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8A0_EA1932F.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4"/>
    <p:sldMasterId id="2147484007" r:id="rId5"/>
    <p:sldMasterId id="2147483660" r:id="rId6"/>
    <p:sldMasterId id="2147483678" r:id="rId7"/>
  </p:sldMasterIdLst>
  <p:notesMasterIdLst>
    <p:notesMasterId r:id="rId56"/>
  </p:notesMasterIdLst>
  <p:sldIdLst>
    <p:sldId id="703" r:id="rId8"/>
    <p:sldId id="2218" r:id="rId9"/>
    <p:sldId id="2219" r:id="rId10"/>
    <p:sldId id="2220" r:id="rId11"/>
    <p:sldId id="2221" r:id="rId12"/>
    <p:sldId id="2222" r:id="rId13"/>
    <p:sldId id="2223" r:id="rId14"/>
    <p:sldId id="2224" r:id="rId15"/>
    <p:sldId id="2225" r:id="rId16"/>
    <p:sldId id="2226" r:id="rId17"/>
    <p:sldId id="2227" r:id="rId18"/>
    <p:sldId id="2215" r:id="rId19"/>
    <p:sldId id="2229" r:id="rId20"/>
    <p:sldId id="2230" r:id="rId21"/>
    <p:sldId id="2231" r:id="rId22"/>
    <p:sldId id="2232" r:id="rId23"/>
    <p:sldId id="2233" r:id="rId24"/>
    <p:sldId id="2234" r:id="rId25"/>
    <p:sldId id="2235" r:id="rId26"/>
    <p:sldId id="2236" r:id="rId27"/>
    <p:sldId id="2237" r:id="rId28"/>
    <p:sldId id="2238" r:id="rId29"/>
    <p:sldId id="2239" r:id="rId30"/>
    <p:sldId id="2213" r:id="rId31"/>
    <p:sldId id="261" r:id="rId32"/>
    <p:sldId id="2188" r:id="rId33"/>
    <p:sldId id="370" r:id="rId34"/>
    <p:sldId id="258" r:id="rId35"/>
    <p:sldId id="2196" r:id="rId36"/>
    <p:sldId id="2208" r:id="rId37"/>
    <p:sldId id="2212" r:id="rId38"/>
    <p:sldId id="498" r:id="rId39"/>
    <p:sldId id="2198" r:id="rId40"/>
    <p:sldId id="2211" r:id="rId41"/>
    <p:sldId id="2214" r:id="rId42"/>
    <p:sldId id="2240" r:id="rId43"/>
    <p:sldId id="2241" r:id="rId44"/>
    <p:sldId id="2242" r:id="rId45"/>
    <p:sldId id="2243" r:id="rId46"/>
    <p:sldId id="2245" r:id="rId47"/>
    <p:sldId id="2246" r:id="rId48"/>
    <p:sldId id="2247" r:id="rId49"/>
    <p:sldId id="2248" r:id="rId50"/>
    <p:sldId id="2249" r:id="rId51"/>
    <p:sldId id="2250" r:id="rId52"/>
    <p:sldId id="2251" r:id="rId53"/>
    <p:sldId id="2252" r:id="rId54"/>
    <p:sldId id="222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EFC532-EB96-9382-EA56-7D6E42C37A9E}" name="Boranian, Emily" initials="EB" userId="S::emily.boranian@cuanschutz.edu::c54aeb6d-675b-4bbe-b224-7c478eb5e8b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B25847-3CE7-CBE8-C59B-EDC8094F808B}" v="1" dt="2025-11-11T03:56:25.720"/>
    <p1510:client id="{F61199D1-5FF3-2606-0CBE-80D7CF4FA6ED}" v="36" dt="2025-11-10T01:32:58.5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6/11/relationships/changesInfo" Target="changesInfos/changesInfo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presProps" Target="pres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Rainey" userId="S::crainey@t1dexchange.org::c66522fd-7f79-4e4b-9477-0af3b7aa6656" providerId="AD" clId="Web-{C0B25847-3CE7-CBE8-C59B-EDC8094F808B}"/>
    <pc:docChg chg="delSld modSld">
      <pc:chgData name="Claire Rainey" userId="S::crainey@t1dexchange.org::c66522fd-7f79-4e4b-9477-0af3b7aa6656" providerId="AD" clId="Web-{C0B25847-3CE7-CBE8-C59B-EDC8094F808B}" dt="2025-11-11T04:00:46.131" v="7"/>
      <pc:docMkLst>
        <pc:docMk/>
      </pc:docMkLst>
      <pc:sldChg chg="del">
        <pc:chgData name="Claire Rainey" userId="S::crainey@t1dexchange.org::c66522fd-7f79-4e4b-9477-0af3b7aa6656" providerId="AD" clId="Web-{C0B25847-3CE7-CBE8-C59B-EDC8094F808B}" dt="2025-11-11T03:56:25.720" v="0"/>
        <pc:sldMkLst>
          <pc:docMk/>
          <pc:sldMk cId="2677798333" sldId="2244"/>
        </pc:sldMkLst>
      </pc:sldChg>
      <pc:sldChg chg="modNotes">
        <pc:chgData name="Claire Rainey" userId="S::crainey@t1dexchange.org::c66522fd-7f79-4e4b-9477-0af3b7aa6656" providerId="AD" clId="Web-{C0B25847-3CE7-CBE8-C59B-EDC8094F808B}" dt="2025-11-11T03:56:44.393" v="3"/>
        <pc:sldMkLst>
          <pc:docMk/>
          <pc:sldMk cId="81143659" sldId="2245"/>
        </pc:sldMkLst>
      </pc:sldChg>
      <pc:sldChg chg="modNotes">
        <pc:chgData name="Claire Rainey" userId="S::crainey@t1dexchange.org::c66522fd-7f79-4e4b-9477-0af3b7aa6656" providerId="AD" clId="Web-{C0B25847-3CE7-CBE8-C59B-EDC8094F808B}" dt="2025-11-11T04:00:46.131" v="7"/>
        <pc:sldMkLst>
          <pc:docMk/>
          <pc:sldMk cId="3881416332" sldId="2251"/>
        </pc:sldMkLst>
      </pc:sldChg>
    </pc:docChg>
  </pc:docChgLst>
  <pc:docChgLst>
    <pc:chgData name="Claire Rainey" userId="S::crainey@t1dexchange.org::c66522fd-7f79-4e4b-9477-0af3b7aa6656" providerId="AD" clId="Web-{D49C8E19-911D-FD27-ED7E-A6F7BAB5214B}"/>
    <pc:docChg chg="addSld delSld modSld addMainMaster modMainMaster">
      <pc:chgData name="Claire Rainey" userId="S::crainey@t1dexchange.org::c66522fd-7f79-4e4b-9477-0af3b7aa6656" providerId="AD" clId="Web-{D49C8E19-911D-FD27-ED7E-A6F7BAB5214B}" dt="2025-10-31T14:55:00.514" v="62" actId="20577"/>
      <pc:docMkLst>
        <pc:docMk/>
      </pc:docMkLst>
      <pc:sldChg chg="add">
        <pc:chgData name="Claire Rainey" userId="S::crainey@t1dexchange.org::c66522fd-7f79-4e4b-9477-0af3b7aa6656" providerId="AD" clId="Web-{D49C8E19-911D-FD27-ED7E-A6F7BAB5214B}" dt="2025-10-31T14:51:41.263" v="14"/>
        <pc:sldMkLst>
          <pc:docMk/>
          <pc:sldMk cId="0" sldId="258"/>
        </pc:sldMkLst>
      </pc:sldChg>
      <pc:sldChg chg="add">
        <pc:chgData name="Claire Rainey" userId="S::crainey@t1dexchange.org::c66522fd-7f79-4e4b-9477-0af3b7aa6656" providerId="AD" clId="Web-{D49C8E19-911D-FD27-ED7E-A6F7BAB5214B}" dt="2025-10-31T14:51:40.998" v="11"/>
        <pc:sldMkLst>
          <pc:docMk/>
          <pc:sldMk cId="3002508430" sldId="261"/>
        </pc:sldMkLst>
      </pc:sldChg>
      <pc:sldChg chg="add">
        <pc:chgData name="Claire Rainey" userId="S::crainey@t1dexchange.org::c66522fd-7f79-4e4b-9477-0af3b7aa6656" providerId="AD" clId="Web-{D49C8E19-911D-FD27-ED7E-A6F7BAB5214B}" dt="2025-10-31T14:51:41.185" v="13"/>
        <pc:sldMkLst>
          <pc:docMk/>
          <pc:sldMk cId="0" sldId="370"/>
        </pc:sldMkLst>
      </pc:sldChg>
      <pc:sldChg chg="add">
        <pc:chgData name="Claire Rainey" userId="S::crainey@t1dexchange.org::c66522fd-7f79-4e4b-9477-0af3b7aa6656" providerId="AD" clId="Web-{D49C8E19-911D-FD27-ED7E-A6F7BAB5214B}" dt="2025-10-31T14:51:41.998" v="18"/>
        <pc:sldMkLst>
          <pc:docMk/>
          <pc:sldMk cId="567126601" sldId="498"/>
        </pc:sldMkLst>
      </pc:sldChg>
      <pc:sldChg chg="modSp">
        <pc:chgData name="Claire Rainey" userId="S::crainey@t1dexchange.org::c66522fd-7f79-4e4b-9477-0af3b7aa6656" providerId="AD" clId="Web-{D49C8E19-911D-FD27-ED7E-A6F7BAB5214B}" dt="2025-10-31T14:55:00.514" v="62" actId="20577"/>
        <pc:sldMkLst>
          <pc:docMk/>
          <pc:sldMk cId="3329208454" sldId="703"/>
        </pc:sldMkLst>
        <pc:spChg chg="mod">
          <ac:chgData name="Claire Rainey" userId="S::crainey@t1dexchange.org::c66522fd-7f79-4e4b-9477-0af3b7aa6656" providerId="AD" clId="Web-{D49C8E19-911D-FD27-ED7E-A6F7BAB5214B}" dt="2025-10-31T14:55:00.514" v="62" actId="20577"/>
          <ac:spMkLst>
            <pc:docMk/>
            <pc:sldMk cId="3329208454" sldId="703"/>
            <ac:spMk id="8" creationId="{6061F7A1-CFF8-D342-A9AF-5CB080C98BD0}"/>
          </ac:spMkLst>
        </pc:spChg>
      </pc:sldChg>
      <pc:sldChg chg="add">
        <pc:chgData name="Claire Rainey" userId="S::crainey@t1dexchange.org::c66522fd-7f79-4e4b-9477-0af3b7aa6656" providerId="AD" clId="Web-{D49C8E19-911D-FD27-ED7E-A6F7BAB5214B}" dt="2025-10-31T14:51:41.107" v="12"/>
        <pc:sldMkLst>
          <pc:docMk/>
          <pc:sldMk cId="308343447" sldId="2188"/>
        </pc:sldMkLst>
      </pc:sldChg>
      <pc:sldChg chg="add">
        <pc:chgData name="Claire Rainey" userId="S::crainey@t1dexchange.org::c66522fd-7f79-4e4b-9477-0af3b7aa6656" providerId="AD" clId="Web-{D49C8E19-911D-FD27-ED7E-A6F7BAB5214B}" dt="2025-10-31T14:51:41.451" v="15"/>
        <pc:sldMkLst>
          <pc:docMk/>
          <pc:sldMk cId="0" sldId="2196"/>
        </pc:sldMkLst>
      </pc:sldChg>
      <pc:sldChg chg="add">
        <pc:chgData name="Claire Rainey" userId="S::crainey@t1dexchange.org::c66522fd-7f79-4e4b-9477-0af3b7aa6656" providerId="AD" clId="Web-{D49C8E19-911D-FD27-ED7E-A6F7BAB5214B}" dt="2025-10-31T14:51:42.060" v="19"/>
        <pc:sldMkLst>
          <pc:docMk/>
          <pc:sldMk cId="870660755" sldId="2198"/>
        </pc:sldMkLst>
      </pc:sldChg>
      <pc:sldChg chg="add">
        <pc:chgData name="Claire Rainey" userId="S::crainey@t1dexchange.org::c66522fd-7f79-4e4b-9477-0af3b7aa6656" providerId="AD" clId="Web-{D49C8E19-911D-FD27-ED7E-A6F7BAB5214B}" dt="2025-10-31T14:51:41.638" v="16"/>
        <pc:sldMkLst>
          <pc:docMk/>
          <pc:sldMk cId="245469999" sldId="2208"/>
        </pc:sldMkLst>
      </pc:sldChg>
      <pc:sldChg chg="add">
        <pc:chgData name="Claire Rainey" userId="S::crainey@t1dexchange.org::c66522fd-7f79-4e4b-9477-0af3b7aa6656" providerId="AD" clId="Web-{D49C8E19-911D-FD27-ED7E-A6F7BAB5214B}" dt="2025-10-31T14:51:42.232" v="20"/>
        <pc:sldMkLst>
          <pc:docMk/>
          <pc:sldMk cId="3454548403" sldId="2211"/>
        </pc:sldMkLst>
      </pc:sldChg>
      <pc:sldChg chg="add">
        <pc:chgData name="Claire Rainey" userId="S::crainey@t1dexchange.org::c66522fd-7f79-4e4b-9477-0af3b7aa6656" providerId="AD" clId="Web-{D49C8E19-911D-FD27-ED7E-A6F7BAB5214B}" dt="2025-10-31T14:51:41.779" v="17"/>
        <pc:sldMkLst>
          <pc:docMk/>
          <pc:sldMk cId="3973953340" sldId="2212"/>
        </pc:sldMkLst>
      </pc:sldChg>
      <pc:sldChg chg="add">
        <pc:chgData name="Claire Rainey" userId="S::crainey@t1dexchange.org::c66522fd-7f79-4e4b-9477-0af3b7aa6656" providerId="AD" clId="Web-{D49C8E19-911D-FD27-ED7E-A6F7BAB5214B}" dt="2025-10-31T14:52:45.076" v="21"/>
        <pc:sldMkLst>
          <pc:docMk/>
          <pc:sldMk cId="1202352802" sldId="2213"/>
        </pc:sldMkLst>
      </pc:sldChg>
      <pc:sldChg chg="add">
        <pc:chgData name="Claire Rainey" userId="S::crainey@t1dexchange.org::c66522fd-7f79-4e4b-9477-0af3b7aa6656" providerId="AD" clId="Web-{D49C8E19-911D-FD27-ED7E-A6F7BAB5214B}" dt="2025-10-31T14:52:50.654" v="22"/>
        <pc:sldMkLst>
          <pc:docMk/>
          <pc:sldMk cId="3110410305" sldId="2214"/>
        </pc:sldMkLst>
      </pc:sldChg>
      <pc:sldChg chg="add">
        <pc:chgData name="Claire Rainey" userId="S::crainey@t1dexchange.org::c66522fd-7f79-4e4b-9477-0af3b7aa6656" providerId="AD" clId="Web-{D49C8E19-911D-FD27-ED7E-A6F7BAB5214B}" dt="2025-10-31T14:52:57.623" v="23"/>
        <pc:sldMkLst>
          <pc:docMk/>
          <pc:sldMk cId="1796652194" sldId="2215"/>
        </pc:sldMkLst>
      </pc:sldChg>
      <pc:sldMasterChg chg="add addSldLayout">
        <pc:chgData name="Claire Rainey" userId="S::crainey@t1dexchange.org::c66522fd-7f79-4e4b-9477-0af3b7aa6656" providerId="AD" clId="Web-{D49C8E19-911D-FD27-ED7E-A6F7BAB5214B}" dt="2025-10-31T14:51:40.998" v="11"/>
        <pc:sldMasterMkLst>
          <pc:docMk/>
          <pc:sldMasterMk cId="3282687194" sldId="2147483660"/>
        </pc:sldMasterMkLst>
        <pc:sldLayoutChg chg="add">
          <pc:chgData name="Claire Rainey" userId="S::crainey@t1dexchange.org::c66522fd-7f79-4e4b-9477-0af3b7aa6656" providerId="AD" clId="Web-{D49C8E19-911D-FD27-ED7E-A6F7BAB5214B}" dt="2025-10-31T14:51:40.998" v="11"/>
          <pc:sldLayoutMkLst>
            <pc:docMk/>
            <pc:sldMasterMk cId="3282687194" sldId="2147483660"/>
            <pc:sldLayoutMk cId="361215359" sldId="2147483661"/>
          </pc:sldLayoutMkLst>
        </pc:sldLayoutChg>
        <pc:sldLayoutChg chg="add">
          <pc:chgData name="Claire Rainey" userId="S::crainey@t1dexchange.org::c66522fd-7f79-4e4b-9477-0af3b7aa6656" providerId="AD" clId="Web-{D49C8E19-911D-FD27-ED7E-A6F7BAB5214B}" dt="2025-10-31T14:51:40.998" v="11"/>
          <pc:sldLayoutMkLst>
            <pc:docMk/>
            <pc:sldMasterMk cId="3282687194" sldId="2147483660"/>
            <pc:sldLayoutMk cId="3490054948" sldId="2147483662"/>
          </pc:sldLayoutMkLst>
        </pc:sldLayoutChg>
        <pc:sldLayoutChg chg="add">
          <pc:chgData name="Claire Rainey" userId="S::crainey@t1dexchange.org::c66522fd-7f79-4e4b-9477-0af3b7aa6656" providerId="AD" clId="Web-{D49C8E19-911D-FD27-ED7E-A6F7BAB5214B}" dt="2025-10-31T14:51:40.998" v="11"/>
          <pc:sldLayoutMkLst>
            <pc:docMk/>
            <pc:sldMasterMk cId="3282687194" sldId="2147483660"/>
            <pc:sldLayoutMk cId="3575465876" sldId="2147483664"/>
          </pc:sldLayoutMkLst>
        </pc:sldLayoutChg>
        <pc:sldLayoutChg chg="add">
          <pc:chgData name="Claire Rainey" userId="S::crainey@t1dexchange.org::c66522fd-7f79-4e4b-9477-0af3b7aa6656" providerId="AD" clId="Web-{D49C8E19-911D-FD27-ED7E-A6F7BAB5214B}" dt="2025-10-31T14:51:40.998" v="11"/>
          <pc:sldLayoutMkLst>
            <pc:docMk/>
            <pc:sldMasterMk cId="3282687194" sldId="2147483660"/>
            <pc:sldLayoutMk cId="3074477280" sldId="2147483668"/>
          </pc:sldLayoutMkLst>
        </pc:sldLayoutChg>
        <pc:sldLayoutChg chg="add">
          <pc:chgData name="Claire Rainey" userId="S::crainey@t1dexchange.org::c66522fd-7f79-4e4b-9477-0af3b7aa6656" providerId="AD" clId="Web-{D49C8E19-911D-FD27-ED7E-A6F7BAB5214B}" dt="2025-10-31T14:51:40.998" v="11"/>
          <pc:sldLayoutMkLst>
            <pc:docMk/>
            <pc:sldMasterMk cId="3282687194" sldId="2147483660"/>
            <pc:sldLayoutMk cId="82298240" sldId="2147483915"/>
          </pc:sldLayoutMkLst>
        </pc:sldLayoutChg>
        <pc:sldLayoutChg chg="add">
          <pc:chgData name="Claire Rainey" userId="S::crainey@t1dexchange.org::c66522fd-7f79-4e4b-9477-0af3b7aa6656" providerId="AD" clId="Web-{D49C8E19-911D-FD27-ED7E-A6F7BAB5214B}" dt="2025-10-31T14:51:40.998" v="11"/>
          <pc:sldLayoutMkLst>
            <pc:docMk/>
            <pc:sldMasterMk cId="3282687194" sldId="2147483660"/>
            <pc:sldLayoutMk cId="858460084" sldId="2147484006"/>
          </pc:sldLayoutMkLst>
        </pc:sldLayoutChg>
      </pc:sldMasterChg>
      <pc:sldMasterChg chg="add replId addSldLayout modSldLayout">
        <pc:chgData name="Claire Rainey" userId="S::crainey@t1dexchange.org::c66522fd-7f79-4e4b-9477-0af3b7aa6656" providerId="AD" clId="Web-{D49C8E19-911D-FD27-ED7E-A6F7BAB5214B}" dt="2025-10-31T14:52:45.076" v="21"/>
        <pc:sldMasterMkLst>
          <pc:docMk/>
          <pc:sldMasterMk cId="2460954070" sldId="2147484007"/>
        </pc:sldMasterMkLst>
        <pc:sldLayoutChg chg="add">
          <pc:chgData name="Claire Rainey" userId="S::crainey@t1dexchange.org::c66522fd-7f79-4e4b-9477-0af3b7aa6656" providerId="AD" clId="Web-{D49C8E19-911D-FD27-ED7E-A6F7BAB5214B}" dt="2025-10-31T14:50:58.716" v="0"/>
          <pc:sldLayoutMkLst>
            <pc:docMk/>
            <pc:sldMasterMk cId="2460954070" sldId="2147484007"/>
            <pc:sldLayoutMk cId="2591524520" sldId="2147483663"/>
          </pc:sldLayoutMkLst>
        </pc:sldLayoutChg>
        <pc:sldLayoutChg chg="add">
          <pc:chgData name="Claire Rainey" userId="S::crainey@t1dexchange.org::c66522fd-7f79-4e4b-9477-0af3b7aa6656" providerId="AD" clId="Web-{D49C8E19-911D-FD27-ED7E-A6F7BAB5214B}" dt="2025-10-31T14:50:58.716" v="0"/>
          <pc:sldLayoutMkLst>
            <pc:docMk/>
            <pc:sldMasterMk cId="2460954070" sldId="2147484007"/>
            <pc:sldLayoutMk cId="3733172339" sldId="2147483665"/>
          </pc:sldLayoutMkLst>
        </pc:sldLayoutChg>
        <pc:sldLayoutChg chg="add">
          <pc:chgData name="Claire Rainey" userId="S::crainey@t1dexchange.org::c66522fd-7f79-4e4b-9477-0af3b7aa6656" providerId="AD" clId="Web-{D49C8E19-911D-FD27-ED7E-A6F7BAB5214B}" dt="2025-10-31T14:50:58.716" v="0"/>
          <pc:sldLayoutMkLst>
            <pc:docMk/>
            <pc:sldMasterMk cId="2460954070" sldId="2147484007"/>
            <pc:sldLayoutMk cId="3210312558" sldId="2147483666"/>
          </pc:sldLayoutMkLst>
        </pc:sldLayoutChg>
        <pc:sldLayoutChg chg="add">
          <pc:chgData name="Claire Rainey" userId="S::crainey@t1dexchange.org::c66522fd-7f79-4e4b-9477-0af3b7aa6656" providerId="AD" clId="Web-{D49C8E19-911D-FD27-ED7E-A6F7BAB5214B}" dt="2025-10-31T14:50:58.716" v="0"/>
          <pc:sldLayoutMkLst>
            <pc:docMk/>
            <pc:sldMasterMk cId="2460954070" sldId="2147484007"/>
            <pc:sldLayoutMk cId="3146388984" sldId="2147483667"/>
          </pc:sldLayoutMkLst>
        </pc:sldLayoutChg>
        <pc:sldLayoutChg chg="add">
          <pc:chgData name="Claire Rainey" userId="S::crainey@t1dexchange.org::c66522fd-7f79-4e4b-9477-0af3b7aa6656" providerId="AD" clId="Web-{D49C8E19-911D-FD27-ED7E-A6F7BAB5214B}" dt="2025-10-31T14:50:58.716" v="0"/>
          <pc:sldLayoutMkLst>
            <pc:docMk/>
            <pc:sldMasterMk cId="2460954070" sldId="2147484007"/>
            <pc:sldLayoutMk cId="1718958274" sldId="2147483669"/>
          </pc:sldLayoutMkLst>
        </pc:sldLayoutChg>
        <pc:sldLayoutChg chg="add">
          <pc:chgData name="Claire Rainey" userId="S::crainey@t1dexchange.org::c66522fd-7f79-4e4b-9477-0af3b7aa6656" providerId="AD" clId="Web-{D49C8E19-911D-FD27-ED7E-A6F7BAB5214B}" dt="2025-10-31T14:50:58.716" v="0"/>
          <pc:sldLayoutMkLst>
            <pc:docMk/>
            <pc:sldMasterMk cId="2460954070" sldId="2147484007"/>
            <pc:sldLayoutMk cId="2202905451" sldId="2147483670"/>
          </pc:sldLayoutMkLst>
        </pc:sldLayoutChg>
        <pc:sldLayoutChg chg="add">
          <pc:chgData name="Claire Rainey" userId="S::crainey@t1dexchange.org::c66522fd-7f79-4e4b-9477-0af3b7aa6656" providerId="AD" clId="Web-{D49C8E19-911D-FD27-ED7E-A6F7BAB5214B}" dt="2025-10-31T14:50:58.716" v="0"/>
          <pc:sldLayoutMkLst>
            <pc:docMk/>
            <pc:sldMasterMk cId="2460954070" sldId="2147484007"/>
            <pc:sldLayoutMk cId="3479445657" sldId="2147483671"/>
          </pc:sldLayoutMkLst>
        </pc:sldLayoutChg>
        <pc:sldLayoutChg chg="add">
          <pc:chgData name="Claire Rainey" userId="S::crainey@t1dexchange.org::c66522fd-7f79-4e4b-9477-0af3b7aa6656" providerId="AD" clId="Web-{D49C8E19-911D-FD27-ED7E-A6F7BAB5214B}" dt="2025-10-31T14:50:58.716" v="0"/>
          <pc:sldLayoutMkLst>
            <pc:docMk/>
            <pc:sldMasterMk cId="2460954070" sldId="2147484007"/>
            <pc:sldLayoutMk cId="701022315" sldId="2147483673"/>
          </pc:sldLayoutMkLst>
        </pc:sldLayoutChg>
        <pc:sldLayoutChg chg="add">
          <pc:chgData name="Claire Rainey" userId="S::crainey@t1dexchange.org::c66522fd-7f79-4e4b-9477-0af3b7aa6656" providerId="AD" clId="Web-{D49C8E19-911D-FD27-ED7E-A6F7BAB5214B}" dt="2025-10-31T14:50:58.716" v="0"/>
          <pc:sldLayoutMkLst>
            <pc:docMk/>
            <pc:sldMasterMk cId="2460954070" sldId="2147484007"/>
            <pc:sldLayoutMk cId="2529478204" sldId="2147483674"/>
          </pc:sldLayoutMkLst>
        </pc:sldLayoutChg>
        <pc:sldLayoutChg chg="add">
          <pc:chgData name="Claire Rainey" userId="S::crainey@t1dexchange.org::c66522fd-7f79-4e4b-9477-0af3b7aa6656" providerId="AD" clId="Web-{D49C8E19-911D-FD27-ED7E-A6F7BAB5214B}" dt="2025-10-31T14:50:58.716" v="0"/>
          <pc:sldLayoutMkLst>
            <pc:docMk/>
            <pc:sldMasterMk cId="2460954070" sldId="2147484007"/>
            <pc:sldLayoutMk cId="3491762754" sldId="2147483675"/>
          </pc:sldLayoutMkLst>
        </pc:sldLayoutChg>
        <pc:sldLayoutChg chg="add">
          <pc:chgData name="Claire Rainey" userId="S::crainey@t1dexchange.org::c66522fd-7f79-4e4b-9477-0af3b7aa6656" providerId="AD" clId="Web-{D49C8E19-911D-FD27-ED7E-A6F7BAB5214B}" dt="2025-10-31T14:50:58.716" v="0"/>
          <pc:sldLayoutMkLst>
            <pc:docMk/>
            <pc:sldMasterMk cId="2460954070" sldId="2147484007"/>
            <pc:sldLayoutMk cId="1863262711" sldId="2147483676"/>
          </pc:sldLayoutMkLst>
        </pc:sldLayoutChg>
        <pc:sldLayoutChg chg="add">
          <pc:chgData name="Claire Rainey" userId="S::crainey@t1dexchange.org::c66522fd-7f79-4e4b-9477-0af3b7aa6656" providerId="AD" clId="Web-{D49C8E19-911D-FD27-ED7E-A6F7BAB5214B}" dt="2025-10-31T14:50:58.716" v="0"/>
          <pc:sldLayoutMkLst>
            <pc:docMk/>
            <pc:sldMasterMk cId="2460954070" sldId="2147484007"/>
            <pc:sldLayoutMk cId="1093088347" sldId="2147483677"/>
          </pc:sldLayoutMkLst>
        </pc:sldLayoutChg>
        <pc:sldLayoutChg chg="add">
          <pc:chgData name="Claire Rainey" userId="S::crainey@t1dexchange.org::c66522fd-7f79-4e4b-9477-0af3b7aa6656" providerId="AD" clId="Web-{D49C8E19-911D-FD27-ED7E-A6F7BAB5214B}" dt="2025-10-31T14:52:45.076" v="21"/>
          <pc:sldLayoutMkLst>
            <pc:docMk/>
            <pc:sldMasterMk cId="2460954070" sldId="2147484007"/>
            <pc:sldLayoutMk cId="3053914633" sldId="2147483854"/>
          </pc:sldLayoutMkLst>
        </pc:sldLayoutChg>
        <pc:sldLayoutChg chg="add">
          <pc:chgData name="Claire Rainey" userId="S::crainey@t1dexchange.org::c66522fd-7f79-4e4b-9477-0af3b7aa6656" providerId="AD" clId="Web-{D49C8E19-911D-FD27-ED7E-A6F7BAB5214B}" dt="2025-10-31T14:52:45.076" v="21"/>
          <pc:sldLayoutMkLst>
            <pc:docMk/>
            <pc:sldMasterMk cId="2460954070" sldId="2147484007"/>
            <pc:sldLayoutMk cId="3824787753" sldId="2147483856"/>
          </pc:sldLayoutMkLst>
        </pc:sldLayoutChg>
        <pc:sldLayoutChg chg="add">
          <pc:chgData name="Claire Rainey" userId="S::crainey@t1dexchange.org::c66522fd-7f79-4e4b-9477-0af3b7aa6656" providerId="AD" clId="Web-{D49C8E19-911D-FD27-ED7E-A6F7BAB5214B}" dt="2025-10-31T14:52:45.076" v="21"/>
          <pc:sldLayoutMkLst>
            <pc:docMk/>
            <pc:sldMasterMk cId="2460954070" sldId="2147484007"/>
            <pc:sldLayoutMk cId="3287971088" sldId="2147483860"/>
          </pc:sldLayoutMkLst>
        </pc:sldLayoutChg>
        <pc:sldLayoutChg chg="add replId">
          <pc:chgData name="Claire Rainey" userId="S::crainey@t1dexchange.org::c66522fd-7f79-4e4b-9477-0af3b7aa6656" providerId="AD" clId="Web-{D49C8E19-911D-FD27-ED7E-A6F7BAB5214B}" dt="2025-10-31T14:51:40.998" v="11"/>
          <pc:sldLayoutMkLst>
            <pc:docMk/>
            <pc:sldMasterMk cId="2460954070" sldId="2147484007"/>
            <pc:sldLayoutMk cId="2385387890" sldId="2147484008"/>
          </pc:sldLayoutMkLst>
        </pc:sldLayoutChg>
        <pc:sldLayoutChg chg="add replId">
          <pc:chgData name="Claire Rainey" userId="S::crainey@t1dexchange.org::c66522fd-7f79-4e4b-9477-0af3b7aa6656" providerId="AD" clId="Web-{D49C8E19-911D-FD27-ED7E-A6F7BAB5214B}" dt="2025-10-31T14:51:40.998" v="11"/>
          <pc:sldLayoutMkLst>
            <pc:docMk/>
            <pc:sldMasterMk cId="2460954070" sldId="2147484007"/>
            <pc:sldLayoutMk cId="949138452" sldId="2147484009"/>
          </pc:sldLayoutMkLst>
        </pc:sldLayoutChg>
        <pc:sldLayoutChg chg="add replId">
          <pc:chgData name="Claire Rainey" userId="S::crainey@t1dexchange.org::c66522fd-7f79-4e4b-9477-0af3b7aa6656" providerId="AD" clId="Web-{D49C8E19-911D-FD27-ED7E-A6F7BAB5214B}" dt="2025-10-31T14:51:40.998" v="11"/>
          <pc:sldLayoutMkLst>
            <pc:docMk/>
            <pc:sldMasterMk cId="2460954070" sldId="2147484007"/>
            <pc:sldLayoutMk cId="1203092039" sldId="2147484010"/>
          </pc:sldLayoutMkLst>
        </pc:sldLayoutChg>
        <pc:sldLayoutChg chg="add replId">
          <pc:chgData name="Claire Rainey" userId="S::crainey@t1dexchange.org::c66522fd-7f79-4e4b-9477-0af3b7aa6656" providerId="AD" clId="Web-{D49C8E19-911D-FD27-ED7E-A6F7BAB5214B}" dt="2025-10-31T14:51:40.998" v="11"/>
          <pc:sldLayoutMkLst>
            <pc:docMk/>
            <pc:sldMasterMk cId="2460954070" sldId="2147484007"/>
            <pc:sldLayoutMk cId="3171841454" sldId="2147484011"/>
          </pc:sldLayoutMkLst>
        </pc:sldLayoutChg>
        <pc:sldLayoutChg chg="add replId">
          <pc:chgData name="Claire Rainey" userId="S::crainey@t1dexchange.org::c66522fd-7f79-4e4b-9477-0af3b7aa6656" providerId="AD" clId="Web-{D49C8E19-911D-FD27-ED7E-A6F7BAB5214B}" dt="2025-10-31T14:52:45.076" v="21"/>
          <pc:sldLayoutMkLst>
            <pc:docMk/>
            <pc:sldMasterMk cId="2460954070" sldId="2147484007"/>
            <pc:sldLayoutMk cId="2444888385" sldId="2147484012"/>
          </pc:sldLayoutMkLst>
        </pc:sldLayoutChg>
        <pc:sldLayoutChg chg="add">
          <pc:chgData name="Claire Rainey" userId="S::crainey@t1dexchange.org::c66522fd-7f79-4e4b-9477-0af3b7aa6656" providerId="AD" clId="Web-{D49C8E19-911D-FD27-ED7E-A6F7BAB5214B}" dt="2025-10-31T14:52:45.076" v="21"/>
          <pc:sldLayoutMkLst>
            <pc:docMk/>
            <pc:sldMasterMk cId="2460954070" sldId="2147484007"/>
            <pc:sldLayoutMk cId="1224580592" sldId="2147484014"/>
          </pc:sldLayoutMkLst>
        </pc:sldLayoutChg>
      </pc:sldMasterChg>
    </pc:docChg>
  </pc:docChgLst>
  <pc:docChgLst>
    <pc:chgData name="Claire Rainey" userId="S::crainey@t1dexchange.org::c66522fd-7f79-4e4b-9477-0af3b7aa6656" providerId="AD" clId="Web-{F61199D1-5FF3-2606-0CBE-80D7CF4FA6ED}"/>
    <pc:docChg chg="addSld delSld modMainMaster">
      <pc:chgData name="Claire Rainey" userId="S::crainey@t1dexchange.org::c66522fd-7f79-4e4b-9477-0af3b7aa6656" providerId="AD" clId="Web-{F61199D1-5FF3-2606-0CBE-80D7CF4FA6ED}" dt="2025-11-10T01:32:58.514" v="35"/>
      <pc:docMkLst>
        <pc:docMk/>
      </pc:docMkLst>
      <pc:sldChg chg="del">
        <pc:chgData name="Claire Rainey" userId="S::crainey@t1dexchange.org::c66522fd-7f79-4e4b-9477-0af3b7aa6656" providerId="AD" clId="Web-{F61199D1-5FF3-2606-0CBE-80D7CF4FA6ED}" dt="2025-11-10T01:29:48.668" v="10"/>
        <pc:sldMkLst>
          <pc:docMk/>
          <pc:sldMk cId="1604961564" sldId="257"/>
        </pc:sldMkLst>
      </pc:sldChg>
      <pc:sldChg chg="del">
        <pc:chgData name="Claire Rainey" userId="S::crainey@t1dexchange.org::c66522fd-7f79-4e4b-9477-0af3b7aa6656" providerId="AD" clId="Web-{F61199D1-5FF3-2606-0CBE-80D7CF4FA6ED}" dt="2025-11-10T01:29:48.637" v="6"/>
        <pc:sldMkLst>
          <pc:docMk/>
          <pc:sldMk cId="3552659098" sldId="270"/>
        </pc:sldMkLst>
      </pc:sldChg>
      <pc:sldChg chg="del">
        <pc:chgData name="Claire Rainey" userId="S::crainey@t1dexchange.org::c66522fd-7f79-4e4b-9477-0af3b7aa6656" providerId="AD" clId="Web-{F61199D1-5FF3-2606-0CBE-80D7CF4FA6ED}" dt="2025-11-10T01:29:48.668" v="9"/>
        <pc:sldMkLst>
          <pc:docMk/>
          <pc:sldMk cId="863401243" sldId="489"/>
        </pc:sldMkLst>
      </pc:sldChg>
      <pc:sldChg chg="del">
        <pc:chgData name="Claire Rainey" userId="S::crainey@t1dexchange.org::c66522fd-7f79-4e4b-9477-0af3b7aa6656" providerId="AD" clId="Web-{F61199D1-5FF3-2606-0CBE-80D7CF4FA6ED}" dt="2025-11-10T01:29:48.621" v="2"/>
        <pc:sldMkLst>
          <pc:docMk/>
          <pc:sldMk cId="311014469" sldId="490"/>
        </pc:sldMkLst>
      </pc:sldChg>
      <pc:sldChg chg="del">
        <pc:chgData name="Claire Rainey" userId="S::crainey@t1dexchange.org::c66522fd-7f79-4e4b-9477-0af3b7aa6656" providerId="AD" clId="Web-{F61199D1-5FF3-2606-0CBE-80D7CF4FA6ED}" dt="2025-11-10T01:29:48.652" v="8"/>
        <pc:sldMkLst>
          <pc:docMk/>
          <pc:sldMk cId="1334794784" sldId="491"/>
        </pc:sldMkLst>
      </pc:sldChg>
      <pc:sldChg chg="del">
        <pc:chgData name="Claire Rainey" userId="S::crainey@t1dexchange.org::c66522fd-7f79-4e4b-9477-0af3b7aa6656" providerId="AD" clId="Web-{F61199D1-5FF3-2606-0CBE-80D7CF4FA6ED}" dt="2025-11-10T01:29:48.637" v="5"/>
        <pc:sldMkLst>
          <pc:docMk/>
          <pc:sldMk cId="2931071920" sldId="2072"/>
        </pc:sldMkLst>
      </pc:sldChg>
      <pc:sldChg chg="del">
        <pc:chgData name="Claire Rainey" userId="S::crainey@t1dexchange.org::c66522fd-7f79-4e4b-9477-0af3b7aa6656" providerId="AD" clId="Web-{F61199D1-5FF3-2606-0CBE-80D7CF4FA6ED}" dt="2025-11-10T01:29:48.621" v="1"/>
        <pc:sldMkLst>
          <pc:docMk/>
          <pc:sldMk cId="800700434" sldId="2080"/>
        </pc:sldMkLst>
      </pc:sldChg>
      <pc:sldChg chg="del">
        <pc:chgData name="Claire Rainey" userId="S::crainey@t1dexchange.org::c66522fd-7f79-4e4b-9477-0af3b7aa6656" providerId="AD" clId="Web-{F61199D1-5FF3-2606-0CBE-80D7CF4FA6ED}" dt="2025-11-10T01:29:48.605" v="0"/>
        <pc:sldMkLst>
          <pc:docMk/>
          <pc:sldMk cId="1352817335" sldId="2085"/>
        </pc:sldMkLst>
      </pc:sldChg>
      <pc:sldChg chg="del">
        <pc:chgData name="Claire Rainey" userId="S::crainey@t1dexchange.org::c66522fd-7f79-4e4b-9477-0af3b7aa6656" providerId="AD" clId="Web-{F61199D1-5FF3-2606-0CBE-80D7CF4FA6ED}" dt="2025-11-10T01:29:48.652" v="7"/>
        <pc:sldMkLst>
          <pc:docMk/>
          <pc:sldMk cId="3711261556" sldId="2086"/>
        </pc:sldMkLst>
      </pc:sldChg>
      <pc:sldChg chg="del">
        <pc:chgData name="Claire Rainey" userId="S::crainey@t1dexchange.org::c66522fd-7f79-4e4b-9477-0af3b7aa6656" providerId="AD" clId="Web-{F61199D1-5FF3-2606-0CBE-80D7CF4FA6ED}" dt="2025-11-10T01:29:48.621" v="3"/>
        <pc:sldMkLst>
          <pc:docMk/>
          <pc:sldMk cId="4163338442" sldId="2091"/>
        </pc:sldMkLst>
      </pc:sldChg>
      <pc:sldChg chg="del">
        <pc:chgData name="Claire Rainey" userId="S::crainey@t1dexchange.org::c66522fd-7f79-4e4b-9477-0af3b7aa6656" providerId="AD" clId="Web-{F61199D1-5FF3-2606-0CBE-80D7CF4FA6ED}" dt="2025-11-10T01:29:48.637" v="4"/>
        <pc:sldMkLst>
          <pc:docMk/>
          <pc:sldMk cId="4126724373" sldId="2092"/>
        </pc:sldMkLst>
      </pc:sldChg>
      <pc:sldChg chg="del">
        <pc:chgData name="Claire Rainey" userId="S::crainey@t1dexchange.org::c66522fd-7f79-4e4b-9477-0af3b7aa6656" providerId="AD" clId="Web-{F61199D1-5FF3-2606-0CBE-80D7CF4FA6ED}" dt="2025-11-10T01:32:52.702" v="22"/>
        <pc:sldMkLst>
          <pc:docMk/>
          <pc:sldMk cId="3359733182" sldId="2217"/>
        </pc:sldMkLst>
      </pc:sldChg>
      <pc:sldChg chg="add">
        <pc:chgData name="Claire Rainey" userId="S::crainey@t1dexchange.org::c66522fd-7f79-4e4b-9477-0af3b7aa6656" providerId="AD" clId="Web-{F61199D1-5FF3-2606-0CBE-80D7CF4FA6ED}" dt="2025-11-10T01:30:47.372" v="11"/>
        <pc:sldMkLst>
          <pc:docMk/>
          <pc:sldMk cId="1604961564" sldId="2229"/>
        </pc:sldMkLst>
      </pc:sldChg>
      <pc:sldChg chg="add">
        <pc:chgData name="Claire Rainey" userId="S::crainey@t1dexchange.org::c66522fd-7f79-4e4b-9477-0af3b7aa6656" providerId="AD" clId="Web-{F61199D1-5FF3-2606-0CBE-80D7CF4FA6ED}" dt="2025-11-10T01:30:47.778" v="12"/>
        <pc:sldMkLst>
          <pc:docMk/>
          <pc:sldMk cId="863401243" sldId="2230"/>
        </pc:sldMkLst>
      </pc:sldChg>
      <pc:sldChg chg="add">
        <pc:chgData name="Claire Rainey" userId="S::crainey@t1dexchange.org::c66522fd-7f79-4e4b-9477-0af3b7aa6656" providerId="AD" clId="Web-{F61199D1-5FF3-2606-0CBE-80D7CF4FA6ED}" dt="2025-11-10T01:30:48.153" v="13"/>
        <pc:sldMkLst>
          <pc:docMk/>
          <pc:sldMk cId="1334794784" sldId="2231"/>
        </pc:sldMkLst>
      </pc:sldChg>
      <pc:sldChg chg="add">
        <pc:chgData name="Claire Rainey" userId="S::crainey@t1dexchange.org::c66522fd-7f79-4e4b-9477-0af3b7aa6656" providerId="AD" clId="Web-{F61199D1-5FF3-2606-0CBE-80D7CF4FA6ED}" dt="2025-11-10T01:30:48.262" v="14"/>
        <pc:sldMkLst>
          <pc:docMk/>
          <pc:sldMk cId="3711261556" sldId="2232"/>
        </pc:sldMkLst>
      </pc:sldChg>
      <pc:sldChg chg="add">
        <pc:chgData name="Claire Rainey" userId="S::crainey@t1dexchange.org::c66522fd-7f79-4e4b-9477-0af3b7aa6656" providerId="AD" clId="Web-{F61199D1-5FF3-2606-0CBE-80D7CF4FA6ED}" dt="2025-11-10T01:30:48.450" v="15"/>
        <pc:sldMkLst>
          <pc:docMk/>
          <pc:sldMk cId="3552659098" sldId="2233"/>
        </pc:sldMkLst>
      </pc:sldChg>
      <pc:sldChg chg="add">
        <pc:chgData name="Claire Rainey" userId="S::crainey@t1dexchange.org::c66522fd-7f79-4e4b-9477-0af3b7aa6656" providerId="AD" clId="Web-{F61199D1-5FF3-2606-0CBE-80D7CF4FA6ED}" dt="2025-11-10T01:30:48.513" v="16"/>
        <pc:sldMkLst>
          <pc:docMk/>
          <pc:sldMk cId="2931071920" sldId="2234"/>
        </pc:sldMkLst>
      </pc:sldChg>
      <pc:sldChg chg="add">
        <pc:chgData name="Claire Rainey" userId="S::crainey@t1dexchange.org::c66522fd-7f79-4e4b-9477-0af3b7aa6656" providerId="AD" clId="Web-{F61199D1-5FF3-2606-0CBE-80D7CF4FA6ED}" dt="2025-11-10T01:30:48.825" v="17"/>
        <pc:sldMkLst>
          <pc:docMk/>
          <pc:sldMk cId="4126724373" sldId="2235"/>
        </pc:sldMkLst>
      </pc:sldChg>
      <pc:sldChg chg="add">
        <pc:chgData name="Claire Rainey" userId="S::crainey@t1dexchange.org::c66522fd-7f79-4e4b-9477-0af3b7aa6656" providerId="AD" clId="Web-{F61199D1-5FF3-2606-0CBE-80D7CF4FA6ED}" dt="2025-11-10T01:30:49.200" v="18"/>
        <pc:sldMkLst>
          <pc:docMk/>
          <pc:sldMk cId="4163338442" sldId="2236"/>
        </pc:sldMkLst>
      </pc:sldChg>
      <pc:sldChg chg="add">
        <pc:chgData name="Claire Rainey" userId="S::crainey@t1dexchange.org::c66522fd-7f79-4e4b-9477-0af3b7aa6656" providerId="AD" clId="Web-{F61199D1-5FF3-2606-0CBE-80D7CF4FA6ED}" dt="2025-11-10T01:30:49.356" v="19"/>
        <pc:sldMkLst>
          <pc:docMk/>
          <pc:sldMk cId="311014469" sldId="2237"/>
        </pc:sldMkLst>
      </pc:sldChg>
      <pc:sldChg chg="add">
        <pc:chgData name="Claire Rainey" userId="S::crainey@t1dexchange.org::c66522fd-7f79-4e4b-9477-0af3b7aa6656" providerId="AD" clId="Web-{F61199D1-5FF3-2606-0CBE-80D7CF4FA6ED}" dt="2025-11-10T01:30:49.684" v="20"/>
        <pc:sldMkLst>
          <pc:docMk/>
          <pc:sldMk cId="800700434" sldId="2238"/>
        </pc:sldMkLst>
      </pc:sldChg>
      <pc:sldChg chg="add">
        <pc:chgData name="Claire Rainey" userId="S::crainey@t1dexchange.org::c66522fd-7f79-4e4b-9477-0af3b7aa6656" providerId="AD" clId="Web-{F61199D1-5FF3-2606-0CBE-80D7CF4FA6ED}" dt="2025-11-10T01:30:49.997" v="21"/>
        <pc:sldMkLst>
          <pc:docMk/>
          <pc:sldMk cId="1352817335" sldId="2239"/>
        </pc:sldMkLst>
      </pc:sldChg>
      <pc:sldChg chg="add">
        <pc:chgData name="Claire Rainey" userId="S::crainey@t1dexchange.org::c66522fd-7f79-4e4b-9477-0af3b7aa6656" providerId="AD" clId="Web-{F61199D1-5FF3-2606-0CBE-80D7CF4FA6ED}" dt="2025-11-10T01:32:57.170" v="23"/>
        <pc:sldMkLst>
          <pc:docMk/>
          <pc:sldMk cId="3301216693" sldId="2240"/>
        </pc:sldMkLst>
      </pc:sldChg>
      <pc:sldChg chg="add">
        <pc:chgData name="Claire Rainey" userId="S::crainey@t1dexchange.org::c66522fd-7f79-4e4b-9477-0af3b7aa6656" providerId="AD" clId="Web-{F61199D1-5FF3-2606-0CBE-80D7CF4FA6ED}" dt="2025-11-10T01:32:57.249" v="24"/>
        <pc:sldMkLst>
          <pc:docMk/>
          <pc:sldMk cId="1806519283" sldId="2241"/>
        </pc:sldMkLst>
      </pc:sldChg>
      <pc:sldChg chg="add">
        <pc:chgData name="Claire Rainey" userId="S::crainey@t1dexchange.org::c66522fd-7f79-4e4b-9477-0af3b7aa6656" providerId="AD" clId="Web-{F61199D1-5FF3-2606-0CBE-80D7CF4FA6ED}" dt="2025-11-10T01:32:57.342" v="25"/>
        <pc:sldMkLst>
          <pc:docMk/>
          <pc:sldMk cId="4294678603" sldId="2242"/>
        </pc:sldMkLst>
      </pc:sldChg>
      <pc:sldChg chg="add">
        <pc:chgData name="Claire Rainey" userId="S::crainey@t1dexchange.org::c66522fd-7f79-4e4b-9477-0af3b7aa6656" providerId="AD" clId="Web-{F61199D1-5FF3-2606-0CBE-80D7CF4FA6ED}" dt="2025-11-10T01:32:57.405" v="26"/>
        <pc:sldMkLst>
          <pc:docMk/>
          <pc:sldMk cId="1504782695" sldId="2243"/>
        </pc:sldMkLst>
      </pc:sldChg>
      <pc:sldChg chg="add">
        <pc:chgData name="Claire Rainey" userId="S::crainey@t1dexchange.org::c66522fd-7f79-4e4b-9477-0af3b7aa6656" providerId="AD" clId="Web-{F61199D1-5FF3-2606-0CBE-80D7CF4FA6ED}" dt="2025-11-10T01:32:57.514" v="27"/>
        <pc:sldMkLst>
          <pc:docMk/>
          <pc:sldMk cId="2677798333" sldId="2244"/>
        </pc:sldMkLst>
      </pc:sldChg>
      <pc:sldChg chg="add">
        <pc:chgData name="Claire Rainey" userId="S::crainey@t1dexchange.org::c66522fd-7f79-4e4b-9477-0af3b7aa6656" providerId="AD" clId="Web-{F61199D1-5FF3-2606-0CBE-80D7CF4FA6ED}" dt="2025-11-10T01:32:57.592" v="28"/>
        <pc:sldMkLst>
          <pc:docMk/>
          <pc:sldMk cId="81143659" sldId="2245"/>
        </pc:sldMkLst>
      </pc:sldChg>
      <pc:sldChg chg="add">
        <pc:chgData name="Claire Rainey" userId="S::crainey@t1dexchange.org::c66522fd-7f79-4e4b-9477-0af3b7aa6656" providerId="AD" clId="Web-{F61199D1-5FF3-2606-0CBE-80D7CF4FA6ED}" dt="2025-11-10T01:32:57.686" v="29"/>
        <pc:sldMkLst>
          <pc:docMk/>
          <pc:sldMk cId="1403724732" sldId="2246"/>
        </pc:sldMkLst>
      </pc:sldChg>
      <pc:sldChg chg="add">
        <pc:chgData name="Claire Rainey" userId="S::crainey@t1dexchange.org::c66522fd-7f79-4e4b-9477-0af3b7aa6656" providerId="AD" clId="Web-{F61199D1-5FF3-2606-0CBE-80D7CF4FA6ED}" dt="2025-11-10T01:32:57.780" v="30"/>
        <pc:sldMkLst>
          <pc:docMk/>
          <pc:sldMk cId="3845646923" sldId="2247"/>
        </pc:sldMkLst>
      </pc:sldChg>
      <pc:sldChg chg="add">
        <pc:chgData name="Claire Rainey" userId="S::crainey@t1dexchange.org::c66522fd-7f79-4e4b-9477-0af3b7aa6656" providerId="AD" clId="Web-{F61199D1-5FF3-2606-0CBE-80D7CF4FA6ED}" dt="2025-11-10T01:32:57.920" v="31"/>
        <pc:sldMkLst>
          <pc:docMk/>
          <pc:sldMk cId="2667071755" sldId="2248"/>
        </pc:sldMkLst>
      </pc:sldChg>
      <pc:sldChg chg="add">
        <pc:chgData name="Claire Rainey" userId="S::crainey@t1dexchange.org::c66522fd-7f79-4e4b-9477-0af3b7aa6656" providerId="AD" clId="Web-{F61199D1-5FF3-2606-0CBE-80D7CF4FA6ED}" dt="2025-11-10T01:32:57.999" v="32"/>
        <pc:sldMkLst>
          <pc:docMk/>
          <pc:sldMk cId="432195118" sldId="2249"/>
        </pc:sldMkLst>
      </pc:sldChg>
      <pc:sldChg chg="add">
        <pc:chgData name="Claire Rainey" userId="S::crainey@t1dexchange.org::c66522fd-7f79-4e4b-9477-0af3b7aa6656" providerId="AD" clId="Web-{F61199D1-5FF3-2606-0CBE-80D7CF4FA6ED}" dt="2025-11-10T01:32:58.077" v="33"/>
        <pc:sldMkLst>
          <pc:docMk/>
          <pc:sldMk cId="4123042631" sldId="2250"/>
        </pc:sldMkLst>
      </pc:sldChg>
      <pc:sldChg chg="add">
        <pc:chgData name="Claire Rainey" userId="S::crainey@t1dexchange.org::c66522fd-7f79-4e4b-9477-0af3b7aa6656" providerId="AD" clId="Web-{F61199D1-5FF3-2606-0CBE-80D7CF4FA6ED}" dt="2025-11-10T01:32:58.295" v="34"/>
        <pc:sldMkLst>
          <pc:docMk/>
          <pc:sldMk cId="3881416332" sldId="2251"/>
        </pc:sldMkLst>
      </pc:sldChg>
      <pc:sldChg chg="add">
        <pc:chgData name="Claire Rainey" userId="S::crainey@t1dexchange.org::c66522fd-7f79-4e4b-9477-0af3b7aa6656" providerId="AD" clId="Web-{F61199D1-5FF3-2606-0CBE-80D7CF4FA6ED}" dt="2025-11-10T01:32:58.514" v="35"/>
        <pc:sldMkLst>
          <pc:docMk/>
          <pc:sldMk cId="2646243204" sldId="2252"/>
        </pc:sldMkLst>
      </pc:sldChg>
      <pc:sldMasterChg chg="addSldLayout modSldLayout">
        <pc:chgData name="Claire Rainey" userId="S::crainey@t1dexchange.org::c66522fd-7f79-4e4b-9477-0af3b7aa6656" providerId="AD" clId="Web-{F61199D1-5FF3-2606-0CBE-80D7CF4FA6ED}" dt="2025-11-10T01:30:47.372" v="11"/>
        <pc:sldMasterMkLst>
          <pc:docMk/>
          <pc:sldMasterMk cId="2460954070" sldId="2147484007"/>
        </pc:sldMasterMkLst>
        <pc:sldLayoutChg chg="add">
          <pc:chgData name="Claire Rainey" userId="S::crainey@t1dexchange.org::c66522fd-7f79-4e4b-9477-0af3b7aa6656" providerId="AD" clId="Web-{F61199D1-5FF3-2606-0CBE-80D7CF4FA6ED}" dt="2025-11-10T01:30:47.372" v="11"/>
          <pc:sldLayoutMkLst>
            <pc:docMk/>
            <pc:sldMasterMk cId="2460954070" sldId="2147484007"/>
            <pc:sldLayoutMk cId="2444888385" sldId="2147483672"/>
          </pc:sldLayoutMkLst>
        </pc:sldLayoutChg>
        <pc:sldLayoutChg chg="replId">
          <pc:chgData name="Claire Rainey" userId="S::crainey@t1dexchange.org::c66522fd-7f79-4e4b-9477-0af3b7aa6656" providerId="AD" clId="Web-{F61199D1-5FF3-2606-0CBE-80D7CF4FA6ED}" dt="2025-11-10T01:30:47.372" v="11"/>
          <pc:sldLayoutMkLst>
            <pc:docMk/>
            <pc:sldMasterMk cId="2460954070" sldId="2147484007"/>
            <pc:sldLayoutMk cId="1224580592" sldId="2147484014"/>
          </pc:sldLayoutMkLst>
        </pc:sldLayoutChg>
        <pc:sldLayoutChg chg="add">
          <pc:chgData name="Claire Rainey" userId="S::crainey@t1dexchange.org::c66522fd-7f79-4e4b-9477-0af3b7aa6656" providerId="AD" clId="Web-{F61199D1-5FF3-2606-0CBE-80D7CF4FA6ED}" dt="2025-11-10T01:30:47.372" v="11"/>
          <pc:sldLayoutMkLst>
            <pc:docMk/>
            <pc:sldMasterMk cId="2460954070" sldId="2147484007"/>
            <pc:sldLayoutMk cId="701022315" sldId="2147484015"/>
          </pc:sldLayoutMkLst>
        </pc:sldLayoutChg>
        <pc:sldLayoutChg chg="add">
          <pc:chgData name="Claire Rainey" userId="S::crainey@t1dexchange.org::c66522fd-7f79-4e4b-9477-0af3b7aa6656" providerId="AD" clId="Web-{F61199D1-5FF3-2606-0CBE-80D7CF4FA6ED}" dt="2025-11-10T01:30:47.372" v="11"/>
          <pc:sldLayoutMkLst>
            <pc:docMk/>
            <pc:sldMasterMk cId="2460954070" sldId="2147484007"/>
            <pc:sldLayoutMk cId="3491762754" sldId="2147484016"/>
          </pc:sldLayoutMkLst>
        </pc:sldLayoutChg>
        <pc:sldLayoutChg chg="add">
          <pc:chgData name="Claire Rainey" userId="S::crainey@t1dexchange.org::c66522fd-7f79-4e4b-9477-0af3b7aa6656" providerId="AD" clId="Web-{F61199D1-5FF3-2606-0CBE-80D7CF4FA6ED}" dt="2025-11-10T01:30:47.372" v="11"/>
          <pc:sldLayoutMkLst>
            <pc:docMk/>
            <pc:sldMasterMk cId="2460954070" sldId="2147484007"/>
            <pc:sldLayoutMk cId="1863262711" sldId="2147484017"/>
          </pc:sldLayoutMkLst>
        </pc:sldLayoutChg>
      </pc:sldMasterChg>
    </pc:docChg>
  </pc:docChgLst>
  <pc:docChgLst>
    <pc:chgData name="Claire Rainey" userId="S::crainey@t1dexchange.org::c66522fd-7f79-4e4b-9477-0af3b7aa6656" providerId="AD" clId="Web-{123CC0CC-E0E9-6C10-8C3E-21812B6F1771}"/>
    <pc:docChg chg="addSld delSld modSld addMainMaster modMainMaster">
      <pc:chgData name="Claire Rainey" userId="S::crainey@t1dexchange.org::c66522fd-7f79-4e4b-9477-0af3b7aa6656" providerId="AD" clId="Web-{123CC0CC-E0E9-6C10-8C3E-21812B6F1771}" dt="2025-10-30T20:44:47.406" v="10" actId="20577"/>
      <pc:docMkLst>
        <pc:docMk/>
      </pc:docMkLst>
      <pc:sldChg chg="modSp add">
        <pc:chgData name="Claire Rainey" userId="S::crainey@t1dexchange.org::c66522fd-7f79-4e4b-9477-0af3b7aa6656" providerId="AD" clId="Web-{123CC0CC-E0E9-6C10-8C3E-21812B6F1771}" dt="2025-10-30T20:44:47.406" v="10" actId="20577"/>
        <pc:sldMkLst>
          <pc:docMk/>
          <pc:sldMk cId="3329208454" sldId="703"/>
        </pc:sldMkLst>
        <pc:spChg chg="mod">
          <ac:chgData name="Claire Rainey" userId="S::crainey@t1dexchange.org::c66522fd-7f79-4e4b-9477-0af3b7aa6656" providerId="AD" clId="Web-{123CC0CC-E0E9-6C10-8C3E-21812B6F1771}" dt="2025-10-30T20:44:47.406" v="10" actId="20577"/>
          <ac:spMkLst>
            <pc:docMk/>
            <pc:sldMk cId="3329208454" sldId="703"/>
            <ac:spMk id="8" creationId="{6061F7A1-CFF8-D342-A9AF-5CB080C98BD0}"/>
          </ac:spMkLst>
        </pc:spChg>
      </pc:sldChg>
      <pc:sldMasterChg chg="add addSldLayout">
        <pc:chgData name="Claire Rainey" userId="S::crainey@t1dexchange.org::c66522fd-7f79-4e4b-9477-0af3b7aa6656" providerId="AD" clId="Web-{123CC0CC-E0E9-6C10-8C3E-21812B6F1771}" dt="2025-10-30T20:38:09.036" v="0"/>
        <pc:sldMasterMkLst>
          <pc:docMk/>
          <pc:sldMasterMk cId="297052780" sldId="2147483858"/>
        </pc:sldMasterMkLst>
        <pc:sldLayoutChg chg="add">
          <pc:chgData name="Claire Rainey" userId="S::crainey@t1dexchange.org::c66522fd-7f79-4e4b-9477-0af3b7aa6656" providerId="AD" clId="Web-{123CC0CC-E0E9-6C10-8C3E-21812B6F1771}" dt="2025-10-30T20:38:09.036" v="0"/>
          <pc:sldLayoutMkLst>
            <pc:docMk/>
            <pc:sldMasterMk cId="297052780" sldId="2147483858"/>
            <pc:sldLayoutMk cId="1484069995" sldId="2147483855"/>
          </pc:sldLayoutMkLst>
        </pc:sldLayoutChg>
        <pc:sldLayoutChg chg="add">
          <pc:chgData name="Claire Rainey" userId="S::crainey@t1dexchange.org::c66522fd-7f79-4e4b-9477-0af3b7aa6656" providerId="AD" clId="Web-{123CC0CC-E0E9-6C10-8C3E-21812B6F1771}" dt="2025-10-30T20:38:09.036" v="0"/>
          <pc:sldLayoutMkLst>
            <pc:docMk/>
            <pc:sldMasterMk cId="297052780" sldId="2147483858"/>
            <pc:sldLayoutMk cId="3750089566" sldId="2147483859"/>
          </pc:sldLayoutMkLst>
        </pc:sldLayoutChg>
        <pc:sldLayoutChg chg="add">
          <pc:chgData name="Claire Rainey" userId="S::crainey@t1dexchange.org::c66522fd-7f79-4e4b-9477-0af3b7aa6656" providerId="AD" clId="Web-{123CC0CC-E0E9-6C10-8C3E-21812B6F1771}" dt="2025-10-30T20:38:09.036" v="0"/>
          <pc:sldLayoutMkLst>
            <pc:docMk/>
            <pc:sldMasterMk cId="297052780" sldId="2147483858"/>
            <pc:sldLayoutMk cId="1062317506" sldId="2147484013"/>
          </pc:sldLayoutMkLst>
        </pc:sldLayoutChg>
      </pc:sldMasterChg>
      <pc:sldMasterChg chg="modSldLayout">
        <pc:chgData name="Claire Rainey" userId="S::crainey@t1dexchange.org::c66522fd-7f79-4e4b-9477-0af3b7aa6656" providerId="AD" clId="Web-{123CC0CC-E0E9-6C10-8C3E-21812B6F1771}" dt="2025-10-30T20:38:09.036" v="0"/>
        <pc:sldMasterMkLst>
          <pc:docMk/>
          <pc:sldMasterMk cId="2460954070" sldId="2147484007"/>
        </pc:sldMasterMkLst>
        <pc:sldLayoutChg chg="replId">
          <pc:chgData name="Claire Rainey" userId="S::crainey@t1dexchange.org::c66522fd-7f79-4e4b-9477-0af3b7aa6656" providerId="AD" clId="Web-{123CC0CC-E0E9-6C10-8C3E-21812B6F1771}" dt="2025-10-30T20:38:09.036" v="0"/>
          <pc:sldLayoutMkLst>
            <pc:docMk/>
            <pc:sldMasterMk cId="2460954070" sldId="2147484007"/>
            <pc:sldLayoutMk cId="2591524520" sldId="2147483663"/>
          </pc:sldLayoutMkLst>
        </pc:sldLayoutChg>
        <pc:sldLayoutChg chg="replId">
          <pc:chgData name="Claire Rainey" userId="S::crainey@t1dexchange.org::c66522fd-7f79-4e4b-9477-0af3b7aa6656" providerId="AD" clId="Web-{123CC0CC-E0E9-6C10-8C3E-21812B6F1771}" dt="2025-10-30T20:38:09.036" v="0"/>
          <pc:sldLayoutMkLst>
            <pc:docMk/>
            <pc:sldMasterMk cId="2460954070" sldId="2147484007"/>
            <pc:sldLayoutMk cId="1718958274" sldId="2147483669"/>
          </pc:sldLayoutMkLst>
        </pc:sldLayoutChg>
      </pc:sldMasterChg>
    </pc:docChg>
  </pc:docChgLst>
  <pc:docChgLst>
    <pc:chgData name="Claire Rainey" userId="S::crainey@t1dexchange.org::c66522fd-7f79-4e4b-9477-0af3b7aa6656" providerId="AD" clId="Web-{645293C7-7FCA-E8BC-3916-A79B8B6503A1}"/>
    <pc:docChg chg="addSld delSld addMainMaster modMainMaster">
      <pc:chgData name="Claire Rainey" userId="S::crainey@t1dexchange.org::c66522fd-7f79-4e4b-9477-0af3b7aa6656" providerId="AD" clId="Web-{645293C7-7FCA-E8BC-3916-A79B8B6503A1}" dt="2025-11-06T14:22:32.984" v="10"/>
      <pc:docMkLst>
        <pc:docMk/>
      </pc:docMkLst>
      <pc:sldChg chg="add">
        <pc:chgData name="Claire Rainey" userId="S::crainey@t1dexchange.org::c66522fd-7f79-4e4b-9477-0af3b7aa6656" providerId="AD" clId="Web-{645293C7-7FCA-E8BC-3916-A79B8B6503A1}" dt="2025-11-06T14:22:31.671" v="1"/>
        <pc:sldMkLst>
          <pc:docMk/>
          <pc:sldMk cId="3142096020" sldId="2218"/>
        </pc:sldMkLst>
      </pc:sldChg>
      <pc:sldChg chg="add">
        <pc:chgData name="Claire Rainey" userId="S::crainey@t1dexchange.org::c66522fd-7f79-4e4b-9477-0af3b7aa6656" providerId="AD" clId="Web-{645293C7-7FCA-E8BC-3916-A79B8B6503A1}" dt="2025-11-06T14:22:31.749" v="2"/>
        <pc:sldMkLst>
          <pc:docMk/>
          <pc:sldMk cId="2721087187" sldId="2219"/>
        </pc:sldMkLst>
      </pc:sldChg>
      <pc:sldChg chg="add">
        <pc:chgData name="Claire Rainey" userId="S::crainey@t1dexchange.org::c66522fd-7f79-4e4b-9477-0af3b7aa6656" providerId="AD" clId="Web-{645293C7-7FCA-E8BC-3916-A79B8B6503A1}" dt="2025-11-06T14:22:31.827" v="3"/>
        <pc:sldMkLst>
          <pc:docMk/>
          <pc:sldMk cId="2644947018" sldId="2220"/>
        </pc:sldMkLst>
      </pc:sldChg>
      <pc:sldChg chg="add">
        <pc:chgData name="Claire Rainey" userId="S::crainey@t1dexchange.org::c66522fd-7f79-4e4b-9477-0af3b7aa6656" providerId="AD" clId="Web-{645293C7-7FCA-E8BC-3916-A79B8B6503A1}" dt="2025-11-06T14:22:31.952" v="4"/>
        <pc:sldMkLst>
          <pc:docMk/>
          <pc:sldMk cId="3293529160" sldId="2221"/>
        </pc:sldMkLst>
      </pc:sldChg>
      <pc:sldChg chg="add">
        <pc:chgData name="Claire Rainey" userId="S::crainey@t1dexchange.org::c66522fd-7f79-4e4b-9477-0af3b7aa6656" providerId="AD" clId="Web-{645293C7-7FCA-E8BC-3916-A79B8B6503A1}" dt="2025-11-06T14:22:32.124" v="5"/>
        <pc:sldMkLst>
          <pc:docMk/>
          <pc:sldMk cId="903460418" sldId="2222"/>
        </pc:sldMkLst>
      </pc:sldChg>
      <pc:sldChg chg="add">
        <pc:chgData name="Claire Rainey" userId="S::crainey@t1dexchange.org::c66522fd-7f79-4e4b-9477-0af3b7aa6656" providerId="AD" clId="Web-{645293C7-7FCA-E8BC-3916-A79B8B6503A1}" dt="2025-11-06T14:22:32.343" v="6"/>
        <pc:sldMkLst>
          <pc:docMk/>
          <pc:sldMk cId="964633902" sldId="2223"/>
        </pc:sldMkLst>
      </pc:sldChg>
      <pc:sldChg chg="add">
        <pc:chgData name="Claire Rainey" userId="S::crainey@t1dexchange.org::c66522fd-7f79-4e4b-9477-0af3b7aa6656" providerId="AD" clId="Web-{645293C7-7FCA-E8BC-3916-A79B8B6503A1}" dt="2025-11-06T14:22:32.468" v="7"/>
        <pc:sldMkLst>
          <pc:docMk/>
          <pc:sldMk cId="1707202044" sldId="2224"/>
        </pc:sldMkLst>
      </pc:sldChg>
      <pc:sldChg chg="add">
        <pc:chgData name="Claire Rainey" userId="S::crainey@t1dexchange.org::c66522fd-7f79-4e4b-9477-0af3b7aa6656" providerId="AD" clId="Web-{645293C7-7FCA-E8BC-3916-A79B8B6503A1}" dt="2025-11-06T14:22:32.843" v="8"/>
        <pc:sldMkLst>
          <pc:docMk/>
          <pc:sldMk cId="4236678199" sldId="2225"/>
        </pc:sldMkLst>
      </pc:sldChg>
      <pc:sldChg chg="add">
        <pc:chgData name="Claire Rainey" userId="S::crainey@t1dexchange.org::c66522fd-7f79-4e4b-9477-0af3b7aa6656" providerId="AD" clId="Web-{645293C7-7FCA-E8BC-3916-A79B8B6503A1}" dt="2025-11-06T14:22:32.905" v="9"/>
        <pc:sldMkLst>
          <pc:docMk/>
          <pc:sldMk cId="556416700" sldId="2226"/>
        </pc:sldMkLst>
      </pc:sldChg>
      <pc:sldChg chg="add">
        <pc:chgData name="Claire Rainey" userId="S::crainey@t1dexchange.org::c66522fd-7f79-4e4b-9477-0af3b7aa6656" providerId="AD" clId="Web-{645293C7-7FCA-E8BC-3916-A79B8B6503A1}" dt="2025-11-06T14:22:32.984" v="10"/>
        <pc:sldMkLst>
          <pc:docMk/>
          <pc:sldMk cId="692369152" sldId="2227"/>
        </pc:sldMkLst>
      </pc:sldChg>
      <pc:sldMasterChg chg="add addSldLayout">
        <pc:chgData name="Claire Rainey" userId="S::crainey@t1dexchange.org::c66522fd-7f79-4e4b-9477-0af3b7aa6656" providerId="AD" clId="Web-{645293C7-7FCA-E8BC-3916-A79B8B6503A1}" dt="2025-11-06T14:22:31.671" v="1"/>
        <pc:sldMasterMkLst>
          <pc:docMk/>
          <pc:sldMasterMk cId="2059117905" sldId="2147483678"/>
        </pc:sldMasterMkLst>
        <pc:sldLayoutChg chg="add">
          <pc:chgData name="Claire Rainey" userId="S::crainey@t1dexchange.org::c66522fd-7f79-4e4b-9477-0af3b7aa6656" providerId="AD" clId="Web-{645293C7-7FCA-E8BC-3916-A79B8B6503A1}" dt="2025-11-06T14:22:31.671" v="1"/>
          <pc:sldLayoutMkLst>
            <pc:docMk/>
            <pc:sldMasterMk cId="2059117905" sldId="2147483678"/>
            <pc:sldLayoutMk cId="162371608" sldId="2147483679"/>
          </pc:sldLayoutMkLst>
        </pc:sldLayoutChg>
        <pc:sldLayoutChg chg="add">
          <pc:chgData name="Claire Rainey" userId="S::crainey@t1dexchange.org::c66522fd-7f79-4e4b-9477-0af3b7aa6656" providerId="AD" clId="Web-{645293C7-7FCA-E8BC-3916-A79B8B6503A1}" dt="2025-11-06T14:22:31.671" v="1"/>
          <pc:sldLayoutMkLst>
            <pc:docMk/>
            <pc:sldMasterMk cId="2059117905" sldId="2147483678"/>
            <pc:sldLayoutMk cId="76126632" sldId="2147483681"/>
          </pc:sldLayoutMkLst>
        </pc:sldLayoutChg>
        <pc:sldLayoutChg chg="add">
          <pc:chgData name="Claire Rainey" userId="S::crainey@t1dexchange.org::c66522fd-7f79-4e4b-9477-0af3b7aa6656" providerId="AD" clId="Web-{645293C7-7FCA-E8BC-3916-A79B8B6503A1}" dt="2025-11-06T14:22:31.671" v="1"/>
          <pc:sldLayoutMkLst>
            <pc:docMk/>
            <pc:sldMasterMk cId="2059117905" sldId="2147483678"/>
            <pc:sldLayoutMk cId="3541039777" sldId="2147483683"/>
          </pc:sldLayoutMkLst>
        </pc:sldLayoutChg>
        <pc:sldLayoutChg chg="add">
          <pc:chgData name="Claire Rainey" userId="S::crainey@t1dexchange.org::c66522fd-7f79-4e4b-9477-0af3b7aa6656" providerId="AD" clId="Web-{645293C7-7FCA-E8BC-3916-A79B8B6503A1}" dt="2025-11-06T14:22:31.671" v="1"/>
          <pc:sldLayoutMkLst>
            <pc:docMk/>
            <pc:sldMasterMk cId="2059117905" sldId="2147483678"/>
            <pc:sldLayoutMk cId="3500528711" sldId="2147483684"/>
          </pc:sldLayoutMkLst>
        </pc:sldLayoutChg>
        <pc:sldLayoutChg chg="add">
          <pc:chgData name="Claire Rainey" userId="S::crainey@t1dexchange.org::c66522fd-7f79-4e4b-9477-0af3b7aa6656" providerId="AD" clId="Web-{645293C7-7FCA-E8BC-3916-A79B8B6503A1}" dt="2025-11-06T14:22:31.671" v="1"/>
          <pc:sldLayoutMkLst>
            <pc:docMk/>
            <pc:sldMasterMk cId="2059117905" sldId="2147483678"/>
            <pc:sldLayoutMk cId="2423387114" sldId="2147483685"/>
          </pc:sldLayoutMkLst>
        </pc:sldLayoutChg>
        <pc:sldLayoutChg chg="add">
          <pc:chgData name="Claire Rainey" userId="S::crainey@t1dexchange.org::c66522fd-7f79-4e4b-9477-0af3b7aa6656" providerId="AD" clId="Web-{645293C7-7FCA-E8BC-3916-A79B8B6503A1}" dt="2025-11-06T14:22:31.671" v="1"/>
          <pc:sldLayoutMkLst>
            <pc:docMk/>
            <pc:sldMasterMk cId="2059117905" sldId="2147483678"/>
            <pc:sldLayoutMk cId="3324264596" sldId="2147483686"/>
          </pc:sldLayoutMkLst>
        </pc:sldLayoutChg>
        <pc:sldLayoutChg chg="add">
          <pc:chgData name="Claire Rainey" userId="S::crainey@t1dexchange.org::c66522fd-7f79-4e4b-9477-0af3b7aa6656" providerId="AD" clId="Web-{645293C7-7FCA-E8BC-3916-A79B8B6503A1}" dt="2025-11-06T14:22:31.671" v="1"/>
          <pc:sldLayoutMkLst>
            <pc:docMk/>
            <pc:sldMasterMk cId="2059117905" sldId="2147483678"/>
            <pc:sldLayoutMk cId="1605800158" sldId="2147483687"/>
          </pc:sldLayoutMkLst>
        </pc:sldLayoutChg>
        <pc:sldLayoutChg chg="add">
          <pc:chgData name="Claire Rainey" userId="S::crainey@t1dexchange.org::c66522fd-7f79-4e4b-9477-0af3b7aa6656" providerId="AD" clId="Web-{645293C7-7FCA-E8BC-3916-A79B8B6503A1}" dt="2025-11-06T14:22:31.671" v="1"/>
          <pc:sldLayoutMkLst>
            <pc:docMk/>
            <pc:sldMasterMk cId="2059117905" sldId="2147483678"/>
            <pc:sldLayoutMk cId="2407525823" sldId="2147483688"/>
          </pc:sldLayoutMkLst>
        </pc:sldLayoutChg>
        <pc:sldLayoutChg chg="add">
          <pc:chgData name="Claire Rainey" userId="S::crainey@t1dexchange.org::c66522fd-7f79-4e4b-9477-0af3b7aa6656" providerId="AD" clId="Web-{645293C7-7FCA-E8BC-3916-A79B8B6503A1}" dt="2025-11-06T14:22:31.671" v="1"/>
          <pc:sldLayoutMkLst>
            <pc:docMk/>
            <pc:sldMasterMk cId="2059117905" sldId="2147483678"/>
            <pc:sldLayoutMk cId="4281098256" sldId="2147483689"/>
          </pc:sldLayoutMkLst>
        </pc:sldLayoutChg>
        <pc:sldLayoutChg chg="add">
          <pc:chgData name="Claire Rainey" userId="S::crainey@t1dexchange.org::c66522fd-7f79-4e4b-9477-0af3b7aa6656" providerId="AD" clId="Web-{645293C7-7FCA-E8BC-3916-A79B8B6503A1}" dt="2025-11-06T14:22:31.671" v="1"/>
          <pc:sldLayoutMkLst>
            <pc:docMk/>
            <pc:sldMasterMk cId="2059117905" sldId="2147483678"/>
            <pc:sldLayoutMk cId="431688752" sldId="2147483690"/>
          </pc:sldLayoutMkLst>
        </pc:sldLayoutChg>
      </pc:sldMasterChg>
      <pc:sldMasterChg chg="modSldLayout">
        <pc:chgData name="Claire Rainey" userId="S::crainey@t1dexchange.org::c66522fd-7f79-4e4b-9477-0af3b7aa6656" providerId="AD" clId="Web-{645293C7-7FCA-E8BC-3916-A79B8B6503A1}" dt="2025-11-06T14:22:31.671" v="1"/>
        <pc:sldMasterMkLst>
          <pc:docMk/>
          <pc:sldMasterMk cId="297052780" sldId="2147483858"/>
        </pc:sldMasterMkLst>
        <pc:sldLayoutChg chg="replId">
          <pc:chgData name="Claire Rainey" userId="S::crainey@t1dexchange.org::c66522fd-7f79-4e4b-9477-0af3b7aa6656" providerId="AD" clId="Web-{645293C7-7FCA-E8BC-3916-A79B8B6503A1}" dt="2025-11-06T14:22:31.671" v="1"/>
          <pc:sldLayoutMkLst>
            <pc:docMk/>
            <pc:sldMasterMk cId="297052780" sldId="2147483858"/>
            <pc:sldLayoutMk cId="1062317506" sldId="2147484013"/>
          </pc:sldLayoutMkLst>
        </pc:sldLayoutChg>
      </pc:sldMasterChg>
    </pc:docChg>
  </pc:docChgLst>
  <pc:docChgLst>
    <pc:chgData name="Claire Rainey" userId="S::crainey@t1dexchange.org::c66522fd-7f79-4e4b-9477-0af3b7aa6656" providerId="AD" clId="Web-{B5EECC1F-33FC-BAD6-945B-35D1539C36C2}"/>
    <pc:docChg chg="addSld">
      <pc:chgData name="Claire Rainey" userId="S::crainey@t1dexchange.org::c66522fd-7f79-4e4b-9477-0af3b7aa6656" providerId="AD" clId="Web-{B5EECC1F-33FC-BAD6-945B-35D1539C36C2}" dt="2025-11-07T20:12:07.676" v="0"/>
      <pc:docMkLst>
        <pc:docMk/>
      </pc:docMkLst>
      <pc:sldChg chg="add">
        <pc:chgData name="Claire Rainey" userId="S::crainey@t1dexchange.org::c66522fd-7f79-4e4b-9477-0af3b7aa6656" providerId="AD" clId="Web-{B5EECC1F-33FC-BAD6-945B-35D1539C36C2}" dt="2025-11-07T20:12:07.676" v="0"/>
        <pc:sldMkLst>
          <pc:docMk/>
          <pc:sldMk cId="3447567435" sldId="222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emory-my.sharepoint.com/personal/mdouthi_emory_edu/Documents/Fellowship/Transition%20Research%20Project/DM%20GRAD%20Program%20Documentat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emory-my.sharepoint.com/personal/mdouthi_emory_edu/Documents/Fellowship/Transition%20Research%20Project/Transition%20Project%20Data.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HCT</a:t>
            </a:r>
            <a:r>
              <a:rPr lang="en-US" b="1" baseline="0" dirty="0"/>
              <a:t> Tool </a:t>
            </a:r>
            <a:r>
              <a:rPr lang="en-US" b="1" dirty="0"/>
              <a:t>User Satisfaction Survey</a:t>
            </a:r>
          </a:p>
          <a:p>
            <a:pPr>
              <a:defRPr/>
            </a:pPr>
            <a:r>
              <a:rPr lang="en-US" sz="1200" dirty="0"/>
              <a:t>In reference to the Transition Navigator tool in EPIC,</a:t>
            </a:r>
            <a:r>
              <a:rPr lang="en-US" sz="1200" baseline="0" dirty="0"/>
              <a:t> how satisfied are you with...</a:t>
            </a:r>
            <a:r>
              <a:rPr lang="en-US" sz="1600" dirty="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'[DM GRAD Program Documentation.xlsx]Satisfaction Survey'!$B$1</c:f>
              <c:strCache>
                <c:ptCount val="1"/>
                <c:pt idx="0">
                  <c:v>Average</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'[DM GRAD Program Documentation.xlsx]Satisfaction Survey'!$A$2:$A$7</c:f>
              <c:strCache>
                <c:ptCount val="6"/>
                <c:pt idx="0">
                  <c:v>Ease of using the tool?</c:v>
                </c:pt>
                <c:pt idx="1">
                  <c:v>The flow and layout of the tool?</c:v>
                </c:pt>
                <c:pt idx="2">
                  <c:v>The time it takes to use the tool in clinic?</c:v>
                </c:pt>
                <c:pt idx="3">
                  <c:v>The training you were given prior to using the tool?</c:v>
                </c:pt>
                <c:pt idx="4">
                  <c:v>Technical assistance or troubleshooting in using the tool?</c:v>
                </c:pt>
                <c:pt idx="5">
                  <c:v>The accessibility of the tool?</c:v>
                </c:pt>
              </c:strCache>
            </c:strRef>
          </c:cat>
          <c:val>
            <c:numRef>
              <c:f>'[DM GRAD Program Documentation.xlsx]Satisfaction Survey'!$B$2:$B$7</c:f>
              <c:numCache>
                <c:formatCode>General</c:formatCode>
                <c:ptCount val="6"/>
                <c:pt idx="0">
                  <c:v>4.8</c:v>
                </c:pt>
                <c:pt idx="1">
                  <c:v>5</c:v>
                </c:pt>
                <c:pt idx="2">
                  <c:v>4.7</c:v>
                </c:pt>
                <c:pt idx="3">
                  <c:v>4.8</c:v>
                </c:pt>
                <c:pt idx="4">
                  <c:v>4.4000000000000004</c:v>
                </c:pt>
                <c:pt idx="5">
                  <c:v>5.4</c:v>
                </c:pt>
              </c:numCache>
            </c:numRef>
          </c:val>
          <c:extLst>
            <c:ext xmlns:c16="http://schemas.microsoft.com/office/drawing/2014/chart" uri="{C3380CC4-5D6E-409C-BE32-E72D297353CC}">
              <c16:uniqueId val="{00000000-8FA7-403C-A502-3A458A48F8CD}"/>
            </c:ext>
          </c:extLst>
        </c:ser>
        <c:dLbls>
          <c:dLblPos val="inEnd"/>
          <c:showLegendKey val="0"/>
          <c:showVal val="1"/>
          <c:showCatName val="0"/>
          <c:showSerName val="0"/>
          <c:showPercent val="0"/>
          <c:showBubbleSize val="0"/>
        </c:dLbls>
        <c:gapWidth val="182"/>
        <c:axId val="487868335"/>
        <c:axId val="487867855"/>
      </c:barChart>
      <c:catAx>
        <c:axId val="4878683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87867855"/>
        <c:crosses val="autoZero"/>
        <c:auto val="1"/>
        <c:lblAlgn val="ctr"/>
        <c:lblOffset val="100"/>
        <c:noMultiLvlLbl val="0"/>
      </c:catAx>
      <c:valAx>
        <c:axId val="48786785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8786833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3"/>
          <c:order val="3"/>
          <c:tx>
            <c:strRef>
              <c:f>'Runchart-Collective'!$F$1</c:f>
              <c:strCache>
                <c:ptCount val="1"/>
                <c:pt idx="0">
                  <c:v>Provider Smartform</c:v>
                </c:pt>
              </c:strCache>
            </c:strRef>
          </c:tx>
          <c:spPr>
            <a:ln w="19050" cap="rnd">
              <a:solidFill>
                <a:srgbClr val="009639"/>
              </a:solidFill>
              <a:round/>
            </a:ln>
            <a:effectLst/>
          </c:spPr>
          <c:marker>
            <c:symbol val="circle"/>
            <c:size val="5"/>
            <c:spPr>
              <a:solidFill>
                <a:schemeClr val="accent4"/>
              </a:solidFill>
              <a:ln w="9525">
                <a:solidFill>
                  <a:srgbClr val="00B050"/>
                </a:solidFill>
              </a:ln>
              <a:effectLst/>
            </c:spPr>
          </c:marker>
          <c:cat>
            <c:strRef>
              <c:f>'Runchart-Collective'!$A$95:$A$106</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'Runchart-Collective'!$F$95:$F$106</c:f>
              <c:numCache>
                <c:formatCode>0.00%</c:formatCode>
                <c:ptCount val="12"/>
                <c:pt idx="0">
                  <c:v>0.25750000000000001</c:v>
                </c:pt>
                <c:pt idx="1">
                  <c:v>0.16250000000000001</c:v>
                </c:pt>
                <c:pt idx="2">
                  <c:v>0.12000000000000001</c:v>
                </c:pt>
                <c:pt idx="3">
                  <c:v>0.16750000000000001</c:v>
                </c:pt>
                <c:pt idx="4">
                  <c:v>0.1225</c:v>
                </c:pt>
                <c:pt idx="5">
                  <c:v>0.10750000000000001</c:v>
                </c:pt>
                <c:pt idx="6">
                  <c:v>0.10250000000000001</c:v>
                </c:pt>
                <c:pt idx="7">
                  <c:v>0.1875</c:v>
                </c:pt>
                <c:pt idx="8">
                  <c:v>9.4E-2</c:v>
                </c:pt>
                <c:pt idx="9">
                  <c:v>0.15</c:v>
                </c:pt>
                <c:pt idx="10">
                  <c:v>0.27</c:v>
                </c:pt>
                <c:pt idx="11">
                  <c:v>0.2</c:v>
                </c:pt>
              </c:numCache>
            </c:numRef>
          </c:val>
          <c:smooth val="0"/>
          <c:extLst xmlns:c15="http://schemas.microsoft.com/office/drawing/2012/chart">
            <c:ext xmlns:c16="http://schemas.microsoft.com/office/drawing/2014/chart" uri="{C3380CC4-5D6E-409C-BE32-E72D297353CC}">
              <c16:uniqueId val="{00000000-2D71-4F55-B4D2-E599D8D093CB}"/>
            </c:ext>
          </c:extLst>
        </c:ser>
        <c:dLbls>
          <c:showLegendKey val="0"/>
          <c:showVal val="0"/>
          <c:showCatName val="0"/>
          <c:showSerName val="0"/>
          <c:showPercent val="0"/>
          <c:showBubbleSize val="0"/>
        </c:dLbls>
        <c:marker val="1"/>
        <c:smooth val="0"/>
        <c:axId val="1852132640"/>
        <c:axId val="1852125440"/>
        <c:extLst>
          <c:ext xmlns:c15="http://schemas.microsoft.com/office/drawing/2012/chart" uri="{02D57815-91ED-43cb-92C2-25804820EDAC}">
            <c15:filteredLineSeries>
              <c15:ser>
                <c:idx val="0"/>
                <c:order val="0"/>
                <c:tx>
                  <c:strRef>
                    <c:extLst>
                      <c:ext uri="{02D57815-91ED-43cb-92C2-25804820EDAC}">
                        <c15:formulaRef>
                          <c15:sqref>'Runchart-Collective'!$B$1</c15:sqref>
                        </c15:formulaRef>
                      </c:ext>
                    </c:extLst>
                    <c:strCache>
                      <c:ptCount val="1"/>
                      <c:pt idx="0">
                        <c:v>Any Transition Discussion</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cat>
                  <c:strRef>
                    <c:extLst>
                      <c:ext uri="{02D57815-91ED-43cb-92C2-25804820EDAC}">
                        <c15:formulaRef>
                          <c15:sqref>'Runchart-Collective'!$A$95:$A$106</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c:ext uri="{02D57815-91ED-43cb-92C2-25804820EDAC}">
                        <c15:formulaRef>
                          <c15:sqref>'Runchart-Collective'!$B$91:$B$100</c15:sqref>
                        </c15:formulaRef>
                      </c:ext>
                    </c:extLst>
                    <c:numCache>
                      <c:formatCode>0.00%</c:formatCode>
                      <c:ptCount val="10"/>
                      <c:pt idx="1">
                        <c:v>0.18</c:v>
                      </c:pt>
                      <c:pt idx="2">
                        <c:v>0.29000000000000004</c:v>
                      </c:pt>
                      <c:pt idx="3">
                        <c:v>0.44500000000000001</c:v>
                      </c:pt>
                      <c:pt idx="4">
                        <c:v>0.41600000000000004</c:v>
                      </c:pt>
                      <c:pt idx="5">
                        <c:v>0.46749999999999997</c:v>
                      </c:pt>
                      <c:pt idx="6">
                        <c:v>0.45750000000000002</c:v>
                      </c:pt>
                      <c:pt idx="7">
                        <c:v>0.47400000000000003</c:v>
                      </c:pt>
                      <c:pt idx="8">
                        <c:v>0.44</c:v>
                      </c:pt>
                    </c:numCache>
                  </c:numRef>
                </c:val>
                <c:smooth val="0"/>
                <c:extLst>
                  <c:ext xmlns:c16="http://schemas.microsoft.com/office/drawing/2014/chart" uri="{C3380CC4-5D6E-409C-BE32-E72D297353CC}">
                    <c16:uniqueId val="{00000001-2D71-4F55-B4D2-E599D8D093CB}"/>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'Runchart-Collective'!$C$1</c15:sqref>
                        </c15:formulaRef>
                      </c:ext>
                    </c:extLst>
                    <c:strCache>
                      <c:ptCount val="1"/>
                      <c:pt idx="0">
                        <c:v>GRAD Session 4</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cat>
                  <c:strRef>
                    <c:extLst xmlns:c15="http://schemas.microsoft.com/office/drawing/2012/chart">
                      <c:ext xmlns:c15="http://schemas.microsoft.com/office/drawing/2012/chart" uri="{02D57815-91ED-43cb-92C2-25804820EDAC}">
                        <c15:formulaRef>
                          <c15:sqref>'Runchart-Collective'!$A$95:$A$106</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xmlns:c15="http://schemas.microsoft.com/office/drawing/2012/chart">
                      <c:ext xmlns:c15="http://schemas.microsoft.com/office/drawing/2012/chart" uri="{02D57815-91ED-43cb-92C2-25804820EDAC}">
                        <c15:formulaRef>
                          <c15:sqref>'Runchart-Collective'!$C$91:$C$101</c15:sqref>
                        </c15:formulaRef>
                      </c:ext>
                    </c:extLst>
                    <c:numCache>
                      <c:formatCode>0.00%</c:formatCode>
                      <c:ptCount val="11"/>
                      <c:pt idx="1">
                        <c:v>0.09</c:v>
                      </c:pt>
                      <c:pt idx="2">
                        <c:v>0.19</c:v>
                      </c:pt>
                      <c:pt idx="3">
                        <c:v>0.22499999999999998</c:v>
                      </c:pt>
                      <c:pt idx="4">
                        <c:v>0.27</c:v>
                      </c:pt>
                      <c:pt idx="5">
                        <c:v>0.34250000000000003</c:v>
                      </c:pt>
                      <c:pt idx="6">
                        <c:v>0.28500000000000003</c:v>
                      </c:pt>
                      <c:pt idx="7">
                        <c:v>0.36799999999999999</c:v>
                      </c:pt>
                      <c:pt idx="8">
                        <c:v>0.36749999999999994</c:v>
                      </c:pt>
                      <c:pt idx="9">
                        <c:v>0.26250000000000001</c:v>
                      </c:pt>
                      <c:pt idx="10">
                        <c:v>0.27200000000000002</c:v>
                      </c:pt>
                    </c:numCache>
                  </c:numRef>
                </c:val>
                <c:smooth val="0"/>
                <c:extLst xmlns:c15="http://schemas.microsoft.com/office/drawing/2012/chart">
                  <c:ext xmlns:c16="http://schemas.microsoft.com/office/drawing/2014/chart" uri="{C3380CC4-5D6E-409C-BE32-E72D297353CC}">
                    <c16:uniqueId val="{00000002-2D71-4F55-B4D2-E599D8D093CB}"/>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'Runchart-Collective'!$E$1</c15:sqref>
                        </c15:formulaRef>
                      </c:ext>
                    </c:extLst>
                    <c:strCache>
                      <c:ptCount val="1"/>
                      <c:pt idx="0">
                        <c:v>Provider Notes</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cat>
                  <c:strRef>
                    <c:extLst xmlns:c15="http://schemas.microsoft.com/office/drawing/2012/chart">
                      <c:ext xmlns:c15="http://schemas.microsoft.com/office/drawing/2012/chart" uri="{02D57815-91ED-43cb-92C2-25804820EDAC}">
                        <c15:formulaRef>
                          <c15:sqref>'Runchart-Collective'!$A$95:$A$106</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xmlns:c15="http://schemas.microsoft.com/office/drawing/2012/chart">
                      <c:ext xmlns:c15="http://schemas.microsoft.com/office/drawing/2012/chart" uri="{02D57815-91ED-43cb-92C2-25804820EDAC}">
                        <c15:formulaRef>
                          <c15:sqref>'Runchart-Collective'!$E$91:$E$100</c15:sqref>
                        </c15:formulaRef>
                      </c:ext>
                    </c:extLst>
                    <c:numCache>
                      <c:formatCode>0.00%</c:formatCode>
                      <c:ptCount val="10"/>
                      <c:pt idx="1">
                        <c:v>0.12</c:v>
                      </c:pt>
                      <c:pt idx="2">
                        <c:v>0.19500000000000001</c:v>
                      </c:pt>
                      <c:pt idx="3">
                        <c:v>0.38249999999999995</c:v>
                      </c:pt>
                      <c:pt idx="4">
                        <c:v>0.3</c:v>
                      </c:pt>
                      <c:pt idx="5">
                        <c:v>0.23499999999999999</c:v>
                      </c:pt>
                      <c:pt idx="6">
                        <c:v>0.38249999999999995</c:v>
                      </c:pt>
                      <c:pt idx="7">
                        <c:v>0.27600000000000002</c:v>
                      </c:pt>
                      <c:pt idx="8">
                        <c:v>0.28000000000000003</c:v>
                      </c:pt>
                    </c:numCache>
                  </c:numRef>
                </c:val>
                <c:smooth val="0"/>
                <c:extLst xmlns:c15="http://schemas.microsoft.com/office/drawing/2012/chart">
                  <c:ext xmlns:c16="http://schemas.microsoft.com/office/drawing/2014/chart" uri="{C3380CC4-5D6E-409C-BE32-E72D297353CC}">
                    <c16:uniqueId val="{00000003-2D71-4F55-B4D2-E599D8D093CB}"/>
                  </c:ext>
                </c:extLst>
              </c15:ser>
            </c15:filteredLineSeries>
          </c:ext>
        </c:extLst>
      </c:lineChart>
      <c:dateAx>
        <c:axId val="18521326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52125440"/>
        <c:crosses val="autoZero"/>
        <c:auto val="0"/>
        <c:lblOffset val="100"/>
        <c:baseTimeUnit val="days"/>
      </c:dateAx>
      <c:valAx>
        <c:axId val="185212544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521326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Sheet1!$E$5</c:f>
              <c:strCache>
                <c:ptCount val="1"/>
                <c:pt idx="0">
                  <c:v>Patient Requested</c:v>
                </c:pt>
              </c:strCache>
            </c:strRef>
          </c:tx>
          <c:spPr>
            <a:solidFill>
              <a:schemeClr val="accent1"/>
            </a:solidFill>
            <a:ln>
              <a:noFill/>
            </a:ln>
            <a:effectLst/>
          </c:spPr>
          <c:invertIfNegative val="0"/>
          <c:cat>
            <c:strRef>
              <c:f>Sheet1!$D$6:$D$17</c:f>
              <c:strCache>
                <c:ptCount val="12"/>
                <c:pt idx="0">
                  <c:v>Regular Diabetes Management</c:v>
                </c:pt>
                <c:pt idx="1">
                  <c:v>Diabetes Goals</c:v>
                </c:pt>
                <c:pt idx="2">
                  <c:v>Pump skills</c:v>
                </c:pt>
                <c:pt idx="3">
                  <c:v>Diabetes Supplies</c:v>
                </c:pt>
                <c:pt idx="4">
                  <c:v>Communicating with Medical Team</c:v>
                </c:pt>
                <c:pt idx="5">
                  <c:v>Hypoglycemia</c:v>
                </c:pt>
                <c:pt idx="6">
                  <c:v>Complications</c:v>
                </c:pt>
                <c:pt idx="7">
                  <c:v>Ketone Management</c:v>
                </c:pt>
                <c:pt idx="8">
                  <c:v>Insurance</c:v>
                </c:pt>
                <c:pt idx="9">
                  <c:v>Alcohol</c:v>
                </c:pt>
                <c:pt idx="10">
                  <c:v>Sex/Pregnancy</c:v>
                </c:pt>
                <c:pt idx="11">
                  <c:v>Tobacco</c:v>
                </c:pt>
              </c:strCache>
            </c:strRef>
          </c:cat>
          <c:val>
            <c:numRef>
              <c:f>Sheet1!$E$6:$E$17</c:f>
              <c:numCache>
                <c:formatCode>0.0%</c:formatCode>
                <c:ptCount val="12"/>
                <c:pt idx="0">
                  <c:v>0.39620081411126185</c:v>
                </c:pt>
                <c:pt idx="1">
                  <c:v>0.55289788408463658</c:v>
                </c:pt>
                <c:pt idx="2">
                  <c:v>0.40568475452196384</c:v>
                </c:pt>
                <c:pt idx="3">
                  <c:v>0.20018796992481203</c:v>
                </c:pt>
                <c:pt idx="4">
                  <c:v>0.43419267299864317</c:v>
                </c:pt>
                <c:pt idx="5">
                  <c:v>0.22263109475620976</c:v>
                </c:pt>
                <c:pt idx="6">
                  <c:v>0.30597014925373134</c:v>
                </c:pt>
                <c:pt idx="7">
                  <c:v>0.18792401628222524</c:v>
                </c:pt>
                <c:pt idx="8">
                  <c:v>0.48062015503875971</c:v>
                </c:pt>
                <c:pt idx="9">
                  <c:v>0.37984496124031009</c:v>
                </c:pt>
                <c:pt idx="10">
                  <c:v>0.63307493540051685</c:v>
                </c:pt>
                <c:pt idx="11">
                  <c:v>0.53488372093023251</c:v>
                </c:pt>
              </c:numCache>
            </c:numRef>
          </c:val>
          <c:extLst>
            <c:ext xmlns:c16="http://schemas.microsoft.com/office/drawing/2014/chart" uri="{C3380CC4-5D6E-409C-BE32-E72D297353CC}">
              <c16:uniqueId val="{00000000-6465-CD4C-A56C-85B8C1B0561A}"/>
            </c:ext>
          </c:extLst>
        </c:ser>
        <c:ser>
          <c:idx val="1"/>
          <c:order val="1"/>
          <c:tx>
            <c:strRef>
              <c:f>Sheet1!$F$5</c:f>
              <c:strCache>
                <c:ptCount val="1"/>
                <c:pt idx="0">
                  <c:v>Provider Discussed</c:v>
                </c:pt>
              </c:strCache>
            </c:strRef>
          </c:tx>
          <c:spPr>
            <a:solidFill>
              <a:schemeClr val="accent2"/>
            </a:solidFill>
            <a:ln>
              <a:noFill/>
            </a:ln>
            <a:effectLst/>
          </c:spPr>
          <c:invertIfNegative val="0"/>
          <c:cat>
            <c:strRef>
              <c:f>Sheet1!$D$6:$D$17</c:f>
              <c:strCache>
                <c:ptCount val="12"/>
                <c:pt idx="0">
                  <c:v>Regular Diabetes Management</c:v>
                </c:pt>
                <c:pt idx="1">
                  <c:v>Diabetes Goals</c:v>
                </c:pt>
                <c:pt idx="2">
                  <c:v>Pump skills</c:v>
                </c:pt>
                <c:pt idx="3">
                  <c:v>Diabetes Supplies</c:v>
                </c:pt>
                <c:pt idx="4">
                  <c:v>Communicating with Medical Team</c:v>
                </c:pt>
                <c:pt idx="5">
                  <c:v>Hypoglycemia</c:v>
                </c:pt>
                <c:pt idx="6">
                  <c:v>Complications</c:v>
                </c:pt>
                <c:pt idx="7">
                  <c:v>Ketone Management</c:v>
                </c:pt>
                <c:pt idx="8">
                  <c:v>Insurance</c:v>
                </c:pt>
                <c:pt idx="9">
                  <c:v>Alcohol</c:v>
                </c:pt>
                <c:pt idx="10">
                  <c:v>Sex/Pregnancy</c:v>
                </c:pt>
                <c:pt idx="11">
                  <c:v>Tobacco</c:v>
                </c:pt>
              </c:strCache>
            </c:strRef>
          </c:cat>
          <c:val>
            <c:numRef>
              <c:f>Sheet1!$F$6:$F$17</c:f>
              <c:numCache>
                <c:formatCode>0.0%</c:formatCode>
                <c:ptCount val="12"/>
                <c:pt idx="0">
                  <c:v>0.78665413533834583</c:v>
                </c:pt>
                <c:pt idx="1">
                  <c:v>0.6785714285714286</c:v>
                </c:pt>
                <c:pt idx="2">
                  <c:v>0.46522556390977443</c:v>
                </c:pt>
                <c:pt idx="3">
                  <c:v>0.33834586466165412</c:v>
                </c:pt>
                <c:pt idx="4">
                  <c:v>0.29699248120300753</c:v>
                </c:pt>
                <c:pt idx="5">
                  <c:v>0.19454887218045114</c:v>
                </c:pt>
                <c:pt idx="6">
                  <c:v>0.14473684210526316</c:v>
                </c:pt>
                <c:pt idx="7">
                  <c:v>0.1362781954887218</c:v>
                </c:pt>
                <c:pt idx="8">
                  <c:v>0.1118421052631579</c:v>
                </c:pt>
                <c:pt idx="9">
                  <c:v>7.0488721804511281E-2</c:v>
                </c:pt>
                <c:pt idx="10">
                  <c:v>4.7932330827067667E-2</c:v>
                </c:pt>
                <c:pt idx="11">
                  <c:v>1.5977443609022556E-2</c:v>
                </c:pt>
              </c:numCache>
            </c:numRef>
          </c:val>
          <c:extLst>
            <c:ext xmlns:c16="http://schemas.microsoft.com/office/drawing/2014/chart" uri="{C3380CC4-5D6E-409C-BE32-E72D297353CC}">
              <c16:uniqueId val="{00000001-6465-CD4C-A56C-85B8C1B0561A}"/>
            </c:ext>
          </c:extLst>
        </c:ser>
        <c:dLbls>
          <c:showLegendKey val="0"/>
          <c:showVal val="0"/>
          <c:showCatName val="0"/>
          <c:showSerName val="0"/>
          <c:showPercent val="0"/>
          <c:showBubbleSize val="0"/>
        </c:dLbls>
        <c:gapWidth val="219"/>
        <c:overlap val="-27"/>
        <c:axId val="1474143232"/>
        <c:axId val="1474142400"/>
      </c:barChart>
      <c:catAx>
        <c:axId val="1474143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4142400"/>
        <c:crosses val="autoZero"/>
        <c:auto val="1"/>
        <c:lblAlgn val="ctr"/>
        <c:lblOffset val="100"/>
        <c:noMultiLvlLbl val="0"/>
      </c:catAx>
      <c:valAx>
        <c:axId val="1474142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of Visits</a:t>
                </a:r>
                <a:r>
                  <a:rPr lang="en-US" baseline="0"/>
                  <a:t> Topic Requested or Discussed</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4143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8A0_EA1932F.xml><?xml version="1.0" encoding="utf-8"?>
<p188:cmLst xmlns:a="http://schemas.openxmlformats.org/drawingml/2006/main" xmlns:r="http://schemas.openxmlformats.org/officeDocument/2006/relationships" xmlns:p188="http://schemas.microsoft.com/office/powerpoint/2018/8/main">
  <p188:cm id="{65EEC897-C574-429F-81DA-667E1EBFE98F}" authorId="{63EFC532-EB96-9382-EA56-7D6E42C37A9E}" created="2025-10-15T17:20:19.945">
    <ac:deMkLst xmlns:ac="http://schemas.microsoft.com/office/drawing/2013/main/command">
      <pc:docMk xmlns:pc="http://schemas.microsoft.com/office/powerpoint/2013/main/command"/>
      <pc:sldMk xmlns:pc="http://schemas.microsoft.com/office/powerpoint/2013/main/command" cId="245469999" sldId="2208"/>
      <ac:spMk id="33793" creationId="{00000000-0000-0000-0000-000000000000}"/>
    </ac:deMkLst>
    <p188:txBody>
      <a:bodyPr/>
      <a:lstStyle/>
      <a:p>
        <a:r>
          <a:rPr lang="en-US"/>
          <a:t>I’m finding this slide confusing. Could we make a visual representation of this process? </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A468A8-DFB3-45CC-AC0B-2658FEEFEA19}"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F4425593-4B87-4ED1-851B-DF9C63A08D40}">
      <dgm:prSet/>
      <dgm:spPr/>
      <dgm:t>
        <a:bodyPr/>
        <a:lstStyle/>
        <a:p>
          <a:r>
            <a:rPr lang="en-US"/>
            <a:t>Nothing to disclose</a:t>
          </a:r>
        </a:p>
      </dgm:t>
    </dgm:pt>
    <dgm:pt modelId="{0763A218-3D66-4AFF-8104-033AC1377DAE}" type="parTrans" cxnId="{313A5E78-2D99-4BD3-A217-47B9B2492116}">
      <dgm:prSet/>
      <dgm:spPr/>
      <dgm:t>
        <a:bodyPr/>
        <a:lstStyle/>
        <a:p>
          <a:endParaRPr lang="en-US"/>
        </a:p>
      </dgm:t>
    </dgm:pt>
    <dgm:pt modelId="{80A8942C-2E8F-4E17-B725-BC75720A25B6}" type="sibTrans" cxnId="{313A5E78-2D99-4BD3-A217-47B9B2492116}">
      <dgm:prSet/>
      <dgm:spPr/>
      <dgm:t>
        <a:bodyPr/>
        <a:lstStyle/>
        <a:p>
          <a:endParaRPr lang="en-US"/>
        </a:p>
      </dgm:t>
    </dgm:pt>
    <dgm:pt modelId="{BCEAAEF3-46D9-48C5-BE35-B73433B633A0}">
      <dgm:prSet/>
      <dgm:spPr/>
      <dgm:t>
        <a:bodyPr/>
        <a:lstStyle/>
        <a:p>
          <a:r>
            <a:rPr lang="en-US"/>
            <a:t>Photography is allowed</a:t>
          </a:r>
        </a:p>
      </dgm:t>
    </dgm:pt>
    <dgm:pt modelId="{D0A4D24F-9026-4C3D-905B-AD90E20CF6ED}" type="parTrans" cxnId="{998877C6-D9A4-4985-8652-232615493211}">
      <dgm:prSet/>
      <dgm:spPr/>
      <dgm:t>
        <a:bodyPr/>
        <a:lstStyle/>
        <a:p>
          <a:endParaRPr lang="en-US"/>
        </a:p>
      </dgm:t>
    </dgm:pt>
    <dgm:pt modelId="{AB8FBD4A-3F09-4312-8263-1038A674364D}" type="sibTrans" cxnId="{998877C6-D9A4-4985-8652-232615493211}">
      <dgm:prSet/>
      <dgm:spPr/>
      <dgm:t>
        <a:bodyPr/>
        <a:lstStyle/>
        <a:p>
          <a:endParaRPr lang="en-US"/>
        </a:p>
      </dgm:t>
    </dgm:pt>
    <dgm:pt modelId="{2CE797DF-A7B4-4E89-A3B8-DFBEC3938F88}" type="pres">
      <dgm:prSet presAssocID="{6FA468A8-DFB3-45CC-AC0B-2658FEEFEA19}" presName="root" presStyleCnt="0">
        <dgm:presLayoutVars>
          <dgm:dir/>
          <dgm:resizeHandles val="exact"/>
        </dgm:presLayoutVars>
      </dgm:prSet>
      <dgm:spPr/>
    </dgm:pt>
    <dgm:pt modelId="{2A311623-7F03-4376-BF61-90915AF247D1}" type="pres">
      <dgm:prSet presAssocID="{F4425593-4B87-4ED1-851B-DF9C63A08D40}" presName="compNode" presStyleCnt="0"/>
      <dgm:spPr/>
    </dgm:pt>
    <dgm:pt modelId="{CF75510D-35B8-40C7-8555-4068C547FF59}" type="pres">
      <dgm:prSet presAssocID="{F4425593-4B87-4ED1-851B-DF9C63A08D4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o sign"/>
        </a:ext>
      </dgm:extLst>
    </dgm:pt>
    <dgm:pt modelId="{CBB8461B-670E-468F-807E-E1B23E548539}" type="pres">
      <dgm:prSet presAssocID="{F4425593-4B87-4ED1-851B-DF9C63A08D40}" presName="spaceRect" presStyleCnt="0"/>
      <dgm:spPr/>
    </dgm:pt>
    <dgm:pt modelId="{6B34BAA9-840F-484B-B255-56F20248E422}" type="pres">
      <dgm:prSet presAssocID="{F4425593-4B87-4ED1-851B-DF9C63A08D40}" presName="textRect" presStyleLbl="revTx" presStyleIdx="0" presStyleCnt="2">
        <dgm:presLayoutVars>
          <dgm:chMax val="1"/>
          <dgm:chPref val="1"/>
        </dgm:presLayoutVars>
      </dgm:prSet>
      <dgm:spPr/>
    </dgm:pt>
    <dgm:pt modelId="{4C13DB18-E5DE-4CEE-A0B0-11B9AAD4A86E}" type="pres">
      <dgm:prSet presAssocID="{80A8942C-2E8F-4E17-B725-BC75720A25B6}" presName="sibTrans" presStyleCnt="0"/>
      <dgm:spPr/>
    </dgm:pt>
    <dgm:pt modelId="{4D0745B8-A10D-4D22-A83D-F3CA0A21083E}" type="pres">
      <dgm:prSet presAssocID="{BCEAAEF3-46D9-48C5-BE35-B73433B633A0}" presName="compNode" presStyleCnt="0"/>
      <dgm:spPr/>
    </dgm:pt>
    <dgm:pt modelId="{CA2B8FCE-A2C6-46BE-9A9D-A6F92FE29D17}" type="pres">
      <dgm:prSet presAssocID="{BCEAAEF3-46D9-48C5-BE35-B73433B633A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mera"/>
        </a:ext>
      </dgm:extLst>
    </dgm:pt>
    <dgm:pt modelId="{A787FD81-D0B1-4993-B4D1-8FE06C15AE3C}" type="pres">
      <dgm:prSet presAssocID="{BCEAAEF3-46D9-48C5-BE35-B73433B633A0}" presName="spaceRect" presStyleCnt="0"/>
      <dgm:spPr/>
    </dgm:pt>
    <dgm:pt modelId="{7CFF04B6-3323-40E9-9DAA-928C45AC8F8B}" type="pres">
      <dgm:prSet presAssocID="{BCEAAEF3-46D9-48C5-BE35-B73433B633A0}" presName="textRect" presStyleLbl="revTx" presStyleIdx="1" presStyleCnt="2">
        <dgm:presLayoutVars>
          <dgm:chMax val="1"/>
          <dgm:chPref val="1"/>
        </dgm:presLayoutVars>
      </dgm:prSet>
      <dgm:spPr/>
    </dgm:pt>
  </dgm:ptLst>
  <dgm:cxnLst>
    <dgm:cxn modelId="{91A29606-CFF8-4884-87D2-1C21C8012773}" type="presOf" srcId="{6FA468A8-DFB3-45CC-AC0B-2658FEEFEA19}" destId="{2CE797DF-A7B4-4E89-A3B8-DFBEC3938F88}" srcOrd="0" destOrd="0" presId="urn:microsoft.com/office/officeart/2018/2/layout/IconLabelList"/>
    <dgm:cxn modelId="{BB3E646B-80B2-4AFD-9FFE-B81CAE747261}" type="presOf" srcId="{BCEAAEF3-46D9-48C5-BE35-B73433B633A0}" destId="{7CFF04B6-3323-40E9-9DAA-928C45AC8F8B}" srcOrd="0" destOrd="0" presId="urn:microsoft.com/office/officeart/2018/2/layout/IconLabelList"/>
    <dgm:cxn modelId="{313A5E78-2D99-4BD3-A217-47B9B2492116}" srcId="{6FA468A8-DFB3-45CC-AC0B-2658FEEFEA19}" destId="{F4425593-4B87-4ED1-851B-DF9C63A08D40}" srcOrd="0" destOrd="0" parTransId="{0763A218-3D66-4AFF-8104-033AC1377DAE}" sibTransId="{80A8942C-2E8F-4E17-B725-BC75720A25B6}"/>
    <dgm:cxn modelId="{21AE6DB9-D0BF-4579-8462-99BF5E696D14}" type="presOf" srcId="{F4425593-4B87-4ED1-851B-DF9C63A08D40}" destId="{6B34BAA9-840F-484B-B255-56F20248E422}" srcOrd="0" destOrd="0" presId="urn:microsoft.com/office/officeart/2018/2/layout/IconLabelList"/>
    <dgm:cxn modelId="{998877C6-D9A4-4985-8652-232615493211}" srcId="{6FA468A8-DFB3-45CC-AC0B-2658FEEFEA19}" destId="{BCEAAEF3-46D9-48C5-BE35-B73433B633A0}" srcOrd="1" destOrd="0" parTransId="{D0A4D24F-9026-4C3D-905B-AD90E20CF6ED}" sibTransId="{AB8FBD4A-3F09-4312-8263-1038A674364D}"/>
    <dgm:cxn modelId="{67AD8DB0-45FC-4513-9E95-713C09E42FF8}" type="presParOf" srcId="{2CE797DF-A7B4-4E89-A3B8-DFBEC3938F88}" destId="{2A311623-7F03-4376-BF61-90915AF247D1}" srcOrd="0" destOrd="0" presId="urn:microsoft.com/office/officeart/2018/2/layout/IconLabelList"/>
    <dgm:cxn modelId="{6BEDB323-2134-44A5-BEDC-11EA6BB19778}" type="presParOf" srcId="{2A311623-7F03-4376-BF61-90915AF247D1}" destId="{CF75510D-35B8-40C7-8555-4068C547FF59}" srcOrd="0" destOrd="0" presId="urn:microsoft.com/office/officeart/2018/2/layout/IconLabelList"/>
    <dgm:cxn modelId="{C689C192-043E-4221-B269-7DE0E1F3BAD0}" type="presParOf" srcId="{2A311623-7F03-4376-BF61-90915AF247D1}" destId="{CBB8461B-670E-468F-807E-E1B23E548539}" srcOrd="1" destOrd="0" presId="urn:microsoft.com/office/officeart/2018/2/layout/IconLabelList"/>
    <dgm:cxn modelId="{DB3585BF-52AB-4964-9C53-A7BFCD13344E}" type="presParOf" srcId="{2A311623-7F03-4376-BF61-90915AF247D1}" destId="{6B34BAA9-840F-484B-B255-56F20248E422}" srcOrd="2" destOrd="0" presId="urn:microsoft.com/office/officeart/2018/2/layout/IconLabelList"/>
    <dgm:cxn modelId="{0C92FB1A-7E03-4855-B61D-7C8CB827AC61}" type="presParOf" srcId="{2CE797DF-A7B4-4E89-A3B8-DFBEC3938F88}" destId="{4C13DB18-E5DE-4CEE-A0B0-11B9AAD4A86E}" srcOrd="1" destOrd="0" presId="urn:microsoft.com/office/officeart/2018/2/layout/IconLabelList"/>
    <dgm:cxn modelId="{5A0F9B4F-A13D-4549-82A8-C707A720F2EF}" type="presParOf" srcId="{2CE797DF-A7B4-4E89-A3B8-DFBEC3938F88}" destId="{4D0745B8-A10D-4D22-A83D-F3CA0A21083E}" srcOrd="2" destOrd="0" presId="urn:microsoft.com/office/officeart/2018/2/layout/IconLabelList"/>
    <dgm:cxn modelId="{21F5CE63-3AC9-49AE-B1C5-6844F77E9723}" type="presParOf" srcId="{4D0745B8-A10D-4D22-A83D-F3CA0A21083E}" destId="{CA2B8FCE-A2C6-46BE-9A9D-A6F92FE29D17}" srcOrd="0" destOrd="0" presId="urn:microsoft.com/office/officeart/2018/2/layout/IconLabelList"/>
    <dgm:cxn modelId="{EA620387-ED1A-4B0B-A98C-C5E584FC31A9}" type="presParOf" srcId="{4D0745B8-A10D-4D22-A83D-F3CA0A21083E}" destId="{A787FD81-D0B1-4993-B4D1-8FE06C15AE3C}" srcOrd="1" destOrd="0" presId="urn:microsoft.com/office/officeart/2018/2/layout/IconLabelList"/>
    <dgm:cxn modelId="{8AC3110B-D402-43FE-90E2-BD17F6ACEB0D}" type="presParOf" srcId="{4D0745B8-A10D-4D22-A83D-F3CA0A21083E}" destId="{7CFF04B6-3323-40E9-9DAA-928C45AC8F8B}"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A2456B-F185-4389-AE70-A0BAE1F50B3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D57BE70-C4F2-41C7-A745-BEF99F46FFF3}">
      <dgm:prSet phldrT="[Text]" phldr="0" custT="0"/>
      <dgm:spPr/>
      <dgm:t>
        <a:bodyPr/>
        <a:lstStyle/>
        <a:p>
          <a:pPr rtl="0"/>
          <a:r>
            <a:rPr lang="en-US" dirty="0">
              <a:latin typeface="Calibri"/>
              <a:ea typeface="Calibri"/>
              <a:cs typeface="Calibri"/>
            </a:rPr>
            <a:t>P</a:t>
          </a:r>
          <a:r>
            <a:rPr lang="en-US" sz="1800" b="0" dirty="0">
              <a:latin typeface="Calibri"/>
              <a:ea typeface="Calibri"/>
              <a:cs typeface="Calibri"/>
            </a:rPr>
            <a:t>atients</a:t>
          </a:r>
        </a:p>
      </dgm:t>
    </dgm:pt>
    <dgm:pt modelId="{A025BCDF-9841-40C7-BA94-9DF7B17DBE1A}" type="parTrans" cxnId="{31AA17F2-D301-4DEA-AAD1-BD0D572A8A55}">
      <dgm:prSet/>
      <dgm:spPr/>
      <dgm:t>
        <a:bodyPr/>
        <a:lstStyle/>
        <a:p>
          <a:endParaRPr lang="en-US"/>
        </a:p>
      </dgm:t>
    </dgm:pt>
    <dgm:pt modelId="{F8571997-4AE4-4200-9743-3D56B20A330D}" type="sibTrans" cxnId="{31AA17F2-D301-4DEA-AAD1-BD0D572A8A55}">
      <dgm:prSet/>
      <dgm:spPr/>
      <dgm:t>
        <a:bodyPr/>
        <a:lstStyle/>
        <a:p>
          <a:endParaRPr lang="en-US"/>
        </a:p>
      </dgm:t>
    </dgm:pt>
    <dgm:pt modelId="{A52BAF1E-DA0F-420F-9E0B-5B7DE1E5E50A}">
      <dgm:prSet phldrT="[Text]" phldr="0" custT="1"/>
      <dgm:spPr/>
      <dgm:t>
        <a:bodyPr/>
        <a:lstStyle/>
        <a:p>
          <a:pPr rtl="0"/>
          <a:r>
            <a:rPr lang="en-US" sz="1400" b="0" dirty="0">
              <a:latin typeface="Calibri"/>
              <a:ea typeface="Calibri"/>
              <a:cs typeface="Calibri"/>
            </a:rPr>
            <a:t>Type 1</a:t>
          </a:r>
        </a:p>
      </dgm:t>
    </dgm:pt>
    <dgm:pt modelId="{334F93F3-E2E5-4BB4-8A4F-A47D335F5AC3}" type="parTrans" cxnId="{0F4A8AD0-6CC6-4331-BA15-D3462E8068BA}">
      <dgm:prSet/>
      <dgm:spPr/>
      <dgm:t>
        <a:bodyPr/>
        <a:lstStyle/>
        <a:p>
          <a:endParaRPr lang="en-US"/>
        </a:p>
      </dgm:t>
    </dgm:pt>
    <dgm:pt modelId="{7A8F09E6-4766-486C-AC2F-28D9BBDB0DD7}" type="sibTrans" cxnId="{0F4A8AD0-6CC6-4331-BA15-D3462E8068BA}">
      <dgm:prSet/>
      <dgm:spPr/>
      <dgm:t>
        <a:bodyPr/>
        <a:lstStyle/>
        <a:p>
          <a:endParaRPr lang="en-US"/>
        </a:p>
      </dgm:t>
    </dgm:pt>
    <dgm:pt modelId="{3ABBBC00-82FC-4440-91B7-1AF3753520D9}">
      <dgm:prSet phldrT="[Text]" phldr="0"/>
      <dgm:spPr/>
      <dgm:t>
        <a:bodyPr/>
        <a:lstStyle/>
        <a:p>
          <a:r>
            <a:rPr lang="en-US" sz="1800" b="0" dirty="0">
              <a:latin typeface="Calibri"/>
              <a:ea typeface="Calibri"/>
              <a:cs typeface="Calibri"/>
            </a:rPr>
            <a:t>Providers</a:t>
          </a:r>
        </a:p>
      </dgm:t>
    </dgm:pt>
    <dgm:pt modelId="{E338F41A-860C-40EF-A18A-C5BA01846021}" type="parTrans" cxnId="{1C603DF0-63F9-4DBD-BA74-71C3C369F8E7}">
      <dgm:prSet/>
      <dgm:spPr/>
      <dgm:t>
        <a:bodyPr/>
        <a:lstStyle/>
        <a:p>
          <a:endParaRPr lang="en-US"/>
        </a:p>
      </dgm:t>
    </dgm:pt>
    <dgm:pt modelId="{5D92AFB9-7CC1-485A-91D0-E049D4D661C3}" type="sibTrans" cxnId="{1C603DF0-63F9-4DBD-BA74-71C3C369F8E7}">
      <dgm:prSet/>
      <dgm:spPr/>
      <dgm:t>
        <a:bodyPr/>
        <a:lstStyle/>
        <a:p>
          <a:endParaRPr lang="en-US"/>
        </a:p>
      </dgm:t>
    </dgm:pt>
    <dgm:pt modelId="{96749524-DFD4-45C0-8375-EB004BED7E33}">
      <dgm:prSet phldr="0"/>
      <dgm:spPr/>
      <dgm:t>
        <a:bodyPr/>
        <a:lstStyle/>
        <a:p>
          <a:pPr rtl="0"/>
          <a:r>
            <a:rPr lang="en-US" sz="1800" b="0" dirty="0">
              <a:latin typeface="Calibri"/>
              <a:ea typeface="Calibri"/>
              <a:cs typeface="Calibri"/>
            </a:rPr>
            <a:t>35 Pediatric Endocrinologists</a:t>
          </a:r>
        </a:p>
      </dgm:t>
    </dgm:pt>
    <dgm:pt modelId="{B7054FF1-9B32-4712-8AA3-529755655B40}" type="parTrans" cxnId="{39BC1A47-7DD4-490D-B51F-B79AEB9162F6}">
      <dgm:prSet/>
      <dgm:spPr/>
      <dgm:t>
        <a:bodyPr/>
        <a:lstStyle/>
        <a:p>
          <a:endParaRPr lang="en-US"/>
        </a:p>
      </dgm:t>
    </dgm:pt>
    <dgm:pt modelId="{89B65EC6-C12D-4F02-8AB2-5580AC5C4DC5}" type="sibTrans" cxnId="{39BC1A47-7DD4-490D-B51F-B79AEB9162F6}">
      <dgm:prSet/>
      <dgm:spPr/>
      <dgm:t>
        <a:bodyPr/>
        <a:lstStyle/>
        <a:p>
          <a:endParaRPr lang="en-US"/>
        </a:p>
      </dgm:t>
    </dgm:pt>
    <dgm:pt modelId="{E16D1578-DDCD-452B-A1AB-C8BB76113199}">
      <dgm:prSet phldr="0"/>
      <dgm:spPr/>
      <dgm:t>
        <a:bodyPr/>
        <a:lstStyle/>
        <a:p>
          <a:pPr rtl="0"/>
          <a:r>
            <a:rPr lang="en-US" sz="1800" b="0" dirty="0">
              <a:latin typeface="Calibri"/>
              <a:ea typeface="Calibri"/>
              <a:cs typeface="Calibri"/>
            </a:rPr>
            <a:t>9 APPs</a:t>
          </a:r>
        </a:p>
      </dgm:t>
    </dgm:pt>
    <dgm:pt modelId="{79DAC99C-4A0F-40BB-812F-BF1D5B0D50C0}" type="parTrans" cxnId="{B9D30F01-2F02-4F9D-A3B7-D06BC5459C48}">
      <dgm:prSet/>
      <dgm:spPr/>
      <dgm:t>
        <a:bodyPr/>
        <a:lstStyle/>
        <a:p>
          <a:endParaRPr lang="en-US"/>
        </a:p>
      </dgm:t>
    </dgm:pt>
    <dgm:pt modelId="{33420478-10BD-43F6-8077-6DF307AF069F}" type="sibTrans" cxnId="{B9D30F01-2F02-4F9D-A3B7-D06BC5459C48}">
      <dgm:prSet/>
      <dgm:spPr/>
      <dgm:t>
        <a:bodyPr/>
        <a:lstStyle/>
        <a:p>
          <a:endParaRPr lang="en-US"/>
        </a:p>
      </dgm:t>
    </dgm:pt>
    <dgm:pt modelId="{E397BAC8-3B0F-41CF-9E16-BA09A3BCAF48}">
      <dgm:prSet phldr="0"/>
      <dgm:spPr/>
      <dgm:t>
        <a:bodyPr/>
        <a:lstStyle/>
        <a:p>
          <a:pPr rtl="0"/>
          <a:r>
            <a:rPr lang="en-US" sz="1800" b="0" dirty="0">
              <a:latin typeface="Calibri"/>
              <a:ea typeface="Calibri"/>
              <a:cs typeface="Calibri"/>
            </a:rPr>
            <a:t>Ambulatory staff &amp; leadership</a:t>
          </a:r>
        </a:p>
      </dgm:t>
    </dgm:pt>
    <dgm:pt modelId="{56907864-F949-4269-B388-37ECE2E0F2C4}" type="parTrans" cxnId="{6A4CFECE-4B68-4D1D-A616-884DD6B7B03A}">
      <dgm:prSet/>
      <dgm:spPr/>
      <dgm:t>
        <a:bodyPr/>
        <a:lstStyle/>
        <a:p>
          <a:endParaRPr lang="en-US"/>
        </a:p>
      </dgm:t>
    </dgm:pt>
    <dgm:pt modelId="{BEDC941C-108E-4E37-B7C5-6CACE0E953F6}" type="sibTrans" cxnId="{6A4CFECE-4B68-4D1D-A616-884DD6B7B03A}">
      <dgm:prSet/>
      <dgm:spPr/>
      <dgm:t>
        <a:bodyPr/>
        <a:lstStyle/>
        <a:p>
          <a:endParaRPr lang="en-US"/>
        </a:p>
      </dgm:t>
    </dgm:pt>
    <dgm:pt modelId="{D19FC62B-4C39-4460-BBD6-C7C2965FAD2F}">
      <dgm:prSet phldr="0"/>
      <dgm:spPr/>
      <dgm:t>
        <a:bodyPr/>
        <a:lstStyle/>
        <a:p>
          <a:pPr rtl="0"/>
          <a:r>
            <a:rPr lang="en-US" sz="1800" b="0" dirty="0">
              <a:latin typeface="Calibri"/>
              <a:ea typeface="Calibri"/>
              <a:cs typeface="Calibri"/>
            </a:rPr>
            <a:t>4 CDCES/RD leadership</a:t>
          </a:r>
        </a:p>
      </dgm:t>
    </dgm:pt>
    <dgm:pt modelId="{92595474-FACA-4F98-AAA8-D147CFBB8960}" type="parTrans" cxnId="{ADDD9BD9-F2A8-4E09-B718-2543DB352A34}">
      <dgm:prSet/>
      <dgm:spPr/>
      <dgm:t>
        <a:bodyPr/>
        <a:lstStyle/>
        <a:p>
          <a:endParaRPr lang="en-US"/>
        </a:p>
      </dgm:t>
    </dgm:pt>
    <dgm:pt modelId="{8A0C3567-9D8C-48A5-8309-9B0E49E8CE0B}" type="sibTrans" cxnId="{ADDD9BD9-F2A8-4E09-B718-2543DB352A34}">
      <dgm:prSet/>
      <dgm:spPr/>
      <dgm:t>
        <a:bodyPr/>
        <a:lstStyle/>
        <a:p>
          <a:endParaRPr lang="en-US"/>
        </a:p>
      </dgm:t>
    </dgm:pt>
    <dgm:pt modelId="{4606E60A-4928-44B3-8459-1FB7E9A25332}">
      <dgm:prSet phldr="0"/>
      <dgm:spPr/>
      <dgm:t>
        <a:bodyPr/>
        <a:lstStyle/>
        <a:p>
          <a:pPr rtl="0"/>
          <a:r>
            <a:rPr lang="en-US" sz="1800" b="0" dirty="0">
              <a:latin typeface="Calibri"/>
              <a:ea typeface="Calibri"/>
              <a:cs typeface="Calibri"/>
            </a:rPr>
            <a:t>Practice administrator</a:t>
          </a:r>
        </a:p>
      </dgm:t>
    </dgm:pt>
    <dgm:pt modelId="{BF58D854-BFFC-48FA-98CB-4BEA6415F4FB}" type="parTrans" cxnId="{A65E0DF3-D812-4020-8578-FBD2136A6571}">
      <dgm:prSet/>
      <dgm:spPr/>
      <dgm:t>
        <a:bodyPr/>
        <a:lstStyle/>
        <a:p>
          <a:endParaRPr lang="en-US"/>
        </a:p>
      </dgm:t>
    </dgm:pt>
    <dgm:pt modelId="{ADE2ABC6-43BD-4B2A-940D-149AB439EA0E}" type="sibTrans" cxnId="{A65E0DF3-D812-4020-8578-FBD2136A6571}">
      <dgm:prSet/>
      <dgm:spPr/>
      <dgm:t>
        <a:bodyPr/>
        <a:lstStyle/>
        <a:p>
          <a:endParaRPr lang="en-US"/>
        </a:p>
      </dgm:t>
    </dgm:pt>
    <dgm:pt modelId="{50FC01CA-DC8B-4A32-A582-9AE0E47B1729}">
      <dgm:prSet phldr="0"/>
      <dgm:spPr/>
      <dgm:t>
        <a:bodyPr/>
        <a:lstStyle/>
        <a:p>
          <a:pPr rtl="0"/>
          <a:r>
            <a:rPr lang="en-US" sz="1800" b="0" dirty="0">
              <a:latin typeface="Calibri"/>
              <a:ea typeface="Calibri"/>
              <a:cs typeface="Calibri"/>
            </a:rPr>
            <a:t>CDCES/RD: ~29</a:t>
          </a:r>
        </a:p>
      </dgm:t>
    </dgm:pt>
    <dgm:pt modelId="{B84958A6-0A42-4C1F-A03D-21BB61E4B4BE}" type="parTrans" cxnId="{879F457C-6CA1-46CF-9393-D908E34564E8}">
      <dgm:prSet/>
      <dgm:spPr/>
      <dgm:t>
        <a:bodyPr/>
        <a:lstStyle/>
        <a:p>
          <a:endParaRPr lang="en-US"/>
        </a:p>
      </dgm:t>
    </dgm:pt>
    <dgm:pt modelId="{AC2AE7FA-A382-4E86-83C1-DB7D7FEB9783}" type="sibTrans" cxnId="{879F457C-6CA1-46CF-9393-D908E34564E8}">
      <dgm:prSet/>
      <dgm:spPr/>
      <dgm:t>
        <a:bodyPr/>
        <a:lstStyle/>
        <a:p>
          <a:endParaRPr lang="en-US"/>
        </a:p>
      </dgm:t>
    </dgm:pt>
    <dgm:pt modelId="{0F6BBD52-D895-4DCC-8AE5-1CD552A8F990}">
      <dgm:prSet phldr="0"/>
      <dgm:spPr/>
      <dgm:t>
        <a:bodyPr/>
        <a:lstStyle/>
        <a:p>
          <a:pPr rtl="0"/>
          <a:r>
            <a:rPr lang="en-US" sz="1800" b="0" dirty="0">
              <a:latin typeface="Calibri"/>
              <a:ea typeface="Calibri"/>
              <a:cs typeface="Calibri"/>
            </a:rPr>
            <a:t>Diabetes clinics</a:t>
          </a:r>
        </a:p>
      </dgm:t>
    </dgm:pt>
    <dgm:pt modelId="{7AB9FAA8-E28B-4391-8DB8-D8655428FF99}" type="parTrans" cxnId="{13D80F9D-098C-4650-814C-EB8ABD034112}">
      <dgm:prSet/>
      <dgm:spPr/>
      <dgm:t>
        <a:bodyPr/>
        <a:lstStyle/>
        <a:p>
          <a:endParaRPr lang="en-US"/>
        </a:p>
      </dgm:t>
    </dgm:pt>
    <dgm:pt modelId="{BB277E63-8E5B-4932-9BB7-2C4DDBDB4C5D}" type="sibTrans" cxnId="{13D80F9D-098C-4650-814C-EB8ABD034112}">
      <dgm:prSet/>
      <dgm:spPr/>
      <dgm:t>
        <a:bodyPr/>
        <a:lstStyle/>
        <a:p>
          <a:endParaRPr lang="en-US"/>
        </a:p>
      </dgm:t>
    </dgm:pt>
    <dgm:pt modelId="{B24C0B1A-C7FA-4B75-BF86-39E33EA48C96}">
      <dgm:prSet phldr="0"/>
      <dgm:spPr/>
      <dgm:t>
        <a:bodyPr/>
        <a:lstStyle/>
        <a:p>
          <a:pPr rtl="0"/>
          <a:r>
            <a:rPr lang="en-US" sz="1800" b="0" dirty="0">
              <a:latin typeface="Calibri"/>
              <a:ea typeface="Calibri"/>
              <a:cs typeface="Calibri"/>
            </a:rPr>
            <a:t>4 major hospital campuses</a:t>
          </a:r>
        </a:p>
      </dgm:t>
    </dgm:pt>
    <dgm:pt modelId="{61F6631C-2D23-43D6-B76F-C39551F190E1}" type="parTrans" cxnId="{B4E25035-ADB6-474D-BE64-E0C6F03CE72D}">
      <dgm:prSet/>
      <dgm:spPr/>
      <dgm:t>
        <a:bodyPr/>
        <a:lstStyle/>
        <a:p>
          <a:endParaRPr lang="en-US"/>
        </a:p>
      </dgm:t>
    </dgm:pt>
    <dgm:pt modelId="{E689A758-F17A-43E1-A6A3-230ACEA038B5}" type="sibTrans" cxnId="{B4E25035-ADB6-474D-BE64-E0C6F03CE72D}">
      <dgm:prSet/>
      <dgm:spPr/>
      <dgm:t>
        <a:bodyPr/>
        <a:lstStyle/>
        <a:p>
          <a:endParaRPr lang="en-US"/>
        </a:p>
      </dgm:t>
    </dgm:pt>
    <dgm:pt modelId="{054A185E-3DC8-48BF-8068-E28DA9A566CC}">
      <dgm:prSet phldr="0"/>
      <dgm:spPr/>
      <dgm:t>
        <a:bodyPr/>
        <a:lstStyle/>
        <a:p>
          <a:pPr rtl="0"/>
          <a:r>
            <a:rPr lang="en-US" sz="1800" b="0" dirty="0">
              <a:latin typeface="Calibri"/>
              <a:ea typeface="Calibri"/>
              <a:cs typeface="Calibri"/>
            </a:rPr>
            <a:t>2 Patient navigators</a:t>
          </a:r>
        </a:p>
      </dgm:t>
    </dgm:pt>
    <dgm:pt modelId="{B30DC537-C03B-434D-B853-96F90679A775}" type="parTrans" cxnId="{A06A4E01-AA90-4762-8EC1-307A4D3401EB}">
      <dgm:prSet/>
      <dgm:spPr/>
      <dgm:t>
        <a:bodyPr/>
        <a:lstStyle/>
        <a:p>
          <a:endParaRPr lang="en-US"/>
        </a:p>
      </dgm:t>
    </dgm:pt>
    <dgm:pt modelId="{EE55753F-840A-4754-96C8-F0D4E9FDE4B3}" type="sibTrans" cxnId="{A06A4E01-AA90-4762-8EC1-307A4D3401EB}">
      <dgm:prSet/>
      <dgm:spPr/>
      <dgm:t>
        <a:bodyPr/>
        <a:lstStyle/>
        <a:p>
          <a:endParaRPr lang="en-US"/>
        </a:p>
      </dgm:t>
    </dgm:pt>
    <dgm:pt modelId="{FD51A949-242A-4F70-9ED2-3E59BE3C1830}">
      <dgm:prSet phldr="0"/>
      <dgm:spPr/>
      <dgm:t>
        <a:bodyPr/>
        <a:lstStyle/>
        <a:p>
          <a:pPr rtl="0"/>
          <a:r>
            <a:rPr lang="en-US" sz="1800" b="0" dirty="0">
              <a:latin typeface="Calibri"/>
              <a:ea typeface="Calibri"/>
              <a:cs typeface="Calibri"/>
            </a:rPr>
            <a:t>SW: ~6</a:t>
          </a:r>
        </a:p>
      </dgm:t>
    </dgm:pt>
    <dgm:pt modelId="{14ED90DD-4771-4C6F-B820-D445CD0391E9}" type="parTrans" cxnId="{F898856D-B1B2-4AF7-A77E-558348CA9B4E}">
      <dgm:prSet/>
      <dgm:spPr/>
      <dgm:t>
        <a:bodyPr/>
        <a:lstStyle/>
        <a:p>
          <a:endParaRPr lang="en-US"/>
        </a:p>
      </dgm:t>
    </dgm:pt>
    <dgm:pt modelId="{49F941C8-618D-4451-9B31-DAF800D4B7CC}" type="sibTrans" cxnId="{F898856D-B1B2-4AF7-A77E-558348CA9B4E}">
      <dgm:prSet/>
      <dgm:spPr/>
      <dgm:t>
        <a:bodyPr/>
        <a:lstStyle/>
        <a:p>
          <a:endParaRPr lang="en-US"/>
        </a:p>
      </dgm:t>
    </dgm:pt>
    <dgm:pt modelId="{3A26DE6F-2F3F-4983-B726-CE87667E6106}">
      <dgm:prSet phldr="0"/>
      <dgm:spPr/>
      <dgm:t>
        <a:bodyPr/>
        <a:lstStyle/>
        <a:p>
          <a:pPr rtl="0"/>
          <a:r>
            <a:rPr lang="en-US" sz="1800" b="0" dirty="0">
              <a:latin typeface="Calibri"/>
              <a:ea typeface="Calibri"/>
              <a:cs typeface="Calibri"/>
            </a:rPr>
            <a:t>2 psychologists</a:t>
          </a:r>
        </a:p>
      </dgm:t>
    </dgm:pt>
    <dgm:pt modelId="{E4399CFC-4329-4310-9207-9DB5B8CAF123}" type="parTrans" cxnId="{E6B51DCF-459D-411E-A6B2-843C508B3F99}">
      <dgm:prSet/>
      <dgm:spPr/>
      <dgm:t>
        <a:bodyPr/>
        <a:lstStyle/>
        <a:p>
          <a:endParaRPr lang="en-US"/>
        </a:p>
      </dgm:t>
    </dgm:pt>
    <dgm:pt modelId="{B8B95E4E-318A-4620-BD20-1EA985991EF6}" type="sibTrans" cxnId="{E6B51DCF-459D-411E-A6B2-843C508B3F99}">
      <dgm:prSet/>
      <dgm:spPr/>
      <dgm:t>
        <a:bodyPr/>
        <a:lstStyle/>
        <a:p>
          <a:endParaRPr lang="en-US"/>
        </a:p>
      </dgm:t>
    </dgm:pt>
    <dgm:pt modelId="{42B5AEE1-2D2E-47DB-A820-B4C3AF724C81}">
      <dgm:prSet phldr="0"/>
      <dgm:spPr/>
      <dgm:t>
        <a:bodyPr/>
        <a:lstStyle/>
        <a:p>
          <a:pPr rtl="0"/>
          <a:r>
            <a:rPr lang="en-US" sz="1800" b="0" dirty="0">
              <a:latin typeface="Calibri"/>
              <a:ea typeface="Calibri"/>
              <a:cs typeface="Calibri"/>
            </a:rPr>
            <a:t>MAs &amp; Nurses</a:t>
          </a:r>
        </a:p>
      </dgm:t>
    </dgm:pt>
    <dgm:pt modelId="{E64CCA69-1C8F-43A8-956E-970B915E9756}" type="parTrans" cxnId="{B6A87CF8-3138-4313-B0EE-5DEC763261EE}">
      <dgm:prSet/>
      <dgm:spPr/>
      <dgm:t>
        <a:bodyPr/>
        <a:lstStyle/>
        <a:p>
          <a:endParaRPr lang="en-US"/>
        </a:p>
      </dgm:t>
    </dgm:pt>
    <dgm:pt modelId="{81AA39EA-0E1F-4853-96E4-D831A262CB46}" type="sibTrans" cxnId="{B6A87CF8-3138-4313-B0EE-5DEC763261EE}">
      <dgm:prSet/>
      <dgm:spPr/>
      <dgm:t>
        <a:bodyPr/>
        <a:lstStyle/>
        <a:p>
          <a:endParaRPr lang="en-US"/>
        </a:p>
      </dgm:t>
    </dgm:pt>
    <dgm:pt modelId="{E70605DE-7158-6F4D-BBA8-E200A3831C3E}">
      <dgm:prSet phldr="0"/>
      <dgm:spPr/>
      <dgm:t>
        <a:bodyPr/>
        <a:lstStyle/>
        <a:p>
          <a:pPr rtl="0"/>
          <a:r>
            <a:rPr lang="en-US" sz="1800" b="0" dirty="0">
              <a:latin typeface="Calibri"/>
              <a:ea typeface="Calibri"/>
              <a:cs typeface="Calibri"/>
            </a:rPr>
            <a:t>6 satellite clinics</a:t>
          </a:r>
        </a:p>
      </dgm:t>
    </dgm:pt>
    <dgm:pt modelId="{18B8F242-74C9-B74C-9BAC-D1504E6DE741}" type="parTrans" cxnId="{F385F211-53DB-BE40-BA53-A1B98E80F720}">
      <dgm:prSet/>
      <dgm:spPr/>
      <dgm:t>
        <a:bodyPr/>
        <a:lstStyle/>
        <a:p>
          <a:endParaRPr lang="en-US"/>
        </a:p>
      </dgm:t>
    </dgm:pt>
    <dgm:pt modelId="{ADDED57A-E7B9-254F-90EA-0C1F809F2527}" type="sibTrans" cxnId="{F385F211-53DB-BE40-BA53-A1B98E80F720}">
      <dgm:prSet/>
      <dgm:spPr/>
      <dgm:t>
        <a:bodyPr/>
        <a:lstStyle/>
        <a:p>
          <a:endParaRPr lang="en-US"/>
        </a:p>
      </dgm:t>
    </dgm:pt>
    <dgm:pt modelId="{BE966D65-4B1B-BA49-82F3-0B154A4DF958}">
      <dgm:prSet phldr="0"/>
      <dgm:spPr/>
      <dgm:t>
        <a:bodyPr/>
        <a:lstStyle/>
        <a:p>
          <a:pPr rtl="0"/>
          <a:r>
            <a:rPr lang="en-US" sz="1800" b="0" dirty="0">
              <a:latin typeface="Calibri"/>
              <a:ea typeface="Calibri"/>
              <a:cs typeface="Calibri"/>
            </a:rPr>
            <a:t>12 Pedi Endo Fellows</a:t>
          </a:r>
        </a:p>
      </dgm:t>
    </dgm:pt>
    <dgm:pt modelId="{D25E93C1-9694-544B-A3F8-C0E96B473F58}" type="parTrans" cxnId="{404D84A1-97C0-0D44-A08F-37DF2564413A}">
      <dgm:prSet/>
      <dgm:spPr/>
      <dgm:t>
        <a:bodyPr/>
        <a:lstStyle/>
        <a:p>
          <a:endParaRPr lang="en-US"/>
        </a:p>
      </dgm:t>
    </dgm:pt>
    <dgm:pt modelId="{3D4AFB58-9599-254A-9D73-10FE646DED4E}" type="sibTrans" cxnId="{404D84A1-97C0-0D44-A08F-37DF2564413A}">
      <dgm:prSet/>
      <dgm:spPr/>
      <dgm:t>
        <a:bodyPr/>
        <a:lstStyle/>
        <a:p>
          <a:endParaRPr lang="en-US"/>
        </a:p>
      </dgm:t>
    </dgm:pt>
    <dgm:pt modelId="{233364B7-F987-4AF3-85E7-A80B293D4DF3}">
      <dgm:prSet phldr="0" custT="1"/>
      <dgm:spPr/>
      <dgm:t>
        <a:bodyPr/>
        <a:lstStyle/>
        <a:p>
          <a:pPr rtl="0"/>
          <a:r>
            <a:rPr lang="en-US" sz="1400" b="0" dirty="0">
              <a:latin typeface="Calibri"/>
              <a:ea typeface="EB Garamond"/>
              <a:cs typeface="Calibri"/>
            </a:rPr>
            <a:t>Type 2</a:t>
          </a:r>
        </a:p>
      </dgm:t>
    </dgm:pt>
    <dgm:pt modelId="{8BC86F06-8548-43F6-AF6A-A78BE46633ED}" type="parTrans" cxnId="{0421F42E-FB75-4BF4-89A4-9D2506245BD2}">
      <dgm:prSet/>
      <dgm:spPr/>
      <dgm:t>
        <a:bodyPr/>
        <a:lstStyle/>
        <a:p>
          <a:endParaRPr lang="en-US"/>
        </a:p>
      </dgm:t>
    </dgm:pt>
    <dgm:pt modelId="{207E70D3-427F-4924-B00A-3826C55C140F}" type="sibTrans" cxnId="{0421F42E-FB75-4BF4-89A4-9D2506245BD2}">
      <dgm:prSet/>
      <dgm:spPr/>
      <dgm:t>
        <a:bodyPr/>
        <a:lstStyle/>
        <a:p>
          <a:endParaRPr lang="en-US"/>
        </a:p>
      </dgm:t>
    </dgm:pt>
    <dgm:pt modelId="{83A80184-7E41-4CE2-8569-E2B970F1C26B}">
      <dgm:prSet phldr="0" custT="1"/>
      <dgm:spPr/>
      <dgm:t>
        <a:bodyPr/>
        <a:lstStyle/>
        <a:p>
          <a:pPr rtl="0"/>
          <a:r>
            <a:rPr lang="en-US" sz="1400" b="0" dirty="0">
              <a:latin typeface="Calibri"/>
              <a:ea typeface="EB Garamond"/>
              <a:cs typeface="Calibri"/>
            </a:rPr>
            <a:t>Total: ~779 </a:t>
          </a:r>
          <a:r>
            <a:rPr lang="en-US" sz="1400" b="0" dirty="0">
              <a:solidFill>
                <a:schemeClr val="tx1"/>
              </a:solidFill>
              <a:latin typeface="Calibri"/>
              <a:ea typeface="EB Garamond"/>
              <a:cs typeface="Calibri"/>
            </a:rPr>
            <a:t>patients</a:t>
          </a:r>
        </a:p>
      </dgm:t>
    </dgm:pt>
    <dgm:pt modelId="{C63BDBB7-895D-4E48-869A-22C0535E2EF3}" type="parTrans" cxnId="{0985459D-894B-48F7-A6E3-3CA57EA7ADD0}">
      <dgm:prSet/>
      <dgm:spPr/>
      <dgm:t>
        <a:bodyPr/>
        <a:lstStyle/>
        <a:p>
          <a:endParaRPr lang="en-US"/>
        </a:p>
      </dgm:t>
    </dgm:pt>
    <dgm:pt modelId="{16B5C457-A4D0-47D8-B978-663A2F1857E6}" type="sibTrans" cxnId="{0985459D-894B-48F7-A6E3-3CA57EA7ADD0}">
      <dgm:prSet/>
      <dgm:spPr/>
      <dgm:t>
        <a:bodyPr/>
        <a:lstStyle/>
        <a:p>
          <a:endParaRPr lang="en-US"/>
        </a:p>
      </dgm:t>
    </dgm:pt>
    <dgm:pt modelId="{43CFA4CA-ECED-4C2E-B63B-6F56C51B3C8B}">
      <dgm:prSet phldr="0" custT="1"/>
      <dgm:spPr/>
      <dgm:t>
        <a:bodyPr/>
        <a:lstStyle/>
        <a:p>
          <a:pPr rtl="0"/>
          <a:r>
            <a:rPr lang="en-US" sz="1400" b="0" dirty="0">
              <a:latin typeface="Calibri"/>
              <a:ea typeface="Calibri"/>
              <a:cs typeface="Calibri"/>
            </a:rPr>
            <a:t>Total: ~3300 patients </a:t>
          </a:r>
        </a:p>
      </dgm:t>
    </dgm:pt>
    <dgm:pt modelId="{C2040A74-EA89-4E60-834A-7E887B286C8B}" type="parTrans" cxnId="{A5230889-DF07-41FB-BF7E-2628EB5B98D6}">
      <dgm:prSet/>
      <dgm:spPr/>
      <dgm:t>
        <a:bodyPr/>
        <a:lstStyle/>
        <a:p>
          <a:endParaRPr lang="en-US"/>
        </a:p>
      </dgm:t>
    </dgm:pt>
    <dgm:pt modelId="{6575A004-E889-4133-B9B6-661F50144428}" type="sibTrans" cxnId="{A5230889-DF07-41FB-BF7E-2628EB5B98D6}">
      <dgm:prSet/>
      <dgm:spPr/>
      <dgm:t>
        <a:bodyPr/>
        <a:lstStyle/>
        <a:p>
          <a:endParaRPr lang="en-US"/>
        </a:p>
      </dgm:t>
    </dgm:pt>
    <dgm:pt modelId="{A3693537-441C-4164-9CFD-59B90EA22A2A}">
      <dgm:prSet phldr="0" custT="1"/>
      <dgm:spPr/>
      <dgm:t>
        <a:bodyPr/>
        <a:lstStyle/>
        <a:p>
          <a:pPr rtl="0"/>
          <a:r>
            <a:rPr lang="en-US" sz="1400" b="0" dirty="0">
              <a:latin typeface="Calibri"/>
              <a:ea typeface="Calibri"/>
              <a:cs typeface="Calibri"/>
            </a:rPr>
            <a:t>&gt;16 yrs: ~1048 </a:t>
          </a:r>
        </a:p>
      </dgm:t>
    </dgm:pt>
    <dgm:pt modelId="{124C7181-2B97-4D08-A3FD-E0703A5FF04C}" type="parTrans" cxnId="{EDC2DD18-5979-4C1A-BFB6-1DD313D7D5A0}">
      <dgm:prSet/>
      <dgm:spPr/>
      <dgm:t>
        <a:bodyPr/>
        <a:lstStyle/>
        <a:p>
          <a:endParaRPr lang="en-US"/>
        </a:p>
      </dgm:t>
    </dgm:pt>
    <dgm:pt modelId="{20B8C2CA-B04F-4B12-8885-F025B117E754}" type="sibTrans" cxnId="{EDC2DD18-5979-4C1A-BFB6-1DD313D7D5A0}">
      <dgm:prSet/>
      <dgm:spPr/>
      <dgm:t>
        <a:bodyPr/>
        <a:lstStyle/>
        <a:p>
          <a:endParaRPr lang="en-US"/>
        </a:p>
      </dgm:t>
    </dgm:pt>
    <dgm:pt modelId="{4232B7C1-88CC-458D-B427-5FD41CC8F333}">
      <dgm:prSet phldr="0" custT="1"/>
      <dgm:spPr/>
      <dgm:t>
        <a:bodyPr/>
        <a:lstStyle/>
        <a:p>
          <a:pPr rtl="0"/>
          <a:r>
            <a:rPr lang="en-US" sz="1400" b="0" dirty="0">
              <a:solidFill>
                <a:schemeClr val="tx1"/>
              </a:solidFill>
              <a:latin typeface="Calibri"/>
              <a:ea typeface="EB Garamond"/>
              <a:cs typeface="Calibri"/>
            </a:rPr>
            <a:t>&gt;16 yrs: ~442</a:t>
          </a:r>
        </a:p>
      </dgm:t>
    </dgm:pt>
    <dgm:pt modelId="{BDFF7026-260A-4343-A3B0-6DB5FD42A09F}" type="parTrans" cxnId="{A5FC66C0-32C6-4B56-9CB4-9BF6FAE0DED4}">
      <dgm:prSet/>
      <dgm:spPr/>
      <dgm:t>
        <a:bodyPr/>
        <a:lstStyle/>
        <a:p>
          <a:endParaRPr lang="en-US"/>
        </a:p>
      </dgm:t>
    </dgm:pt>
    <dgm:pt modelId="{AADA6E83-BB53-4C94-B572-C58A3A1EBD0D}" type="sibTrans" cxnId="{A5FC66C0-32C6-4B56-9CB4-9BF6FAE0DED4}">
      <dgm:prSet/>
      <dgm:spPr/>
      <dgm:t>
        <a:bodyPr/>
        <a:lstStyle/>
        <a:p>
          <a:endParaRPr lang="en-US"/>
        </a:p>
      </dgm:t>
    </dgm:pt>
    <dgm:pt modelId="{7EEECD1E-0E42-4B99-BD06-CBCB31620195}">
      <dgm:prSet phldr="0" custT="1"/>
      <dgm:spPr/>
      <dgm:t>
        <a:bodyPr/>
        <a:lstStyle/>
        <a:p>
          <a:pPr rtl="0"/>
          <a:r>
            <a:rPr lang="en-US" sz="1400" b="0" dirty="0">
              <a:solidFill>
                <a:schemeClr val="tx1"/>
              </a:solidFill>
              <a:latin typeface="Calibri"/>
              <a:ea typeface="EB Garamond"/>
              <a:cs typeface="Calibri"/>
            </a:rPr>
            <a:t>~40% with public insurance</a:t>
          </a:r>
        </a:p>
      </dgm:t>
    </dgm:pt>
    <dgm:pt modelId="{0ED780CD-399B-4114-B33A-C7965D456589}" type="parTrans" cxnId="{10FE9B21-516C-4284-A088-B0C2E0DBB77A}">
      <dgm:prSet/>
      <dgm:spPr/>
      <dgm:t>
        <a:bodyPr/>
        <a:lstStyle/>
        <a:p>
          <a:endParaRPr lang="en-US"/>
        </a:p>
      </dgm:t>
    </dgm:pt>
    <dgm:pt modelId="{6EB7AC60-616D-4F3D-AFB9-5CE6DC774AA2}" type="sibTrans" cxnId="{10FE9B21-516C-4284-A088-B0C2E0DBB77A}">
      <dgm:prSet/>
      <dgm:spPr/>
      <dgm:t>
        <a:bodyPr/>
        <a:lstStyle/>
        <a:p>
          <a:endParaRPr lang="en-US"/>
        </a:p>
      </dgm:t>
    </dgm:pt>
    <dgm:pt modelId="{05A44577-886F-483B-8636-91BD2FDC3967}">
      <dgm:prSet phldr="0" custT="1"/>
      <dgm:spPr/>
      <dgm:t>
        <a:bodyPr/>
        <a:lstStyle/>
        <a:p>
          <a:pPr rtl="0"/>
          <a:r>
            <a:rPr lang="en-US" sz="1400" b="0" dirty="0">
              <a:latin typeface="Calibri"/>
              <a:ea typeface="EB Garamond"/>
              <a:cs typeface="Calibri"/>
            </a:rPr>
            <a:t>Insurance</a:t>
          </a:r>
        </a:p>
      </dgm:t>
    </dgm:pt>
    <dgm:pt modelId="{F3F39A2E-4AF2-4C3A-A4BF-F0A39A3FCFC0}" type="parTrans" cxnId="{530B4148-C755-4B56-8CBA-6ADF11650B90}">
      <dgm:prSet/>
      <dgm:spPr/>
      <dgm:t>
        <a:bodyPr/>
        <a:lstStyle/>
        <a:p>
          <a:endParaRPr lang="en-US"/>
        </a:p>
      </dgm:t>
    </dgm:pt>
    <dgm:pt modelId="{58373277-957E-4232-8EBE-C78ECFABB11F}" type="sibTrans" cxnId="{530B4148-C755-4B56-8CBA-6ADF11650B90}">
      <dgm:prSet/>
      <dgm:spPr/>
      <dgm:t>
        <a:bodyPr/>
        <a:lstStyle/>
        <a:p>
          <a:endParaRPr lang="en-US"/>
        </a:p>
      </dgm:t>
    </dgm:pt>
    <dgm:pt modelId="{0E1133B9-1899-4E8E-9211-5F245BF05ABF}" type="pres">
      <dgm:prSet presAssocID="{1CA2456B-F185-4389-AE70-A0BAE1F50B33}" presName="Name0" presStyleCnt="0">
        <dgm:presLayoutVars>
          <dgm:dir/>
          <dgm:animLvl val="lvl"/>
          <dgm:resizeHandles val="exact"/>
        </dgm:presLayoutVars>
      </dgm:prSet>
      <dgm:spPr/>
    </dgm:pt>
    <dgm:pt modelId="{FE80DF1C-845B-4F6D-A92F-54222F7C7B6D}" type="pres">
      <dgm:prSet presAssocID="{6D57BE70-C4F2-41C7-A745-BEF99F46FFF3}" presName="composite" presStyleCnt="0"/>
      <dgm:spPr/>
    </dgm:pt>
    <dgm:pt modelId="{7EEAF31C-2E1F-4DD0-B874-707DE45685E1}" type="pres">
      <dgm:prSet presAssocID="{6D57BE70-C4F2-41C7-A745-BEF99F46FFF3}" presName="parTx" presStyleLbl="alignNode1" presStyleIdx="0" presStyleCnt="4">
        <dgm:presLayoutVars>
          <dgm:chMax val="0"/>
          <dgm:chPref val="0"/>
          <dgm:bulletEnabled val="1"/>
        </dgm:presLayoutVars>
      </dgm:prSet>
      <dgm:spPr/>
    </dgm:pt>
    <dgm:pt modelId="{B058FC45-7B2B-43A4-B7C0-9208BC2AAA77}" type="pres">
      <dgm:prSet presAssocID="{6D57BE70-C4F2-41C7-A745-BEF99F46FFF3}" presName="desTx" presStyleLbl="alignAccFollowNode1" presStyleIdx="0" presStyleCnt="4">
        <dgm:presLayoutVars>
          <dgm:bulletEnabled val="1"/>
        </dgm:presLayoutVars>
      </dgm:prSet>
      <dgm:spPr/>
    </dgm:pt>
    <dgm:pt modelId="{3473478C-6FAC-4E64-8096-D40DBC3F6A5D}" type="pres">
      <dgm:prSet presAssocID="{F8571997-4AE4-4200-9743-3D56B20A330D}" presName="space" presStyleCnt="0"/>
      <dgm:spPr/>
    </dgm:pt>
    <dgm:pt modelId="{1F090944-B711-44C9-97E4-28048AEDFF26}" type="pres">
      <dgm:prSet presAssocID="{3ABBBC00-82FC-4440-91B7-1AF3753520D9}" presName="composite" presStyleCnt="0"/>
      <dgm:spPr/>
    </dgm:pt>
    <dgm:pt modelId="{5CF026D9-2CBA-4856-A414-331E1FBCFBAC}" type="pres">
      <dgm:prSet presAssocID="{3ABBBC00-82FC-4440-91B7-1AF3753520D9}" presName="parTx" presStyleLbl="alignNode1" presStyleIdx="1" presStyleCnt="4">
        <dgm:presLayoutVars>
          <dgm:chMax val="0"/>
          <dgm:chPref val="0"/>
          <dgm:bulletEnabled val="1"/>
        </dgm:presLayoutVars>
      </dgm:prSet>
      <dgm:spPr/>
    </dgm:pt>
    <dgm:pt modelId="{65F6231F-F2F5-4C8A-A899-7155009CB993}" type="pres">
      <dgm:prSet presAssocID="{3ABBBC00-82FC-4440-91B7-1AF3753520D9}" presName="desTx" presStyleLbl="alignAccFollowNode1" presStyleIdx="1" presStyleCnt="4">
        <dgm:presLayoutVars>
          <dgm:bulletEnabled val="1"/>
        </dgm:presLayoutVars>
      </dgm:prSet>
      <dgm:spPr/>
    </dgm:pt>
    <dgm:pt modelId="{C646CE18-D685-4009-B462-64E8149DD43D}" type="pres">
      <dgm:prSet presAssocID="{5D92AFB9-7CC1-485A-91D0-E049D4D661C3}" presName="space" presStyleCnt="0"/>
      <dgm:spPr/>
    </dgm:pt>
    <dgm:pt modelId="{A67FFDDA-3640-4243-A86A-5D5FDF4D58E1}" type="pres">
      <dgm:prSet presAssocID="{E397BAC8-3B0F-41CF-9E16-BA09A3BCAF48}" presName="composite" presStyleCnt="0"/>
      <dgm:spPr/>
    </dgm:pt>
    <dgm:pt modelId="{C142284C-E6E8-4F2A-A2D7-D97A71C1E241}" type="pres">
      <dgm:prSet presAssocID="{E397BAC8-3B0F-41CF-9E16-BA09A3BCAF48}" presName="parTx" presStyleLbl="alignNode1" presStyleIdx="2" presStyleCnt="4">
        <dgm:presLayoutVars>
          <dgm:chMax val="0"/>
          <dgm:chPref val="0"/>
          <dgm:bulletEnabled val="1"/>
        </dgm:presLayoutVars>
      </dgm:prSet>
      <dgm:spPr/>
    </dgm:pt>
    <dgm:pt modelId="{3A6710C0-DBAA-4B2D-AC70-4449A1FF9E52}" type="pres">
      <dgm:prSet presAssocID="{E397BAC8-3B0F-41CF-9E16-BA09A3BCAF48}" presName="desTx" presStyleLbl="alignAccFollowNode1" presStyleIdx="2" presStyleCnt="4">
        <dgm:presLayoutVars>
          <dgm:bulletEnabled val="1"/>
        </dgm:presLayoutVars>
      </dgm:prSet>
      <dgm:spPr/>
    </dgm:pt>
    <dgm:pt modelId="{9E0198CB-CBB2-4810-A3B7-83599337AA94}" type="pres">
      <dgm:prSet presAssocID="{BEDC941C-108E-4E37-B7C5-6CACE0E953F6}" presName="space" presStyleCnt="0"/>
      <dgm:spPr/>
    </dgm:pt>
    <dgm:pt modelId="{31C9CABC-5CE2-43B5-ABFB-37825171DDB5}" type="pres">
      <dgm:prSet presAssocID="{0F6BBD52-D895-4DCC-8AE5-1CD552A8F990}" presName="composite" presStyleCnt="0"/>
      <dgm:spPr/>
    </dgm:pt>
    <dgm:pt modelId="{8615D287-89F6-4D88-AC63-C6D80C2A359F}" type="pres">
      <dgm:prSet presAssocID="{0F6BBD52-D895-4DCC-8AE5-1CD552A8F990}" presName="parTx" presStyleLbl="alignNode1" presStyleIdx="3" presStyleCnt="4">
        <dgm:presLayoutVars>
          <dgm:chMax val="0"/>
          <dgm:chPref val="0"/>
          <dgm:bulletEnabled val="1"/>
        </dgm:presLayoutVars>
      </dgm:prSet>
      <dgm:spPr/>
    </dgm:pt>
    <dgm:pt modelId="{F3576142-59D1-43FE-ADF8-0F82F3F6BC8A}" type="pres">
      <dgm:prSet presAssocID="{0F6BBD52-D895-4DCC-8AE5-1CD552A8F990}" presName="desTx" presStyleLbl="alignAccFollowNode1" presStyleIdx="3" presStyleCnt="4">
        <dgm:presLayoutVars>
          <dgm:bulletEnabled val="1"/>
        </dgm:presLayoutVars>
      </dgm:prSet>
      <dgm:spPr/>
    </dgm:pt>
  </dgm:ptLst>
  <dgm:cxnLst>
    <dgm:cxn modelId="{B9D30F01-2F02-4F9D-A3B7-D06BC5459C48}" srcId="{3ABBBC00-82FC-4440-91B7-1AF3753520D9}" destId="{E16D1578-DDCD-452B-A1AB-C8BB76113199}" srcOrd="1" destOrd="0" parTransId="{79DAC99C-4A0F-40BB-812F-BF1D5B0D50C0}" sibTransId="{33420478-10BD-43F6-8077-6DF307AF069F}"/>
    <dgm:cxn modelId="{A06A4E01-AA90-4762-8EC1-307A4D3401EB}" srcId="{E397BAC8-3B0F-41CF-9E16-BA09A3BCAF48}" destId="{054A185E-3DC8-48BF-8068-E28DA9A566CC}" srcOrd="3" destOrd="0" parTransId="{B30DC537-C03B-434D-B853-96F90679A775}" sibTransId="{EE55753F-840A-4754-96C8-F0D4E9FDE4B3}"/>
    <dgm:cxn modelId="{866A9101-B6A9-4F2F-9539-C223273124A5}" type="presOf" srcId="{FD51A949-242A-4F70-9ED2-3E59BE3C1830}" destId="{3A6710C0-DBAA-4B2D-AC70-4449A1FF9E52}" srcOrd="0" destOrd="4" presId="urn:microsoft.com/office/officeart/2005/8/layout/hList1"/>
    <dgm:cxn modelId="{6CB2480D-E2D6-4720-8DD5-A4F830301B5E}" type="presOf" srcId="{6D57BE70-C4F2-41C7-A745-BEF99F46FFF3}" destId="{7EEAF31C-2E1F-4DD0-B874-707DE45685E1}" srcOrd="0" destOrd="0" presId="urn:microsoft.com/office/officeart/2005/8/layout/hList1"/>
    <dgm:cxn modelId="{D4DFA70F-501A-4A83-8AAA-ADFA44F8044D}" type="presOf" srcId="{D19FC62B-4C39-4460-BBD6-C7C2965FAD2F}" destId="{3A6710C0-DBAA-4B2D-AC70-4449A1FF9E52}" srcOrd="0" destOrd="0" presId="urn:microsoft.com/office/officeart/2005/8/layout/hList1"/>
    <dgm:cxn modelId="{F385F211-53DB-BE40-BA53-A1B98E80F720}" srcId="{0F6BBD52-D895-4DCC-8AE5-1CD552A8F990}" destId="{E70605DE-7158-6F4D-BBA8-E200A3831C3E}" srcOrd="1" destOrd="0" parTransId="{18B8F242-74C9-B74C-9BAC-D1504E6DE741}" sibTransId="{ADDED57A-E7B9-254F-90EA-0C1F809F2527}"/>
    <dgm:cxn modelId="{EDC2DD18-5979-4C1A-BFB6-1DD313D7D5A0}" srcId="{A52BAF1E-DA0F-420F-9E0B-5B7DE1E5E50A}" destId="{A3693537-441C-4164-9CFD-59B90EA22A2A}" srcOrd="1" destOrd="0" parTransId="{124C7181-2B97-4D08-A3FD-E0703A5FF04C}" sibTransId="{20B8C2CA-B04F-4B12-8885-F025B117E754}"/>
    <dgm:cxn modelId="{63685D1A-34DC-4916-86D3-A8FC14D2B876}" type="presOf" srcId="{233364B7-F987-4AF3-85E7-A80B293D4DF3}" destId="{B058FC45-7B2B-43A4-B7C0-9208BC2AAA77}" srcOrd="0" destOrd="3" presId="urn:microsoft.com/office/officeart/2005/8/layout/hList1"/>
    <dgm:cxn modelId="{9C27411C-75B6-4D3F-9B21-C937FF8EE075}" type="presOf" srcId="{A52BAF1E-DA0F-420F-9E0B-5B7DE1E5E50A}" destId="{B058FC45-7B2B-43A4-B7C0-9208BC2AAA77}" srcOrd="0" destOrd="0" presId="urn:microsoft.com/office/officeart/2005/8/layout/hList1"/>
    <dgm:cxn modelId="{4F500F1E-1471-47C7-BFD3-CFF148664210}" type="presOf" srcId="{3A26DE6F-2F3F-4983-B726-CE87667E6106}" destId="{65F6231F-F2F5-4C8A-A899-7155009CB993}" srcOrd="0" destOrd="3" presId="urn:microsoft.com/office/officeart/2005/8/layout/hList1"/>
    <dgm:cxn modelId="{10FE9B21-516C-4284-A088-B0C2E0DBB77A}" srcId="{05A44577-886F-483B-8636-91BD2FDC3967}" destId="{7EEECD1E-0E42-4B99-BD06-CBCB31620195}" srcOrd="0" destOrd="0" parTransId="{0ED780CD-399B-4114-B33A-C7965D456589}" sibTransId="{6EB7AC60-616D-4F3D-AFB9-5CE6DC774AA2}"/>
    <dgm:cxn modelId="{0421F42E-FB75-4BF4-89A4-9D2506245BD2}" srcId="{6D57BE70-C4F2-41C7-A745-BEF99F46FFF3}" destId="{233364B7-F987-4AF3-85E7-A80B293D4DF3}" srcOrd="1" destOrd="0" parTransId="{8BC86F06-8548-43F6-AF6A-A78BE46633ED}" sibTransId="{207E70D3-427F-4924-B00A-3826C55C140F}"/>
    <dgm:cxn modelId="{43515330-E880-4883-A090-F80B15B4EA9C}" type="presOf" srcId="{E70605DE-7158-6F4D-BBA8-E200A3831C3E}" destId="{F3576142-59D1-43FE-ADF8-0F82F3F6BC8A}" srcOrd="0" destOrd="1" presId="urn:microsoft.com/office/officeart/2005/8/layout/hList1"/>
    <dgm:cxn modelId="{85AE0032-9276-446A-ABBF-96EDD423F379}" type="presOf" srcId="{83A80184-7E41-4CE2-8569-E2B970F1C26B}" destId="{B058FC45-7B2B-43A4-B7C0-9208BC2AAA77}" srcOrd="0" destOrd="4" presId="urn:microsoft.com/office/officeart/2005/8/layout/hList1"/>
    <dgm:cxn modelId="{B4E25035-ADB6-474D-BE64-E0C6F03CE72D}" srcId="{0F6BBD52-D895-4DCC-8AE5-1CD552A8F990}" destId="{B24C0B1A-C7FA-4B75-BF86-39E33EA48C96}" srcOrd="0" destOrd="0" parTransId="{61F6631C-2D23-43D6-B76F-C39551F190E1}" sibTransId="{E689A758-F17A-43E1-A6A3-230ACEA038B5}"/>
    <dgm:cxn modelId="{39BC1A47-7DD4-490D-B51F-B79AEB9162F6}" srcId="{3ABBBC00-82FC-4440-91B7-1AF3753520D9}" destId="{96749524-DFD4-45C0-8375-EB004BED7E33}" srcOrd="0" destOrd="0" parTransId="{B7054FF1-9B32-4712-8AA3-529755655B40}" sibTransId="{89B65EC6-C12D-4F02-8AB2-5580AC5C4DC5}"/>
    <dgm:cxn modelId="{530B4148-C755-4B56-8CBA-6ADF11650B90}" srcId="{6D57BE70-C4F2-41C7-A745-BEF99F46FFF3}" destId="{05A44577-886F-483B-8636-91BD2FDC3967}" srcOrd="2" destOrd="0" parTransId="{F3F39A2E-4AF2-4C3A-A4BF-F0A39A3FCFC0}" sibTransId="{58373277-957E-4232-8EBE-C78ECFABB11F}"/>
    <dgm:cxn modelId="{F898856D-B1B2-4AF7-A77E-558348CA9B4E}" srcId="{E397BAC8-3B0F-41CF-9E16-BA09A3BCAF48}" destId="{FD51A949-242A-4F70-9ED2-3E59BE3C1830}" srcOrd="4" destOrd="0" parTransId="{14ED90DD-4771-4C6F-B820-D445CD0391E9}" sibTransId="{49F941C8-618D-4451-9B31-DAF800D4B7CC}"/>
    <dgm:cxn modelId="{0D4A966E-50E1-4465-A61F-6CB8752DC070}" type="presOf" srcId="{43CFA4CA-ECED-4C2E-B63B-6F56C51B3C8B}" destId="{B058FC45-7B2B-43A4-B7C0-9208BC2AAA77}" srcOrd="0" destOrd="1" presId="urn:microsoft.com/office/officeart/2005/8/layout/hList1"/>
    <dgm:cxn modelId="{28743A71-A697-4478-AE97-33D1C324B784}" type="presOf" srcId="{B24C0B1A-C7FA-4B75-BF86-39E33EA48C96}" destId="{F3576142-59D1-43FE-ADF8-0F82F3F6BC8A}" srcOrd="0" destOrd="0" presId="urn:microsoft.com/office/officeart/2005/8/layout/hList1"/>
    <dgm:cxn modelId="{0A5D4072-947A-4EF3-808B-5CF573B934CD}" type="presOf" srcId="{05A44577-886F-483B-8636-91BD2FDC3967}" destId="{B058FC45-7B2B-43A4-B7C0-9208BC2AAA77}" srcOrd="0" destOrd="6" presId="urn:microsoft.com/office/officeart/2005/8/layout/hList1"/>
    <dgm:cxn modelId="{EB57EC58-3837-4263-9100-7B8D3AF54718}" type="presOf" srcId="{50FC01CA-DC8B-4A32-A582-9AE0E47B1729}" destId="{3A6710C0-DBAA-4B2D-AC70-4449A1FF9E52}" srcOrd="0" destOrd="2" presId="urn:microsoft.com/office/officeart/2005/8/layout/hList1"/>
    <dgm:cxn modelId="{879F457C-6CA1-46CF-9393-D908E34564E8}" srcId="{E397BAC8-3B0F-41CF-9E16-BA09A3BCAF48}" destId="{50FC01CA-DC8B-4A32-A582-9AE0E47B1729}" srcOrd="2" destOrd="0" parTransId="{B84958A6-0A42-4C1F-A03D-21BB61E4B4BE}" sibTransId="{AC2AE7FA-A382-4E86-83C1-DB7D7FEB9783}"/>
    <dgm:cxn modelId="{2152467C-61B8-42B8-9D2C-D304D484AA84}" type="presOf" srcId="{0F6BBD52-D895-4DCC-8AE5-1CD552A8F990}" destId="{8615D287-89F6-4D88-AC63-C6D80C2A359F}" srcOrd="0" destOrd="0" presId="urn:microsoft.com/office/officeart/2005/8/layout/hList1"/>
    <dgm:cxn modelId="{691BEA87-D4A6-4AAC-8987-D145B5A1E3E5}" type="presOf" srcId="{A3693537-441C-4164-9CFD-59B90EA22A2A}" destId="{B058FC45-7B2B-43A4-B7C0-9208BC2AAA77}" srcOrd="0" destOrd="2" presId="urn:microsoft.com/office/officeart/2005/8/layout/hList1"/>
    <dgm:cxn modelId="{A5230889-DF07-41FB-BF7E-2628EB5B98D6}" srcId="{A52BAF1E-DA0F-420F-9E0B-5B7DE1E5E50A}" destId="{43CFA4CA-ECED-4C2E-B63B-6F56C51B3C8B}" srcOrd="0" destOrd="0" parTransId="{C2040A74-EA89-4E60-834A-7E887B286C8B}" sibTransId="{6575A004-E889-4133-B9B6-661F50144428}"/>
    <dgm:cxn modelId="{94002E9A-5AAB-4E00-8C5F-BD32AA428F60}" type="presOf" srcId="{3ABBBC00-82FC-4440-91B7-1AF3753520D9}" destId="{5CF026D9-2CBA-4856-A414-331E1FBCFBAC}" srcOrd="0" destOrd="0" presId="urn:microsoft.com/office/officeart/2005/8/layout/hList1"/>
    <dgm:cxn modelId="{8533FC9C-8A3D-487F-B1CB-F25F51B2D015}" type="presOf" srcId="{7EEECD1E-0E42-4B99-BD06-CBCB31620195}" destId="{B058FC45-7B2B-43A4-B7C0-9208BC2AAA77}" srcOrd="0" destOrd="7" presId="urn:microsoft.com/office/officeart/2005/8/layout/hList1"/>
    <dgm:cxn modelId="{13D80F9D-098C-4650-814C-EB8ABD034112}" srcId="{1CA2456B-F185-4389-AE70-A0BAE1F50B33}" destId="{0F6BBD52-D895-4DCC-8AE5-1CD552A8F990}" srcOrd="3" destOrd="0" parTransId="{7AB9FAA8-E28B-4391-8DB8-D8655428FF99}" sibTransId="{BB277E63-8E5B-4932-9BB7-2C4DDBDB4C5D}"/>
    <dgm:cxn modelId="{0985459D-894B-48F7-A6E3-3CA57EA7ADD0}" srcId="{233364B7-F987-4AF3-85E7-A80B293D4DF3}" destId="{83A80184-7E41-4CE2-8569-E2B970F1C26B}" srcOrd="0" destOrd="0" parTransId="{C63BDBB7-895D-4E48-869A-22C0535E2EF3}" sibTransId="{16B5C457-A4D0-47D8-B978-663A2F1857E6}"/>
    <dgm:cxn modelId="{404D84A1-97C0-0D44-A08F-37DF2564413A}" srcId="{3ABBBC00-82FC-4440-91B7-1AF3753520D9}" destId="{BE966D65-4B1B-BA49-82F3-0B154A4DF958}" srcOrd="2" destOrd="0" parTransId="{D25E93C1-9694-544B-A3F8-C0E96B473F58}" sibTransId="{3D4AFB58-9599-254A-9D73-10FE646DED4E}"/>
    <dgm:cxn modelId="{F8F4A4B9-0EE8-4CEF-A7DB-F09D37664516}" type="presOf" srcId="{E397BAC8-3B0F-41CF-9E16-BA09A3BCAF48}" destId="{C142284C-E6E8-4F2A-A2D7-D97A71C1E241}" srcOrd="0" destOrd="0" presId="urn:microsoft.com/office/officeart/2005/8/layout/hList1"/>
    <dgm:cxn modelId="{1373E3BD-C8EB-4A27-B9D1-8C3A0B9C36D6}" type="presOf" srcId="{1CA2456B-F185-4389-AE70-A0BAE1F50B33}" destId="{0E1133B9-1899-4E8E-9211-5F245BF05ABF}" srcOrd="0" destOrd="0" presId="urn:microsoft.com/office/officeart/2005/8/layout/hList1"/>
    <dgm:cxn modelId="{A5FC66C0-32C6-4B56-9CB4-9BF6FAE0DED4}" srcId="{233364B7-F987-4AF3-85E7-A80B293D4DF3}" destId="{4232B7C1-88CC-458D-B427-5FD41CC8F333}" srcOrd="1" destOrd="0" parTransId="{BDFF7026-260A-4343-A3B0-6DB5FD42A09F}" sibTransId="{AADA6E83-BB53-4C94-B572-C58A3A1EBD0D}"/>
    <dgm:cxn modelId="{74A615CC-FEB0-4992-B75A-E4507A828A6A}" type="presOf" srcId="{4606E60A-4928-44B3-8459-1FB7E9A25332}" destId="{3A6710C0-DBAA-4B2D-AC70-4449A1FF9E52}" srcOrd="0" destOrd="1" presId="urn:microsoft.com/office/officeart/2005/8/layout/hList1"/>
    <dgm:cxn modelId="{6A4CFECE-4B68-4D1D-A616-884DD6B7B03A}" srcId="{1CA2456B-F185-4389-AE70-A0BAE1F50B33}" destId="{E397BAC8-3B0F-41CF-9E16-BA09A3BCAF48}" srcOrd="2" destOrd="0" parTransId="{56907864-F949-4269-B388-37ECE2E0F2C4}" sibTransId="{BEDC941C-108E-4E37-B7C5-6CACE0E953F6}"/>
    <dgm:cxn modelId="{E6B51DCF-459D-411E-A6B2-843C508B3F99}" srcId="{3ABBBC00-82FC-4440-91B7-1AF3753520D9}" destId="{3A26DE6F-2F3F-4983-B726-CE87667E6106}" srcOrd="3" destOrd="0" parTransId="{E4399CFC-4329-4310-9207-9DB5B8CAF123}" sibTransId="{B8B95E4E-318A-4620-BD20-1EA985991EF6}"/>
    <dgm:cxn modelId="{0F4A8AD0-6CC6-4331-BA15-D3462E8068BA}" srcId="{6D57BE70-C4F2-41C7-A745-BEF99F46FFF3}" destId="{A52BAF1E-DA0F-420F-9E0B-5B7DE1E5E50A}" srcOrd="0" destOrd="0" parTransId="{334F93F3-E2E5-4BB4-8A4F-A47D335F5AC3}" sibTransId="{7A8F09E6-4766-486C-AC2F-28D9BBDB0DD7}"/>
    <dgm:cxn modelId="{ADDD9BD9-F2A8-4E09-B718-2543DB352A34}" srcId="{E397BAC8-3B0F-41CF-9E16-BA09A3BCAF48}" destId="{D19FC62B-4C39-4460-BBD6-C7C2965FAD2F}" srcOrd="0" destOrd="0" parTransId="{92595474-FACA-4F98-AAA8-D147CFBB8960}" sibTransId="{8A0C3567-9D8C-48A5-8309-9B0E49E8CE0B}"/>
    <dgm:cxn modelId="{7B5E66E2-A790-4688-94C9-1BE0CC712011}" type="presOf" srcId="{BE966D65-4B1B-BA49-82F3-0B154A4DF958}" destId="{65F6231F-F2F5-4C8A-A899-7155009CB993}" srcOrd="0" destOrd="2" presId="urn:microsoft.com/office/officeart/2005/8/layout/hList1"/>
    <dgm:cxn modelId="{0F6B2BE6-D521-4914-ABAC-D13311CFF01E}" type="presOf" srcId="{42B5AEE1-2D2E-47DB-A820-B4C3AF724C81}" destId="{3A6710C0-DBAA-4B2D-AC70-4449A1FF9E52}" srcOrd="0" destOrd="5" presId="urn:microsoft.com/office/officeart/2005/8/layout/hList1"/>
    <dgm:cxn modelId="{D3F406E8-17D9-484B-AD92-D0C868E868B1}" type="presOf" srcId="{4232B7C1-88CC-458D-B427-5FD41CC8F333}" destId="{B058FC45-7B2B-43A4-B7C0-9208BC2AAA77}" srcOrd="0" destOrd="5" presId="urn:microsoft.com/office/officeart/2005/8/layout/hList1"/>
    <dgm:cxn modelId="{1C603DF0-63F9-4DBD-BA74-71C3C369F8E7}" srcId="{1CA2456B-F185-4389-AE70-A0BAE1F50B33}" destId="{3ABBBC00-82FC-4440-91B7-1AF3753520D9}" srcOrd="1" destOrd="0" parTransId="{E338F41A-860C-40EF-A18A-C5BA01846021}" sibTransId="{5D92AFB9-7CC1-485A-91D0-E049D4D661C3}"/>
    <dgm:cxn modelId="{31AA17F2-D301-4DEA-AAD1-BD0D572A8A55}" srcId="{1CA2456B-F185-4389-AE70-A0BAE1F50B33}" destId="{6D57BE70-C4F2-41C7-A745-BEF99F46FFF3}" srcOrd="0" destOrd="0" parTransId="{A025BCDF-9841-40C7-BA94-9DF7B17DBE1A}" sibTransId="{F8571997-4AE4-4200-9743-3D56B20A330D}"/>
    <dgm:cxn modelId="{157288F2-47B1-4704-9D79-C802BE68A737}" type="presOf" srcId="{96749524-DFD4-45C0-8375-EB004BED7E33}" destId="{65F6231F-F2F5-4C8A-A899-7155009CB993}" srcOrd="0" destOrd="0" presId="urn:microsoft.com/office/officeart/2005/8/layout/hList1"/>
    <dgm:cxn modelId="{A65E0DF3-D812-4020-8578-FBD2136A6571}" srcId="{E397BAC8-3B0F-41CF-9E16-BA09A3BCAF48}" destId="{4606E60A-4928-44B3-8459-1FB7E9A25332}" srcOrd="1" destOrd="0" parTransId="{BF58D854-BFFC-48FA-98CB-4BEA6415F4FB}" sibTransId="{ADE2ABC6-43BD-4B2A-940D-149AB439EA0E}"/>
    <dgm:cxn modelId="{B6A87CF8-3138-4313-B0EE-5DEC763261EE}" srcId="{E397BAC8-3B0F-41CF-9E16-BA09A3BCAF48}" destId="{42B5AEE1-2D2E-47DB-A820-B4C3AF724C81}" srcOrd="5" destOrd="0" parTransId="{E64CCA69-1C8F-43A8-956E-970B915E9756}" sibTransId="{81AA39EA-0E1F-4853-96E4-D831A262CB46}"/>
    <dgm:cxn modelId="{70D83BF9-177D-4EF2-8EB4-F89FF6434DFD}" type="presOf" srcId="{E16D1578-DDCD-452B-A1AB-C8BB76113199}" destId="{65F6231F-F2F5-4C8A-A899-7155009CB993}" srcOrd="0" destOrd="1" presId="urn:microsoft.com/office/officeart/2005/8/layout/hList1"/>
    <dgm:cxn modelId="{50E762FB-3307-4078-A724-878EF2CC15A7}" type="presOf" srcId="{054A185E-3DC8-48BF-8068-E28DA9A566CC}" destId="{3A6710C0-DBAA-4B2D-AC70-4449A1FF9E52}" srcOrd="0" destOrd="3" presId="urn:microsoft.com/office/officeart/2005/8/layout/hList1"/>
    <dgm:cxn modelId="{7F4212AD-B316-4877-B1B0-62BCD9DF9552}" type="presParOf" srcId="{0E1133B9-1899-4E8E-9211-5F245BF05ABF}" destId="{FE80DF1C-845B-4F6D-A92F-54222F7C7B6D}" srcOrd="0" destOrd="0" presId="urn:microsoft.com/office/officeart/2005/8/layout/hList1"/>
    <dgm:cxn modelId="{509C6E33-69CA-4CBB-827D-1C5E5BF389B4}" type="presParOf" srcId="{FE80DF1C-845B-4F6D-A92F-54222F7C7B6D}" destId="{7EEAF31C-2E1F-4DD0-B874-707DE45685E1}" srcOrd="0" destOrd="0" presId="urn:microsoft.com/office/officeart/2005/8/layout/hList1"/>
    <dgm:cxn modelId="{440C7BB7-6900-46DF-B6FA-15C6F8A82FAD}" type="presParOf" srcId="{FE80DF1C-845B-4F6D-A92F-54222F7C7B6D}" destId="{B058FC45-7B2B-43A4-B7C0-9208BC2AAA77}" srcOrd="1" destOrd="0" presId="urn:microsoft.com/office/officeart/2005/8/layout/hList1"/>
    <dgm:cxn modelId="{3FCA362B-2C20-4085-8537-C481D4720785}" type="presParOf" srcId="{0E1133B9-1899-4E8E-9211-5F245BF05ABF}" destId="{3473478C-6FAC-4E64-8096-D40DBC3F6A5D}" srcOrd="1" destOrd="0" presId="urn:microsoft.com/office/officeart/2005/8/layout/hList1"/>
    <dgm:cxn modelId="{19A0990D-1B0A-49B6-BEA2-A1E6251B9E06}" type="presParOf" srcId="{0E1133B9-1899-4E8E-9211-5F245BF05ABF}" destId="{1F090944-B711-44C9-97E4-28048AEDFF26}" srcOrd="2" destOrd="0" presId="urn:microsoft.com/office/officeart/2005/8/layout/hList1"/>
    <dgm:cxn modelId="{4E6EE116-2998-4B49-8E15-D0214484C3D5}" type="presParOf" srcId="{1F090944-B711-44C9-97E4-28048AEDFF26}" destId="{5CF026D9-2CBA-4856-A414-331E1FBCFBAC}" srcOrd="0" destOrd="0" presId="urn:microsoft.com/office/officeart/2005/8/layout/hList1"/>
    <dgm:cxn modelId="{28E0F59B-934D-4D33-BC20-6219671F4D06}" type="presParOf" srcId="{1F090944-B711-44C9-97E4-28048AEDFF26}" destId="{65F6231F-F2F5-4C8A-A899-7155009CB993}" srcOrd="1" destOrd="0" presId="urn:microsoft.com/office/officeart/2005/8/layout/hList1"/>
    <dgm:cxn modelId="{314ED5AA-C7ED-41DF-88FF-238BCC8FBD92}" type="presParOf" srcId="{0E1133B9-1899-4E8E-9211-5F245BF05ABF}" destId="{C646CE18-D685-4009-B462-64E8149DD43D}" srcOrd="3" destOrd="0" presId="urn:microsoft.com/office/officeart/2005/8/layout/hList1"/>
    <dgm:cxn modelId="{CA5E7697-E3A0-47A1-94BC-DBFBFE39AB6F}" type="presParOf" srcId="{0E1133B9-1899-4E8E-9211-5F245BF05ABF}" destId="{A67FFDDA-3640-4243-A86A-5D5FDF4D58E1}" srcOrd="4" destOrd="0" presId="urn:microsoft.com/office/officeart/2005/8/layout/hList1"/>
    <dgm:cxn modelId="{EEAF4BB0-B59D-4B3B-900D-C12E4BCC9353}" type="presParOf" srcId="{A67FFDDA-3640-4243-A86A-5D5FDF4D58E1}" destId="{C142284C-E6E8-4F2A-A2D7-D97A71C1E241}" srcOrd="0" destOrd="0" presId="urn:microsoft.com/office/officeart/2005/8/layout/hList1"/>
    <dgm:cxn modelId="{EBDF3422-87B2-43B9-9BCE-0482BB32CA48}" type="presParOf" srcId="{A67FFDDA-3640-4243-A86A-5D5FDF4D58E1}" destId="{3A6710C0-DBAA-4B2D-AC70-4449A1FF9E52}" srcOrd="1" destOrd="0" presId="urn:microsoft.com/office/officeart/2005/8/layout/hList1"/>
    <dgm:cxn modelId="{705CCF75-1D41-43F8-A991-3E1C1F1CCD9C}" type="presParOf" srcId="{0E1133B9-1899-4E8E-9211-5F245BF05ABF}" destId="{9E0198CB-CBB2-4810-A3B7-83599337AA94}" srcOrd="5" destOrd="0" presId="urn:microsoft.com/office/officeart/2005/8/layout/hList1"/>
    <dgm:cxn modelId="{CEB837C9-988F-4E44-8BA3-2FCBD476B44D}" type="presParOf" srcId="{0E1133B9-1899-4E8E-9211-5F245BF05ABF}" destId="{31C9CABC-5CE2-43B5-ABFB-37825171DDB5}" srcOrd="6" destOrd="0" presId="urn:microsoft.com/office/officeart/2005/8/layout/hList1"/>
    <dgm:cxn modelId="{8BE673EF-E6A1-48E9-9D97-BF9F2ED7E203}" type="presParOf" srcId="{31C9CABC-5CE2-43B5-ABFB-37825171DDB5}" destId="{8615D287-89F6-4D88-AC63-C6D80C2A359F}" srcOrd="0" destOrd="0" presId="urn:microsoft.com/office/officeart/2005/8/layout/hList1"/>
    <dgm:cxn modelId="{09F44A5B-9853-4B9E-BA0D-CC59EB938E0B}" type="presParOf" srcId="{31C9CABC-5CE2-43B5-ABFB-37825171DDB5}" destId="{F3576142-59D1-43FE-ADF8-0F82F3F6BC8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611F62-CA8B-41E6-BEC3-9C4FB8E30AF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43020E2-4A40-4EC6-BE9B-F7B74D455D48}">
      <dgm:prSet phldr="0" custT="1"/>
      <dgm:spPr/>
      <dgm:t>
        <a:bodyPr/>
        <a:lstStyle/>
        <a:p>
          <a:pPr algn="l">
            <a:lnSpc>
              <a:spcPct val="90000"/>
            </a:lnSpc>
          </a:pPr>
          <a:r>
            <a:rPr lang="en-US" sz="2000" dirty="0">
              <a:solidFill>
                <a:schemeClr val="bg1"/>
              </a:solidFill>
              <a:latin typeface="Calibri"/>
              <a:ea typeface="Calibri"/>
              <a:cs typeface="Calibri"/>
            </a:rPr>
            <a:t>Adolescents transitioning from pediatric to adult diabetes care</a:t>
          </a:r>
          <a:endParaRPr lang="en-US" dirty="0"/>
        </a:p>
      </dgm:t>
    </dgm:pt>
    <dgm:pt modelId="{CA0CB5AB-2D97-45CC-9804-9DE940AA256F}" type="parTrans" cxnId="{709409BE-65A2-468D-A6D9-A54710AE5F0D}">
      <dgm:prSet/>
      <dgm:spPr/>
    </dgm:pt>
    <dgm:pt modelId="{D4BECD0A-02AC-460F-9EA5-29DB72680ABF}" type="sibTrans" cxnId="{709409BE-65A2-468D-A6D9-A54710AE5F0D}">
      <dgm:prSet/>
      <dgm:spPr/>
    </dgm:pt>
    <dgm:pt modelId="{E5FD9822-8978-4808-844A-A80334B3DDAF}">
      <dgm:prSet phldr="0"/>
      <dgm:spPr/>
      <dgm:t>
        <a:bodyPr/>
        <a:lstStyle/>
        <a:p>
          <a:pPr algn="l">
            <a:lnSpc>
              <a:spcPct val="90000"/>
            </a:lnSpc>
          </a:pPr>
          <a:r>
            <a:rPr lang="en-US" sz="2000" dirty="0">
              <a:latin typeface="Calibri"/>
              <a:ea typeface="Calibri"/>
              <a:cs typeface="Calibri"/>
            </a:rPr>
            <a:t>Experience increased self-management demands</a:t>
          </a:r>
        </a:p>
      </dgm:t>
    </dgm:pt>
    <dgm:pt modelId="{41968B29-AD93-49BD-AADA-AFAA295C2D65}" type="parTrans" cxnId="{A40E2685-3B08-4C56-85EB-A09ED87489FB}">
      <dgm:prSet/>
      <dgm:spPr/>
    </dgm:pt>
    <dgm:pt modelId="{EF5527E5-4C6B-4C32-BC25-66B6125305B6}" type="sibTrans" cxnId="{A40E2685-3B08-4C56-85EB-A09ED87489FB}">
      <dgm:prSet/>
      <dgm:spPr/>
    </dgm:pt>
    <dgm:pt modelId="{ED2BB6B2-255B-4EE6-BB81-41CEE345D04D}">
      <dgm:prSet phldr="0"/>
      <dgm:spPr/>
      <dgm:t>
        <a:bodyPr/>
        <a:lstStyle/>
        <a:p>
          <a:pPr algn="l" rtl="0">
            <a:lnSpc>
              <a:spcPct val="90000"/>
            </a:lnSpc>
          </a:pPr>
          <a:r>
            <a:rPr lang="en-US" sz="2000" dirty="0">
              <a:latin typeface="Calibri"/>
              <a:ea typeface="Calibri"/>
              <a:cs typeface="Calibri"/>
            </a:rPr>
            <a:t>Navigate a crucial and vulnerable stage of development</a:t>
          </a:r>
        </a:p>
      </dgm:t>
    </dgm:pt>
    <dgm:pt modelId="{FF176AD7-5A4E-4FC0-9DF8-9FBCE414FCDE}" type="parTrans" cxnId="{1AE953AC-BCEC-4EC4-BB52-62DDE9D587EB}">
      <dgm:prSet/>
      <dgm:spPr/>
    </dgm:pt>
    <dgm:pt modelId="{170BBA49-8DE6-4B08-98EF-911FECF8ECEB}" type="sibTrans" cxnId="{1AE953AC-BCEC-4EC4-BB52-62DDE9D587EB}">
      <dgm:prSet/>
      <dgm:spPr/>
    </dgm:pt>
    <dgm:pt modelId="{32D4AA8D-BFC7-47F1-ACFD-1670C7B5ED99}">
      <dgm:prSet phldr="0"/>
      <dgm:spPr/>
      <dgm:t>
        <a:bodyPr/>
        <a:lstStyle/>
        <a:p>
          <a:pPr algn="l">
            <a:lnSpc>
              <a:spcPct val="90000"/>
            </a:lnSpc>
          </a:pPr>
          <a:r>
            <a:rPr lang="en-US" sz="2000" dirty="0">
              <a:latin typeface="Calibri"/>
              <a:ea typeface="Calibri"/>
              <a:cs typeface="Calibri"/>
            </a:rPr>
            <a:t>Lead to gaps in care, including decreased follow-up</a:t>
          </a:r>
        </a:p>
      </dgm:t>
    </dgm:pt>
    <dgm:pt modelId="{80D7D46A-A707-4B14-8BB2-5E2478CAD98B}" type="parTrans" cxnId="{157AE249-E51C-4CB3-9973-9F7E2B5A7F94}">
      <dgm:prSet/>
      <dgm:spPr/>
    </dgm:pt>
    <dgm:pt modelId="{528D0118-ACE4-4536-A498-E60266ABC5BD}" type="sibTrans" cxnId="{157AE249-E51C-4CB3-9973-9F7E2B5A7F94}">
      <dgm:prSet/>
      <dgm:spPr/>
    </dgm:pt>
    <dgm:pt modelId="{A03C78D6-2F90-45AC-9281-22B95E5A702F}">
      <dgm:prSet phldr="0"/>
      <dgm:spPr/>
      <dgm:t>
        <a:bodyPr/>
        <a:lstStyle/>
        <a:p>
          <a:pPr algn="l" rtl="0">
            <a:lnSpc>
              <a:spcPct val="90000"/>
            </a:lnSpc>
          </a:pPr>
          <a:r>
            <a:rPr lang="en-US" sz="2000" dirty="0">
              <a:latin typeface="Calibri"/>
              <a:ea typeface="Calibri"/>
              <a:cs typeface="Calibri"/>
            </a:rPr>
            <a:t>Contributes to worsening glycemic control </a:t>
          </a:r>
        </a:p>
      </dgm:t>
    </dgm:pt>
    <dgm:pt modelId="{6BE9C27E-C1FC-42FB-AD6B-7AE87AB489E5}" type="parTrans" cxnId="{7653AC1E-6A55-48E5-B5AB-B129EA2324D1}">
      <dgm:prSet/>
      <dgm:spPr/>
    </dgm:pt>
    <dgm:pt modelId="{817183D9-4B15-4D7C-886C-02DF5C2F8133}" type="sibTrans" cxnId="{7653AC1E-6A55-48E5-B5AB-B129EA2324D1}">
      <dgm:prSet/>
      <dgm:spPr/>
    </dgm:pt>
    <dgm:pt modelId="{BDA5124E-76EA-479F-8C18-9BFC78886B37}">
      <dgm:prSet phldr="0"/>
      <dgm:spPr/>
      <dgm:t>
        <a:bodyPr/>
        <a:lstStyle/>
        <a:p>
          <a:pPr algn="l" rtl="0">
            <a:lnSpc>
              <a:spcPct val="90000"/>
            </a:lnSpc>
          </a:pPr>
          <a:r>
            <a:rPr lang="en-US" sz="2000" dirty="0">
              <a:latin typeface="Calibri"/>
              <a:ea typeface="Calibri"/>
              <a:cs typeface="Calibri"/>
            </a:rPr>
            <a:t>Increased risk of complications, such as hospitalizations</a:t>
          </a:r>
          <a:endParaRPr lang="en-US" sz="2000" dirty="0">
            <a:solidFill>
              <a:srgbClr val="000000"/>
            </a:solidFill>
            <a:latin typeface="Calibri"/>
            <a:ea typeface="Calibri"/>
            <a:cs typeface="Calibri"/>
          </a:endParaRPr>
        </a:p>
      </dgm:t>
    </dgm:pt>
    <dgm:pt modelId="{D0B5ED6B-6473-4B79-87B5-356FFA2B56E1}" type="parTrans" cxnId="{6621E5E5-B134-46FD-BAFC-96A5249DDB99}">
      <dgm:prSet/>
      <dgm:spPr/>
    </dgm:pt>
    <dgm:pt modelId="{F8CCA29D-9A01-451C-AC35-980060D84721}" type="sibTrans" cxnId="{6621E5E5-B134-46FD-BAFC-96A5249DDB99}">
      <dgm:prSet/>
      <dgm:spPr/>
    </dgm:pt>
    <dgm:pt modelId="{C7B25AAE-C464-4744-A3C2-55B66109DFBF}">
      <dgm:prSet phldr="0"/>
      <dgm:spPr/>
      <dgm:t>
        <a:bodyPr/>
        <a:lstStyle/>
        <a:p>
          <a:r>
            <a:rPr lang="en-US" sz="2400" dirty="0">
              <a:latin typeface="Calibri"/>
              <a:ea typeface="Calibri"/>
              <a:cs typeface="Calibri"/>
            </a:rPr>
            <a:t>Poorly coordinated transition</a:t>
          </a:r>
          <a:endParaRPr lang="en-US" sz="2400" dirty="0"/>
        </a:p>
      </dgm:t>
    </dgm:pt>
    <dgm:pt modelId="{84B35685-7B3F-4743-9BCE-296DBF898D80}" type="parTrans" cxnId="{698717D0-57C5-4D5B-A572-ABFA5C20EB68}">
      <dgm:prSet/>
      <dgm:spPr/>
    </dgm:pt>
    <dgm:pt modelId="{4D1533A0-9C05-4282-A4A8-A4DF7369373D}" type="sibTrans" cxnId="{698717D0-57C5-4D5B-A572-ABFA5C20EB68}">
      <dgm:prSet/>
      <dgm:spPr/>
    </dgm:pt>
    <dgm:pt modelId="{1ECC13E9-835A-4712-9D33-FC93369121A2}">
      <dgm:prSet phldr="0"/>
      <dgm:spPr/>
      <dgm:t>
        <a:bodyPr/>
        <a:lstStyle/>
        <a:p>
          <a:pPr rtl="0"/>
          <a:r>
            <a:rPr lang="en-US" sz="2400" dirty="0">
              <a:solidFill>
                <a:schemeClr val="bg1"/>
              </a:solidFill>
              <a:latin typeface="Calibri"/>
              <a:ea typeface="Calibri"/>
              <a:cs typeface="Calibri"/>
            </a:rPr>
            <a:t>Guidelines (i.e., ADA and ISPAD) emphasize a planned transition process</a:t>
          </a:r>
          <a:endParaRPr lang="en-US" sz="2400" dirty="0"/>
        </a:p>
      </dgm:t>
    </dgm:pt>
    <dgm:pt modelId="{289175C0-4FBE-470C-A0C1-847B7AE5DFD0}" type="parTrans" cxnId="{C49885FE-660E-475A-A647-B6875FD23086}">
      <dgm:prSet/>
      <dgm:spPr/>
    </dgm:pt>
    <dgm:pt modelId="{0FCEA019-F95D-43CB-A3CA-106FBA3F2B09}" type="sibTrans" cxnId="{C49885FE-660E-475A-A647-B6875FD23086}">
      <dgm:prSet/>
      <dgm:spPr/>
    </dgm:pt>
    <dgm:pt modelId="{C5C8B9DF-1FBA-463F-B545-29D7F1D42513}">
      <dgm:prSet phldr="0"/>
      <dgm:spPr/>
      <dgm:t>
        <a:bodyPr/>
        <a:lstStyle/>
        <a:p>
          <a:pPr rtl="0"/>
          <a:r>
            <a:rPr lang="en-US" sz="2000" dirty="0">
              <a:solidFill>
                <a:schemeClr val="tx1"/>
              </a:solidFill>
              <a:latin typeface="Calibri"/>
              <a:ea typeface="Calibri"/>
              <a:cs typeface="Calibri"/>
            </a:rPr>
            <a:t>Highlighting the need for structured education and preparation</a:t>
          </a:r>
        </a:p>
      </dgm:t>
    </dgm:pt>
    <dgm:pt modelId="{E8DE961E-3F04-4345-BBB2-48F18E006CD1}" type="parTrans" cxnId="{47521948-F93E-4C8F-8789-C6AE9842C0BE}">
      <dgm:prSet/>
      <dgm:spPr/>
    </dgm:pt>
    <dgm:pt modelId="{1EE40E12-CA2E-4117-87A7-72AB1E0CD908}" type="sibTrans" cxnId="{47521948-F93E-4C8F-8789-C6AE9842C0BE}">
      <dgm:prSet/>
      <dgm:spPr/>
    </dgm:pt>
    <dgm:pt modelId="{5D2E7A60-54E0-48C5-A1D8-CB8A72FB416E}" type="pres">
      <dgm:prSet presAssocID="{06611F62-CA8B-41E6-BEC3-9C4FB8E30AFB}" presName="linear" presStyleCnt="0">
        <dgm:presLayoutVars>
          <dgm:animLvl val="lvl"/>
          <dgm:resizeHandles val="exact"/>
        </dgm:presLayoutVars>
      </dgm:prSet>
      <dgm:spPr/>
    </dgm:pt>
    <dgm:pt modelId="{949426E9-4236-402A-98BF-11E2D7B63DD3}" type="pres">
      <dgm:prSet presAssocID="{943020E2-4A40-4EC6-BE9B-F7B74D455D48}" presName="parentText" presStyleLbl="node1" presStyleIdx="0" presStyleCnt="3">
        <dgm:presLayoutVars>
          <dgm:chMax val="0"/>
          <dgm:bulletEnabled val="1"/>
        </dgm:presLayoutVars>
      </dgm:prSet>
      <dgm:spPr/>
    </dgm:pt>
    <dgm:pt modelId="{C7D0DBD5-09DF-446D-8696-4A1882A8951E}" type="pres">
      <dgm:prSet presAssocID="{943020E2-4A40-4EC6-BE9B-F7B74D455D48}" presName="childText" presStyleLbl="revTx" presStyleIdx="0" presStyleCnt="3">
        <dgm:presLayoutVars>
          <dgm:bulletEnabled val="1"/>
        </dgm:presLayoutVars>
      </dgm:prSet>
      <dgm:spPr/>
    </dgm:pt>
    <dgm:pt modelId="{93DADB74-4D8F-4771-BE2C-457BFB4D13C0}" type="pres">
      <dgm:prSet presAssocID="{C7B25AAE-C464-4744-A3C2-55B66109DFBF}" presName="parentText" presStyleLbl="node1" presStyleIdx="1" presStyleCnt="3">
        <dgm:presLayoutVars>
          <dgm:chMax val="0"/>
          <dgm:bulletEnabled val="1"/>
        </dgm:presLayoutVars>
      </dgm:prSet>
      <dgm:spPr/>
    </dgm:pt>
    <dgm:pt modelId="{BBA85F17-A1E4-4BDC-8E36-4B8E52669CB6}" type="pres">
      <dgm:prSet presAssocID="{C7B25AAE-C464-4744-A3C2-55B66109DFBF}" presName="childText" presStyleLbl="revTx" presStyleIdx="1" presStyleCnt="3">
        <dgm:presLayoutVars>
          <dgm:bulletEnabled val="1"/>
        </dgm:presLayoutVars>
      </dgm:prSet>
      <dgm:spPr/>
    </dgm:pt>
    <dgm:pt modelId="{1EF534D5-3F59-4F74-8425-B82DC1B40FEC}" type="pres">
      <dgm:prSet presAssocID="{1ECC13E9-835A-4712-9D33-FC93369121A2}" presName="parentText" presStyleLbl="node1" presStyleIdx="2" presStyleCnt="3">
        <dgm:presLayoutVars>
          <dgm:chMax val="0"/>
          <dgm:bulletEnabled val="1"/>
        </dgm:presLayoutVars>
      </dgm:prSet>
      <dgm:spPr/>
    </dgm:pt>
    <dgm:pt modelId="{A00955BE-18B2-47D7-8B98-8FBD9567A5F1}" type="pres">
      <dgm:prSet presAssocID="{1ECC13E9-835A-4712-9D33-FC93369121A2}" presName="childText" presStyleLbl="revTx" presStyleIdx="2" presStyleCnt="3">
        <dgm:presLayoutVars>
          <dgm:bulletEnabled val="1"/>
        </dgm:presLayoutVars>
      </dgm:prSet>
      <dgm:spPr/>
    </dgm:pt>
  </dgm:ptLst>
  <dgm:cxnLst>
    <dgm:cxn modelId="{DFC31F1C-115B-4A44-936E-955289695721}" type="presOf" srcId="{E5FD9822-8978-4808-844A-A80334B3DDAF}" destId="{C7D0DBD5-09DF-446D-8696-4A1882A8951E}" srcOrd="0" destOrd="0" presId="urn:microsoft.com/office/officeart/2005/8/layout/vList2"/>
    <dgm:cxn modelId="{7653AC1E-6A55-48E5-B5AB-B129EA2324D1}" srcId="{C7B25AAE-C464-4744-A3C2-55B66109DFBF}" destId="{A03C78D6-2F90-45AC-9281-22B95E5A702F}" srcOrd="1" destOrd="0" parTransId="{6BE9C27E-C1FC-42FB-AD6B-7AE87AB489E5}" sibTransId="{817183D9-4B15-4D7C-886C-02DF5C2F8133}"/>
    <dgm:cxn modelId="{1473D439-4CD7-4515-B12D-DD4CBA1B47C3}" type="presOf" srcId="{943020E2-4A40-4EC6-BE9B-F7B74D455D48}" destId="{949426E9-4236-402A-98BF-11E2D7B63DD3}" srcOrd="0" destOrd="0" presId="urn:microsoft.com/office/officeart/2005/8/layout/vList2"/>
    <dgm:cxn modelId="{EFA40D5F-8CC2-45E7-9E08-DCBEE9D81D2C}" type="presOf" srcId="{C5C8B9DF-1FBA-463F-B545-29D7F1D42513}" destId="{A00955BE-18B2-47D7-8B98-8FBD9567A5F1}" srcOrd="0" destOrd="0" presId="urn:microsoft.com/office/officeart/2005/8/layout/vList2"/>
    <dgm:cxn modelId="{4449E541-41D4-48AC-9BAF-E5510F89CA2B}" type="presOf" srcId="{06611F62-CA8B-41E6-BEC3-9C4FB8E30AFB}" destId="{5D2E7A60-54E0-48C5-A1D8-CB8A72FB416E}" srcOrd="0" destOrd="0" presId="urn:microsoft.com/office/officeart/2005/8/layout/vList2"/>
    <dgm:cxn modelId="{47521948-F93E-4C8F-8789-C6AE9842C0BE}" srcId="{1ECC13E9-835A-4712-9D33-FC93369121A2}" destId="{C5C8B9DF-1FBA-463F-B545-29D7F1D42513}" srcOrd="0" destOrd="0" parTransId="{E8DE961E-3F04-4345-BBB2-48F18E006CD1}" sibTransId="{1EE40E12-CA2E-4117-87A7-72AB1E0CD908}"/>
    <dgm:cxn modelId="{157AE249-E51C-4CB3-9973-9F7E2B5A7F94}" srcId="{C7B25AAE-C464-4744-A3C2-55B66109DFBF}" destId="{32D4AA8D-BFC7-47F1-ACFD-1670C7B5ED99}" srcOrd="0" destOrd="0" parTransId="{80D7D46A-A707-4B14-8BB2-5E2478CAD98B}" sibTransId="{528D0118-ACE4-4536-A498-E60266ABC5BD}"/>
    <dgm:cxn modelId="{FEB10F82-04DA-4D00-A6BB-2CB915D2B4D6}" type="presOf" srcId="{C7B25AAE-C464-4744-A3C2-55B66109DFBF}" destId="{93DADB74-4D8F-4771-BE2C-457BFB4D13C0}" srcOrd="0" destOrd="0" presId="urn:microsoft.com/office/officeart/2005/8/layout/vList2"/>
    <dgm:cxn modelId="{A40E2685-3B08-4C56-85EB-A09ED87489FB}" srcId="{943020E2-4A40-4EC6-BE9B-F7B74D455D48}" destId="{E5FD9822-8978-4808-844A-A80334B3DDAF}" srcOrd="0" destOrd="0" parTransId="{41968B29-AD93-49BD-AADA-AFAA295C2D65}" sibTransId="{EF5527E5-4C6B-4C32-BC25-66B6125305B6}"/>
    <dgm:cxn modelId="{9F0C9588-ACAA-4792-8A0B-74418492EA22}" type="presOf" srcId="{ED2BB6B2-255B-4EE6-BB81-41CEE345D04D}" destId="{C7D0DBD5-09DF-446D-8696-4A1882A8951E}" srcOrd="0" destOrd="1" presId="urn:microsoft.com/office/officeart/2005/8/layout/vList2"/>
    <dgm:cxn modelId="{A4AF5E91-080B-413F-96CB-1985DC0DFC3F}" type="presOf" srcId="{BDA5124E-76EA-479F-8C18-9BFC78886B37}" destId="{BBA85F17-A1E4-4BDC-8E36-4B8E52669CB6}" srcOrd="0" destOrd="2" presId="urn:microsoft.com/office/officeart/2005/8/layout/vList2"/>
    <dgm:cxn modelId="{02ECAC98-D02D-4DEC-A7CD-7F7A952E566B}" type="presOf" srcId="{1ECC13E9-835A-4712-9D33-FC93369121A2}" destId="{1EF534D5-3F59-4F74-8425-B82DC1B40FEC}" srcOrd="0" destOrd="0" presId="urn:microsoft.com/office/officeart/2005/8/layout/vList2"/>
    <dgm:cxn modelId="{1AE953AC-BCEC-4EC4-BB52-62DDE9D587EB}" srcId="{943020E2-4A40-4EC6-BE9B-F7B74D455D48}" destId="{ED2BB6B2-255B-4EE6-BB81-41CEE345D04D}" srcOrd="1" destOrd="0" parTransId="{FF176AD7-5A4E-4FC0-9DF8-9FBCE414FCDE}" sibTransId="{170BBA49-8DE6-4B08-98EF-911FECF8ECEB}"/>
    <dgm:cxn modelId="{709409BE-65A2-468D-A6D9-A54710AE5F0D}" srcId="{06611F62-CA8B-41E6-BEC3-9C4FB8E30AFB}" destId="{943020E2-4A40-4EC6-BE9B-F7B74D455D48}" srcOrd="0" destOrd="0" parTransId="{CA0CB5AB-2D97-45CC-9804-9DE940AA256F}" sibTransId="{D4BECD0A-02AC-460F-9EA5-29DB72680ABF}"/>
    <dgm:cxn modelId="{698717D0-57C5-4D5B-A572-ABFA5C20EB68}" srcId="{06611F62-CA8B-41E6-BEC3-9C4FB8E30AFB}" destId="{C7B25AAE-C464-4744-A3C2-55B66109DFBF}" srcOrd="1" destOrd="0" parTransId="{84B35685-7B3F-4743-9BCE-296DBF898D80}" sibTransId="{4D1533A0-9C05-4282-A4A8-A4DF7369373D}"/>
    <dgm:cxn modelId="{F0C20ADC-C36D-43AB-B5C0-2D55BE3C7E16}" type="presOf" srcId="{A03C78D6-2F90-45AC-9281-22B95E5A702F}" destId="{BBA85F17-A1E4-4BDC-8E36-4B8E52669CB6}" srcOrd="0" destOrd="1" presId="urn:microsoft.com/office/officeart/2005/8/layout/vList2"/>
    <dgm:cxn modelId="{6621E5E5-B134-46FD-BAFC-96A5249DDB99}" srcId="{C7B25AAE-C464-4744-A3C2-55B66109DFBF}" destId="{BDA5124E-76EA-479F-8C18-9BFC78886B37}" srcOrd="2" destOrd="0" parTransId="{D0B5ED6B-6473-4B79-87B5-356FFA2B56E1}" sibTransId="{F8CCA29D-9A01-451C-AC35-980060D84721}"/>
    <dgm:cxn modelId="{14284FF2-41B4-4F86-BD60-A91037CB3460}" type="presOf" srcId="{32D4AA8D-BFC7-47F1-ACFD-1670C7B5ED99}" destId="{BBA85F17-A1E4-4BDC-8E36-4B8E52669CB6}" srcOrd="0" destOrd="0" presId="urn:microsoft.com/office/officeart/2005/8/layout/vList2"/>
    <dgm:cxn modelId="{C49885FE-660E-475A-A647-B6875FD23086}" srcId="{06611F62-CA8B-41E6-BEC3-9C4FB8E30AFB}" destId="{1ECC13E9-835A-4712-9D33-FC93369121A2}" srcOrd="2" destOrd="0" parTransId="{289175C0-4FBE-470C-A0C1-847B7AE5DFD0}" sibTransId="{0FCEA019-F95D-43CB-A3CA-106FBA3F2B09}"/>
    <dgm:cxn modelId="{3138FF85-61C0-4ED0-A22E-9352FBC127E8}" type="presParOf" srcId="{5D2E7A60-54E0-48C5-A1D8-CB8A72FB416E}" destId="{949426E9-4236-402A-98BF-11E2D7B63DD3}" srcOrd="0" destOrd="0" presId="urn:microsoft.com/office/officeart/2005/8/layout/vList2"/>
    <dgm:cxn modelId="{BC18B08B-C6B3-416C-A520-8B6B040B867E}" type="presParOf" srcId="{5D2E7A60-54E0-48C5-A1D8-CB8A72FB416E}" destId="{C7D0DBD5-09DF-446D-8696-4A1882A8951E}" srcOrd="1" destOrd="0" presId="urn:microsoft.com/office/officeart/2005/8/layout/vList2"/>
    <dgm:cxn modelId="{06953B2A-C177-4DA6-9F20-C327B8B11039}" type="presParOf" srcId="{5D2E7A60-54E0-48C5-A1D8-CB8A72FB416E}" destId="{93DADB74-4D8F-4771-BE2C-457BFB4D13C0}" srcOrd="2" destOrd="0" presId="urn:microsoft.com/office/officeart/2005/8/layout/vList2"/>
    <dgm:cxn modelId="{2F141DC5-5329-49EE-8D43-1629B6DEAB02}" type="presParOf" srcId="{5D2E7A60-54E0-48C5-A1D8-CB8A72FB416E}" destId="{BBA85F17-A1E4-4BDC-8E36-4B8E52669CB6}" srcOrd="3" destOrd="0" presId="urn:microsoft.com/office/officeart/2005/8/layout/vList2"/>
    <dgm:cxn modelId="{8C086530-C202-45A7-845D-9F72D24B8280}" type="presParOf" srcId="{5D2E7A60-54E0-48C5-A1D8-CB8A72FB416E}" destId="{1EF534D5-3F59-4F74-8425-B82DC1B40FEC}" srcOrd="4" destOrd="0" presId="urn:microsoft.com/office/officeart/2005/8/layout/vList2"/>
    <dgm:cxn modelId="{FCE75E4B-480F-487A-A4EC-E76DC649E556}" type="presParOf" srcId="{5D2E7A60-54E0-48C5-A1D8-CB8A72FB416E}" destId="{A00955BE-18B2-47D7-8B98-8FBD9567A5F1}"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D3F9B7-B5FC-4F0E-B811-DCFB8699E0A3}" type="doc">
      <dgm:prSet loTypeId="urn:microsoft.com/office/officeart/2016/7/layout/AccentHomeChevronProcess" loCatId="timeline" qsTypeId="urn:microsoft.com/office/officeart/2005/8/quickstyle/simple1" qsCatId="simple" csTypeId="urn:microsoft.com/office/officeart/2005/8/colors/colorful3" csCatId="colorful" phldr="1"/>
      <dgm:spPr/>
      <dgm:t>
        <a:bodyPr/>
        <a:lstStyle/>
        <a:p>
          <a:endParaRPr lang="en-US"/>
        </a:p>
      </dgm:t>
    </dgm:pt>
    <dgm:pt modelId="{04F9F7E8-104B-43EB-892F-30CC5242C766}">
      <dgm:prSet custT="1"/>
      <dgm:spPr/>
      <dgm:t>
        <a:bodyPr/>
        <a:lstStyle/>
        <a:p>
          <a:pPr algn="l">
            <a:lnSpc>
              <a:spcPct val="90000"/>
            </a:lnSpc>
            <a:defRPr b="1"/>
          </a:pPr>
          <a:r>
            <a:rPr lang="en-US" sz="1800" b="1" dirty="0">
              <a:latin typeface="Calibri"/>
              <a:ea typeface="+mn-ea"/>
              <a:cs typeface="+mn-cs"/>
            </a:rPr>
            <a:t>Nov 2023</a:t>
          </a:r>
        </a:p>
      </dgm:t>
    </dgm:pt>
    <dgm:pt modelId="{4D5F8CC8-F32E-43AD-9A1E-925DFC19CAA7}" type="parTrans" cxnId="{F25E05A8-1B0A-431C-9D33-673419636343}">
      <dgm:prSet/>
      <dgm:spPr/>
      <dgm:t>
        <a:bodyPr/>
        <a:lstStyle/>
        <a:p>
          <a:endParaRPr lang="en-US"/>
        </a:p>
      </dgm:t>
    </dgm:pt>
    <dgm:pt modelId="{191F4D63-BDA3-4FEF-B87E-07B08E262A82}" type="sibTrans" cxnId="{F25E05A8-1B0A-431C-9D33-673419636343}">
      <dgm:prSet/>
      <dgm:spPr/>
      <dgm:t>
        <a:bodyPr/>
        <a:lstStyle/>
        <a:p>
          <a:endParaRPr lang="en-US"/>
        </a:p>
      </dgm:t>
    </dgm:pt>
    <dgm:pt modelId="{6A471025-E5DF-4BEC-B399-F0449BC9EC77}">
      <dgm:prSet custT="1"/>
      <dgm:spPr/>
      <dgm:t>
        <a:bodyPr/>
        <a:lstStyle/>
        <a:p>
          <a:pPr algn="l" rtl="0">
            <a:lnSpc>
              <a:spcPct val="90000"/>
            </a:lnSpc>
          </a:pPr>
          <a:r>
            <a:rPr lang="en-US" sz="1400" b="1" dirty="0">
              <a:latin typeface="Calibri"/>
              <a:ea typeface="+mn-ea"/>
              <a:cs typeface="+mn-cs"/>
            </a:rPr>
            <a:t>Implemented a transitions policy with transition curriculum</a:t>
          </a:r>
        </a:p>
      </dgm:t>
    </dgm:pt>
    <dgm:pt modelId="{ED8E1055-EF63-4D45-BCC3-84BAEE630750}" type="parTrans" cxnId="{A97440A8-F60E-4C1F-8BC7-6D13CDE43CB9}">
      <dgm:prSet/>
      <dgm:spPr/>
      <dgm:t>
        <a:bodyPr/>
        <a:lstStyle/>
        <a:p>
          <a:endParaRPr lang="en-US"/>
        </a:p>
      </dgm:t>
    </dgm:pt>
    <dgm:pt modelId="{A1B23BDB-1602-45FD-9052-32BAB6BB46B2}" type="sibTrans" cxnId="{A97440A8-F60E-4C1F-8BC7-6D13CDE43CB9}">
      <dgm:prSet/>
      <dgm:spPr/>
      <dgm:t>
        <a:bodyPr/>
        <a:lstStyle/>
        <a:p>
          <a:endParaRPr lang="en-US"/>
        </a:p>
      </dgm:t>
    </dgm:pt>
    <dgm:pt modelId="{65616B0A-2C85-4EC4-8D9B-225DCF3AB237}">
      <dgm:prSet/>
      <dgm:spPr/>
      <dgm:t>
        <a:bodyPr/>
        <a:lstStyle/>
        <a:p>
          <a:pPr algn="l" rtl="0">
            <a:lnSpc>
              <a:spcPct val="90000"/>
            </a:lnSpc>
          </a:pPr>
          <a:r>
            <a:rPr lang="en-US" sz="1400" b="1" dirty="0">
              <a:latin typeface="Calibri"/>
              <a:ea typeface="+mn-ea"/>
              <a:cs typeface="+mn-cs"/>
            </a:rPr>
            <a:t>Integrated EMR tools including provider flowsheet with anticipated transition date &amp; education topics</a:t>
          </a:r>
        </a:p>
      </dgm:t>
    </dgm:pt>
    <dgm:pt modelId="{0C1D4D64-D601-4B31-AC0A-77EE32BA5DB9}" type="parTrans" cxnId="{6FA4CE3E-BBCD-4902-B8F0-378939E12E34}">
      <dgm:prSet/>
      <dgm:spPr/>
      <dgm:t>
        <a:bodyPr/>
        <a:lstStyle/>
        <a:p>
          <a:endParaRPr lang="en-US"/>
        </a:p>
      </dgm:t>
    </dgm:pt>
    <dgm:pt modelId="{6620890A-6508-4AE8-8C68-FFC27D0BF03F}" type="sibTrans" cxnId="{6FA4CE3E-BBCD-4902-B8F0-378939E12E34}">
      <dgm:prSet/>
      <dgm:spPr/>
      <dgm:t>
        <a:bodyPr/>
        <a:lstStyle/>
        <a:p>
          <a:endParaRPr lang="en-US"/>
        </a:p>
      </dgm:t>
    </dgm:pt>
    <dgm:pt modelId="{6E624734-8B3F-4A26-9D3B-5ED97723AA76}">
      <dgm:prSet custT="1"/>
      <dgm:spPr/>
      <dgm:t>
        <a:bodyPr/>
        <a:lstStyle/>
        <a:p>
          <a:pPr algn="l">
            <a:lnSpc>
              <a:spcPct val="90000"/>
            </a:lnSpc>
            <a:defRPr b="1"/>
          </a:pPr>
          <a:r>
            <a:rPr lang="en-US" sz="1800" dirty="0">
              <a:latin typeface="Calibri"/>
              <a:ea typeface="+mn-ea"/>
              <a:cs typeface="+mn-cs"/>
            </a:rPr>
            <a:t>Jan 2024</a:t>
          </a:r>
        </a:p>
      </dgm:t>
    </dgm:pt>
    <dgm:pt modelId="{4EC1E088-7F9B-48F7-8480-5C473FC588CE}" type="parTrans" cxnId="{BCE98A6A-2E13-4CCB-8FA4-6879995C6A44}">
      <dgm:prSet/>
      <dgm:spPr/>
      <dgm:t>
        <a:bodyPr/>
        <a:lstStyle/>
        <a:p>
          <a:endParaRPr lang="en-US"/>
        </a:p>
      </dgm:t>
    </dgm:pt>
    <dgm:pt modelId="{8CE209F1-FACC-44E7-9310-F8CEE14043C5}" type="sibTrans" cxnId="{BCE98A6A-2E13-4CCB-8FA4-6879995C6A44}">
      <dgm:prSet/>
      <dgm:spPr/>
      <dgm:t>
        <a:bodyPr/>
        <a:lstStyle/>
        <a:p>
          <a:endParaRPr lang="en-US"/>
        </a:p>
      </dgm:t>
    </dgm:pt>
    <dgm:pt modelId="{97F6C511-C2D0-4D4A-B5C3-F76D64458540}">
      <dgm:prSet custT="1"/>
      <dgm:spPr/>
      <dgm:t>
        <a:bodyPr/>
        <a:lstStyle/>
        <a:p>
          <a:pPr algn="l" rtl="0">
            <a:lnSpc>
              <a:spcPct val="90000"/>
            </a:lnSpc>
          </a:pPr>
          <a:r>
            <a:rPr lang="en-US" sz="1400" b="1" dirty="0">
              <a:latin typeface="Calibri"/>
              <a:ea typeface="+mn-ea"/>
              <a:cs typeface="+mn-cs"/>
            </a:rPr>
            <a:t>Defined transition tasks for each member of the diabetes care team (i.e., provider, CDCES, social worker)</a:t>
          </a:r>
        </a:p>
      </dgm:t>
    </dgm:pt>
    <dgm:pt modelId="{4F9A3E74-5EFC-4394-9663-560D9777C57D}" type="parTrans" cxnId="{8DBDDA2C-5B25-45EB-9E7B-84BCA629914F}">
      <dgm:prSet/>
      <dgm:spPr/>
      <dgm:t>
        <a:bodyPr/>
        <a:lstStyle/>
        <a:p>
          <a:endParaRPr lang="en-US"/>
        </a:p>
      </dgm:t>
    </dgm:pt>
    <dgm:pt modelId="{B8DBD120-57A9-48A9-9F12-F0E9D666E0AB}" type="sibTrans" cxnId="{8DBDDA2C-5B25-45EB-9E7B-84BCA629914F}">
      <dgm:prSet/>
      <dgm:spPr/>
      <dgm:t>
        <a:bodyPr/>
        <a:lstStyle/>
        <a:p>
          <a:endParaRPr lang="en-US"/>
        </a:p>
      </dgm:t>
    </dgm:pt>
    <dgm:pt modelId="{CF371996-D74F-4700-AE1C-5B071F00C3CA}" type="pres">
      <dgm:prSet presAssocID="{F4D3F9B7-B5FC-4F0E-B811-DCFB8699E0A3}" presName="Name0" presStyleCnt="0">
        <dgm:presLayoutVars>
          <dgm:animLvl val="lvl"/>
          <dgm:resizeHandles val="exact"/>
        </dgm:presLayoutVars>
      </dgm:prSet>
      <dgm:spPr/>
    </dgm:pt>
    <dgm:pt modelId="{ADFC5469-B5BE-4B21-BD27-ADA2E7F74CE9}" type="pres">
      <dgm:prSet presAssocID="{04F9F7E8-104B-43EB-892F-30CC5242C766}" presName="composite" presStyleCnt="0"/>
      <dgm:spPr/>
    </dgm:pt>
    <dgm:pt modelId="{8B739627-4C0F-4FF3-B5B2-8662ED1FCF95}" type="pres">
      <dgm:prSet presAssocID="{04F9F7E8-104B-43EB-892F-30CC5242C766}" presName="L" presStyleLbl="solidFgAcc1" presStyleIdx="0" presStyleCnt="2">
        <dgm:presLayoutVars>
          <dgm:chMax val="0"/>
          <dgm:chPref val="0"/>
        </dgm:presLayoutVars>
      </dgm:prSet>
      <dgm:spPr/>
    </dgm:pt>
    <dgm:pt modelId="{A1BFD19E-013F-425F-9E1D-B8D9E2D547D4}" type="pres">
      <dgm:prSet presAssocID="{04F9F7E8-104B-43EB-892F-30CC5242C766}" presName="parTx" presStyleLbl="alignNode1" presStyleIdx="0" presStyleCnt="2">
        <dgm:presLayoutVars>
          <dgm:chMax val="0"/>
          <dgm:chPref val="0"/>
          <dgm:bulletEnabled val="1"/>
        </dgm:presLayoutVars>
      </dgm:prSet>
      <dgm:spPr/>
    </dgm:pt>
    <dgm:pt modelId="{55B948EC-5D29-469C-90DD-A346A63BEB1F}" type="pres">
      <dgm:prSet presAssocID="{04F9F7E8-104B-43EB-892F-30CC5242C766}" presName="desTx" presStyleLbl="revTx" presStyleIdx="0" presStyleCnt="2">
        <dgm:presLayoutVars>
          <dgm:chMax val="0"/>
          <dgm:chPref val="0"/>
          <dgm:bulletEnabled val="1"/>
        </dgm:presLayoutVars>
      </dgm:prSet>
      <dgm:spPr/>
    </dgm:pt>
    <dgm:pt modelId="{CDC0398B-4E4D-458C-8026-927EE342652A}" type="pres">
      <dgm:prSet presAssocID="{04F9F7E8-104B-43EB-892F-30CC5242C766}" presName="EmptyPlaceHolder" presStyleCnt="0"/>
      <dgm:spPr/>
    </dgm:pt>
    <dgm:pt modelId="{4C73DC1B-982F-4821-A091-D6C2CAB1CAED}" type="pres">
      <dgm:prSet presAssocID="{191F4D63-BDA3-4FEF-B87E-07B08E262A82}" presName="space" presStyleCnt="0"/>
      <dgm:spPr/>
    </dgm:pt>
    <dgm:pt modelId="{9F5028DB-B07B-421C-B6C9-727306F2C24F}" type="pres">
      <dgm:prSet presAssocID="{6E624734-8B3F-4A26-9D3B-5ED97723AA76}" presName="composite" presStyleCnt="0"/>
      <dgm:spPr/>
    </dgm:pt>
    <dgm:pt modelId="{57802E43-64E3-4E0A-8705-B64768B24FCD}" type="pres">
      <dgm:prSet presAssocID="{6E624734-8B3F-4A26-9D3B-5ED97723AA76}" presName="L" presStyleLbl="solidFgAcc1" presStyleIdx="1" presStyleCnt="2">
        <dgm:presLayoutVars>
          <dgm:chMax val="0"/>
          <dgm:chPref val="0"/>
        </dgm:presLayoutVars>
      </dgm:prSet>
      <dgm:spPr/>
    </dgm:pt>
    <dgm:pt modelId="{2D152C46-05CA-4F0B-9FEE-E1D4734E2195}" type="pres">
      <dgm:prSet presAssocID="{6E624734-8B3F-4A26-9D3B-5ED97723AA76}" presName="parTx" presStyleLbl="alignNode1" presStyleIdx="1" presStyleCnt="2">
        <dgm:presLayoutVars>
          <dgm:chMax val="0"/>
          <dgm:chPref val="0"/>
          <dgm:bulletEnabled val="1"/>
        </dgm:presLayoutVars>
      </dgm:prSet>
      <dgm:spPr/>
    </dgm:pt>
    <dgm:pt modelId="{FBC96F52-3FAE-4931-A98C-8E44ADEE80AF}" type="pres">
      <dgm:prSet presAssocID="{6E624734-8B3F-4A26-9D3B-5ED97723AA76}" presName="desTx" presStyleLbl="revTx" presStyleIdx="1" presStyleCnt="2">
        <dgm:presLayoutVars>
          <dgm:chMax val="0"/>
          <dgm:chPref val="0"/>
          <dgm:bulletEnabled val="1"/>
        </dgm:presLayoutVars>
      </dgm:prSet>
      <dgm:spPr/>
    </dgm:pt>
    <dgm:pt modelId="{E9843675-78B2-461A-AF25-A5B4966631D8}" type="pres">
      <dgm:prSet presAssocID="{6E624734-8B3F-4A26-9D3B-5ED97723AA76}" presName="EmptyPlaceHolder" presStyleCnt="0"/>
      <dgm:spPr/>
    </dgm:pt>
  </dgm:ptLst>
  <dgm:cxnLst>
    <dgm:cxn modelId="{8DBDDA2C-5B25-45EB-9E7B-84BCA629914F}" srcId="{6E624734-8B3F-4A26-9D3B-5ED97723AA76}" destId="{97F6C511-C2D0-4D4A-B5C3-F76D64458540}" srcOrd="0" destOrd="0" parTransId="{4F9A3E74-5EFC-4394-9663-560D9777C57D}" sibTransId="{B8DBD120-57A9-48A9-9F12-F0E9D666E0AB}"/>
    <dgm:cxn modelId="{6FA4CE3E-BBCD-4902-B8F0-378939E12E34}" srcId="{04F9F7E8-104B-43EB-892F-30CC5242C766}" destId="{65616B0A-2C85-4EC4-8D9B-225DCF3AB237}" srcOrd="1" destOrd="0" parTransId="{0C1D4D64-D601-4B31-AC0A-77EE32BA5DB9}" sibTransId="{6620890A-6508-4AE8-8C68-FFC27D0BF03F}"/>
    <dgm:cxn modelId="{DBD38560-2988-44F3-8135-D1796FE1F9B4}" type="presOf" srcId="{97F6C511-C2D0-4D4A-B5C3-F76D64458540}" destId="{FBC96F52-3FAE-4931-A98C-8E44ADEE80AF}" srcOrd="0" destOrd="0" presId="urn:microsoft.com/office/officeart/2016/7/layout/AccentHomeChevronProcess"/>
    <dgm:cxn modelId="{BCE98A6A-2E13-4CCB-8FA4-6879995C6A44}" srcId="{F4D3F9B7-B5FC-4F0E-B811-DCFB8699E0A3}" destId="{6E624734-8B3F-4A26-9D3B-5ED97723AA76}" srcOrd="1" destOrd="0" parTransId="{4EC1E088-7F9B-48F7-8480-5C473FC588CE}" sibTransId="{8CE209F1-FACC-44E7-9310-F8CEE14043C5}"/>
    <dgm:cxn modelId="{CF78AE4E-57EE-4AE7-983A-2604ECECCC3A}" type="presOf" srcId="{6E624734-8B3F-4A26-9D3B-5ED97723AA76}" destId="{2D152C46-05CA-4F0B-9FEE-E1D4734E2195}" srcOrd="0" destOrd="0" presId="urn:microsoft.com/office/officeart/2016/7/layout/AccentHomeChevronProcess"/>
    <dgm:cxn modelId="{57D9FB7C-CF42-4A6C-907A-6B66F94B4329}" type="presOf" srcId="{6A471025-E5DF-4BEC-B399-F0449BC9EC77}" destId="{55B948EC-5D29-469C-90DD-A346A63BEB1F}" srcOrd="0" destOrd="0" presId="urn:microsoft.com/office/officeart/2016/7/layout/AccentHomeChevronProcess"/>
    <dgm:cxn modelId="{A433DE9A-E12E-40EF-8B93-5004C75D336D}" type="presOf" srcId="{04F9F7E8-104B-43EB-892F-30CC5242C766}" destId="{A1BFD19E-013F-425F-9E1D-B8D9E2D547D4}" srcOrd="0" destOrd="0" presId="urn:microsoft.com/office/officeart/2016/7/layout/AccentHomeChevronProcess"/>
    <dgm:cxn modelId="{F25E05A8-1B0A-431C-9D33-673419636343}" srcId="{F4D3F9B7-B5FC-4F0E-B811-DCFB8699E0A3}" destId="{04F9F7E8-104B-43EB-892F-30CC5242C766}" srcOrd="0" destOrd="0" parTransId="{4D5F8CC8-F32E-43AD-9A1E-925DFC19CAA7}" sibTransId="{191F4D63-BDA3-4FEF-B87E-07B08E262A82}"/>
    <dgm:cxn modelId="{A97440A8-F60E-4C1F-8BC7-6D13CDE43CB9}" srcId="{04F9F7E8-104B-43EB-892F-30CC5242C766}" destId="{6A471025-E5DF-4BEC-B399-F0449BC9EC77}" srcOrd="0" destOrd="0" parTransId="{ED8E1055-EF63-4D45-BCC3-84BAEE630750}" sibTransId="{A1B23BDB-1602-45FD-9052-32BAB6BB46B2}"/>
    <dgm:cxn modelId="{920311E2-C129-4825-BDDD-5B1762A588D8}" type="presOf" srcId="{F4D3F9B7-B5FC-4F0E-B811-DCFB8699E0A3}" destId="{CF371996-D74F-4700-AE1C-5B071F00C3CA}" srcOrd="0" destOrd="0" presId="urn:microsoft.com/office/officeart/2016/7/layout/AccentHomeChevronProcess"/>
    <dgm:cxn modelId="{6F983BE8-3E99-4350-BBCE-DF3542144330}" type="presOf" srcId="{65616B0A-2C85-4EC4-8D9B-225DCF3AB237}" destId="{55B948EC-5D29-469C-90DD-A346A63BEB1F}" srcOrd="0" destOrd="1" presId="urn:microsoft.com/office/officeart/2016/7/layout/AccentHomeChevronProcess"/>
    <dgm:cxn modelId="{D11E6376-CA02-4F17-90D6-274D3912DCBA}" type="presParOf" srcId="{CF371996-D74F-4700-AE1C-5B071F00C3CA}" destId="{ADFC5469-B5BE-4B21-BD27-ADA2E7F74CE9}" srcOrd="0" destOrd="0" presId="urn:microsoft.com/office/officeart/2016/7/layout/AccentHomeChevronProcess"/>
    <dgm:cxn modelId="{5D76EE06-A86C-41B7-9AA9-60E661E4CC91}" type="presParOf" srcId="{ADFC5469-B5BE-4B21-BD27-ADA2E7F74CE9}" destId="{8B739627-4C0F-4FF3-B5B2-8662ED1FCF95}" srcOrd="0" destOrd="0" presId="urn:microsoft.com/office/officeart/2016/7/layout/AccentHomeChevronProcess"/>
    <dgm:cxn modelId="{26EE95CD-A822-4E63-978E-762412394CC2}" type="presParOf" srcId="{ADFC5469-B5BE-4B21-BD27-ADA2E7F74CE9}" destId="{A1BFD19E-013F-425F-9E1D-B8D9E2D547D4}" srcOrd="1" destOrd="0" presId="urn:microsoft.com/office/officeart/2016/7/layout/AccentHomeChevronProcess"/>
    <dgm:cxn modelId="{B3731B5D-FA16-40EF-B694-0E03956FFCA3}" type="presParOf" srcId="{ADFC5469-B5BE-4B21-BD27-ADA2E7F74CE9}" destId="{55B948EC-5D29-469C-90DD-A346A63BEB1F}" srcOrd="2" destOrd="0" presId="urn:microsoft.com/office/officeart/2016/7/layout/AccentHomeChevronProcess"/>
    <dgm:cxn modelId="{E343F0CF-E2BA-40B2-9716-6D8C4E57E938}" type="presParOf" srcId="{ADFC5469-B5BE-4B21-BD27-ADA2E7F74CE9}" destId="{CDC0398B-4E4D-458C-8026-927EE342652A}" srcOrd="3" destOrd="0" presId="urn:microsoft.com/office/officeart/2016/7/layout/AccentHomeChevronProcess"/>
    <dgm:cxn modelId="{C0E4EACC-0535-40FC-B79F-DACDB0F9631E}" type="presParOf" srcId="{CF371996-D74F-4700-AE1C-5B071F00C3CA}" destId="{4C73DC1B-982F-4821-A091-D6C2CAB1CAED}" srcOrd="1" destOrd="0" presId="urn:microsoft.com/office/officeart/2016/7/layout/AccentHomeChevronProcess"/>
    <dgm:cxn modelId="{84A291A4-B0D7-4DC6-B6BB-6224DDF04BD1}" type="presParOf" srcId="{CF371996-D74F-4700-AE1C-5B071F00C3CA}" destId="{9F5028DB-B07B-421C-B6C9-727306F2C24F}" srcOrd="2" destOrd="0" presId="urn:microsoft.com/office/officeart/2016/7/layout/AccentHomeChevronProcess"/>
    <dgm:cxn modelId="{F7FB2412-EBB2-4266-9CC0-1E9379433561}" type="presParOf" srcId="{9F5028DB-B07B-421C-B6C9-727306F2C24F}" destId="{57802E43-64E3-4E0A-8705-B64768B24FCD}" srcOrd="0" destOrd="0" presId="urn:microsoft.com/office/officeart/2016/7/layout/AccentHomeChevronProcess"/>
    <dgm:cxn modelId="{95B3DEBF-C861-4BAB-9B22-7C3E69FE95BC}" type="presParOf" srcId="{9F5028DB-B07B-421C-B6C9-727306F2C24F}" destId="{2D152C46-05CA-4F0B-9FEE-E1D4734E2195}" srcOrd="1" destOrd="0" presId="urn:microsoft.com/office/officeart/2016/7/layout/AccentHomeChevronProcess"/>
    <dgm:cxn modelId="{EAC72066-0349-4FB1-B8BA-88AC436EE1DD}" type="presParOf" srcId="{9F5028DB-B07B-421C-B6C9-727306F2C24F}" destId="{FBC96F52-3FAE-4931-A98C-8E44ADEE80AF}" srcOrd="2" destOrd="0" presId="urn:microsoft.com/office/officeart/2016/7/layout/AccentHomeChevronProcess"/>
    <dgm:cxn modelId="{CEEFDF2B-BCDE-4244-8129-AA75A9F6E30C}" type="presParOf" srcId="{9F5028DB-B07B-421C-B6C9-727306F2C24F}" destId="{E9843675-78B2-461A-AF25-A5B4966631D8}" srcOrd="3" destOrd="0" presId="urn:microsoft.com/office/officeart/2016/7/layout/AccentHomeChevro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D3F9B7-B5FC-4F0E-B811-DCFB8699E0A3}" type="doc">
      <dgm:prSet loTypeId="urn:microsoft.com/office/officeart/2016/7/layout/AccentHomeChevronProcess" loCatId="timeline" qsTypeId="urn:microsoft.com/office/officeart/2005/8/quickstyle/simple1" qsCatId="simple" csTypeId="urn:microsoft.com/office/officeart/2005/8/colors/colorful3" csCatId="colorful" phldr="1"/>
      <dgm:spPr/>
      <dgm:t>
        <a:bodyPr/>
        <a:lstStyle/>
        <a:p>
          <a:endParaRPr lang="en-US"/>
        </a:p>
      </dgm:t>
    </dgm:pt>
    <dgm:pt modelId="{04F9F7E8-104B-43EB-892F-30CC5242C766}">
      <dgm:prSet custT="1"/>
      <dgm:spPr/>
      <dgm:t>
        <a:bodyPr/>
        <a:lstStyle/>
        <a:p>
          <a:pPr algn="l">
            <a:lnSpc>
              <a:spcPct val="90000"/>
            </a:lnSpc>
            <a:defRPr b="1"/>
          </a:pPr>
          <a:r>
            <a:rPr lang="en-US" sz="1800" b="1" dirty="0">
              <a:latin typeface="Calibri"/>
              <a:ea typeface="+mn-ea"/>
              <a:cs typeface="+mn-cs"/>
            </a:rPr>
            <a:t>Nov 2023</a:t>
          </a:r>
        </a:p>
      </dgm:t>
    </dgm:pt>
    <dgm:pt modelId="{4D5F8CC8-F32E-43AD-9A1E-925DFC19CAA7}" type="parTrans" cxnId="{F25E05A8-1B0A-431C-9D33-673419636343}">
      <dgm:prSet/>
      <dgm:spPr/>
      <dgm:t>
        <a:bodyPr/>
        <a:lstStyle/>
        <a:p>
          <a:endParaRPr lang="en-US"/>
        </a:p>
      </dgm:t>
    </dgm:pt>
    <dgm:pt modelId="{191F4D63-BDA3-4FEF-B87E-07B08E262A82}" type="sibTrans" cxnId="{F25E05A8-1B0A-431C-9D33-673419636343}">
      <dgm:prSet/>
      <dgm:spPr/>
      <dgm:t>
        <a:bodyPr/>
        <a:lstStyle/>
        <a:p>
          <a:endParaRPr lang="en-US"/>
        </a:p>
      </dgm:t>
    </dgm:pt>
    <dgm:pt modelId="{6A471025-E5DF-4BEC-B399-F0449BC9EC77}">
      <dgm:prSet custT="1"/>
      <dgm:spPr/>
      <dgm:t>
        <a:bodyPr/>
        <a:lstStyle/>
        <a:p>
          <a:pPr algn="l" rtl="0">
            <a:lnSpc>
              <a:spcPct val="90000"/>
            </a:lnSpc>
          </a:pPr>
          <a:r>
            <a:rPr lang="en-US" sz="1350" b="1" dirty="0">
              <a:latin typeface="Calibri"/>
              <a:ea typeface="+mn-ea"/>
              <a:cs typeface="+mn-cs"/>
            </a:rPr>
            <a:t>Implemented a transitions policy with transition curriculum</a:t>
          </a:r>
        </a:p>
      </dgm:t>
    </dgm:pt>
    <dgm:pt modelId="{ED8E1055-EF63-4D45-BCC3-84BAEE630750}" type="parTrans" cxnId="{A97440A8-F60E-4C1F-8BC7-6D13CDE43CB9}">
      <dgm:prSet/>
      <dgm:spPr/>
      <dgm:t>
        <a:bodyPr/>
        <a:lstStyle/>
        <a:p>
          <a:endParaRPr lang="en-US"/>
        </a:p>
      </dgm:t>
    </dgm:pt>
    <dgm:pt modelId="{A1B23BDB-1602-45FD-9052-32BAB6BB46B2}" type="sibTrans" cxnId="{A97440A8-F60E-4C1F-8BC7-6D13CDE43CB9}">
      <dgm:prSet/>
      <dgm:spPr/>
      <dgm:t>
        <a:bodyPr/>
        <a:lstStyle/>
        <a:p>
          <a:endParaRPr lang="en-US"/>
        </a:p>
      </dgm:t>
    </dgm:pt>
    <dgm:pt modelId="{65616B0A-2C85-4EC4-8D9B-225DCF3AB237}">
      <dgm:prSet/>
      <dgm:spPr/>
      <dgm:t>
        <a:bodyPr/>
        <a:lstStyle/>
        <a:p>
          <a:pPr algn="l" rtl="0">
            <a:lnSpc>
              <a:spcPct val="90000"/>
            </a:lnSpc>
          </a:pPr>
          <a:r>
            <a:rPr lang="en-US" sz="1350" b="1" dirty="0">
              <a:latin typeface="Calibri"/>
              <a:ea typeface="+mn-ea"/>
              <a:cs typeface="+mn-cs"/>
            </a:rPr>
            <a:t>Integrated EMR tools including provider flowsheet with anticipated transition date &amp; education topics</a:t>
          </a:r>
        </a:p>
      </dgm:t>
    </dgm:pt>
    <dgm:pt modelId="{0C1D4D64-D601-4B31-AC0A-77EE32BA5DB9}" type="parTrans" cxnId="{6FA4CE3E-BBCD-4902-B8F0-378939E12E34}">
      <dgm:prSet/>
      <dgm:spPr/>
      <dgm:t>
        <a:bodyPr/>
        <a:lstStyle/>
        <a:p>
          <a:endParaRPr lang="en-US"/>
        </a:p>
      </dgm:t>
    </dgm:pt>
    <dgm:pt modelId="{6620890A-6508-4AE8-8C68-FFC27D0BF03F}" type="sibTrans" cxnId="{6FA4CE3E-BBCD-4902-B8F0-378939E12E34}">
      <dgm:prSet/>
      <dgm:spPr/>
      <dgm:t>
        <a:bodyPr/>
        <a:lstStyle/>
        <a:p>
          <a:endParaRPr lang="en-US"/>
        </a:p>
      </dgm:t>
    </dgm:pt>
    <dgm:pt modelId="{6E624734-8B3F-4A26-9D3B-5ED97723AA76}">
      <dgm:prSet custT="1"/>
      <dgm:spPr/>
      <dgm:t>
        <a:bodyPr/>
        <a:lstStyle/>
        <a:p>
          <a:pPr algn="l">
            <a:lnSpc>
              <a:spcPct val="90000"/>
            </a:lnSpc>
            <a:defRPr b="1"/>
          </a:pPr>
          <a:r>
            <a:rPr lang="en-US" sz="1800" dirty="0">
              <a:latin typeface="Calibri"/>
              <a:ea typeface="+mn-ea"/>
              <a:cs typeface="+mn-cs"/>
            </a:rPr>
            <a:t>Jan 2024</a:t>
          </a:r>
        </a:p>
      </dgm:t>
    </dgm:pt>
    <dgm:pt modelId="{4EC1E088-7F9B-48F7-8480-5C473FC588CE}" type="parTrans" cxnId="{BCE98A6A-2E13-4CCB-8FA4-6879995C6A44}">
      <dgm:prSet/>
      <dgm:spPr/>
      <dgm:t>
        <a:bodyPr/>
        <a:lstStyle/>
        <a:p>
          <a:endParaRPr lang="en-US"/>
        </a:p>
      </dgm:t>
    </dgm:pt>
    <dgm:pt modelId="{8CE209F1-FACC-44E7-9310-F8CEE14043C5}" type="sibTrans" cxnId="{BCE98A6A-2E13-4CCB-8FA4-6879995C6A44}">
      <dgm:prSet/>
      <dgm:spPr/>
      <dgm:t>
        <a:bodyPr/>
        <a:lstStyle/>
        <a:p>
          <a:endParaRPr lang="en-US"/>
        </a:p>
      </dgm:t>
    </dgm:pt>
    <dgm:pt modelId="{97F6C511-C2D0-4D4A-B5C3-F76D64458540}">
      <dgm:prSet custT="1"/>
      <dgm:spPr/>
      <dgm:t>
        <a:bodyPr/>
        <a:lstStyle/>
        <a:p>
          <a:pPr algn="l" rtl="0">
            <a:lnSpc>
              <a:spcPct val="90000"/>
            </a:lnSpc>
          </a:pPr>
          <a:r>
            <a:rPr lang="en-US" sz="1400" b="1" dirty="0">
              <a:latin typeface="Calibri"/>
              <a:ea typeface="+mn-ea"/>
              <a:cs typeface="+mn-cs"/>
            </a:rPr>
            <a:t>Defined transition tasks for each member of the diabetes care team (i.e., provider, CDCES, social worker)</a:t>
          </a:r>
        </a:p>
      </dgm:t>
    </dgm:pt>
    <dgm:pt modelId="{4F9A3E74-5EFC-4394-9663-560D9777C57D}" type="parTrans" cxnId="{8DBDDA2C-5B25-45EB-9E7B-84BCA629914F}">
      <dgm:prSet/>
      <dgm:spPr/>
      <dgm:t>
        <a:bodyPr/>
        <a:lstStyle/>
        <a:p>
          <a:endParaRPr lang="en-US"/>
        </a:p>
      </dgm:t>
    </dgm:pt>
    <dgm:pt modelId="{B8DBD120-57A9-48A9-9F12-F0E9D666E0AB}" type="sibTrans" cxnId="{8DBDDA2C-5B25-45EB-9E7B-84BCA629914F}">
      <dgm:prSet/>
      <dgm:spPr/>
      <dgm:t>
        <a:bodyPr/>
        <a:lstStyle/>
        <a:p>
          <a:endParaRPr lang="en-US"/>
        </a:p>
      </dgm:t>
    </dgm:pt>
    <dgm:pt modelId="{9098B545-7E3A-49AA-94EE-B990F4E80ACE}">
      <dgm:prSet custT="1"/>
      <dgm:spPr/>
      <dgm:t>
        <a:bodyPr/>
        <a:lstStyle/>
        <a:p>
          <a:pPr algn="l">
            <a:lnSpc>
              <a:spcPct val="90000"/>
            </a:lnSpc>
            <a:defRPr b="1"/>
          </a:pPr>
          <a:r>
            <a:rPr lang="en-US" sz="1800" dirty="0">
              <a:latin typeface="Calibri"/>
              <a:ea typeface="+mn-ea"/>
              <a:cs typeface="+mn-cs"/>
            </a:rPr>
            <a:t>Feb 2024</a:t>
          </a:r>
        </a:p>
      </dgm:t>
    </dgm:pt>
    <dgm:pt modelId="{9A1860EC-A374-4894-AC34-CF618CBEDF4C}" type="parTrans" cxnId="{5274156B-180E-40AC-BCD2-93AC74CCC370}">
      <dgm:prSet/>
      <dgm:spPr/>
      <dgm:t>
        <a:bodyPr/>
        <a:lstStyle/>
        <a:p>
          <a:endParaRPr lang="en-US"/>
        </a:p>
      </dgm:t>
    </dgm:pt>
    <dgm:pt modelId="{EB1A53AF-AD34-43C9-9A57-031B9E277EEC}" type="sibTrans" cxnId="{5274156B-180E-40AC-BCD2-93AC74CCC370}">
      <dgm:prSet/>
      <dgm:spPr/>
      <dgm:t>
        <a:bodyPr/>
        <a:lstStyle/>
        <a:p>
          <a:endParaRPr lang="en-US"/>
        </a:p>
      </dgm:t>
    </dgm:pt>
    <dgm:pt modelId="{ABF98543-FAC4-4FC2-8A70-EAA22F1DE547}">
      <dgm:prSet custT="1"/>
      <dgm:spPr/>
      <dgm:t>
        <a:bodyPr/>
        <a:lstStyle/>
        <a:p>
          <a:pPr algn="l" rtl="0">
            <a:lnSpc>
              <a:spcPct val="90000"/>
            </a:lnSpc>
          </a:pPr>
          <a:r>
            <a:rPr lang="en-US" sz="1400" b="1" dirty="0">
              <a:latin typeface="Calibri"/>
              <a:ea typeface="+mn-ea"/>
              <a:cs typeface="+mn-cs"/>
            </a:rPr>
            <a:t>Conducted a transition seminar for staff/providers on key education topics to increase comfort &amp; knowledge</a:t>
          </a:r>
        </a:p>
      </dgm:t>
    </dgm:pt>
    <dgm:pt modelId="{2DC056FB-7677-4B10-8973-C8810F221937}" type="parTrans" cxnId="{5089019F-F51F-423E-97AB-4B4EEE7F331C}">
      <dgm:prSet/>
      <dgm:spPr/>
      <dgm:t>
        <a:bodyPr/>
        <a:lstStyle/>
        <a:p>
          <a:endParaRPr lang="en-US"/>
        </a:p>
      </dgm:t>
    </dgm:pt>
    <dgm:pt modelId="{78DB8335-4B46-4F3F-9345-2F1C5723D9AE}" type="sibTrans" cxnId="{5089019F-F51F-423E-97AB-4B4EEE7F331C}">
      <dgm:prSet/>
      <dgm:spPr/>
      <dgm:t>
        <a:bodyPr/>
        <a:lstStyle/>
        <a:p>
          <a:endParaRPr lang="en-US"/>
        </a:p>
      </dgm:t>
    </dgm:pt>
    <dgm:pt modelId="{90D5441E-94E6-4F24-8760-B9C99BF75BCE}">
      <dgm:prSet custT="1"/>
      <dgm:spPr/>
      <dgm:t>
        <a:bodyPr/>
        <a:lstStyle/>
        <a:p>
          <a:pPr algn="l">
            <a:lnSpc>
              <a:spcPct val="90000"/>
            </a:lnSpc>
            <a:defRPr b="1"/>
          </a:pPr>
          <a:r>
            <a:rPr lang="en-US" sz="1800" dirty="0">
              <a:latin typeface="Calibri"/>
              <a:ea typeface="+mn-ea"/>
              <a:cs typeface="+mn-cs"/>
            </a:rPr>
            <a:t>May 2024</a:t>
          </a:r>
        </a:p>
      </dgm:t>
    </dgm:pt>
    <dgm:pt modelId="{A21A2037-E030-428C-BDC5-FEE0A8CCF44D}" type="parTrans" cxnId="{F49E74E0-EA0F-4109-855C-4AAC926B3C7B}">
      <dgm:prSet/>
      <dgm:spPr/>
      <dgm:t>
        <a:bodyPr/>
        <a:lstStyle/>
        <a:p>
          <a:endParaRPr lang="en-US"/>
        </a:p>
      </dgm:t>
    </dgm:pt>
    <dgm:pt modelId="{479E411B-8CC7-471F-ADCC-90F480FDCFE2}" type="sibTrans" cxnId="{F49E74E0-EA0F-4109-855C-4AAC926B3C7B}">
      <dgm:prSet/>
      <dgm:spPr/>
      <dgm:t>
        <a:bodyPr/>
        <a:lstStyle/>
        <a:p>
          <a:endParaRPr lang="en-US"/>
        </a:p>
      </dgm:t>
    </dgm:pt>
    <dgm:pt modelId="{60014E2D-5B2C-4AD1-AD36-A4DF70B8D011}">
      <dgm:prSet custT="1"/>
      <dgm:spPr/>
      <dgm:t>
        <a:bodyPr/>
        <a:lstStyle/>
        <a:p>
          <a:pPr algn="l" rtl="0">
            <a:lnSpc>
              <a:spcPct val="90000"/>
            </a:lnSpc>
          </a:pPr>
          <a:r>
            <a:rPr lang="en-US" sz="1400" b="1" dirty="0">
              <a:latin typeface="Calibri"/>
              <a:ea typeface="+mn-ea"/>
              <a:cs typeface="+mn-cs"/>
            </a:rPr>
            <a:t>Updated &amp; disseminated a geographical-based list of local adult endocrinologists</a:t>
          </a:r>
        </a:p>
      </dgm:t>
    </dgm:pt>
    <dgm:pt modelId="{761536DE-2BFF-4384-8518-31CC80BA0D02}" type="parTrans" cxnId="{560E06A8-2E9A-4FC4-917E-F6F382533A76}">
      <dgm:prSet/>
      <dgm:spPr/>
      <dgm:t>
        <a:bodyPr/>
        <a:lstStyle/>
        <a:p>
          <a:endParaRPr lang="en-US"/>
        </a:p>
      </dgm:t>
    </dgm:pt>
    <dgm:pt modelId="{3D1E76CF-5C3F-489E-9B76-C86116140D1C}" type="sibTrans" cxnId="{560E06A8-2E9A-4FC4-917E-F6F382533A76}">
      <dgm:prSet/>
      <dgm:spPr/>
      <dgm:t>
        <a:bodyPr/>
        <a:lstStyle/>
        <a:p>
          <a:endParaRPr lang="en-US"/>
        </a:p>
      </dgm:t>
    </dgm:pt>
    <dgm:pt modelId="{E01B01CA-05B0-4D4B-9AF5-114AEF9850B6}">
      <dgm:prSet custT="1"/>
      <dgm:spPr/>
      <dgm:t>
        <a:bodyPr/>
        <a:lstStyle/>
        <a:p>
          <a:pPr algn="l">
            <a:lnSpc>
              <a:spcPct val="90000"/>
            </a:lnSpc>
            <a:defRPr b="1"/>
          </a:pPr>
          <a:r>
            <a:rPr lang="en-US" sz="1800" dirty="0">
              <a:latin typeface="Calibri"/>
              <a:ea typeface="+mn-ea"/>
              <a:cs typeface="+mn-cs"/>
            </a:rPr>
            <a:t>Jan 2025</a:t>
          </a:r>
        </a:p>
      </dgm:t>
    </dgm:pt>
    <dgm:pt modelId="{B3DA2131-5E0D-4E8A-99B5-9E72A53FABE0}" type="parTrans" cxnId="{EA6D6C9F-4AD5-4D30-BF51-3E5643FC0F85}">
      <dgm:prSet/>
      <dgm:spPr/>
      <dgm:t>
        <a:bodyPr/>
        <a:lstStyle/>
        <a:p>
          <a:endParaRPr lang="en-US"/>
        </a:p>
      </dgm:t>
    </dgm:pt>
    <dgm:pt modelId="{79FA0442-DEE9-488A-9F22-9A4706772189}" type="sibTrans" cxnId="{EA6D6C9F-4AD5-4D30-BF51-3E5643FC0F85}">
      <dgm:prSet/>
      <dgm:spPr/>
      <dgm:t>
        <a:bodyPr/>
        <a:lstStyle/>
        <a:p>
          <a:endParaRPr lang="en-US"/>
        </a:p>
      </dgm:t>
    </dgm:pt>
    <dgm:pt modelId="{035C0B60-DFE8-4D09-B581-BD2715E4078C}">
      <dgm:prSet custT="1"/>
      <dgm:spPr/>
      <dgm:t>
        <a:bodyPr/>
        <a:lstStyle/>
        <a:p>
          <a:pPr algn="l" rtl="0">
            <a:lnSpc>
              <a:spcPct val="90000"/>
            </a:lnSpc>
          </a:pPr>
          <a:r>
            <a:rPr lang="en-US" sz="1400" b="1" dirty="0">
              <a:latin typeface="Calibri"/>
              <a:ea typeface="+mn-ea"/>
              <a:cs typeface="+mn-cs"/>
            </a:rPr>
            <a:t>Updated clinic passport to assign specific transition tasks to each care team member</a:t>
          </a:r>
        </a:p>
      </dgm:t>
    </dgm:pt>
    <dgm:pt modelId="{6B689A09-FCA2-43DC-8526-9319BCDABE84}" type="parTrans" cxnId="{45D95078-4BC8-499C-946B-0AD188789FB6}">
      <dgm:prSet/>
      <dgm:spPr/>
      <dgm:t>
        <a:bodyPr/>
        <a:lstStyle/>
        <a:p>
          <a:endParaRPr lang="en-US"/>
        </a:p>
      </dgm:t>
    </dgm:pt>
    <dgm:pt modelId="{D67E381E-67BC-48F2-B6AD-569A95819745}" type="sibTrans" cxnId="{45D95078-4BC8-499C-946B-0AD188789FB6}">
      <dgm:prSet/>
      <dgm:spPr/>
      <dgm:t>
        <a:bodyPr/>
        <a:lstStyle/>
        <a:p>
          <a:endParaRPr lang="en-US"/>
        </a:p>
      </dgm:t>
    </dgm:pt>
    <dgm:pt modelId="{CF371996-D74F-4700-AE1C-5B071F00C3CA}" type="pres">
      <dgm:prSet presAssocID="{F4D3F9B7-B5FC-4F0E-B811-DCFB8699E0A3}" presName="Name0" presStyleCnt="0">
        <dgm:presLayoutVars>
          <dgm:animLvl val="lvl"/>
          <dgm:resizeHandles val="exact"/>
        </dgm:presLayoutVars>
      </dgm:prSet>
      <dgm:spPr/>
    </dgm:pt>
    <dgm:pt modelId="{ADFC5469-B5BE-4B21-BD27-ADA2E7F74CE9}" type="pres">
      <dgm:prSet presAssocID="{04F9F7E8-104B-43EB-892F-30CC5242C766}" presName="composite" presStyleCnt="0"/>
      <dgm:spPr/>
    </dgm:pt>
    <dgm:pt modelId="{8B739627-4C0F-4FF3-B5B2-8662ED1FCF95}" type="pres">
      <dgm:prSet presAssocID="{04F9F7E8-104B-43EB-892F-30CC5242C766}" presName="L" presStyleLbl="solidFgAcc1" presStyleIdx="0" presStyleCnt="5">
        <dgm:presLayoutVars>
          <dgm:chMax val="0"/>
          <dgm:chPref val="0"/>
        </dgm:presLayoutVars>
      </dgm:prSet>
      <dgm:spPr/>
    </dgm:pt>
    <dgm:pt modelId="{A1BFD19E-013F-425F-9E1D-B8D9E2D547D4}" type="pres">
      <dgm:prSet presAssocID="{04F9F7E8-104B-43EB-892F-30CC5242C766}" presName="parTx" presStyleLbl="alignNode1" presStyleIdx="0" presStyleCnt="5">
        <dgm:presLayoutVars>
          <dgm:chMax val="0"/>
          <dgm:chPref val="0"/>
          <dgm:bulletEnabled val="1"/>
        </dgm:presLayoutVars>
      </dgm:prSet>
      <dgm:spPr/>
    </dgm:pt>
    <dgm:pt modelId="{55B948EC-5D29-469C-90DD-A346A63BEB1F}" type="pres">
      <dgm:prSet presAssocID="{04F9F7E8-104B-43EB-892F-30CC5242C766}" presName="desTx" presStyleLbl="revTx" presStyleIdx="0" presStyleCnt="5">
        <dgm:presLayoutVars>
          <dgm:chMax val="0"/>
          <dgm:chPref val="0"/>
          <dgm:bulletEnabled val="1"/>
        </dgm:presLayoutVars>
      </dgm:prSet>
      <dgm:spPr/>
    </dgm:pt>
    <dgm:pt modelId="{CDC0398B-4E4D-458C-8026-927EE342652A}" type="pres">
      <dgm:prSet presAssocID="{04F9F7E8-104B-43EB-892F-30CC5242C766}" presName="EmptyPlaceHolder" presStyleCnt="0"/>
      <dgm:spPr/>
    </dgm:pt>
    <dgm:pt modelId="{4C73DC1B-982F-4821-A091-D6C2CAB1CAED}" type="pres">
      <dgm:prSet presAssocID="{191F4D63-BDA3-4FEF-B87E-07B08E262A82}" presName="space" presStyleCnt="0"/>
      <dgm:spPr/>
    </dgm:pt>
    <dgm:pt modelId="{9F5028DB-B07B-421C-B6C9-727306F2C24F}" type="pres">
      <dgm:prSet presAssocID="{6E624734-8B3F-4A26-9D3B-5ED97723AA76}" presName="composite" presStyleCnt="0"/>
      <dgm:spPr/>
    </dgm:pt>
    <dgm:pt modelId="{57802E43-64E3-4E0A-8705-B64768B24FCD}" type="pres">
      <dgm:prSet presAssocID="{6E624734-8B3F-4A26-9D3B-5ED97723AA76}" presName="L" presStyleLbl="solidFgAcc1" presStyleIdx="1" presStyleCnt="5">
        <dgm:presLayoutVars>
          <dgm:chMax val="0"/>
          <dgm:chPref val="0"/>
        </dgm:presLayoutVars>
      </dgm:prSet>
      <dgm:spPr/>
    </dgm:pt>
    <dgm:pt modelId="{2D152C46-05CA-4F0B-9FEE-E1D4734E2195}" type="pres">
      <dgm:prSet presAssocID="{6E624734-8B3F-4A26-9D3B-5ED97723AA76}" presName="parTx" presStyleLbl="alignNode1" presStyleIdx="1" presStyleCnt="5">
        <dgm:presLayoutVars>
          <dgm:chMax val="0"/>
          <dgm:chPref val="0"/>
          <dgm:bulletEnabled val="1"/>
        </dgm:presLayoutVars>
      </dgm:prSet>
      <dgm:spPr/>
    </dgm:pt>
    <dgm:pt modelId="{FBC96F52-3FAE-4931-A98C-8E44ADEE80AF}" type="pres">
      <dgm:prSet presAssocID="{6E624734-8B3F-4A26-9D3B-5ED97723AA76}" presName="desTx" presStyleLbl="revTx" presStyleIdx="1" presStyleCnt="5">
        <dgm:presLayoutVars>
          <dgm:chMax val="0"/>
          <dgm:chPref val="0"/>
          <dgm:bulletEnabled val="1"/>
        </dgm:presLayoutVars>
      </dgm:prSet>
      <dgm:spPr/>
    </dgm:pt>
    <dgm:pt modelId="{E9843675-78B2-461A-AF25-A5B4966631D8}" type="pres">
      <dgm:prSet presAssocID="{6E624734-8B3F-4A26-9D3B-5ED97723AA76}" presName="EmptyPlaceHolder" presStyleCnt="0"/>
      <dgm:spPr/>
    </dgm:pt>
    <dgm:pt modelId="{FEC0B67C-E950-4D74-8207-72EEF58B575A}" type="pres">
      <dgm:prSet presAssocID="{8CE209F1-FACC-44E7-9310-F8CEE14043C5}" presName="space" presStyleCnt="0"/>
      <dgm:spPr/>
    </dgm:pt>
    <dgm:pt modelId="{7674FB80-54BE-46E4-AF19-F4C7D30AF584}" type="pres">
      <dgm:prSet presAssocID="{9098B545-7E3A-49AA-94EE-B990F4E80ACE}" presName="composite" presStyleCnt="0"/>
      <dgm:spPr/>
    </dgm:pt>
    <dgm:pt modelId="{4D457925-AAEE-4A89-9603-61862D07EF7D}" type="pres">
      <dgm:prSet presAssocID="{9098B545-7E3A-49AA-94EE-B990F4E80ACE}" presName="L" presStyleLbl="solidFgAcc1" presStyleIdx="2" presStyleCnt="5">
        <dgm:presLayoutVars>
          <dgm:chMax val="0"/>
          <dgm:chPref val="0"/>
        </dgm:presLayoutVars>
      </dgm:prSet>
      <dgm:spPr/>
    </dgm:pt>
    <dgm:pt modelId="{C443C9CC-2017-4297-9CED-0183F181388F}" type="pres">
      <dgm:prSet presAssocID="{9098B545-7E3A-49AA-94EE-B990F4E80ACE}" presName="parTx" presStyleLbl="alignNode1" presStyleIdx="2" presStyleCnt="5">
        <dgm:presLayoutVars>
          <dgm:chMax val="0"/>
          <dgm:chPref val="0"/>
          <dgm:bulletEnabled val="1"/>
        </dgm:presLayoutVars>
      </dgm:prSet>
      <dgm:spPr/>
    </dgm:pt>
    <dgm:pt modelId="{CAD96959-A535-468F-BB30-103C9E3BC371}" type="pres">
      <dgm:prSet presAssocID="{9098B545-7E3A-49AA-94EE-B990F4E80ACE}" presName="desTx" presStyleLbl="revTx" presStyleIdx="2" presStyleCnt="5">
        <dgm:presLayoutVars>
          <dgm:chMax val="0"/>
          <dgm:chPref val="0"/>
          <dgm:bulletEnabled val="1"/>
        </dgm:presLayoutVars>
      </dgm:prSet>
      <dgm:spPr/>
    </dgm:pt>
    <dgm:pt modelId="{4562D7FB-69F8-4446-AD7A-4F519A6675C9}" type="pres">
      <dgm:prSet presAssocID="{9098B545-7E3A-49AA-94EE-B990F4E80ACE}" presName="EmptyPlaceHolder" presStyleCnt="0"/>
      <dgm:spPr/>
    </dgm:pt>
    <dgm:pt modelId="{215DFA5D-2CE3-4C02-B959-2C3DA2D8CB15}" type="pres">
      <dgm:prSet presAssocID="{EB1A53AF-AD34-43C9-9A57-031B9E277EEC}" presName="space" presStyleCnt="0"/>
      <dgm:spPr/>
    </dgm:pt>
    <dgm:pt modelId="{41647246-446D-4AC3-831E-0FC193DA51BD}" type="pres">
      <dgm:prSet presAssocID="{90D5441E-94E6-4F24-8760-B9C99BF75BCE}" presName="composite" presStyleCnt="0"/>
      <dgm:spPr/>
    </dgm:pt>
    <dgm:pt modelId="{154EABA3-ECBB-4123-B78A-CF6B6839F4B1}" type="pres">
      <dgm:prSet presAssocID="{90D5441E-94E6-4F24-8760-B9C99BF75BCE}" presName="L" presStyleLbl="solidFgAcc1" presStyleIdx="3" presStyleCnt="5">
        <dgm:presLayoutVars>
          <dgm:chMax val="0"/>
          <dgm:chPref val="0"/>
        </dgm:presLayoutVars>
      </dgm:prSet>
      <dgm:spPr/>
    </dgm:pt>
    <dgm:pt modelId="{8EB5FB2E-FD21-4493-BF05-A1039629E8B3}" type="pres">
      <dgm:prSet presAssocID="{90D5441E-94E6-4F24-8760-B9C99BF75BCE}" presName="parTx" presStyleLbl="alignNode1" presStyleIdx="3" presStyleCnt="5">
        <dgm:presLayoutVars>
          <dgm:chMax val="0"/>
          <dgm:chPref val="0"/>
          <dgm:bulletEnabled val="1"/>
        </dgm:presLayoutVars>
      </dgm:prSet>
      <dgm:spPr/>
    </dgm:pt>
    <dgm:pt modelId="{F48EE89F-7399-4017-9C3B-EEFF43A7C04C}" type="pres">
      <dgm:prSet presAssocID="{90D5441E-94E6-4F24-8760-B9C99BF75BCE}" presName="desTx" presStyleLbl="revTx" presStyleIdx="3" presStyleCnt="5">
        <dgm:presLayoutVars>
          <dgm:chMax val="0"/>
          <dgm:chPref val="0"/>
          <dgm:bulletEnabled val="1"/>
        </dgm:presLayoutVars>
      </dgm:prSet>
      <dgm:spPr/>
    </dgm:pt>
    <dgm:pt modelId="{766D8AA9-52CC-46D5-8CC2-103A3B7D1E4C}" type="pres">
      <dgm:prSet presAssocID="{90D5441E-94E6-4F24-8760-B9C99BF75BCE}" presName="EmptyPlaceHolder" presStyleCnt="0"/>
      <dgm:spPr/>
    </dgm:pt>
    <dgm:pt modelId="{AF388B1B-AF00-4803-ADDD-AC41AE563CBD}" type="pres">
      <dgm:prSet presAssocID="{479E411B-8CC7-471F-ADCC-90F480FDCFE2}" presName="space" presStyleCnt="0"/>
      <dgm:spPr/>
    </dgm:pt>
    <dgm:pt modelId="{823938BC-9FF5-4EFB-A5B5-56F41ABE90D7}" type="pres">
      <dgm:prSet presAssocID="{E01B01CA-05B0-4D4B-9AF5-114AEF9850B6}" presName="composite" presStyleCnt="0"/>
      <dgm:spPr/>
    </dgm:pt>
    <dgm:pt modelId="{BD94DD56-E69A-47BC-8793-5A2EA5533204}" type="pres">
      <dgm:prSet presAssocID="{E01B01CA-05B0-4D4B-9AF5-114AEF9850B6}" presName="L" presStyleLbl="solidFgAcc1" presStyleIdx="4" presStyleCnt="5">
        <dgm:presLayoutVars>
          <dgm:chMax val="0"/>
          <dgm:chPref val="0"/>
        </dgm:presLayoutVars>
      </dgm:prSet>
      <dgm:spPr/>
    </dgm:pt>
    <dgm:pt modelId="{C9844460-F1BA-4654-959A-768ADD62A7C6}" type="pres">
      <dgm:prSet presAssocID="{E01B01CA-05B0-4D4B-9AF5-114AEF9850B6}" presName="parTx" presStyleLbl="alignNode1" presStyleIdx="4" presStyleCnt="5">
        <dgm:presLayoutVars>
          <dgm:chMax val="0"/>
          <dgm:chPref val="0"/>
          <dgm:bulletEnabled val="1"/>
        </dgm:presLayoutVars>
      </dgm:prSet>
      <dgm:spPr/>
    </dgm:pt>
    <dgm:pt modelId="{214AD936-926C-4826-90CC-29E684C2E1A6}" type="pres">
      <dgm:prSet presAssocID="{E01B01CA-05B0-4D4B-9AF5-114AEF9850B6}" presName="desTx" presStyleLbl="revTx" presStyleIdx="4" presStyleCnt="5">
        <dgm:presLayoutVars>
          <dgm:chMax val="0"/>
          <dgm:chPref val="0"/>
          <dgm:bulletEnabled val="1"/>
        </dgm:presLayoutVars>
      </dgm:prSet>
      <dgm:spPr/>
    </dgm:pt>
    <dgm:pt modelId="{421ED622-DDF1-44A3-AA87-39992B13F753}" type="pres">
      <dgm:prSet presAssocID="{E01B01CA-05B0-4D4B-9AF5-114AEF9850B6}" presName="EmptyPlaceHolder" presStyleCnt="0"/>
      <dgm:spPr/>
    </dgm:pt>
  </dgm:ptLst>
  <dgm:cxnLst>
    <dgm:cxn modelId="{4A37F404-EAE0-4994-8D3C-229A9DFEB51C}" type="presOf" srcId="{9098B545-7E3A-49AA-94EE-B990F4E80ACE}" destId="{C443C9CC-2017-4297-9CED-0183F181388F}" srcOrd="0" destOrd="0" presId="urn:microsoft.com/office/officeart/2016/7/layout/AccentHomeChevronProcess"/>
    <dgm:cxn modelId="{E7E74F2A-956D-4E0C-8A98-A2ED013EEF02}" type="presOf" srcId="{E01B01CA-05B0-4D4B-9AF5-114AEF9850B6}" destId="{C9844460-F1BA-4654-959A-768ADD62A7C6}" srcOrd="0" destOrd="0" presId="urn:microsoft.com/office/officeart/2016/7/layout/AccentHomeChevronProcess"/>
    <dgm:cxn modelId="{8DBDDA2C-5B25-45EB-9E7B-84BCA629914F}" srcId="{6E624734-8B3F-4A26-9D3B-5ED97723AA76}" destId="{97F6C511-C2D0-4D4A-B5C3-F76D64458540}" srcOrd="0" destOrd="0" parTransId="{4F9A3E74-5EFC-4394-9663-560D9777C57D}" sibTransId="{B8DBD120-57A9-48A9-9F12-F0E9D666E0AB}"/>
    <dgm:cxn modelId="{6FA4CE3E-BBCD-4902-B8F0-378939E12E34}" srcId="{04F9F7E8-104B-43EB-892F-30CC5242C766}" destId="{65616B0A-2C85-4EC4-8D9B-225DCF3AB237}" srcOrd="1" destOrd="0" parTransId="{0C1D4D64-D601-4B31-AC0A-77EE32BA5DB9}" sibTransId="{6620890A-6508-4AE8-8C68-FFC27D0BF03F}"/>
    <dgm:cxn modelId="{DBD38560-2988-44F3-8135-D1796FE1F9B4}" type="presOf" srcId="{97F6C511-C2D0-4D4A-B5C3-F76D64458540}" destId="{FBC96F52-3FAE-4931-A98C-8E44ADEE80AF}" srcOrd="0" destOrd="0" presId="urn:microsoft.com/office/officeart/2016/7/layout/AccentHomeChevronProcess"/>
    <dgm:cxn modelId="{BCE98A6A-2E13-4CCB-8FA4-6879995C6A44}" srcId="{F4D3F9B7-B5FC-4F0E-B811-DCFB8699E0A3}" destId="{6E624734-8B3F-4A26-9D3B-5ED97723AA76}" srcOrd="1" destOrd="0" parTransId="{4EC1E088-7F9B-48F7-8480-5C473FC588CE}" sibTransId="{8CE209F1-FACC-44E7-9310-F8CEE14043C5}"/>
    <dgm:cxn modelId="{5274156B-180E-40AC-BCD2-93AC74CCC370}" srcId="{F4D3F9B7-B5FC-4F0E-B811-DCFB8699E0A3}" destId="{9098B545-7E3A-49AA-94EE-B990F4E80ACE}" srcOrd="2" destOrd="0" parTransId="{9A1860EC-A374-4894-AC34-CF618CBEDF4C}" sibTransId="{EB1A53AF-AD34-43C9-9A57-031B9E277EEC}"/>
    <dgm:cxn modelId="{CF78AE4E-57EE-4AE7-983A-2604ECECCC3A}" type="presOf" srcId="{6E624734-8B3F-4A26-9D3B-5ED97723AA76}" destId="{2D152C46-05CA-4F0B-9FEE-E1D4734E2195}" srcOrd="0" destOrd="0" presId="urn:microsoft.com/office/officeart/2016/7/layout/AccentHomeChevronProcess"/>
    <dgm:cxn modelId="{45D95078-4BC8-499C-946B-0AD188789FB6}" srcId="{E01B01CA-05B0-4D4B-9AF5-114AEF9850B6}" destId="{035C0B60-DFE8-4D09-B581-BD2715E4078C}" srcOrd="0" destOrd="0" parTransId="{6B689A09-FCA2-43DC-8526-9319BCDABE84}" sibTransId="{D67E381E-67BC-48F2-B6AD-569A95819745}"/>
    <dgm:cxn modelId="{3C73D77C-6F94-4144-AA3D-BB2E436F1A5F}" type="presOf" srcId="{035C0B60-DFE8-4D09-B581-BD2715E4078C}" destId="{214AD936-926C-4826-90CC-29E684C2E1A6}" srcOrd="0" destOrd="0" presId="urn:microsoft.com/office/officeart/2016/7/layout/AccentHomeChevronProcess"/>
    <dgm:cxn modelId="{57D9FB7C-CF42-4A6C-907A-6B66F94B4329}" type="presOf" srcId="{6A471025-E5DF-4BEC-B399-F0449BC9EC77}" destId="{55B948EC-5D29-469C-90DD-A346A63BEB1F}" srcOrd="0" destOrd="0" presId="urn:microsoft.com/office/officeart/2016/7/layout/AccentHomeChevronProcess"/>
    <dgm:cxn modelId="{A433DE9A-E12E-40EF-8B93-5004C75D336D}" type="presOf" srcId="{04F9F7E8-104B-43EB-892F-30CC5242C766}" destId="{A1BFD19E-013F-425F-9E1D-B8D9E2D547D4}" srcOrd="0" destOrd="0" presId="urn:microsoft.com/office/officeart/2016/7/layout/AccentHomeChevronProcess"/>
    <dgm:cxn modelId="{5089019F-F51F-423E-97AB-4B4EEE7F331C}" srcId="{9098B545-7E3A-49AA-94EE-B990F4E80ACE}" destId="{ABF98543-FAC4-4FC2-8A70-EAA22F1DE547}" srcOrd="0" destOrd="0" parTransId="{2DC056FB-7677-4B10-8973-C8810F221937}" sibTransId="{78DB8335-4B46-4F3F-9345-2F1C5723D9AE}"/>
    <dgm:cxn modelId="{EA6D6C9F-4AD5-4D30-BF51-3E5643FC0F85}" srcId="{F4D3F9B7-B5FC-4F0E-B811-DCFB8699E0A3}" destId="{E01B01CA-05B0-4D4B-9AF5-114AEF9850B6}" srcOrd="4" destOrd="0" parTransId="{B3DA2131-5E0D-4E8A-99B5-9E72A53FABE0}" sibTransId="{79FA0442-DEE9-488A-9F22-9A4706772189}"/>
    <dgm:cxn modelId="{F25E05A8-1B0A-431C-9D33-673419636343}" srcId="{F4D3F9B7-B5FC-4F0E-B811-DCFB8699E0A3}" destId="{04F9F7E8-104B-43EB-892F-30CC5242C766}" srcOrd="0" destOrd="0" parTransId="{4D5F8CC8-F32E-43AD-9A1E-925DFC19CAA7}" sibTransId="{191F4D63-BDA3-4FEF-B87E-07B08E262A82}"/>
    <dgm:cxn modelId="{560E06A8-2E9A-4FC4-917E-F6F382533A76}" srcId="{90D5441E-94E6-4F24-8760-B9C99BF75BCE}" destId="{60014E2D-5B2C-4AD1-AD36-A4DF70B8D011}" srcOrd="0" destOrd="0" parTransId="{761536DE-2BFF-4384-8518-31CC80BA0D02}" sibTransId="{3D1E76CF-5C3F-489E-9B76-C86116140D1C}"/>
    <dgm:cxn modelId="{A97440A8-F60E-4C1F-8BC7-6D13CDE43CB9}" srcId="{04F9F7E8-104B-43EB-892F-30CC5242C766}" destId="{6A471025-E5DF-4BEC-B399-F0449BC9EC77}" srcOrd="0" destOrd="0" parTransId="{ED8E1055-EF63-4D45-BCC3-84BAEE630750}" sibTransId="{A1B23BDB-1602-45FD-9052-32BAB6BB46B2}"/>
    <dgm:cxn modelId="{67BAA9DC-A745-4DC9-AB1E-C789164C1640}" type="presOf" srcId="{90D5441E-94E6-4F24-8760-B9C99BF75BCE}" destId="{8EB5FB2E-FD21-4493-BF05-A1039629E8B3}" srcOrd="0" destOrd="0" presId="urn:microsoft.com/office/officeart/2016/7/layout/AccentHomeChevronProcess"/>
    <dgm:cxn modelId="{F49E74E0-EA0F-4109-855C-4AAC926B3C7B}" srcId="{F4D3F9B7-B5FC-4F0E-B811-DCFB8699E0A3}" destId="{90D5441E-94E6-4F24-8760-B9C99BF75BCE}" srcOrd="3" destOrd="0" parTransId="{A21A2037-E030-428C-BDC5-FEE0A8CCF44D}" sibTransId="{479E411B-8CC7-471F-ADCC-90F480FDCFE2}"/>
    <dgm:cxn modelId="{DCF3CBE0-33E2-444F-93AE-66FD6274CBBF}" type="presOf" srcId="{60014E2D-5B2C-4AD1-AD36-A4DF70B8D011}" destId="{F48EE89F-7399-4017-9C3B-EEFF43A7C04C}" srcOrd="0" destOrd="0" presId="urn:microsoft.com/office/officeart/2016/7/layout/AccentHomeChevronProcess"/>
    <dgm:cxn modelId="{920311E2-C129-4825-BDDD-5B1762A588D8}" type="presOf" srcId="{F4D3F9B7-B5FC-4F0E-B811-DCFB8699E0A3}" destId="{CF371996-D74F-4700-AE1C-5B071F00C3CA}" srcOrd="0" destOrd="0" presId="urn:microsoft.com/office/officeart/2016/7/layout/AccentHomeChevronProcess"/>
    <dgm:cxn modelId="{6F983BE8-3E99-4350-BBCE-DF3542144330}" type="presOf" srcId="{65616B0A-2C85-4EC4-8D9B-225DCF3AB237}" destId="{55B948EC-5D29-469C-90DD-A346A63BEB1F}" srcOrd="0" destOrd="1" presId="urn:microsoft.com/office/officeart/2016/7/layout/AccentHomeChevronProcess"/>
    <dgm:cxn modelId="{CDA00CF7-F6D5-4941-B10B-EE03C1ECBEF7}" type="presOf" srcId="{ABF98543-FAC4-4FC2-8A70-EAA22F1DE547}" destId="{CAD96959-A535-468F-BB30-103C9E3BC371}" srcOrd="0" destOrd="0" presId="urn:microsoft.com/office/officeart/2016/7/layout/AccentHomeChevronProcess"/>
    <dgm:cxn modelId="{D11E6376-CA02-4F17-90D6-274D3912DCBA}" type="presParOf" srcId="{CF371996-D74F-4700-AE1C-5B071F00C3CA}" destId="{ADFC5469-B5BE-4B21-BD27-ADA2E7F74CE9}" srcOrd="0" destOrd="0" presId="urn:microsoft.com/office/officeart/2016/7/layout/AccentHomeChevronProcess"/>
    <dgm:cxn modelId="{5D76EE06-A86C-41B7-9AA9-60E661E4CC91}" type="presParOf" srcId="{ADFC5469-B5BE-4B21-BD27-ADA2E7F74CE9}" destId="{8B739627-4C0F-4FF3-B5B2-8662ED1FCF95}" srcOrd="0" destOrd="0" presId="urn:microsoft.com/office/officeart/2016/7/layout/AccentHomeChevronProcess"/>
    <dgm:cxn modelId="{26EE95CD-A822-4E63-978E-762412394CC2}" type="presParOf" srcId="{ADFC5469-B5BE-4B21-BD27-ADA2E7F74CE9}" destId="{A1BFD19E-013F-425F-9E1D-B8D9E2D547D4}" srcOrd="1" destOrd="0" presId="urn:microsoft.com/office/officeart/2016/7/layout/AccentHomeChevronProcess"/>
    <dgm:cxn modelId="{B3731B5D-FA16-40EF-B694-0E03956FFCA3}" type="presParOf" srcId="{ADFC5469-B5BE-4B21-BD27-ADA2E7F74CE9}" destId="{55B948EC-5D29-469C-90DD-A346A63BEB1F}" srcOrd="2" destOrd="0" presId="urn:microsoft.com/office/officeart/2016/7/layout/AccentHomeChevronProcess"/>
    <dgm:cxn modelId="{E343F0CF-E2BA-40B2-9716-6D8C4E57E938}" type="presParOf" srcId="{ADFC5469-B5BE-4B21-BD27-ADA2E7F74CE9}" destId="{CDC0398B-4E4D-458C-8026-927EE342652A}" srcOrd="3" destOrd="0" presId="urn:microsoft.com/office/officeart/2016/7/layout/AccentHomeChevronProcess"/>
    <dgm:cxn modelId="{C0E4EACC-0535-40FC-B79F-DACDB0F9631E}" type="presParOf" srcId="{CF371996-D74F-4700-AE1C-5B071F00C3CA}" destId="{4C73DC1B-982F-4821-A091-D6C2CAB1CAED}" srcOrd="1" destOrd="0" presId="urn:microsoft.com/office/officeart/2016/7/layout/AccentHomeChevronProcess"/>
    <dgm:cxn modelId="{84A291A4-B0D7-4DC6-B6BB-6224DDF04BD1}" type="presParOf" srcId="{CF371996-D74F-4700-AE1C-5B071F00C3CA}" destId="{9F5028DB-B07B-421C-B6C9-727306F2C24F}" srcOrd="2" destOrd="0" presId="urn:microsoft.com/office/officeart/2016/7/layout/AccentHomeChevronProcess"/>
    <dgm:cxn modelId="{F7FB2412-EBB2-4266-9CC0-1E9379433561}" type="presParOf" srcId="{9F5028DB-B07B-421C-B6C9-727306F2C24F}" destId="{57802E43-64E3-4E0A-8705-B64768B24FCD}" srcOrd="0" destOrd="0" presId="urn:microsoft.com/office/officeart/2016/7/layout/AccentHomeChevronProcess"/>
    <dgm:cxn modelId="{95B3DEBF-C861-4BAB-9B22-7C3E69FE95BC}" type="presParOf" srcId="{9F5028DB-B07B-421C-B6C9-727306F2C24F}" destId="{2D152C46-05CA-4F0B-9FEE-E1D4734E2195}" srcOrd="1" destOrd="0" presId="urn:microsoft.com/office/officeart/2016/7/layout/AccentHomeChevronProcess"/>
    <dgm:cxn modelId="{EAC72066-0349-4FB1-B8BA-88AC436EE1DD}" type="presParOf" srcId="{9F5028DB-B07B-421C-B6C9-727306F2C24F}" destId="{FBC96F52-3FAE-4931-A98C-8E44ADEE80AF}" srcOrd="2" destOrd="0" presId="urn:microsoft.com/office/officeart/2016/7/layout/AccentHomeChevronProcess"/>
    <dgm:cxn modelId="{CEEFDF2B-BCDE-4244-8129-AA75A9F6E30C}" type="presParOf" srcId="{9F5028DB-B07B-421C-B6C9-727306F2C24F}" destId="{E9843675-78B2-461A-AF25-A5B4966631D8}" srcOrd="3" destOrd="0" presId="urn:microsoft.com/office/officeart/2016/7/layout/AccentHomeChevronProcess"/>
    <dgm:cxn modelId="{835C7CC0-156D-43A1-A1B3-7B26B130A341}" type="presParOf" srcId="{CF371996-D74F-4700-AE1C-5B071F00C3CA}" destId="{FEC0B67C-E950-4D74-8207-72EEF58B575A}" srcOrd="3" destOrd="0" presId="urn:microsoft.com/office/officeart/2016/7/layout/AccentHomeChevronProcess"/>
    <dgm:cxn modelId="{777697CB-4ACF-4E65-A5ED-AEB75D574AB0}" type="presParOf" srcId="{CF371996-D74F-4700-AE1C-5B071F00C3CA}" destId="{7674FB80-54BE-46E4-AF19-F4C7D30AF584}" srcOrd="4" destOrd="0" presId="urn:microsoft.com/office/officeart/2016/7/layout/AccentHomeChevronProcess"/>
    <dgm:cxn modelId="{75E636F4-96D2-4FB0-9A03-9CB9155CEC8D}" type="presParOf" srcId="{7674FB80-54BE-46E4-AF19-F4C7D30AF584}" destId="{4D457925-AAEE-4A89-9603-61862D07EF7D}" srcOrd="0" destOrd="0" presId="urn:microsoft.com/office/officeart/2016/7/layout/AccentHomeChevronProcess"/>
    <dgm:cxn modelId="{9B5AE522-263F-441A-B709-B7DCBBB6E81A}" type="presParOf" srcId="{7674FB80-54BE-46E4-AF19-F4C7D30AF584}" destId="{C443C9CC-2017-4297-9CED-0183F181388F}" srcOrd="1" destOrd="0" presId="urn:microsoft.com/office/officeart/2016/7/layout/AccentHomeChevronProcess"/>
    <dgm:cxn modelId="{24FB71B9-2546-4BA7-B122-782FDEBB8BBA}" type="presParOf" srcId="{7674FB80-54BE-46E4-AF19-F4C7D30AF584}" destId="{CAD96959-A535-468F-BB30-103C9E3BC371}" srcOrd="2" destOrd="0" presId="urn:microsoft.com/office/officeart/2016/7/layout/AccentHomeChevronProcess"/>
    <dgm:cxn modelId="{2AF350E1-865D-45D0-9922-FB8E7BC7C8F8}" type="presParOf" srcId="{7674FB80-54BE-46E4-AF19-F4C7D30AF584}" destId="{4562D7FB-69F8-4446-AD7A-4F519A6675C9}" srcOrd="3" destOrd="0" presId="urn:microsoft.com/office/officeart/2016/7/layout/AccentHomeChevronProcess"/>
    <dgm:cxn modelId="{7AC558C5-36E0-4AB9-A8F9-F2C704887010}" type="presParOf" srcId="{CF371996-D74F-4700-AE1C-5B071F00C3CA}" destId="{215DFA5D-2CE3-4C02-B959-2C3DA2D8CB15}" srcOrd="5" destOrd="0" presId="urn:microsoft.com/office/officeart/2016/7/layout/AccentHomeChevronProcess"/>
    <dgm:cxn modelId="{063FB215-2F0C-4844-93C8-8773E5065120}" type="presParOf" srcId="{CF371996-D74F-4700-AE1C-5B071F00C3CA}" destId="{41647246-446D-4AC3-831E-0FC193DA51BD}" srcOrd="6" destOrd="0" presId="urn:microsoft.com/office/officeart/2016/7/layout/AccentHomeChevronProcess"/>
    <dgm:cxn modelId="{6576B2F9-8400-425B-A248-37471DCEB933}" type="presParOf" srcId="{41647246-446D-4AC3-831E-0FC193DA51BD}" destId="{154EABA3-ECBB-4123-B78A-CF6B6839F4B1}" srcOrd="0" destOrd="0" presId="urn:microsoft.com/office/officeart/2016/7/layout/AccentHomeChevronProcess"/>
    <dgm:cxn modelId="{9B572726-0DE4-4455-B611-58D9CE09340D}" type="presParOf" srcId="{41647246-446D-4AC3-831E-0FC193DA51BD}" destId="{8EB5FB2E-FD21-4493-BF05-A1039629E8B3}" srcOrd="1" destOrd="0" presId="urn:microsoft.com/office/officeart/2016/7/layout/AccentHomeChevronProcess"/>
    <dgm:cxn modelId="{199F9BD8-3966-4728-88E3-C0831DB27E36}" type="presParOf" srcId="{41647246-446D-4AC3-831E-0FC193DA51BD}" destId="{F48EE89F-7399-4017-9C3B-EEFF43A7C04C}" srcOrd="2" destOrd="0" presId="urn:microsoft.com/office/officeart/2016/7/layout/AccentHomeChevronProcess"/>
    <dgm:cxn modelId="{7F0347FC-0B45-4678-BA3E-EB3B1AFDF67A}" type="presParOf" srcId="{41647246-446D-4AC3-831E-0FC193DA51BD}" destId="{766D8AA9-52CC-46D5-8CC2-103A3B7D1E4C}" srcOrd="3" destOrd="0" presId="urn:microsoft.com/office/officeart/2016/7/layout/AccentHomeChevronProcess"/>
    <dgm:cxn modelId="{F07BD08D-8762-4C9D-B832-B24A91453046}" type="presParOf" srcId="{CF371996-D74F-4700-AE1C-5B071F00C3CA}" destId="{AF388B1B-AF00-4803-ADDD-AC41AE563CBD}" srcOrd="7" destOrd="0" presId="urn:microsoft.com/office/officeart/2016/7/layout/AccentHomeChevronProcess"/>
    <dgm:cxn modelId="{5BAB1E3E-A8C9-4A4D-8949-56F8EB2E1DC6}" type="presParOf" srcId="{CF371996-D74F-4700-AE1C-5B071F00C3CA}" destId="{823938BC-9FF5-4EFB-A5B5-56F41ABE90D7}" srcOrd="8" destOrd="0" presId="urn:microsoft.com/office/officeart/2016/7/layout/AccentHomeChevronProcess"/>
    <dgm:cxn modelId="{15025984-EA33-4A14-A28C-239A84F23B10}" type="presParOf" srcId="{823938BC-9FF5-4EFB-A5B5-56F41ABE90D7}" destId="{BD94DD56-E69A-47BC-8793-5A2EA5533204}" srcOrd="0" destOrd="0" presId="urn:microsoft.com/office/officeart/2016/7/layout/AccentHomeChevronProcess"/>
    <dgm:cxn modelId="{85ADA2B8-A5AB-43DD-98DA-28EE611CF7B9}" type="presParOf" srcId="{823938BC-9FF5-4EFB-A5B5-56F41ABE90D7}" destId="{C9844460-F1BA-4654-959A-768ADD62A7C6}" srcOrd="1" destOrd="0" presId="urn:microsoft.com/office/officeart/2016/7/layout/AccentHomeChevronProcess"/>
    <dgm:cxn modelId="{1961D2D9-952C-42D6-B7C4-E7F871EC5D83}" type="presParOf" srcId="{823938BC-9FF5-4EFB-A5B5-56F41ABE90D7}" destId="{214AD936-926C-4826-90CC-29E684C2E1A6}" srcOrd="2" destOrd="0" presId="urn:microsoft.com/office/officeart/2016/7/layout/AccentHomeChevronProcess"/>
    <dgm:cxn modelId="{77A623F0-F03E-45F2-B7A5-0524F84EED4B}" type="presParOf" srcId="{823938BC-9FF5-4EFB-A5B5-56F41ABE90D7}" destId="{421ED622-DDF1-44A3-AA87-39992B13F753}" srcOrd="3" destOrd="0" presId="urn:microsoft.com/office/officeart/2016/7/layout/AccentHomeChevron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A782C24-6EE6-42E4-9D08-D6065B48F45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B44719D-F574-48CE-AC74-7B492E1365F5}">
      <dgm:prSet phldrT="[Text]" phldr="0" custT="1"/>
      <dgm:spPr/>
      <dgm:t>
        <a:bodyPr/>
        <a:lstStyle/>
        <a:p>
          <a:pPr rtl="0"/>
          <a:r>
            <a:rPr lang="en-US" sz="2400" dirty="0">
              <a:solidFill>
                <a:schemeClr val="bg1"/>
              </a:solidFill>
              <a:latin typeface="Calibri"/>
              <a:ea typeface="Calibri"/>
              <a:cs typeface="Calibri"/>
            </a:rPr>
            <a:t>Lessons Learned</a:t>
          </a:r>
        </a:p>
      </dgm:t>
    </dgm:pt>
    <dgm:pt modelId="{5FDE1AB3-1B85-43E3-B24C-EDC6246D3515}" type="parTrans" cxnId="{D807487E-8E4A-4849-B65E-A2BF510C0CF4}">
      <dgm:prSet/>
      <dgm:spPr/>
      <dgm:t>
        <a:bodyPr/>
        <a:lstStyle/>
        <a:p>
          <a:endParaRPr lang="en-US"/>
        </a:p>
      </dgm:t>
    </dgm:pt>
    <dgm:pt modelId="{F8FB85A8-D11F-4641-8E0C-A196B312CCD6}" type="sibTrans" cxnId="{D807487E-8E4A-4849-B65E-A2BF510C0CF4}">
      <dgm:prSet/>
      <dgm:spPr/>
      <dgm:t>
        <a:bodyPr/>
        <a:lstStyle/>
        <a:p>
          <a:endParaRPr lang="en-US"/>
        </a:p>
      </dgm:t>
    </dgm:pt>
    <dgm:pt modelId="{91ACCB94-9D5C-49E8-8BD8-5B3927B10A4A}">
      <dgm:prSet phldr="0"/>
      <dgm:spPr/>
      <dgm:t>
        <a:bodyPr/>
        <a:lstStyle/>
        <a:p>
          <a:pPr algn="l" rtl="0">
            <a:lnSpc>
              <a:spcPct val="90000"/>
            </a:lnSpc>
          </a:pPr>
          <a:r>
            <a:rPr lang="en-US" sz="2400" dirty="0">
              <a:solidFill>
                <a:srgbClr val="7030A0"/>
              </a:solidFill>
              <a:latin typeface="Calibri"/>
              <a:ea typeface="Calibri"/>
              <a:cs typeface="Calibri"/>
            </a:rPr>
            <a:t>Team-based roadmap – a key to successful transition</a:t>
          </a:r>
        </a:p>
      </dgm:t>
    </dgm:pt>
    <dgm:pt modelId="{803D88C3-86CB-40CC-9CD1-7C266E6D788A}" type="parTrans" cxnId="{6EA64E95-C7D7-4A3B-9E27-2DE627BE388B}">
      <dgm:prSet/>
      <dgm:spPr/>
    </dgm:pt>
    <dgm:pt modelId="{59183227-146C-4695-A0F9-BDC2FF4C31DA}" type="sibTrans" cxnId="{6EA64E95-C7D7-4A3B-9E27-2DE627BE388B}">
      <dgm:prSet/>
      <dgm:spPr/>
    </dgm:pt>
    <dgm:pt modelId="{73F32DD5-FEA2-4372-B100-7222F7C7B9D4}">
      <dgm:prSet phldr="0"/>
      <dgm:spPr/>
      <dgm:t>
        <a:bodyPr/>
        <a:lstStyle/>
        <a:p>
          <a:pPr algn="l">
            <a:lnSpc>
              <a:spcPct val="90000"/>
            </a:lnSpc>
          </a:pPr>
          <a:r>
            <a:rPr lang="en-US" sz="2400" dirty="0">
              <a:latin typeface="Calibri"/>
              <a:ea typeface="Calibri"/>
              <a:cs typeface="Calibri"/>
            </a:rPr>
            <a:t>Success driven by</a:t>
          </a:r>
        </a:p>
      </dgm:t>
    </dgm:pt>
    <dgm:pt modelId="{B6A08260-D8CB-4732-8E36-36E4C9077BDE}" type="parTrans" cxnId="{0220C2BA-5521-470D-A79D-1E5357865E93}">
      <dgm:prSet/>
      <dgm:spPr/>
    </dgm:pt>
    <dgm:pt modelId="{1D20736E-64DE-4374-B709-1BCB6A03BBE1}" type="sibTrans" cxnId="{0220C2BA-5521-470D-A79D-1E5357865E93}">
      <dgm:prSet/>
      <dgm:spPr/>
    </dgm:pt>
    <dgm:pt modelId="{BE6CC19B-209D-4936-ACCE-CA23CCDF8245}">
      <dgm:prSet phldr="0"/>
      <dgm:spPr/>
      <dgm:t>
        <a:bodyPr/>
        <a:lstStyle/>
        <a:p>
          <a:pPr algn="l" rtl="0">
            <a:lnSpc>
              <a:spcPct val="90000"/>
            </a:lnSpc>
          </a:pPr>
          <a:r>
            <a:rPr lang="en-US" sz="2400" dirty="0">
              <a:latin typeface="Calibri"/>
              <a:ea typeface="Calibri"/>
              <a:cs typeface="Calibri"/>
            </a:rPr>
            <a:t>Leveraging EMR integration</a:t>
          </a:r>
        </a:p>
      </dgm:t>
    </dgm:pt>
    <dgm:pt modelId="{99A8A9E4-E894-432C-923B-0CF0FDF77AF7}" type="parTrans" cxnId="{67581CD0-B89E-4DAF-94DB-912F004274AC}">
      <dgm:prSet/>
      <dgm:spPr/>
    </dgm:pt>
    <dgm:pt modelId="{48D2B875-F069-4B41-8B84-30AB8033FB36}" type="sibTrans" cxnId="{67581CD0-B89E-4DAF-94DB-912F004274AC}">
      <dgm:prSet/>
      <dgm:spPr/>
    </dgm:pt>
    <dgm:pt modelId="{F7A7D609-8ABD-4884-AB66-0C38B45C2EA5}">
      <dgm:prSet phldr="0"/>
      <dgm:spPr/>
      <dgm:t>
        <a:bodyPr/>
        <a:lstStyle/>
        <a:p>
          <a:pPr algn="l">
            <a:lnSpc>
              <a:spcPct val="90000"/>
            </a:lnSpc>
          </a:pPr>
          <a:r>
            <a:rPr lang="en-US" sz="2400" dirty="0">
              <a:latin typeface="Calibri"/>
              <a:ea typeface="Calibri"/>
              <a:cs typeface="Calibri"/>
            </a:rPr>
            <a:t>Multidisciplinary approach</a:t>
          </a:r>
        </a:p>
      </dgm:t>
    </dgm:pt>
    <dgm:pt modelId="{9523B64C-2BAE-4B5F-931D-6D662F278E2F}" type="parTrans" cxnId="{12CA7F6D-227C-4522-B264-39945C759831}">
      <dgm:prSet/>
      <dgm:spPr/>
    </dgm:pt>
    <dgm:pt modelId="{A88B9A2E-BA7D-4795-9C43-8E685E3B949B}" type="sibTrans" cxnId="{12CA7F6D-227C-4522-B264-39945C759831}">
      <dgm:prSet/>
      <dgm:spPr/>
    </dgm:pt>
    <dgm:pt modelId="{3F94C2A3-9311-4919-951A-E60AC57B3FED}">
      <dgm:prSet phldr="0"/>
      <dgm:spPr/>
      <dgm:t>
        <a:bodyPr/>
        <a:lstStyle/>
        <a:p>
          <a:pPr algn="l" rtl="0">
            <a:lnSpc>
              <a:spcPct val="90000"/>
            </a:lnSpc>
          </a:pPr>
          <a:r>
            <a:rPr lang="en-US" sz="2400" dirty="0">
              <a:latin typeface="Calibri"/>
              <a:ea typeface="Calibri"/>
              <a:cs typeface="Calibri"/>
            </a:rPr>
            <a:t>Sustain improvements </a:t>
          </a:r>
        </a:p>
      </dgm:t>
    </dgm:pt>
    <dgm:pt modelId="{148CAC61-0246-4CF6-961F-A6F1CBC5BE35}" type="parTrans" cxnId="{E94DA122-7A76-4C0E-9B48-9F60601556D6}">
      <dgm:prSet/>
      <dgm:spPr/>
    </dgm:pt>
    <dgm:pt modelId="{495C7C0F-D6DA-4C60-954D-695E8A5CABD6}" type="sibTrans" cxnId="{E94DA122-7A76-4C0E-9B48-9F60601556D6}">
      <dgm:prSet/>
      <dgm:spPr/>
    </dgm:pt>
    <dgm:pt modelId="{63A2BD53-9AD5-4E4F-B0A1-ECE5B7C4FEEC}">
      <dgm:prSet phldr="0"/>
      <dgm:spPr/>
      <dgm:t>
        <a:bodyPr/>
        <a:lstStyle/>
        <a:p>
          <a:pPr algn="l">
            <a:lnSpc>
              <a:spcPct val="90000"/>
            </a:lnSpc>
          </a:pPr>
          <a:r>
            <a:rPr lang="en-US" sz="2400" dirty="0">
              <a:latin typeface="Calibri"/>
              <a:ea typeface="Calibri"/>
              <a:cs typeface="Calibri"/>
            </a:rPr>
            <a:t>Monitor patient-level outcomes post-transition</a:t>
          </a:r>
        </a:p>
      </dgm:t>
    </dgm:pt>
    <dgm:pt modelId="{DB6B542D-373D-497E-B1F1-3140931974D4}" type="parTrans" cxnId="{92325863-06FB-48D1-8041-6DCF67583064}">
      <dgm:prSet/>
      <dgm:spPr/>
    </dgm:pt>
    <dgm:pt modelId="{79960AC8-0BA7-4488-9A92-7E141E0205A1}" type="sibTrans" cxnId="{92325863-06FB-48D1-8041-6DCF67583064}">
      <dgm:prSet/>
      <dgm:spPr/>
    </dgm:pt>
    <dgm:pt modelId="{DC3F5FDC-EEF5-47D7-BE29-34429E101373}">
      <dgm:prSet phldr="0"/>
      <dgm:spPr/>
      <dgm:t>
        <a:bodyPr/>
        <a:lstStyle/>
        <a:p>
          <a:pPr algn="l" rtl="0">
            <a:lnSpc>
              <a:spcPct val="90000"/>
            </a:lnSpc>
          </a:pPr>
          <a:r>
            <a:rPr lang="en-US" sz="2400" dirty="0">
              <a:solidFill>
                <a:srgbClr val="000000"/>
              </a:solidFill>
              <a:latin typeface="Calibri"/>
              <a:ea typeface="Calibri"/>
              <a:cs typeface="Calibri"/>
            </a:rPr>
            <a:t>Clear task distribution for team members</a:t>
          </a:r>
        </a:p>
      </dgm:t>
    </dgm:pt>
    <dgm:pt modelId="{97DF6444-1A9E-41AC-8BA5-F13671498F9E}" type="parTrans" cxnId="{152CAFB7-5881-4A73-8464-A07A8E657693}">
      <dgm:prSet/>
      <dgm:spPr/>
    </dgm:pt>
    <dgm:pt modelId="{CD25BF14-C0D1-409E-B579-18B95D85F423}" type="sibTrans" cxnId="{152CAFB7-5881-4A73-8464-A07A8E657693}">
      <dgm:prSet/>
      <dgm:spPr/>
    </dgm:pt>
    <dgm:pt modelId="{455F3CFD-2C94-4A4D-92F7-D25B5160336D}">
      <dgm:prSet phldr="0"/>
      <dgm:spPr/>
      <dgm:t>
        <a:bodyPr/>
        <a:lstStyle/>
        <a:p>
          <a:r>
            <a:rPr lang="en-US" sz="2400" dirty="0">
              <a:solidFill>
                <a:schemeClr val="bg1"/>
              </a:solidFill>
              <a:latin typeface="Calibri"/>
              <a:ea typeface="Calibri"/>
              <a:cs typeface="Calibri"/>
            </a:rPr>
            <a:t>Future directions</a:t>
          </a:r>
          <a:endParaRPr lang="en-US" sz="2400" dirty="0">
            <a:latin typeface="Calibri"/>
            <a:ea typeface="Calibri"/>
            <a:cs typeface="Calibri"/>
          </a:endParaRPr>
        </a:p>
      </dgm:t>
    </dgm:pt>
    <dgm:pt modelId="{AF60F32C-73B9-4BE5-954C-7D846B05B8AF}" type="parTrans" cxnId="{1D8165D0-324E-4922-930D-2F3C49D3B029}">
      <dgm:prSet/>
      <dgm:spPr/>
    </dgm:pt>
    <dgm:pt modelId="{B8B2C51F-324C-4BA6-8F3D-F59C4FCD5CFB}" type="sibTrans" cxnId="{1D8165D0-324E-4922-930D-2F3C49D3B029}">
      <dgm:prSet/>
      <dgm:spPr/>
    </dgm:pt>
    <dgm:pt modelId="{D307B7B5-B038-4015-9B24-3793077EF5E6}">
      <dgm:prSet phldr="0"/>
      <dgm:spPr/>
      <dgm:t>
        <a:bodyPr/>
        <a:lstStyle/>
        <a:p>
          <a:pPr algn="l" rtl="0">
            <a:lnSpc>
              <a:spcPct val="90000"/>
            </a:lnSpc>
          </a:pPr>
          <a:r>
            <a:rPr lang="en-US" sz="1100" dirty="0">
              <a:solidFill>
                <a:schemeClr val="tx1"/>
              </a:solidFill>
              <a:latin typeface="Calibri"/>
              <a:ea typeface="Calibri"/>
              <a:cs typeface="Calibri"/>
            </a:rPr>
            <a:t>Address barriers for those with public health insurance</a:t>
          </a:r>
        </a:p>
      </dgm:t>
    </dgm:pt>
    <dgm:pt modelId="{00FC1DAA-6018-42D2-876B-478EC0F54C0D}" type="parTrans" cxnId="{871A8D6E-15E6-4911-BD0B-D9647D709E66}">
      <dgm:prSet/>
      <dgm:spPr/>
    </dgm:pt>
    <dgm:pt modelId="{7D54D416-D2AA-47D7-B104-A49CBB8F75CA}" type="sibTrans" cxnId="{871A8D6E-15E6-4911-BD0B-D9647D709E66}">
      <dgm:prSet/>
      <dgm:spPr/>
    </dgm:pt>
    <dgm:pt modelId="{310D217B-C97B-4851-83CB-7678193B9DB0}" type="pres">
      <dgm:prSet presAssocID="{9A782C24-6EE6-42E4-9D08-D6065B48F45B}" presName="linear" presStyleCnt="0">
        <dgm:presLayoutVars>
          <dgm:animLvl val="lvl"/>
          <dgm:resizeHandles val="exact"/>
        </dgm:presLayoutVars>
      </dgm:prSet>
      <dgm:spPr/>
    </dgm:pt>
    <dgm:pt modelId="{BBAF314E-0ADA-45A8-B05F-C2BE32C24C38}" type="pres">
      <dgm:prSet presAssocID="{EB44719D-F574-48CE-AC74-7B492E1365F5}" presName="parentText" presStyleLbl="node1" presStyleIdx="0" presStyleCnt="2">
        <dgm:presLayoutVars>
          <dgm:chMax val="0"/>
          <dgm:bulletEnabled val="1"/>
        </dgm:presLayoutVars>
      </dgm:prSet>
      <dgm:spPr/>
    </dgm:pt>
    <dgm:pt modelId="{3CE6328A-5581-4678-A617-7A01AF01E435}" type="pres">
      <dgm:prSet presAssocID="{EB44719D-F574-48CE-AC74-7B492E1365F5}" presName="childText" presStyleLbl="revTx" presStyleIdx="0" presStyleCnt="2">
        <dgm:presLayoutVars>
          <dgm:bulletEnabled val="1"/>
        </dgm:presLayoutVars>
      </dgm:prSet>
      <dgm:spPr/>
    </dgm:pt>
    <dgm:pt modelId="{D5DBD32E-040E-4CF5-BFFF-4758970B3AB9}" type="pres">
      <dgm:prSet presAssocID="{455F3CFD-2C94-4A4D-92F7-D25B5160336D}" presName="parentText" presStyleLbl="node1" presStyleIdx="1" presStyleCnt="2">
        <dgm:presLayoutVars>
          <dgm:chMax val="0"/>
          <dgm:bulletEnabled val="1"/>
        </dgm:presLayoutVars>
      </dgm:prSet>
      <dgm:spPr/>
    </dgm:pt>
    <dgm:pt modelId="{3EDA667B-DA0C-4D19-B141-96C0A751B0CA}" type="pres">
      <dgm:prSet presAssocID="{455F3CFD-2C94-4A4D-92F7-D25B5160336D}" presName="childText" presStyleLbl="revTx" presStyleIdx="1" presStyleCnt="2">
        <dgm:presLayoutVars>
          <dgm:bulletEnabled val="1"/>
        </dgm:presLayoutVars>
      </dgm:prSet>
      <dgm:spPr/>
    </dgm:pt>
  </dgm:ptLst>
  <dgm:cxnLst>
    <dgm:cxn modelId="{D150FA00-BCFB-4920-9048-0EC0B4F2ADF0}" type="presOf" srcId="{EB44719D-F574-48CE-AC74-7B492E1365F5}" destId="{BBAF314E-0ADA-45A8-B05F-C2BE32C24C38}" srcOrd="0" destOrd="0" presId="urn:microsoft.com/office/officeart/2005/8/layout/vList2"/>
    <dgm:cxn modelId="{72D4F420-8CD2-4A0C-BB4C-2030F97C5320}" type="presOf" srcId="{455F3CFD-2C94-4A4D-92F7-D25B5160336D}" destId="{D5DBD32E-040E-4CF5-BFFF-4758970B3AB9}" srcOrd="0" destOrd="0" presId="urn:microsoft.com/office/officeart/2005/8/layout/vList2"/>
    <dgm:cxn modelId="{E94DA122-7A76-4C0E-9B48-9F60601556D6}" srcId="{455F3CFD-2C94-4A4D-92F7-D25B5160336D}" destId="{3F94C2A3-9311-4919-951A-E60AC57B3FED}" srcOrd="0" destOrd="0" parTransId="{148CAC61-0246-4CF6-961F-A6F1CBC5BE35}" sibTransId="{495C7C0F-D6DA-4C60-954D-695E8A5CABD6}"/>
    <dgm:cxn modelId="{3927C734-5AE7-43C0-81C4-B9E512151DF6}" type="presOf" srcId="{DC3F5FDC-EEF5-47D7-BE29-34429E101373}" destId="{3CE6328A-5581-4678-A617-7A01AF01E435}" srcOrd="0" destOrd="4" presId="urn:microsoft.com/office/officeart/2005/8/layout/vList2"/>
    <dgm:cxn modelId="{ECB12335-76CF-4BA2-82C9-F911CFE52963}" type="presOf" srcId="{63A2BD53-9AD5-4E4F-B0A1-ECE5B7C4FEEC}" destId="{3EDA667B-DA0C-4D19-B141-96C0A751B0CA}" srcOrd="0" destOrd="1" presId="urn:microsoft.com/office/officeart/2005/8/layout/vList2"/>
    <dgm:cxn modelId="{92325863-06FB-48D1-8041-6DCF67583064}" srcId="{455F3CFD-2C94-4A4D-92F7-D25B5160336D}" destId="{63A2BD53-9AD5-4E4F-B0A1-ECE5B7C4FEEC}" srcOrd="1" destOrd="0" parTransId="{DB6B542D-373D-497E-B1F1-3140931974D4}" sibTransId="{79960AC8-0BA7-4488-9A92-7E141E0205A1}"/>
    <dgm:cxn modelId="{12CA7F6D-227C-4522-B264-39945C759831}" srcId="{73F32DD5-FEA2-4372-B100-7222F7C7B9D4}" destId="{F7A7D609-8ABD-4884-AB66-0C38B45C2EA5}" srcOrd="1" destOrd="0" parTransId="{9523B64C-2BAE-4B5F-931D-6D662F278E2F}" sibTransId="{A88B9A2E-BA7D-4795-9C43-8E685E3B949B}"/>
    <dgm:cxn modelId="{871A8D6E-15E6-4911-BD0B-D9647D709E66}" srcId="{455F3CFD-2C94-4A4D-92F7-D25B5160336D}" destId="{D307B7B5-B038-4015-9B24-3793077EF5E6}" srcOrd="2" destOrd="0" parTransId="{00FC1DAA-6018-42D2-876B-478EC0F54C0D}" sibTransId="{7D54D416-D2AA-47D7-B104-A49CBB8F75CA}"/>
    <dgm:cxn modelId="{D807487E-8E4A-4849-B65E-A2BF510C0CF4}" srcId="{9A782C24-6EE6-42E4-9D08-D6065B48F45B}" destId="{EB44719D-F574-48CE-AC74-7B492E1365F5}" srcOrd="0" destOrd="0" parTransId="{5FDE1AB3-1B85-43E3-B24C-EDC6246D3515}" sibTransId="{F8FB85A8-D11F-4641-8E0C-A196B312CCD6}"/>
    <dgm:cxn modelId="{6EA64E95-C7D7-4A3B-9E27-2DE627BE388B}" srcId="{EB44719D-F574-48CE-AC74-7B492E1365F5}" destId="{91ACCB94-9D5C-49E8-8BD8-5B3927B10A4A}" srcOrd="0" destOrd="0" parTransId="{803D88C3-86CB-40CC-9CD1-7C266E6D788A}" sibTransId="{59183227-146C-4695-A0F9-BDC2FF4C31DA}"/>
    <dgm:cxn modelId="{AD3078B0-87B9-4C59-A036-DD7F8AD74116}" type="presOf" srcId="{9A782C24-6EE6-42E4-9D08-D6065B48F45B}" destId="{310D217B-C97B-4851-83CB-7678193B9DB0}" srcOrd="0" destOrd="0" presId="urn:microsoft.com/office/officeart/2005/8/layout/vList2"/>
    <dgm:cxn modelId="{152CAFB7-5881-4A73-8464-A07A8E657693}" srcId="{73F32DD5-FEA2-4372-B100-7222F7C7B9D4}" destId="{DC3F5FDC-EEF5-47D7-BE29-34429E101373}" srcOrd="2" destOrd="0" parTransId="{97DF6444-1A9E-41AC-8BA5-F13671498F9E}" sibTransId="{CD25BF14-C0D1-409E-B579-18B95D85F423}"/>
    <dgm:cxn modelId="{0220C2BA-5521-470D-A79D-1E5357865E93}" srcId="{EB44719D-F574-48CE-AC74-7B492E1365F5}" destId="{73F32DD5-FEA2-4372-B100-7222F7C7B9D4}" srcOrd="1" destOrd="0" parTransId="{B6A08260-D8CB-4732-8E36-36E4C9077BDE}" sibTransId="{1D20736E-64DE-4374-B709-1BCB6A03BBE1}"/>
    <dgm:cxn modelId="{482355CB-342E-4CE5-9A6D-4A0C40773BAF}" type="presOf" srcId="{F7A7D609-8ABD-4884-AB66-0C38B45C2EA5}" destId="{3CE6328A-5581-4678-A617-7A01AF01E435}" srcOrd="0" destOrd="3" presId="urn:microsoft.com/office/officeart/2005/8/layout/vList2"/>
    <dgm:cxn modelId="{67581CD0-B89E-4DAF-94DB-912F004274AC}" srcId="{73F32DD5-FEA2-4372-B100-7222F7C7B9D4}" destId="{BE6CC19B-209D-4936-ACCE-CA23CCDF8245}" srcOrd="0" destOrd="0" parTransId="{99A8A9E4-E894-432C-923B-0CF0FDF77AF7}" sibTransId="{48D2B875-F069-4B41-8B84-30AB8033FB36}"/>
    <dgm:cxn modelId="{1D8165D0-324E-4922-930D-2F3C49D3B029}" srcId="{9A782C24-6EE6-42E4-9D08-D6065B48F45B}" destId="{455F3CFD-2C94-4A4D-92F7-D25B5160336D}" srcOrd="1" destOrd="0" parTransId="{AF60F32C-73B9-4BE5-954C-7D846B05B8AF}" sibTransId="{B8B2C51F-324C-4BA6-8F3D-F59C4FCD5CFB}"/>
    <dgm:cxn modelId="{1838DEE2-D877-4299-8A88-B79CC4E2CEAC}" type="presOf" srcId="{D307B7B5-B038-4015-9B24-3793077EF5E6}" destId="{3EDA667B-DA0C-4D19-B141-96C0A751B0CA}" srcOrd="0" destOrd="2" presId="urn:microsoft.com/office/officeart/2005/8/layout/vList2"/>
    <dgm:cxn modelId="{8D7BE1E4-1E64-4383-90B9-BA3E232F05E2}" type="presOf" srcId="{BE6CC19B-209D-4936-ACCE-CA23CCDF8245}" destId="{3CE6328A-5581-4678-A617-7A01AF01E435}" srcOrd="0" destOrd="2" presId="urn:microsoft.com/office/officeart/2005/8/layout/vList2"/>
    <dgm:cxn modelId="{6933E4F9-4A08-49AE-A8D3-E67B9B08C6D9}" type="presOf" srcId="{91ACCB94-9D5C-49E8-8BD8-5B3927B10A4A}" destId="{3CE6328A-5581-4678-A617-7A01AF01E435}" srcOrd="0" destOrd="0" presId="urn:microsoft.com/office/officeart/2005/8/layout/vList2"/>
    <dgm:cxn modelId="{483978FC-42FD-4E4C-8193-3BAA0E79D00B}" type="presOf" srcId="{3F94C2A3-9311-4919-951A-E60AC57B3FED}" destId="{3EDA667B-DA0C-4D19-B141-96C0A751B0CA}" srcOrd="0" destOrd="0" presId="urn:microsoft.com/office/officeart/2005/8/layout/vList2"/>
    <dgm:cxn modelId="{DC807DFC-281A-4A51-A5EB-2513C18C9997}" type="presOf" srcId="{73F32DD5-FEA2-4372-B100-7222F7C7B9D4}" destId="{3CE6328A-5581-4678-A617-7A01AF01E435}" srcOrd="0" destOrd="1" presId="urn:microsoft.com/office/officeart/2005/8/layout/vList2"/>
    <dgm:cxn modelId="{514FD8E6-7A89-433D-942B-4ADAFDFA6EC4}" type="presParOf" srcId="{310D217B-C97B-4851-83CB-7678193B9DB0}" destId="{BBAF314E-0ADA-45A8-B05F-C2BE32C24C38}" srcOrd="0" destOrd="0" presId="urn:microsoft.com/office/officeart/2005/8/layout/vList2"/>
    <dgm:cxn modelId="{3EFF02DD-4E87-4811-97F7-E08F39BB7BA1}" type="presParOf" srcId="{310D217B-C97B-4851-83CB-7678193B9DB0}" destId="{3CE6328A-5581-4678-A617-7A01AF01E435}" srcOrd="1" destOrd="0" presId="urn:microsoft.com/office/officeart/2005/8/layout/vList2"/>
    <dgm:cxn modelId="{825E6BAA-77DD-4105-93CC-419131A0DF0D}" type="presParOf" srcId="{310D217B-C97B-4851-83CB-7678193B9DB0}" destId="{D5DBD32E-040E-4CF5-BFFF-4758970B3AB9}" srcOrd="2" destOrd="0" presId="urn:microsoft.com/office/officeart/2005/8/layout/vList2"/>
    <dgm:cxn modelId="{901E72B2-E72C-44FE-95D8-F46CA698F83A}" type="presParOf" srcId="{310D217B-C97B-4851-83CB-7678193B9DB0}" destId="{3EDA667B-DA0C-4D19-B141-96C0A751B0C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342E8C9-4541-CE43-B82C-AC60F4F98E0C}" type="doc">
      <dgm:prSet loTypeId="urn:microsoft.com/office/officeart/2005/8/layout/radial1" loCatId="" qsTypeId="urn:microsoft.com/office/officeart/2005/8/quickstyle/simple2" qsCatId="simple" csTypeId="urn:microsoft.com/office/officeart/2005/8/colors/colorful5" csCatId="colorful" phldr="1"/>
      <dgm:spPr/>
      <dgm:t>
        <a:bodyPr/>
        <a:lstStyle/>
        <a:p>
          <a:endParaRPr lang="en-US"/>
        </a:p>
      </dgm:t>
    </dgm:pt>
    <dgm:pt modelId="{13AC2174-5977-8245-9B69-770A3B282424}">
      <dgm:prSet phldrT="[Text]"/>
      <dgm:spPr/>
      <dgm:t>
        <a:bodyPr/>
        <a:lstStyle/>
        <a:p>
          <a:pPr rtl="0"/>
          <a:r>
            <a:rPr lang="en-US" b="1" dirty="0">
              <a:latin typeface="Calibri Light" panose="020F0302020204030204"/>
            </a:rPr>
            <a:t>Patients &amp; Families</a:t>
          </a:r>
          <a:endParaRPr lang="en-US" b="1" dirty="0"/>
        </a:p>
      </dgm:t>
    </dgm:pt>
    <dgm:pt modelId="{527A7161-8398-7D4D-A9BA-CB2AD6C6E235}" type="parTrans" cxnId="{6B98298A-25F4-9246-A809-1E5CF261BC1D}">
      <dgm:prSet/>
      <dgm:spPr/>
      <dgm:t>
        <a:bodyPr/>
        <a:lstStyle/>
        <a:p>
          <a:endParaRPr lang="en-US"/>
        </a:p>
      </dgm:t>
    </dgm:pt>
    <dgm:pt modelId="{2F1943DD-4628-7E4F-8459-E7DB35B86047}" type="sibTrans" cxnId="{6B98298A-25F4-9246-A809-1E5CF261BC1D}">
      <dgm:prSet/>
      <dgm:spPr/>
      <dgm:t>
        <a:bodyPr/>
        <a:lstStyle/>
        <a:p>
          <a:endParaRPr lang="en-US"/>
        </a:p>
      </dgm:t>
    </dgm:pt>
    <dgm:pt modelId="{1F04B108-AABF-F44E-8360-2BC2B821252D}">
      <dgm:prSet phldrT="[Text]" custT="0"/>
      <dgm:spPr/>
      <dgm:t>
        <a:bodyPr/>
        <a:lstStyle/>
        <a:p>
          <a:pPr rtl="0"/>
          <a:r>
            <a:rPr lang="en-US" sz="1800" b="0" dirty="0">
              <a:latin typeface="Calibri"/>
              <a:ea typeface="Calibri"/>
              <a:cs typeface="Calibri"/>
            </a:rPr>
            <a:t>Certified Diabetes Care &amp; Education Specialists</a:t>
          </a:r>
        </a:p>
      </dgm:t>
    </dgm:pt>
    <dgm:pt modelId="{D686DBEF-B3BC-4A4C-A745-856058DD90F5}" type="parTrans" cxnId="{52464FF6-247B-F341-B6DE-A18B2FE3D54E}">
      <dgm:prSet/>
      <dgm:spPr/>
      <dgm:t>
        <a:bodyPr/>
        <a:lstStyle/>
        <a:p>
          <a:endParaRPr lang="en-US"/>
        </a:p>
      </dgm:t>
    </dgm:pt>
    <dgm:pt modelId="{26153CD7-E294-254B-A65A-229C6ADE0703}" type="sibTrans" cxnId="{52464FF6-247B-F341-B6DE-A18B2FE3D54E}">
      <dgm:prSet/>
      <dgm:spPr/>
      <dgm:t>
        <a:bodyPr/>
        <a:lstStyle/>
        <a:p>
          <a:endParaRPr lang="en-US"/>
        </a:p>
      </dgm:t>
    </dgm:pt>
    <dgm:pt modelId="{125EC72B-D189-6A43-A24E-8A400AF4782F}">
      <dgm:prSet phldrT="[Text]" phldr="0"/>
      <dgm:spPr/>
      <dgm:t>
        <a:bodyPr/>
        <a:lstStyle/>
        <a:p>
          <a:pPr rtl="0"/>
          <a:r>
            <a:rPr lang="en-US" sz="1800" b="0">
              <a:latin typeface="Calibri"/>
              <a:ea typeface="Calibri"/>
              <a:cs typeface="Calibri"/>
            </a:rPr>
            <a:t>Physicians/Advance Practice Providers</a:t>
          </a:r>
          <a:endParaRPr lang="en-US" sz="1800" b="0" dirty="0">
            <a:latin typeface="Calibri"/>
            <a:ea typeface="Calibri"/>
            <a:cs typeface="Calibri"/>
          </a:endParaRPr>
        </a:p>
      </dgm:t>
    </dgm:pt>
    <dgm:pt modelId="{B61AF25B-F06E-304F-9DA2-957C84FFAE0F}" type="parTrans" cxnId="{C3AD2597-8DB7-3B4E-9453-E8BE9CCBB4E7}">
      <dgm:prSet/>
      <dgm:spPr/>
      <dgm:t>
        <a:bodyPr/>
        <a:lstStyle/>
        <a:p>
          <a:endParaRPr lang="en-US"/>
        </a:p>
      </dgm:t>
    </dgm:pt>
    <dgm:pt modelId="{E1A68E6C-78FC-804E-BEC9-A7F12A2E6D45}" type="sibTrans" cxnId="{C3AD2597-8DB7-3B4E-9453-E8BE9CCBB4E7}">
      <dgm:prSet/>
      <dgm:spPr/>
      <dgm:t>
        <a:bodyPr/>
        <a:lstStyle/>
        <a:p>
          <a:endParaRPr lang="en-US"/>
        </a:p>
      </dgm:t>
    </dgm:pt>
    <dgm:pt modelId="{122634F0-F835-FD40-8872-144FF12746A8}">
      <dgm:prSet phldrT="[Text]" phldr="0"/>
      <dgm:spPr/>
      <dgm:t>
        <a:bodyPr/>
        <a:lstStyle/>
        <a:p>
          <a:pPr rtl="0"/>
          <a:r>
            <a:rPr lang="en-US" sz="1800" b="0">
              <a:latin typeface="Calibri"/>
              <a:ea typeface="Calibri"/>
              <a:cs typeface="Calibri"/>
            </a:rPr>
            <a:t>Medical Assistants</a:t>
          </a:r>
          <a:endParaRPr lang="en-US" sz="1800" b="0" dirty="0">
            <a:latin typeface="Calibri"/>
            <a:ea typeface="Calibri"/>
            <a:cs typeface="Calibri"/>
          </a:endParaRPr>
        </a:p>
      </dgm:t>
    </dgm:pt>
    <dgm:pt modelId="{E8A7EE81-FF8E-FA4E-9A29-2E49F8D42171}" type="parTrans" cxnId="{88A64FFA-0E67-D540-A995-6237E061CFE5}">
      <dgm:prSet/>
      <dgm:spPr/>
      <dgm:t>
        <a:bodyPr/>
        <a:lstStyle/>
        <a:p>
          <a:endParaRPr lang="en-US"/>
        </a:p>
      </dgm:t>
    </dgm:pt>
    <dgm:pt modelId="{C28C418A-BB7E-6149-809C-29BE2F0F742D}" type="sibTrans" cxnId="{88A64FFA-0E67-D540-A995-6237E061CFE5}">
      <dgm:prSet/>
      <dgm:spPr/>
      <dgm:t>
        <a:bodyPr/>
        <a:lstStyle/>
        <a:p>
          <a:endParaRPr lang="en-US"/>
        </a:p>
      </dgm:t>
    </dgm:pt>
    <dgm:pt modelId="{0B818431-FB1B-1C44-80DC-4CED74AF9AD7}">
      <dgm:prSet phldrT="[Text]"/>
      <dgm:spPr/>
      <dgm:t>
        <a:bodyPr/>
        <a:lstStyle/>
        <a:p>
          <a:pPr rtl="0"/>
          <a:r>
            <a:rPr lang="en-US" sz="1800" b="0">
              <a:latin typeface="Calibri"/>
              <a:ea typeface="Calibri"/>
              <a:cs typeface="Calibri"/>
            </a:rPr>
            <a:t>Social Workers</a:t>
          </a:r>
          <a:endParaRPr lang="en-US" sz="1800" b="0" dirty="0">
            <a:latin typeface="Calibri"/>
            <a:ea typeface="Calibri"/>
            <a:cs typeface="Calibri"/>
          </a:endParaRPr>
        </a:p>
      </dgm:t>
    </dgm:pt>
    <dgm:pt modelId="{E463D266-92D6-7D4E-966B-4FC93065AC93}" type="parTrans" cxnId="{E0439F83-EDFF-E246-BF5A-8F0FC00CB3E3}">
      <dgm:prSet/>
      <dgm:spPr/>
      <dgm:t>
        <a:bodyPr/>
        <a:lstStyle/>
        <a:p>
          <a:endParaRPr lang="en-US"/>
        </a:p>
      </dgm:t>
    </dgm:pt>
    <dgm:pt modelId="{31CB6918-3447-394A-B6F4-C44DC3B40958}" type="sibTrans" cxnId="{E0439F83-EDFF-E246-BF5A-8F0FC00CB3E3}">
      <dgm:prSet/>
      <dgm:spPr/>
      <dgm:t>
        <a:bodyPr/>
        <a:lstStyle/>
        <a:p>
          <a:endParaRPr lang="en-US"/>
        </a:p>
      </dgm:t>
    </dgm:pt>
    <dgm:pt modelId="{E51B88CA-53CD-9243-B22A-9F5994F5A1E7}">
      <dgm:prSet phldrT="[Text]" phldr="0"/>
      <dgm:spPr/>
      <dgm:t>
        <a:bodyPr/>
        <a:lstStyle/>
        <a:p>
          <a:r>
            <a:rPr lang="en-US" sz="1800" b="0">
              <a:latin typeface="Calibri"/>
              <a:ea typeface="Calibri"/>
              <a:cs typeface="Calibri"/>
            </a:rPr>
            <a:t>Psychologists</a:t>
          </a:r>
          <a:endParaRPr lang="en-US" sz="1800" b="0" dirty="0">
            <a:latin typeface="Calibri"/>
            <a:ea typeface="Calibri"/>
            <a:cs typeface="Calibri"/>
          </a:endParaRPr>
        </a:p>
      </dgm:t>
    </dgm:pt>
    <dgm:pt modelId="{9ED61FCB-38CF-3841-B9B8-739276FE2DB9}" type="parTrans" cxnId="{40AB67FC-1838-7342-9D86-94A77AC31BDC}">
      <dgm:prSet/>
      <dgm:spPr/>
      <dgm:t>
        <a:bodyPr/>
        <a:lstStyle/>
        <a:p>
          <a:endParaRPr lang="en-US"/>
        </a:p>
      </dgm:t>
    </dgm:pt>
    <dgm:pt modelId="{A10532F2-FDA1-2149-B84E-ED20CC6F129D}" type="sibTrans" cxnId="{40AB67FC-1838-7342-9D86-94A77AC31BDC}">
      <dgm:prSet/>
      <dgm:spPr/>
      <dgm:t>
        <a:bodyPr/>
        <a:lstStyle/>
        <a:p>
          <a:endParaRPr lang="en-US"/>
        </a:p>
      </dgm:t>
    </dgm:pt>
    <dgm:pt modelId="{5D450D93-856E-474B-B7ED-4A53BBB2DE0A}">
      <dgm:prSet phldr="0"/>
      <dgm:spPr/>
      <dgm:t>
        <a:bodyPr/>
        <a:lstStyle/>
        <a:p>
          <a:r>
            <a:rPr lang="en-US" sz="1800" b="0">
              <a:latin typeface="Calibri"/>
              <a:ea typeface="Calibri"/>
              <a:cs typeface="Calibri"/>
            </a:rPr>
            <a:t>Ambulatory Service Representatives</a:t>
          </a:r>
          <a:endParaRPr lang="en-US" sz="1800" b="0" dirty="0">
            <a:latin typeface="Calibri"/>
            <a:ea typeface="Calibri"/>
            <a:cs typeface="Calibri"/>
          </a:endParaRPr>
        </a:p>
      </dgm:t>
    </dgm:pt>
    <dgm:pt modelId="{3603D984-BD2E-45FE-9189-264AA6BAA4D0}" type="parTrans" cxnId="{EC2D0E93-BC52-466C-8E6B-B6310F00E03C}">
      <dgm:prSet/>
      <dgm:spPr/>
      <dgm:t>
        <a:bodyPr/>
        <a:lstStyle/>
        <a:p>
          <a:endParaRPr lang="en-US"/>
        </a:p>
      </dgm:t>
    </dgm:pt>
    <dgm:pt modelId="{69B3888E-E507-4B7F-BF21-B9BA0734983F}" type="sibTrans" cxnId="{EC2D0E93-BC52-466C-8E6B-B6310F00E03C}">
      <dgm:prSet/>
      <dgm:spPr/>
      <dgm:t>
        <a:bodyPr/>
        <a:lstStyle/>
        <a:p>
          <a:endParaRPr lang="en-US"/>
        </a:p>
      </dgm:t>
    </dgm:pt>
    <dgm:pt modelId="{0CEAF175-C8CB-4D95-B7D5-A4456A0107B5}">
      <dgm:prSet phldr="0"/>
      <dgm:spPr/>
      <dgm:t>
        <a:bodyPr/>
        <a:lstStyle/>
        <a:p>
          <a:pPr rtl="0"/>
          <a:r>
            <a:rPr lang="en-US" sz="1800" b="0" dirty="0">
              <a:latin typeface="Calibri"/>
              <a:ea typeface="Calibri"/>
              <a:cs typeface="Calibri"/>
            </a:rPr>
            <a:t>Ambulatory Leaders</a:t>
          </a:r>
        </a:p>
      </dgm:t>
    </dgm:pt>
    <dgm:pt modelId="{3CC0F881-A50A-4BF7-AA8F-820EBE4DE119}" type="parTrans" cxnId="{53FBEF48-F9CB-4864-98F9-D39406F7D3A2}">
      <dgm:prSet/>
      <dgm:spPr/>
      <dgm:t>
        <a:bodyPr/>
        <a:lstStyle/>
        <a:p>
          <a:endParaRPr lang="en-US"/>
        </a:p>
      </dgm:t>
    </dgm:pt>
    <dgm:pt modelId="{B5DDAB4A-68B8-43F4-940C-2FCC72BF25A1}" type="sibTrans" cxnId="{53FBEF48-F9CB-4864-98F9-D39406F7D3A2}">
      <dgm:prSet/>
      <dgm:spPr/>
      <dgm:t>
        <a:bodyPr/>
        <a:lstStyle/>
        <a:p>
          <a:endParaRPr lang="en-US"/>
        </a:p>
      </dgm:t>
    </dgm:pt>
    <dgm:pt modelId="{746A1BF7-8F42-4E69-A44B-927034CB6664}" type="pres">
      <dgm:prSet presAssocID="{1342E8C9-4541-CE43-B82C-AC60F4F98E0C}" presName="cycle" presStyleCnt="0">
        <dgm:presLayoutVars>
          <dgm:chMax val="1"/>
          <dgm:dir/>
          <dgm:animLvl val="ctr"/>
          <dgm:resizeHandles val="exact"/>
        </dgm:presLayoutVars>
      </dgm:prSet>
      <dgm:spPr/>
    </dgm:pt>
    <dgm:pt modelId="{AA3DEB76-C7BB-4EFE-9512-02F6A0DE0632}" type="pres">
      <dgm:prSet presAssocID="{13AC2174-5977-8245-9B69-770A3B282424}" presName="centerShape" presStyleLbl="node0" presStyleIdx="0" presStyleCnt="1" custScaleX="133279" custScaleY="126960"/>
      <dgm:spPr/>
    </dgm:pt>
    <dgm:pt modelId="{227EE875-051C-4BC3-9EBC-E59775F338B9}" type="pres">
      <dgm:prSet presAssocID="{D686DBEF-B3BC-4A4C-A745-856058DD90F5}" presName="Name9" presStyleLbl="parChTrans1D2" presStyleIdx="0" presStyleCnt="7"/>
      <dgm:spPr/>
    </dgm:pt>
    <dgm:pt modelId="{F2220E56-3F4D-489B-B642-B0031DDDA63C}" type="pres">
      <dgm:prSet presAssocID="{D686DBEF-B3BC-4A4C-A745-856058DD90F5}" presName="connTx" presStyleLbl="parChTrans1D2" presStyleIdx="0" presStyleCnt="7"/>
      <dgm:spPr/>
    </dgm:pt>
    <dgm:pt modelId="{4FE33825-9D4B-4ABF-BFC8-D751FD19600D}" type="pres">
      <dgm:prSet presAssocID="{1F04B108-AABF-F44E-8360-2BC2B821252D}" presName="node" presStyleLbl="node1" presStyleIdx="0" presStyleCnt="7">
        <dgm:presLayoutVars>
          <dgm:bulletEnabled val="1"/>
        </dgm:presLayoutVars>
      </dgm:prSet>
      <dgm:spPr/>
    </dgm:pt>
    <dgm:pt modelId="{25EA592D-5148-4AF3-A96F-54A5F4EF6C85}" type="pres">
      <dgm:prSet presAssocID="{B61AF25B-F06E-304F-9DA2-957C84FFAE0F}" presName="Name9" presStyleLbl="parChTrans1D2" presStyleIdx="1" presStyleCnt="7"/>
      <dgm:spPr/>
    </dgm:pt>
    <dgm:pt modelId="{C60CDE7F-76E8-4D7B-A62E-1F925245DA7A}" type="pres">
      <dgm:prSet presAssocID="{B61AF25B-F06E-304F-9DA2-957C84FFAE0F}" presName="connTx" presStyleLbl="parChTrans1D2" presStyleIdx="1" presStyleCnt="7"/>
      <dgm:spPr/>
    </dgm:pt>
    <dgm:pt modelId="{BA8636D5-7787-48FE-BE1D-52A9CAD8692D}" type="pres">
      <dgm:prSet presAssocID="{125EC72B-D189-6A43-A24E-8A400AF4782F}" presName="node" presStyleLbl="node1" presStyleIdx="1" presStyleCnt="7" custRadScaleRad="100087" custRadScaleInc="1655">
        <dgm:presLayoutVars>
          <dgm:bulletEnabled val="1"/>
        </dgm:presLayoutVars>
      </dgm:prSet>
      <dgm:spPr/>
    </dgm:pt>
    <dgm:pt modelId="{C060BD1E-F598-4BE6-8E0F-1FC462076C59}" type="pres">
      <dgm:prSet presAssocID="{E8A7EE81-FF8E-FA4E-9A29-2E49F8D42171}" presName="Name9" presStyleLbl="parChTrans1D2" presStyleIdx="2" presStyleCnt="7"/>
      <dgm:spPr/>
    </dgm:pt>
    <dgm:pt modelId="{612A3D90-584E-4EEA-9C1F-6F2A1B6124F2}" type="pres">
      <dgm:prSet presAssocID="{E8A7EE81-FF8E-FA4E-9A29-2E49F8D42171}" presName="connTx" presStyleLbl="parChTrans1D2" presStyleIdx="2" presStyleCnt="7"/>
      <dgm:spPr/>
    </dgm:pt>
    <dgm:pt modelId="{B04EA3E0-1A68-4FF8-9F96-A876883C71E0}" type="pres">
      <dgm:prSet presAssocID="{122634F0-F835-FD40-8872-144FF12746A8}" presName="node" presStyleLbl="node1" presStyleIdx="2" presStyleCnt="7">
        <dgm:presLayoutVars>
          <dgm:bulletEnabled val="1"/>
        </dgm:presLayoutVars>
      </dgm:prSet>
      <dgm:spPr/>
    </dgm:pt>
    <dgm:pt modelId="{E6D52495-5B04-4BF0-BA7F-2839F4C18127}" type="pres">
      <dgm:prSet presAssocID="{3603D984-BD2E-45FE-9189-264AA6BAA4D0}" presName="Name9" presStyleLbl="parChTrans1D2" presStyleIdx="3" presStyleCnt="7"/>
      <dgm:spPr/>
    </dgm:pt>
    <dgm:pt modelId="{15BE96BC-745E-4F09-B454-0B3E6194A26E}" type="pres">
      <dgm:prSet presAssocID="{3603D984-BD2E-45FE-9189-264AA6BAA4D0}" presName="connTx" presStyleLbl="parChTrans1D2" presStyleIdx="3" presStyleCnt="7"/>
      <dgm:spPr/>
    </dgm:pt>
    <dgm:pt modelId="{3C4249EC-3D2F-4874-80BF-507E26A9A242}" type="pres">
      <dgm:prSet presAssocID="{5D450D93-856E-474B-B7ED-4A53BBB2DE0A}" presName="node" presStyleLbl="node1" presStyleIdx="3" presStyleCnt="7">
        <dgm:presLayoutVars>
          <dgm:bulletEnabled val="1"/>
        </dgm:presLayoutVars>
      </dgm:prSet>
      <dgm:spPr/>
    </dgm:pt>
    <dgm:pt modelId="{C480DA52-DB2C-42B7-B198-A6C5E998C7F8}" type="pres">
      <dgm:prSet presAssocID="{E463D266-92D6-7D4E-966B-4FC93065AC93}" presName="Name9" presStyleLbl="parChTrans1D2" presStyleIdx="4" presStyleCnt="7"/>
      <dgm:spPr/>
    </dgm:pt>
    <dgm:pt modelId="{B4092780-3526-4157-89F5-E26DF9FBCD08}" type="pres">
      <dgm:prSet presAssocID="{E463D266-92D6-7D4E-966B-4FC93065AC93}" presName="connTx" presStyleLbl="parChTrans1D2" presStyleIdx="4" presStyleCnt="7"/>
      <dgm:spPr/>
    </dgm:pt>
    <dgm:pt modelId="{A80961D2-A44E-4E45-935C-372033D3D5CB}" type="pres">
      <dgm:prSet presAssocID="{0B818431-FB1B-1C44-80DC-4CED74AF9AD7}" presName="node" presStyleLbl="node1" presStyleIdx="4" presStyleCnt="7">
        <dgm:presLayoutVars>
          <dgm:bulletEnabled val="1"/>
        </dgm:presLayoutVars>
      </dgm:prSet>
      <dgm:spPr/>
    </dgm:pt>
    <dgm:pt modelId="{A544F1A8-03B6-4683-919D-7249B44F3F05}" type="pres">
      <dgm:prSet presAssocID="{9ED61FCB-38CF-3841-B9B8-739276FE2DB9}" presName="Name9" presStyleLbl="parChTrans1D2" presStyleIdx="5" presStyleCnt="7"/>
      <dgm:spPr/>
    </dgm:pt>
    <dgm:pt modelId="{82636A49-B01D-4071-BE5B-368EE83F034D}" type="pres">
      <dgm:prSet presAssocID="{9ED61FCB-38CF-3841-B9B8-739276FE2DB9}" presName="connTx" presStyleLbl="parChTrans1D2" presStyleIdx="5" presStyleCnt="7"/>
      <dgm:spPr/>
    </dgm:pt>
    <dgm:pt modelId="{201B08F8-83AF-4E7F-8F13-E5D4D558D334}" type="pres">
      <dgm:prSet presAssocID="{E51B88CA-53CD-9243-B22A-9F5994F5A1E7}" presName="node" presStyleLbl="node1" presStyleIdx="5" presStyleCnt="7">
        <dgm:presLayoutVars>
          <dgm:bulletEnabled val="1"/>
        </dgm:presLayoutVars>
      </dgm:prSet>
      <dgm:spPr/>
    </dgm:pt>
    <dgm:pt modelId="{4EB828DE-ABF4-473A-8331-74E15BF1C03F}" type="pres">
      <dgm:prSet presAssocID="{3CC0F881-A50A-4BF7-AA8F-820EBE4DE119}" presName="Name9" presStyleLbl="parChTrans1D2" presStyleIdx="6" presStyleCnt="7"/>
      <dgm:spPr/>
    </dgm:pt>
    <dgm:pt modelId="{3F3F07F8-2732-484C-A44A-01697643D096}" type="pres">
      <dgm:prSet presAssocID="{3CC0F881-A50A-4BF7-AA8F-820EBE4DE119}" presName="connTx" presStyleLbl="parChTrans1D2" presStyleIdx="6" presStyleCnt="7"/>
      <dgm:spPr/>
    </dgm:pt>
    <dgm:pt modelId="{D17EA496-03D8-48D4-BD47-6CECD6C8CE10}" type="pres">
      <dgm:prSet presAssocID="{0CEAF175-C8CB-4D95-B7D5-A4456A0107B5}" presName="node" presStyleLbl="node1" presStyleIdx="6" presStyleCnt="7">
        <dgm:presLayoutVars>
          <dgm:bulletEnabled val="1"/>
        </dgm:presLayoutVars>
      </dgm:prSet>
      <dgm:spPr/>
    </dgm:pt>
  </dgm:ptLst>
  <dgm:cxnLst>
    <dgm:cxn modelId="{D359EE02-7D1F-4BA6-A40F-F078A5A2E8FE}" type="presOf" srcId="{E8A7EE81-FF8E-FA4E-9A29-2E49F8D42171}" destId="{612A3D90-584E-4EEA-9C1F-6F2A1B6124F2}" srcOrd="1" destOrd="0" presId="urn:microsoft.com/office/officeart/2005/8/layout/radial1"/>
    <dgm:cxn modelId="{298C3903-78BD-468C-8151-2BFAC9090DC5}" type="presOf" srcId="{E463D266-92D6-7D4E-966B-4FC93065AC93}" destId="{C480DA52-DB2C-42B7-B198-A6C5E998C7F8}" srcOrd="0" destOrd="0" presId="urn:microsoft.com/office/officeart/2005/8/layout/radial1"/>
    <dgm:cxn modelId="{2CED322E-8C92-484B-B7D3-7BD4AB19467C}" type="presOf" srcId="{1342E8C9-4541-CE43-B82C-AC60F4F98E0C}" destId="{746A1BF7-8F42-4E69-A44B-927034CB6664}" srcOrd="0" destOrd="0" presId="urn:microsoft.com/office/officeart/2005/8/layout/radial1"/>
    <dgm:cxn modelId="{C3723331-842A-4B87-A5CA-CBC7C0DE52E4}" type="presOf" srcId="{E51B88CA-53CD-9243-B22A-9F5994F5A1E7}" destId="{201B08F8-83AF-4E7F-8F13-E5D4D558D334}" srcOrd="0" destOrd="0" presId="urn:microsoft.com/office/officeart/2005/8/layout/radial1"/>
    <dgm:cxn modelId="{D6C04E3E-8CC9-4559-8C5C-DF553725BA77}" type="presOf" srcId="{E8A7EE81-FF8E-FA4E-9A29-2E49F8D42171}" destId="{C060BD1E-F598-4BE6-8E0F-1FC462076C59}" srcOrd="0" destOrd="0" presId="urn:microsoft.com/office/officeart/2005/8/layout/radial1"/>
    <dgm:cxn modelId="{23B69A3E-39AE-4B27-A561-59EBE88B0B59}" type="presOf" srcId="{E463D266-92D6-7D4E-966B-4FC93065AC93}" destId="{B4092780-3526-4157-89F5-E26DF9FBCD08}" srcOrd="1" destOrd="0" presId="urn:microsoft.com/office/officeart/2005/8/layout/radial1"/>
    <dgm:cxn modelId="{63E76F5B-E839-4641-B204-6F5788F32E7C}" type="presOf" srcId="{125EC72B-D189-6A43-A24E-8A400AF4782F}" destId="{BA8636D5-7787-48FE-BE1D-52A9CAD8692D}" srcOrd="0" destOrd="0" presId="urn:microsoft.com/office/officeart/2005/8/layout/radial1"/>
    <dgm:cxn modelId="{B3ADB161-B8B4-45D8-9C21-902C2683FBAD}" type="presOf" srcId="{9ED61FCB-38CF-3841-B9B8-739276FE2DB9}" destId="{82636A49-B01D-4071-BE5B-368EE83F034D}" srcOrd="1" destOrd="0" presId="urn:microsoft.com/office/officeart/2005/8/layout/radial1"/>
    <dgm:cxn modelId="{B58D4A63-5CB0-4129-8D46-E81A8F010D20}" type="presOf" srcId="{B61AF25B-F06E-304F-9DA2-957C84FFAE0F}" destId="{C60CDE7F-76E8-4D7B-A62E-1F925245DA7A}" srcOrd="1" destOrd="0" presId="urn:microsoft.com/office/officeart/2005/8/layout/radial1"/>
    <dgm:cxn modelId="{15CDB843-78F0-4EE6-9932-96BA365961F7}" type="presOf" srcId="{D686DBEF-B3BC-4A4C-A745-856058DD90F5}" destId="{227EE875-051C-4BC3-9EBC-E59775F338B9}" srcOrd="0" destOrd="0" presId="urn:microsoft.com/office/officeart/2005/8/layout/radial1"/>
    <dgm:cxn modelId="{0F727D67-46D2-42FF-80E7-46E6367ED6B2}" type="presOf" srcId="{1F04B108-AABF-F44E-8360-2BC2B821252D}" destId="{4FE33825-9D4B-4ABF-BFC8-D751FD19600D}" srcOrd="0" destOrd="0" presId="urn:microsoft.com/office/officeart/2005/8/layout/radial1"/>
    <dgm:cxn modelId="{53FBEF48-F9CB-4864-98F9-D39406F7D3A2}" srcId="{13AC2174-5977-8245-9B69-770A3B282424}" destId="{0CEAF175-C8CB-4D95-B7D5-A4456A0107B5}" srcOrd="6" destOrd="0" parTransId="{3CC0F881-A50A-4BF7-AA8F-820EBE4DE119}" sibTransId="{B5DDAB4A-68B8-43F4-940C-2FCC72BF25A1}"/>
    <dgm:cxn modelId="{AA839359-9A70-4777-85E2-86E14DD1A146}" type="presOf" srcId="{3CC0F881-A50A-4BF7-AA8F-820EBE4DE119}" destId="{3F3F07F8-2732-484C-A44A-01697643D096}" srcOrd="1" destOrd="0" presId="urn:microsoft.com/office/officeart/2005/8/layout/radial1"/>
    <dgm:cxn modelId="{6060347A-F2AC-4C64-88F8-997B28F9B42A}" type="presOf" srcId="{0B818431-FB1B-1C44-80DC-4CED74AF9AD7}" destId="{A80961D2-A44E-4E45-935C-372033D3D5CB}" srcOrd="0" destOrd="0" presId="urn:microsoft.com/office/officeart/2005/8/layout/radial1"/>
    <dgm:cxn modelId="{F1121F7E-D30F-4CDF-9CF2-1DAD63239444}" type="presOf" srcId="{3CC0F881-A50A-4BF7-AA8F-820EBE4DE119}" destId="{4EB828DE-ABF4-473A-8331-74E15BF1C03F}" srcOrd="0" destOrd="0" presId="urn:microsoft.com/office/officeart/2005/8/layout/radial1"/>
    <dgm:cxn modelId="{E0439F83-EDFF-E246-BF5A-8F0FC00CB3E3}" srcId="{13AC2174-5977-8245-9B69-770A3B282424}" destId="{0B818431-FB1B-1C44-80DC-4CED74AF9AD7}" srcOrd="4" destOrd="0" parTransId="{E463D266-92D6-7D4E-966B-4FC93065AC93}" sibTransId="{31CB6918-3447-394A-B6F4-C44DC3B40958}"/>
    <dgm:cxn modelId="{6B98298A-25F4-9246-A809-1E5CF261BC1D}" srcId="{1342E8C9-4541-CE43-B82C-AC60F4F98E0C}" destId="{13AC2174-5977-8245-9B69-770A3B282424}" srcOrd="0" destOrd="0" parTransId="{527A7161-8398-7D4D-A9BA-CB2AD6C6E235}" sibTransId="{2F1943DD-4628-7E4F-8459-E7DB35B86047}"/>
    <dgm:cxn modelId="{7EEE4D8B-BA67-4359-8F47-F28A6027E505}" type="presOf" srcId="{D686DBEF-B3BC-4A4C-A745-856058DD90F5}" destId="{F2220E56-3F4D-489B-B642-B0031DDDA63C}" srcOrd="1" destOrd="0" presId="urn:microsoft.com/office/officeart/2005/8/layout/radial1"/>
    <dgm:cxn modelId="{EC2D0E93-BC52-466C-8E6B-B6310F00E03C}" srcId="{13AC2174-5977-8245-9B69-770A3B282424}" destId="{5D450D93-856E-474B-B7ED-4A53BBB2DE0A}" srcOrd="3" destOrd="0" parTransId="{3603D984-BD2E-45FE-9189-264AA6BAA4D0}" sibTransId="{69B3888E-E507-4B7F-BF21-B9BA0734983F}"/>
    <dgm:cxn modelId="{C3AD2597-8DB7-3B4E-9453-E8BE9CCBB4E7}" srcId="{13AC2174-5977-8245-9B69-770A3B282424}" destId="{125EC72B-D189-6A43-A24E-8A400AF4782F}" srcOrd="1" destOrd="0" parTransId="{B61AF25B-F06E-304F-9DA2-957C84FFAE0F}" sibTransId="{E1A68E6C-78FC-804E-BEC9-A7F12A2E6D45}"/>
    <dgm:cxn modelId="{00F6C5AA-482A-4272-B4E4-1972C3A158C9}" type="presOf" srcId="{B61AF25B-F06E-304F-9DA2-957C84FFAE0F}" destId="{25EA592D-5148-4AF3-A96F-54A5F4EF6C85}" srcOrd="0" destOrd="0" presId="urn:microsoft.com/office/officeart/2005/8/layout/radial1"/>
    <dgm:cxn modelId="{A97F4AB0-E43F-4994-86EE-000D57FCE353}" type="presOf" srcId="{5D450D93-856E-474B-B7ED-4A53BBB2DE0A}" destId="{3C4249EC-3D2F-4874-80BF-507E26A9A242}" srcOrd="0" destOrd="0" presId="urn:microsoft.com/office/officeart/2005/8/layout/radial1"/>
    <dgm:cxn modelId="{0F6F56B2-BBEB-4783-824A-9F0567D23941}" type="presOf" srcId="{3603D984-BD2E-45FE-9189-264AA6BAA4D0}" destId="{15BE96BC-745E-4F09-B454-0B3E6194A26E}" srcOrd="1" destOrd="0" presId="urn:microsoft.com/office/officeart/2005/8/layout/radial1"/>
    <dgm:cxn modelId="{52DEF7D0-B479-42EB-9195-7C18E2690D03}" type="presOf" srcId="{13AC2174-5977-8245-9B69-770A3B282424}" destId="{AA3DEB76-C7BB-4EFE-9512-02F6A0DE0632}" srcOrd="0" destOrd="0" presId="urn:microsoft.com/office/officeart/2005/8/layout/radial1"/>
    <dgm:cxn modelId="{7AE5C3E9-6541-4FCD-A6BD-435E05D31615}" type="presOf" srcId="{9ED61FCB-38CF-3841-B9B8-739276FE2DB9}" destId="{A544F1A8-03B6-4683-919D-7249B44F3F05}" srcOrd="0" destOrd="0" presId="urn:microsoft.com/office/officeart/2005/8/layout/radial1"/>
    <dgm:cxn modelId="{A1F582EF-9C0E-463E-B6F1-716676DFD73C}" type="presOf" srcId="{0CEAF175-C8CB-4D95-B7D5-A4456A0107B5}" destId="{D17EA496-03D8-48D4-BD47-6CECD6C8CE10}" srcOrd="0" destOrd="0" presId="urn:microsoft.com/office/officeart/2005/8/layout/radial1"/>
    <dgm:cxn modelId="{D2A433F2-F3D0-48EB-980C-95709CBADF03}" type="presOf" srcId="{122634F0-F835-FD40-8872-144FF12746A8}" destId="{B04EA3E0-1A68-4FF8-9F96-A876883C71E0}" srcOrd="0" destOrd="0" presId="urn:microsoft.com/office/officeart/2005/8/layout/radial1"/>
    <dgm:cxn modelId="{52464FF6-247B-F341-B6DE-A18B2FE3D54E}" srcId="{13AC2174-5977-8245-9B69-770A3B282424}" destId="{1F04B108-AABF-F44E-8360-2BC2B821252D}" srcOrd="0" destOrd="0" parTransId="{D686DBEF-B3BC-4A4C-A745-856058DD90F5}" sibTransId="{26153CD7-E294-254B-A65A-229C6ADE0703}"/>
    <dgm:cxn modelId="{D0C893F9-FF18-4AB6-8D0B-EA7A74A7BE95}" type="presOf" srcId="{3603D984-BD2E-45FE-9189-264AA6BAA4D0}" destId="{E6D52495-5B04-4BF0-BA7F-2839F4C18127}" srcOrd="0" destOrd="0" presId="urn:microsoft.com/office/officeart/2005/8/layout/radial1"/>
    <dgm:cxn modelId="{88A64FFA-0E67-D540-A995-6237E061CFE5}" srcId="{13AC2174-5977-8245-9B69-770A3B282424}" destId="{122634F0-F835-FD40-8872-144FF12746A8}" srcOrd="2" destOrd="0" parTransId="{E8A7EE81-FF8E-FA4E-9A29-2E49F8D42171}" sibTransId="{C28C418A-BB7E-6149-809C-29BE2F0F742D}"/>
    <dgm:cxn modelId="{40AB67FC-1838-7342-9D86-94A77AC31BDC}" srcId="{13AC2174-5977-8245-9B69-770A3B282424}" destId="{E51B88CA-53CD-9243-B22A-9F5994F5A1E7}" srcOrd="5" destOrd="0" parTransId="{9ED61FCB-38CF-3841-B9B8-739276FE2DB9}" sibTransId="{A10532F2-FDA1-2149-B84E-ED20CC6F129D}"/>
    <dgm:cxn modelId="{740733E7-F5CA-41B0-8DD7-CE124ED32742}" type="presParOf" srcId="{746A1BF7-8F42-4E69-A44B-927034CB6664}" destId="{AA3DEB76-C7BB-4EFE-9512-02F6A0DE0632}" srcOrd="0" destOrd="0" presId="urn:microsoft.com/office/officeart/2005/8/layout/radial1"/>
    <dgm:cxn modelId="{2B809A96-3F6E-4000-9508-27BEE24F5C92}" type="presParOf" srcId="{746A1BF7-8F42-4E69-A44B-927034CB6664}" destId="{227EE875-051C-4BC3-9EBC-E59775F338B9}" srcOrd="1" destOrd="0" presId="urn:microsoft.com/office/officeart/2005/8/layout/radial1"/>
    <dgm:cxn modelId="{9C83C414-D541-4D3A-8928-0D5C1B9C5B86}" type="presParOf" srcId="{227EE875-051C-4BC3-9EBC-E59775F338B9}" destId="{F2220E56-3F4D-489B-B642-B0031DDDA63C}" srcOrd="0" destOrd="0" presId="urn:microsoft.com/office/officeart/2005/8/layout/radial1"/>
    <dgm:cxn modelId="{3EF24F0D-CF73-461A-9EBB-13D94A4AC704}" type="presParOf" srcId="{746A1BF7-8F42-4E69-A44B-927034CB6664}" destId="{4FE33825-9D4B-4ABF-BFC8-D751FD19600D}" srcOrd="2" destOrd="0" presId="urn:microsoft.com/office/officeart/2005/8/layout/radial1"/>
    <dgm:cxn modelId="{D626AEEA-3F3C-4C66-A42B-F5AD93BBC605}" type="presParOf" srcId="{746A1BF7-8F42-4E69-A44B-927034CB6664}" destId="{25EA592D-5148-4AF3-A96F-54A5F4EF6C85}" srcOrd="3" destOrd="0" presId="urn:microsoft.com/office/officeart/2005/8/layout/radial1"/>
    <dgm:cxn modelId="{87D9E96B-F662-4499-AE5F-6C96E39CB23D}" type="presParOf" srcId="{25EA592D-5148-4AF3-A96F-54A5F4EF6C85}" destId="{C60CDE7F-76E8-4D7B-A62E-1F925245DA7A}" srcOrd="0" destOrd="0" presId="urn:microsoft.com/office/officeart/2005/8/layout/radial1"/>
    <dgm:cxn modelId="{499C68BE-44DF-4A88-AE35-3B68F0DCD84A}" type="presParOf" srcId="{746A1BF7-8F42-4E69-A44B-927034CB6664}" destId="{BA8636D5-7787-48FE-BE1D-52A9CAD8692D}" srcOrd="4" destOrd="0" presId="urn:microsoft.com/office/officeart/2005/8/layout/radial1"/>
    <dgm:cxn modelId="{27609CC2-864B-48DA-AF51-368785172EA6}" type="presParOf" srcId="{746A1BF7-8F42-4E69-A44B-927034CB6664}" destId="{C060BD1E-F598-4BE6-8E0F-1FC462076C59}" srcOrd="5" destOrd="0" presId="urn:microsoft.com/office/officeart/2005/8/layout/radial1"/>
    <dgm:cxn modelId="{68C7B995-C51E-4FA4-8DB0-4B3502BEA969}" type="presParOf" srcId="{C060BD1E-F598-4BE6-8E0F-1FC462076C59}" destId="{612A3D90-584E-4EEA-9C1F-6F2A1B6124F2}" srcOrd="0" destOrd="0" presId="urn:microsoft.com/office/officeart/2005/8/layout/radial1"/>
    <dgm:cxn modelId="{1930AB48-66D8-49F0-B9BB-5910A77368D9}" type="presParOf" srcId="{746A1BF7-8F42-4E69-A44B-927034CB6664}" destId="{B04EA3E0-1A68-4FF8-9F96-A876883C71E0}" srcOrd="6" destOrd="0" presId="urn:microsoft.com/office/officeart/2005/8/layout/radial1"/>
    <dgm:cxn modelId="{2298C8BF-97B3-4BEA-8CCA-10ECA89BCC8B}" type="presParOf" srcId="{746A1BF7-8F42-4E69-A44B-927034CB6664}" destId="{E6D52495-5B04-4BF0-BA7F-2839F4C18127}" srcOrd="7" destOrd="0" presId="urn:microsoft.com/office/officeart/2005/8/layout/radial1"/>
    <dgm:cxn modelId="{6AD47965-87A9-4195-9AD8-FFA342872071}" type="presParOf" srcId="{E6D52495-5B04-4BF0-BA7F-2839F4C18127}" destId="{15BE96BC-745E-4F09-B454-0B3E6194A26E}" srcOrd="0" destOrd="0" presId="urn:microsoft.com/office/officeart/2005/8/layout/radial1"/>
    <dgm:cxn modelId="{7F2CB4B7-B177-406C-A435-900640FA3541}" type="presParOf" srcId="{746A1BF7-8F42-4E69-A44B-927034CB6664}" destId="{3C4249EC-3D2F-4874-80BF-507E26A9A242}" srcOrd="8" destOrd="0" presId="urn:microsoft.com/office/officeart/2005/8/layout/radial1"/>
    <dgm:cxn modelId="{47168A07-AE7B-4B05-B496-40FF0499EDDD}" type="presParOf" srcId="{746A1BF7-8F42-4E69-A44B-927034CB6664}" destId="{C480DA52-DB2C-42B7-B198-A6C5E998C7F8}" srcOrd="9" destOrd="0" presId="urn:microsoft.com/office/officeart/2005/8/layout/radial1"/>
    <dgm:cxn modelId="{6F82CBD5-EBF1-4DCE-8386-347F1C0D169E}" type="presParOf" srcId="{C480DA52-DB2C-42B7-B198-A6C5E998C7F8}" destId="{B4092780-3526-4157-89F5-E26DF9FBCD08}" srcOrd="0" destOrd="0" presId="urn:microsoft.com/office/officeart/2005/8/layout/radial1"/>
    <dgm:cxn modelId="{BF0A2DA8-88CD-4714-A5D1-A1398395459E}" type="presParOf" srcId="{746A1BF7-8F42-4E69-A44B-927034CB6664}" destId="{A80961D2-A44E-4E45-935C-372033D3D5CB}" srcOrd="10" destOrd="0" presId="urn:microsoft.com/office/officeart/2005/8/layout/radial1"/>
    <dgm:cxn modelId="{6CE931DC-2C65-462E-9E13-95E4A34AFCF1}" type="presParOf" srcId="{746A1BF7-8F42-4E69-A44B-927034CB6664}" destId="{A544F1A8-03B6-4683-919D-7249B44F3F05}" srcOrd="11" destOrd="0" presId="urn:microsoft.com/office/officeart/2005/8/layout/radial1"/>
    <dgm:cxn modelId="{ABB68892-BE5C-49EA-ACF8-5FF4EB3A230A}" type="presParOf" srcId="{A544F1A8-03B6-4683-919D-7249B44F3F05}" destId="{82636A49-B01D-4071-BE5B-368EE83F034D}" srcOrd="0" destOrd="0" presId="urn:microsoft.com/office/officeart/2005/8/layout/radial1"/>
    <dgm:cxn modelId="{472075F5-2523-48EF-AB09-0A4A4C89D414}" type="presParOf" srcId="{746A1BF7-8F42-4E69-A44B-927034CB6664}" destId="{201B08F8-83AF-4E7F-8F13-E5D4D558D334}" srcOrd="12" destOrd="0" presId="urn:microsoft.com/office/officeart/2005/8/layout/radial1"/>
    <dgm:cxn modelId="{FF3F8D0F-C7C3-4E0F-8390-51BFF5B0C4BA}" type="presParOf" srcId="{746A1BF7-8F42-4E69-A44B-927034CB6664}" destId="{4EB828DE-ABF4-473A-8331-74E15BF1C03F}" srcOrd="13" destOrd="0" presId="urn:microsoft.com/office/officeart/2005/8/layout/radial1"/>
    <dgm:cxn modelId="{AB026BE8-7B60-43D3-A5EA-A2A447AB4831}" type="presParOf" srcId="{4EB828DE-ABF4-473A-8331-74E15BF1C03F}" destId="{3F3F07F8-2732-484C-A44A-01697643D096}" srcOrd="0" destOrd="0" presId="urn:microsoft.com/office/officeart/2005/8/layout/radial1"/>
    <dgm:cxn modelId="{67FDE321-CBDE-4DB7-96FD-4C3A46868311}" type="presParOf" srcId="{746A1BF7-8F42-4E69-A44B-927034CB6664}" destId="{D17EA496-03D8-48D4-BD47-6CECD6C8CE10}"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75510D-35B8-40C7-8555-4068C547FF59}">
      <dsp:nvSpPr>
        <dsp:cNvPr id="0" name=""/>
        <dsp:cNvSpPr/>
      </dsp:nvSpPr>
      <dsp:spPr>
        <a:xfrm>
          <a:off x="582954" y="57180"/>
          <a:ext cx="457207" cy="4572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34BAA9-840F-484B-B255-56F20248E422}">
      <dsp:nvSpPr>
        <dsp:cNvPr id="0" name=""/>
        <dsp:cNvSpPr/>
      </dsp:nvSpPr>
      <dsp:spPr>
        <a:xfrm>
          <a:off x="303550" y="666866"/>
          <a:ext cx="1016015" cy="406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Nothing to disclose</a:t>
          </a:r>
        </a:p>
      </dsp:txBody>
      <dsp:txXfrm>
        <a:off x="303550" y="666866"/>
        <a:ext cx="1016015" cy="406406"/>
      </dsp:txXfrm>
    </dsp:sp>
    <dsp:sp modelId="{CA2B8FCE-A2C6-46BE-9A9D-A6F92FE29D17}">
      <dsp:nvSpPr>
        <dsp:cNvPr id="0" name=""/>
        <dsp:cNvSpPr/>
      </dsp:nvSpPr>
      <dsp:spPr>
        <a:xfrm>
          <a:off x="1776773" y="57180"/>
          <a:ext cx="457207" cy="4572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FF04B6-3323-40E9-9DAA-928C45AC8F8B}">
      <dsp:nvSpPr>
        <dsp:cNvPr id="0" name=""/>
        <dsp:cNvSpPr/>
      </dsp:nvSpPr>
      <dsp:spPr>
        <a:xfrm>
          <a:off x="1497368" y="666866"/>
          <a:ext cx="1016015" cy="406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Photography is allowed</a:t>
          </a:r>
        </a:p>
      </dsp:txBody>
      <dsp:txXfrm>
        <a:off x="1497368" y="666866"/>
        <a:ext cx="1016015" cy="4064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AF31C-2E1F-4DD0-B874-707DE45685E1}">
      <dsp:nvSpPr>
        <dsp:cNvPr id="0" name=""/>
        <dsp:cNvSpPr/>
      </dsp:nvSpPr>
      <dsp:spPr>
        <a:xfrm>
          <a:off x="2845" y="1240619"/>
          <a:ext cx="1710918" cy="54241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Calibri"/>
              <a:ea typeface="Calibri"/>
              <a:cs typeface="Calibri"/>
            </a:rPr>
            <a:t>P</a:t>
          </a:r>
          <a:r>
            <a:rPr lang="en-US" sz="1500" b="0" kern="1200" dirty="0">
              <a:latin typeface="Calibri"/>
              <a:ea typeface="Calibri"/>
              <a:cs typeface="Calibri"/>
            </a:rPr>
            <a:t>atients</a:t>
          </a:r>
        </a:p>
      </dsp:txBody>
      <dsp:txXfrm>
        <a:off x="2845" y="1240619"/>
        <a:ext cx="1710918" cy="542410"/>
      </dsp:txXfrm>
    </dsp:sp>
    <dsp:sp modelId="{B058FC45-7B2B-43A4-B7C0-9208BC2AAA77}">
      <dsp:nvSpPr>
        <dsp:cNvPr id="0" name=""/>
        <dsp:cNvSpPr/>
      </dsp:nvSpPr>
      <dsp:spPr>
        <a:xfrm>
          <a:off x="2845" y="1783030"/>
          <a:ext cx="1710918" cy="259402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US" sz="1400" b="0" kern="1200" dirty="0">
              <a:latin typeface="Calibri"/>
              <a:ea typeface="Calibri"/>
              <a:cs typeface="Calibri"/>
            </a:rPr>
            <a:t>Type 1</a:t>
          </a:r>
        </a:p>
        <a:p>
          <a:pPr marL="228600" lvl="2" indent="-114300" algn="l" defTabSz="622300" rtl="0">
            <a:lnSpc>
              <a:spcPct val="90000"/>
            </a:lnSpc>
            <a:spcBef>
              <a:spcPct val="0"/>
            </a:spcBef>
            <a:spcAft>
              <a:spcPct val="15000"/>
            </a:spcAft>
            <a:buChar char="•"/>
          </a:pPr>
          <a:r>
            <a:rPr lang="en-US" sz="1400" b="0" kern="1200" dirty="0">
              <a:latin typeface="Calibri"/>
              <a:ea typeface="Calibri"/>
              <a:cs typeface="Calibri"/>
            </a:rPr>
            <a:t>Total: ~3300 patients </a:t>
          </a:r>
        </a:p>
        <a:p>
          <a:pPr marL="228600" lvl="2" indent="-114300" algn="l" defTabSz="622300" rtl="0">
            <a:lnSpc>
              <a:spcPct val="90000"/>
            </a:lnSpc>
            <a:spcBef>
              <a:spcPct val="0"/>
            </a:spcBef>
            <a:spcAft>
              <a:spcPct val="15000"/>
            </a:spcAft>
            <a:buChar char="•"/>
          </a:pPr>
          <a:r>
            <a:rPr lang="en-US" sz="1400" b="0" kern="1200" dirty="0">
              <a:latin typeface="Calibri"/>
              <a:ea typeface="Calibri"/>
              <a:cs typeface="Calibri"/>
            </a:rPr>
            <a:t>&gt;16 yrs: ~1048 </a:t>
          </a:r>
        </a:p>
        <a:p>
          <a:pPr marL="114300" lvl="1" indent="-114300" algn="l" defTabSz="622300" rtl="0">
            <a:lnSpc>
              <a:spcPct val="90000"/>
            </a:lnSpc>
            <a:spcBef>
              <a:spcPct val="0"/>
            </a:spcBef>
            <a:spcAft>
              <a:spcPct val="15000"/>
            </a:spcAft>
            <a:buChar char="•"/>
          </a:pPr>
          <a:r>
            <a:rPr lang="en-US" sz="1400" b="0" kern="1200" dirty="0">
              <a:latin typeface="Calibri"/>
              <a:ea typeface="EB Garamond"/>
              <a:cs typeface="Calibri"/>
            </a:rPr>
            <a:t>Type 2</a:t>
          </a:r>
        </a:p>
        <a:p>
          <a:pPr marL="228600" lvl="2" indent="-114300" algn="l" defTabSz="622300" rtl="0">
            <a:lnSpc>
              <a:spcPct val="90000"/>
            </a:lnSpc>
            <a:spcBef>
              <a:spcPct val="0"/>
            </a:spcBef>
            <a:spcAft>
              <a:spcPct val="15000"/>
            </a:spcAft>
            <a:buChar char="•"/>
          </a:pPr>
          <a:r>
            <a:rPr lang="en-US" sz="1400" b="0" kern="1200" dirty="0">
              <a:latin typeface="Calibri"/>
              <a:ea typeface="EB Garamond"/>
              <a:cs typeface="Calibri"/>
            </a:rPr>
            <a:t>Total: ~779 </a:t>
          </a:r>
          <a:r>
            <a:rPr lang="en-US" sz="1400" b="0" kern="1200" dirty="0">
              <a:solidFill>
                <a:schemeClr val="tx1"/>
              </a:solidFill>
              <a:latin typeface="Calibri"/>
              <a:ea typeface="EB Garamond"/>
              <a:cs typeface="Calibri"/>
            </a:rPr>
            <a:t>patients</a:t>
          </a:r>
        </a:p>
        <a:p>
          <a:pPr marL="228600" lvl="2" indent="-114300" algn="l" defTabSz="622300" rtl="0">
            <a:lnSpc>
              <a:spcPct val="90000"/>
            </a:lnSpc>
            <a:spcBef>
              <a:spcPct val="0"/>
            </a:spcBef>
            <a:spcAft>
              <a:spcPct val="15000"/>
            </a:spcAft>
            <a:buChar char="•"/>
          </a:pPr>
          <a:r>
            <a:rPr lang="en-US" sz="1400" b="0" kern="1200" dirty="0">
              <a:solidFill>
                <a:schemeClr val="tx1"/>
              </a:solidFill>
              <a:latin typeface="Calibri"/>
              <a:ea typeface="EB Garamond"/>
              <a:cs typeface="Calibri"/>
            </a:rPr>
            <a:t>&gt;16 yrs: ~442</a:t>
          </a:r>
        </a:p>
        <a:p>
          <a:pPr marL="114300" lvl="1" indent="-114300" algn="l" defTabSz="622300" rtl="0">
            <a:lnSpc>
              <a:spcPct val="90000"/>
            </a:lnSpc>
            <a:spcBef>
              <a:spcPct val="0"/>
            </a:spcBef>
            <a:spcAft>
              <a:spcPct val="15000"/>
            </a:spcAft>
            <a:buChar char="•"/>
          </a:pPr>
          <a:r>
            <a:rPr lang="en-US" sz="1400" b="0" kern="1200" dirty="0">
              <a:latin typeface="Calibri"/>
              <a:ea typeface="EB Garamond"/>
              <a:cs typeface="Calibri"/>
            </a:rPr>
            <a:t>Insurance</a:t>
          </a:r>
        </a:p>
        <a:p>
          <a:pPr marL="228600" lvl="2" indent="-114300" algn="l" defTabSz="622300" rtl="0">
            <a:lnSpc>
              <a:spcPct val="90000"/>
            </a:lnSpc>
            <a:spcBef>
              <a:spcPct val="0"/>
            </a:spcBef>
            <a:spcAft>
              <a:spcPct val="15000"/>
            </a:spcAft>
            <a:buChar char="•"/>
          </a:pPr>
          <a:r>
            <a:rPr lang="en-US" sz="1400" b="0" kern="1200" dirty="0">
              <a:solidFill>
                <a:schemeClr val="tx1"/>
              </a:solidFill>
              <a:latin typeface="Calibri"/>
              <a:ea typeface="EB Garamond"/>
              <a:cs typeface="Calibri"/>
            </a:rPr>
            <a:t>~40% with public insurance</a:t>
          </a:r>
        </a:p>
      </dsp:txBody>
      <dsp:txXfrm>
        <a:off x="2845" y="1783030"/>
        <a:ext cx="1710918" cy="2594025"/>
      </dsp:txXfrm>
    </dsp:sp>
    <dsp:sp modelId="{5CF026D9-2CBA-4856-A414-331E1FBCFBAC}">
      <dsp:nvSpPr>
        <dsp:cNvPr id="0" name=""/>
        <dsp:cNvSpPr/>
      </dsp:nvSpPr>
      <dsp:spPr>
        <a:xfrm>
          <a:off x="1953292" y="1240619"/>
          <a:ext cx="1710918" cy="54241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0" kern="1200" dirty="0">
              <a:latin typeface="Calibri"/>
              <a:ea typeface="Calibri"/>
              <a:cs typeface="Calibri"/>
            </a:rPr>
            <a:t>Providers</a:t>
          </a:r>
        </a:p>
      </dsp:txBody>
      <dsp:txXfrm>
        <a:off x="1953292" y="1240619"/>
        <a:ext cx="1710918" cy="542410"/>
      </dsp:txXfrm>
    </dsp:sp>
    <dsp:sp modelId="{65F6231F-F2F5-4C8A-A899-7155009CB993}">
      <dsp:nvSpPr>
        <dsp:cNvPr id="0" name=""/>
        <dsp:cNvSpPr/>
      </dsp:nvSpPr>
      <dsp:spPr>
        <a:xfrm>
          <a:off x="1953292" y="1783030"/>
          <a:ext cx="1710918" cy="259402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b="0" kern="1200" dirty="0">
              <a:latin typeface="Calibri"/>
              <a:ea typeface="Calibri"/>
              <a:cs typeface="Calibri"/>
            </a:rPr>
            <a:t>35 Pediatric Endocrinologists</a:t>
          </a:r>
        </a:p>
        <a:p>
          <a:pPr marL="114300" lvl="1" indent="-114300" algn="l" defTabSz="666750" rtl="0">
            <a:lnSpc>
              <a:spcPct val="90000"/>
            </a:lnSpc>
            <a:spcBef>
              <a:spcPct val="0"/>
            </a:spcBef>
            <a:spcAft>
              <a:spcPct val="15000"/>
            </a:spcAft>
            <a:buChar char="•"/>
          </a:pPr>
          <a:r>
            <a:rPr lang="en-US" sz="1500" b="0" kern="1200" dirty="0">
              <a:latin typeface="Calibri"/>
              <a:ea typeface="Calibri"/>
              <a:cs typeface="Calibri"/>
            </a:rPr>
            <a:t>9 APPs</a:t>
          </a:r>
        </a:p>
        <a:p>
          <a:pPr marL="114300" lvl="1" indent="-114300" algn="l" defTabSz="666750" rtl="0">
            <a:lnSpc>
              <a:spcPct val="90000"/>
            </a:lnSpc>
            <a:spcBef>
              <a:spcPct val="0"/>
            </a:spcBef>
            <a:spcAft>
              <a:spcPct val="15000"/>
            </a:spcAft>
            <a:buChar char="•"/>
          </a:pPr>
          <a:r>
            <a:rPr lang="en-US" sz="1500" b="0" kern="1200" dirty="0">
              <a:latin typeface="Calibri"/>
              <a:ea typeface="Calibri"/>
              <a:cs typeface="Calibri"/>
            </a:rPr>
            <a:t>12 Pedi Endo Fellows</a:t>
          </a:r>
        </a:p>
        <a:p>
          <a:pPr marL="114300" lvl="1" indent="-114300" algn="l" defTabSz="666750" rtl="0">
            <a:lnSpc>
              <a:spcPct val="90000"/>
            </a:lnSpc>
            <a:spcBef>
              <a:spcPct val="0"/>
            </a:spcBef>
            <a:spcAft>
              <a:spcPct val="15000"/>
            </a:spcAft>
            <a:buChar char="•"/>
          </a:pPr>
          <a:r>
            <a:rPr lang="en-US" sz="1500" b="0" kern="1200" dirty="0">
              <a:latin typeface="Calibri"/>
              <a:ea typeface="Calibri"/>
              <a:cs typeface="Calibri"/>
            </a:rPr>
            <a:t>2 psychologists</a:t>
          </a:r>
        </a:p>
      </dsp:txBody>
      <dsp:txXfrm>
        <a:off x="1953292" y="1783030"/>
        <a:ext cx="1710918" cy="2594025"/>
      </dsp:txXfrm>
    </dsp:sp>
    <dsp:sp modelId="{C142284C-E6E8-4F2A-A2D7-D97A71C1E241}">
      <dsp:nvSpPr>
        <dsp:cNvPr id="0" name=""/>
        <dsp:cNvSpPr/>
      </dsp:nvSpPr>
      <dsp:spPr>
        <a:xfrm>
          <a:off x="3903739" y="1240619"/>
          <a:ext cx="1710918" cy="54241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b="0" kern="1200" dirty="0">
              <a:latin typeface="Calibri"/>
              <a:ea typeface="Calibri"/>
              <a:cs typeface="Calibri"/>
            </a:rPr>
            <a:t>Ambulatory staff &amp; leadership</a:t>
          </a:r>
        </a:p>
      </dsp:txBody>
      <dsp:txXfrm>
        <a:off x="3903739" y="1240619"/>
        <a:ext cx="1710918" cy="542410"/>
      </dsp:txXfrm>
    </dsp:sp>
    <dsp:sp modelId="{3A6710C0-DBAA-4B2D-AC70-4449A1FF9E52}">
      <dsp:nvSpPr>
        <dsp:cNvPr id="0" name=""/>
        <dsp:cNvSpPr/>
      </dsp:nvSpPr>
      <dsp:spPr>
        <a:xfrm>
          <a:off x="3903739" y="1783030"/>
          <a:ext cx="1710918" cy="259402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b="0" kern="1200" dirty="0">
              <a:latin typeface="Calibri"/>
              <a:ea typeface="Calibri"/>
              <a:cs typeface="Calibri"/>
            </a:rPr>
            <a:t>4 CDCES/RD leadership</a:t>
          </a:r>
        </a:p>
        <a:p>
          <a:pPr marL="114300" lvl="1" indent="-114300" algn="l" defTabSz="666750" rtl="0">
            <a:lnSpc>
              <a:spcPct val="90000"/>
            </a:lnSpc>
            <a:spcBef>
              <a:spcPct val="0"/>
            </a:spcBef>
            <a:spcAft>
              <a:spcPct val="15000"/>
            </a:spcAft>
            <a:buChar char="•"/>
          </a:pPr>
          <a:r>
            <a:rPr lang="en-US" sz="1500" b="0" kern="1200" dirty="0">
              <a:latin typeface="Calibri"/>
              <a:ea typeface="Calibri"/>
              <a:cs typeface="Calibri"/>
            </a:rPr>
            <a:t>Practice administrator</a:t>
          </a:r>
        </a:p>
        <a:p>
          <a:pPr marL="114300" lvl="1" indent="-114300" algn="l" defTabSz="666750" rtl="0">
            <a:lnSpc>
              <a:spcPct val="90000"/>
            </a:lnSpc>
            <a:spcBef>
              <a:spcPct val="0"/>
            </a:spcBef>
            <a:spcAft>
              <a:spcPct val="15000"/>
            </a:spcAft>
            <a:buChar char="•"/>
          </a:pPr>
          <a:r>
            <a:rPr lang="en-US" sz="1500" b="0" kern="1200" dirty="0">
              <a:latin typeface="Calibri"/>
              <a:ea typeface="Calibri"/>
              <a:cs typeface="Calibri"/>
            </a:rPr>
            <a:t>CDCES/RD: ~29</a:t>
          </a:r>
        </a:p>
        <a:p>
          <a:pPr marL="114300" lvl="1" indent="-114300" algn="l" defTabSz="666750" rtl="0">
            <a:lnSpc>
              <a:spcPct val="90000"/>
            </a:lnSpc>
            <a:spcBef>
              <a:spcPct val="0"/>
            </a:spcBef>
            <a:spcAft>
              <a:spcPct val="15000"/>
            </a:spcAft>
            <a:buChar char="•"/>
          </a:pPr>
          <a:r>
            <a:rPr lang="en-US" sz="1500" b="0" kern="1200" dirty="0">
              <a:latin typeface="Calibri"/>
              <a:ea typeface="Calibri"/>
              <a:cs typeface="Calibri"/>
            </a:rPr>
            <a:t>2 Patient navigators</a:t>
          </a:r>
        </a:p>
        <a:p>
          <a:pPr marL="114300" lvl="1" indent="-114300" algn="l" defTabSz="666750" rtl="0">
            <a:lnSpc>
              <a:spcPct val="90000"/>
            </a:lnSpc>
            <a:spcBef>
              <a:spcPct val="0"/>
            </a:spcBef>
            <a:spcAft>
              <a:spcPct val="15000"/>
            </a:spcAft>
            <a:buChar char="•"/>
          </a:pPr>
          <a:r>
            <a:rPr lang="en-US" sz="1500" b="0" kern="1200" dirty="0">
              <a:latin typeface="Calibri"/>
              <a:ea typeface="Calibri"/>
              <a:cs typeface="Calibri"/>
            </a:rPr>
            <a:t>SW: ~6</a:t>
          </a:r>
        </a:p>
        <a:p>
          <a:pPr marL="114300" lvl="1" indent="-114300" algn="l" defTabSz="666750" rtl="0">
            <a:lnSpc>
              <a:spcPct val="90000"/>
            </a:lnSpc>
            <a:spcBef>
              <a:spcPct val="0"/>
            </a:spcBef>
            <a:spcAft>
              <a:spcPct val="15000"/>
            </a:spcAft>
            <a:buChar char="•"/>
          </a:pPr>
          <a:r>
            <a:rPr lang="en-US" sz="1500" b="0" kern="1200" dirty="0">
              <a:latin typeface="Calibri"/>
              <a:ea typeface="Calibri"/>
              <a:cs typeface="Calibri"/>
            </a:rPr>
            <a:t>MAs &amp; Nurses</a:t>
          </a:r>
        </a:p>
      </dsp:txBody>
      <dsp:txXfrm>
        <a:off x="3903739" y="1783030"/>
        <a:ext cx="1710918" cy="2594025"/>
      </dsp:txXfrm>
    </dsp:sp>
    <dsp:sp modelId="{8615D287-89F6-4D88-AC63-C6D80C2A359F}">
      <dsp:nvSpPr>
        <dsp:cNvPr id="0" name=""/>
        <dsp:cNvSpPr/>
      </dsp:nvSpPr>
      <dsp:spPr>
        <a:xfrm>
          <a:off x="5854186" y="1240619"/>
          <a:ext cx="1710918" cy="54241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b="0" kern="1200" dirty="0">
              <a:latin typeface="Calibri"/>
              <a:ea typeface="Calibri"/>
              <a:cs typeface="Calibri"/>
            </a:rPr>
            <a:t>Diabetes clinics</a:t>
          </a:r>
        </a:p>
      </dsp:txBody>
      <dsp:txXfrm>
        <a:off x="5854186" y="1240619"/>
        <a:ext cx="1710918" cy="542410"/>
      </dsp:txXfrm>
    </dsp:sp>
    <dsp:sp modelId="{F3576142-59D1-43FE-ADF8-0F82F3F6BC8A}">
      <dsp:nvSpPr>
        <dsp:cNvPr id="0" name=""/>
        <dsp:cNvSpPr/>
      </dsp:nvSpPr>
      <dsp:spPr>
        <a:xfrm>
          <a:off x="5854186" y="1783030"/>
          <a:ext cx="1710918" cy="259402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b="0" kern="1200" dirty="0">
              <a:latin typeface="Calibri"/>
              <a:ea typeface="Calibri"/>
              <a:cs typeface="Calibri"/>
            </a:rPr>
            <a:t>4 major hospital campuses</a:t>
          </a:r>
        </a:p>
        <a:p>
          <a:pPr marL="114300" lvl="1" indent="-114300" algn="l" defTabSz="666750" rtl="0">
            <a:lnSpc>
              <a:spcPct val="90000"/>
            </a:lnSpc>
            <a:spcBef>
              <a:spcPct val="0"/>
            </a:spcBef>
            <a:spcAft>
              <a:spcPct val="15000"/>
            </a:spcAft>
            <a:buChar char="•"/>
          </a:pPr>
          <a:r>
            <a:rPr lang="en-US" sz="1500" b="0" kern="1200" dirty="0">
              <a:latin typeface="Calibri"/>
              <a:ea typeface="Calibri"/>
              <a:cs typeface="Calibri"/>
            </a:rPr>
            <a:t>6 satellite clinics</a:t>
          </a:r>
        </a:p>
      </dsp:txBody>
      <dsp:txXfrm>
        <a:off x="5854186" y="1783030"/>
        <a:ext cx="1710918" cy="25940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426E9-4236-402A-98BF-11E2D7B63DD3}">
      <dsp:nvSpPr>
        <dsp:cNvPr id="0" name=""/>
        <dsp:cNvSpPr/>
      </dsp:nvSpPr>
      <dsp:spPr>
        <a:xfrm>
          <a:off x="0" y="29785"/>
          <a:ext cx="6879006" cy="76415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1"/>
              </a:solidFill>
              <a:latin typeface="Calibri"/>
              <a:ea typeface="Calibri"/>
              <a:cs typeface="Calibri"/>
            </a:rPr>
            <a:t>Adolescents transitioning from pediatric to adult diabetes care</a:t>
          </a:r>
          <a:endParaRPr lang="en-US" kern="1200" dirty="0"/>
        </a:p>
      </dsp:txBody>
      <dsp:txXfrm>
        <a:off x="37303" y="67088"/>
        <a:ext cx="6804400" cy="689550"/>
      </dsp:txXfrm>
    </dsp:sp>
    <dsp:sp modelId="{C7D0DBD5-09DF-446D-8696-4A1882A8951E}">
      <dsp:nvSpPr>
        <dsp:cNvPr id="0" name=""/>
        <dsp:cNvSpPr/>
      </dsp:nvSpPr>
      <dsp:spPr>
        <a:xfrm>
          <a:off x="0" y="793942"/>
          <a:ext cx="6879006" cy="521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8408"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latin typeface="Calibri"/>
              <a:ea typeface="Calibri"/>
              <a:cs typeface="Calibri"/>
            </a:rPr>
            <a:t>Experience increased self-management demands</a:t>
          </a:r>
        </a:p>
        <a:p>
          <a:pPr marL="114300" lvl="1" indent="-114300" algn="l" defTabSz="666750" rtl="0">
            <a:lnSpc>
              <a:spcPct val="90000"/>
            </a:lnSpc>
            <a:spcBef>
              <a:spcPct val="0"/>
            </a:spcBef>
            <a:spcAft>
              <a:spcPct val="20000"/>
            </a:spcAft>
            <a:buChar char="•"/>
          </a:pPr>
          <a:r>
            <a:rPr lang="en-US" sz="1500" kern="1200" dirty="0">
              <a:latin typeface="Calibri"/>
              <a:ea typeface="Calibri"/>
              <a:cs typeface="Calibri"/>
            </a:rPr>
            <a:t>Navigate a crucial and vulnerable stage of development</a:t>
          </a:r>
        </a:p>
      </dsp:txBody>
      <dsp:txXfrm>
        <a:off x="0" y="793942"/>
        <a:ext cx="6879006" cy="521122"/>
      </dsp:txXfrm>
    </dsp:sp>
    <dsp:sp modelId="{93DADB74-4D8F-4771-BE2C-457BFB4D13C0}">
      <dsp:nvSpPr>
        <dsp:cNvPr id="0" name=""/>
        <dsp:cNvSpPr/>
      </dsp:nvSpPr>
      <dsp:spPr>
        <a:xfrm>
          <a:off x="0" y="1315064"/>
          <a:ext cx="6879006" cy="76415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Calibri"/>
              <a:ea typeface="Calibri"/>
              <a:cs typeface="Calibri"/>
            </a:rPr>
            <a:t>Poorly coordinated transition</a:t>
          </a:r>
          <a:endParaRPr lang="en-US" sz="1900" kern="1200" dirty="0"/>
        </a:p>
      </dsp:txBody>
      <dsp:txXfrm>
        <a:off x="37303" y="1352367"/>
        <a:ext cx="6804400" cy="689550"/>
      </dsp:txXfrm>
    </dsp:sp>
    <dsp:sp modelId="{BBA85F17-A1E4-4BDC-8E36-4B8E52669CB6}">
      <dsp:nvSpPr>
        <dsp:cNvPr id="0" name=""/>
        <dsp:cNvSpPr/>
      </dsp:nvSpPr>
      <dsp:spPr>
        <a:xfrm>
          <a:off x="0" y="2079220"/>
          <a:ext cx="6879006"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8408"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latin typeface="Calibri"/>
              <a:ea typeface="Calibri"/>
              <a:cs typeface="Calibri"/>
            </a:rPr>
            <a:t>Lead to gaps in care, including decreased follow-up</a:t>
          </a:r>
        </a:p>
        <a:p>
          <a:pPr marL="114300" lvl="1" indent="-114300" algn="l" defTabSz="666750" rtl="0">
            <a:lnSpc>
              <a:spcPct val="90000"/>
            </a:lnSpc>
            <a:spcBef>
              <a:spcPct val="0"/>
            </a:spcBef>
            <a:spcAft>
              <a:spcPct val="20000"/>
            </a:spcAft>
            <a:buChar char="•"/>
          </a:pPr>
          <a:r>
            <a:rPr lang="en-US" sz="1500" kern="1200" dirty="0">
              <a:latin typeface="Calibri"/>
              <a:ea typeface="Calibri"/>
              <a:cs typeface="Calibri"/>
            </a:rPr>
            <a:t>Contributes to worsening glycemic control </a:t>
          </a:r>
        </a:p>
        <a:p>
          <a:pPr marL="114300" lvl="1" indent="-114300" algn="l" defTabSz="666750" rtl="0">
            <a:lnSpc>
              <a:spcPct val="90000"/>
            </a:lnSpc>
            <a:spcBef>
              <a:spcPct val="0"/>
            </a:spcBef>
            <a:spcAft>
              <a:spcPct val="20000"/>
            </a:spcAft>
            <a:buChar char="•"/>
          </a:pPr>
          <a:r>
            <a:rPr lang="en-US" sz="1500" kern="1200" dirty="0">
              <a:latin typeface="Calibri"/>
              <a:ea typeface="Calibri"/>
              <a:cs typeface="Calibri"/>
            </a:rPr>
            <a:t>Increased risk of complications, such as hospitalizations</a:t>
          </a:r>
          <a:endParaRPr lang="en-US" sz="1500" kern="1200" dirty="0">
            <a:solidFill>
              <a:srgbClr val="000000"/>
            </a:solidFill>
            <a:latin typeface="Calibri"/>
            <a:ea typeface="Calibri"/>
            <a:cs typeface="Calibri"/>
          </a:endParaRPr>
        </a:p>
      </dsp:txBody>
      <dsp:txXfrm>
        <a:off x="0" y="2079220"/>
        <a:ext cx="6879006" cy="786599"/>
      </dsp:txXfrm>
    </dsp:sp>
    <dsp:sp modelId="{1EF534D5-3F59-4F74-8425-B82DC1B40FEC}">
      <dsp:nvSpPr>
        <dsp:cNvPr id="0" name=""/>
        <dsp:cNvSpPr/>
      </dsp:nvSpPr>
      <dsp:spPr>
        <a:xfrm>
          <a:off x="0" y="2865820"/>
          <a:ext cx="6879006" cy="76415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dirty="0">
              <a:solidFill>
                <a:schemeClr val="bg1"/>
              </a:solidFill>
              <a:latin typeface="Calibri"/>
              <a:ea typeface="Calibri"/>
              <a:cs typeface="Calibri"/>
            </a:rPr>
            <a:t>Guidelines (i.e., ADA and ISPAD) emphasize a planned transition process</a:t>
          </a:r>
          <a:endParaRPr lang="en-US" sz="1900" kern="1200" dirty="0"/>
        </a:p>
      </dsp:txBody>
      <dsp:txXfrm>
        <a:off x="37303" y="2903123"/>
        <a:ext cx="6804400" cy="689550"/>
      </dsp:txXfrm>
    </dsp:sp>
    <dsp:sp modelId="{A00955BE-18B2-47D7-8B98-8FBD9567A5F1}">
      <dsp:nvSpPr>
        <dsp:cNvPr id="0" name=""/>
        <dsp:cNvSpPr/>
      </dsp:nvSpPr>
      <dsp:spPr>
        <a:xfrm>
          <a:off x="0" y="3629977"/>
          <a:ext cx="6879006"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8408"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US" sz="1500" kern="1200" dirty="0">
              <a:solidFill>
                <a:schemeClr val="tx1"/>
              </a:solidFill>
              <a:latin typeface="Calibri"/>
              <a:ea typeface="Calibri"/>
              <a:cs typeface="Calibri"/>
            </a:rPr>
            <a:t>Highlighting the need for structured education and preparation</a:t>
          </a:r>
        </a:p>
      </dsp:txBody>
      <dsp:txXfrm>
        <a:off x="0" y="3629977"/>
        <a:ext cx="6879006" cy="3146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39627-4C0F-4FF3-B5B2-8662ED1FCF95}">
      <dsp:nvSpPr>
        <dsp:cNvPr id="0" name=""/>
        <dsp:cNvSpPr/>
      </dsp:nvSpPr>
      <dsp:spPr>
        <a:xfrm rot="5400000">
          <a:off x="-579724" y="1220988"/>
          <a:ext cx="1440267" cy="278528"/>
        </a:xfrm>
        <a:prstGeom prst="corner">
          <a:avLst>
            <a:gd name="adj1" fmla="val 1000"/>
            <a:gd name="adj2" fmla="val 1000"/>
          </a:avLst>
        </a:prstGeom>
        <a:solidFill>
          <a:schemeClr val="lt1">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BFD19E-013F-425F-9E1D-B8D9E2D547D4}">
      <dsp:nvSpPr>
        <dsp:cNvPr id="0" name=""/>
        <dsp:cNvSpPr/>
      </dsp:nvSpPr>
      <dsp:spPr>
        <a:xfrm>
          <a:off x="1144" y="2080386"/>
          <a:ext cx="3481610" cy="480089"/>
        </a:xfrm>
        <a:prstGeom prst="homePlate">
          <a:avLst>
            <a:gd name="adj" fmla="val 25000"/>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228600" rIns="114300" bIns="228600" numCol="1" spcCol="1270" anchor="ctr" anchorCtr="0">
          <a:noAutofit/>
        </a:bodyPr>
        <a:lstStyle/>
        <a:p>
          <a:pPr marL="0" lvl="0" indent="0" algn="l" defTabSz="800100">
            <a:lnSpc>
              <a:spcPct val="90000"/>
            </a:lnSpc>
            <a:spcBef>
              <a:spcPct val="0"/>
            </a:spcBef>
            <a:spcAft>
              <a:spcPct val="35000"/>
            </a:spcAft>
            <a:buNone/>
            <a:defRPr b="1"/>
          </a:pPr>
          <a:r>
            <a:rPr lang="en-US" sz="1800" b="1" kern="1200" dirty="0">
              <a:latin typeface="Calibri"/>
              <a:ea typeface="+mn-ea"/>
              <a:cs typeface="+mn-cs"/>
            </a:rPr>
            <a:t>Nov 2023</a:t>
          </a:r>
        </a:p>
      </dsp:txBody>
      <dsp:txXfrm>
        <a:off x="1144" y="2080386"/>
        <a:ext cx="3421599" cy="480089"/>
      </dsp:txXfrm>
    </dsp:sp>
    <dsp:sp modelId="{55B948EC-5D29-469C-90DD-A346A63BEB1F}">
      <dsp:nvSpPr>
        <dsp:cNvPr id="0" name=""/>
        <dsp:cNvSpPr/>
      </dsp:nvSpPr>
      <dsp:spPr>
        <a:xfrm>
          <a:off x="279673" y="807236"/>
          <a:ext cx="2827067" cy="942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rtl="0">
            <a:lnSpc>
              <a:spcPct val="90000"/>
            </a:lnSpc>
            <a:spcBef>
              <a:spcPct val="0"/>
            </a:spcBef>
            <a:spcAft>
              <a:spcPct val="35000"/>
            </a:spcAft>
            <a:buNone/>
          </a:pPr>
          <a:r>
            <a:rPr lang="en-US" sz="1400" b="1" kern="1200" dirty="0">
              <a:latin typeface="Calibri"/>
              <a:ea typeface="+mn-ea"/>
              <a:cs typeface="+mn-cs"/>
            </a:rPr>
            <a:t>Implemented a transitions policy with transition curriculum</a:t>
          </a:r>
        </a:p>
        <a:p>
          <a:pPr marL="0" lvl="0" indent="0" algn="l" defTabSz="622300" rtl="0">
            <a:lnSpc>
              <a:spcPct val="90000"/>
            </a:lnSpc>
            <a:spcBef>
              <a:spcPct val="0"/>
            </a:spcBef>
            <a:spcAft>
              <a:spcPct val="35000"/>
            </a:spcAft>
            <a:buNone/>
          </a:pPr>
          <a:r>
            <a:rPr lang="en-US" sz="1400" b="1" kern="1200" dirty="0">
              <a:latin typeface="Calibri"/>
              <a:ea typeface="+mn-ea"/>
              <a:cs typeface="+mn-cs"/>
            </a:rPr>
            <a:t>Integrated EMR tools including provider flowsheet with anticipated transition date &amp; education topics</a:t>
          </a:r>
        </a:p>
      </dsp:txBody>
      <dsp:txXfrm>
        <a:off x="279673" y="807236"/>
        <a:ext cx="2827067" cy="942147"/>
      </dsp:txXfrm>
    </dsp:sp>
    <dsp:sp modelId="{57802E43-64E3-4E0A-8705-B64768B24FCD}">
      <dsp:nvSpPr>
        <dsp:cNvPr id="0" name=""/>
        <dsp:cNvSpPr/>
      </dsp:nvSpPr>
      <dsp:spPr>
        <a:xfrm rot="5400000">
          <a:off x="2832253" y="1220988"/>
          <a:ext cx="1440267" cy="278528"/>
        </a:xfrm>
        <a:prstGeom prst="corner">
          <a:avLst>
            <a:gd name="adj1" fmla="val 1000"/>
            <a:gd name="adj2" fmla="val 1000"/>
          </a:avLst>
        </a:prstGeom>
        <a:solidFill>
          <a:schemeClr val="lt1">
            <a:hueOff val="0"/>
            <a:satOff val="0"/>
            <a:lumOff val="0"/>
            <a:alphaOff val="0"/>
          </a:schemeClr>
        </a:solidFill>
        <a:ln w="19050" cap="flat" cmpd="sng" algn="ctr">
          <a:solidFill>
            <a:schemeClr val="accent3">
              <a:hueOff val="4117163"/>
              <a:satOff val="24712"/>
              <a:lumOff val="18825"/>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152C46-05CA-4F0B-9FEE-E1D4734E2195}">
      <dsp:nvSpPr>
        <dsp:cNvPr id="0" name=""/>
        <dsp:cNvSpPr/>
      </dsp:nvSpPr>
      <dsp:spPr>
        <a:xfrm>
          <a:off x="3413122" y="2080386"/>
          <a:ext cx="3481610" cy="480089"/>
        </a:xfrm>
        <a:prstGeom prst="chevron">
          <a:avLst>
            <a:gd name="adj" fmla="val 25000"/>
          </a:avLst>
        </a:prstGeom>
        <a:solidFill>
          <a:schemeClr val="accent3">
            <a:hueOff val="4117163"/>
            <a:satOff val="24712"/>
            <a:lumOff val="18825"/>
            <a:alphaOff val="0"/>
          </a:schemeClr>
        </a:solidFill>
        <a:ln w="19050" cap="flat" cmpd="sng" algn="ctr">
          <a:solidFill>
            <a:schemeClr val="accent3">
              <a:hueOff val="4117163"/>
              <a:satOff val="24712"/>
              <a:lumOff val="1882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228600" rIns="114300" bIns="228600" numCol="1" spcCol="1270" anchor="ctr" anchorCtr="0">
          <a:noAutofit/>
        </a:bodyPr>
        <a:lstStyle/>
        <a:p>
          <a:pPr marL="0" lvl="0" indent="0" algn="l" defTabSz="800100">
            <a:lnSpc>
              <a:spcPct val="90000"/>
            </a:lnSpc>
            <a:spcBef>
              <a:spcPct val="0"/>
            </a:spcBef>
            <a:spcAft>
              <a:spcPct val="35000"/>
            </a:spcAft>
            <a:buNone/>
            <a:defRPr b="1"/>
          </a:pPr>
          <a:r>
            <a:rPr lang="en-US" sz="1800" kern="1200" dirty="0">
              <a:latin typeface="Calibri"/>
              <a:ea typeface="+mn-ea"/>
              <a:cs typeface="+mn-cs"/>
            </a:rPr>
            <a:t>Jan 2024</a:t>
          </a:r>
        </a:p>
      </dsp:txBody>
      <dsp:txXfrm>
        <a:off x="3533144" y="2080386"/>
        <a:ext cx="3241566" cy="480089"/>
      </dsp:txXfrm>
    </dsp:sp>
    <dsp:sp modelId="{FBC96F52-3FAE-4931-A98C-8E44ADEE80AF}">
      <dsp:nvSpPr>
        <dsp:cNvPr id="0" name=""/>
        <dsp:cNvSpPr/>
      </dsp:nvSpPr>
      <dsp:spPr>
        <a:xfrm>
          <a:off x="3691651" y="807236"/>
          <a:ext cx="2827067" cy="942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rtl="0">
            <a:lnSpc>
              <a:spcPct val="90000"/>
            </a:lnSpc>
            <a:spcBef>
              <a:spcPct val="0"/>
            </a:spcBef>
            <a:spcAft>
              <a:spcPct val="35000"/>
            </a:spcAft>
            <a:buNone/>
          </a:pPr>
          <a:r>
            <a:rPr lang="en-US" sz="1400" b="1" kern="1200" dirty="0">
              <a:latin typeface="Calibri"/>
              <a:ea typeface="+mn-ea"/>
              <a:cs typeface="+mn-cs"/>
            </a:rPr>
            <a:t>Defined transition tasks for each member of the diabetes care team (i.e., provider, CDCES, social worker)</a:t>
          </a:r>
        </a:p>
      </dsp:txBody>
      <dsp:txXfrm>
        <a:off x="3691651" y="807236"/>
        <a:ext cx="2827067" cy="9421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39627-4C0F-4FF3-B5B2-8662ED1FCF95}">
      <dsp:nvSpPr>
        <dsp:cNvPr id="0" name=""/>
        <dsp:cNvSpPr/>
      </dsp:nvSpPr>
      <dsp:spPr>
        <a:xfrm rot="5400000">
          <a:off x="-769841" y="1540237"/>
          <a:ext cx="1728523" cy="184514"/>
        </a:xfrm>
        <a:prstGeom prst="corner">
          <a:avLst>
            <a:gd name="adj1" fmla="val 1000"/>
            <a:gd name="adj2" fmla="val 1000"/>
          </a:avLst>
        </a:prstGeom>
        <a:solidFill>
          <a:schemeClr val="lt1">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BFD19E-013F-425F-9E1D-B8D9E2D547D4}">
      <dsp:nvSpPr>
        <dsp:cNvPr id="0" name=""/>
        <dsp:cNvSpPr/>
      </dsp:nvSpPr>
      <dsp:spPr>
        <a:xfrm>
          <a:off x="2163" y="2496755"/>
          <a:ext cx="2306427" cy="576174"/>
        </a:xfrm>
        <a:prstGeom prst="homePlate">
          <a:avLst>
            <a:gd name="adj" fmla="val 25000"/>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228600" rIns="114300" bIns="228600" numCol="1" spcCol="1270" anchor="ctr" anchorCtr="0">
          <a:noAutofit/>
        </a:bodyPr>
        <a:lstStyle/>
        <a:p>
          <a:pPr marL="0" lvl="0" indent="0" algn="l" defTabSz="800100">
            <a:lnSpc>
              <a:spcPct val="90000"/>
            </a:lnSpc>
            <a:spcBef>
              <a:spcPct val="0"/>
            </a:spcBef>
            <a:spcAft>
              <a:spcPct val="35000"/>
            </a:spcAft>
            <a:buNone/>
            <a:defRPr b="1"/>
          </a:pPr>
          <a:r>
            <a:rPr lang="en-US" sz="1800" b="1" kern="1200" dirty="0">
              <a:latin typeface="Calibri"/>
              <a:ea typeface="+mn-ea"/>
              <a:cs typeface="+mn-cs"/>
            </a:rPr>
            <a:t>Nov 2023</a:t>
          </a:r>
        </a:p>
      </dsp:txBody>
      <dsp:txXfrm>
        <a:off x="2163" y="2496755"/>
        <a:ext cx="2234405" cy="576174"/>
      </dsp:txXfrm>
    </dsp:sp>
    <dsp:sp modelId="{55B948EC-5D29-469C-90DD-A346A63BEB1F}">
      <dsp:nvSpPr>
        <dsp:cNvPr id="0" name=""/>
        <dsp:cNvSpPr/>
      </dsp:nvSpPr>
      <dsp:spPr>
        <a:xfrm>
          <a:off x="186677" y="878941"/>
          <a:ext cx="1872819" cy="1086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00075" rtl="0">
            <a:lnSpc>
              <a:spcPct val="90000"/>
            </a:lnSpc>
            <a:spcBef>
              <a:spcPct val="0"/>
            </a:spcBef>
            <a:spcAft>
              <a:spcPct val="35000"/>
            </a:spcAft>
            <a:buNone/>
          </a:pPr>
          <a:r>
            <a:rPr lang="en-US" sz="1350" b="1" kern="1200" dirty="0">
              <a:latin typeface="Calibri"/>
              <a:ea typeface="+mn-ea"/>
              <a:cs typeface="+mn-cs"/>
            </a:rPr>
            <a:t>Implemented a transitions policy with transition curriculum</a:t>
          </a:r>
        </a:p>
        <a:p>
          <a:pPr marL="0" lvl="0" indent="0" algn="l" defTabSz="600075" rtl="0">
            <a:lnSpc>
              <a:spcPct val="90000"/>
            </a:lnSpc>
            <a:spcBef>
              <a:spcPct val="0"/>
            </a:spcBef>
            <a:spcAft>
              <a:spcPct val="35000"/>
            </a:spcAft>
            <a:buNone/>
          </a:pPr>
          <a:r>
            <a:rPr lang="en-US" sz="1350" b="1" kern="1200" dirty="0">
              <a:latin typeface="Calibri"/>
              <a:ea typeface="+mn-ea"/>
              <a:cs typeface="+mn-cs"/>
            </a:rPr>
            <a:t>Integrated EMR tools including provider flowsheet with anticipated transition date &amp; education topics</a:t>
          </a:r>
        </a:p>
      </dsp:txBody>
      <dsp:txXfrm>
        <a:off x="186677" y="878941"/>
        <a:ext cx="1872819" cy="1086206"/>
      </dsp:txXfrm>
    </dsp:sp>
    <dsp:sp modelId="{57802E43-64E3-4E0A-8705-B64768B24FCD}">
      <dsp:nvSpPr>
        <dsp:cNvPr id="0" name=""/>
        <dsp:cNvSpPr/>
      </dsp:nvSpPr>
      <dsp:spPr>
        <a:xfrm rot="5400000">
          <a:off x="1421264" y="1540237"/>
          <a:ext cx="1728523" cy="184514"/>
        </a:xfrm>
        <a:prstGeom prst="corner">
          <a:avLst>
            <a:gd name="adj1" fmla="val 1000"/>
            <a:gd name="adj2" fmla="val 1000"/>
          </a:avLst>
        </a:prstGeom>
        <a:solidFill>
          <a:schemeClr val="lt1">
            <a:hueOff val="0"/>
            <a:satOff val="0"/>
            <a:lumOff val="0"/>
            <a:alphaOff val="0"/>
          </a:schemeClr>
        </a:solidFill>
        <a:ln w="19050" cap="flat" cmpd="sng" algn="ctr">
          <a:solidFill>
            <a:schemeClr val="accent3">
              <a:hueOff val="1029291"/>
              <a:satOff val="6178"/>
              <a:lumOff val="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152C46-05CA-4F0B-9FEE-E1D4734E2195}">
      <dsp:nvSpPr>
        <dsp:cNvPr id="0" name=""/>
        <dsp:cNvSpPr/>
      </dsp:nvSpPr>
      <dsp:spPr>
        <a:xfrm>
          <a:off x="2193269" y="2496755"/>
          <a:ext cx="2306427" cy="576174"/>
        </a:xfrm>
        <a:prstGeom prst="chevron">
          <a:avLst>
            <a:gd name="adj" fmla="val 25000"/>
          </a:avLst>
        </a:prstGeom>
        <a:solidFill>
          <a:schemeClr val="accent3">
            <a:hueOff val="1029291"/>
            <a:satOff val="6178"/>
            <a:lumOff val="4706"/>
            <a:alphaOff val="0"/>
          </a:schemeClr>
        </a:solidFill>
        <a:ln w="19050" cap="flat" cmpd="sng" algn="ctr">
          <a:solidFill>
            <a:schemeClr val="accent3">
              <a:hueOff val="1029291"/>
              <a:satOff val="6178"/>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228600" rIns="114300" bIns="228600" numCol="1" spcCol="1270" anchor="ctr" anchorCtr="0">
          <a:noAutofit/>
        </a:bodyPr>
        <a:lstStyle/>
        <a:p>
          <a:pPr marL="0" lvl="0" indent="0" algn="l" defTabSz="800100">
            <a:lnSpc>
              <a:spcPct val="90000"/>
            </a:lnSpc>
            <a:spcBef>
              <a:spcPct val="0"/>
            </a:spcBef>
            <a:spcAft>
              <a:spcPct val="35000"/>
            </a:spcAft>
            <a:buNone/>
            <a:defRPr b="1"/>
          </a:pPr>
          <a:r>
            <a:rPr lang="en-US" sz="1800" kern="1200" dirty="0">
              <a:latin typeface="Calibri"/>
              <a:ea typeface="+mn-ea"/>
              <a:cs typeface="+mn-cs"/>
            </a:rPr>
            <a:t>Jan 2024</a:t>
          </a:r>
        </a:p>
      </dsp:txBody>
      <dsp:txXfrm>
        <a:off x="2337313" y="2496755"/>
        <a:ext cx="2018340" cy="576174"/>
      </dsp:txXfrm>
    </dsp:sp>
    <dsp:sp modelId="{FBC96F52-3FAE-4931-A98C-8E44ADEE80AF}">
      <dsp:nvSpPr>
        <dsp:cNvPr id="0" name=""/>
        <dsp:cNvSpPr/>
      </dsp:nvSpPr>
      <dsp:spPr>
        <a:xfrm>
          <a:off x="2377783" y="878941"/>
          <a:ext cx="1872819" cy="1086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rtl="0">
            <a:lnSpc>
              <a:spcPct val="90000"/>
            </a:lnSpc>
            <a:spcBef>
              <a:spcPct val="0"/>
            </a:spcBef>
            <a:spcAft>
              <a:spcPct val="35000"/>
            </a:spcAft>
            <a:buNone/>
          </a:pPr>
          <a:r>
            <a:rPr lang="en-US" sz="1400" b="1" kern="1200" dirty="0">
              <a:latin typeface="Calibri"/>
              <a:ea typeface="+mn-ea"/>
              <a:cs typeface="+mn-cs"/>
            </a:rPr>
            <a:t>Defined transition tasks for each member of the diabetes care team (i.e., provider, CDCES, social worker)</a:t>
          </a:r>
        </a:p>
      </dsp:txBody>
      <dsp:txXfrm>
        <a:off x="2377783" y="878941"/>
        <a:ext cx="1872819" cy="1086206"/>
      </dsp:txXfrm>
    </dsp:sp>
    <dsp:sp modelId="{4D457925-AAEE-4A89-9603-61862D07EF7D}">
      <dsp:nvSpPr>
        <dsp:cNvPr id="0" name=""/>
        <dsp:cNvSpPr/>
      </dsp:nvSpPr>
      <dsp:spPr>
        <a:xfrm rot="5400000">
          <a:off x="3612371" y="1540237"/>
          <a:ext cx="1728523" cy="184514"/>
        </a:xfrm>
        <a:prstGeom prst="corner">
          <a:avLst>
            <a:gd name="adj1" fmla="val 1000"/>
            <a:gd name="adj2" fmla="val 1000"/>
          </a:avLst>
        </a:prstGeom>
        <a:solidFill>
          <a:schemeClr val="lt1">
            <a:hueOff val="0"/>
            <a:satOff val="0"/>
            <a:lumOff val="0"/>
            <a:alphaOff val="0"/>
          </a:schemeClr>
        </a:solidFill>
        <a:ln w="19050" cap="flat" cmpd="sng" algn="ctr">
          <a:solidFill>
            <a:schemeClr val="accent3">
              <a:hueOff val="2058582"/>
              <a:satOff val="12356"/>
              <a:lumOff val="9413"/>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43C9CC-2017-4297-9CED-0183F181388F}">
      <dsp:nvSpPr>
        <dsp:cNvPr id="0" name=""/>
        <dsp:cNvSpPr/>
      </dsp:nvSpPr>
      <dsp:spPr>
        <a:xfrm>
          <a:off x="4384375" y="2496755"/>
          <a:ext cx="2306427" cy="576174"/>
        </a:xfrm>
        <a:prstGeom prst="chevron">
          <a:avLst>
            <a:gd name="adj" fmla="val 25000"/>
          </a:avLst>
        </a:prstGeom>
        <a:solidFill>
          <a:schemeClr val="accent3">
            <a:hueOff val="2058582"/>
            <a:satOff val="12356"/>
            <a:lumOff val="9413"/>
            <a:alphaOff val="0"/>
          </a:schemeClr>
        </a:solidFill>
        <a:ln w="19050" cap="flat" cmpd="sng" algn="ctr">
          <a:solidFill>
            <a:schemeClr val="accent3">
              <a:hueOff val="2058582"/>
              <a:satOff val="12356"/>
              <a:lumOff val="941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228600" rIns="114300" bIns="228600" numCol="1" spcCol="1270" anchor="ctr" anchorCtr="0">
          <a:noAutofit/>
        </a:bodyPr>
        <a:lstStyle/>
        <a:p>
          <a:pPr marL="0" lvl="0" indent="0" algn="l" defTabSz="800100">
            <a:lnSpc>
              <a:spcPct val="90000"/>
            </a:lnSpc>
            <a:spcBef>
              <a:spcPct val="0"/>
            </a:spcBef>
            <a:spcAft>
              <a:spcPct val="35000"/>
            </a:spcAft>
            <a:buNone/>
            <a:defRPr b="1"/>
          </a:pPr>
          <a:r>
            <a:rPr lang="en-US" sz="1800" kern="1200" dirty="0">
              <a:latin typeface="Calibri"/>
              <a:ea typeface="+mn-ea"/>
              <a:cs typeface="+mn-cs"/>
            </a:rPr>
            <a:t>Feb 2024</a:t>
          </a:r>
        </a:p>
      </dsp:txBody>
      <dsp:txXfrm>
        <a:off x="4528419" y="2496755"/>
        <a:ext cx="2018340" cy="576174"/>
      </dsp:txXfrm>
    </dsp:sp>
    <dsp:sp modelId="{CAD96959-A535-468F-BB30-103C9E3BC371}">
      <dsp:nvSpPr>
        <dsp:cNvPr id="0" name=""/>
        <dsp:cNvSpPr/>
      </dsp:nvSpPr>
      <dsp:spPr>
        <a:xfrm>
          <a:off x="4568889" y="878941"/>
          <a:ext cx="1872819" cy="1086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rtl="0">
            <a:lnSpc>
              <a:spcPct val="90000"/>
            </a:lnSpc>
            <a:spcBef>
              <a:spcPct val="0"/>
            </a:spcBef>
            <a:spcAft>
              <a:spcPct val="35000"/>
            </a:spcAft>
            <a:buNone/>
          </a:pPr>
          <a:r>
            <a:rPr lang="en-US" sz="1400" b="1" kern="1200" dirty="0">
              <a:latin typeface="Calibri"/>
              <a:ea typeface="+mn-ea"/>
              <a:cs typeface="+mn-cs"/>
            </a:rPr>
            <a:t>Conducted a transition seminar for staff/providers on key education topics to increase comfort &amp; knowledge</a:t>
          </a:r>
        </a:p>
      </dsp:txBody>
      <dsp:txXfrm>
        <a:off x="4568889" y="878941"/>
        <a:ext cx="1872819" cy="1086206"/>
      </dsp:txXfrm>
    </dsp:sp>
    <dsp:sp modelId="{154EABA3-ECBB-4123-B78A-CF6B6839F4B1}">
      <dsp:nvSpPr>
        <dsp:cNvPr id="0" name=""/>
        <dsp:cNvSpPr/>
      </dsp:nvSpPr>
      <dsp:spPr>
        <a:xfrm rot="5400000">
          <a:off x="5803477" y="1540237"/>
          <a:ext cx="1728523" cy="184514"/>
        </a:xfrm>
        <a:prstGeom prst="corner">
          <a:avLst>
            <a:gd name="adj1" fmla="val 1000"/>
            <a:gd name="adj2" fmla="val 1000"/>
          </a:avLst>
        </a:prstGeom>
        <a:solidFill>
          <a:schemeClr val="lt1">
            <a:hueOff val="0"/>
            <a:satOff val="0"/>
            <a:lumOff val="0"/>
            <a:alphaOff val="0"/>
          </a:schemeClr>
        </a:solidFill>
        <a:ln w="19050" cap="flat" cmpd="sng" algn="ctr">
          <a:solidFill>
            <a:schemeClr val="accent3">
              <a:hueOff val="3087872"/>
              <a:satOff val="18534"/>
              <a:lumOff val="14119"/>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B5FB2E-FD21-4493-BF05-A1039629E8B3}">
      <dsp:nvSpPr>
        <dsp:cNvPr id="0" name=""/>
        <dsp:cNvSpPr/>
      </dsp:nvSpPr>
      <dsp:spPr>
        <a:xfrm>
          <a:off x="6575481" y="2496755"/>
          <a:ext cx="2306427" cy="576174"/>
        </a:xfrm>
        <a:prstGeom prst="chevron">
          <a:avLst>
            <a:gd name="adj" fmla="val 25000"/>
          </a:avLst>
        </a:prstGeom>
        <a:solidFill>
          <a:schemeClr val="accent3">
            <a:hueOff val="3087872"/>
            <a:satOff val="18534"/>
            <a:lumOff val="14119"/>
            <a:alphaOff val="0"/>
          </a:schemeClr>
        </a:solidFill>
        <a:ln w="19050" cap="flat" cmpd="sng" algn="ctr">
          <a:solidFill>
            <a:schemeClr val="accent3">
              <a:hueOff val="3087872"/>
              <a:satOff val="18534"/>
              <a:lumOff val="1411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228600" rIns="114300" bIns="228600" numCol="1" spcCol="1270" anchor="ctr" anchorCtr="0">
          <a:noAutofit/>
        </a:bodyPr>
        <a:lstStyle/>
        <a:p>
          <a:pPr marL="0" lvl="0" indent="0" algn="l" defTabSz="800100">
            <a:lnSpc>
              <a:spcPct val="90000"/>
            </a:lnSpc>
            <a:spcBef>
              <a:spcPct val="0"/>
            </a:spcBef>
            <a:spcAft>
              <a:spcPct val="35000"/>
            </a:spcAft>
            <a:buNone/>
            <a:defRPr b="1"/>
          </a:pPr>
          <a:r>
            <a:rPr lang="en-US" sz="1800" kern="1200" dirty="0">
              <a:latin typeface="Calibri"/>
              <a:ea typeface="+mn-ea"/>
              <a:cs typeface="+mn-cs"/>
            </a:rPr>
            <a:t>May 2024</a:t>
          </a:r>
        </a:p>
      </dsp:txBody>
      <dsp:txXfrm>
        <a:off x="6719525" y="2496755"/>
        <a:ext cx="2018340" cy="576174"/>
      </dsp:txXfrm>
    </dsp:sp>
    <dsp:sp modelId="{F48EE89F-7399-4017-9C3B-EEFF43A7C04C}">
      <dsp:nvSpPr>
        <dsp:cNvPr id="0" name=""/>
        <dsp:cNvSpPr/>
      </dsp:nvSpPr>
      <dsp:spPr>
        <a:xfrm>
          <a:off x="6759996" y="878941"/>
          <a:ext cx="1872819" cy="1086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rtl="0">
            <a:lnSpc>
              <a:spcPct val="90000"/>
            </a:lnSpc>
            <a:spcBef>
              <a:spcPct val="0"/>
            </a:spcBef>
            <a:spcAft>
              <a:spcPct val="35000"/>
            </a:spcAft>
            <a:buNone/>
          </a:pPr>
          <a:r>
            <a:rPr lang="en-US" sz="1400" b="1" kern="1200" dirty="0">
              <a:latin typeface="Calibri"/>
              <a:ea typeface="+mn-ea"/>
              <a:cs typeface="+mn-cs"/>
            </a:rPr>
            <a:t>Updated &amp; disseminated a geographical-based list of local adult endocrinologists</a:t>
          </a:r>
        </a:p>
      </dsp:txBody>
      <dsp:txXfrm>
        <a:off x="6759996" y="878941"/>
        <a:ext cx="1872819" cy="1086206"/>
      </dsp:txXfrm>
    </dsp:sp>
    <dsp:sp modelId="{BD94DD56-E69A-47BC-8793-5A2EA5533204}">
      <dsp:nvSpPr>
        <dsp:cNvPr id="0" name=""/>
        <dsp:cNvSpPr/>
      </dsp:nvSpPr>
      <dsp:spPr>
        <a:xfrm rot="5400000">
          <a:off x="7994583" y="1540237"/>
          <a:ext cx="1728523" cy="184514"/>
        </a:xfrm>
        <a:prstGeom prst="corner">
          <a:avLst>
            <a:gd name="adj1" fmla="val 1000"/>
            <a:gd name="adj2" fmla="val 1000"/>
          </a:avLst>
        </a:prstGeom>
        <a:solidFill>
          <a:schemeClr val="lt1">
            <a:hueOff val="0"/>
            <a:satOff val="0"/>
            <a:lumOff val="0"/>
            <a:alphaOff val="0"/>
          </a:schemeClr>
        </a:solidFill>
        <a:ln w="19050" cap="flat" cmpd="sng" algn="ctr">
          <a:solidFill>
            <a:schemeClr val="accent3">
              <a:hueOff val="4117163"/>
              <a:satOff val="24712"/>
              <a:lumOff val="18825"/>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844460-F1BA-4654-959A-768ADD62A7C6}">
      <dsp:nvSpPr>
        <dsp:cNvPr id="0" name=""/>
        <dsp:cNvSpPr/>
      </dsp:nvSpPr>
      <dsp:spPr>
        <a:xfrm>
          <a:off x="8766588" y="2496755"/>
          <a:ext cx="2306427" cy="576174"/>
        </a:xfrm>
        <a:prstGeom prst="chevron">
          <a:avLst>
            <a:gd name="adj" fmla="val 25000"/>
          </a:avLst>
        </a:prstGeom>
        <a:solidFill>
          <a:schemeClr val="accent3">
            <a:hueOff val="4117163"/>
            <a:satOff val="24712"/>
            <a:lumOff val="18825"/>
            <a:alphaOff val="0"/>
          </a:schemeClr>
        </a:solidFill>
        <a:ln w="19050" cap="flat" cmpd="sng" algn="ctr">
          <a:solidFill>
            <a:schemeClr val="accent3">
              <a:hueOff val="4117163"/>
              <a:satOff val="24712"/>
              <a:lumOff val="1882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228600" rIns="114300" bIns="228600" numCol="1" spcCol="1270" anchor="ctr" anchorCtr="0">
          <a:noAutofit/>
        </a:bodyPr>
        <a:lstStyle/>
        <a:p>
          <a:pPr marL="0" lvl="0" indent="0" algn="l" defTabSz="800100">
            <a:lnSpc>
              <a:spcPct val="90000"/>
            </a:lnSpc>
            <a:spcBef>
              <a:spcPct val="0"/>
            </a:spcBef>
            <a:spcAft>
              <a:spcPct val="35000"/>
            </a:spcAft>
            <a:buNone/>
            <a:defRPr b="1"/>
          </a:pPr>
          <a:r>
            <a:rPr lang="en-US" sz="1800" kern="1200" dirty="0">
              <a:latin typeface="Calibri"/>
              <a:ea typeface="+mn-ea"/>
              <a:cs typeface="+mn-cs"/>
            </a:rPr>
            <a:t>Jan 2025</a:t>
          </a:r>
        </a:p>
      </dsp:txBody>
      <dsp:txXfrm>
        <a:off x="8910632" y="2496755"/>
        <a:ext cx="2018340" cy="576174"/>
      </dsp:txXfrm>
    </dsp:sp>
    <dsp:sp modelId="{214AD936-926C-4826-90CC-29E684C2E1A6}">
      <dsp:nvSpPr>
        <dsp:cNvPr id="0" name=""/>
        <dsp:cNvSpPr/>
      </dsp:nvSpPr>
      <dsp:spPr>
        <a:xfrm>
          <a:off x="8951102" y="878941"/>
          <a:ext cx="1872819" cy="1086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rtl="0">
            <a:lnSpc>
              <a:spcPct val="90000"/>
            </a:lnSpc>
            <a:spcBef>
              <a:spcPct val="0"/>
            </a:spcBef>
            <a:spcAft>
              <a:spcPct val="35000"/>
            </a:spcAft>
            <a:buNone/>
          </a:pPr>
          <a:r>
            <a:rPr lang="en-US" sz="1400" b="1" kern="1200" dirty="0">
              <a:latin typeface="Calibri"/>
              <a:ea typeface="+mn-ea"/>
              <a:cs typeface="+mn-cs"/>
            </a:rPr>
            <a:t>Updated clinic passport to assign specific transition tasks to each care team member</a:t>
          </a:r>
        </a:p>
      </dsp:txBody>
      <dsp:txXfrm>
        <a:off x="8951102" y="878941"/>
        <a:ext cx="1872819" cy="10862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F314E-0ADA-45A8-B05F-C2BE32C24C38}">
      <dsp:nvSpPr>
        <dsp:cNvPr id="0" name=""/>
        <dsp:cNvSpPr/>
      </dsp:nvSpPr>
      <dsp:spPr>
        <a:xfrm>
          <a:off x="0" y="28421"/>
          <a:ext cx="7405597" cy="57563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solidFill>
                <a:schemeClr val="bg1"/>
              </a:solidFill>
              <a:latin typeface="Calibri"/>
              <a:ea typeface="Calibri"/>
              <a:cs typeface="Calibri"/>
            </a:rPr>
            <a:t>Lessons Learned</a:t>
          </a:r>
        </a:p>
      </dsp:txBody>
      <dsp:txXfrm>
        <a:off x="28100" y="56521"/>
        <a:ext cx="7349397" cy="519439"/>
      </dsp:txXfrm>
    </dsp:sp>
    <dsp:sp modelId="{3CE6328A-5581-4678-A617-7A01AF01E435}">
      <dsp:nvSpPr>
        <dsp:cNvPr id="0" name=""/>
        <dsp:cNvSpPr/>
      </dsp:nvSpPr>
      <dsp:spPr>
        <a:xfrm>
          <a:off x="0" y="604060"/>
          <a:ext cx="7405597" cy="1639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128"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kern="1200" dirty="0">
              <a:solidFill>
                <a:srgbClr val="7030A0"/>
              </a:solidFill>
              <a:latin typeface="Calibri"/>
              <a:ea typeface="Calibri"/>
              <a:cs typeface="Calibri"/>
            </a:rPr>
            <a:t>Team-based roadmap – a key to successful transition</a:t>
          </a:r>
        </a:p>
        <a:p>
          <a:pPr marL="171450" lvl="1" indent="-171450" algn="l" defTabSz="844550">
            <a:lnSpc>
              <a:spcPct val="90000"/>
            </a:lnSpc>
            <a:spcBef>
              <a:spcPct val="0"/>
            </a:spcBef>
            <a:spcAft>
              <a:spcPct val="20000"/>
            </a:spcAft>
            <a:buChar char="•"/>
          </a:pPr>
          <a:r>
            <a:rPr lang="en-US" sz="1900" kern="1200" dirty="0">
              <a:latin typeface="Calibri"/>
              <a:ea typeface="Calibri"/>
              <a:cs typeface="Calibri"/>
            </a:rPr>
            <a:t>Success driven by</a:t>
          </a:r>
        </a:p>
        <a:p>
          <a:pPr marL="342900" lvl="2" indent="-171450" algn="l" defTabSz="844550" rtl="0">
            <a:lnSpc>
              <a:spcPct val="90000"/>
            </a:lnSpc>
            <a:spcBef>
              <a:spcPct val="0"/>
            </a:spcBef>
            <a:spcAft>
              <a:spcPct val="20000"/>
            </a:spcAft>
            <a:buChar char="•"/>
          </a:pPr>
          <a:r>
            <a:rPr lang="en-US" sz="1900" kern="1200" dirty="0">
              <a:latin typeface="Calibri"/>
              <a:ea typeface="Calibri"/>
              <a:cs typeface="Calibri"/>
            </a:rPr>
            <a:t>Leveraging EMR integration</a:t>
          </a:r>
        </a:p>
        <a:p>
          <a:pPr marL="342900" lvl="2" indent="-171450" algn="l" defTabSz="844550">
            <a:lnSpc>
              <a:spcPct val="90000"/>
            </a:lnSpc>
            <a:spcBef>
              <a:spcPct val="0"/>
            </a:spcBef>
            <a:spcAft>
              <a:spcPct val="20000"/>
            </a:spcAft>
            <a:buChar char="•"/>
          </a:pPr>
          <a:r>
            <a:rPr lang="en-US" sz="1900" kern="1200" dirty="0">
              <a:latin typeface="Calibri"/>
              <a:ea typeface="Calibri"/>
              <a:cs typeface="Calibri"/>
            </a:rPr>
            <a:t>Multidisciplinary approach</a:t>
          </a:r>
        </a:p>
        <a:p>
          <a:pPr marL="342900" lvl="2" indent="-171450" algn="l" defTabSz="844550" rtl="0">
            <a:lnSpc>
              <a:spcPct val="90000"/>
            </a:lnSpc>
            <a:spcBef>
              <a:spcPct val="0"/>
            </a:spcBef>
            <a:spcAft>
              <a:spcPct val="20000"/>
            </a:spcAft>
            <a:buChar char="•"/>
          </a:pPr>
          <a:r>
            <a:rPr lang="en-US" sz="1900" kern="1200" dirty="0">
              <a:solidFill>
                <a:srgbClr val="000000"/>
              </a:solidFill>
              <a:latin typeface="Calibri"/>
              <a:ea typeface="Calibri"/>
              <a:cs typeface="Calibri"/>
            </a:rPr>
            <a:t>Clear task distribution for team members</a:t>
          </a:r>
        </a:p>
      </dsp:txBody>
      <dsp:txXfrm>
        <a:off x="0" y="604060"/>
        <a:ext cx="7405597" cy="1639440"/>
      </dsp:txXfrm>
    </dsp:sp>
    <dsp:sp modelId="{D5DBD32E-040E-4CF5-BFFF-4758970B3AB9}">
      <dsp:nvSpPr>
        <dsp:cNvPr id="0" name=""/>
        <dsp:cNvSpPr/>
      </dsp:nvSpPr>
      <dsp:spPr>
        <a:xfrm>
          <a:off x="0" y="2243501"/>
          <a:ext cx="7405597" cy="57563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latin typeface="Calibri"/>
              <a:ea typeface="Calibri"/>
              <a:cs typeface="Calibri"/>
            </a:rPr>
            <a:t>Future directions</a:t>
          </a:r>
          <a:endParaRPr lang="en-US" sz="2400" kern="1200" dirty="0">
            <a:latin typeface="Calibri"/>
            <a:ea typeface="Calibri"/>
            <a:cs typeface="Calibri"/>
          </a:endParaRPr>
        </a:p>
      </dsp:txBody>
      <dsp:txXfrm>
        <a:off x="28100" y="2271601"/>
        <a:ext cx="7349397" cy="519439"/>
      </dsp:txXfrm>
    </dsp:sp>
    <dsp:sp modelId="{3EDA667B-DA0C-4D19-B141-96C0A751B0CA}">
      <dsp:nvSpPr>
        <dsp:cNvPr id="0" name=""/>
        <dsp:cNvSpPr/>
      </dsp:nvSpPr>
      <dsp:spPr>
        <a:xfrm>
          <a:off x="0" y="2819140"/>
          <a:ext cx="7405597"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128"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kern="1200" dirty="0">
              <a:latin typeface="Calibri"/>
              <a:ea typeface="Calibri"/>
              <a:cs typeface="Calibri"/>
            </a:rPr>
            <a:t>Sustain improvements </a:t>
          </a:r>
        </a:p>
        <a:p>
          <a:pPr marL="171450" lvl="1" indent="-171450" algn="l" defTabSz="844550">
            <a:lnSpc>
              <a:spcPct val="90000"/>
            </a:lnSpc>
            <a:spcBef>
              <a:spcPct val="0"/>
            </a:spcBef>
            <a:spcAft>
              <a:spcPct val="20000"/>
            </a:spcAft>
            <a:buChar char="•"/>
          </a:pPr>
          <a:r>
            <a:rPr lang="en-US" sz="1900" kern="1200" dirty="0">
              <a:latin typeface="Calibri"/>
              <a:ea typeface="Calibri"/>
              <a:cs typeface="Calibri"/>
            </a:rPr>
            <a:t>Monitor patient-level outcomes post-transition</a:t>
          </a:r>
        </a:p>
        <a:p>
          <a:pPr marL="171450" lvl="1" indent="-171450" algn="l" defTabSz="844550" rtl="0">
            <a:lnSpc>
              <a:spcPct val="90000"/>
            </a:lnSpc>
            <a:spcBef>
              <a:spcPct val="0"/>
            </a:spcBef>
            <a:spcAft>
              <a:spcPct val="20000"/>
            </a:spcAft>
            <a:buChar char="•"/>
          </a:pPr>
          <a:r>
            <a:rPr lang="en-US" sz="1900" kern="1200" dirty="0">
              <a:solidFill>
                <a:schemeClr val="tx1"/>
              </a:solidFill>
              <a:latin typeface="Calibri"/>
              <a:ea typeface="Calibri"/>
              <a:cs typeface="Calibri"/>
            </a:rPr>
            <a:t>Address barriers for those with public health insurance</a:t>
          </a:r>
        </a:p>
      </dsp:txBody>
      <dsp:txXfrm>
        <a:off x="0" y="2819140"/>
        <a:ext cx="7405597" cy="9936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DEB76-C7BB-4EFE-9512-02F6A0DE0632}">
      <dsp:nvSpPr>
        <dsp:cNvPr id="0" name=""/>
        <dsp:cNvSpPr/>
      </dsp:nvSpPr>
      <dsp:spPr>
        <a:xfrm>
          <a:off x="3548495" y="1823319"/>
          <a:ext cx="1779120" cy="169476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rtl="0">
            <a:lnSpc>
              <a:spcPct val="90000"/>
            </a:lnSpc>
            <a:spcBef>
              <a:spcPct val="0"/>
            </a:spcBef>
            <a:spcAft>
              <a:spcPct val="35000"/>
            </a:spcAft>
            <a:buNone/>
          </a:pPr>
          <a:r>
            <a:rPr lang="en-US" sz="2600" b="1" kern="1200" dirty="0">
              <a:latin typeface="Calibri Light" panose="020F0302020204030204"/>
            </a:rPr>
            <a:t>Patients &amp; Families</a:t>
          </a:r>
          <a:endParaRPr lang="en-US" sz="2600" b="1" kern="1200" dirty="0"/>
        </a:p>
      </dsp:txBody>
      <dsp:txXfrm>
        <a:off x="3809041" y="2071512"/>
        <a:ext cx="1258028" cy="1198382"/>
      </dsp:txXfrm>
    </dsp:sp>
    <dsp:sp modelId="{227EE875-051C-4BC3-9EBC-E59775F338B9}">
      <dsp:nvSpPr>
        <dsp:cNvPr id="0" name=""/>
        <dsp:cNvSpPr/>
      </dsp:nvSpPr>
      <dsp:spPr>
        <a:xfrm rot="16200000">
          <a:off x="4194807" y="1566535"/>
          <a:ext cx="486497" cy="27070"/>
        </a:xfrm>
        <a:custGeom>
          <a:avLst/>
          <a:gdLst/>
          <a:ahLst/>
          <a:cxnLst/>
          <a:rect l="0" t="0" r="0" b="0"/>
          <a:pathLst>
            <a:path>
              <a:moveTo>
                <a:pt x="0" y="13535"/>
              </a:moveTo>
              <a:lnTo>
                <a:pt x="486497" y="13535"/>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25893" y="1567908"/>
        <a:ext cx="24324" cy="24324"/>
      </dsp:txXfrm>
    </dsp:sp>
    <dsp:sp modelId="{4FE33825-9D4B-4ABF-BFC8-D751FD19600D}">
      <dsp:nvSpPr>
        <dsp:cNvPr id="0" name=""/>
        <dsp:cNvSpPr/>
      </dsp:nvSpPr>
      <dsp:spPr>
        <a:xfrm>
          <a:off x="3770613" y="1938"/>
          <a:ext cx="1334884" cy="133488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rtl="0">
            <a:lnSpc>
              <a:spcPct val="90000"/>
            </a:lnSpc>
            <a:spcBef>
              <a:spcPct val="0"/>
            </a:spcBef>
            <a:spcAft>
              <a:spcPct val="35000"/>
            </a:spcAft>
            <a:buNone/>
          </a:pPr>
          <a:r>
            <a:rPr lang="en-US" sz="900" b="0" kern="1200" dirty="0">
              <a:latin typeface="Calibri"/>
              <a:ea typeface="Calibri"/>
              <a:cs typeface="Calibri"/>
            </a:rPr>
            <a:t>Certified Diabetes Care &amp; Education Specialists</a:t>
          </a:r>
        </a:p>
      </dsp:txBody>
      <dsp:txXfrm>
        <a:off x="3966102" y="197427"/>
        <a:ext cx="943906" cy="943906"/>
      </dsp:txXfrm>
    </dsp:sp>
    <dsp:sp modelId="{25EA592D-5148-4AF3-A96F-54A5F4EF6C85}">
      <dsp:nvSpPr>
        <dsp:cNvPr id="0" name=""/>
        <dsp:cNvSpPr/>
      </dsp:nvSpPr>
      <dsp:spPr>
        <a:xfrm rot="19311249">
          <a:off x="5074986" y="1975154"/>
          <a:ext cx="462885" cy="27070"/>
        </a:xfrm>
        <a:custGeom>
          <a:avLst/>
          <a:gdLst/>
          <a:ahLst/>
          <a:cxnLst/>
          <a:rect l="0" t="0" r="0" b="0"/>
          <a:pathLst>
            <a:path>
              <a:moveTo>
                <a:pt x="0" y="13535"/>
              </a:moveTo>
              <a:lnTo>
                <a:pt x="462885" y="13535"/>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94856" y="1977117"/>
        <a:ext cx="23144" cy="23144"/>
      </dsp:txXfrm>
    </dsp:sp>
    <dsp:sp modelId="{BA8636D5-7787-48FE-BE1D-52A9CAD8692D}">
      <dsp:nvSpPr>
        <dsp:cNvPr id="0" name=""/>
        <dsp:cNvSpPr/>
      </dsp:nvSpPr>
      <dsp:spPr>
        <a:xfrm>
          <a:off x="5345906" y="766037"/>
          <a:ext cx="1334884" cy="1334884"/>
        </a:xfrm>
        <a:prstGeom prst="ellipse">
          <a:avLst/>
        </a:prstGeom>
        <a:solidFill>
          <a:schemeClr val="accent5">
            <a:hueOff val="-2025358"/>
            <a:satOff val="-138"/>
            <a:lumOff val="327"/>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rtl="0">
            <a:lnSpc>
              <a:spcPct val="90000"/>
            </a:lnSpc>
            <a:spcBef>
              <a:spcPct val="0"/>
            </a:spcBef>
            <a:spcAft>
              <a:spcPct val="35000"/>
            </a:spcAft>
            <a:buNone/>
          </a:pPr>
          <a:r>
            <a:rPr lang="en-US" sz="900" b="0" kern="1200">
              <a:latin typeface="Calibri"/>
              <a:ea typeface="Calibri"/>
              <a:cs typeface="Calibri"/>
            </a:rPr>
            <a:t>Physicians/Advance Practice Providers</a:t>
          </a:r>
          <a:endParaRPr lang="en-US" sz="900" b="0" kern="1200" dirty="0">
            <a:latin typeface="Calibri"/>
            <a:ea typeface="Calibri"/>
            <a:cs typeface="Calibri"/>
          </a:endParaRPr>
        </a:p>
      </dsp:txBody>
      <dsp:txXfrm>
        <a:off x="5541395" y="961526"/>
        <a:ext cx="943906" cy="943906"/>
      </dsp:txXfrm>
    </dsp:sp>
    <dsp:sp modelId="{C060BD1E-F598-4BE6-8E0F-1FC462076C59}">
      <dsp:nvSpPr>
        <dsp:cNvPr id="0" name=""/>
        <dsp:cNvSpPr/>
      </dsp:nvSpPr>
      <dsp:spPr>
        <a:xfrm rot="771429">
          <a:off x="5297532" y="2904301"/>
          <a:ext cx="446560" cy="27070"/>
        </a:xfrm>
        <a:custGeom>
          <a:avLst/>
          <a:gdLst/>
          <a:ahLst/>
          <a:cxnLst/>
          <a:rect l="0" t="0" r="0" b="0"/>
          <a:pathLst>
            <a:path>
              <a:moveTo>
                <a:pt x="0" y="13535"/>
              </a:moveTo>
              <a:lnTo>
                <a:pt x="446560" y="13535"/>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09648" y="2906672"/>
        <a:ext cx="22328" cy="22328"/>
      </dsp:txXfrm>
    </dsp:sp>
    <dsp:sp modelId="{B04EA3E0-1A68-4FF8-9F96-A876883C71E0}">
      <dsp:nvSpPr>
        <dsp:cNvPr id="0" name=""/>
        <dsp:cNvSpPr/>
      </dsp:nvSpPr>
      <dsp:spPr>
        <a:xfrm>
          <a:off x="5721760" y="2448598"/>
          <a:ext cx="1334884" cy="1334884"/>
        </a:xfrm>
        <a:prstGeom prst="ellipse">
          <a:avLst/>
        </a:prstGeom>
        <a:solidFill>
          <a:schemeClr val="accent5">
            <a:hueOff val="-4050717"/>
            <a:satOff val="-275"/>
            <a:lumOff val="654"/>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rtl="0">
            <a:lnSpc>
              <a:spcPct val="90000"/>
            </a:lnSpc>
            <a:spcBef>
              <a:spcPct val="0"/>
            </a:spcBef>
            <a:spcAft>
              <a:spcPct val="35000"/>
            </a:spcAft>
            <a:buNone/>
          </a:pPr>
          <a:r>
            <a:rPr lang="en-US" sz="900" b="0" kern="1200">
              <a:latin typeface="Calibri"/>
              <a:ea typeface="Calibri"/>
              <a:cs typeface="Calibri"/>
            </a:rPr>
            <a:t>Medical Assistants</a:t>
          </a:r>
          <a:endParaRPr lang="en-US" sz="900" b="0" kern="1200" dirty="0">
            <a:latin typeface="Calibri"/>
            <a:ea typeface="Calibri"/>
            <a:cs typeface="Calibri"/>
          </a:endParaRPr>
        </a:p>
      </dsp:txBody>
      <dsp:txXfrm>
        <a:off x="5917249" y="2644087"/>
        <a:ext cx="943906" cy="943906"/>
      </dsp:txXfrm>
    </dsp:sp>
    <dsp:sp modelId="{E6D52495-5B04-4BF0-BA7F-2839F4C18127}">
      <dsp:nvSpPr>
        <dsp:cNvPr id="0" name=""/>
        <dsp:cNvSpPr/>
      </dsp:nvSpPr>
      <dsp:spPr>
        <a:xfrm rot="3857143">
          <a:off x="4673379" y="3643166"/>
          <a:ext cx="479015" cy="27070"/>
        </a:xfrm>
        <a:custGeom>
          <a:avLst/>
          <a:gdLst/>
          <a:ahLst/>
          <a:cxnLst/>
          <a:rect l="0" t="0" r="0" b="0"/>
          <a:pathLst>
            <a:path>
              <a:moveTo>
                <a:pt x="0" y="13535"/>
              </a:moveTo>
              <a:lnTo>
                <a:pt x="479015" y="13535"/>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00911" y="3644725"/>
        <a:ext cx="23950" cy="23950"/>
      </dsp:txXfrm>
    </dsp:sp>
    <dsp:sp modelId="{3C4249EC-3D2F-4874-80BF-507E26A9A242}">
      <dsp:nvSpPr>
        <dsp:cNvPr id="0" name=""/>
        <dsp:cNvSpPr/>
      </dsp:nvSpPr>
      <dsp:spPr>
        <a:xfrm>
          <a:off x="4638955" y="3806392"/>
          <a:ext cx="1334884" cy="1334884"/>
        </a:xfrm>
        <a:prstGeom prst="ellipse">
          <a:avLst/>
        </a:prstGeom>
        <a:solidFill>
          <a:schemeClr val="accent5">
            <a:hueOff val="-6076075"/>
            <a:satOff val="-413"/>
            <a:lumOff val="981"/>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0" kern="1200">
              <a:latin typeface="Calibri"/>
              <a:ea typeface="Calibri"/>
              <a:cs typeface="Calibri"/>
            </a:rPr>
            <a:t>Ambulatory Service Representatives</a:t>
          </a:r>
          <a:endParaRPr lang="en-US" sz="900" b="0" kern="1200" dirty="0">
            <a:latin typeface="Calibri"/>
            <a:ea typeface="Calibri"/>
            <a:cs typeface="Calibri"/>
          </a:endParaRPr>
        </a:p>
      </dsp:txBody>
      <dsp:txXfrm>
        <a:off x="4834444" y="4001881"/>
        <a:ext cx="943906" cy="943906"/>
      </dsp:txXfrm>
    </dsp:sp>
    <dsp:sp modelId="{C480DA52-DB2C-42B7-B198-A6C5E998C7F8}">
      <dsp:nvSpPr>
        <dsp:cNvPr id="0" name=""/>
        <dsp:cNvSpPr/>
      </dsp:nvSpPr>
      <dsp:spPr>
        <a:xfrm rot="6942857">
          <a:off x="3723716" y="3643166"/>
          <a:ext cx="479015" cy="27070"/>
        </a:xfrm>
        <a:custGeom>
          <a:avLst/>
          <a:gdLst/>
          <a:ahLst/>
          <a:cxnLst/>
          <a:rect l="0" t="0" r="0" b="0"/>
          <a:pathLst>
            <a:path>
              <a:moveTo>
                <a:pt x="0" y="13535"/>
              </a:moveTo>
              <a:lnTo>
                <a:pt x="479015" y="13535"/>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951249" y="3644725"/>
        <a:ext cx="23950" cy="23950"/>
      </dsp:txXfrm>
    </dsp:sp>
    <dsp:sp modelId="{A80961D2-A44E-4E45-935C-372033D3D5CB}">
      <dsp:nvSpPr>
        <dsp:cNvPr id="0" name=""/>
        <dsp:cNvSpPr/>
      </dsp:nvSpPr>
      <dsp:spPr>
        <a:xfrm>
          <a:off x="2902272" y="3806392"/>
          <a:ext cx="1334884" cy="1334884"/>
        </a:xfrm>
        <a:prstGeom prst="ellipse">
          <a:avLst/>
        </a:prstGeom>
        <a:solidFill>
          <a:schemeClr val="accent5">
            <a:hueOff val="-8101434"/>
            <a:satOff val="-551"/>
            <a:lumOff val="1307"/>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rtl="0">
            <a:lnSpc>
              <a:spcPct val="90000"/>
            </a:lnSpc>
            <a:spcBef>
              <a:spcPct val="0"/>
            </a:spcBef>
            <a:spcAft>
              <a:spcPct val="35000"/>
            </a:spcAft>
            <a:buNone/>
          </a:pPr>
          <a:r>
            <a:rPr lang="en-US" sz="900" b="0" kern="1200">
              <a:latin typeface="Calibri"/>
              <a:ea typeface="Calibri"/>
              <a:cs typeface="Calibri"/>
            </a:rPr>
            <a:t>Social Workers</a:t>
          </a:r>
          <a:endParaRPr lang="en-US" sz="900" b="0" kern="1200" dirty="0">
            <a:latin typeface="Calibri"/>
            <a:ea typeface="Calibri"/>
            <a:cs typeface="Calibri"/>
          </a:endParaRPr>
        </a:p>
      </dsp:txBody>
      <dsp:txXfrm>
        <a:off x="3097761" y="4001881"/>
        <a:ext cx="943906" cy="943906"/>
      </dsp:txXfrm>
    </dsp:sp>
    <dsp:sp modelId="{A544F1A8-03B6-4683-919D-7249B44F3F05}">
      <dsp:nvSpPr>
        <dsp:cNvPr id="0" name=""/>
        <dsp:cNvSpPr/>
      </dsp:nvSpPr>
      <dsp:spPr>
        <a:xfrm rot="10028571">
          <a:off x="3132019" y="2904301"/>
          <a:ext cx="446560" cy="27070"/>
        </a:xfrm>
        <a:custGeom>
          <a:avLst/>
          <a:gdLst/>
          <a:ahLst/>
          <a:cxnLst/>
          <a:rect l="0" t="0" r="0" b="0"/>
          <a:pathLst>
            <a:path>
              <a:moveTo>
                <a:pt x="0" y="13535"/>
              </a:moveTo>
              <a:lnTo>
                <a:pt x="446560" y="13535"/>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344135" y="2906672"/>
        <a:ext cx="22328" cy="22328"/>
      </dsp:txXfrm>
    </dsp:sp>
    <dsp:sp modelId="{201B08F8-83AF-4E7F-8F13-E5D4D558D334}">
      <dsp:nvSpPr>
        <dsp:cNvPr id="0" name=""/>
        <dsp:cNvSpPr/>
      </dsp:nvSpPr>
      <dsp:spPr>
        <a:xfrm>
          <a:off x="1819467" y="2448598"/>
          <a:ext cx="1334884" cy="1334884"/>
        </a:xfrm>
        <a:prstGeom prst="ellipse">
          <a:avLst/>
        </a:prstGeom>
        <a:solidFill>
          <a:schemeClr val="accent5">
            <a:hueOff val="-10126791"/>
            <a:satOff val="-688"/>
            <a:lumOff val="1634"/>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0" kern="1200">
              <a:latin typeface="Calibri"/>
              <a:ea typeface="Calibri"/>
              <a:cs typeface="Calibri"/>
            </a:rPr>
            <a:t>Psychologists</a:t>
          </a:r>
          <a:endParaRPr lang="en-US" sz="900" b="0" kern="1200" dirty="0">
            <a:latin typeface="Calibri"/>
            <a:ea typeface="Calibri"/>
            <a:cs typeface="Calibri"/>
          </a:endParaRPr>
        </a:p>
      </dsp:txBody>
      <dsp:txXfrm>
        <a:off x="2014956" y="2644087"/>
        <a:ext cx="943906" cy="943906"/>
      </dsp:txXfrm>
    </dsp:sp>
    <dsp:sp modelId="{4EB828DE-ABF4-473A-8331-74E15BF1C03F}">
      <dsp:nvSpPr>
        <dsp:cNvPr id="0" name=""/>
        <dsp:cNvSpPr/>
      </dsp:nvSpPr>
      <dsp:spPr>
        <a:xfrm rot="13114286">
          <a:off x="3344847" y="1969363"/>
          <a:ext cx="461453" cy="27070"/>
        </a:xfrm>
        <a:custGeom>
          <a:avLst/>
          <a:gdLst/>
          <a:ahLst/>
          <a:cxnLst/>
          <a:rect l="0" t="0" r="0" b="0"/>
          <a:pathLst>
            <a:path>
              <a:moveTo>
                <a:pt x="0" y="13535"/>
              </a:moveTo>
              <a:lnTo>
                <a:pt x="461453" y="13535"/>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564038" y="1971361"/>
        <a:ext cx="23072" cy="23072"/>
      </dsp:txXfrm>
    </dsp:sp>
    <dsp:sp modelId="{D17EA496-03D8-48D4-BD47-6CECD6C8CE10}">
      <dsp:nvSpPr>
        <dsp:cNvPr id="0" name=""/>
        <dsp:cNvSpPr/>
      </dsp:nvSpPr>
      <dsp:spPr>
        <a:xfrm>
          <a:off x="2205915" y="755457"/>
          <a:ext cx="1334884" cy="1334884"/>
        </a:xfrm>
        <a:prstGeom prst="ellipse">
          <a:avLst/>
        </a:prstGeom>
        <a:solidFill>
          <a:schemeClr val="accent5">
            <a:hueOff val="-12152150"/>
            <a:satOff val="-826"/>
            <a:lumOff val="1961"/>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rtl="0">
            <a:lnSpc>
              <a:spcPct val="90000"/>
            </a:lnSpc>
            <a:spcBef>
              <a:spcPct val="0"/>
            </a:spcBef>
            <a:spcAft>
              <a:spcPct val="35000"/>
            </a:spcAft>
            <a:buNone/>
          </a:pPr>
          <a:r>
            <a:rPr lang="en-US" sz="900" b="0" kern="1200" dirty="0">
              <a:latin typeface="Calibri"/>
              <a:ea typeface="Calibri"/>
              <a:cs typeface="Calibri"/>
            </a:rPr>
            <a:t>Ambulatory Leaders</a:t>
          </a:r>
        </a:p>
      </dsp:txBody>
      <dsp:txXfrm>
        <a:off x="2401404" y="950946"/>
        <a:ext cx="943906" cy="943906"/>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0.11455</cdr:x>
      <cdr:y>0.34232</cdr:y>
    </cdr:from>
    <cdr:to>
      <cdr:x>0.32072</cdr:x>
      <cdr:y>0.38291</cdr:y>
    </cdr:to>
    <cdr:sp macro="" textlink="">
      <cdr:nvSpPr>
        <cdr:cNvPr id="26" name="TextBox 1">
          <a:extLst xmlns:a="http://schemas.openxmlformats.org/drawingml/2006/main">
            <a:ext uri="{FF2B5EF4-FFF2-40B4-BE49-F238E27FC236}">
              <a16:creationId xmlns:a16="http://schemas.microsoft.com/office/drawing/2014/main" id="{FDD9971E-35D0-9F8C-754B-4398F927E5E2}"/>
            </a:ext>
          </a:extLst>
        </cdr:cNvPr>
        <cdr:cNvSpPr txBox="1"/>
      </cdr:nvSpPr>
      <cdr:spPr>
        <a:xfrm xmlns:a="http://schemas.openxmlformats.org/drawingml/2006/main">
          <a:off x="942722" y="1517748"/>
          <a:ext cx="1696654" cy="179966"/>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kern="1200" dirty="0">
              <a:solidFill>
                <a:schemeClr val="accent5">
                  <a:lumMod val="75000"/>
                </a:schemeClr>
              </a:solidFill>
              <a:latin typeface="Arial" panose="020B0604020202020204" pitchFamily="34" charset="0"/>
              <a:cs typeface="Arial" panose="020B0604020202020204" pitchFamily="34" charset="0"/>
            </a:rPr>
            <a:t>Goal</a:t>
          </a:r>
          <a:endParaRPr lang="en-US" sz="1800" b="0" kern="1200" dirty="0">
            <a:solidFill>
              <a:schemeClr val="accent5">
                <a:lumMod val="75000"/>
              </a:schemeClr>
            </a:solidFill>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738740-AA5C-49B4-A4BB-3551C0A5F678}" type="datetimeFigureOut">
              <a:t>11/10/2025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B10A19-E94E-4338-92ED-7A94AC11BC26}" type="slidenum">
              <a:t>‹#›</a:t>
            </a:fld>
            <a:endParaRPr lang="en-US"/>
          </a:p>
        </p:txBody>
      </p:sp>
    </p:spTree>
    <p:extLst>
      <p:ext uri="{BB962C8B-B14F-4D97-AF65-F5344CB8AC3E}">
        <p14:creationId xmlns:p14="http://schemas.microsoft.com/office/powerpoint/2010/main" val="3551461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0C2A16-E831-4982-B14D-4D072FE2BF6C}" type="slidenum">
              <a:rPr lang="en-US" smtClean="0"/>
              <a:t>1</a:t>
            </a:fld>
            <a:endParaRPr lang="en-US"/>
          </a:p>
        </p:txBody>
      </p:sp>
    </p:spTree>
    <p:extLst>
      <p:ext uri="{BB962C8B-B14F-4D97-AF65-F5344CB8AC3E}">
        <p14:creationId xmlns:p14="http://schemas.microsoft.com/office/powerpoint/2010/main" val="1063588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1A84885D-6174-4F9D-85F0-AF3CD5F0F6D9}" type="slidenum">
              <a:rPr lang="en-US" smtClean="0"/>
              <a:pPr/>
              <a:t>29</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1A84885D-6174-4F9D-85F0-AF3CD5F0F6D9}" type="slidenum">
              <a:rPr lang="en-US" smtClean="0"/>
              <a:pPr/>
              <a:t>30</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559860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1A84885D-6174-4F9D-85F0-AF3CD5F0F6D9}" type="slidenum">
              <a:rPr lang="en-US" smtClean="0"/>
              <a:pPr/>
              <a:t>31</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993469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09BCFB-F5B7-DA49-AB4B-9B2B1DACD602}" type="slidenum">
              <a:rPr lang="en-US" smtClean="0"/>
              <a:t>32</a:t>
            </a:fld>
            <a:endParaRPr lang="en-US"/>
          </a:p>
        </p:txBody>
      </p:sp>
    </p:spTree>
    <p:extLst>
      <p:ext uri="{BB962C8B-B14F-4D97-AF65-F5344CB8AC3E}">
        <p14:creationId xmlns:p14="http://schemas.microsoft.com/office/powerpoint/2010/main" val="4137971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596139AD-A1FD-4FAD-8E58-101082E030AD}" type="slidenum">
              <a:rPr lang="en-US" smtClean="0"/>
              <a:pPr/>
              <a:t>33</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664016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596139AD-A1FD-4FAD-8E58-101082E030AD}" type="slidenum">
              <a:rPr lang="en-US" smtClean="0"/>
              <a:pPr/>
              <a:t>34</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821240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Good morning!</a:t>
            </a:r>
          </a:p>
          <a:p>
            <a:pPr marL="171450" indent="-171450">
              <a:buFontTx/>
              <a:buChar char="-"/>
            </a:pPr>
            <a:r>
              <a:rPr lang="en-US" dirty="0"/>
              <a:t>My name is Claire Rainey, and I’m a Quality Improvement Analyst at T1D Exchange</a:t>
            </a:r>
          </a:p>
          <a:p>
            <a:pPr marL="171450" indent="-171450">
              <a:buFontTx/>
              <a:buChar char="-"/>
            </a:pPr>
            <a:r>
              <a:rPr lang="en-US" dirty="0"/>
              <a:t>I have been living with type for almost 5 years, and today I am going to talk about the </a:t>
            </a:r>
            <a:r>
              <a:rPr lang="en-US" i="1" dirty="0"/>
              <a:t>Emotional Impact of Clinical Encounters Among People Living with T1D</a:t>
            </a:r>
          </a:p>
          <a:p>
            <a:pPr marL="171450" indent="-171450">
              <a:buFontTx/>
              <a:buChar char="-"/>
            </a:pPr>
            <a:r>
              <a:rPr lang="en-US" dirty="0"/>
              <a:t>Before I dive in, I want to take a moment to acknowledge my audience. I know I’m speaking to clinicians who already go above and beyond when it comes to empathy and connection. My goal today isn’t to criticize, but to bring awareness to some of the negative experiences people with type 1 face, and then build on the great work you’re already doing by thinking together about how we can make positive, supportive experiences the norm for everyone living with type 1</a:t>
            </a:r>
            <a:endParaRPr lang="en-US" i="1" dirty="0"/>
          </a:p>
        </p:txBody>
      </p:sp>
      <p:sp>
        <p:nvSpPr>
          <p:cNvPr id="4" name="Slide Number Placeholder 3"/>
          <p:cNvSpPr>
            <a:spLocks noGrp="1"/>
          </p:cNvSpPr>
          <p:nvPr>
            <p:ph type="sldNum" sz="quarter" idx="5"/>
          </p:nvPr>
        </p:nvSpPr>
        <p:spPr/>
        <p:txBody>
          <a:bodyPr/>
          <a:lstStyle/>
          <a:p>
            <a:fld id="{9A0C2A16-E831-4982-B14D-4D072FE2BF6C}" type="slidenum">
              <a:rPr lang="en-US" smtClean="0"/>
              <a:t>36</a:t>
            </a:fld>
            <a:endParaRPr lang="en-US"/>
          </a:p>
        </p:txBody>
      </p:sp>
    </p:spTree>
    <p:extLst>
      <p:ext uri="{BB962C8B-B14F-4D97-AF65-F5344CB8AC3E}">
        <p14:creationId xmlns:p14="http://schemas.microsoft.com/office/powerpoint/2010/main" val="1063588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 These misconceptions are not exclusive to interactions with family, friends, or things you might see in the media. They can occur in clinical settings too. </a:t>
            </a:r>
          </a:p>
        </p:txBody>
      </p:sp>
      <p:sp>
        <p:nvSpPr>
          <p:cNvPr id="4" name="Slide Number Placeholder 3"/>
          <p:cNvSpPr>
            <a:spLocks noGrp="1"/>
          </p:cNvSpPr>
          <p:nvPr>
            <p:ph type="sldNum" sz="quarter" idx="5"/>
          </p:nvPr>
        </p:nvSpPr>
        <p:spPr/>
        <p:txBody>
          <a:bodyPr/>
          <a:lstStyle/>
          <a:p>
            <a:fld id="{9A0C2A16-E831-4982-B14D-4D072FE2BF6C}" type="slidenum">
              <a:rPr lang="en-US" smtClean="0"/>
              <a:t>37</a:t>
            </a:fld>
            <a:endParaRPr lang="en-US"/>
          </a:p>
        </p:txBody>
      </p:sp>
    </p:spTree>
    <p:extLst>
      <p:ext uri="{BB962C8B-B14F-4D97-AF65-F5344CB8AC3E}">
        <p14:creationId xmlns:p14="http://schemas.microsoft.com/office/powerpoint/2010/main" val="1225011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clinical staff included non-diabetes specialist care, endocrine care, primary care, front-line staff, check-in staff, staff who answer the phone </a:t>
            </a:r>
          </a:p>
          <a:p>
            <a:r>
              <a:rPr lang="en-US" dirty="0"/>
              <a:t>- Those who play a role in your clinical experience from start to end </a:t>
            </a:r>
          </a:p>
        </p:txBody>
      </p:sp>
      <p:sp>
        <p:nvSpPr>
          <p:cNvPr id="4" name="Slide Number Placeholder 3"/>
          <p:cNvSpPr>
            <a:spLocks noGrp="1"/>
          </p:cNvSpPr>
          <p:nvPr>
            <p:ph type="sldNum" sz="quarter" idx="5"/>
          </p:nvPr>
        </p:nvSpPr>
        <p:spPr/>
        <p:txBody>
          <a:bodyPr/>
          <a:lstStyle/>
          <a:p>
            <a:fld id="{9A0C2A16-E831-4982-B14D-4D072FE2BF6C}" type="slidenum">
              <a:rPr lang="en-US" smtClean="0"/>
              <a:t>38</a:t>
            </a:fld>
            <a:endParaRPr lang="en-US"/>
          </a:p>
        </p:txBody>
      </p:sp>
    </p:spTree>
    <p:extLst>
      <p:ext uri="{BB962C8B-B14F-4D97-AF65-F5344CB8AC3E}">
        <p14:creationId xmlns:p14="http://schemas.microsoft.com/office/powerpoint/2010/main" val="1457523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DC1F6-D3DF-A6DD-2ABE-C874F8C076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BE7F0B-B746-F08C-2DF7-D28F6F7400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F34B3E-7603-8E88-299A-CC988CDE4867}"/>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We used inductive coding to analyze the stories that were shared and identified 6 major themes.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t>Emotional guarding: </a:t>
            </a:r>
            <a:r>
              <a:rPr lang="en-US" sz="1200" kern="1200" dirty="0">
                <a:solidFill>
                  <a:schemeClr val="tx1"/>
                </a:solidFill>
                <a:effectLst/>
                <a:latin typeface="+mn-lt"/>
                <a:ea typeface="+mn-ea"/>
                <a:cs typeface="+mn-cs"/>
              </a:rPr>
              <a:t>Withholding and withdrawal, disengagement, loss of openness and trust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1" kern="1200" dirty="0">
                <a:solidFill>
                  <a:schemeClr val="tx1"/>
                </a:solidFill>
                <a:effectLst/>
                <a:latin typeface="+mn-lt"/>
                <a:ea typeface="+mn-ea"/>
                <a:cs typeface="+mn-cs"/>
              </a:rPr>
              <a:t>Inadequate support: </a:t>
            </a:r>
            <a:r>
              <a:rPr lang="en-US" sz="1200" b="0" kern="1200" dirty="0">
                <a:solidFill>
                  <a:schemeClr val="tx1"/>
                </a:solidFill>
                <a:effectLst/>
                <a:latin typeface="+mn-lt"/>
                <a:ea typeface="+mn-ea"/>
                <a:cs typeface="+mn-cs"/>
              </a:rPr>
              <a:t>refers to unmet needs - </a:t>
            </a:r>
            <a:r>
              <a:rPr lang="en-US" sz="1200" kern="1200" dirty="0">
                <a:solidFill>
                  <a:schemeClr val="tx1"/>
                </a:solidFill>
                <a:effectLst/>
                <a:latin typeface="+mn-lt"/>
                <a:ea typeface="+mn-ea"/>
                <a:cs typeface="+mn-cs"/>
              </a:rPr>
              <a:t>Patients are left feeling isolated or unseen, rather than empowered and understood.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B0F6E0F7-CC57-D007-F13E-96C44EF5824E}"/>
              </a:ext>
            </a:extLst>
          </p:cNvPr>
          <p:cNvSpPr>
            <a:spLocks noGrp="1"/>
          </p:cNvSpPr>
          <p:nvPr>
            <p:ph type="sldNum" sz="quarter" idx="5"/>
          </p:nvPr>
        </p:nvSpPr>
        <p:spPr/>
        <p:txBody>
          <a:bodyPr/>
          <a:lstStyle/>
          <a:p>
            <a:fld id="{9A0C2A16-E831-4982-B14D-4D072FE2BF6C}" type="slidenum">
              <a:rPr lang="en-US" smtClean="0"/>
              <a:t>39</a:t>
            </a:fld>
            <a:endParaRPr lang="en-US"/>
          </a:p>
        </p:txBody>
      </p:sp>
    </p:spTree>
    <p:extLst>
      <p:ext uri="{BB962C8B-B14F-4D97-AF65-F5344CB8AC3E}">
        <p14:creationId xmlns:p14="http://schemas.microsoft.com/office/powerpoint/2010/main" val="1319729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D28B0A8E-7829-4B2C-8EAA-8EB8AC7D50D3}" type="slidenum">
              <a:rPr lang="en-US" smtClean="0"/>
              <a:pPr/>
              <a:t>13</a:t>
            </a:fld>
            <a:endParaRPr lang="en-US"/>
          </a:p>
        </p:txBody>
      </p:sp>
    </p:spTree>
    <p:extLst>
      <p:ext uri="{BB962C8B-B14F-4D97-AF65-F5344CB8AC3E}">
        <p14:creationId xmlns:p14="http://schemas.microsoft.com/office/powerpoint/2010/main" val="3312645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t>I want to highlight a few of the stories that were shared. </a:t>
            </a:r>
            <a:endParaRPr lang="en-US" b="1">
              <a:ea typeface="Calibri"/>
              <a:cs typeface="Calibri"/>
            </a:endParaRPr>
          </a:p>
          <a:p>
            <a:pPr marL="0" marR="0" lvl="0" indent="0" algn="l" defTabSz="914400">
              <a:lnSpc>
                <a:spcPct val="100000"/>
              </a:lnSpc>
              <a:spcBef>
                <a:spcPts val="0"/>
              </a:spcBef>
              <a:spcAft>
                <a:spcPts val="0"/>
              </a:spcAft>
              <a:buClrTx/>
              <a:buSzTx/>
              <a:buFontTx/>
              <a:buNone/>
              <a:tabLst/>
              <a:defRPr/>
            </a:pPr>
            <a:r>
              <a:rPr lang="en-US" sz="1200" i="1" kern="1200">
                <a:solidFill>
                  <a:schemeClr val="tx1"/>
                </a:solidFill>
                <a:effectLst/>
                <a:latin typeface="+mn-lt"/>
                <a:ea typeface="+mn-ea"/>
                <a:cs typeface="+mn-cs"/>
              </a:rPr>
              <a:t>Summarize story, pick out one quote, and at the end say the result of what happened</a:t>
            </a:r>
            <a:br>
              <a:rPr lang="en-US" dirty="0">
                <a:cs typeface="+mn-lt"/>
              </a:rPr>
            </a:br>
            <a:r>
              <a:rPr lang="en-US" b="1" dirty="0"/>
              <a:t>Summary</a:t>
            </a:r>
            <a:r>
              <a:rPr lang="en-US" dirty="0"/>
              <a:t> -- At her first adult diabetes clinic visit, the speaker was met with a dismissive, judgmental comment from a front desk staff member, leaving her feeling belittled and uncomfortable before even seeing her care team.</a:t>
            </a:r>
            <a:endParaRPr lang="en-US"/>
          </a:p>
          <a:p>
            <a:r>
              <a:rPr lang="en-US" b="1" dirty="0"/>
              <a:t>Read second and third paragraph </a:t>
            </a:r>
            <a:br>
              <a:rPr lang="en-US" dirty="0"/>
            </a:br>
            <a:r>
              <a:rPr lang="en-US" b="1" dirty="0"/>
              <a:t>Result </a:t>
            </a:r>
            <a:r>
              <a:rPr lang="en-US" dirty="0"/>
              <a:t>This story is unique because the negative comment came from a security guard. It highlights that everyone in a clinical setting—no matter their role—plays a significant part in the patient experience, and what they say truly matters. Additionally, because this was the patient’s first visit at the adult clinic, the encounter set the tone for all future appointments.</a:t>
            </a:r>
          </a:p>
        </p:txBody>
      </p:sp>
      <p:sp>
        <p:nvSpPr>
          <p:cNvPr id="4" name="Slide Number Placeholder 3"/>
          <p:cNvSpPr>
            <a:spLocks noGrp="1"/>
          </p:cNvSpPr>
          <p:nvPr>
            <p:ph type="sldNum" sz="quarter" idx="5"/>
          </p:nvPr>
        </p:nvSpPr>
        <p:spPr/>
        <p:txBody>
          <a:bodyPr/>
          <a:lstStyle/>
          <a:p>
            <a:fld id="{9A0C2A16-E831-4982-B14D-4D072FE2BF6C}" type="slidenum">
              <a:rPr lang="en-US" smtClean="0"/>
              <a:t>41</a:t>
            </a:fld>
            <a:endParaRPr lang="en-US"/>
          </a:p>
        </p:txBody>
      </p:sp>
    </p:spTree>
    <p:extLst>
      <p:ext uri="{BB962C8B-B14F-4D97-AF65-F5344CB8AC3E}">
        <p14:creationId xmlns:p14="http://schemas.microsoft.com/office/powerpoint/2010/main" val="2011650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i="1" kern="1200" dirty="0">
                <a:solidFill>
                  <a:schemeClr val="tx1"/>
                </a:solidFill>
                <a:effectLst/>
                <a:latin typeface="+mn-lt"/>
                <a:ea typeface="+mn-ea"/>
                <a:cs typeface="+mn-cs"/>
              </a:rPr>
              <a:t>Summarize story, pick out one quote, and at the end say the result of what happened</a:t>
            </a:r>
          </a:p>
          <a:p>
            <a:pPr marL="0" indent="0">
              <a:buFontTx/>
              <a:buNone/>
            </a:pPr>
            <a:r>
              <a:rPr lang="en-US" sz="1200" b="1" i="0" kern="1200" dirty="0">
                <a:solidFill>
                  <a:schemeClr val="tx1"/>
                </a:solidFill>
                <a:effectLst/>
                <a:latin typeface="+mn-lt"/>
                <a:ea typeface="+mn-ea"/>
                <a:cs typeface="+mn-cs"/>
              </a:rPr>
              <a:t>Summary</a:t>
            </a:r>
            <a:r>
              <a:rPr lang="en-US" sz="1200" i="1" kern="1200" dirty="0">
                <a:solidFill>
                  <a:schemeClr val="tx1"/>
                </a:solidFill>
                <a:effectLst/>
                <a:latin typeface="+mn-lt"/>
                <a:ea typeface="+mn-ea"/>
                <a:cs typeface="+mn-cs"/>
              </a:rPr>
              <a:t> -- </a:t>
            </a:r>
            <a:r>
              <a:rPr lang="en-US" dirty="0"/>
              <a:t>During a short OB/GYN visit, the nurse practitioner fixated on a small change in A1c rather than the reason for the appointment, disregarding both context and the patient’s endocrinologist’s guidance. This left the patient feeling dismissed, panicked, and resentful that her actual concerns were overlooked.</a:t>
            </a:r>
            <a:br>
              <a:rPr lang="en-US" dirty="0"/>
            </a:br>
            <a:r>
              <a:rPr lang="en-US" dirty="0"/>
              <a:t>– Her immediate needs were not addressed.</a:t>
            </a:r>
            <a:br>
              <a:rPr lang="en-US" dirty="0"/>
            </a:br>
            <a:r>
              <a:rPr lang="en-US" dirty="0"/>
              <a:t>– Not everyone is in a position—or has the knowledge—to challenge or correct misinformed comments.</a:t>
            </a:r>
            <a:br>
              <a:rPr lang="en-US" dirty="0"/>
            </a:br>
            <a:r>
              <a:rPr lang="en-US" dirty="0"/>
              <a:t>– Universal theme: there is often not enough time in healthcare for meaningful, patient-centered conversations.</a:t>
            </a:r>
          </a:p>
        </p:txBody>
      </p:sp>
      <p:sp>
        <p:nvSpPr>
          <p:cNvPr id="4" name="Slide Number Placeholder 3"/>
          <p:cNvSpPr>
            <a:spLocks noGrp="1"/>
          </p:cNvSpPr>
          <p:nvPr>
            <p:ph type="sldNum" sz="quarter" idx="5"/>
          </p:nvPr>
        </p:nvSpPr>
        <p:spPr/>
        <p:txBody>
          <a:bodyPr/>
          <a:lstStyle/>
          <a:p>
            <a:fld id="{9A0C2A16-E831-4982-B14D-4D072FE2BF6C}" type="slidenum">
              <a:rPr lang="en-US" smtClean="0"/>
              <a:t>42</a:t>
            </a:fld>
            <a:endParaRPr lang="en-US"/>
          </a:p>
        </p:txBody>
      </p:sp>
    </p:spTree>
    <p:extLst>
      <p:ext uri="{BB962C8B-B14F-4D97-AF65-F5344CB8AC3E}">
        <p14:creationId xmlns:p14="http://schemas.microsoft.com/office/powerpoint/2010/main" val="1298939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i="1" kern="1200" dirty="0">
                <a:solidFill>
                  <a:schemeClr val="tx1"/>
                </a:solidFill>
                <a:effectLst/>
                <a:latin typeface="+mn-lt"/>
                <a:ea typeface="+mn-ea"/>
                <a:cs typeface="+mn-cs"/>
              </a:rPr>
              <a:t>Summarize story, pick out one quote, and at the end say the result of what happened</a:t>
            </a:r>
          </a:p>
          <a:p>
            <a:pPr marL="0" indent="0">
              <a:buFontTx/>
              <a:buNone/>
            </a:pPr>
            <a:r>
              <a:rPr lang="en-US" b="1" dirty="0"/>
              <a:t>Summary</a:t>
            </a:r>
            <a:r>
              <a:rPr lang="en-US" b="0" dirty="0"/>
              <a:t> -- The speaker describes feeling repeatedly judged and disbelieved by their provider, whose skepticism and inappropriate referrals eroded trust to the point that the patient stopped being honest and eventually left the practice without notice.</a:t>
            </a:r>
            <a:endParaRPr lang="en-US" sz="1200" b="0" i="1" kern="1200" dirty="0">
              <a:solidFill>
                <a:schemeClr val="tx1"/>
              </a:solidFill>
              <a:effectLst/>
              <a:latin typeface="+mn-lt"/>
              <a:ea typeface="+mn-ea"/>
              <a:cs typeface="+mn-cs"/>
            </a:endParaRPr>
          </a:p>
          <a:p>
            <a:pPr marL="171450" indent="-171450">
              <a:buFontTx/>
              <a:buChar char="-"/>
            </a:pPr>
            <a:r>
              <a:rPr lang="en-US" dirty="0"/>
              <a:t>This story demonstrates a complete loss of trust. There is nothing left </a:t>
            </a:r>
          </a:p>
          <a:p>
            <a:pPr marL="171450" indent="-171450">
              <a:buFontTx/>
              <a:buChar char="-"/>
            </a:pPr>
            <a:r>
              <a:rPr lang="en-US" dirty="0"/>
              <a:t>Think about privilege and socioeconomic status – patients can easily be completely lost in the system</a:t>
            </a:r>
          </a:p>
          <a:p>
            <a:pPr marL="171450" indent="-171450">
              <a:buFontTx/>
              <a:buChar char="-"/>
            </a:pPr>
            <a:r>
              <a:rPr lang="en-US" dirty="0"/>
              <a:t>This is her POV, but the doctor might have a different one</a:t>
            </a:r>
          </a:p>
          <a:p>
            <a:pPr marL="628650" lvl="1" indent="-171450">
              <a:buFontTx/>
              <a:buChar char="-"/>
            </a:pPr>
            <a:r>
              <a:rPr lang="en-US" dirty="0"/>
              <a:t>They might not know that she was deeply unhappy and abandoned the practice </a:t>
            </a:r>
          </a:p>
        </p:txBody>
      </p:sp>
      <p:sp>
        <p:nvSpPr>
          <p:cNvPr id="4" name="Slide Number Placeholder 3"/>
          <p:cNvSpPr>
            <a:spLocks noGrp="1"/>
          </p:cNvSpPr>
          <p:nvPr>
            <p:ph type="sldNum" sz="quarter" idx="5"/>
          </p:nvPr>
        </p:nvSpPr>
        <p:spPr/>
        <p:txBody>
          <a:bodyPr/>
          <a:lstStyle/>
          <a:p>
            <a:fld id="{9A0C2A16-E831-4982-B14D-4D072FE2BF6C}" type="slidenum">
              <a:rPr lang="en-US" smtClean="0"/>
              <a:t>43</a:t>
            </a:fld>
            <a:endParaRPr lang="en-US"/>
          </a:p>
        </p:txBody>
      </p:sp>
    </p:spTree>
    <p:extLst>
      <p:ext uri="{BB962C8B-B14F-4D97-AF65-F5344CB8AC3E}">
        <p14:creationId xmlns:p14="http://schemas.microsoft.com/office/powerpoint/2010/main" val="654948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10884-7A2D-46F1-A15C-C25A394483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A8FE79-C74A-BB64-0498-7A7FA23D17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D23735-D057-EFA2-8E6D-ABB139D2D4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1CC2B8-8487-DC3A-80A0-0FB227F36718}"/>
              </a:ext>
            </a:extLst>
          </p:cNvPr>
          <p:cNvSpPr>
            <a:spLocks noGrp="1"/>
          </p:cNvSpPr>
          <p:nvPr>
            <p:ph type="sldNum" sz="quarter" idx="5"/>
          </p:nvPr>
        </p:nvSpPr>
        <p:spPr/>
        <p:txBody>
          <a:bodyPr/>
          <a:lstStyle/>
          <a:p>
            <a:fld id="{9A0C2A16-E831-4982-B14D-4D072FE2BF6C}" type="slidenum">
              <a:rPr lang="en-US" smtClean="0"/>
              <a:t>44</a:t>
            </a:fld>
            <a:endParaRPr lang="en-US"/>
          </a:p>
        </p:txBody>
      </p:sp>
    </p:spTree>
    <p:extLst>
      <p:ext uri="{BB962C8B-B14F-4D97-AF65-F5344CB8AC3E}">
        <p14:creationId xmlns:p14="http://schemas.microsoft.com/office/powerpoint/2010/main" val="1892886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someone with zero healthcare training can set the tone for their clinical experience and can either make people feel supported or make them feel knocked down by the interaction </a:t>
            </a:r>
            <a:r>
              <a:rPr lang="en-US" dirty="0">
                <a:sym typeface="Wingdings" panose="05000000000000000000" pitchFamily="2" charset="2"/>
              </a:rPr>
              <a:t> point to experience with the security guard being judgmental about behavior </a:t>
            </a:r>
            <a:endParaRPr lang="en-US" dirty="0"/>
          </a:p>
        </p:txBody>
      </p:sp>
      <p:sp>
        <p:nvSpPr>
          <p:cNvPr id="4" name="Slide Number Placeholder 3"/>
          <p:cNvSpPr>
            <a:spLocks noGrp="1"/>
          </p:cNvSpPr>
          <p:nvPr>
            <p:ph type="sldNum" sz="quarter" idx="5"/>
          </p:nvPr>
        </p:nvSpPr>
        <p:spPr/>
        <p:txBody>
          <a:bodyPr/>
          <a:lstStyle/>
          <a:p>
            <a:fld id="{9A0C2A16-E831-4982-B14D-4D072FE2BF6C}" type="slidenum">
              <a:rPr lang="en-US" smtClean="0"/>
              <a:t>45</a:t>
            </a:fld>
            <a:endParaRPr lang="en-US"/>
          </a:p>
        </p:txBody>
      </p:sp>
    </p:spTree>
    <p:extLst>
      <p:ext uri="{BB962C8B-B14F-4D97-AF65-F5344CB8AC3E}">
        <p14:creationId xmlns:p14="http://schemas.microsoft.com/office/powerpoint/2010/main" val="106548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BE87A-EFB7-1672-BEC4-A8E24F1ED0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A607A6-D909-EB37-B90E-558823ED04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EDD962-DC67-D105-9297-05AE0472A4A0}"/>
              </a:ext>
            </a:extLst>
          </p:cNvPr>
          <p:cNvSpPr>
            <a:spLocks noGrp="1"/>
          </p:cNvSpPr>
          <p:nvPr>
            <p:ph type="body" idx="1"/>
          </p:nvPr>
        </p:nvSpPr>
        <p:spPr/>
        <p:txBody>
          <a:bodyPr/>
          <a:lstStyle/>
          <a:p>
            <a:r>
              <a:rPr lang="en-US" dirty="0"/>
              <a:t>Even someone with zero healthcare training can set the tone for their clinical experience and can either make people feel supported or make them feel knocked down by the interaction </a:t>
            </a:r>
            <a:r>
              <a:rPr lang="en-US" dirty="0">
                <a:sym typeface="Wingdings" panose="05000000000000000000" pitchFamily="2" charset="2"/>
              </a:rPr>
              <a:t> point to experience with the security guard being judgmental about behavior </a:t>
            </a:r>
            <a:endParaRPr lang="en-US" dirty="0"/>
          </a:p>
        </p:txBody>
      </p:sp>
      <p:sp>
        <p:nvSpPr>
          <p:cNvPr id="4" name="Slide Number Placeholder 3">
            <a:extLst>
              <a:ext uri="{FF2B5EF4-FFF2-40B4-BE49-F238E27FC236}">
                <a16:creationId xmlns:a16="http://schemas.microsoft.com/office/drawing/2014/main" id="{6E36C48F-C49C-06B4-E040-881EAE56A5F1}"/>
              </a:ext>
            </a:extLst>
          </p:cNvPr>
          <p:cNvSpPr>
            <a:spLocks noGrp="1"/>
          </p:cNvSpPr>
          <p:nvPr>
            <p:ph type="sldNum" sz="quarter" idx="5"/>
          </p:nvPr>
        </p:nvSpPr>
        <p:spPr/>
        <p:txBody>
          <a:bodyPr/>
          <a:lstStyle/>
          <a:p>
            <a:fld id="{9A0C2A16-E831-4982-B14D-4D072FE2BF6C}" type="slidenum">
              <a:rPr lang="en-US" smtClean="0"/>
              <a:t>46</a:t>
            </a:fld>
            <a:endParaRPr lang="en-US"/>
          </a:p>
        </p:txBody>
      </p:sp>
    </p:spTree>
    <p:extLst>
      <p:ext uri="{BB962C8B-B14F-4D97-AF65-F5344CB8AC3E}">
        <p14:creationId xmlns:p14="http://schemas.microsoft.com/office/powerpoint/2010/main" val="3993598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1F36B-10FF-D460-5DEF-B174EA22F5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FEA7E5-F0A6-E2EC-9FEB-BE49CADEE4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24800B-816F-DCDE-926B-FC3CB45E1262}"/>
              </a:ext>
            </a:extLst>
          </p:cNvPr>
          <p:cNvSpPr>
            <a:spLocks noGrp="1"/>
          </p:cNvSpPr>
          <p:nvPr>
            <p:ph type="body" idx="1"/>
          </p:nvPr>
        </p:nvSpPr>
        <p:spPr/>
        <p:txBody>
          <a:bodyPr/>
          <a:lstStyle/>
          <a:p>
            <a:pPr marL="171450" indent="-171450">
              <a:buFontTx/>
              <a:buChar char="-"/>
            </a:pPr>
            <a:r>
              <a:rPr lang="en-US" dirty="0"/>
              <a:t>Do we know the background of these people? </a:t>
            </a:r>
          </a:p>
          <a:p>
            <a:pPr marL="628650" lvl="1" indent="-171450">
              <a:buFontTx/>
              <a:buChar char="-"/>
            </a:pPr>
            <a:r>
              <a:rPr lang="en-US" dirty="0"/>
              <a:t>The group largely reflects the QOTD population which skews slightly older, female, private insurance, device using, and more than 70% white</a:t>
            </a:r>
          </a:p>
          <a:p>
            <a:pPr marL="457200">
              <a:buFont typeface="Arial"/>
              <a:buChar char="•"/>
            </a:pPr>
            <a:r>
              <a:rPr lang="en-US"/>
              <a:t>Insulin pump use: ~80-90%</a:t>
            </a:r>
            <a:endParaRPr lang="en-US" dirty="0">
              <a:ea typeface="Calibri" panose="020F0502020204030204"/>
              <a:cs typeface="Calibri" panose="020F0502020204030204"/>
            </a:endParaRPr>
          </a:p>
          <a:p>
            <a:pPr lvl="1">
              <a:buFont typeface="Arial"/>
              <a:buChar char="•"/>
            </a:pPr>
            <a:r>
              <a:rPr lang="en-US"/>
              <a:t>CGM use: &gt;95%</a:t>
            </a:r>
          </a:p>
          <a:p>
            <a:pPr lvl="1">
              <a:buFont typeface="Arial"/>
              <a:buChar char="•"/>
            </a:pPr>
            <a:r>
              <a:rPr lang="en-US"/>
              <a:t>Insurance: About half have private, employer-provided insurance plans and about 1/3 have Medicare</a:t>
            </a:r>
          </a:p>
          <a:p>
            <a:pPr lvl="1">
              <a:buFont typeface="Arial"/>
              <a:buChar char="•"/>
            </a:pPr>
            <a:r>
              <a:rPr lang="en-US"/>
              <a:t>Race: ~80-90% white</a:t>
            </a:r>
          </a:p>
          <a:p>
            <a:pPr lvl="1">
              <a:buFont typeface="Arial"/>
              <a:buChar char="•"/>
            </a:pPr>
            <a:r>
              <a:rPr lang="en-US"/>
              <a:t>No specific gender questions, but anecdotally, skews female </a:t>
            </a:r>
          </a:p>
          <a:p>
            <a:pPr lvl="1">
              <a:buFont typeface="Arial"/>
              <a:buChar char="•"/>
            </a:pPr>
            <a:r>
              <a:rPr lang="en-US"/>
              <a:t>Duration of T1D: </a:t>
            </a:r>
          </a:p>
          <a:p>
            <a:pPr lvl="1">
              <a:buFont typeface="Arial"/>
              <a:buChar char="•"/>
            </a:pPr>
            <a:r>
              <a:rPr lang="en-US"/>
              <a:t>~5% diagnosed within the past 5 years</a:t>
            </a:r>
          </a:p>
          <a:p>
            <a:pPr lvl="1">
              <a:buFont typeface="Arial"/>
              <a:buChar char="•"/>
            </a:pPr>
            <a:r>
              <a:rPr lang="en-US"/>
              <a:t>~78% have had T1D for more than 25 years</a:t>
            </a:r>
          </a:p>
          <a:p>
            <a:pPr lvl="1">
              <a:buFont typeface="Arial"/>
              <a:buChar char="•"/>
            </a:pPr>
            <a:r>
              <a:rPr lang="en-US"/>
              <a:t>~31% have had T1D more than 50 years</a:t>
            </a:r>
          </a:p>
          <a:p>
            <a:pPr marL="171450" indent="-171450">
              <a:buFontTx/>
              <a:buChar char="-"/>
            </a:pPr>
            <a:r>
              <a:rPr lang="en-US" dirty="0"/>
              <a:t>Suggestions on how to train staff</a:t>
            </a:r>
          </a:p>
          <a:p>
            <a:pPr marL="628650" lvl="1" indent="-171450">
              <a:buFontTx/>
              <a:buChar char="-"/>
            </a:pPr>
            <a:r>
              <a:rPr lang="en-US" dirty="0"/>
              <a:t>Important to remember that every interaction sets the stage for the patient experience</a:t>
            </a:r>
          </a:p>
          <a:p>
            <a:pPr marL="628650" lvl="1" indent="-171450">
              <a:buFontTx/>
              <a:buChar char="-"/>
            </a:pPr>
            <a:r>
              <a:rPr lang="en-US" dirty="0"/>
              <a:t>Validate the role that everyone at the practice has</a:t>
            </a:r>
          </a:p>
          <a:p>
            <a:pPr marL="628650" lvl="1" indent="-171450">
              <a:buFontTx/>
              <a:buChar char="-"/>
            </a:pPr>
            <a:r>
              <a:rPr lang="en-US" dirty="0"/>
              <a:t>Don’t just include clinicians, but include all staff that is part of the patient experience </a:t>
            </a:r>
          </a:p>
          <a:p>
            <a:pPr marL="171450" indent="-171450">
              <a:buFontTx/>
              <a:buChar char="-"/>
            </a:pPr>
            <a:r>
              <a:rPr lang="en-US" dirty="0"/>
              <a:t>Hospital have ways of evaluating pt experience, there are large companies that do a practice survey (survey questions are extremely generic so do not show real experiences – imperfect system)</a:t>
            </a:r>
          </a:p>
          <a:p>
            <a:pPr marL="628650" lvl="1" indent="-171450">
              <a:buFontTx/>
              <a:buChar char="-"/>
            </a:pPr>
            <a:r>
              <a:rPr lang="en-US" dirty="0"/>
              <a:t>Opportunities for clinics to make space so that patients can be more honest - and clinics can learn more from honest feedback </a:t>
            </a:r>
          </a:p>
        </p:txBody>
      </p:sp>
      <p:sp>
        <p:nvSpPr>
          <p:cNvPr id="4" name="Slide Number Placeholder 3">
            <a:extLst>
              <a:ext uri="{FF2B5EF4-FFF2-40B4-BE49-F238E27FC236}">
                <a16:creationId xmlns:a16="http://schemas.microsoft.com/office/drawing/2014/main" id="{343A388B-118A-9A81-2E7E-0ED4019C44D8}"/>
              </a:ext>
            </a:extLst>
          </p:cNvPr>
          <p:cNvSpPr>
            <a:spLocks noGrp="1"/>
          </p:cNvSpPr>
          <p:nvPr>
            <p:ph type="sldNum" sz="quarter" idx="5"/>
          </p:nvPr>
        </p:nvSpPr>
        <p:spPr/>
        <p:txBody>
          <a:bodyPr/>
          <a:lstStyle/>
          <a:p>
            <a:fld id="{9A0C2A16-E831-4982-B14D-4D072FE2BF6C}" type="slidenum">
              <a:rPr lang="en-US" smtClean="0"/>
              <a:t>47</a:t>
            </a:fld>
            <a:endParaRPr lang="en-US"/>
          </a:p>
        </p:txBody>
      </p:sp>
    </p:spTree>
    <p:extLst>
      <p:ext uri="{BB962C8B-B14F-4D97-AF65-F5344CB8AC3E}">
        <p14:creationId xmlns:p14="http://schemas.microsoft.com/office/powerpoint/2010/main" val="1589306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C01090-F801-417B-A870-9D6D3FF9EEDD}" type="slidenum">
              <a:rPr lang="en-US" smtClean="0"/>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C01090-F801-417B-A870-9D6D3FF9EEDD}" type="slidenum">
              <a:rPr lang="en-US" smtClean="0"/>
              <a:pPr/>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7AAF69-5F8F-45D5-9ABA-C0F0663E5372}" type="slidenum">
              <a:rPr lang="en-US" smtClean="0"/>
              <a:pPr/>
              <a:t>17</a:t>
            </a:fld>
            <a:endParaRPr lang="en-US"/>
          </a:p>
        </p:txBody>
      </p:sp>
    </p:spTree>
    <p:extLst>
      <p:ext uri="{BB962C8B-B14F-4D97-AF65-F5344CB8AC3E}">
        <p14:creationId xmlns:p14="http://schemas.microsoft.com/office/powerpoint/2010/main" val="2346906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09BCFB-F5B7-DA49-AB4B-9B2B1DACD602}" type="slidenum">
              <a:rPr lang="en-US" smtClean="0"/>
              <a:t>25</a:t>
            </a:fld>
            <a:endParaRPr lang="en-US"/>
          </a:p>
        </p:txBody>
      </p:sp>
    </p:spTree>
    <p:extLst>
      <p:ext uri="{BB962C8B-B14F-4D97-AF65-F5344CB8AC3E}">
        <p14:creationId xmlns:p14="http://schemas.microsoft.com/office/powerpoint/2010/main" val="3905192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xfrm>
            <a:off x="460375" y="730250"/>
            <a:ext cx="6488113" cy="3649663"/>
          </a:xfrm>
          <a:ln/>
        </p:spPr>
      </p:sp>
      <p:sp>
        <p:nvSpPr>
          <p:cNvPr id="20482" name="Notes Placeholder 2"/>
          <p:cNvSpPr>
            <a:spLocks noGrp="1"/>
          </p:cNvSpPr>
          <p:nvPr>
            <p:ph type="body" idx="1"/>
          </p:nvPr>
        </p:nvSpPr>
        <p:spPr>
          <a:noFill/>
          <a:ln/>
        </p:spPr>
        <p:txBody>
          <a:bodyPr/>
          <a:lstStyle/>
          <a:p>
            <a:pPr eaLnBrk="1" hangingPunct="1"/>
            <a:endParaRPr lang="en-US"/>
          </a:p>
        </p:txBody>
      </p:sp>
      <p:sp>
        <p:nvSpPr>
          <p:cNvPr id="20483" name="Slide Number Placeholder 3"/>
          <p:cNvSpPr>
            <a:spLocks noGrp="1"/>
          </p:cNvSpPr>
          <p:nvPr>
            <p:ph type="sldNum" sz="quarter" idx="5"/>
          </p:nvPr>
        </p:nvSpPr>
        <p:spPr>
          <a:noFill/>
        </p:spPr>
        <p:txBody>
          <a:bodyPr/>
          <a:lstStyle/>
          <a:p>
            <a:fld id="{EEAA6D47-F10E-47DF-AFEA-98180F622974}"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280173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E21CFEB5-88C0-4382-A78F-2B1E50ED752F}" type="slidenum">
              <a:rPr lang="en-US" smtClean="0"/>
              <a:pPr/>
              <a:t>27</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596139AD-A1FD-4FAD-8E58-101082E030AD}" type="slidenum">
              <a:rPr lang="en-US" smtClean="0"/>
              <a:pPr/>
              <a:t>28</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oleObject" Target="../embeddings/oleObject1.bin"/><Relationship Id="rId7"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9.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9.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9.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9.em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21.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Bullets, 2 Columns">
    <p:spTree>
      <p:nvGrpSpPr>
        <p:cNvPr id="1" name=""/>
        <p:cNvGrpSpPr/>
        <p:nvPr/>
      </p:nvGrpSpPr>
      <p:grpSpPr>
        <a:xfrm>
          <a:off x="0" y="0"/>
          <a:ext cx="0" cy="0"/>
          <a:chOff x="0" y="0"/>
          <a:chExt cx="0" cy="0"/>
        </a:xfrm>
      </p:grpSpPr>
      <p:sp>
        <p:nvSpPr>
          <p:cNvPr id="70" name="Title Text"/>
          <p:cNvSpPr txBox="1">
            <a:spLocks noGrp="1"/>
          </p:cNvSpPr>
          <p:nvPr>
            <p:ph type="title"/>
          </p:nvPr>
        </p:nvSpPr>
        <p:spPr>
          <a:xfrm>
            <a:off x="548640" y="228600"/>
            <a:ext cx="10972800" cy="457200"/>
          </a:xfrm>
          <a:prstGeom prst="rect">
            <a:avLst/>
          </a:prstGeom>
        </p:spPr>
        <p:txBody>
          <a:bodyPr/>
          <a:lstStyle/>
          <a:p>
            <a:r>
              <a:rPr lang="en-US"/>
              <a:t>Click to edit Master title style</a:t>
            </a:r>
            <a:endParaRPr/>
          </a:p>
        </p:txBody>
      </p:sp>
      <p:sp>
        <p:nvSpPr>
          <p:cNvPr id="3" name="Content Placeholder 2"/>
          <p:cNvSpPr>
            <a:spLocks noGrp="1"/>
          </p:cNvSpPr>
          <p:nvPr>
            <p:ph sz="quarter" idx="10"/>
          </p:nvPr>
        </p:nvSpPr>
        <p:spPr>
          <a:xfrm>
            <a:off x="549274" y="914400"/>
            <a:ext cx="5257800" cy="4876800"/>
          </a:xfrm>
        </p:spPr>
        <p:txBody>
          <a:bodyPr>
            <a:noAutofit/>
          </a:bodyPr>
          <a:lstStyle>
            <a:lvl1pPr>
              <a:buClr>
                <a:srgbClr val="52CAE0"/>
              </a:buClr>
              <a:buSzPct val="125000"/>
              <a:defRPr>
                <a:solidFill>
                  <a:srgbClr val="47606D"/>
                </a:solidFill>
              </a:defRPr>
            </a:lvl1pPr>
            <a:lvl2pPr marL="685799" indent="-342900">
              <a:buClr>
                <a:srgbClr val="52CAE0"/>
              </a:buClr>
              <a:buSzPct val="90000"/>
              <a:buFont typeface="Courier New" panose="02070309020205020404" pitchFamily="49" charset="0"/>
              <a:buChar char="o"/>
              <a:defRPr>
                <a:solidFill>
                  <a:srgbClr val="47606D"/>
                </a:solidFill>
              </a:defRPr>
            </a:lvl2pPr>
            <a:lvl3pPr marL="891538" indent="-205738">
              <a:buClr>
                <a:srgbClr val="52CAE0"/>
              </a:buClr>
              <a:buSzPct val="110000"/>
              <a:buFont typeface="Wingdings" panose="05000000000000000000" pitchFamily="2" charset="2"/>
              <a:buChar char="§"/>
              <a:defRPr>
                <a:solidFill>
                  <a:srgbClr val="47606D"/>
                </a:solidFill>
              </a:defRPr>
            </a:lvl3pPr>
            <a:lvl4pPr marL="1266092" indent="-237392">
              <a:buClr>
                <a:srgbClr val="52CAE0"/>
              </a:buClr>
              <a:buSzPct val="60000"/>
              <a:buFont typeface="Wingdings" panose="05000000000000000000" pitchFamily="2" charset="2"/>
              <a:buChar char="q"/>
              <a:defRPr>
                <a:solidFill>
                  <a:srgbClr val="47606D"/>
                </a:solidFill>
              </a:defRPr>
            </a:lvl4pPr>
            <a:lvl5pPr marL="1608992" indent="-237392">
              <a:buClr>
                <a:srgbClr val="52CAE0"/>
              </a:buClr>
              <a:buSzPct val="80000"/>
              <a:buFont typeface="Wingdings" panose="05000000000000000000" pitchFamily="2" charset="2"/>
              <a:buChar char="Ø"/>
              <a:defRPr>
                <a:solidFill>
                  <a:srgbClr val="47606D"/>
                </a:solidFill>
              </a:defRPr>
            </a:lvl5pPr>
            <a:lvl6pPr marL="1988817" indent="-274317">
              <a:buClr>
                <a:schemeClr val="tx1"/>
              </a:buClr>
              <a:buSzPct val="80000"/>
              <a:buFont typeface="Wingdings" panose="05000000000000000000" pitchFamily="2" charset="2"/>
              <a:buChar char="v"/>
              <a:defRPr>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sz="quarter" idx="11"/>
          </p:nvPr>
        </p:nvSpPr>
        <p:spPr>
          <a:xfrm>
            <a:off x="6263640" y="914400"/>
            <a:ext cx="5257800" cy="4876800"/>
          </a:xfrm>
        </p:spPr>
        <p:txBody>
          <a:bodyPr>
            <a:noAutofit/>
          </a:bodyPr>
          <a:lstStyle>
            <a:lvl1pPr>
              <a:buClr>
                <a:srgbClr val="52CAE0"/>
              </a:buClr>
              <a:buSzPct val="125000"/>
              <a:defRPr>
                <a:solidFill>
                  <a:srgbClr val="47606D"/>
                </a:solidFill>
              </a:defRPr>
            </a:lvl1pPr>
            <a:lvl2pPr marL="685799" indent="-342900">
              <a:buClr>
                <a:srgbClr val="52CAE0"/>
              </a:buClr>
              <a:buSzPct val="90000"/>
              <a:buFont typeface="Courier New" panose="02070309020205020404" pitchFamily="49" charset="0"/>
              <a:buChar char="o"/>
              <a:defRPr>
                <a:solidFill>
                  <a:srgbClr val="47606D"/>
                </a:solidFill>
              </a:defRPr>
            </a:lvl2pPr>
            <a:lvl3pPr marL="891538" indent="-205738">
              <a:buClr>
                <a:srgbClr val="52CAE0"/>
              </a:buClr>
              <a:buSzPct val="110000"/>
              <a:buFont typeface="Wingdings" panose="05000000000000000000" pitchFamily="2" charset="2"/>
              <a:buChar char="§"/>
              <a:defRPr>
                <a:solidFill>
                  <a:srgbClr val="47606D"/>
                </a:solidFill>
              </a:defRPr>
            </a:lvl3pPr>
            <a:lvl4pPr marL="1266092" indent="-237392">
              <a:buClr>
                <a:srgbClr val="52CAE0"/>
              </a:buClr>
              <a:buSzPct val="60000"/>
              <a:buFont typeface="Wingdings" panose="05000000000000000000" pitchFamily="2" charset="2"/>
              <a:buChar char="q"/>
              <a:defRPr>
                <a:solidFill>
                  <a:srgbClr val="47606D"/>
                </a:solidFill>
              </a:defRPr>
            </a:lvl4pPr>
            <a:lvl5pPr marL="1608992" indent="-237392">
              <a:buClr>
                <a:srgbClr val="52CAE0"/>
              </a:buClr>
              <a:buSzPct val="80000"/>
              <a:buFont typeface="Wingdings" panose="05000000000000000000" pitchFamily="2" charset="2"/>
              <a:buChar char="Ø"/>
              <a:defRPr>
                <a:solidFill>
                  <a:srgbClr val="47606D"/>
                </a:solidFill>
              </a:defRPr>
            </a:lvl5pPr>
            <a:lvl6pPr marL="1988817" indent="-274317">
              <a:buClr>
                <a:schemeClr val="tx1"/>
              </a:buClr>
              <a:buSzPct val="80000"/>
              <a:buFont typeface="Wingdings" panose="05000000000000000000" pitchFamily="2" charset="2"/>
              <a:buChar char="v"/>
              <a:defRPr>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11AA361F-9EAB-B64D-8795-E7A20B30FD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6485" y="5878285"/>
            <a:ext cx="1665515" cy="1110343"/>
          </a:xfrm>
          <a:prstGeom prst="rect">
            <a:avLst/>
          </a:prstGeom>
        </p:spPr>
      </p:pic>
    </p:spTree>
    <p:extLst>
      <p:ext uri="{BB962C8B-B14F-4D97-AF65-F5344CB8AC3E}">
        <p14:creationId xmlns:p14="http://schemas.microsoft.com/office/powerpoint/2010/main" val="3750089566"/>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Slide BCM/TCH">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94D495FE-242D-CD84-88ED-56A5AF71890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9285883" y="2172920"/>
            <a:ext cx="2919709" cy="4328160"/>
          </a:xfrm>
          <a:prstGeom prst="rect">
            <a:avLst/>
          </a:prstGeom>
        </p:spPr>
      </p:pic>
      <p:sp>
        <p:nvSpPr>
          <p:cNvPr id="10" name="Rectangle 9">
            <a:extLst>
              <a:ext uri="{FF2B5EF4-FFF2-40B4-BE49-F238E27FC236}">
                <a16:creationId xmlns:a16="http://schemas.microsoft.com/office/drawing/2014/main" id="{5CCD0CB1-ADFD-CBE6-31D9-7BB39C63FA07}"/>
              </a:ext>
            </a:extLst>
          </p:cNvPr>
          <p:cNvSpPr/>
          <p:nvPr userDrawn="1"/>
        </p:nvSpPr>
        <p:spPr>
          <a:xfrm flipH="1" flipV="1">
            <a:off x="0" y="-11291"/>
            <a:ext cx="9290611" cy="685799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ID" sz="1800"/>
          </a:p>
        </p:txBody>
      </p:sp>
      <p:sp>
        <p:nvSpPr>
          <p:cNvPr id="47" name="Rectangle 46">
            <a:extLst>
              <a:ext uri="{FF2B5EF4-FFF2-40B4-BE49-F238E27FC236}">
                <a16:creationId xmlns:a16="http://schemas.microsoft.com/office/drawing/2014/main" id="{23AC07F4-C659-A97E-E9AE-8C9CE02C07B2}"/>
              </a:ext>
            </a:extLst>
          </p:cNvPr>
          <p:cNvSpPr/>
          <p:nvPr userDrawn="1"/>
        </p:nvSpPr>
        <p:spPr>
          <a:xfrm>
            <a:off x="9283767" y="2"/>
            <a:ext cx="2921825" cy="6857998"/>
          </a:xfrm>
          <a:prstGeom prst="rect">
            <a:avLst/>
          </a:prstGeom>
          <a:solidFill>
            <a:schemeClr val="tx2">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800"/>
          </a:p>
        </p:txBody>
      </p:sp>
      <p:sp>
        <p:nvSpPr>
          <p:cNvPr id="64" name="Rectangle 63">
            <a:extLst>
              <a:ext uri="{FF2B5EF4-FFF2-40B4-BE49-F238E27FC236}">
                <a16:creationId xmlns:a16="http://schemas.microsoft.com/office/drawing/2014/main" id="{3DAC5F80-AB3D-150D-DBC0-630B15B67EBC}"/>
              </a:ext>
            </a:extLst>
          </p:cNvPr>
          <p:cNvSpPr/>
          <p:nvPr userDrawn="1"/>
        </p:nvSpPr>
        <p:spPr>
          <a:xfrm>
            <a:off x="0" y="-56687"/>
            <a:ext cx="9287995" cy="217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800"/>
          </a:p>
        </p:txBody>
      </p:sp>
      <p:sp>
        <p:nvSpPr>
          <p:cNvPr id="2" name="Title 1"/>
          <p:cNvSpPr>
            <a:spLocks noGrp="1"/>
          </p:cNvSpPr>
          <p:nvPr userDrawn="1">
            <p:ph type="ctrTitle"/>
          </p:nvPr>
        </p:nvSpPr>
        <p:spPr>
          <a:xfrm>
            <a:off x="575733" y="3344122"/>
            <a:ext cx="5010979" cy="1221040"/>
          </a:xfrm>
          <a:prstGeom prst="rect">
            <a:avLst/>
          </a:prstGeom>
        </p:spPr>
        <p:txBody>
          <a:bodyPr vert="horz" wrap="square" anchor="t">
            <a:spAutoFit/>
          </a:bodyPr>
          <a:lstStyle>
            <a:lvl1pPr algn="l">
              <a:defRPr sz="4400">
                <a:solidFill>
                  <a:schemeClr val="bg1"/>
                </a:solidFill>
              </a:defRPr>
            </a:lvl1pPr>
          </a:lstStyle>
          <a:p>
            <a:r>
              <a:rPr lang="en-US"/>
              <a:t>Click to edit Master title style</a:t>
            </a:r>
          </a:p>
        </p:txBody>
      </p:sp>
      <p:sp>
        <p:nvSpPr>
          <p:cNvPr id="3" name="Subtitle 2"/>
          <p:cNvSpPr>
            <a:spLocks noGrp="1"/>
          </p:cNvSpPr>
          <p:nvPr userDrawn="1">
            <p:ph type="subTitle" idx="1" hasCustomPrompt="1"/>
          </p:nvPr>
        </p:nvSpPr>
        <p:spPr>
          <a:xfrm>
            <a:off x="575733" y="2854854"/>
            <a:ext cx="5010979" cy="249299"/>
          </a:xfrm>
          <a:prstGeom prst="rect">
            <a:avLst/>
          </a:prstGeom>
        </p:spPr>
        <p:txBody>
          <a:bodyPr wrap="square">
            <a:spAutoFit/>
          </a:bodyPr>
          <a:lstStyle>
            <a:lvl1pPr marL="0" indent="0" algn="l">
              <a:buNone/>
              <a:defRPr sz="180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Division of</a:t>
            </a:r>
          </a:p>
        </p:txBody>
      </p:sp>
      <p:sp>
        <p:nvSpPr>
          <p:cNvPr id="21" name="Freeform: Shape 20">
            <a:extLst>
              <a:ext uri="{FF2B5EF4-FFF2-40B4-BE49-F238E27FC236}">
                <a16:creationId xmlns:a16="http://schemas.microsoft.com/office/drawing/2014/main" id="{96F69FCC-5E93-4F96-F4B8-6BEC091C9043}"/>
              </a:ext>
            </a:extLst>
          </p:cNvPr>
          <p:cNvSpPr/>
          <p:nvPr userDrawn="1"/>
        </p:nvSpPr>
        <p:spPr>
          <a:xfrm rot="7145101" flipH="1">
            <a:off x="6645306" y="5017256"/>
            <a:ext cx="4712400" cy="4711572"/>
          </a:xfrm>
          <a:custGeom>
            <a:avLst/>
            <a:gdLst>
              <a:gd name="connsiteX0" fmla="*/ 4029075 w 8058150"/>
              <a:gd name="connsiteY0" fmla="*/ 0 h 8058150"/>
              <a:gd name="connsiteX1" fmla="*/ 8058150 w 8058150"/>
              <a:gd name="connsiteY1" fmla="*/ 4029075 h 8058150"/>
              <a:gd name="connsiteX2" fmla="*/ 4029075 w 8058150"/>
              <a:gd name="connsiteY2" fmla="*/ 8058150 h 8058150"/>
              <a:gd name="connsiteX3" fmla="*/ 0 w 8058150"/>
              <a:gd name="connsiteY3" fmla="*/ 4029075 h 8058150"/>
              <a:gd name="connsiteX4" fmla="*/ 4029075 w 8058150"/>
              <a:gd name="connsiteY4" fmla="*/ 0 h 8058150"/>
              <a:gd name="connsiteX5" fmla="*/ 4029075 w 8058150"/>
              <a:gd name="connsiteY5" fmla="*/ 1447800 h 8058150"/>
              <a:gd name="connsiteX6" fmla="*/ 1447800 w 8058150"/>
              <a:gd name="connsiteY6" fmla="*/ 4029075 h 8058150"/>
              <a:gd name="connsiteX7" fmla="*/ 4029075 w 8058150"/>
              <a:gd name="connsiteY7" fmla="*/ 6610350 h 8058150"/>
              <a:gd name="connsiteX8" fmla="*/ 6610350 w 8058150"/>
              <a:gd name="connsiteY8" fmla="*/ 4029075 h 8058150"/>
              <a:gd name="connsiteX9" fmla="*/ 4029075 w 8058150"/>
              <a:gd name="connsiteY9" fmla="*/ 1447800 h 805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58150" h="8058150">
                <a:moveTo>
                  <a:pt x="4029075" y="0"/>
                </a:moveTo>
                <a:cubicBezTo>
                  <a:pt x="6254272" y="0"/>
                  <a:pt x="8058150" y="1803878"/>
                  <a:pt x="8058150" y="4029075"/>
                </a:cubicBezTo>
                <a:cubicBezTo>
                  <a:pt x="8058150" y="6254272"/>
                  <a:pt x="6254272" y="8058150"/>
                  <a:pt x="4029075" y="8058150"/>
                </a:cubicBezTo>
                <a:cubicBezTo>
                  <a:pt x="1803878" y="8058150"/>
                  <a:pt x="0" y="6254272"/>
                  <a:pt x="0" y="4029075"/>
                </a:cubicBezTo>
                <a:cubicBezTo>
                  <a:pt x="0" y="1803878"/>
                  <a:pt x="1803878" y="0"/>
                  <a:pt x="4029075" y="0"/>
                </a:cubicBezTo>
                <a:close/>
                <a:moveTo>
                  <a:pt x="4029075" y="1447800"/>
                </a:moveTo>
                <a:cubicBezTo>
                  <a:pt x="2603476" y="1447800"/>
                  <a:pt x="1447800" y="2603476"/>
                  <a:pt x="1447800" y="4029075"/>
                </a:cubicBezTo>
                <a:cubicBezTo>
                  <a:pt x="1447800" y="5454674"/>
                  <a:pt x="2603476" y="6610350"/>
                  <a:pt x="4029075" y="6610350"/>
                </a:cubicBezTo>
                <a:cubicBezTo>
                  <a:pt x="5454674" y="6610350"/>
                  <a:pt x="6610350" y="5454674"/>
                  <a:pt x="6610350" y="4029075"/>
                </a:cubicBezTo>
                <a:cubicBezTo>
                  <a:pt x="6610350" y="2603476"/>
                  <a:pt x="5454674" y="1447800"/>
                  <a:pt x="4029075" y="1447800"/>
                </a:cubicBezTo>
                <a:close/>
              </a:path>
            </a:pathLst>
          </a:custGeom>
          <a:gradFill>
            <a:gsLst>
              <a:gs pos="0">
                <a:schemeClr val="accent1">
                  <a:lumMod val="5000"/>
                  <a:lumOff val="95000"/>
                  <a:alpha val="30000"/>
                </a:schemeClr>
              </a:gs>
              <a:gs pos="100000">
                <a:schemeClr val="bg1">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56" name="Rectangle 55">
            <a:extLst>
              <a:ext uri="{FF2B5EF4-FFF2-40B4-BE49-F238E27FC236}">
                <a16:creationId xmlns:a16="http://schemas.microsoft.com/office/drawing/2014/main" id="{DF3D0DEF-90CF-0AC5-6EEF-8F2CF5FF9044}"/>
              </a:ext>
            </a:extLst>
          </p:cNvPr>
          <p:cNvSpPr/>
          <p:nvPr userDrawn="1"/>
        </p:nvSpPr>
        <p:spPr>
          <a:xfrm>
            <a:off x="9288000" y="2124666"/>
            <a:ext cx="2904000" cy="4571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800"/>
          </a:p>
        </p:txBody>
      </p:sp>
      <p:cxnSp>
        <p:nvCxnSpPr>
          <p:cNvPr id="66" name="Straight Connector 65">
            <a:extLst>
              <a:ext uri="{FF2B5EF4-FFF2-40B4-BE49-F238E27FC236}">
                <a16:creationId xmlns:a16="http://schemas.microsoft.com/office/drawing/2014/main" id="{112DA193-0F11-9C33-153E-6F1C6329BD7D}"/>
              </a:ext>
            </a:extLst>
          </p:cNvPr>
          <p:cNvCxnSpPr>
            <a:cxnSpLocks/>
          </p:cNvCxnSpPr>
          <p:nvPr userDrawn="1"/>
        </p:nvCxnSpPr>
        <p:spPr>
          <a:xfrm flipH="1">
            <a:off x="-7" y="308499"/>
            <a:ext cx="575739" cy="0"/>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034CE66-3063-B784-8A95-FF5CFE71B2B8}"/>
              </a:ext>
            </a:extLst>
          </p:cNvPr>
          <p:cNvCxnSpPr>
            <a:cxnSpLocks/>
          </p:cNvCxnSpPr>
          <p:nvPr userDrawn="1"/>
        </p:nvCxnSpPr>
        <p:spPr>
          <a:xfrm flipH="1">
            <a:off x="-5" y="429790"/>
            <a:ext cx="383825" cy="0"/>
          </a:xfrm>
          <a:prstGeom prst="line">
            <a:avLst/>
          </a:prstGeom>
          <a:ln w="38100">
            <a:solidFill>
              <a:schemeClr val="bg2"/>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A447E53E-2C5D-E89D-D73C-94D8DE6779E9}"/>
              </a:ext>
            </a:extLst>
          </p:cNvPr>
          <p:cNvCxnSpPr>
            <a:cxnSpLocks/>
          </p:cNvCxnSpPr>
          <p:nvPr userDrawn="1"/>
        </p:nvCxnSpPr>
        <p:spPr>
          <a:xfrm flipH="1">
            <a:off x="-5" y="551082"/>
            <a:ext cx="191913" cy="0"/>
          </a:xfrm>
          <a:prstGeom prst="line">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79" name="Text Placeholder 78">
            <a:extLst>
              <a:ext uri="{FF2B5EF4-FFF2-40B4-BE49-F238E27FC236}">
                <a16:creationId xmlns:a16="http://schemas.microsoft.com/office/drawing/2014/main" id="{7CFF9914-4550-7DF8-8420-F096A18B75C5}"/>
              </a:ext>
            </a:extLst>
          </p:cNvPr>
          <p:cNvSpPr>
            <a:spLocks noGrp="1"/>
          </p:cNvSpPr>
          <p:nvPr userDrawn="1">
            <p:ph type="body" sz="quarter" idx="10" hasCustomPrompt="1"/>
          </p:nvPr>
        </p:nvSpPr>
        <p:spPr>
          <a:xfrm>
            <a:off x="575733" y="5768424"/>
            <a:ext cx="4646083" cy="221599"/>
          </a:xfrm>
          <a:prstGeom prst="rect">
            <a:avLst/>
          </a:prstGeom>
        </p:spPr>
        <p:txBody>
          <a:bodyPr vert="horz" wrap="square" lIns="0" tIns="0" rIns="0" bIns="0" rtlCol="0">
            <a:spAutoFit/>
          </a:bodyPr>
          <a:lstStyle>
            <a:lvl1pPr marL="0" indent="0">
              <a:buNone/>
              <a:defRPr lang="en-US" sz="1600" i="0" dirty="0" smtClean="0">
                <a:solidFill>
                  <a:schemeClr val="bg1"/>
                </a:solidFill>
              </a:defRPr>
            </a:lvl1pPr>
            <a:lvl2pPr>
              <a:defRPr lang="en-US" sz="2000" dirty="0" smtClean="0"/>
            </a:lvl2pPr>
            <a:lvl3pPr>
              <a:defRPr lang="en-US" sz="1800" dirty="0" smtClean="0"/>
            </a:lvl3pPr>
            <a:lvl4pPr>
              <a:defRPr lang="en-US" sz="1600" dirty="0" smtClean="0"/>
            </a:lvl4pPr>
            <a:lvl5pPr>
              <a:defRPr lang="en-ID" sz="1600" dirty="0"/>
            </a:lvl5pPr>
          </a:lstStyle>
          <a:p>
            <a:pPr marL="228600" lvl="0" indent="-228600"/>
            <a:r>
              <a:rPr lang="en-US"/>
              <a:t>Presented by:</a:t>
            </a:r>
          </a:p>
        </p:txBody>
      </p:sp>
      <p:sp>
        <p:nvSpPr>
          <p:cNvPr id="80" name="Text Placeholder 78">
            <a:extLst>
              <a:ext uri="{FF2B5EF4-FFF2-40B4-BE49-F238E27FC236}">
                <a16:creationId xmlns:a16="http://schemas.microsoft.com/office/drawing/2014/main" id="{F84D9B9F-C346-FF36-69F1-4D2443AE68D0}"/>
              </a:ext>
            </a:extLst>
          </p:cNvPr>
          <p:cNvSpPr>
            <a:spLocks noGrp="1"/>
          </p:cNvSpPr>
          <p:nvPr userDrawn="1">
            <p:ph type="body" sz="quarter" idx="11" hasCustomPrompt="1"/>
          </p:nvPr>
        </p:nvSpPr>
        <p:spPr>
          <a:xfrm>
            <a:off x="575733" y="6008817"/>
            <a:ext cx="4646083" cy="221599"/>
          </a:xfrm>
          <a:prstGeom prst="rect">
            <a:avLst/>
          </a:prstGeom>
        </p:spPr>
        <p:txBody>
          <a:bodyPr vert="horz" wrap="square" lIns="0" tIns="0" rIns="0" bIns="0" rtlCol="0">
            <a:spAutoFit/>
          </a:bodyPr>
          <a:lstStyle>
            <a:lvl1pPr marL="0" indent="0">
              <a:buNone/>
              <a:defRPr lang="en-US" sz="1600" i="0" dirty="0" smtClean="0">
                <a:solidFill>
                  <a:schemeClr val="bg1"/>
                </a:solidFill>
              </a:defRPr>
            </a:lvl1pPr>
            <a:lvl2pPr>
              <a:defRPr lang="en-US" sz="2000" dirty="0" smtClean="0"/>
            </a:lvl2pPr>
            <a:lvl3pPr>
              <a:defRPr lang="en-US" sz="1800" dirty="0" smtClean="0"/>
            </a:lvl3pPr>
            <a:lvl4pPr>
              <a:defRPr lang="en-US" sz="1600" dirty="0" smtClean="0"/>
            </a:lvl4pPr>
            <a:lvl5pPr>
              <a:defRPr lang="en-ID" sz="1600" dirty="0"/>
            </a:lvl5pPr>
          </a:lstStyle>
          <a:p>
            <a:pPr marL="228600" lvl="0" indent="-228600"/>
            <a:r>
              <a:rPr lang="en-US"/>
              <a:t>Date</a:t>
            </a:r>
          </a:p>
        </p:txBody>
      </p:sp>
      <p:sp>
        <p:nvSpPr>
          <p:cNvPr id="13" name="Picture Placeholder 12">
            <a:extLst>
              <a:ext uri="{FF2B5EF4-FFF2-40B4-BE49-F238E27FC236}">
                <a16:creationId xmlns:a16="http://schemas.microsoft.com/office/drawing/2014/main" id="{A5482A8E-639B-55B9-5CDF-89707C4092DF}"/>
              </a:ext>
            </a:extLst>
          </p:cNvPr>
          <p:cNvSpPr>
            <a:spLocks noGrp="1"/>
          </p:cNvSpPr>
          <p:nvPr>
            <p:ph type="pic" sz="quarter" idx="12"/>
          </p:nvPr>
        </p:nvSpPr>
        <p:spPr>
          <a:xfrm>
            <a:off x="9285884" y="-7938"/>
            <a:ext cx="2904000" cy="2129251"/>
          </a:xfrm>
        </p:spPr>
        <p:txBody>
          <a:bodyPr anchor="ctr"/>
          <a:lstStyle>
            <a:lvl1pPr algn="ctr">
              <a:defRPr>
                <a:solidFill>
                  <a:schemeClr val="bg1"/>
                </a:solidFill>
              </a:defRPr>
            </a:lvl1pPr>
          </a:lstStyle>
          <a:p>
            <a:endParaRPr lang="en-US"/>
          </a:p>
        </p:txBody>
      </p:sp>
      <p:pic>
        <p:nvPicPr>
          <p:cNvPr id="17" name="Picture 16" descr="A red logo on a black background&#10;&#10;Description automatically generated">
            <a:extLst>
              <a:ext uri="{FF2B5EF4-FFF2-40B4-BE49-F238E27FC236}">
                <a16:creationId xmlns:a16="http://schemas.microsoft.com/office/drawing/2014/main" id="{19C398CB-6A34-3DA2-2062-1E674A3CDB9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688406" y="678611"/>
            <a:ext cx="1547841" cy="1015102"/>
          </a:xfrm>
          <a:prstGeom prst="rect">
            <a:avLst/>
          </a:prstGeom>
        </p:spPr>
      </p:pic>
      <p:cxnSp>
        <p:nvCxnSpPr>
          <p:cNvPr id="18" name="Straight Connector 17">
            <a:extLst>
              <a:ext uri="{FF2B5EF4-FFF2-40B4-BE49-F238E27FC236}">
                <a16:creationId xmlns:a16="http://schemas.microsoft.com/office/drawing/2014/main" id="{9D6AC115-8997-0ACB-8E44-65EB7F2B2F1B}"/>
              </a:ext>
            </a:extLst>
          </p:cNvPr>
          <p:cNvCxnSpPr>
            <a:cxnSpLocks/>
          </p:cNvCxnSpPr>
          <p:nvPr userDrawn="1"/>
        </p:nvCxnSpPr>
        <p:spPr>
          <a:xfrm>
            <a:off x="4299235" y="1042547"/>
            <a:ext cx="0" cy="552761"/>
          </a:xfrm>
          <a:prstGeom prst="line">
            <a:avLst/>
          </a:prstGeom>
          <a:ln w="635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nvGrpSpPr>
          <p:cNvPr id="19" name="Group 18">
            <a:extLst>
              <a:ext uri="{FF2B5EF4-FFF2-40B4-BE49-F238E27FC236}">
                <a16:creationId xmlns:a16="http://schemas.microsoft.com/office/drawing/2014/main" id="{169A234B-2F89-D878-A2E4-C1DB0DE0CD2F}"/>
              </a:ext>
            </a:extLst>
          </p:cNvPr>
          <p:cNvGrpSpPr/>
          <p:nvPr userDrawn="1"/>
        </p:nvGrpSpPr>
        <p:grpSpPr>
          <a:xfrm>
            <a:off x="603792" y="812800"/>
            <a:ext cx="3306273" cy="880913"/>
            <a:chOff x="867628" y="426344"/>
            <a:chExt cx="1917483" cy="510888"/>
          </a:xfrm>
        </p:grpSpPr>
        <p:grpSp>
          <p:nvGrpSpPr>
            <p:cNvPr id="20" name="Group 19">
              <a:extLst>
                <a:ext uri="{FF2B5EF4-FFF2-40B4-BE49-F238E27FC236}">
                  <a16:creationId xmlns:a16="http://schemas.microsoft.com/office/drawing/2014/main" id="{26E2935B-10A0-E89E-89B0-1BF2B156419E}"/>
                </a:ext>
              </a:extLst>
            </p:cNvPr>
            <p:cNvGrpSpPr/>
            <p:nvPr userDrawn="1"/>
          </p:nvGrpSpPr>
          <p:grpSpPr>
            <a:xfrm>
              <a:off x="1485617" y="481930"/>
              <a:ext cx="1299494" cy="399717"/>
              <a:chOff x="1485617" y="160329"/>
              <a:chExt cx="1299494" cy="399717"/>
            </a:xfrm>
          </p:grpSpPr>
          <p:pic>
            <p:nvPicPr>
              <p:cNvPr id="23" name="Picture 22">
                <a:extLst>
                  <a:ext uri="{FF2B5EF4-FFF2-40B4-BE49-F238E27FC236}">
                    <a16:creationId xmlns:a16="http://schemas.microsoft.com/office/drawing/2014/main" id="{2D922E45-4383-C036-E43E-5910A3DAC7B7}"/>
                  </a:ext>
                </a:extLst>
              </p:cNvPr>
              <p:cNvPicPr>
                <a:picLocks noChangeAspect="1"/>
              </p:cNvPicPr>
              <p:nvPr userDrawn="1"/>
            </p:nvPicPr>
            <p:blipFill rotWithShape="1">
              <a:blip r:embed="rId4" cstate="print"/>
              <a:srcRect t="-1" r="42158" b="17409"/>
              <a:stretch/>
            </p:blipFill>
            <p:spPr>
              <a:xfrm>
                <a:off x="1485617" y="160329"/>
                <a:ext cx="1299494" cy="209883"/>
              </a:xfrm>
              <a:prstGeom prst="rect">
                <a:avLst/>
              </a:prstGeom>
            </p:spPr>
          </p:pic>
          <p:pic>
            <p:nvPicPr>
              <p:cNvPr id="24" name="Picture 23">
                <a:extLst>
                  <a:ext uri="{FF2B5EF4-FFF2-40B4-BE49-F238E27FC236}">
                    <a16:creationId xmlns:a16="http://schemas.microsoft.com/office/drawing/2014/main" id="{AE841E53-8D94-2AD2-E931-C73DE5702031}"/>
                  </a:ext>
                </a:extLst>
              </p:cNvPr>
              <p:cNvPicPr>
                <a:picLocks noChangeAspect="1"/>
              </p:cNvPicPr>
              <p:nvPr userDrawn="1"/>
            </p:nvPicPr>
            <p:blipFill rotWithShape="1">
              <a:blip r:embed="rId4" cstate="print"/>
              <a:srcRect l="57841" t="-1" r="1797" b="17409"/>
              <a:stretch/>
            </p:blipFill>
            <p:spPr>
              <a:xfrm>
                <a:off x="1531337" y="350163"/>
                <a:ext cx="906779" cy="209883"/>
              </a:xfrm>
              <a:prstGeom prst="rect">
                <a:avLst/>
              </a:prstGeom>
            </p:spPr>
          </p:pic>
        </p:grpSp>
        <p:pic>
          <p:nvPicPr>
            <p:cNvPr id="22" name="Content Placeholder 3" descr="A blue and white logo&#10;&#10;Description automatically generated">
              <a:extLst>
                <a:ext uri="{FF2B5EF4-FFF2-40B4-BE49-F238E27FC236}">
                  <a16:creationId xmlns:a16="http://schemas.microsoft.com/office/drawing/2014/main" id="{B6DEDC93-7037-A437-D7DB-E9109CE86E6C}"/>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867628" y="426344"/>
              <a:ext cx="510888" cy="510888"/>
            </a:xfrm>
            <a:prstGeom prst="rect">
              <a:avLst/>
            </a:prstGeom>
          </p:spPr>
        </p:pic>
      </p:grpSp>
    </p:spTree>
    <p:extLst>
      <p:ext uri="{BB962C8B-B14F-4D97-AF65-F5344CB8AC3E}">
        <p14:creationId xmlns:p14="http://schemas.microsoft.com/office/powerpoint/2010/main" val="24448883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White BCM/TCH">
    <p:spTree>
      <p:nvGrpSpPr>
        <p:cNvPr id="1" name=""/>
        <p:cNvGrpSpPr/>
        <p:nvPr/>
      </p:nvGrpSpPr>
      <p:grpSpPr>
        <a:xfrm>
          <a:off x="0" y="0"/>
          <a:ext cx="0" cy="0"/>
          <a:chOff x="0" y="0"/>
          <a:chExt cx="0" cy="0"/>
        </a:xfrm>
      </p:grpSpPr>
      <p:sp>
        <p:nvSpPr>
          <p:cNvPr id="2" name="Title 1"/>
          <p:cNvSpPr>
            <a:spLocks noGrp="1"/>
          </p:cNvSpPr>
          <p:nvPr>
            <p:ph type="title"/>
          </p:nvPr>
        </p:nvSpPr>
        <p:spPr>
          <a:xfrm>
            <a:off x="575736" y="777678"/>
            <a:ext cx="11040533" cy="500458"/>
          </a:xfrm>
          <a:prstGeom prst="rect">
            <a:avLst/>
          </a:prstGeom>
        </p:spPr>
        <p:txBody>
          <a:bodyPr vert="horz" anchor="b"/>
          <a:lstStyle>
            <a:lvl1pPr>
              <a:defRPr sz="3600">
                <a:solidFill>
                  <a:schemeClr val="bg2"/>
                </a:solidFill>
              </a:defRPr>
            </a:lvl1pPr>
          </a:lstStyle>
          <a:p>
            <a:r>
              <a:rPr lang="en-US"/>
              <a:t>Click to edit Master title style</a:t>
            </a:r>
          </a:p>
        </p:txBody>
      </p:sp>
      <p:sp>
        <p:nvSpPr>
          <p:cNvPr id="3" name="Content Placeholder 2"/>
          <p:cNvSpPr>
            <a:spLocks noGrp="1"/>
          </p:cNvSpPr>
          <p:nvPr>
            <p:ph idx="1"/>
          </p:nvPr>
        </p:nvSpPr>
        <p:spPr>
          <a:xfrm>
            <a:off x="575736" y="1802906"/>
            <a:ext cx="11040533" cy="3601370"/>
          </a:xfrm>
          <a:prstGeom prst="rect">
            <a:avLst/>
          </a:prstGeom>
        </p:spPr>
        <p:txBody>
          <a:bodyPr>
            <a:normAutofit/>
          </a:bodyPr>
          <a:lstStyle>
            <a:lvl1pPr>
              <a:buClr>
                <a:schemeClr val="bg2"/>
              </a:buClr>
              <a:defRPr sz="2800"/>
            </a:lvl1pPr>
            <a:lvl2pPr>
              <a:buClr>
                <a:schemeClr val="bg2"/>
              </a:buClr>
              <a:defRPr sz="2400"/>
            </a:lvl2pPr>
            <a:lvl3pPr>
              <a:buClr>
                <a:schemeClr val="bg2"/>
              </a:buClr>
              <a:defRPr sz="2000"/>
            </a:lvl3pPr>
            <a:lvl4pPr>
              <a:buClr>
                <a:schemeClr val="bg2"/>
              </a:buClr>
              <a:defRPr sz="1800"/>
            </a:lvl4pPr>
            <a:lvl5pPr>
              <a:buClr>
                <a:schemeClr val="bg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398CD107-3899-FC6F-5F54-E78412AEF67B}"/>
              </a:ext>
            </a:extLst>
          </p:cNvPr>
          <p:cNvCxnSpPr>
            <a:cxnSpLocks/>
          </p:cNvCxnSpPr>
          <p:nvPr userDrawn="1"/>
        </p:nvCxnSpPr>
        <p:spPr>
          <a:xfrm flipH="1">
            <a:off x="-7" y="308499"/>
            <a:ext cx="575739" cy="0"/>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974D88E-08B5-ECD1-AE89-E2C1BD7EA1A0}"/>
              </a:ext>
            </a:extLst>
          </p:cNvPr>
          <p:cNvCxnSpPr>
            <a:cxnSpLocks/>
          </p:cNvCxnSpPr>
          <p:nvPr userDrawn="1"/>
        </p:nvCxnSpPr>
        <p:spPr>
          <a:xfrm flipH="1">
            <a:off x="-5" y="429790"/>
            <a:ext cx="383825" cy="0"/>
          </a:xfrm>
          <a:prstGeom prst="line">
            <a:avLst/>
          </a:prstGeom>
          <a:ln w="38100">
            <a:solidFill>
              <a:schemeClr val="bg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BD0EA855-FEF0-EA73-B9EA-8F3D2D5BFD75}"/>
              </a:ext>
            </a:extLst>
          </p:cNvPr>
          <p:cNvCxnSpPr>
            <a:cxnSpLocks/>
          </p:cNvCxnSpPr>
          <p:nvPr userDrawn="1"/>
        </p:nvCxnSpPr>
        <p:spPr>
          <a:xfrm flipH="1">
            <a:off x="-5" y="551082"/>
            <a:ext cx="191913" cy="0"/>
          </a:xfrm>
          <a:prstGeom prst="line">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pic>
        <p:nvPicPr>
          <p:cNvPr id="9" name="Picture 8" descr="A red logo on a black background&#10;&#10;Description automatically generated">
            <a:extLst>
              <a:ext uri="{FF2B5EF4-FFF2-40B4-BE49-F238E27FC236}">
                <a16:creationId xmlns:a16="http://schemas.microsoft.com/office/drawing/2014/main" id="{19C398CB-6A34-3DA2-2062-1E674A3CDB9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746956" y="6226574"/>
            <a:ext cx="869313" cy="570111"/>
          </a:xfrm>
          <a:prstGeom prst="rect">
            <a:avLst/>
          </a:prstGeom>
        </p:spPr>
      </p:pic>
      <p:grpSp>
        <p:nvGrpSpPr>
          <p:cNvPr id="11" name="Group 10">
            <a:extLst>
              <a:ext uri="{FF2B5EF4-FFF2-40B4-BE49-F238E27FC236}">
                <a16:creationId xmlns:a16="http://schemas.microsoft.com/office/drawing/2014/main" id="{169A234B-2F89-D878-A2E4-C1DB0DE0CD2F}"/>
              </a:ext>
            </a:extLst>
          </p:cNvPr>
          <p:cNvGrpSpPr/>
          <p:nvPr userDrawn="1"/>
        </p:nvGrpSpPr>
        <p:grpSpPr>
          <a:xfrm>
            <a:off x="575732" y="6239458"/>
            <a:ext cx="2028923" cy="540580"/>
            <a:chOff x="867628" y="426344"/>
            <a:chExt cx="1917483" cy="510888"/>
          </a:xfrm>
        </p:grpSpPr>
        <p:grpSp>
          <p:nvGrpSpPr>
            <p:cNvPr id="12" name="Group 11">
              <a:extLst>
                <a:ext uri="{FF2B5EF4-FFF2-40B4-BE49-F238E27FC236}">
                  <a16:creationId xmlns:a16="http://schemas.microsoft.com/office/drawing/2014/main" id="{26E2935B-10A0-E89E-89B0-1BF2B156419E}"/>
                </a:ext>
              </a:extLst>
            </p:cNvPr>
            <p:cNvGrpSpPr/>
            <p:nvPr userDrawn="1"/>
          </p:nvGrpSpPr>
          <p:grpSpPr>
            <a:xfrm>
              <a:off x="1485617" y="481930"/>
              <a:ext cx="1299494" cy="399717"/>
              <a:chOff x="1485617" y="160329"/>
              <a:chExt cx="1299494" cy="399717"/>
            </a:xfrm>
          </p:grpSpPr>
          <p:pic>
            <p:nvPicPr>
              <p:cNvPr id="14" name="Picture 13">
                <a:extLst>
                  <a:ext uri="{FF2B5EF4-FFF2-40B4-BE49-F238E27FC236}">
                    <a16:creationId xmlns:a16="http://schemas.microsoft.com/office/drawing/2014/main" id="{2D922E45-4383-C036-E43E-5910A3DAC7B7}"/>
                  </a:ext>
                </a:extLst>
              </p:cNvPr>
              <p:cNvPicPr>
                <a:picLocks noChangeAspect="1"/>
              </p:cNvPicPr>
              <p:nvPr userDrawn="1"/>
            </p:nvPicPr>
            <p:blipFill rotWithShape="1">
              <a:blip r:embed="rId3" cstate="print"/>
              <a:srcRect t="-1" r="42158" b="17409"/>
              <a:stretch/>
            </p:blipFill>
            <p:spPr>
              <a:xfrm>
                <a:off x="1485617" y="160329"/>
                <a:ext cx="1299494" cy="209883"/>
              </a:xfrm>
              <a:prstGeom prst="rect">
                <a:avLst/>
              </a:prstGeom>
            </p:spPr>
          </p:pic>
          <p:pic>
            <p:nvPicPr>
              <p:cNvPr id="15" name="Picture 14">
                <a:extLst>
                  <a:ext uri="{FF2B5EF4-FFF2-40B4-BE49-F238E27FC236}">
                    <a16:creationId xmlns:a16="http://schemas.microsoft.com/office/drawing/2014/main" id="{AE841E53-8D94-2AD2-E931-C73DE5702031}"/>
                  </a:ext>
                </a:extLst>
              </p:cNvPr>
              <p:cNvPicPr>
                <a:picLocks noChangeAspect="1"/>
              </p:cNvPicPr>
              <p:nvPr userDrawn="1"/>
            </p:nvPicPr>
            <p:blipFill rotWithShape="1">
              <a:blip r:embed="rId3" cstate="print"/>
              <a:srcRect l="57841" t="-1" r="1797" b="17409"/>
              <a:stretch/>
            </p:blipFill>
            <p:spPr>
              <a:xfrm>
                <a:off x="1531337" y="350163"/>
                <a:ext cx="906779" cy="209883"/>
              </a:xfrm>
              <a:prstGeom prst="rect">
                <a:avLst/>
              </a:prstGeom>
            </p:spPr>
          </p:pic>
        </p:grpSp>
        <p:pic>
          <p:nvPicPr>
            <p:cNvPr id="13" name="Content Placeholder 3" descr="A blue and white logo&#10;&#10;Description automatically generated">
              <a:extLst>
                <a:ext uri="{FF2B5EF4-FFF2-40B4-BE49-F238E27FC236}">
                  <a16:creationId xmlns:a16="http://schemas.microsoft.com/office/drawing/2014/main" id="{B6DEDC93-7037-A437-D7DB-E9109CE86E6C}"/>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67628" y="426344"/>
              <a:ext cx="510888" cy="510888"/>
            </a:xfrm>
            <a:prstGeom prst="rect">
              <a:avLst/>
            </a:prstGeom>
          </p:spPr>
        </p:pic>
      </p:grpSp>
    </p:spTree>
    <p:extLst>
      <p:ext uri="{BB962C8B-B14F-4D97-AF65-F5344CB8AC3E}">
        <p14:creationId xmlns:p14="http://schemas.microsoft.com/office/powerpoint/2010/main" val="701022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Closing Slide">
    <p:spTree>
      <p:nvGrpSpPr>
        <p:cNvPr id="1" name=""/>
        <p:cNvGrpSpPr/>
        <p:nvPr/>
      </p:nvGrpSpPr>
      <p:grpSpPr>
        <a:xfrm>
          <a:off x="0" y="0"/>
          <a:ext cx="0" cy="0"/>
          <a:chOff x="0" y="0"/>
          <a:chExt cx="0" cy="0"/>
        </a:xfrm>
      </p:grpSpPr>
      <p:sp>
        <p:nvSpPr>
          <p:cNvPr id="124" name="Rectangle"/>
          <p:cNvSpPr/>
          <p:nvPr/>
        </p:nvSpPr>
        <p:spPr>
          <a:xfrm>
            <a:off x="0" y="5962506"/>
            <a:ext cx="12192000" cy="908194"/>
          </a:xfrm>
          <a:prstGeom prst="rect">
            <a:avLst/>
          </a:prstGeom>
          <a:solidFill>
            <a:srgbClr val="3E4E8D"/>
          </a:solidFill>
          <a:ln w="12700">
            <a:miter lim="400000"/>
          </a:ln>
          <a:effectLst>
            <a:outerShdw blurRad="38100" dist="23000" dir="5400000" rotWithShape="0">
              <a:srgbClr val="000000">
                <a:alpha val="35000"/>
              </a:srgbClr>
            </a:outerShdw>
          </a:effectLst>
        </p:spPr>
        <p:txBody>
          <a:bodyPr lIns="45718" tIns="45718" rIns="45718" bIns="45718" anchor="ctr"/>
          <a:lstStyle/>
          <a:p>
            <a:pPr>
              <a:defRPr sz="1800">
                <a:solidFill>
                  <a:srgbClr val="1BA2AC"/>
                </a:solidFill>
                <a:latin typeface="Hind Regular"/>
                <a:ea typeface="Hind Regular"/>
                <a:cs typeface="Hind Regular"/>
                <a:sym typeface="Hind Regular"/>
              </a:defRPr>
            </a:pPr>
            <a:endParaRPr/>
          </a:p>
        </p:txBody>
      </p:sp>
      <p:pic>
        <p:nvPicPr>
          <p:cNvPr id="3" name="Picture 2">
            <a:extLst>
              <a:ext uri="{FF2B5EF4-FFF2-40B4-BE49-F238E27FC236}">
                <a16:creationId xmlns:a16="http://schemas.microsoft.com/office/drawing/2014/main" id="{5DBBAD7F-97A3-A549-8DD2-3F48709C6F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B35EDA66-8AEA-0C45-845A-C94FE84991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9271" y="781955"/>
            <a:ext cx="6433458" cy="4288971"/>
          </a:xfrm>
          <a:prstGeom prst="rect">
            <a:avLst/>
          </a:prstGeom>
        </p:spPr>
      </p:pic>
    </p:spTree>
    <p:extLst>
      <p:ext uri="{BB962C8B-B14F-4D97-AF65-F5344CB8AC3E}">
        <p14:creationId xmlns:p14="http://schemas.microsoft.com/office/powerpoint/2010/main" val="122458059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548640" y="228600"/>
            <a:ext cx="10972800" cy="457200"/>
          </a:xfrm>
          <a:prstGeom prst="rect">
            <a:avLst/>
          </a:prstGeom>
          <a:noFill/>
          <a:ln>
            <a:noFill/>
          </a:ln>
        </p:spPr>
        <p:txBody>
          <a:bodyPr spcFirstLastPara="1" wrap="square" lIns="34275" tIns="34275" rIns="34275" bIns="34275" anchor="ctr" anchorCtr="0">
            <a:noAutofit/>
          </a:bodyPr>
          <a:lstStyle>
            <a:lvl1pPr lvl="0" algn="l">
              <a:lnSpc>
                <a:spcPct val="100000"/>
              </a:lnSpc>
              <a:spcBef>
                <a:spcPts val="0"/>
              </a:spcBef>
              <a:spcAft>
                <a:spcPts val="0"/>
              </a:spcAft>
              <a:buClr>
                <a:srgbClr val="3E4E8D"/>
              </a:buClr>
              <a:buSzPts val="1400"/>
              <a:buNone/>
              <a:defRPr/>
            </a:lvl1pPr>
            <a:lvl2pPr lvl="1" algn="l">
              <a:lnSpc>
                <a:spcPct val="100000"/>
              </a:lnSpc>
              <a:spcBef>
                <a:spcPts val="0"/>
              </a:spcBef>
              <a:spcAft>
                <a:spcPts val="0"/>
              </a:spcAft>
              <a:buClr>
                <a:srgbClr val="1BA2AC"/>
              </a:buClr>
              <a:buSzPts val="1400"/>
              <a:buNone/>
              <a:defRPr/>
            </a:lvl2pPr>
            <a:lvl3pPr lvl="2" algn="l">
              <a:lnSpc>
                <a:spcPct val="100000"/>
              </a:lnSpc>
              <a:spcBef>
                <a:spcPts val="0"/>
              </a:spcBef>
              <a:spcAft>
                <a:spcPts val="0"/>
              </a:spcAft>
              <a:buClr>
                <a:srgbClr val="1BA2AC"/>
              </a:buClr>
              <a:buSzPts val="1400"/>
              <a:buNone/>
              <a:defRPr/>
            </a:lvl3pPr>
            <a:lvl4pPr lvl="3" algn="l">
              <a:lnSpc>
                <a:spcPct val="100000"/>
              </a:lnSpc>
              <a:spcBef>
                <a:spcPts val="0"/>
              </a:spcBef>
              <a:spcAft>
                <a:spcPts val="0"/>
              </a:spcAft>
              <a:buClr>
                <a:srgbClr val="1BA2AC"/>
              </a:buClr>
              <a:buSzPts val="1400"/>
              <a:buNone/>
              <a:defRPr/>
            </a:lvl4pPr>
            <a:lvl5pPr lvl="4" algn="l">
              <a:lnSpc>
                <a:spcPct val="100000"/>
              </a:lnSpc>
              <a:spcBef>
                <a:spcPts val="0"/>
              </a:spcBef>
              <a:spcAft>
                <a:spcPts val="0"/>
              </a:spcAft>
              <a:buClr>
                <a:srgbClr val="1BA2AC"/>
              </a:buClr>
              <a:buSzPts val="1400"/>
              <a:buNone/>
              <a:defRPr/>
            </a:lvl5pPr>
            <a:lvl6pPr lvl="5" algn="l">
              <a:lnSpc>
                <a:spcPct val="100000"/>
              </a:lnSpc>
              <a:spcBef>
                <a:spcPts val="0"/>
              </a:spcBef>
              <a:spcAft>
                <a:spcPts val="0"/>
              </a:spcAft>
              <a:buClr>
                <a:srgbClr val="1BA2AC"/>
              </a:buClr>
              <a:buSzPts val="1400"/>
              <a:buNone/>
              <a:defRPr/>
            </a:lvl6pPr>
            <a:lvl7pPr lvl="6" algn="l">
              <a:lnSpc>
                <a:spcPct val="100000"/>
              </a:lnSpc>
              <a:spcBef>
                <a:spcPts val="0"/>
              </a:spcBef>
              <a:spcAft>
                <a:spcPts val="0"/>
              </a:spcAft>
              <a:buClr>
                <a:srgbClr val="1BA2AC"/>
              </a:buClr>
              <a:buSzPts val="1400"/>
              <a:buNone/>
              <a:defRPr/>
            </a:lvl7pPr>
            <a:lvl8pPr lvl="7" algn="l">
              <a:lnSpc>
                <a:spcPct val="100000"/>
              </a:lnSpc>
              <a:spcBef>
                <a:spcPts val="0"/>
              </a:spcBef>
              <a:spcAft>
                <a:spcPts val="0"/>
              </a:spcAft>
              <a:buClr>
                <a:srgbClr val="1BA2AC"/>
              </a:buClr>
              <a:buSzPts val="1400"/>
              <a:buNone/>
              <a:defRPr/>
            </a:lvl8pPr>
            <a:lvl9pPr lvl="8" algn="l">
              <a:lnSpc>
                <a:spcPct val="100000"/>
              </a:lnSpc>
              <a:spcBef>
                <a:spcPts val="0"/>
              </a:spcBef>
              <a:spcAft>
                <a:spcPts val="0"/>
              </a:spcAft>
              <a:buClr>
                <a:srgbClr val="1BA2AC"/>
              </a:buClr>
              <a:buSzPts val="1400"/>
              <a:buNone/>
              <a:defRPr/>
            </a:lvl9pPr>
          </a:lstStyle>
          <a:p>
            <a:endParaRPr/>
          </a:p>
        </p:txBody>
      </p:sp>
    </p:spTree>
    <p:extLst>
      <p:ext uri="{BB962C8B-B14F-4D97-AF65-F5344CB8AC3E}">
        <p14:creationId xmlns:p14="http://schemas.microsoft.com/office/powerpoint/2010/main" val="305391463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4" name="Title Text">
            <a:extLst>
              <a:ext uri="{FF2B5EF4-FFF2-40B4-BE49-F238E27FC236}">
                <a16:creationId xmlns:a16="http://schemas.microsoft.com/office/drawing/2014/main" id="{AA6BC4EE-9385-8048-94F7-C8E9B0881855}"/>
              </a:ext>
            </a:extLst>
          </p:cNvPr>
          <p:cNvSpPr txBox="1">
            <a:spLocks noGrp="1"/>
          </p:cNvSpPr>
          <p:nvPr>
            <p:ph type="title"/>
          </p:nvPr>
        </p:nvSpPr>
        <p:spPr>
          <a:xfrm>
            <a:off x="548640" y="228600"/>
            <a:ext cx="10972800" cy="457200"/>
          </a:xfrm>
          <a:prstGeom prst="rect">
            <a:avLst/>
          </a:prstGeom>
        </p:spPr>
        <p:txBody>
          <a:bodyPr/>
          <a:lstStyle/>
          <a:p>
            <a:r>
              <a:rPr lang="en-US"/>
              <a:t>Click to edit Master title style</a:t>
            </a:r>
            <a:endParaRPr/>
          </a:p>
        </p:txBody>
      </p:sp>
    </p:spTree>
    <p:extLst>
      <p:ext uri="{BB962C8B-B14F-4D97-AF65-F5344CB8AC3E}">
        <p14:creationId xmlns:p14="http://schemas.microsoft.com/office/powerpoint/2010/main" val="328797108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cSld name="Closing Slide">
    <p:spTree>
      <p:nvGrpSpPr>
        <p:cNvPr id="1" name=""/>
        <p:cNvGrpSpPr/>
        <p:nvPr/>
      </p:nvGrpSpPr>
      <p:grpSpPr>
        <a:xfrm>
          <a:off x="0" y="0"/>
          <a:ext cx="0" cy="0"/>
          <a:chOff x="0" y="0"/>
          <a:chExt cx="0" cy="0"/>
        </a:xfrm>
      </p:grpSpPr>
      <p:sp>
        <p:nvSpPr>
          <p:cNvPr id="124" name="Rectangle"/>
          <p:cNvSpPr/>
          <p:nvPr/>
        </p:nvSpPr>
        <p:spPr>
          <a:xfrm>
            <a:off x="0" y="5962506"/>
            <a:ext cx="12192000" cy="908194"/>
          </a:xfrm>
          <a:prstGeom prst="rect">
            <a:avLst/>
          </a:prstGeom>
          <a:solidFill>
            <a:srgbClr val="3E4E8D"/>
          </a:solidFill>
          <a:ln w="12700">
            <a:miter lim="400000"/>
          </a:ln>
          <a:effectLst>
            <a:outerShdw blurRad="38100" dist="23000" dir="5400000" rotWithShape="0">
              <a:srgbClr val="000000">
                <a:alpha val="35000"/>
              </a:srgbClr>
            </a:outerShdw>
          </a:effectLst>
        </p:spPr>
        <p:txBody>
          <a:bodyPr lIns="45718" tIns="45718" rIns="45718" bIns="45718" anchor="ctr"/>
          <a:lstStyle/>
          <a:p>
            <a:pPr>
              <a:defRPr sz="1800">
                <a:solidFill>
                  <a:srgbClr val="1BA2AC"/>
                </a:solidFill>
                <a:latin typeface="Hind Regular"/>
                <a:ea typeface="Hind Regular"/>
                <a:cs typeface="Hind Regular"/>
                <a:sym typeface="Hind Regular"/>
              </a:defRPr>
            </a:pPr>
            <a:endParaRPr/>
          </a:p>
        </p:txBody>
      </p:sp>
      <p:pic>
        <p:nvPicPr>
          <p:cNvPr id="3" name="Picture 2">
            <a:extLst>
              <a:ext uri="{FF2B5EF4-FFF2-40B4-BE49-F238E27FC236}">
                <a16:creationId xmlns:a16="http://schemas.microsoft.com/office/drawing/2014/main" id="{5DBBAD7F-97A3-A549-8DD2-3F48709C6F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B35EDA66-8AEA-0C45-845A-C94FE84991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9271" y="781955"/>
            <a:ext cx="6433458" cy="4288971"/>
          </a:xfrm>
          <a:prstGeom prst="rect">
            <a:avLst/>
          </a:prstGeom>
        </p:spPr>
      </p:pic>
    </p:spTree>
    <p:extLst>
      <p:ext uri="{BB962C8B-B14F-4D97-AF65-F5344CB8AC3E}">
        <p14:creationId xmlns:p14="http://schemas.microsoft.com/office/powerpoint/2010/main" val="1484069995"/>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406400" y="2057400"/>
            <a:ext cx="11379200" cy="2590800"/>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10418131" y="851976"/>
            <a:ext cx="184731" cy="341632"/>
          </a:xfrm>
          <a:prstGeom prst="rect">
            <a:avLst/>
          </a:prstGeom>
          <a:noFill/>
        </p:spPr>
        <p:txBody>
          <a:bodyPr wrap="none" rtlCol="0">
            <a:spAutoFit/>
          </a:bodyPr>
          <a:lstStyle/>
          <a:p>
            <a:pPr defTabSz="457200">
              <a:lnSpc>
                <a:spcPct val="90000"/>
              </a:lnSpc>
            </a:pPr>
            <a:endParaRPr lang="en-US" sz="1800" dirty="0">
              <a:solidFill>
                <a:srgbClr val="696253"/>
              </a:solidFill>
            </a:endParaRPr>
          </a:p>
        </p:txBody>
      </p:sp>
    </p:spTree>
    <p:extLst>
      <p:ext uri="{BB962C8B-B14F-4D97-AF65-F5344CB8AC3E}">
        <p14:creationId xmlns:p14="http://schemas.microsoft.com/office/powerpoint/2010/main" val="3824787753"/>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Slide BCM/TCH">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BF31918-0129-133C-991F-8260EF919F3E}"/>
              </a:ext>
            </a:extLst>
          </p:cNvPr>
          <p:cNvGraphicFramePr>
            <a:graphicFrameLocks noChangeAspect="1"/>
          </p:cNvGraphicFramePr>
          <p:nvPr userDrawn="1">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5" name="think-cell data - do not delete" hidden="1">
                        <a:extLst>
                          <a:ext uri="{FF2B5EF4-FFF2-40B4-BE49-F238E27FC236}">
                            <a16:creationId xmlns:a16="http://schemas.microsoft.com/office/drawing/2014/main" id="{EBF31918-0129-133C-991F-8260EF919F3E}"/>
                          </a:ext>
                        </a:extLst>
                      </p:cNvPr>
                      <p:cNvPicPr/>
                      <p:nvPr/>
                    </p:nvPicPr>
                    <p:blipFill>
                      <a:blip r:embed="rId4"/>
                      <a:stretch>
                        <a:fillRect/>
                      </a:stretch>
                    </p:blipFill>
                    <p:spPr>
                      <a:xfrm>
                        <a:off x="2120" y="1588"/>
                        <a:ext cx="2117" cy="1588"/>
                      </a:xfrm>
                      <a:prstGeom prst="rect">
                        <a:avLst/>
                      </a:prstGeom>
                    </p:spPr>
                  </p:pic>
                </p:oleObj>
              </mc:Fallback>
            </mc:AlternateContent>
          </a:graphicData>
        </a:graphic>
      </p:graphicFrame>
      <p:pic>
        <p:nvPicPr>
          <p:cNvPr id="38" name="Picture 37">
            <a:extLst>
              <a:ext uri="{FF2B5EF4-FFF2-40B4-BE49-F238E27FC236}">
                <a16:creationId xmlns:a16="http://schemas.microsoft.com/office/drawing/2014/main" id="{94D495FE-242D-CD84-88ED-56A5AF718901}"/>
              </a:ext>
            </a:extLst>
          </p:cNvPr>
          <p:cNvPicPr>
            <a:picLocks noChangeAspect="1"/>
          </p:cNvPicPr>
          <p:nvPr userDrawn="1"/>
        </p:nvPicPr>
        <p:blipFill rotWithShape="1">
          <a:blip r:embed="rId5" cstate="screen">
            <a:extLst>
              <a:ext uri="{28A0092B-C50C-407E-A947-70E740481C1C}">
                <a14:useLocalDpi xmlns:a14="http://schemas.microsoft.com/office/drawing/2010/main" val="0"/>
              </a:ext>
            </a:extLst>
          </a:blip>
          <a:srcRect/>
          <a:stretch/>
        </p:blipFill>
        <p:spPr>
          <a:xfrm>
            <a:off x="9285883" y="2172920"/>
            <a:ext cx="2919709" cy="4328160"/>
          </a:xfrm>
          <a:prstGeom prst="rect">
            <a:avLst/>
          </a:prstGeom>
        </p:spPr>
      </p:pic>
      <p:sp>
        <p:nvSpPr>
          <p:cNvPr id="10" name="Rectangle 9">
            <a:extLst>
              <a:ext uri="{FF2B5EF4-FFF2-40B4-BE49-F238E27FC236}">
                <a16:creationId xmlns:a16="http://schemas.microsoft.com/office/drawing/2014/main" id="{5CCD0CB1-ADFD-CBE6-31D9-7BB39C63FA07}"/>
              </a:ext>
            </a:extLst>
          </p:cNvPr>
          <p:cNvSpPr/>
          <p:nvPr userDrawn="1"/>
        </p:nvSpPr>
        <p:spPr>
          <a:xfrm flipH="1" flipV="1">
            <a:off x="0" y="-11291"/>
            <a:ext cx="9290611" cy="685799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ID" sz="1800"/>
          </a:p>
        </p:txBody>
      </p:sp>
      <p:sp>
        <p:nvSpPr>
          <p:cNvPr id="47" name="Rectangle 46">
            <a:extLst>
              <a:ext uri="{FF2B5EF4-FFF2-40B4-BE49-F238E27FC236}">
                <a16:creationId xmlns:a16="http://schemas.microsoft.com/office/drawing/2014/main" id="{23AC07F4-C659-A97E-E9AE-8C9CE02C07B2}"/>
              </a:ext>
            </a:extLst>
          </p:cNvPr>
          <p:cNvSpPr/>
          <p:nvPr userDrawn="1"/>
        </p:nvSpPr>
        <p:spPr>
          <a:xfrm>
            <a:off x="9283767" y="2"/>
            <a:ext cx="2921825" cy="6857998"/>
          </a:xfrm>
          <a:prstGeom prst="rect">
            <a:avLst/>
          </a:prstGeom>
          <a:solidFill>
            <a:schemeClr val="tx2">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800"/>
          </a:p>
        </p:txBody>
      </p:sp>
      <p:sp>
        <p:nvSpPr>
          <p:cNvPr id="64" name="Rectangle 63">
            <a:extLst>
              <a:ext uri="{FF2B5EF4-FFF2-40B4-BE49-F238E27FC236}">
                <a16:creationId xmlns:a16="http://schemas.microsoft.com/office/drawing/2014/main" id="{3DAC5F80-AB3D-150D-DBC0-630B15B67EBC}"/>
              </a:ext>
            </a:extLst>
          </p:cNvPr>
          <p:cNvSpPr/>
          <p:nvPr userDrawn="1"/>
        </p:nvSpPr>
        <p:spPr>
          <a:xfrm>
            <a:off x="0" y="-56687"/>
            <a:ext cx="9287995" cy="217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800"/>
          </a:p>
        </p:txBody>
      </p:sp>
      <p:sp>
        <p:nvSpPr>
          <p:cNvPr id="2" name="Title 1"/>
          <p:cNvSpPr>
            <a:spLocks noGrp="1"/>
          </p:cNvSpPr>
          <p:nvPr userDrawn="1">
            <p:ph type="ctrTitle"/>
          </p:nvPr>
        </p:nvSpPr>
        <p:spPr>
          <a:xfrm>
            <a:off x="575733" y="3344122"/>
            <a:ext cx="5010979" cy="1221040"/>
          </a:xfrm>
          <a:prstGeom prst="rect">
            <a:avLst/>
          </a:prstGeom>
        </p:spPr>
        <p:txBody>
          <a:bodyPr vert="horz" wrap="square" anchor="t">
            <a:spAutoFit/>
          </a:bodyPr>
          <a:lstStyle>
            <a:lvl1pPr algn="l">
              <a:defRPr sz="4400">
                <a:solidFill>
                  <a:schemeClr val="bg1"/>
                </a:solidFill>
              </a:defRPr>
            </a:lvl1pPr>
          </a:lstStyle>
          <a:p>
            <a:r>
              <a:rPr lang="en-US"/>
              <a:t>Click to edit Master title style</a:t>
            </a:r>
          </a:p>
        </p:txBody>
      </p:sp>
      <p:sp>
        <p:nvSpPr>
          <p:cNvPr id="3" name="Subtitle 2"/>
          <p:cNvSpPr>
            <a:spLocks noGrp="1"/>
          </p:cNvSpPr>
          <p:nvPr userDrawn="1">
            <p:ph type="subTitle" idx="1" hasCustomPrompt="1"/>
          </p:nvPr>
        </p:nvSpPr>
        <p:spPr>
          <a:xfrm>
            <a:off x="575733" y="2854854"/>
            <a:ext cx="5010979" cy="249299"/>
          </a:xfrm>
          <a:prstGeom prst="rect">
            <a:avLst/>
          </a:prstGeom>
        </p:spPr>
        <p:txBody>
          <a:bodyPr wrap="square">
            <a:spAutoFit/>
          </a:bodyPr>
          <a:lstStyle>
            <a:lvl1pPr marL="0" indent="0" algn="l">
              <a:buNone/>
              <a:defRPr sz="180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Division of</a:t>
            </a:r>
          </a:p>
        </p:txBody>
      </p:sp>
      <p:sp>
        <p:nvSpPr>
          <p:cNvPr id="21" name="Freeform: Shape 20">
            <a:extLst>
              <a:ext uri="{FF2B5EF4-FFF2-40B4-BE49-F238E27FC236}">
                <a16:creationId xmlns:a16="http://schemas.microsoft.com/office/drawing/2014/main" id="{96F69FCC-5E93-4F96-F4B8-6BEC091C9043}"/>
              </a:ext>
            </a:extLst>
          </p:cNvPr>
          <p:cNvSpPr/>
          <p:nvPr userDrawn="1"/>
        </p:nvSpPr>
        <p:spPr>
          <a:xfrm rot="7145101" flipH="1">
            <a:off x="6645306" y="5017256"/>
            <a:ext cx="4712400" cy="4711572"/>
          </a:xfrm>
          <a:custGeom>
            <a:avLst/>
            <a:gdLst>
              <a:gd name="connsiteX0" fmla="*/ 4029075 w 8058150"/>
              <a:gd name="connsiteY0" fmla="*/ 0 h 8058150"/>
              <a:gd name="connsiteX1" fmla="*/ 8058150 w 8058150"/>
              <a:gd name="connsiteY1" fmla="*/ 4029075 h 8058150"/>
              <a:gd name="connsiteX2" fmla="*/ 4029075 w 8058150"/>
              <a:gd name="connsiteY2" fmla="*/ 8058150 h 8058150"/>
              <a:gd name="connsiteX3" fmla="*/ 0 w 8058150"/>
              <a:gd name="connsiteY3" fmla="*/ 4029075 h 8058150"/>
              <a:gd name="connsiteX4" fmla="*/ 4029075 w 8058150"/>
              <a:gd name="connsiteY4" fmla="*/ 0 h 8058150"/>
              <a:gd name="connsiteX5" fmla="*/ 4029075 w 8058150"/>
              <a:gd name="connsiteY5" fmla="*/ 1447800 h 8058150"/>
              <a:gd name="connsiteX6" fmla="*/ 1447800 w 8058150"/>
              <a:gd name="connsiteY6" fmla="*/ 4029075 h 8058150"/>
              <a:gd name="connsiteX7" fmla="*/ 4029075 w 8058150"/>
              <a:gd name="connsiteY7" fmla="*/ 6610350 h 8058150"/>
              <a:gd name="connsiteX8" fmla="*/ 6610350 w 8058150"/>
              <a:gd name="connsiteY8" fmla="*/ 4029075 h 8058150"/>
              <a:gd name="connsiteX9" fmla="*/ 4029075 w 8058150"/>
              <a:gd name="connsiteY9" fmla="*/ 1447800 h 805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58150" h="8058150">
                <a:moveTo>
                  <a:pt x="4029075" y="0"/>
                </a:moveTo>
                <a:cubicBezTo>
                  <a:pt x="6254272" y="0"/>
                  <a:pt x="8058150" y="1803878"/>
                  <a:pt x="8058150" y="4029075"/>
                </a:cubicBezTo>
                <a:cubicBezTo>
                  <a:pt x="8058150" y="6254272"/>
                  <a:pt x="6254272" y="8058150"/>
                  <a:pt x="4029075" y="8058150"/>
                </a:cubicBezTo>
                <a:cubicBezTo>
                  <a:pt x="1803878" y="8058150"/>
                  <a:pt x="0" y="6254272"/>
                  <a:pt x="0" y="4029075"/>
                </a:cubicBezTo>
                <a:cubicBezTo>
                  <a:pt x="0" y="1803878"/>
                  <a:pt x="1803878" y="0"/>
                  <a:pt x="4029075" y="0"/>
                </a:cubicBezTo>
                <a:close/>
                <a:moveTo>
                  <a:pt x="4029075" y="1447800"/>
                </a:moveTo>
                <a:cubicBezTo>
                  <a:pt x="2603476" y="1447800"/>
                  <a:pt x="1447800" y="2603476"/>
                  <a:pt x="1447800" y="4029075"/>
                </a:cubicBezTo>
                <a:cubicBezTo>
                  <a:pt x="1447800" y="5454674"/>
                  <a:pt x="2603476" y="6610350"/>
                  <a:pt x="4029075" y="6610350"/>
                </a:cubicBezTo>
                <a:cubicBezTo>
                  <a:pt x="5454674" y="6610350"/>
                  <a:pt x="6610350" y="5454674"/>
                  <a:pt x="6610350" y="4029075"/>
                </a:cubicBezTo>
                <a:cubicBezTo>
                  <a:pt x="6610350" y="2603476"/>
                  <a:pt x="5454674" y="1447800"/>
                  <a:pt x="4029075" y="1447800"/>
                </a:cubicBezTo>
                <a:close/>
              </a:path>
            </a:pathLst>
          </a:custGeom>
          <a:gradFill>
            <a:gsLst>
              <a:gs pos="0">
                <a:schemeClr val="accent1">
                  <a:lumMod val="5000"/>
                  <a:lumOff val="95000"/>
                  <a:alpha val="30000"/>
                </a:schemeClr>
              </a:gs>
              <a:gs pos="100000">
                <a:schemeClr val="bg1">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56" name="Rectangle 55">
            <a:extLst>
              <a:ext uri="{FF2B5EF4-FFF2-40B4-BE49-F238E27FC236}">
                <a16:creationId xmlns:a16="http://schemas.microsoft.com/office/drawing/2014/main" id="{DF3D0DEF-90CF-0AC5-6EEF-8F2CF5FF9044}"/>
              </a:ext>
            </a:extLst>
          </p:cNvPr>
          <p:cNvSpPr/>
          <p:nvPr userDrawn="1"/>
        </p:nvSpPr>
        <p:spPr>
          <a:xfrm>
            <a:off x="9288000" y="2124666"/>
            <a:ext cx="2904000" cy="4571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800"/>
          </a:p>
        </p:txBody>
      </p:sp>
      <p:cxnSp>
        <p:nvCxnSpPr>
          <p:cNvPr id="66" name="Straight Connector 65">
            <a:extLst>
              <a:ext uri="{FF2B5EF4-FFF2-40B4-BE49-F238E27FC236}">
                <a16:creationId xmlns:a16="http://schemas.microsoft.com/office/drawing/2014/main" id="{112DA193-0F11-9C33-153E-6F1C6329BD7D}"/>
              </a:ext>
            </a:extLst>
          </p:cNvPr>
          <p:cNvCxnSpPr>
            <a:cxnSpLocks/>
          </p:cNvCxnSpPr>
          <p:nvPr userDrawn="1"/>
        </p:nvCxnSpPr>
        <p:spPr>
          <a:xfrm flipH="1">
            <a:off x="-7" y="308499"/>
            <a:ext cx="575739" cy="0"/>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034CE66-3063-B784-8A95-FF5CFE71B2B8}"/>
              </a:ext>
            </a:extLst>
          </p:cNvPr>
          <p:cNvCxnSpPr>
            <a:cxnSpLocks/>
          </p:cNvCxnSpPr>
          <p:nvPr userDrawn="1"/>
        </p:nvCxnSpPr>
        <p:spPr>
          <a:xfrm flipH="1">
            <a:off x="-5" y="429790"/>
            <a:ext cx="383825" cy="0"/>
          </a:xfrm>
          <a:prstGeom prst="line">
            <a:avLst/>
          </a:prstGeom>
          <a:ln w="38100">
            <a:solidFill>
              <a:schemeClr val="bg2"/>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A447E53E-2C5D-E89D-D73C-94D8DE6779E9}"/>
              </a:ext>
            </a:extLst>
          </p:cNvPr>
          <p:cNvCxnSpPr>
            <a:cxnSpLocks/>
          </p:cNvCxnSpPr>
          <p:nvPr userDrawn="1"/>
        </p:nvCxnSpPr>
        <p:spPr>
          <a:xfrm flipH="1">
            <a:off x="-5" y="551082"/>
            <a:ext cx="191913" cy="0"/>
          </a:xfrm>
          <a:prstGeom prst="line">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79" name="Text Placeholder 78">
            <a:extLst>
              <a:ext uri="{FF2B5EF4-FFF2-40B4-BE49-F238E27FC236}">
                <a16:creationId xmlns:a16="http://schemas.microsoft.com/office/drawing/2014/main" id="{7CFF9914-4550-7DF8-8420-F096A18B75C5}"/>
              </a:ext>
            </a:extLst>
          </p:cNvPr>
          <p:cNvSpPr>
            <a:spLocks noGrp="1"/>
          </p:cNvSpPr>
          <p:nvPr userDrawn="1">
            <p:ph type="body" sz="quarter" idx="10" hasCustomPrompt="1"/>
          </p:nvPr>
        </p:nvSpPr>
        <p:spPr>
          <a:xfrm>
            <a:off x="575733" y="5768424"/>
            <a:ext cx="4646083" cy="221599"/>
          </a:xfrm>
          <a:prstGeom prst="rect">
            <a:avLst/>
          </a:prstGeom>
        </p:spPr>
        <p:txBody>
          <a:bodyPr vert="horz" wrap="square" lIns="0" tIns="0" rIns="0" bIns="0" rtlCol="0">
            <a:spAutoFit/>
          </a:bodyPr>
          <a:lstStyle>
            <a:lvl1pPr marL="0" indent="0">
              <a:buNone/>
              <a:defRPr lang="en-US" sz="1600" i="0" dirty="0" smtClean="0">
                <a:solidFill>
                  <a:schemeClr val="bg1"/>
                </a:solidFill>
              </a:defRPr>
            </a:lvl1pPr>
            <a:lvl2pPr>
              <a:defRPr lang="en-US" sz="2000" dirty="0" smtClean="0"/>
            </a:lvl2pPr>
            <a:lvl3pPr>
              <a:defRPr lang="en-US" sz="1800" dirty="0" smtClean="0"/>
            </a:lvl3pPr>
            <a:lvl4pPr>
              <a:defRPr lang="en-US" sz="1600" dirty="0" smtClean="0"/>
            </a:lvl4pPr>
            <a:lvl5pPr>
              <a:defRPr lang="en-ID" sz="1600" dirty="0"/>
            </a:lvl5pPr>
          </a:lstStyle>
          <a:p>
            <a:pPr marL="228600" lvl="0" indent="-228600"/>
            <a:r>
              <a:rPr lang="en-US"/>
              <a:t>Presented by:</a:t>
            </a:r>
          </a:p>
        </p:txBody>
      </p:sp>
      <p:sp>
        <p:nvSpPr>
          <p:cNvPr id="80" name="Text Placeholder 78">
            <a:extLst>
              <a:ext uri="{FF2B5EF4-FFF2-40B4-BE49-F238E27FC236}">
                <a16:creationId xmlns:a16="http://schemas.microsoft.com/office/drawing/2014/main" id="{F84D9B9F-C346-FF36-69F1-4D2443AE68D0}"/>
              </a:ext>
            </a:extLst>
          </p:cNvPr>
          <p:cNvSpPr>
            <a:spLocks noGrp="1"/>
          </p:cNvSpPr>
          <p:nvPr userDrawn="1">
            <p:ph type="body" sz="quarter" idx="11" hasCustomPrompt="1"/>
          </p:nvPr>
        </p:nvSpPr>
        <p:spPr>
          <a:xfrm>
            <a:off x="575733" y="6008817"/>
            <a:ext cx="4646083" cy="221599"/>
          </a:xfrm>
          <a:prstGeom prst="rect">
            <a:avLst/>
          </a:prstGeom>
        </p:spPr>
        <p:txBody>
          <a:bodyPr vert="horz" wrap="square" lIns="0" tIns="0" rIns="0" bIns="0" rtlCol="0">
            <a:spAutoFit/>
          </a:bodyPr>
          <a:lstStyle>
            <a:lvl1pPr marL="0" indent="0">
              <a:buNone/>
              <a:defRPr lang="en-US" sz="1600" i="0" dirty="0" smtClean="0">
                <a:solidFill>
                  <a:schemeClr val="bg1"/>
                </a:solidFill>
              </a:defRPr>
            </a:lvl1pPr>
            <a:lvl2pPr>
              <a:defRPr lang="en-US" sz="2000" dirty="0" smtClean="0"/>
            </a:lvl2pPr>
            <a:lvl3pPr>
              <a:defRPr lang="en-US" sz="1800" dirty="0" smtClean="0"/>
            </a:lvl3pPr>
            <a:lvl4pPr>
              <a:defRPr lang="en-US" sz="1600" dirty="0" smtClean="0"/>
            </a:lvl4pPr>
            <a:lvl5pPr>
              <a:defRPr lang="en-ID" sz="1600" dirty="0"/>
            </a:lvl5pPr>
          </a:lstStyle>
          <a:p>
            <a:pPr marL="228600" lvl="0" indent="-228600"/>
            <a:r>
              <a:rPr lang="en-US"/>
              <a:t>Date</a:t>
            </a:r>
          </a:p>
        </p:txBody>
      </p:sp>
      <p:sp>
        <p:nvSpPr>
          <p:cNvPr id="13" name="Picture Placeholder 12">
            <a:extLst>
              <a:ext uri="{FF2B5EF4-FFF2-40B4-BE49-F238E27FC236}">
                <a16:creationId xmlns:a16="http://schemas.microsoft.com/office/drawing/2014/main" id="{A5482A8E-639B-55B9-5CDF-89707C4092DF}"/>
              </a:ext>
            </a:extLst>
          </p:cNvPr>
          <p:cNvSpPr>
            <a:spLocks noGrp="1"/>
          </p:cNvSpPr>
          <p:nvPr>
            <p:ph type="pic" sz="quarter" idx="12"/>
          </p:nvPr>
        </p:nvSpPr>
        <p:spPr>
          <a:xfrm>
            <a:off x="9285884" y="-7938"/>
            <a:ext cx="2904000" cy="2129251"/>
          </a:xfrm>
        </p:spPr>
        <p:txBody>
          <a:bodyPr anchor="ctr"/>
          <a:lstStyle>
            <a:lvl1pPr algn="ctr">
              <a:defRPr>
                <a:solidFill>
                  <a:schemeClr val="bg1"/>
                </a:solidFill>
              </a:defRPr>
            </a:lvl1pPr>
          </a:lstStyle>
          <a:p>
            <a:endParaRPr lang="en-US"/>
          </a:p>
        </p:txBody>
      </p:sp>
      <p:pic>
        <p:nvPicPr>
          <p:cNvPr id="17" name="Picture 16" descr="A red logo on a black background&#10;&#10;Description automatically generated">
            <a:extLst>
              <a:ext uri="{FF2B5EF4-FFF2-40B4-BE49-F238E27FC236}">
                <a16:creationId xmlns:a16="http://schemas.microsoft.com/office/drawing/2014/main" id="{19C398CB-6A34-3DA2-2062-1E674A3CDB99}"/>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4688406" y="678611"/>
            <a:ext cx="1547841" cy="1015102"/>
          </a:xfrm>
          <a:prstGeom prst="rect">
            <a:avLst/>
          </a:prstGeom>
        </p:spPr>
      </p:pic>
      <p:cxnSp>
        <p:nvCxnSpPr>
          <p:cNvPr id="18" name="Straight Connector 17">
            <a:extLst>
              <a:ext uri="{FF2B5EF4-FFF2-40B4-BE49-F238E27FC236}">
                <a16:creationId xmlns:a16="http://schemas.microsoft.com/office/drawing/2014/main" id="{9D6AC115-8997-0ACB-8E44-65EB7F2B2F1B}"/>
              </a:ext>
            </a:extLst>
          </p:cNvPr>
          <p:cNvCxnSpPr>
            <a:cxnSpLocks/>
          </p:cNvCxnSpPr>
          <p:nvPr userDrawn="1"/>
        </p:nvCxnSpPr>
        <p:spPr>
          <a:xfrm>
            <a:off x="4299235" y="1042547"/>
            <a:ext cx="0" cy="552761"/>
          </a:xfrm>
          <a:prstGeom prst="line">
            <a:avLst/>
          </a:prstGeom>
          <a:ln w="635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nvGrpSpPr>
          <p:cNvPr id="19" name="Group 18">
            <a:extLst>
              <a:ext uri="{FF2B5EF4-FFF2-40B4-BE49-F238E27FC236}">
                <a16:creationId xmlns:a16="http://schemas.microsoft.com/office/drawing/2014/main" id="{169A234B-2F89-D878-A2E4-C1DB0DE0CD2F}"/>
              </a:ext>
            </a:extLst>
          </p:cNvPr>
          <p:cNvGrpSpPr/>
          <p:nvPr userDrawn="1"/>
        </p:nvGrpSpPr>
        <p:grpSpPr>
          <a:xfrm>
            <a:off x="603792" y="812800"/>
            <a:ext cx="3306273" cy="880913"/>
            <a:chOff x="867628" y="426344"/>
            <a:chExt cx="1917483" cy="510888"/>
          </a:xfrm>
        </p:grpSpPr>
        <p:grpSp>
          <p:nvGrpSpPr>
            <p:cNvPr id="20" name="Group 19">
              <a:extLst>
                <a:ext uri="{FF2B5EF4-FFF2-40B4-BE49-F238E27FC236}">
                  <a16:creationId xmlns:a16="http://schemas.microsoft.com/office/drawing/2014/main" id="{26E2935B-10A0-E89E-89B0-1BF2B156419E}"/>
                </a:ext>
              </a:extLst>
            </p:cNvPr>
            <p:cNvGrpSpPr/>
            <p:nvPr userDrawn="1"/>
          </p:nvGrpSpPr>
          <p:grpSpPr>
            <a:xfrm>
              <a:off x="1485617" y="481930"/>
              <a:ext cx="1299494" cy="399717"/>
              <a:chOff x="1485617" y="160329"/>
              <a:chExt cx="1299494" cy="399717"/>
            </a:xfrm>
          </p:grpSpPr>
          <p:pic>
            <p:nvPicPr>
              <p:cNvPr id="23" name="Picture 22">
                <a:extLst>
                  <a:ext uri="{FF2B5EF4-FFF2-40B4-BE49-F238E27FC236}">
                    <a16:creationId xmlns:a16="http://schemas.microsoft.com/office/drawing/2014/main" id="{2D922E45-4383-C036-E43E-5910A3DAC7B7}"/>
                  </a:ext>
                </a:extLst>
              </p:cNvPr>
              <p:cNvPicPr>
                <a:picLocks noChangeAspect="1"/>
              </p:cNvPicPr>
              <p:nvPr userDrawn="1"/>
            </p:nvPicPr>
            <p:blipFill rotWithShape="1">
              <a:blip r:embed="rId7"/>
              <a:srcRect t="-1" r="42158" b="17409"/>
              <a:stretch/>
            </p:blipFill>
            <p:spPr>
              <a:xfrm>
                <a:off x="1485617" y="160329"/>
                <a:ext cx="1299494" cy="209883"/>
              </a:xfrm>
              <a:prstGeom prst="rect">
                <a:avLst/>
              </a:prstGeom>
            </p:spPr>
          </p:pic>
          <p:pic>
            <p:nvPicPr>
              <p:cNvPr id="24" name="Picture 23">
                <a:extLst>
                  <a:ext uri="{FF2B5EF4-FFF2-40B4-BE49-F238E27FC236}">
                    <a16:creationId xmlns:a16="http://schemas.microsoft.com/office/drawing/2014/main" id="{AE841E53-8D94-2AD2-E931-C73DE5702031}"/>
                  </a:ext>
                </a:extLst>
              </p:cNvPr>
              <p:cNvPicPr>
                <a:picLocks noChangeAspect="1"/>
              </p:cNvPicPr>
              <p:nvPr userDrawn="1"/>
            </p:nvPicPr>
            <p:blipFill rotWithShape="1">
              <a:blip r:embed="rId7"/>
              <a:srcRect l="57841" t="-1" r="1797" b="17409"/>
              <a:stretch/>
            </p:blipFill>
            <p:spPr>
              <a:xfrm>
                <a:off x="1531337" y="350163"/>
                <a:ext cx="906779" cy="209883"/>
              </a:xfrm>
              <a:prstGeom prst="rect">
                <a:avLst/>
              </a:prstGeom>
            </p:spPr>
          </p:pic>
        </p:grpSp>
        <p:pic>
          <p:nvPicPr>
            <p:cNvPr id="22" name="Content Placeholder 3" descr="A blue and white logo&#10;&#10;Description automatically generated">
              <a:extLst>
                <a:ext uri="{FF2B5EF4-FFF2-40B4-BE49-F238E27FC236}">
                  <a16:creationId xmlns:a16="http://schemas.microsoft.com/office/drawing/2014/main" id="{B6DEDC93-7037-A437-D7DB-E9109CE86E6C}"/>
                </a:ext>
              </a:extLst>
            </p:cNvPr>
            <p:cNvPicPr>
              <a:picLocks noChangeAspect="1"/>
            </p:cNvPicPr>
            <p:nvPr userDrawn="1"/>
          </p:nvPicPr>
          <p:blipFill>
            <a:blip r:embed="rId8" cstate="screen">
              <a:extLst>
                <a:ext uri="{28A0092B-C50C-407E-A947-70E740481C1C}">
                  <a14:useLocalDpi xmlns:a14="http://schemas.microsoft.com/office/drawing/2010/main" val="0"/>
                </a:ext>
              </a:extLst>
            </a:blip>
            <a:stretch>
              <a:fillRect/>
            </a:stretch>
          </p:blipFill>
          <p:spPr>
            <a:xfrm>
              <a:off x="867628" y="426344"/>
              <a:ext cx="510888" cy="510888"/>
            </a:xfrm>
            <a:prstGeom prst="rect">
              <a:avLst/>
            </a:prstGeom>
          </p:spPr>
        </p:pic>
      </p:grpSp>
    </p:spTree>
    <p:extLst>
      <p:ext uri="{BB962C8B-B14F-4D97-AF65-F5344CB8AC3E}">
        <p14:creationId xmlns:p14="http://schemas.microsoft.com/office/powerpoint/2010/main" val="24448883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White BCM/TCH">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DF65D3F8-36FD-D621-4C85-B94ADB156B7F}"/>
              </a:ext>
            </a:extLst>
          </p:cNvPr>
          <p:cNvGraphicFramePr>
            <a:graphicFrameLocks noChangeAspect="1"/>
          </p:cNvGraphicFramePr>
          <p:nvPr userDrawn="1">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6" name="think-cell data - do not delete" hidden="1">
                        <a:extLst>
                          <a:ext uri="{FF2B5EF4-FFF2-40B4-BE49-F238E27FC236}">
                            <a16:creationId xmlns:a16="http://schemas.microsoft.com/office/drawing/2014/main" id="{DF65D3F8-36FD-D621-4C85-B94ADB156B7F}"/>
                          </a:ext>
                        </a:extLst>
                      </p:cNvPr>
                      <p:cNvPicPr/>
                      <p:nvPr/>
                    </p:nvPicPr>
                    <p:blipFill>
                      <a:blip r:embed="rId4"/>
                      <a:stretch>
                        <a:fillRect/>
                      </a:stretch>
                    </p:blipFill>
                    <p:spPr>
                      <a:xfrm>
                        <a:off x="2120" y="1588"/>
                        <a:ext cx="2117" cy="1588"/>
                      </a:xfrm>
                      <a:prstGeom prst="rect">
                        <a:avLst/>
                      </a:prstGeom>
                    </p:spPr>
                  </p:pic>
                </p:oleObj>
              </mc:Fallback>
            </mc:AlternateContent>
          </a:graphicData>
        </a:graphic>
      </p:graphicFrame>
      <p:sp>
        <p:nvSpPr>
          <p:cNvPr id="2" name="Title 1"/>
          <p:cNvSpPr>
            <a:spLocks noGrp="1"/>
          </p:cNvSpPr>
          <p:nvPr>
            <p:ph type="title"/>
          </p:nvPr>
        </p:nvSpPr>
        <p:spPr>
          <a:xfrm>
            <a:off x="575736" y="777678"/>
            <a:ext cx="11040533" cy="500458"/>
          </a:xfrm>
          <a:prstGeom prst="rect">
            <a:avLst/>
          </a:prstGeom>
        </p:spPr>
        <p:txBody>
          <a:bodyPr vert="horz" anchor="b"/>
          <a:lstStyle>
            <a:lvl1pPr>
              <a:defRPr sz="3600">
                <a:solidFill>
                  <a:schemeClr val="bg2"/>
                </a:solidFill>
              </a:defRPr>
            </a:lvl1pPr>
          </a:lstStyle>
          <a:p>
            <a:r>
              <a:rPr lang="en-US"/>
              <a:t>Click to edit Master title style</a:t>
            </a:r>
          </a:p>
        </p:txBody>
      </p:sp>
      <p:sp>
        <p:nvSpPr>
          <p:cNvPr id="3" name="Content Placeholder 2"/>
          <p:cNvSpPr>
            <a:spLocks noGrp="1"/>
          </p:cNvSpPr>
          <p:nvPr>
            <p:ph idx="1"/>
          </p:nvPr>
        </p:nvSpPr>
        <p:spPr>
          <a:xfrm>
            <a:off x="575736" y="1802906"/>
            <a:ext cx="11040533" cy="3601370"/>
          </a:xfrm>
          <a:prstGeom prst="rect">
            <a:avLst/>
          </a:prstGeom>
        </p:spPr>
        <p:txBody>
          <a:bodyPr>
            <a:normAutofit/>
          </a:bodyPr>
          <a:lstStyle>
            <a:lvl1pPr>
              <a:buClr>
                <a:schemeClr val="bg2"/>
              </a:buClr>
              <a:defRPr sz="2800"/>
            </a:lvl1pPr>
            <a:lvl2pPr>
              <a:buClr>
                <a:schemeClr val="bg2"/>
              </a:buClr>
              <a:defRPr sz="2400"/>
            </a:lvl2pPr>
            <a:lvl3pPr>
              <a:buClr>
                <a:schemeClr val="bg2"/>
              </a:buClr>
              <a:defRPr sz="2000"/>
            </a:lvl3pPr>
            <a:lvl4pPr>
              <a:buClr>
                <a:schemeClr val="bg2"/>
              </a:buClr>
              <a:defRPr sz="1800"/>
            </a:lvl4pPr>
            <a:lvl5pPr>
              <a:buClr>
                <a:schemeClr val="bg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398CD107-3899-FC6F-5F54-E78412AEF67B}"/>
              </a:ext>
            </a:extLst>
          </p:cNvPr>
          <p:cNvCxnSpPr>
            <a:cxnSpLocks/>
          </p:cNvCxnSpPr>
          <p:nvPr userDrawn="1"/>
        </p:nvCxnSpPr>
        <p:spPr>
          <a:xfrm flipH="1">
            <a:off x="-7" y="308499"/>
            <a:ext cx="575739" cy="0"/>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974D88E-08B5-ECD1-AE89-E2C1BD7EA1A0}"/>
              </a:ext>
            </a:extLst>
          </p:cNvPr>
          <p:cNvCxnSpPr>
            <a:cxnSpLocks/>
          </p:cNvCxnSpPr>
          <p:nvPr userDrawn="1"/>
        </p:nvCxnSpPr>
        <p:spPr>
          <a:xfrm flipH="1">
            <a:off x="-5" y="429790"/>
            <a:ext cx="383825" cy="0"/>
          </a:xfrm>
          <a:prstGeom prst="line">
            <a:avLst/>
          </a:prstGeom>
          <a:ln w="38100">
            <a:solidFill>
              <a:schemeClr val="bg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BD0EA855-FEF0-EA73-B9EA-8F3D2D5BFD75}"/>
              </a:ext>
            </a:extLst>
          </p:cNvPr>
          <p:cNvCxnSpPr>
            <a:cxnSpLocks/>
          </p:cNvCxnSpPr>
          <p:nvPr userDrawn="1"/>
        </p:nvCxnSpPr>
        <p:spPr>
          <a:xfrm flipH="1">
            <a:off x="-5" y="551082"/>
            <a:ext cx="191913" cy="0"/>
          </a:xfrm>
          <a:prstGeom prst="line">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pic>
        <p:nvPicPr>
          <p:cNvPr id="9" name="Picture 8" descr="A red logo on a black background&#10;&#10;Description automatically generated">
            <a:extLst>
              <a:ext uri="{FF2B5EF4-FFF2-40B4-BE49-F238E27FC236}">
                <a16:creationId xmlns:a16="http://schemas.microsoft.com/office/drawing/2014/main" id="{19C398CB-6A34-3DA2-2062-1E674A3CDB9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746956" y="6226574"/>
            <a:ext cx="869313" cy="570111"/>
          </a:xfrm>
          <a:prstGeom prst="rect">
            <a:avLst/>
          </a:prstGeom>
        </p:spPr>
      </p:pic>
      <p:grpSp>
        <p:nvGrpSpPr>
          <p:cNvPr id="11" name="Group 10">
            <a:extLst>
              <a:ext uri="{FF2B5EF4-FFF2-40B4-BE49-F238E27FC236}">
                <a16:creationId xmlns:a16="http://schemas.microsoft.com/office/drawing/2014/main" id="{169A234B-2F89-D878-A2E4-C1DB0DE0CD2F}"/>
              </a:ext>
            </a:extLst>
          </p:cNvPr>
          <p:cNvGrpSpPr/>
          <p:nvPr userDrawn="1"/>
        </p:nvGrpSpPr>
        <p:grpSpPr>
          <a:xfrm>
            <a:off x="575732" y="6239458"/>
            <a:ext cx="2028923" cy="540580"/>
            <a:chOff x="867628" y="426344"/>
            <a:chExt cx="1917483" cy="510888"/>
          </a:xfrm>
        </p:grpSpPr>
        <p:grpSp>
          <p:nvGrpSpPr>
            <p:cNvPr id="12" name="Group 11">
              <a:extLst>
                <a:ext uri="{FF2B5EF4-FFF2-40B4-BE49-F238E27FC236}">
                  <a16:creationId xmlns:a16="http://schemas.microsoft.com/office/drawing/2014/main" id="{26E2935B-10A0-E89E-89B0-1BF2B156419E}"/>
                </a:ext>
              </a:extLst>
            </p:cNvPr>
            <p:cNvGrpSpPr/>
            <p:nvPr userDrawn="1"/>
          </p:nvGrpSpPr>
          <p:grpSpPr>
            <a:xfrm>
              <a:off x="1485617" y="481930"/>
              <a:ext cx="1299494" cy="399717"/>
              <a:chOff x="1485617" y="160329"/>
              <a:chExt cx="1299494" cy="399717"/>
            </a:xfrm>
          </p:grpSpPr>
          <p:pic>
            <p:nvPicPr>
              <p:cNvPr id="14" name="Picture 13">
                <a:extLst>
                  <a:ext uri="{FF2B5EF4-FFF2-40B4-BE49-F238E27FC236}">
                    <a16:creationId xmlns:a16="http://schemas.microsoft.com/office/drawing/2014/main" id="{2D922E45-4383-C036-E43E-5910A3DAC7B7}"/>
                  </a:ext>
                </a:extLst>
              </p:cNvPr>
              <p:cNvPicPr>
                <a:picLocks noChangeAspect="1"/>
              </p:cNvPicPr>
              <p:nvPr userDrawn="1"/>
            </p:nvPicPr>
            <p:blipFill rotWithShape="1">
              <a:blip r:embed="rId6"/>
              <a:srcRect t="-1" r="42158" b="17409"/>
              <a:stretch/>
            </p:blipFill>
            <p:spPr>
              <a:xfrm>
                <a:off x="1485617" y="160329"/>
                <a:ext cx="1299494" cy="209883"/>
              </a:xfrm>
              <a:prstGeom prst="rect">
                <a:avLst/>
              </a:prstGeom>
            </p:spPr>
          </p:pic>
          <p:pic>
            <p:nvPicPr>
              <p:cNvPr id="15" name="Picture 14">
                <a:extLst>
                  <a:ext uri="{FF2B5EF4-FFF2-40B4-BE49-F238E27FC236}">
                    <a16:creationId xmlns:a16="http://schemas.microsoft.com/office/drawing/2014/main" id="{AE841E53-8D94-2AD2-E931-C73DE5702031}"/>
                  </a:ext>
                </a:extLst>
              </p:cNvPr>
              <p:cNvPicPr>
                <a:picLocks noChangeAspect="1"/>
              </p:cNvPicPr>
              <p:nvPr userDrawn="1"/>
            </p:nvPicPr>
            <p:blipFill rotWithShape="1">
              <a:blip r:embed="rId6"/>
              <a:srcRect l="57841" t="-1" r="1797" b="17409"/>
              <a:stretch/>
            </p:blipFill>
            <p:spPr>
              <a:xfrm>
                <a:off x="1531337" y="350163"/>
                <a:ext cx="906779" cy="209883"/>
              </a:xfrm>
              <a:prstGeom prst="rect">
                <a:avLst/>
              </a:prstGeom>
            </p:spPr>
          </p:pic>
        </p:grpSp>
        <p:pic>
          <p:nvPicPr>
            <p:cNvPr id="13" name="Content Placeholder 3" descr="A blue and white logo&#10;&#10;Description automatically generated">
              <a:extLst>
                <a:ext uri="{FF2B5EF4-FFF2-40B4-BE49-F238E27FC236}">
                  <a16:creationId xmlns:a16="http://schemas.microsoft.com/office/drawing/2014/main" id="{B6DEDC93-7037-A437-D7DB-E9109CE86E6C}"/>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867628" y="426344"/>
              <a:ext cx="510888" cy="510888"/>
            </a:xfrm>
            <a:prstGeom prst="rect">
              <a:avLst/>
            </a:prstGeom>
          </p:spPr>
        </p:pic>
      </p:grpSp>
    </p:spTree>
    <p:extLst>
      <p:ext uri="{BB962C8B-B14F-4D97-AF65-F5344CB8AC3E}">
        <p14:creationId xmlns:p14="http://schemas.microsoft.com/office/powerpoint/2010/main" val="7010223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E7C5D27-8D84-D240-5AD2-590147417EC7}"/>
              </a:ext>
            </a:extLst>
          </p:cNvPr>
          <p:cNvSpPr>
            <a:spLocks noGrp="1"/>
          </p:cNvSpPr>
          <p:nvPr>
            <p:ph type="ctrTitle" hasCustomPrompt="1"/>
          </p:nvPr>
        </p:nvSpPr>
        <p:spPr>
          <a:xfrm>
            <a:off x="838200" y="817220"/>
            <a:ext cx="6175917" cy="3150604"/>
          </a:xfrm>
          <a:prstGeom prst="rect">
            <a:avLst/>
          </a:prstGeom>
        </p:spPr>
        <p:txBody>
          <a:bodyPr anchor="b"/>
          <a:lstStyle>
            <a:lvl1pPr algn="l">
              <a:defRPr sz="6000" b="1">
                <a:solidFill>
                  <a:schemeClr val="tx1"/>
                </a:solidFill>
                <a:latin typeface="Arial" panose="020B0604020202020204" pitchFamily="34" charset="0"/>
                <a:cs typeface="Arial" panose="020B0604020202020204" pitchFamily="34" charset="0"/>
              </a:defRPr>
            </a:lvl1pPr>
          </a:lstStyle>
          <a:p>
            <a:r>
              <a:rPr lang="en-US"/>
              <a:t>Title</a:t>
            </a:r>
          </a:p>
        </p:txBody>
      </p:sp>
      <p:pic>
        <p:nvPicPr>
          <p:cNvPr id="3" name="Picture 2">
            <a:extLst>
              <a:ext uri="{FF2B5EF4-FFF2-40B4-BE49-F238E27FC236}">
                <a16:creationId xmlns:a16="http://schemas.microsoft.com/office/drawing/2014/main" id="{EDE9A8F4-2614-7A83-8E39-4E16DB54406E}"/>
              </a:ext>
            </a:extLst>
          </p:cNvPr>
          <p:cNvPicPr>
            <a:picLocks noChangeAspect="1"/>
          </p:cNvPicPr>
          <p:nvPr userDrawn="1"/>
        </p:nvPicPr>
        <p:blipFill>
          <a:blip r:embed="rId3"/>
          <a:srcRect/>
          <a:stretch/>
        </p:blipFill>
        <p:spPr>
          <a:xfrm>
            <a:off x="-4009914" y="4020149"/>
            <a:ext cx="10721547" cy="601539"/>
          </a:xfrm>
          <a:prstGeom prst="rect">
            <a:avLst/>
          </a:prstGeom>
        </p:spPr>
      </p:pic>
      <p:sp>
        <p:nvSpPr>
          <p:cNvPr id="8" name="Subtitle 2">
            <a:extLst>
              <a:ext uri="{FF2B5EF4-FFF2-40B4-BE49-F238E27FC236}">
                <a16:creationId xmlns:a16="http://schemas.microsoft.com/office/drawing/2014/main" id="{2B1B4974-6B66-A354-1354-2E2ED1D94803}"/>
              </a:ext>
            </a:extLst>
          </p:cNvPr>
          <p:cNvSpPr>
            <a:spLocks noGrp="1"/>
          </p:cNvSpPr>
          <p:nvPr>
            <p:ph type="subTitle" idx="1" hasCustomPrompt="1"/>
          </p:nvPr>
        </p:nvSpPr>
        <p:spPr>
          <a:xfrm>
            <a:off x="838200" y="4072475"/>
            <a:ext cx="6029739" cy="496888"/>
          </a:xfrm>
          <a:prstGeom prst="rect">
            <a:avLst/>
          </a:prstGeom>
        </p:spPr>
        <p:txBody>
          <a:bodyPr>
            <a:normAutofit/>
          </a:bodyPr>
          <a:lstStyle>
            <a:lvl1pPr marL="0" indent="0" algn="l">
              <a:buNone/>
              <a:defRPr sz="28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a:t>
            </a:r>
          </a:p>
        </p:txBody>
      </p:sp>
      <p:sp>
        <p:nvSpPr>
          <p:cNvPr id="9" name="Text Placeholder 5">
            <a:extLst>
              <a:ext uri="{FF2B5EF4-FFF2-40B4-BE49-F238E27FC236}">
                <a16:creationId xmlns:a16="http://schemas.microsoft.com/office/drawing/2014/main" id="{FE7E9E68-3E69-D84B-C9FE-04ED602D0DFE}"/>
              </a:ext>
            </a:extLst>
          </p:cNvPr>
          <p:cNvSpPr>
            <a:spLocks noGrp="1"/>
          </p:cNvSpPr>
          <p:nvPr>
            <p:ph type="body" sz="quarter" idx="11" hasCustomPrompt="1"/>
          </p:nvPr>
        </p:nvSpPr>
        <p:spPr>
          <a:xfrm>
            <a:off x="838200" y="4726339"/>
            <a:ext cx="6029738" cy="838076"/>
          </a:xfrm>
          <a:prstGeom prst="rect">
            <a:avLst/>
          </a:prstGeom>
        </p:spPr>
        <p:txBody>
          <a:bodyPr>
            <a:normAutofit/>
          </a:bodyPr>
          <a:lstStyle>
            <a:lvl1pPr marL="0" indent="0">
              <a:buNone/>
              <a:defRPr sz="1800" b="1">
                <a:solidFill>
                  <a:schemeClr val="accent3"/>
                </a:solidFill>
                <a:latin typeface="Arial" panose="020B0604020202020204" pitchFamily="34" charset="0"/>
                <a:cs typeface="Arial" panose="020B0604020202020204" pitchFamily="34" charset="0"/>
              </a:defRPr>
            </a:lvl1pPr>
          </a:lstStyle>
          <a:p>
            <a:pPr lvl="0"/>
            <a:r>
              <a:rPr lang="en-US"/>
              <a:t>Credentials</a:t>
            </a:r>
          </a:p>
        </p:txBody>
      </p:sp>
    </p:spTree>
    <p:extLst>
      <p:ext uri="{BB962C8B-B14F-4D97-AF65-F5344CB8AC3E}">
        <p14:creationId xmlns:p14="http://schemas.microsoft.com/office/powerpoint/2010/main" val="25294782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BCM Only">
    <p:spTree>
      <p:nvGrpSpPr>
        <p:cNvPr id="1" name=""/>
        <p:cNvGrpSpPr/>
        <p:nvPr/>
      </p:nvGrpSpPr>
      <p:grpSpPr>
        <a:xfrm>
          <a:off x="0" y="0"/>
          <a:ext cx="0" cy="0"/>
          <a:chOff x="0" y="0"/>
          <a:chExt cx="0" cy="0"/>
        </a:xfrm>
      </p:grpSpPr>
      <p:sp>
        <p:nvSpPr>
          <p:cNvPr id="2" name="Title 1"/>
          <p:cNvSpPr>
            <a:spLocks noGrp="1"/>
          </p:cNvSpPr>
          <p:nvPr>
            <p:ph type="title"/>
          </p:nvPr>
        </p:nvSpPr>
        <p:spPr>
          <a:xfrm>
            <a:off x="575736" y="777678"/>
            <a:ext cx="11040533" cy="500458"/>
          </a:xfrm>
          <a:prstGeom prst="rect">
            <a:avLst/>
          </a:prstGeom>
        </p:spPr>
        <p:txBody>
          <a:bodyPr vert="horz" anchor="b"/>
          <a:lstStyle>
            <a:lvl1pPr>
              <a:defRPr sz="3600">
                <a:solidFill>
                  <a:schemeClr val="bg2"/>
                </a:solidFill>
              </a:defRPr>
            </a:lvl1pPr>
          </a:lstStyle>
          <a:p>
            <a:r>
              <a:rPr lang="en-US"/>
              <a:t>Click to edit Master title style</a:t>
            </a:r>
          </a:p>
        </p:txBody>
      </p:sp>
      <p:sp>
        <p:nvSpPr>
          <p:cNvPr id="3" name="Content Placeholder 2"/>
          <p:cNvSpPr>
            <a:spLocks noGrp="1"/>
          </p:cNvSpPr>
          <p:nvPr>
            <p:ph idx="1"/>
          </p:nvPr>
        </p:nvSpPr>
        <p:spPr>
          <a:xfrm>
            <a:off x="575736" y="1776079"/>
            <a:ext cx="11040533" cy="4362945"/>
          </a:xfrm>
          <a:prstGeom prst="rect">
            <a:avLst/>
          </a:prstGeom>
        </p:spPr>
        <p:txBody>
          <a:bodyPr>
            <a:normAutofit/>
          </a:bodyPr>
          <a:lstStyle>
            <a:lvl1pPr>
              <a:buClr>
                <a:schemeClr val="bg2"/>
              </a:buClr>
              <a:defRPr sz="2800"/>
            </a:lvl1pPr>
            <a:lvl2pPr>
              <a:buClr>
                <a:schemeClr val="bg2"/>
              </a:buClr>
              <a:defRPr sz="2400"/>
            </a:lvl2pPr>
            <a:lvl3pPr>
              <a:buClr>
                <a:schemeClr val="bg2"/>
              </a:buClr>
              <a:defRPr sz="2000"/>
            </a:lvl3pPr>
            <a:lvl4pPr>
              <a:buClr>
                <a:schemeClr val="bg2"/>
              </a:buClr>
              <a:defRPr sz="1800"/>
            </a:lvl4pPr>
            <a:lvl5pPr>
              <a:buClr>
                <a:schemeClr val="bg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398CD107-3899-FC6F-5F54-E78412AEF67B}"/>
              </a:ext>
            </a:extLst>
          </p:cNvPr>
          <p:cNvCxnSpPr>
            <a:cxnSpLocks/>
          </p:cNvCxnSpPr>
          <p:nvPr userDrawn="1"/>
        </p:nvCxnSpPr>
        <p:spPr>
          <a:xfrm flipH="1">
            <a:off x="-7" y="308499"/>
            <a:ext cx="575739" cy="0"/>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974D88E-08B5-ECD1-AE89-E2C1BD7EA1A0}"/>
              </a:ext>
            </a:extLst>
          </p:cNvPr>
          <p:cNvCxnSpPr>
            <a:cxnSpLocks/>
          </p:cNvCxnSpPr>
          <p:nvPr userDrawn="1"/>
        </p:nvCxnSpPr>
        <p:spPr>
          <a:xfrm flipH="1">
            <a:off x="-5" y="429790"/>
            <a:ext cx="383825" cy="0"/>
          </a:xfrm>
          <a:prstGeom prst="line">
            <a:avLst/>
          </a:prstGeom>
          <a:ln w="38100">
            <a:solidFill>
              <a:schemeClr val="bg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BD0EA855-FEF0-EA73-B9EA-8F3D2D5BFD75}"/>
              </a:ext>
            </a:extLst>
          </p:cNvPr>
          <p:cNvCxnSpPr>
            <a:cxnSpLocks/>
          </p:cNvCxnSpPr>
          <p:nvPr userDrawn="1"/>
        </p:nvCxnSpPr>
        <p:spPr>
          <a:xfrm flipH="1">
            <a:off x="-5" y="551082"/>
            <a:ext cx="191913" cy="0"/>
          </a:xfrm>
          <a:prstGeom prst="line">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grpSp>
        <p:nvGrpSpPr>
          <p:cNvPr id="11" name="Group 10">
            <a:extLst>
              <a:ext uri="{FF2B5EF4-FFF2-40B4-BE49-F238E27FC236}">
                <a16:creationId xmlns:a16="http://schemas.microsoft.com/office/drawing/2014/main" id="{169A234B-2F89-D878-A2E4-C1DB0DE0CD2F}"/>
              </a:ext>
            </a:extLst>
          </p:cNvPr>
          <p:cNvGrpSpPr/>
          <p:nvPr userDrawn="1"/>
        </p:nvGrpSpPr>
        <p:grpSpPr>
          <a:xfrm>
            <a:off x="575732" y="6239458"/>
            <a:ext cx="2028923" cy="540580"/>
            <a:chOff x="867628" y="426344"/>
            <a:chExt cx="1917483" cy="510888"/>
          </a:xfrm>
        </p:grpSpPr>
        <p:grpSp>
          <p:nvGrpSpPr>
            <p:cNvPr id="12" name="Group 11">
              <a:extLst>
                <a:ext uri="{FF2B5EF4-FFF2-40B4-BE49-F238E27FC236}">
                  <a16:creationId xmlns:a16="http://schemas.microsoft.com/office/drawing/2014/main" id="{26E2935B-10A0-E89E-89B0-1BF2B156419E}"/>
                </a:ext>
              </a:extLst>
            </p:cNvPr>
            <p:cNvGrpSpPr/>
            <p:nvPr userDrawn="1"/>
          </p:nvGrpSpPr>
          <p:grpSpPr>
            <a:xfrm>
              <a:off x="1485617" y="481930"/>
              <a:ext cx="1299494" cy="399717"/>
              <a:chOff x="1485617" y="160329"/>
              <a:chExt cx="1299494" cy="399717"/>
            </a:xfrm>
          </p:grpSpPr>
          <p:pic>
            <p:nvPicPr>
              <p:cNvPr id="14" name="Picture 13">
                <a:extLst>
                  <a:ext uri="{FF2B5EF4-FFF2-40B4-BE49-F238E27FC236}">
                    <a16:creationId xmlns:a16="http://schemas.microsoft.com/office/drawing/2014/main" id="{2D922E45-4383-C036-E43E-5910A3DAC7B7}"/>
                  </a:ext>
                </a:extLst>
              </p:cNvPr>
              <p:cNvPicPr>
                <a:picLocks noChangeAspect="1"/>
              </p:cNvPicPr>
              <p:nvPr userDrawn="1"/>
            </p:nvPicPr>
            <p:blipFill rotWithShape="1">
              <a:blip r:embed="rId2" cstate="print"/>
              <a:srcRect t="-1" r="42158" b="17409"/>
              <a:stretch/>
            </p:blipFill>
            <p:spPr>
              <a:xfrm>
                <a:off x="1485617" y="160329"/>
                <a:ext cx="1299494" cy="209883"/>
              </a:xfrm>
              <a:prstGeom prst="rect">
                <a:avLst/>
              </a:prstGeom>
            </p:spPr>
          </p:pic>
          <p:pic>
            <p:nvPicPr>
              <p:cNvPr id="15" name="Picture 14">
                <a:extLst>
                  <a:ext uri="{FF2B5EF4-FFF2-40B4-BE49-F238E27FC236}">
                    <a16:creationId xmlns:a16="http://schemas.microsoft.com/office/drawing/2014/main" id="{AE841E53-8D94-2AD2-E931-C73DE5702031}"/>
                  </a:ext>
                </a:extLst>
              </p:cNvPr>
              <p:cNvPicPr>
                <a:picLocks noChangeAspect="1"/>
              </p:cNvPicPr>
              <p:nvPr userDrawn="1"/>
            </p:nvPicPr>
            <p:blipFill rotWithShape="1">
              <a:blip r:embed="rId2" cstate="print"/>
              <a:srcRect l="57841" t="-1" r="1797" b="17409"/>
              <a:stretch/>
            </p:blipFill>
            <p:spPr>
              <a:xfrm>
                <a:off x="1531337" y="350163"/>
                <a:ext cx="906779" cy="209883"/>
              </a:xfrm>
              <a:prstGeom prst="rect">
                <a:avLst/>
              </a:prstGeom>
            </p:spPr>
          </p:pic>
        </p:grpSp>
        <p:pic>
          <p:nvPicPr>
            <p:cNvPr id="13" name="Content Placeholder 3" descr="A blue and white logo&#10;&#10;Description automatically generated">
              <a:extLst>
                <a:ext uri="{FF2B5EF4-FFF2-40B4-BE49-F238E27FC236}">
                  <a16:creationId xmlns:a16="http://schemas.microsoft.com/office/drawing/2014/main" id="{B6DEDC93-7037-A437-D7DB-E9109CE86E6C}"/>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67628" y="426344"/>
              <a:ext cx="510888" cy="510888"/>
            </a:xfrm>
            <a:prstGeom prst="rect">
              <a:avLst/>
            </a:prstGeom>
          </p:spPr>
        </p:pic>
      </p:grpSp>
    </p:spTree>
    <p:extLst>
      <p:ext uri="{BB962C8B-B14F-4D97-AF65-F5344CB8AC3E}">
        <p14:creationId xmlns:p14="http://schemas.microsoft.com/office/powerpoint/2010/main" val="34917627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Slide BCM/TCH">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398CD107-3899-FC6F-5F54-E78412AEF67B}"/>
              </a:ext>
            </a:extLst>
          </p:cNvPr>
          <p:cNvCxnSpPr>
            <a:cxnSpLocks/>
          </p:cNvCxnSpPr>
          <p:nvPr userDrawn="1"/>
        </p:nvCxnSpPr>
        <p:spPr>
          <a:xfrm flipH="1">
            <a:off x="-7" y="308499"/>
            <a:ext cx="575739" cy="0"/>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974D88E-08B5-ECD1-AE89-E2C1BD7EA1A0}"/>
              </a:ext>
            </a:extLst>
          </p:cNvPr>
          <p:cNvCxnSpPr>
            <a:cxnSpLocks/>
          </p:cNvCxnSpPr>
          <p:nvPr userDrawn="1"/>
        </p:nvCxnSpPr>
        <p:spPr>
          <a:xfrm flipH="1">
            <a:off x="-5" y="429790"/>
            <a:ext cx="383825" cy="0"/>
          </a:xfrm>
          <a:prstGeom prst="line">
            <a:avLst/>
          </a:prstGeom>
          <a:ln w="38100">
            <a:solidFill>
              <a:schemeClr val="bg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BD0EA855-FEF0-EA73-B9EA-8F3D2D5BFD75}"/>
              </a:ext>
            </a:extLst>
          </p:cNvPr>
          <p:cNvCxnSpPr>
            <a:cxnSpLocks/>
          </p:cNvCxnSpPr>
          <p:nvPr userDrawn="1"/>
        </p:nvCxnSpPr>
        <p:spPr>
          <a:xfrm flipH="1">
            <a:off x="-5" y="551082"/>
            <a:ext cx="191913" cy="0"/>
          </a:xfrm>
          <a:prstGeom prst="line">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pic>
        <p:nvPicPr>
          <p:cNvPr id="8" name="Picture 7" descr="A red logo on a black background&#10;&#10;Description automatically generated">
            <a:extLst>
              <a:ext uri="{FF2B5EF4-FFF2-40B4-BE49-F238E27FC236}">
                <a16:creationId xmlns:a16="http://schemas.microsoft.com/office/drawing/2014/main" id="{19C398CB-6A34-3DA2-2062-1E674A3CDB9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746956" y="6226574"/>
            <a:ext cx="869313" cy="570111"/>
          </a:xfrm>
          <a:prstGeom prst="rect">
            <a:avLst/>
          </a:prstGeom>
        </p:spPr>
      </p:pic>
      <p:grpSp>
        <p:nvGrpSpPr>
          <p:cNvPr id="9" name="Group 8">
            <a:extLst>
              <a:ext uri="{FF2B5EF4-FFF2-40B4-BE49-F238E27FC236}">
                <a16:creationId xmlns:a16="http://schemas.microsoft.com/office/drawing/2014/main" id="{169A234B-2F89-D878-A2E4-C1DB0DE0CD2F}"/>
              </a:ext>
            </a:extLst>
          </p:cNvPr>
          <p:cNvGrpSpPr/>
          <p:nvPr userDrawn="1"/>
        </p:nvGrpSpPr>
        <p:grpSpPr>
          <a:xfrm>
            <a:off x="575732" y="6239458"/>
            <a:ext cx="2028923" cy="540580"/>
            <a:chOff x="867628" y="426344"/>
            <a:chExt cx="1917483" cy="510888"/>
          </a:xfrm>
        </p:grpSpPr>
        <p:grpSp>
          <p:nvGrpSpPr>
            <p:cNvPr id="10" name="Group 9">
              <a:extLst>
                <a:ext uri="{FF2B5EF4-FFF2-40B4-BE49-F238E27FC236}">
                  <a16:creationId xmlns:a16="http://schemas.microsoft.com/office/drawing/2014/main" id="{26E2935B-10A0-E89E-89B0-1BF2B156419E}"/>
                </a:ext>
              </a:extLst>
            </p:cNvPr>
            <p:cNvGrpSpPr/>
            <p:nvPr userDrawn="1"/>
          </p:nvGrpSpPr>
          <p:grpSpPr>
            <a:xfrm>
              <a:off x="1485617" y="481930"/>
              <a:ext cx="1299494" cy="399717"/>
              <a:chOff x="1485617" y="160329"/>
              <a:chExt cx="1299494" cy="399717"/>
            </a:xfrm>
          </p:grpSpPr>
          <p:pic>
            <p:nvPicPr>
              <p:cNvPr id="12" name="Picture 11">
                <a:extLst>
                  <a:ext uri="{FF2B5EF4-FFF2-40B4-BE49-F238E27FC236}">
                    <a16:creationId xmlns:a16="http://schemas.microsoft.com/office/drawing/2014/main" id="{2D922E45-4383-C036-E43E-5910A3DAC7B7}"/>
                  </a:ext>
                </a:extLst>
              </p:cNvPr>
              <p:cNvPicPr>
                <a:picLocks noChangeAspect="1"/>
              </p:cNvPicPr>
              <p:nvPr userDrawn="1"/>
            </p:nvPicPr>
            <p:blipFill rotWithShape="1">
              <a:blip r:embed="rId3" cstate="print"/>
              <a:srcRect t="-1" r="42158" b="17409"/>
              <a:stretch/>
            </p:blipFill>
            <p:spPr>
              <a:xfrm>
                <a:off x="1485617" y="160329"/>
                <a:ext cx="1299494" cy="209883"/>
              </a:xfrm>
              <a:prstGeom prst="rect">
                <a:avLst/>
              </a:prstGeom>
            </p:spPr>
          </p:pic>
          <p:pic>
            <p:nvPicPr>
              <p:cNvPr id="13" name="Picture 12">
                <a:extLst>
                  <a:ext uri="{FF2B5EF4-FFF2-40B4-BE49-F238E27FC236}">
                    <a16:creationId xmlns:a16="http://schemas.microsoft.com/office/drawing/2014/main" id="{AE841E53-8D94-2AD2-E931-C73DE5702031}"/>
                  </a:ext>
                </a:extLst>
              </p:cNvPr>
              <p:cNvPicPr>
                <a:picLocks noChangeAspect="1"/>
              </p:cNvPicPr>
              <p:nvPr userDrawn="1"/>
            </p:nvPicPr>
            <p:blipFill rotWithShape="1">
              <a:blip r:embed="rId3" cstate="print"/>
              <a:srcRect l="57841" t="-1" r="1797" b="17409"/>
              <a:stretch/>
            </p:blipFill>
            <p:spPr>
              <a:xfrm>
                <a:off x="1531337" y="350163"/>
                <a:ext cx="906779" cy="209883"/>
              </a:xfrm>
              <a:prstGeom prst="rect">
                <a:avLst/>
              </a:prstGeom>
            </p:spPr>
          </p:pic>
        </p:grpSp>
        <p:pic>
          <p:nvPicPr>
            <p:cNvPr id="11" name="Content Placeholder 3" descr="A blue and white logo&#10;&#10;Description automatically generated">
              <a:extLst>
                <a:ext uri="{FF2B5EF4-FFF2-40B4-BE49-F238E27FC236}">
                  <a16:creationId xmlns:a16="http://schemas.microsoft.com/office/drawing/2014/main" id="{B6DEDC93-7037-A437-D7DB-E9109CE86E6C}"/>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67628" y="426344"/>
              <a:ext cx="510888" cy="510888"/>
            </a:xfrm>
            <a:prstGeom prst="rect">
              <a:avLst/>
            </a:prstGeom>
          </p:spPr>
        </p:pic>
      </p:grpSp>
    </p:spTree>
    <p:extLst>
      <p:ext uri="{BB962C8B-B14F-4D97-AF65-F5344CB8AC3E}">
        <p14:creationId xmlns:p14="http://schemas.microsoft.com/office/powerpoint/2010/main" val="18632627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BCM Only">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E16A96B-1D87-DCC9-CB48-E52CABB8CFC6}"/>
              </a:ext>
            </a:extLst>
          </p:cNvPr>
          <p:cNvGraphicFramePr>
            <a:graphicFrameLocks noChangeAspect="1"/>
          </p:cNvGraphicFramePr>
          <p:nvPr userDrawn="1">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5" name="think-cell data - do not delete" hidden="1">
                        <a:extLst>
                          <a:ext uri="{FF2B5EF4-FFF2-40B4-BE49-F238E27FC236}">
                            <a16:creationId xmlns:a16="http://schemas.microsoft.com/office/drawing/2014/main" id="{FE16A96B-1D87-DCC9-CB48-E52CABB8CFC6}"/>
                          </a:ext>
                        </a:extLst>
                      </p:cNvPr>
                      <p:cNvPicPr/>
                      <p:nvPr/>
                    </p:nvPicPr>
                    <p:blipFill>
                      <a:blip r:embed="rId4"/>
                      <a:stretch>
                        <a:fillRect/>
                      </a:stretch>
                    </p:blipFill>
                    <p:spPr>
                      <a:xfrm>
                        <a:off x="2120" y="1588"/>
                        <a:ext cx="2117" cy="1588"/>
                      </a:xfrm>
                      <a:prstGeom prst="rect">
                        <a:avLst/>
                      </a:prstGeom>
                    </p:spPr>
                  </p:pic>
                </p:oleObj>
              </mc:Fallback>
            </mc:AlternateContent>
          </a:graphicData>
        </a:graphic>
      </p:graphicFrame>
      <p:sp>
        <p:nvSpPr>
          <p:cNvPr id="2" name="Title 1"/>
          <p:cNvSpPr>
            <a:spLocks noGrp="1"/>
          </p:cNvSpPr>
          <p:nvPr>
            <p:ph type="title"/>
          </p:nvPr>
        </p:nvSpPr>
        <p:spPr>
          <a:xfrm>
            <a:off x="575736" y="777678"/>
            <a:ext cx="11040533" cy="500458"/>
          </a:xfrm>
          <a:prstGeom prst="rect">
            <a:avLst/>
          </a:prstGeom>
        </p:spPr>
        <p:txBody>
          <a:bodyPr vert="horz" anchor="b"/>
          <a:lstStyle>
            <a:lvl1pPr>
              <a:defRPr sz="3600">
                <a:solidFill>
                  <a:schemeClr val="bg2"/>
                </a:solidFill>
              </a:defRPr>
            </a:lvl1pPr>
          </a:lstStyle>
          <a:p>
            <a:r>
              <a:rPr lang="en-US"/>
              <a:t>Click to edit Master title style</a:t>
            </a:r>
          </a:p>
        </p:txBody>
      </p:sp>
      <p:sp>
        <p:nvSpPr>
          <p:cNvPr id="3" name="Content Placeholder 2"/>
          <p:cNvSpPr>
            <a:spLocks noGrp="1"/>
          </p:cNvSpPr>
          <p:nvPr>
            <p:ph idx="1"/>
          </p:nvPr>
        </p:nvSpPr>
        <p:spPr>
          <a:xfrm>
            <a:off x="575736" y="1776079"/>
            <a:ext cx="11040533" cy="4362945"/>
          </a:xfrm>
          <a:prstGeom prst="rect">
            <a:avLst/>
          </a:prstGeom>
        </p:spPr>
        <p:txBody>
          <a:bodyPr>
            <a:normAutofit/>
          </a:bodyPr>
          <a:lstStyle>
            <a:lvl1pPr>
              <a:buClr>
                <a:schemeClr val="bg2"/>
              </a:buClr>
              <a:defRPr sz="2800"/>
            </a:lvl1pPr>
            <a:lvl2pPr>
              <a:buClr>
                <a:schemeClr val="bg2"/>
              </a:buClr>
              <a:defRPr sz="2400"/>
            </a:lvl2pPr>
            <a:lvl3pPr>
              <a:buClr>
                <a:schemeClr val="bg2"/>
              </a:buClr>
              <a:defRPr sz="2000"/>
            </a:lvl3pPr>
            <a:lvl4pPr>
              <a:buClr>
                <a:schemeClr val="bg2"/>
              </a:buClr>
              <a:defRPr sz="1800"/>
            </a:lvl4pPr>
            <a:lvl5pPr>
              <a:buClr>
                <a:schemeClr val="bg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398CD107-3899-FC6F-5F54-E78412AEF67B}"/>
              </a:ext>
            </a:extLst>
          </p:cNvPr>
          <p:cNvCxnSpPr>
            <a:cxnSpLocks/>
          </p:cNvCxnSpPr>
          <p:nvPr userDrawn="1"/>
        </p:nvCxnSpPr>
        <p:spPr>
          <a:xfrm flipH="1">
            <a:off x="-7" y="308499"/>
            <a:ext cx="575739" cy="0"/>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974D88E-08B5-ECD1-AE89-E2C1BD7EA1A0}"/>
              </a:ext>
            </a:extLst>
          </p:cNvPr>
          <p:cNvCxnSpPr>
            <a:cxnSpLocks/>
          </p:cNvCxnSpPr>
          <p:nvPr userDrawn="1"/>
        </p:nvCxnSpPr>
        <p:spPr>
          <a:xfrm flipH="1">
            <a:off x="-5" y="429790"/>
            <a:ext cx="383825" cy="0"/>
          </a:xfrm>
          <a:prstGeom prst="line">
            <a:avLst/>
          </a:prstGeom>
          <a:ln w="38100">
            <a:solidFill>
              <a:schemeClr val="bg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BD0EA855-FEF0-EA73-B9EA-8F3D2D5BFD75}"/>
              </a:ext>
            </a:extLst>
          </p:cNvPr>
          <p:cNvCxnSpPr>
            <a:cxnSpLocks/>
          </p:cNvCxnSpPr>
          <p:nvPr userDrawn="1"/>
        </p:nvCxnSpPr>
        <p:spPr>
          <a:xfrm flipH="1">
            <a:off x="-5" y="551082"/>
            <a:ext cx="191913" cy="0"/>
          </a:xfrm>
          <a:prstGeom prst="line">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grpSp>
        <p:nvGrpSpPr>
          <p:cNvPr id="11" name="Group 10">
            <a:extLst>
              <a:ext uri="{FF2B5EF4-FFF2-40B4-BE49-F238E27FC236}">
                <a16:creationId xmlns:a16="http://schemas.microsoft.com/office/drawing/2014/main" id="{169A234B-2F89-D878-A2E4-C1DB0DE0CD2F}"/>
              </a:ext>
            </a:extLst>
          </p:cNvPr>
          <p:cNvGrpSpPr/>
          <p:nvPr userDrawn="1"/>
        </p:nvGrpSpPr>
        <p:grpSpPr>
          <a:xfrm>
            <a:off x="575732" y="6239458"/>
            <a:ext cx="2028923" cy="540580"/>
            <a:chOff x="867628" y="426344"/>
            <a:chExt cx="1917483" cy="510888"/>
          </a:xfrm>
        </p:grpSpPr>
        <p:grpSp>
          <p:nvGrpSpPr>
            <p:cNvPr id="12" name="Group 11">
              <a:extLst>
                <a:ext uri="{FF2B5EF4-FFF2-40B4-BE49-F238E27FC236}">
                  <a16:creationId xmlns:a16="http://schemas.microsoft.com/office/drawing/2014/main" id="{26E2935B-10A0-E89E-89B0-1BF2B156419E}"/>
                </a:ext>
              </a:extLst>
            </p:cNvPr>
            <p:cNvGrpSpPr/>
            <p:nvPr userDrawn="1"/>
          </p:nvGrpSpPr>
          <p:grpSpPr>
            <a:xfrm>
              <a:off x="1485617" y="481930"/>
              <a:ext cx="1299494" cy="399717"/>
              <a:chOff x="1485617" y="160329"/>
              <a:chExt cx="1299494" cy="399717"/>
            </a:xfrm>
          </p:grpSpPr>
          <p:pic>
            <p:nvPicPr>
              <p:cNvPr id="14" name="Picture 13">
                <a:extLst>
                  <a:ext uri="{FF2B5EF4-FFF2-40B4-BE49-F238E27FC236}">
                    <a16:creationId xmlns:a16="http://schemas.microsoft.com/office/drawing/2014/main" id="{2D922E45-4383-C036-E43E-5910A3DAC7B7}"/>
                  </a:ext>
                </a:extLst>
              </p:cNvPr>
              <p:cNvPicPr>
                <a:picLocks noChangeAspect="1"/>
              </p:cNvPicPr>
              <p:nvPr userDrawn="1"/>
            </p:nvPicPr>
            <p:blipFill rotWithShape="1">
              <a:blip r:embed="rId5"/>
              <a:srcRect t="-1" r="42158" b="17409"/>
              <a:stretch/>
            </p:blipFill>
            <p:spPr>
              <a:xfrm>
                <a:off x="1485617" y="160329"/>
                <a:ext cx="1299494" cy="209883"/>
              </a:xfrm>
              <a:prstGeom prst="rect">
                <a:avLst/>
              </a:prstGeom>
            </p:spPr>
          </p:pic>
          <p:pic>
            <p:nvPicPr>
              <p:cNvPr id="15" name="Picture 14">
                <a:extLst>
                  <a:ext uri="{FF2B5EF4-FFF2-40B4-BE49-F238E27FC236}">
                    <a16:creationId xmlns:a16="http://schemas.microsoft.com/office/drawing/2014/main" id="{AE841E53-8D94-2AD2-E931-C73DE5702031}"/>
                  </a:ext>
                </a:extLst>
              </p:cNvPr>
              <p:cNvPicPr>
                <a:picLocks noChangeAspect="1"/>
              </p:cNvPicPr>
              <p:nvPr userDrawn="1"/>
            </p:nvPicPr>
            <p:blipFill rotWithShape="1">
              <a:blip r:embed="rId5"/>
              <a:srcRect l="57841" t="-1" r="1797" b="17409"/>
              <a:stretch/>
            </p:blipFill>
            <p:spPr>
              <a:xfrm>
                <a:off x="1531337" y="350163"/>
                <a:ext cx="906779" cy="209883"/>
              </a:xfrm>
              <a:prstGeom prst="rect">
                <a:avLst/>
              </a:prstGeom>
            </p:spPr>
          </p:pic>
        </p:grpSp>
        <p:pic>
          <p:nvPicPr>
            <p:cNvPr id="13" name="Content Placeholder 3" descr="A blue and white logo&#10;&#10;Description automatically generated">
              <a:extLst>
                <a:ext uri="{FF2B5EF4-FFF2-40B4-BE49-F238E27FC236}">
                  <a16:creationId xmlns:a16="http://schemas.microsoft.com/office/drawing/2014/main" id="{B6DEDC93-7037-A437-D7DB-E9109CE86E6C}"/>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867628" y="426344"/>
              <a:ext cx="510888" cy="510888"/>
            </a:xfrm>
            <a:prstGeom prst="rect">
              <a:avLst/>
            </a:prstGeom>
          </p:spPr>
        </p:pic>
      </p:grpSp>
    </p:spTree>
    <p:extLst>
      <p:ext uri="{BB962C8B-B14F-4D97-AF65-F5344CB8AC3E}">
        <p14:creationId xmlns:p14="http://schemas.microsoft.com/office/powerpoint/2010/main" val="34917627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Slide BCM/TCH">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0DF89DAB-718E-BD39-4501-7B445E5D4638}"/>
              </a:ext>
            </a:extLst>
          </p:cNvPr>
          <p:cNvGraphicFramePr>
            <a:graphicFrameLocks noChangeAspect="1"/>
          </p:cNvGraphicFramePr>
          <p:nvPr userDrawn="1">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think-cell data - do not delete" hidden="1">
                        <a:extLst>
                          <a:ext uri="{FF2B5EF4-FFF2-40B4-BE49-F238E27FC236}">
                            <a16:creationId xmlns:a16="http://schemas.microsoft.com/office/drawing/2014/main" id="{0DF89DAB-718E-BD39-4501-7B445E5D4638}"/>
                          </a:ext>
                        </a:extLst>
                      </p:cNvPr>
                      <p:cNvPicPr/>
                      <p:nvPr/>
                    </p:nvPicPr>
                    <p:blipFill>
                      <a:blip r:embed="rId4"/>
                      <a:stretch>
                        <a:fillRect/>
                      </a:stretch>
                    </p:blipFill>
                    <p:spPr>
                      <a:xfrm>
                        <a:off x="2120" y="1588"/>
                        <a:ext cx="2117" cy="1588"/>
                      </a:xfrm>
                      <a:prstGeom prst="rect">
                        <a:avLst/>
                      </a:prstGeom>
                    </p:spPr>
                  </p:pic>
                </p:oleObj>
              </mc:Fallback>
            </mc:AlternateContent>
          </a:graphicData>
        </a:graphic>
      </p:graphicFrame>
      <p:cxnSp>
        <p:nvCxnSpPr>
          <p:cNvPr id="17" name="Straight Connector 16">
            <a:extLst>
              <a:ext uri="{FF2B5EF4-FFF2-40B4-BE49-F238E27FC236}">
                <a16:creationId xmlns:a16="http://schemas.microsoft.com/office/drawing/2014/main" id="{398CD107-3899-FC6F-5F54-E78412AEF67B}"/>
              </a:ext>
            </a:extLst>
          </p:cNvPr>
          <p:cNvCxnSpPr>
            <a:cxnSpLocks/>
          </p:cNvCxnSpPr>
          <p:nvPr userDrawn="1"/>
        </p:nvCxnSpPr>
        <p:spPr>
          <a:xfrm flipH="1">
            <a:off x="-7" y="308499"/>
            <a:ext cx="575739" cy="0"/>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974D88E-08B5-ECD1-AE89-E2C1BD7EA1A0}"/>
              </a:ext>
            </a:extLst>
          </p:cNvPr>
          <p:cNvCxnSpPr>
            <a:cxnSpLocks/>
          </p:cNvCxnSpPr>
          <p:nvPr userDrawn="1"/>
        </p:nvCxnSpPr>
        <p:spPr>
          <a:xfrm flipH="1">
            <a:off x="-5" y="429790"/>
            <a:ext cx="383825" cy="0"/>
          </a:xfrm>
          <a:prstGeom prst="line">
            <a:avLst/>
          </a:prstGeom>
          <a:ln w="38100">
            <a:solidFill>
              <a:schemeClr val="bg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BD0EA855-FEF0-EA73-B9EA-8F3D2D5BFD75}"/>
              </a:ext>
            </a:extLst>
          </p:cNvPr>
          <p:cNvCxnSpPr>
            <a:cxnSpLocks/>
          </p:cNvCxnSpPr>
          <p:nvPr userDrawn="1"/>
        </p:nvCxnSpPr>
        <p:spPr>
          <a:xfrm flipH="1">
            <a:off x="-5" y="551082"/>
            <a:ext cx="191913" cy="0"/>
          </a:xfrm>
          <a:prstGeom prst="line">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pic>
        <p:nvPicPr>
          <p:cNvPr id="8" name="Picture 7" descr="A red logo on a black background&#10;&#10;Description automatically generated">
            <a:extLst>
              <a:ext uri="{FF2B5EF4-FFF2-40B4-BE49-F238E27FC236}">
                <a16:creationId xmlns:a16="http://schemas.microsoft.com/office/drawing/2014/main" id="{19C398CB-6A34-3DA2-2062-1E674A3CDB9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746956" y="6226574"/>
            <a:ext cx="869313" cy="570111"/>
          </a:xfrm>
          <a:prstGeom prst="rect">
            <a:avLst/>
          </a:prstGeom>
        </p:spPr>
      </p:pic>
      <p:grpSp>
        <p:nvGrpSpPr>
          <p:cNvPr id="9" name="Group 8">
            <a:extLst>
              <a:ext uri="{FF2B5EF4-FFF2-40B4-BE49-F238E27FC236}">
                <a16:creationId xmlns:a16="http://schemas.microsoft.com/office/drawing/2014/main" id="{169A234B-2F89-D878-A2E4-C1DB0DE0CD2F}"/>
              </a:ext>
            </a:extLst>
          </p:cNvPr>
          <p:cNvGrpSpPr/>
          <p:nvPr userDrawn="1"/>
        </p:nvGrpSpPr>
        <p:grpSpPr>
          <a:xfrm>
            <a:off x="575732" y="6239458"/>
            <a:ext cx="2028923" cy="540580"/>
            <a:chOff x="867628" y="426344"/>
            <a:chExt cx="1917483" cy="510888"/>
          </a:xfrm>
        </p:grpSpPr>
        <p:grpSp>
          <p:nvGrpSpPr>
            <p:cNvPr id="10" name="Group 9">
              <a:extLst>
                <a:ext uri="{FF2B5EF4-FFF2-40B4-BE49-F238E27FC236}">
                  <a16:creationId xmlns:a16="http://schemas.microsoft.com/office/drawing/2014/main" id="{26E2935B-10A0-E89E-89B0-1BF2B156419E}"/>
                </a:ext>
              </a:extLst>
            </p:cNvPr>
            <p:cNvGrpSpPr/>
            <p:nvPr userDrawn="1"/>
          </p:nvGrpSpPr>
          <p:grpSpPr>
            <a:xfrm>
              <a:off x="1485617" y="481930"/>
              <a:ext cx="1299494" cy="399717"/>
              <a:chOff x="1485617" y="160329"/>
              <a:chExt cx="1299494" cy="399717"/>
            </a:xfrm>
          </p:grpSpPr>
          <p:pic>
            <p:nvPicPr>
              <p:cNvPr id="12" name="Picture 11">
                <a:extLst>
                  <a:ext uri="{FF2B5EF4-FFF2-40B4-BE49-F238E27FC236}">
                    <a16:creationId xmlns:a16="http://schemas.microsoft.com/office/drawing/2014/main" id="{2D922E45-4383-C036-E43E-5910A3DAC7B7}"/>
                  </a:ext>
                </a:extLst>
              </p:cNvPr>
              <p:cNvPicPr>
                <a:picLocks noChangeAspect="1"/>
              </p:cNvPicPr>
              <p:nvPr userDrawn="1"/>
            </p:nvPicPr>
            <p:blipFill rotWithShape="1">
              <a:blip r:embed="rId6"/>
              <a:srcRect t="-1" r="42158" b="17409"/>
              <a:stretch/>
            </p:blipFill>
            <p:spPr>
              <a:xfrm>
                <a:off x="1485617" y="160329"/>
                <a:ext cx="1299494" cy="209883"/>
              </a:xfrm>
              <a:prstGeom prst="rect">
                <a:avLst/>
              </a:prstGeom>
            </p:spPr>
          </p:pic>
          <p:pic>
            <p:nvPicPr>
              <p:cNvPr id="13" name="Picture 12">
                <a:extLst>
                  <a:ext uri="{FF2B5EF4-FFF2-40B4-BE49-F238E27FC236}">
                    <a16:creationId xmlns:a16="http://schemas.microsoft.com/office/drawing/2014/main" id="{AE841E53-8D94-2AD2-E931-C73DE5702031}"/>
                  </a:ext>
                </a:extLst>
              </p:cNvPr>
              <p:cNvPicPr>
                <a:picLocks noChangeAspect="1"/>
              </p:cNvPicPr>
              <p:nvPr userDrawn="1"/>
            </p:nvPicPr>
            <p:blipFill rotWithShape="1">
              <a:blip r:embed="rId6"/>
              <a:srcRect l="57841" t="-1" r="1797" b="17409"/>
              <a:stretch/>
            </p:blipFill>
            <p:spPr>
              <a:xfrm>
                <a:off x="1531337" y="350163"/>
                <a:ext cx="906779" cy="209883"/>
              </a:xfrm>
              <a:prstGeom prst="rect">
                <a:avLst/>
              </a:prstGeom>
            </p:spPr>
          </p:pic>
        </p:grpSp>
        <p:pic>
          <p:nvPicPr>
            <p:cNvPr id="11" name="Content Placeholder 3" descr="A blue and white logo&#10;&#10;Description automatically generated">
              <a:extLst>
                <a:ext uri="{FF2B5EF4-FFF2-40B4-BE49-F238E27FC236}">
                  <a16:creationId xmlns:a16="http://schemas.microsoft.com/office/drawing/2014/main" id="{B6DEDC93-7037-A437-D7DB-E9109CE86E6C}"/>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867628" y="426344"/>
              <a:ext cx="510888" cy="510888"/>
            </a:xfrm>
            <a:prstGeom prst="rect">
              <a:avLst/>
            </a:prstGeom>
          </p:spPr>
        </p:pic>
      </p:grpSp>
    </p:spTree>
    <p:extLst>
      <p:ext uri="{BB962C8B-B14F-4D97-AF65-F5344CB8AC3E}">
        <p14:creationId xmlns:p14="http://schemas.microsoft.com/office/powerpoint/2010/main" val="18632627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ntact Inf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77DDC90-97C8-6F94-CD04-958696B3F35F}"/>
              </a:ext>
            </a:extLst>
          </p:cNvPr>
          <p:cNvSpPr>
            <a:spLocks noGrp="1"/>
          </p:cNvSpPr>
          <p:nvPr>
            <p:ph idx="1" hasCustomPrompt="1"/>
          </p:nvPr>
        </p:nvSpPr>
        <p:spPr>
          <a:xfrm>
            <a:off x="838201" y="2698158"/>
            <a:ext cx="6503892" cy="2115671"/>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a:t>Contact info</a:t>
            </a:r>
          </a:p>
        </p:txBody>
      </p:sp>
      <p:sp>
        <p:nvSpPr>
          <p:cNvPr id="5" name="Text Placeholder 4">
            <a:extLst>
              <a:ext uri="{FF2B5EF4-FFF2-40B4-BE49-F238E27FC236}">
                <a16:creationId xmlns:a16="http://schemas.microsoft.com/office/drawing/2014/main" id="{88C747F8-7A99-C9BA-57C2-DA29F44F07DF}"/>
              </a:ext>
            </a:extLst>
          </p:cNvPr>
          <p:cNvSpPr>
            <a:spLocks noGrp="1"/>
          </p:cNvSpPr>
          <p:nvPr>
            <p:ph type="body" sz="quarter" idx="14" hasCustomPrompt="1"/>
          </p:nvPr>
        </p:nvSpPr>
        <p:spPr>
          <a:xfrm>
            <a:off x="838199" y="1996464"/>
            <a:ext cx="6503893" cy="525463"/>
          </a:xfrm>
          <a:prstGeom prst="rect">
            <a:avLst/>
          </a:prstGeom>
        </p:spPr>
        <p:txBody>
          <a:bodyPr/>
          <a:lstStyle>
            <a:lvl1pPr marL="0" indent="0">
              <a:buNone/>
              <a:defRPr sz="2400" b="1">
                <a:solidFill>
                  <a:schemeClr val="accent3"/>
                </a:solidFill>
                <a:latin typeface="Arial" panose="020B0604020202020204" pitchFamily="34" charset="0"/>
                <a:cs typeface="Arial" panose="020B0604020202020204" pitchFamily="34" charset="0"/>
              </a:defRPr>
            </a:lvl1pPr>
            <a:lvl2pPr marL="274320" indent="0">
              <a:buNone/>
              <a:defRPr b="1">
                <a:solidFill>
                  <a:schemeClr val="accent2"/>
                </a:solidFill>
              </a:defRPr>
            </a:lvl2pPr>
            <a:lvl3pPr marL="731520" indent="0">
              <a:buNone/>
              <a:defRPr b="1">
                <a:solidFill>
                  <a:schemeClr val="accent2"/>
                </a:solidFill>
              </a:defRPr>
            </a:lvl3pPr>
            <a:lvl4pPr marL="1188720" indent="0">
              <a:buNone/>
              <a:defRPr b="1">
                <a:solidFill>
                  <a:schemeClr val="accent2"/>
                </a:solidFill>
              </a:defRPr>
            </a:lvl4pPr>
            <a:lvl5pPr marL="1645920" indent="0">
              <a:buNone/>
              <a:defRPr b="1">
                <a:solidFill>
                  <a:schemeClr val="accent2"/>
                </a:solidFill>
              </a:defRPr>
            </a:lvl5pPr>
          </a:lstStyle>
          <a:p>
            <a:pPr lvl="0"/>
            <a:r>
              <a:rPr lang="en-US"/>
              <a:t>Credentials</a:t>
            </a:r>
          </a:p>
        </p:txBody>
      </p:sp>
      <p:pic>
        <p:nvPicPr>
          <p:cNvPr id="2" name="Picture 1">
            <a:extLst>
              <a:ext uri="{FF2B5EF4-FFF2-40B4-BE49-F238E27FC236}">
                <a16:creationId xmlns:a16="http://schemas.microsoft.com/office/drawing/2014/main" id="{53166A1E-634D-B870-A29A-246F6C65833D}"/>
              </a:ext>
            </a:extLst>
          </p:cNvPr>
          <p:cNvPicPr>
            <a:picLocks noChangeAspect="1"/>
          </p:cNvPicPr>
          <p:nvPr userDrawn="1"/>
        </p:nvPicPr>
        <p:blipFill>
          <a:blip r:embed="rId3"/>
          <a:srcRect/>
          <a:stretch/>
        </p:blipFill>
        <p:spPr>
          <a:xfrm>
            <a:off x="-4047134" y="1193191"/>
            <a:ext cx="11515265" cy="646071"/>
          </a:xfrm>
          <a:prstGeom prst="rect">
            <a:avLst/>
          </a:prstGeom>
        </p:spPr>
      </p:pic>
      <p:sp>
        <p:nvSpPr>
          <p:cNvPr id="3" name="Title 1">
            <a:extLst>
              <a:ext uri="{FF2B5EF4-FFF2-40B4-BE49-F238E27FC236}">
                <a16:creationId xmlns:a16="http://schemas.microsoft.com/office/drawing/2014/main" id="{797E5574-BC6B-25AD-60B3-64433375BABC}"/>
              </a:ext>
            </a:extLst>
          </p:cNvPr>
          <p:cNvSpPr>
            <a:spLocks noGrp="1"/>
          </p:cNvSpPr>
          <p:nvPr>
            <p:ph type="title" hasCustomPrompt="1"/>
          </p:nvPr>
        </p:nvSpPr>
        <p:spPr>
          <a:xfrm>
            <a:off x="838200" y="1263666"/>
            <a:ext cx="6503894" cy="511568"/>
          </a:xfrm>
          <a:prstGeom prst="rect">
            <a:avLst/>
          </a:prstGeom>
        </p:spPr>
        <p:txBody>
          <a:bodyPr/>
          <a:lstStyle>
            <a:lvl1pPr>
              <a:defRPr sz="3200" b="1">
                <a:solidFill>
                  <a:schemeClr val="bg1"/>
                </a:solidFill>
                <a:latin typeface="Arial" panose="020B0604020202020204" pitchFamily="34" charset="0"/>
                <a:cs typeface="Arial" panose="020B0604020202020204" pitchFamily="34" charset="0"/>
              </a:defRPr>
            </a:lvl1pPr>
          </a:lstStyle>
          <a:p>
            <a:r>
              <a:rPr lang="en-US"/>
              <a:t>Name</a:t>
            </a:r>
          </a:p>
        </p:txBody>
      </p:sp>
    </p:spTree>
    <p:extLst>
      <p:ext uri="{BB962C8B-B14F-4D97-AF65-F5344CB8AC3E}">
        <p14:creationId xmlns:p14="http://schemas.microsoft.com/office/powerpoint/2010/main" val="10930883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3175" y="6031714"/>
            <a:ext cx="12188825" cy="8262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0" y="596770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32632"/>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7280" y="6036701"/>
            <a:ext cx="4639096" cy="777240"/>
          </a:xfrm>
          <a:prstGeom prst="rect">
            <a:avLst/>
          </a:prstGeom>
        </p:spPr>
      </p:pic>
    </p:spTree>
    <p:extLst>
      <p:ext uri="{BB962C8B-B14F-4D97-AF65-F5344CB8AC3E}">
        <p14:creationId xmlns:p14="http://schemas.microsoft.com/office/powerpoint/2010/main" val="361215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4" name="Title Text">
            <a:extLst>
              <a:ext uri="{FF2B5EF4-FFF2-40B4-BE49-F238E27FC236}">
                <a16:creationId xmlns:a16="http://schemas.microsoft.com/office/drawing/2014/main" id="{AA6BC4EE-9385-8048-94F7-C8E9B0881855}"/>
              </a:ext>
            </a:extLst>
          </p:cNvPr>
          <p:cNvSpPr txBox="1">
            <a:spLocks noGrp="1"/>
          </p:cNvSpPr>
          <p:nvPr>
            <p:ph type="title"/>
          </p:nvPr>
        </p:nvSpPr>
        <p:spPr>
          <a:xfrm>
            <a:off x="548640" y="228600"/>
            <a:ext cx="10972800" cy="457200"/>
          </a:xfrm>
          <a:prstGeom prst="rect">
            <a:avLst/>
          </a:prstGeom>
        </p:spPr>
        <p:txBody>
          <a:bodyPr/>
          <a:lstStyle/>
          <a:p>
            <a:r>
              <a:rPr lang="en-US"/>
              <a:t>Click to edit Master title style</a:t>
            </a:r>
            <a:endParaRPr/>
          </a:p>
        </p:txBody>
      </p:sp>
    </p:spTree>
    <p:extLst>
      <p:ext uri="{BB962C8B-B14F-4D97-AF65-F5344CB8AC3E}">
        <p14:creationId xmlns:p14="http://schemas.microsoft.com/office/powerpoint/2010/main" val="1062317506"/>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00549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4"/>
            <a:ext cx="10058400" cy="895652"/>
          </a:xfrm>
        </p:spPr>
        <p:txBody>
          <a:bodyPr/>
          <a:lstStyle/>
          <a:p>
            <a:r>
              <a:rPr lang="en-US"/>
              <a:t>Click to edit Master title style</a:t>
            </a:r>
          </a:p>
        </p:txBody>
      </p:sp>
      <p:sp>
        <p:nvSpPr>
          <p:cNvPr id="3" name="Content Placeholder 2"/>
          <p:cNvSpPr>
            <a:spLocks noGrp="1"/>
          </p:cNvSpPr>
          <p:nvPr>
            <p:ph sz="half" idx="1"/>
          </p:nvPr>
        </p:nvSpPr>
        <p:spPr>
          <a:xfrm>
            <a:off x="1097279" y="1311564"/>
            <a:ext cx="4937760" cy="45575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311564"/>
            <a:ext cx="4937760" cy="4557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54658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8" name="Rectangle 7"/>
          <p:cNvSpPr/>
          <p:nvPr/>
        </p:nvSpPr>
        <p:spPr>
          <a:xfrm>
            <a:off x="17" y="0"/>
            <a:ext cx="217976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17978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58619" y="594359"/>
            <a:ext cx="1579417" cy="2555241"/>
          </a:xfrm>
        </p:spPr>
        <p:txBody>
          <a:bodyPr anchor="b">
            <a:normAutofit/>
          </a:bodyPr>
          <a:lstStyle>
            <a:lvl1pPr algn="l">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2521530" y="731520"/>
            <a:ext cx="877131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8619" y="5218545"/>
            <a:ext cx="1489372" cy="1334290"/>
          </a:xfrm>
          <a:prstGeom prst="rect">
            <a:avLst/>
          </a:prstGeom>
        </p:spPr>
      </p:pic>
    </p:spTree>
    <p:extLst>
      <p:ext uri="{BB962C8B-B14F-4D97-AF65-F5344CB8AC3E}">
        <p14:creationId xmlns:p14="http://schemas.microsoft.com/office/powerpoint/2010/main" val="822982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57200" y="594359"/>
            <a:ext cx="3200400" cy="1142077"/>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884218"/>
            <a:ext cx="3200400" cy="3796146"/>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056276"/>
            <a:ext cx="3200400" cy="536199"/>
          </a:xfrm>
          <a:prstGeom prst="rect">
            <a:avLst/>
          </a:prstGeom>
        </p:spPr>
      </p:pic>
    </p:spTree>
    <p:extLst>
      <p:ext uri="{BB962C8B-B14F-4D97-AF65-F5344CB8AC3E}">
        <p14:creationId xmlns:p14="http://schemas.microsoft.com/office/powerpoint/2010/main" val="30744772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3" name="Isosceles Triangle 8">
            <a:extLst>
              <a:ext uri="{FF2B5EF4-FFF2-40B4-BE49-F238E27FC236}">
                <a16:creationId xmlns:a16="http://schemas.microsoft.com/office/drawing/2014/main" id="{29EFF995-6C2D-684A-8FB7-7CAFCF542F73}"/>
              </a:ext>
            </a:extLst>
          </p:cNvPr>
          <p:cNvSpPr>
            <a:spLocks noChangeAspect="1"/>
          </p:cNvSpPr>
          <p:nvPr/>
        </p:nvSpPr>
        <p:spPr>
          <a:xfrm rot="5400000">
            <a:off x="590551" y="6446837"/>
            <a:ext cx="190500" cy="161925"/>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2160"/>
          </a:p>
        </p:txBody>
      </p:sp>
      <p:pic>
        <p:nvPicPr>
          <p:cNvPr id="4" name="Picture 11">
            <a:extLst>
              <a:ext uri="{FF2B5EF4-FFF2-40B4-BE49-F238E27FC236}">
                <a16:creationId xmlns:a16="http://schemas.microsoft.com/office/drawing/2014/main" id="{EC3AAEB6-A992-DF4C-ACED-4C00A606B2C8}"/>
              </a:ext>
            </a:extLst>
          </p:cNvPr>
          <p:cNvPicPr>
            <a:picLocks noChangeAspect="1"/>
          </p:cNvPicPr>
          <p:nvPr userDrawn="1"/>
        </p:nvPicPr>
        <p:blipFill>
          <a:blip r:embed="rId2">
            <a:extLst>
              <a:ext uri="{28A0092B-C50C-407E-A947-70E740481C1C}">
                <a14:useLocalDpi xmlns:a14="http://schemas.microsoft.com/office/drawing/2010/main" val="0"/>
              </a:ext>
            </a:extLst>
          </a:blip>
          <a:srcRect l="53629" r="14091" b="56230"/>
          <a:stretch>
            <a:fillRect/>
          </a:stretch>
        </p:blipFill>
        <p:spPr bwMode="auto">
          <a:xfrm>
            <a:off x="10602913" y="136525"/>
            <a:ext cx="992187"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28600"/>
            <a:ext cx="10972800" cy="914400"/>
          </a:xfrm>
        </p:spPr>
        <p:txBody>
          <a:bodyPr/>
          <a:lstStyle/>
          <a:p>
            <a:r>
              <a:rPr lang="en-US"/>
              <a:t>Click to edit Master title style</a:t>
            </a:r>
          </a:p>
        </p:txBody>
      </p:sp>
      <p:sp>
        <p:nvSpPr>
          <p:cNvPr id="5" name="Date Placeholder 2">
            <a:extLst>
              <a:ext uri="{FF2B5EF4-FFF2-40B4-BE49-F238E27FC236}">
                <a16:creationId xmlns:a16="http://schemas.microsoft.com/office/drawing/2014/main" id="{8981BC70-5C9F-FA47-BC50-8F5D4457AC1F}"/>
              </a:ext>
            </a:extLst>
          </p:cNvPr>
          <p:cNvSpPr>
            <a:spLocks noGrp="1"/>
          </p:cNvSpPr>
          <p:nvPr>
            <p:ph type="dt" sz="half" idx="10"/>
          </p:nvPr>
        </p:nvSpPr>
        <p:spPr/>
        <p:txBody>
          <a:bodyPr/>
          <a:lstStyle>
            <a:lvl1pPr>
              <a:defRPr>
                <a:latin typeface="Arial" pitchFamily="34" charset="0"/>
                <a:ea typeface="ＭＳ Ｐゴシック" pitchFamily="34" charset="-128"/>
                <a:cs typeface="+mn-cs"/>
              </a:defRPr>
            </a:lvl1pPr>
          </a:lstStyle>
          <a:p>
            <a:pPr>
              <a:defRPr/>
            </a:pPr>
            <a:endParaRPr lang="en-US"/>
          </a:p>
        </p:txBody>
      </p:sp>
      <p:sp>
        <p:nvSpPr>
          <p:cNvPr id="6" name="Footer Placeholder 3">
            <a:extLst>
              <a:ext uri="{FF2B5EF4-FFF2-40B4-BE49-F238E27FC236}">
                <a16:creationId xmlns:a16="http://schemas.microsoft.com/office/drawing/2014/main" id="{F0CFE312-9223-AA45-9648-79FE79E82DE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8A82113F-3360-D342-9FFC-EBC79BBC2A2D}"/>
              </a:ext>
            </a:extLst>
          </p:cNvPr>
          <p:cNvSpPr>
            <a:spLocks noGrp="1"/>
          </p:cNvSpPr>
          <p:nvPr>
            <p:ph type="sldNum" sz="quarter" idx="12"/>
          </p:nvPr>
        </p:nvSpPr>
        <p:spPr>
          <a:xfrm>
            <a:off x="817563" y="6356350"/>
            <a:ext cx="2641600" cy="366713"/>
          </a:xfrm>
          <a:prstGeom prst="rect">
            <a:avLst/>
          </a:prstGeom>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a:latin typeface="+mn-lt"/>
              </a:defRPr>
            </a:lvl1pPr>
          </a:lstStyle>
          <a:p>
            <a:pPr>
              <a:defRPr/>
            </a:pPr>
            <a:fld id="{C00DEBF1-7D45-CD4B-92FF-AF8C6AF9C8C8}" type="slidenum">
              <a:rPr lang="en-US" altLang="en-US"/>
              <a:pPr>
                <a:defRPr/>
              </a:pPr>
              <a:t>‹#›</a:t>
            </a:fld>
            <a:endParaRPr lang="en-US" altLang="en-US"/>
          </a:p>
        </p:txBody>
      </p:sp>
    </p:spTree>
    <p:extLst>
      <p:ext uri="{BB962C8B-B14F-4D97-AF65-F5344CB8AC3E}">
        <p14:creationId xmlns:p14="http://schemas.microsoft.com/office/powerpoint/2010/main" val="8584600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26"/>
            <a:ext cx="10363200" cy="1470025"/>
          </a:xfrm>
        </p:spPr>
        <p:txBody>
          <a:bodyPr anchor="b" anchorCtr="0">
            <a:noAutofit/>
          </a:bodyPr>
          <a:lstStyle>
            <a:lvl1pPr algn="l">
              <a:defRPr sz="2800" baseline="0">
                <a:solidFill>
                  <a:srgbClr val="00A94F"/>
                </a:solidFill>
                <a:latin typeface="Arial Rounded MT Bold" panose="020F0704030504030204" pitchFamily="34" charset="0"/>
              </a:defRPr>
            </a:lvl1pPr>
          </a:lstStyle>
          <a:p>
            <a:r>
              <a:rPr lang="en-US" dirty="0"/>
              <a:t>Title Slide</a:t>
            </a:r>
          </a:p>
        </p:txBody>
      </p:sp>
      <p:sp>
        <p:nvSpPr>
          <p:cNvPr id="3" name="Subtitle 2"/>
          <p:cNvSpPr>
            <a:spLocks noGrp="1"/>
          </p:cNvSpPr>
          <p:nvPr>
            <p:ph type="subTitle" idx="1" hasCustomPrompt="1"/>
          </p:nvPr>
        </p:nvSpPr>
        <p:spPr>
          <a:xfrm>
            <a:off x="914400" y="3886200"/>
            <a:ext cx="10363200" cy="1371600"/>
          </a:xfrm>
        </p:spPr>
        <p:txBody>
          <a:bodyPr>
            <a:noAutofit/>
          </a:bodyPr>
          <a:lstStyle>
            <a:lvl1pPr marL="0" indent="0" algn="l">
              <a:buNone/>
              <a:defRPr sz="24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here</a:t>
            </a:r>
          </a:p>
        </p:txBody>
      </p:sp>
      <p:sp>
        <p:nvSpPr>
          <p:cNvPr id="10" name="object 2"/>
          <p:cNvSpPr/>
          <p:nvPr/>
        </p:nvSpPr>
        <p:spPr>
          <a:xfrm>
            <a:off x="494490" y="6385280"/>
            <a:ext cx="11203093" cy="113664"/>
          </a:xfrm>
          <a:custGeom>
            <a:avLst/>
            <a:gdLst/>
            <a:ahLst/>
            <a:cxnLst/>
            <a:rect l="l" t="t"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p:spPr>
        <p:txBody>
          <a:bodyPr wrap="square" lIns="0" tIns="0" rIns="0" bIns="0" rtlCol="0"/>
          <a:lstStyle/>
          <a:p>
            <a:endParaRPr sz="1800"/>
          </a:p>
        </p:txBody>
      </p:sp>
      <p:sp>
        <p:nvSpPr>
          <p:cNvPr id="11" name="object 3"/>
          <p:cNvSpPr/>
          <p:nvPr/>
        </p:nvSpPr>
        <p:spPr>
          <a:xfrm>
            <a:off x="494490" y="6143980"/>
            <a:ext cx="11203093" cy="113664"/>
          </a:xfrm>
          <a:custGeom>
            <a:avLst/>
            <a:gdLst/>
            <a:ahLst/>
            <a:cxnLst/>
            <a:rect l="l" t="t"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p:spPr>
        <p:txBody>
          <a:bodyPr wrap="square" lIns="0" tIns="0" rIns="0" bIns="0" rtlCol="0"/>
          <a:lstStyle/>
          <a:p>
            <a:endParaRPr sz="1800"/>
          </a:p>
        </p:txBody>
      </p:sp>
      <p:sp>
        <p:nvSpPr>
          <p:cNvPr id="13" name="object 2"/>
          <p:cNvSpPr/>
          <p:nvPr userDrawn="1"/>
        </p:nvSpPr>
        <p:spPr>
          <a:xfrm>
            <a:off x="494490" y="6385280"/>
            <a:ext cx="11203093" cy="113664"/>
          </a:xfrm>
          <a:custGeom>
            <a:avLst/>
            <a:gdLst/>
            <a:ahLst/>
            <a:cxnLst/>
            <a:rect l="l" t="t"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p:spPr>
        <p:txBody>
          <a:bodyPr wrap="square" lIns="0" tIns="0" rIns="0" bIns="0" rtlCol="0"/>
          <a:lstStyle/>
          <a:p>
            <a:endParaRPr sz="1800"/>
          </a:p>
        </p:txBody>
      </p:sp>
      <p:sp>
        <p:nvSpPr>
          <p:cNvPr id="14" name="object 3"/>
          <p:cNvSpPr/>
          <p:nvPr userDrawn="1"/>
        </p:nvSpPr>
        <p:spPr>
          <a:xfrm>
            <a:off x="494490" y="6143980"/>
            <a:ext cx="11203093" cy="113664"/>
          </a:xfrm>
          <a:custGeom>
            <a:avLst/>
            <a:gdLst/>
            <a:ahLst/>
            <a:cxnLst/>
            <a:rect l="l" t="t"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p:spPr>
        <p:txBody>
          <a:bodyPr wrap="square" lIns="0" tIns="0" rIns="0" bIns="0" rtlCol="0"/>
          <a:lstStyle/>
          <a:p>
            <a:endParaRPr sz="1800"/>
          </a:p>
        </p:txBody>
      </p:sp>
      <p:pic>
        <p:nvPicPr>
          <p:cNvPr id="15" name="Picture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37167" y="3684588"/>
            <a:ext cx="10117667"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50275" r="-2153"/>
          <a:stretch/>
        </p:blipFill>
        <p:spPr>
          <a:xfrm>
            <a:off x="5994400" y="479327"/>
            <a:ext cx="2626821" cy="442505"/>
          </a:xfrm>
          <a:prstGeom prst="rect">
            <a:avLst/>
          </a:prstGeom>
        </p:spPr>
      </p:pic>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l="2" r="59064"/>
          <a:stretch/>
        </p:blipFill>
        <p:spPr>
          <a:xfrm>
            <a:off x="9042400" y="457200"/>
            <a:ext cx="2279904" cy="486756"/>
          </a:xfrm>
          <a:prstGeom prst="rect">
            <a:avLst/>
          </a:prstGeom>
        </p:spPr>
      </p:pic>
    </p:spTree>
    <p:extLst>
      <p:ext uri="{BB962C8B-B14F-4D97-AF65-F5344CB8AC3E}">
        <p14:creationId xmlns:p14="http://schemas.microsoft.com/office/powerpoint/2010/main" val="1623716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default">
    <p:spTree>
      <p:nvGrpSpPr>
        <p:cNvPr id="1" name=""/>
        <p:cNvGrpSpPr/>
        <p:nvPr/>
      </p:nvGrpSpPr>
      <p:grpSpPr>
        <a:xfrm>
          <a:off x="0" y="0"/>
          <a:ext cx="0" cy="0"/>
          <a:chOff x="0" y="0"/>
          <a:chExt cx="0" cy="0"/>
        </a:xfrm>
      </p:grpSpPr>
      <p:sp>
        <p:nvSpPr>
          <p:cNvPr id="11" name="Title 1"/>
          <p:cNvSpPr>
            <a:spLocks noGrp="1"/>
          </p:cNvSpPr>
          <p:nvPr>
            <p:ph type="title"/>
          </p:nvPr>
        </p:nvSpPr>
        <p:spPr>
          <a:xfrm>
            <a:off x="609600" y="152400"/>
            <a:ext cx="10972800" cy="792162"/>
          </a:xfrm>
        </p:spPr>
        <p:txBody>
          <a:bodyPr anchor="b" anchorCtr="0">
            <a:noAutofit/>
          </a:bodyPr>
          <a:lstStyle>
            <a:lvl1pPr algn="l">
              <a:defRPr sz="2800">
                <a:solidFill>
                  <a:srgbClr val="00A94F"/>
                </a:solidFill>
                <a:latin typeface="Arial Rounded MT Bold" panose="020F0704030504030204" pitchFamily="34" charset="0"/>
              </a:defRPr>
            </a:lvl1pPr>
          </a:lstStyle>
          <a:p>
            <a:r>
              <a:rPr lang="en-US"/>
              <a:t>Click to edit Master title style</a:t>
            </a:r>
            <a:endParaRPr lang="en-US" dirty="0"/>
          </a:p>
        </p:txBody>
      </p:sp>
      <p:sp>
        <p:nvSpPr>
          <p:cNvPr id="14" name="Content Placeholder 2"/>
          <p:cNvSpPr>
            <a:spLocks noGrp="1"/>
          </p:cNvSpPr>
          <p:nvPr>
            <p:ph idx="1"/>
          </p:nvPr>
        </p:nvSpPr>
        <p:spPr>
          <a:xfrm>
            <a:off x="609600" y="1173162"/>
            <a:ext cx="10972800" cy="5075238"/>
          </a:xfrm>
        </p:spPr>
        <p:txBody>
          <a:bodyPr>
            <a:noAutofit/>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833" y="1028701"/>
            <a:ext cx="10727267"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p:cNvSpPr>
            <a:spLocks noGrp="1"/>
          </p:cNvSpPr>
          <p:nvPr>
            <p:ph type="sldNum" sz="quarter" idx="4"/>
          </p:nvPr>
        </p:nvSpPr>
        <p:spPr>
          <a:xfrm>
            <a:off x="10566400" y="6383180"/>
            <a:ext cx="1016000" cy="246221"/>
          </a:xfrm>
          <a:prstGeom prst="rect">
            <a:avLst/>
          </a:prstGeom>
        </p:spPr>
        <p:txBody>
          <a:bodyPr/>
          <a:lstStyle>
            <a:lvl1pPr algn="r">
              <a:defRPr sz="1000">
                <a:latin typeface="Arial Rounded MT Bold" panose="020F0704030504030204" pitchFamily="34" charset="0"/>
              </a:defRPr>
            </a:lvl1pPr>
          </a:lstStyle>
          <a:p>
            <a:fld id="{B6761BED-127F-4714-AE70-548270172845}" type="slidenum">
              <a:rPr lang="en-US" smtClean="0">
                <a:solidFill>
                  <a:schemeClr val="bg1">
                    <a:lumMod val="65000"/>
                  </a:schemeClr>
                </a:solidFill>
              </a:rPr>
              <a:pPr/>
              <a:t>‹#›</a:t>
            </a:fld>
            <a:endParaRPr lang="en-US" dirty="0">
              <a:solidFill>
                <a:schemeClr val="bg1">
                  <a:lumMod val="65000"/>
                </a:schemeClr>
              </a:solidFill>
            </a:endParaRPr>
          </a:p>
        </p:txBody>
      </p:sp>
    </p:spTree>
    <p:extLst>
      <p:ext uri="{BB962C8B-B14F-4D97-AF65-F5344CB8AC3E}">
        <p14:creationId xmlns:p14="http://schemas.microsoft.com/office/powerpoint/2010/main" val="761266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opt3">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0566400" y="6383180"/>
            <a:ext cx="1016000" cy="246221"/>
          </a:xfrm>
          <a:prstGeom prst="rect">
            <a:avLst/>
          </a:prstGeom>
        </p:spPr>
        <p:txBody>
          <a:bodyPr/>
          <a:lstStyle>
            <a:lvl1pPr algn="r">
              <a:defRPr sz="1000">
                <a:latin typeface="Arial Rounded MT Bold" panose="020F0704030504030204" pitchFamily="34" charset="0"/>
              </a:defRPr>
            </a:lvl1pPr>
          </a:lstStyle>
          <a:p>
            <a:fld id="{B6761BED-127F-4714-AE70-548270172845}" type="slidenum">
              <a:rPr lang="en-US" smtClean="0">
                <a:solidFill>
                  <a:schemeClr val="bg1">
                    <a:lumMod val="65000"/>
                  </a:schemeClr>
                </a:solidFill>
              </a:rPr>
              <a:pPr/>
              <a:t>‹#›</a:t>
            </a:fld>
            <a:endParaRPr lang="en-US" dirty="0">
              <a:solidFill>
                <a:schemeClr val="bg1">
                  <a:lumMod val="65000"/>
                </a:schemeClr>
              </a:solidFill>
            </a:endParaRPr>
          </a:p>
        </p:txBody>
      </p:sp>
      <p:sp>
        <p:nvSpPr>
          <p:cNvPr id="8" name="Title 1"/>
          <p:cNvSpPr>
            <a:spLocks noGrp="1"/>
          </p:cNvSpPr>
          <p:nvPr>
            <p:ph type="title"/>
          </p:nvPr>
        </p:nvSpPr>
        <p:spPr>
          <a:xfrm>
            <a:off x="609600" y="152400"/>
            <a:ext cx="10972800" cy="792162"/>
          </a:xfrm>
        </p:spPr>
        <p:txBody>
          <a:bodyPr anchor="b" anchorCtr="0">
            <a:noAutofit/>
          </a:bodyPr>
          <a:lstStyle>
            <a:lvl1pPr algn="l">
              <a:defRPr sz="2800">
                <a:solidFill>
                  <a:srgbClr val="00A94F"/>
                </a:solidFill>
                <a:latin typeface="Arial Rounded MT Bold" panose="020F0704030504030204" pitchFamily="34" charset="0"/>
              </a:defRPr>
            </a:lvl1pPr>
          </a:lstStyle>
          <a:p>
            <a:r>
              <a:rPr lang="en-US"/>
              <a:t>Click to edit Master title style</a:t>
            </a:r>
            <a:endParaRPr lang="en-US" dirty="0"/>
          </a:p>
        </p:txBody>
      </p:sp>
      <p:sp>
        <p:nvSpPr>
          <p:cNvPr id="9" name="Content Placeholder 2"/>
          <p:cNvSpPr>
            <a:spLocks noGrp="1"/>
          </p:cNvSpPr>
          <p:nvPr>
            <p:ph idx="1"/>
          </p:nvPr>
        </p:nvSpPr>
        <p:spPr>
          <a:xfrm>
            <a:off x="609600" y="1173162"/>
            <a:ext cx="10972800" cy="5075238"/>
          </a:xfrm>
        </p:spPr>
        <p:txBody>
          <a:bodyPr>
            <a:noAutofit/>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833" y="1028701"/>
            <a:ext cx="10727267"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10397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914400" y="2130426"/>
            <a:ext cx="10363200" cy="1470025"/>
          </a:xfrm>
        </p:spPr>
        <p:txBody>
          <a:bodyPr anchor="b" anchorCtr="0">
            <a:noAutofit/>
          </a:bodyPr>
          <a:lstStyle>
            <a:lvl1pPr algn="l">
              <a:defRPr sz="2800">
                <a:solidFill>
                  <a:srgbClr val="00A94F"/>
                </a:solidFill>
                <a:latin typeface="Arial Rounded MT Bold" panose="020F0704030504030204" pitchFamily="34" charset="0"/>
              </a:defRPr>
            </a:lvl1pPr>
          </a:lstStyle>
          <a:p>
            <a:r>
              <a:rPr lang="en-US" dirty="0"/>
              <a:t>Divider slide</a:t>
            </a:r>
          </a:p>
        </p:txBody>
      </p:sp>
      <p:sp>
        <p:nvSpPr>
          <p:cNvPr id="9" name="Subtitle 2"/>
          <p:cNvSpPr>
            <a:spLocks noGrp="1"/>
          </p:cNvSpPr>
          <p:nvPr>
            <p:ph type="subTitle" idx="1" hasCustomPrompt="1"/>
          </p:nvPr>
        </p:nvSpPr>
        <p:spPr>
          <a:xfrm>
            <a:off x="914400" y="3886200"/>
            <a:ext cx="10363200" cy="1371600"/>
          </a:xfrm>
        </p:spPr>
        <p:txBody>
          <a:bodyPr>
            <a:noAutofit/>
          </a:bodyPr>
          <a:lstStyle>
            <a:lvl1pPr marL="0" indent="0" algn="l">
              <a:buNone/>
              <a:defRPr sz="24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here</a:t>
            </a:r>
          </a:p>
        </p:txBody>
      </p:sp>
      <p:sp>
        <p:nvSpPr>
          <p:cNvPr id="11" name="object 2"/>
          <p:cNvSpPr/>
          <p:nvPr/>
        </p:nvSpPr>
        <p:spPr>
          <a:xfrm>
            <a:off x="494490" y="6385280"/>
            <a:ext cx="11203093" cy="113664"/>
          </a:xfrm>
          <a:custGeom>
            <a:avLst/>
            <a:gdLst/>
            <a:ahLst/>
            <a:cxnLst/>
            <a:rect l="l" t="t"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p:spPr>
        <p:txBody>
          <a:bodyPr wrap="square" lIns="0" tIns="0" rIns="0" bIns="0" rtlCol="0"/>
          <a:lstStyle/>
          <a:p>
            <a:endParaRPr sz="1800"/>
          </a:p>
        </p:txBody>
      </p:sp>
      <p:sp>
        <p:nvSpPr>
          <p:cNvPr id="12" name="object 3"/>
          <p:cNvSpPr/>
          <p:nvPr/>
        </p:nvSpPr>
        <p:spPr>
          <a:xfrm>
            <a:off x="494490" y="6143980"/>
            <a:ext cx="11203093" cy="113664"/>
          </a:xfrm>
          <a:custGeom>
            <a:avLst/>
            <a:gdLst/>
            <a:ahLst/>
            <a:cxnLst/>
            <a:rect l="l" t="t"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p:spPr>
        <p:txBody>
          <a:bodyPr wrap="square" lIns="0" tIns="0" rIns="0" bIns="0" rtlCol="0"/>
          <a:lstStyle/>
          <a:p>
            <a:endParaRPr sz="1800"/>
          </a:p>
        </p:txBody>
      </p:sp>
      <p:sp>
        <p:nvSpPr>
          <p:cNvPr id="15" name="object 2"/>
          <p:cNvSpPr/>
          <p:nvPr userDrawn="1"/>
        </p:nvSpPr>
        <p:spPr>
          <a:xfrm>
            <a:off x="494490" y="6385280"/>
            <a:ext cx="11203093" cy="113664"/>
          </a:xfrm>
          <a:custGeom>
            <a:avLst/>
            <a:gdLst/>
            <a:ahLst/>
            <a:cxnLst/>
            <a:rect l="l" t="t"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p:spPr>
        <p:txBody>
          <a:bodyPr wrap="square" lIns="0" tIns="0" rIns="0" bIns="0" rtlCol="0"/>
          <a:lstStyle/>
          <a:p>
            <a:endParaRPr sz="1800"/>
          </a:p>
        </p:txBody>
      </p:sp>
      <p:sp>
        <p:nvSpPr>
          <p:cNvPr id="16" name="object 3"/>
          <p:cNvSpPr/>
          <p:nvPr userDrawn="1"/>
        </p:nvSpPr>
        <p:spPr>
          <a:xfrm>
            <a:off x="494490" y="6143980"/>
            <a:ext cx="11203093" cy="113664"/>
          </a:xfrm>
          <a:custGeom>
            <a:avLst/>
            <a:gdLst/>
            <a:ahLst/>
            <a:cxnLst/>
            <a:rect l="l" t="t"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p:spPr>
        <p:txBody>
          <a:bodyPr wrap="square" lIns="0" tIns="0" rIns="0" bIns="0" rtlCol="0"/>
          <a:lstStyle/>
          <a:p>
            <a:endParaRPr sz="1800"/>
          </a:p>
        </p:txBody>
      </p:sp>
      <p:pic>
        <p:nvPicPr>
          <p:cNvPr id="18" name="Picture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37167" y="3684588"/>
            <a:ext cx="10117667"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userDrawn="1"/>
        </p:nvGrpSpPr>
        <p:grpSpPr>
          <a:xfrm>
            <a:off x="7042563" y="457200"/>
            <a:ext cx="4279740" cy="390996"/>
            <a:chOff x="4495800" y="457200"/>
            <a:chExt cx="3995928" cy="486756"/>
          </a:xfrm>
        </p:grpSpPr>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50275" r="-2153"/>
            <a:stretch/>
          </p:blipFill>
          <p:spPr>
            <a:xfrm>
              <a:off x="4495800" y="479326"/>
              <a:ext cx="1970116" cy="442505"/>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l="2" r="59064"/>
            <a:stretch/>
          </p:blipFill>
          <p:spPr>
            <a:xfrm>
              <a:off x="6781800" y="457200"/>
              <a:ext cx="1709928" cy="486756"/>
            </a:xfrm>
            <a:prstGeom prst="rect">
              <a:avLst/>
            </a:prstGeom>
          </p:spPr>
        </p:pic>
      </p:grpSp>
    </p:spTree>
    <p:extLst>
      <p:ext uri="{BB962C8B-B14F-4D97-AF65-F5344CB8AC3E}">
        <p14:creationId xmlns:p14="http://schemas.microsoft.com/office/powerpoint/2010/main" val="35005287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143000"/>
            <a:ext cx="5384800" cy="5105400"/>
          </a:xfrm>
        </p:spPr>
        <p:txBody>
          <a:bodyPr>
            <a:noAutofit/>
          </a:bodyPr>
          <a:lstStyle>
            <a:lvl1pPr>
              <a:defRPr sz="2400">
                <a:solidFill>
                  <a:srgbClr val="000000"/>
                </a:solidFill>
              </a:defRPr>
            </a:lvl1pPr>
            <a:lvl2pPr>
              <a:defRPr sz="2400">
                <a:solidFill>
                  <a:srgbClr val="000000"/>
                </a:solidFill>
              </a:defRPr>
            </a:lvl2pPr>
            <a:lvl3pPr>
              <a:defRPr sz="2400">
                <a:solidFill>
                  <a:srgbClr val="000000"/>
                </a:solidFill>
              </a:defRPr>
            </a:lvl3pPr>
            <a:lvl4pPr>
              <a:defRPr sz="2400">
                <a:solidFill>
                  <a:srgbClr val="000000"/>
                </a:solidFill>
              </a:defRPr>
            </a:lvl4pPr>
            <a:lvl5pPr>
              <a:defRPr sz="24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143000"/>
            <a:ext cx="5384800" cy="5105400"/>
          </a:xfrm>
        </p:spPr>
        <p:txBody>
          <a:bodyPr>
            <a:noAutofit/>
          </a:bodyPr>
          <a:lstStyle>
            <a:lvl1pPr>
              <a:defRPr sz="2400">
                <a:solidFill>
                  <a:srgbClr val="000000"/>
                </a:solidFill>
              </a:defRPr>
            </a:lvl1pPr>
            <a:lvl2pPr>
              <a:defRPr sz="2400">
                <a:solidFill>
                  <a:srgbClr val="000000"/>
                </a:solidFill>
              </a:defRPr>
            </a:lvl2pPr>
            <a:lvl3pPr>
              <a:defRPr sz="2400">
                <a:solidFill>
                  <a:srgbClr val="000000"/>
                </a:solidFill>
              </a:defRPr>
            </a:lvl3pPr>
            <a:lvl4pPr>
              <a:defRPr sz="2400">
                <a:solidFill>
                  <a:srgbClr val="000000"/>
                </a:solidFill>
              </a:defRPr>
            </a:lvl4pPr>
            <a:lvl5pPr>
              <a:defRPr sz="24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5"/>
          <p:cNvSpPr>
            <a:spLocks noGrp="1"/>
          </p:cNvSpPr>
          <p:nvPr>
            <p:ph type="sldNum" sz="quarter" idx="4"/>
          </p:nvPr>
        </p:nvSpPr>
        <p:spPr>
          <a:xfrm>
            <a:off x="10566400" y="6383180"/>
            <a:ext cx="1016000" cy="246221"/>
          </a:xfrm>
          <a:prstGeom prst="rect">
            <a:avLst/>
          </a:prstGeom>
        </p:spPr>
        <p:txBody>
          <a:bodyPr/>
          <a:lstStyle>
            <a:lvl1pPr algn="r">
              <a:defRPr sz="1000">
                <a:latin typeface="Arial Rounded MT Bold" panose="020F0704030504030204" pitchFamily="34" charset="0"/>
              </a:defRPr>
            </a:lvl1pPr>
          </a:lstStyle>
          <a:p>
            <a:fld id="{B6761BED-127F-4714-AE70-548270172845}" type="slidenum">
              <a:rPr lang="en-US" smtClean="0">
                <a:solidFill>
                  <a:schemeClr val="bg1">
                    <a:lumMod val="65000"/>
                  </a:schemeClr>
                </a:solidFill>
              </a:rPr>
              <a:pPr/>
              <a:t>‹#›</a:t>
            </a:fld>
            <a:endParaRPr lang="en-US" dirty="0">
              <a:solidFill>
                <a:schemeClr val="bg1">
                  <a:lumMod val="65000"/>
                </a:schemeClr>
              </a:solidFill>
            </a:endParaRPr>
          </a:p>
        </p:txBody>
      </p:sp>
      <p:sp>
        <p:nvSpPr>
          <p:cNvPr id="10" name="Title 1"/>
          <p:cNvSpPr>
            <a:spLocks noGrp="1"/>
          </p:cNvSpPr>
          <p:nvPr>
            <p:ph type="title"/>
          </p:nvPr>
        </p:nvSpPr>
        <p:spPr>
          <a:xfrm>
            <a:off x="609600" y="152400"/>
            <a:ext cx="10972800" cy="792162"/>
          </a:xfrm>
        </p:spPr>
        <p:txBody>
          <a:bodyPr anchor="b" anchorCtr="0">
            <a:noAutofit/>
          </a:bodyPr>
          <a:lstStyle>
            <a:lvl1pPr algn="l">
              <a:defRPr sz="2800">
                <a:solidFill>
                  <a:srgbClr val="00A94F"/>
                </a:solidFill>
                <a:latin typeface="Arial Rounded MT Bold" panose="020F0704030504030204" pitchFamily="34" charset="0"/>
              </a:defRPr>
            </a:lvl1pPr>
          </a:lstStyle>
          <a:p>
            <a:r>
              <a:rPr lang="en-US"/>
              <a:t>Click to edit Master title style</a:t>
            </a:r>
            <a:endParaRPr lang="en-US" dirty="0"/>
          </a:p>
        </p:txBody>
      </p:sp>
      <p:pic>
        <p:nvPicPr>
          <p:cNvPr id="1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833" y="1028701"/>
            <a:ext cx="10727267"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3387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143000"/>
            <a:ext cx="5386917" cy="639762"/>
          </a:xfrm>
        </p:spPr>
        <p:txBody>
          <a:bodyPr anchor="b">
            <a:noAutofit/>
          </a:bodyPr>
          <a:lstStyle>
            <a:lvl1pPr marL="0" indent="0">
              <a:buNone/>
              <a:defRPr sz="2400" b="0">
                <a:solidFill>
                  <a:srgbClr val="00A94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752600"/>
            <a:ext cx="5386917" cy="4495800"/>
          </a:xfrm>
        </p:spPr>
        <p:txBody>
          <a:bodyPr>
            <a:no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143000"/>
            <a:ext cx="5389033" cy="639762"/>
          </a:xfrm>
        </p:spPr>
        <p:txBody>
          <a:bodyPr anchor="b">
            <a:noAutofit/>
          </a:bodyPr>
          <a:lstStyle>
            <a:lvl1pPr marL="0" indent="0">
              <a:buNone/>
              <a:defRPr sz="2400" b="0">
                <a:solidFill>
                  <a:srgbClr val="00A94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752600"/>
            <a:ext cx="5389033" cy="4495800"/>
          </a:xfrm>
        </p:spPr>
        <p:txBody>
          <a:bodyPr>
            <a:no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5"/>
          <p:cNvSpPr>
            <a:spLocks noGrp="1"/>
          </p:cNvSpPr>
          <p:nvPr>
            <p:ph type="sldNum" sz="quarter" idx="10"/>
          </p:nvPr>
        </p:nvSpPr>
        <p:spPr>
          <a:xfrm>
            <a:off x="10566400" y="6383180"/>
            <a:ext cx="1016000" cy="246221"/>
          </a:xfrm>
          <a:prstGeom prst="rect">
            <a:avLst/>
          </a:prstGeom>
        </p:spPr>
        <p:txBody>
          <a:bodyPr/>
          <a:lstStyle>
            <a:lvl1pPr algn="r">
              <a:defRPr sz="1000">
                <a:latin typeface="Arial Rounded MT Bold" panose="020F0704030504030204" pitchFamily="34" charset="0"/>
              </a:defRPr>
            </a:lvl1pPr>
          </a:lstStyle>
          <a:p>
            <a:fld id="{B6761BED-127F-4714-AE70-548270172845}" type="slidenum">
              <a:rPr lang="en-US" smtClean="0">
                <a:solidFill>
                  <a:schemeClr val="bg1">
                    <a:lumMod val="65000"/>
                  </a:schemeClr>
                </a:solidFill>
              </a:rPr>
              <a:pPr/>
              <a:t>‹#›</a:t>
            </a:fld>
            <a:endParaRPr lang="en-US" dirty="0">
              <a:solidFill>
                <a:schemeClr val="bg1">
                  <a:lumMod val="65000"/>
                </a:schemeClr>
              </a:solidFill>
            </a:endParaRPr>
          </a:p>
        </p:txBody>
      </p:sp>
      <p:sp>
        <p:nvSpPr>
          <p:cNvPr id="12" name="Title 1"/>
          <p:cNvSpPr>
            <a:spLocks noGrp="1"/>
          </p:cNvSpPr>
          <p:nvPr>
            <p:ph type="title"/>
          </p:nvPr>
        </p:nvSpPr>
        <p:spPr>
          <a:xfrm>
            <a:off x="609600" y="152400"/>
            <a:ext cx="10972800" cy="792162"/>
          </a:xfrm>
        </p:spPr>
        <p:txBody>
          <a:bodyPr anchor="b" anchorCtr="0">
            <a:noAutofit/>
          </a:bodyPr>
          <a:lstStyle>
            <a:lvl1pPr algn="l">
              <a:defRPr sz="2800">
                <a:solidFill>
                  <a:srgbClr val="00A94F"/>
                </a:solidFill>
                <a:latin typeface="Arial Rounded MT Bold" panose="020F0704030504030204" pitchFamily="34" charset="0"/>
              </a:defRPr>
            </a:lvl1pPr>
          </a:lstStyle>
          <a:p>
            <a:r>
              <a:rPr lang="en-US"/>
              <a:t>Click to edit Master title style</a:t>
            </a:r>
            <a:endParaRPr lang="en-US" dirty="0"/>
          </a:p>
        </p:txBody>
      </p:sp>
      <p:pic>
        <p:nvPicPr>
          <p:cNvPr id="1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833" y="1028701"/>
            <a:ext cx="10727267"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42645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600" y="152400"/>
            <a:ext cx="10972800" cy="792162"/>
          </a:xfrm>
        </p:spPr>
        <p:txBody>
          <a:bodyPr anchor="b" anchorCtr="0">
            <a:noAutofit/>
          </a:bodyPr>
          <a:lstStyle>
            <a:lvl1pPr algn="l">
              <a:defRPr sz="2800">
                <a:solidFill>
                  <a:srgbClr val="00A94F"/>
                </a:solidFill>
                <a:latin typeface="Arial Rounded MT Bold" panose="020F0704030504030204" pitchFamily="34" charset="0"/>
              </a:defRPr>
            </a:lvl1pPr>
          </a:lstStyle>
          <a:p>
            <a:r>
              <a:rPr lang="en-US"/>
              <a:t>Click to edit Master title style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833" y="1028701"/>
            <a:ext cx="10727267"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58001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0566400" y="6383180"/>
            <a:ext cx="1016000" cy="246221"/>
          </a:xfrm>
          <a:prstGeom prst="rect">
            <a:avLst/>
          </a:prstGeom>
        </p:spPr>
        <p:txBody>
          <a:bodyPr/>
          <a:lstStyle>
            <a:lvl1pPr algn="r">
              <a:defRPr sz="1000">
                <a:latin typeface="Arial Rounded MT Bold" panose="020F0704030504030204" pitchFamily="34" charset="0"/>
              </a:defRPr>
            </a:lvl1pPr>
          </a:lstStyle>
          <a:p>
            <a:fld id="{B6761BED-127F-4714-AE70-548270172845}" type="slidenum">
              <a:rPr lang="en-US" smtClean="0">
                <a:solidFill>
                  <a:schemeClr val="bg1">
                    <a:lumMod val="65000"/>
                  </a:schemeClr>
                </a:solidFill>
              </a:rPr>
              <a:pPr/>
              <a:t>‹#›</a:t>
            </a:fld>
            <a:endParaRPr lang="en-US" dirty="0">
              <a:solidFill>
                <a:schemeClr val="bg1">
                  <a:lumMod val="65000"/>
                </a:schemeClr>
              </a:solidFill>
            </a:endParaRPr>
          </a:p>
        </p:txBody>
      </p:sp>
    </p:spTree>
    <p:extLst>
      <p:ext uri="{BB962C8B-B14F-4D97-AF65-F5344CB8AC3E}">
        <p14:creationId xmlns:p14="http://schemas.microsoft.com/office/powerpoint/2010/main" val="24075258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66733" y="273050"/>
            <a:ext cx="6815667" cy="6005630"/>
          </a:xfrm>
        </p:spPr>
        <p:txBody>
          <a:bodyPr>
            <a:noAutofit/>
          </a:bodyPr>
          <a:lstStyle>
            <a:lvl1pPr>
              <a:defRPr sz="2400">
                <a:solidFill>
                  <a:srgbClr val="000000"/>
                </a:solidFill>
              </a:defRPr>
            </a:lvl1pPr>
            <a:lvl2pPr>
              <a:defRPr sz="2400">
                <a:solidFill>
                  <a:srgbClr val="000000"/>
                </a:solidFill>
              </a:defRPr>
            </a:lvl2pPr>
            <a:lvl3pPr>
              <a:defRPr sz="2400">
                <a:solidFill>
                  <a:srgbClr val="000000"/>
                </a:solidFill>
              </a:defRPr>
            </a:lvl3pPr>
            <a:lvl4pPr>
              <a:defRPr sz="2400">
                <a:solidFill>
                  <a:srgbClr val="000000"/>
                </a:solidFill>
              </a:defRPr>
            </a:lvl4pPr>
            <a:lvl5pPr>
              <a:defRPr sz="2400">
                <a:solidFill>
                  <a:srgbClr val="00000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0"/>
            <a:ext cx="4011084" cy="4813300"/>
          </a:xfrm>
        </p:spPr>
        <p:txBody>
          <a:bodyPr>
            <a:noAutofit/>
          </a:bodyPr>
          <a:lstStyle>
            <a:lvl1pPr marL="0" indent="0">
              <a:buNone/>
              <a:defRPr sz="2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Slide Number Placeholder 5"/>
          <p:cNvSpPr>
            <a:spLocks noGrp="1"/>
          </p:cNvSpPr>
          <p:nvPr>
            <p:ph type="sldNum" sz="quarter" idx="4"/>
          </p:nvPr>
        </p:nvSpPr>
        <p:spPr>
          <a:xfrm>
            <a:off x="10566400" y="6383180"/>
            <a:ext cx="1016000" cy="246221"/>
          </a:xfrm>
          <a:prstGeom prst="rect">
            <a:avLst/>
          </a:prstGeom>
        </p:spPr>
        <p:txBody>
          <a:bodyPr/>
          <a:lstStyle>
            <a:lvl1pPr algn="r">
              <a:defRPr sz="1000">
                <a:latin typeface="Arial Rounded MT Bold" panose="020F0704030504030204" pitchFamily="34" charset="0"/>
              </a:defRPr>
            </a:lvl1pPr>
          </a:lstStyle>
          <a:p>
            <a:fld id="{B6761BED-127F-4714-AE70-548270172845}" type="slidenum">
              <a:rPr lang="en-US" smtClean="0">
                <a:solidFill>
                  <a:schemeClr val="bg1">
                    <a:lumMod val="65000"/>
                  </a:schemeClr>
                </a:solidFill>
              </a:rPr>
              <a:pPr/>
              <a:t>‹#›</a:t>
            </a:fld>
            <a:endParaRPr lang="en-US" dirty="0">
              <a:solidFill>
                <a:schemeClr val="bg1">
                  <a:lumMod val="65000"/>
                </a:schemeClr>
              </a:solidFill>
            </a:endParaRPr>
          </a:p>
        </p:txBody>
      </p:sp>
    </p:spTree>
    <p:extLst>
      <p:ext uri="{BB962C8B-B14F-4D97-AF65-F5344CB8AC3E}">
        <p14:creationId xmlns:p14="http://schemas.microsoft.com/office/powerpoint/2010/main" val="42810982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40834" y="1143000"/>
            <a:ext cx="4948767" cy="5112706"/>
          </a:xfrm>
        </p:spPr>
        <p:txBody>
          <a:bodyPr>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Content Placeholder 2"/>
          <p:cNvSpPr>
            <a:spLocks noGrp="1"/>
          </p:cNvSpPr>
          <p:nvPr>
            <p:ph idx="10"/>
          </p:nvPr>
        </p:nvSpPr>
        <p:spPr>
          <a:xfrm>
            <a:off x="5994400" y="1143000"/>
            <a:ext cx="5588000" cy="5105400"/>
          </a:xfrm>
        </p:spPr>
        <p:txBody>
          <a:bodyPr>
            <a:noAutofit/>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5"/>
          <p:cNvSpPr>
            <a:spLocks noGrp="1"/>
          </p:cNvSpPr>
          <p:nvPr>
            <p:ph type="sldNum" sz="quarter" idx="4"/>
          </p:nvPr>
        </p:nvSpPr>
        <p:spPr>
          <a:xfrm>
            <a:off x="10566400" y="6383180"/>
            <a:ext cx="1016000" cy="246221"/>
          </a:xfrm>
          <a:prstGeom prst="rect">
            <a:avLst/>
          </a:prstGeom>
        </p:spPr>
        <p:txBody>
          <a:bodyPr/>
          <a:lstStyle>
            <a:lvl1pPr algn="r">
              <a:defRPr sz="1000">
                <a:latin typeface="Arial Rounded MT Bold" panose="020F0704030504030204" pitchFamily="34" charset="0"/>
              </a:defRPr>
            </a:lvl1pPr>
          </a:lstStyle>
          <a:p>
            <a:fld id="{B6761BED-127F-4714-AE70-548270172845}" type="slidenum">
              <a:rPr lang="en-US" smtClean="0">
                <a:solidFill>
                  <a:schemeClr val="bg1">
                    <a:lumMod val="65000"/>
                  </a:schemeClr>
                </a:solidFill>
              </a:rPr>
              <a:pPr/>
              <a:t>‹#›</a:t>
            </a:fld>
            <a:endParaRPr lang="en-US" dirty="0">
              <a:solidFill>
                <a:schemeClr val="bg1">
                  <a:lumMod val="65000"/>
                </a:schemeClr>
              </a:solidFill>
            </a:endParaRPr>
          </a:p>
        </p:txBody>
      </p:sp>
      <p:sp>
        <p:nvSpPr>
          <p:cNvPr id="12" name="Title 1"/>
          <p:cNvSpPr>
            <a:spLocks noGrp="1"/>
          </p:cNvSpPr>
          <p:nvPr>
            <p:ph type="title"/>
          </p:nvPr>
        </p:nvSpPr>
        <p:spPr>
          <a:xfrm>
            <a:off x="609600" y="152400"/>
            <a:ext cx="10972800" cy="792162"/>
          </a:xfrm>
        </p:spPr>
        <p:txBody>
          <a:bodyPr anchor="b" anchorCtr="0">
            <a:noAutofit/>
          </a:bodyPr>
          <a:lstStyle>
            <a:lvl1pPr algn="l">
              <a:defRPr sz="2800">
                <a:solidFill>
                  <a:srgbClr val="00A94F"/>
                </a:solidFill>
                <a:latin typeface="Arial Rounded MT Bold" panose="020F0704030504030204" pitchFamily="34" charset="0"/>
              </a:defRPr>
            </a:lvl1pPr>
          </a:lstStyle>
          <a:p>
            <a:r>
              <a:rPr lang="en-US"/>
              <a:t>Click to edit Master title style</a:t>
            </a:r>
            <a:endParaRPr lang="en-US" dirty="0"/>
          </a:p>
        </p:txBody>
      </p:sp>
      <p:pic>
        <p:nvPicPr>
          <p:cNvPr id="18"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833" y="1028701"/>
            <a:ext cx="10727267"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1688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theme" Target="../theme/theme2.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31.xml"/><Relationship Id="rId7"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4.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le Text"/>
          <p:cNvSpPr txBox="1">
            <a:spLocks noGrp="1"/>
          </p:cNvSpPr>
          <p:nvPr>
            <p:ph type="title"/>
          </p:nvPr>
        </p:nvSpPr>
        <p:spPr>
          <a:xfrm>
            <a:off x="548640" y="228600"/>
            <a:ext cx="10972800" cy="4572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Autofit/>
          </a:bodyPr>
          <a:lstStyle/>
          <a:p>
            <a:r>
              <a:t>Title Text</a:t>
            </a:r>
          </a:p>
        </p:txBody>
      </p:sp>
      <p:sp>
        <p:nvSpPr>
          <p:cNvPr id="7"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pic>
        <p:nvPicPr>
          <p:cNvPr id="4" name="Picture 3">
            <a:extLst>
              <a:ext uri="{FF2B5EF4-FFF2-40B4-BE49-F238E27FC236}">
                <a16:creationId xmlns:a16="http://schemas.microsoft.com/office/drawing/2014/main" id="{946FCCF0-8AC0-ED4C-8D03-7FA5EC43323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26485" y="5878285"/>
            <a:ext cx="1665515" cy="1110343"/>
          </a:xfrm>
          <a:prstGeom prst="rect">
            <a:avLst/>
          </a:prstGeom>
        </p:spPr>
      </p:pic>
    </p:spTree>
    <p:extLst>
      <p:ext uri="{BB962C8B-B14F-4D97-AF65-F5344CB8AC3E}">
        <p14:creationId xmlns:p14="http://schemas.microsoft.com/office/powerpoint/2010/main" val="297052780"/>
      </p:ext>
    </p:extLst>
  </p:cSld>
  <p:clrMap bg1="lt1" tx1="dk1" bg2="lt2" tx2="dk2" accent1="accent1" accent2="accent2" accent3="accent3" accent4="accent4" accent5="accent5" accent6="accent6" hlink="hlink" folHlink="folHlink"/>
  <p:sldLayoutIdLst>
    <p:sldLayoutId id="2147483859" r:id="rId1"/>
    <p:sldLayoutId id="2147483855" r:id="rId2"/>
    <p:sldLayoutId id="2147484013" r:id="rId3"/>
  </p:sldLayoutIdLst>
  <p:transition spd="med"/>
  <p:txStyles>
    <p:titleStyle>
      <a:lvl1pPr marL="0" marR="0" indent="0" algn="l" defTabSz="342900" rtl="0" eaLnBrk="1" latinLnBrk="0" hangingPunct="1">
        <a:lnSpc>
          <a:spcPct val="100000"/>
        </a:lnSpc>
        <a:spcBef>
          <a:spcPts val="0"/>
        </a:spcBef>
        <a:spcAft>
          <a:spcPts val="0"/>
        </a:spcAft>
        <a:buClrTx/>
        <a:buSzTx/>
        <a:buFontTx/>
        <a:buNone/>
        <a:tabLst/>
        <a:defRPr sz="3200" b="1" i="0" u="none" strike="noStrike" cap="none" spc="-45" baseline="0">
          <a:ln>
            <a:noFill/>
          </a:ln>
          <a:solidFill>
            <a:srgbClr val="3E4E8D"/>
          </a:solidFill>
          <a:uFillTx/>
          <a:latin typeface="Montserrat SemiBold" pitchFamily="2" charset="77"/>
          <a:ea typeface="Montserrat SemiBold" pitchFamily="2" charset="77"/>
          <a:cs typeface="Hind Medium" panose="02000000000000000000" pitchFamily="2" charset="77"/>
          <a:sym typeface="Hind Bold"/>
        </a:defRPr>
      </a:lvl1pPr>
      <a:lvl2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2pPr>
      <a:lvl3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3pPr>
      <a:lvl4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4pPr>
      <a:lvl5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5pPr>
      <a:lvl6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6pPr>
      <a:lvl7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7pPr>
      <a:lvl8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8pPr>
      <a:lvl9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9pPr>
    </p:titleStyle>
    <p:bodyStyle>
      <a:lvl1pPr marL="257175" marR="0" indent="-257175" algn="l" defTabSz="342900" rtl="0" eaLnBrk="1" latinLnBrk="0" hangingPunct="1">
        <a:lnSpc>
          <a:spcPct val="100000"/>
        </a:lnSpc>
        <a:spcBef>
          <a:spcPts val="400"/>
        </a:spcBef>
        <a:spcAft>
          <a:spcPts val="0"/>
        </a:spcAft>
        <a:buClr>
          <a:srgbClr val="52CAE0"/>
        </a:buClr>
        <a:buSzPct val="110000"/>
        <a:buFont typeface="Arial"/>
        <a:buChar char="•"/>
        <a:tabLst/>
        <a:defRPr sz="2000" b="0" i="0" u="none" strike="noStrike" cap="none" spc="0" baseline="0">
          <a:ln>
            <a:noFill/>
          </a:ln>
          <a:solidFill>
            <a:srgbClr val="777777"/>
          </a:solidFill>
          <a:uFillTx/>
          <a:latin typeface="Montserrat" pitchFamily="2" charset="77"/>
          <a:ea typeface="Montserrat" pitchFamily="2" charset="77"/>
          <a:cs typeface="Hind" panose="02000000000000000000" pitchFamily="2" charset="77"/>
          <a:sym typeface="Hind Regular"/>
        </a:defRPr>
      </a:lvl1pPr>
      <a:lvl2pPr marL="584000" marR="0" indent="-241101" algn="l" defTabSz="342900" rtl="0" eaLnBrk="1" latinLnBrk="0" hangingPunct="1">
        <a:lnSpc>
          <a:spcPct val="100000"/>
        </a:lnSpc>
        <a:spcBef>
          <a:spcPts val="400"/>
        </a:spcBef>
        <a:spcAft>
          <a:spcPts val="0"/>
        </a:spcAft>
        <a:buClr>
          <a:srgbClr val="52CAE0"/>
        </a:buClr>
        <a:buSzPct val="110000"/>
        <a:buFont typeface="Arial"/>
        <a:buChar char="•"/>
        <a:tabLst/>
        <a:defRPr sz="2000" b="0" i="0" u="none" strike="noStrike" cap="none" spc="0" baseline="0">
          <a:ln>
            <a:noFill/>
          </a:ln>
          <a:solidFill>
            <a:srgbClr val="777777"/>
          </a:solidFill>
          <a:uFillTx/>
          <a:latin typeface="Montserrat" pitchFamily="2" charset="77"/>
          <a:ea typeface="Montserrat" pitchFamily="2" charset="77"/>
          <a:cs typeface="Hind" panose="02000000000000000000" pitchFamily="2" charset="77"/>
          <a:sym typeface="Hind Regular"/>
        </a:defRPr>
      </a:lvl2pPr>
      <a:lvl3pPr marL="891538" marR="0" indent="-205738" algn="l" defTabSz="342900" rtl="0" eaLnBrk="1" latinLnBrk="0" hangingPunct="1">
        <a:lnSpc>
          <a:spcPct val="100000"/>
        </a:lnSpc>
        <a:spcBef>
          <a:spcPts val="400"/>
        </a:spcBef>
        <a:spcAft>
          <a:spcPts val="0"/>
        </a:spcAft>
        <a:buClr>
          <a:srgbClr val="52CAE0"/>
        </a:buClr>
        <a:buSzPct val="99000"/>
        <a:buFont typeface="Arial"/>
        <a:buChar char="•"/>
        <a:tabLst/>
        <a:defRPr sz="2000" b="0" i="0" u="none" strike="noStrike" cap="none" spc="0" baseline="0">
          <a:ln>
            <a:noFill/>
          </a:ln>
          <a:solidFill>
            <a:srgbClr val="777777"/>
          </a:solidFill>
          <a:uFillTx/>
          <a:latin typeface="Montserrat" pitchFamily="2" charset="77"/>
          <a:ea typeface="Montserrat" pitchFamily="2" charset="77"/>
          <a:cs typeface="Hind" panose="02000000000000000000" pitchFamily="2" charset="77"/>
          <a:sym typeface="Hind Regular"/>
        </a:defRPr>
      </a:lvl3pPr>
      <a:lvl4pPr marL="1266092" marR="0" indent="-237392" algn="l" defTabSz="342900" rtl="0" eaLnBrk="1" latinLnBrk="0" hangingPunct="1">
        <a:lnSpc>
          <a:spcPct val="100000"/>
        </a:lnSpc>
        <a:spcBef>
          <a:spcPts val="400"/>
        </a:spcBef>
        <a:spcAft>
          <a:spcPts val="0"/>
        </a:spcAft>
        <a:buClr>
          <a:srgbClr val="52CAE0"/>
        </a:buClr>
        <a:buSzPct val="99000"/>
        <a:buFont typeface="Arial"/>
        <a:buChar char="•"/>
        <a:tabLst/>
        <a:defRPr sz="2000" b="0" i="0" u="none" strike="noStrike" cap="none" spc="0" baseline="0">
          <a:ln>
            <a:noFill/>
          </a:ln>
          <a:solidFill>
            <a:srgbClr val="777777"/>
          </a:solidFill>
          <a:uFillTx/>
          <a:latin typeface="Montserrat" pitchFamily="2" charset="77"/>
          <a:ea typeface="Montserrat" pitchFamily="2" charset="77"/>
          <a:cs typeface="Hind" panose="02000000000000000000" pitchFamily="2" charset="77"/>
          <a:sym typeface="Hind Regular"/>
        </a:defRPr>
      </a:lvl4pPr>
      <a:lvl5pPr marL="1608992" marR="0" indent="-237392" algn="l" defTabSz="342900" rtl="0" eaLnBrk="1" latinLnBrk="0" hangingPunct="1">
        <a:lnSpc>
          <a:spcPct val="100000"/>
        </a:lnSpc>
        <a:spcBef>
          <a:spcPts val="400"/>
        </a:spcBef>
        <a:spcAft>
          <a:spcPts val="0"/>
        </a:spcAft>
        <a:buClr>
          <a:srgbClr val="52CAE0"/>
        </a:buClr>
        <a:buSzPct val="99000"/>
        <a:buFont typeface="Arial"/>
        <a:buChar char="•"/>
        <a:tabLst/>
        <a:defRPr sz="2000" b="0" i="0" u="none" strike="noStrike" cap="none" spc="0" baseline="0">
          <a:ln>
            <a:noFill/>
          </a:ln>
          <a:solidFill>
            <a:srgbClr val="777777"/>
          </a:solidFill>
          <a:uFillTx/>
          <a:latin typeface="Montserrat" pitchFamily="2" charset="77"/>
          <a:ea typeface="Montserrat" pitchFamily="2" charset="77"/>
          <a:cs typeface="Hind" panose="02000000000000000000" pitchFamily="2" charset="77"/>
          <a:sym typeface="Hind Regular"/>
        </a:defRPr>
      </a:lvl5pPr>
      <a:lvl6pPr marL="19888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6pPr>
      <a:lvl7pPr marL="23317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7pPr>
      <a:lvl8pPr marL="26746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8pPr>
      <a:lvl9pPr marL="30175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9pPr>
    </p:bodyStyle>
    <p:other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11/10/2025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4008" r:id="rId1"/>
    <p:sldLayoutId id="2147484009" r:id="rId2"/>
    <p:sldLayoutId id="2147483663" r:id="rId3"/>
    <p:sldLayoutId id="2147484010" r:id="rId4"/>
    <p:sldLayoutId id="2147483665" r:id="rId5"/>
    <p:sldLayoutId id="2147483666" r:id="rId6"/>
    <p:sldLayoutId id="2147483667" r:id="rId7"/>
    <p:sldLayoutId id="2147484011" r:id="rId8"/>
    <p:sldLayoutId id="2147483669" r:id="rId9"/>
    <p:sldLayoutId id="2147483670" r:id="rId10"/>
    <p:sldLayoutId id="2147483671" r:id="rId11"/>
    <p:sldLayoutId id="2147483672" r:id="rId12"/>
    <p:sldLayoutId id="2147484015" r:id="rId13"/>
    <p:sldLayoutId id="2147484014" r:id="rId14"/>
    <p:sldLayoutId id="2147483854" r:id="rId15"/>
    <p:sldLayoutId id="2147483860" r:id="rId16"/>
    <p:sldLayoutId id="2147483856" r:id="rId17"/>
    <p:sldLayoutId id="2147484012" r:id="rId18"/>
    <p:sldLayoutId id="2147483673" r:id="rId19"/>
    <p:sldLayoutId id="2147483674" r:id="rId20"/>
    <p:sldLayoutId id="2147484016" r:id="rId21"/>
    <p:sldLayoutId id="2147484017" r:id="rId22"/>
    <p:sldLayoutId id="2147483675" r:id="rId23"/>
    <p:sldLayoutId id="2147483676" r:id="rId24"/>
    <p:sldLayoutId id="2147483677"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6084058"/>
            <a:ext cx="12192000" cy="7739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1" y="6018060"/>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4"/>
            <a:ext cx="10058400" cy="88523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320801"/>
            <a:ext cx="10058400" cy="4548294"/>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97280" y="6094449"/>
            <a:ext cx="4509655" cy="755553"/>
          </a:xfrm>
          <a:prstGeom prst="rect">
            <a:avLst/>
          </a:prstGeom>
        </p:spPr>
      </p:pic>
    </p:spTree>
    <p:extLst>
      <p:ext uri="{BB962C8B-B14F-4D97-AF65-F5344CB8AC3E}">
        <p14:creationId xmlns:p14="http://schemas.microsoft.com/office/powerpoint/2010/main" val="32826871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915" r:id="rId4"/>
    <p:sldLayoutId id="2147483668" r:id="rId5"/>
    <p:sldLayoutId id="2147484006" r:id="rId6"/>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5"/>
          <p:cNvSpPr>
            <a:spLocks noGrp="1"/>
          </p:cNvSpPr>
          <p:nvPr>
            <p:ph type="sldNum" sz="quarter" idx="4"/>
          </p:nvPr>
        </p:nvSpPr>
        <p:spPr>
          <a:xfrm>
            <a:off x="10566400" y="6356351"/>
            <a:ext cx="1016000" cy="365125"/>
          </a:xfrm>
          <a:prstGeom prst="rect">
            <a:avLst/>
          </a:prstGeom>
        </p:spPr>
        <p:txBody>
          <a:bodyPr/>
          <a:lstStyle>
            <a:lvl1pPr algn="r">
              <a:defRPr/>
            </a:lvl1pPr>
          </a:lstStyle>
          <a:p>
            <a:fld id="{B6761BED-127F-4714-AE70-548270172845}" type="slidenum">
              <a:rPr lang="en-US" sz="1200" smtClean="0">
                <a:solidFill>
                  <a:schemeClr val="bg1">
                    <a:lumMod val="65000"/>
                  </a:schemeClr>
                </a:solidFill>
              </a:rPr>
              <a:pPr/>
              <a:t>‹#›</a:t>
            </a:fld>
            <a:endParaRPr lang="en-US" sz="1200" dirty="0">
              <a:solidFill>
                <a:schemeClr val="bg1">
                  <a:lumMod val="65000"/>
                </a:schemeClr>
              </a:solidFill>
            </a:endParaRPr>
          </a:p>
        </p:txBody>
      </p:sp>
    </p:spTree>
    <p:extLst>
      <p:ext uri="{BB962C8B-B14F-4D97-AF65-F5344CB8AC3E}">
        <p14:creationId xmlns:p14="http://schemas.microsoft.com/office/powerpoint/2010/main" val="2059117905"/>
      </p:ext>
    </p:extLst>
  </p:cSld>
  <p:clrMap bg1="lt1" tx1="dk1" bg2="lt2" tx2="dk2" accent1="accent1" accent2="accent2" accent3="accent3" accent4="accent4" accent5="accent5" accent6="accent6" hlink="hlink" folHlink="folHlink"/>
  <p:sldLayoutIdLst>
    <p:sldLayoutId id="2147483679" r:id="rId1"/>
    <p:sldLayoutId id="2147483681"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Lst>
  <p:hf hdr="0" dt="0"/>
  <p:txStyles>
    <p:titleStyle>
      <a:lvl1pPr algn="l" defTabSz="914400" rtl="0" eaLnBrk="1" latinLnBrk="0" hangingPunct="1">
        <a:spcBef>
          <a:spcPct val="0"/>
        </a:spcBef>
        <a:buNone/>
        <a:defRPr sz="2800" kern="1200">
          <a:solidFill>
            <a:srgbClr val="00A94F"/>
          </a:solidFill>
          <a:latin typeface="Arial Rounded MT Bold" panose="020F0704030504030204" pitchFamily="34" charset="0"/>
          <a:ea typeface="+mj-ea"/>
          <a:cs typeface="+mj-cs"/>
        </a:defRPr>
      </a:lvl1pPr>
    </p:titleStyle>
    <p:bodyStyle>
      <a:lvl1pPr marL="342900" indent="-342900" algn="l" defTabSz="914400" rtl="0" eaLnBrk="1" latinLnBrk="0" hangingPunct="1">
        <a:spcBef>
          <a:spcPct val="20000"/>
        </a:spcBef>
        <a:buClr>
          <a:srgbClr val="00A94F"/>
        </a:buClr>
        <a:buFont typeface="Arial" panose="020B0604020202020204" pitchFamily="34" charset="0"/>
        <a:buChar char="•"/>
        <a:defRPr sz="2400" kern="1200">
          <a:solidFill>
            <a:srgbClr val="000000"/>
          </a:solidFill>
          <a:latin typeface="+mn-lt"/>
          <a:ea typeface="+mn-ea"/>
          <a:cs typeface="+mn-cs"/>
        </a:defRPr>
      </a:lvl1pPr>
      <a:lvl2pPr marL="742950" indent="-285750" algn="l" defTabSz="914400" rtl="0" eaLnBrk="1" latinLnBrk="0" hangingPunct="1">
        <a:spcBef>
          <a:spcPct val="20000"/>
        </a:spcBef>
        <a:buClr>
          <a:srgbClr val="00A94F"/>
        </a:buClr>
        <a:buFont typeface="Arial" panose="020B0604020202020204" pitchFamily="34" charset="0"/>
        <a:buChar char="–"/>
        <a:defRPr sz="2400" kern="1200">
          <a:solidFill>
            <a:srgbClr val="000000"/>
          </a:solidFill>
          <a:latin typeface="+mn-lt"/>
          <a:ea typeface="+mn-ea"/>
          <a:cs typeface="+mn-cs"/>
        </a:defRPr>
      </a:lvl2pPr>
      <a:lvl3pPr marL="1143000" indent="-228600" algn="l" defTabSz="914400" rtl="0" eaLnBrk="1" latinLnBrk="0" hangingPunct="1">
        <a:spcBef>
          <a:spcPct val="20000"/>
        </a:spcBef>
        <a:buClr>
          <a:srgbClr val="00A94F"/>
        </a:buClr>
        <a:buFont typeface="Arial" panose="020B0604020202020204"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Clr>
          <a:srgbClr val="00A94F"/>
        </a:buClr>
        <a:buFont typeface="Arial" panose="020B0604020202020204" pitchFamily="34" charset="0"/>
        <a:buChar char="–"/>
        <a:defRPr sz="2400" kern="1200">
          <a:solidFill>
            <a:srgbClr val="000000"/>
          </a:solidFill>
          <a:latin typeface="+mn-lt"/>
          <a:ea typeface="+mn-ea"/>
          <a:cs typeface="+mn-cs"/>
        </a:defRPr>
      </a:lvl4pPr>
      <a:lvl5pPr marL="2057400" indent="-228600" algn="l" defTabSz="914400" rtl="0" eaLnBrk="1" latinLnBrk="0" hangingPunct="1">
        <a:spcBef>
          <a:spcPct val="20000"/>
        </a:spcBef>
        <a:buClr>
          <a:srgbClr val="00A94F"/>
        </a:buClr>
        <a:buFont typeface="Arial" panose="020B0604020202020204" pitchFamily="34" charset="0"/>
        <a:buChar char="»"/>
        <a:defRPr sz="24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mailto:Vakharia@bcm.edu" TargetMode="External"/><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8.jpeg"/><Relationship Id="rId9" Type="http://schemas.microsoft.com/office/2007/relationships/diagramDrawing" Target="../diagrams/drawing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3.jpeg"/><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0.jpeg"/><Relationship Id="rId7" Type="http://schemas.openxmlformats.org/officeDocument/2006/relationships/diagramColors" Target="../diagrams/colors4.xml"/><Relationship Id="rId2" Type="http://schemas.openxmlformats.org/officeDocument/2006/relationships/image" Target="../media/image39.png"/><Relationship Id="rId1" Type="http://schemas.openxmlformats.org/officeDocument/2006/relationships/slideLayout" Target="../slideLayouts/slideLayout2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image" Target="../media/image42.jpeg"/><Relationship Id="rId7" Type="http://schemas.openxmlformats.org/officeDocument/2006/relationships/image" Target="../media/image46.jpeg"/><Relationship Id="rId12" Type="http://schemas.microsoft.com/office/2007/relationships/diagramDrawing" Target="../diagrams/drawing5.xml"/><Relationship Id="rId2" Type="http://schemas.openxmlformats.org/officeDocument/2006/relationships/image" Target="../media/image41.jpeg"/><Relationship Id="rId1" Type="http://schemas.openxmlformats.org/officeDocument/2006/relationships/slideLayout" Target="../slideLayouts/slideLayout25.xml"/><Relationship Id="rId6" Type="http://schemas.openxmlformats.org/officeDocument/2006/relationships/image" Target="../media/image45.jpeg"/><Relationship Id="rId11" Type="http://schemas.openxmlformats.org/officeDocument/2006/relationships/diagramColors" Target="../diagrams/colors5.xml"/><Relationship Id="rId5" Type="http://schemas.openxmlformats.org/officeDocument/2006/relationships/image" Target="../media/image44.jpeg"/><Relationship Id="rId10" Type="http://schemas.openxmlformats.org/officeDocument/2006/relationships/diagramQuickStyle" Target="../diagrams/quickStyle5.xml"/><Relationship Id="rId4" Type="http://schemas.openxmlformats.org/officeDocument/2006/relationships/image" Target="../media/image43.jpeg"/><Relationship Id="rId9"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8" Type="http://schemas.openxmlformats.org/officeDocument/2006/relationships/hyperlink" Target="mailto:Vakharia@bcm.edu" TargetMode="Externa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48.png"/><Relationship Id="rId1" Type="http://schemas.openxmlformats.org/officeDocument/2006/relationships/slideLayout" Target="../slideLayouts/slideLayout2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3" Type="http://schemas.microsoft.com/office/2018/10/relationships/comments" Target="../comments/modernComment_8A0_EA1932F.xml"/><Relationship Id="rId2" Type="http://schemas.openxmlformats.org/officeDocument/2006/relationships/notesSlide" Target="../notesSlides/notesSlide11.xml"/><Relationship Id="rId1" Type="http://schemas.openxmlformats.org/officeDocument/2006/relationships/slideLayout" Target="../slideLayouts/slideLayout30.xml"/><Relationship Id="rId5" Type="http://schemas.openxmlformats.org/officeDocument/2006/relationships/image" Target="../media/image49.png"/><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mailto:crainey@t1dexchange.org"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42.xml"/><Relationship Id="rId5" Type="http://schemas.openxmlformats.org/officeDocument/2006/relationships/image" Target="../media/image26.jpe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filled, group, bunch, many&#10;&#10;Description automatically generated">
            <a:extLst>
              <a:ext uri="{FF2B5EF4-FFF2-40B4-BE49-F238E27FC236}">
                <a16:creationId xmlns:a16="http://schemas.microsoft.com/office/drawing/2014/main" id="{85F49C10-8453-A14E-A6D6-AB0A43B242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6061F7A1-CFF8-D342-A9AF-5CB080C98BD0}"/>
              </a:ext>
            </a:extLst>
          </p:cNvPr>
          <p:cNvSpPr/>
          <p:nvPr/>
        </p:nvSpPr>
        <p:spPr>
          <a:xfrm>
            <a:off x="0" y="2298503"/>
            <a:ext cx="12192000" cy="2369875"/>
          </a:xfrm>
          <a:prstGeom prst="rect">
            <a:avLst/>
          </a:prstGeom>
          <a:solidFill>
            <a:srgbClr val="FFFFFF">
              <a:alpha val="87000"/>
            </a:srgbClr>
          </a:solidFill>
          <a:ln w="25400" cap="flat">
            <a:noFill/>
            <a:prstDash val="solid"/>
            <a:round/>
          </a:ln>
          <a:effectLst>
            <a:outerShdw dist="23000" sx="1000" sy="1000"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a:endParaRPr lang="en-US" sz="4000">
              <a:solidFill>
                <a:srgbClr val="47616E"/>
              </a:solidFill>
              <a:latin typeface="Hind Regular"/>
              <a:cs typeface="Hind Regular"/>
            </a:endParaRPr>
          </a:p>
          <a:p>
            <a:pPr algn="ctr"/>
            <a:r>
              <a:rPr lang="en-US" sz="4000" dirty="0">
                <a:solidFill>
                  <a:srgbClr val="47616E"/>
                </a:solidFill>
                <a:latin typeface="Hind Regular"/>
                <a:cs typeface="Hind Regular"/>
              </a:rPr>
              <a:t>Holistic Care: Transitions, Access, Shared decisions, and Psychological Support </a:t>
            </a:r>
            <a:endParaRPr lang="en-US"/>
          </a:p>
          <a:p>
            <a:pPr algn="ctr"/>
            <a:r>
              <a:rPr lang="en-US" sz="2800" i="1">
                <a:solidFill>
                  <a:srgbClr val="47616E"/>
                </a:solidFill>
                <a:latin typeface="Hind Regular"/>
                <a:cs typeface="Hind Regular"/>
              </a:rPr>
              <a:t>Moderated by Siham </a:t>
            </a:r>
            <a:r>
              <a:rPr lang="en-US" sz="2800" i="1" err="1">
                <a:solidFill>
                  <a:srgbClr val="47616E"/>
                </a:solidFill>
                <a:latin typeface="Hind Regular"/>
                <a:cs typeface="Hind Regular"/>
              </a:rPr>
              <a:t>Accacha</a:t>
            </a:r>
            <a:r>
              <a:rPr lang="en-US" sz="2800" i="1">
                <a:solidFill>
                  <a:srgbClr val="47616E"/>
                </a:solidFill>
                <a:latin typeface="Hind Regular"/>
                <a:cs typeface="Hind Regular"/>
              </a:rPr>
              <a:t>, MD, CDCES</a:t>
            </a:r>
          </a:p>
        </p:txBody>
      </p:sp>
      <p:sp>
        <p:nvSpPr>
          <p:cNvPr id="11" name="TextBox 10">
            <a:extLst>
              <a:ext uri="{FF2B5EF4-FFF2-40B4-BE49-F238E27FC236}">
                <a16:creationId xmlns:a16="http://schemas.microsoft.com/office/drawing/2014/main" id="{FA541A89-5206-2242-9AFB-02DE48E4971E}"/>
              </a:ext>
            </a:extLst>
          </p:cNvPr>
          <p:cNvSpPr txBox="1"/>
          <p:nvPr/>
        </p:nvSpPr>
        <p:spPr>
          <a:xfrm>
            <a:off x="4224542" y="4608613"/>
            <a:ext cx="7722087"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endParaRPr lang="en-US" sz="2800" b="1">
              <a:solidFill>
                <a:srgbClr val="3E4E8D"/>
              </a:solidFill>
              <a:latin typeface="Montserrat SemiBold"/>
              <a:cs typeface="Hind Bold"/>
            </a:endParaRPr>
          </a:p>
        </p:txBody>
      </p:sp>
    </p:spTree>
    <p:extLst>
      <p:ext uri="{BB962C8B-B14F-4D97-AF65-F5344CB8AC3E}">
        <p14:creationId xmlns:p14="http://schemas.microsoft.com/office/powerpoint/2010/main" val="332920845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44CC293-6B31-CB55-1DE0-A4C0A0D3D529}"/>
              </a:ext>
            </a:extLst>
          </p:cNvPr>
          <p:cNvSpPr>
            <a:spLocks noGrp="1"/>
          </p:cNvSpPr>
          <p:nvPr>
            <p:ph type="sldNum" sz="quarter" idx="4"/>
          </p:nvPr>
        </p:nvSpPr>
        <p:spPr>
          <a:xfrm>
            <a:off x="9448800" y="6383180"/>
            <a:ext cx="762000" cy="246221"/>
          </a:xfrm>
        </p:spPr>
        <p:txBody>
          <a:bodyPr/>
          <a:lstStyle/>
          <a:p>
            <a:pPr>
              <a:spcAft>
                <a:spcPts val="600"/>
              </a:spcAft>
            </a:pPr>
            <a:fld id="{B6761BED-127F-4714-AE70-548270172845}" type="slidenum">
              <a:rPr lang="en-US" smtClean="0">
                <a:solidFill>
                  <a:schemeClr val="bg1">
                    <a:lumMod val="65000"/>
                  </a:schemeClr>
                </a:solidFill>
              </a:rPr>
              <a:pPr>
                <a:spcAft>
                  <a:spcPts val="600"/>
                </a:spcAft>
              </a:pPr>
              <a:t>10</a:t>
            </a:fld>
            <a:endParaRPr lang="en-US">
              <a:solidFill>
                <a:schemeClr val="bg1">
                  <a:lumMod val="65000"/>
                </a:schemeClr>
              </a:solidFill>
            </a:endParaRPr>
          </a:p>
        </p:txBody>
      </p:sp>
      <p:sp>
        <p:nvSpPr>
          <p:cNvPr id="2" name="Title 1">
            <a:extLst>
              <a:ext uri="{FF2B5EF4-FFF2-40B4-BE49-F238E27FC236}">
                <a16:creationId xmlns:a16="http://schemas.microsoft.com/office/drawing/2014/main" id="{8A40BD4A-273A-BB1F-DAED-895131E3D17D}"/>
              </a:ext>
            </a:extLst>
          </p:cNvPr>
          <p:cNvSpPr>
            <a:spLocks noGrp="1"/>
          </p:cNvSpPr>
          <p:nvPr>
            <p:ph type="title"/>
          </p:nvPr>
        </p:nvSpPr>
        <p:spPr>
          <a:xfrm>
            <a:off x="1981200" y="152400"/>
            <a:ext cx="8229600" cy="792162"/>
          </a:xfrm>
        </p:spPr>
        <p:txBody>
          <a:bodyPr anchor="b">
            <a:normAutofit/>
          </a:bodyPr>
          <a:lstStyle/>
          <a:p>
            <a:r>
              <a:rPr lang="en-US" dirty="0"/>
              <a:t>Discussion</a:t>
            </a:r>
          </a:p>
        </p:txBody>
      </p:sp>
      <p:sp>
        <p:nvSpPr>
          <p:cNvPr id="3" name="Content Placeholder 2">
            <a:extLst>
              <a:ext uri="{FF2B5EF4-FFF2-40B4-BE49-F238E27FC236}">
                <a16:creationId xmlns:a16="http://schemas.microsoft.com/office/drawing/2014/main" id="{587737DA-9BA5-5F75-C1BC-D939BC888241}"/>
              </a:ext>
            </a:extLst>
          </p:cNvPr>
          <p:cNvSpPr>
            <a:spLocks noGrp="1"/>
          </p:cNvSpPr>
          <p:nvPr>
            <p:ph idx="1"/>
          </p:nvPr>
        </p:nvSpPr>
        <p:spPr>
          <a:xfrm>
            <a:off x="1981200" y="1173162"/>
            <a:ext cx="8229600" cy="5075238"/>
          </a:xfrm>
        </p:spPr>
        <p:txBody>
          <a:bodyPr>
            <a:normAutofit/>
          </a:bodyPr>
          <a:lstStyle/>
          <a:p>
            <a:pPr>
              <a:spcAft>
                <a:spcPts val="400"/>
              </a:spcAft>
            </a:pPr>
            <a:r>
              <a:rPr lang="en-US" dirty="0"/>
              <a:t>Provider education, direct reminders, and EMR integrated reminders were not sufficient to improve HCT tool use​</a:t>
            </a:r>
          </a:p>
          <a:p>
            <a:pPr>
              <a:spcAft>
                <a:spcPts val="400"/>
              </a:spcAft>
            </a:pPr>
            <a:r>
              <a:rPr lang="en-US" dirty="0"/>
              <a:t>Tool engagement was less likely if patients were younger or seen less often in clinic​</a:t>
            </a:r>
          </a:p>
          <a:p>
            <a:pPr>
              <a:spcAft>
                <a:spcPts val="400"/>
              </a:spcAft>
            </a:pPr>
            <a:r>
              <a:rPr lang="en-US" dirty="0"/>
              <a:t>Tool use trended lower in non-English speakers and those with atypical diabetes</a:t>
            </a:r>
          </a:p>
          <a:p>
            <a:pPr>
              <a:spcAft>
                <a:spcPts val="400"/>
              </a:spcAft>
            </a:pPr>
            <a:r>
              <a:rPr lang="en-US" dirty="0"/>
              <a:t>Future interventions targeting increased tool use with our younger population may improve HCT readiness and lead to safer transitions​</a:t>
            </a:r>
          </a:p>
          <a:p>
            <a:pPr>
              <a:spcAft>
                <a:spcPts val="400"/>
              </a:spcAft>
            </a:pPr>
            <a:r>
              <a:rPr lang="en-US" dirty="0"/>
              <a:t>Additional interventions and longitudinal ​studies in this population are needed to ​improve the HCT process</a:t>
            </a:r>
          </a:p>
        </p:txBody>
      </p:sp>
    </p:spTree>
    <p:extLst>
      <p:ext uri="{BB962C8B-B14F-4D97-AF65-F5344CB8AC3E}">
        <p14:creationId xmlns:p14="http://schemas.microsoft.com/office/powerpoint/2010/main" val="55641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5" name="Content Placeholder 2"/>
          <p:cNvSpPr>
            <a:spLocks noGrp="1"/>
          </p:cNvSpPr>
          <p:nvPr>
            <p:ph idx="1"/>
          </p:nvPr>
        </p:nvSpPr>
        <p:spPr/>
        <p:txBody>
          <a:bodyPr/>
          <a:lstStyle/>
          <a:p>
            <a:pPr marL="457200" indent="-457200">
              <a:buFont typeface="+mj-lt"/>
              <a:buAutoNum type="arabicPeriod"/>
            </a:pPr>
            <a:r>
              <a:rPr lang="en-US" sz="2000" dirty="0"/>
              <a:t>Peters A, </a:t>
            </a:r>
            <a:r>
              <a:rPr lang="en-US" sz="2000" dirty="0" err="1"/>
              <a:t>Laffel</a:t>
            </a:r>
            <a:r>
              <a:rPr lang="en-US" sz="2000" dirty="0"/>
              <a:t> L; American Diabetes Association Transitions Working Group. Diabetes care for emerging adults: recommendations for transition from pediatric to adult diabetes care systems. Diabetes Care 2011;34:2477–2485​</a:t>
            </a:r>
          </a:p>
          <a:p>
            <a:pPr marL="457200" indent="-457200">
              <a:buFont typeface="+mj-lt"/>
              <a:buAutoNum type="arabicPeriod"/>
            </a:pPr>
            <a:r>
              <a:rPr lang="en-US" sz="2000" dirty="0"/>
              <a:t>American Diabetes Association Professional Practice Committee; 14. Children and Adolescents: Standards of Care in Diabetes—2025. Diabetes Care 1 January 2025; 48 (Supplement_1): S283–S305​</a:t>
            </a:r>
          </a:p>
          <a:p>
            <a:pPr marL="457200" indent="-457200">
              <a:buFont typeface="+mj-lt"/>
              <a:buAutoNum type="arabicPeriod"/>
            </a:pPr>
            <a:r>
              <a:rPr lang="en-US" sz="2000" dirty="0"/>
              <a:t>Got Transition/Center for Health Care Transition Improvement. Six core elements of health care transition. 2016. https://www.gottransition.org/resources/index.cfm. Accessed June 13, 2025.​</a:t>
            </a:r>
          </a:p>
          <a:p>
            <a:pPr marL="457200" indent="-457200">
              <a:buFont typeface="+mj-lt"/>
              <a:buAutoNum type="arabicPeriod"/>
            </a:pPr>
            <a:r>
              <a:rPr lang="en-US" sz="2000" dirty="0" err="1"/>
              <a:t>Staroselsky</a:t>
            </a:r>
            <a:r>
              <a:rPr lang="en-US" sz="2000" dirty="0"/>
              <a:t> M, et al. Improving electronic health record (EHR) accuracy and increasing compliance with health maintenance clinical guidelines through patient access and input. International journal of medical informatics 75.10-11 (2006): 693-700.</a:t>
            </a:r>
          </a:p>
        </p:txBody>
      </p:sp>
      <p:sp>
        <p:nvSpPr>
          <p:cNvPr id="4" name="Slide Number Placeholder 3"/>
          <p:cNvSpPr>
            <a:spLocks noGrp="1"/>
          </p:cNvSpPr>
          <p:nvPr>
            <p:ph type="sldNum" sz="quarter" idx="4"/>
          </p:nvPr>
        </p:nvSpPr>
        <p:spPr/>
        <p:txBody>
          <a:bodyPr/>
          <a:lstStyle/>
          <a:p>
            <a:fld id="{B6761BED-127F-4714-AE70-548270172845}" type="slidenum">
              <a:rPr lang="en-US" smtClean="0">
                <a:solidFill>
                  <a:schemeClr val="bg1">
                    <a:lumMod val="65000"/>
                  </a:schemeClr>
                </a:solidFill>
              </a:rPr>
              <a:pPr/>
              <a:t>11</a:t>
            </a:fld>
            <a:endParaRPr lang="en-US" dirty="0">
              <a:solidFill>
                <a:schemeClr val="bg1">
                  <a:lumMod val="65000"/>
                </a:schemeClr>
              </a:solidFill>
            </a:endParaRPr>
          </a:p>
        </p:txBody>
      </p:sp>
    </p:spTree>
    <p:extLst>
      <p:ext uri="{BB962C8B-B14F-4D97-AF65-F5344CB8AC3E}">
        <p14:creationId xmlns:p14="http://schemas.microsoft.com/office/powerpoint/2010/main" val="692369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5A540-5B7C-AB02-60A8-3884BDB57054}"/>
            </a:ext>
          </a:extLst>
        </p:cNvPr>
        <p:cNvGrpSpPr/>
        <p:nvPr/>
      </p:nvGrpSpPr>
      <p:grpSpPr>
        <a:xfrm>
          <a:off x="0" y="0"/>
          <a:ext cx="0" cy="0"/>
          <a:chOff x="0" y="0"/>
          <a:chExt cx="0" cy="0"/>
        </a:xfrm>
      </p:grpSpPr>
    </p:spTree>
    <p:extLst>
      <p:ext uri="{BB962C8B-B14F-4D97-AF65-F5344CB8AC3E}">
        <p14:creationId xmlns:p14="http://schemas.microsoft.com/office/powerpoint/2010/main" val="179665219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C7E695-441F-FAE1-A429-02133CCBFC49}"/>
              </a:ext>
            </a:extLst>
          </p:cNvPr>
          <p:cNvSpPr>
            <a:spLocks noGrp="1"/>
          </p:cNvSpPr>
          <p:nvPr>
            <p:ph type="ctrTitle"/>
          </p:nvPr>
        </p:nvSpPr>
        <p:spPr>
          <a:xfrm>
            <a:off x="394758" y="2420197"/>
            <a:ext cx="8201854" cy="923330"/>
          </a:xfrm>
        </p:spPr>
        <p:txBody>
          <a:bodyPr vert="horz"/>
          <a:lstStyle/>
          <a:p>
            <a:r>
              <a:rPr lang="en-US" sz="3000" b="1" dirty="0">
                <a:solidFill>
                  <a:schemeClr val="tx2">
                    <a:lumMod val="76000"/>
                    <a:lumOff val="24000"/>
                  </a:schemeClr>
                </a:solidFill>
                <a:latin typeface="Calibri"/>
                <a:ea typeface="EB Garamond"/>
                <a:cs typeface="Times New Roman"/>
              </a:rPr>
              <a:t>Next Stop, Adult Care: Implementing A Transition Roadmap for Youth with Diabetes</a:t>
            </a:r>
          </a:p>
        </p:txBody>
      </p:sp>
      <p:sp>
        <p:nvSpPr>
          <p:cNvPr id="5" name="Subtitle 4">
            <a:extLst>
              <a:ext uri="{FF2B5EF4-FFF2-40B4-BE49-F238E27FC236}">
                <a16:creationId xmlns:a16="http://schemas.microsoft.com/office/drawing/2014/main" id="{5E9C21C7-1E66-BFB3-29E6-D5F6A2DAA458}"/>
              </a:ext>
            </a:extLst>
          </p:cNvPr>
          <p:cNvSpPr>
            <a:spLocks noGrp="1"/>
          </p:cNvSpPr>
          <p:nvPr>
            <p:ph type="subTitle" idx="1"/>
          </p:nvPr>
        </p:nvSpPr>
        <p:spPr>
          <a:xfrm>
            <a:off x="394758" y="4922533"/>
            <a:ext cx="6331162" cy="751488"/>
          </a:xfrm>
        </p:spPr>
        <p:txBody>
          <a:bodyPr vert="horz" wrap="square" lIns="0" tIns="0" rIns="0" bIns="0" rtlCol="0" anchor="t">
            <a:spAutoFit/>
          </a:bodyPr>
          <a:lstStyle/>
          <a:p>
            <a:r>
              <a:rPr lang="en-US" sz="1500" b="1" i="1" dirty="0">
                <a:solidFill>
                  <a:schemeClr val="tx2">
                    <a:lumMod val="76000"/>
                    <a:lumOff val="24000"/>
                  </a:schemeClr>
                </a:solidFill>
                <a:latin typeface="Calibri"/>
                <a:cs typeface="Times New Roman"/>
                <a:hlinkClick r:id="rId3">
                  <a:extLst>
                    <a:ext uri="{A12FA001-AC4F-418D-AE19-62706E023703}">
                      <ahyp:hlinkClr xmlns:ahyp="http://schemas.microsoft.com/office/drawing/2018/hyperlinkcolor" val="tx"/>
                    </a:ext>
                  </a:extLst>
                </a:hlinkClick>
              </a:rPr>
              <a:t>Vakharia@bcm.edu</a:t>
            </a:r>
            <a:r>
              <a:rPr lang="en-US" sz="1500" b="1" i="1" dirty="0">
                <a:solidFill>
                  <a:schemeClr val="tx2">
                    <a:lumMod val="76000"/>
                    <a:lumOff val="24000"/>
                  </a:schemeClr>
                </a:solidFill>
                <a:latin typeface="Calibri"/>
                <a:cs typeface="Times New Roman"/>
              </a:rPr>
              <a:t> </a:t>
            </a:r>
            <a:br>
              <a:rPr lang="en-US" sz="1500" b="1" i="1" dirty="0">
                <a:solidFill>
                  <a:schemeClr val="tx2">
                    <a:lumMod val="76000"/>
                    <a:lumOff val="24000"/>
                  </a:schemeClr>
                </a:solidFill>
                <a:latin typeface="Calibri"/>
                <a:ea typeface="Calibri"/>
                <a:cs typeface="Times New Roman"/>
              </a:rPr>
            </a:br>
            <a:r>
              <a:rPr lang="en-US" sz="1500" b="1" i="1" dirty="0">
                <a:solidFill>
                  <a:schemeClr val="tx1"/>
                </a:solidFill>
                <a:latin typeface="Calibri"/>
                <a:cs typeface="Times New Roman"/>
              </a:rPr>
              <a:t>Houston</a:t>
            </a:r>
            <a:r>
              <a:rPr lang="en-US" sz="1500" b="1" i="1" dirty="0">
                <a:solidFill>
                  <a:schemeClr val="tx1"/>
                </a:solidFill>
                <a:latin typeface="Calibri"/>
                <a:ea typeface="Calibri"/>
                <a:cs typeface="Times New Roman"/>
              </a:rPr>
              <a:t>, Texas</a:t>
            </a:r>
          </a:p>
          <a:p>
            <a:endParaRPr lang="en-US" sz="1500" b="1">
              <a:solidFill>
                <a:schemeClr val="tx1"/>
              </a:solidFill>
              <a:latin typeface="Calibri"/>
              <a:ea typeface="Calibri"/>
              <a:cs typeface="Times New Roman"/>
            </a:endParaRPr>
          </a:p>
        </p:txBody>
      </p:sp>
      <p:sp>
        <p:nvSpPr>
          <p:cNvPr id="6" name="Text Placeholder 5">
            <a:extLst>
              <a:ext uri="{FF2B5EF4-FFF2-40B4-BE49-F238E27FC236}">
                <a16:creationId xmlns:a16="http://schemas.microsoft.com/office/drawing/2014/main" id="{96B598DE-3EA5-9E39-F904-ED918AAB768C}"/>
              </a:ext>
            </a:extLst>
          </p:cNvPr>
          <p:cNvSpPr>
            <a:spLocks noGrp="1"/>
          </p:cNvSpPr>
          <p:nvPr>
            <p:ph type="body" sz="quarter" idx="10"/>
          </p:nvPr>
        </p:nvSpPr>
        <p:spPr>
          <a:xfrm>
            <a:off x="394758" y="3749124"/>
            <a:ext cx="8721353" cy="706347"/>
          </a:xfrm>
        </p:spPr>
        <p:txBody>
          <a:bodyPr vert="horz" wrap="square" lIns="0" tIns="0" rIns="0" bIns="0" rtlCol="0" anchor="t">
            <a:spAutoFit/>
          </a:bodyPr>
          <a:lstStyle/>
          <a:p>
            <a:r>
              <a:rPr lang="en-US" sz="1700" b="1" u="sng" dirty="0">
                <a:solidFill>
                  <a:schemeClr val="tx1"/>
                </a:solidFill>
                <a:latin typeface="Calibri"/>
                <a:ea typeface="Noto Sans"/>
                <a:cs typeface="Times New Roman"/>
              </a:rPr>
              <a:t>Mili Vakharia, APRN, FNP-C, CDCES</a:t>
            </a:r>
            <a:r>
              <a:rPr lang="en-US" sz="1700" b="1" dirty="0">
                <a:solidFill>
                  <a:schemeClr val="tx1"/>
                </a:solidFill>
                <a:latin typeface="Calibri"/>
                <a:ea typeface="Noto Sans"/>
                <a:cs typeface="Times New Roman"/>
              </a:rPr>
              <a:t>, Daniel DeSalvo, MD, Don Buckingham, MBOE, CPHQ, Cynthia G. Sanders, DNP, CPNP-PC, Elizabeth Kubota-Mishra, DO, Nelly Miranda, RN, CDCES, Sophia Ebenezer, MD, Meghan Craven, MD, </a:t>
            </a:r>
            <a:r>
              <a:rPr lang="en-US" sz="1700" b="1" err="1">
                <a:solidFill>
                  <a:schemeClr val="tx1"/>
                </a:solidFill>
                <a:latin typeface="Calibri"/>
                <a:ea typeface="Noto Sans"/>
                <a:cs typeface="Times New Roman"/>
              </a:rPr>
              <a:t>Siripoom</a:t>
            </a:r>
            <a:r>
              <a:rPr lang="en-US" sz="1700" b="1" dirty="0">
                <a:solidFill>
                  <a:schemeClr val="tx1"/>
                </a:solidFill>
                <a:latin typeface="Calibri"/>
                <a:ea typeface="Noto Sans"/>
                <a:cs typeface="Times New Roman"/>
              </a:rPr>
              <a:t> McKay, MD, Sarah Lyons, MD, and Grace Kim, MD</a:t>
            </a:r>
          </a:p>
        </p:txBody>
      </p:sp>
      <p:sp>
        <p:nvSpPr>
          <p:cNvPr id="7" name="Text Placeholder 6">
            <a:extLst>
              <a:ext uri="{FF2B5EF4-FFF2-40B4-BE49-F238E27FC236}">
                <a16:creationId xmlns:a16="http://schemas.microsoft.com/office/drawing/2014/main" id="{9B4BBC17-BD69-31FD-7FB5-5DC5542A4CCB}"/>
              </a:ext>
            </a:extLst>
          </p:cNvPr>
          <p:cNvSpPr>
            <a:spLocks noGrp="1"/>
          </p:cNvSpPr>
          <p:nvPr>
            <p:ph type="body" sz="quarter" idx="11"/>
          </p:nvPr>
        </p:nvSpPr>
        <p:spPr>
          <a:xfrm>
            <a:off x="394758" y="5951667"/>
            <a:ext cx="4646083" cy="207749"/>
          </a:xfrm>
        </p:spPr>
        <p:txBody>
          <a:bodyPr vert="horz" wrap="square" lIns="0" tIns="0" rIns="0" bIns="0" rtlCol="0" anchor="t">
            <a:spAutoFit/>
          </a:bodyPr>
          <a:lstStyle/>
          <a:p>
            <a:r>
              <a:rPr lang="en-US" sz="1500" b="1">
                <a:solidFill>
                  <a:schemeClr val="tx1"/>
                </a:solidFill>
                <a:latin typeface="Calibri"/>
                <a:cs typeface="Calibri"/>
              </a:rPr>
              <a:t>Date: November 11, 2025</a:t>
            </a:r>
          </a:p>
        </p:txBody>
      </p:sp>
      <p:sp>
        <p:nvSpPr>
          <p:cNvPr id="13" name="Picture Placeholder 12"/>
          <p:cNvSpPr>
            <a:spLocks noGrp="1"/>
          </p:cNvSpPr>
          <p:nvPr>
            <p:ph type="pic" sz="quarter" idx="12"/>
          </p:nvPr>
        </p:nvSpPr>
        <p:spPr/>
        <p:txBody>
          <a:bodyPr/>
          <a:lstStyle/>
          <a:p>
            <a:endParaRPr lang="en-US"/>
          </a:p>
        </p:txBody>
      </p:sp>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r="-406"/>
          <a:stretch/>
        </p:blipFill>
        <p:spPr>
          <a:xfrm>
            <a:off x="9285884" y="-92523"/>
            <a:ext cx="2929852" cy="2202677"/>
          </a:xfrm>
          <a:prstGeom prst="rect">
            <a:avLst/>
          </a:prstGeom>
        </p:spPr>
      </p:pic>
      <p:sp>
        <p:nvSpPr>
          <p:cNvPr id="8" name="Subtitle 4">
            <a:extLst>
              <a:ext uri="{FF2B5EF4-FFF2-40B4-BE49-F238E27FC236}">
                <a16:creationId xmlns:a16="http://schemas.microsoft.com/office/drawing/2014/main" id="{EAB78FEB-6FFE-1272-BC42-9FE60EDC1006}"/>
              </a:ext>
            </a:extLst>
          </p:cNvPr>
          <p:cNvSpPr txBox="1">
            <a:spLocks/>
          </p:cNvSpPr>
          <p:nvPr/>
        </p:nvSpPr>
        <p:spPr>
          <a:xfrm>
            <a:off x="394758" y="5725889"/>
            <a:ext cx="5010979" cy="207749"/>
          </a:xfrm>
          <a:prstGeom prst="rect">
            <a:avLst/>
          </a:prstGeom>
        </p:spPr>
        <p:txBody>
          <a:bodyPr vert="horz" wrap="square" lIns="0" tIns="0" rIns="0" bIns="0"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sz="1800" i="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500" b="1" dirty="0">
                <a:solidFill>
                  <a:schemeClr val="tx1"/>
                </a:solidFill>
                <a:latin typeface="Calibri"/>
                <a:cs typeface="Calibri"/>
              </a:rPr>
              <a:t>The 9</a:t>
            </a:r>
            <a:r>
              <a:rPr lang="en-US" sz="1500" b="1" baseline="30000" dirty="0">
                <a:solidFill>
                  <a:schemeClr val="tx1"/>
                </a:solidFill>
                <a:latin typeface="Calibri"/>
                <a:cs typeface="Calibri"/>
              </a:rPr>
              <a:t>th</a:t>
            </a:r>
            <a:r>
              <a:rPr lang="en-US" sz="1500" b="1" dirty="0">
                <a:solidFill>
                  <a:schemeClr val="tx1"/>
                </a:solidFill>
                <a:latin typeface="Calibri"/>
                <a:cs typeface="Calibri"/>
              </a:rPr>
              <a:t> Annual 2025 T1D Exchange-QI Learning Session</a:t>
            </a:r>
            <a:endParaRPr lang="en-ID" sz="1500" b="1" dirty="0">
              <a:solidFill>
                <a:schemeClr val="tx1"/>
              </a:solidFill>
              <a:latin typeface="Calibri"/>
              <a:cs typeface="Calibri"/>
            </a:endParaRPr>
          </a:p>
        </p:txBody>
      </p:sp>
      <p:graphicFrame>
        <p:nvGraphicFramePr>
          <p:cNvPr id="9" name="Content Placeholder 2">
            <a:extLst>
              <a:ext uri="{FF2B5EF4-FFF2-40B4-BE49-F238E27FC236}">
                <a16:creationId xmlns:a16="http://schemas.microsoft.com/office/drawing/2014/main" id="{18943F3A-97E3-ACA7-2C68-B45452A4D1D5}"/>
              </a:ext>
            </a:extLst>
          </p:cNvPr>
          <p:cNvGraphicFramePr>
            <a:graphicFrameLocks/>
          </p:cNvGraphicFramePr>
          <p:nvPr/>
        </p:nvGraphicFramePr>
        <p:xfrm>
          <a:off x="6472165" y="5725252"/>
          <a:ext cx="2816935" cy="113045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04961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3DB86-2193-9C0E-72C6-A3EB79C42DA9}"/>
              </a:ext>
            </a:extLst>
          </p:cNvPr>
          <p:cNvSpPr>
            <a:spLocks noGrp="1"/>
          </p:cNvSpPr>
          <p:nvPr>
            <p:ph type="title"/>
          </p:nvPr>
        </p:nvSpPr>
        <p:spPr>
          <a:xfrm>
            <a:off x="6363448" y="914248"/>
            <a:ext cx="4834258" cy="500458"/>
          </a:xfrm>
        </p:spPr>
        <p:txBody>
          <a:bodyPr>
            <a:normAutofit fontScale="90000"/>
          </a:bodyPr>
          <a:lstStyle/>
          <a:p>
            <a:r>
              <a:rPr lang="en-US" sz="3500">
                <a:solidFill>
                  <a:schemeClr val="tx1"/>
                </a:solidFill>
                <a:latin typeface="Calibri"/>
                <a:ea typeface="EB Garamond"/>
                <a:cs typeface="Calibri"/>
              </a:rPr>
              <a:t>Texas Children's Hospital</a:t>
            </a:r>
            <a:endParaRPr lang="en-US" sz="3500" err="1">
              <a:solidFill>
                <a:schemeClr val="tx1"/>
              </a:solidFill>
              <a:latin typeface="Calibri"/>
              <a:cs typeface="Calibri"/>
            </a:endParaRPr>
          </a:p>
        </p:txBody>
      </p:sp>
      <p:graphicFrame>
        <p:nvGraphicFramePr>
          <p:cNvPr id="6" name="Diagram 5">
            <a:extLst>
              <a:ext uri="{FF2B5EF4-FFF2-40B4-BE49-F238E27FC236}">
                <a16:creationId xmlns:a16="http://schemas.microsoft.com/office/drawing/2014/main" id="{8401D54E-603C-7FC3-AF8D-BC871838C7DC}"/>
              </a:ext>
            </a:extLst>
          </p:cNvPr>
          <p:cNvGraphicFramePr/>
          <p:nvPr/>
        </p:nvGraphicFramePr>
        <p:xfrm>
          <a:off x="4464586" y="622877"/>
          <a:ext cx="7567950" cy="5617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0" name="Picture 49" descr="A map of a state&#10;&#10;AI-generated content may be incorrect.">
            <a:extLst>
              <a:ext uri="{FF2B5EF4-FFF2-40B4-BE49-F238E27FC236}">
                <a16:creationId xmlns:a16="http://schemas.microsoft.com/office/drawing/2014/main" id="{AC74B8F6-3986-9780-6C15-64C078634265}"/>
              </a:ext>
            </a:extLst>
          </p:cNvPr>
          <p:cNvPicPr>
            <a:picLocks noChangeAspect="1"/>
          </p:cNvPicPr>
          <p:nvPr/>
        </p:nvPicPr>
        <p:blipFill>
          <a:blip r:embed="rId7" cstate="print"/>
          <a:stretch>
            <a:fillRect/>
          </a:stretch>
        </p:blipFill>
        <p:spPr>
          <a:xfrm>
            <a:off x="240167" y="957263"/>
            <a:ext cx="4080782" cy="4290332"/>
          </a:xfrm>
          <a:prstGeom prst="rect">
            <a:avLst/>
          </a:prstGeom>
        </p:spPr>
      </p:pic>
      <p:sp>
        <p:nvSpPr>
          <p:cNvPr id="887" name="Star: 5 Points 886">
            <a:extLst>
              <a:ext uri="{FF2B5EF4-FFF2-40B4-BE49-F238E27FC236}">
                <a16:creationId xmlns:a16="http://schemas.microsoft.com/office/drawing/2014/main" id="{13DAE177-7F59-3750-9685-9347775B6E11}"/>
              </a:ext>
            </a:extLst>
          </p:cNvPr>
          <p:cNvSpPr/>
          <p:nvPr/>
        </p:nvSpPr>
        <p:spPr>
          <a:xfrm>
            <a:off x="2937710" y="3298657"/>
            <a:ext cx="200526" cy="130342"/>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3401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ABB35-E732-1E6F-F8AC-76BF37215FAF}"/>
              </a:ext>
            </a:extLst>
          </p:cNvPr>
          <p:cNvSpPr>
            <a:spLocks noGrp="1"/>
          </p:cNvSpPr>
          <p:nvPr>
            <p:ph type="title" idx="4294967295"/>
          </p:nvPr>
        </p:nvSpPr>
        <p:spPr>
          <a:xfrm>
            <a:off x="503499" y="372774"/>
            <a:ext cx="9906000" cy="682625"/>
          </a:xfrm>
        </p:spPr>
        <p:txBody>
          <a:bodyPr>
            <a:normAutofit/>
          </a:bodyPr>
          <a:lstStyle/>
          <a:p>
            <a:r>
              <a:rPr lang="en-US" sz="3500" dirty="0">
                <a:latin typeface="Calibri"/>
                <a:ea typeface="Calibri"/>
                <a:cs typeface="Calibri"/>
              </a:rPr>
              <a:t>Background</a:t>
            </a:r>
            <a:endParaRPr lang="en-US">
              <a:latin typeface="Calibri"/>
            </a:endParaRPr>
          </a:p>
        </p:txBody>
      </p:sp>
      <p:sp>
        <p:nvSpPr>
          <p:cNvPr id="4" name="TextBox 3">
            <a:extLst>
              <a:ext uri="{FF2B5EF4-FFF2-40B4-BE49-F238E27FC236}">
                <a16:creationId xmlns:a16="http://schemas.microsoft.com/office/drawing/2014/main" id="{A275B96D-E180-7AA9-F020-2FE31A356192}"/>
              </a:ext>
            </a:extLst>
          </p:cNvPr>
          <p:cNvSpPr txBox="1"/>
          <p:nvPr/>
        </p:nvSpPr>
        <p:spPr>
          <a:xfrm>
            <a:off x="2713017" y="6091424"/>
            <a:ext cx="8005082"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US" sz="1100" i="1" dirty="0">
                <a:latin typeface="Calibri"/>
                <a:ea typeface="+mn-lt"/>
                <a:cs typeface="+mn-lt"/>
              </a:rPr>
              <a:t>ADA Standards of Care, Diabetes Care, 2024</a:t>
            </a:r>
            <a:endParaRPr lang="en-US" sz="1100" i="1" dirty="0">
              <a:latin typeface="Calibri"/>
            </a:endParaRPr>
          </a:p>
          <a:p>
            <a:pPr marL="171450" indent="-171450">
              <a:buFont typeface="Arial"/>
              <a:buChar char="•"/>
            </a:pPr>
            <a:r>
              <a:rPr lang="en-US" sz="1100" i="1" dirty="0">
                <a:latin typeface="Calibri"/>
                <a:ea typeface="+mn-lt"/>
                <a:cs typeface="+mn-lt"/>
              </a:rPr>
              <a:t>ISPAD Clinical Practice Consensus Guidelines, Pediatric Diabetes, 2022</a:t>
            </a:r>
          </a:p>
          <a:p>
            <a:pPr marL="171450" indent="-171450">
              <a:buFont typeface="Arial,Sans-Serif"/>
              <a:buChar char="•"/>
            </a:pPr>
            <a:r>
              <a:rPr lang="en-US" sz="1100" i="1" dirty="0">
                <a:latin typeface="Calibri"/>
                <a:ea typeface="Calibri"/>
                <a:cs typeface="Calibri"/>
              </a:rPr>
              <a:t>Bryant et al., Clinical Diabetes, 2024, doi:10.2337/cd23-0014</a:t>
            </a:r>
            <a:endParaRPr lang="en-US" sz="1100" dirty="0">
              <a:latin typeface="Calibri"/>
              <a:ea typeface="Calibri"/>
              <a:cs typeface="Calibri"/>
            </a:endParaRPr>
          </a:p>
          <a:p>
            <a:pPr marL="171450" indent="-171450">
              <a:buFont typeface="Arial"/>
              <a:buChar char="•"/>
            </a:pPr>
            <a:endParaRPr lang="en-US" sz="1100" i="1" dirty="0">
              <a:latin typeface="Calibri"/>
              <a:ea typeface="Calibri"/>
              <a:cs typeface="Calibri"/>
            </a:endParaRPr>
          </a:p>
        </p:txBody>
      </p:sp>
      <p:graphicFrame>
        <p:nvGraphicFramePr>
          <p:cNvPr id="5" name="Diagram 4">
            <a:extLst>
              <a:ext uri="{FF2B5EF4-FFF2-40B4-BE49-F238E27FC236}">
                <a16:creationId xmlns:a16="http://schemas.microsoft.com/office/drawing/2014/main" id="{84C1A18F-393D-9419-9983-9B00691E38E8}"/>
              </a:ext>
            </a:extLst>
          </p:cNvPr>
          <p:cNvGraphicFramePr/>
          <p:nvPr/>
        </p:nvGraphicFramePr>
        <p:xfrm>
          <a:off x="503499" y="1246717"/>
          <a:ext cx="6879006" cy="3974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descr="Fig. 2.">
            <a:extLst>
              <a:ext uri="{FF2B5EF4-FFF2-40B4-BE49-F238E27FC236}">
                <a16:creationId xmlns:a16="http://schemas.microsoft.com/office/drawing/2014/main" id="{A633F39A-4CF0-A274-8367-668BC56D5202}"/>
              </a:ext>
            </a:extLst>
          </p:cNvPr>
          <p:cNvPicPr>
            <a:picLocks noChangeAspect="1"/>
          </p:cNvPicPr>
          <p:nvPr/>
        </p:nvPicPr>
        <p:blipFill>
          <a:blip r:embed="rId8" cstate="print"/>
          <a:stretch>
            <a:fillRect/>
          </a:stretch>
        </p:blipFill>
        <p:spPr>
          <a:xfrm>
            <a:off x="7734229" y="1244279"/>
            <a:ext cx="4285669" cy="3781062"/>
          </a:xfrm>
          <a:prstGeom prst="rect">
            <a:avLst/>
          </a:prstGeom>
        </p:spPr>
      </p:pic>
      <p:sp>
        <p:nvSpPr>
          <p:cNvPr id="24" name="TextBox 23">
            <a:extLst>
              <a:ext uri="{FF2B5EF4-FFF2-40B4-BE49-F238E27FC236}">
                <a16:creationId xmlns:a16="http://schemas.microsoft.com/office/drawing/2014/main" id="{6D1E9D3A-9BAB-3478-A79B-1D362154F535}"/>
              </a:ext>
            </a:extLst>
          </p:cNvPr>
          <p:cNvSpPr txBox="1"/>
          <p:nvPr/>
        </p:nvSpPr>
        <p:spPr>
          <a:xfrm>
            <a:off x="7745643" y="5129126"/>
            <a:ext cx="428263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u="none" strike="noStrike" baseline="0" dirty="0" err="1">
                <a:latin typeface="Arial" pitchFamily="34" charset="0"/>
                <a:cs typeface="Arial" pitchFamily="34" charset="0"/>
              </a:rPr>
              <a:t>Corathers</a:t>
            </a:r>
            <a:r>
              <a:rPr lang="en-US" sz="1000" i="1" u="none" strike="noStrike" baseline="0" dirty="0">
                <a:latin typeface="Arial" pitchFamily="34" charset="0"/>
                <a:cs typeface="Arial" pitchFamily="34" charset="0"/>
              </a:rPr>
              <a:t> et al., </a:t>
            </a:r>
            <a:r>
              <a:rPr lang="en-US" sz="1000" dirty="0">
                <a:latin typeface="Arial" pitchFamily="34" charset="0"/>
                <a:cs typeface="Arial" pitchFamily="34" charset="0"/>
              </a:rPr>
              <a:t>2022). Prolonged lapses between pediatric and adult care are associated with rise in HbA1c and inpatient days among patients with type 1 diabetes. </a:t>
            </a:r>
            <a:r>
              <a:rPr lang="en-US" sz="1000" i="1" dirty="0">
                <a:latin typeface="Arial" pitchFamily="34" charset="0"/>
                <a:cs typeface="Arial" pitchFamily="34" charset="0"/>
              </a:rPr>
              <a:t>Diabetes Research and Clinical Practice</a:t>
            </a:r>
            <a:r>
              <a:rPr lang="en-US" sz="1000" dirty="0">
                <a:latin typeface="Arial" pitchFamily="34" charset="0"/>
                <a:cs typeface="Arial" pitchFamily="34" charset="0"/>
              </a:rPr>
              <a:t>, </a:t>
            </a:r>
            <a:r>
              <a:rPr lang="en-US" sz="1000" i="1" dirty="0">
                <a:latin typeface="Arial" pitchFamily="34" charset="0"/>
                <a:cs typeface="Arial" pitchFamily="34" charset="0"/>
              </a:rPr>
              <a:t>192</a:t>
            </a:r>
            <a:r>
              <a:rPr lang="en-US" sz="1000" dirty="0">
                <a:latin typeface="Arial" pitchFamily="34" charset="0"/>
                <a:cs typeface="Arial" pitchFamily="34" charset="0"/>
              </a:rPr>
              <a:t>, 110113. https://doi.org/10.1016/j.diabres.2022.110113</a:t>
            </a:r>
            <a:r>
              <a:rPr lang="en-US" sz="1000" i="1" u="none" strike="noStrike" baseline="0" dirty="0">
                <a:latin typeface="Arial" pitchFamily="34" charset="0"/>
                <a:cs typeface="Arial" pitchFamily="34" charset="0"/>
              </a:rPr>
              <a:t> </a:t>
            </a:r>
            <a:endParaRPr lang="en-US" sz="1000" dirty="0">
              <a:latin typeface="Arial" pitchFamily="34" charset="0"/>
              <a:cs typeface="Arial" pitchFamily="34" charset="0"/>
            </a:endParaRPr>
          </a:p>
        </p:txBody>
      </p:sp>
    </p:spTree>
    <p:extLst>
      <p:ext uri="{BB962C8B-B14F-4D97-AF65-F5344CB8AC3E}">
        <p14:creationId xmlns:p14="http://schemas.microsoft.com/office/powerpoint/2010/main" val="133479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949426E9-4236-402A-98BF-11E2D7B63DD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C7D0DBD5-09DF-446D-8696-4A1882A8951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93DADB74-4D8F-4771-BE2C-457BFB4D13C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BBA85F17-A1E4-4BDC-8E36-4B8E52669CB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1EF534D5-3F59-4F74-8425-B82DC1B40FEC}"/>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A00955BE-18B2-47D7-8B98-8FBD9567A5F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5DEFFD8-EF1D-5B69-4084-032E5B8CC8DE}"/>
              </a:ext>
            </a:extLst>
          </p:cNvPr>
          <p:cNvSpPr>
            <a:spLocks noGrp="1"/>
          </p:cNvSpPr>
          <p:nvPr>
            <p:ph type="title"/>
          </p:nvPr>
        </p:nvSpPr>
        <p:spPr>
          <a:xfrm>
            <a:off x="575736" y="566521"/>
            <a:ext cx="11040533" cy="500458"/>
          </a:xfrm>
        </p:spPr>
        <p:txBody>
          <a:bodyPr>
            <a:noAutofit/>
          </a:bodyPr>
          <a:lstStyle/>
          <a:p>
            <a:r>
              <a:rPr lang="en-US" sz="3500" dirty="0">
                <a:solidFill>
                  <a:schemeClr val="tx1"/>
                </a:solidFill>
                <a:latin typeface="Calibri"/>
                <a:ea typeface="Calibri"/>
                <a:cs typeface="Calibri"/>
              </a:rPr>
              <a:t>Provider Survey</a:t>
            </a:r>
          </a:p>
        </p:txBody>
      </p:sp>
      <p:pic>
        <p:nvPicPr>
          <p:cNvPr id="4" name="Picture 3">
            <a:extLst>
              <a:ext uri="{FF2B5EF4-FFF2-40B4-BE49-F238E27FC236}">
                <a16:creationId xmlns:a16="http://schemas.microsoft.com/office/drawing/2014/main" id="{457C470F-D769-3D36-D5C2-DEE1BEC25C28}"/>
              </a:ext>
            </a:extLst>
          </p:cNvPr>
          <p:cNvPicPr>
            <a:picLocks noChangeAspect="1"/>
          </p:cNvPicPr>
          <p:nvPr/>
        </p:nvPicPr>
        <p:blipFill>
          <a:blip r:embed="rId3" cstate="print"/>
          <a:stretch>
            <a:fillRect/>
          </a:stretch>
        </p:blipFill>
        <p:spPr>
          <a:xfrm>
            <a:off x="2376201" y="2700458"/>
            <a:ext cx="5727393" cy="3875183"/>
          </a:xfrm>
          <a:prstGeom prst="rect">
            <a:avLst/>
          </a:prstGeom>
        </p:spPr>
      </p:pic>
      <p:pic>
        <p:nvPicPr>
          <p:cNvPr id="5" name="Picture 4" descr="A table with numbers and percentages&#10;&#10;AI-generated content may be incorrect.">
            <a:extLst>
              <a:ext uri="{FF2B5EF4-FFF2-40B4-BE49-F238E27FC236}">
                <a16:creationId xmlns:a16="http://schemas.microsoft.com/office/drawing/2014/main" id="{AED02999-CF7F-02AF-7244-6FD851C3FF3A}"/>
              </a:ext>
            </a:extLst>
          </p:cNvPr>
          <p:cNvPicPr>
            <a:picLocks noChangeAspect="1"/>
          </p:cNvPicPr>
          <p:nvPr/>
        </p:nvPicPr>
        <p:blipFill>
          <a:blip r:embed="rId4" cstate="print"/>
          <a:stretch>
            <a:fillRect/>
          </a:stretch>
        </p:blipFill>
        <p:spPr>
          <a:xfrm>
            <a:off x="2591519" y="1115343"/>
            <a:ext cx="5305425" cy="1657350"/>
          </a:xfrm>
          <a:prstGeom prst="rect">
            <a:avLst/>
          </a:prstGeom>
        </p:spPr>
      </p:pic>
      <p:sp>
        <p:nvSpPr>
          <p:cNvPr id="6" name="TextBox 5">
            <a:extLst>
              <a:ext uri="{FF2B5EF4-FFF2-40B4-BE49-F238E27FC236}">
                <a16:creationId xmlns:a16="http://schemas.microsoft.com/office/drawing/2014/main" id="{4AC75448-4B0E-A68A-7445-38EECC6E071F}"/>
              </a:ext>
            </a:extLst>
          </p:cNvPr>
          <p:cNvSpPr txBox="1"/>
          <p:nvPr/>
        </p:nvSpPr>
        <p:spPr>
          <a:xfrm>
            <a:off x="2455332" y="5705529"/>
            <a:ext cx="3017921" cy="230605"/>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 name="TextBox 6">
            <a:extLst>
              <a:ext uri="{FF2B5EF4-FFF2-40B4-BE49-F238E27FC236}">
                <a16:creationId xmlns:a16="http://schemas.microsoft.com/office/drawing/2014/main" id="{6E59477E-A760-A89F-973C-10A41B9B41E8}"/>
              </a:ext>
            </a:extLst>
          </p:cNvPr>
          <p:cNvSpPr txBox="1"/>
          <p:nvPr/>
        </p:nvSpPr>
        <p:spPr>
          <a:xfrm>
            <a:off x="2455331" y="6337214"/>
            <a:ext cx="3017921" cy="230605"/>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9" name="TextBox 8">
            <a:extLst>
              <a:ext uri="{FF2B5EF4-FFF2-40B4-BE49-F238E27FC236}">
                <a16:creationId xmlns:a16="http://schemas.microsoft.com/office/drawing/2014/main" id="{1B821D29-1B14-F4FD-D5E0-2BFD481E7B7C}"/>
              </a:ext>
            </a:extLst>
          </p:cNvPr>
          <p:cNvSpPr txBox="1"/>
          <p:nvPr/>
        </p:nvSpPr>
        <p:spPr>
          <a:xfrm>
            <a:off x="2455332" y="5941041"/>
            <a:ext cx="3017921" cy="230605"/>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0" name="TextBox 9">
            <a:extLst>
              <a:ext uri="{FF2B5EF4-FFF2-40B4-BE49-F238E27FC236}">
                <a16:creationId xmlns:a16="http://schemas.microsoft.com/office/drawing/2014/main" id="{61BC6A2D-6984-85EE-0F6C-6B2BCB4DB3F8}"/>
              </a:ext>
            </a:extLst>
          </p:cNvPr>
          <p:cNvSpPr txBox="1"/>
          <p:nvPr/>
        </p:nvSpPr>
        <p:spPr>
          <a:xfrm>
            <a:off x="2592028" y="1588281"/>
            <a:ext cx="2282432" cy="198350"/>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b="1"/>
          </a:p>
        </p:txBody>
      </p:sp>
    </p:spTree>
    <p:extLst>
      <p:ext uri="{BB962C8B-B14F-4D97-AF65-F5344CB8AC3E}">
        <p14:creationId xmlns:p14="http://schemas.microsoft.com/office/powerpoint/2010/main" val="3711261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7">
            <a:extLst>
              <a:ext uri="{FF2B5EF4-FFF2-40B4-BE49-F238E27FC236}">
                <a16:creationId xmlns:a16="http://schemas.microsoft.com/office/drawing/2014/main" id="{3E8371A5-EC3B-69F3-97E5-5086289D7D3F}"/>
              </a:ext>
            </a:extLst>
          </p:cNvPr>
          <p:cNvSpPr txBox="1">
            <a:spLocks noChangeArrowheads="1"/>
          </p:cNvSpPr>
          <p:nvPr/>
        </p:nvSpPr>
        <p:spPr bwMode="auto">
          <a:xfrm>
            <a:off x="6008194" y="5961497"/>
            <a:ext cx="222584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strike="noStrike" kern="1200" cap="none" spc="0" normalizeH="0" baseline="0" noProof="0" dirty="0">
                <a:ln>
                  <a:noFill/>
                </a:ln>
                <a:solidFill>
                  <a:schemeClr val="tx2">
                    <a:lumMod val="76000"/>
                    <a:lumOff val="24000"/>
                  </a:schemeClr>
                </a:solidFill>
                <a:effectLst/>
                <a:uLnTx/>
                <a:uFillTx/>
                <a:latin typeface="Cambria"/>
                <a:ea typeface="MS PGothic"/>
              </a:rPr>
              <a:t>Supplies/Measurement</a:t>
            </a:r>
            <a:endParaRPr lang="en-US" sz="1400" b="1" i="0" strike="noStrike" kern="1200" cap="none" spc="0" normalizeH="0" baseline="0" noProof="0" dirty="0">
              <a:ln>
                <a:noFill/>
              </a:ln>
              <a:solidFill>
                <a:schemeClr val="tx2">
                  <a:lumMod val="76000"/>
                  <a:lumOff val="24000"/>
                </a:schemeClr>
              </a:solidFill>
              <a:effectLst/>
              <a:uLnTx/>
              <a:uFillTx/>
              <a:latin typeface="Cambria"/>
              <a:ea typeface="MS PGothic"/>
            </a:endParaRPr>
          </a:p>
        </p:txBody>
      </p:sp>
      <p:sp>
        <p:nvSpPr>
          <p:cNvPr id="12" name="Text Box 15">
            <a:extLst>
              <a:ext uri="{FF2B5EF4-FFF2-40B4-BE49-F238E27FC236}">
                <a16:creationId xmlns:a16="http://schemas.microsoft.com/office/drawing/2014/main" id="{5D29EF85-4A15-6E15-696C-FD8D6D3B5F4A}"/>
              </a:ext>
            </a:extLst>
          </p:cNvPr>
          <p:cNvSpPr txBox="1">
            <a:spLocks noChangeArrowheads="1"/>
          </p:cNvSpPr>
          <p:nvPr/>
        </p:nvSpPr>
        <p:spPr bwMode="auto">
          <a:xfrm>
            <a:off x="868112" y="772490"/>
            <a:ext cx="2921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strike="noStrike" kern="1200" cap="none" spc="0" normalizeH="0" baseline="0" noProof="0" dirty="0">
                <a:ln>
                  <a:noFill/>
                </a:ln>
                <a:solidFill>
                  <a:schemeClr val="tx2">
                    <a:lumMod val="76000"/>
                    <a:lumOff val="24000"/>
                  </a:schemeClr>
                </a:solidFill>
                <a:effectLst/>
                <a:uLnTx/>
                <a:uFillTx/>
                <a:latin typeface="Cambria"/>
                <a:ea typeface="MS PGothic"/>
              </a:rPr>
              <a:t>Policies/Process</a:t>
            </a:r>
            <a:endParaRPr lang="en-US" sz="1400" b="1" i="0" strike="noStrike" kern="1200" cap="none" spc="0" normalizeH="0" baseline="0" noProof="0" dirty="0">
              <a:ln>
                <a:noFill/>
              </a:ln>
              <a:solidFill>
                <a:schemeClr val="tx2">
                  <a:lumMod val="76000"/>
                  <a:lumOff val="24000"/>
                </a:schemeClr>
              </a:solidFill>
              <a:effectLst/>
              <a:uLnTx/>
              <a:uFillTx/>
              <a:latin typeface="Cambria"/>
              <a:ea typeface="MS PGothic"/>
            </a:endParaRPr>
          </a:p>
        </p:txBody>
      </p:sp>
      <p:sp>
        <p:nvSpPr>
          <p:cNvPr id="13" name="Text Box 17">
            <a:extLst>
              <a:ext uri="{FF2B5EF4-FFF2-40B4-BE49-F238E27FC236}">
                <a16:creationId xmlns:a16="http://schemas.microsoft.com/office/drawing/2014/main" id="{1D0EB386-29CE-F52B-4A6D-DB49299BAEA1}"/>
              </a:ext>
            </a:extLst>
          </p:cNvPr>
          <p:cNvSpPr txBox="1">
            <a:spLocks noChangeArrowheads="1"/>
          </p:cNvSpPr>
          <p:nvPr/>
        </p:nvSpPr>
        <p:spPr bwMode="auto">
          <a:xfrm>
            <a:off x="5606980" y="755816"/>
            <a:ext cx="20447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strike="noStrike" kern="1200" cap="none" spc="0" normalizeH="0" baseline="0" noProof="0" dirty="0">
                <a:ln>
                  <a:noFill/>
                </a:ln>
                <a:solidFill>
                  <a:schemeClr val="tx2">
                    <a:lumMod val="76000"/>
                    <a:lumOff val="24000"/>
                  </a:schemeClr>
                </a:solidFill>
                <a:effectLst/>
                <a:uLnTx/>
                <a:uFillTx/>
                <a:latin typeface="Cambria"/>
                <a:ea typeface="MS PGothic"/>
              </a:rPr>
              <a:t>Patients/Staff</a:t>
            </a:r>
            <a:endParaRPr lang="en-US" sz="1400" b="1" i="0" strike="noStrike" kern="1200" cap="none" spc="0" normalizeH="0" baseline="0" noProof="0" dirty="0">
              <a:ln>
                <a:noFill/>
              </a:ln>
              <a:solidFill>
                <a:schemeClr val="tx2">
                  <a:lumMod val="76000"/>
                  <a:lumOff val="24000"/>
                </a:schemeClr>
              </a:solidFill>
              <a:effectLst/>
              <a:uLnTx/>
              <a:uFillTx/>
              <a:latin typeface="Cambria"/>
              <a:ea typeface="MS PGothic"/>
            </a:endParaRPr>
          </a:p>
        </p:txBody>
      </p:sp>
      <p:sp>
        <p:nvSpPr>
          <p:cNvPr id="15" name="Line 52">
            <a:extLst>
              <a:ext uri="{FF2B5EF4-FFF2-40B4-BE49-F238E27FC236}">
                <a16:creationId xmlns:a16="http://schemas.microsoft.com/office/drawing/2014/main" id="{E67E8987-6F58-654B-A497-F0550CE20DED}"/>
              </a:ext>
            </a:extLst>
          </p:cNvPr>
          <p:cNvSpPr>
            <a:spLocks noChangeShapeType="1"/>
          </p:cNvSpPr>
          <p:nvPr/>
        </p:nvSpPr>
        <p:spPr bwMode="auto">
          <a:xfrm flipV="1">
            <a:off x="2633813" y="3414172"/>
            <a:ext cx="7252321" cy="27502"/>
          </a:xfrm>
          <a:prstGeom prst="line">
            <a:avLst/>
          </a:prstGeom>
          <a:ln>
            <a:headEnd/>
            <a:tailEnd type="triangle" w="med" len="lg"/>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a:ea typeface="+mn-ea"/>
              <a:cs typeface="+mn-cs"/>
            </a:endParaRPr>
          </a:p>
        </p:txBody>
      </p:sp>
      <p:sp>
        <p:nvSpPr>
          <p:cNvPr id="20" name="Rectangle 32">
            <a:extLst>
              <a:ext uri="{FF2B5EF4-FFF2-40B4-BE49-F238E27FC236}">
                <a16:creationId xmlns:a16="http://schemas.microsoft.com/office/drawing/2014/main" id="{03DA377B-D4B2-6C16-6E4C-818349D1E01A}"/>
              </a:ext>
            </a:extLst>
          </p:cNvPr>
          <p:cNvSpPr>
            <a:spLocks noChangeArrowheads="1"/>
          </p:cNvSpPr>
          <p:nvPr/>
        </p:nvSpPr>
        <p:spPr bwMode="auto">
          <a:xfrm>
            <a:off x="880444" y="2475607"/>
            <a:ext cx="22479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ctr" anchorCtr="1">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4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Calibri"/>
            </a:endParaRPr>
          </a:p>
        </p:txBody>
      </p:sp>
      <p:sp>
        <p:nvSpPr>
          <p:cNvPr id="21" name="Rectangle 35">
            <a:extLst>
              <a:ext uri="{FF2B5EF4-FFF2-40B4-BE49-F238E27FC236}">
                <a16:creationId xmlns:a16="http://schemas.microsoft.com/office/drawing/2014/main" id="{E8EFBFEE-BE72-F69F-1DAE-710F3965EE66}"/>
              </a:ext>
            </a:extLst>
          </p:cNvPr>
          <p:cNvSpPr>
            <a:spLocks noChangeArrowheads="1"/>
          </p:cNvSpPr>
          <p:nvPr/>
        </p:nvSpPr>
        <p:spPr bwMode="auto">
          <a:xfrm>
            <a:off x="87707" y="1666975"/>
            <a:ext cx="26910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ctr" anchorCtr="1">
            <a:spAutoFit/>
          </a:bodyPr>
          <a:lstStyle/>
          <a:p>
            <a:pPr algn="ctr" fontAlgn="base">
              <a:spcBef>
                <a:spcPct val="0"/>
              </a:spcBef>
              <a:spcAft>
                <a:spcPct val="0"/>
              </a:spcAft>
              <a:defRPr/>
            </a:pPr>
            <a:endParaRPr lang="en-US" sz="14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Calibri"/>
            </a:endParaRPr>
          </a:p>
        </p:txBody>
      </p:sp>
      <p:sp>
        <p:nvSpPr>
          <p:cNvPr id="22" name="Rectangle 31">
            <a:extLst>
              <a:ext uri="{FF2B5EF4-FFF2-40B4-BE49-F238E27FC236}">
                <a16:creationId xmlns:a16="http://schemas.microsoft.com/office/drawing/2014/main" id="{BD381FD6-C162-40AE-37E6-954464437A3D}"/>
              </a:ext>
            </a:extLst>
          </p:cNvPr>
          <p:cNvSpPr>
            <a:spLocks noChangeArrowheads="1"/>
          </p:cNvSpPr>
          <p:nvPr/>
        </p:nvSpPr>
        <p:spPr bwMode="auto">
          <a:xfrm>
            <a:off x="1017827" y="1380528"/>
            <a:ext cx="186998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ctr" anchorCtr="1">
            <a:spAutoFit/>
          </a:bodyPr>
          <a:lstStyle/>
          <a:p>
            <a:pPr algn="ctr" fontAlgn="base">
              <a:spcBef>
                <a:spcPct val="0"/>
              </a:spcBef>
              <a:spcAft>
                <a:spcPct val="0"/>
              </a:spcAft>
              <a:defRPr/>
            </a:pPr>
            <a:r>
              <a:rPr lang="en-US" sz="1400" b="1" dirty="0">
                <a:solidFill>
                  <a:prstClr val="black"/>
                </a:solidFill>
                <a:latin typeface="Calibri"/>
                <a:ea typeface="MS PGothic"/>
              </a:rPr>
              <a:t>No standardized transition policy/process</a:t>
            </a:r>
            <a:endParaRPr lang="en-US" sz="14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Calibri"/>
            </a:endParaRPr>
          </a:p>
        </p:txBody>
      </p:sp>
      <p:sp>
        <p:nvSpPr>
          <p:cNvPr id="23" name="Rectangle 25">
            <a:extLst>
              <a:ext uri="{FF2B5EF4-FFF2-40B4-BE49-F238E27FC236}">
                <a16:creationId xmlns:a16="http://schemas.microsoft.com/office/drawing/2014/main" id="{903BB2AC-F681-A69F-9EA7-51609FB0AEF8}"/>
              </a:ext>
            </a:extLst>
          </p:cNvPr>
          <p:cNvSpPr>
            <a:spLocks noChangeArrowheads="1"/>
          </p:cNvSpPr>
          <p:nvPr/>
        </p:nvSpPr>
        <p:spPr bwMode="auto">
          <a:xfrm>
            <a:off x="6478672" y="3550985"/>
            <a:ext cx="1625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ctr" anchorCtr="1">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4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Calibri"/>
            </a:endParaRPr>
          </a:p>
        </p:txBody>
      </p:sp>
      <p:sp>
        <p:nvSpPr>
          <p:cNvPr id="29" name="Rectangle 29">
            <a:extLst>
              <a:ext uri="{FF2B5EF4-FFF2-40B4-BE49-F238E27FC236}">
                <a16:creationId xmlns:a16="http://schemas.microsoft.com/office/drawing/2014/main" id="{51483451-E8B0-84AB-97D5-3430F9B9BE1C}"/>
              </a:ext>
            </a:extLst>
          </p:cNvPr>
          <p:cNvSpPr>
            <a:spLocks noChangeArrowheads="1"/>
          </p:cNvSpPr>
          <p:nvPr/>
        </p:nvSpPr>
        <p:spPr bwMode="auto">
          <a:xfrm>
            <a:off x="6083480" y="3871165"/>
            <a:ext cx="134745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ctr" anchorCtr="1">
            <a:spAutoFit/>
          </a:bodyPr>
          <a:lstStyle/>
          <a:p>
            <a:pPr algn="ctr" fontAlgn="base">
              <a:spcBef>
                <a:spcPct val="0"/>
              </a:spcBef>
              <a:spcAft>
                <a:spcPct val="0"/>
              </a:spcAft>
              <a:defRPr/>
            </a:pPr>
            <a:r>
              <a:rPr lang="en-US" sz="1400" b="1" dirty="0">
                <a:solidFill>
                  <a:prstClr val="black"/>
                </a:solidFill>
                <a:latin typeface="Calibri"/>
                <a:ea typeface="MS PGothic"/>
              </a:rPr>
              <a:t>No list of adult providers</a:t>
            </a:r>
            <a:endParaRPr lang="en-US" sz="14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Calibri"/>
            </a:endParaRPr>
          </a:p>
        </p:txBody>
      </p:sp>
      <p:sp>
        <p:nvSpPr>
          <p:cNvPr id="30" name="Rectangle 26">
            <a:extLst>
              <a:ext uri="{FF2B5EF4-FFF2-40B4-BE49-F238E27FC236}">
                <a16:creationId xmlns:a16="http://schemas.microsoft.com/office/drawing/2014/main" id="{5E5F127F-7C74-2B61-3AD1-8C5B7525A1CE}"/>
              </a:ext>
            </a:extLst>
          </p:cNvPr>
          <p:cNvSpPr>
            <a:spLocks noChangeArrowheads="1"/>
          </p:cNvSpPr>
          <p:nvPr/>
        </p:nvSpPr>
        <p:spPr bwMode="auto">
          <a:xfrm>
            <a:off x="5197138" y="4641618"/>
            <a:ext cx="17907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ctr" anchorCtr="1">
            <a:spAutoFit/>
          </a:bodyPr>
          <a:lstStyle/>
          <a:p>
            <a:pPr algn="ctr" fontAlgn="base">
              <a:spcBef>
                <a:spcPct val="0"/>
              </a:spcBef>
              <a:spcAft>
                <a:spcPct val="0"/>
              </a:spcAft>
              <a:defRPr/>
            </a:pPr>
            <a:r>
              <a:rPr lang="en-US" sz="1400" b="1" dirty="0">
                <a:solidFill>
                  <a:prstClr val="black"/>
                </a:solidFill>
                <a:latin typeface="Calibri"/>
                <a:ea typeface="MS PGothic"/>
              </a:rPr>
              <a:t>No standardized transition education plan or materials</a:t>
            </a:r>
            <a:endParaRPr kumimoji="0" lang="en-US" sz="14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endParaRPr>
          </a:p>
        </p:txBody>
      </p:sp>
      <p:sp>
        <p:nvSpPr>
          <p:cNvPr id="31" name="Line 61">
            <a:extLst>
              <a:ext uri="{FF2B5EF4-FFF2-40B4-BE49-F238E27FC236}">
                <a16:creationId xmlns:a16="http://schemas.microsoft.com/office/drawing/2014/main" id="{F7469955-C42D-B77F-9F4D-6D2D7EA58D94}"/>
              </a:ext>
            </a:extLst>
          </p:cNvPr>
          <p:cNvSpPr>
            <a:spLocks noChangeShapeType="1"/>
          </p:cNvSpPr>
          <p:nvPr/>
        </p:nvSpPr>
        <p:spPr bwMode="auto">
          <a:xfrm>
            <a:off x="6623177" y="1055202"/>
            <a:ext cx="1260475" cy="2184400"/>
          </a:xfrm>
          <a:prstGeom prst="line">
            <a:avLst/>
          </a:prstGeom>
          <a:ln>
            <a:headEnd/>
            <a:tailEnd type="triangle" w="med" len="lg"/>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0">
            <a:schemeClr val="accent1"/>
          </a:fillRef>
          <a:effectRef idx="1">
            <a:schemeClr val="accent1"/>
          </a:effectRef>
          <a:fontRef idx="minor">
            <a:schemeClr val="tx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3" name="Line 62">
            <a:extLst>
              <a:ext uri="{FF2B5EF4-FFF2-40B4-BE49-F238E27FC236}">
                <a16:creationId xmlns:a16="http://schemas.microsoft.com/office/drawing/2014/main" id="{7A346C27-E97A-8FE1-C315-133DF1347928}"/>
              </a:ext>
            </a:extLst>
          </p:cNvPr>
          <p:cNvSpPr>
            <a:spLocks noChangeShapeType="1"/>
          </p:cNvSpPr>
          <p:nvPr/>
        </p:nvSpPr>
        <p:spPr bwMode="auto">
          <a:xfrm>
            <a:off x="2678336" y="1092386"/>
            <a:ext cx="1260475" cy="2184400"/>
          </a:xfrm>
          <a:prstGeom prst="line">
            <a:avLst/>
          </a:prstGeom>
          <a:ln>
            <a:headEnd/>
            <a:tailEnd type="triangle" w="med" len="lg"/>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0">
            <a:schemeClr val="accent1"/>
          </a:fillRef>
          <a:effectRef idx="1">
            <a:schemeClr val="accent1"/>
          </a:effectRef>
          <a:fontRef idx="minor">
            <a:schemeClr val="tx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4" name="Line 63">
            <a:extLst>
              <a:ext uri="{FF2B5EF4-FFF2-40B4-BE49-F238E27FC236}">
                <a16:creationId xmlns:a16="http://schemas.microsoft.com/office/drawing/2014/main" id="{AFE58612-0077-A914-10DF-2B654CE3D469}"/>
              </a:ext>
            </a:extLst>
          </p:cNvPr>
          <p:cNvSpPr>
            <a:spLocks noChangeShapeType="1"/>
          </p:cNvSpPr>
          <p:nvPr/>
        </p:nvSpPr>
        <p:spPr bwMode="auto">
          <a:xfrm rot="10800000" flipH="1">
            <a:off x="6630116" y="3537611"/>
            <a:ext cx="1260475" cy="2184400"/>
          </a:xfrm>
          <a:prstGeom prst="line">
            <a:avLst/>
          </a:prstGeom>
          <a:ln>
            <a:headEnd/>
            <a:tailEnd type="triangle" w="med" len="lg"/>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0">
            <a:schemeClr val="accent1"/>
          </a:fillRef>
          <a:effectRef idx="1">
            <a:schemeClr val="accent1"/>
          </a:effectRef>
          <a:fontRef idx="minor">
            <a:schemeClr val="tx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6" name="Line 63">
            <a:extLst>
              <a:ext uri="{FF2B5EF4-FFF2-40B4-BE49-F238E27FC236}">
                <a16:creationId xmlns:a16="http://schemas.microsoft.com/office/drawing/2014/main" id="{7D78446B-FE1B-2BD0-165D-2486B7C3D68E}"/>
              </a:ext>
            </a:extLst>
          </p:cNvPr>
          <p:cNvSpPr>
            <a:spLocks noChangeShapeType="1"/>
          </p:cNvSpPr>
          <p:nvPr/>
        </p:nvSpPr>
        <p:spPr bwMode="auto">
          <a:xfrm rot="10800000" flipH="1">
            <a:off x="2700486" y="3537611"/>
            <a:ext cx="1260475" cy="2184400"/>
          </a:xfrm>
          <a:prstGeom prst="line">
            <a:avLst/>
          </a:prstGeom>
          <a:ln>
            <a:headEnd/>
            <a:tailEnd type="triangle" w="med" len="lg"/>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0">
            <a:schemeClr val="accent1"/>
          </a:fillRef>
          <a:effectRef idx="1">
            <a:schemeClr val="accent1"/>
          </a:effectRef>
          <a:fontRef idx="minor">
            <a:schemeClr val="tx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7" name="Rectangle 25">
            <a:extLst>
              <a:ext uri="{FF2B5EF4-FFF2-40B4-BE49-F238E27FC236}">
                <a16:creationId xmlns:a16="http://schemas.microsoft.com/office/drawing/2014/main" id="{34273AD7-40D2-5D2D-A0CB-5FBB5F1D8E1A}"/>
              </a:ext>
            </a:extLst>
          </p:cNvPr>
          <p:cNvSpPr>
            <a:spLocks noChangeArrowheads="1"/>
          </p:cNvSpPr>
          <p:nvPr/>
        </p:nvSpPr>
        <p:spPr bwMode="auto">
          <a:xfrm>
            <a:off x="1130213" y="3673352"/>
            <a:ext cx="239395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ctr" anchorCtr="1">
            <a:spAutoFit/>
          </a:bodyPr>
          <a:lstStyle/>
          <a:p>
            <a:pPr algn="ctr" fontAlgn="base">
              <a:spcBef>
                <a:spcPct val="0"/>
              </a:spcBef>
              <a:spcAft>
                <a:spcPct val="0"/>
              </a:spcAft>
              <a:defRPr/>
            </a:pPr>
            <a:r>
              <a:rPr lang="en-US" sz="1400" b="1" dirty="0">
                <a:solidFill>
                  <a:prstClr val="black"/>
                </a:solidFill>
                <a:latin typeface="Calibri"/>
                <a:ea typeface="MS PGothic"/>
                <a:cs typeface="Calibri"/>
              </a:rPr>
              <a:t>No standardized documentation in EPIC about education and assessments</a:t>
            </a:r>
            <a:endParaRPr lang="en-US" sz="14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Calibri"/>
            </a:endParaRPr>
          </a:p>
        </p:txBody>
      </p:sp>
      <p:sp>
        <p:nvSpPr>
          <p:cNvPr id="38" name="Rectangle 25">
            <a:extLst>
              <a:ext uri="{FF2B5EF4-FFF2-40B4-BE49-F238E27FC236}">
                <a16:creationId xmlns:a16="http://schemas.microsoft.com/office/drawing/2014/main" id="{F0BA4A19-9442-C331-E11B-7E08D4CBEC76}"/>
              </a:ext>
            </a:extLst>
          </p:cNvPr>
          <p:cNvSpPr>
            <a:spLocks noChangeArrowheads="1"/>
          </p:cNvSpPr>
          <p:nvPr/>
        </p:nvSpPr>
        <p:spPr bwMode="auto">
          <a:xfrm>
            <a:off x="444745" y="4643044"/>
            <a:ext cx="269105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ctr" anchorCtr="1">
            <a:spAutoFit/>
          </a:bodyPr>
          <a:lstStyle/>
          <a:p>
            <a:pPr algn="ctr" fontAlgn="base">
              <a:spcBef>
                <a:spcPct val="0"/>
              </a:spcBef>
              <a:spcAft>
                <a:spcPct val="0"/>
              </a:spcAft>
              <a:defRPr/>
            </a:pPr>
            <a:r>
              <a:rPr lang="en-US" sz="1400" b="1" dirty="0">
                <a:solidFill>
                  <a:prstClr val="black"/>
                </a:solidFill>
                <a:latin typeface="Calibri"/>
                <a:ea typeface="MS PGothic"/>
              </a:rPr>
              <a:t>No standardized documentation in epic about date of transition goal</a:t>
            </a:r>
            <a:endParaRPr kumimoji="0" lang="en-US" sz="14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endParaRPr>
          </a:p>
        </p:txBody>
      </p:sp>
      <p:sp>
        <p:nvSpPr>
          <p:cNvPr id="39" name="Rectangle 25">
            <a:extLst>
              <a:ext uri="{FF2B5EF4-FFF2-40B4-BE49-F238E27FC236}">
                <a16:creationId xmlns:a16="http://schemas.microsoft.com/office/drawing/2014/main" id="{3C9D2244-8FE5-E9A1-50D9-3572E8381D78}"/>
              </a:ext>
            </a:extLst>
          </p:cNvPr>
          <p:cNvSpPr>
            <a:spLocks noChangeArrowheads="1"/>
          </p:cNvSpPr>
          <p:nvPr/>
        </p:nvSpPr>
        <p:spPr bwMode="auto">
          <a:xfrm>
            <a:off x="575641" y="5068496"/>
            <a:ext cx="218161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ctr" anchorCtr="1">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4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Calibri"/>
            </a:endParaRPr>
          </a:p>
        </p:txBody>
      </p:sp>
      <p:sp>
        <p:nvSpPr>
          <p:cNvPr id="41" name="Rectangle 25">
            <a:extLst>
              <a:ext uri="{FF2B5EF4-FFF2-40B4-BE49-F238E27FC236}">
                <a16:creationId xmlns:a16="http://schemas.microsoft.com/office/drawing/2014/main" id="{2DDB8BEF-9D98-43DC-4D8E-0C0C6E610B13}"/>
              </a:ext>
            </a:extLst>
          </p:cNvPr>
          <p:cNvSpPr>
            <a:spLocks noChangeArrowheads="1"/>
          </p:cNvSpPr>
          <p:nvPr/>
        </p:nvSpPr>
        <p:spPr bwMode="auto">
          <a:xfrm>
            <a:off x="1789764" y="5859306"/>
            <a:ext cx="222751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ctr" anchorCtr="1">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strike="noStrike" kern="1200" cap="none" spc="0" normalizeH="0" baseline="0" noProof="0" dirty="0">
                <a:ln>
                  <a:noFill/>
                </a:ln>
                <a:solidFill>
                  <a:schemeClr val="tx2">
                    <a:lumMod val="76000"/>
                    <a:lumOff val="24000"/>
                  </a:schemeClr>
                </a:solidFill>
                <a:effectLst/>
                <a:uLnTx/>
                <a:uFillTx/>
                <a:latin typeface="Cambria"/>
                <a:ea typeface="MS PGothic"/>
              </a:rPr>
              <a:t>Technology/Equipment</a:t>
            </a:r>
            <a:endParaRPr lang="en-US" sz="1400" b="1" i="0" strike="noStrike" kern="1200" cap="none" spc="0" normalizeH="0" baseline="0" noProof="0" dirty="0">
              <a:ln>
                <a:noFill/>
              </a:ln>
              <a:solidFill>
                <a:schemeClr val="tx2">
                  <a:lumMod val="76000"/>
                  <a:lumOff val="24000"/>
                </a:schemeClr>
              </a:solidFill>
              <a:effectLst/>
              <a:uLnTx/>
              <a:uFillTx/>
              <a:latin typeface="Cambria"/>
              <a:ea typeface="MS PGothic"/>
            </a:endParaRPr>
          </a:p>
        </p:txBody>
      </p:sp>
      <p:sp>
        <p:nvSpPr>
          <p:cNvPr id="42" name="Rectangle 47">
            <a:extLst>
              <a:ext uri="{FF2B5EF4-FFF2-40B4-BE49-F238E27FC236}">
                <a16:creationId xmlns:a16="http://schemas.microsoft.com/office/drawing/2014/main" id="{F8126C66-5C30-7921-7322-2CEDA1B7C96A}"/>
              </a:ext>
            </a:extLst>
          </p:cNvPr>
          <p:cNvSpPr>
            <a:spLocks noChangeArrowheads="1"/>
          </p:cNvSpPr>
          <p:nvPr/>
        </p:nvSpPr>
        <p:spPr bwMode="auto">
          <a:xfrm>
            <a:off x="2825293" y="1685886"/>
            <a:ext cx="23571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ctr" anchorCtr="1">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b="1" i="0" u="none" strike="noStrike" kern="1200" cap="none" spc="0" normalizeH="0" baseline="0" noProof="0" dirty="0">
              <a:ln>
                <a:noFill/>
              </a:ln>
              <a:solidFill>
                <a:srgbClr val="00B050"/>
              </a:solidFill>
              <a:effectLst/>
              <a:uLnTx/>
              <a:uFillTx/>
              <a:latin typeface="Calibri"/>
              <a:ea typeface="MS PGothic" panose="020B0600070205080204" pitchFamily="34" charset="-128"/>
              <a:cs typeface="Calibri"/>
            </a:endParaRPr>
          </a:p>
        </p:txBody>
      </p:sp>
      <p:sp>
        <p:nvSpPr>
          <p:cNvPr id="44" name="TextBox 43">
            <a:extLst>
              <a:ext uri="{FF2B5EF4-FFF2-40B4-BE49-F238E27FC236}">
                <a16:creationId xmlns:a16="http://schemas.microsoft.com/office/drawing/2014/main" id="{F94B2510-BB39-CA5D-D56E-DE0BF4EBFF1A}"/>
              </a:ext>
            </a:extLst>
          </p:cNvPr>
          <p:cNvSpPr txBox="1"/>
          <p:nvPr/>
        </p:nvSpPr>
        <p:spPr>
          <a:xfrm>
            <a:off x="2290922" y="108733"/>
            <a:ext cx="7274427" cy="523220"/>
          </a:xfrm>
          <a:prstGeom prst="rect">
            <a:avLst/>
          </a:prstGeom>
          <a:noFill/>
        </p:spPr>
        <p:txBody>
          <a:bodyPr wrap="none" lIns="91440" tIns="45720" rIns="91440" bIns="45720" rtlCol="0" anchor="t">
            <a:spAutoFit/>
          </a:bodyPr>
          <a:lstStyle/>
          <a:p>
            <a:pPr algn="ctr">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Key Drivers: </a:t>
            </a:r>
            <a:r>
              <a:rPr lang="en-US" sz="2800" dirty="0">
                <a:solidFill>
                  <a:prstClr val="black"/>
                </a:solidFill>
                <a:latin typeface="Calibri"/>
              </a:rPr>
              <a:t>What obstructs transition planning?</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5" name="Rectangle 32">
            <a:extLst>
              <a:ext uri="{FF2B5EF4-FFF2-40B4-BE49-F238E27FC236}">
                <a16:creationId xmlns:a16="http://schemas.microsoft.com/office/drawing/2014/main" id="{1A56C57B-58F7-5A5C-1453-16DF4458AC37}"/>
              </a:ext>
            </a:extLst>
          </p:cNvPr>
          <p:cNvSpPr>
            <a:spLocks noChangeArrowheads="1"/>
          </p:cNvSpPr>
          <p:nvPr/>
        </p:nvSpPr>
        <p:spPr bwMode="auto">
          <a:xfrm>
            <a:off x="5401181" y="2634050"/>
            <a:ext cx="22479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ctr" anchorCtr="1">
            <a:spAutoFit/>
          </a:bodyPr>
          <a:lstStyle/>
          <a:p>
            <a:pPr algn="ctr" fontAlgn="base">
              <a:spcBef>
                <a:spcPct val="0"/>
              </a:spcBef>
              <a:spcAft>
                <a:spcPct val="0"/>
              </a:spcAft>
              <a:defRPr/>
            </a:pPr>
            <a:r>
              <a:rPr lang="en-US" sz="1400" b="1" dirty="0">
                <a:solidFill>
                  <a:prstClr val="black"/>
                </a:solidFill>
                <a:latin typeface="Calibri"/>
                <a:ea typeface="MS PGothic"/>
              </a:rPr>
              <a:t>Providers/CDCES/SW unaware of transition roles</a:t>
            </a:r>
            <a:endParaRPr kumimoji="0" lang="en-US" sz="14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endParaRPr>
          </a:p>
        </p:txBody>
      </p:sp>
      <p:sp>
        <p:nvSpPr>
          <p:cNvPr id="66" name="Rectangle 35">
            <a:extLst>
              <a:ext uri="{FF2B5EF4-FFF2-40B4-BE49-F238E27FC236}">
                <a16:creationId xmlns:a16="http://schemas.microsoft.com/office/drawing/2014/main" id="{C2C83E52-14E6-DC7F-C50B-F34CEBB0B7E9}"/>
              </a:ext>
            </a:extLst>
          </p:cNvPr>
          <p:cNvSpPr>
            <a:spLocks noChangeArrowheads="1"/>
          </p:cNvSpPr>
          <p:nvPr/>
        </p:nvSpPr>
        <p:spPr bwMode="auto">
          <a:xfrm>
            <a:off x="4918170" y="1833590"/>
            <a:ext cx="227342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ctr" anchorCtr="1">
            <a:spAutoFit/>
          </a:bodyPr>
          <a:lstStyle/>
          <a:p>
            <a:pPr algn="ctr">
              <a:spcBef>
                <a:spcPct val="0"/>
              </a:spcBef>
              <a:spcAft>
                <a:spcPct val="0"/>
              </a:spcAft>
              <a:defRPr/>
            </a:pPr>
            <a:r>
              <a:rPr lang="en-US" sz="1400" b="1" dirty="0">
                <a:solidFill>
                  <a:prstClr val="black"/>
                </a:solidFill>
                <a:latin typeface="Calibri"/>
                <a:ea typeface="MS PGothic"/>
              </a:rPr>
              <a:t>Providers &amp; CDCES not comfortable with certain topics</a:t>
            </a:r>
            <a:endParaRPr lang="en-US" sz="1400" b="1" dirty="0" err="1">
              <a:solidFill>
                <a:prstClr val="black"/>
              </a:solidFill>
              <a:ea typeface="MS PGothic"/>
              <a:cs typeface="Calibri"/>
            </a:endParaRPr>
          </a:p>
          <a:p>
            <a:pPr algn="ctr">
              <a:spcBef>
                <a:spcPct val="0"/>
              </a:spcBef>
              <a:spcAft>
                <a:spcPct val="0"/>
              </a:spcAft>
              <a:defRPr/>
            </a:pPr>
            <a:endParaRPr lang="en-US" sz="1400" b="1" i="0" u="none" strike="noStrike" kern="1200" cap="none" spc="0" normalizeH="0" baseline="0" noProof="0">
              <a:ln>
                <a:noFill/>
              </a:ln>
              <a:solidFill>
                <a:prstClr val="black"/>
              </a:solidFill>
              <a:effectLst/>
              <a:uLnTx/>
              <a:uFillTx/>
              <a:latin typeface="Calibri"/>
              <a:ea typeface="MS PGothic" panose="020B0600070205080204" pitchFamily="34" charset="-128"/>
              <a:cs typeface="Calibri"/>
            </a:endParaRPr>
          </a:p>
        </p:txBody>
      </p:sp>
      <p:sp>
        <p:nvSpPr>
          <p:cNvPr id="67" name="Rectangle 31">
            <a:extLst>
              <a:ext uri="{FF2B5EF4-FFF2-40B4-BE49-F238E27FC236}">
                <a16:creationId xmlns:a16="http://schemas.microsoft.com/office/drawing/2014/main" id="{2CEF7B45-C174-1FC4-F67E-CEF99EB9C37A}"/>
              </a:ext>
            </a:extLst>
          </p:cNvPr>
          <p:cNvSpPr>
            <a:spLocks noChangeArrowheads="1"/>
          </p:cNvSpPr>
          <p:nvPr/>
        </p:nvSpPr>
        <p:spPr bwMode="auto">
          <a:xfrm>
            <a:off x="4925404" y="1253071"/>
            <a:ext cx="175685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ctr" anchorCtr="1">
            <a:spAutoFit/>
          </a:bodyPr>
          <a:lstStyle/>
          <a:p>
            <a:pPr algn="ctr" fontAlgn="base">
              <a:spcBef>
                <a:spcPct val="0"/>
              </a:spcBef>
              <a:spcAft>
                <a:spcPct val="0"/>
              </a:spcAft>
              <a:defRPr/>
            </a:pPr>
            <a:r>
              <a:rPr lang="en-US" sz="1400" b="1" dirty="0">
                <a:solidFill>
                  <a:prstClr val="black"/>
                </a:solidFill>
                <a:latin typeface="Calibri"/>
                <a:ea typeface="MS PGothic"/>
              </a:rPr>
              <a:t>Patients not aware of transition plan</a:t>
            </a:r>
            <a:endParaRPr kumimoji="0" lang="en-US" sz="14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endParaRPr>
          </a:p>
        </p:txBody>
      </p:sp>
      <p:sp>
        <p:nvSpPr>
          <p:cNvPr id="4" name="Rectangle 47">
            <a:extLst>
              <a:ext uri="{FF2B5EF4-FFF2-40B4-BE49-F238E27FC236}">
                <a16:creationId xmlns:a16="http://schemas.microsoft.com/office/drawing/2014/main" id="{B660F2D1-0E1E-9385-5D31-B776CAB60024}"/>
              </a:ext>
            </a:extLst>
          </p:cNvPr>
          <p:cNvSpPr>
            <a:spLocks noChangeArrowheads="1"/>
          </p:cNvSpPr>
          <p:nvPr/>
        </p:nvSpPr>
        <p:spPr bwMode="auto">
          <a:xfrm>
            <a:off x="3003797" y="1383144"/>
            <a:ext cx="19571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ctr" anchorCtr="1">
            <a:spAutoFit/>
          </a:bodyPr>
          <a:lstStyle/>
          <a:p>
            <a:pPr algn="ctr" fontAlgn="base">
              <a:spcBef>
                <a:spcPct val="0"/>
              </a:spcBef>
              <a:spcAft>
                <a:spcPct val="0"/>
              </a:spcAft>
              <a:defRPr/>
            </a:pPr>
            <a:r>
              <a:rPr lang="en-US" sz="1400" b="1" dirty="0">
                <a:solidFill>
                  <a:srgbClr val="00B050"/>
                </a:solidFill>
                <a:latin typeface="Calibri"/>
                <a:ea typeface="MS PGothic"/>
              </a:rPr>
              <a:t>Create transition policy document- Clinic CPT</a:t>
            </a:r>
            <a:endParaRPr lang="en-US" sz="1400" b="1" i="0" u="none" strike="noStrike" kern="1200" cap="none" spc="0" normalizeH="0" baseline="0" noProof="0" dirty="0">
              <a:ln>
                <a:noFill/>
              </a:ln>
              <a:solidFill>
                <a:srgbClr val="00B050"/>
              </a:solidFill>
              <a:effectLst/>
              <a:uLnTx/>
              <a:uFillTx/>
              <a:latin typeface="Calibri"/>
              <a:ea typeface="MS PGothic" panose="020B0600070205080204" pitchFamily="34" charset="-128"/>
              <a:cs typeface="Calibri"/>
            </a:endParaRPr>
          </a:p>
        </p:txBody>
      </p:sp>
      <p:sp>
        <p:nvSpPr>
          <p:cNvPr id="5" name="Rectangle 47">
            <a:extLst>
              <a:ext uri="{FF2B5EF4-FFF2-40B4-BE49-F238E27FC236}">
                <a16:creationId xmlns:a16="http://schemas.microsoft.com/office/drawing/2014/main" id="{EA9591F0-FFCF-229B-ECBA-436E6929C18E}"/>
              </a:ext>
            </a:extLst>
          </p:cNvPr>
          <p:cNvSpPr>
            <a:spLocks noChangeArrowheads="1"/>
          </p:cNvSpPr>
          <p:nvPr/>
        </p:nvSpPr>
        <p:spPr bwMode="auto">
          <a:xfrm>
            <a:off x="3116834" y="2563016"/>
            <a:ext cx="23571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ctr" anchorCtr="1">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b="1" i="0" u="none" strike="noStrike" kern="1200" cap="none" spc="0" normalizeH="0" baseline="0" noProof="0" dirty="0">
              <a:ln>
                <a:noFill/>
              </a:ln>
              <a:solidFill>
                <a:srgbClr val="00B050"/>
              </a:solidFill>
              <a:effectLst/>
              <a:uLnTx/>
              <a:uFillTx/>
              <a:latin typeface="Calibri"/>
              <a:ea typeface="MS PGothic" panose="020B0600070205080204" pitchFamily="34" charset="-128"/>
              <a:cs typeface="Calibri"/>
            </a:endParaRPr>
          </a:p>
        </p:txBody>
      </p:sp>
      <p:sp>
        <p:nvSpPr>
          <p:cNvPr id="6" name="Rectangle 47">
            <a:extLst>
              <a:ext uri="{FF2B5EF4-FFF2-40B4-BE49-F238E27FC236}">
                <a16:creationId xmlns:a16="http://schemas.microsoft.com/office/drawing/2014/main" id="{8869A957-27EE-438F-0334-3D2CC9202D50}"/>
              </a:ext>
            </a:extLst>
          </p:cNvPr>
          <p:cNvSpPr>
            <a:spLocks noChangeArrowheads="1"/>
          </p:cNvSpPr>
          <p:nvPr/>
        </p:nvSpPr>
        <p:spPr bwMode="auto">
          <a:xfrm>
            <a:off x="7048117" y="1067623"/>
            <a:ext cx="23571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ctr" anchorCtr="1">
            <a:spAutoFit/>
          </a:bodyPr>
          <a:lstStyle/>
          <a:p>
            <a:pPr algn="ctr" fontAlgn="base">
              <a:spcBef>
                <a:spcPct val="0"/>
              </a:spcBef>
              <a:spcAft>
                <a:spcPct val="0"/>
              </a:spcAft>
              <a:defRPr/>
            </a:pPr>
            <a:endParaRPr lang="en-US" sz="1200" b="1" i="0" u="none" strike="noStrike" kern="1200" cap="none" spc="0" normalizeH="0" baseline="0" noProof="0" dirty="0">
              <a:ln>
                <a:noFill/>
              </a:ln>
              <a:solidFill>
                <a:srgbClr val="00B050"/>
              </a:solidFill>
              <a:effectLst/>
              <a:uLnTx/>
              <a:uFillTx/>
              <a:latin typeface="Calibri"/>
              <a:ea typeface="MS PGothic" panose="020B0600070205080204" pitchFamily="34" charset="-128"/>
              <a:cs typeface="Calibri"/>
            </a:endParaRPr>
          </a:p>
        </p:txBody>
      </p:sp>
      <p:sp>
        <p:nvSpPr>
          <p:cNvPr id="7" name="Rectangle 47">
            <a:extLst>
              <a:ext uri="{FF2B5EF4-FFF2-40B4-BE49-F238E27FC236}">
                <a16:creationId xmlns:a16="http://schemas.microsoft.com/office/drawing/2014/main" id="{B8C48F38-9BF7-B458-5171-149CB80F72B4}"/>
              </a:ext>
            </a:extLst>
          </p:cNvPr>
          <p:cNvSpPr>
            <a:spLocks noChangeArrowheads="1"/>
          </p:cNvSpPr>
          <p:nvPr/>
        </p:nvSpPr>
        <p:spPr bwMode="auto">
          <a:xfrm>
            <a:off x="7191592" y="1776291"/>
            <a:ext cx="235716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ctr" anchorCtr="1">
            <a:spAutoFit/>
          </a:bodyPr>
          <a:lstStyle/>
          <a:p>
            <a:pPr algn="ctr" fontAlgn="base">
              <a:spcBef>
                <a:spcPct val="0"/>
              </a:spcBef>
              <a:spcAft>
                <a:spcPct val="0"/>
              </a:spcAft>
              <a:defRPr/>
            </a:pPr>
            <a:r>
              <a:rPr lang="en-US" sz="1400" b="1" dirty="0">
                <a:solidFill>
                  <a:srgbClr val="00B050"/>
                </a:solidFill>
                <a:latin typeface="Calibri"/>
                <a:ea typeface="MS PGothic"/>
              </a:rPr>
              <a:t>Transition workshop on safe and healthy healthcare transition</a:t>
            </a:r>
            <a:endParaRPr lang="en-US" sz="1400" b="1" i="0" u="none" strike="noStrike" kern="1200" cap="none" spc="0" normalizeH="0" baseline="0" noProof="0" dirty="0">
              <a:ln>
                <a:noFill/>
              </a:ln>
              <a:solidFill>
                <a:srgbClr val="00B050"/>
              </a:solidFill>
              <a:effectLst/>
              <a:uLnTx/>
              <a:uFillTx/>
              <a:latin typeface="Calibri"/>
              <a:ea typeface="MS PGothic" panose="020B0600070205080204" pitchFamily="34" charset="-128"/>
              <a:cs typeface="Calibri"/>
            </a:endParaRPr>
          </a:p>
        </p:txBody>
      </p:sp>
      <p:sp>
        <p:nvSpPr>
          <p:cNvPr id="8" name="Rectangle 47">
            <a:extLst>
              <a:ext uri="{FF2B5EF4-FFF2-40B4-BE49-F238E27FC236}">
                <a16:creationId xmlns:a16="http://schemas.microsoft.com/office/drawing/2014/main" id="{AFB80F26-CD26-23CB-9075-D80E7F12E631}"/>
              </a:ext>
            </a:extLst>
          </p:cNvPr>
          <p:cNvSpPr>
            <a:spLocks noChangeArrowheads="1"/>
          </p:cNvSpPr>
          <p:nvPr/>
        </p:nvSpPr>
        <p:spPr bwMode="auto">
          <a:xfrm>
            <a:off x="7113202" y="4699586"/>
            <a:ext cx="235716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ctr" anchorCtr="1">
            <a:spAutoFit/>
          </a:bodyPr>
          <a:lstStyle/>
          <a:p>
            <a:pPr algn="ctr" fontAlgn="base">
              <a:spcBef>
                <a:spcPct val="0"/>
              </a:spcBef>
              <a:spcAft>
                <a:spcPct val="0"/>
              </a:spcAft>
              <a:defRPr/>
            </a:pPr>
            <a:r>
              <a:rPr lang="en-US" sz="1400" b="1" dirty="0">
                <a:solidFill>
                  <a:srgbClr val="00B050"/>
                </a:solidFill>
                <a:latin typeface="Calibri"/>
                <a:ea typeface="MS PGothic"/>
              </a:rPr>
              <a:t>Create transition education curriculum based on age, readiness</a:t>
            </a:r>
            <a:endParaRPr kumimoji="0" lang="en-US" sz="1400" b="1" i="0" u="none" strike="noStrike" kern="1200" cap="none" spc="0" normalizeH="0" baseline="0" noProof="0" dirty="0">
              <a:ln>
                <a:noFill/>
              </a:ln>
              <a:solidFill>
                <a:srgbClr val="00B050"/>
              </a:solidFill>
              <a:effectLst/>
              <a:uLnTx/>
              <a:uFillTx/>
              <a:latin typeface="Calibri"/>
              <a:ea typeface="MS PGothic" panose="020B0600070205080204" pitchFamily="34" charset="-128"/>
              <a:cs typeface="+mn-cs"/>
            </a:endParaRPr>
          </a:p>
        </p:txBody>
      </p:sp>
      <p:sp>
        <p:nvSpPr>
          <p:cNvPr id="9" name="Rectangle 47">
            <a:extLst>
              <a:ext uri="{FF2B5EF4-FFF2-40B4-BE49-F238E27FC236}">
                <a16:creationId xmlns:a16="http://schemas.microsoft.com/office/drawing/2014/main" id="{7B3F6949-F583-F1E4-935F-6E9B991971AF}"/>
              </a:ext>
            </a:extLst>
          </p:cNvPr>
          <p:cNvSpPr>
            <a:spLocks noChangeArrowheads="1"/>
          </p:cNvSpPr>
          <p:nvPr/>
        </p:nvSpPr>
        <p:spPr bwMode="auto">
          <a:xfrm>
            <a:off x="7649590" y="3988094"/>
            <a:ext cx="23571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ctr" anchorCtr="1">
            <a:spAutoFit/>
          </a:bodyPr>
          <a:lstStyle/>
          <a:p>
            <a:pPr algn="ctr" fontAlgn="base">
              <a:spcBef>
                <a:spcPct val="0"/>
              </a:spcBef>
              <a:spcAft>
                <a:spcPct val="0"/>
              </a:spcAft>
              <a:defRPr/>
            </a:pPr>
            <a:r>
              <a:rPr lang="en-US" sz="1400" b="1" dirty="0">
                <a:solidFill>
                  <a:srgbClr val="00B050"/>
                </a:solidFill>
                <a:latin typeface="Calibri"/>
                <a:ea typeface="MS PGothic"/>
              </a:rPr>
              <a:t>Create adult endocrinologist provider list</a:t>
            </a:r>
            <a:endParaRPr lang="en-US" sz="1400" b="1" i="0" u="none" strike="noStrike" kern="1200" cap="none" spc="0" normalizeH="0" baseline="0" noProof="0" dirty="0">
              <a:ln>
                <a:noFill/>
              </a:ln>
              <a:solidFill>
                <a:srgbClr val="00B050"/>
              </a:solidFill>
              <a:effectLst/>
              <a:uLnTx/>
              <a:uFillTx/>
              <a:latin typeface="Calibri"/>
              <a:ea typeface="MS PGothic" panose="020B0600070205080204" pitchFamily="34" charset="-128"/>
              <a:cs typeface="Calibri"/>
            </a:endParaRPr>
          </a:p>
        </p:txBody>
      </p:sp>
      <p:sp>
        <p:nvSpPr>
          <p:cNvPr id="10" name="Rectangle 47">
            <a:extLst>
              <a:ext uri="{FF2B5EF4-FFF2-40B4-BE49-F238E27FC236}">
                <a16:creationId xmlns:a16="http://schemas.microsoft.com/office/drawing/2014/main" id="{F4E2BF8B-2439-C9FC-6673-D0921053F7B6}"/>
              </a:ext>
            </a:extLst>
          </p:cNvPr>
          <p:cNvSpPr>
            <a:spLocks noChangeArrowheads="1"/>
          </p:cNvSpPr>
          <p:nvPr/>
        </p:nvSpPr>
        <p:spPr bwMode="auto">
          <a:xfrm>
            <a:off x="3522976" y="3764056"/>
            <a:ext cx="235716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ctr" anchorCtr="1">
            <a:spAutoFit/>
          </a:bodyPr>
          <a:lstStyle/>
          <a:p>
            <a:pPr algn="ctr" fontAlgn="base">
              <a:spcBef>
                <a:spcPct val="0"/>
              </a:spcBef>
              <a:spcAft>
                <a:spcPct val="0"/>
              </a:spcAft>
              <a:defRPr/>
            </a:pPr>
            <a:r>
              <a:rPr lang="en-US" sz="1400" b="1" dirty="0">
                <a:solidFill>
                  <a:srgbClr val="00B050"/>
                </a:solidFill>
                <a:latin typeface="Calibri"/>
                <a:ea typeface="MS PGothic"/>
              </a:rPr>
              <a:t>EPIC build- need to be specific- flowsheet, provider flow sheet</a:t>
            </a:r>
            <a:endParaRPr lang="en-US" sz="1400" b="1" i="0" u="none" strike="noStrike" kern="1200" cap="none" spc="0" normalizeH="0" baseline="0" noProof="0" dirty="0">
              <a:ln>
                <a:noFill/>
              </a:ln>
              <a:solidFill>
                <a:srgbClr val="00B050"/>
              </a:solidFill>
              <a:effectLst/>
              <a:uLnTx/>
              <a:uFillTx/>
              <a:latin typeface="Calibri"/>
              <a:ea typeface="MS PGothic" panose="020B0600070205080204" pitchFamily="34" charset="-128"/>
              <a:cs typeface="Calibri"/>
            </a:endParaRPr>
          </a:p>
        </p:txBody>
      </p:sp>
      <p:sp>
        <p:nvSpPr>
          <p:cNvPr id="14" name="Rectangle 47">
            <a:extLst>
              <a:ext uri="{FF2B5EF4-FFF2-40B4-BE49-F238E27FC236}">
                <a16:creationId xmlns:a16="http://schemas.microsoft.com/office/drawing/2014/main" id="{B1B4D7A4-2AA2-7CFF-AE21-73250AE006D3}"/>
              </a:ext>
            </a:extLst>
          </p:cNvPr>
          <p:cNvSpPr>
            <a:spLocks noChangeArrowheads="1"/>
          </p:cNvSpPr>
          <p:nvPr/>
        </p:nvSpPr>
        <p:spPr bwMode="auto">
          <a:xfrm>
            <a:off x="3048835" y="4783901"/>
            <a:ext cx="211903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ctr" anchorCtr="1">
            <a:spAutoFit/>
          </a:bodyPr>
          <a:lstStyle/>
          <a:p>
            <a:pPr algn="ctr" fontAlgn="base">
              <a:spcBef>
                <a:spcPct val="0"/>
              </a:spcBef>
              <a:spcAft>
                <a:spcPct val="0"/>
              </a:spcAft>
              <a:defRPr/>
            </a:pPr>
            <a:r>
              <a:rPr lang="en-US" sz="1400" b="1" dirty="0">
                <a:solidFill>
                  <a:srgbClr val="00B050"/>
                </a:solidFill>
                <a:latin typeface="Calibri"/>
                <a:ea typeface="MS PGothic"/>
              </a:rPr>
              <a:t>Date of transition added to provider flowsheet- Clinic CPT</a:t>
            </a:r>
            <a:endParaRPr lang="en-US" sz="1400" b="1" i="0" u="none" strike="noStrike" kern="1200" cap="none" spc="0" normalizeH="0" baseline="0" noProof="0" dirty="0" err="1">
              <a:ln>
                <a:noFill/>
              </a:ln>
              <a:solidFill>
                <a:srgbClr val="00B050"/>
              </a:solidFill>
              <a:effectLst/>
              <a:uLnTx/>
              <a:uFillTx/>
              <a:latin typeface="Calibri"/>
              <a:ea typeface="MS PGothic" panose="020B0600070205080204" pitchFamily="34" charset="-128"/>
              <a:cs typeface="Calibri"/>
            </a:endParaRPr>
          </a:p>
        </p:txBody>
      </p:sp>
      <p:sp>
        <p:nvSpPr>
          <p:cNvPr id="17" name="Rectangle 47">
            <a:extLst>
              <a:ext uri="{FF2B5EF4-FFF2-40B4-BE49-F238E27FC236}">
                <a16:creationId xmlns:a16="http://schemas.microsoft.com/office/drawing/2014/main" id="{AD0A96A6-3B0C-4DED-776B-D18E0C145A47}"/>
              </a:ext>
            </a:extLst>
          </p:cNvPr>
          <p:cNvSpPr>
            <a:spLocks noChangeArrowheads="1"/>
          </p:cNvSpPr>
          <p:nvPr/>
        </p:nvSpPr>
        <p:spPr bwMode="auto">
          <a:xfrm>
            <a:off x="6905586" y="1173633"/>
            <a:ext cx="22238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ctr" anchorCtr="1">
            <a:spAutoFit/>
          </a:bodyPr>
          <a:lstStyle/>
          <a:p>
            <a:pPr algn="ctr" fontAlgn="base">
              <a:spcBef>
                <a:spcPct val="0"/>
              </a:spcBef>
              <a:spcAft>
                <a:spcPct val="0"/>
              </a:spcAft>
              <a:defRPr/>
            </a:pPr>
            <a:r>
              <a:rPr lang="en-US" sz="1400" b="1" dirty="0">
                <a:solidFill>
                  <a:srgbClr val="00B050"/>
                </a:solidFill>
                <a:latin typeface="Calibri"/>
                <a:ea typeface="MS PGothic"/>
              </a:rPr>
              <a:t>Transition policy, provider discussing transition topic</a:t>
            </a:r>
            <a:endParaRPr lang="en-US" sz="1400" b="1" i="0" u="none" strike="noStrike" kern="1200" cap="none" spc="0" normalizeH="0" baseline="0" noProof="0" dirty="0">
              <a:ln>
                <a:noFill/>
              </a:ln>
              <a:solidFill>
                <a:srgbClr val="00B050"/>
              </a:solidFill>
              <a:effectLst/>
              <a:uLnTx/>
              <a:uFillTx/>
              <a:latin typeface="Calibri"/>
              <a:ea typeface="MS PGothic" panose="020B0600070205080204" pitchFamily="34" charset="-128"/>
              <a:cs typeface="Calibri"/>
            </a:endParaRPr>
          </a:p>
        </p:txBody>
      </p:sp>
      <p:sp>
        <p:nvSpPr>
          <p:cNvPr id="18" name="Rectangle 47">
            <a:extLst>
              <a:ext uri="{FF2B5EF4-FFF2-40B4-BE49-F238E27FC236}">
                <a16:creationId xmlns:a16="http://schemas.microsoft.com/office/drawing/2014/main" id="{C71561A8-E5F9-A091-F4A9-5F29963AAB57}"/>
              </a:ext>
            </a:extLst>
          </p:cNvPr>
          <p:cNvSpPr>
            <a:spLocks noChangeArrowheads="1"/>
          </p:cNvSpPr>
          <p:nvPr/>
        </p:nvSpPr>
        <p:spPr bwMode="auto">
          <a:xfrm>
            <a:off x="7534235" y="2633930"/>
            <a:ext cx="23571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ctr" anchorCtr="1">
            <a:spAutoFit/>
          </a:bodyPr>
          <a:lstStyle/>
          <a:p>
            <a:pPr algn="ctr" fontAlgn="base">
              <a:spcBef>
                <a:spcPct val="0"/>
              </a:spcBef>
              <a:spcAft>
                <a:spcPct val="0"/>
              </a:spcAft>
              <a:defRPr/>
            </a:pPr>
            <a:r>
              <a:rPr lang="en-US" sz="1400" b="1" dirty="0">
                <a:solidFill>
                  <a:srgbClr val="00B050"/>
                </a:solidFill>
                <a:latin typeface="Calibri"/>
                <a:ea typeface="MS PGothic"/>
              </a:rPr>
              <a:t>Create transition education curriculum with roles</a:t>
            </a:r>
            <a:endParaRPr kumimoji="0" lang="en-US" sz="1400" b="1" i="0" u="none" strike="noStrike" kern="1200" cap="none" spc="0" normalizeH="0" baseline="0" noProof="0" dirty="0">
              <a:ln>
                <a:noFill/>
              </a:ln>
              <a:solidFill>
                <a:srgbClr val="00B050"/>
              </a:solidFill>
              <a:effectLst/>
              <a:uLnTx/>
              <a:uFillTx/>
              <a:latin typeface="Calibri"/>
              <a:ea typeface="MS PGothic" panose="020B0600070205080204" pitchFamily="34" charset="-128"/>
              <a:cs typeface="+mn-cs"/>
            </a:endParaRPr>
          </a:p>
        </p:txBody>
      </p:sp>
      <p:sp>
        <p:nvSpPr>
          <p:cNvPr id="19" name="TextBox 18">
            <a:extLst>
              <a:ext uri="{FF2B5EF4-FFF2-40B4-BE49-F238E27FC236}">
                <a16:creationId xmlns:a16="http://schemas.microsoft.com/office/drawing/2014/main" id="{89644241-D073-F0C7-32E8-17065DEA5740}"/>
              </a:ext>
            </a:extLst>
          </p:cNvPr>
          <p:cNvSpPr txBox="1"/>
          <p:nvPr/>
        </p:nvSpPr>
        <p:spPr>
          <a:xfrm>
            <a:off x="10079565" y="2658532"/>
            <a:ext cx="1779058" cy="1200329"/>
          </a:xfrm>
          <a:prstGeom prst="rect">
            <a:avLst/>
          </a:prstGeom>
          <a:solidFill>
            <a:schemeClr val="tx2">
              <a:lumMod val="50000"/>
              <a:lumOff val="50000"/>
            </a:schemeClr>
          </a:solidFill>
          <a:ln w="28575">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What obstructs  transition planning?</a:t>
            </a:r>
            <a:endParaRPr lang="en-US"/>
          </a:p>
        </p:txBody>
      </p:sp>
      <p:sp>
        <p:nvSpPr>
          <p:cNvPr id="2" name="TextBox 1">
            <a:extLst>
              <a:ext uri="{FF2B5EF4-FFF2-40B4-BE49-F238E27FC236}">
                <a16:creationId xmlns:a16="http://schemas.microsoft.com/office/drawing/2014/main" id="{5C4C9780-A3A1-9F26-162D-F7A618E1640A}"/>
              </a:ext>
            </a:extLst>
          </p:cNvPr>
          <p:cNvSpPr txBox="1"/>
          <p:nvPr/>
        </p:nvSpPr>
        <p:spPr>
          <a:xfrm>
            <a:off x="1169095" y="1409178"/>
            <a:ext cx="1471808" cy="720246"/>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3" name="TextBox 2">
            <a:extLst>
              <a:ext uri="{FF2B5EF4-FFF2-40B4-BE49-F238E27FC236}">
                <a16:creationId xmlns:a16="http://schemas.microsoft.com/office/drawing/2014/main" id="{74D05929-0A21-D51D-EF29-BACCB2DF99D7}"/>
              </a:ext>
            </a:extLst>
          </p:cNvPr>
          <p:cNvSpPr txBox="1"/>
          <p:nvPr/>
        </p:nvSpPr>
        <p:spPr>
          <a:xfrm>
            <a:off x="1169095" y="3666241"/>
            <a:ext cx="2243453" cy="729891"/>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6" name="TextBox 15">
            <a:extLst>
              <a:ext uri="{FF2B5EF4-FFF2-40B4-BE49-F238E27FC236}">
                <a16:creationId xmlns:a16="http://schemas.microsoft.com/office/drawing/2014/main" id="{F3EEF57C-44D0-1CE8-AC9D-6E9AACD340D1}"/>
              </a:ext>
            </a:extLst>
          </p:cNvPr>
          <p:cNvSpPr txBox="1"/>
          <p:nvPr/>
        </p:nvSpPr>
        <p:spPr>
          <a:xfrm>
            <a:off x="5162360" y="1823937"/>
            <a:ext cx="1876922" cy="739537"/>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4" name="TextBox 23">
            <a:extLst>
              <a:ext uri="{FF2B5EF4-FFF2-40B4-BE49-F238E27FC236}">
                <a16:creationId xmlns:a16="http://schemas.microsoft.com/office/drawing/2014/main" id="{BF3D0591-9DD3-50B3-2AD0-3543327D7B4C}"/>
              </a:ext>
            </a:extLst>
          </p:cNvPr>
          <p:cNvSpPr txBox="1"/>
          <p:nvPr/>
        </p:nvSpPr>
        <p:spPr>
          <a:xfrm>
            <a:off x="5316689" y="4515051"/>
            <a:ext cx="1587555" cy="855283"/>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5" name="TextBox 24">
            <a:extLst>
              <a:ext uri="{FF2B5EF4-FFF2-40B4-BE49-F238E27FC236}">
                <a16:creationId xmlns:a16="http://schemas.microsoft.com/office/drawing/2014/main" id="{C02F5D6A-468D-2C68-C082-923BBDAAD6B1}"/>
              </a:ext>
            </a:extLst>
          </p:cNvPr>
          <p:cNvSpPr txBox="1"/>
          <p:nvPr/>
        </p:nvSpPr>
        <p:spPr>
          <a:xfrm>
            <a:off x="6011168" y="3849507"/>
            <a:ext cx="1278899" cy="556271"/>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3552659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1A72A-1B49-EC40-1966-1184D68CDC46}"/>
              </a:ext>
            </a:extLst>
          </p:cNvPr>
          <p:cNvSpPr txBox="1">
            <a:spLocks/>
          </p:cNvSpPr>
          <p:nvPr/>
        </p:nvSpPr>
        <p:spPr>
          <a:xfrm>
            <a:off x="575736" y="777678"/>
            <a:ext cx="11040533" cy="5004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3600" kern="1200" dirty="0">
                <a:solidFill>
                  <a:schemeClr val="bg2"/>
                </a:solidFill>
                <a:latin typeface="+mj-lt"/>
                <a:ea typeface="+mj-ea"/>
                <a:cs typeface="+mj-cs"/>
              </a:defRPr>
            </a:lvl1pPr>
          </a:lstStyle>
          <a:p>
            <a:r>
              <a:rPr lang="en-US" sz="3500" dirty="0">
                <a:solidFill>
                  <a:schemeClr val="tx1"/>
                </a:solidFill>
                <a:latin typeface="Calibri"/>
                <a:ea typeface="EB Garamond"/>
                <a:cs typeface="Calibri"/>
              </a:rPr>
              <a:t>SMART Aim</a:t>
            </a:r>
          </a:p>
        </p:txBody>
      </p:sp>
      <p:sp>
        <p:nvSpPr>
          <p:cNvPr id="3" name="Rectangle 2">
            <a:extLst>
              <a:ext uri="{FF2B5EF4-FFF2-40B4-BE49-F238E27FC236}">
                <a16:creationId xmlns:a16="http://schemas.microsoft.com/office/drawing/2014/main" id="{90E92FA1-1B7B-C213-AF92-A5A4CB2C509A}"/>
              </a:ext>
            </a:extLst>
          </p:cNvPr>
          <p:cNvSpPr/>
          <p:nvPr/>
        </p:nvSpPr>
        <p:spPr>
          <a:xfrm>
            <a:off x="951979" y="1604376"/>
            <a:ext cx="9181576" cy="396239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500" dirty="0">
                <a:solidFill>
                  <a:schemeClr val="tx1"/>
                </a:solidFill>
                <a:latin typeface="Calibri"/>
                <a:ea typeface="+mn-lt"/>
                <a:cs typeface="Times New Roman"/>
              </a:rPr>
              <a:t>Develop a transition roadmap and increase the rate of older adolescents (age </a:t>
            </a:r>
            <a:r>
              <a:rPr lang="en-US" sz="2500" u="sng" dirty="0">
                <a:solidFill>
                  <a:schemeClr val="tx1"/>
                </a:solidFill>
                <a:latin typeface="Calibri"/>
                <a:ea typeface="+mn-lt"/>
                <a:cs typeface="Times New Roman"/>
              </a:rPr>
              <a:t>&gt;</a:t>
            </a:r>
            <a:r>
              <a:rPr lang="en-US" sz="2500" dirty="0">
                <a:solidFill>
                  <a:schemeClr val="tx1"/>
                </a:solidFill>
                <a:latin typeface="Calibri"/>
                <a:ea typeface="+mn-lt"/>
                <a:cs typeface="Times New Roman"/>
              </a:rPr>
              <a:t>16) with a documented transition plan by 30% over a 1.5-year period from a </a:t>
            </a:r>
            <a:r>
              <a:rPr lang="en-US" sz="2500" dirty="0">
                <a:solidFill>
                  <a:schemeClr val="accent5"/>
                </a:solidFill>
                <a:latin typeface="Calibri"/>
                <a:ea typeface="+mn-lt"/>
                <a:cs typeface="Times New Roman"/>
              </a:rPr>
              <a:t>baseline of 20% in November 2023 to &gt;50% by June 2025</a:t>
            </a:r>
            <a:r>
              <a:rPr lang="en-US" sz="2500" dirty="0">
                <a:solidFill>
                  <a:schemeClr val="tx1"/>
                </a:solidFill>
                <a:latin typeface="Calibri"/>
                <a:ea typeface="+mn-lt"/>
                <a:cs typeface="Times New Roman"/>
              </a:rPr>
              <a:t>. </a:t>
            </a:r>
            <a:endParaRPr lang="en-US" sz="2500" dirty="0">
              <a:solidFill>
                <a:schemeClr val="tx1"/>
              </a:solidFill>
              <a:latin typeface="Calibri"/>
              <a:ea typeface="Noto Sans"/>
              <a:cs typeface="Times New Roman"/>
            </a:endParaRPr>
          </a:p>
        </p:txBody>
      </p:sp>
      <p:pic>
        <p:nvPicPr>
          <p:cNvPr id="4" name="Graphic 3" descr="Bullseye with solid fill">
            <a:extLst>
              <a:ext uri="{FF2B5EF4-FFF2-40B4-BE49-F238E27FC236}">
                <a16:creationId xmlns:a16="http://schemas.microsoft.com/office/drawing/2014/main" id="{B6FA2675-487F-3451-5317-507F61125526}"/>
              </a:ext>
            </a:extLst>
          </p:cNvPr>
          <p:cNvPicPr>
            <a:picLocks noChangeAspect="1"/>
          </p:cNvPicPr>
          <p:nvPr/>
        </p:nvPicPr>
        <p:blipFill>
          <a:blip r:embed="rId2" cstate="print">
            <a:extLst>
              <a:ext uri="{96DAC541-7B7A-43D3-8B79-37D633B846F1}">
                <asvg:svgBlip xmlns:asvg="http://schemas.microsoft.com/office/drawing/2016/SVG/main" r:embed="rId3"/>
              </a:ext>
            </a:extLst>
          </a:blip>
          <a:stretch>
            <a:fillRect/>
          </a:stretch>
        </p:blipFill>
        <p:spPr>
          <a:xfrm>
            <a:off x="3050088" y="570456"/>
            <a:ext cx="914400" cy="914400"/>
          </a:xfrm>
          <a:prstGeom prst="rect">
            <a:avLst/>
          </a:prstGeom>
        </p:spPr>
      </p:pic>
    </p:spTree>
    <p:extLst>
      <p:ext uri="{BB962C8B-B14F-4D97-AF65-F5344CB8AC3E}">
        <p14:creationId xmlns:p14="http://schemas.microsoft.com/office/powerpoint/2010/main" val="2931071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9A597-5EF7-FA28-8618-01FD4CC97155}"/>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022C887A-435A-635B-A288-3307CA429EDB}"/>
              </a:ext>
            </a:extLst>
          </p:cNvPr>
          <p:cNvSpPr txBox="1">
            <a:spLocks/>
          </p:cNvSpPr>
          <p:nvPr/>
        </p:nvSpPr>
        <p:spPr>
          <a:xfrm>
            <a:off x="641030" y="97595"/>
            <a:ext cx="9624484" cy="46515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dirty="0">
                <a:latin typeface="Calibri"/>
                <a:ea typeface="Calibri"/>
                <a:cs typeface="Calibri"/>
              </a:rPr>
              <a:t>PDSA Cycles</a:t>
            </a:r>
            <a:endParaRPr lang="en-US"/>
          </a:p>
        </p:txBody>
      </p:sp>
      <p:pic>
        <p:nvPicPr>
          <p:cNvPr id="172" name="Picture 171" descr="A white and black text on a white background&#10;&#10;Description automatically generated">
            <a:extLst>
              <a:ext uri="{FF2B5EF4-FFF2-40B4-BE49-F238E27FC236}">
                <a16:creationId xmlns:a16="http://schemas.microsoft.com/office/drawing/2014/main" id="{9CA66E4B-01CC-85C4-0458-7DA994B4E17E}"/>
              </a:ext>
            </a:extLst>
          </p:cNvPr>
          <p:cNvPicPr>
            <a:picLocks noChangeAspect="1"/>
          </p:cNvPicPr>
          <p:nvPr/>
        </p:nvPicPr>
        <p:blipFill>
          <a:blip r:embed="rId2" cstate="print"/>
          <a:stretch>
            <a:fillRect/>
          </a:stretch>
        </p:blipFill>
        <p:spPr>
          <a:xfrm>
            <a:off x="7115406" y="483637"/>
            <a:ext cx="4931472" cy="5540528"/>
          </a:xfrm>
          <a:prstGeom prst="rect">
            <a:avLst/>
          </a:prstGeom>
        </p:spPr>
      </p:pic>
      <p:pic>
        <p:nvPicPr>
          <p:cNvPr id="190" name="Picture 189" descr="A screenshot of a medical survey&#10;&#10;AI-generated content may be incorrect.">
            <a:extLst>
              <a:ext uri="{FF2B5EF4-FFF2-40B4-BE49-F238E27FC236}">
                <a16:creationId xmlns:a16="http://schemas.microsoft.com/office/drawing/2014/main" id="{499D04BF-D91A-8F84-8273-35112767BB84}"/>
              </a:ext>
            </a:extLst>
          </p:cNvPr>
          <p:cNvPicPr>
            <a:picLocks noChangeAspect="1"/>
          </p:cNvPicPr>
          <p:nvPr/>
        </p:nvPicPr>
        <p:blipFill>
          <a:blip r:embed="rId3" cstate="print"/>
          <a:srcRect l="143" t="55886" r="-143" b="-188"/>
          <a:stretch>
            <a:fillRect/>
          </a:stretch>
        </p:blipFill>
        <p:spPr>
          <a:xfrm>
            <a:off x="293493" y="2782777"/>
            <a:ext cx="6568507" cy="3553613"/>
          </a:xfrm>
          <a:prstGeom prst="rect">
            <a:avLst/>
          </a:prstGeom>
        </p:spPr>
      </p:pic>
      <p:sp>
        <p:nvSpPr>
          <p:cNvPr id="192" name="TextBox 191">
            <a:extLst>
              <a:ext uri="{FF2B5EF4-FFF2-40B4-BE49-F238E27FC236}">
                <a16:creationId xmlns:a16="http://schemas.microsoft.com/office/drawing/2014/main" id="{13C0C7B5-EF9D-057D-7B36-41F8BF6B8C1D}"/>
              </a:ext>
            </a:extLst>
          </p:cNvPr>
          <p:cNvSpPr txBox="1"/>
          <p:nvPr/>
        </p:nvSpPr>
        <p:spPr>
          <a:xfrm>
            <a:off x="293493" y="2851293"/>
            <a:ext cx="6562275" cy="2060083"/>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graphicFrame>
        <p:nvGraphicFramePr>
          <p:cNvPr id="272" name="Content Placeholder 10">
            <a:extLst>
              <a:ext uri="{FF2B5EF4-FFF2-40B4-BE49-F238E27FC236}">
                <a16:creationId xmlns:a16="http://schemas.microsoft.com/office/drawing/2014/main" id="{87462BAC-D99B-1580-2E0E-8736AFE4A26E}"/>
              </a:ext>
            </a:extLst>
          </p:cNvPr>
          <p:cNvGraphicFramePr/>
          <p:nvPr/>
        </p:nvGraphicFramePr>
        <p:xfrm>
          <a:off x="218129" y="60076"/>
          <a:ext cx="6895878" cy="32005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2672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2">
                                            <p:graphicEl>
                                              <a:dgm id="{8B739627-4C0F-4FF3-B5B2-8662ED1FCF9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2">
                                            <p:graphicEl>
                                              <a:dgm id="{A1BFD19E-013F-425F-9E1D-B8D9E2D547D4}"/>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2">
                                            <p:graphicEl>
                                              <a:dgm id="{55B948EC-5D29-469C-90DD-A346A63BEB1F}"/>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2">
                                            <p:graphicEl>
                                              <a:dgm id="{57802E43-64E3-4E0A-8705-B64768B24FC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2">
                                            <p:graphicEl>
                                              <a:dgm id="{2D152C46-05CA-4F0B-9FEE-E1D4734E219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2">
                                            <p:graphicEl>
                                              <a:dgm id="{FBC96F52-3FAE-4931-A98C-8E44ADEE80A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2"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130426"/>
            <a:ext cx="7772400" cy="1470025"/>
          </a:xfrm>
        </p:spPr>
        <p:txBody>
          <a:bodyPr anchor="b">
            <a:normAutofit/>
          </a:bodyPr>
          <a:lstStyle/>
          <a:p>
            <a:r>
              <a:rPr lang="en-US" sz="2600" b="1" dirty="0"/>
              <a:t>Implementation of an Electronic Medical Record Pediatric to Adult Healthcare Transition Planning Tool for Youth with Diabetes Mellitus</a:t>
            </a:r>
            <a:endParaRPr lang="en-US" sz="2600" dirty="0"/>
          </a:p>
        </p:txBody>
      </p:sp>
      <p:sp>
        <p:nvSpPr>
          <p:cNvPr id="3" name="Subtitle 2"/>
          <p:cNvSpPr>
            <a:spLocks noGrp="1"/>
          </p:cNvSpPr>
          <p:nvPr>
            <p:ph type="subTitle" idx="1"/>
          </p:nvPr>
        </p:nvSpPr>
        <p:spPr>
          <a:xfrm>
            <a:off x="2209800" y="3886200"/>
            <a:ext cx="7772400" cy="1371600"/>
          </a:xfrm>
        </p:spPr>
        <p:txBody>
          <a:bodyPr>
            <a:normAutofit/>
          </a:bodyPr>
          <a:lstStyle/>
          <a:p>
            <a:pPr>
              <a:lnSpc>
                <a:spcPct val="90000"/>
              </a:lnSpc>
            </a:pPr>
            <a:r>
              <a:rPr lang="en-US" sz="1600" dirty="0"/>
              <a:t>Mary Katherine Douthit, MD</a:t>
            </a:r>
            <a:r>
              <a:rPr lang="en-US" sz="1600" baseline="30000" dirty="0"/>
              <a:t>1</a:t>
            </a:r>
          </a:p>
          <a:p>
            <a:pPr>
              <a:lnSpc>
                <a:spcPct val="90000"/>
              </a:lnSpc>
            </a:pPr>
            <a:r>
              <a:rPr lang="en-US" sz="1600" dirty="0"/>
              <a:t>Kristina </a:t>
            </a:r>
            <a:r>
              <a:rPr lang="en-US" sz="1600" dirty="0" err="1"/>
              <a:t>Cossen</a:t>
            </a:r>
            <a:r>
              <a:rPr lang="en-US" sz="1600" dirty="0"/>
              <a:t>, MD</a:t>
            </a:r>
            <a:r>
              <a:rPr lang="en-US" sz="1600" baseline="30000" dirty="0"/>
              <a:t>1,2</a:t>
            </a:r>
          </a:p>
          <a:p>
            <a:pPr>
              <a:lnSpc>
                <a:spcPct val="90000"/>
              </a:lnSpc>
            </a:pPr>
            <a:r>
              <a:rPr lang="en-US" sz="1400" b="0" baseline="30000" dirty="0"/>
              <a:t>1</a:t>
            </a:r>
            <a:r>
              <a:rPr lang="en-US" sz="1400" b="0" dirty="0"/>
              <a:t>Children’s Healthcare of Atlanta, Division of Pediatric Endocrinology and Diabetes</a:t>
            </a:r>
            <a:endParaRPr lang="en-US" sz="1400" b="0" baseline="30000" dirty="0"/>
          </a:p>
          <a:p>
            <a:pPr>
              <a:lnSpc>
                <a:spcPct val="90000"/>
              </a:lnSpc>
            </a:pPr>
            <a:r>
              <a:rPr lang="en-US" sz="1400" b="0" baseline="30000" dirty="0"/>
              <a:t>2</a:t>
            </a:r>
            <a:r>
              <a:rPr lang="en-US" sz="1400" b="0" dirty="0"/>
              <a:t>Emory University School of Medicine, Department of Pediatrics, Division of Pediatric Endocrinology and Diabetes</a:t>
            </a:r>
          </a:p>
        </p:txBody>
      </p:sp>
    </p:spTree>
    <p:extLst>
      <p:ext uri="{BB962C8B-B14F-4D97-AF65-F5344CB8AC3E}">
        <p14:creationId xmlns:p14="http://schemas.microsoft.com/office/powerpoint/2010/main" val="3142096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87621-8E8F-D2A2-A553-FEFC94CFA09D}"/>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7B68EC8E-3242-2587-18AC-E413B71775B4}"/>
              </a:ext>
            </a:extLst>
          </p:cNvPr>
          <p:cNvSpPr txBox="1">
            <a:spLocks/>
          </p:cNvSpPr>
          <p:nvPr/>
        </p:nvSpPr>
        <p:spPr>
          <a:xfrm>
            <a:off x="723152" y="2345"/>
            <a:ext cx="9735273" cy="6721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dirty="0">
                <a:latin typeface="Calibri"/>
                <a:ea typeface="Calibri"/>
                <a:cs typeface="Calibri"/>
              </a:rPr>
              <a:t>Roadmap to Transition</a:t>
            </a:r>
            <a:endParaRPr lang="en-US"/>
          </a:p>
        </p:txBody>
      </p:sp>
      <p:pic>
        <p:nvPicPr>
          <p:cNvPr id="2" name="Picture 1" descr="A chart with text overlay&#10;&#10;AI-generated content may be incorrect.">
            <a:extLst>
              <a:ext uri="{FF2B5EF4-FFF2-40B4-BE49-F238E27FC236}">
                <a16:creationId xmlns:a16="http://schemas.microsoft.com/office/drawing/2014/main" id="{966EB448-E5EF-82CB-531F-110BACE7BED7}"/>
              </a:ext>
            </a:extLst>
          </p:cNvPr>
          <p:cNvPicPr>
            <a:picLocks noChangeAspect="1"/>
          </p:cNvPicPr>
          <p:nvPr/>
        </p:nvPicPr>
        <p:blipFill>
          <a:blip r:embed="rId2" cstate="print"/>
          <a:stretch>
            <a:fillRect/>
          </a:stretch>
        </p:blipFill>
        <p:spPr>
          <a:xfrm>
            <a:off x="122546" y="3044260"/>
            <a:ext cx="3966315" cy="3566138"/>
          </a:xfrm>
          <a:prstGeom prst="rect">
            <a:avLst/>
          </a:prstGeom>
        </p:spPr>
      </p:pic>
      <p:pic>
        <p:nvPicPr>
          <p:cNvPr id="3" name="Picture 2" descr="A poster of a blood sugar test&#10;&#10;AI-generated content may be incorrect.">
            <a:extLst>
              <a:ext uri="{FF2B5EF4-FFF2-40B4-BE49-F238E27FC236}">
                <a16:creationId xmlns:a16="http://schemas.microsoft.com/office/drawing/2014/main" id="{11D9DC7F-26A3-6AC7-BF73-433553392795}"/>
              </a:ext>
            </a:extLst>
          </p:cNvPr>
          <p:cNvPicPr>
            <a:picLocks noChangeAspect="1"/>
          </p:cNvPicPr>
          <p:nvPr/>
        </p:nvPicPr>
        <p:blipFill>
          <a:blip r:embed="rId3" cstate="print"/>
          <a:stretch>
            <a:fillRect/>
          </a:stretch>
        </p:blipFill>
        <p:spPr>
          <a:xfrm>
            <a:off x="4159251" y="3491503"/>
            <a:ext cx="1808821" cy="2529266"/>
          </a:xfrm>
          <a:prstGeom prst="rect">
            <a:avLst/>
          </a:prstGeom>
        </p:spPr>
      </p:pic>
      <p:pic>
        <p:nvPicPr>
          <p:cNvPr id="4" name="Picture 3" descr="A poster with text and images&#10;&#10;Description automatically generated">
            <a:extLst>
              <a:ext uri="{FF2B5EF4-FFF2-40B4-BE49-F238E27FC236}">
                <a16:creationId xmlns:a16="http://schemas.microsoft.com/office/drawing/2014/main" id="{EDE3C11A-1AC1-A99B-15DF-2462C6DA7A59}"/>
              </a:ext>
            </a:extLst>
          </p:cNvPr>
          <p:cNvPicPr>
            <a:picLocks noChangeAspect="1"/>
          </p:cNvPicPr>
          <p:nvPr/>
        </p:nvPicPr>
        <p:blipFill>
          <a:blip r:embed="rId4" cstate="print"/>
          <a:stretch>
            <a:fillRect/>
          </a:stretch>
        </p:blipFill>
        <p:spPr>
          <a:xfrm>
            <a:off x="5907111" y="4096682"/>
            <a:ext cx="1795939" cy="2521466"/>
          </a:xfrm>
          <a:prstGeom prst="rect">
            <a:avLst/>
          </a:prstGeom>
        </p:spPr>
      </p:pic>
      <p:pic>
        <p:nvPicPr>
          <p:cNvPr id="5" name="Picture 4" descr="A poster of a diabetes prevention&#10;&#10;Description automatically generated with medium confidence">
            <a:extLst>
              <a:ext uri="{FF2B5EF4-FFF2-40B4-BE49-F238E27FC236}">
                <a16:creationId xmlns:a16="http://schemas.microsoft.com/office/drawing/2014/main" id="{4EEC1BB0-F06E-CAC7-ACD8-37F602333DB6}"/>
              </a:ext>
            </a:extLst>
          </p:cNvPr>
          <p:cNvPicPr>
            <a:picLocks noChangeAspect="1"/>
          </p:cNvPicPr>
          <p:nvPr/>
        </p:nvPicPr>
        <p:blipFill>
          <a:blip r:embed="rId5" cstate="print"/>
          <a:stretch>
            <a:fillRect/>
          </a:stretch>
        </p:blipFill>
        <p:spPr>
          <a:xfrm>
            <a:off x="7619074" y="3429000"/>
            <a:ext cx="1805016" cy="2521465"/>
          </a:xfrm>
          <a:prstGeom prst="rect">
            <a:avLst/>
          </a:prstGeom>
        </p:spPr>
      </p:pic>
      <p:pic>
        <p:nvPicPr>
          <p:cNvPr id="6" name="Picture 5" descr="A person looking at a doctor&#10;&#10;Description automatically generated with medium confidence">
            <a:extLst>
              <a:ext uri="{FF2B5EF4-FFF2-40B4-BE49-F238E27FC236}">
                <a16:creationId xmlns:a16="http://schemas.microsoft.com/office/drawing/2014/main" id="{4EC9AE40-71BA-D7B3-D530-B56053D124E9}"/>
              </a:ext>
            </a:extLst>
          </p:cNvPr>
          <p:cNvPicPr>
            <a:picLocks noChangeAspect="1"/>
          </p:cNvPicPr>
          <p:nvPr/>
        </p:nvPicPr>
        <p:blipFill>
          <a:blip r:embed="rId6" cstate="print"/>
          <a:stretch>
            <a:fillRect/>
          </a:stretch>
        </p:blipFill>
        <p:spPr>
          <a:xfrm>
            <a:off x="9451251" y="3613442"/>
            <a:ext cx="2599010" cy="1599305"/>
          </a:xfrm>
          <a:prstGeom prst="rect">
            <a:avLst/>
          </a:prstGeom>
        </p:spPr>
      </p:pic>
      <p:pic>
        <p:nvPicPr>
          <p:cNvPr id="7" name="Picture 6" descr="A close-up of a medical brochure&#10;&#10;Description automatically generated">
            <a:extLst>
              <a:ext uri="{FF2B5EF4-FFF2-40B4-BE49-F238E27FC236}">
                <a16:creationId xmlns:a16="http://schemas.microsoft.com/office/drawing/2014/main" id="{AB07E0CC-8CE7-CE5E-12A6-171578D12ADC}"/>
              </a:ext>
            </a:extLst>
          </p:cNvPr>
          <p:cNvPicPr>
            <a:picLocks noChangeAspect="1"/>
          </p:cNvPicPr>
          <p:nvPr/>
        </p:nvPicPr>
        <p:blipFill>
          <a:blip r:embed="rId7" cstate="print"/>
          <a:stretch>
            <a:fillRect/>
          </a:stretch>
        </p:blipFill>
        <p:spPr>
          <a:xfrm>
            <a:off x="9464614" y="5221116"/>
            <a:ext cx="2585647" cy="1599305"/>
          </a:xfrm>
          <a:prstGeom prst="rect">
            <a:avLst/>
          </a:prstGeom>
        </p:spPr>
      </p:pic>
      <p:sp>
        <p:nvSpPr>
          <p:cNvPr id="8" name="Rectangle 7">
            <a:extLst>
              <a:ext uri="{FF2B5EF4-FFF2-40B4-BE49-F238E27FC236}">
                <a16:creationId xmlns:a16="http://schemas.microsoft.com/office/drawing/2014/main" id="{3ED347C2-C801-B363-F421-37C1260B349A}"/>
              </a:ext>
            </a:extLst>
          </p:cNvPr>
          <p:cNvSpPr/>
          <p:nvPr/>
        </p:nvSpPr>
        <p:spPr>
          <a:xfrm>
            <a:off x="381997" y="4691588"/>
            <a:ext cx="3438731" cy="187115"/>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fontAlgn="base" latinLnBrk="0" hangingPunct="1">
              <a:spcBef>
                <a:spcPct val="50000"/>
              </a:spcBef>
              <a:spcAft>
                <a:spcPct val="0"/>
              </a:spcAft>
              <a:buClr>
                <a:schemeClr val="tx1"/>
              </a:buClr>
              <a:defRPr sz="1800" kern="1200">
                <a:solidFill>
                  <a:schemeClr val="lt1"/>
                </a:solidFill>
                <a:latin typeface="+mn-lt"/>
                <a:ea typeface="+mn-ea"/>
                <a:cs typeface="+mn-cs"/>
              </a:defRPr>
            </a:lvl1pPr>
            <a:lvl2pPr marL="457200" algn="l" defTabSz="914400" rtl="0" eaLnBrk="1" fontAlgn="base" latinLnBrk="0" hangingPunct="1">
              <a:spcBef>
                <a:spcPct val="50000"/>
              </a:spcBef>
              <a:spcAft>
                <a:spcPct val="0"/>
              </a:spcAft>
              <a:buClr>
                <a:schemeClr val="tx1"/>
              </a:buClr>
              <a:defRPr sz="1800" kern="1200">
                <a:solidFill>
                  <a:schemeClr val="lt1"/>
                </a:solidFill>
                <a:latin typeface="+mn-lt"/>
                <a:ea typeface="+mn-ea"/>
                <a:cs typeface="+mn-cs"/>
              </a:defRPr>
            </a:lvl2pPr>
            <a:lvl3pPr marL="914400" algn="l" defTabSz="914400" rtl="0" eaLnBrk="1" fontAlgn="base" latinLnBrk="0" hangingPunct="1">
              <a:spcBef>
                <a:spcPct val="50000"/>
              </a:spcBef>
              <a:spcAft>
                <a:spcPct val="0"/>
              </a:spcAft>
              <a:buClr>
                <a:schemeClr val="tx1"/>
              </a:buClr>
              <a:defRPr sz="1800" kern="1200">
                <a:solidFill>
                  <a:schemeClr val="lt1"/>
                </a:solidFill>
                <a:latin typeface="+mn-lt"/>
                <a:ea typeface="+mn-ea"/>
                <a:cs typeface="+mn-cs"/>
              </a:defRPr>
            </a:lvl3pPr>
            <a:lvl4pPr marL="1371600" algn="l" defTabSz="914400" rtl="0" eaLnBrk="1" fontAlgn="base" latinLnBrk="0" hangingPunct="1">
              <a:spcBef>
                <a:spcPct val="50000"/>
              </a:spcBef>
              <a:spcAft>
                <a:spcPct val="0"/>
              </a:spcAft>
              <a:buClr>
                <a:schemeClr val="tx1"/>
              </a:buClr>
              <a:defRPr sz="1800" kern="1200">
                <a:solidFill>
                  <a:schemeClr val="lt1"/>
                </a:solidFill>
                <a:latin typeface="+mn-lt"/>
                <a:ea typeface="+mn-ea"/>
                <a:cs typeface="+mn-cs"/>
              </a:defRPr>
            </a:lvl4pPr>
            <a:lvl5pPr marL="1828800" algn="l" defTabSz="914400" rtl="0" eaLnBrk="1" fontAlgn="base" latinLnBrk="0" hangingPunct="1">
              <a:spcBef>
                <a:spcPct val="50000"/>
              </a:spcBef>
              <a:spcAft>
                <a:spcPct val="0"/>
              </a:spcAft>
              <a:buClr>
                <a:schemeClr val="tx1"/>
              </a:buClr>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aphicFrame>
        <p:nvGraphicFramePr>
          <p:cNvPr id="44" name="Content Placeholder 10">
            <a:extLst>
              <a:ext uri="{FF2B5EF4-FFF2-40B4-BE49-F238E27FC236}">
                <a16:creationId xmlns:a16="http://schemas.microsoft.com/office/drawing/2014/main" id="{1C9450F4-3D28-6993-20EE-B6FD9C424B26}"/>
              </a:ext>
            </a:extLst>
          </p:cNvPr>
          <p:cNvGraphicFramePr/>
          <p:nvPr/>
        </p:nvGraphicFramePr>
        <p:xfrm>
          <a:off x="554567" y="-134880"/>
          <a:ext cx="11075179" cy="38411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16333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graphicEl>
                                              <a:dgm id="{8B739627-4C0F-4FF3-B5B2-8662ED1FCF9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graphicEl>
                                              <a:dgm id="{A1BFD19E-013F-425F-9E1D-B8D9E2D547D4}"/>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4">
                                            <p:graphicEl>
                                              <a:dgm id="{55B948EC-5D29-469C-90DD-A346A63BEB1F}"/>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
                                            <p:graphicEl>
                                              <a:dgm id="{57802E43-64E3-4E0A-8705-B64768B24FC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graphicEl>
                                              <a:dgm id="{2D152C46-05CA-4F0B-9FEE-E1D4734E219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graphicEl>
                                              <a:dgm id="{FBC96F52-3FAE-4931-A98C-8E44ADEE80AF}"/>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
                                            <p:graphicEl>
                                              <a:dgm id="{4D457925-AAEE-4A89-9603-61862D07EF7D}"/>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4">
                                            <p:graphicEl>
                                              <a:dgm id="{C443C9CC-2017-4297-9CED-0183F181388F}"/>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4">
                                            <p:graphicEl>
                                              <a:dgm id="{CAD96959-A535-468F-BB30-103C9E3BC371}"/>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4">
                                            <p:graphicEl>
                                              <a:dgm id="{154EABA3-ECBB-4123-B78A-CF6B6839F4B1}"/>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
                                            <p:graphicEl>
                                              <a:dgm id="{8EB5FB2E-FD21-4493-BF05-A1039629E8B3}"/>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4">
                                            <p:graphicEl>
                                              <a:dgm id="{F48EE89F-7399-4017-9C3B-EEFF43A7C04C}"/>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4">
                                            <p:graphicEl>
                                              <a:dgm id="{BD94DD56-E69A-47BC-8793-5A2EA5533204}"/>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4">
                                            <p:graphicEl>
                                              <a:dgm id="{C9844460-F1BA-4654-959A-768ADD62A7C6}"/>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4">
                                            <p:graphicEl>
                                              <a:dgm id="{214AD936-926C-4826-90CC-29E684C2E1A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F44B4-7538-B2CA-A201-90FFA5470C96}"/>
              </a:ext>
            </a:extLst>
          </p:cNvPr>
          <p:cNvSpPr>
            <a:spLocks noGrp="1"/>
          </p:cNvSpPr>
          <p:nvPr>
            <p:ph type="title"/>
          </p:nvPr>
        </p:nvSpPr>
        <p:spPr>
          <a:xfrm>
            <a:off x="699561" y="184407"/>
            <a:ext cx="11040533" cy="500458"/>
          </a:xfrm>
        </p:spPr>
        <p:txBody>
          <a:bodyPr>
            <a:noAutofit/>
          </a:bodyPr>
          <a:lstStyle/>
          <a:p>
            <a:r>
              <a:rPr lang="en-US" sz="3500" dirty="0">
                <a:solidFill>
                  <a:schemeClr val="tx1"/>
                </a:solidFill>
                <a:latin typeface="Calibri"/>
                <a:ea typeface="Calibri"/>
                <a:cs typeface="Calibri"/>
              </a:rPr>
              <a:t>Results</a:t>
            </a:r>
          </a:p>
        </p:txBody>
      </p:sp>
      <p:pic>
        <p:nvPicPr>
          <p:cNvPr id="4" name="Content Placeholder 3">
            <a:extLst>
              <a:ext uri="{FF2B5EF4-FFF2-40B4-BE49-F238E27FC236}">
                <a16:creationId xmlns:a16="http://schemas.microsoft.com/office/drawing/2014/main" id="{AAB4F146-3435-CE2A-CBF8-B967E4EF68B7}"/>
              </a:ext>
            </a:extLst>
          </p:cNvPr>
          <p:cNvPicPr>
            <a:picLocks noGrp="1" noChangeAspect="1"/>
          </p:cNvPicPr>
          <p:nvPr>
            <p:ph idx="1"/>
          </p:nvPr>
        </p:nvPicPr>
        <p:blipFill>
          <a:blip r:embed="rId2" cstate="print"/>
          <a:stretch>
            <a:fillRect/>
          </a:stretch>
        </p:blipFill>
        <p:spPr>
          <a:xfrm>
            <a:off x="2102787" y="591871"/>
            <a:ext cx="8625968" cy="5223340"/>
          </a:xfrm>
          <a:prstGeom prst="rect">
            <a:avLst/>
          </a:prstGeom>
        </p:spPr>
      </p:pic>
      <p:sp>
        <p:nvSpPr>
          <p:cNvPr id="5" name="TextBox 4">
            <a:extLst>
              <a:ext uri="{FF2B5EF4-FFF2-40B4-BE49-F238E27FC236}">
                <a16:creationId xmlns:a16="http://schemas.microsoft.com/office/drawing/2014/main" id="{B01F03E7-BC75-3B47-1CE0-E4B752C0882F}"/>
              </a:ext>
            </a:extLst>
          </p:cNvPr>
          <p:cNvSpPr txBox="1"/>
          <p:nvPr/>
        </p:nvSpPr>
        <p:spPr>
          <a:xfrm>
            <a:off x="2615291" y="5821136"/>
            <a:ext cx="942263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dirty="0">
                <a:latin typeface="Calibri"/>
                <a:ea typeface="Calibri"/>
                <a:cs typeface="Calibri"/>
              </a:rPr>
              <a:t>Achieved SMART Aim of increasing documented Transition Plan from baseline of 20% to &gt;50%</a:t>
            </a:r>
          </a:p>
          <a:p>
            <a:pPr marL="285750" indent="-285750">
              <a:buFont typeface="Arial"/>
              <a:buChar char="•"/>
            </a:pPr>
            <a:r>
              <a:rPr lang="en-US" b="1" dirty="0">
                <a:latin typeface="Calibri"/>
                <a:ea typeface="Calibri"/>
                <a:cs typeface="Calibri"/>
              </a:rPr>
              <a:t>Statistically significant centerline shift from </a:t>
            </a:r>
            <a:r>
              <a:rPr lang="en-US" b="1" dirty="0">
                <a:solidFill>
                  <a:schemeClr val="tx2">
                    <a:lumMod val="76000"/>
                    <a:lumOff val="24000"/>
                  </a:schemeClr>
                </a:solidFill>
                <a:latin typeface="Calibri"/>
                <a:ea typeface="Calibri"/>
                <a:cs typeface="Calibri"/>
              </a:rPr>
              <a:t>baseline of 49% to 65% </a:t>
            </a:r>
            <a:r>
              <a:rPr lang="en-US" b="1" dirty="0">
                <a:latin typeface="Calibri"/>
                <a:ea typeface="Calibri"/>
                <a:cs typeface="Calibri"/>
              </a:rPr>
              <a:t>by June 2025.</a:t>
            </a:r>
          </a:p>
        </p:txBody>
      </p:sp>
    </p:spTree>
    <p:extLst>
      <p:ext uri="{BB962C8B-B14F-4D97-AF65-F5344CB8AC3E}">
        <p14:creationId xmlns:p14="http://schemas.microsoft.com/office/powerpoint/2010/main" val="311014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AD591-6F75-93DC-76D0-4E31F8397F7A}"/>
              </a:ext>
            </a:extLst>
          </p:cNvPr>
          <p:cNvSpPr>
            <a:spLocks noGrp="1"/>
          </p:cNvSpPr>
          <p:nvPr>
            <p:ph type="title" idx="4294967295"/>
          </p:nvPr>
        </p:nvSpPr>
        <p:spPr>
          <a:xfrm>
            <a:off x="733571" y="467418"/>
            <a:ext cx="9878484" cy="749747"/>
          </a:xfrm>
        </p:spPr>
        <p:txBody>
          <a:bodyPr>
            <a:normAutofit/>
          </a:bodyPr>
          <a:lstStyle/>
          <a:p>
            <a:r>
              <a:rPr lang="en-US" sz="3500" dirty="0">
                <a:latin typeface="Calibri"/>
                <a:ea typeface="Calibri"/>
                <a:cs typeface="Calibri"/>
              </a:rPr>
              <a:t>Summary</a:t>
            </a:r>
          </a:p>
        </p:txBody>
      </p:sp>
      <p:graphicFrame>
        <p:nvGraphicFramePr>
          <p:cNvPr id="5" name="Diagram 4">
            <a:extLst>
              <a:ext uri="{FF2B5EF4-FFF2-40B4-BE49-F238E27FC236}">
                <a16:creationId xmlns:a16="http://schemas.microsoft.com/office/drawing/2014/main" id="{6B0C64BA-61BD-F4BA-CE4F-AC3958E3E020}"/>
              </a:ext>
            </a:extLst>
          </p:cNvPr>
          <p:cNvGraphicFramePr/>
          <p:nvPr/>
        </p:nvGraphicFramePr>
        <p:xfrm>
          <a:off x="735877" y="1479012"/>
          <a:ext cx="7405597" cy="3841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0700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A065E-5D39-B0C2-F834-1E20B0EE2A6D}"/>
              </a:ext>
            </a:extLst>
          </p:cNvPr>
          <p:cNvSpPr>
            <a:spLocks noGrp="1"/>
          </p:cNvSpPr>
          <p:nvPr>
            <p:ph type="title" idx="4294967295"/>
          </p:nvPr>
        </p:nvSpPr>
        <p:spPr>
          <a:xfrm>
            <a:off x="771525" y="271463"/>
            <a:ext cx="7569200" cy="539750"/>
          </a:xfrm>
        </p:spPr>
        <p:txBody>
          <a:bodyPr anchor="b">
            <a:noAutofit/>
          </a:bodyPr>
          <a:lstStyle/>
          <a:p>
            <a:r>
              <a:rPr lang="en-US" sz="3500" dirty="0">
                <a:solidFill>
                  <a:schemeClr val="tx1"/>
                </a:solidFill>
                <a:latin typeface="Calibri"/>
                <a:ea typeface="Calibri"/>
                <a:cs typeface="Calibri"/>
              </a:rPr>
              <a:t>Thank you !!</a:t>
            </a:r>
          </a:p>
        </p:txBody>
      </p:sp>
      <p:pic>
        <p:nvPicPr>
          <p:cNvPr id="7" name="Picture 6" descr="A cartoon of a cat with a bow tie&#10;&#10;AI-generated content may be incorrect.">
            <a:extLst>
              <a:ext uri="{FF2B5EF4-FFF2-40B4-BE49-F238E27FC236}">
                <a16:creationId xmlns:a16="http://schemas.microsoft.com/office/drawing/2014/main" id="{86F27D77-3218-2BFC-9690-660D414F6874}"/>
              </a:ext>
            </a:extLst>
          </p:cNvPr>
          <p:cNvPicPr>
            <a:picLocks noChangeAspect="1"/>
          </p:cNvPicPr>
          <p:nvPr/>
        </p:nvPicPr>
        <p:blipFill>
          <a:blip r:embed="rId2" cstate="print"/>
          <a:stretch>
            <a:fillRect/>
          </a:stretch>
        </p:blipFill>
        <p:spPr>
          <a:xfrm>
            <a:off x="3165475" y="200025"/>
            <a:ext cx="662517" cy="685800"/>
          </a:xfrm>
          <a:prstGeom prst="rect">
            <a:avLst/>
          </a:prstGeom>
        </p:spPr>
      </p:pic>
      <p:graphicFrame>
        <p:nvGraphicFramePr>
          <p:cNvPr id="4" name="Diagram 3">
            <a:extLst>
              <a:ext uri="{FF2B5EF4-FFF2-40B4-BE49-F238E27FC236}">
                <a16:creationId xmlns:a16="http://schemas.microsoft.com/office/drawing/2014/main" id="{32BA0EE4-9E22-778F-5529-F332BE310A2E}"/>
              </a:ext>
            </a:extLst>
          </p:cNvPr>
          <p:cNvGraphicFramePr/>
          <p:nvPr/>
        </p:nvGraphicFramePr>
        <p:xfrm>
          <a:off x="-1275070" y="886595"/>
          <a:ext cx="8876112" cy="51432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 name="TextBox 164">
            <a:extLst>
              <a:ext uri="{FF2B5EF4-FFF2-40B4-BE49-F238E27FC236}">
                <a16:creationId xmlns:a16="http://schemas.microsoft.com/office/drawing/2014/main" id="{2AFA3D20-8837-BEAA-AE4D-82F30C1548E6}"/>
              </a:ext>
            </a:extLst>
          </p:cNvPr>
          <p:cNvSpPr txBox="1"/>
          <p:nvPr/>
        </p:nvSpPr>
        <p:spPr>
          <a:xfrm>
            <a:off x="6361059" y="543029"/>
            <a:ext cx="4792900" cy="532453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en-US" sz="2000" b="1" dirty="0">
                <a:latin typeface="Calibri"/>
                <a:ea typeface="Noto Sans"/>
                <a:cs typeface="Noto Sans"/>
              </a:rPr>
              <a:t>TCH Diabetes Care Process Team</a:t>
            </a:r>
          </a:p>
          <a:p>
            <a:pPr marL="742950" lvl="1" indent="-285750">
              <a:buFont typeface="Courier New"/>
              <a:buChar char="o"/>
            </a:pPr>
            <a:r>
              <a:rPr lang="en-US" sz="2000" b="1" dirty="0">
                <a:latin typeface="Calibri"/>
                <a:ea typeface="Calibri"/>
                <a:cs typeface="Calibri"/>
              </a:rPr>
              <a:t>Division Chief:</a:t>
            </a:r>
            <a:r>
              <a:rPr lang="en-US" sz="2000" dirty="0">
                <a:latin typeface="Calibri"/>
                <a:ea typeface="Calibri"/>
                <a:cs typeface="Calibri"/>
              </a:rPr>
              <a:t> Rona </a:t>
            </a:r>
            <a:r>
              <a:rPr lang="en-US" sz="2000" dirty="0" err="1">
                <a:latin typeface="Calibri"/>
                <a:ea typeface="Calibri"/>
                <a:cs typeface="Calibri"/>
              </a:rPr>
              <a:t>Sonabend</a:t>
            </a:r>
            <a:r>
              <a:rPr lang="en-US" sz="2000" dirty="0">
                <a:latin typeface="Calibri"/>
                <a:ea typeface="Calibri"/>
                <a:cs typeface="Calibri"/>
              </a:rPr>
              <a:t>, MD</a:t>
            </a:r>
          </a:p>
          <a:p>
            <a:pPr marL="742950" lvl="1" indent="-285750">
              <a:buFont typeface="Courier New"/>
              <a:buChar char="o"/>
            </a:pPr>
            <a:r>
              <a:rPr lang="en-US" sz="2000" dirty="0">
                <a:latin typeface="Calibri"/>
                <a:ea typeface="Calibri"/>
                <a:cs typeface="Calibri"/>
              </a:rPr>
              <a:t>Daniel DeSalvo, MD</a:t>
            </a:r>
            <a:endParaRPr lang="en-US" sz="2000" dirty="0">
              <a:latin typeface="Calibri"/>
              <a:ea typeface="Noto Sans"/>
              <a:cs typeface="Noto Sans"/>
            </a:endParaRPr>
          </a:p>
          <a:p>
            <a:pPr marL="742950" lvl="1" indent="-285750">
              <a:buFont typeface="Courier New"/>
              <a:buChar char="o"/>
            </a:pPr>
            <a:r>
              <a:rPr lang="en-US" sz="2000" dirty="0">
                <a:latin typeface="Calibri"/>
                <a:ea typeface="Noto Sans"/>
                <a:cs typeface="Noto Sans"/>
              </a:rPr>
              <a:t>Sarah Lyons, MD</a:t>
            </a:r>
            <a:endParaRPr lang="en-US" dirty="0">
              <a:latin typeface="Aptos" panose="020B0004020202020204"/>
              <a:ea typeface="Noto Sans"/>
              <a:cs typeface="Noto Sans"/>
            </a:endParaRPr>
          </a:p>
          <a:p>
            <a:pPr marL="742950" lvl="1" indent="-285750">
              <a:buFont typeface="Courier New"/>
              <a:buChar char="o"/>
            </a:pPr>
            <a:r>
              <a:rPr lang="en-US" sz="2000" dirty="0" err="1">
                <a:latin typeface="Calibri"/>
                <a:ea typeface="Noto Sans"/>
                <a:cs typeface="Noto Sans"/>
              </a:rPr>
              <a:t>Siripoom</a:t>
            </a:r>
            <a:r>
              <a:rPr lang="en-US" sz="2000" dirty="0">
                <a:latin typeface="Calibri"/>
                <a:ea typeface="Noto Sans"/>
                <a:cs typeface="Noto Sans"/>
              </a:rPr>
              <a:t> McKay, MD</a:t>
            </a:r>
            <a:endParaRPr lang="en-US">
              <a:latin typeface="Aptos" panose="020B0004020202020204"/>
              <a:ea typeface="Noto Sans"/>
              <a:cs typeface="Noto Sans"/>
            </a:endParaRPr>
          </a:p>
          <a:p>
            <a:pPr marL="742950" lvl="1" indent="-285750">
              <a:buFont typeface="Courier New,monospace"/>
              <a:buChar char="o"/>
            </a:pPr>
            <a:r>
              <a:rPr lang="en-US" sz="2000" dirty="0">
                <a:latin typeface="Calibri"/>
                <a:ea typeface="Calibri"/>
                <a:cs typeface="Calibri"/>
              </a:rPr>
              <a:t>Melissa Marshall, RN</a:t>
            </a:r>
          </a:p>
          <a:p>
            <a:pPr marL="742950" lvl="1" indent="-285750">
              <a:buFont typeface="Courier New,monospace"/>
              <a:buChar char="o"/>
            </a:pPr>
            <a:r>
              <a:rPr lang="en-US" sz="2000" dirty="0">
                <a:latin typeface="Calibri"/>
                <a:ea typeface="Calibri"/>
                <a:cs typeface="Calibri"/>
              </a:rPr>
              <a:t>Curtis Yee, Practice administrator</a:t>
            </a:r>
            <a:endParaRPr lang="en-US" dirty="0"/>
          </a:p>
          <a:p>
            <a:pPr marL="742950" lvl="1" indent="-285750">
              <a:buFont typeface="Courier New"/>
              <a:buChar char="o"/>
            </a:pPr>
            <a:r>
              <a:rPr lang="en-US" sz="2000" dirty="0">
                <a:latin typeface="Calibri"/>
                <a:ea typeface="Noto Sans"/>
                <a:cs typeface="Noto Sans"/>
              </a:rPr>
              <a:t>Cynthia Sanders, DNP, CPNP-PC</a:t>
            </a:r>
            <a:endParaRPr lang="en-US" dirty="0"/>
          </a:p>
          <a:p>
            <a:pPr marL="742950" lvl="1" indent="-285750">
              <a:buFont typeface="Courier New"/>
              <a:buChar char="o"/>
            </a:pPr>
            <a:r>
              <a:rPr lang="en-US" sz="2000" dirty="0">
                <a:latin typeface="Calibri"/>
                <a:ea typeface="Noto Sans"/>
                <a:cs typeface="Noto Sans"/>
              </a:rPr>
              <a:t>Elizabeth Kubota-Mishra, MD</a:t>
            </a:r>
          </a:p>
          <a:p>
            <a:pPr marL="742950" lvl="1" indent="-285750">
              <a:buFont typeface="Courier New,monospace"/>
              <a:buChar char="o"/>
            </a:pPr>
            <a:r>
              <a:rPr lang="en-US" sz="2000" dirty="0">
                <a:latin typeface="Calibri"/>
                <a:ea typeface="Calibri"/>
                <a:cs typeface="Calibri"/>
              </a:rPr>
              <a:t>Sophia Ebenezer, MD</a:t>
            </a:r>
          </a:p>
          <a:p>
            <a:pPr marL="742950" lvl="1" indent="-285750">
              <a:buFont typeface="Courier New,monospace"/>
              <a:buChar char="o"/>
            </a:pPr>
            <a:r>
              <a:rPr lang="en-US" sz="2000" dirty="0">
                <a:latin typeface="Calibri"/>
                <a:ea typeface="Calibri"/>
                <a:cs typeface="Calibri"/>
              </a:rPr>
              <a:t>Meghan Craven, MD</a:t>
            </a:r>
          </a:p>
          <a:p>
            <a:pPr marL="742950" lvl="1" indent="-285750">
              <a:buFont typeface="Courier New,monospace"/>
              <a:buChar char="o"/>
            </a:pPr>
            <a:r>
              <a:rPr lang="en-US" sz="2000" dirty="0">
                <a:latin typeface="Calibri"/>
                <a:ea typeface="Calibri"/>
                <a:cs typeface="Calibri"/>
              </a:rPr>
              <a:t>Nelly Miranda, RN, CDCES</a:t>
            </a:r>
          </a:p>
          <a:p>
            <a:pPr marL="742950" lvl="1" indent="-285750">
              <a:buFont typeface="Courier New"/>
              <a:buChar char="o"/>
            </a:pPr>
            <a:r>
              <a:rPr lang="en-US" sz="2000" dirty="0">
                <a:latin typeface="Calibri"/>
                <a:ea typeface="Noto Sans"/>
                <a:cs typeface="Noto Sans"/>
              </a:rPr>
              <a:t>Grace Kim, MD</a:t>
            </a:r>
            <a:endParaRPr lang="en-US" dirty="0">
              <a:latin typeface="Aptos" panose="020B0004020202020204"/>
              <a:ea typeface="Noto Sans"/>
              <a:cs typeface="Noto Sans"/>
            </a:endParaRPr>
          </a:p>
          <a:p>
            <a:pPr marL="742950" lvl="1" indent="-285750">
              <a:buFont typeface="Courier New"/>
              <a:buChar char="o"/>
            </a:pPr>
            <a:r>
              <a:rPr lang="en-US" sz="2000" dirty="0">
                <a:latin typeface="Calibri"/>
                <a:ea typeface="Noto Sans"/>
                <a:cs typeface="Noto Sans"/>
              </a:rPr>
              <a:t>Mili Vakharia, FNP-C, CDCES</a:t>
            </a:r>
          </a:p>
          <a:p>
            <a:pPr marL="285750" indent="-285750">
              <a:buFont typeface="Arial"/>
              <a:buChar char="•"/>
            </a:pPr>
            <a:r>
              <a:rPr lang="en-US" sz="2000" b="1" dirty="0">
                <a:latin typeface="Calibri"/>
                <a:ea typeface="Noto Sans"/>
                <a:cs typeface="Noto Sans"/>
              </a:rPr>
              <a:t>Don Buckingham, MBOE, CPHQ</a:t>
            </a:r>
            <a:endParaRPr lang="en-US" sz="2000" dirty="0">
              <a:latin typeface="Calibri"/>
              <a:ea typeface="Calibri"/>
              <a:cs typeface="Calibri"/>
            </a:endParaRPr>
          </a:p>
          <a:p>
            <a:pPr marL="285750" indent="-285750">
              <a:buFont typeface="Arial"/>
              <a:buChar char="•"/>
            </a:pPr>
            <a:r>
              <a:rPr lang="en-US" sz="2000" b="1" dirty="0">
                <a:latin typeface="Calibri"/>
                <a:ea typeface="Noto Sans"/>
                <a:cs typeface="Noto Sans"/>
              </a:rPr>
              <a:t>Mark Rittenhouse, EPIC/IS Architect</a:t>
            </a:r>
            <a:endParaRPr lang="en-US" dirty="0">
              <a:latin typeface="Aptos" panose="020B0004020202020204"/>
              <a:ea typeface="Noto Sans"/>
              <a:cs typeface="Noto Sans"/>
            </a:endParaRPr>
          </a:p>
          <a:p>
            <a:pPr marL="285750" indent="-285750">
              <a:buFont typeface="Arial"/>
              <a:buChar char="•"/>
            </a:pPr>
            <a:r>
              <a:rPr lang="en-US" sz="2000" b="1" dirty="0">
                <a:latin typeface="Calibri"/>
                <a:ea typeface="Noto Sans"/>
                <a:cs typeface="Noto Sans"/>
              </a:rPr>
              <a:t>T1D Exchange QI Collaborative</a:t>
            </a:r>
            <a:endParaRPr lang="en-US" dirty="0"/>
          </a:p>
        </p:txBody>
      </p:sp>
      <p:sp>
        <p:nvSpPr>
          <p:cNvPr id="327" name="TextBox 164">
            <a:extLst>
              <a:ext uri="{FF2B5EF4-FFF2-40B4-BE49-F238E27FC236}">
                <a16:creationId xmlns:a16="http://schemas.microsoft.com/office/drawing/2014/main" id="{090E3D53-2FD4-FA9F-BC0B-2F024220DD54}"/>
              </a:ext>
            </a:extLst>
          </p:cNvPr>
          <p:cNvSpPr txBox="1"/>
          <p:nvPr/>
        </p:nvSpPr>
        <p:spPr>
          <a:xfrm>
            <a:off x="6094804" y="5987701"/>
            <a:ext cx="4792900"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latin typeface="Calibri"/>
                <a:ea typeface="Noto Sans"/>
                <a:cs typeface="Noto Sans"/>
              </a:rPr>
              <a:t>Mili Vakharia, FNP-C, CDCES</a:t>
            </a:r>
            <a:endParaRPr lang="en-US" dirty="0">
              <a:latin typeface="Aptos" panose="020B0004020202020204"/>
              <a:ea typeface="Noto Sans"/>
              <a:cs typeface="Noto Sans"/>
            </a:endParaRPr>
          </a:p>
          <a:p>
            <a:pPr algn="ctr"/>
            <a:r>
              <a:rPr lang="en-US" b="1" dirty="0">
                <a:solidFill>
                  <a:srgbClr val="0070C0"/>
                </a:solidFill>
                <a:latin typeface="Calibri"/>
                <a:ea typeface="Noto Sans"/>
                <a:cs typeface="Noto Sans"/>
                <a:hlinkClick r:id="rId8">
                  <a:extLst>
                    <a:ext uri="{A12FA001-AC4F-418D-AE19-62706E023703}">
                      <ahyp:hlinkClr xmlns:ahyp="http://schemas.microsoft.com/office/drawing/2018/hyperlinkcolor" val="tx"/>
                    </a:ext>
                  </a:extLst>
                </a:hlinkClick>
              </a:rPr>
              <a:t>Vakharia@bcm.edu</a:t>
            </a:r>
          </a:p>
          <a:p>
            <a:pPr algn="ctr"/>
            <a:endParaRPr lang="en-US" b="1" dirty="0">
              <a:solidFill>
                <a:srgbClr val="7030A0"/>
              </a:solidFill>
              <a:latin typeface="Calibri"/>
              <a:ea typeface="Noto Sans"/>
              <a:cs typeface="Noto Sans"/>
            </a:endParaRPr>
          </a:p>
        </p:txBody>
      </p:sp>
    </p:spTree>
    <p:extLst>
      <p:ext uri="{BB962C8B-B14F-4D97-AF65-F5344CB8AC3E}">
        <p14:creationId xmlns:p14="http://schemas.microsoft.com/office/powerpoint/2010/main" val="1352817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5A540-5B7C-AB02-60A8-3884BDB57054}"/>
            </a:ext>
          </a:extLst>
        </p:cNvPr>
        <p:cNvGrpSpPr/>
        <p:nvPr/>
      </p:nvGrpSpPr>
      <p:grpSpPr>
        <a:xfrm>
          <a:off x="0" y="0"/>
          <a:ext cx="0" cy="0"/>
          <a:chOff x="0" y="0"/>
          <a:chExt cx="0" cy="0"/>
        </a:xfrm>
      </p:grpSpPr>
    </p:spTree>
    <p:extLst>
      <p:ext uri="{BB962C8B-B14F-4D97-AF65-F5344CB8AC3E}">
        <p14:creationId xmlns:p14="http://schemas.microsoft.com/office/powerpoint/2010/main" val="120235280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946989"/>
            <a:ext cx="12192001" cy="51304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0" y="0"/>
            <a:ext cx="12192000" cy="1773044"/>
          </a:xfrm>
          <a:prstGeom prst="rect">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066798" y="564242"/>
            <a:ext cx="10058400" cy="885232"/>
          </a:xfrm>
        </p:spPr>
        <p:txBody>
          <a:bodyPr>
            <a:normAutofit fontScale="90000"/>
          </a:bodyPr>
          <a:lstStyle/>
          <a:p>
            <a:pPr algn="ctr"/>
            <a:r>
              <a:rPr lang="en-US" sz="4000" b="1" dirty="0">
                <a:solidFill>
                  <a:schemeClr val="tx1"/>
                </a:solidFill>
                <a:latin typeface="Arial"/>
                <a:cs typeface="Arial"/>
              </a:rPr>
              <a:t>Development of Transition Curriculum from Patient Identified Topics</a:t>
            </a:r>
          </a:p>
        </p:txBody>
      </p:sp>
      <p:sp>
        <p:nvSpPr>
          <p:cNvPr id="3" name="Content Placeholder 2"/>
          <p:cNvSpPr>
            <a:spLocks noGrp="1"/>
          </p:cNvSpPr>
          <p:nvPr>
            <p:ph idx="1"/>
          </p:nvPr>
        </p:nvSpPr>
        <p:spPr>
          <a:xfrm>
            <a:off x="163773" y="1237234"/>
            <a:ext cx="11873552" cy="4548294"/>
          </a:xfrm>
          <a:noFill/>
        </p:spPr>
        <p:txBody>
          <a:bodyPr>
            <a:normAutofit/>
          </a:bodyPr>
          <a:lstStyle/>
          <a:p>
            <a:endParaRPr lang="en-US" dirty="0"/>
          </a:p>
          <a:p>
            <a:endParaRPr lang="en-US" dirty="0"/>
          </a:p>
          <a:p>
            <a:r>
              <a:rPr lang="en-US" sz="3200" dirty="0">
                <a:latin typeface="Arial" panose="020B0604020202020204" pitchFamily="34" charset="0"/>
                <a:cs typeface="Arial" panose="020B0604020202020204" pitchFamily="34" charset="0"/>
              </a:rPr>
              <a:t>Lauren Waterman, MD; Emily </a:t>
            </a:r>
            <a:r>
              <a:rPr lang="en-US" sz="3200" dirty="0" err="1">
                <a:latin typeface="Arial" panose="020B0604020202020204" pitchFamily="34" charset="0"/>
                <a:cs typeface="Arial" panose="020B0604020202020204" pitchFamily="34" charset="0"/>
              </a:rPr>
              <a:t>Boranian</a:t>
            </a:r>
            <a:r>
              <a:rPr lang="en-US" sz="3200" dirty="0">
                <a:latin typeface="Arial" panose="020B0604020202020204" pitchFamily="34" charset="0"/>
                <a:cs typeface="Arial" panose="020B0604020202020204" pitchFamily="34" charset="0"/>
              </a:rPr>
              <a:t>, RN, CDCES; </a:t>
            </a:r>
          </a:p>
          <a:p>
            <a:r>
              <a:rPr lang="en-US" sz="3200" dirty="0">
                <a:latin typeface="Arial" panose="020B0604020202020204" pitchFamily="34" charset="0"/>
                <a:cs typeface="Arial" panose="020B0604020202020204" pitchFamily="34" charset="0"/>
              </a:rPr>
              <a:t>Erin Cobry, MD </a:t>
            </a:r>
            <a:endParaRPr lang="en-US" sz="3200" b="1" baseline="30000" dirty="0"/>
          </a:p>
          <a:p>
            <a:pPr>
              <a:lnSpc>
                <a:spcPct val="100000"/>
              </a:lnSpc>
            </a:pPr>
            <a:r>
              <a:rPr lang="en-US" dirty="0">
                <a:latin typeface="Arial" panose="020B0604020202020204" pitchFamily="34" charset="0"/>
                <a:cs typeface="Arial" panose="020B0604020202020204" pitchFamily="34" charset="0"/>
              </a:rPr>
              <a:t>University of Colorado Anschutz Medical Campus</a:t>
            </a:r>
          </a:p>
          <a:p>
            <a:pPr>
              <a:lnSpc>
                <a:spcPct val="100000"/>
              </a:lnSpc>
            </a:pPr>
            <a:r>
              <a:rPr lang="en-US" dirty="0">
                <a:latin typeface="Arial" panose="020B0604020202020204" pitchFamily="34" charset="0"/>
                <a:cs typeface="Arial" panose="020B0604020202020204" pitchFamily="34" charset="0"/>
              </a:rPr>
              <a:t>Barbara Davis Center for Diabetes, Aurora, CO, USA</a:t>
            </a:r>
            <a:endParaRPr lang="en-US" dirty="0"/>
          </a:p>
          <a:p>
            <a:endParaRPr lang="en-US" dirty="0"/>
          </a:p>
        </p:txBody>
      </p:sp>
      <p:sp>
        <p:nvSpPr>
          <p:cNvPr id="8" name="Rectangle 7"/>
          <p:cNvSpPr/>
          <p:nvPr/>
        </p:nvSpPr>
        <p:spPr>
          <a:xfrm>
            <a:off x="4123507" y="5552553"/>
            <a:ext cx="3944981"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November</a:t>
            </a:r>
            <a:r>
              <a:rPr lang="en-US" sz="2800" dirty="0">
                <a:latin typeface="Arial" panose="020B0604020202020204" pitchFamily="34" charset="0"/>
                <a:cs typeface="Arial" panose="020B0604020202020204" pitchFamily="34" charset="0"/>
              </a:rPr>
              <a:t> 2025</a:t>
            </a:r>
            <a:endParaRPr kumimoji="0" lang="en-US" sz="28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2508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824324" y="232016"/>
            <a:ext cx="7241503" cy="757430"/>
          </a:xfrm>
        </p:spPr>
        <p:txBody>
          <a:bodyPr/>
          <a:lstStyle/>
          <a:p>
            <a:pPr eaLnBrk="1" hangingPunct="1"/>
            <a:r>
              <a:rPr lang="en-US" sz="4000" b="1" dirty="0">
                <a:latin typeface="Arial" panose="020B0604020202020204" pitchFamily="34" charset="0"/>
                <a:cs typeface="Arial" panose="020B0604020202020204" pitchFamily="34" charset="0"/>
              </a:rPr>
              <a:t>Disclosures</a:t>
            </a:r>
          </a:p>
        </p:txBody>
      </p:sp>
      <p:sp>
        <p:nvSpPr>
          <p:cNvPr id="19458" name="Content Placeholder 2"/>
          <p:cNvSpPr>
            <a:spLocks noGrp="1"/>
          </p:cNvSpPr>
          <p:nvPr>
            <p:ph idx="1"/>
          </p:nvPr>
        </p:nvSpPr>
        <p:spPr>
          <a:xfrm>
            <a:off x="824324" y="1160061"/>
            <a:ext cx="10435079" cy="4421874"/>
          </a:xfrm>
        </p:spPr>
        <p:txBody>
          <a:bodyPr numCol="1">
            <a:noAutofit/>
          </a:bodyPr>
          <a:lstStyle/>
          <a:p>
            <a:pPr>
              <a:lnSpc>
                <a:spcPct val="114000"/>
              </a:lnSpc>
              <a:spcBef>
                <a:spcPts val="600"/>
              </a:spcBef>
              <a:spcAft>
                <a:spcPts val="0"/>
              </a:spcAft>
              <a:buFont typeface="Arial" panose="020B0604020202020204" pitchFamily="34" charset="0"/>
              <a:buChar char="•"/>
            </a:pPr>
            <a:r>
              <a:rPr lang="en-US" sz="2400" b="1" dirty="0">
                <a:solidFill>
                  <a:schemeClr val="tx1"/>
                </a:solidFill>
                <a:latin typeface="Arial" panose="020B0604020202020204" pitchFamily="34" charset="0"/>
                <a:cs typeface="Arial" panose="020B0604020202020204" pitchFamily="34" charset="0"/>
              </a:rPr>
              <a:t>LAW </a:t>
            </a:r>
            <a:r>
              <a:rPr lang="en-US" sz="2400" dirty="0">
                <a:solidFill>
                  <a:schemeClr val="tx1"/>
                </a:solidFill>
                <a:latin typeface="Arial" panose="020B0604020202020204" pitchFamily="34" charset="0"/>
                <a:cs typeface="Arial" panose="020B0604020202020204" pitchFamily="34" charset="0"/>
              </a:rPr>
              <a:t> and </a:t>
            </a:r>
            <a:r>
              <a:rPr lang="en-US" sz="2400" b="1" dirty="0">
                <a:solidFill>
                  <a:schemeClr val="tx1"/>
                </a:solidFill>
                <a:latin typeface="Arial" panose="020B0604020202020204" pitchFamily="34" charset="0"/>
                <a:cs typeface="Arial" panose="020B0604020202020204" pitchFamily="34" charset="0"/>
              </a:rPr>
              <a:t>EB </a:t>
            </a:r>
            <a:r>
              <a:rPr lang="en-US" sz="2400" dirty="0">
                <a:solidFill>
                  <a:schemeClr val="tx1"/>
                </a:solidFill>
                <a:latin typeface="Arial" panose="020B0604020202020204" pitchFamily="34" charset="0"/>
                <a:cs typeface="Arial" panose="020B0604020202020204" pitchFamily="34" charset="0"/>
              </a:rPr>
              <a:t>have no conflicts of interest related to this project to disclose</a:t>
            </a:r>
          </a:p>
          <a:p>
            <a:pPr>
              <a:buFont typeface="Arial" panose="020B0604020202020204" pitchFamily="34" charset="0"/>
              <a:buChar char="•"/>
            </a:pPr>
            <a:r>
              <a:rPr lang="en-US" sz="2400" b="1" dirty="0">
                <a:solidFill>
                  <a:schemeClr val="tx1"/>
                </a:solidFill>
                <a:latin typeface="Arial" panose="020B0604020202020204" pitchFamily="34" charset="0"/>
                <a:cs typeface="Arial" panose="020B0604020202020204" pitchFamily="34" charset="0"/>
              </a:rPr>
              <a:t>EC </a:t>
            </a:r>
            <a:r>
              <a:rPr lang="en-US" sz="2400" dirty="0">
                <a:solidFill>
                  <a:schemeClr val="tx1"/>
                </a:solidFill>
                <a:latin typeface="Arial" panose="020B0604020202020204" pitchFamily="34" charset="0"/>
                <a:cs typeface="Arial" panose="020B0604020202020204" pitchFamily="34" charset="0"/>
              </a:rPr>
              <a:t>does research with Dexcom, Abbott, Tandem, </a:t>
            </a:r>
            <a:r>
              <a:rPr lang="en-US" sz="2400" dirty="0" err="1">
                <a:solidFill>
                  <a:schemeClr val="tx1"/>
                </a:solidFill>
                <a:latin typeface="Arial" panose="020B0604020202020204" pitchFamily="34" charset="0"/>
                <a:cs typeface="Arial" panose="020B0604020202020204" pitchFamily="34" charset="0"/>
              </a:rPr>
              <a:t>Insulet</a:t>
            </a:r>
            <a:r>
              <a:rPr lang="en-US" sz="2400" dirty="0">
                <a:solidFill>
                  <a:schemeClr val="tx1"/>
                </a:solidFill>
                <a:latin typeface="Arial" panose="020B0604020202020204" pitchFamily="34" charset="0"/>
                <a:cs typeface="Arial" panose="020B0604020202020204" pitchFamily="34" charset="0"/>
              </a:rPr>
              <a:t>, Medtronic, Beta Bionics, Luna Health, Eli Lilly, and Sequel Med Tech.</a:t>
            </a:r>
          </a:p>
        </p:txBody>
      </p:sp>
      <p:pic>
        <p:nvPicPr>
          <p:cNvPr id="4" name="Picture 3">
            <a:extLst>
              <a:ext uri="{FF2B5EF4-FFF2-40B4-BE49-F238E27FC236}">
                <a16:creationId xmlns:a16="http://schemas.microsoft.com/office/drawing/2014/main" id="{8097B5E0-20D2-4D3D-9B7E-A562587498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280" y="6094449"/>
            <a:ext cx="4509655" cy="755553"/>
          </a:xfrm>
          <a:prstGeom prst="rect">
            <a:avLst/>
          </a:prstGeom>
        </p:spPr>
      </p:pic>
      <p:sp>
        <p:nvSpPr>
          <p:cNvPr id="3" name="TextBox 2">
            <a:extLst>
              <a:ext uri="{FF2B5EF4-FFF2-40B4-BE49-F238E27FC236}">
                <a16:creationId xmlns:a16="http://schemas.microsoft.com/office/drawing/2014/main" id="{43AA2AF8-97C4-99F3-167E-464F0C0CAB96}"/>
              </a:ext>
            </a:extLst>
          </p:cNvPr>
          <p:cNvSpPr txBox="1"/>
          <p:nvPr/>
        </p:nvSpPr>
        <p:spPr>
          <a:xfrm>
            <a:off x="11537004" y="6313251"/>
            <a:ext cx="369651" cy="369332"/>
          </a:xfrm>
          <a:prstGeom prst="rect">
            <a:avLst/>
          </a:prstGeom>
          <a:noFill/>
        </p:spPr>
        <p:txBody>
          <a:bodyPr wrap="square" rtlCol="0">
            <a:spAutoFit/>
          </a:bodyPr>
          <a:lstStyle/>
          <a:p>
            <a:fld id="{22F82C7F-765D-4FD9-8D3C-D8896EF8E442}" type="slidenum">
              <a:rPr lang="en-US" smtClean="0"/>
              <a:t>26</a:t>
            </a:fld>
            <a:endParaRPr lang="en-US"/>
          </a:p>
        </p:txBody>
      </p:sp>
    </p:spTree>
    <p:extLst>
      <p:ext uri="{BB962C8B-B14F-4D97-AF65-F5344CB8AC3E}">
        <p14:creationId xmlns:p14="http://schemas.microsoft.com/office/powerpoint/2010/main" val="308343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366326" y="135448"/>
            <a:ext cx="8229600" cy="1096963"/>
          </a:xfrm>
        </p:spPr>
        <p:txBody>
          <a:bodyPr>
            <a:normAutofit/>
          </a:bodyPr>
          <a:lstStyle/>
          <a:p>
            <a:pPr algn="l" eaLnBrk="1" hangingPunct="1"/>
            <a:r>
              <a:rPr lang="en-US" sz="4000" b="1" dirty="0">
                <a:solidFill>
                  <a:schemeClr val="tx1"/>
                </a:solidFill>
                <a:latin typeface="Arial" panose="020B0604020202020204" pitchFamily="34" charset="0"/>
                <a:cs typeface="Arial" panose="020B0604020202020204" pitchFamily="34" charset="0"/>
              </a:rPr>
              <a:t>Background</a:t>
            </a:r>
          </a:p>
        </p:txBody>
      </p:sp>
      <p:sp>
        <p:nvSpPr>
          <p:cNvPr id="20482" name="Rectangle 3"/>
          <p:cNvSpPr>
            <a:spLocks noGrp="1" noChangeArrowheads="1"/>
          </p:cNvSpPr>
          <p:nvPr>
            <p:ph type="body" idx="1"/>
          </p:nvPr>
        </p:nvSpPr>
        <p:spPr>
          <a:xfrm>
            <a:off x="366326" y="1365956"/>
            <a:ext cx="11374244" cy="4210818"/>
          </a:xfrm>
        </p:spPr>
        <p:txBody>
          <a:bodyPr>
            <a:normAutofit fontScale="92500" lnSpcReduction="10000"/>
          </a:bodyPr>
          <a:lstStyle/>
          <a:p>
            <a:pPr eaLnBrk="1" hangingPunct="1">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Emerging adults with type 1 diabetes (T1D) struggle with glycemic control and transition readiness</a:t>
            </a:r>
          </a:p>
          <a:p>
            <a:pPr eaLnBrk="1" hangingPunct="1">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a:p>
            <a:pPr eaLnBrk="1" hangingPunct="1">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In addition to basic diabetes self-care, anticipatory guidance is required on:</a:t>
            </a:r>
          </a:p>
          <a:p>
            <a:pPr lvl="1">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Alcohol and substance use</a:t>
            </a:r>
          </a:p>
          <a:p>
            <a:pPr lvl="1">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Sex, contraception, and pregnancy</a:t>
            </a:r>
          </a:p>
          <a:p>
            <a:pPr lvl="1">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Insurance and health care navigation</a:t>
            </a:r>
          </a:p>
          <a:p>
            <a:pPr lvl="1">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Independent living/meal planning</a:t>
            </a:r>
          </a:p>
          <a:p>
            <a:pPr>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Comprehensive transition education can be difficult to achieve in routine clinical visits due to time limits</a:t>
            </a:r>
          </a:p>
          <a:p>
            <a:pPr eaLnBrk="1" hangingPunct="1">
              <a:buFont typeface="Arial" panose="020B0604020202020204" pitchFamily="34" charset="0"/>
              <a:buChar char="•"/>
            </a:pPr>
            <a:endParaRPr lang="en-US" sz="2800" dirty="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27797" y="454878"/>
            <a:ext cx="8229600" cy="1096963"/>
          </a:xfrm>
        </p:spPr>
        <p:txBody>
          <a:bodyPr/>
          <a:lstStyle/>
          <a:p>
            <a:pPr algn="l" eaLnBrk="1" hangingPunct="1"/>
            <a:r>
              <a:rPr lang="en-US" b="1" dirty="0">
                <a:solidFill>
                  <a:schemeClr val="tx1"/>
                </a:solidFill>
                <a:latin typeface="Arial" panose="020B0604020202020204" pitchFamily="34" charset="0"/>
                <a:cs typeface="Arial" panose="020B0604020202020204" pitchFamily="34" charset="0"/>
              </a:rPr>
              <a:t>Objective</a:t>
            </a:r>
          </a:p>
        </p:txBody>
      </p:sp>
      <p:sp>
        <p:nvSpPr>
          <p:cNvPr id="22530" name="Rectangle 3"/>
          <p:cNvSpPr>
            <a:spLocks noGrp="1" noChangeArrowheads="1"/>
          </p:cNvSpPr>
          <p:nvPr>
            <p:ph type="body" idx="1"/>
          </p:nvPr>
        </p:nvSpPr>
        <p:spPr>
          <a:xfrm>
            <a:off x="627797" y="1814281"/>
            <a:ext cx="11068334" cy="4252357"/>
          </a:xfrm>
        </p:spPr>
        <p:txBody>
          <a:bodyPr>
            <a:normAutofit/>
          </a:bodyPr>
          <a:lstStyle/>
          <a:p>
            <a:pPr marL="0" indent="0" eaLnBrk="1" hangingPunct="1">
              <a:buNone/>
            </a:pPr>
            <a:endParaRPr lang="en-US" sz="3200" dirty="0">
              <a:solidFill>
                <a:schemeClr val="tx1"/>
              </a:solidFill>
              <a:latin typeface="Arial" panose="020B0604020202020204" pitchFamily="34" charset="0"/>
              <a:cs typeface="Arial" panose="020B0604020202020204" pitchFamily="34" charset="0"/>
            </a:endParaRPr>
          </a:p>
          <a:p>
            <a:pPr marL="0" indent="0">
              <a:buNone/>
            </a:pPr>
            <a:r>
              <a:rPr lang="en-US" sz="3200" dirty="0">
                <a:solidFill>
                  <a:schemeClr val="tx1"/>
                </a:solidFill>
                <a:latin typeface="Arial" panose="020B0604020202020204" pitchFamily="34" charset="0"/>
                <a:cs typeface="Arial" panose="020B0604020202020204" pitchFamily="34" charset="0"/>
              </a:rPr>
              <a:t>Determine discussion rates of patient-identified transition topics in a pediatric clinic through electronic health record (EHR) note template notifications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463826" y="69548"/>
            <a:ext cx="10058400" cy="895652"/>
          </a:xfrm>
        </p:spPr>
        <p:txBody>
          <a:bodyPr vert="horz" lIns="91440" tIns="45720" rIns="91440" bIns="45720" rtlCol="0" anchor="b">
            <a:normAutofit/>
          </a:bodyPr>
          <a:lstStyle/>
          <a:p>
            <a:r>
              <a:rPr lang="en-US" b="1" kern="1200" spc="-50" baseline="0" dirty="0">
                <a:latin typeface="Arial" panose="020B0604020202020204" pitchFamily="34" charset="0"/>
                <a:cs typeface="Arial" panose="020B0604020202020204" pitchFamily="34" charset="0"/>
              </a:rPr>
              <a:t>Methods: Patient-Identified Topics</a:t>
            </a:r>
          </a:p>
        </p:txBody>
      </p:sp>
      <p:sp>
        <p:nvSpPr>
          <p:cNvPr id="10246" name="Text Box 5"/>
          <p:cNvSpPr txBox="1">
            <a:spLocks noChangeArrowheads="1"/>
          </p:cNvSpPr>
          <p:nvPr/>
        </p:nvSpPr>
        <p:spPr bwMode="auto">
          <a:xfrm>
            <a:off x="373515" y="1049867"/>
            <a:ext cx="6523996" cy="5023556"/>
          </a:xfrm>
          <a:prstGeom prst="rect">
            <a:avLst/>
          </a:prstGeom>
        </p:spPr>
        <p:txBody>
          <a:bodyPr vert="horz" lIns="0" tIns="45720" rIns="0" bIns="45720" rtlCol="0">
            <a:normAutofit lnSpcReduction="10000"/>
          </a:bodyPr>
          <a:lstStyle/>
          <a:p>
            <a:pPr marL="285750" indent="-285750" defTabSz="914400">
              <a:lnSpc>
                <a:spcPct val="90000"/>
              </a:lnSpc>
              <a:spcBef>
                <a:spcPts val="1200"/>
              </a:spcBef>
              <a:spcAft>
                <a:spcPts val="200"/>
              </a:spcAft>
              <a:buClr>
                <a:schemeClr val="accent1"/>
              </a:buClr>
              <a:buSzPct val="100000"/>
              <a:buFont typeface="Arial" panose="020B0604020202020204" pitchFamily="34" charset="0"/>
              <a:buChar char="•"/>
            </a:pPr>
            <a:r>
              <a:rPr lang="en-US" dirty="0">
                <a:solidFill>
                  <a:schemeClr val="tx1">
                    <a:lumMod val="75000"/>
                    <a:lumOff val="25000"/>
                  </a:schemeClr>
                </a:solidFill>
                <a:latin typeface="Arial" panose="020B0604020202020204" pitchFamily="34" charset="0"/>
                <a:cs typeface="Arial" panose="020B0604020202020204" pitchFamily="34" charset="0"/>
              </a:rPr>
              <a:t>LYNX: Learning about Your New </a:t>
            </a:r>
            <a:r>
              <a:rPr lang="en-US" dirty="0" err="1">
                <a:solidFill>
                  <a:schemeClr val="tx1">
                    <a:lumMod val="75000"/>
                    <a:lumOff val="25000"/>
                  </a:schemeClr>
                </a:solidFill>
                <a:latin typeface="Arial" panose="020B0604020202020204" pitchFamily="34" charset="0"/>
                <a:cs typeface="Arial" panose="020B0604020202020204" pitchFamily="34" charset="0"/>
              </a:rPr>
              <a:t>eXperiences</a:t>
            </a:r>
            <a:endParaRPr lang="en-US" dirty="0">
              <a:solidFill>
                <a:schemeClr val="tx1">
                  <a:lumMod val="75000"/>
                  <a:lumOff val="25000"/>
                </a:schemeClr>
              </a:solidFill>
              <a:latin typeface="Arial" panose="020B0604020202020204" pitchFamily="34" charset="0"/>
              <a:cs typeface="Arial" panose="020B0604020202020204" pitchFamily="34" charset="0"/>
            </a:endParaRPr>
          </a:p>
          <a:p>
            <a:pPr marL="742950" lvl="1" indent="-285750" defTabSz="914400">
              <a:lnSpc>
                <a:spcPct val="90000"/>
              </a:lnSpc>
              <a:spcBef>
                <a:spcPts val="1200"/>
              </a:spcBef>
              <a:spcAft>
                <a:spcPts val="200"/>
              </a:spcAft>
              <a:buClr>
                <a:schemeClr val="accent1"/>
              </a:buClr>
              <a:buSzPct val="100000"/>
              <a:buFont typeface="Arial" panose="020B0604020202020204" pitchFamily="34" charset="0"/>
              <a:buChar char="•"/>
            </a:pPr>
            <a:r>
              <a:rPr lang="en-US" dirty="0">
                <a:solidFill>
                  <a:schemeClr val="tx1">
                    <a:lumMod val="75000"/>
                    <a:lumOff val="25000"/>
                  </a:schemeClr>
                </a:solidFill>
                <a:latin typeface="Arial" panose="020B0604020202020204" pitchFamily="34" charset="0"/>
                <a:cs typeface="Arial" panose="020B0604020202020204" pitchFamily="34" charset="0"/>
              </a:rPr>
              <a:t>Adapted from the 44-item READDY 1.0 (Readiness of Emerging Adults with Diabetes Diagnosed in Youth) survey</a:t>
            </a:r>
          </a:p>
          <a:p>
            <a:pPr marL="1200150" lvl="2" indent="-285750" defTabSz="914400">
              <a:lnSpc>
                <a:spcPct val="90000"/>
              </a:lnSpc>
              <a:spcBef>
                <a:spcPts val="1200"/>
              </a:spcBef>
              <a:spcAft>
                <a:spcPts val="200"/>
              </a:spcAft>
              <a:buClr>
                <a:schemeClr val="accent1"/>
              </a:buClr>
              <a:buSzPct val="100000"/>
              <a:buFont typeface="Arial" panose="020B0604020202020204" pitchFamily="34" charset="0"/>
              <a:buChar char="•"/>
            </a:pPr>
            <a:r>
              <a:rPr lang="en-US" dirty="0">
                <a:solidFill>
                  <a:schemeClr val="tx1">
                    <a:lumMod val="75000"/>
                    <a:lumOff val="25000"/>
                  </a:schemeClr>
                </a:solidFill>
                <a:latin typeface="Arial" panose="020B0604020202020204" pitchFamily="34" charset="0"/>
                <a:cs typeface="Arial" panose="020B0604020202020204" pitchFamily="34" charset="0"/>
              </a:rPr>
              <a:t>Assessing patient confidence in transition topics: Diabetes Knowledge, Health System Navigation, Insulin Self-Management, and Health Behaviors</a:t>
            </a:r>
          </a:p>
          <a:p>
            <a:pPr marL="285750" lvl="1" indent="-285750" defTabSz="914400">
              <a:lnSpc>
                <a:spcPct val="90000"/>
              </a:lnSpc>
              <a:spcBef>
                <a:spcPts val="1200"/>
              </a:spcBef>
              <a:spcAft>
                <a:spcPts val="200"/>
              </a:spcAft>
              <a:buClr>
                <a:schemeClr val="accent1"/>
              </a:buClr>
              <a:buSzPct val="100000"/>
              <a:buFont typeface="Arial" panose="020B0604020202020204" pitchFamily="34" charset="0"/>
              <a:buChar char="•"/>
            </a:pPr>
            <a:endParaRPr lang="en-US" dirty="0">
              <a:solidFill>
                <a:schemeClr val="tx1">
                  <a:lumMod val="75000"/>
                  <a:lumOff val="25000"/>
                </a:schemeClr>
              </a:solidFill>
              <a:latin typeface="Arial" panose="020B0604020202020204" pitchFamily="34" charset="0"/>
              <a:cs typeface="Arial" panose="020B0604020202020204" pitchFamily="34" charset="0"/>
            </a:endParaRPr>
          </a:p>
          <a:p>
            <a:pPr marL="285750" lvl="1" indent="-285750" defTabSz="914400">
              <a:lnSpc>
                <a:spcPct val="90000"/>
              </a:lnSpc>
              <a:spcBef>
                <a:spcPts val="1200"/>
              </a:spcBef>
              <a:spcAft>
                <a:spcPts val="200"/>
              </a:spcAft>
              <a:buClr>
                <a:schemeClr val="accent1"/>
              </a:buClr>
              <a:buSzPct val="100000"/>
              <a:buFont typeface="Arial" panose="020B0604020202020204" pitchFamily="34" charset="0"/>
              <a:buChar char="•"/>
            </a:pPr>
            <a:r>
              <a:rPr lang="en-US" dirty="0">
                <a:solidFill>
                  <a:schemeClr val="tx1">
                    <a:lumMod val="75000"/>
                    <a:lumOff val="25000"/>
                  </a:schemeClr>
                </a:solidFill>
                <a:latin typeface="Arial" panose="020B0604020202020204" pitchFamily="34" charset="0"/>
                <a:cs typeface="Arial" panose="020B0604020202020204" pitchFamily="34" charset="0"/>
              </a:rPr>
              <a:t>Lynx survey was divided into two parts:</a:t>
            </a:r>
          </a:p>
          <a:p>
            <a:pPr marL="742950" lvl="2" indent="-285750" defTabSz="914400">
              <a:lnSpc>
                <a:spcPct val="90000"/>
              </a:lnSpc>
              <a:spcBef>
                <a:spcPts val="1200"/>
              </a:spcBef>
              <a:spcAft>
                <a:spcPts val="200"/>
              </a:spcAft>
              <a:buClr>
                <a:schemeClr val="accent1"/>
              </a:buClr>
              <a:buSzPct val="100000"/>
              <a:buFont typeface="Arial" panose="020B0604020202020204" pitchFamily="34" charset="0"/>
              <a:buChar char="•"/>
            </a:pPr>
            <a:r>
              <a:rPr lang="en-US" dirty="0">
                <a:solidFill>
                  <a:schemeClr val="tx1">
                    <a:lumMod val="75000"/>
                    <a:lumOff val="25000"/>
                  </a:schemeClr>
                </a:solidFill>
                <a:latin typeface="Arial" panose="020B0604020202020204" pitchFamily="34" charset="0"/>
                <a:cs typeface="Arial" panose="020B0604020202020204" pitchFamily="34" charset="0"/>
              </a:rPr>
              <a:t>Part 1: basics of diabetes care</a:t>
            </a:r>
          </a:p>
          <a:p>
            <a:pPr marL="742950" lvl="2" indent="-285750" defTabSz="914400">
              <a:lnSpc>
                <a:spcPct val="90000"/>
              </a:lnSpc>
              <a:spcBef>
                <a:spcPts val="1200"/>
              </a:spcBef>
              <a:spcAft>
                <a:spcPts val="200"/>
              </a:spcAft>
              <a:buClr>
                <a:schemeClr val="accent1"/>
              </a:buClr>
              <a:buSzPct val="100000"/>
              <a:buFont typeface="Arial" panose="020B0604020202020204" pitchFamily="34" charset="0"/>
              <a:buChar char="•"/>
            </a:pPr>
            <a:r>
              <a:rPr lang="en-US" dirty="0">
                <a:solidFill>
                  <a:schemeClr val="tx1">
                    <a:lumMod val="75000"/>
                    <a:lumOff val="25000"/>
                  </a:schemeClr>
                </a:solidFill>
                <a:latin typeface="Arial" panose="020B0604020202020204" pitchFamily="34" charset="0"/>
                <a:cs typeface="Arial" panose="020B0604020202020204" pitchFamily="34" charset="0"/>
              </a:rPr>
              <a:t>Part 2: higher level diabetes care</a:t>
            </a:r>
          </a:p>
          <a:p>
            <a:pPr marL="285750" lvl="1" indent="-285750" defTabSz="914400">
              <a:lnSpc>
                <a:spcPct val="90000"/>
              </a:lnSpc>
              <a:spcBef>
                <a:spcPts val="1200"/>
              </a:spcBef>
              <a:spcAft>
                <a:spcPts val="200"/>
              </a:spcAft>
              <a:buClr>
                <a:schemeClr val="accent1"/>
              </a:buClr>
              <a:buSzPct val="100000"/>
              <a:buFont typeface="Arial" panose="020B0604020202020204" pitchFamily="34" charset="0"/>
              <a:buChar char="•"/>
            </a:pPr>
            <a:endParaRPr lang="en-US" dirty="0">
              <a:solidFill>
                <a:schemeClr val="tx1">
                  <a:lumMod val="75000"/>
                  <a:lumOff val="25000"/>
                </a:schemeClr>
              </a:solidFill>
              <a:latin typeface="Arial" panose="020B0604020202020204" pitchFamily="34" charset="0"/>
              <a:cs typeface="Arial" panose="020B0604020202020204" pitchFamily="34" charset="0"/>
            </a:endParaRPr>
          </a:p>
          <a:p>
            <a:pPr marL="285750" lvl="1" indent="-285750" defTabSz="914400">
              <a:lnSpc>
                <a:spcPct val="90000"/>
              </a:lnSpc>
              <a:spcBef>
                <a:spcPts val="1200"/>
              </a:spcBef>
              <a:spcAft>
                <a:spcPts val="200"/>
              </a:spcAft>
              <a:buClr>
                <a:schemeClr val="accent1"/>
              </a:buClr>
              <a:buSzPct val="100000"/>
              <a:buFont typeface="Arial" panose="020B0604020202020204" pitchFamily="34" charset="0"/>
              <a:buChar char="•"/>
            </a:pPr>
            <a:r>
              <a:rPr lang="en-US" dirty="0">
                <a:solidFill>
                  <a:schemeClr val="tx1">
                    <a:lumMod val="75000"/>
                    <a:lumOff val="25000"/>
                  </a:schemeClr>
                </a:solidFill>
                <a:latin typeface="Arial" panose="020B0604020202020204" pitchFamily="34" charset="0"/>
                <a:cs typeface="Arial" panose="020B0604020202020204" pitchFamily="34" charset="0"/>
              </a:rPr>
              <a:t>Each part administered at check-in for routine appointments on a yearly basis from age 16 years until transition to adult care</a:t>
            </a:r>
          </a:p>
        </p:txBody>
      </p:sp>
      <p:pic>
        <p:nvPicPr>
          <p:cNvPr id="2" name="Picture 1">
            <a:extLst>
              <a:ext uri="{FF2B5EF4-FFF2-40B4-BE49-F238E27FC236}">
                <a16:creationId xmlns:a16="http://schemas.microsoft.com/office/drawing/2014/main" id="{83E90F3C-33CA-BCB7-0742-DC2CA56D1E66}"/>
              </a:ext>
            </a:extLst>
          </p:cNvPr>
          <p:cNvPicPr>
            <a:picLocks noChangeAspect="1"/>
          </p:cNvPicPr>
          <p:nvPr/>
        </p:nvPicPr>
        <p:blipFill>
          <a:blip r:embed="rId3"/>
          <a:stretch>
            <a:fillRect/>
          </a:stretch>
        </p:blipFill>
        <p:spPr>
          <a:xfrm>
            <a:off x="6897511" y="1356798"/>
            <a:ext cx="4937760" cy="3789729"/>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792162"/>
          </a:xfrm>
        </p:spPr>
        <p:txBody>
          <a:bodyPr anchor="b">
            <a:normAutofit/>
          </a:bodyPr>
          <a:lstStyle/>
          <a:p>
            <a:r>
              <a:rPr lang="en-US" dirty="0"/>
              <a:t>Introduction</a:t>
            </a:r>
          </a:p>
        </p:txBody>
      </p:sp>
      <p:sp>
        <p:nvSpPr>
          <p:cNvPr id="3" name="Content Placeholder 2"/>
          <p:cNvSpPr>
            <a:spLocks noGrp="1"/>
          </p:cNvSpPr>
          <p:nvPr>
            <p:ph idx="1"/>
          </p:nvPr>
        </p:nvSpPr>
        <p:spPr>
          <a:xfrm>
            <a:off x="1981200" y="1173162"/>
            <a:ext cx="8229600" cy="5075238"/>
          </a:xfrm>
        </p:spPr>
        <p:txBody>
          <a:bodyPr>
            <a:normAutofit/>
          </a:bodyPr>
          <a:lstStyle/>
          <a:p>
            <a:pPr marL="0" indent="0">
              <a:lnSpc>
                <a:spcPct val="90000"/>
              </a:lnSpc>
              <a:spcBef>
                <a:spcPts val="550"/>
              </a:spcBef>
              <a:spcAft>
                <a:spcPts val="100"/>
              </a:spcAft>
              <a:buNone/>
            </a:pPr>
            <a:r>
              <a:rPr lang="en-US" b="1" dirty="0"/>
              <a:t>Problem: </a:t>
            </a:r>
            <a:r>
              <a:rPr lang="en-US" dirty="0"/>
              <a:t>Adolescents and young adults (AYAs) with diabetes mellitus (DM) experience worse outcomes during pediatric to adult healthcare transition (HCT)</a:t>
            </a:r>
            <a:r>
              <a:rPr lang="en-US" baseline="30000" dirty="0"/>
              <a:t>1</a:t>
            </a:r>
            <a:r>
              <a:rPr lang="en-US" dirty="0"/>
              <a:t>​</a:t>
            </a:r>
          </a:p>
          <a:p>
            <a:pPr marL="0" indent="0">
              <a:lnSpc>
                <a:spcPct val="90000"/>
              </a:lnSpc>
              <a:spcBef>
                <a:spcPts val="550"/>
              </a:spcBef>
              <a:spcAft>
                <a:spcPts val="100"/>
              </a:spcAft>
              <a:buNone/>
            </a:pPr>
            <a:endParaRPr lang="en-US" dirty="0"/>
          </a:p>
          <a:p>
            <a:pPr marL="0" indent="0">
              <a:lnSpc>
                <a:spcPct val="90000"/>
              </a:lnSpc>
              <a:spcBef>
                <a:spcPts val="550"/>
              </a:spcBef>
              <a:spcAft>
                <a:spcPts val="100"/>
              </a:spcAft>
              <a:buNone/>
            </a:pPr>
            <a:r>
              <a:rPr lang="en-US" b="1" dirty="0"/>
              <a:t>Gap: </a:t>
            </a:r>
            <a:r>
              <a:rPr lang="en-US" dirty="0"/>
              <a:t>Guideline-recommended HCT planning is inconsistently performed by providers</a:t>
            </a:r>
            <a:r>
              <a:rPr lang="en-US" baseline="30000" dirty="0"/>
              <a:t>2,3​</a:t>
            </a:r>
          </a:p>
          <a:p>
            <a:pPr marL="0" indent="0">
              <a:lnSpc>
                <a:spcPct val="90000"/>
              </a:lnSpc>
              <a:spcBef>
                <a:spcPts val="550"/>
              </a:spcBef>
              <a:spcAft>
                <a:spcPts val="100"/>
              </a:spcAft>
              <a:buNone/>
            </a:pPr>
            <a:endParaRPr lang="en-US" dirty="0"/>
          </a:p>
          <a:p>
            <a:pPr marL="0" indent="0">
              <a:lnSpc>
                <a:spcPct val="90000"/>
              </a:lnSpc>
              <a:spcBef>
                <a:spcPts val="550"/>
              </a:spcBef>
              <a:spcAft>
                <a:spcPts val="100"/>
              </a:spcAft>
              <a:buNone/>
            </a:pPr>
            <a:r>
              <a:rPr lang="en-US" b="1" dirty="0"/>
              <a:t>Opportunity: </a:t>
            </a:r>
            <a:r>
              <a:rPr lang="en-US" dirty="0"/>
              <a:t>Electronic medical record (EMR) tools can improve adherence to clinical guidelines</a:t>
            </a:r>
            <a:r>
              <a:rPr lang="en-US" baseline="30000" dirty="0"/>
              <a:t>4</a:t>
            </a:r>
            <a:r>
              <a:rPr lang="en-US" dirty="0"/>
              <a:t>​</a:t>
            </a:r>
          </a:p>
          <a:p>
            <a:pPr marL="0" indent="0">
              <a:lnSpc>
                <a:spcPct val="90000"/>
              </a:lnSpc>
              <a:spcBef>
                <a:spcPts val="550"/>
              </a:spcBef>
              <a:spcAft>
                <a:spcPts val="100"/>
              </a:spcAft>
              <a:buNone/>
            </a:pPr>
            <a:endParaRPr lang="en-US" dirty="0"/>
          </a:p>
          <a:p>
            <a:pPr marL="0" indent="0">
              <a:lnSpc>
                <a:spcPct val="90000"/>
              </a:lnSpc>
              <a:spcBef>
                <a:spcPts val="550"/>
              </a:spcBef>
              <a:spcAft>
                <a:spcPts val="100"/>
              </a:spcAft>
              <a:buNone/>
            </a:pPr>
            <a:r>
              <a:rPr lang="en-US" b="1" dirty="0"/>
              <a:t>Objective: </a:t>
            </a:r>
            <a:r>
              <a:rPr lang="en-US" dirty="0"/>
              <a:t>Use a Plan-Do-Study-Act (PDSA) approach to increase provider use of a new EMR HCT tool from 0% to 50% in 12 months​</a:t>
            </a:r>
          </a:p>
        </p:txBody>
      </p:sp>
      <p:sp>
        <p:nvSpPr>
          <p:cNvPr id="4" name="Slide Number Placeholder 3"/>
          <p:cNvSpPr>
            <a:spLocks noGrp="1"/>
          </p:cNvSpPr>
          <p:nvPr>
            <p:ph type="sldNum" sz="quarter" idx="4"/>
          </p:nvPr>
        </p:nvSpPr>
        <p:spPr>
          <a:xfrm>
            <a:off x="9448800" y="6383180"/>
            <a:ext cx="762000" cy="246221"/>
          </a:xfrm>
        </p:spPr>
        <p:txBody>
          <a:bodyPr>
            <a:normAutofit/>
          </a:bodyPr>
          <a:lstStyle/>
          <a:p>
            <a:pPr>
              <a:spcAft>
                <a:spcPts val="600"/>
              </a:spcAft>
            </a:pPr>
            <a:fld id="{B6761BED-127F-4714-AE70-548270172845}" type="slidenum">
              <a:rPr lang="en-US" smtClean="0">
                <a:solidFill>
                  <a:schemeClr val="bg1">
                    <a:lumMod val="65000"/>
                  </a:schemeClr>
                </a:solidFill>
              </a:rPr>
              <a:pPr>
                <a:spcAft>
                  <a:spcPts val="600"/>
                </a:spcAft>
              </a:pPr>
              <a:t>3</a:t>
            </a:fld>
            <a:endParaRPr lang="en-US">
              <a:solidFill>
                <a:schemeClr val="bg1">
                  <a:lumMod val="65000"/>
                </a:schemeClr>
              </a:solidFill>
            </a:endParaRPr>
          </a:p>
        </p:txBody>
      </p:sp>
    </p:spTree>
    <p:extLst>
      <p:ext uri="{BB962C8B-B14F-4D97-AF65-F5344CB8AC3E}">
        <p14:creationId xmlns:p14="http://schemas.microsoft.com/office/powerpoint/2010/main" val="272108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424218" y="100082"/>
            <a:ext cx="8610600" cy="734552"/>
          </a:xfrm>
        </p:spPr>
        <p:txBody>
          <a:bodyPr>
            <a:normAutofit/>
          </a:bodyPr>
          <a:lstStyle/>
          <a:p>
            <a:pPr algn="l" eaLnBrk="1" hangingPunct="1"/>
            <a:r>
              <a:rPr lang="en-US" sz="3600" b="1" dirty="0">
                <a:latin typeface="Arial" panose="020B0604020202020204" pitchFamily="34" charset="0"/>
                <a:cs typeface="Arial" panose="020B0604020202020204" pitchFamily="34" charset="0"/>
              </a:rPr>
              <a:t>Methods: Patient-Identified Topics</a:t>
            </a:r>
          </a:p>
        </p:txBody>
      </p:sp>
      <p:sp>
        <p:nvSpPr>
          <p:cNvPr id="3" name="TextBox 2"/>
          <p:cNvSpPr txBox="1"/>
          <p:nvPr/>
        </p:nvSpPr>
        <p:spPr>
          <a:xfrm>
            <a:off x="424218" y="982176"/>
            <a:ext cx="4328404" cy="4524315"/>
          </a:xfrm>
          <a:prstGeom prst="rect">
            <a:avLst/>
          </a:prstGeom>
          <a:noFill/>
        </p:spPr>
        <p:txBody>
          <a:bodyPr wrap="square" rtlCol="0">
            <a:spAutoFit/>
          </a:bodyPr>
          <a:lstStyle/>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Each question is assigned a key word/phrase</a:t>
            </a:r>
          </a:p>
          <a:p>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Topics not rated “Yes, I can do this” are included in the note template as a conversation prompt for providers</a:t>
            </a:r>
          </a:p>
          <a:p>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Patient responses from the last 12 months were pulled from the EHR</a:t>
            </a:r>
          </a:p>
        </p:txBody>
      </p:sp>
      <p:pic>
        <p:nvPicPr>
          <p:cNvPr id="4" name="Picture 3">
            <a:extLst>
              <a:ext uri="{FF2B5EF4-FFF2-40B4-BE49-F238E27FC236}">
                <a16:creationId xmlns:a16="http://schemas.microsoft.com/office/drawing/2014/main" id="{5F91BCEB-20D2-D85F-D41F-D5F122410622}"/>
              </a:ext>
            </a:extLst>
          </p:cNvPr>
          <p:cNvPicPr>
            <a:picLocks noChangeAspect="1"/>
          </p:cNvPicPr>
          <p:nvPr/>
        </p:nvPicPr>
        <p:blipFill>
          <a:blip r:embed="rId4"/>
          <a:stretch>
            <a:fillRect/>
          </a:stretch>
        </p:blipFill>
        <p:spPr>
          <a:xfrm>
            <a:off x="5005877" y="3754747"/>
            <a:ext cx="6809885" cy="1644267"/>
          </a:xfrm>
          <a:prstGeom prst="rect">
            <a:avLst/>
          </a:prstGeom>
        </p:spPr>
      </p:pic>
      <p:pic>
        <p:nvPicPr>
          <p:cNvPr id="5" name="Picture 4" descr="A screenshot of a survey&#10;&#10;Description automatically generated">
            <a:extLst>
              <a:ext uri="{FF2B5EF4-FFF2-40B4-BE49-F238E27FC236}">
                <a16:creationId xmlns:a16="http://schemas.microsoft.com/office/drawing/2014/main" id="{810A1862-AE5D-5D46-C75E-110E1E82C58D}"/>
              </a:ext>
            </a:extLst>
          </p:cNvPr>
          <p:cNvPicPr>
            <a:picLocks noChangeAspect="1"/>
          </p:cNvPicPr>
          <p:nvPr/>
        </p:nvPicPr>
        <p:blipFill rotWithShape="1">
          <a:blip r:embed="rId5"/>
          <a:srcRect t="43390"/>
          <a:stretch/>
        </p:blipFill>
        <p:spPr bwMode="auto">
          <a:xfrm>
            <a:off x="5005877" y="1330333"/>
            <a:ext cx="4080510" cy="1772920"/>
          </a:xfrm>
          <a:prstGeom prst="rect">
            <a:avLst/>
          </a:prstGeom>
          <a:noFill/>
          <a:ln>
            <a:noFill/>
          </a:ln>
          <a:extLst>
            <a:ext uri="{53640926-AAD7-44D8-BBD7-CCE9431645EC}">
              <a14:shadowObscured xmlns:a14="http://schemas.microsoft.com/office/drawing/2010/main"/>
            </a:ext>
          </a:extLst>
        </p:spPr>
      </p:pic>
      <p:sp>
        <p:nvSpPr>
          <p:cNvPr id="6" name="Right Arrow 5">
            <a:extLst>
              <a:ext uri="{FF2B5EF4-FFF2-40B4-BE49-F238E27FC236}">
                <a16:creationId xmlns:a16="http://schemas.microsoft.com/office/drawing/2014/main" id="{53498DE8-BCC2-C87F-DE45-0C497A143D37}"/>
              </a:ext>
            </a:extLst>
          </p:cNvPr>
          <p:cNvSpPr/>
          <p:nvPr/>
        </p:nvSpPr>
        <p:spPr>
          <a:xfrm>
            <a:off x="9174536" y="1450030"/>
            <a:ext cx="738097" cy="110479"/>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ight Arrow 8">
            <a:extLst>
              <a:ext uri="{FF2B5EF4-FFF2-40B4-BE49-F238E27FC236}">
                <a16:creationId xmlns:a16="http://schemas.microsoft.com/office/drawing/2014/main" id="{B98D3039-88CB-B851-0E6F-45D317F7F44C}"/>
              </a:ext>
            </a:extLst>
          </p:cNvPr>
          <p:cNvSpPr/>
          <p:nvPr/>
        </p:nvSpPr>
        <p:spPr>
          <a:xfrm>
            <a:off x="9174538" y="2525758"/>
            <a:ext cx="802346" cy="366298"/>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DC8D54D-C581-C01F-C555-493F7E4041C8}"/>
              </a:ext>
            </a:extLst>
          </p:cNvPr>
          <p:cNvSpPr txBox="1"/>
          <p:nvPr/>
        </p:nvSpPr>
        <p:spPr>
          <a:xfrm>
            <a:off x="10179351" y="1335992"/>
            <a:ext cx="1688117"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Complications</a:t>
            </a:r>
          </a:p>
        </p:txBody>
      </p:sp>
      <p:sp>
        <p:nvSpPr>
          <p:cNvPr id="11" name="TextBox 10">
            <a:extLst>
              <a:ext uri="{FF2B5EF4-FFF2-40B4-BE49-F238E27FC236}">
                <a16:creationId xmlns:a16="http://schemas.microsoft.com/office/drawing/2014/main" id="{F5E1F803-0A96-A3D4-AD07-DAF7E7024520}"/>
              </a:ext>
            </a:extLst>
          </p:cNvPr>
          <p:cNvSpPr txBox="1"/>
          <p:nvPr/>
        </p:nvSpPr>
        <p:spPr>
          <a:xfrm>
            <a:off x="10179352" y="1673876"/>
            <a:ext cx="1688117"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Alcohol</a:t>
            </a:r>
          </a:p>
        </p:txBody>
      </p:sp>
      <p:sp>
        <p:nvSpPr>
          <p:cNvPr id="12" name="TextBox 11">
            <a:extLst>
              <a:ext uri="{FF2B5EF4-FFF2-40B4-BE49-F238E27FC236}">
                <a16:creationId xmlns:a16="http://schemas.microsoft.com/office/drawing/2014/main" id="{909633F3-0EA2-F4DC-3809-E2DE0DCAD116}"/>
              </a:ext>
            </a:extLst>
          </p:cNvPr>
          <p:cNvSpPr txBox="1"/>
          <p:nvPr/>
        </p:nvSpPr>
        <p:spPr>
          <a:xfrm>
            <a:off x="10179352" y="2048838"/>
            <a:ext cx="1688117"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Tobacco</a:t>
            </a:r>
          </a:p>
        </p:txBody>
      </p:sp>
      <p:sp>
        <p:nvSpPr>
          <p:cNvPr id="13" name="TextBox 12">
            <a:extLst>
              <a:ext uri="{FF2B5EF4-FFF2-40B4-BE49-F238E27FC236}">
                <a16:creationId xmlns:a16="http://schemas.microsoft.com/office/drawing/2014/main" id="{6CA0387B-4293-3A2B-D294-3131FCCF2F60}"/>
              </a:ext>
            </a:extLst>
          </p:cNvPr>
          <p:cNvSpPr txBox="1"/>
          <p:nvPr/>
        </p:nvSpPr>
        <p:spPr>
          <a:xfrm>
            <a:off x="10179352" y="2519078"/>
            <a:ext cx="1688117"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Sex/pregnancy</a:t>
            </a:r>
          </a:p>
        </p:txBody>
      </p:sp>
      <p:sp>
        <p:nvSpPr>
          <p:cNvPr id="14" name="Right Arrow 13">
            <a:extLst>
              <a:ext uri="{FF2B5EF4-FFF2-40B4-BE49-F238E27FC236}">
                <a16:creationId xmlns:a16="http://schemas.microsoft.com/office/drawing/2014/main" id="{4EC474DD-1233-DCAD-07A1-B3B4BC284804}"/>
              </a:ext>
            </a:extLst>
          </p:cNvPr>
          <p:cNvSpPr/>
          <p:nvPr/>
        </p:nvSpPr>
        <p:spPr>
          <a:xfrm>
            <a:off x="9174535" y="1792113"/>
            <a:ext cx="738097" cy="110479"/>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Right Arrow 14">
            <a:extLst>
              <a:ext uri="{FF2B5EF4-FFF2-40B4-BE49-F238E27FC236}">
                <a16:creationId xmlns:a16="http://schemas.microsoft.com/office/drawing/2014/main" id="{F21BACF5-C010-BF9E-AE61-0C7C4C70A17E}"/>
              </a:ext>
            </a:extLst>
          </p:cNvPr>
          <p:cNvSpPr/>
          <p:nvPr/>
        </p:nvSpPr>
        <p:spPr>
          <a:xfrm>
            <a:off x="9174534" y="2158935"/>
            <a:ext cx="738097" cy="110479"/>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46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p:bldP spid="11" grpId="0"/>
      <p:bldP spid="12" grpId="0"/>
      <p:bldP spid="13" grpId="0"/>
      <p:bldP spid="14" grpId="0" animBg="1"/>
      <p:bldP spid="15" grpId="0" animBg="1"/>
    </p:bldLst>
  </p:timing>
  <p:extLst>
    <p:ext uri="{6950BFC3-D8DA-4A85-94F7-54DA5524770B}">
      <p188:commentRel xmlns:p188="http://schemas.microsoft.com/office/powerpoint/2018/8/main" r:id="rId3"/>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424218" y="0"/>
            <a:ext cx="8610600" cy="734552"/>
          </a:xfrm>
        </p:spPr>
        <p:txBody>
          <a:bodyPr>
            <a:normAutofit/>
          </a:bodyPr>
          <a:lstStyle/>
          <a:p>
            <a:pPr algn="l" eaLnBrk="1" hangingPunct="1"/>
            <a:r>
              <a:rPr lang="en-US" sz="3600" b="1" dirty="0">
                <a:latin typeface="Arial" panose="020B0604020202020204" pitchFamily="34" charset="0"/>
                <a:cs typeface="Arial" panose="020B0604020202020204" pitchFamily="34" charset="0"/>
              </a:rPr>
              <a:t>Methods: Transition Topics Discussed</a:t>
            </a:r>
          </a:p>
        </p:txBody>
      </p:sp>
      <p:sp>
        <p:nvSpPr>
          <p:cNvPr id="6" name="TextBox 5"/>
          <p:cNvSpPr txBox="1"/>
          <p:nvPr/>
        </p:nvSpPr>
        <p:spPr>
          <a:xfrm>
            <a:off x="636252" y="1410411"/>
            <a:ext cx="5088686" cy="3046988"/>
          </a:xfrm>
          <a:prstGeom prst="rect">
            <a:avLst/>
          </a:prstGeom>
          <a:noFill/>
        </p:spPr>
        <p:txBody>
          <a:bodyPr wrap="square" rtlCol="0">
            <a:spAutoFit/>
          </a:bodyPr>
          <a:lstStyle/>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Drop down list in the note template allows providers to document what transition topics were discussed during that visit </a:t>
            </a:r>
          </a:p>
          <a:p>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Discussed topics were pulled from notes from the last 12 months from the EHR</a:t>
            </a:r>
          </a:p>
        </p:txBody>
      </p:sp>
      <p:pic>
        <p:nvPicPr>
          <p:cNvPr id="2" name="Picture 1">
            <a:extLst>
              <a:ext uri="{FF2B5EF4-FFF2-40B4-BE49-F238E27FC236}">
                <a16:creationId xmlns:a16="http://schemas.microsoft.com/office/drawing/2014/main" id="{1DF11CE0-CB6F-92D7-A1C0-E87FA1B636E5}"/>
              </a:ext>
            </a:extLst>
          </p:cNvPr>
          <p:cNvPicPr>
            <a:picLocks noChangeAspect="1"/>
          </p:cNvPicPr>
          <p:nvPr/>
        </p:nvPicPr>
        <p:blipFill>
          <a:blip r:embed="rId3"/>
          <a:stretch>
            <a:fillRect/>
          </a:stretch>
        </p:blipFill>
        <p:spPr>
          <a:xfrm>
            <a:off x="6467064" y="989732"/>
            <a:ext cx="4424389" cy="4380787"/>
          </a:xfrm>
          <a:prstGeom prst="rect">
            <a:avLst/>
          </a:prstGeom>
        </p:spPr>
      </p:pic>
    </p:spTree>
    <p:extLst>
      <p:ext uri="{BB962C8B-B14F-4D97-AF65-F5344CB8AC3E}">
        <p14:creationId xmlns:p14="http://schemas.microsoft.com/office/powerpoint/2010/main" val="39739533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9EC0D-E02D-138A-A3E8-2E12BDB8C802}"/>
              </a:ext>
            </a:extLst>
          </p:cNvPr>
          <p:cNvSpPr>
            <a:spLocks noGrp="1"/>
          </p:cNvSpPr>
          <p:nvPr>
            <p:ph type="title"/>
          </p:nvPr>
        </p:nvSpPr>
        <p:spPr>
          <a:xfrm>
            <a:off x="457200" y="594359"/>
            <a:ext cx="3200400" cy="583277"/>
          </a:xfrm>
        </p:spPr>
        <p:txBody>
          <a:bodyPr vert="horz" lIns="91440" tIns="45720" rIns="91440" bIns="45720" rtlCol="0" anchor="b">
            <a:normAutofit/>
          </a:bodyPr>
          <a:lstStyle/>
          <a:p>
            <a:r>
              <a:rPr lang="en-US" b="0" kern="1200" spc="-50" baseline="0" dirty="0">
                <a:latin typeface="+mj-lt"/>
                <a:ea typeface="+mj-ea"/>
                <a:cs typeface="+mj-cs"/>
              </a:rPr>
              <a:t>Results: </a:t>
            </a:r>
          </a:p>
        </p:txBody>
      </p:sp>
      <p:sp>
        <p:nvSpPr>
          <p:cNvPr id="6" name="TextBox 5">
            <a:extLst>
              <a:ext uri="{FF2B5EF4-FFF2-40B4-BE49-F238E27FC236}">
                <a16:creationId xmlns:a16="http://schemas.microsoft.com/office/drawing/2014/main" id="{7915D45E-9341-F6F4-1CE6-1454DA67A27E}"/>
              </a:ext>
            </a:extLst>
          </p:cNvPr>
          <p:cNvSpPr txBox="1"/>
          <p:nvPr/>
        </p:nvSpPr>
        <p:spPr>
          <a:xfrm>
            <a:off x="457200" y="1177636"/>
            <a:ext cx="3200400" cy="4717217"/>
          </a:xfrm>
          <a:prstGeom prst="rect">
            <a:avLst/>
          </a:prstGeom>
        </p:spPr>
        <p:txBody>
          <a:bodyPr vert="horz" lIns="91440" tIns="45720" rIns="91440" bIns="45720" rtlCol="0">
            <a:normAutofit/>
          </a:bodyPr>
          <a:lstStyle/>
          <a:p>
            <a:pPr defTabSz="914400">
              <a:lnSpc>
                <a:spcPct val="90000"/>
              </a:lnSpc>
              <a:spcBef>
                <a:spcPts val="1200"/>
              </a:spcBef>
              <a:spcAft>
                <a:spcPts val="200"/>
              </a:spcAft>
              <a:buClr>
                <a:schemeClr val="accent1"/>
              </a:buClr>
              <a:buSzPct val="100000"/>
            </a:pPr>
            <a:r>
              <a:rPr lang="en-US" sz="2000" kern="1200" dirty="0">
                <a:solidFill>
                  <a:srgbClr val="FFFFFF"/>
                </a:solidFill>
                <a:latin typeface="+mn-lt"/>
                <a:ea typeface="+mn-ea"/>
                <a:cs typeface="+mn-cs"/>
              </a:rPr>
              <a:t>Part 1: 1087 patients with 789 (72.3%) identifying at least one topic of concern</a:t>
            </a:r>
          </a:p>
          <a:p>
            <a:pPr defTabSz="914400">
              <a:lnSpc>
                <a:spcPct val="90000"/>
              </a:lnSpc>
              <a:spcBef>
                <a:spcPts val="1200"/>
              </a:spcBef>
              <a:spcAft>
                <a:spcPts val="200"/>
              </a:spcAft>
              <a:buClr>
                <a:schemeClr val="accent1"/>
              </a:buClr>
              <a:buSzPct val="100000"/>
            </a:pPr>
            <a:r>
              <a:rPr lang="en-US" sz="2000" kern="1200" dirty="0">
                <a:solidFill>
                  <a:srgbClr val="FFFFFF"/>
                </a:solidFill>
                <a:latin typeface="+mn-lt"/>
                <a:ea typeface="+mn-ea"/>
                <a:cs typeface="+mn-cs"/>
              </a:rPr>
              <a:t>Part 2: 387 patients with 320  (82.7%) identifying at least one topic of concern</a:t>
            </a:r>
          </a:p>
          <a:p>
            <a:pPr defTabSz="914400">
              <a:lnSpc>
                <a:spcPct val="90000"/>
              </a:lnSpc>
              <a:spcBef>
                <a:spcPts val="1200"/>
              </a:spcBef>
              <a:spcAft>
                <a:spcPts val="200"/>
              </a:spcAft>
              <a:buClr>
                <a:schemeClr val="accent1"/>
              </a:buClr>
              <a:buSzPct val="100000"/>
            </a:pPr>
            <a:r>
              <a:rPr lang="en-US" sz="2000" kern="1200" dirty="0">
                <a:solidFill>
                  <a:srgbClr val="FFFFFF"/>
                </a:solidFill>
                <a:latin typeface="+mn-lt"/>
                <a:ea typeface="+mn-ea"/>
                <a:cs typeface="+mn-cs"/>
              </a:rPr>
              <a:t>Patients requested help across most transition topics</a:t>
            </a:r>
          </a:p>
          <a:p>
            <a:pPr defTabSz="914400">
              <a:lnSpc>
                <a:spcPct val="90000"/>
              </a:lnSpc>
              <a:spcBef>
                <a:spcPts val="1200"/>
              </a:spcBef>
              <a:spcAft>
                <a:spcPts val="200"/>
              </a:spcAft>
              <a:buClr>
                <a:schemeClr val="accent1"/>
              </a:buClr>
              <a:buSzPct val="100000"/>
            </a:pPr>
            <a:r>
              <a:rPr lang="en-US" sz="2000" dirty="0">
                <a:solidFill>
                  <a:srgbClr val="FFFFFF"/>
                </a:solidFill>
              </a:rPr>
              <a:t>Provider discussions focused primarily on routine diabetes management</a:t>
            </a:r>
          </a:p>
          <a:p>
            <a:pPr defTabSz="914400">
              <a:lnSpc>
                <a:spcPct val="90000"/>
              </a:lnSpc>
              <a:spcBef>
                <a:spcPts val="1200"/>
              </a:spcBef>
              <a:spcAft>
                <a:spcPts val="200"/>
              </a:spcAft>
              <a:buClr>
                <a:schemeClr val="accent1"/>
              </a:buClr>
              <a:buSzPct val="100000"/>
            </a:pPr>
            <a:r>
              <a:rPr lang="en-US" sz="2000" kern="1200" dirty="0">
                <a:solidFill>
                  <a:srgbClr val="FFFFFF"/>
                </a:solidFill>
                <a:latin typeface="+mn-lt"/>
                <a:ea typeface="+mn-ea"/>
                <a:cs typeface="+mn-cs"/>
              </a:rPr>
              <a:t>Largest gaps were seen in substance use, sex, and insurance</a:t>
            </a:r>
          </a:p>
        </p:txBody>
      </p:sp>
      <p:graphicFrame>
        <p:nvGraphicFramePr>
          <p:cNvPr id="7" name="Chart 6">
            <a:extLst>
              <a:ext uri="{FF2B5EF4-FFF2-40B4-BE49-F238E27FC236}">
                <a16:creationId xmlns:a16="http://schemas.microsoft.com/office/drawing/2014/main" id="{C3AE4AEA-136E-B8F8-F93A-3709992FFF2D}"/>
              </a:ext>
            </a:extLst>
          </p:cNvPr>
          <p:cNvGraphicFramePr/>
          <p:nvPr/>
        </p:nvGraphicFramePr>
        <p:xfrm>
          <a:off x="4800600" y="731520"/>
          <a:ext cx="6492240"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67126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532264" y="313364"/>
            <a:ext cx="8229600" cy="1096963"/>
          </a:xfrm>
        </p:spPr>
        <p:txBody>
          <a:bodyPr/>
          <a:lstStyle/>
          <a:p>
            <a:pPr algn="l" eaLnBrk="1" hangingPunct="1"/>
            <a:r>
              <a:rPr lang="en-US" b="1" dirty="0">
                <a:solidFill>
                  <a:schemeClr val="tx1"/>
                </a:solidFill>
                <a:latin typeface="Arial" panose="020B0604020202020204" pitchFamily="34" charset="0"/>
                <a:cs typeface="Arial" panose="020B0604020202020204" pitchFamily="34" charset="0"/>
              </a:rPr>
              <a:t>Conclusions</a:t>
            </a:r>
          </a:p>
        </p:txBody>
      </p:sp>
      <p:sp>
        <p:nvSpPr>
          <p:cNvPr id="22530" name="Rectangle 3"/>
          <p:cNvSpPr>
            <a:spLocks noGrp="1" noChangeArrowheads="1"/>
          </p:cNvSpPr>
          <p:nvPr>
            <p:ph type="body" idx="1"/>
          </p:nvPr>
        </p:nvSpPr>
        <p:spPr>
          <a:xfrm>
            <a:off x="532263" y="1778817"/>
            <a:ext cx="11395129" cy="4252357"/>
          </a:xfrm>
        </p:spPr>
        <p:txBody>
          <a:bodyPr>
            <a:normAutofit/>
          </a:bodyPr>
          <a:lstStyle/>
          <a:p>
            <a:pPr eaLnBrk="1" hangingPunct="1">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Despite EHR prompts, providers infrequently cover key components of emerging adult care, likely due to:</a:t>
            </a:r>
          </a:p>
          <a:p>
            <a:pPr lvl="1">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The need to cover many topics in a limited appointment time</a:t>
            </a:r>
          </a:p>
          <a:p>
            <a:pPr lvl="1">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Lack of familiarity with these topics by pediatric providers</a:t>
            </a:r>
          </a:p>
          <a:p>
            <a:pPr eaLnBrk="1" hangingPunct="1">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a:p>
            <a:pPr eaLnBrk="1" hangingPunct="1">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Despite these concerns, it is imperative that these topics are covered regularly, given the frequent engagement in these higher risk behaviors</a:t>
            </a:r>
          </a:p>
        </p:txBody>
      </p:sp>
    </p:spTree>
    <p:extLst>
      <p:ext uri="{BB962C8B-B14F-4D97-AF65-F5344CB8AC3E}">
        <p14:creationId xmlns:p14="http://schemas.microsoft.com/office/powerpoint/2010/main" val="87066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57200" y="300848"/>
            <a:ext cx="3200400" cy="1142077"/>
          </a:xfrm>
        </p:spPr>
        <p:txBody>
          <a:bodyPr anchor="b">
            <a:normAutofit/>
          </a:bodyPr>
          <a:lstStyle/>
          <a:p>
            <a:pPr eaLnBrk="1" hangingPunct="1"/>
            <a:r>
              <a:rPr lang="en-US" b="1" dirty="0">
                <a:latin typeface="Arial" panose="020B0604020202020204" pitchFamily="34" charset="0"/>
                <a:cs typeface="Arial" panose="020B0604020202020204" pitchFamily="34" charset="0"/>
              </a:rPr>
              <a:t>COMPASS Curriculum</a:t>
            </a:r>
          </a:p>
        </p:txBody>
      </p:sp>
      <p:pic>
        <p:nvPicPr>
          <p:cNvPr id="4" name="Content Placeholder 3">
            <a:extLst>
              <a:ext uri="{FF2B5EF4-FFF2-40B4-BE49-F238E27FC236}">
                <a16:creationId xmlns:a16="http://schemas.microsoft.com/office/drawing/2014/main" id="{050D05A1-2BBE-1A92-CE2E-6ABA4A22F472}"/>
              </a:ext>
            </a:extLst>
          </p:cNvPr>
          <p:cNvPicPr>
            <a:picLocks noGrp="1" noChangeAspect="1"/>
          </p:cNvPicPr>
          <p:nvPr>
            <p:ph idx="1"/>
          </p:nvPr>
        </p:nvPicPr>
        <p:blipFill>
          <a:blip r:embed="rId3"/>
          <a:stretch>
            <a:fillRect/>
          </a:stretch>
        </p:blipFill>
        <p:spPr>
          <a:xfrm>
            <a:off x="5509832" y="731520"/>
            <a:ext cx="5073776" cy="5257800"/>
          </a:xfrm>
          <a:prstGeom prst="rect">
            <a:avLst/>
          </a:prstGeom>
          <a:noFill/>
        </p:spPr>
      </p:pic>
      <p:sp>
        <p:nvSpPr>
          <p:cNvPr id="22534" name="Text Placeholder 3">
            <a:extLst>
              <a:ext uri="{FF2B5EF4-FFF2-40B4-BE49-F238E27FC236}">
                <a16:creationId xmlns:a16="http://schemas.microsoft.com/office/drawing/2014/main" id="{F411BC22-CC7B-7BBB-963F-C73E076E987C}"/>
              </a:ext>
            </a:extLst>
          </p:cNvPr>
          <p:cNvSpPr>
            <a:spLocks noGrp="1"/>
          </p:cNvSpPr>
          <p:nvPr>
            <p:ph type="body" sz="half" idx="2"/>
          </p:nvPr>
        </p:nvSpPr>
        <p:spPr>
          <a:xfrm>
            <a:off x="135467" y="1442925"/>
            <a:ext cx="3601155" cy="4686942"/>
          </a:xfrm>
        </p:spPr>
        <p:txBody>
          <a:bodyPr>
            <a:normAutofit fontScale="85000" lnSpcReduction="20000"/>
          </a:bodyPr>
          <a:lstStyle/>
          <a:p>
            <a:pPr marL="285750" indent="-285750">
              <a:buFont typeface="Arial" panose="020B0604020202020204" pitchFamily="34" charset="0"/>
              <a:buChar char="•"/>
            </a:pPr>
            <a:r>
              <a:rPr lang="en-US" sz="2600" dirty="0">
                <a:solidFill>
                  <a:schemeClr val="bg1"/>
                </a:solidFill>
                <a:latin typeface="Arial" panose="020B0604020202020204" pitchFamily="34" charset="0"/>
                <a:cs typeface="Arial" panose="020B0604020202020204" pitchFamily="34" charset="0"/>
              </a:rPr>
              <a:t>Goal to improve discussion rates by involving a multidisciplinary team</a:t>
            </a:r>
          </a:p>
          <a:p>
            <a:pPr marL="742950" lvl="1" indent="-285750">
              <a:buFont typeface="Arial" panose="020B0604020202020204" pitchFamily="34" charset="0"/>
              <a:buChar char="•"/>
            </a:pPr>
            <a:r>
              <a:rPr lang="en-US" sz="2600" dirty="0">
                <a:solidFill>
                  <a:schemeClr val="bg1"/>
                </a:solidFill>
                <a:latin typeface="Arial" panose="020B0604020202020204" pitchFamily="34" charset="0"/>
                <a:cs typeface="Arial" panose="020B0604020202020204" pitchFamily="34" charset="0"/>
              </a:rPr>
              <a:t>Providers</a:t>
            </a:r>
          </a:p>
          <a:p>
            <a:pPr marL="742950" lvl="1" indent="-285750">
              <a:buFont typeface="Arial" panose="020B0604020202020204" pitchFamily="34" charset="0"/>
              <a:buChar char="•"/>
            </a:pPr>
            <a:r>
              <a:rPr lang="en-US" sz="2600" dirty="0">
                <a:solidFill>
                  <a:schemeClr val="bg1"/>
                </a:solidFill>
                <a:latin typeface="Arial" panose="020B0604020202020204" pitchFamily="34" charset="0"/>
                <a:cs typeface="Arial" panose="020B0604020202020204" pitchFamily="34" charset="0"/>
              </a:rPr>
              <a:t>Diabetes educators</a:t>
            </a:r>
          </a:p>
          <a:p>
            <a:pPr marL="742950" lvl="1" indent="-285750">
              <a:buFont typeface="Arial" panose="020B0604020202020204" pitchFamily="34" charset="0"/>
              <a:buChar char="•"/>
            </a:pPr>
            <a:r>
              <a:rPr lang="en-US" sz="2600" dirty="0">
                <a:solidFill>
                  <a:schemeClr val="bg1"/>
                </a:solidFill>
                <a:latin typeface="Arial" panose="020B0604020202020204" pitchFamily="34" charset="0"/>
                <a:cs typeface="Arial" panose="020B0604020202020204" pitchFamily="34" charset="0"/>
              </a:rPr>
              <a:t>Dietitians</a:t>
            </a:r>
          </a:p>
          <a:p>
            <a:pPr marL="742950" lvl="1" indent="-285750">
              <a:buFont typeface="Arial" panose="020B0604020202020204" pitchFamily="34" charset="0"/>
              <a:buChar char="•"/>
            </a:pPr>
            <a:r>
              <a:rPr lang="en-US" sz="2600" dirty="0">
                <a:solidFill>
                  <a:schemeClr val="bg1"/>
                </a:solidFill>
                <a:latin typeface="Arial" panose="020B0604020202020204" pitchFamily="34" charset="0"/>
                <a:cs typeface="Arial" panose="020B0604020202020204" pitchFamily="34" charset="0"/>
              </a:rPr>
              <a:t>Social workers</a:t>
            </a:r>
          </a:p>
          <a:p>
            <a:pPr marL="742950" lvl="1" indent="-285750">
              <a:buFont typeface="Arial" panose="020B0604020202020204" pitchFamily="34" charset="0"/>
              <a:buChar char="•"/>
            </a:pPr>
            <a:r>
              <a:rPr lang="en-US" sz="2600" dirty="0">
                <a:solidFill>
                  <a:schemeClr val="bg1"/>
                </a:solidFill>
                <a:latin typeface="Arial" panose="020B0604020202020204" pitchFamily="34" charset="0"/>
                <a:cs typeface="Arial" panose="020B0604020202020204" pitchFamily="34" charset="0"/>
              </a:rPr>
              <a:t>Patient navigators</a:t>
            </a:r>
          </a:p>
          <a:p>
            <a:pPr marL="285750" indent="-285750">
              <a:buFont typeface="Arial" panose="020B0604020202020204" pitchFamily="34" charset="0"/>
              <a:buChar char="•"/>
            </a:pPr>
            <a:endParaRPr lang="en-US" sz="2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600" dirty="0">
                <a:solidFill>
                  <a:schemeClr val="bg1"/>
                </a:solidFill>
                <a:latin typeface="Arial" panose="020B0604020202020204" pitchFamily="34" charset="0"/>
                <a:cs typeface="Arial" panose="020B0604020202020204" pitchFamily="34" charset="0"/>
              </a:rPr>
              <a:t>Piloting the process within the monthly transition clinic before wide-spread adoption into routine clinical care</a:t>
            </a:r>
          </a:p>
          <a:p>
            <a:pPr marL="742950" lvl="1" indent="-285750">
              <a:buFont typeface="Arial" panose="020B0604020202020204" pitchFamily="34" charset="0"/>
              <a:buChar char="•"/>
            </a:pPr>
            <a:endParaRPr lang="en-US" sz="1300" dirty="0">
              <a:solidFill>
                <a:schemeClr val="bg1"/>
              </a:solidFill>
              <a:latin typeface="Arial" panose="020B0604020202020204" pitchFamily="34" charset="0"/>
              <a:cs typeface="Arial" panose="020B0604020202020204" pitchFamily="34" charset="0"/>
            </a:endParaRPr>
          </a:p>
          <a:p>
            <a:endParaRPr lang="en-US" sz="1600" dirty="0">
              <a:solidFill>
                <a:schemeClr val="bg1"/>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4545484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5A540-5B7C-AB02-60A8-3884BDB57054}"/>
            </a:ext>
          </a:extLst>
        </p:cNvPr>
        <p:cNvGrpSpPr/>
        <p:nvPr/>
      </p:nvGrpSpPr>
      <p:grpSpPr>
        <a:xfrm>
          <a:off x="0" y="0"/>
          <a:ext cx="0" cy="0"/>
          <a:chOff x="0" y="0"/>
          <a:chExt cx="0" cy="0"/>
        </a:xfrm>
      </p:grpSpPr>
    </p:spTree>
    <p:extLst>
      <p:ext uri="{BB962C8B-B14F-4D97-AF65-F5344CB8AC3E}">
        <p14:creationId xmlns:p14="http://schemas.microsoft.com/office/powerpoint/2010/main" val="3110410305"/>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filled, group, bunch, many&#10;&#10;Description automatically generated">
            <a:extLst>
              <a:ext uri="{FF2B5EF4-FFF2-40B4-BE49-F238E27FC236}">
                <a16:creationId xmlns:a16="http://schemas.microsoft.com/office/drawing/2014/main" id="{85F49C10-8453-A14E-A6D6-AB0A43B242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6061F7A1-CFF8-D342-A9AF-5CB080C98BD0}"/>
              </a:ext>
            </a:extLst>
          </p:cNvPr>
          <p:cNvSpPr/>
          <p:nvPr/>
        </p:nvSpPr>
        <p:spPr>
          <a:xfrm>
            <a:off x="0" y="4181856"/>
            <a:ext cx="12192000" cy="2676144"/>
          </a:xfrm>
          <a:prstGeom prst="rect">
            <a:avLst/>
          </a:prstGeom>
          <a:solidFill>
            <a:srgbClr val="FFFFFF">
              <a:alpha val="87000"/>
            </a:srgbClr>
          </a:solidFill>
          <a:ln w="25400" cap="flat">
            <a:noFill/>
            <a:prstDash val="solid"/>
            <a:round/>
          </a:ln>
          <a:effectLst>
            <a:outerShdw dist="23000" sx="1000" sy="1000"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7616E"/>
              </a:solidFill>
              <a:effectLst/>
              <a:uFillTx/>
              <a:latin typeface="Hind Regular"/>
              <a:ea typeface="Hind Regular"/>
              <a:cs typeface="Hind Regular"/>
              <a:sym typeface="Hind Regular"/>
            </a:endParaRPr>
          </a:p>
        </p:txBody>
      </p:sp>
      <p:sp>
        <p:nvSpPr>
          <p:cNvPr id="11" name="TextBox 10">
            <a:extLst>
              <a:ext uri="{FF2B5EF4-FFF2-40B4-BE49-F238E27FC236}">
                <a16:creationId xmlns:a16="http://schemas.microsoft.com/office/drawing/2014/main" id="{FA541A89-5206-2242-9AFB-02DE48E4971E}"/>
              </a:ext>
            </a:extLst>
          </p:cNvPr>
          <p:cNvSpPr txBox="1"/>
          <p:nvPr/>
        </p:nvSpPr>
        <p:spPr>
          <a:xfrm>
            <a:off x="4224542" y="4608613"/>
            <a:ext cx="7722087" cy="13849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2800" b="1" dirty="0">
                <a:solidFill>
                  <a:srgbClr val="3E4E8D"/>
                </a:solidFill>
                <a:latin typeface="Montserrat SemiBold"/>
                <a:cs typeface="Hind Bold"/>
                <a:sym typeface="Hind Bold"/>
              </a:rPr>
              <a:t>Exploring the Emotional Impact of Clinical Encounters Among People Living with T1D</a:t>
            </a:r>
            <a:endParaRPr lang="en-US" sz="2800" dirty="0"/>
          </a:p>
        </p:txBody>
      </p:sp>
      <p:sp>
        <p:nvSpPr>
          <p:cNvPr id="12" name="TextBox 11">
            <a:extLst>
              <a:ext uri="{FF2B5EF4-FFF2-40B4-BE49-F238E27FC236}">
                <a16:creationId xmlns:a16="http://schemas.microsoft.com/office/drawing/2014/main" id="{107FFBB4-445B-6848-BFE8-9A72A1107B8B}"/>
              </a:ext>
            </a:extLst>
          </p:cNvPr>
          <p:cNvSpPr txBox="1"/>
          <p:nvPr/>
        </p:nvSpPr>
        <p:spPr>
          <a:xfrm>
            <a:off x="4224542" y="5993603"/>
            <a:ext cx="7967458" cy="3847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1900" dirty="0">
                <a:solidFill>
                  <a:srgbClr val="3E4E8D"/>
                </a:solidFill>
                <a:latin typeface="Montserrat Light"/>
                <a:cs typeface="Hind Bold"/>
                <a:sym typeface="Hind Bold"/>
              </a:rPr>
              <a:t>Claire Rainey, BA; Alyssa Cabrera, MPH, CPHQ; Nicole Rioles, MA; </a:t>
            </a:r>
            <a:endParaRPr lang="en-US" sz="1900" dirty="0"/>
          </a:p>
        </p:txBody>
      </p:sp>
      <p:pic>
        <p:nvPicPr>
          <p:cNvPr id="3" name="Picture 2">
            <a:extLst>
              <a:ext uri="{FF2B5EF4-FFF2-40B4-BE49-F238E27FC236}">
                <a16:creationId xmlns:a16="http://schemas.microsoft.com/office/drawing/2014/main" id="{2B89F5C0-F873-3442-8D06-5B2634661B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091" y="4124633"/>
            <a:ext cx="4185883" cy="2790589"/>
          </a:xfrm>
          <a:prstGeom prst="rect">
            <a:avLst/>
          </a:prstGeom>
        </p:spPr>
      </p:pic>
    </p:spTree>
    <p:extLst>
      <p:ext uri="{BB962C8B-B14F-4D97-AF65-F5344CB8AC3E}">
        <p14:creationId xmlns:p14="http://schemas.microsoft.com/office/powerpoint/2010/main" val="3301216693"/>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5031E-F103-FB0E-93DF-AC66F6A23C90}"/>
              </a:ext>
            </a:extLst>
          </p:cNvPr>
          <p:cNvSpPr>
            <a:spLocks noGrp="1"/>
          </p:cNvSpPr>
          <p:nvPr>
            <p:ph type="title"/>
          </p:nvPr>
        </p:nvSpPr>
        <p:spPr/>
        <p:txBody>
          <a:bodyPr/>
          <a:lstStyle/>
          <a:p>
            <a:r>
              <a:rPr lang="en-US">
                <a:latin typeface="Montserrat SemiBold"/>
                <a:cs typeface="Hind Medium"/>
              </a:rPr>
              <a:t>Background </a:t>
            </a:r>
            <a:endParaRPr lang="en-US"/>
          </a:p>
        </p:txBody>
      </p:sp>
      <p:sp>
        <p:nvSpPr>
          <p:cNvPr id="3" name="TextBox 2">
            <a:extLst>
              <a:ext uri="{FF2B5EF4-FFF2-40B4-BE49-F238E27FC236}">
                <a16:creationId xmlns:a16="http://schemas.microsoft.com/office/drawing/2014/main" id="{5F221C8B-EFC2-3080-A102-9527D48F5177}"/>
              </a:ext>
            </a:extLst>
          </p:cNvPr>
          <p:cNvSpPr txBox="1"/>
          <p:nvPr/>
        </p:nvSpPr>
        <p:spPr>
          <a:xfrm>
            <a:off x="648657" y="800471"/>
            <a:ext cx="10806356" cy="52937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marL="285750" indent="-285750">
              <a:buFont typeface="Arial"/>
              <a:buChar char="•"/>
            </a:pPr>
            <a:r>
              <a:rPr lang="en-US" sz="2000" dirty="0">
                <a:solidFill>
                  <a:srgbClr val="696F70"/>
                </a:solidFill>
                <a:latin typeface="Montserrat"/>
                <a:cs typeface="Times New Roman"/>
              </a:rPr>
              <a:t>T1D misconceptions contribute to judgement and stigma that affect people with T1D (PwT1D) across many aspects of their lives — including clinical care</a:t>
            </a:r>
          </a:p>
          <a:p>
            <a:endParaRPr lang="en-US" sz="2000" dirty="0">
              <a:solidFill>
                <a:srgbClr val="696F70"/>
              </a:solidFill>
              <a:latin typeface="Montserrat"/>
              <a:cs typeface="Times New Roman"/>
            </a:endParaRPr>
          </a:p>
          <a:p>
            <a:pPr marL="285750" indent="-285750">
              <a:buFont typeface="Arial"/>
              <a:buChar char="•"/>
            </a:pPr>
            <a:r>
              <a:rPr lang="en-US" sz="2000" dirty="0">
                <a:solidFill>
                  <a:srgbClr val="696F70"/>
                </a:solidFill>
                <a:latin typeface="Montserrat"/>
                <a:cs typeface="Times New Roman"/>
              </a:rPr>
              <a:t>The aim of this study is to explore how communication in the clinical setting can influence PwT1D </a:t>
            </a:r>
            <a:r>
              <a:rPr lang="en-US" sz="2000" dirty="0">
                <a:solidFill>
                  <a:srgbClr val="696F70"/>
                </a:solidFill>
                <a:latin typeface="Montserrat"/>
                <a:ea typeface="Calibri"/>
                <a:cs typeface="Times New Roman"/>
              </a:rPr>
              <a:t>behavior and the quality/frequency of care that PwT1D receive </a:t>
            </a:r>
          </a:p>
          <a:p>
            <a:endParaRPr lang="en-US" sz="2000" dirty="0">
              <a:solidFill>
                <a:srgbClr val="696F70"/>
              </a:solidFill>
              <a:latin typeface="Montserrat"/>
              <a:ea typeface="Calibri"/>
              <a:cs typeface="Times New Roman"/>
            </a:endParaRPr>
          </a:p>
          <a:p>
            <a:endParaRPr lang="en-US" sz="2000" dirty="0">
              <a:solidFill>
                <a:srgbClr val="696F70"/>
              </a:solidFill>
              <a:latin typeface="Montserrat"/>
              <a:ea typeface="Calibri"/>
              <a:cs typeface="Times New Roman"/>
            </a:endParaRPr>
          </a:p>
          <a:p>
            <a:r>
              <a:rPr lang="en-US" sz="2000" b="0" i="0" u="none" strike="noStrike" cap="none" spc="0" normalizeH="0" baseline="0" dirty="0">
                <a:ln>
                  <a:noFill/>
                </a:ln>
                <a:solidFill>
                  <a:srgbClr val="696F70"/>
                </a:solidFill>
                <a:effectLst/>
                <a:uFillTx/>
                <a:latin typeface="Montserrat"/>
                <a:ea typeface="Calibri"/>
                <a:cs typeface="Times New Roman"/>
              </a:rPr>
              <a:t>This study explores: </a:t>
            </a:r>
          </a:p>
          <a:p>
            <a:pPr marL="285750" indent="-285750">
              <a:buFont typeface="Arial"/>
              <a:buChar char="•"/>
            </a:pPr>
            <a:r>
              <a:rPr lang="en-US" sz="2000" dirty="0">
                <a:solidFill>
                  <a:srgbClr val="696F70"/>
                </a:solidFill>
                <a:latin typeface="Montserrat"/>
                <a:ea typeface="Calibri"/>
                <a:cs typeface="Times New Roman"/>
              </a:rPr>
              <a:t>The impact of judgmental or dismissive clinical interactions on PwT1D behavior and attitude regarding their care</a:t>
            </a:r>
          </a:p>
          <a:p>
            <a:endParaRPr lang="en-US" sz="2000" dirty="0">
              <a:solidFill>
                <a:srgbClr val="696F70"/>
              </a:solidFill>
              <a:latin typeface="Montserrat"/>
              <a:ea typeface="Calibri"/>
              <a:cs typeface="Times New Roman"/>
            </a:endParaRPr>
          </a:p>
          <a:p>
            <a:pPr marL="285750" indent="-285750">
              <a:buFont typeface="Arial"/>
              <a:buChar char="•"/>
            </a:pPr>
            <a:r>
              <a:rPr lang="en-US" sz="2000" dirty="0">
                <a:solidFill>
                  <a:srgbClr val="696F70"/>
                </a:solidFill>
                <a:latin typeface="Montserrat"/>
                <a:ea typeface="Calibri"/>
                <a:cs typeface="Times New Roman"/>
              </a:rPr>
              <a:t>How negative experiences can shape trust or mistrust in providers and future engagement with care</a:t>
            </a:r>
          </a:p>
          <a:p>
            <a:endParaRPr lang="en-US" sz="2000" dirty="0">
              <a:solidFill>
                <a:srgbClr val="696F70"/>
              </a:solidFill>
              <a:latin typeface="Montserrat"/>
              <a:ea typeface="Calibri"/>
              <a:cs typeface="Times New Roman"/>
            </a:endParaRPr>
          </a:p>
          <a:p>
            <a:pPr marL="285750" indent="-285750">
              <a:buFont typeface="Arial"/>
              <a:buChar char="•"/>
            </a:pPr>
            <a:r>
              <a:rPr lang="en-US" sz="2000" dirty="0">
                <a:solidFill>
                  <a:srgbClr val="696F70"/>
                </a:solidFill>
                <a:latin typeface="Montserrat"/>
                <a:ea typeface="Calibri"/>
                <a:cs typeface="Times New Roman"/>
              </a:rPr>
              <a:t>The importance of clear, respectful, bi-directional communication in fostering person-centered care</a:t>
            </a:r>
          </a:p>
          <a:p>
            <a:endParaRPr lang="en-US" dirty="0">
              <a:solidFill>
                <a:srgbClr val="000000"/>
              </a:solidFill>
              <a:latin typeface="Hind"/>
              <a:ea typeface="Calibri"/>
              <a:cs typeface="Calibri"/>
            </a:endParaRPr>
          </a:p>
        </p:txBody>
      </p:sp>
    </p:spTree>
    <p:extLst>
      <p:ext uri="{BB962C8B-B14F-4D97-AF65-F5344CB8AC3E}">
        <p14:creationId xmlns:p14="http://schemas.microsoft.com/office/powerpoint/2010/main" val="1806519283"/>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CBD72-0065-E7C3-8BE5-85E80BC56B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F8FDC5-FC19-D300-301B-509002CAFC5C}"/>
              </a:ext>
            </a:extLst>
          </p:cNvPr>
          <p:cNvSpPr>
            <a:spLocks noGrp="1"/>
          </p:cNvSpPr>
          <p:nvPr>
            <p:ph type="title"/>
          </p:nvPr>
        </p:nvSpPr>
        <p:spPr/>
        <p:txBody>
          <a:bodyPr/>
          <a:lstStyle/>
          <a:p>
            <a:r>
              <a:rPr lang="en-US">
                <a:latin typeface="Montserrat SemiBold"/>
                <a:cs typeface="Hind Medium"/>
              </a:rPr>
              <a:t>Methods</a:t>
            </a:r>
            <a:endParaRPr lang="en-US"/>
          </a:p>
        </p:txBody>
      </p:sp>
      <p:sp>
        <p:nvSpPr>
          <p:cNvPr id="3" name="TextBox 2">
            <a:extLst>
              <a:ext uri="{FF2B5EF4-FFF2-40B4-BE49-F238E27FC236}">
                <a16:creationId xmlns:a16="http://schemas.microsoft.com/office/drawing/2014/main" id="{FF5A1CCC-5809-2113-3A21-9663CC3B4446}"/>
              </a:ext>
            </a:extLst>
          </p:cNvPr>
          <p:cNvSpPr txBox="1"/>
          <p:nvPr/>
        </p:nvSpPr>
        <p:spPr>
          <a:xfrm>
            <a:off x="648657" y="800471"/>
            <a:ext cx="10806356" cy="45858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r>
              <a:rPr lang="en-US" sz="2000" dirty="0">
                <a:solidFill>
                  <a:srgbClr val="696F70"/>
                </a:solidFill>
                <a:latin typeface="Montserrat"/>
                <a:cs typeface="Times New Roman"/>
              </a:rPr>
              <a:t>This study employed a qualitative approach, asking people from the T1D community, including people responding to the Question Of The Day from the T1D Exchange and T1DX staff members living with T1D, to share personal narratives and insights based on lived experience</a:t>
            </a:r>
          </a:p>
          <a:p>
            <a:endParaRPr lang="en-US" sz="2000" dirty="0">
              <a:solidFill>
                <a:srgbClr val="696F70"/>
              </a:solidFill>
              <a:latin typeface="Montserrat"/>
              <a:cs typeface="Times New Roman"/>
            </a:endParaRPr>
          </a:p>
          <a:p>
            <a:r>
              <a:rPr lang="en-US" sz="2000" b="1" dirty="0">
                <a:solidFill>
                  <a:srgbClr val="696F70"/>
                </a:solidFill>
                <a:latin typeface="Montserrat"/>
                <a:cs typeface="Times New Roman"/>
              </a:rPr>
              <a:t>We gave them the following prompt: </a:t>
            </a:r>
          </a:p>
          <a:p>
            <a:endParaRPr lang="en-US" sz="2000" b="1" dirty="0">
              <a:solidFill>
                <a:srgbClr val="696F70"/>
              </a:solidFill>
              <a:latin typeface="Montserrat"/>
              <a:cs typeface="Times New Roman"/>
            </a:endParaRPr>
          </a:p>
          <a:p>
            <a:r>
              <a:rPr lang="en-US" sz="2000" dirty="0">
                <a:solidFill>
                  <a:srgbClr val="696F70"/>
                </a:solidFill>
                <a:latin typeface="Montserrat"/>
                <a:cs typeface="Times New Roman"/>
              </a:rPr>
              <a:t>We're exploring how trust is built — or broken — between clinical staff and people with T1D, especially through communication. Often, trust erodes when staff speak or act from a place of judgment or assumption. We're gathering real experiences to better understand this dynamic. </a:t>
            </a:r>
          </a:p>
          <a:p>
            <a:pPr marL="342900" indent="-342900">
              <a:buFont typeface="+mj-lt"/>
              <a:buAutoNum type="arabicPeriod"/>
            </a:pPr>
            <a:r>
              <a:rPr lang="en-US" sz="2000" dirty="0">
                <a:solidFill>
                  <a:srgbClr val="696F70"/>
                </a:solidFill>
                <a:latin typeface="Montserrat"/>
                <a:cs typeface="Times New Roman"/>
              </a:rPr>
              <a:t>Have you experienced judgment or assumptions from clinical staff?</a:t>
            </a:r>
          </a:p>
          <a:p>
            <a:pPr marL="342900" indent="-342900">
              <a:buFont typeface="+mj-lt"/>
              <a:buAutoNum type="arabicPeriod"/>
            </a:pPr>
            <a:r>
              <a:rPr lang="en-US" sz="2000" dirty="0">
                <a:solidFill>
                  <a:srgbClr val="696F70"/>
                </a:solidFill>
                <a:latin typeface="Montserrat"/>
                <a:cs typeface="Times New Roman"/>
              </a:rPr>
              <a:t>How did you respond?</a:t>
            </a:r>
          </a:p>
          <a:p>
            <a:pPr marL="342900" indent="-342900">
              <a:buFont typeface="+mj-lt"/>
              <a:buAutoNum type="arabicPeriod"/>
            </a:pPr>
            <a:r>
              <a:rPr lang="en-US" sz="2000" dirty="0">
                <a:solidFill>
                  <a:srgbClr val="696F70"/>
                </a:solidFill>
                <a:latin typeface="Montserrat"/>
                <a:cs typeface="Times New Roman"/>
              </a:rPr>
              <a:t>How did it affect your ability to stay open or engaged with them or that clinic?</a:t>
            </a:r>
            <a:endParaRPr lang="en-US" sz="2000" dirty="0">
              <a:solidFill>
                <a:srgbClr val="696F70"/>
              </a:solidFill>
              <a:latin typeface="Montserrat"/>
              <a:ea typeface="Calibri"/>
              <a:cs typeface="Times New Roman"/>
            </a:endParaRPr>
          </a:p>
          <a:p>
            <a:endParaRPr lang="en-US" sz="1200" dirty="0">
              <a:solidFill>
                <a:srgbClr val="696F70"/>
              </a:solidFill>
              <a:latin typeface="Hind Bold"/>
              <a:ea typeface="Hind Bold"/>
              <a:cs typeface="Hind Bold"/>
            </a:endParaRPr>
          </a:p>
        </p:txBody>
      </p:sp>
    </p:spTree>
    <p:extLst>
      <p:ext uri="{BB962C8B-B14F-4D97-AF65-F5344CB8AC3E}">
        <p14:creationId xmlns:p14="http://schemas.microsoft.com/office/powerpoint/2010/main" val="4294678603"/>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DE34A-F216-928D-3E0E-F28505472C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3BE4D8-9746-6506-F931-150921069123}"/>
              </a:ext>
            </a:extLst>
          </p:cNvPr>
          <p:cNvSpPr>
            <a:spLocks noGrp="1"/>
          </p:cNvSpPr>
          <p:nvPr>
            <p:ph type="title"/>
          </p:nvPr>
        </p:nvSpPr>
        <p:spPr/>
        <p:txBody>
          <a:bodyPr/>
          <a:lstStyle/>
          <a:p>
            <a:r>
              <a:rPr lang="en-US">
                <a:latin typeface="Montserrat SemiBold"/>
                <a:cs typeface="Hind Medium"/>
              </a:rPr>
              <a:t>Methods</a:t>
            </a:r>
            <a:endParaRPr lang="en-US"/>
          </a:p>
        </p:txBody>
      </p:sp>
      <p:sp>
        <p:nvSpPr>
          <p:cNvPr id="3" name="TextBox 2">
            <a:extLst>
              <a:ext uri="{FF2B5EF4-FFF2-40B4-BE49-F238E27FC236}">
                <a16:creationId xmlns:a16="http://schemas.microsoft.com/office/drawing/2014/main" id="{AA18624C-6E29-E84D-B24A-A8E934218968}"/>
              </a:ext>
            </a:extLst>
          </p:cNvPr>
          <p:cNvSpPr txBox="1"/>
          <p:nvPr/>
        </p:nvSpPr>
        <p:spPr>
          <a:xfrm>
            <a:off x="648657" y="800471"/>
            <a:ext cx="10806356" cy="35394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696F70"/>
                </a:solidFill>
                <a:effectLst/>
                <a:uLnTx/>
                <a:uFillTx/>
                <a:latin typeface="Montserrat"/>
                <a:ea typeface="Calibri"/>
                <a:cs typeface="Times New Roman"/>
              </a:rPr>
              <a:t>6 themes </a:t>
            </a:r>
            <a:r>
              <a:rPr kumimoji="0" lang="en-US" sz="2400" b="0" i="0" u="none" strike="noStrike" kern="1200" cap="none" spc="0" normalizeH="0" baseline="0" noProof="0" dirty="0">
                <a:ln>
                  <a:noFill/>
                </a:ln>
                <a:solidFill>
                  <a:srgbClr val="696F70"/>
                </a:solidFill>
                <a:effectLst/>
                <a:uLnTx/>
                <a:uFillTx/>
                <a:latin typeface="Montserrat"/>
                <a:ea typeface="Calibri"/>
                <a:cs typeface="Times New Roman"/>
              </a:rPr>
              <a:t>were identified across the stories shared:</a:t>
            </a:r>
            <a:endParaRPr lang="en-US" sz="2400" b="0" i="0" u="none" strike="noStrike" kern="1200" cap="none" spc="0" normalizeH="0" baseline="0" noProof="0" dirty="0">
              <a:ln>
                <a:noFill/>
              </a:ln>
              <a:solidFill>
                <a:srgbClr val="696F70"/>
              </a:solidFill>
              <a:effectLst/>
              <a:uLnTx/>
              <a:uFillTx/>
              <a:latin typeface="Montserrat"/>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i="0" u="none" strike="noStrike" kern="1200" cap="none" spc="0" normalizeH="0" baseline="0" noProof="0" dirty="0">
              <a:ln>
                <a:noFill/>
              </a:ln>
              <a:solidFill>
                <a:srgbClr val="000000"/>
              </a:solidFill>
              <a:effectLst/>
              <a:uLnTx/>
              <a:uFillTx/>
              <a:latin typeface="Hind"/>
              <a:ea typeface="Calibri"/>
              <a:cs typeface="Calibri"/>
            </a:endParaRPr>
          </a:p>
          <a:p>
            <a:pPr marL="342900" marR="0" lvl="0" indent="-342900" algn="l" defTabSz="914400" rtl="0" eaLnBrk="1" fontAlgn="auto" latinLnBrk="0" hangingPunct="1">
              <a:lnSpc>
                <a:spcPct val="150000"/>
              </a:lnSpc>
              <a:spcBef>
                <a:spcPts val="0"/>
              </a:spcBef>
              <a:spcAft>
                <a:spcPts val="0"/>
              </a:spcAft>
              <a:buClrTx/>
              <a:buSzTx/>
              <a:buFontTx/>
              <a:buAutoNum type="arabicParenR"/>
              <a:tabLst/>
              <a:defRPr/>
            </a:pPr>
            <a:r>
              <a:rPr kumimoji="0" lang="en-US" sz="2000" b="0" i="0" u="none" strike="noStrike" kern="1200" cap="none" spc="0" normalizeH="0" baseline="0" noProof="0" dirty="0">
                <a:ln>
                  <a:noFill/>
                </a:ln>
                <a:solidFill>
                  <a:srgbClr val="696F70"/>
                </a:solidFill>
                <a:effectLst/>
                <a:uLnTx/>
                <a:uFillTx/>
                <a:latin typeface="Montserrat"/>
                <a:ea typeface="Calibri"/>
                <a:cs typeface="Times New Roman"/>
              </a:rPr>
              <a:t>Moral Judgement and Negative Framing</a:t>
            </a:r>
            <a:endParaRPr lang="en-US" sz="2000" b="0" i="0" u="none" strike="noStrike" kern="1200" cap="none" spc="0" normalizeH="0" baseline="0" noProof="0" dirty="0">
              <a:ln>
                <a:noFill/>
              </a:ln>
              <a:solidFill>
                <a:srgbClr val="000000"/>
              </a:solidFill>
              <a:effectLst/>
              <a:uLnTx/>
              <a:uFillTx/>
              <a:latin typeface="Hind"/>
              <a:ea typeface="Calibri"/>
              <a:cs typeface="Calibri"/>
            </a:endParaRPr>
          </a:p>
          <a:p>
            <a:pPr marL="342900" marR="0" lvl="0" indent="-342900" algn="l" defTabSz="914400" rtl="0" eaLnBrk="1" fontAlgn="auto" latinLnBrk="0" hangingPunct="1">
              <a:lnSpc>
                <a:spcPct val="150000"/>
              </a:lnSpc>
              <a:spcBef>
                <a:spcPts val="0"/>
              </a:spcBef>
              <a:spcAft>
                <a:spcPts val="0"/>
              </a:spcAft>
              <a:buClrTx/>
              <a:buSzTx/>
              <a:buFontTx/>
              <a:buAutoNum type="arabicParenR"/>
              <a:tabLst/>
              <a:defRPr/>
            </a:pPr>
            <a:r>
              <a:rPr kumimoji="0" lang="en-US" sz="2000" b="0" i="0" u="none" strike="noStrike" kern="1200" cap="none" spc="0" normalizeH="0" baseline="0" noProof="0" dirty="0">
                <a:ln>
                  <a:noFill/>
                </a:ln>
                <a:solidFill>
                  <a:srgbClr val="696F70"/>
                </a:solidFill>
                <a:effectLst/>
                <a:uLnTx/>
                <a:uFillTx/>
                <a:latin typeface="Montserrat"/>
                <a:ea typeface="Calibri"/>
                <a:cs typeface="Times New Roman"/>
              </a:rPr>
              <a:t>Dismissal of Lived Experience</a:t>
            </a:r>
            <a:endParaRPr lang="en-US" sz="2000" b="0" i="0" u="none" strike="noStrike" kern="1200" cap="none" spc="0" normalizeH="0" baseline="0" noProof="0" dirty="0">
              <a:ln>
                <a:noFill/>
              </a:ln>
              <a:solidFill>
                <a:srgbClr val="696F70"/>
              </a:solidFill>
              <a:effectLst/>
              <a:uLnTx/>
              <a:uFillTx/>
              <a:latin typeface="Montserrat"/>
              <a:ea typeface="Calibri"/>
              <a:cs typeface="Times New Roman"/>
            </a:endParaRPr>
          </a:p>
          <a:p>
            <a:pPr marL="342900" marR="0" lvl="0" indent="-342900" algn="l" defTabSz="914400" rtl="0" eaLnBrk="1" fontAlgn="auto" latinLnBrk="0" hangingPunct="1">
              <a:lnSpc>
                <a:spcPct val="150000"/>
              </a:lnSpc>
              <a:spcBef>
                <a:spcPts val="0"/>
              </a:spcBef>
              <a:spcAft>
                <a:spcPts val="0"/>
              </a:spcAft>
              <a:buClrTx/>
              <a:buSzTx/>
              <a:buFontTx/>
              <a:buAutoNum type="arabicParenR"/>
              <a:tabLst/>
              <a:defRPr/>
            </a:pPr>
            <a:r>
              <a:rPr kumimoji="0" lang="en-US" sz="2000" b="0" i="0" u="none" strike="noStrike" kern="1200" cap="none" spc="0" normalizeH="0" baseline="0" noProof="0" dirty="0">
                <a:ln>
                  <a:noFill/>
                </a:ln>
                <a:solidFill>
                  <a:srgbClr val="696F70"/>
                </a:solidFill>
                <a:effectLst/>
                <a:uLnTx/>
                <a:uFillTx/>
                <a:latin typeface="Montserrat"/>
                <a:ea typeface="Calibri"/>
                <a:cs typeface="Times New Roman"/>
              </a:rPr>
              <a:t>Misinformed Care</a:t>
            </a:r>
            <a:endParaRPr lang="en-US" sz="2000" b="0" i="0" u="none" strike="noStrike" kern="1200" cap="none" spc="0" normalizeH="0" baseline="0" noProof="0" dirty="0">
              <a:ln>
                <a:noFill/>
              </a:ln>
              <a:solidFill>
                <a:srgbClr val="696F70"/>
              </a:solidFill>
              <a:effectLst/>
              <a:uLnTx/>
              <a:uFillTx/>
              <a:latin typeface="Montserrat"/>
              <a:ea typeface="Calibri"/>
              <a:cs typeface="Times New Roman"/>
            </a:endParaRPr>
          </a:p>
          <a:p>
            <a:pPr marL="342900" marR="0" lvl="0" indent="-342900" algn="l" defTabSz="914400" rtl="0" eaLnBrk="1" fontAlgn="auto" latinLnBrk="0" hangingPunct="1">
              <a:lnSpc>
                <a:spcPct val="150000"/>
              </a:lnSpc>
              <a:spcBef>
                <a:spcPts val="0"/>
              </a:spcBef>
              <a:spcAft>
                <a:spcPts val="0"/>
              </a:spcAft>
              <a:buClrTx/>
              <a:buSzTx/>
              <a:buFontTx/>
              <a:buAutoNum type="arabicParenR"/>
              <a:tabLst/>
              <a:defRPr/>
            </a:pPr>
            <a:r>
              <a:rPr kumimoji="0" lang="en-US" sz="2000" b="0" i="0" u="none" strike="noStrike" kern="1200" cap="none" spc="0" normalizeH="0" baseline="0" noProof="0" dirty="0">
                <a:ln>
                  <a:noFill/>
                </a:ln>
                <a:solidFill>
                  <a:srgbClr val="696F70"/>
                </a:solidFill>
                <a:effectLst/>
                <a:uLnTx/>
                <a:uFillTx/>
                <a:latin typeface="Montserrat"/>
                <a:ea typeface="Calibri"/>
                <a:cs typeface="Times New Roman"/>
              </a:rPr>
              <a:t>Unprofessional Interactions</a:t>
            </a:r>
          </a:p>
          <a:p>
            <a:pPr marL="342900" lvl="0" indent="-342900">
              <a:lnSpc>
                <a:spcPct val="150000"/>
              </a:lnSpc>
              <a:buFontTx/>
              <a:buAutoNum type="arabicParenR"/>
              <a:defRPr/>
            </a:pPr>
            <a:r>
              <a:rPr lang="en-US" sz="2000" dirty="0">
                <a:solidFill>
                  <a:srgbClr val="696F70"/>
                </a:solidFill>
                <a:latin typeface="Montserrat"/>
                <a:cs typeface="Times New Roman"/>
              </a:rPr>
              <a:t>Emotional Guarding</a:t>
            </a:r>
          </a:p>
          <a:p>
            <a:pPr marL="342900" lvl="0" indent="-342900">
              <a:lnSpc>
                <a:spcPct val="150000"/>
              </a:lnSpc>
              <a:buFontTx/>
              <a:buAutoNum type="arabicParenR"/>
              <a:defRPr/>
            </a:pPr>
            <a:r>
              <a:rPr lang="en-US" sz="2000" dirty="0">
                <a:solidFill>
                  <a:srgbClr val="696F70"/>
                </a:solidFill>
                <a:latin typeface="Montserrat"/>
                <a:cs typeface="Times New Roman"/>
              </a:rPr>
              <a:t>Inadequate Support</a:t>
            </a:r>
          </a:p>
        </p:txBody>
      </p:sp>
    </p:spTree>
    <p:extLst>
      <p:ext uri="{BB962C8B-B14F-4D97-AF65-F5344CB8AC3E}">
        <p14:creationId xmlns:p14="http://schemas.microsoft.com/office/powerpoint/2010/main" val="150478269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sz="half" idx="1"/>
          </p:nvPr>
        </p:nvSpPr>
        <p:spPr>
          <a:xfrm>
            <a:off x="1981200" y="1600200"/>
            <a:ext cx="4038600" cy="4572000"/>
          </a:xfrm>
          <a:prstGeom prst="rect">
            <a:avLst/>
          </a:prstGeom>
        </p:spPr>
        <p:txBody>
          <a:bodyPr/>
          <a:lstStyle/>
          <a:p>
            <a:pPr marL="227013" indent="-227013">
              <a:spcAft>
                <a:spcPts val="1200"/>
              </a:spcAft>
            </a:pPr>
            <a:r>
              <a:rPr lang="en-US" sz="2100" dirty="0"/>
              <a:t>Single outpatient pediatric DM clinic at a large healthcare system</a:t>
            </a:r>
          </a:p>
          <a:p>
            <a:pPr marL="227013" indent="-227013">
              <a:spcAft>
                <a:spcPts val="1200"/>
              </a:spcAft>
            </a:pPr>
            <a:r>
              <a:rPr lang="en-US" sz="2100" dirty="0"/>
              <a:t>AYAs (≥ 17y) and providers with ≥20% clinical time in DM clinic</a:t>
            </a:r>
          </a:p>
          <a:p>
            <a:pPr marL="227013" indent="-227013">
              <a:spcAft>
                <a:spcPts val="1200"/>
              </a:spcAft>
            </a:pPr>
            <a:r>
              <a:rPr lang="en-US" sz="2100" b="1" dirty="0"/>
              <a:t>Baseline</a:t>
            </a:r>
            <a:r>
              <a:rPr lang="en-US" sz="2100" dirty="0"/>
              <a:t>: Nov 1-30, 2023</a:t>
            </a:r>
          </a:p>
          <a:p>
            <a:pPr marL="227013" indent="-227013">
              <a:spcAft>
                <a:spcPts val="1200"/>
              </a:spcAft>
            </a:pPr>
            <a:r>
              <a:rPr lang="en-US" sz="2100" b="1" dirty="0"/>
              <a:t>Intervention</a:t>
            </a:r>
            <a:r>
              <a:rPr lang="en-US" sz="2100" dirty="0"/>
              <a:t>: Jan 11-Dec 2, 2024</a:t>
            </a:r>
          </a:p>
        </p:txBody>
      </p:sp>
      <p:sp>
        <p:nvSpPr>
          <p:cNvPr id="13" name="Content Placeholder 2"/>
          <p:cNvSpPr>
            <a:spLocks noGrp="1"/>
          </p:cNvSpPr>
          <p:nvPr>
            <p:ph sz="half" idx="2"/>
          </p:nvPr>
        </p:nvSpPr>
        <p:spPr>
          <a:xfrm>
            <a:off x="6172200" y="1600200"/>
            <a:ext cx="4038600" cy="4572000"/>
          </a:xfrm>
          <a:prstGeom prst="rect">
            <a:avLst/>
          </a:prstGeom>
        </p:spPr>
        <p:txBody>
          <a:bodyPr/>
          <a:lstStyle/>
          <a:p>
            <a:pPr marL="227013" indent="-227013">
              <a:spcAft>
                <a:spcPts val="1200"/>
              </a:spcAft>
            </a:pPr>
            <a:r>
              <a:rPr lang="en-US" sz="2100" b="1" dirty="0"/>
              <a:t>Primary outcome</a:t>
            </a:r>
            <a:r>
              <a:rPr lang="en-US" sz="2100" dirty="0"/>
              <a:t>: % of established DM visits for AYAs (≥ 17y) with any HCT tool use​</a:t>
            </a:r>
          </a:p>
          <a:p>
            <a:pPr marL="227013" indent="-227013">
              <a:spcAft>
                <a:spcPts val="1200"/>
              </a:spcAft>
            </a:pPr>
            <a:r>
              <a:rPr lang="en-US" sz="2100" dirty="0"/>
              <a:t>EMR query for tool use, demographics, and clinical data​</a:t>
            </a:r>
          </a:p>
          <a:p>
            <a:pPr marL="227013" indent="-227013">
              <a:spcAft>
                <a:spcPts val="1200"/>
              </a:spcAft>
            </a:pPr>
            <a:r>
              <a:rPr lang="en-US" sz="2100" dirty="0"/>
              <a:t>Run charts tracked progress</a:t>
            </a:r>
          </a:p>
          <a:p>
            <a:pPr marL="227013" indent="-227013">
              <a:spcAft>
                <a:spcPts val="1200"/>
              </a:spcAft>
            </a:pPr>
            <a:r>
              <a:rPr lang="en-US" sz="2100" dirty="0"/>
              <a:t>Surveys assessed provider satisfaction &amp;  barriers to use</a:t>
            </a:r>
          </a:p>
          <a:p>
            <a:pPr marL="227013" indent="-227013">
              <a:spcAft>
                <a:spcPts val="1200"/>
              </a:spcAft>
            </a:pPr>
            <a:r>
              <a:rPr lang="en-US" sz="2100" dirty="0"/>
              <a:t>ORs (95% CI) and chi-square tests for statistical analysis</a:t>
            </a:r>
          </a:p>
        </p:txBody>
      </p:sp>
      <p:sp>
        <p:nvSpPr>
          <p:cNvPr id="4" name="Slide Number Placeholder 3"/>
          <p:cNvSpPr>
            <a:spLocks noGrp="1"/>
          </p:cNvSpPr>
          <p:nvPr>
            <p:ph type="sldNum" sz="quarter" idx="4"/>
          </p:nvPr>
        </p:nvSpPr>
        <p:spPr/>
        <p:txBody>
          <a:bodyPr/>
          <a:lstStyle/>
          <a:p>
            <a:fld id="{B6761BED-127F-4714-AE70-548270172845}" type="slidenum">
              <a:rPr lang="en-US" smtClean="0">
                <a:solidFill>
                  <a:schemeClr val="bg1">
                    <a:lumMod val="65000"/>
                  </a:schemeClr>
                </a:solidFill>
              </a:rPr>
              <a:pPr/>
              <a:t>4</a:t>
            </a:fld>
            <a:endParaRPr lang="en-US" dirty="0">
              <a:solidFill>
                <a:schemeClr val="bg1">
                  <a:lumMod val="65000"/>
                </a:schemeClr>
              </a:solidFill>
            </a:endParaRPr>
          </a:p>
        </p:txBody>
      </p:sp>
      <p:sp>
        <p:nvSpPr>
          <p:cNvPr id="2" name="Title 1"/>
          <p:cNvSpPr>
            <a:spLocks noGrp="1"/>
          </p:cNvSpPr>
          <p:nvPr>
            <p:ph type="title"/>
          </p:nvPr>
        </p:nvSpPr>
        <p:spPr/>
        <p:txBody>
          <a:bodyPr/>
          <a:lstStyle/>
          <a:p>
            <a:r>
              <a:rPr lang="en-US" dirty="0"/>
              <a:t>Methods</a:t>
            </a:r>
          </a:p>
        </p:txBody>
      </p:sp>
      <p:sp>
        <p:nvSpPr>
          <p:cNvPr id="7" name="Text Placeholder 1"/>
          <p:cNvSpPr txBox="1">
            <a:spLocks/>
          </p:cNvSpPr>
          <p:nvPr/>
        </p:nvSpPr>
        <p:spPr>
          <a:xfrm>
            <a:off x="1981200" y="1143000"/>
            <a:ext cx="4040188" cy="487362"/>
          </a:xfrm>
          <a:prstGeom prst="rect">
            <a:avLst/>
          </a:prstGeom>
        </p:spPr>
        <p:txBody>
          <a:bodyPr vert="horz" lIns="91440" tIns="45720" rIns="91440" bIns="45720" rtlCol="0" anchor="b">
            <a:normAutofit/>
          </a:bodyPr>
          <a:lstStyle>
            <a:lvl1pPr marL="342900" indent="-342900" algn="l" defTabSz="914400" rtl="0" eaLnBrk="1" latinLnBrk="0" hangingPunct="1">
              <a:spcBef>
                <a:spcPct val="20000"/>
              </a:spcBef>
              <a:buClr>
                <a:srgbClr val="00A94F"/>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00A94F"/>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A94F"/>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00A94F"/>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Clr>
                <a:srgbClr val="00A94F"/>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a:solidFill>
                  <a:srgbClr val="00A94F"/>
                </a:solidFill>
              </a:rPr>
              <a:t>Setting</a:t>
            </a:r>
          </a:p>
        </p:txBody>
      </p:sp>
      <p:sp>
        <p:nvSpPr>
          <p:cNvPr id="11" name="Text Placeholder 3"/>
          <p:cNvSpPr txBox="1">
            <a:spLocks/>
          </p:cNvSpPr>
          <p:nvPr/>
        </p:nvSpPr>
        <p:spPr>
          <a:xfrm>
            <a:off x="6169026" y="1143000"/>
            <a:ext cx="4041775" cy="487362"/>
          </a:xfrm>
          <a:prstGeom prst="rect">
            <a:avLst/>
          </a:prstGeom>
        </p:spPr>
        <p:txBody>
          <a:bodyPr anchor="b"/>
          <a:lstStyle>
            <a:lvl1pPr marL="342900" indent="-342900" algn="l" defTabSz="914400" rtl="0" eaLnBrk="1" latinLnBrk="0" hangingPunct="1">
              <a:spcBef>
                <a:spcPct val="20000"/>
              </a:spcBef>
              <a:buClr>
                <a:srgbClr val="00A94F"/>
              </a:buClr>
              <a:buFont typeface="Arial" panose="020B0604020202020204" pitchFamily="34" charset="0"/>
              <a:buChar char="•"/>
              <a:defRPr sz="2400" kern="1200">
                <a:solidFill>
                  <a:srgbClr val="000000"/>
                </a:solidFill>
                <a:latin typeface="+mn-lt"/>
                <a:ea typeface="+mn-ea"/>
                <a:cs typeface="+mn-cs"/>
              </a:defRPr>
            </a:lvl1pPr>
            <a:lvl2pPr marL="742950" indent="-285750" algn="l" defTabSz="914400" rtl="0" eaLnBrk="1" latinLnBrk="0" hangingPunct="1">
              <a:spcBef>
                <a:spcPct val="20000"/>
              </a:spcBef>
              <a:buClr>
                <a:srgbClr val="00A94F"/>
              </a:buClr>
              <a:buFont typeface="Arial" panose="020B0604020202020204" pitchFamily="34" charset="0"/>
              <a:buChar char="–"/>
              <a:defRPr sz="2400" kern="1200">
                <a:solidFill>
                  <a:srgbClr val="000000"/>
                </a:solidFill>
                <a:latin typeface="+mn-lt"/>
                <a:ea typeface="+mn-ea"/>
                <a:cs typeface="+mn-cs"/>
              </a:defRPr>
            </a:lvl2pPr>
            <a:lvl3pPr marL="1143000" indent="-228600" algn="l" defTabSz="914400" rtl="0" eaLnBrk="1" latinLnBrk="0" hangingPunct="1">
              <a:spcBef>
                <a:spcPct val="20000"/>
              </a:spcBef>
              <a:buClr>
                <a:srgbClr val="00A94F"/>
              </a:buClr>
              <a:buFont typeface="Arial" panose="020B0604020202020204"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Clr>
                <a:srgbClr val="00A94F"/>
              </a:buClr>
              <a:buFont typeface="Arial" panose="020B0604020202020204" pitchFamily="34" charset="0"/>
              <a:buChar char="–"/>
              <a:defRPr sz="2400" kern="1200">
                <a:solidFill>
                  <a:srgbClr val="000000"/>
                </a:solidFill>
                <a:latin typeface="+mn-lt"/>
                <a:ea typeface="+mn-ea"/>
                <a:cs typeface="+mn-cs"/>
              </a:defRPr>
            </a:lvl4pPr>
            <a:lvl5pPr marL="2057400" indent="-228600" algn="l" defTabSz="914400" rtl="0" eaLnBrk="1" latinLnBrk="0" hangingPunct="1">
              <a:spcBef>
                <a:spcPct val="20000"/>
              </a:spcBef>
              <a:buClr>
                <a:srgbClr val="00A94F"/>
              </a:buClr>
              <a:buFont typeface="Arial" panose="020B0604020202020204" pitchFamily="34" charset="0"/>
              <a:buChar char="»"/>
              <a:defRPr sz="24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a:solidFill>
                  <a:srgbClr val="00A94F"/>
                </a:solidFill>
              </a:rPr>
              <a:t>Data Collection &amp; Analysis</a:t>
            </a:r>
          </a:p>
        </p:txBody>
      </p:sp>
      <p:sp>
        <p:nvSpPr>
          <p:cNvPr id="8" name="Rectangle 7"/>
          <p:cNvSpPr/>
          <p:nvPr/>
        </p:nvSpPr>
        <p:spPr>
          <a:xfrm>
            <a:off x="5791200" y="6248400"/>
            <a:ext cx="381000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4494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3C369-F656-EF05-A83F-ECE4BA7814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8F47E9-518C-0AF2-3B0E-E9C37678E030}"/>
              </a:ext>
            </a:extLst>
          </p:cNvPr>
          <p:cNvSpPr>
            <a:spLocks noGrp="1"/>
          </p:cNvSpPr>
          <p:nvPr>
            <p:ph type="title"/>
          </p:nvPr>
        </p:nvSpPr>
        <p:spPr/>
        <p:txBody>
          <a:bodyPr/>
          <a:lstStyle/>
          <a:p>
            <a:r>
              <a:rPr lang="en-US">
                <a:latin typeface="Montserrat SemiBold"/>
                <a:cs typeface="Hind Medium"/>
              </a:rPr>
              <a:t>Living with T1D for 5 years </a:t>
            </a:r>
            <a:endParaRPr lang="en-US"/>
          </a:p>
        </p:txBody>
      </p:sp>
      <p:sp>
        <p:nvSpPr>
          <p:cNvPr id="3" name="TextBox 2">
            <a:extLst>
              <a:ext uri="{FF2B5EF4-FFF2-40B4-BE49-F238E27FC236}">
                <a16:creationId xmlns:a16="http://schemas.microsoft.com/office/drawing/2014/main" id="{A10E04D0-5496-32B9-FB51-A8788D0ABC2A}"/>
              </a:ext>
            </a:extLst>
          </p:cNvPr>
          <p:cNvSpPr txBox="1"/>
          <p:nvPr/>
        </p:nvSpPr>
        <p:spPr>
          <a:xfrm>
            <a:off x="648657" y="800471"/>
            <a:ext cx="10806356" cy="34163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r>
              <a:rPr lang="en-US" sz="1700" dirty="0">
                <a:solidFill>
                  <a:srgbClr val="696F70"/>
                </a:solidFill>
                <a:latin typeface="Montserrat"/>
                <a:ea typeface="Calibri"/>
                <a:cs typeface="Times New Roman"/>
              </a:rPr>
              <a:t>"I had just made the switch from a pediatric endocrinologist to an adult endocrinologist, and it was my first appointment at the new clinic. I didn't know where I was supposed to go for the appointment, so I asked the front desk security person. </a:t>
            </a:r>
          </a:p>
          <a:p>
            <a:endParaRPr lang="en-US" sz="1700" dirty="0">
              <a:solidFill>
                <a:srgbClr val="696F70"/>
              </a:solidFill>
              <a:latin typeface="Montserrat"/>
              <a:ea typeface="Calibri"/>
              <a:cs typeface="Times New Roman"/>
            </a:endParaRPr>
          </a:p>
          <a:p>
            <a:r>
              <a:rPr lang="en-US" sz="1700" dirty="0">
                <a:solidFill>
                  <a:srgbClr val="696F70"/>
                </a:solidFill>
                <a:latin typeface="Montserrat"/>
                <a:ea typeface="Calibri"/>
                <a:cs typeface="Times New Roman"/>
              </a:rPr>
              <a:t>I asked him where I needed to go for my diabetes appointment. He said, </a:t>
            </a:r>
            <a:r>
              <a:rPr lang="en-US" sz="1700" dirty="0">
                <a:solidFill>
                  <a:srgbClr val="696F70"/>
                </a:solidFill>
                <a:highlight>
                  <a:srgbClr val="B1DFE0"/>
                </a:highlight>
                <a:latin typeface="Montserrat"/>
                <a:ea typeface="Calibri"/>
                <a:cs typeface="Times New Roman"/>
              </a:rPr>
              <a:t>'diabetes? you have diabetes? </a:t>
            </a:r>
            <a:r>
              <a:rPr lang="en-US" sz="1700" dirty="0">
                <a:solidFill>
                  <a:srgbClr val="696F70"/>
                </a:solidFill>
                <a:highlight>
                  <a:srgbClr val="CDE6D2"/>
                </a:highlight>
                <a:latin typeface="Montserrat"/>
                <a:ea typeface="Calibri"/>
                <a:cs typeface="Times New Roman"/>
              </a:rPr>
              <a:t>you don't have diabetes </a:t>
            </a:r>
            <a:r>
              <a:rPr lang="en-US" sz="1700" dirty="0">
                <a:solidFill>
                  <a:srgbClr val="696F70"/>
                </a:solidFill>
                <a:highlight>
                  <a:srgbClr val="B1DFE0"/>
                </a:highlight>
                <a:latin typeface="Montserrat"/>
                <a:ea typeface="Calibri"/>
                <a:cs typeface="Times New Roman"/>
              </a:rPr>
              <a:t>you don't eat a lot of junk.' </a:t>
            </a:r>
            <a:r>
              <a:rPr lang="en-US" sz="1700" dirty="0">
                <a:solidFill>
                  <a:srgbClr val="696F70"/>
                </a:solidFill>
                <a:latin typeface="Montserrat"/>
                <a:ea typeface="Calibri"/>
                <a:cs typeface="Times New Roman"/>
              </a:rPr>
              <a:t>I was baffled by his response to my simple request of asking him for directions. I felt the need to tell him that T1D is not caused by eating too much junk food. </a:t>
            </a:r>
          </a:p>
          <a:p>
            <a:endParaRPr lang="en-US" sz="1700" dirty="0">
              <a:solidFill>
                <a:srgbClr val="696F70"/>
              </a:solidFill>
              <a:latin typeface="Montserrat"/>
              <a:ea typeface="Calibri"/>
              <a:cs typeface="Times New Roman"/>
            </a:endParaRPr>
          </a:p>
          <a:p>
            <a:r>
              <a:rPr lang="en-US" sz="1700" dirty="0">
                <a:solidFill>
                  <a:srgbClr val="696F70"/>
                </a:solidFill>
                <a:latin typeface="Montserrat"/>
                <a:ea typeface="Calibri"/>
                <a:cs typeface="Times New Roman"/>
              </a:rPr>
              <a:t>He gave me directions, and I walked to the waiting room </a:t>
            </a:r>
            <a:r>
              <a:rPr lang="en-US" sz="1700" dirty="0">
                <a:solidFill>
                  <a:srgbClr val="696F70"/>
                </a:solidFill>
                <a:highlight>
                  <a:srgbClr val="F88561"/>
                </a:highlight>
                <a:latin typeface="Montserrat"/>
                <a:ea typeface="Calibri"/>
                <a:cs typeface="Times New Roman"/>
              </a:rPr>
              <a:t>feeling sad and uncomfortable. </a:t>
            </a:r>
            <a:r>
              <a:rPr lang="en-US" sz="1700" dirty="0">
                <a:solidFill>
                  <a:srgbClr val="696F70"/>
                </a:solidFill>
                <a:latin typeface="Montserrat"/>
                <a:ea typeface="Calibri"/>
                <a:cs typeface="Times New Roman"/>
              </a:rPr>
              <a:t>This particular diabetes clinic is known throughout the world for their commitment to care and empowerment of patients, however </a:t>
            </a:r>
            <a:r>
              <a:rPr lang="en-US" sz="1700" dirty="0">
                <a:solidFill>
                  <a:srgbClr val="696F70"/>
                </a:solidFill>
                <a:highlight>
                  <a:srgbClr val="FFFF00"/>
                </a:highlight>
                <a:latin typeface="Montserrat"/>
                <a:ea typeface="Calibri"/>
                <a:cs typeface="Times New Roman"/>
              </a:rPr>
              <a:t>I felt belittled and judged in my first encounter there."</a:t>
            </a:r>
            <a:endParaRPr lang="en-US" dirty="0">
              <a:solidFill>
                <a:srgbClr val="696F70"/>
              </a:solidFill>
              <a:latin typeface="Montserrat"/>
              <a:ea typeface="Calibri"/>
              <a:cs typeface="Times New Roman"/>
            </a:endParaRPr>
          </a:p>
          <a:p>
            <a:endParaRPr lang="en-US" sz="1200" dirty="0">
              <a:solidFill>
                <a:srgbClr val="696F70"/>
              </a:solidFill>
              <a:latin typeface="Hind Bold"/>
              <a:ea typeface="Hind Bold"/>
              <a:cs typeface="Hind Bold"/>
            </a:endParaRPr>
          </a:p>
        </p:txBody>
      </p:sp>
      <p:sp>
        <p:nvSpPr>
          <p:cNvPr id="4" name="Flowchart: Connector 3">
            <a:extLst>
              <a:ext uri="{FF2B5EF4-FFF2-40B4-BE49-F238E27FC236}">
                <a16:creationId xmlns:a16="http://schemas.microsoft.com/office/drawing/2014/main" id="{9CBEE77A-9709-C181-83AD-0A7F759256C1}"/>
              </a:ext>
            </a:extLst>
          </p:cNvPr>
          <p:cNvSpPr/>
          <p:nvPr/>
        </p:nvSpPr>
        <p:spPr>
          <a:xfrm>
            <a:off x="500690" y="5807124"/>
            <a:ext cx="395111" cy="355600"/>
          </a:xfrm>
          <a:prstGeom prst="flowChartConnector">
            <a:avLst/>
          </a:prstGeom>
          <a:solidFill>
            <a:srgbClr val="FFFF00"/>
          </a:solidFill>
          <a:ln w="25400" cap="flat">
            <a:solidFill>
              <a:schemeClr val="bg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7616E"/>
              </a:solidFill>
              <a:effectLst/>
              <a:uFillTx/>
              <a:latin typeface="Hind Regular"/>
              <a:ea typeface="Hind Regular"/>
              <a:cs typeface="Hind Regular"/>
              <a:sym typeface="Hind Regular"/>
            </a:endParaRPr>
          </a:p>
        </p:txBody>
      </p:sp>
      <p:sp>
        <p:nvSpPr>
          <p:cNvPr id="5" name="Flowchart: Connector 4">
            <a:extLst>
              <a:ext uri="{FF2B5EF4-FFF2-40B4-BE49-F238E27FC236}">
                <a16:creationId xmlns:a16="http://schemas.microsoft.com/office/drawing/2014/main" id="{C63325AC-3717-ABCA-39F7-89B41F4DA027}"/>
              </a:ext>
            </a:extLst>
          </p:cNvPr>
          <p:cNvSpPr/>
          <p:nvPr/>
        </p:nvSpPr>
        <p:spPr>
          <a:xfrm>
            <a:off x="491412" y="5447568"/>
            <a:ext cx="395111" cy="355600"/>
          </a:xfrm>
          <a:prstGeom prst="flowChartConnector">
            <a:avLst/>
          </a:prstGeom>
          <a:solidFill>
            <a:srgbClr val="F88561"/>
          </a:solidFill>
          <a:ln w="25400" cap="flat">
            <a:solidFill>
              <a:schemeClr val="bg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7616E"/>
              </a:solidFill>
              <a:effectLst/>
              <a:uFillTx/>
              <a:latin typeface="Hind Regular"/>
              <a:ea typeface="Hind Regular"/>
              <a:cs typeface="Hind Regular"/>
              <a:sym typeface="Hind Regular"/>
            </a:endParaRPr>
          </a:p>
        </p:txBody>
      </p:sp>
      <p:sp>
        <p:nvSpPr>
          <p:cNvPr id="6" name="Flowchart: Connector 5">
            <a:extLst>
              <a:ext uri="{FF2B5EF4-FFF2-40B4-BE49-F238E27FC236}">
                <a16:creationId xmlns:a16="http://schemas.microsoft.com/office/drawing/2014/main" id="{A0EE903F-10DE-84BA-B451-FC9508352D2D}"/>
              </a:ext>
            </a:extLst>
          </p:cNvPr>
          <p:cNvSpPr/>
          <p:nvPr/>
        </p:nvSpPr>
        <p:spPr>
          <a:xfrm>
            <a:off x="500690" y="5085580"/>
            <a:ext cx="395111" cy="355600"/>
          </a:xfrm>
          <a:prstGeom prst="flowChartConnector">
            <a:avLst/>
          </a:prstGeom>
          <a:solidFill>
            <a:srgbClr val="CDE6D2"/>
          </a:solidFill>
          <a:ln w="25400" cap="flat">
            <a:solidFill>
              <a:schemeClr val="bg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7616E"/>
              </a:solidFill>
              <a:effectLst/>
              <a:uFillTx/>
              <a:latin typeface="Hind Regular"/>
              <a:ea typeface="Hind Regular"/>
              <a:cs typeface="Hind Regular"/>
              <a:sym typeface="Hind Regular"/>
            </a:endParaRPr>
          </a:p>
        </p:txBody>
      </p:sp>
      <p:sp>
        <p:nvSpPr>
          <p:cNvPr id="7" name="Flowchart: Connector 6">
            <a:extLst>
              <a:ext uri="{FF2B5EF4-FFF2-40B4-BE49-F238E27FC236}">
                <a16:creationId xmlns:a16="http://schemas.microsoft.com/office/drawing/2014/main" id="{6545A3FF-B35D-FBCB-D689-BF0BC9D2E5A2}"/>
              </a:ext>
            </a:extLst>
          </p:cNvPr>
          <p:cNvSpPr/>
          <p:nvPr/>
        </p:nvSpPr>
        <p:spPr>
          <a:xfrm>
            <a:off x="500690" y="4669100"/>
            <a:ext cx="395111" cy="355600"/>
          </a:xfrm>
          <a:prstGeom prst="flowChartConnector">
            <a:avLst/>
          </a:prstGeom>
          <a:solidFill>
            <a:srgbClr val="B1DFE0"/>
          </a:solidFill>
          <a:ln w="25400" cap="flat">
            <a:solidFill>
              <a:schemeClr val="bg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7616E"/>
              </a:solidFill>
              <a:effectLst/>
              <a:uFillTx/>
              <a:latin typeface="Hind Regular"/>
              <a:ea typeface="Hind Regular"/>
              <a:cs typeface="Hind Regular"/>
              <a:sym typeface="Hind Regular"/>
            </a:endParaRPr>
          </a:p>
        </p:txBody>
      </p:sp>
      <p:sp>
        <p:nvSpPr>
          <p:cNvPr id="8" name="TextBox 7">
            <a:extLst>
              <a:ext uri="{FF2B5EF4-FFF2-40B4-BE49-F238E27FC236}">
                <a16:creationId xmlns:a16="http://schemas.microsoft.com/office/drawing/2014/main" id="{2AD782D3-1C7D-5F2B-ABFB-233ED7528E67}"/>
              </a:ext>
            </a:extLst>
          </p:cNvPr>
          <p:cNvSpPr txBox="1"/>
          <p:nvPr/>
        </p:nvSpPr>
        <p:spPr>
          <a:xfrm>
            <a:off x="897012" y="4593068"/>
            <a:ext cx="5350933" cy="15696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a:ln>
                  <a:noFill/>
                </a:ln>
                <a:solidFill>
                  <a:srgbClr val="696F70"/>
                </a:solidFill>
                <a:effectLst/>
                <a:uLnTx/>
                <a:uFillTx/>
                <a:latin typeface="Montserrat"/>
                <a:ea typeface="Calibri"/>
                <a:cs typeface="Calibri"/>
              </a:rPr>
              <a:t>Unprofessional Interactions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a:ln>
                  <a:noFill/>
                </a:ln>
                <a:solidFill>
                  <a:srgbClr val="696F70"/>
                </a:solidFill>
                <a:effectLst/>
                <a:uLnTx/>
                <a:uFillTx/>
                <a:latin typeface="Montserrat"/>
                <a:ea typeface="Calibri"/>
                <a:cs typeface="Calibri"/>
              </a:rPr>
              <a:t>Dismissal of Lived Experience </a:t>
            </a:r>
            <a:endParaRPr kumimoji="0" lang="en-US" sz="1600" b="0" i="0" u="none" strike="noStrike" kern="1200" cap="none" spc="0" normalizeH="0" baseline="0" noProof="0">
              <a:ln>
                <a:noFill/>
              </a:ln>
              <a:solidFill>
                <a:srgbClr val="696F70"/>
              </a:solidFill>
              <a:effectLst/>
              <a:highlight>
                <a:srgbClr val="F88561"/>
              </a:highlight>
              <a:uLnTx/>
              <a:uFillTx/>
              <a:latin typeface="Montserrat"/>
              <a:ea typeface="Calibri"/>
              <a:cs typeface="Calibri"/>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a:ln>
                  <a:noFill/>
                </a:ln>
                <a:solidFill>
                  <a:srgbClr val="777777"/>
                </a:solidFill>
                <a:effectLst/>
                <a:uLnTx/>
                <a:uFillTx/>
                <a:latin typeface="Montserrat"/>
                <a:ea typeface="Calibri"/>
                <a:cs typeface="Calibri"/>
              </a:rPr>
              <a:t>Emotional Guarding</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a:ln>
                  <a:noFill/>
                </a:ln>
                <a:solidFill>
                  <a:srgbClr val="777777"/>
                </a:solidFill>
                <a:effectLst/>
                <a:uLnTx/>
                <a:uFillTx/>
                <a:latin typeface="Montserrat"/>
                <a:ea typeface="Calibri"/>
                <a:cs typeface="Calibri"/>
              </a:rPr>
              <a:t>M</a:t>
            </a:r>
            <a:r>
              <a:rPr kumimoji="0" lang="en-US" sz="1600" b="0" i="0" u="none" strike="noStrike" kern="1200" cap="none" spc="0" normalizeH="0" baseline="0" noProof="0">
                <a:ln>
                  <a:noFill/>
                </a:ln>
                <a:solidFill>
                  <a:srgbClr val="696F70"/>
                </a:solidFill>
                <a:effectLst/>
                <a:uLnTx/>
                <a:uFillTx/>
                <a:latin typeface="Montserrat"/>
                <a:ea typeface="Calibri"/>
                <a:cs typeface="Calibri"/>
              </a:rPr>
              <a:t>oral Judgement and Negative Framing </a:t>
            </a:r>
            <a:endParaRPr kumimoji="0" lang="en-US" sz="1600" b="0" i="0" u="none" strike="noStrike" kern="1200" cap="none" spc="0" normalizeH="0" baseline="0" noProof="0">
              <a:ln>
                <a:noFill/>
              </a:ln>
              <a:solidFill>
                <a:srgbClr val="F88561"/>
              </a:solidFill>
              <a:effectLst/>
              <a:uLnTx/>
              <a:uFillTx/>
              <a:latin typeface="Montserrat"/>
              <a:ea typeface="Calibri"/>
              <a:cs typeface="Calibri"/>
            </a:endParaRPr>
          </a:p>
        </p:txBody>
      </p:sp>
    </p:spTree>
    <p:extLst>
      <p:ext uri="{BB962C8B-B14F-4D97-AF65-F5344CB8AC3E}">
        <p14:creationId xmlns:p14="http://schemas.microsoft.com/office/powerpoint/2010/main" val="81143659"/>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8C6FC-443E-6139-2DE6-E358DD2D3E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0EF54C-9563-A7D2-9554-69F0531CFEA3}"/>
              </a:ext>
            </a:extLst>
          </p:cNvPr>
          <p:cNvSpPr>
            <a:spLocks noGrp="1"/>
          </p:cNvSpPr>
          <p:nvPr>
            <p:ph type="title"/>
          </p:nvPr>
        </p:nvSpPr>
        <p:spPr/>
        <p:txBody>
          <a:bodyPr/>
          <a:lstStyle/>
          <a:p>
            <a:r>
              <a:rPr lang="en-US">
                <a:latin typeface="Montserrat SemiBold"/>
                <a:cs typeface="Hind Medium"/>
              </a:rPr>
              <a:t>Living with T1D for 28 years </a:t>
            </a:r>
            <a:endParaRPr lang="en-US"/>
          </a:p>
        </p:txBody>
      </p:sp>
      <p:sp>
        <p:nvSpPr>
          <p:cNvPr id="3" name="TextBox 2">
            <a:extLst>
              <a:ext uri="{FF2B5EF4-FFF2-40B4-BE49-F238E27FC236}">
                <a16:creationId xmlns:a16="http://schemas.microsoft.com/office/drawing/2014/main" id="{D3C8B74C-5AA7-F744-B787-5EEDD5185A69}"/>
              </a:ext>
            </a:extLst>
          </p:cNvPr>
          <p:cNvSpPr txBox="1"/>
          <p:nvPr/>
        </p:nvSpPr>
        <p:spPr>
          <a:xfrm>
            <a:off x="648657" y="800471"/>
            <a:ext cx="10806356" cy="48013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r>
              <a:rPr lang="en-US" dirty="0">
                <a:solidFill>
                  <a:srgbClr val="696F70"/>
                </a:solidFill>
                <a:latin typeface="Montserrat"/>
                <a:ea typeface="Calibri"/>
                <a:cs typeface="Times New Roman"/>
              </a:rPr>
              <a:t>“In a 20 min OB/GYN appt to discuss a gyn issue, the NP I saw spent the first half of the visit talking about my A1c. </a:t>
            </a:r>
            <a:r>
              <a:rPr lang="en-US" dirty="0">
                <a:solidFill>
                  <a:srgbClr val="696F70"/>
                </a:solidFill>
                <a:highlight>
                  <a:srgbClr val="FFFF00"/>
                </a:highlight>
                <a:latin typeface="Montserrat"/>
                <a:ea typeface="Calibri"/>
                <a:cs typeface="Times New Roman"/>
              </a:rPr>
              <a:t>"Your level is 6.2% now. It was 5.8% in your last visit. It's not moving in the right direction." </a:t>
            </a:r>
            <a:r>
              <a:rPr lang="en-US" dirty="0">
                <a:solidFill>
                  <a:srgbClr val="696F70"/>
                </a:solidFill>
                <a:latin typeface="Montserrat"/>
                <a:ea typeface="Calibri"/>
                <a:cs typeface="Times New Roman"/>
              </a:rPr>
              <a:t>I looked at her blankly and said: "You know that the Standard of Care goal is 7% and it's adjusted to 6.5% only for people for when it is safe, and I am below both, right?" </a:t>
            </a:r>
          </a:p>
          <a:p>
            <a:endParaRPr lang="en-US" dirty="0">
              <a:solidFill>
                <a:srgbClr val="696F70"/>
              </a:solidFill>
              <a:latin typeface="Montserrat"/>
              <a:ea typeface="Calibri"/>
              <a:cs typeface="Times New Roman"/>
            </a:endParaRPr>
          </a:p>
          <a:p>
            <a:r>
              <a:rPr lang="en-US" dirty="0">
                <a:solidFill>
                  <a:srgbClr val="696F70"/>
                </a:solidFill>
                <a:highlight>
                  <a:srgbClr val="C0C0C0"/>
                </a:highlight>
                <a:latin typeface="Montserrat"/>
                <a:ea typeface="Calibri"/>
                <a:cs typeface="Times New Roman"/>
              </a:rPr>
              <a:t>She reiterated it was "moving" in the wrong direction and that this can be a dangerous over time. </a:t>
            </a:r>
            <a:r>
              <a:rPr lang="en-US" dirty="0">
                <a:solidFill>
                  <a:srgbClr val="696F70"/>
                </a:solidFill>
                <a:latin typeface="Montserrat"/>
                <a:ea typeface="Calibri"/>
                <a:cs typeface="Times New Roman"/>
              </a:rPr>
              <a:t>I felt the need to mention my TIR, but also felt panicked, knowing that </a:t>
            </a:r>
            <a:r>
              <a:rPr lang="en-US" dirty="0">
                <a:solidFill>
                  <a:srgbClr val="696F70"/>
                </a:solidFill>
                <a:highlight>
                  <a:srgbClr val="00FF00"/>
                </a:highlight>
                <a:latin typeface="Montserrat"/>
                <a:ea typeface="Calibri"/>
                <a:cs typeface="Times New Roman"/>
              </a:rPr>
              <a:t>there would not enough time to talk about the gyn topic that I was visiting for. </a:t>
            </a:r>
          </a:p>
          <a:p>
            <a:endParaRPr lang="en-US" dirty="0">
              <a:solidFill>
                <a:srgbClr val="696F70"/>
              </a:solidFill>
              <a:latin typeface="Montserrat"/>
              <a:ea typeface="Calibri"/>
              <a:cs typeface="Times New Roman"/>
            </a:endParaRPr>
          </a:p>
          <a:p>
            <a:r>
              <a:rPr lang="en-US" dirty="0">
                <a:solidFill>
                  <a:srgbClr val="696F70"/>
                </a:solidFill>
                <a:latin typeface="Montserrat"/>
                <a:ea typeface="Calibri"/>
                <a:cs typeface="Times New Roman"/>
              </a:rPr>
              <a:t>As a person who has been hospitalized 20 times for severe hypoglycemia, keeping A1c below 7% has never been a recommendation of my endocrinologist. Instead, he supports me in trying to keep time below 70mg/dL below 4%. </a:t>
            </a:r>
          </a:p>
          <a:p>
            <a:endParaRPr lang="en-US" dirty="0">
              <a:solidFill>
                <a:srgbClr val="696F70"/>
              </a:solidFill>
              <a:latin typeface="Montserrat"/>
              <a:ea typeface="Calibri"/>
              <a:cs typeface="Times New Roman"/>
            </a:endParaRPr>
          </a:p>
          <a:p>
            <a:r>
              <a:rPr lang="en-US" dirty="0">
                <a:solidFill>
                  <a:srgbClr val="696F70"/>
                </a:solidFill>
                <a:latin typeface="Montserrat"/>
                <a:ea typeface="Calibri"/>
                <a:cs typeface="Times New Roman"/>
              </a:rPr>
              <a:t>I felt angry and resentful that </a:t>
            </a:r>
            <a:r>
              <a:rPr lang="en-US" dirty="0">
                <a:solidFill>
                  <a:srgbClr val="696F70"/>
                </a:solidFill>
                <a:highlight>
                  <a:srgbClr val="B1DFE0"/>
                </a:highlight>
                <a:latin typeface="Montserrat"/>
                <a:ea typeface="Calibri"/>
                <a:cs typeface="Times New Roman"/>
              </a:rPr>
              <a:t>she was not giving space for the important topic for the visit and was instead focusing on something that she had no history with and no expertise with.”</a:t>
            </a:r>
          </a:p>
          <a:p>
            <a:endParaRPr lang="en-US" dirty="0">
              <a:solidFill>
                <a:srgbClr val="696F70"/>
              </a:solidFill>
              <a:latin typeface="Montserrat"/>
              <a:ea typeface="Calibri"/>
              <a:cs typeface="Times New Roman"/>
            </a:endParaRPr>
          </a:p>
          <a:p>
            <a:r>
              <a:rPr lang="en-US" dirty="0">
                <a:solidFill>
                  <a:srgbClr val="696F70"/>
                </a:solidFill>
                <a:latin typeface="Montserrat"/>
                <a:ea typeface="Calibri"/>
                <a:cs typeface="Calibri"/>
              </a:rPr>
              <a:t>         </a:t>
            </a:r>
            <a:endParaRPr lang="en-US" sz="1200" dirty="0">
              <a:solidFill>
                <a:srgbClr val="696F70"/>
              </a:solidFill>
              <a:latin typeface="Hind Bold"/>
              <a:ea typeface="Hind Bold"/>
              <a:cs typeface="Hind Bold"/>
            </a:endParaRPr>
          </a:p>
        </p:txBody>
      </p:sp>
      <p:sp>
        <p:nvSpPr>
          <p:cNvPr id="4" name="Flowchart: Connector 3">
            <a:extLst>
              <a:ext uri="{FF2B5EF4-FFF2-40B4-BE49-F238E27FC236}">
                <a16:creationId xmlns:a16="http://schemas.microsoft.com/office/drawing/2014/main" id="{B6F4CDF7-36AC-D462-3323-169C4164E9D3}"/>
              </a:ext>
            </a:extLst>
          </p:cNvPr>
          <p:cNvSpPr/>
          <p:nvPr/>
        </p:nvSpPr>
        <p:spPr>
          <a:xfrm>
            <a:off x="777723" y="5246181"/>
            <a:ext cx="395111" cy="355600"/>
          </a:xfrm>
          <a:prstGeom prst="flowChartConnector">
            <a:avLst/>
          </a:prstGeom>
          <a:solidFill>
            <a:srgbClr val="FFFF00"/>
          </a:solidFill>
          <a:ln w="25400" cap="flat">
            <a:solidFill>
              <a:schemeClr val="bg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7616E"/>
              </a:solidFill>
              <a:effectLst/>
              <a:uFillTx/>
              <a:latin typeface="Hind Regular"/>
              <a:ea typeface="Hind Regular"/>
              <a:cs typeface="Hind Regular"/>
              <a:sym typeface="Hind Regular"/>
            </a:endParaRPr>
          </a:p>
        </p:txBody>
      </p:sp>
      <p:sp>
        <p:nvSpPr>
          <p:cNvPr id="5" name="Flowchart: Connector 4">
            <a:extLst>
              <a:ext uri="{FF2B5EF4-FFF2-40B4-BE49-F238E27FC236}">
                <a16:creationId xmlns:a16="http://schemas.microsoft.com/office/drawing/2014/main" id="{706AD6DD-62FA-9687-08BC-0EE317A665B2}"/>
              </a:ext>
            </a:extLst>
          </p:cNvPr>
          <p:cNvSpPr/>
          <p:nvPr/>
        </p:nvSpPr>
        <p:spPr>
          <a:xfrm>
            <a:off x="777723" y="5627511"/>
            <a:ext cx="395111" cy="355600"/>
          </a:xfrm>
          <a:prstGeom prst="flowChartConnector">
            <a:avLst/>
          </a:prstGeom>
          <a:solidFill>
            <a:srgbClr val="C0C0C0"/>
          </a:solidFill>
          <a:ln w="25400" cap="flat">
            <a:solidFill>
              <a:schemeClr val="bg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7616E"/>
              </a:solidFill>
              <a:effectLst/>
              <a:uFillTx/>
              <a:latin typeface="Hind Regular"/>
              <a:ea typeface="Hind Regular"/>
              <a:cs typeface="Hind Regular"/>
              <a:sym typeface="Hind Regular"/>
            </a:endParaRPr>
          </a:p>
        </p:txBody>
      </p:sp>
      <p:sp>
        <p:nvSpPr>
          <p:cNvPr id="6" name="TextBox 5">
            <a:extLst>
              <a:ext uri="{FF2B5EF4-FFF2-40B4-BE49-F238E27FC236}">
                <a16:creationId xmlns:a16="http://schemas.microsoft.com/office/drawing/2014/main" id="{395F76D4-A42D-7FE2-EF56-5EB17B1924DF}"/>
              </a:ext>
            </a:extLst>
          </p:cNvPr>
          <p:cNvSpPr txBox="1"/>
          <p:nvPr/>
        </p:nvSpPr>
        <p:spPr>
          <a:xfrm>
            <a:off x="1220426" y="5198283"/>
            <a:ext cx="5113867" cy="15696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a:ln>
                  <a:noFill/>
                </a:ln>
                <a:solidFill>
                  <a:srgbClr val="696F70"/>
                </a:solidFill>
                <a:effectLst/>
                <a:uLnTx/>
                <a:uFillTx/>
                <a:latin typeface="Montserrat"/>
                <a:ea typeface="Calibri"/>
                <a:cs typeface="Calibri"/>
              </a:rPr>
              <a:t>Moral Judgement and Negative Framing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a:ln>
                  <a:noFill/>
                </a:ln>
                <a:solidFill>
                  <a:srgbClr val="696F70"/>
                </a:solidFill>
                <a:effectLst/>
                <a:uLnTx/>
                <a:uFillTx/>
                <a:latin typeface="Montserrat"/>
                <a:ea typeface="Calibri"/>
                <a:cs typeface="Calibri"/>
              </a:rPr>
              <a:t>Misinformed Care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a:ln>
                  <a:noFill/>
                </a:ln>
                <a:solidFill>
                  <a:srgbClr val="696F70"/>
                </a:solidFill>
                <a:effectLst/>
                <a:uLnTx/>
                <a:uFillTx/>
                <a:latin typeface="Montserrat"/>
                <a:ea typeface="Calibri"/>
                <a:cs typeface="Calibri"/>
              </a:rPr>
              <a:t>Inadequate Support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a:ln>
                  <a:noFill/>
                </a:ln>
                <a:solidFill>
                  <a:srgbClr val="696F70"/>
                </a:solidFill>
                <a:effectLst/>
                <a:uLnTx/>
                <a:uFillTx/>
                <a:latin typeface="Montserrat"/>
                <a:ea typeface="Calibri"/>
                <a:cs typeface="Calibri"/>
              </a:rPr>
              <a:t>Unprofessional Interactions</a:t>
            </a:r>
          </a:p>
        </p:txBody>
      </p:sp>
      <p:sp>
        <p:nvSpPr>
          <p:cNvPr id="7" name="Flowchart: Connector 6">
            <a:extLst>
              <a:ext uri="{FF2B5EF4-FFF2-40B4-BE49-F238E27FC236}">
                <a16:creationId xmlns:a16="http://schemas.microsoft.com/office/drawing/2014/main" id="{DDD4DD60-3ED0-0D33-7BD6-BA49D5DF0752}"/>
              </a:ext>
            </a:extLst>
          </p:cNvPr>
          <p:cNvSpPr/>
          <p:nvPr/>
        </p:nvSpPr>
        <p:spPr>
          <a:xfrm>
            <a:off x="777723" y="6330574"/>
            <a:ext cx="395111" cy="355600"/>
          </a:xfrm>
          <a:prstGeom prst="flowChartConnector">
            <a:avLst/>
          </a:prstGeom>
          <a:solidFill>
            <a:srgbClr val="B1DFE0"/>
          </a:solidFill>
          <a:ln w="25400" cap="flat">
            <a:solidFill>
              <a:schemeClr val="bg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7616E"/>
              </a:solidFill>
              <a:effectLst/>
              <a:uFillTx/>
              <a:latin typeface="Hind Regular"/>
              <a:ea typeface="Hind Regular"/>
              <a:cs typeface="Hind Regular"/>
              <a:sym typeface="Hind Regular"/>
            </a:endParaRPr>
          </a:p>
        </p:txBody>
      </p:sp>
      <p:sp>
        <p:nvSpPr>
          <p:cNvPr id="8" name="Flowchart: Connector 7">
            <a:extLst>
              <a:ext uri="{FF2B5EF4-FFF2-40B4-BE49-F238E27FC236}">
                <a16:creationId xmlns:a16="http://schemas.microsoft.com/office/drawing/2014/main" id="{DB3D59BA-C9B9-3BFD-5F03-FDE06B4FFE74}"/>
              </a:ext>
            </a:extLst>
          </p:cNvPr>
          <p:cNvSpPr/>
          <p:nvPr/>
        </p:nvSpPr>
        <p:spPr>
          <a:xfrm>
            <a:off x="777723" y="5979043"/>
            <a:ext cx="395111" cy="355600"/>
          </a:xfrm>
          <a:prstGeom prst="flowChartConnector">
            <a:avLst/>
          </a:prstGeom>
          <a:solidFill>
            <a:srgbClr val="00FF00"/>
          </a:solidFill>
          <a:ln w="25400" cap="flat">
            <a:solidFill>
              <a:schemeClr val="bg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7616E"/>
              </a:solidFill>
              <a:effectLst/>
              <a:uFillTx/>
              <a:latin typeface="Hind Regular"/>
              <a:ea typeface="Hind Regular"/>
              <a:cs typeface="Hind Regular"/>
              <a:sym typeface="Hind Regular"/>
            </a:endParaRPr>
          </a:p>
        </p:txBody>
      </p:sp>
    </p:spTree>
    <p:extLst>
      <p:ext uri="{BB962C8B-B14F-4D97-AF65-F5344CB8AC3E}">
        <p14:creationId xmlns:p14="http://schemas.microsoft.com/office/powerpoint/2010/main" val="1403724732"/>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1AD9B-A7B9-86B3-F60F-54AB82B517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E9E605-D31D-5A36-6BB6-CBF87F9B8420}"/>
              </a:ext>
            </a:extLst>
          </p:cNvPr>
          <p:cNvSpPr>
            <a:spLocks noGrp="1"/>
          </p:cNvSpPr>
          <p:nvPr>
            <p:ph type="title"/>
          </p:nvPr>
        </p:nvSpPr>
        <p:spPr/>
        <p:txBody>
          <a:bodyPr/>
          <a:lstStyle/>
          <a:p>
            <a:r>
              <a:rPr lang="en-US">
                <a:latin typeface="Montserrat SemiBold"/>
                <a:cs typeface="Hind Medium"/>
              </a:rPr>
              <a:t>Living with T1D for 12 years </a:t>
            </a:r>
            <a:endParaRPr lang="en-US"/>
          </a:p>
        </p:txBody>
      </p:sp>
      <p:sp>
        <p:nvSpPr>
          <p:cNvPr id="3" name="TextBox 2">
            <a:extLst>
              <a:ext uri="{FF2B5EF4-FFF2-40B4-BE49-F238E27FC236}">
                <a16:creationId xmlns:a16="http://schemas.microsoft.com/office/drawing/2014/main" id="{D92CABE0-8898-E77C-AC08-E311138CB5B8}"/>
              </a:ext>
            </a:extLst>
          </p:cNvPr>
          <p:cNvSpPr txBox="1"/>
          <p:nvPr/>
        </p:nvSpPr>
        <p:spPr>
          <a:xfrm>
            <a:off x="648657" y="800471"/>
            <a:ext cx="10806356" cy="46858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r>
              <a:rPr lang="en-US" sz="1600" dirty="0">
                <a:solidFill>
                  <a:srgbClr val="696F70"/>
                </a:solidFill>
                <a:latin typeface="Montserrat"/>
                <a:ea typeface="Calibri"/>
                <a:cs typeface="Times New Roman"/>
              </a:rPr>
              <a:t>"My provider at the time would pull up my pump and CGM reports and ask what I was doing at a specific time before a spike or before going low, etc. </a:t>
            </a:r>
            <a:r>
              <a:rPr lang="en-US" sz="1600" dirty="0">
                <a:solidFill>
                  <a:srgbClr val="696F70"/>
                </a:solidFill>
                <a:highlight>
                  <a:srgbClr val="CDE6D2"/>
                </a:highlight>
                <a:latin typeface="Montserrat"/>
                <a:ea typeface="Calibri"/>
                <a:cs typeface="Times New Roman"/>
              </a:rPr>
              <a:t>When I answered honestly, she would often clarify what I was saying with a furrowed brow, as if in disbelief. </a:t>
            </a:r>
            <a:r>
              <a:rPr lang="en-US" sz="1600" dirty="0">
                <a:solidFill>
                  <a:srgbClr val="696F70"/>
                </a:solidFill>
                <a:latin typeface="Montserrat"/>
                <a:ea typeface="Calibri"/>
                <a:cs typeface="Times New Roman"/>
              </a:rPr>
              <a:t>And to be fair, I was 22, so I was doing questionable things and was probably too honest about that with her, but </a:t>
            </a:r>
            <a:r>
              <a:rPr lang="en-US" sz="1600" dirty="0">
                <a:solidFill>
                  <a:srgbClr val="696F70"/>
                </a:solidFill>
                <a:highlight>
                  <a:srgbClr val="FFFF00"/>
                </a:highlight>
                <a:latin typeface="Montserrat"/>
                <a:ea typeface="Calibri"/>
                <a:cs typeface="Times New Roman"/>
              </a:rPr>
              <a:t>I felt really judged</a:t>
            </a:r>
            <a:r>
              <a:rPr lang="en-US" sz="1600" dirty="0">
                <a:solidFill>
                  <a:srgbClr val="696F70"/>
                </a:solidFill>
                <a:latin typeface="Montserrat"/>
                <a:ea typeface="Calibri"/>
                <a:cs typeface="Times New Roman"/>
              </a:rPr>
              <a:t>. At one point, she had me schedule an appointment with their social worker, which meant I had to pay a copay and take a half-day off work, at a time in my life when I was living paycheck to paycheck. After a brief conversation with the social worker, she was like, "Yep, sounds like you're 22, I'm not worried.“</a:t>
            </a:r>
          </a:p>
          <a:p>
            <a:endParaRPr lang="en-US" sz="1600" dirty="0">
              <a:solidFill>
                <a:srgbClr val="696F70"/>
              </a:solidFill>
              <a:latin typeface="Montserrat"/>
              <a:ea typeface="Calibri"/>
              <a:cs typeface="Times New Roman"/>
            </a:endParaRPr>
          </a:p>
          <a:p>
            <a:r>
              <a:rPr lang="en-US" sz="1600" dirty="0">
                <a:solidFill>
                  <a:srgbClr val="696F70"/>
                </a:solidFill>
                <a:latin typeface="Montserrat"/>
                <a:ea typeface="Calibri"/>
                <a:cs typeface="Times New Roman"/>
              </a:rPr>
              <a:t>At my next appointment with the provider, I told her about the social worker visit. She seemed irritated. </a:t>
            </a:r>
            <a:r>
              <a:rPr lang="en-US" sz="1600" dirty="0">
                <a:solidFill>
                  <a:srgbClr val="696F70"/>
                </a:solidFill>
                <a:highlight>
                  <a:srgbClr val="F88561"/>
                </a:highlight>
                <a:latin typeface="Montserrat"/>
                <a:ea typeface="Calibri"/>
                <a:cs typeface="Times New Roman"/>
              </a:rPr>
              <a:t>I was never honest with her again and answered all of her questions with as few words as possible. </a:t>
            </a:r>
          </a:p>
          <a:p>
            <a:endParaRPr lang="en-US" sz="1600" dirty="0">
              <a:solidFill>
                <a:srgbClr val="696F70"/>
              </a:solidFill>
              <a:latin typeface="Montserrat"/>
              <a:ea typeface="Calibri"/>
              <a:cs typeface="Times New Roman"/>
            </a:endParaRPr>
          </a:p>
          <a:p>
            <a:r>
              <a:rPr lang="en-US" sz="1600" dirty="0">
                <a:solidFill>
                  <a:srgbClr val="696F70"/>
                </a:solidFill>
                <a:latin typeface="Montserrat"/>
                <a:ea typeface="Calibri"/>
                <a:cs typeface="Times New Roman"/>
              </a:rPr>
              <a:t>Later, I participated in a clinical trial at a different institution for an SGLT-2 inhibitor, and during the trial, my A1C level was 5.4% at my regular endocrinology visit. After the trial was over, during my next visit with my provider, I had an A1C somewhere in the low 6s, which was still lower than my usual A1C. </a:t>
            </a:r>
            <a:r>
              <a:rPr lang="en-US" sz="1600" dirty="0">
                <a:solidFill>
                  <a:srgbClr val="696F70"/>
                </a:solidFill>
                <a:highlight>
                  <a:srgbClr val="CDE6D2"/>
                </a:highlight>
                <a:latin typeface="Montserrat"/>
                <a:ea typeface="Calibri"/>
                <a:cs typeface="Times New Roman"/>
              </a:rPr>
              <a:t>She furrowed her brow and said, "Are you sure you're not taking the SGLT-2 still?" and I said, "No, the trial is over" and she said, "But could you still be getting it?” </a:t>
            </a:r>
            <a:r>
              <a:rPr lang="en-US" sz="1600" dirty="0">
                <a:solidFill>
                  <a:srgbClr val="696F70"/>
                </a:solidFill>
                <a:latin typeface="Montserrat"/>
                <a:ea typeface="Calibri"/>
                <a:cs typeface="Times New Roman"/>
              </a:rPr>
              <a:t>I was so shocked that she was insinuating I was getting an SGLT-2 inhibitor under the table and lying about it. </a:t>
            </a:r>
            <a:r>
              <a:rPr lang="en-US" sz="1600" dirty="0">
                <a:solidFill>
                  <a:srgbClr val="696F70"/>
                </a:solidFill>
                <a:highlight>
                  <a:srgbClr val="F88561"/>
                </a:highlight>
                <a:latin typeface="Montserrat"/>
                <a:ea typeface="Calibri"/>
                <a:cs typeface="Times New Roman"/>
              </a:rPr>
              <a:t>After that, I never went back or told them I was switching hospitals, just stopped responding to them.”</a:t>
            </a:r>
            <a:endParaRPr lang="en-US" sz="1400" dirty="0">
              <a:solidFill>
                <a:srgbClr val="696F70"/>
              </a:solidFill>
              <a:latin typeface="Montserrat"/>
              <a:ea typeface="Calibri"/>
              <a:cs typeface="Times New Roman"/>
            </a:endParaRPr>
          </a:p>
          <a:p>
            <a:endParaRPr lang="en-US" sz="1050" dirty="0">
              <a:solidFill>
                <a:srgbClr val="696F70"/>
              </a:solidFill>
              <a:latin typeface="Hind Bold"/>
              <a:ea typeface="Hind Bold"/>
              <a:cs typeface="Hind Bold"/>
            </a:endParaRPr>
          </a:p>
        </p:txBody>
      </p:sp>
      <p:sp>
        <p:nvSpPr>
          <p:cNvPr id="4" name="TextBox 3">
            <a:extLst>
              <a:ext uri="{FF2B5EF4-FFF2-40B4-BE49-F238E27FC236}">
                <a16:creationId xmlns:a16="http://schemas.microsoft.com/office/drawing/2014/main" id="{B4768D7E-35C0-86C0-47A4-BC5949B02591}"/>
              </a:ext>
            </a:extLst>
          </p:cNvPr>
          <p:cNvSpPr txBox="1"/>
          <p:nvPr/>
        </p:nvSpPr>
        <p:spPr>
          <a:xfrm>
            <a:off x="930879" y="5365034"/>
            <a:ext cx="4928054" cy="13849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nSpc>
                <a:spcPct val="150000"/>
              </a:lnSpc>
            </a:pPr>
            <a:r>
              <a:rPr lang="en-US" sz="1600">
                <a:solidFill>
                  <a:srgbClr val="696F70"/>
                </a:solidFill>
                <a:latin typeface="Montserrat"/>
              </a:rPr>
              <a:t>Dismissal of Lived Experience </a:t>
            </a:r>
          </a:p>
          <a:p>
            <a:pPr>
              <a:lnSpc>
                <a:spcPct val="150000"/>
              </a:lnSpc>
            </a:pPr>
            <a:r>
              <a:rPr lang="en-US" sz="1600">
                <a:solidFill>
                  <a:srgbClr val="696F70"/>
                </a:solidFill>
                <a:latin typeface="Montserrat"/>
              </a:rPr>
              <a:t>Moral Judgement and Negative Framing </a:t>
            </a:r>
          </a:p>
          <a:p>
            <a:pPr>
              <a:lnSpc>
                <a:spcPct val="150000"/>
              </a:lnSpc>
            </a:pPr>
            <a:r>
              <a:rPr lang="en-US" sz="1600">
                <a:solidFill>
                  <a:srgbClr val="777777"/>
                </a:solidFill>
                <a:latin typeface="Montserrat"/>
              </a:rPr>
              <a:t>Emotional Guarding</a:t>
            </a:r>
            <a:endParaRPr lang="en-US" sz="1600">
              <a:solidFill>
                <a:srgbClr val="F88561"/>
              </a:solidFill>
              <a:latin typeface="Montserrat"/>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696F70"/>
              </a:solidFill>
              <a:effectLst/>
              <a:uFillTx/>
              <a:latin typeface="Hind Bold"/>
              <a:ea typeface="Hind Bold"/>
              <a:cs typeface="Hind Bold"/>
              <a:sym typeface="Hind Bold"/>
            </a:endParaRPr>
          </a:p>
        </p:txBody>
      </p:sp>
      <p:sp>
        <p:nvSpPr>
          <p:cNvPr id="5" name="Flowchart: Connector 4">
            <a:extLst>
              <a:ext uri="{FF2B5EF4-FFF2-40B4-BE49-F238E27FC236}">
                <a16:creationId xmlns:a16="http://schemas.microsoft.com/office/drawing/2014/main" id="{1BC532C0-2C42-9221-0103-9CB1E5687D79}"/>
              </a:ext>
            </a:extLst>
          </p:cNvPr>
          <p:cNvSpPr/>
          <p:nvPr/>
        </p:nvSpPr>
        <p:spPr>
          <a:xfrm>
            <a:off x="531252" y="5762594"/>
            <a:ext cx="395111" cy="355600"/>
          </a:xfrm>
          <a:prstGeom prst="flowChartConnector">
            <a:avLst/>
          </a:prstGeom>
          <a:solidFill>
            <a:srgbClr val="FFFF00"/>
          </a:solidFill>
          <a:ln w="25400" cap="flat">
            <a:solidFill>
              <a:schemeClr val="bg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7616E"/>
              </a:solidFill>
              <a:effectLst/>
              <a:uFillTx/>
              <a:latin typeface="Hind Regular"/>
              <a:ea typeface="Hind Regular"/>
              <a:cs typeface="Hind Regular"/>
              <a:sym typeface="Hind Regular"/>
            </a:endParaRPr>
          </a:p>
        </p:txBody>
      </p:sp>
      <p:sp>
        <p:nvSpPr>
          <p:cNvPr id="6" name="Flowchart: Connector 5">
            <a:extLst>
              <a:ext uri="{FF2B5EF4-FFF2-40B4-BE49-F238E27FC236}">
                <a16:creationId xmlns:a16="http://schemas.microsoft.com/office/drawing/2014/main" id="{2D918EF6-2B7A-B444-25AE-327DEE3AA676}"/>
              </a:ext>
            </a:extLst>
          </p:cNvPr>
          <p:cNvSpPr/>
          <p:nvPr/>
        </p:nvSpPr>
        <p:spPr>
          <a:xfrm>
            <a:off x="526736" y="6118194"/>
            <a:ext cx="395111" cy="355600"/>
          </a:xfrm>
          <a:prstGeom prst="flowChartConnector">
            <a:avLst/>
          </a:prstGeom>
          <a:solidFill>
            <a:srgbClr val="F88561"/>
          </a:solidFill>
          <a:ln w="25400" cap="flat">
            <a:solidFill>
              <a:schemeClr val="bg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7616E"/>
              </a:solidFill>
              <a:effectLst/>
              <a:uFillTx/>
              <a:latin typeface="Hind Regular"/>
              <a:ea typeface="Hind Regular"/>
              <a:cs typeface="Hind Regular"/>
              <a:sym typeface="Hind Regular"/>
            </a:endParaRPr>
          </a:p>
        </p:txBody>
      </p:sp>
      <p:sp>
        <p:nvSpPr>
          <p:cNvPr id="7" name="Flowchart: Connector 6">
            <a:extLst>
              <a:ext uri="{FF2B5EF4-FFF2-40B4-BE49-F238E27FC236}">
                <a16:creationId xmlns:a16="http://schemas.microsoft.com/office/drawing/2014/main" id="{9E8BCC28-3040-3A77-CD3E-CFD48F7898F9}"/>
              </a:ext>
            </a:extLst>
          </p:cNvPr>
          <p:cNvSpPr/>
          <p:nvPr/>
        </p:nvSpPr>
        <p:spPr>
          <a:xfrm>
            <a:off x="526735" y="5365034"/>
            <a:ext cx="395111" cy="355600"/>
          </a:xfrm>
          <a:prstGeom prst="flowChartConnector">
            <a:avLst/>
          </a:prstGeom>
          <a:solidFill>
            <a:srgbClr val="CDE6D2"/>
          </a:solidFill>
          <a:ln w="25400" cap="flat">
            <a:solidFill>
              <a:schemeClr val="bg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7616E"/>
              </a:solidFill>
              <a:effectLst/>
              <a:uFillTx/>
              <a:latin typeface="Hind Regular"/>
              <a:ea typeface="Hind Regular"/>
              <a:cs typeface="Hind Regular"/>
              <a:sym typeface="Hind Regular"/>
            </a:endParaRPr>
          </a:p>
        </p:txBody>
      </p:sp>
    </p:spTree>
    <p:extLst>
      <p:ext uri="{BB962C8B-B14F-4D97-AF65-F5344CB8AC3E}">
        <p14:creationId xmlns:p14="http://schemas.microsoft.com/office/powerpoint/2010/main" val="3845646923"/>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0C8B8-67B0-07D4-EB07-202C78BF67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80FCBB-F59B-8EE8-02F0-876F7CE20DC2}"/>
              </a:ext>
            </a:extLst>
          </p:cNvPr>
          <p:cNvSpPr>
            <a:spLocks noGrp="1"/>
          </p:cNvSpPr>
          <p:nvPr>
            <p:ph type="title"/>
          </p:nvPr>
        </p:nvSpPr>
        <p:spPr/>
        <p:txBody>
          <a:bodyPr/>
          <a:lstStyle/>
          <a:p>
            <a:r>
              <a:rPr lang="en-US">
                <a:latin typeface="Montserrat SemiBold"/>
                <a:cs typeface="Hind Medium"/>
              </a:rPr>
              <a:t>Results </a:t>
            </a:r>
            <a:endParaRPr lang="en-US"/>
          </a:p>
        </p:txBody>
      </p:sp>
      <p:graphicFrame>
        <p:nvGraphicFramePr>
          <p:cNvPr id="5" name="Table 4">
            <a:extLst>
              <a:ext uri="{FF2B5EF4-FFF2-40B4-BE49-F238E27FC236}">
                <a16:creationId xmlns:a16="http://schemas.microsoft.com/office/drawing/2014/main" id="{BB806F3A-0E18-D9D3-13FB-C3299B6AAB31}"/>
              </a:ext>
            </a:extLst>
          </p:cNvPr>
          <p:cNvGraphicFramePr>
            <a:graphicFrameLocks noGrp="1"/>
          </p:cNvGraphicFramePr>
          <p:nvPr/>
        </p:nvGraphicFramePr>
        <p:xfrm>
          <a:off x="684108" y="1491097"/>
          <a:ext cx="10701866" cy="4342864"/>
        </p:xfrm>
        <a:graphic>
          <a:graphicData uri="http://schemas.openxmlformats.org/drawingml/2006/table">
            <a:tbl>
              <a:tblPr firstRow="1" bandRow="1">
                <a:tableStyleId>{5C22544A-7EE6-4342-B048-85BDC9FD1C3A}</a:tableStyleId>
              </a:tblPr>
              <a:tblGrid>
                <a:gridCol w="3241850">
                  <a:extLst>
                    <a:ext uri="{9D8B030D-6E8A-4147-A177-3AD203B41FA5}">
                      <a16:colId xmlns:a16="http://schemas.microsoft.com/office/drawing/2014/main" val="3496238588"/>
                    </a:ext>
                  </a:extLst>
                </a:gridCol>
                <a:gridCol w="6948871">
                  <a:extLst>
                    <a:ext uri="{9D8B030D-6E8A-4147-A177-3AD203B41FA5}">
                      <a16:colId xmlns:a16="http://schemas.microsoft.com/office/drawing/2014/main" val="1380429682"/>
                    </a:ext>
                  </a:extLst>
                </a:gridCol>
                <a:gridCol w="511145">
                  <a:extLst>
                    <a:ext uri="{9D8B030D-6E8A-4147-A177-3AD203B41FA5}">
                      <a16:colId xmlns:a16="http://schemas.microsoft.com/office/drawing/2014/main" val="3061793009"/>
                    </a:ext>
                  </a:extLst>
                </a:gridCol>
              </a:tblGrid>
              <a:tr h="413903">
                <a:tc>
                  <a:txBody>
                    <a:bodyPr/>
                    <a:lstStyle/>
                    <a:p>
                      <a:pPr algn="ctr"/>
                      <a:r>
                        <a:rPr lang="en-US" sz="2000" dirty="0"/>
                        <a:t>Themes</a:t>
                      </a:r>
                    </a:p>
                  </a:txBody>
                  <a:tcPr/>
                </a:tc>
                <a:tc>
                  <a:txBody>
                    <a:bodyPr/>
                    <a:lstStyle/>
                    <a:p>
                      <a:pPr algn="ctr"/>
                      <a:r>
                        <a:rPr lang="en-US" sz="2000" dirty="0"/>
                        <a:t>Theme Descriptions</a:t>
                      </a:r>
                    </a:p>
                  </a:txBody>
                  <a:tcPr/>
                </a:tc>
                <a:tc>
                  <a:txBody>
                    <a:bodyPr/>
                    <a:lstStyle/>
                    <a:p>
                      <a:pPr algn="ctr"/>
                      <a:r>
                        <a:rPr lang="en-US" sz="2000" dirty="0"/>
                        <a:t>n</a:t>
                      </a:r>
                    </a:p>
                  </a:txBody>
                  <a:tcPr/>
                </a:tc>
                <a:extLst>
                  <a:ext uri="{0D108BD9-81ED-4DB2-BD59-A6C34878D82A}">
                    <a16:rowId xmlns:a16="http://schemas.microsoft.com/office/drawing/2014/main" val="3704859470"/>
                  </a:ext>
                </a:extLst>
              </a:tr>
              <a:tr h="552002">
                <a:tc>
                  <a:txBody>
                    <a:bodyPr/>
                    <a:lstStyle/>
                    <a:p>
                      <a:r>
                        <a:rPr lang="en-US" sz="1600" dirty="0"/>
                        <a:t>1. Moral Judgement and Negative Framing </a:t>
                      </a:r>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400" dirty="0"/>
                        <a:t>When clinicians frame diabetes outcomes as personal failings or moral shortcomings, rather than as part of a complex medical condition. </a:t>
                      </a:r>
                      <a:endParaRPr lang="en-US" sz="1600" dirty="0"/>
                    </a:p>
                  </a:txBody>
                  <a:tcPr/>
                </a:tc>
                <a:tc>
                  <a:txBody>
                    <a:bodyPr/>
                    <a:lstStyle/>
                    <a:p>
                      <a:r>
                        <a:rPr lang="en-US" sz="1400" dirty="0"/>
                        <a:t>10</a:t>
                      </a:r>
                    </a:p>
                  </a:txBody>
                  <a:tcPr/>
                </a:tc>
                <a:extLst>
                  <a:ext uri="{0D108BD9-81ED-4DB2-BD59-A6C34878D82A}">
                    <a16:rowId xmlns:a16="http://schemas.microsoft.com/office/drawing/2014/main" val="3758057616"/>
                  </a:ext>
                </a:extLst>
              </a:tr>
              <a:tr h="697265">
                <a:tc>
                  <a:txBody>
                    <a:bodyPr/>
                    <a:lstStyle/>
                    <a:p>
                      <a:r>
                        <a:rPr lang="en-US" sz="1600" dirty="0"/>
                        <a:t>2. Misinformed Care </a:t>
                      </a:r>
                      <a:endParaRPr lang="en-US" dirty="0"/>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400" dirty="0"/>
                        <a:t>Providers or staff operate from inaccurate assumptions about T1D, leading to misguided advice or misplaced focus. These knowledge gaps can harm both trust and quality of care.</a:t>
                      </a:r>
                    </a:p>
                  </a:txBody>
                  <a:tcPr/>
                </a:tc>
                <a:tc>
                  <a:txBody>
                    <a:bodyPr/>
                    <a:lstStyle/>
                    <a:p>
                      <a:r>
                        <a:rPr lang="en-US" sz="1400" dirty="0"/>
                        <a:t>10</a:t>
                      </a:r>
                    </a:p>
                  </a:txBody>
                  <a:tcPr/>
                </a:tc>
                <a:extLst>
                  <a:ext uri="{0D108BD9-81ED-4DB2-BD59-A6C34878D82A}">
                    <a16:rowId xmlns:a16="http://schemas.microsoft.com/office/drawing/2014/main" val="4215762049"/>
                  </a:ext>
                </a:extLst>
              </a:tr>
              <a:tr h="492271">
                <a:tc>
                  <a:txBody>
                    <a:bodyPr/>
                    <a:lstStyle/>
                    <a:p>
                      <a:r>
                        <a:rPr lang="en-US" sz="1600"/>
                        <a:t>3. Dismissal of Lived Experience</a:t>
                      </a:r>
                    </a:p>
                  </a:txBody>
                  <a:tcPr/>
                </a:tc>
                <a:tc>
                  <a:txBody>
                    <a:bodyPr/>
                    <a:lstStyle/>
                    <a:p>
                      <a:r>
                        <a:rPr lang="en-US" sz="1400" dirty="0"/>
                        <a:t>Ignoring or minimizing a patient’s experience with T1D.</a:t>
                      </a:r>
                    </a:p>
                  </a:txBody>
                  <a:tcPr/>
                </a:tc>
                <a:tc>
                  <a:txBody>
                    <a:bodyPr/>
                    <a:lstStyle/>
                    <a:p>
                      <a:r>
                        <a:rPr lang="en-US" sz="1400" dirty="0"/>
                        <a:t>9</a:t>
                      </a:r>
                    </a:p>
                  </a:txBody>
                  <a:tcPr/>
                </a:tc>
                <a:extLst>
                  <a:ext uri="{0D108BD9-81ED-4DB2-BD59-A6C34878D82A}">
                    <a16:rowId xmlns:a16="http://schemas.microsoft.com/office/drawing/2014/main" val="3928585102"/>
                  </a:ext>
                </a:extLst>
              </a:tr>
              <a:tr h="697265">
                <a:tc>
                  <a:txBody>
                    <a:bodyPr/>
                    <a:lstStyle/>
                    <a:p>
                      <a:r>
                        <a:rPr lang="en-US" sz="1600" dirty="0"/>
                        <a:t>4. Unprofessional Interactions</a:t>
                      </a:r>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400" dirty="0"/>
                        <a:t>Tone, language, or behavior cross boundaries of respect or empathy. Even brief comments or nonverbal cues can damage a patient’s sense of safety and dignity.</a:t>
                      </a:r>
                    </a:p>
                  </a:txBody>
                  <a:tcPr/>
                </a:tc>
                <a:tc>
                  <a:txBody>
                    <a:bodyPr/>
                    <a:lstStyle/>
                    <a:p>
                      <a:r>
                        <a:rPr lang="en-US" sz="1400" dirty="0"/>
                        <a:t>9</a:t>
                      </a:r>
                    </a:p>
                  </a:txBody>
                  <a:tcPr/>
                </a:tc>
                <a:extLst>
                  <a:ext uri="{0D108BD9-81ED-4DB2-BD59-A6C34878D82A}">
                    <a16:rowId xmlns:a16="http://schemas.microsoft.com/office/drawing/2014/main" val="197174025"/>
                  </a:ext>
                </a:extLst>
              </a:tr>
              <a:tr h="697265">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600" dirty="0"/>
                        <a:t>5. Emotional Guarding </a:t>
                      </a:r>
                    </a:p>
                    <a:p>
                      <a:endParaRPr lang="en-US" sz="1600" dirty="0"/>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400" dirty="0"/>
                        <a:t>Withholding and withdrawal; loss of openness and trust after negative experiences. </a:t>
                      </a:r>
                    </a:p>
                    <a:p>
                      <a:pPr marL="0" marR="0" lvl="0" indent="0" algn="l" defTabSz="914400" eaLnBrk="1" fontAlgn="auto" latinLnBrk="0" hangingPunct="1">
                        <a:lnSpc>
                          <a:spcPct val="100000"/>
                        </a:lnSpc>
                        <a:spcBef>
                          <a:spcPts val="0"/>
                        </a:spcBef>
                        <a:spcAft>
                          <a:spcPts val="0"/>
                        </a:spcAft>
                        <a:buClrTx/>
                        <a:buSzTx/>
                        <a:buFontTx/>
                        <a:buNone/>
                        <a:tabLst/>
                        <a:defRPr/>
                      </a:pPr>
                      <a:endParaRPr lang="en-US" sz="1400" dirty="0"/>
                    </a:p>
                  </a:txBody>
                  <a:tcPr/>
                </a:tc>
                <a:tc>
                  <a:txBody>
                    <a:bodyPr/>
                    <a:lstStyle/>
                    <a:p>
                      <a:r>
                        <a:rPr lang="en-US" sz="1400" dirty="0"/>
                        <a:t>8</a:t>
                      </a:r>
                    </a:p>
                  </a:txBody>
                  <a:tcPr/>
                </a:tc>
                <a:extLst>
                  <a:ext uri="{0D108BD9-81ED-4DB2-BD59-A6C34878D82A}">
                    <a16:rowId xmlns:a16="http://schemas.microsoft.com/office/drawing/2014/main" val="3014805979"/>
                  </a:ext>
                </a:extLst>
              </a:tr>
              <a:tr h="634330">
                <a:tc>
                  <a:txBody>
                    <a:bodyPr/>
                    <a:lstStyle/>
                    <a:p>
                      <a:r>
                        <a:rPr lang="en-US" sz="1600" dirty="0"/>
                        <a:t>6. Inadequate Support</a:t>
                      </a:r>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400" dirty="0"/>
                        <a:t>When emotional, informational, or practical needs go unmet during care. Patients are left feeling isolated or unseen, rather than empowered and understood.</a:t>
                      </a:r>
                    </a:p>
                    <a:p>
                      <a:pPr marL="0" marR="0" lvl="0" indent="0" algn="l" defTabSz="914400" eaLnBrk="1" fontAlgn="auto" latinLnBrk="0" hangingPunct="1">
                        <a:lnSpc>
                          <a:spcPct val="100000"/>
                        </a:lnSpc>
                        <a:spcBef>
                          <a:spcPts val="0"/>
                        </a:spcBef>
                        <a:spcAft>
                          <a:spcPts val="0"/>
                        </a:spcAft>
                        <a:buClrTx/>
                        <a:buSzTx/>
                        <a:buFontTx/>
                        <a:buNone/>
                        <a:tabLst/>
                        <a:defRPr/>
                      </a:pPr>
                      <a:endParaRPr lang="en-US" sz="1400" dirty="0"/>
                    </a:p>
                  </a:txBody>
                  <a:tcPr/>
                </a:tc>
                <a:tc>
                  <a:txBody>
                    <a:bodyPr/>
                    <a:lstStyle/>
                    <a:p>
                      <a:r>
                        <a:rPr lang="en-US" sz="1400" dirty="0"/>
                        <a:t>7</a:t>
                      </a:r>
                    </a:p>
                  </a:txBody>
                  <a:tcPr/>
                </a:tc>
                <a:extLst>
                  <a:ext uri="{0D108BD9-81ED-4DB2-BD59-A6C34878D82A}">
                    <a16:rowId xmlns:a16="http://schemas.microsoft.com/office/drawing/2014/main" val="2964712495"/>
                  </a:ext>
                </a:extLst>
              </a:tr>
            </a:tbl>
          </a:graphicData>
        </a:graphic>
      </p:graphicFrame>
      <p:sp>
        <p:nvSpPr>
          <p:cNvPr id="6" name="TextBox 5">
            <a:extLst>
              <a:ext uri="{FF2B5EF4-FFF2-40B4-BE49-F238E27FC236}">
                <a16:creationId xmlns:a16="http://schemas.microsoft.com/office/drawing/2014/main" id="{50A5B4ED-9640-91D2-181A-DDE8DBE8C2F0}"/>
              </a:ext>
            </a:extLst>
          </p:cNvPr>
          <p:cNvSpPr txBox="1"/>
          <p:nvPr/>
        </p:nvSpPr>
        <p:spPr>
          <a:xfrm>
            <a:off x="684107" y="5800397"/>
            <a:ext cx="5908431"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hangingPunct="0"/>
            <a:r>
              <a:rPr lang="en-US" sz="1200" dirty="0">
                <a:solidFill>
                  <a:srgbClr val="777777"/>
                </a:solidFill>
                <a:latin typeface="Hind" panose="02000000000000000000" pitchFamily="2" charset="0"/>
                <a:ea typeface="Hind Bold"/>
                <a:cs typeface="Hind" panose="02000000000000000000" pitchFamily="2" charset="0"/>
                <a:sym typeface="Hind Bold"/>
              </a:rPr>
              <a:t>n</a:t>
            </a:r>
            <a:r>
              <a:rPr kumimoji="0" lang="en-US" sz="1200" b="0" i="0" u="none" strike="noStrike" cap="none" spc="0" normalizeH="0" baseline="0" dirty="0">
                <a:ln>
                  <a:noFill/>
                </a:ln>
                <a:solidFill>
                  <a:srgbClr val="777777"/>
                </a:solidFill>
                <a:effectLst/>
                <a:uFillTx/>
                <a:latin typeface="Hind" panose="02000000000000000000" pitchFamily="2" charset="0"/>
                <a:ea typeface="Hind Bold"/>
                <a:cs typeface="Hind" panose="02000000000000000000" pitchFamily="2" charset="0"/>
                <a:sym typeface="Hind Bold"/>
              </a:rPr>
              <a:t> = </a:t>
            </a:r>
            <a:r>
              <a:rPr lang="en-US" sz="1200" dirty="0">
                <a:solidFill>
                  <a:srgbClr val="777777"/>
                </a:solidFill>
                <a:latin typeface="Hind" panose="02000000000000000000" pitchFamily="2" charset="0"/>
                <a:cs typeface="Hind" panose="02000000000000000000" pitchFamily="2" charset="0"/>
              </a:rPr>
              <a:t>Number</a:t>
            </a:r>
            <a:r>
              <a:rPr lang="en-US" sz="1200" spc="75" dirty="0">
                <a:solidFill>
                  <a:srgbClr val="777777"/>
                </a:solidFill>
                <a:latin typeface="Hind" panose="02000000000000000000" pitchFamily="2" charset="0"/>
                <a:cs typeface="Hind" panose="02000000000000000000" pitchFamily="2" charset="0"/>
              </a:rPr>
              <a:t> </a:t>
            </a:r>
            <a:r>
              <a:rPr lang="en-US" sz="1200" dirty="0">
                <a:solidFill>
                  <a:srgbClr val="777777"/>
                </a:solidFill>
                <a:latin typeface="Hind" panose="02000000000000000000" pitchFamily="2" charset="0"/>
                <a:cs typeface="Hind" panose="02000000000000000000" pitchFamily="2" charset="0"/>
              </a:rPr>
              <a:t>of</a:t>
            </a:r>
            <a:r>
              <a:rPr lang="en-US" sz="1200" spc="85" dirty="0">
                <a:solidFill>
                  <a:srgbClr val="777777"/>
                </a:solidFill>
                <a:latin typeface="Hind" panose="02000000000000000000" pitchFamily="2" charset="0"/>
                <a:cs typeface="Hind" panose="02000000000000000000" pitchFamily="2" charset="0"/>
              </a:rPr>
              <a:t> </a:t>
            </a:r>
            <a:r>
              <a:rPr lang="en-US" sz="1200" dirty="0">
                <a:solidFill>
                  <a:srgbClr val="777777"/>
                </a:solidFill>
                <a:latin typeface="Hind" panose="02000000000000000000" pitchFamily="2" charset="0"/>
                <a:cs typeface="Hind" panose="02000000000000000000" pitchFamily="2" charset="0"/>
              </a:rPr>
              <a:t>instances</a:t>
            </a:r>
            <a:r>
              <a:rPr lang="en-US" sz="1200" spc="85" dirty="0">
                <a:solidFill>
                  <a:srgbClr val="777777"/>
                </a:solidFill>
                <a:latin typeface="Hind" panose="02000000000000000000" pitchFamily="2" charset="0"/>
                <a:cs typeface="Hind" panose="02000000000000000000" pitchFamily="2" charset="0"/>
              </a:rPr>
              <a:t> </a:t>
            </a:r>
            <a:r>
              <a:rPr lang="en-US" sz="1200" dirty="0">
                <a:solidFill>
                  <a:srgbClr val="777777"/>
                </a:solidFill>
                <a:latin typeface="Hind" panose="02000000000000000000" pitchFamily="2" charset="0"/>
                <a:cs typeface="Hind" panose="02000000000000000000" pitchFamily="2" charset="0"/>
              </a:rPr>
              <a:t>when</a:t>
            </a:r>
            <a:r>
              <a:rPr lang="en-US" sz="1200" spc="85" dirty="0">
                <a:solidFill>
                  <a:srgbClr val="777777"/>
                </a:solidFill>
                <a:latin typeface="Hind" panose="02000000000000000000" pitchFamily="2" charset="0"/>
                <a:cs typeface="Hind" panose="02000000000000000000" pitchFamily="2" charset="0"/>
              </a:rPr>
              <a:t> </a:t>
            </a:r>
            <a:r>
              <a:rPr lang="en-US" sz="1200" dirty="0">
                <a:solidFill>
                  <a:srgbClr val="777777"/>
                </a:solidFill>
                <a:latin typeface="Hind" panose="02000000000000000000" pitchFamily="2" charset="0"/>
                <a:cs typeface="Hind" panose="02000000000000000000" pitchFamily="2" charset="0"/>
              </a:rPr>
              <a:t>the</a:t>
            </a:r>
            <a:r>
              <a:rPr lang="en-US" sz="1200" spc="90" dirty="0">
                <a:solidFill>
                  <a:srgbClr val="777777"/>
                </a:solidFill>
                <a:latin typeface="Hind" panose="02000000000000000000" pitchFamily="2" charset="0"/>
                <a:cs typeface="Hind" panose="02000000000000000000" pitchFamily="2" charset="0"/>
              </a:rPr>
              <a:t> </a:t>
            </a:r>
            <a:r>
              <a:rPr lang="en-US" sz="1200" dirty="0">
                <a:solidFill>
                  <a:srgbClr val="777777"/>
                </a:solidFill>
                <a:latin typeface="Hind" panose="02000000000000000000" pitchFamily="2" charset="0"/>
                <a:cs typeface="Hind" panose="02000000000000000000" pitchFamily="2" charset="0"/>
              </a:rPr>
              <a:t>specific</a:t>
            </a:r>
            <a:r>
              <a:rPr lang="en-US" sz="1200" spc="90" dirty="0">
                <a:solidFill>
                  <a:srgbClr val="777777"/>
                </a:solidFill>
                <a:latin typeface="Hind" panose="02000000000000000000" pitchFamily="2" charset="0"/>
                <a:cs typeface="Hind" panose="02000000000000000000" pitchFamily="2" charset="0"/>
              </a:rPr>
              <a:t> </a:t>
            </a:r>
            <a:r>
              <a:rPr lang="en-US" sz="1200" dirty="0">
                <a:solidFill>
                  <a:srgbClr val="777777"/>
                </a:solidFill>
                <a:latin typeface="Hind" panose="02000000000000000000" pitchFamily="2" charset="0"/>
                <a:cs typeface="Hind" panose="02000000000000000000" pitchFamily="2" charset="0"/>
              </a:rPr>
              <a:t>theme</a:t>
            </a:r>
            <a:r>
              <a:rPr lang="en-US" sz="1200" spc="90" dirty="0">
                <a:solidFill>
                  <a:srgbClr val="777777"/>
                </a:solidFill>
                <a:latin typeface="Hind" panose="02000000000000000000" pitchFamily="2" charset="0"/>
                <a:cs typeface="Hind" panose="02000000000000000000" pitchFamily="2" charset="0"/>
              </a:rPr>
              <a:t> </a:t>
            </a:r>
            <a:r>
              <a:rPr lang="en-US" sz="1200" dirty="0">
                <a:solidFill>
                  <a:srgbClr val="777777"/>
                </a:solidFill>
                <a:latin typeface="Hind" panose="02000000000000000000" pitchFamily="2" charset="0"/>
                <a:cs typeface="Hind" panose="02000000000000000000" pitchFamily="2" charset="0"/>
              </a:rPr>
              <a:t>was</a:t>
            </a:r>
            <a:r>
              <a:rPr lang="en-US" sz="1200" spc="90" dirty="0">
                <a:solidFill>
                  <a:srgbClr val="777777"/>
                </a:solidFill>
                <a:latin typeface="Hind" panose="02000000000000000000" pitchFamily="2" charset="0"/>
                <a:cs typeface="Hind" panose="02000000000000000000" pitchFamily="2" charset="0"/>
              </a:rPr>
              <a:t> </a:t>
            </a:r>
            <a:r>
              <a:rPr lang="en-US" sz="1200" dirty="0">
                <a:solidFill>
                  <a:srgbClr val="777777"/>
                </a:solidFill>
                <a:latin typeface="Hind" panose="02000000000000000000" pitchFamily="2" charset="0"/>
                <a:cs typeface="Hind" panose="02000000000000000000" pitchFamily="2" charset="0"/>
              </a:rPr>
              <a:t>discussed in shared stories </a:t>
            </a:r>
            <a:r>
              <a:rPr lang="en-US" sz="1200" spc="70" dirty="0">
                <a:solidFill>
                  <a:srgbClr val="777777"/>
                </a:solidFill>
                <a:latin typeface="Hind" panose="02000000000000000000" pitchFamily="2" charset="0"/>
                <a:cs typeface="Hind" panose="02000000000000000000" pitchFamily="2" charset="0"/>
              </a:rPr>
              <a:t> </a:t>
            </a:r>
            <a:endParaRPr kumimoji="0" lang="en-US" sz="1200" b="0" i="0" u="none" strike="noStrike" cap="none" spc="0" normalizeH="0" baseline="0" dirty="0">
              <a:ln>
                <a:noFill/>
              </a:ln>
              <a:solidFill>
                <a:srgbClr val="777777"/>
              </a:solidFill>
              <a:effectLst/>
              <a:uFillTx/>
              <a:latin typeface="Hind" panose="02000000000000000000" pitchFamily="2" charset="0"/>
              <a:ea typeface="Hind Bold"/>
              <a:cs typeface="Hind" panose="02000000000000000000" pitchFamily="2" charset="0"/>
              <a:sym typeface="Hind Bold"/>
            </a:endParaRPr>
          </a:p>
        </p:txBody>
      </p:sp>
      <p:sp>
        <p:nvSpPr>
          <p:cNvPr id="8" name="TextBox 7">
            <a:extLst>
              <a:ext uri="{FF2B5EF4-FFF2-40B4-BE49-F238E27FC236}">
                <a16:creationId xmlns:a16="http://schemas.microsoft.com/office/drawing/2014/main" id="{F3FC9FAE-8DAF-6E59-65AD-CDE3EC9A8276}"/>
              </a:ext>
            </a:extLst>
          </p:cNvPr>
          <p:cNvSpPr txBox="1"/>
          <p:nvPr/>
        </p:nvSpPr>
        <p:spPr>
          <a:xfrm>
            <a:off x="10902163" y="5800396"/>
            <a:ext cx="1456267"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696F70"/>
                </a:solidFill>
                <a:effectLst/>
                <a:uFillTx/>
                <a:latin typeface="Hind" panose="02000000000000000000" pitchFamily="2" charset="0"/>
                <a:ea typeface="Hind Bold"/>
                <a:cs typeface="Hind" panose="02000000000000000000" pitchFamily="2" charset="0"/>
                <a:sym typeface="Hind Bold"/>
              </a:rPr>
              <a:t>n = 53</a:t>
            </a:r>
          </a:p>
        </p:txBody>
      </p:sp>
      <p:sp>
        <p:nvSpPr>
          <p:cNvPr id="4" name="Rectangle 3">
            <a:extLst>
              <a:ext uri="{FF2B5EF4-FFF2-40B4-BE49-F238E27FC236}">
                <a16:creationId xmlns:a16="http://schemas.microsoft.com/office/drawing/2014/main" id="{5DA0BEA5-B6AD-C2A7-3CDB-BBB0E5DA0AD1}"/>
              </a:ext>
            </a:extLst>
          </p:cNvPr>
          <p:cNvSpPr/>
          <p:nvPr/>
        </p:nvSpPr>
        <p:spPr>
          <a:xfrm>
            <a:off x="684108" y="1029436"/>
            <a:ext cx="10701866" cy="461661"/>
          </a:xfrm>
          <a:prstGeom prst="rect">
            <a:avLst/>
          </a:prstGeom>
          <a:solidFill>
            <a:srgbClr val="B1DFE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hangingPunct="0"/>
            <a:r>
              <a:rPr lang="en-US" sz="2400" b="1" i="1" dirty="0">
                <a:solidFill>
                  <a:schemeClr val="bg1"/>
                </a:solidFill>
                <a:latin typeface="Hind" panose="02000000000000000000" pitchFamily="2" charset="0"/>
                <a:ea typeface="Hind Bold"/>
                <a:cs typeface="Hind" panose="02000000000000000000" pitchFamily="2" charset="0"/>
                <a:sym typeface="Hind Bold"/>
              </a:rPr>
              <a:t>Frequency of Identified Themes Across Participant Responses</a:t>
            </a:r>
          </a:p>
        </p:txBody>
      </p:sp>
    </p:spTree>
    <p:extLst>
      <p:ext uri="{BB962C8B-B14F-4D97-AF65-F5344CB8AC3E}">
        <p14:creationId xmlns:p14="http://schemas.microsoft.com/office/powerpoint/2010/main" val="2667071755"/>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97BB3-71A4-3222-CB93-B8D8FCAC23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B3347C-F76B-51DB-802B-719D9E952F42}"/>
              </a:ext>
            </a:extLst>
          </p:cNvPr>
          <p:cNvSpPr>
            <a:spLocks noGrp="1"/>
          </p:cNvSpPr>
          <p:nvPr>
            <p:ph type="title"/>
          </p:nvPr>
        </p:nvSpPr>
        <p:spPr/>
        <p:txBody>
          <a:bodyPr/>
          <a:lstStyle/>
          <a:p>
            <a:r>
              <a:rPr lang="en-US" dirty="0"/>
              <a:t>Key Takeaways</a:t>
            </a:r>
          </a:p>
        </p:txBody>
      </p:sp>
      <p:sp>
        <p:nvSpPr>
          <p:cNvPr id="3" name="TextBox 2">
            <a:extLst>
              <a:ext uri="{FF2B5EF4-FFF2-40B4-BE49-F238E27FC236}">
                <a16:creationId xmlns:a16="http://schemas.microsoft.com/office/drawing/2014/main" id="{5FAC81AE-EDF2-952E-6D17-54D0022D4D6D}"/>
              </a:ext>
            </a:extLst>
          </p:cNvPr>
          <p:cNvSpPr txBox="1"/>
          <p:nvPr/>
        </p:nvSpPr>
        <p:spPr>
          <a:xfrm>
            <a:off x="648657" y="800471"/>
            <a:ext cx="10806356" cy="35086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marL="171450" indent="-171450">
              <a:lnSpc>
                <a:spcPct val="150000"/>
              </a:lnSpc>
              <a:buFont typeface="Arial" panose="020B0604020202020204" pitchFamily="34" charset="0"/>
              <a:buChar char="•"/>
            </a:pPr>
            <a:r>
              <a:rPr lang="en-US" sz="2000" dirty="0">
                <a:solidFill>
                  <a:srgbClr val="777777"/>
                </a:solidFill>
                <a:latin typeface="Hind"/>
                <a:cs typeface="Hind"/>
              </a:rPr>
              <a:t>Every interaction matters — even brief or subtle comments can leave lasting emotional impact</a:t>
            </a:r>
            <a:endParaRPr lang="en-US" dirty="0"/>
          </a:p>
          <a:p>
            <a:pPr marL="171450" indent="-171450">
              <a:lnSpc>
                <a:spcPct val="150000"/>
              </a:lnSpc>
              <a:buFont typeface="Arial" panose="020B0604020202020204" pitchFamily="34" charset="0"/>
              <a:buChar char="•"/>
            </a:pPr>
            <a:r>
              <a:rPr lang="en-US" sz="2000" dirty="0">
                <a:solidFill>
                  <a:srgbClr val="777777"/>
                </a:solidFill>
                <a:latin typeface="Hind"/>
                <a:cs typeface="Hind"/>
              </a:rPr>
              <a:t>Clinicians and clinic staff hold immense power to shape how people feel about themselves and their care</a:t>
            </a:r>
          </a:p>
          <a:p>
            <a:pPr marL="171450" indent="-171450">
              <a:lnSpc>
                <a:spcPct val="150000"/>
              </a:lnSpc>
              <a:buFont typeface="Arial" panose="020B0604020202020204" pitchFamily="34" charset="0"/>
              <a:buChar char="•"/>
            </a:pPr>
            <a:r>
              <a:rPr lang="en-US" sz="2000" dirty="0">
                <a:solidFill>
                  <a:srgbClr val="777777"/>
                </a:solidFill>
                <a:latin typeface="Hind"/>
                <a:cs typeface="Hind"/>
              </a:rPr>
              <a:t>These encounters are more common and more harmful than many realize — awareness is the first step toward change.</a:t>
            </a:r>
          </a:p>
          <a:p>
            <a:pPr marL="171450" indent="-171450">
              <a:lnSpc>
                <a:spcPct val="150000"/>
              </a:lnSpc>
              <a:buFont typeface="Arial" panose="020B0604020202020204" pitchFamily="34" charset="0"/>
              <a:buChar char="•"/>
            </a:pPr>
            <a:r>
              <a:rPr lang="en-US" sz="2000" dirty="0">
                <a:solidFill>
                  <a:srgbClr val="777777"/>
                </a:solidFill>
                <a:latin typeface="Hind"/>
                <a:cs typeface="Hind"/>
              </a:rPr>
              <a:t>People with T1D face frustrations beyond the clinic (insurance, cost, stigma) — compassionate, empathetic care helps lighten that burden</a:t>
            </a:r>
          </a:p>
          <a:p>
            <a:pPr marL="171450" indent="-171450">
              <a:buFontTx/>
              <a:buChar char="-"/>
            </a:pPr>
            <a:endParaRPr lang="en-US" sz="1200" dirty="0">
              <a:solidFill>
                <a:srgbClr val="777777"/>
              </a:solidFill>
              <a:latin typeface="Hind" panose="02000000000000000000" pitchFamily="2" charset="0"/>
              <a:ea typeface="Hind Bold"/>
              <a:cs typeface="Hind" panose="02000000000000000000" pitchFamily="2" charset="0"/>
            </a:endParaRPr>
          </a:p>
        </p:txBody>
      </p:sp>
    </p:spTree>
    <p:extLst>
      <p:ext uri="{BB962C8B-B14F-4D97-AF65-F5344CB8AC3E}">
        <p14:creationId xmlns:p14="http://schemas.microsoft.com/office/powerpoint/2010/main" val="432195118"/>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F2FB3-3F1E-94A5-3966-8E7057DF63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892C67-8991-E2E3-A070-BFE58FD2E14F}"/>
              </a:ext>
            </a:extLst>
          </p:cNvPr>
          <p:cNvSpPr>
            <a:spLocks noGrp="1"/>
          </p:cNvSpPr>
          <p:nvPr>
            <p:ph type="title"/>
          </p:nvPr>
        </p:nvSpPr>
        <p:spPr/>
        <p:txBody>
          <a:bodyPr/>
          <a:lstStyle/>
          <a:p>
            <a:r>
              <a:rPr lang="en-US" dirty="0"/>
              <a:t>How You Can Make a Difference</a:t>
            </a:r>
          </a:p>
        </p:txBody>
      </p:sp>
      <p:sp>
        <p:nvSpPr>
          <p:cNvPr id="3" name="TextBox 2">
            <a:extLst>
              <a:ext uri="{FF2B5EF4-FFF2-40B4-BE49-F238E27FC236}">
                <a16:creationId xmlns:a16="http://schemas.microsoft.com/office/drawing/2014/main" id="{7AE8B465-1F91-863E-EF39-7C680D417CE3}"/>
              </a:ext>
            </a:extLst>
          </p:cNvPr>
          <p:cNvSpPr txBox="1"/>
          <p:nvPr/>
        </p:nvSpPr>
        <p:spPr>
          <a:xfrm>
            <a:off x="648657" y="800471"/>
            <a:ext cx="10806356" cy="33239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marL="171450" indent="-171450">
              <a:lnSpc>
                <a:spcPct val="150000"/>
              </a:lnSpc>
              <a:buFont typeface="Arial" panose="020B0604020202020204" pitchFamily="34" charset="0"/>
              <a:buChar char="•"/>
            </a:pPr>
            <a:r>
              <a:rPr lang="en-US" sz="2000" dirty="0">
                <a:solidFill>
                  <a:srgbClr val="777777"/>
                </a:solidFill>
                <a:cs typeface="Hind"/>
              </a:rPr>
              <a:t>Regardless of specialty or role, </a:t>
            </a:r>
            <a:r>
              <a:rPr lang="en-US" sz="2000" b="1" dirty="0">
                <a:solidFill>
                  <a:srgbClr val="777777"/>
                </a:solidFill>
                <a:cs typeface="Hind"/>
              </a:rPr>
              <a:t>basic human decency and respect</a:t>
            </a:r>
            <a:r>
              <a:rPr lang="en-US" sz="2000" dirty="0">
                <a:solidFill>
                  <a:srgbClr val="777777"/>
                </a:solidFill>
                <a:cs typeface="Hind"/>
              </a:rPr>
              <a:t> builds trust</a:t>
            </a:r>
          </a:p>
          <a:p>
            <a:pPr marL="171450" indent="-171450">
              <a:lnSpc>
                <a:spcPct val="150000"/>
              </a:lnSpc>
              <a:buFont typeface="Arial" panose="020B0604020202020204" pitchFamily="34" charset="0"/>
              <a:buChar char="•"/>
            </a:pPr>
            <a:r>
              <a:rPr lang="en-US" sz="2000" dirty="0">
                <a:solidFill>
                  <a:srgbClr val="777777"/>
                </a:solidFill>
                <a:cs typeface="Hind"/>
              </a:rPr>
              <a:t>Your empathy and respect ripple outward — influencing staff, trainees, and other providers</a:t>
            </a:r>
          </a:p>
          <a:p>
            <a:pPr marL="171450" indent="-171450">
              <a:lnSpc>
                <a:spcPct val="150000"/>
              </a:lnSpc>
              <a:buFont typeface="Arial" panose="020B0604020202020204" pitchFamily="34" charset="0"/>
              <a:buChar char="•"/>
            </a:pPr>
            <a:r>
              <a:rPr lang="en-US" sz="2000" dirty="0">
                <a:solidFill>
                  <a:srgbClr val="777777"/>
                </a:solidFill>
                <a:cs typeface="Hind"/>
              </a:rPr>
              <a:t>Lead with </a:t>
            </a:r>
            <a:r>
              <a:rPr lang="en-US" sz="2000" b="1" dirty="0">
                <a:solidFill>
                  <a:srgbClr val="777777"/>
                </a:solidFill>
                <a:cs typeface="Hind"/>
              </a:rPr>
              <a:t>active listening, empathy, and respect</a:t>
            </a:r>
          </a:p>
          <a:p>
            <a:pPr marL="171450" indent="-171450">
              <a:lnSpc>
                <a:spcPct val="150000"/>
              </a:lnSpc>
              <a:buFont typeface="Arial" panose="020B0604020202020204" pitchFamily="34" charset="0"/>
              <a:buChar char="•"/>
            </a:pPr>
            <a:r>
              <a:rPr lang="en-US" sz="2000" dirty="0">
                <a:solidFill>
                  <a:srgbClr val="777777"/>
                </a:solidFill>
                <a:cs typeface="Hind"/>
              </a:rPr>
              <a:t>Celebrate progress, validate emotions, and model compassion across your team</a:t>
            </a:r>
          </a:p>
          <a:p>
            <a:pPr marL="171450" indent="-171450">
              <a:lnSpc>
                <a:spcPct val="150000"/>
              </a:lnSpc>
              <a:buFont typeface="Arial" panose="020B0604020202020204" pitchFamily="34" charset="0"/>
              <a:buChar char="•"/>
            </a:pPr>
            <a:r>
              <a:rPr lang="en-US" sz="2000" b="1" dirty="0">
                <a:solidFill>
                  <a:srgbClr val="777777"/>
                </a:solidFill>
                <a:cs typeface="Hind"/>
              </a:rPr>
              <a:t>Aim for every person to leave your clinic feeling heard, safe, and respected</a:t>
            </a:r>
          </a:p>
          <a:p>
            <a:pPr marL="171450" indent="-171450">
              <a:lnSpc>
                <a:spcPct val="150000"/>
              </a:lnSpc>
              <a:buFont typeface="Arial" panose="020B0604020202020204" pitchFamily="34" charset="0"/>
              <a:buChar char="•"/>
            </a:pPr>
            <a:r>
              <a:rPr lang="en-US" sz="2000" dirty="0">
                <a:solidFill>
                  <a:srgbClr val="777777"/>
                </a:solidFill>
                <a:cs typeface="Hind"/>
              </a:rPr>
              <a:t>Be mindful of bias or stigma when interviewing candidates to help create a positive, welcoming work environment</a:t>
            </a:r>
            <a:endParaRPr lang="en-US" sz="1200" dirty="0">
              <a:solidFill>
                <a:srgbClr val="777777"/>
              </a:solidFill>
              <a:latin typeface="Hind" panose="02000000000000000000" pitchFamily="2" charset="0"/>
              <a:ea typeface="Hind Bold"/>
              <a:cs typeface="Hind" panose="02000000000000000000" pitchFamily="2" charset="0"/>
            </a:endParaRPr>
          </a:p>
        </p:txBody>
      </p:sp>
    </p:spTree>
    <p:extLst>
      <p:ext uri="{BB962C8B-B14F-4D97-AF65-F5344CB8AC3E}">
        <p14:creationId xmlns:p14="http://schemas.microsoft.com/office/powerpoint/2010/main" val="4123042631"/>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1484C-D77C-BCC6-0D72-F819E07621F7}"/>
            </a:ext>
          </a:extLst>
        </p:cNvPr>
        <p:cNvGrpSpPr/>
        <p:nvPr/>
      </p:nvGrpSpPr>
      <p:grpSpPr>
        <a:xfrm>
          <a:off x="0" y="0"/>
          <a:ext cx="0" cy="0"/>
          <a:chOff x="0" y="0"/>
          <a:chExt cx="0" cy="0"/>
        </a:xfrm>
      </p:grpSpPr>
      <p:pic>
        <p:nvPicPr>
          <p:cNvPr id="6" name="Picture 5" descr="A picture containing filled, group, bunch, many&#10;&#10;Description automatically generated">
            <a:extLst>
              <a:ext uri="{FF2B5EF4-FFF2-40B4-BE49-F238E27FC236}">
                <a16:creationId xmlns:a16="http://schemas.microsoft.com/office/drawing/2014/main" id="{574B0FFF-9C82-9CA7-B218-071A6E4312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529FC297-8FC7-614A-C5F2-FDB383A46A1A}"/>
              </a:ext>
            </a:extLst>
          </p:cNvPr>
          <p:cNvSpPr/>
          <p:nvPr/>
        </p:nvSpPr>
        <p:spPr>
          <a:xfrm>
            <a:off x="0" y="2090928"/>
            <a:ext cx="12192000" cy="2676144"/>
          </a:xfrm>
          <a:prstGeom prst="rect">
            <a:avLst/>
          </a:prstGeom>
          <a:solidFill>
            <a:srgbClr val="FFFFFF">
              <a:alpha val="87000"/>
            </a:srgbClr>
          </a:solidFill>
          <a:ln w="25400" cap="flat">
            <a:noFill/>
            <a:prstDash val="solid"/>
            <a:round/>
          </a:ln>
          <a:effectLst>
            <a:outerShdw dist="23000" sx="1000" sy="1000"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7616E"/>
              </a:solidFill>
              <a:effectLst/>
              <a:uFillTx/>
              <a:latin typeface="Hind Regular"/>
              <a:ea typeface="Hind Regular"/>
              <a:cs typeface="Hind Regular"/>
              <a:sym typeface="Hind Regular"/>
            </a:endParaRPr>
          </a:p>
        </p:txBody>
      </p:sp>
      <p:sp>
        <p:nvSpPr>
          <p:cNvPr id="11" name="TextBox 10">
            <a:extLst>
              <a:ext uri="{FF2B5EF4-FFF2-40B4-BE49-F238E27FC236}">
                <a16:creationId xmlns:a16="http://schemas.microsoft.com/office/drawing/2014/main" id="{C80889E8-7BD1-CDFA-A365-CE91194E2E7C}"/>
              </a:ext>
            </a:extLst>
          </p:cNvPr>
          <p:cNvSpPr txBox="1"/>
          <p:nvPr/>
        </p:nvSpPr>
        <p:spPr>
          <a:xfrm>
            <a:off x="4990286" y="2828837"/>
            <a:ext cx="2211427" cy="1200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7200" b="1">
                <a:solidFill>
                  <a:srgbClr val="3E4E8D"/>
                </a:solidFill>
                <a:latin typeface="Montserrat SemiBold"/>
                <a:cs typeface="Hind Bold"/>
                <a:sym typeface="Hind Bold"/>
              </a:rPr>
              <a:t>Q&amp;A</a:t>
            </a:r>
            <a:endParaRPr lang="en-US" sz="7200"/>
          </a:p>
        </p:txBody>
      </p:sp>
      <p:sp>
        <p:nvSpPr>
          <p:cNvPr id="2" name="TextBox 1">
            <a:extLst>
              <a:ext uri="{FF2B5EF4-FFF2-40B4-BE49-F238E27FC236}">
                <a16:creationId xmlns:a16="http://schemas.microsoft.com/office/drawing/2014/main" id="{63C6411A-FA35-9E32-C7B8-24BE18B4DDE7}"/>
              </a:ext>
            </a:extLst>
          </p:cNvPr>
          <p:cNvSpPr txBox="1"/>
          <p:nvPr/>
        </p:nvSpPr>
        <p:spPr>
          <a:xfrm>
            <a:off x="8599714" y="4397744"/>
            <a:ext cx="5159829"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b="0" u="none" strike="noStrike" cap="none" spc="0" normalizeH="0" baseline="0" dirty="0">
                <a:ln>
                  <a:noFill/>
                </a:ln>
                <a:solidFill>
                  <a:srgbClr val="696F70"/>
                </a:solidFill>
                <a:effectLst/>
                <a:uFillTx/>
                <a:ea typeface="Hind Bold"/>
                <a:cs typeface="Hind Bold"/>
                <a:sym typeface="Hind Bold"/>
              </a:rPr>
              <a:t>Contact: </a:t>
            </a:r>
            <a:r>
              <a:rPr kumimoji="0" lang="en-US" b="0" u="none" strike="noStrike" cap="none" spc="0" normalizeH="0" baseline="0" dirty="0">
                <a:ln>
                  <a:noFill/>
                </a:ln>
                <a:solidFill>
                  <a:srgbClr val="696F70"/>
                </a:solidFill>
                <a:effectLst/>
                <a:uFillTx/>
                <a:ea typeface="Hind Bold"/>
                <a:cs typeface="Hind Bold"/>
                <a:sym typeface="Hind Bold"/>
                <a:hlinkClick r:id="rId4"/>
              </a:rPr>
              <a:t>crainey@t1dexchange.org</a:t>
            </a:r>
            <a:r>
              <a:rPr kumimoji="0" lang="en-US" b="0" u="none" strike="noStrike" cap="none" spc="0" normalizeH="0" baseline="0" dirty="0">
                <a:ln>
                  <a:noFill/>
                </a:ln>
                <a:solidFill>
                  <a:srgbClr val="696F70"/>
                </a:solidFill>
                <a:effectLst/>
                <a:uFillTx/>
                <a:ea typeface="Hind Bold"/>
                <a:cs typeface="Hind Bold"/>
                <a:sym typeface="Hind Bold"/>
              </a:rPr>
              <a:t> </a:t>
            </a:r>
          </a:p>
        </p:txBody>
      </p:sp>
    </p:spTree>
    <p:extLst>
      <p:ext uri="{BB962C8B-B14F-4D97-AF65-F5344CB8AC3E}">
        <p14:creationId xmlns:p14="http://schemas.microsoft.com/office/powerpoint/2010/main" val="3881416332"/>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487D0-C5F1-37CA-1E7D-1D75CAC2001B}"/>
            </a:ext>
          </a:extLst>
        </p:cNvPr>
        <p:cNvGrpSpPr/>
        <p:nvPr/>
      </p:nvGrpSpPr>
      <p:grpSpPr>
        <a:xfrm>
          <a:off x="0" y="0"/>
          <a:ext cx="0" cy="0"/>
          <a:chOff x="0" y="0"/>
          <a:chExt cx="0" cy="0"/>
        </a:xfrm>
      </p:grpSpPr>
    </p:spTree>
    <p:extLst>
      <p:ext uri="{BB962C8B-B14F-4D97-AF65-F5344CB8AC3E}">
        <p14:creationId xmlns:p14="http://schemas.microsoft.com/office/powerpoint/2010/main" val="2646243204"/>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212D59"/>
        </a:solidFill>
        <a:effectLst/>
      </p:bgPr>
    </p:bg>
    <p:spTree>
      <p:nvGrpSpPr>
        <p:cNvPr id="1" name="">
          <a:extLst>
            <a:ext uri="{FF2B5EF4-FFF2-40B4-BE49-F238E27FC236}">
              <a16:creationId xmlns:a16="http://schemas.microsoft.com/office/drawing/2014/main" id="{F77C0422-BA26-51A3-3566-95174FF057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473C4A-C6D0-F032-88DA-F95F579EB6FF}"/>
              </a:ext>
            </a:extLst>
          </p:cNvPr>
          <p:cNvSpPr>
            <a:spLocks noGrp="1"/>
          </p:cNvSpPr>
          <p:nvPr>
            <p:ph type="title"/>
          </p:nvPr>
        </p:nvSpPr>
        <p:spPr>
          <a:xfrm>
            <a:off x="817418" y="399761"/>
            <a:ext cx="10515600" cy="1630363"/>
          </a:xfrm>
        </p:spPr>
        <p:txBody>
          <a:bodyPr>
            <a:normAutofit fontScale="90000"/>
          </a:bodyPr>
          <a:lstStyle/>
          <a:p>
            <a:pPr>
              <a:lnSpc>
                <a:spcPct val="150000"/>
              </a:lnSpc>
              <a:spcBef>
                <a:spcPts val="0"/>
              </a:spcBef>
            </a:pPr>
            <a:br>
              <a:rPr lang="en-US" sz="2400">
                <a:solidFill>
                  <a:srgbClr val="79E5FA"/>
                </a:solidFill>
                <a:latin typeface="Arial Black"/>
              </a:rPr>
            </a:br>
            <a:r>
              <a:rPr lang="en-US" sz="6000">
                <a:solidFill>
                  <a:srgbClr val="79E5FA"/>
                </a:solidFill>
                <a:latin typeface="Montserrat Black"/>
              </a:rPr>
              <a:t>Section Header Here</a:t>
            </a:r>
            <a:br>
              <a:rPr lang="en-US" sz="6000">
                <a:solidFill>
                  <a:srgbClr val="79E5FA"/>
                </a:solidFill>
                <a:latin typeface="Montserrat Black"/>
              </a:rPr>
            </a:br>
            <a:r>
              <a:rPr lang="en-US" sz="2700" i="1">
                <a:solidFill>
                  <a:srgbClr val="79E5FA"/>
                </a:solidFill>
                <a:latin typeface="Montserrat"/>
              </a:rPr>
              <a:t>Subtitle Here</a:t>
            </a:r>
          </a:p>
          <a:p>
            <a:endParaRPr lang="en-US"/>
          </a:p>
        </p:txBody>
      </p:sp>
      <p:cxnSp>
        <p:nvCxnSpPr>
          <p:cNvPr id="7" name="Straight Arrow Connector 6">
            <a:extLst>
              <a:ext uri="{FF2B5EF4-FFF2-40B4-BE49-F238E27FC236}">
                <a16:creationId xmlns:a16="http://schemas.microsoft.com/office/drawing/2014/main" id="{FF493A8A-DA4D-93FE-986D-7522E5297BA1}"/>
              </a:ext>
            </a:extLst>
          </p:cNvPr>
          <p:cNvCxnSpPr/>
          <p:nvPr/>
        </p:nvCxnSpPr>
        <p:spPr>
          <a:xfrm flipV="1">
            <a:off x="886692" y="1364673"/>
            <a:ext cx="7737763" cy="13855"/>
          </a:xfrm>
          <a:prstGeom prst="straightConnector1">
            <a:avLst/>
          </a:prstGeom>
          <a:ln>
            <a:solidFill>
              <a:srgbClr val="FFFFFF"/>
            </a:solidFill>
          </a:ln>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5982C359-AB54-2659-93A6-DBBD498D05B5}"/>
              </a:ext>
            </a:extLst>
          </p:cNvPr>
          <p:cNvSpPr/>
          <p:nvPr/>
        </p:nvSpPr>
        <p:spPr>
          <a:xfrm>
            <a:off x="676750" y="502788"/>
            <a:ext cx="10843843" cy="5847476"/>
          </a:xfrm>
          <a:prstGeom prst="rect">
            <a:avLst/>
          </a:prstGeom>
          <a:solidFill>
            <a:schemeClr val="bg1"/>
          </a:solidFill>
          <a:ln>
            <a:noFill/>
          </a:ln>
          <a:effectLst>
            <a:outerShdw blurRad="279400" dist="177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itle 1">
            <a:extLst>
              <a:ext uri="{FF2B5EF4-FFF2-40B4-BE49-F238E27FC236}">
                <a16:creationId xmlns:a16="http://schemas.microsoft.com/office/drawing/2014/main" id="{0AADCC8E-737D-D75D-7ADA-30825A67426C}"/>
              </a:ext>
            </a:extLst>
          </p:cNvPr>
          <p:cNvSpPr txBox="1">
            <a:spLocks/>
          </p:cNvSpPr>
          <p:nvPr/>
        </p:nvSpPr>
        <p:spPr>
          <a:xfrm>
            <a:off x="2290781" y="3011094"/>
            <a:ext cx="7560148" cy="1011547"/>
          </a:xfrm>
          <a:prstGeom prst="rect">
            <a:avLst/>
          </a:prstGeom>
        </p:spPr>
        <p:txBody>
          <a:bodyPr vert="horz" lIns="91440" tIns="45720" rIns="91440" bIns="45720" rtlCol="0" anchor="ctr">
            <a:normAutofit fontScale="7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i="1" dirty="0">
                <a:solidFill>
                  <a:srgbClr val="212D59"/>
                </a:solidFill>
                <a:latin typeface="Montserrat Black"/>
              </a:rPr>
              <a:t>Lunch</a:t>
            </a:r>
            <a:endParaRPr lang="en-US" dirty="0"/>
          </a:p>
          <a:p>
            <a:pPr algn="ctr">
              <a:lnSpc>
                <a:spcPct val="130000"/>
              </a:lnSpc>
            </a:pPr>
            <a:r>
              <a:rPr lang="en-US" sz="2400" i="1" dirty="0">
                <a:solidFill>
                  <a:srgbClr val="212D59"/>
                </a:solidFill>
                <a:latin typeface="Montserrat"/>
              </a:rPr>
              <a:t>Perspectives from People with Diabetes</a:t>
            </a:r>
          </a:p>
          <a:p>
            <a:pPr algn="ctr">
              <a:lnSpc>
                <a:spcPct val="130000"/>
              </a:lnSpc>
            </a:pPr>
            <a:r>
              <a:rPr lang="en-US" sz="2400" i="1" dirty="0">
                <a:solidFill>
                  <a:srgbClr val="212D59"/>
                </a:solidFill>
                <a:latin typeface="Montserrat"/>
              </a:rPr>
              <a:t>Whitley Ballroom</a:t>
            </a:r>
          </a:p>
          <a:p>
            <a:pPr algn="ctr">
              <a:lnSpc>
                <a:spcPct val="150000"/>
              </a:lnSpc>
              <a:spcBef>
                <a:spcPts val="0"/>
              </a:spcBef>
            </a:pPr>
            <a:endParaRPr lang="en-US" sz="2400" i="1" dirty="0">
              <a:solidFill>
                <a:srgbClr val="212D59"/>
              </a:solidFill>
              <a:latin typeface="Montserrat"/>
            </a:endParaRPr>
          </a:p>
          <a:p>
            <a:pPr>
              <a:lnSpc>
                <a:spcPct val="150000"/>
              </a:lnSpc>
            </a:pPr>
            <a:endParaRPr lang="en-US">
              <a:solidFill>
                <a:schemeClr val="bg1"/>
              </a:solidFill>
              <a:latin typeface="Montserrat Black"/>
            </a:endParaRPr>
          </a:p>
        </p:txBody>
      </p:sp>
      <p:sp>
        <p:nvSpPr>
          <p:cNvPr id="6" name="TextBox 28">
            <a:extLst>
              <a:ext uri="{FF2B5EF4-FFF2-40B4-BE49-F238E27FC236}">
                <a16:creationId xmlns:a16="http://schemas.microsoft.com/office/drawing/2014/main" id="{EE77AB53-28CA-0915-FF7A-0A49E9E76AAE}"/>
              </a:ext>
            </a:extLst>
          </p:cNvPr>
          <p:cNvSpPr txBox="1"/>
          <p:nvPr/>
        </p:nvSpPr>
        <p:spPr>
          <a:xfrm>
            <a:off x="1185911" y="3513360"/>
            <a:ext cx="9764820" cy="59099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2400" dirty="0">
                <a:latin typeface="Montserrat"/>
                <a:ea typeface="+mn-lt"/>
                <a:cs typeface="+mn-lt"/>
              </a:rPr>
              <a:t>12:15 – 1:15pm</a:t>
            </a:r>
            <a:endParaRPr lang="en-US" dirty="0"/>
          </a:p>
        </p:txBody>
      </p:sp>
      <p:pic>
        <p:nvPicPr>
          <p:cNvPr id="8" name="Imagen 7">
            <a:extLst>
              <a:ext uri="{FF2B5EF4-FFF2-40B4-BE49-F238E27FC236}">
                <a16:creationId xmlns:a16="http://schemas.microsoft.com/office/drawing/2014/main" id="{65336A3E-DB85-EF9D-FD83-D25CAA7693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0147" y="5408028"/>
            <a:ext cx="1432871" cy="942236"/>
          </a:xfrm>
          <a:prstGeom prst="rect">
            <a:avLst/>
          </a:prstGeom>
        </p:spPr>
      </p:pic>
    </p:spTree>
    <p:extLst>
      <p:ext uri="{BB962C8B-B14F-4D97-AF65-F5344CB8AC3E}">
        <p14:creationId xmlns:p14="http://schemas.microsoft.com/office/powerpoint/2010/main" val="3447567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34E6381-65E0-2038-A71B-50AC66B07809}"/>
              </a:ext>
            </a:extLst>
          </p:cNvPr>
          <p:cNvSpPr>
            <a:spLocks noGrp="1"/>
          </p:cNvSpPr>
          <p:nvPr>
            <p:ph type="sldNum" sz="quarter" idx="4"/>
          </p:nvPr>
        </p:nvSpPr>
        <p:spPr/>
        <p:txBody>
          <a:bodyPr/>
          <a:lstStyle/>
          <a:p>
            <a:fld id="{B6761BED-127F-4714-AE70-548270172845}" type="slidenum">
              <a:rPr lang="en-US" smtClean="0">
                <a:solidFill>
                  <a:schemeClr val="bg1">
                    <a:lumMod val="65000"/>
                  </a:schemeClr>
                </a:solidFill>
              </a:rPr>
              <a:pPr/>
              <a:t>5</a:t>
            </a:fld>
            <a:endParaRPr lang="en-US" dirty="0">
              <a:solidFill>
                <a:schemeClr val="bg1">
                  <a:lumMod val="65000"/>
                </a:schemeClr>
              </a:solidFill>
            </a:endParaRPr>
          </a:p>
        </p:txBody>
      </p:sp>
      <p:sp>
        <p:nvSpPr>
          <p:cNvPr id="2" name="Title 1">
            <a:extLst>
              <a:ext uri="{FF2B5EF4-FFF2-40B4-BE49-F238E27FC236}">
                <a16:creationId xmlns:a16="http://schemas.microsoft.com/office/drawing/2014/main" id="{161449FB-2D95-F0B2-A8F2-02CF3765AF7B}"/>
              </a:ext>
            </a:extLst>
          </p:cNvPr>
          <p:cNvSpPr>
            <a:spLocks noGrp="1"/>
          </p:cNvSpPr>
          <p:nvPr>
            <p:ph type="title" idx="4294967295"/>
          </p:nvPr>
        </p:nvSpPr>
        <p:spPr>
          <a:xfrm>
            <a:off x="1935740" y="-30051"/>
            <a:ext cx="8229600" cy="792163"/>
          </a:xfrm>
        </p:spPr>
        <p:txBody>
          <a:bodyPr/>
          <a:lstStyle/>
          <a:p>
            <a:r>
              <a:rPr lang="en-US" sz="2400" dirty="0"/>
              <a:t>Fig. 1: EMR-based HCT tool and provider reminders</a:t>
            </a:r>
          </a:p>
        </p:txBody>
      </p:sp>
      <p:pic>
        <p:nvPicPr>
          <p:cNvPr id="3076" name="Picture 4">
            <a:extLst>
              <a:ext uri="{FF2B5EF4-FFF2-40B4-BE49-F238E27FC236}">
                <a16:creationId xmlns:a16="http://schemas.microsoft.com/office/drawing/2014/main" id="{F855558D-F134-490C-7CA2-5024AB2C48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6091"/>
          <a:stretch>
            <a:fillRect/>
          </a:stretch>
        </p:blipFill>
        <p:spPr bwMode="auto">
          <a:xfrm>
            <a:off x="1766659" y="840716"/>
            <a:ext cx="4205419" cy="4142922"/>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2E7F8B2B-2141-A5D9-00FB-650935964AE4}"/>
              </a:ext>
            </a:extLst>
          </p:cNvPr>
          <p:cNvGrpSpPr/>
          <p:nvPr/>
        </p:nvGrpSpPr>
        <p:grpSpPr>
          <a:xfrm>
            <a:off x="2244157" y="4991079"/>
            <a:ext cx="7703686" cy="1515211"/>
            <a:chOff x="347889" y="5047430"/>
            <a:chExt cx="8173591" cy="1648055"/>
          </a:xfrm>
        </p:grpSpPr>
        <p:pic>
          <p:nvPicPr>
            <p:cNvPr id="6" name="Picture 5">
              <a:extLst>
                <a:ext uri="{FF2B5EF4-FFF2-40B4-BE49-F238E27FC236}">
                  <a16:creationId xmlns:a16="http://schemas.microsoft.com/office/drawing/2014/main" id="{B18DE102-E3FB-3D6D-A812-0877FBD85EB6}"/>
                </a:ext>
              </a:extLst>
            </p:cNvPr>
            <p:cNvPicPr>
              <a:picLocks noChangeAspect="1"/>
            </p:cNvPicPr>
            <p:nvPr/>
          </p:nvPicPr>
          <p:blipFill>
            <a:blip r:embed="rId3"/>
            <a:stretch>
              <a:fillRect/>
            </a:stretch>
          </p:blipFill>
          <p:spPr>
            <a:xfrm>
              <a:off x="347889" y="5058391"/>
              <a:ext cx="2162477" cy="1629002"/>
            </a:xfrm>
            <a:prstGeom prst="rect">
              <a:avLst/>
            </a:prstGeom>
          </p:spPr>
        </p:pic>
        <p:pic>
          <p:nvPicPr>
            <p:cNvPr id="8" name="Picture 7">
              <a:extLst>
                <a:ext uri="{FF2B5EF4-FFF2-40B4-BE49-F238E27FC236}">
                  <a16:creationId xmlns:a16="http://schemas.microsoft.com/office/drawing/2014/main" id="{30AD7F40-A7C7-A478-AB42-92903A0074C8}"/>
                </a:ext>
              </a:extLst>
            </p:cNvPr>
            <p:cNvPicPr>
              <a:picLocks noChangeAspect="1"/>
            </p:cNvPicPr>
            <p:nvPr/>
          </p:nvPicPr>
          <p:blipFill>
            <a:blip r:embed="rId4"/>
            <a:stretch>
              <a:fillRect/>
            </a:stretch>
          </p:blipFill>
          <p:spPr>
            <a:xfrm>
              <a:off x="2510366" y="5047430"/>
              <a:ext cx="6011114" cy="1648055"/>
            </a:xfrm>
            <a:prstGeom prst="rect">
              <a:avLst/>
            </a:prstGeom>
          </p:spPr>
        </p:pic>
      </p:grpSp>
      <p:pic>
        <p:nvPicPr>
          <p:cNvPr id="3092" name="Picture 20">
            <a:extLst>
              <a:ext uri="{FF2B5EF4-FFF2-40B4-BE49-F238E27FC236}">
                <a16:creationId xmlns:a16="http://schemas.microsoft.com/office/drawing/2014/main" id="{3F069727-2877-A014-1E8E-20F5F3F4B5D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032" t="38188" r="1"/>
          <a:stretch>
            <a:fillRect/>
          </a:stretch>
        </p:blipFill>
        <p:spPr bwMode="auto">
          <a:xfrm>
            <a:off x="5972078" y="1722912"/>
            <a:ext cx="4310247" cy="2378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52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494B9F-9193-2BA1-F9CC-EC0DF5CE01CE}"/>
              </a:ext>
            </a:extLst>
          </p:cNvPr>
          <p:cNvSpPr>
            <a:spLocks noGrp="1"/>
          </p:cNvSpPr>
          <p:nvPr>
            <p:ph sz="half" idx="1"/>
          </p:nvPr>
        </p:nvSpPr>
        <p:spPr>
          <a:xfrm>
            <a:off x="1981200" y="1143000"/>
            <a:ext cx="4038600" cy="5105400"/>
          </a:xfrm>
        </p:spPr>
        <p:txBody>
          <a:bodyPr>
            <a:normAutofit/>
          </a:bodyPr>
          <a:lstStyle/>
          <a:p>
            <a:pPr>
              <a:spcAft>
                <a:spcPts val="600"/>
              </a:spcAft>
            </a:pPr>
            <a:r>
              <a:rPr lang="en-US" b="1" dirty="0"/>
              <a:t>Baseline</a:t>
            </a:r>
            <a:r>
              <a:rPr lang="en-US" dirty="0"/>
              <a:t>: HCT planning documented in only 19% of provider notes</a:t>
            </a:r>
          </a:p>
          <a:p>
            <a:pPr>
              <a:spcAft>
                <a:spcPts val="600"/>
              </a:spcAft>
            </a:pPr>
            <a:r>
              <a:rPr lang="en-US" dirty="0"/>
              <a:t>30 providers participated (22 physicians and 8 APPs), and 2196 encounters were reviewed for 1102 unique patients</a:t>
            </a:r>
          </a:p>
          <a:p>
            <a:pPr>
              <a:spcAft>
                <a:spcPts val="600"/>
              </a:spcAft>
            </a:pPr>
            <a:r>
              <a:rPr lang="en-US" dirty="0"/>
              <a:t>Providers identified time constraints as the main barrier to use</a:t>
            </a:r>
          </a:p>
        </p:txBody>
      </p:sp>
      <p:sp>
        <p:nvSpPr>
          <p:cNvPr id="4" name="Slide Number Placeholder 3">
            <a:extLst>
              <a:ext uri="{FF2B5EF4-FFF2-40B4-BE49-F238E27FC236}">
                <a16:creationId xmlns:a16="http://schemas.microsoft.com/office/drawing/2014/main" id="{E757D992-C0D1-5BFB-1726-6B3371ECFC31}"/>
              </a:ext>
            </a:extLst>
          </p:cNvPr>
          <p:cNvSpPr>
            <a:spLocks noGrp="1"/>
          </p:cNvSpPr>
          <p:nvPr>
            <p:ph type="sldNum" sz="quarter" idx="4"/>
          </p:nvPr>
        </p:nvSpPr>
        <p:spPr>
          <a:xfrm>
            <a:off x="9448800" y="6383180"/>
            <a:ext cx="762000" cy="246221"/>
          </a:xfrm>
        </p:spPr>
        <p:txBody>
          <a:bodyPr>
            <a:normAutofit/>
          </a:bodyPr>
          <a:lstStyle/>
          <a:p>
            <a:pPr>
              <a:spcAft>
                <a:spcPts val="600"/>
              </a:spcAft>
            </a:pPr>
            <a:fld id="{B6761BED-127F-4714-AE70-548270172845}" type="slidenum">
              <a:rPr lang="en-US" smtClean="0">
                <a:solidFill>
                  <a:schemeClr val="bg1">
                    <a:lumMod val="65000"/>
                  </a:schemeClr>
                </a:solidFill>
              </a:rPr>
              <a:pPr>
                <a:spcAft>
                  <a:spcPts val="600"/>
                </a:spcAft>
              </a:pPr>
              <a:t>6</a:t>
            </a:fld>
            <a:endParaRPr lang="en-US">
              <a:solidFill>
                <a:schemeClr val="bg1">
                  <a:lumMod val="65000"/>
                </a:schemeClr>
              </a:solidFill>
            </a:endParaRPr>
          </a:p>
        </p:txBody>
      </p:sp>
      <p:sp>
        <p:nvSpPr>
          <p:cNvPr id="2" name="Title 1">
            <a:extLst>
              <a:ext uri="{FF2B5EF4-FFF2-40B4-BE49-F238E27FC236}">
                <a16:creationId xmlns:a16="http://schemas.microsoft.com/office/drawing/2014/main" id="{E9E8E102-539C-AE92-A822-5FBF0D41E085}"/>
              </a:ext>
            </a:extLst>
          </p:cNvPr>
          <p:cNvSpPr>
            <a:spLocks noGrp="1"/>
          </p:cNvSpPr>
          <p:nvPr>
            <p:ph type="title"/>
          </p:nvPr>
        </p:nvSpPr>
        <p:spPr>
          <a:xfrm>
            <a:off x="1981200" y="152400"/>
            <a:ext cx="8229600" cy="792162"/>
          </a:xfrm>
        </p:spPr>
        <p:txBody>
          <a:bodyPr anchor="b">
            <a:normAutofit/>
          </a:bodyPr>
          <a:lstStyle/>
          <a:p>
            <a:r>
              <a:rPr lang="en-US" dirty="0"/>
              <a:t>Results</a:t>
            </a:r>
          </a:p>
        </p:txBody>
      </p:sp>
      <p:graphicFrame>
        <p:nvGraphicFramePr>
          <p:cNvPr id="5" name="Content Placeholder 4">
            <a:extLst>
              <a:ext uri="{FF2B5EF4-FFF2-40B4-BE49-F238E27FC236}">
                <a16:creationId xmlns:a16="http://schemas.microsoft.com/office/drawing/2014/main" id="{3B3774AF-44E9-DCCB-007A-BA8FDB3AB84A}"/>
              </a:ext>
            </a:extLst>
          </p:cNvPr>
          <p:cNvGraphicFramePr>
            <a:graphicFrameLocks noGrp="1"/>
          </p:cNvGraphicFramePr>
          <p:nvPr>
            <p:ph sz="half" idx="2"/>
          </p:nvPr>
        </p:nvGraphicFramePr>
        <p:xfrm>
          <a:off x="6172200" y="1143000"/>
          <a:ext cx="4038600"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a:extLst>
              <a:ext uri="{FF2B5EF4-FFF2-40B4-BE49-F238E27FC236}">
                <a16:creationId xmlns:a16="http://schemas.microsoft.com/office/drawing/2014/main" id="{D257AF56-226A-D5AA-FBA5-C84665F42058}"/>
              </a:ext>
            </a:extLst>
          </p:cNvPr>
          <p:cNvSpPr txBox="1">
            <a:spLocks/>
          </p:cNvSpPr>
          <p:nvPr/>
        </p:nvSpPr>
        <p:spPr>
          <a:xfrm>
            <a:off x="7604991" y="5789317"/>
            <a:ext cx="762000" cy="3509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A94F"/>
              </a:buClr>
              <a:buFont typeface="Arial" panose="020B0604020202020204" pitchFamily="34" charset="0"/>
              <a:buChar char="•"/>
              <a:defRPr sz="2400" kern="1200">
                <a:solidFill>
                  <a:srgbClr val="000000"/>
                </a:solidFill>
                <a:latin typeface="+mn-lt"/>
                <a:ea typeface="+mn-ea"/>
                <a:cs typeface="+mn-cs"/>
              </a:defRPr>
            </a:lvl1pPr>
            <a:lvl2pPr marL="742950" indent="-285750" algn="l" defTabSz="914400" rtl="0" eaLnBrk="1" latinLnBrk="0" hangingPunct="1">
              <a:spcBef>
                <a:spcPct val="20000"/>
              </a:spcBef>
              <a:buClr>
                <a:srgbClr val="00A94F"/>
              </a:buClr>
              <a:buFont typeface="Arial" panose="020B0604020202020204" pitchFamily="34" charset="0"/>
              <a:buChar char="–"/>
              <a:defRPr sz="2400" kern="1200">
                <a:solidFill>
                  <a:srgbClr val="000000"/>
                </a:solidFill>
                <a:latin typeface="+mn-lt"/>
                <a:ea typeface="+mn-ea"/>
                <a:cs typeface="+mn-cs"/>
              </a:defRPr>
            </a:lvl2pPr>
            <a:lvl3pPr marL="1143000" indent="-228600" algn="l" defTabSz="914400" rtl="0" eaLnBrk="1" latinLnBrk="0" hangingPunct="1">
              <a:spcBef>
                <a:spcPct val="20000"/>
              </a:spcBef>
              <a:buClr>
                <a:srgbClr val="00A94F"/>
              </a:buClr>
              <a:buFont typeface="Arial" panose="020B0604020202020204"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Clr>
                <a:srgbClr val="00A94F"/>
              </a:buClr>
              <a:buFont typeface="Arial" panose="020B0604020202020204" pitchFamily="34" charset="0"/>
              <a:buChar char="–"/>
              <a:defRPr sz="2400" kern="1200">
                <a:solidFill>
                  <a:srgbClr val="000000"/>
                </a:solidFill>
                <a:latin typeface="+mn-lt"/>
                <a:ea typeface="+mn-ea"/>
                <a:cs typeface="+mn-cs"/>
              </a:defRPr>
            </a:lvl4pPr>
            <a:lvl5pPr marL="2057400" indent="-228600" algn="l" defTabSz="914400" rtl="0" eaLnBrk="1" latinLnBrk="0" hangingPunct="1">
              <a:spcBef>
                <a:spcPct val="20000"/>
              </a:spcBef>
              <a:buClr>
                <a:srgbClr val="00A94F"/>
              </a:buClr>
              <a:buFont typeface="Arial" panose="020B0604020202020204" pitchFamily="34" charset="0"/>
              <a:buChar char="»"/>
              <a:defRPr sz="24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sz="1400" dirty="0"/>
              <a:t>n=7</a:t>
            </a:r>
          </a:p>
        </p:txBody>
      </p:sp>
    </p:spTree>
    <p:extLst>
      <p:ext uri="{BB962C8B-B14F-4D97-AF65-F5344CB8AC3E}">
        <p14:creationId xmlns:p14="http://schemas.microsoft.com/office/powerpoint/2010/main" val="90346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9C110EE8-3BB2-43DB-91D6-9AD356E51B44}"/>
              </a:ext>
              <a:ext uri="{147F2762-F138-4A5C-976F-8EAC2B608ADB}">
                <a16:predDERef xmlns:a16="http://schemas.microsoft.com/office/drawing/2014/main" pred="{145E083F-0984-4918-B0FF-F8FDF3D8CA6A}"/>
              </a:ext>
            </a:extLst>
          </p:cNvPr>
          <p:cNvGraphicFramePr>
            <a:graphicFrameLocks/>
          </p:cNvGraphicFramePr>
          <p:nvPr/>
        </p:nvGraphicFramePr>
        <p:xfrm>
          <a:off x="1981200" y="1227292"/>
          <a:ext cx="8229600" cy="443376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a:extLst>
              <a:ext uri="{FF2B5EF4-FFF2-40B4-BE49-F238E27FC236}">
                <a16:creationId xmlns:a16="http://schemas.microsoft.com/office/drawing/2014/main" id="{8B08312E-461D-2E53-5211-A1EDD27ADD22}"/>
              </a:ext>
            </a:extLst>
          </p:cNvPr>
          <p:cNvSpPr>
            <a:spLocks noGrp="1"/>
          </p:cNvSpPr>
          <p:nvPr>
            <p:ph type="title"/>
          </p:nvPr>
        </p:nvSpPr>
        <p:spPr/>
        <p:txBody>
          <a:bodyPr/>
          <a:lstStyle/>
          <a:p>
            <a:r>
              <a:rPr lang="en-US" sz="2400" dirty="0"/>
              <a:t>Fig. 2: Run chart of proportion of well-visits with any HCT tool use for patients ≥17y at DM Clinic in 2024</a:t>
            </a:r>
          </a:p>
        </p:txBody>
      </p:sp>
      <p:sp>
        <p:nvSpPr>
          <p:cNvPr id="8" name="Content Placeholder 7">
            <a:extLst>
              <a:ext uri="{FF2B5EF4-FFF2-40B4-BE49-F238E27FC236}">
                <a16:creationId xmlns:a16="http://schemas.microsoft.com/office/drawing/2014/main" id="{EF432274-5323-349B-AA7E-053A9DC722DA}"/>
              </a:ext>
            </a:extLst>
          </p:cNvPr>
          <p:cNvSpPr>
            <a:spLocks noGrp="1"/>
          </p:cNvSpPr>
          <p:nvPr>
            <p:ph idx="1"/>
          </p:nvPr>
        </p:nvSpPr>
        <p:spPr>
          <a:xfrm>
            <a:off x="2107977" y="5842450"/>
            <a:ext cx="3866643" cy="863150"/>
          </a:xfrm>
        </p:spPr>
        <p:txBody>
          <a:bodyPr/>
          <a:lstStyle/>
          <a:p>
            <a:pPr marL="282575" indent="-282575">
              <a:buFont typeface="+mj-lt"/>
              <a:buAutoNum type="arabicPeriod"/>
              <a:tabLst>
                <a:tab pos="282575" algn="l"/>
              </a:tabLst>
            </a:pPr>
            <a:r>
              <a:rPr lang="en-US" sz="1500" dirty="0"/>
              <a:t>HCT tool training &amp; release</a:t>
            </a:r>
          </a:p>
          <a:p>
            <a:pPr marL="282575" indent="-282575">
              <a:buFont typeface="+mj-lt"/>
              <a:buAutoNum type="arabicPeriod"/>
              <a:tabLst>
                <a:tab pos="282575" algn="l"/>
              </a:tabLst>
            </a:pPr>
            <a:r>
              <a:rPr lang="en-US" sz="1500" dirty="0"/>
              <a:t>Provider reminders &amp; satisfaction survey</a:t>
            </a:r>
          </a:p>
          <a:p>
            <a:pPr marL="282575" indent="-282575">
              <a:buFont typeface="+mj-lt"/>
              <a:buAutoNum type="arabicPeriod"/>
              <a:tabLst>
                <a:tab pos="282575" algn="l"/>
              </a:tabLst>
            </a:pPr>
            <a:r>
              <a:rPr lang="en-US" sz="1500" dirty="0"/>
              <a:t>Tool revision &amp; training</a:t>
            </a:r>
          </a:p>
        </p:txBody>
      </p:sp>
      <p:sp>
        <p:nvSpPr>
          <p:cNvPr id="2" name="Slide Number Placeholder 1">
            <a:extLst>
              <a:ext uri="{FF2B5EF4-FFF2-40B4-BE49-F238E27FC236}">
                <a16:creationId xmlns:a16="http://schemas.microsoft.com/office/drawing/2014/main" id="{14BAC08D-65FF-067D-60B9-62EF823BF412}"/>
              </a:ext>
            </a:extLst>
          </p:cNvPr>
          <p:cNvSpPr>
            <a:spLocks noGrp="1"/>
          </p:cNvSpPr>
          <p:nvPr>
            <p:ph type="sldNum" sz="quarter" idx="4"/>
          </p:nvPr>
        </p:nvSpPr>
        <p:spPr/>
        <p:txBody>
          <a:bodyPr/>
          <a:lstStyle/>
          <a:p>
            <a:fld id="{B6761BED-127F-4714-AE70-548270172845}" type="slidenum">
              <a:rPr lang="en-US" smtClean="0">
                <a:solidFill>
                  <a:schemeClr val="bg1">
                    <a:lumMod val="65000"/>
                  </a:schemeClr>
                </a:solidFill>
              </a:rPr>
              <a:pPr/>
              <a:t>7</a:t>
            </a:fld>
            <a:endParaRPr lang="en-US" dirty="0">
              <a:solidFill>
                <a:schemeClr val="bg1">
                  <a:lumMod val="65000"/>
                </a:schemeClr>
              </a:solidFill>
            </a:endParaRPr>
          </a:p>
        </p:txBody>
      </p:sp>
      <p:cxnSp>
        <p:nvCxnSpPr>
          <p:cNvPr id="7" name="Straight Connector 6">
            <a:extLst>
              <a:ext uri="{FF2B5EF4-FFF2-40B4-BE49-F238E27FC236}">
                <a16:creationId xmlns:a16="http://schemas.microsoft.com/office/drawing/2014/main" id="{AB7DE1FB-A720-46B5-BCF0-0933E8430E90}"/>
              </a:ext>
            </a:extLst>
          </p:cNvPr>
          <p:cNvCxnSpPr/>
          <p:nvPr/>
        </p:nvCxnSpPr>
        <p:spPr>
          <a:xfrm>
            <a:off x="2923924" y="3123526"/>
            <a:ext cx="7160103" cy="0"/>
          </a:xfrm>
          <a:prstGeom prst="line">
            <a:avLst/>
          </a:prstGeom>
        </p:spPr>
        <p:style>
          <a:lnRef idx="2">
            <a:schemeClr val="accent5"/>
          </a:lnRef>
          <a:fillRef idx="0">
            <a:schemeClr val="accent5"/>
          </a:fillRef>
          <a:effectRef idx="1">
            <a:schemeClr val="accent5"/>
          </a:effectRef>
          <a:fontRef idx="minor">
            <a:schemeClr val="tx1"/>
          </a:fontRef>
        </p:style>
      </p:cxnSp>
      <p:sp>
        <p:nvSpPr>
          <p:cNvPr id="9" name="Content Placeholder 7">
            <a:extLst>
              <a:ext uri="{FF2B5EF4-FFF2-40B4-BE49-F238E27FC236}">
                <a16:creationId xmlns:a16="http://schemas.microsoft.com/office/drawing/2014/main" id="{0E03FB12-52FF-EED0-B6F1-3B1FE7310E1A}"/>
              </a:ext>
            </a:extLst>
          </p:cNvPr>
          <p:cNvSpPr txBox="1">
            <a:spLocks/>
          </p:cNvSpPr>
          <p:nvPr/>
        </p:nvSpPr>
        <p:spPr>
          <a:xfrm>
            <a:off x="6217384" y="5745345"/>
            <a:ext cx="3866642" cy="9683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A94F"/>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00A94F"/>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A94F"/>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00A94F"/>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Clr>
                <a:srgbClr val="00A94F"/>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2575" indent="-282575">
              <a:buFont typeface="+mj-lt"/>
              <a:buAutoNum type="arabicPeriod" startAt="4"/>
            </a:pPr>
            <a:r>
              <a:rPr lang="en-US" sz="1500" dirty="0"/>
              <a:t>Provider reminders &amp; feedback on barriers to use</a:t>
            </a:r>
          </a:p>
          <a:p>
            <a:pPr marL="282575" indent="-282575">
              <a:buFont typeface="+mj-lt"/>
              <a:buAutoNum type="arabicPeriod" startAt="4"/>
            </a:pPr>
            <a:r>
              <a:rPr lang="en-US" sz="1500" dirty="0"/>
              <a:t>Tool revision, EMR-integrated reminders &amp; training</a:t>
            </a:r>
          </a:p>
        </p:txBody>
      </p:sp>
      <p:sp>
        <p:nvSpPr>
          <p:cNvPr id="10" name="Title 4">
            <a:extLst>
              <a:ext uri="{FF2B5EF4-FFF2-40B4-BE49-F238E27FC236}">
                <a16:creationId xmlns:a16="http://schemas.microsoft.com/office/drawing/2014/main" id="{4B3ED887-A1DE-289A-0162-428FC3F527F1}"/>
              </a:ext>
            </a:extLst>
          </p:cNvPr>
          <p:cNvSpPr txBox="1">
            <a:spLocks/>
          </p:cNvSpPr>
          <p:nvPr/>
        </p:nvSpPr>
        <p:spPr>
          <a:xfrm>
            <a:off x="2886158" y="3123526"/>
            <a:ext cx="880684" cy="47387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800" kern="1200">
                <a:solidFill>
                  <a:srgbClr val="00A94F"/>
                </a:solidFill>
                <a:latin typeface="Arial Rounded MT Bold" panose="020F0704030504030204" pitchFamily="34" charset="0"/>
                <a:ea typeface="+mj-ea"/>
                <a:cs typeface="+mj-cs"/>
              </a:defRPr>
            </a:lvl1pPr>
          </a:lstStyle>
          <a:p>
            <a:r>
              <a:rPr lang="en-US" sz="1200" b="1" dirty="0">
                <a:latin typeface="Arial" panose="020B0604020202020204" pitchFamily="34" charset="0"/>
                <a:cs typeface="Arial" panose="020B0604020202020204" pitchFamily="34" charset="0"/>
              </a:rPr>
              <a:t>Cycle 1</a:t>
            </a:r>
            <a:endParaRPr lang="en-US" sz="1050" b="1" dirty="0">
              <a:latin typeface="Arial" panose="020B0604020202020204" pitchFamily="34" charset="0"/>
              <a:cs typeface="Arial" panose="020B0604020202020204" pitchFamily="34" charset="0"/>
            </a:endParaRPr>
          </a:p>
          <a:p>
            <a:r>
              <a:rPr lang="en-US" sz="1050" b="1" dirty="0">
                <a:latin typeface="Arial" panose="020B0604020202020204" pitchFamily="34" charset="0"/>
                <a:cs typeface="Arial" panose="020B0604020202020204" pitchFamily="34" charset="0"/>
              </a:rPr>
              <a:t>Jan. 11th</a:t>
            </a:r>
          </a:p>
        </p:txBody>
      </p:sp>
      <p:sp>
        <p:nvSpPr>
          <p:cNvPr id="11" name="Title 4">
            <a:extLst>
              <a:ext uri="{FF2B5EF4-FFF2-40B4-BE49-F238E27FC236}">
                <a16:creationId xmlns:a16="http://schemas.microsoft.com/office/drawing/2014/main" id="{A3199C2C-7665-E398-35F6-0BA909A68BDB}"/>
              </a:ext>
            </a:extLst>
          </p:cNvPr>
          <p:cNvSpPr txBox="1">
            <a:spLocks/>
          </p:cNvSpPr>
          <p:nvPr/>
        </p:nvSpPr>
        <p:spPr>
          <a:xfrm>
            <a:off x="2107974" y="5393772"/>
            <a:ext cx="1251568" cy="47387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800" kern="1200">
                <a:solidFill>
                  <a:srgbClr val="00A94F"/>
                </a:solidFill>
                <a:latin typeface="Arial Rounded MT Bold" panose="020F0704030504030204" pitchFamily="34" charset="0"/>
                <a:ea typeface="+mj-ea"/>
                <a:cs typeface="+mj-cs"/>
              </a:defRPr>
            </a:lvl1pPr>
          </a:lstStyle>
          <a:p>
            <a:r>
              <a:rPr lang="en-US" sz="1600" dirty="0"/>
              <a:t>Cycles</a:t>
            </a:r>
          </a:p>
        </p:txBody>
      </p:sp>
      <p:sp>
        <p:nvSpPr>
          <p:cNvPr id="14" name="Title 4">
            <a:extLst>
              <a:ext uri="{FF2B5EF4-FFF2-40B4-BE49-F238E27FC236}">
                <a16:creationId xmlns:a16="http://schemas.microsoft.com/office/drawing/2014/main" id="{98D038D3-0111-8882-4D84-56CE49AECB12}"/>
              </a:ext>
            </a:extLst>
          </p:cNvPr>
          <p:cNvSpPr txBox="1">
            <a:spLocks/>
          </p:cNvSpPr>
          <p:nvPr/>
        </p:nvSpPr>
        <p:spPr>
          <a:xfrm>
            <a:off x="3774258" y="3132901"/>
            <a:ext cx="802462" cy="47387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800" kern="1200">
                <a:solidFill>
                  <a:srgbClr val="00A94F"/>
                </a:solidFill>
                <a:latin typeface="Arial Rounded MT Bold" panose="020F0704030504030204" pitchFamily="34" charset="0"/>
                <a:ea typeface="+mj-ea"/>
                <a:cs typeface="+mj-cs"/>
              </a:defRPr>
            </a:lvl1pPr>
          </a:lstStyle>
          <a:p>
            <a:r>
              <a:rPr lang="en-US" sz="1200" b="1" dirty="0">
                <a:latin typeface="Arial" panose="020B0604020202020204" pitchFamily="34" charset="0"/>
                <a:cs typeface="Arial" panose="020B0604020202020204" pitchFamily="34" charset="0"/>
              </a:rPr>
              <a:t>Cycle 2</a:t>
            </a:r>
            <a:endParaRPr lang="en-US" sz="1050" b="1" dirty="0">
              <a:latin typeface="Arial" panose="020B0604020202020204" pitchFamily="34" charset="0"/>
              <a:cs typeface="Arial" panose="020B0604020202020204" pitchFamily="34" charset="0"/>
            </a:endParaRPr>
          </a:p>
          <a:p>
            <a:r>
              <a:rPr lang="en-US" sz="1050" b="1" dirty="0">
                <a:latin typeface="Arial" panose="020B0604020202020204" pitchFamily="34" charset="0"/>
                <a:cs typeface="Arial" panose="020B0604020202020204" pitchFamily="34" charset="0"/>
              </a:rPr>
              <a:t>Feb. 19th</a:t>
            </a:r>
          </a:p>
        </p:txBody>
      </p:sp>
      <p:sp>
        <p:nvSpPr>
          <p:cNvPr id="15" name="Title 4">
            <a:extLst>
              <a:ext uri="{FF2B5EF4-FFF2-40B4-BE49-F238E27FC236}">
                <a16:creationId xmlns:a16="http://schemas.microsoft.com/office/drawing/2014/main" id="{F64786AF-558A-C071-659F-A4A0B3ED417D}"/>
              </a:ext>
            </a:extLst>
          </p:cNvPr>
          <p:cNvSpPr txBox="1">
            <a:spLocks/>
          </p:cNvSpPr>
          <p:nvPr/>
        </p:nvSpPr>
        <p:spPr>
          <a:xfrm>
            <a:off x="5386598" y="3128446"/>
            <a:ext cx="743120" cy="47387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800" kern="1200">
                <a:solidFill>
                  <a:srgbClr val="00A94F"/>
                </a:solidFill>
                <a:latin typeface="Arial Rounded MT Bold" panose="020F0704030504030204" pitchFamily="34" charset="0"/>
                <a:ea typeface="+mj-ea"/>
                <a:cs typeface="+mj-cs"/>
              </a:defRPr>
            </a:lvl1pPr>
          </a:lstStyle>
          <a:p>
            <a:r>
              <a:rPr lang="en-US" sz="1200" b="1" dirty="0">
                <a:latin typeface="Arial" panose="020B0604020202020204" pitchFamily="34" charset="0"/>
                <a:cs typeface="Arial" panose="020B0604020202020204" pitchFamily="34" charset="0"/>
              </a:rPr>
              <a:t>Cycle 3</a:t>
            </a:r>
            <a:endParaRPr lang="en-US" sz="1050" b="1" dirty="0">
              <a:latin typeface="Arial" panose="020B0604020202020204" pitchFamily="34" charset="0"/>
              <a:cs typeface="Arial" panose="020B0604020202020204" pitchFamily="34" charset="0"/>
            </a:endParaRPr>
          </a:p>
          <a:p>
            <a:r>
              <a:rPr lang="en-US" sz="1050" b="1" dirty="0">
                <a:latin typeface="Arial" panose="020B0604020202020204" pitchFamily="34" charset="0"/>
                <a:cs typeface="Arial" panose="020B0604020202020204" pitchFamily="34" charset="0"/>
              </a:rPr>
              <a:t>May 2nd</a:t>
            </a:r>
          </a:p>
        </p:txBody>
      </p:sp>
      <p:sp>
        <p:nvSpPr>
          <p:cNvPr id="16" name="Title 4">
            <a:extLst>
              <a:ext uri="{FF2B5EF4-FFF2-40B4-BE49-F238E27FC236}">
                <a16:creationId xmlns:a16="http://schemas.microsoft.com/office/drawing/2014/main" id="{16E4E393-38EB-49DB-203E-4F8F1BFC5AE6}"/>
              </a:ext>
            </a:extLst>
          </p:cNvPr>
          <p:cNvSpPr txBox="1">
            <a:spLocks/>
          </p:cNvSpPr>
          <p:nvPr/>
        </p:nvSpPr>
        <p:spPr>
          <a:xfrm>
            <a:off x="7011746" y="3123526"/>
            <a:ext cx="802462" cy="47387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800" kern="1200">
                <a:solidFill>
                  <a:srgbClr val="00A94F"/>
                </a:solidFill>
                <a:latin typeface="Arial Rounded MT Bold" panose="020F0704030504030204" pitchFamily="34" charset="0"/>
                <a:ea typeface="+mj-ea"/>
                <a:cs typeface="+mj-cs"/>
              </a:defRPr>
            </a:lvl1pPr>
          </a:lstStyle>
          <a:p>
            <a:r>
              <a:rPr lang="en-US" sz="1200" b="1" dirty="0">
                <a:latin typeface="Arial" panose="020B0604020202020204" pitchFamily="34" charset="0"/>
                <a:cs typeface="Arial" panose="020B0604020202020204" pitchFamily="34" charset="0"/>
              </a:rPr>
              <a:t>Cycle 4</a:t>
            </a:r>
            <a:endParaRPr lang="en-US" sz="1050" b="1" dirty="0">
              <a:latin typeface="Arial" panose="020B0604020202020204" pitchFamily="34" charset="0"/>
              <a:cs typeface="Arial" panose="020B0604020202020204" pitchFamily="34" charset="0"/>
            </a:endParaRPr>
          </a:p>
          <a:p>
            <a:r>
              <a:rPr lang="en-US" sz="1050" b="1" dirty="0">
                <a:latin typeface="Arial" panose="020B0604020202020204" pitchFamily="34" charset="0"/>
                <a:cs typeface="Arial" panose="020B0604020202020204" pitchFamily="34" charset="0"/>
              </a:rPr>
              <a:t>Aug. 18th</a:t>
            </a:r>
          </a:p>
        </p:txBody>
      </p:sp>
      <p:sp>
        <p:nvSpPr>
          <p:cNvPr id="17" name="Title 4">
            <a:extLst>
              <a:ext uri="{FF2B5EF4-FFF2-40B4-BE49-F238E27FC236}">
                <a16:creationId xmlns:a16="http://schemas.microsoft.com/office/drawing/2014/main" id="{E988B294-9AB4-3E5A-0C1B-4FA74BBD2D5E}"/>
              </a:ext>
            </a:extLst>
          </p:cNvPr>
          <p:cNvSpPr txBox="1">
            <a:spLocks/>
          </p:cNvSpPr>
          <p:nvPr/>
        </p:nvSpPr>
        <p:spPr>
          <a:xfrm>
            <a:off x="8834978" y="3128446"/>
            <a:ext cx="802462" cy="47387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800" kern="1200">
                <a:solidFill>
                  <a:srgbClr val="00A94F"/>
                </a:solidFill>
                <a:latin typeface="Arial Rounded MT Bold" panose="020F0704030504030204" pitchFamily="34" charset="0"/>
                <a:ea typeface="+mj-ea"/>
                <a:cs typeface="+mj-cs"/>
              </a:defRPr>
            </a:lvl1pPr>
          </a:lstStyle>
          <a:p>
            <a:r>
              <a:rPr lang="en-US" sz="1200" b="1" dirty="0">
                <a:latin typeface="Arial" panose="020B0604020202020204" pitchFamily="34" charset="0"/>
                <a:cs typeface="Arial" panose="020B0604020202020204" pitchFamily="34" charset="0"/>
              </a:rPr>
              <a:t>Cycle 5</a:t>
            </a:r>
            <a:endParaRPr lang="en-US" sz="1050" b="1" dirty="0">
              <a:latin typeface="Arial" panose="020B0604020202020204" pitchFamily="34" charset="0"/>
              <a:cs typeface="Arial" panose="020B0604020202020204" pitchFamily="34" charset="0"/>
            </a:endParaRPr>
          </a:p>
          <a:p>
            <a:r>
              <a:rPr lang="en-US" sz="1050" b="1" dirty="0">
                <a:latin typeface="Arial" panose="020B0604020202020204" pitchFamily="34" charset="0"/>
                <a:cs typeface="Arial" panose="020B0604020202020204" pitchFamily="34" charset="0"/>
              </a:rPr>
              <a:t>Nov. 7th</a:t>
            </a:r>
          </a:p>
        </p:txBody>
      </p:sp>
      <p:cxnSp>
        <p:nvCxnSpPr>
          <p:cNvPr id="19" name="Straight Arrow Connector 18">
            <a:extLst>
              <a:ext uri="{FF2B5EF4-FFF2-40B4-BE49-F238E27FC236}">
                <a16:creationId xmlns:a16="http://schemas.microsoft.com/office/drawing/2014/main" id="{587AD89D-63FE-46EE-F77C-A71375BD0A46}"/>
              </a:ext>
            </a:extLst>
          </p:cNvPr>
          <p:cNvCxnSpPr>
            <a:cxnSpLocks/>
          </p:cNvCxnSpPr>
          <p:nvPr/>
        </p:nvCxnSpPr>
        <p:spPr>
          <a:xfrm>
            <a:off x="3204856" y="3597401"/>
            <a:ext cx="0" cy="260139"/>
          </a:xfrm>
          <a:prstGeom prst="straightConnector1">
            <a:avLst/>
          </a:prstGeom>
          <a:ln>
            <a:solidFill>
              <a:srgbClr val="00A94F"/>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F503FDE2-5C9A-90B5-E4DA-B67F32AB4A25}"/>
              </a:ext>
            </a:extLst>
          </p:cNvPr>
          <p:cNvCxnSpPr>
            <a:cxnSpLocks/>
          </p:cNvCxnSpPr>
          <p:nvPr/>
        </p:nvCxnSpPr>
        <p:spPr>
          <a:xfrm flipH="1">
            <a:off x="3823488" y="3606776"/>
            <a:ext cx="280524" cy="594093"/>
          </a:xfrm>
          <a:prstGeom prst="straightConnector1">
            <a:avLst/>
          </a:prstGeom>
          <a:ln>
            <a:solidFill>
              <a:srgbClr val="00A94F"/>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96DC72FE-911C-D8F5-B8C1-773C8CF72423}"/>
              </a:ext>
            </a:extLst>
          </p:cNvPr>
          <p:cNvCxnSpPr>
            <a:cxnSpLocks/>
          </p:cNvCxnSpPr>
          <p:nvPr/>
        </p:nvCxnSpPr>
        <p:spPr>
          <a:xfrm flipH="1">
            <a:off x="5609130" y="3606775"/>
            <a:ext cx="94362" cy="743552"/>
          </a:xfrm>
          <a:prstGeom prst="straightConnector1">
            <a:avLst/>
          </a:prstGeom>
          <a:ln>
            <a:solidFill>
              <a:srgbClr val="00A94F"/>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842DDB57-54E5-7460-59D4-323943AD2FC6}"/>
              </a:ext>
            </a:extLst>
          </p:cNvPr>
          <p:cNvCxnSpPr>
            <a:cxnSpLocks/>
          </p:cNvCxnSpPr>
          <p:nvPr/>
        </p:nvCxnSpPr>
        <p:spPr>
          <a:xfrm>
            <a:off x="7376033" y="3606776"/>
            <a:ext cx="0" cy="501529"/>
          </a:xfrm>
          <a:prstGeom prst="straightConnector1">
            <a:avLst/>
          </a:prstGeom>
          <a:ln>
            <a:solidFill>
              <a:srgbClr val="00A94F"/>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BE4E0EA9-3D65-7824-DA22-06B90DF622FE}"/>
              </a:ext>
            </a:extLst>
          </p:cNvPr>
          <p:cNvCxnSpPr>
            <a:cxnSpLocks/>
          </p:cNvCxnSpPr>
          <p:nvPr/>
        </p:nvCxnSpPr>
        <p:spPr>
          <a:xfrm>
            <a:off x="9172018" y="3595039"/>
            <a:ext cx="0" cy="262501"/>
          </a:xfrm>
          <a:prstGeom prst="straightConnector1">
            <a:avLst/>
          </a:prstGeom>
          <a:ln>
            <a:solidFill>
              <a:srgbClr val="00A94F"/>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463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1" end="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Fig. 3: Comparisons of HCT tool use by PDSA cycle</a:t>
            </a:r>
          </a:p>
        </p:txBody>
      </p:sp>
      <p:sp>
        <p:nvSpPr>
          <p:cNvPr id="4" name="Slide Number Placeholder 3"/>
          <p:cNvSpPr>
            <a:spLocks noGrp="1"/>
          </p:cNvSpPr>
          <p:nvPr>
            <p:ph type="sldNum" sz="quarter" idx="4"/>
          </p:nvPr>
        </p:nvSpPr>
        <p:spPr/>
        <p:txBody>
          <a:bodyPr/>
          <a:lstStyle/>
          <a:p>
            <a:fld id="{B6761BED-127F-4714-AE70-548270172845}" type="slidenum">
              <a:rPr lang="en-US" smtClean="0">
                <a:solidFill>
                  <a:schemeClr val="bg1">
                    <a:lumMod val="65000"/>
                  </a:schemeClr>
                </a:solidFill>
              </a:rPr>
              <a:pPr/>
              <a:t>8</a:t>
            </a:fld>
            <a:endParaRPr lang="en-US" dirty="0">
              <a:solidFill>
                <a:schemeClr val="bg1">
                  <a:lumMod val="65000"/>
                </a:schemeClr>
              </a:solidFill>
            </a:endParaRPr>
          </a:p>
        </p:txBody>
      </p:sp>
      <p:sp>
        <p:nvSpPr>
          <p:cNvPr id="6" name="Rectangle 5"/>
          <p:cNvSpPr/>
          <p:nvPr/>
        </p:nvSpPr>
        <p:spPr>
          <a:xfrm>
            <a:off x="5791200" y="6248400"/>
            <a:ext cx="381000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2050" name="Picture 2" descr="Output image">
            <a:extLst>
              <a:ext uri="{FF2B5EF4-FFF2-40B4-BE49-F238E27FC236}">
                <a16:creationId xmlns:a16="http://schemas.microsoft.com/office/drawing/2014/main" id="{BE01A452-4F14-63D7-599A-CEFB3787F4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314928"/>
            <a:ext cx="8229600" cy="4933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202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Table 1. Provider use of HCT EMR tool by patient characteristics for established DM visits Jan - Dec 2024 ​</a:t>
            </a:r>
          </a:p>
        </p:txBody>
      </p:sp>
      <p:sp>
        <p:nvSpPr>
          <p:cNvPr id="4" name="Slide Number Placeholder 3"/>
          <p:cNvSpPr>
            <a:spLocks noGrp="1"/>
          </p:cNvSpPr>
          <p:nvPr>
            <p:ph type="sldNum" sz="quarter" idx="4294967295"/>
          </p:nvPr>
        </p:nvSpPr>
        <p:spPr>
          <a:xfrm>
            <a:off x="9906000" y="6383338"/>
            <a:ext cx="762000" cy="246062"/>
          </a:xfrm>
        </p:spPr>
        <p:txBody>
          <a:bodyPr/>
          <a:lstStyle/>
          <a:p>
            <a:fld id="{B6761BED-127F-4714-AE70-548270172845}" type="slidenum">
              <a:rPr lang="en-US" smtClean="0">
                <a:solidFill>
                  <a:schemeClr val="bg1">
                    <a:lumMod val="65000"/>
                  </a:schemeClr>
                </a:solidFill>
              </a:rPr>
              <a:pPr/>
              <a:t>9</a:t>
            </a:fld>
            <a:endParaRPr lang="en-US" dirty="0">
              <a:solidFill>
                <a:schemeClr val="bg1">
                  <a:lumMod val="65000"/>
                </a:schemeClr>
              </a:solidFill>
            </a:endParaRPr>
          </a:p>
        </p:txBody>
      </p:sp>
      <p:sp>
        <p:nvSpPr>
          <p:cNvPr id="6" name="Rectangle 5"/>
          <p:cNvSpPr/>
          <p:nvPr/>
        </p:nvSpPr>
        <p:spPr>
          <a:xfrm>
            <a:off x="5791200" y="6248400"/>
            <a:ext cx="381000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1">
            <a:extLst>
              <a:ext uri="{FF2B5EF4-FFF2-40B4-BE49-F238E27FC236}">
                <a16:creationId xmlns:a16="http://schemas.microsoft.com/office/drawing/2014/main" id="{1362ACFC-7EF2-A295-18B0-409277C56CBB}"/>
              </a:ext>
            </a:extLst>
          </p:cNvPr>
          <p:cNvSpPr>
            <a:spLocks noChangeArrowheads="1"/>
          </p:cNvSpPr>
          <p:nvPr/>
        </p:nvSpPr>
        <p:spPr bwMode="auto">
          <a:xfrm>
            <a:off x="4570413" y="-3264803"/>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3" name="Table 12">
            <a:extLst>
              <a:ext uri="{FF2B5EF4-FFF2-40B4-BE49-F238E27FC236}">
                <a16:creationId xmlns:a16="http://schemas.microsoft.com/office/drawing/2014/main" id="{5DA0E4DB-E52A-06AC-F92B-AF2F91A4F25A}"/>
              </a:ext>
            </a:extLst>
          </p:cNvPr>
          <p:cNvGraphicFramePr>
            <a:graphicFrameLocks noGrp="1"/>
          </p:cNvGraphicFramePr>
          <p:nvPr/>
        </p:nvGraphicFramePr>
        <p:xfrm>
          <a:off x="1989293" y="960747"/>
          <a:ext cx="8160819" cy="5708286"/>
        </p:xfrm>
        <a:graphic>
          <a:graphicData uri="http://schemas.openxmlformats.org/drawingml/2006/table">
            <a:tbl>
              <a:tblPr/>
              <a:tblGrid>
                <a:gridCol w="2529607">
                  <a:extLst>
                    <a:ext uri="{9D8B030D-6E8A-4147-A177-3AD203B41FA5}">
                      <a16:colId xmlns:a16="http://schemas.microsoft.com/office/drawing/2014/main" val="1768659536"/>
                    </a:ext>
                  </a:extLst>
                </a:gridCol>
                <a:gridCol w="2159782">
                  <a:extLst>
                    <a:ext uri="{9D8B030D-6E8A-4147-A177-3AD203B41FA5}">
                      <a16:colId xmlns:a16="http://schemas.microsoft.com/office/drawing/2014/main" val="1493397491"/>
                    </a:ext>
                  </a:extLst>
                </a:gridCol>
                <a:gridCol w="2465504">
                  <a:extLst>
                    <a:ext uri="{9D8B030D-6E8A-4147-A177-3AD203B41FA5}">
                      <a16:colId xmlns:a16="http://schemas.microsoft.com/office/drawing/2014/main" val="3358146326"/>
                    </a:ext>
                  </a:extLst>
                </a:gridCol>
                <a:gridCol w="1005926">
                  <a:extLst>
                    <a:ext uri="{9D8B030D-6E8A-4147-A177-3AD203B41FA5}">
                      <a16:colId xmlns:a16="http://schemas.microsoft.com/office/drawing/2014/main" val="825774437"/>
                    </a:ext>
                  </a:extLst>
                </a:gridCol>
              </a:tblGrid>
              <a:tr h="227102">
                <a:tc>
                  <a:txBody>
                    <a:bodyPr/>
                    <a:lstStyle/>
                    <a:p>
                      <a:pPr algn="l" rtl="0" fontAlgn="auto">
                        <a:lnSpc>
                          <a:spcPts val="525"/>
                        </a:lnSpc>
                        <a:buNone/>
                      </a:pPr>
                      <a:r>
                        <a:rPr lang="en-US" sz="900" b="1" i="0" dirty="0">
                          <a:solidFill>
                            <a:srgbClr val="000000"/>
                          </a:solidFill>
                          <a:effectLst/>
                          <a:latin typeface="Arial" panose="020B0604020202020204" pitchFamily="34" charset="0"/>
                        </a:rPr>
                        <a:t>​</a:t>
                      </a: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solidFill>
                      <a:srgbClr val="FFFFFF"/>
                    </a:solidFill>
                  </a:tcPr>
                </a:tc>
                <a:tc>
                  <a:txBody>
                    <a:bodyPr/>
                    <a:lstStyle/>
                    <a:p>
                      <a:pPr algn="l" rtl="0" fontAlgn="base">
                        <a:lnSpc>
                          <a:spcPts val="525"/>
                        </a:lnSpc>
                        <a:buNone/>
                      </a:pPr>
                      <a:r>
                        <a:rPr lang="en-US" sz="900" b="1" i="0">
                          <a:solidFill>
                            <a:srgbClr val="000000"/>
                          </a:solidFill>
                          <a:effectLst/>
                          <a:latin typeface="Arial" panose="020B0604020202020204" pitchFamily="34" charset="0"/>
                        </a:rPr>
                        <a:t>Total # of patients​</a:t>
                      </a:r>
                      <a:endParaRPr lang="en-US" sz="900" b="1" i="0">
                        <a:solidFill>
                          <a:srgbClr val="000000"/>
                        </a:solidFill>
                        <a:effectLst/>
                      </a:endParaRP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solidFill>
                      <a:srgbClr val="FFFFFF"/>
                    </a:solidFill>
                  </a:tcPr>
                </a:tc>
                <a:tc>
                  <a:txBody>
                    <a:bodyPr/>
                    <a:lstStyle/>
                    <a:p>
                      <a:pPr algn="l" rtl="0" fontAlgn="base">
                        <a:lnSpc>
                          <a:spcPts val="525"/>
                        </a:lnSpc>
                        <a:spcBef>
                          <a:spcPts val="600"/>
                        </a:spcBef>
                        <a:buNone/>
                      </a:pPr>
                      <a:r>
                        <a:rPr lang="en-US" sz="900" b="1" i="0" dirty="0">
                          <a:solidFill>
                            <a:srgbClr val="000000"/>
                          </a:solidFill>
                          <a:effectLst/>
                          <a:latin typeface="Arial" panose="020B0604020202020204" pitchFamily="34" charset="0"/>
                        </a:rPr>
                        <a:t>Provider use of HCT tool​</a:t>
                      </a:r>
                    </a:p>
                    <a:p>
                      <a:pPr algn="l" rtl="0" fontAlgn="base">
                        <a:lnSpc>
                          <a:spcPts val="525"/>
                        </a:lnSpc>
                        <a:spcBef>
                          <a:spcPts val="600"/>
                        </a:spcBef>
                        <a:buNone/>
                      </a:pPr>
                      <a:r>
                        <a:rPr lang="en-US" sz="900" b="1" i="0" dirty="0">
                          <a:solidFill>
                            <a:srgbClr val="000000"/>
                          </a:solidFill>
                          <a:effectLst/>
                          <a:latin typeface="Arial" panose="020B0604020202020204" pitchFamily="34" charset="0"/>
                        </a:rPr>
                        <a:t>n (%)​</a:t>
                      </a:r>
                      <a:endParaRPr lang="en-US" sz="900" b="1" i="0" dirty="0">
                        <a:solidFill>
                          <a:srgbClr val="000000"/>
                        </a:solidFill>
                        <a:effectLst/>
                      </a:endParaRP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solidFill>
                      <a:srgbClr val="FFFFFF"/>
                    </a:solidFill>
                  </a:tcPr>
                </a:tc>
                <a:tc>
                  <a:txBody>
                    <a:bodyPr/>
                    <a:lstStyle/>
                    <a:p>
                      <a:pPr algn="l" rtl="0" fontAlgn="base">
                        <a:lnSpc>
                          <a:spcPts val="525"/>
                        </a:lnSpc>
                        <a:buNone/>
                      </a:pPr>
                      <a:r>
                        <a:rPr lang="en-US" sz="900" b="1" i="0" dirty="0">
                          <a:solidFill>
                            <a:srgbClr val="000000"/>
                          </a:solidFill>
                          <a:effectLst/>
                          <a:latin typeface="Arial" panose="020B0604020202020204" pitchFamily="34" charset="0"/>
                        </a:rPr>
                        <a:t>p-value​</a:t>
                      </a:r>
                      <a:endParaRPr lang="en-US" sz="900" b="1" i="0" dirty="0">
                        <a:solidFill>
                          <a:srgbClr val="000000"/>
                        </a:solidFill>
                        <a:effectLst/>
                      </a:endParaRP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solidFill>
                      <a:srgbClr val="FFFFFF"/>
                    </a:solidFill>
                  </a:tcPr>
                </a:tc>
                <a:extLst>
                  <a:ext uri="{0D108BD9-81ED-4DB2-BD59-A6C34878D82A}">
                    <a16:rowId xmlns:a16="http://schemas.microsoft.com/office/drawing/2014/main" val="2146038989"/>
                  </a:ext>
                </a:extLst>
              </a:tr>
              <a:tr h="0">
                <a:tc>
                  <a:txBody>
                    <a:bodyPr/>
                    <a:lstStyle/>
                    <a:p>
                      <a:pPr algn="l" rtl="0" fontAlgn="base">
                        <a:lnSpc>
                          <a:spcPts val="525"/>
                        </a:lnSpc>
                        <a:buNone/>
                      </a:pPr>
                      <a:r>
                        <a:rPr lang="en-US" sz="900" b="1" i="0" dirty="0">
                          <a:solidFill>
                            <a:srgbClr val="000000"/>
                          </a:solidFill>
                          <a:effectLst/>
                          <a:latin typeface="Arial" panose="020B0604020202020204" pitchFamily="34" charset="0"/>
                        </a:rPr>
                        <a:t>Age (years)​</a:t>
                      </a:r>
                      <a:endParaRPr lang="en-US" sz="900" b="1" i="0" dirty="0">
                        <a:solidFill>
                          <a:srgbClr val="000000"/>
                        </a:solidFill>
                        <a:effectLst/>
                      </a:endParaRP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15608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F2D0"/>
                    </a:solidFill>
                  </a:tcPr>
                </a:tc>
                <a:tc>
                  <a:txBody>
                    <a:bodyPr/>
                    <a:lstStyle/>
                    <a:p>
                      <a:pPr algn="l" rtl="0" fontAlgn="base">
                        <a:lnSpc>
                          <a:spcPts val="525"/>
                        </a:lnSpc>
                        <a:buNone/>
                      </a:pPr>
                      <a:r>
                        <a:rPr lang="en-US" sz="900" b="0" i="0">
                          <a:solidFill>
                            <a:srgbClr val="000000"/>
                          </a:solidFill>
                          <a:effectLst/>
                          <a:latin typeface="Arial" panose="020B0604020202020204" pitchFamily="34" charset="0"/>
                        </a:rPr>
                        <a:t>1102​</a:t>
                      </a:r>
                      <a:endParaRPr lang="en-US" sz="900" b="0" i="0">
                        <a:solidFill>
                          <a:srgbClr val="000000"/>
                        </a:solidFill>
                        <a:effectLst/>
                      </a:endParaRP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15608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F2D0"/>
                    </a:solidFill>
                  </a:tcPr>
                </a:tc>
                <a:tc>
                  <a:txBody>
                    <a:bodyPr/>
                    <a:lstStyle/>
                    <a:p>
                      <a:pPr algn="l" rtl="0" fontAlgn="auto">
                        <a:lnSpc>
                          <a:spcPts val="525"/>
                        </a:lnSpc>
                        <a:buNone/>
                      </a:pPr>
                      <a:r>
                        <a:rPr lang="en-US" sz="900" b="0" i="0">
                          <a:solidFill>
                            <a:srgbClr val="000000"/>
                          </a:solidFill>
                          <a:effectLst/>
                          <a:latin typeface="Arial" panose="020B0604020202020204" pitchFamily="34" charset="0"/>
                        </a:rPr>
                        <a:t>​</a:t>
                      </a: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15608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F2D0"/>
                    </a:solidFill>
                  </a:tcPr>
                </a:tc>
                <a:tc>
                  <a:txBody>
                    <a:bodyPr/>
                    <a:lstStyle/>
                    <a:p>
                      <a:pPr algn="l" rtl="0" fontAlgn="base">
                        <a:lnSpc>
                          <a:spcPts val="525"/>
                        </a:lnSpc>
                        <a:buNone/>
                      </a:pPr>
                      <a:r>
                        <a:rPr lang="en-US" sz="900" b="1" i="0">
                          <a:solidFill>
                            <a:srgbClr val="000000"/>
                          </a:solidFill>
                          <a:effectLst/>
                          <a:latin typeface="Arial" panose="020B0604020202020204" pitchFamily="34" charset="0"/>
                        </a:rPr>
                        <a:t>&lt;0.001</a:t>
                      </a:r>
                      <a:r>
                        <a:rPr lang="en-US" sz="900" b="0" i="0">
                          <a:solidFill>
                            <a:srgbClr val="000000"/>
                          </a:solidFill>
                          <a:effectLst/>
                          <a:latin typeface="Arial" panose="020B0604020202020204" pitchFamily="34" charset="0"/>
                        </a:rPr>
                        <a:t>​</a:t>
                      </a:r>
                      <a:endParaRPr lang="en-US" sz="900" b="0" i="0">
                        <a:solidFill>
                          <a:srgbClr val="000000"/>
                        </a:solidFill>
                        <a:effectLst/>
                      </a:endParaRP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15608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F2D0"/>
                    </a:solidFill>
                  </a:tcPr>
                </a:tc>
                <a:extLst>
                  <a:ext uri="{0D108BD9-81ED-4DB2-BD59-A6C34878D82A}">
                    <a16:rowId xmlns:a16="http://schemas.microsoft.com/office/drawing/2014/main" val="3655339443"/>
                  </a:ext>
                </a:extLst>
              </a:tr>
              <a:tr h="0">
                <a:tc>
                  <a:txBody>
                    <a:bodyPr/>
                    <a:lstStyle/>
                    <a:p>
                      <a:pPr algn="l" rtl="0" fontAlgn="base">
                        <a:lnSpc>
                          <a:spcPts val="525"/>
                        </a:lnSpc>
                        <a:buNone/>
                      </a:pPr>
                      <a:r>
                        <a:rPr lang="en-US" sz="900" b="0" i="0">
                          <a:solidFill>
                            <a:srgbClr val="000000"/>
                          </a:solidFill>
                          <a:effectLst/>
                          <a:latin typeface="Arial" panose="020B0604020202020204" pitchFamily="34" charset="0"/>
                        </a:rPr>
                        <a:t>17</a:t>
                      </a:r>
                      <a:r>
                        <a:rPr lang="en-US" sz="900" b="1" i="0">
                          <a:solidFill>
                            <a:srgbClr val="000000"/>
                          </a:solidFill>
                          <a:effectLst/>
                          <a:latin typeface="Arial" panose="020B0604020202020204" pitchFamily="34" charset="0"/>
                        </a:rPr>
                        <a:t>​</a:t>
                      </a:r>
                      <a:endParaRPr lang="en-US" sz="900" b="1" i="0">
                        <a:solidFill>
                          <a:srgbClr val="000000"/>
                        </a:solidFill>
                        <a:effectLst/>
                      </a:endParaRP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525"/>
                        </a:lnSpc>
                        <a:buNone/>
                      </a:pPr>
                      <a:r>
                        <a:rPr lang="en-US" sz="900" b="0" i="0" u="none" strike="noStrike">
                          <a:solidFill>
                            <a:srgbClr val="000000"/>
                          </a:solidFill>
                          <a:effectLst/>
                          <a:latin typeface="Arial" panose="020B0604020202020204" pitchFamily="34" charset="0"/>
                        </a:rPr>
                        <a:t>410</a:t>
                      </a:r>
                      <a:r>
                        <a:rPr lang="en-US" sz="900" b="0" i="0">
                          <a:solidFill>
                            <a:srgbClr val="000000"/>
                          </a:solidFill>
                          <a:effectLst/>
                          <a:latin typeface="Arial" panose="020B0604020202020204" pitchFamily="34" charset="0"/>
                        </a:rPr>
                        <a:t>​</a:t>
                      </a:r>
                      <a:endParaRPr lang="en-US" sz="900" b="0" i="0">
                        <a:solidFill>
                          <a:srgbClr val="000000"/>
                        </a:solidFill>
                        <a:effectLst/>
                      </a:endParaRPr>
                    </a:p>
                  </a:txBody>
                  <a:tcPr marL="22696" marR="22696" marT="64008" marB="1828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525"/>
                        </a:lnSpc>
                        <a:buNone/>
                      </a:pPr>
                      <a:r>
                        <a:rPr lang="en-US" sz="900" b="0" i="0" u="none" strike="noStrike">
                          <a:solidFill>
                            <a:srgbClr val="000000"/>
                          </a:solidFill>
                          <a:effectLst/>
                          <a:latin typeface="Arial" panose="020B0604020202020204" pitchFamily="34" charset="0"/>
                        </a:rPr>
                        <a:t>48 (11.7%)</a:t>
                      </a:r>
                      <a:r>
                        <a:rPr lang="en-US" sz="900" b="0" i="0">
                          <a:solidFill>
                            <a:srgbClr val="000000"/>
                          </a:solidFill>
                          <a:effectLst/>
                          <a:latin typeface="Arial" panose="020B0604020202020204" pitchFamily="34" charset="0"/>
                        </a:rPr>
                        <a:t>​</a:t>
                      </a:r>
                      <a:endParaRPr lang="en-US" sz="900" b="0" i="0">
                        <a:solidFill>
                          <a:srgbClr val="000000"/>
                        </a:solidFill>
                        <a:effectLst/>
                      </a:endParaRPr>
                    </a:p>
                  </a:txBody>
                  <a:tcPr marL="22696" marR="22696" marT="64008" marB="1828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auto">
                        <a:lnSpc>
                          <a:spcPts val="525"/>
                        </a:lnSpc>
                        <a:buNone/>
                      </a:pPr>
                      <a:r>
                        <a:rPr lang="en-US" sz="900" b="0" i="0">
                          <a:solidFill>
                            <a:srgbClr val="000000"/>
                          </a:solidFill>
                          <a:effectLst/>
                          <a:latin typeface="Arial" panose="020B0604020202020204" pitchFamily="34" charset="0"/>
                        </a:rPr>
                        <a:t>​</a:t>
                      </a: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813586040"/>
                  </a:ext>
                </a:extLst>
              </a:tr>
              <a:tr h="0">
                <a:tc>
                  <a:txBody>
                    <a:bodyPr/>
                    <a:lstStyle/>
                    <a:p>
                      <a:pPr algn="l" rtl="0" fontAlgn="base">
                        <a:lnSpc>
                          <a:spcPts val="525"/>
                        </a:lnSpc>
                        <a:buNone/>
                      </a:pPr>
                      <a:r>
                        <a:rPr lang="en-US" sz="900" b="0" i="0" dirty="0">
                          <a:solidFill>
                            <a:srgbClr val="000000"/>
                          </a:solidFill>
                          <a:effectLst/>
                          <a:latin typeface="Arial" panose="020B0604020202020204" pitchFamily="34" charset="0"/>
                        </a:rPr>
                        <a:t>18</a:t>
                      </a:r>
                      <a:r>
                        <a:rPr lang="en-US" sz="900" b="1" i="0" dirty="0">
                          <a:solidFill>
                            <a:srgbClr val="000000"/>
                          </a:solidFill>
                          <a:effectLst/>
                          <a:latin typeface="Arial" panose="020B0604020202020204" pitchFamily="34" charset="0"/>
                        </a:rPr>
                        <a:t>​</a:t>
                      </a:r>
                      <a:endParaRPr lang="en-US" sz="900" b="1" i="0" dirty="0">
                        <a:solidFill>
                          <a:srgbClr val="000000"/>
                        </a:solidFill>
                        <a:effectLst/>
                      </a:endParaRP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525"/>
                        </a:lnSpc>
                        <a:buNone/>
                      </a:pPr>
                      <a:r>
                        <a:rPr lang="en-US" sz="900" b="0" i="0" u="none" strike="noStrike">
                          <a:solidFill>
                            <a:srgbClr val="000000"/>
                          </a:solidFill>
                          <a:effectLst/>
                          <a:latin typeface="Arial" panose="020B0604020202020204" pitchFamily="34" charset="0"/>
                        </a:rPr>
                        <a:t>376</a:t>
                      </a:r>
                      <a:r>
                        <a:rPr lang="en-US" sz="900" b="0" i="0">
                          <a:solidFill>
                            <a:srgbClr val="000000"/>
                          </a:solidFill>
                          <a:effectLst/>
                          <a:latin typeface="Arial" panose="020B0604020202020204" pitchFamily="34" charset="0"/>
                        </a:rPr>
                        <a:t>​</a:t>
                      </a:r>
                      <a:endParaRPr lang="en-US" sz="900" b="0" i="0">
                        <a:solidFill>
                          <a:srgbClr val="000000"/>
                        </a:solidFill>
                        <a:effectLst/>
                      </a:endParaRPr>
                    </a:p>
                  </a:txBody>
                  <a:tcPr marL="22696" marR="22696" marT="64008" marB="1828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525"/>
                        </a:lnSpc>
                        <a:buNone/>
                      </a:pPr>
                      <a:r>
                        <a:rPr lang="en-US" sz="900" b="0" i="0" u="none" strike="noStrike">
                          <a:solidFill>
                            <a:srgbClr val="000000"/>
                          </a:solidFill>
                          <a:effectLst/>
                          <a:latin typeface="Arial" panose="020B0604020202020204" pitchFamily="34" charset="0"/>
                        </a:rPr>
                        <a:t>60 (16.0%)</a:t>
                      </a:r>
                      <a:r>
                        <a:rPr lang="en-US" sz="900" b="0" i="0">
                          <a:solidFill>
                            <a:srgbClr val="000000"/>
                          </a:solidFill>
                          <a:effectLst/>
                          <a:latin typeface="Arial" panose="020B0604020202020204" pitchFamily="34" charset="0"/>
                        </a:rPr>
                        <a:t>​</a:t>
                      </a:r>
                      <a:endParaRPr lang="en-US" sz="900" b="0" i="0">
                        <a:solidFill>
                          <a:srgbClr val="000000"/>
                        </a:solidFill>
                        <a:effectLst/>
                      </a:endParaRPr>
                    </a:p>
                  </a:txBody>
                  <a:tcPr marL="22696" marR="22696" marT="64008" marB="1828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auto">
                        <a:lnSpc>
                          <a:spcPts val="525"/>
                        </a:lnSpc>
                        <a:buNone/>
                      </a:pPr>
                      <a:r>
                        <a:rPr lang="en-US" sz="900" b="0" i="0">
                          <a:solidFill>
                            <a:srgbClr val="000000"/>
                          </a:solidFill>
                          <a:effectLst/>
                          <a:latin typeface="Arial" panose="020B0604020202020204" pitchFamily="34" charset="0"/>
                        </a:rPr>
                        <a:t>​</a:t>
                      </a: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4066505386"/>
                  </a:ext>
                </a:extLst>
              </a:tr>
              <a:tr h="0">
                <a:tc>
                  <a:txBody>
                    <a:bodyPr/>
                    <a:lstStyle/>
                    <a:p>
                      <a:pPr algn="l" rtl="0" fontAlgn="base">
                        <a:lnSpc>
                          <a:spcPts val="525"/>
                        </a:lnSpc>
                        <a:buNone/>
                      </a:pPr>
                      <a:r>
                        <a:rPr lang="en-US" sz="900" b="0" i="0" dirty="0">
                          <a:solidFill>
                            <a:srgbClr val="000000"/>
                          </a:solidFill>
                          <a:effectLst/>
                          <a:latin typeface="Arial" panose="020B0604020202020204" pitchFamily="34" charset="0"/>
                        </a:rPr>
                        <a:t>19</a:t>
                      </a:r>
                      <a:r>
                        <a:rPr lang="en-US" sz="900" b="1" i="0" dirty="0">
                          <a:solidFill>
                            <a:srgbClr val="000000"/>
                          </a:solidFill>
                          <a:effectLst/>
                          <a:latin typeface="Arial" panose="020B0604020202020204" pitchFamily="34" charset="0"/>
                        </a:rPr>
                        <a:t>​</a:t>
                      </a:r>
                      <a:endParaRPr lang="en-US" sz="900" b="1" i="0" dirty="0">
                        <a:solidFill>
                          <a:srgbClr val="000000"/>
                        </a:solidFill>
                        <a:effectLst/>
                      </a:endParaRP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525"/>
                        </a:lnSpc>
                        <a:buNone/>
                      </a:pPr>
                      <a:r>
                        <a:rPr lang="en-US" sz="900" b="0" i="0" u="none" strike="noStrike" dirty="0">
                          <a:solidFill>
                            <a:srgbClr val="000000"/>
                          </a:solidFill>
                          <a:effectLst/>
                          <a:latin typeface="Arial" panose="020B0604020202020204" pitchFamily="34" charset="0"/>
                        </a:rPr>
                        <a:t>183</a:t>
                      </a:r>
                      <a:r>
                        <a:rPr lang="en-US" sz="900" b="0" i="0" dirty="0">
                          <a:solidFill>
                            <a:srgbClr val="000000"/>
                          </a:solidFill>
                          <a:effectLst/>
                          <a:latin typeface="Arial" panose="020B0604020202020204" pitchFamily="34" charset="0"/>
                        </a:rPr>
                        <a:t>​</a:t>
                      </a:r>
                      <a:endParaRPr lang="en-US" sz="900" b="0" i="0" dirty="0">
                        <a:solidFill>
                          <a:srgbClr val="000000"/>
                        </a:solidFill>
                        <a:effectLst/>
                      </a:endParaRPr>
                    </a:p>
                  </a:txBody>
                  <a:tcPr marL="22696" marR="22696" marT="64008" marB="1828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525"/>
                        </a:lnSpc>
                        <a:buNone/>
                      </a:pPr>
                      <a:r>
                        <a:rPr lang="en-US" sz="900" b="0" i="0" u="none" strike="noStrike">
                          <a:solidFill>
                            <a:srgbClr val="000000"/>
                          </a:solidFill>
                          <a:effectLst/>
                          <a:latin typeface="Arial" panose="020B0604020202020204" pitchFamily="34" charset="0"/>
                        </a:rPr>
                        <a:t>27 (14.8%)</a:t>
                      </a:r>
                      <a:r>
                        <a:rPr lang="en-US" sz="900" b="0" i="0">
                          <a:solidFill>
                            <a:srgbClr val="000000"/>
                          </a:solidFill>
                          <a:effectLst/>
                          <a:latin typeface="Arial" panose="020B0604020202020204" pitchFamily="34" charset="0"/>
                        </a:rPr>
                        <a:t>​</a:t>
                      </a:r>
                      <a:endParaRPr lang="en-US" sz="900" b="0" i="0">
                        <a:solidFill>
                          <a:srgbClr val="000000"/>
                        </a:solidFill>
                        <a:effectLst/>
                      </a:endParaRPr>
                    </a:p>
                  </a:txBody>
                  <a:tcPr marL="22696" marR="22696" marT="64008" marB="1828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auto">
                        <a:lnSpc>
                          <a:spcPts val="525"/>
                        </a:lnSpc>
                        <a:buNone/>
                      </a:pPr>
                      <a:r>
                        <a:rPr lang="en-US" sz="900" b="0" i="0">
                          <a:solidFill>
                            <a:srgbClr val="000000"/>
                          </a:solidFill>
                          <a:effectLst/>
                          <a:latin typeface="Arial" panose="020B0604020202020204" pitchFamily="34" charset="0"/>
                        </a:rPr>
                        <a:t>​</a:t>
                      </a: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2096093526"/>
                  </a:ext>
                </a:extLst>
              </a:tr>
              <a:tr h="0">
                <a:tc>
                  <a:txBody>
                    <a:bodyPr/>
                    <a:lstStyle/>
                    <a:p>
                      <a:pPr algn="l" rtl="0" fontAlgn="base">
                        <a:lnSpc>
                          <a:spcPts val="525"/>
                        </a:lnSpc>
                        <a:buNone/>
                      </a:pPr>
                      <a:r>
                        <a:rPr lang="en-US" sz="900" b="0" i="0">
                          <a:solidFill>
                            <a:srgbClr val="000000"/>
                          </a:solidFill>
                          <a:effectLst/>
                          <a:latin typeface="Arial" panose="020B0604020202020204" pitchFamily="34" charset="0"/>
                        </a:rPr>
                        <a:t>≥20</a:t>
                      </a:r>
                      <a:r>
                        <a:rPr lang="en-US" sz="900" b="1" i="0">
                          <a:solidFill>
                            <a:srgbClr val="000000"/>
                          </a:solidFill>
                          <a:effectLst/>
                          <a:latin typeface="Arial" panose="020B0604020202020204" pitchFamily="34" charset="0"/>
                        </a:rPr>
                        <a:t>​</a:t>
                      </a:r>
                      <a:endParaRPr lang="en-US" sz="900" b="1" i="0">
                        <a:solidFill>
                          <a:srgbClr val="000000"/>
                        </a:solidFill>
                        <a:effectLst/>
                      </a:endParaRP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525"/>
                        </a:lnSpc>
                        <a:buNone/>
                      </a:pPr>
                      <a:r>
                        <a:rPr lang="en-US" sz="900" b="0" i="0" u="none" strike="noStrike" dirty="0">
                          <a:solidFill>
                            <a:srgbClr val="000000"/>
                          </a:solidFill>
                          <a:effectLst/>
                          <a:latin typeface="Arial" panose="020B0604020202020204" pitchFamily="34" charset="0"/>
                        </a:rPr>
                        <a:t>133</a:t>
                      </a:r>
                      <a:r>
                        <a:rPr lang="en-US" sz="900" b="0" i="0" dirty="0">
                          <a:solidFill>
                            <a:srgbClr val="000000"/>
                          </a:solidFill>
                          <a:effectLst/>
                          <a:latin typeface="Arial" panose="020B0604020202020204" pitchFamily="34" charset="0"/>
                        </a:rPr>
                        <a:t>​</a:t>
                      </a:r>
                      <a:endParaRPr lang="en-US" sz="900" b="0" i="0" dirty="0">
                        <a:solidFill>
                          <a:srgbClr val="000000"/>
                        </a:solidFill>
                        <a:effectLst/>
                      </a:endParaRPr>
                    </a:p>
                  </a:txBody>
                  <a:tcPr marL="22696" marR="22696" marT="64008" marB="1828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525"/>
                        </a:lnSpc>
                        <a:buNone/>
                      </a:pPr>
                      <a:r>
                        <a:rPr lang="en-US" sz="900" b="0" i="0" u="none" strike="noStrike">
                          <a:solidFill>
                            <a:srgbClr val="000000"/>
                          </a:solidFill>
                          <a:effectLst/>
                          <a:latin typeface="Arial" panose="020B0604020202020204" pitchFamily="34" charset="0"/>
                        </a:rPr>
                        <a:t>37 (27.8%)</a:t>
                      </a:r>
                      <a:r>
                        <a:rPr lang="en-US" sz="900" b="0" i="0">
                          <a:solidFill>
                            <a:srgbClr val="000000"/>
                          </a:solidFill>
                          <a:effectLst/>
                          <a:latin typeface="Arial" panose="020B0604020202020204" pitchFamily="34" charset="0"/>
                        </a:rPr>
                        <a:t>​</a:t>
                      </a:r>
                      <a:endParaRPr lang="en-US" sz="900" b="0" i="0">
                        <a:solidFill>
                          <a:srgbClr val="000000"/>
                        </a:solidFill>
                        <a:effectLst/>
                      </a:endParaRPr>
                    </a:p>
                  </a:txBody>
                  <a:tcPr marL="22696" marR="22696" marT="64008" marB="1828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auto">
                        <a:lnSpc>
                          <a:spcPts val="525"/>
                        </a:lnSpc>
                        <a:buNone/>
                      </a:pPr>
                      <a:r>
                        <a:rPr lang="en-US" sz="900" b="0" i="0">
                          <a:solidFill>
                            <a:srgbClr val="000000"/>
                          </a:solidFill>
                          <a:effectLst/>
                          <a:latin typeface="Arial" panose="020B0604020202020204" pitchFamily="34" charset="0"/>
                        </a:rPr>
                        <a:t>​</a:t>
                      </a: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2103263506"/>
                  </a:ext>
                </a:extLst>
              </a:tr>
              <a:tr h="0">
                <a:tc>
                  <a:txBody>
                    <a:bodyPr/>
                    <a:lstStyle/>
                    <a:p>
                      <a:pPr algn="l" rtl="0" fontAlgn="base">
                        <a:lnSpc>
                          <a:spcPts val="525"/>
                        </a:lnSpc>
                        <a:buNone/>
                      </a:pPr>
                      <a:r>
                        <a:rPr lang="en-US" sz="900" b="1" i="0">
                          <a:solidFill>
                            <a:srgbClr val="000000"/>
                          </a:solidFill>
                          <a:effectLst/>
                          <a:latin typeface="Arial" panose="020B0604020202020204" pitchFamily="34" charset="0"/>
                        </a:rPr>
                        <a:t>College Plan ​</a:t>
                      </a:r>
                      <a:endParaRPr lang="en-US" sz="900" b="1" i="0">
                        <a:solidFill>
                          <a:srgbClr val="000000"/>
                        </a:solidFill>
                        <a:effectLst/>
                      </a:endParaRP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F2D0"/>
                    </a:solidFill>
                  </a:tcPr>
                </a:tc>
                <a:tc>
                  <a:txBody>
                    <a:bodyPr/>
                    <a:lstStyle/>
                    <a:p>
                      <a:pPr algn="l" rtl="0" fontAlgn="base">
                        <a:lnSpc>
                          <a:spcPts val="525"/>
                        </a:lnSpc>
                        <a:buNone/>
                      </a:pPr>
                      <a:r>
                        <a:rPr lang="en-US" sz="900" b="0" i="0" dirty="0">
                          <a:solidFill>
                            <a:srgbClr val="000000"/>
                          </a:solidFill>
                          <a:effectLst/>
                          <a:latin typeface="Arial" panose="020B0604020202020204" pitchFamily="34" charset="0"/>
                        </a:rPr>
                        <a:t>183​</a:t>
                      </a:r>
                      <a:endParaRPr lang="en-US" sz="900" b="0" i="0" dirty="0">
                        <a:solidFill>
                          <a:srgbClr val="000000"/>
                        </a:solidFill>
                        <a:effectLst/>
                      </a:endParaRP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F2D0"/>
                    </a:solidFill>
                  </a:tcPr>
                </a:tc>
                <a:tc>
                  <a:txBody>
                    <a:bodyPr/>
                    <a:lstStyle/>
                    <a:p>
                      <a:pPr algn="l" rtl="0" fontAlgn="auto">
                        <a:lnSpc>
                          <a:spcPts val="525"/>
                        </a:lnSpc>
                        <a:buNone/>
                      </a:pPr>
                      <a:r>
                        <a:rPr lang="en-US" sz="900" b="0" i="0">
                          <a:solidFill>
                            <a:srgbClr val="000000"/>
                          </a:solidFill>
                          <a:effectLst/>
                          <a:latin typeface="Arial" panose="020B0604020202020204" pitchFamily="34" charset="0"/>
                        </a:rPr>
                        <a:t>​</a:t>
                      </a: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F2D0"/>
                    </a:solidFill>
                  </a:tcPr>
                </a:tc>
                <a:tc>
                  <a:txBody>
                    <a:bodyPr/>
                    <a:lstStyle/>
                    <a:p>
                      <a:pPr algn="l" rtl="0" fontAlgn="base">
                        <a:lnSpc>
                          <a:spcPts val="525"/>
                        </a:lnSpc>
                        <a:buNone/>
                      </a:pPr>
                      <a:r>
                        <a:rPr lang="en-US" sz="900" b="0" i="0">
                          <a:solidFill>
                            <a:srgbClr val="000000"/>
                          </a:solidFill>
                          <a:effectLst/>
                          <a:latin typeface="Arial" panose="020B0604020202020204" pitchFamily="34" charset="0"/>
                        </a:rPr>
                        <a:t>NS​</a:t>
                      </a:r>
                      <a:endParaRPr lang="en-US" sz="900" b="0" i="0">
                        <a:solidFill>
                          <a:srgbClr val="000000"/>
                        </a:solidFill>
                        <a:effectLst/>
                      </a:endParaRP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F2D0"/>
                    </a:solidFill>
                  </a:tcPr>
                </a:tc>
                <a:extLst>
                  <a:ext uri="{0D108BD9-81ED-4DB2-BD59-A6C34878D82A}">
                    <a16:rowId xmlns:a16="http://schemas.microsoft.com/office/drawing/2014/main" val="1048511473"/>
                  </a:ext>
                </a:extLst>
              </a:tr>
              <a:tr h="0">
                <a:tc>
                  <a:txBody>
                    <a:bodyPr/>
                    <a:lstStyle/>
                    <a:p>
                      <a:pPr algn="l" rtl="0" fontAlgn="base">
                        <a:lnSpc>
                          <a:spcPts val="525"/>
                        </a:lnSpc>
                        <a:buNone/>
                      </a:pPr>
                      <a:r>
                        <a:rPr lang="en-US" sz="900" b="0" i="0">
                          <a:solidFill>
                            <a:srgbClr val="000000"/>
                          </a:solidFill>
                          <a:effectLst/>
                          <a:latin typeface="Arial" panose="020B0604020202020204" pitchFamily="34" charset="0"/>
                        </a:rPr>
                        <a:t>Yes</a:t>
                      </a:r>
                      <a:r>
                        <a:rPr lang="en-US" sz="900" b="1" i="0">
                          <a:solidFill>
                            <a:srgbClr val="000000"/>
                          </a:solidFill>
                          <a:effectLst/>
                          <a:latin typeface="Arial" panose="020B0604020202020204" pitchFamily="34" charset="0"/>
                        </a:rPr>
                        <a:t>​</a:t>
                      </a:r>
                      <a:endParaRPr lang="en-US" sz="900" b="1" i="0">
                        <a:solidFill>
                          <a:srgbClr val="000000"/>
                        </a:solidFill>
                        <a:effectLst/>
                      </a:endParaRP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525"/>
                        </a:lnSpc>
                        <a:buNone/>
                      </a:pPr>
                      <a:r>
                        <a:rPr lang="en-US" sz="900" b="0" i="0">
                          <a:solidFill>
                            <a:srgbClr val="000000"/>
                          </a:solidFill>
                          <a:effectLst/>
                          <a:latin typeface="Arial" panose="020B0604020202020204" pitchFamily="34" charset="0"/>
                        </a:rPr>
                        <a:t>60​</a:t>
                      </a:r>
                      <a:endParaRPr lang="en-US" sz="900" b="0" i="0">
                        <a:solidFill>
                          <a:srgbClr val="000000"/>
                        </a:solidFill>
                        <a:effectLst/>
                      </a:endParaRP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525"/>
                        </a:lnSpc>
                        <a:buNone/>
                      </a:pPr>
                      <a:r>
                        <a:rPr lang="en-US" sz="900" b="0" i="0">
                          <a:solidFill>
                            <a:srgbClr val="000000"/>
                          </a:solidFill>
                          <a:effectLst/>
                          <a:latin typeface="Arial" panose="020B0604020202020204" pitchFamily="34" charset="0"/>
                        </a:rPr>
                        <a:t>12 (20.0%)​</a:t>
                      </a:r>
                      <a:endParaRPr lang="en-US" sz="900" b="0" i="0">
                        <a:solidFill>
                          <a:srgbClr val="000000"/>
                        </a:solidFill>
                        <a:effectLst/>
                      </a:endParaRP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auto">
                        <a:lnSpc>
                          <a:spcPts val="525"/>
                        </a:lnSpc>
                        <a:buNone/>
                      </a:pPr>
                      <a:r>
                        <a:rPr lang="en-US" sz="900" b="0" i="0">
                          <a:solidFill>
                            <a:srgbClr val="000000"/>
                          </a:solidFill>
                          <a:effectLst/>
                          <a:latin typeface="Arial" panose="020B0604020202020204" pitchFamily="34" charset="0"/>
                        </a:rPr>
                        <a:t>​</a:t>
                      </a: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4220242433"/>
                  </a:ext>
                </a:extLst>
              </a:tr>
              <a:tr h="0">
                <a:tc>
                  <a:txBody>
                    <a:bodyPr/>
                    <a:lstStyle/>
                    <a:p>
                      <a:pPr algn="l" rtl="0" fontAlgn="base">
                        <a:lnSpc>
                          <a:spcPts val="525"/>
                        </a:lnSpc>
                        <a:buNone/>
                      </a:pPr>
                      <a:r>
                        <a:rPr lang="en-US" sz="900" b="0" i="0">
                          <a:solidFill>
                            <a:srgbClr val="000000"/>
                          </a:solidFill>
                          <a:effectLst/>
                          <a:latin typeface="Arial" panose="020B0604020202020204" pitchFamily="34" charset="0"/>
                        </a:rPr>
                        <a:t>No</a:t>
                      </a:r>
                      <a:r>
                        <a:rPr lang="en-US" sz="900" b="1" i="0">
                          <a:solidFill>
                            <a:srgbClr val="000000"/>
                          </a:solidFill>
                          <a:effectLst/>
                          <a:latin typeface="Arial" panose="020B0604020202020204" pitchFamily="34" charset="0"/>
                        </a:rPr>
                        <a:t>​</a:t>
                      </a:r>
                      <a:endParaRPr lang="en-US" sz="900" b="1" i="0">
                        <a:solidFill>
                          <a:srgbClr val="000000"/>
                        </a:solidFill>
                        <a:effectLst/>
                      </a:endParaRP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525"/>
                        </a:lnSpc>
                        <a:buNone/>
                      </a:pPr>
                      <a:r>
                        <a:rPr lang="en-US" sz="900" b="0" i="0">
                          <a:solidFill>
                            <a:srgbClr val="000000"/>
                          </a:solidFill>
                          <a:effectLst/>
                          <a:latin typeface="Arial" panose="020B0604020202020204" pitchFamily="34" charset="0"/>
                        </a:rPr>
                        <a:t>123​</a:t>
                      </a:r>
                      <a:endParaRPr lang="en-US" sz="900" b="0" i="0">
                        <a:solidFill>
                          <a:srgbClr val="000000"/>
                        </a:solidFill>
                        <a:effectLst/>
                      </a:endParaRP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525"/>
                        </a:lnSpc>
                        <a:buNone/>
                      </a:pPr>
                      <a:r>
                        <a:rPr lang="en-US" sz="900" b="0" i="0">
                          <a:solidFill>
                            <a:srgbClr val="000000"/>
                          </a:solidFill>
                          <a:effectLst/>
                          <a:latin typeface="Arial" panose="020B0604020202020204" pitchFamily="34" charset="0"/>
                        </a:rPr>
                        <a:t>20 (16.3%)​</a:t>
                      </a:r>
                      <a:endParaRPr lang="en-US" sz="900" b="0" i="0">
                        <a:solidFill>
                          <a:srgbClr val="000000"/>
                        </a:solidFill>
                        <a:effectLst/>
                      </a:endParaRP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auto">
                        <a:lnSpc>
                          <a:spcPts val="525"/>
                        </a:lnSpc>
                        <a:buNone/>
                      </a:pPr>
                      <a:r>
                        <a:rPr lang="en-US" sz="900" b="0" i="0" dirty="0">
                          <a:solidFill>
                            <a:srgbClr val="000000"/>
                          </a:solidFill>
                          <a:effectLst/>
                          <a:latin typeface="Arial" panose="020B0604020202020204" pitchFamily="34" charset="0"/>
                        </a:rPr>
                        <a:t>​</a:t>
                      </a: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3562336268"/>
                  </a:ext>
                </a:extLst>
              </a:tr>
              <a:tr h="0">
                <a:tc>
                  <a:txBody>
                    <a:bodyPr/>
                    <a:lstStyle/>
                    <a:p>
                      <a:pPr algn="l" rtl="0" fontAlgn="base">
                        <a:lnSpc>
                          <a:spcPts val="525"/>
                        </a:lnSpc>
                        <a:buNone/>
                      </a:pPr>
                      <a:r>
                        <a:rPr lang="en-US" sz="900" b="1" i="0">
                          <a:solidFill>
                            <a:srgbClr val="000000"/>
                          </a:solidFill>
                          <a:effectLst/>
                          <a:latin typeface="Arial" panose="020B0604020202020204" pitchFamily="34" charset="0"/>
                        </a:rPr>
                        <a:t>Race​</a:t>
                      </a:r>
                      <a:endParaRPr lang="en-US" sz="900" b="1" i="0">
                        <a:solidFill>
                          <a:srgbClr val="000000"/>
                        </a:solidFill>
                        <a:effectLst/>
                      </a:endParaRP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F2D0"/>
                    </a:solidFill>
                  </a:tcPr>
                </a:tc>
                <a:tc>
                  <a:txBody>
                    <a:bodyPr/>
                    <a:lstStyle/>
                    <a:p>
                      <a:pPr algn="l" rtl="0" fontAlgn="base">
                        <a:lnSpc>
                          <a:spcPts val="525"/>
                        </a:lnSpc>
                        <a:buNone/>
                      </a:pPr>
                      <a:r>
                        <a:rPr lang="en-US" sz="900" b="0" i="0">
                          <a:solidFill>
                            <a:srgbClr val="000000"/>
                          </a:solidFill>
                          <a:effectLst/>
                          <a:latin typeface="Arial" panose="020B0604020202020204" pitchFamily="34" charset="0"/>
                        </a:rPr>
                        <a:t>1102​</a:t>
                      </a:r>
                      <a:endParaRPr lang="en-US" sz="900" b="0" i="0">
                        <a:solidFill>
                          <a:srgbClr val="000000"/>
                        </a:solidFill>
                        <a:effectLst/>
                      </a:endParaRP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F2D0"/>
                    </a:solidFill>
                  </a:tcPr>
                </a:tc>
                <a:tc>
                  <a:txBody>
                    <a:bodyPr/>
                    <a:lstStyle/>
                    <a:p>
                      <a:pPr algn="l" rtl="0" fontAlgn="auto">
                        <a:lnSpc>
                          <a:spcPts val="525"/>
                        </a:lnSpc>
                        <a:buNone/>
                      </a:pPr>
                      <a:r>
                        <a:rPr lang="en-US" sz="900" b="0" i="0">
                          <a:solidFill>
                            <a:srgbClr val="000000"/>
                          </a:solidFill>
                          <a:effectLst/>
                          <a:latin typeface="Arial" panose="020B0604020202020204" pitchFamily="34" charset="0"/>
                        </a:rPr>
                        <a:t>​</a:t>
                      </a: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F2D0"/>
                    </a:solidFill>
                  </a:tcPr>
                </a:tc>
                <a:tc>
                  <a:txBody>
                    <a:bodyPr/>
                    <a:lstStyle/>
                    <a:p>
                      <a:pPr algn="l" rtl="0" fontAlgn="base">
                        <a:lnSpc>
                          <a:spcPts val="525"/>
                        </a:lnSpc>
                        <a:buNone/>
                      </a:pPr>
                      <a:r>
                        <a:rPr lang="en-US" sz="900" b="0" i="0">
                          <a:solidFill>
                            <a:srgbClr val="000000"/>
                          </a:solidFill>
                          <a:effectLst/>
                          <a:latin typeface="Arial" panose="020B0604020202020204" pitchFamily="34" charset="0"/>
                        </a:rPr>
                        <a:t>NS​</a:t>
                      </a:r>
                      <a:endParaRPr lang="en-US" sz="900" b="0" i="0">
                        <a:solidFill>
                          <a:srgbClr val="000000"/>
                        </a:solidFill>
                        <a:effectLst/>
                      </a:endParaRP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F2D0"/>
                    </a:solidFill>
                  </a:tcPr>
                </a:tc>
                <a:extLst>
                  <a:ext uri="{0D108BD9-81ED-4DB2-BD59-A6C34878D82A}">
                    <a16:rowId xmlns:a16="http://schemas.microsoft.com/office/drawing/2014/main" val="3554259884"/>
                  </a:ext>
                </a:extLst>
              </a:tr>
              <a:tr h="0">
                <a:tc>
                  <a:txBody>
                    <a:bodyPr/>
                    <a:lstStyle/>
                    <a:p>
                      <a:pPr algn="l" rtl="0" fontAlgn="base">
                        <a:lnSpc>
                          <a:spcPts val="525"/>
                        </a:lnSpc>
                        <a:buNone/>
                      </a:pPr>
                      <a:r>
                        <a:rPr lang="en-US" sz="900" b="0" i="0">
                          <a:solidFill>
                            <a:srgbClr val="000000"/>
                          </a:solidFill>
                          <a:effectLst/>
                          <a:latin typeface="Arial" panose="020B0604020202020204" pitchFamily="34" charset="0"/>
                        </a:rPr>
                        <a:t>White</a:t>
                      </a:r>
                      <a:r>
                        <a:rPr lang="en-US" sz="900" b="1" i="0">
                          <a:solidFill>
                            <a:srgbClr val="000000"/>
                          </a:solidFill>
                          <a:effectLst/>
                          <a:latin typeface="Arial" panose="020B0604020202020204" pitchFamily="34" charset="0"/>
                        </a:rPr>
                        <a:t>​</a:t>
                      </a:r>
                      <a:endParaRPr lang="en-US" sz="900" b="1" i="0">
                        <a:solidFill>
                          <a:srgbClr val="000000"/>
                        </a:solidFill>
                        <a:effectLst/>
                      </a:endParaRP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525"/>
                        </a:lnSpc>
                        <a:buNone/>
                      </a:pPr>
                      <a:r>
                        <a:rPr lang="en-US" sz="900" b="0" i="0" u="none" strike="noStrike" dirty="0">
                          <a:solidFill>
                            <a:srgbClr val="000000"/>
                          </a:solidFill>
                          <a:effectLst/>
                          <a:latin typeface="Arial" panose="020B0604020202020204" pitchFamily="34" charset="0"/>
                        </a:rPr>
                        <a:t>457</a:t>
                      </a:r>
                      <a:r>
                        <a:rPr lang="en-US" sz="900" b="0" i="0" dirty="0">
                          <a:solidFill>
                            <a:srgbClr val="000000"/>
                          </a:solidFill>
                          <a:effectLst/>
                          <a:latin typeface="Arial" panose="020B0604020202020204" pitchFamily="34" charset="0"/>
                        </a:rPr>
                        <a:t>​</a:t>
                      </a:r>
                      <a:endParaRPr lang="en-US" sz="900" b="0" i="0" dirty="0">
                        <a:solidFill>
                          <a:srgbClr val="000000"/>
                        </a:solidFill>
                        <a:effectLst/>
                      </a:endParaRPr>
                    </a:p>
                  </a:txBody>
                  <a:tcPr marL="22696" marR="22696" marT="64008" marB="1828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525"/>
                        </a:lnSpc>
                        <a:buNone/>
                      </a:pPr>
                      <a:r>
                        <a:rPr lang="en-US" sz="900" b="0" i="0" u="none" strike="noStrike">
                          <a:solidFill>
                            <a:srgbClr val="000000"/>
                          </a:solidFill>
                          <a:effectLst/>
                          <a:latin typeface="Arial" panose="020B0604020202020204" pitchFamily="34" charset="0"/>
                        </a:rPr>
                        <a:t>83 (18.2%)</a:t>
                      </a:r>
                      <a:r>
                        <a:rPr lang="en-US" sz="900" b="0" i="0">
                          <a:solidFill>
                            <a:srgbClr val="000000"/>
                          </a:solidFill>
                          <a:effectLst/>
                          <a:latin typeface="Arial" panose="020B0604020202020204" pitchFamily="34" charset="0"/>
                        </a:rPr>
                        <a:t>​</a:t>
                      </a:r>
                      <a:endParaRPr lang="en-US" sz="900" b="0" i="0">
                        <a:solidFill>
                          <a:srgbClr val="000000"/>
                        </a:solidFill>
                        <a:effectLst/>
                      </a:endParaRPr>
                    </a:p>
                  </a:txBody>
                  <a:tcPr marL="22696" marR="22696" marT="64008" marB="1828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auto">
                        <a:lnSpc>
                          <a:spcPts val="525"/>
                        </a:lnSpc>
                        <a:buNone/>
                      </a:pPr>
                      <a:r>
                        <a:rPr lang="en-US" sz="900" b="0" i="0">
                          <a:solidFill>
                            <a:srgbClr val="000000"/>
                          </a:solidFill>
                          <a:effectLst/>
                          <a:latin typeface="Arial" panose="020B0604020202020204" pitchFamily="34" charset="0"/>
                        </a:rPr>
                        <a:t>​</a:t>
                      </a: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93403994"/>
                  </a:ext>
                </a:extLst>
              </a:tr>
              <a:tr h="0">
                <a:tc>
                  <a:txBody>
                    <a:bodyPr/>
                    <a:lstStyle/>
                    <a:p>
                      <a:pPr algn="l" rtl="0" fontAlgn="base">
                        <a:lnSpc>
                          <a:spcPts val="525"/>
                        </a:lnSpc>
                        <a:buNone/>
                      </a:pPr>
                      <a:r>
                        <a:rPr lang="en-US" sz="900" b="0" i="0">
                          <a:solidFill>
                            <a:srgbClr val="000000"/>
                          </a:solidFill>
                          <a:effectLst/>
                          <a:latin typeface="Arial" panose="020B0604020202020204" pitchFamily="34" charset="0"/>
                        </a:rPr>
                        <a:t>Black</a:t>
                      </a:r>
                      <a:r>
                        <a:rPr lang="en-US" sz="900" b="1" i="0">
                          <a:solidFill>
                            <a:srgbClr val="000000"/>
                          </a:solidFill>
                          <a:effectLst/>
                          <a:latin typeface="Arial" panose="020B0604020202020204" pitchFamily="34" charset="0"/>
                        </a:rPr>
                        <a:t>​</a:t>
                      </a:r>
                      <a:endParaRPr lang="en-US" sz="900" b="1" i="0">
                        <a:solidFill>
                          <a:srgbClr val="000000"/>
                        </a:solidFill>
                        <a:effectLst/>
                      </a:endParaRP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525"/>
                        </a:lnSpc>
                        <a:buNone/>
                      </a:pPr>
                      <a:r>
                        <a:rPr lang="en-US" sz="900" b="0" i="0" u="none" strike="noStrike" dirty="0">
                          <a:solidFill>
                            <a:srgbClr val="000000"/>
                          </a:solidFill>
                          <a:effectLst/>
                          <a:latin typeface="Arial" panose="020B0604020202020204" pitchFamily="34" charset="0"/>
                        </a:rPr>
                        <a:t>490</a:t>
                      </a:r>
                      <a:r>
                        <a:rPr lang="en-US" sz="900" b="0" i="0" dirty="0">
                          <a:solidFill>
                            <a:srgbClr val="000000"/>
                          </a:solidFill>
                          <a:effectLst/>
                          <a:latin typeface="Arial" panose="020B0604020202020204" pitchFamily="34" charset="0"/>
                        </a:rPr>
                        <a:t>​</a:t>
                      </a:r>
                      <a:endParaRPr lang="en-US" sz="900" b="0" i="0" dirty="0">
                        <a:solidFill>
                          <a:srgbClr val="000000"/>
                        </a:solidFill>
                        <a:effectLst/>
                      </a:endParaRPr>
                    </a:p>
                  </a:txBody>
                  <a:tcPr marL="22696" marR="22696" marT="64008" marB="1828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525"/>
                        </a:lnSpc>
                        <a:buNone/>
                      </a:pPr>
                      <a:r>
                        <a:rPr lang="en-US" sz="900" b="0" i="0" u="none" strike="noStrike" dirty="0">
                          <a:solidFill>
                            <a:srgbClr val="000000"/>
                          </a:solidFill>
                          <a:effectLst/>
                          <a:latin typeface="Arial" panose="020B0604020202020204" pitchFamily="34" charset="0"/>
                        </a:rPr>
                        <a:t>70 (14.3%)</a:t>
                      </a:r>
                      <a:r>
                        <a:rPr lang="en-US" sz="900" b="0" i="0" dirty="0">
                          <a:solidFill>
                            <a:srgbClr val="000000"/>
                          </a:solidFill>
                          <a:effectLst/>
                          <a:latin typeface="Arial" panose="020B0604020202020204" pitchFamily="34" charset="0"/>
                        </a:rPr>
                        <a:t>​</a:t>
                      </a:r>
                      <a:endParaRPr lang="en-US" sz="900" b="0" i="0" dirty="0">
                        <a:solidFill>
                          <a:srgbClr val="000000"/>
                        </a:solidFill>
                        <a:effectLst/>
                      </a:endParaRPr>
                    </a:p>
                  </a:txBody>
                  <a:tcPr marL="22696" marR="22696" marT="64008" marB="1828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auto">
                        <a:lnSpc>
                          <a:spcPts val="525"/>
                        </a:lnSpc>
                        <a:buNone/>
                      </a:pPr>
                      <a:r>
                        <a:rPr lang="en-US" sz="900" b="0" i="0">
                          <a:solidFill>
                            <a:srgbClr val="000000"/>
                          </a:solidFill>
                          <a:effectLst/>
                          <a:latin typeface="Arial" panose="020B0604020202020204" pitchFamily="34" charset="0"/>
                        </a:rPr>
                        <a:t>​</a:t>
                      </a: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813719002"/>
                  </a:ext>
                </a:extLst>
              </a:tr>
              <a:tr h="0">
                <a:tc>
                  <a:txBody>
                    <a:bodyPr/>
                    <a:lstStyle/>
                    <a:p>
                      <a:pPr algn="l" rtl="0" fontAlgn="base">
                        <a:lnSpc>
                          <a:spcPts val="525"/>
                        </a:lnSpc>
                        <a:buNone/>
                      </a:pPr>
                      <a:r>
                        <a:rPr lang="en-US" sz="900" b="0" i="0">
                          <a:solidFill>
                            <a:srgbClr val="000000"/>
                          </a:solidFill>
                          <a:effectLst/>
                          <a:latin typeface="Arial" panose="020B0604020202020204" pitchFamily="34" charset="0"/>
                        </a:rPr>
                        <a:t>Asian</a:t>
                      </a:r>
                      <a:r>
                        <a:rPr lang="en-US" sz="900" b="1" i="0">
                          <a:solidFill>
                            <a:srgbClr val="000000"/>
                          </a:solidFill>
                          <a:effectLst/>
                          <a:latin typeface="Arial" panose="020B0604020202020204" pitchFamily="34" charset="0"/>
                        </a:rPr>
                        <a:t>​</a:t>
                      </a:r>
                      <a:endParaRPr lang="en-US" sz="900" b="1" i="0">
                        <a:solidFill>
                          <a:srgbClr val="000000"/>
                        </a:solidFill>
                        <a:effectLst/>
                      </a:endParaRP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525"/>
                        </a:lnSpc>
                        <a:buNone/>
                      </a:pPr>
                      <a:r>
                        <a:rPr lang="en-US" sz="900" b="0" i="0" u="none" strike="noStrike">
                          <a:solidFill>
                            <a:srgbClr val="000000"/>
                          </a:solidFill>
                          <a:effectLst/>
                          <a:latin typeface="Arial" panose="020B0604020202020204" pitchFamily="34" charset="0"/>
                        </a:rPr>
                        <a:t>29</a:t>
                      </a:r>
                      <a:r>
                        <a:rPr lang="en-US" sz="900" b="0" i="0">
                          <a:solidFill>
                            <a:srgbClr val="000000"/>
                          </a:solidFill>
                          <a:effectLst/>
                          <a:latin typeface="Arial" panose="020B0604020202020204" pitchFamily="34" charset="0"/>
                        </a:rPr>
                        <a:t>​</a:t>
                      </a:r>
                      <a:endParaRPr lang="en-US" sz="900" b="0" i="0">
                        <a:solidFill>
                          <a:srgbClr val="000000"/>
                        </a:solidFill>
                        <a:effectLst/>
                      </a:endParaRPr>
                    </a:p>
                  </a:txBody>
                  <a:tcPr marL="22696" marR="22696" marT="64008" marB="1828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525"/>
                        </a:lnSpc>
                        <a:buNone/>
                      </a:pPr>
                      <a:r>
                        <a:rPr lang="en-US" sz="900" b="0" i="0" u="none" strike="noStrike">
                          <a:solidFill>
                            <a:srgbClr val="000000"/>
                          </a:solidFill>
                          <a:effectLst/>
                          <a:latin typeface="Arial" panose="020B0604020202020204" pitchFamily="34" charset="0"/>
                        </a:rPr>
                        <a:t>4 (13.8%)</a:t>
                      </a:r>
                      <a:r>
                        <a:rPr lang="en-US" sz="900" b="0" i="0">
                          <a:solidFill>
                            <a:srgbClr val="000000"/>
                          </a:solidFill>
                          <a:effectLst/>
                          <a:latin typeface="Arial" panose="020B0604020202020204" pitchFamily="34" charset="0"/>
                        </a:rPr>
                        <a:t>​</a:t>
                      </a:r>
                      <a:endParaRPr lang="en-US" sz="900" b="0" i="0">
                        <a:solidFill>
                          <a:srgbClr val="000000"/>
                        </a:solidFill>
                        <a:effectLst/>
                      </a:endParaRPr>
                    </a:p>
                  </a:txBody>
                  <a:tcPr marL="22696" marR="22696" marT="64008" marB="1828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auto">
                        <a:lnSpc>
                          <a:spcPts val="525"/>
                        </a:lnSpc>
                        <a:buNone/>
                      </a:pPr>
                      <a:r>
                        <a:rPr lang="en-US" sz="900" b="0" i="0">
                          <a:solidFill>
                            <a:srgbClr val="000000"/>
                          </a:solidFill>
                          <a:effectLst/>
                          <a:latin typeface="Arial" panose="020B0604020202020204" pitchFamily="34" charset="0"/>
                        </a:rPr>
                        <a:t>​</a:t>
                      </a: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661520450"/>
                  </a:ext>
                </a:extLst>
              </a:tr>
              <a:tr h="0">
                <a:tc>
                  <a:txBody>
                    <a:bodyPr/>
                    <a:lstStyle/>
                    <a:p>
                      <a:pPr algn="l" rtl="0" fontAlgn="base">
                        <a:lnSpc>
                          <a:spcPts val="525"/>
                        </a:lnSpc>
                        <a:buNone/>
                      </a:pPr>
                      <a:r>
                        <a:rPr lang="en-US" sz="900" b="0" i="0">
                          <a:solidFill>
                            <a:srgbClr val="000000"/>
                          </a:solidFill>
                          <a:effectLst/>
                          <a:latin typeface="Arial" panose="020B0604020202020204" pitchFamily="34" charset="0"/>
                        </a:rPr>
                        <a:t>Declined</a:t>
                      </a:r>
                      <a:r>
                        <a:rPr lang="en-US" sz="900" b="1" i="0">
                          <a:solidFill>
                            <a:srgbClr val="000000"/>
                          </a:solidFill>
                          <a:effectLst/>
                          <a:latin typeface="Arial" panose="020B0604020202020204" pitchFamily="34" charset="0"/>
                        </a:rPr>
                        <a:t>​</a:t>
                      </a:r>
                      <a:endParaRPr lang="en-US" sz="900" b="1" i="0">
                        <a:solidFill>
                          <a:srgbClr val="000000"/>
                        </a:solidFill>
                        <a:effectLst/>
                      </a:endParaRP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525"/>
                        </a:lnSpc>
                        <a:buNone/>
                      </a:pPr>
                      <a:r>
                        <a:rPr lang="en-US" sz="900" b="0" i="0" u="none" strike="noStrike">
                          <a:solidFill>
                            <a:srgbClr val="000000"/>
                          </a:solidFill>
                          <a:effectLst/>
                          <a:latin typeface="Arial" panose="020B0604020202020204" pitchFamily="34" charset="0"/>
                        </a:rPr>
                        <a:t>49</a:t>
                      </a:r>
                      <a:r>
                        <a:rPr lang="en-US" sz="900" b="0" i="0">
                          <a:solidFill>
                            <a:srgbClr val="000000"/>
                          </a:solidFill>
                          <a:effectLst/>
                          <a:latin typeface="Arial" panose="020B0604020202020204" pitchFamily="34" charset="0"/>
                        </a:rPr>
                        <a:t>​</a:t>
                      </a:r>
                      <a:endParaRPr lang="en-US" sz="900" b="0" i="0">
                        <a:solidFill>
                          <a:srgbClr val="000000"/>
                        </a:solidFill>
                        <a:effectLst/>
                      </a:endParaRPr>
                    </a:p>
                  </a:txBody>
                  <a:tcPr marL="22696" marR="22696" marT="64008" marB="1828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525"/>
                        </a:lnSpc>
                        <a:buNone/>
                      </a:pPr>
                      <a:r>
                        <a:rPr lang="en-US" sz="900" b="0" i="0" u="none" strike="noStrike">
                          <a:solidFill>
                            <a:srgbClr val="000000"/>
                          </a:solidFill>
                          <a:effectLst/>
                          <a:latin typeface="Arial" panose="020B0604020202020204" pitchFamily="34" charset="0"/>
                        </a:rPr>
                        <a:t>5 (10.2%)</a:t>
                      </a:r>
                      <a:r>
                        <a:rPr lang="en-US" sz="900" b="0" i="0">
                          <a:solidFill>
                            <a:srgbClr val="000000"/>
                          </a:solidFill>
                          <a:effectLst/>
                          <a:latin typeface="Arial" panose="020B0604020202020204" pitchFamily="34" charset="0"/>
                        </a:rPr>
                        <a:t>​</a:t>
                      </a:r>
                      <a:endParaRPr lang="en-US" sz="900" b="0" i="0">
                        <a:solidFill>
                          <a:srgbClr val="000000"/>
                        </a:solidFill>
                        <a:effectLst/>
                      </a:endParaRPr>
                    </a:p>
                  </a:txBody>
                  <a:tcPr marL="22696" marR="22696" marT="64008" marB="1828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auto">
                        <a:lnSpc>
                          <a:spcPts val="525"/>
                        </a:lnSpc>
                        <a:buNone/>
                      </a:pPr>
                      <a:r>
                        <a:rPr lang="en-US" sz="900" b="0" i="0">
                          <a:solidFill>
                            <a:srgbClr val="000000"/>
                          </a:solidFill>
                          <a:effectLst/>
                          <a:latin typeface="Arial" panose="020B0604020202020204" pitchFamily="34" charset="0"/>
                        </a:rPr>
                        <a:t>​</a:t>
                      </a: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2024160015"/>
                  </a:ext>
                </a:extLst>
              </a:tr>
              <a:tr h="0">
                <a:tc>
                  <a:txBody>
                    <a:bodyPr/>
                    <a:lstStyle/>
                    <a:p>
                      <a:pPr algn="l" rtl="0" fontAlgn="base">
                        <a:lnSpc>
                          <a:spcPts val="525"/>
                        </a:lnSpc>
                        <a:buNone/>
                      </a:pPr>
                      <a:r>
                        <a:rPr lang="en-US" sz="900" b="0" i="0">
                          <a:solidFill>
                            <a:srgbClr val="000000"/>
                          </a:solidFill>
                          <a:effectLst/>
                          <a:latin typeface="Arial" panose="020B0604020202020204" pitchFamily="34" charset="0"/>
                        </a:rPr>
                        <a:t>Other</a:t>
                      </a:r>
                      <a:r>
                        <a:rPr lang="en-US" sz="900" b="1" i="0">
                          <a:solidFill>
                            <a:srgbClr val="000000"/>
                          </a:solidFill>
                          <a:effectLst/>
                          <a:latin typeface="Arial" panose="020B0604020202020204" pitchFamily="34" charset="0"/>
                        </a:rPr>
                        <a:t>​</a:t>
                      </a:r>
                      <a:endParaRPr lang="en-US" sz="900" b="1" i="0">
                        <a:solidFill>
                          <a:srgbClr val="000000"/>
                        </a:solidFill>
                        <a:effectLst/>
                      </a:endParaRP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525"/>
                        </a:lnSpc>
                        <a:buNone/>
                      </a:pPr>
                      <a:r>
                        <a:rPr lang="en-US" sz="900" b="0" i="0" u="none" strike="noStrike">
                          <a:solidFill>
                            <a:srgbClr val="000000"/>
                          </a:solidFill>
                          <a:effectLst/>
                          <a:latin typeface="Arial" panose="020B0604020202020204" pitchFamily="34" charset="0"/>
                        </a:rPr>
                        <a:t>77</a:t>
                      </a:r>
                      <a:r>
                        <a:rPr lang="en-US" sz="900" b="0" i="0">
                          <a:solidFill>
                            <a:srgbClr val="000000"/>
                          </a:solidFill>
                          <a:effectLst/>
                          <a:latin typeface="Arial" panose="020B0604020202020204" pitchFamily="34" charset="0"/>
                        </a:rPr>
                        <a:t>​</a:t>
                      </a:r>
                      <a:endParaRPr lang="en-US" sz="900" b="0" i="0">
                        <a:solidFill>
                          <a:srgbClr val="000000"/>
                        </a:solidFill>
                        <a:effectLst/>
                      </a:endParaRPr>
                    </a:p>
                  </a:txBody>
                  <a:tcPr marL="22696" marR="22696" marT="64008" marB="1828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525"/>
                        </a:lnSpc>
                        <a:buNone/>
                      </a:pPr>
                      <a:r>
                        <a:rPr lang="en-US" sz="900" b="0" i="0" u="none" strike="noStrike" dirty="0">
                          <a:solidFill>
                            <a:srgbClr val="000000"/>
                          </a:solidFill>
                          <a:effectLst/>
                          <a:latin typeface="Arial" panose="020B0604020202020204" pitchFamily="34" charset="0"/>
                        </a:rPr>
                        <a:t>10 (13.0%)</a:t>
                      </a:r>
                      <a:r>
                        <a:rPr lang="en-US" sz="900" b="0" i="0" dirty="0">
                          <a:solidFill>
                            <a:srgbClr val="000000"/>
                          </a:solidFill>
                          <a:effectLst/>
                          <a:latin typeface="Arial" panose="020B0604020202020204" pitchFamily="34" charset="0"/>
                        </a:rPr>
                        <a:t>​</a:t>
                      </a:r>
                      <a:endParaRPr lang="en-US" sz="900" b="0" i="0" dirty="0">
                        <a:solidFill>
                          <a:srgbClr val="000000"/>
                        </a:solidFill>
                        <a:effectLst/>
                      </a:endParaRPr>
                    </a:p>
                  </a:txBody>
                  <a:tcPr marL="22696" marR="22696" marT="64008" marB="1828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auto">
                        <a:lnSpc>
                          <a:spcPts val="525"/>
                        </a:lnSpc>
                        <a:buNone/>
                      </a:pPr>
                      <a:r>
                        <a:rPr lang="en-US" sz="900" b="0" i="0">
                          <a:solidFill>
                            <a:srgbClr val="000000"/>
                          </a:solidFill>
                          <a:effectLst/>
                          <a:latin typeface="Arial" panose="020B0604020202020204" pitchFamily="34" charset="0"/>
                        </a:rPr>
                        <a:t>​</a:t>
                      </a: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3540895"/>
                  </a:ext>
                </a:extLst>
              </a:tr>
              <a:tr h="0">
                <a:tc>
                  <a:txBody>
                    <a:bodyPr/>
                    <a:lstStyle/>
                    <a:p>
                      <a:pPr algn="l" rtl="0" fontAlgn="base">
                        <a:lnSpc>
                          <a:spcPts val="525"/>
                        </a:lnSpc>
                        <a:buNone/>
                      </a:pPr>
                      <a:r>
                        <a:rPr lang="en-US" sz="900" b="1" i="0">
                          <a:solidFill>
                            <a:srgbClr val="000000"/>
                          </a:solidFill>
                          <a:effectLst/>
                          <a:latin typeface="Arial" panose="020B0604020202020204" pitchFamily="34" charset="0"/>
                        </a:rPr>
                        <a:t>Preferred spoken language​</a:t>
                      </a:r>
                      <a:endParaRPr lang="en-US" sz="900" b="1" i="0">
                        <a:solidFill>
                          <a:srgbClr val="000000"/>
                        </a:solidFill>
                        <a:effectLst/>
                      </a:endParaRP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F2D0"/>
                    </a:solidFill>
                  </a:tcPr>
                </a:tc>
                <a:tc>
                  <a:txBody>
                    <a:bodyPr/>
                    <a:lstStyle/>
                    <a:p>
                      <a:pPr algn="l" rtl="0" fontAlgn="base">
                        <a:lnSpc>
                          <a:spcPts val="525"/>
                        </a:lnSpc>
                        <a:buNone/>
                      </a:pPr>
                      <a:r>
                        <a:rPr lang="en-US" sz="900" b="0" i="0">
                          <a:solidFill>
                            <a:srgbClr val="000000"/>
                          </a:solidFill>
                          <a:effectLst/>
                          <a:latin typeface="Arial" panose="020B0604020202020204" pitchFamily="34" charset="0"/>
                        </a:rPr>
                        <a:t>1102 ​</a:t>
                      </a:r>
                      <a:endParaRPr lang="en-US" sz="900" b="0" i="0">
                        <a:solidFill>
                          <a:srgbClr val="000000"/>
                        </a:solidFill>
                        <a:effectLst/>
                      </a:endParaRP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F2D0"/>
                    </a:solidFill>
                  </a:tcPr>
                </a:tc>
                <a:tc>
                  <a:txBody>
                    <a:bodyPr/>
                    <a:lstStyle/>
                    <a:p>
                      <a:pPr algn="l" rtl="0" fontAlgn="auto">
                        <a:lnSpc>
                          <a:spcPts val="525"/>
                        </a:lnSpc>
                        <a:buNone/>
                      </a:pPr>
                      <a:r>
                        <a:rPr lang="en-US" sz="900" b="0" i="0" dirty="0">
                          <a:solidFill>
                            <a:srgbClr val="000000"/>
                          </a:solidFill>
                          <a:effectLst/>
                          <a:latin typeface="Arial" panose="020B0604020202020204" pitchFamily="34" charset="0"/>
                        </a:rPr>
                        <a:t>​</a:t>
                      </a: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F2D0"/>
                    </a:solidFill>
                  </a:tcPr>
                </a:tc>
                <a:tc>
                  <a:txBody>
                    <a:bodyPr/>
                    <a:lstStyle/>
                    <a:p>
                      <a:pPr algn="l" rtl="0" fontAlgn="base">
                        <a:lnSpc>
                          <a:spcPts val="525"/>
                        </a:lnSpc>
                        <a:buNone/>
                      </a:pPr>
                      <a:r>
                        <a:rPr lang="en-US" sz="900" b="0" i="0">
                          <a:solidFill>
                            <a:srgbClr val="000000"/>
                          </a:solidFill>
                          <a:effectLst/>
                          <a:latin typeface="Arial" panose="020B0604020202020204" pitchFamily="34" charset="0"/>
                        </a:rPr>
                        <a:t>0.14​</a:t>
                      </a:r>
                      <a:endParaRPr lang="en-US" sz="900" b="0" i="0">
                        <a:solidFill>
                          <a:srgbClr val="000000"/>
                        </a:solidFill>
                        <a:effectLst/>
                      </a:endParaRP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F2D0"/>
                    </a:solidFill>
                  </a:tcPr>
                </a:tc>
                <a:extLst>
                  <a:ext uri="{0D108BD9-81ED-4DB2-BD59-A6C34878D82A}">
                    <a16:rowId xmlns:a16="http://schemas.microsoft.com/office/drawing/2014/main" val="3561037393"/>
                  </a:ext>
                </a:extLst>
              </a:tr>
              <a:tr h="0">
                <a:tc>
                  <a:txBody>
                    <a:bodyPr/>
                    <a:lstStyle/>
                    <a:p>
                      <a:pPr algn="l" rtl="0" fontAlgn="base">
                        <a:lnSpc>
                          <a:spcPts val="525"/>
                        </a:lnSpc>
                        <a:buNone/>
                      </a:pPr>
                      <a:r>
                        <a:rPr lang="en-US" sz="900" b="0" i="0">
                          <a:solidFill>
                            <a:srgbClr val="000000"/>
                          </a:solidFill>
                          <a:effectLst/>
                          <a:latin typeface="Arial" panose="020B0604020202020204" pitchFamily="34" charset="0"/>
                        </a:rPr>
                        <a:t>English</a:t>
                      </a:r>
                      <a:r>
                        <a:rPr lang="en-US" sz="900" b="1" i="0">
                          <a:solidFill>
                            <a:srgbClr val="000000"/>
                          </a:solidFill>
                          <a:effectLst/>
                          <a:latin typeface="Arial" panose="020B0604020202020204" pitchFamily="34" charset="0"/>
                        </a:rPr>
                        <a:t>​</a:t>
                      </a:r>
                      <a:endParaRPr lang="en-US" sz="900" b="1" i="0">
                        <a:solidFill>
                          <a:srgbClr val="000000"/>
                        </a:solidFill>
                        <a:effectLst/>
                      </a:endParaRP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525"/>
                        </a:lnSpc>
                        <a:buNone/>
                      </a:pPr>
                      <a:r>
                        <a:rPr lang="en-US" sz="900" b="0" i="0">
                          <a:solidFill>
                            <a:srgbClr val="000000"/>
                          </a:solidFill>
                          <a:effectLst/>
                          <a:latin typeface="Arial" panose="020B0604020202020204" pitchFamily="34" charset="0"/>
                        </a:rPr>
                        <a:t>983​</a:t>
                      </a:r>
                      <a:endParaRPr lang="en-US" sz="900" b="0" i="0">
                        <a:solidFill>
                          <a:srgbClr val="000000"/>
                        </a:solidFill>
                        <a:effectLst/>
                      </a:endParaRP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525"/>
                        </a:lnSpc>
                        <a:buNone/>
                      </a:pPr>
                      <a:r>
                        <a:rPr lang="en-US" sz="900" b="0" i="0" u="none" strike="noStrike" dirty="0">
                          <a:solidFill>
                            <a:srgbClr val="000000"/>
                          </a:solidFill>
                          <a:effectLst/>
                          <a:latin typeface="Arial" panose="020B0604020202020204" pitchFamily="34" charset="0"/>
                        </a:rPr>
                        <a:t>159 (16.2%)</a:t>
                      </a:r>
                      <a:r>
                        <a:rPr lang="en-US" sz="900" b="0" i="0" dirty="0">
                          <a:solidFill>
                            <a:srgbClr val="000000"/>
                          </a:solidFill>
                          <a:effectLst/>
                          <a:latin typeface="Arial" panose="020B0604020202020204" pitchFamily="34" charset="0"/>
                        </a:rPr>
                        <a:t>​</a:t>
                      </a:r>
                      <a:endParaRPr lang="en-US" sz="900" b="0" i="0" dirty="0">
                        <a:solidFill>
                          <a:srgbClr val="000000"/>
                        </a:solidFill>
                        <a:effectLst/>
                      </a:endParaRPr>
                    </a:p>
                  </a:txBody>
                  <a:tcPr marL="22696" marR="22696" marT="64008" marB="1828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auto">
                        <a:lnSpc>
                          <a:spcPts val="525"/>
                        </a:lnSpc>
                        <a:buNone/>
                      </a:pPr>
                      <a:r>
                        <a:rPr lang="en-US" sz="900" b="0" i="0">
                          <a:solidFill>
                            <a:srgbClr val="000000"/>
                          </a:solidFill>
                          <a:effectLst/>
                          <a:latin typeface="Arial" panose="020B0604020202020204" pitchFamily="34" charset="0"/>
                        </a:rPr>
                        <a:t>​</a:t>
                      </a: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920317611"/>
                  </a:ext>
                </a:extLst>
              </a:tr>
              <a:tr h="0">
                <a:tc>
                  <a:txBody>
                    <a:bodyPr/>
                    <a:lstStyle/>
                    <a:p>
                      <a:pPr algn="l" rtl="0" fontAlgn="base">
                        <a:lnSpc>
                          <a:spcPts val="525"/>
                        </a:lnSpc>
                        <a:buNone/>
                      </a:pPr>
                      <a:r>
                        <a:rPr lang="en-US" sz="900" b="0" i="0">
                          <a:solidFill>
                            <a:srgbClr val="000000"/>
                          </a:solidFill>
                          <a:effectLst/>
                          <a:latin typeface="Arial" panose="020B0604020202020204" pitchFamily="34" charset="0"/>
                        </a:rPr>
                        <a:t>Non-English</a:t>
                      </a:r>
                      <a:r>
                        <a:rPr lang="en-US" sz="900" b="1" i="0">
                          <a:solidFill>
                            <a:srgbClr val="000000"/>
                          </a:solidFill>
                          <a:effectLst/>
                          <a:latin typeface="Arial" panose="020B0604020202020204" pitchFamily="34" charset="0"/>
                        </a:rPr>
                        <a:t>​</a:t>
                      </a:r>
                      <a:endParaRPr lang="en-US" sz="900" b="1" i="0">
                        <a:solidFill>
                          <a:srgbClr val="000000"/>
                        </a:solidFill>
                        <a:effectLst/>
                      </a:endParaRP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525"/>
                        </a:lnSpc>
                        <a:buNone/>
                      </a:pPr>
                      <a:r>
                        <a:rPr lang="en-US" sz="900" b="0" i="0">
                          <a:solidFill>
                            <a:srgbClr val="000000"/>
                          </a:solidFill>
                          <a:effectLst/>
                          <a:latin typeface="Arial" panose="020B0604020202020204" pitchFamily="34" charset="0"/>
                        </a:rPr>
                        <a:t>119​</a:t>
                      </a:r>
                      <a:endParaRPr lang="en-US" sz="900" b="0" i="0">
                        <a:solidFill>
                          <a:srgbClr val="000000"/>
                        </a:solidFill>
                        <a:effectLst/>
                      </a:endParaRP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525"/>
                        </a:lnSpc>
                        <a:buNone/>
                      </a:pPr>
                      <a:r>
                        <a:rPr lang="en-US" sz="900" b="0" i="0" u="none" strike="noStrike">
                          <a:solidFill>
                            <a:srgbClr val="000000"/>
                          </a:solidFill>
                          <a:effectLst/>
                          <a:latin typeface="Arial" panose="020B0604020202020204" pitchFamily="34" charset="0"/>
                        </a:rPr>
                        <a:t>13 (10.9%)</a:t>
                      </a:r>
                      <a:r>
                        <a:rPr lang="en-US" sz="900" b="0" i="0">
                          <a:solidFill>
                            <a:srgbClr val="000000"/>
                          </a:solidFill>
                          <a:effectLst/>
                          <a:latin typeface="Arial" panose="020B0604020202020204" pitchFamily="34" charset="0"/>
                        </a:rPr>
                        <a:t>​</a:t>
                      </a:r>
                      <a:endParaRPr lang="en-US" sz="900" b="0" i="0">
                        <a:solidFill>
                          <a:srgbClr val="000000"/>
                        </a:solidFill>
                        <a:effectLst/>
                      </a:endParaRPr>
                    </a:p>
                  </a:txBody>
                  <a:tcPr marL="22696" marR="22696" marT="64008" marB="1828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auto">
                        <a:lnSpc>
                          <a:spcPts val="525"/>
                        </a:lnSpc>
                        <a:buNone/>
                      </a:pPr>
                      <a:r>
                        <a:rPr lang="en-US" sz="900" b="0" i="0">
                          <a:solidFill>
                            <a:srgbClr val="000000"/>
                          </a:solidFill>
                          <a:effectLst/>
                          <a:latin typeface="Arial" panose="020B0604020202020204" pitchFamily="34" charset="0"/>
                        </a:rPr>
                        <a:t>​</a:t>
                      </a: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4054275677"/>
                  </a:ext>
                </a:extLst>
              </a:tr>
              <a:tr h="0">
                <a:tc>
                  <a:txBody>
                    <a:bodyPr/>
                    <a:lstStyle/>
                    <a:p>
                      <a:pPr algn="l" rtl="0" fontAlgn="base">
                        <a:lnSpc>
                          <a:spcPts val="525"/>
                        </a:lnSpc>
                        <a:buNone/>
                      </a:pPr>
                      <a:r>
                        <a:rPr lang="en-US" sz="900" b="1" i="0">
                          <a:solidFill>
                            <a:srgbClr val="000000"/>
                          </a:solidFill>
                          <a:effectLst/>
                          <a:latin typeface="Arial" panose="020B0604020202020204" pitchFamily="34" charset="0"/>
                        </a:rPr>
                        <a:t>Insurance​</a:t>
                      </a:r>
                      <a:endParaRPr lang="en-US" sz="900" b="1" i="0">
                        <a:solidFill>
                          <a:srgbClr val="000000"/>
                        </a:solidFill>
                        <a:effectLst/>
                      </a:endParaRP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F2D0"/>
                    </a:solidFill>
                  </a:tcPr>
                </a:tc>
                <a:tc>
                  <a:txBody>
                    <a:bodyPr/>
                    <a:lstStyle/>
                    <a:p>
                      <a:pPr algn="l" rtl="0" fontAlgn="base">
                        <a:lnSpc>
                          <a:spcPts val="525"/>
                        </a:lnSpc>
                        <a:buNone/>
                      </a:pPr>
                      <a:r>
                        <a:rPr lang="en-US" sz="900" b="0" i="0" dirty="0">
                          <a:solidFill>
                            <a:srgbClr val="000000"/>
                          </a:solidFill>
                          <a:effectLst/>
                          <a:latin typeface="Arial" panose="020B0604020202020204" pitchFamily="34" charset="0"/>
                        </a:rPr>
                        <a:t>1102​</a:t>
                      </a:r>
                      <a:endParaRPr lang="en-US" sz="900" b="0" i="0" dirty="0">
                        <a:solidFill>
                          <a:srgbClr val="000000"/>
                        </a:solidFill>
                        <a:effectLst/>
                      </a:endParaRP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F2D0"/>
                    </a:solidFill>
                  </a:tcPr>
                </a:tc>
                <a:tc>
                  <a:txBody>
                    <a:bodyPr/>
                    <a:lstStyle/>
                    <a:p>
                      <a:pPr algn="l" rtl="0" fontAlgn="auto">
                        <a:lnSpc>
                          <a:spcPts val="525"/>
                        </a:lnSpc>
                        <a:buNone/>
                      </a:pPr>
                      <a:r>
                        <a:rPr lang="en-US" sz="900" b="0" i="0" dirty="0">
                          <a:solidFill>
                            <a:srgbClr val="000000"/>
                          </a:solidFill>
                          <a:effectLst/>
                          <a:latin typeface="Arial" panose="020B0604020202020204" pitchFamily="34" charset="0"/>
                        </a:rPr>
                        <a:t>​</a:t>
                      </a: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F2D0"/>
                    </a:solidFill>
                  </a:tcPr>
                </a:tc>
                <a:tc>
                  <a:txBody>
                    <a:bodyPr/>
                    <a:lstStyle/>
                    <a:p>
                      <a:pPr algn="l" rtl="0" fontAlgn="base">
                        <a:lnSpc>
                          <a:spcPts val="525"/>
                        </a:lnSpc>
                        <a:buNone/>
                      </a:pPr>
                      <a:r>
                        <a:rPr lang="en-US" sz="900" b="0" i="0">
                          <a:solidFill>
                            <a:srgbClr val="000000"/>
                          </a:solidFill>
                          <a:effectLst/>
                          <a:latin typeface="Arial" panose="020B0604020202020204" pitchFamily="34" charset="0"/>
                        </a:rPr>
                        <a:t>NS​</a:t>
                      </a:r>
                      <a:endParaRPr lang="en-US" sz="900" b="0" i="0">
                        <a:solidFill>
                          <a:srgbClr val="000000"/>
                        </a:solidFill>
                        <a:effectLst/>
                      </a:endParaRP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F2D0"/>
                    </a:solidFill>
                  </a:tcPr>
                </a:tc>
                <a:extLst>
                  <a:ext uri="{0D108BD9-81ED-4DB2-BD59-A6C34878D82A}">
                    <a16:rowId xmlns:a16="http://schemas.microsoft.com/office/drawing/2014/main" val="1090686083"/>
                  </a:ext>
                </a:extLst>
              </a:tr>
              <a:tr h="0">
                <a:tc>
                  <a:txBody>
                    <a:bodyPr/>
                    <a:lstStyle/>
                    <a:p>
                      <a:pPr algn="l" rtl="0" fontAlgn="base">
                        <a:lnSpc>
                          <a:spcPts val="525"/>
                        </a:lnSpc>
                        <a:buNone/>
                      </a:pPr>
                      <a:r>
                        <a:rPr lang="en-US" sz="900" b="0" i="0">
                          <a:solidFill>
                            <a:srgbClr val="000000"/>
                          </a:solidFill>
                          <a:effectLst/>
                          <a:latin typeface="Arial" panose="020B0604020202020204" pitchFamily="34" charset="0"/>
                        </a:rPr>
                        <a:t>Private</a:t>
                      </a:r>
                      <a:r>
                        <a:rPr lang="en-US" sz="900" b="1" i="0">
                          <a:solidFill>
                            <a:srgbClr val="000000"/>
                          </a:solidFill>
                          <a:effectLst/>
                          <a:latin typeface="Arial" panose="020B0604020202020204" pitchFamily="34" charset="0"/>
                        </a:rPr>
                        <a:t>​</a:t>
                      </a:r>
                      <a:endParaRPr lang="en-US" sz="900" b="1" i="0">
                        <a:solidFill>
                          <a:srgbClr val="000000"/>
                        </a:solidFill>
                        <a:effectLst/>
                      </a:endParaRP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525"/>
                        </a:lnSpc>
                        <a:buNone/>
                      </a:pPr>
                      <a:r>
                        <a:rPr lang="en-US" sz="900" b="0" i="0" u="none" strike="noStrike">
                          <a:solidFill>
                            <a:srgbClr val="000000"/>
                          </a:solidFill>
                          <a:effectLst/>
                          <a:latin typeface="Arial" panose="020B0604020202020204" pitchFamily="34" charset="0"/>
                        </a:rPr>
                        <a:t>484</a:t>
                      </a:r>
                      <a:r>
                        <a:rPr lang="en-US" sz="900" b="0" i="0">
                          <a:solidFill>
                            <a:srgbClr val="000000"/>
                          </a:solidFill>
                          <a:effectLst/>
                          <a:latin typeface="Arial" panose="020B0604020202020204" pitchFamily="34" charset="0"/>
                        </a:rPr>
                        <a:t>​</a:t>
                      </a:r>
                      <a:endParaRPr lang="en-US" sz="900" b="0" i="0">
                        <a:solidFill>
                          <a:srgbClr val="000000"/>
                        </a:solidFill>
                        <a:effectLst/>
                      </a:endParaRPr>
                    </a:p>
                  </a:txBody>
                  <a:tcPr marL="22696" marR="22696" marT="64008" marB="1828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525"/>
                        </a:lnSpc>
                        <a:buNone/>
                      </a:pPr>
                      <a:r>
                        <a:rPr lang="en-US" sz="900" b="0" i="0" u="none" strike="noStrike" dirty="0">
                          <a:solidFill>
                            <a:srgbClr val="000000"/>
                          </a:solidFill>
                          <a:effectLst/>
                          <a:latin typeface="Arial" panose="020B0604020202020204" pitchFamily="34" charset="0"/>
                        </a:rPr>
                        <a:t>85 (17.6%)</a:t>
                      </a:r>
                      <a:r>
                        <a:rPr lang="en-US" sz="900" b="0" i="0" dirty="0">
                          <a:solidFill>
                            <a:srgbClr val="000000"/>
                          </a:solidFill>
                          <a:effectLst/>
                          <a:latin typeface="Arial" panose="020B0604020202020204" pitchFamily="34" charset="0"/>
                        </a:rPr>
                        <a:t>​</a:t>
                      </a:r>
                      <a:endParaRPr lang="en-US" sz="900" b="0" i="0" dirty="0">
                        <a:solidFill>
                          <a:srgbClr val="000000"/>
                        </a:solidFill>
                        <a:effectLst/>
                      </a:endParaRPr>
                    </a:p>
                  </a:txBody>
                  <a:tcPr marL="22696" marR="22696" marT="64008" marB="1828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auto">
                        <a:lnSpc>
                          <a:spcPts val="525"/>
                        </a:lnSpc>
                        <a:buNone/>
                      </a:pPr>
                      <a:r>
                        <a:rPr lang="en-US" sz="900" b="0" i="0">
                          <a:solidFill>
                            <a:srgbClr val="000000"/>
                          </a:solidFill>
                          <a:effectLst/>
                          <a:latin typeface="Arial" panose="020B0604020202020204" pitchFamily="34" charset="0"/>
                        </a:rPr>
                        <a:t>​</a:t>
                      </a: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2963824396"/>
                  </a:ext>
                </a:extLst>
              </a:tr>
              <a:tr h="0">
                <a:tc>
                  <a:txBody>
                    <a:bodyPr/>
                    <a:lstStyle/>
                    <a:p>
                      <a:pPr algn="l" rtl="0" fontAlgn="base">
                        <a:lnSpc>
                          <a:spcPts val="525"/>
                        </a:lnSpc>
                        <a:buNone/>
                      </a:pPr>
                      <a:r>
                        <a:rPr lang="en-US" sz="900" b="0" i="0">
                          <a:solidFill>
                            <a:srgbClr val="000000"/>
                          </a:solidFill>
                          <a:effectLst/>
                          <a:latin typeface="Arial" panose="020B0604020202020204" pitchFamily="34" charset="0"/>
                        </a:rPr>
                        <a:t>Public</a:t>
                      </a:r>
                      <a:r>
                        <a:rPr lang="en-US" sz="900" b="1" i="0">
                          <a:solidFill>
                            <a:srgbClr val="000000"/>
                          </a:solidFill>
                          <a:effectLst/>
                          <a:latin typeface="Arial" panose="020B0604020202020204" pitchFamily="34" charset="0"/>
                        </a:rPr>
                        <a:t>​</a:t>
                      </a:r>
                      <a:endParaRPr lang="en-US" sz="900" b="1" i="0">
                        <a:solidFill>
                          <a:srgbClr val="000000"/>
                        </a:solidFill>
                        <a:effectLst/>
                      </a:endParaRP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525"/>
                        </a:lnSpc>
                        <a:buNone/>
                      </a:pPr>
                      <a:r>
                        <a:rPr lang="en-US" sz="900" b="0" i="0" u="none" strike="noStrike">
                          <a:solidFill>
                            <a:srgbClr val="000000"/>
                          </a:solidFill>
                          <a:effectLst/>
                          <a:latin typeface="Arial" panose="020B0604020202020204" pitchFamily="34" charset="0"/>
                        </a:rPr>
                        <a:t>558</a:t>
                      </a:r>
                      <a:r>
                        <a:rPr lang="en-US" sz="900" b="0" i="0">
                          <a:solidFill>
                            <a:srgbClr val="000000"/>
                          </a:solidFill>
                          <a:effectLst/>
                          <a:latin typeface="Arial" panose="020B0604020202020204" pitchFamily="34" charset="0"/>
                        </a:rPr>
                        <a:t>​</a:t>
                      </a:r>
                      <a:endParaRPr lang="en-US" sz="900" b="0" i="0">
                        <a:solidFill>
                          <a:srgbClr val="000000"/>
                        </a:solidFill>
                        <a:effectLst/>
                      </a:endParaRPr>
                    </a:p>
                  </a:txBody>
                  <a:tcPr marL="22696" marR="22696" marT="64008" marB="1828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525"/>
                        </a:lnSpc>
                        <a:buNone/>
                      </a:pPr>
                      <a:r>
                        <a:rPr lang="en-US" sz="900" b="0" i="0" u="none" strike="noStrike" dirty="0">
                          <a:solidFill>
                            <a:srgbClr val="000000"/>
                          </a:solidFill>
                          <a:effectLst/>
                          <a:latin typeface="Arial" panose="020B0604020202020204" pitchFamily="34" charset="0"/>
                        </a:rPr>
                        <a:t>80 (14.3%)</a:t>
                      </a:r>
                      <a:r>
                        <a:rPr lang="en-US" sz="900" b="0" i="0" dirty="0">
                          <a:solidFill>
                            <a:srgbClr val="000000"/>
                          </a:solidFill>
                          <a:effectLst/>
                          <a:latin typeface="Arial" panose="020B0604020202020204" pitchFamily="34" charset="0"/>
                        </a:rPr>
                        <a:t>​</a:t>
                      </a:r>
                      <a:endParaRPr lang="en-US" sz="900" b="0" i="0" dirty="0">
                        <a:solidFill>
                          <a:srgbClr val="000000"/>
                        </a:solidFill>
                        <a:effectLst/>
                      </a:endParaRPr>
                    </a:p>
                  </a:txBody>
                  <a:tcPr marL="22696" marR="22696" marT="64008" marB="1828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auto">
                        <a:lnSpc>
                          <a:spcPts val="525"/>
                        </a:lnSpc>
                        <a:buNone/>
                      </a:pPr>
                      <a:r>
                        <a:rPr lang="en-US" sz="900" b="0" i="0">
                          <a:solidFill>
                            <a:srgbClr val="000000"/>
                          </a:solidFill>
                          <a:effectLst/>
                          <a:latin typeface="Arial" panose="020B0604020202020204" pitchFamily="34" charset="0"/>
                        </a:rPr>
                        <a:t>​</a:t>
                      </a: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2399130393"/>
                  </a:ext>
                </a:extLst>
              </a:tr>
              <a:tr h="0">
                <a:tc>
                  <a:txBody>
                    <a:bodyPr/>
                    <a:lstStyle/>
                    <a:p>
                      <a:pPr algn="l" rtl="0" fontAlgn="base">
                        <a:lnSpc>
                          <a:spcPts val="525"/>
                        </a:lnSpc>
                        <a:buNone/>
                      </a:pPr>
                      <a:r>
                        <a:rPr lang="en-US" sz="900" b="0" i="0">
                          <a:solidFill>
                            <a:srgbClr val="000000"/>
                          </a:solidFill>
                          <a:effectLst/>
                          <a:latin typeface="Arial" panose="020B0604020202020204" pitchFamily="34" charset="0"/>
                        </a:rPr>
                        <a:t>None</a:t>
                      </a:r>
                      <a:r>
                        <a:rPr lang="en-US" sz="900" b="1" i="0">
                          <a:solidFill>
                            <a:srgbClr val="000000"/>
                          </a:solidFill>
                          <a:effectLst/>
                          <a:latin typeface="Arial" panose="020B0604020202020204" pitchFamily="34" charset="0"/>
                        </a:rPr>
                        <a:t>​</a:t>
                      </a:r>
                      <a:endParaRPr lang="en-US" sz="900" b="1" i="0">
                        <a:solidFill>
                          <a:srgbClr val="000000"/>
                        </a:solidFill>
                        <a:effectLst/>
                      </a:endParaRP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525"/>
                        </a:lnSpc>
                        <a:buNone/>
                      </a:pPr>
                      <a:r>
                        <a:rPr lang="en-US" sz="900" b="0" i="0" u="none" strike="noStrike">
                          <a:solidFill>
                            <a:srgbClr val="000000"/>
                          </a:solidFill>
                          <a:effectLst/>
                          <a:latin typeface="Arial" panose="020B0604020202020204" pitchFamily="34" charset="0"/>
                        </a:rPr>
                        <a:t>60</a:t>
                      </a:r>
                      <a:r>
                        <a:rPr lang="en-US" sz="900" b="0" i="0">
                          <a:solidFill>
                            <a:srgbClr val="000000"/>
                          </a:solidFill>
                          <a:effectLst/>
                          <a:latin typeface="Arial" panose="020B0604020202020204" pitchFamily="34" charset="0"/>
                        </a:rPr>
                        <a:t>​</a:t>
                      </a:r>
                      <a:endParaRPr lang="en-US" sz="900" b="0" i="0">
                        <a:solidFill>
                          <a:srgbClr val="000000"/>
                        </a:solidFill>
                        <a:effectLst/>
                      </a:endParaRPr>
                    </a:p>
                  </a:txBody>
                  <a:tcPr marL="22696" marR="22696" marT="64008" marB="1828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525"/>
                        </a:lnSpc>
                        <a:buNone/>
                      </a:pPr>
                      <a:r>
                        <a:rPr lang="en-US" sz="900" b="0" i="0" u="none" strike="noStrike" dirty="0">
                          <a:solidFill>
                            <a:srgbClr val="000000"/>
                          </a:solidFill>
                          <a:effectLst/>
                          <a:latin typeface="Arial" panose="020B0604020202020204" pitchFamily="34" charset="0"/>
                        </a:rPr>
                        <a:t>7 (11.7%)</a:t>
                      </a:r>
                      <a:r>
                        <a:rPr lang="en-US" sz="900" b="0" i="0" dirty="0">
                          <a:solidFill>
                            <a:srgbClr val="000000"/>
                          </a:solidFill>
                          <a:effectLst/>
                          <a:latin typeface="Arial" panose="020B0604020202020204" pitchFamily="34" charset="0"/>
                        </a:rPr>
                        <a:t>​</a:t>
                      </a:r>
                      <a:endParaRPr lang="en-US" sz="900" b="0" i="0" dirty="0">
                        <a:solidFill>
                          <a:srgbClr val="000000"/>
                        </a:solidFill>
                        <a:effectLst/>
                      </a:endParaRPr>
                    </a:p>
                  </a:txBody>
                  <a:tcPr marL="22696" marR="22696" marT="64008" marB="1828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auto">
                        <a:lnSpc>
                          <a:spcPts val="525"/>
                        </a:lnSpc>
                        <a:buNone/>
                      </a:pPr>
                      <a:r>
                        <a:rPr lang="en-US" sz="900" b="0" i="0">
                          <a:solidFill>
                            <a:srgbClr val="000000"/>
                          </a:solidFill>
                          <a:effectLst/>
                          <a:latin typeface="Arial" panose="020B0604020202020204" pitchFamily="34" charset="0"/>
                        </a:rPr>
                        <a:t>​</a:t>
                      </a: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3756493346"/>
                  </a:ext>
                </a:extLst>
              </a:tr>
              <a:tr h="0">
                <a:tc>
                  <a:txBody>
                    <a:bodyPr/>
                    <a:lstStyle/>
                    <a:p>
                      <a:pPr algn="l" rtl="0" fontAlgn="base">
                        <a:lnSpc>
                          <a:spcPts val="525"/>
                        </a:lnSpc>
                        <a:buNone/>
                      </a:pPr>
                      <a:r>
                        <a:rPr lang="en-US" sz="900" b="1" i="0">
                          <a:solidFill>
                            <a:srgbClr val="000000"/>
                          </a:solidFill>
                          <a:effectLst/>
                          <a:latin typeface="Arial" panose="020B0604020202020204" pitchFamily="34" charset="0"/>
                        </a:rPr>
                        <a:t>DM Type​</a:t>
                      </a:r>
                      <a:endParaRPr lang="en-US" sz="900" b="1" i="0">
                        <a:solidFill>
                          <a:srgbClr val="000000"/>
                        </a:solidFill>
                        <a:effectLst/>
                      </a:endParaRP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F2D0"/>
                    </a:solidFill>
                  </a:tcPr>
                </a:tc>
                <a:tc>
                  <a:txBody>
                    <a:bodyPr/>
                    <a:lstStyle/>
                    <a:p>
                      <a:pPr algn="l" rtl="0" fontAlgn="base">
                        <a:lnSpc>
                          <a:spcPts val="525"/>
                        </a:lnSpc>
                        <a:buNone/>
                      </a:pPr>
                      <a:r>
                        <a:rPr lang="en-US" sz="900" b="0" i="0">
                          <a:solidFill>
                            <a:srgbClr val="000000"/>
                          </a:solidFill>
                          <a:effectLst/>
                          <a:latin typeface="Arial" panose="020B0604020202020204" pitchFamily="34" charset="0"/>
                        </a:rPr>
                        <a:t>1102​</a:t>
                      </a:r>
                      <a:endParaRPr lang="en-US" sz="900" b="0" i="0">
                        <a:solidFill>
                          <a:srgbClr val="000000"/>
                        </a:solidFill>
                        <a:effectLst/>
                      </a:endParaRP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F2D0"/>
                    </a:solidFill>
                  </a:tcPr>
                </a:tc>
                <a:tc>
                  <a:txBody>
                    <a:bodyPr/>
                    <a:lstStyle/>
                    <a:p>
                      <a:pPr algn="l" rtl="0" fontAlgn="auto">
                        <a:lnSpc>
                          <a:spcPts val="525"/>
                        </a:lnSpc>
                        <a:buNone/>
                      </a:pPr>
                      <a:endParaRPr lang="en-US" sz="900" b="0" i="0" dirty="0">
                        <a:solidFill>
                          <a:srgbClr val="000000"/>
                        </a:solidFill>
                        <a:effectLst/>
                        <a:latin typeface="Arial" panose="020B0604020202020204" pitchFamily="34" charset="0"/>
                      </a:endParaRP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F2D0"/>
                    </a:solidFill>
                  </a:tcPr>
                </a:tc>
                <a:tc>
                  <a:txBody>
                    <a:bodyPr/>
                    <a:lstStyle/>
                    <a:p>
                      <a:pPr algn="l" rtl="0" fontAlgn="base">
                        <a:lnSpc>
                          <a:spcPts val="525"/>
                        </a:lnSpc>
                        <a:buNone/>
                      </a:pPr>
                      <a:r>
                        <a:rPr lang="en-US" sz="900" b="0" i="0" dirty="0">
                          <a:solidFill>
                            <a:srgbClr val="000000"/>
                          </a:solidFill>
                          <a:effectLst/>
                          <a:latin typeface="Arial" panose="020B0604020202020204" pitchFamily="34" charset="0"/>
                        </a:rPr>
                        <a:t>0.06​</a:t>
                      </a:r>
                      <a:endParaRPr lang="en-US" sz="900" b="0" i="0" dirty="0">
                        <a:solidFill>
                          <a:srgbClr val="000000"/>
                        </a:solidFill>
                        <a:effectLst/>
                      </a:endParaRP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F2D0"/>
                    </a:solidFill>
                  </a:tcPr>
                </a:tc>
                <a:extLst>
                  <a:ext uri="{0D108BD9-81ED-4DB2-BD59-A6C34878D82A}">
                    <a16:rowId xmlns:a16="http://schemas.microsoft.com/office/drawing/2014/main" val="1739889378"/>
                  </a:ext>
                </a:extLst>
              </a:tr>
              <a:tr h="0">
                <a:tc>
                  <a:txBody>
                    <a:bodyPr/>
                    <a:lstStyle/>
                    <a:p>
                      <a:pPr algn="l" rtl="0" fontAlgn="base">
                        <a:lnSpc>
                          <a:spcPts val="525"/>
                        </a:lnSpc>
                        <a:buNone/>
                      </a:pPr>
                      <a:r>
                        <a:rPr lang="en-US" sz="900" b="0" i="0">
                          <a:solidFill>
                            <a:srgbClr val="000000"/>
                          </a:solidFill>
                          <a:effectLst/>
                          <a:latin typeface="Arial" panose="020B0604020202020204" pitchFamily="34" charset="0"/>
                        </a:rPr>
                        <a:t>Type 1</a:t>
                      </a:r>
                      <a:r>
                        <a:rPr lang="en-US" sz="900" b="1" i="0">
                          <a:solidFill>
                            <a:srgbClr val="000000"/>
                          </a:solidFill>
                          <a:effectLst/>
                          <a:latin typeface="Arial" panose="020B0604020202020204" pitchFamily="34" charset="0"/>
                        </a:rPr>
                        <a:t>​</a:t>
                      </a:r>
                      <a:endParaRPr lang="en-US" sz="900" b="1" i="0">
                        <a:solidFill>
                          <a:srgbClr val="000000"/>
                        </a:solidFill>
                        <a:effectLst/>
                      </a:endParaRP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525"/>
                        </a:lnSpc>
                        <a:buNone/>
                      </a:pPr>
                      <a:r>
                        <a:rPr lang="en-US" sz="900" b="0" i="0" u="none" strike="noStrike">
                          <a:solidFill>
                            <a:srgbClr val="000000"/>
                          </a:solidFill>
                          <a:effectLst/>
                          <a:latin typeface="Arial" panose="020B0604020202020204" pitchFamily="34" charset="0"/>
                        </a:rPr>
                        <a:t>742</a:t>
                      </a:r>
                      <a:r>
                        <a:rPr lang="en-US" sz="900" b="0" i="0">
                          <a:solidFill>
                            <a:srgbClr val="000000"/>
                          </a:solidFill>
                          <a:effectLst/>
                          <a:latin typeface="Arial" panose="020B0604020202020204" pitchFamily="34" charset="0"/>
                        </a:rPr>
                        <a:t>​</a:t>
                      </a:r>
                      <a:endParaRPr lang="en-US" sz="900" b="0" i="0">
                        <a:solidFill>
                          <a:srgbClr val="000000"/>
                        </a:solidFill>
                        <a:effectLst/>
                      </a:endParaRPr>
                    </a:p>
                  </a:txBody>
                  <a:tcPr marL="22696" marR="22696" marT="64008" marB="1828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525"/>
                        </a:lnSpc>
                        <a:buNone/>
                      </a:pPr>
                      <a:r>
                        <a:rPr lang="en-US" sz="900" b="0" i="0" u="none" strike="noStrike" dirty="0">
                          <a:solidFill>
                            <a:srgbClr val="000000"/>
                          </a:solidFill>
                          <a:effectLst/>
                          <a:latin typeface="Arial" panose="020B0604020202020204" pitchFamily="34" charset="0"/>
                        </a:rPr>
                        <a:t>128 (17.3%)</a:t>
                      </a:r>
                      <a:r>
                        <a:rPr lang="en-US" sz="900" b="0" i="0" dirty="0">
                          <a:solidFill>
                            <a:srgbClr val="000000"/>
                          </a:solidFill>
                          <a:effectLst/>
                          <a:latin typeface="Arial" panose="020B0604020202020204" pitchFamily="34" charset="0"/>
                        </a:rPr>
                        <a:t>​</a:t>
                      </a:r>
                      <a:endParaRPr lang="en-US" sz="900" b="0" i="0" dirty="0">
                        <a:solidFill>
                          <a:srgbClr val="000000"/>
                        </a:solidFill>
                        <a:effectLst/>
                      </a:endParaRPr>
                    </a:p>
                  </a:txBody>
                  <a:tcPr marL="22696" marR="22696" marT="64008" marB="1828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auto">
                        <a:lnSpc>
                          <a:spcPts val="525"/>
                        </a:lnSpc>
                        <a:buNone/>
                      </a:pPr>
                      <a:r>
                        <a:rPr lang="en-US" sz="900" b="0" i="0">
                          <a:solidFill>
                            <a:srgbClr val="000000"/>
                          </a:solidFill>
                          <a:effectLst/>
                          <a:latin typeface="Arial" panose="020B0604020202020204" pitchFamily="34" charset="0"/>
                        </a:rPr>
                        <a:t>​</a:t>
                      </a: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774324634"/>
                  </a:ext>
                </a:extLst>
              </a:tr>
              <a:tr h="0">
                <a:tc>
                  <a:txBody>
                    <a:bodyPr/>
                    <a:lstStyle/>
                    <a:p>
                      <a:pPr algn="l" rtl="0" fontAlgn="base">
                        <a:lnSpc>
                          <a:spcPts val="525"/>
                        </a:lnSpc>
                        <a:buNone/>
                      </a:pPr>
                      <a:r>
                        <a:rPr lang="en-US" sz="900" b="0" i="0">
                          <a:solidFill>
                            <a:srgbClr val="000000"/>
                          </a:solidFill>
                          <a:effectLst/>
                          <a:latin typeface="Arial" panose="020B0604020202020204" pitchFamily="34" charset="0"/>
                        </a:rPr>
                        <a:t>Type 2</a:t>
                      </a:r>
                      <a:r>
                        <a:rPr lang="en-US" sz="900" b="1" i="0">
                          <a:solidFill>
                            <a:srgbClr val="000000"/>
                          </a:solidFill>
                          <a:effectLst/>
                          <a:latin typeface="Arial" panose="020B0604020202020204" pitchFamily="34" charset="0"/>
                        </a:rPr>
                        <a:t>​</a:t>
                      </a:r>
                      <a:endParaRPr lang="en-US" sz="900" b="1" i="0">
                        <a:solidFill>
                          <a:srgbClr val="000000"/>
                        </a:solidFill>
                        <a:effectLst/>
                      </a:endParaRP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525"/>
                        </a:lnSpc>
                        <a:buNone/>
                      </a:pPr>
                      <a:r>
                        <a:rPr lang="en-US" sz="900" b="0" i="0" u="none" strike="noStrike">
                          <a:solidFill>
                            <a:srgbClr val="000000"/>
                          </a:solidFill>
                          <a:effectLst/>
                          <a:latin typeface="Arial" panose="020B0604020202020204" pitchFamily="34" charset="0"/>
                        </a:rPr>
                        <a:t>341</a:t>
                      </a:r>
                      <a:r>
                        <a:rPr lang="en-US" sz="900" b="0" i="0">
                          <a:solidFill>
                            <a:srgbClr val="000000"/>
                          </a:solidFill>
                          <a:effectLst/>
                          <a:latin typeface="Arial" panose="020B0604020202020204" pitchFamily="34" charset="0"/>
                        </a:rPr>
                        <a:t>​</a:t>
                      </a:r>
                      <a:endParaRPr lang="en-US" sz="900" b="0" i="0">
                        <a:solidFill>
                          <a:srgbClr val="000000"/>
                        </a:solidFill>
                        <a:effectLst/>
                      </a:endParaRPr>
                    </a:p>
                  </a:txBody>
                  <a:tcPr marL="22696" marR="22696" marT="64008" marB="1828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525"/>
                        </a:lnSpc>
                        <a:buNone/>
                      </a:pPr>
                      <a:r>
                        <a:rPr lang="en-US" sz="900" b="0" i="0" u="none" strike="noStrike" dirty="0">
                          <a:solidFill>
                            <a:srgbClr val="000000"/>
                          </a:solidFill>
                          <a:effectLst/>
                          <a:latin typeface="Arial" panose="020B0604020202020204" pitchFamily="34" charset="0"/>
                        </a:rPr>
                        <a:t>43 (12.6%)</a:t>
                      </a:r>
                      <a:r>
                        <a:rPr lang="en-US" sz="900" b="0" i="0" dirty="0">
                          <a:solidFill>
                            <a:srgbClr val="000000"/>
                          </a:solidFill>
                          <a:effectLst/>
                          <a:latin typeface="Arial" panose="020B0604020202020204" pitchFamily="34" charset="0"/>
                        </a:rPr>
                        <a:t>​</a:t>
                      </a:r>
                      <a:endParaRPr lang="en-US" sz="900" b="0" i="0" dirty="0">
                        <a:solidFill>
                          <a:srgbClr val="000000"/>
                        </a:solidFill>
                        <a:effectLst/>
                      </a:endParaRPr>
                    </a:p>
                  </a:txBody>
                  <a:tcPr marL="22696" marR="22696" marT="64008" marB="1828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auto">
                        <a:lnSpc>
                          <a:spcPts val="525"/>
                        </a:lnSpc>
                        <a:buNone/>
                      </a:pPr>
                      <a:r>
                        <a:rPr lang="en-US" sz="900" b="0" i="0">
                          <a:solidFill>
                            <a:srgbClr val="000000"/>
                          </a:solidFill>
                          <a:effectLst/>
                          <a:latin typeface="Arial" panose="020B0604020202020204" pitchFamily="34" charset="0"/>
                        </a:rPr>
                        <a:t>​</a:t>
                      </a: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3479214810"/>
                  </a:ext>
                </a:extLst>
              </a:tr>
              <a:tr h="0">
                <a:tc>
                  <a:txBody>
                    <a:bodyPr/>
                    <a:lstStyle/>
                    <a:p>
                      <a:pPr algn="l" rtl="0" fontAlgn="base">
                        <a:lnSpc>
                          <a:spcPts val="525"/>
                        </a:lnSpc>
                        <a:buNone/>
                      </a:pPr>
                      <a:r>
                        <a:rPr lang="en-US" sz="900" b="0" i="0">
                          <a:solidFill>
                            <a:srgbClr val="000000"/>
                          </a:solidFill>
                          <a:effectLst/>
                          <a:latin typeface="Arial" panose="020B0604020202020204" pitchFamily="34" charset="0"/>
                        </a:rPr>
                        <a:t>Other*</a:t>
                      </a:r>
                      <a:r>
                        <a:rPr lang="en-US" sz="900" b="1" i="0">
                          <a:solidFill>
                            <a:srgbClr val="000000"/>
                          </a:solidFill>
                          <a:effectLst/>
                          <a:latin typeface="Arial" panose="020B0604020202020204" pitchFamily="34" charset="0"/>
                        </a:rPr>
                        <a:t>​</a:t>
                      </a:r>
                      <a:endParaRPr lang="en-US" sz="900" b="1" i="0">
                        <a:solidFill>
                          <a:srgbClr val="000000"/>
                        </a:solidFill>
                        <a:effectLst/>
                      </a:endParaRP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525"/>
                        </a:lnSpc>
                        <a:buNone/>
                      </a:pPr>
                      <a:r>
                        <a:rPr lang="en-US" sz="900" b="0" i="0" u="none" strike="noStrike">
                          <a:solidFill>
                            <a:srgbClr val="000000"/>
                          </a:solidFill>
                          <a:effectLst/>
                          <a:latin typeface="Arial" panose="020B0604020202020204" pitchFamily="34" charset="0"/>
                        </a:rPr>
                        <a:t>19</a:t>
                      </a:r>
                      <a:r>
                        <a:rPr lang="en-US" sz="900" b="0" i="0">
                          <a:solidFill>
                            <a:srgbClr val="000000"/>
                          </a:solidFill>
                          <a:effectLst/>
                          <a:latin typeface="Arial" panose="020B0604020202020204" pitchFamily="34" charset="0"/>
                        </a:rPr>
                        <a:t>​</a:t>
                      </a:r>
                      <a:endParaRPr lang="en-US" sz="900" b="0" i="0">
                        <a:solidFill>
                          <a:srgbClr val="000000"/>
                        </a:solidFill>
                        <a:effectLst/>
                      </a:endParaRPr>
                    </a:p>
                  </a:txBody>
                  <a:tcPr marL="22696" marR="22696" marT="64008" marB="1828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525"/>
                        </a:lnSpc>
                        <a:buNone/>
                      </a:pPr>
                      <a:r>
                        <a:rPr lang="en-US" sz="900" b="0" i="0" u="none" strike="noStrike" dirty="0">
                          <a:solidFill>
                            <a:srgbClr val="000000"/>
                          </a:solidFill>
                          <a:effectLst/>
                          <a:latin typeface="Arial" panose="020B0604020202020204" pitchFamily="34" charset="0"/>
                        </a:rPr>
                        <a:t>1 (5.3%)</a:t>
                      </a:r>
                      <a:r>
                        <a:rPr lang="en-US" sz="900" b="0" i="0" dirty="0">
                          <a:solidFill>
                            <a:srgbClr val="000000"/>
                          </a:solidFill>
                          <a:effectLst/>
                          <a:latin typeface="Arial" panose="020B0604020202020204" pitchFamily="34" charset="0"/>
                        </a:rPr>
                        <a:t>​</a:t>
                      </a:r>
                      <a:endParaRPr lang="en-US" sz="900" b="0" i="0" dirty="0">
                        <a:solidFill>
                          <a:srgbClr val="000000"/>
                        </a:solidFill>
                        <a:effectLst/>
                      </a:endParaRPr>
                    </a:p>
                  </a:txBody>
                  <a:tcPr marL="22696" marR="22696" marT="64008" marB="1828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auto">
                        <a:lnSpc>
                          <a:spcPts val="525"/>
                        </a:lnSpc>
                        <a:buNone/>
                      </a:pPr>
                      <a:r>
                        <a:rPr lang="en-US" sz="900" b="0" i="0" dirty="0">
                          <a:solidFill>
                            <a:srgbClr val="000000"/>
                          </a:solidFill>
                          <a:effectLst/>
                          <a:latin typeface="Arial" panose="020B0604020202020204" pitchFamily="34" charset="0"/>
                        </a:rPr>
                        <a:t>​</a:t>
                      </a: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3886389238"/>
                  </a:ext>
                </a:extLst>
              </a:tr>
              <a:tr h="0">
                <a:tc>
                  <a:txBody>
                    <a:bodyPr/>
                    <a:lstStyle/>
                    <a:p>
                      <a:pPr algn="l" rtl="0" fontAlgn="base">
                        <a:lnSpc>
                          <a:spcPts val="525"/>
                        </a:lnSpc>
                        <a:buNone/>
                      </a:pPr>
                      <a:r>
                        <a:rPr lang="en-US" sz="900" b="1" i="0">
                          <a:solidFill>
                            <a:srgbClr val="000000"/>
                          </a:solidFill>
                          <a:effectLst/>
                          <a:latin typeface="Arial" panose="020B0604020202020204" pitchFamily="34" charset="0"/>
                        </a:rPr>
                        <a:t>HbA1c​</a:t>
                      </a:r>
                      <a:endParaRPr lang="en-US" sz="900" b="1" i="0">
                        <a:solidFill>
                          <a:srgbClr val="000000"/>
                        </a:solidFill>
                        <a:effectLst/>
                      </a:endParaRP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F2D0"/>
                    </a:solidFill>
                  </a:tcPr>
                </a:tc>
                <a:tc>
                  <a:txBody>
                    <a:bodyPr/>
                    <a:lstStyle/>
                    <a:p>
                      <a:pPr algn="l" rtl="0" fontAlgn="base">
                        <a:lnSpc>
                          <a:spcPts val="525"/>
                        </a:lnSpc>
                        <a:buNone/>
                      </a:pPr>
                      <a:r>
                        <a:rPr lang="en-US" sz="900" b="0" i="0">
                          <a:solidFill>
                            <a:srgbClr val="000000"/>
                          </a:solidFill>
                          <a:effectLst/>
                          <a:latin typeface="Arial" panose="020B0604020202020204" pitchFamily="34" charset="0"/>
                        </a:rPr>
                        <a:t>1101 ​</a:t>
                      </a:r>
                      <a:endParaRPr lang="en-US" sz="900" b="0" i="0">
                        <a:solidFill>
                          <a:srgbClr val="000000"/>
                        </a:solidFill>
                        <a:effectLst/>
                      </a:endParaRP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F2D0"/>
                    </a:solidFill>
                  </a:tcPr>
                </a:tc>
                <a:tc>
                  <a:txBody>
                    <a:bodyPr/>
                    <a:lstStyle/>
                    <a:p>
                      <a:pPr algn="l" rtl="0" fontAlgn="auto">
                        <a:lnSpc>
                          <a:spcPts val="525"/>
                        </a:lnSpc>
                        <a:buNone/>
                      </a:pPr>
                      <a:r>
                        <a:rPr lang="en-US" sz="900" b="0" i="0" dirty="0">
                          <a:solidFill>
                            <a:srgbClr val="000000"/>
                          </a:solidFill>
                          <a:effectLst/>
                          <a:latin typeface="Arial" panose="020B0604020202020204" pitchFamily="34" charset="0"/>
                        </a:rPr>
                        <a:t>​</a:t>
                      </a: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F2D0"/>
                    </a:solidFill>
                  </a:tcPr>
                </a:tc>
                <a:tc>
                  <a:txBody>
                    <a:bodyPr/>
                    <a:lstStyle/>
                    <a:p>
                      <a:pPr algn="l" rtl="0" fontAlgn="base">
                        <a:lnSpc>
                          <a:spcPts val="525"/>
                        </a:lnSpc>
                        <a:buNone/>
                      </a:pPr>
                      <a:r>
                        <a:rPr lang="en-US" sz="900" b="0" i="0">
                          <a:solidFill>
                            <a:srgbClr val="000000"/>
                          </a:solidFill>
                          <a:effectLst/>
                          <a:latin typeface="Arial" panose="020B0604020202020204" pitchFamily="34" charset="0"/>
                        </a:rPr>
                        <a:t>NS​</a:t>
                      </a:r>
                      <a:endParaRPr lang="en-US" sz="900" b="0" i="0">
                        <a:solidFill>
                          <a:srgbClr val="000000"/>
                        </a:solidFill>
                        <a:effectLst/>
                      </a:endParaRP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F2D0"/>
                    </a:solidFill>
                  </a:tcPr>
                </a:tc>
                <a:extLst>
                  <a:ext uri="{0D108BD9-81ED-4DB2-BD59-A6C34878D82A}">
                    <a16:rowId xmlns:a16="http://schemas.microsoft.com/office/drawing/2014/main" val="536729682"/>
                  </a:ext>
                </a:extLst>
              </a:tr>
              <a:tr h="0">
                <a:tc>
                  <a:txBody>
                    <a:bodyPr/>
                    <a:lstStyle/>
                    <a:p>
                      <a:pPr algn="l" rtl="0" fontAlgn="base">
                        <a:lnSpc>
                          <a:spcPts val="525"/>
                        </a:lnSpc>
                        <a:buNone/>
                      </a:pPr>
                      <a:r>
                        <a:rPr lang="en-US" sz="900" b="0" i="0">
                          <a:solidFill>
                            <a:srgbClr val="000000"/>
                          </a:solidFill>
                          <a:effectLst/>
                          <a:latin typeface="Arial" panose="020B0604020202020204" pitchFamily="34" charset="0"/>
                        </a:rPr>
                        <a:t>&lt;7%</a:t>
                      </a:r>
                      <a:r>
                        <a:rPr lang="en-US" sz="900" b="1" i="0">
                          <a:solidFill>
                            <a:srgbClr val="000000"/>
                          </a:solidFill>
                          <a:effectLst/>
                          <a:latin typeface="Arial" panose="020B0604020202020204" pitchFamily="34" charset="0"/>
                        </a:rPr>
                        <a:t>​</a:t>
                      </a:r>
                      <a:endParaRPr lang="en-US" sz="900" b="1" i="0">
                        <a:solidFill>
                          <a:srgbClr val="000000"/>
                        </a:solidFill>
                        <a:effectLst/>
                      </a:endParaRP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525"/>
                        </a:lnSpc>
                        <a:buNone/>
                      </a:pPr>
                      <a:r>
                        <a:rPr lang="en-US" sz="900" b="0" i="0" u="none" strike="noStrike">
                          <a:solidFill>
                            <a:srgbClr val="000000"/>
                          </a:solidFill>
                          <a:effectLst/>
                          <a:latin typeface="Arial" panose="020B0604020202020204" pitchFamily="34" charset="0"/>
                        </a:rPr>
                        <a:t>310</a:t>
                      </a:r>
                      <a:r>
                        <a:rPr lang="en-US" sz="900" b="0" i="0">
                          <a:solidFill>
                            <a:srgbClr val="000000"/>
                          </a:solidFill>
                          <a:effectLst/>
                          <a:latin typeface="Arial" panose="020B0604020202020204" pitchFamily="34" charset="0"/>
                        </a:rPr>
                        <a:t>​</a:t>
                      </a:r>
                      <a:endParaRPr lang="en-US" sz="900" b="0" i="0">
                        <a:solidFill>
                          <a:srgbClr val="000000"/>
                        </a:solidFill>
                        <a:effectLst/>
                      </a:endParaRPr>
                    </a:p>
                  </a:txBody>
                  <a:tcPr marL="22696" marR="22696" marT="64008" marB="1828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525"/>
                        </a:lnSpc>
                        <a:buNone/>
                      </a:pPr>
                      <a:r>
                        <a:rPr lang="en-US" sz="900" b="0" i="0" u="none" strike="noStrike" dirty="0">
                          <a:solidFill>
                            <a:srgbClr val="000000"/>
                          </a:solidFill>
                          <a:effectLst/>
                          <a:latin typeface="Arial" panose="020B0604020202020204" pitchFamily="34" charset="0"/>
                        </a:rPr>
                        <a:t>48 (15.5%)</a:t>
                      </a:r>
                      <a:r>
                        <a:rPr lang="en-US" sz="900" b="0" i="0" dirty="0">
                          <a:solidFill>
                            <a:srgbClr val="000000"/>
                          </a:solidFill>
                          <a:effectLst/>
                          <a:latin typeface="Arial" panose="020B0604020202020204" pitchFamily="34" charset="0"/>
                        </a:rPr>
                        <a:t>​</a:t>
                      </a:r>
                      <a:endParaRPr lang="en-US" sz="900" b="0" i="0" dirty="0">
                        <a:solidFill>
                          <a:srgbClr val="000000"/>
                        </a:solidFill>
                        <a:effectLst/>
                      </a:endParaRPr>
                    </a:p>
                  </a:txBody>
                  <a:tcPr marL="22696" marR="22696" marT="64008" marB="1828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auto">
                        <a:lnSpc>
                          <a:spcPts val="525"/>
                        </a:lnSpc>
                        <a:buNone/>
                      </a:pPr>
                      <a:r>
                        <a:rPr lang="en-US" sz="900" b="0" i="0" dirty="0">
                          <a:solidFill>
                            <a:srgbClr val="000000"/>
                          </a:solidFill>
                          <a:effectLst/>
                          <a:latin typeface="Arial" panose="020B0604020202020204" pitchFamily="34" charset="0"/>
                        </a:rPr>
                        <a:t>​</a:t>
                      </a: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55669864"/>
                  </a:ext>
                </a:extLst>
              </a:tr>
              <a:tr h="0">
                <a:tc>
                  <a:txBody>
                    <a:bodyPr/>
                    <a:lstStyle/>
                    <a:p>
                      <a:pPr algn="l" rtl="0" fontAlgn="base">
                        <a:lnSpc>
                          <a:spcPts val="525"/>
                        </a:lnSpc>
                        <a:buNone/>
                      </a:pPr>
                      <a:r>
                        <a:rPr lang="en-US" sz="900" b="0" i="0">
                          <a:solidFill>
                            <a:srgbClr val="000000"/>
                          </a:solidFill>
                          <a:effectLst/>
                          <a:latin typeface="Arial" panose="020B0604020202020204" pitchFamily="34" charset="0"/>
                        </a:rPr>
                        <a:t>7-9%</a:t>
                      </a:r>
                      <a:r>
                        <a:rPr lang="en-US" sz="900" b="1" i="0">
                          <a:solidFill>
                            <a:srgbClr val="000000"/>
                          </a:solidFill>
                          <a:effectLst/>
                          <a:latin typeface="Arial" panose="020B0604020202020204" pitchFamily="34" charset="0"/>
                        </a:rPr>
                        <a:t>​</a:t>
                      </a:r>
                      <a:endParaRPr lang="en-US" sz="900" b="1" i="0">
                        <a:solidFill>
                          <a:srgbClr val="000000"/>
                        </a:solidFill>
                        <a:effectLst/>
                      </a:endParaRP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525"/>
                        </a:lnSpc>
                        <a:buNone/>
                      </a:pPr>
                      <a:r>
                        <a:rPr lang="en-US" sz="900" b="0" i="0" u="none" strike="noStrike">
                          <a:solidFill>
                            <a:srgbClr val="000000"/>
                          </a:solidFill>
                          <a:effectLst/>
                          <a:latin typeface="Arial" panose="020B0604020202020204" pitchFamily="34" charset="0"/>
                        </a:rPr>
                        <a:t>377</a:t>
                      </a:r>
                      <a:r>
                        <a:rPr lang="en-US" sz="900" b="0" i="0">
                          <a:solidFill>
                            <a:srgbClr val="000000"/>
                          </a:solidFill>
                          <a:effectLst/>
                          <a:latin typeface="Arial" panose="020B0604020202020204" pitchFamily="34" charset="0"/>
                        </a:rPr>
                        <a:t>​</a:t>
                      </a:r>
                      <a:endParaRPr lang="en-US" sz="900" b="0" i="0">
                        <a:solidFill>
                          <a:srgbClr val="000000"/>
                        </a:solidFill>
                        <a:effectLst/>
                      </a:endParaRPr>
                    </a:p>
                  </a:txBody>
                  <a:tcPr marL="22696" marR="22696" marT="64008" marB="1828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525"/>
                        </a:lnSpc>
                        <a:buNone/>
                      </a:pPr>
                      <a:r>
                        <a:rPr lang="en-US" sz="900" b="0" i="0" u="none" strike="noStrike" dirty="0">
                          <a:solidFill>
                            <a:srgbClr val="000000"/>
                          </a:solidFill>
                          <a:effectLst/>
                          <a:latin typeface="Arial" panose="020B0604020202020204" pitchFamily="34" charset="0"/>
                        </a:rPr>
                        <a:t>61 (16.2%)</a:t>
                      </a:r>
                      <a:r>
                        <a:rPr lang="en-US" sz="900" b="0" i="0" dirty="0">
                          <a:solidFill>
                            <a:srgbClr val="000000"/>
                          </a:solidFill>
                          <a:effectLst/>
                          <a:latin typeface="Arial" panose="020B0604020202020204" pitchFamily="34" charset="0"/>
                        </a:rPr>
                        <a:t>​</a:t>
                      </a:r>
                      <a:endParaRPr lang="en-US" sz="900" b="0" i="0" dirty="0">
                        <a:solidFill>
                          <a:srgbClr val="000000"/>
                        </a:solidFill>
                        <a:effectLst/>
                      </a:endParaRPr>
                    </a:p>
                  </a:txBody>
                  <a:tcPr marL="22696" marR="22696" marT="64008" marB="1828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auto">
                        <a:lnSpc>
                          <a:spcPts val="525"/>
                        </a:lnSpc>
                        <a:buNone/>
                      </a:pPr>
                      <a:r>
                        <a:rPr lang="en-US" sz="900" b="0" i="0" dirty="0">
                          <a:solidFill>
                            <a:srgbClr val="000000"/>
                          </a:solidFill>
                          <a:effectLst/>
                          <a:latin typeface="Arial" panose="020B0604020202020204" pitchFamily="34" charset="0"/>
                        </a:rPr>
                        <a:t>​</a:t>
                      </a: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3270946255"/>
                  </a:ext>
                </a:extLst>
              </a:tr>
              <a:tr h="0">
                <a:tc>
                  <a:txBody>
                    <a:bodyPr/>
                    <a:lstStyle/>
                    <a:p>
                      <a:pPr algn="l" rtl="0" fontAlgn="base">
                        <a:lnSpc>
                          <a:spcPts val="525"/>
                        </a:lnSpc>
                        <a:buNone/>
                      </a:pPr>
                      <a:r>
                        <a:rPr lang="en-US" sz="900" b="0" i="0" dirty="0">
                          <a:solidFill>
                            <a:srgbClr val="000000"/>
                          </a:solidFill>
                          <a:effectLst/>
                          <a:latin typeface="Arial" panose="020B0604020202020204" pitchFamily="34" charset="0"/>
                        </a:rPr>
                        <a:t>&gt;9%</a:t>
                      </a:r>
                      <a:r>
                        <a:rPr lang="en-US" sz="900" b="1" i="0" dirty="0">
                          <a:solidFill>
                            <a:srgbClr val="000000"/>
                          </a:solidFill>
                          <a:effectLst/>
                          <a:latin typeface="Arial" panose="020B0604020202020204" pitchFamily="34" charset="0"/>
                        </a:rPr>
                        <a:t>​</a:t>
                      </a:r>
                      <a:endParaRPr lang="en-US" sz="900" b="1" i="0" dirty="0">
                        <a:solidFill>
                          <a:srgbClr val="000000"/>
                        </a:solidFill>
                        <a:effectLst/>
                      </a:endParaRP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525"/>
                        </a:lnSpc>
                        <a:buNone/>
                      </a:pPr>
                      <a:r>
                        <a:rPr lang="en-US" sz="900" b="0" i="0" u="none" strike="noStrike">
                          <a:solidFill>
                            <a:srgbClr val="000000"/>
                          </a:solidFill>
                          <a:effectLst/>
                          <a:latin typeface="Arial" panose="020B0604020202020204" pitchFamily="34" charset="0"/>
                        </a:rPr>
                        <a:t>414</a:t>
                      </a:r>
                      <a:r>
                        <a:rPr lang="en-US" sz="900" b="0" i="0">
                          <a:solidFill>
                            <a:srgbClr val="000000"/>
                          </a:solidFill>
                          <a:effectLst/>
                          <a:latin typeface="Arial" panose="020B0604020202020204" pitchFamily="34" charset="0"/>
                        </a:rPr>
                        <a:t>​</a:t>
                      </a:r>
                      <a:endParaRPr lang="en-US" sz="900" b="0" i="0">
                        <a:solidFill>
                          <a:srgbClr val="000000"/>
                        </a:solidFill>
                        <a:effectLst/>
                      </a:endParaRPr>
                    </a:p>
                  </a:txBody>
                  <a:tcPr marL="22696" marR="22696" marT="64008" marB="1828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525"/>
                        </a:lnSpc>
                        <a:buNone/>
                      </a:pPr>
                      <a:r>
                        <a:rPr lang="en-US" sz="900" b="0" i="0" u="none" strike="noStrike" dirty="0">
                          <a:solidFill>
                            <a:srgbClr val="000000"/>
                          </a:solidFill>
                          <a:effectLst/>
                          <a:latin typeface="Arial" panose="020B0604020202020204" pitchFamily="34" charset="0"/>
                        </a:rPr>
                        <a:t>63 (15.2%)</a:t>
                      </a:r>
                      <a:r>
                        <a:rPr lang="en-US" sz="900" b="0" i="0" dirty="0">
                          <a:solidFill>
                            <a:srgbClr val="000000"/>
                          </a:solidFill>
                          <a:effectLst/>
                          <a:latin typeface="Arial" panose="020B0604020202020204" pitchFamily="34" charset="0"/>
                        </a:rPr>
                        <a:t>​</a:t>
                      </a:r>
                      <a:endParaRPr lang="en-US" sz="900" b="0" i="0" dirty="0">
                        <a:solidFill>
                          <a:srgbClr val="000000"/>
                        </a:solidFill>
                        <a:effectLst/>
                      </a:endParaRPr>
                    </a:p>
                  </a:txBody>
                  <a:tcPr marL="22696" marR="22696" marT="64008" marB="1828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auto">
                        <a:lnSpc>
                          <a:spcPts val="525"/>
                        </a:lnSpc>
                        <a:buNone/>
                      </a:pPr>
                      <a:r>
                        <a:rPr lang="en-US" sz="900" b="0" i="0" dirty="0">
                          <a:solidFill>
                            <a:srgbClr val="000000"/>
                          </a:solidFill>
                          <a:effectLst/>
                          <a:latin typeface="Arial" panose="020B0604020202020204" pitchFamily="34" charset="0"/>
                        </a:rPr>
                        <a:t>​</a:t>
                      </a: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2241043170"/>
                  </a:ext>
                </a:extLst>
              </a:tr>
              <a:tr h="0">
                <a:tc>
                  <a:txBody>
                    <a:bodyPr/>
                    <a:lstStyle/>
                    <a:p>
                      <a:pPr algn="l" rtl="0" fontAlgn="base">
                        <a:lnSpc>
                          <a:spcPts val="525"/>
                        </a:lnSpc>
                        <a:buNone/>
                      </a:pPr>
                      <a:r>
                        <a:rPr lang="en-US" sz="900" b="1" i="0">
                          <a:solidFill>
                            <a:srgbClr val="000000"/>
                          </a:solidFill>
                          <a:effectLst/>
                          <a:latin typeface="Arial" panose="020B0604020202020204" pitchFamily="34" charset="0"/>
                        </a:rPr>
                        <a:t>Number of clinic encounters​</a:t>
                      </a:r>
                      <a:endParaRPr lang="en-US" sz="900" b="1" i="0">
                        <a:solidFill>
                          <a:srgbClr val="000000"/>
                        </a:solidFill>
                        <a:effectLst/>
                      </a:endParaRPr>
                    </a:p>
                  </a:txBody>
                  <a:tcPr marL="22696" marR="22696" marT="6400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F2D0"/>
                    </a:solidFill>
                  </a:tcPr>
                </a:tc>
                <a:tc>
                  <a:txBody>
                    <a:bodyPr/>
                    <a:lstStyle/>
                    <a:p>
                      <a:pPr algn="l" rtl="0" fontAlgn="base">
                        <a:lnSpc>
                          <a:spcPts val="525"/>
                        </a:lnSpc>
                        <a:buNone/>
                      </a:pPr>
                      <a:r>
                        <a:rPr lang="en-US" sz="900" b="0" i="0">
                          <a:solidFill>
                            <a:srgbClr val="000000"/>
                          </a:solidFill>
                          <a:effectLst/>
                          <a:latin typeface="Arial" panose="020B0604020202020204" pitchFamily="34" charset="0"/>
                        </a:rPr>
                        <a:t>1102​</a:t>
                      </a:r>
                      <a:endParaRPr lang="en-US" sz="900" b="0" i="0">
                        <a:solidFill>
                          <a:srgbClr val="000000"/>
                        </a:solidFill>
                        <a:effectLst/>
                      </a:endParaRPr>
                    </a:p>
                  </a:txBody>
                  <a:tcPr marL="22696" marR="22696" marT="6400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F2D0"/>
                    </a:solidFill>
                  </a:tcPr>
                </a:tc>
                <a:tc>
                  <a:txBody>
                    <a:bodyPr/>
                    <a:lstStyle/>
                    <a:p>
                      <a:pPr algn="l" rtl="0" fontAlgn="auto">
                        <a:lnSpc>
                          <a:spcPts val="525"/>
                        </a:lnSpc>
                        <a:buNone/>
                      </a:pPr>
                      <a:r>
                        <a:rPr lang="en-US" sz="900" b="0" i="0" dirty="0">
                          <a:solidFill>
                            <a:srgbClr val="000000"/>
                          </a:solidFill>
                          <a:effectLst/>
                          <a:latin typeface="Arial" panose="020B0604020202020204" pitchFamily="34" charset="0"/>
                        </a:rPr>
                        <a:t>​</a:t>
                      </a:r>
                    </a:p>
                  </a:txBody>
                  <a:tcPr marL="22696" marR="22696" marT="6400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F2D0"/>
                    </a:solidFill>
                  </a:tcPr>
                </a:tc>
                <a:tc>
                  <a:txBody>
                    <a:bodyPr/>
                    <a:lstStyle/>
                    <a:p>
                      <a:pPr algn="l" rtl="0" fontAlgn="base">
                        <a:lnSpc>
                          <a:spcPts val="525"/>
                        </a:lnSpc>
                        <a:buNone/>
                      </a:pPr>
                      <a:r>
                        <a:rPr lang="en-US" sz="900" b="1" i="0" dirty="0">
                          <a:solidFill>
                            <a:srgbClr val="000000"/>
                          </a:solidFill>
                          <a:effectLst/>
                          <a:latin typeface="Arial" panose="020B0604020202020204" pitchFamily="34" charset="0"/>
                        </a:rPr>
                        <a:t>&lt;0.001</a:t>
                      </a:r>
                      <a:r>
                        <a:rPr lang="en-US" sz="900" b="0" i="0" dirty="0">
                          <a:solidFill>
                            <a:srgbClr val="000000"/>
                          </a:solidFill>
                          <a:effectLst/>
                          <a:latin typeface="Arial" panose="020B0604020202020204" pitchFamily="34" charset="0"/>
                        </a:rPr>
                        <a:t>​</a:t>
                      </a:r>
                      <a:endParaRPr lang="en-US" sz="900" b="0" i="0" dirty="0">
                        <a:solidFill>
                          <a:srgbClr val="000000"/>
                        </a:solidFill>
                        <a:effectLst/>
                      </a:endParaRPr>
                    </a:p>
                  </a:txBody>
                  <a:tcPr marL="22696" marR="22696" marT="6400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F2D0"/>
                    </a:solidFill>
                  </a:tcPr>
                </a:tc>
                <a:extLst>
                  <a:ext uri="{0D108BD9-81ED-4DB2-BD59-A6C34878D82A}">
                    <a16:rowId xmlns:a16="http://schemas.microsoft.com/office/drawing/2014/main" val="3731091004"/>
                  </a:ext>
                </a:extLst>
              </a:tr>
              <a:tr h="0">
                <a:tc>
                  <a:txBody>
                    <a:bodyPr/>
                    <a:lstStyle/>
                    <a:p>
                      <a:pPr algn="l" rtl="0" fontAlgn="base">
                        <a:lnSpc>
                          <a:spcPts val="525"/>
                        </a:lnSpc>
                        <a:buNone/>
                      </a:pPr>
                      <a:r>
                        <a:rPr lang="en-US" sz="900" b="0" i="0">
                          <a:solidFill>
                            <a:srgbClr val="000000"/>
                          </a:solidFill>
                          <a:effectLst/>
                          <a:latin typeface="Arial" panose="020B0604020202020204" pitchFamily="34" charset="0"/>
                        </a:rPr>
                        <a:t>1</a:t>
                      </a:r>
                      <a:r>
                        <a:rPr lang="en-US" sz="900" b="1" i="0">
                          <a:solidFill>
                            <a:srgbClr val="000000"/>
                          </a:solidFill>
                          <a:effectLst/>
                          <a:latin typeface="Arial" panose="020B0604020202020204" pitchFamily="34" charset="0"/>
                        </a:rPr>
                        <a:t>​</a:t>
                      </a:r>
                      <a:endParaRPr lang="en-US" sz="900" b="1" i="0">
                        <a:solidFill>
                          <a:srgbClr val="000000"/>
                        </a:solidFill>
                        <a:effectLst/>
                      </a:endParaRPr>
                    </a:p>
                  </a:txBody>
                  <a:tcPr marL="22696" marR="22696" marT="6400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525"/>
                        </a:lnSpc>
                        <a:buNone/>
                      </a:pPr>
                      <a:r>
                        <a:rPr lang="en-US" sz="900" b="0" i="0" u="none" strike="noStrike">
                          <a:solidFill>
                            <a:srgbClr val="000000"/>
                          </a:solidFill>
                          <a:effectLst/>
                          <a:latin typeface="Arial" panose="020B0604020202020204" pitchFamily="34" charset="0"/>
                        </a:rPr>
                        <a:t>434</a:t>
                      </a:r>
                      <a:r>
                        <a:rPr lang="en-US" sz="900" b="0" i="0">
                          <a:solidFill>
                            <a:srgbClr val="000000"/>
                          </a:solidFill>
                          <a:effectLst/>
                          <a:latin typeface="Arial" panose="020B0604020202020204" pitchFamily="34" charset="0"/>
                        </a:rPr>
                        <a:t>​</a:t>
                      </a:r>
                      <a:endParaRPr lang="en-US" sz="900" b="0" i="0">
                        <a:solidFill>
                          <a:srgbClr val="000000"/>
                        </a:solidFill>
                        <a:effectLst/>
                      </a:endParaRPr>
                    </a:p>
                  </a:txBody>
                  <a:tcPr marL="22696" marR="22696" marT="6400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525"/>
                        </a:lnSpc>
                        <a:buNone/>
                      </a:pPr>
                      <a:r>
                        <a:rPr lang="en-US" sz="900" b="0" i="0" u="none" strike="noStrike" dirty="0">
                          <a:solidFill>
                            <a:srgbClr val="000000"/>
                          </a:solidFill>
                          <a:effectLst/>
                          <a:latin typeface="Arial" panose="020B0604020202020204" pitchFamily="34" charset="0"/>
                        </a:rPr>
                        <a:t>53 (12.2%)</a:t>
                      </a:r>
                      <a:r>
                        <a:rPr lang="en-US" sz="900" b="0" i="0" dirty="0">
                          <a:solidFill>
                            <a:srgbClr val="000000"/>
                          </a:solidFill>
                          <a:effectLst/>
                          <a:latin typeface="Arial" panose="020B0604020202020204" pitchFamily="34" charset="0"/>
                        </a:rPr>
                        <a:t>​</a:t>
                      </a:r>
                      <a:endParaRPr lang="en-US" sz="900" b="0" i="0" dirty="0">
                        <a:solidFill>
                          <a:srgbClr val="000000"/>
                        </a:solidFill>
                        <a:effectLst/>
                      </a:endParaRPr>
                    </a:p>
                  </a:txBody>
                  <a:tcPr marL="22696" marR="22696" marT="6400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auto">
                        <a:lnSpc>
                          <a:spcPts val="525"/>
                        </a:lnSpc>
                        <a:buNone/>
                      </a:pPr>
                      <a:r>
                        <a:rPr lang="en-US" sz="900" b="0" i="0" dirty="0">
                          <a:solidFill>
                            <a:srgbClr val="000000"/>
                          </a:solidFill>
                          <a:effectLst/>
                          <a:latin typeface="Arial" panose="020B0604020202020204" pitchFamily="34" charset="0"/>
                        </a:rPr>
                        <a:t>​</a:t>
                      </a:r>
                    </a:p>
                  </a:txBody>
                  <a:tcPr marL="22696" marR="22696" marT="6400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2730277317"/>
                  </a:ext>
                </a:extLst>
              </a:tr>
              <a:tr h="0">
                <a:tc>
                  <a:txBody>
                    <a:bodyPr/>
                    <a:lstStyle/>
                    <a:p>
                      <a:pPr algn="l" rtl="0" fontAlgn="base">
                        <a:lnSpc>
                          <a:spcPts val="525"/>
                        </a:lnSpc>
                        <a:buNone/>
                      </a:pPr>
                      <a:r>
                        <a:rPr lang="en-US" sz="900" b="0" i="0">
                          <a:solidFill>
                            <a:srgbClr val="000000"/>
                          </a:solidFill>
                          <a:effectLst/>
                          <a:latin typeface="Arial" panose="020B0604020202020204" pitchFamily="34" charset="0"/>
                        </a:rPr>
                        <a:t>2</a:t>
                      </a:r>
                      <a:r>
                        <a:rPr lang="en-US" sz="900" b="1" i="0">
                          <a:solidFill>
                            <a:srgbClr val="000000"/>
                          </a:solidFill>
                          <a:effectLst/>
                          <a:latin typeface="Arial" panose="020B0604020202020204" pitchFamily="34" charset="0"/>
                        </a:rPr>
                        <a:t>​</a:t>
                      </a:r>
                      <a:endParaRPr lang="en-US" sz="900" b="1" i="0">
                        <a:solidFill>
                          <a:srgbClr val="000000"/>
                        </a:solidFill>
                        <a:effectLst/>
                      </a:endParaRPr>
                    </a:p>
                  </a:txBody>
                  <a:tcPr marL="22696" marR="22696" marT="6400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525"/>
                        </a:lnSpc>
                        <a:buNone/>
                      </a:pPr>
                      <a:r>
                        <a:rPr lang="en-US" sz="900" b="0" i="0" u="none" strike="noStrike">
                          <a:solidFill>
                            <a:srgbClr val="000000"/>
                          </a:solidFill>
                          <a:effectLst/>
                          <a:latin typeface="Arial" panose="020B0604020202020204" pitchFamily="34" charset="0"/>
                        </a:rPr>
                        <a:t>344</a:t>
                      </a:r>
                      <a:r>
                        <a:rPr lang="en-US" sz="900" b="0" i="0">
                          <a:solidFill>
                            <a:srgbClr val="000000"/>
                          </a:solidFill>
                          <a:effectLst/>
                          <a:latin typeface="Arial" panose="020B0604020202020204" pitchFamily="34" charset="0"/>
                        </a:rPr>
                        <a:t>​</a:t>
                      </a:r>
                      <a:endParaRPr lang="en-US" sz="900" b="0" i="0">
                        <a:solidFill>
                          <a:srgbClr val="000000"/>
                        </a:solidFill>
                        <a:effectLst/>
                      </a:endParaRPr>
                    </a:p>
                  </a:txBody>
                  <a:tcPr marL="22696" marR="22696" marT="6400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525"/>
                        </a:lnSpc>
                        <a:buNone/>
                      </a:pPr>
                      <a:r>
                        <a:rPr lang="en-US" sz="900" b="0" i="0" u="none" strike="noStrike" dirty="0">
                          <a:solidFill>
                            <a:srgbClr val="000000"/>
                          </a:solidFill>
                          <a:effectLst/>
                          <a:latin typeface="Arial" panose="020B0604020202020204" pitchFamily="34" charset="0"/>
                        </a:rPr>
                        <a:t>42 (12.2%)</a:t>
                      </a:r>
                      <a:r>
                        <a:rPr lang="en-US" sz="900" b="0" i="0" dirty="0">
                          <a:solidFill>
                            <a:srgbClr val="000000"/>
                          </a:solidFill>
                          <a:effectLst/>
                          <a:latin typeface="Arial" panose="020B0604020202020204" pitchFamily="34" charset="0"/>
                        </a:rPr>
                        <a:t>​</a:t>
                      </a:r>
                      <a:endParaRPr lang="en-US" sz="900" b="0" i="0" dirty="0">
                        <a:solidFill>
                          <a:srgbClr val="000000"/>
                        </a:solidFill>
                        <a:effectLst/>
                      </a:endParaRPr>
                    </a:p>
                  </a:txBody>
                  <a:tcPr marL="22696" marR="22696" marT="6400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auto">
                        <a:lnSpc>
                          <a:spcPts val="525"/>
                        </a:lnSpc>
                        <a:buNone/>
                      </a:pPr>
                      <a:r>
                        <a:rPr lang="en-US" sz="900" b="0" i="0" dirty="0">
                          <a:solidFill>
                            <a:srgbClr val="000000"/>
                          </a:solidFill>
                          <a:effectLst/>
                          <a:latin typeface="Arial" panose="020B0604020202020204" pitchFamily="34" charset="0"/>
                        </a:rPr>
                        <a:t>​</a:t>
                      </a:r>
                    </a:p>
                  </a:txBody>
                  <a:tcPr marL="22696" marR="22696" marT="6400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646719384"/>
                  </a:ext>
                </a:extLst>
              </a:tr>
              <a:tr h="0">
                <a:tc>
                  <a:txBody>
                    <a:bodyPr/>
                    <a:lstStyle/>
                    <a:p>
                      <a:pPr algn="l" rtl="0" fontAlgn="base">
                        <a:lnSpc>
                          <a:spcPts val="525"/>
                        </a:lnSpc>
                        <a:buNone/>
                      </a:pPr>
                      <a:r>
                        <a:rPr lang="en-US" sz="900" b="0" i="0">
                          <a:solidFill>
                            <a:srgbClr val="000000"/>
                          </a:solidFill>
                          <a:effectLst/>
                          <a:latin typeface="Arial" panose="020B0604020202020204" pitchFamily="34" charset="0"/>
                        </a:rPr>
                        <a:t>3+</a:t>
                      </a:r>
                      <a:r>
                        <a:rPr lang="en-US" sz="900" b="1" i="0">
                          <a:solidFill>
                            <a:srgbClr val="000000"/>
                          </a:solidFill>
                          <a:effectLst/>
                          <a:latin typeface="Arial" panose="020B0604020202020204" pitchFamily="34" charset="0"/>
                        </a:rPr>
                        <a:t>​</a:t>
                      </a:r>
                      <a:endParaRPr lang="en-US" sz="900" b="1" i="0">
                        <a:solidFill>
                          <a:srgbClr val="000000"/>
                        </a:solidFill>
                        <a:effectLst/>
                      </a:endParaRPr>
                    </a:p>
                  </a:txBody>
                  <a:tcPr marL="22696" marR="22696" marT="6400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525"/>
                        </a:lnSpc>
                        <a:buNone/>
                      </a:pPr>
                      <a:r>
                        <a:rPr lang="en-US" sz="900" b="0" i="0" u="none" strike="noStrike" dirty="0">
                          <a:solidFill>
                            <a:srgbClr val="000000"/>
                          </a:solidFill>
                          <a:effectLst/>
                          <a:latin typeface="Arial" panose="020B0604020202020204" pitchFamily="34" charset="0"/>
                        </a:rPr>
                        <a:t>324</a:t>
                      </a:r>
                      <a:r>
                        <a:rPr lang="en-US" sz="900" b="0" i="0" dirty="0">
                          <a:solidFill>
                            <a:srgbClr val="000000"/>
                          </a:solidFill>
                          <a:effectLst/>
                          <a:latin typeface="Arial" panose="020B0604020202020204" pitchFamily="34" charset="0"/>
                        </a:rPr>
                        <a:t>​</a:t>
                      </a:r>
                      <a:endParaRPr lang="en-US" sz="900" b="0" i="0" dirty="0">
                        <a:solidFill>
                          <a:srgbClr val="000000"/>
                        </a:solidFill>
                        <a:effectLst/>
                      </a:endParaRPr>
                    </a:p>
                  </a:txBody>
                  <a:tcPr marL="22696" marR="22696" marT="6400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525"/>
                        </a:lnSpc>
                        <a:buNone/>
                      </a:pPr>
                      <a:r>
                        <a:rPr lang="en-US" sz="900" b="0" i="0" u="none" strike="noStrike" dirty="0">
                          <a:solidFill>
                            <a:srgbClr val="000000"/>
                          </a:solidFill>
                          <a:effectLst/>
                          <a:latin typeface="Arial" panose="020B0604020202020204" pitchFamily="34" charset="0"/>
                        </a:rPr>
                        <a:t>77 (23.8%)</a:t>
                      </a:r>
                      <a:r>
                        <a:rPr lang="en-US" sz="900" b="0" i="0" dirty="0">
                          <a:solidFill>
                            <a:srgbClr val="000000"/>
                          </a:solidFill>
                          <a:effectLst/>
                          <a:latin typeface="Arial" panose="020B0604020202020204" pitchFamily="34" charset="0"/>
                        </a:rPr>
                        <a:t>​</a:t>
                      </a:r>
                      <a:endParaRPr lang="en-US" sz="900" b="0" i="0" dirty="0">
                        <a:solidFill>
                          <a:srgbClr val="000000"/>
                        </a:solidFill>
                        <a:effectLst/>
                      </a:endParaRPr>
                    </a:p>
                  </a:txBody>
                  <a:tcPr marL="22696" marR="22696" marT="6400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auto">
                        <a:lnSpc>
                          <a:spcPts val="525"/>
                        </a:lnSpc>
                        <a:buNone/>
                      </a:pPr>
                      <a:r>
                        <a:rPr lang="en-US" sz="900" b="0" i="0" dirty="0">
                          <a:solidFill>
                            <a:srgbClr val="000000"/>
                          </a:solidFill>
                          <a:effectLst/>
                          <a:latin typeface="Arial" panose="020B0604020202020204" pitchFamily="34" charset="0"/>
                        </a:rPr>
                        <a:t>​</a:t>
                      </a:r>
                    </a:p>
                  </a:txBody>
                  <a:tcPr marL="22696" marR="22696" marT="6400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2947744749"/>
                  </a:ext>
                </a:extLst>
              </a:tr>
              <a:tr h="0">
                <a:tc gridSpan="4">
                  <a:txBody>
                    <a:bodyPr/>
                    <a:lstStyle/>
                    <a:p>
                      <a:pPr algn="l" rtl="0" fontAlgn="base">
                        <a:lnSpc>
                          <a:spcPts val="450"/>
                        </a:lnSpc>
                        <a:buNone/>
                      </a:pPr>
                      <a:r>
                        <a:rPr lang="en-US" sz="800" b="0" i="0" dirty="0">
                          <a:solidFill>
                            <a:srgbClr val="000000"/>
                          </a:solidFill>
                          <a:effectLst/>
                          <a:latin typeface="Arial" panose="020B0604020202020204" pitchFamily="34" charset="0"/>
                        </a:rPr>
                        <a:t>*Other DM Types: Monogenic DM, Drug/chemical induced DM, cystic fibrosis related DM, status post pancreatic resection</a:t>
                      </a:r>
                      <a:r>
                        <a:rPr lang="en-US" sz="800" b="1" i="0" dirty="0">
                          <a:solidFill>
                            <a:srgbClr val="000000"/>
                          </a:solidFill>
                          <a:effectLst/>
                          <a:latin typeface="Arial" panose="020B0604020202020204" pitchFamily="34" charset="0"/>
                        </a:rPr>
                        <a:t>​</a:t>
                      </a:r>
                      <a:endParaRPr lang="en-US" sz="900" b="1" i="0" dirty="0">
                        <a:solidFill>
                          <a:srgbClr val="000000"/>
                        </a:solidFill>
                        <a:effectLst/>
                      </a:endParaRPr>
                    </a:p>
                  </a:txBody>
                  <a:tcPr marL="22696" marR="22696" marT="6400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156082"/>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64928825"/>
                  </a:ext>
                </a:extLst>
              </a:tr>
            </a:tbl>
          </a:graphicData>
        </a:graphic>
      </p:graphicFrame>
      <p:sp>
        <p:nvSpPr>
          <p:cNvPr id="5" name="Rectangle: Rounded Corners 4">
            <a:extLst>
              <a:ext uri="{FF2B5EF4-FFF2-40B4-BE49-F238E27FC236}">
                <a16:creationId xmlns:a16="http://schemas.microsoft.com/office/drawing/2014/main" id="{45B1C780-DA03-B675-72EA-9D197CD3732D}"/>
              </a:ext>
            </a:extLst>
          </p:cNvPr>
          <p:cNvSpPr/>
          <p:nvPr/>
        </p:nvSpPr>
        <p:spPr>
          <a:xfrm>
            <a:off x="6622474" y="6330879"/>
            <a:ext cx="674255" cy="189995"/>
          </a:xfrm>
          <a:prstGeom prst="roundRect">
            <a:avLst/>
          </a:prstGeom>
          <a:noFill/>
          <a:ln>
            <a:solidFill>
              <a:srgbClr val="00A9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Rounded Corners 7">
            <a:extLst>
              <a:ext uri="{FF2B5EF4-FFF2-40B4-BE49-F238E27FC236}">
                <a16:creationId xmlns:a16="http://schemas.microsoft.com/office/drawing/2014/main" id="{1B30BD1B-3557-32DA-F03B-18A622CDEA98}"/>
              </a:ext>
            </a:extLst>
          </p:cNvPr>
          <p:cNvSpPr/>
          <p:nvPr/>
        </p:nvSpPr>
        <p:spPr>
          <a:xfrm>
            <a:off x="6640946" y="1863303"/>
            <a:ext cx="674255" cy="189995"/>
          </a:xfrm>
          <a:prstGeom prst="roundRect">
            <a:avLst/>
          </a:prstGeom>
          <a:noFill/>
          <a:ln>
            <a:solidFill>
              <a:srgbClr val="00A9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366781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T1D Exchange Annual Meeting Template 2015">
  <a:themeElements>
    <a:clrScheme name="T1D Exchange">
      <a:dk1>
        <a:srgbClr val="000000"/>
      </a:dk1>
      <a:lt1>
        <a:srgbClr val="FFFFFF"/>
      </a:lt1>
      <a:dk2>
        <a:srgbClr val="3B3B3B"/>
      </a:dk2>
      <a:lt2>
        <a:srgbClr val="FFFFFF"/>
      </a:lt2>
      <a:accent1>
        <a:srgbClr val="B1DFE0"/>
      </a:accent1>
      <a:accent2>
        <a:srgbClr val="7FD0D9"/>
      </a:accent2>
      <a:accent3>
        <a:srgbClr val="18A1AB"/>
      </a:accent3>
      <a:accent4>
        <a:srgbClr val="47606D"/>
      </a:accent4>
      <a:accent5>
        <a:srgbClr val="FEE0CE"/>
      </a:accent5>
      <a:accent6>
        <a:srgbClr val="AFCFFF"/>
      </a:accent6>
      <a:hlink>
        <a:srgbClr val="056BD1"/>
      </a:hlink>
      <a:folHlink>
        <a:srgbClr val="056BD1"/>
      </a:folHlink>
    </a:clrScheme>
    <a:fontScheme name="T1D Exchange">
      <a:majorFont>
        <a:latin typeface="Hind"/>
        <a:ea typeface="Helvetica"/>
        <a:cs typeface="Helvetica"/>
      </a:majorFont>
      <a:minorFont>
        <a:latin typeface="Hind"/>
        <a:ea typeface="Calibri"/>
        <a:cs typeface="Calibri"/>
      </a:minorFont>
    </a:fontScheme>
    <a:fmtScheme name="1_T1D Exchange Annual Meeting Template 201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7616E"/>
            </a:solidFill>
            <a:effectLst/>
            <a:uFillTx/>
            <a:latin typeface="Hind Regular"/>
            <a:ea typeface="Hind Regular"/>
            <a:cs typeface="Hind Regular"/>
            <a:sym typeface="Hind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696F70"/>
            </a:solidFill>
            <a:effectLst/>
            <a:uFillTx/>
            <a:latin typeface="Hind Bold"/>
            <a:ea typeface="Hind Bold"/>
            <a:cs typeface="Hind Bold"/>
            <a:sym typeface="Hind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V10 Board Strategy Deck -7-2-19 for HCT.pptx" id="{5A3BD3B1-7070-4C8A-BA64-3133C20ECFD6}" vid="{F9FCAB9D-214E-44ED-B3AF-DB97B0F3FDE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Retrospect">
  <a:themeElements>
    <a:clrScheme name="Custom 6">
      <a:dk1>
        <a:sysClr val="windowText" lastClr="000000"/>
      </a:dk1>
      <a:lt1>
        <a:sysClr val="window" lastClr="FFFFFF"/>
      </a:lt1>
      <a:dk2>
        <a:srgbClr val="323232"/>
      </a:dk2>
      <a:lt2>
        <a:srgbClr val="E5C243"/>
      </a:lt2>
      <a:accent1>
        <a:srgbClr val="CFB87C"/>
      </a:accent1>
      <a:accent2>
        <a:srgbClr val="595955"/>
      </a:accent2>
      <a:accent3>
        <a:srgbClr val="E19825"/>
      </a:accent3>
      <a:accent4>
        <a:srgbClr val="B19C7D"/>
      </a:accent4>
      <a:accent5>
        <a:srgbClr val="7F5F52"/>
      </a:accent5>
      <a:accent6>
        <a:srgbClr val="B27D4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Frohnert_Diagnosing T1D_in 2020(B)" id="{CD4DD072-6C30-46B9-BD76-7C5F663DF930}" vid="{7C1A1AE8-EC2C-47B0-BF6C-D93B85DA66ED}"/>
    </a:ext>
  </a:extLst>
</a:theme>
</file>

<file path=ppt/theme/theme4.xml><?xml version="1.0" encoding="utf-8"?>
<a:theme xmlns:a="http://schemas.openxmlformats.org/drawingml/2006/main" name="BND_21050_EMORY+CHOA_PPT_template_standard">
  <a:themeElements>
    <a:clrScheme name="CHOA">
      <a:dk1>
        <a:sysClr val="windowText" lastClr="000000"/>
      </a:dk1>
      <a:lt1>
        <a:sysClr val="window" lastClr="FFFFFF"/>
      </a:lt1>
      <a:dk2>
        <a:srgbClr val="000000"/>
      </a:dk2>
      <a:lt2>
        <a:srgbClr val="FFFFFF"/>
      </a:lt2>
      <a:accent1>
        <a:srgbClr val="72BF44"/>
      </a:accent1>
      <a:accent2>
        <a:srgbClr val="BD2F92"/>
      </a:accent2>
      <a:accent3>
        <a:srgbClr val="4BBBEB"/>
      </a:accent3>
      <a:accent4>
        <a:srgbClr val="F58220"/>
      </a:accent4>
      <a:accent5>
        <a:srgbClr val="005DA4"/>
      </a:accent5>
      <a:accent6>
        <a:srgbClr val="FFDD00"/>
      </a:accent6>
      <a:hlink>
        <a:srgbClr val="00A94F"/>
      </a:hlink>
      <a:folHlink>
        <a:srgbClr val="4BBBE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84B7EC0BF2544418F02C0F48049A820" ma:contentTypeVersion="20" ma:contentTypeDescription="Create a new document." ma:contentTypeScope="" ma:versionID="18810cc4c55cb84b30f10de76771b1be">
  <xsd:schema xmlns:xsd="http://www.w3.org/2001/XMLSchema" xmlns:xs="http://www.w3.org/2001/XMLSchema" xmlns:p="http://schemas.microsoft.com/office/2006/metadata/properties" xmlns:ns2="626cb74e-9669-4fd8-87b3-351e3976c142" xmlns:ns3="2f7b054f-be38-41d2-978f-3d651b980644" targetNamespace="http://schemas.microsoft.com/office/2006/metadata/properties" ma:root="true" ma:fieldsID="54ec4579b3dec1060686673f2321ce88" ns2:_="" ns3:_="">
    <xsd:import namespace="626cb74e-9669-4fd8-87b3-351e3976c142"/>
    <xsd:import namespace="2f7b054f-be38-41d2-978f-3d651b98064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6cb74e-9669-4fd8-87b3-351e3976c1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5708ab6-8f93-4a47-82a9-702180f093a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f7b054f-be38-41d2-978f-3d651b98064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04988c3-2911-4884-b1bb-ab625c693b77}" ma:internalName="TaxCatchAll" ma:showField="CatchAllData" ma:web="2f7b054f-be38-41d2-978f-3d651b9806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26cb74e-9669-4fd8-87b3-351e3976c142">
      <Terms xmlns="http://schemas.microsoft.com/office/infopath/2007/PartnerControls"/>
    </lcf76f155ced4ddcb4097134ff3c332f>
    <TaxCatchAll xmlns="2f7b054f-be38-41d2-978f-3d651b980644" xsi:nil="true"/>
  </documentManagement>
</p:properties>
</file>

<file path=customXml/itemProps1.xml><?xml version="1.0" encoding="utf-8"?>
<ds:datastoreItem xmlns:ds="http://schemas.openxmlformats.org/officeDocument/2006/customXml" ds:itemID="{E1DA05A6-A39A-4698-A33B-A1954D476830}">
  <ds:schemaRefs>
    <ds:schemaRef ds:uri="http://schemas.microsoft.com/sharepoint/v3/contenttype/forms"/>
  </ds:schemaRefs>
</ds:datastoreItem>
</file>

<file path=customXml/itemProps2.xml><?xml version="1.0" encoding="utf-8"?>
<ds:datastoreItem xmlns:ds="http://schemas.openxmlformats.org/officeDocument/2006/customXml" ds:itemID="{6710E452-F10D-4B2B-B79C-52118EB3C8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6cb74e-9669-4fd8-87b3-351e3976c142"/>
    <ds:schemaRef ds:uri="2f7b054f-be38-41d2-978f-3d651b9806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BE6889-8078-41A4-8CD3-6483DA3173FE}">
  <ds:schemaRefs>
    <ds:schemaRef ds:uri="http://schemas.microsoft.com/office/2006/metadata/properties"/>
    <ds:schemaRef ds:uri="http://schemas.microsoft.com/office/infopath/2007/PartnerControls"/>
    <ds:schemaRef ds:uri="626cb74e-9669-4fd8-87b3-351e3976c142"/>
    <ds:schemaRef ds:uri="2f7b054f-be38-41d2-978f-3d651b980644"/>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48</Slides>
  <Notes>26</Notes>
  <HiddenSlides>0</HiddenSlides>
  <MMClips>0</MMClips>
  <ScaleCrop>false</ScaleCrop>
  <HeadingPairs>
    <vt:vector size="4" baseType="variant">
      <vt:variant>
        <vt:lpstr>Theme</vt:lpstr>
      </vt:variant>
      <vt:variant>
        <vt:i4>4</vt:i4>
      </vt:variant>
      <vt:variant>
        <vt:lpstr>Slide Titles</vt:lpstr>
      </vt:variant>
      <vt:variant>
        <vt:i4>48</vt:i4>
      </vt:variant>
    </vt:vector>
  </HeadingPairs>
  <TitlesOfParts>
    <vt:vector size="52" baseType="lpstr">
      <vt:lpstr>1_T1D Exchange Annual Meeting Template 2015</vt:lpstr>
      <vt:lpstr>office theme</vt:lpstr>
      <vt:lpstr>Retrospect</vt:lpstr>
      <vt:lpstr>BND_21050_EMORY+CHOA_PPT_template_standard</vt:lpstr>
      <vt:lpstr>PowerPoint Presentation</vt:lpstr>
      <vt:lpstr>Implementation of an Electronic Medical Record Pediatric to Adult Healthcare Transition Planning Tool for Youth with Diabetes Mellitus</vt:lpstr>
      <vt:lpstr>Introduction</vt:lpstr>
      <vt:lpstr>Methods</vt:lpstr>
      <vt:lpstr>Fig. 1: EMR-based HCT tool and provider reminders</vt:lpstr>
      <vt:lpstr>Results</vt:lpstr>
      <vt:lpstr>Fig. 2: Run chart of proportion of well-visits with any HCT tool use for patients ≥17y at DM Clinic in 2024</vt:lpstr>
      <vt:lpstr>Fig. 3: Comparisons of HCT tool use by PDSA cycle</vt:lpstr>
      <vt:lpstr>Table 1. Provider use of HCT EMR tool by patient characteristics for established DM visits Jan - Dec 2024 ​</vt:lpstr>
      <vt:lpstr>Discussion</vt:lpstr>
      <vt:lpstr>References</vt:lpstr>
      <vt:lpstr>PowerPoint Presentation</vt:lpstr>
      <vt:lpstr>Next Stop, Adult Care: Implementing A Transition Roadmap for Youth with Diabetes</vt:lpstr>
      <vt:lpstr>Texas Children's Hospital</vt:lpstr>
      <vt:lpstr>Background</vt:lpstr>
      <vt:lpstr>Provider Survey</vt:lpstr>
      <vt:lpstr>PowerPoint Presentation</vt:lpstr>
      <vt:lpstr>PowerPoint Presentation</vt:lpstr>
      <vt:lpstr>PowerPoint Presentation</vt:lpstr>
      <vt:lpstr>PowerPoint Presentation</vt:lpstr>
      <vt:lpstr>Results</vt:lpstr>
      <vt:lpstr>Summary</vt:lpstr>
      <vt:lpstr>Thank you !!</vt:lpstr>
      <vt:lpstr>PowerPoint Presentation</vt:lpstr>
      <vt:lpstr>Development of Transition Curriculum from Patient Identified Topics</vt:lpstr>
      <vt:lpstr>Disclosures</vt:lpstr>
      <vt:lpstr>Background</vt:lpstr>
      <vt:lpstr>Objective</vt:lpstr>
      <vt:lpstr>Methods: Patient-Identified Topics</vt:lpstr>
      <vt:lpstr>Methods: Patient-Identified Topics</vt:lpstr>
      <vt:lpstr>Methods: Transition Topics Discussed</vt:lpstr>
      <vt:lpstr>Results: </vt:lpstr>
      <vt:lpstr>Conclusions</vt:lpstr>
      <vt:lpstr>COMPASS Curriculum</vt:lpstr>
      <vt:lpstr>PowerPoint Presentation</vt:lpstr>
      <vt:lpstr>PowerPoint Presentation</vt:lpstr>
      <vt:lpstr>Background </vt:lpstr>
      <vt:lpstr>Methods</vt:lpstr>
      <vt:lpstr>Methods</vt:lpstr>
      <vt:lpstr>Living with T1D for 5 years </vt:lpstr>
      <vt:lpstr>Living with T1D for 28 years </vt:lpstr>
      <vt:lpstr>Living with T1D for 12 years </vt:lpstr>
      <vt:lpstr>Results </vt:lpstr>
      <vt:lpstr>Key Takeaways</vt:lpstr>
      <vt:lpstr>How You Can Make a Difference</vt:lpstr>
      <vt:lpstr>PowerPoint Presentation</vt:lpstr>
      <vt:lpstr>PowerPoint Presentation</vt:lpstr>
      <vt:lpstr> Section Header Here Subtitle Here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40</cp:revision>
  <dcterms:created xsi:type="dcterms:W3CDTF">2025-10-30T20:37:37Z</dcterms:created>
  <dcterms:modified xsi:type="dcterms:W3CDTF">2025-11-11T04:01:02Z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0x010100B84B7EC0BF2544418F02C0F48049A820</vt:lpwstr>
  </property>
  <property fmtid="{D5CDD505-2E9C-101B-9397-08002B2CF9AE}" pid="3" name="MediaServiceImageTags">
    <vt:lpwstr/>
  </property>
</Properties>
</file>