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46" r:id="rId5"/>
  </p:sldMasterIdLst>
  <p:notesMasterIdLst>
    <p:notesMasterId r:id="rId21"/>
  </p:notesMasterIdLst>
  <p:sldIdLst>
    <p:sldId id="3140" r:id="rId6"/>
    <p:sldId id="3142" r:id="rId7"/>
    <p:sldId id="3141" r:id="rId8"/>
    <p:sldId id="3156" r:id="rId9"/>
    <p:sldId id="3143" r:id="rId10"/>
    <p:sldId id="3147" r:id="rId11"/>
    <p:sldId id="3155" r:id="rId12"/>
    <p:sldId id="3149" r:id="rId13"/>
    <p:sldId id="3150" r:id="rId14"/>
    <p:sldId id="3152" r:id="rId15"/>
    <p:sldId id="3161" r:id="rId16"/>
    <p:sldId id="3159" r:id="rId17"/>
    <p:sldId id="3158" r:id="rId18"/>
    <p:sldId id="3162" r:id="rId19"/>
    <p:sldId id="33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5880D-B5F5-80D8-F648-441F55945039}" v="16" dt="2025-11-14T18:57:26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Rainey" userId="S::crainey@t1dexchange.org::c66522fd-7f79-4e4b-9477-0af3b7aa6656" providerId="AD" clId="Web-{98A5880D-B5F5-80D8-F648-441F55945039}"/>
    <pc:docChg chg="addSld delSld addMainMaster modMainMaster">
      <pc:chgData name="Claire Rainey" userId="S::crainey@t1dexchange.org::c66522fd-7f79-4e4b-9477-0af3b7aa6656" providerId="AD" clId="Web-{98A5880D-B5F5-80D8-F648-441F55945039}" dt="2025-11-14T18:57:26.452" v="15"/>
      <pc:docMkLst>
        <pc:docMk/>
      </pc:docMkLst>
      <pc:sldChg chg="del">
        <pc:chgData name="Claire Rainey" userId="S::crainey@t1dexchange.org::c66522fd-7f79-4e4b-9477-0af3b7aa6656" providerId="AD" clId="Web-{98A5880D-B5F5-80D8-F648-441F55945039}" dt="2025-11-14T18:57:26.452" v="15"/>
        <pc:sldMkLst>
          <pc:docMk/>
          <pc:sldMk cId="109857222" sldId="256"/>
        </pc:sldMkLst>
      </pc:sldChg>
      <pc:sldChg chg="add">
        <pc:chgData name="Claire Rainey" userId="S::crainey@t1dexchange.org::c66522fd-7f79-4e4b-9477-0af3b7aa6656" providerId="AD" clId="Web-{98A5880D-B5F5-80D8-F648-441F55945039}" dt="2025-11-14T18:57:17.718" v="0"/>
        <pc:sldMkLst>
          <pc:docMk/>
          <pc:sldMk cId="2085235895" sldId="3140"/>
        </pc:sldMkLst>
      </pc:sldChg>
      <pc:sldChg chg="add">
        <pc:chgData name="Claire Rainey" userId="S::crainey@t1dexchange.org::c66522fd-7f79-4e4b-9477-0af3b7aa6656" providerId="AD" clId="Web-{98A5880D-B5F5-80D8-F648-441F55945039}" dt="2025-11-14T18:57:17.999" v="2"/>
        <pc:sldMkLst>
          <pc:docMk/>
          <pc:sldMk cId="4145473255" sldId="3141"/>
        </pc:sldMkLst>
      </pc:sldChg>
      <pc:sldChg chg="add">
        <pc:chgData name="Claire Rainey" userId="S::crainey@t1dexchange.org::c66522fd-7f79-4e4b-9477-0af3b7aa6656" providerId="AD" clId="Web-{98A5880D-B5F5-80D8-F648-441F55945039}" dt="2025-11-14T18:57:17.827" v="1"/>
        <pc:sldMkLst>
          <pc:docMk/>
          <pc:sldMk cId="590112244" sldId="3142"/>
        </pc:sldMkLst>
      </pc:sldChg>
      <pc:sldChg chg="add">
        <pc:chgData name="Claire Rainey" userId="S::crainey@t1dexchange.org::c66522fd-7f79-4e4b-9477-0af3b7aa6656" providerId="AD" clId="Web-{98A5880D-B5F5-80D8-F648-441F55945039}" dt="2025-11-14T18:57:18.374" v="4"/>
        <pc:sldMkLst>
          <pc:docMk/>
          <pc:sldMk cId="473145263" sldId="3143"/>
        </pc:sldMkLst>
      </pc:sldChg>
      <pc:sldChg chg="add">
        <pc:chgData name="Claire Rainey" userId="S::crainey@t1dexchange.org::c66522fd-7f79-4e4b-9477-0af3b7aa6656" providerId="AD" clId="Web-{98A5880D-B5F5-80D8-F648-441F55945039}" dt="2025-11-14T18:57:18.468" v="5"/>
        <pc:sldMkLst>
          <pc:docMk/>
          <pc:sldMk cId="709050769" sldId="3147"/>
        </pc:sldMkLst>
      </pc:sldChg>
      <pc:sldChg chg="add">
        <pc:chgData name="Claire Rainey" userId="S::crainey@t1dexchange.org::c66522fd-7f79-4e4b-9477-0af3b7aa6656" providerId="AD" clId="Web-{98A5880D-B5F5-80D8-F648-441F55945039}" dt="2025-11-14T18:57:18.718" v="7"/>
        <pc:sldMkLst>
          <pc:docMk/>
          <pc:sldMk cId="4216654470" sldId="3149"/>
        </pc:sldMkLst>
      </pc:sldChg>
      <pc:sldChg chg="add">
        <pc:chgData name="Claire Rainey" userId="S::crainey@t1dexchange.org::c66522fd-7f79-4e4b-9477-0af3b7aa6656" providerId="AD" clId="Web-{98A5880D-B5F5-80D8-F648-441F55945039}" dt="2025-11-14T18:57:18.905" v="8"/>
        <pc:sldMkLst>
          <pc:docMk/>
          <pc:sldMk cId="2328286028" sldId="3150"/>
        </pc:sldMkLst>
      </pc:sldChg>
      <pc:sldChg chg="add">
        <pc:chgData name="Claire Rainey" userId="S::crainey@t1dexchange.org::c66522fd-7f79-4e4b-9477-0af3b7aa6656" providerId="AD" clId="Web-{98A5880D-B5F5-80D8-F648-441F55945039}" dt="2025-11-14T18:57:19.108" v="9"/>
        <pc:sldMkLst>
          <pc:docMk/>
          <pc:sldMk cId="3231475707" sldId="3152"/>
        </pc:sldMkLst>
      </pc:sldChg>
      <pc:sldChg chg="add">
        <pc:chgData name="Claire Rainey" userId="S::crainey@t1dexchange.org::c66522fd-7f79-4e4b-9477-0af3b7aa6656" providerId="AD" clId="Web-{98A5880D-B5F5-80D8-F648-441F55945039}" dt="2025-11-14T18:57:18.608" v="6"/>
        <pc:sldMkLst>
          <pc:docMk/>
          <pc:sldMk cId="3276553959" sldId="3155"/>
        </pc:sldMkLst>
      </pc:sldChg>
      <pc:sldChg chg="add">
        <pc:chgData name="Claire Rainey" userId="S::crainey@t1dexchange.org::c66522fd-7f79-4e4b-9477-0af3b7aa6656" providerId="AD" clId="Web-{98A5880D-B5F5-80D8-F648-441F55945039}" dt="2025-11-14T18:57:18.155" v="3"/>
        <pc:sldMkLst>
          <pc:docMk/>
          <pc:sldMk cId="1354052164" sldId="3156"/>
        </pc:sldMkLst>
      </pc:sldChg>
      <pc:sldChg chg="add">
        <pc:chgData name="Claire Rainey" userId="S::crainey@t1dexchange.org::c66522fd-7f79-4e4b-9477-0af3b7aa6656" providerId="AD" clId="Web-{98A5880D-B5F5-80D8-F648-441F55945039}" dt="2025-11-14T18:57:19.780" v="12"/>
        <pc:sldMkLst>
          <pc:docMk/>
          <pc:sldMk cId="3574701941" sldId="3158"/>
        </pc:sldMkLst>
      </pc:sldChg>
      <pc:sldChg chg="add">
        <pc:chgData name="Claire Rainey" userId="S::crainey@t1dexchange.org::c66522fd-7f79-4e4b-9477-0af3b7aa6656" providerId="AD" clId="Web-{98A5880D-B5F5-80D8-F648-441F55945039}" dt="2025-11-14T18:57:19.608" v="11"/>
        <pc:sldMkLst>
          <pc:docMk/>
          <pc:sldMk cId="3988504035" sldId="3159"/>
        </pc:sldMkLst>
      </pc:sldChg>
      <pc:sldChg chg="add">
        <pc:chgData name="Claire Rainey" userId="S::crainey@t1dexchange.org::c66522fd-7f79-4e4b-9477-0af3b7aa6656" providerId="AD" clId="Web-{98A5880D-B5F5-80D8-F648-441F55945039}" dt="2025-11-14T18:57:19.546" v="10"/>
        <pc:sldMkLst>
          <pc:docMk/>
          <pc:sldMk cId="3429389137" sldId="3161"/>
        </pc:sldMkLst>
      </pc:sldChg>
      <pc:sldChg chg="add">
        <pc:chgData name="Claire Rainey" userId="S::crainey@t1dexchange.org::c66522fd-7f79-4e4b-9477-0af3b7aa6656" providerId="AD" clId="Web-{98A5880D-B5F5-80D8-F648-441F55945039}" dt="2025-11-14T18:57:19.905" v="13"/>
        <pc:sldMkLst>
          <pc:docMk/>
          <pc:sldMk cId="4278907647" sldId="3162"/>
        </pc:sldMkLst>
      </pc:sldChg>
      <pc:sldChg chg="add">
        <pc:chgData name="Claire Rainey" userId="S::crainey@t1dexchange.org::c66522fd-7f79-4e4b-9477-0af3b7aa6656" providerId="AD" clId="Web-{98A5880D-B5F5-80D8-F648-441F55945039}" dt="2025-11-14T18:57:20.171" v="14"/>
        <pc:sldMkLst>
          <pc:docMk/>
          <pc:sldMk cId="2408388629" sldId="3383"/>
        </pc:sldMkLst>
      </pc:sldChg>
      <pc:sldMasterChg chg="modSldLayout">
        <pc:chgData name="Claire Rainey" userId="S::crainey@t1dexchange.org::c66522fd-7f79-4e4b-9477-0af3b7aa6656" providerId="AD" clId="Web-{98A5880D-B5F5-80D8-F648-441F55945039}" dt="2025-11-14T18:57:20.171" v="14"/>
        <pc:sldMasterMkLst>
          <pc:docMk/>
          <pc:sldMasterMk cId="2460954070" sldId="2147483660"/>
        </pc:sldMasterMkLst>
        <pc:sldLayoutChg chg="replI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460954070" sldId="2147483660"/>
            <pc:sldLayoutMk cId="1718958274" sldId="2147483669"/>
          </pc:sldLayoutMkLst>
        </pc:sldLayoutChg>
        <pc:sldLayoutChg chg="replI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460954070" sldId="2147483660"/>
            <pc:sldLayoutMk cId="2202905451" sldId="2147483670"/>
          </pc:sldLayoutMkLst>
        </pc:sldLayoutChg>
        <pc:sldLayoutChg chg="replI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Claire Rainey" userId="S::crainey@t1dexchange.org::c66522fd-7f79-4e4b-9477-0af3b7aa6656" providerId="AD" clId="Web-{98A5880D-B5F5-80D8-F648-441F55945039}" dt="2025-11-14T18:57:17.718" v="0"/>
        <pc:sldMasterMkLst>
          <pc:docMk/>
          <pc:sldMasterMk cId="1911500739" sldId="2147483678"/>
        </pc:sldMasterMkLst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901878355" sldId="2147483680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106632881" sldId="2147483681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796675046" sldId="2147483682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011481663" sldId="2147483683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396184765" sldId="2147483724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088800635" sldId="2147483726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415893192" sldId="2147483727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138732356" sldId="2147483728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530521004" sldId="2147483729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745615783" sldId="2147483730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1904214373" sldId="2147483731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849632749" sldId="2147483732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820040476" sldId="2147483733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577241258" sldId="2147483734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1769661477" sldId="2147483735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618597327" sldId="2147483736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644298431" sldId="2147483737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3089691805" sldId="2147483738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1149672922" sldId="2147483739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4210572183" sldId="2147483740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64384156" sldId="2147483741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17.718" v="0"/>
          <pc:sldLayoutMkLst>
            <pc:docMk/>
            <pc:sldMasterMk cId="1911500739" sldId="2147483678"/>
            <pc:sldLayoutMk cId="2013659020" sldId="2147483742"/>
          </pc:sldLayoutMkLst>
        </pc:sldLayoutChg>
      </pc:sldMasterChg>
      <pc:sldMasterChg chg="add addSldLayout">
        <pc:chgData name="Claire Rainey" userId="S::crainey@t1dexchange.org::c66522fd-7f79-4e4b-9477-0af3b7aa6656" providerId="AD" clId="Web-{98A5880D-B5F5-80D8-F648-441F55945039}" dt="2025-11-14T18:57:20.171" v="14"/>
        <pc:sldMasterMkLst>
          <pc:docMk/>
          <pc:sldMasterMk cId="2557718945" sldId="2147483746"/>
        </pc:sldMasterMkLst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409016690" sldId="2147483672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21589716" sldId="2147483673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2146157231" sldId="2147483674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2103446954" sldId="2147483676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4099269900" sldId="2147483677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1952886747" sldId="2147483679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3178906028" sldId="2147483720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1905089468" sldId="2147483747"/>
          </pc:sldLayoutMkLst>
        </pc:sldLayoutChg>
        <pc:sldLayoutChg chg="add">
          <pc:chgData name="Claire Rainey" userId="S::crainey@t1dexchange.org::c66522fd-7f79-4e4b-9477-0af3b7aa6656" providerId="AD" clId="Web-{98A5880D-B5F5-80D8-F648-441F55945039}" dt="2025-11-14T18:57:20.171" v="14"/>
          <pc:sldLayoutMkLst>
            <pc:docMk/>
            <pc:sldMasterMk cId="2557718945" sldId="2147483746"/>
            <pc:sldLayoutMk cId="1739813645" sldId="214748374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Mean FTE for T1D Clinics  </a:t>
            </a:r>
          </a:p>
        </c:rich>
      </c:tx>
      <c:layout>
        <c:manualLayout>
          <c:xMode val="edge"/>
          <c:yMode val="edge"/>
          <c:x val="0.28601103685896606"/>
          <c:y val="3.4453937157695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Adult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Physician </c:v>
                </c:pt>
                <c:pt idx="1">
                  <c:v>Physician CDCES</c:v>
                </c:pt>
                <c:pt idx="2">
                  <c:v>APP</c:v>
                </c:pt>
                <c:pt idx="3">
                  <c:v>APP CDCES</c:v>
                </c:pt>
                <c:pt idx="4">
                  <c:v>RN</c:v>
                </c:pt>
                <c:pt idx="5">
                  <c:v>RN CDCES</c:v>
                </c:pt>
              </c:strCache>
            </c:strRef>
          </c:cat>
          <c:val>
            <c:numRef>
              <c:f>Sheet1!$B$7:$B$12</c:f>
              <c:numCache>
                <c:formatCode>0.0</c:formatCode>
                <c:ptCount val="6"/>
                <c:pt idx="0">
                  <c:v>6.9142859999999997</c:v>
                </c:pt>
                <c:pt idx="1">
                  <c:v>1.72</c:v>
                </c:pt>
                <c:pt idx="2">
                  <c:v>2.65</c:v>
                </c:pt>
                <c:pt idx="3">
                  <c:v>0.83333330000000005</c:v>
                </c:pt>
                <c:pt idx="4">
                  <c:v>2.5238100000000001</c:v>
                </c:pt>
                <c:pt idx="5">
                  <c:v>1.855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E-415B-93AB-A503869D3DE8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Pediatric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Physician </c:v>
                </c:pt>
                <c:pt idx="1">
                  <c:v>Physician CDCES</c:v>
                </c:pt>
                <c:pt idx="2">
                  <c:v>APP</c:v>
                </c:pt>
                <c:pt idx="3">
                  <c:v>APP CDCES</c:v>
                </c:pt>
                <c:pt idx="4">
                  <c:v>RN</c:v>
                </c:pt>
                <c:pt idx="5">
                  <c:v>RN CDCES</c:v>
                </c:pt>
              </c:strCache>
            </c:strRef>
          </c:cat>
          <c:val>
            <c:numRef>
              <c:f>Sheet1!$C$7:$C$12</c:f>
              <c:numCache>
                <c:formatCode>0.0</c:formatCode>
                <c:ptCount val="6"/>
                <c:pt idx="0">
                  <c:v>9.8853659999999994</c:v>
                </c:pt>
                <c:pt idx="1">
                  <c:v>0.22051280000000001</c:v>
                </c:pt>
                <c:pt idx="2">
                  <c:v>2.936585</c:v>
                </c:pt>
                <c:pt idx="3">
                  <c:v>1.35</c:v>
                </c:pt>
                <c:pt idx="4">
                  <c:v>5.9675000000000002</c:v>
                </c:pt>
                <c:pt idx="5">
                  <c:v>3.9682930000000001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E-415B-93AB-A503869D3D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77920"/>
        <c:axId val="41695200"/>
      </c:barChart>
      <c:catAx>
        <c:axId val="416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95200"/>
        <c:crosses val="autoZero"/>
        <c:auto val="1"/>
        <c:lblAlgn val="ctr"/>
        <c:lblOffset val="100"/>
        <c:noMultiLvlLbl val="0"/>
      </c:catAx>
      <c:valAx>
        <c:axId val="4169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C0C0C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81CC-8F51-42E3-ADCF-593DF1A0E910}" type="datetimeFigureOut"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2774D-3B01-4C42-B1E9-ED0DB13F75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6D33-E60E-4B8B-94C4-5B9EF6C8A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8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CA8B-5595-43F1-B586-8ECA678DE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CA8B-5595-43F1-B586-8ECA678DE9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CA8B-5595-43F1-B586-8ECA678DE9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CA8B-5595-43F1-B586-8ECA678DE9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Centers that were not reporting a variable were excluded from average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8CA8B-5595-43F1-B586-8ECA678DE9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847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col_Call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20E0C70-CE32-7343-B66C-6613FA054D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374" y="1879600"/>
            <a:ext cx="5489576" cy="4187825"/>
          </a:xfrm>
        </p:spPr>
        <p:txBody>
          <a:bodyPr rIns="15544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BC2C4F-8C5D-9B4F-B054-5C43FCC4CF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00EFB-A9C2-6C49-83DB-13F6827988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149F1-49B3-C542-803F-D3D2F884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E105035-5CD1-3142-9C06-DB231CE548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0462" y="1879600"/>
            <a:ext cx="5489576" cy="4187825"/>
          </a:xfrm>
        </p:spPr>
        <p:txBody>
          <a:bodyPr tIns="0" bIns="0" anchor="t" anchorCtr="0"/>
          <a:lstStyle>
            <a:lvl1pPr>
              <a:spcAft>
                <a:spcPts val="1200"/>
              </a:spcAft>
              <a:buFontTx/>
              <a:buNone/>
              <a:defRPr sz="28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ts val="1200"/>
              </a:spcAft>
              <a:buFontTx/>
              <a:buNone/>
              <a:defRPr sz="2400" b="0" i="0" cap="none" baseline="0">
                <a:solidFill>
                  <a:schemeClr val="tx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ts val="0"/>
              </a:spcAft>
              <a:buFontTx/>
              <a:buNone/>
              <a:defRPr sz="2400" b="0" i="0" cap="none" baseline="0">
                <a:solidFill>
                  <a:schemeClr val="tx2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Quote or callout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2F07F-B53D-AAC4-4CD5-05DB8A3CB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" y="6226175"/>
            <a:ext cx="1364633" cy="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1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CC140011-B521-14FF-0C1A-C0480342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526" y="1254126"/>
            <a:ext cx="3844924" cy="2465658"/>
          </a:xfrm>
        </p:spPr>
        <p:txBody>
          <a:bodyPr tIns="0" rIns="0" bIns="45720" anchor="b" anchorCtr="0"/>
          <a:lstStyle>
            <a:lvl1pPr>
              <a:lnSpc>
                <a:spcPct val="92000"/>
              </a:lnSpc>
              <a:defRPr sz="3200" b="1" i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AC49ABC-AD01-F546-2051-CF07438FD4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3526" y="3719784"/>
            <a:ext cx="3844924" cy="492598"/>
          </a:xfrm>
        </p:spPr>
        <p:txBody>
          <a:bodyPr tIns="91440" bIns="0" anchor="t" anchorCtr="0"/>
          <a:lstStyle>
            <a:lvl1pPr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  <a:lvl2pPr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2pPr>
            <a:lvl3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3pPr>
            <a:lvl4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4pPr>
            <a:lvl5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5pPr>
            <a:lvl6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6pPr>
            <a:lvl7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7pPr>
            <a:lvl8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8pPr>
            <a:lvl9pPr marL="0" indent="0">
              <a:spcAft>
                <a:spcPts val="0"/>
              </a:spcAft>
              <a:buFontTx/>
              <a:buNone/>
              <a:defRPr sz="1600" b="1" i="0" cap="none" baseline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4E743145-4170-31F9-E051-A1F8034C39F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7883525" y="4212382"/>
            <a:ext cx="3844923" cy="37529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>
              <a:defRPr sz="1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lvl="8" indent="-3200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2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0DF49-280D-2042-9C83-36E16767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5AA6C-0792-844C-BDA4-D3842637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A0B49-ADE6-A448-0312-07CBF21F3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" y="6226175"/>
            <a:ext cx="1364633" cy="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4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1B76C-0D0F-414F-8D72-65F7BF34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0462-9B5C-594B-BFB6-416B852F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16410-DB1B-954C-BB2B-A97F4203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4DB2C-F196-C528-B4DD-E84B25E2CA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" y="6226175"/>
            <a:ext cx="1364633" cy="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20E0C70-CE32-7343-B66C-6613FA054D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0375" y="1879600"/>
            <a:ext cx="5489575" cy="4187825"/>
          </a:xfrm>
        </p:spPr>
        <p:txBody>
          <a:bodyPr rIns="15544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BC2C4F-8C5D-9B4F-B054-5C43FCC4CF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00EFB-A9C2-6C49-83DB-13F6827988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1C55C3-023A-FF4E-A906-5C80997C28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42053" y="1879600"/>
            <a:ext cx="5486398" cy="4187826"/>
          </a:xfrm>
        </p:spPr>
        <p:txBody>
          <a:bodyPr rIns="15544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149F1-49B3-C542-803F-D3D2F884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3D2FF-0E83-EF60-3D10-BD960551B7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" y="6226175"/>
            <a:ext cx="1364633" cy="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set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A5DD4228-57FC-7540-B45E-248B020C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0" y="1254126"/>
            <a:ext cx="7704138" cy="4813300"/>
          </a:xfrm>
        </p:spPr>
        <p:txBody>
          <a:bodyPr tIns="0" rIns="0" bIns="457200" anchor="ctr" anchorCtr="0"/>
          <a:lstStyle>
            <a:lvl1pPr>
              <a:lnSpc>
                <a:spcPct val="90000"/>
              </a:lnSpc>
              <a:defRPr sz="3200" b="1" i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B67F0-0847-1848-930D-EA4EFB3E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r>
              <a:rPr lang="en-US"/>
              <a:t>Confidential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CF6DD-223E-6C48-9AA1-2B63EE7E9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 st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132DF87-D1E9-6B41-CB14-AA74BFD19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25900" y="6409201"/>
            <a:ext cx="3857625" cy="2095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r>
              <a:rPr lang="en-US"/>
              <a:t>Confidential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2323E14-672A-F95E-1CED-81A2E5903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2136" y="6469590"/>
            <a:ext cx="446314" cy="14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51CFD8-E0EA-42F0-6B2E-3BFD9539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1254125"/>
            <a:ext cx="5489576" cy="4813300"/>
          </a:xfrm>
        </p:spPr>
        <p:txBody>
          <a:bodyPr tIns="0" bIns="685800"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C7FD9-A127-C674-DD51-0F9ABF90A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5" y="6226175"/>
            <a:ext cx="1364637" cy="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96918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FFD94-D62B-6DA5-AE5B-8D8B208C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26FA-62EA-48C0-9C5E-68D0E15E2C0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91964-2D5F-B458-83E2-173BEA99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FCD14-E173-BE25-E1DD-C0B40A08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F766-6BBB-47F9-83B6-69EDD611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ADDD-A720-8D43-8D6D-861521B11D67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5D2B4D2-ACF1-7F42-AC4F-FFFA1387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7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29018783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3841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2BB2-0BC3-43B9-97BD-63118173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D1322-B6BC-40F6-9364-7816FD5F0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902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16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94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7398136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1669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1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723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344695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92699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288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288674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060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50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BB73-AAC3-6540-94E8-78994061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A5BD-D75F-4246-BC88-7CF26967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93" indent="0" algn="ctr">
              <a:buNone/>
              <a:defRPr sz="2700"/>
            </a:lvl2pPr>
            <a:lvl3pPr marL="1218987" indent="0" algn="ctr">
              <a:buNone/>
              <a:defRPr sz="2400"/>
            </a:lvl3pPr>
            <a:lvl4pPr marL="1828480" indent="0" algn="ctr">
              <a:buNone/>
              <a:defRPr sz="2100"/>
            </a:lvl4pPr>
            <a:lvl5pPr marL="2437973" indent="0" algn="ctr">
              <a:buNone/>
              <a:defRPr sz="2100"/>
            </a:lvl5pPr>
            <a:lvl6pPr marL="3047467" indent="0" algn="ctr">
              <a:buNone/>
              <a:defRPr sz="2100"/>
            </a:lvl6pPr>
            <a:lvl7pPr marL="3656960" indent="0" algn="ctr">
              <a:buNone/>
              <a:defRPr sz="2100"/>
            </a:lvl7pPr>
            <a:lvl8pPr marL="4266453" indent="0" algn="ctr">
              <a:buNone/>
              <a:defRPr sz="2100"/>
            </a:lvl8pPr>
            <a:lvl9pPr marL="487594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F708-A9A1-AF4A-94DE-935054CE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E093-C30A-664C-9FB5-50E5242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2E3D-7A67-1046-B370-64D623FD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CFC4-A7B5-BC48-9C49-22BEAB9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5A9CC-CEF5-EF44-A863-0E97D493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8" y="987427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6FC2B-4842-6B47-AA99-5EC82C93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93" indent="0">
              <a:buNone/>
              <a:defRPr sz="1900"/>
            </a:lvl2pPr>
            <a:lvl3pPr marL="1218987" indent="0">
              <a:buNone/>
              <a:defRPr sz="1600"/>
            </a:lvl3pPr>
            <a:lvl4pPr marL="1828480" indent="0">
              <a:buNone/>
              <a:defRPr sz="1300"/>
            </a:lvl4pPr>
            <a:lvl5pPr marL="2437973" indent="0">
              <a:buNone/>
              <a:defRPr sz="1300"/>
            </a:lvl5pPr>
            <a:lvl6pPr marL="3047467" indent="0">
              <a:buNone/>
              <a:defRPr sz="1300"/>
            </a:lvl6pPr>
            <a:lvl7pPr marL="3656960" indent="0">
              <a:buNone/>
              <a:defRPr sz="1300"/>
            </a:lvl7pPr>
            <a:lvl8pPr marL="4266453" indent="0">
              <a:buNone/>
              <a:defRPr sz="1300"/>
            </a:lvl8pPr>
            <a:lvl9pPr marL="487594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8498-682A-D945-A3FA-7540BDDA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827E9-7D12-3047-96C7-6478ABD5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7D15-0816-B049-987F-6554C329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9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3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 cas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132DF87-D1E9-6B41-CB14-AA74BFD19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25900" y="6409201"/>
            <a:ext cx="3857625" cy="2095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r>
              <a:rPr lang="en-US"/>
              <a:t>Confidential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2323E14-672A-F95E-1CED-81A2E5903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82136" y="6469590"/>
            <a:ext cx="446314" cy="14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BC5D94-F86E-F99B-6967-D53B4D56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1254125"/>
            <a:ext cx="5489576" cy="4813300"/>
          </a:xfrm>
        </p:spPr>
        <p:txBody>
          <a:bodyPr tIns="0" bIns="685800"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9CDFB-C8C8-2FB7-C5FF-EBF6AE3962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5" y="6226175"/>
            <a:ext cx="1364637" cy="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0375" y="1879600"/>
            <a:ext cx="11269663" cy="4187826"/>
          </a:xfrm>
        </p:spPr>
        <p:txBody>
          <a:bodyPr rIns="1938528"/>
          <a:lstStyle>
            <a:lvl3pPr>
              <a:tabLst>
                <a:tab pos="276225" algn="l"/>
                <a:tab pos="584200" algn="l"/>
                <a:tab pos="914400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B4C8-8B08-464E-B9A4-F06D2015BB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92C7E-D707-124E-A6FD-715F514FAD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A6DF1-693D-39D1-733F-3BC45FE73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17" y="6226175"/>
            <a:ext cx="1364633" cy="363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8326C-48FC-C73D-10CE-9C3F4170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80" r:id="rId2"/>
    <p:sldLayoutId id="2147483681" r:id="rId3"/>
    <p:sldLayoutId id="2147483682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683" r:id="rId22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9" r:id="rId8"/>
    <p:sldLayoutId id="2147483720" r:id="rId9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A616C-2511-9EEE-0CFC-388A0F214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Preliminary High-Level Findings from Annual Survey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5ED860-221C-2A07-A049-F27B9A459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2025 Annual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085235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A980-217F-E6DE-D5D2-5718CFD1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T1DX-QI Experience – QI Portal </a:t>
            </a:r>
          </a:p>
        </p:txBody>
      </p:sp>
      <p:pic>
        <p:nvPicPr>
          <p:cNvPr id="5" name="Picture 4" descr="A graph of blue and white bars&#10;&#10;AI-generated content may be incorrect.">
            <a:extLst>
              <a:ext uri="{FF2B5EF4-FFF2-40B4-BE49-F238E27FC236}">
                <a16:creationId xmlns:a16="http://schemas.microsoft.com/office/drawing/2014/main" id="{EAC3E2E3-63E3-A1EB-494C-7313EA76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107" y="1272175"/>
            <a:ext cx="4720746" cy="4720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A6B98-B06C-CBA2-9CC9-955195C8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30" y="1272175"/>
            <a:ext cx="4720746" cy="4720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14757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C6A3D0-83E7-9B9C-2E35-EDEE800DE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Autofit/>
          </a:bodyPr>
          <a:lstStyle/>
          <a:p>
            <a:r>
              <a:rPr lang="en-US" sz="3200">
                <a:latin typeface="Montserrat SemiBold"/>
              </a:rPr>
              <a:t>2025 Annual Scorecard Overview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2C636-9928-50E2-7B3A-057F851CB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45718" tIns="45718" rIns="45718" bIns="45718" anchor="t">
            <a:noAutofit/>
          </a:bodyPr>
          <a:lstStyle/>
          <a:p>
            <a:r>
              <a:rPr lang="en-US">
                <a:latin typeface="Montserrat"/>
              </a:rPr>
              <a:t>Data Availability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91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7936-BF65-9CCC-7917-5E694C0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C8A2-F29D-96AF-4A37-01995FFFA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45718" tIns="45718" rIns="45718" bIns="45718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Calibri"/>
                <a:cs typeface="Calibri"/>
              </a:rPr>
              <a:t>Annual data scorecards were completed for each data-mapped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Calibri"/>
                <a:cs typeface="Calibri"/>
              </a:rPr>
              <a:t>Scorecards assess data availability and completeness for key variables outlined in the T1D Data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</a:rPr>
              <a:t>Data Timeframe: July 2024 – July 2025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</a:rPr>
              <a:t>Calculated data availability for each variable and compared collaborative-wide averages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10 adult centers and 23 pediatric centers</a:t>
            </a:r>
          </a:p>
          <a:p>
            <a:pPr marL="926465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40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427E-B32B-59F1-7F67-236D22B0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Collaborative-Wide Averages</a:t>
            </a:r>
          </a:p>
        </p:txBody>
      </p:sp>
      <p:pic>
        <p:nvPicPr>
          <p:cNvPr id="13" name="Picture 12" descr="A table of numbers and symbols&#10;&#10;AI-generated content may be incorrect.">
            <a:extLst>
              <a:ext uri="{FF2B5EF4-FFF2-40B4-BE49-F238E27FC236}">
                <a16:creationId xmlns:a16="http://schemas.microsoft.com/office/drawing/2014/main" id="{72AF0E90-D4C3-FB0E-A331-86864CD62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0" y="866775"/>
            <a:ext cx="4291875" cy="5572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507C7C-2A5C-2E8B-8C51-7E7F76AF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47" y="866775"/>
            <a:ext cx="442925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19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97AD-F35D-2A7A-15AA-F04250ED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Collaborative-Wide Ranges</a:t>
            </a:r>
            <a:endParaRPr lang="en-US"/>
          </a:p>
        </p:txBody>
      </p:sp>
      <p:pic>
        <p:nvPicPr>
          <p:cNvPr id="5" name="Picture 4" descr="A table of numbers and text&#10;&#10;AI-generated content may be incorrect.">
            <a:extLst>
              <a:ext uri="{FF2B5EF4-FFF2-40B4-BE49-F238E27FC236}">
                <a16:creationId xmlns:a16="http://schemas.microsoft.com/office/drawing/2014/main" id="{F7DCF0D8-6045-0979-0DA4-82063DD1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" y="854869"/>
            <a:ext cx="3645694" cy="5553075"/>
          </a:xfrm>
          <a:prstGeom prst="rect">
            <a:avLst/>
          </a:prstGeom>
        </p:spPr>
      </p:pic>
      <p:pic>
        <p:nvPicPr>
          <p:cNvPr id="8" name="Picture 7" descr="A table of text with numbers&#10;&#10;AI-generated content may be incorrect.">
            <a:extLst>
              <a:ext uri="{FF2B5EF4-FFF2-40B4-BE49-F238E27FC236}">
                <a16:creationId xmlns:a16="http://schemas.microsoft.com/office/drawing/2014/main" id="{2615E1CF-8186-7D0C-18A4-666063192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31" y="852487"/>
            <a:ext cx="3974307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76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3D2D3-15F2-11EA-9DEE-323878B8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3886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7936-BF65-9CCC-7917-5E694C00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C8A2-F29D-96AF-4A37-01995FFFA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Conducted August – October 2025 to collect 2024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Sent to </a:t>
            </a:r>
            <a:r>
              <a:rPr lang="en-US" b="1"/>
              <a:t>64</a:t>
            </a:r>
            <a:r>
              <a:rPr lang="en-US"/>
              <a:t>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42</a:t>
            </a:r>
            <a:r>
              <a:rPr lang="en-US"/>
              <a:t> Pediatric and  </a:t>
            </a:r>
            <a:r>
              <a:rPr lang="en-US" b="1"/>
              <a:t>21</a:t>
            </a:r>
            <a:r>
              <a:rPr lang="en-US"/>
              <a:t> Adult centers responded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76 questions,  12 sections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Demographics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Center Staffing/FTE Summary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T1D Screening, Staging, and Monitoring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Teamwork, Targets, Technology, and Tight Glycemia (4T)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Dietician Support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Health Equity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Health Care Transition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GLP-1 Use in Children with T2D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Economic Impact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r>
              <a:rPr lang="en-US"/>
              <a:t>Ketone Monitoring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22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087B-4FE2-01E1-42AE-A0949412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Demographics - Total PwT1D and PwT2D in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8971D-C0EF-046D-B63A-90B2D4D97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AECC186C-92BA-1473-BEB3-C9D909F0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4" y="1717288"/>
            <a:ext cx="4000500" cy="4000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730CACE-D601-771B-BA3D-2C52A6F5B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6" y="1717288"/>
            <a:ext cx="4000500" cy="4000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732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AC4F-4840-7170-099C-E9B47E99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 SemiBold"/>
              </a:rPr>
              <a:t>Demographics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A5103-F30E-99AF-A9BD-4E2C9AAA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6" y="1010951"/>
            <a:ext cx="4846006" cy="4846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267C5-7243-ABE7-C64D-CDD032ED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31" y="1004345"/>
            <a:ext cx="4849310" cy="4839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4052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3E29-EB29-C2DA-44FE-8AFB2833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Center Staffing/FTE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5B7E-877E-D73A-6DF9-F8C0F88DF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23481E-864E-7A7F-CF8A-C67242490B6C}"/>
              </a:ext>
            </a:extLst>
          </p:cNvPr>
          <p:cNvGraphicFramePr>
            <a:graphicFrameLocks/>
          </p:cNvGraphicFramePr>
          <p:nvPr/>
        </p:nvGraphicFramePr>
        <p:xfrm>
          <a:off x="2837404" y="1401655"/>
          <a:ext cx="6005513" cy="405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1452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A91D-477D-D014-699F-77B5DCEE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Equity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5030B1-BFA7-2CBE-9D5B-85CFCB9F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75" y="981307"/>
            <a:ext cx="4325280" cy="4325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507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69DB9-650D-E535-D0DC-7E500F979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3137-C49A-E010-70A7-161EEB78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228600"/>
            <a:ext cx="11238199" cy="457200"/>
          </a:xfrm>
        </p:spPr>
        <p:txBody>
          <a:bodyPr/>
          <a:lstStyle/>
          <a:p>
            <a:r>
              <a:rPr lang="en-US"/>
              <a:t>Health Equity – Measure/Programs Addressing Equity</a:t>
            </a:r>
          </a:p>
        </p:txBody>
      </p:sp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5B4DA03B-119F-8C43-EFD8-404AB70E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37" y="1342486"/>
            <a:ext cx="4489330" cy="4503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aph of blue squares&#10;&#10;AI-generated content may be incorrect.">
            <a:extLst>
              <a:ext uri="{FF2B5EF4-FFF2-40B4-BE49-F238E27FC236}">
                <a16:creationId xmlns:a16="http://schemas.microsoft.com/office/drawing/2014/main" id="{570694ED-D9CB-474A-0CE7-8C2F4800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41" y="1342486"/>
            <a:ext cx="4489330" cy="4503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5539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8D2D-7986-AD25-8DFE-260D4DB4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GLP-1 Use in Children with Type 2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8A89A-FE91-5D9A-4602-E0A011C4056E}"/>
              </a:ext>
            </a:extLst>
          </p:cNvPr>
          <p:cNvSpPr txBox="1"/>
          <p:nvPr/>
        </p:nvSpPr>
        <p:spPr>
          <a:xfrm>
            <a:off x="2000249" y="876654"/>
            <a:ext cx="694715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Collaborative wide pediatric PwT2D being treated with GLP-1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46%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3A1AD-66A8-8695-F4AF-67E6B47C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89" y="1627079"/>
            <a:ext cx="4616362" cy="4616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6544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CC86-0729-9F82-0C7C-05BF1B47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Impact – Jan 2025 to Present</a:t>
            </a:r>
          </a:p>
        </p:txBody>
      </p:sp>
      <p:pic>
        <p:nvPicPr>
          <p:cNvPr id="3" name="Picture 2" descr="A graph of blue squares with numbers&#10;&#10;AI-generated content may be incorrect.">
            <a:extLst>
              <a:ext uri="{FF2B5EF4-FFF2-40B4-BE49-F238E27FC236}">
                <a16:creationId xmlns:a16="http://schemas.microsoft.com/office/drawing/2014/main" id="{6E69D1DD-188E-A18B-B605-EB66FDA8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26" y="1219983"/>
            <a:ext cx="4605924" cy="4605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4ACD53-9922-39BF-EC89-AE2C25DC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284" y="1219983"/>
            <a:ext cx="4605924" cy="4605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2860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1-01-19 QI All Staff- formatted  -  Read-Only" id="{031EE090-AB92-437E-8125-275FF27E9652}" vid="{183C4F49-2291-4E52-9734-D4FCFB979E77}"/>
    </a:ext>
  </a:extLst>
</a:theme>
</file>

<file path=ppt/theme/theme2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20" ma:contentTypeDescription="Create a new document." ma:contentTypeScope="" ma:versionID="18810cc4c55cb84b30f10de76771b1be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54ec4579b3dec1060686673f2321ce88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44E6D365-4D2B-4988-9935-F0BEBC329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B49BF-6640-466A-87AE-3741C3C0B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E1980-35CB-4EE5-BDDE-4E623EB93E42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T1D Exchange</vt:lpstr>
      <vt:lpstr>T1D Exchange</vt:lpstr>
      <vt:lpstr>PowerPoint Presentation</vt:lpstr>
      <vt:lpstr>Overview</vt:lpstr>
      <vt:lpstr>Demographics - Total PwT1D and PwT2D in 2024</vt:lpstr>
      <vt:lpstr>Demographics</vt:lpstr>
      <vt:lpstr>Center Staffing/FTE Summary</vt:lpstr>
      <vt:lpstr>Health Equity</vt:lpstr>
      <vt:lpstr>Health Equity – Measure/Programs Addressing Equity</vt:lpstr>
      <vt:lpstr>GLP-1 Use in Children with Type 2 Diabetes</vt:lpstr>
      <vt:lpstr>Economic Impact – Jan 2025 to Present</vt:lpstr>
      <vt:lpstr>T1DX-QI Experience – QI Portal </vt:lpstr>
      <vt:lpstr>PowerPoint Presentation</vt:lpstr>
      <vt:lpstr>Overview</vt:lpstr>
      <vt:lpstr>Collaborative-Wide Averages</vt:lpstr>
      <vt:lpstr>Collaborative-Wide Ranges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2025-11-14T18:56:20Z</dcterms:created>
  <dcterms:modified xsi:type="dcterms:W3CDTF">2025-11-14T18:57:40Z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