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56"/>
  </p:notesMasterIdLst>
  <p:sldIdLst>
    <p:sldId id="256" r:id="rId2"/>
    <p:sldId id="1003" r:id="rId3"/>
    <p:sldId id="278" r:id="rId4"/>
    <p:sldId id="1004" r:id="rId5"/>
    <p:sldId id="1005" r:id="rId6"/>
    <p:sldId id="1006" r:id="rId7"/>
    <p:sldId id="1007" r:id="rId8"/>
    <p:sldId id="1008" r:id="rId9"/>
    <p:sldId id="1009" r:id="rId10"/>
    <p:sldId id="1010" r:id="rId11"/>
    <p:sldId id="1012" r:id="rId12"/>
    <p:sldId id="1023" r:id="rId13"/>
    <p:sldId id="1011" r:id="rId14"/>
    <p:sldId id="1013" r:id="rId15"/>
    <p:sldId id="1014" r:id="rId16"/>
    <p:sldId id="1015" r:id="rId17"/>
    <p:sldId id="1016" r:id="rId18"/>
    <p:sldId id="1017" r:id="rId19"/>
    <p:sldId id="1018" r:id="rId20"/>
    <p:sldId id="1053" r:id="rId21"/>
    <p:sldId id="1054" r:id="rId22"/>
    <p:sldId id="1055" r:id="rId23"/>
    <p:sldId id="1019" r:id="rId24"/>
    <p:sldId id="1020" r:id="rId25"/>
    <p:sldId id="1025" r:id="rId26"/>
    <p:sldId id="1026" r:id="rId27"/>
    <p:sldId id="1027" r:id="rId28"/>
    <p:sldId id="1028" r:id="rId29"/>
    <p:sldId id="1029" r:id="rId30"/>
    <p:sldId id="1030" r:id="rId31"/>
    <p:sldId id="1031" r:id="rId32"/>
    <p:sldId id="1032" r:id="rId33"/>
    <p:sldId id="1033" r:id="rId34"/>
    <p:sldId id="1035" r:id="rId35"/>
    <p:sldId id="1034" r:id="rId36"/>
    <p:sldId id="1036" r:id="rId37"/>
    <p:sldId id="1037" r:id="rId38"/>
    <p:sldId id="1038" r:id="rId39"/>
    <p:sldId id="1039" r:id="rId40"/>
    <p:sldId id="1040" r:id="rId41"/>
    <p:sldId id="1041" r:id="rId42"/>
    <p:sldId id="328" r:id="rId43"/>
    <p:sldId id="1042" r:id="rId44"/>
    <p:sldId id="279" r:id="rId45"/>
    <p:sldId id="1045" r:id="rId46"/>
    <p:sldId id="1043" r:id="rId47"/>
    <p:sldId id="1044" r:id="rId48"/>
    <p:sldId id="1046" r:id="rId49"/>
    <p:sldId id="1047" r:id="rId50"/>
    <p:sldId id="1050" r:id="rId51"/>
    <p:sldId id="1051" r:id="rId52"/>
    <p:sldId id="1048" r:id="rId53"/>
    <p:sldId id="1049" r:id="rId54"/>
    <p:sldId id="105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94625"/>
  </p:normalViewPr>
  <p:slideViewPr>
    <p:cSldViewPr snapToGrid="0">
      <p:cViewPr varScale="1">
        <p:scale>
          <a:sx n="77" d="100"/>
          <a:sy n="77" d="100"/>
        </p:scale>
        <p:origin x="7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E61E0A-EBDC-46ED-BED5-2938106B2C7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50AFFF-4AA2-44F3-91C9-7CD3981D9F54}">
      <dgm:prSet/>
      <dgm:spPr/>
      <dgm:t>
        <a:bodyPr/>
        <a:lstStyle/>
        <a:p>
          <a:r>
            <a:rPr lang="en-US"/>
            <a:t>A. Start patient A on statin therapy</a:t>
          </a:r>
        </a:p>
      </dgm:t>
    </dgm:pt>
    <dgm:pt modelId="{3285ECAE-4B1D-46A2-A334-B7D60B6579BC}" type="parTrans" cxnId="{91AD0D6B-35CE-483A-8135-8BBA6CB9AED6}">
      <dgm:prSet/>
      <dgm:spPr/>
      <dgm:t>
        <a:bodyPr/>
        <a:lstStyle/>
        <a:p>
          <a:endParaRPr lang="en-US"/>
        </a:p>
      </dgm:t>
    </dgm:pt>
    <dgm:pt modelId="{B23A4802-F44C-4481-8D52-27BB229CB73F}" type="sibTrans" cxnId="{91AD0D6B-35CE-483A-8135-8BBA6CB9AED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2924817-AAA3-484F-B590-61E4FAD81C70}">
      <dgm:prSet/>
      <dgm:spPr/>
      <dgm:t>
        <a:bodyPr/>
        <a:lstStyle/>
        <a:p>
          <a:r>
            <a:rPr lang="en-US"/>
            <a:t>B. Start patient B on statin therapy</a:t>
          </a:r>
        </a:p>
      </dgm:t>
    </dgm:pt>
    <dgm:pt modelId="{6B23E6E9-3DDD-4D4B-A63A-87B085DCF14D}" type="parTrans" cxnId="{444C82A4-D3B5-4E48-8FD9-8CA987C3F422}">
      <dgm:prSet/>
      <dgm:spPr/>
      <dgm:t>
        <a:bodyPr/>
        <a:lstStyle/>
        <a:p>
          <a:endParaRPr lang="en-US"/>
        </a:p>
      </dgm:t>
    </dgm:pt>
    <dgm:pt modelId="{3FD4BD60-9F9F-4F50-B51C-102F2F9F220E}" type="sibTrans" cxnId="{444C82A4-D3B5-4E48-8FD9-8CA987C3F42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F63B0E6-7CD0-4865-82BD-ABAF35DD05FE}">
      <dgm:prSet/>
      <dgm:spPr/>
      <dgm:t>
        <a:bodyPr/>
        <a:lstStyle/>
        <a:p>
          <a:r>
            <a:rPr lang="en-US"/>
            <a:t>Start both patients on statin therapy</a:t>
          </a:r>
        </a:p>
      </dgm:t>
    </dgm:pt>
    <dgm:pt modelId="{D813497D-0B34-473D-ACE4-E4BAE5D38149}" type="parTrans" cxnId="{2C92758F-8687-4E84-A80E-1C415660B0FB}">
      <dgm:prSet/>
      <dgm:spPr/>
      <dgm:t>
        <a:bodyPr/>
        <a:lstStyle/>
        <a:p>
          <a:endParaRPr lang="en-US"/>
        </a:p>
      </dgm:t>
    </dgm:pt>
    <dgm:pt modelId="{F92F8FF6-B940-4540-946C-C29ED712B828}" type="sibTrans" cxnId="{2C92758F-8687-4E84-A80E-1C415660B0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93A89DE-09F9-4DBA-B9D7-BEF2781C00ED}">
      <dgm:prSet/>
      <dgm:spPr/>
      <dgm:t>
        <a:bodyPr/>
        <a:lstStyle/>
        <a:p>
          <a:r>
            <a:rPr lang="en-US"/>
            <a:t>Obtain additional tests for patient A or B, or both</a:t>
          </a:r>
        </a:p>
      </dgm:t>
    </dgm:pt>
    <dgm:pt modelId="{63523E5C-2521-4CB9-8091-B5E52CC2B551}" type="parTrans" cxnId="{9AB44C62-682F-4162-B2B3-DAFA5C2499AA}">
      <dgm:prSet/>
      <dgm:spPr/>
      <dgm:t>
        <a:bodyPr/>
        <a:lstStyle/>
        <a:p>
          <a:endParaRPr lang="en-US"/>
        </a:p>
      </dgm:t>
    </dgm:pt>
    <dgm:pt modelId="{981D021B-44F5-4D9A-BA73-D07D42DD5897}" type="sibTrans" cxnId="{9AB44C62-682F-4162-B2B3-DAFA5C2499A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626A9BD-1BF6-314F-A2EF-EE53CC41BE99}" type="pres">
      <dgm:prSet presAssocID="{0FE61E0A-EBDC-46ED-BED5-2938106B2C71}" presName="Name0" presStyleCnt="0">
        <dgm:presLayoutVars>
          <dgm:animLvl val="lvl"/>
          <dgm:resizeHandles val="exact"/>
        </dgm:presLayoutVars>
      </dgm:prSet>
      <dgm:spPr/>
    </dgm:pt>
    <dgm:pt modelId="{63AA48BB-16A2-DA4B-B5A8-8FE45F279BC9}" type="pres">
      <dgm:prSet presAssocID="{AB50AFFF-4AA2-44F3-91C9-7CD3981D9F54}" presName="compositeNode" presStyleCnt="0">
        <dgm:presLayoutVars>
          <dgm:bulletEnabled val="1"/>
        </dgm:presLayoutVars>
      </dgm:prSet>
      <dgm:spPr/>
    </dgm:pt>
    <dgm:pt modelId="{F9B31433-E583-9841-AFB9-E1AC961300AA}" type="pres">
      <dgm:prSet presAssocID="{AB50AFFF-4AA2-44F3-91C9-7CD3981D9F54}" presName="bgRect" presStyleLbl="alignNode1" presStyleIdx="0" presStyleCnt="4"/>
      <dgm:spPr/>
    </dgm:pt>
    <dgm:pt modelId="{6114BCAE-29BF-504A-8A92-92E9CAB32B25}" type="pres">
      <dgm:prSet presAssocID="{B23A4802-F44C-4481-8D52-27BB229CB73F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BABBFFD1-855E-A64A-8D2A-890437D42C65}" type="pres">
      <dgm:prSet presAssocID="{AB50AFFF-4AA2-44F3-91C9-7CD3981D9F54}" presName="nodeRect" presStyleLbl="alignNode1" presStyleIdx="0" presStyleCnt="4">
        <dgm:presLayoutVars>
          <dgm:bulletEnabled val="1"/>
        </dgm:presLayoutVars>
      </dgm:prSet>
      <dgm:spPr/>
    </dgm:pt>
    <dgm:pt modelId="{A12D5135-E781-6B45-953C-1AEF7056ED33}" type="pres">
      <dgm:prSet presAssocID="{B23A4802-F44C-4481-8D52-27BB229CB73F}" presName="sibTrans" presStyleCnt="0"/>
      <dgm:spPr/>
    </dgm:pt>
    <dgm:pt modelId="{0A1DEBB3-03EC-6243-A5BF-EAA09624CF3C}" type="pres">
      <dgm:prSet presAssocID="{62924817-AAA3-484F-B590-61E4FAD81C70}" presName="compositeNode" presStyleCnt="0">
        <dgm:presLayoutVars>
          <dgm:bulletEnabled val="1"/>
        </dgm:presLayoutVars>
      </dgm:prSet>
      <dgm:spPr/>
    </dgm:pt>
    <dgm:pt modelId="{10DDB9A6-56D2-8B46-9FCE-E10D54CEC68A}" type="pres">
      <dgm:prSet presAssocID="{62924817-AAA3-484F-B590-61E4FAD81C70}" presName="bgRect" presStyleLbl="alignNode1" presStyleIdx="1" presStyleCnt="4"/>
      <dgm:spPr/>
    </dgm:pt>
    <dgm:pt modelId="{143C5D14-EC54-5349-BA36-CA1D039078BD}" type="pres">
      <dgm:prSet presAssocID="{3FD4BD60-9F9F-4F50-B51C-102F2F9F220E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67B0B456-1078-5A41-A7CC-08CCA7E83B92}" type="pres">
      <dgm:prSet presAssocID="{62924817-AAA3-484F-B590-61E4FAD81C70}" presName="nodeRect" presStyleLbl="alignNode1" presStyleIdx="1" presStyleCnt="4">
        <dgm:presLayoutVars>
          <dgm:bulletEnabled val="1"/>
        </dgm:presLayoutVars>
      </dgm:prSet>
      <dgm:spPr/>
    </dgm:pt>
    <dgm:pt modelId="{81075441-8E32-D54C-A602-26D429411D47}" type="pres">
      <dgm:prSet presAssocID="{3FD4BD60-9F9F-4F50-B51C-102F2F9F220E}" presName="sibTrans" presStyleCnt="0"/>
      <dgm:spPr/>
    </dgm:pt>
    <dgm:pt modelId="{D2E6A7CA-32AB-BB42-B7AB-9F835726861D}" type="pres">
      <dgm:prSet presAssocID="{8F63B0E6-7CD0-4865-82BD-ABAF35DD05FE}" presName="compositeNode" presStyleCnt="0">
        <dgm:presLayoutVars>
          <dgm:bulletEnabled val="1"/>
        </dgm:presLayoutVars>
      </dgm:prSet>
      <dgm:spPr/>
    </dgm:pt>
    <dgm:pt modelId="{FB32C805-1129-E040-95FB-A716C45A8041}" type="pres">
      <dgm:prSet presAssocID="{8F63B0E6-7CD0-4865-82BD-ABAF35DD05FE}" presName="bgRect" presStyleLbl="alignNode1" presStyleIdx="2" presStyleCnt="4"/>
      <dgm:spPr/>
    </dgm:pt>
    <dgm:pt modelId="{066471A1-7ED3-8449-A3B8-4A43FE8B3160}" type="pres">
      <dgm:prSet presAssocID="{F92F8FF6-B940-4540-946C-C29ED712B828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DE584E5B-558A-6A41-A942-27CED28709C7}" type="pres">
      <dgm:prSet presAssocID="{8F63B0E6-7CD0-4865-82BD-ABAF35DD05FE}" presName="nodeRect" presStyleLbl="alignNode1" presStyleIdx="2" presStyleCnt="4">
        <dgm:presLayoutVars>
          <dgm:bulletEnabled val="1"/>
        </dgm:presLayoutVars>
      </dgm:prSet>
      <dgm:spPr/>
    </dgm:pt>
    <dgm:pt modelId="{64FA987C-1FE4-A448-BD06-0CC08F5094B6}" type="pres">
      <dgm:prSet presAssocID="{F92F8FF6-B940-4540-946C-C29ED712B828}" presName="sibTrans" presStyleCnt="0"/>
      <dgm:spPr/>
    </dgm:pt>
    <dgm:pt modelId="{5655F5E3-A2B2-2942-88A5-725FAC483EA4}" type="pres">
      <dgm:prSet presAssocID="{993A89DE-09F9-4DBA-B9D7-BEF2781C00ED}" presName="compositeNode" presStyleCnt="0">
        <dgm:presLayoutVars>
          <dgm:bulletEnabled val="1"/>
        </dgm:presLayoutVars>
      </dgm:prSet>
      <dgm:spPr/>
    </dgm:pt>
    <dgm:pt modelId="{D4DAEE75-D038-4B4B-B5B0-BEAA5650CC7E}" type="pres">
      <dgm:prSet presAssocID="{993A89DE-09F9-4DBA-B9D7-BEF2781C00ED}" presName="bgRect" presStyleLbl="alignNode1" presStyleIdx="3" presStyleCnt="4"/>
      <dgm:spPr/>
    </dgm:pt>
    <dgm:pt modelId="{42264C4D-027F-004E-83EA-13E2A4BD244D}" type="pres">
      <dgm:prSet presAssocID="{981D021B-44F5-4D9A-BA73-D07D42DD5897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2C4CC3D4-656A-924E-8EB1-AFE430DA22C0}" type="pres">
      <dgm:prSet presAssocID="{993A89DE-09F9-4DBA-B9D7-BEF2781C00ED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5FB96608-3DD5-6A47-819A-23258A259693}" type="presOf" srcId="{8F63B0E6-7CD0-4865-82BD-ABAF35DD05FE}" destId="{FB32C805-1129-E040-95FB-A716C45A8041}" srcOrd="0" destOrd="0" presId="urn:microsoft.com/office/officeart/2016/7/layout/LinearBlockProcessNumbered"/>
    <dgm:cxn modelId="{2050DC0E-9343-6847-8EFC-A9FA9E7630C1}" type="presOf" srcId="{8F63B0E6-7CD0-4865-82BD-ABAF35DD05FE}" destId="{DE584E5B-558A-6A41-A942-27CED28709C7}" srcOrd="1" destOrd="0" presId="urn:microsoft.com/office/officeart/2016/7/layout/LinearBlockProcessNumbered"/>
    <dgm:cxn modelId="{587E8C20-5A4E-C447-843A-66F5D14F29D4}" type="presOf" srcId="{62924817-AAA3-484F-B590-61E4FAD81C70}" destId="{67B0B456-1078-5A41-A7CC-08CCA7E83B92}" srcOrd="1" destOrd="0" presId="urn:microsoft.com/office/officeart/2016/7/layout/LinearBlockProcessNumbered"/>
    <dgm:cxn modelId="{F3973827-18F3-0345-8838-342CB6DF8EA1}" type="presOf" srcId="{AB50AFFF-4AA2-44F3-91C9-7CD3981D9F54}" destId="{F9B31433-E583-9841-AFB9-E1AC961300AA}" srcOrd="0" destOrd="0" presId="urn:microsoft.com/office/officeart/2016/7/layout/LinearBlockProcessNumbered"/>
    <dgm:cxn modelId="{9E2E335B-940A-4242-9DD8-8A41357EAB71}" type="presOf" srcId="{F92F8FF6-B940-4540-946C-C29ED712B828}" destId="{066471A1-7ED3-8449-A3B8-4A43FE8B3160}" srcOrd="0" destOrd="0" presId="urn:microsoft.com/office/officeart/2016/7/layout/LinearBlockProcessNumbered"/>
    <dgm:cxn modelId="{9AB44C62-682F-4162-B2B3-DAFA5C2499AA}" srcId="{0FE61E0A-EBDC-46ED-BED5-2938106B2C71}" destId="{993A89DE-09F9-4DBA-B9D7-BEF2781C00ED}" srcOrd="3" destOrd="0" parTransId="{63523E5C-2521-4CB9-8091-B5E52CC2B551}" sibTransId="{981D021B-44F5-4D9A-BA73-D07D42DD5897}"/>
    <dgm:cxn modelId="{91AD0D6B-35CE-483A-8135-8BBA6CB9AED6}" srcId="{0FE61E0A-EBDC-46ED-BED5-2938106B2C71}" destId="{AB50AFFF-4AA2-44F3-91C9-7CD3981D9F54}" srcOrd="0" destOrd="0" parTransId="{3285ECAE-4B1D-46A2-A334-B7D60B6579BC}" sibTransId="{B23A4802-F44C-4481-8D52-27BB229CB73F}"/>
    <dgm:cxn modelId="{91C14989-AC5E-5F4B-B475-380E8776365B}" type="presOf" srcId="{3FD4BD60-9F9F-4F50-B51C-102F2F9F220E}" destId="{143C5D14-EC54-5349-BA36-CA1D039078BD}" srcOrd="0" destOrd="0" presId="urn:microsoft.com/office/officeart/2016/7/layout/LinearBlockProcessNumbered"/>
    <dgm:cxn modelId="{2C92758F-8687-4E84-A80E-1C415660B0FB}" srcId="{0FE61E0A-EBDC-46ED-BED5-2938106B2C71}" destId="{8F63B0E6-7CD0-4865-82BD-ABAF35DD05FE}" srcOrd="2" destOrd="0" parTransId="{D813497D-0B34-473D-ACE4-E4BAE5D38149}" sibTransId="{F92F8FF6-B940-4540-946C-C29ED712B828}"/>
    <dgm:cxn modelId="{95ABBB9E-EB5F-274B-AA32-E797C6339A12}" type="presOf" srcId="{B23A4802-F44C-4481-8D52-27BB229CB73F}" destId="{6114BCAE-29BF-504A-8A92-92E9CAB32B25}" srcOrd="0" destOrd="0" presId="urn:microsoft.com/office/officeart/2016/7/layout/LinearBlockProcessNumbered"/>
    <dgm:cxn modelId="{A0F7CCA2-0E4B-BC4A-8B86-D3002EF729DB}" type="presOf" srcId="{993A89DE-09F9-4DBA-B9D7-BEF2781C00ED}" destId="{2C4CC3D4-656A-924E-8EB1-AFE430DA22C0}" srcOrd="1" destOrd="0" presId="urn:microsoft.com/office/officeart/2016/7/layout/LinearBlockProcessNumbered"/>
    <dgm:cxn modelId="{444C82A4-D3B5-4E48-8FD9-8CA987C3F422}" srcId="{0FE61E0A-EBDC-46ED-BED5-2938106B2C71}" destId="{62924817-AAA3-484F-B590-61E4FAD81C70}" srcOrd="1" destOrd="0" parTransId="{6B23E6E9-3DDD-4D4B-A63A-87B085DCF14D}" sibTransId="{3FD4BD60-9F9F-4F50-B51C-102F2F9F220E}"/>
    <dgm:cxn modelId="{089023C7-00E6-D041-9CE5-A2169697B107}" type="presOf" srcId="{62924817-AAA3-484F-B590-61E4FAD81C70}" destId="{10DDB9A6-56D2-8B46-9FCE-E10D54CEC68A}" srcOrd="0" destOrd="0" presId="urn:microsoft.com/office/officeart/2016/7/layout/LinearBlockProcessNumbered"/>
    <dgm:cxn modelId="{445061D4-41C3-994A-849C-B94D8040CB41}" type="presOf" srcId="{993A89DE-09F9-4DBA-B9D7-BEF2781C00ED}" destId="{D4DAEE75-D038-4B4B-B5B0-BEAA5650CC7E}" srcOrd="0" destOrd="0" presId="urn:microsoft.com/office/officeart/2016/7/layout/LinearBlockProcessNumbered"/>
    <dgm:cxn modelId="{E5A6FAE5-11A4-214E-AFA8-B6E924A9F380}" type="presOf" srcId="{0FE61E0A-EBDC-46ED-BED5-2938106B2C71}" destId="{0626A9BD-1BF6-314F-A2EF-EE53CC41BE99}" srcOrd="0" destOrd="0" presId="urn:microsoft.com/office/officeart/2016/7/layout/LinearBlockProcessNumbered"/>
    <dgm:cxn modelId="{B976A7EE-A907-AA48-8634-507EFE1F3528}" type="presOf" srcId="{AB50AFFF-4AA2-44F3-91C9-7CD3981D9F54}" destId="{BABBFFD1-855E-A64A-8D2A-890437D42C65}" srcOrd="1" destOrd="0" presId="urn:microsoft.com/office/officeart/2016/7/layout/LinearBlockProcessNumbered"/>
    <dgm:cxn modelId="{281E22F4-355F-1C48-9F1B-82FC854FA97F}" type="presOf" srcId="{981D021B-44F5-4D9A-BA73-D07D42DD5897}" destId="{42264C4D-027F-004E-83EA-13E2A4BD244D}" srcOrd="0" destOrd="0" presId="urn:microsoft.com/office/officeart/2016/7/layout/LinearBlockProcessNumbered"/>
    <dgm:cxn modelId="{8D9C2FB5-0178-F046-9D30-BF1C08B0C98B}" type="presParOf" srcId="{0626A9BD-1BF6-314F-A2EF-EE53CC41BE99}" destId="{63AA48BB-16A2-DA4B-B5A8-8FE45F279BC9}" srcOrd="0" destOrd="0" presId="urn:microsoft.com/office/officeart/2016/7/layout/LinearBlockProcessNumbered"/>
    <dgm:cxn modelId="{3AD778B3-9D7B-E94C-84A2-DEA8A152B603}" type="presParOf" srcId="{63AA48BB-16A2-DA4B-B5A8-8FE45F279BC9}" destId="{F9B31433-E583-9841-AFB9-E1AC961300AA}" srcOrd="0" destOrd="0" presId="urn:microsoft.com/office/officeart/2016/7/layout/LinearBlockProcessNumbered"/>
    <dgm:cxn modelId="{58225ACF-7C23-9543-BA85-F978A2A4E996}" type="presParOf" srcId="{63AA48BB-16A2-DA4B-B5A8-8FE45F279BC9}" destId="{6114BCAE-29BF-504A-8A92-92E9CAB32B25}" srcOrd="1" destOrd="0" presId="urn:microsoft.com/office/officeart/2016/7/layout/LinearBlockProcessNumbered"/>
    <dgm:cxn modelId="{E7E2D1A0-7FC6-2046-8136-1692E909AFC1}" type="presParOf" srcId="{63AA48BB-16A2-DA4B-B5A8-8FE45F279BC9}" destId="{BABBFFD1-855E-A64A-8D2A-890437D42C65}" srcOrd="2" destOrd="0" presId="urn:microsoft.com/office/officeart/2016/7/layout/LinearBlockProcessNumbered"/>
    <dgm:cxn modelId="{F3247791-0E6A-6A48-ADFB-06D17F282CB3}" type="presParOf" srcId="{0626A9BD-1BF6-314F-A2EF-EE53CC41BE99}" destId="{A12D5135-E781-6B45-953C-1AEF7056ED33}" srcOrd="1" destOrd="0" presId="urn:microsoft.com/office/officeart/2016/7/layout/LinearBlockProcessNumbered"/>
    <dgm:cxn modelId="{85D48CC0-253C-1B4B-B618-5425F00D598E}" type="presParOf" srcId="{0626A9BD-1BF6-314F-A2EF-EE53CC41BE99}" destId="{0A1DEBB3-03EC-6243-A5BF-EAA09624CF3C}" srcOrd="2" destOrd="0" presId="urn:microsoft.com/office/officeart/2016/7/layout/LinearBlockProcessNumbered"/>
    <dgm:cxn modelId="{C882B448-AEFA-3247-BFC5-01F8CF5517DB}" type="presParOf" srcId="{0A1DEBB3-03EC-6243-A5BF-EAA09624CF3C}" destId="{10DDB9A6-56D2-8B46-9FCE-E10D54CEC68A}" srcOrd="0" destOrd="0" presId="urn:microsoft.com/office/officeart/2016/7/layout/LinearBlockProcessNumbered"/>
    <dgm:cxn modelId="{9F059C7B-6F5F-8344-A26E-C14B166AE410}" type="presParOf" srcId="{0A1DEBB3-03EC-6243-A5BF-EAA09624CF3C}" destId="{143C5D14-EC54-5349-BA36-CA1D039078BD}" srcOrd="1" destOrd="0" presId="urn:microsoft.com/office/officeart/2016/7/layout/LinearBlockProcessNumbered"/>
    <dgm:cxn modelId="{0DF31B67-D432-564D-891D-498587373222}" type="presParOf" srcId="{0A1DEBB3-03EC-6243-A5BF-EAA09624CF3C}" destId="{67B0B456-1078-5A41-A7CC-08CCA7E83B92}" srcOrd="2" destOrd="0" presId="urn:microsoft.com/office/officeart/2016/7/layout/LinearBlockProcessNumbered"/>
    <dgm:cxn modelId="{910508C2-5271-7A46-8A79-01896F9684AF}" type="presParOf" srcId="{0626A9BD-1BF6-314F-A2EF-EE53CC41BE99}" destId="{81075441-8E32-D54C-A602-26D429411D47}" srcOrd="3" destOrd="0" presId="urn:microsoft.com/office/officeart/2016/7/layout/LinearBlockProcessNumbered"/>
    <dgm:cxn modelId="{210947FD-52EE-574D-977F-C9A7AC1BD943}" type="presParOf" srcId="{0626A9BD-1BF6-314F-A2EF-EE53CC41BE99}" destId="{D2E6A7CA-32AB-BB42-B7AB-9F835726861D}" srcOrd="4" destOrd="0" presId="urn:microsoft.com/office/officeart/2016/7/layout/LinearBlockProcessNumbered"/>
    <dgm:cxn modelId="{D6656854-FD14-8848-A59B-2DC0641E2B73}" type="presParOf" srcId="{D2E6A7CA-32AB-BB42-B7AB-9F835726861D}" destId="{FB32C805-1129-E040-95FB-A716C45A8041}" srcOrd="0" destOrd="0" presId="urn:microsoft.com/office/officeart/2016/7/layout/LinearBlockProcessNumbered"/>
    <dgm:cxn modelId="{DD1D828A-74CD-FA42-AFCB-AB857B567C1E}" type="presParOf" srcId="{D2E6A7CA-32AB-BB42-B7AB-9F835726861D}" destId="{066471A1-7ED3-8449-A3B8-4A43FE8B3160}" srcOrd="1" destOrd="0" presId="urn:microsoft.com/office/officeart/2016/7/layout/LinearBlockProcessNumbered"/>
    <dgm:cxn modelId="{C141D761-6D53-6E49-9CD9-F5BA9AB4E553}" type="presParOf" srcId="{D2E6A7CA-32AB-BB42-B7AB-9F835726861D}" destId="{DE584E5B-558A-6A41-A942-27CED28709C7}" srcOrd="2" destOrd="0" presId="urn:microsoft.com/office/officeart/2016/7/layout/LinearBlockProcessNumbered"/>
    <dgm:cxn modelId="{0EE16304-01EE-DD41-97B3-3020D6360B53}" type="presParOf" srcId="{0626A9BD-1BF6-314F-A2EF-EE53CC41BE99}" destId="{64FA987C-1FE4-A448-BD06-0CC08F5094B6}" srcOrd="5" destOrd="0" presId="urn:microsoft.com/office/officeart/2016/7/layout/LinearBlockProcessNumbered"/>
    <dgm:cxn modelId="{9DC83044-8C21-AD49-A3F9-95DE4CBC664C}" type="presParOf" srcId="{0626A9BD-1BF6-314F-A2EF-EE53CC41BE99}" destId="{5655F5E3-A2B2-2942-88A5-725FAC483EA4}" srcOrd="6" destOrd="0" presId="urn:microsoft.com/office/officeart/2016/7/layout/LinearBlockProcessNumbered"/>
    <dgm:cxn modelId="{BD71EA27-BFEF-D44D-A594-3B54E5E88AA2}" type="presParOf" srcId="{5655F5E3-A2B2-2942-88A5-725FAC483EA4}" destId="{D4DAEE75-D038-4B4B-B5B0-BEAA5650CC7E}" srcOrd="0" destOrd="0" presId="urn:microsoft.com/office/officeart/2016/7/layout/LinearBlockProcessNumbered"/>
    <dgm:cxn modelId="{37E70FBA-548F-9443-B08D-E64EA57ECAA5}" type="presParOf" srcId="{5655F5E3-A2B2-2942-88A5-725FAC483EA4}" destId="{42264C4D-027F-004E-83EA-13E2A4BD244D}" srcOrd="1" destOrd="0" presId="urn:microsoft.com/office/officeart/2016/7/layout/LinearBlockProcessNumbered"/>
    <dgm:cxn modelId="{9C9F5D01-C731-094F-8728-50D12B92C22A}" type="presParOf" srcId="{5655F5E3-A2B2-2942-88A5-725FAC483EA4}" destId="{2C4CC3D4-656A-924E-8EB1-AFE430DA22C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4027A4-968B-4523-B387-0C18690CBF24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6C215C8-F1B6-4968-A6FF-DA26E39ED38A}">
      <dgm:prSet/>
      <dgm:spPr/>
      <dgm:t>
        <a:bodyPr/>
        <a:lstStyle/>
        <a:p>
          <a:r>
            <a:rPr lang="en-US"/>
            <a:t>Norway and Sweden Nationwide study in 59.331 patients with T1D and 484.241 with T2D: higher incidence of CV events in T1D, higher rates of MI and stroke (</a:t>
          </a:r>
          <a:r>
            <a:rPr lang="en-US" i="1"/>
            <a:t>Kristofi et al, Diab Care 44(5), 2021</a:t>
          </a:r>
          <a:r>
            <a:rPr lang="en-US"/>
            <a:t>)</a:t>
          </a:r>
        </a:p>
      </dgm:t>
    </dgm:pt>
    <dgm:pt modelId="{616C9C50-6845-4E17-9D82-FDEF38B8ECDB}" type="parTrans" cxnId="{4877C478-E839-4003-AF15-BB0617772772}">
      <dgm:prSet/>
      <dgm:spPr/>
      <dgm:t>
        <a:bodyPr/>
        <a:lstStyle/>
        <a:p>
          <a:endParaRPr lang="en-US"/>
        </a:p>
      </dgm:t>
    </dgm:pt>
    <dgm:pt modelId="{DFA65E06-170D-4A31-89D6-6ADA92E9C591}" type="sibTrans" cxnId="{4877C478-E839-4003-AF15-BB0617772772}">
      <dgm:prSet/>
      <dgm:spPr/>
      <dgm:t>
        <a:bodyPr/>
        <a:lstStyle/>
        <a:p>
          <a:endParaRPr lang="en-US"/>
        </a:p>
      </dgm:t>
    </dgm:pt>
    <dgm:pt modelId="{35821641-F949-4C2A-ACD1-BB8934FD13D2}">
      <dgm:prSet custT="1"/>
      <dgm:spPr/>
      <dgm:t>
        <a:bodyPr/>
        <a:lstStyle/>
        <a:p>
          <a:r>
            <a:rPr lang="en-US" sz="2500" dirty="0"/>
            <a:t>UK General Practice Research Database HR for MACE was </a:t>
          </a:r>
        </a:p>
        <a:p>
          <a:r>
            <a:rPr lang="en-US" sz="2000" dirty="0"/>
            <a:t>2.3 in men 65-75 years vs 11.3 under 35; </a:t>
          </a:r>
        </a:p>
        <a:p>
          <a:r>
            <a:rPr lang="en-US" sz="2000" dirty="0"/>
            <a:t>4 in women &gt; 75 </a:t>
          </a:r>
          <a:r>
            <a:rPr lang="en-US" sz="2000" dirty="0" err="1"/>
            <a:t>yo</a:t>
          </a:r>
          <a:r>
            <a:rPr lang="en-US" sz="2000" dirty="0"/>
            <a:t> compared to 15.4 women 35-45 </a:t>
          </a:r>
          <a:r>
            <a:rPr lang="en-US" sz="2000" dirty="0" err="1"/>
            <a:t>yo</a:t>
          </a:r>
          <a:r>
            <a:rPr lang="en-US" sz="2000" dirty="0"/>
            <a:t> </a:t>
          </a:r>
          <a:r>
            <a:rPr lang="en-US" sz="2500" dirty="0"/>
            <a:t>(</a:t>
          </a:r>
          <a:r>
            <a:rPr lang="en-US" sz="1400" i="1" dirty="0"/>
            <a:t>Diab Care 29 (4) 2006</a:t>
          </a:r>
          <a:r>
            <a:rPr lang="en-US" sz="2500" dirty="0"/>
            <a:t>)</a:t>
          </a:r>
        </a:p>
      </dgm:t>
    </dgm:pt>
    <dgm:pt modelId="{ABFE6D6C-B35E-413F-B05C-9F7A3DF938C1}" type="parTrans" cxnId="{AD88D29B-AC0C-4009-BC8C-DB4A01B2C7A6}">
      <dgm:prSet/>
      <dgm:spPr/>
      <dgm:t>
        <a:bodyPr/>
        <a:lstStyle/>
        <a:p>
          <a:endParaRPr lang="en-US"/>
        </a:p>
      </dgm:t>
    </dgm:pt>
    <dgm:pt modelId="{BAFF1F1D-C7E2-4647-97E1-05947365EFE9}" type="sibTrans" cxnId="{AD88D29B-AC0C-4009-BC8C-DB4A01B2C7A6}">
      <dgm:prSet/>
      <dgm:spPr/>
      <dgm:t>
        <a:bodyPr/>
        <a:lstStyle/>
        <a:p>
          <a:endParaRPr lang="en-US"/>
        </a:p>
      </dgm:t>
    </dgm:pt>
    <dgm:pt modelId="{AF79B75D-CCA4-482F-ABBC-6CE4D0279E65}">
      <dgm:prSet/>
      <dgm:spPr/>
      <dgm:t>
        <a:bodyPr/>
        <a:lstStyle/>
        <a:p>
          <a:r>
            <a:rPr lang="en-US"/>
            <a:t>Higher risk with early DM onset: Nationwide Swedish Study DM onset &lt; 10 yo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4-fold higher CVD incidence compared to onset 26-30 yo (</a:t>
          </a:r>
          <a:r>
            <a:rPr lang="en-US" i="1"/>
            <a:t>Lancet Lond Engl 392, 2018</a:t>
          </a:r>
          <a:r>
            <a:rPr lang="en-US"/>
            <a:t>)</a:t>
          </a:r>
        </a:p>
      </dgm:t>
    </dgm:pt>
    <dgm:pt modelId="{8302E749-B57D-487A-9A54-2B2613E42E0C}" type="parTrans" cxnId="{46B39584-B15B-4C42-ADCD-1C2073DF1582}">
      <dgm:prSet/>
      <dgm:spPr/>
      <dgm:t>
        <a:bodyPr/>
        <a:lstStyle/>
        <a:p>
          <a:endParaRPr lang="en-US"/>
        </a:p>
      </dgm:t>
    </dgm:pt>
    <dgm:pt modelId="{3127136A-BCD6-4C88-B952-BA7FD6AFC45C}" type="sibTrans" cxnId="{46B39584-B15B-4C42-ADCD-1C2073DF1582}">
      <dgm:prSet/>
      <dgm:spPr/>
      <dgm:t>
        <a:bodyPr/>
        <a:lstStyle/>
        <a:p>
          <a:endParaRPr lang="en-US"/>
        </a:p>
      </dgm:t>
    </dgm:pt>
    <dgm:pt modelId="{A443517E-FC9E-0E4B-885B-FDCDB11A9203}" type="pres">
      <dgm:prSet presAssocID="{704027A4-968B-4523-B387-0C18690CBF24}" presName="vert0" presStyleCnt="0">
        <dgm:presLayoutVars>
          <dgm:dir/>
          <dgm:animOne val="branch"/>
          <dgm:animLvl val="lvl"/>
        </dgm:presLayoutVars>
      </dgm:prSet>
      <dgm:spPr/>
    </dgm:pt>
    <dgm:pt modelId="{423D36A5-450F-F045-93C9-8D6EC8941E80}" type="pres">
      <dgm:prSet presAssocID="{F6C215C8-F1B6-4968-A6FF-DA26E39ED38A}" presName="thickLine" presStyleLbl="alignNode1" presStyleIdx="0" presStyleCnt="3"/>
      <dgm:spPr/>
    </dgm:pt>
    <dgm:pt modelId="{C6A9424F-961F-FB4C-A2BE-5B095F6791D0}" type="pres">
      <dgm:prSet presAssocID="{F6C215C8-F1B6-4968-A6FF-DA26E39ED38A}" presName="horz1" presStyleCnt="0"/>
      <dgm:spPr/>
    </dgm:pt>
    <dgm:pt modelId="{87A11388-FDFA-F745-8066-5B3DE59A10E6}" type="pres">
      <dgm:prSet presAssocID="{F6C215C8-F1B6-4968-A6FF-DA26E39ED38A}" presName="tx1" presStyleLbl="revTx" presStyleIdx="0" presStyleCnt="3"/>
      <dgm:spPr/>
    </dgm:pt>
    <dgm:pt modelId="{A95726D1-434F-724C-AEBF-092C4CF8CC13}" type="pres">
      <dgm:prSet presAssocID="{F6C215C8-F1B6-4968-A6FF-DA26E39ED38A}" presName="vert1" presStyleCnt="0"/>
      <dgm:spPr/>
    </dgm:pt>
    <dgm:pt modelId="{FFA1BF7D-F37C-B847-A8D8-1C221A5D55D9}" type="pres">
      <dgm:prSet presAssocID="{35821641-F949-4C2A-ACD1-BB8934FD13D2}" presName="thickLine" presStyleLbl="alignNode1" presStyleIdx="1" presStyleCnt="3"/>
      <dgm:spPr/>
    </dgm:pt>
    <dgm:pt modelId="{17B03C64-6A2D-2B41-83CB-E654888BD4BD}" type="pres">
      <dgm:prSet presAssocID="{35821641-F949-4C2A-ACD1-BB8934FD13D2}" presName="horz1" presStyleCnt="0"/>
      <dgm:spPr/>
    </dgm:pt>
    <dgm:pt modelId="{71CF4E8F-EE47-DC46-A17D-24E37F8708BC}" type="pres">
      <dgm:prSet presAssocID="{35821641-F949-4C2A-ACD1-BB8934FD13D2}" presName="tx1" presStyleLbl="revTx" presStyleIdx="1" presStyleCnt="3"/>
      <dgm:spPr/>
    </dgm:pt>
    <dgm:pt modelId="{9BFBD07C-5782-A445-B5DA-762957140432}" type="pres">
      <dgm:prSet presAssocID="{35821641-F949-4C2A-ACD1-BB8934FD13D2}" presName="vert1" presStyleCnt="0"/>
      <dgm:spPr/>
    </dgm:pt>
    <dgm:pt modelId="{28F56203-B650-264D-BE13-833EB7AC871A}" type="pres">
      <dgm:prSet presAssocID="{AF79B75D-CCA4-482F-ABBC-6CE4D0279E65}" presName="thickLine" presStyleLbl="alignNode1" presStyleIdx="2" presStyleCnt="3"/>
      <dgm:spPr/>
    </dgm:pt>
    <dgm:pt modelId="{C02B55D5-DBCB-AB41-BD05-87D6B3A07D12}" type="pres">
      <dgm:prSet presAssocID="{AF79B75D-CCA4-482F-ABBC-6CE4D0279E65}" presName="horz1" presStyleCnt="0"/>
      <dgm:spPr/>
    </dgm:pt>
    <dgm:pt modelId="{A408E921-AD08-A74D-BD0A-02BC68631E3C}" type="pres">
      <dgm:prSet presAssocID="{AF79B75D-CCA4-482F-ABBC-6CE4D0279E65}" presName="tx1" presStyleLbl="revTx" presStyleIdx="2" presStyleCnt="3"/>
      <dgm:spPr/>
    </dgm:pt>
    <dgm:pt modelId="{1B6D7FF1-7289-CD41-B988-7BB9D8F5DDB8}" type="pres">
      <dgm:prSet presAssocID="{AF79B75D-CCA4-482F-ABBC-6CE4D0279E65}" presName="vert1" presStyleCnt="0"/>
      <dgm:spPr/>
    </dgm:pt>
  </dgm:ptLst>
  <dgm:cxnLst>
    <dgm:cxn modelId="{4877C478-E839-4003-AF15-BB0617772772}" srcId="{704027A4-968B-4523-B387-0C18690CBF24}" destId="{F6C215C8-F1B6-4968-A6FF-DA26E39ED38A}" srcOrd="0" destOrd="0" parTransId="{616C9C50-6845-4E17-9D82-FDEF38B8ECDB}" sibTransId="{DFA65E06-170D-4A31-89D6-6ADA92E9C591}"/>
    <dgm:cxn modelId="{8F2F6B7D-623D-8E4D-9A58-1777E9688439}" type="presOf" srcId="{35821641-F949-4C2A-ACD1-BB8934FD13D2}" destId="{71CF4E8F-EE47-DC46-A17D-24E37F8708BC}" srcOrd="0" destOrd="0" presId="urn:microsoft.com/office/officeart/2008/layout/LinedList"/>
    <dgm:cxn modelId="{46B39584-B15B-4C42-ADCD-1C2073DF1582}" srcId="{704027A4-968B-4523-B387-0C18690CBF24}" destId="{AF79B75D-CCA4-482F-ABBC-6CE4D0279E65}" srcOrd="2" destOrd="0" parTransId="{8302E749-B57D-487A-9A54-2B2613E42E0C}" sibTransId="{3127136A-BCD6-4C88-B952-BA7FD6AFC45C}"/>
    <dgm:cxn modelId="{4239118C-8D52-2547-A4E8-F4EBD80C196D}" type="presOf" srcId="{AF79B75D-CCA4-482F-ABBC-6CE4D0279E65}" destId="{A408E921-AD08-A74D-BD0A-02BC68631E3C}" srcOrd="0" destOrd="0" presId="urn:microsoft.com/office/officeart/2008/layout/LinedList"/>
    <dgm:cxn modelId="{AD88D29B-AC0C-4009-BC8C-DB4A01B2C7A6}" srcId="{704027A4-968B-4523-B387-0C18690CBF24}" destId="{35821641-F949-4C2A-ACD1-BB8934FD13D2}" srcOrd="1" destOrd="0" parTransId="{ABFE6D6C-B35E-413F-B05C-9F7A3DF938C1}" sibTransId="{BAFF1F1D-C7E2-4647-97E1-05947365EFE9}"/>
    <dgm:cxn modelId="{42D7E3D7-CC51-7C41-BA67-BF6EA83733C1}" type="presOf" srcId="{F6C215C8-F1B6-4968-A6FF-DA26E39ED38A}" destId="{87A11388-FDFA-F745-8066-5B3DE59A10E6}" srcOrd="0" destOrd="0" presId="urn:microsoft.com/office/officeart/2008/layout/LinedList"/>
    <dgm:cxn modelId="{039DBEE5-53F2-5944-A32F-7D5C7B4B878A}" type="presOf" srcId="{704027A4-968B-4523-B387-0C18690CBF24}" destId="{A443517E-FC9E-0E4B-885B-FDCDB11A9203}" srcOrd="0" destOrd="0" presId="urn:microsoft.com/office/officeart/2008/layout/LinedList"/>
    <dgm:cxn modelId="{3B3DBC2E-7D8F-D247-ACBA-B9AF263668C2}" type="presParOf" srcId="{A443517E-FC9E-0E4B-885B-FDCDB11A9203}" destId="{423D36A5-450F-F045-93C9-8D6EC8941E80}" srcOrd="0" destOrd="0" presId="urn:microsoft.com/office/officeart/2008/layout/LinedList"/>
    <dgm:cxn modelId="{B241F71D-9D0F-F847-AA25-36EEDB5E27AD}" type="presParOf" srcId="{A443517E-FC9E-0E4B-885B-FDCDB11A9203}" destId="{C6A9424F-961F-FB4C-A2BE-5B095F6791D0}" srcOrd="1" destOrd="0" presId="urn:microsoft.com/office/officeart/2008/layout/LinedList"/>
    <dgm:cxn modelId="{1AA46400-7321-DC4F-A711-232B4124749A}" type="presParOf" srcId="{C6A9424F-961F-FB4C-A2BE-5B095F6791D0}" destId="{87A11388-FDFA-F745-8066-5B3DE59A10E6}" srcOrd="0" destOrd="0" presId="urn:microsoft.com/office/officeart/2008/layout/LinedList"/>
    <dgm:cxn modelId="{91FAEF32-EB21-DE4A-8763-6B4D68F37ED1}" type="presParOf" srcId="{C6A9424F-961F-FB4C-A2BE-5B095F6791D0}" destId="{A95726D1-434F-724C-AEBF-092C4CF8CC13}" srcOrd="1" destOrd="0" presId="urn:microsoft.com/office/officeart/2008/layout/LinedList"/>
    <dgm:cxn modelId="{1E1C7803-E46A-804E-8F90-098E6E730B09}" type="presParOf" srcId="{A443517E-FC9E-0E4B-885B-FDCDB11A9203}" destId="{FFA1BF7D-F37C-B847-A8D8-1C221A5D55D9}" srcOrd="2" destOrd="0" presId="urn:microsoft.com/office/officeart/2008/layout/LinedList"/>
    <dgm:cxn modelId="{9BC72FFE-90D3-8143-9738-F6559193CD57}" type="presParOf" srcId="{A443517E-FC9E-0E4B-885B-FDCDB11A9203}" destId="{17B03C64-6A2D-2B41-83CB-E654888BD4BD}" srcOrd="3" destOrd="0" presId="urn:microsoft.com/office/officeart/2008/layout/LinedList"/>
    <dgm:cxn modelId="{93CE86F2-3C5F-844F-B876-B5743DA52C41}" type="presParOf" srcId="{17B03C64-6A2D-2B41-83CB-E654888BD4BD}" destId="{71CF4E8F-EE47-DC46-A17D-24E37F8708BC}" srcOrd="0" destOrd="0" presId="urn:microsoft.com/office/officeart/2008/layout/LinedList"/>
    <dgm:cxn modelId="{3826A1C7-C05F-9941-88C3-1ACA0FFFF733}" type="presParOf" srcId="{17B03C64-6A2D-2B41-83CB-E654888BD4BD}" destId="{9BFBD07C-5782-A445-B5DA-762957140432}" srcOrd="1" destOrd="0" presId="urn:microsoft.com/office/officeart/2008/layout/LinedList"/>
    <dgm:cxn modelId="{610AFB62-DAA5-A744-8D0A-36A5056B83F6}" type="presParOf" srcId="{A443517E-FC9E-0E4B-885B-FDCDB11A9203}" destId="{28F56203-B650-264D-BE13-833EB7AC871A}" srcOrd="4" destOrd="0" presId="urn:microsoft.com/office/officeart/2008/layout/LinedList"/>
    <dgm:cxn modelId="{16F0A863-D7C6-794D-B6A2-B9D1CC120CAD}" type="presParOf" srcId="{A443517E-FC9E-0E4B-885B-FDCDB11A9203}" destId="{C02B55D5-DBCB-AB41-BD05-87D6B3A07D12}" srcOrd="5" destOrd="0" presId="urn:microsoft.com/office/officeart/2008/layout/LinedList"/>
    <dgm:cxn modelId="{C1CDF317-50AD-2543-9E14-A272D1E99FFF}" type="presParOf" srcId="{C02B55D5-DBCB-AB41-BD05-87D6B3A07D12}" destId="{A408E921-AD08-A74D-BD0A-02BC68631E3C}" srcOrd="0" destOrd="0" presId="urn:microsoft.com/office/officeart/2008/layout/LinedList"/>
    <dgm:cxn modelId="{49FEB0F6-DFE6-1E46-A26D-D0284FE150C5}" type="presParOf" srcId="{C02B55D5-DBCB-AB41-BD05-87D6B3A07D12}" destId="{1B6D7FF1-7289-CD41-B988-7BB9D8F5DD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82F251-B0EA-4D64-AD63-5BFB33CFEF8D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7D959C1-B5A7-4E73-9B0C-F17E98A26CE6}">
      <dgm:prSet/>
      <dgm:spPr/>
      <dgm:t>
        <a:bodyPr/>
        <a:lstStyle/>
        <a:p>
          <a:r>
            <a:rPr lang="en-US" b="1" u="sng"/>
            <a:t>Low A1C class</a:t>
          </a:r>
          <a:r>
            <a:rPr lang="en-US"/>
            <a:t>: </a:t>
          </a:r>
        </a:p>
      </dgm:t>
    </dgm:pt>
    <dgm:pt modelId="{1C07E2AD-E871-4CD1-A927-B479DC6F3F33}" type="parTrans" cxnId="{8B71A64A-A17F-4AB9-88CE-4E629A4F7350}">
      <dgm:prSet/>
      <dgm:spPr/>
      <dgm:t>
        <a:bodyPr/>
        <a:lstStyle/>
        <a:p>
          <a:endParaRPr lang="en-US"/>
        </a:p>
      </dgm:t>
    </dgm:pt>
    <dgm:pt modelId="{9FE0781D-EF60-4AA2-9496-543D25A2C0A0}" type="sibTrans" cxnId="{8B71A64A-A17F-4AB9-88CE-4E629A4F7350}">
      <dgm:prSet/>
      <dgm:spPr/>
      <dgm:t>
        <a:bodyPr/>
        <a:lstStyle/>
        <a:p>
          <a:endParaRPr lang="en-US"/>
        </a:p>
      </dgm:t>
    </dgm:pt>
    <dgm:pt modelId="{700B509A-AAE9-4013-B9C4-38D9BDDA8B8A}">
      <dgm:prSet/>
      <dgm:spPr/>
      <dgm:t>
        <a:bodyPr/>
        <a:lstStyle/>
        <a:p>
          <a:r>
            <a:rPr lang="en-US"/>
            <a:t>non-HDLc, eGFR, smoking associated with total CVD</a:t>
          </a:r>
        </a:p>
      </dgm:t>
    </dgm:pt>
    <dgm:pt modelId="{0AFBC7B2-C06D-4B86-A4AE-919193845C56}" type="parTrans" cxnId="{BED283CB-89BC-4A4E-ACD8-F380B3537B9E}">
      <dgm:prSet/>
      <dgm:spPr/>
      <dgm:t>
        <a:bodyPr/>
        <a:lstStyle/>
        <a:p>
          <a:endParaRPr lang="en-US"/>
        </a:p>
      </dgm:t>
    </dgm:pt>
    <dgm:pt modelId="{333B9CF7-FD2D-4953-B787-C2300E4BAFFE}" type="sibTrans" cxnId="{BED283CB-89BC-4A4E-ACD8-F380B3537B9E}">
      <dgm:prSet/>
      <dgm:spPr/>
      <dgm:t>
        <a:bodyPr/>
        <a:lstStyle/>
        <a:p>
          <a:endParaRPr lang="en-US"/>
        </a:p>
      </dgm:t>
    </dgm:pt>
    <dgm:pt modelId="{2DC47647-90B6-4954-AF91-2A82A17550D8}">
      <dgm:prSet/>
      <dgm:spPr/>
      <dgm:t>
        <a:bodyPr/>
        <a:lstStyle/>
        <a:p>
          <a:r>
            <a:rPr lang="en-US"/>
            <a:t>Non-HDLc, SBP, WBC - MACE</a:t>
          </a:r>
        </a:p>
      </dgm:t>
    </dgm:pt>
    <dgm:pt modelId="{01A8AA41-17D8-4404-A3A2-C5306E8FFEA9}" type="parTrans" cxnId="{7563C389-5325-4F7C-9917-61A82F294A01}">
      <dgm:prSet/>
      <dgm:spPr/>
      <dgm:t>
        <a:bodyPr/>
        <a:lstStyle/>
        <a:p>
          <a:endParaRPr lang="en-US"/>
        </a:p>
      </dgm:t>
    </dgm:pt>
    <dgm:pt modelId="{CE85BDEF-BA78-46D1-A63E-869385F5B9CA}" type="sibTrans" cxnId="{7563C389-5325-4F7C-9917-61A82F294A01}">
      <dgm:prSet/>
      <dgm:spPr/>
      <dgm:t>
        <a:bodyPr/>
        <a:lstStyle/>
        <a:p>
          <a:endParaRPr lang="en-US"/>
        </a:p>
      </dgm:t>
    </dgm:pt>
    <dgm:pt modelId="{C5614558-1F0B-441C-85C9-F0893A20FB4B}">
      <dgm:prSet/>
      <dgm:spPr/>
      <dgm:t>
        <a:bodyPr/>
        <a:lstStyle/>
        <a:p>
          <a:r>
            <a:rPr lang="en-US" b="1" u="sng" dirty="0"/>
            <a:t>High A1C class</a:t>
          </a:r>
          <a:r>
            <a:rPr lang="en-US" dirty="0"/>
            <a:t>:</a:t>
          </a:r>
        </a:p>
      </dgm:t>
    </dgm:pt>
    <dgm:pt modelId="{84AE4C21-63CC-49C6-9C8E-C98A0ED9D86F}" type="parTrans" cxnId="{8919CB19-B70D-4047-80A6-47605E352026}">
      <dgm:prSet/>
      <dgm:spPr/>
      <dgm:t>
        <a:bodyPr/>
        <a:lstStyle/>
        <a:p>
          <a:endParaRPr lang="en-US"/>
        </a:p>
      </dgm:t>
    </dgm:pt>
    <dgm:pt modelId="{EEDA1084-1BDC-424B-826E-44D99AAB2547}" type="sibTrans" cxnId="{8919CB19-B70D-4047-80A6-47605E352026}">
      <dgm:prSet/>
      <dgm:spPr/>
      <dgm:t>
        <a:bodyPr/>
        <a:lstStyle/>
        <a:p>
          <a:endParaRPr lang="en-US"/>
        </a:p>
      </dgm:t>
    </dgm:pt>
    <dgm:pt modelId="{5DA3E1D6-EC18-42D6-8FDA-16E385895F10}">
      <dgm:prSet/>
      <dgm:spPr/>
      <dgm:t>
        <a:bodyPr/>
        <a:lstStyle/>
        <a:p>
          <a:r>
            <a:rPr lang="en-US"/>
            <a:t>BP meds use, AER – total CVD</a:t>
          </a:r>
        </a:p>
      </dgm:t>
    </dgm:pt>
    <dgm:pt modelId="{B00F0415-C2B7-4BDA-A932-EFAF6ACCD69C}" type="parTrans" cxnId="{EDB827BF-5E02-475E-9B68-157E094C4134}">
      <dgm:prSet/>
      <dgm:spPr/>
      <dgm:t>
        <a:bodyPr/>
        <a:lstStyle/>
        <a:p>
          <a:endParaRPr lang="en-US"/>
        </a:p>
      </dgm:t>
    </dgm:pt>
    <dgm:pt modelId="{F87A461C-1E74-418A-9A31-5DC7D822EC58}" type="sibTrans" cxnId="{EDB827BF-5E02-475E-9B68-157E094C4134}">
      <dgm:prSet/>
      <dgm:spPr/>
      <dgm:t>
        <a:bodyPr/>
        <a:lstStyle/>
        <a:p>
          <a:endParaRPr lang="en-US"/>
        </a:p>
      </dgm:t>
    </dgm:pt>
    <dgm:pt modelId="{18D3A278-AF65-4035-850C-BB58433E1DF5}">
      <dgm:prSet/>
      <dgm:spPr/>
      <dgm:t>
        <a:bodyPr/>
        <a:lstStyle/>
        <a:p>
          <a:r>
            <a:rPr lang="en-US"/>
            <a:t>AER, eGFR, smoking – MACE</a:t>
          </a:r>
        </a:p>
      </dgm:t>
    </dgm:pt>
    <dgm:pt modelId="{D187AC2E-C6C5-4701-A335-E6E0537F79B9}" type="parTrans" cxnId="{4F76EBD3-C4B2-4BCC-81EE-F23F8E94D8F0}">
      <dgm:prSet/>
      <dgm:spPr/>
      <dgm:t>
        <a:bodyPr/>
        <a:lstStyle/>
        <a:p>
          <a:endParaRPr lang="en-US"/>
        </a:p>
      </dgm:t>
    </dgm:pt>
    <dgm:pt modelId="{BA27BD7B-1539-4665-B166-C1675D81343A}" type="sibTrans" cxnId="{4F76EBD3-C4B2-4BCC-81EE-F23F8E94D8F0}">
      <dgm:prSet/>
      <dgm:spPr/>
      <dgm:t>
        <a:bodyPr/>
        <a:lstStyle/>
        <a:p>
          <a:endParaRPr lang="en-US"/>
        </a:p>
      </dgm:t>
    </dgm:pt>
    <dgm:pt modelId="{7FD36750-5439-4B2C-99BA-86E980833F2D}">
      <dgm:prSet/>
      <dgm:spPr/>
      <dgm:t>
        <a:bodyPr/>
        <a:lstStyle/>
        <a:p>
          <a:r>
            <a:rPr lang="en-US"/>
            <a:t>Study doesn’t identify specific A1C cut off point</a:t>
          </a:r>
        </a:p>
      </dgm:t>
    </dgm:pt>
    <dgm:pt modelId="{BE27E733-C28F-43C7-89E5-E0B847CAFA66}" type="parTrans" cxnId="{A3C0A091-EEF2-4821-B7E3-2D35A50E9DD4}">
      <dgm:prSet/>
      <dgm:spPr/>
      <dgm:t>
        <a:bodyPr/>
        <a:lstStyle/>
        <a:p>
          <a:endParaRPr lang="en-US"/>
        </a:p>
      </dgm:t>
    </dgm:pt>
    <dgm:pt modelId="{07FBDDDD-A8F8-4061-B3C1-84C00B2E6C0B}" type="sibTrans" cxnId="{A3C0A091-EEF2-4821-B7E3-2D35A50E9DD4}">
      <dgm:prSet/>
      <dgm:spPr/>
      <dgm:t>
        <a:bodyPr/>
        <a:lstStyle/>
        <a:p>
          <a:endParaRPr lang="en-US"/>
        </a:p>
      </dgm:t>
    </dgm:pt>
    <dgm:pt modelId="{CF095DDE-73AD-2D40-B99B-C04C3BCFF80D}" type="pres">
      <dgm:prSet presAssocID="{B682F251-B0EA-4D64-AD63-5BFB33CFEF8D}" presName="vert0" presStyleCnt="0">
        <dgm:presLayoutVars>
          <dgm:dir/>
          <dgm:animOne val="branch"/>
          <dgm:animLvl val="lvl"/>
        </dgm:presLayoutVars>
      </dgm:prSet>
      <dgm:spPr/>
    </dgm:pt>
    <dgm:pt modelId="{29042019-5452-0841-8AC1-C4F5CAA6056B}" type="pres">
      <dgm:prSet presAssocID="{A7D959C1-B5A7-4E73-9B0C-F17E98A26CE6}" presName="thickLine" presStyleLbl="alignNode1" presStyleIdx="0" presStyleCnt="7"/>
      <dgm:spPr/>
    </dgm:pt>
    <dgm:pt modelId="{FD336744-502D-D944-A264-4F9416296AF2}" type="pres">
      <dgm:prSet presAssocID="{A7D959C1-B5A7-4E73-9B0C-F17E98A26CE6}" presName="horz1" presStyleCnt="0"/>
      <dgm:spPr/>
    </dgm:pt>
    <dgm:pt modelId="{B7A4F3BB-9C94-684D-9B6C-B3F935B7FF02}" type="pres">
      <dgm:prSet presAssocID="{A7D959C1-B5A7-4E73-9B0C-F17E98A26CE6}" presName="tx1" presStyleLbl="revTx" presStyleIdx="0" presStyleCnt="7"/>
      <dgm:spPr/>
    </dgm:pt>
    <dgm:pt modelId="{0ED00259-5ED2-A449-9859-41D85AC16A1E}" type="pres">
      <dgm:prSet presAssocID="{A7D959C1-B5A7-4E73-9B0C-F17E98A26CE6}" presName="vert1" presStyleCnt="0"/>
      <dgm:spPr/>
    </dgm:pt>
    <dgm:pt modelId="{65871D2A-167F-E241-8581-ED784E93BCAC}" type="pres">
      <dgm:prSet presAssocID="{700B509A-AAE9-4013-B9C4-38D9BDDA8B8A}" presName="thickLine" presStyleLbl="alignNode1" presStyleIdx="1" presStyleCnt="7"/>
      <dgm:spPr/>
    </dgm:pt>
    <dgm:pt modelId="{66FC8153-59C0-6747-96F9-215087C62F23}" type="pres">
      <dgm:prSet presAssocID="{700B509A-AAE9-4013-B9C4-38D9BDDA8B8A}" presName="horz1" presStyleCnt="0"/>
      <dgm:spPr/>
    </dgm:pt>
    <dgm:pt modelId="{20C2B558-EC52-1D48-B9B9-CA32026563FE}" type="pres">
      <dgm:prSet presAssocID="{700B509A-AAE9-4013-B9C4-38D9BDDA8B8A}" presName="tx1" presStyleLbl="revTx" presStyleIdx="1" presStyleCnt="7"/>
      <dgm:spPr/>
    </dgm:pt>
    <dgm:pt modelId="{DA49304C-DA24-064F-8B08-FECA3F095D21}" type="pres">
      <dgm:prSet presAssocID="{700B509A-AAE9-4013-B9C4-38D9BDDA8B8A}" presName="vert1" presStyleCnt="0"/>
      <dgm:spPr/>
    </dgm:pt>
    <dgm:pt modelId="{A6965A78-C884-9B4C-BE8E-294A0C88C0B8}" type="pres">
      <dgm:prSet presAssocID="{2DC47647-90B6-4954-AF91-2A82A17550D8}" presName="thickLine" presStyleLbl="alignNode1" presStyleIdx="2" presStyleCnt="7"/>
      <dgm:spPr/>
    </dgm:pt>
    <dgm:pt modelId="{7A5F1AB9-964E-4E41-86A5-1CCEAA1FF992}" type="pres">
      <dgm:prSet presAssocID="{2DC47647-90B6-4954-AF91-2A82A17550D8}" presName="horz1" presStyleCnt="0"/>
      <dgm:spPr/>
    </dgm:pt>
    <dgm:pt modelId="{174A9401-0885-E34C-99C4-5F2CDA5430AA}" type="pres">
      <dgm:prSet presAssocID="{2DC47647-90B6-4954-AF91-2A82A17550D8}" presName="tx1" presStyleLbl="revTx" presStyleIdx="2" presStyleCnt="7"/>
      <dgm:spPr/>
    </dgm:pt>
    <dgm:pt modelId="{50C88124-C36B-4D49-8178-60A2348B5A80}" type="pres">
      <dgm:prSet presAssocID="{2DC47647-90B6-4954-AF91-2A82A17550D8}" presName="vert1" presStyleCnt="0"/>
      <dgm:spPr/>
    </dgm:pt>
    <dgm:pt modelId="{8BED31EA-FE58-024A-9088-04AB369AA62E}" type="pres">
      <dgm:prSet presAssocID="{C5614558-1F0B-441C-85C9-F0893A20FB4B}" presName="thickLine" presStyleLbl="alignNode1" presStyleIdx="3" presStyleCnt="7"/>
      <dgm:spPr/>
    </dgm:pt>
    <dgm:pt modelId="{A1E343F9-99C8-0748-AFEB-5AACBFB8193A}" type="pres">
      <dgm:prSet presAssocID="{C5614558-1F0B-441C-85C9-F0893A20FB4B}" presName="horz1" presStyleCnt="0"/>
      <dgm:spPr/>
    </dgm:pt>
    <dgm:pt modelId="{4867090D-CFB6-B045-9C51-D87D9885D0D7}" type="pres">
      <dgm:prSet presAssocID="{C5614558-1F0B-441C-85C9-F0893A20FB4B}" presName="tx1" presStyleLbl="revTx" presStyleIdx="3" presStyleCnt="7"/>
      <dgm:spPr/>
    </dgm:pt>
    <dgm:pt modelId="{C4C8D205-4759-234E-8F11-7DEEE77EAEF9}" type="pres">
      <dgm:prSet presAssocID="{C5614558-1F0B-441C-85C9-F0893A20FB4B}" presName="vert1" presStyleCnt="0"/>
      <dgm:spPr/>
    </dgm:pt>
    <dgm:pt modelId="{A6D3E938-B3D0-DC44-96F2-72A484DB2E0E}" type="pres">
      <dgm:prSet presAssocID="{5DA3E1D6-EC18-42D6-8FDA-16E385895F10}" presName="thickLine" presStyleLbl="alignNode1" presStyleIdx="4" presStyleCnt="7"/>
      <dgm:spPr/>
    </dgm:pt>
    <dgm:pt modelId="{1AC16CE6-91B0-354E-BAFA-C41F40731BEF}" type="pres">
      <dgm:prSet presAssocID="{5DA3E1D6-EC18-42D6-8FDA-16E385895F10}" presName="horz1" presStyleCnt="0"/>
      <dgm:spPr/>
    </dgm:pt>
    <dgm:pt modelId="{27166AE1-16B1-7644-BE74-A9CFDD71B8EC}" type="pres">
      <dgm:prSet presAssocID="{5DA3E1D6-EC18-42D6-8FDA-16E385895F10}" presName="tx1" presStyleLbl="revTx" presStyleIdx="4" presStyleCnt="7"/>
      <dgm:spPr/>
    </dgm:pt>
    <dgm:pt modelId="{F7D37011-91D8-8245-8E19-1CCCC932460F}" type="pres">
      <dgm:prSet presAssocID="{5DA3E1D6-EC18-42D6-8FDA-16E385895F10}" presName="vert1" presStyleCnt="0"/>
      <dgm:spPr/>
    </dgm:pt>
    <dgm:pt modelId="{CF00C290-E8EE-BB49-8E62-2B9F15F2E7A4}" type="pres">
      <dgm:prSet presAssocID="{18D3A278-AF65-4035-850C-BB58433E1DF5}" presName="thickLine" presStyleLbl="alignNode1" presStyleIdx="5" presStyleCnt="7"/>
      <dgm:spPr/>
    </dgm:pt>
    <dgm:pt modelId="{67A3CEE2-D442-CF4C-A85E-96480499EBA2}" type="pres">
      <dgm:prSet presAssocID="{18D3A278-AF65-4035-850C-BB58433E1DF5}" presName="horz1" presStyleCnt="0"/>
      <dgm:spPr/>
    </dgm:pt>
    <dgm:pt modelId="{8E9857CA-327D-6044-99C1-2002B38FA2CD}" type="pres">
      <dgm:prSet presAssocID="{18D3A278-AF65-4035-850C-BB58433E1DF5}" presName="tx1" presStyleLbl="revTx" presStyleIdx="5" presStyleCnt="7"/>
      <dgm:spPr/>
    </dgm:pt>
    <dgm:pt modelId="{EA9F7BF2-CE83-4A4E-8096-E923D30AB92E}" type="pres">
      <dgm:prSet presAssocID="{18D3A278-AF65-4035-850C-BB58433E1DF5}" presName="vert1" presStyleCnt="0"/>
      <dgm:spPr/>
    </dgm:pt>
    <dgm:pt modelId="{E31E97EF-91D9-EE4F-83C6-9DB77EE4E117}" type="pres">
      <dgm:prSet presAssocID="{7FD36750-5439-4B2C-99BA-86E980833F2D}" presName="thickLine" presStyleLbl="alignNode1" presStyleIdx="6" presStyleCnt="7"/>
      <dgm:spPr/>
    </dgm:pt>
    <dgm:pt modelId="{ABB18596-1C4C-3747-9558-75D63F6AA468}" type="pres">
      <dgm:prSet presAssocID="{7FD36750-5439-4B2C-99BA-86E980833F2D}" presName="horz1" presStyleCnt="0"/>
      <dgm:spPr/>
    </dgm:pt>
    <dgm:pt modelId="{E1811AEC-B233-D042-B154-CA54F23B6453}" type="pres">
      <dgm:prSet presAssocID="{7FD36750-5439-4B2C-99BA-86E980833F2D}" presName="tx1" presStyleLbl="revTx" presStyleIdx="6" presStyleCnt="7"/>
      <dgm:spPr/>
    </dgm:pt>
    <dgm:pt modelId="{A5C7E1F9-1F4A-4C4E-975F-E94328FD71A0}" type="pres">
      <dgm:prSet presAssocID="{7FD36750-5439-4B2C-99BA-86E980833F2D}" presName="vert1" presStyleCnt="0"/>
      <dgm:spPr/>
    </dgm:pt>
  </dgm:ptLst>
  <dgm:cxnLst>
    <dgm:cxn modelId="{F52B3409-D204-A848-A04C-0D69941E4647}" type="presOf" srcId="{700B509A-AAE9-4013-B9C4-38D9BDDA8B8A}" destId="{20C2B558-EC52-1D48-B9B9-CA32026563FE}" srcOrd="0" destOrd="0" presId="urn:microsoft.com/office/officeart/2008/layout/LinedList"/>
    <dgm:cxn modelId="{576EB319-ECCD-6B4A-9064-93DD23001063}" type="presOf" srcId="{C5614558-1F0B-441C-85C9-F0893A20FB4B}" destId="{4867090D-CFB6-B045-9C51-D87D9885D0D7}" srcOrd="0" destOrd="0" presId="urn:microsoft.com/office/officeart/2008/layout/LinedList"/>
    <dgm:cxn modelId="{8919CB19-B70D-4047-80A6-47605E352026}" srcId="{B682F251-B0EA-4D64-AD63-5BFB33CFEF8D}" destId="{C5614558-1F0B-441C-85C9-F0893A20FB4B}" srcOrd="3" destOrd="0" parTransId="{84AE4C21-63CC-49C6-9C8E-C98A0ED9D86F}" sibTransId="{EEDA1084-1BDC-424B-826E-44D99AAB2547}"/>
    <dgm:cxn modelId="{EA6FCF3F-A73C-1848-90B4-7A4E4C694001}" type="presOf" srcId="{2DC47647-90B6-4954-AF91-2A82A17550D8}" destId="{174A9401-0885-E34C-99C4-5F2CDA5430AA}" srcOrd="0" destOrd="0" presId="urn:microsoft.com/office/officeart/2008/layout/LinedList"/>
    <dgm:cxn modelId="{8B71A64A-A17F-4AB9-88CE-4E629A4F7350}" srcId="{B682F251-B0EA-4D64-AD63-5BFB33CFEF8D}" destId="{A7D959C1-B5A7-4E73-9B0C-F17E98A26CE6}" srcOrd="0" destOrd="0" parTransId="{1C07E2AD-E871-4CD1-A927-B479DC6F3F33}" sibTransId="{9FE0781D-EF60-4AA2-9496-543D25A2C0A0}"/>
    <dgm:cxn modelId="{D1D5FA7E-452A-DC43-A67A-1AADD6621FAE}" type="presOf" srcId="{7FD36750-5439-4B2C-99BA-86E980833F2D}" destId="{E1811AEC-B233-D042-B154-CA54F23B6453}" srcOrd="0" destOrd="0" presId="urn:microsoft.com/office/officeart/2008/layout/LinedList"/>
    <dgm:cxn modelId="{7563C389-5325-4F7C-9917-61A82F294A01}" srcId="{B682F251-B0EA-4D64-AD63-5BFB33CFEF8D}" destId="{2DC47647-90B6-4954-AF91-2A82A17550D8}" srcOrd="2" destOrd="0" parTransId="{01A8AA41-17D8-4404-A3A2-C5306E8FFEA9}" sibTransId="{CE85BDEF-BA78-46D1-A63E-869385F5B9CA}"/>
    <dgm:cxn modelId="{A3C0A091-EEF2-4821-B7E3-2D35A50E9DD4}" srcId="{B682F251-B0EA-4D64-AD63-5BFB33CFEF8D}" destId="{7FD36750-5439-4B2C-99BA-86E980833F2D}" srcOrd="6" destOrd="0" parTransId="{BE27E733-C28F-43C7-89E5-E0B847CAFA66}" sibTransId="{07FBDDDD-A8F8-4061-B3C1-84C00B2E6C0B}"/>
    <dgm:cxn modelId="{0396C098-8DF1-4F4E-8E7F-F6AA2DE3B5C5}" type="presOf" srcId="{A7D959C1-B5A7-4E73-9B0C-F17E98A26CE6}" destId="{B7A4F3BB-9C94-684D-9B6C-B3F935B7FF02}" srcOrd="0" destOrd="0" presId="urn:microsoft.com/office/officeart/2008/layout/LinedList"/>
    <dgm:cxn modelId="{DE63F8B5-16B3-054D-A855-67467B8CC657}" type="presOf" srcId="{18D3A278-AF65-4035-850C-BB58433E1DF5}" destId="{8E9857CA-327D-6044-99C1-2002B38FA2CD}" srcOrd="0" destOrd="0" presId="urn:microsoft.com/office/officeart/2008/layout/LinedList"/>
    <dgm:cxn modelId="{EDB827BF-5E02-475E-9B68-157E094C4134}" srcId="{B682F251-B0EA-4D64-AD63-5BFB33CFEF8D}" destId="{5DA3E1D6-EC18-42D6-8FDA-16E385895F10}" srcOrd="4" destOrd="0" parTransId="{B00F0415-C2B7-4BDA-A932-EFAF6ACCD69C}" sibTransId="{F87A461C-1E74-418A-9A31-5DC7D822EC58}"/>
    <dgm:cxn modelId="{BED283CB-89BC-4A4E-ACD8-F380B3537B9E}" srcId="{B682F251-B0EA-4D64-AD63-5BFB33CFEF8D}" destId="{700B509A-AAE9-4013-B9C4-38D9BDDA8B8A}" srcOrd="1" destOrd="0" parTransId="{0AFBC7B2-C06D-4B86-A4AE-919193845C56}" sibTransId="{333B9CF7-FD2D-4953-B787-C2300E4BAFFE}"/>
    <dgm:cxn modelId="{4F76EBD3-C4B2-4BCC-81EE-F23F8E94D8F0}" srcId="{B682F251-B0EA-4D64-AD63-5BFB33CFEF8D}" destId="{18D3A278-AF65-4035-850C-BB58433E1DF5}" srcOrd="5" destOrd="0" parTransId="{D187AC2E-C6C5-4701-A335-E6E0537F79B9}" sibTransId="{BA27BD7B-1539-4665-B166-C1675D81343A}"/>
    <dgm:cxn modelId="{6F6E16DD-C9AD-3644-9D58-DD45F2D9044F}" type="presOf" srcId="{5DA3E1D6-EC18-42D6-8FDA-16E385895F10}" destId="{27166AE1-16B1-7644-BE74-A9CFDD71B8EC}" srcOrd="0" destOrd="0" presId="urn:microsoft.com/office/officeart/2008/layout/LinedList"/>
    <dgm:cxn modelId="{E023CEFA-6C7C-D540-864C-95E7E1608B1D}" type="presOf" srcId="{B682F251-B0EA-4D64-AD63-5BFB33CFEF8D}" destId="{CF095DDE-73AD-2D40-B99B-C04C3BCFF80D}" srcOrd="0" destOrd="0" presId="urn:microsoft.com/office/officeart/2008/layout/LinedList"/>
    <dgm:cxn modelId="{54CB5658-24E3-B047-A425-71C2051DE8EC}" type="presParOf" srcId="{CF095DDE-73AD-2D40-B99B-C04C3BCFF80D}" destId="{29042019-5452-0841-8AC1-C4F5CAA6056B}" srcOrd="0" destOrd="0" presId="urn:microsoft.com/office/officeart/2008/layout/LinedList"/>
    <dgm:cxn modelId="{4E5E5F41-BF19-BD46-8A6B-3ECA7E9AEE6F}" type="presParOf" srcId="{CF095DDE-73AD-2D40-B99B-C04C3BCFF80D}" destId="{FD336744-502D-D944-A264-4F9416296AF2}" srcOrd="1" destOrd="0" presId="urn:microsoft.com/office/officeart/2008/layout/LinedList"/>
    <dgm:cxn modelId="{0CA33D1C-E19A-D346-B53B-420A653C9E40}" type="presParOf" srcId="{FD336744-502D-D944-A264-4F9416296AF2}" destId="{B7A4F3BB-9C94-684D-9B6C-B3F935B7FF02}" srcOrd="0" destOrd="0" presId="urn:microsoft.com/office/officeart/2008/layout/LinedList"/>
    <dgm:cxn modelId="{B0D4BE11-0D26-EF41-9E10-F99E27F34768}" type="presParOf" srcId="{FD336744-502D-D944-A264-4F9416296AF2}" destId="{0ED00259-5ED2-A449-9859-41D85AC16A1E}" srcOrd="1" destOrd="0" presId="urn:microsoft.com/office/officeart/2008/layout/LinedList"/>
    <dgm:cxn modelId="{2025FD05-1301-E942-B733-5C2E9332D6FA}" type="presParOf" srcId="{CF095DDE-73AD-2D40-B99B-C04C3BCFF80D}" destId="{65871D2A-167F-E241-8581-ED784E93BCAC}" srcOrd="2" destOrd="0" presId="urn:microsoft.com/office/officeart/2008/layout/LinedList"/>
    <dgm:cxn modelId="{DC317B83-B674-054C-A701-48CEC23DA819}" type="presParOf" srcId="{CF095DDE-73AD-2D40-B99B-C04C3BCFF80D}" destId="{66FC8153-59C0-6747-96F9-215087C62F23}" srcOrd="3" destOrd="0" presId="urn:microsoft.com/office/officeart/2008/layout/LinedList"/>
    <dgm:cxn modelId="{87D785F2-9DB6-CF4A-8C52-6A83129835E5}" type="presParOf" srcId="{66FC8153-59C0-6747-96F9-215087C62F23}" destId="{20C2B558-EC52-1D48-B9B9-CA32026563FE}" srcOrd="0" destOrd="0" presId="urn:microsoft.com/office/officeart/2008/layout/LinedList"/>
    <dgm:cxn modelId="{5AE492C3-43B0-FE4F-BD91-17413E5C3AB2}" type="presParOf" srcId="{66FC8153-59C0-6747-96F9-215087C62F23}" destId="{DA49304C-DA24-064F-8B08-FECA3F095D21}" srcOrd="1" destOrd="0" presId="urn:microsoft.com/office/officeart/2008/layout/LinedList"/>
    <dgm:cxn modelId="{0A9FC485-5C20-FF41-882E-B3B6BE2C61F2}" type="presParOf" srcId="{CF095DDE-73AD-2D40-B99B-C04C3BCFF80D}" destId="{A6965A78-C884-9B4C-BE8E-294A0C88C0B8}" srcOrd="4" destOrd="0" presId="urn:microsoft.com/office/officeart/2008/layout/LinedList"/>
    <dgm:cxn modelId="{79F704FA-35ED-9542-8BA4-8E9D9EAE93D0}" type="presParOf" srcId="{CF095DDE-73AD-2D40-B99B-C04C3BCFF80D}" destId="{7A5F1AB9-964E-4E41-86A5-1CCEAA1FF992}" srcOrd="5" destOrd="0" presId="urn:microsoft.com/office/officeart/2008/layout/LinedList"/>
    <dgm:cxn modelId="{8A0879B7-B613-9D4F-A918-95FD207BA1A3}" type="presParOf" srcId="{7A5F1AB9-964E-4E41-86A5-1CCEAA1FF992}" destId="{174A9401-0885-E34C-99C4-5F2CDA5430AA}" srcOrd="0" destOrd="0" presId="urn:microsoft.com/office/officeart/2008/layout/LinedList"/>
    <dgm:cxn modelId="{F36E503C-C091-D140-945B-4A363EB39235}" type="presParOf" srcId="{7A5F1AB9-964E-4E41-86A5-1CCEAA1FF992}" destId="{50C88124-C36B-4D49-8178-60A2348B5A80}" srcOrd="1" destOrd="0" presId="urn:microsoft.com/office/officeart/2008/layout/LinedList"/>
    <dgm:cxn modelId="{F8A43DEF-A286-9C44-B700-6B679287369B}" type="presParOf" srcId="{CF095DDE-73AD-2D40-B99B-C04C3BCFF80D}" destId="{8BED31EA-FE58-024A-9088-04AB369AA62E}" srcOrd="6" destOrd="0" presId="urn:microsoft.com/office/officeart/2008/layout/LinedList"/>
    <dgm:cxn modelId="{83E10083-724D-C946-8BF6-F8DFD2AFCE87}" type="presParOf" srcId="{CF095DDE-73AD-2D40-B99B-C04C3BCFF80D}" destId="{A1E343F9-99C8-0748-AFEB-5AACBFB8193A}" srcOrd="7" destOrd="0" presId="urn:microsoft.com/office/officeart/2008/layout/LinedList"/>
    <dgm:cxn modelId="{A1742120-70CC-E74C-9DF9-BE75C71B7298}" type="presParOf" srcId="{A1E343F9-99C8-0748-AFEB-5AACBFB8193A}" destId="{4867090D-CFB6-B045-9C51-D87D9885D0D7}" srcOrd="0" destOrd="0" presId="urn:microsoft.com/office/officeart/2008/layout/LinedList"/>
    <dgm:cxn modelId="{10568E73-C948-7749-8F05-71DB9309856B}" type="presParOf" srcId="{A1E343F9-99C8-0748-AFEB-5AACBFB8193A}" destId="{C4C8D205-4759-234E-8F11-7DEEE77EAEF9}" srcOrd="1" destOrd="0" presId="urn:microsoft.com/office/officeart/2008/layout/LinedList"/>
    <dgm:cxn modelId="{F35609A1-A786-AB43-8E6A-77B0BC26D8B6}" type="presParOf" srcId="{CF095DDE-73AD-2D40-B99B-C04C3BCFF80D}" destId="{A6D3E938-B3D0-DC44-96F2-72A484DB2E0E}" srcOrd="8" destOrd="0" presId="urn:microsoft.com/office/officeart/2008/layout/LinedList"/>
    <dgm:cxn modelId="{AC543DAC-3DCE-5F48-A9B8-DA82A81A2ECD}" type="presParOf" srcId="{CF095DDE-73AD-2D40-B99B-C04C3BCFF80D}" destId="{1AC16CE6-91B0-354E-BAFA-C41F40731BEF}" srcOrd="9" destOrd="0" presId="urn:microsoft.com/office/officeart/2008/layout/LinedList"/>
    <dgm:cxn modelId="{A03A67AC-CF61-1344-944F-8446389E9B1D}" type="presParOf" srcId="{1AC16CE6-91B0-354E-BAFA-C41F40731BEF}" destId="{27166AE1-16B1-7644-BE74-A9CFDD71B8EC}" srcOrd="0" destOrd="0" presId="urn:microsoft.com/office/officeart/2008/layout/LinedList"/>
    <dgm:cxn modelId="{ED010170-A968-074C-A2D6-04838C351EA1}" type="presParOf" srcId="{1AC16CE6-91B0-354E-BAFA-C41F40731BEF}" destId="{F7D37011-91D8-8245-8E19-1CCCC932460F}" srcOrd="1" destOrd="0" presId="urn:microsoft.com/office/officeart/2008/layout/LinedList"/>
    <dgm:cxn modelId="{29C752C5-158D-F847-BF47-A0B936122540}" type="presParOf" srcId="{CF095DDE-73AD-2D40-B99B-C04C3BCFF80D}" destId="{CF00C290-E8EE-BB49-8E62-2B9F15F2E7A4}" srcOrd="10" destOrd="0" presId="urn:microsoft.com/office/officeart/2008/layout/LinedList"/>
    <dgm:cxn modelId="{E8497929-15AB-FD4B-AC74-535BC2DA0117}" type="presParOf" srcId="{CF095DDE-73AD-2D40-B99B-C04C3BCFF80D}" destId="{67A3CEE2-D442-CF4C-A85E-96480499EBA2}" srcOrd="11" destOrd="0" presId="urn:microsoft.com/office/officeart/2008/layout/LinedList"/>
    <dgm:cxn modelId="{A9E247C6-939B-E645-852E-443919E343B7}" type="presParOf" srcId="{67A3CEE2-D442-CF4C-A85E-96480499EBA2}" destId="{8E9857CA-327D-6044-99C1-2002B38FA2CD}" srcOrd="0" destOrd="0" presId="urn:microsoft.com/office/officeart/2008/layout/LinedList"/>
    <dgm:cxn modelId="{2DD2F0B3-1EBB-9F49-B58C-86FA2884A776}" type="presParOf" srcId="{67A3CEE2-D442-CF4C-A85E-96480499EBA2}" destId="{EA9F7BF2-CE83-4A4E-8096-E923D30AB92E}" srcOrd="1" destOrd="0" presId="urn:microsoft.com/office/officeart/2008/layout/LinedList"/>
    <dgm:cxn modelId="{FAE2544B-68B1-3A4E-A7B6-CECB591F11FB}" type="presParOf" srcId="{CF095DDE-73AD-2D40-B99B-C04C3BCFF80D}" destId="{E31E97EF-91D9-EE4F-83C6-9DB77EE4E117}" srcOrd="12" destOrd="0" presId="urn:microsoft.com/office/officeart/2008/layout/LinedList"/>
    <dgm:cxn modelId="{EB0A59D1-397B-444B-8A9E-5D11F05EAA91}" type="presParOf" srcId="{CF095DDE-73AD-2D40-B99B-C04C3BCFF80D}" destId="{ABB18596-1C4C-3747-9558-75D63F6AA468}" srcOrd="13" destOrd="0" presId="urn:microsoft.com/office/officeart/2008/layout/LinedList"/>
    <dgm:cxn modelId="{AA72EF83-A145-A94A-8B52-8CC93B7B4D6A}" type="presParOf" srcId="{ABB18596-1C4C-3747-9558-75D63F6AA468}" destId="{E1811AEC-B233-D042-B154-CA54F23B6453}" srcOrd="0" destOrd="0" presId="urn:microsoft.com/office/officeart/2008/layout/LinedList"/>
    <dgm:cxn modelId="{6D4C09ED-CE47-3C4C-B09C-91EE01690301}" type="presParOf" srcId="{ABB18596-1C4C-3747-9558-75D63F6AA468}" destId="{A5C7E1F9-1F4A-4C4E-975F-E94328FD71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B16DD2-0C11-40FF-85C9-D3F5EDDFDA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CADDB8-593B-4D65-8019-33A160B17747}">
      <dgm:prSet/>
      <dgm:spPr/>
      <dgm:t>
        <a:bodyPr/>
        <a:lstStyle/>
        <a:p>
          <a:r>
            <a:rPr lang="en-US"/>
            <a:t>Using DCCT data virtual CGM traces were created </a:t>
          </a:r>
        </a:p>
      </dgm:t>
    </dgm:pt>
    <dgm:pt modelId="{9D955F59-724D-45E8-8B95-BA7F9A712DD2}" type="parTrans" cxnId="{37A3DBFD-A4CD-499C-8F6A-7FDCF463C312}">
      <dgm:prSet/>
      <dgm:spPr/>
      <dgm:t>
        <a:bodyPr/>
        <a:lstStyle/>
        <a:p>
          <a:endParaRPr lang="en-US"/>
        </a:p>
      </dgm:t>
    </dgm:pt>
    <dgm:pt modelId="{BDDAC40D-F33C-4D33-8C5B-8DD40A633015}" type="sibTrans" cxnId="{37A3DBFD-A4CD-499C-8F6A-7FDCF463C312}">
      <dgm:prSet/>
      <dgm:spPr/>
      <dgm:t>
        <a:bodyPr/>
        <a:lstStyle/>
        <a:p>
          <a:endParaRPr lang="en-US"/>
        </a:p>
      </dgm:t>
    </dgm:pt>
    <dgm:pt modelId="{1233C30A-CDD3-48AA-8178-33190BDEC62E}">
      <dgm:prSet/>
      <dgm:spPr/>
      <dgm:t>
        <a:bodyPr/>
        <a:lstStyle/>
        <a:p>
          <a:r>
            <a:rPr lang="en-US"/>
            <a:t>Multistep machine-learning trained on archival SMBG data</a:t>
          </a:r>
        </a:p>
      </dgm:t>
    </dgm:pt>
    <dgm:pt modelId="{E314B273-7B40-41B8-9E2B-9620250EFDA4}" type="parTrans" cxnId="{4B80CD98-0457-4D30-8920-B803975E0439}">
      <dgm:prSet/>
      <dgm:spPr/>
      <dgm:t>
        <a:bodyPr/>
        <a:lstStyle/>
        <a:p>
          <a:endParaRPr lang="en-US"/>
        </a:p>
      </dgm:t>
    </dgm:pt>
    <dgm:pt modelId="{2A7F1D66-DDE4-415F-8D25-69F6AE41E4C9}" type="sibTrans" cxnId="{4B80CD98-0457-4D30-8920-B803975E0439}">
      <dgm:prSet/>
      <dgm:spPr/>
      <dgm:t>
        <a:bodyPr/>
        <a:lstStyle/>
        <a:p>
          <a:endParaRPr lang="en-US"/>
        </a:p>
      </dgm:t>
    </dgm:pt>
    <dgm:pt modelId="{DDE6BFC4-7A77-4096-A44F-7134049F6699}">
      <dgm:prSet/>
      <dgm:spPr/>
      <dgm:t>
        <a:bodyPr/>
        <a:lstStyle/>
        <a:p>
          <a:r>
            <a:rPr lang="en-US"/>
            <a:t>Then sequentially added CGM traces</a:t>
          </a:r>
        </a:p>
      </dgm:t>
    </dgm:pt>
    <dgm:pt modelId="{CFDB480B-4A1C-4F8D-B872-B0705FCBEEC8}" type="parTrans" cxnId="{6F8F9063-789D-4A28-943A-C7D0FEF5350C}">
      <dgm:prSet/>
      <dgm:spPr/>
      <dgm:t>
        <a:bodyPr/>
        <a:lstStyle/>
        <a:p>
          <a:endParaRPr lang="en-US"/>
        </a:p>
      </dgm:t>
    </dgm:pt>
    <dgm:pt modelId="{F9CB3A0A-F8D7-49F2-A041-2086F884C0A1}" type="sibTrans" cxnId="{6F8F9063-789D-4A28-943A-C7D0FEF5350C}">
      <dgm:prSet/>
      <dgm:spPr/>
      <dgm:t>
        <a:bodyPr/>
        <a:lstStyle/>
        <a:p>
          <a:endParaRPr lang="en-US"/>
        </a:p>
      </dgm:t>
    </dgm:pt>
    <dgm:pt modelId="{112EEC15-9B86-4645-8510-633968B23D2C}">
      <dgm:prSet custT="1"/>
      <dgm:spPr/>
      <dgm:t>
        <a:bodyPr/>
        <a:lstStyle/>
        <a:p>
          <a:r>
            <a:rPr lang="en-US" sz="2500" dirty="0"/>
            <a:t>Virtual CGM profiles used to compute CGM metrics and prediction of micro- and macrovascular complications (</a:t>
          </a:r>
          <a:r>
            <a:rPr lang="en-US" sz="2000" dirty="0"/>
            <a:t>original DCCT, not EDIC</a:t>
          </a:r>
          <a:r>
            <a:rPr lang="en-US" sz="2500" dirty="0"/>
            <a:t>)</a:t>
          </a:r>
        </a:p>
      </dgm:t>
    </dgm:pt>
    <dgm:pt modelId="{DC114172-516B-4A6E-BB7D-8482165EF46D}" type="parTrans" cxnId="{A4AE80A9-B987-43C7-88FF-1B47F57865DE}">
      <dgm:prSet/>
      <dgm:spPr/>
      <dgm:t>
        <a:bodyPr/>
        <a:lstStyle/>
        <a:p>
          <a:endParaRPr lang="en-US"/>
        </a:p>
      </dgm:t>
    </dgm:pt>
    <dgm:pt modelId="{86A9153F-0AD0-4733-903F-A1C8A5142AF9}" type="sibTrans" cxnId="{A4AE80A9-B987-43C7-88FF-1B47F57865DE}">
      <dgm:prSet/>
      <dgm:spPr/>
      <dgm:t>
        <a:bodyPr/>
        <a:lstStyle/>
        <a:p>
          <a:endParaRPr lang="en-US"/>
        </a:p>
      </dgm:t>
    </dgm:pt>
    <dgm:pt modelId="{8BD44F03-6722-C545-9494-71C4488E430A}" type="pres">
      <dgm:prSet presAssocID="{5BB16DD2-0C11-40FF-85C9-D3F5EDDFDAA7}" presName="linear" presStyleCnt="0">
        <dgm:presLayoutVars>
          <dgm:animLvl val="lvl"/>
          <dgm:resizeHandles val="exact"/>
        </dgm:presLayoutVars>
      </dgm:prSet>
      <dgm:spPr/>
    </dgm:pt>
    <dgm:pt modelId="{C5BF35AE-86DC-EE4A-9904-228A3FB7E1B6}" type="pres">
      <dgm:prSet presAssocID="{A6CADDB8-593B-4D65-8019-33A160B1774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0B46A96-2468-574A-B2E4-00BBB54198CB}" type="pres">
      <dgm:prSet presAssocID="{BDDAC40D-F33C-4D33-8C5B-8DD40A633015}" presName="spacer" presStyleCnt="0"/>
      <dgm:spPr/>
    </dgm:pt>
    <dgm:pt modelId="{F4FBDA63-91CB-2C49-8A9C-CF914C6862AE}" type="pres">
      <dgm:prSet presAssocID="{1233C30A-CDD3-48AA-8178-33190BDEC62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8CC811-C5B1-C341-8968-698595B37698}" type="pres">
      <dgm:prSet presAssocID="{2A7F1D66-DDE4-415F-8D25-69F6AE41E4C9}" presName="spacer" presStyleCnt="0"/>
      <dgm:spPr/>
    </dgm:pt>
    <dgm:pt modelId="{40AE2EF5-9DB0-254C-927E-9D484A954CE4}" type="pres">
      <dgm:prSet presAssocID="{DDE6BFC4-7A77-4096-A44F-7134049F669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4865AE1-3E76-8640-9111-EB9E668E1C4B}" type="pres">
      <dgm:prSet presAssocID="{F9CB3A0A-F8D7-49F2-A041-2086F884C0A1}" presName="spacer" presStyleCnt="0"/>
      <dgm:spPr/>
    </dgm:pt>
    <dgm:pt modelId="{4FDD8809-A12F-E44C-9603-0221CC9A719C}" type="pres">
      <dgm:prSet presAssocID="{112EEC15-9B86-4645-8510-633968B23D2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59AE40F-8157-014B-A1CF-1432194068F8}" type="presOf" srcId="{1233C30A-CDD3-48AA-8178-33190BDEC62E}" destId="{F4FBDA63-91CB-2C49-8A9C-CF914C6862AE}" srcOrd="0" destOrd="0" presId="urn:microsoft.com/office/officeart/2005/8/layout/vList2"/>
    <dgm:cxn modelId="{E1A32A11-8D2A-034A-8160-A0068E15A98D}" type="presOf" srcId="{5BB16DD2-0C11-40FF-85C9-D3F5EDDFDAA7}" destId="{8BD44F03-6722-C545-9494-71C4488E430A}" srcOrd="0" destOrd="0" presId="urn:microsoft.com/office/officeart/2005/8/layout/vList2"/>
    <dgm:cxn modelId="{6F8F9063-789D-4A28-943A-C7D0FEF5350C}" srcId="{5BB16DD2-0C11-40FF-85C9-D3F5EDDFDAA7}" destId="{DDE6BFC4-7A77-4096-A44F-7134049F6699}" srcOrd="2" destOrd="0" parTransId="{CFDB480B-4A1C-4F8D-B872-B0705FCBEEC8}" sibTransId="{F9CB3A0A-F8D7-49F2-A041-2086F884C0A1}"/>
    <dgm:cxn modelId="{C0C2D045-A760-F745-8F92-C833871FF952}" type="presOf" srcId="{A6CADDB8-593B-4D65-8019-33A160B17747}" destId="{C5BF35AE-86DC-EE4A-9904-228A3FB7E1B6}" srcOrd="0" destOrd="0" presId="urn:microsoft.com/office/officeart/2005/8/layout/vList2"/>
    <dgm:cxn modelId="{05FB5351-E798-F342-912F-944A5DE62531}" type="presOf" srcId="{DDE6BFC4-7A77-4096-A44F-7134049F6699}" destId="{40AE2EF5-9DB0-254C-927E-9D484A954CE4}" srcOrd="0" destOrd="0" presId="urn:microsoft.com/office/officeart/2005/8/layout/vList2"/>
    <dgm:cxn modelId="{4B80CD98-0457-4D30-8920-B803975E0439}" srcId="{5BB16DD2-0C11-40FF-85C9-D3F5EDDFDAA7}" destId="{1233C30A-CDD3-48AA-8178-33190BDEC62E}" srcOrd="1" destOrd="0" parTransId="{E314B273-7B40-41B8-9E2B-9620250EFDA4}" sibTransId="{2A7F1D66-DDE4-415F-8D25-69F6AE41E4C9}"/>
    <dgm:cxn modelId="{A4AE80A9-B987-43C7-88FF-1B47F57865DE}" srcId="{5BB16DD2-0C11-40FF-85C9-D3F5EDDFDAA7}" destId="{112EEC15-9B86-4645-8510-633968B23D2C}" srcOrd="3" destOrd="0" parTransId="{DC114172-516B-4A6E-BB7D-8482165EF46D}" sibTransId="{86A9153F-0AD0-4733-903F-A1C8A5142AF9}"/>
    <dgm:cxn modelId="{1B3DEAE5-F56F-CF41-B007-A83882FDE936}" type="presOf" srcId="{112EEC15-9B86-4645-8510-633968B23D2C}" destId="{4FDD8809-A12F-E44C-9603-0221CC9A719C}" srcOrd="0" destOrd="0" presId="urn:microsoft.com/office/officeart/2005/8/layout/vList2"/>
    <dgm:cxn modelId="{37A3DBFD-A4CD-499C-8F6A-7FDCF463C312}" srcId="{5BB16DD2-0C11-40FF-85C9-D3F5EDDFDAA7}" destId="{A6CADDB8-593B-4D65-8019-33A160B17747}" srcOrd="0" destOrd="0" parTransId="{9D955F59-724D-45E8-8B95-BA7F9A712DD2}" sibTransId="{BDDAC40D-F33C-4D33-8C5B-8DD40A633015}"/>
    <dgm:cxn modelId="{4710D295-E719-9147-8625-B5A8E99510E9}" type="presParOf" srcId="{8BD44F03-6722-C545-9494-71C4488E430A}" destId="{C5BF35AE-86DC-EE4A-9904-228A3FB7E1B6}" srcOrd="0" destOrd="0" presId="urn:microsoft.com/office/officeart/2005/8/layout/vList2"/>
    <dgm:cxn modelId="{04AB5914-25B5-0241-A8ED-1C9AEFA57D5B}" type="presParOf" srcId="{8BD44F03-6722-C545-9494-71C4488E430A}" destId="{F0B46A96-2468-574A-B2E4-00BBB54198CB}" srcOrd="1" destOrd="0" presId="urn:microsoft.com/office/officeart/2005/8/layout/vList2"/>
    <dgm:cxn modelId="{1151819E-F5B7-3A45-B480-DE6F1BC44120}" type="presParOf" srcId="{8BD44F03-6722-C545-9494-71C4488E430A}" destId="{F4FBDA63-91CB-2C49-8A9C-CF914C6862AE}" srcOrd="2" destOrd="0" presId="urn:microsoft.com/office/officeart/2005/8/layout/vList2"/>
    <dgm:cxn modelId="{C2F18301-3107-E041-91C7-38BA4B470ECA}" type="presParOf" srcId="{8BD44F03-6722-C545-9494-71C4488E430A}" destId="{668CC811-C5B1-C341-8968-698595B37698}" srcOrd="3" destOrd="0" presId="urn:microsoft.com/office/officeart/2005/8/layout/vList2"/>
    <dgm:cxn modelId="{173BD9E0-C1CE-C842-A9E8-584A32BE7326}" type="presParOf" srcId="{8BD44F03-6722-C545-9494-71C4488E430A}" destId="{40AE2EF5-9DB0-254C-927E-9D484A954CE4}" srcOrd="4" destOrd="0" presId="urn:microsoft.com/office/officeart/2005/8/layout/vList2"/>
    <dgm:cxn modelId="{1418F9AA-11E5-9E4F-BE52-13E0B28F4BB6}" type="presParOf" srcId="{8BD44F03-6722-C545-9494-71C4488E430A}" destId="{14865AE1-3E76-8640-9111-EB9E668E1C4B}" srcOrd="5" destOrd="0" presId="urn:microsoft.com/office/officeart/2005/8/layout/vList2"/>
    <dgm:cxn modelId="{259D2D6A-DCFE-2B47-8D03-AF96288E3F11}" type="presParOf" srcId="{8BD44F03-6722-C545-9494-71C4488E430A}" destId="{4FDD8809-A12F-E44C-9603-0221CC9A71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074B09-90E7-402D-BA85-4CA8E44EDF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2C36F6-0049-4C58-8C23-675A5A8C8466}">
      <dgm:prSet/>
      <dgm:spPr/>
      <dgm:t>
        <a:bodyPr/>
        <a:lstStyle/>
        <a:p>
          <a:r>
            <a:rPr lang="en-US"/>
            <a:t>DCCT/EDIC: increased risk by 42% for each 1% increase in A1C </a:t>
          </a:r>
        </a:p>
      </dgm:t>
    </dgm:pt>
    <dgm:pt modelId="{BBDD8377-BE18-4A61-9A20-7BA4FBB04D3E}" type="parTrans" cxnId="{93049CDA-7CD2-4A5A-8932-CDE55B1BC42E}">
      <dgm:prSet/>
      <dgm:spPr/>
      <dgm:t>
        <a:bodyPr/>
        <a:lstStyle/>
        <a:p>
          <a:endParaRPr lang="en-US"/>
        </a:p>
      </dgm:t>
    </dgm:pt>
    <dgm:pt modelId="{3D0AAB70-691B-4084-9B86-D68D77FC9FEF}" type="sibTrans" cxnId="{93049CDA-7CD2-4A5A-8932-CDE55B1BC42E}">
      <dgm:prSet/>
      <dgm:spPr/>
      <dgm:t>
        <a:bodyPr/>
        <a:lstStyle/>
        <a:p>
          <a:endParaRPr lang="en-US"/>
        </a:p>
      </dgm:t>
    </dgm:pt>
    <dgm:pt modelId="{C11FA202-FF9B-49F8-8ACF-D4CFFBE93E0A}">
      <dgm:prSet/>
      <dgm:spPr/>
      <dgm:t>
        <a:bodyPr/>
        <a:lstStyle/>
        <a:p>
          <a:r>
            <a:rPr lang="en-US"/>
            <a:t>Pittsburg EDC Study: A1C and DM duration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independent RFs for MACE</a:t>
          </a:r>
        </a:p>
      </dgm:t>
    </dgm:pt>
    <dgm:pt modelId="{663CC522-C95B-40E6-A89D-30D90308DC2A}" type="parTrans" cxnId="{8C886882-B809-4727-B70C-16A28BF6F73C}">
      <dgm:prSet/>
      <dgm:spPr/>
      <dgm:t>
        <a:bodyPr/>
        <a:lstStyle/>
        <a:p>
          <a:endParaRPr lang="en-US"/>
        </a:p>
      </dgm:t>
    </dgm:pt>
    <dgm:pt modelId="{9F1D791A-C008-439D-84B4-37BDD8E5CCC6}" type="sibTrans" cxnId="{8C886882-B809-4727-B70C-16A28BF6F73C}">
      <dgm:prSet/>
      <dgm:spPr/>
      <dgm:t>
        <a:bodyPr/>
        <a:lstStyle/>
        <a:p>
          <a:endParaRPr lang="en-US"/>
        </a:p>
      </dgm:t>
    </dgm:pt>
    <dgm:pt modelId="{C27A4B23-B88E-4141-9265-85DC1A048E72}">
      <dgm:prSet/>
      <dgm:spPr/>
      <dgm:t>
        <a:bodyPr/>
        <a:lstStyle/>
        <a:p>
          <a:r>
            <a:rPr lang="en-US"/>
            <a:t>Wisconsin Epidemiologic Study of DM Retinopathy: 20-year average A1C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independent RF for CVD mortality</a:t>
          </a:r>
        </a:p>
      </dgm:t>
    </dgm:pt>
    <dgm:pt modelId="{EEC4B857-9325-4874-91F2-D913AA56A1AF}" type="parTrans" cxnId="{840280D6-FF1B-4B0A-B763-9B26A25CC6A8}">
      <dgm:prSet/>
      <dgm:spPr/>
      <dgm:t>
        <a:bodyPr/>
        <a:lstStyle/>
        <a:p>
          <a:endParaRPr lang="en-US"/>
        </a:p>
      </dgm:t>
    </dgm:pt>
    <dgm:pt modelId="{84F0EB0A-02B4-4205-AF46-163F42F14B85}" type="sibTrans" cxnId="{840280D6-FF1B-4B0A-B763-9B26A25CC6A8}">
      <dgm:prSet/>
      <dgm:spPr/>
      <dgm:t>
        <a:bodyPr/>
        <a:lstStyle/>
        <a:p>
          <a:endParaRPr lang="en-US"/>
        </a:p>
      </dgm:t>
    </dgm:pt>
    <dgm:pt modelId="{6C268493-4057-47B8-B331-68990920C17F}">
      <dgm:prSet/>
      <dgm:spPr/>
      <dgm:t>
        <a:bodyPr/>
        <a:lstStyle/>
        <a:p>
          <a:r>
            <a:rPr lang="en-US" b="1" u="sng"/>
            <a:t>Mechanisms</a:t>
          </a:r>
          <a:r>
            <a:rPr lang="en-US"/>
            <a:t>: </a:t>
          </a:r>
        </a:p>
      </dgm:t>
    </dgm:pt>
    <dgm:pt modelId="{1A55DAE7-C369-4010-B0D1-A3960AAFD76B}" type="parTrans" cxnId="{2FEEE8E6-4485-4ECA-8EF8-D114DEF88646}">
      <dgm:prSet/>
      <dgm:spPr/>
      <dgm:t>
        <a:bodyPr/>
        <a:lstStyle/>
        <a:p>
          <a:endParaRPr lang="en-US"/>
        </a:p>
      </dgm:t>
    </dgm:pt>
    <dgm:pt modelId="{87E1B898-7267-4865-9699-D6816FEAAD33}" type="sibTrans" cxnId="{2FEEE8E6-4485-4ECA-8EF8-D114DEF88646}">
      <dgm:prSet/>
      <dgm:spPr/>
      <dgm:t>
        <a:bodyPr/>
        <a:lstStyle/>
        <a:p>
          <a:endParaRPr lang="en-US"/>
        </a:p>
      </dgm:t>
    </dgm:pt>
    <dgm:pt modelId="{14DE8073-43FA-4B31-A9B1-D4D8866D11C4}">
      <dgm:prSet/>
      <dgm:spPr/>
      <dgm:t>
        <a:bodyPr/>
        <a:lstStyle/>
        <a:p>
          <a:r>
            <a:rPr lang="en-US"/>
            <a:t>1) Increase in DAG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activation of PKC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augments production of collagen, fibronectin, TGF-beta, proinflammatory cytokines, VGEF, PAI-1, decrease in NO </a:t>
          </a:r>
        </a:p>
      </dgm:t>
    </dgm:pt>
    <dgm:pt modelId="{CA8E603D-72BA-4321-9E56-F301DB9C4A3C}" type="parTrans" cxnId="{F30F46D2-B0A3-40B0-8A81-FE67E6ED111E}">
      <dgm:prSet/>
      <dgm:spPr/>
      <dgm:t>
        <a:bodyPr/>
        <a:lstStyle/>
        <a:p>
          <a:endParaRPr lang="en-US"/>
        </a:p>
      </dgm:t>
    </dgm:pt>
    <dgm:pt modelId="{B6771C56-15D2-4501-99E3-E0582BA32777}" type="sibTrans" cxnId="{F30F46D2-B0A3-40B0-8A81-FE67E6ED111E}">
      <dgm:prSet/>
      <dgm:spPr/>
      <dgm:t>
        <a:bodyPr/>
        <a:lstStyle/>
        <a:p>
          <a:endParaRPr lang="en-US"/>
        </a:p>
      </dgm:t>
    </dgm:pt>
    <dgm:pt modelId="{A1A54B62-D3B8-4C6B-81DC-D0F09C8AB2A2}">
      <dgm:prSet/>
      <dgm:spPr/>
      <dgm:t>
        <a:bodyPr/>
        <a:lstStyle/>
        <a:p>
          <a:r>
            <a:rPr lang="en-US"/>
            <a:t>2) Activation of polyol pathway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exacerbation of intracellular oxidative stress</a:t>
          </a:r>
        </a:p>
      </dgm:t>
    </dgm:pt>
    <dgm:pt modelId="{77C5EDEF-DD35-4085-B310-F57F94DEC7DC}" type="parTrans" cxnId="{2A596835-27E3-466B-97E0-B923828EA1BC}">
      <dgm:prSet/>
      <dgm:spPr/>
      <dgm:t>
        <a:bodyPr/>
        <a:lstStyle/>
        <a:p>
          <a:endParaRPr lang="en-US"/>
        </a:p>
      </dgm:t>
    </dgm:pt>
    <dgm:pt modelId="{7955D255-9EC2-4FAC-8D8F-A069D36E14A2}" type="sibTrans" cxnId="{2A596835-27E3-466B-97E0-B923828EA1BC}">
      <dgm:prSet/>
      <dgm:spPr/>
      <dgm:t>
        <a:bodyPr/>
        <a:lstStyle/>
        <a:p>
          <a:endParaRPr lang="en-US"/>
        </a:p>
      </dgm:t>
    </dgm:pt>
    <dgm:pt modelId="{7FCB86F9-CD91-4651-9B4A-4A2FED346614}">
      <dgm:prSet/>
      <dgm:spPr/>
      <dgm:t>
        <a:bodyPr/>
        <a:lstStyle/>
        <a:p>
          <a:r>
            <a:rPr lang="en-US"/>
            <a:t>3) Formation of AGEs</a:t>
          </a:r>
        </a:p>
      </dgm:t>
    </dgm:pt>
    <dgm:pt modelId="{A47E34C8-EA0A-4112-B3F1-C00868326ED6}" type="parTrans" cxnId="{A4B1C309-F44D-45EE-AF9A-8B24963853DF}">
      <dgm:prSet/>
      <dgm:spPr/>
      <dgm:t>
        <a:bodyPr/>
        <a:lstStyle/>
        <a:p>
          <a:endParaRPr lang="en-US"/>
        </a:p>
      </dgm:t>
    </dgm:pt>
    <dgm:pt modelId="{A49609CA-AE59-4BAE-98A6-62585ADA726D}" type="sibTrans" cxnId="{A4B1C309-F44D-45EE-AF9A-8B24963853DF}">
      <dgm:prSet/>
      <dgm:spPr/>
      <dgm:t>
        <a:bodyPr/>
        <a:lstStyle/>
        <a:p>
          <a:endParaRPr lang="en-US"/>
        </a:p>
      </dgm:t>
    </dgm:pt>
    <dgm:pt modelId="{B836226B-1117-FD40-902E-270ED54F398F}" type="pres">
      <dgm:prSet presAssocID="{A7074B09-90E7-402D-BA85-4CA8E44EDF54}" presName="linear" presStyleCnt="0">
        <dgm:presLayoutVars>
          <dgm:animLvl val="lvl"/>
          <dgm:resizeHandles val="exact"/>
        </dgm:presLayoutVars>
      </dgm:prSet>
      <dgm:spPr/>
    </dgm:pt>
    <dgm:pt modelId="{282AB193-3351-A541-A4B7-0A8D16680D68}" type="pres">
      <dgm:prSet presAssocID="{2E2C36F6-0049-4C58-8C23-675A5A8C846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C8903FD-FCD0-7F47-9D63-15B658E1C113}" type="pres">
      <dgm:prSet presAssocID="{3D0AAB70-691B-4084-9B86-D68D77FC9FEF}" presName="spacer" presStyleCnt="0"/>
      <dgm:spPr/>
    </dgm:pt>
    <dgm:pt modelId="{4E4BA899-9B18-B342-9465-F1572F9AF7F8}" type="pres">
      <dgm:prSet presAssocID="{C11FA202-FF9B-49F8-8ACF-D4CFFBE93E0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1606AB5-4715-8340-9C82-23A356090E4B}" type="pres">
      <dgm:prSet presAssocID="{9F1D791A-C008-439D-84B4-37BDD8E5CCC6}" presName="spacer" presStyleCnt="0"/>
      <dgm:spPr/>
    </dgm:pt>
    <dgm:pt modelId="{C2C90B33-D06C-3743-81D3-FDD6836E70FB}" type="pres">
      <dgm:prSet presAssocID="{C27A4B23-B88E-4141-9265-85DC1A048E7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8E05BCE-2BD9-2E4E-9A95-BFCAF95F6B80}" type="pres">
      <dgm:prSet presAssocID="{84F0EB0A-02B4-4205-AF46-163F42F14B85}" presName="spacer" presStyleCnt="0"/>
      <dgm:spPr/>
    </dgm:pt>
    <dgm:pt modelId="{9BE1E800-2889-4047-BA0E-56DBB9F5609F}" type="pres">
      <dgm:prSet presAssocID="{6C268493-4057-47B8-B331-68990920C17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4EC0DE3-58B4-6B4B-B2E5-8ECBF0575BEE}" type="pres">
      <dgm:prSet presAssocID="{87E1B898-7267-4865-9699-D6816FEAAD33}" presName="spacer" presStyleCnt="0"/>
      <dgm:spPr/>
    </dgm:pt>
    <dgm:pt modelId="{50DC67B9-709D-744F-BE20-1BEF11F73322}" type="pres">
      <dgm:prSet presAssocID="{14DE8073-43FA-4B31-A9B1-D4D8866D11C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568AD38-24DB-854E-B1EA-D5594E9F48C1}" type="pres">
      <dgm:prSet presAssocID="{B6771C56-15D2-4501-99E3-E0582BA32777}" presName="spacer" presStyleCnt="0"/>
      <dgm:spPr/>
    </dgm:pt>
    <dgm:pt modelId="{9399FABA-7EC3-3748-9B88-ADD4C5351BCA}" type="pres">
      <dgm:prSet presAssocID="{A1A54B62-D3B8-4C6B-81DC-D0F09C8AB2A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345784C-2D57-3045-ACE1-F3E15A9E3373}" type="pres">
      <dgm:prSet presAssocID="{7955D255-9EC2-4FAC-8D8F-A069D36E14A2}" presName="spacer" presStyleCnt="0"/>
      <dgm:spPr/>
    </dgm:pt>
    <dgm:pt modelId="{8BB2314D-2412-1143-92F1-976471186FC8}" type="pres">
      <dgm:prSet presAssocID="{7FCB86F9-CD91-4651-9B4A-4A2FED34661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A8F6004-BCC1-E24F-8237-5F5FC0AAC9CA}" type="presOf" srcId="{7FCB86F9-CD91-4651-9B4A-4A2FED346614}" destId="{8BB2314D-2412-1143-92F1-976471186FC8}" srcOrd="0" destOrd="0" presId="urn:microsoft.com/office/officeart/2005/8/layout/vList2"/>
    <dgm:cxn modelId="{A4B1C309-F44D-45EE-AF9A-8B24963853DF}" srcId="{A7074B09-90E7-402D-BA85-4CA8E44EDF54}" destId="{7FCB86F9-CD91-4651-9B4A-4A2FED346614}" srcOrd="6" destOrd="0" parTransId="{A47E34C8-EA0A-4112-B3F1-C00868326ED6}" sibTransId="{A49609CA-AE59-4BAE-98A6-62585ADA726D}"/>
    <dgm:cxn modelId="{5D8FB92D-A524-FF41-AF55-DA5948F8247C}" type="presOf" srcId="{2E2C36F6-0049-4C58-8C23-675A5A8C8466}" destId="{282AB193-3351-A541-A4B7-0A8D16680D68}" srcOrd="0" destOrd="0" presId="urn:microsoft.com/office/officeart/2005/8/layout/vList2"/>
    <dgm:cxn modelId="{F2A38E30-5B97-2444-A950-3A7AEAC7466D}" type="presOf" srcId="{A7074B09-90E7-402D-BA85-4CA8E44EDF54}" destId="{B836226B-1117-FD40-902E-270ED54F398F}" srcOrd="0" destOrd="0" presId="urn:microsoft.com/office/officeart/2005/8/layout/vList2"/>
    <dgm:cxn modelId="{D7E00933-5DB2-1044-ABB0-A068B3894F32}" type="presOf" srcId="{C27A4B23-B88E-4141-9265-85DC1A048E72}" destId="{C2C90B33-D06C-3743-81D3-FDD6836E70FB}" srcOrd="0" destOrd="0" presId="urn:microsoft.com/office/officeart/2005/8/layout/vList2"/>
    <dgm:cxn modelId="{2A596835-27E3-466B-97E0-B923828EA1BC}" srcId="{A7074B09-90E7-402D-BA85-4CA8E44EDF54}" destId="{A1A54B62-D3B8-4C6B-81DC-D0F09C8AB2A2}" srcOrd="5" destOrd="0" parTransId="{77C5EDEF-DD35-4085-B310-F57F94DEC7DC}" sibTransId="{7955D255-9EC2-4FAC-8D8F-A069D36E14A2}"/>
    <dgm:cxn modelId="{8C886882-B809-4727-B70C-16A28BF6F73C}" srcId="{A7074B09-90E7-402D-BA85-4CA8E44EDF54}" destId="{C11FA202-FF9B-49F8-8ACF-D4CFFBE93E0A}" srcOrd="1" destOrd="0" parTransId="{663CC522-C95B-40E6-A89D-30D90308DC2A}" sibTransId="{9F1D791A-C008-439D-84B4-37BDD8E5CCC6}"/>
    <dgm:cxn modelId="{D80DD8BD-9077-5E4F-A9CD-0326BF608568}" type="presOf" srcId="{6C268493-4057-47B8-B331-68990920C17F}" destId="{9BE1E800-2889-4047-BA0E-56DBB9F5609F}" srcOrd="0" destOrd="0" presId="urn:microsoft.com/office/officeart/2005/8/layout/vList2"/>
    <dgm:cxn modelId="{A32BB2BE-C41C-5942-84AA-8829A6954E35}" type="presOf" srcId="{A1A54B62-D3B8-4C6B-81DC-D0F09C8AB2A2}" destId="{9399FABA-7EC3-3748-9B88-ADD4C5351BCA}" srcOrd="0" destOrd="0" presId="urn:microsoft.com/office/officeart/2005/8/layout/vList2"/>
    <dgm:cxn modelId="{E1CFB2C0-CB2E-684A-B31A-6EDA1A828CDA}" type="presOf" srcId="{C11FA202-FF9B-49F8-8ACF-D4CFFBE93E0A}" destId="{4E4BA899-9B18-B342-9465-F1572F9AF7F8}" srcOrd="0" destOrd="0" presId="urn:microsoft.com/office/officeart/2005/8/layout/vList2"/>
    <dgm:cxn modelId="{F30F46D2-B0A3-40B0-8A81-FE67E6ED111E}" srcId="{A7074B09-90E7-402D-BA85-4CA8E44EDF54}" destId="{14DE8073-43FA-4B31-A9B1-D4D8866D11C4}" srcOrd="4" destOrd="0" parTransId="{CA8E603D-72BA-4321-9E56-F301DB9C4A3C}" sibTransId="{B6771C56-15D2-4501-99E3-E0582BA32777}"/>
    <dgm:cxn modelId="{840280D6-FF1B-4B0A-B763-9B26A25CC6A8}" srcId="{A7074B09-90E7-402D-BA85-4CA8E44EDF54}" destId="{C27A4B23-B88E-4141-9265-85DC1A048E72}" srcOrd="2" destOrd="0" parTransId="{EEC4B857-9325-4874-91F2-D913AA56A1AF}" sibTransId="{84F0EB0A-02B4-4205-AF46-163F42F14B85}"/>
    <dgm:cxn modelId="{93049CDA-7CD2-4A5A-8932-CDE55B1BC42E}" srcId="{A7074B09-90E7-402D-BA85-4CA8E44EDF54}" destId="{2E2C36F6-0049-4C58-8C23-675A5A8C8466}" srcOrd="0" destOrd="0" parTransId="{BBDD8377-BE18-4A61-9A20-7BA4FBB04D3E}" sibTransId="{3D0AAB70-691B-4084-9B86-D68D77FC9FEF}"/>
    <dgm:cxn modelId="{CDBD89E2-A3CA-0542-864C-4D0DB98455FE}" type="presOf" srcId="{14DE8073-43FA-4B31-A9B1-D4D8866D11C4}" destId="{50DC67B9-709D-744F-BE20-1BEF11F73322}" srcOrd="0" destOrd="0" presId="urn:microsoft.com/office/officeart/2005/8/layout/vList2"/>
    <dgm:cxn modelId="{2FEEE8E6-4485-4ECA-8EF8-D114DEF88646}" srcId="{A7074B09-90E7-402D-BA85-4CA8E44EDF54}" destId="{6C268493-4057-47B8-B331-68990920C17F}" srcOrd="3" destOrd="0" parTransId="{1A55DAE7-C369-4010-B0D1-A3960AAFD76B}" sibTransId="{87E1B898-7267-4865-9699-D6816FEAAD33}"/>
    <dgm:cxn modelId="{7FCB02E4-9CF3-5549-8FF7-5F4FA6C64867}" type="presParOf" srcId="{B836226B-1117-FD40-902E-270ED54F398F}" destId="{282AB193-3351-A541-A4B7-0A8D16680D68}" srcOrd="0" destOrd="0" presId="urn:microsoft.com/office/officeart/2005/8/layout/vList2"/>
    <dgm:cxn modelId="{03B60A01-CC48-894C-8B29-3CFB4C2AAFA2}" type="presParOf" srcId="{B836226B-1117-FD40-902E-270ED54F398F}" destId="{0C8903FD-FCD0-7F47-9D63-15B658E1C113}" srcOrd="1" destOrd="0" presId="urn:microsoft.com/office/officeart/2005/8/layout/vList2"/>
    <dgm:cxn modelId="{90A38577-DB29-484F-B4A0-790857E9D62E}" type="presParOf" srcId="{B836226B-1117-FD40-902E-270ED54F398F}" destId="{4E4BA899-9B18-B342-9465-F1572F9AF7F8}" srcOrd="2" destOrd="0" presId="urn:microsoft.com/office/officeart/2005/8/layout/vList2"/>
    <dgm:cxn modelId="{5E47F84F-1DBC-864F-8537-FCD5C85C16FB}" type="presParOf" srcId="{B836226B-1117-FD40-902E-270ED54F398F}" destId="{21606AB5-4715-8340-9C82-23A356090E4B}" srcOrd="3" destOrd="0" presId="urn:microsoft.com/office/officeart/2005/8/layout/vList2"/>
    <dgm:cxn modelId="{A1E815E6-F4A5-E648-B39B-37F20E355857}" type="presParOf" srcId="{B836226B-1117-FD40-902E-270ED54F398F}" destId="{C2C90B33-D06C-3743-81D3-FDD6836E70FB}" srcOrd="4" destOrd="0" presId="urn:microsoft.com/office/officeart/2005/8/layout/vList2"/>
    <dgm:cxn modelId="{5A91AFE0-FA0B-BF4E-948B-DB985A329514}" type="presParOf" srcId="{B836226B-1117-FD40-902E-270ED54F398F}" destId="{B8E05BCE-2BD9-2E4E-9A95-BFCAF95F6B80}" srcOrd="5" destOrd="0" presId="urn:microsoft.com/office/officeart/2005/8/layout/vList2"/>
    <dgm:cxn modelId="{EE1A9D24-48B7-8D49-A912-193A5FD9409F}" type="presParOf" srcId="{B836226B-1117-FD40-902E-270ED54F398F}" destId="{9BE1E800-2889-4047-BA0E-56DBB9F5609F}" srcOrd="6" destOrd="0" presId="urn:microsoft.com/office/officeart/2005/8/layout/vList2"/>
    <dgm:cxn modelId="{93EBFE27-D5A5-DE46-8E1A-543B2980A34F}" type="presParOf" srcId="{B836226B-1117-FD40-902E-270ED54F398F}" destId="{A4EC0DE3-58B4-6B4B-B2E5-8ECBF0575BEE}" srcOrd="7" destOrd="0" presId="urn:microsoft.com/office/officeart/2005/8/layout/vList2"/>
    <dgm:cxn modelId="{B60FDF98-1B4A-5148-BA37-419DA6F75188}" type="presParOf" srcId="{B836226B-1117-FD40-902E-270ED54F398F}" destId="{50DC67B9-709D-744F-BE20-1BEF11F73322}" srcOrd="8" destOrd="0" presId="urn:microsoft.com/office/officeart/2005/8/layout/vList2"/>
    <dgm:cxn modelId="{02B82DAE-B9ED-024F-BEB1-6A7BA93F6328}" type="presParOf" srcId="{B836226B-1117-FD40-902E-270ED54F398F}" destId="{5568AD38-24DB-854E-B1EA-D5594E9F48C1}" srcOrd="9" destOrd="0" presId="urn:microsoft.com/office/officeart/2005/8/layout/vList2"/>
    <dgm:cxn modelId="{779739F3-EE6E-0B4E-A260-341B8B27CD0E}" type="presParOf" srcId="{B836226B-1117-FD40-902E-270ED54F398F}" destId="{9399FABA-7EC3-3748-9B88-ADD4C5351BCA}" srcOrd="10" destOrd="0" presId="urn:microsoft.com/office/officeart/2005/8/layout/vList2"/>
    <dgm:cxn modelId="{BB194EA2-9C85-CB47-A452-65A8A7FE1FA7}" type="presParOf" srcId="{B836226B-1117-FD40-902E-270ED54F398F}" destId="{C345784C-2D57-3045-ACE1-F3E15A9E3373}" srcOrd="11" destOrd="0" presId="urn:microsoft.com/office/officeart/2005/8/layout/vList2"/>
    <dgm:cxn modelId="{4E4972AE-7D4C-E046-8A04-281C13F170DB}" type="presParOf" srcId="{B836226B-1117-FD40-902E-270ED54F398F}" destId="{8BB2314D-2412-1143-92F1-976471186FC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DDF7BA-B30B-4971-A3AF-DE3FCC024C3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40E87E-E89A-4883-A883-C258C1D720AA}">
      <dgm:prSet/>
      <dgm:spPr/>
      <dgm:t>
        <a:bodyPr/>
        <a:lstStyle/>
        <a:p>
          <a:r>
            <a:rPr lang="en-US"/>
            <a:t>Evaluate whether Semaglutide reduces carotid femoral pulse wave velocity, a measure of large arterial stiffness, and a validated surrogate marker of cardiovascular risk in the T1D population</a:t>
          </a:r>
        </a:p>
      </dgm:t>
    </dgm:pt>
    <dgm:pt modelId="{523F164E-DC04-4009-BD9F-BC661B7B21B4}" type="parTrans" cxnId="{ACAC0540-FBB5-4821-9133-284FD9BCC550}">
      <dgm:prSet/>
      <dgm:spPr/>
      <dgm:t>
        <a:bodyPr/>
        <a:lstStyle/>
        <a:p>
          <a:endParaRPr lang="en-US"/>
        </a:p>
      </dgm:t>
    </dgm:pt>
    <dgm:pt modelId="{7CDAFA03-E915-4706-9EFB-35985541FA66}" type="sibTrans" cxnId="{ACAC0540-FBB5-4821-9133-284FD9BCC550}">
      <dgm:prSet/>
      <dgm:spPr/>
      <dgm:t>
        <a:bodyPr/>
        <a:lstStyle/>
        <a:p>
          <a:endParaRPr lang="en-US"/>
        </a:p>
      </dgm:t>
    </dgm:pt>
    <dgm:pt modelId="{9F96F211-5CA8-445A-A4ED-BA1397BE8FE8}">
      <dgm:prSet/>
      <dgm:spPr/>
      <dgm:t>
        <a:bodyPr/>
        <a:lstStyle/>
        <a:p>
          <a:r>
            <a:rPr lang="en-US"/>
            <a:t>Investigate the underlying mechanisms of this potential cardiometabolic protection, by performing detailed physiological profiling before and after treatment. </a:t>
          </a:r>
        </a:p>
      </dgm:t>
    </dgm:pt>
    <dgm:pt modelId="{E2C3EA09-004F-4BB4-BDF5-D446FD6F8FE9}" type="parTrans" cxnId="{9A0727E6-7CD0-4E8B-B084-83D9F96F7585}">
      <dgm:prSet/>
      <dgm:spPr/>
      <dgm:t>
        <a:bodyPr/>
        <a:lstStyle/>
        <a:p>
          <a:endParaRPr lang="en-US"/>
        </a:p>
      </dgm:t>
    </dgm:pt>
    <dgm:pt modelId="{A208E38D-BBDA-40EF-A35A-9E67C4064635}" type="sibTrans" cxnId="{9A0727E6-7CD0-4E8B-B084-83D9F96F7585}">
      <dgm:prSet/>
      <dgm:spPr/>
      <dgm:t>
        <a:bodyPr/>
        <a:lstStyle/>
        <a:p>
          <a:endParaRPr lang="en-US"/>
        </a:p>
      </dgm:t>
    </dgm:pt>
    <dgm:pt modelId="{DAB83B55-CAC9-42D2-9DB9-693178B9FAAF}">
      <dgm:prSet/>
      <dgm:spPr/>
      <dgm:t>
        <a:bodyPr/>
        <a:lstStyle/>
        <a:p>
          <a:r>
            <a:rPr lang="en-US"/>
            <a:t>60 patients with T1D, age 25-70 yo, duration of T1D &gt;/= 2 years, BMI &gt; 25, A1C &gt; 7%</a:t>
          </a:r>
        </a:p>
      </dgm:t>
    </dgm:pt>
    <dgm:pt modelId="{B9DAC8C0-B457-4863-8D39-F66BA70B0226}" type="parTrans" cxnId="{E9DECE64-6958-4A21-8B1D-5031807576CF}">
      <dgm:prSet/>
      <dgm:spPr/>
      <dgm:t>
        <a:bodyPr/>
        <a:lstStyle/>
        <a:p>
          <a:endParaRPr lang="en-US"/>
        </a:p>
      </dgm:t>
    </dgm:pt>
    <dgm:pt modelId="{4FADD53F-1E43-4F20-819A-359297AE8088}" type="sibTrans" cxnId="{E9DECE64-6958-4A21-8B1D-5031807576CF}">
      <dgm:prSet/>
      <dgm:spPr/>
      <dgm:t>
        <a:bodyPr/>
        <a:lstStyle/>
        <a:p>
          <a:endParaRPr lang="en-US"/>
        </a:p>
      </dgm:t>
    </dgm:pt>
    <dgm:pt modelId="{DE2DF57C-2F8F-4555-8E4E-9ECF14460F7D}">
      <dgm:prSet/>
      <dgm:spPr/>
      <dgm:t>
        <a:bodyPr/>
        <a:lstStyle/>
        <a:p>
          <a:r>
            <a:rPr lang="en-US"/>
            <a:t>26 weeks of treatment compared to placebo</a:t>
          </a:r>
        </a:p>
      </dgm:t>
    </dgm:pt>
    <dgm:pt modelId="{39527BFD-F478-4216-AD3F-914D93AE6751}" type="parTrans" cxnId="{F3CEDEA9-2B3D-4DBD-BD2A-6554FEDFD8AE}">
      <dgm:prSet/>
      <dgm:spPr/>
      <dgm:t>
        <a:bodyPr/>
        <a:lstStyle/>
        <a:p>
          <a:endParaRPr lang="en-US"/>
        </a:p>
      </dgm:t>
    </dgm:pt>
    <dgm:pt modelId="{2B25F651-5BD3-401E-A595-CFCFD34C4BEF}" type="sibTrans" cxnId="{F3CEDEA9-2B3D-4DBD-BD2A-6554FEDFD8AE}">
      <dgm:prSet/>
      <dgm:spPr/>
      <dgm:t>
        <a:bodyPr/>
        <a:lstStyle/>
        <a:p>
          <a:endParaRPr lang="en-US"/>
        </a:p>
      </dgm:t>
    </dgm:pt>
    <dgm:pt modelId="{34140013-C7D2-654E-B1A6-356E40DEEEC2}" type="pres">
      <dgm:prSet presAssocID="{ADDDF7BA-B30B-4971-A3AF-DE3FCC024C3D}" presName="CompostProcess" presStyleCnt="0">
        <dgm:presLayoutVars>
          <dgm:dir/>
          <dgm:resizeHandles val="exact"/>
        </dgm:presLayoutVars>
      </dgm:prSet>
      <dgm:spPr/>
    </dgm:pt>
    <dgm:pt modelId="{90EB7C94-F58D-F645-97BC-B204A5EAF7E4}" type="pres">
      <dgm:prSet presAssocID="{ADDDF7BA-B30B-4971-A3AF-DE3FCC024C3D}" presName="arrow" presStyleLbl="bgShp" presStyleIdx="0" presStyleCnt="1"/>
      <dgm:spPr/>
    </dgm:pt>
    <dgm:pt modelId="{A6056C6C-3041-EB46-BA81-AC8F6E7727BA}" type="pres">
      <dgm:prSet presAssocID="{ADDDF7BA-B30B-4971-A3AF-DE3FCC024C3D}" presName="linearProcess" presStyleCnt="0"/>
      <dgm:spPr/>
    </dgm:pt>
    <dgm:pt modelId="{17369524-F515-CC49-B81F-81A56623989D}" type="pres">
      <dgm:prSet presAssocID="{6A40E87E-E89A-4883-A883-C258C1D720AA}" presName="textNode" presStyleLbl="node1" presStyleIdx="0" presStyleCnt="4">
        <dgm:presLayoutVars>
          <dgm:bulletEnabled val="1"/>
        </dgm:presLayoutVars>
      </dgm:prSet>
      <dgm:spPr/>
    </dgm:pt>
    <dgm:pt modelId="{DCF1BE68-9887-9841-9432-088DD667711F}" type="pres">
      <dgm:prSet presAssocID="{7CDAFA03-E915-4706-9EFB-35985541FA66}" presName="sibTrans" presStyleCnt="0"/>
      <dgm:spPr/>
    </dgm:pt>
    <dgm:pt modelId="{0475AD49-59B6-CC4D-A779-99670FB14B2D}" type="pres">
      <dgm:prSet presAssocID="{9F96F211-5CA8-445A-A4ED-BA1397BE8FE8}" presName="textNode" presStyleLbl="node1" presStyleIdx="1" presStyleCnt="4">
        <dgm:presLayoutVars>
          <dgm:bulletEnabled val="1"/>
        </dgm:presLayoutVars>
      </dgm:prSet>
      <dgm:spPr/>
    </dgm:pt>
    <dgm:pt modelId="{CE406983-14BE-4743-8FAD-9369B1F64BCB}" type="pres">
      <dgm:prSet presAssocID="{A208E38D-BBDA-40EF-A35A-9E67C4064635}" presName="sibTrans" presStyleCnt="0"/>
      <dgm:spPr/>
    </dgm:pt>
    <dgm:pt modelId="{B3492BA1-CBD4-8246-BE96-1EEFE3E8C4AC}" type="pres">
      <dgm:prSet presAssocID="{DAB83B55-CAC9-42D2-9DB9-693178B9FAAF}" presName="textNode" presStyleLbl="node1" presStyleIdx="2" presStyleCnt="4">
        <dgm:presLayoutVars>
          <dgm:bulletEnabled val="1"/>
        </dgm:presLayoutVars>
      </dgm:prSet>
      <dgm:spPr/>
    </dgm:pt>
    <dgm:pt modelId="{501D654C-4424-7C4C-85D7-F1429F31368B}" type="pres">
      <dgm:prSet presAssocID="{4FADD53F-1E43-4F20-819A-359297AE8088}" presName="sibTrans" presStyleCnt="0"/>
      <dgm:spPr/>
    </dgm:pt>
    <dgm:pt modelId="{564C6956-5B60-0148-B923-8E1A3F417271}" type="pres">
      <dgm:prSet presAssocID="{DE2DF57C-2F8F-4555-8E4E-9ECF14460F7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BB45516-B515-944B-AD85-077FE4990FA1}" type="presOf" srcId="{DE2DF57C-2F8F-4555-8E4E-9ECF14460F7D}" destId="{564C6956-5B60-0148-B923-8E1A3F417271}" srcOrd="0" destOrd="0" presId="urn:microsoft.com/office/officeart/2005/8/layout/hProcess9"/>
    <dgm:cxn modelId="{ACAC0540-FBB5-4821-9133-284FD9BCC550}" srcId="{ADDDF7BA-B30B-4971-A3AF-DE3FCC024C3D}" destId="{6A40E87E-E89A-4883-A883-C258C1D720AA}" srcOrd="0" destOrd="0" parTransId="{523F164E-DC04-4009-BD9F-BC661B7B21B4}" sibTransId="{7CDAFA03-E915-4706-9EFB-35985541FA66}"/>
    <dgm:cxn modelId="{E9DECE64-6958-4A21-8B1D-5031807576CF}" srcId="{ADDDF7BA-B30B-4971-A3AF-DE3FCC024C3D}" destId="{DAB83B55-CAC9-42D2-9DB9-693178B9FAAF}" srcOrd="2" destOrd="0" parTransId="{B9DAC8C0-B457-4863-8D39-F66BA70B0226}" sibTransId="{4FADD53F-1E43-4F20-819A-359297AE8088}"/>
    <dgm:cxn modelId="{AE52574E-5DBB-E546-A900-3D898FC09435}" type="presOf" srcId="{ADDDF7BA-B30B-4971-A3AF-DE3FCC024C3D}" destId="{34140013-C7D2-654E-B1A6-356E40DEEEC2}" srcOrd="0" destOrd="0" presId="urn:microsoft.com/office/officeart/2005/8/layout/hProcess9"/>
    <dgm:cxn modelId="{BBFDAB53-EE97-F94F-A6C4-6D5678EEA05C}" type="presOf" srcId="{9F96F211-5CA8-445A-A4ED-BA1397BE8FE8}" destId="{0475AD49-59B6-CC4D-A779-99670FB14B2D}" srcOrd="0" destOrd="0" presId="urn:microsoft.com/office/officeart/2005/8/layout/hProcess9"/>
    <dgm:cxn modelId="{3FA9C08E-8AFC-BA4D-BAF3-2749BB6B1709}" type="presOf" srcId="{DAB83B55-CAC9-42D2-9DB9-693178B9FAAF}" destId="{B3492BA1-CBD4-8246-BE96-1EEFE3E8C4AC}" srcOrd="0" destOrd="0" presId="urn:microsoft.com/office/officeart/2005/8/layout/hProcess9"/>
    <dgm:cxn modelId="{6222669D-7E04-E742-ADF1-B51A44046829}" type="presOf" srcId="{6A40E87E-E89A-4883-A883-C258C1D720AA}" destId="{17369524-F515-CC49-B81F-81A56623989D}" srcOrd="0" destOrd="0" presId="urn:microsoft.com/office/officeart/2005/8/layout/hProcess9"/>
    <dgm:cxn modelId="{F3CEDEA9-2B3D-4DBD-BD2A-6554FEDFD8AE}" srcId="{ADDDF7BA-B30B-4971-A3AF-DE3FCC024C3D}" destId="{DE2DF57C-2F8F-4555-8E4E-9ECF14460F7D}" srcOrd="3" destOrd="0" parTransId="{39527BFD-F478-4216-AD3F-914D93AE6751}" sibTransId="{2B25F651-5BD3-401E-A595-CFCFD34C4BEF}"/>
    <dgm:cxn modelId="{9A0727E6-7CD0-4E8B-B084-83D9F96F7585}" srcId="{ADDDF7BA-B30B-4971-A3AF-DE3FCC024C3D}" destId="{9F96F211-5CA8-445A-A4ED-BA1397BE8FE8}" srcOrd="1" destOrd="0" parTransId="{E2C3EA09-004F-4BB4-BDF5-D446FD6F8FE9}" sibTransId="{A208E38D-BBDA-40EF-A35A-9E67C4064635}"/>
    <dgm:cxn modelId="{B3FA9CDE-20A8-DB43-9D14-DD1E7F40E12B}" type="presParOf" srcId="{34140013-C7D2-654E-B1A6-356E40DEEEC2}" destId="{90EB7C94-F58D-F645-97BC-B204A5EAF7E4}" srcOrd="0" destOrd="0" presId="urn:microsoft.com/office/officeart/2005/8/layout/hProcess9"/>
    <dgm:cxn modelId="{6730D84F-AF6D-A544-81A4-5FE9DD4CC67B}" type="presParOf" srcId="{34140013-C7D2-654E-B1A6-356E40DEEEC2}" destId="{A6056C6C-3041-EB46-BA81-AC8F6E7727BA}" srcOrd="1" destOrd="0" presId="urn:microsoft.com/office/officeart/2005/8/layout/hProcess9"/>
    <dgm:cxn modelId="{CED04705-A207-9D41-A133-CF77ED164CC1}" type="presParOf" srcId="{A6056C6C-3041-EB46-BA81-AC8F6E7727BA}" destId="{17369524-F515-CC49-B81F-81A56623989D}" srcOrd="0" destOrd="0" presId="urn:microsoft.com/office/officeart/2005/8/layout/hProcess9"/>
    <dgm:cxn modelId="{FBF5F95D-FEA7-F846-A117-537E30C1839C}" type="presParOf" srcId="{A6056C6C-3041-EB46-BA81-AC8F6E7727BA}" destId="{DCF1BE68-9887-9841-9432-088DD667711F}" srcOrd="1" destOrd="0" presId="urn:microsoft.com/office/officeart/2005/8/layout/hProcess9"/>
    <dgm:cxn modelId="{9F62EB43-C194-604B-BBCB-D2F5553FC08C}" type="presParOf" srcId="{A6056C6C-3041-EB46-BA81-AC8F6E7727BA}" destId="{0475AD49-59B6-CC4D-A779-99670FB14B2D}" srcOrd="2" destOrd="0" presId="urn:microsoft.com/office/officeart/2005/8/layout/hProcess9"/>
    <dgm:cxn modelId="{42CDA676-5D03-694C-B6A1-9C1552D39C19}" type="presParOf" srcId="{A6056C6C-3041-EB46-BA81-AC8F6E7727BA}" destId="{CE406983-14BE-4743-8FAD-9369B1F64BCB}" srcOrd="3" destOrd="0" presId="urn:microsoft.com/office/officeart/2005/8/layout/hProcess9"/>
    <dgm:cxn modelId="{33BDCF58-612B-A24F-9553-AADA4FBE4A61}" type="presParOf" srcId="{A6056C6C-3041-EB46-BA81-AC8F6E7727BA}" destId="{B3492BA1-CBD4-8246-BE96-1EEFE3E8C4AC}" srcOrd="4" destOrd="0" presId="urn:microsoft.com/office/officeart/2005/8/layout/hProcess9"/>
    <dgm:cxn modelId="{2774D7F7-8ECC-E447-B242-ED720E4D928C}" type="presParOf" srcId="{A6056C6C-3041-EB46-BA81-AC8F6E7727BA}" destId="{501D654C-4424-7C4C-85D7-F1429F31368B}" srcOrd="5" destOrd="0" presId="urn:microsoft.com/office/officeart/2005/8/layout/hProcess9"/>
    <dgm:cxn modelId="{F3179738-EE5D-9C44-A94F-66B7E5F0A578}" type="presParOf" srcId="{A6056C6C-3041-EB46-BA81-AC8F6E7727BA}" destId="{564C6956-5B60-0148-B923-8E1A3F41727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20F997-8679-418D-8F90-8FCDB0D84D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3BE2FC-F540-48CE-8D25-A9A5B1FA7C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Statin underutilization </a:t>
          </a:r>
        </a:p>
      </dgm:t>
    </dgm:pt>
    <dgm:pt modelId="{D13D7E9A-7FC5-4856-9F23-73FFBAD08186}" type="parTrans" cxnId="{D041255F-30A5-4D40-A3A2-8F25E23BF0DF}">
      <dgm:prSet/>
      <dgm:spPr/>
      <dgm:t>
        <a:bodyPr/>
        <a:lstStyle/>
        <a:p>
          <a:endParaRPr lang="en-US"/>
        </a:p>
      </dgm:t>
    </dgm:pt>
    <dgm:pt modelId="{D4A0692E-2187-4018-93EC-8509C8652A0F}" type="sibTrans" cxnId="{D041255F-30A5-4D40-A3A2-8F25E23BF0DF}">
      <dgm:prSet/>
      <dgm:spPr/>
      <dgm:t>
        <a:bodyPr/>
        <a:lstStyle/>
        <a:p>
          <a:endParaRPr lang="en-US"/>
        </a:p>
      </dgm:t>
    </dgm:pt>
    <dgm:pt modelId="{63DEB758-19A3-497F-AEE8-2480C5FA63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Clinicians’ uncertainty for lipid-lowering therapy due to numerous guidelines with varying recommendations</a:t>
          </a:r>
        </a:p>
      </dgm:t>
    </dgm:pt>
    <dgm:pt modelId="{8C40CB32-EA07-4852-A006-FA73A6636ABF}" type="parTrans" cxnId="{5A05753E-2126-45E1-B237-D7AE62E51EA8}">
      <dgm:prSet/>
      <dgm:spPr/>
      <dgm:t>
        <a:bodyPr/>
        <a:lstStyle/>
        <a:p>
          <a:endParaRPr lang="en-US"/>
        </a:p>
      </dgm:t>
    </dgm:pt>
    <dgm:pt modelId="{B40B405B-DB1A-4E6A-B5B9-CB010F4E7309}" type="sibTrans" cxnId="{5A05753E-2126-45E1-B237-D7AE62E51EA8}">
      <dgm:prSet/>
      <dgm:spPr/>
      <dgm:t>
        <a:bodyPr/>
        <a:lstStyle/>
        <a:p>
          <a:endParaRPr lang="en-US"/>
        </a:p>
      </dgm:t>
    </dgm:pt>
    <dgm:pt modelId="{3BF7A8D8-63B3-49F9-BC48-30F556DD5E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Lack of T1D-specific trial evidence</a:t>
          </a:r>
        </a:p>
      </dgm:t>
    </dgm:pt>
    <dgm:pt modelId="{7E6C4917-D1B8-40F3-A9C1-629E74D2F7F3}" type="parTrans" cxnId="{BB5548D3-7257-492E-8882-967AEEAE1150}">
      <dgm:prSet/>
      <dgm:spPr/>
      <dgm:t>
        <a:bodyPr/>
        <a:lstStyle/>
        <a:p>
          <a:endParaRPr lang="en-US"/>
        </a:p>
      </dgm:t>
    </dgm:pt>
    <dgm:pt modelId="{3492B36D-C223-4487-84EF-78E9418EC51C}" type="sibTrans" cxnId="{BB5548D3-7257-492E-8882-967AEEAE1150}">
      <dgm:prSet/>
      <dgm:spPr/>
      <dgm:t>
        <a:bodyPr/>
        <a:lstStyle/>
        <a:p>
          <a:endParaRPr lang="en-US"/>
        </a:p>
      </dgm:t>
    </dgm:pt>
    <dgm:pt modelId="{84AA7941-4425-418A-87AF-1F636035CD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Women receive fewer therapies than men - Concern about prescribing in childbearing age? (</a:t>
          </a:r>
          <a:r>
            <a:rPr lang="en-US" i="1"/>
            <a:t>DCCT/EDIC JAMA Netw open 2022</a:t>
          </a:r>
          <a:r>
            <a:rPr lang="en-US"/>
            <a:t>)</a:t>
          </a:r>
        </a:p>
      </dgm:t>
    </dgm:pt>
    <dgm:pt modelId="{F6FA432E-2A8A-4731-8FC1-9A9852BCA530}" type="parTrans" cxnId="{0BBC9AEE-AEC7-40F1-9803-724467A484F7}">
      <dgm:prSet/>
      <dgm:spPr/>
      <dgm:t>
        <a:bodyPr/>
        <a:lstStyle/>
        <a:p>
          <a:endParaRPr lang="en-US"/>
        </a:p>
      </dgm:t>
    </dgm:pt>
    <dgm:pt modelId="{147A9BF7-562C-4900-B5B3-EE868FBF34A2}" type="sibTrans" cxnId="{0BBC9AEE-AEC7-40F1-9803-724467A484F7}">
      <dgm:prSet/>
      <dgm:spPr/>
      <dgm:t>
        <a:bodyPr/>
        <a:lstStyle/>
        <a:p>
          <a:endParaRPr lang="en-US"/>
        </a:p>
      </dgm:t>
    </dgm:pt>
    <dgm:pt modelId="{2A95EE43-04A3-4912-A74E-BE9A5C5E546D}" type="pres">
      <dgm:prSet presAssocID="{8F20F997-8679-418D-8F90-8FCDB0D84D94}" presName="root" presStyleCnt="0">
        <dgm:presLayoutVars>
          <dgm:dir/>
          <dgm:resizeHandles val="exact"/>
        </dgm:presLayoutVars>
      </dgm:prSet>
      <dgm:spPr/>
    </dgm:pt>
    <dgm:pt modelId="{D45DC332-8F3B-4742-A2AE-6E238B11713F}" type="pres">
      <dgm:prSet presAssocID="{9D3BE2FC-F540-48CE-8D25-A9A5B1FA7CC2}" presName="compNode" presStyleCnt="0"/>
      <dgm:spPr/>
    </dgm:pt>
    <dgm:pt modelId="{F218024D-B640-4EB5-934E-1667029B8789}" type="pres">
      <dgm:prSet presAssocID="{9D3BE2FC-F540-48CE-8D25-A9A5B1FA7CC2}" presName="bgRect" presStyleLbl="bgShp" presStyleIdx="0" presStyleCnt="4"/>
      <dgm:spPr/>
    </dgm:pt>
    <dgm:pt modelId="{51E9351A-5DAD-4227-9BC3-E35FA4AF337B}" type="pres">
      <dgm:prSet presAssocID="{9D3BE2FC-F540-48CE-8D25-A9A5B1FA7C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03C6FA4-7832-4EA8-88F9-F0257A8D91B5}" type="pres">
      <dgm:prSet presAssocID="{9D3BE2FC-F540-48CE-8D25-A9A5B1FA7CC2}" presName="spaceRect" presStyleCnt="0"/>
      <dgm:spPr/>
    </dgm:pt>
    <dgm:pt modelId="{EDD98B20-C7C3-44B3-ACF6-F288826BA4F5}" type="pres">
      <dgm:prSet presAssocID="{9D3BE2FC-F540-48CE-8D25-A9A5B1FA7CC2}" presName="parTx" presStyleLbl="revTx" presStyleIdx="0" presStyleCnt="4">
        <dgm:presLayoutVars>
          <dgm:chMax val="0"/>
          <dgm:chPref val="0"/>
        </dgm:presLayoutVars>
      </dgm:prSet>
      <dgm:spPr/>
    </dgm:pt>
    <dgm:pt modelId="{23CF53EE-2196-4AA3-A860-E4A5BF63200D}" type="pres">
      <dgm:prSet presAssocID="{D4A0692E-2187-4018-93EC-8509C8652A0F}" presName="sibTrans" presStyleCnt="0"/>
      <dgm:spPr/>
    </dgm:pt>
    <dgm:pt modelId="{0811BFB2-ED1B-4FE3-9F04-C13295A6D73F}" type="pres">
      <dgm:prSet presAssocID="{63DEB758-19A3-497F-AEE8-2480C5FA6397}" presName="compNode" presStyleCnt="0"/>
      <dgm:spPr/>
    </dgm:pt>
    <dgm:pt modelId="{AA9B136C-81AC-4248-B03D-75EE47C6B56C}" type="pres">
      <dgm:prSet presAssocID="{63DEB758-19A3-497F-AEE8-2480C5FA6397}" presName="bgRect" presStyleLbl="bgShp" presStyleIdx="1" presStyleCnt="4"/>
      <dgm:spPr/>
    </dgm:pt>
    <dgm:pt modelId="{D0A9FFD5-3683-4197-B61A-18A452D55A08}" type="pres">
      <dgm:prSet presAssocID="{63DEB758-19A3-497F-AEE8-2480C5FA639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397FEC18-F8EA-4522-BB6A-B7ACEBA8C699}" type="pres">
      <dgm:prSet presAssocID="{63DEB758-19A3-497F-AEE8-2480C5FA6397}" presName="spaceRect" presStyleCnt="0"/>
      <dgm:spPr/>
    </dgm:pt>
    <dgm:pt modelId="{76F8D139-32A5-4857-A06F-56799EFCA508}" type="pres">
      <dgm:prSet presAssocID="{63DEB758-19A3-497F-AEE8-2480C5FA6397}" presName="parTx" presStyleLbl="revTx" presStyleIdx="1" presStyleCnt="4">
        <dgm:presLayoutVars>
          <dgm:chMax val="0"/>
          <dgm:chPref val="0"/>
        </dgm:presLayoutVars>
      </dgm:prSet>
      <dgm:spPr/>
    </dgm:pt>
    <dgm:pt modelId="{2A0B0ED3-EEED-4FBD-B65B-573DD56A4151}" type="pres">
      <dgm:prSet presAssocID="{B40B405B-DB1A-4E6A-B5B9-CB010F4E7309}" presName="sibTrans" presStyleCnt="0"/>
      <dgm:spPr/>
    </dgm:pt>
    <dgm:pt modelId="{4F32127E-F550-46D6-A7B8-2621C77A16DF}" type="pres">
      <dgm:prSet presAssocID="{3BF7A8D8-63B3-49F9-BC48-30F556DD5E22}" presName="compNode" presStyleCnt="0"/>
      <dgm:spPr/>
    </dgm:pt>
    <dgm:pt modelId="{32BD0DDF-5C13-4C68-B96F-A2545654ED19}" type="pres">
      <dgm:prSet presAssocID="{3BF7A8D8-63B3-49F9-BC48-30F556DD5E22}" presName="bgRect" presStyleLbl="bgShp" presStyleIdx="2" presStyleCnt="4"/>
      <dgm:spPr/>
    </dgm:pt>
    <dgm:pt modelId="{445322AD-D56E-44D4-9F68-56558731F2FE}" type="pres">
      <dgm:prSet presAssocID="{3BF7A8D8-63B3-49F9-BC48-30F556DD5E2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B23C53D-A382-4911-8558-480B83F6EBBB}" type="pres">
      <dgm:prSet presAssocID="{3BF7A8D8-63B3-49F9-BC48-30F556DD5E22}" presName="spaceRect" presStyleCnt="0"/>
      <dgm:spPr/>
    </dgm:pt>
    <dgm:pt modelId="{0A158F25-62C9-40D3-BCD5-731F8028092C}" type="pres">
      <dgm:prSet presAssocID="{3BF7A8D8-63B3-49F9-BC48-30F556DD5E22}" presName="parTx" presStyleLbl="revTx" presStyleIdx="2" presStyleCnt="4">
        <dgm:presLayoutVars>
          <dgm:chMax val="0"/>
          <dgm:chPref val="0"/>
        </dgm:presLayoutVars>
      </dgm:prSet>
      <dgm:spPr/>
    </dgm:pt>
    <dgm:pt modelId="{D64F3050-C42B-41AA-A167-D8AB6E84DDFB}" type="pres">
      <dgm:prSet presAssocID="{3492B36D-C223-4487-84EF-78E9418EC51C}" presName="sibTrans" presStyleCnt="0"/>
      <dgm:spPr/>
    </dgm:pt>
    <dgm:pt modelId="{4F835CD2-75CB-4C36-BECF-0A6225B49A79}" type="pres">
      <dgm:prSet presAssocID="{84AA7941-4425-418A-87AF-1F636035CDB4}" presName="compNode" presStyleCnt="0"/>
      <dgm:spPr/>
    </dgm:pt>
    <dgm:pt modelId="{653F01E8-2166-4413-9145-E1CDD139E90A}" type="pres">
      <dgm:prSet presAssocID="{84AA7941-4425-418A-87AF-1F636035CDB4}" presName="bgRect" presStyleLbl="bgShp" presStyleIdx="3" presStyleCnt="4"/>
      <dgm:spPr/>
    </dgm:pt>
    <dgm:pt modelId="{3A6C4581-29FD-40C4-AF9F-12D4CBE7048C}" type="pres">
      <dgm:prSet presAssocID="{84AA7941-4425-418A-87AF-1F636035CDB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01A6739-75E0-4CA1-B632-49647EA6E132}" type="pres">
      <dgm:prSet presAssocID="{84AA7941-4425-418A-87AF-1F636035CDB4}" presName="spaceRect" presStyleCnt="0"/>
      <dgm:spPr/>
    </dgm:pt>
    <dgm:pt modelId="{020D1C8B-C778-4A42-831E-F3016FFFAD08}" type="pres">
      <dgm:prSet presAssocID="{84AA7941-4425-418A-87AF-1F636035CDB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5F7A520-3649-4429-872F-4B5DEDADBB10}" type="presOf" srcId="{63DEB758-19A3-497F-AEE8-2480C5FA6397}" destId="{76F8D139-32A5-4857-A06F-56799EFCA508}" srcOrd="0" destOrd="0" presId="urn:microsoft.com/office/officeart/2018/2/layout/IconVerticalSolidList"/>
    <dgm:cxn modelId="{5A05753E-2126-45E1-B237-D7AE62E51EA8}" srcId="{8F20F997-8679-418D-8F90-8FCDB0D84D94}" destId="{63DEB758-19A3-497F-AEE8-2480C5FA6397}" srcOrd="1" destOrd="0" parTransId="{8C40CB32-EA07-4852-A006-FA73A6636ABF}" sibTransId="{B40B405B-DB1A-4E6A-B5B9-CB010F4E7309}"/>
    <dgm:cxn modelId="{D041255F-30A5-4D40-A3A2-8F25E23BF0DF}" srcId="{8F20F997-8679-418D-8F90-8FCDB0D84D94}" destId="{9D3BE2FC-F540-48CE-8D25-A9A5B1FA7CC2}" srcOrd="0" destOrd="0" parTransId="{D13D7E9A-7FC5-4856-9F23-73FFBAD08186}" sibTransId="{D4A0692E-2187-4018-93EC-8509C8652A0F}"/>
    <dgm:cxn modelId="{D9A6AA46-C164-4061-A827-9D309B88D180}" type="presOf" srcId="{9D3BE2FC-F540-48CE-8D25-A9A5B1FA7CC2}" destId="{EDD98B20-C7C3-44B3-ACF6-F288826BA4F5}" srcOrd="0" destOrd="0" presId="urn:microsoft.com/office/officeart/2018/2/layout/IconVerticalSolidList"/>
    <dgm:cxn modelId="{90BA3F54-8B4D-4CD2-BA1F-F0B4A7D97737}" type="presOf" srcId="{84AA7941-4425-418A-87AF-1F636035CDB4}" destId="{020D1C8B-C778-4A42-831E-F3016FFFAD08}" srcOrd="0" destOrd="0" presId="urn:microsoft.com/office/officeart/2018/2/layout/IconVerticalSolidList"/>
    <dgm:cxn modelId="{FD812CB1-99CE-4C04-874A-E987167CA69A}" type="presOf" srcId="{8F20F997-8679-418D-8F90-8FCDB0D84D94}" destId="{2A95EE43-04A3-4912-A74E-BE9A5C5E546D}" srcOrd="0" destOrd="0" presId="urn:microsoft.com/office/officeart/2018/2/layout/IconVerticalSolidList"/>
    <dgm:cxn modelId="{BB5548D3-7257-492E-8882-967AEEAE1150}" srcId="{8F20F997-8679-418D-8F90-8FCDB0D84D94}" destId="{3BF7A8D8-63B3-49F9-BC48-30F556DD5E22}" srcOrd="2" destOrd="0" parTransId="{7E6C4917-D1B8-40F3-A9C1-629E74D2F7F3}" sibTransId="{3492B36D-C223-4487-84EF-78E9418EC51C}"/>
    <dgm:cxn modelId="{0BBC9AEE-AEC7-40F1-9803-724467A484F7}" srcId="{8F20F997-8679-418D-8F90-8FCDB0D84D94}" destId="{84AA7941-4425-418A-87AF-1F636035CDB4}" srcOrd="3" destOrd="0" parTransId="{F6FA432E-2A8A-4731-8FC1-9A9852BCA530}" sibTransId="{147A9BF7-562C-4900-B5B3-EE868FBF34A2}"/>
    <dgm:cxn modelId="{6A49BEEF-D5B7-4AB7-883B-DBB73060A3E3}" type="presOf" srcId="{3BF7A8D8-63B3-49F9-BC48-30F556DD5E22}" destId="{0A158F25-62C9-40D3-BCD5-731F8028092C}" srcOrd="0" destOrd="0" presId="urn:microsoft.com/office/officeart/2018/2/layout/IconVerticalSolidList"/>
    <dgm:cxn modelId="{24ED2EE6-C9F0-4161-A6FD-96763B030949}" type="presParOf" srcId="{2A95EE43-04A3-4912-A74E-BE9A5C5E546D}" destId="{D45DC332-8F3B-4742-A2AE-6E238B11713F}" srcOrd="0" destOrd="0" presId="urn:microsoft.com/office/officeart/2018/2/layout/IconVerticalSolidList"/>
    <dgm:cxn modelId="{FE9BAC89-CA17-467B-93E1-5AAE8849D33C}" type="presParOf" srcId="{D45DC332-8F3B-4742-A2AE-6E238B11713F}" destId="{F218024D-B640-4EB5-934E-1667029B8789}" srcOrd="0" destOrd="0" presId="urn:microsoft.com/office/officeart/2018/2/layout/IconVerticalSolidList"/>
    <dgm:cxn modelId="{75469D22-28FC-4313-BF18-D1225EA3A01E}" type="presParOf" srcId="{D45DC332-8F3B-4742-A2AE-6E238B11713F}" destId="{51E9351A-5DAD-4227-9BC3-E35FA4AF337B}" srcOrd="1" destOrd="0" presId="urn:microsoft.com/office/officeart/2018/2/layout/IconVerticalSolidList"/>
    <dgm:cxn modelId="{0E8F5976-AC53-4F03-8809-9D38E6D9E1A8}" type="presParOf" srcId="{D45DC332-8F3B-4742-A2AE-6E238B11713F}" destId="{703C6FA4-7832-4EA8-88F9-F0257A8D91B5}" srcOrd="2" destOrd="0" presId="urn:microsoft.com/office/officeart/2018/2/layout/IconVerticalSolidList"/>
    <dgm:cxn modelId="{08F507D6-0E31-421B-9D40-D383BDC2CDF7}" type="presParOf" srcId="{D45DC332-8F3B-4742-A2AE-6E238B11713F}" destId="{EDD98B20-C7C3-44B3-ACF6-F288826BA4F5}" srcOrd="3" destOrd="0" presId="urn:microsoft.com/office/officeart/2018/2/layout/IconVerticalSolidList"/>
    <dgm:cxn modelId="{134DF36A-A1C1-4774-8966-6C7A33A94F32}" type="presParOf" srcId="{2A95EE43-04A3-4912-A74E-BE9A5C5E546D}" destId="{23CF53EE-2196-4AA3-A860-E4A5BF63200D}" srcOrd="1" destOrd="0" presId="urn:microsoft.com/office/officeart/2018/2/layout/IconVerticalSolidList"/>
    <dgm:cxn modelId="{DC0DBD70-596A-422D-85E4-5E0FDAD98F83}" type="presParOf" srcId="{2A95EE43-04A3-4912-A74E-BE9A5C5E546D}" destId="{0811BFB2-ED1B-4FE3-9F04-C13295A6D73F}" srcOrd="2" destOrd="0" presId="urn:microsoft.com/office/officeart/2018/2/layout/IconVerticalSolidList"/>
    <dgm:cxn modelId="{A1E3850B-AC52-4E38-BDB7-4E4F9B37E89F}" type="presParOf" srcId="{0811BFB2-ED1B-4FE3-9F04-C13295A6D73F}" destId="{AA9B136C-81AC-4248-B03D-75EE47C6B56C}" srcOrd="0" destOrd="0" presId="urn:microsoft.com/office/officeart/2018/2/layout/IconVerticalSolidList"/>
    <dgm:cxn modelId="{E6BCF440-1213-48AE-8DB3-267E4220F720}" type="presParOf" srcId="{0811BFB2-ED1B-4FE3-9F04-C13295A6D73F}" destId="{D0A9FFD5-3683-4197-B61A-18A452D55A08}" srcOrd="1" destOrd="0" presId="urn:microsoft.com/office/officeart/2018/2/layout/IconVerticalSolidList"/>
    <dgm:cxn modelId="{22DA11C5-7646-498B-BFB9-11660A51832F}" type="presParOf" srcId="{0811BFB2-ED1B-4FE3-9F04-C13295A6D73F}" destId="{397FEC18-F8EA-4522-BB6A-B7ACEBA8C699}" srcOrd="2" destOrd="0" presId="urn:microsoft.com/office/officeart/2018/2/layout/IconVerticalSolidList"/>
    <dgm:cxn modelId="{29CCAB69-63C3-442B-AAA3-F03656D58055}" type="presParOf" srcId="{0811BFB2-ED1B-4FE3-9F04-C13295A6D73F}" destId="{76F8D139-32A5-4857-A06F-56799EFCA508}" srcOrd="3" destOrd="0" presId="urn:microsoft.com/office/officeart/2018/2/layout/IconVerticalSolidList"/>
    <dgm:cxn modelId="{B1A51653-AD08-408D-B586-CE8787EA473C}" type="presParOf" srcId="{2A95EE43-04A3-4912-A74E-BE9A5C5E546D}" destId="{2A0B0ED3-EEED-4FBD-B65B-573DD56A4151}" srcOrd="3" destOrd="0" presId="urn:microsoft.com/office/officeart/2018/2/layout/IconVerticalSolidList"/>
    <dgm:cxn modelId="{5B4F0B27-9393-4F3B-AD3C-289FDAE9EB91}" type="presParOf" srcId="{2A95EE43-04A3-4912-A74E-BE9A5C5E546D}" destId="{4F32127E-F550-46D6-A7B8-2621C77A16DF}" srcOrd="4" destOrd="0" presId="urn:microsoft.com/office/officeart/2018/2/layout/IconVerticalSolidList"/>
    <dgm:cxn modelId="{CA6D321F-2E5F-4E0A-840B-84C609655275}" type="presParOf" srcId="{4F32127E-F550-46D6-A7B8-2621C77A16DF}" destId="{32BD0DDF-5C13-4C68-B96F-A2545654ED19}" srcOrd="0" destOrd="0" presId="urn:microsoft.com/office/officeart/2018/2/layout/IconVerticalSolidList"/>
    <dgm:cxn modelId="{006FC2FA-946D-4143-8AB8-E8ED95B00F52}" type="presParOf" srcId="{4F32127E-F550-46D6-A7B8-2621C77A16DF}" destId="{445322AD-D56E-44D4-9F68-56558731F2FE}" srcOrd="1" destOrd="0" presId="urn:microsoft.com/office/officeart/2018/2/layout/IconVerticalSolidList"/>
    <dgm:cxn modelId="{1A2CAECA-AF8D-47F2-96B7-72D56A615E01}" type="presParOf" srcId="{4F32127E-F550-46D6-A7B8-2621C77A16DF}" destId="{6B23C53D-A382-4911-8558-480B83F6EBBB}" srcOrd="2" destOrd="0" presId="urn:microsoft.com/office/officeart/2018/2/layout/IconVerticalSolidList"/>
    <dgm:cxn modelId="{7285BACA-AAF3-4460-8E11-368CB1B73E75}" type="presParOf" srcId="{4F32127E-F550-46D6-A7B8-2621C77A16DF}" destId="{0A158F25-62C9-40D3-BCD5-731F8028092C}" srcOrd="3" destOrd="0" presId="urn:microsoft.com/office/officeart/2018/2/layout/IconVerticalSolidList"/>
    <dgm:cxn modelId="{C581A4F9-8591-45D9-A197-DBDC15790460}" type="presParOf" srcId="{2A95EE43-04A3-4912-A74E-BE9A5C5E546D}" destId="{D64F3050-C42B-41AA-A167-D8AB6E84DDFB}" srcOrd="5" destOrd="0" presId="urn:microsoft.com/office/officeart/2018/2/layout/IconVerticalSolidList"/>
    <dgm:cxn modelId="{8E6A3D95-9F71-4131-8B6B-21D83C263391}" type="presParOf" srcId="{2A95EE43-04A3-4912-A74E-BE9A5C5E546D}" destId="{4F835CD2-75CB-4C36-BECF-0A6225B49A79}" srcOrd="6" destOrd="0" presId="urn:microsoft.com/office/officeart/2018/2/layout/IconVerticalSolidList"/>
    <dgm:cxn modelId="{0F641734-C7A2-4F24-A5D8-E04F3EF7433B}" type="presParOf" srcId="{4F835CD2-75CB-4C36-BECF-0A6225B49A79}" destId="{653F01E8-2166-4413-9145-E1CDD139E90A}" srcOrd="0" destOrd="0" presId="urn:microsoft.com/office/officeart/2018/2/layout/IconVerticalSolidList"/>
    <dgm:cxn modelId="{59F5743D-2772-4BE2-AA45-1116C6F1C7C9}" type="presParOf" srcId="{4F835CD2-75CB-4C36-BECF-0A6225B49A79}" destId="{3A6C4581-29FD-40C4-AF9F-12D4CBE7048C}" srcOrd="1" destOrd="0" presId="urn:microsoft.com/office/officeart/2018/2/layout/IconVerticalSolidList"/>
    <dgm:cxn modelId="{C57A20F1-8C5F-471C-9651-07D9A8980C95}" type="presParOf" srcId="{4F835CD2-75CB-4C36-BECF-0A6225B49A79}" destId="{201A6739-75E0-4CA1-B632-49647EA6E132}" srcOrd="2" destOrd="0" presId="urn:microsoft.com/office/officeart/2018/2/layout/IconVerticalSolidList"/>
    <dgm:cxn modelId="{C200C63D-0971-4BCD-B9F3-4EBDB59AF223}" type="presParOf" srcId="{4F835CD2-75CB-4C36-BECF-0A6225B49A79}" destId="{020D1C8B-C778-4A42-831E-F3016FFFAD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31433-E583-9841-AFB9-E1AC961300AA}">
      <dsp:nvSpPr>
        <dsp:cNvPr id="0" name=""/>
        <dsp:cNvSpPr/>
      </dsp:nvSpPr>
      <dsp:spPr>
        <a:xfrm>
          <a:off x="153" y="164894"/>
          <a:ext cx="1858417" cy="22301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0" rIns="183570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A. Start patient A on statin therapy</a:t>
          </a:r>
        </a:p>
      </dsp:txBody>
      <dsp:txXfrm>
        <a:off x="153" y="1056934"/>
        <a:ext cx="1858417" cy="1338060"/>
      </dsp:txXfrm>
    </dsp:sp>
    <dsp:sp modelId="{6114BCAE-29BF-504A-8A92-92E9CAB32B25}">
      <dsp:nvSpPr>
        <dsp:cNvPr id="0" name=""/>
        <dsp:cNvSpPr/>
      </dsp:nvSpPr>
      <dsp:spPr>
        <a:xfrm>
          <a:off x="153" y="164894"/>
          <a:ext cx="1858417" cy="8920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165100" rIns="183570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153" y="164894"/>
        <a:ext cx="1858417" cy="892040"/>
      </dsp:txXfrm>
    </dsp:sp>
    <dsp:sp modelId="{10DDB9A6-56D2-8B46-9FCE-E10D54CEC68A}">
      <dsp:nvSpPr>
        <dsp:cNvPr id="0" name=""/>
        <dsp:cNvSpPr/>
      </dsp:nvSpPr>
      <dsp:spPr>
        <a:xfrm>
          <a:off x="2007244" y="164894"/>
          <a:ext cx="1858417" cy="22301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0" rIns="183570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B. Start patient B on statin therapy</a:t>
          </a:r>
        </a:p>
      </dsp:txBody>
      <dsp:txXfrm>
        <a:off x="2007244" y="1056934"/>
        <a:ext cx="1858417" cy="1338060"/>
      </dsp:txXfrm>
    </dsp:sp>
    <dsp:sp modelId="{143C5D14-EC54-5349-BA36-CA1D039078BD}">
      <dsp:nvSpPr>
        <dsp:cNvPr id="0" name=""/>
        <dsp:cNvSpPr/>
      </dsp:nvSpPr>
      <dsp:spPr>
        <a:xfrm>
          <a:off x="2007244" y="164894"/>
          <a:ext cx="1858417" cy="8920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165100" rIns="183570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007244" y="164894"/>
        <a:ext cx="1858417" cy="892040"/>
      </dsp:txXfrm>
    </dsp:sp>
    <dsp:sp modelId="{FB32C805-1129-E040-95FB-A716C45A8041}">
      <dsp:nvSpPr>
        <dsp:cNvPr id="0" name=""/>
        <dsp:cNvSpPr/>
      </dsp:nvSpPr>
      <dsp:spPr>
        <a:xfrm>
          <a:off x="4014335" y="164894"/>
          <a:ext cx="1858417" cy="22301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0" rIns="183570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Start both patients on statin therapy</a:t>
          </a:r>
        </a:p>
      </dsp:txBody>
      <dsp:txXfrm>
        <a:off x="4014335" y="1056934"/>
        <a:ext cx="1858417" cy="1338060"/>
      </dsp:txXfrm>
    </dsp:sp>
    <dsp:sp modelId="{066471A1-7ED3-8449-A3B8-4A43FE8B3160}">
      <dsp:nvSpPr>
        <dsp:cNvPr id="0" name=""/>
        <dsp:cNvSpPr/>
      </dsp:nvSpPr>
      <dsp:spPr>
        <a:xfrm>
          <a:off x="4014335" y="164894"/>
          <a:ext cx="1858417" cy="8920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165100" rIns="183570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4014335" y="164894"/>
        <a:ext cx="1858417" cy="892040"/>
      </dsp:txXfrm>
    </dsp:sp>
    <dsp:sp modelId="{D4DAEE75-D038-4B4B-B5B0-BEAA5650CC7E}">
      <dsp:nvSpPr>
        <dsp:cNvPr id="0" name=""/>
        <dsp:cNvSpPr/>
      </dsp:nvSpPr>
      <dsp:spPr>
        <a:xfrm>
          <a:off x="6021425" y="164894"/>
          <a:ext cx="1858417" cy="22301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0" rIns="183570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Obtain additional tests for patient A or B, or both</a:t>
          </a:r>
        </a:p>
      </dsp:txBody>
      <dsp:txXfrm>
        <a:off x="6021425" y="1056934"/>
        <a:ext cx="1858417" cy="1338060"/>
      </dsp:txXfrm>
    </dsp:sp>
    <dsp:sp modelId="{42264C4D-027F-004E-83EA-13E2A4BD244D}">
      <dsp:nvSpPr>
        <dsp:cNvPr id="0" name=""/>
        <dsp:cNvSpPr/>
      </dsp:nvSpPr>
      <dsp:spPr>
        <a:xfrm>
          <a:off x="6021425" y="164894"/>
          <a:ext cx="1858417" cy="8920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570" tIns="165100" rIns="183570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6021425" y="164894"/>
        <a:ext cx="1858417" cy="892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D36A5-450F-F045-93C9-8D6EC8941E80}">
      <dsp:nvSpPr>
        <dsp:cNvPr id="0" name=""/>
        <dsp:cNvSpPr/>
      </dsp:nvSpPr>
      <dsp:spPr>
        <a:xfrm>
          <a:off x="0" y="2853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11388-FDFA-F745-8066-5B3DE59A10E6}">
      <dsp:nvSpPr>
        <dsp:cNvPr id="0" name=""/>
        <dsp:cNvSpPr/>
      </dsp:nvSpPr>
      <dsp:spPr>
        <a:xfrm>
          <a:off x="0" y="2853"/>
          <a:ext cx="7003777" cy="194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Norway and Sweden Nationwide study in 59.331 patients with T1D and 484.241 with T2D: higher incidence of CV events in T1D, higher rates of MI and stroke (</a:t>
          </a:r>
          <a:r>
            <a:rPr lang="en-US" sz="2500" i="1" kern="1200"/>
            <a:t>Kristofi et al, Diab Care 44(5), 2021</a:t>
          </a:r>
          <a:r>
            <a:rPr lang="en-US" sz="2500" kern="1200"/>
            <a:t>)</a:t>
          </a:r>
        </a:p>
      </dsp:txBody>
      <dsp:txXfrm>
        <a:off x="0" y="2853"/>
        <a:ext cx="7003777" cy="1945966"/>
      </dsp:txXfrm>
    </dsp:sp>
    <dsp:sp modelId="{FFA1BF7D-F37C-B847-A8D8-1C221A5D55D9}">
      <dsp:nvSpPr>
        <dsp:cNvPr id="0" name=""/>
        <dsp:cNvSpPr/>
      </dsp:nvSpPr>
      <dsp:spPr>
        <a:xfrm>
          <a:off x="0" y="1948819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F4E8F-EE47-DC46-A17D-24E37F8708BC}">
      <dsp:nvSpPr>
        <dsp:cNvPr id="0" name=""/>
        <dsp:cNvSpPr/>
      </dsp:nvSpPr>
      <dsp:spPr>
        <a:xfrm>
          <a:off x="0" y="1948819"/>
          <a:ext cx="7003777" cy="194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UK General Practice Research Database HR for MACE was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2.3 in men 65-75 years vs 11.3 under 35;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 in women &gt; 75 </a:t>
          </a:r>
          <a:r>
            <a:rPr lang="en-US" sz="2000" kern="1200" dirty="0" err="1"/>
            <a:t>yo</a:t>
          </a:r>
          <a:r>
            <a:rPr lang="en-US" sz="2000" kern="1200" dirty="0"/>
            <a:t> compared to 15.4 women 35-45 </a:t>
          </a:r>
          <a:r>
            <a:rPr lang="en-US" sz="2000" kern="1200" dirty="0" err="1"/>
            <a:t>yo</a:t>
          </a:r>
          <a:r>
            <a:rPr lang="en-US" sz="2000" kern="1200" dirty="0"/>
            <a:t> </a:t>
          </a:r>
          <a:r>
            <a:rPr lang="en-US" sz="2500" kern="1200" dirty="0"/>
            <a:t>(</a:t>
          </a:r>
          <a:r>
            <a:rPr lang="en-US" sz="1400" i="1" kern="1200" dirty="0"/>
            <a:t>Diab Care 29 (4) 2006</a:t>
          </a:r>
          <a:r>
            <a:rPr lang="en-US" sz="2500" kern="1200" dirty="0"/>
            <a:t>)</a:t>
          </a:r>
        </a:p>
      </dsp:txBody>
      <dsp:txXfrm>
        <a:off x="0" y="1948819"/>
        <a:ext cx="7003777" cy="1945966"/>
      </dsp:txXfrm>
    </dsp:sp>
    <dsp:sp modelId="{28F56203-B650-264D-BE13-833EB7AC871A}">
      <dsp:nvSpPr>
        <dsp:cNvPr id="0" name=""/>
        <dsp:cNvSpPr/>
      </dsp:nvSpPr>
      <dsp:spPr>
        <a:xfrm>
          <a:off x="0" y="3894785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8E921-AD08-A74D-BD0A-02BC68631E3C}">
      <dsp:nvSpPr>
        <dsp:cNvPr id="0" name=""/>
        <dsp:cNvSpPr/>
      </dsp:nvSpPr>
      <dsp:spPr>
        <a:xfrm>
          <a:off x="0" y="3894785"/>
          <a:ext cx="7003777" cy="194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Higher risk with early DM onset: Nationwide Swedish Study DM onset &lt; 10 yo </a:t>
          </a:r>
          <a:r>
            <a:rPr lang="en-US" sz="2500" kern="1200">
              <a:sym typeface="Wingdings" panose="05000000000000000000" pitchFamily="2" charset="2"/>
            </a:rPr>
            <a:t></a:t>
          </a:r>
          <a:r>
            <a:rPr lang="en-US" sz="2500" kern="1200"/>
            <a:t> 4-fold higher CVD incidence compared to onset 26-30 yo (</a:t>
          </a:r>
          <a:r>
            <a:rPr lang="en-US" sz="2500" i="1" kern="1200"/>
            <a:t>Lancet Lond Engl 392, 2018</a:t>
          </a:r>
          <a:r>
            <a:rPr lang="en-US" sz="2500" kern="1200"/>
            <a:t>)</a:t>
          </a:r>
        </a:p>
      </dsp:txBody>
      <dsp:txXfrm>
        <a:off x="0" y="3894785"/>
        <a:ext cx="7003777" cy="1945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42019-5452-0841-8AC1-C4F5CAA6056B}">
      <dsp:nvSpPr>
        <dsp:cNvPr id="0" name=""/>
        <dsp:cNvSpPr/>
      </dsp:nvSpPr>
      <dsp:spPr>
        <a:xfrm>
          <a:off x="0" y="433"/>
          <a:ext cx="397364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A4F3BB-9C94-684D-9B6C-B3F935B7FF02}">
      <dsp:nvSpPr>
        <dsp:cNvPr id="0" name=""/>
        <dsp:cNvSpPr/>
      </dsp:nvSpPr>
      <dsp:spPr>
        <a:xfrm>
          <a:off x="0" y="433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Low A1C class</a:t>
          </a:r>
          <a:r>
            <a:rPr lang="en-US" sz="1400" kern="1200"/>
            <a:t>: </a:t>
          </a:r>
        </a:p>
      </dsp:txBody>
      <dsp:txXfrm>
        <a:off x="0" y="433"/>
        <a:ext cx="3973643" cy="507422"/>
      </dsp:txXfrm>
    </dsp:sp>
    <dsp:sp modelId="{65871D2A-167F-E241-8581-ED784E93BCAC}">
      <dsp:nvSpPr>
        <dsp:cNvPr id="0" name=""/>
        <dsp:cNvSpPr/>
      </dsp:nvSpPr>
      <dsp:spPr>
        <a:xfrm>
          <a:off x="0" y="507856"/>
          <a:ext cx="397364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C2B558-EC52-1D48-B9B9-CA32026563FE}">
      <dsp:nvSpPr>
        <dsp:cNvPr id="0" name=""/>
        <dsp:cNvSpPr/>
      </dsp:nvSpPr>
      <dsp:spPr>
        <a:xfrm>
          <a:off x="0" y="507856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non-HDLc, eGFR, smoking associated with total CVD</a:t>
          </a:r>
        </a:p>
      </dsp:txBody>
      <dsp:txXfrm>
        <a:off x="0" y="507856"/>
        <a:ext cx="3973643" cy="507422"/>
      </dsp:txXfrm>
    </dsp:sp>
    <dsp:sp modelId="{A6965A78-C884-9B4C-BE8E-294A0C88C0B8}">
      <dsp:nvSpPr>
        <dsp:cNvPr id="0" name=""/>
        <dsp:cNvSpPr/>
      </dsp:nvSpPr>
      <dsp:spPr>
        <a:xfrm>
          <a:off x="0" y="1015278"/>
          <a:ext cx="397364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4A9401-0885-E34C-99C4-5F2CDA5430AA}">
      <dsp:nvSpPr>
        <dsp:cNvPr id="0" name=""/>
        <dsp:cNvSpPr/>
      </dsp:nvSpPr>
      <dsp:spPr>
        <a:xfrm>
          <a:off x="0" y="1015278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Non-HDLc, SBP, WBC - MACE</a:t>
          </a:r>
        </a:p>
      </dsp:txBody>
      <dsp:txXfrm>
        <a:off x="0" y="1015278"/>
        <a:ext cx="3973643" cy="507422"/>
      </dsp:txXfrm>
    </dsp:sp>
    <dsp:sp modelId="{8BED31EA-FE58-024A-9088-04AB369AA62E}">
      <dsp:nvSpPr>
        <dsp:cNvPr id="0" name=""/>
        <dsp:cNvSpPr/>
      </dsp:nvSpPr>
      <dsp:spPr>
        <a:xfrm>
          <a:off x="0" y="1522700"/>
          <a:ext cx="397364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67090D-CFB6-B045-9C51-D87D9885D0D7}">
      <dsp:nvSpPr>
        <dsp:cNvPr id="0" name=""/>
        <dsp:cNvSpPr/>
      </dsp:nvSpPr>
      <dsp:spPr>
        <a:xfrm>
          <a:off x="0" y="1522700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High A1C class</a:t>
          </a:r>
          <a:r>
            <a:rPr lang="en-US" sz="1400" kern="1200" dirty="0"/>
            <a:t>:</a:t>
          </a:r>
        </a:p>
      </dsp:txBody>
      <dsp:txXfrm>
        <a:off x="0" y="1522700"/>
        <a:ext cx="3973643" cy="507422"/>
      </dsp:txXfrm>
    </dsp:sp>
    <dsp:sp modelId="{A6D3E938-B3D0-DC44-96F2-72A484DB2E0E}">
      <dsp:nvSpPr>
        <dsp:cNvPr id="0" name=""/>
        <dsp:cNvSpPr/>
      </dsp:nvSpPr>
      <dsp:spPr>
        <a:xfrm>
          <a:off x="0" y="2030123"/>
          <a:ext cx="3973643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166AE1-16B1-7644-BE74-A9CFDD71B8EC}">
      <dsp:nvSpPr>
        <dsp:cNvPr id="0" name=""/>
        <dsp:cNvSpPr/>
      </dsp:nvSpPr>
      <dsp:spPr>
        <a:xfrm>
          <a:off x="0" y="2030123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BP meds use, AER – total CVD</a:t>
          </a:r>
        </a:p>
      </dsp:txBody>
      <dsp:txXfrm>
        <a:off x="0" y="2030123"/>
        <a:ext cx="3973643" cy="507422"/>
      </dsp:txXfrm>
    </dsp:sp>
    <dsp:sp modelId="{CF00C290-E8EE-BB49-8E62-2B9F15F2E7A4}">
      <dsp:nvSpPr>
        <dsp:cNvPr id="0" name=""/>
        <dsp:cNvSpPr/>
      </dsp:nvSpPr>
      <dsp:spPr>
        <a:xfrm>
          <a:off x="0" y="2537545"/>
          <a:ext cx="397364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9857CA-327D-6044-99C1-2002B38FA2CD}">
      <dsp:nvSpPr>
        <dsp:cNvPr id="0" name=""/>
        <dsp:cNvSpPr/>
      </dsp:nvSpPr>
      <dsp:spPr>
        <a:xfrm>
          <a:off x="0" y="2537545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AER, eGFR, smoking – MACE</a:t>
          </a:r>
        </a:p>
      </dsp:txBody>
      <dsp:txXfrm>
        <a:off x="0" y="2537545"/>
        <a:ext cx="3973643" cy="507422"/>
      </dsp:txXfrm>
    </dsp:sp>
    <dsp:sp modelId="{E31E97EF-91D9-EE4F-83C6-9DB77EE4E117}">
      <dsp:nvSpPr>
        <dsp:cNvPr id="0" name=""/>
        <dsp:cNvSpPr/>
      </dsp:nvSpPr>
      <dsp:spPr>
        <a:xfrm>
          <a:off x="0" y="3044967"/>
          <a:ext cx="397364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811AEC-B233-D042-B154-CA54F23B6453}">
      <dsp:nvSpPr>
        <dsp:cNvPr id="0" name=""/>
        <dsp:cNvSpPr/>
      </dsp:nvSpPr>
      <dsp:spPr>
        <a:xfrm>
          <a:off x="0" y="3044967"/>
          <a:ext cx="3973643" cy="50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Study doesn’t identify specific A1C cut off point</a:t>
          </a:r>
        </a:p>
      </dsp:txBody>
      <dsp:txXfrm>
        <a:off x="0" y="3044967"/>
        <a:ext cx="3973643" cy="5074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F35AE-86DC-EE4A-9904-228A3FB7E1B6}">
      <dsp:nvSpPr>
        <dsp:cNvPr id="0" name=""/>
        <dsp:cNvSpPr/>
      </dsp:nvSpPr>
      <dsp:spPr>
        <a:xfrm>
          <a:off x="0" y="4155"/>
          <a:ext cx="10515600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Using DCCT data virtual CGM traces were created </a:t>
          </a:r>
        </a:p>
      </dsp:txBody>
      <dsp:txXfrm>
        <a:off x="48151" y="52306"/>
        <a:ext cx="10419298" cy="890081"/>
      </dsp:txXfrm>
    </dsp:sp>
    <dsp:sp modelId="{F4FBDA63-91CB-2C49-8A9C-CF914C6862AE}">
      <dsp:nvSpPr>
        <dsp:cNvPr id="0" name=""/>
        <dsp:cNvSpPr/>
      </dsp:nvSpPr>
      <dsp:spPr>
        <a:xfrm>
          <a:off x="0" y="1071178"/>
          <a:ext cx="10515600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Multistep machine-learning trained on archival SMBG data</a:t>
          </a:r>
        </a:p>
      </dsp:txBody>
      <dsp:txXfrm>
        <a:off x="48151" y="1119329"/>
        <a:ext cx="10419298" cy="890081"/>
      </dsp:txXfrm>
    </dsp:sp>
    <dsp:sp modelId="{40AE2EF5-9DB0-254C-927E-9D484A954CE4}">
      <dsp:nvSpPr>
        <dsp:cNvPr id="0" name=""/>
        <dsp:cNvSpPr/>
      </dsp:nvSpPr>
      <dsp:spPr>
        <a:xfrm>
          <a:off x="0" y="2138201"/>
          <a:ext cx="10515600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Then sequentially added CGM traces</a:t>
          </a:r>
        </a:p>
      </dsp:txBody>
      <dsp:txXfrm>
        <a:off x="48151" y="2186352"/>
        <a:ext cx="10419298" cy="890081"/>
      </dsp:txXfrm>
    </dsp:sp>
    <dsp:sp modelId="{4FDD8809-A12F-E44C-9603-0221CC9A719C}">
      <dsp:nvSpPr>
        <dsp:cNvPr id="0" name=""/>
        <dsp:cNvSpPr/>
      </dsp:nvSpPr>
      <dsp:spPr>
        <a:xfrm>
          <a:off x="0" y="3205224"/>
          <a:ext cx="10515600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Virtual CGM profiles used to compute CGM metrics and prediction of micro- and macrovascular complications (</a:t>
          </a:r>
          <a:r>
            <a:rPr lang="en-US" sz="2000" kern="1200" dirty="0"/>
            <a:t>original DCCT, not EDIC</a:t>
          </a:r>
          <a:r>
            <a:rPr lang="en-US" sz="2500" kern="1200" dirty="0"/>
            <a:t>)</a:t>
          </a:r>
        </a:p>
      </dsp:txBody>
      <dsp:txXfrm>
        <a:off x="48151" y="3253375"/>
        <a:ext cx="10419298" cy="890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AB193-3351-A541-A4B7-0A8D16680D68}">
      <dsp:nvSpPr>
        <dsp:cNvPr id="0" name=""/>
        <dsp:cNvSpPr/>
      </dsp:nvSpPr>
      <dsp:spPr>
        <a:xfrm>
          <a:off x="0" y="44219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DCCT/EDIC: increased risk by 42% for each 1% increase in A1C </a:t>
          </a:r>
        </a:p>
      </dsp:txBody>
      <dsp:txXfrm>
        <a:off x="27149" y="71368"/>
        <a:ext cx="10461302" cy="501854"/>
      </dsp:txXfrm>
    </dsp:sp>
    <dsp:sp modelId="{4E4BA899-9B18-B342-9465-F1572F9AF7F8}">
      <dsp:nvSpPr>
        <dsp:cNvPr id="0" name=""/>
        <dsp:cNvSpPr/>
      </dsp:nvSpPr>
      <dsp:spPr>
        <a:xfrm>
          <a:off x="0" y="640691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Pittsburg EDC Study: A1C and DM duration 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independent RFs for MACE</a:t>
          </a:r>
        </a:p>
      </dsp:txBody>
      <dsp:txXfrm>
        <a:off x="27149" y="667840"/>
        <a:ext cx="10461302" cy="501854"/>
      </dsp:txXfrm>
    </dsp:sp>
    <dsp:sp modelId="{C2C90B33-D06C-3743-81D3-FDD6836E70FB}">
      <dsp:nvSpPr>
        <dsp:cNvPr id="0" name=""/>
        <dsp:cNvSpPr/>
      </dsp:nvSpPr>
      <dsp:spPr>
        <a:xfrm>
          <a:off x="0" y="1237163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Wisconsin Epidemiologic Study of DM Retinopathy: 20-year average A1C 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independent RF for CVD mortality</a:t>
          </a:r>
        </a:p>
      </dsp:txBody>
      <dsp:txXfrm>
        <a:off x="27149" y="1264312"/>
        <a:ext cx="10461302" cy="501854"/>
      </dsp:txXfrm>
    </dsp:sp>
    <dsp:sp modelId="{9BE1E800-2889-4047-BA0E-56DBB9F5609F}">
      <dsp:nvSpPr>
        <dsp:cNvPr id="0" name=""/>
        <dsp:cNvSpPr/>
      </dsp:nvSpPr>
      <dsp:spPr>
        <a:xfrm>
          <a:off x="0" y="1833635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Mechanisms</a:t>
          </a:r>
          <a:r>
            <a:rPr lang="en-US" sz="1400" kern="1200"/>
            <a:t>: </a:t>
          </a:r>
        </a:p>
      </dsp:txBody>
      <dsp:txXfrm>
        <a:off x="27149" y="1860784"/>
        <a:ext cx="10461302" cy="501854"/>
      </dsp:txXfrm>
    </dsp:sp>
    <dsp:sp modelId="{50DC67B9-709D-744F-BE20-1BEF11F73322}">
      <dsp:nvSpPr>
        <dsp:cNvPr id="0" name=""/>
        <dsp:cNvSpPr/>
      </dsp:nvSpPr>
      <dsp:spPr>
        <a:xfrm>
          <a:off x="0" y="2430108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1) Increase in DAG 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activation of PKC 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augments production of collagen, fibronectin, TGF-beta, proinflammatory cytokines, VGEF, PAI-1, decrease in NO </a:t>
          </a:r>
        </a:p>
      </dsp:txBody>
      <dsp:txXfrm>
        <a:off x="27149" y="2457257"/>
        <a:ext cx="10461302" cy="501854"/>
      </dsp:txXfrm>
    </dsp:sp>
    <dsp:sp modelId="{9399FABA-7EC3-3748-9B88-ADD4C5351BCA}">
      <dsp:nvSpPr>
        <dsp:cNvPr id="0" name=""/>
        <dsp:cNvSpPr/>
      </dsp:nvSpPr>
      <dsp:spPr>
        <a:xfrm>
          <a:off x="0" y="3026580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2) Activation of polyol pathway 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exacerbation of intracellular oxidative stress</a:t>
          </a:r>
        </a:p>
      </dsp:txBody>
      <dsp:txXfrm>
        <a:off x="27149" y="3053729"/>
        <a:ext cx="10461302" cy="501854"/>
      </dsp:txXfrm>
    </dsp:sp>
    <dsp:sp modelId="{8BB2314D-2412-1143-92F1-976471186FC8}">
      <dsp:nvSpPr>
        <dsp:cNvPr id="0" name=""/>
        <dsp:cNvSpPr/>
      </dsp:nvSpPr>
      <dsp:spPr>
        <a:xfrm>
          <a:off x="0" y="3623052"/>
          <a:ext cx="10515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3) Formation of AGEs</a:t>
          </a:r>
        </a:p>
      </dsp:txBody>
      <dsp:txXfrm>
        <a:off x="27149" y="3650201"/>
        <a:ext cx="10461302" cy="5018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B7C94-F58D-F645-97BC-B204A5EAF7E4}">
      <dsp:nvSpPr>
        <dsp:cNvPr id="0" name=""/>
        <dsp:cNvSpPr/>
      </dsp:nvSpPr>
      <dsp:spPr>
        <a:xfrm>
          <a:off x="788670" y="0"/>
          <a:ext cx="8938260" cy="41957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69524-F515-CC49-B81F-81A56623989D}">
      <dsp:nvSpPr>
        <dsp:cNvPr id="0" name=""/>
        <dsp:cNvSpPr/>
      </dsp:nvSpPr>
      <dsp:spPr>
        <a:xfrm>
          <a:off x="5262" y="1258728"/>
          <a:ext cx="2531343" cy="167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Evaluate whether Semaglutide reduces carotid femoral pulse wave velocity, a measure of large arterial stiffness, and a validated surrogate marker of cardiovascular risk in the T1D population</a:t>
          </a:r>
        </a:p>
      </dsp:txBody>
      <dsp:txXfrm>
        <a:off x="87190" y="1340656"/>
        <a:ext cx="2367487" cy="1514449"/>
      </dsp:txXfrm>
    </dsp:sp>
    <dsp:sp modelId="{0475AD49-59B6-CC4D-A779-99670FB14B2D}">
      <dsp:nvSpPr>
        <dsp:cNvPr id="0" name=""/>
        <dsp:cNvSpPr/>
      </dsp:nvSpPr>
      <dsp:spPr>
        <a:xfrm>
          <a:off x="2663173" y="1258728"/>
          <a:ext cx="2531343" cy="167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Investigate the underlying mechanisms of this potential cardiometabolic protection, by performing detailed physiological profiling before and after treatment. </a:t>
          </a:r>
        </a:p>
      </dsp:txBody>
      <dsp:txXfrm>
        <a:off x="2745101" y="1340656"/>
        <a:ext cx="2367487" cy="1514449"/>
      </dsp:txXfrm>
    </dsp:sp>
    <dsp:sp modelId="{B3492BA1-CBD4-8246-BE96-1EEFE3E8C4AC}">
      <dsp:nvSpPr>
        <dsp:cNvPr id="0" name=""/>
        <dsp:cNvSpPr/>
      </dsp:nvSpPr>
      <dsp:spPr>
        <a:xfrm>
          <a:off x="5321083" y="1258728"/>
          <a:ext cx="2531343" cy="167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60 patients with T1D, age 25-70 yo, duration of T1D &gt;/= 2 years, BMI &gt; 25, A1C &gt; 7%</a:t>
          </a:r>
        </a:p>
      </dsp:txBody>
      <dsp:txXfrm>
        <a:off x="5403011" y="1340656"/>
        <a:ext cx="2367487" cy="1514449"/>
      </dsp:txXfrm>
    </dsp:sp>
    <dsp:sp modelId="{564C6956-5B60-0148-B923-8E1A3F417271}">
      <dsp:nvSpPr>
        <dsp:cNvPr id="0" name=""/>
        <dsp:cNvSpPr/>
      </dsp:nvSpPr>
      <dsp:spPr>
        <a:xfrm>
          <a:off x="7978993" y="1258728"/>
          <a:ext cx="2531343" cy="1678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26 weeks of treatment compared to placebo</a:t>
          </a:r>
        </a:p>
      </dsp:txBody>
      <dsp:txXfrm>
        <a:off x="8060921" y="1340656"/>
        <a:ext cx="2367487" cy="15144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8024D-B640-4EB5-934E-1667029B8789}">
      <dsp:nvSpPr>
        <dsp:cNvPr id="0" name=""/>
        <dsp:cNvSpPr/>
      </dsp:nvSpPr>
      <dsp:spPr>
        <a:xfrm>
          <a:off x="0" y="1741"/>
          <a:ext cx="10515600" cy="8825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9351A-5DAD-4227-9BC3-E35FA4AF337B}">
      <dsp:nvSpPr>
        <dsp:cNvPr id="0" name=""/>
        <dsp:cNvSpPr/>
      </dsp:nvSpPr>
      <dsp:spPr>
        <a:xfrm>
          <a:off x="266982" y="200323"/>
          <a:ext cx="485421" cy="4854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98B20-C7C3-44B3-ACF6-F288826BA4F5}">
      <dsp:nvSpPr>
        <dsp:cNvPr id="0" name=""/>
        <dsp:cNvSpPr/>
      </dsp:nvSpPr>
      <dsp:spPr>
        <a:xfrm>
          <a:off x="1019386" y="1741"/>
          <a:ext cx="9496213" cy="88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07" tIns="93407" rIns="93407" bIns="9340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Statin underutilization </a:t>
          </a:r>
        </a:p>
      </dsp:txBody>
      <dsp:txXfrm>
        <a:off x="1019386" y="1741"/>
        <a:ext cx="9496213" cy="882585"/>
      </dsp:txXfrm>
    </dsp:sp>
    <dsp:sp modelId="{AA9B136C-81AC-4248-B03D-75EE47C6B56C}">
      <dsp:nvSpPr>
        <dsp:cNvPr id="0" name=""/>
        <dsp:cNvSpPr/>
      </dsp:nvSpPr>
      <dsp:spPr>
        <a:xfrm>
          <a:off x="0" y="1104973"/>
          <a:ext cx="10515600" cy="8825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9FFD5-3683-4197-B61A-18A452D55A08}">
      <dsp:nvSpPr>
        <dsp:cNvPr id="0" name=""/>
        <dsp:cNvSpPr/>
      </dsp:nvSpPr>
      <dsp:spPr>
        <a:xfrm>
          <a:off x="266982" y="1303554"/>
          <a:ext cx="485421" cy="4854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8D139-32A5-4857-A06F-56799EFCA508}">
      <dsp:nvSpPr>
        <dsp:cNvPr id="0" name=""/>
        <dsp:cNvSpPr/>
      </dsp:nvSpPr>
      <dsp:spPr>
        <a:xfrm>
          <a:off x="1019386" y="1104973"/>
          <a:ext cx="9496213" cy="88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07" tIns="93407" rIns="93407" bIns="9340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Clinicians’ uncertainty for lipid-lowering therapy due to numerous guidelines with varying recommendations</a:t>
          </a:r>
        </a:p>
      </dsp:txBody>
      <dsp:txXfrm>
        <a:off x="1019386" y="1104973"/>
        <a:ext cx="9496213" cy="882585"/>
      </dsp:txXfrm>
    </dsp:sp>
    <dsp:sp modelId="{32BD0DDF-5C13-4C68-B96F-A2545654ED19}">
      <dsp:nvSpPr>
        <dsp:cNvPr id="0" name=""/>
        <dsp:cNvSpPr/>
      </dsp:nvSpPr>
      <dsp:spPr>
        <a:xfrm>
          <a:off x="0" y="2208204"/>
          <a:ext cx="10515600" cy="8825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322AD-D56E-44D4-9F68-56558731F2FE}">
      <dsp:nvSpPr>
        <dsp:cNvPr id="0" name=""/>
        <dsp:cNvSpPr/>
      </dsp:nvSpPr>
      <dsp:spPr>
        <a:xfrm>
          <a:off x="266982" y="2406786"/>
          <a:ext cx="485421" cy="4854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58F25-62C9-40D3-BCD5-731F8028092C}">
      <dsp:nvSpPr>
        <dsp:cNvPr id="0" name=""/>
        <dsp:cNvSpPr/>
      </dsp:nvSpPr>
      <dsp:spPr>
        <a:xfrm>
          <a:off x="1019386" y="2208204"/>
          <a:ext cx="9496213" cy="88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07" tIns="93407" rIns="93407" bIns="9340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Lack of T1D-specific trial evidence</a:t>
          </a:r>
        </a:p>
      </dsp:txBody>
      <dsp:txXfrm>
        <a:off x="1019386" y="2208204"/>
        <a:ext cx="9496213" cy="882585"/>
      </dsp:txXfrm>
    </dsp:sp>
    <dsp:sp modelId="{653F01E8-2166-4413-9145-E1CDD139E90A}">
      <dsp:nvSpPr>
        <dsp:cNvPr id="0" name=""/>
        <dsp:cNvSpPr/>
      </dsp:nvSpPr>
      <dsp:spPr>
        <a:xfrm>
          <a:off x="0" y="3311436"/>
          <a:ext cx="10515600" cy="8825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C4581-29FD-40C4-AF9F-12D4CBE7048C}">
      <dsp:nvSpPr>
        <dsp:cNvPr id="0" name=""/>
        <dsp:cNvSpPr/>
      </dsp:nvSpPr>
      <dsp:spPr>
        <a:xfrm>
          <a:off x="266982" y="3510017"/>
          <a:ext cx="485421" cy="4854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D1C8B-C778-4A42-831E-F3016FFFAD08}">
      <dsp:nvSpPr>
        <dsp:cNvPr id="0" name=""/>
        <dsp:cNvSpPr/>
      </dsp:nvSpPr>
      <dsp:spPr>
        <a:xfrm>
          <a:off x="1019386" y="3311436"/>
          <a:ext cx="9496213" cy="88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07" tIns="93407" rIns="93407" bIns="9340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Women receive fewer therapies than men - Concern about prescribing in childbearing age? (</a:t>
          </a:r>
          <a:r>
            <a:rPr lang="en-US" sz="2100" i="1" kern="1200"/>
            <a:t>DCCT/EDIC JAMA Netw open 2022</a:t>
          </a:r>
          <a:r>
            <a:rPr lang="en-US" sz="2100" kern="1200"/>
            <a:t>)</a:t>
          </a:r>
        </a:p>
      </dsp:txBody>
      <dsp:txXfrm>
        <a:off x="1019386" y="3311436"/>
        <a:ext cx="9496213" cy="882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61EA0-6C88-274B-A64D-31B99BC8C6E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6264-EBA8-624D-A664-ACF68A15A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4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Underestimated or underappreciated burden of CVD in type 1 DM: Navigating Uncertainty or controversies of statin initiation.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19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Kidney in high A1c 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80% of the incident CVD events observed in low HbA1c were coronary revascularization without prior MI, while the high HbA1c group had only MACE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CVD is more likely to be identified prior to MACE in those with better glycemic control and underscore the complexities associated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with including revascularizations in composite CVD definitions,</a:t>
            </a: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69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definitions were used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8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Estimated glucose disposal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First table is univariate analysis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Second table: All variables which had a significant relationship with adverse six-month outcome were included in a multivariate logistic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regression analysis to determine independent predictors of this outcome.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6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41413"/>
                </a:solidFill>
                <a:effectLst/>
                <a:latin typeface="Helvetica" pitchFamily="2" charset="0"/>
              </a:rPr>
              <a:t>Cardiac complications included reinfarction, hemopericardium, cardiac tamponade, coronary dissection, and pericardiocentesis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0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41413"/>
                </a:solidFill>
                <a:effectLst/>
                <a:latin typeface="Helvetica" pitchFamily="2" charset="0"/>
              </a:rPr>
              <a:t>Cardiac complications included reinfarction, hemopericardium, cardiac tamponade, coronary dissection, and pericardiocentesis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41413"/>
                </a:solidFill>
                <a:effectLst/>
                <a:latin typeface="Helvetica" pitchFamily="2" charset="0"/>
              </a:rPr>
              <a:t>MACCE– major adverse cardiovascular and cerebrovascular events (composite of mortality, cardiac complications and stroke)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8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Diacylglycerol DAG, protein kinase C, </a:t>
            </a:r>
          </a:p>
          <a:p>
            <a:r>
              <a:rPr lang="en-US" dirty="0"/>
              <a:t>Advanced glycation end products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47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EURODIAB predictive model for CVD (</a:t>
            </a:r>
            <a:r>
              <a:rPr lang="en-US" dirty="0" err="1"/>
              <a:t>Maahs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6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Increased CEPT activity for cholesterol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76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CVD and underestimated danger paper</a:t>
            </a:r>
          </a:p>
          <a:p>
            <a:r>
              <a:rPr lang="en-US" dirty="0"/>
              <a:t>SMR standardized mortality rate, SIR standardized incidence rate, IRR – incidence rate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32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WHO: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presence of two or more of the following conditions: obesity (BMI &gt;30 kg/m2), hypertension (BP ≥140/90 mmHg and/or treatment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with antihypertensive drugs), triglycerides ≥1.7 mmol/l (≥150 mg/dl), HDL-cholesterol &lt;0.9 mmol/l (&lt;35 mg/dl) in men or &lt;1 mmol/l (&lt;40 mg/dl) in women and/or treatment with lipid-lowering drugs, or albuminuria (albumin 0.3 g/l [&gt;30 mg/dl]).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NCEP-ATPIII (national center for environmental protection) definition in people living with diabetes, the metabolic syndrome/combined metabolic abnormalities requires the presence of two or more of the following conditions: WC ≥102 cm in men (≥88 cm in women), hypertension (BP ≥130/85 mmHg and/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or treatment with antihypertensive drugs), TG ≥1.7 mmol/l (≥150 mg/dl), or HDL-cholesterol &lt;1 mmol/l (&lt;40 mg/dl)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in men/&lt;1.3 mmol/l (&lt;50 mg/dl) in women and/or treatment with lipid-lowering drugs.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IDF definition of the metabolic syndrome/combined metabolic abnormalities in people living with diabetes, requires the presence of one or more of the following conditions: hypertension (BP ≥130/85 mmHg and/or treatment with antihypertensive drugs), TG ≥1.7 mmol/l (≥150 mg/dl), or HDL-cholesterol &lt;1 mmol/l (&lt;40 mg/dl) in men/&lt;1.3 mmol/l (&lt;50 mg/dl) in women and/or treatment with lipid-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lowering drugs</a:t>
            </a: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01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Type 1 Diabetes is Associated with an Increase in Cholesterol</a:t>
            </a:r>
            <a:r>
              <a:rPr lang="en-US" b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Absorption Markers but a Decrease in Cholesterol Synthesis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Markers in a Young Adult Population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3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HR of treated versus non-treated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57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functions as main lipoprotein transporter for oxidized phospholipids (</a:t>
            </a:r>
            <a:r>
              <a:rPr lang="en-US" sz="1200" dirty="0" err="1"/>
              <a:t>OxP</a:t>
            </a:r>
            <a:r>
              <a:rPr lang="en-US" sz="1200" dirty="0"/>
              <a:t>)</a:t>
            </a:r>
            <a:br>
              <a:rPr lang="en-US" sz="1200" dirty="0"/>
            </a:br>
            <a:r>
              <a:rPr lang="en-US" sz="1200" dirty="0"/>
              <a:t>- is an LDL particle with </a:t>
            </a:r>
            <a:r>
              <a:rPr lang="en-US" sz="1200" dirty="0" err="1"/>
              <a:t>Lp</a:t>
            </a:r>
            <a:r>
              <a:rPr lang="en-US" sz="1200" dirty="0"/>
              <a:t>(a)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Good glycemic control is associated with lower </a:t>
            </a:r>
            <a:r>
              <a:rPr lang="en-US" sz="1200" dirty="0" err="1"/>
              <a:t>Lp</a:t>
            </a:r>
            <a:r>
              <a:rPr lang="en-US" sz="1200" dirty="0"/>
              <a:t>(a) levels =&gt; insulin can lower the synthesis of 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 is also associated with aortic valve calcification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6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Mili’sievert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95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Eligible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Multifactorial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evaluated these risks in adults with T1DM compared with the non-diabetes population in a nationwide study</a:t>
            </a:r>
          </a:p>
          <a:p>
            <a:r>
              <a:rPr lang="en-US" dirty="0"/>
              <a:t>from Scotland and examined control of CVD risk factors in those with T1DM. the age-adjusted incidence rate ratio (IRR) for</a:t>
            </a:r>
          </a:p>
          <a:p>
            <a:r>
              <a:rPr lang="en-US" dirty="0"/>
              <a:t>CVD and mortality in T1DM (n = 21,789) versus the non-diabetic population (3.96 million) was estimated using regression analysis. The age-adjusted IRR for first CVD event associated with T1DM versus the non-diabetic population was higher in</a:t>
            </a:r>
          </a:p>
          <a:p>
            <a:r>
              <a:rPr lang="en-US" dirty="0"/>
              <a:t>women (3.0: 95% CI 2.4–3.8, p,0.001) than men (2.3: 2.0–2.7, p,0.001) while the IRR for all-cause mortality associated with</a:t>
            </a:r>
          </a:p>
          <a:p>
            <a:r>
              <a:rPr lang="en-US" dirty="0"/>
              <a:t>T1DM was comparable at 2.6 (2.2–3.0, p,0.001) in men and 2.7 (2.2–3.4, p,0.001) in women.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2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reason for higher ischemic HD in women is unknown.</a:t>
            </a:r>
          </a:p>
          <a:p>
            <a:r>
              <a:rPr lang="en-US" sz="1200" dirty="0">
                <a:solidFill>
                  <a:schemeClr val="bg1"/>
                </a:solidFill>
              </a:rPr>
              <a:t>SMR standardized mortality rate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Chronic Kidney Disease Epidemiology Collaboration (CKD-EPI) study equation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7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entire age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96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41413"/>
                </a:solidFill>
                <a:effectLst/>
                <a:latin typeface="Times"/>
              </a:rPr>
              <a:t>postestimation parameter-wise shrinkage of the regression coefficients (shrink package in R), based on calibrating the linear predictor using leave-one-out cross-validation (</a:t>
            </a:r>
            <a:r>
              <a:rPr lang="en-US" dirty="0" err="1">
                <a:solidFill>
                  <a:srgbClr val="141413"/>
                </a:solidFill>
                <a:effectLst/>
                <a:latin typeface="Times"/>
              </a:rPr>
              <a:t>Jacknife</a:t>
            </a:r>
            <a:r>
              <a:rPr lang="en-US" dirty="0">
                <a:solidFill>
                  <a:srgbClr val="141413"/>
                </a:solidFill>
                <a:effectLst/>
                <a:latin typeface="Times"/>
              </a:rPr>
              <a:t>).35</a:t>
            </a:r>
          </a:p>
          <a:p>
            <a:r>
              <a:rPr lang="en-US" dirty="0">
                <a:solidFill>
                  <a:srgbClr val="141413"/>
                </a:solidFill>
                <a:effectLst/>
                <a:latin typeface="Times"/>
              </a:rPr>
              <a:t>Using this approach, weak predictors less correlated with the CVD outcome are shrunken relatively more than the strong predictors in the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7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risk in male in the first 2 quartiles but no longer significant in the last two quartiles</a:t>
            </a:r>
          </a:p>
          <a:p>
            <a:r>
              <a:rPr lang="en-US" dirty="0"/>
              <a:t>C – risk category distribution under 55 and over 55 </a:t>
            </a:r>
            <a:r>
              <a:rPr lang="en-US" dirty="0" err="1"/>
              <a:t>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46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performance of 10-year estimated CVD risk score in identifying the presence of carotid atherosclerotic plaques was good in patients aged </a:t>
            </a:r>
            <a:r>
              <a:rPr lang="en-US" dirty="0">
                <a:solidFill>
                  <a:srgbClr val="000000"/>
                </a:solidFill>
                <a:effectLst/>
                <a:latin typeface="STIXGeneral"/>
              </a:rPr>
              <a:t>&lt;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55 years, irrespective of sex, but it was less accurate among women and among those with age </a:t>
            </a:r>
            <a:r>
              <a:rPr lang="en-US" dirty="0">
                <a:solidFill>
                  <a:srgbClr val="000000"/>
                </a:solidFill>
                <a:effectLst/>
                <a:latin typeface="STIXGeneral"/>
              </a:rPr>
              <a:t>≥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55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Evaluated an association of longitudinal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total CVD incidence, defined as the first instance of CVD death, nonfatal myocardial infarction (MI; including clinical events and subclinical MI on electrocardiogram [i.e., Minnesota code 1.1 or 1.2]), nonfatal stroke, coronary revascularization procedure, blockage &gt;50%, ischemic electrocardiogram at a study visit (Minnesota codes 1.3, 4.1–4.3, 5.1–5.3, and 7.1), or EDC physician-diagnosed angina.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secondary outcome was MACE was the first instance of CVD death, nonfatal MI, or nonfatal stroke.</a:t>
            </a: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66264-EBA8-624D-A664-ACF68A15AA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2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2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7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3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0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4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2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8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65" r:id="rId7"/>
    <p:sldLayoutId id="2147483766" r:id="rId8"/>
    <p:sldLayoutId id="2147483764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00" y="0"/>
            <a:ext cx="12203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9F5D68-3D95-43BF-ACDE-75B3AF83A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AC5ED2-7560-4690-BDE5-563A974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2A27C-8FC9-0F8F-F2AC-A4F340198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0" y="1194349"/>
            <a:ext cx="5254052" cy="2833528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The Silent Threat: CVD in Type 1 Diabetes and When to Start Statins.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D19D8-E997-26D5-2AA7-AAE4F47B4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0" y="4397677"/>
            <a:ext cx="5062726" cy="1640216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>
                <a:solidFill>
                  <a:schemeClr val="tx2"/>
                </a:solidFill>
              </a:rPr>
              <a:t>Marina Basina MD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7E5B92-D808-9021-E90B-1FEADC241F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07" r="14265"/>
          <a:stretch/>
        </p:blipFill>
        <p:spPr>
          <a:xfrm>
            <a:off x="838200" y="838200"/>
            <a:ext cx="461700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8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2278-8D7F-B59C-D10C-B27004F5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08"/>
            <a:ext cx="10515600" cy="783590"/>
          </a:xfrm>
        </p:spPr>
        <p:txBody>
          <a:bodyPr/>
          <a:lstStyle/>
          <a:p>
            <a:r>
              <a:rPr lang="en-US" dirty="0"/>
              <a:t>The STENO T1Risk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64CA0-26FB-276B-0473-1E6B76C86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40" y="1134202"/>
            <a:ext cx="7006727" cy="2104757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The first CVD model to include both albuminuria and eGFR</a:t>
            </a:r>
          </a:p>
          <a:p>
            <a:r>
              <a:rPr lang="en-US" sz="2000" dirty="0"/>
              <a:t>Current risk models for general population and T2D underestimate the risk in T1D </a:t>
            </a:r>
          </a:p>
          <a:p>
            <a:r>
              <a:rPr lang="en-US" sz="2000" dirty="0">
                <a:effectLst/>
              </a:rPr>
              <a:t>An interactive Web-based calculator is available at </a:t>
            </a:r>
            <a:r>
              <a:rPr lang="en-US" sz="2000" b="1" dirty="0" err="1">
                <a:effectLst/>
              </a:rPr>
              <a:t>www.steno.dk</a:t>
            </a:r>
            <a:r>
              <a:rPr lang="en-US" sz="2000" b="1" dirty="0">
                <a:effectLst/>
              </a:rPr>
              <a:t>/T1RiskEngine.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30B7A-5411-2FB9-4B0D-EBF2EDA3B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40" y="984098"/>
            <a:ext cx="3949700" cy="375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AE823-E499-63D0-A43C-F4E74FA5B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57" y="3290881"/>
            <a:ext cx="4818043" cy="34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6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B3B7A-A77D-FD67-9759-4A00B16D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9" y="174023"/>
            <a:ext cx="10515600" cy="985263"/>
          </a:xfrm>
        </p:spPr>
        <p:txBody>
          <a:bodyPr/>
          <a:lstStyle/>
          <a:p>
            <a:r>
              <a:rPr lang="en-US" dirty="0"/>
              <a:t>Comparison of risk calculators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6059-E1A2-EA7B-B577-82D7125C9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191" y="1034089"/>
            <a:ext cx="5157787" cy="823912"/>
          </a:xfrm>
        </p:spPr>
        <p:txBody>
          <a:bodyPr/>
          <a:lstStyle/>
          <a:p>
            <a:r>
              <a:rPr lang="en-US" dirty="0"/>
              <a:t>Steno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F4CBF-9B6E-AA84-5131-B362F4B3E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1209" y="1894353"/>
            <a:ext cx="5157787" cy="419458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Age</a:t>
            </a:r>
          </a:p>
          <a:p>
            <a:r>
              <a:rPr lang="en-US" sz="1800" dirty="0"/>
              <a:t>Sex</a:t>
            </a:r>
          </a:p>
          <a:p>
            <a:r>
              <a:rPr lang="en-US" sz="1800" dirty="0"/>
              <a:t>DM duration</a:t>
            </a:r>
          </a:p>
          <a:p>
            <a:r>
              <a:rPr lang="en-US" sz="1800" dirty="0"/>
              <a:t>SBP</a:t>
            </a:r>
          </a:p>
          <a:p>
            <a:r>
              <a:rPr lang="en-US" sz="1800" dirty="0"/>
              <a:t>LDL</a:t>
            </a:r>
          </a:p>
          <a:p>
            <a:r>
              <a:rPr lang="en-US" sz="1800" dirty="0"/>
              <a:t>A1C</a:t>
            </a:r>
          </a:p>
          <a:p>
            <a:r>
              <a:rPr lang="en-US" sz="1800" dirty="0"/>
              <a:t>Micro/macro-albuminuria</a:t>
            </a:r>
          </a:p>
          <a:p>
            <a:r>
              <a:rPr lang="en-US" sz="1800" dirty="0"/>
              <a:t>eGFR</a:t>
            </a:r>
          </a:p>
          <a:p>
            <a:r>
              <a:rPr lang="en-US" sz="1800" dirty="0"/>
              <a:t>Smoking history</a:t>
            </a:r>
          </a:p>
          <a:p>
            <a:r>
              <a:rPr lang="en-US" sz="1800" dirty="0"/>
              <a:t>Regular 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6E704-2542-CDB1-A32E-CA629A447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04875"/>
            <a:ext cx="5183188" cy="823912"/>
          </a:xfrm>
        </p:spPr>
        <p:txBody>
          <a:bodyPr/>
          <a:lstStyle/>
          <a:p>
            <a:r>
              <a:rPr lang="en-US" dirty="0" err="1"/>
              <a:t>Franingham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8C488-DF48-7C0A-FD2F-763C37234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3" y="1894353"/>
            <a:ext cx="5183188" cy="419458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Age</a:t>
            </a:r>
          </a:p>
          <a:p>
            <a:r>
              <a:rPr lang="en-US" sz="1800" dirty="0"/>
              <a:t>Gender</a:t>
            </a:r>
          </a:p>
          <a:p>
            <a:r>
              <a:rPr lang="en-US" sz="1800" dirty="0"/>
              <a:t>TC</a:t>
            </a:r>
          </a:p>
          <a:p>
            <a:r>
              <a:rPr lang="en-US" sz="1800" dirty="0"/>
              <a:t>HDL</a:t>
            </a:r>
          </a:p>
          <a:p>
            <a:r>
              <a:rPr lang="en-US" sz="1800" dirty="0"/>
              <a:t>SBP</a:t>
            </a:r>
          </a:p>
          <a:p>
            <a:r>
              <a:rPr lang="en-US" sz="1800" dirty="0"/>
              <a:t>Smoking status</a:t>
            </a:r>
          </a:p>
          <a:p>
            <a:r>
              <a:rPr lang="en-US" sz="1800" dirty="0"/>
              <a:t>Use of BP meds</a:t>
            </a:r>
          </a:p>
          <a:p>
            <a:r>
              <a:rPr lang="en-US" sz="1800" dirty="0"/>
              <a:t>DM status</a:t>
            </a:r>
          </a:p>
          <a:p>
            <a:r>
              <a:rPr lang="en-US" sz="1800" dirty="0"/>
              <a:t>FH in premature CVD in some versions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A32D0-82EB-3C3B-DF2F-C5ABB3F44DBC}"/>
              </a:ext>
            </a:extLst>
          </p:cNvPr>
          <p:cNvSpPr txBox="1"/>
          <p:nvPr/>
        </p:nvSpPr>
        <p:spPr>
          <a:xfrm>
            <a:off x="1909011" y="6088938"/>
            <a:ext cx="749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&lt;10% low risk, 10-20% medium, &gt;20% high risk</a:t>
            </a:r>
          </a:p>
        </p:txBody>
      </p:sp>
    </p:spTree>
    <p:extLst>
      <p:ext uri="{BB962C8B-B14F-4D97-AF65-F5344CB8AC3E}">
        <p14:creationId xmlns:p14="http://schemas.microsoft.com/office/powerpoint/2010/main" val="1600412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B536C-F16E-DD41-036C-EC97A8E11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46" y="557940"/>
            <a:ext cx="9727579" cy="6133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9BC51-3C7F-09C4-1AAC-639FCE6F4236}"/>
              </a:ext>
            </a:extLst>
          </p:cNvPr>
          <p:cNvSpPr txBox="1"/>
          <p:nvPr/>
        </p:nvSpPr>
        <p:spPr>
          <a:xfrm>
            <a:off x="3209344" y="3383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steno.shinyapps.io</a:t>
            </a:r>
            <a:r>
              <a:rPr lang="en-US" dirty="0">
                <a:solidFill>
                  <a:schemeClr val="bg1"/>
                </a:solidFill>
              </a:rPr>
              <a:t>/T1RiskEngine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2628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71F3-DE29-4546-291E-4EFA09E8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91" y="17322"/>
            <a:ext cx="5866109" cy="782197"/>
          </a:xfrm>
        </p:spPr>
        <p:txBody>
          <a:bodyPr/>
          <a:lstStyle/>
          <a:p>
            <a:r>
              <a:rPr lang="en-US" dirty="0"/>
              <a:t>Gender Differences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C4375-5098-AF2A-F8B8-7AAA2A83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06" y="866558"/>
            <a:ext cx="5959207" cy="97326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Distribution of 10-year CVD risk using Steno T1 risk engine in primary prevention cohort </a:t>
            </a:r>
          </a:p>
          <a:p>
            <a:r>
              <a:rPr lang="en-US" sz="2000" dirty="0"/>
              <a:t>Sex and age quartiles 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DD44-BB30-97E5-2F94-330E72C1037E}"/>
              </a:ext>
            </a:extLst>
          </p:cNvPr>
          <p:cNvSpPr txBox="1"/>
          <p:nvPr/>
        </p:nvSpPr>
        <p:spPr>
          <a:xfrm>
            <a:off x="2867628" y="6492240"/>
            <a:ext cx="6152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The Journal of Clinical Endocrinology &amp; Metabolism, 2023, Vol. 108, No.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1984E-4BF9-2775-2F60-60943CED0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310" y="99242"/>
            <a:ext cx="5311569" cy="241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BA715E-DBF2-8CF2-45D2-D148992DC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91" y="2410438"/>
            <a:ext cx="4832704" cy="2607746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DA1BDDC0-D083-0576-A2E2-29CB52B2F608}"/>
              </a:ext>
            </a:extLst>
          </p:cNvPr>
          <p:cNvSpPr/>
          <p:nvPr/>
        </p:nvSpPr>
        <p:spPr>
          <a:xfrm>
            <a:off x="1852789" y="1898523"/>
            <a:ext cx="45719" cy="330476"/>
          </a:xfrm>
          <a:prstGeom prst="downArrow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8EE8C0-AE06-6B28-9CD1-1CD9A4435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784" y="2751983"/>
            <a:ext cx="5867400" cy="3695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7CB41-D2C0-EE3D-BF8C-2FEDBFD203ED}"/>
              </a:ext>
            </a:extLst>
          </p:cNvPr>
          <p:cNvSpPr txBox="1"/>
          <p:nvPr/>
        </p:nvSpPr>
        <p:spPr>
          <a:xfrm>
            <a:off x="1430594" y="3709219"/>
            <a:ext cx="115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P&lt;0.001</a:t>
            </a:r>
          </a:p>
        </p:txBody>
      </p:sp>
    </p:spTree>
    <p:extLst>
      <p:ext uri="{BB962C8B-B14F-4D97-AF65-F5344CB8AC3E}">
        <p14:creationId xmlns:p14="http://schemas.microsoft.com/office/powerpoint/2010/main" val="335294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C9C1-828C-2B53-ACE9-AB9080DE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50005"/>
            <a:ext cx="10940716" cy="1217321"/>
          </a:xfrm>
        </p:spPr>
        <p:txBody>
          <a:bodyPr>
            <a:normAutofit/>
          </a:bodyPr>
          <a:lstStyle/>
          <a:p>
            <a:r>
              <a:rPr lang="en-US" sz="2800" dirty="0"/>
              <a:t>Sex differences in 10-year estimated risk prediction of carotid artery atherosclerosis plaque and microvascular complications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7C3A3-D5A1-F36A-B216-C283AB184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" y="1615049"/>
            <a:ext cx="6105552" cy="2239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64C77-64B0-E4BB-5E33-33EE6478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94" y="1617723"/>
            <a:ext cx="5908362" cy="2239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45539-2354-1013-FB90-AA501B94C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884" y="3924824"/>
            <a:ext cx="6849979" cy="2598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9D8CA3-A090-CEB2-DCE6-9EDF7B929489}"/>
              </a:ext>
            </a:extLst>
          </p:cNvPr>
          <p:cNvSpPr txBox="1"/>
          <p:nvPr/>
        </p:nvSpPr>
        <p:spPr>
          <a:xfrm>
            <a:off x="2867628" y="6540366"/>
            <a:ext cx="6152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The Journal of Clinical Endocrinology &amp; Metabolism, 2023, Vol. 108, No. 9</a:t>
            </a:r>
          </a:p>
        </p:txBody>
      </p:sp>
    </p:spTree>
    <p:extLst>
      <p:ext uri="{BB962C8B-B14F-4D97-AF65-F5344CB8AC3E}">
        <p14:creationId xmlns:p14="http://schemas.microsoft.com/office/powerpoint/2010/main" val="3587940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8F63-D166-9DAD-EBCD-78430354A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 difference in CVD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35563-9E9E-2D2C-F272-B75F290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Retrospective, multicenter, observational study in 11 Italian Diabetes Outpatient Clinics participating in Stud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Both men and women with T1D are at high CVD risk. </a:t>
            </a:r>
          </a:p>
          <a:p>
            <a:r>
              <a:rPr lang="en-US" sz="2000" dirty="0">
                <a:effectLst/>
              </a:rPr>
              <a:t>The 10-year estimated CVD risk was higher in men aged &lt;55 years than in women of</a:t>
            </a:r>
          </a:p>
          <a:p>
            <a:pPr marL="0" indent="0">
              <a:buNone/>
            </a:pPr>
            <a:r>
              <a:rPr lang="en-US" sz="2000" dirty="0">
                <a:effectLst/>
              </a:rPr>
              <a:t>   similar age, </a:t>
            </a:r>
          </a:p>
          <a:p>
            <a:r>
              <a:rPr lang="en-US" sz="2000" dirty="0"/>
              <a:t>B</a:t>
            </a:r>
            <a:r>
              <a:rPr lang="en-US" sz="2000" dirty="0">
                <a:effectLst/>
              </a:rPr>
              <a:t>ut these sex differences disappeared at age ≥55 years, suggesting the female sex was no longer protective</a:t>
            </a:r>
            <a:r>
              <a:rPr lang="en-US" sz="2000" dirty="0">
                <a:effectLst/>
                <a:latin typeface="Helvetica" pitchFamily="2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BC4A8-1B7B-79D6-C701-3BE8A1DCBF0E}"/>
              </a:ext>
            </a:extLst>
          </p:cNvPr>
          <p:cNvSpPr txBox="1"/>
          <p:nvPr/>
        </p:nvSpPr>
        <p:spPr>
          <a:xfrm>
            <a:off x="3200400" y="61452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bg1"/>
                </a:solidFill>
                <a:effectLst/>
                <a:latin typeface="Helvetica" pitchFamily="2" charset="0"/>
              </a:rPr>
              <a:t>The Journal of Clinical Endocrinology &amp; Metabolism, 2023, Vol. 108, No. 9</a:t>
            </a:r>
          </a:p>
        </p:txBody>
      </p:sp>
    </p:spTree>
    <p:extLst>
      <p:ext uri="{BB962C8B-B14F-4D97-AF65-F5344CB8AC3E}">
        <p14:creationId xmlns:p14="http://schemas.microsoft.com/office/powerpoint/2010/main" val="409777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3645-7AB8-4D87-5DD4-41F6B44D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A1C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802ED-F3B4-7F02-FC6B-DE0007A10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9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CD3EF-1594-E35E-49A9-88C64461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30-year CVD in T1D by long term patterns of glycemic control </a:t>
            </a:r>
            <a:r>
              <a:rPr lang="en-US" sz="3700" i="1" dirty="0"/>
              <a:t>(</a:t>
            </a:r>
            <a:r>
              <a:rPr lang="en-US" sz="1600" i="1" dirty="0"/>
              <a:t>Diab Care 2022;45</a:t>
            </a:r>
            <a:r>
              <a:rPr lang="en-US" sz="3700" i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25C3-C252-FC9A-0312-EC1E917A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746" y="2745361"/>
            <a:ext cx="4893359" cy="382069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Pittsburg Epidemiology of Diabetes Complications (EDC) T1D cohort 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Longitudinal, continuous A1C and CVD risk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Prospective cohort study of DM onset &lt; 17 </a:t>
            </a:r>
            <a:r>
              <a:rPr lang="en-US" sz="1500" dirty="0" err="1">
                <a:solidFill>
                  <a:schemeClr val="tx1"/>
                </a:solidFill>
              </a:rPr>
              <a:t>yo</a:t>
            </a:r>
            <a:r>
              <a:rPr lang="en-US" sz="1500" dirty="0">
                <a:solidFill>
                  <a:schemeClr val="tx1"/>
                </a:solidFill>
              </a:rPr>
              <a:t> in 658 participants 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Followed from 1986-1988 till 2016-2018 for total CVD incidence 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Each participant had up to 8 measurements of A1C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effectLst/>
              </a:rPr>
              <a:t>Over 30 years, 47.4% developed total CVD (n = 253 incident cases) and 31.0% developed MACE (n = 176).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3-point MACE: CVD death, non-fatal MI and stroke.</a:t>
            </a:r>
            <a:endParaRPr lang="en-US" sz="15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905B7-A305-8E93-7064-6577FB8F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339" y="2598529"/>
            <a:ext cx="6278915" cy="2825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8B47F-83F9-D8A9-821D-76015A84D101}"/>
              </a:ext>
            </a:extLst>
          </p:cNvPr>
          <p:cNvSpPr txBox="1"/>
          <p:nvPr/>
        </p:nvSpPr>
        <p:spPr>
          <a:xfrm>
            <a:off x="5839809" y="5695721"/>
            <a:ext cx="6181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Class 1: low A1C group 8.4% </a:t>
            </a:r>
            <a:r>
              <a:rPr lang="en-US" sz="1400" dirty="0">
                <a:sym typeface="Wingdings" pitchFamily="2" charset="2"/>
              </a:rPr>
              <a:t> 7.7%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Class 2: high A1C group ~ 10% throughout FUP – HR 3.07 risk of total CVD compared to Class 1 and HR 5.1 for MACE, </a:t>
            </a:r>
            <a:r>
              <a:rPr lang="en-US" sz="1100" i="1" dirty="0">
                <a:sym typeface="Wingdings" pitchFamily="2" charset="2"/>
              </a:rPr>
              <a:t>p&lt; 0.0001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13432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819B2-C415-FE8C-85BA-D90A833B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305"/>
            <a:ext cx="10003218" cy="1600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30-year CVD in T1D by long term patterns of glycemic control </a:t>
            </a:r>
            <a:r>
              <a:rPr lang="en-US" sz="3700" i="1" dirty="0"/>
              <a:t>(</a:t>
            </a:r>
            <a:r>
              <a:rPr lang="en-US" sz="1600" i="1" dirty="0"/>
              <a:t>Diab Care 2022;45</a:t>
            </a:r>
            <a:r>
              <a:rPr lang="en-US" sz="3700" i="1" dirty="0"/>
              <a:t>)</a:t>
            </a:r>
            <a:endParaRPr lang="en-US" sz="3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D0BB2-831E-FBEB-C393-ED173EF5C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809" y="2462973"/>
            <a:ext cx="5585772" cy="22622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017041E0-E96E-F565-C8F9-F142E8CAC9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322299"/>
              </p:ext>
            </p:extLst>
          </p:nvPr>
        </p:nvGraphicFramePr>
        <p:xfrm>
          <a:off x="224503" y="2605386"/>
          <a:ext cx="3973643" cy="3552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BD9EF91-CCF2-DE14-E88D-8AA685B02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2831" y="5001395"/>
            <a:ext cx="7772400" cy="15449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625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EE6BC7-0C87-D10C-F1E3-5C43AD38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10348146" cy="1675009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Clinical Conclusions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 rot="10800000">
            <a:off x="0" y="2719662"/>
            <a:ext cx="1371600" cy="25483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5D9AB59-F4D1-789C-516D-1E422452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587" y="2403097"/>
            <a:ext cx="7178691" cy="3709990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Traditional risk factors may be overshadowed by A1C</a:t>
            </a:r>
          </a:p>
          <a:p>
            <a:r>
              <a:rPr lang="en-US" sz="1800">
                <a:solidFill>
                  <a:schemeClr val="tx2"/>
                </a:solidFill>
              </a:rPr>
              <a:t>Chronically elevated A1C </a:t>
            </a:r>
            <a:r>
              <a:rPr lang="en-US" sz="1800">
                <a:solidFill>
                  <a:schemeClr val="tx2"/>
                </a:solidFill>
                <a:sym typeface="Wingdings" pitchFamily="2" charset="2"/>
              </a:rPr>
              <a:t> direct vascular damage by hyperglycemia itself</a:t>
            </a:r>
          </a:p>
          <a:p>
            <a:r>
              <a:rPr lang="en-US" sz="1800">
                <a:solidFill>
                  <a:schemeClr val="tx2"/>
                </a:solidFill>
                <a:sym typeface="Wingdings" pitchFamily="2" charset="2"/>
              </a:rPr>
              <a:t>AER and CVD risk – also result of hyperglycemia vascular damage</a:t>
            </a:r>
          </a:p>
          <a:p>
            <a:r>
              <a:rPr lang="en-US" sz="1800">
                <a:solidFill>
                  <a:schemeClr val="tx2"/>
                </a:solidFill>
                <a:sym typeface="Wingdings" pitchFamily="2" charset="2"/>
              </a:rPr>
              <a:t>In </a:t>
            </a:r>
            <a:r>
              <a:rPr lang="en-US" sz="1800" b="1">
                <a:solidFill>
                  <a:schemeClr val="tx2"/>
                </a:solidFill>
                <a:sym typeface="Wingdings" pitchFamily="2" charset="2"/>
              </a:rPr>
              <a:t>Low A1C</a:t>
            </a:r>
            <a:r>
              <a:rPr lang="en-US" sz="1800">
                <a:solidFill>
                  <a:schemeClr val="tx2"/>
                </a:solidFill>
                <a:sym typeface="Wingdings" pitchFamily="2" charset="2"/>
              </a:rPr>
              <a:t>, traditional RFs are more apparent =&gt; treatment of HLD and BP are as important as glycemic control</a:t>
            </a:r>
          </a:p>
          <a:p>
            <a:r>
              <a:rPr lang="en-US" sz="1800">
                <a:solidFill>
                  <a:schemeClr val="tx2"/>
                </a:solidFill>
                <a:sym typeface="Wingdings" pitchFamily="2" charset="2"/>
              </a:rPr>
              <a:t>Family history of MI – only in low A1C group</a:t>
            </a:r>
            <a:endParaRPr lang="en-US" sz="1800">
              <a:solidFill>
                <a:schemeClr val="tx2"/>
              </a:solidFill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2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E2FE-CFFB-69B0-0286-C763C637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280165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Patient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8C1CD-2D58-3C84-E60C-58D5B731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072" y="-74789"/>
            <a:ext cx="3474720" cy="807720"/>
          </a:xfrm>
        </p:spPr>
        <p:txBody>
          <a:bodyPr/>
          <a:lstStyle/>
          <a:p>
            <a:r>
              <a:rPr lang="en-US" dirty="0"/>
              <a:t>Patient 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256EF-2747-15E4-7974-9B8C5EF3F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1443" y="1034356"/>
            <a:ext cx="3474720" cy="27669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30-year-old male, T1D since 6 </a:t>
            </a:r>
            <a:r>
              <a:rPr lang="en-US" dirty="0" err="1"/>
              <a:t>yo</a:t>
            </a:r>
            <a:r>
              <a:rPr lang="en-US" dirty="0"/>
              <a:t>, no complications, no FH of CVD, + FH of HLD, avid athlete, on Tandem CIQ, A1C 6.2-6.6%</a:t>
            </a:r>
          </a:p>
          <a:p>
            <a:r>
              <a:rPr lang="en-US" dirty="0"/>
              <a:t>TC 222, TG 51, HDL 75, LDL 130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10CC1-A210-E3EF-27DF-67ECC14F1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18463" y="-80240"/>
            <a:ext cx="3474720" cy="813171"/>
          </a:xfrm>
        </p:spPr>
        <p:txBody>
          <a:bodyPr/>
          <a:lstStyle/>
          <a:p>
            <a:r>
              <a:rPr lang="en-US" dirty="0"/>
              <a:t>Patient 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F1CEC-0709-65E1-009D-938A680AF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18463" y="1034356"/>
            <a:ext cx="3474720" cy="25598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54 </a:t>
            </a:r>
            <a:r>
              <a:rPr lang="en-US" dirty="0" err="1"/>
              <a:t>yo</a:t>
            </a:r>
            <a:r>
              <a:rPr lang="en-US" dirty="0"/>
              <a:t> male with T1D since 21 </a:t>
            </a:r>
            <a:r>
              <a:rPr lang="en-US" dirty="0" err="1"/>
              <a:t>yo</a:t>
            </a:r>
            <a:r>
              <a:rPr lang="en-US" dirty="0"/>
              <a:t>, no complications, no FH of HLD or CVD, on Loop, A1C 5.7-6.1%, rare hypoglycemia, avid athlete</a:t>
            </a:r>
          </a:p>
          <a:p>
            <a:r>
              <a:rPr lang="en-US" dirty="0"/>
              <a:t>TC 198, TG 53, HDL 80m LDL 75</a:t>
            </a:r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C0F16CCF-A636-E35E-16D3-59C09F6C33D4}"/>
              </a:ext>
            </a:extLst>
          </p:cNvPr>
          <p:cNvGraphicFramePr/>
          <p:nvPr/>
        </p:nvGraphicFramePr>
        <p:xfrm>
          <a:off x="3772072" y="3694824"/>
          <a:ext cx="7879997" cy="2559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451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02D46F-C48E-4461-A19B-D244194F5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0"/>
            <a:ext cx="12191999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6453C-5851-46D8-A790-031DA34DB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E67F1-D3AF-5D5C-D2D2-B3F6D3A0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066800"/>
            <a:ext cx="5367527" cy="28335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CGM Metrics and CV Outcomes </a:t>
            </a:r>
          </a:p>
        </p:txBody>
      </p:sp>
      <p:pic>
        <p:nvPicPr>
          <p:cNvPr id="6" name="Graphic 5" descr="Upward trend">
            <a:extLst>
              <a:ext uri="{FF2B5EF4-FFF2-40B4-BE49-F238E27FC236}">
                <a16:creationId xmlns:a16="http://schemas.microsoft.com/office/drawing/2014/main" id="{FCCE5FDE-5AD6-ABF5-AE39-6E4458B7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800" y="1360539"/>
            <a:ext cx="4209625" cy="4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3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74D7-04D5-18A1-DAB8-BAEE6A03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DCCT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FBE2A4-791E-8D08-BCA9-9AA0B7FEF0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72440"/>
              </p:ext>
            </p:extLst>
          </p:nvPr>
        </p:nvGraphicFramePr>
        <p:xfrm>
          <a:off x="838200" y="1949450"/>
          <a:ext cx="10515600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AB6B8C-0502-8B0D-2938-BE8BBF92B679}"/>
              </a:ext>
            </a:extLst>
          </p:cNvPr>
          <p:cNvSpPr txBox="1"/>
          <p:nvPr/>
        </p:nvSpPr>
        <p:spPr>
          <a:xfrm>
            <a:off x="2668555" y="6531429"/>
            <a:ext cx="72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Horton et al, Diabetes Technology and Therapeutics 2025</a:t>
            </a:r>
          </a:p>
        </p:txBody>
      </p:sp>
    </p:spTree>
    <p:extLst>
      <p:ext uri="{BB962C8B-B14F-4D97-AF65-F5344CB8AC3E}">
        <p14:creationId xmlns:p14="http://schemas.microsoft.com/office/powerpoint/2010/main" val="42968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8F1B-1AE9-0CE7-9714-14625598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542"/>
            <a:ext cx="10515600" cy="1325563"/>
          </a:xfrm>
        </p:spPr>
        <p:txBody>
          <a:bodyPr/>
          <a:lstStyle/>
          <a:p>
            <a:r>
              <a:rPr lang="en-US" dirty="0"/>
              <a:t>Virtual DCCT and CV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1C9A-3980-8A50-1B2C-9ECF4AB3F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89600"/>
            <a:ext cx="10515600" cy="6223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Virtual CGM metrics are associated with CV outcomes in people with type 1 diabetes. These findings support the case for CGM metrics to be included as clinical trial primary endpoints for this population.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5080E-4946-E6C3-20BB-4618FE8FD2A1}"/>
              </a:ext>
            </a:extLst>
          </p:cNvPr>
          <p:cNvSpPr txBox="1"/>
          <p:nvPr/>
        </p:nvSpPr>
        <p:spPr>
          <a:xfrm>
            <a:off x="2668555" y="6531429"/>
            <a:ext cx="72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Horton et al, Diabetes Technology and Therapeutics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D2044-9D05-3B4F-9EAC-B2CE47DB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60" y="1404016"/>
            <a:ext cx="9716595" cy="40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9C9D-4BC4-7368-A35F-F7860CF6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ACS in T1D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EE098-63AD-F4BE-C99F-D7D9C800A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Diab Res and Clin Practice 2022;192</a:t>
            </a:r>
          </a:p>
        </p:txBody>
      </p:sp>
    </p:spTree>
    <p:extLst>
      <p:ext uri="{BB962C8B-B14F-4D97-AF65-F5344CB8AC3E}">
        <p14:creationId xmlns:p14="http://schemas.microsoft.com/office/powerpoint/2010/main" val="82003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DDE93-7E69-1981-B654-373C4E44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/>
              <a:t>Understanding of health disparity in T1D and ACS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38CE-0EBA-932B-9DB6-B2ECD8ABB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46" y="2925959"/>
            <a:ext cx="7093120" cy="379822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Higher short and long-term mortality after MI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Insufficient information of the RFs prevalence in T1D patients presenting with ACS</a:t>
            </a:r>
          </a:p>
          <a:p>
            <a:pPr>
              <a:lnSpc>
                <a:spcPct val="100000"/>
              </a:lnSpc>
            </a:pPr>
            <a:r>
              <a:rPr lang="en-US" sz="1800" b="1" u="sng" dirty="0">
                <a:solidFill>
                  <a:schemeClr val="tx1"/>
                </a:solidFill>
              </a:rPr>
              <a:t>Aim</a:t>
            </a:r>
            <a:r>
              <a:rPr lang="en-US" sz="1800" dirty="0">
                <a:solidFill>
                  <a:schemeClr val="tx1"/>
                </a:solidFill>
              </a:rPr>
              <a:t>: to address the gap in clinical characteristics, management, and outcomes in T1D presenting with ACS to tertiary center in Western Australia.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Retrospective analysis of T1D patients admitted with STEMI and NSTEMI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61 patients included in the analysis: youngest patient – 31 </a:t>
            </a:r>
            <a:r>
              <a:rPr lang="en-US" sz="1800" dirty="0" err="1">
                <a:solidFill>
                  <a:schemeClr val="tx1"/>
                </a:solidFill>
              </a:rPr>
              <a:t>yo</a:t>
            </a:r>
            <a:r>
              <a:rPr lang="en-US" sz="1800" dirty="0">
                <a:solidFill>
                  <a:schemeClr val="tx1"/>
                </a:solidFill>
              </a:rPr>
              <a:t> with STEMI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62% had microvascular complications, 44% with prior CAD</a:t>
            </a:r>
          </a:p>
          <a:p>
            <a:pPr>
              <a:lnSpc>
                <a:spcPct val="10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7" name="Graphic 6" descr="Stethoscope">
            <a:extLst>
              <a:ext uri="{FF2B5EF4-FFF2-40B4-BE49-F238E27FC236}">
                <a16:creationId xmlns:a16="http://schemas.microsoft.com/office/drawing/2014/main" id="{DA8898BA-64B0-35B1-954C-9764AC0D0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9942" y="2605386"/>
            <a:ext cx="2981057" cy="298105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C4133B8-C99B-5BC4-05A3-1E32F83726CC}"/>
              </a:ext>
            </a:extLst>
          </p:cNvPr>
          <p:cNvSpPr txBox="1">
            <a:spLocks/>
          </p:cNvSpPr>
          <p:nvPr/>
        </p:nvSpPr>
        <p:spPr>
          <a:xfrm>
            <a:off x="0" y="648890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Diab Res and Clin Practice 2022;192</a:t>
            </a:r>
          </a:p>
        </p:txBody>
      </p:sp>
    </p:spTree>
    <p:extLst>
      <p:ext uri="{BB962C8B-B14F-4D97-AF65-F5344CB8AC3E}">
        <p14:creationId xmlns:p14="http://schemas.microsoft.com/office/powerpoint/2010/main" val="3511262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3B18-E064-58F3-EE05-3E37A42D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5"/>
            <a:ext cx="10515600" cy="1325563"/>
          </a:xfrm>
        </p:spPr>
        <p:txBody>
          <a:bodyPr/>
          <a:lstStyle/>
          <a:p>
            <a:r>
              <a:rPr lang="en-US" dirty="0"/>
              <a:t>ACS in T1D </a:t>
            </a:r>
            <a:r>
              <a:rPr lang="en-US" sz="2800" dirty="0"/>
              <a:t>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A24D-D7C9-D612-1D4C-5E0DC3C0E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715" y="1331118"/>
            <a:ext cx="10515600" cy="1458577"/>
          </a:xfrm>
        </p:spPr>
        <p:txBody>
          <a:bodyPr/>
          <a:lstStyle/>
          <a:p>
            <a:r>
              <a:rPr lang="en-US" sz="2000" dirty="0"/>
              <a:t>Adverse CVD events (ACS,</a:t>
            </a:r>
            <a:r>
              <a:rPr lang="en-US" sz="2000" baseline="0" dirty="0"/>
              <a:t> unplanned revascularization, HF, stroke, or CVD death) </a:t>
            </a:r>
            <a:r>
              <a:rPr lang="en-US" sz="2000" dirty="0"/>
              <a:t>or all cause mortality</a:t>
            </a:r>
          </a:p>
          <a:p>
            <a:r>
              <a:rPr lang="en-US" sz="2000" dirty="0"/>
              <a:t>within 6 months after discharge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C15B2-3783-C7EA-3272-EAF0E473B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0" y="2751975"/>
            <a:ext cx="6006413" cy="1471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00469-4634-9440-675A-AAF0FFD71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42" y="4203822"/>
            <a:ext cx="6039961" cy="433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813DD-9663-C55C-863E-3F4236B25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0" y="4637245"/>
            <a:ext cx="6006412" cy="693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C1AD13-5CB3-3ACF-8BBB-DC3B05999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42" y="5362432"/>
            <a:ext cx="6070955" cy="459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BF1961-50BE-0DFA-7746-47C820900845}"/>
              </a:ext>
            </a:extLst>
          </p:cNvPr>
          <p:cNvSpPr txBox="1"/>
          <p:nvPr/>
        </p:nvSpPr>
        <p:spPr>
          <a:xfrm>
            <a:off x="393422" y="4070808"/>
            <a:ext cx="2012446" cy="17511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E2F3C-E298-0B8E-91EF-C4FFFE712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246" y="3309471"/>
            <a:ext cx="5558725" cy="2021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A78DC0-EF54-C435-CC30-512951E1A851}"/>
              </a:ext>
            </a:extLst>
          </p:cNvPr>
          <p:cNvSpPr txBox="1"/>
          <p:nvPr/>
        </p:nvSpPr>
        <p:spPr>
          <a:xfrm>
            <a:off x="6597714" y="4637245"/>
            <a:ext cx="5222544" cy="43342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01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FECA84E-1776-4B03-9261-CF74A291D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 rot="16200000">
            <a:off x="43976" y="-43974"/>
            <a:ext cx="1447800" cy="1535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C35C6-8332-0B66-C99D-7ED414F6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76" y="304801"/>
            <a:ext cx="9601200" cy="1534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dirty="0">
                <a:solidFill>
                  <a:schemeClr val="tx2"/>
                </a:solidFill>
              </a:rPr>
              <a:t>Differential Impact of T1D vs T2D on Acute MI outcomes?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F5C7A-462C-2E13-833F-51B65F77A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2976" y="1905001"/>
            <a:ext cx="8763001" cy="9624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200">
              <a:solidFill>
                <a:schemeClr val="tx2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BFFF490-82EC-4000-BB36-A67FD39E3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  <p:pic>
        <p:nvPicPr>
          <p:cNvPr id="25" name="Picture 24" descr="Blue arrows pointing at a red button">
            <a:extLst>
              <a:ext uri="{FF2B5EF4-FFF2-40B4-BE49-F238E27FC236}">
                <a16:creationId xmlns:a16="http://schemas.microsoft.com/office/drawing/2014/main" id="{9457A165-40BE-39EA-2702-E0D28231F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955" r="-2" b="23954"/>
          <a:stretch/>
        </p:blipFill>
        <p:spPr>
          <a:xfrm>
            <a:off x="619840" y="3003970"/>
            <a:ext cx="11084189" cy="385403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1432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C275-A1AD-C68E-4D4E-11845721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"/>
            <a:ext cx="10515600" cy="1112368"/>
          </a:xfrm>
        </p:spPr>
        <p:txBody>
          <a:bodyPr>
            <a:normAutofit/>
          </a:bodyPr>
          <a:lstStyle/>
          <a:p>
            <a:r>
              <a:rPr lang="en-US" sz="3200" dirty="0"/>
              <a:t>Differential Impact of T1D and T2D undergoing PCI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A1640-0EB0-2A57-B2FA-D878A248E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332854"/>
            <a:ext cx="11577234" cy="1766807"/>
          </a:xfrm>
        </p:spPr>
        <p:txBody>
          <a:bodyPr>
            <a:normAutofit/>
          </a:bodyPr>
          <a:lstStyle/>
          <a:p>
            <a:r>
              <a:rPr lang="en-US" sz="2000" dirty="0"/>
              <a:t>DM as a risk factor for adverse outcomes after an AMI</a:t>
            </a:r>
          </a:p>
          <a:p>
            <a:r>
              <a:rPr lang="en-US" sz="2000" dirty="0"/>
              <a:t>NIS (National Inpatient Sample) – data from &gt; 7 million discharges each year in the US</a:t>
            </a:r>
          </a:p>
          <a:p>
            <a:r>
              <a:rPr lang="en-US" sz="2000" dirty="0">
                <a:effectLst/>
              </a:rPr>
              <a:t>1,363,800 individuals undergoing PCI, 12,640 (0.9%) had T1DM and 539,690 (39.6%) had T2DM</a:t>
            </a:r>
          </a:p>
          <a:p>
            <a:endParaRPr lang="en-US" sz="2000" dirty="0">
              <a:effectLst/>
            </a:endParaRP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2B90F-AF73-E330-0095-1159B7504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150" y="6446282"/>
            <a:ext cx="39497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14726-2544-AFEF-A16B-2C459F5BD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782" y="2880416"/>
            <a:ext cx="6276436" cy="3459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88AD9C-DAE6-AC23-4ABA-9CC85E10F694}"/>
              </a:ext>
            </a:extLst>
          </p:cNvPr>
          <p:cNvSpPr txBox="1"/>
          <p:nvPr/>
        </p:nvSpPr>
        <p:spPr>
          <a:xfrm rot="10800000" flipV="1">
            <a:off x="9234218" y="4242711"/>
            <a:ext cx="3072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effectLst/>
                <a:latin typeface="Helvetica" pitchFamily="2" charset="0"/>
              </a:rPr>
              <a:t>Cardiac complications included reinfarction, hemopericardium, cardiac tamponade, coronary dissection, and pericardiocentesis</a:t>
            </a:r>
          </a:p>
        </p:txBody>
      </p:sp>
    </p:spTree>
    <p:extLst>
      <p:ext uri="{BB962C8B-B14F-4D97-AF65-F5344CB8AC3E}">
        <p14:creationId xmlns:p14="http://schemas.microsoft.com/office/powerpoint/2010/main" val="580055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48546-CBF4-D905-F967-92803DE3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"/>
            <a:ext cx="10515600" cy="1205358"/>
          </a:xfrm>
        </p:spPr>
        <p:txBody>
          <a:bodyPr>
            <a:normAutofit/>
          </a:bodyPr>
          <a:lstStyle/>
          <a:p>
            <a:r>
              <a:rPr lang="en-US" sz="3200" dirty="0"/>
              <a:t>Differential Impact of T1D and T2D undergoing PCI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5DBCE-B2D2-0A6B-7304-199D90F48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80488"/>
            <a:ext cx="10515600" cy="146472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DM patients receiving PCI during hospitalization </a:t>
            </a:r>
            <a:r>
              <a:rPr lang="en-US" sz="2000" dirty="0">
                <a:sym typeface="Wingdings" pitchFamily="2" charset="2"/>
              </a:rPr>
              <a:t> worse outcomes</a:t>
            </a:r>
          </a:p>
          <a:p>
            <a:r>
              <a:rPr lang="en-US" sz="2000" dirty="0">
                <a:effectLst/>
              </a:rPr>
              <a:t>T1DM patients have a distinct clinical profile, with worse clinical outcomes compared to patients with T2DM and were more likely to experience higher MACCE and in-hospital mortality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6C34D-B153-B74C-FAB5-EBA47EAE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150" y="6446282"/>
            <a:ext cx="39497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57174-13D3-E292-DE5D-438C7D032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6" y="1255364"/>
            <a:ext cx="9622821" cy="29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1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D56E4-7A23-03BD-9854-811500FB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89"/>
            <a:ext cx="5797883" cy="2667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CVD Underlying Mechanisms in T1D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367B0-296E-F993-8890-2F8898AA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08788"/>
            <a:ext cx="5797882" cy="178569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>
              <a:solidFill>
                <a:schemeClr val="tx2"/>
              </a:solidFill>
            </a:endParaRPr>
          </a:p>
        </p:txBody>
      </p:sp>
      <p:pic>
        <p:nvPicPr>
          <p:cNvPr id="5" name="Picture 4" descr="Gears up close">
            <a:extLst>
              <a:ext uri="{FF2B5EF4-FFF2-40B4-BE49-F238E27FC236}">
                <a16:creationId xmlns:a16="http://schemas.microsoft.com/office/drawing/2014/main" id="{4144DFBF-2B11-FBC3-D4E9-ADA8F8B2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1" r="29650"/>
          <a:stretch/>
        </p:blipFill>
        <p:spPr>
          <a:xfrm>
            <a:off x="7162800" y="10"/>
            <a:ext cx="5029200" cy="56938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0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924463-4DB7-437D-85B1-7EE5042DE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515C42-77D7-44E4-BBF7-99D1062F9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28CE6-3982-CC4C-9181-3015CDEC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1850"/>
            <a:ext cx="6858000" cy="12839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Type 1 DM and CVD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74E05-BD26-9F41-8AB1-3A6C08437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608" y="2100649"/>
            <a:ext cx="7096592" cy="40284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T1D – 1 in 300 people by the age of 18 </a:t>
            </a:r>
            <a:r>
              <a:rPr lang="en-US" sz="1800" dirty="0" err="1">
                <a:solidFill>
                  <a:schemeClr val="tx2"/>
                </a:solidFill>
              </a:rPr>
              <a:t>yo</a:t>
            </a:r>
            <a:r>
              <a:rPr lang="en-US" sz="1800" dirty="0">
                <a:solidFill>
                  <a:schemeClr val="tx2"/>
                </a:solidFill>
              </a:rPr>
              <a:t> and incidence is rising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Adolescents with T1D show subclinical atherosclerosis similar to FH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56% of T1D in T1DX registry are either overweight or obese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IR is common despite non-IR lipid profile</a:t>
            </a:r>
            <a:endParaRPr lang="en-US" sz="1800" dirty="0">
              <a:solidFill>
                <a:schemeClr val="tx2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tx2"/>
                </a:solidFill>
                <a:effectLst/>
              </a:rPr>
              <a:t>Developing T1D before age 10 years</a:t>
            </a:r>
            <a:r>
              <a:rPr lang="en-US" sz="1800" dirty="0">
                <a:solidFill>
                  <a:schemeClr val="tx2"/>
                </a:solidFill>
                <a:effectLst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en-US" sz="1800" dirty="0">
                <a:solidFill>
                  <a:schemeClr val="tx2"/>
                </a:solidFill>
                <a:effectLst/>
              </a:rPr>
              <a:t>results in a loss of 17.7 life-years for women and 14.2 life-years for men 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  <a:effectLst/>
              </a:rPr>
              <a:t>- ~ 30-fold higher risk of MI compared with general population (</a:t>
            </a:r>
            <a:r>
              <a:rPr lang="en-US" sz="1400" i="1" dirty="0">
                <a:solidFill>
                  <a:schemeClr val="tx2"/>
                </a:solidFill>
                <a:effectLst/>
              </a:rPr>
              <a:t>Lancet 2018; 392</a:t>
            </a:r>
            <a:r>
              <a:rPr lang="en-US" sz="1800" dirty="0">
                <a:solidFill>
                  <a:schemeClr val="tx2"/>
                </a:solidFill>
                <a:effectLst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Ds after 20 </a:t>
            </a:r>
            <a:r>
              <a:rPr lang="en-US" sz="1800" dirty="0" err="1">
                <a:solidFill>
                  <a:schemeClr val="tx2"/>
                </a:solidFill>
              </a:rPr>
              <a:t>yo</a:t>
            </a:r>
            <a:r>
              <a:rPr lang="en-US" sz="1800" dirty="0">
                <a:solidFill>
                  <a:schemeClr val="tx2"/>
                </a:solidFill>
              </a:rPr>
              <a:t> --&gt; loss of 10 life-years</a:t>
            </a:r>
            <a:endParaRPr lang="en-US" sz="1800" dirty="0">
              <a:solidFill>
                <a:schemeClr val="tx2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3648" y="0"/>
            <a:ext cx="3578352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72B5A9-5531-4FA5-8C90-295EFED8B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30708" y="22493"/>
            <a:ext cx="3561292" cy="6830508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38A7E-FD81-D4B8-C967-C842FF199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065" y="449729"/>
            <a:ext cx="3201518" cy="19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62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CA6D-D52B-980E-5D60-A845ED13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5" y="368858"/>
            <a:ext cx="10515600" cy="719121"/>
          </a:xfrm>
        </p:spPr>
        <p:txBody>
          <a:bodyPr>
            <a:normAutofit/>
          </a:bodyPr>
          <a:lstStyle/>
          <a:p>
            <a:r>
              <a:rPr lang="en-US" sz="3200" dirty="0"/>
              <a:t>Chronic Hyperglycemia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3153BE7-DB5F-BD15-B166-510CD9B360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1790"/>
          <a:ext cx="10515600" cy="422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2F341C0-A06E-0E13-62E3-8A82828DE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178" y="6396990"/>
            <a:ext cx="2806700" cy="190500"/>
          </a:xfrm>
          <a:prstGeom prst="rect">
            <a:avLst/>
          </a:prstGeom>
        </p:spPr>
      </p:pic>
      <p:pic>
        <p:nvPicPr>
          <p:cNvPr id="5" name="Picture 4" descr="A close-up of a speech bubble&#10;&#10;AI-generated content may be incorrect.">
            <a:extLst>
              <a:ext uri="{FF2B5EF4-FFF2-40B4-BE49-F238E27FC236}">
                <a16:creationId xmlns:a16="http://schemas.microsoft.com/office/drawing/2014/main" id="{B6967572-6821-249E-52E5-FB4FEE501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090" y="270510"/>
            <a:ext cx="3833081" cy="117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56A9D-BF1C-F884-81E0-4DFA5C51A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3278" y="728419"/>
            <a:ext cx="609600" cy="258413"/>
          </a:xfrm>
          <a:prstGeom prst="rect">
            <a:avLst/>
          </a:prstGeom>
        </p:spPr>
      </p:pic>
      <p:pic>
        <p:nvPicPr>
          <p:cNvPr id="7" name="Picture 6" descr="A human heart with a white background&#10;&#10;AI-generated content may be incorrect.">
            <a:extLst>
              <a:ext uri="{FF2B5EF4-FFF2-40B4-BE49-F238E27FC236}">
                <a16:creationId xmlns:a16="http://schemas.microsoft.com/office/drawing/2014/main" id="{1882FCC7-367B-615D-5EE7-9486D09E9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8741" y="194450"/>
            <a:ext cx="1016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33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A5413-C611-E60E-8E0F-C0D8C3837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3935278" cy="1325563"/>
          </a:xfrm>
        </p:spPr>
        <p:txBody>
          <a:bodyPr>
            <a:normAutofit/>
          </a:bodyPr>
          <a:lstStyle/>
          <a:p>
            <a:r>
              <a:rPr lang="en-US" sz="3200" dirty="0"/>
              <a:t>Usual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BF1BA-4E17-4BA4-4E0E-640244439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95" y="2296477"/>
            <a:ext cx="10879810" cy="4195763"/>
          </a:xfrm>
        </p:spPr>
        <p:txBody>
          <a:bodyPr>
            <a:normAutofit/>
          </a:bodyPr>
          <a:lstStyle/>
          <a:p>
            <a:r>
              <a:rPr lang="en-US" sz="2000" b="1" dirty="0"/>
              <a:t>Smoking</a:t>
            </a:r>
            <a:r>
              <a:rPr lang="en-US" sz="2000" dirty="0"/>
              <a:t> – same increased risk as in general population</a:t>
            </a:r>
          </a:p>
          <a:p>
            <a:r>
              <a:rPr lang="en-US" sz="2000" b="1" dirty="0"/>
              <a:t>LDL level</a:t>
            </a:r>
            <a:r>
              <a:rPr lang="en-US" sz="2000" dirty="0"/>
              <a:t>: Yes in DCCT/EDIC, Pittsburg EDC, </a:t>
            </a:r>
          </a:p>
          <a:p>
            <a:r>
              <a:rPr lang="en-US" sz="2000" dirty="0"/>
              <a:t>No in EURODIAB (</a:t>
            </a:r>
            <a:r>
              <a:rPr lang="en-US" sz="1600" i="1" dirty="0" err="1"/>
              <a:t>Diabetologia</a:t>
            </a:r>
            <a:r>
              <a:rPr lang="en-US" sz="1600" i="1" dirty="0"/>
              <a:t>, 2014</a:t>
            </a:r>
            <a:r>
              <a:rPr lang="en-US" sz="2000" dirty="0"/>
              <a:t>)</a:t>
            </a:r>
          </a:p>
          <a:p>
            <a:r>
              <a:rPr lang="en-US" sz="2000" dirty="0">
                <a:effectLst/>
              </a:rPr>
              <a:t>Prognostic factors were age, A1c, waist-hip ratio, albumin/creatinine ratio, and HDL </a:t>
            </a:r>
          </a:p>
          <a:p>
            <a:r>
              <a:rPr lang="en-US" sz="2000" dirty="0"/>
              <a:t>Cholesterol Treatment Trialist Collaboration Metanalysis (</a:t>
            </a:r>
            <a:r>
              <a:rPr lang="en-US" sz="1600" i="1" dirty="0"/>
              <a:t>Lancet Lond Engl 2008</a:t>
            </a:r>
            <a:r>
              <a:rPr lang="en-US" sz="2000" dirty="0"/>
              <a:t>): 38 mg/dl reduction in LDL </a:t>
            </a:r>
            <a:r>
              <a:rPr lang="en-US" sz="2000" dirty="0">
                <a:sym typeface="Wingdings" pitchFamily="2" charset="2"/>
              </a:rPr>
              <a:t> 21% MACE relative risk reduction in T1D</a:t>
            </a:r>
          </a:p>
          <a:p>
            <a:r>
              <a:rPr lang="en-US" sz="2000" b="1" dirty="0">
                <a:sym typeface="Wingdings" pitchFamily="2" charset="2"/>
              </a:rPr>
              <a:t>Hypertension</a:t>
            </a:r>
            <a:r>
              <a:rPr lang="en-US" sz="2000" dirty="0">
                <a:sym typeface="Wingdings" pitchFamily="2" charset="2"/>
              </a:rPr>
              <a:t> – consistently as a RF in all the studies regardless of age and duration of DM</a:t>
            </a:r>
          </a:p>
          <a:p>
            <a:endParaRPr lang="en-US" sz="2000" dirty="0">
              <a:effectLst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32853-C889-1BB6-3CA7-D50ABCC0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046" y="365760"/>
            <a:ext cx="4368800" cy="143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33A7A-F2C7-B975-4D94-B179A12ED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46" y="0"/>
            <a:ext cx="1016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1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E622B-F3C6-B40F-7930-4B49ED8C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18" y="221490"/>
            <a:ext cx="5128647" cy="982593"/>
          </a:xfrm>
        </p:spPr>
        <p:txBody>
          <a:bodyPr>
            <a:normAutofit/>
          </a:bodyPr>
          <a:lstStyle/>
          <a:p>
            <a:r>
              <a:rPr lang="en-US" sz="3200" dirty="0"/>
              <a:t>CAN and Nephropathy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2686C-49B1-7888-5681-F5420AF70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16" y="2662237"/>
            <a:ext cx="5764078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Higher risk of arrhythmia, sudden cardiac death</a:t>
            </a:r>
          </a:p>
          <a:p>
            <a:pPr marL="0" indent="0">
              <a:buNone/>
            </a:pPr>
            <a:r>
              <a:rPr lang="en-US" sz="2000" dirty="0"/>
              <a:t>                                  Silent MI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       Microalbuminuria linked to: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0645E-8D98-A937-C711-E316B7038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529" y="2975675"/>
            <a:ext cx="4432794" cy="2745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A74C9-ADCF-71BC-E79C-4FF863F1A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323" y="4636134"/>
            <a:ext cx="1225989" cy="1731709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2516660-0845-8C5B-EE44-4BEC9C54A9F9}"/>
              </a:ext>
            </a:extLst>
          </p:cNvPr>
          <p:cNvSpPr/>
          <p:nvPr/>
        </p:nvSpPr>
        <p:spPr>
          <a:xfrm>
            <a:off x="5411813" y="4636134"/>
            <a:ext cx="845304" cy="21496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66D0A19-FBAC-9D04-2DA9-DE3EE1F7C982}"/>
              </a:ext>
            </a:extLst>
          </p:cNvPr>
          <p:cNvSpPr/>
          <p:nvPr/>
        </p:nvSpPr>
        <p:spPr>
          <a:xfrm>
            <a:off x="5471225" y="3114719"/>
            <a:ext cx="845304" cy="21496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44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B790-BC86-C6A2-E57C-61190D60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7" y="500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Other Potential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B56A2-AD55-3893-4C65-A0D8B26BA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225" y="1360074"/>
            <a:ext cx="6570957" cy="5304197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Severe Hypoglycemia as independent RF for CVD HR 1.82 (</a:t>
            </a:r>
            <a:r>
              <a:rPr lang="en-US" sz="1400" i="1" dirty="0"/>
              <a:t>Diab Res Clin </a:t>
            </a:r>
            <a:r>
              <a:rPr lang="en-US" sz="1400" i="1" dirty="0" err="1"/>
              <a:t>Prac</a:t>
            </a:r>
            <a:r>
              <a:rPr lang="en-US" sz="1400" i="1" dirty="0"/>
              <a:t> 2012</a:t>
            </a:r>
            <a:r>
              <a:rPr lang="en-US" sz="1800" dirty="0"/>
              <a:t>)</a:t>
            </a:r>
          </a:p>
          <a:p>
            <a:r>
              <a:rPr lang="en-US" sz="1800" dirty="0"/>
              <a:t>Lengthens QT + endothelial dysfunction, platelet activation</a:t>
            </a:r>
          </a:p>
          <a:p>
            <a:endParaRPr lang="en-US" sz="1800" dirty="0"/>
          </a:p>
          <a:p>
            <a:r>
              <a:rPr lang="en-US" sz="1800" dirty="0"/>
              <a:t>Suggested but not confirmed  </a:t>
            </a:r>
          </a:p>
          <a:p>
            <a:endParaRPr lang="en-US" sz="1800" dirty="0"/>
          </a:p>
          <a:p>
            <a:r>
              <a:rPr lang="en-US" sz="1800" dirty="0" err="1"/>
              <a:t>MetS</a:t>
            </a:r>
            <a:r>
              <a:rPr lang="en-US" sz="1800" dirty="0"/>
              <a:t> features + T1D = higher risk of CVD 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Quantitative and functional abnormalities in lipoproteins that are atherogenic (TG enrichment of LDL, increased level of  oxidized LDL, reduced anti-oxidative properties of HDL etc.)</a:t>
            </a:r>
          </a:p>
          <a:p>
            <a:endParaRPr lang="en-US" sz="1800" dirty="0"/>
          </a:p>
          <a:p>
            <a:r>
              <a:rPr lang="en-US" sz="1800" dirty="0"/>
              <a:t>Cardiac myosin autoantibodies in patients with T1D post-MI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95E2E-74D4-12B5-89BD-C8ED7861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31" r="2589"/>
          <a:stretch/>
        </p:blipFill>
        <p:spPr>
          <a:xfrm>
            <a:off x="125088" y="1499556"/>
            <a:ext cx="5199065" cy="5050415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669A077-DA59-8ED7-0E18-FAFCEA0BC2D4}"/>
              </a:ext>
            </a:extLst>
          </p:cNvPr>
          <p:cNvSpPr/>
          <p:nvPr/>
        </p:nvSpPr>
        <p:spPr>
          <a:xfrm rot="10800000">
            <a:off x="5174175" y="1999776"/>
            <a:ext cx="624775" cy="10604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976C1E8-B193-38A0-CE89-7D7A8E7CAE9C}"/>
              </a:ext>
            </a:extLst>
          </p:cNvPr>
          <p:cNvSpPr/>
          <p:nvPr/>
        </p:nvSpPr>
        <p:spPr>
          <a:xfrm rot="10800000">
            <a:off x="5063262" y="2964988"/>
            <a:ext cx="624775" cy="10604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0A598A8-EBBC-0121-2FA9-6DB4494CD3E3}"/>
              </a:ext>
            </a:extLst>
          </p:cNvPr>
          <p:cNvSpPr/>
          <p:nvPr/>
        </p:nvSpPr>
        <p:spPr>
          <a:xfrm rot="9562379">
            <a:off x="5233585" y="3841488"/>
            <a:ext cx="423295" cy="10604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CE96AB7-20C6-66B3-92FB-1AFCCEC3A26A}"/>
              </a:ext>
            </a:extLst>
          </p:cNvPr>
          <p:cNvSpPr/>
          <p:nvPr/>
        </p:nvSpPr>
        <p:spPr>
          <a:xfrm rot="10800000">
            <a:off x="5085302" y="5298898"/>
            <a:ext cx="624775" cy="10604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3366770-27E7-976A-EB6B-A8BC8B818EEF}"/>
              </a:ext>
            </a:extLst>
          </p:cNvPr>
          <p:cNvSpPr/>
          <p:nvPr/>
        </p:nvSpPr>
        <p:spPr>
          <a:xfrm rot="10246193">
            <a:off x="5143179" y="6122321"/>
            <a:ext cx="624775" cy="10604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48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924463-4DB7-437D-85B1-7EE5042DE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108545-2EA9-4B3E-915B-295949608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32D1C9-8AD3-453F-948D-966B7A11B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" y="0"/>
            <a:ext cx="12191999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ACD4D7-3FA3-4106-AFB4-55B58A02E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DFB11-C7A0-339F-C15A-C8C2D9DB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1" y="1219200"/>
            <a:ext cx="9067799" cy="2681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tx2"/>
                </a:solidFill>
              </a:rPr>
              <a:t>Double Burden of T1D and HF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4E448-01E1-DF7D-27B8-065A0452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2" y="4074784"/>
            <a:ext cx="9067798" cy="1716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1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DA4B2B-B54E-43B4-A1A4-EB704F7F3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54841" r="-1"/>
          <a:stretch/>
        </p:blipFill>
        <p:spPr>
          <a:xfrm>
            <a:off x="0" y="0"/>
            <a:ext cx="872377" cy="83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7392DF-4EAE-33DE-ABDF-11C02B6E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5638800" cy="157378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T1D increased risk of 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462FD-8608-E104-0CCA-9FDA411B9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160" y="559814"/>
            <a:ext cx="4633486" cy="1573786"/>
          </a:xfrm>
        </p:spPr>
        <p:txBody>
          <a:bodyPr>
            <a:normAutofit/>
          </a:bodyPr>
          <a:lstStyle/>
          <a:p>
            <a:r>
              <a:rPr lang="en-US" sz="1800" i="1">
                <a:solidFill>
                  <a:schemeClr val="tx2"/>
                </a:solidFill>
                <a:effectLst/>
                <a:latin typeface="Helvetica" pitchFamily="2" charset="0"/>
              </a:rPr>
              <a:t>Julián et al. Cardiovascular Diabetology (2024) 23:65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0ACC1-FF32-3478-5334-06C6FF7ED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81" y="2385716"/>
            <a:ext cx="9799238" cy="3919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2610F-5445-4E12-87F6-F0591ABE7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0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97F7562-DBE2-4729-835D-1486BBB43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2627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E0245F-7D4D-413E-940B-1D9D9A17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627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B97BE4-8A98-49F3-8669-EAAF6D433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390032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090277-9074-44AA-8A49-453BF2C45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1"/>
            <a:ext cx="12191999" cy="3909853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F12C9-FF08-1DE6-CBE9-DF2C6438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930" y="744909"/>
            <a:ext cx="3776416" cy="29126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Metabolic Health in T1D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C6D0-A4E2-D4FC-18F9-BA02353FC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2801" y="4074784"/>
            <a:ext cx="3776415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>
              <a:solidFill>
                <a:schemeClr val="tx2">
                  <a:alpha val="80000"/>
                </a:schemeClr>
              </a:solidFill>
            </a:endParaRPr>
          </a:p>
        </p:txBody>
      </p:sp>
      <p:pic>
        <p:nvPicPr>
          <p:cNvPr id="5" name="Picture 4" descr="Apple with measuring tape">
            <a:extLst>
              <a:ext uri="{FF2B5EF4-FFF2-40B4-BE49-F238E27FC236}">
                <a16:creationId xmlns:a16="http://schemas.microsoft.com/office/drawing/2014/main" id="{8D6C0DED-D9E5-5A43-7E67-246E13FFDD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790"/>
          <a:stretch/>
        </p:blipFill>
        <p:spPr>
          <a:xfrm>
            <a:off x="603229" y="1626116"/>
            <a:ext cx="6402214" cy="36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6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A5366-F426-3E24-ECA2-04753AE1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7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Increase in overweight, obesity, and metabolic abnormalities in T1D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0607EA-F7FB-A079-69D8-DFA716145194}"/>
              </a:ext>
            </a:extLst>
          </p:cNvPr>
          <p:cNvSpPr txBox="1"/>
          <p:nvPr/>
        </p:nvSpPr>
        <p:spPr>
          <a:xfrm>
            <a:off x="2938221" y="6448285"/>
            <a:ext cx="609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Diabetologia</a:t>
            </a:r>
            <a:r>
              <a:rPr lang="en-US" sz="1600" i="1" dirty="0">
                <a:solidFill>
                  <a:schemeClr val="bg1"/>
                </a:solidFill>
                <a:effectLst/>
                <a:latin typeface="Helvetica" pitchFamily="2" charset="0"/>
              </a:rPr>
              <a:t> (2024) 67:2678–2690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105E6-6F9A-5B6B-968D-9AD69612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911" y="1861344"/>
            <a:ext cx="7772400" cy="437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CC2484-7B40-A15D-5CEC-FB0FEE1FA17B}"/>
              </a:ext>
            </a:extLst>
          </p:cNvPr>
          <p:cNvSpPr txBox="1"/>
          <p:nvPr/>
        </p:nvSpPr>
        <p:spPr>
          <a:xfrm>
            <a:off x="9996407" y="2386739"/>
            <a:ext cx="179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Women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CF967-B1DE-750A-6C14-4D24CDC1760A}"/>
              </a:ext>
            </a:extLst>
          </p:cNvPr>
          <p:cNvSpPr txBox="1"/>
          <p:nvPr/>
        </p:nvSpPr>
        <p:spPr>
          <a:xfrm>
            <a:off x="9996407" y="4162610"/>
            <a:ext cx="179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200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D29B-DFD0-F22C-2E7D-4491F00D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652"/>
            <a:ext cx="10515600" cy="70375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Targeting </a:t>
            </a:r>
            <a:r>
              <a:rPr lang="en-US" sz="3200" dirty="0" err="1"/>
              <a:t>MetS</a:t>
            </a:r>
            <a:r>
              <a:rPr lang="en-US" sz="3200" dirty="0"/>
              <a:t> in T1D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0CC81-9AF8-1F9C-4DC1-6764994A9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8" y="1195332"/>
            <a:ext cx="10710003" cy="4467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74332-17E0-865E-D989-698B1670ADF5}"/>
              </a:ext>
            </a:extLst>
          </p:cNvPr>
          <p:cNvSpPr txBox="1"/>
          <p:nvPr/>
        </p:nvSpPr>
        <p:spPr>
          <a:xfrm>
            <a:off x="2686374" y="6038999"/>
            <a:ext cx="609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  <a:latin typeface="Helvetica" pitchFamily="2" charset="0"/>
              </a:rPr>
              <a:t>Medicina 2024, 60, 2067</a:t>
            </a:r>
          </a:p>
        </p:txBody>
      </p:sp>
    </p:spTree>
    <p:extLst>
      <p:ext uri="{BB962C8B-B14F-4D97-AF65-F5344CB8AC3E}">
        <p14:creationId xmlns:p14="http://schemas.microsoft.com/office/powerpoint/2010/main" val="3379425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4284-BF6F-BEE3-3510-8947F4CB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472"/>
            <a:ext cx="10515600" cy="14278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effectLst/>
              </a:rPr>
              <a:t>Reducing cardiometabolic risk with </a:t>
            </a:r>
            <a:r>
              <a:rPr lang="en-US" sz="2800" b="1" dirty="0" err="1">
                <a:effectLst/>
              </a:rPr>
              <a:t>semaglutide</a:t>
            </a:r>
            <a:r>
              <a:rPr lang="en-US" sz="2800" b="1" dirty="0">
                <a:effectLst/>
              </a:rPr>
              <a:t> in</a:t>
            </a:r>
            <a:r>
              <a:rPr lang="en-US" sz="2800" b="1" dirty="0"/>
              <a:t> </a:t>
            </a:r>
            <a:r>
              <a:rPr lang="en-US" sz="2800" b="1" dirty="0">
                <a:effectLst/>
              </a:rPr>
              <a:t>type 1 diabetes (RESET1): Study protocol of a phase</a:t>
            </a:r>
            <a:r>
              <a:rPr lang="en-US" sz="2800" b="1" dirty="0"/>
              <a:t> </a:t>
            </a:r>
            <a:r>
              <a:rPr lang="en-US" sz="2800" b="1" dirty="0">
                <a:effectLst/>
              </a:rPr>
              <a:t>2 double-­blinded </a:t>
            </a:r>
            <a:r>
              <a:rPr lang="en-US" sz="2800" b="1" dirty="0" err="1">
                <a:effectLst/>
              </a:rPr>
              <a:t>randomised</a:t>
            </a:r>
            <a:r>
              <a:rPr lang="en-US" sz="2800" b="1" dirty="0">
                <a:effectLst/>
              </a:rPr>
              <a:t> placebo-­ controlled trial</a:t>
            </a:r>
            <a:br>
              <a:rPr lang="en-US" sz="1200" dirty="0">
                <a:solidFill>
                  <a:srgbClr val="141413"/>
                </a:solidFill>
                <a:effectLst/>
                <a:latin typeface="STIX Two Text" pitchFamily="2" charset="0"/>
              </a:rPr>
            </a:br>
            <a:endParaRPr lang="en-US" sz="3200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2517AEF-1F8E-6D06-C957-1A104C8B90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91747"/>
          <a:ext cx="10515600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862DAE-E621-DB53-C661-4822BB75FA0B}"/>
              </a:ext>
            </a:extLst>
          </p:cNvPr>
          <p:cNvSpPr txBox="1"/>
          <p:nvPr/>
        </p:nvSpPr>
        <p:spPr>
          <a:xfrm>
            <a:off x="2723828" y="6318233"/>
            <a:ext cx="609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  <a:latin typeface="STIX Two Text" pitchFamily="2" charset="0"/>
              </a:rPr>
              <a:t>Diabetic Medicine. 2024;41:e15377</a:t>
            </a:r>
          </a:p>
        </p:txBody>
      </p:sp>
    </p:spTree>
    <p:extLst>
      <p:ext uri="{BB962C8B-B14F-4D97-AF65-F5344CB8AC3E}">
        <p14:creationId xmlns:p14="http://schemas.microsoft.com/office/powerpoint/2010/main" val="203831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BEE602-02D2-420A-AFC1-438A1699A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006B0-742C-E891-4BAC-1D6902B51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852" y="118744"/>
            <a:ext cx="8590262" cy="55621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FAB79E-1E1B-4287-B4EA-26E497404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30812"/>
            <a:ext cx="12192000" cy="1127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2256D1-A993-4D2E-943C-2E87F8BFC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0" y="5730813"/>
            <a:ext cx="12191999" cy="1127186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8AA50-A1A2-46A7-761F-B6C51BC274A0}"/>
              </a:ext>
            </a:extLst>
          </p:cNvPr>
          <p:cNvSpPr txBox="1"/>
          <p:nvPr/>
        </p:nvSpPr>
        <p:spPr>
          <a:xfrm>
            <a:off x="2225274" y="5840714"/>
            <a:ext cx="7735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Epidemiological Data on CVD in T1D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</a:rPr>
              <a:t>Verges, Atherosclerosis 394 (2024)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C6EB7-497B-1BC8-B7A5-00E68174EB50}"/>
              </a:ext>
            </a:extLst>
          </p:cNvPr>
          <p:cNvSpPr txBox="1"/>
          <p:nvPr/>
        </p:nvSpPr>
        <p:spPr>
          <a:xfrm>
            <a:off x="7315200" y="118744"/>
            <a:ext cx="2150076" cy="36933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CDD99-CAEA-E2BE-48E9-033351F2C20D}"/>
              </a:ext>
            </a:extLst>
          </p:cNvPr>
          <p:cNvSpPr txBox="1"/>
          <p:nvPr/>
        </p:nvSpPr>
        <p:spPr>
          <a:xfrm>
            <a:off x="4929188" y="1728788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Age-matched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D4064-4CF3-C4C7-D58A-6CE5D5754621}"/>
              </a:ext>
            </a:extLst>
          </p:cNvPr>
          <p:cNvSpPr txBox="1"/>
          <p:nvPr/>
        </p:nvSpPr>
        <p:spPr>
          <a:xfrm>
            <a:off x="462161" y="6466176"/>
            <a:ext cx="11261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SMR standardized mortality rate, SIR standardized incidence rate, IRR – incidence rate ratio</a:t>
            </a:r>
          </a:p>
        </p:txBody>
      </p:sp>
    </p:spTree>
    <p:extLst>
      <p:ext uri="{BB962C8B-B14F-4D97-AF65-F5344CB8AC3E}">
        <p14:creationId xmlns:p14="http://schemas.microsoft.com/office/powerpoint/2010/main" val="3780605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5DE4-80D4-D38E-1DB5-1B032D8A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465" y="148576"/>
            <a:ext cx="3918720" cy="8588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Long-Acting GLP-1 in T1D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437F7-6294-E562-86D0-78C0C3827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3101" y="1474676"/>
            <a:ext cx="3918720" cy="681926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Glycemic and metabolic benefits of long-acting GLP-1 in T1D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6DC59-4A51-1738-EAB9-D0BE2B413DB2}"/>
              </a:ext>
            </a:extLst>
          </p:cNvPr>
          <p:cNvSpPr txBox="1"/>
          <p:nvPr/>
        </p:nvSpPr>
        <p:spPr>
          <a:xfrm>
            <a:off x="42712" y="4695898"/>
            <a:ext cx="39662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Mahandas</a:t>
            </a:r>
            <a:r>
              <a:rPr lang="en-US" sz="1600" i="1" dirty="0">
                <a:solidFill>
                  <a:schemeClr val="bg1"/>
                </a:solidFill>
                <a:effectLst/>
                <a:latin typeface="Helvetica" pitchFamily="2" charset="0"/>
              </a:rPr>
              <a:t>, Basina et al. Endocrines 2023, 4, 93–101. https://</a:t>
            </a:r>
            <a:r>
              <a:rPr lang="en-US" sz="16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doi.org</a:t>
            </a:r>
            <a:r>
              <a:rPr lang="en-US" sz="1600" i="1" dirty="0">
                <a:solidFill>
                  <a:schemeClr val="bg1"/>
                </a:solidFill>
                <a:effectLst/>
                <a:latin typeface="Helvetica" pitchFamily="2" charset="0"/>
              </a:rPr>
              <a:t>/10.3390/endocrines4010008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A605B-5C6E-11A1-82B1-F454A9EA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1" y="-1"/>
            <a:ext cx="8502707" cy="3335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8CBBD-E014-B1E3-5975-979E6135D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033" y="3335113"/>
            <a:ext cx="8327255" cy="34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0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00" y="0"/>
            <a:ext cx="12203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9F5D68-3D95-43BF-ACDE-75B3AF83A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AC5ED2-7560-4690-BDE5-563A974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8CE15-5A0D-4123-7678-78244040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1066800"/>
            <a:ext cx="5062727" cy="16402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Statins in T1D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EF051-BBFB-5AB6-CC73-DE848D2B3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4074784"/>
            <a:ext cx="5062726" cy="164021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Picture 4" descr="Codes on papers">
            <a:extLst>
              <a:ext uri="{FF2B5EF4-FFF2-40B4-BE49-F238E27FC236}">
                <a16:creationId xmlns:a16="http://schemas.microsoft.com/office/drawing/2014/main" id="{C84B7869-C586-B364-0603-F3A46814CE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61" r="20263" b="1"/>
          <a:stretch/>
        </p:blipFill>
        <p:spPr>
          <a:xfrm>
            <a:off x="838200" y="838200"/>
            <a:ext cx="4617008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E000B-B4B0-58AD-4382-D78B0DC5B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358" y="3718045"/>
            <a:ext cx="7407442" cy="210706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198F7-2284-6800-8D2D-FB262DA9AE46}"/>
              </a:ext>
            </a:extLst>
          </p:cNvPr>
          <p:cNvSpPr txBox="1"/>
          <p:nvPr/>
        </p:nvSpPr>
        <p:spPr>
          <a:xfrm>
            <a:off x="2932511" y="6408574"/>
            <a:ext cx="6107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  <a:latin typeface="Times"/>
              </a:rPr>
              <a:t>J Clin </a:t>
            </a:r>
            <a:r>
              <a:rPr lang="en-US" sz="1600" i="1" dirty="0" err="1">
                <a:solidFill>
                  <a:schemeClr val="bg1"/>
                </a:solidFill>
                <a:effectLst/>
                <a:latin typeface="Times"/>
              </a:rPr>
              <a:t>Lipidol</a:t>
            </a:r>
            <a:r>
              <a:rPr lang="en-US" sz="1600" i="1" dirty="0">
                <a:solidFill>
                  <a:schemeClr val="bg1"/>
                </a:solidFill>
                <a:effectLst/>
                <a:latin typeface="Times"/>
              </a:rPr>
              <a:t> . 2019 ; 13(6): 940–946</a:t>
            </a:r>
          </a:p>
        </p:txBody>
      </p:sp>
    </p:spTree>
    <p:extLst>
      <p:ext uri="{BB962C8B-B14F-4D97-AF65-F5344CB8AC3E}">
        <p14:creationId xmlns:p14="http://schemas.microsoft.com/office/powerpoint/2010/main" val="1622063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AE36-3A4E-A443-8E15-53EECB9A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b="1"/>
              <a:t>Challenges in T1D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1E0F9-2080-5743-8672-97829803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91" y="2765005"/>
            <a:ext cx="9020014" cy="41148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&gt;17 non-insulin therapies FDA approved for T2D in the past 10 years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FDA mandates: demonstration of CVD safety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New drugs to be tested against MACE (Major Adverse Cardiovascular Events) composite end point - death from CV causes, nonfatal MI, or nonfatal stroke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Unique atherosclerosis pathophysiology, different from T2D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Challenges with surrogate markers for CVD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No T1D-specific statin trials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tx1"/>
                </a:solidFill>
              </a:rPr>
              <a:t>Cholesterol Treatment Trialists’ Collaboration </a:t>
            </a:r>
            <a:r>
              <a:rPr lang="en-US" sz="1600" dirty="0">
                <a:solidFill>
                  <a:schemeClr val="tx1"/>
                </a:solidFill>
              </a:rPr>
              <a:t>meta-analysis of RTCs in 18.686 individuals with DM – safely reduction in primary and secondary ASCVD (</a:t>
            </a:r>
            <a:r>
              <a:rPr lang="en-US" sz="1100" i="1" dirty="0">
                <a:solidFill>
                  <a:srgbClr val="141413"/>
                </a:solidFill>
                <a:effectLst/>
              </a:rPr>
              <a:t>Lancet 2008; 371:117–125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Only 1466 T1D individuals – similar reduction of events to T2D, but # of the events was small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DE4F3-37BE-FD4B-B0C6-50EC18A10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347" y="2362124"/>
            <a:ext cx="2522141" cy="293158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568955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A picture of an electromagnetic radiation">
            <a:extLst>
              <a:ext uri="{FF2B5EF4-FFF2-40B4-BE49-F238E27FC236}">
                <a16:creationId xmlns:a16="http://schemas.microsoft.com/office/drawing/2014/main" id="{DEF24067-8501-BFE9-1201-F79063F2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17" r="4501" b="-1"/>
          <a:stretch/>
        </p:blipFill>
        <p:spPr>
          <a:xfrm>
            <a:off x="3048" y="10"/>
            <a:ext cx="6195372" cy="461823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ECDEA-61AC-BA6C-17C5-B7D2BF25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Challenges in T1D Research: Underrepresentation in the Trials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EE24EA9-E92E-C7A1-2800-3B8DFB7BE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126" y="742520"/>
            <a:ext cx="4800600" cy="3935986"/>
          </a:xfrm>
        </p:spPr>
        <p:txBody>
          <a:bodyPr anchor="ctr">
            <a:norm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IMPROVE-IT</a:t>
            </a:r>
            <a:r>
              <a:rPr lang="en-US" sz="1800" dirty="0">
                <a:solidFill>
                  <a:schemeClr val="tx2"/>
                </a:solidFill>
              </a:rPr>
              <a:t> Ezetimibe trial – no report on T1D outcomes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FOURIER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Evolocumab</a:t>
            </a:r>
            <a:r>
              <a:rPr lang="en-US" sz="1800" dirty="0">
                <a:solidFill>
                  <a:schemeClr val="tx2"/>
                </a:solidFill>
              </a:rPr>
              <a:t> (Repatha) 27.564 participants/11.301 with DM (40%)/286 with DM1(2.5%/1.03%) (</a:t>
            </a:r>
            <a:r>
              <a:rPr lang="en-US" sz="1800" i="1" dirty="0">
                <a:solidFill>
                  <a:schemeClr val="tx2"/>
                </a:solidFill>
                <a:effectLst/>
              </a:rPr>
              <a:t>Lancet Diabetes Endocrinol 2017; 5:941–950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ODYSSEY OUTCOMES </a:t>
            </a:r>
            <a:r>
              <a:rPr lang="en-US" sz="1800" dirty="0">
                <a:solidFill>
                  <a:schemeClr val="tx2"/>
                </a:solidFill>
              </a:rPr>
              <a:t>Alirocumab (</a:t>
            </a:r>
            <a:r>
              <a:rPr lang="en-US" sz="1800" dirty="0" err="1">
                <a:solidFill>
                  <a:schemeClr val="tx2"/>
                </a:solidFill>
              </a:rPr>
              <a:t>Praluent</a:t>
            </a:r>
            <a:r>
              <a:rPr lang="en-US" sz="1800" dirty="0">
                <a:solidFill>
                  <a:schemeClr val="tx2"/>
                </a:solidFill>
              </a:rPr>
              <a:t>) 18.924 participants/5.444 with DM (28.8%)/37 with T1D (0.68%/0.2%)</a:t>
            </a:r>
          </a:p>
          <a:p>
            <a:r>
              <a:rPr lang="en-US" sz="1800" dirty="0">
                <a:solidFill>
                  <a:schemeClr val="tx2"/>
                </a:solidFill>
              </a:rPr>
              <a:t>No conclusions can be drawn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68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AE1E-4DE4-4E4C-8999-A8506876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2A1FA-6C7B-A745-B10D-D385FFF2E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838" y="1481328"/>
            <a:ext cx="7629312" cy="51206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T1D age 40 years and older and/or with duration of diabetes &gt; 20 years, and/or microvascular complications irrespective of the CV risk score</a:t>
            </a:r>
          </a:p>
          <a:p>
            <a:r>
              <a:rPr lang="en-US" sz="2000" i="1" dirty="0"/>
              <a:t>Hero C, </a:t>
            </a:r>
            <a:r>
              <a:rPr lang="en-US" sz="2000" i="1" dirty="0" err="1"/>
              <a:t>Rawshani</a:t>
            </a:r>
            <a:r>
              <a:rPr lang="en-US" sz="2000" i="1" dirty="0"/>
              <a:t> A, </a:t>
            </a:r>
            <a:r>
              <a:rPr lang="en-US" sz="2000" i="1" dirty="0" err="1"/>
              <a:t>Svensson</a:t>
            </a:r>
            <a:r>
              <a:rPr lang="en-US" sz="2000" i="1" dirty="0"/>
              <a:t> AM, et al. Association between use of lipid-lowering therapy and cardiovascular diseases and death in individuals with type 1 diabetes. Diabetes Care.2016;39(6):996–1003.</a:t>
            </a:r>
          </a:p>
          <a:p>
            <a:r>
              <a:rPr lang="en-US" dirty="0"/>
              <a:t>Swedish registry: effects of lipid-lowering therapy in 24 230 individuals with T1D without known CVD</a:t>
            </a:r>
          </a:p>
          <a:p>
            <a:r>
              <a:rPr lang="en-US" dirty="0"/>
              <a:t>5387 were treated with lipid-lowering medications (97% statins) and 18 843 were not treated</a:t>
            </a:r>
          </a:p>
          <a:p>
            <a:r>
              <a:rPr lang="en-US" dirty="0"/>
              <a:t>Mean follow up of 6 years</a:t>
            </a:r>
          </a:p>
          <a:p>
            <a:r>
              <a:rPr lang="en-US" dirty="0"/>
              <a:t>HR for CVD deaths 0.6; all-cause death, 0.56; fatal/nonfatal stroke, 0.56; fatal/nonfatal MI, 0.78; fatal/nonfatal CHD, 0.85; and fatal/nonfatal CVD, 0.77</a:t>
            </a:r>
          </a:p>
          <a:p>
            <a:r>
              <a:rPr lang="en-US" dirty="0"/>
              <a:t>HPS – 615 individuals with T1D – CVD reduction was not different from 5348 of T2D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98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DB362-9771-4A3C-B9E5-6777F34C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54D1B-BF12-A194-1793-D0BCA01D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1"/>
            <a:ext cx="5996619" cy="19798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Risk Enhancing Factors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FC801-D5A0-3B0B-D7B1-2E97765C7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5429" y="149448"/>
            <a:ext cx="3997745" cy="198226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200">
              <a:solidFill>
                <a:schemeClr val="tx2">
                  <a:alpha val="80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0EF321-8351-49AB-BA30-A90615C80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8716"/>
            <a:ext cx="12192000" cy="459491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729D3C-986A-4A27-A9FF-0A07A0959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6" y="2258716"/>
            <a:ext cx="12191999" cy="4608809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rrows pointing right while one points left">
            <a:extLst>
              <a:ext uri="{FF2B5EF4-FFF2-40B4-BE49-F238E27FC236}">
                <a16:creationId xmlns:a16="http://schemas.microsoft.com/office/drawing/2014/main" id="{2CF5636A-50F8-BEF8-9FC9-149A2500DC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23" r="-1" b="7402"/>
          <a:stretch/>
        </p:blipFill>
        <p:spPr>
          <a:xfrm>
            <a:off x="2862031" y="2667000"/>
            <a:ext cx="6467938" cy="36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4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96DC-303E-6E69-56F3-127372E5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10" y="113545"/>
            <a:ext cx="48218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Lp</a:t>
            </a:r>
            <a:r>
              <a:rPr lang="en-US" dirty="0"/>
              <a:t>(a) in T1D</a:t>
            </a:r>
            <a:b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2129E-DEA9-E5D7-692A-9DDB4FE5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2461" y="1138990"/>
            <a:ext cx="6129762" cy="5382962"/>
          </a:xfrm>
        </p:spPr>
        <p:txBody>
          <a:bodyPr>
            <a:normAutofit/>
          </a:bodyPr>
          <a:lstStyle/>
          <a:p>
            <a:r>
              <a:rPr lang="en-US" sz="1800" dirty="0"/>
              <a:t>- </a:t>
            </a:r>
            <a:r>
              <a:rPr lang="en-US" sz="2000" dirty="0"/>
              <a:t>produced and released from the liver</a:t>
            </a:r>
          </a:p>
          <a:p>
            <a:r>
              <a:rPr lang="en-US" sz="2000" dirty="0"/>
              <a:t>- risk-enhancing factor</a:t>
            </a:r>
            <a:br>
              <a:rPr lang="en-US" sz="2000" dirty="0"/>
            </a:br>
            <a:r>
              <a:rPr lang="en-US" sz="2000" dirty="0"/>
              <a:t>- functions as main lipoprotein transporter for oxidized phospholipids (</a:t>
            </a:r>
            <a:r>
              <a:rPr lang="en-US" sz="2000" dirty="0" err="1"/>
              <a:t>OxP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b="1" dirty="0"/>
              <a:t>Significantly associated with ASCVD if &gt; 50 mg/dl and </a:t>
            </a:r>
            <a:r>
              <a:rPr lang="en-US" sz="2000" b="1" dirty="0" err="1"/>
              <a:t>hsCRP</a:t>
            </a:r>
            <a:r>
              <a:rPr lang="en-US" sz="2000" b="1" dirty="0"/>
              <a:t> &gt; 2 mg/l (</a:t>
            </a:r>
            <a:r>
              <a:rPr lang="en-US" sz="1600" b="1" i="1" dirty="0"/>
              <a:t>J Am Col Card 2021:78</a:t>
            </a:r>
            <a:r>
              <a:rPr lang="en-US" sz="2000" b="1" dirty="0"/>
              <a:t>)</a:t>
            </a:r>
          </a:p>
          <a:p>
            <a:r>
              <a:rPr lang="en-US" sz="2000" b="1" i="1" u="sng" dirty="0">
                <a:solidFill>
                  <a:schemeClr val="bg1"/>
                </a:solidFill>
              </a:rPr>
              <a:t>Diab Care 2020:43</a:t>
            </a:r>
            <a:endParaRPr lang="en-US" sz="2000" b="1" i="1" u="sng" dirty="0"/>
          </a:p>
          <a:p>
            <a:r>
              <a:rPr lang="en-US" sz="2000" dirty="0"/>
              <a:t>Significant predictor of ASCVD in T1D</a:t>
            </a:r>
          </a:p>
          <a:p>
            <a:r>
              <a:rPr lang="en-US" sz="2000" dirty="0"/>
              <a:t>Associated with metabolic control =&gt; Can insulin therapy affect </a:t>
            </a:r>
            <a:r>
              <a:rPr lang="en-US" sz="2000" dirty="0" err="1"/>
              <a:t>Lp</a:t>
            </a:r>
            <a:r>
              <a:rPr lang="en-US" sz="2000" dirty="0"/>
              <a:t>(a) synthesis?</a:t>
            </a:r>
          </a:p>
          <a:p>
            <a:endParaRPr lang="en-US" sz="2000" dirty="0"/>
          </a:p>
          <a:p>
            <a:r>
              <a:rPr lang="en-US" sz="2000" dirty="0"/>
              <a:t>No Targeted Therapy</a:t>
            </a:r>
          </a:p>
        </p:txBody>
      </p:sp>
      <p:pic>
        <p:nvPicPr>
          <p:cNvPr id="4" name="Picture 4" descr="https://www.amgenscience.com/wp-content/uploads/2019/02/1_242000416_graphic_1400x800.jpg">
            <a:extLst>
              <a:ext uri="{FF2B5EF4-FFF2-40B4-BE49-F238E27FC236}">
                <a16:creationId xmlns:a16="http://schemas.microsoft.com/office/drawing/2014/main" id="{5E6CA141-6D51-EBAE-5EFB-AE7B7F15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279" y="113545"/>
            <a:ext cx="4000501" cy="2286001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5980A-BA10-C41E-68A5-8B98F0290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210" y="3004342"/>
            <a:ext cx="5857373" cy="322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6EE67-3EF4-2C43-6074-23097D40158F}"/>
              </a:ext>
            </a:extLst>
          </p:cNvPr>
          <p:cNvSpPr txBox="1"/>
          <p:nvPr/>
        </p:nvSpPr>
        <p:spPr>
          <a:xfrm>
            <a:off x="7026442" y="6352674"/>
            <a:ext cx="3930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Diab Care 2020:43</a:t>
            </a:r>
          </a:p>
        </p:txBody>
      </p:sp>
    </p:spTree>
    <p:extLst>
      <p:ext uri="{BB962C8B-B14F-4D97-AF65-F5344CB8AC3E}">
        <p14:creationId xmlns:p14="http://schemas.microsoft.com/office/powerpoint/2010/main" val="764579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77818-DB12-EE5F-4DBE-33C909DB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/>
              <a:t>Coronary Artery Calcium (CAC)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6535B-A77A-0673-DDA1-74A89C0AE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684" y="2605386"/>
            <a:ext cx="4800600" cy="3552824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Does not detect non-calcified plaques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help to decide the initiation or intensification of statin therapy</a:t>
            </a:r>
          </a:p>
          <a:p>
            <a:r>
              <a:rPr lang="en-US" sz="2000" b="1" u="sng" dirty="0">
                <a:solidFill>
                  <a:schemeClr val="tx1"/>
                </a:solidFill>
                <a:effectLst/>
              </a:rPr>
              <a:t>Radiation exposure: </a:t>
            </a:r>
            <a:r>
              <a:rPr lang="en-US" sz="2000" dirty="0">
                <a:solidFill>
                  <a:schemeClr val="tx1"/>
                </a:solidFill>
                <a:effectLst/>
              </a:rPr>
              <a:t>1 mSv. In comparison, the usual radiation dose of a chest X-ray is 0.02–0.1 mSv and a chest CT about 7 mSv. The average environmental exposure yearly in the United States is on the order of 3–5 mSv</a:t>
            </a:r>
          </a:p>
        </p:txBody>
      </p:sp>
      <p:pic>
        <p:nvPicPr>
          <p:cNvPr id="4" name="Picture 2" descr="Coronary artery calcium scoring: Its practicality and clinical utility in  primary care | Cleveland Clinic Journal of Medicine">
            <a:extLst>
              <a:ext uri="{FF2B5EF4-FFF2-40B4-BE49-F238E27FC236}">
                <a16:creationId xmlns:a16="http://schemas.microsoft.com/office/drawing/2014/main" id="{9CBD9829-951A-16D0-57F0-77B7DA068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8921" y="2394868"/>
            <a:ext cx="6612396" cy="41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40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8CCC-5E03-8A50-CEF7-A5487C52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49" y="12527"/>
            <a:ext cx="10515600" cy="1030209"/>
          </a:xfrm>
        </p:spPr>
        <p:txBody>
          <a:bodyPr>
            <a:normAutofit/>
          </a:bodyPr>
          <a:lstStyle/>
          <a:p>
            <a:r>
              <a:rPr lang="en-US" sz="3200" dirty="0"/>
              <a:t>CAC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52058-E70D-C506-9E0C-841EF0020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023"/>
            <a:ext cx="10515600" cy="4195763"/>
          </a:xfrm>
        </p:spPr>
        <p:txBody>
          <a:bodyPr>
            <a:normAutofit/>
          </a:bodyPr>
          <a:lstStyle/>
          <a:p>
            <a:r>
              <a:rPr lang="en-US" sz="2400" b="1" dirty="0"/>
              <a:t>National Lipid Association (NLA) Guidelines </a:t>
            </a:r>
            <a:r>
              <a:rPr lang="en-US" sz="2400" dirty="0"/>
              <a:t>(</a:t>
            </a:r>
            <a:r>
              <a:rPr lang="en-US" sz="1800" i="1" dirty="0"/>
              <a:t>J Clin Lipidology 2021</a:t>
            </a:r>
            <a:r>
              <a:rPr lang="en-US" sz="2400" dirty="0"/>
              <a:t>): </a:t>
            </a:r>
          </a:p>
          <a:p>
            <a:r>
              <a:rPr lang="en-US" sz="2400" dirty="0"/>
              <a:t>CAC may be considered in T1D 40-75 </a:t>
            </a:r>
            <a:r>
              <a:rPr lang="en-US" sz="2400" dirty="0" err="1"/>
              <a:t>yo</a:t>
            </a:r>
            <a:r>
              <a:rPr lang="en-US" sz="2400" dirty="0"/>
              <a:t> to refine CVD risk assessment</a:t>
            </a:r>
          </a:p>
          <a:p>
            <a:r>
              <a:rPr lang="en-US" sz="2400" dirty="0"/>
              <a:t>Recommended in T1D 30-39 </a:t>
            </a:r>
            <a:r>
              <a:rPr lang="en-US" sz="2400" dirty="0" err="1"/>
              <a:t>yo</a:t>
            </a:r>
            <a:r>
              <a:rPr lang="en-US" sz="2400" dirty="0"/>
              <a:t> with DM duration of &gt; 20 years</a:t>
            </a:r>
          </a:p>
          <a:p>
            <a:r>
              <a:rPr lang="en-US" sz="2400" dirty="0"/>
              <a:t>If Score is 0 Agatston Units (AU), repeat the test in 3 years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B1E5C-B566-51AB-434B-30A3C2E6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85" y="3113397"/>
            <a:ext cx="7875803" cy="25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63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319CF-5AFD-B7F2-2358-C48CEB06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5179237" cy="15737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chemeClr val="tx2"/>
                </a:solidFill>
              </a:rPr>
              <a:t>Risk Enhancing Factors in Risk Assessment (</a:t>
            </a:r>
            <a:r>
              <a:rPr lang="en-US" sz="3400" dirty="0" err="1">
                <a:solidFill>
                  <a:schemeClr val="tx2"/>
                </a:solidFill>
              </a:rPr>
              <a:t>Lp</a:t>
            </a:r>
            <a:r>
              <a:rPr lang="en-US" sz="3400" dirty="0">
                <a:solidFill>
                  <a:schemeClr val="tx2"/>
                </a:solidFill>
              </a:rPr>
              <a:t>(a) + CAC)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A99AF-4BD7-8414-25DA-1E43C654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565" y="559814"/>
            <a:ext cx="5682696" cy="157378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</a:rPr>
              <a:t>Individuals with elevated </a:t>
            </a:r>
            <a:r>
              <a:rPr lang="en-US" sz="1800" dirty="0" err="1">
                <a:solidFill>
                  <a:srgbClr val="000000"/>
                </a:solidFill>
                <a:effectLst/>
              </a:rPr>
              <a:t>Lp</a:t>
            </a:r>
            <a:r>
              <a:rPr lang="en-US" sz="1800" dirty="0">
                <a:solidFill>
                  <a:srgbClr val="000000"/>
                </a:solidFill>
                <a:effectLst/>
              </a:rPr>
              <a:t>(a) and CAC score are the highest ASCVD risk.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</a:rPr>
              <a:t>Elevated </a:t>
            </a:r>
            <a:r>
              <a:rPr lang="en-US" sz="1800" dirty="0" err="1">
                <a:solidFill>
                  <a:srgbClr val="000000"/>
                </a:solidFill>
                <a:effectLst/>
              </a:rPr>
              <a:t>Lp</a:t>
            </a:r>
            <a:r>
              <a:rPr lang="en-US" sz="1800" dirty="0">
                <a:solidFill>
                  <a:srgbClr val="000000"/>
                </a:solidFill>
                <a:effectLst/>
              </a:rPr>
              <a:t>(a) level does not stratify ASCVD risk further among those with low CAC score</a:t>
            </a:r>
            <a:r>
              <a:rPr lang="en-US" sz="1200" dirty="0">
                <a:solidFill>
                  <a:srgbClr val="000000"/>
                </a:solidFill>
                <a:effectLst/>
                <a:latin typeface="Times"/>
              </a:rPr>
              <a:t>.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0E0EC-2D76-4D83-A9EE-B610858BB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97779"/>
            <a:ext cx="12192000" cy="416022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903544-48D2-4493-9093-E4648C9DE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7" y="2683887"/>
            <a:ext cx="12191999" cy="4174113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61399-A56A-7939-67A1-3291F74F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40" y="2935705"/>
            <a:ext cx="4388980" cy="343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100DA-1628-E1F2-5F60-038A699F8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06098" y="1155031"/>
            <a:ext cx="1700465" cy="6801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104BDF-2C79-31E9-CBFD-8D2A1E689B25}"/>
              </a:ext>
            </a:extLst>
          </p:cNvPr>
          <p:cNvSpPr txBox="1"/>
          <p:nvPr/>
        </p:nvSpPr>
        <p:spPr>
          <a:xfrm>
            <a:off x="5967913" y="629818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</a:rPr>
              <a:t>J Am Coll </a:t>
            </a:r>
            <a:r>
              <a:rPr lang="en-US" sz="1600" i="1" dirty="0" err="1">
                <a:solidFill>
                  <a:schemeClr val="bg1"/>
                </a:solidFill>
                <a:effectLst/>
              </a:rPr>
              <a:t>Cardiol</a:t>
            </a:r>
            <a:r>
              <a:rPr lang="en-US" sz="1600" i="1" dirty="0">
                <a:solidFill>
                  <a:schemeClr val="bg1"/>
                </a:solidFill>
                <a:effectLst/>
              </a:rPr>
              <a:t> . 2022 March 01; 79(8)</a:t>
            </a:r>
          </a:p>
        </p:txBody>
      </p:sp>
    </p:spTree>
    <p:extLst>
      <p:ext uri="{BB962C8B-B14F-4D97-AF65-F5344CB8AC3E}">
        <p14:creationId xmlns:p14="http://schemas.microsoft.com/office/powerpoint/2010/main" val="158021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DA4B2B-B54E-43B4-A1A4-EB704F7F3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54841" r="-1"/>
          <a:stretch/>
        </p:blipFill>
        <p:spPr>
          <a:xfrm>
            <a:off x="0" y="0"/>
            <a:ext cx="872377" cy="83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1A684-17E2-F187-C0BD-BA802A37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4050"/>
            <a:ext cx="5179237" cy="14404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Epidemiology: Younger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2E0D-4D1A-24CB-9E1A-7D4BB926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562" y="559814"/>
            <a:ext cx="5146083" cy="225958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Higher CVD 1</a:t>
            </a:r>
            <a:r>
              <a:rPr lang="en-US" sz="1800" baseline="30000" dirty="0">
                <a:solidFill>
                  <a:schemeClr val="tx2"/>
                </a:solidFill>
              </a:rPr>
              <a:t>st</a:t>
            </a:r>
            <a:r>
              <a:rPr lang="en-US" sz="1800" dirty="0">
                <a:solidFill>
                  <a:schemeClr val="tx2"/>
                </a:solidFill>
              </a:rPr>
              <a:t> event in younger patients =&gt; earlier onset of CVD</a:t>
            </a:r>
          </a:p>
          <a:p>
            <a:r>
              <a:rPr lang="en-US" sz="1800" dirty="0">
                <a:solidFill>
                  <a:schemeClr val="tx2"/>
                </a:solidFill>
              </a:rPr>
              <a:t>Scottish Registry Linkage Study (</a:t>
            </a:r>
            <a:r>
              <a:rPr lang="en-US" sz="1800" i="1" dirty="0">
                <a:solidFill>
                  <a:schemeClr val="tx2"/>
                </a:solidFill>
              </a:rPr>
              <a:t>PLOS Medicine, Oct 2012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</a:p>
          <a:p>
            <a:r>
              <a:rPr lang="en-US" sz="1400" dirty="0">
                <a:solidFill>
                  <a:schemeClr val="tx1"/>
                </a:solidFill>
              </a:rPr>
              <a:t>T1DM (n = 21,789) versus the non-diabetes population (3.96 million)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81F85-1C2C-E244-1DA9-B123A405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72" y="2414588"/>
            <a:ext cx="4485098" cy="3890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E19AA-658A-4C2B-9CC4-21641D1E4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801" y="3331784"/>
            <a:ext cx="5662999" cy="2548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32610F-5445-4E12-87F6-F0591ABE7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2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0C9C-D394-365B-DB1D-19DC9D5F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Carotid ULS For Assessment Of Pre-clinical Atherosclerosis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AD501-F358-C4D1-76D1-3AF1917FA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T1D + DKD regardless of the age</a:t>
            </a:r>
          </a:p>
          <a:p>
            <a:r>
              <a:rPr lang="en-US" sz="2000" dirty="0"/>
              <a:t>T1D &gt;/= 40 </a:t>
            </a:r>
            <a:r>
              <a:rPr lang="en-US" sz="2000" dirty="0" err="1"/>
              <a:t>yo</a:t>
            </a:r>
            <a:endParaRPr lang="en-US" sz="2000" dirty="0"/>
          </a:p>
          <a:p>
            <a:r>
              <a:rPr lang="en-US" sz="2000" dirty="0"/>
              <a:t>T1D &lt; 40 </a:t>
            </a:r>
            <a:r>
              <a:rPr lang="en-US" sz="2000" dirty="0" err="1"/>
              <a:t>yo</a:t>
            </a:r>
            <a:r>
              <a:rPr lang="en-US" sz="2000" dirty="0"/>
              <a:t> + &gt; 10 years DM duration + any of the following:</a:t>
            </a:r>
          </a:p>
          <a:p>
            <a:r>
              <a:rPr lang="en-US" sz="2000" dirty="0"/>
              <a:t>A) DM Retinopathy</a:t>
            </a:r>
          </a:p>
          <a:p>
            <a:r>
              <a:rPr lang="en-US" sz="2000" dirty="0"/>
              <a:t>B) Premature CVD in 1</a:t>
            </a:r>
            <a:r>
              <a:rPr lang="en-US" sz="2000" baseline="30000" dirty="0"/>
              <a:t>st</a:t>
            </a:r>
            <a:r>
              <a:rPr lang="en-US" sz="2000" dirty="0"/>
              <a:t> degree relatives  (&lt; 55 </a:t>
            </a:r>
            <a:r>
              <a:rPr lang="en-US" sz="2000" dirty="0" err="1"/>
              <a:t>yo</a:t>
            </a:r>
            <a:r>
              <a:rPr lang="en-US" sz="2000" dirty="0"/>
              <a:t> in men and &lt; 65 </a:t>
            </a:r>
            <a:r>
              <a:rPr lang="en-US" sz="2000" dirty="0" err="1"/>
              <a:t>yo</a:t>
            </a:r>
            <a:r>
              <a:rPr lang="en-US" sz="2000" dirty="0"/>
              <a:t> in women)</a:t>
            </a:r>
          </a:p>
          <a:p>
            <a:r>
              <a:rPr lang="en-US" sz="2000" dirty="0"/>
              <a:t>C) Active smoking</a:t>
            </a:r>
          </a:p>
          <a:p>
            <a:r>
              <a:rPr lang="en-US" sz="2000" dirty="0"/>
              <a:t>D) Hypertension </a:t>
            </a:r>
          </a:p>
          <a:p>
            <a:r>
              <a:rPr lang="en-US" sz="2000" dirty="0"/>
              <a:t>E) atherogenic dyslipidemia TG&gt;150, HDL &lt;45 in women and &lt; 40 in men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848FE-1E4F-4AC0-652A-2FD507E415FC}"/>
              </a:ext>
            </a:extLst>
          </p:cNvPr>
          <p:cNvSpPr txBox="1"/>
          <p:nvPr/>
        </p:nvSpPr>
        <p:spPr>
          <a:xfrm>
            <a:off x="3304673" y="640334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</a:rPr>
              <a:t>Diabetes </a:t>
            </a:r>
            <a:r>
              <a:rPr lang="en-US" sz="1600" i="1" dirty="0" err="1">
                <a:solidFill>
                  <a:schemeClr val="bg1"/>
                </a:solidFill>
                <a:effectLst/>
              </a:rPr>
              <a:t>Ther</a:t>
            </a:r>
            <a:r>
              <a:rPr lang="en-US" sz="1600" i="1" dirty="0">
                <a:solidFill>
                  <a:schemeClr val="bg1"/>
                </a:solidFill>
                <a:effectLst/>
              </a:rPr>
              <a:t> (2024) 15:1831–1844</a:t>
            </a:r>
          </a:p>
        </p:txBody>
      </p:sp>
    </p:spTree>
    <p:extLst>
      <p:ext uri="{BB962C8B-B14F-4D97-AF65-F5344CB8AC3E}">
        <p14:creationId xmlns:p14="http://schemas.microsoft.com/office/powerpoint/2010/main" val="3914402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B7A35D-A6F5-E47E-8599-25426248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05" y="307981"/>
            <a:ext cx="9722320" cy="6160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594655-8BA5-BF68-BD80-30FAAE312AB8}"/>
              </a:ext>
            </a:extLst>
          </p:cNvPr>
          <p:cNvSpPr txBox="1"/>
          <p:nvPr/>
        </p:nvSpPr>
        <p:spPr>
          <a:xfrm>
            <a:off x="3304673" y="646750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effectLst/>
              </a:rPr>
              <a:t>Diabetes </a:t>
            </a:r>
            <a:r>
              <a:rPr lang="en-US" sz="1400" i="1" dirty="0" err="1">
                <a:solidFill>
                  <a:schemeClr val="bg1"/>
                </a:solidFill>
                <a:effectLst/>
              </a:rPr>
              <a:t>Ther</a:t>
            </a:r>
            <a:r>
              <a:rPr lang="en-US" sz="1400" i="1" dirty="0">
                <a:solidFill>
                  <a:schemeClr val="bg1"/>
                </a:solidFill>
                <a:effectLst/>
              </a:rPr>
              <a:t> (2024) 15:1831–1844</a:t>
            </a:r>
          </a:p>
        </p:txBody>
      </p:sp>
    </p:spTree>
    <p:extLst>
      <p:ext uri="{BB962C8B-B14F-4D97-AF65-F5344CB8AC3E}">
        <p14:creationId xmlns:p14="http://schemas.microsoft.com/office/powerpoint/2010/main" val="4195465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FC08-AF3A-0143-4D19-30B9BA51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013861"/>
          </a:xfrm>
        </p:spPr>
        <p:txBody>
          <a:bodyPr/>
          <a:lstStyle/>
          <a:p>
            <a:r>
              <a:rPr lang="en-US" dirty="0"/>
              <a:t>Summary and Barriers To Care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08996096-3385-0570-9974-FB88462F86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49450"/>
          <a:ext cx="10515600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5516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Needle and vial">
            <a:extLst>
              <a:ext uri="{FF2B5EF4-FFF2-40B4-BE49-F238E27FC236}">
                <a16:creationId xmlns:a16="http://schemas.microsoft.com/office/drawing/2014/main" id="{A7F4807A-3752-749C-972D-ECBBCE8F2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7" r="3869" b="1"/>
          <a:stretch/>
        </p:blipFill>
        <p:spPr>
          <a:xfrm>
            <a:off x="3048" y="10"/>
            <a:ext cx="6195372" cy="46182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CFDDA-4DAA-1AC5-CD8C-2D4EF55E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>
            <a:normAutofit/>
          </a:bodyPr>
          <a:lstStyle/>
          <a:p>
            <a:r>
              <a:rPr lang="en-US" dirty="0"/>
              <a:t>Summary and Barriers To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3DC9D-25D8-174F-05CE-FCF9BF571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9" y="399684"/>
            <a:ext cx="5253789" cy="393598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Time constrains and complexity of care:</a:t>
            </a:r>
          </a:p>
          <a:p>
            <a:r>
              <a:rPr lang="en-US" sz="2000" dirty="0">
                <a:solidFill>
                  <a:schemeClr val="tx2"/>
                </a:solidFill>
              </a:rPr>
              <a:t>- Intensive insulin therapy</a:t>
            </a:r>
          </a:p>
          <a:p>
            <a:r>
              <a:rPr lang="en-US" sz="2000" dirty="0">
                <a:solidFill>
                  <a:schemeClr val="tx2"/>
                </a:solidFill>
              </a:rPr>
              <a:t>- Diabetes technology</a:t>
            </a:r>
          </a:p>
          <a:p>
            <a:r>
              <a:rPr lang="en-US" sz="2000" dirty="0">
                <a:solidFill>
                  <a:schemeClr val="tx2"/>
                </a:solidFill>
              </a:rPr>
              <a:t>- Screening for microvascular complications</a:t>
            </a:r>
          </a:p>
          <a:p>
            <a:r>
              <a:rPr lang="en-US" sz="2000" dirty="0">
                <a:solidFill>
                  <a:schemeClr val="tx2"/>
                </a:solidFill>
              </a:rPr>
              <a:t>- Behavioral therapy and self-care</a:t>
            </a:r>
          </a:p>
          <a:p>
            <a:r>
              <a:rPr lang="en-US" sz="2000" dirty="0">
                <a:solidFill>
                  <a:schemeClr val="tx2"/>
                </a:solidFill>
              </a:rPr>
              <a:t>“Super-normal” lipid profile in well-controlled DM 1 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 considered cardioprotective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74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14023-3F38-44EB-8ABB-B52E5B9E2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5F9310-ED3E-45B9-9D97-AC0F2C890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04150DC4-0343-5BF4-402E-F942DBE65A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2917" b="13569"/>
          <a:stretch/>
        </p:blipFill>
        <p:spPr>
          <a:xfrm>
            <a:off x="20" y="1376"/>
            <a:ext cx="12191980" cy="68566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718DF-7277-BD3B-9C6C-A4E3D492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523512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Thank You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221691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8A048-2E03-153C-AFE3-A36B453E9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2819399" cy="5577934"/>
          </a:xfrm>
        </p:spPr>
        <p:txBody>
          <a:bodyPr>
            <a:normAutofit/>
          </a:bodyPr>
          <a:lstStyle/>
          <a:p>
            <a:r>
              <a:rPr lang="en-US" sz="2400"/>
              <a:t>Epidemiological Data</a:t>
            </a: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AEFAB226-763B-D73B-BB0A-E52A7B32C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743871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561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FF7F-CA14-816A-B590-26F89DE38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10"/>
            <a:ext cx="10515600" cy="991553"/>
          </a:xfrm>
        </p:spPr>
        <p:txBody>
          <a:bodyPr/>
          <a:lstStyle/>
          <a:p>
            <a:r>
              <a:rPr lang="en-US" dirty="0"/>
              <a:t>Gender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89AEC-3384-FDBA-8F8B-5E86CDA5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3" y="1579006"/>
            <a:ext cx="8521473" cy="4897994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Higher risk F&gt;M in CHD, not in Cerebrovascular Ds </a:t>
            </a:r>
          </a:p>
          <a:p>
            <a:r>
              <a:rPr lang="en-US" sz="2000" dirty="0"/>
              <a:t>M&gt;F in PVD</a:t>
            </a:r>
          </a:p>
          <a:p>
            <a:r>
              <a:rPr lang="en-US" sz="2000" i="1" u="sng" dirty="0"/>
              <a:t>JCEM 2023 Dei Cas et al (Italy)</a:t>
            </a:r>
          </a:p>
          <a:p>
            <a:r>
              <a:rPr lang="en-US" sz="2000" b="1" i="1" dirty="0"/>
              <a:t>Sex Differences in CVD and CV Risk Estimation in Patients with T1D </a:t>
            </a:r>
          </a:p>
          <a:p>
            <a:r>
              <a:rPr lang="en-US" sz="2000" dirty="0"/>
              <a:t>Retrospective, multicenter, observational study in 11 Italian Diabetes Outpatient Clinics participating in Study Group on DM and Atherosclerosis of Italian Society of DM </a:t>
            </a:r>
          </a:p>
          <a:p>
            <a:r>
              <a:rPr lang="en-US" sz="2000" dirty="0"/>
              <a:t>Inclusion criteria: T1D &gt; 18 years old </a:t>
            </a:r>
          </a:p>
          <a:p>
            <a:r>
              <a:rPr lang="en-US" sz="2000" dirty="0"/>
              <a:t>Exclusion: pregnancy and other than T1D diagnoses</a:t>
            </a:r>
          </a:p>
          <a:p>
            <a:r>
              <a:rPr lang="en-US" sz="2000" i="1" u="sng" dirty="0"/>
              <a:t>Extracted data</a:t>
            </a:r>
            <a:r>
              <a:rPr lang="en-US" sz="2000" dirty="0"/>
              <a:t>: age, sex, T1D duration, age at diagnosis, BMI, BP, A1C, TC, </a:t>
            </a:r>
            <a:r>
              <a:rPr lang="en-US" sz="2000" dirty="0" err="1"/>
              <a:t>Tg</a:t>
            </a:r>
            <a:r>
              <a:rPr lang="en-US" sz="2000" dirty="0"/>
              <a:t>, LDL, HDL, liver enzymes, creatinine, e-GFR, CKD stage &gt; 3 (e-GFR&lt;60)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FD40D-7BF3-CEB4-D157-FE7BA781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860" y="1264127"/>
            <a:ext cx="41148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67C00-9E1E-A73C-3D96-7674F3CEB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75" y="1624590"/>
            <a:ext cx="16764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B206-EAA7-35D9-680E-11C973233D20}"/>
              </a:ext>
            </a:extLst>
          </p:cNvPr>
          <p:cNvSpPr txBox="1"/>
          <p:nvPr/>
        </p:nvSpPr>
        <p:spPr>
          <a:xfrm>
            <a:off x="8181975" y="236605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Lancet Diab </a:t>
            </a:r>
            <a:r>
              <a:rPr lang="en-US" sz="1400" i="1" dirty="0" err="1">
                <a:solidFill>
                  <a:schemeClr val="bg1"/>
                </a:solidFill>
              </a:rPr>
              <a:t>Endocr</a:t>
            </a:r>
            <a:r>
              <a:rPr lang="en-US" sz="1400" i="1" dirty="0">
                <a:solidFill>
                  <a:schemeClr val="bg1"/>
                </a:solidFill>
              </a:rPr>
              <a:t> 3(3)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69AA8-A463-F8A0-FEE6-7D121B26AB53}"/>
              </a:ext>
            </a:extLst>
          </p:cNvPr>
          <p:cNvSpPr txBox="1"/>
          <p:nvPr/>
        </p:nvSpPr>
        <p:spPr>
          <a:xfrm>
            <a:off x="9233127" y="4587079"/>
            <a:ext cx="2630260" cy="17543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Mean 3-year A1C calculated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Smoking –”yes” for current smokers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Exercise “yes” for &gt; 3.5 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75737-85C8-D94F-5277-36B47B745BF0}"/>
              </a:ext>
            </a:extLst>
          </p:cNvPr>
          <p:cNvSpPr txBox="1"/>
          <p:nvPr/>
        </p:nvSpPr>
        <p:spPr>
          <a:xfrm>
            <a:off x="2029947" y="6424779"/>
            <a:ext cx="6152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/>
                <a:latin typeface="Helvetica" pitchFamily="2" charset="0"/>
              </a:rPr>
              <a:t>The Journal of Clinical Endocrinology &amp; Metabolism, 2023, Vol. 108, No. 9</a:t>
            </a:r>
          </a:p>
        </p:txBody>
      </p:sp>
    </p:spTree>
    <p:extLst>
      <p:ext uri="{BB962C8B-B14F-4D97-AF65-F5344CB8AC3E}">
        <p14:creationId xmlns:p14="http://schemas.microsoft.com/office/powerpoint/2010/main" val="25072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30B55-9C83-A90A-ED62-22099673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10348146" cy="167500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Gender Differences (cont.)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 rot="10800000">
            <a:off x="0" y="2719662"/>
            <a:ext cx="1371600" cy="25483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471CB-D436-9968-5864-B44821C0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587" y="2403097"/>
            <a:ext cx="7178691" cy="3709990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Insulin TDD and modalities of insulin therapy (MDIs, CGM, insulin pump)</a:t>
            </a:r>
          </a:p>
          <a:p>
            <a:r>
              <a:rPr lang="en-US" sz="1800">
                <a:solidFill>
                  <a:schemeClr val="tx2"/>
                </a:solidFill>
              </a:rPr>
              <a:t>Data on Micro- and Macrovascular complications</a:t>
            </a:r>
          </a:p>
          <a:p>
            <a:r>
              <a:rPr lang="en-US" sz="1800">
                <a:solidFill>
                  <a:schemeClr val="tx2"/>
                </a:solidFill>
              </a:rPr>
              <a:t>Information on max carotid plaque lesion as max % stenosis on Uls </a:t>
            </a:r>
          </a:p>
          <a:p>
            <a:r>
              <a:rPr lang="en-US" sz="1800">
                <a:solidFill>
                  <a:schemeClr val="tx2"/>
                </a:solidFill>
              </a:rPr>
              <a:t>10-year CVD risk was estimated in primary prevention for CVD </a:t>
            </a:r>
            <a:r>
              <a:rPr lang="en-US" sz="1800">
                <a:solidFill>
                  <a:schemeClr val="tx2"/>
                </a:solidFill>
                <a:effectLst/>
                <a:cs typeface="Calibri" panose="020F0502020204030204" pitchFamily="34" charset="0"/>
              </a:rPr>
              <a:t>using the Steno type 1 risk engine</a:t>
            </a:r>
          </a:p>
          <a:p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46DA5-352D-A100-99DD-949AF8FCA45D}"/>
              </a:ext>
            </a:extLst>
          </p:cNvPr>
          <p:cNvSpPr txBox="1"/>
          <p:nvPr/>
        </p:nvSpPr>
        <p:spPr>
          <a:xfrm>
            <a:off x="3220168" y="6526639"/>
            <a:ext cx="6152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effectLst/>
                <a:latin typeface="Helvetica" pitchFamily="2" charset="0"/>
              </a:rPr>
              <a:t>The Journal of Clinical Endocrinology &amp; Metabolism, 2023, Vol. 108, No. 9</a:t>
            </a:r>
          </a:p>
        </p:txBody>
      </p:sp>
    </p:spTree>
    <p:extLst>
      <p:ext uri="{BB962C8B-B14F-4D97-AF65-F5344CB8AC3E}">
        <p14:creationId xmlns:p14="http://schemas.microsoft.com/office/powerpoint/2010/main" val="70349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EB9F-1725-8F88-1282-8868CD43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079"/>
            <a:ext cx="10515600" cy="762372"/>
          </a:xfrm>
        </p:spPr>
        <p:txBody>
          <a:bodyPr/>
          <a:lstStyle/>
          <a:p>
            <a:r>
              <a:rPr lang="en-US" dirty="0"/>
              <a:t>The STENO T1 Risk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81A21-3018-8E2A-ED68-9ACA8C638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5" y="1231133"/>
            <a:ext cx="6389783" cy="497742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CVD prediction model by using 4306 adults with T1D attending Steno DM Center in Denmark</a:t>
            </a:r>
          </a:p>
          <a:p>
            <a:r>
              <a:rPr lang="en-US" sz="2000" dirty="0"/>
              <a:t>CVD defined as a composite fatal and non-fatal events of IHD, ischemic stroke, HF, and PAD</a:t>
            </a:r>
          </a:p>
          <a:p>
            <a:r>
              <a:rPr lang="en-US" sz="2000" dirty="0"/>
              <a:t>Median FUP 6.8 years: </a:t>
            </a:r>
            <a:r>
              <a:rPr lang="en-US" sz="2000" dirty="0">
                <a:effectLst/>
              </a:rPr>
              <a:t>793 (18.4%) patients developed CVD</a:t>
            </a:r>
          </a:p>
          <a:p>
            <a:r>
              <a:rPr lang="en-US" sz="2000" dirty="0"/>
              <a:t>2 stage approach for risk prediction model: non-parametric/data driven and </a:t>
            </a:r>
            <a:r>
              <a:rPr lang="en-US" sz="2000" dirty="0" err="1"/>
              <a:t>poisson</a:t>
            </a:r>
            <a:r>
              <a:rPr lang="en-US" sz="2000" dirty="0"/>
              <a:t> regression analysis</a:t>
            </a:r>
          </a:p>
          <a:p>
            <a:r>
              <a:rPr lang="en-US" sz="2000" dirty="0">
                <a:effectLst/>
              </a:rPr>
              <a:t>Exter</a:t>
            </a:r>
            <a:r>
              <a:rPr lang="en-US" sz="2000" dirty="0"/>
              <a:t>nal validation was in T1D Funen DM database in Denmark</a:t>
            </a:r>
          </a:p>
          <a:p>
            <a:r>
              <a:rPr lang="en-US" sz="2000" dirty="0">
                <a:effectLst/>
              </a:rPr>
              <a:t>Included entire adult age range (18-90 </a:t>
            </a:r>
            <a:r>
              <a:rPr lang="en-US" sz="2000" dirty="0" err="1">
                <a:effectLst/>
              </a:rPr>
              <a:t>yo</a:t>
            </a:r>
            <a:r>
              <a:rPr lang="en-US" sz="2000" dirty="0">
                <a:effectLst/>
              </a:rPr>
              <a:t>), both newly diagnosed and long-standing DM</a:t>
            </a:r>
          </a:p>
          <a:p>
            <a:r>
              <a:rPr lang="en-US" sz="2000" dirty="0"/>
              <a:t>~ 1 out of 3 patients diagnosed with T1D after 30 </a:t>
            </a:r>
            <a:r>
              <a:rPr lang="en-US" sz="2000" dirty="0" err="1"/>
              <a:t>yo</a:t>
            </a:r>
            <a:endParaRPr lang="en-US" sz="2000" dirty="0">
              <a:effectLst/>
            </a:endParaRP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1EF1D-2150-64B8-FB16-32145692AB4D}"/>
              </a:ext>
            </a:extLst>
          </p:cNvPr>
          <p:cNvSpPr txBox="1"/>
          <p:nvPr/>
        </p:nvSpPr>
        <p:spPr>
          <a:xfrm>
            <a:off x="3047082" y="6492240"/>
            <a:ext cx="6097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effectLst/>
                <a:latin typeface="Times"/>
              </a:rPr>
              <a:t>Circulation</a:t>
            </a:r>
            <a:r>
              <a:rPr lang="en-US" sz="1200" b="1" dirty="0">
                <a:solidFill>
                  <a:schemeClr val="bg1"/>
                </a:solidFill>
                <a:effectLst/>
                <a:latin typeface="Times"/>
              </a:rPr>
              <a:t>. 2016;133:1058-1066</a:t>
            </a:r>
            <a:endParaRPr lang="en-US" sz="1200" dirty="0">
              <a:solidFill>
                <a:schemeClr val="bg1"/>
              </a:solidFill>
              <a:effectLst/>
              <a:latin typeface="Tim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580D1-832F-6333-BF38-D5C02145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1143536"/>
            <a:ext cx="37592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56519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21020</TotalTime>
  <Words>4003</Words>
  <Application>Microsoft Office PowerPoint</Application>
  <PresentationFormat>Widescreen</PresentationFormat>
  <Paragraphs>374</Paragraphs>
  <Slides>54</Slides>
  <Notes>26</Notes>
  <HiddenSlides>7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Aptos</vt:lpstr>
      <vt:lpstr>Arial</vt:lpstr>
      <vt:lpstr>Avenir Next LT Pro</vt:lpstr>
      <vt:lpstr>AvenirNext LT Pro Medium</vt:lpstr>
      <vt:lpstr>Calibri</vt:lpstr>
      <vt:lpstr>Helvetica</vt:lpstr>
      <vt:lpstr>STIX Two Text</vt:lpstr>
      <vt:lpstr>STIXGeneral</vt:lpstr>
      <vt:lpstr>Times</vt:lpstr>
      <vt:lpstr>Wingdings</vt:lpstr>
      <vt:lpstr>BlockprintVTI</vt:lpstr>
      <vt:lpstr>The Silent Threat: CVD in Type 1 Diabetes and When to Start Statins.</vt:lpstr>
      <vt:lpstr>Patient cases</vt:lpstr>
      <vt:lpstr>Type 1 DM and CVD</vt:lpstr>
      <vt:lpstr>PowerPoint Presentation</vt:lpstr>
      <vt:lpstr>Epidemiology: Younger Age</vt:lpstr>
      <vt:lpstr>Epidemiological Data</vt:lpstr>
      <vt:lpstr>Gender Differences</vt:lpstr>
      <vt:lpstr>Gender Differences (cont.)</vt:lpstr>
      <vt:lpstr>The STENO T1 Risk Engine</vt:lpstr>
      <vt:lpstr>The STENO T1Risk Engine</vt:lpstr>
      <vt:lpstr>Comparison of risk calculators</vt:lpstr>
      <vt:lpstr>PowerPoint Presentation</vt:lpstr>
      <vt:lpstr>Gender Differences </vt:lpstr>
      <vt:lpstr>Sex differences in 10-year estimated risk prediction of carotid artery atherosclerosis plaque and microvascular complications</vt:lpstr>
      <vt:lpstr>Sex difference in CVD</vt:lpstr>
      <vt:lpstr>Role of A1C </vt:lpstr>
      <vt:lpstr>30-year CVD in T1D by long term patterns of glycemic control (Diab Care 2022;45)</vt:lpstr>
      <vt:lpstr>30-year CVD in T1D by long term patterns of glycemic control (Diab Care 2022;45)</vt:lpstr>
      <vt:lpstr>Clinical Conclusions</vt:lpstr>
      <vt:lpstr>CGM Metrics and CV Outcomes </vt:lpstr>
      <vt:lpstr>Virtual DCCT</vt:lpstr>
      <vt:lpstr>Virtual DCCT and CV Outcomes</vt:lpstr>
      <vt:lpstr>ACS in T1D</vt:lpstr>
      <vt:lpstr>Understanding of health disparity in T1D and ACS</vt:lpstr>
      <vt:lpstr>ACS in T1D (cont)</vt:lpstr>
      <vt:lpstr>Differential Impact of T1D vs T2D on Acute MI outcomes?</vt:lpstr>
      <vt:lpstr>Differential Impact of T1D and T2D undergoing PCI</vt:lpstr>
      <vt:lpstr>Differential Impact of T1D and T2D undergoing PCI</vt:lpstr>
      <vt:lpstr>CVD Underlying Mechanisms in T1D</vt:lpstr>
      <vt:lpstr>Chronic Hyperglycemia</vt:lpstr>
      <vt:lpstr>Usual Risk Factors</vt:lpstr>
      <vt:lpstr>CAN and Nephropathy</vt:lpstr>
      <vt:lpstr>Other Potential Factors</vt:lpstr>
      <vt:lpstr>Double Burden of T1D and HF</vt:lpstr>
      <vt:lpstr>T1D increased risk of HF</vt:lpstr>
      <vt:lpstr>Metabolic Health in T1D</vt:lpstr>
      <vt:lpstr>Increase in overweight, obesity, and metabolic abnormalities in T1D</vt:lpstr>
      <vt:lpstr>Targeting MetS in T1D</vt:lpstr>
      <vt:lpstr>Reducing cardiometabolic risk with semaglutide in type 1 diabetes (RESET1): Study protocol of a phase 2 double-­blinded randomised placebo-­ controlled trial </vt:lpstr>
      <vt:lpstr>Long-Acting GLP-1 in T1D </vt:lpstr>
      <vt:lpstr>Statins in T1D</vt:lpstr>
      <vt:lpstr>Challenges in T1D Research</vt:lpstr>
      <vt:lpstr>Challenges in T1D Research: Underrepresentation in the Trials</vt:lpstr>
      <vt:lpstr>Benefits of Therapy</vt:lpstr>
      <vt:lpstr>Risk Enhancing Factors</vt:lpstr>
      <vt:lpstr>Lp(a) in T1D </vt:lpstr>
      <vt:lpstr>Coronary Artery Calcium (CAC) Score</vt:lpstr>
      <vt:lpstr>CAC Score</vt:lpstr>
      <vt:lpstr>Risk Enhancing Factors in Risk Assessment (Lp(a) + CAC)</vt:lpstr>
      <vt:lpstr>Carotid ULS For Assessment Of Pre-clinical Atherosclerosis</vt:lpstr>
      <vt:lpstr>PowerPoint Presentation</vt:lpstr>
      <vt:lpstr>Summary and Barriers To Care</vt:lpstr>
      <vt:lpstr>Summary and Barriers To Care</vt:lpstr>
      <vt:lpstr>Thank You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Marina Basina</dc:creator>
  <cp:lastModifiedBy>Trevon Wright</cp:lastModifiedBy>
  <cp:revision>89</cp:revision>
  <dcterms:created xsi:type="dcterms:W3CDTF">2025-01-21T07:01:02Z</dcterms:created>
  <dcterms:modified xsi:type="dcterms:W3CDTF">2025-10-31T20:39:45Z</dcterms:modified>
</cp:coreProperties>
</file>