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63"/>
    <p:restoredTop sz="94648"/>
  </p:normalViewPr>
  <p:slideViewPr>
    <p:cSldViewPr snapToGrid="0">
      <p:cViewPr varScale="1">
        <p:scale>
          <a:sx n="78" d="100"/>
          <a:sy n="78" d="100"/>
        </p:scale>
        <p:origin x="184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52982-287E-25D3-3621-8FE0F17900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D5FB08-D912-EE5C-7FBD-2A5AEFFA4A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492CE9-7C05-4AD6-0C18-609BE9065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9FE60-4079-8D46-B751-3372A2220C65}" type="datetimeFigureOut">
              <a:rPr lang="en-US" smtClean="0"/>
              <a:t>3/12/25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4CDF7-10CA-1BF8-88E2-B65EF58F6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F5650-0457-68F4-33D2-6C2725E55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A7F17-BD43-6B45-BF1C-3D0FFCA57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789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49DE2-D865-79CD-750E-5B4C7E3CC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1A8B1F-7F1C-18ED-11FC-C9B9B81A08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F5757B-6795-52E9-DB5C-FA23DA6FB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9FE60-4079-8D46-B751-3372A2220C65}" type="datetimeFigureOut">
              <a:rPr lang="en-US" smtClean="0"/>
              <a:t>3/12/25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4B176D-8BDE-5135-AEF7-026AB4CCB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C3ABAB-EF01-F724-DB9F-BA3718004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A7F17-BD43-6B45-BF1C-3D0FFCA57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350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17053D-B311-F532-288E-1E43B291D6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A3FE4D-D7DD-35A5-E58F-8624418ED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C4CFCC-CE1E-E9F4-1ACE-456D193DB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9FE60-4079-8D46-B751-3372A2220C65}" type="datetimeFigureOut">
              <a:rPr lang="en-US" smtClean="0"/>
              <a:t>3/12/25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E29ACE-7224-9930-C41B-95E8A88B9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D09382-E557-A401-ED3E-EB748646B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A7F17-BD43-6B45-BF1C-3D0FFCA57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767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E3DF3-4944-6352-010A-CB6129E44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A75B4-635F-D0EF-E5FF-0D686B282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F08745-65A5-87AF-3982-966563377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9FE60-4079-8D46-B751-3372A2220C65}" type="datetimeFigureOut">
              <a:rPr lang="en-US" smtClean="0"/>
              <a:t>3/12/25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42BE0C-4795-481F-A2B6-5CA7703F6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9BC15E-3704-17B9-B2A7-A28FF79E3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A7F17-BD43-6B45-BF1C-3D0FFCA57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123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B6E9A-1D95-D194-2939-BC3D8BD19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E00DDC-81E4-12A0-74A3-DD060FB45F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FCE1A3-06D8-A133-DCD3-A197BA7EC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9FE60-4079-8D46-B751-3372A2220C65}" type="datetimeFigureOut">
              <a:rPr lang="en-US" smtClean="0"/>
              <a:t>3/12/25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38761-2FF4-C966-104F-90ABF9401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4B8CA-3C82-E3F0-F7E3-79754A65E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A7F17-BD43-6B45-BF1C-3D0FFCA57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827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25530-ACB1-FF9C-D9B6-72153F87D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59B6E-CCC1-1F7A-DDCF-85202AF2FA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A564EF-794E-C0FA-D4B4-20D152B49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912590-9989-0CA0-921F-932510345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9FE60-4079-8D46-B751-3372A2220C65}" type="datetimeFigureOut">
              <a:rPr lang="en-US" smtClean="0"/>
              <a:t>3/12/25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105C1B-034F-91EF-3DC1-3E4B159F1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CB990F-0352-5B5C-0092-A86AC3600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A7F17-BD43-6B45-BF1C-3D0FFCA57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168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B3344-7CE8-123F-3C8F-79DDE8901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5DB800-7FA5-7A7F-FFE2-0127F0BB1A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E60F0C-E3A2-1F3F-2D20-2A0B5284E7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294438-A35C-7FE9-2DEC-B8EE79A0FD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1B1A71-F9CE-4C22-0450-81CB23D660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607402-2A05-00C8-0AFD-9B4C9CF38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9FE60-4079-8D46-B751-3372A2220C65}" type="datetimeFigureOut">
              <a:rPr lang="en-US" smtClean="0"/>
              <a:t>3/12/25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B42F87-B3EA-F7A0-5CD3-C4D32E55E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4D85D0-7101-FAE3-DF2A-1A57C5E5F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A7F17-BD43-6B45-BF1C-3D0FFCA57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627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06665-0094-8804-56F8-AFB15F5E0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6A6022-B41F-D8B2-F804-A807C6E6F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9FE60-4079-8D46-B751-3372A2220C65}" type="datetimeFigureOut">
              <a:rPr lang="en-US" smtClean="0"/>
              <a:t>3/12/25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D62467-FE2C-A7F1-0936-BDC8DC87F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E503C7-DA57-0FD7-DF8C-6C264AB03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A7F17-BD43-6B45-BF1C-3D0FFCA57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961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BE2B07-96F2-BC1B-93FB-808E43FF1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9FE60-4079-8D46-B751-3372A2220C65}" type="datetimeFigureOut">
              <a:rPr lang="en-US" smtClean="0"/>
              <a:t>3/12/25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295C1A-FCAD-30D6-9394-37DACBBED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0753DB-D75D-AE1B-F34F-1C85DB57D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A7F17-BD43-6B45-BF1C-3D0FFCA57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226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29AC4-938D-EDB5-AAC5-E492F043F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73CF3-96C9-D72E-D82F-C46568CF56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8208B5-FF2D-5930-5F1B-4697A4C74B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0F54D5-7B13-6E1A-72A3-18C8EDF39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9FE60-4079-8D46-B751-3372A2220C65}" type="datetimeFigureOut">
              <a:rPr lang="en-US" smtClean="0"/>
              <a:t>3/12/25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8E3C19-AF89-B50F-3E25-5270DF2A3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67BA91-7465-6DA0-DDDC-EB950AB0F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A7F17-BD43-6B45-BF1C-3D0FFCA57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046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1A88A-C168-5C10-F859-488AC6165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EBB315-EC01-BB5E-CD5D-A0704DABFB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7EDC88-734F-16CA-1811-A94E6F7358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35F954-A36E-482D-F2A7-9359CFB95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9FE60-4079-8D46-B751-3372A2220C65}" type="datetimeFigureOut">
              <a:rPr lang="en-US" smtClean="0"/>
              <a:t>3/12/25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3B2E37-D694-43CD-699B-DA6750FFB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CB653-4BE4-CB03-733B-92C9D2E5D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A7F17-BD43-6B45-BF1C-3D0FFCA57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45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BE0469-3327-6A18-3449-F63DE14F1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580ED5-FB70-E644-2B79-1D3FA79452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191521-9199-91F6-5998-6744ADAE7A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C9FE60-4079-8D46-B751-3372A2220C65}" type="datetimeFigureOut">
              <a:rPr lang="en-US" smtClean="0"/>
              <a:t>3/12/25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CA7C3-6527-0B79-6778-157E73F2C5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99857F-1E13-C41A-35EA-B66F17A067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30A7F17-BD43-6B45-BF1C-3D0FFCA57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250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B5FDF6CC-B1ED-D973-725C-2E3146DE98E6}"/>
              </a:ext>
            </a:extLst>
          </p:cNvPr>
          <p:cNvSpPr/>
          <p:nvPr/>
        </p:nvSpPr>
        <p:spPr>
          <a:xfrm>
            <a:off x="94939" y="308701"/>
            <a:ext cx="3162924" cy="121420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Patient and provider discuss AID initiation in clinic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5DD3C9-BB8E-8AE6-1B75-0C75E668FE9D}"/>
              </a:ext>
            </a:extLst>
          </p:cNvPr>
          <p:cNvSpPr/>
          <p:nvPr/>
        </p:nvSpPr>
        <p:spPr>
          <a:xfrm>
            <a:off x="313230" y="3397749"/>
            <a:ext cx="3432748" cy="1525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PCC/DM education staff confirms patient has all pump supplies to move forward with registration and training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B52015-3DE4-88EF-159C-6D15AE26FF58}"/>
              </a:ext>
            </a:extLst>
          </p:cNvPr>
          <p:cNvSpPr/>
          <p:nvPr/>
        </p:nvSpPr>
        <p:spPr>
          <a:xfrm>
            <a:off x="5716872" y="1739995"/>
            <a:ext cx="2188563" cy="9912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Provider messages company representative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D2498C1-292D-0AF9-05B7-B352F92CDA95}"/>
              </a:ext>
            </a:extLst>
          </p:cNvPr>
          <p:cNvSpPr/>
          <p:nvPr/>
        </p:nvSpPr>
        <p:spPr>
          <a:xfrm>
            <a:off x="8425093" y="1061358"/>
            <a:ext cx="2793880" cy="16698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Company representative contacts patient and starts a Certificate of Medical Necessity (CMN) Form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DC2FBAA-0976-DC50-9631-D6C4D1BED968}"/>
              </a:ext>
            </a:extLst>
          </p:cNvPr>
          <p:cNvCxnSpPr>
            <a:cxnSpLocks/>
            <a:stCxn id="4" idx="6"/>
            <a:endCxn id="14" idx="1"/>
          </p:cNvCxnSpPr>
          <p:nvPr/>
        </p:nvCxnSpPr>
        <p:spPr>
          <a:xfrm>
            <a:off x="3257863" y="915804"/>
            <a:ext cx="41472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7391F54-9226-F729-9E98-F047A5A9BD14}"/>
              </a:ext>
            </a:extLst>
          </p:cNvPr>
          <p:cNvCxnSpPr/>
          <p:nvPr/>
        </p:nvCxnSpPr>
        <p:spPr>
          <a:xfrm>
            <a:off x="7905435" y="2235607"/>
            <a:ext cx="51965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Diamond 13">
            <a:extLst>
              <a:ext uri="{FF2B5EF4-FFF2-40B4-BE49-F238E27FC236}">
                <a16:creationId xmlns:a16="http://schemas.microsoft.com/office/drawing/2014/main" id="{5B33367F-C4CF-1CB9-23CD-D04DACB29EEC}"/>
              </a:ext>
            </a:extLst>
          </p:cNvPr>
          <p:cNvSpPr/>
          <p:nvPr/>
        </p:nvSpPr>
        <p:spPr>
          <a:xfrm>
            <a:off x="3672588" y="153179"/>
            <a:ext cx="2693233" cy="1525250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Patient interested in starting on AID?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5BEDC47-B113-C026-8176-669B57EABB50}"/>
              </a:ext>
            </a:extLst>
          </p:cNvPr>
          <p:cNvSpPr txBox="1"/>
          <p:nvPr/>
        </p:nvSpPr>
        <p:spPr>
          <a:xfrm>
            <a:off x="5519503" y="1357547"/>
            <a:ext cx="1016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37A11FE-51C1-E865-E82C-20F565B9AE0C}"/>
              </a:ext>
            </a:extLst>
          </p:cNvPr>
          <p:cNvSpPr txBox="1"/>
          <p:nvPr/>
        </p:nvSpPr>
        <p:spPr>
          <a:xfrm>
            <a:off x="3820618" y="1357547"/>
            <a:ext cx="1016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F3D81B0-5D5D-CF30-B1E2-28BB858F4A62}"/>
              </a:ext>
            </a:extLst>
          </p:cNvPr>
          <p:cNvCxnSpPr>
            <a:cxnSpLocks/>
          </p:cNvCxnSpPr>
          <p:nvPr/>
        </p:nvCxnSpPr>
        <p:spPr>
          <a:xfrm>
            <a:off x="5923613" y="1184223"/>
            <a:ext cx="783234" cy="5557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00E9AD6-6135-8ECC-A737-434D12E58409}"/>
              </a:ext>
            </a:extLst>
          </p:cNvPr>
          <p:cNvCxnSpPr>
            <a:cxnSpLocks/>
          </p:cNvCxnSpPr>
          <p:nvPr/>
        </p:nvCxnSpPr>
        <p:spPr>
          <a:xfrm flipH="1">
            <a:off x="3087972" y="1217282"/>
            <a:ext cx="1117395" cy="44910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A6987EBF-52E2-FC0B-E672-AA9E09B093CF}"/>
              </a:ext>
            </a:extLst>
          </p:cNvPr>
          <p:cNvSpPr/>
          <p:nvPr/>
        </p:nvSpPr>
        <p:spPr>
          <a:xfrm>
            <a:off x="1968862" y="1660161"/>
            <a:ext cx="1117395" cy="55577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No AID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5D386BA-7C65-FAF1-B43B-D0E8AB6F4AC0}"/>
              </a:ext>
            </a:extLst>
          </p:cNvPr>
          <p:cNvCxnSpPr>
            <a:cxnSpLocks/>
          </p:cNvCxnSpPr>
          <p:nvPr/>
        </p:nvCxnSpPr>
        <p:spPr>
          <a:xfrm>
            <a:off x="9325122" y="2711546"/>
            <a:ext cx="0" cy="71745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BDE61120-3C26-9F6E-E50B-AC85E65CD220}"/>
              </a:ext>
            </a:extLst>
          </p:cNvPr>
          <p:cNvSpPr/>
          <p:nvPr/>
        </p:nvSpPr>
        <p:spPr>
          <a:xfrm>
            <a:off x="4516341" y="3631168"/>
            <a:ext cx="3193518" cy="9912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Provider CC’s DM educator and staff messages that prescription has been placed 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E5866517-466C-D4AF-C408-902DD0B385A5}"/>
              </a:ext>
            </a:extLst>
          </p:cNvPr>
          <p:cNvCxnSpPr>
            <a:cxnSpLocks/>
          </p:cNvCxnSpPr>
          <p:nvPr/>
        </p:nvCxnSpPr>
        <p:spPr>
          <a:xfrm flipH="1">
            <a:off x="3745978" y="4230037"/>
            <a:ext cx="76388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73FC76AE-EBF9-FDD7-3BEC-0431D0728AB2}"/>
              </a:ext>
            </a:extLst>
          </p:cNvPr>
          <p:cNvSpPr/>
          <p:nvPr/>
        </p:nvSpPr>
        <p:spPr>
          <a:xfrm>
            <a:off x="8651120" y="3429000"/>
            <a:ext cx="3193518" cy="9912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Company sends clinic CMN form for completion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080ADA5-2143-347A-816C-FEFC844F770A}"/>
              </a:ext>
            </a:extLst>
          </p:cNvPr>
          <p:cNvSpPr/>
          <p:nvPr/>
        </p:nvSpPr>
        <p:spPr>
          <a:xfrm>
            <a:off x="8524572" y="4906671"/>
            <a:ext cx="3193518" cy="9912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Prior authorization may be issued 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6D4CF50-F318-BFDC-611F-A7DC95CE1238}"/>
              </a:ext>
            </a:extLst>
          </p:cNvPr>
          <p:cNvCxnSpPr>
            <a:cxnSpLocks/>
          </p:cNvCxnSpPr>
          <p:nvPr/>
        </p:nvCxnSpPr>
        <p:spPr>
          <a:xfrm>
            <a:off x="9608150" y="4420225"/>
            <a:ext cx="0" cy="50277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E90617B-916B-48F3-BFE7-022136DF858E}"/>
              </a:ext>
            </a:extLst>
          </p:cNvPr>
          <p:cNvCxnSpPr>
            <a:cxnSpLocks/>
          </p:cNvCxnSpPr>
          <p:nvPr/>
        </p:nvCxnSpPr>
        <p:spPr>
          <a:xfrm flipH="1">
            <a:off x="7692759" y="3908987"/>
            <a:ext cx="958361" cy="1562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7B1BC100-8F61-FD22-4E47-1809CF4849E0}"/>
              </a:ext>
            </a:extLst>
          </p:cNvPr>
          <p:cNvSpPr/>
          <p:nvPr/>
        </p:nvSpPr>
        <p:spPr>
          <a:xfrm>
            <a:off x="4664439" y="5026728"/>
            <a:ext cx="3193518" cy="9912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Patient receives pump!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52E060D-7394-72AF-F156-4B1DA9E76327}"/>
              </a:ext>
            </a:extLst>
          </p:cNvPr>
          <p:cNvCxnSpPr>
            <a:cxnSpLocks/>
            <a:endCxn id="15" idx="3"/>
          </p:cNvCxnSpPr>
          <p:nvPr/>
        </p:nvCxnSpPr>
        <p:spPr>
          <a:xfrm flipH="1">
            <a:off x="7857957" y="5522341"/>
            <a:ext cx="56713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002903D-854C-2ABD-2E42-607EE8B22EA4}"/>
              </a:ext>
            </a:extLst>
          </p:cNvPr>
          <p:cNvCxnSpPr>
            <a:cxnSpLocks/>
          </p:cNvCxnSpPr>
          <p:nvPr/>
        </p:nvCxnSpPr>
        <p:spPr>
          <a:xfrm flipH="1" flipV="1">
            <a:off x="3672588" y="4922999"/>
            <a:ext cx="991851" cy="60806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2D39734-DC4D-976E-9122-6B2079770D94}"/>
              </a:ext>
            </a:extLst>
          </p:cNvPr>
          <p:cNvCxnSpPr>
            <a:cxnSpLocks/>
          </p:cNvCxnSpPr>
          <p:nvPr/>
        </p:nvCxnSpPr>
        <p:spPr>
          <a:xfrm flipH="1">
            <a:off x="1234501" y="1992554"/>
            <a:ext cx="732100" cy="36063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3373DA38-9AE3-7DE5-2AF2-57A733A24AB3}"/>
              </a:ext>
            </a:extLst>
          </p:cNvPr>
          <p:cNvSpPr txBox="1"/>
          <p:nvPr/>
        </p:nvSpPr>
        <p:spPr>
          <a:xfrm>
            <a:off x="130027" y="2327751"/>
            <a:ext cx="16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Patient prefers MDI’s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3518820-85DB-60DF-7AD7-85724AC22ABC}"/>
              </a:ext>
            </a:extLst>
          </p:cNvPr>
          <p:cNvSpPr txBox="1"/>
          <p:nvPr/>
        </p:nvSpPr>
        <p:spPr>
          <a:xfrm>
            <a:off x="1871601" y="2567124"/>
            <a:ext cx="16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Insurance issues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50846E8-BFB5-B372-36F8-2304380EE8D5}"/>
              </a:ext>
            </a:extLst>
          </p:cNvPr>
          <p:cNvCxnSpPr>
            <a:cxnSpLocks/>
          </p:cNvCxnSpPr>
          <p:nvPr/>
        </p:nvCxnSpPr>
        <p:spPr>
          <a:xfrm flipH="1">
            <a:off x="2642968" y="2197263"/>
            <a:ext cx="4835" cy="35599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8652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6F34F18C-0B26-844D-95F5-7FEBFDB19AA3}" vid="{5A67EEEF-C2B2-294E-8E23-023B0F767BC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303</TotalTime>
  <Words>89</Words>
  <Application>Microsoft Macintosh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Kaveri Bhargava</dc:creator>
  <cp:lastModifiedBy>Kaveri Bhargava</cp:lastModifiedBy>
  <cp:revision>5</cp:revision>
  <dcterms:created xsi:type="dcterms:W3CDTF">2025-03-12T15:32:56Z</dcterms:created>
  <dcterms:modified xsi:type="dcterms:W3CDTF">2025-03-12T20:36:25Z</dcterms:modified>
</cp:coreProperties>
</file>