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18"/>
    <p:restoredTop sz="94691"/>
  </p:normalViewPr>
  <p:slideViewPr>
    <p:cSldViewPr snapToGrid="0">
      <p:cViewPr>
        <p:scale>
          <a:sx n="91" d="100"/>
          <a:sy n="91" d="100"/>
        </p:scale>
        <p:origin x="-248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1B077-D44F-78BC-095C-790B3A6473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2CAC74-7337-1DA4-A8E0-B9A9FDFCDE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CC5C0-8C9F-31E4-FBA3-56CDCD277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10DC-44C0-BD40-91D4-7719E14A653D}" type="datetimeFigureOut">
              <a:rPr lang="en-US" smtClean="0"/>
              <a:t>6/7/25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06838-CFD6-B236-9DBF-45A57F7F7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7E7EF9-21AE-B637-5532-228206C14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F7BD-57D0-9547-A638-78F6094F9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388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11B4B-6A4E-8585-26AE-1F2F09E16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D6864B-5372-16B4-DE8C-9C07F7D922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E348D-32A1-9163-9DE7-5FE910DE9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10DC-44C0-BD40-91D4-7719E14A653D}" type="datetimeFigureOut">
              <a:rPr lang="en-US" smtClean="0"/>
              <a:t>6/7/25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0D945E-4DBC-EEB7-A598-4AA9AE5A9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F5EEC7-49E0-6ECF-C48B-7ACE04441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F7BD-57D0-9547-A638-78F6094F9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47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1F72AC-35BB-7CB8-900C-00D48D6089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575A91-7C4A-7005-3048-0CEA7797CD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5673A-52F7-5A1E-7A99-64BCFB254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10DC-44C0-BD40-91D4-7719E14A653D}" type="datetimeFigureOut">
              <a:rPr lang="en-US" smtClean="0"/>
              <a:t>6/7/25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ADFA5-6C32-1710-F5BB-756B81BB6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D6257-4867-F071-A172-028498E4F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F7BD-57D0-9547-A638-78F6094F9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1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862D3-021E-487D-ACA0-32D10E2BE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8F8CF-DB82-54BA-EFBE-7E28E09D5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5C1A0A-0E19-DD5C-F2A5-4749B5B91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10DC-44C0-BD40-91D4-7719E14A653D}" type="datetimeFigureOut">
              <a:rPr lang="en-US" smtClean="0"/>
              <a:t>6/7/25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6F903-3DEC-BBA1-3C2C-BD5E875DE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976A4-EC6F-75A3-A8BC-C787D62EA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F7BD-57D0-9547-A638-78F6094F9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363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CEE82-B723-2413-F276-48E2E42BB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5955BC-CF38-00A8-C205-F34D4A139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81BD82-579E-A3EC-9DC7-EFBD45824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10DC-44C0-BD40-91D4-7719E14A653D}" type="datetimeFigureOut">
              <a:rPr lang="en-US" smtClean="0"/>
              <a:t>6/7/25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4C599-85AC-102F-1381-86BC98367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11D25-6B7B-B873-5268-31FA97102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F7BD-57D0-9547-A638-78F6094F9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225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133C3-1BDF-6E0C-7357-3336FA3CB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81D605-935E-D03E-02E3-6EF1B5E494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521AE4-A759-F1E9-C5C4-9DCCE04C5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D527CC-D101-BDE6-4F55-E62652120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10DC-44C0-BD40-91D4-7719E14A653D}" type="datetimeFigureOut">
              <a:rPr lang="en-US" smtClean="0"/>
              <a:t>6/7/25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2B80BB-8325-1317-F21B-1801B4242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EBFC76-88F7-5118-1F1D-B64E257E7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F7BD-57D0-9547-A638-78F6094F9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823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A6416-09AE-D96D-9558-6692C7C21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230E45-2281-57BB-7089-13FAD6D47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F58407-285B-8BE3-90C3-23FC5746A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99E6F8-06C4-9536-5DF9-8D0BDFC4A3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36CAEC-01A2-F4E3-CB5D-631BA6958F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05C52C-3868-DDE1-A443-E1385A130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10DC-44C0-BD40-91D4-7719E14A653D}" type="datetimeFigureOut">
              <a:rPr lang="en-US" smtClean="0"/>
              <a:t>6/7/25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51BB2A-60DE-366A-0BD7-94DE859CB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D3B91F-BB40-4ED4-037C-BB398C462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F7BD-57D0-9547-A638-78F6094F9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15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A191B-7755-0DB4-6314-4329F1116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5EBAC-DFA8-7480-FCE4-5C18B1F9E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10DC-44C0-BD40-91D4-7719E14A653D}" type="datetimeFigureOut">
              <a:rPr lang="en-US" smtClean="0"/>
              <a:t>6/7/25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CA5BB5-AAE7-A592-6DB7-9E9426580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EFFB01-F08B-406C-E75F-5C0A8A9DA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F7BD-57D0-9547-A638-78F6094F9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184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12A52E-6A1C-E1AD-3FE2-C6A9449C6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10DC-44C0-BD40-91D4-7719E14A653D}" type="datetimeFigureOut">
              <a:rPr lang="en-US" smtClean="0"/>
              <a:t>6/7/25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214525-AE59-6D99-48D6-E577D6AA5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22BFC4-76F4-7E78-0AC3-A05B0CECE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F7BD-57D0-9547-A638-78F6094F9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00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73F5B-A68B-7238-53D6-ADCFEA181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9668C-64A5-5F1F-BB95-E0F27067E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26F13C-C178-9EB6-4FEB-7369F83A09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B2685E-A7D4-4B65-AA5A-60A12FF8D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10DC-44C0-BD40-91D4-7719E14A653D}" type="datetimeFigureOut">
              <a:rPr lang="en-US" smtClean="0"/>
              <a:t>6/7/25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8375AA-4DA2-6644-0ACE-D45F89F3B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11FEFB-47CA-63A7-C78E-5C2B102F0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F7BD-57D0-9547-A638-78F6094F9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333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68657-5D07-C498-D6B4-F1F4B9FEA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9B5413-B779-57AF-26E5-4B4F3A150A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D0B939-D27D-FBFA-BD4E-7D68DB6AA6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D180C6-E7C1-7D5D-6FD8-461669866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10DC-44C0-BD40-91D4-7719E14A653D}" type="datetimeFigureOut">
              <a:rPr lang="en-US" smtClean="0"/>
              <a:t>6/7/25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86B001-5A57-088E-CD89-7057D3C56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7A1194-DD8C-D1AB-BBCE-0CECDB899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9F7BD-57D0-9547-A638-78F6094F9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133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F35589-BF65-995D-C28E-823E01720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95F9AF-4B05-3998-0E25-F83510167E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16719-DB72-FE65-280D-2A73A3D1E1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2310DC-44C0-BD40-91D4-7719E14A653D}" type="datetimeFigureOut">
              <a:rPr lang="en-US" smtClean="0"/>
              <a:t>6/7/25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068C0A-67E4-BDD7-7ED8-D11C1EF06D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2CE56-2746-A643-7428-3AD0BAC58E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89F7BD-57D0-9547-A638-78F6094F9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180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4B47B-4733-BD3D-AAD9-3DCFB6C06E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Washington University – Diabetes Center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306867-EE66-5B29-F4FD-BD4F9471B7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Kai Jones</a:t>
            </a:r>
          </a:p>
        </p:txBody>
      </p:sp>
    </p:spTree>
    <p:extLst>
      <p:ext uri="{BB962C8B-B14F-4D97-AF65-F5344CB8AC3E}">
        <p14:creationId xmlns:p14="http://schemas.microsoft.com/office/powerpoint/2010/main" val="4177972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F4C8B-DE2B-B39A-EB66-1B9C3BC83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4794" y="1825625"/>
            <a:ext cx="5299006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4" name="Picture 4" descr="Aerial photo of the medical campus taken from above Forest Park looking east. The city stretches behind a cluster of hospital and research towers, with the Arch and downtown St. Louis distantly blue on the horizon.">
            <a:extLst>
              <a:ext uri="{FF2B5EF4-FFF2-40B4-BE49-F238E27FC236}">
                <a16:creationId xmlns:a16="http://schemas.microsoft.com/office/drawing/2014/main" id="{BDB5EE9D-8C16-52F3-8776-6E57E2370E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59" r="17641" b="1"/>
          <a:stretch/>
        </p:blipFill>
        <p:spPr bwMode="auto">
          <a:xfrm>
            <a:off x="595533" y="1304780"/>
            <a:ext cx="5299006" cy="4453852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A3885D3-FE1D-1DBE-DFE0-90248F89136D}"/>
              </a:ext>
            </a:extLst>
          </p:cNvPr>
          <p:cNvSpPr txBox="1"/>
          <p:nvPr/>
        </p:nvSpPr>
        <p:spPr>
          <a:xfrm>
            <a:off x="6054794" y="1304780"/>
            <a:ext cx="609834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Adult Center in St. Louis, Missouri </a:t>
            </a:r>
          </a:p>
          <a:p>
            <a:endParaRPr lang="en-US" sz="2400" dirty="0"/>
          </a:p>
          <a:p>
            <a:r>
              <a:rPr lang="en-US" sz="2400" dirty="0"/>
              <a:t>Providers:</a:t>
            </a:r>
          </a:p>
          <a:p>
            <a:r>
              <a:rPr lang="en-US" sz="2400" dirty="0"/>
              <a:t>1 PA, 1 NP, 17 MD providers (8 are fellows in training)</a:t>
            </a:r>
          </a:p>
          <a:p>
            <a:r>
              <a:rPr lang="en-US" sz="2400" dirty="0"/>
              <a:t>4 CDECES</a:t>
            </a:r>
          </a:p>
          <a:p>
            <a:r>
              <a:rPr lang="en-US" sz="2400" dirty="0"/>
              <a:t>Foot Nurse</a:t>
            </a:r>
          </a:p>
          <a:p>
            <a:r>
              <a:rPr lang="en-US" sz="2400" dirty="0"/>
              <a:t>Front Office – MAs (rotating schedule)</a:t>
            </a:r>
          </a:p>
          <a:p>
            <a:r>
              <a:rPr lang="en-US" sz="2400" dirty="0"/>
              <a:t>Back Office – RNs and MAs</a:t>
            </a:r>
          </a:p>
          <a:p>
            <a:endParaRPr lang="en-US" sz="2400" dirty="0"/>
          </a:p>
          <a:p>
            <a:r>
              <a:rPr lang="en-US" sz="2400" dirty="0"/>
              <a:t>Approximately 750 patients with T1D</a:t>
            </a:r>
          </a:p>
          <a:p>
            <a:r>
              <a:rPr lang="en-US" sz="2400" dirty="0"/>
              <a:t>1300 patients on pumps</a:t>
            </a:r>
          </a:p>
        </p:txBody>
      </p:sp>
    </p:spTree>
    <p:extLst>
      <p:ext uri="{BB962C8B-B14F-4D97-AF65-F5344CB8AC3E}">
        <p14:creationId xmlns:p14="http://schemas.microsoft.com/office/powerpoint/2010/main" val="2199314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B14FD-980E-9328-BAAF-E85115B2D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969D5FC-19D4-D6FD-5291-7A13CBDFA4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65125"/>
            <a:ext cx="10714682" cy="6328555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D3EE60E0-D515-6D3D-6D00-8A940CC84048}"/>
              </a:ext>
            </a:extLst>
          </p:cNvPr>
          <p:cNvSpPr/>
          <p:nvPr/>
        </p:nvSpPr>
        <p:spPr>
          <a:xfrm>
            <a:off x="3255393" y="745588"/>
            <a:ext cx="2940148" cy="9451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947C86B-2858-2C29-7F2E-D50F02CA0612}"/>
              </a:ext>
            </a:extLst>
          </p:cNvPr>
          <p:cNvSpPr/>
          <p:nvPr/>
        </p:nvSpPr>
        <p:spPr>
          <a:xfrm>
            <a:off x="7188591" y="1406769"/>
            <a:ext cx="3601329" cy="1828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517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A02AE-750E-93B8-891A-4F6B2ED08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PICK Tool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78EAF-001C-C0C1-8C4E-D31263B36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204938" cy="4351338"/>
          </a:xfrm>
        </p:spPr>
        <p:txBody>
          <a:bodyPr/>
          <a:lstStyle/>
          <a:p>
            <a:r>
              <a:rPr lang="en-US" dirty="0"/>
              <a:t>Expedited follow-up after DKA event. </a:t>
            </a:r>
          </a:p>
          <a:p>
            <a:r>
              <a:rPr lang="en-US" dirty="0"/>
              <a:t>At WU, we have a unit that treats mild DKA using the SQUID protocol</a:t>
            </a:r>
          </a:p>
          <a:p>
            <a:r>
              <a:rPr lang="en-US" dirty="0"/>
              <a:t>Inpatient Diabetes teams are consulted but often day of discharge</a:t>
            </a:r>
          </a:p>
          <a:p>
            <a:pPr lvl="1"/>
            <a:r>
              <a:rPr lang="en-US" dirty="0"/>
              <a:t>Complicates outpatient scheduling</a:t>
            </a:r>
          </a:p>
        </p:txBody>
      </p:sp>
    </p:spTree>
    <p:extLst>
      <p:ext uri="{BB962C8B-B14F-4D97-AF65-F5344CB8AC3E}">
        <p14:creationId xmlns:p14="http://schemas.microsoft.com/office/powerpoint/2010/main" val="4193189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408CE2-3739-EC75-C533-469B9861DF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F8832-421B-AE12-E5EB-D81455CB5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PICK Tool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15BED-53FB-4BF8-FE1F-A7E418B50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63068" cy="4351338"/>
          </a:xfrm>
        </p:spPr>
        <p:txBody>
          <a:bodyPr/>
          <a:lstStyle/>
          <a:p>
            <a:r>
              <a:rPr lang="en-US" dirty="0"/>
              <a:t>Many of these patients are scheduled for follow-up but the appointment is not finalized until they are discharged home</a:t>
            </a:r>
          </a:p>
          <a:p>
            <a:r>
              <a:rPr lang="en-US" dirty="0"/>
              <a:t>No show rates in post hospital clinics are 50%</a:t>
            </a:r>
          </a:p>
          <a:p>
            <a:r>
              <a:rPr lang="en-US" dirty="0"/>
              <a:t>NP in our diabetes center has spots for these patients </a:t>
            </a:r>
          </a:p>
        </p:txBody>
      </p:sp>
    </p:spTree>
    <p:extLst>
      <p:ext uri="{BB962C8B-B14F-4D97-AF65-F5344CB8AC3E}">
        <p14:creationId xmlns:p14="http://schemas.microsoft.com/office/powerpoint/2010/main" val="3088944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4515F-2BB5-2F1D-BEAE-93B6E94D4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PDSA #1 -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DBA16-5E6E-F6A5-F01A-D39BD549D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Objective</a:t>
            </a:r>
          </a:p>
          <a:p>
            <a:pPr lvl="1"/>
            <a:r>
              <a:rPr lang="en-US" dirty="0"/>
              <a:t>To ensure that patients discharged after DKA event receive expedited follow-up care within 2-3 weeks to improve access to subspeciality care.</a:t>
            </a:r>
          </a:p>
          <a:p>
            <a:pPr lvl="1"/>
            <a:endParaRPr lang="en-US" dirty="0"/>
          </a:p>
          <a:p>
            <a:r>
              <a:rPr lang="en-US" dirty="0"/>
              <a:t>Expediting outpatient </a:t>
            </a:r>
            <a:r>
              <a:rPr lang="en-US" dirty="0" err="1"/>
              <a:t>followup</a:t>
            </a:r>
            <a:r>
              <a:rPr lang="en-US" dirty="0"/>
              <a:t> might allow for earlier initiation of diabetes technologies for those recently diagnosed.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155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77385B-7917-7C12-F94A-0BA66CD9FA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7D297-316F-2EDA-4997-3806E5D14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PDSA #1 -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EB7BA-9614-D18C-90D9-10BC2DF3A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r>
              <a:rPr lang="en-US" dirty="0"/>
              <a:t>Steps</a:t>
            </a:r>
          </a:p>
          <a:p>
            <a:pPr lvl="1"/>
            <a:r>
              <a:rPr lang="en-US" dirty="0"/>
              <a:t>Provide flyers and emails to hospitalists about early contact with endocrinology team to ensure scheduling team adequate time to schedule appointments</a:t>
            </a:r>
          </a:p>
          <a:p>
            <a:pPr lvl="1"/>
            <a:r>
              <a:rPr lang="en-US" dirty="0"/>
              <a:t>Scheduling team can then reach out prior to discharge so that the appointment is printed and documented on discharge paperwork</a:t>
            </a:r>
          </a:p>
          <a:p>
            <a:pPr lvl="1"/>
            <a:r>
              <a:rPr lang="en-US" dirty="0"/>
              <a:t>Consultants can verify that appointment is confirmed and patient is aware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016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240</Words>
  <Application>Microsoft Macintosh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Washington University – Diabetes Center </vt:lpstr>
      <vt:lpstr>PowerPoint Presentation</vt:lpstr>
      <vt:lpstr>PowerPoint Presentation</vt:lpstr>
      <vt:lpstr>PICK Tool </vt:lpstr>
      <vt:lpstr>PICK Tool </vt:lpstr>
      <vt:lpstr>PDSA #1 - Plan</vt:lpstr>
      <vt:lpstr>PDSA #1 - 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Kai Jones</dc:creator>
  <cp:lastModifiedBy>Kai Jones</cp:lastModifiedBy>
  <cp:revision>3</cp:revision>
  <dcterms:created xsi:type="dcterms:W3CDTF">2025-06-07T15:19:12Z</dcterms:created>
  <dcterms:modified xsi:type="dcterms:W3CDTF">2025-06-07T15:47:20Z</dcterms:modified>
</cp:coreProperties>
</file>