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3215" r:id="rId2"/>
    <p:sldId id="3217" r:id="rId3"/>
    <p:sldId id="321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610BBF-FEC0-581F-50CB-61479E7D1FCD}" name="Osagie Ebekozien" initials="OE" userId="S::oebekozien@t1dexchange.org::5bafe3bf-4ee6-4b9d-91fe-6518d5b436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D7"/>
    <a:srgbClr val="777777"/>
    <a:srgbClr val="3E4E8D"/>
    <a:srgbClr val="369FB2"/>
    <a:srgbClr val="52CAE0"/>
    <a:srgbClr val="47606D"/>
    <a:srgbClr val="18A1AB"/>
    <a:srgbClr val="7FD0D9"/>
    <a:srgbClr val="B1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7028" autoAdjust="0"/>
  </p:normalViewPr>
  <p:slideViewPr>
    <p:cSldViewPr snapToGrid="0">
      <p:cViewPr varScale="1">
        <p:scale>
          <a:sx n="38" d="100"/>
          <a:sy n="38" d="100"/>
        </p:scale>
        <p:origin x="2916" y="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4132E-771C-4DA7-A7F4-39C99CB098E0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C2A16-E831-4982-B14D-4D072FE2BF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4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algn="l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C2A16-E831-4982-B14D-4D072FE2BF6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433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ullets,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548640" y="228600"/>
            <a:ext cx="109728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49274" y="914400"/>
            <a:ext cx="5257800" cy="4876800"/>
          </a:xfrm>
        </p:spPr>
        <p:txBody>
          <a:bodyPr>
            <a:noAutofit/>
          </a:bodyPr>
          <a:lstStyle>
            <a:lvl1pPr>
              <a:buClr>
                <a:srgbClr val="52CAE0"/>
              </a:buClr>
              <a:buSzPct val="125000"/>
              <a:defRPr>
                <a:solidFill>
                  <a:srgbClr val="47606D"/>
                </a:solidFill>
              </a:defRPr>
            </a:lvl1pPr>
            <a:lvl2pPr marL="685799" indent="-342900">
              <a:buClr>
                <a:srgbClr val="52CAE0"/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rgbClr val="47606D"/>
                </a:solidFill>
              </a:defRPr>
            </a:lvl2pPr>
            <a:lvl3pPr marL="891538" indent="-205738">
              <a:buClr>
                <a:srgbClr val="52CAE0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rgbClr val="47606D"/>
                </a:solidFill>
              </a:defRPr>
            </a:lvl3pPr>
            <a:lvl4pPr marL="1266092" indent="-237392">
              <a:buClr>
                <a:srgbClr val="52CAE0"/>
              </a:buClr>
              <a:buSzPct val="60000"/>
              <a:buFont typeface="Wingdings" panose="05000000000000000000" pitchFamily="2" charset="2"/>
              <a:buChar char="q"/>
              <a:defRPr>
                <a:solidFill>
                  <a:srgbClr val="47606D"/>
                </a:solidFill>
              </a:defRPr>
            </a:lvl4pPr>
            <a:lvl5pPr marL="1608992" indent="-237392">
              <a:buClr>
                <a:srgbClr val="52CAE0"/>
              </a:buClr>
              <a:buSzPct val="80000"/>
              <a:buFont typeface="Wingdings" panose="05000000000000000000" pitchFamily="2" charset="2"/>
              <a:buChar char="Ø"/>
              <a:defRPr>
                <a:solidFill>
                  <a:srgbClr val="47606D"/>
                </a:solidFill>
              </a:defRPr>
            </a:lvl5pPr>
            <a:lvl6pPr marL="1988817" indent="-274317"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  <a:defRPr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6263640" y="914400"/>
            <a:ext cx="5257800" cy="4876800"/>
          </a:xfrm>
        </p:spPr>
        <p:txBody>
          <a:bodyPr>
            <a:noAutofit/>
          </a:bodyPr>
          <a:lstStyle>
            <a:lvl1pPr>
              <a:buClr>
                <a:srgbClr val="52CAE0"/>
              </a:buClr>
              <a:buSzPct val="125000"/>
              <a:defRPr>
                <a:solidFill>
                  <a:srgbClr val="47606D"/>
                </a:solidFill>
              </a:defRPr>
            </a:lvl1pPr>
            <a:lvl2pPr marL="685799" indent="-342900">
              <a:buClr>
                <a:srgbClr val="52CAE0"/>
              </a:buClr>
              <a:buSzPct val="90000"/>
              <a:buFont typeface="Courier New" panose="02070309020205020404" pitchFamily="49" charset="0"/>
              <a:buChar char="o"/>
              <a:defRPr>
                <a:solidFill>
                  <a:srgbClr val="47606D"/>
                </a:solidFill>
              </a:defRPr>
            </a:lvl2pPr>
            <a:lvl3pPr marL="891538" indent="-205738">
              <a:buClr>
                <a:srgbClr val="52CAE0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rgbClr val="47606D"/>
                </a:solidFill>
              </a:defRPr>
            </a:lvl3pPr>
            <a:lvl4pPr marL="1266092" indent="-237392">
              <a:buClr>
                <a:srgbClr val="52CAE0"/>
              </a:buClr>
              <a:buSzPct val="60000"/>
              <a:buFont typeface="Wingdings" panose="05000000000000000000" pitchFamily="2" charset="2"/>
              <a:buChar char="q"/>
              <a:defRPr>
                <a:solidFill>
                  <a:srgbClr val="47606D"/>
                </a:solidFill>
              </a:defRPr>
            </a:lvl4pPr>
            <a:lvl5pPr marL="1608992" indent="-237392">
              <a:buClr>
                <a:srgbClr val="52CAE0"/>
              </a:buClr>
              <a:buSzPct val="80000"/>
              <a:buFont typeface="Wingdings" panose="05000000000000000000" pitchFamily="2" charset="2"/>
              <a:buChar char="Ø"/>
              <a:defRPr>
                <a:solidFill>
                  <a:srgbClr val="47606D"/>
                </a:solidFill>
              </a:defRPr>
            </a:lvl5pPr>
            <a:lvl6pPr marL="1988817" indent="-274317"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  <a:defRPr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AA361F-9EAB-B64D-8795-E7A20B30FD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0895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4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548640" y="228600"/>
            <a:ext cx="109728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FCCF0-8AC0-ED4C-8D03-7FA5EC4332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85" y="5878285"/>
            <a:ext cx="1665515" cy="111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5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720" r:id="rId2"/>
  </p:sldLayoutIdLst>
  <p:transition spd="med"/>
  <p:txStyles>
    <p:titleStyle>
      <a:lvl1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-45" baseline="0">
          <a:ln>
            <a:noFill/>
          </a:ln>
          <a:solidFill>
            <a:srgbClr val="3E4E8D"/>
          </a:solidFill>
          <a:uFillTx/>
          <a:latin typeface="Montserrat SemiBold" pitchFamily="2" charset="77"/>
          <a:ea typeface="Montserrat SemiBold" pitchFamily="2" charset="77"/>
          <a:cs typeface="Hind Medium" panose="02000000000000000000" pitchFamily="2" charset="77"/>
          <a:sym typeface="Hind Bold"/>
        </a:defRPr>
      </a:lvl1pPr>
      <a:lvl2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2pPr>
      <a:lvl3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3pPr>
      <a:lvl4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4pPr>
      <a:lvl5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5pPr>
      <a:lvl6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6pPr>
      <a:lvl7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7pPr>
      <a:lvl8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8pPr>
      <a:lvl9pPr marL="0" marR="0" indent="0" algn="l" defTabSz="3429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-45" baseline="0">
          <a:ln>
            <a:noFill/>
          </a:ln>
          <a:solidFill>
            <a:srgbClr val="1BA2AC"/>
          </a:solidFill>
          <a:uFillTx/>
          <a:latin typeface="Hind Bold"/>
          <a:ea typeface="Hind Bold"/>
          <a:cs typeface="Hind Bold"/>
          <a:sym typeface="Hind Bold"/>
        </a:defRPr>
      </a:lvl9pPr>
    </p:titleStyle>
    <p:bodyStyle>
      <a:lvl1pPr marL="257175" marR="0" indent="-257175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11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1pPr>
      <a:lvl2pPr marL="584000" marR="0" indent="-241101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11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2pPr>
      <a:lvl3pPr marL="891538" marR="0" indent="-205738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99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3pPr>
      <a:lvl4pPr marL="1266092" marR="0" indent="-237392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99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4pPr>
      <a:lvl5pPr marL="1608992" marR="0" indent="-237392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52CAE0"/>
        </a:buClr>
        <a:buSzPct val="99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777777"/>
          </a:solidFill>
          <a:uFillTx/>
          <a:latin typeface="Montserrat" pitchFamily="2" charset="77"/>
          <a:ea typeface="Montserrat" pitchFamily="2" charset="77"/>
          <a:cs typeface="Hind" panose="02000000000000000000" pitchFamily="2" charset="77"/>
          <a:sym typeface="Hind Regular"/>
        </a:defRPr>
      </a:lvl5pPr>
      <a:lvl6pPr marL="19888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6pPr>
      <a:lvl7pPr marL="23317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7pPr>
      <a:lvl8pPr marL="26746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8pPr>
      <a:lvl9pPr marL="3017517" marR="0" indent="-274317" algn="l" defTabSz="3429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00BCDD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696F70"/>
          </a:solidFill>
          <a:uFillTx/>
          <a:latin typeface="Hind Regular"/>
          <a:ea typeface="Hind Regular"/>
          <a:cs typeface="Hind Regular"/>
          <a:sym typeface="Hind Regular"/>
        </a:defRPr>
      </a:lvl9pPr>
    </p:bodyStyle>
    <p:otherStyle>
      <a:lvl1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1pPr>
      <a:lvl2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2pPr>
      <a:lvl3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3pPr>
      <a:lvl4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4pPr>
      <a:lvl5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5pPr>
      <a:lvl6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6pPr>
      <a:lvl7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7pPr>
      <a:lvl8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8pPr>
      <a:lvl9pPr marL="0" marR="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ind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2A450-1D4F-74EB-CF69-00FF53B9C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97" y="150778"/>
            <a:ext cx="3309998" cy="457200"/>
          </a:xfrm>
        </p:spPr>
        <p:txBody>
          <a:bodyPr/>
          <a:lstStyle/>
          <a:p>
            <a:r>
              <a:rPr lang="en-US" sz="1800" dirty="0"/>
              <a:t>Northwestern Endo Practice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CD81F75-640C-2B38-7B1E-1CFB26801740}"/>
              </a:ext>
            </a:extLst>
          </p:cNvPr>
          <p:cNvSpPr/>
          <p:nvPr/>
        </p:nvSpPr>
        <p:spPr>
          <a:xfrm>
            <a:off x="182597" y="646045"/>
            <a:ext cx="2266950" cy="1168533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47616E"/>
                </a:solidFill>
                <a:effectLst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ind Regular"/>
              </a:rPr>
              <a:t>Patient seen in clinic and offered AID as therapy OR asks for AID therapy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403D949-2831-012E-F23C-7DCBB1EC47B8}"/>
              </a:ext>
            </a:extLst>
          </p:cNvPr>
          <p:cNvCxnSpPr>
            <a:cxnSpLocks/>
          </p:cNvCxnSpPr>
          <p:nvPr/>
        </p:nvCxnSpPr>
        <p:spPr>
          <a:xfrm>
            <a:off x="2449547" y="1230311"/>
            <a:ext cx="387321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0D1E4F57-FADA-5FBC-9A56-958D95FAD446}"/>
              </a:ext>
            </a:extLst>
          </p:cNvPr>
          <p:cNvSpPr/>
          <p:nvPr/>
        </p:nvSpPr>
        <p:spPr>
          <a:xfrm>
            <a:off x="2836868" y="778212"/>
            <a:ext cx="2221515" cy="118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Patient is referred to Diabetes Program “Cool Tools Technology Session” which is either in person OR virtual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Several times per month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be 1:1 or class</a:t>
            </a:r>
          </a:p>
        </p:txBody>
      </p:sp>
      <p:sp>
        <p:nvSpPr>
          <p:cNvPr id="8" name="Explosion 1 63">
            <a:extLst>
              <a:ext uri="{FF2B5EF4-FFF2-40B4-BE49-F238E27FC236}">
                <a16:creationId xmlns:a16="http://schemas.microsoft.com/office/drawing/2014/main" id="{936FFF93-6457-C6CE-5D49-FBE14DC7C5E7}"/>
              </a:ext>
            </a:extLst>
          </p:cNvPr>
          <p:cNvSpPr/>
          <p:nvPr/>
        </p:nvSpPr>
        <p:spPr>
          <a:xfrm>
            <a:off x="4286655" y="254090"/>
            <a:ext cx="429773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DD8564-2935-9259-0020-75AC8E259562}"/>
              </a:ext>
            </a:extLst>
          </p:cNvPr>
          <p:cNvSpPr txBox="1"/>
          <p:nvPr/>
        </p:nvSpPr>
        <p:spPr>
          <a:xfrm>
            <a:off x="4792494" y="100148"/>
            <a:ext cx="3112851" cy="707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696F70"/>
                </a:solidFill>
                <a:effectLst/>
                <a:uFillTx/>
                <a:latin typeface="Hind Bold"/>
                <a:ea typeface="Hind Bold"/>
                <a:cs typeface="Hind Bold"/>
                <a:sym typeface="Hind Bold"/>
              </a:rPr>
              <a:t>Sometimes patients don’t want to attend, either because of they “know” what they want; documentation of class, useful for documentation of “diabetes education in CMN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8CAB0C1-C62E-ECF9-35E5-8F694A55F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461" y="588502"/>
            <a:ext cx="2266950" cy="1376479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1400" dirty="0"/>
              <a:t>Pt eligible for AID or interested?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116EAD-3474-20AC-75FD-05A5F99D8301}"/>
              </a:ext>
            </a:extLst>
          </p:cNvPr>
          <p:cNvCxnSpPr>
            <a:cxnSpLocks/>
          </p:cNvCxnSpPr>
          <p:nvPr/>
        </p:nvCxnSpPr>
        <p:spPr>
          <a:xfrm>
            <a:off x="5167594" y="1263616"/>
            <a:ext cx="387321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3C91FED-4961-46C1-133A-78C724D6D3F3}"/>
              </a:ext>
            </a:extLst>
          </p:cNvPr>
          <p:cNvSpPr txBox="1"/>
          <p:nvPr/>
        </p:nvSpPr>
        <p:spPr>
          <a:xfrm>
            <a:off x="5965487" y="1815264"/>
            <a:ext cx="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26A5B4-9977-C178-4CF4-43FC65BEF905}"/>
              </a:ext>
            </a:extLst>
          </p:cNvPr>
          <p:cNvSpPr txBox="1"/>
          <p:nvPr/>
        </p:nvSpPr>
        <p:spPr>
          <a:xfrm>
            <a:off x="7261634" y="1788633"/>
            <a:ext cx="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212C4E-A23E-B4FE-DD8A-0BA2C6608169}"/>
              </a:ext>
            </a:extLst>
          </p:cNvPr>
          <p:cNvCxnSpPr>
            <a:cxnSpLocks/>
          </p:cNvCxnSpPr>
          <p:nvPr/>
        </p:nvCxnSpPr>
        <p:spPr>
          <a:xfrm flipH="1">
            <a:off x="5969751" y="1975751"/>
            <a:ext cx="892961" cy="905141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C4BAE3-52FE-D9EE-F239-7D1460EF54BD}"/>
              </a:ext>
            </a:extLst>
          </p:cNvPr>
          <p:cNvCxnSpPr>
            <a:cxnSpLocks/>
          </p:cNvCxnSpPr>
          <p:nvPr/>
        </p:nvCxnSpPr>
        <p:spPr>
          <a:xfrm>
            <a:off x="6862712" y="1965358"/>
            <a:ext cx="849024" cy="942294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3C2F3A2-FAA3-2FB1-FC3C-EE7176BE0E0B}"/>
              </a:ext>
            </a:extLst>
          </p:cNvPr>
          <p:cNvSpPr/>
          <p:nvPr/>
        </p:nvSpPr>
        <p:spPr>
          <a:xfrm>
            <a:off x="4520090" y="2907652"/>
            <a:ext cx="1682327" cy="988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</a:t>
            </a:r>
            <a:r>
              <a:rPr lang="en-US" sz="1200" dirty="0">
                <a:solidFill>
                  <a:schemeClr val="tx1"/>
                </a:solidFill>
                <a:latin typeface="Calibri" panose="020F0502020204030204"/>
              </a:rPr>
              <a:t>t continues regimen and is asked at each visit (!) about AID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C65FC0F-9F0F-7DE2-8354-26FBF5DF6753}"/>
              </a:ext>
            </a:extLst>
          </p:cNvPr>
          <p:cNvSpPr/>
          <p:nvPr/>
        </p:nvSpPr>
        <p:spPr>
          <a:xfrm>
            <a:off x="7012709" y="2949857"/>
            <a:ext cx="2108606" cy="7737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CDCES initiates necessary paperwork/RX for the selected device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F2E95A-7C01-A18C-6119-9D1ADEB5B4CD}"/>
              </a:ext>
            </a:extLst>
          </p:cNvPr>
          <p:cNvSpPr/>
          <p:nvPr/>
        </p:nvSpPr>
        <p:spPr>
          <a:xfrm>
            <a:off x="9931607" y="3463501"/>
            <a:ext cx="1768475" cy="15947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Supply Confirmation</a:t>
            </a:r>
          </a:p>
          <a:p>
            <a:pPr algn="ctr"/>
            <a:r>
              <a:rPr lang="en-US" sz="1200" dirty="0"/>
              <a:t>Vendors and CDCES and patient are in touch to confirm shipping of device</a:t>
            </a:r>
          </a:p>
          <a:p>
            <a:pPr algn="ctr"/>
            <a:r>
              <a:rPr lang="en-US" sz="1200" dirty="0"/>
              <a:t>Appointment is scheduled for the following 2-4 weeks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F95203-5F4D-78D4-14D8-1909BE077238}"/>
              </a:ext>
            </a:extLst>
          </p:cNvPr>
          <p:cNvSpPr/>
          <p:nvPr/>
        </p:nvSpPr>
        <p:spPr>
          <a:xfrm>
            <a:off x="9742453" y="372862"/>
            <a:ext cx="1768475" cy="123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Clinic receives CMN and MD signs after confirmation that patient has attended Cool Tools class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F55E7C9-7C4E-61BD-BBDD-B3338359121F}"/>
              </a:ext>
            </a:extLst>
          </p:cNvPr>
          <p:cNvCxnSpPr>
            <a:cxnSpLocks/>
          </p:cNvCxnSpPr>
          <p:nvPr/>
        </p:nvCxnSpPr>
        <p:spPr>
          <a:xfrm flipV="1">
            <a:off x="7905345" y="1127464"/>
            <a:ext cx="1771315" cy="175342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9FBED7C-3CF5-C357-6B45-BDB78D13EDA3}"/>
              </a:ext>
            </a:extLst>
          </p:cNvPr>
          <p:cNvCxnSpPr>
            <a:cxnSpLocks/>
          </p:cNvCxnSpPr>
          <p:nvPr/>
        </p:nvCxnSpPr>
        <p:spPr>
          <a:xfrm>
            <a:off x="11037214" y="1697773"/>
            <a:ext cx="0" cy="163895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xplosion 1 63">
            <a:extLst>
              <a:ext uri="{FF2B5EF4-FFF2-40B4-BE49-F238E27FC236}">
                <a16:creationId xmlns:a16="http://schemas.microsoft.com/office/drawing/2014/main" id="{586FA5C2-B122-31D2-8092-BF5F37D49874}"/>
              </a:ext>
            </a:extLst>
          </p:cNvPr>
          <p:cNvSpPr/>
          <p:nvPr/>
        </p:nvSpPr>
        <p:spPr>
          <a:xfrm>
            <a:off x="9312680" y="1585978"/>
            <a:ext cx="429773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E0A19B-3A3D-E34E-32E6-50B5DE97B2DF}"/>
              </a:ext>
            </a:extLst>
          </p:cNvPr>
          <p:cNvSpPr txBox="1"/>
          <p:nvPr/>
        </p:nvSpPr>
        <p:spPr>
          <a:xfrm>
            <a:off x="8822387" y="2043178"/>
            <a:ext cx="1840132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696F70"/>
                </a:solidFill>
                <a:effectLst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ind Bold"/>
              </a:rPr>
              <a:t>Patient may not be able to afford copayment, insurance may deny pump</a:t>
            </a:r>
          </a:p>
        </p:txBody>
      </p:sp>
      <p:sp>
        <p:nvSpPr>
          <p:cNvPr id="31" name="Explosion 1 63">
            <a:extLst>
              <a:ext uri="{FF2B5EF4-FFF2-40B4-BE49-F238E27FC236}">
                <a16:creationId xmlns:a16="http://schemas.microsoft.com/office/drawing/2014/main" id="{419857D2-F7D7-1B2F-1051-4852C5DBA94E}"/>
              </a:ext>
            </a:extLst>
          </p:cNvPr>
          <p:cNvSpPr/>
          <p:nvPr/>
        </p:nvSpPr>
        <p:spPr>
          <a:xfrm>
            <a:off x="9501834" y="3796606"/>
            <a:ext cx="429773" cy="47331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04C0E8-6F60-489D-C719-2326D5EDD5F8}"/>
              </a:ext>
            </a:extLst>
          </p:cNvPr>
          <p:cNvSpPr txBox="1"/>
          <p:nvPr/>
        </p:nvSpPr>
        <p:spPr>
          <a:xfrm>
            <a:off x="8139774" y="4304654"/>
            <a:ext cx="1791833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696F70"/>
                </a:solidFill>
                <a:effectLst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ind Bold"/>
              </a:rPr>
              <a:t>Patient may self train!!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32D57D7-939A-179F-9D55-EECCA9FF1C55}"/>
              </a:ext>
            </a:extLst>
          </p:cNvPr>
          <p:cNvSpPr/>
          <p:nvPr/>
        </p:nvSpPr>
        <p:spPr>
          <a:xfrm>
            <a:off x="673185" y="2903823"/>
            <a:ext cx="2266950" cy="908858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rgbClr val="47616E"/>
                </a:solidFill>
                <a:effectLst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ind Regular"/>
              </a:rPr>
              <a:t>Patient back to Endo Provider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A0EBF1-49ED-FB55-F3A1-D80318951BA9}"/>
              </a:ext>
            </a:extLst>
          </p:cNvPr>
          <p:cNvCxnSpPr>
            <a:cxnSpLocks/>
          </p:cNvCxnSpPr>
          <p:nvPr/>
        </p:nvCxnSpPr>
        <p:spPr>
          <a:xfrm flipV="1">
            <a:off x="1819760" y="4000596"/>
            <a:ext cx="0" cy="762132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35FE299-86E6-185D-B56D-EF7035364E15}"/>
              </a:ext>
            </a:extLst>
          </p:cNvPr>
          <p:cNvSpPr/>
          <p:nvPr/>
        </p:nvSpPr>
        <p:spPr>
          <a:xfrm>
            <a:off x="6645860" y="4762728"/>
            <a:ext cx="3289396" cy="20255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IN-PERSON INITIAL PUMP TRAINING</a:t>
            </a:r>
          </a:p>
          <a:p>
            <a:pPr marL="457200" marR="0" algn="ctr">
              <a:buNone/>
            </a:pPr>
            <a:r>
              <a:rPr lang="en-US" sz="1400" b="1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iLet</a:t>
            </a:r>
            <a:r>
              <a:rPr lang="en-US" sz="14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: NM-CDCES + Vendor </a:t>
            </a:r>
            <a:r>
              <a:rPr lang="en-US" sz="1400" dirty="0">
                <a:solidFill>
                  <a:srgbClr val="242424"/>
                </a:solidFill>
                <a:latin typeface="Aptos" panose="020B0004020202020204" pitchFamily="34" charset="0"/>
              </a:rPr>
              <a:t>Trainer</a:t>
            </a:r>
            <a:endParaRPr lang="en-US" sz="1400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  <a:p>
            <a:pPr marL="457200" marR="0" algn="ctr">
              <a:buNone/>
            </a:pPr>
            <a:r>
              <a:rPr lang="en-US" sz="1400" b="1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Omnipod:</a:t>
            </a:r>
            <a:r>
              <a:rPr lang="en-US" sz="14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 NM-CDCES</a:t>
            </a:r>
          </a:p>
          <a:p>
            <a:pPr marL="457200" marR="0" algn="ctr">
              <a:buNone/>
            </a:pPr>
            <a:r>
              <a:rPr lang="en-US" sz="1400" b="1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Medtronic:</a:t>
            </a:r>
            <a:r>
              <a:rPr lang="en-US" sz="14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 NM-CDCES + Vendor Trainer</a:t>
            </a:r>
          </a:p>
          <a:p>
            <a:pPr marL="457200" marR="0" algn="ctr">
              <a:buNone/>
            </a:pPr>
            <a:r>
              <a:rPr lang="en-US" sz="1400" b="1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Tandem:</a:t>
            </a:r>
            <a:r>
              <a:rPr lang="en-US" sz="1400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 NM-CDCES</a:t>
            </a:r>
            <a:endParaRPr lang="en-US" sz="1400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FD1F69F-0D43-9A89-B32D-AF3A29BB0FB9}"/>
              </a:ext>
            </a:extLst>
          </p:cNvPr>
          <p:cNvCxnSpPr>
            <a:cxnSpLocks/>
          </p:cNvCxnSpPr>
          <p:nvPr/>
        </p:nvCxnSpPr>
        <p:spPr>
          <a:xfrm flipH="1">
            <a:off x="10048949" y="5157804"/>
            <a:ext cx="988265" cy="81620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36C67E64-8ED9-9E37-FFD7-3DD06510B647}"/>
              </a:ext>
            </a:extLst>
          </p:cNvPr>
          <p:cNvSpPr/>
          <p:nvPr/>
        </p:nvSpPr>
        <p:spPr>
          <a:xfrm>
            <a:off x="3878908" y="4838755"/>
            <a:ext cx="1938791" cy="1524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2WK Virtual or in Person Follow-up with CDCES</a:t>
            </a:r>
          </a:p>
          <a:p>
            <a:pPr algn="ctr"/>
            <a:r>
              <a:rPr lang="en-US" sz="1600" dirty="0"/>
              <a:t>AID settings are adjusted as needed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4FF74B3-9997-ED07-03EC-B8992E7C2886}"/>
              </a:ext>
            </a:extLst>
          </p:cNvPr>
          <p:cNvCxnSpPr>
            <a:cxnSpLocks/>
          </p:cNvCxnSpPr>
          <p:nvPr/>
        </p:nvCxnSpPr>
        <p:spPr>
          <a:xfrm flipH="1">
            <a:off x="5897298" y="5768948"/>
            <a:ext cx="689836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BE4901C7-0D4D-0BC3-6314-09032977B73E}"/>
              </a:ext>
            </a:extLst>
          </p:cNvPr>
          <p:cNvSpPr/>
          <p:nvPr/>
        </p:nvSpPr>
        <p:spPr>
          <a:xfrm>
            <a:off x="874732" y="4838755"/>
            <a:ext cx="2176015" cy="15947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4-6 weeks Follow-up with CDCES OR Provider Based on patient experience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3FD885D-407A-C707-4F5E-7D0654595840}"/>
              </a:ext>
            </a:extLst>
          </p:cNvPr>
          <p:cNvCxnSpPr>
            <a:cxnSpLocks/>
          </p:cNvCxnSpPr>
          <p:nvPr/>
        </p:nvCxnSpPr>
        <p:spPr>
          <a:xfrm flipH="1">
            <a:off x="3118115" y="5775508"/>
            <a:ext cx="689836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10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8F62E7-4A7C-6F36-A2A5-DE8D7E146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33" y="216252"/>
            <a:ext cx="11484940" cy="6425495"/>
          </a:xfrm>
          <a:prstGeom prst="rect">
            <a:avLst/>
          </a:prstGeom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id="{44CAA9FE-BE17-D7BE-CC8A-FFEA0F0A096B}"/>
              </a:ext>
            </a:extLst>
          </p:cNvPr>
          <p:cNvSpPr/>
          <p:nvPr/>
        </p:nvSpPr>
        <p:spPr>
          <a:xfrm>
            <a:off x="10972801" y="1314994"/>
            <a:ext cx="269965" cy="174171"/>
          </a:xfrm>
          <a:prstGeom prst="star5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47616E"/>
              </a:solidFill>
              <a:effectLst/>
              <a:uFillTx/>
              <a:latin typeface="Hind Regular"/>
              <a:ea typeface="Hind Regular"/>
              <a:cs typeface="Hind Regular"/>
              <a:sym typeface="Hind Regular"/>
            </a:endParaRP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9D5E6B8F-6BF4-5C09-79D3-BFDE130636B6}"/>
              </a:ext>
            </a:extLst>
          </p:cNvPr>
          <p:cNvSpPr/>
          <p:nvPr/>
        </p:nvSpPr>
        <p:spPr>
          <a:xfrm>
            <a:off x="10898778" y="3254828"/>
            <a:ext cx="269965" cy="174171"/>
          </a:xfrm>
          <a:prstGeom prst="star5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47616E"/>
              </a:solidFill>
              <a:effectLst/>
              <a:uFillTx/>
              <a:latin typeface="Hind Regular"/>
              <a:ea typeface="Hind Regular"/>
              <a:cs typeface="Hind Regular"/>
              <a:sym typeface="Hind Regular"/>
            </a:endParaRPr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A6CD5AAE-B117-B8FE-D92D-A190FFDF0F37}"/>
              </a:ext>
            </a:extLst>
          </p:cNvPr>
          <p:cNvSpPr/>
          <p:nvPr/>
        </p:nvSpPr>
        <p:spPr>
          <a:xfrm>
            <a:off x="10972801" y="4158343"/>
            <a:ext cx="269965" cy="174171"/>
          </a:xfrm>
          <a:prstGeom prst="star5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47616E"/>
              </a:solidFill>
              <a:effectLst/>
              <a:uFillTx/>
              <a:latin typeface="Hind Regular"/>
              <a:ea typeface="Hind Regular"/>
              <a:cs typeface="Hind Regular"/>
              <a:sym typeface="Hind Regular"/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17C472F1-7B47-48EF-B6AC-0FB98A000089}"/>
              </a:ext>
            </a:extLst>
          </p:cNvPr>
          <p:cNvSpPr/>
          <p:nvPr/>
        </p:nvSpPr>
        <p:spPr>
          <a:xfrm>
            <a:off x="10972800" y="4440655"/>
            <a:ext cx="269965" cy="174171"/>
          </a:xfrm>
          <a:prstGeom prst="star5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47616E"/>
              </a:solidFill>
              <a:effectLst/>
              <a:uFillTx/>
              <a:latin typeface="Hind Regular"/>
              <a:ea typeface="Hind Regular"/>
              <a:cs typeface="Hind Regular"/>
              <a:sym typeface="Hind Regular"/>
            </a:endParaRP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2C9036DC-34FE-DF0B-27EA-A79D3CD0B1E8}"/>
              </a:ext>
            </a:extLst>
          </p:cNvPr>
          <p:cNvSpPr/>
          <p:nvPr/>
        </p:nvSpPr>
        <p:spPr>
          <a:xfrm>
            <a:off x="10972799" y="4887687"/>
            <a:ext cx="269965" cy="174171"/>
          </a:xfrm>
          <a:prstGeom prst="star5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47616E"/>
              </a:solidFill>
              <a:effectLst/>
              <a:uFillTx/>
              <a:latin typeface="Hind Regular"/>
              <a:ea typeface="Hind Regular"/>
              <a:cs typeface="Hind Regular"/>
              <a:sym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3062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46D63-FBB6-2313-390A-DB847357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Plan: Enhance EARLY AID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E8ACF-78DF-0E5F-DC9E-598AA89D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06796"/>
            <a:ext cx="10972800" cy="5257800"/>
          </a:xfrm>
        </p:spPr>
        <p:txBody>
          <a:bodyPr/>
          <a:lstStyle/>
          <a:p>
            <a:r>
              <a:rPr lang="en-US" dirty="0"/>
              <a:t>Patients are referred to Adult Endo</a:t>
            </a:r>
          </a:p>
          <a:p>
            <a:r>
              <a:rPr lang="en-US" dirty="0"/>
              <a:t>Misdiagnosed with T1D</a:t>
            </a:r>
          </a:p>
          <a:p>
            <a:r>
              <a:rPr lang="en-US" dirty="0"/>
              <a:t>Diagnosed in the hospital (honeymoon phase)</a:t>
            </a:r>
          </a:p>
          <a:p>
            <a:r>
              <a:rPr lang="en-US" dirty="0"/>
              <a:t>Diabetes Education is focused on survival skills more than AID</a:t>
            </a:r>
          </a:p>
          <a:p>
            <a:r>
              <a:rPr lang="en-US" dirty="0"/>
              <a:t>CGM initiated on first visit</a:t>
            </a:r>
          </a:p>
          <a:p>
            <a:r>
              <a:rPr lang="en-US" dirty="0"/>
              <a:t>Can we enhance early initiation of AID?</a:t>
            </a:r>
          </a:p>
          <a:p>
            <a:r>
              <a:rPr lang="en-US" dirty="0"/>
              <a:t>Automatically combine early education with our cool tools class for introduction to AID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53004"/>
      </p:ext>
    </p:extLst>
  </p:cSld>
  <p:clrMapOvr>
    <a:masterClrMapping/>
  </p:clrMapOvr>
</p:sld>
</file>

<file path=ppt/theme/theme1.xml><?xml version="1.0" encoding="utf-8"?>
<a:theme xmlns:a="http://schemas.openxmlformats.org/drawingml/2006/main" name="1_T1D Exchange Annual Meeting Template 2015">
  <a:themeElements>
    <a:clrScheme name="T1D Exchange">
      <a:dk1>
        <a:srgbClr val="000000"/>
      </a:dk1>
      <a:lt1>
        <a:srgbClr val="FFFFFF"/>
      </a:lt1>
      <a:dk2>
        <a:srgbClr val="3B3B3B"/>
      </a:dk2>
      <a:lt2>
        <a:srgbClr val="FFFFFF"/>
      </a:lt2>
      <a:accent1>
        <a:srgbClr val="B1DFE0"/>
      </a:accent1>
      <a:accent2>
        <a:srgbClr val="7FD0D9"/>
      </a:accent2>
      <a:accent3>
        <a:srgbClr val="18A1AB"/>
      </a:accent3>
      <a:accent4>
        <a:srgbClr val="47606D"/>
      </a:accent4>
      <a:accent5>
        <a:srgbClr val="FEE0CE"/>
      </a:accent5>
      <a:accent6>
        <a:srgbClr val="AFCFFF"/>
      </a:accent6>
      <a:hlink>
        <a:srgbClr val="056BD1"/>
      </a:hlink>
      <a:folHlink>
        <a:srgbClr val="056BD1"/>
      </a:folHlink>
    </a:clrScheme>
    <a:fontScheme name="T1D Exchange">
      <a:majorFont>
        <a:latin typeface="Hind"/>
        <a:ea typeface="Helvetica"/>
        <a:cs typeface="Helvetica"/>
      </a:majorFont>
      <a:minorFont>
        <a:latin typeface="Hind"/>
        <a:ea typeface="Calibri"/>
        <a:cs typeface="Calibri"/>
      </a:minorFont>
    </a:fontScheme>
    <a:fmtScheme name="1_T1D Exchange Annual Meeting Template 20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7616E"/>
            </a:solidFill>
            <a:effectLst/>
            <a:uFillTx/>
            <a:latin typeface="Hind Regular"/>
            <a:ea typeface="Hind Regular"/>
            <a:cs typeface="Hind Regular"/>
            <a:sym typeface="Hind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696F70"/>
            </a:solidFill>
            <a:effectLst/>
            <a:uFillTx/>
            <a:latin typeface="Hind Bold"/>
            <a:ea typeface="Hind Bold"/>
            <a:cs typeface="Hind Bold"/>
            <a:sym typeface="Hin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V10 Board Strategy Deck -7-2-19 for HCT.pptx" id="{5A3BD3B1-7070-4C8A-BA64-3133C20ECFD6}" vid="{F9FCAB9D-214E-44ED-B3AF-DB97B0F3FD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47757</TotalTime>
  <Words>278</Words>
  <Application>Microsoft Office PowerPoint</Application>
  <PresentationFormat>Widescreen</PresentationFormat>
  <Paragraphs>38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Aptos</vt:lpstr>
      <vt:lpstr>Arial</vt:lpstr>
      <vt:lpstr>Calibri</vt:lpstr>
      <vt:lpstr>Courier New</vt:lpstr>
      <vt:lpstr>Hind Bold</vt:lpstr>
      <vt:lpstr>Hind Regular</vt:lpstr>
      <vt:lpstr>Montserrat</vt:lpstr>
      <vt:lpstr>Montserrat SemiBold</vt:lpstr>
      <vt:lpstr>Wingdings</vt:lpstr>
      <vt:lpstr>1_T1D Exchange Annual Meeting Template 2015</vt:lpstr>
      <vt:lpstr>Northwestern Endo Practice</vt:lpstr>
      <vt:lpstr>PowerPoint Presentation</vt:lpstr>
      <vt:lpstr>Plan: Enhance EARLY AID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JDRF/T1D Exchange Meeting August 5, 2019</dc:title>
  <dc:creator>Linda</dc:creator>
  <cp:lastModifiedBy>Aleppo-Kacmarek, Grazia</cp:lastModifiedBy>
  <cp:revision>436</cp:revision>
  <cp:lastPrinted>2020-01-10T21:16:03Z</cp:lastPrinted>
  <dcterms:created xsi:type="dcterms:W3CDTF">2019-08-02T13:56:59Z</dcterms:created>
  <dcterms:modified xsi:type="dcterms:W3CDTF">2025-06-12T19:36:09Z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b86c14-7a6f-495c-8ad3-202986669410_Enabled">
    <vt:lpwstr>true</vt:lpwstr>
  </property>
  <property fmtid="{D5CDD505-2E9C-101B-9397-08002B2CF9AE}" pid="3" name="MSIP_Label_b1b86c14-7a6f-495c-8ad3-202986669410_SetDate">
    <vt:lpwstr>2025-06-12T16:17:21Z</vt:lpwstr>
  </property>
  <property fmtid="{D5CDD505-2E9C-101B-9397-08002B2CF9AE}" pid="4" name="MSIP_Label_b1b86c14-7a6f-495c-8ad3-202986669410_Method">
    <vt:lpwstr>Standard</vt:lpwstr>
  </property>
  <property fmtid="{D5CDD505-2E9C-101B-9397-08002B2CF9AE}" pid="5" name="MSIP_Label_b1b86c14-7a6f-495c-8ad3-202986669410_Name">
    <vt:lpwstr>Internal</vt:lpwstr>
  </property>
  <property fmtid="{D5CDD505-2E9C-101B-9397-08002B2CF9AE}" pid="6" name="MSIP_Label_b1b86c14-7a6f-495c-8ad3-202986669410_SiteId">
    <vt:lpwstr>2596038f-3ea4-4f0c-aed1-066eb6544c3b</vt:lpwstr>
  </property>
  <property fmtid="{D5CDD505-2E9C-101B-9397-08002B2CF9AE}" pid="7" name="MSIP_Label_b1b86c14-7a6f-495c-8ad3-202986669410_ActionId">
    <vt:lpwstr>004ccbad-5de4-455a-a3f1-510f8935dd1b</vt:lpwstr>
  </property>
  <property fmtid="{D5CDD505-2E9C-101B-9397-08002B2CF9AE}" pid="8" name="MSIP_Label_b1b86c14-7a6f-495c-8ad3-202986669410_ContentBits">
    <vt:lpwstr>0</vt:lpwstr>
  </property>
  <property fmtid="{D5CDD505-2E9C-101B-9397-08002B2CF9AE}" pid="9" name="MSIP_Label_b1b86c14-7a6f-495c-8ad3-202986669410_Tag">
    <vt:lpwstr>10, 3, 0, 1</vt:lpwstr>
  </property>
</Properties>
</file>