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0" r:id="rId4"/>
    <p:sldId id="272" r:id="rId5"/>
    <p:sldId id="1008" r:id="rId6"/>
    <p:sldId id="276" r:id="rId7"/>
    <p:sldId id="277" r:id="rId8"/>
    <p:sldId id="278" r:id="rId9"/>
    <p:sldId id="279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  <a:srgbClr val="652D86"/>
    <a:srgbClr val="ED1C24"/>
    <a:srgbClr val="A2AAAD"/>
    <a:srgbClr val="EEDDB9"/>
    <a:srgbClr val="5A5A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 autoAdjust="0"/>
  </p:normalViewPr>
  <p:slideViewPr>
    <p:cSldViewPr>
      <p:cViewPr>
        <p:scale>
          <a:sx n="140" d="100"/>
          <a:sy n="140" d="100"/>
        </p:scale>
        <p:origin x="244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7708-6294-4057-AA35-254489270DA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7230-96CA-457A-A755-1C5F0D30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A8B3D0-7470-4F07-92BC-4E3B168D442B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557B0-1517-4F72-A393-D67F49C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 baseline="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9" y="381000"/>
            <a:ext cx="2493579" cy="60960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563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25" y="1143000"/>
            <a:ext cx="3711575" cy="5112706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495800" y="1143000"/>
            <a:ext cx="41910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8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F6B5-50A8-4541-8A8A-54606FF1FB0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BFA-67CA-4490-8E76-D4BE9112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67400" y="6400800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Children’s Healthcare of Atlanta</a:t>
            </a:r>
            <a:endParaRPr lang="en-US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1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63" y="381000"/>
            <a:ext cx="707137" cy="707137"/>
          </a:xfrm>
          <a:prstGeom prst="rect">
            <a:avLst/>
          </a:prstGeom>
        </p:spPr>
      </p:pic>
      <p:sp>
        <p:nvSpPr>
          <p:cNvPr id="15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8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0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8" name="Rectangle 7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761BED-127F-4714-AE70-548270172845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A94F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IMPROVAID- CHOA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Kristina Cossen</a:t>
            </a:r>
          </a:p>
          <a:p>
            <a:r>
              <a:rPr lang="en-US" dirty="0"/>
              <a:t>Casey Rust</a:t>
            </a:r>
          </a:p>
          <a:p>
            <a:r>
              <a:rPr lang="en-US" sz="2000" b="0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420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CHOA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1493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Patients seen in the last six months &lt;22 years old (3,012)</a:t>
            </a:r>
          </a:p>
          <a:p>
            <a:pPr>
              <a:buFontTx/>
              <a:buChar char="-"/>
            </a:pPr>
            <a:r>
              <a:rPr lang="en-US" dirty="0"/>
              <a:t>With pump: 1679 (56%)</a:t>
            </a:r>
          </a:p>
          <a:p>
            <a:pPr>
              <a:buFontTx/>
              <a:buChar char="-"/>
            </a:pPr>
            <a:r>
              <a:rPr lang="en-US" dirty="0"/>
              <a:t>Without pump 1342 (44%)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*difference remains with new onset DKA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4BB84D-89E3-4065-3D24-139FDEED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82558"/>
              </p:ext>
            </p:extLst>
          </p:nvPr>
        </p:nvGraphicFramePr>
        <p:xfrm>
          <a:off x="723900" y="2743200"/>
          <a:ext cx="7696200" cy="26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960381009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107797068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27953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Without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42178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/>
                        <a:t>Current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8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6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with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DKA events in 12 months*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3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6905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8703D98A-C72B-3AC8-8036-E35F1241DFD5}"/>
              </a:ext>
            </a:extLst>
          </p:cNvPr>
          <p:cNvSpPr/>
          <p:nvPr/>
        </p:nvSpPr>
        <p:spPr>
          <a:xfrm>
            <a:off x="228600" y="4296489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3A839D-E16E-8A68-8AD4-7EF11BDF47DF}"/>
              </a:ext>
            </a:extLst>
          </p:cNvPr>
          <p:cNvSpPr/>
          <p:nvPr/>
        </p:nvSpPr>
        <p:spPr>
          <a:xfrm>
            <a:off x="229603" y="4648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4AF09E-874A-7958-675F-D7885D2DACEA}"/>
              </a:ext>
            </a:extLst>
          </p:cNvPr>
          <p:cNvSpPr/>
          <p:nvPr/>
        </p:nvSpPr>
        <p:spPr>
          <a:xfrm>
            <a:off x="228600" y="4999911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 Map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58C9C-7F30-36F6-D51B-2D3F2FE2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Attempts (Project IMPACT)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088DA6-ECB3-78CD-7A34-B3515FB3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617"/>
            <a:ext cx="9144000" cy="4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7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/>
          </p:cNvSpPr>
          <p:nvPr/>
        </p:nvSpPr>
        <p:spPr>
          <a:xfrm>
            <a:off x="1674781" y="7088"/>
            <a:ext cx="7469218" cy="650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A94F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/>
              <a:t>Key Driver Analysis</a:t>
            </a:r>
          </a:p>
        </p:txBody>
      </p:sp>
      <p:pic>
        <p:nvPicPr>
          <p:cNvPr id="1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0126"/>
            <a:ext cx="2146401" cy="5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AAEC5D-7F61-B548-9CAD-89FF36820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43000"/>
            <a:ext cx="9144000" cy="5120381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C100AE3F-DBFB-9E36-DBB5-79B4990CF357}"/>
              </a:ext>
            </a:extLst>
          </p:cNvPr>
          <p:cNvSpPr/>
          <p:nvPr/>
        </p:nvSpPr>
        <p:spPr>
          <a:xfrm>
            <a:off x="228600" y="6508690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DBCCC310-4E1E-52F9-1EC6-524894AE270A}"/>
              </a:ext>
            </a:extLst>
          </p:cNvPr>
          <p:cNvSpPr/>
          <p:nvPr/>
        </p:nvSpPr>
        <p:spPr>
          <a:xfrm>
            <a:off x="2743200" y="6502943"/>
            <a:ext cx="152400" cy="15240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47DB9A93-1CC1-259A-67A4-99ED76A300B3}"/>
              </a:ext>
            </a:extLst>
          </p:cNvPr>
          <p:cNvSpPr/>
          <p:nvPr/>
        </p:nvSpPr>
        <p:spPr>
          <a:xfrm>
            <a:off x="6096000" y="6502943"/>
            <a:ext cx="152400" cy="1524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A9CF9-7067-8A1A-8E8B-880974B866F4}"/>
              </a:ext>
            </a:extLst>
          </p:cNvPr>
          <p:cNvSpPr txBox="1"/>
          <p:nvPr/>
        </p:nvSpPr>
        <p:spPr>
          <a:xfrm>
            <a:off x="457200" y="647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we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47AA9-8308-8BF9-1130-BB4093A69C5B}"/>
              </a:ext>
            </a:extLst>
          </p:cNvPr>
          <p:cNvSpPr txBox="1"/>
          <p:nvPr/>
        </p:nvSpPr>
        <p:spPr>
          <a:xfrm>
            <a:off x="2929689" y="647067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IMPACT did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FA5B6-E235-228E-7911-E6564CE2EB24}"/>
              </a:ext>
            </a:extLst>
          </p:cNvPr>
          <p:cNvSpPr txBox="1"/>
          <p:nvPr/>
        </p:nvSpPr>
        <p:spPr>
          <a:xfrm>
            <a:off x="6400800" y="647067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plan to address</a:t>
            </a: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10CBDB0-2396-B6EA-A84F-8CFA011B1AFE}"/>
              </a:ext>
            </a:extLst>
          </p:cNvPr>
          <p:cNvSpPr/>
          <p:nvPr/>
        </p:nvSpPr>
        <p:spPr>
          <a:xfrm>
            <a:off x="8153400" y="4219106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088D682A-627C-5769-6020-CCE29B272703}"/>
              </a:ext>
            </a:extLst>
          </p:cNvPr>
          <p:cNvSpPr/>
          <p:nvPr/>
        </p:nvSpPr>
        <p:spPr>
          <a:xfrm>
            <a:off x="8153400" y="4474496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968ED567-18A8-92CB-4EE9-ACB76C8635B9}"/>
              </a:ext>
            </a:extLst>
          </p:cNvPr>
          <p:cNvSpPr/>
          <p:nvPr/>
        </p:nvSpPr>
        <p:spPr>
          <a:xfrm>
            <a:off x="8153400" y="4813825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80D62CD-CF34-9339-89B1-DB3F0B9E1E1C}"/>
              </a:ext>
            </a:extLst>
          </p:cNvPr>
          <p:cNvSpPr/>
          <p:nvPr/>
        </p:nvSpPr>
        <p:spPr>
          <a:xfrm>
            <a:off x="8157411" y="5179810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B22BDBD9-B515-7766-E29F-7F8FA84C56DC}"/>
              </a:ext>
            </a:extLst>
          </p:cNvPr>
          <p:cNvSpPr/>
          <p:nvPr/>
        </p:nvSpPr>
        <p:spPr>
          <a:xfrm>
            <a:off x="8382000" y="5179810"/>
            <a:ext cx="152400" cy="15240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3F5E03CE-99C0-9888-3B93-E69E3EB819CA}"/>
              </a:ext>
            </a:extLst>
          </p:cNvPr>
          <p:cNvSpPr/>
          <p:nvPr/>
        </p:nvSpPr>
        <p:spPr>
          <a:xfrm>
            <a:off x="8133347" y="5627165"/>
            <a:ext cx="152400" cy="15240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20879C8-B7BC-ACCF-69F8-40378CE5E5DC}"/>
              </a:ext>
            </a:extLst>
          </p:cNvPr>
          <p:cNvSpPr/>
          <p:nvPr/>
        </p:nvSpPr>
        <p:spPr>
          <a:xfrm>
            <a:off x="8137358" y="5890227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A4B90DE2-DE41-4AE1-EEFC-BA7CE49F217E}"/>
              </a:ext>
            </a:extLst>
          </p:cNvPr>
          <p:cNvSpPr/>
          <p:nvPr/>
        </p:nvSpPr>
        <p:spPr>
          <a:xfrm>
            <a:off x="8133347" y="2832994"/>
            <a:ext cx="152400" cy="1524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A7087CCF-A4EB-D2B0-8FD4-6B55B00D5B55}"/>
              </a:ext>
            </a:extLst>
          </p:cNvPr>
          <p:cNvSpPr/>
          <p:nvPr/>
        </p:nvSpPr>
        <p:spPr>
          <a:xfrm>
            <a:off x="8133347" y="3289282"/>
            <a:ext cx="152400" cy="1524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DB0A7B18-9E63-ACD1-DD99-75A8F4484786}"/>
              </a:ext>
            </a:extLst>
          </p:cNvPr>
          <p:cNvSpPr/>
          <p:nvPr/>
        </p:nvSpPr>
        <p:spPr>
          <a:xfrm>
            <a:off x="8153400" y="3992765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EF25CB3-218F-8273-632B-3AACA431C6E0}"/>
              </a:ext>
            </a:extLst>
          </p:cNvPr>
          <p:cNvSpPr/>
          <p:nvPr/>
        </p:nvSpPr>
        <p:spPr>
          <a:xfrm>
            <a:off x="8133347" y="2404137"/>
            <a:ext cx="152400" cy="1524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A4700DF6-9FF6-63F8-803E-65945ED2E5BF}"/>
              </a:ext>
            </a:extLst>
          </p:cNvPr>
          <p:cNvSpPr/>
          <p:nvPr/>
        </p:nvSpPr>
        <p:spPr>
          <a:xfrm>
            <a:off x="2222600" y="4068965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30B8E2D-22D6-ED67-975E-330175EAE43F}"/>
              </a:ext>
            </a:extLst>
          </p:cNvPr>
          <p:cNvSpPr/>
          <p:nvPr/>
        </p:nvSpPr>
        <p:spPr>
          <a:xfrm>
            <a:off x="2199774" y="4966225"/>
            <a:ext cx="152400" cy="152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DBE9A3B-617F-E717-01FD-D8B76EE84BA2}"/>
              </a:ext>
            </a:extLst>
          </p:cNvPr>
          <p:cNvSpPr/>
          <p:nvPr/>
        </p:nvSpPr>
        <p:spPr>
          <a:xfrm>
            <a:off x="1600200" y="1524000"/>
            <a:ext cx="2819400" cy="246876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F7634328-9CDA-65B0-6D0C-4D018B9FF70A}"/>
              </a:ext>
            </a:extLst>
          </p:cNvPr>
          <p:cNvSpPr/>
          <p:nvPr/>
        </p:nvSpPr>
        <p:spPr>
          <a:xfrm>
            <a:off x="8153400" y="5012393"/>
            <a:ext cx="152400" cy="1524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366E0-C51A-CA64-C55B-E7076651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B09487C-C311-D3E7-0966-A4CABBEE83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400" y="1121196"/>
            <a:ext cx="4267200" cy="39080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To improve education around Pump use and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Already had an information sheet available, not widely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6/6/2025: Emailed providers and educators about the dot phrase</a:t>
            </a:r>
          </a:p>
          <a:p>
            <a:pPr marL="0" indent="0">
              <a:buNone/>
            </a:pPr>
            <a:r>
              <a:rPr lang="en-US" dirty="0"/>
              <a:t>Updated to include </a:t>
            </a:r>
            <a:r>
              <a:rPr lang="en-US" u="sng" dirty="0" err="1"/>
              <a:t>diabeteswise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We may switch to education created by CHOA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025AB-8A14-12BC-E2A7-96A63EDF0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5ACF7-B3EC-49FE-F8ED-7EB0FB36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1 (easy) - </a:t>
            </a:r>
            <a:r>
              <a:rPr lang="en-US" dirty="0" err="1"/>
              <a:t>Diabeteswise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4DF70-DCBC-BAAB-A04F-B5021EF4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844" y="76200"/>
            <a:ext cx="222994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7CC82-2961-234A-AA4E-6BC48278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96126"/>
            <a:ext cx="2229940" cy="3065642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6A663C5-5EFF-E3F8-0A9D-6C2E513B9520}"/>
              </a:ext>
            </a:extLst>
          </p:cNvPr>
          <p:cNvSpPr txBox="1">
            <a:spLocks/>
          </p:cNvSpPr>
          <p:nvPr/>
        </p:nvSpPr>
        <p:spPr>
          <a:xfrm>
            <a:off x="457200" y="5972889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Difficulty: Hard to track use easily</a:t>
            </a:r>
          </a:p>
        </p:txBody>
      </p:sp>
    </p:spTree>
    <p:extLst>
      <p:ext uri="{BB962C8B-B14F-4D97-AF65-F5344CB8AC3E}">
        <p14:creationId xmlns:p14="http://schemas.microsoft.com/office/powerpoint/2010/main" val="37317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520F-2568-50CA-E179-7BD947D8D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05FB14D-58CA-EEE8-BAFF-42FEDDC423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1143000"/>
            <a:ext cx="4191000" cy="5105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currently have a work-queue system in placed for</a:t>
            </a:r>
          </a:p>
          <a:p>
            <a:pPr marL="457200" indent="-457200">
              <a:buAutoNum type="arabicParenR"/>
            </a:pPr>
            <a:r>
              <a:rPr lang="en-US" sz="2000" dirty="0"/>
              <a:t>Nutrition order</a:t>
            </a:r>
          </a:p>
          <a:p>
            <a:pPr marL="457200" indent="-457200">
              <a:buAutoNum type="arabicParenR"/>
            </a:pPr>
            <a:r>
              <a:rPr lang="en-US" sz="2000" dirty="0"/>
              <a:t>Psychology order</a:t>
            </a:r>
          </a:p>
          <a:p>
            <a:pPr marL="0" indent="0">
              <a:buNone/>
            </a:pPr>
            <a:r>
              <a:rPr lang="en-US" sz="2000" dirty="0"/>
              <a:t>(both are only within department use)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Plan</a:t>
            </a:r>
          </a:p>
          <a:p>
            <a:pPr>
              <a:buFontTx/>
              <a:buChar char="-"/>
            </a:pPr>
            <a:r>
              <a:rPr lang="en-US" sz="2000" dirty="0"/>
              <a:t>Expand work-queue option for “pump start”</a:t>
            </a:r>
          </a:p>
          <a:p>
            <a:pPr>
              <a:buFontTx/>
              <a:buChar char="-"/>
            </a:pPr>
            <a:r>
              <a:rPr lang="en-US" sz="2000" dirty="0"/>
              <a:t>Only have administration schedule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Allows for tracking – can be used to create “time to pump” or where the patient is in pump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5781-9514-0AA2-DA92-A7BF33B5E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D5FC2-A15A-3EB8-83EC-5E262F6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2 (hard) – Pump work-queue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BA862-4227-08D6-C871-6BB95975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17638"/>
            <a:ext cx="4558155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38180-06DF-3A80-8B4F-A4468B209882}"/>
              </a:ext>
            </a:extLst>
          </p:cNvPr>
          <p:cNvSpPr txBox="1"/>
          <p:nvPr/>
        </p:nvSpPr>
        <p:spPr>
          <a:xfrm>
            <a:off x="4953000" y="1219200"/>
            <a:ext cx="42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94F"/>
                </a:solidFill>
              </a:rPr>
              <a:t>Slicer Dicer Report (example)</a:t>
            </a:r>
          </a:p>
        </p:txBody>
      </p:sp>
    </p:spTree>
    <p:extLst>
      <p:ext uri="{BB962C8B-B14F-4D97-AF65-F5344CB8AC3E}">
        <p14:creationId xmlns:p14="http://schemas.microsoft.com/office/powerpoint/2010/main" val="5724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05814-2AE8-FE50-B074-C38EF347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E530-9C2E-C97D-A79E-434BB0B0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77B11-7B68-1E32-7D2E-A1A0EE53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3 (hardest) - BPA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8A9DF-E049-C6AA-F7D5-68F9C54E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721"/>
          <a:stretch/>
        </p:blipFill>
        <p:spPr>
          <a:xfrm>
            <a:off x="609600" y="1143001"/>
            <a:ext cx="7869276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650B2-93B5-1343-147F-85954735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95" y="4230433"/>
            <a:ext cx="5869405" cy="247516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CABE402-6B64-91E5-DC17-6397F6797799}"/>
              </a:ext>
            </a:extLst>
          </p:cNvPr>
          <p:cNvSpPr/>
          <p:nvPr/>
        </p:nvSpPr>
        <p:spPr>
          <a:xfrm>
            <a:off x="152400" y="3048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EFF70E-EA7C-E1F7-6E6C-FF89FCF66D72}"/>
              </a:ext>
            </a:extLst>
          </p:cNvPr>
          <p:cNvSpPr/>
          <p:nvPr/>
        </p:nvSpPr>
        <p:spPr>
          <a:xfrm>
            <a:off x="1447800" y="4572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2B7D-FEAF-F986-6FF1-2940AB50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431CCB9-07E6-3EEE-17F6-3D4AA1E540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200" y="4114800"/>
            <a:ext cx="8458200" cy="177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We can use OURPRACTICE ADVISORIES for a notice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Will not make it hard stop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Will provide options to “opt out” of providing a pump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“patient declined” “not enough insulin” “family not interested” “tried previously” “cost”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will allow additional information for next PDSA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1951C-5B14-139A-AF31-36D0605A7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B57C9-7891-9A08-DC93-C5C588C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3 (hardest) - BPA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86B26-C609-75C3-F63F-0663EFDB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07171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11436"/>
      </p:ext>
    </p:extLst>
  </p:cSld>
  <p:clrMapOvr>
    <a:masterClrMapping/>
  </p:clrMapOvr>
</p:sld>
</file>

<file path=ppt/theme/theme1.xml><?xml version="1.0" encoding="utf-8"?>
<a:theme xmlns:a="http://schemas.openxmlformats.org/drawingml/2006/main" name="CHOA_PPT_template_09-4-2018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CHOA_PPT_template_09-20-2018</Template>
  <TotalTime>149</TotalTime>
  <Words>308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Wingdings</vt:lpstr>
      <vt:lpstr>CHOA_PPT_template_09-4-2018</vt:lpstr>
      <vt:lpstr>IMPROVAID- CHOA</vt:lpstr>
      <vt:lpstr>CHOA Population</vt:lpstr>
      <vt:lpstr>Process Map</vt:lpstr>
      <vt:lpstr>Previous Attempts (Project IMPACT)</vt:lpstr>
      <vt:lpstr>PowerPoint Presentation</vt:lpstr>
      <vt:lpstr>PDSA 1 (easy) - Diabeteswise</vt:lpstr>
      <vt:lpstr>PDSA 2 (hard) – Pump work-queue </vt:lpstr>
      <vt:lpstr>PDSA 3 (hardest) - BPA</vt:lpstr>
      <vt:lpstr>PDSA 3 (hardest) - BPA</vt:lpstr>
    </vt:vector>
  </TitlesOfParts>
  <Company>CHOA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McCreight Smith, Candace</dc:creator>
  <cp:lastModifiedBy>Cossen, Kristina</cp:lastModifiedBy>
  <cp:revision>2</cp:revision>
  <cp:lastPrinted>2018-08-28T14:58:19Z</cp:lastPrinted>
  <dcterms:created xsi:type="dcterms:W3CDTF">2021-03-10T19:16:04Z</dcterms:created>
  <dcterms:modified xsi:type="dcterms:W3CDTF">2025-06-06T13:39:16Z</dcterms:modified>
</cp:coreProperties>
</file>