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3386" r:id="rId4"/>
    <p:sldId id="3387" r:id="rId5"/>
    <p:sldId id="3392" r:id="rId6"/>
    <p:sldId id="3394" r:id="rId7"/>
    <p:sldId id="3397" r:id="rId8"/>
    <p:sldId id="3399" r:id="rId9"/>
    <p:sldId id="3398" r:id="rId10"/>
    <p:sldId id="3400" r:id="rId11"/>
    <p:sldId id="3402" r:id="rId12"/>
    <p:sldId id="3405" r:id="rId13"/>
    <p:sldId id="407" r:id="rId14"/>
    <p:sldId id="408" r:id="rId15"/>
    <p:sldId id="409" r:id="rId16"/>
    <p:sldId id="3406" r:id="rId17"/>
    <p:sldId id="340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184CF-766B-4C9C-8AE3-433DFE3673F7}" v="219" dt="2025-03-27T03:25:02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5970" autoAdjust="0"/>
  </p:normalViewPr>
  <p:slideViewPr>
    <p:cSldViewPr snapToGrid="0">
      <p:cViewPr>
        <p:scale>
          <a:sx n="136" d="100"/>
          <a:sy n="136" d="100"/>
        </p:scale>
        <p:origin x="160" y="-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A3076-A661-4260-8072-85E5A29290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2D3AC6D-2943-4EE6-9AE5-851311ADFE94}">
      <dgm:prSet/>
      <dgm:spPr/>
      <dgm:t>
        <a:bodyPr/>
        <a:lstStyle/>
        <a:p>
          <a:r>
            <a:rPr lang="en-US" dirty="0"/>
            <a:t>Survey 15-20 Michigan Medicine endocrinologists to ascertain if DD screening results are being reviewed during their clinical encounter and what their current practice pattern is when encountering patients experiencing elevated distress</a:t>
          </a:r>
        </a:p>
      </dgm:t>
    </dgm:pt>
    <dgm:pt modelId="{674405D5-354C-4742-99D5-426BD8453B2C}" type="parTrans" cxnId="{2A5AAF59-2729-4A60-93C9-4FEDF9DED047}">
      <dgm:prSet/>
      <dgm:spPr/>
      <dgm:t>
        <a:bodyPr/>
        <a:lstStyle/>
        <a:p>
          <a:endParaRPr lang="en-US"/>
        </a:p>
      </dgm:t>
    </dgm:pt>
    <dgm:pt modelId="{A50BF3C6-F591-43BE-AFB7-5AC53DAE22A0}" type="sibTrans" cxnId="{2A5AAF59-2729-4A60-93C9-4FEDF9DED047}">
      <dgm:prSet/>
      <dgm:spPr/>
      <dgm:t>
        <a:bodyPr/>
        <a:lstStyle/>
        <a:p>
          <a:endParaRPr lang="en-US"/>
        </a:p>
      </dgm:t>
    </dgm:pt>
    <dgm:pt modelId="{710E7716-917F-4611-AEB2-1551D9562B9E}">
      <dgm:prSet/>
      <dgm:spPr/>
      <dgm:t>
        <a:bodyPr/>
        <a:lstStyle/>
        <a:p>
          <a:r>
            <a:rPr lang="en-US" dirty="0"/>
            <a:t>Survey approximately 250 adults with T1DM managed by Michigan Medicine Endocrinology who have completed the T1DDAS core scale during the e-check in process to understand which tools or interventions patients perceive as most beneficial in addressing diabetes distress</a:t>
          </a:r>
        </a:p>
      </dgm:t>
    </dgm:pt>
    <dgm:pt modelId="{DF128BB1-3793-4552-9E9E-263625FEE868}" type="parTrans" cxnId="{20DF5282-DE58-4E52-B6FC-DE4A94FA255F}">
      <dgm:prSet/>
      <dgm:spPr/>
      <dgm:t>
        <a:bodyPr/>
        <a:lstStyle/>
        <a:p>
          <a:endParaRPr lang="en-US"/>
        </a:p>
      </dgm:t>
    </dgm:pt>
    <dgm:pt modelId="{313158BE-3E95-4086-886F-8F9C93F7C49B}" type="sibTrans" cxnId="{20DF5282-DE58-4E52-B6FC-DE4A94FA255F}">
      <dgm:prSet/>
      <dgm:spPr/>
      <dgm:t>
        <a:bodyPr/>
        <a:lstStyle/>
        <a:p>
          <a:endParaRPr lang="en-US"/>
        </a:p>
      </dgm:t>
    </dgm:pt>
    <dgm:pt modelId="{D9F37A2F-E4E4-44D2-AF18-AD3AAB072A66}">
      <dgm:prSet/>
      <dgm:spPr/>
      <dgm:t>
        <a:bodyPr/>
        <a:lstStyle/>
        <a:p>
          <a:r>
            <a:rPr lang="en-US" dirty="0"/>
            <a:t>Using an impact/effort matrix, prioritize and develop a set of Clinical Decision Support (CDS) tools around these interventions. We will conduct multiple Plan-Do-Study-Act (PDSA) cycles, aiming to achieve a documented response to moderate or high levels of diabetes distress in 50% of patient encounters. </a:t>
          </a:r>
        </a:p>
      </dgm:t>
    </dgm:pt>
    <dgm:pt modelId="{5652A791-97D8-40D1-AD2E-B2BC108E9524}" type="parTrans" cxnId="{95BEFF66-5553-4614-8CA8-D6047B2F0F64}">
      <dgm:prSet/>
      <dgm:spPr/>
      <dgm:t>
        <a:bodyPr/>
        <a:lstStyle/>
        <a:p>
          <a:endParaRPr lang="en-US"/>
        </a:p>
      </dgm:t>
    </dgm:pt>
    <dgm:pt modelId="{A0F4A4AA-9E53-4C13-9274-F61D03B7F98D}" type="sibTrans" cxnId="{95BEFF66-5553-4614-8CA8-D6047B2F0F64}">
      <dgm:prSet/>
      <dgm:spPr/>
      <dgm:t>
        <a:bodyPr/>
        <a:lstStyle/>
        <a:p>
          <a:endParaRPr lang="en-US"/>
        </a:p>
      </dgm:t>
    </dgm:pt>
    <dgm:pt modelId="{ADCECE30-751F-4E41-ACAC-75F1B3666345}" type="pres">
      <dgm:prSet presAssocID="{3C7A3076-A661-4260-8072-85E5A29290EF}" presName="root" presStyleCnt="0">
        <dgm:presLayoutVars>
          <dgm:dir/>
          <dgm:resizeHandles val="exact"/>
        </dgm:presLayoutVars>
      </dgm:prSet>
      <dgm:spPr/>
    </dgm:pt>
    <dgm:pt modelId="{0E77F800-F13A-483D-B100-818C797D0EFC}" type="pres">
      <dgm:prSet presAssocID="{62D3AC6D-2943-4EE6-9AE5-851311ADFE94}" presName="compNode" presStyleCnt="0"/>
      <dgm:spPr/>
    </dgm:pt>
    <dgm:pt modelId="{B03231AB-37F0-480E-8A5E-B9A8018ED972}" type="pres">
      <dgm:prSet presAssocID="{62D3AC6D-2943-4EE6-9AE5-851311ADFE94}" presName="bgRect" presStyleLbl="bgShp" presStyleIdx="0" presStyleCnt="3"/>
      <dgm:spPr/>
    </dgm:pt>
    <dgm:pt modelId="{1FDBA53A-D0F5-4476-9F6E-675F8AB979A2}" type="pres">
      <dgm:prSet presAssocID="{62D3AC6D-2943-4EE6-9AE5-851311ADFE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3D9694C-8F01-4357-A591-6052FE28B13B}" type="pres">
      <dgm:prSet presAssocID="{62D3AC6D-2943-4EE6-9AE5-851311ADFE94}" presName="spaceRect" presStyleCnt="0"/>
      <dgm:spPr/>
    </dgm:pt>
    <dgm:pt modelId="{C921692A-4D9B-44C7-955C-821421716708}" type="pres">
      <dgm:prSet presAssocID="{62D3AC6D-2943-4EE6-9AE5-851311ADFE94}" presName="parTx" presStyleLbl="revTx" presStyleIdx="0" presStyleCnt="3">
        <dgm:presLayoutVars>
          <dgm:chMax val="0"/>
          <dgm:chPref val="0"/>
        </dgm:presLayoutVars>
      </dgm:prSet>
      <dgm:spPr/>
    </dgm:pt>
    <dgm:pt modelId="{2BA4752B-DAFA-4B16-B79D-FCCBBEDE78BB}" type="pres">
      <dgm:prSet presAssocID="{A50BF3C6-F591-43BE-AFB7-5AC53DAE22A0}" presName="sibTrans" presStyleCnt="0"/>
      <dgm:spPr/>
    </dgm:pt>
    <dgm:pt modelId="{CF92CF56-750E-42F5-8FD5-917788D9B330}" type="pres">
      <dgm:prSet presAssocID="{710E7716-917F-4611-AEB2-1551D9562B9E}" presName="compNode" presStyleCnt="0"/>
      <dgm:spPr/>
    </dgm:pt>
    <dgm:pt modelId="{13026004-3CB1-4E44-A235-2837BD3B5322}" type="pres">
      <dgm:prSet presAssocID="{710E7716-917F-4611-AEB2-1551D9562B9E}" presName="bgRect" presStyleLbl="bgShp" presStyleIdx="1" presStyleCnt="3"/>
      <dgm:spPr/>
    </dgm:pt>
    <dgm:pt modelId="{BD4AE773-4B17-4B28-95AE-32187C2E27B4}" type="pres">
      <dgm:prSet presAssocID="{710E7716-917F-4611-AEB2-1551D9562B9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90E8B7D-B8DF-48FE-9263-532A148E6987}" type="pres">
      <dgm:prSet presAssocID="{710E7716-917F-4611-AEB2-1551D9562B9E}" presName="spaceRect" presStyleCnt="0"/>
      <dgm:spPr/>
    </dgm:pt>
    <dgm:pt modelId="{883FC5A3-DB9F-4490-A3CE-B3E41C76DD86}" type="pres">
      <dgm:prSet presAssocID="{710E7716-917F-4611-AEB2-1551D9562B9E}" presName="parTx" presStyleLbl="revTx" presStyleIdx="1" presStyleCnt="3">
        <dgm:presLayoutVars>
          <dgm:chMax val="0"/>
          <dgm:chPref val="0"/>
        </dgm:presLayoutVars>
      </dgm:prSet>
      <dgm:spPr/>
    </dgm:pt>
    <dgm:pt modelId="{7BA8B9BC-8693-4CFC-A93B-C52B91002D87}" type="pres">
      <dgm:prSet presAssocID="{313158BE-3E95-4086-886F-8F9C93F7C49B}" presName="sibTrans" presStyleCnt="0"/>
      <dgm:spPr/>
    </dgm:pt>
    <dgm:pt modelId="{37FCF80A-7568-4E54-AD51-FAFED4AEAD2A}" type="pres">
      <dgm:prSet presAssocID="{D9F37A2F-E4E4-44D2-AF18-AD3AAB072A66}" presName="compNode" presStyleCnt="0"/>
      <dgm:spPr/>
    </dgm:pt>
    <dgm:pt modelId="{13EF1126-ECB7-448B-B900-DE4747D1D2C4}" type="pres">
      <dgm:prSet presAssocID="{D9F37A2F-E4E4-44D2-AF18-AD3AAB072A66}" presName="bgRect" presStyleLbl="bgShp" presStyleIdx="2" presStyleCnt="3"/>
      <dgm:spPr/>
    </dgm:pt>
    <dgm:pt modelId="{AD12F944-460F-4E6B-95CC-D2D1F72DB027}" type="pres">
      <dgm:prSet presAssocID="{D9F37A2F-E4E4-44D2-AF18-AD3AAB072A6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58CBF15C-3774-4ABF-BFD5-56BF7A64A815}" type="pres">
      <dgm:prSet presAssocID="{D9F37A2F-E4E4-44D2-AF18-AD3AAB072A66}" presName="spaceRect" presStyleCnt="0"/>
      <dgm:spPr/>
    </dgm:pt>
    <dgm:pt modelId="{E49C1422-8BFC-4BC7-8EA4-EC0D50062E4E}" type="pres">
      <dgm:prSet presAssocID="{D9F37A2F-E4E4-44D2-AF18-AD3AAB072A6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2CBC00E-BBC6-46C6-B54B-E175A8F7826C}" type="presOf" srcId="{710E7716-917F-4611-AEB2-1551D9562B9E}" destId="{883FC5A3-DB9F-4490-A3CE-B3E41C76DD86}" srcOrd="0" destOrd="0" presId="urn:microsoft.com/office/officeart/2018/2/layout/IconVerticalSolidList"/>
    <dgm:cxn modelId="{2A5AAF59-2729-4A60-93C9-4FEDF9DED047}" srcId="{3C7A3076-A661-4260-8072-85E5A29290EF}" destId="{62D3AC6D-2943-4EE6-9AE5-851311ADFE94}" srcOrd="0" destOrd="0" parTransId="{674405D5-354C-4742-99D5-426BD8453B2C}" sibTransId="{A50BF3C6-F591-43BE-AFB7-5AC53DAE22A0}"/>
    <dgm:cxn modelId="{95BEFF66-5553-4614-8CA8-D6047B2F0F64}" srcId="{3C7A3076-A661-4260-8072-85E5A29290EF}" destId="{D9F37A2F-E4E4-44D2-AF18-AD3AAB072A66}" srcOrd="2" destOrd="0" parTransId="{5652A791-97D8-40D1-AD2E-B2BC108E9524}" sibTransId="{A0F4A4AA-9E53-4C13-9274-F61D03B7F98D}"/>
    <dgm:cxn modelId="{63F33E81-DAA5-4CDF-8EEC-415F5E4EC594}" type="presOf" srcId="{3C7A3076-A661-4260-8072-85E5A29290EF}" destId="{ADCECE30-751F-4E41-ACAC-75F1B3666345}" srcOrd="0" destOrd="0" presId="urn:microsoft.com/office/officeart/2018/2/layout/IconVerticalSolidList"/>
    <dgm:cxn modelId="{20DF5282-DE58-4E52-B6FC-DE4A94FA255F}" srcId="{3C7A3076-A661-4260-8072-85E5A29290EF}" destId="{710E7716-917F-4611-AEB2-1551D9562B9E}" srcOrd="1" destOrd="0" parTransId="{DF128BB1-3793-4552-9E9E-263625FEE868}" sibTransId="{313158BE-3E95-4086-886F-8F9C93F7C49B}"/>
    <dgm:cxn modelId="{6D38D886-5D14-444B-9D26-ECFFC3369B34}" type="presOf" srcId="{D9F37A2F-E4E4-44D2-AF18-AD3AAB072A66}" destId="{E49C1422-8BFC-4BC7-8EA4-EC0D50062E4E}" srcOrd="0" destOrd="0" presId="urn:microsoft.com/office/officeart/2018/2/layout/IconVerticalSolidList"/>
    <dgm:cxn modelId="{1C1BDC99-1D1E-4818-98A5-FA7B1623BD61}" type="presOf" srcId="{62D3AC6D-2943-4EE6-9AE5-851311ADFE94}" destId="{C921692A-4D9B-44C7-955C-821421716708}" srcOrd="0" destOrd="0" presId="urn:microsoft.com/office/officeart/2018/2/layout/IconVerticalSolidList"/>
    <dgm:cxn modelId="{8206C01F-D7BC-4DF4-9B6F-C4F744AC6301}" type="presParOf" srcId="{ADCECE30-751F-4E41-ACAC-75F1B3666345}" destId="{0E77F800-F13A-483D-B100-818C797D0EFC}" srcOrd="0" destOrd="0" presId="urn:microsoft.com/office/officeart/2018/2/layout/IconVerticalSolidList"/>
    <dgm:cxn modelId="{E01DB12A-B576-4A9B-A9D6-3E4115DB9902}" type="presParOf" srcId="{0E77F800-F13A-483D-B100-818C797D0EFC}" destId="{B03231AB-37F0-480E-8A5E-B9A8018ED972}" srcOrd="0" destOrd="0" presId="urn:microsoft.com/office/officeart/2018/2/layout/IconVerticalSolidList"/>
    <dgm:cxn modelId="{20C9ADE4-5B2F-4EC9-B104-68111CD9D9B2}" type="presParOf" srcId="{0E77F800-F13A-483D-B100-818C797D0EFC}" destId="{1FDBA53A-D0F5-4476-9F6E-675F8AB979A2}" srcOrd="1" destOrd="0" presId="urn:microsoft.com/office/officeart/2018/2/layout/IconVerticalSolidList"/>
    <dgm:cxn modelId="{08DC818E-A0F0-4599-97B8-49B07391FF58}" type="presParOf" srcId="{0E77F800-F13A-483D-B100-818C797D0EFC}" destId="{13D9694C-8F01-4357-A591-6052FE28B13B}" srcOrd="2" destOrd="0" presId="urn:microsoft.com/office/officeart/2018/2/layout/IconVerticalSolidList"/>
    <dgm:cxn modelId="{B02DA8E0-F587-499A-AFB4-C16FDFBCD726}" type="presParOf" srcId="{0E77F800-F13A-483D-B100-818C797D0EFC}" destId="{C921692A-4D9B-44C7-955C-821421716708}" srcOrd="3" destOrd="0" presId="urn:microsoft.com/office/officeart/2018/2/layout/IconVerticalSolidList"/>
    <dgm:cxn modelId="{7FE0A66F-85AD-400E-A015-707B15EEABD5}" type="presParOf" srcId="{ADCECE30-751F-4E41-ACAC-75F1B3666345}" destId="{2BA4752B-DAFA-4B16-B79D-FCCBBEDE78BB}" srcOrd="1" destOrd="0" presId="urn:microsoft.com/office/officeart/2018/2/layout/IconVerticalSolidList"/>
    <dgm:cxn modelId="{D03584A4-0528-4F69-8F2D-E154EA670428}" type="presParOf" srcId="{ADCECE30-751F-4E41-ACAC-75F1B3666345}" destId="{CF92CF56-750E-42F5-8FD5-917788D9B330}" srcOrd="2" destOrd="0" presId="urn:microsoft.com/office/officeart/2018/2/layout/IconVerticalSolidList"/>
    <dgm:cxn modelId="{27A46C13-A188-4BFF-9197-183A09693007}" type="presParOf" srcId="{CF92CF56-750E-42F5-8FD5-917788D9B330}" destId="{13026004-3CB1-4E44-A235-2837BD3B5322}" srcOrd="0" destOrd="0" presId="urn:microsoft.com/office/officeart/2018/2/layout/IconVerticalSolidList"/>
    <dgm:cxn modelId="{0A7C0B00-066B-4E25-B8A3-06C0F11440B4}" type="presParOf" srcId="{CF92CF56-750E-42F5-8FD5-917788D9B330}" destId="{BD4AE773-4B17-4B28-95AE-32187C2E27B4}" srcOrd="1" destOrd="0" presId="urn:microsoft.com/office/officeart/2018/2/layout/IconVerticalSolidList"/>
    <dgm:cxn modelId="{E9FBD2B5-1509-4289-BF8D-F9C37F02F55A}" type="presParOf" srcId="{CF92CF56-750E-42F5-8FD5-917788D9B330}" destId="{A90E8B7D-B8DF-48FE-9263-532A148E6987}" srcOrd="2" destOrd="0" presId="urn:microsoft.com/office/officeart/2018/2/layout/IconVerticalSolidList"/>
    <dgm:cxn modelId="{D2DA0628-4319-4A43-B7AD-50CECA1F56E8}" type="presParOf" srcId="{CF92CF56-750E-42F5-8FD5-917788D9B330}" destId="{883FC5A3-DB9F-4490-A3CE-B3E41C76DD86}" srcOrd="3" destOrd="0" presId="urn:microsoft.com/office/officeart/2018/2/layout/IconVerticalSolidList"/>
    <dgm:cxn modelId="{427C1664-EF9E-48E5-98B6-A4A5E0DE37BC}" type="presParOf" srcId="{ADCECE30-751F-4E41-ACAC-75F1B3666345}" destId="{7BA8B9BC-8693-4CFC-A93B-C52B91002D87}" srcOrd="3" destOrd="0" presId="urn:microsoft.com/office/officeart/2018/2/layout/IconVerticalSolidList"/>
    <dgm:cxn modelId="{672517FC-CD8D-4D0D-858F-B855E1F8B0B7}" type="presParOf" srcId="{ADCECE30-751F-4E41-ACAC-75F1B3666345}" destId="{37FCF80A-7568-4E54-AD51-FAFED4AEAD2A}" srcOrd="4" destOrd="0" presId="urn:microsoft.com/office/officeart/2018/2/layout/IconVerticalSolidList"/>
    <dgm:cxn modelId="{F79CA6E4-7DCC-45BC-9E2C-CC7C703A6CB3}" type="presParOf" srcId="{37FCF80A-7568-4E54-AD51-FAFED4AEAD2A}" destId="{13EF1126-ECB7-448B-B900-DE4747D1D2C4}" srcOrd="0" destOrd="0" presId="urn:microsoft.com/office/officeart/2018/2/layout/IconVerticalSolidList"/>
    <dgm:cxn modelId="{4295ADD2-B919-476B-B513-07A6A355258D}" type="presParOf" srcId="{37FCF80A-7568-4E54-AD51-FAFED4AEAD2A}" destId="{AD12F944-460F-4E6B-95CC-D2D1F72DB027}" srcOrd="1" destOrd="0" presId="urn:microsoft.com/office/officeart/2018/2/layout/IconVerticalSolidList"/>
    <dgm:cxn modelId="{3FDE3FE9-B481-44BC-9342-2DC1A2B8B494}" type="presParOf" srcId="{37FCF80A-7568-4E54-AD51-FAFED4AEAD2A}" destId="{58CBF15C-3774-4ABF-BFD5-56BF7A64A815}" srcOrd="2" destOrd="0" presId="urn:microsoft.com/office/officeart/2018/2/layout/IconVerticalSolidList"/>
    <dgm:cxn modelId="{1E819C43-CEE8-40A1-A974-7731133CDAB5}" type="presParOf" srcId="{37FCF80A-7568-4E54-AD51-FAFED4AEAD2A}" destId="{E49C1422-8BFC-4BC7-8EA4-EC0D50062E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50A224-80F7-4F2F-99BF-D593223BC1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CC416-37F0-4AD3-A2BF-819CA0506A4D}">
      <dgm:prSet/>
      <dgm:spPr/>
      <dgm:t>
        <a:bodyPr/>
        <a:lstStyle/>
        <a:p>
          <a:r>
            <a:rPr lang="en-US" dirty="0"/>
            <a:t>Agreed that DD is an important to address</a:t>
          </a:r>
        </a:p>
      </dgm:t>
    </dgm:pt>
    <dgm:pt modelId="{281E131B-5DB0-4BE6-8500-4B4EB6C4AF6C}" type="parTrans" cxnId="{EC350B88-E52D-4794-A077-56437712B471}">
      <dgm:prSet/>
      <dgm:spPr/>
      <dgm:t>
        <a:bodyPr/>
        <a:lstStyle/>
        <a:p>
          <a:endParaRPr lang="en-US"/>
        </a:p>
      </dgm:t>
    </dgm:pt>
    <dgm:pt modelId="{30527477-B137-4645-AB7D-9E90C842C2F8}" type="sibTrans" cxnId="{EC350B88-E52D-4794-A077-56437712B471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B621810B-64A3-4CA6-88BA-A4526DC6219E}">
      <dgm:prSet/>
      <dgm:spPr/>
      <dgm:t>
        <a:bodyPr/>
        <a:lstStyle/>
        <a:p>
          <a:r>
            <a:rPr lang="en-US" dirty="0"/>
            <a:t>Felt confident in their ability to identify DD</a:t>
          </a:r>
        </a:p>
      </dgm:t>
    </dgm:pt>
    <dgm:pt modelId="{08A105BA-594D-437A-B933-22A164CF052B}" type="parTrans" cxnId="{9A95D029-C323-46D8-9764-1B003CAE621A}">
      <dgm:prSet/>
      <dgm:spPr/>
      <dgm:t>
        <a:bodyPr/>
        <a:lstStyle/>
        <a:p>
          <a:endParaRPr lang="en-US"/>
        </a:p>
      </dgm:t>
    </dgm:pt>
    <dgm:pt modelId="{B787B067-5DFF-4EC3-8217-E82DA27BB8CE}" type="sibTrans" cxnId="{9A95D029-C323-46D8-9764-1B003CAE621A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84E8315A-F3CA-4346-A68E-41B531514166}">
      <dgm:prSet/>
      <dgm:spPr/>
      <dgm:t>
        <a:bodyPr/>
        <a:lstStyle/>
        <a:p>
          <a:r>
            <a:rPr lang="en-US" dirty="0"/>
            <a:t>Satisfied with the resources currently available to address DD</a:t>
          </a:r>
        </a:p>
      </dgm:t>
    </dgm:pt>
    <dgm:pt modelId="{425BBD37-CA42-4D27-928A-F6EFF6FABC75}" type="parTrans" cxnId="{25D47D1E-0686-4A98-B71E-34CD6337065C}">
      <dgm:prSet/>
      <dgm:spPr/>
      <dgm:t>
        <a:bodyPr/>
        <a:lstStyle/>
        <a:p>
          <a:endParaRPr lang="en-US"/>
        </a:p>
      </dgm:t>
    </dgm:pt>
    <dgm:pt modelId="{D82D9A12-9958-4029-86AC-B755C746F004}" type="sibTrans" cxnId="{25D47D1E-0686-4A98-B71E-34CD6337065C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1BD2ACF1-2982-483D-9F09-3CA1CE7E119C}">
      <dgm:prSet/>
      <dgm:spPr/>
      <dgm:t>
        <a:bodyPr/>
        <a:lstStyle/>
        <a:p>
          <a:r>
            <a:rPr lang="en-US"/>
            <a:t>Agree it is the role of the endocrinology provider to address DD </a:t>
          </a:r>
          <a:endParaRPr lang="en-US" dirty="0"/>
        </a:p>
      </dgm:t>
    </dgm:pt>
    <dgm:pt modelId="{3D3DED4A-660C-42B7-B278-F52699E3EAFB}" type="parTrans" cxnId="{71DE3CBE-FC76-4C1D-885C-E3E1D4B8DDD1}">
      <dgm:prSet/>
      <dgm:spPr/>
      <dgm:t>
        <a:bodyPr/>
        <a:lstStyle/>
        <a:p>
          <a:endParaRPr lang="en-US"/>
        </a:p>
      </dgm:t>
    </dgm:pt>
    <dgm:pt modelId="{C301192A-3BD5-4601-A125-92FB0A8FCF49}" type="sibTrans" cxnId="{71DE3CBE-FC76-4C1D-885C-E3E1D4B8DDD1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7E92FBF9-8742-4819-8170-B08983AC892B}" type="pres">
      <dgm:prSet presAssocID="{0D50A224-80F7-4F2F-99BF-D593223BC1C1}" presName="Name0" presStyleCnt="0">
        <dgm:presLayoutVars>
          <dgm:animLvl val="lvl"/>
          <dgm:resizeHandles val="exact"/>
        </dgm:presLayoutVars>
      </dgm:prSet>
      <dgm:spPr/>
    </dgm:pt>
    <dgm:pt modelId="{45059574-553D-4C66-AF3A-850E4FC6BDF8}" type="pres">
      <dgm:prSet presAssocID="{EEACC416-37F0-4AD3-A2BF-819CA0506A4D}" presName="compositeNode" presStyleCnt="0">
        <dgm:presLayoutVars>
          <dgm:bulletEnabled val="1"/>
        </dgm:presLayoutVars>
      </dgm:prSet>
      <dgm:spPr/>
    </dgm:pt>
    <dgm:pt modelId="{D64AA7C4-3B19-4185-8C9E-0CC83D9B7F71}" type="pres">
      <dgm:prSet presAssocID="{EEACC416-37F0-4AD3-A2BF-819CA0506A4D}" presName="bgRect" presStyleLbl="alignNode1" presStyleIdx="0" presStyleCnt="4"/>
      <dgm:spPr/>
    </dgm:pt>
    <dgm:pt modelId="{08C77758-8AEE-42F3-BFFA-84C814E4B5C1}" type="pres">
      <dgm:prSet presAssocID="{30527477-B137-4645-AB7D-9E90C842C2F8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0331AB8E-BF94-461D-8988-2D2F7BF1C628}" type="pres">
      <dgm:prSet presAssocID="{EEACC416-37F0-4AD3-A2BF-819CA0506A4D}" presName="nodeRect" presStyleLbl="alignNode1" presStyleIdx="0" presStyleCnt="4">
        <dgm:presLayoutVars>
          <dgm:bulletEnabled val="1"/>
        </dgm:presLayoutVars>
      </dgm:prSet>
      <dgm:spPr/>
    </dgm:pt>
    <dgm:pt modelId="{BEFDE0A8-15D2-4338-9A93-58ED133DF397}" type="pres">
      <dgm:prSet presAssocID="{30527477-B137-4645-AB7D-9E90C842C2F8}" presName="sibTrans" presStyleCnt="0"/>
      <dgm:spPr/>
    </dgm:pt>
    <dgm:pt modelId="{B5472620-B31C-4669-B9BF-061C24856CC7}" type="pres">
      <dgm:prSet presAssocID="{1BD2ACF1-2982-483D-9F09-3CA1CE7E119C}" presName="compositeNode" presStyleCnt="0">
        <dgm:presLayoutVars>
          <dgm:bulletEnabled val="1"/>
        </dgm:presLayoutVars>
      </dgm:prSet>
      <dgm:spPr/>
    </dgm:pt>
    <dgm:pt modelId="{DE0D2C8D-7628-499A-9219-80FCECBB409F}" type="pres">
      <dgm:prSet presAssocID="{1BD2ACF1-2982-483D-9F09-3CA1CE7E119C}" presName="bgRect" presStyleLbl="alignNode1" presStyleIdx="1" presStyleCnt="4" custLinFactNeighborX="1170"/>
      <dgm:spPr/>
    </dgm:pt>
    <dgm:pt modelId="{337C24BF-8DF7-457A-AB50-14D38A974961}" type="pres">
      <dgm:prSet presAssocID="{C301192A-3BD5-4601-A125-92FB0A8FCF49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622A3C18-E7D6-4F7C-8551-11FA11364845}" type="pres">
      <dgm:prSet presAssocID="{1BD2ACF1-2982-483D-9F09-3CA1CE7E119C}" presName="nodeRect" presStyleLbl="alignNode1" presStyleIdx="1" presStyleCnt="4">
        <dgm:presLayoutVars>
          <dgm:bulletEnabled val="1"/>
        </dgm:presLayoutVars>
      </dgm:prSet>
      <dgm:spPr/>
    </dgm:pt>
    <dgm:pt modelId="{F94B9476-C2AE-4F77-81E9-A3302E12B85E}" type="pres">
      <dgm:prSet presAssocID="{C301192A-3BD5-4601-A125-92FB0A8FCF49}" presName="sibTrans" presStyleCnt="0"/>
      <dgm:spPr/>
    </dgm:pt>
    <dgm:pt modelId="{852776B8-24AA-4C25-A439-556F385C6077}" type="pres">
      <dgm:prSet presAssocID="{B621810B-64A3-4CA6-88BA-A4526DC6219E}" presName="compositeNode" presStyleCnt="0">
        <dgm:presLayoutVars>
          <dgm:bulletEnabled val="1"/>
        </dgm:presLayoutVars>
      </dgm:prSet>
      <dgm:spPr/>
    </dgm:pt>
    <dgm:pt modelId="{4FA75829-6827-47ED-BBAA-937D17FA28DF}" type="pres">
      <dgm:prSet presAssocID="{B621810B-64A3-4CA6-88BA-A4526DC6219E}" presName="bgRect" presStyleLbl="alignNode1" presStyleIdx="2" presStyleCnt="4"/>
      <dgm:spPr/>
    </dgm:pt>
    <dgm:pt modelId="{6A93A5B0-CE5B-4A04-BDD4-CA5623DA21A6}" type="pres">
      <dgm:prSet presAssocID="{B787B067-5DFF-4EC3-8217-E82DA27BB8CE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12F9A2C6-2215-4395-839A-055030DED5B2}" type="pres">
      <dgm:prSet presAssocID="{B621810B-64A3-4CA6-88BA-A4526DC6219E}" presName="nodeRect" presStyleLbl="alignNode1" presStyleIdx="2" presStyleCnt="4">
        <dgm:presLayoutVars>
          <dgm:bulletEnabled val="1"/>
        </dgm:presLayoutVars>
      </dgm:prSet>
      <dgm:spPr/>
    </dgm:pt>
    <dgm:pt modelId="{BD2149B7-33B2-4FF8-BA09-8AC8DCC47A59}" type="pres">
      <dgm:prSet presAssocID="{B787B067-5DFF-4EC3-8217-E82DA27BB8CE}" presName="sibTrans" presStyleCnt="0"/>
      <dgm:spPr/>
    </dgm:pt>
    <dgm:pt modelId="{73F716D2-9CA1-40A7-A15B-59D4B4C25058}" type="pres">
      <dgm:prSet presAssocID="{84E8315A-F3CA-4346-A68E-41B531514166}" presName="compositeNode" presStyleCnt="0">
        <dgm:presLayoutVars>
          <dgm:bulletEnabled val="1"/>
        </dgm:presLayoutVars>
      </dgm:prSet>
      <dgm:spPr/>
    </dgm:pt>
    <dgm:pt modelId="{E9E8C685-3D69-48D6-BBF7-FD10C77371C1}" type="pres">
      <dgm:prSet presAssocID="{84E8315A-F3CA-4346-A68E-41B531514166}" presName="bgRect" presStyleLbl="alignNode1" presStyleIdx="3" presStyleCnt="4"/>
      <dgm:spPr/>
    </dgm:pt>
    <dgm:pt modelId="{7F2EE2E8-4FEE-4AA5-AF77-B45755C92F4F}" type="pres">
      <dgm:prSet presAssocID="{D82D9A12-9958-4029-86AC-B755C746F004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35AE5F0D-9DCC-48FB-81C8-6B20E4980E6C}" type="pres">
      <dgm:prSet presAssocID="{84E8315A-F3CA-4346-A68E-41B531514166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25D47D1E-0686-4A98-B71E-34CD6337065C}" srcId="{0D50A224-80F7-4F2F-99BF-D593223BC1C1}" destId="{84E8315A-F3CA-4346-A68E-41B531514166}" srcOrd="3" destOrd="0" parTransId="{425BBD37-CA42-4D27-928A-F6EFF6FABC75}" sibTransId="{D82D9A12-9958-4029-86AC-B755C746F004}"/>
    <dgm:cxn modelId="{7F734E1F-79EB-4653-84CB-6D43382A370A}" type="presOf" srcId="{0D50A224-80F7-4F2F-99BF-D593223BC1C1}" destId="{7E92FBF9-8742-4819-8170-B08983AC892B}" srcOrd="0" destOrd="0" presId="urn:microsoft.com/office/officeart/2016/7/layout/LinearBlockProcessNumbered"/>
    <dgm:cxn modelId="{9A95D029-C323-46D8-9764-1B003CAE621A}" srcId="{0D50A224-80F7-4F2F-99BF-D593223BC1C1}" destId="{B621810B-64A3-4CA6-88BA-A4526DC6219E}" srcOrd="2" destOrd="0" parTransId="{08A105BA-594D-437A-B933-22A164CF052B}" sibTransId="{B787B067-5DFF-4EC3-8217-E82DA27BB8CE}"/>
    <dgm:cxn modelId="{DA53FF2A-EA4A-4975-94D7-18704DF0AC20}" type="presOf" srcId="{84E8315A-F3CA-4346-A68E-41B531514166}" destId="{35AE5F0D-9DCC-48FB-81C8-6B20E4980E6C}" srcOrd="1" destOrd="0" presId="urn:microsoft.com/office/officeart/2016/7/layout/LinearBlockProcessNumbered"/>
    <dgm:cxn modelId="{49F89649-A65C-4936-AF77-8EC1C82FE927}" type="presOf" srcId="{C301192A-3BD5-4601-A125-92FB0A8FCF49}" destId="{337C24BF-8DF7-457A-AB50-14D38A974961}" srcOrd="0" destOrd="0" presId="urn:microsoft.com/office/officeart/2016/7/layout/LinearBlockProcessNumbered"/>
    <dgm:cxn modelId="{1ECE3854-1EB9-43E7-96E2-C01A6FDE19F9}" type="presOf" srcId="{EEACC416-37F0-4AD3-A2BF-819CA0506A4D}" destId="{0331AB8E-BF94-461D-8988-2D2F7BF1C628}" srcOrd="1" destOrd="0" presId="urn:microsoft.com/office/officeart/2016/7/layout/LinearBlockProcessNumbered"/>
    <dgm:cxn modelId="{B027A956-5547-4AE0-B3AE-A61451D2B7FF}" type="presOf" srcId="{1BD2ACF1-2982-483D-9F09-3CA1CE7E119C}" destId="{DE0D2C8D-7628-499A-9219-80FCECBB409F}" srcOrd="0" destOrd="0" presId="urn:microsoft.com/office/officeart/2016/7/layout/LinearBlockProcessNumbered"/>
    <dgm:cxn modelId="{B8A87666-8A3B-4B3A-8276-DF8B04825714}" type="presOf" srcId="{30527477-B137-4645-AB7D-9E90C842C2F8}" destId="{08C77758-8AEE-42F3-BFFA-84C814E4B5C1}" srcOrd="0" destOrd="0" presId="urn:microsoft.com/office/officeart/2016/7/layout/LinearBlockProcessNumbered"/>
    <dgm:cxn modelId="{DE6A6369-F7DD-4FEA-AFCE-87EF92F2F241}" type="presOf" srcId="{84E8315A-F3CA-4346-A68E-41B531514166}" destId="{E9E8C685-3D69-48D6-BBF7-FD10C77371C1}" srcOrd="0" destOrd="0" presId="urn:microsoft.com/office/officeart/2016/7/layout/LinearBlockProcessNumbered"/>
    <dgm:cxn modelId="{65291D85-6305-4DE8-950E-AE1CD77ECD0C}" type="presOf" srcId="{B787B067-5DFF-4EC3-8217-E82DA27BB8CE}" destId="{6A93A5B0-CE5B-4A04-BDD4-CA5623DA21A6}" srcOrd="0" destOrd="0" presId="urn:microsoft.com/office/officeart/2016/7/layout/LinearBlockProcessNumbered"/>
    <dgm:cxn modelId="{EC350B88-E52D-4794-A077-56437712B471}" srcId="{0D50A224-80F7-4F2F-99BF-D593223BC1C1}" destId="{EEACC416-37F0-4AD3-A2BF-819CA0506A4D}" srcOrd="0" destOrd="0" parTransId="{281E131B-5DB0-4BE6-8500-4B4EB6C4AF6C}" sibTransId="{30527477-B137-4645-AB7D-9E90C842C2F8}"/>
    <dgm:cxn modelId="{0A296692-4829-4E43-B1A7-E4F391E6C345}" type="presOf" srcId="{EEACC416-37F0-4AD3-A2BF-819CA0506A4D}" destId="{D64AA7C4-3B19-4185-8C9E-0CC83D9B7F71}" srcOrd="0" destOrd="0" presId="urn:microsoft.com/office/officeart/2016/7/layout/LinearBlockProcessNumbered"/>
    <dgm:cxn modelId="{1E7BD3A2-E410-4657-9CE9-ABF84043D862}" type="presOf" srcId="{1BD2ACF1-2982-483D-9F09-3CA1CE7E119C}" destId="{622A3C18-E7D6-4F7C-8551-11FA11364845}" srcOrd="1" destOrd="0" presId="urn:microsoft.com/office/officeart/2016/7/layout/LinearBlockProcessNumbered"/>
    <dgm:cxn modelId="{CD1296A4-0FD0-46F3-9011-2D488A5720DD}" type="presOf" srcId="{B621810B-64A3-4CA6-88BA-A4526DC6219E}" destId="{4FA75829-6827-47ED-BBAA-937D17FA28DF}" srcOrd="0" destOrd="0" presId="urn:microsoft.com/office/officeart/2016/7/layout/LinearBlockProcessNumbered"/>
    <dgm:cxn modelId="{71DE3CBE-FC76-4C1D-885C-E3E1D4B8DDD1}" srcId="{0D50A224-80F7-4F2F-99BF-D593223BC1C1}" destId="{1BD2ACF1-2982-483D-9F09-3CA1CE7E119C}" srcOrd="1" destOrd="0" parTransId="{3D3DED4A-660C-42B7-B278-F52699E3EAFB}" sibTransId="{C301192A-3BD5-4601-A125-92FB0A8FCF49}"/>
    <dgm:cxn modelId="{62A3EBF0-AE8B-4870-B417-CE0B85A79C46}" type="presOf" srcId="{D82D9A12-9958-4029-86AC-B755C746F004}" destId="{7F2EE2E8-4FEE-4AA5-AF77-B45755C92F4F}" srcOrd="0" destOrd="0" presId="urn:microsoft.com/office/officeart/2016/7/layout/LinearBlockProcessNumbered"/>
    <dgm:cxn modelId="{FBF14FFF-B36B-45F4-A6BF-C1F7A782E3F1}" type="presOf" srcId="{B621810B-64A3-4CA6-88BA-A4526DC6219E}" destId="{12F9A2C6-2215-4395-839A-055030DED5B2}" srcOrd="1" destOrd="0" presId="urn:microsoft.com/office/officeart/2016/7/layout/LinearBlockProcessNumbered"/>
    <dgm:cxn modelId="{DF972248-98C1-4AF3-BF98-388BE912F3C0}" type="presParOf" srcId="{7E92FBF9-8742-4819-8170-B08983AC892B}" destId="{45059574-553D-4C66-AF3A-850E4FC6BDF8}" srcOrd="0" destOrd="0" presId="urn:microsoft.com/office/officeart/2016/7/layout/LinearBlockProcessNumbered"/>
    <dgm:cxn modelId="{EE1150BD-7576-4A36-8FEC-818EC296F22A}" type="presParOf" srcId="{45059574-553D-4C66-AF3A-850E4FC6BDF8}" destId="{D64AA7C4-3B19-4185-8C9E-0CC83D9B7F71}" srcOrd="0" destOrd="0" presId="urn:microsoft.com/office/officeart/2016/7/layout/LinearBlockProcessNumbered"/>
    <dgm:cxn modelId="{F5C9D478-1CA5-4753-9CC8-8A0BCD07B269}" type="presParOf" srcId="{45059574-553D-4C66-AF3A-850E4FC6BDF8}" destId="{08C77758-8AEE-42F3-BFFA-84C814E4B5C1}" srcOrd="1" destOrd="0" presId="urn:microsoft.com/office/officeart/2016/7/layout/LinearBlockProcessNumbered"/>
    <dgm:cxn modelId="{C71B2273-1356-461C-82E9-2AD76FEA6FD4}" type="presParOf" srcId="{45059574-553D-4C66-AF3A-850E4FC6BDF8}" destId="{0331AB8E-BF94-461D-8988-2D2F7BF1C628}" srcOrd="2" destOrd="0" presId="urn:microsoft.com/office/officeart/2016/7/layout/LinearBlockProcessNumbered"/>
    <dgm:cxn modelId="{C094EFB5-C401-4A5B-A383-19DC1156FE8A}" type="presParOf" srcId="{7E92FBF9-8742-4819-8170-B08983AC892B}" destId="{BEFDE0A8-15D2-4338-9A93-58ED133DF397}" srcOrd="1" destOrd="0" presId="urn:microsoft.com/office/officeart/2016/7/layout/LinearBlockProcessNumbered"/>
    <dgm:cxn modelId="{F41A6102-88AA-4A4E-A197-1846F206160F}" type="presParOf" srcId="{7E92FBF9-8742-4819-8170-B08983AC892B}" destId="{B5472620-B31C-4669-B9BF-061C24856CC7}" srcOrd="2" destOrd="0" presId="urn:microsoft.com/office/officeart/2016/7/layout/LinearBlockProcessNumbered"/>
    <dgm:cxn modelId="{3B39D5C3-36FE-4188-AD04-B3F628E4D5CB}" type="presParOf" srcId="{B5472620-B31C-4669-B9BF-061C24856CC7}" destId="{DE0D2C8D-7628-499A-9219-80FCECBB409F}" srcOrd="0" destOrd="0" presId="urn:microsoft.com/office/officeart/2016/7/layout/LinearBlockProcessNumbered"/>
    <dgm:cxn modelId="{5B79755C-D5F4-457F-B095-D0A069E54660}" type="presParOf" srcId="{B5472620-B31C-4669-B9BF-061C24856CC7}" destId="{337C24BF-8DF7-457A-AB50-14D38A974961}" srcOrd="1" destOrd="0" presId="urn:microsoft.com/office/officeart/2016/7/layout/LinearBlockProcessNumbered"/>
    <dgm:cxn modelId="{00D9F4AA-3327-4246-BDAC-4DAFA8C47026}" type="presParOf" srcId="{B5472620-B31C-4669-B9BF-061C24856CC7}" destId="{622A3C18-E7D6-4F7C-8551-11FA11364845}" srcOrd="2" destOrd="0" presId="urn:microsoft.com/office/officeart/2016/7/layout/LinearBlockProcessNumbered"/>
    <dgm:cxn modelId="{17E5AD3F-7025-4791-A133-968EB933ADAA}" type="presParOf" srcId="{7E92FBF9-8742-4819-8170-B08983AC892B}" destId="{F94B9476-C2AE-4F77-81E9-A3302E12B85E}" srcOrd="3" destOrd="0" presId="urn:microsoft.com/office/officeart/2016/7/layout/LinearBlockProcessNumbered"/>
    <dgm:cxn modelId="{DE66377F-543D-4D4D-A51A-00AE5F352569}" type="presParOf" srcId="{7E92FBF9-8742-4819-8170-B08983AC892B}" destId="{852776B8-24AA-4C25-A439-556F385C6077}" srcOrd="4" destOrd="0" presId="urn:microsoft.com/office/officeart/2016/7/layout/LinearBlockProcessNumbered"/>
    <dgm:cxn modelId="{6A7790A6-5C3F-43AA-8566-30EC4A3A0902}" type="presParOf" srcId="{852776B8-24AA-4C25-A439-556F385C6077}" destId="{4FA75829-6827-47ED-BBAA-937D17FA28DF}" srcOrd="0" destOrd="0" presId="urn:microsoft.com/office/officeart/2016/7/layout/LinearBlockProcessNumbered"/>
    <dgm:cxn modelId="{C2446F80-F010-4133-9A6F-94DB2E8AD88C}" type="presParOf" srcId="{852776B8-24AA-4C25-A439-556F385C6077}" destId="{6A93A5B0-CE5B-4A04-BDD4-CA5623DA21A6}" srcOrd="1" destOrd="0" presId="urn:microsoft.com/office/officeart/2016/7/layout/LinearBlockProcessNumbered"/>
    <dgm:cxn modelId="{6EFDCA27-D792-48DD-8273-CC33B74C5C33}" type="presParOf" srcId="{852776B8-24AA-4C25-A439-556F385C6077}" destId="{12F9A2C6-2215-4395-839A-055030DED5B2}" srcOrd="2" destOrd="0" presId="urn:microsoft.com/office/officeart/2016/7/layout/LinearBlockProcessNumbered"/>
    <dgm:cxn modelId="{80FFDDBD-D255-4F94-8551-5184613B8B88}" type="presParOf" srcId="{7E92FBF9-8742-4819-8170-B08983AC892B}" destId="{BD2149B7-33B2-4FF8-BA09-8AC8DCC47A59}" srcOrd="5" destOrd="0" presId="urn:microsoft.com/office/officeart/2016/7/layout/LinearBlockProcessNumbered"/>
    <dgm:cxn modelId="{CEFAC82E-8824-424D-B665-ED0CFD48797A}" type="presParOf" srcId="{7E92FBF9-8742-4819-8170-B08983AC892B}" destId="{73F716D2-9CA1-40A7-A15B-59D4B4C25058}" srcOrd="6" destOrd="0" presId="urn:microsoft.com/office/officeart/2016/7/layout/LinearBlockProcessNumbered"/>
    <dgm:cxn modelId="{46B56A0E-4ADE-46CD-8AD7-976B92E8A434}" type="presParOf" srcId="{73F716D2-9CA1-40A7-A15B-59D4B4C25058}" destId="{E9E8C685-3D69-48D6-BBF7-FD10C77371C1}" srcOrd="0" destOrd="0" presId="urn:microsoft.com/office/officeart/2016/7/layout/LinearBlockProcessNumbered"/>
    <dgm:cxn modelId="{77872FB9-3919-4DF2-9416-7430195D93CF}" type="presParOf" srcId="{73F716D2-9CA1-40A7-A15B-59D4B4C25058}" destId="{7F2EE2E8-4FEE-4AA5-AF77-B45755C92F4F}" srcOrd="1" destOrd="0" presId="urn:microsoft.com/office/officeart/2016/7/layout/LinearBlockProcessNumbered"/>
    <dgm:cxn modelId="{1E88CBC8-50D7-48D4-BE10-F7628B903827}" type="presParOf" srcId="{73F716D2-9CA1-40A7-A15B-59D4B4C25058}" destId="{35AE5F0D-9DCC-48FB-81C8-6B20E4980E6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7EA3B4-7AF4-4EE5-B5A2-210A4442380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E191D5C-06B5-47E4-9BAF-E3B3DF4FC093}">
      <dgm:prSet/>
      <dgm:spPr/>
      <dgm:t>
        <a:bodyPr/>
        <a:lstStyle/>
        <a:p>
          <a:r>
            <a:rPr lang="en-US"/>
            <a:t>Limited clinic time </a:t>
          </a:r>
        </a:p>
      </dgm:t>
    </dgm:pt>
    <dgm:pt modelId="{3CD7DFC3-36BF-449B-804B-C600B3282345}" type="parTrans" cxnId="{529D8E2A-D389-4BFE-8FB9-DBB11B50641A}">
      <dgm:prSet/>
      <dgm:spPr/>
      <dgm:t>
        <a:bodyPr/>
        <a:lstStyle/>
        <a:p>
          <a:endParaRPr lang="en-US"/>
        </a:p>
      </dgm:t>
    </dgm:pt>
    <dgm:pt modelId="{86BF44D7-F33B-477B-B410-77B4EFAB4943}" type="sibTrans" cxnId="{529D8E2A-D389-4BFE-8FB9-DBB11B50641A}">
      <dgm:prSet/>
      <dgm:spPr/>
      <dgm:t>
        <a:bodyPr/>
        <a:lstStyle/>
        <a:p>
          <a:endParaRPr lang="en-US"/>
        </a:p>
      </dgm:t>
    </dgm:pt>
    <dgm:pt modelId="{415DF47A-C120-4803-BA93-54BCA6F54FC7}">
      <dgm:prSet/>
      <dgm:spPr/>
      <dgm:t>
        <a:bodyPr/>
        <a:lstStyle/>
        <a:p>
          <a:r>
            <a:rPr lang="en-US"/>
            <a:t>Inadequate resources  </a:t>
          </a:r>
        </a:p>
      </dgm:t>
    </dgm:pt>
    <dgm:pt modelId="{DBC646AB-95C7-4D51-BD79-CDE68D299363}" type="parTrans" cxnId="{07D77F4C-DA19-488B-866F-C4AC1BA780CC}">
      <dgm:prSet/>
      <dgm:spPr/>
      <dgm:t>
        <a:bodyPr/>
        <a:lstStyle/>
        <a:p>
          <a:endParaRPr lang="en-US"/>
        </a:p>
      </dgm:t>
    </dgm:pt>
    <dgm:pt modelId="{A9D08340-8DAE-4C65-AC7D-0874C11BF14B}" type="sibTrans" cxnId="{07D77F4C-DA19-488B-866F-C4AC1BA780CC}">
      <dgm:prSet/>
      <dgm:spPr/>
      <dgm:t>
        <a:bodyPr/>
        <a:lstStyle/>
        <a:p>
          <a:endParaRPr lang="en-US"/>
        </a:p>
      </dgm:t>
    </dgm:pt>
    <dgm:pt modelId="{7B32D2B1-5F8D-42A0-BDAE-1830F05B954C}">
      <dgm:prSet/>
      <dgm:spPr/>
      <dgm:t>
        <a:bodyPr/>
        <a:lstStyle/>
        <a:p>
          <a:r>
            <a:rPr lang="en-US"/>
            <a:t>Insufficient training</a:t>
          </a:r>
        </a:p>
      </dgm:t>
    </dgm:pt>
    <dgm:pt modelId="{7E5D2031-1978-4CE8-BDD3-9F70F85D04FC}" type="parTrans" cxnId="{317DF62C-824A-41C2-B12D-4231D7A9CA28}">
      <dgm:prSet/>
      <dgm:spPr/>
      <dgm:t>
        <a:bodyPr/>
        <a:lstStyle/>
        <a:p>
          <a:endParaRPr lang="en-US"/>
        </a:p>
      </dgm:t>
    </dgm:pt>
    <dgm:pt modelId="{2D231824-C93E-4DEA-BEAF-1544AB1F495A}" type="sibTrans" cxnId="{317DF62C-824A-41C2-B12D-4231D7A9CA28}">
      <dgm:prSet/>
      <dgm:spPr/>
      <dgm:t>
        <a:bodyPr/>
        <a:lstStyle/>
        <a:p>
          <a:endParaRPr lang="en-US"/>
        </a:p>
      </dgm:t>
    </dgm:pt>
    <dgm:pt modelId="{7D383B6B-CAF5-4503-8FF0-744CF2C281BD}" type="pres">
      <dgm:prSet presAssocID="{717EA3B4-7AF4-4EE5-B5A2-210A44423802}" presName="linear" presStyleCnt="0">
        <dgm:presLayoutVars>
          <dgm:dir/>
          <dgm:animLvl val="lvl"/>
          <dgm:resizeHandles val="exact"/>
        </dgm:presLayoutVars>
      </dgm:prSet>
      <dgm:spPr/>
    </dgm:pt>
    <dgm:pt modelId="{486A7157-06E3-4CE4-B993-BDABFA274BAF}" type="pres">
      <dgm:prSet presAssocID="{2E191D5C-06B5-47E4-9BAF-E3B3DF4FC093}" presName="parentLin" presStyleCnt="0"/>
      <dgm:spPr/>
    </dgm:pt>
    <dgm:pt modelId="{5E93DEA7-C127-4D3A-B469-9FE6A2AC8417}" type="pres">
      <dgm:prSet presAssocID="{2E191D5C-06B5-47E4-9BAF-E3B3DF4FC093}" presName="parentLeftMargin" presStyleLbl="node1" presStyleIdx="0" presStyleCnt="3"/>
      <dgm:spPr/>
    </dgm:pt>
    <dgm:pt modelId="{08012DEF-9766-484F-B162-60A7A06B0E0A}" type="pres">
      <dgm:prSet presAssocID="{2E191D5C-06B5-47E4-9BAF-E3B3DF4FC0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2FE583-72AE-4334-9673-8FFC402CA330}" type="pres">
      <dgm:prSet presAssocID="{2E191D5C-06B5-47E4-9BAF-E3B3DF4FC093}" presName="negativeSpace" presStyleCnt="0"/>
      <dgm:spPr/>
    </dgm:pt>
    <dgm:pt modelId="{BAE4C350-D099-4A18-AD24-2B338CAAAC60}" type="pres">
      <dgm:prSet presAssocID="{2E191D5C-06B5-47E4-9BAF-E3B3DF4FC093}" presName="childText" presStyleLbl="conFgAcc1" presStyleIdx="0" presStyleCnt="3">
        <dgm:presLayoutVars>
          <dgm:bulletEnabled val="1"/>
        </dgm:presLayoutVars>
      </dgm:prSet>
      <dgm:spPr/>
    </dgm:pt>
    <dgm:pt modelId="{8CA450D5-3219-4790-9147-812AB8809CC1}" type="pres">
      <dgm:prSet presAssocID="{86BF44D7-F33B-477B-B410-77B4EFAB4943}" presName="spaceBetweenRectangles" presStyleCnt="0"/>
      <dgm:spPr/>
    </dgm:pt>
    <dgm:pt modelId="{33F8EC1D-0C8C-4C5E-8E1A-9FB9FF156AB3}" type="pres">
      <dgm:prSet presAssocID="{415DF47A-C120-4803-BA93-54BCA6F54FC7}" presName="parentLin" presStyleCnt="0"/>
      <dgm:spPr/>
    </dgm:pt>
    <dgm:pt modelId="{C6DD54C4-0F67-4B0C-BDD4-CB1C372D3832}" type="pres">
      <dgm:prSet presAssocID="{415DF47A-C120-4803-BA93-54BCA6F54FC7}" presName="parentLeftMargin" presStyleLbl="node1" presStyleIdx="0" presStyleCnt="3"/>
      <dgm:spPr/>
    </dgm:pt>
    <dgm:pt modelId="{1CAADAD1-E5D3-4A8B-8D4F-8CB0AD677195}" type="pres">
      <dgm:prSet presAssocID="{415DF47A-C120-4803-BA93-54BCA6F54F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1A8249-1EB2-41B5-A2DD-DF8C93230C77}" type="pres">
      <dgm:prSet presAssocID="{415DF47A-C120-4803-BA93-54BCA6F54FC7}" presName="negativeSpace" presStyleCnt="0"/>
      <dgm:spPr/>
    </dgm:pt>
    <dgm:pt modelId="{10CA0294-9D12-402D-B297-618EF7E55584}" type="pres">
      <dgm:prSet presAssocID="{415DF47A-C120-4803-BA93-54BCA6F54FC7}" presName="childText" presStyleLbl="conFgAcc1" presStyleIdx="1" presStyleCnt="3">
        <dgm:presLayoutVars>
          <dgm:bulletEnabled val="1"/>
        </dgm:presLayoutVars>
      </dgm:prSet>
      <dgm:spPr/>
    </dgm:pt>
    <dgm:pt modelId="{E4D3E724-121D-4444-8CBC-27ED8387DF9F}" type="pres">
      <dgm:prSet presAssocID="{A9D08340-8DAE-4C65-AC7D-0874C11BF14B}" presName="spaceBetweenRectangles" presStyleCnt="0"/>
      <dgm:spPr/>
    </dgm:pt>
    <dgm:pt modelId="{18D7E7C5-43E9-4F3E-9092-D0259B4136CA}" type="pres">
      <dgm:prSet presAssocID="{7B32D2B1-5F8D-42A0-BDAE-1830F05B954C}" presName="parentLin" presStyleCnt="0"/>
      <dgm:spPr/>
    </dgm:pt>
    <dgm:pt modelId="{A7C430BA-1923-4CD3-9F63-2D1340BE684D}" type="pres">
      <dgm:prSet presAssocID="{7B32D2B1-5F8D-42A0-BDAE-1830F05B954C}" presName="parentLeftMargin" presStyleLbl="node1" presStyleIdx="1" presStyleCnt="3"/>
      <dgm:spPr/>
    </dgm:pt>
    <dgm:pt modelId="{96E51C4C-95A5-429F-B7D6-D8B44476ACCC}" type="pres">
      <dgm:prSet presAssocID="{7B32D2B1-5F8D-42A0-BDAE-1830F05B95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0C9737-6326-4B77-88D1-3907747EE116}" type="pres">
      <dgm:prSet presAssocID="{7B32D2B1-5F8D-42A0-BDAE-1830F05B954C}" presName="negativeSpace" presStyleCnt="0"/>
      <dgm:spPr/>
    </dgm:pt>
    <dgm:pt modelId="{E73762D8-C656-4DAE-A2A1-84E632826BB0}" type="pres">
      <dgm:prSet presAssocID="{7B32D2B1-5F8D-42A0-BDAE-1830F05B95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9D8E2A-D389-4BFE-8FB9-DBB11B50641A}" srcId="{717EA3B4-7AF4-4EE5-B5A2-210A44423802}" destId="{2E191D5C-06B5-47E4-9BAF-E3B3DF4FC093}" srcOrd="0" destOrd="0" parTransId="{3CD7DFC3-36BF-449B-804B-C600B3282345}" sibTransId="{86BF44D7-F33B-477B-B410-77B4EFAB4943}"/>
    <dgm:cxn modelId="{317DF62C-824A-41C2-B12D-4231D7A9CA28}" srcId="{717EA3B4-7AF4-4EE5-B5A2-210A44423802}" destId="{7B32D2B1-5F8D-42A0-BDAE-1830F05B954C}" srcOrd="2" destOrd="0" parTransId="{7E5D2031-1978-4CE8-BDD3-9F70F85D04FC}" sibTransId="{2D231824-C93E-4DEA-BEAF-1544AB1F495A}"/>
    <dgm:cxn modelId="{1BA66B2D-5B26-4909-9CFC-50EBD219D56E}" type="presOf" srcId="{2E191D5C-06B5-47E4-9BAF-E3B3DF4FC093}" destId="{08012DEF-9766-484F-B162-60A7A06B0E0A}" srcOrd="1" destOrd="0" presId="urn:microsoft.com/office/officeart/2005/8/layout/list1"/>
    <dgm:cxn modelId="{45388632-0889-4783-957D-EC26B8B4B000}" type="presOf" srcId="{717EA3B4-7AF4-4EE5-B5A2-210A44423802}" destId="{7D383B6B-CAF5-4503-8FF0-744CF2C281BD}" srcOrd="0" destOrd="0" presId="urn:microsoft.com/office/officeart/2005/8/layout/list1"/>
    <dgm:cxn modelId="{51C95748-C597-48AC-B178-67AFF70E606D}" type="presOf" srcId="{7B32D2B1-5F8D-42A0-BDAE-1830F05B954C}" destId="{96E51C4C-95A5-429F-B7D6-D8B44476ACCC}" srcOrd="1" destOrd="0" presId="urn:microsoft.com/office/officeart/2005/8/layout/list1"/>
    <dgm:cxn modelId="{07D77F4C-DA19-488B-866F-C4AC1BA780CC}" srcId="{717EA3B4-7AF4-4EE5-B5A2-210A44423802}" destId="{415DF47A-C120-4803-BA93-54BCA6F54FC7}" srcOrd="1" destOrd="0" parTransId="{DBC646AB-95C7-4D51-BD79-CDE68D299363}" sibTransId="{A9D08340-8DAE-4C65-AC7D-0874C11BF14B}"/>
    <dgm:cxn modelId="{1868CD52-9D3E-4666-85F4-224AF6B7AA55}" type="presOf" srcId="{415DF47A-C120-4803-BA93-54BCA6F54FC7}" destId="{C6DD54C4-0F67-4B0C-BDD4-CB1C372D3832}" srcOrd="0" destOrd="0" presId="urn:microsoft.com/office/officeart/2005/8/layout/list1"/>
    <dgm:cxn modelId="{DFD01EBC-783B-4F52-A48A-0AB3009023A3}" type="presOf" srcId="{7B32D2B1-5F8D-42A0-BDAE-1830F05B954C}" destId="{A7C430BA-1923-4CD3-9F63-2D1340BE684D}" srcOrd="0" destOrd="0" presId="urn:microsoft.com/office/officeart/2005/8/layout/list1"/>
    <dgm:cxn modelId="{D20238C4-30F2-4F8E-AF81-D25B6AE520FD}" type="presOf" srcId="{2E191D5C-06B5-47E4-9BAF-E3B3DF4FC093}" destId="{5E93DEA7-C127-4D3A-B469-9FE6A2AC8417}" srcOrd="0" destOrd="0" presId="urn:microsoft.com/office/officeart/2005/8/layout/list1"/>
    <dgm:cxn modelId="{022EF4F8-2510-46D0-AA5F-80F152BB00A5}" type="presOf" srcId="{415DF47A-C120-4803-BA93-54BCA6F54FC7}" destId="{1CAADAD1-E5D3-4A8B-8D4F-8CB0AD677195}" srcOrd="1" destOrd="0" presId="urn:microsoft.com/office/officeart/2005/8/layout/list1"/>
    <dgm:cxn modelId="{A8DABD70-9621-46C5-9EF3-F6C71CC5BB5C}" type="presParOf" srcId="{7D383B6B-CAF5-4503-8FF0-744CF2C281BD}" destId="{486A7157-06E3-4CE4-B993-BDABFA274BAF}" srcOrd="0" destOrd="0" presId="urn:microsoft.com/office/officeart/2005/8/layout/list1"/>
    <dgm:cxn modelId="{71D56E72-4361-45C6-AE59-58789A3CF346}" type="presParOf" srcId="{486A7157-06E3-4CE4-B993-BDABFA274BAF}" destId="{5E93DEA7-C127-4D3A-B469-9FE6A2AC8417}" srcOrd="0" destOrd="0" presId="urn:microsoft.com/office/officeart/2005/8/layout/list1"/>
    <dgm:cxn modelId="{D5F7DBFC-3B1B-4A66-8856-D7F419749B77}" type="presParOf" srcId="{486A7157-06E3-4CE4-B993-BDABFA274BAF}" destId="{08012DEF-9766-484F-B162-60A7A06B0E0A}" srcOrd="1" destOrd="0" presId="urn:microsoft.com/office/officeart/2005/8/layout/list1"/>
    <dgm:cxn modelId="{74387B3C-DA8C-436B-A756-975F5255C6B8}" type="presParOf" srcId="{7D383B6B-CAF5-4503-8FF0-744CF2C281BD}" destId="{E22FE583-72AE-4334-9673-8FFC402CA330}" srcOrd="1" destOrd="0" presId="urn:microsoft.com/office/officeart/2005/8/layout/list1"/>
    <dgm:cxn modelId="{59BD6CE3-EA54-4EFD-96CF-F00A9A4584B6}" type="presParOf" srcId="{7D383B6B-CAF5-4503-8FF0-744CF2C281BD}" destId="{BAE4C350-D099-4A18-AD24-2B338CAAAC60}" srcOrd="2" destOrd="0" presId="urn:microsoft.com/office/officeart/2005/8/layout/list1"/>
    <dgm:cxn modelId="{C439F3BF-2382-4954-B25F-0F2D99B96840}" type="presParOf" srcId="{7D383B6B-CAF5-4503-8FF0-744CF2C281BD}" destId="{8CA450D5-3219-4790-9147-812AB8809CC1}" srcOrd="3" destOrd="0" presId="urn:microsoft.com/office/officeart/2005/8/layout/list1"/>
    <dgm:cxn modelId="{C6B28A3E-6F99-48B8-8816-E6484236FBA9}" type="presParOf" srcId="{7D383B6B-CAF5-4503-8FF0-744CF2C281BD}" destId="{33F8EC1D-0C8C-4C5E-8E1A-9FB9FF156AB3}" srcOrd="4" destOrd="0" presId="urn:microsoft.com/office/officeart/2005/8/layout/list1"/>
    <dgm:cxn modelId="{7BABEC68-5B79-45D5-B8CB-822135B6F2A6}" type="presParOf" srcId="{33F8EC1D-0C8C-4C5E-8E1A-9FB9FF156AB3}" destId="{C6DD54C4-0F67-4B0C-BDD4-CB1C372D3832}" srcOrd="0" destOrd="0" presId="urn:microsoft.com/office/officeart/2005/8/layout/list1"/>
    <dgm:cxn modelId="{04708CA5-2207-46AE-A17F-EF7958473A9E}" type="presParOf" srcId="{33F8EC1D-0C8C-4C5E-8E1A-9FB9FF156AB3}" destId="{1CAADAD1-E5D3-4A8B-8D4F-8CB0AD677195}" srcOrd="1" destOrd="0" presId="urn:microsoft.com/office/officeart/2005/8/layout/list1"/>
    <dgm:cxn modelId="{B00ED250-0AB3-4426-B591-C99A5F06FF03}" type="presParOf" srcId="{7D383B6B-CAF5-4503-8FF0-744CF2C281BD}" destId="{E21A8249-1EB2-41B5-A2DD-DF8C93230C77}" srcOrd="5" destOrd="0" presId="urn:microsoft.com/office/officeart/2005/8/layout/list1"/>
    <dgm:cxn modelId="{2BDEACC9-2C0B-41F6-8092-65BB1B343199}" type="presParOf" srcId="{7D383B6B-CAF5-4503-8FF0-744CF2C281BD}" destId="{10CA0294-9D12-402D-B297-618EF7E55584}" srcOrd="6" destOrd="0" presId="urn:microsoft.com/office/officeart/2005/8/layout/list1"/>
    <dgm:cxn modelId="{A56BC77D-6474-4AF1-9E9E-2B827492E2C3}" type="presParOf" srcId="{7D383B6B-CAF5-4503-8FF0-744CF2C281BD}" destId="{E4D3E724-121D-4444-8CBC-27ED8387DF9F}" srcOrd="7" destOrd="0" presId="urn:microsoft.com/office/officeart/2005/8/layout/list1"/>
    <dgm:cxn modelId="{7C65E114-75B4-4ABC-8837-780408ADA374}" type="presParOf" srcId="{7D383B6B-CAF5-4503-8FF0-744CF2C281BD}" destId="{18D7E7C5-43E9-4F3E-9092-D0259B4136CA}" srcOrd="8" destOrd="0" presId="urn:microsoft.com/office/officeart/2005/8/layout/list1"/>
    <dgm:cxn modelId="{D695529D-7AEE-4B6F-8F74-5BDC617CBCB0}" type="presParOf" srcId="{18D7E7C5-43E9-4F3E-9092-D0259B4136CA}" destId="{A7C430BA-1923-4CD3-9F63-2D1340BE684D}" srcOrd="0" destOrd="0" presId="urn:microsoft.com/office/officeart/2005/8/layout/list1"/>
    <dgm:cxn modelId="{2D025ECC-17F0-47EE-AB2F-0D7C5D0684D1}" type="presParOf" srcId="{18D7E7C5-43E9-4F3E-9092-D0259B4136CA}" destId="{96E51C4C-95A5-429F-B7D6-D8B44476ACCC}" srcOrd="1" destOrd="0" presId="urn:microsoft.com/office/officeart/2005/8/layout/list1"/>
    <dgm:cxn modelId="{6CEBEE81-0193-42B5-BDB9-EB06E21DAEB3}" type="presParOf" srcId="{7D383B6B-CAF5-4503-8FF0-744CF2C281BD}" destId="{080C9737-6326-4B77-88D1-3907747EE116}" srcOrd="9" destOrd="0" presId="urn:microsoft.com/office/officeart/2005/8/layout/list1"/>
    <dgm:cxn modelId="{F6264C99-C69A-4E63-BFB8-62D1AD36A093}" type="presParOf" srcId="{7D383B6B-CAF5-4503-8FF0-744CF2C281BD}" destId="{E73762D8-C656-4DAE-A2A1-84E632826BB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403490-B031-4084-AD6C-58FE811CE87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45B00F1-23C5-476C-9A7F-D75B7C6B7FA0}">
      <dgm:prSet/>
      <dgm:spPr/>
      <dgm:t>
        <a:bodyPr/>
        <a:lstStyle/>
        <a:p>
          <a:pPr>
            <a:defRPr cap="all"/>
          </a:pPr>
          <a:r>
            <a:rPr lang="en-US"/>
            <a:t>Social work referrals</a:t>
          </a:r>
        </a:p>
      </dgm:t>
    </dgm:pt>
    <dgm:pt modelId="{A978BC90-956D-4891-8C72-F841BF14C54E}" type="parTrans" cxnId="{2EDE6FAF-E491-4C0C-B26E-316638552922}">
      <dgm:prSet/>
      <dgm:spPr/>
      <dgm:t>
        <a:bodyPr/>
        <a:lstStyle/>
        <a:p>
          <a:endParaRPr lang="en-US"/>
        </a:p>
      </dgm:t>
    </dgm:pt>
    <dgm:pt modelId="{C34684E4-1FD1-4D62-8ACD-96AC1DAA77CF}" type="sibTrans" cxnId="{2EDE6FAF-E491-4C0C-B26E-316638552922}">
      <dgm:prSet/>
      <dgm:spPr/>
      <dgm:t>
        <a:bodyPr/>
        <a:lstStyle/>
        <a:p>
          <a:endParaRPr lang="en-US"/>
        </a:p>
      </dgm:t>
    </dgm:pt>
    <dgm:pt modelId="{16965AF8-F98D-4980-BE3C-32F5EA256E25}">
      <dgm:prSet/>
      <dgm:spPr/>
      <dgm:t>
        <a:bodyPr/>
        <a:lstStyle/>
        <a:p>
          <a:pPr>
            <a:defRPr cap="all"/>
          </a:pPr>
          <a:r>
            <a:rPr lang="en-US" dirty="0">
              <a:solidFill>
                <a:schemeClr val="accent5"/>
              </a:solidFill>
            </a:rPr>
            <a:t>Embedded</a:t>
          </a:r>
          <a:r>
            <a:rPr lang="en-US" dirty="0"/>
            <a:t> </a:t>
          </a:r>
          <a:r>
            <a:rPr lang="en-US" dirty="0">
              <a:solidFill>
                <a:schemeClr val="accent5"/>
              </a:solidFill>
            </a:rPr>
            <a:t>psychologist</a:t>
          </a:r>
        </a:p>
      </dgm:t>
    </dgm:pt>
    <dgm:pt modelId="{441F1E51-B5F2-429D-A299-12A1811DDD94}" type="parTrans" cxnId="{4AEDF675-DCBD-4B3C-BEAB-336967CA4ABA}">
      <dgm:prSet/>
      <dgm:spPr/>
      <dgm:t>
        <a:bodyPr/>
        <a:lstStyle/>
        <a:p>
          <a:endParaRPr lang="en-US"/>
        </a:p>
      </dgm:t>
    </dgm:pt>
    <dgm:pt modelId="{D2672C2E-CB72-4D0C-B10C-A019BD3D3FF1}" type="sibTrans" cxnId="{4AEDF675-DCBD-4B3C-BEAB-336967CA4ABA}">
      <dgm:prSet/>
      <dgm:spPr/>
      <dgm:t>
        <a:bodyPr/>
        <a:lstStyle/>
        <a:p>
          <a:endParaRPr lang="en-US"/>
        </a:p>
      </dgm:t>
    </dgm:pt>
    <dgm:pt modelId="{227F9CEE-1A0E-40D3-A990-062730C5E9CE}">
      <dgm:prSet/>
      <dgm:spPr/>
      <dgm:t>
        <a:bodyPr/>
        <a:lstStyle/>
        <a:p>
          <a:pPr>
            <a:defRPr cap="all"/>
          </a:pPr>
          <a:r>
            <a:rPr lang="en-US"/>
            <a:t>Handouts with local mental health resources </a:t>
          </a:r>
        </a:p>
      </dgm:t>
    </dgm:pt>
    <dgm:pt modelId="{53185E24-E395-4594-A254-F57D33B81D1C}" type="parTrans" cxnId="{F083F97A-5DAA-4A2A-A962-0297CECE00D9}">
      <dgm:prSet/>
      <dgm:spPr/>
      <dgm:t>
        <a:bodyPr/>
        <a:lstStyle/>
        <a:p>
          <a:endParaRPr lang="en-US"/>
        </a:p>
      </dgm:t>
    </dgm:pt>
    <dgm:pt modelId="{55E41C0B-ABFA-4D1A-8BD0-0F7FBCA4A0D3}" type="sibTrans" cxnId="{F083F97A-5DAA-4A2A-A962-0297CECE00D9}">
      <dgm:prSet/>
      <dgm:spPr/>
      <dgm:t>
        <a:bodyPr/>
        <a:lstStyle/>
        <a:p>
          <a:endParaRPr lang="en-US"/>
        </a:p>
      </dgm:t>
    </dgm:pt>
    <dgm:pt modelId="{691B69E0-6303-4C81-8B51-B953ED674741}" type="pres">
      <dgm:prSet presAssocID="{CC403490-B031-4084-AD6C-58FE811CE87D}" presName="root" presStyleCnt="0">
        <dgm:presLayoutVars>
          <dgm:dir/>
          <dgm:resizeHandles val="exact"/>
        </dgm:presLayoutVars>
      </dgm:prSet>
      <dgm:spPr/>
    </dgm:pt>
    <dgm:pt modelId="{5F6C62E3-F3A4-43EC-B99A-D96C423574F4}" type="pres">
      <dgm:prSet presAssocID="{745B00F1-23C5-476C-9A7F-D75B7C6B7FA0}" presName="compNode" presStyleCnt="0"/>
      <dgm:spPr/>
    </dgm:pt>
    <dgm:pt modelId="{0ECE4162-628F-4668-8454-16DD436C9873}" type="pres">
      <dgm:prSet presAssocID="{745B00F1-23C5-476C-9A7F-D75B7C6B7FA0}" presName="iconBgRect" presStyleLbl="bgShp" presStyleIdx="0" presStyleCnt="3"/>
      <dgm:spPr/>
    </dgm:pt>
    <dgm:pt modelId="{E5FD2BD3-7BC7-41BB-8D68-4A7D98F72E0A}" type="pres">
      <dgm:prSet presAssocID="{745B00F1-23C5-476C-9A7F-D75B7C6B7FA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E1C0690-3010-42E4-BB02-9506C8B4F518}" type="pres">
      <dgm:prSet presAssocID="{745B00F1-23C5-476C-9A7F-D75B7C6B7FA0}" presName="spaceRect" presStyleCnt="0"/>
      <dgm:spPr/>
    </dgm:pt>
    <dgm:pt modelId="{7212ACF2-2647-485A-A192-15E357FABB8C}" type="pres">
      <dgm:prSet presAssocID="{745B00F1-23C5-476C-9A7F-D75B7C6B7FA0}" presName="textRect" presStyleLbl="revTx" presStyleIdx="0" presStyleCnt="3">
        <dgm:presLayoutVars>
          <dgm:chMax val="1"/>
          <dgm:chPref val="1"/>
        </dgm:presLayoutVars>
      </dgm:prSet>
      <dgm:spPr/>
    </dgm:pt>
    <dgm:pt modelId="{026FDB64-919D-4654-B794-ADF4EDA0FAF6}" type="pres">
      <dgm:prSet presAssocID="{C34684E4-1FD1-4D62-8ACD-96AC1DAA77CF}" presName="sibTrans" presStyleCnt="0"/>
      <dgm:spPr/>
    </dgm:pt>
    <dgm:pt modelId="{D6426171-A853-4432-8B47-66946D121D89}" type="pres">
      <dgm:prSet presAssocID="{16965AF8-F98D-4980-BE3C-32F5EA256E25}" presName="compNode" presStyleCnt="0"/>
      <dgm:spPr/>
    </dgm:pt>
    <dgm:pt modelId="{A6369B59-15D1-4CC9-9D35-CE8F9B0F7981}" type="pres">
      <dgm:prSet presAssocID="{16965AF8-F98D-4980-BE3C-32F5EA256E25}" presName="iconBgRect" presStyleLbl="bgShp" presStyleIdx="1" presStyleCnt="3"/>
      <dgm:spPr>
        <a:solidFill>
          <a:schemeClr val="accent5"/>
        </a:solidFill>
      </dgm:spPr>
    </dgm:pt>
    <dgm:pt modelId="{6A379FE2-4069-419C-9B00-6D76ED71EA75}" type="pres">
      <dgm:prSet presAssocID="{16965AF8-F98D-4980-BE3C-32F5EA256E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B8CDEDA-1D00-446D-BB04-FE2F675E3060}" type="pres">
      <dgm:prSet presAssocID="{16965AF8-F98D-4980-BE3C-32F5EA256E25}" presName="spaceRect" presStyleCnt="0"/>
      <dgm:spPr/>
    </dgm:pt>
    <dgm:pt modelId="{9F26DE78-0BEF-4727-8756-B4C5F7666679}" type="pres">
      <dgm:prSet presAssocID="{16965AF8-F98D-4980-BE3C-32F5EA256E25}" presName="textRect" presStyleLbl="revTx" presStyleIdx="1" presStyleCnt="3">
        <dgm:presLayoutVars>
          <dgm:chMax val="1"/>
          <dgm:chPref val="1"/>
        </dgm:presLayoutVars>
      </dgm:prSet>
      <dgm:spPr/>
    </dgm:pt>
    <dgm:pt modelId="{DCED189D-0273-42B6-A148-C5FFE25BA0C0}" type="pres">
      <dgm:prSet presAssocID="{D2672C2E-CB72-4D0C-B10C-A019BD3D3FF1}" presName="sibTrans" presStyleCnt="0"/>
      <dgm:spPr/>
    </dgm:pt>
    <dgm:pt modelId="{44ABC087-68DE-40E6-9B93-2EE4BFBCAFF3}" type="pres">
      <dgm:prSet presAssocID="{227F9CEE-1A0E-40D3-A990-062730C5E9CE}" presName="compNode" presStyleCnt="0"/>
      <dgm:spPr/>
    </dgm:pt>
    <dgm:pt modelId="{81D1CDAB-464C-49D9-9F5F-41DEBC504A34}" type="pres">
      <dgm:prSet presAssocID="{227F9CEE-1A0E-40D3-A990-062730C5E9CE}" presName="iconBgRect" presStyleLbl="bgShp" presStyleIdx="2" presStyleCnt="3"/>
      <dgm:spPr/>
    </dgm:pt>
    <dgm:pt modelId="{776D8439-AA6E-425D-96F7-A66B8F0CE9CA}" type="pres">
      <dgm:prSet presAssocID="{227F9CEE-1A0E-40D3-A990-062730C5E9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 with solid fill"/>
        </a:ext>
      </dgm:extLst>
    </dgm:pt>
    <dgm:pt modelId="{5CC18665-ED51-4086-878A-01B705782CCB}" type="pres">
      <dgm:prSet presAssocID="{227F9CEE-1A0E-40D3-A990-062730C5E9CE}" presName="spaceRect" presStyleCnt="0"/>
      <dgm:spPr/>
    </dgm:pt>
    <dgm:pt modelId="{13CF5578-FC3C-4B38-8D99-132B727D916C}" type="pres">
      <dgm:prSet presAssocID="{227F9CEE-1A0E-40D3-A990-062730C5E9C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5A4E802-3736-42F5-991D-BB2B3A3D8F81}" type="presOf" srcId="{16965AF8-F98D-4980-BE3C-32F5EA256E25}" destId="{9F26DE78-0BEF-4727-8756-B4C5F7666679}" srcOrd="0" destOrd="0" presId="urn:microsoft.com/office/officeart/2018/5/layout/IconCircleLabelList"/>
    <dgm:cxn modelId="{D46A4F1F-8F8A-417D-AC9B-A7C6D3FE9B4A}" type="presOf" srcId="{227F9CEE-1A0E-40D3-A990-062730C5E9CE}" destId="{13CF5578-FC3C-4B38-8D99-132B727D916C}" srcOrd="0" destOrd="0" presId="urn:microsoft.com/office/officeart/2018/5/layout/IconCircleLabelList"/>
    <dgm:cxn modelId="{A318F926-052B-45B0-BF9E-1A163DF00C1B}" type="presOf" srcId="{745B00F1-23C5-476C-9A7F-D75B7C6B7FA0}" destId="{7212ACF2-2647-485A-A192-15E357FABB8C}" srcOrd="0" destOrd="0" presId="urn:microsoft.com/office/officeart/2018/5/layout/IconCircleLabelList"/>
    <dgm:cxn modelId="{4AEDF675-DCBD-4B3C-BEAB-336967CA4ABA}" srcId="{CC403490-B031-4084-AD6C-58FE811CE87D}" destId="{16965AF8-F98D-4980-BE3C-32F5EA256E25}" srcOrd="1" destOrd="0" parTransId="{441F1E51-B5F2-429D-A299-12A1811DDD94}" sibTransId="{D2672C2E-CB72-4D0C-B10C-A019BD3D3FF1}"/>
    <dgm:cxn modelId="{F083F97A-5DAA-4A2A-A962-0297CECE00D9}" srcId="{CC403490-B031-4084-AD6C-58FE811CE87D}" destId="{227F9CEE-1A0E-40D3-A990-062730C5E9CE}" srcOrd="2" destOrd="0" parTransId="{53185E24-E395-4594-A254-F57D33B81D1C}" sibTransId="{55E41C0B-ABFA-4D1A-8BD0-0F7FBCA4A0D3}"/>
    <dgm:cxn modelId="{2EDE6FAF-E491-4C0C-B26E-316638552922}" srcId="{CC403490-B031-4084-AD6C-58FE811CE87D}" destId="{745B00F1-23C5-476C-9A7F-D75B7C6B7FA0}" srcOrd="0" destOrd="0" parTransId="{A978BC90-956D-4891-8C72-F841BF14C54E}" sibTransId="{C34684E4-1FD1-4D62-8ACD-96AC1DAA77CF}"/>
    <dgm:cxn modelId="{DEF815E2-F8D7-474D-A43A-D5B5CB2E9341}" type="presOf" srcId="{CC403490-B031-4084-AD6C-58FE811CE87D}" destId="{691B69E0-6303-4C81-8B51-B953ED674741}" srcOrd="0" destOrd="0" presId="urn:microsoft.com/office/officeart/2018/5/layout/IconCircleLabelList"/>
    <dgm:cxn modelId="{EC260759-60A5-4853-850B-E91F88EF0E59}" type="presParOf" srcId="{691B69E0-6303-4C81-8B51-B953ED674741}" destId="{5F6C62E3-F3A4-43EC-B99A-D96C423574F4}" srcOrd="0" destOrd="0" presId="urn:microsoft.com/office/officeart/2018/5/layout/IconCircleLabelList"/>
    <dgm:cxn modelId="{2ECA056F-90CA-4F04-BA07-F2DA4F9C1E64}" type="presParOf" srcId="{5F6C62E3-F3A4-43EC-B99A-D96C423574F4}" destId="{0ECE4162-628F-4668-8454-16DD436C9873}" srcOrd="0" destOrd="0" presId="urn:microsoft.com/office/officeart/2018/5/layout/IconCircleLabelList"/>
    <dgm:cxn modelId="{809B4A66-D1C2-49CC-8705-D64433031045}" type="presParOf" srcId="{5F6C62E3-F3A4-43EC-B99A-D96C423574F4}" destId="{E5FD2BD3-7BC7-41BB-8D68-4A7D98F72E0A}" srcOrd="1" destOrd="0" presId="urn:microsoft.com/office/officeart/2018/5/layout/IconCircleLabelList"/>
    <dgm:cxn modelId="{735EF965-A557-4FDE-A5A9-C4FD8233167D}" type="presParOf" srcId="{5F6C62E3-F3A4-43EC-B99A-D96C423574F4}" destId="{0E1C0690-3010-42E4-BB02-9506C8B4F518}" srcOrd="2" destOrd="0" presId="urn:microsoft.com/office/officeart/2018/5/layout/IconCircleLabelList"/>
    <dgm:cxn modelId="{A15D5567-EC95-492E-B363-A361630733DD}" type="presParOf" srcId="{5F6C62E3-F3A4-43EC-B99A-D96C423574F4}" destId="{7212ACF2-2647-485A-A192-15E357FABB8C}" srcOrd="3" destOrd="0" presId="urn:microsoft.com/office/officeart/2018/5/layout/IconCircleLabelList"/>
    <dgm:cxn modelId="{DD7DE9E5-F92F-473B-AD18-DBE5767C3227}" type="presParOf" srcId="{691B69E0-6303-4C81-8B51-B953ED674741}" destId="{026FDB64-919D-4654-B794-ADF4EDA0FAF6}" srcOrd="1" destOrd="0" presId="urn:microsoft.com/office/officeart/2018/5/layout/IconCircleLabelList"/>
    <dgm:cxn modelId="{2B9D7FC2-567D-4AA9-AD09-4C22252441E6}" type="presParOf" srcId="{691B69E0-6303-4C81-8B51-B953ED674741}" destId="{D6426171-A853-4432-8B47-66946D121D89}" srcOrd="2" destOrd="0" presId="urn:microsoft.com/office/officeart/2018/5/layout/IconCircleLabelList"/>
    <dgm:cxn modelId="{013C0231-2A99-4C47-885E-5E173AFD8E06}" type="presParOf" srcId="{D6426171-A853-4432-8B47-66946D121D89}" destId="{A6369B59-15D1-4CC9-9D35-CE8F9B0F7981}" srcOrd="0" destOrd="0" presId="urn:microsoft.com/office/officeart/2018/5/layout/IconCircleLabelList"/>
    <dgm:cxn modelId="{DF21E3F1-0201-4288-92C3-157E7C066965}" type="presParOf" srcId="{D6426171-A853-4432-8B47-66946D121D89}" destId="{6A379FE2-4069-419C-9B00-6D76ED71EA75}" srcOrd="1" destOrd="0" presId="urn:microsoft.com/office/officeart/2018/5/layout/IconCircleLabelList"/>
    <dgm:cxn modelId="{830B60D9-DA23-449B-9F54-55F01032FAE6}" type="presParOf" srcId="{D6426171-A853-4432-8B47-66946D121D89}" destId="{AB8CDEDA-1D00-446D-BB04-FE2F675E3060}" srcOrd="2" destOrd="0" presId="urn:microsoft.com/office/officeart/2018/5/layout/IconCircleLabelList"/>
    <dgm:cxn modelId="{D79B9DD4-D0D6-47AB-AB06-BB2296C32BFE}" type="presParOf" srcId="{D6426171-A853-4432-8B47-66946D121D89}" destId="{9F26DE78-0BEF-4727-8756-B4C5F7666679}" srcOrd="3" destOrd="0" presId="urn:microsoft.com/office/officeart/2018/5/layout/IconCircleLabelList"/>
    <dgm:cxn modelId="{623C98CD-9D7D-47AE-A098-722740BCE869}" type="presParOf" srcId="{691B69E0-6303-4C81-8B51-B953ED674741}" destId="{DCED189D-0273-42B6-A148-C5FFE25BA0C0}" srcOrd="3" destOrd="0" presId="urn:microsoft.com/office/officeart/2018/5/layout/IconCircleLabelList"/>
    <dgm:cxn modelId="{4D6C5E04-4D01-47A6-A205-A18460397168}" type="presParOf" srcId="{691B69E0-6303-4C81-8B51-B953ED674741}" destId="{44ABC087-68DE-40E6-9B93-2EE4BFBCAFF3}" srcOrd="4" destOrd="0" presId="urn:microsoft.com/office/officeart/2018/5/layout/IconCircleLabelList"/>
    <dgm:cxn modelId="{23FFF3A8-E22B-4A6F-A94A-66B6A7832BC1}" type="presParOf" srcId="{44ABC087-68DE-40E6-9B93-2EE4BFBCAFF3}" destId="{81D1CDAB-464C-49D9-9F5F-41DEBC504A34}" srcOrd="0" destOrd="0" presId="urn:microsoft.com/office/officeart/2018/5/layout/IconCircleLabelList"/>
    <dgm:cxn modelId="{8D7BF556-2129-4257-8394-0E9417FD9304}" type="presParOf" srcId="{44ABC087-68DE-40E6-9B93-2EE4BFBCAFF3}" destId="{776D8439-AA6E-425D-96F7-A66B8F0CE9CA}" srcOrd="1" destOrd="0" presId="urn:microsoft.com/office/officeart/2018/5/layout/IconCircleLabelList"/>
    <dgm:cxn modelId="{8952BA74-EC03-45E8-BC77-DAAD030EA0EB}" type="presParOf" srcId="{44ABC087-68DE-40E6-9B93-2EE4BFBCAFF3}" destId="{5CC18665-ED51-4086-878A-01B705782CCB}" srcOrd="2" destOrd="0" presId="urn:microsoft.com/office/officeart/2018/5/layout/IconCircleLabelList"/>
    <dgm:cxn modelId="{E3BA95E8-CDF2-4D59-B703-203EC2C871CC}" type="presParOf" srcId="{44ABC087-68DE-40E6-9B93-2EE4BFBCAFF3}" destId="{13CF5578-FC3C-4B38-8D99-132B727D916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231AB-37F0-480E-8A5E-B9A8018ED972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BA53A-D0F5-4476-9F6E-675F8AB979A2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21692A-4D9B-44C7-955C-821421716708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Survey 15-20 Michigan Medicine endocrinologists to ascertain if DD screening results are being reviewed during their clinical encounter and what their current practice pattern is when encountering patients experiencing elevated distress</a:t>
          </a:r>
        </a:p>
      </dsp:txBody>
      <dsp:txXfrm>
        <a:off x="1437631" y="531"/>
        <a:ext cx="9077968" cy="1244702"/>
      </dsp:txXfrm>
    </dsp:sp>
    <dsp:sp modelId="{13026004-3CB1-4E44-A235-2837BD3B5322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4AE773-4B17-4B28-95AE-32187C2E27B4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FC5A3-DB9F-4490-A3CE-B3E41C76DD86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Survey approximately 250 adults with T1DM managed by Michigan Medicine Endocrinology who have completed the T1DDAS core scale during the e-check in process to understand which tools or interventions patients perceive as most beneficial in addressing diabetes distress</a:t>
          </a:r>
        </a:p>
      </dsp:txBody>
      <dsp:txXfrm>
        <a:off x="1437631" y="1556410"/>
        <a:ext cx="9077968" cy="1244702"/>
      </dsp:txXfrm>
    </dsp:sp>
    <dsp:sp modelId="{13EF1126-ECB7-448B-B900-DE4747D1D2C4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2F944-460F-4E6B-95CC-D2D1F72DB027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C1422-8BFC-4BC7-8EA4-EC0D50062E4E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Using an impact/effort matrix, prioritize and develop a set of Clinical Decision Support (CDS) tools around these interventions. We will conduct multiple Plan-Do-Study-Act (PDSA) cycles, aiming to achieve a documented response to moderate or high levels of diabetes distress in 50% of patient encounters. </a:t>
          </a:r>
        </a:p>
      </dsp:txBody>
      <dsp:txXfrm>
        <a:off x="1437631" y="3112289"/>
        <a:ext cx="9077968" cy="1244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AA7C4-3B19-4185-8C9E-0CC83D9B7F71}">
      <dsp:nvSpPr>
        <dsp:cNvPr id="0" name=""/>
        <dsp:cNvSpPr/>
      </dsp:nvSpPr>
      <dsp:spPr>
        <a:xfrm>
          <a:off x="205" y="35170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Agreed that DD is an important to address</a:t>
          </a:r>
        </a:p>
      </dsp:txBody>
      <dsp:txXfrm>
        <a:off x="205" y="1225568"/>
        <a:ext cx="2479997" cy="1785598"/>
      </dsp:txXfrm>
    </dsp:sp>
    <dsp:sp modelId="{08C77758-8AEE-42F3-BFFA-84C814E4B5C1}">
      <dsp:nvSpPr>
        <dsp:cNvPr id="0" name=""/>
        <dsp:cNvSpPr/>
      </dsp:nvSpPr>
      <dsp:spPr>
        <a:xfrm>
          <a:off x="205" y="35170"/>
          <a:ext cx="2479997" cy="119039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  <a:endParaRPr lang="en-US" sz="6100" kern="1200" dirty="0"/>
        </a:p>
      </dsp:txBody>
      <dsp:txXfrm>
        <a:off x="205" y="35170"/>
        <a:ext cx="2479997" cy="1190398"/>
      </dsp:txXfrm>
    </dsp:sp>
    <dsp:sp modelId="{DE0D2C8D-7628-499A-9219-80FCECBB409F}">
      <dsp:nvSpPr>
        <dsp:cNvPr id="0" name=""/>
        <dsp:cNvSpPr/>
      </dsp:nvSpPr>
      <dsp:spPr>
        <a:xfrm>
          <a:off x="2707618" y="35170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Agree it is the role of the endocrinology provider to address DD </a:t>
          </a:r>
          <a:endParaRPr lang="en-US" sz="2000" kern="1200" dirty="0"/>
        </a:p>
      </dsp:txBody>
      <dsp:txXfrm>
        <a:off x="2707618" y="1225568"/>
        <a:ext cx="2479997" cy="1785598"/>
      </dsp:txXfrm>
    </dsp:sp>
    <dsp:sp modelId="{337C24BF-8DF7-457A-AB50-14D38A974961}">
      <dsp:nvSpPr>
        <dsp:cNvPr id="0" name=""/>
        <dsp:cNvSpPr/>
      </dsp:nvSpPr>
      <dsp:spPr>
        <a:xfrm>
          <a:off x="2678602" y="35170"/>
          <a:ext cx="2479997" cy="119039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35170"/>
        <a:ext cx="2479997" cy="1190398"/>
      </dsp:txXfrm>
    </dsp:sp>
    <dsp:sp modelId="{4FA75829-6827-47ED-BBAA-937D17FA28DF}">
      <dsp:nvSpPr>
        <dsp:cNvPr id="0" name=""/>
        <dsp:cNvSpPr/>
      </dsp:nvSpPr>
      <dsp:spPr>
        <a:xfrm>
          <a:off x="5356999" y="35170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Felt confident in their ability to identify DD</a:t>
          </a:r>
        </a:p>
      </dsp:txBody>
      <dsp:txXfrm>
        <a:off x="5356999" y="1225568"/>
        <a:ext cx="2479997" cy="1785598"/>
      </dsp:txXfrm>
    </dsp:sp>
    <dsp:sp modelId="{6A93A5B0-CE5B-4A04-BDD4-CA5623DA21A6}">
      <dsp:nvSpPr>
        <dsp:cNvPr id="0" name=""/>
        <dsp:cNvSpPr/>
      </dsp:nvSpPr>
      <dsp:spPr>
        <a:xfrm>
          <a:off x="5356999" y="35170"/>
          <a:ext cx="2479997" cy="119039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  <a:endParaRPr lang="en-US" sz="6100" kern="1200" dirty="0"/>
        </a:p>
      </dsp:txBody>
      <dsp:txXfrm>
        <a:off x="5356999" y="35170"/>
        <a:ext cx="2479997" cy="1190398"/>
      </dsp:txXfrm>
    </dsp:sp>
    <dsp:sp modelId="{E9E8C685-3D69-48D6-BBF7-FD10C77371C1}">
      <dsp:nvSpPr>
        <dsp:cNvPr id="0" name=""/>
        <dsp:cNvSpPr/>
      </dsp:nvSpPr>
      <dsp:spPr>
        <a:xfrm>
          <a:off x="8035397" y="35170"/>
          <a:ext cx="2479997" cy="2975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Satisfied with the resources currently available to address DD</a:t>
          </a:r>
        </a:p>
      </dsp:txBody>
      <dsp:txXfrm>
        <a:off x="8035397" y="1225568"/>
        <a:ext cx="2479997" cy="1785598"/>
      </dsp:txXfrm>
    </dsp:sp>
    <dsp:sp modelId="{7F2EE2E8-4FEE-4AA5-AF77-B45755C92F4F}">
      <dsp:nvSpPr>
        <dsp:cNvPr id="0" name=""/>
        <dsp:cNvSpPr/>
      </dsp:nvSpPr>
      <dsp:spPr>
        <a:xfrm>
          <a:off x="8035397" y="35170"/>
          <a:ext cx="2479997" cy="119039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35170"/>
        <a:ext cx="2479997" cy="1190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4C350-D099-4A18-AD24-2B338CAAAC60}">
      <dsp:nvSpPr>
        <dsp:cNvPr id="0" name=""/>
        <dsp:cNvSpPr/>
      </dsp:nvSpPr>
      <dsp:spPr>
        <a:xfrm>
          <a:off x="0" y="947190"/>
          <a:ext cx="69005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12DEF-9766-484F-B162-60A7A06B0E0A}">
      <dsp:nvSpPr>
        <dsp:cNvPr id="0" name=""/>
        <dsp:cNvSpPr/>
      </dsp:nvSpPr>
      <dsp:spPr>
        <a:xfrm>
          <a:off x="345025" y="415830"/>
          <a:ext cx="4830358" cy="1062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Limited clinic time </a:t>
          </a:r>
        </a:p>
      </dsp:txBody>
      <dsp:txXfrm>
        <a:off x="396903" y="467708"/>
        <a:ext cx="4726602" cy="958964"/>
      </dsp:txXfrm>
    </dsp:sp>
    <dsp:sp modelId="{10CA0294-9D12-402D-B297-618EF7E55584}">
      <dsp:nvSpPr>
        <dsp:cNvPr id="0" name=""/>
        <dsp:cNvSpPr/>
      </dsp:nvSpPr>
      <dsp:spPr>
        <a:xfrm>
          <a:off x="0" y="2580150"/>
          <a:ext cx="69005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ADAD1-E5D3-4A8B-8D4F-8CB0AD677195}">
      <dsp:nvSpPr>
        <dsp:cNvPr id="0" name=""/>
        <dsp:cNvSpPr/>
      </dsp:nvSpPr>
      <dsp:spPr>
        <a:xfrm>
          <a:off x="345025" y="2048790"/>
          <a:ext cx="4830358" cy="106272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Inadequate resources  </a:t>
          </a:r>
        </a:p>
      </dsp:txBody>
      <dsp:txXfrm>
        <a:off x="396903" y="2100668"/>
        <a:ext cx="4726602" cy="958964"/>
      </dsp:txXfrm>
    </dsp:sp>
    <dsp:sp modelId="{E73762D8-C656-4DAE-A2A1-84E632826BB0}">
      <dsp:nvSpPr>
        <dsp:cNvPr id="0" name=""/>
        <dsp:cNvSpPr/>
      </dsp:nvSpPr>
      <dsp:spPr>
        <a:xfrm>
          <a:off x="0" y="4213110"/>
          <a:ext cx="6900512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51C4C-95A5-429F-B7D6-D8B44476ACCC}">
      <dsp:nvSpPr>
        <dsp:cNvPr id="0" name=""/>
        <dsp:cNvSpPr/>
      </dsp:nvSpPr>
      <dsp:spPr>
        <a:xfrm>
          <a:off x="345025" y="3681750"/>
          <a:ext cx="4830358" cy="106272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Insufficient training</a:t>
          </a:r>
        </a:p>
      </dsp:txBody>
      <dsp:txXfrm>
        <a:off x="396903" y="3733628"/>
        <a:ext cx="4726602" cy="9589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E4162-628F-4668-8454-16DD436C9873}">
      <dsp:nvSpPr>
        <dsp:cNvPr id="0" name=""/>
        <dsp:cNvSpPr/>
      </dsp:nvSpPr>
      <dsp:spPr>
        <a:xfrm>
          <a:off x="679050" y="37693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D2BD3-7BC7-41BB-8D68-4A7D98F72E0A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2ACF2-2647-485A-A192-15E357FABB8C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Social work referrals</a:t>
          </a:r>
        </a:p>
      </dsp:txBody>
      <dsp:txXfrm>
        <a:off x="75768" y="2851938"/>
        <a:ext cx="3093750" cy="720000"/>
      </dsp:txXfrm>
    </dsp:sp>
    <dsp:sp modelId="{A6369B59-15D1-4CC9-9D35-CE8F9B0F7981}">
      <dsp:nvSpPr>
        <dsp:cNvPr id="0" name=""/>
        <dsp:cNvSpPr/>
      </dsp:nvSpPr>
      <dsp:spPr>
        <a:xfrm>
          <a:off x="4314206" y="376938"/>
          <a:ext cx="1887187" cy="1887187"/>
        </a:xfrm>
        <a:prstGeom prst="ellipse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79FE2-4069-419C-9B00-6D76ED71EA75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6DE78-0BEF-4727-8756-B4C5F7666679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>
              <a:solidFill>
                <a:schemeClr val="accent5"/>
              </a:solidFill>
            </a:rPr>
            <a:t>Embedded</a:t>
          </a:r>
          <a:r>
            <a:rPr lang="en-US" sz="1800" kern="1200" dirty="0"/>
            <a:t> </a:t>
          </a:r>
          <a:r>
            <a:rPr lang="en-US" sz="1800" kern="1200" dirty="0">
              <a:solidFill>
                <a:schemeClr val="accent5"/>
              </a:solidFill>
            </a:rPr>
            <a:t>psychologist</a:t>
          </a:r>
        </a:p>
      </dsp:txBody>
      <dsp:txXfrm>
        <a:off x="3710925" y="2851938"/>
        <a:ext cx="3093750" cy="720000"/>
      </dsp:txXfrm>
    </dsp:sp>
    <dsp:sp modelId="{81D1CDAB-464C-49D9-9F5F-41DEBC504A34}">
      <dsp:nvSpPr>
        <dsp:cNvPr id="0" name=""/>
        <dsp:cNvSpPr/>
      </dsp:nvSpPr>
      <dsp:spPr>
        <a:xfrm>
          <a:off x="7949362" y="37693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D8439-AA6E-425D-96F7-A66B8F0CE9CA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F5578-FC3C-4B38-8D99-132B727D916C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Handouts with local mental health resources </a:t>
          </a:r>
        </a:p>
      </dsp:txBody>
      <dsp:txXfrm>
        <a:off x="7346081" y="2851938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0EACC-FF6E-4E07-988A-A36BC6839CBA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785BB-28E1-4616-B92B-2D587A9F6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6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785BB-28E1-4616-B92B-2D587A9F67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1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785BB-28E1-4616-B92B-2D587A9F67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785BB-28E1-4616-B92B-2D587A9F67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0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785BB-28E1-4616-B92B-2D587A9F67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6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EA216-46A7-E296-94DD-3A81A7111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978EE-23FC-DE61-2707-DB938E377D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0657A0-4817-291F-1637-49AED76FD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32363A"/>
                </a:solidFill>
                <a:effectLst/>
                <a:latin typeface="72"/>
              </a:rPr>
              <a:t>for example, a referral to social work or a recommendation that the patient see a mental health provider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7A372-FDBE-ED38-F0E2-04B08585A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785BB-28E1-4616-B92B-2D587A9F67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4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785BB-28E1-4616-B92B-2D587A9F67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0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785BB-28E1-4616-B92B-2D587A9F67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2785BB-28E1-4616-B92B-2D587A9F676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31DF1-FCAD-2AFC-AFAD-C52AC3D4B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6FEBE-0628-E63D-1056-B0EAD9877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B6234-16C2-EA20-16D2-E8393567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48E9-3197-B316-38B5-6C8A797F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AD19-ED4F-E468-AB8F-381251106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9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906F-A67F-EA28-ADE7-6ACA9CF0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EFFB3-FA77-D2C1-8C56-E0C5BA895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DE20-30B0-860F-E994-D808CE9C0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E21D6-1CA2-84DC-B66F-7C8F27DE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74D65-4C2D-807B-D4EB-944183BA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729B0-FA2C-47D0-2DF4-BB0659A342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FABFE-E91B-D08E-A1B9-3EFE96875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BC4C4-8B62-D305-ED97-14CCDA71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A54B7-1977-F421-A89F-9FBE6E7C3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92501-E514-3666-DF40-893B2332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0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C859A-026A-78B0-2455-977B2BC4F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FA3FF-DF55-3240-7C07-3276D856B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F67F7-F1A6-6D98-08E8-DFEE2652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70794-64C3-39BE-AF30-A2C97487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BBDD6-6501-7782-D8AD-EAF3DEF0F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A3F07-097E-4434-E7E8-AB2432CA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F015C-5454-2FEA-2BB8-9E5A842F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562F1-512B-C250-4AB3-600FFC97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34259-ACCF-C14F-6254-5275EF27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A343B-59AE-240B-E684-87C5D717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4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9A19-634B-BA0B-65A5-EAB41FAC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97544-ED4C-55D7-8AB2-02F3894D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3FDFE-3A01-5004-73AD-C1166E5C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1D171-A5F8-6DE1-663C-4FC569FB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D574D-0EE5-5FB1-4668-84762F04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4FE4-FFDE-F20F-A07C-B5484E3D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FCECE-6ED2-2295-04AE-9DB3A4C8D2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A5D78-F25E-BF81-EAEE-CE3D3C8A8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AC4D3-5AE3-BD47-A5B2-95A00996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57F18-97F8-CAE1-286E-15E88341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94028-F1EF-3F0A-DF98-40D8F30C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7449-9EB9-A224-F7DE-549E0EA1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3F8D5-53E9-8E95-80D6-7247DFA41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30C87-FA04-2E87-E52B-87130D552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6A4C59-596D-79B8-CEBD-766ED5986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30721-4F01-8F84-DE14-76A6B942DE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118FAB-C48A-34E0-8DFC-655364F4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02399E-093B-DC9C-5944-89EDA81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6F4A4-97D4-84C6-6603-B5A64231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9EFC-C33C-B1C6-5AE5-1DE335E1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B768A0-32F8-227B-DD21-747C1E8A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89634-BFE9-24FA-99FD-26A577C1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A214B-93D0-AC1C-9D3F-99A93812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E34B7-222A-F640-5DA6-DCF3F94F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E3F33-AAC1-6AF2-48A9-E6EA3FF0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033E2-A482-F1F2-F794-D3A91116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3669-1B05-D116-8E7B-3E4D63EB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9A98-78FB-A518-80DB-222A64FEA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A4302-2EE9-0537-0554-0AC873A98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BEF3A-B8E7-E60F-669A-FA81331E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FF8C8-C376-10EF-3FC7-FED1887E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2C9B2-1963-2761-C085-19DD5E8A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689EF-C6D4-5B08-8FBC-2278D9D87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1670-584C-9E21-8D2A-BB872EC52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18335-778B-6E3E-C36F-762A81B44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DFA0E-F39B-4BED-C2BF-A1B31CB7C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7C5C9-E98C-14EE-0F1B-A76B38115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15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444A-AE2C-C2FB-987E-2F1D7B23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48895B-E466-97C1-5CEC-440298E44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DB46F-CA89-7E61-2CFA-A60C6B2D6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828530-B8E0-6518-5F44-EE76D9B0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BF6EDF-0A7B-74DB-3002-35D33331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E18D9-5371-52A5-F921-3D602D00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6928-95D4-B920-ECFA-CF2D856C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6B534-3BB5-B8C9-0092-C82EACCA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7E664-509A-83F6-5593-68570C48B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D0CC1-E2A2-DCF2-EE3B-BEF02A0B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2B4B6-C147-2FFA-D534-73B01A83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2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B2AE6-D521-EBE1-64B6-346B41FA4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95678-897D-AD15-88CC-4D0C816ED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5B274-1987-67E5-7792-6BDC220D4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F3E67-362A-077B-4667-7A8A3F7C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7DB85-F98F-FBEC-DAC8-E0A7BF77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8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A2F21-CE05-BDA9-198E-8FD00E37D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E8F97-464B-1E09-671A-783FD4E8D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91134-27E0-EE26-E04B-D8AE32DE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4B155-FA87-D793-F9DB-85C9D92E9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80C7-C7C5-5434-A026-EC064B4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3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4AE8-632E-D99C-4B94-AD3C1777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D52C2-54AF-67D7-0B03-7C657527F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B8734-7FBB-A049-798C-F8E3D6B35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6AEB3-C71F-D412-F59E-F220C5D2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934A3-DAC3-F3F1-AED8-00752481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451312-81F9-48D4-1206-F7B8B691F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B301-E87C-F6BC-88DB-81D64F62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CD2D1-CBB1-3EFB-B01D-9B95101BA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2900E-E375-EA4A-7CEE-DB2A127F5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AC70F7-664B-B9E6-A2BA-A351F63C1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4E971-A1A8-3DED-6CF3-124CF67B1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C23CB7-05F9-53D3-1478-3B5F4C4DD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6A3D3B-8E86-8E81-4E1A-7B7CDDD7E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A87F5-7075-E723-A23D-1E248039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A215-BD6E-744B-05C7-2DD56B10E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4AFB1-99E7-68C1-132B-51095230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AB121-334D-11C3-4177-EADA4D32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BF062-2E32-F191-8BF9-0A2F0F3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51A53-C1EB-538D-DDE2-F00A40E8E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23D60-25B2-45C0-10FB-FE7F4E40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B3843-132D-2DF5-6BAE-D414CBAC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7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A8AA-5E8D-7422-57EE-F5F8EA17A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A2D8D-68D1-9B55-DA65-0816FC31E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B9D8C-1925-E55F-EC69-88FA5CBDD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518D1-EC7A-689E-16D4-78B9FEC2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6FDD8-FFF5-9B68-23A8-B6702511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4DDCF-5C16-D71D-F099-0084A69E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28DA5-4E56-8C15-226C-10EE9DCC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A8A6E-ABC5-854C-AC50-2B64DC205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B5696-8601-A21E-A73F-0D4A1056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AFC42-F331-752D-08D0-7FE15D84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256CE-86EE-C4F5-DE1E-EDAB8A99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AAB77-B592-292E-FFA5-44844074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1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F89A5-9D5B-7576-A786-917C5013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8D5AD-263A-700B-E567-D43640592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28B1F-E6FC-2571-5807-91CA25EAC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330D2C-DD76-439F-929E-47A060F98BFC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5423-4D45-F0E6-FF92-536E5F7D5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B22B9-911F-E2CA-0120-9B2B072E1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AF5D23-964A-4EFB-88EE-9EE061E1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49299B-72F6-0E28-420C-671419C2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7DB29-6FEC-9E18-1BE0-37CAFC46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D10F2-449D-A3E6-3554-5B8B0902D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0268-C20C-44A8-8C87-0921D55C8DD0}" type="datetimeFigureOut">
              <a:rPr lang="en-US" smtClean="0"/>
              <a:t>3/28/25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03961-58E3-157C-B5CE-D35E3755F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254E0-958E-122A-66E1-8480BAF55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58B8D-3A33-4ACF-A54A-0983C964C4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0E5FECD-C9FF-49B3-B1FD-6B2D855C4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BBE5B-FC67-EF7E-3B41-4C6E6506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0455" y="1050785"/>
            <a:ext cx="5221185" cy="4351379"/>
          </a:xfrm>
        </p:spPr>
        <p:txBody>
          <a:bodyPr anchor="b">
            <a:normAutofit/>
          </a:bodyPr>
          <a:lstStyle/>
          <a:p>
            <a:r>
              <a:rPr lang="en-US" sz="4900" b="1" dirty="0">
                <a:solidFill>
                  <a:srgbClr val="FFFFFF"/>
                </a:solidFill>
              </a:rPr>
              <a:t>Diabetes Distress Screening Project Update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i="1" dirty="0">
                <a:solidFill>
                  <a:srgbClr val="FFFFFF"/>
                </a:solidFill>
              </a:rPr>
            </a:br>
            <a:r>
              <a:rPr lang="en-US" sz="3300" i="1" dirty="0">
                <a:solidFill>
                  <a:srgbClr val="FFFFFF"/>
                </a:solidFill>
              </a:rPr>
              <a:t>Jennifer Iyengar</a:t>
            </a:r>
            <a:br>
              <a:rPr lang="en-US" sz="3300" i="1" dirty="0">
                <a:solidFill>
                  <a:srgbClr val="FFFFFF"/>
                </a:solidFill>
              </a:rPr>
            </a:br>
            <a:r>
              <a:rPr lang="en-US" sz="3300" i="1" dirty="0">
                <a:solidFill>
                  <a:srgbClr val="FFFFFF"/>
                </a:solidFill>
              </a:rPr>
              <a:t>Clinical Associate Professor</a:t>
            </a:r>
            <a:br>
              <a:rPr lang="en-US" sz="3300" i="1" dirty="0">
                <a:solidFill>
                  <a:srgbClr val="FFFFFF"/>
                </a:solidFill>
              </a:rPr>
            </a:br>
            <a:r>
              <a:rPr lang="en-US" sz="3300" i="1" dirty="0">
                <a:solidFill>
                  <a:srgbClr val="FFFFFF"/>
                </a:solidFill>
              </a:rPr>
              <a:t>Michigan Medicine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Michigan Medicine Announces Furloughs, Layoffs As Part Of Restructuring ...">
            <a:extLst>
              <a:ext uri="{FF2B5EF4-FFF2-40B4-BE49-F238E27FC236}">
                <a16:creationId xmlns:a16="http://schemas.microsoft.com/office/drawing/2014/main" id="{8B1E0DBC-795A-8ADC-00B6-1461F407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2094" y="1966297"/>
            <a:ext cx="4016505" cy="2520356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8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67CAB-7996-A38C-20D7-C36DC9D78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582057"/>
            <a:ext cx="5243286" cy="410754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/>
              <a:t>Prior to screening how often during your clinical encounters did you discuss DD? </a:t>
            </a:r>
          </a:p>
          <a:p>
            <a:pPr marL="0" indent="0">
              <a:buNone/>
            </a:pPr>
            <a:r>
              <a:rPr lang="en-US" i="1" dirty="0"/>
              <a:t>(n=16, 1 n/a)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&lt;25% of encounters = 10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25-50% of encounters = 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&gt;50% of encounters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D35C36-0563-2732-1D08-30CFF5247B03}"/>
              </a:ext>
            </a:extLst>
          </p:cNvPr>
          <p:cNvSpPr txBox="1"/>
          <p:nvPr/>
        </p:nvSpPr>
        <p:spPr>
          <a:xfrm>
            <a:off x="6821714" y="1524001"/>
            <a:ext cx="4923972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Currently, how often during your clinical encounters do you discuss DD? </a:t>
            </a:r>
          </a:p>
          <a:p>
            <a:pPr marL="0" indent="0">
              <a:buNone/>
            </a:pPr>
            <a:r>
              <a:rPr lang="en-US" sz="2800" i="1" dirty="0"/>
              <a:t>(n=17)</a:t>
            </a:r>
          </a:p>
          <a:p>
            <a:pPr marL="0" indent="0">
              <a:buNone/>
            </a:pPr>
            <a:endParaRPr lang="en-US" sz="2800" dirty="0"/>
          </a:p>
          <a:p>
            <a:pPr>
              <a:spcBef>
                <a:spcPts val="1000"/>
              </a:spcBef>
            </a:pPr>
            <a:r>
              <a:rPr lang="en-US" sz="2800" dirty="0"/>
              <a:t>&lt;25% of encounters = 9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25-50% of encounters = 6</a:t>
            </a:r>
          </a:p>
          <a:p>
            <a:pPr>
              <a:spcBef>
                <a:spcPts val="1000"/>
              </a:spcBef>
            </a:pPr>
            <a:r>
              <a:rPr lang="en-US" sz="2800" dirty="0"/>
              <a:t>&gt;50% of encounters = 2</a:t>
            </a:r>
          </a:p>
        </p:txBody>
      </p:sp>
    </p:spTree>
    <p:extLst>
      <p:ext uri="{BB962C8B-B14F-4D97-AF65-F5344CB8AC3E}">
        <p14:creationId xmlns:p14="http://schemas.microsoft.com/office/powerpoint/2010/main" val="92279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C909E-2C00-A67E-C6B6-F404CE82A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D265E-9BFD-23FE-3615-D311DA32C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5658" y="333828"/>
            <a:ext cx="5660571" cy="5043714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br>
              <a:rPr lang="en-US" sz="2600" dirty="0"/>
            </a:br>
            <a:r>
              <a:rPr lang="en-US" sz="2600" b="0" i="0" dirty="0">
                <a:solidFill>
                  <a:srgbClr val="32363A"/>
                </a:solidFill>
                <a:effectLst/>
                <a:latin typeface="72"/>
              </a:rPr>
              <a:t>When a patient reports moderate or severe diabetes distress on their T1DDAS as evidenced by a mean score &gt;/= 2.0 and &gt;/= 3.0 respectively, how often does the result alter your treatment plan or result in other action steps?</a:t>
            </a:r>
          </a:p>
          <a:p>
            <a:pPr marL="0" indent="0">
              <a:buNone/>
            </a:pPr>
            <a:r>
              <a:rPr lang="en-US" sz="2600" i="1" dirty="0"/>
              <a:t>(n=17)</a:t>
            </a:r>
          </a:p>
          <a:p>
            <a:pPr marL="0" indent="0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000" i="1" dirty="0">
                <a:solidFill>
                  <a:srgbClr val="32363A"/>
                </a:solidFill>
              </a:rPr>
              <a:t>Do not review or have not see high score=6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&lt;25% of encounters = 4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25-50% of encounters = 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dirty="0"/>
              <a:t>&gt;50% of encounters =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BBCA4-E605-1B88-B9E2-0470DDC812AC}"/>
              </a:ext>
            </a:extLst>
          </p:cNvPr>
          <p:cNvSpPr txBox="1"/>
          <p:nvPr/>
        </p:nvSpPr>
        <p:spPr>
          <a:xfrm>
            <a:off x="685800" y="674915"/>
            <a:ext cx="5410200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>
                <a:solidFill>
                  <a:srgbClr val="32363A"/>
                </a:solidFill>
                <a:effectLst/>
              </a:rPr>
              <a:t>When a patient reports moderate or severe diabetes distress on their T1DDAS as evidenced by a mean score &gt;/= 2.0 and &gt;/= 3.0 respectively, how often do you discuss the results with the patient?</a:t>
            </a:r>
          </a:p>
          <a:p>
            <a:r>
              <a:rPr lang="en-US" sz="2600" i="1" dirty="0"/>
              <a:t>(n=17)</a:t>
            </a:r>
          </a:p>
          <a:p>
            <a:endParaRPr lang="en-US" sz="2600" i="1" dirty="0">
              <a:solidFill>
                <a:srgbClr val="32363A"/>
              </a:solidFill>
            </a:endParaRPr>
          </a:p>
          <a:p>
            <a:r>
              <a:rPr lang="en-US" sz="2000" i="1" dirty="0">
                <a:solidFill>
                  <a:srgbClr val="32363A"/>
                </a:solidFill>
              </a:rPr>
              <a:t>Do not review or have not see high score=5</a:t>
            </a: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dirty="0"/>
              <a:t>&lt;25% of encounters = 5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dirty="0"/>
              <a:t>25-50% of encounters = 2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600" dirty="0"/>
              <a:t>&gt;50% of encounters = 5</a:t>
            </a:r>
          </a:p>
          <a:p>
            <a:endParaRPr lang="en-US" dirty="0">
              <a:solidFill>
                <a:srgbClr val="32363A"/>
              </a:solidFill>
              <a:latin typeface="7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9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A25D1-4E60-6A2C-2E5C-59CC2EA54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14D68E8-B274-1686-48DB-B471497070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0327588"/>
              </p:ext>
            </p:extLst>
          </p:nvPr>
        </p:nvGraphicFramePr>
        <p:xfrm>
          <a:off x="728949" y="1706231"/>
          <a:ext cx="10515600" cy="304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B191D5-BADB-FD46-BD96-5E8E0E45579F}"/>
              </a:ext>
            </a:extLst>
          </p:cNvPr>
          <p:cNvSpPr txBox="1"/>
          <p:nvPr/>
        </p:nvSpPr>
        <p:spPr>
          <a:xfrm>
            <a:off x="796343" y="1812916"/>
            <a:ext cx="150931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3902A8-DA0F-1C9E-B3A0-FAA5C3905821}"/>
              </a:ext>
            </a:extLst>
          </p:cNvPr>
          <p:cNvSpPr txBox="1"/>
          <p:nvPr/>
        </p:nvSpPr>
        <p:spPr>
          <a:xfrm>
            <a:off x="6181210" y="1844390"/>
            <a:ext cx="150931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58%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91743-683A-2ACB-9B3C-11942EC54DE6}"/>
              </a:ext>
            </a:extLst>
          </p:cNvPr>
          <p:cNvSpPr txBox="1"/>
          <p:nvPr/>
        </p:nvSpPr>
        <p:spPr>
          <a:xfrm>
            <a:off x="8835005" y="1830952"/>
            <a:ext cx="150931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D94E5-E064-5713-40B5-3CCB9863A42C}"/>
              </a:ext>
            </a:extLst>
          </p:cNvPr>
          <p:cNvSpPr txBox="1"/>
          <p:nvPr/>
        </p:nvSpPr>
        <p:spPr>
          <a:xfrm>
            <a:off x="3558145" y="1815362"/>
            <a:ext cx="1509310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68%</a:t>
            </a:r>
          </a:p>
        </p:txBody>
      </p:sp>
    </p:spTree>
    <p:extLst>
      <p:ext uri="{BB962C8B-B14F-4D97-AF65-F5344CB8AC3E}">
        <p14:creationId xmlns:p14="http://schemas.microsoft.com/office/powerpoint/2010/main" val="263012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2A481-FE34-A3FD-A840-9C4B2F3AC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Most Common Barriers</a:t>
            </a:r>
            <a:endParaRPr lang="en-US" sz="54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DA54A5-DF3B-270C-B981-D1FD7C749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41337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65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4623-ECA0-A0D4-1C0F-B99AF172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Most Helpful Supports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44CFA929-403D-BC5D-DD20-0355C6D4F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6447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567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D5FA9-2A86-1219-356B-8E7600771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1543"/>
            <a:ext cx="10515600" cy="5625420"/>
          </a:xfrm>
        </p:spPr>
        <p:txBody>
          <a:bodyPr>
            <a:normAutofit fontScale="925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Help us enhance our approach to diabetes and mental health! 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Diabetes distress is the emotional burden of managing diabetes, which can lead to burnout—feeling overwhelmed, frustrated, or disengaged with daily self-care tasks.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choose up to five current or potential resources that you believe would best support individuals in our clinic who are experiencing diabetes distress and burnout: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Handout with tips on managing diabetes distress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List of local mental health resources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List of support groups, both local and national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Diabetes support group led by a diabetes educator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Social work referral for help with diabetes distress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Diabetes education referral for support with diabetes distress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Training for doctors to improve how they communicate with patients experiencing diabetes distress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Psychologist offering appointments in our clinic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Michigan Medicine peer mentor program for people with type 1 diabetes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Group program or workshop for patients that teaches strategies to reduce diabetes distress 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New app or online tool for diabetes mental health support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Other (please specify)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 ] I prefer not to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11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4FF7D-0CD3-8A76-81A4-DC7F728A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2BAD-D3FE-CC45-6614-2CEA9D0E0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1-question survey – IT ticket placed</a:t>
            </a:r>
          </a:p>
          <a:p>
            <a:r>
              <a:rPr lang="en-US" dirty="0"/>
              <a:t>Adapt provider survey for pediatrics</a:t>
            </a:r>
          </a:p>
          <a:p>
            <a:r>
              <a:rPr lang="en-US" dirty="0"/>
              <a:t>Training scheduled – “Diabetes Turning Points” 10/31</a:t>
            </a:r>
          </a:p>
          <a:p>
            <a:r>
              <a:rPr lang="en-US" dirty="0"/>
              <a:t>Advocating for clinic psychologist</a:t>
            </a:r>
          </a:p>
          <a:p>
            <a:r>
              <a:rPr lang="en-US" dirty="0"/>
              <a:t>Develop patient education materials</a:t>
            </a:r>
          </a:p>
          <a:p>
            <a:r>
              <a:rPr lang="en-US" dirty="0"/>
              <a:t>Work with IT to build </a:t>
            </a:r>
            <a:r>
              <a:rPr lang="en-US" dirty="0" err="1"/>
              <a:t>smartset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84CB5-3D0A-C2D8-CCB2-E7DB4CF4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pPr algn="ctr"/>
            <a:r>
              <a:rPr lang="en-US" sz="41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Thanks to the Team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77AD4-E0E3-F6C7-AA06-FD76BEA42E44}"/>
              </a:ext>
            </a:extLst>
          </p:cNvPr>
          <p:cNvSpPr txBox="1"/>
          <p:nvPr/>
        </p:nvSpPr>
        <p:spPr>
          <a:xfrm>
            <a:off x="6695875" y="918472"/>
            <a:ext cx="3976914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Joyce Lee, MD, MPH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Hayley Centola, PhD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David T. Broome, MD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Kara Mizokami-Stout MD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Lynn Ang, MD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Jung Eun Lee MS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Jennifer Wyckoff, MD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Briana Mezuk PhD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Scott Soleimanpour, MD</a:t>
            </a:r>
          </a:p>
        </p:txBody>
      </p:sp>
    </p:spTree>
    <p:extLst>
      <p:ext uri="{BB962C8B-B14F-4D97-AF65-F5344CB8AC3E}">
        <p14:creationId xmlns:p14="http://schemas.microsoft.com/office/powerpoint/2010/main" val="21071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24421D-A83E-CF86-00DF-1DE03CFA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Screening Implementation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8F483-CAB3-7F3A-63DD-6B483253E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T1DDAS (8Q) assigned to all pts with T1D on problem list q9 months at e-check in</a:t>
            </a:r>
          </a:p>
          <a:p>
            <a:r>
              <a:rPr lang="en-US" sz="2200" dirty="0"/>
              <a:t>12/18/2023 Domino’s Farms</a:t>
            </a:r>
          </a:p>
          <a:p>
            <a:r>
              <a:rPr lang="en-US" sz="2200" dirty="0"/>
              <a:t>4/29/24 Brighton</a:t>
            </a:r>
          </a:p>
          <a:p>
            <a:r>
              <a:rPr lang="en-US" sz="2200" dirty="0"/>
              <a:t>6/19/24 West Ann Arbor</a:t>
            </a:r>
          </a:p>
          <a:p>
            <a:r>
              <a:rPr lang="en-US" sz="2200" dirty="0"/>
              <a:t>TBD Northville and EAA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A0EC5-4C49-A733-2828-16217843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6" r="1864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249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5A500-14F8-89D1-C1DF-8B89AD4E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AA9C5-5C1D-FCA2-B9A4-C950520D0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07121-D805-F55E-1CAC-D011C6A34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7" y="257012"/>
            <a:ext cx="12167225" cy="634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84CA-C053-A8F8-28EA-B94C64B0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A8AC2F-BC9C-DE79-674E-9571E228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12" y="201729"/>
            <a:ext cx="5457959" cy="4436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68216-7FDB-C336-8D39-2B83F0AB3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385" y="1301640"/>
            <a:ext cx="5340624" cy="4254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C4ED0E-4918-9BC0-639A-BD9C9236F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697" y="2627203"/>
            <a:ext cx="6278074" cy="37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9E3AAB-F14A-78B9-2B90-550AAE0AA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6" y="1066232"/>
            <a:ext cx="5169166" cy="4464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24365-8A8F-531A-9CBA-C607C159C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822" y="819488"/>
            <a:ext cx="6002709" cy="472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9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1583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9419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30E4-732D-645A-A34C-E865A290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14" y="1898729"/>
            <a:ext cx="4467792" cy="3060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we do with a high score?</a:t>
            </a:r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0EB9BE40-21A0-3C43-343A-C0265E5DB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23623" y="1374798"/>
            <a:ext cx="4108404" cy="4108404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081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6925C-8D11-9844-9AE9-B3CB96A4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508" y="1320574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do we do with a high score?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0959-C935-8489-038A-A6861BF51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012" y="1730926"/>
            <a:ext cx="5536397" cy="3935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answer may vary depending on whether we answer this question from a </a:t>
            </a:r>
            <a:r>
              <a:rPr lang="en-US" sz="3200" b="1" u="sng" dirty="0"/>
              <a:t>research</a:t>
            </a:r>
            <a:r>
              <a:rPr lang="en-US" sz="3200" dirty="0"/>
              <a:t> perspective or a </a:t>
            </a:r>
            <a:r>
              <a:rPr lang="en-US" sz="3200" b="1" u="sng" dirty="0"/>
              <a:t>quality improvement </a:t>
            </a:r>
            <a:r>
              <a:rPr lang="en-US" sz="3200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4149875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A3384-1399-52BE-2C46-1E42E826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Deliverables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2DEFA2B9-A4D3-90C4-4EB4-5DE08F2EA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52141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3555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C832B-C983-07EC-CE60-C97EFAA2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7E48B-36F4-158E-18B8-7A970A136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07857" cy="4351338"/>
          </a:xfrm>
        </p:spPr>
        <p:txBody>
          <a:bodyPr/>
          <a:lstStyle/>
          <a:p>
            <a:r>
              <a:rPr lang="en-US" dirty="0"/>
              <a:t>Surveyed 40 physicians + 2 nurse practitioners</a:t>
            </a:r>
          </a:p>
          <a:p>
            <a:r>
              <a:rPr lang="en-US" dirty="0"/>
              <a:t>19 responses (45% response rate)</a:t>
            </a:r>
          </a:p>
          <a:p>
            <a:r>
              <a:rPr lang="en-US" dirty="0"/>
              <a:t>17 reported seeing PwT1DM at one of the 3 locations in last 6 months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8823DC-9474-1F0C-C04F-D605BCB8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603" y="1027906"/>
            <a:ext cx="3492679" cy="45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5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855</Words>
  <Application>Microsoft Macintosh PowerPoint</Application>
  <PresentationFormat>Widescreen</PresentationFormat>
  <Paragraphs>109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72</vt:lpstr>
      <vt:lpstr>Aptos</vt:lpstr>
      <vt:lpstr>Aptos Display</vt:lpstr>
      <vt:lpstr>Arial</vt:lpstr>
      <vt:lpstr>Calibri</vt:lpstr>
      <vt:lpstr>Calibri Light</vt:lpstr>
      <vt:lpstr>Roboto</vt:lpstr>
      <vt:lpstr>Office Theme</vt:lpstr>
      <vt:lpstr>1_Office Theme</vt:lpstr>
      <vt:lpstr>Diabetes Distress Screening Project Update  Jennifer Iyengar Clinical Associate Professor Michigan Medicine</vt:lpstr>
      <vt:lpstr>Screening Implementation</vt:lpstr>
      <vt:lpstr>PowerPoint Presentation</vt:lpstr>
      <vt:lpstr>PowerPoint Presentation</vt:lpstr>
      <vt:lpstr>PowerPoint Presentation</vt:lpstr>
      <vt:lpstr>What do we do with a high score?</vt:lpstr>
      <vt:lpstr>What do we do with a high score?</vt:lpstr>
      <vt:lpstr>Deliverables</vt:lpstr>
      <vt:lpstr>Physician Survey</vt:lpstr>
      <vt:lpstr>PowerPoint Presentation</vt:lpstr>
      <vt:lpstr>PowerPoint Presentation</vt:lpstr>
      <vt:lpstr>PowerPoint Presentation</vt:lpstr>
      <vt:lpstr>Most Common Barriers</vt:lpstr>
      <vt:lpstr>Most Helpful Supports</vt:lpstr>
      <vt:lpstr>PowerPoint Presentation</vt:lpstr>
      <vt:lpstr>Next Steps</vt:lpstr>
      <vt:lpstr>Thanks to the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Iyengar, Jennifer</dc:creator>
  <cp:lastModifiedBy>Nicole Rioles</cp:lastModifiedBy>
  <cp:revision>6</cp:revision>
  <dcterms:created xsi:type="dcterms:W3CDTF">2024-07-01T01:23:16Z</dcterms:created>
  <dcterms:modified xsi:type="dcterms:W3CDTF">2025-03-28T13:16:50Z</dcterms:modified>
</cp:coreProperties>
</file>