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6" r:id="rId3"/>
    <p:sldId id="276" r:id="rId4"/>
    <p:sldId id="278" r:id="rId5"/>
    <p:sldId id="268" r:id="rId6"/>
    <p:sldId id="277" r:id="rId7"/>
    <p:sldId id="429" r:id="rId8"/>
    <p:sldId id="279" r:id="rId9"/>
    <p:sldId id="431" r:id="rId10"/>
    <p:sldId id="432" r:id="rId11"/>
    <p:sldId id="271" r:id="rId12"/>
    <p:sldId id="258" r:id="rId13"/>
    <p:sldId id="280" r:id="rId14"/>
    <p:sldId id="430" r:id="rId15"/>
    <p:sldId id="25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2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childrens\files\users03\acurda\T1DExchange_QI\DD%20workgroup\DD%20data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Diabetes Distress</a:t>
            </a:r>
            <a:r>
              <a:rPr lang="en-US" baseline="0"/>
              <a:t> Screening Rates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Sheet1!$A$1:$V$1</c:f>
              <c:numCache>
                <c:formatCode>mmm\-yy</c:formatCode>
                <c:ptCount val="22"/>
                <c:pt idx="0">
                  <c:v>45047</c:v>
                </c:pt>
                <c:pt idx="1">
                  <c:v>45078</c:v>
                </c:pt>
                <c:pt idx="2">
                  <c:v>45108</c:v>
                </c:pt>
                <c:pt idx="3">
                  <c:v>45139</c:v>
                </c:pt>
                <c:pt idx="4">
                  <c:v>45170</c:v>
                </c:pt>
                <c:pt idx="5">
                  <c:v>45200</c:v>
                </c:pt>
                <c:pt idx="6">
                  <c:v>45231</c:v>
                </c:pt>
                <c:pt idx="7">
                  <c:v>45261</c:v>
                </c:pt>
                <c:pt idx="8">
                  <c:v>45292</c:v>
                </c:pt>
                <c:pt idx="9">
                  <c:v>45323</c:v>
                </c:pt>
                <c:pt idx="10">
                  <c:v>45352</c:v>
                </c:pt>
                <c:pt idx="11">
                  <c:v>45383</c:v>
                </c:pt>
                <c:pt idx="12">
                  <c:v>45413</c:v>
                </c:pt>
                <c:pt idx="13">
                  <c:v>45444</c:v>
                </c:pt>
                <c:pt idx="14">
                  <c:v>45474</c:v>
                </c:pt>
                <c:pt idx="15">
                  <c:v>45505</c:v>
                </c:pt>
                <c:pt idx="16">
                  <c:v>45536</c:v>
                </c:pt>
                <c:pt idx="17">
                  <c:v>45566</c:v>
                </c:pt>
                <c:pt idx="18">
                  <c:v>45597</c:v>
                </c:pt>
                <c:pt idx="19">
                  <c:v>45627</c:v>
                </c:pt>
                <c:pt idx="20">
                  <c:v>45658</c:v>
                </c:pt>
                <c:pt idx="21">
                  <c:v>45689</c:v>
                </c:pt>
              </c:numCache>
            </c:numRef>
          </c:cat>
          <c:val>
            <c:numRef>
              <c:f>Sheet1!$A$4:$V$4</c:f>
              <c:numCache>
                <c:formatCode>0.00</c:formatCode>
                <c:ptCount val="22"/>
                <c:pt idx="0">
                  <c:v>0.13080168776371309</c:v>
                </c:pt>
                <c:pt idx="1">
                  <c:v>0.15217391304347827</c:v>
                </c:pt>
                <c:pt idx="2">
                  <c:v>0.1524822695035461</c:v>
                </c:pt>
                <c:pt idx="3">
                  <c:v>0.20134228187919462</c:v>
                </c:pt>
                <c:pt idx="4">
                  <c:v>0.11977715877437325</c:v>
                </c:pt>
                <c:pt idx="5">
                  <c:v>4.5685279187817257E-2</c:v>
                </c:pt>
                <c:pt idx="6">
                  <c:v>0.10508474576271186</c:v>
                </c:pt>
                <c:pt idx="7">
                  <c:v>0.1076923076923077</c:v>
                </c:pt>
                <c:pt idx="8">
                  <c:v>9.8321342925659472E-2</c:v>
                </c:pt>
                <c:pt idx="9">
                  <c:v>0.10674157303370786</c:v>
                </c:pt>
                <c:pt idx="10">
                  <c:v>0.14974619289340102</c:v>
                </c:pt>
                <c:pt idx="11">
                  <c:v>0.38285714285714284</c:v>
                </c:pt>
                <c:pt idx="12">
                  <c:v>0.47058823529411764</c:v>
                </c:pt>
                <c:pt idx="13">
                  <c:v>0.41975308641975306</c:v>
                </c:pt>
                <c:pt idx="14">
                  <c:v>0.41964285714285715</c:v>
                </c:pt>
                <c:pt idx="15">
                  <c:v>0.40661938534278957</c:v>
                </c:pt>
                <c:pt idx="16">
                  <c:v>0.44192634560906513</c:v>
                </c:pt>
                <c:pt idx="17">
                  <c:v>0.37844036697247707</c:v>
                </c:pt>
                <c:pt idx="18">
                  <c:v>0.39087947882736157</c:v>
                </c:pt>
                <c:pt idx="19">
                  <c:v>0.29568106312292358</c:v>
                </c:pt>
                <c:pt idx="20">
                  <c:v>0.42499999999999999</c:v>
                </c:pt>
                <c:pt idx="21">
                  <c:v>0.35608308605341249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0F-4E55-8A28-E498E86AD2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8894880"/>
        <c:axId val="588892000"/>
      </c:lineChart>
      <c:dateAx>
        <c:axId val="58889488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8892000"/>
        <c:crosses val="autoZero"/>
        <c:auto val="1"/>
        <c:lblOffset val="100"/>
        <c:baseTimeUnit val="months"/>
      </c:dateAx>
      <c:valAx>
        <c:axId val="588892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8894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ADBA67-A208-4210-B665-2F3C33F10D16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DC4A9F6-524B-4411-B1A8-A8087F96EBDE}">
      <dgm:prSet phldrT="[Text]" custT="1"/>
      <dgm:spPr>
        <a:solidFill>
          <a:srgbClr val="00B0F0"/>
        </a:solidFill>
      </dgm:spPr>
      <dgm:t>
        <a:bodyPr/>
        <a:lstStyle/>
        <a:p>
          <a:pPr algn="ctr"/>
          <a:r>
            <a:rPr lang="en-US" sz="1800" dirty="0">
              <a:solidFill>
                <a:schemeClr val="tx1"/>
              </a:solidFill>
            </a:rPr>
            <a:t>SMART Aim:</a:t>
          </a:r>
        </a:p>
        <a:p>
          <a:pPr algn="ctr"/>
          <a:r>
            <a:rPr lang="en-US" sz="1800" dirty="0">
              <a:solidFill>
                <a:schemeClr val="tx1"/>
              </a:solidFill>
            </a:rPr>
            <a:t>Increase annual Diabetes distress screening rates to 80% at all diabetes clinics by Spring 2025 in English- and Spanish-speaking adolescents and young adults with diabetes, ages 12+.</a:t>
          </a:r>
        </a:p>
      </dgm:t>
    </dgm:pt>
    <dgm:pt modelId="{B5ED5740-B763-4D69-A45A-4EB1532877F0}" type="parTrans" cxnId="{1C93558A-F220-4EBA-AB06-DEB46DD9F868}">
      <dgm:prSet/>
      <dgm:spPr/>
      <dgm:t>
        <a:bodyPr/>
        <a:lstStyle/>
        <a:p>
          <a:endParaRPr lang="en-US"/>
        </a:p>
      </dgm:t>
    </dgm:pt>
    <dgm:pt modelId="{68BFF224-4F76-4457-B56C-EE30CC057590}" type="sibTrans" cxnId="{1C93558A-F220-4EBA-AB06-DEB46DD9F868}">
      <dgm:prSet/>
      <dgm:spPr/>
      <dgm:t>
        <a:bodyPr/>
        <a:lstStyle/>
        <a:p>
          <a:endParaRPr lang="en-US"/>
        </a:p>
      </dgm:t>
    </dgm:pt>
    <dgm:pt modelId="{D2F9D480-15E3-461D-919D-69BE475747DC}">
      <dgm:prSet custT="1"/>
      <dgm:spPr>
        <a:solidFill>
          <a:schemeClr val="accent6"/>
        </a:solidFill>
      </dgm:spPr>
      <dgm:t>
        <a:bodyPr/>
        <a:lstStyle/>
        <a:p>
          <a:r>
            <a:rPr lang="en-US" sz="1600" dirty="0"/>
            <a:t>Adequate support and resources to respond to positive screens</a:t>
          </a:r>
        </a:p>
      </dgm:t>
    </dgm:pt>
    <dgm:pt modelId="{7C6D3082-96D9-48EF-904D-E141B93B8B28}" type="parTrans" cxnId="{450227BD-E4EC-4370-AF01-A5CD2C9AAD20}">
      <dgm:prSet/>
      <dgm:spPr/>
      <dgm:t>
        <a:bodyPr/>
        <a:lstStyle/>
        <a:p>
          <a:endParaRPr lang="en-US"/>
        </a:p>
      </dgm:t>
    </dgm:pt>
    <dgm:pt modelId="{DBE54A27-1B05-4A6B-B4E1-F40F7FCD662C}" type="sibTrans" cxnId="{450227BD-E4EC-4370-AF01-A5CD2C9AAD20}">
      <dgm:prSet/>
      <dgm:spPr/>
      <dgm:t>
        <a:bodyPr/>
        <a:lstStyle/>
        <a:p>
          <a:endParaRPr lang="en-US"/>
        </a:p>
      </dgm:t>
    </dgm:pt>
    <dgm:pt modelId="{4E656E42-23DC-45D9-9039-4FA141A99DDD}">
      <dgm:prSet custT="1"/>
      <dgm:spPr>
        <a:solidFill>
          <a:schemeClr val="accent6"/>
        </a:solidFill>
      </dgm:spPr>
      <dgm:t>
        <a:bodyPr/>
        <a:lstStyle/>
        <a:p>
          <a:r>
            <a:rPr lang="en-US" sz="1600" dirty="0"/>
            <a:t>Provider, Patient/family acceptance and comfort with screening</a:t>
          </a:r>
        </a:p>
      </dgm:t>
    </dgm:pt>
    <dgm:pt modelId="{EAE5F5EB-F821-4614-9AF2-B496CDE44913}" type="parTrans" cxnId="{A2FB1280-4EEB-478B-BA1C-A3F25F422287}">
      <dgm:prSet/>
      <dgm:spPr/>
      <dgm:t>
        <a:bodyPr/>
        <a:lstStyle/>
        <a:p>
          <a:endParaRPr lang="en-US"/>
        </a:p>
      </dgm:t>
    </dgm:pt>
    <dgm:pt modelId="{639F8ED0-5B11-4AE9-BC31-6799F888BC40}" type="sibTrans" cxnId="{A2FB1280-4EEB-478B-BA1C-A3F25F422287}">
      <dgm:prSet/>
      <dgm:spPr/>
      <dgm:t>
        <a:bodyPr/>
        <a:lstStyle/>
        <a:p>
          <a:endParaRPr lang="en-US"/>
        </a:p>
      </dgm:t>
    </dgm:pt>
    <dgm:pt modelId="{A9DBB8EC-0613-40F7-96C8-540CF1D3C0FC}">
      <dgm:prSet/>
      <dgm:spPr/>
      <dgm:t>
        <a:bodyPr/>
        <a:lstStyle/>
        <a:p>
          <a:r>
            <a:rPr lang="en-US" dirty="0"/>
            <a:t>Use validated screening tools (PAID-T, PAID-PEDS)</a:t>
          </a:r>
        </a:p>
      </dgm:t>
    </dgm:pt>
    <dgm:pt modelId="{917A961C-BF2C-4919-9FDB-788F72A96ABA}" type="parTrans" cxnId="{59574028-AD20-4424-A46A-1EC64C4CB33B}">
      <dgm:prSet/>
      <dgm:spPr/>
      <dgm:t>
        <a:bodyPr/>
        <a:lstStyle/>
        <a:p>
          <a:endParaRPr lang="en-US"/>
        </a:p>
      </dgm:t>
    </dgm:pt>
    <dgm:pt modelId="{9FBC8CD4-B809-406A-8531-40814F33A207}" type="sibTrans" cxnId="{59574028-AD20-4424-A46A-1EC64C4CB33B}">
      <dgm:prSet/>
      <dgm:spPr/>
      <dgm:t>
        <a:bodyPr/>
        <a:lstStyle/>
        <a:p>
          <a:endParaRPr lang="en-US"/>
        </a:p>
      </dgm:t>
    </dgm:pt>
    <dgm:pt modelId="{4D32A83F-D5F4-4E51-84E4-BC744F04C6B8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1600" dirty="0"/>
            <a:t>Screening for eligible patients integrated into clinical practice</a:t>
          </a:r>
        </a:p>
      </dgm:t>
    </dgm:pt>
    <dgm:pt modelId="{64B00D23-23C5-41E4-8054-2A95FBE945E2}" type="sibTrans" cxnId="{F1A6F496-0BFC-4704-B30E-D96DE70D667A}">
      <dgm:prSet/>
      <dgm:spPr/>
      <dgm:t>
        <a:bodyPr/>
        <a:lstStyle/>
        <a:p>
          <a:endParaRPr lang="en-US"/>
        </a:p>
      </dgm:t>
    </dgm:pt>
    <dgm:pt modelId="{16A86D65-AA45-46E6-BB72-E02184806B55}" type="parTrans" cxnId="{F1A6F496-0BFC-4704-B30E-D96DE70D667A}">
      <dgm:prSet/>
      <dgm:spPr/>
      <dgm:t>
        <a:bodyPr/>
        <a:lstStyle/>
        <a:p>
          <a:endParaRPr lang="en-US"/>
        </a:p>
      </dgm:t>
    </dgm:pt>
    <dgm:pt modelId="{364EA339-3D87-4286-96B6-164873EF3414}">
      <dgm:prSet/>
      <dgm:spPr/>
      <dgm:t>
        <a:bodyPr/>
        <a:lstStyle/>
        <a:p>
          <a:r>
            <a:rPr lang="en-US" dirty="0"/>
            <a:t>Use of electronic tool (Epic) to help identify eligible patients </a:t>
          </a:r>
        </a:p>
      </dgm:t>
    </dgm:pt>
    <dgm:pt modelId="{590C2294-EC3E-4F10-8DA2-90EDC9D73F4D}" type="parTrans" cxnId="{21A83D61-0E7F-4BDC-BEAA-44337D2D2227}">
      <dgm:prSet/>
      <dgm:spPr/>
      <dgm:t>
        <a:bodyPr/>
        <a:lstStyle/>
        <a:p>
          <a:endParaRPr lang="en-US"/>
        </a:p>
      </dgm:t>
    </dgm:pt>
    <dgm:pt modelId="{3F22E68B-B7E4-49B9-83C8-67B78CD3AA5E}" type="sibTrans" cxnId="{21A83D61-0E7F-4BDC-BEAA-44337D2D2227}">
      <dgm:prSet/>
      <dgm:spPr/>
      <dgm:t>
        <a:bodyPr/>
        <a:lstStyle/>
        <a:p>
          <a:endParaRPr lang="en-US"/>
        </a:p>
      </dgm:t>
    </dgm:pt>
    <dgm:pt modelId="{7D8EC7DE-49F6-4C3A-A397-6A7D141BF8FA}">
      <dgm:prSet/>
      <dgm:spPr/>
      <dgm:t>
        <a:bodyPr/>
        <a:lstStyle/>
        <a:p>
          <a:r>
            <a:rPr lang="en-US" dirty="0"/>
            <a:t>Leadership and clinic staff involvement with screening protocol development</a:t>
          </a:r>
        </a:p>
      </dgm:t>
    </dgm:pt>
    <dgm:pt modelId="{D00DF34A-ECD3-445E-ABFE-7DDEFAE1DB15}" type="parTrans" cxnId="{58AC5D7C-F40D-4FCF-B92D-FCC944129642}">
      <dgm:prSet/>
      <dgm:spPr/>
      <dgm:t>
        <a:bodyPr/>
        <a:lstStyle/>
        <a:p>
          <a:endParaRPr lang="en-US"/>
        </a:p>
      </dgm:t>
    </dgm:pt>
    <dgm:pt modelId="{0961A033-F35F-4B52-8ED9-E9ED9948A663}" type="sibTrans" cxnId="{58AC5D7C-F40D-4FCF-B92D-FCC944129642}">
      <dgm:prSet/>
      <dgm:spPr/>
      <dgm:t>
        <a:bodyPr/>
        <a:lstStyle/>
        <a:p>
          <a:endParaRPr lang="en-US"/>
        </a:p>
      </dgm:t>
    </dgm:pt>
    <dgm:pt modelId="{F0CEC86A-0A92-43F7-A3BE-990BDEC70C6C}">
      <dgm:prSet/>
      <dgm:spPr/>
      <dgm:t>
        <a:bodyPr/>
        <a:lstStyle/>
        <a:p>
          <a:r>
            <a:rPr lang="en-US" dirty="0"/>
            <a:t>Educational sessions for providers on DD and screening tools</a:t>
          </a:r>
        </a:p>
      </dgm:t>
    </dgm:pt>
    <dgm:pt modelId="{4011B982-FAB4-4B0D-BE9B-863F2681BB1F}" type="parTrans" cxnId="{77D80941-4D54-4AE1-9E68-C3C1238816EC}">
      <dgm:prSet/>
      <dgm:spPr/>
      <dgm:t>
        <a:bodyPr/>
        <a:lstStyle/>
        <a:p>
          <a:endParaRPr lang="en-US"/>
        </a:p>
      </dgm:t>
    </dgm:pt>
    <dgm:pt modelId="{977DE2B9-E5BD-4FC7-8CFE-6409ABFA1E21}" type="sibTrans" cxnId="{77D80941-4D54-4AE1-9E68-C3C1238816EC}">
      <dgm:prSet/>
      <dgm:spPr/>
      <dgm:t>
        <a:bodyPr/>
        <a:lstStyle/>
        <a:p>
          <a:endParaRPr lang="en-US"/>
        </a:p>
      </dgm:t>
    </dgm:pt>
    <dgm:pt modelId="{83C1E157-F3B2-44E3-A185-4225C647FEF1}">
      <dgm:prSet/>
      <dgm:spPr/>
      <dgm:t>
        <a:bodyPr/>
        <a:lstStyle/>
        <a:p>
          <a:r>
            <a:rPr lang="en-US" dirty="0"/>
            <a:t>Sent screening tool via </a:t>
          </a:r>
          <a:r>
            <a:rPr lang="en-US" dirty="0" err="1"/>
            <a:t>Mychart</a:t>
          </a:r>
          <a:r>
            <a:rPr lang="en-US" dirty="0"/>
            <a:t> ahead of clinic</a:t>
          </a:r>
        </a:p>
      </dgm:t>
    </dgm:pt>
    <dgm:pt modelId="{7B6B479B-0ED2-48CB-B63E-B4FAB9CD3E01}" type="parTrans" cxnId="{AF7B8B06-801E-4ED9-A872-0ABE8AE84DE3}">
      <dgm:prSet/>
      <dgm:spPr/>
      <dgm:t>
        <a:bodyPr/>
        <a:lstStyle/>
        <a:p>
          <a:endParaRPr lang="en-US"/>
        </a:p>
      </dgm:t>
    </dgm:pt>
    <dgm:pt modelId="{376CF2D0-CD2F-402F-935E-950253865B0F}" type="sibTrans" cxnId="{AF7B8B06-801E-4ED9-A872-0ABE8AE84DE3}">
      <dgm:prSet/>
      <dgm:spPr/>
      <dgm:t>
        <a:bodyPr/>
        <a:lstStyle/>
        <a:p>
          <a:endParaRPr lang="en-US"/>
        </a:p>
      </dgm:t>
    </dgm:pt>
    <dgm:pt modelId="{77047E84-406D-4BAB-970D-EF00FABD5891}">
      <dgm:prSet custT="1"/>
      <dgm:spPr>
        <a:solidFill>
          <a:schemeClr val="accent6"/>
        </a:solidFill>
      </dgm:spPr>
      <dgm:t>
        <a:bodyPr/>
        <a:lstStyle/>
        <a:p>
          <a:r>
            <a:rPr lang="en-US" sz="1600" dirty="0"/>
            <a:t>Consistent screening method and tool established</a:t>
          </a:r>
        </a:p>
      </dgm:t>
    </dgm:pt>
    <dgm:pt modelId="{3B5C09A9-C38D-4859-8802-AB27E84E8748}" type="sibTrans" cxnId="{AFBD8966-C5EB-49B8-B2B5-77F5600CDD56}">
      <dgm:prSet/>
      <dgm:spPr/>
      <dgm:t>
        <a:bodyPr/>
        <a:lstStyle/>
        <a:p>
          <a:endParaRPr lang="en-US"/>
        </a:p>
      </dgm:t>
    </dgm:pt>
    <dgm:pt modelId="{7CC32F7E-BC13-4203-8450-DA397CE78598}" type="parTrans" cxnId="{AFBD8966-C5EB-49B8-B2B5-77F5600CDD56}">
      <dgm:prSet/>
      <dgm:spPr/>
      <dgm:t>
        <a:bodyPr/>
        <a:lstStyle/>
        <a:p>
          <a:endParaRPr lang="en-US"/>
        </a:p>
      </dgm:t>
    </dgm:pt>
    <dgm:pt modelId="{213A663D-9929-46C7-B579-C7E7E5F9434A}">
      <dgm:prSet/>
      <dgm:spPr/>
      <dgm:t>
        <a:bodyPr/>
        <a:lstStyle/>
        <a:p>
          <a:r>
            <a:rPr lang="en-US" dirty="0"/>
            <a:t>Formal interventions for those with elevated DD</a:t>
          </a:r>
        </a:p>
      </dgm:t>
    </dgm:pt>
    <dgm:pt modelId="{83045142-5807-42DE-B078-1A776CAD1BD9}" type="parTrans" cxnId="{CA5BFB70-2469-4A71-B11A-CC79C9C5DBF0}">
      <dgm:prSet/>
      <dgm:spPr/>
      <dgm:t>
        <a:bodyPr/>
        <a:lstStyle/>
        <a:p>
          <a:endParaRPr lang="en-US"/>
        </a:p>
      </dgm:t>
    </dgm:pt>
    <dgm:pt modelId="{143AC35B-DF3E-4F17-85A6-5606681F0587}" type="sibTrans" cxnId="{CA5BFB70-2469-4A71-B11A-CC79C9C5DBF0}">
      <dgm:prSet/>
      <dgm:spPr/>
      <dgm:t>
        <a:bodyPr/>
        <a:lstStyle/>
        <a:p>
          <a:endParaRPr lang="en-US"/>
        </a:p>
      </dgm:t>
    </dgm:pt>
    <dgm:pt modelId="{EEF4F32F-3857-4A02-979D-1385AE4AC4C7}">
      <dgm:prSet/>
      <dgm:spPr>
        <a:solidFill>
          <a:schemeClr val="accent6"/>
        </a:solidFill>
      </dgm:spPr>
      <dgm:t>
        <a:bodyPr/>
        <a:lstStyle/>
        <a:p>
          <a:r>
            <a:rPr lang="en-US" dirty="0"/>
            <a:t>Method for tracking of screening rates established</a:t>
          </a:r>
        </a:p>
      </dgm:t>
    </dgm:pt>
    <dgm:pt modelId="{8FCD8D04-8D28-41BD-AF31-EA8CC6705F8D}" type="parTrans" cxnId="{7DB627EA-38EA-45E3-9D9C-ACB12C367613}">
      <dgm:prSet/>
      <dgm:spPr/>
      <dgm:t>
        <a:bodyPr/>
        <a:lstStyle/>
        <a:p>
          <a:endParaRPr lang="en-US"/>
        </a:p>
      </dgm:t>
    </dgm:pt>
    <dgm:pt modelId="{CEA5D27C-A1C1-4AFB-9F7B-63AD07B8DC4D}" type="sibTrans" cxnId="{7DB627EA-38EA-45E3-9D9C-ACB12C367613}">
      <dgm:prSet/>
      <dgm:spPr/>
      <dgm:t>
        <a:bodyPr/>
        <a:lstStyle/>
        <a:p>
          <a:endParaRPr lang="en-US"/>
        </a:p>
      </dgm:t>
    </dgm:pt>
    <dgm:pt modelId="{C730C7C9-B52D-4938-916B-EF283C0ECA72}">
      <dgm:prSet/>
      <dgm:spPr/>
      <dgm:t>
        <a:bodyPr/>
        <a:lstStyle/>
        <a:p>
          <a:r>
            <a:rPr lang="en-US" dirty="0"/>
            <a:t>Monthly tracking of screening rates for DD sent with T1DX data pulls, incorporate as part of new data specs so data more visible on QI portal</a:t>
          </a:r>
        </a:p>
      </dgm:t>
    </dgm:pt>
    <dgm:pt modelId="{729E96BD-3E1C-44A3-8088-2C579779248A}" type="parTrans" cxnId="{137AA257-D306-47B6-8F36-69CCB563F932}">
      <dgm:prSet/>
      <dgm:spPr/>
      <dgm:t>
        <a:bodyPr/>
        <a:lstStyle/>
        <a:p>
          <a:endParaRPr lang="en-US"/>
        </a:p>
      </dgm:t>
    </dgm:pt>
    <dgm:pt modelId="{5D4954C5-5E36-4C37-9CD6-A6AE706B34FA}" type="sibTrans" cxnId="{137AA257-D306-47B6-8F36-69CCB563F932}">
      <dgm:prSet/>
      <dgm:spPr/>
      <dgm:t>
        <a:bodyPr/>
        <a:lstStyle/>
        <a:p>
          <a:endParaRPr lang="en-US"/>
        </a:p>
      </dgm:t>
    </dgm:pt>
    <dgm:pt modelId="{32B77ED9-DDE3-4759-B73F-17E86D23C88D}" type="pres">
      <dgm:prSet presAssocID="{F5ADBA67-A208-4210-B665-2F3C33F10D1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1C15FDF-DEDA-46B8-9D02-85E219A8EC10}" type="pres">
      <dgm:prSet presAssocID="{FDC4A9F6-524B-4411-B1A8-A8087F96EBDE}" presName="root1" presStyleCnt="0"/>
      <dgm:spPr/>
    </dgm:pt>
    <dgm:pt modelId="{D988EEE2-F7F2-4A9F-AE94-64D9C0CCFD2D}" type="pres">
      <dgm:prSet presAssocID="{FDC4A9F6-524B-4411-B1A8-A8087F96EBDE}" presName="LevelOneTextNode" presStyleLbl="node0" presStyleIdx="0" presStyleCnt="5" custScaleX="111525" custScaleY="198627" custLinFactNeighborX="-61764" custLinFactNeighborY="-40292">
        <dgm:presLayoutVars>
          <dgm:chPref val="3"/>
        </dgm:presLayoutVars>
      </dgm:prSet>
      <dgm:spPr/>
    </dgm:pt>
    <dgm:pt modelId="{44607577-36A6-4C49-87DC-E5620996AC4C}" type="pres">
      <dgm:prSet presAssocID="{FDC4A9F6-524B-4411-B1A8-A8087F96EBDE}" presName="level2hierChild" presStyleCnt="0"/>
      <dgm:spPr/>
    </dgm:pt>
    <dgm:pt modelId="{5FADEC8D-07D8-4A1E-B07A-40AA8C69FAA2}" type="pres">
      <dgm:prSet presAssocID="{16A86D65-AA45-46E6-BB72-E02184806B55}" presName="conn2-1" presStyleLbl="parChTrans1D2" presStyleIdx="0" presStyleCnt="4"/>
      <dgm:spPr/>
    </dgm:pt>
    <dgm:pt modelId="{F6D71BF6-A049-4A7D-AE2A-F2B3CE234991}" type="pres">
      <dgm:prSet presAssocID="{16A86D65-AA45-46E6-BB72-E02184806B55}" presName="connTx" presStyleLbl="parChTrans1D2" presStyleIdx="0" presStyleCnt="4"/>
      <dgm:spPr/>
    </dgm:pt>
    <dgm:pt modelId="{86E66C63-0F9F-4146-8F20-EFAAE99717F3}" type="pres">
      <dgm:prSet presAssocID="{4D32A83F-D5F4-4E51-84E4-BC744F04C6B8}" presName="root2" presStyleCnt="0"/>
      <dgm:spPr/>
    </dgm:pt>
    <dgm:pt modelId="{24FE8AAA-420E-4A16-A2FC-6B97922EA5C2}" type="pres">
      <dgm:prSet presAssocID="{4D32A83F-D5F4-4E51-84E4-BC744F04C6B8}" presName="LevelTwoTextNode" presStyleLbl="node2" presStyleIdx="0" presStyleCnt="4" custScaleX="108956" custScaleY="72370" custLinFactNeighborX="-27303" custLinFactNeighborY="-1608">
        <dgm:presLayoutVars>
          <dgm:chPref val="3"/>
        </dgm:presLayoutVars>
      </dgm:prSet>
      <dgm:spPr/>
    </dgm:pt>
    <dgm:pt modelId="{D54DE604-5019-42DB-851E-88E1B6496D2C}" type="pres">
      <dgm:prSet presAssocID="{4D32A83F-D5F4-4E51-84E4-BC744F04C6B8}" presName="level3hierChild" presStyleCnt="0"/>
      <dgm:spPr/>
    </dgm:pt>
    <dgm:pt modelId="{4DA3273E-CE11-401E-88E0-AEEEA6953F54}" type="pres">
      <dgm:prSet presAssocID="{590C2294-EC3E-4F10-8DA2-90EDC9D73F4D}" presName="conn2-1" presStyleLbl="parChTrans1D3" presStyleIdx="0" presStyleCnt="4"/>
      <dgm:spPr/>
    </dgm:pt>
    <dgm:pt modelId="{0A504AAC-E54D-4A96-875C-099E1D4F730E}" type="pres">
      <dgm:prSet presAssocID="{590C2294-EC3E-4F10-8DA2-90EDC9D73F4D}" presName="connTx" presStyleLbl="parChTrans1D3" presStyleIdx="0" presStyleCnt="4"/>
      <dgm:spPr/>
    </dgm:pt>
    <dgm:pt modelId="{380DD784-CBD2-4787-902E-A2F58603F6FC}" type="pres">
      <dgm:prSet presAssocID="{364EA339-3D87-4286-96B6-164873EF3414}" presName="root2" presStyleCnt="0"/>
      <dgm:spPr/>
    </dgm:pt>
    <dgm:pt modelId="{96066C06-64C2-4BC0-8E22-EE3A6832D587}" type="pres">
      <dgm:prSet presAssocID="{364EA339-3D87-4286-96B6-164873EF3414}" presName="LevelTwoTextNode" presStyleLbl="node3" presStyleIdx="0" presStyleCnt="4" custScaleX="107365" custScaleY="58999" custLinFactNeighborX="-10468" custLinFactNeighborY="-47964">
        <dgm:presLayoutVars>
          <dgm:chPref val="3"/>
        </dgm:presLayoutVars>
      </dgm:prSet>
      <dgm:spPr/>
    </dgm:pt>
    <dgm:pt modelId="{6D2B382F-1FC0-4403-8176-870E122CB768}" type="pres">
      <dgm:prSet presAssocID="{364EA339-3D87-4286-96B6-164873EF3414}" presName="level3hierChild" presStyleCnt="0"/>
      <dgm:spPr/>
    </dgm:pt>
    <dgm:pt modelId="{15A4C04D-81AF-4133-9E45-53C61F44D4EB}" type="pres">
      <dgm:prSet presAssocID="{7C6D3082-96D9-48EF-904D-E141B93B8B28}" presName="conn2-1" presStyleLbl="parChTrans1D2" presStyleIdx="1" presStyleCnt="4"/>
      <dgm:spPr/>
    </dgm:pt>
    <dgm:pt modelId="{F8B39FF5-2E1C-4B3C-B49C-1BF88E418D2D}" type="pres">
      <dgm:prSet presAssocID="{7C6D3082-96D9-48EF-904D-E141B93B8B28}" presName="connTx" presStyleLbl="parChTrans1D2" presStyleIdx="1" presStyleCnt="4"/>
      <dgm:spPr/>
    </dgm:pt>
    <dgm:pt modelId="{DBAA9D61-62D2-42C2-BCFA-3B49F54C33AB}" type="pres">
      <dgm:prSet presAssocID="{D2F9D480-15E3-461D-919D-69BE475747DC}" presName="root2" presStyleCnt="0"/>
      <dgm:spPr/>
    </dgm:pt>
    <dgm:pt modelId="{D93BC735-73DC-4D08-882A-69AE7CE821A6}" type="pres">
      <dgm:prSet presAssocID="{D2F9D480-15E3-461D-919D-69BE475747DC}" presName="LevelTwoTextNode" presStyleLbl="node2" presStyleIdx="1" presStyleCnt="4" custScaleX="107119" custScaleY="69241" custLinFactY="37566" custLinFactNeighborX="-26385" custLinFactNeighborY="100000">
        <dgm:presLayoutVars>
          <dgm:chPref val="3"/>
        </dgm:presLayoutVars>
      </dgm:prSet>
      <dgm:spPr/>
    </dgm:pt>
    <dgm:pt modelId="{BCF63FE7-86BA-4E49-99E1-6F478265973B}" type="pres">
      <dgm:prSet presAssocID="{D2F9D480-15E3-461D-919D-69BE475747DC}" presName="level3hierChild" presStyleCnt="0"/>
      <dgm:spPr/>
    </dgm:pt>
    <dgm:pt modelId="{DD624F99-EDC0-4285-975B-0EAABF0C1105}" type="pres">
      <dgm:prSet presAssocID="{D00DF34A-ECD3-445E-ABFE-7DDEFAE1DB15}" presName="conn2-1" presStyleLbl="parChTrans1D3" presStyleIdx="1" presStyleCnt="4"/>
      <dgm:spPr/>
    </dgm:pt>
    <dgm:pt modelId="{7251D422-6646-4996-815B-C770DA908AA3}" type="pres">
      <dgm:prSet presAssocID="{D00DF34A-ECD3-445E-ABFE-7DDEFAE1DB15}" presName="connTx" presStyleLbl="parChTrans1D3" presStyleIdx="1" presStyleCnt="4"/>
      <dgm:spPr/>
    </dgm:pt>
    <dgm:pt modelId="{F3113328-ACE7-4DB8-93E3-A7B095ED01BE}" type="pres">
      <dgm:prSet presAssocID="{7D8EC7DE-49F6-4C3A-A397-6A7D141BF8FA}" presName="root2" presStyleCnt="0"/>
      <dgm:spPr/>
    </dgm:pt>
    <dgm:pt modelId="{F40458E0-0C4C-4B05-AF1A-0201CC0EF541}" type="pres">
      <dgm:prSet presAssocID="{7D8EC7DE-49F6-4C3A-A397-6A7D141BF8FA}" presName="LevelTwoTextNode" presStyleLbl="node3" presStyleIdx="1" presStyleCnt="4" custScaleX="85606" custScaleY="58116" custLinFactY="12537" custLinFactNeighborX="-5079" custLinFactNeighborY="100000">
        <dgm:presLayoutVars>
          <dgm:chPref val="3"/>
        </dgm:presLayoutVars>
      </dgm:prSet>
      <dgm:spPr/>
    </dgm:pt>
    <dgm:pt modelId="{30B666C0-6966-4925-9AE3-C826D798EC1D}" type="pres">
      <dgm:prSet presAssocID="{7D8EC7DE-49F6-4C3A-A397-6A7D141BF8FA}" presName="level3hierChild" presStyleCnt="0"/>
      <dgm:spPr/>
    </dgm:pt>
    <dgm:pt modelId="{F74E96AD-CBFE-4C83-906C-60E84B54122A}" type="pres">
      <dgm:prSet presAssocID="{7CC32F7E-BC13-4203-8450-DA397CE78598}" presName="conn2-1" presStyleLbl="parChTrans1D2" presStyleIdx="2" presStyleCnt="4"/>
      <dgm:spPr/>
    </dgm:pt>
    <dgm:pt modelId="{E33EAAFC-3DB8-47A6-A72B-5EE8205A45CC}" type="pres">
      <dgm:prSet presAssocID="{7CC32F7E-BC13-4203-8450-DA397CE78598}" presName="connTx" presStyleLbl="parChTrans1D2" presStyleIdx="2" presStyleCnt="4"/>
      <dgm:spPr/>
    </dgm:pt>
    <dgm:pt modelId="{323E5A3C-6E8A-47F0-B1B1-9279A898140E}" type="pres">
      <dgm:prSet presAssocID="{77047E84-406D-4BAB-970D-EF00FABD5891}" presName="root2" presStyleCnt="0"/>
      <dgm:spPr/>
    </dgm:pt>
    <dgm:pt modelId="{5C01587A-1FD2-4439-A063-0AE7C392DC77}" type="pres">
      <dgm:prSet presAssocID="{77047E84-406D-4BAB-970D-EF00FABD5891}" presName="LevelTwoTextNode" presStyleLbl="node2" presStyleIdx="2" presStyleCnt="4" custScaleX="103019" custScaleY="57383" custLinFactNeighborX="-26981" custLinFactNeighborY="-87153">
        <dgm:presLayoutVars>
          <dgm:chPref val="3"/>
        </dgm:presLayoutVars>
      </dgm:prSet>
      <dgm:spPr/>
    </dgm:pt>
    <dgm:pt modelId="{9B4730B5-AF2B-422E-ACA0-6B8E3689189C}" type="pres">
      <dgm:prSet presAssocID="{77047E84-406D-4BAB-970D-EF00FABD5891}" presName="level3hierChild" presStyleCnt="0"/>
      <dgm:spPr/>
    </dgm:pt>
    <dgm:pt modelId="{D321654E-8824-4A0F-AC8C-4A6E41C6DCE6}" type="pres">
      <dgm:prSet presAssocID="{917A961C-BF2C-4919-9FDB-788F72A96ABA}" presName="conn2-1" presStyleLbl="parChTrans1D3" presStyleIdx="2" presStyleCnt="4"/>
      <dgm:spPr/>
    </dgm:pt>
    <dgm:pt modelId="{DA28E420-56FB-4141-8A3C-E4EA80E417B0}" type="pres">
      <dgm:prSet presAssocID="{917A961C-BF2C-4919-9FDB-788F72A96ABA}" presName="connTx" presStyleLbl="parChTrans1D3" presStyleIdx="2" presStyleCnt="4"/>
      <dgm:spPr/>
    </dgm:pt>
    <dgm:pt modelId="{FFE14C7F-FB41-4A3A-A0ED-034F65B8A8D7}" type="pres">
      <dgm:prSet presAssocID="{A9DBB8EC-0613-40F7-96C8-540CF1D3C0FC}" presName="root2" presStyleCnt="0"/>
      <dgm:spPr/>
    </dgm:pt>
    <dgm:pt modelId="{BBEB0927-D133-4A97-8306-C41F942FB8CC}" type="pres">
      <dgm:prSet presAssocID="{A9DBB8EC-0613-40F7-96C8-540CF1D3C0FC}" presName="LevelTwoTextNode" presStyleLbl="node3" presStyleIdx="2" presStyleCnt="4" custScaleX="91956" custScaleY="39350" custLinFactNeighborX="-741" custLinFactNeighborY="-84443">
        <dgm:presLayoutVars>
          <dgm:chPref val="3"/>
        </dgm:presLayoutVars>
      </dgm:prSet>
      <dgm:spPr/>
    </dgm:pt>
    <dgm:pt modelId="{4606D82E-6E7F-4079-85C3-C2F14858128C}" type="pres">
      <dgm:prSet presAssocID="{A9DBB8EC-0613-40F7-96C8-540CF1D3C0FC}" presName="level3hierChild" presStyleCnt="0"/>
      <dgm:spPr/>
    </dgm:pt>
    <dgm:pt modelId="{D3A419F5-A90B-4A0B-93CF-75FD9EEFBE6A}" type="pres">
      <dgm:prSet presAssocID="{EAE5F5EB-F821-4614-9AF2-B496CDE44913}" presName="conn2-1" presStyleLbl="parChTrans1D2" presStyleIdx="3" presStyleCnt="4"/>
      <dgm:spPr/>
    </dgm:pt>
    <dgm:pt modelId="{4D2F929C-A90F-4C6C-8414-43EB51CEFFA8}" type="pres">
      <dgm:prSet presAssocID="{EAE5F5EB-F821-4614-9AF2-B496CDE44913}" presName="connTx" presStyleLbl="parChTrans1D2" presStyleIdx="3" presStyleCnt="4"/>
      <dgm:spPr/>
    </dgm:pt>
    <dgm:pt modelId="{28CBD515-66B5-4253-8885-F80842AAE61B}" type="pres">
      <dgm:prSet presAssocID="{4E656E42-23DC-45D9-9039-4FA141A99DDD}" presName="root2" presStyleCnt="0"/>
      <dgm:spPr/>
    </dgm:pt>
    <dgm:pt modelId="{5B9F9E6A-9A28-46C7-AA3A-5C44EF87ADC8}" type="pres">
      <dgm:prSet presAssocID="{4E656E42-23DC-45D9-9039-4FA141A99DDD}" presName="LevelTwoTextNode" presStyleLbl="node2" presStyleIdx="3" presStyleCnt="4" custScaleX="110298" custScaleY="78570" custLinFactNeighborX="-19071" custLinFactNeighborY="65497">
        <dgm:presLayoutVars>
          <dgm:chPref val="3"/>
        </dgm:presLayoutVars>
      </dgm:prSet>
      <dgm:spPr/>
    </dgm:pt>
    <dgm:pt modelId="{05EE35C8-CFD5-48EC-A4B2-EEBBAB75836B}" type="pres">
      <dgm:prSet presAssocID="{4E656E42-23DC-45D9-9039-4FA141A99DDD}" presName="level3hierChild" presStyleCnt="0"/>
      <dgm:spPr/>
    </dgm:pt>
    <dgm:pt modelId="{D95A76C3-3A04-4EF5-BB71-741B01FB82C1}" type="pres">
      <dgm:prSet presAssocID="{4011B982-FAB4-4B0D-BE9B-863F2681BB1F}" presName="conn2-1" presStyleLbl="parChTrans1D3" presStyleIdx="3" presStyleCnt="4"/>
      <dgm:spPr/>
    </dgm:pt>
    <dgm:pt modelId="{1834400A-2AA9-49B2-880F-DCA5BD134EEA}" type="pres">
      <dgm:prSet presAssocID="{4011B982-FAB4-4B0D-BE9B-863F2681BB1F}" presName="connTx" presStyleLbl="parChTrans1D3" presStyleIdx="3" presStyleCnt="4"/>
      <dgm:spPr/>
    </dgm:pt>
    <dgm:pt modelId="{C5FB03A5-D5BC-4711-8A77-4872A5D57FD9}" type="pres">
      <dgm:prSet presAssocID="{F0CEC86A-0A92-43F7-A3BE-990BDEC70C6C}" presName="root2" presStyleCnt="0"/>
      <dgm:spPr/>
    </dgm:pt>
    <dgm:pt modelId="{6CA16F20-148E-4511-877D-D1A9711A80EC}" type="pres">
      <dgm:prSet presAssocID="{F0CEC86A-0A92-43F7-A3BE-990BDEC70C6C}" presName="LevelTwoTextNode" presStyleLbl="node3" presStyleIdx="3" presStyleCnt="4" custScaleX="109252" custScaleY="32808" custLinFactNeighborX="-17745" custLinFactNeighborY="28918">
        <dgm:presLayoutVars>
          <dgm:chPref val="3"/>
        </dgm:presLayoutVars>
      </dgm:prSet>
      <dgm:spPr/>
    </dgm:pt>
    <dgm:pt modelId="{B876B794-64A5-4B51-817B-85FFA54C2956}" type="pres">
      <dgm:prSet presAssocID="{F0CEC86A-0A92-43F7-A3BE-990BDEC70C6C}" presName="level3hierChild" presStyleCnt="0"/>
      <dgm:spPr/>
    </dgm:pt>
    <dgm:pt modelId="{21F3D972-623E-49BF-AA75-70E709A41C94}" type="pres">
      <dgm:prSet presAssocID="{83C1E157-F3B2-44E3-A185-4225C647FEF1}" presName="root1" presStyleCnt="0"/>
      <dgm:spPr/>
    </dgm:pt>
    <dgm:pt modelId="{8886515A-0B53-4F71-8905-6888180192CF}" type="pres">
      <dgm:prSet presAssocID="{83C1E157-F3B2-44E3-A185-4225C647FEF1}" presName="LevelOneTextNode" presStyleLbl="node0" presStyleIdx="1" presStyleCnt="5" custScaleX="110365" custScaleY="30421" custLinFactX="100000" custLinFactY="-100000" custLinFactNeighborX="185977" custLinFactNeighborY="-119535">
        <dgm:presLayoutVars>
          <dgm:chPref val="3"/>
        </dgm:presLayoutVars>
      </dgm:prSet>
      <dgm:spPr/>
    </dgm:pt>
    <dgm:pt modelId="{3C15E064-59BA-444D-A4BC-BD005053FEA3}" type="pres">
      <dgm:prSet presAssocID="{83C1E157-F3B2-44E3-A185-4225C647FEF1}" presName="level2hierChild" presStyleCnt="0"/>
      <dgm:spPr/>
    </dgm:pt>
    <dgm:pt modelId="{F3677E2E-9CC7-439B-9D6B-015E422B2CF4}" type="pres">
      <dgm:prSet presAssocID="{213A663D-9929-46C7-B579-C7E7E5F9434A}" presName="root1" presStyleCnt="0"/>
      <dgm:spPr/>
    </dgm:pt>
    <dgm:pt modelId="{ED99D0C8-6744-41F5-9CA9-CBAE29B4F9D1}" type="pres">
      <dgm:prSet presAssocID="{213A663D-9929-46C7-B579-C7E7E5F9434A}" presName="LevelOneTextNode" presStyleLbl="node0" presStyleIdx="2" presStyleCnt="5" custScaleX="122072" custScaleY="39859" custLinFactX="100000" custLinFactNeighborX="196539" custLinFactNeighborY="33737">
        <dgm:presLayoutVars>
          <dgm:chPref val="3"/>
        </dgm:presLayoutVars>
      </dgm:prSet>
      <dgm:spPr/>
    </dgm:pt>
    <dgm:pt modelId="{7000355D-D4A9-4A35-82EA-63D7AA2D0939}" type="pres">
      <dgm:prSet presAssocID="{213A663D-9929-46C7-B579-C7E7E5F9434A}" presName="level2hierChild" presStyleCnt="0"/>
      <dgm:spPr/>
    </dgm:pt>
    <dgm:pt modelId="{BE8646B3-B9F2-4D76-BD30-AFBA7EEAE7ED}" type="pres">
      <dgm:prSet presAssocID="{EEF4F32F-3857-4A02-979D-1385AE4AC4C7}" presName="root1" presStyleCnt="0"/>
      <dgm:spPr/>
    </dgm:pt>
    <dgm:pt modelId="{A8174A5A-D7F2-429D-ABF4-970931F0D50C}" type="pres">
      <dgm:prSet presAssocID="{EEF4F32F-3857-4A02-979D-1385AE4AC4C7}" presName="LevelOneTextNode" presStyleLbl="node0" presStyleIdx="3" presStyleCnt="5" custScaleX="103019" custScaleY="57383" custLinFactX="22748" custLinFactY="-100000" custLinFactNeighborX="100000" custLinFactNeighborY="-134336">
        <dgm:presLayoutVars>
          <dgm:chPref val="3"/>
        </dgm:presLayoutVars>
      </dgm:prSet>
      <dgm:spPr/>
    </dgm:pt>
    <dgm:pt modelId="{43575505-FAB8-4C15-9816-BBE2F77ADE66}" type="pres">
      <dgm:prSet presAssocID="{EEF4F32F-3857-4A02-979D-1385AE4AC4C7}" presName="level2hierChild" presStyleCnt="0"/>
      <dgm:spPr/>
    </dgm:pt>
    <dgm:pt modelId="{C82F317D-46D2-41E9-99CE-C116D2E79940}" type="pres">
      <dgm:prSet presAssocID="{C730C7C9-B52D-4938-916B-EF283C0ECA72}" presName="root1" presStyleCnt="0"/>
      <dgm:spPr/>
    </dgm:pt>
    <dgm:pt modelId="{828F4CCC-F894-451C-AA4B-E6C22BED16D5}" type="pres">
      <dgm:prSet presAssocID="{C730C7C9-B52D-4938-916B-EF283C0ECA72}" presName="LevelOneTextNode" presStyleLbl="node0" presStyleIdx="4" presStyleCnt="5" custScaleX="102820" custScaleY="37315" custLinFactX="100000" custLinFactY="-100000" custLinFactNeighborX="182508" custLinFactNeighborY="-193191">
        <dgm:presLayoutVars>
          <dgm:chPref val="3"/>
        </dgm:presLayoutVars>
      </dgm:prSet>
      <dgm:spPr/>
    </dgm:pt>
    <dgm:pt modelId="{F4C8D26D-EF44-4027-858E-78215F9B8E7E}" type="pres">
      <dgm:prSet presAssocID="{C730C7C9-B52D-4938-916B-EF283C0ECA72}" presName="level2hierChild" presStyleCnt="0"/>
      <dgm:spPr/>
    </dgm:pt>
  </dgm:ptLst>
  <dgm:cxnLst>
    <dgm:cxn modelId="{AF7B8B06-801E-4ED9-A872-0ABE8AE84DE3}" srcId="{F5ADBA67-A208-4210-B665-2F3C33F10D16}" destId="{83C1E157-F3B2-44E3-A185-4225C647FEF1}" srcOrd="1" destOrd="0" parTransId="{7B6B479B-0ED2-48CB-B63E-B4FAB9CD3E01}" sibTransId="{376CF2D0-CD2F-402F-935E-950253865B0F}"/>
    <dgm:cxn modelId="{37F3810A-841E-4AE6-AB71-2165E3174CDF}" type="presOf" srcId="{213A663D-9929-46C7-B579-C7E7E5F9434A}" destId="{ED99D0C8-6744-41F5-9CA9-CBAE29B4F9D1}" srcOrd="0" destOrd="0" presId="urn:microsoft.com/office/officeart/2005/8/layout/hierarchy2"/>
    <dgm:cxn modelId="{8657F618-7EF2-4A11-9A8D-731431B018EB}" type="presOf" srcId="{364EA339-3D87-4286-96B6-164873EF3414}" destId="{96066C06-64C2-4BC0-8E22-EE3A6832D587}" srcOrd="0" destOrd="0" presId="urn:microsoft.com/office/officeart/2005/8/layout/hierarchy2"/>
    <dgm:cxn modelId="{36E8A31E-8178-4024-B7FA-A193824C9F27}" type="presOf" srcId="{EAE5F5EB-F821-4614-9AF2-B496CDE44913}" destId="{D3A419F5-A90B-4A0B-93CF-75FD9EEFBE6A}" srcOrd="0" destOrd="0" presId="urn:microsoft.com/office/officeart/2005/8/layout/hierarchy2"/>
    <dgm:cxn modelId="{1DF15020-D599-4206-97B2-C9E51E59E489}" type="presOf" srcId="{7CC32F7E-BC13-4203-8450-DA397CE78598}" destId="{E33EAAFC-3DB8-47A6-A72B-5EE8205A45CC}" srcOrd="1" destOrd="0" presId="urn:microsoft.com/office/officeart/2005/8/layout/hierarchy2"/>
    <dgm:cxn modelId="{E1188C21-8527-47B6-AA96-02DDA64F55B5}" type="presOf" srcId="{A9DBB8EC-0613-40F7-96C8-540CF1D3C0FC}" destId="{BBEB0927-D133-4A97-8306-C41F942FB8CC}" srcOrd="0" destOrd="0" presId="urn:microsoft.com/office/officeart/2005/8/layout/hierarchy2"/>
    <dgm:cxn modelId="{59574028-AD20-4424-A46A-1EC64C4CB33B}" srcId="{77047E84-406D-4BAB-970D-EF00FABD5891}" destId="{A9DBB8EC-0613-40F7-96C8-540CF1D3C0FC}" srcOrd="0" destOrd="0" parTransId="{917A961C-BF2C-4919-9FDB-788F72A96ABA}" sibTransId="{9FBC8CD4-B809-406A-8531-40814F33A207}"/>
    <dgm:cxn modelId="{587DF62D-1A1B-4209-AE52-A0CF2112A293}" type="presOf" srcId="{7CC32F7E-BC13-4203-8450-DA397CE78598}" destId="{F74E96AD-CBFE-4C83-906C-60E84B54122A}" srcOrd="0" destOrd="0" presId="urn:microsoft.com/office/officeart/2005/8/layout/hierarchy2"/>
    <dgm:cxn modelId="{76606430-8203-438A-900A-96B3BEE869CD}" type="presOf" srcId="{590C2294-EC3E-4F10-8DA2-90EDC9D73F4D}" destId="{0A504AAC-E54D-4A96-875C-099E1D4F730E}" srcOrd="1" destOrd="0" presId="urn:microsoft.com/office/officeart/2005/8/layout/hierarchy2"/>
    <dgm:cxn modelId="{98FD8D37-5772-40A7-ACE7-F296EDDD1F4B}" type="presOf" srcId="{7D8EC7DE-49F6-4C3A-A397-6A7D141BF8FA}" destId="{F40458E0-0C4C-4B05-AF1A-0201CC0EF541}" srcOrd="0" destOrd="0" presId="urn:microsoft.com/office/officeart/2005/8/layout/hierarchy2"/>
    <dgm:cxn modelId="{6F9B213A-328F-4814-BDDA-FFC09C7C0574}" type="presOf" srcId="{77047E84-406D-4BAB-970D-EF00FABD5891}" destId="{5C01587A-1FD2-4439-A063-0AE7C392DC77}" srcOrd="0" destOrd="0" presId="urn:microsoft.com/office/officeart/2005/8/layout/hierarchy2"/>
    <dgm:cxn modelId="{77D80941-4D54-4AE1-9E68-C3C1238816EC}" srcId="{4E656E42-23DC-45D9-9039-4FA141A99DDD}" destId="{F0CEC86A-0A92-43F7-A3BE-990BDEC70C6C}" srcOrd="0" destOrd="0" parTransId="{4011B982-FAB4-4B0D-BE9B-863F2681BB1F}" sibTransId="{977DE2B9-E5BD-4FC7-8CFE-6409ABFA1E21}"/>
    <dgm:cxn modelId="{6D17434B-5BE5-4536-9036-5C3CB22AFCFC}" type="presOf" srcId="{EEF4F32F-3857-4A02-979D-1385AE4AC4C7}" destId="{A8174A5A-D7F2-429D-ABF4-970931F0D50C}" srcOrd="0" destOrd="0" presId="urn:microsoft.com/office/officeart/2005/8/layout/hierarchy2"/>
    <dgm:cxn modelId="{E794F24F-68E6-4442-B86A-CB0EFF859D51}" type="presOf" srcId="{83C1E157-F3B2-44E3-A185-4225C647FEF1}" destId="{8886515A-0B53-4F71-8905-6888180192CF}" srcOrd="0" destOrd="0" presId="urn:microsoft.com/office/officeart/2005/8/layout/hierarchy2"/>
    <dgm:cxn modelId="{137AA257-D306-47B6-8F36-69CCB563F932}" srcId="{F5ADBA67-A208-4210-B665-2F3C33F10D16}" destId="{C730C7C9-B52D-4938-916B-EF283C0ECA72}" srcOrd="4" destOrd="0" parTransId="{729E96BD-3E1C-44A3-8088-2C579779248A}" sibTransId="{5D4954C5-5E36-4C37-9CD6-A6AE706B34FA}"/>
    <dgm:cxn modelId="{A7B01B5A-C682-4511-BD8A-69CB56548FAD}" type="presOf" srcId="{D2F9D480-15E3-461D-919D-69BE475747DC}" destId="{D93BC735-73DC-4D08-882A-69AE7CE821A6}" srcOrd="0" destOrd="0" presId="urn:microsoft.com/office/officeart/2005/8/layout/hierarchy2"/>
    <dgm:cxn modelId="{EA6C435F-5A47-4630-895B-5AACCFE0883A}" type="presOf" srcId="{D00DF34A-ECD3-445E-ABFE-7DDEFAE1DB15}" destId="{7251D422-6646-4996-815B-C770DA908AA3}" srcOrd="1" destOrd="0" presId="urn:microsoft.com/office/officeart/2005/8/layout/hierarchy2"/>
    <dgm:cxn modelId="{21A83D61-0E7F-4BDC-BEAA-44337D2D2227}" srcId="{4D32A83F-D5F4-4E51-84E4-BC744F04C6B8}" destId="{364EA339-3D87-4286-96B6-164873EF3414}" srcOrd="0" destOrd="0" parTransId="{590C2294-EC3E-4F10-8DA2-90EDC9D73F4D}" sibTransId="{3F22E68B-B7E4-49B9-83C8-67B78CD3AA5E}"/>
    <dgm:cxn modelId="{92C4AC62-443B-462D-8BE3-B556BB0D1147}" type="presOf" srcId="{7C6D3082-96D9-48EF-904D-E141B93B8B28}" destId="{15A4C04D-81AF-4133-9E45-53C61F44D4EB}" srcOrd="0" destOrd="0" presId="urn:microsoft.com/office/officeart/2005/8/layout/hierarchy2"/>
    <dgm:cxn modelId="{BA055564-505E-4D33-BF40-AD960D3B422E}" type="presOf" srcId="{4D32A83F-D5F4-4E51-84E4-BC744F04C6B8}" destId="{24FE8AAA-420E-4A16-A2FC-6B97922EA5C2}" srcOrd="0" destOrd="0" presId="urn:microsoft.com/office/officeart/2005/8/layout/hierarchy2"/>
    <dgm:cxn modelId="{AFBD8966-C5EB-49B8-B2B5-77F5600CDD56}" srcId="{FDC4A9F6-524B-4411-B1A8-A8087F96EBDE}" destId="{77047E84-406D-4BAB-970D-EF00FABD5891}" srcOrd="2" destOrd="0" parTransId="{7CC32F7E-BC13-4203-8450-DA397CE78598}" sibTransId="{3B5C09A9-C38D-4859-8802-AB27E84E8748}"/>
    <dgm:cxn modelId="{64146767-60E0-48F3-ADC9-96C8E56908B2}" type="presOf" srcId="{590C2294-EC3E-4F10-8DA2-90EDC9D73F4D}" destId="{4DA3273E-CE11-401E-88E0-AEEEA6953F54}" srcOrd="0" destOrd="0" presId="urn:microsoft.com/office/officeart/2005/8/layout/hierarchy2"/>
    <dgm:cxn modelId="{27F1246F-E981-4ABE-971C-0C21376DE964}" type="presOf" srcId="{917A961C-BF2C-4919-9FDB-788F72A96ABA}" destId="{D321654E-8824-4A0F-AC8C-4A6E41C6DCE6}" srcOrd="0" destOrd="0" presId="urn:microsoft.com/office/officeart/2005/8/layout/hierarchy2"/>
    <dgm:cxn modelId="{9D306A70-CED8-49A1-8A35-5F7F6C2A93D9}" type="presOf" srcId="{4E656E42-23DC-45D9-9039-4FA141A99DDD}" destId="{5B9F9E6A-9A28-46C7-AA3A-5C44EF87ADC8}" srcOrd="0" destOrd="0" presId="urn:microsoft.com/office/officeart/2005/8/layout/hierarchy2"/>
    <dgm:cxn modelId="{CA5BFB70-2469-4A71-B11A-CC79C9C5DBF0}" srcId="{F5ADBA67-A208-4210-B665-2F3C33F10D16}" destId="{213A663D-9929-46C7-B579-C7E7E5F9434A}" srcOrd="2" destOrd="0" parTransId="{83045142-5807-42DE-B078-1A776CAD1BD9}" sibTransId="{143AC35B-DF3E-4F17-85A6-5606681F0587}"/>
    <dgm:cxn modelId="{E8CC3571-0326-423E-8A5D-7EC37DD15D0E}" type="presOf" srcId="{4011B982-FAB4-4B0D-BE9B-863F2681BB1F}" destId="{D95A76C3-3A04-4EF5-BB71-741B01FB82C1}" srcOrd="0" destOrd="0" presId="urn:microsoft.com/office/officeart/2005/8/layout/hierarchy2"/>
    <dgm:cxn modelId="{58AC5D7C-F40D-4FCF-B92D-FCC944129642}" srcId="{D2F9D480-15E3-461D-919D-69BE475747DC}" destId="{7D8EC7DE-49F6-4C3A-A397-6A7D141BF8FA}" srcOrd="0" destOrd="0" parTransId="{D00DF34A-ECD3-445E-ABFE-7DDEFAE1DB15}" sibTransId="{0961A033-F35F-4B52-8ED9-E9ED9948A663}"/>
    <dgm:cxn modelId="{B9020980-380F-4CCC-98F8-434E168BA8DC}" type="presOf" srcId="{16A86D65-AA45-46E6-BB72-E02184806B55}" destId="{5FADEC8D-07D8-4A1E-B07A-40AA8C69FAA2}" srcOrd="0" destOrd="0" presId="urn:microsoft.com/office/officeart/2005/8/layout/hierarchy2"/>
    <dgm:cxn modelId="{A2FB1280-4EEB-478B-BA1C-A3F25F422287}" srcId="{FDC4A9F6-524B-4411-B1A8-A8087F96EBDE}" destId="{4E656E42-23DC-45D9-9039-4FA141A99DDD}" srcOrd="3" destOrd="0" parTransId="{EAE5F5EB-F821-4614-9AF2-B496CDE44913}" sibTransId="{639F8ED0-5B11-4AE9-BC31-6799F888BC40}"/>
    <dgm:cxn modelId="{1C93558A-F220-4EBA-AB06-DEB46DD9F868}" srcId="{F5ADBA67-A208-4210-B665-2F3C33F10D16}" destId="{FDC4A9F6-524B-4411-B1A8-A8087F96EBDE}" srcOrd="0" destOrd="0" parTransId="{B5ED5740-B763-4D69-A45A-4EB1532877F0}" sibTransId="{68BFF224-4F76-4457-B56C-EE30CC057590}"/>
    <dgm:cxn modelId="{F1A6F496-0BFC-4704-B30E-D96DE70D667A}" srcId="{FDC4A9F6-524B-4411-B1A8-A8087F96EBDE}" destId="{4D32A83F-D5F4-4E51-84E4-BC744F04C6B8}" srcOrd="0" destOrd="0" parTransId="{16A86D65-AA45-46E6-BB72-E02184806B55}" sibTransId="{64B00D23-23C5-41E4-8054-2A95FBE945E2}"/>
    <dgm:cxn modelId="{AB47B8AD-F9ED-47A5-B37F-AA3E98FFC696}" type="presOf" srcId="{EAE5F5EB-F821-4614-9AF2-B496CDE44913}" destId="{4D2F929C-A90F-4C6C-8414-43EB51CEFFA8}" srcOrd="1" destOrd="0" presId="urn:microsoft.com/office/officeart/2005/8/layout/hierarchy2"/>
    <dgm:cxn modelId="{728C16AF-7787-4D0B-B50E-7ADB6E6AFD84}" type="presOf" srcId="{F5ADBA67-A208-4210-B665-2F3C33F10D16}" destId="{32B77ED9-DDE3-4759-B73F-17E86D23C88D}" srcOrd="0" destOrd="0" presId="urn:microsoft.com/office/officeart/2005/8/layout/hierarchy2"/>
    <dgm:cxn modelId="{BDE6F7AF-9FCB-48B2-9655-C6EF0E78193F}" type="presOf" srcId="{16A86D65-AA45-46E6-BB72-E02184806B55}" destId="{F6D71BF6-A049-4A7D-AE2A-F2B3CE234991}" srcOrd="1" destOrd="0" presId="urn:microsoft.com/office/officeart/2005/8/layout/hierarchy2"/>
    <dgm:cxn modelId="{C14F17B5-23F2-45D8-AB89-9834E59D61F4}" type="presOf" srcId="{F0CEC86A-0A92-43F7-A3BE-990BDEC70C6C}" destId="{6CA16F20-148E-4511-877D-D1A9711A80EC}" srcOrd="0" destOrd="0" presId="urn:microsoft.com/office/officeart/2005/8/layout/hierarchy2"/>
    <dgm:cxn modelId="{3B7A44BB-2E45-4528-85AF-9E37FC50DBFF}" type="presOf" srcId="{FDC4A9F6-524B-4411-B1A8-A8087F96EBDE}" destId="{D988EEE2-F7F2-4A9F-AE94-64D9C0CCFD2D}" srcOrd="0" destOrd="0" presId="urn:microsoft.com/office/officeart/2005/8/layout/hierarchy2"/>
    <dgm:cxn modelId="{450227BD-E4EC-4370-AF01-A5CD2C9AAD20}" srcId="{FDC4A9F6-524B-4411-B1A8-A8087F96EBDE}" destId="{D2F9D480-15E3-461D-919D-69BE475747DC}" srcOrd="1" destOrd="0" parTransId="{7C6D3082-96D9-48EF-904D-E141B93B8B28}" sibTransId="{DBE54A27-1B05-4A6B-B4E1-F40F7FCD662C}"/>
    <dgm:cxn modelId="{6CEA29C1-FA03-4784-A4E3-CE7CB8C8250F}" type="presOf" srcId="{917A961C-BF2C-4919-9FDB-788F72A96ABA}" destId="{DA28E420-56FB-4141-8A3C-E4EA80E417B0}" srcOrd="1" destOrd="0" presId="urn:microsoft.com/office/officeart/2005/8/layout/hierarchy2"/>
    <dgm:cxn modelId="{CB18CBC3-3FBF-4729-B939-36FC1D29EF7D}" type="presOf" srcId="{D00DF34A-ECD3-445E-ABFE-7DDEFAE1DB15}" destId="{DD624F99-EDC0-4285-975B-0EAABF0C1105}" srcOrd="0" destOrd="0" presId="urn:microsoft.com/office/officeart/2005/8/layout/hierarchy2"/>
    <dgm:cxn modelId="{0627FADC-1D93-4D51-92AC-9898123D1B61}" type="presOf" srcId="{7C6D3082-96D9-48EF-904D-E141B93B8B28}" destId="{F8B39FF5-2E1C-4B3C-B49C-1BF88E418D2D}" srcOrd="1" destOrd="0" presId="urn:microsoft.com/office/officeart/2005/8/layout/hierarchy2"/>
    <dgm:cxn modelId="{3FD89CE5-BE78-498D-A04B-02F31B265444}" type="presOf" srcId="{C730C7C9-B52D-4938-916B-EF283C0ECA72}" destId="{828F4CCC-F894-451C-AA4B-E6C22BED16D5}" srcOrd="0" destOrd="0" presId="urn:microsoft.com/office/officeart/2005/8/layout/hierarchy2"/>
    <dgm:cxn modelId="{E2DA41E9-80C6-4243-8F9A-4F223D515F32}" type="presOf" srcId="{4011B982-FAB4-4B0D-BE9B-863F2681BB1F}" destId="{1834400A-2AA9-49B2-880F-DCA5BD134EEA}" srcOrd="1" destOrd="0" presId="urn:microsoft.com/office/officeart/2005/8/layout/hierarchy2"/>
    <dgm:cxn modelId="{7DB627EA-38EA-45E3-9D9C-ACB12C367613}" srcId="{F5ADBA67-A208-4210-B665-2F3C33F10D16}" destId="{EEF4F32F-3857-4A02-979D-1385AE4AC4C7}" srcOrd="3" destOrd="0" parTransId="{8FCD8D04-8D28-41BD-AF31-EA8CC6705F8D}" sibTransId="{CEA5D27C-A1C1-4AFB-9F7B-63AD07B8DC4D}"/>
    <dgm:cxn modelId="{A95B8D54-A009-413E-9890-BC0705D5E0E8}" type="presParOf" srcId="{32B77ED9-DDE3-4759-B73F-17E86D23C88D}" destId="{31C15FDF-DEDA-46B8-9D02-85E219A8EC10}" srcOrd="0" destOrd="0" presId="urn:microsoft.com/office/officeart/2005/8/layout/hierarchy2"/>
    <dgm:cxn modelId="{112160A9-1BB8-44F7-AA98-C89092FFC7F6}" type="presParOf" srcId="{31C15FDF-DEDA-46B8-9D02-85E219A8EC10}" destId="{D988EEE2-F7F2-4A9F-AE94-64D9C0CCFD2D}" srcOrd="0" destOrd="0" presId="urn:microsoft.com/office/officeart/2005/8/layout/hierarchy2"/>
    <dgm:cxn modelId="{2F1FEDB6-1EA3-4559-A8F4-F5EC436F4C50}" type="presParOf" srcId="{31C15FDF-DEDA-46B8-9D02-85E219A8EC10}" destId="{44607577-36A6-4C49-87DC-E5620996AC4C}" srcOrd="1" destOrd="0" presId="urn:microsoft.com/office/officeart/2005/8/layout/hierarchy2"/>
    <dgm:cxn modelId="{C2226E12-D2CA-4DAD-AB84-92594C16BAFA}" type="presParOf" srcId="{44607577-36A6-4C49-87DC-E5620996AC4C}" destId="{5FADEC8D-07D8-4A1E-B07A-40AA8C69FAA2}" srcOrd="0" destOrd="0" presId="urn:microsoft.com/office/officeart/2005/8/layout/hierarchy2"/>
    <dgm:cxn modelId="{3E8EDF78-952D-4F52-A222-380B27E40164}" type="presParOf" srcId="{5FADEC8D-07D8-4A1E-B07A-40AA8C69FAA2}" destId="{F6D71BF6-A049-4A7D-AE2A-F2B3CE234991}" srcOrd="0" destOrd="0" presId="urn:microsoft.com/office/officeart/2005/8/layout/hierarchy2"/>
    <dgm:cxn modelId="{912B02EE-80F8-446C-9D0C-5BB139C0780E}" type="presParOf" srcId="{44607577-36A6-4C49-87DC-E5620996AC4C}" destId="{86E66C63-0F9F-4146-8F20-EFAAE99717F3}" srcOrd="1" destOrd="0" presId="urn:microsoft.com/office/officeart/2005/8/layout/hierarchy2"/>
    <dgm:cxn modelId="{92165570-6105-4176-BE1C-75CB21ED79DF}" type="presParOf" srcId="{86E66C63-0F9F-4146-8F20-EFAAE99717F3}" destId="{24FE8AAA-420E-4A16-A2FC-6B97922EA5C2}" srcOrd="0" destOrd="0" presId="urn:microsoft.com/office/officeart/2005/8/layout/hierarchy2"/>
    <dgm:cxn modelId="{5CA3C247-1A9B-4977-8751-C8BD72DB2D5D}" type="presParOf" srcId="{86E66C63-0F9F-4146-8F20-EFAAE99717F3}" destId="{D54DE604-5019-42DB-851E-88E1B6496D2C}" srcOrd="1" destOrd="0" presId="urn:microsoft.com/office/officeart/2005/8/layout/hierarchy2"/>
    <dgm:cxn modelId="{A81F6B58-3166-45AA-8327-7A6FBEED51FF}" type="presParOf" srcId="{D54DE604-5019-42DB-851E-88E1B6496D2C}" destId="{4DA3273E-CE11-401E-88E0-AEEEA6953F54}" srcOrd="0" destOrd="0" presId="urn:microsoft.com/office/officeart/2005/8/layout/hierarchy2"/>
    <dgm:cxn modelId="{F6B16184-BEE7-4E54-A1F5-B2BB94A6E31B}" type="presParOf" srcId="{4DA3273E-CE11-401E-88E0-AEEEA6953F54}" destId="{0A504AAC-E54D-4A96-875C-099E1D4F730E}" srcOrd="0" destOrd="0" presId="urn:microsoft.com/office/officeart/2005/8/layout/hierarchy2"/>
    <dgm:cxn modelId="{47F0CADA-C26C-4094-A586-D88613CCB2CF}" type="presParOf" srcId="{D54DE604-5019-42DB-851E-88E1B6496D2C}" destId="{380DD784-CBD2-4787-902E-A2F58603F6FC}" srcOrd="1" destOrd="0" presId="urn:microsoft.com/office/officeart/2005/8/layout/hierarchy2"/>
    <dgm:cxn modelId="{7030AAFE-591F-4E52-AD37-2E000C864C2E}" type="presParOf" srcId="{380DD784-CBD2-4787-902E-A2F58603F6FC}" destId="{96066C06-64C2-4BC0-8E22-EE3A6832D587}" srcOrd="0" destOrd="0" presId="urn:microsoft.com/office/officeart/2005/8/layout/hierarchy2"/>
    <dgm:cxn modelId="{AF253748-9CB4-4F6F-B4C0-1A59F641E293}" type="presParOf" srcId="{380DD784-CBD2-4787-902E-A2F58603F6FC}" destId="{6D2B382F-1FC0-4403-8176-870E122CB768}" srcOrd="1" destOrd="0" presId="urn:microsoft.com/office/officeart/2005/8/layout/hierarchy2"/>
    <dgm:cxn modelId="{5F3D5F7D-9ED9-4281-8AB1-F2DC7E5A1430}" type="presParOf" srcId="{44607577-36A6-4C49-87DC-E5620996AC4C}" destId="{15A4C04D-81AF-4133-9E45-53C61F44D4EB}" srcOrd="2" destOrd="0" presId="urn:microsoft.com/office/officeart/2005/8/layout/hierarchy2"/>
    <dgm:cxn modelId="{02C4A5A5-3319-484D-A032-BFF89F1B1E81}" type="presParOf" srcId="{15A4C04D-81AF-4133-9E45-53C61F44D4EB}" destId="{F8B39FF5-2E1C-4B3C-B49C-1BF88E418D2D}" srcOrd="0" destOrd="0" presId="urn:microsoft.com/office/officeart/2005/8/layout/hierarchy2"/>
    <dgm:cxn modelId="{3F188D7D-ADAF-47BF-9C10-E9C8B60E513E}" type="presParOf" srcId="{44607577-36A6-4C49-87DC-E5620996AC4C}" destId="{DBAA9D61-62D2-42C2-BCFA-3B49F54C33AB}" srcOrd="3" destOrd="0" presId="urn:microsoft.com/office/officeart/2005/8/layout/hierarchy2"/>
    <dgm:cxn modelId="{913D5D5A-59C3-43D5-A02F-0AA00CAF7368}" type="presParOf" srcId="{DBAA9D61-62D2-42C2-BCFA-3B49F54C33AB}" destId="{D93BC735-73DC-4D08-882A-69AE7CE821A6}" srcOrd="0" destOrd="0" presId="urn:microsoft.com/office/officeart/2005/8/layout/hierarchy2"/>
    <dgm:cxn modelId="{2AF021D0-EFF7-43B8-9AB5-7ADDDB8EACC3}" type="presParOf" srcId="{DBAA9D61-62D2-42C2-BCFA-3B49F54C33AB}" destId="{BCF63FE7-86BA-4E49-99E1-6F478265973B}" srcOrd="1" destOrd="0" presId="urn:microsoft.com/office/officeart/2005/8/layout/hierarchy2"/>
    <dgm:cxn modelId="{8CC5FC5B-208B-4526-AF20-C75B33FC1416}" type="presParOf" srcId="{BCF63FE7-86BA-4E49-99E1-6F478265973B}" destId="{DD624F99-EDC0-4285-975B-0EAABF0C1105}" srcOrd="0" destOrd="0" presId="urn:microsoft.com/office/officeart/2005/8/layout/hierarchy2"/>
    <dgm:cxn modelId="{2A18B27F-9FC5-48E3-9FD1-5C50A9D95CC5}" type="presParOf" srcId="{DD624F99-EDC0-4285-975B-0EAABF0C1105}" destId="{7251D422-6646-4996-815B-C770DA908AA3}" srcOrd="0" destOrd="0" presId="urn:microsoft.com/office/officeart/2005/8/layout/hierarchy2"/>
    <dgm:cxn modelId="{DB23907E-F5EE-4F72-89B3-332ECC55F979}" type="presParOf" srcId="{BCF63FE7-86BA-4E49-99E1-6F478265973B}" destId="{F3113328-ACE7-4DB8-93E3-A7B095ED01BE}" srcOrd="1" destOrd="0" presId="urn:microsoft.com/office/officeart/2005/8/layout/hierarchy2"/>
    <dgm:cxn modelId="{05A5DEF6-1DAC-4733-8DD2-BC1471BF737D}" type="presParOf" srcId="{F3113328-ACE7-4DB8-93E3-A7B095ED01BE}" destId="{F40458E0-0C4C-4B05-AF1A-0201CC0EF541}" srcOrd="0" destOrd="0" presId="urn:microsoft.com/office/officeart/2005/8/layout/hierarchy2"/>
    <dgm:cxn modelId="{7343AFF3-B5D5-4170-9AB2-F832212169E9}" type="presParOf" srcId="{F3113328-ACE7-4DB8-93E3-A7B095ED01BE}" destId="{30B666C0-6966-4925-9AE3-C826D798EC1D}" srcOrd="1" destOrd="0" presId="urn:microsoft.com/office/officeart/2005/8/layout/hierarchy2"/>
    <dgm:cxn modelId="{05E34832-BFBD-4090-A43E-FDCD9360C2B7}" type="presParOf" srcId="{44607577-36A6-4C49-87DC-E5620996AC4C}" destId="{F74E96AD-CBFE-4C83-906C-60E84B54122A}" srcOrd="4" destOrd="0" presId="urn:microsoft.com/office/officeart/2005/8/layout/hierarchy2"/>
    <dgm:cxn modelId="{608EC621-702E-4373-9DC4-01798C85FD31}" type="presParOf" srcId="{F74E96AD-CBFE-4C83-906C-60E84B54122A}" destId="{E33EAAFC-3DB8-47A6-A72B-5EE8205A45CC}" srcOrd="0" destOrd="0" presId="urn:microsoft.com/office/officeart/2005/8/layout/hierarchy2"/>
    <dgm:cxn modelId="{A52B8980-CCD0-429E-B3A3-B1DFF50B6944}" type="presParOf" srcId="{44607577-36A6-4C49-87DC-E5620996AC4C}" destId="{323E5A3C-6E8A-47F0-B1B1-9279A898140E}" srcOrd="5" destOrd="0" presId="urn:microsoft.com/office/officeart/2005/8/layout/hierarchy2"/>
    <dgm:cxn modelId="{B32AB99B-5629-40BD-ADB1-344B730702F9}" type="presParOf" srcId="{323E5A3C-6E8A-47F0-B1B1-9279A898140E}" destId="{5C01587A-1FD2-4439-A063-0AE7C392DC77}" srcOrd="0" destOrd="0" presId="urn:microsoft.com/office/officeart/2005/8/layout/hierarchy2"/>
    <dgm:cxn modelId="{E1749656-7477-4386-94F2-ABBD22F76AC6}" type="presParOf" srcId="{323E5A3C-6E8A-47F0-B1B1-9279A898140E}" destId="{9B4730B5-AF2B-422E-ACA0-6B8E3689189C}" srcOrd="1" destOrd="0" presId="urn:microsoft.com/office/officeart/2005/8/layout/hierarchy2"/>
    <dgm:cxn modelId="{C18CB622-6E1C-4F7B-9CD4-C0DA6AEF99F3}" type="presParOf" srcId="{9B4730B5-AF2B-422E-ACA0-6B8E3689189C}" destId="{D321654E-8824-4A0F-AC8C-4A6E41C6DCE6}" srcOrd="0" destOrd="0" presId="urn:microsoft.com/office/officeart/2005/8/layout/hierarchy2"/>
    <dgm:cxn modelId="{4E55D36B-788D-4508-907C-B36D9A1F985B}" type="presParOf" srcId="{D321654E-8824-4A0F-AC8C-4A6E41C6DCE6}" destId="{DA28E420-56FB-4141-8A3C-E4EA80E417B0}" srcOrd="0" destOrd="0" presId="urn:microsoft.com/office/officeart/2005/8/layout/hierarchy2"/>
    <dgm:cxn modelId="{F7E23EF9-5E5D-4F52-B86E-0EC95407DCE1}" type="presParOf" srcId="{9B4730B5-AF2B-422E-ACA0-6B8E3689189C}" destId="{FFE14C7F-FB41-4A3A-A0ED-034F65B8A8D7}" srcOrd="1" destOrd="0" presId="urn:microsoft.com/office/officeart/2005/8/layout/hierarchy2"/>
    <dgm:cxn modelId="{44DA1367-5399-453D-A2D6-D5B2E324C018}" type="presParOf" srcId="{FFE14C7F-FB41-4A3A-A0ED-034F65B8A8D7}" destId="{BBEB0927-D133-4A97-8306-C41F942FB8CC}" srcOrd="0" destOrd="0" presId="urn:microsoft.com/office/officeart/2005/8/layout/hierarchy2"/>
    <dgm:cxn modelId="{2C77122B-6D4D-4AF5-A100-9E59DCFB2F20}" type="presParOf" srcId="{FFE14C7F-FB41-4A3A-A0ED-034F65B8A8D7}" destId="{4606D82E-6E7F-4079-85C3-C2F14858128C}" srcOrd="1" destOrd="0" presId="urn:microsoft.com/office/officeart/2005/8/layout/hierarchy2"/>
    <dgm:cxn modelId="{41649F53-F4F0-496D-A9FA-F57C85C81BB1}" type="presParOf" srcId="{44607577-36A6-4C49-87DC-E5620996AC4C}" destId="{D3A419F5-A90B-4A0B-93CF-75FD9EEFBE6A}" srcOrd="6" destOrd="0" presId="urn:microsoft.com/office/officeart/2005/8/layout/hierarchy2"/>
    <dgm:cxn modelId="{C5E64E14-48FF-4D42-A899-CE4C3202493C}" type="presParOf" srcId="{D3A419F5-A90B-4A0B-93CF-75FD9EEFBE6A}" destId="{4D2F929C-A90F-4C6C-8414-43EB51CEFFA8}" srcOrd="0" destOrd="0" presId="urn:microsoft.com/office/officeart/2005/8/layout/hierarchy2"/>
    <dgm:cxn modelId="{F0687BA1-4EA7-4CFF-9A94-1A2B90629F2E}" type="presParOf" srcId="{44607577-36A6-4C49-87DC-E5620996AC4C}" destId="{28CBD515-66B5-4253-8885-F80842AAE61B}" srcOrd="7" destOrd="0" presId="urn:microsoft.com/office/officeart/2005/8/layout/hierarchy2"/>
    <dgm:cxn modelId="{C9EAE513-C881-4086-953E-7B7F0D602131}" type="presParOf" srcId="{28CBD515-66B5-4253-8885-F80842AAE61B}" destId="{5B9F9E6A-9A28-46C7-AA3A-5C44EF87ADC8}" srcOrd="0" destOrd="0" presId="urn:microsoft.com/office/officeart/2005/8/layout/hierarchy2"/>
    <dgm:cxn modelId="{1290955F-6758-4FAE-9D94-AD89EBF98793}" type="presParOf" srcId="{28CBD515-66B5-4253-8885-F80842AAE61B}" destId="{05EE35C8-CFD5-48EC-A4B2-EEBBAB75836B}" srcOrd="1" destOrd="0" presId="urn:microsoft.com/office/officeart/2005/8/layout/hierarchy2"/>
    <dgm:cxn modelId="{6FA1722D-18BE-4645-ABF8-C88511089227}" type="presParOf" srcId="{05EE35C8-CFD5-48EC-A4B2-EEBBAB75836B}" destId="{D95A76C3-3A04-4EF5-BB71-741B01FB82C1}" srcOrd="0" destOrd="0" presId="urn:microsoft.com/office/officeart/2005/8/layout/hierarchy2"/>
    <dgm:cxn modelId="{4EFC106A-CA93-4DAC-8A5A-18CB4F535949}" type="presParOf" srcId="{D95A76C3-3A04-4EF5-BB71-741B01FB82C1}" destId="{1834400A-2AA9-49B2-880F-DCA5BD134EEA}" srcOrd="0" destOrd="0" presId="urn:microsoft.com/office/officeart/2005/8/layout/hierarchy2"/>
    <dgm:cxn modelId="{147A5053-3798-423E-88E8-3C7477D11881}" type="presParOf" srcId="{05EE35C8-CFD5-48EC-A4B2-EEBBAB75836B}" destId="{C5FB03A5-D5BC-4711-8A77-4872A5D57FD9}" srcOrd="1" destOrd="0" presId="urn:microsoft.com/office/officeart/2005/8/layout/hierarchy2"/>
    <dgm:cxn modelId="{A88EF99A-454A-4E2E-A2D3-E3A092B20262}" type="presParOf" srcId="{C5FB03A5-D5BC-4711-8A77-4872A5D57FD9}" destId="{6CA16F20-148E-4511-877D-D1A9711A80EC}" srcOrd="0" destOrd="0" presId="urn:microsoft.com/office/officeart/2005/8/layout/hierarchy2"/>
    <dgm:cxn modelId="{22F4F229-717B-448B-B7A9-7957C07F3924}" type="presParOf" srcId="{C5FB03A5-D5BC-4711-8A77-4872A5D57FD9}" destId="{B876B794-64A5-4B51-817B-85FFA54C2956}" srcOrd="1" destOrd="0" presId="urn:microsoft.com/office/officeart/2005/8/layout/hierarchy2"/>
    <dgm:cxn modelId="{58F6E90D-9FD9-41F1-AB66-A06C467B1D7A}" type="presParOf" srcId="{32B77ED9-DDE3-4759-B73F-17E86D23C88D}" destId="{21F3D972-623E-49BF-AA75-70E709A41C94}" srcOrd="1" destOrd="0" presId="urn:microsoft.com/office/officeart/2005/8/layout/hierarchy2"/>
    <dgm:cxn modelId="{72ACCAB1-19FA-4A4D-B6EC-CADA9256D260}" type="presParOf" srcId="{21F3D972-623E-49BF-AA75-70E709A41C94}" destId="{8886515A-0B53-4F71-8905-6888180192CF}" srcOrd="0" destOrd="0" presId="urn:microsoft.com/office/officeart/2005/8/layout/hierarchy2"/>
    <dgm:cxn modelId="{3C84D656-2C25-49BF-B8D5-99CEB6720EDF}" type="presParOf" srcId="{21F3D972-623E-49BF-AA75-70E709A41C94}" destId="{3C15E064-59BA-444D-A4BC-BD005053FEA3}" srcOrd="1" destOrd="0" presId="urn:microsoft.com/office/officeart/2005/8/layout/hierarchy2"/>
    <dgm:cxn modelId="{CEA5D581-514E-4304-B958-2692F241FDCE}" type="presParOf" srcId="{32B77ED9-DDE3-4759-B73F-17E86D23C88D}" destId="{F3677E2E-9CC7-439B-9D6B-015E422B2CF4}" srcOrd="2" destOrd="0" presId="urn:microsoft.com/office/officeart/2005/8/layout/hierarchy2"/>
    <dgm:cxn modelId="{F6DFA144-010F-4100-87A8-69592C3C9C79}" type="presParOf" srcId="{F3677E2E-9CC7-439B-9D6B-015E422B2CF4}" destId="{ED99D0C8-6744-41F5-9CA9-CBAE29B4F9D1}" srcOrd="0" destOrd="0" presId="urn:microsoft.com/office/officeart/2005/8/layout/hierarchy2"/>
    <dgm:cxn modelId="{0F6C5C9A-94A7-4C5A-9058-945503DABF1F}" type="presParOf" srcId="{F3677E2E-9CC7-439B-9D6B-015E422B2CF4}" destId="{7000355D-D4A9-4A35-82EA-63D7AA2D0939}" srcOrd="1" destOrd="0" presId="urn:microsoft.com/office/officeart/2005/8/layout/hierarchy2"/>
    <dgm:cxn modelId="{7295B013-312B-405E-955E-A97BDF0B5B6B}" type="presParOf" srcId="{32B77ED9-DDE3-4759-B73F-17E86D23C88D}" destId="{BE8646B3-B9F2-4D76-BD30-AFBA7EEAE7ED}" srcOrd="3" destOrd="0" presId="urn:microsoft.com/office/officeart/2005/8/layout/hierarchy2"/>
    <dgm:cxn modelId="{3434F4A7-B32E-491C-83DF-24839794B55C}" type="presParOf" srcId="{BE8646B3-B9F2-4D76-BD30-AFBA7EEAE7ED}" destId="{A8174A5A-D7F2-429D-ABF4-970931F0D50C}" srcOrd="0" destOrd="0" presId="urn:microsoft.com/office/officeart/2005/8/layout/hierarchy2"/>
    <dgm:cxn modelId="{874798A5-9654-41EC-AC58-498BE0A12F49}" type="presParOf" srcId="{BE8646B3-B9F2-4D76-BD30-AFBA7EEAE7ED}" destId="{43575505-FAB8-4C15-9816-BBE2F77ADE66}" srcOrd="1" destOrd="0" presId="urn:microsoft.com/office/officeart/2005/8/layout/hierarchy2"/>
    <dgm:cxn modelId="{EE214E96-E353-4102-98EE-0B6C4BD3F7E5}" type="presParOf" srcId="{32B77ED9-DDE3-4759-B73F-17E86D23C88D}" destId="{C82F317D-46D2-41E9-99CE-C116D2E79940}" srcOrd="4" destOrd="0" presId="urn:microsoft.com/office/officeart/2005/8/layout/hierarchy2"/>
    <dgm:cxn modelId="{5FFF585E-85C5-4D0C-ABD2-27B3EB45E6CC}" type="presParOf" srcId="{C82F317D-46D2-41E9-99CE-C116D2E79940}" destId="{828F4CCC-F894-451C-AA4B-E6C22BED16D5}" srcOrd="0" destOrd="0" presId="urn:microsoft.com/office/officeart/2005/8/layout/hierarchy2"/>
    <dgm:cxn modelId="{6C58F0D8-F437-4AC3-B0E1-0D7958AA561C}" type="presParOf" srcId="{C82F317D-46D2-41E9-99CE-C116D2E79940}" destId="{F4C8D26D-EF44-4027-858E-78215F9B8E7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88EEE2-F7F2-4A9F-AE94-64D9C0CCFD2D}">
      <dsp:nvSpPr>
        <dsp:cNvPr id="0" name=""/>
        <dsp:cNvSpPr/>
      </dsp:nvSpPr>
      <dsp:spPr>
        <a:xfrm>
          <a:off x="0" y="412390"/>
          <a:ext cx="3054366" cy="2719926"/>
        </a:xfrm>
        <a:prstGeom prst="roundRect">
          <a:avLst>
            <a:gd name="adj" fmla="val 10000"/>
          </a:avLst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SMART Aim: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Increase annual Diabetes distress screening rates to 80% at all diabetes clinics by Spring 2025 in English- and Spanish-speaking adolescents and young adults with diabetes, ages 12+.</a:t>
          </a:r>
        </a:p>
      </dsp:txBody>
      <dsp:txXfrm>
        <a:off x="79664" y="492054"/>
        <a:ext cx="2895038" cy="2560598"/>
      </dsp:txXfrm>
    </dsp:sp>
    <dsp:sp modelId="{5FADEC8D-07D8-4A1E-B07A-40AA8C69FAA2}">
      <dsp:nvSpPr>
        <dsp:cNvPr id="0" name=""/>
        <dsp:cNvSpPr/>
      </dsp:nvSpPr>
      <dsp:spPr>
        <a:xfrm rot="17198378">
          <a:off x="2613679" y="1162787"/>
          <a:ext cx="1235025" cy="35824"/>
        </a:xfrm>
        <a:custGeom>
          <a:avLst/>
          <a:gdLst/>
          <a:ahLst/>
          <a:cxnLst/>
          <a:rect l="0" t="0" r="0" b="0"/>
          <a:pathLst>
            <a:path>
              <a:moveTo>
                <a:pt x="0" y="17912"/>
              </a:moveTo>
              <a:lnTo>
                <a:pt x="1235025" y="179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00316" y="1149823"/>
        <a:ext cx="61751" cy="61751"/>
      </dsp:txXfrm>
    </dsp:sp>
    <dsp:sp modelId="{24FE8AAA-420E-4A16-A2FC-6B97922EA5C2}">
      <dsp:nvSpPr>
        <dsp:cNvPr id="0" name=""/>
        <dsp:cNvSpPr/>
      </dsp:nvSpPr>
      <dsp:spPr>
        <a:xfrm>
          <a:off x="3408017" y="93540"/>
          <a:ext cx="2984008" cy="991008"/>
        </a:xfrm>
        <a:prstGeom prst="roundRect">
          <a:avLst>
            <a:gd name="adj" fmla="val 10000"/>
          </a:avLst>
        </a:prstGeom>
        <a:solidFill>
          <a:schemeClr val="accent6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Screening for eligible patients integrated into clinical practice</a:t>
          </a:r>
        </a:p>
      </dsp:txBody>
      <dsp:txXfrm>
        <a:off x="3437043" y="122566"/>
        <a:ext cx="2925956" cy="932956"/>
      </dsp:txXfrm>
    </dsp:sp>
    <dsp:sp modelId="{4DA3273E-CE11-401E-88E0-AEEEA6953F54}">
      <dsp:nvSpPr>
        <dsp:cNvPr id="0" name=""/>
        <dsp:cNvSpPr/>
      </dsp:nvSpPr>
      <dsp:spPr>
        <a:xfrm rot="21193129">
          <a:off x="6386542" y="478588"/>
          <a:ext cx="1567521" cy="35824"/>
        </a:xfrm>
        <a:custGeom>
          <a:avLst/>
          <a:gdLst/>
          <a:ahLst/>
          <a:cxnLst/>
          <a:rect l="0" t="0" r="0" b="0"/>
          <a:pathLst>
            <a:path>
              <a:moveTo>
                <a:pt x="0" y="17912"/>
              </a:moveTo>
              <a:lnTo>
                <a:pt x="1567521" y="1791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131115" y="457312"/>
        <a:ext cx="78376" cy="78376"/>
      </dsp:txXfrm>
    </dsp:sp>
    <dsp:sp modelId="{96066C06-64C2-4BC0-8E22-EE3A6832D587}">
      <dsp:nvSpPr>
        <dsp:cNvPr id="0" name=""/>
        <dsp:cNvSpPr/>
      </dsp:nvSpPr>
      <dsp:spPr>
        <a:xfrm>
          <a:off x="7948581" y="0"/>
          <a:ext cx="2940435" cy="8079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Use of electronic tool (Epic) to help identify eligible patients </a:t>
          </a:r>
        </a:p>
      </dsp:txBody>
      <dsp:txXfrm>
        <a:off x="7972244" y="23663"/>
        <a:ext cx="2893109" cy="760585"/>
      </dsp:txXfrm>
    </dsp:sp>
    <dsp:sp modelId="{15A4C04D-81AF-4133-9E45-53C61F44D4EB}">
      <dsp:nvSpPr>
        <dsp:cNvPr id="0" name=""/>
        <dsp:cNvSpPr/>
      </dsp:nvSpPr>
      <dsp:spPr>
        <a:xfrm rot="4722629">
          <a:off x="2276302" y="2703181"/>
          <a:ext cx="1934919" cy="35824"/>
        </a:xfrm>
        <a:custGeom>
          <a:avLst/>
          <a:gdLst/>
          <a:ahLst/>
          <a:cxnLst/>
          <a:rect l="0" t="0" r="0" b="0"/>
          <a:pathLst>
            <a:path>
              <a:moveTo>
                <a:pt x="0" y="17912"/>
              </a:moveTo>
              <a:lnTo>
                <a:pt x="1934919" y="179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3195389" y="2672720"/>
        <a:ext cx="96745" cy="96745"/>
      </dsp:txXfrm>
    </dsp:sp>
    <dsp:sp modelId="{D93BC735-73DC-4D08-882A-69AE7CE821A6}">
      <dsp:nvSpPr>
        <dsp:cNvPr id="0" name=""/>
        <dsp:cNvSpPr/>
      </dsp:nvSpPr>
      <dsp:spPr>
        <a:xfrm>
          <a:off x="3433158" y="3195752"/>
          <a:ext cx="2933697" cy="948161"/>
        </a:xfrm>
        <a:prstGeom prst="roundRect">
          <a:avLst>
            <a:gd name="adj" fmla="val 10000"/>
          </a:avLst>
        </a:prstGeom>
        <a:solidFill>
          <a:schemeClr val="accent6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Adequate support and resources to respond to positive screens</a:t>
          </a:r>
        </a:p>
      </dsp:txBody>
      <dsp:txXfrm>
        <a:off x="3460929" y="3223523"/>
        <a:ext cx="2878155" cy="892619"/>
      </dsp:txXfrm>
    </dsp:sp>
    <dsp:sp modelId="{DD624F99-EDC0-4285-975B-0EAABF0C1105}">
      <dsp:nvSpPr>
        <dsp:cNvPr id="0" name=""/>
        <dsp:cNvSpPr/>
      </dsp:nvSpPr>
      <dsp:spPr>
        <a:xfrm rot="20907757">
          <a:off x="6349544" y="3480552"/>
          <a:ext cx="1713629" cy="35824"/>
        </a:xfrm>
        <a:custGeom>
          <a:avLst/>
          <a:gdLst/>
          <a:ahLst/>
          <a:cxnLst/>
          <a:rect l="0" t="0" r="0" b="0"/>
          <a:pathLst>
            <a:path>
              <a:moveTo>
                <a:pt x="0" y="17912"/>
              </a:moveTo>
              <a:lnTo>
                <a:pt x="1713629" y="1791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7163518" y="3455623"/>
        <a:ext cx="85681" cy="85681"/>
      </dsp:txXfrm>
    </dsp:sp>
    <dsp:sp modelId="{F40458E0-0C4C-4B05-AF1A-0201CC0EF541}">
      <dsp:nvSpPr>
        <dsp:cNvPr id="0" name=""/>
        <dsp:cNvSpPr/>
      </dsp:nvSpPr>
      <dsp:spPr>
        <a:xfrm>
          <a:off x="8045861" y="2929185"/>
          <a:ext cx="2344515" cy="7958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Leadership and clinic staff involvement with screening protocol development</a:t>
          </a:r>
        </a:p>
      </dsp:txBody>
      <dsp:txXfrm>
        <a:off x="8069170" y="2952494"/>
        <a:ext cx="2297897" cy="749201"/>
      </dsp:txXfrm>
    </dsp:sp>
    <dsp:sp modelId="{F74E96AD-CBFE-4C83-906C-60E84B54122A}">
      <dsp:nvSpPr>
        <dsp:cNvPr id="0" name=""/>
        <dsp:cNvSpPr/>
      </dsp:nvSpPr>
      <dsp:spPr>
        <a:xfrm rot="20610030">
          <a:off x="3046582" y="1700759"/>
          <a:ext cx="378036" cy="35824"/>
        </a:xfrm>
        <a:custGeom>
          <a:avLst/>
          <a:gdLst/>
          <a:ahLst/>
          <a:cxnLst/>
          <a:rect l="0" t="0" r="0" b="0"/>
          <a:pathLst>
            <a:path>
              <a:moveTo>
                <a:pt x="0" y="17912"/>
              </a:moveTo>
              <a:lnTo>
                <a:pt x="378036" y="179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26150" y="1709220"/>
        <a:ext cx="18901" cy="18901"/>
      </dsp:txXfrm>
    </dsp:sp>
    <dsp:sp modelId="{5C01587A-1FD2-4439-A063-0AE7C392DC77}">
      <dsp:nvSpPr>
        <dsp:cNvPr id="0" name=""/>
        <dsp:cNvSpPr/>
      </dsp:nvSpPr>
      <dsp:spPr>
        <a:xfrm>
          <a:off x="3416835" y="1272097"/>
          <a:ext cx="2821410" cy="785782"/>
        </a:xfrm>
        <a:prstGeom prst="roundRect">
          <a:avLst>
            <a:gd name="adj" fmla="val 10000"/>
          </a:avLst>
        </a:prstGeom>
        <a:solidFill>
          <a:schemeClr val="accent6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Consistent screening method and tool established</a:t>
          </a:r>
        </a:p>
      </dsp:txBody>
      <dsp:txXfrm>
        <a:off x="3439850" y="1295112"/>
        <a:ext cx="2775380" cy="739752"/>
      </dsp:txXfrm>
    </dsp:sp>
    <dsp:sp modelId="{D321654E-8824-4A0F-AC8C-4A6E41C6DCE6}">
      <dsp:nvSpPr>
        <dsp:cNvPr id="0" name=""/>
        <dsp:cNvSpPr/>
      </dsp:nvSpPr>
      <dsp:spPr>
        <a:xfrm rot="70312">
          <a:off x="6238056" y="1665631"/>
          <a:ext cx="1814512" cy="35824"/>
        </a:xfrm>
        <a:custGeom>
          <a:avLst/>
          <a:gdLst/>
          <a:ahLst/>
          <a:cxnLst/>
          <a:rect l="0" t="0" r="0" b="0"/>
          <a:pathLst>
            <a:path>
              <a:moveTo>
                <a:pt x="0" y="17912"/>
              </a:moveTo>
              <a:lnTo>
                <a:pt x="1814512" y="1791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7099949" y="1638180"/>
        <a:ext cx="90725" cy="90725"/>
      </dsp:txXfrm>
    </dsp:sp>
    <dsp:sp modelId="{BBEB0927-D133-4A97-8306-C41F942FB8CC}">
      <dsp:nvSpPr>
        <dsp:cNvPr id="0" name=""/>
        <dsp:cNvSpPr/>
      </dsp:nvSpPr>
      <dsp:spPr>
        <a:xfrm>
          <a:off x="8052379" y="1432676"/>
          <a:ext cx="2518424" cy="538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Use validated screening tools (PAID-T, PAID-PEDS)</a:t>
          </a:r>
        </a:p>
      </dsp:txBody>
      <dsp:txXfrm>
        <a:off x="8068161" y="1448458"/>
        <a:ext cx="2486860" cy="507280"/>
      </dsp:txXfrm>
    </dsp:sp>
    <dsp:sp modelId="{D3A419F5-A90B-4A0B-93CF-75FD9EEFBE6A}">
      <dsp:nvSpPr>
        <dsp:cNvPr id="0" name=""/>
        <dsp:cNvSpPr/>
      </dsp:nvSpPr>
      <dsp:spPr>
        <a:xfrm rot="4768945">
          <a:off x="1757657" y="3314051"/>
          <a:ext cx="3172520" cy="35824"/>
        </a:xfrm>
        <a:custGeom>
          <a:avLst/>
          <a:gdLst/>
          <a:ahLst/>
          <a:cxnLst/>
          <a:rect l="0" t="0" r="0" b="0"/>
          <a:pathLst>
            <a:path>
              <a:moveTo>
                <a:pt x="0" y="17912"/>
              </a:moveTo>
              <a:lnTo>
                <a:pt x="3172520" y="179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3264604" y="3252650"/>
        <a:ext cx="158626" cy="158626"/>
      </dsp:txXfrm>
    </dsp:sp>
    <dsp:sp modelId="{5B9F9E6A-9A28-46C7-AA3A-5C44EF87ADC8}">
      <dsp:nvSpPr>
        <dsp:cNvPr id="0" name=""/>
        <dsp:cNvSpPr/>
      </dsp:nvSpPr>
      <dsp:spPr>
        <a:xfrm>
          <a:off x="3633469" y="4353618"/>
          <a:ext cx="3020762" cy="1075909"/>
        </a:xfrm>
        <a:prstGeom prst="roundRect">
          <a:avLst>
            <a:gd name="adj" fmla="val 10000"/>
          </a:avLst>
        </a:prstGeom>
        <a:solidFill>
          <a:schemeClr val="accent6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Provider, Patient/family acceptance and comfort with screening</a:t>
          </a:r>
        </a:p>
      </dsp:txBody>
      <dsp:txXfrm>
        <a:off x="3664981" y="4385130"/>
        <a:ext cx="2957738" cy="1012885"/>
      </dsp:txXfrm>
    </dsp:sp>
    <dsp:sp modelId="{D95A76C3-3A04-4EF5-BB71-741B01FB82C1}">
      <dsp:nvSpPr>
        <dsp:cNvPr id="0" name=""/>
        <dsp:cNvSpPr/>
      </dsp:nvSpPr>
      <dsp:spPr>
        <a:xfrm rot="20167646">
          <a:off x="6601287" y="4623211"/>
          <a:ext cx="1237694" cy="35824"/>
        </a:xfrm>
        <a:custGeom>
          <a:avLst/>
          <a:gdLst/>
          <a:ahLst/>
          <a:cxnLst/>
          <a:rect l="0" t="0" r="0" b="0"/>
          <a:pathLst>
            <a:path>
              <a:moveTo>
                <a:pt x="0" y="17912"/>
              </a:moveTo>
              <a:lnTo>
                <a:pt x="1237694" y="1791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189192" y="4610180"/>
        <a:ext cx="61884" cy="61884"/>
      </dsp:txXfrm>
    </dsp:sp>
    <dsp:sp modelId="{6CA16F20-148E-4511-877D-D1A9711A80EC}">
      <dsp:nvSpPr>
        <dsp:cNvPr id="0" name=""/>
        <dsp:cNvSpPr/>
      </dsp:nvSpPr>
      <dsp:spPr>
        <a:xfrm>
          <a:off x="7786038" y="4166042"/>
          <a:ext cx="2992114" cy="449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Educational sessions for providers on DD and screening tools</a:t>
          </a:r>
        </a:p>
      </dsp:txBody>
      <dsp:txXfrm>
        <a:off x="7799196" y="4179200"/>
        <a:ext cx="2965798" cy="422944"/>
      </dsp:txXfrm>
    </dsp:sp>
    <dsp:sp modelId="{8886515A-0B53-4F71-8905-6888180192CF}">
      <dsp:nvSpPr>
        <dsp:cNvPr id="0" name=""/>
        <dsp:cNvSpPr/>
      </dsp:nvSpPr>
      <dsp:spPr>
        <a:xfrm>
          <a:off x="7838046" y="883232"/>
          <a:ext cx="3022596" cy="4165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Sent screening tool via </a:t>
          </a:r>
          <a:r>
            <a:rPr lang="en-US" sz="1100" kern="1200" dirty="0" err="1"/>
            <a:t>Mychart</a:t>
          </a:r>
          <a:r>
            <a:rPr lang="en-US" sz="1100" kern="1200" dirty="0"/>
            <a:t> ahead of clinic</a:t>
          </a:r>
        </a:p>
      </dsp:txBody>
      <dsp:txXfrm>
        <a:off x="7850247" y="895433"/>
        <a:ext cx="2998194" cy="392172"/>
      </dsp:txXfrm>
    </dsp:sp>
    <dsp:sp modelId="{ED99D0C8-6744-41F5-9CA9-CBAE29B4F9D1}">
      <dsp:nvSpPr>
        <dsp:cNvPr id="0" name=""/>
        <dsp:cNvSpPr/>
      </dsp:nvSpPr>
      <dsp:spPr>
        <a:xfrm>
          <a:off x="7926835" y="4973426"/>
          <a:ext cx="3343219" cy="5458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Formal interventions for those with elevated DD</a:t>
          </a:r>
        </a:p>
      </dsp:txBody>
      <dsp:txXfrm>
        <a:off x="7942821" y="4989412"/>
        <a:ext cx="3311247" cy="513842"/>
      </dsp:txXfrm>
    </dsp:sp>
    <dsp:sp modelId="{A8174A5A-D7F2-429D-ABF4-970931F0D50C}">
      <dsp:nvSpPr>
        <dsp:cNvPr id="0" name=""/>
        <dsp:cNvSpPr/>
      </dsp:nvSpPr>
      <dsp:spPr>
        <a:xfrm>
          <a:off x="3367648" y="2053751"/>
          <a:ext cx="2821410" cy="785782"/>
        </a:xfrm>
        <a:prstGeom prst="roundRect">
          <a:avLst>
            <a:gd name="adj" fmla="val 10000"/>
          </a:avLst>
        </a:prstGeom>
        <a:solidFill>
          <a:schemeClr val="accent6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Method for tracking of screening rates established</a:t>
          </a:r>
        </a:p>
      </dsp:txBody>
      <dsp:txXfrm>
        <a:off x="3390663" y="2076766"/>
        <a:ext cx="2775380" cy="739752"/>
      </dsp:txXfrm>
    </dsp:sp>
    <dsp:sp modelId="{828F4CCC-F894-451C-AA4B-E6C22BED16D5}">
      <dsp:nvSpPr>
        <dsp:cNvPr id="0" name=""/>
        <dsp:cNvSpPr/>
      </dsp:nvSpPr>
      <dsp:spPr>
        <a:xfrm>
          <a:off x="7743040" y="2238998"/>
          <a:ext cx="2815959" cy="5109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Monthly tracking of screening rates for DD sent with T1DX data pulls, incorporate as part of new data specs so data more visible on QI portal</a:t>
          </a:r>
        </a:p>
      </dsp:txBody>
      <dsp:txXfrm>
        <a:off x="7758006" y="2253964"/>
        <a:ext cx="2786027" cy="4810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</cdr:x>
      <cdr:y>0.68593</cdr:y>
    </cdr:from>
    <cdr:to>
      <cdr:x>0.5</cdr:x>
      <cdr:y>0.85732</cdr:y>
    </cdr:to>
    <cdr:cxnSp macro="">
      <cdr:nvCxnSpPr>
        <cdr:cNvPr id="3" name="Straight Arrow Connector 2">
          <a:extLst xmlns:a="http://schemas.openxmlformats.org/drawingml/2006/main">
            <a:ext uri="{FF2B5EF4-FFF2-40B4-BE49-F238E27FC236}">
              <a16:creationId xmlns:a16="http://schemas.microsoft.com/office/drawing/2014/main" id="{BEDFFF14-E3BF-23E7-1018-1E91B4E3E066}"/>
            </a:ext>
          </a:extLst>
        </cdr:cNvPr>
        <cdr:cNvCxnSpPr/>
      </cdr:nvCxnSpPr>
      <cdr:spPr>
        <a:xfrm xmlns:a="http://schemas.openxmlformats.org/drawingml/2006/main" flipV="1">
          <a:off x="3700462" y="2809393"/>
          <a:ext cx="0" cy="701964"/>
        </a:xfrm>
        <a:prstGeom xmlns:a="http://schemas.openxmlformats.org/drawingml/2006/main" prst="straightConnector1">
          <a:avLst/>
        </a:prstGeom>
        <a:ln xmlns:a="http://schemas.openxmlformats.org/drawingml/2006/main" w="57150">
          <a:solidFill>
            <a:srgbClr val="FF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9A9FC-2DE2-4612-9B16-6C0147C6DDD8}" type="datetimeFigureOut">
              <a:rPr lang="en-US" smtClean="0"/>
              <a:t>6/25/25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D4E5C-4114-432F-83EA-12C043823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20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ACB9F-F2D8-4534-AA21-86DD0F9F751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10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ACB9F-F2D8-4534-AA21-86DD0F9F751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987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1200" dirty="0"/>
              <a:t>Measurable goals (what)</a:t>
            </a:r>
          </a:p>
          <a:p>
            <a:r>
              <a:rPr lang="en-US" altLang="en-US" sz="1200" dirty="0"/>
              <a:t>Timeframe (when)</a:t>
            </a:r>
          </a:p>
          <a:p>
            <a:r>
              <a:rPr lang="en-US" altLang="en-US" sz="1200" dirty="0"/>
              <a:t>Population (who)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324095-D171-4341-A9DD-CA8C38DFA13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703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ACB9F-F2D8-4534-AA21-86DD0F9F751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03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5537-899D-483C-B618-9F27F81690F3}" type="datetimeFigureOut">
              <a:rPr lang="en-US" smtClean="0"/>
              <a:t>6/25/25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DE11-2C6F-4700-A0F3-A41AE310386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8398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5537-899D-483C-B618-9F27F81690F3}" type="datetimeFigureOut">
              <a:rPr lang="en-US" smtClean="0"/>
              <a:t>6/25/25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DE11-2C6F-4700-A0F3-A41AE3103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253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5537-899D-483C-B618-9F27F81690F3}" type="datetimeFigureOut">
              <a:rPr lang="en-US" smtClean="0"/>
              <a:t>6/25/25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DE11-2C6F-4700-A0F3-A41AE3103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144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63C4AD-18EF-EC4F-BC5D-BE05963A55C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16667" y="477837"/>
            <a:ext cx="8331200" cy="609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4000"/>
              </a:lnSpc>
              <a:spcBef>
                <a:spcPts val="0"/>
              </a:spcBef>
              <a:buNone/>
              <a:defRPr sz="3200" b="1" i="0">
                <a:solidFill>
                  <a:srgbClr val="DADAD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85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2pPr>
            <a:lvl3pPr marL="1219170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3pPr>
            <a:lvl4pPr marL="1828754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4pPr>
            <a:lvl5pPr marL="2438339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5pPr>
          </a:lstStyle>
          <a:p>
            <a:pPr lvl="0"/>
            <a:r>
              <a:rPr lang="en-US" dirty="0"/>
              <a:t>Topic with callout box 3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E407D95D-D425-CD45-99B9-BA16F2CADEE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06949" y="2413000"/>
            <a:ext cx="6096000" cy="609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4000"/>
              </a:lnSpc>
              <a:spcBef>
                <a:spcPts val="0"/>
              </a:spcBef>
              <a:buNone/>
              <a:defRPr sz="3200" b="1" i="0">
                <a:solidFill>
                  <a:srgbClr val="FF763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85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2pPr>
            <a:lvl3pPr marL="1219170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3pPr>
            <a:lvl4pPr marL="1828754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4pPr>
            <a:lvl5pPr marL="2438339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5pPr>
          </a:lstStyle>
          <a:p>
            <a:pPr lvl="0"/>
            <a:r>
              <a:rPr lang="en-US" dirty="0"/>
              <a:t>Headline</a:t>
            </a:r>
          </a:p>
        </p:txBody>
      </p:sp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F7A4C73C-B223-2B46-81A3-A2C376D798B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1648" y="3022600"/>
            <a:ext cx="7424752" cy="3759200"/>
          </a:xfrm>
          <a:prstGeom prst="rect">
            <a:avLst/>
          </a:prstGeom>
        </p:spPr>
        <p:txBody>
          <a:bodyPr/>
          <a:lstStyle>
            <a:lvl1pPr marL="380990" indent="-380990">
              <a:lnSpc>
                <a:spcPct val="10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2133" b="0" i="0">
                <a:solidFill>
                  <a:srgbClr val="DADAD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85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2pPr>
            <a:lvl3pPr marL="1219170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3pPr>
            <a:lvl4pPr marL="1828754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4pPr>
            <a:lvl5pPr marL="2438339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5pPr>
          </a:lstStyle>
          <a:p>
            <a:pPr lvl="0"/>
            <a:r>
              <a:rPr lang="en-US" dirty="0"/>
              <a:t>Re que diam, voles as ex et </a:t>
            </a:r>
            <a:r>
              <a:rPr lang="en-US" dirty="0" err="1"/>
              <a:t>acit</a:t>
            </a:r>
            <a:r>
              <a:rPr lang="en-US" dirty="0"/>
              <a:t> </a:t>
            </a:r>
            <a:r>
              <a:rPr lang="en-US" dirty="0" err="1"/>
              <a:t>erum</a:t>
            </a:r>
            <a:r>
              <a:rPr lang="en-US" dirty="0"/>
              <a:t> ant pos </a:t>
            </a:r>
            <a:r>
              <a:rPr lang="en-US" dirty="0" err="1"/>
              <a:t>aceptior</a:t>
            </a:r>
            <a:r>
              <a:rPr lang="en-US" dirty="0"/>
              <a:t> sapid </a:t>
            </a:r>
            <a:r>
              <a:rPr lang="en-US" dirty="0" err="1"/>
              <a:t>magnita</a:t>
            </a:r>
            <a:r>
              <a:rPr lang="en-US" dirty="0"/>
              <a:t> </a:t>
            </a:r>
            <a:r>
              <a:rPr lang="en-US" dirty="0" err="1"/>
              <a:t>sperum</a:t>
            </a:r>
            <a:r>
              <a:rPr lang="en-US" dirty="0"/>
              <a:t> </a:t>
            </a:r>
            <a:r>
              <a:rPr lang="en-US" dirty="0" err="1"/>
              <a:t>imus</a:t>
            </a:r>
            <a:r>
              <a:rPr lang="en-US" dirty="0"/>
              <a:t> </a:t>
            </a:r>
            <a:r>
              <a:rPr lang="en-US" dirty="0" err="1"/>
              <a:t>iur</a:t>
            </a:r>
            <a:r>
              <a:rPr lang="en-US" dirty="0"/>
              <a:t>?</a:t>
            </a:r>
          </a:p>
          <a:p>
            <a:pPr lvl="0"/>
            <a:r>
              <a:rPr lang="en-US" dirty="0"/>
              <a:t>Nam </a:t>
            </a:r>
            <a:r>
              <a:rPr lang="en-US" dirty="0" err="1"/>
              <a:t>venda</a:t>
            </a:r>
            <a:r>
              <a:rPr lang="en-US" dirty="0"/>
              <a:t> </a:t>
            </a:r>
            <a:r>
              <a:rPr lang="en-US" dirty="0" err="1"/>
              <a:t>eost</a:t>
            </a:r>
            <a:r>
              <a:rPr lang="en-US" dirty="0"/>
              <a:t>, </a:t>
            </a:r>
            <a:r>
              <a:rPr lang="en-US" dirty="0" err="1"/>
              <a:t>toreiciis</a:t>
            </a:r>
            <a:r>
              <a:rPr lang="en-US" dirty="0"/>
              <a:t> era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fugiatio</a:t>
            </a:r>
            <a:r>
              <a:rPr lang="en-US" dirty="0"/>
              <a:t> </a:t>
            </a:r>
            <a:r>
              <a:rPr lang="en-US" dirty="0" err="1"/>
              <a:t>tem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abor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res </a:t>
            </a:r>
            <a:r>
              <a:rPr lang="en-US" dirty="0" err="1"/>
              <a:t>antios</a:t>
            </a:r>
            <a:r>
              <a:rPr lang="en-US" dirty="0"/>
              <a:t> </a:t>
            </a:r>
            <a:r>
              <a:rPr lang="en-US" dirty="0" err="1"/>
              <a:t>evel</a:t>
            </a:r>
            <a:r>
              <a:rPr lang="en-US" dirty="0"/>
              <a:t> </a:t>
            </a:r>
            <a:r>
              <a:rPr lang="en-US" dirty="0" err="1"/>
              <a:t>magnam</a:t>
            </a:r>
            <a:r>
              <a:rPr lang="en-US" dirty="0"/>
              <a:t> et </a:t>
            </a:r>
            <a:r>
              <a:rPr lang="en-US" dirty="0" err="1"/>
              <a:t>veniende</a:t>
            </a:r>
            <a:r>
              <a:rPr lang="en-US" dirty="0"/>
              <a:t> </a:t>
            </a:r>
          </a:p>
          <a:p>
            <a:pPr lvl="0"/>
            <a:r>
              <a:rPr lang="en-US" dirty="0" err="1"/>
              <a:t>sintiae</a:t>
            </a:r>
            <a:r>
              <a:rPr lang="en-US" dirty="0"/>
              <a:t> nihil et </a:t>
            </a:r>
            <a:r>
              <a:rPr lang="en-US" dirty="0" err="1"/>
              <a:t>volorum</a:t>
            </a:r>
            <a:r>
              <a:rPr lang="en-US" dirty="0"/>
              <a:t> </a:t>
            </a:r>
            <a:r>
              <a:rPr lang="en-US" dirty="0" err="1"/>
              <a:t>vitatis</a:t>
            </a:r>
            <a:r>
              <a:rPr lang="en-US" dirty="0"/>
              <a:t> </a:t>
            </a:r>
            <a:r>
              <a:rPr lang="en-US" dirty="0" err="1"/>
              <a:t>seceaqu</a:t>
            </a:r>
            <a:r>
              <a:rPr lang="en-US" dirty="0"/>
              <a:t> </a:t>
            </a:r>
            <a:r>
              <a:rPr lang="en-US" dirty="0" err="1"/>
              <a:t>atatasiti</a:t>
            </a:r>
            <a:r>
              <a:rPr lang="en-US" dirty="0"/>
              <a:t> </a:t>
            </a:r>
            <a:r>
              <a:rPr lang="en-US" dirty="0" err="1"/>
              <a:t>officip</a:t>
            </a:r>
            <a:r>
              <a:rPr lang="en-US" dirty="0"/>
              <a:t> </a:t>
            </a:r>
            <a:r>
              <a:rPr lang="en-US" dirty="0" err="1"/>
              <a:t>itasped</a:t>
            </a:r>
            <a:r>
              <a:rPr lang="en-US" dirty="0"/>
              <a:t> </a:t>
            </a:r>
            <a:r>
              <a:rPr lang="en-US" dirty="0" err="1"/>
              <a:t>essimaio</a:t>
            </a:r>
            <a:r>
              <a:rPr lang="en-US" dirty="0"/>
              <a:t>. Ovid </a:t>
            </a:r>
            <a:r>
              <a:rPr lang="en-US" dirty="0" err="1"/>
              <a:t>mo</a:t>
            </a:r>
            <a:r>
              <a:rPr lang="en-US" dirty="0"/>
              <a:t> </a:t>
            </a:r>
            <a:r>
              <a:rPr lang="en-US" dirty="0" err="1"/>
              <a:t>eaquuntios</a:t>
            </a:r>
            <a:r>
              <a:rPr lang="en-US" dirty="0"/>
              <a:t> </a:t>
            </a:r>
            <a:r>
              <a:rPr lang="en-US" dirty="0" err="1"/>
              <a:t>veligent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Sectati</a:t>
            </a:r>
            <a:r>
              <a:rPr lang="en-US" dirty="0"/>
              <a:t> </a:t>
            </a:r>
            <a:r>
              <a:rPr lang="en-US" dirty="0" err="1"/>
              <a:t>sequassit</a:t>
            </a:r>
            <a:r>
              <a:rPr lang="en-US" dirty="0"/>
              <a:t> et </a:t>
            </a:r>
            <a:r>
              <a:rPr lang="en-US" dirty="0" err="1"/>
              <a:t>aliquat</a:t>
            </a:r>
            <a:r>
              <a:rPr lang="en-US" dirty="0"/>
              <a:t> ad et in pa </a:t>
            </a:r>
            <a:r>
              <a:rPr lang="en-US" dirty="0" err="1"/>
              <a:t>nulpari</a:t>
            </a:r>
            <a:r>
              <a:rPr lang="en-US" dirty="0"/>
              <a:t> </a:t>
            </a:r>
            <a:r>
              <a:rPr lang="en-US" dirty="0" err="1"/>
              <a:t>amusant</a:t>
            </a:r>
            <a:r>
              <a:rPr lang="en-US" dirty="0"/>
              <a:t>,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5C2ECA55-5437-6A4A-8CB1-135A7F246070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06949" y="1425575"/>
            <a:ext cx="9146651" cy="92075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667" b="0" i="0">
                <a:solidFill>
                  <a:srgbClr val="DADAD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85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2pPr>
            <a:lvl3pPr marL="1219170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3pPr>
            <a:lvl4pPr marL="1828754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4pPr>
            <a:lvl5pPr marL="2438339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5pPr>
          </a:lstStyle>
          <a:p>
            <a:pPr lvl="0"/>
            <a:r>
              <a:rPr lang="en-US" dirty="0"/>
              <a:t>Ores </a:t>
            </a:r>
            <a:r>
              <a:rPr lang="en-US" dirty="0" err="1"/>
              <a:t>reprerit</a:t>
            </a:r>
            <a:r>
              <a:rPr lang="en-US" dirty="0"/>
              <a:t> pro ese </a:t>
            </a:r>
            <a:r>
              <a:rPr lang="en-US" dirty="0" err="1"/>
              <a:t>lacienis</a:t>
            </a:r>
            <a:r>
              <a:rPr lang="en-US" dirty="0"/>
              <a:t> es </a:t>
            </a:r>
            <a:r>
              <a:rPr lang="en-US" dirty="0" err="1"/>
              <a:t>iur</a:t>
            </a:r>
            <a:r>
              <a:rPr lang="en-US" dirty="0"/>
              <a:t>, </a:t>
            </a:r>
            <a:r>
              <a:rPr lang="en-US" dirty="0" err="1"/>
              <a:t>sinvernam</a:t>
            </a:r>
            <a:r>
              <a:rPr lang="en-US" dirty="0"/>
              <a:t>, quo </a:t>
            </a:r>
            <a:r>
              <a:rPr lang="en-US" dirty="0" err="1"/>
              <a:t>modit</a:t>
            </a:r>
            <a:r>
              <a:rPr lang="en-US" dirty="0"/>
              <a:t> </a:t>
            </a:r>
            <a:r>
              <a:rPr lang="en-US" dirty="0" err="1"/>
              <a:t>vere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magnis</a:t>
            </a:r>
            <a:r>
              <a:rPr lang="en-US" dirty="0"/>
              <a:t> </a:t>
            </a:r>
            <a:r>
              <a:rPr lang="en-US" dirty="0" err="1"/>
              <a:t>verovid</a:t>
            </a:r>
            <a:r>
              <a:rPr lang="en-US" dirty="0"/>
              <a:t> </a:t>
            </a:r>
            <a:r>
              <a:rPr lang="en-US" dirty="0" err="1"/>
              <a:t>quatur</a:t>
            </a:r>
            <a:r>
              <a:rPr lang="en-US" dirty="0"/>
              <a:t> ad.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A3104BF0-2B09-F442-AAA8-3E33165D202C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534400" y="2562224"/>
            <a:ext cx="3149600" cy="6635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4000"/>
              </a:lnSpc>
              <a:spcBef>
                <a:spcPts val="0"/>
              </a:spcBef>
              <a:buNone/>
              <a:defRPr sz="2667" b="1" i="0">
                <a:solidFill>
                  <a:srgbClr val="007A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85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2pPr>
            <a:lvl3pPr marL="1219170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3pPr>
            <a:lvl4pPr marL="1828754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4pPr>
            <a:lvl5pPr marL="2438339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5pPr>
          </a:lstStyle>
          <a:p>
            <a:pPr lvl="0"/>
            <a:r>
              <a:rPr lang="en-US" dirty="0"/>
              <a:t>Callout Headline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D9D90729-A15A-EC43-AE4E-FFFFFF99FCC9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657424" y="3429001"/>
            <a:ext cx="2903552" cy="310286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67" b="0" i="0">
                <a:solidFill>
                  <a:srgbClr val="464A4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85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2pPr>
            <a:lvl3pPr marL="1219170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3pPr>
            <a:lvl4pPr marL="1828754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4pPr>
            <a:lvl5pPr marL="2438339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5pPr>
          </a:lstStyle>
          <a:p>
            <a:pPr lvl="0"/>
            <a:r>
              <a:rPr lang="en-US" dirty="0" err="1"/>
              <a:t>Os</a:t>
            </a:r>
            <a:r>
              <a:rPr lang="en-US" dirty="0"/>
              <a:t> quo </a:t>
            </a:r>
            <a:r>
              <a:rPr lang="en-US" dirty="0" err="1"/>
              <a:t>venecte</a:t>
            </a:r>
            <a:r>
              <a:rPr lang="en-US" dirty="0"/>
              <a:t> et id qui con </a:t>
            </a:r>
            <a:r>
              <a:rPr lang="en-US" dirty="0" err="1"/>
              <a:t>natem</a:t>
            </a:r>
            <a:r>
              <a:rPr lang="en-US" dirty="0"/>
              <a:t>. </a:t>
            </a:r>
            <a:r>
              <a:rPr lang="en-US" dirty="0" err="1"/>
              <a:t>Ipsaeprovid</a:t>
            </a:r>
            <a:r>
              <a:rPr lang="en-US" dirty="0"/>
              <a:t> </a:t>
            </a:r>
            <a:r>
              <a:rPr lang="en-US" dirty="0" err="1"/>
              <a:t>utempor</a:t>
            </a:r>
            <a:r>
              <a:rPr lang="en-US" dirty="0"/>
              <a:t> maximus </a:t>
            </a:r>
            <a:r>
              <a:rPr lang="en-US" dirty="0" err="1"/>
              <a:t>danimil</a:t>
            </a:r>
            <a:r>
              <a:rPr lang="en-US" dirty="0"/>
              <a:t> </a:t>
            </a:r>
            <a:r>
              <a:rPr lang="en-US" dirty="0" err="1"/>
              <a:t>lantectio</a:t>
            </a:r>
            <a:r>
              <a:rPr lang="en-US" dirty="0"/>
              <a:t> </a:t>
            </a:r>
            <a:r>
              <a:rPr lang="en-US" dirty="0" err="1"/>
              <a:t>conserum</a:t>
            </a:r>
            <a:r>
              <a:rPr lang="en-US" dirty="0"/>
              <a:t> que num qui </a:t>
            </a:r>
            <a:r>
              <a:rPr lang="en-US" dirty="0" err="1"/>
              <a:t>vitemperum</a:t>
            </a:r>
            <a:r>
              <a:rPr lang="en-US" dirty="0"/>
              <a:t> </a:t>
            </a:r>
            <a:r>
              <a:rPr lang="en-US" dirty="0" err="1"/>
              <a:t>evero</a:t>
            </a:r>
            <a:r>
              <a:rPr lang="en-US" dirty="0"/>
              <a:t> mint et </a:t>
            </a:r>
            <a:r>
              <a:rPr lang="en-US" dirty="0" err="1"/>
              <a:t>esenihil</a:t>
            </a:r>
            <a:r>
              <a:rPr lang="en-US" dirty="0"/>
              <a:t> </a:t>
            </a:r>
            <a:r>
              <a:rPr lang="en-US" dirty="0" err="1"/>
              <a:t>ipsaperitat</a:t>
            </a:r>
            <a:r>
              <a:rPr lang="en-US" dirty="0"/>
              <a:t> </a:t>
            </a:r>
            <a:r>
              <a:rPr lang="en-US" dirty="0" err="1"/>
              <a:t>etur</a:t>
            </a:r>
            <a:r>
              <a:rPr lang="en-US" dirty="0"/>
              <a:t>? </a:t>
            </a:r>
            <a:r>
              <a:rPr lang="en-US" dirty="0" err="1"/>
              <a:t>Rovid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omnihil</a:t>
            </a:r>
            <a:r>
              <a:rPr lang="en-US" dirty="0"/>
              <a:t> </a:t>
            </a:r>
            <a:r>
              <a:rPr lang="en-US" dirty="0" err="1"/>
              <a:t>igenisquia</a:t>
            </a:r>
            <a:r>
              <a:rPr lang="en-US" dirty="0"/>
              <a:t> none </a:t>
            </a:r>
            <a:r>
              <a:rPr lang="en-US" dirty="0" err="1"/>
              <a:t>maximi</a:t>
            </a:r>
            <a:r>
              <a:rPr lang="en-US" dirty="0"/>
              <a:t>,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ari</a:t>
            </a:r>
            <a:r>
              <a:rPr lang="en-US" dirty="0"/>
              <a:t> is </a:t>
            </a:r>
            <a:r>
              <a:rPr lang="en-US" dirty="0" err="1"/>
              <a:t>magnature</a:t>
            </a:r>
            <a:r>
              <a:rPr lang="en-US" dirty="0"/>
              <a:t> </a:t>
            </a:r>
            <a:r>
              <a:rPr lang="en-US" dirty="0" err="1"/>
              <a:t>endita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quodistis</a:t>
            </a:r>
            <a:r>
              <a:rPr lang="en-US" dirty="0"/>
              <a:t> </a:t>
            </a:r>
            <a:r>
              <a:rPr lang="en-US" dirty="0" err="1"/>
              <a:t>expedis</a:t>
            </a:r>
            <a:r>
              <a:rPr lang="en-US" dirty="0"/>
              <a:t> et </a:t>
            </a:r>
            <a:r>
              <a:rPr lang="en-US" dirty="0" err="1"/>
              <a:t>explici</a:t>
            </a:r>
            <a:r>
              <a:rPr lang="en-US" dirty="0"/>
              <a:t> </a:t>
            </a:r>
            <a:r>
              <a:rPr lang="en-US" dirty="0" err="1"/>
              <a:t>mperestorae</a:t>
            </a:r>
            <a:r>
              <a:rPr lang="en-US" dirty="0"/>
              <a:t> </a:t>
            </a:r>
            <a:r>
              <a:rPr lang="en-US" dirty="0" err="1"/>
              <a:t>repratq</a:t>
            </a:r>
            <a:r>
              <a:rPr lang="en-US" dirty="0"/>
              <a:t> da </a:t>
            </a:r>
            <a:r>
              <a:rPr lang="en-US" dirty="0" err="1"/>
              <a:t>exerfero</a:t>
            </a:r>
            <a:r>
              <a:rPr lang="en-US" dirty="0"/>
              <a:t> </a:t>
            </a:r>
            <a:r>
              <a:rPr lang="en-US" dirty="0" err="1"/>
              <a:t>quae</a:t>
            </a:r>
            <a:r>
              <a:rPr lang="en-US" dirty="0"/>
              <a:t> </a:t>
            </a:r>
            <a:r>
              <a:rPr lang="en-US" dirty="0" err="1"/>
              <a:t>porerum</a:t>
            </a:r>
            <a:r>
              <a:rPr lang="en-US" dirty="0"/>
              <a:t>, </a:t>
            </a:r>
            <a:r>
              <a:rPr lang="en-US" dirty="0" err="1"/>
              <a:t>quam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1063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5537-899D-483C-B618-9F27F81690F3}" type="datetimeFigureOut">
              <a:rPr lang="en-US" smtClean="0"/>
              <a:t>6/25/25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DE11-2C6F-4700-A0F3-A41AE3103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98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5537-899D-483C-B618-9F27F81690F3}" type="datetimeFigureOut">
              <a:rPr lang="en-US" smtClean="0"/>
              <a:t>6/25/25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DE11-2C6F-4700-A0F3-A41AE310386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903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5537-899D-483C-B618-9F27F81690F3}" type="datetimeFigureOut">
              <a:rPr lang="en-US" smtClean="0"/>
              <a:t>6/25/25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DE11-2C6F-4700-A0F3-A41AE3103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071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5537-899D-483C-B618-9F27F81690F3}" type="datetimeFigureOut">
              <a:rPr lang="en-US" smtClean="0"/>
              <a:t>6/25/25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DE11-2C6F-4700-A0F3-A41AE3103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596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5537-899D-483C-B618-9F27F81690F3}" type="datetimeFigureOut">
              <a:rPr lang="en-US" smtClean="0"/>
              <a:t>6/25/25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DE11-2C6F-4700-A0F3-A41AE3103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93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5537-899D-483C-B618-9F27F81690F3}" type="datetimeFigureOut">
              <a:rPr lang="en-US" smtClean="0"/>
              <a:t>6/25/25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DE11-2C6F-4700-A0F3-A41AE3103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34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9875537-899D-483C-B618-9F27F81690F3}" type="datetimeFigureOut">
              <a:rPr lang="en-US" smtClean="0"/>
              <a:t>6/25/25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E88DE11-2C6F-4700-A0F3-A41AE3103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93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5537-899D-483C-B618-9F27F81690F3}" type="datetimeFigureOut">
              <a:rPr lang="en-US" smtClean="0"/>
              <a:t>6/25/25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DE11-2C6F-4700-A0F3-A41AE3103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650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9875537-899D-483C-B618-9F27F81690F3}" type="datetimeFigureOut">
              <a:rPr lang="en-US" smtClean="0"/>
              <a:t>6/25/25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E88DE11-2C6F-4700-A0F3-A41AE310386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642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9EA66-06C2-874B-C59C-956562F61F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Diabetes Distress Screening at Seattle Children’s Hospital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5A2100-DBEF-1005-40B5-9BA956FC98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T1Dexchange Working group update</a:t>
            </a:r>
          </a:p>
          <a:p>
            <a:r>
              <a:rPr lang="en-US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4107944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19394-C101-455A-3BA1-06C5367EE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B192B-44A9-414F-C88D-6A1467EEE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A51C19-1FA6-EF2E-D869-BECCAAEB05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1518" y="286603"/>
            <a:ext cx="4122917" cy="5967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887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SMART Aim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900" dirty="0"/>
              <a:t>Increase annual </a:t>
            </a:r>
            <a:r>
              <a:rPr lang="en-US" sz="2900" dirty="0">
                <a:solidFill>
                  <a:schemeClr val="tx1"/>
                </a:solidFill>
              </a:rPr>
              <a:t>Diabetes distress screening </a:t>
            </a:r>
            <a:r>
              <a:rPr lang="en-US" sz="2900" dirty="0"/>
              <a:t>rates to 80% at all diabetes clinics by Spring 2025 in English- and Spanish-speaking adolescents and young adults with diabetes, ages 12+.</a:t>
            </a:r>
          </a:p>
          <a:p>
            <a:pPr marL="0" indent="0">
              <a:buNone/>
            </a:pP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488824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3E741C8-CA64-4538-92DE-CF55BA3B90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1653864"/>
              </p:ext>
            </p:extLst>
          </p:nvPr>
        </p:nvGraphicFramePr>
        <p:xfrm>
          <a:off x="1195985" y="770370"/>
          <a:ext cx="11270055" cy="68803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87258" y="4341688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400" dirty="0"/>
          </a:p>
          <a:p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5186599" y="261104"/>
            <a:ext cx="1230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Key Drivers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696819" y="148831"/>
            <a:ext cx="1434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Interventions</a:t>
            </a: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 flipH="1" flipV="1">
            <a:off x="7403739" y="4753403"/>
            <a:ext cx="1798984" cy="1135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</p:cNvCxnSpPr>
          <p:nvPr/>
        </p:nvCxnSpPr>
        <p:spPr>
          <a:xfrm flipH="1" flipV="1">
            <a:off x="7194014" y="3040655"/>
            <a:ext cx="1706705" cy="272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838200" y="213894"/>
            <a:ext cx="10515600" cy="8330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440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4654E3-FCE4-054A-49A5-D3C11A3EA891}"/>
              </a:ext>
            </a:extLst>
          </p:cNvPr>
          <p:cNvCxnSpPr>
            <a:cxnSpLocks/>
          </p:cNvCxnSpPr>
          <p:nvPr/>
        </p:nvCxnSpPr>
        <p:spPr>
          <a:xfrm flipH="1" flipV="1">
            <a:off x="7403739" y="1566564"/>
            <a:ext cx="1706705" cy="272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1216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 Diabetes PRO Screening Timeline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838200" y="4091654"/>
            <a:ext cx="11115261" cy="5300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940233" y="3483844"/>
            <a:ext cx="0" cy="6096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85734" y="2277927"/>
            <a:ext cx="21826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September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Transition to EPIC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Screening via EPIC </a:t>
            </a:r>
            <a:r>
              <a:rPr lang="en-US" sz="1600" dirty="0" err="1"/>
              <a:t>mychart</a:t>
            </a:r>
            <a:r>
              <a:rPr lang="en-US" sz="1600" dirty="0"/>
              <a:t>, not TONIC </a:t>
            </a:r>
          </a:p>
          <a:p>
            <a:endParaRPr lang="en-US" sz="1600" b="1" dirty="0"/>
          </a:p>
          <a:p>
            <a:endParaRPr lang="en-US" sz="1600" b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8270575" y="3316361"/>
            <a:ext cx="0" cy="6096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150884" y="4685230"/>
            <a:ext cx="26471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July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Expand PAID-T screening to regional clinics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Hospital-wide depression screening protocol initiated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86506" y="2403458"/>
            <a:ext cx="2647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June 2023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MA leadership role eliminated by hospital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428154" y="3413536"/>
            <a:ext cx="0" cy="6096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16DECA6-2846-8249-ACC6-14A3841117A8}"/>
              </a:ext>
            </a:extLst>
          </p:cNvPr>
          <p:cNvCxnSpPr>
            <a:cxnSpLocks/>
          </p:cNvCxnSpPr>
          <p:nvPr/>
        </p:nvCxnSpPr>
        <p:spPr>
          <a:xfrm flipV="1">
            <a:off x="2388364" y="4238343"/>
            <a:ext cx="0" cy="478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A0B6CCA-CB00-6A46-80B7-2D27765D4999}"/>
              </a:ext>
            </a:extLst>
          </p:cNvPr>
          <p:cNvCxnSpPr>
            <a:cxnSpLocks/>
          </p:cNvCxnSpPr>
          <p:nvPr/>
        </p:nvCxnSpPr>
        <p:spPr>
          <a:xfrm flipV="1">
            <a:off x="5376551" y="4271131"/>
            <a:ext cx="0" cy="478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9B579E9-BC84-A84B-1B37-2F693A26601E}"/>
              </a:ext>
            </a:extLst>
          </p:cNvPr>
          <p:cNvCxnSpPr>
            <a:cxnSpLocks/>
          </p:cNvCxnSpPr>
          <p:nvPr/>
        </p:nvCxnSpPr>
        <p:spPr>
          <a:xfrm flipV="1">
            <a:off x="8924714" y="4271131"/>
            <a:ext cx="0" cy="478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72AA3A2A-9355-1249-601A-DC06405656E2}"/>
              </a:ext>
            </a:extLst>
          </p:cNvPr>
          <p:cNvSpPr txBox="1"/>
          <p:nvPr/>
        </p:nvSpPr>
        <p:spPr>
          <a:xfrm>
            <a:off x="4802920" y="4716769"/>
            <a:ext cx="2647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June 2023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/>
              <a:t>SCH joins </a:t>
            </a:r>
            <a:r>
              <a:rPr lang="en-US" sz="1600" dirty="0"/>
              <a:t>T1DX Diabetes distress workgroup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7024B2C-E9FE-14D0-9FFE-8C29AA212EA3}"/>
              </a:ext>
            </a:extLst>
          </p:cNvPr>
          <p:cNvSpPr txBox="1"/>
          <p:nvPr/>
        </p:nvSpPr>
        <p:spPr>
          <a:xfrm>
            <a:off x="6947015" y="2391683"/>
            <a:ext cx="2647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Sept 2023</a:t>
            </a:r>
          </a:p>
          <a:p>
            <a:r>
              <a:rPr lang="en-US" sz="1600" dirty="0"/>
              <a:t>DD data submitted to T1DX as part of monthly data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4F4441-ACD6-33D4-89B6-2F650B7005F4}"/>
              </a:ext>
            </a:extLst>
          </p:cNvPr>
          <p:cNvSpPr txBox="1"/>
          <p:nvPr/>
        </p:nvSpPr>
        <p:spPr>
          <a:xfrm>
            <a:off x="7868578" y="4869895"/>
            <a:ext cx="211227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/>
              <a:t>March 2024</a:t>
            </a:r>
          </a:p>
          <a:p>
            <a:r>
              <a:rPr lang="en-US" sz="1800" dirty="0"/>
              <a:t>Expanded visit types for auto assignment of PAID, including TM</a:t>
            </a:r>
          </a:p>
        </p:txBody>
      </p:sp>
    </p:spTree>
    <p:extLst>
      <p:ext uri="{BB962C8B-B14F-4D97-AF65-F5344CB8AC3E}">
        <p14:creationId xmlns:p14="http://schemas.microsoft.com/office/powerpoint/2010/main" val="515407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91524-068A-2C46-C90F-A6E7E2F6A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0"/>
            <a:ext cx="10692213" cy="1572426"/>
          </a:xfrm>
        </p:spPr>
        <p:txBody>
          <a:bodyPr/>
          <a:lstStyle/>
          <a:p>
            <a:r>
              <a:rPr lang="en-US" dirty="0"/>
              <a:t>Screening Rates at all sites/visits ages 12+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1CB2529-1AFE-059E-263C-9F8915DB56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5654302"/>
              </p:ext>
            </p:extLst>
          </p:nvPr>
        </p:nvGraphicFramePr>
        <p:xfrm>
          <a:off x="957166" y="2418459"/>
          <a:ext cx="8203925" cy="3631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2075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968EE-21AC-4087-7F2D-12A1B695A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5AD2D-12F3-CD25-6572-8E32EB5FB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-next PDSA cycle, work with MA team on focusing on completing screening prior to visit, even with in person visits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-Request build of PAID-Peds in EPIC  for youth ages 8-12 (20 item, cutoff score &gt;=41)</a:t>
            </a:r>
          </a:p>
        </p:txBody>
      </p:sp>
    </p:spTree>
    <p:extLst>
      <p:ext uri="{BB962C8B-B14F-4D97-AF65-F5344CB8AC3E}">
        <p14:creationId xmlns:p14="http://schemas.microsoft.com/office/powerpoint/2010/main" val="3407401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Background- previous state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71089" y="1958331"/>
            <a:ext cx="10187353" cy="473648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900" dirty="0"/>
              <a:t>&gt;2000 youth with T1DM, seen in clinic every 3 months</a:t>
            </a:r>
          </a:p>
          <a:p>
            <a:pPr lvl="1">
              <a:spcAft>
                <a:spcPts val="1200"/>
              </a:spcAft>
            </a:pPr>
            <a:r>
              <a:rPr lang="en-US" sz="2900" dirty="0"/>
              <a:t>Seattle campus (main), Bellevue, Everett, Federal Way</a:t>
            </a:r>
          </a:p>
          <a:p>
            <a:pPr marL="457200" lvl="1" indent="0">
              <a:spcAft>
                <a:spcPts val="1200"/>
              </a:spcAft>
              <a:buNone/>
            </a:pPr>
            <a:endParaRPr lang="en-US" sz="2900" dirty="0"/>
          </a:p>
          <a:p>
            <a:pPr>
              <a:spcAft>
                <a:spcPts val="1200"/>
              </a:spcAft>
            </a:pPr>
            <a:r>
              <a:rPr lang="en-US" sz="2900" dirty="0"/>
              <a:t>Annual “team visit” recommendation with social work and nutrition, this was where DD assessment would occur, though not using validated tools</a:t>
            </a:r>
          </a:p>
          <a:p>
            <a:pPr lvl="1">
              <a:spcAft>
                <a:spcPts val="1200"/>
              </a:spcAft>
            </a:pPr>
            <a:r>
              <a:rPr lang="en-US" sz="2900" dirty="0"/>
              <a:t>22.4% of patients ages 13-21 did this in 2017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341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PAID-T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7502826"/>
              </p:ext>
            </p:extLst>
          </p:nvPr>
        </p:nvGraphicFramePr>
        <p:xfrm>
          <a:off x="182333" y="1805375"/>
          <a:ext cx="5454267" cy="223969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454267">
                  <a:extLst>
                    <a:ext uri="{9D8B030D-6E8A-4147-A177-3AD203B41FA5}">
                      <a16:colId xmlns:a16="http://schemas.microsoft.com/office/drawing/2014/main" val="2012688241"/>
                    </a:ext>
                  </a:extLst>
                </a:gridCol>
              </a:tblGrid>
              <a:tr h="959870">
                <a:tc>
                  <a:txBody>
                    <a:bodyPr/>
                    <a:lstStyle/>
                    <a:p>
                      <a:pPr marL="285750" marR="0" lvl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n-US" sz="1800" dirty="0">
                          <a:effectLst/>
                        </a:rPr>
                        <a:t>Not feeling motivated to keep up with my daily diabetes tasks.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7646882"/>
                  </a:ext>
                </a:extLst>
              </a:tr>
              <a:tr h="1279827">
                <a:tc>
                  <a:txBody>
                    <a:bodyPr/>
                    <a:lstStyle/>
                    <a:p>
                      <a:pPr marL="285750" marR="0" lvl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n-US" sz="1800" dirty="0">
                          <a:effectLst/>
                        </a:rPr>
                        <a:t>Feeling that my friends or family act like “diabetes police” (e.g. nag about eating properly, checking blood sugars, not trying hard enough).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082398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432455"/>
              </p:ext>
            </p:extLst>
          </p:nvPr>
        </p:nvGraphicFramePr>
        <p:xfrm>
          <a:off x="182332" y="4029872"/>
          <a:ext cx="5454267" cy="212298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454267">
                  <a:extLst>
                    <a:ext uri="{9D8B030D-6E8A-4147-A177-3AD203B41FA5}">
                      <a16:colId xmlns:a16="http://schemas.microsoft.com/office/drawing/2014/main" val="3858751388"/>
                    </a:ext>
                  </a:extLst>
                </a:gridCol>
              </a:tblGrid>
              <a:tr h="1061492">
                <a:tc>
                  <a:txBody>
                    <a:bodyPr/>
                    <a:lstStyle/>
                    <a:p>
                      <a:pPr marL="285750" marR="0" lvl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n-US" sz="1800" dirty="0">
                          <a:effectLst/>
                        </a:rPr>
                        <a:t>Feeling that my friends or family don’t understand how difficult living with diabetes can be.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7126005"/>
                  </a:ext>
                </a:extLst>
              </a:tr>
              <a:tr h="1061492">
                <a:tc>
                  <a:txBody>
                    <a:bodyPr/>
                    <a:lstStyle/>
                    <a:p>
                      <a:pPr marL="285750" marR="0" lvl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n-US" sz="1800" dirty="0">
                          <a:effectLst/>
                        </a:rPr>
                        <a:t>Worrying that diabetes gets in the way of having fun       and being with my friends.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dirty="0">
                          <a:effectLst/>
                        </a:rPr>
                        <a:t>                              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117757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44011" y="3767769"/>
            <a:ext cx="4165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        1 </a:t>
            </a:r>
            <a:r>
              <a:rPr lang="en-US" b="1" dirty="0">
                <a:sym typeface="Wingdings" panose="05000000000000000000" pitchFamily="2" charset="2"/>
              </a:rPr>
              <a:t> 			6</a:t>
            </a:r>
          </a:p>
          <a:p>
            <a:r>
              <a:rPr lang="en-US" b="1" dirty="0">
                <a:sym typeface="Wingdings" panose="05000000000000000000" pitchFamily="2" charset="2"/>
              </a:rPr>
              <a:t>Not a problem 	  A serious problem</a:t>
            </a:r>
            <a:endParaRPr lang="en-US" b="1" dirty="0"/>
          </a:p>
        </p:txBody>
      </p:sp>
      <p:sp>
        <p:nvSpPr>
          <p:cNvPr id="7" name="Right Arrow 6"/>
          <p:cNvSpPr/>
          <p:nvPr/>
        </p:nvSpPr>
        <p:spPr>
          <a:xfrm>
            <a:off x="8834167" y="3602516"/>
            <a:ext cx="892366" cy="1652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673E74-2600-743E-50C4-A32AF6CD6DCC}"/>
              </a:ext>
            </a:extLst>
          </p:cNvPr>
          <p:cNvSpPr txBox="1"/>
          <p:nvPr/>
        </p:nvSpPr>
        <p:spPr>
          <a:xfrm>
            <a:off x="6343221" y="1902613"/>
            <a:ext cx="44610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14 items, total score calculated</a:t>
            </a:r>
          </a:p>
          <a:p>
            <a:r>
              <a:rPr lang="en-US" dirty="0"/>
              <a:t>Validated ages 12-18 </a:t>
            </a:r>
            <a:r>
              <a:rPr lang="en-US" dirty="0" err="1"/>
              <a:t>yo</a:t>
            </a:r>
            <a:endParaRPr lang="en-US" dirty="0"/>
          </a:p>
          <a:p>
            <a:r>
              <a:rPr lang="en-US" dirty="0"/>
              <a:t>Shapiro et. Al -&gt; score &gt;=44 indicated high DD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511C8FD-45DB-DF17-209E-8FBA041FAB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6183" y="4579897"/>
            <a:ext cx="6154584" cy="2200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604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Protocol (Citrix)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13034" y="2121512"/>
            <a:ext cx="10187353" cy="473648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900" dirty="0"/>
              <a:t>Eligible patients for PAID-T: Ages 13+ with diabetes, at each visit</a:t>
            </a:r>
          </a:p>
          <a:p>
            <a:pPr>
              <a:spcAft>
                <a:spcPts val="1200"/>
              </a:spcAft>
            </a:pPr>
            <a:r>
              <a:rPr lang="en-US" sz="2900" dirty="0"/>
              <a:t>Screening tools filled out on electronic tablet (Tonic) given by MA with other intake forms when rooming. </a:t>
            </a:r>
          </a:p>
          <a:p>
            <a:pPr>
              <a:spcAft>
                <a:spcPts val="1200"/>
              </a:spcAft>
            </a:pPr>
            <a:r>
              <a:rPr lang="en-US" sz="2900" dirty="0"/>
              <a:t>Provider given printed report prior to visit- high scores flagged</a:t>
            </a:r>
          </a:p>
          <a:p>
            <a:pPr>
              <a:spcAft>
                <a:spcPts val="1200"/>
              </a:spcAft>
            </a:pPr>
            <a:r>
              <a:rPr lang="en-US" sz="2900" dirty="0"/>
              <a:t>+PAIDT: recommend SW follow up if not seen in past year and provider discussion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552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 Diabetes PRO Screening Timeline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838200" y="4091654"/>
            <a:ext cx="11115261" cy="5300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940233" y="3483844"/>
            <a:ext cx="0" cy="6096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75121" y="1746700"/>
            <a:ext cx="2707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Meetings with social work, Division leadership, MAs, to develop clinical protocol for psychosocial screening in diabetes clinics using TONIC electronic platform</a:t>
            </a:r>
          </a:p>
          <a:p>
            <a:r>
              <a:rPr lang="en-US" sz="1600" b="1" dirty="0"/>
              <a:t>February 2017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8270575" y="3316361"/>
            <a:ext cx="0" cy="6096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69986" y="4574135"/>
            <a:ext cx="26471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Piloted PRO screening using TONIC platform with  three diabetes providers, solicit feedback, coach MAs in process, refine alert process for flags</a:t>
            </a:r>
          </a:p>
          <a:p>
            <a:r>
              <a:rPr lang="en-US" sz="1600" b="1" dirty="0"/>
              <a:t>March 2018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98004" y="1869812"/>
            <a:ext cx="26471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June 2018</a:t>
            </a:r>
          </a:p>
          <a:p>
            <a:r>
              <a:rPr lang="en-US" sz="1600" dirty="0"/>
              <a:t>Presented PRO screening protocol at staff meeting and facilitated an in-service on suicide safety assessments with review of available tools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428154" y="3413536"/>
            <a:ext cx="0" cy="6096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16DECA6-2846-8249-ACC6-14A3841117A8}"/>
              </a:ext>
            </a:extLst>
          </p:cNvPr>
          <p:cNvCxnSpPr>
            <a:cxnSpLocks/>
          </p:cNvCxnSpPr>
          <p:nvPr/>
        </p:nvCxnSpPr>
        <p:spPr>
          <a:xfrm flipV="1">
            <a:off x="2388364" y="4238343"/>
            <a:ext cx="0" cy="478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A0B6CCA-CB00-6A46-80B7-2D27765D4999}"/>
              </a:ext>
            </a:extLst>
          </p:cNvPr>
          <p:cNvCxnSpPr>
            <a:cxnSpLocks/>
          </p:cNvCxnSpPr>
          <p:nvPr/>
        </p:nvCxnSpPr>
        <p:spPr>
          <a:xfrm flipV="1">
            <a:off x="6081226" y="4238342"/>
            <a:ext cx="0" cy="478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7602126" y="1992922"/>
            <a:ext cx="21363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January 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Initiated screening at every visit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SW expands availability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10066" y="5004101"/>
            <a:ext cx="26471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Started PRO screening at Main campus diabetes clinic </a:t>
            </a:r>
            <a:r>
              <a:rPr lang="en-US" sz="1600" dirty="0"/>
              <a:t>(patients ages 13-21, English speaking)</a:t>
            </a:r>
            <a:endParaRPr lang="en-US" sz="1400" dirty="0"/>
          </a:p>
          <a:p>
            <a:r>
              <a:rPr lang="en-US" sz="1600" b="1" dirty="0"/>
              <a:t>June 2018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9B579E9-BC84-A84B-1B37-2F693A26601E}"/>
              </a:ext>
            </a:extLst>
          </p:cNvPr>
          <p:cNvCxnSpPr>
            <a:cxnSpLocks/>
          </p:cNvCxnSpPr>
          <p:nvPr/>
        </p:nvCxnSpPr>
        <p:spPr>
          <a:xfrm flipV="1">
            <a:off x="8924714" y="4271131"/>
            <a:ext cx="0" cy="478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7F977FD5-ED35-E9BC-A6A1-B19EFAC04CD0}"/>
              </a:ext>
            </a:extLst>
          </p:cNvPr>
          <p:cNvSpPr/>
          <p:nvPr/>
        </p:nvSpPr>
        <p:spPr>
          <a:xfrm>
            <a:off x="8208840" y="4818836"/>
            <a:ext cx="21363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March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COVID-19 pandemic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EA6EDD-24C5-5A76-4758-A42E33523E6F}"/>
              </a:ext>
            </a:extLst>
          </p:cNvPr>
          <p:cNvSpPr/>
          <p:nvPr/>
        </p:nvSpPr>
        <p:spPr>
          <a:xfrm>
            <a:off x="10087520" y="2560871"/>
            <a:ext cx="21363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September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Transition to EPIC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B5D6216-873C-8571-DCF6-3663A1FB7D21}"/>
              </a:ext>
            </a:extLst>
          </p:cNvPr>
          <p:cNvCxnSpPr/>
          <p:nvPr/>
        </p:nvCxnSpPr>
        <p:spPr>
          <a:xfrm>
            <a:off x="11155680" y="3257782"/>
            <a:ext cx="0" cy="6096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5875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SMART Aim (2017)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900" dirty="0"/>
              <a:t>Aim: Increase</a:t>
            </a:r>
            <a:r>
              <a:rPr lang="en-US" sz="2900" dirty="0">
                <a:solidFill>
                  <a:schemeClr val="tx1"/>
                </a:solidFill>
              </a:rPr>
              <a:t> annual </a:t>
            </a:r>
            <a:r>
              <a:rPr lang="en-US" sz="2900" dirty="0"/>
              <a:t>mental health screening rates to 50% at </a:t>
            </a:r>
            <a:r>
              <a:rPr lang="en-US" sz="2900" dirty="0">
                <a:solidFill>
                  <a:srgbClr val="FF0000"/>
                </a:solidFill>
              </a:rPr>
              <a:t>Main Campus </a:t>
            </a:r>
            <a:r>
              <a:rPr lang="en-US" sz="2900" dirty="0"/>
              <a:t>by Fall 2019 in English- and Spanish-speaking adolescents and young adults with diabetes, ages 13+.</a:t>
            </a:r>
          </a:p>
        </p:txBody>
      </p:sp>
    </p:spTree>
    <p:extLst>
      <p:ext uri="{BB962C8B-B14F-4D97-AF65-F5344CB8AC3E}">
        <p14:creationId xmlns:p14="http://schemas.microsoft.com/office/powerpoint/2010/main" val="2469255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C52A5CB-C816-4601-BE89-9E2F47FDE54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sz="1800" dirty="0">
                <a:solidFill>
                  <a:srgbClr val="007A9B"/>
                </a:solidFill>
              </a:rPr>
              <a:t>Results: Annual screening rates on Main Campus (13+ </a:t>
            </a:r>
            <a:r>
              <a:rPr lang="en-US" sz="1800" dirty="0" err="1">
                <a:solidFill>
                  <a:srgbClr val="007A9B"/>
                </a:solidFill>
              </a:rPr>
              <a:t>yo</a:t>
            </a:r>
            <a:r>
              <a:rPr lang="en-US" sz="1800" dirty="0">
                <a:solidFill>
                  <a:srgbClr val="007A9B"/>
                </a:solidFill>
              </a:rPr>
              <a:t>)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6B222CB-D33B-4BF2-AA4F-800C01552A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0" y="351367"/>
            <a:ext cx="731520" cy="731520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4941C1B-5C87-4ADB-8475-50D4A0961D79}"/>
              </a:ext>
            </a:extLst>
          </p:cNvPr>
          <p:cNvCxnSpPr/>
          <p:nvPr/>
        </p:nvCxnSpPr>
        <p:spPr>
          <a:xfrm>
            <a:off x="711200" y="1193800"/>
            <a:ext cx="9855200" cy="0"/>
          </a:xfrm>
          <a:prstGeom prst="line">
            <a:avLst/>
          </a:prstGeom>
          <a:ln w="19050">
            <a:solidFill>
              <a:srgbClr val="FF7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914400" y="1600200"/>
            <a:ext cx="7424752" cy="3759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659595" y="1803401"/>
            <a:ext cx="3044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/>
            <a:r>
              <a:rPr 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 screening went from </a:t>
            </a: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2% </a:t>
            </a:r>
            <a:r>
              <a:rPr 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pre-implementation to </a:t>
            </a: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80% </a:t>
            </a:r>
            <a:r>
              <a:rPr 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post-implementation</a:t>
            </a: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839200" y="3124201"/>
            <a:ext cx="314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594" indent="-228594" defTabSz="914377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22%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of patients endorsed high diabetes distress (PAID-T ≥ 44). </a:t>
            </a:r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1299946"/>
            <a:ext cx="7315200" cy="5404557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2438400" y="4798328"/>
            <a:ext cx="812800" cy="4594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168749" y="4305886"/>
            <a:ext cx="2017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Pilot screening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242820" y="3100895"/>
            <a:ext cx="812800" cy="4594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53452" y="2571831"/>
            <a:ext cx="18347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Widespread screening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261563" y="2894464"/>
            <a:ext cx="812800" cy="4594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241911" y="2032690"/>
            <a:ext cx="18403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Changes to Protocol</a:t>
            </a:r>
          </a:p>
        </p:txBody>
      </p:sp>
    </p:spTree>
    <p:extLst>
      <p:ext uri="{BB962C8B-B14F-4D97-AF65-F5344CB8AC3E}">
        <p14:creationId xmlns:p14="http://schemas.microsoft.com/office/powerpoint/2010/main" val="1165178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Protocol (Epic)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13034" y="2121512"/>
            <a:ext cx="10187353" cy="473648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900" dirty="0"/>
              <a:t>Eligible patients for PAID-T: Ages 13+ with diabetes, at each visit- auto assigned based on visit type (12-13 manually assigned) 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900" dirty="0"/>
              <a:t>Screening tools sent to patients via </a:t>
            </a:r>
            <a:r>
              <a:rPr lang="en-US" sz="2900" dirty="0" err="1"/>
              <a:t>Mychart</a:t>
            </a:r>
            <a:r>
              <a:rPr lang="en-US" sz="2900" dirty="0"/>
              <a:t> 5-7 days before appointment if </a:t>
            </a:r>
            <a:r>
              <a:rPr lang="en-US" sz="2900" dirty="0" err="1"/>
              <a:t>telemed</a:t>
            </a:r>
            <a:r>
              <a:rPr lang="en-US" sz="2900" dirty="0"/>
              <a:t> or AHEAD clinic (MA manually sends)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900" dirty="0"/>
              <a:t>If not completed prior to visit or if in person visit, patient completes PAID-T on tablet when rooming 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900" dirty="0"/>
              <a:t>+PAIDT flags in Epic (though no BPA): recommend SW follow up if not seen in past year and provider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491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9F100-2CA1-EB7B-9BB6-0E1B3007E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FCFAAE9-D0C5-BF9A-0646-C65C07958B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0809" y="356921"/>
            <a:ext cx="6391275" cy="3514725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228991A-1694-490E-4946-8E919F12E6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9325" y="3941964"/>
            <a:ext cx="6162675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96519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046da4d3-ba20-4986-879c-49e262eff745}" enabled="1" method="Standard" siteId="{9f693e63-5e9e-4ced-98a4-8ab28f9d0c2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176</TotalTime>
  <Words>878</Words>
  <Application>Microsoft Macintosh PowerPoint</Application>
  <PresentationFormat>Widescreen</PresentationFormat>
  <Paragraphs>101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Gotham Book</vt:lpstr>
      <vt:lpstr>Times New Roman</vt:lpstr>
      <vt:lpstr>Wingdings</vt:lpstr>
      <vt:lpstr>Retrospect</vt:lpstr>
      <vt:lpstr>Diabetes Distress Screening at Seattle Children’s Hospital</vt:lpstr>
      <vt:lpstr>Background- previous state</vt:lpstr>
      <vt:lpstr>PAID-T</vt:lpstr>
      <vt:lpstr>Clinical Protocol (Citrix)</vt:lpstr>
      <vt:lpstr>SCH Diabetes PRO Screening Timeline</vt:lpstr>
      <vt:lpstr>Previous SMART Aim (2017)</vt:lpstr>
      <vt:lpstr>PowerPoint Presentation</vt:lpstr>
      <vt:lpstr>Clinical Protocol (Epic)</vt:lpstr>
      <vt:lpstr>PowerPoint Presentation</vt:lpstr>
      <vt:lpstr>PowerPoint Presentation</vt:lpstr>
      <vt:lpstr>New SMART Aim</vt:lpstr>
      <vt:lpstr>PowerPoint Presentation</vt:lpstr>
      <vt:lpstr>SCH Diabetes PRO Screening Timeline</vt:lpstr>
      <vt:lpstr>Screening Rates at all sites/visits ages 12+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 Distress Screening at Seattle Children’s Hospital</dc:title>
  <dc:creator>Roberts, Alissa</dc:creator>
  <cp:lastModifiedBy>Nicole Rioles</cp:lastModifiedBy>
  <cp:revision>15</cp:revision>
  <dcterms:created xsi:type="dcterms:W3CDTF">2023-09-05T16:37:27Z</dcterms:created>
  <dcterms:modified xsi:type="dcterms:W3CDTF">2025-06-25T15:41:55Z</dcterms:modified>
</cp:coreProperties>
</file>