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7.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3" r:id="rId1"/>
    <p:sldMasterId id="2147483658" r:id="rId2"/>
    <p:sldMasterId id="2147483662" r:id="rId3"/>
    <p:sldMasterId id="2147483666" r:id="rId4"/>
    <p:sldMasterId id="2147483670" r:id="rId5"/>
    <p:sldMasterId id="2147483682" r:id="rId6"/>
    <p:sldMasterId id="2147483686" r:id="rId7"/>
    <p:sldMasterId id="2147483698" r:id="rId8"/>
  </p:sldMasterIdLst>
  <p:notesMasterIdLst>
    <p:notesMasterId r:id="rId23"/>
  </p:notesMasterIdLst>
  <p:sldIdLst>
    <p:sldId id="259" r:id="rId9"/>
    <p:sldId id="261" r:id="rId10"/>
    <p:sldId id="322" r:id="rId11"/>
    <p:sldId id="323" r:id="rId12"/>
    <p:sldId id="321" r:id="rId13"/>
    <p:sldId id="315" r:id="rId14"/>
    <p:sldId id="316" r:id="rId15"/>
    <p:sldId id="317" r:id="rId16"/>
    <p:sldId id="314" r:id="rId17"/>
    <p:sldId id="312" r:id="rId18"/>
    <p:sldId id="313" r:id="rId19"/>
    <p:sldId id="318" r:id="rId20"/>
    <p:sldId id="319" r:id="rId21"/>
    <p:sldId id="32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A7A699-DEDB-41FC-BE1B-89F5B4890E6E}" v="49" dt="2025-06-12T16:49:25.1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91"/>
    <p:restoredTop sz="82875" autoAdjust="0"/>
  </p:normalViewPr>
  <p:slideViewPr>
    <p:cSldViewPr snapToGrid="0" snapToObjects="1">
      <p:cViewPr>
        <p:scale>
          <a:sx n="70" d="100"/>
          <a:sy n="70" d="100"/>
        </p:scale>
        <p:origin x="1206" y="1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lsart, Hailee (She/Her/Hers)" userId="7873a74c-0c37-4b05-b6f8-073a97b2aa20" providerId="ADAL" clId="{E1A7A699-DEDB-41FC-BE1B-89F5B4890E6E}"/>
    <pc:docChg chg="undo custSel addSld delSld modSld sldOrd">
      <pc:chgData name="Delsart, Hailee (She/Her/Hers)" userId="7873a74c-0c37-4b05-b6f8-073a97b2aa20" providerId="ADAL" clId="{E1A7A699-DEDB-41FC-BE1B-89F5B4890E6E}" dt="2025-06-12T16:49:55.597" v="7869" actId="1036"/>
      <pc:docMkLst>
        <pc:docMk/>
      </pc:docMkLst>
      <pc:sldChg chg="del">
        <pc:chgData name="Delsart, Hailee (She/Her/Hers)" userId="7873a74c-0c37-4b05-b6f8-073a97b2aa20" providerId="ADAL" clId="{E1A7A699-DEDB-41FC-BE1B-89F5B4890E6E}" dt="2025-06-10T19:56:09.266" v="0" actId="47"/>
        <pc:sldMkLst>
          <pc:docMk/>
          <pc:sldMk cId="1859733831" sldId="256"/>
        </pc:sldMkLst>
      </pc:sldChg>
      <pc:sldChg chg="del">
        <pc:chgData name="Delsart, Hailee (She/Her/Hers)" userId="7873a74c-0c37-4b05-b6f8-073a97b2aa20" providerId="ADAL" clId="{E1A7A699-DEDB-41FC-BE1B-89F5B4890E6E}" dt="2025-06-10T19:56:10.343" v="2" actId="47"/>
        <pc:sldMkLst>
          <pc:docMk/>
          <pc:sldMk cId="1808092556" sldId="257"/>
        </pc:sldMkLst>
      </pc:sldChg>
      <pc:sldChg chg="del">
        <pc:chgData name="Delsart, Hailee (She/Her/Hers)" userId="7873a74c-0c37-4b05-b6f8-073a97b2aa20" providerId="ADAL" clId="{E1A7A699-DEDB-41FC-BE1B-89F5B4890E6E}" dt="2025-06-10T19:56:09.877" v="1" actId="47"/>
        <pc:sldMkLst>
          <pc:docMk/>
          <pc:sldMk cId="371520984" sldId="258"/>
        </pc:sldMkLst>
      </pc:sldChg>
      <pc:sldChg chg="modSp mod">
        <pc:chgData name="Delsart, Hailee (She/Her/Hers)" userId="7873a74c-0c37-4b05-b6f8-073a97b2aa20" providerId="ADAL" clId="{E1A7A699-DEDB-41FC-BE1B-89F5B4890E6E}" dt="2025-06-10T19:56:28.653" v="63" actId="20577"/>
        <pc:sldMkLst>
          <pc:docMk/>
          <pc:sldMk cId="1765381065" sldId="259"/>
        </pc:sldMkLst>
        <pc:spChg chg="mod">
          <ac:chgData name="Delsart, Hailee (She/Her/Hers)" userId="7873a74c-0c37-4b05-b6f8-073a97b2aa20" providerId="ADAL" clId="{E1A7A699-DEDB-41FC-BE1B-89F5B4890E6E}" dt="2025-06-10T19:56:18.778" v="21" actId="20577"/>
          <ac:spMkLst>
            <pc:docMk/>
            <pc:sldMk cId="1765381065" sldId="259"/>
            <ac:spMk id="4" creationId="{00000000-0000-0000-0000-000000000000}"/>
          </ac:spMkLst>
        </pc:spChg>
        <pc:spChg chg="mod">
          <ac:chgData name="Delsart, Hailee (She/Her/Hers)" userId="7873a74c-0c37-4b05-b6f8-073a97b2aa20" providerId="ADAL" clId="{E1A7A699-DEDB-41FC-BE1B-89F5B4890E6E}" dt="2025-06-10T19:56:28.653" v="63" actId="20577"/>
          <ac:spMkLst>
            <pc:docMk/>
            <pc:sldMk cId="1765381065" sldId="259"/>
            <ac:spMk id="5" creationId="{00000000-0000-0000-0000-000000000000}"/>
          </ac:spMkLst>
        </pc:spChg>
      </pc:sldChg>
      <pc:sldChg chg="del">
        <pc:chgData name="Delsart, Hailee (She/Her/Hers)" userId="7873a74c-0c37-4b05-b6f8-073a97b2aa20" providerId="ADAL" clId="{E1A7A699-DEDB-41FC-BE1B-89F5B4890E6E}" dt="2025-06-10T19:58:52.341" v="66" actId="47"/>
        <pc:sldMkLst>
          <pc:docMk/>
          <pc:sldMk cId="3246016896" sldId="260"/>
        </pc:sldMkLst>
      </pc:sldChg>
      <pc:sldChg chg="addSp delSp modSp mod ord">
        <pc:chgData name="Delsart, Hailee (She/Her/Hers)" userId="7873a74c-0c37-4b05-b6f8-073a97b2aa20" providerId="ADAL" clId="{E1A7A699-DEDB-41FC-BE1B-89F5B4890E6E}" dt="2025-06-10T20:05:19.198" v="141" actId="167"/>
        <pc:sldMkLst>
          <pc:docMk/>
          <pc:sldMk cId="2051434052" sldId="261"/>
        </pc:sldMkLst>
        <pc:spChg chg="add mod ord">
          <ac:chgData name="Delsart, Hailee (She/Her/Hers)" userId="7873a74c-0c37-4b05-b6f8-073a97b2aa20" providerId="ADAL" clId="{E1A7A699-DEDB-41FC-BE1B-89F5B4890E6E}" dt="2025-06-10T20:05:19.198" v="141" actId="167"/>
          <ac:spMkLst>
            <pc:docMk/>
            <pc:sldMk cId="2051434052" sldId="261"/>
            <ac:spMk id="6" creationId="{588ECBCA-9925-5F49-E3EC-A4BD304B220E}"/>
          </ac:spMkLst>
        </pc:spChg>
        <pc:picChg chg="add mod ord">
          <ac:chgData name="Delsart, Hailee (She/Her/Hers)" userId="7873a74c-0c37-4b05-b6f8-073a97b2aa20" providerId="ADAL" clId="{E1A7A699-DEDB-41FC-BE1B-89F5B4890E6E}" dt="2025-06-10T20:04:53.570" v="134" actId="1076"/>
          <ac:picMkLst>
            <pc:docMk/>
            <pc:sldMk cId="2051434052" sldId="261"/>
            <ac:picMk id="5" creationId="{31CE4C1C-A277-C900-4E46-3F84F45F4194}"/>
          </ac:picMkLst>
        </pc:picChg>
      </pc:sldChg>
      <pc:sldChg chg="del">
        <pc:chgData name="Delsart, Hailee (She/Her/Hers)" userId="7873a74c-0c37-4b05-b6f8-073a97b2aa20" providerId="ADAL" clId="{E1A7A699-DEDB-41FC-BE1B-89F5B4890E6E}" dt="2025-06-10T19:58:49.921" v="65" actId="47"/>
        <pc:sldMkLst>
          <pc:docMk/>
          <pc:sldMk cId="854588155" sldId="262"/>
        </pc:sldMkLst>
      </pc:sldChg>
      <pc:sldChg chg="del">
        <pc:chgData name="Delsart, Hailee (She/Her/Hers)" userId="7873a74c-0c37-4b05-b6f8-073a97b2aa20" providerId="ADAL" clId="{E1A7A699-DEDB-41FC-BE1B-89F5B4890E6E}" dt="2025-06-10T19:58:48.871" v="64" actId="47"/>
        <pc:sldMkLst>
          <pc:docMk/>
          <pc:sldMk cId="2200498997" sldId="263"/>
        </pc:sldMkLst>
      </pc:sldChg>
      <pc:sldChg chg="addSp modSp add mod">
        <pc:chgData name="Delsart, Hailee (She/Her/Hers)" userId="7873a74c-0c37-4b05-b6f8-073a97b2aa20" providerId="ADAL" clId="{E1A7A699-DEDB-41FC-BE1B-89F5B4890E6E}" dt="2025-06-12T13:53:02.874" v="7398" actId="20577"/>
        <pc:sldMkLst>
          <pc:docMk/>
          <pc:sldMk cId="3312431756" sldId="312"/>
        </pc:sldMkLst>
        <pc:spChg chg="mod">
          <ac:chgData name="Delsart, Hailee (She/Her/Hers)" userId="7873a74c-0c37-4b05-b6f8-073a97b2aa20" providerId="ADAL" clId="{E1A7A699-DEDB-41FC-BE1B-89F5B4890E6E}" dt="2025-06-12T13:50:33.470" v="6737" actId="20577"/>
          <ac:spMkLst>
            <pc:docMk/>
            <pc:sldMk cId="3312431756" sldId="312"/>
            <ac:spMk id="6" creationId="{00000000-0000-0000-0000-000000000000}"/>
          </ac:spMkLst>
        </pc:spChg>
        <pc:spChg chg="mod">
          <ac:chgData name="Delsart, Hailee (She/Her/Hers)" userId="7873a74c-0c37-4b05-b6f8-073a97b2aa20" providerId="ADAL" clId="{E1A7A699-DEDB-41FC-BE1B-89F5B4890E6E}" dt="2025-06-12T13:47:50.435" v="6239" actId="20577"/>
          <ac:spMkLst>
            <pc:docMk/>
            <pc:sldMk cId="3312431756" sldId="312"/>
            <ac:spMk id="18" creationId="{00000000-0000-0000-0000-000000000000}"/>
          </ac:spMkLst>
        </pc:spChg>
        <pc:spChg chg="mod">
          <ac:chgData name="Delsart, Hailee (She/Her/Hers)" userId="7873a74c-0c37-4b05-b6f8-073a97b2aa20" providerId="ADAL" clId="{E1A7A699-DEDB-41FC-BE1B-89F5B4890E6E}" dt="2025-06-12T13:53:02.874" v="7398" actId="20577"/>
          <ac:spMkLst>
            <pc:docMk/>
            <pc:sldMk cId="3312431756" sldId="312"/>
            <ac:spMk id="21" creationId="{00000000-0000-0000-0000-000000000000}"/>
          </ac:spMkLst>
        </pc:spChg>
        <pc:graphicFrameChg chg="modGraphic">
          <ac:chgData name="Delsart, Hailee (She/Her/Hers)" userId="7873a74c-0c37-4b05-b6f8-073a97b2aa20" providerId="ADAL" clId="{E1A7A699-DEDB-41FC-BE1B-89F5B4890E6E}" dt="2025-06-12T13:47:58.152" v="6245" actId="20577"/>
          <ac:graphicFrameMkLst>
            <pc:docMk/>
            <pc:sldMk cId="3312431756" sldId="312"/>
            <ac:graphicFrameMk id="7" creationId="{79BDAB6A-7C3A-7F55-9BEB-D9F8361680B9}"/>
          </ac:graphicFrameMkLst>
        </pc:graphicFrameChg>
        <pc:picChg chg="add">
          <ac:chgData name="Delsart, Hailee (She/Her/Hers)" userId="7873a74c-0c37-4b05-b6f8-073a97b2aa20" providerId="ADAL" clId="{E1A7A699-DEDB-41FC-BE1B-89F5B4890E6E}" dt="2025-06-12T13:48:48.278" v="6474"/>
          <ac:picMkLst>
            <pc:docMk/>
            <pc:sldMk cId="3312431756" sldId="312"/>
            <ac:picMk id="3" creationId="{5E1D9D32-B876-1286-CB8E-CEF520697650}"/>
          </ac:picMkLst>
        </pc:picChg>
        <pc:picChg chg="add">
          <ac:chgData name="Delsart, Hailee (She/Her/Hers)" userId="7873a74c-0c37-4b05-b6f8-073a97b2aa20" providerId="ADAL" clId="{E1A7A699-DEDB-41FC-BE1B-89F5B4890E6E}" dt="2025-06-12T13:49:51.348" v="6609"/>
          <ac:picMkLst>
            <pc:docMk/>
            <pc:sldMk cId="3312431756" sldId="312"/>
            <ac:picMk id="4" creationId="{91611A59-D0F2-00D1-4038-9B653279204D}"/>
          </ac:picMkLst>
        </pc:picChg>
        <pc:picChg chg="add">
          <ac:chgData name="Delsart, Hailee (She/Her/Hers)" userId="7873a74c-0c37-4b05-b6f8-073a97b2aa20" providerId="ADAL" clId="{E1A7A699-DEDB-41FC-BE1B-89F5B4890E6E}" dt="2025-06-12T13:50:21.873" v="6713"/>
          <ac:picMkLst>
            <pc:docMk/>
            <pc:sldMk cId="3312431756" sldId="312"/>
            <ac:picMk id="8" creationId="{F9072315-A582-510D-C57D-3A0536B837AF}"/>
          </ac:picMkLst>
        </pc:picChg>
      </pc:sldChg>
      <pc:sldChg chg="modSp add del mod">
        <pc:chgData name="Delsart, Hailee (She/Her/Hers)" userId="7873a74c-0c37-4b05-b6f8-073a97b2aa20" providerId="ADAL" clId="{E1A7A699-DEDB-41FC-BE1B-89F5B4890E6E}" dt="2025-06-12T13:21:16.314" v="4090" actId="2696"/>
        <pc:sldMkLst>
          <pc:docMk/>
          <pc:sldMk cId="3312858501" sldId="312"/>
        </pc:sldMkLst>
        <pc:spChg chg="mod">
          <ac:chgData name="Delsart, Hailee (She/Her/Hers)" userId="7873a74c-0c37-4b05-b6f8-073a97b2aa20" providerId="ADAL" clId="{E1A7A699-DEDB-41FC-BE1B-89F5B4890E6E}" dt="2025-06-11T15:12:35.170" v="3276" actId="20577"/>
          <ac:spMkLst>
            <pc:docMk/>
            <pc:sldMk cId="3312858501" sldId="312"/>
            <ac:spMk id="18" creationId="{00000000-0000-0000-0000-000000000000}"/>
          </ac:spMkLst>
        </pc:spChg>
        <pc:graphicFrameChg chg="modGraphic">
          <ac:chgData name="Delsart, Hailee (She/Her/Hers)" userId="7873a74c-0c37-4b05-b6f8-073a97b2aa20" providerId="ADAL" clId="{E1A7A699-DEDB-41FC-BE1B-89F5B4890E6E}" dt="2025-06-11T15:00:50.169" v="3270" actId="20577"/>
          <ac:graphicFrameMkLst>
            <pc:docMk/>
            <pc:sldMk cId="3312858501" sldId="312"/>
            <ac:graphicFrameMk id="2" creationId="{F75D93A5-755E-410D-8751-BAB472AE4454}"/>
          </ac:graphicFrameMkLst>
        </pc:graphicFrameChg>
      </pc:sldChg>
      <pc:sldChg chg="add">
        <pc:chgData name="Delsart, Hailee (She/Her/Hers)" userId="7873a74c-0c37-4b05-b6f8-073a97b2aa20" providerId="ADAL" clId="{E1A7A699-DEDB-41FC-BE1B-89F5B4890E6E}" dt="2025-06-12T13:21:21.290" v="4091"/>
        <pc:sldMkLst>
          <pc:docMk/>
          <pc:sldMk cId="48596835" sldId="313"/>
        </pc:sldMkLst>
      </pc:sldChg>
      <pc:sldChg chg="modSp add del mod modShow">
        <pc:chgData name="Delsart, Hailee (She/Her/Hers)" userId="7873a74c-0c37-4b05-b6f8-073a97b2aa20" providerId="ADAL" clId="{E1A7A699-DEDB-41FC-BE1B-89F5B4890E6E}" dt="2025-06-12T13:21:16.314" v="4090" actId="2696"/>
        <pc:sldMkLst>
          <pc:docMk/>
          <pc:sldMk cId="3064044138" sldId="313"/>
        </pc:sldMkLst>
        <pc:spChg chg="mod">
          <ac:chgData name="Delsart, Hailee (She/Her/Hers)" userId="7873a74c-0c37-4b05-b6f8-073a97b2aa20" providerId="ADAL" clId="{E1A7A699-DEDB-41FC-BE1B-89F5B4890E6E}" dt="2025-06-11T14:56:11.185" v="3126" actId="14100"/>
          <ac:spMkLst>
            <pc:docMk/>
            <pc:sldMk cId="3064044138" sldId="313"/>
            <ac:spMk id="16" creationId="{00000000-0000-0000-0000-000000000000}"/>
          </ac:spMkLst>
        </pc:spChg>
        <pc:graphicFrameChg chg="modGraphic">
          <ac:chgData name="Delsart, Hailee (She/Her/Hers)" userId="7873a74c-0c37-4b05-b6f8-073a97b2aa20" providerId="ADAL" clId="{E1A7A699-DEDB-41FC-BE1B-89F5B4890E6E}" dt="2025-06-11T15:13:39.356" v="3316" actId="20577"/>
          <ac:graphicFrameMkLst>
            <pc:docMk/>
            <pc:sldMk cId="3064044138" sldId="313"/>
            <ac:graphicFrameMk id="4" creationId="{00000000-0000-0000-0000-000000000000}"/>
          </ac:graphicFrameMkLst>
        </pc:graphicFrameChg>
      </pc:sldChg>
      <pc:sldChg chg="modSp add del mod modNotesTx">
        <pc:chgData name="Delsart, Hailee (She/Her/Hers)" userId="7873a74c-0c37-4b05-b6f8-073a97b2aa20" providerId="ADAL" clId="{E1A7A699-DEDB-41FC-BE1B-89F5B4890E6E}" dt="2025-06-12T13:21:16.314" v="4090" actId="2696"/>
        <pc:sldMkLst>
          <pc:docMk/>
          <pc:sldMk cId="2380575447" sldId="314"/>
        </pc:sldMkLst>
        <pc:spChg chg="mod">
          <ac:chgData name="Delsart, Hailee (She/Her/Hers)" userId="7873a74c-0c37-4b05-b6f8-073a97b2aa20" providerId="ADAL" clId="{E1A7A699-DEDB-41FC-BE1B-89F5B4890E6E}" dt="2025-06-11T14:58:46.325" v="3242" actId="14100"/>
          <ac:spMkLst>
            <pc:docMk/>
            <pc:sldMk cId="2380575447" sldId="314"/>
            <ac:spMk id="16" creationId="{4E903C34-3A26-5DF0-B1D6-7DFB9994E5E3}"/>
          </ac:spMkLst>
        </pc:spChg>
        <pc:graphicFrameChg chg="mod modGraphic">
          <ac:chgData name="Delsart, Hailee (She/Her/Hers)" userId="7873a74c-0c37-4b05-b6f8-073a97b2aa20" providerId="ADAL" clId="{E1A7A699-DEDB-41FC-BE1B-89F5B4890E6E}" dt="2025-06-11T16:18:44.237" v="3605" actId="20577"/>
          <ac:graphicFrameMkLst>
            <pc:docMk/>
            <pc:sldMk cId="2380575447" sldId="314"/>
            <ac:graphicFrameMk id="4" creationId="{16E6E029-E7DC-7FD1-9940-985D2DB7F25D}"/>
          </ac:graphicFrameMkLst>
        </pc:graphicFrameChg>
        <pc:picChg chg="mod">
          <ac:chgData name="Delsart, Hailee (She/Her/Hers)" userId="7873a74c-0c37-4b05-b6f8-073a97b2aa20" providerId="ADAL" clId="{E1A7A699-DEDB-41FC-BE1B-89F5B4890E6E}" dt="2025-06-11T15:21:11.089" v="3364" actId="1035"/>
          <ac:picMkLst>
            <pc:docMk/>
            <pc:sldMk cId="2380575447" sldId="314"/>
            <ac:picMk id="5" creationId="{1EE6282E-F66B-FD82-58D1-01F17316726A}"/>
          </ac:picMkLst>
        </pc:picChg>
      </pc:sldChg>
      <pc:sldChg chg="modSp add mod">
        <pc:chgData name="Delsart, Hailee (She/Her/Hers)" userId="7873a74c-0c37-4b05-b6f8-073a97b2aa20" providerId="ADAL" clId="{E1A7A699-DEDB-41FC-BE1B-89F5B4890E6E}" dt="2025-06-12T13:55:56.668" v="7784" actId="20577"/>
        <pc:sldMkLst>
          <pc:docMk/>
          <pc:sldMk cId="3962860564" sldId="314"/>
        </pc:sldMkLst>
        <pc:graphicFrameChg chg="modGraphic">
          <ac:chgData name="Delsart, Hailee (She/Her/Hers)" userId="7873a74c-0c37-4b05-b6f8-073a97b2aa20" providerId="ADAL" clId="{E1A7A699-DEDB-41FC-BE1B-89F5B4890E6E}" dt="2025-06-12T13:55:56.668" v="7784" actId="20577"/>
          <ac:graphicFrameMkLst>
            <pc:docMk/>
            <pc:sldMk cId="3962860564" sldId="314"/>
            <ac:graphicFrameMk id="4" creationId="{16E6E029-E7DC-7FD1-9940-985D2DB7F25D}"/>
          </ac:graphicFrameMkLst>
        </pc:graphicFrameChg>
      </pc:sldChg>
      <pc:sldChg chg="modSp add mod modNotesTx">
        <pc:chgData name="Delsart, Hailee (She/Her/Hers)" userId="7873a74c-0c37-4b05-b6f8-073a97b2aa20" providerId="ADAL" clId="{E1A7A699-DEDB-41FC-BE1B-89F5B4890E6E}" dt="2025-06-12T13:23:47.467" v="4250" actId="313"/>
        <pc:sldMkLst>
          <pc:docMk/>
          <pc:sldMk cId="2982302464" sldId="315"/>
        </pc:sldMkLst>
        <pc:spChg chg="mod">
          <ac:chgData name="Delsart, Hailee (She/Her/Hers)" userId="7873a74c-0c37-4b05-b6f8-073a97b2aa20" providerId="ADAL" clId="{E1A7A699-DEDB-41FC-BE1B-89F5B4890E6E}" dt="2025-06-11T15:20:50.589" v="3356" actId="14100"/>
          <ac:spMkLst>
            <pc:docMk/>
            <pc:sldMk cId="2982302464" sldId="315"/>
            <ac:spMk id="16" creationId="{4DC9F0C8-7157-F609-1AC7-04BB928B51A4}"/>
          </ac:spMkLst>
        </pc:spChg>
        <pc:graphicFrameChg chg="modGraphic">
          <ac:chgData name="Delsart, Hailee (She/Her/Hers)" userId="7873a74c-0c37-4b05-b6f8-073a97b2aa20" providerId="ADAL" clId="{E1A7A699-DEDB-41FC-BE1B-89F5B4890E6E}" dt="2025-06-11T14:58:01.060" v="3240" actId="20577"/>
          <ac:graphicFrameMkLst>
            <pc:docMk/>
            <pc:sldMk cId="2982302464" sldId="315"/>
            <ac:graphicFrameMk id="4" creationId="{72B9C36B-CAEF-4355-D00C-5BE08D3CEBBF}"/>
          </ac:graphicFrameMkLst>
        </pc:graphicFrameChg>
        <pc:picChg chg="mod">
          <ac:chgData name="Delsart, Hailee (She/Her/Hers)" userId="7873a74c-0c37-4b05-b6f8-073a97b2aa20" providerId="ADAL" clId="{E1A7A699-DEDB-41FC-BE1B-89F5B4890E6E}" dt="2025-06-10T20:34:06.981" v="2556" actId="1035"/>
          <ac:picMkLst>
            <pc:docMk/>
            <pc:sldMk cId="2982302464" sldId="315"/>
            <ac:picMk id="6" creationId="{989DD443-4DFC-B916-EF50-C7C634613FC9}"/>
          </ac:picMkLst>
        </pc:picChg>
        <pc:picChg chg="mod">
          <ac:chgData name="Delsart, Hailee (She/Her/Hers)" userId="7873a74c-0c37-4b05-b6f8-073a97b2aa20" providerId="ADAL" clId="{E1A7A699-DEDB-41FC-BE1B-89F5B4890E6E}" dt="2025-06-10T20:34:05.103" v="2554" actId="1035"/>
          <ac:picMkLst>
            <pc:docMk/>
            <pc:sldMk cId="2982302464" sldId="315"/>
            <ac:picMk id="7" creationId="{671D022C-5551-3EA1-B173-81EA665A4A1C}"/>
          </ac:picMkLst>
        </pc:picChg>
      </pc:sldChg>
      <pc:sldChg chg="modSp add mod replId">
        <pc:chgData name="Delsart, Hailee (She/Her/Hers)" userId="7873a74c-0c37-4b05-b6f8-073a97b2aa20" providerId="ADAL" clId="{E1A7A699-DEDB-41FC-BE1B-89F5B4890E6E}" dt="2025-06-12T13:36:27.361" v="5673" actId="115"/>
        <pc:sldMkLst>
          <pc:docMk/>
          <pc:sldMk cId="3093330038" sldId="316"/>
        </pc:sldMkLst>
        <pc:spChg chg="mod">
          <ac:chgData name="Delsart, Hailee (She/Her/Hers)" userId="7873a74c-0c37-4b05-b6f8-073a97b2aa20" providerId="ADAL" clId="{E1A7A699-DEDB-41FC-BE1B-89F5B4890E6E}" dt="2025-06-12T13:33:09.255" v="5126" actId="20577"/>
          <ac:spMkLst>
            <pc:docMk/>
            <pc:sldMk cId="3093330038" sldId="316"/>
            <ac:spMk id="6" creationId="{7E218321-E464-5325-097E-D21B63E1F06F}"/>
          </ac:spMkLst>
        </pc:spChg>
        <pc:spChg chg="mod">
          <ac:chgData name="Delsart, Hailee (She/Her/Hers)" userId="7873a74c-0c37-4b05-b6f8-073a97b2aa20" providerId="ADAL" clId="{E1A7A699-DEDB-41FC-BE1B-89F5B4890E6E}" dt="2025-06-12T13:28:36.407" v="4431" actId="5793"/>
          <ac:spMkLst>
            <pc:docMk/>
            <pc:sldMk cId="3093330038" sldId="316"/>
            <ac:spMk id="18" creationId="{E310E8C5-94C9-D1AC-8926-BD4DD9715BD7}"/>
          </ac:spMkLst>
        </pc:spChg>
        <pc:spChg chg="mod">
          <ac:chgData name="Delsart, Hailee (She/Her/Hers)" userId="7873a74c-0c37-4b05-b6f8-073a97b2aa20" providerId="ADAL" clId="{E1A7A699-DEDB-41FC-BE1B-89F5B4890E6E}" dt="2025-06-12T13:36:27.361" v="5673" actId="115"/>
          <ac:spMkLst>
            <pc:docMk/>
            <pc:sldMk cId="3093330038" sldId="316"/>
            <ac:spMk id="21" creationId="{CC0B3B45-01A6-25D6-37BC-522D2C97BB99}"/>
          </ac:spMkLst>
        </pc:spChg>
        <pc:graphicFrameChg chg="modGraphic">
          <ac:chgData name="Delsart, Hailee (She/Her/Hers)" userId="7873a74c-0c37-4b05-b6f8-073a97b2aa20" providerId="ADAL" clId="{E1A7A699-DEDB-41FC-BE1B-89F5B4890E6E}" dt="2025-06-11T15:00:43.911" v="3261" actId="20577"/>
          <ac:graphicFrameMkLst>
            <pc:docMk/>
            <pc:sldMk cId="3093330038" sldId="316"/>
            <ac:graphicFrameMk id="2" creationId="{F506F3C4-0717-976F-5112-77A246216A26}"/>
          </ac:graphicFrameMkLst>
        </pc:graphicFrameChg>
        <pc:graphicFrameChg chg="modGraphic">
          <ac:chgData name="Delsart, Hailee (She/Her/Hers)" userId="7873a74c-0c37-4b05-b6f8-073a97b2aa20" providerId="ADAL" clId="{E1A7A699-DEDB-41FC-BE1B-89F5B4890E6E}" dt="2025-06-12T13:32:07.523" v="4932" actId="20577"/>
          <ac:graphicFrameMkLst>
            <pc:docMk/>
            <pc:sldMk cId="3093330038" sldId="316"/>
            <ac:graphicFrameMk id="7" creationId="{E167DA81-1F5E-BFFC-AA81-1974A0E2671E}"/>
          </ac:graphicFrameMkLst>
        </pc:graphicFrameChg>
        <pc:graphicFrameChg chg="mod modGraphic">
          <ac:chgData name="Delsart, Hailee (She/Her/Hers)" userId="7873a74c-0c37-4b05-b6f8-073a97b2aa20" providerId="ADAL" clId="{E1A7A699-DEDB-41FC-BE1B-89F5B4890E6E}" dt="2025-06-10T20:44:08.959" v="2980" actId="20577"/>
          <ac:graphicFrameMkLst>
            <pc:docMk/>
            <pc:sldMk cId="3093330038" sldId="316"/>
            <ac:graphicFrameMk id="22" creationId="{3F784B38-85F7-FEA5-665E-1E21E0916F87}"/>
          </ac:graphicFrameMkLst>
        </pc:graphicFrameChg>
      </pc:sldChg>
      <pc:sldChg chg="modSp add mod replId modShow">
        <pc:chgData name="Delsart, Hailee (She/Her/Hers)" userId="7873a74c-0c37-4b05-b6f8-073a97b2aa20" providerId="ADAL" clId="{E1A7A699-DEDB-41FC-BE1B-89F5B4890E6E}" dt="2025-06-11T15:29:15.127" v="3495" actId="729"/>
        <pc:sldMkLst>
          <pc:docMk/>
          <pc:sldMk cId="2077286259" sldId="317"/>
        </pc:sldMkLst>
        <pc:graphicFrameChg chg="mod">
          <ac:chgData name="Delsart, Hailee (She/Her/Hers)" userId="7873a74c-0c37-4b05-b6f8-073a97b2aa20" providerId="ADAL" clId="{E1A7A699-DEDB-41FC-BE1B-89F5B4890E6E}" dt="2025-06-11T15:14:20.265" v="3317"/>
          <ac:graphicFrameMkLst>
            <pc:docMk/>
            <pc:sldMk cId="2077286259" sldId="317"/>
            <ac:graphicFrameMk id="4" creationId="{69AAF5C4-ED2C-6DC5-C498-5126BFA02453}"/>
          </ac:graphicFrameMkLst>
        </pc:graphicFrameChg>
      </pc:sldChg>
      <pc:sldChg chg="add mod modShow">
        <pc:chgData name="Delsart, Hailee (She/Her/Hers)" userId="7873a74c-0c37-4b05-b6f8-073a97b2aa20" providerId="ADAL" clId="{E1A7A699-DEDB-41FC-BE1B-89F5B4890E6E}" dt="2025-06-10T20:51:43.688" v="3112" actId="729"/>
        <pc:sldMkLst>
          <pc:docMk/>
          <pc:sldMk cId="1619832440" sldId="318"/>
        </pc:sldMkLst>
      </pc:sldChg>
      <pc:sldChg chg="add mod replId modShow">
        <pc:chgData name="Delsart, Hailee (She/Her/Hers)" userId="7873a74c-0c37-4b05-b6f8-073a97b2aa20" providerId="ADAL" clId="{E1A7A699-DEDB-41FC-BE1B-89F5B4890E6E}" dt="2025-06-10T20:51:43.688" v="3112" actId="729"/>
        <pc:sldMkLst>
          <pc:docMk/>
          <pc:sldMk cId="4119412722" sldId="319"/>
        </pc:sldMkLst>
      </pc:sldChg>
      <pc:sldChg chg="add mod replId modShow">
        <pc:chgData name="Delsart, Hailee (She/Her/Hers)" userId="7873a74c-0c37-4b05-b6f8-073a97b2aa20" providerId="ADAL" clId="{E1A7A699-DEDB-41FC-BE1B-89F5B4890E6E}" dt="2025-06-10T20:51:43.688" v="3112" actId="729"/>
        <pc:sldMkLst>
          <pc:docMk/>
          <pc:sldMk cId="1307877249" sldId="320"/>
        </pc:sldMkLst>
      </pc:sldChg>
      <pc:sldChg chg="addSp delSp modSp add mod ord">
        <pc:chgData name="Delsart, Hailee (She/Her/Hers)" userId="7873a74c-0c37-4b05-b6f8-073a97b2aa20" providerId="ADAL" clId="{E1A7A699-DEDB-41FC-BE1B-89F5B4890E6E}" dt="2025-06-12T16:46:20.993" v="7851" actId="1076"/>
        <pc:sldMkLst>
          <pc:docMk/>
          <pc:sldMk cId="34139684" sldId="321"/>
        </pc:sldMkLst>
        <pc:spChg chg="del">
          <ac:chgData name="Delsart, Hailee (She/Her/Hers)" userId="7873a74c-0c37-4b05-b6f8-073a97b2aa20" providerId="ADAL" clId="{E1A7A699-DEDB-41FC-BE1B-89F5B4890E6E}" dt="2025-06-12T16:18:23.795" v="7786" actId="478"/>
          <ac:spMkLst>
            <pc:docMk/>
            <pc:sldMk cId="34139684" sldId="321"/>
            <ac:spMk id="2" creationId="{18791A79-A8D7-4891-67CA-81781705C067}"/>
          </ac:spMkLst>
        </pc:spChg>
        <pc:spChg chg="add mod">
          <ac:chgData name="Delsart, Hailee (She/Her/Hers)" userId="7873a74c-0c37-4b05-b6f8-073a97b2aa20" providerId="ADAL" clId="{E1A7A699-DEDB-41FC-BE1B-89F5B4890E6E}" dt="2025-06-12T16:46:03.425" v="7847" actId="478"/>
          <ac:spMkLst>
            <pc:docMk/>
            <pc:sldMk cId="34139684" sldId="321"/>
            <ac:spMk id="3" creationId="{4DEBB675-A426-0E5E-FA5E-3B26C8FF09A0}"/>
          </ac:spMkLst>
        </pc:spChg>
        <pc:spChg chg="del">
          <ac:chgData name="Delsart, Hailee (She/Her/Hers)" userId="7873a74c-0c37-4b05-b6f8-073a97b2aa20" providerId="ADAL" clId="{E1A7A699-DEDB-41FC-BE1B-89F5B4890E6E}" dt="2025-06-12T16:18:21.178" v="7785"/>
          <ac:spMkLst>
            <pc:docMk/>
            <pc:sldMk cId="34139684" sldId="321"/>
            <ac:spMk id="3" creationId="{93F715F9-93B6-FEA1-E1F3-027B18B72E2B}"/>
          </ac:spMkLst>
        </pc:spChg>
        <pc:picChg chg="add del mod">
          <ac:chgData name="Delsart, Hailee (She/Her/Hers)" userId="7873a74c-0c37-4b05-b6f8-073a97b2aa20" providerId="ADAL" clId="{E1A7A699-DEDB-41FC-BE1B-89F5B4890E6E}" dt="2025-06-12T16:46:03.425" v="7847" actId="478"/>
          <ac:picMkLst>
            <pc:docMk/>
            <pc:sldMk cId="34139684" sldId="321"/>
            <ac:picMk id="4" creationId="{C961CFAC-A403-ECBD-E461-65EB2EC0BA53}"/>
          </ac:picMkLst>
        </pc:picChg>
        <pc:picChg chg="add mod">
          <ac:chgData name="Delsart, Hailee (She/Her/Hers)" userId="7873a74c-0c37-4b05-b6f8-073a97b2aa20" providerId="ADAL" clId="{E1A7A699-DEDB-41FC-BE1B-89F5B4890E6E}" dt="2025-06-12T16:46:20.993" v="7851" actId="1076"/>
          <ac:picMkLst>
            <pc:docMk/>
            <pc:sldMk cId="34139684" sldId="321"/>
            <ac:picMk id="6" creationId="{5E5F7A45-C470-71A6-9805-A31AF64CE3E3}"/>
          </ac:picMkLst>
        </pc:picChg>
      </pc:sldChg>
      <pc:sldChg chg="addSp delSp modSp add mod modNotesTx">
        <pc:chgData name="Delsart, Hailee (She/Her/Hers)" userId="7873a74c-0c37-4b05-b6f8-073a97b2aa20" providerId="ADAL" clId="{E1A7A699-DEDB-41FC-BE1B-89F5B4890E6E}" dt="2025-06-12T16:49:55.597" v="7869" actId="1036"/>
        <pc:sldMkLst>
          <pc:docMk/>
          <pc:sldMk cId="2746011765" sldId="322"/>
        </pc:sldMkLst>
        <pc:spChg chg="add mod">
          <ac:chgData name="Delsart, Hailee (She/Her/Hers)" userId="7873a74c-0c37-4b05-b6f8-073a97b2aa20" providerId="ADAL" clId="{E1A7A699-DEDB-41FC-BE1B-89F5B4890E6E}" dt="2025-06-12T16:39:06.527" v="7829" actId="1076"/>
          <ac:spMkLst>
            <pc:docMk/>
            <pc:sldMk cId="2746011765" sldId="322"/>
            <ac:spMk id="2" creationId="{14478900-9351-1395-BE4C-28956DB7219A}"/>
          </ac:spMkLst>
        </pc:spChg>
        <pc:spChg chg="add mod">
          <ac:chgData name="Delsart, Hailee (She/Her/Hers)" userId="7873a74c-0c37-4b05-b6f8-073a97b2aa20" providerId="ADAL" clId="{E1A7A699-DEDB-41FC-BE1B-89F5B4890E6E}" dt="2025-06-12T16:41:03.905" v="7839" actId="1076"/>
          <ac:spMkLst>
            <pc:docMk/>
            <pc:sldMk cId="2746011765" sldId="322"/>
            <ac:spMk id="3" creationId="{B34D72B2-3499-3B88-2029-21E559AD83B5}"/>
          </ac:spMkLst>
        </pc:spChg>
        <pc:spChg chg="add mod">
          <ac:chgData name="Delsart, Hailee (She/Her/Hers)" userId="7873a74c-0c37-4b05-b6f8-073a97b2aa20" providerId="ADAL" clId="{E1A7A699-DEDB-41FC-BE1B-89F5B4890E6E}" dt="2025-06-12T16:40:58.323" v="7838" actId="1076"/>
          <ac:spMkLst>
            <pc:docMk/>
            <pc:sldMk cId="2746011765" sldId="322"/>
            <ac:spMk id="7" creationId="{430EB0FC-277E-7694-0CF7-66B4131FE909}"/>
          </ac:spMkLst>
        </pc:spChg>
        <pc:spChg chg="add mod">
          <ac:chgData name="Delsart, Hailee (She/Her/Hers)" userId="7873a74c-0c37-4b05-b6f8-073a97b2aa20" providerId="ADAL" clId="{E1A7A699-DEDB-41FC-BE1B-89F5B4890E6E}" dt="2025-06-10T20:41:14.003" v="2927" actId="1076"/>
          <ac:spMkLst>
            <pc:docMk/>
            <pc:sldMk cId="2746011765" sldId="322"/>
            <ac:spMk id="20" creationId="{E31F01EA-1448-333B-22AF-1E04348D425B}"/>
          </ac:spMkLst>
        </pc:spChg>
        <pc:spChg chg="add mod">
          <ac:chgData name="Delsart, Hailee (She/Her/Hers)" userId="7873a74c-0c37-4b05-b6f8-073a97b2aa20" providerId="ADAL" clId="{E1A7A699-DEDB-41FC-BE1B-89F5B4890E6E}" dt="2025-06-10T20:51:13.240" v="3111" actId="1035"/>
          <ac:spMkLst>
            <pc:docMk/>
            <pc:sldMk cId="2746011765" sldId="322"/>
            <ac:spMk id="21" creationId="{A2C0C72D-B546-FF83-4F26-B41D2B0CA019}"/>
          </ac:spMkLst>
        </pc:spChg>
        <pc:spChg chg="add mod">
          <ac:chgData name="Delsart, Hailee (She/Her/Hers)" userId="7873a74c-0c37-4b05-b6f8-073a97b2aa20" providerId="ADAL" clId="{E1A7A699-DEDB-41FC-BE1B-89F5B4890E6E}" dt="2025-06-10T20:51:00.987" v="3107" actId="1036"/>
          <ac:spMkLst>
            <pc:docMk/>
            <pc:sldMk cId="2746011765" sldId="322"/>
            <ac:spMk id="22" creationId="{4CDDE0F5-7AFC-36B6-44E9-D79AA52DDC0C}"/>
          </ac:spMkLst>
        </pc:spChg>
        <pc:spChg chg="add mod">
          <ac:chgData name="Delsart, Hailee (She/Her/Hers)" userId="7873a74c-0c37-4b05-b6f8-073a97b2aa20" providerId="ADAL" clId="{E1A7A699-DEDB-41FC-BE1B-89F5B4890E6E}" dt="2025-06-10T20:51:03.657" v="3109" actId="1036"/>
          <ac:spMkLst>
            <pc:docMk/>
            <pc:sldMk cId="2746011765" sldId="322"/>
            <ac:spMk id="23" creationId="{5B7E394C-263F-9AFF-8EE6-A861DA365426}"/>
          </ac:spMkLst>
        </pc:spChg>
        <pc:spChg chg="add mod">
          <ac:chgData name="Delsart, Hailee (She/Her/Hers)" userId="7873a74c-0c37-4b05-b6f8-073a97b2aa20" providerId="ADAL" clId="{E1A7A699-DEDB-41FC-BE1B-89F5B4890E6E}" dt="2025-06-10T20:47:22.883" v="2997" actId="1076"/>
          <ac:spMkLst>
            <pc:docMk/>
            <pc:sldMk cId="2746011765" sldId="322"/>
            <ac:spMk id="24" creationId="{988E0077-189F-7C0C-F28A-6000DF77D0BC}"/>
          </ac:spMkLst>
        </pc:spChg>
        <pc:spChg chg="add mod">
          <ac:chgData name="Delsart, Hailee (She/Her/Hers)" userId="7873a74c-0c37-4b05-b6f8-073a97b2aa20" providerId="ADAL" clId="{E1A7A699-DEDB-41FC-BE1B-89F5B4890E6E}" dt="2025-06-10T20:47:37.658" v="2999" actId="1076"/>
          <ac:spMkLst>
            <pc:docMk/>
            <pc:sldMk cId="2746011765" sldId="322"/>
            <ac:spMk id="25" creationId="{BBB524FE-106C-9EA8-C0B2-5E73342933CB}"/>
          </ac:spMkLst>
        </pc:spChg>
        <pc:spChg chg="add mod">
          <ac:chgData name="Delsart, Hailee (She/Her/Hers)" userId="7873a74c-0c37-4b05-b6f8-073a97b2aa20" providerId="ADAL" clId="{E1A7A699-DEDB-41FC-BE1B-89F5B4890E6E}" dt="2025-06-10T20:49:28.075" v="3073" actId="1037"/>
          <ac:spMkLst>
            <pc:docMk/>
            <pc:sldMk cId="2746011765" sldId="322"/>
            <ac:spMk id="26" creationId="{5F008F9E-6C2D-8126-5314-D64454106781}"/>
          </ac:spMkLst>
        </pc:spChg>
        <pc:spChg chg="add mod">
          <ac:chgData name="Delsart, Hailee (She/Her/Hers)" userId="7873a74c-0c37-4b05-b6f8-073a97b2aa20" providerId="ADAL" clId="{E1A7A699-DEDB-41FC-BE1B-89F5B4890E6E}" dt="2025-06-10T20:50:30.809" v="3105" actId="1076"/>
          <ac:spMkLst>
            <pc:docMk/>
            <pc:sldMk cId="2746011765" sldId="322"/>
            <ac:spMk id="27" creationId="{77A59752-AB47-62C6-53EB-B557231BA629}"/>
          </ac:spMkLst>
        </pc:spChg>
        <pc:spChg chg="add mod">
          <ac:chgData name="Delsart, Hailee (She/Her/Hers)" userId="7873a74c-0c37-4b05-b6f8-073a97b2aa20" providerId="ADAL" clId="{E1A7A699-DEDB-41FC-BE1B-89F5B4890E6E}" dt="2025-06-12T16:49:55.597" v="7869" actId="1036"/>
          <ac:spMkLst>
            <pc:docMk/>
            <pc:sldMk cId="2746011765" sldId="322"/>
            <ac:spMk id="29" creationId="{1562021D-AA84-7254-EFF9-8EC7876DA931}"/>
          </ac:spMkLst>
        </pc:spChg>
        <pc:picChg chg="mod">
          <ac:chgData name="Delsart, Hailee (She/Her/Hers)" userId="7873a74c-0c37-4b05-b6f8-073a97b2aa20" providerId="ADAL" clId="{E1A7A699-DEDB-41FC-BE1B-89F5B4890E6E}" dt="2025-06-10T20:41:00.095" v="2925" actId="1076"/>
          <ac:picMkLst>
            <pc:docMk/>
            <pc:sldMk cId="2746011765" sldId="322"/>
            <ac:picMk id="5" creationId="{637FCFE3-D3C3-CD7B-08E6-8D3EC3662E7A}"/>
          </ac:picMkLst>
        </pc:picChg>
        <pc:cxnChg chg="add mod">
          <ac:chgData name="Delsart, Hailee (She/Her/Hers)" userId="7873a74c-0c37-4b05-b6f8-073a97b2aa20" providerId="ADAL" clId="{E1A7A699-DEDB-41FC-BE1B-89F5B4890E6E}" dt="2025-06-10T20:06:45.127" v="151" actId="14861"/>
          <ac:cxnSpMkLst>
            <pc:docMk/>
            <pc:sldMk cId="2746011765" sldId="322"/>
            <ac:cxnSpMk id="4" creationId="{C5965885-C988-D6CC-E71A-9A407F636FCF}"/>
          </ac:cxnSpMkLst>
        </pc:cxnChg>
        <pc:cxnChg chg="add mod">
          <ac:chgData name="Delsart, Hailee (She/Her/Hers)" userId="7873a74c-0c37-4b05-b6f8-073a97b2aa20" providerId="ADAL" clId="{E1A7A699-DEDB-41FC-BE1B-89F5B4890E6E}" dt="2025-06-10T20:41:00.095" v="2925" actId="1076"/>
          <ac:cxnSpMkLst>
            <pc:docMk/>
            <pc:sldMk cId="2746011765" sldId="322"/>
            <ac:cxnSpMk id="8" creationId="{ED722F77-1065-74D2-F94C-C6454470F0EC}"/>
          </ac:cxnSpMkLst>
        </pc:cxnChg>
        <pc:cxnChg chg="add mod">
          <ac:chgData name="Delsart, Hailee (She/Her/Hers)" userId="7873a74c-0c37-4b05-b6f8-073a97b2aa20" providerId="ADAL" clId="{E1A7A699-DEDB-41FC-BE1B-89F5B4890E6E}" dt="2025-06-10T20:41:00.095" v="2925" actId="1076"/>
          <ac:cxnSpMkLst>
            <pc:docMk/>
            <pc:sldMk cId="2746011765" sldId="322"/>
            <ac:cxnSpMk id="9" creationId="{9AD711FA-E33C-4303-C496-13A8919D484A}"/>
          </ac:cxnSpMkLst>
        </pc:cxnChg>
        <pc:cxnChg chg="add mod">
          <ac:chgData name="Delsart, Hailee (She/Her/Hers)" userId="7873a74c-0c37-4b05-b6f8-073a97b2aa20" providerId="ADAL" clId="{E1A7A699-DEDB-41FC-BE1B-89F5B4890E6E}" dt="2025-06-10T20:49:54.400" v="3080" actId="1037"/>
          <ac:cxnSpMkLst>
            <pc:docMk/>
            <pc:sldMk cId="2746011765" sldId="322"/>
            <ac:cxnSpMk id="10" creationId="{6587D255-33E9-F60D-9B25-842801617963}"/>
          </ac:cxnSpMkLst>
        </pc:cxnChg>
        <pc:cxnChg chg="add mod">
          <ac:chgData name="Delsart, Hailee (She/Her/Hers)" userId="7873a74c-0c37-4b05-b6f8-073a97b2aa20" providerId="ADAL" clId="{E1A7A699-DEDB-41FC-BE1B-89F5B4890E6E}" dt="2025-06-10T20:49:04.762" v="3056" actId="1037"/>
          <ac:cxnSpMkLst>
            <pc:docMk/>
            <pc:sldMk cId="2746011765" sldId="322"/>
            <ac:cxnSpMk id="11" creationId="{C9A0DBCE-E26A-D65B-C266-6DD2BA8E6EEE}"/>
          </ac:cxnSpMkLst>
        </pc:cxnChg>
        <pc:cxnChg chg="add mod">
          <ac:chgData name="Delsart, Hailee (She/Her/Hers)" userId="7873a74c-0c37-4b05-b6f8-073a97b2aa20" providerId="ADAL" clId="{E1A7A699-DEDB-41FC-BE1B-89F5B4890E6E}" dt="2025-06-12T16:42:35.170" v="7842" actId="1035"/>
          <ac:cxnSpMkLst>
            <pc:docMk/>
            <pc:sldMk cId="2746011765" sldId="322"/>
            <ac:cxnSpMk id="12" creationId="{7A46203F-2B6C-156E-D87E-D39812C0D01A}"/>
          </ac:cxnSpMkLst>
        </pc:cxnChg>
        <pc:cxnChg chg="add mod">
          <ac:chgData name="Delsart, Hailee (She/Her/Hers)" userId="7873a74c-0c37-4b05-b6f8-073a97b2aa20" providerId="ADAL" clId="{E1A7A699-DEDB-41FC-BE1B-89F5B4890E6E}" dt="2025-06-10T20:49:48.139" v="3078" actId="1037"/>
          <ac:cxnSpMkLst>
            <pc:docMk/>
            <pc:sldMk cId="2746011765" sldId="322"/>
            <ac:cxnSpMk id="13" creationId="{0B28D0B8-A587-59C5-69A0-44D5ABDF19E8}"/>
          </ac:cxnSpMkLst>
        </pc:cxnChg>
        <pc:cxnChg chg="add mod">
          <ac:chgData name="Delsart, Hailee (She/Her/Hers)" userId="7873a74c-0c37-4b05-b6f8-073a97b2aa20" providerId="ADAL" clId="{E1A7A699-DEDB-41FC-BE1B-89F5B4890E6E}" dt="2025-06-10T20:49:49.752" v="3079" actId="1037"/>
          <ac:cxnSpMkLst>
            <pc:docMk/>
            <pc:sldMk cId="2746011765" sldId="322"/>
            <ac:cxnSpMk id="14" creationId="{406B39DE-6DA3-23E9-C44F-D01FB8B22966}"/>
          </ac:cxnSpMkLst>
        </pc:cxnChg>
        <pc:cxnChg chg="add mod">
          <ac:chgData name="Delsart, Hailee (She/Her/Hers)" userId="7873a74c-0c37-4b05-b6f8-073a97b2aa20" providerId="ADAL" clId="{E1A7A699-DEDB-41FC-BE1B-89F5B4890E6E}" dt="2025-06-10T20:41:00.095" v="2925" actId="1076"/>
          <ac:cxnSpMkLst>
            <pc:docMk/>
            <pc:sldMk cId="2746011765" sldId="322"/>
            <ac:cxnSpMk id="15" creationId="{7D8254F6-A5E1-DC28-12B3-1D9200DE6AB2}"/>
          </ac:cxnSpMkLst>
        </pc:cxnChg>
        <pc:cxnChg chg="add mod">
          <ac:chgData name="Delsart, Hailee (She/Her/Hers)" userId="7873a74c-0c37-4b05-b6f8-073a97b2aa20" providerId="ADAL" clId="{E1A7A699-DEDB-41FC-BE1B-89F5B4890E6E}" dt="2025-06-10T20:09:46.116" v="173" actId="1076"/>
          <ac:cxnSpMkLst>
            <pc:docMk/>
            <pc:sldMk cId="2746011765" sldId="322"/>
            <ac:cxnSpMk id="16" creationId="{19960D31-5917-7FA6-D62A-4341273DE784}"/>
          </ac:cxnSpMkLst>
        </pc:cxnChg>
        <pc:cxnChg chg="add mod">
          <ac:chgData name="Delsart, Hailee (She/Her/Hers)" userId="7873a74c-0c37-4b05-b6f8-073a97b2aa20" providerId="ADAL" clId="{E1A7A699-DEDB-41FC-BE1B-89F5B4890E6E}" dt="2025-06-10T20:49:43.237" v="3075" actId="1037"/>
          <ac:cxnSpMkLst>
            <pc:docMk/>
            <pc:sldMk cId="2746011765" sldId="322"/>
            <ac:cxnSpMk id="17" creationId="{9F81450A-A67C-A3B3-34E4-AFF8F2FCBEA5}"/>
          </ac:cxnSpMkLst>
        </pc:cxnChg>
        <pc:cxnChg chg="add mod">
          <ac:chgData name="Delsart, Hailee (She/Her/Hers)" userId="7873a74c-0c37-4b05-b6f8-073a97b2aa20" providerId="ADAL" clId="{E1A7A699-DEDB-41FC-BE1B-89F5B4890E6E}" dt="2025-06-10T20:49:45.627" v="3076" actId="1037"/>
          <ac:cxnSpMkLst>
            <pc:docMk/>
            <pc:sldMk cId="2746011765" sldId="322"/>
            <ac:cxnSpMk id="18" creationId="{E06FF4E7-1770-291A-D856-A373D32F8F19}"/>
          </ac:cxnSpMkLst>
        </pc:cxnChg>
        <pc:cxnChg chg="add mod">
          <ac:chgData name="Delsart, Hailee (She/Her/Hers)" userId="7873a74c-0c37-4b05-b6f8-073a97b2aa20" providerId="ADAL" clId="{E1A7A699-DEDB-41FC-BE1B-89F5B4890E6E}" dt="2025-06-10T20:49:42.256" v="3074" actId="1037"/>
          <ac:cxnSpMkLst>
            <pc:docMk/>
            <pc:sldMk cId="2746011765" sldId="322"/>
            <ac:cxnSpMk id="19" creationId="{2CF334DA-2B70-2EA3-7942-77A8A315BF9F}"/>
          </ac:cxnSpMkLst>
        </pc:cxnChg>
        <pc:cxnChg chg="add mod">
          <ac:chgData name="Delsart, Hailee (She/Her/Hers)" userId="7873a74c-0c37-4b05-b6f8-073a97b2aa20" providerId="ADAL" clId="{E1A7A699-DEDB-41FC-BE1B-89F5B4890E6E}" dt="2025-06-12T16:41:54.030" v="7841" actId="1076"/>
          <ac:cxnSpMkLst>
            <pc:docMk/>
            <pc:sldMk cId="2746011765" sldId="322"/>
            <ac:cxnSpMk id="28" creationId="{E3435A9A-D082-991A-9D09-55018272959F}"/>
          </ac:cxnSpMkLst>
        </pc:cxnChg>
      </pc:sldChg>
      <pc:sldChg chg="modSp add del mod setBg modNotesTx">
        <pc:chgData name="Delsart, Hailee (She/Her/Hers)" userId="7873a74c-0c37-4b05-b6f8-073a97b2aa20" providerId="ADAL" clId="{E1A7A699-DEDB-41FC-BE1B-89F5B4890E6E}" dt="2025-06-12T16:43:22.975" v="7845" actId="20577"/>
        <pc:sldMkLst>
          <pc:docMk/>
          <pc:sldMk cId="2994686877" sldId="323"/>
        </pc:sldMkLst>
        <pc:cxnChg chg="mod">
          <ac:chgData name="Delsart, Hailee (She/Her/Hers)" userId="7873a74c-0c37-4b05-b6f8-073a97b2aa20" providerId="ADAL" clId="{E1A7A699-DEDB-41FC-BE1B-89F5B4890E6E}" dt="2025-06-12T13:20:24.820" v="4089" actId="14100"/>
          <ac:cxnSpMkLst>
            <pc:docMk/>
            <pc:sldMk cId="2994686877" sldId="323"/>
            <ac:cxnSpMk id="160" creationId="{0188E5CC-0C34-65AE-D3D1-FCF509D4C75E}"/>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BFD10D-6AD5-4295-AE0D-5F8C704BB841}" type="datetimeFigureOut">
              <a:rPr lang="en-US" smtClean="0"/>
              <a:t>6/12/2025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42209D-5DC3-4983-A91B-ED6B44BBB3B1}" type="slidenum">
              <a:rPr lang="en-US" smtClean="0"/>
              <a:t>‹#›</a:t>
            </a:fld>
            <a:endParaRPr lang="en-US"/>
          </a:p>
        </p:txBody>
      </p:sp>
    </p:spTree>
    <p:extLst>
      <p:ext uri="{BB962C8B-B14F-4D97-AF65-F5344CB8AC3E}">
        <p14:creationId xmlns:p14="http://schemas.microsoft.com/office/powerpoint/2010/main" val="3920202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crossed out in red boxes that represent things we have already implemented at CCHMC OR Thankless Tasks that were advised to be eliminated based on the Effort/Impact Matrix Tool. </a:t>
            </a:r>
          </a:p>
        </p:txBody>
      </p:sp>
      <p:sp>
        <p:nvSpPr>
          <p:cNvPr id="4" name="Slide Number Placeholder 3"/>
          <p:cNvSpPr>
            <a:spLocks noGrp="1"/>
          </p:cNvSpPr>
          <p:nvPr>
            <p:ph type="sldNum" sz="quarter" idx="5"/>
          </p:nvPr>
        </p:nvSpPr>
        <p:spPr/>
        <p:txBody>
          <a:bodyPr/>
          <a:lstStyle/>
          <a:p>
            <a:fld id="{DD42209D-5DC3-4983-A91B-ED6B44BBB3B1}" type="slidenum">
              <a:rPr lang="en-US" smtClean="0"/>
              <a:t>3</a:t>
            </a:fld>
            <a:endParaRPr lang="en-US"/>
          </a:p>
        </p:txBody>
      </p:sp>
    </p:spTree>
    <p:extLst>
      <p:ext uri="{BB962C8B-B14F-4D97-AF65-F5344CB8AC3E}">
        <p14:creationId xmlns:p14="http://schemas.microsoft.com/office/powerpoint/2010/main" val="2960074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5528C-8D63-1401-9338-4B7C3C7A96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1859EA-7C44-D1E4-1B80-3F9C6AFD5120}"/>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8763EB38-3096-686F-EEEB-E51B49192152}"/>
              </a:ext>
            </a:extLst>
          </p:cNvPr>
          <p:cNvSpPr>
            <a:spLocks noGrp="1"/>
          </p:cNvSpPr>
          <p:nvPr>
            <p:ph type="body" idx="1"/>
          </p:nvPr>
        </p:nvSpPr>
        <p:spPr/>
        <p:txBody>
          <a:bodyPr/>
          <a:lstStyle/>
          <a:p>
            <a:pPr marL="0" indent="0">
              <a:buNone/>
            </a:pPr>
            <a:r>
              <a:rPr lang="en-US" dirty="0"/>
              <a:t>Using our baseline data and in collaboration with members of the Diabetes Center including diabetes educators, diabetes technology educators, diabetes providers, family partners, and QI data specialists, we created this Key Driver Diagram. This project has a strong foundation that was built by previous work on increasing access to CGM, and almost all our patients diagnosed with type 1 diabetes have a CGM placed at diagnosis. Out-of-pocket costs associated with some private insurance plans in the US make diabetes technology cost-prohibitive, despite having insurance coverage. </a:t>
            </a:r>
          </a:p>
        </p:txBody>
      </p:sp>
      <p:sp>
        <p:nvSpPr>
          <p:cNvPr id="4" name="Slide Number Placeholder 3">
            <a:extLst>
              <a:ext uri="{FF2B5EF4-FFF2-40B4-BE49-F238E27FC236}">
                <a16:creationId xmlns:a16="http://schemas.microsoft.com/office/drawing/2014/main" id="{EB1D7003-0166-73BF-FD35-52FC79B84CA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BCA14C-84DB-42EB-B739-A5B4D880CB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997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Epic orders exist for all insulin pump types but this method of prescribing is not commonly utilized for pumps that need to go through DME companies (Tandem, Medtronic, </a:t>
            </a:r>
            <a:r>
              <a:rPr lang="en-US" dirty="0" err="1"/>
              <a:t>iLet</a:t>
            </a:r>
            <a:r>
              <a:rPr lang="en-US" dirty="0"/>
              <a:t>). There are prescription forms that are filled out by the provider and then sent to either the pump company territory manager or DME company by the insurance navigator. </a:t>
            </a:r>
          </a:p>
          <a:p>
            <a:r>
              <a:rPr lang="en-US" dirty="0"/>
              <a:t>Parachute Health is a cloud-based order documentation and communications platform that allows healthcare providers to digitally prescribe DME and supplies. </a:t>
            </a:r>
          </a:p>
        </p:txBody>
      </p:sp>
      <p:sp>
        <p:nvSpPr>
          <p:cNvPr id="4" name="Slide Number Placeholder 3"/>
          <p:cNvSpPr>
            <a:spLocks noGrp="1"/>
          </p:cNvSpPr>
          <p:nvPr>
            <p:ph type="sldNum" sz="quarter" idx="5"/>
          </p:nvPr>
        </p:nvSpPr>
        <p:spPr/>
        <p:txBody>
          <a:bodyPr/>
          <a:lstStyle/>
          <a:p>
            <a:fld id="{DD42209D-5DC3-4983-A91B-ED6B44BBB3B1}" type="slidenum">
              <a:rPr lang="en-US" smtClean="0"/>
              <a:t>6</a:t>
            </a:fld>
            <a:endParaRPr lang="en-US"/>
          </a:p>
        </p:txBody>
      </p:sp>
    </p:spTree>
    <p:extLst>
      <p:ext uri="{BB962C8B-B14F-4D97-AF65-F5344CB8AC3E}">
        <p14:creationId xmlns:p14="http://schemas.microsoft.com/office/powerpoint/2010/main" val="3037468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336BA9-3624-B8FE-1A70-3C7ADB3D13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7F0F0F-74B1-253B-872D-126178B6D57A}"/>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D2EC888F-9C71-C2B3-E82A-F5BA776BA75C}"/>
              </a:ext>
            </a:extLst>
          </p:cNvPr>
          <p:cNvSpPr>
            <a:spLocks noGrp="1"/>
          </p:cNvSpPr>
          <p:nvPr>
            <p:ph type="body" idx="1"/>
          </p:nvPr>
        </p:nvSpPr>
        <p:spPr/>
        <p:txBody>
          <a:bodyPr/>
          <a:lstStyle/>
          <a:p>
            <a:pPr marL="228600" indent="-228600">
              <a:buAutoNum type="arabicPeriod"/>
            </a:pPr>
            <a:endParaRPr lang="en-US" dirty="0"/>
          </a:p>
        </p:txBody>
      </p:sp>
      <p:sp>
        <p:nvSpPr>
          <p:cNvPr id="4" name="Slide Number Placeholder 3">
            <a:extLst>
              <a:ext uri="{FF2B5EF4-FFF2-40B4-BE49-F238E27FC236}">
                <a16:creationId xmlns:a16="http://schemas.microsoft.com/office/drawing/2014/main" id="{08461CB6-C4A8-2473-E76B-47A9C045D2E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BCA14C-84DB-42EB-B739-A5B4D880CB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8933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Insulet</a:t>
            </a:r>
            <a:r>
              <a:rPr lang="en-US" dirty="0"/>
              <a:t>/</a:t>
            </a:r>
            <a:r>
              <a:rPr lang="en-US" dirty="0" err="1"/>
              <a:t>Omnipod</a:t>
            </a:r>
            <a:r>
              <a:rPr lang="en-US" dirty="0"/>
              <a:t> training is currently happening off-site</a:t>
            </a:r>
          </a:p>
          <a:p>
            <a:r>
              <a:rPr lang="en-US" dirty="0"/>
              <a:t>Mention Kristin Pryor as insurance navigator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Calibri"/>
                <a:ea typeface="+mn-ea"/>
                <a:cs typeface="+mn-cs"/>
              </a:rPr>
              <a:t>CDCES Allison Deisinger in charge of </a:t>
            </a:r>
            <a:r>
              <a:rPr lang="en-US" sz="1200" kern="1200" dirty="0" err="1">
                <a:solidFill>
                  <a:schemeClr val="tx1"/>
                </a:solidFill>
                <a:latin typeface="Calibri"/>
                <a:ea typeface="+mn-ea"/>
                <a:cs typeface="+mn-cs"/>
              </a:rPr>
              <a:t>iLet</a:t>
            </a:r>
            <a:r>
              <a:rPr lang="en-US" sz="1200" kern="1200" dirty="0">
                <a:solidFill>
                  <a:schemeClr val="tx1"/>
                </a:solidFill>
                <a:latin typeface="Calibri"/>
                <a:ea typeface="+mn-ea"/>
                <a:cs typeface="+mn-cs"/>
              </a:rPr>
              <a:t> pump starts at CCHMC but Susan Sewell is also trained. Rachel Sheets?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Email local pump company contacts to inquire about notification of pump shipment from DMEs.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For </a:t>
            </a:r>
            <a:r>
              <a:rPr lang="en-US" sz="1800" kern="100" dirty="0" err="1">
                <a:effectLst/>
                <a:latin typeface="Arial" panose="020B0604020202020204" pitchFamily="34" charset="0"/>
                <a:ea typeface="Aptos" panose="020B0004020202020204" pitchFamily="34" charset="0"/>
                <a:cs typeface="Times New Roman" panose="02020603050405020304" pitchFamily="18" charset="0"/>
              </a:rPr>
              <a:t>Omnipod</a:t>
            </a:r>
            <a:r>
              <a:rPr lang="en-US" sz="1800" kern="100" dirty="0">
                <a:effectLst/>
                <a:latin typeface="Arial" panose="020B0604020202020204" pitchFamily="34" charset="0"/>
                <a:ea typeface="Aptos" panose="020B0004020202020204" pitchFamily="34" charset="0"/>
                <a:cs typeface="Times New Roman" panose="02020603050405020304" pitchFamily="18" charset="0"/>
              </a:rPr>
              <a:t>, could run a report if the </a:t>
            </a:r>
            <a:r>
              <a:rPr lang="en-US" sz="1800" kern="100" dirty="0" err="1">
                <a:effectLst/>
                <a:latin typeface="Arial" panose="020B0604020202020204" pitchFamily="34" charset="0"/>
                <a:ea typeface="Aptos" panose="020B0004020202020204" pitchFamily="34" charset="0"/>
                <a:cs typeface="Times New Roman" panose="02020603050405020304" pitchFamily="18" charset="0"/>
              </a:rPr>
              <a:t>Omnipod</a:t>
            </a:r>
            <a:r>
              <a:rPr lang="en-US" sz="1800" kern="100" dirty="0">
                <a:effectLst/>
                <a:latin typeface="Arial" panose="020B0604020202020204" pitchFamily="34" charset="0"/>
                <a:ea typeface="Aptos" panose="020B0004020202020204" pitchFamily="34" charset="0"/>
                <a:cs typeface="Times New Roman" panose="02020603050405020304" pitchFamily="18" charset="0"/>
              </a:rPr>
              <a:t> 5 Intro Kit was dispensed from the pharmacy; same would theoretically apply for </a:t>
            </a:r>
            <a:r>
              <a:rPr lang="en-US" sz="1800" kern="100" dirty="0" err="1">
                <a:effectLst/>
                <a:latin typeface="Arial" panose="020B0604020202020204" pitchFamily="34" charset="0"/>
                <a:ea typeface="Aptos" panose="020B0004020202020204" pitchFamily="34" charset="0"/>
                <a:cs typeface="Times New Roman" panose="02020603050405020304" pitchFamily="18" charset="0"/>
              </a:rPr>
              <a:t>twiist</a:t>
            </a:r>
            <a:r>
              <a:rPr lang="en-US" sz="1800" kern="100" dirty="0">
                <a:effectLst/>
                <a:latin typeface="Arial" panose="020B0604020202020204" pitchFamily="34" charset="0"/>
                <a:ea typeface="Aptos" panose="020B0004020202020204" pitchFamily="34" charset="0"/>
                <a:cs typeface="Times New Roman" panose="02020603050405020304" pitchFamily="18" charset="0"/>
              </a:rPr>
              <a:t>.</a:t>
            </a:r>
            <a:endParaRPr lang="en-US" sz="1200" kern="1200" dirty="0">
              <a:solidFill>
                <a:schemeClr val="tx1"/>
              </a:solidFill>
              <a:latin typeface="Calibri"/>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42209D-5DC3-4983-A91B-ED6B44BBB3B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12636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BCA14C-84DB-42EB-B739-A5B4D880CB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0126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479A23-845B-A029-7F5E-BAA19C1761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93BBB9-78B2-48CB-0971-819A40FA43E8}"/>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66AA091F-F12C-C1A0-C19A-3E506B6C7126}"/>
              </a:ext>
            </a:extLst>
          </p:cNvPr>
          <p:cNvSpPr>
            <a:spLocks noGrp="1"/>
          </p:cNvSpPr>
          <p:nvPr>
            <p:ph type="body" idx="1"/>
          </p:nvPr>
        </p:nvSpPr>
        <p:spPr/>
        <p:txBody>
          <a:bodyPr/>
          <a:lstStyle/>
          <a:p>
            <a:pPr marL="228600" indent="-228600">
              <a:buAutoNum type="arabicPeriod"/>
            </a:pPr>
            <a:endParaRPr lang="en-US" dirty="0"/>
          </a:p>
        </p:txBody>
      </p:sp>
      <p:sp>
        <p:nvSpPr>
          <p:cNvPr id="4" name="Slide Number Placeholder 3">
            <a:extLst>
              <a:ext uri="{FF2B5EF4-FFF2-40B4-BE49-F238E27FC236}">
                <a16:creationId xmlns:a16="http://schemas.microsoft.com/office/drawing/2014/main" id="{64A2247E-C4F9-7DF3-DEE0-43D2609B91D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BCA14C-84DB-42EB-B739-A5B4D880CB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43041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6.xml"/><Relationship Id="rId5" Type="http://schemas.openxmlformats.org/officeDocument/2006/relationships/hyperlink" Target="https://creativecommons.org/licenses/by-nc-sa/4.0/" TargetMode="External"/><Relationship Id="rId4"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130425"/>
            <a:ext cx="10363200" cy="1470025"/>
          </a:xfrm>
        </p:spPr>
        <p:txBody>
          <a:bodyPr>
            <a:normAutofit/>
          </a:bodyPr>
          <a:lstStyle>
            <a:lvl1pPr algn="l">
              <a:defRPr sz="6000"/>
            </a:lvl1pPr>
          </a:lstStyle>
          <a:p>
            <a:r>
              <a:rPr lang="en-US" dirty="0"/>
              <a:t>Click to edit Master title style</a:t>
            </a:r>
          </a:p>
        </p:txBody>
      </p:sp>
      <p:sp>
        <p:nvSpPr>
          <p:cNvPr id="3" name="Subtitle 2"/>
          <p:cNvSpPr>
            <a:spLocks noGrp="1"/>
          </p:cNvSpPr>
          <p:nvPr>
            <p:ph type="subTitle" idx="1"/>
          </p:nvPr>
        </p:nvSpPr>
        <p:spPr>
          <a:xfrm>
            <a:off x="609600" y="3886200"/>
            <a:ext cx="8534400" cy="127892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04DB5D8-907B-5946-AAB2-6BF76B9AA4A9}" type="datetimeFigureOut">
              <a:rPr lang="en-US" smtClean="0"/>
              <a:t>6/12/2025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92757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130425"/>
            <a:ext cx="10363200" cy="1470025"/>
          </a:xfrm>
        </p:spPr>
        <p:txBody>
          <a:bodyPr>
            <a:normAutofit/>
          </a:bodyPr>
          <a:lstStyle>
            <a:lvl1pPr algn="l">
              <a:defRPr sz="6000"/>
            </a:lvl1pPr>
          </a:lstStyle>
          <a:p>
            <a:r>
              <a:rPr lang="en-US" dirty="0"/>
              <a:t>Click to edit Master title style</a:t>
            </a:r>
          </a:p>
        </p:txBody>
      </p:sp>
      <p:sp>
        <p:nvSpPr>
          <p:cNvPr id="3" name="Subtitle 2"/>
          <p:cNvSpPr>
            <a:spLocks noGrp="1"/>
          </p:cNvSpPr>
          <p:nvPr>
            <p:ph type="subTitle" idx="1"/>
          </p:nvPr>
        </p:nvSpPr>
        <p:spPr>
          <a:xfrm>
            <a:off x="609600" y="3886200"/>
            <a:ext cx="8534400" cy="1288397"/>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04DB5D8-907B-5946-AAB2-6BF76B9AA4A9}" type="datetimeFigureOut">
              <a:rPr lang="en-US" smtClean="0"/>
              <a:t>6/12/2025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4612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DB5D8-907B-5946-AAB2-6BF76B9AA4A9}" type="datetimeFigureOut">
              <a:rPr lang="en-US" smtClean="0"/>
              <a:t>6/12/2025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31356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4DB5D8-907B-5946-AAB2-6BF76B9AA4A9}" type="datetimeFigureOut">
              <a:rPr lang="en-US" smtClean="0"/>
              <a:t>6/12/2025</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344777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4" name="Group 3">
            <a:extLst>
              <a:ext uri="{FF2B5EF4-FFF2-40B4-BE49-F238E27FC236}">
                <a16:creationId xmlns:a16="http://schemas.microsoft.com/office/drawing/2014/main" id="{DA377EE0-32BE-C42C-018D-42501C8825A0}"/>
              </a:ext>
            </a:extLst>
          </p:cNvPr>
          <p:cNvGrpSpPr/>
          <p:nvPr userDrawn="1"/>
        </p:nvGrpSpPr>
        <p:grpSpPr>
          <a:xfrm>
            <a:off x="19615" y="6533516"/>
            <a:ext cx="4328429" cy="307777"/>
            <a:chOff x="164123" y="6578332"/>
            <a:chExt cx="4328429" cy="307777"/>
          </a:xfrm>
        </p:grpSpPr>
        <p:pic>
          <p:nvPicPr>
            <p:cNvPr id="5" name="Picture 7" descr="A black and white sign&#10;&#10;Description automatically generated with low confidence">
              <a:extLst>
                <a:ext uri="{FF2B5EF4-FFF2-40B4-BE49-F238E27FC236}">
                  <a16:creationId xmlns:a16="http://schemas.microsoft.com/office/drawing/2014/main" id="{DE4DDEDA-0A9F-3BE5-55A8-55605E5E43F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69260" y="6604364"/>
              <a:ext cx="665163" cy="1238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67E3DB23-0541-8F73-1F47-43EDA99102A8}"/>
                </a:ext>
              </a:extLst>
            </p:cNvPr>
            <p:cNvSpPr>
              <a:spLocks noChangeArrowheads="1"/>
            </p:cNvSpPr>
            <p:nvPr userDrawn="1"/>
          </p:nvSpPr>
          <p:spPr bwMode="auto">
            <a:xfrm>
              <a:off x="164123" y="6578332"/>
              <a:ext cx="432842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700" b="0" i="0" u="none" strike="noStrike" cap="none" normalizeH="0" baseline="0">
                  <a:ln>
                    <a:noFill/>
                  </a:ln>
                  <a:solidFill>
                    <a:schemeClr val="tx1"/>
                  </a:solidFill>
                  <a:effectLst/>
                  <a:latin typeface="Arial" panose="020B0604020202020204" pitchFamily="34" charset="0"/>
                  <a:ea typeface="Calibri" panose="020F0502020204030204" pitchFamily="34" charset="0"/>
                </a:rPr>
                <a:t>© 1998-2023 Children's Hospital Medical Center. All Rights Reserved.</a:t>
              </a:r>
              <a:endParaRPr kumimoji="0" lang="en-US" altLang="en-US" sz="800" b="0" i="0" u="none" strike="noStrike" cap="none" normalizeH="0" baseline="0">
                <a:ln>
                  <a:noFill/>
                </a:ln>
                <a:solidFill>
                  <a:schemeClr val="tx1"/>
                </a:solidFill>
                <a:effectLst/>
                <a:latin typeface="Arial" panose="020B0604020202020204" pitchFamily="34" charset="0"/>
                <a:ea typeface="+mn-ea"/>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700" b="0" i="0" u="none" strike="noStrike" cap="none" normalizeH="0" baseline="0">
                  <a:ln>
                    <a:noFill/>
                  </a:ln>
                  <a:solidFill>
                    <a:schemeClr val="tx1"/>
                  </a:solidFill>
                  <a:effectLst/>
                  <a:latin typeface="Arial" panose="020B0604020202020204" pitchFamily="34" charset="0"/>
                  <a:ea typeface="Calibri" panose="020F0502020204030204" pitchFamily="34" charset="0"/>
                </a:rPr>
                <a:t>This work may be licensed under </a:t>
              </a:r>
              <a:r>
                <a:rPr kumimoji="0" lang="en-US" altLang="en-US" sz="700" b="0" i="0" u="none" strike="noStrike" cap="none" normalizeH="0" baseline="0">
                  <a:ln>
                    <a:noFill/>
                  </a:ln>
                  <a:solidFill>
                    <a:srgbClr val="00AEC7"/>
                  </a:solidFill>
                  <a:effectLst/>
                  <a:latin typeface="Calibri" panose="020F0502020204030204" pitchFamily="34" charset="0"/>
                  <a:ea typeface="Calibri" panose="020F0502020204030204" pitchFamily="34" charset="0"/>
                  <a:cs typeface="Calibri" panose="020F0502020204030204" pitchFamily="34" charset="0"/>
                  <a:hlinkClick r:id="rId3"/>
                </a:rPr>
                <a:t>Creative Commons Attribution-</a:t>
              </a:r>
              <a:r>
                <a:rPr kumimoji="0" lang="en-US" altLang="en-US" sz="700" b="0" i="0" u="none" strike="noStrike" cap="none" normalizeH="0" baseline="0" err="1">
                  <a:ln>
                    <a:noFill/>
                  </a:ln>
                  <a:solidFill>
                    <a:srgbClr val="00AEC7"/>
                  </a:solidFill>
                  <a:effectLst/>
                  <a:latin typeface="Calibri" panose="020F0502020204030204" pitchFamily="34" charset="0"/>
                  <a:ea typeface="Calibri" panose="020F0502020204030204" pitchFamily="34" charset="0"/>
                  <a:cs typeface="Calibri" panose="020F0502020204030204" pitchFamily="34" charset="0"/>
                  <a:hlinkClick r:id="rId3"/>
                </a:rPr>
                <a:t>NonCommercial</a:t>
              </a:r>
              <a:r>
                <a:rPr kumimoji="0" lang="en-US" altLang="en-US" sz="700" b="0" i="0" u="none" strike="noStrike" cap="none" normalizeH="0" baseline="0">
                  <a:ln>
                    <a:noFill/>
                  </a:ln>
                  <a:solidFill>
                    <a:srgbClr val="00AEC7"/>
                  </a:solidFill>
                  <a:effectLst/>
                  <a:latin typeface="Calibri" panose="020F0502020204030204" pitchFamily="34" charset="0"/>
                  <a:ea typeface="Calibri" panose="020F0502020204030204" pitchFamily="34" charset="0"/>
                  <a:cs typeface="Calibri" panose="020F0502020204030204" pitchFamily="34" charset="0"/>
                  <a:hlinkClick r:id="rId3"/>
                </a:rPr>
                <a:t>-</a:t>
              </a:r>
              <a:r>
                <a:rPr kumimoji="0" lang="en-US" altLang="en-US" sz="700" b="0" i="0" u="none" strike="noStrike" cap="none" normalizeH="0" baseline="0" err="1">
                  <a:ln>
                    <a:noFill/>
                  </a:ln>
                  <a:solidFill>
                    <a:srgbClr val="00AEC7"/>
                  </a:solidFill>
                  <a:effectLst/>
                  <a:latin typeface="Calibri" panose="020F0502020204030204" pitchFamily="34" charset="0"/>
                  <a:ea typeface="Calibri" panose="020F0502020204030204" pitchFamily="34" charset="0"/>
                  <a:cs typeface="Calibri" panose="020F0502020204030204" pitchFamily="34" charset="0"/>
                  <a:hlinkClick r:id="rId3"/>
                </a:rPr>
                <a:t>ShareAlike</a:t>
              </a:r>
              <a:r>
                <a:rPr kumimoji="0" lang="en-US" altLang="en-US" sz="700" b="0" i="0" u="none" strike="noStrike" cap="none" normalizeH="0" baseline="0">
                  <a:ln>
                    <a:noFill/>
                  </a:ln>
                  <a:solidFill>
                    <a:srgbClr val="00AEC7"/>
                  </a:solidFill>
                  <a:effectLst/>
                  <a:latin typeface="Calibri" panose="020F0502020204030204" pitchFamily="34" charset="0"/>
                  <a:ea typeface="Calibri" panose="020F0502020204030204" pitchFamily="34" charset="0"/>
                  <a:cs typeface="Calibri" panose="020F0502020204030204" pitchFamily="34" charset="0"/>
                  <a:hlinkClick r:id="rId3"/>
                </a:rPr>
                <a:t> 4.0 International</a:t>
              </a:r>
              <a:r>
                <a:rPr kumimoji="0" lang="en-US" altLang="en-US" sz="700" b="0" i="0" u="none" strike="noStrike" cap="none" normalizeH="0" baseline="0">
                  <a:ln>
                    <a:noFill/>
                  </a:ln>
                  <a:solidFill>
                    <a:schemeClr val="tx1"/>
                  </a:solidFill>
                  <a:effectLst/>
                  <a:ea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3294475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ADAC5449-434B-4ABE-A103-FE4C5B1262D4}" type="slidenum">
              <a:rPr lang="en-US" smtClean="0"/>
              <a:t>‹#›</a:t>
            </a:fld>
            <a:endParaRPr lang="en-US"/>
          </a:p>
        </p:txBody>
      </p:sp>
    </p:spTree>
    <p:extLst>
      <p:ext uri="{BB962C8B-B14F-4D97-AF65-F5344CB8AC3E}">
        <p14:creationId xmlns:p14="http://schemas.microsoft.com/office/powerpoint/2010/main" val="5725467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ADAC5449-434B-4ABE-A103-FE4C5B1262D4}" type="slidenum">
              <a:rPr lang="en-US" smtClean="0"/>
              <a:t>‹#›</a:t>
            </a:fld>
            <a:endParaRPr lang="en-US"/>
          </a:p>
        </p:txBody>
      </p:sp>
    </p:spTree>
    <p:extLst>
      <p:ext uri="{BB962C8B-B14F-4D97-AF65-F5344CB8AC3E}">
        <p14:creationId xmlns:p14="http://schemas.microsoft.com/office/powerpoint/2010/main" val="338923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ADAC5449-434B-4ABE-A103-FE4C5B1262D4}" type="slidenum">
              <a:rPr lang="en-US" smtClean="0"/>
              <a:t>‹#›</a:t>
            </a:fld>
            <a:endParaRPr lang="en-US"/>
          </a:p>
        </p:txBody>
      </p:sp>
    </p:spTree>
    <p:extLst>
      <p:ext uri="{BB962C8B-B14F-4D97-AF65-F5344CB8AC3E}">
        <p14:creationId xmlns:p14="http://schemas.microsoft.com/office/powerpoint/2010/main" val="7874645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ADAC5449-434B-4ABE-A103-FE4C5B1262D4}" type="slidenum">
              <a:rPr lang="en-US" smtClean="0"/>
              <a:t>‹#›</a:t>
            </a:fld>
            <a:endParaRPr lang="en-US"/>
          </a:p>
        </p:txBody>
      </p:sp>
    </p:spTree>
    <p:extLst>
      <p:ext uri="{BB962C8B-B14F-4D97-AF65-F5344CB8AC3E}">
        <p14:creationId xmlns:p14="http://schemas.microsoft.com/office/powerpoint/2010/main" val="20461369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674625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763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DB5D8-907B-5946-AAB2-6BF76B9AA4A9}" type="datetimeFigureOut">
              <a:rPr lang="en-US" smtClean="0"/>
              <a:t>6/12/2025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4329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7" name="Picture 7" descr="A black and white sign&#10;&#10;Description automatically generated with low confidence">
            <a:extLst>
              <a:ext uri="{FF2B5EF4-FFF2-40B4-BE49-F238E27FC236}">
                <a16:creationId xmlns:a16="http://schemas.microsoft.com/office/drawing/2014/main" id="{EBF01C7B-BA5F-C388-AEDB-0DFB35880F9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924755" y="6559548"/>
            <a:ext cx="665163" cy="123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0045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DAC5449-434B-4ABE-A103-FE4C5B1262D4}" type="slidenum">
              <a:rPr lang="en-US" smtClean="0"/>
              <a:t>‹#›</a:t>
            </a:fld>
            <a:endParaRPr lang="en-US"/>
          </a:p>
        </p:txBody>
      </p:sp>
    </p:spTree>
    <p:extLst>
      <p:ext uri="{BB962C8B-B14F-4D97-AF65-F5344CB8AC3E}">
        <p14:creationId xmlns:p14="http://schemas.microsoft.com/office/powerpoint/2010/main" val="1952057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ADAC5449-434B-4ABE-A103-FE4C5B1262D4}" type="slidenum">
              <a:rPr lang="en-US" smtClean="0"/>
              <a:t>‹#›</a:t>
            </a:fld>
            <a:endParaRPr lang="en-US"/>
          </a:p>
        </p:txBody>
      </p:sp>
    </p:spTree>
    <p:extLst>
      <p:ext uri="{BB962C8B-B14F-4D97-AF65-F5344CB8AC3E}">
        <p14:creationId xmlns:p14="http://schemas.microsoft.com/office/powerpoint/2010/main" val="42518115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ADAC5449-434B-4ABE-A103-FE4C5B1262D4}" type="slidenum">
              <a:rPr lang="en-US" smtClean="0"/>
              <a:t>‹#›</a:t>
            </a:fld>
            <a:endParaRPr lang="en-US"/>
          </a:p>
        </p:txBody>
      </p:sp>
    </p:spTree>
    <p:extLst>
      <p:ext uri="{BB962C8B-B14F-4D97-AF65-F5344CB8AC3E}">
        <p14:creationId xmlns:p14="http://schemas.microsoft.com/office/powerpoint/2010/main" val="17914806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DD Layout">
    <p:spTree>
      <p:nvGrpSpPr>
        <p:cNvPr id="1" name=""/>
        <p:cNvGrpSpPr/>
        <p:nvPr/>
      </p:nvGrpSpPr>
      <p:grpSpPr>
        <a:xfrm>
          <a:off x="0" y="0"/>
          <a:ext cx="0" cy="0"/>
          <a:chOff x="0" y="0"/>
          <a:chExt cx="0" cy="0"/>
        </a:xfrm>
      </p:grpSpPr>
      <p:pic>
        <p:nvPicPr>
          <p:cNvPr id="2" name="Picture 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12120" y="0"/>
            <a:ext cx="1022053" cy="642430"/>
          </a:xfrm>
          <a:prstGeom prst="rect">
            <a:avLst/>
          </a:prstGeom>
          <a:noFill/>
          <a:ln>
            <a:noFill/>
          </a:ln>
        </p:spPr>
      </p:pic>
      <p:pic>
        <p:nvPicPr>
          <p:cNvPr id="4098" name="Picture 6" descr="Icon&#10;&#10;Description automatically generated with low confidence">
            <a:extLst>
              <a:ext uri="{FF2B5EF4-FFF2-40B4-BE49-F238E27FC236}">
                <a16:creationId xmlns:a16="http://schemas.microsoft.com/office/drawing/2014/main" id="{772F7094-BD29-BF89-F0F2-A96970D92D2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6152" t="46803" r="6438" b="37122"/>
          <a:stretch>
            <a:fillRect/>
          </a:stretch>
        </p:blipFill>
        <p:spPr bwMode="auto">
          <a:xfrm>
            <a:off x="141901" y="15838492"/>
            <a:ext cx="6904039" cy="1047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14EF6D15-29EA-2A3E-3403-C02BFDBA5B65}"/>
              </a:ext>
            </a:extLst>
          </p:cNvPr>
          <p:cNvSpPr>
            <a:spLocks noChangeArrowheads="1"/>
          </p:cNvSpPr>
          <p:nvPr userDrawn="1"/>
        </p:nvSpPr>
        <p:spPr bwMode="auto">
          <a:xfrm>
            <a:off x="164126" y="595261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1800"/>
          </a:p>
        </p:txBody>
      </p:sp>
      <p:grpSp>
        <p:nvGrpSpPr>
          <p:cNvPr id="8" name="Group 7">
            <a:extLst>
              <a:ext uri="{FF2B5EF4-FFF2-40B4-BE49-F238E27FC236}">
                <a16:creationId xmlns:a16="http://schemas.microsoft.com/office/drawing/2014/main" id="{5D01C228-DDD9-2613-84F4-7C27E0EFA327}"/>
              </a:ext>
            </a:extLst>
          </p:cNvPr>
          <p:cNvGrpSpPr/>
          <p:nvPr userDrawn="1"/>
        </p:nvGrpSpPr>
        <p:grpSpPr>
          <a:xfrm>
            <a:off x="0" y="6484291"/>
            <a:ext cx="8011503" cy="477054"/>
            <a:chOff x="141898" y="6448877"/>
            <a:chExt cx="8011502" cy="477054"/>
          </a:xfrm>
        </p:grpSpPr>
        <p:sp>
          <p:nvSpPr>
            <p:cNvPr id="4" name="Footer Placeholder 1">
              <a:extLst>
                <a:ext uri="{FF2B5EF4-FFF2-40B4-BE49-F238E27FC236}">
                  <a16:creationId xmlns:a16="http://schemas.microsoft.com/office/drawing/2014/main" id="{E8071D5B-E24F-A35F-6785-9F33797863CD}"/>
                </a:ext>
              </a:extLst>
            </p:cNvPr>
            <p:cNvSpPr txBox="1">
              <a:spLocks/>
            </p:cNvSpPr>
            <p:nvPr userDrawn="1"/>
          </p:nvSpPr>
          <p:spPr>
            <a:xfrm>
              <a:off x="4038600" y="649287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200" dirty="0"/>
                <a:t>September 2023 </a:t>
              </a: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version</a:t>
              </a:r>
            </a:p>
          </p:txBody>
        </p:sp>
        <p:grpSp>
          <p:nvGrpSpPr>
            <p:cNvPr id="7" name="Group 6">
              <a:extLst>
                <a:ext uri="{FF2B5EF4-FFF2-40B4-BE49-F238E27FC236}">
                  <a16:creationId xmlns:a16="http://schemas.microsoft.com/office/drawing/2014/main" id="{0BD049E6-88FD-1810-135D-709711E00B57}"/>
                </a:ext>
              </a:extLst>
            </p:cNvPr>
            <p:cNvGrpSpPr/>
            <p:nvPr userDrawn="1"/>
          </p:nvGrpSpPr>
          <p:grpSpPr>
            <a:xfrm>
              <a:off x="141898" y="6448877"/>
              <a:ext cx="4328428" cy="477054"/>
              <a:chOff x="164123" y="6493693"/>
              <a:chExt cx="4328428" cy="477054"/>
            </a:xfrm>
          </p:grpSpPr>
          <p:pic>
            <p:nvPicPr>
              <p:cNvPr id="4097" name="Picture 7" descr="A black and white sign&#10;&#10;Description automatically generated with low confidence">
                <a:extLst>
                  <a:ext uri="{FF2B5EF4-FFF2-40B4-BE49-F238E27FC236}">
                    <a16:creationId xmlns:a16="http://schemas.microsoft.com/office/drawing/2014/main" id="{42C7E03D-B139-7F81-192C-A0E4B11D8916}"/>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84773" y="6537691"/>
                <a:ext cx="665163" cy="1238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06081B7-9916-7280-5DF9-B61F8917153F}"/>
                  </a:ext>
                </a:extLst>
              </p:cNvPr>
              <p:cNvSpPr>
                <a:spLocks noChangeArrowheads="1"/>
              </p:cNvSpPr>
              <p:nvPr userDrawn="1"/>
            </p:nvSpPr>
            <p:spPr bwMode="auto">
              <a:xfrm>
                <a:off x="949936" y="6493693"/>
                <a:ext cx="2962670"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377"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1998-2023 Children's Hospital Medical Center. All Rights Reserved.</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377"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id="{9517E62A-B140-DFB5-9893-D90F015BB461}"/>
                  </a:ext>
                </a:extLst>
              </p:cNvPr>
              <p:cNvSpPr>
                <a:spLocks noChangeArrowheads="1"/>
              </p:cNvSpPr>
              <p:nvPr userDrawn="1"/>
            </p:nvSpPr>
            <p:spPr bwMode="auto">
              <a:xfrm>
                <a:off x="164123" y="6632193"/>
                <a:ext cx="4328428"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377"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ea typeface="Calibri" panose="020F0502020204030204" pitchFamily="34" charset="0"/>
                  </a:rPr>
                  <a:t>This work may be licensed under </a:t>
                </a:r>
                <a:r>
                  <a:rPr kumimoji="0" lang="en-US" altLang="en-US" sz="700" b="0" i="0" u="none" strike="noStrike" cap="none" normalizeH="0" baseline="0">
                    <a:ln>
                      <a:noFill/>
                    </a:ln>
                    <a:solidFill>
                      <a:srgbClr val="00AEC7"/>
                    </a:solidFill>
                    <a:effectLst/>
                    <a:latin typeface="Calibri" panose="020F0502020204030204" pitchFamily="34" charset="0"/>
                    <a:ea typeface="Calibri" panose="020F0502020204030204" pitchFamily="34" charset="0"/>
                    <a:cs typeface="Calibri" panose="020F0502020204030204" pitchFamily="34" charset="0"/>
                    <a:hlinkClick r:id="rId5"/>
                  </a:rPr>
                  <a:t>Creative Commons Attribution-NonCommercial-ShareAlike 4.0 International</a:t>
                </a:r>
                <a:r>
                  <a:rPr kumimoji="0" lang="en-US" altLang="en-US" sz="700" b="0" i="0" u="none" strike="noStrike" cap="none" normalizeH="0" baseline="0">
                    <a:ln>
                      <a:noFill/>
                    </a:ln>
                    <a:solidFill>
                      <a:schemeClr val="tx1"/>
                    </a:solidFill>
                    <a:effectLst/>
                    <a:ea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spTree>
    <p:extLst>
      <p:ext uri="{BB962C8B-B14F-4D97-AF65-F5344CB8AC3E}">
        <p14:creationId xmlns:p14="http://schemas.microsoft.com/office/powerpoint/2010/main" val="15644982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23610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21991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grpSp>
        <p:nvGrpSpPr>
          <p:cNvPr id="7" name="Group 6">
            <a:extLst>
              <a:ext uri="{FF2B5EF4-FFF2-40B4-BE49-F238E27FC236}">
                <a16:creationId xmlns:a16="http://schemas.microsoft.com/office/drawing/2014/main" id="{28BD367D-E007-D369-A6A9-1C257ADCEBBF}"/>
              </a:ext>
            </a:extLst>
          </p:cNvPr>
          <p:cNvGrpSpPr/>
          <p:nvPr userDrawn="1"/>
        </p:nvGrpSpPr>
        <p:grpSpPr>
          <a:xfrm>
            <a:off x="0" y="6448878"/>
            <a:ext cx="8011503" cy="477054"/>
            <a:chOff x="141898" y="6448877"/>
            <a:chExt cx="8011502" cy="477054"/>
          </a:xfrm>
        </p:grpSpPr>
        <p:sp>
          <p:nvSpPr>
            <p:cNvPr id="8" name="Footer Placeholder 1">
              <a:extLst>
                <a:ext uri="{FF2B5EF4-FFF2-40B4-BE49-F238E27FC236}">
                  <a16:creationId xmlns:a16="http://schemas.microsoft.com/office/drawing/2014/main" id="{99BA6550-0FB3-6239-90E2-1BB35E69B98D}"/>
                </a:ext>
              </a:extLst>
            </p:cNvPr>
            <p:cNvSpPr txBox="1">
              <a:spLocks/>
            </p:cNvSpPr>
            <p:nvPr userDrawn="1"/>
          </p:nvSpPr>
          <p:spPr>
            <a:xfrm>
              <a:off x="4038600" y="649287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200" dirty="0"/>
                <a:t>September 2023 </a:t>
              </a: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version</a:t>
              </a:r>
            </a:p>
          </p:txBody>
        </p:sp>
        <p:grpSp>
          <p:nvGrpSpPr>
            <p:cNvPr id="9" name="Group 8">
              <a:extLst>
                <a:ext uri="{FF2B5EF4-FFF2-40B4-BE49-F238E27FC236}">
                  <a16:creationId xmlns:a16="http://schemas.microsoft.com/office/drawing/2014/main" id="{DD990E70-0298-D88E-0058-36216032F4EA}"/>
                </a:ext>
              </a:extLst>
            </p:cNvPr>
            <p:cNvGrpSpPr/>
            <p:nvPr userDrawn="1"/>
          </p:nvGrpSpPr>
          <p:grpSpPr>
            <a:xfrm>
              <a:off x="141898" y="6448877"/>
              <a:ext cx="4328428" cy="477054"/>
              <a:chOff x="164123" y="6493693"/>
              <a:chExt cx="4328428" cy="477054"/>
            </a:xfrm>
          </p:grpSpPr>
          <p:pic>
            <p:nvPicPr>
              <p:cNvPr id="10" name="Picture 7" descr="A black and white sign&#10;&#10;Description automatically generated with low confidence">
                <a:extLst>
                  <a:ext uri="{FF2B5EF4-FFF2-40B4-BE49-F238E27FC236}">
                    <a16:creationId xmlns:a16="http://schemas.microsoft.com/office/drawing/2014/main" id="{9B4B4314-589B-6E51-7A57-427A5F09B7FB}"/>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84773" y="6537691"/>
                <a:ext cx="665163" cy="12382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8D97A7FA-168C-2F58-26D9-0E320D416ACC}"/>
                  </a:ext>
                </a:extLst>
              </p:cNvPr>
              <p:cNvSpPr>
                <a:spLocks noChangeArrowheads="1"/>
              </p:cNvSpPr>
              <p:nvPr userDrawn="1"/>
            </p:nvSpPr>
            <p:spPr bwMode="auto">
              <a:xfrm>
                <a:off x="949936" y="6493693"/>
                <a:ext cx="2962670"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377"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1998-2023 Children's Hospital Medical Center. All Rights Reserved.</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377"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Rectangle 11">
                <a:extLst>
                  <a:ext uri="{FF2B5EF4-FFF2-40B4-BE49-F238E27FC236}">
                    <a16:creationId xmlns:a16="http://schemas.microsoft.com/office/drawing/2014/main" id="{11FF1033-5172-714E-3921-38BE0E71F1BA}"/>
                  </a:ext>
                </a:extLst>
              </p:cNvPr>
              <p:cNvSpPr>
                <a:spLocks noChangeArrowheads="1"/>
              </p:cNvSpPr>
              <p:nvPr userDrawn="1"/>
            </p:nvSpPr>
            <p:spPr bwMode="auto">
              <a:xfrm>
                <a:off x="164123" y="6632193"/>
                <a:ext cx="4328428"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377"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ea typeface="Calibri" panose="020F0502020204030204" pitchFamily="34" charset="0"/>
                  </a:rPr>
                  <a:t>This work may be licensed under </a:t>
                </a:r>
                <a:r>
                  <a:rPr kumimoji="0" lang="en-US" altLang="en-US" sz="700" b="0" i="0" u="none" strike="noStrike" cap="none" normalizeH="0" baseline="0">
                    <a:ln>
                      <a:noFill/>
                    </a:ln>
                    <a:solidFill>
                      <a:srgbClr val="00AEC7"/>
                    </a:solidFill>
                    <a:effectLst/>
                    <a:latin typeface="Calibri" panose="020F0502020204030204" pitchFamily="34" charset="0"/>
                    <a:ea typeface="Calibri" panose="020F0502020204030204" pitchFamily="34" charset="0"/>
                    <a:cs typeface="Calibri" panose="020F0502020204030204" pitchFamily="34" charset="0"/>
                    <a:hlinkClick r:id="rId3"/>
                  </a:rPr>
                  <a:t>Creative Commons Attribution-NonCommercial-ShareAlike 4.0 International</a:t>
                </a:r>
                <a:r>
                  <a:rPr kumimoji="0" lang="en-US" altLang="en-US" sz="700" b="0" i="0" u="none" strike="noStrike" cap="none" normalizeH="0" baseline="0">
                    <a:ln>
                      <a:noFill/>
                    </a:ln>
                    <a:solidFill>
                      <a:schemeClr val="tx1"/>
                    </a:solidFill>
                    <a:effectLst/>
                    <a:ea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spTree>
    <p:extLst>
      <p:ext uri="{BB962C8B-B14F-4D97-AF65-F5344CB8AC3E}">
        <p14:creationId xmlns:p14="http://schemas.microsoft.com/office/powerpoint/2010/main" val="35761838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7820AC-B6DC-488B-A061-17F65C6398BC}" type="datetime1">
              <a:rPr lang="en-US" smtClean="0"/>
              <a:t>6/12/2025</a:t>
            </a:fld>
            <a:endParaRPr lang="en-US"/>
          </a:p>
        </p:txBody>
      </p:sp>
      <p:sp>
        <p:nvSpPr>
          <p:cNvPr id="5" name="Footer Placeholder 4"/>
          <p:cNvSpPr>
            <a:spLocks noGrp="1"/>
          </p:cNvSpPr>
          <p:nvPr>
            <p:ph type="ftr" sz="quarter" idx="11"/>
          </p:nvPr>
        </p:nvSpPr>
        <p:spPr/>
        <p:txBody>
          <a:bodyPr/>
          <a:lstStyle/>
          <a:p>
            <a:r>
              <a:rPr lang="en-US" dirty="0"/>
              <a:t>September 2023 version</a:t>
            </a:r>
          </a:p>
        </p:txBody>
      </p:sp>
      <p:sp>
        <p:nvSpPr>
          <p:cNvPr id="6" name="Slide Number Placeholder 5"/>
          <p:cNvSpPr>
            <a:spLocks noGrp="1"/>
          </p:cNvSpPr>
          <p:nvPr>
            <p:ph type="sldNum" sz="quarter" idx="12"/>
          </p:nvPr>
        </p:nvSpPr>
        <p:spPr/>
        <p:txBody>
          <a:bodyPr/>
          <a:lstStyle/>
          <a:p>
            <a:fld id="{ADAC5449-434B-4ABE-A103-FE4C5B1262D4}" type="slidenum">
              <a:rPr lang="en-US" smtClean="0"/>
              <a:t>‹#›</a:t>
            </a:fld>
            <a:endParaRPr lang="en-US"/>
          </a:p>
        </p:txBody>
      </p:sp>
    </p:spTree>
    <p:extLst>
      <p:ext uri="{BB962C8B-B14F-4D97-AF65-F5344CB8AC3E}">
        <p14:creationId xmlns:p14="http://schemas.microsoft.com/office/powerpoint/2010/main" val="35173506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4"/>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9"/>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F5C70A-BEE9-4E1A-BFCC-8BEB6E671B6D}" type="datetime1">
              <a:rPr lang="en-US" smtClean="0"/>
              <a:t>6/12/2025</a:t>
            </a:fld>
            <a:endParaRPr lang="en-US"/>
          </a:p>
        </p:txBody>
      </p:sp>
      <p:sp>
        <p:nvSpPr>
          <p:cNvPr id="5" name="Footer Placeholder 4"/>
          <p:cNvSpPr>
            <a:spLocks noGrp="1"/>
          </p:cNvSpPr>
          <p:nvPr>
            <p:ph type="ftr" sz="quarter" idx="11"/>
          </p:nvPr>
        </p:nvSpPr>
        <p:spPr/>
        <p:txBody>
          <a:bodyPr/>
          <a:lstStyle/>
          <a:p>
            <a:r>
              <a:rPr lang="en-US" dirty="0"/>
              <a:t>September 2023 version</a:t>
            </a:r>
          </a:p>
        </p:txBody>
      </p:sp>
      <p:sp>
        <p:nvSpPr>
          <p:cNvPr id="6" name="Slide Number Placeholder 5"/>
          <p:cNvSpPr>
            <a:spLocks noGrp="1"/>
          </p:cNvSpPr>
          <p:nvPr>
            <p:ph type="sldNum" sz="quarter" idx="12"/>
          </p:nvPr>
        </p:nvSpPr>
        <p:spPr/>
        <p:txBody>
          <a:bodyPr/>
          <a:lstStyle/>
          <a:p>
            <a:fld id="{ADAC5449-434B-4ABE-A103-FE4C5B1262D4}" type="slidenum">
              <a:rPr lang="en-US" smtClean="0"/>
              <a:t>‹#›</a:t>
            </a:fld>
            <a:endParaRPr lang="en-US"/>
          </a:p>
        </p:txBody>
      </p:sp>
    </p:spTree>
    <p:extLst>
      <p:ext uri="{BB962C8B-B14F-4D97-AF65-F5344CB8AC3E}">
        <p14:creationId xmlns:p14="http://schemas.microsoft.com/office/powerpoint/2010/main" val="1019964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410200" cy="41146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410200" cy="41146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4DB5D8-907B-5946-AAB2-6BF76B9AA4A9}" type="datetimeFigureOut">
              <a:rPr lang="en-US" smtClean="0"/>
              <a:t>6/12/2025</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452825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A868C04-9B97-4AB3-8D35-381BDFED7904}" type="datetime1">
              <a:rPr lang="en-US" smtClean="0"/>
              <a:t>6/12/2025</a:t>
            </a:fld>
            <a:endParaRPr lang="en-US"/>
          </a:p>
        </p:txBody>
      </p:sp>
      <p:sp>
        <p:nvSpPr>
          <p:cNvPr id="6" name="Footer Placeholder 5"/>
          <p:cNvSpPr>
            <a:spLocks noGrp="1"/>
          </p:cNvSpPr>
          <p:nvPr>
            <p:ph type="ftr" sz="quarter" idx="11"/>
          </p:nvPr>
        </p:nvSpPr>
        <p:spPr/>
        <p:txBody>
          <a:bodyPr/>
          <a:lstStyle/>
          <a:p>
            <a:r>
              <a:rPr lang="en-US" dirty="0"/>
              <a:t>September 2023 version</a:t>
            </a:r>
          </a:p>
        </p:txBody>
      </p:sp>
      <p:sp>
        <p:nvSpPr>
          <p:cNvPr id="7" name="Slide Number Placeholder 6"/>
          <p:cNvSpPr>
            <a:spLocks noGrp="1"/>
          </p:cNvSpPr>
          <p:nvPr>
            <p:ph type="sldNum" sz="quarter" idx="12"/>
          </p:nvPr>
        </p:nvSpPr>
        <p:spPr/>
        <p:txBody>
          <a:bodyPr/>
          <a:lstStyle/>
          <a:p>
            <a:fld id="{ADAC5449-434B-4ABE-A103-FE4C5B1262D4}" type="slidenum">
              <a:rPr lang="en-US" smtClean="0"/>
              <a:t>‹#›</a:t>
            </a:fld>
            <a:endParaRPr lang="en-US"/>
          </a:p>
        </p:txBody>
      </p:sp>
    </p:spTree>
    <p:extLst>
      <p:ext uri="{BB962C8B-B14F-4D97-AF65-F5344CB8AC3E}">
        <p14:creationId xmlns:p14="http://schemas.microsoft.com/office/powerpoint/2010/main" val="4238850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B1123EF-1BCC-4601-82D3-33816F6071AD}" type="datetime1">
              <a:rPr lang="en-US" smtClean="0"/>
              <a:t>6/12/2025</a:t>
            </a:fld>
            <a:endParaRPr lang="en-US"/>
          </a:p>
        </p:txBody>
      </p:sp>
      <p:sp>
        <p:nvSpPr>
          <p:cNvPr id="8" name="Footer Placeholder 7"/>
          <p:cNvSpPr>
            <a:spLocks noGrp="1"/>
          </p:cNvSpPr>
          <p:nvPr>
            <p:ph type="ftr" sz="quarter" idx="11"/>
          </p:nvPr>
        </p:nvSpPr>
        <p:spPr/>
        <p:txBody>
          <a:bodyPr/>
          <a:lstStyle/>
          <a:p>
            <a:r>
              <a:rPr lang="en-US" dirty="0"/>
              <a:t>September 2023 version</a:t>
            </a:r>
          </a:p>
        </p:txBody>
      </p:sp>
      <p:sp>
        <p:nvSpPr>
          <p:cNvPr id="9" name="Slide Number Placeholder 8"/>
          <p:cNvSpPr>
            <a:spLocks noGrp="1"/>
          </p:cNvSpPr>
          <p:nvPr>
            <p:ph type="sldNum" sz="quarter" idx="12"/>
          </p:nvPr>
        </p:nvSpPr>
        <p:spPr/>
        <p:txBody>
          <a:bodyPr/>
          <a:lstStyle/>
          <a:p>
            <a:fld id="{ADAC5449-434B-4ABE-A103-FE4C5B1262D4}" type="slidenum">
              <a:rPr lang="en-US" smtClean="0"/>
              <a:t>‹#›</a:t>
            </a:fld>
            <a:endParaRPr lang="en-US"/>
          </a:p>
        </p:txBody>
      </p:sp>
    </p:spTree>
    <p:extLst>
      <p:ext uri="{BB962C8B-B14F-4D97-AF65-F5344CB8AC3E}">
        <p14:creationId xmlns:p14="http://schemas.microsoft.com/office/powerpoint/2010/main" val="33864013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7" name="Group 6">
            <a:extLst>
              <a:ext uri="{FF2B5EF4-FFF2-40B4-BE49-F238E27FC236}">
                <a16:creationId xmlns:a16="http://schemas.microsoft.com/office/drawing/2014/main" id="{5D8FC7CE-0927-8CEC-4003-0D3A816D0E26}"/>
              </a:ext>
            </a:extLst>
          </p:cNvPr>
          <p:cNvGrpSpPr/>
          <p:nvPr userDrawn="1"/>
        </p:nvGrpSpPr>
        <p:grpSpPr>
          <a:xfrm>
            <a:off x="82064" y="6448878"/>
            <a:ext cx="8011503" cy="477054"/>
            <a:chOff x="141898" y="6448877"/>
            <a:chExt cx="8011502" cy="477054"/>
          </a:xfrm>
        </p:grpSpPr>
        <p:sp>
          <p:nvSpPr>
            <p:cNvPr id="8" name="Footer Placeholder 1">
              <a:extLst>
                <a:ext uri="{FF2B5EF4-FFF2-40B4-BE49-F238E27FC236}">
                  <a16:creationId xmlns:a16="http://schemas.microsoft.com/office/drawing/2014/main" id="{4FE6D85F-9E85-5A2D-FDB6-A09F691398EF}"/>
                </a:ext>
              </a:extLst>
            </p:cNvPr>
            <p:cNvSpPr txBox="1">
              <a:spLocks/>
            </p:cNvSpPr>
            <p:nvPr userDrawn="1"/>
          </p:nvSpPr>
          <p:spPr>
            <a:xfrm>
              <a:off x="4038600" y="649287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200" dirty="0"/>
                <a:t>September 2023 </a:t>
              </a: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version</a:t>
              </a:r>
            </a:p>
          </p:txBody>
        </p:sp>
        <p:grpSp>
          <p:nvGrpSpPr>
            <p:cNvPr id="9" name="Group 8">
              <a:extLst>
                <a:ext uri="{FF2B5EF4-FFF2-40B4-BE49-F238E27FC236}">
                  <a16:creationId xmlns:a16="http://schemas.microsoft.com/office/drawing/2014/main" id="{57728F51-021B-E16F-37C6-534A81B79348}"/>
                </a:ext>
              </a:extLst>
            </p:cNvPr>
            <p:cNvGrpSpPr/>
            <p:nvPr userDrawn="1"/>
          </p:nvGrpSpPr>
          <p:grpSpPr>
            <a:xfrm>
              <a:off x="141898" y="6448877"/>
              <a:ext cx="4328428" cy="477054"/>
              <a:chOff x="164123" y="6493693"/>
              <a:chExt cx="4328428" cy="477054"/>
            </a:xfrm>
          </p:grpSpPr>
          <p:pic>
            <p:nvPicPr>
              <p:cNvPr id="10" name="Picture 7" descr="A black and white sign&#10;&#10;Description automatically generated with low confidence">
                <a:extLst>
                  <a:ext uri="{FF2B5EF4-FFF2-40B4-BE49-F238E27FC236}">
                    <a16:creationId xmlns:a16="http://schemas.microsoft.com/office/drawing/2014/main" id="{C9F949EA-94B7-F33A-42E4-C40D8E8BEDA0}"/>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84773" y="6537691"/>
                <a:ext cx="665163" cy="12382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5A2E58EE-4978-B653-BD7F-2B99C39B629F}"/>
                  </a:ext>
                </a:extLst>
              </p:cNvPr>
              <p:cNvSpPr>
                <a:spLocks noChangeArrowheads="1"/>
              </p:cNvSpPr>
              <p:nvPr userDrawn="1"/>
            </p:nvSpPr>
            <p:spPr bwMode="auto">
              <a:xfrm>
                <a:off x="949936" y="6493693"/>
                <a:ext cx="2962670"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377"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1998-2023 Children's Hospital Medical Center. All Rights Reserved.</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377"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Rectangle 11">
                <a:extLst>
                  <a:ext uri="{FF2B5EF4-FFF2-40B4-BE49-F238E27FC236}">
                    <a16:creationId xmlns:a16="http://schemas.microsoft.com/office/drawing/2014/main" id="{9A91B384-9593-2FFD-77CD-DD2D7C172222}"/>
                  </a:ext>
                </a:extLst>
              </p:cNvPr>
              <p:cNvSpPr>
                <a:spLocks noChangeArrowheads="1"/>
              </p:cNvSpPr>
              <p:nvPr userDrawn="1"/>
            </p:nvSpPr>
            <p:spPr bwMode="auto">
              <a:xfrm>
                <a:off x="164123" y="6632193"/>
                <a:ext cx="4328428"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377"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ea typeface="Calibri" panose="020F0502020204030204" pitchFamily="34" charset="0"/>
                  </a:rPr>
                  <a:t>This work may be licensed under </a:t>
                </a:r>
                <a:r>
                  <a:rPr kumimoji="0" lang="en-US" altLang="en-US" sz="700" b="0" i="0" u="none" strike="noStrike" cap="none" normalizeH="0" baseline="0">
                    <a:ln>
                      <a:noFill/>
                    </a:ln>
                    <a:solidFill>
                      <a:srgbClr val="00AEC7"/>
                    </a:solidFill>
                    <a:effectLst/>
                    <a:latin typeface="Calibri" panose="020F0502020204030204" pitchFamily="34" charset="0"/>
                    <a:ea typeface="Calibri" panose="020F0502020204030204" pitchFamily="34" charset="0"/>
                    <a:cs typeface="Calibri" panose="020F0502020204030204" pitchFamily="34" charset="0"/>
                    <a:hlinkClick r:id="rId3"/>
                  </a:rPr>
                  <a:t>Creative Commons Attribution-NonCommercial-ShareAlike 4.0 International</a:t>
                </a:r>
                <a:r>
                  <a:rPr kumimoji="0" lang="en-US" altLang="en-US" sz="700" b="0" i="0" u="none" strike="noStrike" cap="none" normalizeH="0" baseline="0">
                    <a:ln>
                      <a:noFill/>
                    </a:ln>
                    <a:solidFill>
                      <a:schemeClr val="tx1"/>
                    </a:solidFill>
                    <a:effectLst/>
                    <a:ea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spTree>
    <p:extLst>
      <p:ext uri="{BB962C8B-B14F-4D97-AF65-F5344CB8AC3E}">
        <p14:creationId xmlns:p14="http://schemas.microsoft.com/office/powerpoint/2010/main" val="34190301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30760C74-315C-491E-9FD1-D51BC3F53DC6}"/>
              </a:ext>
            </a:extLst>
          </p:cNvPr>
          <p:cNvGrpSpPr/>
          <p:nvPr userDrawn="1"/>
        </p:nvGrpSpPr>
        <p:grpSpPr>
          <a:xfrm>
            <a:off x="0" y="6448878"/>
            <a:ext cx="8011503" cy="477054"/>
            <a:chOff x="141898" y="6448877"/>
            <a:chExt cx="8011502" cy="477054"/>
          </a:xfrm>
        </p:grpSpPr>
        <p:sp>
          <p:nvSpPr>
            <p:cNvPr id="7" name="Footer Placeholder 1">
              <a:extLst>
                <a:ext uri="{FF2B5EF4-FFF2-40B4-BE49-F238E27FC236}">
                  <a16:creationId xmlns:a16="http://schemas.microsoft.com/office/drawing/2014/main" id="{9D1E8E79-C187-16E5-D448-811A620DAB72}"/>
                </a:ext>
              </a:extLst>
            </p:cNvPr>
            <p:cNvSpPr txBox="1">
              <a:spLocks/>
            </p:cNvSpPr>
            <p:nvPr userDrawn="1"/>
          </p:nvSpPr>
          <p:spPr>
            <a:xfrm>
              <a:off x="4038600" y="649287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200" dirty="0"/>
                <a:t>September 2023 </a:t>
              </a: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version</a:t>
              </a:r>
            </a:p>
          </p:txBody>
        </p:sp>
        <p:grpSp>
          <p:nvGrpSpPr>
            <p:cNvPr id="8" name="Group 7">
              <a:extLst>
                <a:ext uri="{FF2B5EF4-FFF2-40B4-BE49-F238E27FC236}">
                  <a16:creationId xmlns:a16="http://schemas.microsoft.com/office/drawing/2014/main" id="{6422678E-2824-653A-E3CE-3DBD219CD1D3}"/>
                </a:ext>
              </a:extLst>
            </p:cNvPr>
            <p:cNvGrpSpPr/>
            <p:nvPr userDrawn="1"/>
          </p:nvGrpSpPr>
          <p:grpSpPr>
            <a:xfrm>
              <a:off x="141898" y="6448877"/>
              <a:ext cx="4328428" cy="477054"/>
              <a:chOff x="164123" y="6493693"/>
              <a:chExt cx="4328428" cy="477054"/>
            </a:xfrm>
          </p:grpSpPr>
          <p:pic>
            <p:nvPicPr>
              <p:cNvPr id="9" name="Picture 7" descr="A black and white sign&#10;&#10;Description automatically generated with low confidence">
                <a:extLst>
                  <a:ext uri="{FF2B5EF4-FFF2-40B4-BE49-F238E27FC236}">
                    <a16:creationId xmlns:a16="http://schemas.microsoft.com/office/drawing/2014/main" id="{784DA0AA-87BB-CF7A-4338-33C508908934}"/>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84773" y="6537691"/>
                <a:ext cx="665163" cy="12382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C92109F0-3FE6-C2E5-6CDE-0196D1C1BBE3}"/>
                  </a:ext>
                </a:extLst>
              </p:cNvPr>
              <p:cNvSpPr>
                <a:spLocks noChangeArrowheads="1"/>
              </p:cNvSpPr>
              <p:nvPr userDrawn="1"/>
            </p:nvSpPr>
            <p:spPr bwMode="auto">
              <a:xfrm>
                <a:off x="949936" y="6493693"/>
                <a:ext cx="2962670"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377"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1998-2023 Children's Hospital Medical Center. All Rights Reserved.</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377"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10">
                <a:extLst>
                  <a:ext uri="{FF2B5EF4-FFF2-40B4-BE49-F238E27FC236}">
                    <a16:creationId xmlns:a16="http://schemas.microsoft.com/office/drawing/2014/main" id="{DE960A7D-A60C-5A83-0EF3-C88076C73E36}"/>
                  </a:ext>
                </a:extLst>
              </p:cNvPr>
              <p:cNvSpPr>
                <a:spLocks noChangeArrowheads="1"/>
              </p:cNvSpPr>
              <p:nvPr userDrawn="1"/>
            </p:nvSpPr>
            <p:spPr bwMode="auto">
              <a:xfrm>
                <a:off x="164123" y="6632193"/>
                <a:ext cx="4328428"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377"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ea typeface="Calibri" panose="020F0502020204030204" pitchFamily="34" charset="0"/>
                  </a:rPr>
                  <a:t>This work may be licensed under </a:t>
                </a:r>
                <a:r>
                  <a:rPr kumimoji="0" lang="en-US" altLang="en-US" sz="700" b="0" i="0" u="none" strike="noStrike" cap="none" normalizeH="0" baseline="0">
                    <a:ln>
                      <a:noFill/>
                    </a:ln>
                    <a:solidFill>
                      <a:srgbClr val="00AEC7"/>
                    </a:solidFill>
                    <a:effectLst/>
                    <a:latin typeface="Calibri" panose="020F0502020204030204" pitchFamily="34" charset="0"/>
                    <a:ea typeface="Calibri" panose="020F0502020204030204" pitchFamily="34" charset="0"/>
                    <a:cs typeface="Calibri" panose="020F0502020204030204" pitchFamily="34" charset="0"/>
                    <a:hlinkClick r:id="rId3"/>
                  </a:rPr>
                  <a:t>Creative Commons Attribution-NonCommercial-ShareAlike 4.0 International</a:t>
                </a:r>
                <a:r>
                  <a:rPr kumimoji="0" lang="en-US" altLang="en-US" sz="700" b="0" i="0" u="none" strike="noStrike" cap="none" normalizeH="0" baseline="0">
                    <a:ln>
                      <a:noFill/>
                    </a:ln>
                    <a:solidFill>
                      <a:schemeClr val="tx1"/>
                    </a:solidFill>
                    <a:effectLst/>
                    <a:ea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spTree>
    <p:extLst>
      <p:ext uri="{BB962C8B-B14F-4D97-AF65-F5344CB8AC3E}">
        <p14:creationId xmlns:p14="http://schemas.microsoft.com/office/powerpoint/2010/main" val="33125022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3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grpSp>
        <p:nvGrpSpPr>
          <p:cNvPr id="8" name="Group 7">
            <a:extLst>
              <a:ext uri="{FF2B5EF4-FFF2-40B4-BE49-F238E27FC236}">
                <a16:creationId xmlns:a16="http://schemas.microsoft.com/office/drawing/2014/main" id="{A5EB129C-F778-1E2F-4934-9C5F2EB2952B}"/>
              </a:ext>
            </a:extLst>
          </p:cNvPr>
          <p:cNvGrpSpPr/>
          <p:nvPr userDrawn="1"/>
        </p:nvGrpSpPr>
        <p:grpSpPr>
          <a:xfrm>
            <a:off x="13314" y="6448878"/>
            <a:ext cx="8011503" cy="477054"/>
            <a:chOff x="141898" y="6448877"/>
            <a:chExt cx="8011502" cy="477054"/>
          </a:xfrm>
        </p:grpSpPr>
        <p:sp>
          <p:nvSpPr>
            <p:cNvPr id="9" name="Footer Placeholder 1">
              <a:extLst>
                <a:ext uri="{FF2B5EF4-FFF2-40B4-BE49-F238E27FC236}">
                  <a16:creationId xmlns:a16="http://schemas.microsoft.com/office/drawing/2014/main" id="{481F8550-3564-1773-CAC3-C241B651619D}"/>
                </a:ext>
              </a:extLst>
            </p:cNvPr>
            <p:cNvSpPr txBox="1">
              <a:spLocks/>
            </p:cNvSpPr>
            <p:nvPr userDrawn="1"/>
          </p:nvSpPr>
          <p:spPr>
            <a:xfrm>
              <a:off x="4038600" y="649287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200" dirty="0"/>
                <a:t>September 2023 </a:t>
              </a: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version</a:t>
              </a:r>
            </a:p>
          </p:txBody>
        </p:sp>
        <p:grpSp>
          <p:nvGrpSpPr>
            <p:cNvPr id="10" name="Group 9">
              <a:extLst>
                <a:ext uri="{FF2B5EF4-FFF2-40B4-BE49-F238E27FC236}">
                  <a16:creationId xmlns:a16="http://schemas.microsoft.com/office/drawing/2014/main" id="{050FA7B5-7FB5-A0D2-47E8-79420B11BF7F}"/>
                </a:ext>
              </a:extLst>
            </p:cNvPr>
            <p:cNvGrpSpPr/>
            <p:nvPr userDrawn="1"/>
          </p:nvGrpSpPr>
          <p:grpSpPr>
            <a:xfrm>
              <a:off x="141898" y="6448877"/>
              <a:ext cx="4328428" cy="477054"/>
              <a:chOff x="164123" y="6493693"/>
              <a:chExt cx="4328428" cy="477054"/>
            </a:xfrm>
          </p:grpSpPr>
          <p:pic>
            <p:nvPicPr>
              <p:cNvPr id="11" name="Picture 7" descr="A black and white sign&#10;&#10;Description automatically generated with low confidence">
                <a:extLst>
                  <a:ext uri="{FF2B5EF4-FFF2-40B4-BE49-F238E27FC236}">
                    <a16:creationId xmlns:a16="http://schemas.microsoft.com/office/drawing/2014/main" id="{ECA6D073-1727-1E1B-6D74-D5196E04B0A8}"/>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84773" y="6537691"/>
                <a:ext cx="665163" cy="12382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634C7EBC-8A37-DFC7-00FF-853B8BBDC3FC}"/>
                  </a:ext>
                </a:extLst>
              </p:cNvPr>
              <p:cNvSpPr>
                <a:spLocks noChangeArrowheads="1"/>
              </p:cNvSpPr>
              <p:nvPr userDrawn="1"/>
            </p:nvSpPr>
            <p:spPr bwMode="auto">
              <a:xfrm>
                <a:off x="949936" y="6493693"/>
                <a:ext cx="2962670"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377"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1998-2023 Children's Hospital Medical Center. All Rights Reserved.</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377"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Rectangle 12">
                <a:extLst>
                  <a:ext uri="{FF2B5EF4-FFF2-40B4-BE49-F238E27FC236}">
                    <a16:creationId xmlns:a16="http://schemas.microsoft.com/office/drawing/2014/main" id="{22B31D9D-39BA-2BF3-BE4B-70BEBAA56B9F}"/>
                  </a:ext>
                </a:extLst>
              </p:cNvPr>
              <p:cNvSpPr>
                <a:spLocks noChangeArrowheads="1"/>
              </p:cNvSpPr>
              <p:nvPr userDrawn="1"/>
            </p:nvSpPr>
            <p:spPr bwMode="auto">
              <a:xfrm>
                <a:off x="164123" y="6632193"/>
                <a:ext cx="4328428"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377"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ea typeface="Calibri" panose="020F0502020204030204" pitchFamily="34" charset="0"/>
                  </a:rPr>
                  <a:t>This work may be licensed under </a:t>
                </a:r>
                <a:r>
                  <a:rPr kumimoji="0" lang="en-US" altLang="en-US" sz="700" b="0" i="0" u="none" strike="noStrike" cap="none" normalizeH="0" baseline="0">
                    <a:ln>
                      <a:noFill/>
                    </a:ln>
                    <a:solidFill>
                      <a:srgbClr val="00AEC7"/>
                    </a:solidFill>
                    <a:effectLst/>
                    <a:latin typeface="Calibri" panose="020F0502020204030204" pitchFamily="34" charset="0"/>
                    <a:ea typeface="Calibri" panose="020F0502020204030204" pitchFamily="34" charset="0"/>
                    <a:cs typeface="Calibri" panose="020F0502020204030204" pitchFamily="34" charset="0"/>
                    <a:hlinkClick r:id="rId3"/>
                  </a:rPr>
                  <a:t>Creative Commons Attribution-NonCommercial-ShareAlike 4.0 International</a:t>
                </a:r>
                <a:r>
                  <a:rPr kumimoji="0" lang="en-US" altLang="en-US" sz="700" b="0" i="0" u="none" strike="noStrike" cap="none" normalizeH="0" baseline="0">
                    <a:ln>
                      <a:noFill/>
                    </a:ln>
                    <a:solidFill>
                      <a:schemeClr val="tx1"/>
                    </a:solidFill>
                    <a:effectLst/>
                    <a:ea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spTree>
    <p:extLst>
      <p:ext uri="{BB962C8B-B14F-4D97-AF65-F5344CB8AC3E}">
        <p14:creationId xmlns:p14="http://schemas.microsoft.com/office/powerpoint/2010/main" val="37325206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31"/>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B15868-EF07-4C35-9FBD-868B4F7D8B1D}" type="datetime1">
              <a:rPr lang="en-US" smtClean="0"/>
              <a:t>6/12/2025</a:t>
            </a:fld>
            <a:endParaRPr lang="en-US"/>
          </a:p>
        </p:txBody>
      </p:sp>
      <p:sp>
        <p:nvSpPr>
          <p:cNvPr id="6" name="Footer Placeholder 5"/>
          <p:cNvSpPr>
            <a:spLocks noGrp="1"/>
          </p:cNvSpPr>
          <p:nvPr>
            <p:ph type="ftr" sz="quarter" idx="11"/>
          </p:nvPr>
        </p:nvSpPr>
        <p:spPr/>
        <p:txBody>
          <a:bodyPr/>
          <a:lstStyle/>
          <a:p>
            <a:r>
              <a:rPr lang="en-US" dirty="0"/>
              <a:t>September 2023 version</a:t>
            </a:r>
          </a:p>
        </p:txBody>
      </p:sp>
      <p:sp>
        <p:nvSpPr>
          <p:cNvPr id="7" name="Slide Number Placeholder 6"/>
          <p:cNvSpPr>
            <a:spLocks noGrp="1"/>
          </p:cNvSpPr>
          <p:nvPr>
            <p:ph type="sldNum" sz="quarter" idx="12"/>
          </p:nvPr>
        </p:nvSpPr>
        <p:spPr/>
        <p:txBody>
          <a:bodyPr/>
          <a:lstStyle/>
          <a:p>
            <a:fld id="{ADAC5449-434B-4ABE-A103-FE4C5B1262D4}" type="slidenum">
              <a:rPr lang="en-US" smtClean="0"/>
              <a:t>‹#›</a:t>
            </a:fld>
            <a:endParaRPr lang="en-US"/>
          </a:p>
        </p:txBody>
      </p:sp>
    </p:spTree>
    <p:extLst>
      <p:ext uri="{BB962C8B-B14F-4D97-AF65-F5344CB8AC3E}">
        <p14:creationId xmlns:p14="http://schemas.microsoft.com/office/powerpoint/2010/main" val="20999596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0C4459-F7A6-4109-8B90-2B83EE66CE94}" type="datetime1">
              <a:rPr lang="en-US" smtClean="0"/>
              <a:t>6/12/2025</a:t>
            </a:fld>
            <a:endParaRPr lang="en-US"/>
          </a:p>
        </p:txBody>
      </p:sp>
      <p:sp>
        <p:nvSpPr>
          <p:cNvPr id="5" name="Footer Placeholder 4"/>
          <p:cNvSpPr>
            <a:spLocks noGrp="1"/>
          </p:cNvSpPr>
          <p:nvPr>
            <p:ph type="ftr" sz="quarter" idx="11"/>
          </p:nvPr>
        </p:nvSpPr>
        <p:spPr/>
        <p:txBody>
          <a:bodyPr/>
          <a:lstStyle/>
          <a:p>
            <a:r>
              <a:rPr lang="en-US" dirty="0"/>
              <a:t>September 2023 version</a:t>
            </a:r>
          </a:p>
        </p:txBody>
      </p:sp>
      <p:sp>
        <p:nvSpPr>
          <p:cNvPr id="6" name="Slide Number Placeholder 5"/>
          <p:cNvSpPr>
            <a:spLocks noGrp="1"/>
          </p:cNvSpPr>
          <p:nvPr>
            <p:ph type="sldNum" sz="quarter" idx="12"/>
          </p:nvPr>
        </p:nvSpPr>
        <p:spPr/>
        <p:txBody>
          <a:bodyPr/>
          <a:lstStyle/>
          <a:p>
            <a:fld id="{ADAC5449-434B-4ABE-A103-FE4C5B1262D4}" type="slidenum">
              <a:rPr lang="en-US" smtClean="0"/>
              <a:t>‹#›</a:t>
            </a:fld>
            <a:endParaRPr lang="en-US"/>
          </a:p>
        </p:txBody>
      </p:sp>
    </p:spTree>
    <p:extLst>
      <p:ext uri="{BB962C8B-B14F-4D97-AF65-F5344CB8AC3E}">
        <p14:creationId xmlns:p14="http://schemas.microsoft.com/office/powerpoint/2010/main" val="3736369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67D0C0-EE1A-4A76-948F-8E176B051DCD}" type="datetime1">
              <a:rPr lang="en-US" smtClean="0"/>
              <a:t>6/12/2025</a:t>
            </a:fld>
            <a:endParaRPr lang="en-US"/>
          </a:p>
        </p:txBody>
      </p:sp>
      <p:sp>
        <p:nvSpPr>
          <p:cNvPr id="5" name="Footer Placeholder 4"/>
          <p:cNvSpPr>
            <a:spLocks noGrp="1"/>
          </p:cNvSpPr>
          <p:nvPr>
            <p:ph type="ftr" sz="quarter" idx="11"/>
          </p:nvPr>
        </p:nvSpPr>
        <p:spPr/>
        <p:txBody>
          <a:bodyPr/>
          <a:lstStyle/>
          <a:p>
            <a:r>
              <a:rPr lang="en-US" dirty="0"/>
              <a:t>September 2023 version</a:t>
            </a:r>
          </a:p>
        </p:txBody>
      </p:sp>
      <p:sp>
        <p:nvSpPr>
          <p:cNvPr id="6" name="Slide Number Placeholder 5"/>
          <p:cNvSpPr>
            <a:spLocks noGrp="1"/>
          </p:cNvSpPr>
          <p:nvPr>
            <p:ph type="sldNum" sz="quarter" idx="12"/>
          </p:nvPr>
        </p:nvSpPr>
        <p:spPr/>
        <p:txBody>
          <a:bodyPr/>
          <a:lstStyle/>
          <a:p>
            <a:fld id="{ADAC5449-434B-4ABE-A103-FE4C5B1262D4}" type="slidenum">
              <a:rPr lang="en-US" smtClean="0"/>
              <a:t>‹#›</a:t>
            </a:fld>
            <a:endParaRPr lang="en-US"/>
          </a:p>
        </p:txBody>
      </p:sp>
    </p:spTree>
    <p:extLst>
      <p:ext uri="{BB962C8B-B14F-4D97-AF65-F5344CB8AC3E}">
        <p14:creationId xmlns:p14="http://schemas.microsoft.com/office/powerpoint/2010/main" val="9984483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E4C84F7-E081-0248-9B57-2BC714B4510F}" type="datetimeFigureOut">
              <a:rPr lang="en-US" smtClean="0"/>
              <a:t>6/12/2025</a:t>
            </a:fld>
            <a:endParaRPr lang="en-US"/>
          </a:p>
        </p:txBody>
      </p:sp>
      <p:sp>
        <p:nvSpPr>
          <p:cNvPr id="5" name="Footer Placeholder 4"/>
          <p:cNvSpPr>
            <a:spLocks noGrp="1"/>
          </p:cNvSpPr>
          <p:nvPr>
            <p:ph type="ftr" sz="quarter" idx="11"/>
          </p:nvPr>
        </p:nvSpPr>
        <p:spPr/>
        <p:txBody>
          <a:bodyPr/>
          <a:lstStyle/>
          <a:p>
            <a:endParaRPr lang="en-US"/>
          </a:p>
        </p:txBody>
      </p:sp>
      <p:sp>
        <p:nvSpPr>
          <p:cNvPr id="7" name="Title 1"/>
          <p:cNvSpPr>
            <a:spLocks noGrp="1"/>
          </p:cNvSpPr>
          <p:nvPr>
            <p:ph type="ctrTitle"/>
          </p:nvPr>
        </p:nvSpPr>
        <p:spPr>
          <a:xfrm>
            <a:off x="609600" y="1122363"/>
            <a:ext cx="10363200" cy="2387600"/>
          </a:xfrm>
        </p:spPr>
        <p:txBody>
          <a:bodyPr anchor="b"/>
          <a:lstStyle>
            <a:lvl1pPr algn="l">
              <a:defRPr sz="6000"/>
            </a:lvl1pPr>
          </a:lstStyle>
          <a:p>
            <a:r>
              <a:rPr lang="en-US" dirty="0"/>
              <a:t>Click to edit Master title style</a:t>
            </a:r>
          </a:p>
        </p:txBody>
      </p:sp>
      <p:sp>
        <p:nvSpPr>
          <p:cNvPr id="8" name="Subtitle 2"/>
          <p:cNvSpPr>
            <a:spLocks noGrp="1"/>
          </p:cNvSpPr>
          <p:nvPr>
            <p:ph type="subTitle" idx="1"/>
          </p:nvPr>
        </p:nvSpPr>
        <p:spPr>
          <a:xfrm>
            <a:off x="609600" y="3602038"/>
            <a:ext cx="9144000" cy="1655762"/>
          </a:xfrm>
        </p:spPr>
        <p:txBody>
          <a:bodyPr/>
          <a:lstStyle>
            <a:lvl1pPr marL="0" indent="0" algn="l">
              <a:buNone/>
              <a:defRPr sz="2400">
                <a:solidFill>
                  <a:srgbClr val="8080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5370984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4C84F7-E081-0248-9B57-2BC714B4510F}" type="datetimeFigureOut">
              <a:rPr lang="en-US" smtClean="0"/>
              <a:t>6/12/2025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80875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130425"/>
            <a:ext cx="10363200" cy="1470025"/>
          </a:xfrm>
        </p:spPr>
        <p:txBody>
          <a:bodyPr>
            <a:normAutofit/>
          </a:bodyPr>
          <a:lstStyle>
            <a:lvl1pPr algn="l">
              <a:defRPr sz="6000"/>
            </a:lvl1pPr>
          </a:lstStyle>
          <a:p>
            <a:r>
              <a:rPr lang="en-US" dirty="0"/>
              <a:t>Click to edit Master title style</a:t>
            </a:r>
          </a:p>
        </p:txBody>
      </p:sp>
      <p:sp>
        <p:nvSpPr>
          <p:cNvPr id="3" name="Subtitle 2"/>
          <p:cNvSpPr>
            <a:spLocks noGrp="1"/>
          </p:cNvSpPr>
          <p:nvPr>
            <p:ph type="subTitle" idx="1"/>
          </p:nvPr>
        </p:nvSpPr>
        <p:spPr>
          <a:xfrm>
            <a:off x="609600" y="3886200"/>
            <a:ext cx="8534400" cy="1288397"/>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04DB5D8-907B-5946-AAB2-6BF76B9AA4A9}" type="datetimeFigureOut">
              <a:rPr lang="en-US" smtClean="0"/>
              <a:t>6/12/2025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46121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046768"/>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609600" y="2546581"/>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4C84F7-E081-0248-9B57-2BC714B4510F}" type="datetimeFigureOut">
              <a:rPr lang="en-US" smtClean="0"/>
              <a:t>6/12/2025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530598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395348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395348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E4C84F7-E081-0248-9B57-2BC714B4510F}" type="datetimeFigureOut">
              <a:rPr lang="en-US" smtClean="0"/>
              <a:t>6/12/2025</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120778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KDD Layout">
    <p:spTree>
      <p:nvGrpSpPr>
        <p:cNvPr id="1" name=""/>
        <p:cNvGrpSpPr/>
        <p:nvPr/>
      </p:nvGrpSpPr>
      <p:grpSpPr>
        <a:xfrm>
          <a:off x="0" y="0"/>
          <a:ext cx="0" cy="0"/>
          <a:chOff x="0" y="0"/>
          <a:chExt cx="0" cy="0"/>
        </a:xfrm>
      </p:grpSpPr>
      <p:sp>
        <p:nvSpPr>
          <p:cNvPr id="2" name="Text Box 53"/>
          <p:cNvSpPr txBox="1">
            <a:spLocks noChangeArrowheads="1"/>
          </p:cNvSpPr>
          <p:nvPr userDrawn="1"/>
        </p:nvSpPr>
        <p:spPr bwMode="auto">
          <a:xfrm>
            <a:off x="0" y="6477000"/>
            <a:ext cx="361696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800" dirty="0">
                <a:latin typeface="Arial Narrow" panose="020B0606020202030204" pitchFamily="34" charset="0"/>
              </a:rPr>
              <a:t>James M. Anderson Center for Health Systems Excellence</a:t>
            </a:r>
          </a:p>
        </p:txBody>
      </p:sp>
    </p:spTree>
    <p:extLst>
      <p:ext uri="{BB962C8B-B14F-4D97-AF65-F5344CB8AC3E}">
        <p14:creationId xmlns:p14="http://schemas.microsoft.com/office/powerpoint/2010/main" val="2398083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DB5D8-907B-5946-AAB2-6BF76B9AA4A9}" type="datetimeFigureOut">
              <a:rPr lang="en-US" smtClean="0"/>
              <a:t>6/12/2025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31356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410200" cy="41240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1"/>
            <a:ext cx="5410200" cy="41240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4DB5D8-907B-5946-AAB2-6BF76B9AA4A9}" type="datetimeFigureOut">
              <a:rPr lang="en-US" smtClean="0"/>
              <a:t>6/12/2025</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344777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130425"/>
            <a:ext cx="10363200" cy="1470025"/>
          </a:xfrm>
        </p:spPr>
        <p:txBody>
          <a:bodyPr>
            <a:normAutofit/>
          </a:bodyPr>
          <a:lstStyle>
            <a:lvl1pPr algn="l">
              <a:defRPr sz="6000"/>
            </a:lvl1pPr>
          </a:lstStyle>
          <a:p>
            <a:r>
              <a:rPr lang="en-US" dirty="0"/>
              <a:t>Click to edit Master title style</a:t>
            </a:r>
          </a:p>
        </p:txBody>
      </p:sp>
      <p:sp>
        <p:nvSpPr>
          <p:cNvPr id="3" name="Subtitle 2"/>
          <p:cNvSpPr>
            <a:spLocks noGrp="1"/>
          </p:cNvSpPr>
          <p:nvPr>
            <p:ph type="subTitle" idx="1"/>
          </p:nvPr>
        </p:nvSpPr>
        <p:spPr>
          <a:xfrm>
            <a:off x="609600" y="3886200"/>
            <a:ext cx="8534400" cy="1297875"/>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04DB5D8-907B-5946-AAB2-6BF76B9AA4A9}" type="datetimeFigureOut">
              <a:rPr lang="en-US" smtClean="0"/>
              <a:t>6/12/2025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4612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DB5D8-907B-5946-AAB2-6BF76B9AA4A9}" type="datetimeFigureOut">
              <a:rPr lang="en-US" smtClean="0"/>
              <a:t>6/12/2025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31356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4DB5D8-907B-5946-AAB2-6BF76B9AA4A9}" type="datetimeFigureOut">
              <a:rPr lang="en-US" smtClean="0"/>
              <a:t>6/12/2025</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3447779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7.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9.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0.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hyperlink" Target="https://creativecommons.org/licenses/by-nc-sa/4.0/" TargetMode="Externa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7.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8.xml.rels><?xml version="1.0" encoding="UTF-8" standalone="yes"?>
<Relationships xmlns="http://schemas.openxmlformats.org/package/2006/relationships"><Relationship Id="rId8" Type="http://schemas.openxmlformats.org/officeDocument/2006/relationships/hyperlink" Target="https://www.cincinnatichildrens.org/" TargetMode="External"/><Relationship Id="rId3" Type="http://schemas.openxmlformats.org/officeDocument/2006/relationships/slideLayout" Target="../slideLayouts/slideLayout40.xml"/><Relationship Id="rId7" Type="http://schemas.openxmlformats.org/officeDocument/2006/relationships/image" Target="../media/image13.png"/><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theme" Target="../theme/theme8.xml"/><Relationship Id="rId5" Type="http://schemas.openxmlformats.org/officeDocument/2006/relationships/slideLayout" Target="../slideLayouts/slideLayout42.xml"/><Relationship Id="rId4" Type="http://schemas.openxmlformats.org/officeDocument/2006/relationships/slideLayout" Target="../slideLayouts/slideLayout41.xml"/><Relationship Id="rId9" Type="http://schemas.openxmlformats.org/officeDocument/2006/relationships/image" Target="../media/image1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0956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t"/>
          <a:lstStyle>
            <a:lvl1pPr algn="l">
              <a:defRPr sz="1200">
                <a:solidFill>
                  <a:schemeClr val="tx1">
                    <a:tint val="75000"/>
                  </a:schemeClr>
                </a:solidFill>
              </a:defRPr>
            </a:lvl1pPr>
          </a:lstStyle>
          <a:p>
            <a:fld id="{A04DB5D8-907B-5946-AAB2-6BF76B9AA4A9}" type="datetimeFigureOut">
              <a:rPr lang="en-US" smtClean="0"/>
              <a:t>6/12/2025</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t"/>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3711630684"/>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7" r:id="rId3"/>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09600" y="1600200"/>
            <a:ext cx="10972800" cy="41335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DB5D8-907B-5946-AAB2-6BF76B9AA4A9}" type="datetimeFigureOut">
              <a:rPr lang="en-US" smtClean="0"/>
              <a:t>6/12/2025</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2003920356"/>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8959039" cy="11430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DB5D8-907B-5946-AAB2-6BF76B9AA4A9}" type="datetimeFigureOut">
              <a:rPr lang="en-US" smtClean="0"/>
              <a:t>6/12/2025</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200392035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38"/>
            <a:ext cx="8946708" cy="11430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t"/>
          <a:lstStyle>
            <a:lvl1pPr algn="l">
              <a:lnSpc>
                <a:spcPct val="70000"/>
              </a:lnSpc>
              <a:defRPr sz="1200">
                <a:solidFill>
                  <a:schemeClr val="tx1">
                    <a:tint val="75000"/>
                  </a:schemeClr>
                </a:solidFill>
              </a:defRPr>
            </a:lvl1pPr>
          </a:lstStyle>
          <a:p>
            <a:fld id="{A04DB5D8-907B-5946-AAB2-6BF76B9AA4A9}" type="datetimeFigureOut">
              <a:rPr lang="en-US" smtClean="0"/>
              <a:pPr/>
              <a:t>6/12/2025</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t"/>
          <a:lstStyle>
            <a:lvl1pPr algn="ctr">
              <a:lnSpc>
                <a:spcPct val="70000"/>
              </a:lnSpc>
              <a:defRPr sz="1200">
                <a:solidFill>
                  <a:schemeClr val="tx1">
                    <a:tint val="75000"/>
                  </a:schemeClr>
                </a:solidFill>
              </a:defRPr>
            </a:lvl1pPr>
          </a:lstStyle>
          <a:p>
            <a:endParaRPr lang="en-US"/>
          </a:p>
        </p:txBody>
      </p:sp>
    </p:spTree>
    <p:extLst>
      <p:ext uri="{BB962C8B-B14F-4D97-AF65-F5344CB8AC3E}">
        <p14:creationId xmlns:p14="http://schemas.microsoft.com/office/powerpoint/2010/main" val="200392035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AC5449-434B-4ABE-A103-FE4C5B1262D4}" type="slidenum">
              <a:rPr lang="en-US" smtClean="0"/>
              <a:t>‹#›</a:t>
            </a:fld>
            <a:endParaRPr lang="en-US"/>
          </a:p>
        </p:txBody>
      </p:sp>
      <p:sp>
        <p:nvSpPr>
          <p:cNvPr id="4" name="Footer Placeholder 1">
            <a:extLst>
              <a:ext uri="{FF2B5EF4-FFF2-40B4-BE49-F238E27FC236}">
                <a16:creationId xmlns:a16="http://schemas.microsoft.com/office/drawing/2014/main" id="{6FED2D9E-CE2E-CFEB-C688-C2861E18BA5F}"/>
              </a:ext>
            </a:extLst>
          </p:cNvPr>
          <p:cNvSpPr txBox="1">
            <a:spLocks/>
          </p:cNvSpPr>
          <p:nvPr userDrawn="1"/>
        </p:nvSpPr>
        <p:spPr>
          <a:xfrm>
            <a:off x="3896702" y="649287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October 2024 Version</a:t>
            </a:r>
          </a:p>
        </p:txBody>
      </p:sp>
      <p:grpSp>
        <p:nvGrpSpPr>
          <p:cNvPr id="5" name="Group 4">
            <a:extLst>
              <a:ext uri="{FF2B5EF4-FFF2-40B4-BE49-F238E27FC236}">
                <a16:creationId xmlns:a16="http://schemas.microsoft.com/office/drawing/2014/main" id="{AA96C26F-B275-5448-9F68-A40704C48742}"/>
              </a:ext>
            </a:extLst>
          </p:cNvPr>
          <p:cNvGrpSpPr/>
          <p:nvPr userDrawn="1"/>
        </p:nvGrpSpPr>
        <p:grpSpPr>
          <a:xfrm>
            <a:off x="99690" y="6533516"/>
            <a:ext cx="4328429" cy="307777"/>
            <a:chOff x="244198" y="6578332"/>
            <a:chExt cx="4328429" cy="307777"/>
          </a:xfrm>
        </p:grpSpPr>
        <p:pic>
          <p:nvPicPr>
            <p:cNvPr id="7" name="Picture 7" descr="A black and white sign&#10;&#10;Description automatically generated with low confidence">
              <a:extLst>
                <a:ext uri="{FF2B5EF4-FFF2-40B4-BE49-F238E27FC236}">
                  <a16:creationId xmlns:a16="http://schemas.microsoft.com/office/drawing/2014/main" id="{D672919A-F01E-6F43-80EE-870089385521}"/>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069260" y="6604364"/>
              <a:ext cx="665163" cy="1238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C41D9437-1714-6F80-EE64-1A04DA12AC02}"/>
                </a:ext>
              </a:extLst>
            </p:cNvPr>
            <p:cNvSpPr>
              <a:spLocks noChangeArrowheads="1"/>
            </p:cNvSpPr>
            <p:nvPr userDrawn="1"/>
          </p:nvSpPr>
          <p:spPr bwMode="auto">
            <a:xfrm>
              <a:off x="244198" y="6578332"/>
              <a:ext cx="432842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7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1998-2024 Children's Hospital Medical Center. All Rights Reserved.</a:t>
              </a:r>
              <a:endParaRPr kumimoji="0" lang="en-US" altLang="en-US" sz="800" b="0" i="0" u="none" strike="noStrike" cap="none" normalizeH="0" baseline="0" dirty="0">
                <a:ln>
                  <a:noFill/>
                </a:ln>
                <a:solidFill>
                  <a:schemeClr val="tx1"/>
                </a:solidFill>
                <a:effectLst/>
                <a:latin typeface="Arial" panose="020B0604020202020204" pitchFamily="34" charset="0"/>
                <a:ea typeface="+mn-ea"/>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7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This work may be licensed under </a:t>
              </a:r>
              <a:r>
                <a:rPr kumimoji="0" lang="en-US" altLang="en-US" sz="700" b="0" i="0" u="none" strike="noStrike" cap="none" normalizeH="0" baseline="0" dirty="0">
                  <a:ln>
                    <a:noFill/>
                  </a:ln>
                  <a:solidFill>
                    <a:srgbClr val="00AEC7"/>
                  </a:solidFill>
                  <a:effectLst/>
                  <a:latin typeface="Calibri" panose="020F0502020204030204" pitchFamily="34" charset="0"/>
                  <a:ea typeface="Calibri" panose="020F0502020204030204" pitchFamily="34" charset="0"/>
                  <a:cs typeface="Calibri" panose="020F0502020204030204" pitchFamily="34" charset="0"/>
                  <a:hlinkClick r:id="rId14"/>
                </a:rPr>
                <a:t>Creative Commons Attribution-</a:t>
              </a:r>
              <a:r>
                <a:rPr kumimoji="0" lang="en-US" altLang="en-US" sz="700" b="0" i="0" u="none" strike="noStrike" cap="none" normalizeH="0" baseline="0" dirty="0" err="1">
                  <a:ln>
                    <a:noFill/>
                  </a:ln>
                  <a:solidFill>
                    <a:srgbClr val="00AEC7"/>
                  </a:solidFill>
                  <a:effectLst/>
                  <a:latin typeface="Calibri" panose="020F0502020204030204" pitchFamily="34" charset="0"/>
                  <a:ea typeface="Calibri" panose="020F0502020204030204" pitchFamily="34" charset="0"/>
                  <a:cs typeface="Calibri" panose="020F0502020204030204" pitchFamily="34" charset="0"/>
                  <a:hlinkClick r:id="rId14"/>
                </a:rPr>
                <a:t>NonCommercial</a:t>
              </a:r>
              <a:r>
                <a:rPr kumimoji="0" lang="en-US" altLang="en-US" sz="700" b="0" i="0" u="none" strike="noStrike" cap="none" normalizeH="0" baseline="0" dirty="0">
                  <a:ln>
                    <a:noFill/>
                  </a:ln>
                  <a:solidFill>
                    <a:srgbClr val="00AEC7"/>
                  </a:solidFill>
                  <a:effectLst/>
                  <a:latin typeface="Calibri" panose="020F0502020204030204" pitchFamily="34" charset="0"/>
                  <a:ea typeface="Calibri" panose="020F0502020204030204" pitchFamily="34" charset="0"/>
                  <a:cs typeface="Calibri" panose="020F0502020204030204" pitchFamily="34" charset="0"/>
                  <a:hlinkClick r:id="rId14"/>
                </a:rPr>
                <a:t>-</a:t>
              </a:r>
              <a:r>
                <a:rPr kumimoji="0" lang="en-US" altLang="en-US" sz="700" b="0" i="0" u="none" strike="noStrike" cap="none" normalizeH="0" baseline="0" dirty="0" err="1">
                  <a:ln>
                    <a:noFill/>
                  </a:ln>
                  <a:solidFill>
                    <a:srgbClr val="00AEC7"/>
                  </a:solidFill>
                  <a:effectLst/>
                  <a:latin typeface="Calibri" panose="020F0502020204030204" pitchFamily="34" charset="0"/>
                  <a:ea typeface="Calibri" panose="020F0502020204030204" pitchFamily="34" charset="0"/>
                  <a:cs typeface="Calibri" panose="020F0502020204030204" pitchFamily="34" charset="0"/>
                  <a:hlinkClick r:id="rId14"/>
                </a:rPr>
                <a:t>ShareAlike</a:t>
              </a:r>
              <a:r>
                <a:rPr kumimoji="0" lang="en-US" altLang="en-US" sz="700" b="0" i="0" u="none" strike="noStrike" cap="none" normalizeH="0" baseline="0" dirty="0">
                  <a:ln>
                    <a:noFill/>
                  </a:ln>
                  <a:solidFill>
                    <a:srgbClr val="00AEC7"/>
                  </a:solidFill>
                  <a:effectLst/>
                  <a:latin typeface="Calibri" panose="020F0502020204030204" pitchFamily="34" charset="0"/>
                  <a:ea typeface="Calibri" panose="020F0502020204030204" pitchFamily="34" charset="0"/>
                  <a:cs typeface="Calibri" panose="020F0502020204030204" pitchFamily="34" charset="0"/>
                  <a:hlinkClick r:id="rId14"/>
                </a:rPr>
                <a:t> 4.0 International</a:t>
              </a:r>
              <a:r>
                <a:rPr kumimoji="0" lang="en-US" altLang="en-US" sz="700" b="0" i="0" u="none" strike="noStrike" cap="none" normalizeH="0" baseline="0" dirty="0">
                  <a:ln>
                    <a:noFill/>
                  </a:ln>
                  <a:solidFill>
                    <a:schemeClr val="tx1"/>
                  </a:solidFill>
                  <a:effectLst/>
                  <a:ea typeface="Calibri" panose="020F050202020403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pic>
        <p:nvPicPr>
          <p:cNvPr id="9" name="Picture 6" descr="Icon&#10;&#10;Description automatically generated with low confidence">
            <a:extLst>
              <a:ext uri="{FF2B5EF4-FFF2-40B4-BE49-F238E27FC236}">
                <a16:creationId xmlns:a16="http://schemas.microsoft.com/office/drawing/2014/main" id="{0707EEA9-30B6-0D99-440D-6148A1718835}"/>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l="6152" t="46803" r="6438" b="37122"/>
          <a:stretch>
            <a:fillRect/>
          </a:stretch>
        </p:blipFill>
        <p:spPr bwMode="auto">
          <a:xfrm>
            <a:off x="152400" y="6346561"/>
            <a:ext cx="11887200" cy="180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327612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Rectangle 62"/>
          <p:cNvSpPr>
            <a:spLocks noChangeArrowheads="1"/>
          </p:cNvSpPr>
          <p:nvPr userDrawn="1"/>
        </p:nvSpPr>
        <p:spPr bwMode="auto">
          <a:xfrm>
            <a:off x="118545" y="6553203"/>
            <a:ext cx="57757" cy="166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8567" tIns="34915" rIns="28567" bIns="7935"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800" dirty="0">
              <a:solidFill>
                <a:prstClr val="black"/>
              </a:solidFill>
              <a:latin typeface="Arial Narrow" pitchFamily="34" charset="0"/>
            </a:endParaRPr>
          </a:p>
        </p:txBody>
      </p:sp>
      <p:sp>
        <p:nvSpPr>
          <p:cNvPr id="6" name="TextBox 5"/>
          <p:cNvSpPr txBox="1"/>
          <p:nvPr userDrawn="1"/>
        </p:nvSpPr>
        <p:spPr>
          <a:xfrm>
            <a:off x="0" y="11668"/>
            <a:ext cx="12192000" cy="369332"/>
          </a:xfrm>
          <a:prstGeom prst="rect">
            <a:avLst/>
          </a:prstGeom>
          <a:noFill/>
        </p:spPr>
        <p:txBody>
          <a:bodyPr wrap="square" rtlCol="0">
            <a:spAutoFit/>
          </a:bodyPr>
          <a:lstStyle/>
          <a:p>
            <a:pPr algn="ctr"/>
            <a:r>
              <a:rPr lang="en-US" sz="1800" b="1">
                <a:solidFill>
                  <a:prstClr val="black"/>
                </a:solidFill>
              </a:rPr>
              <a:t>PDSA Worksheet </a:t>
            </a:r>
            <a:endParaRPr lang="en-US" sz="1800" b="1">
              <a:solidFill>
                <a:prstClr val="white"/>
              </a:solidFill>
            </a:endParaRPr>
          </a:p>
        </p:txBody>
      </p:sp>
      <p:pic>
        <p:nvPicPr>
          <p:cNvPr id="10" name="Picture 9"/>
          <p:cNvPicPr>
            <a:picLocks noChangeAspect="1"/>
          </p:cNvPicPr>
          <p:nvPr userDrawn="1"/>
        </p:nvPicPr>
        <p:blipFill>
          <a:blip r:embed="rId5"/>
          <a:stretch>
            <a:fillRect/>
          </a:stretch>
        </p:blipFill>
        <p:spPr>
          <a:xfrm>
            <a:off x="232499" y="11677"/>
            <a:ext cx="2227800" cy="614165"/>
          </a:xfrm>
          <a:prstGeom prst="rect">
            <a:avLst/>
          </a:prstGeom>
        </p:spPr>
      </p:pic>
      <p:pic>
        <p:nvPicPr>
          <p:cNvPr id="11" name="Picture 10"/>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1112120" y="0"/>
            <a:ext cx="1022053" cy="642430"/>
          </a:xfrm>
          <a:prstGeom prst="rect">
            <a:avLst/>
          </a:prstGeom>
          <a:noFill/>
          <a:ln>
            <a:noFill/>
          </a:ln>
        </p:spPr>
      </p:pic>
      <p:sp>
        <p:nvSpPr>
          <p:cNvPr id="12" name="TextBox 11"/>
          <p:cNvSpPr txBox="1"/>
          <p:nvPr userDrawn="1"/>
        </p:nvSpPr>
        <p:spPr>
          <a:xfrm>
            <a:off x="6092215" y="1403746"/>
            <a:ext cx="5775192" cy="369332"/>
          </a:xfrm>
          <a:prstGeom prst="rect">
            <a:avLst/>
          </a:prstGeom>
          <a:noFill/>
          <a:ln>
            <a:noFill/>
          </a:ln>
        </p:spPr>
        <p:txBody>
          <a:bodyPr wrap="square" rtlCol="0">
            <a:spAutoFit/>
          </a:bodyPr>
          <a:lstStyle/>
          <a:p>
            <a:r>
              <a:rPr lang="en-US" sz="1800" b="1">
                <a:solidFill>
                  <a:prstClr val="black"/>
                </a:solidFill>
              </a:rPr>
              <a:t>DO: </a:t>
            </a:r>
            <a:r>
              <a:rPr kumimoji="0" lang="en-US" sz="1200" b="0" i="1" u="none" strike="noStrike" kern="1200" cap="none" spc="0" normalizeH="0" baseline="0" noProof="0">
                <a:ln>
                  <a:noFill/>
                </a:ln>
                <a:solidFill>
                  <a:prstClr val="black"/>
                </a:solidFill>
                <a:effectLst/>
                <a:uLnTx/>
                <a:uFillTx/>
                <a:latin typeface="+mn-lt"/>
                <a:ea typeface="+mn-ea"/>
                <a:cs typeface="+mn-cs"/>
              </a:rPr>
              <a:t>(to be completed after the test cycle)</a:t>
            </a:r>
            <a:r>
              <a:rPr kumimoji="0" lang="en-US" sz="1800" b="0" i="0" u="none" strike="noStrike" kern="1200" cap="none" spc="0" normalizeH="0" baseline="0" noProof="0">
                <a:ln>
                  <a:noFill/>
                </a:ln>
                <a:solidFill>
                  <a:prstClr val="black"/>
                </a:solidFill>
                <a:effectLst/>
                <a:uLnTx/>
                <a:uFillTx/>
                <a:latin typeface="+mn-lt"/>
                <a:ea typeface="+mn-ea"/>
                <a:cs typeface="+mn-cs"/>
              </a:rPr>
              <a:t> </a:t>
            </a:r>
            <a:endParaRPr lang="en-US" sz="1100">
              <a:solidFill>
                <a:prstClr val="black"/>
              </a:solidFill>
            </a:endParaRPr>
          </a:p>
        </p:txBody>
      </p:sp>
      <p:sp>
        <p:nvSpPr>
          <p:cNvPr id="14" name="TextBox 13"/>
          <p:cNvSpPr txBox="1"/>
          <p:nvPr userDrawn="1"/>
        </p:nvSpPr>
        <p:spPr>
          <a:xfrm>
            <a:off x="161269" y="1434170"/>
            <a:ext cx="5622803" cy="369332"/>
          </a:xfrm>
          <a:prstGeom prst="rect">
            <a:avLst/>
          </a:prstGeom>
          <a:noFill/>
        </p:spPr>
        <p:txBody>
          <a:bodyPr wrap="square" rtlCol="0">
            <a:spAutoFit/>
          </a:bodyPr>
          <a:lstStyle/>
          <a:p>
            <a:r>
              <a:rPr lang="en-US" sz="1800" b="1">
                <a:solidFill>
                  <a:prstClr val="black"/>
                </a:solidFill>
              </a:rPr>
              <a:t>PLAN: </a:t>
            </a:r>
            <a:r>
              <a:rPr lang="en-US" sz="1200" b="0" i="1">
                <a:solidFill>
                  <a:prstClr val="black"/>
                </a:solidFill>
              </a:rPr>
              <a:t>(to be completed before the test cycle)</a:t>
            </a:r>
            <a:endParaRPr lang="en-US" sz="1800" b="0">
              <a:solidFill>
                <a:prstClr val="black"/>
              </a:solidFill>
            </a:endParaRPr>
          </a:p>
        </p:txBody>
      </p:sp>
      <p:sp>
        <p:nvSpPr>
          <p:cNvPr id="15" name="TextBox 14"/>
          <p:cNvSpPr txBox="1"/>
          <p:nvPr userDrawn="1"/>
        </p:nvSpPr>
        <p:spPr>
          <a:xfrm>
            <a:off x="173015" y="1705961"/>
            <a:ext cx="5698980" cy="261610"/>
          </a:xfrm>
          <a:prstGeom prst="rect">
            <a:avLst/>
          </a:prstGeom>
          <a:noFill/>
        </p:spPr>
        <p:txBody>
          <a:bodyPr wrap="square" rtlCol="0">
            <a:spAutoFit/>
          </a:bodyPr>
          <a:lstStyle/>
          <a:p>
            <a:r>
              <a:rPr lang="en-US" sz="1100" b="1">
                <a:solidFill>
                  <a:prstClr val="black"/>
                </a:solidFill>
              </a:rPr>
              <a:t>Describe the objective of the test cycle:</a:t>
            </a:r>
          </a:p>
        </p:txBody>
      </p:sp>
      <p:sp>
        <p:nvSpPr>
          <p:cNvPr id="18" name="TextBox 17"/>
          <p:cNvSpPr txBox="1"/>
          <p:nvPr userDrawn="1"/>
        </p:nvSpPr>
        <p:spPr>
          <a:xfrm>
            <a:off x="133445" y="4005594"/>
            <a:ext cx="5958771" cy="26161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100" b="1">
                <a:solidFill>
                  <a:prstClr val="black"/>
                </a:solidFill>
              </a:rPr>
              <a:t>What would the successful test look like?  Include how you will measure success for this test cycle: </a:t>
            </a:r>
          </a:p>
        </p:txBody>
      </p:sp>
      <p:sp>
        <p:nvSpPr>
          <p:cNvPr id="19" name="TextBox 18"/>
          <p:cNvSpPr txBox="1"/>
          <p:nvPr userDrawn="1"/>
        </p:nvSpPr>
        <p:spPr>
          <a:xfrm>
            <a:off x="124658" y="4991293"/>
            <a:ext cx="5908655" cy="261610"/>
          </a:xfrm>
          <a:prstGeom prst="rect">
            <a:avLst/>
          </a:prstGeom>
          <a:noFill/>
        </p:spPr>
        <p:txBody>
          <a:bodyPr wrap="square" rtlCol="0">
            <a:spAutoFit/>
          </a:bodyPr>
          <a:lstStyle/>
          <a:p>
            <a:r>
              <a:rPr lang="en-US" sz="1100" b="1" dirty="0">
                <a:solidFill>
                  <a:prstClr val="black"/>
                </a:solidFill>
              </a:rPr>
              <a:t>What do you predict will happen? Qualitative and/or quantitative.</a:t>
            </a:r>
          </a:p>
        </p:txBody>
      </p:sp>
      <p:sp>
        <p:nvSpPr>
          <p:cNvPr id="25" name="TextBox 24"/>
          <p:cNvSpPr txBox="1"/>
          <p:nvPr userDrawn="1"/>
        </p:nvSpPr>
        <p:spPr>
          <a:xfrm>
            <a:off x="6126713" y="1664616"/>
            <a:ext cx="5527147" cy="430887"/>
          </a:xfrm>
          <a:prstGeom prst="rect">
            <a:avLst/>
          </a:prstGeom>
          <a:noFill/>
          <a:ln>
            <a:noFill/>
          </a:ln>
        </p:spPr>
        <p:txBody>
          <a:bodyPr wrap="square" rtlCol="0">
            <a:spAutoFit/>
          </a:bodyPr>
          <a:lstStyle/>
          <a:p>
            <a:r>
              <a:rPr lang="en-US" sz="1100" b="1">
                <a:solidFill>
                  <a:prstClr val="black"/>
                </a:solidFill>
              </a:rPr>
              <a:t>Describe your observations and data. </a:t>
            </a:r>
          </a:p>
          <a:p>
            <a:r>
              <a:rPr lang="en-US" sz="1100" b="1">
                <a:solidFill>
                  <a:prstClr val="black"/>
                </a:solidFill>
              </a:rPr>
              <a:t>Was there anything that occurred that was not part of the plan?</a:t>
            </a:r>
          </a:p>
        </p:txBody>
      </p:sp>
      <p:sp>
        <p:nvSpPr>
          <p:cNvPr id="28" name="TextBox 27"/>
          <p:cNvSpPr txBox="1"/>
          <p:nvPr userDrawn="1"/>
        </p:nvSpPr>
        <p:spPr>
          <a:xfrm>
            <a:off x="6092217" y="3489645"/>
            <a:ext cx="5786939" cy="369332"/>
          </a:xfrm>
          <a:prstGeom prst="rect">
            <a:avLst/>
          </a:prstGeom>
          <a:noFill/>
          <a:ln>
            <a:noFill/>
          </a:ln>
        </p:spPr>
        <p:txBody>
          <a:bodyPr wrap="square" rtlCol="0">
            <a:spAutoFit/>
          </a:bodyPr>
          <a:lstStyle/>
          <a:p>
            <a:r>
              <a:rPr lang="en-US" sz="1800" b="1">
                <a:solidFill>
                  <a:prstClr val="black"/>
                </a:solidFill>
              </a:rPr>
              <a:t>STUDY:</a:t>
            </a:r>
            <a:endParaRPr lang="en-US" sz="1100" b="1">
              <a:solidFill>
                <a:prstClr val="black"/>
              </a:solidFill>
            </a:endParaRPr>
          </a:p>
        </p:txBody>
      </p:sp>
      <p:sp>
        <p:nvSpPr>
          <p:cNvPr id="30" name="TextBox 29"/>
          <p:cNvSpPr txBox="1"/>
          <p:nvPr userDrawn="1"/>
        </p:nvSpPr>
        <p:spPr>
          <a:xfrm>
            <a:off x="6092215" y="3742738"/>
            <a:ext cx="5698980" cy="261610"/>
          </a:xfrm>
          <a:prstGeom prst="rect">
            <a:avLst/>
          </a:prstGeom>
          <a:noFill/>
          <a:ln>
            <a:noFill/>
          </a:ln>
        </p:spPr>
        <p:txBody>
          <a:bodyPr wrap="square" rtlCol="0">
            <a:spAutoFit/>
          </a:bodyPr>
          <a:lstStyle/>
          <a:p>
            <a:r>
              <a:rPr lang="en-US" sz="1100" b="1">
                <a:solidFill>
                  <a:prstClr val="black"/>
                </a:solidFill>
              </a:rPr>
              <a:t>How did the results compare to your prediction?  What did you learn?</a:t>
            </a:r>
          </a:p>
        </p:txBody>
      </p:sp>
      <p:sp>
        <p:nvSpPr>
          <p:cNvPr id="33" name="TextBox 32"/>
          <p:cNvSpPr txBox="1"/>
          <p:nvPr userDrawn="1"/>
        </p:nvSpPr>
        <p:spPr>
          <a:xfrm>
            <a:off x="6158693" y="5206454"/>
            <a:ext cx="5786939" cy="369332"/>
          </a:xfrm>
          <a:prstGeom prst="rect">
            <a:avLst/>
          </a:prstGeom>
          <a:noFill/>
          <a:ln>
            <a:noFill/>
          </a:ln>
        </p:spPr>
        <p:txBody>
          <a:bodyPr wrap="square" rtlCol="0">
            <a:spAutoFit/>
          </a:bodyPr>
          <a:lstStyle/>
          <a:p>
            <a:r>
              <a:rPr lang="en-US" sz="1800" b="1">
                <a:solidFill>
                  <a:prstClr val="black"/>
                </a:solidFill>
              </a:rPr>
              <a:t>ACT: </a:t>
            </a:r>
            <a:r>
              <a:rPr lang="en-US" sz="1200" i="1">
                <a:solidFill>
                  <a:prstClr val="black"/>
                </a:solidFill>
              </a:rPr>
              <a:t>(to be completed after the test cycle)</a:t>
            </a:r>
            <a:r>
              <a:rPr lang="en-US" sz="1100">
                <a:solidFill>
                  <a:prstClr val="black"/>
                </a:solidFill>
              </a:rPr>
              <a:t> </a:t>
            </a:r>
          </a:p>
        </p:txBody>
      </p:sp>
      <p:sp>
        <p:nvSpPr>
          <p:cNvPr id="34" name="TextBox 33"/>
          <p:cNvSpPr txBox="1"/>
          <p:nvPr userDrawn="1"/>
        </p:nvSpPr>
        <p:spPr>
          <a:xfrm>
            <a:off x="6158697" y="5578907"/>
            <a:ext cx="5265409" cy="276999"/>
          </a:xfrm>
          <a:prstGeom prst="rect">
            <a:avLst/>
          </a:prstGeom>
          <a:noFill/>
          <a:ln>
            <a:noFill/>
          </a:ln>
        </p:spPr>
        <p:txBody>
          <a:bodyPr wrap="square" rtlCol="0">
            <a:spAutoFit/>
          </a:bodyPr>
          <a:lstStyle/>
          <a:p>
            <a:r>
              <a:rPr lang="en-US" sz="1200" b="1" u="sng">
                <a:solidFill>
                  <a:prstClr val="black"/>
                </a:solidFill>
              </a:rPr>
              <a:t>Adapt</a:t>
            </a:r>
            <a:endParaRPr lang="en-US" sz="1100">
              <a:solidFill>
                <a:prstClr val="black"/>
              </a:solidFill>
            </a:endParaRPr>
          </a:p>
        </p:txBody>
      </p:sp>
      <p:sp>
        <p:nvSpPr>
          <p:cNvPr id="37" name="TextBox 36"/>
          <p:cNvSpPr txBox="1"/>
          <p:nvPr userDrawn="1"/>
        </p:nvSpPr>
        <p:spPr>
          <a:xfrm>
            <a:off x="6158697" y="5923004"/>
            <a:ext cx="5265409" cy="276999"/>
          </a:xfrm>
          <a:prstGeom prst="rect">
            <a:avLst/>
          </a:prstGeom>
          <a:noFill/>
          <a:ln>
            <a:noFill/>
          </a:ln>
        </p:spPr>
        <p:txBody>
          <a:bodyPr wrap="square" rtlCol="0">
            <a:spAutoFit/>
          </a:bodyPr>
          <a:lstStyle/>
          <a:p>
            <a:r>
              <a:rPr lang="en-US" sz="1200" b="1" u="sng">
                <a:solidFill>
                  <a:prstClr val="black"/>
                </a:solidFill>
              </a:rPr>
              <a:t>Adopt</a:t>
            </a:r>
            <a:endParaRPr lang="en-US" sz="1100">
              <a:solidFill>
                <a:prstClr val="black"/>
              </a:solidFill>
            </a:endParaRPr>
          </a:p>
        </p:txBody>
      </p:sp>
      <p:sp>
        <p:nvSpPr>
          <p:cNvPr id="39" name="TextBox 38"/>
          <p:cNvSpPr txBox="1"/>
          <p:nvPr userDrawn="1"/>
        </p:nvSpPr>
        <p:spPr>
          <a:xfrm>
            <a:off x="6158697" y="6248405"/>
            <a:ext cx="5265409" cy="276999"/>
          </a:xfrm>
          <a:prstGeom prst="rect">
            <a:avLst/>
          </a:prstGeom>
          <a:noFill/>
          <a:ln>
            <a:noFill/>
          </a:ln>
        </p:spPr>
        <p:txBody>
          <a:bodyPr wrap="square" rtlCol="0">
            <a:spAutoFit/>
          </a:bodyPr>
          <a:lstStyle/>
          <a:p>
            <a:r>
              <a:rPr lang="en-US" sz="1200" b="1" u="sng">
                <a:solidFill>
                  <a:prstClr val="black"/>
                </a:solidFill>
              </a:rPr>
              <a:t>Abandon</a:t>
            </a:r>
            <a:endParaRPr lang="en-US" sz="1100">
              <a:solidFill>
                <a:prstClr val="black"/>
              </a:solidFill>
            </a:endParaRPr>
          </a:p>
        </p:txBody>
      </p:sp>
      <p:sp>
        <p:nvSpPr>
          <p:cNvPr id="3" name="TextBox 2">
            <a:extLst>
              <a:ext uri="{FF2B5EF4-FFF2-40B4-BE49-F238E27FC236}">
                <a16:creationId xmlns:a16="http://schemas.microsoft.com/office/drawing/2014/main" id="{AB776A4E-BF3B-46E8-85A6-7609A51F3C33}"/>
              </a:ext>
            </a:extLst>
          </p:cNvPr>
          <p:cNvSpPr txBox="1"/>
          <p:nvPr userDrawn="1"/>
        </p:nvSpPr>
        <p:spPr>
          <a:xfrm>
            <a:off x="7162803" y="5562605"/>
            <a:ext cx="4830263" cy="423321"/>
          </a:xfrm>
          <a:prstGeom prst="rect">
            <a:avLst/>
          </a:prstGeom>
          <a:noFill/>
        </p:spPr>
        <p:txBody>
          <a:bodyPr wrap="square" rtlCol="0">
            <a:spAutoFit/>
          </a:bodyPr>
          <a:lstStyle/>
          <a:p>
            <a:r>
              <a:rPr lang="en-US" sz="1100"/>
              <a:t>What will you change in the next test if “adapt”?  </a:t>
            </a:r>
          </a:p>
          <a:p>
            <a:r>
              <a:rPr lang="en-US" sz="1051" i="1"/>
              <a:t>(Modify intervention to reflect learning and/or increase scale)</a:t>
            </a:r>
            <a:endParaRPr lang="en-US" sz="1100" i="1"/>
          </a:p>
        </p:txBody>
      </p:sp>
    </p:spTree>
    <p:extLst>
      <p:ext uri="{BB962C8B-B14F-4D97-AF65-F5344CB8AC3E}">
        <p14:creationId xmlns:p14="http://schemas.microsoft.com/office/powerpoint/2010/main" val="2810917157"/>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Lst>
  <p:hf sldNum="0" hdr="0" dt="0"/>
  <p:txStyles>
    <p:titleStyle>
      <a:lvl1pPr algn="ctr" defTabSz="914405" rtl="0" eaLnBrk="1" latinLnBrk="0" hangingPunct="1">
        <a:spcBef>
          <a:spcPct val="0"/>
        </a:spcBef>
        <a:buNone/>
        <a:defRPr sz="4400" kern="1200">
          <a:solidFill>
            <a:schemeClr val="tx1"/>
          </a:solidFill>
          <a:latin typeface="+mj-lt"/>
          <a:ea typeface="+mj-ea"/>
          <a:cs typeface="+mj-cs"/>
        </a:defRPr>
      </a:lvl1pPr>
    </p:titleStyle>
    <p:bodyStyle>
      <a:lvl1pPr marL="342902" indent="-342902" algn="l" defTabSz="91440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5" indent="-285752" algn="l" defTabSz="91440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7" indent="-228602" algn="l" defTabSz="91440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11" indent="-228602" algn="l" defTabSz="9144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14" indent="-228602" algn="l" defTabSz="9144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16" indent="-228602" algn="l" defTabSz="9144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19" indent="-228602" algn="l" defTabSz="9144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21" indent="-228602" algn="l" defTabSz="9144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26" indent="-228602" algn="l" defTabSz="9144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5" rtl="0" eaLnBrk="1" latinLnBrk="0" hangingPunct="1">
        <a:defRPr sz="1800" kern="1200">
          <a:solidFill>
            <a:schemeClr val="tx1"/>
          </a:solidFill>
          <a:latin typeface="+mn-lt"/>
          <a:ea typeface="+mn-ea"/>
          <a:cs typeface="+mn-cs"/>
        </a:defRPr>
      </a:lvl1pPr>
      <a:lvl2pPr marL="457203" algn="l" defTabSz="914405" rtl="0" eaLnBrk="1" latinLnBrk="0" hangingPunct="1">
        <a:defRPr sz="1800" kern="1200">
          <a:solidFill>
            <a:schemeClr val="tx1"/>
          </a:solidFill>
          <a:latin typeface="+mn-lt"/>
          <a:ea typeface="+mn-ea"/>
          <a:cs typeface="+mn-cs"/>
        </a:defRPr>
      </a:lvl2pPr>
      <a:lvl3pPr marL="914405" algn="l" defTabSz="914405" rtl="0" eaLnBrk="1" latinLnBrk="0" hangingPunct="1">
        <a:defRPr sz="1800" kern="1200">
          <a:solidFill>
            <a:schemeClr val="tx1"/>
          </a:solidFill>
          <a:latin typeface="+mn-lt"/>
          <a:ea typeface="+mn-ea"/>
          <a:cs typeface="+mn-cs"/>
        </a:defRPr>
      </a:lvl3pPr>
      <a:lvl4pPr marL="1371608" algn="l" defTabSz="914405" rtl="0" eaLnBrk="1" latinLnBrk="0" hangingPunct="1">
        <a:defRPr sz="1800" kern="1200">
          <a:solidFill>
            <a:schemeClr val="tx1"/>
          </a:solidFill>
          <a:latin typeface="+mn-lt"/>
          <a:ea typeface="+mn-ea"/>
          <a:cs typeface="+mn-cs"/>
        </a:defRPr>
      </a:lvl4pPr>
      <a:lvl5pPr marL="1828812" algn="l" defTabSz="914405" rtl="0" eaLnBrk="1" latinLnBrk="0" hangingPunct="1">
        <a:defRPr sz="1800" kern="1200">
          <a:solidFill>
            <a:schemeClr val="tx1"/>
          </a:solidFill>
          <a:latin typeface="+mn-lt"/>
          <a:ea typeface="+mn-ea"/>
          <a:cs typeface="+mn-cs"/>
        </a:defRPr>
      </a:lvl5pPr>
      <a:lvl6pPr marL="2286014" algn="l" defTabSz="914405" rtl="0" eaLnBrk="1" latinLnBrk="0" hangingPunct="1">
        <a:defRPr sz="1800" kern="1200">
          <a:solidFill>
            <a:schemeClr val="tx1"/>
          </a:solidFill>
          <a:latin typeface="+mn-lt"/>
          <a:ea typeface="+mn-ea"/>
          <a:cs typeface="+mn-cs"/>
        </a:defRPr>
      </a:lvl6pPr>
      <a:lvl7pPr marL="2743217" algn="l" defTabSz="914405" rtl="0" eaLnBrk="1" latinLnBrk="0" hangingPunct="1">
        <a:defRPr sz="1800" kern="1200">
          <a:solidFill>
            <a:schemeClr val="tx1"/>
          </a:solidFill>
          <a:latin typeface="+mn-lt"/>
          <a:ea typeface="+mn-ea"/>
          <a:cs typeface="+mn-cs"/>
        </a:defRPr>
      </a:lvl7pPr>
      <a:lvl8pPr marL="3200420" algn="l" defTabSz="914405" rtl="0" eaLnBrk="1" latinLnBrk="0" hangingPunct="1">
        <a:defRPr sz="1800" kern="1200">
          <a:solidFill>
            <a:schemeClr val="tx1"/>
          </a:solidFill>
          <a:latin typeface="+mn-lt"/>
          <a:ea typeface="+mn-ea"/>
          <a:cs typeface="+mn-cs"/>
        </a:defRPr>
      </a:lvl8pPr>
      <a:lvl9pPr marL="3657623" algn="l" defTabSz="914405"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ctr">
              <a:defRPr/>
            </a:pPr>
            <a:fld id="{81AE2D48-81ED-4E9F-8248-5638B9BC6813}" type="datetime1">
              <a:rPr lang="en-US" sz="800" b="1" smtClean="0">
                <a:solidFill>
                  <a:prstClr val="black"/>
                </a:solidFill>
              </a:rPr>
              <a:pPr algn="ctr">
                <a:defRPr/>
              </a:pPr>
              <a:t>6/12/2025</a:t>
            </a:fld>
            <a:endParaRPr lang="en-US" sz="800" b="1">
              <a:solidFill>
                <a:prstClr val="black"/>
              </a:solidFill>
            </a:endParaRPr>
          </a:p>
        </p:txBody>
      </p:sp>
      <p:sp>
        <p:nvSpPr>
          <p:cNvPr id="5" name="Footer Placeholder 4"/>
          <p:cNvSpPr>
            <a:spLocks noGrp="1"/>
          </p:cNvSpPr>
          <p:nvPr>
            <p:ph type="ftr" sz="quarter" idx="3"/>
          </p:nvPr>
        </p:nvSpPr>
        <p:spPr>
          <a:xfrm>
            <a:off x="4038600" y="635635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September 2023 version</a:t>
            </a:r>
          </a:p>
        </p:txBody>
      </p:sp>
      <p:sp>
        <p:nvSpPr>
          <p:cNvPr id="6" name="Slide Number Placeholder 5"/>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AC5449-434B-4ABE-A103-FE4C5B1262D4}" type="slidenum">
              <a:rPr lang="en-US" smtClean="0"/>
              <a:t>‹#›</a:t>
            </a:fld>
            <a:endParaRPr lang="en-US"/>
          </a:p>
        </p:txBody>
      </p:sp>
    </p:spTree>
    <p:extLst>
      <p:ext uri="{BB962C8B-B14F-4D97-AF65-F5344CB8AC3E}">
        <p14:creationId xmlns:p14="http://schemas.microsoft.com/office/powerpoint/2010/main" val="204922130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sldNum="0"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09600" y="1600201"/>
            <a:ext cx="10972800" cy="3896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4C84F7-E081-0248-9B57-2BC714B4510F}" type="datetimeFigureOut">
              <a:rPr lang="en-US" smtClean="0"/>
              <a:t>6/12/2025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6" name="Picture 5" descr="https://www.cincinnatichildrens.org/-/media/295b830c6eb94ee2b662c61a2945e5e6.ashx?h=67&amp;w=200">
            <a:hlinkClick r:id="rId8"/>
            <a:extLst>
              <a:ext uri="{FF2B5EF4-FFF2-40B4-BE49-F238E27FC236}">
                <a16:creationId xmlns:a16="http://schemas.microsoft.com/office/drawing/2014/main" id="{C7673D9D-C4B7-4F02-8DC5-D4A69971B66C}"/>
              </a:ext>
            </a:extLst>
          </p:cNvPr>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18533" y="76200"/>
            <a:ext cx="1710267" cy="457200"/>
          </a:xfrm>
          <a:prstGeom prst="rect">
            <a:avLst/>
          </a:prstGeom>
          <a:noFill/>
          <a:ln>
            <a:noFill/>
          </a:ln>
        </p:spPr>
      </p:pic>
    </p:spTree>
    <p:extLst>
      <p:ext uri="{BB962C8B-B14F-4D97-AF65-F5344CB8AC3E}">
        <p14:creationId xmlns:p14="http://schemas.microsoft.com/office/powerpoint/2010/main" val="307302810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CCHMC - IMPROVAID</a:t>
            </a:r>
          </a:p>
        </p:txBody>
      </p:sp>
      <p:sp>
        <p:nvSpPr>
          <p:cNvPr id="5" name="Subtitle 4"/>
          <p:cNvSpPr>
            <a:spLocks noGrp="1"/>
          </p:cNvSpPr>
          <p:nvPr>
            <p:ph type="subTitle" idx="1"/>
          </p:nvPr>
        </p:nvSpPr>
        <p:spPr/>
        <p:txBody>
          <a:bodyPr/>
          <a:lstStyle/>
          <a:p>
            <a:r>
              <a:rPr lang="en-US" dirty="0"/>
              <a:t>PDSA Planning</a:t>
            </a:r>
          </a:p>
          <a:p>
            <a:r>
              <a:rPr lang="en-US" dirty="0"/>
              <a:t>Hailee Delsart, MD</a:t>
            </a:r>
          </a:p>
        </p:txBody>
      </p:sp>
    </p:spTree>
    <p:extLst>
      <p:ext uri="{BB962C8B-B14F-4D97-AF65-F5344CB8AC3E}">
        <p14:creationId xmlns:p14="http://schemas.microsoft.com/office/powerpoint/2010/main" val="1765381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1" y="4267201"/>
            <a:ext cx="5738436" cy="762003"/>
          </a:xfrm>
          <a:prstGeom prst="rect">
            <a:avLst/>
          </a:prstGeom>
          <a:noFill/>
          <a:ln>
            <a:solidFill>
              <a:schemeClr val="bg1">
                <a:lumMod val="85000"/>
              </a:schemeClr>
            </a:solidFill>
          </a:ln>
        </p:spPr>
        <p:txBody>
          <a:bodyPr wrap="square" rtlCol="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List is received by CDCES Tech Team Lead, who is able to perform chart review (burden of workload) and then forward patient to provider’s RN CC for </a:t>
            </a:r>
            <a:r>
              <a:rPr kumimoji="0" lang="en-US" sz="1000" b="0" i="0" u="none" strike="noStrike" kern="1200" cap="none" spc="0" normalizeH="0" baseline="0" noProof="0" dirty="0" err="1">
                <a:ln>
                  <a:noFill/>
                </a:ln>
                <a:solidFill>
                  <a:prstClr val="black"/>
                </a:solidFill>
                <a:effectLst/>
                <a:uLnTx/>
                <a:uFillTx/>
                <a:latin typeface="Calibri"/>
                <a:ea typeface="+mn-ea"/>
                <a:cs typeface="+mn-cs"/>
              </a:rPr>
              <a:t>follo</a:t>
            </a:r>
            <a:r>
              <a:rPr lang="en-US" sz="1000" dirty="0">
                <a:solidFill>
                  <a:prstClr val="black"/>
                </a:solidFill>
                <a:latin typeface="Calibri"/>
              </a:rPr>
              <a:t>w up if not scheduled for pump start within 1 month of Rx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R</a:t>
            </a:r>
            <a:r>
              <a:rPr lang="en-US" sz="1000" dirty="0">
                <a:solidFill>
                  <a:prstClr val="black"/>
                </a:solidFill>
                <a:latin typeface="Calibri"/>
              </a:rPr>
              <a:t>N CC able to successfully contact patient/caregiver and confirm receipt of insulin pump +/- supplies as well as schedule them for pump start appointments. </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TextBox 17"/>
          <p:cNvSpPr txBox="1"/>
          <p:nvPr/>
        </p:nvSpPr>
        <p:spPr>
          <a:xfrm>
            <a:off x="228602" y="1905000"/>
            <a:ext cx="5738436" cy="685803"/>
          </a:xfrm>
          <a:prstGeom prst="rect">
            <a:avLst/>
          </a:prstGeom>
          <a:noFill/>
          <a:ln>
            <a:solidFill>
              <a:schemeClr val="bg1">
                <a:lumMod val="85000"/>
              </a:schemeClr>
            </a:solidFill>
          </a:ln>
        </p:spPr>
        <p:txBody>
          <a:bodyPr wrap="square" rtlCol="0">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To ensure email is the most effective means of obtaining information regarding insulin pump starts both within CCHMC and without (by pump company representative) – is this something they can provide?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To determine WHO should receive these reports and HOW to track the patients’ progress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To determine how often providers should be notified of insulin pump starts for their patients</a:t>
            </a:r>
          </a:p>
        </p:txBody>
      </p:sp>
      <p:sp>
        <p:nvSpPr>
          <p:cNvPr id="21" name="TextBox 20"/>
          <p:cNvSpPr txBox="1"/>
          <p:nvPr/>
        </p:nvSpPr>
        <p:spPr>
          <a:xfrm>
            <a:off x="228601" y="5257804"/>
            <a:ext cx="5738435" cy="1168981"/>
          </a:xfrm>
          <a:prstGeom prst="rect">
            <a:avLst/>
          </a:prstGeom>
          <a:noFill/>
          <a:ln>
            <a:solidFill>
              <a:schemeClr val="bg1">
                <a:lumMod val="85000"/>
              </a:schemeClr>
            </a:solidFill>
          </a:ln>
        </p:spPr>
        <p:txBody>
          <a:bodyPr wrap="square" rtlCol="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Qualitative: This is a new process which involves many different people (multiple</a:t>
            </a:r>
            <a:r>
              <a:rPr lang="en-US" sz="1000" dirty="0">
                <a:solidFill>
                  <a:prstClr val="black"/>
                </a:solidFill>
                <a:latin typeface="Calibri"/>
              </a:rPr>
              <a:t>e insulin pump companies, multiple RN CC, multiple providers), so I could envision people not knowing what to do or who to ask for help, however, we have identified leaders amongst the CDCES Tech Team and RN CC Team. </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Quantitative: Can track how many patients are successfully starting insulin pump therapy WITHOUT the need for intervention from RN CC, as well as those who do need additional assistance scheduling training.</a:t>
            </a:r>
          </a:p>
        </p:txBody>
      </p:sp>
      <p:sp>
        <p:nvSpPr>
          <p:cNvPr id="23" name="TextBox 22"/>
          <p:cNvSpPr txBox="1"/>
          <p:nvPr/>
        </p:nvSpPr>
        <p:spPr>
          <a:xfrm>
            <a:off x="6194650" y="2057408"/>
            <a:ext cx="5730709" cy="1447799"/>
          </a:xfrm>
          <a:prstGeom prst="rect">
            <a:avLst/>
          </a:prstGeom>
          <a:noFill/>
          <a:ln>
            <a:solidFill>
              <a:schemeClr val="bg1">
                <a:lumMod val="85000"/>
              </a:schemeClr>
            </a:solidFill>
          </a:ln>
        </p:spPr>
        <p:txBody>
          <a:bodyPr wrap="square" rtlCol="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34" name="TextBox 33"/>
          <p:cNvSpPr txBox="1"/>
          <p:nvPr/>
        </p:nvSpPr>
        <p:spPr>
          <a:xfrm>
            <a:off x="6194646" y="4038608"/>
            <a:ext cx="5730709" cy="1167989"/>
          </a:xfrm>
          <a:prstGeom prst="rect">
            <a:avLst/>
          </a:prstGeom>
          <a:noFill/>
          <a:ln>
            <a:solidFill>
              <a:schemeClr val="bg1">
                <a:lumMod val="85000"/>
              </a:schemeClr>
            </a:solidFill>
          </a:ln>
        </p:spPr>
        <p:txBody>
          <a:bodyPr wrap="square" rtlCol="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46" name="TextBox 45"/>
          <p:cNvSpPr txBox="1"/>
          <p:nvPr/>
        </p:nvSpPr>
        <p:spPr>
          <a:xfrm>
            <a:off x="7162805" y="5984337"/>
            <a:ext cx="4762551" cy="663136"/>
          </a:xfrm>
          <a:prstGeom prst="rect">
            <a:avLst/>
          </a:prstGeom>
          <a:noFill/>
          <a:ln>
            <a:solidFill>
              <a:schemeClr val="bg1">
                <a:lumMod val="85000"/>
              </a:schemeClr>
            </a:solidFill>
          </a:ln>
        </p:spPr>
        <p:txBody>
          <a:bodyPr wrap="square" rtlCol="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48" name="Rectangle 47"/>
          <p:cNvSpPr/>
          <p:nvPr/>
        </p:nvSpPr>
        <p:spPr>
          <a:xfrm>
            <a:off x="6886303" y="5640459"/>
            <a:ext cx="173212" cy="1650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4"/>
          <p:cNvSpPr txBox="1"/>
          <p:nvPr/>
        </p:nvSpPr>
        <p:spPr>
          <a:xfrm>
            <a:off x="5105407" y="392666"/>
            <a:ext cx="844907" cy="261611"/>
          </a:xfrm>
          <a:prstGeom prst="rect">
            <a:avLst/>
          </a:prstGeom>
          <a:noFill/>
        </p:spPr>
        <p:txBody>
          <a:bodyPr wrap="square" rtlCol="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alibri"/>
              <a:ea typeface="+mn-ea"/>
              <a:cs typeface="+mn-cs"/>
            </a:endParaRPr>
          </a:p>
        </p:txBody>
      </p:sp>
      <p:sp>
        <p:nvSpPr>
          <p:cNvPr id="57" name="TextBox 56"/>
          <p:cNvSpPr txBox="1"/>
          <p:nvPr/>
        </p:nvSpPr>
        <p:spPr>
          <a:xfrm>
            <a:off x="1524002" y="652791"/>
            <a:ext cx="8903395" cy="223059"/>
          </a:xfrm>
          <a:prstGeom prst="rect">
            <a:avLst/>
          </a:prstGeom>
          <a:noFill/>
        </p:spPr>
        <p:txBody>
          <a:bodyPr wrap="square" rtlCol="0">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alibri"/>
              <a:ea typeface="+mn-ea"/>
              <a:cs typeface="+mn-cs"/>
            </a:endParaRPr>
          </a:p>
        </p:txBody>
      </p:sp>
      <p:sp>
        <p:nvSpPr>
          <p:cNvPr id="58" name="TextBox 57"/>
          <p:cNvSpPr txBox="1"/>
          <p:nvPr/>
        </p:nvSpPr>
        <p:spPr>
          <a:xfrm>
            <a:off x="7839797" y="900590"/>
            <a:ext cx="2587605" cy="261611"/>
          </a:xfrm>
          <a:prstGeom prst="rect">
            <a:avLst/>
          </a:prstGeom>
          <a:noFill/>
        </p:spPr>
        <p:txBody>
          <a:bodyPr wrap="square" rtlCol="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alibri"/>
              <a:ea typeface="+mn-ea"/>
              <a:cs typeface="+mn-cs"/>
            </a:endParaRPr>
          </a:p>
        </p:txBody>
      </p:sp>
      <p:sp>
        <p:nvSpPr>
          <p:cNvPr id="59" name="TextBox 58"/>
          <p:cNvSpPr txBox="1"/>
          <p:nvPr/>
        </p:nvSpPr>
        <p:spPr>
          <a:xfrm>
            <a:off x="3717637" y="905511"/>
            <a:ext cx="6645564" cy="238531"/>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alibri"/>
              <a:ea typeface="+mn-ea"/>
              <a:cs typeface="+mn-cs"/>
            </a:endParaRPr>
          </a:p>
        </p:txBody>
      </p:sp>
      <p:sp>
        <p:nvSpPr>
          <p:cNvPr id="63" name="TextBox 62"/>
          <p:cNvSpPr txBox="1"/>
          <p:nvPr/>
        </p:nvSpPr>
        <p:spPr>
          <a:xfrm>
            <a:off x="8991600" y="390474"/>
            <a:ext cx="838200" cy="261611"/>
          </a:xfrm>
          <a:prstGeom prst="rect">
            <a:avLst/>
          </a:prstGeom>
          <a:noFill/>
        </p:spPr>
        <p:txBody>
          <a:bodyPr wrap="square" rtlCol="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alibri"/>
              <a:ea typeface="+mn-ea"/>
              <a:cs typeface="+mn-cs"/>
            </a:endParaRPr>
          </a:p>
        </p:txBody>
      </p:sp>
      <p:sp>
        <p:nvSpPr>
          <p:cNvPr id="64" name="TextBox 63"/>
          <p:cNvSpPr txBox="1"/>
          <p:nvPr/>
        </p:nvSpPr>
        <p:spPr>
          <a:xfrm>
            <a:off x="3505200" y="431220"/>
            <a:ext cx="6324600" cy="212815"/>
          </a:xfrm>
          <a:prstGeom prst="rect">
            <a:avLst/>
          </a:prstGeom>
          <a:noFill/>
        </p:spPr>
        <p:txBody>
          <a:bodyPr wrap="square" rtlCol="0">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alibri"/>
              <a:ea typeface="+mn-ea"/>
              <a:cs typeface="+mn-cs"/>
            </a:endParaRPr>
          </a:p>
        </p:txBody>
      </p:sp>
      <p:sp>
        <p:nvSpPr>
          <p:cNvPr id="65" name="Rectangle 64"/>
          <p:cNvSpPr/>
          <p:nvPr/>
        </p:nvSpPr>
        <p:spPr>
          <a:xfrm>
            <a:off x="6886303" y="5943600"/>
            <a:ext cx="173212" cy="1650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6" name="Rectangle 65"/>
          <p:cNvSpPr/>
          <p:nvPr/>
        </p:nvSpPr>
        <p:spPr>
          <a:xfrm>
            <a:off x="6886303" y="6248400"/>
            <a:ext cx="173212" cy="1650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8" name="TextBox 27">
            <a:extLst>
              <a:ext uri="{FF2B5EF4-FFF2-40B4-BE49-F238E27FC236}">
                <a16:creationId xmlns:a16="http://schemas.microsoft.com/office/drawing/2014/main" id="{1AD73381-9ADE-481A-AA0F-7D0A883191F7}"/>
              </a:ext>
            </a:extLst>
          </p:cNvPr>
          <p:cNvSpPr txBox="1"/>
          <p:nvPr/>
        </p:nvSpPr>
        <p:spPr>
          <a:xfrm>
            <a:off x="1073283" y="1127985"/>
            <a:ext cx="858683" cy="238531"/>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alibri"/>
              <a:ea typeface="+mn-ea"/>
              <a:cs typeface="+mn-cs"/>
            </a:endParaRPr>
          </a:p>
        </p:txBody>
      </p:sp>
      <p:sp>
        <p:nvSpPr>
          <p:cNvPr id="29" name="TextBox 28">
            <a:extLst>
              <a:ext uri="{FF2B5EF4-FFF2-40B4-BE49-F238E27FC236}">
                <a16:creationId xmlns:a16="http://schemas.microsoft.com/office/drawing/2014/main" id="{715BBA47-F297-4D93-8A5E-E337DE762CD7}"/>
              </a:ext>
            </a:extLst>
          </p:cNvPr>
          <p:cNvSpPr txBox="1"/>
          <p:nvPr/>
        </p:nvSpPr>
        <p:spPr>
          <a:xfrm>
            <a:off x="3200406" y="1162202"/>
            <a:ext cx="2853721" cy="261611"/>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alibri"/>
              <a:ea typeface="+mn-ea"/>
              <a:cs typeface="+mn-cs"/>
            </a:endParaRPr>
          </a:p>
        </p:txBody>
      </p:sp>
      <p:sp>
        <p:nvSpPr>
          <p:cNvPr id="30" name="TextBox 29">
            <a:extLst>
              <a:ext uri="{FF2B5EF4-FFF2-40B4-BE49-F238E27FC236}">
                <a16:creationId xmlns:a16="http://schemas.microsoft.com/office/drawing/2014/main" id="{8E2ADF6A-F72F-46CF-898E-0CD80ABC91F5}"/>
              </a:ext>
            </a:extLst>
          </p:cNvPr>
          <p:cNvSpPr txBox="1"/>
          <p:nvPr/>
        </p:nvSpPr>
        <p:spPr>
          <a:xfrm>
            <a:off x="8120512" y="1156383"/>
            <a:ext cx="2166495" cy="238531"/>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22" name="Table 3">
            <a:extLst>
              <a:ext uri="{FF2B5EF4-FFF2-40B4-BE49-F238E27FC236}">
                <a16:creationId xmlns:a16="http://schemas.microsoft.com/office/drawing/2014/main" id="{15D7FBC2-DADC-4171-AA59-DDEA6EBE99B2}"/>
              </a:ext>
            </a:extLst>
          </p:cNvPr>
          <p:cNvGraphicFramePr>
            <a:graphicFrameLocks noGrp="1"/>
          </p:cNvGraphicFramePr>
          <p:nvPr/>
        </p:nvGraphicFramePr>
        <p:xfrm>
          <a:off x="228602" y="681274"/>
          <a:ext cx="11696751" cy="793692"/>
        </p:xfrm>
        <a:graphic>
          <a:graphicData uri="http://schemas.openxmlformats.org/drawingml/2006/table">
            <a:tbl>
              <a:tblPr firstRow="1" bandRow="1">
                <a:tableStyleId>{22838BEF-8BB2-4498-84A7-C5851F593DF1}</a:tableStyleId>
              </a:tblPr>
              <a:tblGrid>
                <a:gridCol w="1066800">
                  <a:extLst>
                    <a:ext uri="{9D8B030D-6E8A-4147-A177-3AD203B41FA5}">
                      <a16:colId xmlns:a16="http://schemas.microsoft.com/office/drawing/2014/main" val="618308742"/>
                    </a:ext>
                  </a:extLst>
                </a:gridCol>
                <a:gridCol w="304800">
                  <a:extLst>
                    <a:ext uri="{9D8B030D-6E8A-4147-A177-3AD203B41FA5}">
                      <a16:colId xmlns:a16="http://schemas.microsoft.com/office/drawing/2014/main" val="1625492712"/>
                    </a:ext>
                  </a:extLst>
                </a:gridCol>
                <a:gridCol w="533400">
                  <a:extLst>
                    <a:ext uri="{9D8B030D-6E8A-4147-A177-3AD203B41FA5}">
                      <a16:colId xmlns:a16="http://schemas.microsoft.com/office/drawing/2014/main" val="1113916277"/>
                    </a:ext>
                  </a:extLst>
                </a:gridCol>
                <a:gridCol w="1524000">
                  <a:extLst>
                    <a:ext uri="{9D8B030D-6E8A-4147-A177-3AD203B41FA5}">
                      <a16:colId xmlns:a16="http://schemas.microsoft.com/office/drawing/2014/main" val="3588895757"/>
                    </a:ext>
                  </a:extLst>
                </a:gridCol>
                <a:gridCol w="2971800">
                  <a:extLst>
                    <a:ext uri="{9D8B030D-6E8A-4147-A177-3AD203B41FA5}">
                      <a16:colId xmlns:a16="http://schemas.microsoft.com/office/drawing/2014/main" val="4206693085"/>
                    </a:ext>
                  </a:extLst>
                </a:gridCol>
                <a:gridCol w="1905000">
                  <a:extLst>
                    <a:ext uri="{9D8B030D-6E8A-4147-A177-3AD203B41FA5}">
                      <a16:colId xmlns:a16="http://schemas.microsoft.com/office/drawing/2014/main" val="3284437029"/>
                    </a:ext>
                  </a:extLst>
                </a:gridCol>
                <a:gridCol w="3390951">
                  <a:extLst>
                    <a:ext uri="{9D8B030D-6E8A-4147-A177-3AD203B41FA5}">
                      <a16:colId xmlns:a16="http://schemas.microsoft.com/office/drawing/2014/main" val="3865252577"/>
                    </a:ext>
                  </a:extLst>
                </a:gridCol>
              </a:tblGrid>
              <a:tr h="259080">
                <a:tc gridSpan="2">
                  <a:txBody>
                    <a:bodyPr/>
                    <a:lstStyle/>
                    <a:p>
                      <a:r>
                        <a:rPr lang="en-US" sz="1100" b="1" dirty="0"/>
                        <a:t>Intervention Name:</a:t>
                      </a:r>
                    </a:p>
                  </a:txBody>
                  <a:tcPr/>
                </a:tc>
                <a:tc hMerge="1">
                  <a:txBody>
                    <a:bodyPr/>
                    <a:lstStyle/>
                    <a:p>
                      <a:endParaRPr lang="en-US" sz="1100" b="1" dirty="0"/>
                    </a:p>
                  </a:txBody>
                  <a:tcPr/>
                </a:tc>
                <a:tc gridSpan="5">
                  <a:txBody>
                    <a:bodyPr/>
                    <a:lstStyle/>
                    <a:p>
                      <a:r>
                        <a:rPr lang="en-US" sz="1100" b="1" dirty="0"/>
                        <a:t>Ask pump companies for list of patients</a:t>
                      </a:r>
                    </a:p>
                  </a:txBody>
                  <a:tcPr/>
                </a:tc>
                <a:tc hMerge="1">
                  <a:txBody>
                    <a:bodyPr/>
                    <a:lstStyle/>
                    <a:p>
                      <a:endParaRPr lang="en-US"/>
                    </a:p>
                  </a:txBody>
                  <a:tcPr/>
                </a:tc>
                <a:tc hMerge="1">
                  <a:txBody>
                    <a:bodyPr/>
                    <a:lstStyle/>
                    <a:p>
                      <a:endParaRPr lang="en-US"/>
                    </a:p>
                  </a:txBody>
                  <a:tcPr/>
                </a:tc>
                <a:tc hMerge="1">
                  <a:txBody>
                    <a:bodyPr/>
                    <a:lstStyle/>
                    <a:p>
                      <a:endParaRPr lang="en-US" sz="1100" dirty="0"/>
                    </a:p>
                  </a:txBody>
                  <a:tcPr/>
                </a:tc>
                <a:tc hMerge="1">
                  <a:txBody>
                    <a:bodyPr/>
                    <a:lstStyle/>
                    <a:p>
                      <a:endParaRPr lang="en-US" sz="1100" dirty="0"/>
                    </a:p>
                  </a:txBody>
                  <a:tcPr/>
                </a:tc>
                <a:extLst>
                  <a:ext uri="{0D108BD9-81ED-4DB2-BD59-A6C34878D82A}">
                    <a16:rowId xmlns:a16="http://schemas.microsoft.com/office/drawing/2014/main" val="1225294531"/>
                  </a:ext>
                </a:extLst>
              </a:tr>
              <a:tr h="259080">
                <a:tc gridSpan="4">
                  <a:txBody>
                    <a:bodyPr/>
                    <a:lstStyle/>
                    <a:p>
                      <a:r>
                        <a:rPr lang="en-US" sz="1100" b="1" dirty="0"/>
                        <a:t>What key driver does this test impact?</a:t>
                      </a:r>
                    </a:p>
                  </a:txBody>
                  <a:tcPr/>
                </a:tc>
                <a:tc hMerge="1">
                  <a:txBody>
                    <a:bodyPr/>
                    <a:lstStyle/>
                    <a:p>
                      <a:endParaRPr lang="en-US"/>
                    </a:p>
                  </a:txBody>
                  <a:tcPr/>
                </a:tc>
                <a:tc hMerge="1">
                  <a:txBody>
                    <a:bodyPr/>
                    <a:lstStyle/>
                    <a:p>
                      <a:endParaRPr lang="en-US"/>
                    </a:p>
                  </a:txBody>
                  <a:tcPr/>
                </a:tc>
                <a:tc hMerge="1">
                  <a:txBody>
                    <a:bodyPr/>
                    <a:lstStyle/>
                    <a:p>
                      <a:endParaRPr lang="en-US" sz="1100" b="1" dirty="0"/>
                    </a:p>
                  </a:txBody>
                  <a:tcPr/>
                </a:tc>
                <a:tc gridSpan="3">
                  <a:txBody>
                    <a:bodyPr/>
                    <a:lstStyle/>
                    <a:p>
                      <a:r>
                        <a:rPr lang="en-US" sz="1100" dirty="0"/>
                        <a:t>Address Insurance Barriers</a:t>
                      </a:r>
                    </a:p>
                  </a:txBody>
                  <a:tcPr/>
                </a:tc>
                <a:tc hMerge="1">
                  <a:txBody>
                    <a:bodyPr/>
                    <a:lstStyle/>
                    <a:p>
                      <a:endParaRPr lang="en-US" sz="1100" dirty="0"/>
                    </a:p>
                  </a:txBody>
                  <a:tcPr/>
                </a:tc>
                <a:tc hMerge="1">
                  <a:txBody>
                    <a:bodyPr/>
                    <a:lstStyle/>
                    <a:p>
                      <a:endParaRPr lang="en-US" sz="1100" dirty="0"/>
                    </a:p>
                  </a:txBody>
                  <a:tcPr/>
                </a:tc>
                <a:extLst>
                  <a:ext uri="{0D108BD9-81ED-4DB2-BD59-A6C34878D82A}">
                    <a16:rowId xmlns:a16="http://schemas.microsoft.com/office/drawing/2014/main" val="2143755084"/>
                  </a:ext>
                </a:extLst>
              </a:tr>
              <a:tr h="275532">
                <a:tc>
                  <a:txBody>
                    <a:bodyPr/>
                    <a:lstStyle/>
                    <a:p>
                      <a:r>
                        <a:rPr lang="en-US" sz="1100" b="1" dirty="0"/>
                        <a:t>Test Cycle #:</a:t>
                      </a:r>
                    </a:p>
                  </a:txBody>
                  <a:tcPr/>
                </a:tc>
                <a:tc gridSpan="2">
                  <a:txBody>
                    <a:bodyPr/>
                    <a:lstStyle/>
                    <a:p>
                      <a:r>
                        <a:rPr lang="en-US" sz="1100" dirty="0"/>
                        <a:t>1</a:t>
                      </a:r>
                    </a:p>
                  </a:txBody>
                  <a:tcPr/>
                </a:tc>
                <a:tc hMerge="1">
                  <a:txBody>
                    <a:bodyPr/>
                    <a:lstStyle/>
                    <a:p>
                      <a:endParaRPr lang="en-US" sz="1100" b="1" dirty="0"/>
                    </a:p>
                  </a:txBody>
                  <a:tcPr/>
                </a:tc>
                <a:tc>
                  <a:txBody>
                    <a:bodyPr/>
                    <a:lstStyle/>
                    <a:p>
                      <a:r>
                        <a:rPr lang="en-US" sz="1100" b="1" dirty="0"/>
                        <a:t>Test Cycle Start Date:</a:t>
                      </a:r>
                      <a:endParaRPr lang="en-US" sz="1100" dirty="0"/>
                    </a:p>
                  </a:txBody>
                  <a:tcPr/>
                </a:tc>
                <a:tc>
                  <a:txBody>
                    <a:bodyPr/>
                    <a:lstStyle/>
                    <a:p>
                      <a:endParaRPr lang="en-US" sz="1100" dirty="0"/>
                    </a:p>
                  </a:txBody>
                  <a:tcPr/>
                </a:tc>
                <a:tc>
                  <a:txBody>
                    <a:bodyPr/>
                    <a:lstStyle/>
                    <a:p>
                      <a:r>
                        <a:rPr lang="en-US" sz="1100" b="1" dirty="0"/>
                        <a:t>Test Cycle Completion Date:</a:t>
                      </a:r>
                    </a:p>
                  </a:txBody>
                  <a:tcPr/>
                </a:tc>
                <a:tc>
                  <a:txBody>
                    <a:bodyPr/>
                    <a:lstStyle/>
                    <a:p>
                      <a:endParaRPr lang="en-US" sz="1100" dirty="0"/>
                    </a:p>
                  </a:txBody>
                  <a:tcPr/>
                </a:tc>
                <a:extLst>
                  <a:ext uri="{0D108BD9-81ED-4DB2-BD59-A6C34878D82A}">
                    <a16:rowId xmlns:a16="http://schemas.microsoft.com/office/drawing/2014/main" val="3321008687"/>
                  </a:ext>
                </a:extLst>
              </a:tr>
            </a:tbl>
          </a:graphicData>
        </a:graphic>
      </p:graphicFrame>
      <p:graphicFrame>
        <p:nvGraphicFramePr>
          <p:cNvPr id="2" name="Table 2">
            <a:extLst>
              <a:ext uri="{FF2B5EF4-FFF2-40B4-BE49-F238E27FC236}">
                <a16:creationId xmlns:a16="http://schemas.microsoft.com/office/drawing/2014/main" id="{F75D93A5-755E-410D-8751-BAB472AE4454}"/>
              </a:ext>
            </a:extLst>
          </p:cNvPr>
          <p:cNvGraphicFramePr>
            <a:graphicFrameLocks noGrp="1"/>
          </p:cNvGraphicFramePr>
          <p:nvPr/>
        </p:nvGraphicFramePr>
        <p:xfrm>
          <a:off x="2514600" y="381005"/>
          <a:ext cx="8610600" cy="293607"/>
        </p:xfrm>
        <a:graphic>
          <a:graphicData uri="http://schemas.openxmlformats.org/drawingml/2006/table">
            <a:tbl>
              <a:tblPr firstRow="1" bandRow="1">
                <a:tableStyleId>{22838BEF-8BB2-4498-84A7-C5851F593DF1}</a:tableStyleId>
              </a:tblPr>
              <a:tblGrid>
                <a:gridCol w="1049417">
                  <a:extLst>
                    <a:ext uri="{9D8B030D-6E8A-4147-A177-3AD203B41FA5}">
                      <a16:colId xmlns:a16="http://schemas.microsoft.com/office/drawing/2014/main" val="2583711973"/>
                    </a:ext>
                  </a:extLst>
                </a:gridCol>
                <a:gridCol w="7561183">
                  <a:extLst>
                    <a:ext uri="{9D8B030D-6E8A-4147-A177-3AD203B41FA5}">
                      <a16:colId xmlns:a16="http://schemas.microsoft.com/office/drawing/2014/main" val="267578933"/>
                    </a:ext>
                  </a:extLst>
                </a:gridCol>
              </a:tblGrid>
              <a:tr h="293607">
                <a:tc>
                  <a:txBody>
                    <a:bodyPr/>
                    <a:lstStyle/>
                    <a:p>
                      <a:r>
                        <a:rPr lang="en-US" sz="1100" dirty="0"/>
                        <a:t>Project Title:</a:t>
                      </a:r>
                    </a:p>
                  </a:txBody>
                  <a:tcPr/>
                </a:tc>
                <a:tc>
                  <a:txBody>
                    <a:bodyPr/>
                    <a:lstStyle/>
                    <a:p>
                      <a:r>
                        <a:rPr lang="en-US" sz="1100" dirty="0"/>
                        <a:t>IMPROVAID</a:t>
                      </a:r>
                    </a:p>
                  </a:txBody>
                  <a:tcPr/>
                </a:tc>
                <a:extLst>
                  <a:ext uri="{0D108BD9-81ED-4DB2-BD59-A6C34878D82A}">
                    <a16:rowId xmlns:a16="http://schemas.microsoft.com/office/drawing/2014/main" val="1357181976"/>
                  </a:ext>
                </a:extLst>
              </a:tr>
            </a:tbl>
          </a:graphicData>
        </a:graphic>
      </p:graphicFrame>
      <p:graphicFrame>
        <p:nvGraphicFramePr>
          <p:cNvPr id="7" name="Table 3">
            <a:extLst>
              <a:ext uri="{FF2B5EF4-FFF2-40B4-BE49-F238E27FC236}">
                <a16:creationId xmlns:a16="http://schemas.microsoft.com/office/drawing/2014/main" id="{79BDAB6A-7C3A-7F55-9BEB-D9F8361680B9}"/>
              </a:ext>
            </a:extLst>
          </p:cNvPr>
          <p:cNvGraphicFramePr>
            <a:graphicFrameLocks noGrp="1"/>
          </p:cNvGraphicFramePr>
          <p:nvPr>
            <p:extLst>
              <p:ext uri="{D42A27DB-BD31-4B8C-83A1-F6EECF244321}">
                <p14:modId xmlns:p14="http://schemas.microsoft.com/office/powerpoint/2010/main" val="3744710744"/>
              </p:ext>
            </p:extLst>
          </p:nvPr>
        </p:nvGraphicFramePr>
        <p:xfrm>
          <a:off x="198863" y="2610032"/>
          <a:ext cx="5797911" cy="1463040"/>
        </p:xfrm>
        <a:graphic>
          <a:graphicData uri="http://schemas.openxmlformats.org/drawingml/2006/table">
            <a:tbl>
              <a:tblPr firstRow="1" bandRow="1">
                <a:tableStyleId>{7DF18680-E054-41AD-8BC1-D1AEF772440D}</a:tableStyleId>
              </a:tblPr>
              <a:tblGrid>
                <a:gridCol w="2253120">
                  <a:extLst>
                    <a:ext uri="{9D8B030D-6E8A-4147-A177-3AD203B41FA5}">
                      <a16:colId xmlns:a16="http://schemas.microsoft.com/office/drawing/2014/main" val="4244617260"/>
                    </a:ext>
                  </a:extLst>
                </a:gridCol>
                <a:gridCol w="1298763">
                  <a:extLst>
                    <a:ext uri="{9D8B030D-6E8A-4147-A177-3AD203B41FA5}">
                      <a16:colId xmlns:a16="http://schemas.microsoft.com/office/drawing/2014/main" val="2417860925"/>
                    </a:ext>
                  </a:extLst>
                </a:gridCol>
                <a:gridCol w="694933">
                  <a:extLst>
                    <a:ext uri="{9D8B030D-6E8A-4147-A177-3AD203B41FA5}">
                      <a16:colId xmlns:a16="http://schemas.microsoft.com/office/drawing/2014/main" val="2613858475"/>
                    </a:ext>
                  </a:extLst>
                </a:gridCol>
                <a:gridCol w="1551095">
                  <a:extLst>
                    <a:ext uri="{9D8B030D-6E8A-4147-A177-3AD203B41FA5}">
                      <a16:colId xmlns:a16="http://schemas.microsoft.com/office/drawing/2014/main" val="2471876380"/>
                    </a:ext>
                  </a:extLst>
                </a:gridCol>
              </a:tblGrid>
              <a:tr h="303931">
                <a:tc>
                  <a:txBody>
                    <a:bodyPr/>
                    <a:lstStyle/>
                    <a:p>
                      <a:pPr algn="ctr"/>
                      <a:r>
                        <a:rPr lang="en-US" sz="800" dirty="0">
                          <a:solidFill>
                            <a:schemeClr val="tx1"/>
                          </a:solidFill>
                        </a:rPr>
                        <a:t>List the tasks necessary to complete this test (what)</a:t>
                      </a:r>
                    </a:p>
                  </a:txBody>
                  <a:tcPr anchor="ctr"/>
                </a:tc>
                <a:tc>
                  <a:txBody>
                    <a:bodyPr/>
                    <a:lstStyle/>
                    <a:p>
                      <a:pPr algn="ctr"/>
                      <a:r>
                        <a:rPr lang="en-US" sz="800" dirty="0">
                          <a:solidFill>
                            <a:schemeClr val="tx1"/>
                          </a:solidFill>
                        </a:rPr>
                        <a:t>Person Responsible (Who)</a:t>
                      </a:r>
                    </a:p>
                  </a:txBody>
                  <a:tcPr anchor="ctr"/>
                </a:tc>
                <a:tc>
                  <a:txBody>
                    <a:bodyPr/>
                    <a:lstStyle/>
                    <a:p>
                      <a:pPr algn="ctr"/>
                      <a:r>
                        <a:rPr lang="en-US" sz="800" dirty="0">
                          <a:solidFill>
                            <a:schemeClr val="tx1"/>
                          </a:solidFill>
                        </a:rPr>
                        <a:t>When</a:t>
                      </a:r>
                    </a:p>
                  </a:txBody>
                  <a:tcPr anchor="ctr"/>
                </a:tc>
                <a:tc>
                  <a:txBody>
                    <a:bodyPr/>
                    <a:lstStyle/>
                    <a:p>
                      <a:pPr algn="ctr"/>
                      <a:r>
                        <a:rPr lang="en-US" sz="800" dirty="0">
                          <a:solidFill>
                            <a:schemeClr val="tx1"/>
                          </a:solidFill>
                        </a:rPr>
                        <a:t>Where</a:t>
                      </a:r>
                    </a:p>
                  </a:txBody>
                  <a:tcPr anchor="ctr"/>
                </a:tc>
                <a:extLst>
                  <a:ext uri="{0D108BD9-81ED-4DB2-BD59-A6C34878D82A}">
                    <a16:rowId xmlns:a16="http://schemas.microsoft.com/office/drawing/2014/main" val="1122887819"/>
                  </a:ext>
                </a:extLst>
              </a:tr>
              <a:tr h="303931">
                <a:tc>
                  <a:txBody>
                    <a:bodyPr/>
                    <a:lstStyle/>
                    <a:p>
                      <a:r>
                        <a:rPr lang="en-US" sz="800" dirty="0"/>
                        <a:t>Email from pump company reps listing patients prescribed on a monthly basis</a:t>
                      </a:r>
                    </a:p>
                  </a:txBody>
                  <a:tcPr/>
                </a:tc>
                <a:tc>
                  <a:txBody>
                    <a:bodyPr/>
                    <a:lstStyle/>
                    <a:p>
                      <a:r>
                        <a:rPr lang="en-US" sz="800" dirty="0"/>
                        <a:t>Pump company reps</a:t>
                      </a:r>
                    </a:p>
                  </a:txBody>
                  <a:tcPr/>
                </a:tc>
                <a:tc>
                  <a:txBody>
                    <a:bodyPr/>
                    <a:lstStyle/>
                    <a:p>
                      <a:r>
                        <a:rPr lang="en-US" sz="800" dirty="0"/>
                        <a:t>Monthly</a:t>
                      </a:r>
                    </a:p>
                  </a:txBody>
                  <a:tcPr/>
                </a:tc>
                <a:tc>
                  <a:txBody>
                    <a:bodyPr/>
                    <a:lstStyle/>
                    <a:p>
                      <a:endParaRPr lang="en-US" sz="900"/>
                    </a:p>
                  </a:txBody>
                  <a:tcPr/>
                </a:tc>
                <a:extLst>
                  <a:ext uri="{0D108BD9-81ED-4DB2-BD59-A6C34878D82A}">
                    <a16:rowId xmlns:a16="http://schemas.microsoft.com/office/drawing/2014/main" val="3671440529"/>
                  </a:ext>
                </a:extLst>
              </a:tr>
              <a:tr h="414452">
                <a:tc>
                  <a:txBody>
                    <a:bodyPr/>
                    <a:lstStyle/>
                    <a:p>
                      <a:r>
                        <a:rPr lang="en-US" sz="800" dirty="0"/>
                        <a:t>Lead CDCES performs chart review at the end of a month to determine if successful pump start completed</a:t>
                      </a:r>
                    </a:p>
                  </a:txBody>
                  <a:tcPr/>
                </a:tc>
                <a:tc>
                  <a:txBody>
                    <a:bodyPr/>
                    <a:lstStyle/>
                    <a:p>
                      <a:r>
                        <a:rPr lang="en-US" sz="800" dirty="0"/>
                        <a:t>Allison Deisinger</a:t>
                      </a:r>
                    </a:p>
                  </a:txBody>
                  <a:tcPr/>
                </a:tc>
                <a:tc>
                  <a:txBody>
                    <a:bodyPr/>
                    <a:lstStyle/>
                    <a:p>
                      <a:r>
                        <a:rPr lang="en-US" sz="800" dirty="0"/>
                        <a:t>Monthly</a:t>
                      </a:r>
                    </a:p>
                  </a:txBody>
                  <a:tcPr/>
                </a:tc>
                <a:tc>
                  <a:txBody>
                    <a:bodyPr/>
                    <a:lstStyle/>
                    <a:p>
                      <a:endParaRPr lang="en-US" sz="900" dirty="0"/>
                    </a:p>
                  </a:txBody>
                  <a:tcPr/>
                </a:tc>
                <a:extLst>
                  <a:ext uri="{0D108BD9-81ED-4DB2-BD59-A6C34878D82A}">
                    <a16:rowId xmlns:a16="http://schemas.microsoft.com/office/drawing/2014/main" val="2361856253"/>
                  </a:ext>
                </a:extLst>
              </a:tr>
              <a:tr h="303931">
                <a:tc>
                  <a:txBody>
                    <a:bodyPr/>
                    <a:lstStyle/>
                    <a:p>
                      <a:r>
                        <a:rPr lang="en-US" sz="800" dirty="0"/>
                        <a:t>Patients NOT on insulin pump within a month are contacted by provider’s RN CC</a:t>
                      </a:r>
                    </a:p>
                  </a:txBody>
                  <a:tcPr/>
                </a:tc>
                <a:tc>
                  <a:txBody>
                    <a:bodyPr/>
                    <a:lstStyle/>
                    <a:p>
                      <a:r>
                        <a:rPr lang="en-US" sz="800" dirty="0"/>
                        <a:t>Allison Deisinger</a:t>
                      </a:r>
                    </a:p>
                    <a:p>
                      <a:r>
                        <a:rPr lang="en-US" sz="800" dirty="0"/>
                        <a:t>RN CC</a:t>
                      </a:r>
                    </a:p>
                  </a:txBody>
                  <a:tcPr/>
                </a:tc>
                <a:tc>
                  <a:txBody>
                    <a:bodyPr/>
                    <a:lstStyle/>
                    <a:p>
                      <a:r>
                        <a:rPr lang="en-US" sz="800" dirty="0"/>
                        <a:t>Monthly </a:t>
                      </a:r>
                    </a:p>
                  </a:txBody>
                  <a:tcPr/>
                </a:tc>
                <a:tc>
                  <a:txBody>
                    <a:bodyPr/>
                    <a:lstStyle/>
                    <a:p>
                      <a:endParaRPr lang="en-US" sz="900" dirty="0"/>
                    </a:p>
                  </a:txBody>
                  <a:tcPr/>
                </a:tc>
                <a:extLst>
                  <a:ext uri="{0D108BD9-81ED-4DB2-BD59-A6C34878D82A}">
                    <a16:rowId xmlns:a16="http://schemas.microsoft.com/office/drawing/2014/main" val="668495226"/>
                  </a:ext>
                </a:extLst>
              </a:tr>
            </a:tbl>
          </a:graphicData>
        </a:graphic>
      </p:graphicFrame>
    </p:spTree>
    <p:extLst>
      <p:ext uri="{BB962C8B-B14F-4D97-AF65-F5344CB8AC3E}">
        <p14:creationId xmlns:p14="http://schemas.microsoft.com/office/powerpoint/2010/main" val="3312431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81003" y="1244812"/>
          <a:ext cx="11582399" cy="5232194"/>
        </p:xfrm>
        <a:graphic>
          <a:graphicData uri="http://schemas.openxmlformats.org/drawingml/2006/table">
            <a:tbl>
              <a:tblPr firstRow="1" bandRow="1"/>
              <a:tblGrid>
                <a:gridCol w="762000">
                  <a:extLst>
                    <a:ext uri="{9D8B030D-6E8A-4147-A177-3AD203B41FA5}">
                      <a16:colId xmlns:a16="http://schemas.microsoft.com/office/drawing/2014/main" val="1926994319"/>
                    </a:ext>
                  </a:extLst>
                </a:gridCol>
                <a:gridCol w="2971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3"/>
                    </a:ext>
                  </a:extLst>
                </a:gridCol>
                <a:gridCol w="1981200">
                  <a:extLst>
                    <a:ext uri="{9D8B030D-6E8A-4147-A177-3AD203B41FA5}">
                      <a16:colId xmlns:a16="http://schemas.microsoft.com/office/drawing/2014/main" val="20005"/>
                    </a:ext>
                  </a:extLst>
                </a:gridCol>
                <a:gridCol w="2133599">
                  <a:extLst>
                    <a:ext uri="{9D8B030D-6E8A-4147-A177-3AD203B41FA5}">
                      <a16:colId xmlns:a16="http://schemas.microsoft.com/office/drawing/2014/main" val="20007"/>
                    </a:ext>
                  </a:extLst>
                </a:gridCol>
              </a:tblGrid>
              <a:tr h="853633">
                <a:tc gridSpan="2">
                  <a:txBody>
                    <a:bodyPr/>
                    <a:lstStyle/>
                    <a:p>
                      <a:pPr algn="ctr"/>
                      <a:r>
                        <a:rPr lang="en-US" sz="1100" b="0" i="1" dirty="0">
                          <a:solidFill>
                            <a:schemeClr val="tx1"/>
                          </a:solidFill>
                        </a:rPr>
                        <a:t>Ask pump companies for lists of patients</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BACC6"/>
                    </a:solidFill>
                  </a:tcPr>
                </a:tc>
                <a:tc hMerge="1">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100" b="0" i="1" dirty="0">
                          <a:solidFill>
                            <a:schemeClr val="tx1"/>
                          </a:solidFill>
                        </a:rPr>
                        <a:t>&lt;Enter Intervention&gt;</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BACC6"/>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900" b="1" dirty="0">
                          <a:solidFill>
                            <a:schemeClr val="tx1"/>
                          </a:solidFill>
                        </a:rPr>
                        <a:t>Test Cycle 1</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BACC6"/>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900" b="1" dirty="0">
                          <a:solidFill>
                            <a:schemeClr val="tx1"/>
                          </a:solidFill>
                        </a:rPr>
                        <a:t>Test Cycle 2</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BACC6"/>
                    </a:solidFill>
                  </a:tcPr>
                </a:tc>
                <a:tc>
                  <a:txBody>
                    <a:bodyPr/>
                    <a:lstStyle/>
                    <a:p>
                      <a:pPr algn="ctr"/>
                      <a:r>
                        <a:rPr lang="en-US" sz="1900" b="1" dirty="0">
                          <a:solidFill>
                            <a:schemeClr val="tx1"/>
                          </a:solidFill>
                        </a:rPr>
                        <a:t>Test Cycle 3</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BACC6"/>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900" b="1" dirty="0">
                          <a:solidFill>
                            <a:schemeClr val="tx1"/>
                          </a:solidFill>
                        </a:rPr>
                        <a:t>Test Cycle 4</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BACC6"/>
                    </a:solidFill>
                  </a:tcPr>
                </a:tc>
                <a:extLst>
                  <a:ext uri="{0D108BD9-81ED-4DB2-BD59-A6C34878D82A}">
                    <a16:rowId xmlns:a16="http://schemas.microsoft.com/office/drawing/2014/main" val="10000"/>
                  </a:ext>
                </a:extLst>
              </a:tr>
              <a:tr h="378073">
                <a:tc gridSpan="2">
                  <a:txBody>
                    <a:bodyPr/>
                    <a:lstStyle/>
                    <a:p>
                      <a:pPr algn="ctr"/>
                      <a:r>
                        <a:rPr lang="en-US" sz="1100" b="1" i="0" dirty="0">
                          <a:solidFill>
                            <a:schemeClr val="tx1"/>
                          </a:solidFill>
                          <a:latin typeface="+mn-lt"/>
                        </a:rPr>
                        <a:t>Date of Test</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DCADB"/>
                    </a:solidFill>
                  </a:tcPr>
                </a:tc>
                <a:tc hMerge="1">
                  <a:txBody>
                    <a:bodyPr/>
                    <a:lstStyle/>
                    <a:p>
                      <a:pPr algn="ctr"/>
                      <a:r>
                        <a:rPr lang="en-US" sz="1100" b="1" i="0" dirty="0">
                          <a:solidFill>
                            <a:schemeClr val="tx1"/>
                          </a:solidFill>
                          <a:latin typeface="+mn-lt"/>
                        </a:rPr>
                        <a:t>Date of Test</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8DCADB"/>
                    </a:solidFill>
                  </a:tcPr>
                </a:tc>
                <a:tc>
                  <a:txBody>
                    <a:bodyPr/>
                    <a:lstStyle/>
                    <a:p>
                      <a:pPr algn="ctr"/>
                      <a:endParaRPr lang="en-US" sz="1100" b="1" dirty="0">
                        <a:solidFill>
                          <a:schemeClr val="tx1"/>
                        </a:solidFill>
                        <a:latin typeface="+mn-lt"/>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8DCADB"/>
                    </a:solidFill>
                  </a:tcPr>
                </a:tc>
                <a:tc>
                  <a:txBody>
                    <a:bodyPr/>
                    <a:lstStyle/>
                    <a:p>
                      <a:pPr algn="ctr"/>
                      <a:endParaRPr lang="en-US" sz="1100" b="1" dirty="0">
                        <a:solidFill>
                          <a:schemeClr val="tx1"/>
                        </a:solidFill>
                        <a:latin typeface="+mn-lt"/>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DCADB"/>
                    </a:solidFill>
                  </a:tcPr>
                </a:tc>
                <a:tc>
                  <a:txBody>
                    <a:bodyPr/>
                    <a:lstStyle/>
                    <a:p>
                      <a:pPr algn="ctr"/>
                      <a:endParaRPr lang="en-US" sz="1100" b="1" dirty="0">
                        <a:solidFill>
                          <a:schemeClr val="tx1"/>
                        </a:solidFill>
                        <a:latin typeface="+mn-lt"/>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DCADB"/>
                    </a:solidFill>
                  </a:tcPr>
                </a:tc>
                <a:tc>
                  <a:txBody>
                    <a:bodyPr/>
                    <a:lstStyle/>
                    <a:p>
                      <a:pPr algn="ctr"/>
                      <a:endParaRPr lang="en-US" sz="1100" b="1" dirty="0">
                        <a:solidFill>
                          <a:schemeClr val="tx1"/>
                        </a:solidFill>
                        <a:latin typeface="+mn-lt"/>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DCADB"/>
                    </a:solidFill>
                  </a:tcPr>
                </a:tc>
                <a:extLst>
                  <a:ext uri="{0D108BD9-81ED-4DB2-BD59-A6C34878D82A}">
                    <a16:rowId xmlns:a16="http://schemas.microsoft.com/office/drawing/2014/main" val="776813535"/>
                  </a:ext>
                </a:extLst>
              </a:tr>
              <a:tr h="974567">
                <a:tc>
                  <a:txBody>
                    <a:bodyPr/>
                    <a:lstStyle/>
                    <a:p>
                      <a:pPr marL="0" indent="0" algn="ctr">
                        <a:buFont typeface="+mj-lt"/>
                        <a:buNone/>
                      </a:pPr>
                      <a:r>
                        <a:rPr lang="en-US" sz="1200" b="1" dirty="0">
                          <a:solidFill>
                            <a:schemeClr val="tx1"/>
                          </a:solidFill>
                          <a:latin typeface="+mn-lt"/>
                        </a:rPr>
                        <a:t>Plan</a:t>
                      </a:r>
                    </a:p>
                  </a:txBody>
                  <a:tcPr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BACC6">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ctr">
                        <a:buFont typeface="+mj-lt"/>
                        <a:buNone/>
                      </a:pPr>
                      <a:r>
                        <a:rPr lang="en-US" sz="1100" b="1" dirty="0">
                          <a:solidFill>
                            <a:schemeClr val="tx1"/>
                          </a:solidFill>
                          <a:latin typeface="+mn-lt"/>
                        </a:rPr>
                        <a:t>Describe the objective of the test cycle.</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mj-lt"/>
                        <a:buNone/>
                      </a:pPr>
                      <a:endParaRPr lang="en-US" sz="1100" dirty="0">
                        <a:solidFill>
                          <a:schemeClr val="tx1"/>
                        </a:solidFill>
                        <a:latin typeface="+mn-lt"/>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mj-lt"/>
                        <a:buNone/>
                      </a:pPr>
                      <a:endParaRPr lang="en-US" sz="1100" dirty="0">
                        <a:solidFill>
                          <a:schemeClr val="tx1"/>
                        </a:solidFill>
                        <a:latin typeface="+mn-lt"/>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BACC6">
                        <a:tint val="40000"/>
                      </a:srgbClr>
                    </a:solidFill>
                  </a:tcPr>
                </a:tc>
                <a:tc>
                  <a:txBody>
                    <a:bodyPr/>
                    <a:lstStyle/>
                    <a:p>
                      <a:pPr marL="0" indent="0">
                        <a:buFont typeface="+mj-lt"/>
                        <a:buNone/>
                      </a:pPr>
                      <a:endParaRPr lang="en-US" sz="1100" dirty="0">
                        <a:solidFill>
                          <a:schemeClr val="tx1"/>
                        </a:solidFill>
                        <a:latin typeface="+mn-lt"/>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BACC6">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mj-lt"/>
                        <a:buNone/>
                      </a:pPr>
                      <a:endParaRPr lang="en-US" sz="1100" dirty="0">
                        <a:solidFill>
                          <a:schemeClr val="tx1"/>
                        </a:solidFill>
                        <a:latin typeface="+mn-lt"/>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BACC6">
                        <a:tint val="40000"/>
                      </a:srgbClr>
                    </a:solidFill>
                  </a:tcPr>
                </a:tc>
                <a:extLst>
                  <a:ext uri="{0D108BD9-81ED-4DB2-BD59-A6C34878D82A}">
                    <a16:rowId xmlns:a16="http://schemas.microsoft.com/office/drawing/2014/main" val="10001"/>
                  </a:ext>
                </a:extLst>
              </a:tr>
              <a:tr h="796725">
                <a:tc>
                  <a:txBody>
                    <a:bodyPr/>
                    <a:lstStyle/>
                    <a:p>
                      <a:pPr marL="0" indent="0" algn="ctr">
                        <a:buFont typeface="+mj-lt"/>
                        <a:buNone/>
                      </a:pPr>
                      <a:r>
                        <a:rPr lang="en-US" sz="1200" b="1" dirty="0">
                          <a:solidFill>
                            <a:schemeClr val="tx1"/>
                          </a:solidFill>
                          <a:latin typeface="+mn-lt"/>
                        </a:rPr>
                        <a:t>Do</a:t>
                      </a:r>
                    </a:p>
                  </a:txBody>
                  <a:tcPr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BACC6">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ctr">
                        <a:buFont typeface="+mj-lt"/>
                        <a:buNone/>
                      </a:pPr>
                      <a:r>
                        <a:rPr lang="en-US" sz="1100" b="1" dirty="0">
                          <a:solidFill>
                            <a:schemeClr val="tx1"/>
                          </a:solidFill>
                          <a:latin typeface="+mn-lt"/>
                        </a:rPr>
                        <a:t>What changed from the previous test cycle?</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mj-lt"/>
                        <a:buNone/>
                      </a:pPr>
                      <a:endParaRPr lang="en-US" sz="1100" dirty="0">
                        <a:solidFill>
                          <a:schemeClr val="tx1"/>
                        </a:solidFill>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5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mj-lt"/>
                        <a:buNone/>
                      </a:pPr>
                      <a:endParaRPr lang="en-US" sz="1100" dirty="0">
                        <a:solidFill>
                          <a:schemeClr val="tx1"/>
                        </a:solidFill>
                        <a:latin typeface="+mn-lt"/>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BACC6">
                        <a:tint val="20000"/>
                      </a:srgbClr>
                    </a:solidFill>
                  </a:tcPr>
                </a:tc>
                <a:tc>
                  <a:txBody>
                    <a:bodyPr/>
                    <a:lstStyle/>
                    <a:p>
                      <a:pPr marL="0" indent="0">
                        <a:buFont typeface="+mj-lt"/>
                        <a:buNone/>
                      </a:pPr>
                      <a:endParaRPr lang="en-US" sz="1100" dirty="0">
                        <a:solidFill>
                          <a:schemeClr val="tx1"/>
                        </a:solidFill>
                        <a:latin typeface="+mn-lt"/>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BACC6">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mj-lt"/>
                        <a:buNone/>
                      </a:pPr>
                      <a:endParaRPr lang="en-US" sz="1100" dirty="0">
                        <a:solidFill>
                          <a:schemeClr val="tx1"/>
                        </a:solidFill>
                        <a:latin typeface="+mn-lt"/>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BACC6">
                        <a:tint val="20000"/>
                      </a:srgbClr>
                    </a:solidFill>
                  </a:tcPr>
                </a:tc>
                <a:extLst>
                  <a:ext uri="{0D108BD9-81ED-4DB2-BD59-A6C34878D82A}">
                    <a16:rowId xmlns:a16="http://schemas.microsoft.com/office/drawing/2014/main" val="10002"/>
                  </a:ext>
                </a:extLst>
              </a:tr>
              <a:tr h="1432471">
                <a:tc>
                  <a:txBody>
                    <a:bodyPr/>
                    <a:lstStyle/>
                    <a:p>
                      <a:pPr marL="0" indent="0" algn="ctr">
                        <a:buFont typeface="+mj-lt"/>
                        <a:buNone/>
                      </a:pPr>
                      <a:r>
                        <a:rPr lang="en-US" sz="1200" b="1" dirty="0">
                          <a:solidFill>
                            <a:schemeClr val="tx1"/>
                          </a:solidFill>
                          <a:latin typeface="+mn-lt"/>
                        </a:rPr>
                        <a:t>Study</a:t>
                      </a:r>
                    </a:p>
                  </a:txBody>
                  <a:tcPr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BACC6">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ctr">
                        <a:buFont typeface="+mj-lt"/>
                        <a:buNone/>
                      </a:pPr>
                      <a:r>
                        <a:rPr lang="en-US" sz="1100" b="1" dirty="0">
                          <a:solidFill>
                            <a:schemeClr val="tx1"/>
                          </a:solidFill>
                          <a:latin typeface="+mn-lt"/>
                        </a:rPr>
                        <a:t>Results:  Data and Observations</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mj-lt"/>
                        <a:buNone/>
                      </a:pPr>
                      <a:endParaRPr lang="en-US" sz="1100" dirty="0">
                        <a:solidFill>
                          <a:schemeClr val="tx1"/>
                        </a:solidFill>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mj-lt"/>
                        <a:buNone/>
                      </a:pPr>
                      <a:endParaRPr lang="en-US" sz="1100" dirty="0">
                        <a:solidFill>
                          <a:schemeClr val="tx1"/>
                        </a:solidFill>
                        <a:latin typeface="+mn-lt"/>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BACC6">
                        <a:tint val="40000"/>
                      </a:srgbClr>
                    </a:solidFill>
                  </a:tcPr>
                </a:tc>
                <a:tc>
                  <a:txBody>
                    <a:bodyPr/>
                    <a:lstStyle/>
                    <a:p>
                      <a:pPr marL="0" indent="0">
                        <a:buFont typeface="+mj-lt"/>
                        <a:buNone/>
                      </a:pPr>
                      <a:endParaRPr lang="en-US" sz="1100" dirty="0">
                        <a:solidFill>
                          <a:schemeClr val="tx1"/>
                        </a:solidFill>
                        <a:latin typeface="+mn-lt"/>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BACC6">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mj-lt"/>
                        <a:buNone/>
                      </a:pPr>
                      <a:endParaRPr lang="en-US" sz="1100" dirty="0">
                        <a:solidFill>
                          <a:schemeClr val="tx1"/>
                        </a:solidFill>
                        <a:latin typeface="+mn-lt"/>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BACC6">
                        <a:tint val="40000"/>
                      </a:srgbClr>
                    </a:solidFill>
                  </a:tcPr>
                </a:tc>
                <a:extLst>
                  <a:ext uri="{0D108BD9-81ED-4DB2-BD59-A6C34878D82A}">
                    <a16:rowId xmlns:a16="http://schemas.microsoft.com/office/drawing/2014/main" val="10003"/>
                  </a:ext>
                </a:extLst>
              </a:tr>
              <a:tr h="796725">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Act</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F1F5"/>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kumimoji="0" lang="en-US" sz="1100" b="1" i="0" u="none" strike="noStrike" kern="1200" cap="none" spc="0" normalizeH="0" baseline="0" noProof="0" dirty="0">
                          <a:ln>
                            <a:noFill/>
                          </a:ln>
                          <a:solidFill>
                            <a:prstClr val="black"/>
                          </a:solidFill>
                          <a:effectLst/>
                          <a:uLnTx/>
                          <a:uFillTx/>
                          <a:latin typeface="+mn-lt"/>
                          <a:ea typeface="+mn-ea"/>
                          <a:cs typeface="+mn-cs"/>
                        </a:rPr>
                        <a:t>Action </a:t>
                      </a:r>
                    </a:p>
                    <a:p>
                      <a:pPr marL="0" marR="0" lvl="0" indent="0" algn="ctr" defTabSz="914400" rtl="0" eaLnBrk="1" fontAlgn="auto" latinLnBrk="0" hangingPunct="1">
                        <a:lnSpc>
                          <a:spcPct val="100000"/>
                        </a:lnSpc>
                        <a:spcBef>
                          <a:spcPts val="0"/>
                        </a:spcBef>
                        <a:spcAft>
                          <a:spcPts val="0"/>
                        </a:spcAft>
                        <a:buClrTx/>
                        <a:buSzTx/>
                        <a:buFont typeface="+mj-lt"/>
                        <a:buNone/>
                        <a:tabLst/>
                        <a:defRPr/>
                      </a:pPr>
                      <a:r>
                        <a:rPr kumimoji="0" lang="en-US" sz="1100" b="1" i="0" u="none" strike="noStrike" kern="1200" cap="none" spc="0" normalizeH="0" baseline="0" noProof="0" dirty="0">
                          <a:ln>
                            <a:noFill/>
                          </a:ln>
                          <a:solidFill>
                            <a:prstClr val="black"/>
                          </a:solidFill>
                          <a:effectLst/>
                          <a:uLnTx/>
                          <a:uFillTx/>
                          <a:latin typeface="+mn-lt"/>
                          <a:ea typeface="+mn-ea"/>
                          <a:cs typeface="+mn-cs"/>
                        </a:rPr>
                        <a:t>(Adapt, Adopt or Abandon): </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F1F5"/>
                    </a:solidFill>
                  </a:tcPr>
                </a:tc>
                <a:tc>
                  <a:txBody>
                    <a:bodyPr/>
                    <a:lstStyle/>
                    <a:p>
                      <a:pPr marL="0" indent="0">
                        <a:buFont typeface="+mj-lt"/>
                        <a:buNone/>
                      </a:pPr>
                      <a:endParaRPr lang="en-US" sz="1100" dirty="0">
                        <a:solidFill>
                          <a:schemeClr val="tx1"/>
                        </a:solidFill>
                        <a:latin typeface="+mn-lt"/>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F1F5"/>
                    </a:solidFill>
                  </a:tcPr>
                </a:tc>
                <a:tc>
                  <a:txBody>
                    <a:bodyPr/>
                    <a:lstStyle/>
                    <a:p>
                      <a:pPr marL="0" indent="0">
                        <a:buFont typeface="+mj-lt"/>
                        <a:buNone/>
                      </a:pPr>
                      <a:endParaRPr lang="en-US" sz="1100" dirty="0">
                        <a:solidFill>
                          <a:schemeClr val="tx1"/>
                        </a:solidFill>
                        <a:latin typeface="+mn-lt"/>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F1F5"/>
                    </a:solidFill>
                  </a:tcPr>
                </a:tc>
                <a:tc>
                  <a:txBody>
                    <a:bodyPr/>
                    <a:lstStyle/>
                    <a:p>
                      <a:pPr marL="0" indent="0">
                        <a:buFont typeface="+mj-lt"/>
                        <a:buNone/>
                      </a:pPr>
                      <a:endParaRPr lang="en-US" sz="1100" dirty="0">
                        <a:solidFill>
                          <a:schemeClr val="tx1"/>
                        </a:solidFill>
                        <a:latin typeface="+mn-lt"/>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F1F5"/>
                    </a:solidFill>
                  </a:tcPr>
                </a:tc>
                <a:tc>
                  <a:txBody>
                    <a:bodyPr/>
                    <a:lstStyle/>
                    <a:p>
                      <a:pPr marL="0" indent="0">
                        <a:buFont typeface="+mj-lt"/>
                        <a:buNone/>
                      </a:pPr>
                      <a:endParaRPr lang="en-US" sz="1100" dirty="0">
                        <a:solidFill>
                          <a:schemeClr val="tx1"/>
                        </a:solidFill>
                        <a:latin typeface="+mn-lt"/>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F1F5"/>
                    </a:solidFill>
                  </a:tcPr>
                </a:tc>
                <a:extLst>
                  <a:ext uri="{0D108BD9-81ED-4DB2-BD59-A6C34878D82A}">
                    <a16:rowId xmlns:a16="http://schemas.microsoft.com/office/drawing/2014/main" val="10006"/>
                  </a:ext>
                </a:extLst>
              </a:tr>
            </a:tbl>
          </a:graphicData>
        </a:graphic>
      </p:graphicFrame>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4700091" y="502788"/>
            <a:ext cx="766540" cy="642431"/>
          </a:xfrm>
          <a:prstGeom prst="rect">
            <a:avLst/>
          </a:prstGeom>
          <a:noFill/>
          <a:ln>
            <a:noFill/>
          </a:ln>
        </p:spPr>
      </p:pic>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6576639" y="396612"/>
            <a:ext cx="766540" cy="642431"/>
          </a:xfrm>
          <a:prstGeom prst="rect">
            <a:avLst/>
          </a:prstGeom>
          <a:noFill/>
          <a:ln>
            <a:noFill/>
          </a:ln>
        </p:spPr>
      </p:pic>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8453189" y="289092"/>
            <a:ext cx="766540" cy="642431"/>
          </a:xfrm>
          <a:prstGeom prst="rect">
            <a:avLst/>
          </a:prstGeom>
          <a:noFill/>
          <a:ln>
            <a:noFill/>
          </a:ln>
        </p:spPr>
      </p:pic>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10515601" y="167924"/>
            <a:ext cx="766540" cy="642431"/>
          </a:xfrm>
          <a:prstGeom prst="rect">
            <a:avLst/>
          </a:prstGeom>
          <a:noFill/>
          <a:ln>
            <a:noFill/>
          </a:ln>
        </p:spPr>
      </p:pic>
      <p:pic>
        <p:nvPicPr>
          <p:cNvPr id="9" name="Picture 8"/>
          <p:cNvPicPr>
            <a:picLocks noChangeAspect="1"/>
          </p:cNvPicPr>
          <p:nvPr/>
        </p:nvPicPr>
        <p:blipFill>
          <a:blip r:embed="rId3"/>
          <a:stretch>
            <a:fillRect/>
          </a:stretch>
        </p:blipFill>
        <p:spPr>
          <a:xfrm>
            <a:off x="381000" y="101804"/>
            <a:ext cx="1670851" cy="614165"/>
          </a:xfrm>
          <a:prstGeom prst="rect">
            <a:avLst/>
          </a:prstGeom>
        </p:spPr>
      </p:pic>
      <p:sp>
        <p:nvSpPr>
          <p:cNvPr id="16" name="Right Triangle 15"/>
          <p:cNvSpPr/>
          <p:nvPr/>
        </p:nvSpPr>
        <p:spPr>
          <a:xfrm rot="10800000" flipV="1">
            <a:off x="4051299" y="824006"/>
            <a:ext cx="7912099" cy="393509"/>
          </a:xfrm>
          <a:prstGeom prst="rtTriangle">
            <a:avLst/>
          </a:prstGeom>
          <a:solidFill>
            <a:srgbClr val="4BA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2" name="TextBox 11"/>
          <p:cNvSpPr txBox="1"/>
          <p:nvPr/>
        </p:nvSpPr>
        <p:spPr>
          <a:xfrm>
            <a:off x="1524000" y="12259"/>
            <a:ext cx="91440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Ramp Summary</a:t>
            </a:r>
          </a:p>
        </p:txBody>
      </p:sp>
    </p:spTree>
    <p:extLst>
      <p:ext uri="{BB962C8B-B14F-4D97-AF65-F5344CB8AC3E}">
        <p14:creationId xmlns:p14="http://schemas.microsoft.com/office/powerpoint/2010/main" val="48596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05767C64-2406-BD42-8F2F-03430E6ACD71}"/>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21EBF88-B7B7-F40A-50F2-E4CFAC91B019}"/>
              </a:ext>
            </a:extLst>
          </p:cNvPr>
          <p:cNvGraphicFramePr>
            <a:graphicFrameLocks noGrp="1"/>
          </p:cNvGraphicFramePr>
          <p:nvPr/>
        </p:nvGraphicFramePr>
        <p:xfrm>
          <a:off x="170619" y="2390026"/>
          <a:ext cx="11785854" cy="2743200"/>
        </p:xfrm>
        <a:graphic>
          <a:graphicData uri="http://schemas.openxmlformats.org/drawingml/2006/table">
            <a:tbl>
              <a:tblPr firstRow="1" bandRow="1"/>
              <a:tblGrid>
                <a:gridCol w="3262156">
                  <a:extLst>
                    <a:ext uri="{9D8B030D-6E8A-4147-A177-3AD203B41FA5}">
                      <a16:colId xmlns:a16="http://schemas.microsoft.com/office/drawing/2014/main" val="20000"/>
                    </a:ext>
                  </a:extLst>
                </a:gridCol>
                <a:gridCol w="2252324">
                  <a:extLst>
                    <a:ext uri="{9D8B030D-6E8A-4147-A177-3AD203B41FA5}">
                      <a16:colId xmlns:a16="http://schemas.microsoft.com/office/drawing/2014/main" val="20001"/>
                    </a:ext>
                  </a:extLst>
                </a:gridCol>
                <a:gridCol w="2054416">
                  <a:extLst>
                    <a:ext uri="{9D8B030D-6E8A-4147-A177-3AD203B41FA5}">
                      <a16:colId xmlns:a16="http://schemas.microsoft.com/office/drawing/2014/main" val="20003"/>
                    </a:ext>
                  </a:extLst>
                </a:gridCol>
                <a:gridCol w="2054416">
                  <a:extLst>
                    <a:ext uri="{9D8B030D-6E8A-4147-A177-3AD203B41FA5}">
                      <a16:colId xmlns:a16="http://schemas.microsoft.com/office/drawing/2014/main" val="20005"/>
                    </a:ext>
                  </a:extLst>
                </a:gridCol>
                <a:gridCol w="2162542">
                  <a:extLst>
                    <a:ext uri="{9D8B030D-6E8A-4147-A177-3AD203B41FA5}">
                      <a16:colId xmlns:a16="http://schemas.microsoft.com/office/drawing/2014/main" val="20007"/>
                    </a:ext>
                  </a:extLst>
                </a:gridCol>
              </a:tblGrid>
              <a:tr h="45720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100" b="0" i="1">
                          <a:solidFill>
                            <a:schemeClr val="tx1"/>
                          </a:solidFill>
                        </a:rPr>
                        <a:t>&lt;Enter Intervention&gt;</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BACC6"/>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800" b="1">
                          <a:solidFill>
                            <a:schemeClr val="tx1"/>
                          </a:solidFill>
                        </a:rPr>
                        <a:t>Initial Test Cycle</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BACC6"/>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800" b="1">
                          <a:solidFill>
                            <a:schemeClr val="tx1"/>
                          </a:solidFill>
                        </a:rPr>
                        <a:t>Test Cycle 2</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BACC6"/>
                    </a:solidFill>
                  </a:tcPr>
                </a:tc>
                <a:tc>
                  <a:txBody>
                    <a:bodyPr/>
                    <a:lstStyle/>
                    <a:p>
                      <a:pPr algn="ctr"/>
                      <a:r>
                        <a:rPr lang="en-US" sz="1800" b="1">
                          <a:solidFill>
                            <a:schemeClr val="tx1"/>
                          </a:solidFill>
                        </a:rPr>
                        <a:t>Test Cycle 3</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BACC6"/>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800" b="1">
                          <a:solidFill>
                            <a:schemeClr val="tx1"/>
                          </a:solidFill>
                        </a:rPr>
                        <a:t>Test Cycle 4</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BACC6"/>
                    </a:solidFill>
                  </a:tcPr>
                </a:tc>
                <a:extLst>
                  <a:ext uri="{0D108BD9-81ED-4DB2-BD59-A6C34878D82A}">
                    <a16:rowId xmlns:a16="http://schemas.microsoft.com/office/drawing/2014/main" val="10000"/>
                  </a:ext>
                </a:extLst>
              </a:tr>
              <a:tr h="304800">
                <a:tc>
                  <a:txBody>
                    <a:bodyPr/>
                    <a:lstStyle/>
                    <a:p>
                      <a:pPr marL="0" indent="0" algn="ctr">
                        <a:buFont typeface="+mj-lt"/>
                        <a:buNone/>
                      </a:pPr>
                      <a:r>
                        <a:rPr lang="en-US" sz="1100" b="1">
                          <a:solidFill>
                            <a:schemeClr val="tx1"/>
                          </a:solidFill>
                          <a:latin typeface="+mn-lt"/>
                        </a:rPr>
                        <a:t>Date of Test</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DCADB"/>
                    </a:solidFill>
                  </a:tcPr>
                </a:tc>
                <a:tc>
                  <a:txBody>
                    <a:bodyPr/>
                    <a:lstStyle/>
                    <a:p>
                      <a:pPr marL="0" indent="0">
                        <a:buFont typeface="+mj-lt"/>
                        <a:buNone/>
                      </a:pPr>
                      <a:endParaRPr lang="en-US" sz="1000">
                        <a:solidFill>
                          <a:schemeClr val="tx1"/>
                        </a:solidFill>
                        <a:latin typeface="Arial Narrow" panose="020B0606020202030204"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DCADB"/>
                    </a:solidFill>
                  </a:tcPr>
                </a:tc>
                <a:tc>
                  <a:txBody>
                    <a:bodyPr/>
                    <a:lstStyle/>
                    <a:p>
                      <a:pPr marL="0" indent="0">
                        <a:buFont typeface="+mj-lt"/>
                        <a:buNone/>
                      </a:pPr>
                      <a:endParaRPr lang="en-US" sz="1000">
                        <a:solidFill>
                          <a:schemeClr val="tx1"/>
                        </a:solidFill>
                        <a:latin typeface="Arial Narrow" panose="020B0606020202030204"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DCADB"/>
                    </a:solidFill>
                  </a:tcPr>
                </a:tc>
                <a:tc>
                  <a:txBody>
                    <a:bodyPr/>
                    <a:lstStyle/>
                    <a:p>
                      <a:pPr marL="0" indent="0">
                        <a:buFont typeface="+mj-lt"/>
                        <a:buNone/>
                      </a:pPr>
                      <a:endParaRPr lang="en-US" sz="1000">
                        <a:solidFill>
                          <a:schemeClr val="tx1"/>
                        </a:solidFill>
                        <a:latin typeface="Arial Narrow" panose="020B0606020202030204"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DCADB"/>
                    </a:solidFill>
                  </a:tcPr>
                </a:tc>
                <a:tc>
                  <a:txBody>
                    <a:bodyPr/>
                    <a:lstStyle/>
                    <a:p>
                      <a:pPr marL="0" indent="0">
                        <a:buFont typeface="+mj-lt"/>
                        <a:buNone/>
                      </a:pPr>
                      <a:endParaRPr lang="en-US" sz="1000">
                        <a:solidFill>
                          <a:schemeClr val="tx1"/>
                        </a:solidFill>
                        <a:latin typeface="Arial Narrow" panose="020B0606020202030204" pitchFamily="34"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DCADB"/>
                    </a:solidFill>
                  </a:tcPr>
                </a:tc>
                <a:extLst>
                  <a:ext uri="{0D108BD9-81ED-4DB2-BD59-A6C34878D82A}">
                    <a16:rowId xmlns:a16="http://schemas.microsoft.com/office/drawing/2014/main" val="2288793917"/>
                  </a:ext>
                </a:extLst>
              </a:tr>
              <a:tr h="19812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ctr">
                        <a:buFont typeface="+mj-lt"/>
                        <a:buNone/>
                      </a:pPr>
                      <a:r>
                        <a:rPr lang="en-US" sz="1100" b="1">
                          <a:solidFill>
                            <a:schemeClr val="tx1"/>
                          </a:solidFill>
                          <a:latin typeface="+mn-lt"/>
                        </a:rPr>
                        <a:t>Test Cycle Description, including changes in scale/time:</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mj-lt"/>
                        <a:buNone/>
                      </a:pPr>
                      <a:endParaRPr lang="en-US" sz="1000">
                        <a:solidFill>
                          <a:schemeClr val="tx1"/>
                        </a:solidFill>
                        <a:latin typeface="+mn-lt"/>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mj-lt"/>
                        <a:buNone/>
                      </a:pPr>
                      <a:endParaRPr lang="en-US" sz="1000">
                        <a:solidFill>
                          <a:schemeClr val="tx1"/>
                        </a:solidFill>
                        <a:latin typeface="+mn-lt"/>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BACC6">
                        <a:tint val="40000"/>
                      </a:srgbClr>
                    </a:solidFill>
                  </a:tcPr>
                </a:tc>
                <a:tc>
                  <a:txBody>
                    <a:bodyPr/>
                    <a:lstStyle/>
                    <a:p>
                      <a:pPr marL="0" indent="0">
                        <a:buFont typeface="+mj-lt"/>
                        <a:buNone/>
                      </a:pPr>
                      <a:endParaRPr lang="en-US" sz="1000">
                        <a:solidFill>
                          <a:schemeClr val="tx1"/>
                        </a:solidFill>
                        <a:latin typeface="+mn-lt"/>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BACC6">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mj-lt"/>
                        <a:buNone/>
                      </a:pPr>
                      <a:endParaRPr lang="en-US" sz="1000">
                        <a:solidFill>
                          <a:schemeClr val="tx1"/>
                        </a:solidFill>
                        <a:latin typeface="+mn-lt"/>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BACC6">
                        <a:tint val="40000"/>
                      </a:srgbClr>
                    </a:solidFill>
                  </a:tcPr>
                </a:tc>
                <a:extLst>
                  <a:ext uri="{0D108BD9-81ED-4DB2-BD59-A6C34878D82A}">
                    <a16:rowId xmlns:a16="http://schemas.microsoft.com/office/drawing/2014/main" val="10001"/>
                  </a:ext>
                </a:extLst>
              </a:tr>
            </a:tbl>
          </a:graphicData>
        </a:graphic>
      </p:graphicFrame>
      <p:pic>
        <p:nvPicPr>
          <p:cNvPr id="5" name="Picture 4">
            <a:extLst>
              <a:ext uri="{FF2B5EF4-FFF2-40B4-BE49-F238E27FC236}">
                <a16:creationId xmlns:a16="http://schemas.microsoft.com/office/drawing/2014/main" id="{8BFD9ACD-E257-1FFB-354B-C867FFBB843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160518" y="1682069"/>
            <a:ext cx="766540" cy="642430"/>
          </a:xfrm>
          <a:prstGeom prst="rect">
            <a:avLst/>
          </a:prstGeom>
          <a:noFill/>
          <a:ln>
            <a:noFill/>
          </a:ln>
        </p:spPr>
      </p:pic>
      <p:pic>
        <p:nvPicPr>
          <p:cNvPr id="6" name="Picture 5">
            <a:extLst>
              <a:ext uri="{FF2B5EF4-FFF2-40B4-BE49-F238E27FC236}">
                <a16:creationId xmlns:a16="http://schemas.microsoft.com/office/drawing/2014/main" id="{9351AF64-8C46-B9CC-FDC0-6F69C0A7687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393992" y="1581850"/>
            <a:ext cx="766540" cy="642430"/>
          </a:xfrm>
          <a:prstGeom prst="rect">
            <a:avLst/>
          </a:prstGeom>
          <a:noFill/>
          <a:ln>
            <a:noFill/>
          </a:ln>
        </p:spPr>
      </p:pic>
      <p:pic>
        <p:nvPicPr>
          <p:cNvPr id="7" name="Picture 6">
            <a:extLst>
              <a:ext uri="{FF2B5EF4-FFF2-40B4-BE49-F238E27FC236}">
                <a16:creationId xmlns:a16="http://schemas.microsoft.com/office/drawing/2014/main" id="{EEFF53DD-44E1-A8D8-D052-BE93E62C689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336279" y="1510657"/>
            <a:ext cx="766540" cy="642430"/>
          </a:xfrm>
          <a:prstGeom prst="rect">
            <a:avLst/>
          </a:prstGeom>
          <a:noFill/>
          <a:ln>
            <a:noFill/>
          </a:ln>
        </p:spPr>
      </p:pic>
      <p:pic>
        <p:nvPicPr>
          <p:cNvPr id="8" name="Picture 7">
            <a:extLst>
              <a:ext uri="{FF2B5EF4-FFF2-40B4-BE49-F238E27FC236}">
                <a16:creationId xmlns:a16="http://schemas.microsoft.com/office/drawing/2014/main" id="{DB2CA8E7-2876-DC92-1ABA-3428663BF9B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515600" y="1338770"/>
            <a:ext cx="766540" cy="642430"/>
          </a:xfrm>
          <a:prstGeom prst="rect">
            <a:avLst/>
          </a:prstGeom>
          <a:noFill/>
          <a:ln>
            <a:noFill/>
          </a:ln>
        </p:spPr>
      </p:pic>
      <p:pic>
        <p:nvPicPr>
          <p:cNvPr id="9" name="Picture 8">
            <a:extLst>
              <a:ext uri="{FF2B5EF4-FFF2-40B4-BE49-F238E27FC236}">
                <a16:creationId xmlns:a16="http://schemas.microsoft.com/office/drawing/2014/main" id="{B0C27B0E-AC28-8A7A-1407-926A71C5EF03}"/>
              </a:ext>
            </a:extLst>
          </p:cNvPr>
          <p:cNvPicPr>
            <a:picLocks noChangeAspect="1"/>
          </p:cNvPicPr>
          <p:nvPr/>
        </p:nvPicPr>
        <p:blipFill>
          <a:blip r:embed="rId3"/>
          <a:stretch>
            <a:fillRect/>
          </a:stretch>
        </p:blipFill>
        <p:spPr>
          <a:xfrm>
            <a:off x="177547" y="88608"/>
            <a:ext cx="1670850" cy="614165"/>
          </a:xfrm>
          <a:prstGeom prst="rect">
            <a:avLst/>
          </a:prstGeom>
        </p:spPr>
      </p:pic>
      <p:sp>
        <p:nvSpPr>
          <p:cNvPr id="16" name="Right Triangle 15">
            <a:extLst>
              <a:ext uri="{FF2B5EF4-FFF2-40B4-BE49-F238E27FC236}">
                <a16:creationId xmlns:a16="http://schemas.microsoft.com/office/drawing/2014/main" id="{D42DABBE-F7AB-1C47-0EA5-85C9A4CB2073}"/>
              </a:ext>
            </a:extLst>
          </p:cNvPr>
          <p:cNvSpPr/>
          <p:nvPr/>
        </p:nvSpPr>
        <p:spPr>
          <a:xfrm rot="10800000" flipV="1">
            <a:off x="4190998" y="1982274"/>
            <a:ext cx="7772402" cy="393509"/>
          </a:xfrm>
          <a:prstGeom prst="rtTriangle">
            <a:avLst/>
          </a:prstGeom>
          <a:solidFill>
            <a:srgbClr val="4BA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12" name="TextBox 11">
            <a:extLst>
              <a:ext uri="{FF2B5EF4-FFF2-40B4-BE49-F238E27FC236}">
                <a16:creationId xmlns:a16="http://schemas.microsoft.com/office/drawing/2014/main" id="{62D88372-9414-6FA2-C878-2BB5CCCA467C}"/>
              </a:ext>
            </a:extLst>
          </p:cNvPr>
          <p:cNvSpPr txBox="1"/>
          <p:nvPr/>
        </p:nvSpPr>
        <p:spPr>
          <a:xfrm>
            <a:off x="0" y="31309"/>
            <a:ext cx="121920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Ramp Plan</a:t>
            </a:r>
          </a:p>
        </p:txBody>
      </p:sp>
    </p:spTree>
    <p:extLst>
      <p:ext uri="{BB962C8B-B14F-4D97-AF65-F5344CB8AC3E}">
        <p14:creationId xmlns:p14="http://schemas.microsoft.com/office/powerpoint/2010/main" val="1619832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2A4298F-A145-272E-152C-5839829E6DC7}"/>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9E2CA07A-9D63-D589-526B-6C3EDFC14B73}"/>
              </a:ext>
            </a:extLst>
          </p:cNvPr>
          <p:cNvSpPr txBox="1"/>
          <p:nvPr/>
        </p:nvSpPr>
        <p:spPr>
          <a:xfrm>
            <a:off x="228601" y="4267201"/>
            <a:ext cx="5738436" cy="762003"/>
          </a:xfrm>
          <a:prstGeom prst="rect">
            <a:avLst/>
          </a:prstGeom>
          <a:noFill/>
          <a:ln>
            <a:solidFill>
              <a:schemeClr val="bg1">
                <a:lumMod val="85000"/>
              </a:schemeClr>
            </a:solidFill>
          </a:ln>
        </p:spPr>
        <p:txBody>
          <a:bodyPr wrap="square" rtlCol="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TextBox 17">
            <a:extLst>
              <a:ext uri="{FF2B5EF4-FFF2-40B4-BE49-F238E27FC236}">
                <a16:creationId xmlns:a16="http://schemas.microsoft.com/office/drawing/2014/main" id="{ECBD3FC6-7DB5-E837-C3C4-D004D365BCF0}"/>
              </a:ext>
            </a:extLst>
          </p:cNvPr>
          <p:cNvSpPr txBox="1"/>
          <p:nvPr/>
        </p:nvSpPr>
        <p:spPr>
          <a:xfrm>
            <a:off x="228602" y="1905000"/>
            <a:ext cx="5738436" cy="685803"/>
          </a:xfrm>
          <a:prstGeom prst="rect">
            <a:avLst/>
          </a:prstGeom>
          <a:noFill/>
          <a:ln>
            <a:solidFill>
              <a:schemeClr val="bg1">
                <a:lumMod val="85000"/>
              </a:schemeClr>
            </a:solidFill>
          </a:ln>
        </p:spPr>
        <p:txBody>
          <a:bodyPr wrap="square" rtlCol="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TextBox 20">
            <a:extLst>
              <a:ext uri="{FF2B5EF4-FFF2-40B4-BE49-F238E27FC236}">
                <a16:creationId xmlns:a16="http://schemas.microsoft.com/office/drawing/2014/main" id="{28EFFC3E-AF06-83BF-E478-16E8BBC2A2A8}"/>
              </a:ext>
            </a:extLst>
          </p:cNvPr>
          <p:cNvSpPr txBox="1"/>
          <p:nvPr/>
        </p:nvSpPr>
        <p:spPr>
          <a:xfrm>
            <a:off x="228601" y="5257804"/>
            <a:ext cx="5738435" cy="1168981"/>
          </a:xfrm>
          <a:prstGeom prst="rect">
            <a:avLst/>
          </a:prstGeom>
          <a:noFill/>
          <a:ln>
            <a:solidFill>
              <a:schemeClr val="bg1">
                <a:lumMod val="85000"/>
              </a:schemeClr>
            </a:solidFill>
          </a:ln>
        </p:spPr>
        <p:txBody>
          <a:bodyPr wrap="square" rtlCol="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Qualitative: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Quantitative:</a:t>
            </a:r>
          </a:p>
        </p:txBody>
      </p:sp>
      <p:sp>
        <p:nvSpPr>
          <p:cNvPr id="23" name="TextBox 22">
            <a:extLst>
              <a:ext uri="{FF2B5EF4-FFF2-40B4-BE49-F238E27FC236}">
                <a16:creationId xmlns:a16="http://schemas.microsoft.com/office/drawing/2014/main" id="{C0895345-3A70-38BA-21DB-E51E48618BEA}"/>
              </a:ext>
            </a:extLst>
          </p:cNvPr>
          <p:cNvSpPr txBox="1"/>
          <p:nvPr/>
        </p:nvSpPr>
        <p:spPr>
          <a:xfrm>
            <a:off x="6194650" y="2057408"/>
            <a:ext cx="5730709" cy="1447799"/>
          </a:xfrm>
          <a:prstGeom prst="rect">
            <a:avLst/>
          </a:prstGeom>
          <a:noFill/>
          <a:ln>
            <a:solidFill>
              <a:schemeClr val="bg1">
                <a:lumMod val="85000"/>
              </a:schemeClr>
            </a:solidFill>
          </a:ln>
        </p:spPr>
        <p:txBody>
          <a:bodyPr wrap="square" rtlCol="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34" name="TextBox 33">
            <a:extLst>
              <a:ext uri="{FF2B5EF4-FFF2-40B4-BE49-F238E27FC236}">
                <a16:creationId xmlns:a16="http://schemas.microsoft.com/office/drawing/2014/main" id="{82EA01E1-B394-0434-30B8-B4CB9819AA51}"/>
              </a:ext>
            </a:extLst>
          </p:cNvPr>
          <p:cNvSpPr txBox="1"/>
          <p:nvPr/>
        </p:nvSpPr>
        <p:spPr>
          <a:xfrm>
            <a:off x="6194646" y="4038608"/>
            <a:ext cx="5730709" cy="1167989"/>
          </a:xfrm>
          <a:prstGeom prst="rect">
            <a:avLst/>
          </a:prstGeom>
          <a:noFill/>
          <a:ln>
            <a:solidFill>
              <a:schemeClr val="bg1">
                <a:lumMod val="85000"/>
              </a:schemeClr>
            </a:solidFill>
          </a:ln>
        </p:spPr>
        <p:txBody>
          <a:bodyPr wrap="square" rtlCol="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46" name="TextBox 45">
            <a:extLst>
              <a:ext uri="{FF2B5EF4-FFF2-40B4-BE49-F238E27FC236}">
                <a16:creationId xmlns:a16="http://schemas.microsoft.com/office/drawing/2014/main" id="{5BB32624-1477-3D0B-D58F-F515C4AFA05F}"/>
              </a:ext>
            </a:extLst>
          </p:cNvPr>
          <p:cNvSpPr txBox="1"/>
          <p:nvPr/>
        </p:nvSpPr>
        <p:spPr>
          <a:xfrm>
            <a:off x="7162805" y="5984337"/>
            <a:ext cx="4762551" cy="663136"/>
          </a:xfrm>
          <a:prstGeom prst="rect">
            <a:avLst/>
          </a:prstGeom>
          <a:noFill/>
          <a:ln>
            <a:solidFill>
              <a:schemeClr val="bg1">
                <a:lumMod val="85000"/>
              </a:schemeClr>
            </a:solidFill>
          </a:ln>
        </p:spPr>
        <p:txBody>
          <a:bodyPr wrap="square" rtlCol="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48" name="Rectangle 47">
            <a:extLst>
              <a:ext uri="{FF2B5EF4-FFF2-40B4-BE49-F238E27FC236}">
                <a16:creationId xmlns:a16="http://schemas.microsoft.com/office/drawing/2014/main" id="{291DE05D-267C-D908-5BD1-EE6312C6E9A1}"/>
              </a:ext>
            </a:extLst>
          </p:cNvPr>
          <p:cNvSpPr/>
          <p:nvPr/>
        </p:nvSpPr>
        <p:spPr>
          <a:xfrm>
            <a:off x="6886303" y="5640459"/>
            <a:ext cx="173212" cy="1650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ACEA1009-83F1-BEB0-DB4E-F0F3B36BB36F}"/>
              </a:ext>
            </a:extLst>
          </p:cNvPr>
          <p:cNvSpPr txBox="1"/>
          <p:nvPr/>
        </p:nvSpPr>
        <p:spPr>
          <a:xfrm>
            <a:off x="5105407" y="392666"/>
            <a:ext cx="844907" cy="261611"/>
          </a:xfrm>
          <a:prstGeom prst="rect">
            <a:avLst/>
          </a:prstGeom>
          <a:noFill/>
        </p:spPr>
        <p:txBody>
          <a:bodyPr wrap="square" rtlCol="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alibri"/>
              <a:ea typeface="+mn-ea"/>
              <a:cs typeface="+mn-cs"/>
            </a:endParaRPr>
          </a:p>
        </p:txBody>
      </p:sp>
      <p:sp>
        <p:nvSpPr>
          <p:cNvPr id="57" name="TextBox 56">
            <a:extLst>
              <a:ext uri="{FF2B5EF4-FFF2-40B4-BE49-F238E27FC236}">
                <a16:creationId xmlns:a16="http://schemas.microsoft.com/office/drawing/2014/main" id="{1C72180B-CE2C-1668-FBCD-D4CD37BB1C91}"/>
              </a:ext>
            </a:extLst>
          </p:cNvPr>
          <p:cNvSpPr txBox="1"/>
          <p:nvPr/>
        </p:nvSpPr>
        <p:spPr>
          <a:xfrm>
            <a:off x="1524002" y="652791"/>
            <a:ext cx="8903395" cy="223059"/>
          </a:xfrm>
          <a:prstGeom prst="rect">
            <a:avLst/>
          </a:prstGeom>
          <a:noFill/>
        </p:spPr>
        <p:txBody>
          <a:bodyPr wrap="square" rtlCol="0">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alibri"/>
              <a:ea typeface="+mn-ea"/>
              <a:cs typeface="+mn-cs"/>
            </a:endParaRPr>
          </a:p>
        </p:txBody>
      </p:sp>
      <p:sp>
        <p:nvSpPr>
          <p:cNvPr id="58" name="TextBox 57">
            <a:extLst>
              <a:ext uri="{FF2B5EF4-FFF2-40B4-BE49-F238E27FC236}">
                <a16:creationId xmlns:a16="http://schemas.microsoft.com/office/drawing/2014/main" id="{C8289190-9D0A-6874-82DB-6D20C611F241}"/>
              </a:ext>
            </a:extLst>
          </p:cNvPr>
          <p:cNvSpPr txBox="1"/>
          <p:nvPr/>
        </p:nvSpPr>
        <p:spPr>
          <a:xfrm>
            <a:off x="7839797" y="900590"/>
            <a:ext cx="2587605" cy="261611"/>
          </a:xfrm>
          <a:prstGeom prst="rect">
            <a:avLst/>
          </a:prstGeom>
          <a:noFill/>
        </p:spPr>
        <p:txBody>
          <a:bodyPr wrap="square" rtlCol="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alibri"/>
              <a:ea typeface="+mn-ea"/>
              <a:cs typeface="+mn-cs"/>
            </a:endParaRPr>
          </a:p>
        </p:txBody>
      </p:sp>
      <p:sp>
        <p:nvSpPr>
          <p:cNvPr id="59" name="TextBox 58">
            <a:extLst>
              <a:ext uri="{FF2B5EF4-FFF2-40B4-BE49-F238E27FC236}">
                <a16:creationId xmlns:a16="http://schemas.microsoft.com/office/drawing/2014/main" id="{35045272-5BB2-7ADD-8A20-12B634B1337E}"/>
              </a:ext>
            </a:extLst>
          </p:cNvPr>
          <p:cNvSpPr txBox="1"/>
          <p:nvPr/>
        </p:nvSpPr>
        <p:spPr>
          <a:xfrm>
            <a:off x="3717637" y="905511"/>
            <a:ext cx="6645564" cy="238531"/>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alibri"/>
              <a:ea typeface="+mn-ea"/>
              <a:cs typeface="+mn-cs"/>
            </a:endParaRPr>
          </a:p>
        </p:txBody>
      </p:sp>
      <p:sp>
        <p:nvSpPr>
          <p:cNvPr id="63" name="TextBox 62">
            <a:extLst>
              <a:ext uri="{FF2B5EF4-FFF2-40B4-BE49-F238E27FC236}">
                <a16:creationId xmlns:a16="http://schemas.microsoft.com/office/drawing/2014/main" id="{1581493C-16AF-95EC-8F63-9D164106439B}"/>
              </a:ext>
            </a:extLst>
          </p:cNvPr>
          <p:cNvSpPr txBox="1"/>
          <p:nvPr/>
        </p:nvSpPr>
        <p:spPr>
          <a:xfrm>
            <a:off x="8991600" y="390474"/>
            <a:ext cx="838200" cy="261611"/>
          </a:xfrm>
          <a:prstGeom prst="rect">
            <a:avLst/>
          </a:prstGeom>
          <a:noFill/>
        </p:spPr>
        <p:txBody>
          <a:bodyPr wrap="square" rtlCol="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alibri"/>
              <a:ea typeface="+mn-ea"/>
              <a:cs typeface="+mn-cs"/>
            </a:endParaRPr>
          </a:p>
        </p:txBody>
      </p:sp>
      <p:sp>
        <p:nvSpPr>
          <p:cNvPr id="64" name="TextBox 63">
            <a:extLst>
              <a:ext uri="{FF2B5EF4-FFF2-40B4-BE49-F238E27FC236}">
                <a16:creationId xmlns:a16="http://schemas.microsoft.com/office/drawing/2014/main" id="{E05BBF88-1B20-F08C-ABB1-EC223C8613BF}"/>
              </a:ext>
            </a:extLst>
          </p:cNvPr>
          <p:cNvSpPr txBox="1"/>
          <p:nvPr/>
        </p:nvSpPr>
        <p:spPr>
          <a:xfrm>
            <a:off x="3505200" y="431220"/>
            <a:ext cx="6324600" cy="212815"/>
          </a:xfrm>
          <a:prstGeom prst="rect">
            <a:avLst/>
          </a:prstGeom>
          <a:noFill/>
        </p:spPr>
        <p:txBody>
          <a:bodyPr wrap="square" rtlCol="0">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alibri"/>
              <a:ea typeface="+mn-ea"/>
              <a:cs typeface="+mn-cs"/>
            </a:endParaRPr>
          </a:p>
        </p:txBody>
      </p:sp>
      <p:sp>
        <p:nvSpPr>
          <p:cNvPr id="65" name="Rectangle 64">
            <a:extLst>
              <a:ext uri="{FF2B5EF4-FFF2-40B4-BE49-F238E27FC236}">
                <a16:creationId xmlns:a16="http://schemas.microsoft.com/office/drawing/2014/main" id="{F6912EA9-965F-2806-AAB9-4F1073B5D5BF}"/>
              </a:ext>
            </a:extLst>
          </p:cNvPr>
          <p:cNvSpPr/>
          <p:nvPr/>
        </p:nvSpPr>
        <p:spPr>
          <a:xfrm>
            <a:off x="6886303" y="5943600"/>
            <a:ext cx="173212" cy="1650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6" name="Rectangle 65">
            <a:extLst>
              <a:ext uri="{FF2B5EF4-FFF2-40B4-BE49-F238E27FC236}">
                <a16:creationId xmlns:a16="http://schemas.microsoft.com/office/drawing/2014/main" id="{93097E1C-8AD9-5FC9-5C23-14064C2FFDFC}"/>
              </a:ext>
            </a:extLst>
          </p:cNvPr>
          <p:cNvSpPr/>
          <p:nvPr/>
        </p:nvSpPr>
        <p:spPr>
          <a:xfrm>
            <a:off x="6886303" y="6248400"/>
            <a:ext cx="173212" cy="1650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8" name="TextBox 27">
            <a:extLst>
              <a:ext uri="{FF2B5EF4-FFF2-40B4-BE49-F238E27FC236}">
                <a16:creationId xmlns:a16="http://schemas.microsoft.com/office/drawing/2014/main" id="{CAB9033A-B91B-3594-9719-45BA20F0BA70}"/>
              </a:ext>
            </a:extLst>
          </p:cNvPr>
          <p:cNvSpPr txBox="1"/>
          <p:nvPr/>
        </p:nvSpPr>
        <p:spPr>
          <a:xfrm>
            <a:off x="1073283" y="1127985"/>
            <a:ext cx="858683" cy="238531"/>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alibri"/>
              <a:ea typeface="+mn-ea"/>
              <a:cs typeface="+mn-cs"/>
            </a:endParaRPr>
          </a:p>
        </p:txBody>
      </p:sp>
      <p:sp>
        <p:nvSpPr>
          <p:cNvPr id="29" name="TextBox 28">
            <a:extLst>
              <a:ext uri="{FF2B5EF4-FFF2-40B4-BE49-F238E27FC236}">
                <a16:creationId xmlns:a16="http://schemas.microsoft.com/office/drawing/2014/main" id="{B2D61F49-E280-80C0-C59E-3C5972B7245E}"/>
              </a:ext>
            </a:extLst>
          </p:cNvPr>
          <p:cNvSpPr txBox="1"/>
          <p:nvPr/>
        </p:nvSpPr>
        <p:spPr>
          <a:xfrm>
            <a:off x="3200406" y="1162202"/>
            <a:ext cx="2853721" cy="261611"/>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alibri"/>
              <a:ea typeface="+mn-ea"/>
              <a:cs typeface="+mn-cs"/>
            </a:endParaRPr>
          </a:p>
        </p:txBody>
      </p:sp>
      <p:sp>
        <p:nvSpPr>
          <p:cNvPr id="30" name="TextBox 29">
            <a:extLst>
              <a:ext uri="{FF2B5EF4-FFF2-40B4-BE49-F238E27FC236}">
                <a16:creationId xmlns:a16="http://schemas.microsoft.com/office/drawing/2014/main" id="{64160AF8-6E0A-232A-680F-62D86E211B9B}"/>
              </a:ext>
            </a:extLst>
          </p:cNvPr>
          <p:cNvSpPr txBox="1"/>
          <p:nvPr/>
        </p:nvSpPr>
        <p:spPr>
          <a:xfrm>
            <a:off x="8120512" y="1156383"/>
            <a:ext cx="2166495" cy="238531"/>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22" name="Table 3">
            <a:extLst>
              <a:ext uri="{FF2B5EF4-FFF2-40B4-BE49-F238E27FC236}">
                <a16:creationId xmlns:a16="http://schemas.microsoft.com/office/drawing/2014/main" id="{CB06F7D5-33FF-FFF9-F249-D86ADFF6F543}"/>
              </a:ext>
            </a:extLst>
          </p:cNvPr>
          <p:cNvGraphicFramePr>
            <a:graphicFrameLocks noGrp="1"/>
          </p:cNvGraphicFramePr>
          <p:nvPr/>
        </p:nvGraphicFramePr>
        <p:xfrm>
          <a:off x="228602" y="681274"/>
          <a:ext cx="11696751" cy="793692"/>
        </p:xfrm>
        <a:graphic>
          <a:graphicData uri="http://schemas.openxmlformats.org/drawingml/2006/table">
            <a:tbl>
              <a:tblPr firstRow="1" bandRow="1">
                <a:tableStyleId>{22838BEF-8BB2-4498-84A7-C5851F593DF1}</a:tableStyleId>
              </a:tblPr>
              <a:tblGrid>
                <a:gridCol w="1066800">
                  <a:extLst>
                    <a:ext uri="{9D8B030D-6E8A-4147-A177-3AD203B41FA5}">
                      <a16:colId xmlns:a16="http://schemas.microsoft.com/office/drawing/2014/main" val="618308742"/>
                    </a:ext>
                  </a:extLst>
                </a:gridCol>
                <a:gridCol w="304800">
                  <a:extLst>
                    <a:ext uri="{9D8B030D-6E8A-4147-A177-3AD203B41FA5}">
                      <a16:colId xmlns:a16="http://schemas.microsoft.com/office/drawing/2014/main" val="1625492712"/>
                    </a:ext>
                  </a:extLst>
                </a:gridCol>
                <a:gridCol w="533400">
                  <a:extLst>
                    <a:ext uri="{9D8B030D-6E8A-4147-A177-3AD203B41FA5}">
                      <a16:colId xmlns:a16="http://schemas.microsoft.com/office/drawing/2014/main" val="1113916277"/>
                    </a:ext>
                  </a:extLst>
                </a:gridCol>
                <a:gridCol w="1524000">
                  <a:extLst>
                    <a:ext uri="{9D8B030D-6E8A-4147-A177-3AD203B41FA5}">
                      <a16:colId xmlns:a16="http://schemas.microsoft.com/office/drawing/2014/main" val="3588895757"/>
                    </a:ext>
                  </a:extLst>
                </a:gridCol>
                <a:gridCol w="2971800">
                  <a:extLst>
                    <a:ext uri="{9D8B030D-6E8A-4147-A177-3AD203B41FA5}">
                      <a16:colId xmlns:a16="http://schemas.microsoft.com/office/drawing/2014/main" val="4206693085"/>
                    </a:ext>
                  </a:extLst>
                </a:gridCol>
                <a:gridCol w="1905000">
                  <a:extLst>
                    <a:ext uri="{9D8B030D-6E8A-4147-A177-3AD203B41FA5}">
                      <a16:colId xmlns:a16="http://schemas.microsoft.com/office/drawing/2014/main" val="3284437029"/>
                    </a:ext>
                  </a:extLst>
                </a:gridCol>
                <a:gridCol w="3390951">
                  <a:extLst>
                    <a:ext uri="{9D8B030D-6E8A-4147-A177-3AD203B41FA5}">
                      <a16:colId xmlns:a16="http://schemas.microsoft.com/office/drawing/2014/main" val="3865252577"/>
                    </a:ext>
                  </a:extLst>
                </a:gridCol>
              </a:tblGrid>
              <a:tr h="259080">
                <a:tc gridSpan="2">
                  <a:txBody>
                    <a:bodyPr/>
                    <a:lstStyle/>
                    <a:p>
                      <a:r>
                        <a:rPr lang="en-US" sz="1100" b="1" dirty="0"/>
                        <a:t>Intervention Name:</a:t>
                      </a:r>
                    </a:p>
                  </a:txBody>
                  <a:tcPr/>
                </a:tc>
                <a:tc hMerge="1">
                  <a:txBody>
                    <a:bodyPr/>
                    <a:lstStyle/>
                    <a:p>
                      <a:endParaRPr lang="en-US" sz="1100" b="1" dirty="0"/>
                    </a:p>
                  </a:txBody>
                  <a:tcPr/>
                </a:tc>
                <a:tc gridSpan="5">
                  <a:txBody>
                    <a:bodyPr/>
                    <a:lstStyle/>
                    <a:p>
                      <a:endParaRPr lang="en-US" sz="1100" b="1" dirty="0"/>
                    </a:p>
                  </a:txBody>
                  <a:tcPr/>
                </a:tc>
                <a:tc hMerge="1">
                  <a:txBody>
                    <a:bodyPr/>
                    <a:lstStyle/>
                    <a:p>
                      <a:endParaRPr lang="en-US"/>
                    </a:p>
                  </a:txBody>
                  <a:tcPr/>
                </a:tc>
                <a:tc hMerge="1">
                  <a:txBody>
                    <a:bodyPr/>
                    <a:lstStyle/>
                    <a:p>
                      <a:endParaRPr lang="en-US"/>
                    </a:p>
                  </a:txBody>
                  <a:tcPr/>
                </a:tc>
                <a:tc hMerge="1">
                  <a:txBody>
                    <a:bodyPr/>
                    <a:lstStyle/>
                    <a:p>
                      <a:endParaRPr lang="en-US" sz="1100" dirty="0"/>
                    </a:p>
                  </a:txBody>
                  <a:tcPr/>
                </a:tc>
                <a:tc hMerge="1">
                  <a:txBody>
                    <a:bodyPr/>
                    <a:lstStyle/>
                    <a:p>
                      <a:endParaRPr lang="en-US" sz="1100" dirty="0"/>
                    </a:p>
                  </a:txBody>
                  <a:tcPr/>
                </a:tc>
                <a:extLst>
                  <a:ext uri="{0D108BD9-81ED-4DB2-BD59-A6C34878D82A}">
                    <a16:rowId xmlns:a16="http://schemas.microsoft.com/office/drawing/2014/main" val="1225294531"/>
                  </a:ext>
                </a:extLst>
              </a:tr>
              <a:tr h="259080">
                <a:tc gridSpan="4">
                  <a:txBody>
                    <a:bodyPr/>
                    <a:lstStyle/>
                    <a:p>
                      <a:r>
                        <a:rPr lang="en-US" sz="1100" b="1" dirty="0"/>
                        <a:t>What key driver does this test impact?</a:t>
                      </a:r>
                    </a:p>
                  </a:txBody>
                  <a:tcPr/>
                </a:tc>
                <a:tc hMerge="1">
                  <a:txBody>
                    <a:bodyPr/>
                    <a:lstStyle/>
                    <a:p>
                      <a:endParaRPr lang="en-US"/>
                    </a:p>
                  </a:txBody>
                  <a:tcPr/>
                </a:tc>
                <a:tc hMerge="1">
                  <a:txBody>
                    <a:bodyPr/>
                    <a:lstStyle/>
                    <a:p>
                      <a:endParaRPr lang="en-US"/>
                    </a:p>
                  </a:txBody>
                  <a:tcPr/>
                </a:tc>
                <a:tc hMerge="1">
                  <a:txBody>
                    <a:bodyPr/>
                    <a:lstStyle/>
                    <a:p>
                      <a:endParaRPr lang="en-US" sz="1100" b="1" dirty="0"/>
                    </a:p>
                  </a:txBody>
                  <a:tcPr/>
                </a:tc>
                <a:tc gridSpan="3">
                  <a:txBody>
                    <a:bodyPr/>
                    <a:lstStyle/>
                    <a:p>
                      <a:endParaRPr lang="en-US" sz="1100" dirty="0"/>
                    </a:p>
                  </a:txBody>
                  <a:tcPr/>
                </a:tc>
                <a:tc hMerge="1">
                  <a:txBody>
                    <a:bodyPr/>
                    <a:lstStyle/>
                    <a:p>
                      <a:endParaRPr lang="en-US" sz="1100" dirty="0"/>
                    </a:p>
                  </a:txBody>
                  <a:tcPr/>
                </a:tc>
                <a:tc hMerge="1">
                  <a:txBody>
                    <a:bodyPr/>
                    <a:lstStyle/>
                    <a:p>
                      <a:endParaRPr lang="en-US" sz="1100" dirty="0"/>
                    </a:p>
                  </a:txBody>
                  <a:tcPr/>
                </a:tc>
                <a:extLst>
                  <a:ext uri="{0D108BD9-81ED-4DB2-BD59-A6C34878D82A}">
                    <a16:rowId xmlns:a16="http://schemas.microsoft.com/office/drawing/2014/main" val="2143755084"/>
                  </a:ext>
                </a:extLst>
              </a:tr>
              <a:tr h="275532">
                <a:tc>
                  <a:txBody>
                    <a:bodyPr/>
                    <a:lstStyle/>
                    <a:p>
                      <a:r>
                        <a:rPr lang="en-US" sz="1100" b="1" dirty="0"/>
                        <a:t>Test Cycle #:</a:t>
                      </a:r>
                    </a:p>
                  </a:txBody>
                  <a:tcPr/>
                </a:tc>
                <a:tc gridSpan="2">
                  <a:txBody>
                    <a:bodyPr/>
                    <a:lstStyle/>
                    <a:p>
                      <a:endParaRPr lang="en-US" sz="1100" dirty="0"/>
                    </a:p>
                  </a:txBody>
                  <a:tcPr/>
                </a:tc>
                <a:tc hMerge="1">
                  <a:txBody>
                    <a:bodyPr/>
                    <a:lstStyle/>
                    <a:p>
                      <a:endParaRPr lang="en-US" sz="1100" b="1" dirty="0"/>
                    </a:p>
                  </a:txBody>
                  <a:tcPr/>
                </a:tc>
                <a:tc>
                  <a:txBody>
                    <a:bodyPr/>
                    <a:lstStyle/>
                    <a:p>
                      <a:r>
                        <a:rPr lang="en-US" sz="1100" b="1" dirty="0"/>
                        <a:t>Test Cycle Start Date:</a:t>
                      </a:r>
                      <a:endParaRPr lang="en-US" sz="1100" dirty="0"/>
                    </a:p>
                  </a:txBody>
                  <a:tcPr/>
                </a:tc>
                <a:tc>
                  <a:txBody>
                    <a:bodyPr/>
                    <a:lstStyle/>
                    <a:p>
                      <a:endParaRPr lang="en-US" sz="1100" dirty="0"/>
                    </a:p>
                  </a:txBody>
                  <a:tcPr/>
                </a:tc>
                <a:tc>
                  <a:txBody>
                    <a:bodyPr/>
                    <a:lstStyle/>
                    <a:p>
                      <a:r>
                        <a:rPr lang="en-US" sz="1100" b="1" dirty="0"/>
                        <a:t>Test Cycle Completion Date:</a:t>
                      </a:r>
                    </a:p>
                  </a:txBody>
                  <a:tcPr/>
                </a:tc>
                <a:tc>
                  <a:txBody>
                    <a:bodyPr/>
                    <a:lstStyle/>
                    <a:p>
                      <a:endParaRPr lang="en-US" sz="1100" dirty="0"/>
                    </a:p>
                  </a:txBody>
                  <a:tcPr/>
                </a:tc>
                <a:extLst>
                  <a:ext uri="{0D108BD9-81ED-4DB2-BD59-A6C34878D82A}">
                    <a16:rowId xmlns:a16="http://schemas.microsoft.com/office/drawing/2014/main" val="3321008687"/>
                  </a:ext>
                </a:extLst>
              </a:tr>
            </a:tbl>
          </a:graphicData>
        </a:graphic>
      </p:graphicFrame>
      <p:graphicFrame>
        <p:nvGraphicFramePr>
          <p:cNvPr id="2" name="Table 2">
            <a:extLst>
              <a:ext uri="{FF2B5EF4-FFF2-40B4-BE49-F238E27FC236}">
                <a16:creationId xmlns:a16="http://schemas.microsoft.com/office/drawing/2014/main" id="{CF5DA753-5150-7732-0B8A-D3BD147851F1}"/>
              </a:ext>
            </a:extLst>
          </p:cNvPr>
          <p:cNvGraphicFramePr>
            <a:graphicFrameLocks noGrp="1"/>
          </p:cNvGraphicFramePr>
          <p:nvPr/>
        </p:nvGraphicFramePr>
        <p:xfrm>
          <a:off x="2514600" y="381005"/>
          <a:ext cx="8610600" cy="293607"/>
        </p:xfrm>
        <a:graphic>
          <a:graphicData uri="http://schemas.openxmlformats.org/drawingml/2006/table">
            <a:tbl>
              <a:tblPr firstRow="1" bandRow="1">
                <a:tableStyleId>{22838BEF-8BB2-4498-84A7-C5851F593DF1}</a:tableStyleId>
              </a:tblPr>
              <a:tblGrid>
                <a:gridCol w="1049417">
                  <a:extLst>
                    <a:ext uri="{9D8B030D-6E8A-4147-A177-3AD203B41FA5}">
                      <a16:colId xmlns:a16="http://schemas.microsoft.com/office/drawing/2014/main" val="2583711973"/>
                    </a:ext>
                  </a:extLst>
                </a:gridCol>
                <a:gridCol w="7561183">
                  <a:extLst>
                    <a:ext uri="{9D8B030D-6E8A-4147-A177-3AD203B41FA5}">
                      <a16:colId xmlns:a16="http://schemas.microsoft.com/office/drawing/2014/main" val="267578933"/>
                    </a:ext>
                  </a:extLst>
                </a:gridCol>
              </a:tblGrid>
              <a:tr h="293607">
                <a:tc>
                  <a:txBody>
                    <a:bodyPr/>
                    <a:lstStyle/>
                    <a:p>
                      <a:r>
                        <a:rPr lang="en-US" sz="1100" dirty="0"/>
                        <a:t>Project Title:</a:t>
                      </a:r>
                    </a:p>
                  </a:txBody>
                  <a:tcPr/>
                </a:tc>
                <a:tc>
                  <a:txBody>
                    <a:bodyPr/>
                    <a:lstStyle/>
                    <a:p>
                      <a:endParaRPr lang="en-US" sz="1100" dirty="0"/>
                    </a:p>
                  </a:txBody>
                  <a:tcPr/>
                </a:tc>
                <a:extLst>
                  <a:ext uri="{0D108BD9-81ED-4DB2-BD59-A6C34878D82A}">
                    <a16:rowId xmlns:a16="http://schemas.microsoft.com/office/drawing/2014/main" val="1357181976"/>
                  </a:ext>
                </a:extLst>
              </a:tr>
            </a:tbl>
          </a:graphicData>
        </a:graphic>
      </p:graphicFrame>
      <p:graphicFrame>
        <p:nvGraphicFramePr>
          <p:cNvPr id="7" name="Table 3">
            <a:extLst>
              <a:ext uri="{FF2B5EF4-FFF2-40B4-BE49-F238E27FC236}">
                <a16:creationId xmlns:a16="http://schemas.microsoft.com/office/drawing/2014/main" id="{324A953E-833F-3BD9-22B6-E1BE22A22EAF}"/>
              </a:ext>
            </a:extLst>
          </p:cNvPr>
          <p:cNvGraphicFramePr>
            <a:graphicFrameLocks noGrp="1"/>
          </p:cNvGraphicFramePr>
          <p:nvPr/>
        </p:nvGraphicFramePr>
        <p:xfrm>
          <a:off x="198863" y="2610032"/>
          <a:ext cx="5797911" cy="1448888"/>
        </p:xfrm>
        <a:graphic>
          <a:graphicData uri="http://schemas.openxmlformats.org/drawingml/2006/table">
            <a:tbl>
              <a:tblPr firstRow="1" bandRow="1">
                <a:tableStyleId>{7DF18680-E054-41AD-8BC1-D1AEF772440D}</a:tableStyleId>
              </a:tblPr>
              <a:tblGrid>
                <a:gridCol w="2253120">
                  <a:extLst>
                    <a:ext uri="{9D8B030D-6E8A-4147-A177-3AD203B41FA5}">
                      <a16:colId xmlns:a16="http://schemas.microsoft.com/office/drawing/2014/main" val="4244617260"/>
                    </a:ext>
                  </a:extLst>
                </a:gridCol>
                <a:gridCol w="1298763">
                  <a:extLst>
                    <a:ext uri="{9D8B030D-6E8A-4147-A177-3AD203B41FA5}">
                      <a16:colId xmlns:a16="http://schemas.microsoft.com/office/drawing/2014/main" val="2417860925"/>
                    </a:ext>
                  </a:extLst>
                </a:gridCol>
                <a:gridCol w="694933">
                  <a:extLst>
                    <a:ext uri="{9D8B030D-6E8A-4147-A177-3AD203B41FA5}">
                      <a16:colId xmlns:a16="http://schemas.microsoft.com/office/drawing/2014/main" val="2613858475"/>
                    </a:ext>
                  </a:extLst>
                </a:gridCol>
                <a:gridCol w="1551095">
                  <a:extLst>
                    <a:ext uri="{9D8B030D-6E8A-4147-A177-3AD203B41FA5}">
                      <a16:colId xmlns:a16="http://schemas.microsoft.com/office/drawing/2014/main" val="2471876380"/>
                    </a:ext>
                  </a:extLst>
                </a:gridCol>
              </a:tblGrid>
              <a:tr h="375920">
                <a:tc>
                  <a:txBody>
                    <a:bodyPr/>
                    <a:lstStyle/>
                    <a:p>
                      <a:pPr algn="ctr"/>
                      <a:r>
                        <a:rPr lang="en-US" sz="900" dirty="0">
                          <a:solidFill>
                            <a:schemeClr val="tx1"/>
                          </a:solidFill>
                        </a:rPr>
                        <a:t>List the tasks necessary to complete this test (what)</a:t>
                      </a:r>
                    </a:p>
                  </a:txBody>
                  <a:tcPr anchor="ctr"/>
                </a:tc>
                <a:tc>
                  <a:txBody>
                    <a:bodyPr/>
                    <a:lstStyle/>
                    <a:p>
                      <a:pPr algn="ctr"/>
                      <a:r>
                        <a:rPr lang="en-US" sz="900" dirty="0">
                          <a:solidFill>
                            <a:schemeClr val="tx1"/>
                          </a:solidFill>
                        </a:rPr>
                        <a:t>Person Responsible (Who)</a:t>
                      </a:r>
                    </a:p>
                  </a:txBody>
                  <a:tcPr anchor="ctr"/>
                </a:tc>
                <a:tc>
                  <a:txBody>
                    <a:bodyPr/>
                    <a:lstStyle/>
                    <a:p>
                      <a:pPr algn="ctr"/>
                      <a:r>
                        <a:rPr lang="en-US" sz="900" dirty="0">
                          <a:solidFill>
                            <a:schemeClr val="tx1"/>
                          </a:solidFill>
                        </a:rPr>
                        <a:t>When</a:t>
                      </a:r>
                    </a:p>
                  </a:txBody>
                  <a:tcPr anchor="ctr"/>
                </a:tc>
                <a:tc>
                  <a:txBody>
                    <a:bodyPr/>
                    <a:lstStyle/>
                    <a:p>
                      <a:pPr algn="ctr"/>
                      <a:r>
                        <a:rPr lang="en-US" sz="900" dirty="0">
                          <a:solidFill>
                            <a:schemeClr val="tx1"/>
                          </a:solidFill>
                        </a:rPr>
                        <a:t>Where</a:t>
                      </a:r>
                    </a:p>
                  </a:txBody>
                  <a:tcPr anchor="ctr"/>
                </a:tc>
                <a:extLst>
                  <a:ext uri="{0D108BD9-81ED-4DB2-BD59-A6C34878D82A}">
                    <a16:rowId xmlns:a16="http://schemas.microsoft.com/office/drawing/2014/main" val="1122887819"/>
                  </a:ext>
                </a:extLst>
              </a:tr>
              <a:tr h="233680">
                <a:tc>
                  <a:txBody>
                    <a:bodyPr/>
                    <a:lstStyle/>
                    <a:p>
                      <a:endParaRPr lang="en-US" sz="900" dirty="0"/>
                    </a:p>
                  </a:txBody>
                  <a:tcPr/>
                </a:tc>
                <a:tc>
                  <a:txBody>
                    <a:bodyPr/>
                    <a:lstStyle/>
                    <a:p>
                      <a:endParaRPr lang="en-US" sz="900" dirty="0"/>
                    </a:p>
                  </a:txBody>
                  <a:tcPr/>
                </a:tc>
                <a:tc>
                  <a:txBody>
                    <a:bodyPr/>
                    <a:lstStyle/>
                    <a:p>
                      <a:endParaRPr lang="en-US" sz="900" dirty="0"/>
                    </a:p>
                  </a:txBody>
                  <a:tcPr/>
                </a:tc>
                <a:tc>
                  <a:txBody>
                    <a:bodyPr/>
                    <a:lstStyle/>
                    <a:p>
                      <a:endParaRPr lang="en-US" sz="900"/>
                    </a:p>
                  </a:txBody>
                  <a:tcPr/>
                </a:tc>
                <a:extLst>
                  <a:ext uri="{0D108BD9-81ED-4DB2-BD59-A6C34878D82A}">
                    <a16:rowId xmlns:a16="http://schemas.microsoft.com/office/drawing/2014/main" val="3671440529"/>
                  </a:ext>
                </a:extLst>
              </a:tr>
              <a:tr h="233680">
                <a:tc>
                  <a:txBody>
                    <a:bodyPr/>
                    <a:lstStyle/>
                    <a:p>
                      <a:endParaRPr lang="en-US" sz="900" dirty="0"/>
                    </a:p>
                  </a:txBody>
                  <a:tcPr/>
                </a:tc>
                <a:tc>
                  <a:txBody>
                    <a:bodyPr/>
                    <a:lstStyle/>
                    <a:p>
                      <a:endParaRPr lang="en-US" sz="900" dirty="0"/>
                    </a:p>
                  </a:txBody>
                  <a:tcPr/>
                </a:tc>
                <a:tc>
                  <a:txBody>
                    <a:bodyPr/>
                    <a:lstStyle/>
                    <a:p>
                      <a:endParaRPr lang="en-US" sz="900" dirty="0"/>
                    </a:p>
                  </a:txBody>
                  <a:tcPr/>
                </a:tc>
                <a:tc>
                  <a:txBody>
                    <a:bodyPr/>
                    <a:lstStyle/>
                    <a:p>
                      <a:endParaRPr lang="en-US" sz="900" dirty="0"/>
                    </a:p>
                  </a:txBody>
                  <a:tcPr/>
                </a:tc>
                <a:extLst>
                  <a:ext uri="{0D108BD9-81ED-4DB2-BD59-A6C34878D82A}">
                    <a16:rowId xmlns:a16="http://schemas.microsoft.com/office/drawing/2014/main" val="2361856253"/>
                  </a:ext>
                </a:extLst>
              </a:tr>
              <a:tr h="283264">
                <a:tc>
                  <a:txBody>
                    <a:bodyPr/>
                    <a:lstStyle/>
                    <a:p>
                      <a:endParaRPr lang="en-US" sz="900" dirty="0"/>
                    </a:p>
                  </a:txBody>
                  <a:tcPr/>
                </a:tc>
                <a:tc>
                  <a:txBody>
                    <a:bodyPr/>
                    <a:lstStyle/>
                    <a:p>
                      <a:endParaRPr lang="en-US" sz="900" dirty="0"/>
                    </a:p>
                  </a:txBody>
                  <a:tcPr/>
                </a:tc>
                <a:tc>
                  <a:txBody>
                    <a:bodyPr/>
                    <a:lstStyle/>
                    <a:p>
                      <a:endParaRPr lang="en-US" sz="900" dirty="0"/>
                    </a:p>
                  </a:txBody>
                  <a:tcPr/>
                </a:tc>
                <a:tc>
                  <a:txBody>
                    <a:bodyPr/>
                    <a:lstStyle/>
                    <a:p>
                      <a:endParaRPr lang="en-US" sz="900" dirty="0"/>
                    </a:p>
                  </a:txBody>
                  <a:tcPr/>
                </a:tc>
                <a:extLst>
                  <a:ext uri="{0D108BD9-81ED-4DB2-BD59-A6C34878D82A}">
                    <a16:rowId xmlns:a16="http://schemas.microsoft.com/office/drawing/2014/main" val="668495226"/>
                  </a:ext>
                </a:extLst>
              </a:tr>
              <a:tr h="322344">
                <a:tc>
                  <a:txBody>
                    <a:bodyPr/>
                    <a:lstStyle/>
                    <a:p>
                      <a:endParaRPr lang="en-US" sz="900" dirty="0"/>
                    </a:p>
                  </a:txBody>
                  <a:tcPr/>
                </a:tc>
                <a:tc>
                  <a:txBody>
                    <a:bodyPr/>
                    <a:lstStyle/>
                    <a:p>
                      <a:endParaRPr lang="en-US" sz="900" dirty="0"/>
                    </a:p>
                  </a:txBody>
                  <a:tcPr/>
                </a:tc>
                <a:tc>
                  <a:txBody>
                    <a:bodyPr/>
                    <a:lstStyle/>
                    <a:p>
                      <a:endParaRPr lang="en-US" sz="900" dirty="0"/>
                    </a:p>
                  </a:txBody>
                  <a:tcPr/>
                </a:tc>
                <a:tc>
                  <a:txBody>
                    <a:bodyPr/>
                    <a:lstStyle/>
                    <a:p>
                      <a:endParaRPr lang="en-US" sz="900" dirty="0"/>
                    </a:p>
                  </a:txBody>
                  <a:tcPr/>
                </a:tc>
                <a:extLst>
                  <a:ext uri="{0D108BD9-81ED-4DB2-BD59-A6C34878D82A}">
                    <a16:rowId xmlns:a16="http://schemas.microsoft.com/office/drawing/2014/main" val="3722204302"/>
                  </a:ext>
                </a:extLst>
              </a:tr>
            </a:tbl>
          </a:graphicData>
        </a:graphic>
      </p:graphicFrame>
    </p:spTree>
    <p:extLst>
      <p:ext uri="{BB962C8B-B14F-4D97-AF65-F5344CB8AC3E}">
        <p14:creationId xmlns:p14="http://schemas.microsoft.com/office/powerpoint/2010/main" val="4119412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21747029-46D3-264C-EE73-29461F1A5B43}"/>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1930E57-7180-BE00-BF28-0414E75C7498}"/>
              </a:ext>
            </a:extLst>
          </p:cNvPr>
          <p:cNvGraphicFramePr>
            <a:graphicFrameLocks noGrp="1"/>
          </p:cNvGraphicFramePr>
          <p:nvPr/>
        </p:nvGraphicFramePr>
        <p:xfrm>
          <a:off x="381003" y="1244812"/>
          <a:ext cx="11582399" cy="5232194"/>
        </p:xfrm>
        <a:graphic>
          <a:graphicData uri="http://schemas.openxmlformats.org/drawingml/2006/table">
            <a:tbl>
              <a:tblPr firstRow="1" bandRow="1"/>
              <a:tblGrid>
                <a:gridCol w="762000">
                  <a:extLst>
                    <a:ext uri="{9D8B030D-6E8A-4147-A177-3AD203B41FA5}">
                      <a16:colId xmlns:a16="http://schemas.microsoft.com/office/drawing/2014/main" val="1926994319"/>
                    </a:ext>
                  </a:extLst>
                </a:gridCol>
                <a:gridCol w="2971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3"/>
                    </a:ext>
                  </a:extLst>
                </a:gridCol>
                <a:gridCol w="1981200">
                  <a:extLst>
                    <a:ext uri="{9D8B030D-6E8A-4147-A177-3AD203B41FA5}">
                      <a16:colId xmlns:a16="http://schemas.microsoft.com/office/drawing/2014/main" val="20005"/>
                    </a:ext>
                  </a:extLst>
                </a:gridCol>
                <a:gridCol w="2133599">
                  <a:extLst>
                    <a:ext uri="{9D8B030D-6E8A-4147-A177-3AD203B41FA5}">
                      <a16:colId xmlns:a16="http://schemas.microsoft.com/office/drawing/2014/main" val="20007"/>
                    </a:ext>
                  </a:extLst>
                </a:gridCol>
              </a:tblGrid>
              <a:tr h="853633">
                <a:tc gridSpan="2">
                  <a:txBody>
                    <a:bodyPr/>
                    <a:lstStyle/>
                    <a:p>
                      <a:pPr algn="ctr"/>
                      <a:r>
                        <a:rPr lang="en-US" sz="1100" b="0" i="1" dirty="0">
                          <a:solidFill>
                            <a:schemeClr val="tx1"/>
                          </a:solidFill>
                        </a:rPr>
                        <a:t>&lt;Enter Intervention&gt;</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BACC6"/>
                    </a:solidFill>
                  </a:tcPr>
                </a:tc>
                <a:tc hMerge="1">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100" b="0" i="1" dirty="0">
                          <a:solidFill>
                            <a:schemeClr val="tx1"/>
                          </a:solidFill>
                        </a:rPr>
                        <a:t>&lt;Enter Intervention&gt;</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BACC6"/>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900" b="1" dirty="0">
                          <a:solidFill>
                            <a:schemeClr val="tx1"/>
                          </a:solidFill>
                        </a:rPr>
                        <a:t>Test Cycle 1</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BACC6"/>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900" b="1" dirty="0">
                          <a:solidFill>
                            <a:schemeClr val="tx1"/>
                          </a:solidFill>
                        </a:rPr>
                        <a:t>Test Cycle 2</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BACC6"/>
                    </a:solidFill>
                  </a:tcPr>
                </a:tc>
                <a:tc>
                  <a:txBody>
                    <a:bodyPr/>
                    <a:lstStyle/>
                    <a:p>
                      <a:pPr algn="ctr"/>
                      <a:r>
                        <a:rPr lang="en-US" sz="1900" b="1" dirty="0">
                          <a:solidFill>
                            <a:schemeClr val="tx1"/>
                          </a:solidFill>
                        </a:rPr>
                        <a:t>Test Cycle 3</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BACC6"/>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900" b="1" dirty="0">
                          <a:solidFill>
                            <a:schemeClr val="tx1"/>
                          </a:solidFill>
                        </a:rPr>
                        <a:t>Test Cycle 4</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BACC6"/>
                    </a:solidFill>
                  </a:tcPr>
                </a:tc>
                <a:extLst>
                  <a:ext uri="{0D108BD9-81ED-4DB2-BD59-A6C34878D82A}">
                    <a16:rowId xmlns:a16="http://schemas.microsoft.com/office/drawing/2014/main" val="10000"/>
                  </a:ext>
                </a:extLst>
              </a:tr>
              <a:tr h="378073">
                <a:tc gridSpan="2">
                  <a:txBody>
                    <a:bodyPr/>
                    <a:lstStyle/>
                    <a:p>
                      <a:pPr algn="ctr"/>
                      <a:r>
                        <a:rPr lang="en-US" sz="1100" b="1" i="0" dirty="0">
                          <a:solidFill>
                            <a:schemeClr val="tx1"/>
                          </a:solidFill>
                          <a:latin typeface="+mn-lt"/>
                        </a:rPr>
                        <a:t>Date of Test</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DCADB"/>
                    </a:solidFill>
                  </a:tcPr>
                </a:tc>
                <a:tc hMerge="1">
                  <a:txBody>
                    <a:bodyPr/>
                    <a:lstStyle/>
                    <a:p>
                      <a:pPr algn="ctr"/>
                      <a:r>
                        <a:rPr lang="en-US" sz="1100" b="1" i="0" dirty="0">
                          <a:solidFill>
                            <a:schemeClr val="tx1"/>
                          </a:solidFill>
                          <a:latin typeface="+mn-lt"/>
                        </a:rPr>
                        <a:t>Date of Test</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8DCADB"/>
                    </a:solidFill>
                  </a:tcPr>
                </a:tc>
                <a:tc>
                  <a:txBody>
                    <a:bodyPr/>
                    <a:lstStyle/>
                    <a:p>
                      <a:pPr algn="ctr"/>
                      <a:endParaRPr lang="en-US" sz="1100" b="1" dirty="0">
                        <a:solidFill>
                          <a:schemeClr val="tx1"/>
                        </a:solidFill>
                        <a:latin typeface="+mn-lt"/>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8DCADB"/>
                    </a:solidFill>
                  </a:tcPr>
                </a:tc>
                <a:tc>
                  <a:txBody>
                    <a:bodyPr/>
                    <a:lstStyle/>
                    <a:p>
                      <a:pPr algn="ctr"/>
                      <a:endParaRPr lang="en-US" sz="1100" b="1" dirty="0">
                        <a:solidFill>
                          <a:schemeClr val="tx1"/>
                        </a:solidFill>
                        <a:latin typeface="+mn-lt"/>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DCADB"/>
                    </a:solidFill>
                  </a:tcPr>
                </a:tc>
                <a:tc>
                  <a:txBody>
                    <a:bodyPr/>
                    <a:lstStyle/>
                    <a:p>
                      <a:pPr algn="ctr"/>
                      <a:endParaRPr lang="en-US" sz="1100" b="1" dirty="0">
                        <a:solidFill>
                          <a:schemeClr val="tx1"/>
                        </a:solidFill>
                        <a:latin typeface="+mn-lt"/>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DCADB"/>
                    </a:solidFill>
                  </a:tcPr>
                </a:tc>
                <a:tc>
                  <a:txBody>
                    <a:bodyPr/>
                    <a:lstStyle/>
                    <a:p>
                      <a:pPr algn="ctr"/>
                      <a:endParaRPr lang="en-US" sz="1100" b="1" dirty="0">
                        <a:solidFill>
                          <a:schemeClr val="tx1"/>
                        </a:solidFill>
                        <a:latin typeface="+mn-lt"/>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DCADB"/>
                    </a:solidFill>
                  </a:tcPr>
                </a:tc>
                <a:extLst>
                  <a:ext uri="{0D108BD9-81ED-4DB2-BD59-A6C34878D82A}">
                    <a16:rowId xmlns:a16="http://schemas.microsoft.com/office/drawing/2014/main" val="776813535"/>
                  </a:ext>
                </a:extLst>
              </a:tr>
              <a:tr h="974567">
                <a:tc>
                  <a:txBody>
                    <a:bodyPr/>
                    <a:lstStyle/>
                    <a:p>
                      <a:pPr marL="0" indent="0" algn="ctr">
                        <a:buFont typeface="+mj-lt"/>
                        <a:buNone/>
                      </a:pPr>
                      <a:r>
                        <a:rPr lang="en-US" sz="1200" b="1" dirty="0">
                          <a:solidFill>
                            <a:schemeClr val="tx1"/>
                          </a:solidFill>
                          <a:latin typeface="+mn-lt"/>
                        </a:rPr>
                        <a:t>Plan</a:t>
                      </a:r>
                    </a:p>
                  </a:txBody>
                  <a:tcPr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BACC6">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ctr">
                        <a:buFont typeface="+mj-lt"/>
                        <a:buNone/>
                      </a:pPr>
                      <a:r>
                        <a:rPr lang="en-US" sz="1100" b="1" dirty="0">
                          <a:solidFill>
                            <a:schemeClr val="tx1"/>
                          </a:solidFill>
                          <a:latin typeface="+mn-lt"/>
                        </a:rPr>
                        <a:t>Describe the objective of the test cycle.</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mj-lt"/>
                        <a:buNone/>
                      </a:pPr>
                      <a:endParaRPr lang="en-US" sz="1100" dirty="0">
                        <a:solidFill>
                          <a:schemeClr val="tx1"/>
                        </a:solidFill>
                        <a:latin typeface="+mn-lt"/>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mj-lt"/>
                        <a:buNone/>
                      </a:pPr>
                      <a:endParaRPr lang="en-US" sz="1100" dirty="0">
                        <a:solidFill>
                          <a:schemeClr val="tx1"/>
                        </a:solidFill>
                        <a:latin typeface="+mn-lt"/>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BACC6">
                        <a:tint val="40000"/>
                      </a:srgbClr>
                    </a:solidFill>
                  </a:tcPr>
                </a:tc>
                <a:tc>
                  <a:txBody>
                    <a:bodyPr/>
                    <a:lstStyle/>
                    <a:p>
                      <a:pPr marL="0" indent="0">
                        <a:buFont typeface="+mj-lt"/>
                        <a:buNone/>
                      </a:pPr>
                      <a:endParaRPr lang="en-US" sz="1100" dirty="0">
                        <a:solidFill>
                          <a:schemeClr val="tx1"/>
                        </a:solidFill>
                        <a:latin typeface="+mn-lt"/>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BACC6">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mj-lt"/>
                        <a:buNone/>
                      </a:pPr>
                      <a:endParaRPr lang="en-US" sz="1100" dirty="0">
                        <a:solidFill>
                          <a:schemeClr val="tx1"/>
                        </a:solidFill>
                        <a:latin typeface="+mn-lt"/>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BACC6">
                        <a:tint val="40000"/>
                      </a:srgbClr>
                    </a:solidFill>
                  </a:tcPr>
                </a:tc>
                <a:extLst>
                  <a:ext uri="{0D108BD9-81ED-4DB2-BD59-A6C34878D82A}">
                    <a16:rowId xmlns:a16="http://schemas.microsoft.com/office/drawing/2014/main" val="10001"/>
                  </a:ext>
                </a:extLst>
              </a:tr>
              <a:tr h="796725">
                <a:tc>
                  <a:txBody>
                    <a:bodyPr/>
                    <a:lstStyle/>
                    <a:p>
                      <a:pPr marL="0" indent="0" algn="ctr">
                        <a:buFont typeface="+mj-lt"/>
                        <a:buNone/>
                      </a:pPr>
                      <a:r>
                        <a:rPr lang="en-US" sz="1200" b="1" dirty="0">
                          <a:solidFill>
                            <a:schemeClr val="tx1"/>
                          </a:solidFill>
                          <a:latin typeface="+mn-lt"/>
                        </a:rPr>
                        <a:t>Do</a:t>
                      </a:r>
                    </a:p>
                  </a:txBody>
                  <a:tcPr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BACC6">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ctr">
                        <a:buFont typeface="+mj-lt"/>
                        <a:buNone/>
                      </a:pPr>
                      <a:r>
                        <a:rPr lang="en-US" sz="1100" b="1" dirty="0">
                          <a:solidFill>
                            <a:schemeClr val="tx1"/>
                          </a:solidFill>
                          <a:latin typeface="+mn-lt"/>
                        </a:rPr>
                        <a:t>What changed from the previous test cycle?</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mj-lt"/>
                        <a:buNone/>
                      </a:pPr>
                      <a:endParaRPr lang="en-US" sz="1100" dirty="0">
                        <a:solidFill>
                          <a:schemeClr val="tx1"/>
                        </a:solidFill>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5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mj-lt"/>
                        <a:buNone/>
                      </a:pPr>
                      <a:endParaRPr lang="en-US" sz="1100" dirty="0">
                        <a:solidFill>
                          <a:schemeClr val="tx1"/>
                        </a:solidFill>
                        <a:latin typeface="+mn-lt"/>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BACC6">
                        <a:tint val="20000"/>
                      </a:srgbClr>
                    </a:solidFill>
                  </a:tcPr>
                </a:tc>
                <a:tc>
                  <a:txBody>
                    <a:bodyPr/>
                    <a:lstStyle/>
                    <a:p>
                      <a:pPr marL="0" indent="0">
                        <a:buFont typeface="+mj-lt"/>
                        <a:buNone/>
                      </a:pPr>
                      <a:endParaRPr lang="en-US" sz="1100" dirty="0">
                        <a:solidFill>
                          <a:schemeClr val="tx1"/>
                        </a:solidFill>
                        <a:latin typeface="+mn-lt"/>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BACC6">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mj-lt"/>
                        <a:buNone/>
                      </a:pPr>
                      <a:endParaRPr lang="en-US" sz="1100" dirty="0">
                        <a:solidFill>
                          <a:schemeClr val="tx1"/>
                        </a:solidFill>
                        <a:latin typeface="+mn-lt"/>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BACC6">
                        <a:tint val="20000"/>
                      </a:srgbClr>
                    </a:solidFill>
                  </a:tcPr>
                </a:tc>
                <a:extLst>
                  <a:ext uri="{0D108BD9-81ED-4DB2-BD59-A6C34878D82A}">
                    <a16:rowId xmlns:a16="http://schemas.microsoft.com/office/drawing/2014/main" val="10002"/>
                  </a:ext>
                </a:extLst>
              </a:tr>
              <a:tr h="1432471">
                <a:tc>
                  <a:txBody>
                    <a:bodyPr/>
                    <a:lstStyle/>
                    <a:p>
                      <a:pPr marL="0" indent="0" algn="ctr">
                        <a:buFont typeface="+mj-lt"/>
                        <a:buNone/>
                      </a:pPr>
                      <a:r>
                        <a:rPr lang="en-US" sz="1200" b="1" dirty="0">
                          <a:solidFill>
                            <a:schemeClr val="tx1"/>
                          </a:solidFill>
                          <a:latin typeface="+mn-lt"/>
                        </a:rPr>
                        <a:t>Study</a:t>
                      </a:r>
                    </a:p>
                  </a:txBody>
                  <a:tcPr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BACC6">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ctr">
                        <a:buFont typeface="+mj-lt"/>
                        <a:buNone/>
                      </a:pPr>
                      <a:r>
                        <a:rPr lang="en-US" sz="1100" b="1" dirty="0">
                          <a:solidFill>
                            <a:schemeClr val="tx1"/>
                          </a:solidFill>
                          <a:latin typeface="+mn-lt"/>
                        </a:rPr>
                        <a:t>Results:  Data and Observations</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mj-lt"/>
                        <a:buNone/>
                      </a:pPr>
                      <a:endParaRPr lang="en-US" sz="1100" dirty="0">
                        <a:solidFill>
                          <a:schemeClr val="tx1"/>
                        </a:solidFill>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mj-lt"/>
                        <a:buNone/>
                      </a:pPr>
                      <a:endParaRPr lang="en-US" sz="1100" dirty="0">
                        <a:solidFill>
                          <a:schemeClr val="tx1"/>
                        </a:solidFill>
                        <a:latin typeface="+mn-lt"/>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BACC6">
                        <a:tint val="40000"/>
                      </a:srgbClr>
                    </a:solidFill>
                  </a:tcPr>
                </a:tc>
                <a:tc>
                  <a:txBody>
                    <a:bodyPr/>
                    <a:lstStyle/>
                    <a:p>
                      <a:pPr marL="0" indent="0">
                        <a:buFont typeface="+mj-lt"/>
                        <a:buNone/>
                      </a:pPr>
                      <a:endParaRPr lang="en-US" sz="1100" dirty="0">
                        <a:solidFill>
                          <a:schemeClr val="tx1"/>
                        </a:solidFill>
                        <a:latin typeface="+mn-lt"/>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BACC6">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mj-lt"/>
                        <a:buNone/>
                      </a:pPr>
                      <a:endParaRPr lang="en-US" sz="1100" dirty="0">
                        <a:solidFill>
                          <a:schemeClr val="tx1"/>
                        </a:solidFill>
                        <a:latin typeface="+mn-lt"/>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BACC6">
                        <a:tint val="40000"/>
                      </a:srgbClr>
                    </a:solidFill>
                  </a:tcPr>
                </a:tc>
                <a:extLst>
                  <a:ext uri="{0D108BD9-81ED-4DB2-BD59-A6C34878D82A}">
                    <a16:rowId xmlns:a16="http://schemas.microsoft.com/office/drawing/2014/main" val="10003"/>
                  </a:ext>
                </a:extLst>
              </a:tr>
              <a:tr h="796725">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Act</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F1F5"/>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kumimoji="0" lang="en-US" sz="1100" b="1" i="0" u="none" strike="noStrike" kern="1200" cap="none" spc="0" normalizeH="0" baseline="0" noProof="0" dirty="0">
                          <a:ln>
                            <a:noFill/>
                          </a:ln>
                          <a:solidFill>
                            <a:prstClr val="black"/>
                          </a:solidFill>
                          <a:effectLst/>
                          <a:uLnTx/>
                          <a:uFillTx/>
                          <a:latin typeface="+mn-lt"/>
                          <a:ea typeface="+mn-ea"/>
                          <a:cs typeface="+mn-cs"/>
                        </a:rPr>
                        <a:t>Action </a:t>
                      </a:r>
                    </a:p>
                    <a:p>
                      <a:pPr marL="0" marR="0" lvl="0" indent="0" algn="ctr" defTabSz="914400" rtl="0" eaLnBrk="1" fontAlgn="auto" latinLnBrk="0" hangingPunct="1">
                        <a:lnSpc>
                          <a:spcPct val="100000"/>
                        </a:lnSpc>
                        <a:spcBef>
                          <a:spcPts val="0"/>
                        </a:spcBef>
                        <a:spcAft>
                          <a:spcPts val="0"/>
                        </a:spcAft>
                        <a:buClrTx/>
                        <a:buSzTx/>
                        <a:buFont typeface="+mj-lt"/>
                        <a:buNone/>
                        <a:tabLst/>
                        <a:defRPr/>
                      </a:pPr>
                      <a:r>
                        <a:rPr kumimoji="0" lang="en-US" sz="1100" b="1" i="0" u="none" strike="noStrike" kern="1200" cap="none" spc="0" normalizeH="0" baseline="0" noProof="0" dirty="0">
                          <a:ln>
                            <a:noFill/>
                          </a:ln>
                          <a:solidFill>
                            <a:prstClr val="black"/>
                          </a:solidFill>
                          <a:effectLst/>
                          <a:uLnTx/>
                          <a:uFillTx/>
                          <a:latin typeface="+mn-lt"/>
                          <a:ea typeface="+mn-ea"/>
                          <a:cs typeface="+mn-cs"/>
                        </a:rPr>
                        <a:t>(Adapt, Adopt or Abandon): </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F1F5"/>
                    </a:solidFill>
                  </a:tcPr>
                </a:tc>
                <a:tc>
                  <a:txBody>
                    <a:bodyPr/>
                    <a:lstStyle/>
                    <a:p>
                      <a:pPr marL="0" indent="0">
                        <a:buFont typeface="+mj-lt"/>
                        <a:buNone/>
                      </a:pPr>
                      <a:endParaRPr lang="en-US" sz="1100" dirty="0">
                        <a:solidFill>
                          <a:schemeClr val="tx1"/>
                        </a:solidFill>
                        <a:latin typeface="+mn-lt"/>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F1F5"/>
                    </a:solidFill>
                  </a:tcPr>
                </a:tc>
                <a:tc>
                  <a:txBody>
                    <a:bodyPr/>
                    <a:lstStyle/>
                    <a:p>
                      <a:pPr marL="0" indent="0">
                        <a:buFont typeface="+mj-lt"/>
                        <a:buNone/>
                      </a:pPr>
                      <a:endParaRPr lang="en-US" sz="1100" dirty="0">
                        <a:solidFill>
                          <a:schemeClr val="tx1"/>
                        </a:solidFill>
                        <a:latin typeface="+mn-lt"/>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F1F5"/>
                    </a:solidFill>
                  </a:tcPr>
                </a:tc>
                <a:tc>
                  <a:txBody>
                    <a:bodyPr/>
                    <a:lstStyle/>
                    <a:p>
                      <a:pPr marL="0" indent="0">
                        <a:buFont typeface="+mj-lt"/>
                        <a:buNone/>
                      </a:pPr>
                      <a:endParaRPr lang="en-US" sz="1100" dirty="0">
                        <a:solidFill>
                          <a:schemeClr val="tx1"/>
                        </a:solidFill>
                        <a:latin typeface="+mn-lt"/>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F1F5"/>
                    </a:solidFill>
                  </a:tcPr>
                </a:tc>
                <a:tc>
                  <a:txBody>
                    <a:bodyPr/>
                    <a:lstStyle/>
                    <a:p>
                      <a:pPr marL="0" indent="0">
                        <a:buFont typeface="+mj-lt"/>
                        <a:buNone/>
                      </a:pPr>
                      <a:endParaRPr lang="en-US" sz="1100" dirty="0">
                        <a:solidFill>
                          <a:schemeClr val="tx1"/>
                        </a:solidFill>
                        <a:latin typeface="+mn-lt"/>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F1F5"/>
                    </a:solidFill>
                  </a:tcPr>
                </a:tc>
                <a:extLst>
                  <a:ext uri="{0D108BD9-81ED-4DB2-BD59-A6C34878D82A}">
                    <a16:rowId xmlns:a16="http://schemas.microsoft.com/office/drawing/2014/main" val="10006"/>
                  </a:ext>
                </a:extLst>
              </a:tr>
            </a:tbl>
          </a:graphicData>
        </a:graphic>
      </p:graphicFrame>
      <p:pic>
        <p:nvPicPr>
          <p:cNvPr id="5" name="Picture 4">
            <a:extLst>
              <a:ext uri="{FF2B5EF4-FFF2-40B4-BE49-F238E27FC236}">
                <a16:creationId xmlns:a16="http://schemas.microsoft.com/office/drawing/2014/main" id="{FD86A42F-C85B-1901-3CD5-9FE6A71E66B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700091" y="502788"/>
            <a:ext cx="766540" cy="642431"/>
          </a:xfrm>
          <a:prstGeom prst="rect">
            <a:avLst/>
          </a:prstGeom>
          <a:noFill/>
          <a:ln>
            <a:noFill/>
          </a:ln>
        </p:spPr>
      </p:pic>
      <p:pic>
        <p:nvPicPr>
          <p:cNvPr id="6" name="Picture 5">
            <a:extLst>
              <a:ext uri="{FF2B5EF4-FFF2-40B4-BE49-F238E27FC236}">
                <a16:creationId xmlns:a16="http://schemas.microsoft.com/office/drawing/2014/main" id="{FB71B353-5555-5D87-5AD4-AFA820B98E8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576639" y="396612"/>
            <a:ext cx="766540" cy="642431"/>
          </a:xfrm>
          <a:prstGeom prst="rect">
            <a:avLst/>
          </a:prstGeom>
          <a:noFill/>
          <a:ln>
            <a:noFill/>
          </a:ln>
        </p:spPr>
      </p:pic>
      <p:pic>
        <p:nvPicPr>
          <p:cNvPr id="7" name="Picture 6">
            <a:extLst>
              <a:ext uri="{FF2B5EF4-FFF2-40B4-BE49-F238E27FC236}">
                <a16:creationId xmlns:a16="http://schemas.microsoft.com/office/drawing/2014/main" id="{00FD0061-45E5-5747-AF76-0DEBE5C91F7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453189" y="289092"/>
            <a:ext cx="766540" cy="642431"/>
          </a:xfrm>
          <a:prstGeom prst="rect">
            <a:avLst/>
          </a:prstGeom>
          <a:noFill/>
          <a:ln>
            <a:noFill/>
          </a:ln>
        </p:spPr>
      </p:pic>
      <p:pic>
        <p:nvPicPr>
          <p:cNvPr id="8" name="Picture 7">
            <a:extLst>
              <a:ext uri="{FF2B5EF4-FFF2-40B4-BE49-F238E27FC236}">
                <a16:creationId xmlns:a16="http://schemas.microsoft.com/office/drawing/2014/main" id="{9E39D821-4F36-4609-615D-33272FB6676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515601" y="167924"/>
            <a:ext cx="766540" cy="642431"/>
          </a:xfrm>
          <a:prstGeom prst="rect">
            <a:avLst/>
          </a:prstGeom>
          <a:noFill/>
          <a:ln>
            <a:noFill/>
          </a:ln>
        </p:spPr>
      </p:pic>
      <p:pic>
        <p:nvPicPr>
          <p:cNvPr id="9" name="Picture 8">
            <a:extLst>
              <a:ext uri="{FF2B5EF4-FFF2-40B4-BE49-F238E27FC236}">
                <a16:creationId xmlns:a16="http://schemas.microsoft.com/office/drawing/2014/main" id="{9ED3E833-A592-67A2-A131-C63ED70675DA}"/>
              </a:ext>
            </a:extLst>
          </p:cNvPr>
          <p:cNvPicPr>
            <a:picLocks noChangeAspect="1"/>
          </p:cNvPicPr>
          <p:nvPr/>
        </p:nvPicPr>
        <p:blipFill>
          <a:blip r:embed="rId3"/>
          <a:stretch>
            <a:fillRect/>
          </a:stretch>
        </p:blipFill>
        <p:spPr>
          <a:xfrm>
            <a:off x="381000" y="101804"/>
            <a:ext cx="1670851" cy="614165"/>
          </a:xfrm>
          <a:prstGeom prst="rect">
            <a:avLst/>
          </a:prstGeom>
        </p:spPr>
      </p:pic>
      <p:sp>
        <p:nvSpPr>
          <p:cNvPr id="16" name="Right Triangle 15">
            <a:extLst>
              <a:ext uri="{FF2B5EF4-FFF2-40B4-BE49-F238E27FC236}">
                <a16:creationId xmlns:a16="http://schemas.microsoft.com/office/drawing/2014/main" id="{269500B3-736C-C7C0-E827-BAAC98D76E3B}"/>
              </a:ext>
            </a:extLst>
          </p:cNvPr>
          <p:cNvSpPr/>
          <p:nvPr/>
        </p:nvSpPr>
        <p:spPr>
          <a:xfrm rot="10800000" flipV="1">
            <a:off x="4190999" y="824006"/>
            <a:ext cx="7772400" cy="393509"/>
          </a:xfrm>
          <a:prstGeom prst="rtTriangle">
            <a:avLst/>
          </a:prstGeom>
          <a:solidFill>
            <a:srgbClr val="4BA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2" name="TextBox 11">
            <a:extLst>
              <a:ext uri="{FF2B5EF4-FFF2-40B4-BE49-F238E27FC236}">
                <a16:creationId xmlns:a16="http://schemas.microsoft.com/office/drawing/2014/main" id="{FEE2E2C4-5F47-2941-5C88-6AC17AF333E7}"/>
              </a:ext>
            </a:extLst>
          </p:cNvPr>
          <p:cNvSpPr txBox="1"/>
          <p:nvPr/>
        </p:nvSpPr>
        <p:spPr>
          <a:xfrm>
            <a:off x="1524000" y="12259"/>
            <a:ext cx="91440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Ramp Summary</a:t>
            </a:r>
          </a:p>
        </p:txBody>
      </p:sp>
    </p:spTree>
    <p:extLst>
      <p:ext uri="{BB962C8B-B14F-4D97-AF65-F5344CB8AC3E}">
        <p14:creationId xmlns:p14="http://schemas.microsoft.com/office/powerpoint/2010/main" val="1307877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88ECBCA-9925-5F49-E3EC-A4BD304B220E}"/>
              </a:ext>
            </a:extLst>
          </p:cNvPr>
          <p:cNvSpPr/>
          <p:nvPr/>
        </p:nvSpPr>
        <p:spPr>
          <a:xfrm>
            <a:off x="11098729" y="6030459"/>
            <a:ext cx="793214" cy="705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31CE4C1C-A277-C900-4E46-3F84F45F4194}"/>
              </a:ext>
            </a:extLst>
          </p:cNvPr>
          <p:cNvPicPr>
            <a:picLocks noGrp="1" noChangeAspect="1"/>
          </p:cNvPicPr>
          <p:nvPr>
            <p:ph idx="1"/>
          </p:nvPr>
        </p:nvPicPr>
        <p:blipFill>
          <a:blip r:embed="rId2"/>
          <a:stretch>
            <a:fillRect/>
          </a:stretch>
        </p:blipFill>
        <p:spPr>
          <a:xfrm>
            <a:off x="879206" y="171612"/>
            <a:ext cx="10433587" cy="6514776"/>
          </a:xfrm>
        </p:spPr>
      </p:pic>
    </p:spTree>
    <p:extLst>
      <p:ext uri="{BB962C8B-B14F-4D97-AF65-F5344CB8AC3E}">
        <p14:creationId xmlns:p14="http://schemas.microsoft.com/office/powerpoint/2010/main" val="2051434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94535D-7806-8B10-824F-3A982AC560BD}"/>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77E56CC7-9473-732A-2168-A687CFE1DCC1}"/>
              </a:ext>
            </a:extLst>
          </p:cNvPr>
          <p:cNvSpPr/>
          <p:nvPr/>
        </p:nvSpPr>
        <p:spPr>
          <a:xfrm>
            <a:off x="11098729" y="6030459"/>
            <a:ext cx="793214" cy="705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637FCFE3-D3C3-CD7B-08E6-8D3EC3662E7A}"/>
              </a:ext>
            </a:extLst>
          </p:cNvPr>
          <p:cNvPicPr>
            <a:picLocks noGrp="1" noChangeAspect="1"/>
          </p:cNvPicPr>
          <p:nvPr>
            <p:ph idx="1"/>
          </p:nvPr>
        </p:nvPicPr>
        <p:blipFill>
          <a:blip r:embed="rId3"/>
          <a:stretch>
            <a:fillRect/>
          </a:stretch>
        </p:blipFill>
        <p:spPr>
          <a:xfrm>
            <a:off x="770567" y="220763"/>
            <a:ext cx="10433587" cy="6514776"/>
          </a:xfrm>
        </p:spPr>
      </p:pic>
      <p:cxnSp>
        <p:nvCxnSpPr>
          <p:cNvPr id="4" name="Straight Connector 3">
            <a:extLst>
              <a:ext uri="{FF2B5EF4-FFF2-40B4-BE49-F238E27FC236}">
                <a16:creationId xmlns:a16="http://schemas.microsoft.com/office/drawing/2014/main" id="{C5965885-C988-D6CC-E71A-9A407F636FCF}"/>
              </a:ext>
            </a:extLst>
          </p:cNvPr>
          <p:cNvCxnSpPr>
            <a:cxnSpLocks/>
          </p:cNvCxnSpPr>
          <p:nvPr/>
        </p:nvCxnSpPr>
        <p:spPr>
          <a:xfrm>
            <a:off x="7063342" y="941518"/>
            <a:ext cx="4032173"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ED722F77-1065-74D2-F94C-C6454470F0EC}"/>
              </a:ext>
            </a:extLst>
          </p:cNvPr>
          <p:cNvCxnSpPr>
            <a:cxnSpLocks/>
          </p:cNvCxnSpPr>
          <p:nvPr/>
        </p:nvCxnSpPr>
        <p:spPr>
          <a:xfrm>
            <a:off x="7063342" y="4277793"/>
            <a:ext cx="4032173"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9AD711FA-E33C-4303-C496-13A8919D484A}"/>
              </a:ext>
            </a:extLst>
          </p:cNvPr>
          <p:cNvCxnSpPr>
            <a:cxnSpLocks/>
          </p:cNvCxnSpPr>
          <p:nvPr/>
        </p:nvCxnSpPr>
        <p:spPr>
          <a:xfrm>
            <a:off x="7063342" y="4432029"/>
            <a:ext cx="4032173"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6587D255-33E9-F60D-9B25-842801617963}"/>
              </a:ext>
            </a:extLst>
          </p:cNvPr>
          <p:cNvCxnSpPr>
            <a:cxnSpLocks/>
          </p:cNvCxnSpPr>
          <p:nvPr/>
        </p:nvCxnSpPr>
        <p:spPr>
          <a:xfrm>
            <a:off x="7053817" y="4663384"/>
            <a:ext cx="4032173"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C9A0DBCE-E26A-D65B-C266-6DD2BA8E6EEE}"/>
              </a:ext>
            </a:extLst>
          </p:cNvPr>
          <p:cNvCxnSpPr>
            <a:cxnSpLocks/>
          </p:cNvCxnSpPr>
          <p:nvPr/>
        </p:nvCxnSpPr>
        <p:spPr>
          <a:xfrm>
            <a:off x="7044292" y="5126092"/>
            <a:ext cx="4032173"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7A46203F-2B6C-156E-D87E-D39812C0D01A}"/>
              </a:ext>
            </a:extLst>
          </p:cNvPr>
          <p:cNvCxnSpPr>
            <a:cxnSpLocks/>
          </p:cNvCxnSpPr>
          <p:nvPr/>
        </p:nvCxnSpPr>
        <p:spPr>
          <a:xfrm>
            <a:off x="7053817" y="6152968"/>
            <a:ext cx="4032173"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0B28D0B8-A587-59C5-69A0-44D5ABDF19E8}"/>
              </a:ext>
            </a:extLst>
          </p:cNvPr>
          <p:cNvCxnSpPr>
            <a:cxnSpLocks/>
          </p:cNvCxnSpPr>
          <p:nvPr/>
        </p:nvCxnSpPr>
        <p:spPr>
          <a:xfrm>
            <a:off x="7053817" y="6393032"/>
            <a:ext cx="4032173"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406B39DE-6DA3-23E9-C44F-D01FB8B22966}"/>
              </a:ext>
            </a:extLst>
          </p:cNvPr>
          <p:cNvCxnSpPr>
            <a:cxnSpLocks/>
          </p:cNvCxnSpPr>
          <p:nvPr/>
        </p:nvCxnSpPr>
        <p:spPr>
          <a:xfrm>
            <a:off x="7053817" y="6536251"/>
            <a:ext cx="4032173"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7D8254F6-A5E1-DC28-12B3-1D9200DE6AB2}"/>
              </a:ext>
            </a:extLst>
          </p:cNvPr>
          <p:cNvCxnSpPr>
            <a:cxnSpLocks/>
          </p:cNvCxnSpPr>
          <p:nvPr/>
        </p:nvCxnSpPr>
        <p:spPr>
          <a:xfrm>
            <a:off x="7063342" y="719345"/>
            <a:ext cx="4032173"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19960D31-5917-7FA6-D62A-4341273DE784}"/>
              </a:ext>
            </a:extLst>
          </p:cNvPr>
          <p:cNvCxnSpPr>
            <a:cxnSpLocks/>
          </p:cNvCxnSpPr>
          <p:nvPr/>
        </p:nvCxnSpPr>
        <p:spPr>
          <a:xfrm>
            <a:off x="7063342" y="2217639"/>
            <a:ext cx="4032173"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9F81450A-A67C-A3B3-34E4-AFF8F2FCBEA5}"/>
              </a:ext>
            </a:extLst>
          </p:cNvPr>
          <p:cNvCxnSpPr>
            <a:cxnSpLocks/>
          </p:cNvCxnSpPr>
          <p:nvPr/>
        </p:nvCxnSpPr>
        <p:spPr>
          <a:xfrm>
            <a:off x="7053817" y="5830041"/>
            <a:ext cx="4032173"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E06FF4E7-1770-291A-D856-A373D32F8F19}"/>
              </a:ext>
            </a:extLst>
          </p:cNvPr>
          <p:cNvCxnSpPr>
            <a:cxnSpLocks/>
          </p:cNvCxnSpPr>
          <p:nvPr/>
        </p:nvCxnSpPr>
        <p:spPr>
          <a:xfrm>
            <a:off x="7053817" y="5970718"/>
            <a:ext cx="4032173"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2CF334DA-2B70-2EA3-7942-77A8A315BF9F}"/>
              </a:ext>
            </a:extLst>
          </p:cNvPr>
          <p:cNvCxnSpPr>
            <a:cxnSpLocks/>
          </p:cNvCxnSpPr>
          <p:nvPr/>
        </p:nvCxnSpPr>
        <p:spPr>
          <a:xfrm>
            <a:off x="7053817" y="5607303"/>
            <a:ext cx="4032173"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E31F01EA-1448-333B-22AF-1E04348D425B}"/>
              </a:ext>
            </a:extLst>
          </p:cNvPr>
          <p:cNvSpPr txBox="1"/>
          <p:nvPr/>
        </p:nvSpPr>
        <p:spPr>
          <a:xfrm>
            <a:off x="11041622" y="5218807"/>
            <a:ext cx="907428" cy="276999"/>
          </a:xfrm>
          <a:prstGeom prst="rect">
            <a:avLst/>
          </a:prstGeom>
          <a:noFill/>
        </p:spPr>
        <p:txBody>
          <a:bodyPr wrap="none" rtlCol="0">
            <a:spAutoFit/>
          </a:bodyPr>
          <a:lstStyle/>
          <a:p>
            <a:r>
              <a:rPr lang="en-US" sz="1200" dirty="0"/>
              <a:t>PANTHER</a:t>
            </a:r>
          </a:p>
        </p:txBody>
      </p:sp>
      <p:sp>
        <p:nvSpPr>
          <p:cNvPr id="21" name="TextBox 20">
            <a:extLst>
              <a:ext uri="{FF2B5EF4-FFF2-40B4-BE49-F238E27FC236}">
                <a16:creationId xmlns:a16="http://schemas.microsoft.com/office/drawing/2014/main" id="{A2C0C72D-B546-FF83-4F26-B41D2B0CA019}"/>
              </a:ext>
            </a:extLst>
          </p:cNvPr>
          <p:cNvSpPr txBox="1"/>
          <p:nvPr/>
        </p:nvSpPr>
        <p:spPr>
          <a:xfrm>
            <a:off x="11040866" y="1019994"/>
            <a:ext cx="1178528" cy="400110"/>
          </a:xfrm>
          <a:prstGeom prst="rect">
            <a:avLst/>
          </a:prstGeom>
          <a:noFill/>
        </p:spPr>
        <p:txBody>
          <a:bodyPr wrap="none" rtlCol="0">
            <a:spAutoFit/>
          </a:bodyPr>
          <a:lstStyle/>
          <a:p>
            <a:r>
              <a:rPr lang="en-US" sz="1000" dirty="0"/>
              <a:t>Glooko One Click</a:t>
            </a:r>
          </a:p>
          <a:p>
            <a:r>
              <a:rPr lang="en-US" sz="1000" dirty="0"/>
              <a:t>Glooko Metrics</a:t>
            </a:r>
          </a:p>
        </p:txBody>
      </p:sp>
      <p:sp>
        <p:nvSpPr>
          <p:cNvPr id="22" name="TextBox 21">
            <a:extLst>
              <a:ext uri="{FF2B5EF4-FFF2-40B4-BE49-F238E27FC236}">
                <a16:creationId xmlns:a16="http://schemas.microsoft.com/office/drawing/2014/main" id="{4CDDE0F5-7AFC-36B6-44E9-D79AA52DDC0C}"/>
              </a:ext>
            </a:extLst>
          </p:cNvPr>
          <p:cNvSpPr txBox="1"/>
          <p:nvPr/>
        </p:nvSpPr>
        <p:spPr>
          <a:xfrm>
            <a:off x="11047451" y="2426064"/>
            <a:ext cx="1130438" cy="276999"/>
          </a:xfrm>
          <a:prstGeom prst="rect">
            <a:avLst/>
          </a:prstGeom>
          <a:noFill/>
        </p:spPr>
        <p:txBody>
          <a:bodyPr wrap="none" rtlCol="0">
            <a:spAutoFit/>
          </a:bodyPr>
          <a:lstStyle/>
          <a:p>
            <a:r>
              <a:rPr lang="en-US" sz="1200" dirty="0"/>
              <a:t>Utilize RN CC</a:t>
            </a:r>
          </a:p>
        </p:txBody>
      </p:sp>
      <p:sp>
        <p:nvSpPr>
          <p:cNvPr id="23" name="TextBox 22">
            <a:extLst>
              <a:ext uri="{FF2B5EF4-FFF2-40B4-BE49-F238E27FC236}">
                <a16:creationId xmlns:a16="http://schemas.microsoft.com/office/drawing/2014/main" id="{5B7E394C-263F-9AFF-8EE6-A861DA365426}"/>
              </a:ext>
            </a:extLst>
          </p:cNvPr>
          <p:cNvSpPr txBox="1"/>
          <p:nvPr/>
        </p:nvSpPr>
        <p:spPr>
          <a:xfrm>
            <a:off x="11047451" y="3018185"/>
            <a:ext cx="1130438" cy="276999"/>
          </a:xfrm>
          <a:prstGeom prst="rect">
            <a:avLst/>
          </a:prstGeom>
          <a:noFill/>
        </p:spPr>
        <p:txBody>
          <a:bodyPr wrap="none" rtlCol="0">
            <a:spAutoFit/>
          </a:bodyPr>
          <a:lstStyle/>
          <a:p>
            <a:r>
              <a:rPr lang="en-US" sz="1200" dirty="0"/>
              <a:t>Utilize RN CC</a:t>
            </a:r>
          </a:p>
        </p:txBody>
      </p:sp>
      <p:sp>
        <p:nvSpPr>
          <p:cNvPr id="24" name="TextBox 23">
            <a:extLst>
              <a:ext uri="{FF2B5EF4-FFF2-40B4-BE49-F238E27FC236}">
                <a16:creationId xmlns:a16="http://schemas.microsoft.com/office/drawing/2014/main" id="{988E0077-189F-7C0C-F28A-6000DF77D0BC}"/>
              </a:ext>
            </a:extLst>
          </p:cNvPr>
          <p:cNvSpPr txBox="1"/>
          <p:nvPr/>
        </p:nvSpPr>
        <p:spPr>
          <a:xfrm>
            <a:off x="11040866" y="569146"/>
            <a:ext cx="883575" cy="276999"/>
          </a:xfrm>
          <a:prstGeom prst="rect">
            <a:avLst/>
          </a:prstGeom>
          <a:noFill/>
        </p:spPr>
        <p:txBody>
          <a:bodyPr wrap="none" rtlCol="0">
            <a:spAutoFit/>
          </a:bodyPr>
          <a:lstStyle/>
          <a:p>
            <a:r>
              <a:rPr lang="en-US" sz="1200" dirty="0"/>
              <a:t>Flowsheet</a:t>
            </a:r>
          </a:p>
        </p:txBody>
      </p:sp>
      <p:sp>
        <p:nvSpPr>
          <p:cNvPr id="25" name="TextBox 24">
            <a:extLst>
              <a:ext uri="{FF2B5EF4-FFF2-40B4-BE49-F238E27FC236}">
                <a16:creationId xmlns:a16="http://schemas.microsoft.com/office/drawing/2014/main" id="{BBB524FE-106C-9EA8-C0B2-5E73342933CB}"/>
              </a:ext>
            </a:extLst>
          </p:cNvPr>
          <p:cNvSpPr txBox="1"/>
          <p:nvPr/>
        </p:nvSpPr>
        <p:spPr>
          <a:xfrm>
            <a:off x="11040866" y="2083966"/>
            <a:ext cx="883575" cy="276999"/>
          </a:xfrm>
          <a:prstGeom prst="rect">
            <a:avLst/>
          </a:prstGeom>
          <a:noFill/>
        </p:spPr>
        <p:txBody>
          <a:bodyPr wrap="none" rtlCol="0">
            <a:spAutoFit/>
          </a:bodyPr>
          <a:lstStyle/>
          <a:p>
            <a:r>
              <a:rPr lang="en-US" sz="1200" dirty="0"/>
              <a:t>Flowsheet</a:t>
            </a:r>
          </a:p>
        </p:txBody>
      </p:sp>
      <p:sp>
        <p:nvSpPr>
          <p:cNvPr id="26" name="TextBox 25">
            <a:extLst>
              <a:ext uri="{FF2B5EF4-FFF2-40B4-BE49-F238E27FC236}">
                <a16:creationId xmlns:a16="http://schemas.microsoft.com/office/drawing/2014/main" id="{5F008F9E-6C2D-8126-5314-D64454106781}"/>
              </a:ext>
            </a:extLst>
          </p:cNvPr>
          <p:cNvSpPr txBox="1"/>
          <p:nvPr/>
        </p:nvSpPr>
        <p:spPr>
          <a:xfrm>
            <a:off x="11004250" y="5002841"/>
            <a:ext cx="1290738" cy="246221"/>
          </a:xfrm>
          <a:prstGeom prst="rect">
            <a:avLst/>
          </a:prstGeom>
          <a:noFill/>
        </p:spPr>
        <p:txBody>
          <a:bodyPr wrap="none" rtlCol="0">
            <a:spAutoFit/>
          </a:bodyPr>
          <a:lstStyle/>
          <a:p>
            <a:r>
              <a:rPr lang="en-US" sz="1000" dirty="0"/>
              <a:t>Orientation lectures</a:t>
            </a:r>
          </a:p>
        </p:txBody>
      </p:sp>
      <p:sp>
        <p:nvSpPr>
          <p:cNvPr id="27" name="TextBox 26">
            <a:extLst>
              <a:ext uri="{FF2B5EF4-FFF2-40B4-BE49-F238E27FC236}">
                <a16:creationId xmlns:a16="http://schemas.microsoft.com/office/drawing/2014/main" id="{77A59752-AB47-62C6-53EB-B557231BA629}"/>
              </a:ext>
            </a:extLst>
          </p:cNvPr>
          <p:cNvSpPr txBox="1"/>
          <p:nvPr/>
        </p:nvSpPr>
        <p:spPr>
          <a:xfrm>
            <a:off x="11027062" y="5474475"/>
            <a:ext cx="1175322" cy="276999"/>
          </a:xfrm>
          <a:prstGeom prst="rect">
            <a:avLst/>
          </a:prstGeom>
          <a:noFill/>
        </p:spPr>
        <p:txBody>
          <a:bodyPr wrap="none" rtlCol="0">
            <a:spAutoFit/>
          </a:bodyPr>
          <a:lstStyle/>
          <a:p>
            <a:r>
              <a:rPr lang="en-US" sz="1200" dirty="0"/>
              <a:t>Post-pump FU</a:t>
            </a:r>
          </a:p>
        </p:txBody>
      </p:sp>
      <p:sp>
        <p:nvSpPr>
          <p:cNvPr id="2" name="TextBox 1">
            <a:extLst>
              <a:ext uri="{FF2B5EF4-FFF2-40B4-BE49-F238E27FC236}">
                <a16:creationId xmlns:a16="http://schemas.microsoft.com/office/drawing/2014/main" id="{14478900-9351-1395-BE4C-28956DB7219A}"/>
              </a:ext>
            </a:extLst>
          </p:cNvPr>
          <p:cNvSpPr txBox="1"/>
          <p:nvPr/>
        </p:nvSpPr>
        <p:spPr>
          <a:xfrm>
            <a:off x="11041622" y="811278"/>
            <a:ext cx="1200970" cy="261610"/>
          </a:xfrm>
          <a:prstGeom prst="rect">
            <a:avLst/>
          </a:prstGeom>
          <a:noFill/>
        </p:spPr>
        <p:txBody>
          <a:bodyPr wrap="none" rtlCol="0">
            <a:spAutoFit/>
          </a:bodyPr>
          <a:lstStyle/>
          <a:p>
            <a:r>
              <a:rPr lang="en-US" sz="1050" dirty="0"/>
              <a:t>1-month post-dx</a:t>
            </a:r>
          </a:p>
        </p:txBody>
      </p:sp>
      <p:sp>
        <p:nvSpPr>
          <p:cNvPr id="3" name="Star: 5 Points 2">
            <a:extLst>
              <a:ext uri="{FF2B5EF4-FFF2-40B4-BE49-F238E27FC236}">
                <a16:creationId xmlns:a16="http://schemas.microsoft.com/office/drawing/2014/main" id="{B34D72B2-3499-3B88-2029-21E559AD83B5}"/>
              </a:ext>
            </a:extLst>
          </p:cNvPr>
          <p:cNvSpPr/>
          <p:nvPr/>
        </p:nvSpPr>
        <p:spPr>
          <a:xfrm>
            <a:off x="11134139" y="3931690"/>
            <a:ext cx="217279" cy="174171"/>
          </a:xfrm>
          <a:prstGeom prst="star5">
            <a:avLst/>
          </a:prstGeom>
          <a:solidFill>
            <a:srgbClr val="FFFF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tar: 5 Points 6">
            <a:extLst>
              <a:ext uri="{FF2B5EF4-FFF2-40B4-BE49-F238E27FC236}">
                <a16:creationId xmlns:a16="http://schemas.microsoft.com/office/drawing/2014/main" id="{430EB0FC-277E-7694-0CF7-66B4131FE909}"/>
              </a:ext>
            </a:extLst>
          </p:cNvPr>
          <p:cNvSpPr/>
          <p:nvPr/>
        </p:nvSpPr>
        <p:spPr>
          <a:xfrm>
            <a:off x="11139274" y="2754305"/>
            <a:ext cx="217279" cy="174171"/>
          </a:xfrm>
          <a:prstGeom prst="star5">
            <a:avLst/>
          </a:prstGeom>
          <a:solidFill>
            <a:srgbClr val="FFFF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E3435A9A-D082-991A-9D09-55018272959F}"/>
              </a:ext>
            </a:extLst>
          </p:cNvPr>
          <p:cNvCxnSpPr>
            <a:cxnSpLocks/>
          </p:cNvCxnSpPr>
          <p:nvPr/>
        </p:nvCxnSpPr>
        <p:spPr>
          <a:xfrm>
            <a:off x="7066556" y="1511929"/>
            <a:ext cx="4032173"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1562021D-AA84-7254-EFF9-8EC7876DA931}"/>
              </a:ext>
            </a:extLst>
          </p:cNvPr>
          <p:cNvSpPr txBox="1"/>
          <p:nvPr/>
        </p:nvSpPr>
        <p:spPr>
          <a:xfrm>
            <a:off x="11056896" y="4195974"/>
            <a:ext cx="867545" cy="276999"/>
          </a:xfrm>
          <a:prstGeom prst="rect">
            <a:avLst/>
          </a:prstGeom>
          <a:noFill/>
        </p:spPr>
        <p:txBody>
          <a:bodyPr wrap="none" rtlCol="0">
            <a:spAutoFit/>
          </a:bodyPr>
          <a:lstStyle/>
          <a:p>
            <a:r>
              <a:rPr lang="en-US" sz="1200" dirty="0"/>
              <a:t>Automatic</a:t>
            </a:r>
          </a:p>
        </p:txBody>
      </p:sp>
    </p:spTree>
    <p:extLst>
      <p:ext uri="{BB962C8B-B14F-4D97-AF65-F5344CB8AC3E}">
        <p14:creationId xmlns:p14="http://schemas.microsoft.com/office/powerpoint/2010/main" val="2746011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85D3C0D-AA2B-941C-EE67-133D6923A192}"/>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2626EAF3-A0D8-3BA6-A4E7-939279B53962}"/>
              </a:ext>
            </a:extLst>
          </p:cNvPr>
          <p:cNvSpPr/>
          <p:nvPr/>
        </p:nvSpPr>
        <p:spPr>
          <a:xfrm>
            <a:off x="0" y="6504057"/>
            <a:ext cx="2372765" cy="1805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Text Box 3">
            <a:extLst>
              <a:ext uri="{FF2B5EF4-FFF2-40B4-BE49-F238E27FC236}">
                <a16:creationId xmlns:a16="http://schemas.microsoft.com/office/drawing/2014/main" id="{E9A5254D-ABBC-9626-0E54-AD3FED0B6144}"/>
              </a:ext>
            </a:extLst>
          </p:cNvPr>
          <p:cNvSpPr txBox="1">
            <a:spLocks noChangeArrowheads="1"/>
          </p:cNvSpPr>
          <p:nvPr/>
        </p:nvSpPr>
        <p:spPr bwMode="auto">
          <a:xfrm>
            <a:off x="1903478" y="2237305"/>
            <a:ext cx="167639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sng" strike="noStrike" kern="1200" cap="none" spc="0" normalizeH="0" baseline="0" noProof="0" dirty="0">
                <a:ln>
                  <a:noFill/>
                </a:ln>
                <a:solidFill>
                  <a:srgbClr val="000000"/>
                </a:solidFill>
                <a:effectLst/>
                <a:uLnTx/>
                <a:uFillTx/>
                <a:latin typeface="Arial Narrow" pitchFamily="34" charset="0"/>
                <a:ea typeface="+mn-ea"/>
                <a:cs typeface="+mn-cs"/>
              </a:rPr>
              <a:t>SMART Aim</a:t>
            </a:r>
          </a:p>
        </p:txBody>
      </p:sp>
      <p:sp>
        <p:nvSpPr>
          <p:cNvPr id="6" name="Text Box 4">
            <a:extLst>
              <a:ext uri="{FF2B5EF4-FFF2-40B4-BE49-F238E27FC236}">
                <a16:creationId xmlns:a16="http://schemas.microsoft.com/office/drawing/2014/main" id="{13771836-CBB8-FB34-81DB-43B9765D0384}"/>
              </a:ext>
            </a:extLst>
          </p:cNvPr>
          <p:cNvSpPr txBox="1">
            <a:spLocks noChangeArrowheads="1"/>
          </p:cNvSpPr>
          <p:nvPr/>
        </p:nvSpPr>
        <p:spPr bwMode="auto">
          <a:xfrm>
            <a:off x="4229100" y="694275"/>
            <a:ext cx="21336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sng" strike="noStrike" kern="1200" cap="none" spc="0" normalizeH="0" baseline="0" noProof="0" dirty="0">
                <a:ln>
                  <a:noFill/>
                </a:ln>
                <a:solidFill>
                  <a:srgbClr val="000000"/>
                </a:solidFill>
                <a:effectLst/>
                <a:uLnTx/>
                <a:uFillTx/>
                <a:latin typeface="Arial Narrow" pitchFamily="34" charset="0"/>
                <a:ea typeface="+mn-ea"/>
                <a:cs typeface="+mn-cs"/>
              </a:rPr>
              <a:t>Key Drivers</a:t>
            </a:r>
          </a:p>
        </p:txBody>
      </p:sp>
      <p:sp>
        <p:nvSpPr>
          <p:cNvPr id="7" name="Text Box 5">
            <a:extLst>
              <a:ext uri="{FF2B5EF4-FFF2-40B4-BE49-F238E27FC236}">
                <a16:creationId xmlns:a16="http://schemas.microsoft.com/office/drawing/2014/main" id="{98FCE8F2-DFDC-F553-9AA9-7E777B28F62D}"/>
              </a:ext>
            </a:extLst>
          </p:cNvPr>
          <p:cNvSpPr txBox="1">
            <a:spLocks noChangeArrowheads="1"/>
          </p:cNvSpPr>
          <p:nvPr/>
        </p:nvSpPr>
        <p:spPr bwMode="auto">
          <a:xfrm>
            <a:off x="7917180" y="685800"/>
            <a:ext cx="1676400" cy="313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sng" strike="noStrike" kern="1200" cap="none" spc="0" normalizeH="0" baseline="0" noProof="0" dirty="0">
                <a:ln>
                  <a:noFill/>
                </a:ln>
                <a:solidFill>
                  <a:srgbClr val="000000"/>
                </a:solidFill>
                <a:effectLst/>
                <a:uLnTx/>
                <a:uFillTx/>
                <a:latin typeface="Arial Narrow" pitchFamily="34" charset="0"/>
                <a:ea typeface="+mn-ea"/>
                <a:cs typeface="+mn-cs"/>
              </a:rPr>
              <a:t>Interventions (LOR #)</a:t>
            </a:r>
          </a:p>
        </p:txBody>
      </p:sp>
      <p:sp>
        <p:nvSpPr>
          <p:cNvPr id="8" name="Rectangle 28">
            <a:extLst>
              <a:ext uri="{FF2B5EF4-FFF2-40B4-BE49-F238E27FC236}">
                <a16:creationId xmlns:a16="http://schemas.microsoft.com/office/drawing/2014/main" id="{68769121-E639-16D9-C175-3C6BC92757AD}"/>
              </a:ext>
            </a:extLst>
          </p:cNvPr>
          <p:cNvSpPr>
            <a:spLocks noChangeArrowheads="1"/>
          </p:cNvSpPr>
          <p:nvPr/>
        </p:nvSpPr>
        <p:spPr bwMode="auto">
          <a:xfrm>
            <a:off x="1825752" y="2563298"/>
            <a:ext cx="1831848" cy="2252822"/>
          </a:xfrm>
          <a:prstGeom prst="rect">
            <a:avLst/>
          </a:prstGeom>
          <a:solidFill>
            <a:schemeClr val="accent3"/>
          </a:solidFill>
          <a:ln w="12700">
            <a:solidFill>
              <a:schemeClr val="tx1"/>
            </a:solidFill>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Increase the percentage of patients on insulin pump therapy within 3 months of diagnosis with T1D from 22% to 50% by June 30</a:t>
            </a:r>
            <a:r>
              <a:rPr kumimoji="0" lang="en-US" altLang="en-US" sz="1200" b="0" i="0" u="none" strike="noStrike" kern="1200" cap="none" spc="0" normalizeH="0" baseline="30000" noProof="0" dirty="0">
                <a:ln>
                  <a:noFill/>
                </a:ln>
                <a:solidFill>
                  <a:srgbClr val="000000"/>
                </a:solidFill>
                <a:effectLst/>
                <a:uLnTx/>
                <a:uFillTx/>
                <a:latin typeface="Arial Narrow" panose="020B0606020202030204" pitchFamily="34" charset="0"/>
                <a:ea typeface="+mn-ea"/>
                <a:cs typeface="+mn-cs"/>
              </a:rPr>
              <a:t>th</a:t>
            </a:r>
            <a:r>
              <a:rPr kumimoji="0" lang="en-US" altLang="en-US" sz="1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 2025.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  </a:t>
            </a:r>
          </a:p>
        </p:txBody>
      </p:sp>
      <p:sp>
        <p:nvSpPr>
          <p:cNvPr id="27" name="Text Box 53">
            <a:extLst>
              <a:ext uri="{FF2B5EF4-FFF2-40B4-BE49-F238E27FC236}">
                <a16:creationId xmlns:a16="http://schemas.microsoft.com/office/drawing/2014/main" id="{14AA959B-0196-4815-A498-5AA5642424D0}"/>
              </a:ext>
            </a:extLst>
          </p:cNvPr>
          <p:cNvSpPr txBox="1">
            <a:spLocks noChangeArrowheads="1"/>
          </p:cNvSpPr>
          <p:nvPr/>
        </p:nvSpPr>
        <p:spPr bwMode="auto">
          <a:xfrm>
            <a:off x="5212080" y="6611780"/>
            <a:ext cx="271272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Arial Narrow" pitchFamily="34" charset="0"/>
                <a:ea typeface="+mn-ea"/>
                <a:cs typeface="+mn-cs"/>
              </a:rPr>
              <a:t>Note: </a:t>
            </a:r>
            <a:r>
              <a:rPr kumimoji="0" lang="en-US" altLang="en-US" sz="1000" b="0" i="0" u="none" strike="noStrike" kern="1200" cap="none" spc="0" normalizeH="0" baseline="0" noProof="0" dirty="0">
                <a:ln>
                  <a:noFill/>
                </a:ln>
                <a:solidFill>
                  <a:srgbClr val="000000"/>
                </a:solidFill>
                <a:effectLst/>
                <a:uLnTx/>
                <a:uFillTx/>
                <a:latin typeface="Arial Narrow" pitchFamily="34" charset="0"/>
                <a:ea typeface="+mn-ea"/>
                <a:cs typeface="+mn-cs"/>
              </a:rPr>
              <a:t>LOR # = Level of Reliability Number, e.g., LOR 1</a:t>
            </a:r>
          </a:p>
        </p:txBody>
      </p:sp>
      <p:sp>
        <p:nvSpPr>
          <p:cNvPr id="28" name="Text Box 54">
            <a:extLst>
              <a:ext uri="{FF2B5EF4-FFF2-40B4-BE49-F238E27FC236}">
                <a16:creationId xmlns:a16="http://schemas.microsoft.com/office/drawing/2014/main" id="{B83A424A-39F2-AA3D-211D-A80EEE29F7B2}"/>
              </a:ext>
            </a:extLst>
          </p:cNvPr>
          <p:cNvSpPr txBox="1">
            <a:spLocks noChangeArrowheads="1"/>
          </p:cNvSpPr>
          <p:nvPr/>
        </p:nvSpPr>
        <p:spPr bwMode="auto">
          <a:xfrm>
            <a:off x="2816352" y="310465"/>
            <a:ext cx="480364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Arial Narrow" pitchFamily="34" charset="0"/>
                <a:ea typeface="+mn-ea"/>
                <a:cs typeface="+mn-cs"/>
              </a:rPr>
              <a:t>  Project Leader(s): Hailee Delsart</a:t>
            </a:r>
            <a:endParaRPr kumimoji="0" lang="en-US" altLang="en-US" sz="1400" b="1" i="1" u="none" strike="noStrike" kern="1200" cap="none" spc="0" normalizeH="0" baseline="0" noProof="0" dirty="0">
              <a:ln>
                <a:noFill/>
              </a:ln>
              <a:solidFill>
                <a:srgbClr val="000000"/>
              </a:solidFill>
              <a:effectLst/>
              <a:uLnTx/>
              <a:uFillTx/>
              <a:latin typeface="Arial Narrow" pitchFamily="34" charset="0"/>
              <a:ea typeface="+mn-ea"/>
              <a:cs typeface="+mn-cs"/>
            </a:endParaRPr>
          </a:p>
        </p:txBody>
      </p:sp>
      <p:sp>
        <p:nvSpPr>
          <p:cNvPr id="29" name="Rectangle 59">
            <a:extLst>
              <a:ext uri="{FF2B5EF4-FFF2-40B4-BE49-F238E27FC236}">
                <a16:creationId xmlns:a16="http://schemas.microsoft.com/office/drawing/2014/main" id="{7A1B7928-DA45-C9F2-83E0-624BDE0D1FE3}"/>
              </a:ext>
            </a:extLst>
          </p:cNvPr>
          <p:cNvSpPr>
            <a:spLocks noChangeArrowheads="1"/>
          </p:cNvSpPr>
          <p:nvPr/>
        </p:nvSpPr>
        <p:spPr bwMode="auto">
          <a:xfrm>
            <a:off x="1825752" y="1036601"/>
            <a:ext cx="1831848" cy="1143000"/>
          </a:xfrm>
          <a:prstGeom prst="rect">
            <a:avLst/>
          </a:prstGeom>
          <a:solidFill>
            <a:schemeClr val="accent3"/>
          </a:solidFill>
          <a:ln w="12700">
            <a:solidFill>
              <a:schemeClr val="tx1"/>
            </a:solidFill>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Increase the number of T1D patients with A1c </a:t>
            </a:r>
            <a:r>
              <a:rPr kumimoji="0" lang="en-US" altLang="en-US" sz="1200" b="0" i="0" u="sng" strike="noStrike" kern="1200" cap="none" spc="0" normalizeH="0" baseline="0" noProof="0" dirty="0">
                <a:ln>
                  <a:noFill/>
                </a:ln>
                <a:solidFill>
                  <a:srgbClr val="000000"/>
                </a:solidFill>
                <a:effectLst/>
                <a:uLnTx/>
                <a:uFillTx/>
                <a:latin typeface="Arial Narrow" panose="020B0606020202030204" pitchFamily="34" charset="0"/>
                <a:ea typeface="+mn-ea"/>
                <a:cs typeface="+mn-cs"/>
              </a:rPr>
              <a:t>&lt;</a:t>
            </a:r>
            <a:r>
              <a:rPr kumimoji="0" lang="en-US" altLang="en-US" sz="1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7% and/or glucose Time In Range (TIR) </a:t>
            </a:r>
            <a:r>
              <a:rPr kumimoji="0" lang="en-US" altLang="en-US" sz="1200" b="0" i="0" u="sng" strike="noStrike" kern="1200" cap="none" spc="0" normalizeH="0" baseline="0" noProof="0" dirty="0">
                <a:ln>
                  <a:noFill/>
                </a:ln>
                <a:solidFill>
                  <a:srgbClr val="000000"/>
                </a:solidFill>
                <a:effectLst/>
                <a:uLnTx/>
                <a:uFillTx/>
                <a:latin typeface="Arial Narrow" panose="020B0606020202030204" pitchFamily="34" charset="0"/>
                <a:ea typeface="+mn-ea"/>
                <a:cs typeface="+mn-cs"/>
              </a:rPr>
              <a:t>&gt;</a:t>
            </a:r>
            <a:r>
              <a:rPr kumimoji="0" lang="en-US" altLang="en-US" sz="1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70%</a:t>
            </a:r>
          </a:p>
        </p:txBody>
      </p:sp>
      <p:sp>
        <p:nvSpPr>
          <p:cNvPr id="30" name="Text Box 60">
            <a:extLst>
              <a:ext uri="{FF2B5EF4-FFF2-40B4-BE49-F238E27FC236}">
                <a16:creationId xmlns:a16="http://schemas.microsoft.com/office/drawing/2014/main" id="{3F87B806-0982-CE26-DBBD-39DBD356BA37}"/>
              </a:ext>
            </a:extLst>
          </p:cNvPr>
          <p:cNvSpPr txBox="1">
            <a:spLocks noChangeArrowheads="1"/>
          </p:cNvSpPr>
          <p:nvPr/>
        </p:nvSpPr>
        <p:spPr bwMode="auto">
          <a:xfrm>
            <a:off x="1903478" y="694274"/>
            <a:ext cx="1676399"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sng" strike="noStrike" kern="1200" cap="none" spc="0" normalizeH="0" baseline="0" noProof="0" dirty="0">
                <a:ln>
                  <a:noFill/>
                </a:ln>
                <a:solidFill>
                  <a:srgbClr val="000000"/>
                </a:solidFill>
                <a:effectLst/>
                <a:uLnTx/>
                <a:uFillTx/>
                <a:latin typeface="Arial Narrow" pitchFamily="34" charset="0"/>
                <a:ea typeface="+mn-ea"/>
                <a:cs typeface="+mn-cs"/>
              </a:rPr>
              <a:t>Global Aim</a:t>
            </a:r>
          </a:p>
        </p:txBody>
      </p:sp>
      <p:sp>
        <p:nvSpPr>
          <p:cNvPr id="34" name="Rectangle 59">
            <a:extLst>
              <a:ext uri="{FF2B5EF4-FFF2-40B4-BE49-F238E27FC236}">
                <a16:creationId xmlns:a16="http://schemas.microsoft.com/office/drawing/2014/main" id="{B4F7AAC7-A2D7-B050-D0A8-91F83038D89C}"/>
              </a:ext>
            </a:extLst>
          </p:cNvPr>
          <p:cNvSpPr>
            <a:spLocks noChangeArrowheads="1"/>
          </p:cNvSpPr>
          <p:nvPr/>
        </p:nvSpPr>
        <p:spPr bwMode="auto">
          <a:xfrm>
            <a:off x="1825752" y="5181600"/>
            <a:ext cx="1831848" cy="1143000"/>
          </a:xfrm>
          <a:prstGeom prst="rect">
            <a:avLst/>
          </a:prstGeom>
          <a:solidFill>
            <a:schemeClr val="accent3"/>
          </a:solidFill>
          <a:ln w="12700">
            <a:solidFill>
              <a:schemeClr val="tx1"/>
            </a:solidFill>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Youth 0-18 yr diagnosed with Type 1 Diabetes (T1D) within the past year receiving care at CCHMC DM Center</a:t>
            </a:r>
          </a:p>
        </p:txBody>
      </p:sp>
      <p:sp>
        <p:nvSpPr>
          <p:cNvPr id="35" name="Text Box 60">
            <a:extLst>
              <a:ext uri="{FF2B5EF4-FFF2-40B4-BE49-F238E27FC236}">
                <a16:creationId xmlns:a16="http://schemas.microsoft.com/office/drawing/2014/main" id="{A9650ED6-F882-222A-AADF-6277319BB0E8}"/>
              </a:ext>
            </a:extLst>
          </p:cNvPr>
          <p:cNvSpPr txBox="1">
            <a:spLocks noChangeArrowheads="1"/>
          </p:cNvSpPr>
          <p:nvPr/>
        </p:nvSpPr>
        <p:spPr bwMode="auto">
          <a:xfrm>
            <a:off x="1903478" y="4876800"/>
            <a:ext cx="1676399"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sng" strike="noStrike" kern="1200" cap="none" spc="0" normalizeH="0" baseline="0" noProof="0" dirty="0">
                <a:ln>
                  <a:noFill/>
                </a:ln>
                <a:solidFill>
                  <a:srgbClr val="000000"/>
                </a:solidFill>
                <a:effectLst/>
                <a:uLnTx/>
                <a:uFillTx/>
                <a:latin typeface="Arial Narrow" pitchFamily="34" charset="0"/>
                <a:ea typeface="+mn-ea"/>
                <a:cs typeface="+mn-cs"/>
              </a:rPr>
              <a:t>Population</a:t>
            </a:r>
          </a:p>
        </p:txBody>
      </p:sp>
      <p:sp>
        <p:nvSpPr>
          <p:cNvPr id="26" name="Text Box 54">
            <a:extLst>
              <a:ext uri="{FF2B5EF4-FFF2-40B4-BE49-F238E27FC236}">
                <a16:creationId xmlns:a16="http://schemas.microsoft.com/office/drawing/2014/main" id="{C0873CCF-C0AC-71D7-1CD2-F4F287A9FDD8}"/>
              </a:ext>
            </a:extLst>
          </p:cNvPr>
          <p:cNvSpPr txBox="1">
            <a:spLocks noChangeArrowheads="1"/>
          </p:cNvSpPr>
          <p:nvPr/>
        </p:nvSpPr>
        <p:spPr bwMode="auto">
          <a:xfrm>
            <a:off x="8139953" y="321525"/>
            <a:ext cx="25146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Arial Narrow" pitchFamily="34" charset="0"/>
                <a:ea typeface="+mn-ea"/>
                <a:cs typeface="+mn-cs"/>
              </a:rPr>
              <a:t>Revision Date:  </a:t>
            </a:r>
            <a:r>
              <a:rPr kumimoji="0" lang="en-US" altLang="en-US" sz="1400" b="1" i="1" u="none" strike="noStrike" kern="1200" cap="none" spc="0" normalizeH="0" baseline="0" noProof="0" dirty="0">
                <a:ln>
                  <a:noFill/>
                </a:ln>
                <a:solidFill>
                  <a:srgbClr val="000000"/>
                </a:solidFill>
                <a:effectLst/>
                <a:uLnTx/>
                <a:uFillTx/>
                <a:latin typeface="Arial Narrow" pitchFamily="34" charset="0"/>
                <a:ea typeface="+mn-ea"/>
                <a:cs typeface="+mn-cs"/>
              </a:rPr>
              <a:t>3/31/2025 (v5)</a:t>
            </a:r>
          </a:p>
        </p:txBody>
      </p:sp>
      <p:sp>
        <p:nvSpPr>
          <p:cNvPr id="2" name="Left Brace 1">
            <a:extLst>
              <a:ext uri="{FF2B5EF4-FFF2-40B4-BE49-F238E27FC236}">
                <a16:creationId xmlns:a16="http://schemas.microsoft.com/office/drawing/2014/main" id="{48B4DE2C-5A74-72F8-4D18-8BC715703F94}"/>
              </a:ext>
            </a:extLst>
          </p:cNvPr>
          <p:cNvSpPr/>
          <p:nvPr/>
        </p:nvSpPr>
        <p:spPr>
          <a:xfrm>
            <a:off x="3795986" y="999074"/>
            <a:ext cx="395015" cy="5334000"/>
          </a:xfrm>
          <a:prstGeom prst="leftBrac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20" name="Straight Connector 19">
            <a:extLst>
              <a:ext uri="{FF2B5EF4-FFF2-40B4-BE49-F238E27FC236}">
                <a16:creationId xmlns:a16="http://schemas.microsoft.com/office/drawing/2014/main" id="{DFFB2D00-7B36-4803-7348-279D411BA054}"/>
              </a:ext>
            </a:extLst>
          </p:cNvPr>
          <p:cNvCxnSpPr/>
          <p:nvPr/>
        </p:nvCxnSpPr>
        <p:spPr>
          <a:xfrm>
            <a:off x="1524000" y="68580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C139BA6-6031-3F79-715E-D8964BBE310A}"/>
              </a:ext>
            </a:extLst>
          </p:cNvPr>
          <p:cNvSpPr txBox="1"/>
          <p:nvPr/>
        </p:nvSpPr>
        <p:spPr>
          <a:xfrm>
            <a:off x="1524001" y="-21266"/>
            <a:ext cx="913055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Decreasing Time </a:t>
            </a:r>
            <a:r>
              <a:rPr kumimoji="0" lang="en-US" sz="1600" b="1"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from T1D Diagnosis </a:t>
            </a:r>
            <a:r>
              <a:rPr kumimoji="0" lang="en-US" sz="16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to Insulin Pump (AID) Initiation Key Driver Diagram (KDD)</a:t>
            </a:r>
          </a:p>
        </p:txBody>
      </p:sp>
      <p:sp>
        <p:nvSpPr>
          <p:cNvPr id="36" name="Rectangle 31">
            <a:extLst>
              <a:ext uri="{FF2B5EF4-FFF2-40B4-BE49-F238E27FC236}">
                <a16:creationId xmlns:a16="http://schemas.microsoft.com/office/drawing/2014/main" id="{C32F68FC-39F5-9EB6-2866-4E9165B6CBA7}"/>
              </a:ext>
            </a:extLst>
          </p:cNvPr>
          <p:cNvSpPr>
            <a:spLocks noChangeArrowheads="1"/>
          </p:cNvSpPr>
          <p:nvPr/>
        </p:nvSpPr>
        <p:spPr bwMode="auto">
          <a:xfrm>
            <a:off x="4227272" y="2515370"/>
            <a:ext cx="2133600" cy="533400"/>
          </a:xfrm>
          <a:prstGeom prst="rect">
            <a:avLst/>
          </a:prstGeom>
          <a:solidFill>
            <a:schemeClr val="accent3"/>
          </a:solidFill>
          <a:ln w="12700">
            <a:solidFill>
              <a:schemeClr val="tx1"/>
            </a:solidFill>
            <a:miter lim="800000"/>
            <a:headEnd/>
            <a:tailEnd/>
          </a:ln>
          <a:effec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Accurate understanding of DM tech for patients/families</a:t>
            </a:r>
          </a:p>
        </p:txBody>
      </p:sp>
      <p:sp>
        <p:nvSpPr>
          <p:cNvPr id="40" name="Rectangle 30">
            <a:extLst>
              <a:ext uri="{FF2B5EF4-FFF2-40B4-BE49-F238E27FC236}">
                <a16:creationId xmlns:a16="http://schemas.microsoft.com/office/drawing/2014/main" id="{331A5D3D-B1E6-D779-4A3D-0503D6572E87}"/>
              </a:ext>
            </a:extLst>
          </p:cNvPr>
          <p:cNvSpPr>
            <a:spLocks noChangeArrowheads="1"/>
          </p:cNvSpPr>
          <p:nvPr/>
        </p:nvSpPr>
        <p:spPr bwMode="auto">
          <a:xfrm>
            <a:off x="4238622" y="1478968"/>
            <a:ext cx="2133600" cy="533400"/>
          </a:xfrm>
          <a:prstGeom prst="rect">
            <a:avLst/>
          </a:prstGeom>
          <a:solidFill>
            <a:schemeClr val="accent3"/>
          </a:solidFill>
          <a:ln w="12700">
            <a:solidFill>
              <a:schemeClr val="tx1"/>
            </a:solidFill>
            <a:miter lim="800000"/>
            <a:headEnd/>
            <a:tailEnd/>
          </a:ln>
          <a:effec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Innovative healthcare delivery system</a:t>
            </a:r>
          </a:p>
        </p:txBody>
      </p:sp>
      <p:sp>
        <p:nvSpPr>
          <p:cNvPr id="43" name="Rectangle 35">
            <a:extLst>
              <a:ext uri="{FF2B5EF4-FFF2-40B4-BE49-F238E27FC236}">
                <a16:creationId xmlns:a16="http://schemas.microsoft.com/office/drawing/2014/main" id="{B31BC615-BFBF-FC28-8427-432EA23A31F3}"/>
              </a:ext>
            </a:extLst>
          </p:cNvPr>
          <p:cNvSpPr>
            <a:spLocks noChangeArrowheads="1"/>
          </p:cNvSpPr>
          <p:nvPr/>
        </p:nvSpPr>
        <p:spPr bwMode="auto">
          <a:xfrm>
            <a:off x="7658584" y="1054313"/>
            <a:ext cx="2996182" cy="371387"/>
          </a:xfrm>
          <a:prstGeom prst="rect">
            <a:avLst/>
          </a:prstGeom>
          <a:solidFill>
            <a:schemeClr val="accent5"/>
          </a:solidFill>
          <a:ln w="12700">
            <a:solidFill>
              <a:schemeClr val="tx1"/>
            </a:solidFill>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Utilize coordinator roles: financial counselor, insurance navigator, RN care coordinator (LOR 2)</a:t>
            </a:r>
          </a:p>
        </p:txBody>
      </p:sp>
      <p:sp>
        <p:nvSpPr>
          <p:cNvPr id="45" name="Rectangle 36">
            <a:extLst>
              <a:ext uri="{FF2B5EF4-FFF2-40B4-BE49-F238E27FC236}">
                <a16:creationId xmlns:a16="http://schemas.microsoft.com/office/drawing/2014/main" id="{814C9F35-DBCD-8D77-49ED-648D24909E81}"/>
              </a:ext>
            </a:extLst>
          </p:cNvPr>
          <p:cNvSpPr>
            <a:spLocks noChangeArrowheads="1"/>
          </p:cNvSpPr>
          <p:nvPr/>
        </p:nvSpPr>
        <p:spPr bwMode="auto">
          <a:xfrm>
            <a:off x="7653474" y="3539402"/>
            <a:ext cx="2996182" cy="178676"/>
          </a:xfrm>
          <a:prstGeom prst="rect">
            <a:avLst/>
          </a:prstGeom>
          <a:solidFill>
            <a:schemeClr val="accent5"/>
          </a:solidFill>
          <a:ln w="12700">
            <a:solidFill>
              <a:schemeClr val="tx1"/>
            </a:solidFill>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Offer CGM at diagnosis (LOR 2) </a:t>
            </a:r>
          </a:p>
        </p:txBody>
      </p:sp>
      <p:sp>
        <p:nvSpPr>
          <p:cNvPr id="24" name="Rectangle 23">
            <a:extLst>
              <a:ext uri="{FF2B5EF4-FFF2-40B4-BE49-F238E27FC236}">
                <a16:creationId xmlns:a16="http://schemas.microsoft.com/office/drawing/2014/main" id="{D40E8E2A-3BE0-FECD-409A-FCF53D3ADEBA}"/>
              </a:ext>
            </a:extLst>
          </p:cNvPr>
          <p:cNvSpPr/>
          <p:nvPr/>
        </p:nvSpPr>
        <p:spPr>
          <a:xfrm>
            <a:off x="8790756" y="6322107"/>
            <a:ext cx="180903" cy="150586"/>
          </a:xfrm>
          <a:prstGeom prst="rect">
            <a:avLst/>
          </a:prstGeom>
          <a:solidFill>
            <a:schemeClr val="accent3"/>
          </a:solidFill>
          <a:ln w="12700">
            <a:solidFill>
              <a:schemeClr val="tx1"/>
            </a:solidFill>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 </a:t>
            </a:r>
          </a:p>
        </p:txBody>
      </p:sp>
      <p:sp>
        <p:nvSpPr>
          <p:cNvPr id="25" name="Rectangle 24">
            <a:extLst>
              <a:ext uri="{FF2B5EF4-FFF2-40B4-BE49-F238E27FC236}">
                <a16:creationId xmlns:a16="http://schemas.microsoft.com/office/drawing/2014/main" id="{CDEBEEBB-703A-47BD-25E5-036DA4FE9974}"/>
              </a:ext>
            </a:extLst>
          </p:cNvPr>
          <p:cNvSpPr/>
          <p:nvPr/>
        </p:nvSpPr>
        <p:spPr>
          <a:xfrm>
            <a:off x="8790756" y="6479171"/>
            <a:ext cx="180903" cy="150586"/>
          </a:xfrm>
          <a:prstGeom prst="rect">
            <a:avLst/>
          </a:prstGeom>
          <a:solidFill>
            <a:srgbClr val="6EC4E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 </a:t>
            </a:r>
          </a:p>
        </p:txBody>
      </p:sp>
      <p:sp>
        <p:nvSpPr>
          <p:cNvPr id="52" name="Rectangle 51">
            <a:extLst>
              <a:ext uri="{FF2B5EF4-FFF2-40B4-BE49-F238E27FC236}">
                <a16:creationId xmlns:a16="http://schemas.microsoft.com/office/drawing/2014/main" id="{E770DE3E-9C0F-9A8D-82ED-AF8D68C1B3AB}"/>
              </a:ext>
            </a:extLst>
          </p:cNvPr>
          <p:cNvSpPr/>
          <p:nvPr/>
        </p:nvSpPr>
        <p:spPr>
          <a:xfrm>
            <a:off x="8790757" y="6181930"/>
            <a:ext cx="180902" cy="151143"/>
          </a:xfrm>
          <a:prstGeom prst="rect">
            <a:avLst/>
          </a:prstGeom>
          <a:solidFill>
            <a:schemeClr val="bg1"/>
          </a:solidFill>
          <a:ln w="12700">
            <a:solidFill>
              <a:schemeClr val="tx1"/>
            </a:solidFill>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p:txBody>
      </p:sp>
      <p:sp>
        <p:nvSpPr>
          <p:cNvPr id="53" name="Text Box 53">
            <a:extLst>
              <a:ext uri="{FF2B5EF4-FFF2-40B4-BE49-F238E27FC236}">
                <a16:creationId xmlns:a16="http://schemas.microsoft.com/office/drawing/2014/main" id="{8B196F24-F8A8-0BFF-1D4E-7E021E3CDF2C}"/>
              </a:ext>
            </a:extLst>
          </p:cNvPr>
          <p:cNvSpPr txBox="1">
            <a:spLocks noChangeArrowheads="1"/>
          </p:cNvSpPr>
          <p:nvPr/>
        </p:nvSpPr>
        <p:spPr bwMode="auto">
          <a:xfrm>
            <a:off x="8986204" y="6150114"/>
            <a:ext cx="157755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Narrow" pitchFamily="34" charset="0"/>
                <a:ea typeface="+mn-ea"/>
                <a:cs typeface="+mn-cs"/>
              </a:rPr>
              <a:t>Potential intervention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Narrow" pitchFamily="34" charset="0"/>
                <a:ea typeface="+mn-ea"/>
                <a:cs typeface="+mn-cs"/>
              </a:rPr>
              <a:t>Active intervention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Narrow" pitchFamily="34" charset="0"/>
                <a:ea typeface="+mn-ea"/>
                <a:cs typeface="+mn-cs"/>
              </a:rPr>
              <a:t>Adopted intervention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Narrow" pitchFamily="34" charset="0"/>
                <a:ea typeface="+mn-ea"/>
                <a:cs typeface="+mn-cs"/>
              </a:rPr>
              <a:t>Abandoned intervention </a:t>
            </a:r>
          </a:p>
        </p:txBody>
      </p:sp>
      <p:sp>
        <p:nvSpPr>
          <p:cNvPr id="55" name="Text Box 53">
            <a:extLst>
              <a:ext uri="{FF2B5EF4-FFF2-40B4-BE49-F238E27FC236}">
                <a16:creationId xmlns:a16="http://schemas.microsoft.com/office/drawing/2014/main" id="{EB4CEDE9-6F18-1177-6900-CAE13435776F}"/>
              </a:ext>
            </a:extLst>
          </p:cNvPr>
          <p:cNvSpPr txBox="1">
            <a:spLocks noChangeArrowheads="1"/>
          </p:cNvSpPr>
          <p:nvPr/>
        </p:nvSpPr>
        <p:spPr bwMode="auto">
          <a:xfrm>
            <a:off x="8686800" y="5974422"/>
            <a:ext cx="1905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Arial Narrow" pitchFamily="34" charset="0"/>
                <a:ea typeface="+mn-ea"/>
                <a:cs typeface="+mn-cs"/>
              </a:rPr>
              <a:t>Legend</a:t>
            </a:r>
          </a:p>
        </p:txBody>
      </p:sp>
      <p:sp>
        <p:nvSpPr>
          <p:cNvPr id="50" name="Rectangle 36">
            <a:extLst>
              <a:ext uri="{FF2B5EF4-FFF2-40B4-BE49-F238E27FC236}">
                <a16:creationId xmlns:a16="http://schemas.microsoft.com/office/drawing/2014/main" id="{F12794EE-D44D-9973-9895-6FB9A9D48D22}"/>
              </a:ext>
            </a:extLst>
          </p:cNvPr>
          <p:cNvSpPr>
            <a:spLocks noChangeArrowheads="1"/>
          </p:cNvSpPr>
          <p:nvPr/>
        </p:nvSpPr>
        <p:spPr bwMode="auto">
          <a:xfrm>
            <a:off x="7650028" y="2073701"/>
            <a:ext cx="2994414" cy="394600"/>
          </a:xfrm>
          <a:prstGeom prst="rect">
            <a:avLst/>
          </a:prstGeom>
          <a:solidFill>
            <a:schemeClr val="accent5"/>
          </a:solidFill>
          <a:ln w="12700">
            <a:solidFill>
              <a:schemeClr val="tx1"/>
            </a:solidFill>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Initiate access to DM technology at CCHMC pharmacy and DME (LOR 2)</a:t>
            </a:r>
          </a:p>
        </p:txBody>
      </p:sp>
      <p:sp>
        <p:nvSpPr>
          <p:cNvPr id="51" name="Rectangle 36">
            <a:extLst>
              <a:ext uri="{FF2B5EF4-FFF2-40B4-BE49-F238E27FC236}">
                <a16:creationId xmlns:a16="http://schemas.microsoft.com/office/drawing/2014/main" id="{73457FCE-152C-EB2B-E88C-3132ED406D27}"/>
              </a:ext>
            </a:extLst>
          </p:cNvPr>
          <p:cNvSpPr>
            <a:spLocks noChangeArrowheads="1"/>
          </p:cNvSpPr>
          <p:nvPr/>
        </p:nvSpPr>
        <p:spPr bwMode="auto">
          <a:xfrm>
            <a:off x="7654996" y="2553355"/>
            <a:ext cx="2996181" cy="428085"/>
          </a:xfrm>
          <a:prstGeom prst="rect">
            <a:avLst/>
          </a:prstGeom>
          <a:solidFill>
            <a:schemeClr val="accent3"/>
          </a:solidFill>
          <a:ln w="12700">
            <a:solidFill>
              <a:schemeClr val="tx1"/>
            </a:solidFill>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Share patient experiences with other patients considering DM technology (LOR 2)</a:t>
            </a:r>
          </a:p>
        </p:txBody>
      </p:sp>
      <p:sp>
        <p:nvSpPr>
          <p:cNvPr id="56" name="Rectangle 36">
            <a:extLst>
              <a:ext uri="{FF2B5EF4-FFF2-40B4-BE49-F238E27FC236}">
                <a16:creationId xmlns:a16="http://schemas.microsoft.com/office/drawing/2014/main" id="{46E59D4B-F43F-0691-3870-59B17D822A6E}"/>
              </a:ext>
            </a:extLst>
          </p:cNvPr>
          <p:cNvSpPr>
            <a:spLocks noChangeArrowheads="1"/>
          </p:cNvSpPr>
          <p:nvPr/>
        </p:nvSpPr>
        <p:spPr bwMode="auto">
          <a:xfrm>
            <a:off x="7667264" y="1499563"/>
            <a:ext cx="2979675" cy="515690"/>
          </a:xfrm>
          <a:prstGeom prst="rect">
            <a:avLst/>
          </a:prstGeom>
          <a:solidFill>
            <a:schemeClr val="accent5"/>
          </a:solidFill>
          <a:ln w="12700">
            <a:solidFill>
              <a:schemeClr val="tx1"/>
            </a:solidFill>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Provide education/training about and exposure to DM tech options (LOR 1)</a:t>
            </a:r>
          </a:p>
        </p:txBody>
      </p:sp>
      <p:graphicFrame>
        <p:nvGraphicFramePr>
          <p:cNvPr id="41" name="Table 40">
            <a:extLst>
              <a:ext uri="{FF2B5EF4-FFF2-40B4-BE49-F238E27FC236}">
                <a16:creationId xmlns:a16="http://schemas.microsoft.com/office/drawing/2014/main" id="{FC0DFBB7-5F3E-FDB3-14C2-7AFF6609679E}"/>
              </a:ext>
            </a:extLst>
          </p:cNvPr>
          <p:cNvGraphicFramePr>
            <a:graphicFrameLocks noGrp="1"/>
          </p:cNvGraphicFramePr>
          <p:nvPr/>
        </p:nvGraphicFramePr>
        <p:xfrm>
          <a:off x="4419600" y="6172200"/>
          <a:ext cx="4224528" cy="457200"/>
        </p:xfrm>
        <a:graphic>
          <a:graphicData uri="http://schemas.openxmlformats.org/drawingml/2006/table">
            <a:tbl>
              <a:tblPr>
                <a:tableStyleId>{5C22544A-7EE6-4342-B048-85BDC9FD1C3A}</a:tableStyleId>
              </a:tblPr>
              <a:tblGrid>
                <a:gridCol w="4224528">
                  <a:extLst>
                    <a:ext uri="{9D8B030D-6E8A-4147-A177-3AD203B41FA5}">
                      <a16:colId xmlns:a16="http://schemas.microsoft.com/office/drawing/2014/main" val="2578875742"/>
                    </a:ext>
                  </a:extLst>
                </a:gridCol>
              </a:tblGrid>
              <a:tr h="0">
                <a:tc>
                  <a:txBody>
                    <a:bodyPr/>
                    <a:lstStyle/>
                    <a:p>
                      <a:pPr algn="l" fontAlgn="b"/>
                      <a:r>
                        <a:rPr lang="en-US" sz="600" u="none" strike="noStrike" dirty="0">
                          <a:effectLst/>
                        </a:rPr>
                        <a:t>This work is licensed under the Creative Commons Attribution-NonCommercial-ShareAlike 4.0 International License. To view a copy of this license, visit http://creativecommons.org/licenses/by-nc-sa/4.0/ or send a letter to Creative Commons, PO Box 1866, Mountain View, CA 94042, USA. If you have any comments, questions or feedback regarding this tool, please email your feedback to AC4U@cchmc.org. Template created and maintained by The James M. Anderson Center for Health Systems Excellence at Cincinnati Children's Hospital Medical Center.</a:t>
                      </a:r>
                      <a:endParaRPr lang="en-US" sz="600" b="0" i="0" u="none" strike="noStrike" dirty="0">
                        <a:effectLst/>
                        <a:latin typeface="Arial" panose="020B0604020202020204" pitchFamily="34" charset="0"/>
                      </a:endParaRPr>
                    </a:p>
                  </a:txBody>
                  <a:tcPr marL="0" marR="0" marT="0" marB="0" anchor="b">
                    <a:noFill/>
                  </a:tcPr>
                </a:tc>
                <a:extLst>
                  <a:ext uri="{0D108BD9-81ED-4DB2-BD59-A6C34878D82A}">
                    <a16:rowId xmlns:a16="http://schemas.microsoft.com/office/drawing/2014/main" val="4287002262"/>
                  </a:ext>
                </a:extLst>
              </a:tr>
            </a:tbl>
          </a:graphicData>
        </a:graphic>
      </p:graphicFrame>
      <p:pic>
        <p:nvPicPr>
          <p:cNvPr id="42" name="Picture 41" descr="A picture containing text, clipart&#10;&#10;Description automatically generated">
            <a:extLst>
              <a:ext uri="{FF2B5EF4-FFF2-40B4-BE49-F238E27FC236}">
                <a16:creationId xmlns:a16="http://schemas.microsoft.com/office/drawing/2014/main" id="{4CB1521D-1AD1-D0B2-7370-7B0E2DB77F4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544168" y="6464199"/>
            <a:ext cx="395015" cy="180530"/>
          </a:xfrm>
          <a:prstGeom prst="rect">
            <a:avLst/>
          </a:prstGeom>
        </p:spPr>
      </p:pic>
      <p:sp>
        <p:nvSpPr>
          <p:cNvPr id="44" name="Rectangle 43">
            <a:extLst>
              <a:ext uri="{FF2B5EF4-FFF2-40B4-BE49-F238E27FC236}">
                <a16:creationId xmlns:a16="http://schemas.microsoft.com/office/drawing/2014/main" id="{FB28DCE1-5763-CDC0-AC6B-E6F6105AAD65}"/>
              </a:ext>
            </a:extLst>
          </p:cNvPr>
          <p:cNvSpPr/>
          <p:nvPr/>
        </p:nvSpPr>
        <p:spPr>
          <a:xfrm>
            <a:off x="8790756" y="6629400"/>
            <a:ext cx="180903" cy="150586"/>
          </a:xfrm>
          <a:prstGeom prst="rect">
            <a:avLst/>
          </a:prstGeom>
          <a:solidFill>
            <a:srgbClr val="B3B3B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 </a:t>
            </a:r>
          </a:p>
        </p:txBody>
      </p:sp>
      <p:sp>
        <p:nvSpPr>
          <p:cNvPr id="65" name="Rectangle 30">
            <a:extLst>
              <a:ext uri="{FF2B5EF4-FFF2-40B4-BE49-F238E27FC236}">
                <a16:creationId xmlns:a16="http://schemas.microsoft.com/office/drawing/2014/main" id="{1AB58593-E378-84A8-8DAF-5ADE2A0980F9}"/>
              </a:ext>
            </a:extLst>
          </p:cNvPr>
          <p:cNvSpPr>
            <a:spLocks noChangeArrowheads="1"/>
          </p:cNvSpPr>
          <p:nvPr/>
        </p:nvSpPr>
        <p:spPr bwMode="auto">
          <a:xfrm>
            <a:off x="4225653" y="3341553"/>
            <a:ext cx="2140493" cy="533400"/>
          </a:xfrm>
          <a:prstGeom prst="rect">
            <a:avLst/>
          </a:prstGeom>
          <a:solidFill>
            <a:schemeClr val="accent3"/>
          </a:solidFill>
          <a:ln w="12700">
            <a:solidFill>
              <a:schemeClr val="tx1"/>
            </a:solidFill>
            <a:miter lim="800000"/>
            <a:headEnd/>
            <a:tailEnd/>
          </a:ln>
          <a:effec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Standardized and patient-centered process for DM tech initiation</a:t>
            </a:r>
          </a:p>
        </p:txBody>
      </p:sp>
      <p:sp>
        <p:nvSpPr>
          <p:cNvPr id="16" name="TextBox 15">
            <a:extLst>
              <a:ext uri="{FF2B5EF4-FFF2-40B4-BE49-F238E27FC236}">
                <a16:creationId xmlns:a16="http://schemas.microsoft.com/office/drawing/2014/main" id="{C8020859-DDF9-2CA1-0558-F9745E30C009}"/>
              </a:ext>
            </a:extLst>
          </p:cNvPr>
          <p:cNvSpPr txBox="1"/>
          <p:nvPr/>
        </p:nvSpPr>
        <p:spPr>
          <a:xfrm>
            <a:off x="4242068" y="5121697"/>
            <a:ext cx="2133600" cy="461665"/>
          </a:xfrm>
          <a:prstGeom prst="rect">
            <a:avLst/>
          </a:prstGeom>
          <a:solidFill>
            <a:schemeClr val="accent3"/>
          </a:solidFill>
          <a:ln>
            <a:solidFill>
              <a:srgbClr val="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Consistent and equitable provider offering of DM tech</a:t>
            </a:r>
          </a:p>
        </p:txBody>
      </p:sp>
      <p:cxnSp>
        <p:nvCxnSpPr>
          <p:cNvPr id="48" name="Straight Arrow Connector 47">
            <a:extLst>
              <a:ext uri="{FF2B5EF4-FFF2-40B4-BE49-F238E27FC236}">
                <a16:creationId xmlns:a16="http://schemas.microsoft.com/office/drawing/2014/main" id="{93768549-08E0-A149-7D82-0804551E5EB8}"/>
              </a:ext>
            </a:extLst>
          </p:cNvPr>
          <p:cNvCxnSpPr>
            <a:cxnSpLocks/>
            <a:stCxn id="43" idx="1"/>
            <a:endCxn id="40" idx="3"/>
          </p:cNvCxnSpPr>
          <p:nvPr/>
        </p:nvCxnSpPr>
        <p:spPr>
          <a:xfrm flipH="1">
            <a:off x="6372222" y="1240007"/>
            <a:ext cx="1286362" cy="505661"/>
          </a:xfrm>
          <a:prstGeom prst="straightConnector1">
            <a:avLst/>
          </a:prstGeom>
          <a:ln>
            <a:solidFill>
              <a:srgbClr val="0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8" name="Straight Arrow Connector 67">
            <a:extLst>
              <a:ext uri="{FF2B5EF4-FFF2-40B4-BE49-F238E27FC236}">
                <a16:creationId xmlns:a16="http://schemas.microsoft.com/office/drawing/2014/main" id="{8CDE167C-B564-0EDA-6A26-5D23AF7FA444}"/>
              </a:ext>
            </a:extLst>
          </p:cNvPr>
          <p:cNvCxnSpPr>
            <a:stCxn id="45" idx="1"/>
            <a:endCxn id="65" idx="3"/>
          </p:cNvCxnSpPr>
          <p:nvPr/>
        </p:nvCxnSpPr>
        <p:spPr>
          <a:xfrm flipH="1" flipV="1">
            <a:off x="6366146" y="3608253"/>
            <a:ext cx="1287328" cy="20487"/>
          </a:xfrm>
          <a:prstGeom prst="straightConnector1">
            <a:avLst/>
          </a:prstGeom>
          <a:ln>
            <a:solidFill>
              <a:srgbClr val="0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2" name="Straight Arrow Connector 71">
            <a:extLst>
              <a:ext uri="{FF2B5EF4-FFF2-40B4-BE49-F238E27FC236}">
                <a16:creationId xmlns:a16="http://schemas.microsoft.com/office/drawing/2014/main" id="{C326E5C4-6F56-2EAB-BC78-B8E52A9CD668}"/>
              </a:ext>
            </a:extLst>
          </p:cNvPr>
          <p:cNvCxnSpPr>
            <a:stCxn id="45" idx="1"/>
            <a:endCxn id="16" idx="3"/>
          </p:cNvCxnSpPr>
          <p:nvPr/>
        </p:nvCxnSpPr>
        <p:spPr>
          <a:xfrm flipH="1">
            <a:off x="6375668" y="3628740"/>
            <a:ext cx="1277806" cy="1723790"/>
          </a:xfrm>
          <a:prstGeom prst="straightConnector1">
            <a:avLst/>
          </a:prstGeom>
          <a:ln>
            <a:solidFill>
              <a:srgbClr val="00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85" name="Rectangle 36">
            <a:extLst>
              <a:ext uri="{FF2B5EF4-FFF2-40B4-BE49-F238E27FC236}">
                <a16:creationId xmlns:a16="http://schemas.microsoft.com/office/drawing/2014/main" id="{F2E1F21A-4AC0-0BDD-501D-48C1B8AC11F2}"/>
              </a:ext>
            </a:extLst>
          </p:cNvPr>
          <p:cNvSpPr>
            <a:spLocks noChangeArrowheads="1"/>
          </p:cNvSpPr>
          <p:nvPr/>
        </p:nvSpPr>
        <p:spPr bwMode="auto">
          <a:xfrm>
            <a:off x="7653560" y="3826153"/>
            <a:ext cx="3003072" cy="432411"/>
          </a:xfrm>
          <a:prstGeom prst="rect">
            <a:avLst/>
          </a:prstGeom>
          <a:solidFill>
            <a:schemeClr val="bg1"/>
          </a:solidFill>
          <a:ln w="12700">
            <a:solidFill>
              <a:schemeClr val="tx1"/>
            </a:solidFill>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Include Shared Decision-Making Tool as part of check-in process at Clinic Visits (LOR 1)</a:t>
            </a:r>
          </a:p>
        </p:txBody>
      </p:sp>
      <p:cxnSp>
        <p:nvCxnSpPr>
          <p:cNvPr id="87" name="Straight Arrow Connector 86">
            <a:extLst>
              <a:ext uri="{FF2B5EF4-FFF2-40B4-BE49-F238E27FC236}">
                <a16:creationId xmlns:a16="http://schemas.microsoft.com/office/drawing/2014/main" id="{BBA8C3D4-DBB7-875D-C14D-74F438CECA0C}"/>
              </a:ext>
            </a:extLst>
          </p:cNvPr>
          <p:cNvCxnSpPr>
            <a:cxnSpLocks/>
            <a:stCxn id="51" idx="1"/>
            <a:endCxn id="36" idx="3"/>
          </p:cNvCxnSpPr>
          <p:nvPr/>
        </p:nvCxnSpPr>
        <p:spPr>
          <a:xfrm flipH="1">
            <a:off x="6360872" y="2767398"/>
            <a:ext cx="1294124" cy="14672"/>
          </a:xfrm>
          <a:prstGeom prst="straightConnector1">
            <a:avLst/>
          </a:prstGeom>
          <a:ln>
            <a:solidFill>
              <a:srgbClr val="0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9" name="Straight Arrow Connector 88">
            <a:extLst>
              <a:ext uri="{FF2B5EF4-FFF2-40B4-BE49-F238E27FC236}">
                <a16:creationId xmlns:a16="http://schemas.microsoft.com/office/drawing/2014/main" id="{AEE8311B-CCDC-34DD-2A7D-98758D1D18C3}"/>
              </a:ext>
            </a:extLst>
          </p:cNvPr>
          <p:cNvCxnSpPr>
            <a:cxnSpLocks/>
            <a:stCxn id="56" idx="1"/>
            <a:endCxn id="36" idx="3"/>
          </p:cNvCxnSpPr>
          <p:nvPr/>
        </p:nvCxnSpPr>
        <p:spPr>
          <a:xfrm flipH="1">
            <a:off x="6360872" y="1757408"/>
            <a:ext cx="1306392" cy="1024662"/>
          </a:xfrm>
          <a:prstGeom prst="straightConnector1">
            <a:avLst/>
          </a:prstGeom>
          <a:ln>
            <a:solidFill>
              <a:srgbClr val="0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2" name="Straight Arrow Connector 91">
            <a:extLst>
              <a:ext uri="{FF2B5EF4-FFF2-40B4-BE49-F238E27FC236}">
                <a16:creationId xmlns:a16="http://schemas.microsoft.com/office/drawing/2014/main" id="{E0117B75-162B-785C-D893-EC71E07A8216}"/>
              </a:ext>
            </a:extLst>
          </p:cNvPr>
          <p:cNvCxnSpPr>
            <a:cxnSpLocks/>
            <a:stCxn id="56" idx="1"/>
            <a:endCxn id="40" idx="3"/>
          </p:cNvCxnSpPr>
          <p:nvPr/>
        </p:nvCxnSpPr>
        <p:spPr>
          <a:xfrm flipH="1" flipV="1">
            <a:off x="6372222" y="1745668"/>
            <a:ext cx="1295042" cy="11740"/>
          </a:xfrm>
          <a:prstGeom prst="straightConnector1">
            <a:avLst/>
          </a:prstGeom>
          <a:ln>
            <a:solidFill>
              <a:srgbClr val="0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2" name="Straight Arrow Connector 101">
            <a:extLst>
              <a:ext uri="{FF2B5EF4-FFF2-40B4-BE49-F238E27FC236}">
                <a16:creationId xmlns:a16="http://schemas.microsoft.com/office/drawing/2014/main" id="{CE3745DD-AC55-69EE-45C1-213E24FA0D4E}"/>
              </a:ext>
            </a:extLst>
          </p:cNvPr>
          <p:cNvCxnSpPr>
            <a:cxnSpLocks/>
            <a:stCxn id="50" idx="1"/>
            <a:endCxn id="65" idx="3"/>
          </p:cNvCxnSpPr>
          <p:nvPr/>
        </p:nvCxnSpPr>
        <p:spPr>
          <a:xfrm flipH="1">
            <a:off x="6366146" y="2271001"/>
            <a:ext cx="1283882" cy="1337252"/>
          </a:xfrm>
          <a:prstGeom prst="straightConnector1">
            <a:avLst/>
          </a:prstGeom>
          <a:ln>
            <a:solidFill>
              <a:srgbClr val="00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AA2DD06A-DAEA-2E62-9EF1-BD99FAF70A1D}"/>
              </a:ext>
            </a:extLst>
          </p:cNvPr>
          <p:cNvSpPr txBox="1"/>
          <p:nvPr/>
        </p:nvSpPr>
        <p:spPr>
          <a:xfrm>
            <a:off x="7657526" y="4353153"/>
            <a:ext cx="3001420" cy="461665"/>
          </a:xfrm>
          <a:prstGeom prst="rect">
            <a:avLst/>
          </a:prstGeom>
          <a:solidFill>
            <a:schemeClr val="accent3"/>
          </a:solidFill>
          <a:ln>
            <a:solidFill>
              <a:srgbClr val="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Roadmap from Diagnosis to Pump Start provided at Diagnosis (LOR 1)</a:t>
            </a:r>
          </a:p>
        </p:txBody>
      </p:sp>
      <p:cxnSp>
        <p:nvCxnSpPr>
          <p:cNvPr id="97" name="Straight Arrow Connector 96">
            <a:extLst>
              <a:ext uri="{FF2B5EF4-FFF2-40B4-BE49-F238E27FC236}">
                <a16:creationId xmlns:a16="http://schemas.microsoft.com/office/drawing/2014/main" id="{BD51F2C3-54E0-CF45-5FE6-34E679A0B32E}"/>
              </a:ext>
            </a:extLst>
          </p:cNvPr>
          <p:cNvCxnSpPr>
            <a:cxnSpLocks/>
            <a:stCxn id="85" idx="1"/>
            <a:endCxn id="36" idx="3"/>
          </p:cNvCxnSpPr>
          <p:nvPr/>
        </p:nvCxnSpPr>
        <p:spPr>
          <a:xfrm flipH="1" flipV="1">
            <a:off x="6360872" y="2782070"/>
            <a:ext cx="1292688" cy="1260289"/>
          </a:xfrm>
          <a:prstGeom prst="straightConnector1">
            <a:avLst/>
          </a:prstGeom>
          <a:ln>
            <a:solidFill>
              <a:srgbClr val="0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7" name="Straight Arrow Connector 106">
            <a:extLst>
              <a:ext uri="{FF2B5EF4-FFF2-40B4-BE49-F238E27FC236}">
                <a16:creationId xmlns:a16="http://schemas.microsoft.com/office/drawing/2014/main" id="{030A5625-FFA5-636E-79ED-2E1A38E26A53}"/>
              </a:ext>
            </a:extLst>
          </p:cNvPr>
          <p:cNvCxnSpPr>
            <a:cxnSpLocks/>
            <a:stCxn id="19" idx="1"/>
            <a:endCxn id="65" idx="3"/>
          </p:cNvCxnSpPr>
          <p:nvPr/>
        </p:nvCxnSpPr>
        <p:spPr>
          <a:xfrm flipH="1" flipV="1">
            <a:off x="6366146" y="3608253"/>
            <a:ext cx="1291380" cy="975733"/>
          </a:xfrm>
          <a:prstGeom prst="straightConnector1">
            <a:avLst/>
          </a:prstGeom>
          <a:ln>
            <a:solidFill>
              <a:srgbClr val="00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84" name="TextBox 83">
            <a:extLst>
              <a:ext uri="{FF2B5EF4-FFF2-40B4-BE49-F238E27FC236}">
                <a16:creationId xmlns:a16="http://schemas.microsoft.com/office/drawing/2014/main" id="{D96789EC-3883-94E3-2BE4-E40B37FD48E7}"/>
              </a:ext>
            </a:extLst>
          </p:cNvPr>
          <p:cNvSpPr txBox="1"/>
          <p:nvPr/>
        </p:nvSpPr>
        <p:spPr>
          <a:xfrm>
            <a:off x="7650028" y="5214031"/>
            <a:ext cx="3006560" cy="276999"/>
          </a:xfrm>
          <a:prstGeom prst="rect">
            <a:avLst/>
          </a:prstGeom>
          <a:noFill/>
          <a:ln>
            <a:solidFill>
              <a:srgbClr val="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Offer Modified Pump Options On Demand (LOR 2)</a:t>
            </a:r>
          </a:p>
        </p:txBody>
      </p:sp>
      <p:cxnSp>
        <p:nvCxnSpPr>
          <p:cNvPr id="91" name="Straight Arrow Connector 90">
            <a:extLst>
              <a:ext uri="{FF2B5EF4-FFF2-40B4-BE49-F238E27FC236}">
                <a16:creationId xmlns:a16="http://schemas.microsoft.com/office/drawing/2014/main" id="{6B8AB294-D19D-7AAB-6772-A7D038BC4174}"/>
              </a:ext>
            </a:extLst>
          </p:cNvPr>
          <p:cNvCxnSpPr>
            <a:cxnSpLocks/>
            <a:stCxn id="84" idx="1"/>
            <a:endCxn id="65" idx="3"/>
          </p:cNvCxnSpPr>
          <p:nvPr/>
        </p:nvCxnSpPr>
        <p:spPr>
          <a:xfrm flipH="1" flipV="1">
            <a:off x="6366146" y="3608253"/>
            <a:ext cx="1283882" cy="1744278"/>
          </a:xfrm>
          <a:prstGeom prst="straightConnector1">
            <a:avLst/>
          </a:prstGeom>
          <a:ln>
            <a:solidFill>
              <a:srgbClr val="0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4" name="Straight Arrow Connector 93">
            <a:extLst>
              <a:ext uri="{FF2B5EF4-FFF2-40B4-BE49-F238E27FC236}">
                <a16:creationId xmlns:a16="http://schemas.microsoft.com/office/drawing/2014/main" id="{4FE0EA16-ED8B-555F-5F11-3848CC21692A}"/>
              </a:ext>
            </a:extLst>
          </p:cNvPr>
          <p:cNvCxnSpPr>
            <a:cxnSpLocks/>
            <a:stCxn id="84" idx="1"/>
            <a:endCxn id="40" idx="3"/>
          </p:cNvCxnSpPr>
          <p:nvPr/>
        </p:nvCxnSpPr>
        <p:spPr>
          <a:xfrm flipH="1" flipV="1">
            <a:off x="6372222" y="1745668"/>
            <a:ext cx="1277806" cy="3606863"/>
          </a:xfrm>
          <a:prstGeom prst="straightConnector1">
            <a:avLst/>
          </a:prstGeom>
          <a:ln>
            <a:solidFill>
              <a:srgbClr val="00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76" name="TextBox 75">
            <a:extLst>
              <a:ext uri="{FF2B5EF4-FFF2-40B4-BE49-F238E27FC236}">
                <a16:creationId xmlns:a16="http://schemas.microsoft.com/office/drawing/2014/main" id="{C1D62D03-65FE-F097-DE74-562AA574351D}"/>
              </a:ext>
            </a:extLst>
          </p:cNvPr>
          <p:cNvSpPr txBox="1"/>
          <p:nvPr/>
        </p:nvSpPr>
        <p:spPr>
          <a:xfrm>
            <a:off x="7660624" y="4875925"/>
            <a:ext cx="3007376" cy="276999"/>
          </a:xfrm>
          <a:prstGeom prst="rect">
            <a:avLst/>
          </a:prstGeom>
          <a:solidFill>
            <a:schemeClr val="bg2"/>
          </a:solidFill>
          <a:ln>
            <a:solidFill>
              <a:srgbClr val="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Scheduling of</a:t>
            </a:r>
            <a:r>
              <a:rPr kumimoji="0" lang="en-US" sz="11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 </a:t>
            </a:r>
            <a:r>
              <a:rPr kumimoji="0" lang="en-US" sz="1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Pump</a:t>
            </a:r>
            <a:r>
              <a:rPr kumimoji="0" lang="en-US" sz="11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 </a:t>
            </a:r>
            <a:r>
              <a:rPr kumimoji="0" lang="en-US" sz="1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Options</a:t>
            </a:r>
            <a:r>
              <a:rPr kumimoji="0" lang="en-US" sz="11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 </a:t>
            </a:r>
            <a:r>
              <a:rPr kumimoji="0" lang="en-US" sz="1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at</a:t>
            </a:r>
            <a:r>
              <a:rPr kumimoji="0" lang="en-US" sz="11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 </a:t>
            </a:r>
            <a:r>
              <a:rPr kumimoji="0" lang="en-US" sz="1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Dx</a:t>
            </a:r>
            <a:r>
              <a:rPr kumimoji="0" lang="en-US" sz="11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 </a:t>
            </a:r>
            <a:r>
              <a:rPr kumimoji="0" lang="en-US" sz="1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(LOR</a:t>
            </a:r>
            <a:r>
              <a:rPr kumimoji="0" lang="en-US" sz="11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 </a:t>
            </a:r>
            <a:r>
              <a:rPr kumimoji="0" lang="en-US" sz="1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2)</a:t>
            </a:r>
          </a:p>
        </p:txBody>
      </p:sp>
      <p:cxnSp>
        <p:nvCxnSpPr>
          <p:cNvPr id="86" name="Straight Arrow Connector 85">
            <a:extLst>
              <a:ext uri="{FF2B5EF4-FFF2-40B4-BE49-F238E27FC236}">
                <a16:creationId xmlns:a16="http://schemas.microsoft.com/office/drawing/2014/main" id="{EF2E5372-3170-9C17-C114-E7E366D4523A}"/>
              </a:ext>
            </a:extLst>
          </p:cNvPr>
          <p:cNvCxnSpPr>
            <a:cxnSpLocks/>
            <a:stCxn id="76" idx="1"/>
            <a:endCxn id="65" idx="3"/>
          </p:cNvCxnSpPr>
          <p:nvPr/>
        </p:nvCxnSpPr>
        <p:spPr>
          <a:xfrm flipH="1" flipV="1">
            <a:off x="6366146" y="3608253"/>
            <a:ext cx="1294478" cy="1406172"/>
          </a:xfrm>
          <a:prstGeom prst="straightConnector1">
            <a:avLst/>
          </a:prstGeom>
          <a:ln>
            <a:solidFill>
              <a:srgbClr val="0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0" name="Straight Arrow Connector 89">
            <a:extLst>
              <a:ext uri="{FF2B5EF4-FFF2-40B4-BE49-F238E27FC236}">
                <a16:creationId xmlns:a16="http://schemas.microsoft.com/office/drawing/2014/main" id="{FD262EE6-4BB0-A09D-7680-D6F43D5E9019}"/>
              </a:ext>
            </a:extLst>
          </p:cNvPr>
          <p:cNvCxnSpPr>
            <a:cxnSpLocks/>
            <a:stCxn id="76" idx="1"/>
            <a:endCxn id="16" idx="3"/>
          </p:cNvCxnSpPr>
          <p:nvPr/>
        </p:nvCxnSpPr>
        <p:spPr>
          <a:xfrm flipH="1">
            <a:off x="6375668" y="5014425"/>
            <a:ext cx="1284956" cy="338105"/>
          </a:xfrm>
          <a:prstGeom prst="straightConnector1">
            <a:avLst/>
          </a:prstGeom>
          <a:ln>
            <a:solidFill>
              <a:srgbClr val="0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3" name="Straight Arrow Connector 152">
            <a:extLst>
              <a:ext uri="{FF2B5EF4-FFF2-40B4-BE49-F238E27FC236}">
                <a16:creationId xmlns:a16="http://schemas.microsoft.com/office/drawing/2014/main" id="{5C4B0C0E-EB75-1A81-1345-4E04996B0742}"/>
              </a:ext>
            </a:extLst>
          </p:cNvPr>
          <p:cNvCxnSpPr>
            <a:cxnSpLocks/>
            <a:stCxn id="85" idx="1"/>
            <a:endCxn id="65" idx="3"/>
          </p:cNvCxnSpPr>
          <p:nvPr/>
        </p:nvCxnSpPr>
        <p:spPr>
          <a:xfrm flipH="1" flipV="1">
            <a:off x="6366146" y="3608253"/>
            <a:ext cx="1287414" cy="434106"/>
          </a:xfrm>
          <a:prstGeom prst="straightConnector1">
            <a:avLst/>
          </a:prstGeom>
          <a:ln>
            <a:solidFill>
              <a:srgbClr val="0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0" name="Straight Arrow Connector 159">
            <a:extLst>
              <a:ext uri="{FF2B5EF4-FFF2-40B4-BE49-F238E27FC236}">
                <a16:creationId xmlns:a16="http://schemas.microsoft.com/office/drawing/2014/main" id="{0188E5CC-0C34-65AE-D3D1-FCF509D4C75E}"/>
              </a:ext>
            </a:extLst>
          </p:cNvPr>
          <p:cNvCxnSpPr>
            <a:cxnSpLocks/>
            <a:stCxn id="84" idx="1"/>
            <a:endCxn id="16" idx="3"/>
          </p:cNvCxnSpPr>
          <p:nvPr/>
        </p:nvCxnSpPr>
        <p:spPr>
          <a:xfrm flipH="1" flipV="1">
            <a:off x="6375668" y="5352530"/>
            <a:ext cx="1274360" cy="1"/>
          </a:xfrm>
          <a:prstGeom prst="straightConnector1">
            <a:avLst/>
          </a:prstGeom>
          <a:ln>
            <a:solidFill>
              <a:srgbClr val="00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188" name="TextBox 187">
            <a:extLst>
              <a:ext uri="{FF2B5EF4-FFF2-40B4-BE49-F238E27FC236}">
                <a16:creationId xmlns:a16="http://schemas.microsoft.com/office/drawing/2014/main" id="{429EBB9A-EB75-9DD8-2948-4F5E080032EC}"/>
              </a:ext>
            </a:extLst>
          </p:cNvPr>
          <p:cNvSpPr txBox="1"/>
          <p:nvPr/>
        </p:nvSpPr>
        <p:spPr>
          <a:xfrm>
            <a:off x="7662174" y="5562600"/>
            <a:ext cx="2991405" cy="461665"/>
          </a:xfrm>
          <a:prstGeom prst="rect">
            <a:avLst/>
          </a:prstGeom>
          <a:solidFill>
            <a:schemeClr val="accent3"/>
          </a:solidFill>
          <a:ln>
            <a:solidFill>
              <a:srgbClr val="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RN Care Coordinator Check-In after Pump Rx Completed (to Schedule Pump Start) (LOR 2 )</a:t>
            </a:r>
          </a:p>
        </p:txBody>
      </p:sp>
      <p:cxnSp>
        <p:nvCxnSpPr>
          <p:cNvPr id="201" name="Straight Arrow Connector 200">
            <a:extLst>
              <a:ext uri="{FF2B5EF4-FFF2-40B4-BE49-F238E27FC236}">
                <a16:creationId xmlns:a16="http://schemas.microsoft.com/office/drawing/2014/main" id="{E69C1177-2087-3B93-D336-56CB5D4C4864}"/>
              </a:ext>
            </a:extLst>
          </p:cNvPr>
          <p:cNvCxnSpPr>
            <a:stCxn id="188" idx="1"/>
            <a:endCxn id="40" idx="3"/>
          </p:cNvCxnSpPr>
          <p:nvPr/>
        </p:nvCxnSpPr>
        <p:spPr>
          <a:xfrm flipH="1" flipV="1">
            <a:off x="6372222" y="1745668"/>
            <a:ext cx="1289952" cy="4047765"/>
          </a:xfrm>
          <a:prstGeom prst="straightConnector1">
            <a:avLst/>
          </a:prstGeom>
          <a:ln>
            <a:solidFill>
              <a:srgbClr val="0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17" name="Straight Arrow Connector 216">
            <a:extLst>
              <a:ext uri="{FF2B5EF4-FFF2-40B4-BE49-F238E27FC236}">
                <a16:creationId xmlns:a16="http://schemas.microsoft.com/office/drawing/2014/main" id="{85802479-7B08-104C-04BF-6DD1210D4DB7}"/>
              </a:ext>
            </a:extLst>
          </p:cNvPr>
          <p:cNvCxnSpPr>
            <a:stCxn id="188" idx="1"/>
            <a:endCxn id="65" idx="3"/>
          </p:cNvCxnSpPr>
          <p:nvPr/>
        </p:nvCxnSpPr>
        <p:spPr>
          <a:xfrm flipH="1" flipV="1">
            <a:off x="6366146" y="3608253"/>
            <a:ext cx="1296028" cy="2185180"/>
          </a:xfrm>
          <a:prstGeom prst="straightConnector1">
            <a:avLst/>
          </a:prstGeom>
          <a:ln>
            <a:solidFill>
              <a:srgbClr val="00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736F36C4-798F-178D-F411-00A9D02E0E3B}"/>
              </a:ext>
            </a:extLst>
          </p:cNvPr>
          <p:cNvSpPr txBox="1"/>
          <p:nvPr/>
        </p:nvSpPr>
        <p:spPr>
          <a:xfrm>
            <a:off x="7656761" y="3146165"/>
            <a:ext cx="2999827" cy="276999"/>
          </a:xfrm>
          <a:prstGeom prst="rect">
            <a:avLst/>
          </a:prstGeom>
          <a:solidFill>
            <a:schemeClr val="accent3"/>
          </a:solidFill>
          <a:ln>
            <a:solidFill>
              <a:srgbClr val="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Proactive Outreach for Missed Appts (LOR 2)</a:t>
            </a:r>
          </a:p>
        </p:txBody>
      </p:sp>
      <p:cxnSp>
        <p:nvCxnSpPr>
          <p:cNvPr id="71" name="Straight Arrow Connector 70">
            <a:extLst>
              <a:ext uri="{FF2B5EF4-FFF2-40B4-BE49-F238E27FC236}">
                <a16:creationId xmlns:a16="http://schemas.microsoft.com/office/drawing/2014/main" id="{B259CE42-D1BC-386E-015A-F0F8042AE40C}"/>
              </a:ext>
            </a:extLst>
          </p:cNvPr>
          <p:cNvCxnSpPr>
            <a:stCxn id="22" idx="1"/>
            <a:endCxn id="40" idx="3"/>
          </p:cNvCxnSpPr>
          <p:nvPr/>
        </p:nvCxnSpPr>
        <p:spPr>
          <a:xfrm flipH="1" flipV="1">
            <a:off x="6372222" y="1745668"/>
            <a:ext cx="1284539" cy="1538997"/>
          </a:xfrm>
          <a:prstGeom prst="straightConnector1">
            <a:avLst/>
          </a:prstGeom>
          <a:ln>
            <a:solidFill>
              <a:srgbClr val="0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0" name="Straight Arrow Connector 79">
            <a:extLst>
              <a:ext uri="{FF2B5EF4-FFF2-40B4-BE49-F238E27FC236}">
                <a16:creationId xmlns:a16="http://schemas.microsoft.com/office/drawing/2014/main" id="{7C475592-7353-13EF-92FE-5D4AEE62E8F5}"/>
              </a:ext>
            </a:extLst>
          </p:cNvPr>
          <p:cNvCxnSpPr>
            <a:stCxn id="22" idx="1"/>
            <a:endCxn id="65" idx="3"/>
          </p:cNvCxnSpPr>
          <p:nvPr/>
        </p:nvCxnSpPr>
        <p:spPr>
          <a:xfrm flipH="1">
            <a:off x="6366146" y="3284665"/>
            <a:ext cx="1290615" cy="323588"/>
          </a:xfrm>
          <a:prstGeom prst="straightConnector1">
            <a:avLst/>
          </a:prstGeom>
          <a:ln>
            <a:solidFill>
              <a:srgbClr val="0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28EBA82B-5EBD-029C-D8D2-19D731AEFD3D}"/>
              </a:ext>
            </a:extLst>
          </p:cNvPr>
          <p:cNvCxnSpPr>
            <a:stCxn id="50" idx="1"/>
            <a:endCxn id="40" idx="3"/>
          </p:cNvCxnSpPr>
          <p:nvPr/>
        </p:nvCxnSpPr>
        <p:spPr>
          <a:xfrm flipH="1" flipV="1">
            <a:off x="6372222" y="1745668"/>
            <a:ext cx="1277806" cy="525333"/>
          </a:xfrm>
          <a:prstGeom prst="straightConnector1">
            <a:avLst/>
          </a:prstGeom>
          <a:ln>
            <a:solidFill>
              <a:srgbClr val="0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DD38989D-DCD8-D194-5EAA-A5AF3A8BE7B2}"/>
              </a:ext>
            </a:extLst>
          </p:cNvPr>
          <p:cNvCxnSpPr>
            <a:stCxn id="19" idx="1"/>
            <a:endCxn id="16" idx="3"/>
          </p:cNvCxnSpPr>
          <p:nvPr/>
        </p:nvCxnSpPr>
        <p:spPr>
          <a:xfrm flipH="1">
            <a:off x="6375668" y="4583986"/>
            <a:ext cx="1281858" cy="768544"/>
          </a:xfrm>
          <a:prstGeom prst="straightConnector1">
            <a:avLst/>
          </a:prstGeom>
          <a:ln>
            <a:solidFill>
              <a:srgbClr val="00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31" name="Rectangle 30">
            <a:extLst>
              <a:ext uri="{FF2B5EF4-FFF2-40B4-BE49-F238E27FC236}">
                <a16:creationId xmlns:a16="http://schemas.microsoft.com/office/drawing/2014/main" id="{1B0A443B-0AE0-3C1C-6F4A-718225472A18}"/>
              </a:ext>
            </a:extLst>
          </p:cNvPr>
          <p:cNvSpPr/>
          <p:nvPr/>
        </p:nvSpPr>
        <p:spPr>
          <a:xfrm>
            <a:off x="4235176" y="4242021"/>
            <a:ext cx="2140492" cy="425399"/>
          </a:xfrm>
          <a:prstGeom prst="rect">
            <a:avLst/>
          </a:prstGeom>
          <a:solidFill>
            <a:schemeClr val="accent3"/>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ysClr val="windowText" lastClr="000000"/>
                </a:solidFill>
                <a:effectLst/>
                <a:uLnTx/>
                <a:uFillTx/>
                <a:latin typeface="Arial Narrow" panose="020B0606020202030204" pitchFamily="34" charset="0"/>
                <a:ea typeface="+mn-ea"/>
                <a:cs typeface="+mn-cs"/>
              </a:rPr>
              <a:t>Alleviate patient concerns and address DM stigma</a:t>
            </a:r>
          </a:p>
        </p:txBody>
      </p:sp>
      <p:cxnSp>
        <p:nvCxnSpPr>
          <p:cNvPr id="75" name="Straight Arrow Connector 74">
            <a:extLst>
              <a:ext uri="{FF2B5EF4-FFF2-40B4-BE49-F238E27FC236}">
                <a16:creationId xmlns:a16="http://schemas.microsoft.com/office/drawing/2014/main" id="{6D19F137-B87C-9602-8F30-9937B6730B8C}"/>
              </a:ext>
            </a:extLst>
          </p:cNvPr>
          <p:cNvCxnSpPr>
            <a:stCxn id="51" idx="1"/>
            <a:endCxn id="31" idx="3"/>
          </p:cNvCxnSpPr>
          <p:nvPr/>
        </p:nvCxnSpPr>
        <p:spPr>
          <a:xfrm flipH="1">
            <a:off x="6375668" y="2767398"/>
            <a:ext cx="1279328" cy="1687323"/>
          </a:xfrm>
          <a:prstGeom prst="straightConnector1">
            <a:avLst/>
          </a:prstGeom>
          <a:ln>
            <a:solidFill>
              <a:srgbClr val="0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8" name="Straight Arrow Connector 87">
            <a:extLst>
              <a:ext uri="{FF2B5EF4-FFF2-40B4-BE49-F238E27FC236}">
                <a16:creationId xmlns:a16="http://schemas.microsoft.com/office/drawing/2014/main" id="{DACCFC50-B2A6-F3FE-F7C3-DA9A2DA1AEDF}"/>
              </a:ext>
            </a:extLst>
          </p:cNvPr>
          <p:cNvCxnSpPr>
            <a:stCxn id="85" idx="1"/>
            <a:endCxn id="31" idx="3"/>
          </p:cNvCxnSpPr>
          <p:nvPr/>
        </p:nvCxnSpPr>
        <p:spPr>
          <a:xfrm flipH="1">
            <a:off x="6375668" y="4042359"/>
            <a:ext cx="1277892" cy="412362"/>
          </a:xfrm>
          <a:prstGeom prst="straightConnector1">
            <a:avLst/>
          </a:prstGeom>
          <a:ln>
            <a:solidFill>
              <a:srgbClr val="0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2D6EF3D3-3C2E-731F-EF80-1EEF1D433457}"/>
              </a:ext>
            </a:extLst>
          </p:cNvPr>
          <p:cNvCxnSpPr>
            <a:stCxn id="43" idx="1"/>
            <a:endCxn id="65" idx="3"/>
          </p:cNvCxnSpPr>
          <p:nvPr/>
        </p:nvCxnSpPr>
        <p:spPr>
          <a:xfrm flipH="1">
            <a:off x="6366146" y="1240007"/>
            <a:ext cx="1292438" cy="2368246"/>
          </a:xfrm>
          <a:prstGeom prst="straightConnector1">
            <a:avLst/>
          </a:prstGeom>
          <a:ln>
            <a:solidFill>
              <a:srgbClr val="0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2C644949-F919-7B33-1635-9827FE7BDA2D}"/>
              </a:ext>
            </a:extLst>
          </p:cNvPr>
          <p:cNvCxnSpPr>
            <a:stCxn id="85" idx="1"/>
            <a:endCxn id="16" idx="3"/>
          </p:cNvCxnSpPr>
          <p:nvPr/>
        </p:nvCxnSpPr>
        <p:spPr>
          <a:xfrm flipH="1">
            <a:off x="6375668" y="4042359"/>
            <a:ext cx="1277892" cy="1310171"/>
          </a:xfrm>
          <a:prstGeom prst="straightConnector1">
            <a:avLst/>
          </a:prstGeom>
          <a:ln>
            <a:solidFill>
              <a:srgbClr val="00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40D46FA8-4AD1-E9E5-9085-075697F41808}"/>
              </a:ext>
            </a:extLst>
          </p:cNvPr>
          <p:cNvSpPr/>
          <p:nvPr/>
        </p:nvSpPr>
        <p:spPr>
          <a:xfrm>
            <a:off x="0" y="0"/>
            <a:ext cx="1903478" cy="61824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4" name="TextBox 3">
            <a:extLst>
              <a:ext uri="{FF2B5EF4-FFF2-40B4-BE49-F238E27FC236}">
                <a16:creationId xmlns:a16="http://schemas.microsoft.com/office/drawing/2014/main" id="{5165FE90-CD56-936E-E2FC-32301D41E3C2}"/>
              </a:ext>
            </a:extLst>
          </p:cNvPr>
          <p:cNvSpPr txBox="1"/>
          <p:nvPr/>
        </p:nvSpPr>
        <p:spPr>
          <a:xfrm>
            <a:off x="1702250" y="6638154"/>
            <a:ext cx="2372765"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565A5C"/>
                </a:solidFill>
                <a:effectLst/>
                <a:uLnTx/>
                <a:uFillTx/>
                <a:latin typeface="Arial Narrow" panose="020B0606020202030204" pitchFamily="34" charset="0"/>
                <a:ea typeface="+mn-ea"/>
                <a:cs typeface="+mn-cs"/>
              </a:rPr>
              <a:t>James M. Anderson Center for Health Systems Excellence</a:t>
            </a:r>
          </a:p>
        </p:txBody>
      </p:sp>
    </p:spTree>
    <p:extLst>
      <p:ext uri="{BB962C8B-B14F-4D97-AF65-F5344CB8AC3E}">
        <p14:creationId xmlns:p14="http://schemas.microsoft.com/office/powerpoint/2010/main" val="2994686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BF4251-91FE-28D9-02A3-7B3E88DBC51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EBB675-A426-0E5E-FA5E-3B26C8FF09A0}"/>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5E5F7A45-C470-71A6-9805-A31AF64CE3E3}"/>
              </a:ext>
            </a:extLst>
          </p:cNvPr>
          <p:cNvPicPr>
            <a:picLocks noChangeAspect="1"/>
          </p:cNvPicPr>
          <p:nvPr/>
        </p:nvPicPr>
        <p:blipFill>
          <a:blip r:embed="rId2"/>
          <a:stretch>
            <a:fillRect/>
          </a:stretch>
        </p:blipFill>
        <p:spPr>
          <a:xfrm>
            <a:off x="122035" y="271717"/>
            <a:ext cx="11947930" cy="6586283"/>
          </a:xfrm>
          <a:prstGeom prst="rect">
            <a:avLst/>
          </a:prstGeom>
        </p:spPr>
      </p:pic>
    </p:spTree>
    <p:extLst>
      <p:ext uri="{BB962C8B-B14F-4D97-AF65-F5344CB8AC3E}">
        <p14:creationId xmlns:p14="http://schemas.microsoft.com/office/powerpoint/2010/main" val="34139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BCCE2E-B757-DD9F-5706-15A6E240A3E4}"/>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2B9C36B-CAEF-4355-D00C-5BE08D3CEBBF}"/>
              </a:ext>
            </a:extLst>
          </p:cNvPr>
          <p:cNvGraphicFramePr>
            <a:graphicFrameLocks noGrp="1"/>
          </p:cNvGraphicFramePr>
          <p:nvPr>
            <p:extLst>
              <p:ext uri="{D42A27DB-BD31-4B8C-83A1-F6EECF244321}">
                <p14:modId xmlns:p14="http://schemas.microsoft.com/office/powerpoint/2010/main" val="190952678"/>
              </p:ext>
            </p:extLst>
          </p:nvPr>
        </p:nvGraphicFramePr>
        <p:xfrm>
          <a:off x="170619" y="2390026"/>
          <a:ext cx="11785854" cy="3870960"/>
        </p:xfrm>
        <a:graphic>
          <a:graphicData uri="http://schemas.openxmlformats.org/drawingml/2006/table">
            <a:tbl>
              <a:tblPr firstRow="1" bandRow="1"/>
              <a:tblGrid>
                <a:gridCol w="3144081">
                  <a:extLst>
                    <a:ext uri="{9D8B030D-6E8A-4147-A177-3AD203B41FA5}">
                      <a16:colId xmlns:a16="http://schemas.microsoft.com/office/drawing/2014/main" val="20000"/>
                    </a:ext>
                  </a:extLst>
                </a:gridCol>
                <a:gridCol w="2370399">
                  <a:extLst>
                    <a:ext uri="{9D8B030D-6E8A-4147-A177-3AD203B41FA5}">
                      <a16:colId xmlns:a16="http://schemas.microsoft.com/office/drawing/2014/main" val="20001"/>
                    </a:ext>
                  </a:extLst>
                </a:gridCol>
                <a:gridCol w="2054416">
                  <a:extLst>
                    <a:ext uri="{9D8B030D-6E8A-4147-A177-3AD203B41FA5}">
                      <a16:colId xmlns:a16="http://schemas.microsoft.com/office/drawing/2014/main" val="20003"/>
                    </a:ext>
                  </a:extLst>
                </a:gridCol>
                <a:gridCol w="2054416">
                  <a:extLst>
                    <a:ext uri="{9D8B030D-6E8A-4147-A177-3AD203B41FA5}">
                      <a16:colId xmlns:a16="http://schemas.microsoft.com/office/drawing/2014/main" val="20005"/>
                    </a:ext>
                  </a:extLst>
                </a:gridCol>
                <a:gridCol w="2162542">
                  <a:extLst>
                    <a:ext uri="{9D8B030D-6E8A-4147-A177-3AD203B41FA5}">
                      <a16:colId xmlns:a16="http://schemas.microsoft.com/office/drawing/2014/main" val="20007"/>
                    </a:ext>
                  </a:extLst>
                </a:gridCol>
              </a:tblGrid>
              <a:tr h="45720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100" b="0" i="1" dirty="0">
                          <a:solidFill>
                            <a:schemeClr val="tx1"/>
                          </a:solidFill>
                        </a:rPr>
                        <a:t>EHR-based ordering of AIDS with direct connection to vendors</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BACC6"/>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800" b="1">
                          <a:solidFill>
                            <a:schemeClr val="tx1"/>
                          </a:solidFill>
                        </a:rPr>
                        <a:t>Initial Test Cycle</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BACC6"/>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800" b="1">
                          <a:solidFill>
                            <a:schemeClr val="tx1"/>
                          </a:solidFill>
                        </a:rPr>
                        <a:t>Test Cycle 2</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BACC6"/>
                    </a:solidFill>
                  </a:tcPr>
                </a:tc>
                <a:tc>
                  <a:txBody>
                    <a:bodyPr/>
                    <a:lstStyle/>
                    <a:p>
                      <a:pPr algn="ctr"/>
                      <a:r>
                        <a:rPr lang="en-US" sz="1800" b="1">
                          <a:solidFill>
                            <a:schemeClr val="tx1"/>
                          </a:solidFill>
                        </a:rPr>
                        <a:t>Test Cycle 3</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BACC6"/>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800" b="1">
                          <a:solidFill>
                            <a:schemeClr val="tx1"/>
                          </a:solidFill>
                        </a:rPr>
                        <a:t>Test Cycle 4</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BACC6"/>
                    </a:solidFill>
                  </a:tcPr>
                </a:tc>
                <a:extLst>
                  <a:ext uri="{0D108BD9-81ED-4DB2-BD59-A6C34878D82A}">
                    <a16:rowId xmlns:a16="http://schemas.microsoft.com/office/drawing/2014/main" val="10000"/>
                  </a:ext>
                </a:extLst>
              </a:tr>
              <a:tr h="304800">
                <a:tc>
                  <a:txBody>
                    <a:bodyPr/>
                    <a:lstStyle/>
                    <a:p>
                      <a:pPr marL="0" indent="0" algn="ctr">
                        <a:buFont typeface="+mj-lt"/>
                        <a:buNone/>
                      </a:pPr>
                      <a:r>
                        <a:rPr lang="en-US" sz="1100" b="1">
                          <a:solidFill>
                            <a:schemeClr val="tx1"/>
                          </a:solidFill>
                          <a:latin typeface="+mn-lt"/>
                        </a:rPr>
                        <a:t>Date of Test</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DCADB"/>
                    </a:solidFill>
                  </a:tcPr>
                </a:tc>
                <a:tc>
                  <a:txBody>
                    <a:bodyPr/>
                    <a:lstStyle/>
                    <a:p>
                      <a:pPr marL="0" indent="0" algn="ctr">
                        <a:buFont typeface="+mj-lt"/>
                        <a:buNone/>
                      </a:pPr>
                      <a:r>
                        <a:rPr lang="en-US" sz="1000" dirty="0">
                          <a:solidFill>
                            <a:schemeClr val="tx1"/>
                          </a:solidFill>
                          <a:latin typeface="Arial Narrow" panose="020B0606020202030204" pitchFamily="34" charset="0"/>
                        </a:rPr>
                        <a:t>TBD</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DCADB"/>
                    </a:solidFill>
                  </a:tcPr>
                </a:tc>
                <a:tc>
                  <a:txBody>
                    <a:bodyPr/>
                    <a:lstStyle/>
                    <a:p>
                      <a:pPr marL="0" indent="0" algn="ctr">
                        <a:buFont typeface="+mj-lt"/>
                        <a:buNone/>
                      </a:pPr>
                      <a:r>
                        <a:rPr lang="en-US" sz="1000" dirty="0">
                          <a:solidFill>
                            <a:schemeClr val="tx1"/>
                          </a:solidFill>
                          <a:latin typeface="Arial Narrow" panose="020B0606020202030204" pitchFamily="34" charset="0"/>
                        </a:rPr>
                        <a:t>TBD</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DCADB"/>
                    </a:solidFill>
                  </a:tcPr>
                </a:tc>
                <a:tc>
                  <a:txBody>
                    <a:bodyPr/>
                    <a:lstStyle/>
                    <a:p>
                      <a:pPr marL="0" indent="0" algn="ctr">
                        <a:buFont typeface="+mj-lt"/>
                        <a:buNone/>
                      </a:pPr>
                      <a:r>
                        <a:rPr lang="en-US" sz="1000" dirty="0">
                          <a:solidFill>
                            <a:schemeClr val="tx1"/>
                          </a:solidFill>
                          <a:latin typeface="Arial Narrow" panose="020B0606020202030204" pitchFamily="34" charset="0"/>
                        </a:rPr>
                        <a:t>TBD</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DCADB"/>
                    </a:solidFill>
                  </a:tcPr>
                </a:tc>
                <a:tc>
                  <a:txBody>
                    <a:bodyPr/>
                    <a:lstStyle/>
                    <a:p>
                      <a:pPr marL="0" indent="0" algn="ctr">
                        <a:buFont typeface="+mj-lt"/>
                        <a:buNone/>
                      </a:pPr>
                      <a:r>
                        <a:rPr lang="en-US" sz="1000" dirty="0">
                          <a:solidFill>
                            <a:schemeClr val="tx1"/>
                          </a:solidFill>
                          <a:latin typeface="Arial Narrow" panose="020B0606020202030204" pitchFamily="34" charset="0"/>
                        </a:rPr>
                        <a:t>TBD</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DCADB"/>
                    </a:solidFill>
                  </a:tcPr>
                </a:tc>
                <a:extLst>
                  <a:ext uri="{0D108BD9-81ED-4DB2-BD59-A6C34878D82A}">
                    <a16:rowId xmlns:a16="http://schemas.microsoft.com/office/drawing/2014/main" val="2288793917"/>
                  </a:ext>
                </a:extLst>
              </a:tr>
              <a:tr h="19812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ctr">
                        <a:buFont typeface="+mj-lt"/>
                        <a:buNone/>
                      </a:pPr>
                      <a:r>
                        <a:rPr lang="en-US" sz="1100" b="1">
                          <a:solidFill>
                            <a:schemeClr val="tx1"/>
                          </a:solidFill>
                          <a:latin typeface="+mn-lt"/>
                        </a:rPr>
                        <a:t>Test Cycle Description, including changes in scale/time:</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85750" indent="-285750">
                        <a:buFont typeface="Arial" panose="020B0604020202020204" pitchFamily="34" charset="0"/>
                        <a:buChar char="•"/>
                      </a:pPr>
                      <a:r>
                        <a:rPr lang="en-US" sz="1800" dirty="0">
                          <a:solidFill>
                            <a:schemeClr val="tx1"/>
                          </a:solidFill>
                          <a:latin typeface="+mn-lt"/>
                        </a:rPr>
                        <a:t>Discuss use of Parachute with other institutions who have already adopted it</a:t>
                      </a:r>
                    </a:p>
                    <a:p>
                      <a:pPr marL="285750" indent="-285750">
                        <a:buFont typeface="Arial" panose="020B0604020202020204" pitchFamily="34" charset="0"/>
                        <a:buChar char="•"/>
                      </a:pPr>
                      <a:r>
                        <a:rPr lang="en-US" sz="1800" dirty="0">
                          <a:solidFill>
                            <a:schemeClr val="tx1"/>
                          </a:solidFill>
                          <a:latin typeface="+mn-lt"/>
                        </a:rPr>
                        <a:t>Discuss current process with insurance navigator</a:t>
                      </a:r>
                    </a:p>
                    <a:p>
                      <a:pPr marL="285750" indent="-285750">
                        <a:buFont typeface="Arial" panose="020B0604020202020204" pitchFamily="34" charset="0"/>
                        <a:buChar char="•"/>
                      </a:pPr>
                      <a:r>
                        <a:rPr lang="en-US" sz="1800" dirty="0">
                          <a:solidFill>
                            <a:schemeClr val="tx1"/>
                          </a:solidFill>
                          <a:latin typeface="+mn-lt"/>
                        </a:rPr>
                        <a:t>Contact Parachute to discuss cost and training of providers</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mj-lt"/>
                        <a:buNone/>
                      </a:pPr>
                      <a:r>
                        <a:rPr lang="en-US" sz="1800" dirty="0">
                          <a:solidFill>
                            <a:schemeClr val="tx1"/>
                          </a:solidFill>
                          <a:latin typeface="+mn-lt"/>
                        </a:rPr>
                        <a:t>Have a few dedicated providers (2 or 3) receive training on how to use Parachute</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BACC6">
                        <a:tint val="40000"/>
                      </a:srgbClr>
                    </a:solidFill>
                  </a:tcPr>
                </a:tc>
                <a:tc>
                  <a:txBody>
                    <a:bodyPr/>
                    <a:lstStyle/>
                    <a:p>
                      <a:pPr marL="0" indent="0">
                        <a:buFont typeface="+mj-lt"/>
                        <a:buNone/>
                      </a:pPr>
                      <a:r>
                        <a:rPr lang="en-US" sz="1800" dirty="0">
                          <a:solidFill>
                            <a:schemeClr val="tx1"/>
                          </a:solidFill>
                          <a:latin typeface="+mn-lt"/>
                        </a:rPr>
                        <a:t>Test Rx process with Parachute versus SOP with insurance navigator and compare timelines for completion as well as ease of use</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BACC6">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mj-lt"/>
                        <a:buNone/>
                      </a:pPr>
                      <a:r>
                        <a:rPr lang="en-US" sz="1800" dirty="0">
                          <a:solidFill>
                            <a:schemeClr val="tx1"/>
                          </a:solidFill>
                          <a:latin typeface="+mn-lt"/>
                        </a:rPr>
                        <a:t>Expand use of Parachute to other prescribers of diabetes technology</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BACC6">
                        <a:tint val="40000"/>
                      </a:srgbClr>
                    </a:solidFill>
                  </a:tcPr>
                </a:tc>
                <a:extLst>
                  <a:ext uri="{0D108BD9-81ED-4DB2-BD59-A6C34878D82A}">
                    <a16:rowId xmlns:a16="http://schemas.microsoft.com/office/drawing/2014/main" val="10001"/>
                  </a:ext>
                </a:extLst>
              </a:tr>
            </a:tbl>
          </a:graphicData>
        </a:graphic>
      </p:graphicFrame>
      <p:pic>
        <p:nvPicPr>
          <p:cNvPr id="5" name="Picture 4">
            <a:extLst>
              <a:ext uri="{FF2B5EF4-FFF2-40B4-BE49-F238E27FC236}">
                <a16:creationId xmlns:a16="http://schemas.microsoft.com/office/drawing/2014/main" id="{7F95C7EB-8D97-F6F2-8D64-2FC98BD86F9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160518" y="1682069"/>
            <a:ext cx="766540" cy="642430"/>
          </a:xfrm>
          <a:prstGeom prst="rect">
            <a:avLst/>
          </a:prstGeom>
          <a:noFill/>
          <a:ln>
            <a:noFill/>
          </a:ln>
        </p:spPr>
      </p:pic>
      <p:pic>
        <p:nvPicPr>
          <p:cNvPr id="6" name="Picture 5">
            <a:extLst>
              <a:ext uri="{FF2B5EF4-FFF2-40B4-BE49-F238E27FC236}">
                <a16:creationId xmlns:a16="http://schemas.microsoft.com/office/drawing/2014/main" id="{989DD443-4DFC-B916-EF50-C7C634613FC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393992" y="1554554"/>
            <a:ext cx="766540" cy="642430"/>
          </a:xfrm>
          <a:prstGeom prst="rect">
            <a:avLst/>
          </a:prstGeom>
          <a:noFill/>
          <a:ln>
            <a:noFill/>
          </a:ln>
        </p:spPr>
      </p:pic>
      <p:pic>
        <p:nvPicPr>
          <p:cNvPr id="7" name="Picture 6">
            <a:extLst>
              <a:ext uri="{FF2B5EF4-FFF2-40B4-BE49-F238E27FC236}">
                <a16:creationId xmlns:a16="http://schemas.microsoft.com/office/drawing/2014/main" id="{671D022C-5551-3EA1-B173-81EA665A4A1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336279" y="1469713"/>
            <a:ext cx="766540" cy="642430"/>
          </a:xfrm>
          <a:prstGeom prst="rect">
            <a:avLst/>
          </a:prstGeom>
          <a:noFill/>
          <a:ln>
            <a:noFill/>
          </a:ln>
        </p:spPr>
      </p:pic>
      <p:pic>
        <p:nvPicPr>
          <p:cNvPr id="8" name="Picture 7">
            <a:extLst>
              <a:ext uri="{FF2B5EF4-FFF2-40B4-BE49-F238E27FC236}">
                <a16:creationId xmlns:a16="http://schemas.microsoft.com/office/drawing/2014/main" id="{0CC6FE77-7F70-4E22-EB27-7FA61D8615F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515600" y="1338770"/>
            <a:ext cx="766540" cy="642430"/>
          </a:xfrm>
          <a:prstGeom prst="rect">
            <a:avLst/>
          </a:prstGeom>
          <a:noFill/>
          <a:ln>
            <a:noFill/>
          </a:ln>
        </p:spPr>
      </p:pic>
      <p:pic>
        <p:nvPicPr>
          <p:cNvPr id="9" name="Picture 8">
            <a:extLst>
              <a:ext uri="{FF2B5EF4-FFF2-40B4-BE49-F238E27FC236}">
                <a16:creationId xmlns:a16="http://schemas.microsoft.com/office/drawing/2014/main" id="{45B23C43-002C-3ACD-FB92-8FDCA2B03515}"/>
              </a:ext>
            </a:extLst>
          </p:cNvPr>
          <p:cNvPicPr>
            <a:picLocks noChangeAspect="1"/>
          </p:cNvPicPr>
          <p:nvPr/>
        </p:nvPicPr>
        <p:blipFill>
          <a:blip r:embed="rId4"/>
          <a:stretch>
            <a:fillRect/>
          </a:stretch>
        </p:blipFill>
        <p:spPr>
          <a:xfrm>
            <a:off x="177547" y="88608"/>
            <a:ext cx="1670850" cy="614165"/>
          </a:xfrm>
          <a:prstGeom prst="rect">
            <a:avLst/>
          </a:prstGeom>
        </p:spPr>
      </p:pic>
      <p:sp>
        <p:nvSpPr>
          <p:cNvPr id="16" name="Right Triangle 15">
            <a:extLst>
              <a:ext uri="{FF2B5EF4-FFF2-40B4-BE49-F238E27FC236}">
                <a16:creationId xmlns:a16="http://schemas.microsoft.com/office/drawing/2014/main" id="{4DC9F0C8-7157-F609-1AC7-04BB928B51A4}"/>
              </a:ext>
            </a:extLst>
          </p:cNvPr>
          <p:cNvSpPr/>
          <p:nvPr/>
        </p:nvSpPr>
        <p:spPr>
          <a:xfrm rot="10800000" flipV="1">
            <a:off x="3251200" y="1982274"/>
            <a:ext cx="8705272" cy="393509"/>
          </a:xfrm>
          <a:prstGeom prst="rtTriangle">
            <a:avLst/>
          </a:prstGeom>
          <a:solidFill>
            <a:srgbClr val="4BA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12" name="TextBox 11">
            <a:extLst>
              <a:ext uri="{FF2B5EF4-FFF2-40B4-BE49-F238E27FC236}">
                <a16:creationId xmlns:a16="http://schemas.microsoft.com/office/drawing/2014/main" id="{B9CDB037-A000-8656-22B3-2EA0F1046E15}"/>
              </a:ext>
            </a:extLst>
          </p:cNvPr>
          <p:cNvSpPr txBox="1"/>
          <p:nvPr/>
        </p:nvSpPr>
        <p:spPr>
          <a:xfrm>
            <a:off x="0" y="31309"/>
            <a:ext cx="121920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Ramp Plan</a:t>
            </a:r>
          </a:p>
        </p:txBody>
      </p:sp>
    </p:spTree>
    <p:extLst>
      <p:ext uri="{BB962C8B-B14F-4D97-AF65-F5344CB8AC3E}">
        <p14:creationId xmlns:p14="http://schemas.microsoft.com/office/powerpoint/2010/main" val="2982302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78B16-2184-7097-7E7A-7D8C78F074E9}"/>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7E218321-E464-5325-097E-D21B63E1F06F}"/>
              </a:ext>
            </a:extLst>
          </p:cNvPr>
          <p:cNvSpPr txBox="1"/>
          <p:nvPr/>
        </p:nvSpPr>
        <p:spPr>
          <a:xfrm>
            <a:off x="228601" y="4267201"/>
            <a:ext cx="5738436" cy="762003"/>
          </a:xfrm>
          <a:prstGeom prst="rect">
            <a:avLst/>
          </a:prstGeom>
          <a:noFill/>
          <a:ln>
            <a:solidFill>
              <a:schemeClr val="bg1">
                <a:lumMod val="85000"/>
              </a:schemeClr>
            </a:solidFill>
          </a:ln>
        </p:spPr>
        <p:txBody>
          <a:bodyPr wrap="square" rtlCol="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Provider is able to successfully prescribe insulin pump and supplies via Parachute without any additional involvement of CDCES, insurance navigator, or insulin pump company rep </a:t>
            </a:r>
          </a:p>
        </p:txBody>
      </p:sp>
      <p:sp>
        <p:nvSpPr>
          <p:cNvPr id="18" name="TextBox 17">
            <a:extLst>
              <a:ext uri="{FF2B5EF4-FFF2-40B4-BE49-F238E27FC236}">
                <a16:creationId xmlns:a16="http://schemas.microsoft.com/office/drawing/2014/main" id="{E310E8C5-94C9-D1AC-8926-BD4DD9715BD7}"/>
              </a:ext>
            </a:extLst>
          </p:cNvPr>
          <p:cNvSpPr txBox="1"/>
          <p:nvPr/>
        </p:nvSpPr>
        <p:spPr>
          <a:xfrm>
            <a:off x="228602" y="1905000"/>
            <a:ext cx="5738436" cy="685803"/>
          </a:xfrm>
          <a:prstGeom prst="rect">
            <a:avLst/>
          </a:prstGeom>
          <a:noFill/>
          <a:ln>
            <a:solidFill>
              <a:schemeClr val="bg1">
                <a:lumMod val="85000"/>
              </a:schemeClr>
            </a:solidFill>
          </a:ln>
        </p:spPr>
        <p:txBody>
          <a:bodyPr wrap="square" rtlCol="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prstClr val="black"/>
                </a:solidFill>
                <a:latin typeface="Calibri"/>
              </a:rPr>
              <a:t>Use Parachute for DME ordering (including supplies) and determine feasibility </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TextBox 20">
            <a:extLst>
              <a:ext uri="{FF2B5EF4-FFF2-40B4-BE49-F238E27FC236}">
                <a16:creationId xmlns:a16="http://schemas.microsoft.com/office/drawing/2014/main" id="{CC0B3B45-01A6-25D6-37BC-522D2C97BB99}"/>
              </a:ext>
            </a:extLst>
          </p:cNvPr>
          <p:cNvSpPr txBox="1"/>
          <p:nvPr/>
        </p:nvSpPr>
        <p:spPr>
          <a:xfrm>
            <a:off x="228601" y="5257804"/>
            <a:ext cx="5738435" cy="1168981"/>
          </a:xfrm>
          <a:prstGeom prst="rect">
            <a:avLst/>
          </a:prstGeom>
          <a:noFill/>
          <a:ln>
            <a:solidFill>
              <a:schemeClr val="bg1">
                <a:lumMod val="85000"/>
              </a:schemeClr>
            </a:solidFill>
          </a:ln>
        </p:spPr>
        <p:txBody>
          <a:bodyPr wrap="square" rtlCol="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sng" strike="noStrike" kern="1200" cap="none" spc="0" normalizeH="0" baseline="0" noProof="0" dirty="0">
                <a:ln>
                  <a:noFill/>
                </a:ln>
                <a:solidFill>
                  <a:prstClr val="black"/>
                </a:solidFill>
                <a:effectLst/>
                <a:uLnTx/>
                <a:uFillTx/>
                <a:latin typeface="Calibri"/>
                <a:ea typeface="+mn-ea"/>
                <a:cs typeface="+mn-cs"/>
              </a:rPr>
              <a:t>Qualitative:</a:t>
            </a:r>
            <a:r>
              <a:rPr kumimoji="0" lang="en-US" sz="1000" b="0" i="0" strike="noStrike" kern="1200" cap="none" spc="0" normalizeH="0" baseline="0" noProof="0" dirty="0">
                <a:ln>
                  <a:noFill/>
                </a:ln>
                <a:solidFill>
                  <a:prstClr val="black"/>
                </a:solidFill>
                <a:effectLst/>
                <a:uLnTx/>
                <a:uFillTx/>
                <a:latin typeface="Calibri"/>
                <a:ea typeface="+mn-ea"/>
                <a:cs typeface="+mn-cs"/>
              </a:rPr>
              <a:t> </a:t>
            </a:r>
            <a:r>
              <a:rPr kumimoji="0" lang="en-US" sz="1000" b="0" i="0" u="none" strike="noStrike" kern="1200" cap="none" spc="0" normalizeH="0" baseline="0" noProof="0" dirty="0">
                <a:ln>
                  <a:noFill/>
                </a:ln>
                <a:solidFill>
                  <a:prstClr val="black"/>
                </a:solidFill>
                <a:effectLst/>
                <a:uLnTx/>
                <a:uFillTx/>
                <a:latin typeface="Calibri"/>
                <a:ea typeface="+mn-ea"/>
                <a:cs typeface="+mn-cs"/>
              </a:rPr>
              <a:t>This is a new process, so it will likely take time to become accustomed to providers prescribing via Parachute instead of CDCES filling out form, sending to insurance navigator, who sends to prescriber, who sends back to insurance</a:t>
            </a:r>
            <a:r>
              <a:rPr lang="en-US" sz="1000" dirty="0">
                <a:solidFill>
                  <a:prstClr val="black"/>
                </a:solidFill>
                <a:latin typeface="Calibri"/>
              </a:rPr>
              <a:t>e navigator, who sends to insulin pump company, who sends to insurance company. </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sng" strike="noStrike" kern="1200" cap="none" spc="0" normalizeH="0" baseline="0" noProof="0" dirty="0">
                <a:ln>
                  <a:noFill/>
                </a:ln>
                <a:solidFill>
                  <a:prstClr val="black"/>
                </a:solidFill>
                <a:effectLst/>
                <a:uLnTx/>
                <a:uFillTx/>
                <a:latin typeface="Calibri"/>
                <a:ea typeface="+mn-ea"/>
                <a:cs typeface="+mn-cs"/>
              </a:rPr>
              <a:t>Quantitative:</a:t>
            </a:r>
            <a:r>
              <a:rPr kumimoji="0" lang="en-US" sz="1000" b="0" i="0" u="none" strike="noStrike" kern="1200" cap="none" spc="0" normalizeH="0" baseline="0" noProof="0" dirty="0">
                <a:ln>
                  <a:noFill/>
                </a:ln>
                <a:solidFill>
                  <a:prstClr val="black"/>
                </a:solidFill>
                <a:effectLst/>
                <a:uLnTx/>
                <a:uFillTx/>
                <a:latin typeface="Calibri"/>
                <a:ea typeface="+mn-ea"/>
                <a:cs typeface="+mn-cs"/>
              </a:rPr>
              <a:t> Should be able to track Rx via EHR as well as time between steps in prescribing and pump start process. </a:t>
            </a:r>
          </a:p>
        </p:txBody>
      </p:sp>
      <p:sp>
        <p:nvSpPr>
          <p:cNvPr id="23" name="TextBox 22">
            <a:extLst>
              <a:ext uri="{FF2B5EF4-FFF2-40B4-BE49-F238E27FC236}">
                <a16:creationId xmlns:a16="http://schemas.microsoft.com/office/drawing/2014/main" id="{01065CA0-D446-3C4E-3950-7CD4C8F330A2}"/>
              </a:ext>
            </a:extLst>
          </p:cNvPr>
          <p:cNvSpPr txBox="1"/>
          <p:nvPr/>
        </p:nvSpPr>
        <p:spPr>
          <a:xfrm>
            <a:off x="6194650" y="2057408"/>
            <a:ext cx="5730709" cy="1447799"/>
          </a:xfrm>
          <a:prstGeom prst="rect">
            <a:avLst/>
          </a:prstGeom>
          <a:noFill/>
          <a:ln>
            <a:solidFill>
              <a:schemeClr val="bg1">
                <a:lumMod val="85000"/>
              </a:schemeClr>
            </a:solidFill>
          </a:ln>
        </p:spPr>
        <p:txBody>
          <a:bodyPr wrap="square" rtlCol="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34" name="TextBox 33">
            <a:extLst>
              <a:ext uri="{FF2B5EF4-FFF2-40B4-BE49-F238E27FC236}">
                <a16:creationId xmlns:a16="http://schemas.microsoft.com/office/drawing/2014/main" id="{058843B5-FA85-7FC8-A51C-0D6E254DE849}"/>
              </a:ext>
            </a:extLst>
          </p:cNvPr>
          <p:cNvSpPr txBox="1"/>
          <p:nvPr/>
        </p:nvSpPr>
        <p:spPr>
          <a:xfrm>
            <a:off x="6194646" y="4038608"/>
            <a:ext cx="5730709" cy="1167989"/>
          </a:xfrm>
          <a:prstGeom prst="rect">
            <a:avLst/>
          </a:prstGeom>
          <a:noFill/>
          <a:ln>
            <a:solidFill>
              <a:schemeClr val="bg1">
                <a:lumMod val="85000"/>
              </a:schemeClr>
            </a:solidFill>
          </a:ln>
        </p:spPr>
        <p:txBody>
          <a:bodyPr wrap="square" rtlCol="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46" name="TextBox 45">
            <a:extLst>
              <a:ext uri="{FF2B5EF4-FFF2-40B4-BE49-F238E27FC236}">
                <a16:creationId xmlns:a16="http://schemas.microsoft.com/office/drawing/2014/main" id="{935A43AA-3766-02F5-A199-133F935A6FFD}"/>
              </a:ext>
            </a:extLst>
          </p:cNvPr>
          <p:cNvSpPr txBox="1"/>
          <p:nvPr/>
        </p:nvSpPr>
        <p:spPr>
          <a:xfrm>
            <a:off x="7162805" y="5984337"/>
            <a:ext cx="4762551" cy="663136"/>
          </a:xfrm>
          <a:prstGeom prst="rect">
            <a:avLst/>
          </a:prstGeom>
          <a:noFill/>
          <a:ln>
            <a:solidFill>
              <a:schemeClr val="bg1">
                <a:lumMod val="85000"/>
              </a:schemeClr>
            </a:solidFill>
          </a:ln>
        </p:spPr>
        <p:txBody>
          <a:bodyPr wrap="square" rtlCol="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48" name="Rectangle 47">
            <a:extLst>
              <a:ext uri="{FF2B5EF4-FFF2-40B4-BE49-F238E27FC236}">
                <a16:creationId xmlns:a16="http://schemas.microsoft.com/office/drawing/2014/main" id="{4F6AF0E6-4669-2BBC-D5EF-4FE0A416D0D7}"/>
              </a:ext>
            </a:extLst>
          </p:cNvPr>
          <p:cNvSpPr/>
          <p:nvPr/>
        </p:nvSpPr>
        <p:spPr>
          <a:xfrm>
            <a:off x="6886303" y="5640459"/>
            <a:ext cx="173212" cy="1650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5E98A848-9599-3BBC-FEA8-5DACB300CB76}"/>
              </a:ext>
            </a:extLst>
          </p:cNvPr>
          <p:cNvSpPr txBox="1"/>
          <p:nvPr/>
        </p:nvSpPr>
        <p:spPr>
          <a:xfrm>
            <a:off x="5105407" y="392666"/>
            <a:ext cx="844907" cy="261611"/>
          </a:xfrm>
          <a:prstGeom prst="rect">
            <a:avLst/>
          </a:prstGeom>
          <a:noFill/>
        </p:spPr>
        <p:txBody>
          <a:bodyPr wrap="square" rtlCol="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alibri"/>
              <a:ea typeface="+mn-ea"/>
              <a:cs typeface="+mn-cs"/>
            </a:endParaRPr>
          </a:p>
        </p:txBody>
      </p:sp>
      <p:sp>
        <p:nvSpPr>
          <p:cNvPr id="57" name="TextBox 56">
            <a:extLst>
              <a:ext uri="{FF2B5EF4-FFF2-40B4-BE49-F238E27FC236}">
                <a16:creationId xmlns:a16="http://schemas.microsoft.com/office/drawing/2014/main" id="{3F961FED-C238-21F5-93B1-C0E54DBB24FE}"/>
              </a:ext>
            </a:extLst>
          </p:cNvPr>
          <p:cNvSpPr txBox="1"/>
          <p:nvPr/>
        </p:nvSpPr>
        <p:spPr>
          <a:xfrm>
            <a:off x="1524002" y="652791"/>
            <a:ext cx="8903395" cy="223059"/>
          </a:xfrm>
          <a:prstGeom prst="rect">
            <a:avLst/>
          </a:prstGeom>
          <a:noFill/>
        </p:spPr>
        <p:txBody>
          <a:bodyPr wrap="square" rtlCol="0">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alibri"/>
              <a:ea typeface="+mn-ea"/>
              <a:cs typeface="+mn-cs"/>
            </a:endParaRPr>
          </a:p>
        </p:txBody>
      </p:sp>
      <p:sp>
        <p:nvSpPr>
          <p:cNvPr id="58" name="TextBox 57">
            <a:extLst>
              <a:ext uri="{FF2B5EF4-FFF2-40B4-BE49-F238E27FC236}">
                <a16:creationId xmlns:a16="http://schemas.microsoft.com/office/drawing/2014/main" id="{814C338F-0C02-55C5-DFCE-E28C91135A8A}"/>
              </a:ext>
            </a:extLst>
          </p:cNvPr>
          <p:cNvSpPr txBox="1"/>
          <p:nvPr/>
        </p:nvSpPr>
        <p:spPr>
          <a:xfrm>
            <a:off x="7839797" y="900590"/>
            <a:ext cx="2587605" cy="261611"/>
          </a:xfrm>
          <a:prstGeom prst="rect">
            <a:avLst/>
          </a:prstGeom>
          <a:noFill/>
        </p:spPr>
        <p:txBody>
          <a:bodyPr wrap="square" rtlCol="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alibri"/>
              <a:ea typeface="+mn-ea"/>
              <a:cs typeface="+mn-cs"/>
            </a:endParaRPr>
          </a:p>
        </p:txBody>
      </p:sp>
      <p:sp>
        <p:nvSpPr>
          <p:cNvPr id="59" name="TextBox 58">
            <a:extLst>
              <a:ext uri="{FF2B5EF4-FFF2-40B4-BE49-F238E27FC236}">
                <a16:creationId xmlns:a16="http://schemas.microsoft.com/office/drawing/2014/main" id="{798DD7ED-1294-AFF3-5AD9-1D6CB566F103}"/>
              </a:ext>
            </a:extLst>
          </p:cNvPr>
          <p:cNvSpPr txBox="1"/>
          <p:nvPr/>
        </p:nvSpPr>
        <p:spPr>
          <a:xfrm>
            <a:off x="3717637" y="905511"/>
            <a:ext cx="6645564" cy="238531"/>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alibri"/>
              <a:ea typeface="+mn-ea"/>
              <a:cs typeface="+mn-cs"/>
            </a:endParaRPr>
          </a:p>
        </p:txBody>
      </p:sp>
      <p:sp>
        <p:nvSpPr>
          <p:cNvPr id="63" name="TextBox 62">
            <a:extLst>
              <a:ext uri="{FF2B5EF4-FFF2-40B4-BE49-F238E27FC236}">
                <a16:creationId xmlns:a16="http://schemas.microsoft.com/office/drawing/2014/main" id="{4C655A8A-480C-75F8-8677-EFA7D3D71347}"/>
              </a:ext>
            </a:extLst>
          </p:cNvPr>
          <p:cNvSpPr txBox="1"/>
          <p:nvPr/>
        </p:nvSpPr>
        <p:spPr>
          <a:xfrm>
            <a:off x="8991600" y="390474"/>
            <a:ext cx="838200" cy="261611"/>
          </a:xfrm>
          <a:prstGeom prst="rect">
            <a:avLst/>
          </a:prstGeom>
          <a:noFill/>
        </p:spPr>
        <p:txBody>
          <a:bodyPr wrap="square" rtlCol="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alibri"/>
              <a:ea typeface="+mn-ea"/>
              <a:cs typeface="+mn-cs"/>
            </a:endParaRPr>
          </a:p>
        </p:txBody>
      </p:sp>
      <p:sp>
        <p:nvSpPr>
          <p:cNvPr id="64" name="TextBox 63">
            <a:extLst>
              <a:ext uri="{FF2B5EF4-FFF2-40B4-BE49-F238E27FC236}">
                <a16:creationId xmlns:a16="http://schemas.microsoft.com/office/drawing/2014/main" id="{8A95F540-56E9-8CA7-226A-FD6EFFDDFF71}"/>
              </a:ext>
            </a:extLst>
          </p:cNvPr>
          <p:cNvSpPr txBox="1"/>
          <p:nvPr/>
        </p:nvSpPr>
        <p:spPr>
          <a:xfrm>
            <a:off x="3505200" y="431220"/>
            <a:ext cx="6324600" cy="212815"/>
          </a:xfrm>
          <a:prstGeom prst="rect">
            <a:avLst/>
          </a:prstGeom>
          <a:noFill/>
        </p:spPr>
        <p:txBody>
          <a:bodyPr wrap="square" rtlCol="0">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alibri"/>
              <a:ea typeface="+mn-ea"/>
              <a:cs typeface="+mn-cs"/>
            </a:endParaRPr>
          </a:p>
        </p:txBody>
      </p:sp>
      <p:sp>
        <p:nvSpPr>
          <p:cNvPr id="65" name="Rectangle 64">
            <a:extLst>
              <a:ext uri="{FF2B5EF4-FFF2-40B4-BE49-F238E27FC236}">
                <a16:creationId xmlns:a16="http://schemas.microsoft.com/office/drawing/2014/main" id="{C69C97CB-BAAE-F979-D46E-478E032058BE}"/>
              </a:ext>
            </a:extLst>
          </p:cNvPr>
          <p:cNvSpPr/>
          <p:nvPr/>
        </p:nvSpPr>
        <p:spPr>
          <a:xfrm>
            <a:off x="6886303" y="5943600"/>
            <a:ext cx="173212" cy="1650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6" name="Rectangle 65">
            <a:extLst>
              <a:ext uri="{FF2B5EF4-FFF2-40B4-BE49-F238E27FC236}">
                <a16:creationId xmlns:a16="http://schemas.microsoft.com/office/drawing/2014/main" id="{E90A4F04-61EF-AE13-AAF7-323C41B06A2B}"/>
              </a:ext>
            </a:extLst>
          </p:cNvPr>
          <p:cNvSpPr/>
          <p:nvPr/>
        </p:nvSpPr>
        <p:spPr>
          <a:xfrm>
            <a:off x="6886303" y="6248400"/>
            <a:ext cx="173212" cy="1650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8" name="TextBox 27">
            <a:extLst>
              <a:ext uri="{FF2B5EF4-FFF2-40B4-BE49-F238E27FC236}">
                <a16:creationId xmlns:a16="http://schemas.microsoft.com/office/drawing/2014/main" id="{9AAAC58F-F2C3-6653-B0EE-CBA59FA6BE29}"/>
              </a:ext>
            </a:extLst>
          </p:cNvPr>
          <p:cNvSpPr txBox="1"/>
          <p:nvPr/>
        </p:nvSpPr>
        <p:spPr>
          <a:xfrm>
            <a:off x="1073283" y="1127985"/>
            <a:ext cx="858683" cy="238531"/>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alibri"/>
              <a:ea typeface="+mn-ea"/>
              <a:cs typeface="+mn-cs"/>
            </a:endParaRPr>
          </a:p>
        </p:txBody>
      </p:sp>
      <p:sp>
        <p:nvSpPr>
          <p:cNvPr id="29" name="TextBox 28">
            <a:extLst>
              <a:ext uri="{FF2B5EF4-FFF2-40B4-BE49-F238E27FC236}">
                <a16:creationId xmlns:a16="http://schemas.microsoft.com/office/drawing/2014/main" id="{A2B528CB-D211-D05E-1205-67BF298269D4}"/>
              </a:ext>
            </a:extLst>
          </p:cNvPr>
          <p:cNvSpPr txBox="1"/>
          <p:nvPr/>
        </p:nvSpPr>
        <p:spPr>
          <a:xfrm>
            <a:off x="3200406" y="1162202"/>
            <a:ext cx="2853721" cy="261611"/>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alibri"/>
              <a:ea typeface="+mn-ea"/>
              <a:cs typeface="+mn-cs"/>
            </a:endParaRPr>
          </a:p>
        </p:txBody>
      </p:sp>
      <p:sp>
        <p:nvSpPr>
          <p:cNvPr id="30" name="TextBox 29">
            <a:extLst>
              <a:ext uri="{FF2B5EF4-FFF2-40B4-BE49-F238E27FC236}">
                <a16:creationId xmlns:a16="http://schemas.microsoft.com/office/drawing/2014/main" id="{768B0620-F36E-7226-15E0-1134D89FA170}"/>
              </a:ext>
            </a:extLst>
          </p:cNvPr>
          <p:cNvSpPr txBox="1"/>
          <p:nvPr/>
        </p:nvSpPr>
        <p:spPr>
          <a:xfrm>
            <a:off x="8120512" y="1156383"/>
            <a:ext cx="2166495" cy="238531"/>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22" name="Table 3">
            <a:extLst>
              <a:ext uri="{FF2B5EF4-FFF2-40B4-BE49-F238E27FC236}">
                <a16:creationId xmlns:a16="http://schemas.microsoft.com/office/drawing/2014/main" id="{3F784B38-85F7-FEA5-665E-1E21E0916F87}"/>
              </a:ext>
            </a:extLst>
          </p:cNvPr>
          <p:cNvGraphicFramePr>
            <a:graphicFrameLocks noGrp="1"/>
          </p:cNvGraphicFramePr>
          <p:nvPr>
            <p:extLst>
              <p:ext uri="{D42A27DB-BD31-4B8C-83A1-F6EECF244321}">
                <p14:modId xmlns:p14="http://schemas.microsoft.com/office/powerpoint/2010/main" val="3618986869"/>
              </p:ext>
            </p:extLst>
          </p:nvPr>
        </p:nvGraphicFramePr>
        <p:xfrm>
          <a:off x="228602" y="681274"/>
          <a:ext cx="11696751" cy="793692"/>
        </p:xfrm>
        <a:graphic>
          <a:graphicData uri="http://schemas.openxmlformats.org/drawingml/2006/table">
            <a:tbl>
              <a:tblPr firstRow="1" bandRow="1">
                <a:tableStyleId>{22838BEF-8BB2-4498-84A7-C5851F593DF1}</a:tableStyleId>
              </a:tblPr>
              <a:tblGrid>
                <a:gridCol w="1066800">
                  <a:extLst>
                    <a:ext uri="{9D8B030D-6E8A-4147-A177-3AD203B41FA5}">
                      <a16:colId xmlns:a16="http://schemas.microsoft.com/office/drawing/2014/main" val="618308742"/>
                    </a:ext>
                  </a:extLst>
                </a:gridCol>
                <a:gridCol w="304800">
                  <a:extLst>
                    <a:ext uri="{9D8B030D-6E8A-4147-A177-3AD203B41FA5}">
                      <a16:colId xmlns:a16="http://schemas.microsoft.com/office/drawing/2014/main" val="1625492712"/>
                    </a:ext>
                  </a:extLst>
                </a:gridCol>
                <a:gridCol w="533400">
                  <a:extLst>
                    <a:ext uri="{9D8B030D-6E8A-4147-A177-3AD203B41FA5}">
                      <a16:colId xmlns:a16="http://schemas.microsoft.com/office/drawing/2014/main" val="1113916277"/>
                    </a:ext>
                  </a:extLst>
                </a:gridCol>
                <a:gridCol w="1524000">
                  <a:extLst>
                    <a:ext uri="{9D8B030D-6E8A-4147-A177-3AD203B41FA5}">
                      <a16:colId xmlns:a16="http://schemas.microsoft.com/office/drawing/2014/main" val="3588895757"/>
                    </a:ext>
                  </a:extLst>
                </a:gridCol>
                <a:gridCol w="2971800">
                  <a:extLst>
                    <a:ext uri="{9D8B030D-6E8A-4147-A177-3AD203B41FA5}">
                      <a16:colId xmlns:a16="http://schemas.microsoft.com/office/drawing/2014/main" val="4206693085"/>
                    </a:ext>
                  </a:extLst>
                </a:gridCol>
                <a:gridCol w="1905000">
                  <a:extLst>
                    <a:ext uri="{9D8B030D-6E8A-4147-A177-3AD203B41FA5}">
                      <a16:colId xmlns:a16="http://schemas.microsoft.com/office/drawing/2014/main" val="3284437029"/>
                    </a:ext>
                  </a:extLst>
                </a:gridCol>
                <a:gridCol w="3390951">
                  <a:extLst>
                    <a:ext uri="{9D8B030D-6E8A-4147-A177-3AD203B41FA5}">
                      <a16:colId xmlns:a16="http://schemas.microsoft.com/office/drawing/2014/main" val="3865252577"/>
                    </a:ext>
                  </a:extLst>
                </a:gridCol>
              </a:tblGrid>
              <a:tr h="259080">
                <a:tc gridSpan="2">
                  <a:txBody>
                    <a:bodyPr/>
                    <a:lstStyle/>
                    <a:p>
                      <a:r>
                        <a:rPr lang="en-US" sz="1100" b="1" dirty="0"/>
                        <a:t>Intervention Name:</a:t>
                      </a:r>
                    </a:p>
                  </a:txBody>
                  <a:tcPr/>
                </a:tc>
                <a:tc hMerge="1">
                  <a:txBody>
                    <a:bodyPr/>
                    <a:lstStyle/>
                    <a:p>
                      <a:endParaRPr lang="en-US" sz="1100" b="1" dirty="0"/>
                    </a:p>
                  </a:txBody>
                  <a:tcPr/>
                </a:tc>
                <a:tc gridSpan="5">
                  <a:txBody>
                    <a:bodyPr/>
                    <a:lstStyle/>
                    <a:p>
                      <a:pPr marL="0" marR="0" lvl="0" indent="0" algn="l" defTabSz="914405" rtl="0" eaLnBrk="1" fontAlgn="auto" latinLnBrk="0" hangingPunct="1">
                        <a:lnSpc>
                          <a:spcPct val="100000"/>
                        </a:lnSpc>
                        <a:spcBef>
                          <a:spcPts val="0"/>
                        </a:spcBef>
                        <a:spcAft>
                          <a:spcPts val="0"/>
                        </a:spcAft>
                        <a:buClrTx/>
                        <a:buSzTx/>
                        <a:buFontTx/>
                        <a:buNone/>
                        <a:tabLst/>
                        <a:defRPr/>
                      </a:pPr>
                      <a:r>
                        <a:rPr lang="en-US" sz="1100" b="1" i="0" dirty="0">
                          <a:solidFill>
                            <a:schemeClr val="tx1"/>
                          </a:solidFill>
                        </a:rPr>
                        <a:t>EHR-based ordering of AIDS with direct connection to vendors</a:t>
                      </a:r>
                    </a:p>
                  </a:txBody>
                  <a:tcPr/>
                </a:tc>
                <a:tc hMerge="1">
                  <a:txBody>
                    <a:bodyPr/>
                    <a:lstStyle/>
                    <a:p>
                      <a:endParaRPr lang="en-US"/>
                    </a:p>
                  </a:txBody>
                  <a:tcPr/>
                </a:tc>
                <a:tc hMerge="1">
                  <a:txBody>
                    <a:bodyPr/>
                    <a:lstStyle/>
                    <a:p>
                      <a:endParaRPr lang="en-US"/>
                    </a:p>
                  </a:txBody>
                  <a:tcPr/>
                </a:tc>
                <a:tc hMerge="1">
                  <a:txBody>
                    <a:bodyPr/>
                    <a:lstStyle/>
                    <a:p>
                      <a:endParaRPr lang="en-US" sz="1100" dirty="0"/>
                    </a:p>
                  </a:txBody>
                  <a:tcPr/>
                </a:tc>
                <a:tc hMerge="1">
                  <a:txBody>
                    <a:bodyPr/>
                    <a:lstStyle/>
                    <a:p>
                      <a:endParaRPr lang="en-US" sz="1100" dirty="0"/>
                    </a:p>
                  </a:txBody>
                  <a:tcPr/>
                </a:tc>
                <a:extLst>
                  <a:ext uri="{0D108BD9-81ED-4DB2-BD59-A6C34878D82A}">
                    <a16:rowId xmlns:a16="http://schemas.microsoft.com/office/drawing/2014/main" val="1225294531"/>
                  </a:ext>
                </a:extLst>
              </a:tr>
              <a:tr h="259080">
                <a:tc gridSpan="4">
                  <a:txBody>
                    <a:bodyPr/>
                    <a:lstStyle/>
                    <a:p>
                      <a:r>
                        <a:rPr lang="en-US" sz="1100" b="1" dirty="0"/>
                        <a:t>What key driver does this test impact?</a:t>
                      </a:r>
                    </a:p>
                  </a:txBody>
                  <a:tcPr/>
                </a:tc>
                <a:tc hMerge="1">
                  <a:txBody>
                    <a:bodyPr/>
                    <a:lstStyle/>
                    <a:p>
                      <a:endParaRPr lang="en-US"/>
                    </a:p>
                  </a:txBody>
                  <a:tcPr/>
                </a:tc>
                <a:tc hMerge="1">
                  <a:txBody>
                    <a:bodyPr/>
                    <a:lstStyle/>
                    <a:p>
                      <a:endParaRPr lang="en-US"/>
                    </a:p>
                  </a:txBody>
                  <a:tcPr/>
                </a:tc>
                <a:tc hMerge="1">
                  <a:txBody>
                    <a:bodyPr/>
                    <a:lstStyle/>
                    <a:p>
                      <a:endParaRPr lang="en-US" sz="1100" b="1" dirty="0"/>
                    </a:p>
                  </a:txBody>
                  <a:tcPr/>
                </a:tc>
                <a:tc gridSpan="3">
                  <a:txBody>
                    <a:bodyPr/>
                    <a:lstStyle/>
                    <a:p>
                      <a:r>
                        <a:rPr lang="en-US" sz="1100" dirty="0"/>
                        <a:t>Address Insurance Barriers</a:t>
                      </a:r>
                    </a:p>
                  </a:txBody>
                  <a:tcPr/>
                </a:tc>
                <a:tc hMerge="1">
                  <a:txBody>
                    <a:bodyPr/>
                    <a:lstStyle/>
                    <a:p>
                      <a:endParaRPr lang="en-US" sz="1100" dirty="0"/>
                    </a:p>
                  </a:txBody>
                  <a:tcPr/>
                </a:tc>
                <a:tc hMerge="1">
                  <a:txBody>
                    <a:bodyPr/>
                    <a:lstStyle/>
                    <a:p>
                      <a:endParaRPr lang="en-US" sz="1100" dirty="0"/>
                    </a:p>
                  </a:txBody>
                  <a:tcPr/>
                </a:tc>
                <a:extLst>
                  <a:ext uri="{0D108BD9-81ED-4DB2-BD59-A6C34878D82A}">
                    <a16:rowId xmlns:a16="http://schemas.microsoft.com/office/drawing/2014/main" val="2143755084"/>
                  </a:ext>
                </a:extLst>
              </a:tr>
              <a:tr h="275532">
                <a:tc>
                  <a:txBody>
                    <a:bodyPr/>
                    <a:lstStyle/>
                    <a:p>
                      <a:r>
                        <a:rPr lang="en-US" sz="1100" b="1" dirty="0"/>
                        <a:t>Test Cycle #:</a:t>
                      </a:r>
                    </a:p>
                  </a:txBody>
                  <a:tcPr/>
                </a:tc>
                <a:tc gridSpan="2">
                  <a:txBody>
                    <a:bodyPr/>
                    <a:lstStyle/>
                    <a:p>
                      <a:r>
                        <a:rPr lang="en-US" sz="1100" dirty="0"/>
                        <a:t>1</a:t>
                      </a:r>
                    </a:p>
                  </a:txBody>
                  <a:tcPr/>
                </a:tc>
                <a:tc hMerge="1">
                  <a:txBody>
                    <a:bodyPr/>
                    <a:lstStyle/>
                    <a:p>
                      <a:endParaRPr lang="en-US" sz="1100" b="1" dirty="0"/>
                    </a:p>
                  </a:txBody>
                  <a:tcPr/>
                </a:tc>
                <a:tc>
                  <a:txBody>
                    <a:bodyPr/>
                    <a:lstStyle/>
                    <a:p>
                      <a:r>
                        <a:rPr lang="en-US" sz="1100" b="1" dirty="0"/>
                        <a:t>Test Cycle Start Date:</a:t>
                      </a:r>
                      <a:endParaRPr lang="en-US" sz="1100" dirty="0"/>
                    </a:p>
                  </a:txBody>
                  <a:tcPr/>
                </a:tc>
                <a:tc>
                  <a:txBody>
                    <a:bodyPr/>
                    <a:lstStyle/>
                    <a:p>
                      <a:endParaRPr lang="en-US" sz="1100" dirty="0"/>
                    </a:p>
                  </a:txBody>
                  <a:tcPr/>
                </a:tc>
                <a:tc>
                  <a:txBody>
                    <a:bodyPr/>
                    <a:lstStyle/>
                    <a:p>
                      <a:r>
                        <a:rPr lang="en-US" sz="1100" b="1" dirty="0"/>
                        <a:t>Test Cycle Completion Date:</a:t>
                      </a:r>
                    </a:p>
                  </a:txBody>
                  <a:tcPr/>
                </a:tc>
                <a:tc>
                  <a:txBody>
                    <a:bodyPr/>
                    <a:lstStyle/>
                    <a:p>
                      <a:endParaRPr lang="en-US" sz="1100" dirty="0"/>
                    </a:p>
                  </a:txBody>
                  <a:tcPr/>
                </a:tc>
                <a:extLst>
                  <a:ext uri="{0D108BD9-81ED-4DB2-BD59-A6C34878D82A}">
                    <a16:rowId xmlns:a16="http://schemas.microsoft.com/office/drawing/2014/main" val="3321008687"/>
                  </a:ext>
                </a:extLst>
              </a:tr>
            </a:tbl>
          </a:graphicData>
        </a:graphic>
      </p:graphicFrame>
      <p:graphicFrame>
        <p:nvGraphicFramePr>
          <p:cNvPr id="2" name="Table 2">
            <a:extLst>
              <a:ext uri="{FF2B5EF4-FFF2-40B4-BE49-F238E27FC236}">
                <a16:creationId xmlns:a16="http://schemas.microsoft.com/office/drawing/2014/main" id="{F506F3C4-0717-976F-5112-77A246216A26}"/>
              </a:ext>
            </a:extLst>
          </p:cNvPr>
          <p:cNvGraphicFramePr>
            <a:graphicFrameLocks noGrp="1"/>
          </p:cNvGraphicFramePr>
          <p:nvPr>
            <p:extLst>
              <p:ext uri="{D42A27DB-BD31-4B8C-83A1-F6EECF244321}">
                <p14:modId xmlns:p14="http://schemas.microsoft.com/office/powerpoint/2010/main" val="331260223"/>
              </p:ext>
            </p:extLst>
          </p:nvPr>
        </p:nvGraphicFramePr>
        <p:xfrm>
          <a:off x="2514600" y="381005"/>
          <a:ext cx="8610600" cy="293607"/>
        </p:xfrm>
        <a:graphic>
          <a:graphicData uri="http://schemas.openxmlformats.org/drawingml/2006/table">
            <a:tbl>
              <a:tblPr firstRow="1" bandRow="1">
                <a:tableStyleId>{22838BEF-8BB2-4498-84A7-C5851F593DF1}</a:tableStyleId>
              </a:tblPr>
              <a:tblGrid>
                <a:gridCol w="1049417">
                  <a:extLst>
                    <a:ext uri="{9D8B030D-6E8A-4147-A177-3AD203B41FA5}">
                      <a16:colId xmlns:a16="http://schemas.microsoft.com/office/drawing/2014/main" val="2583711973"/>
                    </a:ext>
                  </a:extLst>
                </a:gridCol>
                <a:gridCol w="7561183">
                  <a:extLst>
                    <a:ext uri="{9D8B030D-6E8A-4147-A177-3AD203B41FA5}">
                      <a16:colId xmlns:a16="http://schemas.microsoft.com/office/drawing/2014/main" val="267578933"/>
                    </a:ext>
                  </a:extLst>
                </a:gridCol>
              </a:tblGrid>
              <a:tr h="293607">
                <a:tc>
                  <a:txBody>
                    <a:bodyPr/>
                    <a:lstStyle/>
                    <a:p>
                      <a:r>
                        <a:rPr lang="en-US" sz="1100" dirty="0"/>
                        <a:t>Project Title:</a:t>
                      </a:r>
                    </a:p>
                  </a:txBody>
                  <a:tcPr/>
                </a:tc>
                <a:tc>
                  <a:txBody>
                    <a:bodyPr/>
                    <a:lstStyle/>
                    <a:p>
                      <a:r>
                        <a:rPr lang="en-US" sz="1100" dirty="0"/>
                        <a:t>IMPROVAID</a:t>
                      </a:r>
                    </a:p>
                  </a:txBody>
                  <a:tcPr/>
                </a:tc>
                <a:extLst>
                  <a:ext uri="{0D108BD9-81ED-4DB2-BD59-A6C34878D82A}">
                    <a16:rowId xmlns:a16="http://schemas.microsoft.com/office/drawing/2014/main" val="1357181976"/>
                  </a:ext>
                </a:extLst>
              </a:tr>
            </a:tbl>
          </a:graphicData>
        </a:graphic>
      </p:graphicFrame>
      <p:graphicFrame>
        <p:nvGraphicFramePr>
          <p:cNvPr id="7" name="Table 3">
            <a:extLst>
              <a:ext uri="{FF2B5EF4-FFF2-40B4-BE49-F238E27FC236}">
                <a16:creationId xmlns:a16="http://schemas.microsoft.com/office/drawing/2014/main" id="{E167DA81-1F5E-BFFC-AA81-1974A0E2671E}"/>
              </a:ext>
            </a:extLst>
          </p:cNvPr>
          <p:cNvGraphicFramePr>
            <a:graphicFrameLocks noGrp="1"/>
          </p:cNvGraphicFramePr>
          <p:nvPr>
            <p:extLst>
              <p:ext uri="{D42A27DB-BD31-4B8C-83A1-F6EECF244321}">
                <p14:modId xmlns:p14="http://schemas.microsoft.com/office/powerpoint/2010/main" val="2595579521"/>
              </p:ext>
            </p:extLst>
          </p:nvPr>
        </p:nvGraphicFramePr>
        <p:xfrm>
          <a:off x="198863" y="2610032"/>
          <a:ext cx="5797911" cy="1473200"/>
        </p:xfrm>
        <a:graphic>
          <a:graphicData uri="http://schemas.openxmlformats.org/drawingml/2006/table">
            <a:tbl>
              <a:tblPr firstRow="1" bandRow="1">
                <a:tableStyleId>{7DF18680-E054-41AD-8BC1-D1AEF772440D}</a:tableStyleId>
              </a:tblPr>
              <a:tblGrid>
                <a:gridCol w="2253120">
                  <a:extLst>
                    <a:ext uri="{9D8B030D-6E8A-4147-A177-3AD203B41FA5}">
                      <a16:colId xmlns:a16="http://schemas.microsoft.com/office/drawing/2014/main" val="4244617260"/>
                    </a:ext>
                  </a:extLst>
                </a:gridCol>
                <a:gridCol w="1298763">
                  <a:extLst>
                    <a:ext uri="{9D8B030D-6E8A-4147-A177-3AD203B41FA5}">
                      <a16:colId xmlns:a16="http://schemas.microsoft.com/office/drawing/2014/main" val="2417860925"/>
                    </a:ext>
                  </a:extLst>
                </a:gridCol>
                <a:gridCol w="694933">
                  <a:extLst>
                    <a:ext uri="{9D8B030D-6E8A-4147-A177-3AD203B41FA5}">
                      <a16:colId xmlns:a16="http://schemas.microsoft.com/office/drawing/2014/main" val="2613858475"/>
                    </a:ext>
                  </a:extLst>
                </a:gridCol>
                <a:gridCol w="1551095">
                  <a:extLst>
                    <a:ext uri="{9D8B030D-6E8A-4147-A177-3AD203B41FA5}">
                      <a16:colId xmlns:a16="http://schemas.microsoft.com/office/drawing/2014/main" val="2471876380"/>
                    </a:ext>
                  </a:extLst>
                </a:gridCol>
              </a:tblGrid>
              <a:tr h="375920">
                <a:tc>
                  <a:txBody>
                    <a:bodyPr/>
                    <a:lstStyle/>
                    <a:p>
                      <a:pPr algn="ctr"/>
                      <a:r>
                        <a:rPr lang="en-US" sz="900" dirty="0">
                          <a:solidFill>
                            <a:schemeClr val="tx1"/>
                          </a:solidFill>
                        </a:rPr>
                        <a:t>List the tasks necessary to complete this test (what)</a:t>
                      </a:r>
                    </a:p>
                  </a:txBody>
                  <a:tcPr anchor="ctr"/>
                </a:tc>
                <a:tc>
                  <a:txBody>
                    <a:bodyPr/>
                    <a:lstStyle/>
                    <a:p>
                      <a:pPr algn="ctr"/>
                      <a:r>
                        <a:rPr lang="en-US" sz="900" dirty="0">
                          <a:solidFill>
                            <a:schemeClr val="tx1"/>
                          </a:solidFill>
                        </a:rPr>
                        <a:t>Person Responsible (Who)</a:t>
                      </a:r>
                    </a:p>
                  </a:txBody>
                  <a:tcPr anchor="ctr"/>
                </a:tc>
                <a:tc>
                  <a:txBody>
                    <a:bodyPr/>
                    <a:lstStyle/>
                    <a:p>
                      <a:pPr algn="ctr"/>
                      <a:r>
                        <a:rPr lang="en-US" sz="900" dirty="0">
                          <a:solidFill>
                            <a:schemeClr val="tx1"/>
                          </a:solidFill>
                        </a:rPr>
                        <a:t>When</a:t>
                      </a:r>
                    </a:p>
                  </a:txBody>
                  <a:tcPr anchor="ctr"/>
                </a:tc>
                <a:tc>
                  <a:txBody>
                    <a:bodyPr/>
                    <a:lstStyle/>
                    <a:p>
                      <a:pPr algn="ctr"/>
                      <a:r>
                        <a:rPr lang="en-US" sz="900" dirty="0">
                          <a:solidFill>
                            <a:schemeClr val="tx1"/>
                          </a:solidFill>
                        </a:rPr>
                        <a:t>Where</a:t>
                      </a:r>
                    </a:p>
                  </a:txBody>
                  <a:tcPr anchor="ctr"/>
                </a:tc>
                <a:extLst>
                  <a:ext uri="{0D108BD9-81ED-4DB2-BD59-A6C34878D82A}">
                    <a16:rowId xmlns:a16="http://schemas.microsoft.com/office/drawing/2014/main" val="1122887819"/>
                  </a:ext>
                </a:extLst>
              </a:tr>
              <a:tr h="233680">
                <a:tc>
                  <a:txBody>
                    <a:bodyPr/>
                    <a:lstStyle/>
                    <a:p>
                      <a:r>
                        <a:rPr lang="en-US" sz="900" dirty="0"/>
                        <a:t>Parachute needs to be an option for prescribers; purchase software</a:t>
                      </a:r>
                    </a:p>
                  </a:txBody>
                  <a:tcPr/>
                </a:tc>
                <a:tc>
                  <a:txBody>
                    <a:bodyPr/>
                    <a:lstStyle/>
                    <a:p>
                      <a:r>
                        <a:rPr lang="en-US" sz="900" dirty="0"/>
                        <a:t>DM Center leadership</a:t>
                      </a:r>
                    </a:p>
                  </a:txBody>
                  <a:tcPr/>
                </a:tc>
                <a:tc>
                  <a:txBody>
                    <a:bodyPr/>
                    <a:lstStyle/>
                    <a:p>
                      <a:r>
                        <a:rPr lang="en-US" sz="900" dirty="0"/>
                        <a:t>1</a:t>
                      </a:r>
                      <a:r>
                        <a:rPr lang="en-US" sz="900" baseline="30000" dirty="0"/>
                        <a:t>st</a:t>
                      </a:r>
                      <a:endParaRPr lang="en-US" sz="900" dirty="0"/>
                    </a:p>
                  </a:txBody>
                  <a:tcPr/>
                </a:tc>
                <a:tc>
                  <a:txBody>
                    <a:bodyPr/>
                    <a:lstStyle/>
                    <a:p>
                      <a:r>
                        <a:rPr lang="en-US" sz="900" dirty="0"/>
                        <a:t>N/A</a:t>
                      </a:r>
                    </a:p>
                  </a:txBody>
                  <a:tcPr/>
                </a:tc>
                <a:extLst>
                  <a:ext uri="{0D108BD9-81ED-4DB2-BD59-A6C34878D82A}">
                    <a16:rowId xmlns:a16="http://schemas.microsoft.com/office/drawing/2014/main" val="3671440529"/>
                  </a:ext>
                </a:extLst>
              </a:tr>
              <a:tr h="233680">
                <a:tc>
                  <a:txBody>
                    <a:bodyPr/>
                    <a:lstStyle/>
                    <a:p>
                      <a:r>
                        <a:rPr lang="en-US" sz="900" dirty="0"/>
                        <a:t>Training on Parachute needs to be completed for trial provider</a:t>
                      </a:r>
                    </a:p>
                  </a:txBody>
                  <a:tcPr/>
                </a:tc>
                <a:tc>
                  <a:txBody>
                    <a:bodyPr/>
                    <a:lstStyle/>
                    <a:p>
                      <a:r>
                        <a:rPr lang="en-US" sz="900" dirty="0"/>
                        <a:t>Parachute rep and trial provider</a:t>
                      </a:r>
                    </a:p>
                  </a:txBody>
                  <a:tcPr/>
                </a:tc>
                <a:tc>
                  <a:txBody>
                    <a:bodyPr/>
                    <a:lstStyle/>
                    <a:p>
                      <a:r>
                        <a:rPr lang="en-US" sz="900" dirty="0"/>
                        <a:t>2</a:t>
                      </a:r>
                      <a:r>
                        <a:rPr lang="en-US" sz="900" baseline="30000" dirty="0"/>
                        <a:t>nd</a:t>
                      </a:r>
                      <a:r>
                        <a:rPr lang="en-US" sz="900" dirty="0"/>
                        <a:t> </a:t>
                      </a:r>
                    </a:p>
                  </a:txBody>
                  <a:tcPr/>
                </a:tc>
                <a:tc>
                  <a:txBody>
                    <a:bodyPr/>
                    <a:lstStyle/>
                    <a:p>
                      <a:r>
                        <a:rPr lang="en-US" sz="900" dirty="0"/>
                        <a:t>EHR</a:t>
                      </a:r>
                    </a:p>
                  </a:txBody>
                  <a:tcPr/>
                </a:tc>
                <a:extLst>
                  <a:ext uri="{0D108BD9-81ED-4DB2-BD59-A6C34878D82A}">
                    <a16:rowId xmlns:a16="http://schemas.microsoft.com/office/drawing/2014/main" val="2361856253"/>
                  </a:ext>
                </a:extLst>
              </a:tr>
              <a:tr h="283264">
                <a:tc>
                  <a:txBody>
                    <a:bodyPr/>
                    <a:lstStyle/>
                    <a:p>
                      <a:r>
                        <a:rPr lang="en-US" sz="900" dirty="0"/>
                        <a:t>New onset T1D pt chooses pump that goes through DME and not pharmacy benefits </a:t>
                      </a:r>
                    </a:p>
                  </a:txBody>
                  <a:tcPr/>
                </a:tc>
                <a:tc>
                  <a:txBody>
                    <a:bodyPr/>
                    <a:lstStyle/>
                    <a:p>
                      <a:r>
                        <a:rPr lang="en-US" sz="900" dirty="0"/>
                        <a:t>Pt/patient’s family and their primary provider</a:t>
                      </a:r>
                    </a:p>
                  </a:txBody>
                  <a:tcPr/>
                </a:tc>
                <a:tc>
                  <a:txBody>
                    <a:bodyPr/>
                    <a:lstStyle/>
                    <a:p>
                      <a:r>
                        <a:rPr lang="en-US" sz="900" dirty="0"/>
                        <a:t>3</a:t>
                      </a:r>
                      <a:r>
                        <a:rPr lang="en-US" sz="900" baseline="30000" dirty="0"/>
                        <a:t>rd</a:t>
                      </a:r>
                      <a:r>
                        <a:rPr lang="en-US" sz="900" dirty="0"/>
                        <a:t> </a:t>
                      </a:r>
                    </a:p>
                  </a:txBody>
                  <a:tcPr/>
                </a:tc>
                <a:tc>
                  <a:txBody>
                    <a:bodyPr/>
                    <a:lstStyle/>
                    <a:p>
                      <a:r>
                        <a:rPr lang="en-US" sz="900" dirty="0"/>
                        <a:t>EHR</a:t>
                      </a:r>
                    </a:p>
                  </a:txBody>
                  <a:tcPr/>
                </a:tc>
                <a:extLst>
                  <a:ext uri="{0D108BD9-81ED-4DB2-BD59-A6C34878D82A}">
                    <a16:rowId xmlns:a16="http://schemas.microsoft.com/office/drawing/2014/main" val="668495226"/>
                  </a:ext>
                </a:extLst>
              </a:tr>
            </a:tbl>
          </a:graphicData>
        </a:graphic>
      </p:graphicFrame>
    </p:spTree>
    <p:extLst>
      <p:ext uri="{BB962C8B-B14F-4D97-AF65-F5344CB8AC3E}">
        <p14:creationId xmlns:p14="http://schemas.microsoft.com/office/powerpoint/2010/main" val="3093330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CFE1893-BAD0-12C5-BA6D-116DEDF0C6DC}"/>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9AAF5C4-ED2C-6DC5-C498-5126BFA02453}"/>
              </a:ext>
            </a:extLst>
          </p:cNvPr>
          <p:cNvGraphicFramePr>
            <a:graphicFrameLocks noGrp="1"/>
          </p:cNvGraphicFramePr>
          <p:nvPr>
            <p:extLst>
              <p:ext uri="{D42A27DB-BD31-4B8C-83A1-F6EECF244321}">
                <p14:modId xmlns:p14="http://schemas.microsoft.com/office/powerpoint/2010/main" val="1445825802"/>
              </p:ext>
            </p:extLst>
          </p:nvPr>
        </p:nvGraphicFramePr>
        <p:xfrm>
          <a:off x="381003" y="1244812"/>
          <a:ext cx="11582399" cy="5232194"/>
        </p:xfrm>
        <a:graphic>
          <a:graphicData uri="http://schemas.openxmlformats.org/drawingml/2006/table">
            <a:tbl>
              <a:tblPr firstRow="1" bandRow="1"/>
              <a:tblGrid>
                <a:gridCol w="762000">
                  <a:extLst>
                    <a:ext uri="{9D8B030D-6E8A-4147-A177-3AD203B41FA5}">
                      <a16:colId xmlns:a16="http://schemas.microsoft.com/office/drawing/2014/main" val="1926994319"/>
                    </a:ext>
                  </a:extLst>
                </a:gridCol>
                <a:gridCol w="2971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3"/>
                    </a:ext>
                  </a:extLst>
                </a:gridCol>
                <a:gridCol w="1981200">
                  <a:extLst>
                    <a:ext uri="{9D8B030D-6E8A-4147-A177-3AD203B41FA5}">
                      <a16:colId xmlns:a16="http://schemas.microsoft.com/office/drawing/2014/main" val="20005"/>
                    </a:ext>
                  </a:extLst>
                </a:gridCol>
                <a:gridCol w="2133599">
                  <a:extLst>
                    <a:ext uri="{9D8B030D-6E8A-4147-A177-3AD203B41FA5}">
                      <a16:colId xmlns:a16="http://schemas.microsoft.com/office/drawing/2014/main" val="20007"/>
                    </a:ext>
                  </a:extLst>
                </a:gridCol>
              </a:tblGrid>
              <a:tr h="853633">
                <a:tc gridSpan="2">
                  <a:txBody>
                    <a:bodyPr/>
                    <a:lstStyle/>
                    <a:p>
                      <a:pPr algn="ctr"/>
                      <a:r>
                        <a:rPr lang="en-US" sz="1100" b="0" i="1" dirty="0">
                          <a:solidFill>
                            <a:schemeClr val="tx1"/>
                          </a:solidFill>
                        </a:rPr>
                        <a:t>EHR-based ordering of AIDS with direct connection to vendors</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BACC6"/>
                    </a:solidFill>
                  </a:tcPr>
                </a:tc>
                <a:tc hMerge="1">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100" b="0" i="1" dirty="0">
                          <a:solidFill>
                            <a:schemeClr val="tx1"/>
                          </a:solidFill>
                        </a:rPr>
                        <a:t>&lt;Enter Intervention&gt;</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BACC6"/>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900" b="1" dirty="0">
                          <a:solidFill>
                            <a:schemeClr val="tx1"/>
                          </a:solidFill>
                        </a:rPr>
                        <a:t>Test Cycle 1</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BACC6"/>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900" b="1" dirty="0">
                          <a:solidFill>
                            <a:schemeClr val="tx1"/>
                          </a:solidFill>
                        </a:rPr>
                        <a:t>Test Cycle 2</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BACC6"/>
                    </a:solidFill>
                  </a:tcPr>
                </a:tc>
                <a:tc>
                  <a:txBody>
                    <a:bodyPr/>
                    <a:lstStyle/>
                    <a:p>
                      <a:pPr algn="ctr"/>
                      <a:r>
                        <a:rPr lang="en-US" sz="1900" b="1" dirty="0">
                          <a:solidFill>
                            <a:schemeClr val="tx1"/>
                          </a:solidFill>
                        </a:rPr>
                        <a:t>Test Cycle 3</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BACC6"/>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900" b="1" dirty="0">
                          <a:solidFill>
                            <a:schemeClr val="tx1"/>
                          </a:solidFill>
                        </a:rPr>
                        <a:t>Test Cycle 4</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BACC6"/>
                    </a:solidFill>
                  </a:tcPr>
                </a:tc>
                <a:extLst>
                  <a:ext uri="{0D108BD9-81ED-4DB2-BD59-A6C34878D82A}">
                    <a16:rowId xmlns:a16="http://schemas.microsoft.com/office/drawing/2014/main" val="10000"/>
                  </a:ext>
                </a:extLst>
              </a:tr>
              <a:tr h="378073">
                <a:tc gridSpan="2">
                  <a:txBody>
                    <a:bodyPr/>
                    <a:lstStyle/>
                    <a:p>
                      <a:pPr algn="ctr"/>
                      <a:r>
                        <a:rPr lang="en-US" sz="1100" b="1" i="0" dirty="0">
                          <a:solidFill>
                            <a:schemeClr val="tx1"/>
                          </a:solidFill>
                          <a:latin typeface="+mn-lt"/>
                        </a:rPr>
                        <a:t>Date of Test</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DCADB"/>
                    </a:solidFill>
                  </a:tcPr>
                </a:tc>
                <a:tc hMerge="1">
                  <a:txBody>
                    <a:bodyPr/>
                    <a:lstStyle/>
                    <a:p>
                      <a:pPr algn="ctr"/>
                      <a:r>
                        <a:rPr lang="en-US" sz="1100" b="1" i="0" dirty="0">
                          <a:solidFill>
                            <a:schemeClr val="tx1"/>
                          </a:solidFill>
                          <a:latin typeface="+mn-lt"/>
                        </a:rPr>
                        <a:t>Date of Test</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8DCADB"/>
                    </a:solidFill>
                  </a:tcPr>
                </a:tc>
                <a:tc>
                  <a:txBody>
                    <a:bodyPr/>
                    <a:lstStyle/>
                    <a:p>
                      <a:pPr algn="ctr"/>
                      <a:endParaRPr lang="en-US" sz="1100" b="1" dirty="0">
                        <a:solidFill>
                          <a:schemeClr val="tx1"/>
                        </a:solidFill>
                        <a:latin typeface="+mn-lt"/>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8DCADB"/>
                    </a:solidFill>
                  </a:tcPr>
                </a:tc>
                <a:tc>
                  <a:txBody>
                    <a:bodyPr/>
                    <a:lstStyle/>
                    <a:p>
                      <a:pPr algn="ctr"/>
                      <a:endParaRPr lang="en-US" sz="1100" b="1" dirty="0">
                        <a:solidFill>
                          <a:schemeClr val="tx1"/>
                        </a:solidFill>
                        <a:latin typeface="+mn-lt"/>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DCADB"/>
                    </a:solidFill>
                  </a:tcPr>
                </a:tc>
                <a:tc>
                  <a:txBody>
                    <a:bodyPr/>
                    <a:lstStyle/>
                    <a:p>
                      <a:pPr algn="ctr"/>
                      <a:endParaRPr lang="en-US" sz="1100" b="1" dirty="0">
                        <a:solidFill>
                          <a:schemeClr val="tx1"/>
                        </a:solidFill>
                        <a:latin typeface="+mn-lt"/>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DCADB"/>
                    </a:solidFill>
                  </a:tcPr>
                </a:tc>
                <a:tc>
                  <a:txBody>
                    <a:bodyPr/>
                    <a:lstStyle/>
                    <a:p>
                      <a:pPr algn="ctr"/>
                      <a:endParaRPr lang="en-US" sz="1100" b="1" dirty="0">
                        <a:solidFill>
                          <a:schemeClr val="tx1"/>
                        </a:solidFill>
                        <a:latin typeface="+mn-lt"/>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DCADB"/>
                    </a:solidFill>
                  </a:tcPr>
                </a:tc>
                <a:extLst>
                  <a:ext uri="{0D108BD9-81ED-4DB2-BD59-A6C34878D82A}">
                    <a16:rowId xmlns:a16="http://schemas.microsoft.com/office/drawing/2014/main" val="776813535"/>
                  </a:ext>
                </a:extLst>
              </a:tr>
              <a:tr h="974567">
                <a:tc>
                  <a:txBody>
                    <a:bodyPr/>
                    <a:lstStyle/>
                    <a:p>
                      <a:pPr marL="0" indent="0" algn="ctr">
                        <a:buFont typeface="+mj-lt"/>
                        <a:buNone/>
                      </a:pPr>
                      <a:r>
                        <a:rPr lang="en-US" sz="1200" b="1" dirty="0">
                          <a:solidFill>
                            <a:schemeClr val="tx1"/>
                          </a:solidFill>
                          <a:latin typeface="+mn-lt"/>
                        </a:rPr>
                        <a:t>Plan</a:t>
                      </a:r>
                    </a:p>
                  </a:txBody>
                  <a:tcPr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BACC6">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ctr">
                        <a:buFont typeface="+mj-lt"/>
                        <a:buNone/>
                      </a:pPr>
                      <a:r>
                        <a:rPr lang="en-US" sz="1100" b="1" dirty="0">
                          <a:solidFill>
                            <a:schemeClr val="tx1"/>
                          </a:solidFill>
                          <a:latin typeface="+mn-lt"/>
                        </a:rPr>
                        <a:t>Describe the objective of the test cycle.</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mj-lt"/>
                        <a:buNone/>
                      </a:pPr>
                      <a:endParaRPr lang="en-US" sz="1100" dirty="0">
                        <a:solidFill>
                          <a:schemeClr val="tx1"/>
                        </a:solidFill>
                        <a:latin typeface="+mn-lt"/>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mj-lt"/>
                        <a:buNone/>
                      </a:pPr>
                      <a:endParaRPr lang="en-US" sz="1100" dirty="0">
                        <a:solidFill>
                          <a:schemeClr val="tx1"/>
                        </a:solidFill>
                        <a:latin typeface="+mn-lt"/>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BACC6">
                        <a:tint val="40000"/>
                      </a:srgbClr>
                    </a:solidFill>
                  </a:tcPr>
                </a:tc>
                <a:tc>
                  <a:txBody>
                    <a:bodyPr/>
                    <a:lstStyle/>
                    <a:p>
                      <a:pPr marL="0" indent="0">
                        <a:buFont typeface="+mj-lt"/>
                        <a:buNone/>
                      </a:pPr>
                      <a:endParaRPr lang="en-US" sz="1100" dirty="0">
                        <a:solidFill>
                          <a:schemeClr val="tx1"/>
                        </a:solidFill>
                        <a:latin typeface="+mn-lt"/>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BACC6">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mj-lt"/>
                        <a:buNone/>
                      </a:pPr>
                      <a:endParaRPr lang="en-US" sz="1100" dirty="0">
                        <a:solidFill>
                          <a:schemeClr val="tx1"/>
                        </a:solidFill>
                        <a:latin typeface="+mn-lt"/>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BACC6">
                        <a:tint val="40000"/>
                      </a:srgbClr>
                    </a:solidFill>
                  </a:tcPr>
                </a:tc>
                <a:extLst>
                  <a:ext uri="{0D108BD9-81ED-4DB2-BD59-A6C34878D82A}">
                    <a16:rowId xmlns:a16="http://schemas.microsoft.com/office/drawing/2014/main" val="10001"/>
                  </a:ext>
                </a:extLst>
              </a:tr>
              <a:tr h="796725">
                <a:tc>
                  <a:txBody>
                    <a:bodyPr/>
                    <a:lstStyle/>
                    <a:p>
                      <a:pPr marL="0" indent="0" algn="ctr">
                        <a:buFont typeface="+mj-lt"/>
                        <a:buNone/>
                      </a:pPr>
                      <a:r>
                        <a:rPr lang="en-US" sz="1200" b="1" dirty="0">
                          <a:solidFill>
                            <a:schemeClr val="tx1"/>
                          </a:solidFill>
                          <a:latin typeface="+mn-lt"/>
                        </a:rPr>
                        <a:t>Do</a:t>
                      </a:r>
                    </a:p>
                  </a:txBody>
                  <a:tcPr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BACC6">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ctr">
                        <a:buFont typeface="+mj-lt"/>
                        <a:buNone/>
                      </a:pPr>
                      <a:r>
                        <a:rPr lang="en-US" sz="1100" b="1" dirty="0">
                          <a:solidFill>
                            <a:schemeClr val="tx1"/>
                          </a:solidFill>
                          <a:latin typeface="+mn-lt"/>
                        </a:rPr>
                        <a:t>What changed from the previous test cycle?</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mj-lt"/>
                        <a:buNone/>
                      </a:pPr>
                      <a:endParaRPr lang="en-US" sz="1100" dirty="0">
                        <a:solidFill>
                          <a:schemeClr val="tx1"/>
                        </a:solidFill>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5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mj-lt"/>
                        <a:buNone/>
                      </a:pPr>
                      <a:endParaRPr lang="en-US" sz="1100" dirty="0">
                        <a:solidFill>
                          <a:schemeClr val="tx1"/>
                        </a:solidFill>
                        <a:latin typeface="+mn-lt"/>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BACC6">
                        <a:tint val="20000"/>
                      </a:srgbClr>
                    </a:solidFill>
                  </a:tcPr>
                </a:tc>
                <a:tc>
                  <a:txBody>
                    <a:bodyPr/>
                    <a:lstStyle/>
                    <a:p>
                      <a:pPr marL="0" indent="0">
                        <a:buFont typeface="+mj-lt"/>
                        <a:buNone/>
                      </a:pPr>
                      <a:endParaRPr lang="en-US" sz="1100" dirty="0">
                        <a:solidFill>
                          <a:schemeClr val="tx1"/>
                        </a:solidFill>
                        <a:latin typeface="+mn-lt"/>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BACC6">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mj-lt"/>
                        <a:buNone/>
                      </a:pPr>
                      <a:endParaRPr lang="en-US" sz="1100" dirty="0">
                        <a:solidFill>
                          <a:schemeClr val="tx1"/>
                        </a:solidFill>
                        <a:latin typeface="+mn-lt"/>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BACC6">
                        <a:tint val="20000"/>
                      </a:srgbClr>
                    </a:solidFill>
                  </a:tcPr>
                </a:tc>
                <a:extLst>
                  <a:ext uri="{0D108BD9-81ED-4DB2-BD59-A6C34878D82A}">
                    <a16:rowId xmlns:a16="http://schemas.microsoft.com/office/drawing/2014/main" val="10002"/>
                  </a:ext>
                </a:extLst>
              </a:tr>
              <a:tr h="1432471">
                <a:tc>
                  <a:txBody>
                    <a:bodyPr/>
                    <a:lstStyle/>
                    <a:p>
                      <a:pPr marL="0" indent="0" algn="ctr">
                        <a:buFont typeface="+mj-lt"/>
                        <a:buNone/>
                      </a:pPr>
                      <a:r>
                        <a:rPr lang="en-US" sz="1200" b="1" dirty="0">
                          <a:solidFill>
                            <a:schemeClr val="tx1"/>
                          </a:solidFill>
                          <a:latin typeface="+mn-lt"/>
                        </a:rPr>
                        <a:t>Study</a:t>
                      </a:r>
                    </a:p>
                  </a:txBody>
                  <a:tcPr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BACC6">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ctr">
                        <a:buFont typeface="+mj-lt"/>
                        <a:buNone/>
                      </a:pPr>
                      <a:r>
                        <a:rPr lang="en-US" sz="1100" b="1" dirty="0">
                          <a:solidFill>
                            <a:schemeClr val="tx1"/>
                          </a:solidFill>
                          <a:latin typeface="+mn-lt"/>
                        </a:rPr>
                        <a:t>Results:  Data and Observations</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mj-lt"/>
                        <a:buNone/>
                      </a:pPr>
                      <a:endParaRPr lang="en-US" sz="1100" dirty="0">
                        <a:solidFill>
                          <a:schemeClr val="tx1"/>
                        </a:solidFill>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mj-lt"/>
                        <a:buNone/>
                      </a:pPr>
                      <a:endParaRPr lang="en-US" sz="1100" dirty="0">
                        <a:solidFill>
                          <a:schemeClr val="tx1"/>
                        </a:solidFill>
                        <a:latin typeface="+mn-lt"/>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BACC6">
                        <a:tint val="40000"/>
                      </a:srgbClr>
                    </a:solidFill>
                  </a:tcPr>
                </a:tc>
                <a:tc>
                  <a:txBody>
                    <a:bodyPr/>
                    <a:lstStyle/>
                    <a:p>
                      <a:pPr marL="0" indent="0">
                        <a:buFont typeface="+mj-lt"/>
                        <a:buNone/>
                      </a:pPr>
                      <a:endParaRPr lang="en-US" sz="1100" dirty="0">
                        <a:solidFill>
                          <a:schemeClr val="tx1"/>
                        </a:solidFill>
                        <a:latin typeface="+mn-lt"/>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BACC6">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mj-lt"/>
                        <a:buNone/>
                      </a:pPr>
                      <a:endParaRPr lang="en-US" sz="1100" dirty="0">
                        <a:solidFill>
                          <a:schemeClr val="tx1"/>
                        </a:solidFill>
                        <a:latin typeface="+mn-lt"/>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BACC6">
                        <a:tint val="40000"/>
                      </a:srgbClr>
                    </a:solidFill>
                  </a:tcPr>
                </a:tc>
                <a:extLst>
                  <a:ext uri="{0D108BD9-81ED-4DB2-BD59-A6C34878D82A}">
                    <a16:rowId xmlns:a16="http://schemas.microsoft.com/office/drawing/2014/main" val="10003"/>
                  </a:ext>
                </a:extLst>
              </a:tr>
              <a:tr h="796725">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Act</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F1F5"/>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kumimoji="0" lang="en-US" sz="1100" b="1" i="0" u="none" strike="noStrike" kern="1200" cap="none" spc="0" normalizeH="0" baseline="0" noProof="0" dirty="0">
                          <a:ln>
                            <a:noFill/>
                          </a:ln>
                          <a:solidFill>
                            <a:prstClr val="black"/>
                          </a:solidFill>
                          <a:effectLst/>
                          <a:uLnTx/>
                          <a:uFillTx/>
                          <a:latin typeface="+mn-lt"/>
                          <a:ea typeface="+mn-ea"/>
                          <a:cs typeface="+mn-cs"/>
                        </a:rPr>
                        <a:t>Action </a:t>
                      </a:r>
                    </a:p>
                    <a:p>
                      <a:pPr marL="0" marR="0" lvl="0" indent="0" algn="ctr" defTabSz="914400" rtl="0" eaLnBrk="1" fontAlgn="auto" latinLnBrk="0" hangingPunct="1">
                        <a:lnSpc>
                          <a:spcPct val="100000"/>
                        </a:lnSpc>
                        <a:spcBef>
                          <a:spcPts val="0"/>
                        </a:spcBef>
                        <a:spcAft>
                          <a:spcPts val="0"/>
                        </a:spcAft>
                        <a:buClrTx/>
                        <a:buSzTx/>
                        <a:buFont typeface="+mj-lt"/>
                        <a:buNone/>
                        <a:tabLst/>
                        <a:defRPr/>
                      </a:pPr>
                      <a:r>
                        <a:rPr kumimoji="0" lang="en-US" sz="1100" b="1" i="0" u="none" strike="noStrike" kern="1200" cap="none" spc="0" normalizeH="0" baseline="0" noProof="0" dirty="0">
                          <a:ln>
                            <a:noFill/>
                          </a:ln>
                          <a:solidFill>
                            <a:prstClr val="black"/>
                          </a:solidFill>
                          <a:effectLst/>
                          <a:uLnTx/>
                          <a:uFillTx/>
                          <a:latin typeface="+mn-lt"/>
                          <a:ea typeface="+mn-ea"/>
                          <a:cs typeface="+mn-cs"/>
                        </a:rPr>
                        <a:t>(Adapt, Adopt or Abandon): </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F1F5"/>
                    </a:solidFill>
                  </a:tcPr>
                </a:tc>
                <a:tc>
                  <a:txBody>
                    <a:bodyPr/>
                    <a:lstStyle/>
                    <a:p>
                      <a:pPr marL="0" indent="0">
                        <a:buFont typeface="+mj-lt"/>
                        <a:buNone/>
                      </a:pPr>
                      <a:endParaRPr lang="en-US" sz="1100" dirty="0">
                        <a:solidFill>
                          <a:schemeClr val="tx1"/>
                        </a:solidFill>
                        <a:latin typeface="+mn-lt"/>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F1F5"/>
                    </a:solidFill>
                  </a:tcPr>
                </a:tc>
                <a:tc>
                  <a:txBody>
                    <a:bodyPr/>
                    <a:lstStyle/>
                    <a:p>
                      <a:pPr marL="0" indent="0">
                        <a:buFont typeface="+mj-lt"/>
                        <a:buNone/>
                      </a:pPr>
                      <a:endParaRPr lang="en-US" sz="1100" dirty="0">
                        <a:solidFill>
                          <a:schemeClr val="tx1"/>
                        </a:solidFill>
                        <a:latin typeface="+mn-lt"/>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F1F5"/>
                    </a:solidFill>
                  </a:tcPr>
                </a:tc>
                <a:tc>
                  <a:txBody>
                    <a:bodyPr/>
                    <a:lstStyle/>
                    <a:p>
                      <a:pPr marL="0" indent="0">
                        <a:buFont typeface="+mj-lt"/>
                        <a:buNone/>
                      </a:pPr>
                      <a:endParaRPr lang="en-US" sz="1100" dirty="0">
                        <a:solidFill>
                          <a:schemeClr val="tx1"/>
                        </a:solidFill>
                        <a:latin typeface="+mn-lt"/>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F1F5"/>
                    </a:solidFill>
                  </a:tcPr>
                </a:tc>
                <a:tc>
                  <a:txBody>
                    <a:bodyPr/>
                    <a:lstStyle/>
                    <a:p>
                      <a:pPr marL="0" indent="0">
                        <a:buFont typeface="+mj-lt"/>
                        <a:buNone/>
                      </a:pPr>
                      <a:endParaRPr lang="en-US" sz="1100" dirty="0">
                        <a:solidFill>
                          <a:schemeClr val="tx1"/>
                        </a:solidFill>
                        <a:latin typeface="+mn-lt"/>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F1F5"/>
                    </a:solidFill>
                  </a:tcPr>
                </a:tc>
                <a:extLst>
                  <a:ext uri="{0D108BD9-81ED-4DB2-BD59-A6C34878D82A}">
                    <a16:rowId xmlns:a16="http://schemas.microsoft.com/office/drawing/2014/main" val="10006"/>
                  </a:ext>
                </a:extLst>
              </a:tr>
            </a:tbl>
          </a:graphicData>
        </a:graphic>
      </p:graphicFrame>
      <p:pic>
        <p:nvPicPr>
          <p:cNvPr id="5" name="Picture 4">
            <a:extLst>
              <a:ext uri="{FF2B5EF4-FFF2-40B4-BE49-F238E27FC236}">
                <a16:creationId xmlns:a16="http://schemas.microsoft.com/office/drawing/2014/main" id="{B8DF6D63-0EAE-4EE2-AFA8-7F618E7D0AC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700091" y="502788"/>
            <a:ext cx="766540" cy="642431"/>
          </a:xfrm>
          <a:prstGeom prst="rect">
            <a:avLst/>
          </a:prstGeom>
          <a:noFill/>
          <a:ln>
            <a:noFill/>
          </a:ln>
        </p:spPr>
      </p:pic>
      <p:pic>
        <p:nvPicPr>
          <p:cNvPr id="6" name="Picture 5">
            <a:extLst>
              <a:ext uri="{FF2B5EF4-FFF2-40B4-BE49-F238E27FC236}">
                <a16:creationId xmlns:a16="http://schemas.microsoft.com/office/drawing/2014/main" id="{C4FB3427-B73B-F621-F192-AE0D3C28D44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576639" y="396612"/>
            <a:ext cx="766540" cy="642431"/>
          </a:xfrm>
          <a:prstGeom prst="rect">
            <a:avLst/>
          </a:prstGeom>
          <a:noFill/>
          <a:ln>
            <a:noFill/>
          </a:ln>
        </p:spPr>
      </p:pic>
      <p:pic>
        <p:nvPicPr>
          <p:cNvPr id="7" name="Picture 6">
            <a:extLst>
              <a:ext uri="{FF2B5EF4-FFF2-40B4-BE49-F238E27FC236}">
                <a16:creationId xmlns:a16="http://schemas.microsoft.com/office/drawing/2014/main" id="{4D6AFCDE-DB8D-0FB3-1883-431FD9D49F9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453189" y="289092"/>
            <a:ext cx="766540" cy="642431"/>
          </a:xfrm>
          <a:prstGeom prst="rect">
            <a:avLst/>
          </a:prstGeom>
          <a:noFill/>
          <a:ln>
            <a:noFill/>
          </a:ln>
        </p:spPr>
      </p:pic>
      <p:pic>
        <p:nvPicPr>
          <p:cNvPr id="8" name="Picture 7">
            <a:extLst>
              <a:ext uri="{FF2B5EF4-FFF2-40B4-BE49-F238E27FC236}">
                <a16:creationId xmlns:a16="http://schemas.microsoft.com/office/drawing/2014/main" id="{4823D791-A26F-1048-197A-C50BF8E9F2D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515601" y="167924"/>
            <a:ext cx="766540" cy="642431"/>
          </a:xfrm>
          <a:prstGeom prst="rect">
            <a:avLst/>
          </a:prstGeom>
          <a:noFill/>
          <a:ln>
            <a:noFill/>
          </a:ln>
        </p:spPr>
      </p:pic>
      <p:pic>
        <p:nvPicPr>
          <p:cNvPr id="9" name="Picture 8">
            <a:extLst>
              <a:ext uri="{FF2B5EF4-FFF2-40B4-BE49-F238E27FC236}">
                <a16:creationId xmlns:a16="http://schemas.microsoft.com/office/drawing/2014/main" id="{A2736E3C-0CE5-9452-977C-76A14CA29EC7}"/>
              </a:ext>
            </a:extLst>
          </p:cNvPr>
          <p:cNvPicPr>
            <a:picLocks noChangeAspect="1"/>
          </p:cNvPicPr>
          <p:nvPr/>
        </p:nvPicPr>
        <p:blipFill>
          <a:blip r:embed="rId3"/>
          <a:stretch>
            <a:fillRect/>
          </a:stretch>
        </p:blipFill>
        <p:spPr>
          <a:xfrm>
            <a:off x="381000" y="101804"/>
            <a:ext cx="1670851" cy="614165"/>
          </a:xfrm>
          <a:prstGeom prst="rect">
            <a:avLst/>
          </a:prstGeom>
        </p:spPr>
      </p:pic>
      <p:sp>
        <p:nvSpPr>
          <p:cNvPr id="16" name="Right Triangle 15">
            <a:extLst>
              <a:ext uri="{FF2B5EF4-FFF2-40B4-BE49-F238E27FC236}">
                <a16:creationId xmlns:a16="http://schemas.microsoft.com/office/drawing/2014/main" id="{E1F97E2A-06AD-74A1-36E3-A94D05A1DBA2}"/>
              </a:ext>
            </a:extLst>
          </p:cNvPr>
          <p:cNvSpPr/>
          <p:nvPr/>
        </p:nvSpPr>
        <p:spPr>
          <a:xfrm rot="10800000" flipV="1">
            <a:off x="4190999" y="824006"/>
            <a:ext cx="7772400" cy="393509"/>
          </a:xfrm>
          <a:prstGeom prst="rtTriangle">
            <a:avLst/>
          </a:prstGeom>
          <a:solidFill>
            <a:srgbClr val="4BA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2" name="TextBox 11">
            <a:extLst>
              <a:ext uri="{FF2B5EF4-FFF2-40B4-BE49-F238E27FC236}">
                <a16:creationId xmlns:a16="http://schemas.microsoft.com/office/drawing/2014/main" id="{3A3F532B-3CF3-306E-06B0-22FFAAD89F42}"/>
              </a:ext>
            </a:extLst>
          </p:cNvPr>
          <p:cNvSpPr txBox="1"/>
          <p:nvPr/>
        </p:nvSpPr>
        <p:spPr>
          <a:xfrm>
            <a:off x="1524000" y="12259"/>
            <a:ext cx="91440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Ramp Summary</a:t>
            </a:r>
          </a:p>
        </p:txBody>
      </p:sp>
    </p:spTree>
    <p:extLst>
      <p:ext uri="{BB962C8B-B14F-4D97-AF65-F5344CB8AC3E}">
        <p14:creationId xmlns:p14="http://schemas.microsoft.com/office/powerpoint/2010/main" val="2077286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25602D-425A-85C4-97E4-DB20E3B9F1A9}"/>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6E6E029-E7DC-7FD1-9940-985D2DB7F25D}"/>
              </a:ext>
            </a:extLst>
          </p:cNvPr>
          <p:cNvGraphicFramePr>
            <a:graphicFrameLocks noGrp="1"/>
          </p:cNvGraphicFramePr>
          <p:nvPr>
            <p:extLst>
              <p:ext uri="{D42A27DB-BD31-4B8C-83A1-F6EECF244321}">
                <p14:modId xmlns:p14="http://schemas.microsoft.com/office/powerpoint/2010/main" val="141779892"/>
              </p:ext>
            </p:extLst>
          </p:nvPr>
        </p:nvGraphicFramePr>
        <p:xfrm>
          <a:off x="266699" y="1708471"/>
          <a:ext cx="11648388" cy="4511040"/>
        </p:xfrm>
        <a:graphic>
          <a:graphicData uri="http://schemas.openxmlformats.org/drawingml/2006/table">
            <a:tbl>
              <a:tblPr firstRow="1" bandRow="1"/>
              <a:tblGrid>
                <a:gridCol w="2997201">
                  <a:extLst>
                    <a:ext uri="{9D8B030D-6E8A-4147-A177-3AD203B41FA5}">
                      <a16:colId xmlns:a16="http://schemas.microsoft.com/office/drawing/2014/main" val="20000"/>
                    </a:ext>
                  </a:extLst>
                </a:gridCol>
                <a:gridCol w="2452960">
                  <a:extLst>
                    <a:ext uri="{9D8B030D-6E8A-4147-A177-3AD203B41FA5}">
                      <a16:colId xmlns:a16="http://schemas.microsoft.com/office/drawing/2014/main" val="20001"/>
                    </a:ext>
                  </a:extLst>
                </a:gridCol>
                <a:gridCol w="2030454">
                  <a:extLst>
                    <a:ext uri="{9D8B030D-6E8A-4147-A177-3AD203B41FA5}">
                      <a16:colId xmlns:a16="http://schemas.microsoft.com/office/drawing/2014/main" val="20003"/>
                    </a:ext>
                  </a:extLst>
                </a:gridCol>
                <a:gridCol w="2030454">
                  <a:extLst>
                    <a:ext uri="{9D8B030D-6E8A-4147-A177-3AD203B41FA5}">
                      <a16:colId xmlns:a16="http://schemas.microsoft.com/office/drawing/2014/main" val="20005"/>
                    </a:ext>
                  </a:extLst>
                </a:gridCol>
                <a:gridCol w="2137319">
                  <a:extLst>
                    <a:ext uri="{9D8B030D-6E8A-4147-A177-3AD203B41FA5}">
                      <a16:colId xmlns:a16="http://schemas.microsoft.com/office/drawing/2014/main" val="20007"/>
                    </a:ext>
                  </a:extLst>
                </a:gridCol>
              </a:tblGrid>
              <a:tr h="45720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100" b="0" i="1" dirty="0">
                          <a:solidFill>
                            <a:schemeClr val="tx1"/>
                          </a:solidFill>
                        </a:rPr>
                        <a:t>Ask pump companies for lists of patients</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BACC6"/>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800" b="1">
                          <a:solidFill>
                            <a:schemeClr val="tx1"/>
                          </a:solidFill>
                        </a:rPr>
                        <a:t>Initial Test Cycle</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BACC6"/>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800" b="1">
                          <a:solidFill>
                            <a:schemeClr val="tx1"/>
                          </a:solidFill>
                        </a:rPr>
                        <a:t>Test Cycle 2</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BACC6"/>
                    </a:solidFill>
                  </a:tcPr>
                </a:tc>
                <a:tc>
                  <a:txBody>
                    <a:bodyPr/>
                    <a:lstStyle/>
                    <a:p>
                      <a:pPr algn="ctr"/>
                      <a:r>
                        <a:rPr lang="en-US" sz="1800" b="1">
                          <a:solidFill>
                            <a:schemeClr val="tx1"/>
                          </a:solidFill>
                        </a:rPr>
                        <a:t>Test Cycle 3</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BACC6"/>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800" b="1" dirty="0">
                          <a:solidFill>
                            <a:schemeClr val="tx1"/>
                          </a:solidFill>
                        </a:rPr>
                        <a:t>Test Cycle 4</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BACC6"/>
                    </a:solidFill>
                  </a:tcPr>
                </a:tc>
                <a:extLst>
                  <a:ext uri="{0D108BD9-81ED-4DB2-BD59-A6C34878D82A}">
                    <a16:rowId xmlns:a16="http://schemas.microsoft.com/office/drawing/2014/main" val="10000"/>
                  </a:ext>
                </a:extLst>
              </a:tr>
              <a:tr h="304800">
                <a:tc>
                  <a:txBody>
                    <a:bodyPr/>
                    <a:lstStyle/>
                    <a:p>
                      <a:pPr marL="0" indent="0" algn="ctr">
                        <a:buFont typeface="+mj-lt"/>
                        <a:buNone/>
                      </a:pPr>
                      <a:r>
                        <a:rPr lang="en-US" sz="1100" b="1">
                          <a:solidFill>
                            <a:schemeClr val="tx1"/>
                          </a:solidFill>
                          <a:latin typeface="+mn-lt"/>
                        </a:rPr>
                        <a:t>Date of Test</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DCADB"/>
                    </a:solidFill>
                  </a:tcPr>
                </a:tc>
                <a:tc>
                  <a:txBody>
                    <a:bodyPr/>
                    <a:lstStyle/>
                    <a:p>
                      <a:pPr marL="0" indent="0" algn="ctr">
                        <a:buFont typeface="+mj-lt"/>
                        <a:buNone/>
                      </a:pPr>
                      <a:r>
                        <a:rPr lang="en-US" sz="1000" dirty="0">
                          <a:solidFill>
                            <a:schemeClr val="tx1"/>
                          </a:solidFill>
                          <a:latin typeface="Arial Narrow" panose="020B0606020202030204" pitchFamily="34" charset="0"/>
                        </a:rPr>
                        <a:t>TBD</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DCADB"/>
                    </a:solidFill>
                  </a:tcPr>
                </a:tc>
                <a:tc>
                  <a:txBody>
                    <a:bodyPr/>
                    <a:lstStyle/>
                    <a:p>
                      <a:pPr marL="0" indent="0" algn="ctr">
                        <a:buFont typeface="+mj-lt"/>
                        <a:buNone/>
                      </a:pPr>
                      <a:r>
                        <a:rPr lang="en-US" sz="1000" dirty="0">
                          <a:solidFill>
                            <a:schemeClr val="tx1"/>
                          </a:solidFill>
                          <a:latin typeface="Arial Narrow" panose="020B0606020202030204" pitchFamily="34" charset="0"/>
                        </a:rPr>
                        <a:t>TBD</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DCADB"/>
                    </a:solidFill>
                  </a:tcPr>
                </a:tc>
                <a:tc>
                  <a:txBody>
                    <a:bodyPr/>
                    <a:lstStyle/>
                    <a:p>
                      <a:pPr marL="0" indent="0" algn="ctr">
                        <a:buFont typeface="+mj-lt"/>
                        <a:buNone/>
                      </a:pPr>
                      <a:r>
                        <a:rPr lang="en-US" sz="1000" dirty="0">
                          <a:solidFill>
                            <a:schemeClr val="tx1"/>
                          </a:solidFill>
                          <a:latin typeface="Arial Narrow" panose="020B0606020202030204" pitchFamily="34" charset="0"/>
                        </a:rPr>
                        <a:t>TBD</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DCADB"/>
                    </a:solidFill>
                  </a:tcPr>
                </a:tc>
                <a:tc>
                  <a:txBody>
                    <a:bodyPr/>
                    <a:lstStyle/>
                    <a:p>
                      <a:pPr marL="0" indent="0" algn="ctr">
                        <a:buFont typeface="+mj-lt"/>
                        <a:buNone/>
                      </a:pPr>
                      <a:r>
                        <a:rPr lang="en-US" sz="1000" dirty="0">
                          <a:solidFill>
                            <a:schemeClr val="tx1"/>
                          </a:solidFill>
                          <a:latin typeface="Arial Narrow" panose="020B0606020202030204" pitchFamily="34" charset="0"/>
                        </a:rPr>
                        <a:t>TBD</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DCADB"/>
                    </a:solidFill>
                  </a:tcPr>
                </a:tc>
                <a:extLst>
                  <a:ext uri="{0D108BD9-81ED-4DB2-BD59-A6C34878D82A}">
                    <a16:rowId xmlns:a16="http://schemas.microsoft.com/office/drawing/2014/main" val="2288793917"/>
                  </a:ext>
                </a:extLst>
              </a:tr>
              <a:tr h="19812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ctr">
                        <a:buFont typeface="+mj-lt"/>
                        <a:buNone/>
                      </a:pPr>
                      <a:r>
                        <a:rPr lang="en-US" sz="1100" b="1">
                          <a:solidFill>
                            <a:schemeClr val="tx1"/>
                          </a:solidFill>
                          <a:latin typeface="+mn-lt"/>
                        </a:rPr>
                        <a:t>Test Cycle Description, including changes in scale/time:</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85750" indent="-285750">
                        <a:buFont typeface="Arial" panose="020B0604020202020204" pitchFamily="34" charset="0"/>
                        <a:buChar char="•"/>
                      </a:pPr>
                      <a:r>
                        <a:rPr lang="en-US" sz="1400" dirty="0">
                          <a:solidFill>
                            <a:schemeClr val="tx1"/>
                          </a:solidFill>
                          <a:latin typeface="+mn-lt"/>
                        </a:rPr>
                        <a:t>Email Kelli Canup from </a:t>
                      </a:r>
                      <a:r>
                        <a:rPr lang="en-US" sz="1400" dirty="0" err="1">
                          <a:solidFill>
                            <a:schemeClr val="tx1"/>
                          </a:solidFill>
                          <a:latin typeface="+mn-lt"/>
                        </a:rPr>
                        <a:t>Insulet</a:t>
                      </a:r>
                      <a:r>
                        <a:rPr lang="en-US" sz="1400" dirty="0">
                          <a:solidFill>
                            <a:schemeClr val="tx1"/>
                          </a:solidFill>
                          <a:latin typeface="+mn-lt"/>
                        </a:rPr>
                        <a:t>/</a:t>
                      </a:r>
                      <a:r>
                        <a:rPr lang="en-US" sz="1400" dirty="0" err="1">
                          <a:solidFill>
                            <a:schemeClr val="tx1"/>
                          </a:solidFill>
                          <a:latin typeface="+mn-lt"/>
                        </a:rPr>
                        <a:t>Omnipod</a:t>
                      </a:r>
                      <a:endParaRPr lang="en-US" sz="1400" dirty="0">
                        <a:solidFill>
                          <a:schemeClr val="tx1"/>
                        </a:solidFill>
                        <a:latin typeface="+mn-lt"/>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tx1"/>
                          </a:solidFill>
                          <a:latin typeface="Calibri"/>
                          <a:ea typeface="+mn-ea"/>
                          <a:cs typeface="+mn-cs"/>
                        </a:rPr>
                        <a:t>Email Jess Higgins from Tandem for list of patients prescribed Tandem t:slim X2 or </a:t>
                      </a:r>
                      <a:r>
                        <a:rPr lang="en-US" sz="1400" kern="1200" dirty="0" err="1">
                          <a:solidFill>
                            <a:schemeClr val="tx1"/>
                          </a:solidFill>
                          <a:latin typeface="Calibri"/>
                          <a:ea typeface="+mn-ea"/>
                          <a:cs typeface="+mn-cs"/>
                        </a:rPr>
                        <a:t>mobi</a:t>
                      </a:r>
                      <a:endParaRPr lang="en-US" sz="1400" kern="1200" dirty="0">
                        <a:solidFill>
                          <a:schemeClr val="tx1"/>
                        </a:solidFill>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tx1"/>
                          </a:solidFill>
                          <a:latin typeface="Calibri"/>
                          <a:ea typeface="+mn-ea"/>
                          <a:cs typeface="+mn-cs"/>
                        </a:rPr>
                        <a:t>Email Beth Dendler from Medtronic for list of patients prescribed Medtronic 780G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tx1"/>
                          </a:solidFill>
                          <a:latin typeface="Calibri"/>
                          <a:ea typeface="+mn-ea"/>
                          <a:cs typeface="+mn-cs"/>
                        </a:rPr>
                        <a:t>Contact Kim Keppler or Dave Speiser from </a:t>
                      </a:r>
                      <a:r>
                        <a:rPr lang="en-US" sz="1400" kern="1200" dirty="0" err="1">
                          <a:solidFill>
                            <a:schemeClr val="tx1"/>
                          </a:solidFill>
                          <a:latin typeface="Calibri"/>
                          <a:ea typeface="+mn-ea"/>
                          <a:cs typeface="+mn-cs"/>
                        </a:rPr>
                        <a:t>twiist</a:t>
                      </a:r>
                      <a:r>
                        <a:rPr lang="en-US" sz="1400" kern="1200" dirty="0">
                          <a:solidFill>
                            <a:schemeClr val="tx1"/>
                          </a:solidFill>
                          <a:latin typeface="Calibri"/>
                          <a:ea typeface="+mn-ea"/>
                          <a:cs typeface="+mn-cs"/>
                        </a:rPr>
                        <a:t> to discuss </a:t>
                      </a:r>
                      <a:r>
                        <a:rPr lang="en-US" sz="1400" b="1" kern="1200" dirty="0">
                          <a:solidFill>
                            <a:schemeClr val="tx1"/>
                          </a:solidFill>
                          <a:latin typeface="Calibri"/>
                          <a:ea typeface="+mn-ea"/>
                          <a:cs typeface="+mn-cs"/>
                        </a:rPr>
                        <a:t>WHEN</a:t>
                      </a:r>
                      <a:r>
                        <a:rPr lang="en-US" sz="1400" kern="1200" dirty="0">
                          <a:solidFill>
                            <a:schemeClr val="tx1"/>
                          </a:solidFill>
                          <a:latin typeface="Calibri"/>
                          <a:ea typeface="+mn-ea"/>
                          <a:cs typeface="+mn-cs"/>
                        </a:rPr>
                        <a:t> prescriptions for </a:t>
                      </a:r>
                      <a:r>
                        <a:rPr lang="en-US" sz="1400" kern="1200" dirty="0" err="1">
                          <a:solidFill>
                            <a:schemeClr val="tx1"/>
                          </a:solidFill>
                          <a:latin typeface="Calibri"/>
                          <a:ea typeface="+mn-ea"/>
                          <a:cs typeface="+mn-cs"/>
                        </a:rPr>
                        <a:t>twiist</a:t>
                      </a:r>
                      <a:r>
                        <a:rPr lang="en-US" sz="1400" kern="1200" dirty="0">
                          <a:solidFill>
                            <a:schemeClr val="tx1"/>
                          </a:solidFill>
                          <a:latin typeface="Calibri"/>
                          <a:ea typeface="+mn-ea"/>
                          <a:cs typeface="+mn-cs"/>
                        </a:rPr>
                        <a:t> should be available in pharmacies and </a:t>
                      </a:r>
                      <a:r>
                        <a:rPr lang="en-US" sz="1400" b="1" kern="1200" dirty="0">
                          <a:solidFill>
                            <a:schemeClr val="tx1"/>
                          </a:solidFill>
                          <a:latin typeface="Calibri"/>
                          <a:ea typeface="+mn-ea"/>
                          <a:cs typeface="+mn-cs"/>
                        </a:rPr>
                        <a:t>HOW</a:t>
                      </a:r>
                      <a:r>
                        <a:rPr lang="en-US" sz="1400" kern="1200" dirty="0">
                          <a:solidFill>
                            <a:schemeClr val="tx1"/>
                          </a:solidFill>
                          <a:latin typeface="Calibri"/>
                          <a:ea typeface="+mn-ea"/>
                          <a:cs typeface="+mn-cs"/>
                        </a:rPr>
                        <a:t> to schedule pump education. </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mj-lt"/>
                        <a:buNone/>
                      </a:pPr>
                      <a:r>
                        <a:rPr lang="en-US" sz="1600" dirty="0">
                          <a:solidFill>
                            <a:schemeClr val="tx1"/>
                          </a:solidFill>
                          <a:latin typeface="+mn-lt"/>
                        </a:rPr>
                        <a:t>Allison receives monthly reports from insulin pump companies and determines which patients have NOT scheduled pump start. Allison then forwards information to pt’s provider’s RN CC (would want to do small tests of change at first, but each provider has a different RN CC). </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BACC6">
                        <a:tint val="40000"/>
                      </a:srgbClr>
                    </a:solidFill>
                  </a:tcPr>
                </a:tc>
                <a:tc>
                  <a:txBody>
                    <a:bodyPr/>
                    <a:lstStyle/>
                    <a:p>
                      <a:pPr marL="0" indent="0">
                        <a:buFont typeface="+mj-lt"/>
                        <a:buNone/>
                      </a:pPr>
                      <a:endParaRPr lang="en-US" sz="1600" dirty="0">
                        <a:solidFill>
                          <a:schemeClr val="tx1"/>
                        </a:solidFill>
                        <a:latin typeface="+mn-lt"/>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BACC6">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mj-lt"/>
                        <a:buNone/>
                      </a:pPr>
                      <a:endParaRPr lang="en-US" sz="1600" dirty="0">
                        <a:solidFill>
                          <a:schemeClr val="tx1"/>
                        </a:solidFill>
                        <a:latin typeface="+mn-lt"/>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BACC6">
                        <a:tint val="40000"/>
                      </a:srgbClr>
                    </a:solidFill>
                  </a:tcPr>
                </a:tc>
                <a:extLst>
                  <a:ext uri="{0D108BD9-81ED-4DB2-BD59-A6C34878D82A}">
                    <a16:rowId xmlns:a16="http://schemas.microsoft.com/office/drawing/2014/main" val="10001"/>
                  </a:ext>
                </a:extLst>
              </a:tr>
            </a:tbl>
          </a:graphicData>
        </a:graphic>
      </p:graphicFrame>
      <p:pic>
        <p:nvPicPr>
          <p:cNvPr id="5" name="Picture 4">
            <a:extLst>
              <a:ext uri="{FF2B5EF4-FFF2-40B4-BE49-F238E27FC236}">
                <a16:creationId xmlns:a16="http://schemas.microsoft.com/office/drawing/2014/main" id="{1EE6282E-F66B-FD82-58D1-01F17316726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142685" y="962364"/>
            <a:ext cx="766540" cy="642430"/>
          </a:xfrm>
          <a:prstGeom prst="rect">
            <a:avLst/>
          </a:prstGeom>
          <a:noFill/>
          <a:ln>
            <a:noFill/>
          </a:ln>
        </p:spPr>
      </p:pic>
      <p:pic>
        <p:nvPicPr>
          <p:cNvPr id="6" name="Picture 5">
            <a:extLst>
              <a:ext uri="{FF2B5EF4-FFF2-40B4-BE49-F238E27FC236}">
                <a16:creationId xmlns:a16="http://schemas.microsoft.com/office/drawing/2014/main" id="{BC92CA3D-9A11-33F7-8A48-35EFB804620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239482" y="815574"/>
            <a:ext cx="766540" cy="642430"/>
          </a:xfrm>
          <a:prstGeom prst="rect">
            <a:avLst/>
          </a:prstGeom>
          <a:noFill/>
          <a:ln>
            <a:noFill/>
          </a:ln>
        </p:spPr>
      </p:pic>
      <p:pic>
        <p:nvPicPr>
          <p:cNvPr id="7" name="Picture 6">
            <a:extLst>
              <a:ext uri="{FF2B5EF4-FFF2-40B4-BE49-F238E27FC236}">
                <a16:creationId xmlns:a16="http://schemas.microsoft.com/office/drawing/2014/main" id="{C9FEA9CE-1243-50B8-9236-FEB64A31D79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185906" y="736098"/>
            <a:ext cx="766540" cy="642430"/>
          </a:xfrm>
          <a:prstGeom prst="rect">
            <a:avLst/>
          </a:prstGeom>
          <a:noFill/>
          <a:ln>
            <a:noFill/>
          </a:ln>
        </p:spPr>
      </p:pic>
      <p:pic>
        <p:nvPicPr>
          <p:cNvPr id="8" name="Picture 7">
            <a:extLst>
              <a:ext uri="{FF2B5EF4-FFF2-40B4-BE49-F238E27FC236}">
                <a16:creationId xmlns:a16="http://schemas.microsoft.com/office/drawing/2014/main" id="{640C1A3E-544C-00D3-3896-B688AB915B8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515600" y="614604"/>
            <a:ext cx="766540" cy="642430"/>
          </a:xfrm>
          <a:prstGeom prst="rect">
            <a:avLst/>
          </a:prstGeom>
          <a:noFill/>
          <a:ln>
            <a:noFill/>
          </a:ln>
        </p:spPr>
      </p:pic>
      <p:pic>
        <p:nvPicPr>
          <p:cNvPr id="9" name="Picture 8">
            <a:extLst>
              <a:ext uri="{FF2B5EF4-FFF2-40B4-BE49-F238E27FC236}">
                <a16:creationId xmlns:a16="http://schemas.microsoft.com/office/drawing/2014/main" id="{AAD436D9-6EFC-CC58-B31F-F81132CAF7B3}"/>
              </a:ext>
            </a:extLst>
          </p:cNvPr>
          <p:cNvPicPr>
            <a:picLocks noChangeAspect="1"/>
          </p:cNvPicPr>
          <p:nvPr/>
        </p:nvPicPr>
        <p:blipFill>
          <a:blip r:embed="rId4"/>
          <a:stretch>
            <a:fillRect/>
          </a:stretch>
        </p:blipFill>
        <p:spPr>
          <a:xfrm>
            <a:off x="177547" y="88608"/>
            <a:ext cx="1670850" cy="614165"/>
          </a:xfrm>
          <a:prstGeom prst="rect">
            <a:avLst/>
          </a:prstGeom>
        </p:spPr>
      </p:pic>
      <p:sp>
        <p:nvSpPr>
          <p:cNvPr id="16" name="Right Triangle 15">
            <a:extLst>
              <a:ext uri="{FF2B5EF4-FFF2-40B4-BE49-F238E27FC236}">
                <a16:creationId xmlns:a16="http://schemas.microsoft.com/office/drawing/2014/main" id="{4E903C34-3A26-5DF0-B1D6-7DFB9994E5E3}"/>
              </a:ext>
            </a:extLst>
          </p:cNvPr>
          <p:cNvSpPr/>
          <p:nvPr/>
        </p:nvSpPr>
        <p:spPr>
          <a:xfrm rot="10800000" flipV="1">
            <a:off x="3220871" y="1285998"/>
            <a:ext cx="8694215" cy="393509"/>
          </a:xfrm>
          <a:prstGeom prst="rtTriangle">
            <a:avLst/>
          </a:prstGeom>
          <a:solidFill>
            <a:srgbClr val="4BA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12" name="TextBox 11">
            <a:extLst>
              <a:ext uri="{FF2B5EF4-FFF2-40B4-BE49-F238E27FC236}">
                <a16:creationId xmlns:a16="http://schemas.microsoft.com/office/drawing/2014/main" id="{B0688581-E2A3-4FDE-3218-653394D1AD95}"/>
              </a:ext>
            </a:extLst>
          </p:cNvPr>
          <p:cNvSpPr txBox="1"/>
          <p:nvPr/>
        </p:nvSpPr>
        <p:spPr>
          <a:xfrm>
            <a:off x="0" y="31309"/>
            <a:ext cx="121920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Ramp Plan</a:t>
            </a:r>
          </a:p>
        </p:txBody>
      </p:sp>
    </p:spTree>
    <p:extLst>
      <p:ext uri="{BB962C8B-B14F-4D97-AF65-F5344CB8AC3E}">
        <p14:creationId xmlns:p14="http://schemas.microsoft.com/office/powerpoint/2010/main" val="3962860564"/>
      </p:ext>
    </p:extLst>
  </p:cSld>
  <p:clrMapOvr>
    <a:masterClrMapping/>
  </p:clrMapOvr>
</p:sld>
</file>

<file path=ppt/theme/theme1.xml><?xml version="1.0" encoding="utf-8"?>
<a:theme xmlns:a="http://schemas.openxmlformats.org/drawingml/2006/main" name="Custom Design">
  <a:themeElements>
    <a:clrScheme name="Custom 2">
      <a:dk1>
        <a:srgbClr val="565A5C"/>
      </a:dk1>
      <a:lt1>
        <a:sysClr val="window" lastClr="FFFFFF"/>
      </a:lt1>
      <a:dk2>
        <a:srgbClr val="808080"/>
      </a:dk2>
      <a:lt2>
        <a:srgbClr val="B3B3B3"/>
      </a:lt2>
      <a:accent1>
        <a:srgbClr val="009CB1"/>
      </a:accent1>
      <a:accent2>
        <a:srgbClr val="77BC1F"/>
      </a:accent2>
      <a:accent3>
        <a:srgbClr val="A1CD3A"/>
      </a:accent3>
      <a:accent4>
        <a:srgbClr val="9AD1DC"/>
      </a:accent4>
      <a:accent5>
        <a:srgbClr val="6EC4E9"/>
      </a:accent5>
      <a:accent6>
        <a:srgbClr val="E7417A"/>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Custom 2">
      <a:dk1>
        <a:srgbClr val="565A5C"/>
      </a:dk1>
      <a:lt1>
        <a:sysClr val="window" lastClr="FFFFFF"/>
      </a:lt1>
      <a:dk2>
        <a:srgbClr val="808080"/>
      </a:dk2>
      <a:lt2>
        <a:srgbClr val="B3B3B3"/>
      </a:lt2>
      <a:accent1>
        <a:srgbClr val="009CB1"/>
      </a:accent1>
      <a:accent2>
        <a:srgbClr val="77BC1F"/>
      </a:accent2>
      <a:accent3>
        <a:srgbClr val="A1CD3A"/>
      </a:accent3>
      <a:accent4>
        <a:srgbClr val="9AD1DC"/>
      </a:accent4>
      <a:accent5>
        <a:srgbClr val="6EC4E9"/>
      </a:accent5>
      <a:accent6>
        <a:srgbClr val="E7417A"/>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Custom 2">
      <a:dk1>
        <a:srgbClr val="565A5C"/>
      </a:dk1>
      <a:lt1>
        <a:sysClr val="window" lastClr="FFFFFF"/>
      </a:lt1>
      <a:dk2>
        <a:srgbClr val="808080"/>
      </a:dk2>
      <a:lt2>
        <a:srgbClr val="B3B3B3"/>
      </a:lt2>
      <a:accent1>
        <a:srgbClr val="009CB1"/>
      </a:accent1>
      <a:accent2>
        <a:srgbClr val="77BC1F"/>
      </a:accent2>
      <a:accent3>
        <a:srgbClr val="A1CD3A"/>
      </a:accent3>
      <a:accent4>
        <a:srgbClr val="9AD1DC"/>
      </a:accent4>
      <a:accent5>
        <a:srgbClr val="6EC4E9"/>
      </a:accent5>
      <a:accent6>
        <a:srgbClr val="E7417A"/>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Custom 2">
      <a:dk1>
        <a:srgbClr val="565A5C"/>
      </a:dk1>
      <a:lt1>
        <a:sysClr val="window" lastClr="FFFFFF"/>
      </a:lt1>
      <a:dk2>
        <a:srgbClr val="808080"/>
      </a:dk2>
      <a:lt2>
        <a:srgbClr val="B3B3B3"/>
      </a:lt2>
      <a:accent1>
        <a:srgbClr val="009CB1"/>
      </a:accent1>
      <a:accent2>
        <a:srgbClr val="77BC1F"/>
      </a:accent2>
      <a:accent3>
        <a:srgbClr val="A1CD3A"/>
      </a:accent3>
      <a:accent4>
        <a:srgbClr val="9AD1DC"/>
      </a:accent4>
      <a:accent5>
        <a:srgbClr val="6EC4E9"/>
      </a:accent5>
      <a:accent6>
        <a:srgbClr val="E7417A"/>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Custom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Custom 1">
      <a:dk1>
        <a:sysClr val="windowText" lastClr="000000"/>
      </a:dk1>
      <a:lt1>
        <a:sysClr val="window" lastClr="FFFFFF"/>
      </a:lt1>
      <a:dk2>
        <a:srgbClr val="000000"/>
      </a:dk2>
      <a:lt2>
        <a:srgbClr val="EEECE1"/>
      </a:lt2>
      <a:accent1>
        <a:srgbClr val="00000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Custom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Custom Design">
  <a:themeElements>
    <a:clrScheme name="Custom 2">
      <a:dk1>
        <a:srgbClr val="565A5C"/>
      </a:dk1>
      <a:lt1>
        <a:sysClr val="window" lastClr="FFFFFF"/>
      </a:lt1>
      <a:dk2>
        <a:srgbClr val="808080"/>
      </a:dk2>
      <a:lt2>
        <a:srgbClr val="B3B3B3"/>
      </a:lt2>
      <a:accent1>
        <a:srgbClr val="009CB1"/>
      </a:accent1>
      <a:accent2>
        <a:srgbClr val="77BC1F"/>
      </a:accent2>
      <a:accent3>
        <a:srgbClr val="A1CD3A"/>
      </a:accent3>
      <a:accent4>
        <a:srgbClr val="9AD1DC"/>
      </a:accent4>
      <a:accent5>
        <a:srgbClr val="6EC4E9"/>
      </a:accent5>
      <a:accent6>
        <a:srgbClr val="E7417A"/>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1647</TotalTime>
  <Words>1858</Words>
  <Application>Microsoft Office PowerPoint</Application>
  <PresentationFormat>Widescreen</PresentationFormat>
  <Paragraphs>246</Paragraphs>
  <Slides>14</Slides>
  <Notes>7</Notes>
  <HiddenSlides>5</HiddenSlides>
  <MMClips>0</MMClips>
  <ScaleCrop>false</ScaleCrop>
  <HeadingPairs>
    <vt:vector size="6" baseType="variant">
      <vt:variant>
        <vt:lpstr>Fonts Used</vt:lpstr>
      </vt:variant>
      <vt:variant>
        <vt:i4>5</vt:i4>
      </vt:variant>
      <vt:variant>
        <vt:lpstr>Theme</vt:lpstr>
      </vt:variant>
      <vt:variant>
        <vt:i4>8</vt:i4>
      </vt:variant>
      <vt:variant>
        <vt:lpstr>Slide Titles</vt:lpstr>
      </vt:variant>
      <vt:variant>
        <vt:i4>14</vt:i4>
      </vt:variant>
    </vt:vector>
  </HeadingPairs>
  <TitlesOfParts>
    <vt:vector size="27" baseType="lpstr">
      <vt:lpstr>Aptos</vt:lpstr>
      <vt:lpstr>Arial</vt:lpstr>
      <vt:lpstr>Arial Narrow</vt:lpstr>
      <vt:lpstr>Calibri</vt:lpstr>
      <vt:lpstr>Calibri Light</vt:lpstr>
      <vt:lpstr>Custom Design</vt:lpstr>
      <vt:lpstr>1_Custom Design</vt:lpstr>
      <vt:lpstr>2_Custom Design</vt:lpstr>
      <vt:lpstr>3_Custom Design</vt:lpstr>
      <vt:lpstr>4_Custom Design</vt:lpstr>
      <vt:lpstr>4_Office Theme</vt:lpstr>
      <vt:lpstr>5_Custom Design</vt:lpstr>
      <vt:lpstr>6_Custom Design</vt:lpstr>
      <vt:lpstr>CCHMC - IMPROVAID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Diederichs, Anna</dc:creator>
  <cp:lastModifiedBy>Delsart, Hailee (She/Her/Hers)</cp:lastModifiedBy>
  <cp:revision>11</cp:revision>
  <dcterms:created xsi:type="dcterms:W3CDTF">2016-06-30T12:45:50Z</dcterms:created>
  <dcterms:modified xsi:type="dcterms:W3CDTF">2025-06-12T16:50:03Z</dcterms:modified>
</cp:coreProperties>
</file>