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1" r:id="rId10"/>
    <p:sldId id="268" r:id="rId11"/>
    <p:sldId id="266" r:id="rId12"/>
    <p:sldId id="265" r:id="rId13"/>
    <p:sldId id="267" r:id="rId1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6722D2-BE1E-6C40-8DA3-96211BE049A7}" v="34" dt="2025-06-12T16:10:23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8"/>
    <p:restoredTop sz="94610"/>
  </p:normalViewPr>
  <p:slideViewPr>
    <p:cSldViewPr>
      <p:cViewPr varScale="1">
        <p:scale>
          <a:sx n="232" d="100"/>
          <a:sy n="232" d="100"/>
        </p:scale>
        <p:origin x="99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2D2735-412C-CAC3-2B94-F2C51CAAE0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85B63-10DD-F5D4-BD99-745F64B95E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9EB947-2083-8D4D-9444-E4A3757AE95D}" type="datetime1">
              <a:rPr lang="en-US" altLang="en-US"/>
              <a:pPr/>
              <a:t>6/12/25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9E852-F871-D715-BACA-9A9D72E89A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033A3-4A73-F0CA-B7EC-5B3CF060FE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8B5390-7D5A-9441-BEC2-DCA8C4C57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AAC5D6A-2A62-BFFF-A079-E7B01A25AC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238002F-2252-0DAA-B212-1B94086B77E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07D1CDE0-E4BE-713B-B4B0-7C48FDAA998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998F07E-2A77-D28F-A749-E8932A45EE6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7A0FE70-816C-AD0E-6C98-D6C3313822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F3BE67A-06AB-2B0B-4DEA-F2E760F3BE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2BDA49-0B34-D143-9B12-23DA04C1C1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AE36613-83C2-D1F1-88B2-6DBA68E0DF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055FACA-A163-6740-A21A-B7D659B4C1B8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48E7C33-C3A9-21C9-3007-63FCCDD264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2EA8F24-1963-EB83-86D2-CC4DAA4D2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BDA49-0B34-D143-9B12-23DA04C1C126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711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BDA49-0B34-D143-9B12-23DA04C1C126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97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BDA49-0B34-D143-9B12-23DA04C1C12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841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BDA49-0B34-D143-9B12-23DA04C1C12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107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BDA49-0B34-D143-9B12-23DA04C1C12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73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BDA49-0B34-D143-9B12-23DA04C1C12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044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BDA49-0B34-D143-9B12-23DA04C1C12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274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BDA49-0B34-D143-9B12-23DA04C1C126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917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BDA49-0B34-D143-9B12-23DA04C1C126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834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BDA49-0B34-D143-9B12-23DA04C1C12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62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Blue_PowerPoint_HD-01.jpg">
            <a:extLst>
              <a:ext uri="{FF2B5EF4-FFF2-40B4-BE49-F238E27FC236}">
                <a16:creationId xmlns:a16="http://schemas.microsoft.com/office/drawing/2014/main" id="{DC21CE22-8C09-3E13-22C9-867556E01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JHM_2C_R_H-01.png">
            <a:extLst>
              <a:ext uri="{FF2B5EF4-FFF2-40B4-BE49-F238E27FC236}">
                <a16:creationId xmlns:a16="http://schemas.microsoft.com/office/drawing/2014/main" id="{930D4F56-E7F0-B159-4F90-23903C7FB8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2888"/>
            <a:ext cx="396240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9626" y="2190750"/>
            <a:ext cx="7800975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9626" y="3076575"/>
            <a:ext cx="7800975" cy="6858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BC5E5-FEF3-45C8-4DD3-0D8CF63CAF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19150" y="4171950"/>
            <a:ext cx="1905000" cy="3429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790D1180-B7E7-6A41-AFEB-46EBDF4DE30A}" type="datetime1">
              <a:rPr lang="en-US" altLang="en-US"/>
              <a:pPr/>
              <a:t>6/12/25</a:t>
            </a:fld>
            <a:endParaRPr lang="en-US" altLang="en-US">
              <a:latin typeface="Times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70205-4612-87A7-3AF3-8D783A915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404AC-CC93-D19B-E5FD-DC0C120799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7DE3F071-3407-C446-A894-8BEE6D37A6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23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D387B-9E71-D52F-F25C-4CC4ADD92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434D33-DB6A-834A-A16A-553D5F4C5C16}" type="datetime1">
              <a:rPr lang="en-US" altLang="en-US"/>
              <a:pPr/>
              <a:t>6/12/25</a:t>
            </a:fld>
            <a:endParaRPr lang="en-US" alt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EB7CD-7F5C-6210-46DC-81BCE4E6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2287B-CF86-23FA-F37F-1D498785F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34231-DAA6-C34F-B71C-621E93EB47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73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92894"/>
            <a:ext cx="1943100" cy="42791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292894"/>
            <a:ext cx="5676900" cy="42791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AD73C-CFC2-8A35-F1D4-7C46B7C0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95D29-2856-4E47-8B89-AC539AE44CCB}" type="datetime1">
              <a:rPr lang="en-US" altLang="en-US"/>
              <a:pPr/>
              <a:t>6/12/25</a:t>
            </a:fld>
            <a:endParaRPr lang="en-US" alt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E361E-DA23-6EA9-C384-39BA7D07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344B8-B4DF-9053-AB9E-6CFAA73F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A5F17-B174-9044-9FE7-DA3703A96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76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D0960-2F5D-D8E7-322B-925646F7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849A5A-4DE6-074E-BA6D-6D75972A5085}" type="datetime1">
              <a:rPr lang="en-US" altLang="en-US"/>
              <a:pPr/>
              <a:t>6/12/25</a:t>
            </a:fld>
            <a:endParaRPr lang="en-US" alt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041CD-BA6A-0337-91D1-E338AC86E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EAB90-076C-04DF-31DB-76D0D2295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FAD67-18D1-E34E-A495-D3CABAB3CA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40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9735F-D1B7-604A-3A7A-8F8321C36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2191D1-DF1B-0E43-BEDB-56DF347D4D67}" type="datetime1">
              <a:rPr lang="en-US" altLang="en-US"/>
              <a:pPr/>
              <a:t>6/12/25</a:t>
            </a:fld>
            <a:endParaRPr lang="en-US" alt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5C148-EDB8-6F6D-1F66-DF8C98417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B644F-0800-6D40-B7EF-EEDF38A6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D6AB4-0D2D-0C4D-909B-D8C711B6C9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65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44253-C7A1-69D1-93C0-4231E9F74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16F562-3062-5946-8177-10B12F4A8931}" type="datetime1">
              <a:rPr lang="en-US" altLang="en-US"/>
              <a:pPr/>
              <a:t>6/12/25</a:t>
            </a:fld>
            <a:endParaRPr lang="en-US" alt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1D9C-5EE0-0CE3-1C2C-C7FDFC9C2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9A0E5-214C-D962-D0F6-A91E80388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6389D-5B49-4E49-A0ED-EC1DF78012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85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E4CDA-F6AD-A5BE-9A08-DB6C16DA6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C0BA0D-4A1C-C340-8438-949D6B829319}" type="datetime1">
              <a:rPr lang="en-US" altLang="en-US"/>
              <a:pPr/>
              <a:t>6/12/25</a:t>
            </a:fld>
            <a:endParaRPr lang="en-US" alt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02CBFB-FF1B-9479-6AF6-5BDBEE05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649B0-C530-D08F-1C59-1C9470F8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F96F6-DD1E-2E49-868B-7A6AA4F34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17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088D3F-C511-B4A2-6BF0-AA159C839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ED0FE-D6BE-ED4B-962F-B67A977AB8DC}" type="datetime1">
              <a:rPr lang="en-US" altLang="en-US"/>
              <a:pPr/>
              <a:t>6/12/25</a:t>
            </a:fld>
            <a:endParaRPr lang="en-US" alt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64B75-4041-CC19-DC8E-02A2BD4BF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A5E746-924F-8E32-6103-C6070A2A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D1AC9-63D5-9B46-8E44-0D6FB839A1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56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12F7E2-B6D2-A608-135B-A5E85DC4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0012B-8D65-7748-9E04-10BDD377FBB4}" type="datetime1">
              <a:rPr lang="en-US" altLang="en-US"/>
              <a:pPr/>
              <a:t>6/12/25</a:t>
            </a:fld>
            <a:endParaRPr lang="en-US" alt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415342-DBBD-B4E5-8203-0A1AABEB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D88E9-B890-933D-F1D0-B263A9A5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50995-410B-CC42-BD20-8AD618E119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82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C7175-C64E-BC6F-8636-B0ABBDE9F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A9AB6-C645-094E-B42E-361E84630F53}" type="datetime1">
              <a:rPr lang="en-US" altLang="en-US"/>
              <a:pPr/>
              <a:t>6/12/25</a:t>
            </a:fld>
            <a:endParaRPr lang="en-US" alt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99B1A-C43D-F6F1-5910-68EAEE00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BE9D8-1975-A576-22CD-2BCAC197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5A1A7-062B-0246-BC9D-2027511B7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82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3BBDD-DCDC-7D43-F2B7-C4140980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FF71B3-A42D-3347-8FF7-9C3453345997}" type="datetime1">
              <a:rPr lang="en-US" altLang="en-US"/>
              <a:pPr/>
              <a:t>6/12/25</a:t>
            </a:fld>
            <a:endParaRPr lang="en-US" alt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A97E4-E69F-19CE-71BC-D0B98E7A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111BE-C37E-51C8-8747-971674B5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A2D7B-D9BC-EC47-AB03-E7F3B30CC9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05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lue_PowerPoint_HD-02.jpg">
            <a:extLst>
              <a:ext uri="{FF2B5EF4-FFF2-40B4-BE49-F238E27FC236}">
                <a16:creationId xmlns:a16="http://schemas.microsoft.com/office/drawing/2014/main" id="{AF9DBCA3-2301-4020-B2FA-7DBD51672A9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3F87345E-7FA0-FC3B-D728-A57BAFC18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809625" y="293688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86C6FE42-B8C4-9BE3-122E-B9B0AA900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white">
          <a:xfrm>
            <a:off x="809625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322F7CE-D7C5-B23B-F6FD-4CFB84B036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809625" y="474345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65F77865-3382-8A4A-A247-ACACDFA7F5D2}" type="datetime1">
              <a:rPr lang="en-US" altLang="en-US"/>
              <a:pPr/>
              <a:t>6/12/25</a:t>
            </a:fld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68EB75E-F166-BA7F-5785-FD1F759BC5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474345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8BA6105-E70E-1672-8332-22B11CCBC5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667500" y="474345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BFBCB0BD-8C6E-AE44-B808-08DDC0FCC66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8" descr="JHM_2C_R_H-01.png">
            <a:extLst>
              <a:ext uri="{FF2B5EF4-FFF2-40B4-BE49-F238E27FC236}">
                <a16:creationId xmlns:a16="http://schemas.microsoft.com/office/drawing/2014/main" id="{E967EEF5-D304-02FC-15A3-9402F3FE7C2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8438"/>
            <a:ext cx="18288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8085B3F6-4E8D-F11F-8219-47D171F4754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96ABDBF-4497-D949-9C92-A52787936BDB}" type="datetime4">
              <a:rPr lang="en-US" altLang="en-US" sz="1200">
                <a:solidFill>
                  <a:srgbClr val="002C77"/>
                </a:solidFill>
                <a:latin typeface="Arial" panose="020B0604020202020204" pitchFamily="34" charset="0"/>
              </a:rPr>
              <a:pPr/>
              <a:t>June 12, 2025</a:t>
            </a:fld>
            <a:endParaRPr lang="en-US" altLang="en-US" sz="1200">
              <a:solidFill>
                <a:srgbClr val="002C77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BFDDE17-1533-AAC1-88A8-E5AEABF948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93D9A53-0932-8242-AC4E-DE75D47CDB32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3CD35601-782F-BB21-A2C9-6EB36D5802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09625" y="2190750"/>
            <a:ext cx="7800975" cy="85725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IMPROVAID QI Project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67E74655-0E26-E9CD-EE87-798EBA52695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09625" y="3076575"/>
            <a:ext cx="7800975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PDSA </a:t>
            </a:r>
          </a:p>
        </p:txBody>
      </p:sp>
      <p:sp>
        <p:nvSpPr>
          <p:cNvPr id="15366" name="Text Box 4">
            <a:extLst>
              <a:ext uri="{FF2B5EF4-FFF2-40B4-BE49-F238E27FC236}">
                <a16:creationId xmlns:a16="http://schemas.microsoft.com/office/drawing/2014/main" id="{6E946D0A-59F8-7624-1ADF-076FD3A21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3940175"/>
            <a:ext cx="54310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2C77"/>
                </a:solidFill>
                <a:latin typeface="Arial" panose="020B0604020202020204" pitchFamily="34" charset="0"/>
              </a:rPr>
              <a:t>Presented by: Nestoras Mathioudakis, MD MHS; Daniel Alizadeh </a:t>
            </a:r>
            <a:endParaRPr lang="en-US" alt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F958D2F-6C55-F1CA-623B-48FCD6EE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DE947-17FB-A5DF-2C2C-BEDE7F49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PDSA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5C031-8F6D-3DB2-CED0-00AB94328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Cycle 1:  Our Practice Advisory</a:t>
            </a:r>
          </a:p>
          <a:p>
            <a:r>
              <a:rPr lang="en-US" dirty="0"/>
              <a:t>Cycle 2:  Electronic dashboard for tracking status</a:t>
            </a:r>
          </a:p>
          <a:p>
            <a:r>
              <a:rPr lang="en-US" dirty="0"/>
              <a:t>Cycle 3:  Parachute/Epic EHR integration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A9F5D-7E2B-F15C-6F9F-B46109011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9A5A-4DE6-074E-BA6D-6D75972A5085}" type="datetime1">
              <a:rPr lang="en-US" altLang="en-US" smtClean="0"/>
              <a:pPr/>
              <a:t>6/12/25</a:t>
            </a:fld>
            <a:endParaRPr lang="en-US" alt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7886B-1F70-8CE4-E47C-DD132A4B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D27E1-08D2-CAC2-C974-EF33441F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AD67-18D1-E34E-A495-D3CABAB3CAD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479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61318-F295-20A4-5012-2D97C4C84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68B15-6F10-F034-1713-25FE02BE3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preliminary data, goals are to:</a:t>
            </a:r>
          </a:p>
          <a:p>
            <a:pPr lvl="1"/>
            <a:r>
              <a:rPr lang="en-US" dirty="0"/>
              <a:t>Increase AID utilization by 15% from baseline among:</a:t>
            </a:r>
          </a:p>
          <a:p>
            <a:pPr lvl="2"/>
            <a:r>
              <a:rPr lang="en-US" dirty="0"/>
              <a:t>All T1D patients</a:t>
            </a:r>
          </a:p>
          <a:p>
            <a:pPr lvl="2"/>
            <a:r>
              <a:rPr lang="en-US" dirty="0"/>
              <a:t>Newly diagnosed T1D patients</a:t>
            </a:r>
          </a:p>
          <a:p>
            <a:pPr lvl="1"/>
            <a:r>
              <a:rPr lang="en-US" dirty="0"/>
              <a:t>Reduce lag time between pump decision to initiation by 25%</a:t>
            </a:r>
          </a:p>
          <a:p>
            <a:pPr lvl="2"/>
            <a:r>
              <a:rPr lang="en-US" dirty="0"/>
              <a:t>Children: 42 days </a:t>
            </a:r>
            <a:r>
              <a:rPr lang="en-US" dirty="0">
                <a:sym typeface="Wingdings" pitchFamily="2" charset="2"/>
              </a:rPr>
              <a:t> 30 days</a:t>
            </a:r>
          </a:p>
          <a:p>
            <a:pPr lvl="2"/>
            <a:r>
              <a:rPr lang="en-US" dirty="0">
                <a:sym typeface="Wingdings" pitchFamily="2" charset="2"/>
              </a:rPr>
              <a:t>Adults: 112 days  90 days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D086D-B560-DE53-42C4-5EE7471E3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9A5A-4DE6-074E-BA6D-6D75972A5085}" type="datetime1">
              <a:rPr lang="en-US" altLang="en-US" smtClean="0"/>
              <a:pPr/>
              <a:t>6/12/25</a:t>
            </a:fld>
            <a:endParaRPr lang="en-US" alt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09D30-0C82-CB6F-4FB8-8CA96208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27A2E-CF5D-20BC-9E56-91EB7A8C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AD67-18D1-E34E-A495-D3CABAB3CAD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904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E6BBD-DF09-59AB-E628-850C686F0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F1C69-CDF7-FD4F-86E4-51374B56F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Leverage existing BPA to identify T1D patients where AID status may be uncertain, reconcile med list, allowing team to focus on patients not on AID</a:t>
            </a:r>
          </a:p>
          <a:p>
            <a:r>
              <a:rPr lang="en-US" dirty="0"/>
              <a:t>Create Epic dashboard to track patients who have started the pump process</a:t>
            </a:r>
          </a:p>
          <a:p>
            <a:pPr lvl="1"/>
            <a:r>
              <a:rPr lang="en-US" dirty="0"/>
              <a:t>Consider building automated reminders to care team </a:t>
            </a:r>
          </a:p>
          <a:p>
            <a:pPr lvl="1"/>
            <a:r>
              <a:rPr lang="en-US" dirty="0"/>
              <a:t>Filter out by newly diagnosed status</a:t>
            </a:r>
          </a:p>
          <a:p>
            <a:r>
              <a:rPr lang="en-US" dirty="0"/>
              <a:t>Integrate Parachute with Epic (pilot testing) to track status of pump orders outside EMR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65E22-B806-AFD3-1748-07ADC7845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9A5A-4DE6-074E-BA6D-6D75972A5085}" type="datetime1">
              <a:rPr lang="en-US" altLang="en-US" smtClean="0"/>
              <a:pPr/>
              <a:t>6/12/25</a:t>
            </a:fld>
            <a:endParaRPr lang="en-US" alt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E0BC1-A1EA-4323-F085-848894AC7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5183B-5885-E6BE-B442-D7D20149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AD67-18D1-E34E-A495-D3CABAB3CAD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432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65922-FDBA-C476-6A89-F5E8408F4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39284-5A7B-37BA-DD85-6EA9AE20E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T1D Exchange QI dashboard</a:t>
            </a:r>
          </a:p>
          <a:p>
            <a:pPr lvl="1"/>
            <a:r>
              <a:rPr lang="en-US" dirty="0"/>
              <a:t>Track outcomes (AID use) by diabetes duration (&lt;1 year; &gt;1 year)</a:t>
            </a:r>
          </a:p>
          <a:p>
            <a:r>
              <a:rPr lang="en-US" dirty="0"/>
              <a:t>Create new dashboard to track time from pump decision to initiation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7378D-396D-040B-4653-5835A1F6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9A5A-4DE6-074E-BA6D-6D75972A5085}" type="datetime1">
              <a:rPr lang="en-US" altLang="en-US" smtClean="0"/>
              <a:pPr/>
              <a:t>6/12/25</a:t>
            </a:fld>
            <a:endParaRPr lang="en-US" alt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8DDF2-5D7B-CF8B-3467-3D82990B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70CC3-6F08-977D-0634-F7899D92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AD67-18D1-E34E-A495-D3CABAB3CAD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06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C137A-0AB5-B127-00D0-D39E857D62E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C54AE42-183F-894F-A8C1-1B808A06F79B}" type="datetime1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pPr/>
              <a:t>6/12/25</a:t>
            </a:fld>
            <a:endParaRPr lang="en-US" altLang="en-US" sz="1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4A09D-291A-D175-F699-31E39040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6E382-AC96-2A6A-F59A-2B9CB059D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E95ABD0-A3D9-C649-AB7A-66E2F17F5BCC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8EAD7E-D37B-E411-0F7F-CBA08E550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85775"/>
            <a:ext cx="7772400" cy="4371975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" name="4-Point Star 2">
            <a:extLst>
              <a:ext uri="{FF2B5EF4-FFF2-40B4-BE49-F238E27FC236}">
                <a16:creationId xmlns:a16="http://schemas.microsoft.com/office/drawing/2014/main" id="{DAC38634-320F-1C27-4F75-192597FC05EE}"/>
              </a:ext>
            </a:extLst>
          </p:cNvPr>
          <p:cNvSpPr/>
          <p:nvPr/>
        </p:nvSpPr>
        <p:spPr bwMode="auto">
          <a:xfrm>
            <a:off x="7162800" y="742950"/>
            <a:ext cx="304800" cy="152400"/>
          </a:xfrm>
          <a:prstGeom prst="star4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C000"/>
              </a:solidFill>
              <a:effectLst/>
              <a:latin typeface="Times" charset="0"/>
            </a:endParaRPr>
          </a:p>
        </p:txBody>
      </p:sp>
      <p:sp>
        <p:nvSpPr>
          <p:cNvPr id="7" name="4-Point Star 6">
            <a:extLst>
              <a:ext uri="{FF2B5EF4-FFF2-40B4-BE49-F238E27FC236}">
                <a16:creationId xmlns:a16="http://schemas.microsoft.com/office/drawing/2014/main" id="{D15B5AA9-EF0D-9A81-E30B-0125D7D590EB}"/>
              </a:ext>
            </a:extLst>
          </p:cNvPr>
          <p:cNvSpPr/>
          <p:nvPr/>
        </p:nvSpPr>
        <p:spPr bwMode="auto">
          <a:xfrm>
            <a:off x="7175500" y="1504950"/>
            <a:ext cx="304800" cy="152400"/>
          </a:xfrm>
          <a:prstGeom prst="star4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4-Point Star 7">
            <a:extLst>
              <a:ext uri="{FF2B5EF4-FFF2-40B4-BE49-F238E27FC236}">
                <a16:creationId xmlns:a16="http://schemas.microsoft.com/office/drawing/2014/main" id="{C33BE7DB-0D26-3A99-0B8A-A24641617D78}"/>
              </a:ext>
            </a:extLst>
          </p:cNvPr>
          <p:cNvSpPr/>
          <p:nvPr/>
        </p:nvSpPr>
        <p:spPr bwMode="auto">
          <a:xfrm>
            <a:off x="7156450" y="2286000"/>
            <a:ext cx="304800" cy="152400"/>
          </a:xfrm>
          <a:prstGeom prst="star4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4-Point Star 8">
            <a:extLst>
              <a:ext uri="{FF2B5EF4-FFF2-40B4-BE49-F238E27FC236}">
                <a16:creationId xmlns:a16="http://schemas.microsoft.com/office/drawing/2014/main" id="{2CC04911-D83D-933D-6977-43F8BDDC98DC}"/>
              </a:ext>
            </a:extLst>
          </p:cNvPr>
          <p:cNvSpPr/>
          <p:nvPr/>
        </p:nvSpPr>
        <p:spPr bwMode="auto">
          <a:xfrm>
            <a:off x="7156450" y="2133600"/>
            <a:ext cx="304800" cy="152400"/>
          </a:xfrm>
          <a:prstGeom prst="star4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4-Point Star 10">
            <a:extLst>
              <a:ext uri="{FF2B5EF4-FFF2-40B4-BE49-F238E27FC236}">
                <a16:creationId xmlns:a16="http://schemas.microsoft.com/office/drawing/2014/main" id="{A19F295B-5551-E095-8875-7C79D35FED11}"/>
              </a:ext>
            </a:extLst>
          </p:cNvPr>
          <p:cNvSpPr/>
          <p:nvPr/>
        </p:nvSpPr>
        <p:spPr bwMode="auto">
          <a:xfrm>
            <a:off x="7156450" y="1692275"/>
            <a:ext cx="304800" cy="152400"/>
          </a:xfrm>
          <a:prstGeom prst="star4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8F200-7596-8C68-1978-BEA65FA03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55F52-9213-3742-D27C-4FE6CA664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Review baseline data on time to insulin pump start:</a:t>
            </a:r>
          </a:p>
          <a:p>
            <a:pPr lvl="1"/>
            <a:r>
              <a:rPr lang="en-US" dirty="0"/>
              <a:t>Children w/ T1D</a:t>
            </a:r>
          </a:p>
          <a:p>
            <a:pPr lvl="1"/>
            <a:r>
              <a:rPr lang="en-US" dirty="0"/>
              <a:t>Adults w/ T1D</a:t>
            </a:r>
          </a:p>
          <a:p>
            <a:r>
              <a:rPr lang="en-US" dirty="0">
                <a:sym typeface="Wingdings" pitchFamily="2" charset="2"/>
              </a:rPr>
              <a:t>BPA: Track % of patients with T1D who are not on an AID</a:t>
            </a:r>
          </a:p>
          <a:p>
            <a:pPr lvl="1"/>
            <a:r>
              <a:rPr lang="en-US" dirty="0">
                <a:sym typeface="Wingdings" pitchFamily="2" charset="2"/>
              </a:rPr>
              <a:t>If deemed not appropriate by provider, quantify % where reason specified is newly diagnosed</a:t>
            </a:r>
          </a:p>
          <a:p>
            <a:pPr lvl="1"/>
            <a:r>
              <a:rPr lang="en-US" dirty="0">
                <a:sym typeface="Wingdings" pitchFamily="2" charset="2"/>
              </a:rPr>
              <a:t>Leverage BPA to identify potentially existing AID users to remove from target population</a:t>
            </a:r>
          </a:p>
          <a:p>
            <a:r>
              <a:rPr lang="en-US" dirty="0">
                <a:sym typeface="Wingdings" pitchFamily="2" charset="2"/>
              </a:rPr>
              <a:t>Definition of newly diagnosed (&lt;1 year?)</a:t>
            </a:r>
          </a:p>
          <a:p>
            <a:pPr lvl="1"/>
            <a:r>
              <a:rPr lang="en-US" dirty="0">
                <a:sym typeface="Wingdings" pitchFamily="2" charset="2"/>
              </a:rPr>
              <a:t>Create a shared patient list of patients and review by team at standing interval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D42BD-62D0-951E-8E18-3728A9F94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9A5A-4DE6-074E-BA6D-6D75972A5085}" type="datetime1">
              <a:rPr lang="en-US" altLang="en-US" smtClean="0"/>
              <a:pPr/>
              <a:t>6/12/25</a:t>
            </a:fld>
            <a:endParaRPr lang="en-US" altLang="en-US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C750B-234E-22E1-46F2-5A170B94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BC032-FE7B-DCA7-CA6D-894C2961C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AD67-18D1-E34E-A495-D3CABAB3CAD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671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D28B-F2A7-BF04-7FF5-B446A046C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FE91B-2D03-78C3-7CAC-6CDE5347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9A5A-4DE6-074E-BA6D-6D75972A5085}" type="datetime1">
              <a:rPr lang="en-US" altLang="en-US" smtClean="0"/>
              <a:pPr/>
              <a:t>6/12/25</a:t>
            </a:fld>
            <a:endParaRPr lang="en-US" alt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7914-521F-1E40-F9C5-6197A9F0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88522-8F6D-A575-E658-B6DAA160D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AD67-18D1-E34E-A495-D3CABAB3CAD7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E97020-8DEF-E3DC-5150-1B4C15797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68666"/>
            <a:ext cx="7772400" cy="300616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A17253-F1E0-D9C4-D76F-D942BD1F0B09}"/>
              </a:ext>
            </a:extLst>
          </p:cNvPr>
          <p:cNvCxnSpPr/>
          <p:nvPr/>
        </p:nvCxnSpPr>
        <p:spPr bwMode="auto">
          <a:xfrm flipV="1">
            <a:off x="7086600" y="3409950"/>
            <a:ext cx="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72F390-3F79-15CD-B53B-87939303972A}"/>
              </a:ext>
            </a:extLst>
          </p:cNvPr>
          <p:cNvSpPr txBox="1"/>
          <p:nvPr/>
        </p:nvSpPr>
        <p:spPr>
          <a:xfrm>
            <a:off x="5715000" y="4196180"/>
            <a:ext cx="3212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25: Implemented BPA</a:t>
            </a:r>
          </a:p>
          <a:p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re: AID use in T1D</a:t>
            </a:r>
          </a:p>
        </p:txBody>
      </p:sp>
    </p:spTree>
    <p:extLst>
      <p:ext uri="{BB962C8B-B14F-4D97-AF65-F5344CB8AC3E}">
        <p14:creationId xmlns:p14="http://schemas.microsoft.com/office/powerpoint/2010/main" val="416986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DA093-188D-9B07-416A-124A8E63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FD1AD-FF9A-2D41-5B81-BF4C6588A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9A5A-4DE6-074E-BA6D-6D75972A5085}" type="datetime1">
              <a:rPr lang="en-US" altLang="en-US" smtClean="0"/>
              <a:pPr/>
              <a:t>6/12/25</a:t>
            </a:fld>
            <a:endParaRPr lang="en-US" alt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2854A-785A-0D02-83D5-1326F934E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Implemented 5/5/2025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24EE1-3E7E-06EA-F3B8-10FACBDC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AD67-18D1-E34E-A495-D3CABAB3CAD7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42A06F-16DB-1409-3AA4-A8F1542D1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895350"/>
            <a:ext cx="5638800" cy="347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0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A8B26-A091-1DD0-E31F-30BA65DCD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BPA Results (5 weeks)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C6AD-96A3-B915-BEA1-51308991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9A5A-4DE6-074E-BA6D-6D75972A5085}" type="datetime1">
              <a:rPr lang="en-US" altLang="en-US" smtClean="0"/>
              <a:pPr/>
              <a:t>6/12/25</a:t>
            </a:fld>
            <a:endParaRPr lang="en-US" alt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88FEF-F0EB-9A80-21EC-8795B7F6B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5/5/25 to 6/12/25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B47A5-77B9-F0E9-A177-EC76C0A0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AD67-18D1-E34E-A495-D3CABAB3CAD7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44A28-3CA0-6F64-1F68-6132805F4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047749"/>
            <a:ext cx="3976738" cy="34535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75BA1A-4DC1-6361-AE93-0E9164F6BB55}"/>
              </a:ext>
            </a:extLst>
          </p:cNvPr>
          <p:cNvSpPr txBox="1"/>
          <p:nvPr/>
        </p:nvSpPr>
        <p:spPr>
          <a:xfrm>
            <a:off x="6934200" y="1276350"/>
            <a:ext cx="1828800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/>
              <a:t>How many already on AID?</a:t>
            </a:r>
          </a:p>
          <a:p>
            <a:endParaRPr lang="en-US" sz="1800" dirty="0"/>
          </a:p>
          <a:p>
            <a:r>
              <a:rPr lang="en-US" sz="1800" dirty="0"/>
              <a:t>Manual review- MA add device to med list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B81110-86F9-5908-7E8D-862557DAFAD8}"/>
              </a:ext>
            </a:extLst>
          </p:cNvPr>
          <p:cNvCxnSpPr>
            <a:stCxn id="8" idx="1"/>
          </p:cNvCxnSpPr>
          <p:nvPr/>
        </p:nvCxnSpPr>
        <p:spPr bwMode="auto">
          <a:xfrm flipH="1">
            <a:off x="6172200" y="2153513"/>
            <a:ext cx="762000" cy="113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8432ABD-001A-0148-4C1F-37BD37B596B8}"/>
              </a:ext>
            </a:extLst>
          </p:cNvPr>
          <p:cNvSpPr txBox="1"/>
          <p:nvPr/>
        </p:nvSpPr>
        <p:spPr>
          <a:xfrm>
            <a:off x="3581400" y="3211582"/>
            <a:ext cx="99060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/>
              <a:t>Track process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EF715D5A-4839-C82E-669E-F17C827F5136}"/>
              </a:ext>
            </a:extLst>
          </p:cNvPr>
          <p:cNvSpPr/>
          <p:nvPr/>
        </p:nvSpPr>
        <p:spPr bwMode="auto">
          <a:xfrm rot="16200000">
            <a:off x="3998976" y="3598926"/>
            <a:ext cx="155448" cy="838200"/>
          </a:xfrm>
          <a:prstGeom prst="rightBrac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706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42417-C26F-1402-6477-5FFA2476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pump start (children)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8AF31-94B0-A134-96A7-C5244BE7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9A5A-4DE6-074E-BA6D-6D75972A5085}" type="datetime1">
              <a:rPr lang="en-US" altLang="en-US" smtClean="0"/>
              <a:pPr/>
              <a:t>6/12/25</a:t>
            </a:fld>
            <a:endParaRPr lang="en-US" alt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D3D91-D54B-725C-9698-D47D6E72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Unpublished results; do not distribute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F598-5486-B38C-01E6-E89BEF53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AD67-18D1-E34E-A495-D3CABAB3CAD7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93B1C7-8A32-4934-E9DB-978D8B416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1274824"/>
            <a:ext cx="7772400" cy="328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06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EE10-AE01-79A5-712F-AB9121D30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pump start (children)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C2CDFFB-6B91-153F-B20E-1ADA60CC2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9800" y="1081026"/>
            <a:ext cx="4455331" cy="349097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BF86F-E9C2-3099-9577-5F7EA4A27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9A5A-4DE6-074E-BA6D-6D75972A5085}" type="datetime1">
              <a:rPr lang="en-US" altLang="en-US" smtClean="0"/>
              <a:pPr/>
              <a:t>6/12/25</a:t>
            </a:fld>
            <a:endParaRPr lang="en-US" alt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5C7C6-72B1-D7E7-16D1-7E7F70C3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AD67-18D1-E34E-A495-D3CABAB3CAD7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B6BEB8-8A00-E8F8-5167-7AC0CFDD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Unpublished results;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88915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00F67-D9A2-938A-95AA-B2E491CAA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pump start (adults)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F88FA-78A9-55D3-FF7F-042F6982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9A5A-4DE6-074E-BA6D-6D75972A5085}" type="datetime1">
              <a:rPr lang="en-US" altLang="en-US" smtClean="0"/>
              <a:pPr/>
              <a:t>6/12/25</a:t>
            </a:fld>
            <a:endParaRPr lang="en-US" alt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A66FA-A5E0-3B64-F254-9BE09B5B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AD67-18D1-E34E-A495-D3CABAB3CAD7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4EF127-AB58-F32F-B125-E0837E492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980" y="3035889"/>
            <a:ext cx="5867400" cy="16271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2CC1EC-F4AC-20CF-DC2D-B44E31E71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980" y="962952"/>
            <a:ext cx="5867400" cy="1895547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07E1B7B-88A8-8412-647A-4837A9BC2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Unpublished results;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716769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395</Words>
  <Application>Microsoft Macintosh PowerPoint</Application>
  <PresentationFormat>On-screen Show (16:9)</PresentationFormat>
  <Paragraphs>88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Times</vt:lpstr>
      <vt:lpstr>Wingdings</vt:lpstr>
      <vt:lpstr>Office Theme</vt:lpstr>
      <vt:lpstr>IMPROVAID QI Project</vt:lpstr>
      <vt:lpstr>PowerPoint Presentation</vt:lpstr>
      <vt:lpstr>Plan</vt:lpstr>
      <vt:lpstr>Baseline Data</vt:lpstr>
      <vt:lpstr>BPA</vt:lpstr>
      <vt:lpstr>BPA Results (5 weeks)</vt:lpstr>
      <vt:lpstr>Time to pump start (children)</vt:lpstr>
      <vt:lpstr>Time to pump start (children)</vt:lpstr>
      <vt:lpstr>Time to pump start (adults)</vt:lpstr>
      <vt:lpstr>PDSA Cycles</vt:lpstr>
      <vt:lpstr>Plan</vt:lpstr>
      <vt:lpstr>Do</vt:lpstr>
      <vt:lpstr>Study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Nestoras Mathioudakis</dc:creator>
  <cp:lastModifiedBy>Nestoras Mathioudakis</cp:lastModifiedBy>
  <cp:revision>2</cp:revision>
  <dcterms:created xsi:type="dcterms:W3CDTF">2025-06-12T12:53:11Z</dcterms:created>
  <dcterms:modified xsi:type="dcterms:W3CDTF">2025-06-12T16:39:54Z</dcterms:modified>
</cp:coreProperties>
</file>