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95" r:id="rId3"/>
    <p:sldId id="266" r:id="rId4"/>
    <p:sldId id="290" r:id="rId5"/>
    <p:sldId id="269" r:id="rId6"/>
    <p:sldId id="276" r:id="rId7"/>
    <p:sldId id="277" r:id="rId8"/>
    <p:sldId id="273" r:id="rId9"/>
    <p:sldId id="333" r:id="rId10"/>
    <p:sldId id="282" r:id="rId11"/>
    <p:sldId id="334" r:id="rId12"/>
    <p:sldId id="28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705EA8-FD41-498A-F1E1-F655F8BC0D70}" v="166" dt="2025-04-11T20:13:22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3" d="100"/>
          <a:sy n="83" d="100"/>
        </p:scale>
        <p:origin x="46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21D7B-C0B2-4DC3-A6EC-55B8CCBBBF4A}" type="datetimeFigureOut"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6AB72-F8DC-499C-ACC1-F99C3AAEAF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46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demdiabetes.com/docs/default-source/quick-reference/quick-reference-control-iq-mgdl-ml1004929.pdf?sfvrsn=d9dc04d7_62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https://www.tandemdiabetes.com/docs/default-source/quick-reference/quick-reference-control-iq-mgdl-ml1004929.pdf?sfvrsn=d9dc04d7_62</a:t>
            </a:r>
            <a:endParaRPr lang="en-US"/>
          </a:p>
          <a:p>
            <a:pPr marL="171450" indent="-171450">
              <a:buFont typeface="Calibri"/>
              <a:buChar char="-"/>
            </a:pPr>
            <a:r>
              <a:rPr lang="en-US">
                <a:cs typeface="Calibri"/>
              </a:rPr>
              <a:t>If BG is predicted to drop below 112.5 in 30 min, will decrease basal rate</a:t>
            </a:r>
          </a:p>
          <a:p>
            <a:pPr marL="171450" indent="-171450">
              <a:buFont typeface="Calibri"/>
              <a:buChar char="-"/>
            </a:pPr>
            <a:r>
              <a:rPr lang="en-US">
                <a:cs typeface="Calibri"/>
              </a:rPr>
              <a:t>If BG is predicted to drop below 70 in 30 min, will suspend insulin</a:t>
            </a:r>
          </a:p>
          <a:p>
            <a:pPr marL="171450" indent="-171450">
              <a:buFont typeface="Calibri"/>
              <a:buChar char="-"/>
            </a:pPr>
            <a:r>
              <a:rPr lang="en-US">
                <a:cs typeface="Calibri"/>
              </a:rPr>
              <a:t>If BG is predicted to be between 112.5 and 160 in 30 min, will maintain basal rate</a:t>
            </a:r>
          </a:p>
          <a:p>
            <a:pPr marL="171450" indent="-171450">
              <a:buFont typeface="Calibri"/>
              <a:buChar char="-"/>
            </a:pPr>
            <a:r>
              <a:rPr lang="en-US">
                <a:cs typeface="Calibri"/>
              </a:rPr>
              <a:t>If BG is predicted to be above 160 in 30 min, basal rate will increase</a:t>
            </a:r>
          </a:p>
          <a:p>
            <a:pPr marL="171450" indent="-171450">
              <a:buFont typeface="Calibri"/>
              <a:buChar char="-"/>
            </a:pPr>
            <a:r>
              <a:rPr lang="en-US">
                <a:cs typeface="Calibri"/>
              </a:rPr>
              <a:t>If BG is predicted to be above 180 in 30 min, automatic correction will be delivered</a:t>
            </a:r>
          </a:p>
          <a:p>
            <a:pPr marL="171450" indent="-171450">
              <a:buFont typeface="Calibri"/>
              <a:buChar char="-"/>
            </a:pPr>
            <a:endParaRPr lang="en-US">
              <a:cs typeface="Calibri"/>
            </a:endParaRPr>
          </a:p>
          <a:p>
            <a:pPr marL="171450" indent="-171450">
              <a:buFont typeface="Calibri"/>
              <a:buChar char="-"/>
            </a:pPr>
            <a:r>
              <a:rPr lang="en-US">
                <a:cs typeface="Calibri"/>
              </a:rPr>
              <a:t>Above graph is with 5 min increments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38689-EDE3-4F6E-8B00-5FD5241E359D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9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3210" indent="283210">
              <a:buFont typeface="Arial"/>
              <a:buChar char="•"/>
            </a:pPr>
            <a:endParaRPr lang="en-US">
              <a:cs typeface="Calibri" panose="020F0502020204030204"/>
            </a:endParaRPr>
          </a:p>
          <a:p>
            <a:endParaRPr lang="en-US"/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38689-EDE3-4F6E-8B00-5FD5241E359D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0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38689-EDE3-4F6E-8B00-5FD5241E359D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1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38689-EDE3-4F6E-8B00-5FD5241E359D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25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38689-EDE3-4F6E-8B00-5FD5241E359D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1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andemdiabetes.com/docs/default-source/quick-reference/quick-reference-control-iq-mgdl-ml1004929.pdf?sfvrsn=d9dc04d7_6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Understanding HCLs and Unique Ways to Manage Patients on HCLs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Slides from 'Unique Ways in Managing Patients on HCLs: Case Presentation'</a:t>
            </a:r>
          </a:p>
          <a:p>
            <a:r>
              <a:rPr lang="en-US" dirty="0"/>
              <a:t>Elizabeth </a:t>
            </a:r>
            <a:r>
              <a:rPr lang="en-US" dirty="0" err="1"/>
              <a:t>Gunckle</a:t>
            </a:r>
            <a:endParaRPr lang="en-US" dirty="0"/>
          </a:p>
          <a:p>
            <a:r>
              <a:rPr lang="en-US" dirty="0"/>
              <a:t>Emily Coppedge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B0D9E-4CF8-EAD0-53F9-1BAB60F3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Long-Acting + Automated Mode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AADA6CAF-0E28-32DA-23EC-D25E18D13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Adolescent patient</a:t>
            </a:r>
          </a:p>
          <a:p>
            <a:r>
              <a:rPr lang="en-US" sz="2400" dirty="0"/>
              <a:t>Complicated psychosocial history, including anxiety and depression</a:t>
            </a:r>
          </a:p>
          <a:p>
            <a:r>
              <a:rPr lang="en-US" sz="2400" dirty="0"/>
              <a:t>Older sister is the main caregiver and supervises insulin injections</a:t>
            </a:r>
          </a:p>
          <a:p>
            <a:r>
              <a:rPr lang="en-US" sz="2400" b="1" dirty="0"/>
              <a:t>Patient barrier:</a:t>
            </a:r>
            <a:r>
              <a:rPr lang="en-US" sz="2400" dirty="0"/>
              <a:t> patient wants to reduce daily injections, but family reports patient is not reliable with independent diabetes management (ignores CGM alerts)</a:t>
            </a:r>
          </a:p>
          <a:p>
            <a:r>
              <a:rPr lang="en-US" sz="2400" b="1" dirty="0"/>
              <a:t>Solution:</a:t>
            </a:r>
            <a:r>
              <a:rPr lang="en-US" sz="2400" dirty="0"/>
              <a:t> continue long-acting insulin and use pump for bolus only</a:t>
            </a:r>
          </a:p>
        </p:txBody>
      </p:sp>
    </p:spTree>
    <p:extLst>
      <p:ext uri="{BB962C8B-B14F-4D97-AF65-F5344CB8AC3E}">
        <p14:creationId xmlns:p14="http://schemas.microsoft.com/office/powerpoint/2010/main" val="1000600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B0D9E-4CF8-EAD0-53F9-1BAB60F3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Long-Acting + Automated Mode: Special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5A051-27DB-1C7B-7DBD-7B90F1271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Transitioning off long-acting insulin: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Automated mode: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dirty="0"/>
              <a:t>Gradually reduce long-acting insulin with each pod change so algorithm can adjust</a:t>
            </a:r>
            <a:endParaRPr lang="en-US" sz="2400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Manual mode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dirty="0"/>
              <a:t>Adjust basal rates to reflect true physiologic needs and keep pump in manual mode for at least 1 week until algorithm adjusts</a:t>
            </a:r>
          </a:p>
        </p:txBody>
      </p:sp>
    </p:spTree>
    <p:extLst>
      <p:ext uri="{BB962C8B-B14F-4D97-AF65-F5344CB8AC3E}">
        <p14:creationId xmlns:p14="http://schemas.microsoft.com/office/powerpoint/2010/main" val="253158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E124C-FBFB-891E-A64C-36D9BC1F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Set Mealtime Boluses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6BDDA-F29F-0511-7C38-5C997674F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04" y="1925559"/>
            <a:ext cx="4207239" cy="4351338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As this system has no autocorrections, meal boluses are of higher importance compared to other HCL pumps</a:t>
            </a:r>
          </a:p>
          <a:p>
            <a:pPr>
              <a:lnSpc>
                <a:spcPct val="170000"/>
              </a:lnSpc>
            </a:pPr>
            <a:r>
              <a:rPr lang="en-US" dirty="0"/>
              <a:t>If patient strongly wishes to be on Omnipod</a:t>
            </a:r>
            <a:r>
              <a:rPr lang="en-US" dirty="0">
                <a:ea typeface="+mn-lt"/>
                <a:cs typeface="+mn-lt"/>
              </a:rPr>
              <a:t>®</a:t>
            </a:r>
            <a:r>
              <a:rPr lang="en-US" dirty="0"/>
              <a:t> 5 but finds carb counting burdensome, consider set carbs for meals</a:t>
            </a:r>
          </a:p>
          <a:p>
            <a:pPr lvl="1">
              <a:lnSpc>
                <a:spcPct val="170000"/>
              </a:lnSpc>
              <a:buFont typeface="Courier New" panose="020B0604020202020204" pitchFamily="34" charset="0"/>
              <a:buChar char="o"/>
            </a:pPr>
            <a:r>
              <a:rPr lang="en-US" dirty="0"/>
              <a:t>Take meal history and conservatively estimate average number of carbs at each meal</a:t>
            </a:r>
          </a:p>
          <a:p>
            <a:pPr lvl="1">
              <a:lnSpc>
                <a:spcPct val="170000"/>
              </a:lnSpc>
              <a:buFont typeface="Courier New" panose="020B0604020202020204" pitchFamily="34" charset="0"/>
              <a:buChar char="o"/>
            </a:pPr>
            <a:r>
              <a:rPr lang="en-US" dirty="0"/>
              <a:t>If carb amounts are similar at meals throughout the day, consider entering the same number of carbs for all meals </a:t>
            </a:r>
          </a:p>
          <a:p>
            <a:pPr lvl="1">
              <a:lnSpc>
                <a:spcPct val="170000"/>
              </a:lnSpc>
              <a:buFont typeface="Courier New" panose="020B0604020202020204" pitchFamily="34" charset="0"/>
              <a:buChar char="o"/>
            </a:pPr>
            <a:r>
              <a:rPr lang="en-US" dirty="0"/>
              <a:t>Stress importance of pre-meal boluses </a:t>
            </a:r>
          </a:p>
        </p:txBody>
      </p:sp>
      <p:pic>
        <p:nvPicPr>
          <p:cNvPr id="4" name="Picture 3" descr="A graph with different colored lines&#10;&#10;Description automatically generated">
            <a:extLst>
              <a:ext uri="{FF2B5EF4-FFF2-40B4-BE49-F238E27FC236}">
                <a16:creationId xmlns:a16="http://schemas.microsoft.com/office/drawing/2014/main" id="{2B8105CC-42B5-B25A-1AB2-63B2F28E3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8435" y="1982606"/>
            <a:ext cx="7099560" cy="415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87DA-D675-F16C-7357-34041D7B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892" y="375857"/>
            <a:ext cx="11116614" cy="1336295"/>
          </a:xfrm>
        </p:spPr>
        <p:txBody>
          <a:bodyPr/>
          <a:lstStyle/>
          <a:p>
            <a:pPr algn="ctr"/>
            <a:r>
              <a:rPr lang="en-US"/>
              <a:t>Understanding the Tandem Algorithm</a:t>
            </a:r>
          </a:p>
        </p:txBody>
      </p:sp>
      <p:pic>
        <p:nvPicPr>
          <p:cNvPr id="3" name="Picture 2" descr="A diagram of a line graph&#10;&#10;Description automatically generated">
            <a:extLst>
              <a:ext uri="{FF2B5EF4-FFF2-40B4-BE49-F238E27FC236}">
                <a16:creationId xmlns:a16="http://schemas.microsoft.com/office/drawing/2014/main" id="{02501AF8-32C9-4D18-382C-6F7149F984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614" b="233"/>
          <a:stretch/>
        </p:blipFill>
        <p:spPr>
          <a:xfrm>
            <a:off x="120716" y="1589705"/>
            <a:ext cx="8567923" cy="38771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DC6AC3-C309-ED53-52A0-EB7DD0FC7631}"/>
              </a:ext>
            </a:extLst>
          </p:cNvPr>
          <p:cNvSpPr txBox="1"/>
          <p:nvPr/>
        </p:nvSpPr>
        <p:spPr>
          <a:xfrm>
            <a:off x="8789712" y="1546694"/>
            <a:ext cx="3399129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Algorithm uses programmed basal rates and adjusts insulin delivery based on </a:t>
            </a:r>
            <a:r>
              <a:rPr lang="en-US" i="1" dirty="0"/>
              <a:t>predictive</a:t>
            </a:r>
            <a:r>
              <a:rPr lang="en-US" dirty="0"/>
              <a:t> CGM values 30 minutes in the future</a:t>
            </a:r>
          </a:p>
          <a:p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dirty="0"/>
              <a:t>Insulin delivery is adjusted every 5 minutes </a:t>
            </a:r>
          </a:p>
          <a:p>
            <a:pPr marL="285750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dirty="0"/>
              <a:t>Algorithm updates every 24 hours</a:t>
            </a:r>
          </a:p>
          <a:p>
            <a:endParaRPr lang="en-US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HCL features currently available with Dexcom G6™ , Dexcom G7™ , and Freestyle Libre 2 Plus™ 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A5AD14-F4F9-80D9-4727-6FD85C39C530}"/>
              </a:ext>
            </a:extLst>
          </p:cNvPr>
          <p:cNvSpPr txBox="1"/>
          <p:nvPr/>
        </p:nvSpPr>
        <p:spPr>
          <a:xfrm>
            <a:off x="-3918" y="5512316"/>
            <a:ext cx="9053456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solidFill>
                  <a:srgbClr val="333333"/>
                </a:solidFill>
                <a:latin typeface="Calibri"/>
                <a:ea typeface="+mn-lt"/>
                <a:cs typeface="Calibri"/>
                <a:hlinkClick r:id="rId4"/>
              </a:rPr>
              <a:t>https://www.tandemdiabetes.com/docs/default-source/quick-reference/quick-reference-control-iq-mgdl-ml1004929.pdf?sfvrsn=d9dc04d7_62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91793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87DA-D675-F16C-7357-34041D7B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10" y="236336"/>
            <a:ext cx="11363459" cy="1325563"/>
          </a:xfrm>
        </p:spPr>
        <p:txBody>
          <a:bodyPr/>
          <a:lstStyle/>
          <a:p>
            <a:pPr algn="ctr"/>
            <a:r>
              <a:rPr lang="en-US"/>
              <a:t>Understanding Control-IQ®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55E24D-A6DA-B83D-56A3-A7F414787F11}"/>
              </a:ext>
            </a:extLst>
          </p:cNvPr>
          <p:cNvSpPr txBox="1"/>
          <p:nvPr/>
        </p:nvSpPr>
        <p:spPr>
          <a:xfrm>
            <a:off x="8088392" y="1652022"/>
            <a:ext cx="3853542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/>
              <a:t>Target range </a:t>
            </a:r>
            <a:r>
              <a:rPr lang="en-US" b="1"/>
              <a:t>112.5 - 160 mg/dL</a:t>
            </a:r>
          </a:p>
          <a:p>
            <a:pPr marL="285750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Algorithm increases or decreases insulin based on </a:t>
            </a:r>
            <a:r>
              <a:rPr lang="en-US" i="1"/>
              <a:t>predicted</a:t>
            </a:r>
            <a:r>
              <a:rPr lang="en-US"/>
              <a:t> CGM values 30 minutes into the future</a:t>
            </a:r>
          </a:p>
          <a:p>
            <a:pPr marL="285750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Control-IQ</a:t>
            </a:r>
            <a:r>
              <a:rPr lang="en-US">
                <a:ea typeface="+mn-lt"/>
                <a:cs typeface="+mn-lt"/>
              </a:rPr>
              <a:t>®</a:t>
            </a:r>
            <a:r>
              <a:rPr lang="en-US"/>
              <a:t> automatically gives </a:t>
            </a:r>
            <a:r>
              <a:rPr lang="en-US" b="1"/>
              <a:t>60% of correction bolus</a:t>
            </a:r>
            <a:r>
              <a:rPr lang="en-US"/>
              <a:t> if blood glucose levels are predicted to be </a:t>
            </a:r>
            <a:r>
              <a:rPr lang="en-US" b="1"/>
              <a:t>above 180 mg/dL</a:t>
            </a:r>
          </a:p>
          <a:p>
            <a:pPr marL="285750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Automatic correction boluses can deliver once every 60 minutes </a:t>
            </a:r>
            <a:r>
              <a:rPr lang="en-US" b="1"/>
              <a:t>or</a:t>
            </a:r>
            <a:r>
              <a:rPr lang="en-US"/>
              <a:t> if it has been &gt; 60 minutes since last manual/bolus calculator  bolus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8" name="Content Placeholder 7" descr="A screenshot of a table&#10;&#10;Description automatically generated">
            <a:extLst>
              <a:ext uri="{FF2B5EF4-FFF2-40B4-BE49-F238E27FC236}">
                <a16:creationId xmlns:a16="http://schemas.microsoft.com/office/drawing/2014/main" id="{A12DB0C4-741E-0767-3EF0-A2BF6BF3B7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426"/>
          <a:stretch/>
        </p:blipFill>
        <p:spPr>
          <a:xfrm>
            <a:off x="46111" y="1653488"/>
            <a:ext cx="8038026" cy="3949262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764803-485B-BB7D-E8EF-6695C344EB91}"/>
              </a:ext>
            </a:extLst>
          </p:cNvPr>
          <p:cNvSpPr txBox="1"/>
          <p:nvPr/>
        </p:nvSpPr>
        <p:spPr>
          <a:xfrm>
            <a:off x="5355817" y="1839623"/>
            <a:ext cx="920994" cy="3752570"/>
          </a:xfrm>
          <a:prstGeom prst="rect">
            <a:avLst/>
          </a:prstGeom>
          <a:noFill/>
          <a:ln w="57150">
            <a:solidFill>
              <a:schemeClr val="tx2">
                <a:lumMod val="25000"/>
                <a:lumOff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79CE80-7323-2BD3-8C3B-F941EADC61FC}"/>
              </a:ext>
            </a:extLst>
          </p:cNvPr>
          <p:cNvSpPr txBox="1"/>
          <p:nvPr/>
        </p:nvSpPr>
        <p:spPr>
          <a:xfrm>
            <a:off x="48380" y="5600095"/>
            <a:ext cx="830942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>
                <a:ea typeface="+mn-lt"/>
                <a:cs typeface="+mn-lt"/>
              </a:rPr>
              <a:t>https://www.tandemdiabetes.com/docs/default-source/user-guide/user-guide-mobile-bolus-tslim-x2-control-iq-7-8-mgdl-aw-1011648.pdf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4366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CD4E-F3DA-A426-5C7A-F0A2EB7F8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102" y="365125"/>
            <a:ext cx="11256135" cy="1347027"/>
          </a:xfrm>
        </p:spPr>
        <p:txBody>
          <a:bodyPr/>
          <a:lstStyle/>
          <a:p>
            <a:pPr algn="ctr"/>
            <a:r>
              <a:rPr lang="en-US"/>
              <a:t>Sleep Activity Algorithm</a:t>
            </a:r>
          </a:p>
        </p:txBody>
      </p:sp>
      <p:pic>
        <p:nvPicPr>
          <p:cNvPr id="7" name="Content Placeholder 6" descr="A screenshot of a table&#10;&#10;Description automatically generated">
            <a:extLst>
              <a:ext uri="{FF2B5EF4-FFF2-40B4-BE49-F238E27FC236}">
                <a16:creationId xmlns:a16="http://schemas.microsoft.com/office/drawing/2014/main" id="{77BB9FB6-5B81-0518-C0DD-428B64A6E8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887"/>
          <a:stretch/>
        </p:blipFill>
        <p:spPr>
          <a:xfrm>
            <a:off x="132583" y="1598599"/>
            <a:ext cx="7962900" cy="3906332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2F8C11-95A4-0D15-1C87-33ADDB36C956}"/>
              </a:ext>
            </a:extLst>
          </p:cNvPr>
          <p:cNvSpPr txBox="1"/>
          <p:nvPr/>
        </p:nvSpPr>
        <p:spPr>
          <a:xfrm>
            <a:off x="8287144" y="1652528"/>
            <a:ext cx="380806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latin typeface="Aptos"/>
                <a:ea typeface="Calibri"/>
                <a:cs typeface="Calibri"/>
              </a:rPr>
              <a:t>Target range </a:t>
            </a:r>
            <a:r>
              <a:rPr lang="en-US" b="1">
                <a:latin typeface="Aptos"/>
                <a:ea typeface="Calibri"/>
                <a:cs typeface="Calibri"/>
              </a:rPr>
              <a:t>112.5 - 120 mg/dL</a:t>
            </a:r>
            <a:endParaRPr lang="en-US" b="1">
              <a:latin typeface="Aptos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>
              <a:latin typeface="Apto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latin typeface="Aptos"/>
                <a:ea typeface="Calibri"/>
                <a:cs typeface="Calibri"/>
              </a:rPr>
              <a:t>Basal rates will increase if predictive CGM values are above </a:t>
            </a:r>
            <a:r>
              <a:rPr lang="en-US" b="1">
                <a:latin typeface="Aptos"/>
                <a:ea typeface="Calibri"/>
                <a:cs typeface="Calibri"/>
              </a:rPr>
              <a:t>120 mg/dL</a:t>
            </a:r>
          </a:p>
          <a:p>
            <a:pPr marL="285750" indent="-285750">
              <a:buFont typeface="Arial"/>
              <a:buChar char="•"/>
            </a:pPr>
            <a:endParaRPr lang="en-US">
              <a:latin typeface="Apto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b="1">
                <a:latin typeface="Aptos"/>
                <a:ea typeface="Calibri"/>
                <a:cs typeface="Calibri"/>
              </a:rPr>
              <a:t>No autocorrections </a:t>
            </a:r>
            <a:endParaRPr lang="en-US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>
              <a:latin typeface="Apto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latin typeface="Aptos"/>
                <a:ea typeface="Calibri"/>
                <a:cs typeface="Calibri"/>
              </a:rPr>
              <a:t>Can preset sleep schedule or manually turn on/off</a:t>
            </a:r>
          </a:p>
          <a:p>
            <a:pPr marL="285750" indent="-285750">
              <a:buFont typeface="Arial"/>
              <a:buChar char="•"/>
            </a:pPr>
            <a:endParaRPr lang="en-US">
              <a:latin typeface="Apto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latin typeface="Aptos"/>
                <a:ea typeface="Calibri"/>
                <a:cs typeface="Calibri"/>
              </a:rPr>
              <a:t>Start about 2 hours after final carb containing food/beverage for the day</a:t>
            </a:r>
          </a:p>
          <a:p>
            <a:pPr marL="285750" indent="-285750">
              <a:buFont typeface="Arial"/>
              <a:buChar char="•"/>
            </a:pPr>
            <a:endParaRPr lang="en-US">
              <a:latin typeface="Aptos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latin typeface="Aptos"/>
                <a:ea typeface="Calibri"/>
                <a:cs typeface="Calibri"/>
              </a:rPr>
              <a:t>End prior to first meal of day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00754-5087-64B3-84FA-0A645E1FFC01}"/>
              </a:ext>
            </a:extLst>
          </p:cNvPr>
          <p:cNvSpPr txBox="1"/>
          <p:nvPr/>
        </p:nvSpPr>
        <p:spPr>
          <a:xfrm>
            <a:off x="6267720" y="1785960"/>
            <a:ext cx="881707" cy="2400767"/>
          </a:xfrm>
          <a:prstGeom prst="rect">
            <a:avLst/>
          </a:prstGeom>
          <a:noFill/>
          <a:ln w="57150">
            <a:solidFill>
              <a:schemeClr val="tx2">
                <a:lumMod val="25000"/>
                <a:lumOff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284C41-14EC-B8B6-795B-A04D0990E8CF}"/>
              </a:ext>
            </a:extLst>
          </p:cNvPr>
          <p:cNvSpPr txBox="1"/>
          <p:nvPr/>
        </p:nvSpPr>
        <p:spPr>
          <a:xfrm>
            <a:off x="84666" y="5503333"/>
            <a:ext cx="830942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>
                <a:ea typeface="+mn-lt"/>
                <a:cs typeface="+mn-lt"/>
              </a:rPr>
              <a:t>https://www.tandemdiabetes.com/docs/default-source/user-guide/user-guide-mobile-bolus-tslim-x2-control-iq-7-8-mgdl-aw-1011648.pdf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43113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F8F64-D011-DAE3-876B-2B230B712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Exercise Activity Algorithm</a:t>
            </a:r>
          </a:p>
        </p:txBody>
      </p:sp>
      <p:pic>
        <p:nvPicPr>
          <p:cNvPr id="4" name="Content Placeholder 3" descr="A screenshot of a table&#10;&#10;Description automatically generated">
            <a:extLst>
              <a:ext uri="{FF2B5EF4-FFF2-40B4-BE49-F238E27FC236}">
                <a16:creationId xmlns:a16="http://schemas.microsoft.com/office/drawing/2014/main" id="{FACF6054-EDD0-8B86-A6C9-554E3FC0F5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6066" y="1618707"/>
            <a:ext cx="7683858" cy="384192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6DFA08-A9BC-49F9-AA8F-BDC2BBA18A7E}"/>
              </a:ext>
            </a:extLst>
          </p:cNvPr>
          <p:cNvSpPr txBox="1"/>
          <p:nvPr/>
        </p:nvSpPr>
        <p:spPr>
          <a:xfrm>
            <a:off x="6972591" y="3539337"/>
            <a:ext cx="835336" cy="1768162"/>
          </a:xfrm>
          <a:prstGeom prst="rect">
            <a:avLst/>
          </a:prstGeom>
          <a:noFill/>
          <a:ln w="57150">
            <a:solidFill>
              <a:schemeClr val="tx2">
                <a:lumMod val="25000"/>
                <a:lumOff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26802E-E6C6-9EE8-3709-D5DA446C0449}"/>
              </a:ext>
            </a:extLst>
          </p:cNvPr>
          <p:cNvSpPr txBox="1"/>
          <p:nvPr/>
        </p:nvSpPr>
        <p:spPr>
          <a:xfrm>
            <a:off x="7866572" y="1708744"/>
            <a:ext cx="4361534" cy="42780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700" dirty="0">
                <a:cs typeface="Calibri"/>
              </a:rPr>
              <a:t>Target range </a:t>
            </a:r>
            <a:r>
              <a:rPr lang="en-US" sz="1700" b="1" dirty="0">
                <a:cs typeface="Calibri"/>
              </a:rPr>
              <a:t>140 – 160 mg/dL</a:t>
            </a:r>
          </a:p>
          <a:p>
            <a:pPr marL="285750" indent="-285750">
              <a:buFont typeface="Arial"/>
              <a:buChar char="•"/>
            </a:pPr>
            <a:endParaRPr lang="en-US" sz="1700" b="1">
              <a:ea typeface="+mn-lt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ea typeface="+mn-lt"/>
                <a:cs typeface="+mn-lt"/>
              </a:rPr>
              <a:t>Suspends basal insulin if predictive value</a:t>
            </a:r>
            <a:r>
              <a:rPr lang="en-US" sz="1700" b="1" dirty="0">
                <a:ea typeface="+mn-lt"/>
                <a:cs typeface="+mn-lt"/>
              </a:rPr>
              <a:t> &lt; 80 mg/dL</a:t>
            </a:r>
          </a:p>
          <a:p>
            <a:pPr marL="285750" indent="-285750">
              <a:buFont typeface="Arial"/>
              <a:buChar char="•"/>
            </a:pPr>
            <a:endParaRPr lang="en-US" sz="17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cs typeface="Calibri"/>
              </a:rPr>
              <a:t>Automatic corrections are </a:t>
            </a:r>
            <a:r>
              <a:rPr lang="en-US" sz="1700" b="1" dirty="0">
                <a:cs typeface="Calibri"/>
              </a:rPr>
              <a:t>still delivered </a:t>
            </a:r>
            <a:r>
              <a:rPr lang="en-US" sz="1700" b="1" dirty="0">
                <a:latin typeface="Aptos"/>
                <a:cs typeface="Calibri"/>
              </a:rPr>
              <a:t>at 60% of correction bolus </a:t>
            </a:r>
            <a:r>
              <a:rPr lang="en-US" sz="1700" dirty="0">
                <a:latin typeface="Aptos"/>
                <a:cs typeface="Calibri"/>
              </a:rPr>
              <a:t>if predictive blood glucose is</a:t>
            </a:r>
            <a:r>
              <a:rPr lang="en-US" sz="1700" b="1" dirty="0">
                <a:latin typeface="Aptos"/>
                <a:cs typeface="Calibri"/>
              </a:rPr>
              <a:t> above 180 mg/dL</a:t>
            </a:r>
            <a:endParaRPr lang="en-US" sz="1700" b="1" dirty="0"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1700" dirty="0">
                <a:cs typeface="Calibri"/>
              </a:rPr>
              <a:t>Tip: If autocorrections are not desired, can give/waste 0.01 U bolus to restart the 60-minute autocorrection clock</a:t>
            </a:r>
          </a:p>
          <a:p>
            <a:pPr marL="285750" indent="-285750">
              <a:buFont typeface="Arial"/>
              <a:buChar char="•"/>
            </a:pPr>
            <a:endParaRPr lang="en-US" sz="17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700" dirty="0">
                <a:cs typeface="Calibri"/>
              </a:rPr>
              <a:t>Must be set by patient 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700" dirty="0">
                <a:cs typeface="Calibri"/>
              </a:rPr>
              <a:t>Start 1 hour prior to exercise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700" dirty="0">
                <a:cs typeface="Calibri"/>
              </a:rPr>
              <a:t>Can now set duration: 0.5 - 8 </a:t>
            </a:r>
            <a:r>
              <a:rPr lang="en-US" sz="1700" dirty="0" err="1">
                <a:cs typeface="Calibri"/>
              </a:rPr>
              <a:t>hr</a:t>
            </a:r>
            <a:endParaRPr lang="en-US" sz="17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9AD0C8-6580-CFBE-A069-1C8195F95CF4}"/>
              </a:ext>
            </a:extLst>
          </p:cNvPr>
          <p:cNvSpPr txBox="1"/>
          <p:nvPr/>
        </p:nvSpPr>
        <p:spPr>
          <a:xfrm>
            <a:off x="105890" y="5312548"/>
            <a:ext cx="7863731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00">
                <a:ea typeface="+mn-lt"/>
                <a:cs typeface="+mn-lt"/>
              </a:rPr>
              <a:t>https://www.tandemdiabetes.com/docs/default-source/user-guide/user-guide-mobile-bolus-tslim-x2-control-iq-7-8-mgdl-aw-1011648.pdf</a:t>
            </a:r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397477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BFA69-3A5E-3A60-074D-F652D722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kern="1200" dirty="0">
                <a:latin typeface="+mj-lt"/>
                <a:ea typeface="+mj-ea"/>
                <a:cs typeface="+mj-cs"/>
              </a:rPr>
              <a:t>Control IQ® + </a:t>
            </a:r>
            <a:br>
              <a:rPr lang="en-US" sz="3400" kern="1200" dirty="0"/>
            </a:br>
            <a:r>
              <a:rPr lang="en-US" sz="3400" dirty="0"/>
              <a:t>Long-Acting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E052AA-E397-8DC8-BBCE-1AB0F56B27FE}"/>
              </a:ext>
            </a:extLst>
          </p:cNvPr>
          <p:cNvSpPr txBox="1"/>
          <p:nvPr/>
        </p:nvSpPr>
        <p:spPr>
          <a:xfrm>
            <a:off x="411480" y="2405053"/>
            <a:ext cx="4904646" cy="377191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aseline="0" dirty="0"/>
              <a:t>Teen</a:t>
            </a:r>
            <a:r>
              <a:rPr lang="en-US" sz="1700" dirty="0"/>
              <a:t>​ager with complex social situation</a:t>
            </a:r>
            <a:endParaRPr lang="en-US" dirty="0"/>
          </a:p>
          <a:p>
            <a:pPr marL="38354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aseline="0" dirty="0"/>
              <a:t>A1C 16%</a:t>
            </a:r>
            <a:r>
              <a:rPr lang="en-US" sz="1700" dirty="0"/>
              <a:t>​</a:t>
            </a:r>
          </a:p>
          <a:p>
            <a:pPr marL="38354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Pre-pump regimen:</a:t>
            </a:r>
            <a:endParaRPr lang="en-US" sz="1700" baseline="0" dirty="0"/>
          </a:p>
          <a:p>
            <a:pPr marL="84074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40 units long-acting nightly</a:t>
            </a:r>
          </a:p>
          <a:p>
            <a:pPr marL="840740"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Sliding scale 8/10/12 units based on blood glucose level</a:t>
            </a:r>
          </a:p>
          <a:p>
            <a:pPr marL="612140" lvl="2">
              <a:lnSpc>
                <a:spcPct val="90000"/>
              </a:lnSpc>
              <a:spcAft>
                <a:spcPts val="600"/>
              </a:spcAft>
            </a:pPr>
            <a:endParaRPr lang="en-US" sz="1700"/>
          </a:p>
          <a:p>
            <a:pPr marL="383540" lvl="1" indent="-2286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700" b="1" dirty="0"/>
              <a:t>Patient barrier:</a:t>
            </a:r>
            <a:r>
              <a:rPr lang="en-US" sz="1700" dirty="0"/>
              <a:t> interest in pump therapy , but safety concern to be full basal/bolus on pump</a:t>
            </a:r>
          </a:p>
          <a:p>
            <a:pPr marL="383540" lvl="1" indent="-2286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1700" b="1" dirty="0"/>
              <a:t>Solution</a:t>
            </a:r>
            <a:r>
              <a:rPr lang="en-US" sz="1700" dirty="0"/>
              <a:t>: keep long-acting insulin on board, while using pump for boluses and HCL benefits</a:t>
            </a:r>
          </a:p>
        </p:txBody>
      </p:sp>
      <p:pic>
        <p:nvPicPr>
          <p:cNvPr id="11" name="Picture 10" descr="A screenshot of a graph&#10;&#10;Description automatically generated">
            <a:extLst>
              <a:ext uri="{FF2B5EF4-FFF2-40B4-BE49-F238E27FC236}">
                <a16:creationId xmlns:a16="http://schemas.microsoft.com/office/drawing/2014/main" id="{99FC8A2C-AE60-CCA8-0DE5-72B0BA3264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32" t="8904" r="56464" b="16438"/>
          <a:stretch/>
        </p:blipFill>
        <p:spPr>
          <a:xfrm>
            <a:off x="5439478" y="2075724"/>
            <a:ext cx="6107720" cy="365071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22C46-2E63-4904-0457-6A5D6924ECEF}"/>
              </a:ext>
            </a:extLst>
          </p:cNvPr>
          <p:cNvSpPr>
            <a:spLocks/>
          </p:cNvSpPr>
          <p:nvPr/>
        </p:nvSpPr>
        <p:spPr>
          <a:xfrm>
            <a:off x="5237018" y="2090230"/>
            <a:ext cx="3073752" cy="2581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539496">
              <a:spcAft>
                <a:spcPts val="600"/>
              </a:spcAft>
            </a:pPr>
            <a:endParaRPr lang="en-US" sz="885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69748" lvl="1" defTabSz="539496">
              <a:spcAft>
                <a:spcPts val="600"/>
              </a:spcAft>
              <a:buFont typeface="Courier New" panose="020B0604020202020204" pitchFamily="34" charset="0"/>
              <a:buChar char="o"/>
            </a:pPr>
            <a:endParaRPr lang="en-US" sz="885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>
              <a:spcAft>
                <a:spcPts val="600"/>
              </a:spcAft>
              <a:buFont typeface="Courier New" panose="020B0604020202020204" pitchFamily="34" charset="0"/>
              <a:buChar char="o"/>
            </a:pP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445248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50334-A231-C310-88A2-077F0E4F2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487" y="64618"/>
            <a:ext cx="11183544" cy="1357610"/>
          </a:xfrm>
        </p:spPr>
        <p:txBody>
          <a:bodyPr/>
          <a:lstStyle/>
          <a:p>
            <a:pPr algn="ctr"/>
            <a:r>
              <a:rPr lang="en-US" dirty="0"/>
              <a:t>Control IQ</a:t>
            </a:r>
            <a:r>
              <a:rPr lang="en-US" dirty="0">
                <a:ea typeface="+mj-lt"/>
                <a:cs typeface="+mj-lt"/>
              </a:rPr>
              <a:t>®</a:t>
            </a:r>
            <a:r>
              <a:rPr lang="en-US" dirty="0"/>
              <a:t> - Corrections Only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0C85B-22CC-C784-1128-BDBB9F246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453" y="1417794"/>
            <a:ext cx="4752306" cy="25697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/>
              <a:t>College student </a:t>
            </a:r>
          </a:p>
          <a:p>
            <a:r>
              <a:rPr lang="en-US" sz="1800"/>
              <a:t>Previously on MiniMed™ 670G, A1C at time of transition to </a:t>
            </a:r>
            <a:r>
              <a:rPr lang="en-US" sz="1800" err="1"/>
              <a:t>t:slim</a:t>
            </a:r>
            <a:r>
              <a:rPr lang="en-US" sz="1800"/>
              <a:t> X2</a:t>
            </a:r>
            <a:r>
              <a:rPr lang="en-US" sz="1800">
                <a:ea typeface="+mn-lt"/>
                <a:cs typeface="+mn-lt"/>
              </a:rPr>
              <a:t>™</a:t>
            </a:r>
            <a:r>
              <a:rPr lang="en-US" sz="1800"/>
              <a:t> 11.5% (July 2021)</a:t>
            </a:r>
          </a:p>
          <a:p>
            <a:pPr marL="0" indent="0">
              <a:buNone/>
            </a:pPr>
            <a:endParaRPr lang="en-US" sz="1800"/>
          </a:p>
          <a:p>
            <a:r>
              <a:rPr lang="en-US" sz="1800" b="1"/>
              <a:t>Patient barrier:</a:t>
            </a:r>
            <a:r>
              <a:rPr lang="en-US" sz="1800"/>
              <a:t> remembering to bolus</a:t>
            </a:r>
          </a:p>
          <a:p>
            <a:r>
              <a:rPr lang="en-US" sz="1800" b="1"/>
              <a:t>Solution: </a:t>
            </a:r>
            <a:r>
              <a:rPr lang="en-US" sz="1800"/>
              <a:t>strengthen correction factor and basal rates </a:t>
            </a:r>
          </a:p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268A4D-91E3-BB25-BA2E-02D7046D19F6}"/>
              </a:ext>
            </a:extLst>
          </p:cNvPr>
          <p:cNvGraphicFramePr>
            <a:graphicFrameLocks noGrp="1"/>
          </p:cNvGraphicFramePr>
          <p:nvPr/>
        </p:nvGraphicFramePr>
        <p:xfrm>
          <a:off x="5784760" y="1341549"/>
          <a:ext cx="6031267" cy="2537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76519890"/>
                    </a:ext>
                  </a:extLst>
                </a:gridCol>
                <a:gridCol w="1100681">
                  <a:extLst>
                    <a:ext uri="{9D8B030D-6E8A-4147-A177-3AD203B41FA5}">
                      <a16:colId xmlns:a16="http://schemas.microsoft.com/office/drawing/2014/main" val="3488249620"/>
                    </a:ext>
                  </a:extLst>
                </a:gridCol>
                <a:gridCol w="1670921">
                  <a:extLst>
                    <a:ext uri="{9D8B030D-6E8A-4147-A177-3AD203B41FA5}">
                      <a16:colId xmlns:a16="http://schemas.microsoft.com/office/drawing/2014/main" val="31537352"/>
                    </a:ext>
                  </a:extLst>
                </a:gridCol>
                <a:gridCol w="1634065">
                  <a:extLst>
                    <a:ext uri="{9D8B030D-6E8A-4147-A177-3AD203B41FA5}">
                      <a16:colId xmlns:a16="http://schemas.microsoft.com/office/drawing/2014/main" val="1015573398"/>
                    </a:ext>
                  </a:extLst>
                </a:gridCol>
              </a:tblGrid>
              <a:tr h="411269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July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December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068034"/>
                  </a:ext>
                </a:extLst>
              </a:tr>
              <a:tr h="237622">
                <a:tc>
                  <a:txBody>
                    <a:bodyPr/>
                    <a:lstStyle/>
                    <a:p>
                      <a:r>
                        <a:rPr lang="en-US" sz="1400"/>
                        <a:t>A1C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11.5%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10.1%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8.2%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23241"/>
                  </a:ext>
                </a:extLst>
              </a:tr>
              <a:tr h="1105856">
                <a:tc>
                  <a:txBody>
                    <a:bodyPr/>
                    <a:lstStyle/>
                    <a:p>
                      <a:r>
                        <a:rPr lang="en-US" sz="1400"/>
                        <a:t>Basal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latin typeface="Aptos"/>
                        </a:rPr>
                        <a:t>12a: 1.15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>
                          <a:latin typeface="Aptos"/>
                        </a:rPr>
                        <a:t>5:30a: 1.0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>
                          <a:latin typeface="Aptos"/>
                        </a:rPr>
                        <a:t>10a: 1.1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>
                          <a:latin typeface="Aptos"/>
                        </a:rPr>
                        <a:t>3p: 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12a: 1.15 -&gt; 1.25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5:30a: 1.0 -&gt; 1.25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10a: 1.1 -&gt; 1.2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3p: 1.2 -&gt; 1.3</a:t>
                      </a:r>
                      <a:endParaRPr lang="en-US" sz="1400" b="0">
                        <a:latin typeface="Apto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12a: 1.25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5:30a: 1.25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10a: 1.2 -&gt; 1.3</a:t>
                      </a:r>
                    </a:p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6p: 1.2-&gt; 1.4</a:t>
                      </a:r>
                      <a:endParaRPr lang="en-US" sz="1400" b="0">
                        <a:latin typeface="Apto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147526"/>
                  </a:ext>
                </a:extLst>
              </a:tr>
              <a:tr h="411269">
                <a:tc>
                  <a:txBody>
                    <a:bodyPr/>
                    <a:lstStyle/>
                    <a:p>
                      <a:r>
                        <a:rPr lang="en-US" sz="1400"/>
                        <a:t>Correction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30 -&gt;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25 -&gt;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183368"/>
                  </a:ext>
                </a:extLst>
              </a:tr>
              <a:tr h="237622">
                <a:tc>
                  <a:txBody>
                    <a:bodyPr/>
                    <a:lstStyle/>
                    <a:p>
                      <a:r>
                        <a:rPr lang="en-US" sz="1400"/>
                        <a:t>Carb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953345"/>
                  </a:ext>
                </a:extLst>
              </a:tr>
            </a:tbl>
          </a:graphicData>
        </a:graphic>
      </p:graphicFrame>
      <p:pic>
        <p:nvPicPr>
          <p:cNvPr id="7" name="Picture 6" descr="A graph with different colored lines and numbers&#10;&#10;Description automatically generated">
            <a:extLst>
              <a:ext uri="{FF2B5EF4-FFF2-40B4-BE49-F238E27FC236}">
                <a16:creationId xmlns:a16="http://schemas.microsoft.com/office/drawing/2014/main" id="{54ACEEC5-DAD2-D3C1-2A2B-4FCBD81EE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4332" y="4064761"/>
            <a:ext cx="7914068" cy="265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79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CBF6-A0DF-67BE-F75D-2C49E31F3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Omnipod 5 Automated Mode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E67758-B177-C647-3A13-7E2A590E48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2600" y="1916413"/>
            <a:ext cx="7137400" cy="3788761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C4B654A-76EC-0599-B36F-14812235B67C}"/>
              </a:ext>
            </a:extLst>
          </p:cNvPr>
          <p:cNvSpPr txBox="1"/>
          <p:nvPr/>
        </p:nvSpPr>
        <p:spPr>
          <a:xfrm>
            <a:off x="7616703" y="1717798"/>
            <a:ext cx="436889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/>
              <a:t>SmartAdjust™ technology adjusts basal delivery every 5 minutes based on </a:t>
            </a:r>
            <a:r>
              <a:rPr lang="en-US" sz="1600" i="1" dirty="0"/>
              <a:t>predictive</a:t>
            </a:r>
            <a:r>
              <a:rPr lang="en-US" sz="1600" dirty="0"/>
              <a:t> CGM values 60 minutes in the future</a:t>
            </a:r>
          </a:p>
          <a:p>
            <a:pPr marL="285750" indent="-285750">
              <a:buFont typeface="Arial"/>
              <a:buChar char="•"/>
            </a:pPr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Basal rates are determined by algorithm, does </a:t>
            </a:r>
            <a:r>
              <a:rPr lang="en-US" sz="1600" b="1" dirty="0"/>
              <a:t>not</a:t>
            </a:r>
            <a:r>
              <a:rPr lang="en-US" sz="1600" dirty="0"/>
              <a:t> utilize programmed basal rates after first 72 hours </a:t>
            </a:r>
          </a:p>
          <a:p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Adjustable target glucose (110 - 150 mg/dL)</a:t>
            </a:r>
          </a:p>
          <a:p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Adjustable "correct above" glucose levels (110 – 200 mg/dL)</a:t>
            </a:r>
          </a:p>
          <a:p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No autocorrections</a:t>
            </a:r>
          </a:p>
          <a:p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No sleep mode</a:t>
            </a:r>
          </a:p>
          <a:p>
            <a:pPr marL="285750" indent="-285750">
              <a:buFont typeface="Arial"/>
              <a:buChar char="•"/>
            </a:pPr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Algorithm adjusts every pod change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188A3B-F126-6DF1-F5FE-7A3DCCED79D6}"/>
              </a:ext>
            </a:extLst>
          </p:cNvPr>
          <p:cNvSpPr txBox="1"/>
          <p:nvPr/>
        </p:nvSpPr>
        <p:spPr>
          <a:xfrm>
            <a:off x="3840198" y="5718649"/>
            <a:ext cx="37719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Calibri"/>
              </a:rPr>
              <a:t>https://www.omnipod.com/what-is-omnipod/omnipod-5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32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CBF6-A0DF-67BE-F75D-2C49E31F3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Automated: Limited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4B654A-76EC-0599-B36F-14812235B67C}"/>
              </a:ext>
            </a:extLst>
          </p:cNvPr>
          <p:cNvSpPr txBox="1"/>
          <p:nvPr/>
        </p:nvSpPr>
        <p:spPr>
          <a:xfrm>
            <a:off x="7616703" y="1717798"/>
            <a:ext cx="4368897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6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70DC62-AFFB-2FE2-C8E3-B38731B16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117" y="1825625"/>
            <a:ext cx="1145751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2600" dirty="0"/>
              <a:t>SmartAdjust</a:t>
            </a:r>
            <a:r>
              <a:rPr lang="en-US" sz="2600" dirty="0">
                <a:ea typeface="+mn-lt"/>
                <a:cs typeface="+mn-lt"/>
              </a:rPr>
              <a:t>™ compares adaptive basal rate for current pod versus programmed basal rates every 5 minutes and gives the lower of the two rates</a:t>
            </a:r>
            <a:endParaRPr lang="en-US"/>
          </a:p>
          <a:p>
            <a:pPr marL="457200" indent="-457200"/>
            <a:r>
              <a:rPr lang="en-US" sz="2600" dirty="0"/>
              <a:t>System automatically enters this mode when </a:t>
            </a:r>
            <a:r>
              <a:rPr lang="en-US" sz="2600" b="1" dirty="0"/>
              <a:t>any </a:t>
            </a:r>
            <a:r>
              <a:rPr lang="en-US" sz="2600" dirty="0"/>
              <a:t>of the following occur: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600" dirty="0"/>
              <a:t>Pod and CGM have lost communication for </a:t>
            </a:r>
            <a:r>
              <a:rPr lang="en-US" sz="2600" u="sng" dirty="0"/>
              <a:t>&gt;</a:t>
            </a:r>
            <a:r>
              <a:rPr lang="en-US" sz="2600" dirty="0"/>
              <a:t> 20 minutes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600" dirty="0"/>
              <a:t>System has maxed out the basal rate for too long without improvement in glucose values</a:t>
            </a:r>
            <a:endParaRPr lang="en-US" sz="2600" b="1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600" dirty="0"/>
              <a:t>Insulin delivery was paused for too long</a:t>
            </a:r>
          </a:p>
        </p:txBody>
      </p:sp>
    </p:spTree>
    <p:extLst>
      <p:ext uri="{BB962C8B-B14F-4D97-AF65-F5344CB8AC3E}">
        <p14:creationId xmlns:p14="http://schemas.microsoft.com/office/powerpoint/2010/main" val="155466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1023</Words>
  <Application>Microsoft Office PowerPoint</Application>
  <PresentationFormat>Widescreen</PresentationFormat>
  <Paragraphs>144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Courier New</vt:lpstr>
      <vt:lpstr>Wingdings</vt:lpstr>
      <vt:lpstr>office theme</vt:lpstr>
      <vt:lpstr>Understanding HCLs and Unique Ways to Manage Patients on HCLs</vt:lpstr>
      <vt:lpstr>Understanding the Tandem Algorithm</vt:lpstr>
      <vt:lpstr>Understanding Control-IQ®</vt:lpstr>
      <vt:lpstr>Sleep Activity Algorithm</vt:lpstr>
      <vt:lpstr>Exercise Activity Algorithm</vt:lpstr>
      <vt:lpstr>Control IQ® +  Long-Acting</vt:lpstr>
      <vt:lpstr>Control IQ® - Corrections Only</vt:lpstr>
      <vt:lpstr>Omnipod 5 Automated Mode</vt:lpstr>
      <vt:lpstr>Automated: Limited</vt:lpstr>
      <vt:lpstr>Long-Acting + Automated Mode</vt:lpstr>
      <vt:lpstr>Long-Acting + Automated Mode: Special Considerations</vt:lpstr>
      <vt:lpstr>Set Mealtime Boluses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Trevon Wright</dc:creator>
  <cp:lastModifiedBy>Trevon Wright</cp:lastModifiedBy>
  <cp:revision>69</cp:revision>
  <dcterms:created xsi:type="dcterms:W3CDTF">2025-04-11T19:49:03Z</dcterms:created>
  <dcterms:modified xsi:type="dcterms:W3CDTF">2025-04-14T14:27:32Z</dcterms:modified>
</cp:coreProperties>
</file>