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70" r:id="rId2"/>
    <p:sldId id="257" r:id="rId3"/>
    <p:sldId id="3140" r:id="rId4"/>
    <p:sldId id="3142" r:id="rId5"/>
    <p:sldId id="3168" r:id="rId6"/>
    <p:sldId id="3169" r:id="rId7"/>
    <p:sldId id="259" r:id="rId8"/>
    <p:sldId id="256" r:id="rId9"/>
    <p:sldId id="31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t1dexchangeinc-my.sharepoint.com/personal/dvora_t1dexchange_org/Documents/Documents/Annual%20Survey%202024/2024%20Annual%20Center%20Survey%20Raw%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1dexchangeinc-my.sharepoint.com/personal/dvora_t1dexchange_org/Documents/Documents/Annual%20Survey%202024/2024%20Annual%20Center%20Survey%20Ra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1dexchangeinc-my.sharepoint.com/personal/dvora_t1dexchange_org/Documents/Documents/Annual%20Survey%202024/2024%20Annual%20Center%20Survey%20Raw%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0000"/>
                </a:solidFill>
              </a:rPr>
              <a:t>a. Percent of Adults with Diabetes Who Identify as a Minoritized Race/Ethnicity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'Clinic Demographics'!$M$79</c:f>
              <c:strCache>
                <c:ptCount val="1"/>
                <c:pt idx="0">
                  <c:v>Adults with T1D</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Demographics'!$N$78:$R$78</c:f>
              <c:strCache>
                <c:ptCount val="5"/>
                <c:pt idx="0">
                  <c:v>20% or less</c:v>
                </c:pt>
                <c:pt idx="1">
                  <c:v>21-30%</c:v>
                </c:pt>
                <c:pt idx="2">
                  <c:v>31-40%</c:v>
                </c:pt>
                <c:pt idx="3">
                  <c:v>41-50%</c:v>
                </c:pt>
                <c:pt idx="4">
                  <c:v>&gt;50%</c:v>
                </c:pt>
              </c:strCache>
            </c:strRef>
          </c:cat>
          <c:val>
            <c:numRef>
              <c:f>'Clinic Demographics'!$N$79:$R$79</c:f>
              <c:numCache>
                <c:formatCode>0%</c:formatCode>
                <c:ptCount val="5"/>
                <c:pt idx="0">
                  <c:v>0.33333333333333331</c:v>
                </c:pt>
                <c:pt idx="1">
                  <c:v>0.33333333333333331</c:v>
                </c:pt>
                <c:pt idx="2">
                  <c:v>5.5555555555555552E-2</c:v>
                </c:pt>
                <c:pt idx="3">
                  <c:v>0.1111111111111111</c:v>
                </c:pt>
                <c:pt idx="4">
                  <c:v>0.16666666666666666</c:v>
                </c:pt>
              </c:numCache>
            </c:numRef>
          </c:val>
          <c:extLst>
            <c:ext xmlns:c16="http://schemas.microsoft.com/office/drawing/2014/chart" uri="{C3380CC4-5D6E-409C-BE32-E72D297353CC}">
              <c16:uniqueId val="{00000000-5A88-4337-B2B2-758B6F79DF9B}"/>
            </c:ext>
          </c:extLst>
        </c:ser>
        <c:ser>
          <c:idx val="1"/>
          <c:order val="1"/>
          <c:tx>
            <c:strRef>
              <c:f>'Clinic Demographics'!$M$80</c:f>
              <c:strCache>
                <c:ptCount val="1"/>
                <c:pt idx="0">
                  <c:v>Adults with T2D</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Demographics'!$N$78:$R$78</c:f>
              <c:strCache>
                <c:ptCount val="5"/>
                <c:pt idx="0">
                  <c:v>20% or less</c:v>
                </c:pt>
                <c:pt idx="1">
                  <c:v>21-30%</c:v>
                </c:pt>
                <c:pt idx="2">
                  <c:v>31-40%</c:v>
                </c:pt>
                <c:pt idx="3">
                  <c:v>41-50%</c:v>
                </c:pt>
                <c:pt idx="4">
                  <c:v>&gt;50%</c:v>
                </c:pt>
              </c:strCache>
            </c:strRef>
          </c:cat>
          <c:val>
            <c:numRef>
              <c:f>'Clinic Demographics'!$N$80:$R$80</c:f>
              <c:numCache>
                <c:formatCode>0%</c:formatCode>
                <c:ptCount val="5"/>
                <c:pt idx="0">
                  <c:v>0.16666666666666666</c:v>
                </c:pt>
                <c:pt idx="1">
                  <c:v>0.16666666666666666</c:v>
                </c:pt>
                <c:pt idx="2">
                  <c:v>0.16666666666666666</c:v>
                </c:pt>
                <c:pt idx="3">
                  <c:v>0.1111111111111111</c:v>
                </c:pt>
                <c:pt idx="4">
                  <c:v>0.3888888888888889</c:v>
                </c:pt>
              </c:numCache>
            </c:numRef>
          </c:val>
          <c:extLst>
            <c:ext xmlns:c16="http://schemas.microsoft.com/office/drawing/2014/chart" uri="{C3380CC4-5D6E-409C-BE32-E72D297353CC}">
              <c16:uniqueId val="{00000001-5A88-4337-B2B2-758B6F79DF9B}"/>
            </c:ext>
          </c:extLst>
        </c:ser>
        <c:dLbls>
          <c:dLblPos val="outEnd"/>
          <c:showLegendKey val="0"/>
          <c:showVal val="1"/>
          <c:showCatName val="0"/>
          <c:showSerName val="0"/>
          <c:showPercent val="0"/>
          <c:showBubbleSize val="0"/>
        </c:dLbls>
        <c:gapWidth val="219"/>
        <c:overlap val="-27"/>
        <c:axId val="126128368"/>
        <c:axId val="126130768"/>
      </c:barChart>
      <c:catAx>
        <c:axId val="126128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a:t>
                </a:r>
                <a:r>
                  <a:rPr lang="en-US" baseline="0"/>
                  <a:t> Adults with Diabetes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30768"/>
        <c:crosses val="autoZero"/>
        <c:auto val="1"/>
        <c:lblAlgn val="ctr"/>
        <c:lblOffset val="100"/>
        <c:noMultiLvlLbl val="0"/>
      </c:catAx>
      <c:valAx>
        <c:axId val="12613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of Centers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283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0000"/>
                </a:solidFill>
              </a:rPr>
              <a:t>b. Percent of Children with Diabetes Who Identify as a Minoritized Race/Ethnicity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'Clinic Demographics'!$F$88</c:f>
              <c:strCache>
                <c:ptCount val="1"/>
                <c:pt idx="0">
                  <c:v>Children with T1D</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Demographics'!$G$87:$K$87</c:f>
              <c:strCache>
                <c:ptCount val="5"/>
                <c:pt idx="0">
                  <c:v>20% or less</c:v>
                </c:pt>
                <c:pt idx="1">
                  <c:v>21-30%</c:v>
                </c:pt>
                <c:pt idx="2">
                  <c:v>31-40%</c:v>
                </c:pt>
                <c:pt idx="3">
                  <c:v>41-50%</c:v>
                </c:pt>
                <c:pt idx="4">
                  <c:v>&gt;50%</c:v>
                </c:pt>
              </c:strCache>
            </c:strRef>
          </c:cat>
          <c:val>
            <c:numRef>
              <c:f>'Clinic Demographics'!$G$88:$K$88</c:f>
              <c:numCache>
                <c:formatCode>0%</c:formatCode>
                <c:ptCount val="5"/>
                <c:pt idx="0">
                  <c:v>0.23684210526315788</c:v>
                </c:pt>
                <c:pt idx="1">
                  <c:v>0.26315789473684209</c:v>
                </c:pt>
                <c:pt idx="2">
                  <c:v>0.21052631578947367</c:v>
                </c:pt>
                <c:pt idx="3">
                  <c:v>0.13157894736842105</c:v>
                </c:pt>
                <c:pt idx="4">
                  <c:v>0.15789473684210525</c:v>
                </c:pt>
              </c:numCache>
            </c:numRef>
          </c:val>
          <c:extLst>
            <c:ext xmlns:c16="http://schemas.microsoft.com/office/drawing/2014/chart" uri="{C3380CC4-5D6E-409C-BE32-E72D297353CC}">
              <c16:uniqueId val="{00000000-093C-4AD1-88F3-1FBDE42F506E}"/>
            </c:ext>
          </c:extLst>
        </c:ser>
        <c:ser>
          <c:idx val="1"/>
          <c:order val="1"/>
          <c:tx>
            <c:strRef>
              <c:f>'Clinic Demographics'!$F$89</c:f>
              <c:strCache>
                <c:ptCount val="1"/>
                <c:pt idx="0">
                  <c:v>Children with T2D</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Demographics'!$G$87:$K$87</c:f>
              <c:strCache>
                <c:ptCount val="5"/>
                <c:pt idx="0">
                  <c:v>20% or less</c:v>
                </c:pt>
                <c:pt idx="1">
                  <c:v>21-30%</c:v>
                </c:pt>
                <c:pt idx="2">
                  <c:v>31-40%</c:v>
                </c:pt>
                <c:pt idx="3">
                  <c:v>41-50%</c:v>
                </c:pt>
                <c:pt idx="4">
                  <c:v>&gt;50%</c:v>
                </c:pt>
              </c:strCache>
            </c:strRef>
          </c:cat>
          <c:val>
            <c:numRef>
              <c:f>'Clinic Demographics'!$G$89:$K$89</c:f>
              <c:numCache>
                <c:formatCode>0%</c:formatCode>
                <c:ptCount val="5"/>
                <c:pt idx="0">
                  <c:v>5.2631578947368418E-2</c:v>
                </c:pt>
                <c:pt idx="1">
                  <c:v>0.05</c:v>
                </c:pt>
                <c:pt idx="2">
                  <c:v>7.8947368421052627E-2</c:v>
                </c:pt>
                <c:pt idx="3">
                  <c:v>7.8947368421052627E-2</c:v>
                </c:pt>
                <c:pt idx="4">
                  <c:v>0.73684210526315785</c:v>
                </c:pt>
              </c:numCache>
            </c:numRef>
          </c:val>
          <c:extLst>
            <c:ext xmlns:c16="http://schemas.microsoft.com/office/drawing/2014/chart" uri="{C3380CC4-5D6E-409C-BE32-E72D297353CC}">
              <c16:uniqueId val="{00000001-093C-4AD1-88F3-1FBDE42F506E}"/>
            </c:ext>
          </c:extLst>
        </c:ser>
        <c:dLbls>
          <c:dLblPos val="outEnd"/>
          <c:showLegendKey val="0"/>
          <c:showVal val="1"/>
          <c:showCatName val="0"/>
          <c:showSerName val="0"/>
          <c:showPercent val="0"/>
          <c:showBubbleSize val="0"/>
        </c:dLbls>
        <c:gapWidth val="219"/>
        <c:overlap val="-27"/>
        <c:axId val="127239280"/>
        <c:axId val="565151584"/>
      </c:barChart>
      <c:catAx>
        <c:axId val="127239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of Children with Diabetes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51584"/>
        <c:crosses val="autoZero"/>
        <c:auto val="1"/>
        <c:lblAlgn val="ctr"/>
        <c:lblOffset val="100"/>
        <c:noMultiLvlLbl val="0"/>
      </c:catAx>
      <c:valAx>
        <c:axId val="565151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Centers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3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0000"/>
                </a:solidFill>
              </a:rPr>
              <a:t>c. Percent of Diabetes Center Staff Who Identify as a Minoritized Race/Ethnicity</a:t>
            </a:r>
          </a:p>
        </c:rich>
      </c:tx>
      <c:layout>
        <c:manualLayout>
          <c:xMode val="edge"/>
          <c:yMode val="edge"/>
          <c:x val="0.11719236015064467"/>
          <c:y val="3.18009050042327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'Clinic Demographics'!$AB$73</c:f>
              <c:strCache>
                <c:ptCount val="1"/>
                <c:pt idx="0">
                  <c:v>Pediatric Centers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Demographics'!$AC$72:$AG$72</c:f>
              <c:strCache>
                <c:ptCount val="5"/>
                <c:pt idx="0">
                  <c:v>20% or less</c:v>
                </c:pt>
                <c:pt idx="1">
                  <c:v>20-29%</c:v>
                </c:pt>
                <c:pt idx="2">
                  <c:v>30-39%</c:v>
                </c:pt>
                <c:pt idx="3">
                  <c:v>40-49%</c:v>
                </c:pt>
                <c:pt idx="4">
                  <c:v>50% or greater</c:v>
                </c:pt>
              </c:strCache>
            </c:strRef>
          </c:cat>
          <c:val>
            <c:numRef>
              <c:f>'Clinic Demographics'!$AC$73:$AG$73</c:f>
              <c:numCache>
                <c:formatCode>0%</c:formatCode>
                <c:ptCount val="5"/>
                <c:pt idx="0">
                  <c:v>0.34210526315789475</c:v>
                </c:pt>
                <c:pt idx="1">
                  <c:v>0.18421052631578946</c:v>
                </c:pt>
                <c:pt idx="2">
                  <c:v>0.23684210526315788</c:v>
                </c:pt>
                <c:pt idx="3">
                  <c:v>0.13157894736842105</c:v>
                </c:pt>
                <c:pt idx="4">
                  <c:v>0.10526315789473684</c:v>
                </c:pt>
              </c:numCache>
            </c:numRef>
          </c:val>
          <c:extLst>
            <c:ext xmlns:c16="http://schemas.microsoft.com/office/drawing/2014/chart" uri="{C3380CC4-5D6E-409C-BE32-E72D297353CC}">
              <c16:uniqueId val="{00000000-2347-4834-84AE-7FBCA03DFB3E}"/>
            </c:ext>
          </c:extLst>
        </c:ser>
        <c:ser>
          <c:idx val="1"/>
          <c:order val="1"/>
          <c:tx>
            <c:strRef>
              <c:f>'Clinic Demographics'!$AB$74</c:f>
              <c:strCache>
                <c:ptCount val="1"/>
                <c:pt idx="0">
                  <c:v>Adult Centers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 Demographics'!$AC$72:$AG$72</c:f>
              <c:strCache>
                <c:ptCount val="5"/>
                <c:pt idx="0">
                  <c:v>20% or less</c:v>
                </c:pt>
                <c:pt idx="1">
                  <c:v>20-29%</c:v>
                </c:pt>
                <c:pt idx="2">
                  <c:v>30-39%</c:v>
                </c:pt>
                <c:pt idx="3">
                  <c:v>40-49%</c:v>
                </c:pt>
                <c:pt idx="4">
                  <c:v>50% or greater</c:v>
                </c:pt>
              </c:strCache>
            </c:strRef>
          </c:cat>
          <c:val>
            <c:numRef>
              <c:f>'Clinic Demographics'!$AC$74:$AG$74</c:f>
              <c:numCache>
                <c:formatCode>0%</c:formatCode>
                <c:ptCount val="5"/>
                <c:pt idx="0">
                  <c:v>0.27777777777777779</c:v>
                </c:pt>
                <c:pt idx="1">
                  <c:v>0.22222222222222221</c:v>
                </c:pt>
                <c:pt idx="2">
                  <c:v>0.1111111111111111</c:v>
                </c:pt>
                <c:pt idx="3">
                  <c:v>5.5555555555555552E-2</c:v>
                </c:pt>
                <c:pt idx="4">
                  <c:v>0.33333333333333331</c:v>
                </c:pt>
              </c:numCache>
            </c:numRef>
          </c:val>
          <c:extLst>
            <c:ext xmlns:c16="http://schemas.microsoft.com/office/drawing/2014/chart" uri="{C3380CC4-5D6E-409C-BE32-E72D297353CC}">
              <c16:uniqueId val="{00000001-2347-4834-84AE-7FBCA03DFB3E}"/>
            </c:ext>
          </c:extLst>
        </c:ser>
        <c:dLbls>
          <c:dLblPos val="outEnd"/>
          <c:showLegendKey val="0"/>
          <c:showVal val="1"/>
          <c:showCatName val="0"/>
          <c:showSerName val="0"/>
          <c:showPercent val="0"/>
          <c:showBubbleSize val="0"/>
        </c:dLbls>
        <c:gapWidth val="219"/>
        <c:overlap val="-27"/>
        <c:axId val="124273312"/>
        <c:axId val="124274272"/>
      </c:barChart>
      <c:catAx>
        <c:axId val="124273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Staff</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74272"/>
        <c:crosses val="autoZero"/>
        <c:auto val="1"/>
        <c:lblAlgn val="ctr"/>
        <c:lblOffset val="100"/>
        <c:noMultiLvlLbl val="0"/>
      </c:catAx>
      <c:valAx>
        <c:axId val="12427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of Centers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7331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BE95F-C0F9-414A-83DF-DCE625083296}"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10087-7B81-7841-BA61-904A3135802A}" type="slidenum">
              <a:rPr lang="en-US" smtClean="0"/>
              <a:t>‹#›</a:t>
            </a:fld>
            <a:endParaRPr lang="en-US"/>
          </a:p>
        </p:txBody>
      </p:sp>
    </p:spTree>
    <p:extLst>
      <p:ext uri="{BB962C8B-B14F-4D97-AF65-F5344CB8AC3E}">
        <p14:creationId xmlns:p14="http://schemas.microsoft.com/office/powerpoint/2010/main" val="263867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least one visit in person/virtual in 2023</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Centers reported a higher percentage of PwT2D than PwT1D identifying as a minoritized race/ethnicity, a trend more pronounced in pediatric centers where most reported over 50% of PwT2D identifying as minoritized race/ethnicity.</a:t>
            </a:r>
          </a:p>
          <a:p>
            <a:pPr marL="171450" indent="-171450">
              <a:buFont typeface="Arial" panose="020B0604020202020204" pitchFamily="34" charset="0"/>
              <a:buChar char="•"/>
            </a:pPr>
            <a:r>
              <a:rPr lang="en-US" dirty="0"/>
              <a:t>Over 80% of centers had less than half of their staff identify as a minoritized race/ethnicity</a:t>
            </a:r>
          </a:p>
          <a:p>
            <a:pPr marL="171450" indent="-171450">
              <a:buFont typeface="Arial" panose="020B0604020202020204" pitchFamily="34" charset="0"/>
              <a:buChar char="•"/>
            </a:pPr>
            <a:r>
              <a:rPr lang="en-US" dirty="0"/>
              <a:t>Findings demonstrate a mismatch between race/ethnicity of staff members and the PwT1D and PwT2D they serve, particularly among PwT2D and within the pediatric population. Future QI efforts at participating centers should explore the impact of this mismatch on PwT1D and PwT2D, and their diabetes outcomes.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7846D33-E60E-4B8B-94C4-5B9EF6C8ACE7}" type="slidenum">
              <a:rPr lang="en-US" smtClean="0"/>
              <a:t>4</a:t>
            </a:fld>
            <a:endParaRPr lang="en-US"/>
          </a:p>
        </p:txBody>
      </p:sp>
    </p:spTree>
    <p:extLst>
      <p:ext uri="{BB962C8B-B14F-4D97-AF65-F5344CB8AC3E}">
        <p14:creationId xmlns:p14="http://schemas.microsoft.com/office/powerpoint/2010/main" val="402313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46D33-E60E-4B8B-94C4-5B9EF6C8ACE7}" type="slidenum">
              <a:rPr lang="en-US" smtClean="0"/>
              <a:t>5</a:t>
            </a:fld>
            <a:endParaRPr lang="en-US"/>
          </a:p>
        </p:txBody>
      </p:sp>
    </p:spTree>
    <p:extLst>
      <p:ext uri="{BB962C8B-B14F-4D97-AF65-F5344CB8AC3E}">
        <p14:creationId xmlns:p14="http://schemas.microsoft.com/office/powerpoint/2010/main" val="181788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8ECF-713F-BB82-B788-21B05421F2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C5CA26-E3F9-2712-B707-3B7F7223F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64297-6DDE-A079-6D52-2EDCD0A91DD1}"/>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42440C2A-CDC8-4E1F-5594-D68181139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9348D-B9F4-C5C1-AEC0-68423FF80403}"/>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375813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F209-F815-0B8E-9D07-6FA02158A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5BEEC-1856-D4E8-6A4B-37FEFCED2F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2B28A-6706-F433-56AC-932B9BB7D6F8}"/>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C517EEC6-0CF3-7BFA-F8F8-7D9EA7621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10A8B-A7CF-9FDA-8D8D-70BBB07D6E4E}"/>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350151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1BB33-CAB4-09B3-C361-C387900118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7ABAF3-B8D1-4A7C-83A8-269E4CD787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001EC-AC0A-04A8-B2F9-A1DBB35B265F}"/>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0E2CEAB1-3B4C-29F2-AE37-498E8AFD9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D8184-6306-DDB5-277E-6EA323AE57BC}"/>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900488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22408846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790179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2156781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A8E6-E3F0-734E-2EE6-D23661F83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D0ADC-6BAD-A5FE-361A-9D9E3AB07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3AC83-E2F8-C326-FE6C-FFCCEFF108CD}"/>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A57F5EA6-BE5C-7BD5-A85C-9064AEC95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49D99-1A86-8FCE-3D86-E44E3D97A422}"/>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163077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AA77-CEF5-0C3C-87BE-AEFB44386E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77E81-1401-AA90-A3EB-58FD65CA8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ADAE2-7D15-21AA-53CC-D7C3F054A009}"/>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50AA2910-69A0-1250-7BCD-55236BC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C012A-9CFE-1A44-FF04-81C63E57FE51}"/>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8209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DEB1-31A1-175B-F4F5-CB3E01FD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60848-33FC-9282-DF63-0CF06D9B6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22179E-96BA-69A1-D4AF-7504FF715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BB7B8-D35E-111F-1FED-D98D2F34AB81}"/>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6" name="Footer Placeholder 5">
            <a:extLst>
              <a:ext uri="{FF2B5EF4-FFF2-40B4-BE49-F238E27FC236}">
                <a16:creationId xmlns:a16="http://schemas.microsoft.com/office/drawing/2014/main" id="{30F6009A-CC1B-9B71-0DFD-E4CC9D8FE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9C1F3-7671-C200-1821-18A1E6EE0976}"/>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293360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3C7E-B6FD-955A-0A18-3640072903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A6B97B-83CD-A189-7FB2-99480AC05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26170-403E-FE43-8FF8-19F1C714D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C6BECD-319E-6660-B722-7CFBF0417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99A8F-F0EB-403C-3A82-EA30CE9EE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DE03A-DC9F-A315-BA7A-FCB827E6C5B8}"/>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8" name="Footer Placeholder 7">
            <a:extLst>
              <a:ext uri="{FF2B5EF4-FFF2-40B4-BE49-F238E27FC236}">
                <a16:creationId xmlns:a16="http://schemas.microsoft.com/office/drawing/2014/main" id="{07E63C5B-1CD9-A1C6-3454-4714FD6CA3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CCC26E-8894-D443-BD49-C1FEF8548295}"/>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33392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D11F-DB81-E5EF-FAA7-713D5F6DF6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ECF10-9119-1DBE-5FB7-A4321B7482F4}"/>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4" name="Footer Placeholder 3">
            <a:extLst>
              <a:ext uri="{FF2B5EF4-FFF2-40B4-BE49-F238E27FC236}">
                <a16:creationId xmlns:a16="http://schemas.microsoft.com/office/drawing/2014/main" id="{83251435-E875-D81B-BCCB-34D2491F54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36EA96-47D7-38E3-C03C-78C37D83008F}"/>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36163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2F8C7-1DE3-087D-4269-321582436ECA}"/>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3" name="Footer Placeholder 2">
            <a:extLst>
              <a:ext uri="{FF2B5EF4-FFF2-40B4-BE49-F238E27FC236}">
                <a16:creationId xmlns:a16="http://schemas.microsoft.com/office/drawing/2014/main" id="{2151259B-5EBF-DDAE-5130-52455012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5FFEC6-2F89-25C3-803F-EE997F1839D9}"/>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402503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78AA-9FD1-D5AE-D27D-D37632D19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83D0B-7E76-5761-0138-784FF12D2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280B9-1059-EC56-E05D-264250020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CB2C5-79A1-C245-984D-79C3A31C35AE}"/>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6" name="Footer Placeholder 5">
            <a:extLst>
              <a:ext uri="{FF2B5EF4-FFF2-40B4-BE49-F238E27FC236}">
                <a16:creationId xmlns:a16="http://schemas.microsoft.com/office/drawing/2014/main" id="{23FE074B-E80D-0B2D-1D83-C7CFB9C2F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DB5A6-9813-E017-25B4-49A9131D8C9F}"/>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183758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ED33-D4E7-C5AC-3F70-C04AA0052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3619C-96AF-69C2-4289-01AA197D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40FE60-9C42-0B17-76C5-BD81901A1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FE4AE-7928-6080-A4EE-698F9ED39112}"/>
              </a:ext>
            </a:extLst>
          </p:cNvPr>
          <p:cNvSpPr>
            <a:spLocks noGrp="1"/>
          </p:cNvSpPr>
          <p:nvPr>
            <p:ph type="dt" sz="half" idx="10"/>
          </p:nvPr>
        </p:nvSpPr>
        <p:spPr/>
        <p:txBody>
          <a:bodyPr/>
          <a:lstStyle/>
          <a:p>
            <a:fld id="{C128142F-ACA3-4844-95B4-1F4106179329}" type="datetimeFigureOut">
              <a:rPr lang="en-US" smtClean="0"/>
              <a:t>4/25/2025</a:t>
            </a:fld>
            <a:endParaRPr lang="en-US"/>
          </a:p>
        </p:txBody>
      </p:sp>
      <p:sp>
        <p:nvSpPr>
          <p:cNvPr id="6" name="Footer Placeholder 5">
            <a:extLst>
              <a:ext uri="{FF2B5EF4-FFF2-40B4-BE49-F238E27FC236}">
                <a16:creationId xmlns:a16="http://schemas.microsoft.com/office/drawing/2014/main" id="{9F802B3D-7FC8-3853-9DDE-DDB74E74E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63493-CF31-6A5D-27E3-0A84D369F649}"/>
              </a:ext>
            </a:extLst>
          </p:cNvPr>
          <p:cNvSpPr>
            <a:spLocks noGrp="1"/>
          </p:cNvSpPr>
          <p:nvPr>
            <p:ph type="sldNum" sz="quarter" idx="12"/>
          </p:nvPr>
        </p:nvSpPr>
        <p:spPr/>
        <p:txBody>
          <a:bodyPr/>
          <a:lstStyle/>
          <a:p>
            <a:fld id="{F7C91B03-A36C-5D4B-A14D-ACB12EF593AA}" type="slidenum">
              <a:rPr lang="en-US" smtClean="0"/>
              <a:t>‹#›</a:t>
            </a:fld>
            <a:endParaRPr lang="en-US"/>
          </a:p>
        </p:txBody>
      </p:sp>
    </p:spTree>
    <p:extLst>
      <p:ext uri="{BB962C8B-B14F-4D97-AF65-F5344CB8AC3E}">
        <p14:creationId xmlns:p14="http://schemas.microsoft.com/office/powerpoint/2010/main" val="82307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7AA6A-E32B-37D0-F306-D580B2EAC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B6106-2893-01DB-EF79-360EE6DF9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E5308-84FC-B465-B85F-8408BD4D9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8142F-ACA3-4844-95B4-1F4106179329}" type="datetimeFigureOut">
              <a:rPr lang="en-US" smtClean="0"/>
              <a:t>4/25/2025</a:t>
            </a:fld>
            <a:endParaRPr lang="en-US"/>
          </a:p>
        </p:txBody>
      </p:sp>
      <p:sp>
        <p:nvSpPr>
          <p:cNvPr id="5" name="Footer Placeholder 4">
            <a:extLst>
              <a:ext uri="{FF2B5EF4-FFF2-40B4-BE49-F238E27FC236}">
                <a16:creationId xmlns:a16="http://schemas.microsoft.com/office/drawing/2014/main" id="{B8FC8800-B9A7-B405-B67A-7163D5783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55D66-AD4E-8708-82C0-839B33319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91B03-A36C-5D4B-A14D-ACB12EF593AA}" type="slidenum">
              <a:rPr lang="en-US" smtClean="0"/>
              <a:t>‹#›</a:t>
            </a:fld>
            <a:endParaRPr lang="en-US"/>
          </a:p>
        </p:txBody>
      </p:sp>
    </p:spTree>
    <p:extLst>
      <p:ext uri="{BB962C8B-B14F-4D97-AF65-F5344CB8AC3E}">
        <p14:creationId xmlns:p14="http://schemas.microsoft.com/office/powerpoint/2010/main" val="324130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5146-8F9D-2DC3-2B4E-96111FEBCD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88958A3-8E57-CA1B-ADF1-672A3D280CE7}"/>
              </a:ext>
            </a:extLst>
          </p:cNvPr>
          <p:cNvSpPr>
            <a:spLocks noGrp="1"/>
          </p:cNvSpPr>
          <p:nvPr>
            <p:ph idx="1"/>
          </p:nvPr>
        </p:nvSpPr>
        <p:spPr/>
        <p:txBody>
          <a:bodyPr/>
          <a:lstStyle/>
          <a:p>
            <a:r>
              <a:rPr lang="en-US" dirty="0"/>
              <a:t>Manuscript Outline</a:t>
            </a:r>
          </a:p>
          <a:p>
            <a:r>
              <a:rPr lang="en-US" dirty="0"/>
              <a:t>Finalize 2025 Annual Survey Questions</a:t>
            </a:r>
          </a:p>
          <a:p>
            <a:r>
              <a:rPr lang="en-US" dirty="0"/>
              <a:t>Current Equity Initiatives within the T1DX-QI Collaborative</a:t>
            </a:r>
          </a:p>
          <a:p>
            <a:endParaRPr lang="en-US" dirty="0"/>
          </a:p>
          <a:p>
            <a:endParaRPr lang="en-US" dirty="0"/>
          </a:p>
          <a:p>
            <a:endParaRPr lang="en-US" dirty="0"/>
          </a:p>
        </p:txBody>
      </p:sp>
    </p:spTree>
    <p:extLst>
      <p:ext uri="{BB962C8B-B14F-4D97-AF65-F5344CB8AC3E}">
        <p14:creationId xmlns:p14="http://schemas.microsoft.com/office/powerpoint/2010/main" val="134870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65A813-C70D-DBDB-C5DD-496BC9C04A25}"/>
              </a:ext>
            </a:extLst>
          </p:cNvPr>
          <p:cNvSpPr>
            <a:spLocks noGrp="1"/>
          </p:cNvSpPr>
          <p:nvPr>
            <p:ph type="title"/>
          </p:nvPr>
        </p:nvSpPr>
        <p:spPr>
          <a:xfrm>
            <a:off x="1137034" y="609597"/>
            <a:ext cx="9392421" cy="1330841"/>
          </a:xfrm>
        </p:spPr>
        <p:txBody>
          <a:bodyPr>
            <a:normAutofit/>
          </a:bodyPr>
          <a:lstStyle/>
          <a:p>
            <a:r>
              <a:rPr lang="en-US" sz="3400"/>
              <a:t>Manuscript Outline Overview: Type 1 Diabetes Workforce Considerations to Improve Health for All</a:t>
            </a:r>
          </a:p>
        </p:txBody>
      </p:sp>
      <p:sp>
        <p:nvSpPr>
          <p:cNvPr id="3" name="Content Placeholder 2">
            <a:extLst>
              <a:ext uri="{FF2B5EF4-FFF2-40B4-BE49-F238E27FC236}">
                <a16:creationId xmlns:a16="http://schemas.microsoft.com/office/drawing/2014/main" id="{9A3A4807-2AF4-DB57-4AF5-896B86F2D4FB}"/>
              </a:ext>
            </a:extLst>
          </p:cNvPr>
          <p:cNvSpPr>
            <a:spLocks noGrp="1"/>
          </p:cNvSpPr>
          <p:nvPr>
            <p:ph idx="1"/>
          </p:nvPr>
        </p:nvSpPr>
        <p:spPr>
          <a:xfrm>
            <a:off x="1137034" y="2198362"/>
            <a:ext cx="4958966" cy="3917773"/>
          </a:xfrm>
        </p:spPr>
        <p:txBody>
          <a:bodyPr>
            <a:normAutofit/>
          </a:bodyPr>
          <a:lstStyle/>
          <a:p>
            <a:r>
              <a:rPr lang="en-US" sz="2000" dirty="0"/>
              <a:t>Introduction</a:t>
            </a:r>
          </a:p>
          <a:p>
            <a:pPr lvl="1"/>
            <a:r>
              <a:rPr lang="en-US" sz="2000" dirty="0"/>
              <a:t>Population outcomes in T1D</a:t>
            </a:r>
          </a:p>
          <a:p>
            <a:pPr lvl="1"/>
            <a:r>
              <a:rPr lang="en-US" sz="2000" dirty="0"/>
              <a:t>Groups with poorer outcomes</a:t>
            </a:r>
          </a:p>
          <a:p>
            <a:pPr lvl="1"/>
            <a:r>
              <a:rPr lang="en-US" sz="2000" dirty="0"/>
              <a:t>Description of of T1DX-QI Quality Improvement Equity Framework</a:t>
            </a:r>
          </a:p>
          <a:p>
            <a:pPr lvl="2"/>
            <a:r>
              <a:rPr lang="en-US" dirty="0"/>
              <a:t>Focus on Step 2</a:t>
            </a:r>
          </a:p>
          <a:p>
            <a:pPr lvl="1"/>
            <a:r>
              <a:rPr lang="en-US" sz="1800" dirty="0"/>
              <a:t>Description of the workforce/ skills in existing interventions and ongoing trials in T1D</a:t>
            </a:r>
          </a:p>
          <a:p>
            <a:pPr lvl="1"/>
            <a:r>
              <a:rPr lang="en-US" sz="1800" dirty="0"/>
              <a:t>Aim: To describe the racial/ethnic makeup and job titles of the workforce of T1D Exchange clinics</a:t>
            </a:r>
          </a:p>
          <a:p>
            <a:pPr lvl="2"/>
            <a:endParaRPr lang="en-US" dirty="0"/>
          </a:p>
          <a:p>
            <a:pPr lvl="2"/>
            <a:endParaRPr lang="en-US" dirty="0"/>
          </a:p>
          <a:p>
            <a:pPr lvl="1"/>
            <a:endParaRPr lang="en-US" sz="2000" dirty="0"/>
          </a:p>
        </p:txBody>
      </p:sp>
      <p:pic>
        <p:nvPicPr>
          <p:cNvPr id="4" name="Picture 3" descr="A diagram of quality improvement&#10;&#10;AI-generated content may be incorrect.">
            <a:extLst>
              <a:ext uri="{FF2B5EF4-FFF2-40B4-BE49-F238E27FC236}">
                <a16:creationId xmlns:a16="http://schemas.microsoft.com/office/drawing/2014/main" id="{D85B466F-F345-2035-E5E3-9995523F89EA}"/>
              </a:ext>
            </a:extLst>
          </p:cNvPr>
          <p:cNvPicPr>
            <a:picLocks noChangeAspect="1"/>
          </p:cNvPicPr>
          <p:nvPr/>
        </p:nvPicPr>
        <p:blipFill>
          <a:blip r:embed="rId2"/>
          <a:stretch>
            <a:fillRect/>
          </a:stretch>
        </p:blipFill>
        <p:spPr>
          <a:xfrm>
            <a:off x="5842621" y="2515567"/>
            <a:ext cx="5739779" cy="2654647"/>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92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BA616C-2511-9EEE-0CFC-388A0F21403A}"/>
              </a:ext>
            </a:extLst>
          </p:cNvPr>
          <p:cNvSpPr>
            <a:spLocks noGrp="1"/>
          </p:cNvSpPr>
          <p:nvPr>
            <p:ph type="body" sz="quarter" idx="11"/>
          </p:nvPr>
        </p:nvSpPr>
        <p:spPr/>
        <p:txBody>
          <a:bodyPr/>
          <a:lstStyle/>
          <a:p>
            <a:endParaRPr lang="en-US" dirty="0"/>
          </a:p>
        </p:txBody>
      </p:sp>
      <p:sp>
        <p:nvSpPr>
          <p:cNvPr id="7" name="Text Placeholder 6">
            <a:extLst>
              <a:ext uri="{FF2B5EF4-FFF2-40B4-BE49-F238E27FC236}">
                <a16:creationId xmlns:a16="http://schemas.microsoft.com/office/drawing/2014/main" id="{475ED860-221C-2A07-A049-F27B9A459213}"/>
              </a:ext>
            </a:extLst>
          </p:cNvPr>
          <p:cNvSpPr>
            <a:spLocks noGrp="1"/>
          </p:cNvSpPr>
          <p:nvPr>
            <p:ph type="body" sz="quarter" idx="10"/>
          </p:nvPr>
        </p:nvSpPr>
        <p:spPr/>
        <p:txBody>
          <a:bodyPr/>
          <a:lstStyle/>
          <a:p>
            <a:r>
              <a:rPr lang="en-US" dirty="0"/>
              <a:t>2024 Survey Responses (HEAL)</a:t>
            </a:r>
          </a:p>
        </p:txBody>
      </p:sp>
    </p:spTree>
    <p:extLst>
      <p:ext uri="{BB962C8B-B14F-4D97-AF65-F5344CB8AC3E}">
        <p14:creationId xmlns:p14="http://schemas.microsoft.com/office/powerpoint/2010/main" val="20852358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5A86A-0150-A0A8-B9BB-EEFE3A6F6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CB483-11D7-0540-94EA-F05472A6C19F}"/>
              </a:ext>
            </a:extLst>
          </p:cNvPr>
          <p:cNvSpPr>
            <a:spLocks noGrp="1"/>
          </p:cNvSpPr>
          <p:nvPr>
            <p:ph type="title"/>
          </p:nvPr>
        </p:nvSpPr>
        <p:spPr>
          <a:xfrm>
            <a:off x="548640" y="228600"/>
            <a:ext cx="10972800" cy="457200"/>
          </a:xfrm>
        </p:spPr>
        <p:txBody>
          <a:bodyPr anchor="ctr">
            <a:normAutofit/>
          </a:bodyPr>
          <a:lstStyle/>
          <a:p>
            <a:pPr>
              <a:lnSpc>
                <a:spcPct val="90000"/>
              </a:lnSpc>
            </a:pPr>
            <a:r>
              <a:rPr lang="en-US" sz="2500"/>
              <a:t>Demographics</a:t>
            </a:r>
          </a:p>
        </p:txBody>
      </p:sp>
      <p:graphicFrame>
        <p:nvGraphicFramePr>
          <p:cNvPr id="5" name="Table 4">
            <a:extLst>
              <a:ext uri="{FF2B5EF4-FFF2-40B4-BE49-F238E27FC236}">
                <a16:creationId xmlns:a16="http://schemas.microsoft.com/office/drawing/2014/main" id="{1FA107E1-659F-89EE-B53D-C2F54CFD6E90}"/>
              </a:ext>
            </a:extLst>
          </p:cNvPr>
          <p:cNvGraphicFramePr>
            <a:graphicFrameLocks noGrp="1"/>
          </p:cNvGraphicFramePr>
          <p:nvPr/>
        </p:nvGraphicFramePr>
        <p:xfrm>
          <a:off x="767016" y="989233"/>
          <a:ext cx="3839846" cy="2117284"/>
        </p:xfrm>
        <a:graphic>
          <a:graphicData uri="http://schemas.openxmlformats.org/drawingml/2006/table">
            <a:tbl>
              <a:tblPr firstRow="1" bandRow="1">
                <a:tableStyleId>{5C22544A-7EE6-4342-B048-85BDC9FD1C3A}</a:tableStyleId>
              </a:tblPr>
              <a:tblGrid>
                <a:gridCol w="1420806">
                  <a:extLst>
                    <a:ext uri="{9D8B030D-6E8A-4147-A177-3AD203B41FA5}">
                      <a16:colId xmlns:a16="http://schemas.microsoft.com/office/drawing/2014/main" val="1217415672"/>
                    </a:ext>
                  </a:extLst>
                </a:gridCol>
                <a:gridCol w="1209520">
                  <a:extLst>
                    <a:ext uri="{9D8B030D-6E8A-4147-A177-3AD203B41FA5}">
                      <a16:colId xmlns:a16="http://schemas.microsoft.com/office/drawing/2014/main" val="167893954"/>
                    </a:ext>
                  </a:extLst>
                </a:gridCol>
                <a:gridCol w="1209520">
                  <a:extLst>
                    <a:ext uri="{9D8B030D-6E8A-4147-A177-3AD203B41FA5}">
                      <a16:colId xmlns:a16="http://schemas.microsoft.com/office/drawing/2014/main" val="2827200671"/>
                    </a:ext>
                  </a:extLst>
                </a:gridCol>
              </a:tblGrid>
              <a:tr h="375285">
                <a:tc>
                  <a:txBody>
                    <a:bodyPr/>
                    <a:lstStyle/>
                    <a:p>
                      <a:pPr algn="l" fontAlgn="b"/>
                      <a:r>
                        <a:rPr lang="en-US" sz="2000" u="none" strike="noStrike">
                          <a:effectLst/>
                        </a:rPr>
                        <a:t> </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2000" u="none" strike="noStrike">
                          <a:effectLst/>
                        </a:rPr>
                        <a:t>PwT1D</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2000" u="none" strike="noStrike">
                          <a:effectLst/>
                        </a:rPr>
                        <a:t>PwT2D</a:t>
                      </a:r>
                      <a:endParaRPr lang="en-US" sz="2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61286116"/>
                  </a:ext>
                </a:extLst>
              </a:tr>
              <a:tr h="683357">
                <a:tc>
                  <a:txBody>
                    <a:bodyPr/>
                    <a:lstStyle/>
                    <a:p>
                      <a:pPr algn="l" fontAlgn="b"/>
                      <a:r>
                        <a:rPr lang="en-US" sz="2000" u="none" strike="noStrike">
                          <a:effectLst/>
                        </a:rPr>
                        <a:t>Adult Centers</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27,016</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74,746</a:t>
                      </a:r>
                      <a:endParaRPr lang="en-US" sz="2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86139811"/>
                  </a:ext>
                </a:extLst>
              </a:tr>
              <a:tr h="683357">
                <a:tc>
                  <a:txBody>
                    <a:bodyPr/>
                    <a:lstStyle/>
                    <a:p>
                      <a:pPr algn="l" fontAlgn="b"/>
                      <a:r>
                        <a:rPr lang="en-US" sz="2000" u="none" strike="noStrike">
                          <a:effectLst/>
                        </a:rPr>
                        <a:t>Pediatric Centers</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64,678</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13,852</a:t>
                      </a:r>
                      <a:endParaRPr lang="en-US" sz="2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239412745"/>
                  </a:ext>
                </a:extLst>
              </a:tr>
              <a:tr h="375285">
                <a:tc>
                  <a:txBody>
                    <a:bodyPr/>
                    <a:lstStyle/>
                    <a:p>
                      <a:pPr algn="l" fontAlgn="b"/>
                      <a:r>
                        <a:rPr lang="en-US" sz="2000" u="none" strike="noStrike">
                          <a:effectLst/>
                        </a:rPr>
                        <a:t>Total</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91,694</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2000" u="none" strike="noStrike">
                          <a:effectLst/>
                        </a:rPr>
                        <a:t>88,598</a:t>
                      </a:r>
                      <a:endParaRPr lang="en-US" sz="2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619138821"/>
                  </a:ext>
                </a:extLst>
              </a:tr>
            </a:tbl>
          </a:graphicData>
        </a:graphic>
      </p:graphicFrame>
      <p:graphicFrame>
        <p:nvGraphicFramePr>
          <p:cNvPr id="7" name="Chart 6">
            <a:extLst>
              <a:ext uri="{FF2B5EF4-FFF2-40B4-BE49-F238E27FC236}">
                <a16:creationId xmlns:a16="http://schemas.microsoft.com/office/drawing/2014/main" id="{6FB24932-DF50-4976-8C92-63E135D632F7}"/>
              </a:ext>
            </a:extLst>
          </p:cNvPr>
          <p:cNvGraphicFramePr>
            <a:graphicFrameLocks/>
          </p:cNvGraphicFramePr>
          <p:nvPr/>
        </p:nvGraphicFramePr>
        <p:xfrm>
          <a:off x="6035040" y="461308"/>
          <a:ext cx="4599268" cy="2834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BD11D30B-C2AD-4932-87DB-FEE75B4D2361}"/>
              </a:ext>
            </a:extLst>
          </p:cNvPr>
          <p:cNvGraphicFramePr>
            <a:graphicFrameLocks noGrp="1"/>
          </p:cNvGraphicFramePr>
          <p:nvPr>
            <p:ph sz="quarter" idx="11"/>
          </p:nvPr>
        </p:nvGraphicFramePr>
        <p:xfrm>
          <a:off x="6035041" y="3305176"/>
          <a:ext cx="4599268" cy="2834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B9444C2-61BF-49E8-A756-3DF30666CCA4}"/>
              </a:ext>
              <a:ext uri="{147F2762-F138-4A5C-976F-8EAC2B608ADB}">
                <a16:predDERef xmlns:a16="http://schemas.microsoft.com/office/drawing/2014/main" pred="{032442E0-45F4-6AB6-92C9-E500614911AE}"/>
              </a:ext>
            </a:extLst>
          </p:cNvPr>
          <p:cNvGraphicFramePr>
            <a:graphicFrameLocks/>
          </p:cNvGraphicFramePr>
          <p:nvPr/>
        </p:nvGraphicFramePr>
        <p:xfrm>
          <a:off x="670560" y="3353923"/>
          <a:ext cx="4602443" cy="27855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94952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13C0-8B94-89A5-9D9F-06586EE6D68C}"/>
              </a:ext>
            </a:extLst>
          </p:cNvPr>
          <p:cNvSpPr>
            <a:spLocks noGrp="1"/>
          </p:cNvSpPr>
          <p:nvPr>
            <p:ph type="title"/>
          </p:nvPr>
        </p:nvSpPr>
        <p:spPr>
          <a:xfrm>
            <a:off x="548640" y="228600"/>
            <a:ext cx="10972800" cy="457200"/>
          </a:xfrm>
        </p:spPr>
        <p:txBody>
          <a:bodyPr anchor="ctr">
            <a:normAutofit/>
          </a:bodyPr>
          <a:lstStyle/>
          <a:p>
            <a:pPr>
              <a:lnSpc>
                <a:spcPct val="90000"/>
              </a:lnSpc>
            </a:pPr>
            <a:r>
              <a:rPr lang="en-US" sz="2500"/>
              <a:t>FTE Summary</a:t>
            </a:r>
          </a:p>
        </p:txBody>
      </p:sp>
      <p:graphicFrame>
        <p:nvGraphicFramePr>
          <p:cNvPr id="5" name="Content Placeholder 4">
            <a:extLst>
              <a:ext uri="{FF2B5EF4-FFF2-40B4-BE49-F238E27FC236}">
                <a16:creationId xmlns:a16="http://schemas.microsoft.com/office/drawing/2014/main" id="{C7CED80D-98D5-8654-578F-0EDAD224AD01}"/>
              </a:ext>
            </a:extLst>
          </p:cNvPr>
          <p:cNvGraphicFramePr>
            <a:graphicFrameLocks noGrp="1"/>
          </p:cNvGraphicFramePr>
          <p:nvPr>
            <p:ph sz="quarter" idx="10"/>
          </p:nvPr>
        </p:nvGraphicFramePr>
        <p:xfrm>
          <a:off x="548640" y="1031994"/>
          <a:ext cx="10972172" cy="2498033"/>
        </p:xfrm>
        <a:graphic>
          <a:graphicData uri="http://schemas.openxmlformats.org/drawingml/2006/table">
            <a:tbl>
              <a:tblPr firstRow="1" firstCol="1" bandRow="1">
                <a:tableStyleId>{5C22544A-7EE6-4342-B048-85BDC9FD1C3A}</a:tableStyleId>
              </a:tblPr>
              <a:tblGrid>
                <a:gridCol w="1035611">
                  <a:extLst>
                    <a:ext uri="{9D8B030D-6E8A-4147-A177-3AD203B41FA5}">
                      <a16:colId xmlns:a16="http://schemas.microsoft.com/office/drawing/2014/main" val="1995428834"/>
                    </a:ext>
                  </a:extLst>
                </a:gridCol>
                <a:gridCol w="978196">
                  <a:extLst>
                    <a:ext uri="{9D8B030D-6E8A-4147-A177-3AD203B41FA5}">
                      <a16:colId xmlns:a16="http://schemas.microsoft.com/office/drawing/2014/main" val="1969753772"/>
                    </a:ext>
                  </a:extLst>
                </a:gridCol>
                <a:gridCol w="967562">
                  <a:extLst>
                    <a:ext uri="{9D8B030D-6E8A-4147-A177-3AD203B41FA5}">
                      <a16:colId xmlns:a16="http://schemas.microsoft.com/office/drawing/2014/main" val="2255625147"/>
                    </a:ext>
                  </a:extLst>
                </a:gridCol>
                <a:gridCol w="1977656">
                  <a:extLst>
                    <a:ext uri="{9D8B030D-6E8A-4147-A177-3AD203B41FA5}">
                      <a16:colId xmlns:a16="http://schemas.microsoft.com/office/drawing/2014/main" val="4131306511"/>
                    </a:ext>
                  </a:extLst>
                </a:gridCol>
                <a:gridCol w="1945758">
                  <a:extLst>
                    <a:ext uri="{9D8B030D-6E8A-4147-A177-3AD203B41FA5}">
                      <a16:colId xmlns:a16="http://schemas.microsoft.com/office/drawing/2014/main" val="1384010227"/>
                    </a:ext>
                  </a:extLst>
                </a:gridCol>
                <a:gridCol w="925033">
                  <a:extLst>
                    <a:ext uri="{9D8B030D-6E8A-4147-A177-3AD203B41FA5}">
                      <a16:colId xmlns:a16="http://schemas.microsoft.com/office/drawing/2014/main" val="1685348546"/>
                    </a:ext>
                  </a:extLst>
                </a:gridCol>
                <a:gridCol w="1105786">
                  <a:extLst>
                    <a:ext uri="{9D8B030D-6E8A-4147-A177-3AD203B41FA5}">
                      <a16:colId xmlns:a16="http://schemas.microsoft.com/office/drawing/2014/main" val="1758455371"/>
                    </a:ext>
                  </a:extLst>
                </a:gridCol>
                <a:gridCol w="978195">
                  <a:extLst>
                    <a:ext uri="{9D8B030D-6E8A-4147-A177-3AD203B41FA5}">
                      <a16:colId xmlns:a16="http://schemas.microsoft.com/office/drawing/2014/main" val="2057017255"/>
                    </a:ext>
                  </a:extLst>
                </a:gridCol>
                <a:gridCol w="1058375">
                  <a:extLst>
                    <a:ext uri="{9D8B030D-6E8A-4147-A177-3AD203B41FA5}">
                      <a16:colId xmlns:a16="http://schemas.microsoft.com/office/drawing/2014/main" val="3592492850"/>
                    </a:ext>
                  </a:extLst>
                </a:gridCol>
              </a:tblGrid>
              <a:tr h="935004">
                <a:tc>
                  <a:txBody>
                    <a:bodyPr/>
                    <a:lstStyle/>
                    <a:p>
                      <a:pPr marL="0" marR="0">
                        <a:lnSpc>
                          <a:spcPct val="107000"/>
                        </a:lnSpc>
                        <a:spcAft>
                          <a:spcPts val="800"/>
                        </a:spcAft>
                        <a:buNone/>
                      </a:pPr>
                      <a:r>
                        <a:rPr lang="en-US" sz="1050" b="1" kern="100">
                          <a:solidFill>
                            <a:schemeClr val="tx1"/>
                          </a:solidFill>
                          <a:effectLst/>
                        </a:rPr>
                        <a:t>Adults</a:t>
                      </a:r>
                      <a:endParaRPr lang="en-US" sz="105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Physician without CDCES	</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Physician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Nurse practitioner/physician assistant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Nurse practitioner/physician assistant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Social worker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Social worker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Registered nurse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tc>
                  <a:txBody>
                    <a:bodyPr/>
                    <a:lstStyle/>
                    <a:p>
                      <a:pPr marL="0" marR="0">
                        <a:lnSpc>
                          <a:spcPct val="107000"/>
                        </a:lnSpc>
                        <a:spcAft>
                          <a:spcPts val="800"/>
                        </a:spcAft>
                        <a:buNone/>
                      </a:pPr>
                      <a:r>
                        <a:rPr lang="en-US" sz="1050" kern="100">
                          <a:solidFill>
                            <a:schemeClr val="tx1"/>
                          </a:solidFill>
                          <a:effectLst/>
                        </a:rPr>
                        <a:t>Registered nurse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87101" marT="87101" marB="87101"/>
                </a:tc>
                <a:extLst>
                  <a:ext uri="{0D108BD9-81ED-4DB2-BD59-A6C34878D82A}">
                    <a16:rowId xmlns:a16="http://schemas.microsoft.com/office/drawing/2014/main" val="3583214719"/>
                  </a:ext>
                </a:extLst>
              </a:tr>
              <a:tr h="602932">
                <a:tc>
                  <a:txBody>
                    <a:bodyPr/>
                    <a:lstStyle/>
                    <a:p>
                      <a:pPr marL="0" marR="0">
                        <a:lnSpc>
                          <a:spcPct val="107000"/>
                        </a:lnSpc>
                        <a:spcAft>
                          <a:spcPts val="800"/>
                        </a:spcAft>
                        <a:buNone/>
                      </a:pPr>
                      <a:r>
                        <a:rPr lang="en-US" sz="1050" b="1" kern="100">
                          <a:solidFill>
                            <a:schemeClr val="tx1"/>
                          </a:solidFill>
                          <a:effectLst/>
                        </a:rPr>
                        <a:t>Mean Ratio of providers to patients</a:t>
                      </a:r>
                      <a:endParaRPr lang="en-US" sz="105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1:342</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1:164</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1:516</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1:723</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1:2074</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1:2137</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1:728</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1:1998</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extLst>
                  <a:ext uri="{0D108BD9-81ED-4DB2-BD59-A6C34878D82A}">
                    <a16:rowId xmlns:a16="http://schemas.microsoft.com/office/drawing/2014/main" val="3101189865"/>
                  </a:ext>
                </a:extLst>
              </a:tr>
              <a:tr h="312999">
                <a:tc>
                  <a:txBody>
                    <a:bodyPr/>
                    <a:lstStyle/>
                    <a:p>
                      <a:pPr marL="0" marR="0">
                        <a:lnSpc>
                          <a:spcPct val="107000"/>
                        </a:lnSpc>
                        <a:spcAft>
                          <a:spcPts val="800"/>
                        </a:spcAft>
                        <a:buNone/>
                      </a:pPr>
                      <a:r>
                        <a:rPr lang="en-US" sz="1050" b="1" kern="100">
                          <a:solidFill>
                            <a:schemeClr val="tx1"/>
                          </a:solidFill>
                          <a:effectLst/>
                        </a:rPr>
                        <a:t>Median</a:t>
                      </a:r>
                      <a:endParaRPr lang="en-US" sz="105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1:247</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1:164</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1:464</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1:442</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1:1779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1:1489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1:650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1:1500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extLst>
                  <a:ext uri="{0D108BD9-81ED-4DB2-BD59-A6C34878D82A}">
                    <a16:rowId xmlns:a16="http://schemas.microsoft.com/office/drawing/2014/main" val="1702804708"/>
                  </a:ext>
                </a:extLst>
              </a:tr>
              <a:tr h="522485">
                <a:tc>
                  <a:txBody>
                    <a:bodyPr/>
                    <a:lstStyle/>
                    <a:p>
                      <a:pPr marL="0" marR="0">
                        <a:lnSpc>
                          <a:spcPct val="107000"/>
                        </a:lnSpc>
                        <a:spcAft>
                          <a:spcPts val="800"/>
                        </a:spcAft>
                        <a:buNone/>
                      </a:pPr>
                      <a:r>
                        <a:rPr lang="en-US" sz="1050" b="1" kern="100">
                          <a:solidFill>
                            <a:schemeClr val="tx1"/>
                          </a:solidFill>
                          <a:effectLst/>
                        </a:rPr>
                        <a:t>Range (min, max)</a:t>
                      </a:r>
                      <a:endParaRPr lang="en-US" sz="105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(90, 989)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(0, 164)</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(67, 4750)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(410, 1333)</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(879, 8200)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(1489,</a:t>
                      </a:r>
                    </a:p>
                    <a:p>
                      <a:pPr marL="0" marR="0">
                        <a:lnSpc>
                          <a:spcPct val="107000"/>
                        </a:lnSpc>
                        <a:spcAft>
                          <a:spcPts val="800"/>
                        </a:spcAft>
                        <a:buNone/>
                      </a:pPr>
                      <a:r>
                        <a:rPr lang="en-US" sz="1050" kern="100">
                          <a:solidFill>
                            <a:schemeClr val="tx1"/>
                          </a:solidFill>
                          <a:effectLst/>
                        </a:rPr>
                        <a:t>2785)</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(231, 1867)</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tc>
                  <a:txBody>
                    <a:bodyPr/>
                    <a:lstStyle/>
                    <a:p>
                      <a:pPr marL="0" marR="0">
                        <a:lnSpc>
                          <a:spcPct val="107000"/>
                        </a:lnSpc>
                        <a:spcAft>
                          <a:spcPts val="800"/>
                        </a:spcAft>
                        <a:buNone/>
                      </a:pPr>
                      <a:r>
                        <a:rPr lang="en-US" sz="1050" kern="100">
                          <a:solidFill>
                            <a:schemeClr val="tx1"/>
                          </a:solidFill>
                          <a:effectLst/>
                        </a:rPr>
                        <a:t>(200, 5400)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5168" marR="75487" marT="75487" marB="75487"/>
                </a:tc>
                <a:extLst>
                  <a:ext uri="{0D108BD9-81ED-4DB2-BD59-A6C34878D82A}">
                    <a16:rowId xmlns:a16="http://schemas.microsoft.com/office/drawing/2014/main" val="3553476570"/>
                  </a:ext>
                </a:extLst>
              </a:tr>
            </a:tbl>
          </a:graphicData>
        </a:graphic>
      </p:graphicFrame>
      <p:graphicFrame>
        <p:nvGraphicFramePr>
          <p:cNvPr id="6" name="Table 5">
            <a:extLst>
              <a:ext uri="{FF2B5EF4-FFF2-40B4-BE49-F238E27FC236}">
                <a16:creationId xmlns:a16="http://schemas.microsoft.com/office/drawing/2014/main" id="{1E9CAA3A-C98C-2F7A-03AC-0F2CBAB8F90B}"/>
              </a:ext>
            </a:extLst>
          </p:cNvPr>
          <p:cNvGraphicFramePr>
            <a:graphicFrameLocks noGrp="1"/>
          </p:cNvGraphicFramePr>
          <p:nvPr/>
        </p:nvGraphicFramePr>
        <p:xfrm>
          <a:off x="548640" y="3624675"/>
          <a:ext cx="10972173" cy="2397005"/>
        </p:xfrm>
        <a:graphic>
          <a:graphicData uri="http://schemas.openxmlformats.org/drawingml/2006/table">
            <a:tbl>
              <a:tblPr firstRow="1" firstCol="1" bandRow="1">
                <a:tableStyleId>{5C22544A-7EE6-4342-B048-85BDC9FD1C3A}</a:tableStyleId>
              </a:tblPr>
              <a:tblGrid>
                <a:gridCol w="1018421">
                  <a:extLst>
                    <a:ext uri="{9D8B030D-6E8A-4147-A177-3AD203B41FA5}">
                      <a16:colId xmlns:a16="http://schemas.microsoft.com/office/drawing/2014/main" val="748799383"/>
                    </a:ext>
                  </a:extLst>
                </a:gridCol>
                <a:gridCol w="993003">
                  <a:extLst>
                    <a:ext uri="{9D8B030D-6E8A-4147-A177-3AD203B41FA5}">
                      <a16:colId xmlns:a16="http://schemas.microsoft.com/office/drawing/2014/main" val="1249364023"/>
                    </a:ext>
                  </a:extLst>
                </a:gridCol>
                <a:gridCol w="993003">
                  <a:extLst>
                    <a:ext uri="{9D8B030D-6E8A-4147-A177-3AD203B41FA5}">
                      <a16:colId xmlns:a16="http://schemas.microsoft.com/office/drawing/2014/main" val="1024128694"/>
                    </a:ext>
                  </a:extLst>
                </a:gridCol>
                <a:gridCol w="1946184">
                  <a:extLst>
                    <a:ext uri="{9D8B030D-6E8A-4147-A177-3AD203B41FA5}">
                      <a16:colId xmlns:a16="http://schemas.microsoft.com/office/drawing/2014/main" val="631385120"/>
                    </a:ext>
                  </a:extLst>
                </a:gridCol>
                <a:gridCol w="1946184">
                  <a:extLst>
                    <a:ext uri="{9D8B030D-6E8A-4147-A177-3AD203B41FA5}">
                      <a16:colId xmlns:a16="http://schemas.microsoft.com/office/drawing/2014/main" val="4188482418"/>
                    </a:ext>
                  </a:extLst>
                </a:gridCol>
                <a:gridCol w="953181">
                  <a:extLst>
                    <a:ext uri="{9D8B030D-6E8A-4147-A177-3AD203B41FA5}">
                      <a16:colId xmlns:a16="http://schemas.microsoft.com/office/drawing/2014/main" val="3000418625"/>
                    </a:ext>
                  </a:extLst>
                </a:gridCol>
                <a:gridCol w="1075188">
                  <a:extLst>
                    <a:ext uri="{9D8B030D-6E8A-4147-A177-3AD203B41FA5}">
                      <a16:colId xmlns:a16="http://schemas.microsoft.com/office/drawing/2014/main" val="4132680295"/>
                    </a:ext>
                  </a:extLst>
                </a:gridCol>
                <a:gridCol w="989614">
                  <a:extLst>
                    <a:ext uri="{9D8B030D-6E8A-4147-A177-3AD203B41FA5}">
                      <a16:colId xmlns:a16="http://schemas.microsoft.com/office/drawing/2014/main" val="3229244617"/>
                    </a:ext>
                  </a:extLst>
                </a:gridCol>
                <a:gridCol w="1057395">
                  <a:extLst>
                    <a:ext uri="{9D8B030D-6E8A-4147-A177-3AD203B41FA5}">
                      <a16:colId xmlns:a16="http://schemas.microsoft.com/office/drawing/2014/main" val="1832784234"/>
                    </a:ext>
                  </a:extLst>
                </a:gridCol>
              </a:tblGrid>
              <a:tr h="737540">
                <a:tc>
                  <a:txBody>
                    <a:bodyPr/>
                    <a:lstStyle/>
                    <a:p>
                      <a:pPr marL="0" marR="0">
                        <a:lnSpc>
                          <a:spcPct val="107000"/>
                        </a:lnSpc>
                        <a:spcAft>
                          <a:spcPts val="800"/>
                        </a:spcAft>
                        <a:buNone/>
                      </a:pPr>
                      <a:r>
                        <a:rPr lang="en-US" sz="1050" kern="100">
                          <a:solidFill>
                            <a:schemeClr val="tx1"/>
                          </a:solidFill>
                          <a:effectLst/>
                        </a:rPr>
                        <a:t>Pediatrics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Physician without CDCES	</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Physician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Nurse practitioner/physician assistant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Nurse practitioner/physician assistant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Social worker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Social worker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Registered nurse without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Registered nurse with CDCES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645286"/>
                  </a:ext>
                </a:extLst>
              </a:tr>
              <a:tr h="921925">
                <a:tc>
                  <a:txBody>
                    <a:bodyPr/>
                    <a:lstStyle/>
                    <a:p>
                      <a:pPr marL="0" marR="0">
                        <a:lnSpc>
                          <a:spcPct val="107000"/>
                        </a:lnSpc>
                        <a:spcAft>
                          <a:spcPts val="800"/>
                        </a:spcAft>
                        <a:buNone/>
                      </a:pPr>
                      <a:r>
                        <a:rPr lang="en-US" sz="1050" kern="100">
                          <a:solidFill>
                            <a:schemeClr val="tx1"/>
                          </a:solidFill>
                          <a:effectLst/>
                        </a:rPr>
                        <a:t>Mean Ratio of providers to patients</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1:229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1:2070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1:820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1:1200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1:1148</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1:3016</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1:581</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1:489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1666536"/>
                  </a:ext>
                </a:extLst>
              </a:tr>
              <a:tr h="184385">
                <a:tc>
                  <a:txBody>
                    <a:bodyPr/>
                    <a:lstStyle/>
                    <a:p>
                      <a:pPr marL="0" marR="0">
                        <a:lnSpc>
                          <a:spcPct val="107000"/>
                        </a:lnSpc>
                        <a:spcAft>
                          <a:spcPts val="800"/>
                        </a:spcAft>
                        <a:buNone/>
                      </a:pPr>
                      <a:r>
                        <a:rPr lang="en-US" sz="1050" kern="100">
                          <a:solidFill>
                            <a:schemeClr val="tx1"/>
                          </a:solidFill>
                          <a:effectLst/>
                        </a:rPr>
                        <a:t>Median</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1:176</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1:1153</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1:546</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1:1102</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1:933</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1:3478</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1:313</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1:498</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1859170"/>
                  </a:ext>
                </a:extLst>
              </a:tr>
              <a:tr h="553155">
                <a:tc>
                  <a:txBody>
                    <a:bodyPr/>
                    <a:lstStyle/>
                    <a:p>
                      <a:pPr marL="0" marR="0">
                        <a:lnSpc>
                          <a:spcPct val="107000"/>
                        </a:lnSpc>
                        <a:spcAft>
                          <a:spcPts val="800"/>
                        </a:spcAft>
                        <a:buNone/>
                      </a:pPr>
                      <a:r>
                        <a:rPr lang="en-US" sz="1050" kern="100">
                          <a:solidFill>
                            <a:schemeClr val="tx1"/>
                          </a:solidFill>
                          <a:effectLst/>
                        </a:rPr>
                        <a:t>Range (min, max)</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(60, 1082) </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(83,4975)</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(143, 4000)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(121, 4777)</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(111, 5250)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(1108, 4000)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(60, 6369)</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050" kern="100">
                          <a:solidFill>
                            <a:schemeClr val="tx1"/>
                          </a:solidFill>
                          <a:effectLst/>
                        </a:rPr>
                        <a:t>(114, 1050)</a:t>
                      </a:r>
                      <a:endParaRPr lang="en-US" sz="10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3571918"/>
                  </a:ext>
                </a:extLst>
              </a:tr>
            </a:tbl>
          </a:graphicData>
        </a:graphic>
      </p:graphicFrame>
    </p:spTree>
    <p:extLst>
      <p:ext uri="{BB962C8B-B14F-4D97-AF65-F5344CB8AC3E}">
        <p14:creationId xmlns:p14="http://schemas.microsoft.com/office/powerpoint/2010/main" val="31415303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889D-3F97-E128-0A34-DBF09452F037}"/>
              </a:ext>
            </a:extLst>
          </p:cNvPr>
          <p:cNvSpPr>
            <a:spLocks noGrp="1"/>
          </p:cNvSpPr>
          <p:nvPr>
            <p:ph type="title"/>
          </p:nvPr>
        </p:nvSpPr>
        <p:spPr/>
        <p:txBody>
          <a:bodyPr>
            <a:normAutofit fontScale="90000"/>
          </a:bodyPr>
          <a:lstStyle/>
          <a:p>
            <a:r>
              <a:rPr lang="en-US" dirty="0"/>
              <a:t>FTE Summary</a:t>
            </a:r>
          </a:p>
        </p:txBody>
      </p:sp>
      <p:sp>
        <p:nvSpPr>
          <p:cNvPr id="3" name="Content Placeholder 2">
            <a:extLst>
              <a:ext uri="{FF2B5EF4-FFF2-40B4-BE49-F238E27FC236}">
                <a16:creationId xmlns:a16="http://schemas.microsoft.com/office/drawing/2014/main" id="{5B6CA0A0-B60B-177E-57F9-596C38AA794E}"/>
              </a:ext>
            </a:extLst>
          </p:cNvPr>
          <p:cNvSpPr>
            <a:spLocks noGrp="1"/>
          </p:cNvSpPr>
          <p:nvPr>
            <p:ph sz="quarter" idx="10"/>
          </p:nvPr>
        </p:nvSpPr>
        <p:spPr>
          <a:xfrm>
            <a:off x="549274" y="685800"/>
            <a:ext cx="10972166" cy="4876800"/>
          </a:xfrm>
        </p:spPr>
        <p:txBody>
          <a:bodyPr/>
          <a:lstStyle/>
          <a:p>
            <a:r>
              <a:rPr lang="en-US" i="1" dirty="0">
                <a:solidFill>
                  <a:srgbClr val="505050"/>
                </a:solidFill>
                <a:effectLst/>
                <a:latin typeface="Helvetica" pitchFamily="2" charset="0"/>
              </a:rPr>
              <a:t>Physician</a:t>
            </a:r>
          </a:p>
          <a:p>
            <a:r>
              <a:rPr lang="en-US" i="1" dirty="0">
                <a:solidFill>
                  <a:srgbClr val="505050"/>
                </a:solidFill>
                <a:latin typeface="Helvetica" pitchFamily="2" charset="0"/>
              </a:rPr>
              <a:t>Nurse Practitioner/Physician Assistant</a:t>
            </a:r>
          </a:p>
          <a:p>
            <a:r>
              <a:rPr lang="en-US" i="1" dirty="0">
                <a:solidFill>
                  <a:srgbClr val="505050"/>
                </a:solidFill>
                <a:effectLst/>
                <a:latin typeface="Helvetica" pitchFamily="2" charset="0"/>
              </a:rPr>
              <a:t>Social Worker</a:t>
            </a:r>
          </a:p>
          <a:p>
            <a:r>
              <a:rPr lang="en-US" i="1" dirty="0">
                <a:solidFill>
                  <a:srgbClr val="505050"/>
                </a:solidFill>
                <a:effectLst/>
                <a:latin typeface="Helvetica" pitchFamily="2" charset="0"/>
              </a:rPr>
              <a:t>Registered nurse</a:t>
            </a:r>
            <a:endParaRPr lang="en-US" dirty="0">
              <a:solidFill>
                <a:srgbClr val="505050"/>
              </a:solidFill>
              <a:effectLst/>
              <a:latin typeface="Helvetica" pitchFamily="2" charset="0"/>
            </a:endParaRPr>
          </a:p>
          <a:p>
            <a:r>
              <a:rPr lang="en-US" i="1" dirty="0">
                <a:solidFill>
                  <a:srgbClr val="505050"/>
                </a:solidFill>
                <a:effectLst/>
                <a:highlight>
                  <a:srgbClr val="FFFF00"/>
                </a:highlight>
                <a:latin typeface="Helvetica" pitchFamily="2" charset="0"/>
              </a:rPr>
              <a:t>Psychologist</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Psychiatrist</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Clinical pharmacist</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Registered dietitian</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QI</a:t>
            </a:r>
            <a:r>
              <a:rPr lang="en-US" dirty="0">
                <a:solidFill>
                  <a:srgbClr val="505050"/>
                </a:solidFill>
                <a:highlight>
                  <a:srgbClr val="FFFF00"/>
                </a:highlight>
                <a:latin typeface="Helvetica" pitchFamily="2" charset="0"/>
              </a:rPr>
              <a:t> </a:t>
            </a:r>
            <a:r>
              <a:rPr lang="en-US" i="1" dirty="0">
                <a:solidFill>
                  <a:srgbClr val="505050"/>
                </a:solidFill>
                <a:effectLst/>
                <a:highlight>
                  <a:srgbClr val="FFFF00"/>
                </a:highlight>
                <a:latin typeface="Helvetica" pitchFamily="2" charset="0"/>
              </a:rPr>
              <a:t>coordinator/analyst/specialist</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Patient/Parent partner</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Data analyst/specialist</a:t>
            </a:r>
            <a:endParaRPr lang="en-US" dirty="0">
              <a:solidFill>
                <a:srgbClr val="505050"/>
              </a:solidFill>
              <a:effectLst/>
              <a:highlight>
                <a:srgbClr val="FFFF00"/>
              </a:highlight>
              <a:latin typeface="Helvetica" pitchFamily="2" charset="0"/>
            </a:endParaRPr>
          </a:p>
          <a:p>
            <a:r>
              <a:rPr lang="en-US" i="1" dirty="0">
                <a:solidFill>
                  <a:srgbClr val="505050"/>
                </a:solidFill>
                <a:effectLst/>
                <a:highlight>
                  <a:srgbClr val="FFFF00"/>
                </a:highlight>
                <a:latin typeface="Helvetica" pitchFamily="2" charset="0"/>
              </a:rPr>
              <a:t>Technology coordinator/navigator</a:t>
            </a:r>
            <a:endParaRPr lang="en-US" dirty="0">
              <a:solidFill>
                <a:srgbClr val="505050"/>
              </a:solidFill>
              <a:effectLst/>
              <a:highlight>
                <a:srgbClr val="FFFF00"/>
              </a:highlight>
              <a:latin typeface="Helvetica" pitchFamily="2" charset="0"/>
            </a:endParaRPr>
          </a:p>
          <a:p>
            <a:endParaRPr lang="en-US" dirty="0"/>
          </a:p>
        </p:txBody>
      </p:sp>
    </p:spTree>
    <p:extLst>
      <p:ext uri="{BB962C8B-B14F-4D97-AF65-F5344CB8AC3E}">
        <p14:creationId xmlns:p14="http://schemas.microsoft.com/office/powerpoint/2010/main" val="1412666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14A57F3-E739-93CB-786F-3EF121A05772}"/>
              </a:ext>
            </a:extLst>
          </p:cNvPr>
          <p:cNvSpPr>
            <a:spLocks noGrp="1"/>
          </p:cNvSpPr>
          <p:nvPr>
            <p:ph type="title"/>
          </p:nvPr>
        </p:nvSpPr>
        <p:spPr>
          <a:xfrm>
            <a:off x="841248" y="334644"/>
            <a:ext cx="10509504" cy="1076914"/>
          </a:xfrm>
        </p:spPr>
        <p:txBody>
          <a:bodyPr anchor="ctr">
            <a:normAutofit/>
          </a:bodyPr>
          <a:lstStyle/>
          <a:p>
            <a:r>
              <a:rPr lang="en-US" sz="4000" dirty="0"/>
              <a:t>Language for Manuscripts and Grant Applications</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9">
            <a:extLst>
              <a:ext uri="{FF2B5EF4-FFF2-40B4-BE49-F238E27FC236}">
                <a16:creationId xmlns:a16="http://schemas.microsoft.com/office/drawing/2014/main" id="{B1F70FC9-1318-8059-C49E-FEC0B5C2BFD1}"/>
              </a:ext>
            </a:extLst>
          </p:cNvPr>
          <p:cNvGraphicFramePr>
            <a:graphicFrameLocks noGrp="1"/>
          </p:cNvGraphicFramePr>
          <p:nvPr>
            <p:ph idx="1"/>
            <p:extLst>
              <p:ext uri="{D42A27DB-BD31-4B8C-83A1-F6EECF244321}">
                <p14:modId xmlns:p14="http://schemas.microsoft.com/office/powerpoint/2010/main" val="1359169137"/>
              </p:ext>
            </p:extLst>
          </p:nvPr>
        </p:nvGraphicFramePr>
        <p:xfrm>
          <a:off x="657225" y="1170874"/>
          <a:ext cx="10690479" cy="5607402"/>
        </p:xfrm>
        <a:graphic>
          <a:graphicData uri="http://schemas.openxmlformats.org/drawingml/2006/table">
            <a:tbl>
              <a:tblPr firstRow="1" firstCol="1">
                <a:tableStyleId>{5C22544A-7EE6-4342-B048-85BDC9FD1C3A}</a:tableStyleId>
              </a:tblPr>
              <a:tblGrid>
                <a:gridCol w="1853486">
                  <a:extLst>
                    <a:ext uri="{9D8B030D-6E8A-4147-A177-3AD203B41FA5}">
                      <a16:colId xmlns:a16="http://schemas.microsoft.com/office/drawing/2014/main" val="3783559180"/>
                    </a:ext>
                  </a:extLst>
                </a:gridCol>
                <a:gridCol w="2859424">
                  <a:extLst>
                    <a:ext uri="{9D8B030D-6E8A-4147-A177-3AD203B41FA5}">
                      <a16:colId xmlns:a16="http://schemas.microsoft.com/office/drawing/2014/main" val="2611011218"/>
                    </a:ext>
                  </a:extLst>
                </a:gridCol>
                <a:gridCol w="5977569">
                  <a:extLst>
                    <a:ext uri="{9D8B030D-6E8A-4147-A177-3AD203B41FA5}">
                      <a16:colId xmlns:a16="http://schemas.microsoft.com/office/drawing/2014/main" val="3417689601"/>
                    </a:ext>
                  </a:extLst>
                </a:gridCol>
              </a:tblGrid>
              <a:tr h="196403">
                <a:tc>
                  <a:txBody>
                    <a:bodyPr/>
                    <a:lstStyle/>
                    <a:p>
                      <a:pPr marL="0" marR="0">
                        <a:lnSpc>
                          <a:spcPct val="116000"/>
                        </a:lnSpc>
                        <a:spcBef>
                          <a:spcPts val="0"/>
                        </a:spcBef>
                        <a:spcAft>
                          <a:spcPts val="0"/>
                        </a:spcAft>
                      </a:pPr>
                      <a:r>
                        <a:rPr lang="en-US" sz="1400">
                          <a:effectLst/>
                        </a:rPr>
                        <a:t> </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Preferred language</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Language we don’t prefer</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438526574"/>
                  </a:ext>
                </a:extLst>
              </a:tr>
              <a:tr h="374856">
                <a:tc rowSpan="2">
                  <a:txBody>
                    <a:bodyPr/>
                    <a:lstStyle/>
                    <a:p>
                      <a:pPr marL="0" marR="0">
                        <a:lnSpc>
                          <a:spcPct val="116000"/>
                        </a:lnSpc>
                        <a:spcBef>
                          <a:spcPts val="0"/>
                        </a:spcBef>
                        <a:spcAft>
                          <a:spcPts val="0"/>
                        </a:spcAft>
                      </a:pPr>
                      <a:r>
                        <a:rPr lang="en-US" sz="1400">
                          <a:effectLst/>
                        </a:rPr>
                        <a:t>Collaborative terms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T1D Exchange</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“Type 1 Diabetes” Exchange is not our full name. We are incorporated as “T1D Exchange”</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417271041"/>
                  </a:ext>
                </a:extLst>
              </a:tr>
              <a:tr h="196403">
                <a:tc vMerge="1">
                  <a:txBody>
                    <a:bodyPr/>
                    <a:lstStyle/>
                    <a:p>
                      <a:endParaRPr lang="en-US"/>
                    </a:p>
                  </a:txBody>
                  <a:tcPr/>
                </a:tc>
                <a:tc>
                  <a:txBody>
                    <a:bodyPr/>
                    <a:lstStyle/>
                    <a:p>
                      <a:pPr marL="0" marR="0">
                        <a:lnSpc>
                          <a:spcPct val="116000"/>
                        </a:lnSpc>
                        <a:spcBef>
                          <a:spcPts val="0"/>
                        </a:spcBef>
                        <a:spcAft>
                          <a:spcPts val="0"/>
                        </a:spcAft>
                      </a:pPr>
                      <a:r>
                        <a:rPr lang="en-US" sz="1400">
                          <a:effectLst/>
                        </a:rPr>
                        <a:t>Centers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Clinics, Hospitals, Sites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3675186718"/>
                  </a:ext>
                </a:extLst>
              </a:tr>
              <a:tr h="196403">
                <a:tc rowSpan="3">
                  <a:txBody>
                    <a:bodyPr/>
                    <a:lstStyle/>
                    <a:p>
                      <a:pPr marL="0" marR="0">
                        <a:lnSpc>
                          <a:spcPct val="116000"/>
                        </a:lnSpc>
                        <a:spcBef>
                          <a:spcPts val="0"/>
                        </a:spcBef>
                        <a:spcAft>
                          <a:spcPts val="0"/>
                        </a:spcAft>
                      </a:pPr>
                      <a:r>
                        <a:rPr lang="en-US" sz="1400">
                          <a:effectLst/>
                        </a:rPr>
                        <a:t>Populations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People with Diabetes (PWD)</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Patients, Diabetics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79282098"/>
                  </a:ext>
                </a:extLst>
              </a:tr>
              <a:tr h="374856">
                <a:tc vMerge="1">
                  <a:txBody>
                    <a:bodyPr/>
                    <a:lstStyle/>
                    <a:p>
                      <a:endParaRPr lang="en-US"/>
                    </a:p>
                  </a:txBody>
                  <a:tcPr/>
                </a:tc>
                <a:tc>
                  <a:txBody>
                    <a:bodyPr/>
                    <a:lstStyle/>
                    <a:p>
                      <a:pPr marL="0" marR="0">
                        <a:lnSpc>
                          <a:spcPct val="116000"/>
                        </a:lnSpc>
                        <a:spcBef>
                          <a:spcPts val="0"/>
                        </a:spcBef>
                        <a:spcAft>
                          <a:spcPts val="0"/>
                        </a:spcAft>
                      </a:pPr>
                      <a:r>
                        <a:rPr lang="en-US" sz="1400">
                          <a:effectLst/>
                        </a:rPr>
                        <a:t>People with Type 1 Diabetes (PwT1D)</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Patients, Diabetics</a:t>
                      </a:r>
                    </a:p>
                    <a:p>
                      <a:pPr marL="0" marR="0">
                        <a:lnSpc>
                          <a:spcPct val="116000"/>
                        </a:lnSpc>
                        <a:spcBef>
                          <a:spcPts val="0"/>
                        </a:spcBef>
                        <a:spcAft>
                          <a:spcPts val="0"/>
                        </a:spcAft>
                      </a:pPr>
                      <a:r>
                        <a:rPr lang="en-US" sz="1400">
                          <a:effectLst/>
                        </a:rPr>
                        <a:t> </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535228679"/>
                  </a:ext>
                </a:extLst>
              </a:tr>
              <a:tr h="553310">
                <a:tc vMerge="1">
                  <a:txBody>
                    <a:bodyPr/>
                    <a:lstStyle/>
                    <a:p>
                      <a:endParaRPr lang="en-US"/>
                    </a:p>
                  </a:txBody>
                  <a:tcPr/>
                </a:tc>
                <a:tc>
                  <a:txBody>
                    <a:bodyPr/>
                    <a:lstStyle/>
                    <a:p>
                      <a:pPr marL="0" marR="0">
                        <a:lnSpc>
                          <a:spcPct val="116000"/>
                        </a:lnSpc>
                        <a:spcBef>
                          <a:spcPts val="0"/>
                        </a:spcBef>
                        <a:spcAft>
                          <a:spcPts val="0"/>
                        </a:spcAft>
                      </a:pPr>
                      <a:r>
                        <a:rPr lang="en-US" sz="1400">
                          <a:effectLst/>
                        </a:rPr>
                        <a:t>People with Type 2 Diabetes (PwT2D)</a:t>
                      </a:r>
                    </a:p>
                    <a:p>
                      <a:pPr marL="0" marR="0">
                        <a:lnSpc>
                          <a:spcPct val="116000"/>
                        </a:lnSpc>
                        <a:spcBef>
                          <a:spcPts val="0"/>
                        </a:spcBef>
                        <a:spcAft>
                          <a:spcPts val="0"/>
                        </a:spcAft>
                      </a:pPr>
                      <a:r>
                        <a:rPr lang="en-US" sz="1400">
                          <a:effectLst/>
                        </a:rPr>
                        <a:t> </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Patients, Diabetics</a:t>
                      </a:r>
                    </a:p>
                    <a:p>
                      <a:pPr marL="0" marR="0">
                        <a:lnSpc>
                          <a:spcPct val="116000"/>
                        </a:lnSpc>
                        <a:spcBef>
                          <a:spcPts val="0"/>
                        </a:spcBef>
                        <a:spcAft>
                          <a:spcPts val="0"/>
                        </a:spcAft>
                      </a:pPr>
                      <a:r>
                        <a:rPr lang="en-US" sz="1400">
                          <a:effectLst/>
                        </a:rPr>
                        <a:t> </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3092543996"/>
                  </a:ext>
                </a:extLst>
              </a:tr>
              <a:tr h="196403">
                <a:tc>
                  <a:txBody>
                    <a:bodyPr/>
                    <a:lstStyle/>
                    <a:p>
                      <a:pPr marL="0" marR="0">
                        <a:lnSpc>
                          <a:spcPct val="116000"/>
                        </a:lnSpc>
                        <a:spcBef>
                          <a:spcPts val="0"/>
                        </a:spcBef>
                        <a:spcAft>
                          <a:spcPts val="0"/>
                        </a:spcAft>
                      </a:pPr>
                      <a:r>
                        <a:rPr lang="en-US" sz="1400">
                          <a:effectLst/>
                        </a:rPr>
                        <a:t>Diseases/events/dx</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Diabetes-related Ketoacidosis (DKA)</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Diabetic Ketoacidosis (DKA)</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47631991"/>
                  </a:ext>
                </a:extLst>
              </a:tr>
              <a:tr h="196403">
                <a:tc rowSpan="2">
                  <a:txBody>
                    <a:bodyPr/>
                    <a:lstStyle/>
                    <a:p>
                      <a:pPr marL="0" marR="0">
                        <a:lnSpc>
                          <a:spcPct val="116000"/>
                        </a:lnSpc>
                        <a:spcBef>
                          <a:spcPts val="0"/>
                        </a:spcBef>
                        <a:spcAft>
                          <a:spcPts val="0"/>
                        </a:spcAft>
                      </a:pPr>
                      <a:r>
                        <a:rPr lang="en-US" sz="1400">
                          <a:effectLst/>
                        </a:rPr>
                        <a:t>Glucose monitoring</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Check</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Test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3419088723"/>
                  </a:ext>
                </a:extLst>
              </a:tr>
              <a:tr h="1267124">
                <a:tc vMerge="1">
                  <a:txBody>
                    <a:bodyPr/>
                    <a:lstStyle/>
                    <a:p>
                      <a:endParaRPr lang="en-US"/>
                    </a:p>
                  </a:txBody>
                  <a:tcPr/>
                </a:tc>
                <a:tc>
                  <a:txBody>
                    <a:bodyPr/>
                    <a:lstStyle/>
                    <a:p>
                      <a:pPr marL="0" marR="0">
                        <a:lnSpc>
                          <a:spcPct val="116000"/>
                        </a:lnSpc>
                        <a:spcBef>
                          <a:spcPts val="0"/>
                        </a:spcBef>
                        <a:spcAft>
                          <a:spcPts val="0"/>
                        </a:spcAft>
                      </a:pPr>
                      <a:r>
                        <a:rPr lang="en-US" sz="1400">
                          <a:effectLst/>
                        </a:rPr>
                        <a:t>Manage</a:t>
                      </a:r>
                    </a:p>
                    <a:p>
                      <a:pPr marL="0" marR="0">
                        <a:lnSpc>
                          <a:spcPct val="116000"/>
                        </a:lnSpc>
                        <a:spcBef>
                          <a:spcPts val="0"/>
                        </a:spcBef>
                        <a:spcAft>
                          <a:spcPts val="0"/>
                        </a:spcAft>
                      </a:pPr>
                      <a:r>
                        <a:rPr lang="en-US" sz="1400">
                          <a:effectLst/>
                        </a:rPr>
                        <a:t>A1C</a:t>
                      </a:r>
                    </a:p>
                    <a:p>
                      <a:pPr marL="0" marR="0">
                        <a:lnSpc>
                          <a:spcPct val="116000"/>
                        </a:lnSpc>
                        <a:spcBef>
                          <a:spcPts val="0"/>
                        </a:spcBef>
                        <a:spcAft>
                          <a:spcPts val="0"/>
                        </a:spcAft>
                      </a:pPr>
                      <a:r>
                        <a:rPr lang="en-US" sz="1400">
                          <a:effectLst/>
                        </a:rPr>
                        <a:t>Blood glucose levels</a:t>
                      </a:r>
                    </a:p>
                    <a:p>
                      <a:pPr marL="0" marR="0">
                        <a:lnSpc>
                          <a:spcPct val="116000"/>
                        </a:lnSpc>
                        <a:spcBef>
                          <a:spcPts val="0"/>
                        </a:spcBef>
                        <a:spcAft>
                          <a:spcPts val="0"/>
                        </a:spcAft>
                      </a:pPr>
                      <a:r>
                        <a:rPr lang="en-US" sz="1400">
                          <a:effectLst/>
                        </a:rPr>
                        <a:t>Blood glucose goals (above or below)</a:t>
                      </a:r>
                    </a:p>
                    <a:p>
                      <a:pPr marL="0" marR="0">
                        <a:lnSpc>
                          <a:spcPct val="116000"/>
                        </a:lnSpc>
                        <a:spcBef>
                          <a:spcPts val="0"/>
                        </a:spcBef>
                        <a:spcAft>
                          <a:spcPts val="0"/>
                        </a:spcAft>
                      </a:pPr>
                      <a:r>
                        <a:rPr lang="en-US" sz="1400">
                          <a:effectLst/>
                        </a:rPr>
                        <a:t>Glycemic goal</a:t>
                      </a:r>
                    </a:p>
                    <a:p>
                      <a:pPr marL="0" marR="0">
                        <a:lnSpc>
                          <a:spcPct val="116000"/>
                        </a:lnSpc>
                        <a:spcBef>
                          <a:spcPts val="0"/>
                        </a:spcBef>
                        <a:spcAft>
                          <a:spcPts val="0"/>
                        </a:spcAft>
                      </a:pPr>
                      <a:r>
                        <a:rPr lang="en-US" sz="1400">
                          <a:effectLst/>
                        </a:rPr>
                        <a:t>Euglycemia</a:t>
                      </a:r>
                    </a:p>
                    <a:p>
                      <a:pPr marL="0" marR="0">
                        <a:lnSpc>
                          <a:spcPct val="116000"/>
                        </a:lnSpc>
                        <a:spcBef>
                          <a:spcPts val="0"/>
                        </a:spcBef>
                        <a:spcAft>
                          <a:spcPts val="0"/>
                        </a:spcAft>
                      </a:pPr>
                      <a:r>
                        <a:rPr lang="en-US" sz="1400">
                          <a:effectLst/>
                        </a:rPr>
                        <a:t>Measure</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Control, Glycemic control, Compliance, Adherence </a:t>
                      </a:r>
                    </a:p>
                    <a:p>
                      <a:pPr marL="0" marR="0">
                        <a:lnSpc>
                          <a:spcPct val="116000"/>
                        </a:lnSpc>
                        <a:spcBef>
                          <a:spcPts val="0"/>
                        </a:spcBef>
                        <a:spcAft>
                          <a:spcPts val="0"/>
                        </a:spcAft>
                      </a:pPr>
                      <a:r>
                        <a:rPr lang="en-US" sz="1400">
                          <a:effectLst/>
                        </a:rPr>
                        <a:t> </a:t>
                      </a:r>
                    </a:p>
                    <a:p>
                      <a:pPr marL="0" marR="0">
                        <a:lnSpc>
                          <a:spcPct val="116000"/>
                        </a:lnSpc>
                        <a:spcBef>
                          <a:spcPts val="0"/>
                        </a:spcBef>
                        <a:spcAft>
                          <a:spcPts val="0"/>
                        </a:spcAft>
                      </a:pPr>
                      <a:r>
                        <a:rPr lang="en-US" sz="1400">
                          <a:effectLst/>
                        </a:rPr>
                        <a:t> </a:t>
                      </a:r>
                    </a:p>
                    <a:p>
                      <a:pPr marL="0" marR="0">
                        <a:lnSpc>
                          <a:spcPct val="116000"/>
                        </a:lnSpc>
                        <a:spcBef>
                          <a:spcPts val="0"/>
                        </a:spcBef>
                        <a:spcAft>
                          <a:spcPts val="0"/>
                        </a:spcAft>
                      </a:pPr>
                      <a:r>
                        <a:rPr lang="en-US" sz="1400">
                          <a:effectLst/>
                        </a:rPr>
                        <a:t> </a:t>
                      </a:r>
                    </a:p>
                    <a:p>
                      <a:pPr marL="0" marR="0">
                        <a:lnSpc>
                          <a:spcPct val="116000"/>
                        </a:lnSpc>
                        <a:spcBef>
                          <a:spcPts val="0"/>
                        </a:spcBef>
                        <a:spcAft>
                          <a:spcPts val="0"/>
                        </a:spcAft>
                      </a:pPr>
                      <a:r>
                        <a:rPr lang="en-US" sz="1400">
                          <a:effectLst/>
                        </a:rPr>
                        <a:t> </a:t>
                      </a:r>
                    </a:p>
                    <a:p>
                      <a:pPr marL="0" marR="0">
                        <a:lnSpc>
                          <a:spcPct val="116000"/>
                        </a:lnSpc>
                        <a:spcBef>
                          <a:spcPts val="0"/>
                        </a:spcBef>
                        <a:spcAft>
                          <a:spcPts val="0"/>
                        </a:spcAft>
                      </a:pPr>
                      <a:r>
                        <a:rPr lang="en-US" sz="1400">
                          <a:effectLst/>
                        </a:rPr>
                        <a:t> </a:t>
                      </a:r>
                    </a:p>
                    <a:p>
                      <a:pPr marL="0" marR="0">
                        <a:lnSpc>
                          <a:spcPct val="116000"/>
                        </a:lnSpc>
                        <a:spcBef>
                          <a:spcPts val="0"/>
                        </a:spcBef>
                        <a:spcAft>
                          <a:spcPts val="0"/>
                        </a:spcAft>
                      </a:pPr>
                      <a:r>
                        <a:rPr lang="en-US" sz="1400">
                          <a:effectLst/>
                        </a:rPr>
                        <a:t>Test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2398685133"/>
                  </a:ext>
                </a:extLst>
              </a:tr>
              <a:tr h="374856">
                <a:tc>
                  <a:txBody>
                    <a:bodyPr/>
                    <a:lstStyle/>
                    <a:p>
                      <a:pPr marL="0" marR="0">
                        <a:lnSpc>
                          <a:spcPct val="116000"/>
                        </a:lnSpc>
                        <a:spcBef>
                          <a:spcPts val="0"/>
                        </a:spcBef>
                        <a:spcAft>
                          <a:spcPts val="0"/>
                        </a:spcAft>
                      </a:pPr>
                      <a:r>
                        <a:rPr lang="en-US" sz="1400">
                          <a:effectLst/>
                        </a:rPr>
                        <a:t>Diabetes management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Engagement, involvement, participation</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Compliant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2095551001"/>
                  </a:ext>
                </a:extLst>
              </a:tr>
              <a:tr h="374856">
                <a:tc>
                  <a:txBody>
                    <a:bodyPr/>
                    <a:lstStyle/>
                    <a:p>
                      <a:pPr marL="0" marR="0">
                        <a:lnSpc>
                          <a:spcPct val="116000"/>
                        </a:lnSpc>
                        <a:spcBef>
                          <a:spcPts val="0"/>
                        </a:spcBef>
                        <a:spcAft>
                          <a:spcPts val="0"/>
                        </a:spcAft>
                      </a:pPr>
                      <a:r>
                        <a:rPr lang="en-US" sz="1400">
                          <a:effectLst/>
                        </a:rPr>
                        <a:t>Health equity</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Minoritized</a:t>
                      </a:r>
                    </a:p>
                    <a:p>
                      <a:pPr marL="0" marR="0">
                        <a:lnSpc>
                          <a:spcPct val="116000"/>
                        </a:lnSpc>
                        <a:spcBef>
                          <a:spcPts val="0"/>
                        </a:spcBef>
                        <a:spcAft>
                          <a:spcPts val="0"/>
                        </a:spcAft>
                      </a:pPr>
                      <a:r>
                        <a:rPr lang="en-US" sz="1400">
                          <a:effectLst/>
                          <a:highlight>
                            <a:srgbClr val="FFFF00"/>
                          </a:highlight>
                        </a:rPr>
                        <a:t>Other examples?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Minority</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1037196474"/>
                  </a:ext>
                </a:extLst>
              </a:tr>
              <a:tr h="196403">
                <a:tc>
                  <a:txBody>
                    <a:bodyPr/>
                    <a:lstStyle/>
                    <a:p>
                      <a:pPr marL="0" marR="0">
                        <a:lnSpc>
                          <a:spcPct val="116000"/>
                        </a:lnSpc>
                        <a:spcBef>
                          <a:spcPts val="0"/>
                        </a:spcBef>
                        <a:spcAft>
                          <a:spcPts val="0"/>
                        </a:spcAft>
                      </a:pPr>
                      <a:r>
                        <a:rPr lang="en-US" sz="1400" dirty="0">
                          <a:effectLst/>
                        </a:rPr>
                        <a:t>EHR</a:t>
                      </a:r>
                      <a:endParaRPr lang="en-US"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a:effectLst/>
                        </a:rPr>
                        <a:t> </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tc>
                  <a:txBody>
                    <a:bodyPr/>
                    <a:lstStyle/>
                    <a:p>
                      <a:pPr marL="0" marR="0">
                        <a:lnSpc>
                          <a:spcPct val="116000"/>
                        </a:lnSpc>
                        <a:spcBef>
                          <a:spcPts val="0"/>
                        </a:spcBef>
                        <a:spcAft>
                          <a:spcPts val="0"/>
                        </a:spcAft>
                      </a:pPr>
                      <a:r>
                        <a:rPr lang="en-US" sz="1400" dirty="0">
                          <a:effectLst/>
                        </a:rPr>
                        <a:t> </a:t>
                      </a:r>
                      <a:endParaRPr lang="en-US"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298" marR="51298" marT="0" marB="0"/>
                </a:tc>
                <a:extLst>
                  <a:ext uri="{0D108BD9-81ED-4DB2-BD59-A6C34878D82A}">
                    <a16:rowId xmlns:a16="http://schemas.microsoft.com/office/drawing/2014/main" val="4086777712"/>
                  </a:ext>
                </a:extLst>
              </a:tr>
            </a:tbl>
          </a:graphicData>
        </a:graphic>
      </p:graphicFrame>
    </p:spTree>
    <p:extLst>
      <p:ext uri="{BB962C8B-B14F-4D97-AF65-F5344CB8AC3E}">
        <p14:creationId xmlns:p14="http://schemas.microsoft.com/office/powerpoint/2010/main" val="267843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9FCAB-592F-1E7F-FC50-0095D4DF188B}"/>
              </a:ext>
            </a:extLst>
          </p:cNvPr>
          <p:cNvSpPr>
            <a:spLocks noGrp="1"/>
          </p:cNvSpPr>
          <p:nvPr>
            <p:ph type="title"/>
          </p:nvPr>
        </p:nvSpPr>
        <p:spPr/>
        <p:txBody>
          <a:bodyPr/>
          <a:lstStyle/>
          <a:p>
            <a:r>
              <a:rPr lang="en-US" dirty="0"/>
              <a:t>2025 Draft Annual Survey Questions focused on Health Equity</a:t>
            </a:r>
          </a:p>
        </p:txBody>
      </p:sp>
      <p:sp>
        <p:nvSpPr>
          <p:cNvPr id="5" name="Content Placeholder 4">
            <a:extLst>
              <a:ext uri="{FF2B5EF4-FFF2-40B4-BE49-F238E27FC236}">
                <a16:creationId xmlns:a16="http://schemas.microsoft.com/office/drawing/2014/main" id="{E308A188-9A8A-A6D2-AAAD-AE8922B28727}"/>
              </a:ext>
            </a:extLst>
          </p:cNvPr>
          <p:cNvSpPr>
            <a:spLocks noGrp="1"/>
          </p:cNvSpPr>
          <p:nvPr>
            <p:ph idx="1"/>
          </p:nvPr>
        </p:nvSpPr>
        <p:spPr/>
        <p:txBody>
          <a:bodyPr>
            <a:normAutofit/>
          </a:bodyPr>
          <a:lstStyle/>
          <a:p>
            <a:pPr marL="457200" marR="0" algn="l">
              <a:spcBef>
                <a:spcPts val="0"/>
              </a:spcBef>
              <a:spcAft>
                <a:spcPts val="0"/>
              </a:spcAft>
              <a:buFont typeface="+mj-lt"/>
              <a:buAutoNum type="arabicPeriod"/>
            </a:pPr>
            <a:r>
              <a:rPr lang="en-US" sz="1400" b="0" i="0" dirty="0">
                <a:solidFill>
                  <a:srgbClr val="000000"/>
                </a:solidFill>
                <a:effectLst/>
                <a:latin typeface="Arial" panose="020B0604020202020204" pitchFamily="34" charset="0"/>
                <a:cs typeface="Arial" panose="020B0604020202020204" pitchFamily="34" charset="0"/>
              </a:rPr>
              <a:t>Does your diabetes center have partnerships with community organizations to promote health equity?</a:t>
            </a:r>
          </a:p>
          <a:p>
            <a:pPr marL="457200" marR="0" lvl="1"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a. Yes</a:t>
            </a:r>
          </a:p>
          <a:p>
            <a:pPr marL="457200" marR="0" lvl="1"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b. No</a:t>
            </a:r>
          </a:p>
          <a:p>
            <a:pPr marL="742950" marR="0" lvl="1" indent="-285750" algn="l">
              <a:spcBef>
                <a:spcPts val="0"/>
              </a:spcBef>
              <a:spcAft>
                <a:spcPts val="0"/>
              </a:spcAft>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457200" marR="0" lvl="1"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If yes, </a:t>
            </a:r>
            <a:r>
              <a:rPr lang="en-US" sz="1400" dirty="0">
                <a:solidFill>
                  <a:srgbClr val="000000"/>
                </a:solidFill>
                <a:latin typeface="Arial" panose="020B0604020202020204" pitchFamily="34" charset="0"/>
                <a:cs typeface="Arial" panose="020B0604020202020204" pitchFamily="34" charset="0"/>
              </a:rPr>
              <a:t>list the </a:t>
            </a:r>
            <a:r>
              <a:rPr lang="en-US" sz="1400" b="0" i="0" dirty="0">
                <a:solidFill>
                  <a:srgbClr val="000000"/>
                </a:solidFill>
                <a:effectLst/>
                <a:latin typeface="Arial" panose="020B0604020202020204" pitchFamily="34" charset="0"/>
                <a:cs typeface="Arial" panose="020B0604020202020204" pitchFamily="34" charset="0"/>
              </a:rPr>
              <a:t>name(s) of the community organization(s) (Open Ended)</a:t>
            </a:r>
          </a:p>
          <a:p>
            <a:pPr marL="457200" marR="0" lvl="1" indent="0" algn="l">
              <a:spcBef>
                <a:spcPts val="0"/>
              </a:spcBef>
              <a:spcAft>
                <a:spcPts val="0"/>
              </a:spcAft>
              <a:buNone/>
            </a:pPr>
            <a:endParaRPr lang="en-US" sz="1400" b="0" i="0" dirty="0">
              <a:solidFill>
                <a:srgbClr val="000000"/>
              </a:solidFill>
              <a:effectLst/>
              <a:latin typeface="Arial" panose="020B0604020202020204" pitchFamily="34" charset="0"/>
              <a:cs typeface="Arial" panose="020B0604020202020204" pitchFamily="34" charset="0"/>
            </a:endParaRPr>
          </a:p>
          <a:p>
            <a:pPr marL="457200" marR="0" algn="l">
              <a:spcBef>
                <a:spcPts val="0"/>
              </a:spcBef>
              <a:spcAft>
                <a:spcPts val="0"/>
              </a:spcAft>
              <a:buFont typeface="+mj-lt"/>
              <a:buAutoNum type="arabicPeriod"/>
            </a:pPr>
            <a:r>
              <a:rPr lang="en-US" sz="1400" b="0" i="0" dirty="0">
                <a:solidFill>
                  <a:srgbClr val="000000"/>
                </a:solidFill>
                <a:effectLst/>
                <a:latin typeface="Arial" panose="020B0604020202020204" pitchFamily="34" charset="0"/>
                <a:cs typeface="Arial" panose="020B0604020202020204" pitchFamily="34" charset="0"/>
              </a:rPr>
              <a:t>Does your diabetes center have multi-disciplinary partnerships among center staff to promote health equity?</a:t>
            </a:r>
          </a:p>
          <a:p>
            <a:pPr marL="457200" marR="0" lvl="1"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a. Yes</a:t>
            </a:r>
          </a:p>
          <a:p>
            <a:pPr marL="457200" marR="0" lvl="1"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b. No</a:t>
            </a:r>
          </a:p>
          <a:p>
            <a:pPr marR="0" indent="0" algn="l">
              <a:spcBef>
                <a:spcPts val="0"/>
              </a:spcBef>
              <a:spcAft>
                <a:spcPts val="0"/>
              </a:spcAft>
              <a:buNone/>
            </a:pPr>
            <a:endParaRPr lang="en-US" sz="1400" b="0" i="0" dirty="0">
              <a:solidFill>
                <a:srgbClr val="000000"/>
              </a:solidFill>
              <a:effectLst/>
              <a:latin typeface="Arial" panose="020B0604020202020204" pitchFamily="34" charset="0"/>
              <a:cs typeface="Arial" panose="020B0604020202020204" pitchFamily="34" charset="0"/>
            </a:endParaRPr>
          </a:p>
          <a:p>
            <a:pPr marR="0"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     If so, please complete the following:</a:t>
            </a:r>
          </a:p>
          <a:p>
            <a:pPr marR="0" indent="0" algn="l">
              <a:spcBef>
                <a:spcPts val="0"/>
              </a:spcBef>
              <a:spcAft>
                <a:spcPts val="0"/>
              </a:spcAft>
              <a:buNone/>
            </a:pPr>
            <a:r>
              <a:rPr lang="en-US" sz="1400" dirty="0">
                <a:solidFill>
                  <a:srgbClr val="000000"/>
                </a:solidFill>
                <a:latin typeface="Arial" panose="020B0604020202020204" pitchFamily="34" charset="0"/>
                <a:cs typeface="Arial" panose="020B0604020202020204" pitchFamily="34" charset="0"/>
              </a:rPr>
              <a:t>	a. L</a:t>
            </a:r>
            <a:r>
              <a:rPr lang="en-US" sz="1400" b="0" i="0" dirty="0">
                <a:solidFill>
                  <a:srgbClr val="000000"/>
                </a:solidFill>
                <a:effectLst/>
                <a:latin typeface="Arial" panose="020B0604020202020204" pitchFamily="34" charset="0"/>
                <a:cs typeface="Arial" panose="020B0604020202020204" pitchFamily="34" charset="0"/>
              </a:rPr>
              <a:t>ist the disciplines involved in the partnership (Open Ended)</a:t>
            </a:r>
          </a:p>
          <a:p>
            <a:pPr marR="0" indent="0" algn="l">
              <a:spcBef>
                <a:spcPts val="0"/>
              </a:spcBef>
              <a:spcAft>
                <a:spcPts val="0"/>
              </a:spcAft>
              <a:buNone/>
            </a:pPr>
            <a:r>
              <a:rPr lang="en-US" sz="1400" dirty="0">
                <a:solidFill>
                  <a:srgbClr val="000000"/>
                </a:solidFill>
                <a:latin typeface="Arial" panose="020B0604020202020204" pitchFamily="34" charset="0"/>
                <a:cs typeface="Arial" panose="020B0604020202020204" pitchFamily="34" charset="0"/>
              </a:rPr>
              <a:t>	b. D</a:t>
            </a:r>
            <a:r>
              <a:rPr lang="en-US" sz="1400" b="0" i="0" dirty="0">
                <a:solidFill>
                  <a:srgbClr val="000000"/>
                </a:solidFill>
                <a:effectLst/>
                <a:latin typeface="Arial" panose="020B0604020202020204" pitchFamily="34" charset="0"/>
                <a:cs typeface="Arial" panose="020B0604020202020204" pitchFamily="34" charset="0"/>
              </a:rPr>
              <a:t>escribe the heath equity focus area of the partnership (Open Ended)</a:t>
            </a:r>
          </a:p>
          <a:p>
            <a:pPr marR="0" indent="0" algn="l">
              <a:spcBef>
                <a:spcPts val="0"/>
              </a:spcBef>
              <a:spcAft>
                <a:spcPts val="0"/>
              </a:spcAft>
              <a:buNone/>
            </a:pPr>
            <a:r>
              <a:rPr lang="en-US" sz="1400" dirty="0">
                <a:solidFill>
                  <a:srgbClr val="000000"/>
                </a:solidFill>
                <a:latin typeface="Arial" panose="020B0604020202020204" pitchFamily="34" charset="0"/>
                <a:cs typeface="Arial" panose="020B0604020202020204" pitchFamily="34" charset="0"/>
              </a:rPr>
              <a:t>	c. Select among the following to indicate how the partnership is funded</a:t>
            </a:r>
            <a:r>
              <a:rPr lang="en-US" sz="1400" b="0" i="0" dirty="0">
                <a:solidFill>
                  <a:srgbClr val="000000"/>
                </a:solidFill>
                <a:effectLst/>
                <a:latin typeface="Arial" panose="020B0604020202020204" pitchFamily="34" charset="0"/>
                <a:cs typeface="Arial" panose="020B0604020202020204" pitchFamily="34" charset="0"/>
              </a:rPr>
              <a:t>:</a:t>
            </a:r>
          </a:p>
          <a:p>
            <a:pPr marR="0"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i</a:t>
            </a:r>
            <a:r>
              <a:rPr lang="en-US" sz="1400" dirty="0">
                <a:solidFill>
                  <a:srgbClr val="000000"/>
                </a:solidFill>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Internal Institutional Funding</a:t>
            </a:r>
          </a:p>
          <a:p>
            <a:pPr marR="0" indent="0" algn="l">
              <a:spcBef>
                <a:spcPts val="0"/>
              </a:spcBef>
              <a:spcAft>
                <a:spcPts val="0"/>
              </a:spcAft>
              <a:buNone/>
            </a:pPr>
            <a:r>
              <a:rPr lang="en-US" sz="1400" dirty="0">
                <a:solidFill>
                  <a:srgbClr val="000000"/>
                </a:solidFill>
                <a:latin typeface="Arial" panose="020B0604020202020204" pitchFamily="34" charset="0"/>
                <a:cs typeface="Arial" panose="020B0604020202020204" pitchFamily="34" charset="0"/>
              </a:rPr>
              <a:t>		II. Federal or State Grant(s)</a:t>
            </a:r>
          </a:p>
          <a:p>
            <a:pPr marR="0"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iii. </a:t>
            </a:r>
            <a:r>
              <a:rPr lang="en-US" sz="1400" b="0" i="0" dirty="0">
                <a:solidFill>
                  <a:srgbClr val="000000"/>
                </a:solidFill>
                <a:effectLst/>
                <a:latin typeface="Arial" panose="020B0604020202020204" pitchFamily="34" charset="0"/>
                <a:cs typeface="Arial" panose="020B0604020202020204" pitchFamily="34" charset="0"/>
              </a:rPr>
              <a:t>Foundation Grant(s)</a:t>
            </a:r>
          </a:p>
          <a:p>
            <a:pPr marR="0" indent="0" algn="l">
              <a:spcBef>
                <a:spcPts val="0"/>
              </a:spcBef>
              <a:spcAft>
                <a:spcPts val="0"/>
              </a:spcAft>
              <a:buNone/>
            </a:pPr>
            <a:r>
              <a:rPr lang="en-US" sz="1400" dirty="0">
                <a:solidFill>
                  <a:srgbClr val="000000"/>
                </a:solidFill>
                <a:latin typeface="Arial" panose="020B0604020202020204" pitchFamily="34" charset="0"/>
                <a:cs typeface="Arial" panose="020B0604020202020204" pitchFamily="34" charset="0"/>
              </a:rPr>
              <a:t>		iv. Industry Funding</a:t>
            </a:r>
          </a:p>
          <a:p>
            <a:pPr marR="0" indent="0" algn="l">
              <a:spcBef>
                <a:spcPts val="0"/>
              </a:spcBef>
              <a:spcAft>
                <a:spcPts val="0"/>
              </a:spcAft>
              <a:buNone/>
            </a:pPr>
            <a:r>
              <a:rPr lang="en-US" sz="1400" b="0" i="0" dirty="0">
                <a:solidFill>
                  <a:srgbClr val="000000"/>
                </a:solidFill>
                <a:effectLst/>
                <a:latin typeface="Arial" panose="020B0604020202020204" pitchFamily="34" charset="0"/>
                <a:cs typeface="Arial" panose="020B0604020202020204" pitchFamily="34" charset="0"/>
              </a:rPr>
              <a:t>		v. Other, Please Indicate</a:t>
            </a:r>
          </a:p>
          <a:p>
            <a:pPr lvl="2" indent="0">
              <a:spcBef>
                <a:spcPts val="0"/>
              </a:spcBef>
              <a:buNone/>
            </a:pPr>
            <a:r>
              <a:rPr lang="en-US" sz="100" b="0" i="0" dirty="0">
                <a:solidFill>
                  <a:srgbClr val="000000"/>
                </a:solidFill>
                <a:effectLst/>
                <a:latin typeface="Arial" panose="020B0604020202020204" pitchFamily="34" charset="0"/>
                <a:cs typeface="Arial" panose="020B0604020202020204" pitchFamily="34" charset="0"/>
              </a:rPr>
              <a:t>Federal grants</a:t>
            </a:r>
          </a:p>
          <a:p>
            <a:endParaRPr lang="en-US" dirty="0"/>
          </a:p>
        </p:txBody>
      </p:sp>
    </p:spTree>
    <p:extLst>
      <p:ext uri="{BB962C8B-B14F-4D97-AF65-F5344CB8AC3E}">
        <p14:creationId xmlns:p14="http://schemas.microsoft.com/office/powerpoint/2010/main" val="199985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19D1-8306-5145-11A0-97BEE291BCAA}"/>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FE53194A-B40B-D2AC-C03C-BFCEF4C9D31E}"/>
              </a:ext>
            </a:extLst>
          </p:cNvPr>
          <p:cNvSpPr>
            <a:spLocks noGrp="1"/>
          </p:cNvSpPr>
          <p:nvPr>
            <p:ph idx="1"/>
          </p:nvPr>
        </p:nvSpPr>
        <p:spPr/>
        <p:txBody>
          <a:bodyPr/>
          <a:lstStyle/>
          <a:p>
            <a:pPr marL="0" marR="0" algn="l">
              <a:spcBef>
                <a:spcPts val="0"/>
              </a:spcBef>
              <a:spcAft>
                <a:spcPts val="0"/>
              </a:spcAft>
              <a:buFont typeface="Arial" panose="020B0604020202020204" pitchFamily="34" charset="0"/>
              <a:buChar char="•"/>
            </a:pPr>
            <a:r>
              <a:rPr lang="en-US" b="0" i="0" dirty="0">
                <a:solidFill>
                  <a:srgbClr val="242424"/>
                </a:solidFill>
                <a:effectLst/>
                <a:latin typeface="Aptos" panose="020B0004020202020204" pitchFamily="34" charset="0"/>
              </a:rPr>
              <a:t>Summary of next steps</a:t>
            </a:r>
          </a:p>
          <a:p>
            <a:pPr marL="0" marR="0" algn="l">
              <a:spcBef>
                <a:spcPts val="0"/>
              </a:spcBef>
              <a:spcAft>
                <a:spcPts val="0"/>
              </a:spcAft>
              <a:buFont typeface="Arial" panose="020B0604020202020204" pitchFamily="34" charset="0"/>
              <a:buChar char="•"/>
            </a:pPr>
            <a:r>
              <a:rPr lang="en-US" b="0" i="0" dirty="0">
                <a:solidFill>
                  <a:srgbClr val="242424"/>
                </a:solidFill>
                <a:effectLst/>
                <a:latin typeface="Aptos" panose="020B0004020202020204" pitchFamily="34" charset="0"/>
              </a:rPr>
              <a:t>Next meeting: Thursday July 17, 1-2pm EST</a:t>
            </a:r>
          </a:p>
          <a:p>
            <a:endParaRPr lang="en-US" dirty="0"/>
          </a:p>
        </p:txBody>
      </p:sp>
    </p:spTree>
    <p:extLst>
      <p:ext uri="{BB962C8B-B14F-4D97-AF65-F5344CB8AC3E}">
        <p14:creationId xmlns:p14="http://schemas.microsoft.com/office/powerpoint/2010/main" val="51201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870</Words>
  <Application>Microsoft Office PowerPoint</Application>
  <PresentationFormat>Widescreen</PresentationFormat>
  <Paragraphs>203</Paragraphs>
  <Slides>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Aptos</vt:lpstr>
      <vt:lpstr>Aptos Narrow</vt:lpstr>
      <vt:lpstr>Arial</vt:lpstr>
      <vt:lpstr>Calibri</vt:lpstr>
      <vt:lpstr>Calibri Light</vt:lpstr>
      <vt:lpstr>Courier New</vt:lpstr>
      <vt:lpstr>Helvetica</vt:lpstr>
      <vt:lpstr>Montserrat SemiBold</vt:lpstr>
      <vt:lpstr>Times New Roman</vt:lpstr>
      <vt:lpstr>Wingdings</vt:lpstr>
      <vt:lpstr>Office Theme</vt:lpstr>
      <vt:lpstr>Agenda</vt:lpstr>
      <vt:lpstr>Manuscript Outline Overview: Type 1 Diabetes Workforce Considerations to Improve Health for All</vt:lpstr>
      <vt:lpstr>PowerPoint Presentation</vt:lpstr>
      <vt:lpstr>Demographics</vt:lpstr>
      <vt:lpstr>FTE Summary</vt:lpstr>
      <vt:lpstr>FTE Summary</vt:lpstr>
      <vt:lpstr>Language for Manuscripts and Grant Applications</vt:lpstr>
      <vt:lpstr>2025 Draft Annual Survey Questions focused on Health Equity</vt:lpstr>
      <vt:lpstr>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Manuscript Outline Overview: Type 1 Diabetes Workforce Considerations to Improve Health for All</dc:title>
  <dc:creator>Microsoft Office User</dc:creator>
  <cp:lastModifiedBy>Trevon Wright</cp:lastModifiedBy>
  <cp:revision>3</cp:revision>
  <dcterms:created xsi:type="dcterms:W3CDTF">2025-04-16T23:43:44Z</dcterms:created>
  <dcterms:modified xsi:type="dcterms:W3CDTF">2025-04-25T22:53:05Z</dcterms:modified>
</cp:coreProperties>
</file>