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3093"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610BBF-FEC0-581F-50CB-61479E7D1FCD}" name="Osagie Ebekozien" initials="OE" userId="S::oebekozien@t1dexchange.org::5bafe3bf-4ee6-4b9d-91fe-6518d5b4368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D7"/>
    <a:srgbClr val="777777"/>
    <a:srgbClr val="3E4E8D"/>
    <a:srgbClr val="369FB2"/>
    <a:srgbClr val="52CAE0"/>
    <a:srgbClr val="47606D"/>
    <a:srgbClr val="18A1AB"/>
    <a:srgbClr val="7FD0D9"/>
    <a:srgbClr val="B1D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176DD0-4B7F-43D7-A2EF-5EF3D6062655}" v="5" dt="2025-03-10T20:19:40.3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383"/>
  </p:normalViewPr>
  <p:slideViewPr>
    <p:cSldViewPr snapToGrid="0">
      <p:cViewPr varScale="1">
        <p:scale>
          <a:sx n="113" d="100"/>
          <a:sy n="113" d="100"/>
        </p:scale>
        <p:origin x="504"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F64132E-771C-4DA7-A7F4-39C99CB098E0}" type="datetimeFigureOut">
              <a:rPr lang="en-US" smtClean="0"/>
              <a:t>3/17/2025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A0C2A16-E831-4982-B14D-4D072FE2BF6C}" type="slidenum">
              <a:rPr lang="en-US" smtClean="0"/>
              <a:t>‹#›</a:t>
            </a:fld>
            <a:endParaRPr lang="en-US" dirty="0"/>
          </a:p>
        </p:txBody>
      </p:sp>
    </p:spTree>
    <p:extLst>
      <p:ext uri="{BB962C8B-B14F-4D97-AF65-F5344CB8AC3E}">
        <p14:creationId xmlns:p14="http://schemas.microsoft.com/office/powerpoint/2010/main" val="369004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5B6A-7D13-571D-8EC1-19B7BC74A4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A06FB5-C5AC-9A1C-C754-9465709500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36693D-ADE4-3263-B2BD-8930052C209F}"/>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5" name="Footer Placeholder 4">
            <a:extLst>
              <a:ext uri="{FF2B5EF4-FFF2-40B4-BE49-F238E27FC236}">
                <a16:creationId xmlns:a16="http://schemas.microsoft.com/office/drawing/2014/main" id="{29CD81FE-EAFB-E248-89B3-65C3095E1B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341F8-4C3F-55FE-39A7-2A446AFD70A4}"/>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1770222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28A45-B8E4-B9E3-D4D6-725F20FF09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EF2B33-98AA-4AE0-F304-D9D75E77A5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9578A-2AD9-97A6-26EC-D87F83FFBCC6}"/>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5" name="Footer Placeholder 4">
            <a:extLst>
              <a:ext uri="{FF2B5EF4-FFF2-40B4-BE49-F238E27FC236}">
                <a16:creationId xmlns:a16="http://schemas.microsoft.com/office/drawing/2014/main" id="{C36ECEC5-1B23-37D3-B744-8F72EC8A60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72045F-C128-90E5-5307-6A977CECB6F3}"/>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3043204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BC0649-B023-50FA-AB2D-0C4FEACEEF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78D133-FE9D-B083-110C-7014C374B7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C786DB-2E33-90AD-D2E6-E4ED48F6DB8C}"/>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5" name="Footer Placeholder 4">
            <a:extLst>
              <a:ext uri="{FF2B5EF4-FFF2-40B4-BE49-F238E27FC236}">
                <a16:creationId xmlns:a16="http://schemas.microsoft.com/office/drawing/2014/main" id="{0ED5FD81-04D3-F457-9FAB-1F2475642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263E5-68FC-3781-8C90-50446D584CE1}"/>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2417334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27C9A-BF64-B987-93BB-761310452F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CC5ACC-411B-9DEB-2A4C-61257FB4D4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57CF5-51FD-0098-FF16-5DD8C19BCDC9}"/>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5" name="Footer Placeholder 4">
            <a:extLst>
              <a:ext uri="{FF2B5EF4-FFF2-40B4-BE49-F238E27FC236}">
                <a16:creationId xmlns:a16="http://schemas.microsoft.com/office/drawing/2014/main" id="{B31F29A8-997D-6D1B-C472-F8D5054F7A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874291-FB05-B575-C4A5-D4FF3627CBFF}"/>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345240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1589E-7C2B-274C-B9EB-0F4678E145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78110C-F764-5917-030C-884662683F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62B49C-B5C2-1F7A-CF89-725FECF7FF6E}"/>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5" name="Footer Placeholder 4">
            <a:extLst>
              <a:ext uri="{FF2B5EF4-FFF2-40B4-BE49-F238E27FC236}">
                <a16:creationId xmlns:a16="http://schemas.microsoft.com/office/drawing/2014/main" id="{BF9F7297-9A36-9B1F-80EB-210F4C9A95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B74108-93C8-5804-78F2-DDA2A4FB38AC}"/>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28955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33D28-474E-F687-ADC8-FF50C3E9CD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2F4B06-0C1F-8A5D-9950-B974636784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51C6D2-14AE-F870-D601-8FAB3B2A98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D343B3-4025-0A50-2FA2-C8633AC3B547}"/>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6" name="Footer Placeholder 5">
            <a:extLst>
              <a:ext uri="{FF2B5EF4-FFF2-40B4-BE49-F238E27FC236}">
                <a16:creationId xmlns:a16="http://schemas.microsoft.com/office/drawing/2014/main" id="{83CD7BC7-5310-C149-9EF3-47C5DA79F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812540-753A-51CE-5A6A-048816914223}"/>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1680252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6584A-1E83-10E5-A135-6C6675C9FD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C5185A-8D91-D8EB-4D8B-C7C24C5D49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032CE6-8349-0F06-18E9-DF26B8B185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5940E-0FD7-70EA-9FB8-9BE943522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BCDDD2-F1DF-630A-EE01-32FF05D2FF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268A9E-F3CE-B392-241E-E9015C51976D}"/>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8" name="Footer Placeholder 7">
            <a:extLst>
              <a:ext uri="{FF2B5EF4-FFF2-40B4-BE49-F238E27FC236}">
                <a16:creationId xmlns:a16="http://schemas.microsoft.com/office/drawing/2014/main" id="{6040A473-B252-7479-9BCF-E9DB990FC9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21D963-93AC-6F3D-7114-2ABE4FF9BDA5}"/>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4088250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AA8E-1B6E-921E-26B4-3BAC9759B2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B440C3-9DA7-F07D-8C27-11DC97509E9B}"/>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4" name="Footer Placeholder 3">
            <a:extLst>
              <a:ext uri="{FF2B5EF4-FFF2-40B4-BE49-F238E27FC236}">
                <a16:creationId xmlns:a16="http://schemas.microsoft.com/office/drawing/2014/main" id="{B177F643-D68F-1DE3-8178-8FA720D6B0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EA61D6-22F0-E4E4-7C2C-F178E9F65F10}"/>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3916798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8B3C77-FD93-0DF7-6E57-4F0B76ADE96A}"/>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3" name="Footer Placeholder 2">
            <a:extLst>
              <a:ext uri="{FF2B5EF4-FFF2-40B4-BE49-F238E27FC236}">
                <a16:creationId xmlns:a16="http://schemas.microsoft.com/office/drawing/2014/main" id="{A466A1A7-6BA6-2F87-B57A-D230A7C291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B8EC75-7B2B-892A-A4F4-779EB103B513}"/>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4018559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D6D9B-8075-CF8F-5496-95FEFC544E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CAB51B-0C23-4505-F9A7-8D0CBE8225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C51FE-837E-90D9-0D7B-D4ACB8B8EA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7B9EF-3E9D-D971-06CF-8B3C0FB071D8}"/>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6" name="Footer Placeholder 5">
            <a:extLst>
              <a:ext uri="{FF2B5EF4-FFF2-40B4-BE49-F238E27FC236}">
                <a16:creationId xmlns:a16="http://schemas.microsoft.com/office/drawing/2014/main" id="{77CF0F62-19E8-3B3A-A315-EA07226B05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263120-530F-F752-610D-A33654362BEC}"/>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123777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D57B2-4DDD-C2AC-3404-97F8159A03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D607B1-5509-ABBE-817B-8C72396675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8CCDAC-1C2C-5115-0E86-2617D6C46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1DEF40-F24C-C56C-C8C7-0475EB8CD5A4}"/>
              </a:ext>
            </a:extLst>
          </p:cNvPr>
          <p:cNvSpPr>
            <a:spLocks noGrp="1"/>
          </p:cNvSpPr>
          <p:nvPr>
            <p:ph type="dt" sz="half" idx="10"/>
          </p:nvPr>
        </p:nvSpPr>
        <p:spPr/>
        <p:txBody>
          <a:bodyPr/>
          <a:lstStyle/>
          <a:p>
            <a:fld id="{1FF8EE05-9EBB-014F-B66D-63681D493CA9}" type="datetimeFigureOut">
              <a:rPr lang="en-US" smtClean="0"/>
              <a:t>3/17/2025</a:t>
            </a:fld>
            <a:endParaRPr lang="en-US"/>
          </a:p>
        </p:txBody>
      </p:sp>
      <p:sp>
        <p:nvSpPr>
          <p:cNvPr id="6" name="Footer Placeholder 5">
            <a:extLst>
              <a:ext uri="{FF2B5EF4-FFF2-40B4-BE49-F238E27FC236}">
                <a16:creationId xmlns:a16="http://schemas.microsoft.com/office/drawing/2014/main" id="{8243BA7D-6ACD-2004-85F5-83E29F4569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576685-9EB3-6625-9332-605434226150}"/>
              </a:ext>
            </a:extLst>
          </p:cNvPr>
          <p:cNvSpPr>
            <a:spLocks noGrp="1"/>
          </p:cNvSpPr>
          <p:nvPr>
            <p:ph type="sldNum" sz="quarter" idx="12"/>
          </p:nvPr>
        </p:nvSpPr>
        <p:spPr/>
        <p:txBody>
          <a:bodyPr/>
          <a:lstStyle/>
          <a:p>
            <a:fld id="{45C824C4-3ADC-0342-92D0-1665013BD5B2}" type="slidenum">
              <a:rPr lang="en-US" smtClean="0"/>
              <a:t>‹#›</a:t>
            </a:fld>
            <a:endParaRPr lang="en-US"/>
          </a:p>
        </p:txBody>
      </p:sp>
    </p:spTree>
    <p:extLst>
      <p:ext uri="{BB962C8B-B14F-4D97-AF65-F5344CB8AC3E}">
        <p14:creationId xmlns:p14="http://schemas.microsoft.com/office/powerpoint/2010/main" val="166153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5CCF5D-B09D-71D6-13A4-FF67D0F9AE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7B27EF-790B-3298-5354-DC73538F7B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58ABD4-E5CA-59E9-7778-B2E2F52216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8EE05-9EBB-014F-B66D-63681D493CA9}" type="datetimeFigureOut">
              <a:rPr lang="en-US" smtClean="0"/>
              <a:t>3/17/2025</a:t>
            </a:fld>
            <a:endParaRPr lang="en-US"/>
          </a:p>
        </p:txBody>
      </p:sp>
      <p:sp>
        <p:nvSpPr>
          <p:cNvPr id="5" name="Footer Placeholder 4">
            <a:extLst>
              <a:ext uri="{FF2B5EF4-FFF2-40B4-BE49-F238E27FC236}">
                <a16:creationId xmlns:a16="http://schemas.microsoft.com/office/drawing/2014/main" id="{9DC7BFA6-2D07-8935-4459-794F2D5834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7EC015-16D4-99C6-7792-6F8826D4DB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C824C4-3ADC-0342-92D0-1665013BD5B2}" type="slidenum">
              <a:rPr lang="en-US" smtClean="0"/>
              <a:t>‹#›</a:t>
            </a:fld>
            <a:endParaRPr lang="en-US"/>
          </a:p>
        </p:txBody>
      </p:sp>
    </p:spTree>
    <p:extLst>
      <p:ext uri="{BB962C8B-B14F-4D97-AF65-F5344CB8AC3E}">
        <p14:creationId xmlns:p14="http://schemas.microsoft.com/office/powerpoint/2010/main" val="13565076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CE03EB-944E-4E22-9D1E-98D850667E1B}"/>
              </a:ext>
            </a:extLst>
          </p:cNvPr>
          <p:cNvSpPr txBox="1"/>
          <p:nvPr/>
        </p:nvSpPr>
        <p:spPr>
          <a:xfrm>
            <a:off x="444617" y="704675"/>
            <a:ext cx="85567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rPr>
              <a:t>one.</a:t>
            </a:r>
          </a:p>
        </p:txBody>
      </p:sp>
      <p:cxnSp>
        <p:nvCxnSpPr>
          <p:cNvPr id="10" name="Straight Arrow Connector 9">
            <a:extLst>
              <a:ext uri="{FF2B5EF4-FFF2-40B4-BE49-F238E27FC236}">
                <a16:creationId xmlns:a16="http://schemas.microsoft.com/office/drawing/2014/main" id="{3678A521-E81E-4AEB-A3F5-381EEB1DCED5}"/>
              </a:ext>
            </a:extLst>
          </p:cNvPr>
          <p:cNvCxnSpPr>
            <a:cxnSpLocks/>
            <a:endCxn id="12" idx="1"/>
          </p:cNvCxnSpPr>
          <p:nvPr/>
        </p:nvCxnSpPr>
        <p:spPr>
          <a:xfrm flipV="1">
            <a:off x="1430322" y="704675"/>
            <a:ext cx="272153" cy="70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82ECAE2-0CA2-43DF-92CD-0A41BAB655BB}"/>
              </a:ext>
            </a:extLst>
          </p:cNvPr>
          <p:cNvCxnSpPr>
            <a:cxnSpLocks/>
            <a:stCxn id="60" idx="3"/>
          </p:cNvCxnSpPr>
          <p:nvPr/>
        </p:nvCxnSpPr>
        <p:spPr>
          <a:xfrm>
            <a:off x="4312614" y="797268"/>
            <a:ext cx="666279" cy="171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755E15ED-4F94-45CA-B841-9A4D1525E60B}"/>
              </a:ext>
            </a:extLst>
          </p:cNvPr>
          <p:cNvSpPr/>
          <p:nvPr/>
        </p:nvSpPr>
        <p:spPr>
          <a:xfrm>
            <a:off x="2859616" y="237602"/>
            <a:ext cx="1452998" cy="111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CDECES sees patient and they discuss options and coverage of device and order through parachute for signature </a:t>
            </a:r>
          </a:p>
        </p:txBody>
      </p:sp>
      <p:sp>
        <p:nvSpPr>
          <p:cNvPr id="124" name="Rectangle 123">
            <a:extLst>
              <a:ext uri="{FF2B5EF4-FFF2-40B4-BE49-F238E27FC236}">
                <a16:creationId xmlns:a16="http://schemas.microsoft.com/office/drawing/2014/main" id="{0590AB73-3094-4E35-9214-DE6E26E9EA37}"/>
              </a:ext>
            </a:extLst>
          </p:cNvPr>
          <p:cNvSpPr/>
          <p:nvPr/>
        </p:nvSpPr>
        <p:spPr>
          <a:xfrm>
            <a:off x="4266077" y="4179561"/>
            <a:ext cx="1859335" cy="9598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Prescription sent to appropriate place</a:t>
            </a:r>
            <a:endPar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5" name="Straight Arrow Connector 124">
            <a:extLst>
              <a:ext uri="{FF2B5EF4-FFF2-40B4-BE49-F238E27FC236}">
                <a16:creationId xmlns:a16="http://schemas.microsoft.com/office/drawing/2014/main" id="{202C28AC-AFF6-4D48-9E2E-549F5A7C6B12}"/>
              </a:ext>
            </a:extLst>
          </p:cNvPr>
          <p:cNvCxnSpPr>
            <a:cxnSpLocks/>
            <a:stCxn id="124" idx="3"/>
            <a:endCxn id="74" idx="1"/>
          </p:cNvCxnSpPr>
          <p:nvPr/>
        </p:nvCxnSpPr>
        <p:spPr>
          <a:xfrm flipV="1">
            <a:off x="6125412" y="4651150"/>
            <a:ext cx="684225" cy="83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Explosion: 8 Points 25">
            <a:extLst>
              <a:ext uri="{FF2B5EF4-FFF2-40B4-BE49-F238E27FC236}">
                <a16:creationId xmlns:a16="http://schemas.microsoft.com/office/drawing/2014/main" id="{9207FC97-D108-4703-9E74-8276D9901F67}"/>
              </a:ext>
            </a:extLst>
          </p:cNvPr>
          <p:cNvSpPr/>
          <p:nvPr/>
        </p:nvSpPr>
        <p:spPr>
          <a:xfrm>
            <a:off x="28085" y="3088456"/>
            <a:ext cx="469983" cy="470444"/>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cxnSp>
        <p:nvCxnSpPr>
          <p:cNvPr id="37" name="Straight Arrow Connector 36">
            <a:extLst>
              <a:ext uri="{FF2B5EF4-FFF2-40B4-BE49-F238E27FC236}">
                <a16:creationId xmlns:a16="http://schemas.microsoft.com/office/drawing/2014/main" id="{D51E519E-BEDF-4956-A3EA-F42BE47A5F77}"/>
              </a:ext>
            </a:extLst>
          </p:cNvPr>
          <p:cNvCxnSpPr>
            <a:cxnSpLocks/>
            <a:stCxn id="12" idx="2"/>
            <a:endCxn id="5" idx="0"/>
          </p:cNvCxnSpPr>
          <p:nvPr/>
        </p:nvCxnSpPr>
        <p:spPr>
          <a:xfrm flipH="1">
            <a:off x="1439261" y="1264341"/>
            <a:ext cx="821084" cy="159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7329CF2A-1B94-4D38-A0BE-0516BCE85110}"/>
              </a:ext>
            </a:extLst>
          </p:cNvPr>
          <p:cNvSpPr txBox="1"/>
          <p:nvPr/>
        </p:nvSpPr>
        <p:spPr>
          <a:xfrm>
            <a:off x="7106345" y="5259532"/>
            <a:ext cx="50227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p>
        </p:txBody>
      </p:sp>
      <p:sp>
        <p:nvSpPr>
          <p:cNvPr id="63" name="TextBox 62">
            <a:extLst>
              <a:ext uri="{FF2B5EF4-FFF2-40B4-BE49-F238E27FC236}">
                <a16:creationId xmlns:a16="http://schemas.microsoft.com/office/drawing/2014/main" id="{B52E322D-00CD-44E5-8C11-DE4AB6898DDB}"/>
              </a:ext>
            </a:extLst>
          </p:cNvPr>
          <p:cNvSpPr txBox="1"/>
          <p:nvPr/>
        </p:nvSpPr>
        <p:spPr>
          <a:xfrm>
            <a:off x="8163943" y="4253127"/>
            <a:ext cx="394660"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p>
        </p:txBody>
      </p:sp>
      <p:cxnSp>
        <p:nvCxnSpPr>
          <p:cNvPr id="136" name="Straight Arrow Connector 135">
            <a:extLst>
              <a:ext uri="{FF2B5EF4-FFF2-40B4-BE49-F238E27FC236}">
                <a16:creationId xmlns:a16="http://schemas.microsoft.com/office/drawing/2014/main" id="{8C3E185B-5FBE-43F6-A0CC-1481956F2AA9}"/>
              </a:ext>
            </a:extLst>
          </p:cNvPr>
          <p:cNvCxnSpPr>
            <a:cxnSpLocks/>
          </p:cNvCxnSpPr>
          <p:nvPr/>
        </p:nvCxnSpPr>
        <p:spPr>
          <a:xfrm>
            <a:off x="7587230" y="5222922"/>
            <a:ext cx="9778" cy="6154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8" name="Rectangle 197">
            <a:extLst>
              <a:ext uri="{FF2B5EF4-FFF2-40B4-BE49-F238E27FC236}">
                <a16:creationId xmlns:a16="http://schemas.microsoft.com/office/drawing/2014/main" id="{EF424012-56ED-4FE1-8EF5-A4DB74937795}"/>
              </a:ext>
            </a:extLst>
          </p:cNvPr>
          <p:cNvSpPr/>
          <p:nvPr/>
        </p:nvSpPr>
        <p:spPr>
          <a:xfrm>
            <a:off x="9707551" y="3503806"/>
            <a:ext cx="1337697" cy="7467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Patient needs to call and schedule pump start appointment </a:t>
            </a:r>
          </a:p>
        </p:txBody>
      </p:sp>
      <p:sp>
        <p:nvSpPr>
          <p:cNvPr id="73" name="Rectangle 72">
            <a:extLst>
              <a:ext uri="{FF2B5EF4-FFF2-40B4-BE49-F238E27FC236}">
                <a16:creationId xmlns:a16="http://schemas.microsoft.com/office/drawing/2014/main" id="{C93DB3FC-593D-45BC-A080-26453293BAF3}"/>
              </a:ext>
            </a:extLst>
          </p:cNvPr>
          <p:cNvSpPr/>
          <p:nvPr/>
        </p:nvSpPr>
        <p:spPr>
          <a:xfrm>
            <a:off x="6515763" y="5854236"/>
            <a:ext cx="1944121" cy="7265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Patient can pick up device from pharmacy or it is mailed to patient </a:t>
            </a:r>
          </a:p>
        </p:txBody>
      </p:sp>
      <p:sp>
        <p:nvSpPr>
          <p:cNvPr id="74" name="Diamond 73">
            <a:extLst>
              <a:ext uri="{FF2B5EF4-FFF2-40B4-BE49-F238E27FC236}">
                <a16:creationId xmlns:a16="http://schemas.microsoft.com/office/drawing/2014/main" id="{C0E4F7CA-E6B6-4D75-A4A5-0EB5E2A4194E}"/>
              </a:ext>
            </a:extLst>
          </p:cNvPr>
          <p:cNvSpPr/>
          <p:nvPr/>
        </p:nvSpPr>
        <p:spPr>
          <a:xfrm>
            <a:off x="6809637" y="4088675"/>
            <a:ext cx="1574743" cy="1124949"/>
          </a:xfrm>
          <a:prstGeom prst="diamon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Has patient picked up insulin </a:t>
            </a:r>
            <a:r>
              <a:rPr lang="en-US" sz="1100" dirty="0">
                <a:solidFill>
                  <a:prstClr val="white"/>
                </a:solidFill>
                <a:latin typeface="Calibri" panose="020F0502020204030204"/>
              </a:rPr>
              <a:t>within 60 days </a:t>
            </a:r>
            <a:endPar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E0573FC5-4EDB-4214-9DA2-0AC52B21B8AB}"/>
              </a:ext>
            </a:extLst>
          </p:cNvPr>
          <p:cNvSpPr txBox="1"/>
          <p:nvPr/>
        </p:nvSpPr>
        <p:spPr>
          <a:xfrm>
            <a:off x="269699" y="5213624"/>
            <a:ext cx="6093912" cy="1200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0" spc="-73" dirty="0">
                <a:solidFill>
                  <a:prstClr val="black"/>
                </a:solidFill>
                <a:latin typeface="Montserrat SemiBold" pitchFamily="2" charset="77"/>
                <a:cs typeface="Hind Medium" panose="02000000000000000000" pitchFamily="2" charset="77"/>
                <a:sym typeface="Hind Bold"/>
              </a:rPr>
              <a:t>WashU </a:t>
            </a:r>
            <a:r>
              <a:rPr kumimoji="0" lang="en-US" sz="2400" b="1" i="0" u="none" strike="noStrike" kern="0" cap="none" spc="-73" normalizeH="0" baseline="0" noProof="0" dirty="0">
                <a:ln>
                  <a:noFill/>
                </a:ln>
                <a:solidFill>
                  <a:prstClr val="black"/>
                </a:solidFill>
                <a:effectLst/>
                <a:uLnTx/>
                <a:uFillTx/>
                <a:latin typeface="Montserrat SemiBold" pitchFamily="2" charset="77"/>
                <a:ea typeface="+mn-ea"/>
                <a:cs typeface="Hind Medium" panose="02000000000000000000" pitchFamily="2" charset="77"/>
                <a:sym typeface="Hind Bold"/>
              </a:rPr>
              <a:t>Process and Pain Points for AID systems</a:t>
            </a:r>
            <a:br>
              <a:rPr kumimoji="0" lang="en-US" sz="2400" b="1" i="0" u="none" strike="noStrike" kern="0" cap="none" spc="-73" normalizeH="0" baseline="0" noProof="0" dirty="0">
                <a:ln>
                  <a:noFill/>
                </a:ln>
                <a:solidFill>
                  <a:srgbClr val="3E4E8D"/>
                </a:solidFill>
                <a:effectLst/>
                <a:uLnTx/>
                <a:uFillTx/>
                <a:latin typeface="Montserrat SemiBold" pitchFamily="2" charset="77"/>
                <a:ea typeface="+mn-ea"/>
                <a:cs typeface="Hind Medium" panose="02000000000000000000" pitchFamily="2" charset="77"/>
                <a:sym typeface="Hind Bold"/>
              </a:rPr>
            </a:b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58D7A560-E7EE-1DD4-75CC-D644134C5A2F}"/>
              </a:ext>
            </a:extLst>
          </p:cNvPr>
          <p:cNvSpPr/>
          <p:nvPr/>
        </p:nvSpPr>
        <p:spPr>
          <a:xfrm>
            <a:off x="70698" y="3437111"/>
            <a:ext cx="1174325" cy="4017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No AID</a:t>
            </a:r>
          </a:p>
        </p:txBody>
      </p:sp>
      <p:cxnSp>
        <p:nvCxnSpPr>
          <p:cNvPr id="8" name="Straight Arrow Connector 7">
            <a:extLst>
              <a:ext uri="{FF2B5EF4-FFF2-40B4-BE49-F238E27FC236}">
                <a16:creationId xmlns:a16="http://schemas.microsoft.com/office/drawing/2014/main" id="{A0DA1BC9-E248-7E7D-94BF-866251BC41C5}"/>
              </a:ext>
            </a:extLst>
          </p:cNvPr>
          <p:cNvCxnSpPr>
            <a:cxnSpLocks/>
            <a:stCxn id="5" idx="2"/>
            <a:endCxn id="6" idx="0"/>
          </p:cNvCxnSpPr>
          <p:nvPr/>
        </p:nvCxnSpPr>
        <p:spPr>
          <a:xfrm flipH="1">
            <a:off x="657861" y="2548435"/>
            <a:ext cx="781400" cy="8886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1A0F466A-E563-D2E3-A0EA-FA4A11BC8DE7}"/>
              </a:ext>
            </a:extLst>
          </p:cNvPr>
          <p:cNvSpPr/>
          <p:nvPr/>
        </p:nvSpPr>
        <p:spPr>
          <a:xfrm>
            <a:off x="1702475" y="145009"/>
            <a:ext cx="1115740" cy="111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Patient eligible- MDI use</a:t>
            </a:r>
          </a:p>
        </p:txBody>
      </p:sp>
      <p:cxnSp>
        <p:nvCxnSpPr>
          <p:cNvPr id="23" name="Straight Arrow Connector 22">
            <a:extLst>
              <a:ext uri="{FF2B5EF4-FFF2-40B4-BE49-F238E27FC236}">
                <a16:creationId xmlns:a16="http://schemas.microsoft.com/office/drawing/2014/main" id="{40CDF0F8-CF78-14CA-85C2-C8DD78A607B7}"/>
              </a:ext>
            </a:extLst>
          </p:cNvPr>
          <p:cNvCxnSpPr>
            <a:cxnSpLocks/>
            <a:stCxn id="5" idx="2"/>
            <a:endCxn id="36" idx="1"/>
          </p:cNvCxnSpPr>
          <p:nvPr/>
        </p:nvCxnSpPr>
        <p:spPr>
          <a:xfrm>
            <a:off x="1439261" y="2548435"/>
            <a:ext cx="449749" cy="997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D8D8979A-F790-38FB-9DEB-82B8ABE830FE}"/>
              </a:ext>
            </a:extLst>
          </p:cNvPr>
          <p:cNvCxnSpPr>
            <a:cxnSpLocks/>
          </p:cNvCxnSpPr>
          <p:nvPr/>
        </p:nvCxnSpPr>
        <p:spPr>
          <a:xfrm flipH="1">
            <a:off x="9691540" y="5139433"/>
            <a:ext cx="99939" cy="739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824887E1-7FC5-DCC6-9F00-872FF40D0F56}"/>
              </a:ext>
            </a:extLst>
          </p:cNvPr>
          <p:cNvCxnSpPr>
            <a:cxnSpLocks/>
            <a:stCxn id="198" idx="3"/>
            <a:endCxn id="2" idx="0"/>
          </p:cNvCxnSpPr>
          <p:nvPr/>
        </p:nvCxnSpPr>
        <p:spPr>
          <a:xfrm>
            <a:off x="11045248" y="3877157"/>
            <a:ext cx="318468" cy="594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3B3137B4-4B62-6F31-8B70-97B4384DB158}"/>
              </a:ext>
            </a:extLst>
          </p:cNvPr>
          <p:cNvSpPr txBox="1"/>
          <p:nvPr/>
        </p:nvSpPr>
        <p:spPr>
          <a:xfrm>
            <a:off x="6598115" y="59021"/>
            <a:ext cx="5639122"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Pain points: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No standardized process for providers to recommend AID systems. Many providers see carb counting as a barrier.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If patients are not interested, it may or may not be revisited. If it is, it might be brought up many months/years down the line. </a:t>
            </a:r>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itchFamily="2" charset="2"/>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itchFamily="2" charset="2"/>
              </a:rPr>
              <a:t>Referral to CDE represents a separate appointment, and delays care. Rarely, are patients very sure which device they want but we rarely order tech without them meeting with CDECES first.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900" dirty="0">
                <a:solidFill>
                  <a:prstClr val="black"/>
                </a:solidFill>
                <a:latin typeface="Calibri" panose="020F0502020204030204"/>
                <a:sym typeface="Wingdings" pitchFamily="2" charset="2"/>
              </a:rPr>
              <a:t>How prepared someone is to start a system is subjective and can lead to bias. Many see carb counting as a barrier to starting CDECES and due to barriers getting appts they may/may not have been taught carb counting (this is changing)</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900" dirty="0">
                <a:solidFill>
                  <a:prstClr val="black"/>
                </a:solidFill>
                <a:latin typeface="Calibri" panose="020F0502020204030204"/>
                <a:sym typeface="Wingdings" pitchFamily="2" charset="2"/>
              </a:rPr>
              <a:t>For our Medicaid patients, If they do not pick up meal-time insulin within 90 days from the same pharmacy, they cannot get CGM or pump. Many patients hoard insulin, get insulin from other pharmacies. This is big area or frustration because they often go to the pharmacy and are told they do not qualify for pump or CGM. </a:t>
            </a:r>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itchFamily="2" charset="2"/>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itchFamily="2" charset="2"/>
              </a:rPr>
              <a:t>It is very difficult for us to know through epic or other means whether someone has the pump in hand. The patient </a:t>
            </a:r>
            <a:r>
              <a:rPr lang="en-US" sz="900" dirty="0">
                <a:solidFill>
                  <a:prstClr val="black"/>
                </a:solidFill>
                <a:latin typeface="Calibri" panose="020F0502020204030204"/>
                <a:sym typeface="Wingdings" pitchFamily="2" charset="2"/>
              </a:rPr>
              <a:t>must notify us for scheduling. Further, our center does not allow for pump starts to be done by the company and only 1 location has CDECES. This means patients seen at offsite clinics must travel. </a:t>
            </a:r>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itchFamily="2" charset="2"/>
            </a:endParaRPr>
          </a:p>
        </p:txBody>
      </p:sp>
      <p:sp>
        <p:nvSpPr>
          <p:cNvPr id="5" name="Diamond 4">
            <a:extLst>
              <a:ext uri="{FF2B5EF4-FFF2-40B4-BE49-F238E27FC236}">
                <a16:creationId xmlns:a16="http://schemas.microsoft.com/office/drawing/2014/main" id="{22B80895-1565-A099-691C-ABBBEFE4BE52}"/>
              </a:ext>
            </a:extLst>
          </p:cNvPr>
          <p:cNvSpPr/>
          <p:nvPr/>
        </p:nvSpPr>
        <p:spPr>
          <a:xfrm>
            <a:off x="392560" y="1423486"/>
            <a:ext cx="2093401" cy="1124949"/>
          </a:xfrm>
          <a:prstGeom prst="diamon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Patient interested?</a:t>
            </a:r>
          </a:p>
        </p:txBody>
      </p:sp>
      <p:sp>
        <p:nvSpPr>
          <p:cNvPr id="21" name="TextBox 20">
            <a:extLst>
              <a:ext uri="{FF2B5EF4-FFF2-40B4-BE49-F238E27FC236}">
                <a16:creationId xmlns:a16="http://schemas.microsoft.com/office/drawing/2014/main" id="{C70FCA40-C185-87CF-1D0B-675ED8A52079}"/>
              </a:ext>
            </a:extLst>
          </p:cNvPr>
          <p:cNvSpPr txBox="1"/>
          <p:nvPr/>
        </p:nvSpPr>
        <p:spPr>
          <a:xfrm>
            <a:off x="710713" y="2476728"/>
            <a:ext cx="6216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a:t>
            </a:r>
          </a:p>
        </p:txBody>
      </p:sp>
      <p:sp>
        <p:nvSpPr>
          <p:cNvPr id="25" name="TextBox 24">
            <a:extLst>
              <a:ext uri="{FF2B5EF4-FFF2-40B4-BE49-F238E27FC236}">
                <a16:creationId xmlns:a16="http://schemas.microsoft.com/office/drawing/2014/main" id="{52511F4A-A0FD-B364-58FA-54E163A90F02}"/>
              </a:ext>
            </a:extLst>
          </p:cNvPr>
          <p:cNvSpPr txBox="1"/>
          <p:nvPr/>
        </p:nvSpPr>
        <p:spPr>
          <a:xfrm>
            <a:off x="1566398" y="2471663"/>
            <a:ext cx="6216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YES</a:t>
            </a:r>
          </a:p>
        </p:txBody>
      </p:sp>
      <p:sp>
        <p:nvSpPr>
          <p:cNvPr id="36" name="Rectangle 35">
            <a:extLst>
              <a:ext uri="{FF2B5EF4-FFF2-40B4-BE49-F238E27FC236}">
                <a16:creationId xmlns:a16="http://schemas.microsoft.com/office/drawing/2014/main" id="{86C0B1BF-6713-A29D-E106-4BEBBDA02CF9}"/>
              </a:ext>
            </a:extLst>
          </p:cNvPr>
          <p:cNvSpPr/>
          <p:nvPr/>
        </p:nvSpPr>
        <p:spPr>
          <a:xfrm>
            <a:off x="1889010" y="2986037"/>
            <a:ext cx="1115740" cy="111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Provider discusses available AID systems and refers to CDE for review of AID options </a:t>
            </a:r>
          </a:p>
        </p:txBody>
      </p:sp>
      <p:cxnSp>
        <p:nvCxnSpPr>
          <p:cNvPr id="42" name="Straight Arrow Connector 41">
            <a:extLst>
              <a:ext uri="{FF2B5EF4-FFF2-40B4-BE49-F238E27FC236}">
                <a16:creationId xmlns:a16="http://schemas.microsoft.com/office/drawing/2014/main" id="{182F21CC-F13E-9B73-2724-DD916FD707B0}"/>
              </a:ext>
            </a:extLst>
          </p:cNvPr>
          <p:cNvCxnSpPr>
            <a:cxnSpLocks/>
            <a:stCxn id="36" idx="0"/>
            <a:endCxn id="60" idx="2"/>
          </p:cNvCxnSpPr>
          <p:nvPr/>
        </p:nvCxnSpPr>
        <p:spPr>
          <a:xfrm flipV="1">
            <a:off x="2446880" y="1356934"/>
            <a:ext cx="1139235" cy="16291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Explosion: 8 Points 77">
            <a:extLst>
              <a:ext uri="{FF2B5EF4-FFF2-40B4-BE49-F238E27FC236}">
                <a16:creationId xmlns:a16="http://schemas.microsoft.com/office/drawing/2014/main" id="{5F068949-2421-4F28-A4CC-89D3AB9DBE21}"/>
              </a:ext>
            </a:extLst>
          </p:cNvPr>
          <p:cNvSpPr/>
          <p:nvPr/>
        </p:nvSpPr>
        <p:spPr>
          <a:xfrm>
            <a:off x="2788670" y="2842884"/>
            <a:ext cx="454696" cy="502717"/>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cxnSp>
        <p:nvCxnSpPr>
          <p:cNvPr id="49" name="Straight Arrow Connector 48">
            <a:extLst>
              <a:ext uri="{FF2B5EF4-FFF2-40B4-BE49-F238E27FC236}">
                <a16:creationId xmlns:a16="http://schemas.microsoft.com/office/drawing/2014/main" id="{6E9B0E5B-86D6-6578-F40D-E85D31F49C82}"/>
              </a:ext>
            </a:extLst>
          </p:cNvPr>
          <p:cNvCxnSpPr>
            <a:cxnSpLocks/>
            <a:stCxn id="73" idx="3"/>
            <a:endCxn id="198" idx="2"/>
          </p:cNvCxnSpPr>
          <p:nvPr/>
        </p:nvCxnSpPr>
        <p:spPr>
          <a:xfrm flipV="1">
            <a:off x="8459884" y="4250508"/>
            <a:ext cx="1916516" cy="1967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Explosion: 8 Points 120">
            <a:extLst>
              <a:ext uri="{FF2B5EF4-FFF2-40B4-BE49-F238E27FC236}">
                <a16:creationId xmlns:a16="http://schemas.microsoft.com/office/drawing/2014/main" id="{EAFB3747-A119-C1BC-4C22-DFDB2BEB77BF}"/>
              </a:ext>
            </a:extLst>
          </p:cNvPr>
          <p:cNvSpPr/>
          <p:nvPr/>
        </p:nvSpPr>
        <p:spPr>
          <a:xfrm>
            <a:off x="7587230" y="2582943"/>
            <a:ext cx="498403" cy="418212"/>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5</a:t>
            </a:r>
          </a:p>
        </p:txBody>
      </p:sp>
      <p:sp>
        <p:nvSpPr>
          <p:cNvPr id="53" name="Diamond 52">
            <a:extLst>
              <a:ext uri="{FF2B5EF4-FFF2-40B4-BE49-F238E27FC236}">
                <a16:creationId xmlns:a16="http://schemas.microsoft.com/office/drawing/2014/main" id="{79E7CAAB-959F-5FDE-42B2-D9BF62064023}"/>
              </a:ext>
            </a:extLst>
          </p:cNvPr>
          <p:cNvSpPr/>
          <p:nvPr/>
        </p:nvSpPr>
        <p:spPr>
          <a:xfrm>
            <a:off x="4180160" y="873043"/>
            <a:ext cx="2149872" cy="1124949"/>
          </a:xfrm>
          <a:prstGeom prst="diamon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Is documentation sufficient and device is covered?</a:t>
            </a:r>
          </a:p>
        </p:txBody>
      </p:sp>
      <p:cxnSp>
        <p:nvCxnSpPr>
          <p:cNvPr id="77" name="Straight Arrow Connector 76">
            <a:extLst>
              <a:ext uri="{FF2B5EF4-FFF2-40B4-BE49-F238E27FC236}">
                <a16:creationId xmlns:a16="http://schemas.microsoft.com/office/drawing/2014/main" id="{D1AB7591-54E8-82C0-EE77-0F86FD2A7B64}"/>
              </a:ext>
            </a:extLst>
          </p:cNvPr>
          <p:cNvCxnSpPr>
            <a:cxnSpLocks/>
          </p:cNvCxnSpPr>
          <p:nvPr/>
        </p:nvCxnSpPr>
        <p:spPr>
          <a:xfrm flipH="1">
            <a:off x="4354015" y="1984629"/>
            <a:ext cx="892961" cy="9051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7790DECA-6C0B-2F9D-BD0B-8FE8182B9D5C}"/>
              </a:ext>
            </a:extLst>
          </p:cNvPr>
          <p:cNvCxnSpPr>
            <a:cxnSpLocks/>
          </p:cNvCxnSpPr>
          <p:nvPr/>
        </p:nvCxnSpPr>
        <p:spPr>
          <a:xfrm>
            <a:off x="5246976" y="1974236"/>
            <a:ext cx="849024" cy="9422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3441EAD4-5015-BDC7-64F8-3D6833E0D880}"/>
              </a:ext>
            </a:extLst>
          </p:cNvPr>
          <p:cNvSpPr txBox="1"/>
          <p:nvPr/>
        </p:nvSpPr>
        <p:spPr>
          <a:xfrm>
            <a:off x="4518428" y="1912922"/>
            <a:ext cx="6216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a:t>
            </a:r>
          </a:p>
        </p:txBody>
      </p:sp>
      <p:sp>
        <p:nvSpPr>
          <p:cNvPr id="82" name="TextBox 81">
            <a:extLst>
              <a:ext uri="{FF2B5EF4-FFF2-40B4-BE49-F238E27FC236}">
                <a16:creationId xmlns:a16="http://schemas.microsoft.com/office/drawing/2014/main" id="{6609DF01-602D-6DA1-0BF5-0029D51E9C42}"/>
              </a:ext>
            </a:extLst>
          </p:cNvPr>
          <p:cNvSpPr txBox="1"/>
          <p:nvPr/>
        </p:nvSpPr>
        <p:spPr>
          <a:xfrm>
            <a:off x="5814575" y="1886291"/>
            <a:ext cx="6216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YES</a:t>
            </a:r>
          </a:p>
        </p:txBody>
      </p:sp>
      <p:sp>
        <p:nvSpPr>
          <p:cNvPr id="84" name="Rectangle 83">
            <a:extLst>
              <a:ext uri="{FF2B5EF4-FFF2-40B4-BE49-F238E27FC236}">
                <a16:creationId xmlns:a16="http://schemas.microsoft.com/office/drawing/2014/main" id="{918D2EBF-06DA-8394-D478-ADC7E70B5774}"/>
              </a:ext>
            </a:extLst>
          </p:cNvPr>
          <p:cNvSpPr/>
          <p:nvPr/>
        </p:nvSpPr>
        <p:spPr>
          <a:xfrm>
            <a:off x="3296566" y="2862979"/>
            <a:ext cx="1682327" cy="98843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CDECES notifies provider of next step </a:t>
            </a:r>
          </a:p>
        </p:txBody>
      </p:sp>
      <p:sp>
        <p:nvSpPr>
          <p:cNvPr id="90" name="Rectangle 89">
            <a:extLst>
              <a:ext uri="{FF2B5EF4-FFF2-40B4-BE49-F238E27FC236}">
                <a16:creationId xmlns:a16="http://schemas.microsoft.com/office/drawing/2014/main" id="{F55B4609-7357-5099-96D6-60490EAD3346}"/>
              </a:ext>
            </a:extLst>
          </p:cNvPr>
          <p:cNvSpPr/>
          <p:nvPr/>
        </p:nvSpPr>
        <p:spPr>
          <a:xfrm>
            <a:off x="5379217" y="2958735"/>
            <a:ext cx="2108606" cy="7737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Device is sent to DME company or pharmacy</a:t>
            </a:r>
          </a:p>
        </p:txBody>
      </p:sp>
      <p:cxnSp>
        <p:nvCxnSpPr>
          <p:cNvPr id="95" name="Straight Arrow Connector 94">
            <a:extLst>
              <a:ext uri="{FF2B5EF4-FFF2-40B4-BE49-F238E27FC236}">
                <a16:creationId xmlns:a16="http://schemas.microsoft.com/office/drawing/2014/main" id="{2B1A892B-FA4D-FF8D-3E16-BAC7F45128D3}"/>
              </a:ext>
            </a:extLst>
          </p:cNvPr>
          <p:cNvCxnSpPr>
            <a:cxnSpLocks/>
            <a:stCxn id="84" idx="3"/>
            <a:endCxn id="90" idx="1"/>
          </p:cNvCxnSpPr>
          <p:nvPr/>
        </p:nvCxnSpPr>
        <p:spPr>
          <a:xfrm flipV="1">
            <a:off x="4978893" y="3345601"/>
            <a:ext cx="400324" cy="115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3DA78BB4-3085-B4B8-CA18-C56B8241E542}"/>
              </a:ext>
            </a:extLst>
          </p:cNvPr>
          <p:cNvCxnSpPr>
            <a:cxnSpLocks/>
          </p:cNvCxnSpPr>
          <p:nvPr/>
        </p:nvCxnSpPr>
        <p:spPr>
          <a:xfrm>
            <a:off x="5694565" y="3788477"/>
            <a:ext cx="0" cy="350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9" name="Rectangle 118">
            <a:extLst>
              <a:ext uri="{FF2B5EF4-FFF2-40B4-BE49-F238E27FC236}">
                <a16:creationId xmlns:a16="http://schemas.microsoft.com/office/drawing/2014/main" id="{7D57E1C0-74A2-6147-D3CA-6924351DCB49}"/>
              </a:ext>
            </a:extLst>
          </p:cNvPr>
          <p:cNvSpPr/>
          <p:nvPr/>
        </p:nvSpPr>
        <p:spPr>
          <a:xfrm>
            <a:off x="8896906" y="5854236"/>
            <a:ext cx="1702339" cy="69018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If not using phone as reader-unable to access data unless patient brings reader to appointment</a:t>
            </a:r>
          </a:p>
        </p:txBody>
      </p:sp>
      <p:sp>
        <p:nvSpPr>
          <p:cNvPr id="123" name="Explosion: 8 Points 120">
            <a:extLst>
              <a:ext uri="{FF2B5EF4-FFF2-40B4-BE49-F238E27FC236}">
                <a16:creationId xmlns:a16="http://schemas.microsoft.com/office/drawing/2014/main" id="{FA75F84C-611A-33F7-2F0B-94D2DA80240A}"/>
              </a:ext>
            </a:extLst>
          </p:cNvPr>
          <p:cNvSpPr/>
          <p:nvPr/>
        </p:nvSpPr>
        <p:spPr>
          <a:xfrm>
            <a:off x="10376400" y="2816911"/>
            <a:ext cx="498403" cy="418212"/>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6</a:t>
            </a:r>
          </a:p>
        </p:txBody>
      </p:sp>
      <p:sp>
        <p:nvSpPr>
          <p:cNvPr id="130" name="Explosion: 8 Points 25">
            <a:extLst>
              <a:ext uri="{FF2B5EF4-FFF2-40B4-BE49-F238E27FC236}">
                <a16:creationId xmlns:a16="http://schemas.microsoft.com/office/drawing/2014/main" id="{829D64DC-F0DD-12BE-2AF6-58DF86C71EB5}"/>
              </a:ext>
            </a:extLst>
          </p:cNvPr>
          <p:cNvSpPr/>
          <p:nvPr/>
        </p:nvSpPr>
        <p:spPr>
          <a:xfrm>
            <a:off x="1109547" y="30454"/>
            <a:ext cx="469983" cy="470444"/>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7" name="Oval 6">
            <a:extLst>
              <a:ext uri="{FF2B5EF4-FFF2-40B4-BE49-F238E27FC236}">
                <a16:creationId xmlns:a16="http://schemas.microsoft.com/office/drawing/2014/main" id="{27E7D12A-8E66-50F2-9F87-57A4BD2EC180}"/>
              </a:ext>
            </a:extLst>
          </p:cNvPr>
          <p:cNvSpPr/>
          <p:nvPr/>
        </p:nvSpPr>
        <p:spPr>
          <a:xfrm>
            <a:off x="-17400" y="205636"/>
            <a:ext cx="1446079" cy="9584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rPr>
              <a:t>Provider brings up AID systems </a:t>
            </a:r>
          </a:p>
        </p:txBody>
      </p:sp>
      <p:sp>
        <p:nvSpPr>
          <p:cNvPr id="2" name="Oval 1">
            <a:extLst>
              <a:ext uri="{FF2B5EF4-FFF2-40B4-BE49-F238E27FC236}">
                <a16:creationId xmlns:a16="http://schemas.microsoft.com/office/drawing/2014/main" id="{9CD4E7FA-570B-0966-0582-BB75FC2107C2}"/>
              </a:ext>
            </a:extLst>
          </p:cNvPr>
          <p:cNvSpPr/>
          <p:nvPr/>
        </p:nvSpPr>
        <p:spPr>
          <a:xfrm>
            <a:off x="10599245" y="4472007"/>
            <a:ext cx="1528942" cy="5225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Patient begin AID use</a:t>
            </a:r>
          </a:p>
        </p:txBody>
      </p:sp>
      <p:sp>
        <p:nvSpPr>
          <p:cNvPr id="11" name="Explosion: 8 Points 10">
            <a:extLst>
              <a:ext uri="{FF2B5EF4-FFF2-40B4-BE49-F238E27FC236}">
                <a16:creationId xmlns:a16="http://schemas.microsoft.com/office/drawing/2014/main" id="{C6C34EDF-E0E7-1A17-791C-748305666D7A}"/>
              </a:ext>
            </a:extLst>
          </p:cNvPr>
          <p:cNvSpPr/>
          <p:nvPr/>
        </p:nvSpPr>
        <p:spPr>
          <a:xfrm>
            <a:off x="4073384" y="-3470"/>
            <a:ext cx="498403" cy="418212"/>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4</a:t>
            </a:r>
          </a:p>
        </p:txBody>
      </p:sp>
      <p:cxnSp>
        <p:nvCxnSpPr>
          <p:cNvPr id="34" name="Straight Arrow Connector 33">
            <a:extLst>
              <a:ext uri="{FF2B5EF4-FFF2-40B4-BE49-F238E27FC236}">
                <a16:creationId xmlns:a16="http://schemas.microsoft.com/office/drawing/2014/main" id="{E4486705-3FA0-E8ED-43A7-060EAF5E5B40}"/>
              </a:ext>
            </a:extLst>
          </p:cNvPr>
          <p:cNvCxnSpPr>
            <a:cxnSpLocks/>
          </p:cNvCxnSpPr>
          <p:nvPr/>
        </p:nvCxnSpPr>
        <p:spPr>
          <a:xfrm flipV="1">
            <a:off x="7981312" y="3938540"/>
            <a:ext cx="290891" cy="3887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EEC4A3FC-C23C-2828-211E-3E7D9BA929A6}"/>
              </a:ext>
            </a:extLst>
          </p:cNvPr>
          <p:cNvSpPr/>
          <p:nvPr/>
        </p:nvSpPr>
        <p:spPr>
          <a:xfrm>
            <a:off x="7851137" y="2830132"/>
            <a:ext cx="1514952" cy="10487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Patient to go to pharmacy to pick up insulin and wait 24 hours before they can get device. </a:t>
            </a:r>
          </a:p>
        </p:txBody>
      </p:sp>
      <p:cxnSp>
        <p:nvCxnSpPr>
          <p:cNvPr id="40" name="Straight Arrow Connector 39">
            <a:extLst>
              <a:ext uri="{FF2B5EF4-FFF2-40B4-BE49-F238E27FC236}">
                <a16:creationId xmlns:a16="http://schemas.microsoft.com/office/drawing/2014/main" id="{0AB2A43E-F57D-590B-BF8C-D175BF0491E1}"/>
              </a:ext>
            </a:extLst>
          </p:cNvPr>
          <p:cNvCxnSpPr>
            <a:cxnSpLocks/>
          </p:cNvCxnSpPr>
          <p:nvPr/>
        </p:nvCxnSpPr>
        <p:spPr>
          <a:xfrm>
            <a:off x="9366089" y="3531410"/>
            <a:ext cx="296210" cy="192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502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4933f86-03dd-4bf2-a270-ff0d0905b6c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32ABE55CC892A4A958D29EE12FF9FE5" ma:contentTypeVersion="17" ma:contentTypeDescription="Create a new document." ma:contentTypeScope="" ma:versionID="9d64ae5cbe2c48c3355f81055b7a5c27">
  <xsd:schema xmlns:xsd="http://www.w3.org/2001/XMLSchema" xmlns:xs="http://www.w3.org/2001/XMLSchema" xmlns:p="http://schemas.microsoft.com/office/2006/metadata/properties" xmlns:ns3="24933f86-03dd-4bf2-a270-ff0d0905b6c6" xmlns:ns4="2662dc22-2ab3-4ace-83e0-9da9df88ea01" targetNamespace="http://schemas.microsoft.com/office/2006/metadata/properties" ma:root="true" ma:fieldsID="de0cf62a514c79df53382b8dca32e862" ns3:_="" ns4:_="">
    <xsd:import namespace="24933f86-03dd-4bf2-a270-ff0d0905b6c6"/>
    <xsd:import namespace="2662dc22-2ab3-4ace-83e0-9da9df88ea0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bjectDetectorVersions" minOccurs="0"/>
                <xsd:element ref="ns3:_activity" minOccurs="0"/>
                <xsd:element ref="ns3:MediaServiceSearchProperties" minOccurs="0"/>
                <xsd:element ref="ns3:MediaServiceDateTaken" minOccurs="0"/>
                <xsd:element ref="ns3:MediaServiceSystemTag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933f86-03dd-4bf2-a270-ff0d0905b6c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62dc22-2ab3-4ace-83e0-9da9df88ea0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36DD8E-2F57-4CEB-A13F-8096238FEE72}">
  <ds:schemaRefs>
    <ds:schemaRef ds:uri="http://purl.org/dc/dcmitype/"/>
    <ds:schemaRef ds:uri="http://www.w3.org/XML/1998/namespace"/>
    <ds:schemaRef ds:uri="2662dc22-2ab3-4ace-83e0-9da9df88ea01"/>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24933f86-03dd-4bf2-a270-ff0d0905b6c6"/>
    <ds:schemaRef ds:uri="http://purl.org/dc/terms/"/>
  </ds:schemaRefs>
</ds:datastoreItem>
</file>

<file path=customXml/itemProps2.xml><?xml version="1.0" encoding="utf-8"?>
<ds:datastoreItem xmlns:ds="http://schemas.openxmlformats.org/officeDocument/2006/customXml" ds:itemID="{FCB63B1E-1E5E-40E7-8B7F-85FFD0AB1422}">
  <ds:schemaRefs>
    <ds:schemaRef ds:uri="http://schemas.microsoft.com/sharepoint/v3/contenttype/forms"/>
  </ds:schemaRefs>
</ds:datastoreItem>
</file>

<file path=customXml/itemProps3.xml><?xml version="1.0" encoding="utf-8"?>
<ds:datastoreItem xmlns:ds="http://schemas.openxmlformats.org/officeDocument/2006/customXml" ds:itemID="{39B9EE30-4F97-4C47-87AA-E65BA58098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933f86-03dd-4bf2-a270-ff0d0905b6c6"/>
    <ds:schemaRef ds:uri="2662dc22-2ab3-4ace-83e0-9da9df88ea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47594</TotalTime>
  <Words>423</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 SemiBold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JDRF/T1D Exchange Meeting August 5, 2019</dc:title>
  <dc:creator>Linda</dc:creator>
  <cp:lastModifiedBy>Timothy Bol</cp:lastModifiedBy>
  <cp:revision>433</cp:revision>
  <cp:lastPrinted>2025-03-10T20:19:41Z</cp:lastPrinted>
  <dcterms:created xsi:type="dcterms:W3CDTF">2019-08-02T13:56:59Z</dcterms:created>
  <dcterms:modified xsi:type="dcterms:W3CDTF">2025-03-17T20:18:35Z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0x010100132ABE55CC892A4A958D29EE12FF9FE5</vt:lpwstr>
  </property>
</Properties>
</file>