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214" r:id="rId2"/>
    <p:sldId id="261" r:id="rId3"/>
    <p:sldId id="3093" r:id="rId4"/>
    <p:sldId id="3215" r:id="rId5"/>
    <p:sldId id="3094" r:id="rId6"/>
    <p:sldId id="258" r:id="rId7"/>
    <p:sldId id="257" r:id="rId8"/>
    <p:sldId id="3216" r:id="rId9"/>
    <p:sldId id="256" r:id="rId10"/>
    <p:sldId id="3218" r:id="rId11"/>
    <p:sldId id="70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6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8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E4056-D2FC-4ACC-9619-B13BC4E467FE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EAEB22-9A50-4EAF-926F-ABA43CCA5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477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49CA1-EA6B-4C47-BB9B-050D5123BF58}" type="slidenum"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597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C65D5-71DB-5B2A-3EF0-BA6B394E05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293423-6011-A01A-B81A-B76C5F7236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05A85-2E67-D93A-A77C-198442125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DC7E-5395-42A3-AD14-E312F27D6D23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E76B9-13DB-184D-D478-825B3970E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BAFCF2-D098-A04C-3836-3D0B1AF79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3882-BC76-4763-B58F-5A0FBA7D6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03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4494A-779B-E928-5C90-034A3853E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8604AB-D0AA-BDE6-520B-B6B2279977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1B302-D657-C1C0-88CB-6BA3464A7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DC7E-5395-42A3-AD14-E312F27D6D23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B803F-CFF6-7E44-6A60-5AC570D33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0F0D39-6374-2C90-B8EC-27B7A8C68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3882-BC76-4763-B58F-5A0FBA7D6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440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78136D-A4F2-DC79-C4DA-6E75E086FE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FF04CD-54A2-1D69-C53F-EAE0432134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61F02-AB27-F373-42D9-94A235F8C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DC7E-5395-42A3-AD14-E312F27D6D23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F5342-643F-A299-41A7-6AC0A6368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087C1A-A111-50DD-4E5C-53F89AB15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3882-BC76-4763-B58F-5A0FBA7D6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79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Text">
            <a:extLst>
              <a:ext uri="{FF2B5EF4-FFF2-40B4-BE49-F238E27FC236}">
                <a16:creationId xmlns:a16="http://schemas.microsoft.com/office/drawing/2014/main" id="{AA6BC4EE-9385-8048-94F7-C8E9B088185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48640" y="228600"/>
            <a:ext cx="10972800" cy="4572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35714604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Rectangle"/>
          <p:cNvSpPr/>
          <p:nvPr/>
        </p:nvSpPr>
        <p:spPr>
          <a:xfrm>
            <a:off x="0" y="5962506"/>
            <a:ext cx="12192000" cy="908194"/>
          </a:xfrm>
          <a:prstGeom prst="rect">
            <a:avLst/>
          </a:prstGeom>
          <a:solidFill>
            <a:srgbClr val="3E4E8D"/>
          </a:solidFill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8" tIns="45718" rIns="45718" bIns="45718" anchor="ctr"/>
          <a:lstStyle/>
          <a:p>
            <a:pPr>
              <a:defRPr sz="1800">
                <a:solidFill>
                  <a:srgbClr val="1BA2AC"/>
                </a:solidFill>
                <a:latin typeface="Hind Regular"/>
                <a:ea typeface="Hind Regular"/>
                <a:cs typeface="Hind Regular"/>
                <a:sym typeface="Hind Regular"/>
              </a:defRPr>
            </a:pP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BBAD7F-97A3-A549-8DD2-3F48709C6F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35EDA66-8AEA-0C45-845A-C94FE849912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9271" y="781955"/>
            <a:ext cx="6433458" cy="4288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3199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595ED-87B0-291B-0B30-5BC2C4C21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78803-33B1-902D-8A3B-FFA51D1C6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1241D-4684-AA9F-094A-ED81EA72D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DC7E-5395-42A3-AD14-E312F27D6D23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5DEE3C-26DB-13E3-D6AF-375E9CA43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1674D-E182-90F4-DFA9-9DBE58019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3882-BC76-4763-B58F-5A0FBA7D6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62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374B3-F052-CCD4-146E-55544F343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7B2BE5-6696-AEA7-C329-634974BB4E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37CB0-537B-7EF0-5C94-520981C34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DC7E-5395-42A3-AD14-E312F27D6D23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2A521-D9F5-FC49-6A16-5097B375F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81D2C2-EA86-4D54-36DF-3FA1DCEE2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3882-BC76-4763-B58F-5A0FBA7D6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52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5CF89-FE4C-45EF-C817-659A143E2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62199-A260-34E1-FA73-DB2D720AEB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C2CD30-D31A-383B-57E5-DDAAC327EF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676FF9-8987-9624-BFB1-C479F55F8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DC7E-5395-42A3-AD14-E312F27D6D23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7AAF0D-6BC6-508A-DA3B-6145F0202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7C92DA-9200-0382-10C5-E7DD8A6E4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3882-BC76-4763-B58F-5A0FBA7D6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10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988E4-E893-698A-1E52-DF510144C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C556F4-493F-6776-293A-48BB1BD08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799D49-2273-FE67-DB36-E6656CA024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D537E4-CBBA-CF47-0C00-8C1404EAE1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C5A2AE-2820-4752-C963-FD782B72BF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292977-8A98-C85E-E307-5A6C40776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DC7E-5395-42A3-AD14-E312F27D6D23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8858CF-B0FE-B73C-FE99-C38B8FEA8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323DB5-F12C-2C5F-A56B-4CD7554C5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3882-BC76-4763-B58F-5A0FBA7D6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40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0BB09-2F91-C41D-A362-90E5E4ABC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488B0E-3B44-04D6-BEF3-936F0A8BF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DC7E-5395-42A3-AD14-E312F27D6D23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F56155-6CA3-10E1-1AD6-EAE0AC4D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682912-0DCD-6229-BDC0-0A727583B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3882-BC76-4763-B58F-5A0FBA7D6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41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9AC7F1-6BF6-597C-93A8-AF8995FF5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DC7E-5395-42A3-AD14-E312F27D6D23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1CF90B-19C0-D80A-A60E-5E837ADBD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A79F4D-0E6A-E65A-4800-E734817BD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3882-BC76-4763-B58F-5A0FBA7D6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36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84546-04AE-D3AC-FA44-37AA52AF4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AB502-A493-8589-CF75-077F20D0E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CC23B4-B6D3-EF06-1B8F-8F2CFEED32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61614A-E33A-6F52-2B3A-EC62073E5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DC7E-5395-42A3-AD14-E312F27D6D23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DA9277-5BDF-469B-5668-F221266B0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2EA593-B852-37C6-1BE9-24CB8DFE9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3882-BC76-4763-B58F-5A0FBA7D6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97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CD65A-1D12-B02C-65AB-A5435A980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8E9611-D6FD-2222-9E83-CF7ECD4130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761D46-B0A0-F78F-9F95-1427613A3A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FE2B10-7B69-8CD2-AB17-34B6E19F4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DC7E-5395-42A3-AD14-E312F27D6D23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FC9CC0-8A45-002C-7E9E-4FA914C9B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D5E983-06AD-8F78-FFF3-BCCB1655B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3882-BC76-4763-B58F-5A0FBA7D6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796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C810AF-0C2A-7B39-6763-694CB9355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FA49B5-991B-3BB4-CD45-FDA4572494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B3C284-C4CB-1022-5690-6BC3A00C26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85DC7E-5395-42A3-AD14-E312F27D6D23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1EA84-1B6F-37CC-032D-F35D679AE5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F87107-B4D8-A9C8-3164-56F81D2751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553882-BC76-4763-B58F-5A0FBA7D6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15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44AEC-2A9A-4E53-8270-999CAC96E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39" y="451882"/>
            <a:ext cx="10972800" cy="600741"/>
          </a:xfrm>
        </p:spPr>
        <p:txBody>
          <a:bodyPr>
            <a:normAutofit fontScale="90000"/>
          </a:bodyPr>
          <a:lstStyle/>
          <a:p>
            <a:r>
              <a:rPr lang="en-US" dirty="0"/>
              <a:t>Process Map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888BD9-ED68-4BD6-AEBA-FA40015276CC}"/>
              </a:ext>
            </a:extLst>
          </p:cNvPr>
          <p:cNvSpPr txBox="1"/>
          <p:nvPr/>
        </p:nvSpPr>
        <p:spPr>
          <a:xfrm>
            <a:off x="163629" y="625598"/>
            <a:ext cx="11742821" cy="441569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 Light" panose="00000400000000000000" pitchFamily="2" charset="0"/>
                <a:sym typeface="Hind Regular"/>
              </a:rPr>
              <a:t> A process map is a QI tool that helps to visualize complex systems and support the adaptation of improvement interventions. </a:t>
            </a:r>
          </a:p>
          <a:p>
            <a:pPr marL="342900" marR="0" lvl="0" indent="-34290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 Light" panose="00000400000000000000" pitchFamily="2" charset="0"/>
                <a:sym typeface="Hind Regular"/>
              </a:rPr>
              <a:t>The processes </a:t>
            </a:r>
            <a:r>
              <a:rPr lang="en-US" sz="2400" kern="0" dirty="0">
                <a:solidFill>
                  <a:srgbClr val="000000"/>
                </a:solidFill>
                <a:latin typeface="Montserrat Light" panose="00000400000000000000" pitchFamily="2" charset="0"/>
                <a:sym typeface="Hind Regular"/>
              </a:rPr>
              <a:t>are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 Light" panose="00000400000000000000" pitchFamily="2" charset="0"/>
                <a:sym typeface="Hind Regular"/>
              </a:rPr>
              <a:t> unique/different for all participating centers </a:t>
            </a:r>
            <a:endParaRPr lang="en-US" sz="2400" kern="0" dirty="0">
              <a:solidFill>
                <a:srgbClr val="000000"/>
              </a:solidFill>
              <a:latin typeface="Montserrat Light" panose="00000400000000000000" pitchFamily="2" charset="0"/>
              <a:sym typeface="Hind Regular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 Light" panose="00000400000000000000" pitchFamily="2" charset="0"/>
                <a:sym typeface="Hind Regular"/>
              </a:rPr>
              <a:t>There could be a few similarities in clinical workflows</a:t>
            </a:r>
            <a:r>
              <a:rPr lang="en-US" sz="2400" kern="0" dirty="0">
                <a:solidFill>
                  <a:srgbClr val="000000"/>
                </a:solidFill>
                <a:latin typeface="Montserrat Light" panose="00000400000000000000" pitchFamily="2" charset="0"/>
                <a:sym typeface="Hind Regular"/>
              </a:rPr>
              <a:t> between centers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 Light" panose="00000400000000000000" pitchFamily="2" charset="0"/>
              <a:sym typeface="Hind Regular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 Light" panose="00000400000000000000" pitchFamily="2" charset="0"/>
                <a:sym typeface="Hind Regular"/>
              </a:rPr>
              <a:t>Pain points in </a:t>
            </a:r>
            <a:r>
              <a:rPr lang="en-US" sz="2400" kern="0" dirty="0">
                <a:solidFill>
                  <a:srgbClr val="000000"/>
                </a:solidFill>
                <a:latin typeface="Montserrat Light" panose="00000400000000000000" pitchFamily="2" charset="0"/>
                <a:sym typeface="Hind Regular"/>
              </a:rPr>
              <a:t>clinical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 Light" panose="00000400000000000000" pitchFamily="2" charset="0"/>
                <a:sym typeface="Hind Regular"/>
              </a:rPr>
              <a:t> processes should be annotated </a:t>
            </a:r>
          </a:p>
          <a:p>
            <a:pPr marL="342900" marR="0" lvl="0" indent="-34290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 Light" panose="00000400000000000000" pitchFamily="2" charset="0"/>
                <a:sym typeface="Hind Regular"/>
              </a:rPr>
              <a:t>Pain points will help facilitate </a:t>
            </a:r>
            <a:r>
              <a:rPr lang="en-US" sz="2400" kern="0" dirty="0">
                <a:solidFill>
                  <a:srgbClr val="000000"/>
                </a:solidFill>
                <a:latin typeface="Montserrat Light" panose="00000400000000000000" pitchFamily="2" charset="0"/>
                <a:sym typeface="Hind Regular"/>
              </a:rPr>
              <a:t>discussions about possible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 Light" panose="00000400000000000000" pitchFamily="2" charset="0"/>
                <a:sym typeface="Hind Regular"/>
              </a:rPr>
              <a:t> interventions. </a:t>
            </a:r>
          </a:p>
        </p:txBody>
      </p:sp>
    </p:spTree>
    <p:extLst>
      <p:ext uri="{BB962C8B-B14F-4D97-AF65-F5344CB8AC3E}">
        <p14:creationId xmlns:p14="http://schemas.microsoft.com/office/powerpoint/2010/main" val="323556098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>
            <a:extLst>
              <a:ext uri="{FF2B5EF4-FFF2-40B4-BE49-F238E27FC236}">
                <a16:creationId xmlns:a16="http://schemas.microsoft.com/office/drawing/2014/main" id="{7D93C2D8-020C-0838-7149-C2A41E91D15C}"/>
              </a:ext>
            </a:extLst>
          </p:cNvPr>
          <p:cNvSpPr/>
          <p:nvPr/>
        </p:nvSpPr>
        <p:spPr>
          <a:xfrm>
            <a:off x="272142" y="348343"/>
            <a:ext cx="1752598" cy="130628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Provider </a:t>
            </a:r>
            <a:endParaRPr lang="en-US" sz="2400">
              <a:solidFill>
                <a:schemeClr val="tx1"/>
              </a:solidFill>
            </a:endParaRPr>
          </a:p>
          <a:p>
            <a:pPr algn="ctr"/>
            <a:r>
              <a:rPr lang="en-US">
                <a:solidFill>
                  <a:schemeClr val="tx1"/>
                </a:solidFill>
              </a:rPr>
              <a:t>offers tech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3096784-CD36-134C-052A-F5AB2CC2DC1A}"/>
              </a:ext>
            </a:extLst>
          </p:cNvPr>
          <p:cNvSpPr/>
          <p:nvPr/>
        </p:nvSpPr>
        <p:spPr>
          <a:xfrm>
            <a:off x="272142" y="5344885"/>
            <a:ext cx="1752598" cy="130628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Patient starts on tech</a:t>
            </a:r>
          </a:p>
        </p:txBody>
      </p:sp>
      <p:sp>
        <p:nvSpPr>
          <p:cNvPr id="27" name="Diamond 26">
            <a:extLst>
              <a:ext uri="{FF2B5EF4-FFF2-40B4-BE49-F238E27FC236}">
                <a16:creationId xmlns:a16="http://schemas.microsoft.com/office/drawing/2014/main" id="{400C40A9-5E54-8E32-8A06-4C563E257AD8}"/>
              </a:ext>
            </a:extLst>
          </p:cNvPr>
          <p:cNvSpPr/>
          <p:nvPr/>
        </p:nvSpPr>
        <p:spPr>
          <a:xfrm>
            <a:off x="4414157" y="314597"/>
            <a:ext cx="2606039" cy="1314994"/>
          </a:xfrm>
          <a:prstGeom prst="diamon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Patient </a:t>
            </a:r>
            <a:endParaRPr lang="en-US" sz="2400">
              <a:solidFill>
                <a:schemeClr val="bg1"/>
              </a:solidFill>
            </a:endParaRPr>
          </a:p>
          <a:p>
            <a:pPr algn="ctr"/>
            <a:r>
              <a:rPr lang="en-US">
                <a:solidFill>
                  <a:schemeClr val="bg1"/>
                </a:solidFill>
              </a:rPr>
              <a:t>receives education?</a:t>
            </a: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28" name="Diamond 27">
            <a:extLst>
              <a:ext uri="{FF2B5EF4-FFF2-40B4-BE49-F238E27FC236}">
                <a16:creationId xmlns:a16="http://schemas.microsoft.com/office/drawing/2014/main" id="{684C3EA1-7A28-841C-92D3-63AAEC4AD15A}"/>
              </a:ext>
            </a:extLst>
          </p:cNvPr>
          <p:cNvSpPr/>
          <p:nvPr/>
        </p:nvSpPr>
        <p:spPr>
          <a:xfrm>
            <a:off x="8463645" y="2907575"/>
            <a:ext cx="2659379" cy="1406434"/>
          </a:xfrm>
          <a:prstGeom prst="diamon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/>
              <a:t>Insurance approved?</a:t>
            </a:r>
          </a:p>
        </p:txBody>
      </p:sp>
      <p:sp>
        <p:nvSpPr>
          <p:cNvPr id="29" name="Diamond 28">
            <a:extLst>
              <a:ext uri="{FF2B5EF4-FFF2-40B4-BE49-F238E27FC236}">
                <a16:creationId xmlns:a16="http://schemas.microsoft.com/office/drawing/2014/main" id="{C6F7C75A-E630-C1CD-F186-7CB0546E388E}"/>
              </a:ext>
            </a:extLst>
          </p:cNvPr>
          <p:cNvSpPr/>
          <p:nvPr/>
        </p:nvSpPr>
        <p:spPr>
          <a:xfrm>
            <a:off x="4718957" y="5374277"/>
            <a:ext cx="2133599" cy="1360714"/>
          </a:xfrm>
          <a:prstGeom prst="diamon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/>
              <a:t>Patient receives training?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306DD55C-0224-5EF7-EEA0-27352F3EC897}"/>
              </a:ext>
            </a:extLst>
          </p:cNvPr>
          <p:cNvSpPr/>
          <p:nvPr/>
        </p:nvSpPr>
        <p:spPr>
          <a:xfrm>
            <a:off x="272141" y="2982685"/>
            <a:ext cx="1752598" cy="130628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Patient continues MDI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EDACA6C2-9145-1266-38C2-A879E80993AC}"/>
              </a:ext>
            </a:extLst>
          </p:cNvPr>
          <p:cNvSpPr/>
          <p:nvPr/>
        </p:nvSpPr>
        <p:spPr>
          <a:xfrm>
            <a:off x="8938260" y="508361"/>
            <a:ext cx="2095500" cy="772885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Provider provides Rx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B9CE4C6F-2CAC-BB05-DB83-75AC9AFC277B}"/>
              </a:ext>
            </a:extLst>
          </p:cNvPr>
          <p:cNvSpPr/>
          <p:nvPr/>
        </p:nvSpPr>
        <p:spPr>
          <a:xfrm>
            <a:off x="8934995" y="5805351"/>
            <a:ext cx="2141220" cy="795745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/>
              <a:t>Patient receives Rx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62539F6-6586-CFC4-AE50-814541F9FA92}"/>
              </a:ext>
            </a:extLst>
          </p:cNvPr>
          <p:cNvCxnSpPr/>
          <p:nvPr/>
        </p:nvCxnSpPr>
        <p:spPr>
          <a:xfrm>
            <a:off x="2106384" y="974272"/>
            <a:ext cx="2307773" cy="108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3CDD323-C978-0F20-DAB3-A5343787D2ED}"/>
              </a:ext>
            </a:extLst>
          </p:cNvPr>
          <p:cNvCxnSpPr>
            <a:cxnSpLocks/>
          </p:cNvCxnSpPr>
          <p:nvPr/>
        </p:nvCxnSpPr>
        <p:spPr>
          <a:xfrm>
            <a:off x="7145383" y="951410"/>
            <a:ext cx="1709057" cy="108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8EFFF1F-C8C3-5402-3010-03DF10CFE18E}"/>
              </a:ext>
            </a:extLst>
          </p:cNvPr>
          <p:cNvCxnSpPr>
            <a:cxnSpLocks/>
          </p:cNvCxnSpPr>
          <p:nvPr/>
        </p:nvCxnSpPr>
        <p:spPr>
          <a:xfrm>
            <a:off x="9794964" y="1442355"/>
            <a:ext cx="2180" cy="14173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6B59507-D699-23A6-BD92-7DCA8719CF0E}"/>
              </a:ext>
            </a:extLst>
          </p:cNvPr>
          <p:cNvCxnSpPr>
            <a:cxnSpLocks/>
          </p:cNvCxnSpPr>
          <p:nvPr/>
        </p:nvCxnSpPr>
        <p:spPr>
          <a:xfrm>
            <a:off x="9833062" y="4420685"/>
            <a:ext cx="15241" cy="137813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C85A664-CE1F-56C9-698E-F32BA77375CB}"/>
              </a:ext>
            </a:extLst>
          </p:cNvPr>
          <p:cNvCxnSpPr>
            <a:cxnSpLocks/>
          </p:cNvCxnSpPr>
          <p:nvPr/>
        </p:nvCxnSpPr>
        <p:spPr>
          <a:xfrm flipH="1">
            <a:off x="2118356" y="6052451"/>
            <a:ext cx="2297976" cy="762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FDDC7FC6-8680-96CC-518B-141B2DFB8D5C}"/>
              </a:ext>
            </a:extLst>
          </p:cNvPr>
          <p:cNvCxnSpPr>
            <a:cxnSpLocks/>
          </p:cNvCxnSpPr>
          <p:nvPr/>
        </p:nvCxnSpPr>
        <p:spPr>
          <a:xfrm flipH="1" flipV="1">
            <a:off x="6914603" y="6040477"/>
            <a:ext cx="1846217" cy="141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C102ECD-7615-1E8D-0FD2-43D8E5B19B3B}"/>
              </a:ext>
            </a:extLst>
          </p:cNvPr>
          <p:cNvCxnSpPr/>
          <p:nvPr/>
        </p:nvCxnSpPr>
        <p:spPr>
          <a:xfrm flipH="1">
            <a:off x="2134962" y="3582761"/>
            <a:ext cx="6085114" cy="32658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F14F92AD-26E8-3F8B-1740-93634E712F40}"/>
              </a:ext>
            </a:extLst>
          </p:cNvPr>
          <p:cNvCxnSpPr>
            <a:cxnSpLocks/>
          </p:cNvCxnSpPr>
          <p:nvPr/>
        </p:nvCxnSpPr>
        <p:spPr>
          <a:xfrm flipH="1">
            <a:off x="2145846" y="1730013"/>
            <a:ext cx="3561807" cy="1827711"/>
          </a:xfrm>
          <a:prstGeom prst="straightConnector1">
            <a:avLst/>
          </a:prstGeom>
          <a:ln>
            <a:solidFill>
              <a:schemeClr val="accent1"/>
            </a:solidFill>
            <a:prstDash val="sysDot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13220AA-C224-E7D4-AB4D-577490E4B6FD}"/>
              </a:ext>
            </a:extLst>
          </p:cNvPr>
          <p:cNvCxnSpPr>
            <a:cxnSpLocks/>
          </p:cNvCxnSpPr>
          <p:nvPr/>
        </p:nvCxnSpPr>
        <p:spPr>
          <a:xfrm flipH="1" flipV="1">
            <a:off x="2174150" y="3686178"/>
            <a:ext cx="3485606" cy="1599109"/>
          </a:xfrm>
          <a:prstGeom prst="straightConnector1">
            <a:avLst/>
          </a:prstGeom>
          <a:ln>
            <a:solidFill>
              <a:schemeClr val="accent1"/>
            </a:solidFill>
            <a:prstDash val="sysDot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Parallelogram 42">
            <a:extLst>
              <a:ext uri="{FF2B5EF4-FFF2-40B4-BE49-F238E27FC236}">
                <a16:creationId xmlns:a16="http://schemas.microsoft.com/office/drawing/2014/main" id="{CEC60F9B-413B-067B-97CE-C792C1521064}"/>
              </a:ext>
            </a:extLst>
          </p:cNvPr>
          <p:cNvSpPr/>
          <p:nvPr/>
        </p:nvSpPr>
        <p:spPr>
          <a:xfrm>
            <a:off x="2130440" y="1164771"/>
            <a:ext cx="2535212" cy="109032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Segoe UI"/>
                <a:cs typeface="Segoe UI"/>
              </a:rPr>
              <a:t>Clinician inertia/implicit bias</a:t>
            </a:r>
            <a:endParaRPr lang="en-US" sz="2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Segoe UI"/>
                <a:cs typeface="Segoe UI"/>
              </a:rPr>
              <a:t>Lack of familiarity in tech</a:t>
            </a:r>
            <a:endParaRPr lang="en-US" sz="2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Segoe UI"/>
                <a:cs typeface="Segoe UI"/>
              </a:rPr>
              <a:t>Short visits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Segoe UI"/>
                <a:cs typeface="Segoe UI"/>
              </a:rPr>
              <a:t>No therapeutic relationships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Segoe UI"/>
                <a:cs typeface="Segoe UI"/>
              </a:rPr>
              <a:t>No patient-driven focus</a:t>
            </a:r>
          </a:p>
        </p:txBody>
      </p:sp>
      <p:sp>
        <p:nvSpPr>
          <p:cNvPr id="44" name="Parallelogram 43">
            <a:extLst>
              <a:ext uri="{FF2B5EF4-FFF2-40B4-BE49-F238E27FC236}">
                <a16:creationId xmlns:a16="http://schemas.microsoft.com/office/drawing/2014/main" id="{86610A82-1280-B261-F8A8-B2946187B7E4}"/>
              </a:ext>
            </a:extLst>
          </p:cNvPr>
          <p:cNvSpPr/>
          <p:nvPr/>
        </p:nvSpPr>
        <p:spPr>
          <a:xfrm>
            <a:off x="6663145" y="1200694"/>
            <a:ext cx="2196738" cy="100475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Segoe UI"/>
                <a:cs typeface="Segoe UI"/>
              </a:rPr>
              <a:t>No standardized 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Segoe UI"/>
                <a:cs typeface="Segoe UI"/>
              </a:rPr>
              <a:t>education in clinic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Segoe UI"/>
                <a:cs typeface="Segoe UI"/>
              </a:rPr>
              <a:t>Differences in support staff across sites</a:t>
            </a:r>
          </a:p>
        </p:txBody>
      </p:sp>
      <p:sp>
        <p:nvSpPr>
          <p:cNvPr id="45" name="Parallelogram 44">
            <a:extLst>
              <a:ext uri="{FF2B5EF4-FFF2-40B4-BE49-F238E27FC236}">
                <a16:creationId xmlns:a16="http://schemas.microsoft.com/office/drawing/2014/main" id="{7E73FCCC-A38A-62CC-B774-A75713E575BC}"/>
              </a:ext>
            </a:extLst>
          </p:cNvPr>
          <p:cNvSpPr/>
          <p:nvPr/>
        </p:nvSpPr>
        <p:spPr>
          <a:xfrm>
            <a:off x="9933213" y="4429395"/>
            <a:ext cx="2100943" cy="102543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Segoe UI"/>
                <a:cs typeface="Segoe UI"/>
              </a:rPr>
              <a:t>Issue with prior </a:t>
            </a:r>
            <a:r>
              <a:rPr lang="en-US" sz="1400" err="1">
                <a:solidFill>
                  <a:schemeClr val="tx1"/>
                </a:solidFill>
                <a:latin typeface="Segoe UI"/>
                <a:cs typeface="Segoe UI"/>
              </a:rPr>
              <a:t>auths</a:t>
            </a:r>
          </a:p>
          <a:p>
            <a:pPr algn="ctr"/>
            <a:r>
              <a:rPr lang="en-US" sz="1400">
                <a:solidFill>
                  <a:schemeClr val="tx1"/>
                </a:solidFill>
                <a:latin typeface="Segoe UI"/>
                <a:cs typeface="Segoe UI"/>
              </a:rPr>
              <a:t>Large patient cost</a:t>
            </a:r>
          </a:p>
          <a:p>
            <a:pPr algn="ctr"/>
            <a:r>
              <a:rPr lang="en-US" sz="1400">
                <a:solidFill>
                  <a:schemeClr val="tx1"/>
                </a:solidFill>
                <a:latin typeface="Segoe UI"/>
                <a:cs typeface="Segoe UI"/>
              </a:rPr>
              <a:t>Insurance issues </a:t>
            </a:r>
          </a:p>
        </p:txBody>
      </p:sp>
      <p:sp>
        <p:nvSpPr>
          <p:cNvPr id="46" name="Parallelogram 42">
            <a:extLst>
              <a:ext uri="{FF2B5EF4-FFF2-40B4-BE49-F238E27FC236}">
                <a16:creationId xmlns:a16="http://schemas.microsoft.com/office/drawing/2014/main" id="{EB7A5CC4-3A7D-4670-F309-B2D5569EFAC2}"/>
              </a:ext>
            </a:extLst>
          </p:cNvPr>
          <p:cNvSpPr/>
          <p:nvPr/>
        </p:nvSpPr>
        <p:spPr>
          <a:xfrm>
            <a:off x="2009503" y="4941026"/>
            <a:ext cx="2821579" cy="85997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Segoe UI"/>
                <a:cs typeface="Segoe UI"/>
              </a:rPr>
              <a:t>Patient comfort with using tech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Segoe UI"/>
                <a:cs typeface="Segoe UI"/>
              </a:rPr>
              <a:t>Difficulty with company training</a:t>
            </a:r>
            <a:endParaRPr lang="en-US" sz="2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Segoe UI"/>
                <a:cs typeface="Segoe UI"/>
              </a:rPr>
              <a:t>No standard prescriber training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Segoe UI"/>
                <a:cs typeface="Segoe UI"/>
              </a:rPr>
              <a:t>Patients lost to follow up</a:t>
            </a:r>
          </a:p>
        </p:txBody>
      </p:sp>
      <p:sp>
        <p:nvSpPr>
          <p:cNvPr id="47" name="Parallelogram 43">
            <a:extLst>
              <a:ext uri="{FF2B5EF4-FFF2-40B4-BE49-F238E27FC236}">
                <a16:creationId xmlns:a16="http://schemas.microsoft.com/office/drawing/2014/main" id="{0C2F132F-CAD5-2BB2-0079-1C5CEAEC6706}"/>
              </a:ext>
            </a:extLst>
          </p:cNvPr>
          <p:cNvSpPr/>
          <p:nvPr/>
        </p:nvSpPr>
        <p:spPr>
          <a:xfrm>
            <a:off x="9951719" y="1716676"/>
            <a:ext cx="2059578" cy="89045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Segoe UI"/>
                <a:cs typeface="Segoe UI"/>
              </a:rPr>
              <a:t>Provider familiarity </a:t>
            </a:r>
          </a:p>
          <a:p>
            <a:pPr algn="ctr"/>
            <a:r>
              <a:rPr lang="en-US" sz="1400">
                <a:solidFill>
                  <a:schemeClr val="tx1"/>
                </a:solidFill>
                <a:latin typeface="Segoe UI"/>
                <a:cs typeface="Segoe UI"/>
              </a:rPr>
              <a:t>Communications not streamlined</a:t>
            </a:r>
          </a:p>
        </p:txBody>
      </p:sp>
      <p:sp>
        <p:nvSpPr>
          <p:cNvPr id="48" name="Parallelogram 42">
            <a:extLst>
              <a:ext uri="{FF2B5EF4-FFF2-40B4-BE49-F238E27FC236}">
                <a16:creationId xmlns:a16="http://schemas.microsoft.com/office/drawing/2014/main" id="{CD4AB4C2-7F5E-DC7C-C7F9-62E595D5020B}"/>
              </a:ext>
            </a:extLst>
          </p:cNvPr>
          <p:cNvSpPr/>
          <p:nvPr/>
        </p:nvSpPr>
        <p:spPr>
          <a:xfrm>
            <a:off x="6662232" y="4907771"/>
            <a:ext cx="2352861" cy="86643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Segoe UI"/>
                <a:cs typeface="Segoe UI"/>
              </a:rPr>
              <a:t>Unable to receive tech or supplies through pharmacy or supplier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2" name="Explosion 1 1"/>
          <p:cNvSpPr/>
          <p:nvPr/>
        </p:nvSpPr>
        <p:spPr>
          <a:xfrm>
            <a:off x="1917744" y="1428448"/>
            <a:ext cx="440799" cy="428897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Explosion 1 41"/>
          <p:cNvSpPr/>
          <p:nvPr/>
        </p:nvSpPr>
        <p:spPr>
          <a:xfrm>
            <a:off x="6398186" y="1408585"/>
            <a:ext cx="440799" cy="428897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Explosion 1 48"/>
          <p:cNvSpPr/>
          <p:nvPr/>
        </p:nvSpPr>
        <p:spPr>
          <a:xfrm>
            <a:off x="9851024" y="1495392"/>
            <a:ext cx="440799" cy="428897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Explosion 1 49"/>
          <p:cNvSpPr/>
          <p:nvPr/>
        </p:nvSpPr>
        <p:spPr>
          <a:xfrm>
            <a:off x="9951719" y="4285401"/>
            <a:ext cx="440799" cy="428897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Explosion 1 50"/>
          <p:cNvSpPr/>
          <p:nvPr/>
        </p:nvSpPr>
        <p:spPr>
          <a:xfrm>
            <a:off x="6441832" y="4778285"/>
            <a:ext cx="440799" cy="428897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Explosion 1 51"/>
          <p:cNvSpPr/>
          <p:nvPr/>
        </p:nvSpPr>
        <p:spPr>
          <a:xfrm>
            <a:off x="1729948" y="4937868"/>
            <a:ext cx="440799" cy="428897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076536-91E5-A4C7-CCC7-8BABEF03CE68}"/>
              </a:ext>
            </a:extLst>
          </p:cNvPr>
          <p:cNvSpPr txBox="1"/>
          <p:nvPr/>
        </p:nvSpPr>
        <p:spPr>
          <a:xfrm>
            <a:off x="3420292" y="3138399"/>
            <a:ext cx="60969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-7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SemiBold" pitchFamily="2" charset="77"/>
                <a:ea typeface="+mn-ea"/>
                <a:cs typeface="Hind Medium" panose="02000000000000000000" pitchFamily="2" charset="77"/>
                <a:sym typeface="Hind Bold"/>
              </a:rPr>
              <a:t>Site 8</a:t>
            </a:r>
            <a:r>
              <a:rPr lang="en-US" b="1" kern="0" spc="-73" dirty="0">
                <a:solidFill>
                  <a:prstClr val="black"/>
                </a:solidFill>
                <a:latin typeface="Montserrat SemiBold" pitchFamily="2" charset="77"/>
                <a:cs typeface="Hind Medium" panose="02000000000000000000" pitchFamily="2" charset="77"/>
                <a:sym typeface="Hind Bold"/>
              </a:rPr>
              <a:t> </a:t>
            </a:r>
            <a:r>
              <a:rPr kumimoji="0" lang="en-US" sz="1800" b="1" i="0" u="none" strike="noStrike" kern="0" cap="none" spc="-7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SemiBold" pitchFamily="2" charset="77"/>
                <a:ea typeface="+mn-ea"/>
                <a:cs typeface="Hind Medium" panose="02000000000000000000" pitchFamily="2" charset="77"/>
                <a:sym typeface="Hind Bold"/>
              </a:rPr>
              <a:t>Process and Pain Points for CGM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3478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5921403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E8B790-74BC-40CB-B43D-330BB7F7D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9175" y="2990850"/>
            <a:ext cx="2266950" cy="1376479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sz="1400" dirty="0"/>
              <a:t>This shape represents a decision point</a:t>
            </a:r>
          </a:p>
          <a:p>
            <a:pPr marL="0" indent="0" algn="ctr">
              <a:buNone/>
            </a:pPr>
            <a:r>
              <a:rPr lang="en-US" sz="1400" dirty="0"/>
              <a:t>You must answer yes or No</a:t>
            </a:r>
          </a:p>
          <a:p>
            <a:pPr marL="0" indent="0" algn="ctr">
              <a:buNone/>
            </a:pPr>
            <a:endParaRPr lang="en-US" sz="1400" dirty="0"/>
          </a:p>
        </p:txBody>
      </p:sp>
      <p:sp>
        <p:nvSpPr>
          <p:cNvPr id="5" name="Explosion 1 63">
            <a:extLst>
              <a:ext uri="{FF2B5EF4-FFF2-40B4-BE49-F238E27FC236}">
                <a16:creationId xmlns:a16="http://schemas.microsoft.com/office/drawing/2014/main" id="{38537995-AEBB-448C-8F9D-F867BDC2FC1D}"/>
              </a:ext>
            </a:extLst>
          </p:cNvPr>
          <p:cNvSpPr/>
          <p:nvPr/>
        </p:nvSpPr>
        <p:spPr>
          <a:xfrm>
            <a:off x="767324" y="4554971"/>
            <a:ext cx="369326" cy="33191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020282-5C02-443B-A648-C046B8A13B26}"/>
              </a:ext>
            </a:extLst>
          </p:cNvPr>
          <p:cNvSpPr txBox="1"/>
          <p:nvPr/>
        </p:nvSpPr>
        <p:spPr>
          <a:xfrm>
            <a:off x="1136650" y="4433306"/>
            <a:ext cx="2495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Add this sign to process that are difficult or causing pain (Pain points)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04F8EE-89FF-4767-A749-A081C8F2DF02}"/>
              </a:ext>
            </a:extLst>
          </p:cNvPr>
          <p:cNvSpPr/>
          <p:nvPr/>
        </p:nvSpPr>
        <p:spPr>
          <a:xfrm>
            <a:off x="1136650" y="5565196"/>
            <a:ext cx="1768475" cy="7562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This shape represents a process 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901649DB-5D10-403B-8EC7-7E43774D5DAA}"/>
              </a:ext>
            </a:extLst>
          </p:cNvPr>
          <p:cNvSpPr/>
          <p:nvPr/>
        </p:nvSpPr>
        <p:spPr>
          <a:xfrm>
            <a:off x="1019175" y="2053622"/>
            <a:ext cx="2266950" cy="58426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spc="0" normalizeH="0" baseline="0" dirty="0">
                <a:ln>
                  <a:noFill/>
                </a:ln>
                <a:solidFill>
                  <a:srgbClr val="47616E"/>
                </a:solidFill>
                <a:effectLst/>
                <a:uFillTx/>
                <a:latin typeface="Hind Regular"/>
                <a:ea typeface="Hind Regular"/>
                <a:cs typeface="Hind Regular"/>
                <a:sym typeface="Hind Regular"/>
              </a:rPr>
              <a:t>Use this shape to start and end your process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F514550-0980-4A8C-152C-0D2A3B02D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74568"/>
            <a:ext cx="10972800" cy="600741"/>
          </a:xfrm>
        </p:spPr>
        <p:txBody>
          <a:bodyPr>
            <a:normAutofit fontScale="90000"/>
          </a:bodyPr>
          <a:lstStyle/>
          <a:p>
            <a:r>
              <a:rPr lang="en-US" dirty="0"/>
              <a:t>When to use shapes</a:t>
            </a:r>
          </a:p>
        </p:txBody>
      </p:sp>
    </p:spTree>
    <p:extLst>
      <p:ext uri="{BB962C8B-B14F-4D97-AF65-F5344CB8AC3E}">
        <p14:creationId xmlns:p14="http://schemas.microsoft.com/office/powerpoint/2010/main" val="3440632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CCE03EB-944E-4E22-9D1E-98D850667E1B}"/>
              </a:ext>
            </a:extLst>
          </p:cNvPr>
          <p:cNvSpPr txBox="1"/>
          <p:nvPr/>
        </p:nvSpPr>
        <p:spPr>
          <a:xfrm>
            <a:off x="444617" y="704675"/>
            <a:ext cx="8556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one.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678A521-E81E-4AEB-A3F5-381EEB1DCED5}"/>
              </a:ext>
            </a:extLst>
          </p:cNvPr>
          <p:cNvCxnSpPr>
            <a:cxnSpLocks/>
            <a:endCxn id="12" idx="1"/>
          </p:cNvCxnSpPr>
          <p:nvPr/>
        </p:nvCxnSpPr>
        <p:spPr>
          <a:xfrm flipV="1">
            <a:off x="1430322" y="704675"/>
            <a:ext cx="272153" cy="70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82ECAE2-0CA2-43DF-92CD-0A41BAB655BB}"/>
              </a:ext>
            </a:extLst>
          </p:cNvPr>
          <p:cNvCxnSpPr>
            <a:cxnSpLocks/>
            <a:stCxn id="60" idx="3"/>
          </p:cNvCxnSpPr>
          <p:nvPr/>
        </p:nvCxnSpPr>
        <p:spPr>
          <a:xfrm>
            <a:off x="4312614" y="797268"/>
            <a:ext cx="2802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755E15ED-4F94-45CA-B841-9A4D1525E60B}"/>
              </a:ext>
            </a:extLst>
          </p:cNvPr>
          <p:cNvSpPr/>
          <p:nvPr/>
        </p:nvSpPr>
        <p:spPr>
          <a:xfrm>
            <a:off x="3196874" y="237602"/>
            <a:ext cx="1115740" cy="111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provider routes chart to one diabetes tech prior auth nurse indicating which CGM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0590AB73-3094-4E35-9214-DE6E26E9EA37}"/>
              </a:ext>
            </a:extLst>
          </p:cNvPr>
          <p:cNvSpPr/>
          <p:nvPr/>
        </p:nvSpPr>
        <p:spPr>
          <a:xfrm>
            <a:off x="4266077" y="4179561"/>
            <a:ext cx="1859335" cy="9598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Prescription sent to appropriate pharmacy; documentation submitted to insurance by diabetes tech nurse</a:t>
            </a:r>
            <a:endParaRPr kumimoji="0" lang="en-US" sz="11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202C28AC-AFF6-4D48-9E2E-549F5A7C6B12}"/>
              </a:ext>
            </a:extLst>
          </p:cNvPr>
          <p:cNvCxnSpPr>
            <a:cxnSpLocks/>
            <a:stCxn id="124" idx="3"/>
            <a:endCxn id="74" idx="1"/>
          </p:cNvCxnSpPr>
          <p:nvPr/>
        </p:nvCxnSpPr>
        <p:spPr>
          <a:xfrm flipV="1">
            <a:off x="6125412" y="4651150"/>
            <a:ext cx="684226" cy="83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xplosion: 8 Points 25">
            <a:extLst>
              <a:ext uri="{FF2B5EF4-FFF2-40B4-BE49-F238E27FC236}">
                <a16:creationId xmlns:a16="http://schemas.microsoft.com/office/drawing/2014/main" id="{9207FC97-D108-4703-9E74-8276D9901F67}"/>
              </a:ext>
            </a:extLst>
          </p:cNvPr>
          <p:cNvSpPr/>
          <p:nvPr/>
        </p:nvSpPr>
        <p:spPr>
          <a:xfrm>
            <a:off x="28085" y="3088456"/>
            <a:ext cx="469983" cy="470444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D51E519E-BEDF-4956-A3EA-F42BE47A5F77}"/>
              </a:ext>
            </a:extLst>
          </p:cNvPr>
          <p:cNvCxnSpPr>
            <a:cxnSpLocks/>
            <a:stCxn id="12" idx="2"/>
            <a:endCxn id="5" idx="0"/>
          </p:cNvCxnSpPr>
          <p:nvPr/>
        </p:nvCxnSpPr>
        <p:spPr>
          <a:xfrm flipH="1">
            <a:off x="1439261" y="1264341"/>
            <a:ext cx="821084" cy="1591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7329CF2A-1B94-4D38-A0BE-0516BCE85110}"/>
              </a:ext>
            </a:extLst>
          </p:cNvPr>
          <p:cNvSpPr txBox="1"/>
          <p:nvPr/>
        </p:nvSpPr>
        <p:spPr>
          <a:xfrm>
            <a:off x="7106345" y="5259532"/>
            <a:ext cx="5022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52E322D-00CD-44E5-8C11-DE4AB6898DDB}"/>
              </a:ext>
            </a:extLst>
          </p:cNvPr>
          <p:cNvSpPr txBox="1"/>
          <p:nvPr/>
        </p:nvSpPr>
        <p:spPr>
          <a:xfrm>
            <a:off x="8163943" y="4253127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</a:p>
        </p:txBody>
      </p:sp>
      <p:cxnSp>
        <p:nvCxnSpPr>
          <p:cNvPr id="136" name="Straight Arrow Connector 135">
            <a:extLst>
              <a:ext uri="{FF2B5EF4-FFF2-40B4-BE49-F238E27FC236}">
                <a16:creationId xmlns:a16="http://schemas.microsoft.com/office/drawing/2014/main" id="{8C3E185B-5FBE-43F6-A0CC-1481956F2AA9}"/>
              </a:ext>
            </a:extLst>
          </p:cNvPr>
          <p:cNvCxnSpPr>
            <a:cxnSpLocks/>
            <a:endCxn id="73" idx="0"/>
          </p:cNvCxnSpPr>
          <p:nvPr/>
        </p:nvCxnSpPr>
        <p:spPr>
          <a:xfrm>
            <a:off x="7478046" y="5238798"/>
            <a:ext cx="9778" cy="6154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Rectangle 197">
            <a:extLst>
              <a:ext uri="{FF2B5EF4-FFF2-40B4-BE49-F238E27FC236}">
                <a16:creationId xmlns:a16="http://schemas.microsoft.com/office/drawing/2014/main" id="{EF424012-56ED-4FE1-8EF5-A4DB74937795}"/>
              </a:ext>
            </a:extLst>
          </p:cNvPr>
          <p:cNvSpPr/>
          <p:nvPr/>
        </p:nvSpPr>
        <p:spPr>
          <a:xfrm>
            <a:off x="8370361" y="3024956"/>
            <a:ext cx="975851" cy="7467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Prescription filled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93DB3FC-593D-45BC-A080-26453293BAF3}"/>
              </a:ext>
            </a:extLst>
          </p:cNvPr>
          <p:cNvSpPr/>
          <p:nvPr/>
        </p:nvSpPr>
        <p:spPr>
          <a:xfrm>
            <a:off x="6515763" y="5854236"/>
            <a:ext cx="1944121" cy="72655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New information including updated information sent to pharmacy/insurance</a:t>
            </a:r>
          </a:p>
        </p:txBody>
      </p:sp>
      <p:sp>
        <p:nvSpPr>
          <p:cNvPr id="74" name="Diamond 73">
            <a:extLst>
              <a:ext uri="{FF2B5EF4-FFF2-40B4-BE49-F238E27FC236}">
                <a16:creationId xmlns:a16="http://schemas.microsoft.com/office/drawing/2014/main" id="{C0E4F7CA-E6B6-4D75-A4A5-0EB5E2A4194E}"/>
              </a:ext>
            </a:extLst>
          </p:cNvPr>
          <p:cNvSpPr/>
          <p:nvPr/>
        </p:nvSpPr>
        <p:spPr>
          <a:xfrm>
            <a:off x="6809638" y="4088675"/>
            <a:ext cx="1356372" cy="1124949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more info needed?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0573FC5-4EDB-4214-9DA2-0AC52B21B8AB}"/>
              </a:ext>
            </a:extLst>
          </p:cNvPr>
          <p:cNvSpPr txBox="1"/>
          <p:nvPr/>
        </p:nvSpPr>
        <p:spPr>
          <a:xfrm>
            <a:off x="325330" y="5213624"/>
            <a:ext cx="6093912" cy="830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kern="0" spc="-73" dirty="0">
                <a:solidFill>
                  <a:prstClr val="black"/>
                </a:solidFill>
                <a:latin typeface="Montserrat SemiBold" pitchFamily="2" charset="77"/>
                <a:cs typeface="Hind Medium" panose="02000000000000000000" pitchFamily="2" charset="77"/>
                <a:sym typeface="Hind Bold"/>
              </a:rPr>
              <a:t>Site 1</a:t>
            </a:r>
            <a:r>
              <a:rPr kumimoji="0" lang="en-US" sz="2400" b="1" i="0" u="none" strike="noStrike" kern="0" cap="none" spc="-7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SemiBold" pitchFamily="2" charset="77"/>
                <a:ea typeface="+mn-ea"/>
                <a:cs typeface="Hind Medium" panose="02000000000000000000" pitchFamily="2" charset="77"/>
                <a:sym typeface="Hind Bold"/>
              </a:rPr>
              <a:t> Process and Pain Points for CGM</a:t>
            </a:r>
            <a:br>
              <a:rPr kumimoji="0" lang="en-US" sz="2400" b="1" i="0" u="none" strike="noStrike" kern="0" cap="none" spc="-73" normalizeH="0" baseline="0" noProof="0" dirty="0">
                <a:ln>
                  <a:noFill/>
                </a:ln>
                <a:solidFill>
                  <a:srgbClr val="3E4E8D"/>
                </a:solidFill>
                <a:effectLst/>
                <a:uLnTx/>
                <a:uFillTx/>
                <a:latin typeface="Montserrat SemiBold" pitchFamily="2" charset="77"/>
                <a:ea typeface="+mn-ea"/>
                <a:cs typeface="Hind Medium" panose="02000000000000000000" pitchFamily="2" charset="77"/>
                <a:sym typeface="Hind Bold"/>
              </a:rPr>
            </a:b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D7A560-E7EE-1DD4-75CC-D644134C5A2F}"/>
              </a:ext>
            </a:extLst>
          </p:cNvPr>
          <p:cNvSpPr/>
          <p:nvPr/>
        </p:nvSpPr>
        <p:spPr>
          <a:xfrm>
            <a:off x="70698" y="3437111"/>
            <a:ext cx="1174325" cy="40178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 CGM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0DA1BC9-E248-7E7D-94BF-866251BC41C5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 flipH="1">
            <a:off x="657861" y="2548435"/>
            <a:ext cx="781400" cy="8886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1A0F466A-E563-D2E3-A0EA-FA4A11BC8DE7}"/>
              </a:ext>
            </a:extLst>
          </p:cNvPr>
          <p:cNvSpPr/>
          <p:nvPr/>
        </p:nvSpPr>
        <p:spPr>
          <a:xfrm>
            <a:off x="1702475" y="145009"/>
            <a:ext cx="1115740" cy="111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Patient eligible- MDI use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0CDF0F8-CF78-14CA-85C2-C8DD78A607B7}"/>
              </a:ext>
            </a:extLst>
          </p:cNvPr>
          <p:cNvCxnSpPr>
            <a:cxnSpLocks/>
            <a:stCxn id="5" idx="2"/>
            <a:endCxn id="36" idx="1"/>
          </p:cNvCxnSpPr>
          <p:nvPr/>
        </p:nvCxnSpPr>
        <p:spPr>
          <a:xfrm>
            <a:off x="1439261" y="2548435"/>
            <a:ext cx="449749" cy="9972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533DEBB3-CC71-D2EB-5E9B-ABDA2A3CB4FD}"/>
              </a:ext>
            </a:extLst>
          </p:cNvPr>
          <p:cNvSpPr/>
          <p:nvPr/>
        </p:nvSpPr>
        <p:spPr>
          <a:xfrm>
            <a:off x="4545976" y="190124"/>
            <a:ext cx="1505908" cy="67821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Diabetes tech nurse checks insurance coverage and documentation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440EFB0-1FA1-5B99-5C5F-2D2FBC32B32C}"/>
              </a:ext>
            </a:extLst>
          </p:cNvPr>
          <p:cNvSpPr/>
          <p:nvPr/>
        </p:nvSpPr>
        <p:spPr>
          <a:xfrm>
            <a:off x="9697418" y="3034910"/>
            <a:ext cx="1267614" cy="7467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Patient scheduled for DCES visit to learn to use CGM, link to clinic 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781425C2-B792-ADFB-4736-082B3B94D2CB}"/>
              </a:ext>
            </a:extLst>
          </p:cNvPr>
          <p:cNvCxnSpPr>
            <a:cxnSpLocks/>
            <a:stCxn id="74" idx="3"/>
            <a:endCxn id="198" idx="1"/>
          </p:cNvCxnSpPr>
          <p:nvPr/>
        </p:nvCxnSpPr>
        <p:spPr>
          <a:xfrm flipV="1">
            <a:off x="8166010" y="3398307"/>
            <a:ext cx="204351" cy="12528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1076726D-7F58-4FBD-F037-06923F31D21F}"/>
              </a:ext>
            </a:extLst>
          </p:cNvPr>
          <p:cNvCxnSpPr>
            <a:cxnSpLocks/>
            <a:stCxn id="198" idx="3"/>
            <a:endCxn id="85" idx="1"/>
          </p:cNvCxnSpPr>
          <p:nvPr/>
        </p:nvCxnSpPr>
        <p:spPr>
          <a:xfrm>
            <a:off x="9346212" y="3398307"/>
            <a:ext cx="351206" cy="99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D8D8979A-F790-38FB-9DEB-82B8ABE830FE}"/>
              </a:ext>
            </a:extLst>
          </p:cNvPr>
          <p:cNvCxnSpPr>
            <a:cxnSpLocks/>
          </p:cNvCxnSpPr>
          <p:nvPr/>
        </p:nvCxnSpPr>
        <p:spPr>
          <a:xfrm flipH="1">
            <a:off x="9691540" y="3788477"/>
            <a:ext cx="515112" cy="2090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824887E1-7FC5-DCC6-9F00-872FF40D0F56}"/>
              </a:ext>
            </a:extLst>
          </p:cNvPr>
          <p:cNvCxnSpPr>
            <a:cxnSpLocks/>
            <a:stCxn id="85" idx="2"/>
            <a:endCxn id="2" idx="0"/>
          </p:cNvCxnSpPr>
          <p:nvPr/>
        </p:nvCxnSpPr>
        <p:spPr>
          <a:xfrm>
            <a:off x="10331225" y="3781612"/>
            <a:ext cx="1032491" cy="690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id="{3B3137B4-4B62-6F31-8B70-97B4384DB158}"/>
              </a:ext>
            </a:extLst>
          </p:cNvPr>
          <p:cNvSpPr txBox="1"/>
          <p:nvPr/>
        </p:nvSpPr>
        <p:spPr>
          <a:xfrm>
            <a:off x="6929303" y="-17445"/>
            <a:ext cx="537341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Pain points: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 standardized process for providers to identify patients who may benefit from CGM and offer in a structured manner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patients are unfamiliar, uncomfortable, or do not want CGM for other reason-it is often not revisited, and they do not have an opportunity to discuss again in future; can be barrier for non-English speaking patients; no standard resources to give patients to consider CGM after visit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itchFamily="2" charset="2"/>
              </a:rPr>
              <a:t>Patient wants CGM and provider thinks would benefit, but not on MDI (soon less of an issue with basal-only covered by CMS)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itchFamily="2" charset="2"/>
              </a:rPr>
              <a:t>No documentation that patient uses TID insulin (soon less of an issue with basal-only covered by CMS)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itchFamily="2" charset="2"/>
              </a:rPr>
              <a:t>For patients with transportation or geographic barriers, this second visit to learn to apply and use CGM can be a problem; telehealth visits help with this somewhat; can also be barrier for non-English speaking patients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itchFamily="2" charset="2"/>
              </a:rPr>
              <a:t>Inability to automatically share data for patients with incompatible smartphones limits use of CGM data between visits and with telehealth </a:t>
            </a:r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22B80895-1565-A099-691C-ABBBEFE4BE52}"/>
              </a:ext>
            </a:extLst>
          </p:cNvPr>
          <p:cNvSpPr/>
          <p:nvPr/>
        </p:nvSpPr>
        <p:spPr>
          <a:xfrm>
            <a:off x="392560" y="1423486"/>
            <a:ext cx="2093401" cy="1124949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Patient interested?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70FCA40-C185-87CF-1D0B-675ED8A52079}"/>
              </a:ext>
            </a:extLst>
          </p:cNvPr>
          <p:cNvSpPr txBox="1"/>
          <p:nvPr/>
        </p:nvSpPr>
        <p:spPr>
          <a:xfrm>
            <a:off x="710713" y="2476728"/>
            <a:ext cx="621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2511F4A-A0FD-B364-58FA-54E163A90F02}"/>
              </a:ext>
            </a:extLst>
          </p:cNvPr>
          <p:cNvSpPr txBox="1"/>
          <p:nvPr/>
        </p:nvSpPr>
        <p:spPr>
          <a:xfrm>
            <a:off x="1566398" y="2471663"/>
            <a:ext cx="621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6C0B1BF-6713-A29D-E106-4BEBBDA02CF9}"/>
              </a:ext>
            </a:extLst>
          </p:cNvPr>
          <p:cNvSpPr/>
          <p:nvPr/>
        </p:nvSpPr>
        <p:spPr>
          <a:xfrm>
            <a:off x="1889010" y="2986037"/>
            <a:ext cx="1115740" cy="111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Provider discusses available CGM with patient and elicits preference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182F21CC-F13E-9B73-2724-DD916FD707B0}"/>
              </a:ext>
            </a:extLst>
          </p:cNvPr>
          <p:cNvCxnSpPr>
            <a:cxnSpLocks/>
            <a:stCxn id="36" idx="0"/>
            <a:endCxn id="60" idx="2"/>
          </p:cNvCxnSpPr>
          <p:nvPr/>
        </p:nvCxnSpPr>
        <p:spPr>
          <a:xfrm flipV="1">
            <a:off x="2446880" y="1356934"/>
            <a:ext cx="1307864" cy="16291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Explosion: 8 Points 77">
            <a:extLst>
              <a:ext uri="{FF2B5EF4-FFF2-40B4-BE49-F238E27FC236}">
                <a16:creationId xmlns:a16="http://schemas.microsoft.com/office/drawing/2014/main" id="{5F068949-2421-4F28-A4CC-89D3AB9DBE21}"/>
              </a:ext>
            </a:extLst>
          </p:cNvPr>
          <p:cNvSpPr/>
          <p:nvPr/>
        </p:nvSpPr>
        <p:spPr>
          <a:xfrm>
            <a:off x="2386232" y="937463"/>
            <a:ext cx="454696" cy="502717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121" name="Explosion: 8 Points 120">
            <a:extLst>
              <a:ext uri="{FF2B5EF4-FFF2-40B4-BE49-F238E27FC236}">
                <a16:creationId xmlns:a16="http://schemas.microsoft.com/office/drawing/2014/main" id="{27245865-12D8-4A6F-90FE-43990D01ABAA}"/>
              </a:ext>
            </a:extLst>
          </p:cNvPr>
          <p:cNvSpPr/>
          <p:nvPr/>
        </p:nvSpPr>
        <p:spPr>
          <a:xfrm>
            <a:off x="5951595" y="147848"/>
            <a:ext cx="498403" cy="418212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2111214-794C-C1ED-459C-321FA893E6CA}"/>
              </a:ext>
            </a:extLst>
          </p:cNvPr>
          <p:cNvSpPr txBox="1"/>
          <p:nvPr/>
        </p:nvSpPr>
        <p:spPr>
          <a:xfrm>
            <a:off x="2902010" y="34850"/>
            <a:ext cx="17479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 is a new process for us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E9B0E5B-86D6-6578-F40D-E85D31F49C82}"/>
              </a:ext>
            </a:extLst>
          </p:cNvPr>
          <p:cNvCxnSpPr>
            <a:cxnSpLocks/>
            <a:stCxn id="73" idx="3"/>
            <a:endCxn id="198" idx="2"/>
          </p:cNvCxnSpPr>
          <p:nvPr/>
        </p:nvCxnSpPr>
        <p:spPr>
          <a:xfrm flipV="1">
            <a:off x="8459884" y="3771658"/>
            <a:ext cx="398403" cy="24458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Explosion: 8 Points 120">
            <a:extLst>
              <a:ext uri="{FF2B5EF4-FFF2-40B4-BE49-F238E27FC236}">
                <a16:creationId xmlns:a16="http://schemas.microsoft.com/office/drawing/2014/main" id="{EAFB3747-A119-C1BC-4C22-DFDB2BEB77BF}"/>
              </a:ext>
            </a:extLst>
          </p:cNvPr>
          <p:cNvSpPr/>
          <p:nvPr/>
        </p:nvSpPr>
        <p:spPr>
          <a:xfrm>
            <a:off x="10752739" y="2854708"/>
            <a:ext cx="498403" cy="418212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53" name="Diamond 52">
            <a:extLst>
              <a:ext uri="{FF2B5EF4-FFF2-40B4-BE49-F238E27FC236}">
                <a16:creationId xmlns:a16="http://schemas.microsoft.com/office/drawing/2014/main" id="{79E7CAAB-959F-5FDE-42B2-D9BF62064023}"/>
              </a:ext>
            </a:extLst>
          </p:cNvPr>
          <p:cNvSpPr/>
          <p:nvPr/>
        </p:nvSpPr>
        <p:spPr>
          <a:xfrm>
            <a:off x="4180160" y="873043"/>
            <a:ext cx="2149872" cy="1124949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documentation sufficient and CGM is covered?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D1AB7591-54E8-82C0-EE77-0F86FD2A7B64}"/>
              </a:ext>
            </a:extLst>
          </p:cNvPr>
          <p:cNvCxnSpPr>
            <a:cxnSpLocks/>
          </p:cNvCxnSpPr>
          <p:nvPr/>
        </p:nvCxnSpPr>
        <p:spPr>
          <a:xfrm flipH="1">
            <a:off x="4354015" y="1984629"/>
            <a:ext cx="892961" cy="9051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7790DECA-6C0B-2F9D-BD0B-8FE8182B9D5C}"/>
              </a:ext>
            </a:extLst>
          </p:cNvPr>
          <p:cNvCxnSpPr>
            <a:cxnSpLocks/>
          </p:cNvCxnSpPr>
          <p:nvPr/>
        </p:nvCxnSpPr>
        <p:spPr>
          <a:xfrm>
            <a:off x="5246976" y="1974236"/>
            <a:ext cx="849024" cy="9422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3441EAD4-5015-BDC7-64F8-3D6833E0D880}"/>
              </a:ext>
            </a:extLst>
          </p:cNvPr>
          <p:cNvSpPr txBox="1"/>
          <p:nvPr/>
        </p:nvSpPr>
        <p:spPr>
          <a:xfrm>
            <a:off x="4518428" y="1912922"/>
            <a:ext cx="621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609DF01-602D-6DA1-0BF5-0029D51E9C42}"/>
              </a:ext>
            </a:extLst>
          </p:cNvPr>
          <p:cNvSpPr txBox="1"/>
          <p:nvPr/>
        </p:nvSpPr>
        <p:spPr>
          <a:xfrm>
            <a:off x="5814575" y="1886291"/>
            <a:ext cx="621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918D2EBF-06DA-8394-D478-ADC7E70B5774}"/>
              </a:ext>
            </a:extLst>
          </p:cNvPr>
          <p:cNvSpPr/>
          <p:nvPr/>
        </p:nvSpPr>
        <p:spPr>
          <a:xfrm>
            <a:off x="3296566" y="2862979"/>
            <a:ext cx="1682327" cy="98843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Diabetes tech nurse sends note to provider req documentation/advising CGM not covered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F55B4609-7357-5099-96D6-60490EAD3346}"/>
              </a:ext>
            </a:extLst>
          </p:cNvPr>
          <p:cNvSpPr/>
          <p:nvPr/>
        </p:nvSpPr>
        <p:spPr>
          <a:xfrm>
            <a:off x="5379217" y="2958735"/>
            <a:ext cx="2108606" cy="7737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Diabetes tech nurse pends prescription for covered CGM to appropriate pharmacy, sends to provider for signature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2B1A892B-FA4D-FF8D-3E16-BAC7F45128D3}"/>
              </a:ext>
            </a:extLst>
          </p:cNvPr>
          <p:cNvCxnSpPr>
            <a:cxnSpLocks/>
            <a:stCxn id="84" idx="3"/>
            <a:endCxn id="90" idx="1"/>
          </p:cNvCxnSpPr>
          <p:nvPr/>
        </p:nvCxnSpPr>
        <p:spPr>
          <a:xfrm flipV="1">
            <a:off x="4978893" y="3345601"/>
            <a:ext cx="400324" cy="115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3DA78BB4-3085-B4B8-CA18-C56B8241E542}"/>
              </a:ext>
            </a:extLst>
          </p:cNvPr>
          <p:cNvCxnSpPr>
            <a:cxnSpLocks/>
          </p:cNvCxnSpPr>
          <p:nvPr/>
        </p:nvCxnSpPr>
        <p:spPr>
          <a:xfrm>
            <a:off x="5694565" y="3788477"/>
            <a:ext cx="0" cy="350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>
            <a:extLst>
              <a:ext uri="{FF2B5EF4-FFF2-40B4-BE49-F238E27FC236}">
                <a16:creationId xmlns:a16="http://schemas.microsoft.com/office/drawing/2014/main" id="{7D57E1C0-74A2-6147-D3CA-6924351DCB49}"/>
              </a:ext>
            </a:extLst>
          </p:cNvPr>
          <p:cNvSpPr/>
          <p:nvPr/>
        </p:nvSpPr>
        <p:spPr>
          <a:xfrm>
            <a:off x="8896906" y="5854236"/>
            <a:ext cx="1702339" cy="6901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not using phone as reader-unable to access data unless patient brings reader to appointment</a:t>
            </a:r>
          </a:p>
        </p:txBody>
      </p:sp>
      <p:sp>
        <p:nvSpPr>
          <p:cNvPr id="123" name="Explosion: 8 Points 120">
            <a:extLst>
              <a:ext uri="{FF2B5EF4-FFF2-40B4-BE49-F238E27FC236}">
                <a16:creationId xmlns:a16="http://schemas.microsoft.com/office/drawing/2014/main" id="{FA75F84C-611A-33F7-2F0B-94D2DA80240A}"/>
              </a:ext>
            </a:extLst>
          </p:cNvPr>
          <p:cNvSpPr/>
          <p:nvPr/>
        </p:nvSpPr>
        <p:spPr>
          <a:xfrm>
            <a:off x="10304005" y="5645130"/>
            <a:ext cx="498403" cy="418212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130" name="Explosion: 8 Points 25">
            <a:extLst>
              <a:ext uri="{FF2B5EF4-FFF2-40B4-BE49-F238E27FC236}">
                <a16:creationId xmlns:a16="http://schemas.microsoft.com/office/drawing/2014/main" id="{829D64DC-F0DD-12BE-2AF6-58DF86C71EB5}"/>
              </a:ext>
            </a:extLst>
          </p:cNvPr>
          <p:cNvSpPr/>
          <p:nvPr/>
        </p:nvSpPr>
        <p:spPr>
          <a:xfrm>
            <a:off x="614200" y="-80563"/>
            <a:ext cx="469983" cy="470444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7E7D12A-8E66-50F2-9F87-57A4BD2EC180}"/>
              </a:ext>
            </a:extLst>
          </p:cNvPr>
          <p:cNvSpPr/>
          <p:nvPr/>
        </p:nvSpPr>
        <p:spPr>
          <a:xfrm>
            <a:off x="-17400" y="205636"/>
            <a:ext cx="1446079" cy="9584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Provider thinks patient would benefit from CGM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CD4E7FA-570B-0966-0582-BB75FC2107C2}"/>
              </a:ext>
            </a:extLst>
          </p:cNvPr>
          <p:cNvSpPr/>
          <p:nvPr/>
        </p:nvSpPr>
        <p:spPr>
          <a:xfrm>
            <a:off x="10599245" y="4472007"/>
            <a:ext cx="1528942" cy="5225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Patient begin CGM use</a:t>
            </a:r>
          </a:p>
        </p:txBody>
      </p:sp>
    </p:spTree>
    <p:extLst>
      <p:ext uri="{BB962C8B-B14F-4D97-AF65-F5344CB8AC3E}">
        <p14:creationId xmlns:p14="http://schemas.microsoft.com/office/powerpoint/2010/main" val="2350502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50329F5A-D9C2-7DD2-DABB-23F007F13765}"/>
              </a:ext>
            </a:extLst>
          </p:cNvPr>
          <p:cNvSpPr txBox="1">
            <a:spLocks/>
          </p:cNvSpPr>
          <p:nvPr/>
        </p:nvSpPr>
        <p:spPr>
          <a:xfrm>
            <a:off x="5308296" y="5974338"/>
            <a:ext cx="1222873" cy="805609"/>
          </a:xfrm>
          <a:prstGeom prst="diamond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68580" tIns="34290" rIns="68580" bIns="3429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>
              <a:spcBef>
                <a:spcPts val="750"/>
              </a:spcBef>
            </a:pP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Is PA needed?</a:t>
            </a:r>
          </a:p>
          <a:p>
            <a:pPr defTabSz="685800">
              <a:spcBef>
                <a:spcPts val="750"/>
              </a:spcBef>
            </a:pPr>
            <a:endParaRPr lang="en-US" sz="10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C0C1B626-7752-0AE5-6655-66CA2A517758}"/>
              </a:ext>
            </a:extLst>
          </p:cNvPr>
          <p:cNvSpPr txBox="1">
            <a:spLocks/>
          </p:cNvSpPr>
          <p:nvPr/>
        </p:nvSpPr>
        <p:spPr>
          <a:xfrm>
            <a:off x="3468562" y="5131549"/>
            <a:ext cx="1368761" cy="828374"/>
          </a:xfrm>
          <a:prstGeom prst="diamond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68580" tIns="34290" rIns="68580" bIns="34290" rtlCol="0" anchor="ctr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>
              <a:spcBef>
                <a:spcPts val="750"/>
              </a:spcBef>
            </a:pP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Where is script sent?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1D74EFB1-0DAB-3CB7-490A-67D6A91E7E2A}"/>
              </a:ext>
            </a:extLst>
          </p:cNvPr>
          <p:cNvSpPr txBox="1">
            <a:spLocks/>
          </p:cNvSpPr>
          <p:nvPr/>
        </p:nvSpPr>
        <p:spPr>
          <a:xfrm>
            <a:off x="3158979" y="244253"/>
            <a:ext cx="1370137" cy="868311"/>
          </a:xfrm>
          <a:prstGeom prst="diamond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68580" tIns="34290" rIns="68580" bIns="34290" rtlCol="0" anchor="ctr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>
              <a:spcBef>
                <a:spcPts val="750"/>
              </a:spcBef>
            </a:pP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Patient is interested in personal CGM</a:t>
            </a:r>
          </a:p>
          <a:p>
            <a:pPr defTabSz="685800">
              <a:spcBef>
                <a:spcPts val="750"/>
              </a:spcBef>
            </a:pPr>
            <a:endParaRPr lang="en-US" sz="10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DFB35D5-99EF-50E1-50C0-C3DDA0CD5464}"/>
              </a:ext>
            </a:extLst>
          </p:cNvPr>
          <p:cNvSpPr/>
          <p:nvPr/>
        </p:nvSpPr>
        <p:spPr>
          <a:xfrm>
            <a:off x="3310167" y="3001044"/>
            <a:ext cx="1684146" cy="6432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342900"/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Note/staff message routed to Pharmacy Liaison and Tech navigator to determine coverage and DME v pharmacy benefit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988C6A5-FBE4-5BA1-8BD1-41EC566FD99D}"/>
              </a:ext>
            </a:extLst>
          </p:cNvPr>
          <p:cNvCxnSpPr>
            <a:cxnSpLocks/>
          </p:cNvCxnSpPr>
          <p:nvPr/>
        </p:nvCxnSpPr>
        <p:spPr>
          <a:xfrm>
            <a:off x="2831467" y="649520"/>
            <a:ext cx="331970" cy="510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0590870-8C0C-4D28-FB0B-07F90E19DC61}"/>
              </a:ext>
            </a:extLst>
          </p:cNvPr>
          <p:cNvCxnSpPr>
            <a:cxnSpLocks/>
          </p:cNvCxnSpPr>
          <p:nvPr/>
        </p:nvCxnSpPr>
        <p:spPr>
          <a:xfrm>
            <a:off x="3852823" y="2351315"/>
            <a:ext cx="0" cy="5575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CAB1FCF-EBB5-A980-4904-4FB7B6D35D17}"/>
              </a:ext>
            </a:extLst>
          </p:cNvPr>
          <p:cNvCxnSpPr>
            <a:cxnSpLocks/>
          </p:cNvCxnSpPr>
          <p:nvPr/>
        </p:nvCxnSpPr>
        <p:spPr>
          <a:xfrm>
            <a:off x="4530753" y="678173"/>
            <a:ext cx="34014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FBC5364-6E9B-B273-C149-3CD439FF85AD}"/>
              </a:ext>
            </a:extLst>
          </p:cNvPr>
          <p:cNvCxnSpPr>
            <a:cxnSpLocks/>
          </p:cNvCxnSpPr>
          <p:nvPr/>
        </p:nvCxnSpPr>
        <p:spPr>
          <a:xfrm>
            <a:off x="4150145" y="3702106"/>
            <a:ext cx="0" cy="2148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99F5A1F-BC9A-F59E-91AC-5848BF221A67}"/>
              </a:ext>
            </a:extLst>
          </p:cNvPr>
          <p:cNvSpPr txBox="1"/>
          <p:nvPr/>
        </p:nvSpPr>
        <p:spPr>
          <a:xfrm>
            <a:off x="4472063" y="420391"/>
            <a:ext cx="38824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/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No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2398E2E-8086-099A-54B6-30F360DDA502}"/>
              </a:ext>
            </a:extLst>
          </p:cNvPr>
          <p:cNvSpPr txBox="1"/>
          <p:nvPr/>
        </p:nvSpPr>
        <p:spPr>
          <a:xfrm>
            <a:off x="3102822" y="1163636"/>
            <a:ext cx="36413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Yes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4685D1D-F8E9-7BA2-E5F8-1A6EA8825FB5}"/>
              </a:ext>
            </a:extLst>
          </p:cNvPr>
          <p:cNvCxnSpPr>
            <a:cxnSpLocks/>
          </p:cNvCxnSpPr>
          <p:nvPr/>
        </p:nvCxnSpPr>
        <p:spPr>
          <a:xfrm>
            <a:off x="6644088" y="6369566"/>
            <a:ext cx="31673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CF5E849-CF57-2E86-217B-21A3BF738156}"/>
              </a:ext>
            </a:extLst>
          </p:cNvPr>
          <p:cNvCxnSpPr>
            <a:cxnSpLocks/>
          </p:cNvCxnSpPr>
          <p:nvPr/>
        </p:nvCxnSpPr>
        <p:spPr>
          <a:xfrm>
            <a:off x="4198346" y="5949547"/>
            <a:ext cx="0" cy="1735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AA3285A-7493-47A8-47DA-7E82FEF5BB74}"/>
              </a:ext>
            </a:extLst>
          </p:cNvPr>
          <p:cNvSpPr txBox="1"/>
          <p:nvPr/>
        </p:nvSpPr>
        <p:spPr>
          <a:xfrm>
            <a:off x="4325043" y="5875183"/>
            <a:ext cx="131991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/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Retail pharmacy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3EDD3BA-72FB-AED2-3A4A-037B03253531}"/>
              </a:ext>
            </a:extLst>
          </p:cNvPr>
          <p:cNvSpPr txBox="1"/>
          <p:nvPr/>
        </p:nvSpPr>
        <p:spPr>
          <a:xfrm>
            <a:off x="4728536" y="5080591"/>
            <a:ext cx="52290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/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DME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76410E2-3DED-8885-2F46-A4A3F80C04DF}"/>
              </a:ext>
            </a:extLst>
          </p:cNvPr>
          <p:cNvSpPr/>
          <p:nvPr/>
        </p:nvSpPr>
        <p:spPr>
          <a:xfrm>
            <a:off x="7026982" y="6139592"/>
            <a:ext cx="1330230" cy="64035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342900"/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Pharmacy Liaison Completes PA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7DDF216-00B9-DF97-F0E6-C9FB38846289}"/>
              </a:ext>
            </a:extLst>
          </p:cNvPr>
          <p:cNvSpPr/>
          <p:nvPr/>
        </p:nvSpPr>
        <p:spPr>
          <a:xfrm>
            <a:off x="3340462" y="6139592"/>
            <a:ext cx="1430760" cy="64035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342900"/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Script sent to preferred retail pharmacy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0F733B0-EAF1-C60D-EC80-353EA6A9A526}"/>
              </a:ext>
            </a:extLst>
          </p:cNvPr>
          <p:cNvCxnSpPr>
            <a:cxnSpLocks/>
          </p:cNvCxnSpPr>
          <p:nvPr/>
        </p:nvCxnSpPr>
        <p:spPr>
          <a:xfrm>
            <a:off x="4849719" y="6401238"/>
            <a:ext cx="24374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2709EA96-8636-5DC4-1AA8-643847A4FF6A}"/>
              </a:ext>
            </a:extLst>
          </p:cNvPr>
          <p:cNvSpPr/>
          <p:nvPr/>
        </p:nvSpPr>
        <p:spPr>
          <a:xfrm>
            <a:off x="5199563" y="5090232"/>
            <a:ext cx="1364657" cy="63347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342900"/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Technology Navigator determines DME supplier, sends notes</a:t>
            </a:r>
          </a:p>
        </p:txBody>
      </p:sp>
      <p:sp>
        <p:nvSpPr>
          <p:cNvPr id="39" name="Content Placeholder 3">
            <a:extLst>
              <a:ext uri="{FF2B5EF4-FFF2-40B4-BE49-F238E27FC236}">
                <a16:creationId xmlns:a16="http://schemas.microsoft.com/office/drawing/2014/main" id="{00C407FA-0E9C-A72B-79EC-EFBAF6741EC7}"/>
              </a:ext>
            </a:extLst>
          </p:cNvPr>
          <p:cNvSpPr txBox="1">
            <a:spLocks/>
          </p:cNvSpPr>
          <p:nvPr/>
        </p:nvSpPr>
        <p:spPr>
          <a:xfrm>
            <a:off x="3534664" y="3958250"/>
            <a:ext cx="1228295" cy="869688"/>
          </a:xfrm>
          <a:prstGeom prst="diamond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68580" tIns="34290" rIns="68580" bIns="34290" rtlCol="0" anchor="ctr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>
              <a:spcBef>
                <a:spcPts val="750"/>
              </a:spcBef>
            </a:pP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Is CGM covered?</a:t>
            </a:r>
          </a:p>
          <a:p>
            <a:pPr defTabSz="685800">
              <a:spcBef>
                <a:spcPts val="750"/>
              </a:spcBef>
            </a:pPr>
            <a:endParaRPr lang="en-US" sz="10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C799411-63E5-52A1-2D80-C31E2C2EA0B4}"/>
              </a:ext>
            </a:extLst>
          </p:cNvPr>
          <p:cNvSpPr txBox="1"/>
          <p:nvPr/>
        </p:nvSpPr>
        <p:spPr>
          <a:xfrm rot="10800000" flipV="1">
            <a:off x="4965661" y="3695093"/>
            <a:ext cx="49713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No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B4D7FBA-0BC8-801F-6884-4A6608B2E7E2}"/>
              </a:ext>
            </a:extLst>
          </p:cNvPr>
          <p:cNvSpPr txBox="1"/>
          <p:nvPr/>
        </p:nvSpPr>
        <p:spPr>
          <a:xfrm>
            <a:off x="3679174" y="4766611"/>
            <a:ext cx="36413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Yes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3C9E6396-CA06-B2C5-4142-BF250166F3C8}"/>
              </a:ext>
            </a:extLst>
          </p:cNvPr>
          <p:cNvCxnSpPr>
            <a:cxnSpLocks/>
            <a:stCxn id="39" idx="2"/>
            <a:endCxn id="7" idx="0"/>
          </p:cNvCxnSpPr>
          <p:nvPr/>
        </p:nvCxnSpPr>
        <p:spPr>
          <a:xfrm>
            <a:off x="4148812" y="4827941"/>
            <a:ext cx="4131" cy="3036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31329D7B-5DAD-A37F-9EDD-EEA275E41313}"/>
              </a:ext>
            </a:extLst>
          </p:cNvPr>
          <p:cNvCxnSpPr>
            <a:cxnSpLocks/>
          </p:cNvCxnSpPr>
          <p:nvPr/>
        </p:nvCxnSpPr>
        <p:spPr>
          <a:xfrm>
            <a:off x="4903424" y="5424869"/>
            <a:ext cx="24650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D4D2647E-0647-6DFA-4F97-7BDB811E1282}"/>
              </a:ext>
            </a:extLst>
          </p:cNvPr>
          <p:cNvSpPr/>
          <p:nvPr/>
        </p:nvSpPr>
        <p:spPr>
          <a:xfrm>
            <a:off x="8818601" y="6136719"/>
            <a:ext cx="1684146" cy="6432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342900"/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CGM approved,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rx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 received by retail pharmacy and ready for pick up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E7DC5D21-E2C8-1BF6-C53B-5C9C4CB79E06}"/>
              </a:ext>
            </a:extLst>
          </p:cNvPr>
          <p:cNvCxnSpPr>
            <a:cxnSpLocks/>
          </p:cNvCxnSpPr>
          <p:nvPr/>
        </p:nvCxnSpPr>
        <p:spPr>
          <a:xfrm>
            <a:off x="8460493" y="6376451"/>
            <a:ext cx="31673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4CE0A001-20CA-DC76-E9BB-41D44A1C5784}"/>
              </a:ext>
            </a:extLst>
          </p:cNvPr>
          <p:cNvCxnSpPr>
            <a:cxnSpLocks/>
          </p:cNvCxnSpPr>
          <p:nvPr/>
        </p:nvCxnSpPr>
        <p:spPr>
          <a:xfrm flipV="1">
            <a:off x="6035408" y="4809304"/>
            <a:ext cx="0" cy="2478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ontent Placeholder 3">
            <a:extLst>
              <a:ext uri="{FF2B5EF4-FFF2-40B4-BE49-F238E27FC236}">
                <a16:creationId xmlns:a16="http://schemas.microsoft.com/office/drawing/2014/main" id="{DF60B499-5686-6687-B207-AAE3CD9D97C9}"/>
              </a:ext>
            </a:extLst>
          </p:cNvPr>
          <p:cNvSpPr txBox="1">
            <a:spLocks/>
          </p:cNvSpPr>
          <p:nvPr/>
        </p:nvSpPr>
        <p:spPr>
          <a:xfrm>
            <a:off x="6175874" y="3247658"/>
            <a:ext cx="1454227" cy="967464"/>
          </a:xfrm>
          <a:prstGeom prst="diamond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68580" tIns="34290" rIns="68580" bIns="3429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>
              <a:spcBef>
                <a:spcPts val="750"/>
              </a:spcBef>
            </a:pP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Is CGM approved?</a:t>
            </a:r>
          </a:p>
          <a:p>
            <a:pPr defTabSz="685800">
              <a:spcBef>
                <a:spcPts val="750"/>
              </a:spcBef>
            </a:pPr>
            <a:endParaRPr lang="en-US" sz="1050" dirty="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B2662A50-9F84-6F1C-D5B7-EDA118456656}"/>
              </a:ext>
            </a:extLst>
          </p:cNvPr>
          <p:cNvCxnSpPr>
            <a:cxnSpLocks/>
          </p:cNvCxnSpPr>
          <p:nvPr/>
        </p:nvCxnSpPr>
        <p:spPr>
          <a:xfrm flipV="1">
            <a:off x="6343878" y="4047764"/>
            <a:ext cx="227225" cy="2203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402BA5E2-468E-B3DC-2CF1-5D2633B38FA0}"/>
              </a:ext>
            </a:extLst>
          </p:cNvPr>
          <p:cNvCxnSpPr>
            <a:cxnSpLocks/>
          </p:cNvCxnSpPr>
          <p:nvPr/>
        </p:nvCxnSpPr>
        <p:spPr>
          <a:xfrm flipV="1">
            <a:off x="7325755" y="3264189"/>
            <a:ext cx="254768" cy="2258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>
            <a:extLst>
              <a:ext uri="{FF2B5EF4-FFF2-40B4-BE49-F238E27FC236}">
                <a16:creationId xmlns:a16="http://schemas.microsoft.com/office/drawing/2014/main" id="{30DA79BB-5582-42A6-D24A-0ADF511D641C}"/>
              </a:ext>
            </a:extLst>
          </p:cNvPr>
          <p:cNvSpPr/>
          <p:nvPr/>
        </p:nvSpPr>
        <p:spPr>
          <a:xfrm>
            <a:off x="7679731" y="2884108"/>
            <a:ext cx="1280654" cy="59353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342900"/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DME company contacts patient to review cost and shipping information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E21647B-80E4-4D49-D86D-CA7B010505D6}"/>
              </a:ext>
            </a:extLst>
          </p:cNvPr>
          <p:cNvSpPr txBox="1"/>
          <p:nvPr/>
        </p:nvSpPr>
        <p:spPr>
          <a:xfrm>
            <a:off x="7099912" y="3188444"/>
            <a:ext cx="36413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Yes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5354772-5E7D-23C2-37CF-3A58852A062F}"/>
              </a:ext>
            </a:extLst>
          </p:cNvPr>
          <p:cNvSpPr txBox="1"/>
          <p:nvPr/>
        </p:nvSpPr>
        <p:spPr>
          <a:xfrm rot="10800000" flipV="1">
            <a:off x="7354681" y="3956548"/>
            <a:ext cx="49713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No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3D8CF05-40DB-7DA8-F412-93D760E9805B}"/>
              </a:ext>
            </a:extLst>
          </p:cNvPr>
          <p:cNvSpPr/>
          <p:nvPr/>
        </p:nvSpPr>
        <p:spPr>
          <a:xfrm>
            <a:off x="7849120" y="5272009"/>
            <a:ext cx="1218683" cy="72711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342900"/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Additional information required by DME sent by tech navigator</a:t>
            </a:r>
          </a:p>
        </p:txBody>
      </p:sp>
      <p:sp>
        <p:nvSpPr>
          <p:cNvPr id="69" name="Explosion 1 63">
            <a:extLst>
              <a:ext uri="{FF2B5EF4-FFF2-40B4-BE49-F238E27FC236}">
                <a16:creationId xmlns:a16="http://schemas.microsoft.com/office/drawing/2014/main" id="{A4971288-3412-CAB1-8E70-C92DB327EB6D}"/>
              </a:ext>
            </a:extLst>
          </p:cNvPr>
          <p:cNvSpPr/>
          <p:nvPr/>
        </p:nvSpPr>
        <p:spPr>
          <a:xfrm>
            <a:off x="7584517" y="2721227"/>
            <a:ext cx="276995" cy="24893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0" name="Content Placeholder 3">
            <a:extLst>
              <a:ext uri="{FF2B5EF4-FFF2-40B4-BE49-F238E27FC236}">
                <a16:creationId xmlns:a16="http://schemas.microsoft.com/office/drawing/2014/main" id="{57569B97-E6C9-A551-5ABB-92157C3E6839}"/>
              </a:ext>
            </a:extLst>
          </p:cNvPr>
          <p:cNvSpPr txBox="1">
            <a:spLocks/>
          </p:cNvSpPr>
          <p:nvPr/>
        </p:nvSpPr>
        <p:spPr>
          <a:xfrm>
            <a:off x="7050339" y="4196490"/>
            <a:ext cx="1222873" cy="805609"/>
          </a:xfrm>
          <a:prstGeom prst="diamond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68580" tIns="34290" rIns="68580" bIns="34290" rtlCol="0" anchor="ctr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>
              <a:spcBef>
                <a:spcPts val="750"/>
              </a:spcBef>
            </a:pP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Is more info needed?</a:t>
            </a:r>
          </a:p>
          <a:p>
            <a:pPr defTabSz="685800">
              <a:spcBef>
                <a:spcPts val="750"/>
              </a:spcBef>
            </a:pPr>
            <a:endParaRPr lang="en-US" sz="10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E2F3434-494E-16AA-D5C4-6AC93392FF03}"/>
              </a:ext>
            </a:extLst>
          </p:cNvPr>
          <p:cNvSpPr txBox="1"/>
          <p:nvPr/>
        </p:nvSpPr>
        <p:spPr>
          <a:xfrm>
            <a:off x="7982639" y="4790023"/>
            <a:ext cx="36413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Yes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98D674DC-EA68-153A-3421-C66D549A377B}"/>
              </a:ext>
            </a:extLst>
          </p:cNvPr>
          <p:cNvCxnSpPr>
            <a:cxnSpLocks/>
          </p:cNvCxnSpPr>
          <p:nvPr/>
        </p:nvCxnSpPr>
        <p:spPr>
          <a:xfrm>
            <a:off x="7883486" y="4930489"/>
            <a:ext cx="231647" cy="2191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8761C708-4BDC-E5DD-B793-3B47B6428CA6}"/>
              </a:ext>
            </a:extLst>
          </p:cNvPr>
          <p:cNvCxnSpPr>
            <a:cxnSpLocks/>
          </p:cNvCxnSpPr>
          <p:nvPr/>
        </p:nvCxnSpPr>
        <p:spPr>
          <a:xfrm flipV="1">
            <a:off x="10081353" y="3536854"/>
            <a:ext cx="0" cy="25504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53E79599-AC25-6C99-CCD1-A89C2E51D894}"/>
              </a:ext>
            </a:extLst>
          </p:cNvPr>
          <p:cNvCxnSpPr>
            <a:cxnSpLocks/>
          </p:cNvCxnSpPr>
          <p:nvPr/>
        </p:nvCxnSpPr>
        <p:spPr>
          <a:xfrm flipH="1">
            <a:off x="7696200" y="3731025"/>
            <a:ext cx="9626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0D4D6228-6759-0ABD-DDCA-94E89B1B9641}"/>
              </a:ext>
            </a:extLst>
          </p:cNvPr>
          <p:cNvSpPr/>
          <p:nvPr/>
        </p:nvSpPr>
        <p:spPr>
          <a:xfrm>
            <a:off x="5638803" y="4330072"/>
            <a:ext cx="846922" cy="45857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342900"/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Clinician signs CMN/ CGM Rx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846B905A-20DE-A217-A5B3-288BC702B0E9}"/>
              </a:ext>
            </a:extLst>
          </p:cNvPr>
          <p:cNvCxnSpPr>
            <a:cxnSpLocks/>
          </p:cNvCxnSpPr>
          <p:nvPr/>
        </p:nvCxnSpPr>
        <p:spPr>
          <a:xfrm>
            <a:off x="7152243" y="4109731"/>
            <a:ext cx="172141" cy="1872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Explosion 1 63">
            <a:extLst>
              <a:ext uri="{FF2B5EF4-FFF2-40B4-BE49-F238E27FC236}">
                <a16:creationId xmlns:a16="http://schemas.microsoft.com/office/drawing/2014/main" id="{B9CE53E9-DC05-D59C-B574-50DF9695214B}"/>
              </a:ext>
            </a:extLst>
          </p:cNvPr>
          <p:cNvSpPr/>
          <p:nvPr/>
        </p:nvSpPr>
        <p:spPr>
          <a:xfrm>
            <a:off x="7767670" y="5143562"/>
            <a:ext cx="276995" cy="24893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4141C6B-8390-7E7B-AD81-BE3E41A6A1AC}"/>
              </a:ext>
            </a:extLst>
          </p:cNvPr>
          <p:cNvCxnSpPr>
            <a:cxnSpLocks/>
          </p:cNvCxnSpPr>
          <p:nvPr/>
        </p:nvCxnSpPr>
        <p:spPr>
          <a:xfrm>
            <a:off x="8968646" y="3149886"/>
            <a:ext cx="26440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DE4554A8-B052-18C3-B0D9-D77721D3C6DB}"/>
              </a:ext>
            </a:extLst>
          </p:cNvPr>
          <p:cNvCxnSpPr>
            <a:cxnSpLocks/>
          </p:cNvCxnSpPr>
          <p:nvPr/>
        </p:nvCxnSpPr>
        <p:spPr>
          <a:xfrm flipV="1">
            <a:off x="8662930" y="3726894"/>
            <a:ext cx="0" cy="15038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Explosion 1 63">
            <a:extLst>
              <a:ext uri="{FF2B5EF4-FFF2-40B4-BE49-F238E27FC236}">
                <a16:creationId xmlns:a16="http://schemas.microsoft.com/office/drawing/2014/main" id="{87166F7F-C703-B1E1-1C43-8D5DF436FB2D}"/>
              </a:ext>
            </a:extLst>
          </p:cNvPr>
          <p:cNvSpPr/>
          <p:nvPr/>
        </p:nvSpPr>
        <p:spPr>
          <a:xfrm>
            <a:off x="6111011" y="5998745"/>
            <a:ext cx="276995" cy="24893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2" name="Explosion 1 63">
            <a:extLst>
              <a:ext uri="{FF2B5EF4-FFF2-40B4-BE49-F238E27FC236}">
                <a16:creationId xmlns:a16="http://schemas.microsoft.com/office/drawing/2014/main" id="{E0A89C49-B1C0-08CD-D07A-CEA4760F6FB7}"/>
              </a:ext>
            </a:extLst>
          </p:cNvPr>
          <p:cNvSpPr/>
          <p:nvPr/>
        </p:nvSpPr>
        <p:spPr>
          <a:xfrm>
            <a:off x="4180302" y="3902787"/>
            <a:ext cx="276995" cy="24893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C7FEC17C-96C1-4D8B-53A9-2EFD4885ADDA}"/>
              </a:ext>
            </a:extLst>
          </p:cNvPr>
          <p:cNvSpPr/>
          <p:nvPr/>
        </p:nvSpPr>
        <p:spPr>
          <a:xfrm>
            <a:off x="6200655" y="1494933"/>
            <a:ext cx="1430759" cy="77806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342900"/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Clinician indicates need for CDCES visit for CGM education (staff message to ASR or check out paperwork)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CD9E44FE-A45B-198C-45C1-569C05706021}"/>
              </a:ext>
            </a:extLst>
          </p:cNvPr>
          <p:cNvSpPr/>
          <p:nvPr/>
        </p:nvSpPr>
        <p:spPr>
          <a:xfrm>
            <a:off x="8340690" y="1636447"/>
            <a:ext cx="776689" cy="57838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342900"/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CDCES visit scheduled and attended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B0C4F6AF-2AB6-09F5-441E-12CB8F7AE0A0}"/>
              </a:ext>
            </a:extLst>
          </p:cNvPr>
          <p:cNvSpPr/>
          <p:nvPr/>
        </p:nvSpPr>
        <p:spPr>
          <a:xfrm>
            <a:off x="9273046" y="2882731"/>
            <a:ext cx="1280654" cy="59353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342900"/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Patient receives personal CGM</a:t>
            </a:r>
          </a:p>
        </p:txBody>
      </p: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FF62714B-2D2D-8091-D859-FEDD560D7D1B}"/>
              </a:ext>
            </a:extLst>
          </p:cNvPr>
          <p:cNvCxnSpPr>
            <a:cxnSpLocks/>
          </p:cNvCxnSpPr>
          <p:nvPr/>
        </p:nvCxnSpPr>
        <p:spPr>
          <a:xfrm flipV="1">
            <a:off x="10261754" y="2263032"/>
            <a:ext cx="0" cy="5549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DC013DDA-F1D8-1818-E1CB-76B43D79DCAF}"/>
              </a:ext>
            </a:extLst>
          </p:cNvPr>
          <p:cNvCxnSpPr>
            <a:cxnSpLocks/>
          </p:cNvCxnSpPr>
          <p:nvPr/>
        </p:nvCxnSpPr>
        <p:spPr>
          <a:xfrm>
            <a:off x="9114492" y="1932521"/>
            <a:ext cx="21207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A004AE3F-1E5A-59BC-59B3-33D4753E1996}"/>
              </a:ext>
            </a:extLst>
          </p:cNvPr>
          <p:cNvCxnSpPr>
            <a:cxnSpLocks/>
          </p:cNvCxnSpPr>
          <p:nvPr/>
        </p:nvCxnSpPr>
        <p:spPr>
          <a:xfrm flipV="1">
            <a:off x="9628283" y="2479238"/>
            <a:ext cx="0" cy="3635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1524EBF8-F328-95C3-60E3-B9CC6ED997B9}"/>
              </a:ext>
            </a:extLst>
          </p:cNvPr>
          <p:cNvCxnSpPr>
            <a:cxnSpLocks/>
          </p:cNvCxnSpPr>
          <p:nvPr/>
        </p:nvCxnSpPr>
        <p:spPr>
          <a:xfrm flipV="1">
            <a:off x="8735917" y="2234111"/>
            <a:ext cx="0" cy="2451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19372976-C140-756F-9A00-F6F783ABF89D}"/>
              </a:ext>
            </a:extLst>
          </p:cNvPr>
          <p:cNvCxnSpPr>
            <a:cxnSpLocks/>
          </p:cNvCxnSpPr>
          <p:nvPr/>
        </p:nvCxnSpPr>
        <p:spPr>
          <a:xfrm flipH="1">
            <a:off x="8734543" y="2469594"/>
            <a:ext cx="8951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Explosion 1 63">
            <a:extLst>
              <a:ext uri="{FF2B5EF4-FFF2-40B4-BE49-F238E27FC236}">
                <a16:creationId xmlns:a16="http://schemas.microsoft.com/office/drawing/2014/main" id="{24F74DEE-6D2D-2177-FA64-44CB2D5930F7}"/>
              </a:ext>
            </a:extLst>
          </p:cNvPr>
          <p:cNvSpPr/>
          <p:nvPr/>
        </p:nvSpPr>
        <p:spPr>
          <a:xfrm>
            <a:off x="8188937" y="1494929"/>
            <a:ext cx="276995" cy="24893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7" name="Content Placeholder 3">
            <a:extLst>
              <a:ext uri="{FF2B5EF4-FFF2-40B4-BE49-F238E27FC236}">
                <a16:creationId xmlns:a16="http://schemas.microsoft.com/office/drawing/2014/main" id="{C0C1B626-7752-0AE5-6655-66CA2A517758}"/>
              </a:ext>
            </a:extLst>
          </p:cNvPr>
          <p:cNvSpPr txBox="1">
            <a:spLocks/>
          </p:cNvSpPr>
          <p:nvPr/>
        </p:nvSpPr>
        <p:spPr>
          <a:xfrm>
            <a:off x="3163591" y="1506853"/>
            <a:ext cx="1368761" cy="828374"/>
          </a:xfrm>
          <a:prstGeom prst="diamond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68580" tIns="34290" rIns="68580" bIns="34290" rtlCol="0" anchor="ctr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>
              <a:spcBef>
                <a:spcPts val="750"/>
              </a:spcBef>
            </a:pP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Clinician Determines if patient can self- train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FE21647B-80E4-4D49-D86D-CA7B010505D6}"/>
              </a:ext>
            </a:extLst>
          </p:cNvPr>
          <p:cNvSpPr txBox="1"/>
          <p:nvPr/>
        </p:nvSpPr>
        <p:spPr>
          <a:xfrm>
            <a:off x="4624835" y="1285666"/>
            <a:ext cx="36413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Yes</a:t>
            </a:r>
          </a:p>
        </p:txBody>
      </p:sp>
      <p:sp>
        <p:nvSpPr>
          <p:cNvPr id="57" name="Rectangle 56"/>
          <p:cNvSpPr/>
          <p:nvPr/>
        </p:nvSpPr>
        <p:spPr>
          <a:xfrm>
            <a:off x="4635978" y="1917436"/>
            <a:ext cx="38824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342900"/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No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68D25B9-DCD9-E90F-5F12-B87740470801}"/>
              </a:ext>
            </a:extLst>
          </p:cNvPr>
          <p:cNvCxnSpPr>
            <a:cxnSpLocks/>
            <a:endCxn id="77" idx="0"/>
          </p:cNvCxnSpPr>
          <p:nvPr/>
        </p:nvCxnSpPr>
        <p:spPr>
          <a:xfrm>
            <a:off x="3847380" y="1119309"/>
            <a:ext cx="591" cy="3875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75F94B9-1CAA-D454-2FAE-D3E71D12D358}"/>
              </a:ext>
            </a:extLst>
          </p:cNvPr>
          <p:cNvCxnSpPr>
            <a:cxnSpLocks/>
          </p:cNvCxnSpPr>
          <p:nvPr/>
        </p:nvCxnSpPr>
        <p:spPr>
          <a:xfrm>
            <a:off x="7660329" y="1855274"/>
            <a:ext cx="53661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BB33EE0-5317-73CD-AE0F-CC03F4D856A6}"/>
              </a:ext>
            </a:extLst>
          </p:cNvPr>
          <p:cNvCxnSpPr>
            <a:cxnSpLocks/>
          </p:cNvCxnSpPr>
          <p:nvPr/>
        </p:nvCxnSpPr>
        <p:spPr>
          <a:xfrm>
            <a:off x="4554123" y="1931925"/>
            <a:ext cx="157453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799AE92E-65D8-2C9F-0527-D2C5FE0DE259}"/>
              </a:ext>
            </a:extLst>
          </p:cNvPr>
          <p:cNvCxnSpPr/>
          <p:nvPr/>
        </p:nvCxnSpPr>
        <p:spPr>
          <a:xfrm>
            <a:off x="9829800" y="925286"/>
            <a:ext cx="0" cy="685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B982CE0B-A68D-C262-5156-65B3D104CF36}"/>
              </a:ext>
            </a:extLst>
          </p:cNvPr>
          <p:cNvCxnSpPr/>
          <p:nvPr/>
        </p:nvCxnSpPr>
        <p:spPr>
          <a:xfrm flipH="1">
            <a:off x="6085115" y="925286"/>
            <a:ext cx="375557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06DB9594-7A72-9ACA-8212-8AB8F29A2626}"/>
              </a:ext>
            </a:extLst>
          </p:cNvPr>
          <p:cNvCxnSpPr>
            <a:cxnSpLocks/>
          </p:cNvCxnSpPr>
          <p:nvPr/>
        </p:nvCxnSpPr>
        <p:spPr>
          <a:xfrm>
            <a:off x="6085115" y="914400"/>
            <a:ext cx="0" cy="4680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A6D0DD95-5433-E806-8150-E7B689CC5F10}"/>
              </a:ext>
            </a:extLst>
          </p:cNvPr>
          <p:cNvCxnSpPr>
            <a:cxnSpLocks/>
          </p:cNvCxnSpPr>
          <p:nvPr/>
        </p:nvCxnSpPr>
        <p:spPr>
          <a:xfrm flipH="1">
            <a:off x="4180114" y="1382486"/>
            <a:ext cx="1915886" cy="2830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04EA5F18-94B5-1F1A-D25C-B3EB86D5A670}"/>
              </a:ext>
            </a:extLst>
          </p:cNvPr>
          <p:cNvCxnSpPr/>
          <p:nvPr/>
        </p:nvCxnSpPr>
        <p:spPr>
          <a:xfrm flipV="1">
            <a:off x="5638800" y="936172"/>
            <a:ext cx="0" cy="27323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A2C493EE-CC49-9B2D-B5BD-593025135E6C}"/>
              </a:ext>
            </a:extLst>
          </p:cNvPr>
          <p:cNvCxnSpPr>
            <a:cxnSpLocks/>
          </p:cNvCxnSpPr>
          <p:nvPr/>
        </p:nvCxnSpPr>
        <p:spPr>
          <a:xfrm flipH="1">
            <a:off x="4724400" y="3668486"/>
            <a:ext cx="914400" cy="6204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Explosion 1 63">
            <a:extLst>
              <a:ext uri="{FF2B5EF4-FFF2-40B4-BE49-F238E27FC236}">
                <a16:creationId xmlns:a16="http://schemas.microsoft.com/office/drawing/2014/main" id="{E4233F8A-018E-D6EB-49D7-C70C94D67A8A}"/>
              </a:ext>
            </a:extLst>
          </p:cNvPr>
          <p:cNvSpPr/>
          <p:nvPr/>
        </p:nvSpPr>
        <p:spPr>
          <a:xfrm>
            <a:off x="2664973" y="267242"/>
            <a:ext cx="276995" cy="24893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FA406144-9611-9F8D-5630-3FE2F122A9EB}"/>
              </a:ext>
            </a:extLst>
          </p:cNvPr>
          <p:cNvSpPr/>
          <p:nvPr/>
        </p:nvSpPr>
        <p:spPr>
          <a:xfrm>
            <a:off x="1544751" y="324601"/>
            <a:ext cx="1368761" cy="707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r>
              <a:rPr lang="en-US" sz="750" dirty="0">
                <a:solidFill>
                  <a:prstClr val="black"/>
                </a:solidFill>
                <a:latin typeface="Calibri" panose="020F0502020204030204"/>
              </a:rPr>
              <a:t>Clinician</a:t>
            </a: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750" dirty="0">
                <a:solidFill>
                  <a:prstClr val="black"/>
                </a:solidFill>
                <a:latin typeface="Calibri" panose="020F0502020204030204"/>
              </a:rPr>
              <a:t>determines patient would benefit from personal CGM 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E81B16C-E0F6-5EBF-14E5-71A8A045F23B}"/>
              </a:ext>
            </a:extLst>
          </p:cNvPr>
          <p:cNvSpPr/>
          <p:nvPr/>
        </p:nvSpPr>
        <p:spPr>
          <a:xfrm>
            <a:off x="9326565" y="1660547"/>
            <a:ext cx="1258912" cy="6219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Patient starts using personal CGM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469BF7A-24EC-2962-43E0-6629378328FA}"/>
              </a:ext>
            </a:extLst>
          </p:cNvPr>
          <p:cNvSpPr/>
          <p:nvPr/>
        </p:nvSpPr>
        <p:spPr>
          <a:xfrm>
            <a:off x="4916213" y="227920"/>
            <a:ext cx="1206157" cy="707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r>
              <a:rPr lang="en-US" sz="750" dirty="0">
                <a:solidFill>
                  <a:prstClr val="black"/>
                </a:solidFill>
                <a:latin typeface="Calibri" panose="020F0502020204030204"/>
              </a:rPr>
              <a:t>Patient does not receive personal CGM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59A15F-E080-986B-5010-4EB3BE03380E}"/>
              </a:ext>
            </a:extLst>
          </p:cNvPr>
          <p:cNvSpPr txBox="1"/>
          <p:nvPr/>
        </p:nvSpPr>
        <p:spPr>
          <a:xfrm>
            <a:off x="462312" y="4770022"/>
            <a:ext cx="212815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000" b="1" i="0" u="none" strike="noStrike" kern="0" cap="none" spc="-7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SemiBold" pitchFamily="2" charset="77"/>
                <a:ea typeface="+mn-ea"/>
                <a:cs typeface="Hind Medium" panose="02000000000000000000" pitchFamily="2" charset="77"/>
                <a:sym typeface="Hind Bold"/>
              </a:rPr>
              <a:t>Site 2 Process and Pain Points for CGM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92981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mond 4"/>
          <p:cNvSpPr/>
          <p:nvPr/>
        </p:nvSpPr>
        <p:spPr>
          <a:xfrm>
            <a:off x="2749552" y="1378857"/>
            <a:ext cx="1930400" cy="1277257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 insulin?</a:t>
            </a:r>
          </a:p>
        </p:txBody>
      </p:sp>
      <p:sp>
        <p:nvSpPr>
          <p:cNvPr id="6" name="Rectangle 5"/>
          <p:cNvSpPr/>
          <p:nvPr/>
        </p:nvSpPr>
        <p:spPr>
          <a:xfrm>
            <a:off x="3119666" y="388256"/>
            <a:ext cx="1190172" cy="5660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Consider CGM</a:t>
            </a:r>
          </a:p>
        </p:txBody>
      </p:sp>
      <p:sp>
        <p:nvSpPr>
          <p:cNvPr id="7" name="Rectangle 6"/>
          <p:cNvSpPr/>
          <p:nvPr/>
        </p:nvSpPr>
        <p:spPr>
          <a:xfrm rot="10800000" flipV="1">
            <a:off x="3884131" y="3593066"/>
            <a:ext cx="1211944" cy="6241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 CGM prescribed</a:t>
            </a:r>
          </a:p>
        </p:txBody>
      </p:sp>
      <p:sp>
        <p:nvSpPr>
          <p:cNvPr id="10" name="Diamond 9"/>
          <p:cNvSpPr/>
          <p:nvPr/>
        </p:nvSpPr>
        <p:spPr>
          <a:xfrm>
            <a:off x="7789009" y="1288676"/>
            <a:ext cx="1819960" cy="1292652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Does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have insurance?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444832" y="137909"/>
            <a:ext cx="1686722" cy="9398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Give info on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GoodRx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Libre 2/3 sensors and out-of-pocket costs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599964" y="137909"/>
            <a:ext cx="1366749" cy="927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CDE provides education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098828" y="3076046"/>
            <a:ext cx="1466621" cy="7502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Initiate application on Parachute</a:t>
            </a:r>
          </a:p>
        </p:txBody>
      </p:sp>
      <p:cxnSp>
        <p:nvCxnSpPr>
          <p:cNvPr id="21" name="Straight Arrow Connector 20"/>
          <p:cNvCxnSpPr>
            <a:cxnSpLocks/>
            <a:endCxn id="5" idx="1"/>
          </p:cNvCxnSpPr>
          <p:nvPr/>
        </p:nvCxnSpPr>
        <p:spPr>
          <a:xfrm flipV="1">
            <a:off x="2095501" y="2017486"/>
            <a:ext cx="654051" cy="9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5" idx="0"/>
            <a:endCxn id="6" idx="2"/>
          </p:cNvCxnSpPr>
          <p:nvPr/>
        </p:nvCxnSpPr>
        <p:spPr>
          <a:xfrm flipV="1">
            <a:off x="3714752" y="954313"/>
            <a:ext cx="0" cy="424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cxnSpLocks/>
            <a:endCxn id="7" idx="0"/>
          </p:cNvCxnSpPr>
          <p:nvPr/>
        </p:nvCxnSpPr>
        <p:spPr>
          <a:xfrm>
            <a:off x="4072330" y="2481846"/>
            <a:ext cx="417773" cy="1111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cxnSpLocks/>
            <a:endCxn id="10" idx="1"/>
          </p:cNvCxnSpPr>
          <p:nvPr/>
        </p:nvCxnSpPr>
        <p:spPr>
          <a:xfrm>
            <a:off x="7179673" y="1704189"/>
            <a:ext cx="609336" cy="230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cxnSpLocks/>
          </p:cNvCxnSpPr>
          <p:nvPr/>
        </p:nvCxnSpPr>
        <p:spPr>
          <a:xfrm flipV="1">
            <a:off x="9060396" y="1083365"/>
            <a:ext cx="441413" cy="448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cxnSpLocks/>
            <a:stCxn id="14" idx="3"/>
            <a:endCxn id="16" idx="1"/>
          </p:cNvCxnSpPr>
          <p:nvPr/>
        </p:nvCxnSpPr>
        <p:spPr>
          <a:xfrm flipV="1">
            <a:off x="10131554" y="601572"/>
            <a:ext cx="468410" cy="6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cxnSpLocks/>
          </p:cNvCxnSpPr>
          <p:nvPr/>
        </p:nvCxnSpPr>
        <p:spPr>
          <a:xfrm>
            <a:off x="9060396" y="2363621"/>
            <a:ext cx="594179" cy="6928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cxnSpLocks/>
          </p:cNvCxnSpPr>
          <p:nvPr/>
        </p:nvCxnSpPr>
        <p:spPr>
          <a:xfrm>
            <a:off x="9940890" y="3826254"/>
            <a:ext cx="0" cy="6325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732198" y="1067115"/>
            <a:ext cx="5939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9183605" y="2356116"/>
            <a:ext cx="5939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cxnSp>
        <p:nvCxnSpPr>
          <p:cNvPr id="54" name="Straight Arrow Connector 53"/>
          <p:cNvCxnSpPr>
            <a:cxnSpLocks/>
            <a:stCxn id="6" idx="3"/>
          </p:cNvCxnSpPr>
          <p:nvPr/>
        </p:nvCxnSpPr>
        <p:spPr>
          <a:xfrm>
            <a:off x="4309838" y="671285"/>
            <a:ext cx="1274768" cy="6241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186368" y="2495225"/>
            <a:ext cx="450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859466" y="1130864"/>
            <a:ext cx="450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Explosion 1 62"/>
          <p:cNvSpPr/>
          <p:nvPr/>
        </p:nvSpPr>
        <p:spPr>
          <a:xfrm>
            <a:off x="10302826" y="58648"/>
            <a:ext cx="369326" cy="33191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65" name="Explosion 1 64"/>
          <p:cNvSpPr/>
          <p:nvPr/>
        </p:nvSpPr>
        <p:spPr>
          <a:xfrm>
            <a:off x="436339" y="733323"/>
            <a:ext cx="369326" cy="33191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52766" y="720168"/>
            <a:ext cx="1401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pain point</a:t>
            </a:r>
          </a:p>
        </p:txBody>
      </p:sp>
      <p:sp>
        <p:nvSpPr>
          <p:cNvPr id="46" name="Rectangle 45"/>
          <p:cNvSpPr/>
          <p:nvPr/>
        </p:nvSpPr>
        <p:spPr>
          <a:xfrm>
            <a:off x="9083918" y="4494379"/>
            <a:ext cx="2095271" cy="9979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Follow-up with parachute application, make changes as requested</a:t>
            </a:r>
          </a:p>
        </p:txBody>
      </p:sp>
      <p:cxnSp>
        <p:nvCxnSpPr>
          <p:cNvPr id="55" name="Straight Arrow Connector 54"/>
          <p:cNvCxnSpPr>
            <a:cxnSpLocks/>
            <a:stCxn id="46" idx="1"/>
          </p:cNvCxnSpPr>
          <p:nvPr/>
        </p:nvCxnSpPr>
        <p:spPr>
          <a:xfrm flipH="1" flipV="1">
            <a:off x="8097700" y="4704649"/>
            <a:ext cx="986218" cy="288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iamond 11">
            <a:extLst>
              <a:ext uri="{FF2B5EF4-FFF2-40B4-BE49-F238E27FC236}">
                <a16:creationId xmlns:a16="http://schemas.microsoft.com/office/drawing/2014/main" id="{C8BEED21-7179-906A-5379-108C6482E984}"/>
              </a:ext>
            </a:extLst>
          </p:cNvPr>
          <p:cNvSpPr/>
          <p:nvPr/>
        </p:nvSpPr>
        <p:spPr>
          <a:xfrm>
            <a:off x="5148362" y="847493"/>
            <a:ext cx="2092636" cy="1715341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Would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benefit from CGM?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 they want CGM?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B0046B8-E570-8FAE-01AD-C19AB91A04F3}"/>
              </a:ext>
            </a:extLst>
          </p:cNvPr>
          <p:cNvSpPr txBox="1"/>
          <p:nvPr/>
        </p:nvSpPr>
        <p:spPr>
          <a:xfrm>
            <a:off x="7361708" y="1466935"/>
            <a:ext cx="5939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74F85A9-8336-3D0B-4AD6-CB8F3EB202F2}"/>
              </a:ext>
            </a:extLst>
          </p:cNvPr>
          <p:cNvSpPr txBox="1"/>
          <p:nvPr/>
        </p:nvSpPr>
        <p:spPr>
          <a:xfrm>
            <a:off x="6232357" y="2783547"/>
            <a:ext cx="450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36DE79D-824B-B583-0BD5-978DFB6DE6E1}"/>
              </a:ext>
            </a:extLst>
          </p:cNvPr>
          <p:cNvCxnSpPr>
            <a:cxnSpLocks/>
          </p:cNvCxnSpPr>
          <p:nvPr/>
        </p:nvCxnSpPr>
        <p:spPr>
          <a:xfrm>
            <a:off x="6232357" y="2564308"/>
            <a:ext cx="0" cy="5480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71DBBC07-E30F-9404-D231-52311CDEC7A8}"/>
              </a:ext>
            </a:extLst>
          </p:cNvPr>
          <p:cNvSpPr/>
          <p:nvPr/>
        </p:nvSpPr>
        <p:spPr>
          <a:xfrm rot="10800000" flipV="1">
            <a:off x="5626385" y="3144179"/>
            <a:ext cx="1211944" cy="6241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 CGM prescribed</a:t>
            </a:r>
          </a:p>
        </p:txBody>
      </p:sp>
      <p:sp>
        <p:nvSpPr>
          <p:cNvPr id="20" name="Explosion 1 19">
            <a:extLst>
              <a:ext uri="{FF2B5EF4-FFF2-40B4-BE49-F238E27FC236}">
                <a16:creationId xmlns:a16="http://schemas.microsoft.com/office/drawing/2014/main" id="{4A713D32-DE78-6709-23D9-4310B1C35B52}"/>
              </a:ext>
            </a:extLst>
          </p:cNvPr>
          <p:cNvSpPr/>
          <p:nvPr/>
        </p:nvSpPr>
        <p:spPr>
          <a:xfrm>
            <a:off x="10437640" y="2899317"/>
            <a:ext cx="369326" cy="384013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44EDA7B-1BF6-6099-8C8E-C1FC2E113F67}"/>
              </a:ext>
            </a:extLst>
          </p:cNvPr>
          <p:cNvSpPr/>
          <p:nvPr/>
        </p:nvSpPr>
        <p:spPr>
          <a:xfrm rot="10800000" flipV="1">
            <a:off x="1922719" y="3612620"/>
            <a:ext cx="1562979" cy="10587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Give info on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GoodRx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Libre 2/3 sensors and out-of-pocket costs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E12A63F0-931C-50DD-C05C-39FFBE7EC672}"/>
              </a:ext>
            </a:extLst>
          </p:cNvPr>
          <p:cNvCxnSpPr>
            <a:cxnSpLocks/>
          </p:cNvCxnSpPr>
          <p:nvPr/>
        </p:nvCxnSpPr>
        <p:spPr>
          <a:xfrm flipH="1">
            <a:off x="2603121" y="2363621"/>
            <a:ext cx="645391" cy="12150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F1EEF725-956E-88DF-7F91-DF6300C9B21F}"/>
              </a:ext>
            </a:extLst>
          </p:cNvPr>
          <p:cNvSpPr txBox="1"/>
          <p:nvPr/>
        </p:nvSpPr>
        <p:spPr>
          <a:xfrm>
            <a:off x="2404634" y="2703836"/>
            <a:ext cx="450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55CFA7A-4F30-7CFD-61A7-E1E2C3CBD3FF}"/>
              </a:ext>
            </a:extLst>
          </p:cNvPr>
          <p:cNvSpPr/>
          <p:nvPr/>
        </p:nvSpPr>
        <p:spPr>
          <a:xfrm>
            <a:off x="1943741" y="5204558"/>
            <a:ext cx="1562980" cy="8466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CDE provides education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39E3FF7-1B4D-9964-24B7-2034AEBA001F}"/>
              </a:ext>
            </a:extLst>
          </p:cNvPr>
          <p:cNvCxnSpPr>
            <a:cxnSpLocks/>
            <a:stCxn id="64" idx="2"/>
            <a:endCxn id="75" idx="0"/>
          </p:cNvCxnSpPr>
          <p:nvPr/>
        </p:nvCxnSpPr>
        <p:spPr>
          <a:xfrm>
            <a:off x="2704208" y="4671376"/>
            <a:ext cx="21023" cy="5331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Explosion 1 78">
            <a:extLst>
              <a:ext uri="{FF2B5EF4-FFF2-40B4-BE49-F238E27FC236}">
                <a16:creationId xmlns:a16="http://schemas.microsoft.com/office/drawing/2014/main" id="{17FD0B6E-2CD6-73CF-FF88-B8883AE647F6}"/>
              </a:ext>
            </a:extLst>
          </p:cNvPr>
          <p:cNvSpPr/>
          <p:nvPr/>
        </p:nvSpPr>
        <p:spPr>
          <a:xfrm>
            <a:off x="1779390" y="5040708"/>
            <a:ext cx="369326" cy="33191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4153E5E9-DCF0-277A-0C68-94EB12841CD8}"/>
              </a:ext>
            </a:extLst>
          </p:cNvPr>
          <p:cNvCxnSpPr>
            <a:cxnSpLocks/>
            <a:endCxn id="13" idx="6"/>
          </p:cNvCxnSpPr>
          <p:nvPr/>
        </p:nvCxnSpPr>
        <p:spPr>
          <a:xfrm flipH="1">
            <a:off x="8177934" y="5157834"/>
            <a:ext cx="905984" cy="7584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Explosion 1 86">
            <a:extLst>
              <a:ext uri="{FF2B5EF4-FFF2-40B4-BE49-F238E27FC236}">
                <a16:creationId xmlns:a16="http://schemas.microsoft.com/office/drawing/2014/main" id="{5BC2BDA0-24DB-9676-F0BE-6E7FC8F82FE8}"/>
              </a:ext>
            </a:extLst>
          </p:cNvPr>
          <p:cNvSpPr/>
          <p:nvPr/>
        </p:nvSpPr>
        <p:spPr>
          <a:xfrm>
            <a:off x="10974849" y="4244094"/>
            <a:ext cx="369326" cy="384013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E265BE5-12E6-2380-0E28-1AEF3A1E2197}"/>
              </a:ext>
            </a:extLst>
          </p:cNvPr>
          <p:cNvSpPr/>
          <p:nvPr/>
        </p:nvSpPr>
        <p:spPr>
          <a:xfrm>
            <a:off x="229676" y="1557417"/>
            <a:ext cx="1836054" cy="9384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Patient seen by physician in diabetes clinic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EB3AA11-F711-5FA0-8111-2E5F510D4896}"/>
              </a:ext>
            </a:extLst>
          </p:cNvPr>
          <p:cNvSpPr/>
          <p:nvPr/>
        </p:nvSpPr>
        <p:spPr>
          <a:xfrm>
            <a:off x="6261646" y="4266095"/>
            <a:ext cx="1836054" cy="9384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CGM approved and delivered to pt’s home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14B4293-62A1-E1AC-ECDA-4FCE0215B13B}"/>
              </a:ext>
            </a:extLst>
          </p:cNvPr>
          <p:cNvSpPr/>
          <p:nvPr/>
        </p:nvSpPr>
        <p:spPr>
          <a:xfrm>
            <a:off x="6341880" y="5422417"/>
            <a:ext cx="1836054" cy="98765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Request denied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673C25-7DB5-F752-195A-2D2F529E6F39}"/>
              </a:ext>
            </a:extLst>
          </p:cNvPr>
          <p:cNvSpPr txBox="1"/>
          <p:nvPr/>
        </p:nvSpPr>
        <p:spPr>
          <a:xfrm>
            <a:off x="357175" y="6163981"/>
            <a:ext cx="610262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-7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SemiBold" pitchFamily="2" charset="77"/>
                <a:ea typeface="+mn-ea"/>
                <a:cs typeface="Hind Medium" panose="02000000000000000000" pitchFamily="2" charset="77"/>
                <a:sym typeface="Hind Bold"/>
              </a:rPr>
              <a:t>Site 3 Process and Pain Points for CGM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7069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77EA7B6-882B-DEEF-8923-BC2476CD4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72" y="-159283"/>
            <a:ext cx="10521848" cy="708562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211644A-C1D0-0A1C-FFF7-23109B980F4E}"/>
              </a:ext>
            </a:extLst>
          </p:cNvPr>
          <p:cNvSpPr txBox="1"/>
          <p:nvPr/>
        </p:nvSpPr>
        <p:spPr>
          <a:xfrm>
            <a:off x="6352131" y="747432"/>
            <a:ext cx="60969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-7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SemiBold" pitchFamily="2" charset="77"/>
                <a:ea typeface="+mn-ea"/>
                <a:cs typeface="Hind Medium" panose="02000000000000000000" pitchFamily="2" charset="77"/>
                <a:sym typeface="Hind Bold"/>
              </a:rPr>
              <a:t>Site 4 Process and Pain Points for CGM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4878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B5FDF6CC-B1ED-D973-725C-2E3146DE98E6}"/>
              </a:ext>
            </a:extLst>
          </p:cNvPr>
          <p:cNvSpPr/>
          <p:nvPr/>
        </p:nvSpPr>
        <p:spPr>
          <a:xfrm>
            <a:off x="94939" y="308701"/>
            <a:ext cx="3162924" cy="121420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Patient and provider discuss AID initiation in clinic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5DD3C9-BB8E-8AE6-1B75-0C75E668FE9D}"/>
              </a:ext>
            </a:extLst>
          </p:cNvPr>
          <p:cNvSpPr/>
          <p:nvPr/>
        </p:nvSpPr>
        <p:spPr>
          <a:xfrm>
            <a:off x="313230" y="3397749"/>
            <a:ext cx="3432748" cy="1525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PCC/DM education staff confirms patient has all pump supplies to move forward with registration and training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B52015-3DE4-88EF-159C-6D15AE26FF58}"/>
              </a:ext>
            </a:extLst>
          </p:cNvPr>
          <p:cNvSpPr/>
          <p:nvPr/>
        </p:nvSpPr>
        <p:spPr>
          <a:xfrm>
            <a:off x="5716872" y="1739995"/>
            <a:ext cx="2188563" cy="9912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Provider messages company representative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2498C1-292D-0AF9-05B7-B352F92CDA95}"/>
              </a:ext>
            </a:extLst>
          </p:cNvPr>
          <p:cNvSpPr/>
          <p:nvPr/>
        </p:nvSpPr>
        <p:spPr>
          <a:xfrm>
            <a:off x="8425093" y="1061358"/>
            <a:ext cx="2793880" cy="16698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Company representative contacts patient and starts a Certificate of Medical Necessity (CMN) Form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DC2FBAA-0976-DC50-9631-D6C4D1BED968}"/>
              </a:ext>
            </a:extLst>
          </p:cNvPr>
          <p:cNvCxnSpPr>
            <a:cxnSpLocks/>
            <a:stCxn id="4" idx="6"/>
            <a:endCxn id="14" idx="1"/>
          </p:cNvCxnSpPr>
          <p:nvPr/>
        </p:nvCxnSpPr>
        <p:spPr>
          <a:xfrm>
            <a:off x="3257863" y="915804"/>
            <a:ext cx="41472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7391F54-9226-F729-9E98-F047A5A9BD14}"/>
              </a:ext>
            </a:extLst>
          </p:cNvPr>
          <p:cNvCxnSpPr/>
          <p:nvPr/>
        </p:nvCxnSpPr>
        <p:spPr>
          <a:xfrm>
            <a:off x="7905435" y="2235607"/>
            <a:ext cx="51965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Diamond 13">
            <a:extLst>
              <a:ext uri="{FF2B5EF4-FFF2-40B4-BE49-F238E27FC236}">
                <a16:creationId xmlns:a16="http://schemas.microsoft.com/office/drawing/2014/main" id="{5B33367F-C4CF-1CB9-23CD-D04DACB29EEC}"/>
              </a:ext>
            </a:extLst>
          </p:cNvPr>
          <p:cNvSpPr/>
          <p:nvPr/>
        </p:nvSpPr>
        <p:spPr>
          <a:xfrm>
            <a:off x="3672588" y="153179"/>
            <a:ext cx="2693233" cy="1525250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Patient interested in starting on AID?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BEDC47-B113-C026-8176-669B57EABB50}"/>
              </a:ext>
            </a:extLst>
          </p:cNvPr>
          <p:cNvSpPr txBox="1"/>
          <p:nvPr/>
        </p:nvSpPr>
        <p:spPr>
          <a:xfrm>
            <a:off x="5519503" y="1357547"/>
            <a:ext cx="1016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37A11FE-51C1-E865-E82C-20F565B9AE0C}"/>
              </a:ext>
            </a:extLst>
          </p:cNvPr>
          <p:cNvSpPr txBox="1"/>
          <p:nvPr/>
        </p:nvSpPr>
        <p:spPr>
          <a:xfrm>
            <a:off x="3820618" y="1357547"/>
            <a:ext cx="1016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F3D81B0-5D5D-CF30-B1E2-28BB858F4A62}"/>
              </a:ext>
            </a:extLst>
          </p:cNvPr>
          <p:cNvCxnSpPr>
            <a:cxnSpLocks/>
          </p:cNvCxnSpPr>
          <p:nvPr/>
        </p:nvCxnSpPr>
        <p:spPr>
          <a:xfrm>
            <a:off x="5923613" y="1184223"/>
            <a:ext cx="783234" cy="5557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00E9AD6-6135-8ECC-A737-434D12E58409}"/>
              </a:ext>
            </a:extLst>
          </p:cNvPr>
          <p:cNvCxnSpPr>
            <a:cxnSpLocks/>
          </p:cNvCxnSpPr>
          <p:nvPr/>
        </p:nvCxnSpPr>
        <p:spPr>
          <a:xfrm flipH="1">
            <a:off x="3087972" y="1217282"/>
            <a:ext cx="1117395" cy="4491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A6987EBF-52E2-FC0B-E672-AA9E09B093CF}"/>
              </a:ext>
            </a:extLst>
          </p:cNvPr>
          <p:cNvSpPr/>
          <p:nvPr/>
        </p:nvSpPr>
        <p:spPr>
          <a:xfrm>
            <a:off x="1968862" y="1660161"/>
            <a:ext cx="1117395" cy="5557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No AID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5D386BA-7C65-FAF1-B43B-D0E8AB6F4AC0}"/>
              </a:ext>
            </a:extLst>
          </p:cNvPr>
          <p:cNvCxnSpPr>
            <a:cxnSpLocks/>
          </p:cNvCxnSpPr>
          <p:nvPr/>
        </p:nvCxnSpPr>
        <p:spPr>
          <a:xfrm>
            <a:off x="9325122" y="2711546"/>
            <a:ext cx="0" cy="71745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BDE61120-3C26-9F6E-E50B-AC85E65CD220}"/>
              </a:ext>
            </a:extLst>
          </p:cNvPr>
          <p:cNvSpPr/>
          <p:nvPr/>
        </p:nvSpPr>
        <p:spPr>
          <a:xfrm>
            <a:off x="4516341" y="3631168"/>
            <a:ext cx="3193518" cy="9912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Provider CC’s DM educator and staff messages that prescription has been placed 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E5866517-466C-D4AF-C408-902DD0B385A5}"/>
              </a:ext>
            </a:extLst>
          </p:cNvPr>
          <p:cNvCxnSpPr>
            <a:cxnSpLocks/>
          </p:cNvCxnSpPr>
          <p:nvPr/>
        </p:nvCxnSpPr>
        <p:spPr>
          <a:xfrm flipH="1">
            <a:off x="3745978" y="4230037"/>
            <a:ext cx="76388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73FC76AE-EBF9-FDD7-3BEC-0431D0728AB2}"/>
              </a:ext>
            </a:extLst>
          </p:cNvPr>
          <p:cNvSpPr/>
          <p:nvPr/>
        </p:nvSpPr>
        <p:spPr>
          <a:xfrm>
            <a:off x="8651120" y="3429000"/>
            <a:ext cx="3193518" cy="9912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Company sends clinic CMN form for completion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080ADA5-2143-347A-816C-FEFC844F770A}"/>
              </a:ext>
            </a:extLst>
          </p:cNvPr>
          <p:cNvSpPr/>
          <p:nvPr/>
        </p:nvSpPr>
        <p:spPr>
          <a:xfrm>
            <a:off x="8524572" y="4906671"/>
            <a:ext cx="3193518" cy="9912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Prior authorization may be issued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6D4CF50-F318-BFDC-611F-A7DC95CE1238}"/>
              </a:ext>
            </a:extLst>
          </p:cNvPr>
          <p:cNvCxnSpPr>
            <a:cxnSpLocks/>
          </p:cNvCxnSpPr>
          <p:nvPr/>
        </p:nvCxnSpPr>
        <p:spPr>
          <a:xfrm>
            <a:off x="9608150" y="4420225"/>
            <a:ext cx="0" cy="50277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E90617B-916B-48F3-BFE7-022136DF858E}"/>
              </a:ext>
            </a:extLst>
          </p:cNvPr>
          <p:cNvCxnSpPr>
            <a:cxnSpLocks/>
          </p:cNvCxnSpPr>
          <p:nvPr/>
        </p:nvCxnSpPr>
        <p:spPr>
          <a:xfrm flipH="1">
            <a:off x="7692759" y="3908987"/>
            <a:ext cx="958361" cy="1562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7B1BC100-8F61-FD22-4E47-1809CF4849E0}"/>
              </a:ext>
            </a:extLst>
          </p:cNvPr>
          <p:cNvSpPr/>
          <p:nvPr/>
        </p:nvSpPr>
        <p:spPr>
          <a:xfrm>
            <a:off x="4664439" y="5026728"/>
            <a:ext cx="3193518" cy="9912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Patient receives pump!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52E060D-7394-72AF-F156-4B1DA9E76327}"/>
              </a:ext>
            </a:extLst>
          </p:cNvPr>
          <p:cNvCxnSpPr>
            <a:cxnSpLocks/>
            <a:endCxn id="15" idx="3"/>
          </p:cNvCxnSpPr>
          <p:nvPr/>
        </p:nvCxnSpPr>
        <p:spPr>
          <a:xfrm flipH="1">
            <a:off x="7857957" y="5522341"/>
            <a:ext cx="56713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002903D-854C-2ABD-2E42-607EE8B22EA4}"/>
              </a:ext>
            </a:extLst>
          </p:cNvPr>
          <p:cNvCxnSpPr>
            <a:cxnSpLocks/>
          </p:cNvCxnSpPr>
          <p:nvPr/>
        </p:nvCxnSpPr>
        <p:spPr>
          <a:xfrm flipH="1" flipV="1">
            <a:off x="3672588" y="4922999"/>
            <a:ext cx="991851" cy="60806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2D39734-DC4D-976E-9122-6B2079770D94}"/>
              </a:ext>
            </a:extLst>
          </p:cNvPr>
          <p:cNvCxnSpPr>
            <a:cxnSpLocks/>
          </p:cNvCxnSpPr>
          <p:nvPr/>
        </p:nvCxnSpPr>
        <p:spPr>
          <a:xfrm flipH="1">
            <a:off x="1234501" y="1992554"/>
            <a:ext cx="732100" cy="36063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3373DA38-9AE3-7DE5-2AF2-57A733A24AB3}"/>
              </a:ext>
            </a:extLst>
          </p:cNvPr>
          <p:cNvSpPr txBox="1"/>
          <p:nvPr/>
        </p:nvSpPr>
        <p:spPr>
          <a:xfrm>
            <a:off x="130027" y="2327751"/>
            <a:ext cx="16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Patient prefers MDI’s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3518820-85DB-60DF-7AD7-85724AC22ABC}"/>
              </a:ext>
            </a:extLst>
          </p:cNvPr>
          <p:cNvSpPr txBox="1"/>
          <p:nvPr/>
        </p:nvSpPr>
        <p:spPr>
          <a:xfrm>
            <a:off x="1871601" y="2567124"/>
            <a:ext cx="16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Insurance issues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50846E8-BFB5-B372-36F8-2304380EE8D5}"/>
              </a:ext>
            </a:extLst>
          </p:cNvPr>
          <p:cNvCxnSpPr>
            <a:cxnSpLocks/>
          </p:cNvCxnSpPr>
          <p:nvPr/>
        </p:nvCxnSpPr>
        <p:spPr>
          <a:xfrm flipH="1">
            <a:off x="2642968" y="2197263"/>
            <a:ext cx="4835" cy="35599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BEDEE36-BFB1-D24E-6ED7-411C2C8856EA}"/>
              </a:ext>
            </a:extLst>
          </p:cNvPr>
          <p:cNvSpPr txBox="1"/>
          <p:nvPr/>
        </p:nvSpPr>
        <p:spPr>
          <a:xfrm>
            <a:off x="6883073" y="259554"/>
            <a:ext cx="60969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-7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SemiBold" pitchFamily="2" charset="77"/>
                <a:ea typeface="+mn-ea"/>
                <a:cs typeface="Hind Medium" panose="02000000000000000000" pitchFamily="2" charset="77"/>
                <a:sym typeface="Hind Bold"/>
              </a:rPr>
              <a:t>Site 5 Process and Pain Points for CGM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8652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7EF6D-C246-B14A-6D77-47DC4E711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E5C7A-E188-544B-C84F-FAE508635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4">
            <a:extLst>
              <a:ext uri="{FF2B5EF4-FFF2-40B4-BE49-F238E27FC236}">
                <a16:creationId xmlns:a16="http://schemas.microsoft.com/office/drawing/2014/main" id="{E13759A5-30E6-86D8-B949-306F159D13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948" y="229389"/>
            <a:ext cx="11335574" cy="6399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D1EBAD9-AD2A-97AF-FFD1-80B6C633FC1B}"/>
              </a:ext>
            </a:extLst>
          </p:cNvPr>
          <p:cNvSpPr txBox="1"/>
          <p:nvPr/>
        </p:nvSpPr>
        <p:spPr>
          <a:xfrm>
            <a:off x="356948" y="2241738"/>
            <a:ext cx="60969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-7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SemiBold" pitchFamily="2" charset="77"/>
                <a:ea typeface="+mn-ea"/>
                <a:cs typeface="Hind Medium" panose="02000000000000000000" pitchFamily="2" charset="77"/>
                <a:sym typeface="Hind Bold"/>
              </a:rPr>
              <a:t>Site </a:t>
            </a:r>
            <a:r>
              <a:rPr lang="en-US" b="1" kern="0" spc="-73" dirty="0">
                <a:solidFill>
                  <a:prstClr val="black"/>
                </a:solidFill>
                <a:latin typeface="Montserrat SemiBold" pitchFamily="2" charset="77"/>
                <a:cs typeface="Hind Medium" panose="02000000000000000000" pitchFamily="2" charset="77"/>
                <a:sym typeface="Hind Bold"/>
              </a:rPr>
              <a:t>6 </a:t>
            </a:r>
            <a:r>
              <a:rPr kumimoji="0" lang="en-US" sz="1800" b="1" i="0" u="none" strike="noStrike" kern="0" cap="none" spc="-7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SemiBold" pitchFamily="2" charset="77"/>
                <a:ea typeface="+mn-ea"/>
                <a:cs typeface="Hind Medium" panose="02000000000000000000" pitchFamily="2" charset="77"/>
                <a:sym typeface="Hind Bold"/>
              </a:rPr>
              <a:t>Process and Pain Points for CGM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4837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1E6ED393-AABB-C865-8E4E-CF41783E48D6}"/>
              </a:ext>
            </a:extLst>
          </p:cNvPr>
          <p:cNvSpPr/>
          <p:nvPr/>
        </p:nvSpPr>
        <p:spPr>
          <a:xfrm>
            <a:off x="176787" y="148633"/>
            <a:ext cx="4670245" cy="632087"/>
          </a:xfrm>
          <a:prstGeom prst="ellipse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Provider thinks patient on insulin would benefit from AID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E392BF5-9890-237C-DA86-209C955FACFE}"/>
              </a:ext>
            </a:extLst>
          </p:cNvPr>
          <p:cNvGrpSpPr/>
          <p:nvPr/>
        </p:nvGrpSpPr>
        <p:grpSpPr>
          <a:xfrm>
            <a:off x="3142276" y="1368928"/>
            <a:ext cx="3377188" cy="525204"/>
            <a:chOff x="2280491" y="1114274"/>
            <a:chExt cx="1492290" cy="1007199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5A994CC1-1A03-037D-08C2-2F537E24ED50}"/>
                </a:ext>
              </a:extLst>
            </p:cNvPr>
            <p:cNvCxnSpPr/>
            <p:nvPr/>
          </p:nvCxnSpPr>
          <p:spPr>
            <a:xfrm flipH="1">
              <a:off x="2308031" y="1284191"/>
              <a:ext cx="627962" cy="837282"/>
            </a:xfrm>
            <a:prstGeom prst="straightConnector1">
              <a:avLst/>
            </a:prstGeom>
            <a:ln w="38100">
              <a:solidFill>
                <a:schemeClr val="accent4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E91DE656-8B8D-2A31-7C38-1898A326D456}"/>
                </a:ext>
              </a:extLst>
            </p:cNvPr>
            <p:cNvCxnSpPr/>
            <p:nvPr/>
          </p:nvCxnSpPr>
          <p:spPr>
            <a:xfrm>
              <a:off x="2935993" y="1266939"/>
              <a:ext cx="694063" cy="804231"/>
            </a:xfrm>
            <a:prstGeom prst="straightConnector1">
              <a:avLst/>
            </a:prstGeom>
            <a:ln w="38100">
              <a:solidFill>
                <a:schemeClr val="accent4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81B210F-31F2-5C1A-68BD-25A4A8EF2D6D}"/>
                </a:ext>
              </a:extLst>
            </p:cNvPr>
            <p:cNvSpPr txBox="1"/>
            <p:nvPr/>
          </p:nvSpPr>
          <p:spPr>
            <a:xfrm>
              <a:off x="2280491" y="1155252"/>
              <a:ext cx="197000" cy="5902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yes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FBAC8DB-3898-0467-AAAD-C36E3F2C1753}"/>
                </a:ext>
              </a:extLst>
            </p:cNvPr>
            <p:cNvSpPr txBox="1"/>
            <p:nvPr/>
          </p:nvSpPr>
          <p:spPr>
            <a:xfrm>
              <a:off x="3334841" y="1114274"/>
              <a:ext cx="437940" cy="5902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no</a:t>
              </a:r>
            </a:p>
          </p:txBody>
        </p:sp>
      </p:grpSp>
      <p:sp>
        <p:nvSpPr>
          <p:cNvPr id="15" name="Decision 14">
            <a:extLst>
              <a:ext uri="{FF2B5EF4-FFF2-40B4-BE49-F238E27FC236}">
                <a16:creationId xmlns:a16="http://schemas.microsoft.com/office/drawing/2014/main" id="{EEE10D41-9E7C-3ECD-2866-6A7859454FA5}"/>
              </a:ext>
            </a:extLst>
          </p:cNvPr>
          <p:cNvSpPr/>
          <p:nvPr/>
        </p:nvSpPr>
        <p:spPr>
          <a:xfrm>
            <a:off x="1890783" y="1039419"/>
            <a:ext cx="5636709" cy="419366"/>
          </a:xfrm>
          <a:prstGeom prst="flowChartDecision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Patient/family interested?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4E4E85C-0626-4990-562A-0206424E316C}"/>
              </a:ext>
            </a:extLst>
          </p:cNvPr>
          <p:cNvSpPr txBox="1"/>
          <p:nvPr/>
        </p:nvSpPr>
        <p:spPr>
          <a:xfrm>
            <a:off x="6230823" y="1710200"/>
            <a:ext cx="2710550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400" dirty="0"/>
              <a:t>Provider assess reasons/barriers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43AB941-3F97-3329-0394-5CD8C33B727C}"/>
              </a:ext>
            </a:extLst>
          </p:cNvPr>
          <p:cNvSpPr txBox="1"/>
          <p:nvPr/>
        </p:nvSpPr>
        <p:spPr>
          <a:xfrm>
            <a:off x="8069813" y="2194504"/>
            <a:ext cx="4005408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Consider referral to diabetes psychology, SW, CDCES as appropriate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D650FC1-F3FE-2333-C4BC-FC737EF7F2C4}"/>
              </a:ext>
            </a:extLst>
          </p:cNvPr>
          <p:cNvCxnSpPr>
            <a:cxnSpLocks/>
          </p:cNvCxnSpPr>
          <p:nvPr/>
        </p:nvCxnSpPr>
        <p:spPr>
          <a:xfrm>
            <a:off x="8177044" y="2011952"/>
            <a:ext cx="673444" cy="153447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C27E38D-BD95-F846-F7E2-464045D0E708}"/>
              </a:ext>
            </a:extLst>
          </p:cNvPr>
          <p:cNvSpPr txBox="1"/>
          <p:nvPr/>
        </p:nvSpPr>
        <p:spPr>
          <a:xfrm>
            <a:off x="68594" y="2880451"/>
            <a:ext cx="4086003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Patient/family attends pump/AID education class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CEC7A36-D17C-5AED-668C-1D7136C674F5}"/>
              </a:ext>
            </a:extLst>
          </p:cNvPr>
          <p:cNvSpPr txBox="1"/>
          <p:nvPr/>
        </p:nvSpPr>
        <p:spPr>
          <a:xfrm>
            <a:off x="4872460" y="2116841"/>
            <a:ext cx="2747506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CGM start with clinic sample while working on insurance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F7B1527-E945-6B9A-1EC3-B78F297CD637}"/>
              </a:ext>
            </a:extLst>
          </p:cNvPr>
          <p:cNvGrpSpPr/>
          <p:nvPr/>
        </p:nvGrpSpPr>
        <p:grpSpPr>
          <a:xfrm>
            <a:off x="1780909" y="2044567"/>
            <a:ext cx="3621860" cy="793647"/>
            <a:chOff x="2300185" y="902775"/>
            <a:chExt cx="1600404" cy="1522001"/>
          </a:xfrm>
        </p:grpSpPr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CCB3975D-C138-0A17-E82F-32B064DCA0F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00185" y="1284191"/>
              <a:ext cx="635808" cy="1140585"/>
            </a:xfrm>
            <a:prstGeom prst="straightConnector1">
              <a:avLst/>
            </a:prstGeom>
            <a:ln w="38100">
              <a:solidFill>
                <a:schemeClr val="accent4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96107DBD-EAF7-573D-208A-23E15A988920}"/>
                </a:ext>
              </a:extLst>
            </p:cNvPr>
            <p:cNvCxnSpPr>
              <a:cxnSpLocks/>
              <a:endCxn id="21" idx="1"/>
            </p:cNvCxnSpPr>
            <p:nvPr/>
          </p:nvCxnSpPr>
          <p:spPr>
            <a:xfrm>
              <a:off x="2976855" y="991129"/>
              <a:ext cx="689405" cy="551946"/>
            </a:xfrm>
            <a:prstGeom prst="straightConnector1">
              <a:avLst/>
            </a:prstGeom>
            <a:ln w="38100">
              <a:solidFill>
                <a:schemeClr val="accent4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8AD7404-2755-793A-B509-18774A709710}"/>
                </a:ext>
              </a:extLst>
            </p:cNvPr>
            <p:cNvSpPr txBox="1"/>
            <p:nvPr/>
          </p:nvSpPr>
          <p:spPr>
            <a:xfrm>
              <a:off x="2338777" y="1388632"/>
              <a:ext cx="197000" cy="5902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yes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D7322EC-9191-0624-E849-6D0F9FC644B6}"/>
                </a:ext>
              </a:extLst>
            </p:cNvPr>
            <p:cNvSpPr txBox="1"/>
            <p:nvPr/>
          </p:nvSpPr>
          <p:spPr>
            <a:xfrm>
              <a:off x="3462649" y="902775"/>
              <a:ext cx="437940" cy="5902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no</a:t>
              </a:r>
            </a:p>
          </p:txBody>
        </p:sp>
      </p:grpSp>
      <p:sp>
        <p:nvSpPr>
          <p:cNvPr id="27" name="Decision 26">
            <a:extLst>
              <a:ext uri="{FF2B5EF4-FFF2-40B4-BE49-F238E27FC236}">
                <a16:creationId xmlns:a16="http://schemas.microsoft.com/office/drawing/2014/main" id="{D43FC4BF-F2E2-CC48-FA28-0AB1267CDE58}"/>
              </a:ext>
            </a:extLst>
          </p:cNvPr>
          <p:cNvSpPr/>
          <p:nvPr/>
        </p:nvSpPr>
        <p:spPr>
          <a:xfrm>
            <a:off x="2234908" y="1947098"/>
            <a:ext cx="2169450" cy="436602"/>
          </a:xfrm>
          <a:prstGeom prst="flowChartDecision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On CGM?</a:t>
            </a:r>
          </a:p>
        </p:txBody>
      </p:sp>
      <p:sp>
        <p:nvSpPr>
          <p:cNvPr id="28" name="Arc 27">
            <a:extLst>
              <a:ext uri="{FF2B5EF4-FFF2-40B4-BE49-F238E27FC236}">
                <a16:creationId xmlns:a16="http://schemas.microsoft.com/office/drawing/2014/main" id="{277AFDD8-CDC7-1DAB-45F1-77907D4CAAD0}"/>
              </a:ext>
            </a:extLst>
          </p:cNvPr>
          <p:cNvSpPr/>
          <p:nvPr/>
        </p:nvSpPr>
        <p:spPr>
          <a:xfrm>
            <a:off x="3347841" y="2203459"/>
            <a:ext cx="1560185" cy="1204132"/>
          </a:xfrm>
          <a:prstGeom prst="arc">
            <a:avLst>
              <a:gd name="adj1" fmla="val 20986248"/>
              <a:gd name="adj2" fmla="val 8641219"/>
            </a:avLst>
          </a:prstGeom>
          <a:ln w="38100">
            <a:solidFill>
              <a:schemeClr val="accent4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5D42F0E-E517-EC46-E5D4-1262A08A882F}"/>
              </a:ext>
            </a:extLst>
          </p:cNvPr>
          <p:cNvSpPr txBox="1"/>
          <p:nvPr/>
        </p:nvSpPr>
        <p:spPr>
          <a:xfrm>
            <a:off x="72943" y="3610837"/>
            <a:ext cx="2628183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Patient/family chooses pump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2926F07-12E7-760A-68F2-5595831C7A89}"/>
              </a:ext>
            </a:extLst>
          </p:cNvPr>
          <p:cNvCxnSpPr>
            <a:cxnSpLocks/>
          </p:cNvCxnSpPr>
          <p:nvPr/>
        </p:nvCxnSpPr>
        <p:spPr>
          <a:xfrm flipH="1">
            <a:off x="1559973" y="3256345"/>
            <a:ext cx="227173" cy="358415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209CF98-4DA5-9AB7-CEB2-54F60A73A0FD}"/>
              </a:ext>
            </a:extLst>
          </p:cNvPr>
          <p:cNvSpPr txBox="1"/>
          <p:nvPr/>
        </p:nvSpPr>
        <p:spPr>
          <a:xfrm>
            <a:off x="80892" y="4209105"/>
            <a:ext cx="4297320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CDCES pends pump order and gets MD signature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04B7969-7B11-425F-6426-0B7662D38B0D}"/>
              </a:ext>
            </a:extLst>
          </p:cNvPr>
          <p:cNvCxnSpPr>
            <a:cxnSpLocks/>
          </p:cNvCxnSpPr>
          <p:nvPr/>
        </p:nvCxnSpPr>
        <p:spPr>
          <a:xfrm flipH="1">
            <a:off x="1299227" y="3924089"/>
            <a:ext cx="187288" cy="287965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8307AE44-AB5C-A376-89B3-857EBA340C25}"/>
              </a:ext>
            </a:extLst>
          </p:cNvPr>
          <p:cNvSpPr txBox="1"/>
          <p:nvPr/>
        </p:nvSpPr>
        <p:spPr>
          <a:xfrm>
            <a:off x="99968" y="4817185"/>
            <a:ext cx="3390476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CDCES submits order to pharmacy/DME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21D3FB2-CB23-378A-F149-00D0E7483F15}"/>
              </a:ext>
            </a:extLst>
          </p:cNvPr>
          <p:cNvCxnSpPr>
            <a:cxnSpLocks/>
          </p:cNvCxnSpPr>
          <p:nvPr/>
        </p:nvCxnSpPr>
        <p:spPr>
          <a:xfrm flipH="1">
            <a:off x="1237701" y="4512357"/>
            <a:ext cx="74920" cy="304828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BD1A24F9-D7F5-68C1-9B53-18DF684C4B77}"/>
              </a:ext>
            </a:extLst>
          </p:cNvPr>
          <p:cNvSpPr txBox="1"/>
          <p:nvPr/>
        </p:nvSpPr>
        <p:spPr>
          <a:xfrm>
            <a:off x="3331948" y="6405029"/>
            <a:ext cx="3421356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Prescription filled and shipped to patient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7941B1B-DF74-CFFA-533A-5FBCD971A9AF}"/>
              </a:ext>
            </a:extLst>
          </p:cNvPr>
          <p:cNvCxnSpPr>
            <a:cxnSpLocks/>
          </p:cNvCxnSpPr>
          <p:nvPr/>
        </p:nvCxnSpPr>
        <p:spPr>
          <a:xfrm>
            <a:off x="1210700" y="5117488"/>
            <a:ext cx="0" cy="520500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Decision 39">
            <a:extLst>
              <a:ext uri="{FF2B5EF4-FFF2-40B4-BE49-F238E27FC236}">
                <a16:creationId xmlns:a16="http://schemas.microsoft.com/office/drawing/2014/main" id="{3017CF62-E1D0-9D6F-B96D-D212AF758F1B}"/>
              </a:ext>
            </a:extLst>
          </p:cNvPr>
          <p:cNvSpPr/>
          <p:nvPr/>
        </p:nvSpPr>
        <p:spPr>
          <a:xfrm>
            <a:off x="-20763" y="5573236"/>
            <a:ext cx="2862715" cy="1236337"/>
          </a:xfrm>
          <a:prstGeom prst="flowChartDecision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Pharmacy / DME / insurance need more info?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C11EE96A-EA27-5014-ADC4-2EB1E51D870C}"/>
              </a:ext>
            </a:extLst>
          </p:cNvPr>
          <p:cNvGrpSpPr/>
          <p:nvPr/>
        </p:nvGrpSpPr>
        <p:grpSpPr>
          <a:xfrm>
            <a:off x="2823988" y="5763313"/>
            <a:ext cx="1667102" cy="854123"/>
            <a:chOff x="2933446" y="5521409"/>
            <a:chExt cx="1667102" cy="854123"/>
          </a:xfrm>
        </p:grpSpPr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77CE7080-3A89-65C2-8DAD-B1FD860BB4C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41265" y="5759978"/>
              <a:ext cx="550349" cy="170579"/>
            </a:xfrm>
            <a:prstGeom prst="straightConnector1">
              <a:avLst/>
            </a:prstGeom>
            <a:ln w="38100">
              <a:solidFill>
                <a:schemeClr val="accent4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BF939276-2DB5-3C9A-6CD4-6E72CE33CFDA}"/>
                </a:ext>
              </a:extLst>
            </p:cNvPr>
            <p:cNvCxnSpPr>
              <a:cxnSpLocks/>
            </p:cNvCxnSpPr>
            <p:nvPr/>
          </p:nvCxnSpPr>
          <p:spPr>
            <a:xfrm>
              <a:off x="2933446" y="5941406"/>
              <a:ext cx="558168" cy="286505"/>
            </a:xfrm>
            <a:prstGeom prst="straightConnector1">
              <a:avLst/>
            </a:prstGeom>
            <a:ln w="38100">
              <a:solidFill>
                <a:schemeClr val="accent4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97F8A998-3796-EE98-DD94-9F52F1140307}"/>
                </a:ext>
              </a:extLst>
            </p:cNvPr>
            <p:cNvSpPr txBox="1"/>
            <p:nvPr/>
          </p:nvSpPr>
          <p:spPr>
            <a:xfrm>
              <a:off x="2950408" y="5521409"/>
              <a:ext cx="16501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yes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F050136B-84FA-424C-BED9-C42BA0519DAA}"/>
                </a:ext>
              </a:extLst>
            </p:cNvPr>
            <p:cNvSpPr txBox="1"/>
            <p:nvPr/>
          </p:nvSpPr>
          <p:spPr>
            <a:xfrm>
              <a:off x="2950408" y="6067755"/>
              <a:ext cx="16501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no</a:t>
              </a:r>
            </a:p>
          </p:txBody>
        </p:sp>
      </p:grp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132E0401-ABD0-17F9-2C86-3BEEA2B0A41D}"/>
              </a:ext>
            </a:extLst>
          </p:cNvPr>
          <p:cNvCxnSpPr>
            <a:cxnSpLocks/>
          </p:cNvCxnSpPr>
          <p:nvPr/>
        </p:nvCxnSpPr>
        <p:spPr>
          <a:xfrm>
            <a:off x="6752016" y="6536809"/>
            <a:ext cx="508458" cy="0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61D888A0-4C02-4CDD-E645-994E556F12E9}"/>
              </a:ext>
            </a:extLst>
          </p:cNvPr>
          <p:cNvSpPr txBox="1"/>
          <p:nvPr/>
        </p:nvSpPr>
        <p:spPr>
          <a:xfrm>
            <a:off x="7243300" y="6382293"/>
            <a:ext cx="2094680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Pump start with CDCES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0B05BC23-7FF2-7E5F-6280-4347077520A3}"/>
              </a:ext>
            </a:extLst>
          </p:cNvPr>
          <p:cNvSpPr/>
          <p:nvPr/>
        </p:nvSpPr>
        <p:spPr>
          <a:xfrm>
            <a:off x="9918172" y="6114132"/>
            <a:ext cx="1941155" cy="632087"/>
          </a:xfrm>
          <a:prstGeom prst="ellipse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Patient started on AID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AF39D85B-3FF9-ABA1-65CB-468732200013}"/>
              </a:ext>
            </a:extLst>
          </p:cNvPr>
          <p:cNvCxnSpPr>
            <a:cxnSpLocks/>
          </p:cNvCxnSpPr>
          <p:nvPr/>
        </p:nvCxnSpPr>
        <p:spPr>
          <a:xfrm>
            <a:off x="9373847" y="6520241"/>
            <a:ext cx="508458" cy="0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409F24C5-F178-3EFD-9735-0048785B3B8E}"/>
              </a:ext>
            </a:extLst>
          </p:cNvPr>
          <p:cNvSpPr txBox="1"/>
          <p:nvPr/>
        </p:nvSpPr>
        <p:spPr>
          <a:xfrm>
            <a:off x="3350305" y="5762525"/>
            <a:ext cx="3421356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Gather new information/documentation for pharmacy/insurance</a:t>
            </a:r>
          </a:p>
        </p:txBody>
      </p:sp>
      <p:sp>
        <p:nvSpPr>
          <p:cNvPr id="58" name="Arc 57">
            <a:extLst>
              <a:ext uri="{FF2B5EF4-FFF2-40B4-BE49-F238E27FC236}">
                <a16:creationId xmlns:a16="http://schemas.microsoft.com/office/drawing/2014/main" id="{B606865F-FC92-650C-1452-5425487E3FE1}"/>
              </a:ext>
            </a:extLst>
          </p:cNvPr>
          <p:cNvSpPr/>
          <p:nvPr/>
        </p:nvSpPr>
        <p:spPr>
          <a:xfrm flipV="1">
            <a:off x="2487348" y="4952941"/>
            <a:ext cx="999977" cy="1432358"/>
          </a:xfrm>
          <a:prstGeom prst="arc">
            <a:avLst>
              <a:gd name="adj1" fmla="val 21506474"/>
              <a:gd name="adj2" fmla="val 2990676"/>
            </a:avLst>
          </a:prstGeom>
          <a:ln w="38100">
            <a:solidFill>
              <a:schemeClr val="accent4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59" name="Explosion 1 58">
            <a:extLst>
              <a:ext uri="{FF2B5EF4-FFF2-40B4-BE49-F238E27FC236}">
                <a16:creationId xmlns:a16="http://schemas.microsoft.com/office/drawing/2014/main" id="{165A1D56-A49F-A83B-2209-BFEE69CBEBEA}"/>
              </a:ext>
            </a:extLst>
          </p:cNvPr>
          <p:cNvSpPr/>
          <p:nvPr/>
        </p:nvSpPr>
        <p:spPr>
          <a:xfrm>
            <a:off x="290945" y="76155"/>
            <a:ext cx="514556" cy="504236"/>
          </a:xfrm>
          <a:prstGeom prst="irregularSeal1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60" name="Explosion 1 59">
            <a:extLst>
              <a:ext uri="{FF2B5EF4-FFF2-40B4-BE49-F238E27FC236}">
                <a16:creationId xmlns:a16="http://schemas.microsoft.com/office/drawing/2014/main" id="{E027FA04-606C-A19E-6679-FDAC87C69A29}"/>
              </a:ext>
            </a:extLst>
          </p:cNvPr>
          <p:cNvSpPr/>
          <p:nvPr/>
        </p:nvSpPr>
        <p:spPr>
          <a:xfrm>
            <a:off x="6599544" y="5853108"/>
            <a:ext cx="514556" cy="504236"/>
          </a:xfrm>
          <a:prstGeom prst="irregularSeal1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61" name="Explosion 1 60">
            <a:extLst>
              <a:ext uri="{FF2B5EF4-FFF2-40B4-BE49-F238E27FC236}">
                <a16:creationId xmlns:a16="http://schemas.microsoft.com/office/drawing/2014/main" id="{736F20DD-E0F4-2E38-1973-99EC742A5BDC}"/>
              </a:ext>
            </a:extLst>
          </p:cNvPr>
          <p:cNvSpPr/>
          <p:nvPr/>
        </p:nvSpPr>
        <p:spPr>
          <a:xfrm>
            <a:off x="73418" y="2450690"/>
            <a:ext cx="514556" cy="504236"/>
          </a:xfrm>
          <a:prstGeom prst="irregularSeal1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EB0DD17-82AB-3982-CDAF-A53A93856115}"/>
              </a:ext>
            </a:extLst>
          </p:cNvPr>
          <p:cNvSpPr txBox="1"/>
          <p:nvPr/>
        </p:nvSpPr>
        <p:spPr>
          <a:xfrm>
            <a:off x="4404358" y="3081643"/>
            <a:ext cx="7670864" cy="2492990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Variable timing for AID discussion, especially pre4T program (~2019). Now, this is mostly occurring &lt;3 month from diagnosis. Delay due to lower health literacy or non-English speaking family due to already long visit/need to prioritize other discussions</a:t>
            </a:r>
          </a:p>
          <a:p>
            <a:pPr marL="228600" indent="-228600">
              <a:buFontTx/>
              <a:buAutoNum type="arabicPeriod"/>
            </a:pPr>
            <a:r>
              <a:rPr lang="en-US" sz="1200" dirty="0"/>
              <a:t>Class is offered monthly in English via zoom during workday. Can’t physically touch the pump until next in person visit. Need 1:1 CDCES appointment for non-English speakers. </a:t>
            </a:r>
          </a:p>
          <a:p>
            <a:pPr marL="228600" indent="-228600">
              <a:buFontTx/>
              <a:buAutoNum type="arabicPeriod"/>
            </a:pPr>
            <a:r>
              <a:rPr lang="en-US" sz="1200" dirty="0"/>
              <a:t>Some private insurances require 6 month of T1D diagnosis before approving pump</a:t>
            </a:r>
          </a:p>
          <a:p>
            <a:pPr marL="228600" indent="-228600">
              <a:buAutoNum type="arabicPeriod"/>
            </a:pPr>
            <a:r>
              <a:rPr lang="en-US" sz="1200" dirty="0"/>
              <a:t>Delay because families do not respond to calls from insurance/pharmacy/device companies for required information</a:t>
            </a:r>
          </a:p>
          <a:p>
            <a:pPr marL="228600" indent="-228600">
              <a:buFontTx/>
              <a:buAutoNum type="arabicPeriod"/>
            </a:pPr>
            <a:r>
              <a:rPr lang="en-US" sz="1200" dirty="0"/>
              <a:t>Delay when families don’t answer calls or MyChart messages to schedule appointments</a:t>
            </a:r>
          </a:p>
          <a:p>
            <a:pPr marL="228600" indent="-228600">
              <a:buAutoNum type="arabicPeriod"/>
            </a:pPr>
            <a:r>
              <a:rPr lang="en-US" sz="1200" dirty="0"/>
              <a:t>Some patients (mostly adolescent girls) do not want to wear devices; some patients get used to MDI and hesitant to switch; some parents think the child is too young and want </a:t>
            </a:r>
            <a:r>
              <a:rPr lang="en-US" sz="1200"/>
              <a:t>to wait</a:t>
            </a:r>
            <a:endParaRPr lang="en-US" sz="1200" dirty="0"/>
          </a:p>
          <a:p>
            <a:pPr marL="228600" indent="-228600">
              <a:buAutoNum type="arabicPeriod"/>
            </a:pPr>
            <a:r>
              <a:rPr lang="en-US" sz="1200" dirty="0"/>
              <a:t>No insurance coverage, using off label. Hospital staff education/comfort with technology management. Limited choice of pump</a:t>
            </a:r>
          </a:p>
        </p:txBody>
      </p:sp>
      <p:sp>
        <p:nvSpPr>
          <p:cNvPr id="63" name="Explosion 1 62">
            <a:extLst>
              <a:ext uri="{FF2B5EF4-FFF2-40B4-BE49-F238E27FC236}">
                <a16:creationId xmlns:a16="http://schemas.microsoft.com/office/drawing/2014/main" id="{B1B2DF2D-6FA5-9838-6B80-7CD094340F72}"/>
              </a:ext>
            </a:extLst>
          </p:cNvPr>
          <p:cNvSpPr/>
          <p:nvPr/>
        </p:nvSpPr>
        <p:spPr>
          <a:xfrm>
            <a:off x="4970949" y="2695935"/>
            <a:ext cx="2110336" cy="412549"/>
          </a:xfrm>
          <a:prstGeom prst="irregularSeal1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0000"/>
                </a:solidFill>
              </a:rPr>
              <a:t>Pain points</a:t>
            </a:r>
          </a:p>
        </p:txBody>
      </p:sp>
      <p:sp>
        <p:nvSpPr>
          <p:cNvPr id="64" name="Explosion 1 63">
            <a:extLst>
              <a:ext uri="{FF2B5EF4-FFF2-40B4-BE49-F238E27FC236}">
                <a16:creationId xmlns:a16="http://schemas.microsoft.com/office/drawing/2014/main" id="{BAABF7B4-67F7-AEAC-AAD4-5F35D9B213E1}"/>
              </a:ext>
            </a:extLst>
          </p:cNvPr>
          <p:cNvSpPr/>
          <p:nvPr/>
        </p:nvSpPr>
        <p:spPr>
          <a:xfrm>
            <a:off x="7012936" y="5803603"/>
            <a:ext cx="514556" cy="504236"/>
          </a:xfrm>
          <a:prstGeom prst="irregularSeal1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65" name="Explosion 1 64">
            <a:extLst>
              <a:ext uri="{FF2B5EF4-FFF2-40B4-BE49-F238E27FC236}">
                <a16:creationId xmlns:a16="http://schemas.microsoft.com/office/drawing/2014/main" id="{15DEF2B9-32F9-D9D3-D2A4-D33BC816C9DF}"/>
              </a:ext>
            </a:extLst>
          </p:cNvPr>
          <p:cNvSpPr/>
          <p:nvPr/>
        </p:nvSpPr>
        <p:spPr>
          <a:xfrm>
            <a:off x="8472131" y="5958835"/>
            <a:ext cx="514556" cy="504236"/>
          </a:xfrm>
          <a:prstGeom prst="irregularSeal1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5" name="Explosion 1 4">
            <a:extLst>
              <a:ext uri="{FF2B5EF4-FFF2-40B4-BE49-F238E27FC236}">
                <a16:creationId xmlns:a16="http://schemas.microsoft.com/office/drawing/2014/main" id="{89089B8C-43CF-A7A8-4FC0-AED19CE91BBA}"/>
              </a:ext>
            </a:extLst>
          </p:cNvPr>
          <p:cNvSpPr/>
          <p:nvPr/>
        </p:nvSpPr>
        <p:spPr>
          <a:xfrm>
            <a:off x="8202447" y="1297641"/>
            <a:ext cx="514556" cy="504236"/>
          </a:xfrm>
          <a:prstGeom prst="irregularSeal1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6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D880E01-04DD-712B-C38A-3CABA19FA093}"/>
              </a:ext>
            </a:extLst>
          </p:cNvPr>
          <p:cNvGrpSpPr/>
          <p:nvPr/>
        </p:nvGrpSpPr>
        <p:grpSpPr>
          <a:xfrm>
            <a:off x="6573887" y="769922"/>
            <a:ext cx="3377188" cy="365317"/>
            <a:chOff x="2280491" y="1114274"/>
            <a:chExt cx="1492290" cy="1007199"/>
          </a:xfrm>
        </p:grpSpPr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08D9898F-8D95-E2DB-3E06-D1100CA2712F}"/>
                </a:ext>
              </a:extLst>
            </p:cNvPr>
            <p:cNvCxnSpPr/>
            <p:nvPr/>
          </p:nvCxnSpPr>
          <p:spPr>
            <a:xfrm flipH="1">
              <a:off x="2308031" y="1284191"/>
              <a:ext cx="627962" cy="837282"/>
            </a:xfrm>
            <a:prstGeom prst="straightConnector1">
              <a:avLst/>
            </a:prstGeom>
            <a:ln w="38100">
              <a:solidFill>
                <a:schemeClr val="accent4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2AE3F174-A938-DDEA-26EF-9120AC1FB3FD}"/>
                </a:ext>
              </a:extLst>
            </p:cNvPr>
            <p:cNvCxnSpPr/>
            <p:nvPr/>
          </p:nvCxnSpPr>
          <p:spPr>
            <a:xfrm>
              <a:off x="2935993" y="1266939"/>
              <a:ext cx="694063" cy="804231"/>
            </a:xfrm>
            <a:prstGeom prst="straightConnector1">
              <a:avLst/>
            </a:prstGeom>
            <a:ln w="38100">
              <a:solidFill>
                <a:schemeClr val="accent4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D77B3218-82E6-D0B3-9491-859EC4DB26F0}"/>
                </a:ext>
              </a:extLst>
            </p:cNvPr>
            <p:cNvSpPr txBox="1"/>
            <p:nvPr/>
          </p:nvSpPr>
          <p:spPr>
            <a:xfrm>
              <a:off x="2280491" y="1155252"/>
              <a:ext cx="169431" cy="5902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no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D285BF9-1157-D367-C16B-1D5EC954DF86}"/>
                </a:ext>
              </a:extLst>
            </p:cNvPr>
            <p:cNvSpPr txBox="1"/>
            <p:nvPr/>
          </p:nvSpPr>
          <p:spPr>
            <a:xfrm>
              <a:off x="3334841" y="1114274"/>
              <a:ext cx="437940" cy="5902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yes</a:t>
              </a:r>
            </a:p>
          </p:txBody>
        </p:sp>
      </p:grpSp>
      <p:sp>
        <p:nvSpPr>
          <p:cNvPr id="45" name="Decision 44">
            <a:extLst>
              <a:ext uri="{FF2B5EF4-FFF2-40B4-BE49-F238E27FC236}">
                <a16:creationId xmlns:a16="http://schemas.microsoft.com/office/drawing/2014/main" id="{609C0530-E886-F578-35DB-C1377E2D7518}"/>
              </a:ext>
            </a:extLst>
          </p:cNvPr>
          <p:cNvSpPr/>
          <p:nvPr/>
        </p:nvSpPr>
        <p:spPr>
          <a:xfrm>
            <a:off x="5397083" y="128518"/>
            <a:ext cx="5149600" cy="706196"/>
          </a:xfrm>
          <a:prstGeom prst="flowChartDecision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Patient with prolonged hospital stay (non-diabetes reasons)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7828AF6-31E5-0352-39DA-538954D774BA}"/>
              </a:ext>
            </a:extLst>
          </p:cNvPr>
          <p:cNvCxnSpPr>
            <a:cxnSpLocks/>
            <a:stCxn id="4" idx="6"/>
          </p:cNvCxnSpPr>
          <p:nvPr/>
        </p:nvCxnSpPr>
        <p:spPr>
          <a:xfrm>
            <a:off x="4847032" y="464677"/>
            <a:ext cx="704766" cy="12114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78B4E53A-3260-2826-404F-E706DBA9C225}"/>
              </a:ext>
            </a:extLst>
          </p:cNvPr>
          <p:cNvSpPr txBox="1"/>
          <p:nvPr/>
        </p:nvSpPr>
        <p:spPr>
          <a:xfrm>
            <a:off x="9606930" y="916341"/>
            <a:ext cx="2325853" cy="73866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Consider loaning clinic pump (Tandem) and providing CGM samples</a:t>
            </a:r>
          </a:p>
        </p:txBody>
      </p:sp>
      <p:sp>
        <p:nvSpPr>
          <p:cNvPr id="54" name="Explosion 1 53">
            <a:extLst>
              <a:ext uri="{FF2B5EF4-FFF2-40B4-BE49-F238E27FC236}">
                <a16:creationId xmlns:a16="http://schemas.microsoft.com/office/drawing/2014/main" id="{5DA986ED-C5AD-C583-4243-FC1B9106D2E5}"/>
              </a:ext>
            </a:extLst>
          </p:cNvPr>
          <p:cNvSpPr/>
          <p:nvPr/>
        </p:nvSpPr>
        <p:spPr>
          <a:xfrm>
            <a:off x="11669365" y="687371"/>
            <a:ext cx="514556" cy="504236"/>
          </a:xfrm>
          <a:prstGeom prst="irregularSeal1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D20A85-E626-5C4C-7A24-22B6CC56E38B}"/>
              </a:ext>
            </a:extLst>
          </p:cNvPr>
          <p:cNvSpPr txBox="1"/>
          <p:nvPr/>
        </p:nvSpPr>
        <p:spPr>
          <a:xfrm>
            <a:off x="15670" y="1325683"/>
            <a:ext cx="253062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-7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SemiBold" pitchFamily="2" charset="77"/>
                <a:ea typeface="+mn-ea"/>
                <a:cs typeface="Hind Medium" panose="02000000000000000000" pitchFamily="2" charset="77"/>
                <a:sym typeface="Hind Bold"/>
              </a:rPr>
              <a:t>Site 7</a:t>
            </a:r>
            <a:r>
              <a:rPr lang="en-US" b="1" kern="0" spc="-73" dirty="0">
                <a:solidFill>
                  <a:prstClr val="black"/>
                </a:solidFill>
                <a:latin typeface="Montserrat SemiBold" pitchFamily="2" charset="77"/>
                <a:cs typeface="Hind Medium" panose="02000000000000000000" pitchFamily="2" charset="77"/>
                <a:sym typeface="Hind Bold"/>
              </a:rPr>
              <a:t> </a:t>
            </a:r>
            <a:r>
              <a:rPr kumimoji="0" lang="en-US" sz="1800" b="1" i="0" u="none" strike="noStrike" kern="0" cap="none" spc="-7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SemiBold" pitchFamily="2" charset="77"/>
                <a:ea typeface="+mn-ea"/>
                <a:cs typeface="Hind Medium" panose="02000000000000000000" pitchFamily="2" charset="77"/>
                <a:sym typeface="Hind Bold"/>
              </a:rPr>
              <a:t>Process and Pain Points for CGM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8352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1287</Words>
  <Application>Microsoft Office PowerPoint</Application>
  <PresentationFormat>Widescreen</PresentationFormat>
  <Paragraphs>199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Aptos</vt:lpstr>
      <vt:lpstr>Aptos Display</vt:lpstr>
      <vt:lpstr>Arial</vt:lpstr>
      <vt:lpstr>Calibri</vt:lpstr>
      <vt:lpstr>Hind Regular</vt:lpstr>
      <vt:lpstr>Montserrat Light</vt:lpstr>
      <vt:lpstr>Montserrat SemiBold</vt:lpstr>
      <vt:lpstr>Segoe UI</vt:lpstr>
      <vt:lpstr>Office Theme</vt:lpstr>
      <vt:lpstr>Process Map </vt:lpstr>
      <vt:lpstr>When to use shapes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Timothy Bol</dc:creator>
  <cp:lastModifiedBy>Timothy Bol</cp:lastModifiedBy>
  <cp:revision>4</cp:revision>
  <dcterms:created xsi:type="dcterms:W3CDTF">2025-03-12T20:23:01Z</dcterms:created>
  <dcterms:modified xsi:type="dcterms:W3CDTF">2025-03-13T19:10:03Z</dcterms:modified>
</cp:coreProperties>
</file>