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14"/>
  </p:notesMasterIdLst>
  <p:handoutMasterIdLst>
    <p:handoutMasterId r:id="rId15"/>
  </p:handoutMasterIdLst>
  <p:sldIdLst>
    <p:sldId id="472" r:id="rId6"/>
    <p:sldId id="417" r:id="rId7"/>
    <p:sldId id="495" r:id="rId8"/>
    <p:sldId id="494" r:id="rId9"/>
    <p:sldId id="496" r:id="rId10"/>
    <p:sldId id="493" r:id="rId11"/>
    <p:sldId id="490" r:id="rId12"/>
    <p:sldId id="489" r:id="rId13"/>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472"/>
            <p14:sldId id="417"/>
            <p14:sldId id="495"/>
            <p14:sldId id="494"/>
            <p14:sldId id="496"/>
            <p14:sldId id="493"/>
            <p14:sldId id="490"/>
            <p14:sldId id="4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888B8C"/>
    <a:srgbClr val="54565A"/>
    <a:srgbClr val="D9D8D6"/>
    <a:srgbClr val="252A68"/>
    <a:srgbClr val="D65F00"/>
    <a:srgbClr val="AC3964"/>
    <a:srgbClr val="510C76"/>
    <a:srgbClr val="007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6" autoAdjust="0"/>
    <p:restoredTop sz="70620" autoAdjust="0"/>
  </p:normalViewPr>
  <p:slideViewPr>
    <p:cSldViewPr snapToGrid="0" snapToObjects="1">
      <p:cViewPr varScale="1">
        <p:scale>
          <a:sx n="118" d="100"/>
          <a:sy n="118" d="100"/>
        </p:scale>
        <p:origin x="8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ome\ccmc\ENDO\6%20T1%20Exchange%20-%20QI%20Collaborative\Equity%20Group\CGM%20Use%20-%20Run%20Cha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OME\CCMC\ENDO\6%20T1%20Exchange%20-%20QI%20Collaborative\Equity%20Group\CGM%20Use%20-%20Ru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2"/>
                </a:solidFill>
                <a:latin typeface="Calibri" panose="020F0502020204030204" pitchFamily="34" charset="0"/>
                <a:ea typeface="+mn-ea"/>
                <a:cs typeface="Calibri" panose="020F0502020204030204" pitchFamily="34" charset="0"/>
              </a:defRPr>
            </a:pPr>
            <a:r>
              <a:rPr lang="en-US" sz="2800"/>
              <a:t>Percent of Patients with T1D Actively Using CGM</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2"/>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'All Patients on CGM'!$B$1</c:f>
              <c:strCache>
                <c:ptCount val="1"/>
                <c:pt idx="0">
                  <c:v>Percent of patients Using CGM</c:v>
                </c:pt>
              </c:strCache>
            </c:strRef>
          </c:tx>
          <c:spPr>
            <a:ln w="34925" cap="rnd">
              <a:solidFill>
                <a:schemeClr val="accent1"/>
              </a:solidFill>
              <a:round/>
            </a:ln>
            <a:effectLst/>
          </c:spPr>
          <c:marker>
            <c:symbol val="none"/>
          </c:marker>
          <c:dLbls>
            <c:dLbl>
              <c:idx val="27"/>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B7E-48AC-ABFC-9B8C15C98997}"/>
                </c:ext>
              </c:extLst>
            </c:dLbl>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'All Patients on CGM'!$A$2:$A$29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CGM'!$B$2:$B$29</c:f>
              <c:numCache>
                <c:formatCode>0</c:formatCode>
                <c:ptCount val="28"/>
                <c:pt idx="0">
                  <c:v>86</c:v>
                </c:pt>
                <c:pt idx="1">
                  <c:v>84</c:v>
                </c:pt>
                <c:pt idx="2">
                  <c:v>82</c:v>
                </c:pt>
                <c:pt idx="3">
                  <c:v>84</c:v>
                </c:pt>
                <c:pt idx="4">
                  <c:v>89</c:v>
                </c:pt>
                <c:pt idx="5">
                  <c:v>86</c:v>
                </c:pt>
                <c:pt idx="6">
                  <c:v>86</c:v>
                </c:pt>
                <c:pt idx="7">
                  <c:v>87</c:v>
                </c:pt>
                <c:pt idx="8">
                  <c:v>86</c:v>
                </c:pt>
                <c:pt idx="9">
                  <c:v>88</c:v>
                </c:pt>
                <c:pt idx="10">
                  <c:v>90</c:v>
                </c:pt>
                <c:pt idx="11">
                  <c:v>88</c:v>
                </c:pt>
                <c:pt idx="12">
                  <c:v>90</c:v>
                </c:pt>
                <c:pt idx="13">
                  <c:v>89</c:v>
                </c:pt>
                <c:pt idx="14">
                  <c:v>86</c:v>
                </c:pt>
                <c:pt idx="15">
                  <c:v>91</c:v>
                </c:pt>
                <c:pt idx="16">
                  <c:v>89</c:v>
                </c:pt>
                <c:pt idx="17">
                  <c:v>88</c:v>
                </c:pt>
                <c:pt idx="18">
                  <c:v>89</c:v>
                </c:pt>
                <c:pt idx="19">
                  <c:v>92</c:v>
                </c:pt>
                <c:pt idx="20">
                  <c:v>88</c:v>
                </c:pt>
                <c:pt idx="21">
                  <c:v>91</c:v>
                </c:pt>
                <c:pt idx="22">
                  <c:v>92</c:v>
                </c:pt>
                <c:pt idx="23">
                  <c:v>91</c:v>
                </c:pt>
              </c:numCache>
            </c:numRef>
          </c:val>
          <c:smooth val="0"/>
          <c:extLst>
            <c:ext xmlns:c16="http://schemas.microsoft.com/office/drawing/2014/chart" uri="{C3380CC4-5D6E-409C-BE32-E72D297353CC}">
              <c16:uniqueId val="{00000001-6B7E-48AC-ABFC-9B8C15C98997}"/>
            </c:ext>
          </c:extLst>
        </c:ser>
        <c:ser>
          <c:idx val="1"/>
          <c:order val="1"/>
          <c:tx>
            <c:strRef>
              <c:f>'All Patients on CGM'!$C$1</c:f>
              <c:strCache>
                <c:ptCount val="1"/>
                <c:pt idx="0">
                  <c:v>Median</c:v>
                </c:pt>
              </c:strCache>
            </c:strRef>
          </c:tx>
          <c:spPr>
            <a:ln w="28575" cap="rnd">
              <a:solidFill>
                <a:schemeClr val="accent2">
                  <a:lumMod val="60000"/>
                  <a:lumOff val="40000"/>
                </a:schemeClr>
              </a:solidFill>
              <a:round/>
            </a:ln>
            <a:effectLst/>
          </c:spPr>
          <c:marker>
            <c:symbol val="none"/>
          </c:marker>
          <c:dLbls>
            <c:dLbl>
              <c:idx val="27"/>
              <c:layout>
                <c:manualLayout>
                  <c:x val="-5.7142857142857141E-2"/>
                  <c:y val="4.743833017077799E-2"/>
                </c:manualLayout>
              </c:layout>
              <c:tx>
                <c:rich>
                  <a:bodyPr/>
                  <a:lstStyle/>
                  <a:p>
                    <a:fld id="{43B87D7A-047D-4063-9139-44C7A096BB82}" type="SERIESNAME">
                      <a:rPr lang="en-US" sz="1600" b="1">
                        <a:solidFill>
                          <a:schemeClr val="accent2">
                            <a:lumMod val="50000"/>
                          </a:schemeClr>
                        </a:solidFill>
                      </a:rPr>
                      <a:pPr/>
                      <a:t>[SERIES NAME]</a:t>
                    </a:fld>
                    <a:r>
                      <a:rPr lang="en-US" sz="1600" b="1" baseline="0" dirty="0">
                        <a:solidFill>
                          <a:schemeClr val="accent2">
                            <a:lumMod val="50000"/>
                          </a:schemeClr>
                        </a:solidFill>
                      </a:rPr>
                      <a:t> </a:t>
                    </a:r>
                    <a:fld id="{EA852265-2C13-44B0-8592-FB667A25774E}" type="VALUE">
                      <a:rPr lang="en-US" sz="1600" b="1" baseline="0">
                        <a:solidFill>
                          <a:schemeClr val="accent2">
                            <a:lumMod val="50000"/>
                          </a:schemeClr>
                        </a:solidFill>
                      </a:rPr>
                      <a:pPr/>
                      <a:t>[VALUE]</a:t>
                    </a:fld>
                    <a:r>
                      <a:rPr lang="en-US" sz="1600" b="1" baseline="0" dirty="0">
                        <a:solidFill>
                          <a:schemeClr val="accent2">
                            <a:lumMod val="50000"/>
                          </a:schemeClr>
                        </a:solidFill>
                      </a:rPr>
                      <a:t>%</a:t>
                    </a:r>
                  </a:p>
                </c:rich>
              </c:tx>
              <c:dLblPos val="r"/>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B7E-48AC-ABFC-9B8C15C98997}"/>
                </c:ext>
              </c:extLst>
            </c:dLbl>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Patients on CGM'!$A$2:$A$29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CGM'!$C$2:$C$29</c:f>
              <c:numCache>
                <c:formatCode>0</c:formatCode>
                <c:ptCount val="28"/>
                <c:pt idx="0">
                  <c:v>88</c:v>
                </c:pt>
                <c:pt idx="1">
                  <c:v>88</c:v>
                </c:pt>
                <c:pt idx="2">
                  <c:v>88</c:v>
                </c:pt>
                <c:pt idx="3">
                  <c:v>88</c:v>
                </c:pt>
                <c:pt idx="4">
                  <c:v>88</c:v>
                </c:pt>
                <c:pt idx="5">
                  <c:v>88</c:v>
                </c:pt>
                <c:pt idx="6">
                  <c:v>88</c:v>
                </c:pt>
                <c:pt idx="7">
                  <c:v>88</c:v>
                </c:pt>
                <c:pt idx="8">
                  <c:v>88</c:v>
                </c:pt>
                <c:pt idx="9">
                  <c:v>88</c:v>
                </c:pt>
                <c:pt idx="10">
                  <c:v>88</c:v>
                </c:pt>
                <c:pt idx="11">
                  <c:v>88</c:v>
                </c:pt>
                <c:pt idx="12">
                  <c:v>88</c:v>
                </c:pt>
                <c:pt idx="13">
                  <c:v>88</c:v>
                </c:pt>
                <c:pt idx="14">
                  <c:v>88</c:v>
                </c:pt>
                <c:pt idx="15">
                  <c:v>88</c:v>
                </c:pt>
                <c:pt idx="16">
                  <c:v>88</c:v>
                </c:pt>
                <c:pt idx="17">
                  <c:v>88</c:v>
                </c:pt>
                <c:pt idx="18">
                  <c:v>88</c:v>
                </c:pt>
                <c:pt idx="19">
                  <c:v>88</c:v>
                </c:pt>
                <c:pt idx="20">
                  <c:v>88</c:v>
                </c:pt>
                <c:pt idx="21">
                  <c:v>88</c:v>
                </c:pt>
                <c:pt idx="22">
                  <c:v>88</c:v>
                </c:pt>
                <c:pt idx="23">
                  <c:v>88</c:v>
                </c:pt>
                <c:pt idx="24">
                  <c:v>88</c:v>
                </c:pt>
                <c:pt idx="25">
                  <c:v>88</c:v>
                </c:pt>
                <c:pt idx="26">
                  <c:v>88</c:v>
                </c:pt>
                <c:pt idx="27">
                  <c:v>88</c:v>
                </c:pt>
              </c:numCache>
            </c:numRef>
          </c:val>
          <c:smooth val="0"/>
          <c:extLst>
            <c:ext xmlns:c16="http://schemas.microsoft.com/office/drawing/2014/chart" uri="{C3380CC4-5D6E-409C-BE32-E72D297353CC}">
              <c16:uniqueId val="{00000003-6B7E-48AC-ABFC-9B8C15C98997}"/>
            </c:ext>
          </c:extLst>
        </c:ser>
        <c:ser>
          <c:idx val="2"/>
          <c:order val="2"/>
          <c:tx>
            <c:strRef>
              <c:f>'All Patients on CGM'!$D$1</c:f>
              <c:strCache>
                <c:ptCount val="1"/>
                <c:pt idx="0">
                  <c:v>Goal</c:v>
                </c:pt>
              </c:strCache>
            </c:strRef>
          </c:tx>
          <c:spPr>
            <a:ln w="28575" cap="rnd">
              <a:solidFill>
                <a:schemeClr val="accent6"/>
              </a:solidFill>
              <a:round/>
            </a:ln>
            <a:effectLst/>
          </c:spPr>
          <c:marker>
            <c:symbol val="none"/>
          </c:marker>
          <c:dLbls>
            <c:dLbl>
              <c:idx val="27"/>
              <c:layout>
                <c:manualLayout>
                  <c:x val="-6.4069264069264067E-2"/>
                  <c:y val="-3.4788108791903971E-2"/>
                </c:manualLayout>
              </c:layout>
              <c:tx>
                <c:rich>
                  <a:bodyPr/>
                  <a:lstStyle/>
                  <a:p>
                    <a:fld id="{77B94C6E-5B22-4ABD-95F0-F77EFC09DE3A}" type="SERIESNAME">
                      <a:rPr lang="en-US" sz="1800" b="1">
                        <a:solidFill>
                          <a:schemeClr val="accent6">
                            <a:lumMod val="50000"/>
                          </a:schemeClr>
                        </a:solidFill>
                      </a:rPr>
                      <a:pPr/>
                      <a:t>[SERIES NAME]</a:t>
                    </a:fld>
                    <a:r>
                      <a:rPr lang="en-US" sz="1800" b="1" baseline="0" dirty="0">
                        <a:solidFill>
                          <a:schemeClr val="accent6">
                            <a:lumMod val="50000"/>
                          </a:schemeClr>
                        </a:solidFill>
                      </a:rPr>
                      <a:t> </a:t>
                    </a:r>
                    <a:fld id="{D6CAB6AE-367C-4B42-8434-20F5FE0BE82A}" type="VALUE">
                      <a:rPr lang="en-US" sz="1800" b="1" baseline="0">
                        <a:solidFill>
                          <a:schemeClr val="accent6">
                            <a:lumMod val="50000"/>
                          </a:schemeClr>
                        </a:solidFill>
                      </a:rPr>
                      <a:pPr/>
                      <a:t>[VALUE]</a:t>
                    </a:fld>
                    <a:r>
                      <a:rPr lang="en-US" sz="1800" b="1" baseline="0" dirty="0">
                        <a:solidFill>
                          <a:schemeClr val="accent6">
                            <a:lumMod val="50000"/>
                          </a:schemeClr>
                        </a:solidFill>
                      </a:rPr>
                      <a:t>%</a:t>
                    </a:r>
                  </a:p>
                </c:rich>
              </c:tx>
              <c:dLblPos val="r"/>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B7E-48AC-ABFC-9B8C15C98997}"/>
                </c:ext>
              </c:extLst>
            </c:dLbl>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Patients on CGM'!$A$2:$A$29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CGM'!$D$2:$D$29</c:f>
              <c:numCache>
                <c:formatCode>0</c:formatCode>
                <c:ptCount val="28"/>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numCache>
            </c:numRef>
          </c:val>
          <c:smooth val="0"/>
          <c:extLst>
            <c:ext xmlns:c16="http://schemas.microsoft.com/office/drawing/2014/chart" uri="{C3380CC4-5D6E-409C-BE32-E72D297353CC}">
              <c16:uniqueId val="{00000005-6B7E-48AC-ABFC-9B8C15C98997}"/>
            </c:ext>
          </c:extLst>
        </c:ser>
        <c:dLbls>
          <c:showLegendKey val="0"/>
          <c:showVal val="0"/>
          <c:showCatName val="0"/>
          <c:showSerName val="0"/>
          <c:showPercent val="0"/>
          <c:showBubbleSize val="0"/>
        </c:dLbls>
        <c:smooth val="0"/>
        <c:axId val="486664911"/>
        <c:axId val="486654511"/>
      </c:lineChart>
      <c:dateAx>
        <c:axId val="486664911"/>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r>
                  <a:rPr lang="en-US" sz="1600"/>
                  <a:t>Month-Year</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title>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86654511"/>
        <c:crosses val="autoZero"/>
        <c:auto val="1"/>
        <c:lblOffset val="100"/>
        <c:baseTimeUnit val="days"/>
      </c:dateAx>
      <c:valAx>
        <c:axId val="486654511"/>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r>
                  <a:rPr lang="en-US" sz="1600"/>
                  <a:t>% of patients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48666491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100" b="1">
          <a:solidFill>
            <a:schemeClr val="tx2"/>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a:solidFill>
                  <a:schemeClr val="tx1"/>
                </a:solidFill>
              </a:rPr>
              <a:t>Percent of Patients with T1D Who Are</a:t>
            </a:r>
            <a:r>
              <a:rPr lang="en-US" sz="1800" b="1" baseline="0">
                <a:solidFill>
                  <a:schemeClr val="tx1"/>
                </a:solidFill>
              </a:rPr>
              <a:t> Active Pump Users</a:t>
            </a:r>
            <a:endParaRPr lang="en-US" sz="1800" b="1">
              <a:solidFill>
                <a:schemeClr val="tx1"/>
              </a:solidFill>
            </a:endParaRPr>
          </a:p>
        </c:rich>
      </c:tx>
      <c:layout/>
      <c:overlay val="0"/>
      <c:spPr>
        <a:noFill/>
        <a:ln>
          <a:noFill/>
        </a:ln>
        <a:effectLst/>
      </c:spPr>
    </c:title>
    <c:autoTitleDeleted val="0"/>
    <c:plotArea>
      <c:layout/>
      <c:lineChart>
        <c:grouping val="standard"/>
        <c:varyColors val="0"/>
        <c:ser>
          <c:idx val="3"/>
          <c:order val="0"/>
          <c:tx>
            <c:strRef>
              <c:f>'All Patients on Pump'!$B$1</c:f>
              <c:strCache>
                <c:ptCount val="1"/>
                <c:pt idx="0">
                  <c:v>Percent of patients Using CGM</c:v>
                </c:pt>
              </c:strCache>
            </c:strRef>
          </c:tx>
          <c:spPr>
            <a:ln w="34925"/>
          </c:spPr>
          <c:marker>
            <c:symbol val="none"/>
          </c:marker>
          <c:cat>
            <c:numRef>
              <c:f>'All Patients on Pump'!$A$2:$A$29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Pump'!$B$2:$B$29</c:f>
              <c:numCache>
                <c:formatCode>0</c:formatCode>
                <c:ptCount val="28"/>
                <c:pt idx="0">
                  <c:v>44</c:v>
                </c:pt>
                <c:pt idx="1">
                  <c:v>43</c:v>
                </c:pt>
                <c:pt idx="2">
                  <c:v>42</c:v>
                </c:pt>
                <c:pt idx="3">
                  <c:v>43</c:v>
                </c:pt>
                <c:pt idx="4">
                  <c:v>45</c:v>
                </c:pt>
                <c:pt idx="5">
                  <c:v>44</c:v>
                </c:pt>
                <c:pt idx="6">
                  <c:v>45</c:v>
                </c:pt>
                <c:pt idx="7">
                  <c:v>46</c:v>
                </c:pt>
                <c:pt idx="8">
                  <c:v>42</c:v>
                </c:pt>
                <c:pt idx="9">
                  <c:v>44</c:v>
                </c:pt>
                <c:pt idx="10">
                  <c:v>48</c:v>
                </c:pt>
                <c:pt idx="11">
                  <c:v>43</c:v>
                </c:pt>
                <c:pt idx="12">
                  <c:v>49</c:v>
                </c:pt>
                <c:pt idx="13">
                  <c:v>44</c:v>
                </c:pt>
                <c:pt idx="14">
                  <c:v>42</c:v>
                </c:pt>
                <c:pt idx="15">
                  <c:v>46</c:v>
                </c:pt>
                <c:pt idx="16">
                  <c:v>45</c:v>
                </c:pt>
                <c:pt idx="17">
                  <c:v>44</c:v>
                </c:pt>
                <c:pt idx="18">
                  <c:v>44</c:v>
                </c:pt>
                <c:pt idx="19">
                  <c:v>46</c:v>
                </c:pt>
                <c:pt idx="20">
                  <c:v>44</c:v>
                </c:pt>
                <c:pt idx="21">
                  <c:v>45</c:v>
                </c:pt>
                <c:pt idx="22">
                  <c:v>47</c:v>
                </c:pt>
                <c:pt idx="23">
                  <c:v>50</c:v>
                </c:pt>
              </c:numCache>
            </c:numRef>
          </c:val>
          <c:smooth val="0"/>
          <c:extLst>
            <c:ext xmlns:c16="http://schemas.microsoft.com/office/drawing/2014/chart" uri="{C3380CC4-5D6E-409C-BE32-E72D297353CC}">
              <c16:uniqueId val="{00000000-7A7C-4110-A9AE-95BAE4EC1E83}"/>
            </c:ext>
          </c:extLst>
        </c:ser>
        <c:ser>
          <c:idx val="4"/>
          <c:order val="1"/>
          <c:tx>
            <c:strRef>
              <c:f>'All Patients on Pump'!$C$1</c:f>
              <c:strCache>
                <c:ptCount val="1"/>
                <c:pt idx="0">
                  <c:v>Median</c:v>
                </c:pt>
              </c:strCache>
            </c:strRef>
          </c:tx>
          <c:spPr>
            <a:ln>
              <a:solidFill>
                <a:schemeClr val="accent2">
                  <a:lumMod val="60000"/>
                  <a:lumOff val="40000"/>
                </a:schemeClr>
              </a:solidFill>
            </a:ln>
          </c:spPr>
          <c:marker>
            <c:symbol val="none"/>
          </c:marker>
          <c:cat>
            <c:numRef>
              <c:f>'All Patients on Pump'!$A$2:$A$29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Pump'!$C$2:$C$29</c:f>
              <c:numCache>
                <c:formatCode>0</c:formatCode>
                <c:ptCount val="28"/>
                <c:pt idx="0">
                  <c:v>44</c:v>
                </c:pt>
                <c:pt idx="1">
                  <c:v>44</c:v>
                </c:pt>
                <c:pt idx="2">
                  <c:v>44</c:v>
                </c:pt>
                <c:pt idx="3">
                  <c:v>44</c:v>
                </c:pt>
                <c:pt idx="4">
                  <c:v>44</c:v>
                </c:pt>
                <c:pt idx="5">
                  <c:v>44</c:v>
                </c:pt>
                <c:pt idx="6">
                  <c:v>44</c:v>
                </c:pt>
                <c:pt idx="7">
                  <c:v>44</c:v>
                </c:pt>
                <c:pt idx="8">
                  <c:v>44</c:v>
                </c:pt>
                <c:pt idx="9">
                  <c:v>44</c:v>
                </c:pt>
                <c:pt idx="10">
                  <c:v>44</c:v>
                </c:pt>
                <c:pt idx="11">
                  <c:v>44</c:v>
                </c:pt>
                <c:pt idx="12">
                  <c:v>44</c:v>
                </c:pt>
                <c:pt idx="13">
                  <c:v>44</c:v>
                </c:pt>
                <c:pt idx="14">
                  <c:v>44</c:v>
                </c:pt>
                <c:pt idx="15">
                  <c:v>44</c:v>
                </c:pt>
                <c:pt idx="16">
                  <c:v>44</c:v>
                </c:pt>
                <c:pt idx="17">
                  <c:v>44</c:v>
                </c:pt>
                <c:pt idx="18">
                  <c:v>44</c:v>
                </c:pt>
                <c:pt idx="19">
                  <c:v>44</c:v>
                </c:pt>
                <c:pt idx="20">
                  <c:v>44</c:v>
                </c:pt>
                <c:pt idx="21">
                  <c:v>44</c:v>
                </c:pt>
                <c:pt idx="22">
                  <c:v>44</c:v>
                </c:pt>
                <c:pt idx="23">
                  <c:v>44</c:v>
                </c:pt>
                <c:pt idx="24">
                  <c:v>44</c:v>
                </c:pt>
                <c:pt idx="25">
                  <c:v>44</c:v>
                </c:pt>
                <c:pt idx="26">
                  <c:v>44</c:v>
                </c:pt>
                <c:pt idx="27">
                  <c:v>44</c:v>
                </c:pt>
              </c:numCache>
            </c:numRef>
          </c:val>
          <c:smooth val="0"/>
          <c:extLst>
            <c:ext xmlns:c16="http://schemas.microsoft.com/office/drawing/2014/chart" uri="{C3380CC4-5D6E-409C-BE32-E72D297353CC}">
              <c16:uniqueId val="{00000001-7A7C-4110-A9AE-95BAE4EC1E83}"/>
            </c:ext>
          </c:extLst>
        </c:ser>
        <c:ser>
          <c:idx val="5"/>
          <c:order val="2"/>
          <c:tx>
            <c:strRef>
              <c:f>'All Patients on Pump'!$D$1</c:f>
              <c:strCache>
                <c:ptCount val="1"/>
                <c:pt idx="0">
                  <c:v>Goal</c:v>
                </c:pt>
              </c:strCache>
            </c:strRef>
          </c:tx>
          <c:spPr>
            <a:ln>
              <a:solidFill>
                <a:schemeClr val="accent6"/>
              </a:solidFill>
            </a:ln>
          </c:spPr>
          <c:marker>
            <c:symbol val="none"/>
          </c:marker>
          <c:cat>
            <c:numRef>
              <c:f>'All Patients on Pump'!$A$2:$A$29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Pump'!$D$2:$D$29</c:f>
              <c:numCache>
                <c:formatCode>0</c:formatCode>
                <c:ptCount val="28"/>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numCache>
            </c:numRef>
          </c:val>
          <c:smooth val="0"/>
          <c:extLst>
            <c:ext xmlns:c16="http://schemas.microsoft.com/office/drawing/2014/chart" uri="{C3380CC4-5D6E-409C-BE32-E72D297353CC}">
              <c16:uniqueId val="{00000002-7A7C-4110-A9AE-95BAE4EC1E83}"/>
            </c:ext>
          </c:extLst>
        </c:ser>
        <c:ser>
          <c:idx val="0"/>
          <c:order val="3"/>
          <c:tx>
            <c:strRef>
              <c:f>'All Patients on Pump'!$B$1</c:f>
              <c:strCache>
                <c:ptCount val="1"/>
                <c:pt idx="0">
                  <c:v>Percent of patients Using CGM</c:v>
                </c:pt>
              </c:strCache>
            </c:strRef>
          </c:tx>
          <c:spPr>
            <a:ln w="34925" cap="rnd">
              <a:solidFill>
                <a:schemeClr val="accent1"/>
              </a:solidFill>
              <a:round/>
            </a:ln>
            <a:effectLst/>
          </c:spPr>
          <c:marker>
            <c:symbol val="none"/>
          </c:marker>
          <c:dLbls>
            <c:dLbl>
              <c:idx val="27"/>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A7C-4110-A9AE-95BAE4EC1E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'All Patients on Pump'!$A$2:$A$29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Pump'!$B$2:$B$29</c:f>
              <c:numCache>
                <c:formatCode>0</c:formatCode>
                <c:ptCount val="28"/>
                <c:pt idx="0">
                  <c:v>44</c:v>
                </c:pt>
                <c:pt idx="1">
                  <c:v>43</c:v>
                </c:pt>
                <c:pt idx="2">
                  <c:v>42</c:v>
                </c:pt>
                <c:pt idx="3">
                  <c:v>43</c:v>
                </c:pt>
                <c:pt idx="4">
                  <c:v>45</c:v>
                </c:pt>
                <c:pt idx="5">
                  <c:v>44</c:v>
                </c:pt>
                <c:pt idx="6">
                  <c:v>45</c:v>
                </c:pt>
                <c:pt idx="7">
                  <c:v>46</c:v>
                </c:pt>
                <c:pt idx="8">
                  <c:v>42</c:v>
                </c:pt>
                <c:pt idx="9">
                  <c:v>44</c:v>
                </c:pt>
                <c:pt idx="10">
                  <c:v>48</c:v>
                </c:pt>
                <c:pt idx="11">
                  <c:v>43</c:v>
                </c:pt>
                <c:pt idx="12">
                  <c:v>49</c:v>
                </c:pt>
                <c:pt idx="13">
                  <c:v>44</c:v>
                </c:pt>
                <c:pt idx="14">
                  <c:v>42</c:v>
                </c:pt>
                <c:pt idx="15">
                  <c:v>46</c:v>
                </c:pt>
                <c:pt idx="16">
                  <c:v>45</c:v>
                </c:pt>
                <c:pt idx="17">
                  <c:v>44</c:v>
                </c:pt>
                <c:pt idx="18">
                  <c:v>44</c:v>
                </c:pt>
                <c:pt idx="19">
                  <c:v>46</c:v>
                </c:pt>
                <c:pt idx="20">
                  <c:v>44</c:v>
                </c:pt>
                <c:pt idx="21">
                  <c:v>45</c:v>
                </c:pt>
                <c:pt idx="22">
                  <c:v>47</c:v>
                </c:pt>
                <c:pt idx="23">
                  <c:v>50</c:v>
                </c:pt>
              </c:numCache>
            </c:numRef>
          </c:val>
          <c:smooth val="0"/>
          <c:extLst>
            <c:ext xmlns:c16="http://schemas.microsoft.com/office/drawing/2014/chart" uri="{C3380CC4-5D6E-409C-BE32-E72D297353CC}">
              <c16:uniqueId val="{00000004-7A7C-4110-A9AE-95BAE4EC1E83}"/>
            </c:ext>
          </c:extLst>
        </c:ser>
        <c:ser>
          <c:idx val="1"/>
          <c:order val="4"/>
          <c:tx>
            <c:strRef>
              <c:f>'All Patients on Pump'!$C$1</c:f>
              <c:strCache>
                <c:ptCount val="1"/>
                <c:pt idx="0">
                  <c:v>Median</c:v>
                </c:pt>
              </c:strCache>
            </c:strRef>
          </c:tx>
          <c:spPr>
            <a:ln w="28575" cap="rnd">
              <a:solidFill>
                <a:schemeClr val="accent2">
                  <a:lumMod val="60000"/>
                  <a:lumOff val="40000"/>
                </a:schemeClr>
              </a:solidFill>
              <a:round/>
            </a:ln>
            <a:effectLst/>
          </c:spPr>
          <c:marker>
            <c:symbol val="none"/>
          </c:marker>
          <c:dLbls>
            <c:dLbl>
              <c:idx val="27"/>
              <c:layout>
                <c:manualLayout>
                  <c:x val="-5.7142857142857141E-2"/>
                  <c:y val="4.743833017077799E-2"/>
                </c:manualLayout>
              </c:layout>
              <c:tx>
                <c:rich>
                  <a:bodyPr/>
                  <a:lstStyle/>
                  <a:p>
                    <a:fld id="{43B87D7A-047D-4063-9139-44C7A096BB82}" type="SERIESNAME">
                      <a:rPr lang="en-US" sz="1100" b="1">
                        <a:solidFill>
                          <a:schemeClr val="accent2">
                            <a:lumMod val="50000"/>
                          </a:schemeClr>
                        </a:solidFill>
                      </a:rPr>
                      <a:pPr/>
                      <a:t>[SERIES NAME]</a:t>
                    </a:fld>
                    <a:r>
                      <a:rPr lang="en-US" sz="1100" b="1" baseline="0">
                        <a:solidFill>
                          <a:schemeClr val="accent2">
                            <a:lumMod val="50000"/>
                          </a:schemeClr>
                        </a:solidFill>
                      </a:rPr>
                      <a:t> </a:t>
                    </a:r>
                    <a:fld id="{EA852265-2C13-44B0-8592-FB667A25774E}" type="VALUE">
                      <a:rPr lang="en-US" sz="1100" b="1" baseline="0">
                        <a:solidFill>
                          <a:schemeClr val="accent2">
                            <a:lumMod val="50000"/>
                          </a:schemeClr>
                        </a:solidFill>
                      </a:rPr>
                      <a:pPr/>
                      <a:t>[VALUE]</a:t>
                    </a:fld>
                    <a:r>
                      <a:rPr lang="en-US" sz="1100" b="1" baseline="0">
                        <a:solidFill>
                          <a:schemeClr val="accent2">
                            <a:lumMod val="50000"/>
                          </a:schemeClr>
                        </a:solidFill>
                      </a:rPr>
                      <a:t>%</a:t>
                    </a:r>
                  </a:p>
                </c:rich>
              </c:tx>
              <c:dLblPos val="r"/>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7A7C-4110-A9AE-95BAE4EC1E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Patients on Pump'!$A$2:$A$29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Pump'!$C$2:$C$29</c:f>
              <c:numCache>
                <c:formatCode>0</c:formatCode>
                <c:ptCount val="28"/>
                <c:pt idx="0">
                  <c:v>44</c:v>
                </c:pt>
                <c:pt idx="1">
                  <c:v>44</c:v>
                </c:pt>
                <c:pt idx="2">
                  <c:v>44</c:v>
                </c:pt>
                <c:pt idx="3">
                  <c:v>44</c:v>
                </c:pt>
                <c:pt idx="4">
                  <c:v>44</c:v>
                </c:pt>
                <c:pt idx="5">
                  <c:v>44</c:v>
                </c:pt>
                <c:pt idx="6">
                  <c:v>44</c:v>
                </c:pt>
                <c:pt idx="7">
                  <c:v>44</c:v>
                </c:pt>
                <c:pt idx="8">
                  <c:v>44</c:v>
                </c:pt>
                <c:pt idx="9">
                  <c:v>44</c:v>
                </c:pt>
                <c:pt idx="10">
                  <c:v>44</c:v>
                </c:pt>
                <c:pt idx="11">
                  <c:v>44</c:v>
                </c:pt>
                <c:pt idx="12">
                  <c:v>44</c:v>
                </c:pt>
                <c:pt idx="13">
                  <c:v>44</c:v>
                </c:pt>
                <c:pt idx="14">
                  <c:v>44</c:v>
                </c:pt>
                <c:pt idx="15">
                  <c:v>44</c:v>
                </c:pt>
                <c:pt idx="16">
                  <c:v>44</c:v>
                </c:pt>
                <c:pt idx="17">
                  <c:v>44</c:v>
                </c:pt>
                <c:pt idx="18">
                  <c:v>44</c:v>
                </c:pt>
                <c:pt idx="19">
                  <c:v>44</c:v>
                </c:pt>
                <c:pt idx="20">
                  <c:v>44</c:v>
                </c:pt>
                <c:pt idx="21">
                  <c:v>44</c:v>
                </c:pt>
                <c:pt idx="22">
                  <c:v>44</c:v>
                </c:pt>
                <c:pt idx="23">
                  <c:v>44</c:v>
                </c:pt>
                <c:pt idx="24">
                  <c:v>44</c:v>
                </c:pt>
                <c:pt idx="25">
                  <c:v>44</c:v>
                </c:pt>
                <c:pt idx="26">
                  <c:v>44</c:v>
                </c:pt>
                <c:pt idx="27">
                  <c:v>44</c:v>
                </c:pt>
              </c:numCache>
            </c:numRef>
          </c:val>
          <c:smooth val="0"/>
          <c:extLst>
            <c:ext xmlns:c16="http://schemas.microsoft.com/office/drawing/2014/chart" uri="{C3380CC4-5D6E-409C-BE32-E72D297353CC}">
              <c16:uniqueId val="{00000006-7A7C-4110-A9AE-95BAE4EC1E83}"/>
            </c:ext>
          </c:extLst>
        </c:ser>
        <c:ser>
          <c:idx val="2"/>
          <c:order val="5"/>
          <c:tx>
            <c:strRef>
              <c:f>'All Patients on Pump'!$D$1</c:f>
              <c:strCache>
                <c:ptCount val="1"/>
                <c:pt idx="0">
                  <c:v>Goal</c:v>
                </c:pt>
              </c:strCache>
            </c:strRef>
          </c:tx>
          <c:spPr>
            <a:ln w="28575" cap="rnd">
              <a:solidFill>
                <a:schemeClr val="accent6"/>
              </a:solidFill>
              <a:round/>
            </a:ln>
            <a:effectLst/>
          </c:spPr>
          <c:marker>
            <c:symbol val="none"/>
          </c:marker>
          <c:dLbls>
            <c:dLbl>
              <c:idx val="27"/>
              <c:layout>
                <c:manualLayout>
                  <c:x val="-6.4069264069264067E-2"/>
                  <c:y val="-3.4788108791903971E-2"/>
                </c:manualLayout>
              </c:layout>
              <c:tx>
                <c:rich>
                  <a:bodyPr/>
                  <a:lstStyle/>
                  <a:p>
                    <a:fld id="{77B94C6E-5B22-4ABD-95F0-F77EFC09DE3A}" type="SERIESNAME">
                      <a:rPr lang="en-US" sz="1200" b="1">
                        <a:solidFill>
                          <a:schemeClr val="accent6">
                            <a:lumMod val="50000"/>
                          </a:schemeClr>
                        </a:solidFill>
                      </a:rPr>
                      <a:pPr/>
                      <a:t>[SERIES NAME]</a:t>
                    </a:fld>
                    <a:r>
                      <a:rPr lang="en-US" sz="1200" b="1" baseline="0">
                        <a:solidFill>
                          <a:schemeClr val="accent6">
                            <a:lumMod val="50000"/>
                          </a:schemeClr>
                        </a:solidFill>
                      </a:rPr>
                      <a:t> </a:t>
                    </a:r>
                    <a:fld id="{D6CAB6AE-367C-4B42-8434-20F5FE0BE82A}" type="VALUE">
                      <a:rPr lang="en-US" sz="1200" b="1" baseline="0">
                        <a:solidFill>
                          <a:schemeClr val="accent6">
                            <a:lumMod val="50000"/>
                          </a:schemeClr>
                        </a:solidFill>
                      </a:rPr>
                      <a:pPr/>
                      <a:t>[VALUE]</a:t>
                    </a:fld>
                    <a:r>
                      <a:rPr lang="en-US" sz="1200" b="1" baseline="0">
                        <a:solidFill>
                          <a:schemeClr val="accent6">
                            <a:lumMod val="50000"/>
                          </a:schemeClr>
                        </a:solidFill>
                      </a:rPr>
                      <a:t>%</a:t>
                    </a:r>
                  </a:p>
                </c:rich>
              </c:tx>
              <c:dLblPos val="r"/>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A7C-4110-A9AE-95BAE4EC1E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Patients on Pump'!$A$2:$A$29</c:f>
              <c:numCache>
                <c:formatCode>[$-409]mmm\-yy;@</c:formatCode>
                <c:ptCount val="2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numCache>
            </c:numRef>
          </c:cat>
          <c:val>
            <c:numRef>
              <c:f>'All Patients on Pump'!$D$2:$D$29</c:f>
              <c:numCache>
                <c:formatCode>0</c:formatCode>
                <c:ptCount val="28"/>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numCache>
            </c:numRef>
          </c:val>
          <c:smooth val="0"/>
          <c:extLst>
            <c:ext xmlns:c16="http://schemas.microsoft.com/office/drawing/2014/chart" uri="{C3380CC4-5D6E-409C-BE32-E72D297353CC}">
              <c16:uniqueId val="{00000008-7A7C-4110-A9AE-95BAE4EC1E83}"/>
            </c:ext>
          </c:extLst>
        </c:ser>
        <c:dLbls>
          <c:showLegendKey val="0"/>
          <c:showVal val="0"/>
          <c:showCatName val="0"/>
          <c:showSerName val="0"/>
          <c:showPercent val="0"/>
          <c:showBubbleSize val="0"/>
        </c:dLbls>
        <c:smooth val="0"/>
        <c:axId val="486664911"/>
        <c:axId val="486654511"/>
      </c:lineChart>
      <c:dateAx>
        <c:axId val="4866649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100" b="1">
                    <a:solidFill>
                      <a:schemeClr val="tx1"/>
                    </a:solidFill>
                  </a:rPr>
                  <a:t>Month-Year</a:t>
                </a:r>
              </a:p>
            </c:rich>
          </c:tx>
          <c:layout/>
          <c:overlay val="0"/>
          <c:spPr>
            <a:noFill/>
            <a:ln>
              <a:noFill/>
            </a:ln>
            <a:effectLst/>
          </c:spPr>
        </c:title>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6654511"/>
        <c:crosses val="autoZero"/>
        <c:auto val="1"/>
        <c:lblOffset val="100"/>
        <c:baseTimeUnit val="days"/>
      </c:dateAx>
      <c:valAx>
        <c:axId val="486654511"/>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100" b="1">
                    <a:solidFill>
                      <a:schemeClr val="tx1"/>
                    </a:solidFill>
                  </a:rPr>
                  <a:t>% of patients</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86664911"/>
        <c:crosses val="autoZero"/>
        <c:crossBetween val="between"/>
      </c:valAx>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0.52468</cdr:x>
      <cdr:y>0.35961</cdr:y>
    </cdr:from>
    <cdr:to>
      <cdr:x>0.70519</cdr:x>
      <cdr:y>0.47156</cdr:y>
    </cdr:to>
    <cdr:sp macro="" textlink="">
      <cdr:nvSpPr>
        <cdr:cNvPr id="4" name="TextBox 3"/>
        <cdr:cNvSpPr txBox="1"/>
      </cdr:nvSpPr>
      <cdr:spPr>
        <a:xfrm xmlns:a="http://schemas.openxmlformats.org/drawingml/2006/main">
          <a:off x="3848100" y="1529716"/>
          <a:ext cx="1323975" cy="47625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latin typeface="Calibri" panose="020F0502020204030204" pitchFamily="34" charset="0"/>
              <a:cs typeface="Calibri" panose="020F0502020204030204" pitchFamily="34" charset="0"/>
            </a:rPr>
            <a:t>May</a:t>
          </a:r>
          <a:r>
            <a:rPr lang="en-US" sz="1600" baseline="0" dirty="0">
              <a:latin typeface="Calibri" panose="020F0502020204030204" pitchFamily="34" charset="0"/>
              <a:cs typeface="Calibri" panose="020F0502020204030204" pitchFamily="34" charset="0"/>
            </a:rPr>
            <a:t> 2024 - PDSA 1</a:t>
          </a:r>
        </a:p>
        <a:p xmlns:a="http://schemas.openxmlformats.org/drawingml/2006/main">
          <a:pPr algn="ctr"/>
          <a:r>
            <a:rPr lang="en-US" sz="1600" baseline="0" dirty="0">
              <a:latin typeface="Calibri" panose="020F0502020204030204" pitchFamily="34" charset="0"/>
              <a:cs typeface="Calibri" panose="020F0502020204030204" pitchFamily="34" charset="0"/>
            </a:rPr>
            <a:t>CGM Conversation</a:t>
          </a:r>
        </a:p>
      </cdr:txBody>
    </cdr:sp>
  </cdr:relSizeAnchor>
  <cdr:relSizeAnchor xmlns:cdr="http://schemas.openxmlformats.org/drawingml/2006/chartDrawing">
    <cdr:from>
      <cdr:x>0.61299</cdr:x>
      <cdr:y>0.25661</cdr:y>
    </cdr:from>
    <cdr:to>
      <cdr:x>0.61299</cdr:x>
      <cdr:y>0.36185</cdr:y>
    </cdr:to>
    <cdr:cxnSp macro="">
      <cdr:nvCxnSpPr>
        <cdr:cNvPr id="14" name="Straight Arrow Connector 13"/>
        <cdr:cNvCxnSpPr/>
      </cdr:nvCxnSpPr>
      <cdr:spPr>
        <a:xfrm xmlns:a="http://schemas.openxmlformats.org/drawingml/2006/main" flipH="1" flipV="1">
          <a:off x="4495800" y="1091566"/>
          <a:ext cx="1" cy="447675"/>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0.29741</cdr:x>
      <cdr:y>0.59182</cdr:y>
    </cdr:from>
    <cdr:to>
      <cdr:x>0.47792</cdr:x>
      <cdr:y>0.80083</cdr:y>
    </cdr:to>
    <cdr:grpSp>
      <cdr:nvGrpSpPr>
        <cdr:cNvPr id="3" name="Group 2"/>
        <cdr:cNvGrpSpPr/>
      </cdr:nvGrpSpPr>
      <cdr:grpSpPr>
        <a:xfrm xmlns:a="http://schemas.openxmlformats.org/drawingml/2006/main">
          <a:off x="2181279" y="2717075"/>
          <a:ext cx="1323906" cy="959575"/>
          <a:chOff x="1724059" y="2482234"/>
          <a:chExt cx="1323906" cy="752444"/>
        </a:xfrm>
      </cdr:grpSpPr>
      <cdr:cxnSp macro="">
        <cdr:nvCxnSpPr>
          <cdr:cNvPr id="14" name="Straight Arrow Connector 13"/>
          <cdr:cNvCxnSpPr/>
        </cdr:nvCxnSpPr>
        <cdr:spPr>
          <a:xfrm xmlns:a="http://schemas.openxmlformats.org/drawingml/2006/main" flipH="1" flipV="1">
            <a:off x="2371747" y="2482234"/>
            <a:ext cx="0" cy="447677"/>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4" name="TextBox 3"/>
          <cdr:cNvSpPr txBox="1"/>
        </cdr:nvSpPr>
        <cdr:spPr>
          <a:xfrm xmlns:a="http://schemas.openxmlformats.org/drawingml/2006/main">
            <a:off x="1724059" y="2758457"/>
            <a:ext cx="1323906" cy="47622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00"/>
              <a:t>Oct</a:t>
            </a:r>
            <a:r>
              <a:rPr lang="en-US" sz="1000" baseline="0"/>
              <a:t> 2023</a:t>
            </a:r>
          </a:p>
          <a:p xmlns:a="http://schemas.openxmlformats.org/drawingml/2006/main">
            <a:pPr algn="ctr"/>
            <a:r>
              <a:rPr lang="en-US" sz="900" baseline="0"/>
              <a:t>Use of Pump Approval order</a:t>
            </a:r>
          </a:p>
        </cdr:txBody>
      </cdr:sp>
    </cdr:grpSp>
  </cdr:relSizeAnchor>
  <cdr:relSizeAnchor xmlns:cdr="http://schemas.openxmlformats.org/drawingml/2006/chartDrawing">
    <cdr:from>
      <cdr:x>0.57706</cdr:x>
      <cdr:y>0.39488</cdr:y>
    </cdr:from>
    <cdr:to>
      <cdr:x>0.75757</cdr:x>
      <cdr:y>0.55809</cdr:y>
    </cdr:to>
    <cdr:grpSp>
      <cdr:nvGrpSpPr>
        <cdr:cNvPr id="6" name="Group 5"/>
        <cdr:cNvGrpSpPr/>
      </cdr:nvGrpSpPr>
      <cdr:grpSpPr>
        <a:xfrm xmlns:a="http://schemas.openxmlformats.org/drawingml/2006/main">
          <a:off x="4232302" y="1812913"/>
          <a:ext cx="1323906" cy="749306"/>
          <a:chOff x="-9525" y="268884"/>
          <a:chExt cx="1323906" cy="587568"/>
        </a:xfrm>
      </cdr:grpSpPr>
      <cdr:cxnSp macro="">
        <cdr:nvCxnSpPr>
          <cdr:cNvPr id="7" name="Straight Arrow Connector 6"/>
          <cdr:cNvCxnSpPr/>
        </cdr:nvCxnSpPr>
        <cdr:spPr>
          <a:xfrm xmlns:a="http://schemas.openxmlformats.org/drawingml/2006/main">
            <a:off x="577850" y="624912"/>
            <a:ext cx="47625" cy="231540"/>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TextBox 3"/>
          <cdr:cNvSpPr txBox="1"/>
        </cdr:nvSpPr>
        <cdr:spPr>
          <a:xfrm xmlns:a="http://schemas.openxmlformats.org/drawingml/2006/main">
            <a:off x="-9525" y="268884"/>
            <a:ext cx="1323906" cy="37343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June 2024</a:t>
            </a:r>
          </a:p>
          <a:p xmlns:a="http://schemas.openxmlformats.org/drawingml/2006/main">
            <a:pPr algn="ctr"/>
            <a:r>
              <a:rPr lang="en-US" sz="900" baseline="0"/>
              <a:t>Vendor Phone Call </a:t>
            </a:r>
            <a:br>
              <a:rPr lang="en-US" sz="900" baseline="0"/>
            </a:br>
            <a:r>
              <a:rPr lang="en-US" sz="900" baseline="0"/>
              <a:t>Pump Follow Up</a:t>
            </a:r>
            <a:endParaRPr lang="en-US" sz="800" baseline="0"/>
          </a:p>
        </cdr:txBody>
      </cdr:sp>
    </cdr:grpSp>
  </cdr:relSizeAnchor>
  <cdr:relSizeAnchor xmlns:cdr="http://schemas.openxmlformats.org/drawingml/2006/chartDrawing">
    <cdr:from>
      <cdr:x>0.60952</cdr:x>
      <cdr:y>0.61618</cdr:y>
    </cdr:from>
    <cdr:to>
      <cdr:x>0.61039</cdr:x>
      <cdr:y>0.71646</cdr:y>
    </cdr:to>
    <cdr:cxnSp macro="">
      <cdr:nvCxnSpPr>
        <cdr:cNvPr id="13" name="Straight Arrow Connector 12"/>
        <cdr:cNvCxnSpPr/>
      </cdr:nvCxnSpPr>
      <cdr:spPr>
        <a:xfrm xmlns:a="http://schemas.openxmlformats.org/drawingml/2006/main" flipV="1">
          <a:off x="4470388" y="2828925"/>
          <a:ext cx="6362" cy="460381"/>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0.52121</cdr:x>
      <cdr:y>0.67911</cdr:y>
    </cdr:from>
    <cdr:to>
      <cdr:x>0.7013</cdr:x>
      <cdr:y>0.78216</cdr:y>
    </cdr:to>
    <cdr:sp macro="" textlink="">
      <cdr:nvSpPr>
        <cdr:cNvPr id="15" name="TextBox 3"/>
        <cdr:cNvSpPr txBox="1"/>
      </cdr:nvSpPr>
      <cdr:spPr>
        <a:xfrm xmlns:a="http://schemas.openxmlformats.org/drawingml/2006/main">
          <a:off x="3822700" y="3117850"/>
          <a:ext cx="1320800" cy="473075"/>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May 2024</a:t>
          </a:r>
          <a:endParaRPr lang="en-US" sz="1000" baseline="0"/>
        </a:p>
        <a:p xmlns:a="http://schemas.openxmlformats.org/drawingml/2006/main">
          <a:pPr algn="ctr"/>
          <a:r>
            <a:rPr lang="en-US" sz="900" baseline="0"/>
            <a:t>Provider Pump Education</a:t>
          </a:r>
        </a:p>
      </cdr:txBody>
    </cdr:sp>
  </cdr:relSizeAnchor>
  <cdr:relSizeAnchor xmlns:cdr="http://schemas.openxmlformats.org/drawingml/2006/chartDrawing">
    <cdr:from>
      <cdr:x>0.29741</cdr:x>
      <cdr:y>0.59182</cdr:y>
    </cdr:from>
    <cdr:to>
      <cdr:x>0.47792</cdr:x>
      <cdr:y>0.80083</cdr:y>
    </cdr:to>
    <cdr:grpSp>
      <cdr:nvGrpSpPr>
        <cdr:cNvPr id="16" name="Group 2"/>
        <cdr:cNvGrpSpPr/>
      </cdr:nvGrpSpPr>
      <cdr:grpSpPr>
        <a:xfrm xmlns:a="http://schemas.openxmlformats.org/drawingml/2006/main">
          <a:off x="2181279" y="2717075"/>
          <a:ext cx="1323906" cy="959575"/>
          <a:chOff x="1724059" y="2482234"/>
          <a:chExt cx="1323906" cy="752444"/>
        </a:xfrm>
      </cdr:grpSpPr>
      <cdr:cxnSp macro="">
        <cdr:nvCxnSpPr>
          <cdr:cNvPr id="17" name="Straight Arrow Connector 13"/>
          <cdr:cNvCxnSpPr/>
        </cdr:nvCxnSpPr>
        <cdr:spPr>
          <a:xfrm xmlns:a="http://schemas.openxmlformats.org/drawingml/2006/main" flipH="1" flipV="1">
            <a:off x="2371747" y="2482234"/>
            <a:ext cx="0" cy="447677"/>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18" name="TextBox 3"/>
          <cdr:cNvSpPr txBox="1"/>
        </cdr:nvSpPr>
        <cdr:spPr>
          <a:xfrm xmlns:a="http://schemas.openxmlformats.org/drawingml/2006/main">
            <a:off x="1724059" y="2758457"/>
            <a:ext cx="1323906" cy="47622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00"/>
              <a:t>Oct</a:t>
            </a:r>
            <a:r>
              <a:rPr lang="en-US" sz="1000" baseline="0"/>
              <a:t> 2023</a:t>
            </a:r>
          </a:p>
          <a:p xmlns:a="http://schemas.openxmlformats.org/drawingml/2006/main">
            <a:pPr algn="ctr"/>
            <a:r>
              <a:rPr lang="en-US" sz="900" baseline="0"/>
              <a:t>Use of Pump Approval order</a:t>
            </a:r>
          </a:p>
        </cdr:txBody>
      </cdr:sp>
    </cdr:grpSp>
  </cdr:relSizeAnchor>
  <cdr:relSizeAnchor xmlns:cdr="http://schemas.openxmlformats.org/drawingml/2006/chartDrawing">
    <cdr:from>
      <cdr:x>0.57706</cdr:x>
      <cdr:y>0.38918</cdr:y>
    </cdr:from>
    <cdr:to>
      <cdr:x>0.75757</cdr:x>
      <cdr:y>0.55239</cdr:y>
    </cdr:to>
    <cdr:grpSp>
      <cdr:nvGrpSpPr>
        <cdr:cNvPr id="19" name="Group 5"/>
        <cdr:cNvGrpSpPr/>
      </cdr:nvGrpSpPr>
      <cdr:grpSpPr>
        <a:xfrm xmlns:a="http://schemas.openxmlformats.org/drawingml/2006/main">
          <a:off x="4232302" y="1786749"/>
          <a:ext cx="1323906" cy="749306"/>
          <a:chOff x="-9525" y="268884"/>
          <a:chExt cx="1323906" cy="587568"/>
        </a:xfrm>
      </cdr:grpSpPr>
      <cdr:cxnSp macro="">
        <cdr:nvCxnSpPr>
          <cdr:cNvPr id="20" name="Straight Arrow Connector 6"/>
          <cdr:cNvCxnSpPr/>
        </cdr:nvCxnSpPr>
        <cdr:spPr>
          <a:xfrm xmlns:a="http://schemas.openxmlformats.org/drawingml/2006/main">
            <a:off x="577850" y="624912"/>
            <a:ext cx="47625" cy="231540"/>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21" name="TextBox 3"/>
          <cdr:cNvSpPr txBox="1"/>
        </cdr:nvSpPr>
        <cdr:spPr>
          <a:xfrm xmlns:a="http://schemas.openxmlformats.org/drawingml/2006/main">
            <a:off x="-9525" y="268884"/>
            <a:ext cx="1323906" cy="37343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t>June 2024</a:t>
            </a:r>
          </a:p>
          <a:p xmlns:a="http://schemas.openxmlformats.org/drawingml/2006/main">
            <a:pPr algn="ctr"/>
            <a:r>
              <a:rPr lang="en-US" sz="900" baseline="0" dirty="0"/>
              <a:t>Vendor Phone Call </a:t>
            </a:r>
            <a:br>
              <a:rPr lang="en-US" sz="900" baseline="0" dirty="0"/>
            </a:br>
            <a:r>
              <a:rPr lang="en-US" sz="900" baseline="0" dirty="0"/>
              <a:t>Pump Follow Up</a:t>
            </a:r>
            <a:endParaRPr lang="en-US" sz="800" baseline="0" dirty="0"/>
          </a:p>
        </cdr:txBody>
      </cdr:sp>
    </cdr:grpSp>
  </cdr:relSizeAnchor>
  <cdr:relSizeAnchor xmlns:cdr="http://schemas.openxmlformats.org/drawingml/2006/chartDrawing">
    <cdr:from>
      <cdr:x>0.60952</cdr:x>
      <cdr:y>0.61618</cdr:y>
    </cdr:from>
    <cdr:to>
      <cdr:x>0.61039</cdr:x>
      <cdr:y>0.71646</cdr:y>
    </cdr:to>
    <cdr:cxnSp macro="">
      <cdr:nvCxnSpPr>
        <cdr:cNvPr id="22" name="Straight Arrow Connector 12"/>
        <cdr:cNvCxnSpPr/>
      </cdr:nvCxnSpPr>
      <cdr:spPr>
        <a:xfrm xmlns:a="http://schemas.openxmlformats.org/drawingml/2006/main" flipV="1">
          <a:off x="4470388" y="2828925"/>
          <a:ext cx="6362" cy="460381"/>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0.52121</cdr:x>
      <cdr:y>0.67911</cdr:y>
    </cdr:from>
    <cdr:to>
      <cdr:x>0.7013</cdr:x>
      <cdr:y>0.78216</cdr:y>
    </cdr:to>
    <cdr:sp macro="" textlink="">
      <cdr:nvSpPr>
        <cdr:cNvPr id="23" name="TextBox 3"/>
        <cdr:cNvSpPr txBox="1"/>
      </cdr:nvSpPr>
      <cdr:spPr>
        <a:xfrm xmlns:a="http://schemas.openxmlformats.org/drawingml/2006/main">
          <a:off x="3822700" y="3117850"/>
          <a:ext cx="1320800" cy="473075"/>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May 2024</a:t>
          </a:r>
          <a:endParaRPr lang="en-US" sz="1000" baseline="0"/>
        </a:p>
        <a:p xmlns:a="http://schemas.openxmlformats.org/drawingml/2006/main">
          <a:pPr algn="ctr"/>
          <a:r>
            <a:rPr lang="en-US" sz="900" baseline="0"/>
            <a:t>Provider Pump Education</a:t>
          </a:r>
        </a:p>
      </cdr:txBody>
    </cdr:sp>
  </cdr:relSizeAnchor>
  <cdr:relSizeAnchor xmlns:cdr="http://schemas.openxmlformats.org/drawingml/2006/chartDrawing">
    <cdr:from>
      <cdr:x>0.54003</cdr:x>
      <cdr:y>0.36706</cdr:y>
    </cdr:from>
    <cdr:to>
      <cdr:x>0.57686</cdr:x>
      <cdr:y>0.59389</cdr:y>
    </cdr:to>
    <cdr:cxnSp macro="">
      <cdr:nvCxnSpPr>
        <cdr:cNvPr id="24" name="Straight Arrow Connector 23"/>
        <cdr:cNvCxnSpPr/>
      </cdr:nvCxnSpPr>
      <cdr:spPr>
        <a:xfrm xmlns:a="http://schemas.openxmlformats.org/drawingml/2006/main" flipH="1">
          <a:off x="3960699" y="1685181"/>
          <a:ext cx="270171" cy="1041408"/>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cdr:x>
      <cdr:y>0.26401</cdr:y>
    </cdr:from>
    <cdr:to>
      <cdr:x>0.68009</cdr:x>
      <cdr:y>0.36706</cdr:y>
    </cdr:to>
    <cdr:sp macro="" textlink="">
      <cdr:nvSpPr>
        <cdr:cNvPr id="25" name="TextBox 3"/>
        <cdr:cNvSpPr txBox="1"/>
      </cdr:nvSpPr>
      <cdr:spPr>
        <a:xfrm xmlns:a="http://schemas.openxmlformats.org/drawingml/2006/main">
          <a:off x="3667125" y="1212073"/>
          <a:ext cx="1320826" cy="473108"/>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t>March 2024</a:t>
          </a:r>
          <a:endParaRPr lang="en-US" sz="1000" baseline="0" dirty="0"/>
        </a:p>
        <a:p xmlns:a="http://schemas.openxmlformats.org/drawingml/2006/main">
          <a:pPr algn="ctr"/>
          <a:r>
            <a:rPr lang="en-US" sz="900" baseline="0" dirty="0"/>
            <a:t>All AID Approved on </a:t>
          </a:r>
          <a:r>
            <a:rPr lang="en-US" sz="900" baseline="0" dirty="0" smtClean="0"/>
            <a:t>Medicaid</a:t>
          </a:r>
          <a:endParaRPr lang="en-US" sz="900" baseline="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2/7/2025</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261382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423771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111966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176371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0.png"/><Relationship Id="rId11" Type="http://schemas.openxmlformats.org/officeDocument/2006/relationships/image" Target="../media/image17.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50.png"/><Relationship Id="rId4" Type="http://schemas.openxmlformats.org/officeDocument/2006/relationships/image" Target="../media/image4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47.png"/><Relationship Id="rId4" Type="http://schemas.openxmlformats.org/officeDocument/2006/relationships/image" Target="../media/image5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3502212"/>
            <a:ext cx="3560762" cy="1697316"/>
          </a:xfrm>
        </p:spPr>
        <p:txBody>
          <a:bodyPr tIns="0" rIns="0" bIns="45720" anchor="b" anchorCtr="0"/>
          <a:lstStyle>
            <a:lvl1pP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5199529"/>
            <a:ext cx="3560762" cy="492598"/>
          </a:xfrm>
        </p:spPr>
        <p:txBody>
          <a:bodyPr tIns="91440" bIns="0" anchor="t" anchorCtr="0"/>
          <a:lstStyle>
            <a:lvl1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692127"/>
            <a:ext cx="3560761" cy="375298"/>
          </a:xfrm>
          <a:prstGeom prst="rect">
            <a:avLst/>
          </a:prstGeom>
        </p:spPr>
        <p:txBody>
          <a:bodyPr lIns="0" tIns="0" rIns="0" bIns="0" anchor="t" anchorCtr="0"/>
          <a:lstStyle>
            <a:lvl1pPr>
              <a:defRPr sz="1000" b="0" i="0">
                <a:solidFill>
                  <a:schemeClr val="bg1"/>
                </a:solidFill>
                <a:latin typeface="Segoe UI" panose="020B0502040204020203" pitchFamily="34" charset="0"/>
                <a:cs typeface="Segoe UI" panose="020B0502040204020203" pitchFamily="34" charset="0"/>
              </a:defRPr>
            </a:lvl1pPr>
            <a:lvl2pPr>
              <a:defRPr sz="1000" b="0" i="0">
                <a:solidFill>
                  <a:schemeClr val="bg1"/>
                </a:solidFill>
                <a:latin typeface="Segoe UI" panose="020B0502040204020203" pitchFamily="34" charset="0"/>
                <a:cs typeface="Segoe UI" panose="020B0502040204020203" pitchFamily="34" charset="0"/>
              </a:defRPr>
            </a:lvl2pPr>
            <a:lvl3pPr>
              <a:defRPr sz="1000" b="0" i="0">
                <a:solidFill>
                  <a:schemeClr val="bg1"/>
                </a:solidFill>
                <a:latin typeface="Segoe UI" panose="020B0502040204020203" pitchFamily="34" charset="0"/>
                <a:cs typeface="Segoe UI" panose="020B0502040204020203" pitchFamily="34" charset="0"/>
              </a:defRPr>
            </a:lvl3pPr>
            <a:lvl4pPr>
              <a:defRPr sz="1000" b="0" i="0">
                <a:solidFill>
                  <a:schemeClr val="bg1"/>
                </a:solidFill>
                <a:latin typeface="Segoe UI" panose="020B0502040204020203" pitchFamily="34" charset="0"/>
                <a:cs typeface="Segoe UI" panose="020B0502040204020203" pitchFamily="34" charset="0"/>
              </a:defRPr>
            </a:lvl4pPr>
            <a:lvl5pPr>
              <a:defRPr sz="1000" b="0" i="0">
                <a:solidFill>
                  <a:schemeClr val="bg1"/>
                </a:solidFill>
                <a:latin typeface="Segoe UI" panose="020B0502040204020203" pitchFamily="34" charset="0"/>
                <a:cs typeface="Segoe UI" panose="020B0502040204020203" pitchFamily="34" charset="0"/>
              </a:defRPr>
            </a:lvl5pPr>
            <a:lvl6pPr>
              <a:defRPr sz="1000" b="0" i="0">
                <a:solidFill>
                  <a:schemeClr val="bg1"/>
                </a:solidFill>
                <a:latin typeface="Segoe UI" panose="020B0502040204020203" pitchFamily="34" charset="0"/>
                <a:cs typeface="Segoe UI" panose="020B0502040204020203" pitchFamily="34" charset="0"/>
              </a:defRPr>
            </a:lvl6pPr>
            <a:lvl7pPr>
              <a:defRPr sz="1000" b="0" i="0">
                <a:solidFill>
                  <a:schemeClr val="bg1"/>
                </a:solidFill>
                <a:latin typeface="Segoe UI" panose="020B0502040204020203" pitchFamily="34" charset="0"/>
                <a:cs typeface="Segoe UI" panose="020B0502040204020203" pitchFamily="34" charset="0"/>
              </a:defRPr>
            </a:lvl7pPr>
            <a:lvl8pPr>
              <a:defRPr sz="1000" b="0" i="0">
                <a:solidFill>
                  <a:schemeClr val="bg1"/>
                </a:solidFill>
                <a:latin typeface="Segoe UI" panose="020B0502040204020203" pitchFamily="34" charset="0"/>
                <a:cs typeface="Segoe UI" panose="020B0502040204020203" pitchFamily="34" charset="0"/>
              </a:defRPr>
            </a:lvl8pPr>
            <a:lvl9pPr marL="0">
              <a:defRPr sz="1000" b="0" i="0">
                <a:solidFill>
                  <a:schemeClr val="bg1"/>
                </a:solidFill>
                <a:latin typeface="Segoe UI" panose="020B0502040204020203" pitchFamily="34" charset="0"/>
                <a:cs typeface="Segoe UI" panose="020B0502040204020203" pitchFamily="34" charset="0"/>
              </a:defRPr>
            </a:lvl9pPr>
          </a:lstStyle>
          <a:p>
            <a:pPr indent="-3200400"/>
            <a:endParaRPr lang="en-US"/>
          </a:p>
        </p:txBody>
      </p:sp>
      <p:pic>
        <p:nvPicPr>
          <p:cNvPr id="3" name="Picture 2">
            <a:extLst>
              <a:ext uri="{FF2B5EF4-FFF2-40B4-BE49-F238E27FC236}">
                <a16:creationId xmlns:a16="http://schemas.microsoft.com/office/drawing/2014/main" id="{E8300ED7-66B8-16CE-A623-99E5AAFA0FE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
        <p:nvSpPr>
          <p:cNvPr id="23" name="Picture Placeholder 22">
            <a:extLst>
              <a:ext uri="{FF2B5EF4-FFF2-40B4-BE49-F238E27FC236}">
                <a16:creationId xmlns:a16="http://schemas.microsoft.com/office/drawing/2014/main" id="{74446BDF-5DD0-4C7D-4382-626562A05976}"/>
              </a:ext>
            </a:extLst>
          </p:cNvPr>
          <p:cNvSpPr>
            <a:spLocks noGrp="1"/>
          </p:cNvSpPr>
          <p:nvPr>
            <p:ph type="pic" sz="quarter" idx="22"/>
          </p:nvPr>
        </p:nvSpPr>
        <p:spPr>
          <a:xfrm>
            <a:off x="6819714" y="0"/>
            <a:ext cx="5372287" cy="4683537"/>
          </a:xfrm>
          <a:custGeom>
            <a:avLst/>
            <a:gdLst>
              <a:gd name="connsiteX0" fmla="*/ 342325 w 5372287"/>
              <a:gd name="connsiteY0" fmla="*/ 0 h 4683537"/>
              <a:gd name="connsiteX1" fmla="*/ 5372287 w 5372287"/>
              <a:gd name="connsiteY1" fmla="*/ 0 h 4683537"/>
              <a:gd name="connsiteX2" fmla="*/ 5372287 w 5372287"/>
              <a:gd name="connsiteY2" fmla="*/ 3879153 h 4683537"/>
              <a:gd name="connsiteX3" fmla="*/ 5301355 w 5372287"/>
              <a:gd name="connsiteY3" fmla="*/ 3943621 h 4683537"/>
              <a:gd name="connsiteX4" fmla="*/ 3240252 w 5372287"/>
              <a:gd name="connsiteY4" fmla="*/ 4683537 h 4683537"/>
              <a:gd name="connsiteX5" fmla="*/ 0 w 5372287"/>
              <a:gd name="connsiteY5" fmla="*/ 1443284 h 4683537"/>
              <a:gd name="connsiteX6" fmla="*/ 254636 w 5372287"/>
              <a:gd name="connsiteY6" fmla="*/ 182032 h 46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287" h="4683537">
                <a:moveTo>
                  <a:pt x="342325" y="0"/>
                </a:moveTo>
                <a:lnTo>
                  <a:pt x="5372287" y="0"/>
                </a:lnTo>
                <a:lnTo>
                  <a:pt x="5372287" y="3879153"/>
                </a:lnTo>
                <a:lnTo>
                  <a:pt x="5301355" y="3943621"/>
                </a:lnTo>
                <a:cubicBezTo>
                  <a:pt x="4741248" y="4405862"/>
                  <a:pt x="4023178" y="4683537"/>
                  <a:pt x="3240252" y="4683537"/>
                </a:cubicBezTo>
                <a:cubicBezTo>
                  <a:pt x="1450711" y="4683537"/>
                  <a:pt x="0" y="3232826"/>
                  <a:pt x="0" y="1443284"/>
                </a:cubicBezTo>
                <a:cubicBezTo>
                  <a:pt x="0" y="995899"/>
                  <a:pt x="90670" y="569690"/>
                  <a:pt x="254636" y="182032"/>
                </a:cubicBezTo>
                <a:close/>
              </a:path>
            </a:pathLst>
          </a:custGeom>
          <a:solidFill>
            <a:schemeClr val="bg1">
              <a:lumMod val="75000"/>
            </a:schemeClr>
          </a:solidFill>
        </p:spPr>
        <p:txBody>
          <a:bodyPr wrap="square" tIns="1645920" rIns="0">
            <a:noAutofit/>
          </a:bodyP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set2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54104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set2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04913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set2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42921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set2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27061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11269663" cy="4187826"/>
          </a:xfrm>
        </p:spPr>
        <p:txBody>
          <a:bodyPr rIns="193852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pic>
        <p:nvPicPr>
          <p:cNvPr id="8" name="Picture 7">
            <a:extLst>
              <a:ext uri="{FF2B5EF4-FFF2-40B4-BE49-F238E27FC236}">
                <a16:creationId xmlns:a16="http://schemas.microsoft.com/office/drawing/2014/main" id="{FCEA6DF1-693D-39D1-733F-3BC45FE731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
        <p:nvSpPr>
          <p:cNvPr id="2" name="Title 1">
            <a:extLst>
              <a:ext uri="{FF2B5EF4-FFF2-40B4-BE49-F238E27FC236}">
                <a16:creationId xmlns:a16="http://schemas.microsoft.com/office/drawing/2014/main" id="{8378326C-48FC-C73D-10CE-9C3F4170624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5" y="1879600"/>
            <a:ext cx="548957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242053" y="1879600"/>
            <a:ext cx="5486398" cy="4187826"/>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4393D2FF-0E83-EF60-3D10-BD960551B70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356552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879600"/>
            <a:ext cx="356552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66102" y="1879600"/>
            <a:ext cx="3560759" cy="4187826"/>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smtClean="0"/>
              <a:t>Click to edit Master title style</a:t>
            </a:r>
            <a:endParaRPr lang="en-US"/>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ACD0C31A-7C03-7BF3-9CA6-581CB722CA9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ul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460375" y="1547446"/>
            <a:ext cx="11269663" cy="4519979"/>
          </a:xfrm>
          <a:pattFill prst="pct10">
            <a:fgClr>
              <a:schemeClr val="tx1"/>
            </a:fgClr>
            <a:bgClr>
              <a:schemeClr val="bg1"/>
            </a:bgClr>
          </a:pattFill>
        </p:spPr>
        <p:txBody>
          <a:bodyPr tIns="2377440" rIns="0"/>
          <a:lstStyle>
            <a:lvl1pPr algn="ctr">
              <a:defRPr/>
            </a:lvl1pPr>
          </a:lstStyle>
          <a:p>
            <a:r>
              <a:rPr lang="en-US" smtClean="0"/>
              <a:t>Click icon to add chart</a:t>
            </a:r>
            <a:endParaRPr lang="en-US"/>
          </a:p>
        </p:txBody>
      </p:sp>
      <p:sp>
        <p:nvSpPr>
          <p:cNvPr id="2" name="Title 1">
            <a:extLst>
              <a:ext uri="{FF2B5EF4-FFF2-40B4-BE49-F238E27FC236}">
                <a16:creationId xmlns:a16="http://schemas.microsoft.com/office/drawing/2014/main" id="{313B302D-E616-6BA9-8E15-CF453605D312}"/>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2B324AD4-BA84-2234-5D0A-1678E584FE7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full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0376" y="327026"/>
            <a:ext cx="11266486" cy="5740400"/>
          </a:xfrm>
          <a:pattFill prst="pct10">
            <a:fgClr>
              <a:schemeClr val="accent1"/>
            </a:fgClr>
            <a:bgClr>
              <a:schemeClr val="bg1"/>
            </a:bgClr>
          </a:pattFill>
        </p:spPr>
        <p:txBody>
          <a:bodyPr tIns="2514600"/>
          <a:lstStyle>
            <a:lvl1pPr algn="ctr">
              <a:defRPr sz="1800"/>
            </a:lvl1pPr>
          </a:lstStyle>
          <a:p>
            <a:r>
              <a:rPr lang="en-US" smtClean="0"/>
              <a:t>Click icon to add table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F3FC4C2-489C-210B-5E8B-1569C6DC10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4" y="1879600"/>
            <a:ext cx="5489576"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smtClean="0"/>
              <a:t>Click to edit Master title style</a:t>
            </a:r>
            <a:endParaRPr lang="en-US"/>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240462" y="1879600"/>
            <a:ext cx="5489576" cy="4187825"/>
          </a:xfrm>
        </p:spPr>
        <p:txBody>
          <a:bodyPr tIns="0" bIns="0" anchor="t" anchorCtr="0"/>
          <a:lstStyle>
            <a:lvl1pPr>
              <a:spcAft>
                <a:spcPts val="1200"/>
              </a:spcAft>
              <a:buFontTx/>
              <a:buNone/>
              <a:defRPr sz="28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1200"/>
              </a:spcAft>
              <a:buFontTx/>
              <a:buNone/>
              <a:defRPr sz="2400" b="0" i="0" cap="none" baseline="0">
                <a:solidFill>
                  <a:schemeClr val="tx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Quote or callout</a:t>
            </a:r>
          </a:p>
        </p:txBody>
      </p:sp>
      <p:pic>
        <p:nvPicPr>
          <p:cNvPr id="8" name="Picture 7">
            <a:extLst>
              <a:ext uri="{FF2B5EF4-FFF2-40B4-BE49-F238E27FC236}">
                <a16:creationId xmlns:a16="http://schemas.microsoft.com/office/drawing/2014/main" id="{E5C2F07F-B53D-AAC4-4CD5-05DB8A3CB08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8712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4857750" y="0"/>
            <a:ext cx="7334250" cy="5895976"/>
          </a:xfrm>
          <a:solidFill>
            <a:schemeClr val="bg1">
              <a:lumMod val="75000"/>
            </a:schemeClr>
          </a:solidFill>
        </p:spPr>
        <p:txBody>
          <a:bodyPr tIns="2286000" rIns="0"/>
          <a:lstStyle>
            <a:lvl1pPr algn="ctr">
              <a:defRPr/>
            </a:lvl1pPr>
          </a:lstStyle>
          <a:p>
            <a:r>
              <a:rPr lang="en-US" smtClean="0"/>
              <a:t>Click icon to add picture</a:t>
            </a:r>
            <a:endParaRPr lang="en-US"/>
          </a:p>
        </p:txBody>
      </p:sp>
      <p:sp>
        <p:nvSpPr>
          <p:cNvPr id="8" name="Title 9">
            <a:extLst>
              <a:ext uri="{FF2B5EF4-FFF2-40B4-BE49-F238E27FC236}">
                <a16:creationId xmlns:a16="http://schemas.microsoft.com/office/drawing/2014/main" id="{CA1BE5C8-3CE4-42E2-C733-4B06C4A7C80C}"/>
              </a:ext>
            </a:extLst>
          </p:cNvPr>
          <p:cNvSpPr>
            <a:spLocks noGrp="1"/>
          </p:cNvSpPr>
          <p:nvPr>
            <p:ph type="title"/>
          </p:nvPr>
        </p:nvSpPr>
        <p:spPr>
          <a:xfrm>
            <a:off x="465138" y="1879600"/>
            <a:ext cx="3560762" cy="1970813"/>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0" name="Text Placeholder 15">
            <a:extLst>
              <a:ext uri="{FF2B5EF4-FFF2-40B4-BE49-F238E27FC236}">
                <a16:creationId xmlns:a16="http://schemas.microsoft.com/office/drawing/2014/main" id="{9CAB3775-4F0E-DD23-F207-62F081578DB1}"/>
              </a:ext>
            </a:extLst>
          </p:cNvPr>
          <p:cNvSpPr>
            <a:spLocks noGrp="1"/>
          </p:cNvSpPr>
          <p:nvPr>
            <p:ph type="body" sz="quarter" idx="19" hasCustomPrompt="1"/>
          </p:nvPr>
        </p:nvSpPr>
        <p:spPr>
          <a:xfrm>
            <a:off x="465138" y="3850414"/>
            <a:ext cx="3560762"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B25E006C-32AB-AF69-98F5-946C516A40AF}"/>
              </a:ext>
            </a:extLst>
          </p:cNvPr>
          <p:cNvSpPr>
            <a:spLocks noGrp="1"/>
          </p:cNvSpPr>
          <p:nvPr>
            <p:ph type="dt" sz="half" idx="21"/>
          </p:nvPr>
        </p:nvSpPr>
        <p:spPr>
          <a:xfrm>
            <a:off x="465137" y="4343012"/>
            <a:ext cx="3560761"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pic>
        <p:nvPicPr>
          <p:cNvPr id="15" name="Picture 14">
            <a:extLst>
              <a:ext uri="{FF2B5EF4-FFF2-40B4-BE49-F238E27FC236}">
                <a16:creationId xmlns:a16="http://schemas.microsoft.com/office/drawing/2014/main" id="{03E76690-C1F6-213A-5F47-7C9AA2A34F3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879600"/>
            <a:ext cx="5491162"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242051" y="1879600"/>
            <a:ext cx="5491161" cy="4187825"/>
          </a:xfrm>
          <a:solidFill>
            <a:schemeClr val="bg1">
              <a:lumMod val="75000"/>
            </a:schemeClr>
          </a:solidFill>
        </p:spPr>
        <p:txBody>
          <a:bodyPr tIns="2377440" rIns="0"/>
          <a:lstStyle>
            <a:lvl1pPr algn="ctr">
              <a:defRPr/>
            </a:lvl1pPr>
          </a:lstStyle>
          <a:p>
            <a:r>
              <a:rPr lang="en-US" smtClean="0"/>
              <a:t>Click icon to add picture</a:t>
            </a:r>
            <a:endParaRPr lang="en-US"/>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Confidential</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E5ED0AA5-D91F-229D-B220-3E181DD556C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smtClean="0"/>
              <a:t>Click to edit Master title style</a:t>
            </a:r>
            <a:endParaRPr lang="en-US"/>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sp>
        <p:nvSpPr>
          <p:cNvPr id="10" name="Picture Placeholder 9">
            <a:extLst>
              <a:ext uri="{FF2B5EF4-FFF2-40B4-BE49-F238E27FC236}">
                <a16:creationId xmlns:a16="http://schemas.microsoft.com/office/drawing/2014/main" id="{09308A72-1D5E-3315-1C24-05048C801AA2}"/>
              </a:ext>
            </a:extLst>
          </p:cNvPr>
          <p:cNvSpPr>
            <a:spLocks noGrp="1"/>
          </p:cNvSpPr>
          <p:nvPr>
            <p:ph type="pic" sz="quarter" idx="17"/>
          </p:nvPr>
        </p:nvSpPr>
        <p:spPr>
          <a:xfrm>
            <a:off x="4308475" y="1879600"/>
            <a:ext cx="3575050" cy="4187825"/>
          </a:xfrm>
          <a:solidFill>
            <a:schemeClr val="bg1">
              <a:lumMod val="75000"/>
            </a:schemeClr>
          </a:solidFill>
        </p:spPr>
        <p:txBody>
          <a:bodyPr tIns="1463040" rIns="0"/>
          <a:lstStyle>
            <a:lvl1pPr algn="ctr">
              <a:defRPr/>
            </a:lvl1pPr>
          </a:lstStyle>
          <a:p>
            <a:r>
              <a:rPr lang="en-US" smtClean="0"/>
              <a:t>Click icon to add picture</a:t>
            </a:r>
            <a:endParaRPr lang="en-US"/>
          </a:p>
        </p:txBody>
      </p:sp>
      <p:sp>
        <p:nvSpPr>
          <p:cNvPr id="13" name="Picture Placeholder 9">
            <a:extLst>
              <a:ext uri="{FF2B5EF4-FFF2-40B4-BE49-F238E27FC236}">
                <a16:creationId xmlns:a16="http://schemas.microsoft.com/office/drawing/2014/main" id="{EFA0CD8F-E697-FC51-36E7-183338F9BC06}"/>
              </a:ext>
            </a:extLst>
          </p:cNvPr>
          <p:cNvSpPr>
            <a:spLocks noGrp="1"/>
          </p:cNvSpPr>
          <p:nvPr>
            <p:ph type="pic" sz="quarter" idx="18"/>
          </p:nvPr>
        </p:nvSpPr>
        <p:spPr>
          <a:xfrm>
            <a:off x="8166100" y="1879600"/>
            <a:ext cx="3575050" cy="4187825"/>
          </a:xfrm>
          <a:solidFill>
            <a:schemeClr val="bg1">
              <a:lumMod val="75000"/>
            </a:schemeClr>
          </a:solidFill>
        </p:spPr>
        <p:txBody>
          <a:bodyPr tIns="1463040" rIns="0"/>
          <a:lstStyle>
            <a:lvl1pPr algn="ctr">
              <a:defRPr/>
            </a:lvl1pPr>
          </a:lstStyle>
          <a:p>
            <a:r>
              <a:rPr lang="en-US" smtClean="0"/>
              <a:t>Click icon to add picture</a:t>
            </a:r>
            <a:endParaRPr lang="en-US"/>
          </a:p>
        </p:txBody>
      </p:sp>
      <p:sp>
        <p:nvSpPr>
          <p:cNvPr id="15" name="Text Placeholder 14">
            <a:extLst>
              <a:ext uri="{FF2B5EF4-FFF2-40B4-BE49-F238E27FC236}">
                <a16:creationId xmlns:a16="http://schemas.microsoft.com/office/drawing/2014/main" id="{F200E185-DD5F-A8A2-14E0-20F77CD79C4B}"/>
              </a:ext>
            </a:extLst>
          </p:cNvPr>
          <p:cNvSpPr>
            <a:spLocks noGrp="1"/>
          </p:cNvSpPr>
          <p:nvPr>
            <p:ph type="body" sz="quarter" idx="19"/>
          </p:nvPr>
        </p:nvSpPr>
        <p:spPr>
          <a:xfrm>
            <a:off x="460375" y="1879600"/>
            <a:ext cx="356552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a:extLst>
              <a:ext uri="{FF2B5EF4-FFF2-40B4-BE49-F238E27FC236}">
                <a16:creationId xmlns:a16="http://schemas.microsoft.com/office/drawing/2014/main" id="{43FDE85B-3717-8D03-1082-73AF63D7ADF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3647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full with headline">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460374" y="1581150"/>
            <a:ext cx="11266488" cy="4486276"/>
          </a:xfrm>
          <a:solidFill>
            <a:schemeClr val="bg1">
              <a:lumMod val="75000"/>
            </a:schemeClr>
          </a:solidFill>
        </p:spPr>
        <p:txBody>
          <a:bodyPr tIns="2651760" rIns="0"/>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9C222427-E475-AF41-0C2F-6D70C98AA8C0}"/>
              </a:ext>
            </a:extLst>
          </p:cNvPr>
          <p:cNvSpPr>
            <a:spLocks noGrp="1"/>
          </p:cNvSpPr>
          <p:nvPr>
            <p:ph type="title"/>
          </p:nvPr>
        </p:nvSpPr>
        <p:spPr/>
        <p:txBody>
          <a:bodyPr/>
          <a:lstStyle/>
          <a:p>
            <a:r>
              <a:rPr lang="en-US" smtClean="0"/>
              <a:t>Click to edit Master title style</a:t>
            </a:r>
            <a:endParaRPr lang="en-US"/>
          </a:p>
        </p:txBody>
      </p:sp>
      <p:pic>
        <p:nvPicPr>
          <p:cNvPr id="10" name="Picture 9">
            <a:extLst>
              <a:ext uri="{FF2B5EF4-FFF2-40B4-BE49-F238E27FC236}">
                <a16:creationId xmlns:a16="http://schemas.microsoft.com/office/drawing/2014/main" id="{16784E08-0337-2D98-2D7F-4FD134999CB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3939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full">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460375" y="327026"/>
            <a:ext cx="11269663" cy="5740400"/>
          </a:xfrm>
          <a:solidFill>
            <a:schemeClr val="bg1">
              <a:lumMod val="75000"/>
            </a:schemeClr>
          </a:solidFill>
        </p:spPr>
        <p:txBody>
          <a:bodyPr tIns="3108960" rIns="0"/>
          <a:lstStyle>
            <a:lvl1pPr algn="ctr">
              <a:defRPr>
                <a:solidFill>
                  <a:schemeClr val="tx2"/>
                </a:solidFill>
              </a:defRPr>
            </a:lvl1pPr>
          </a:lstStyle>
          <a:p>
            <a:r>
              <a:rPr lang="en-US" smtClean="0"/>
              <a:t>Click icon to add picture</a:t>
            </a:r>
            <a:endParaRPr lang="en-US"/>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EADE6FA-C459-51AF-981F-06EF506A876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eader only">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EEB4DB2C-F196-C528-B4DD-E84B25E2CA4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lank">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F41A0B49-ADE6-A448-0312-07CBF21F3EC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ytelling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238874" y="331393"/>
            <a:ext cx="5489575"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238875" y="1879600"/>
            <a:ext cx="548957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Picture Placeholder 16">
            <a:extLst>
              <a:ext uri="{FF2B5EF4-FFF2-40B4-BE49-F238E27FC236}">
                <a16:creationId xmlns:a16="http://schemas.microsoft.com/office/drawing/2014/main" id="{4D107F0E-116C-3A43-8CB3-DC57FEFBF4D4}"/>
              </a:ext>
            </a:extLst>
          </p:cNvPr>
          <p:cNvSpPr>
            <a:spLocks noGrp="1"/>
          </p:cNvSpPr>
          <p:nvPr>
            <p:ph type="pic" sz="quarter" idx="13"/>
          </p:nvPr>
        </p:nvSpPr>
        <p:spPr>
          <a:xfrm>
            <a:off x="1139990" y="1023256"/>
            <a:ext cx="4841348" cy="4841348"/>
          </a:xfrm>
          <a:custGeom>
            <a:avLst/>
            <a:gdLst>
              <a:gd name="connsiteX0" fmla="*/ 2420674 w 4841348"/>
              <a:gd name="connsiteY0" fmla="*/ 0 h 4841348"/>
              <a:gd name="connsiteX1" fmla="*/ 4841348 w 4841348"/>
              <a:gd name="connsiteY1" fmla="*/ 2420674 h 4841348"/>
              <a:gd name="connsiteX2" fmla="*/ 2420674 w 4841348"/>
              <a:gd name="connsiteY2" fmla="*/ 4841348 h 4841348"/>
              <a:gd name="connsiteX3" fmla="*/ 0 w 4841348"/>
              <a:gd name="connsiteY3" fmla="*/ 2420674 h 4841348"/>
              <a:gd name="connsiteX4" fmla="*/ 2420674 w 4841348"/>
              <a:gd name="connsiteY4" fmla="*/ 0 h 484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348" h="4841348">
                <a:moveTo>
                  <a:pt x="2420674" y="0"/>
                </a:moveTo>
                <a:cubicBezTo>
                  <a:pt x="3757575" y="0"/>
                  <a:pt x="4841348" y="1083773"/>
                  <a:pt x="4841348" y="2420674"/>
                </a:cubicBezTo>
                <a:cubicBezTo>
                  <a:pt x="4841348" y="3757575"/>
                  <a:pt x="3757575" y="4841348"/>
                  <a:pt x="2420674" y="4841348"/>
                </a:cubicBezTo>
                <a:cubicBezTo>
                  <a:pt x="1083773" y="4841348"/>
                  <a:pt x="0" y="3757575"/>
                  <a:pt x="0" y="2420674"/>
                </a:cubicBezTo>
                <a:cubicBezTo>
                  <a:pt x="0" y="1083773"/>
                  <a:pt x="1083773" y="0"/>
                  <a:pt x="2420674" y="0"/>
                </a:cubicBezTo>
                <a:close/>
              </a:path>
            </a:pathLst>
          </a:custGeom>
          <a:solidFill>
            <a:schemeClr val="bg1">
              <a:lumMod val="75000"/>
            </a:schemeClr>
          </a:solidFill>
        </p:spPr>
        <p:txBody>
          <a:bodyPr wrap="square" tIns="1828800" rIns="0">
            <a:noAutofit/>
          </a:bodyPr>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8C9B9E02-0940-90A2-A67D-399D4006B08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ytelling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5489575"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548957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a:extLst>
              <a:ext uri="{FF2B5EF4-FFF2-40B4-BE49-F238E27FC236}">
                <a16:creationId xmlns:a16="http://schemas.microsoft.com/office/drawing/2014/main" id="{E6F005FC-681B-51D3-CF70-3C667292EA94}"/>
              </a:ext>
            </a:extLst>
          </p:cNvPr>
          <p:cNvSpPr>
            <a:spLocks noGrp="1"/>
          </p:cNvSpPr>
          <p:nvPr>
            <p:ph type="body" sz="quarter" idx="13"/>
          </p:nvPr>
        </p:nvSpPr>
        <p:spPr>
          <a:xfrm>
            <a:off x="6238875" y="957263"/>
            <a:ext cx="4805363" cy="4857750"/>
          </a:xfrm>
        </p:spPr>
        <p:txBody>
          <a:bodyPr rIns="0" anchor="ctr" anchorCtr="0"/>
          <a:lstStyle>
            <a:lvl1pPr algn="ctr">
              <a:spcAft>
                <a:spcPts val="0"/>
              </a:spcAft>
              <a:buFontTx/>
              <a:buNone/>
              <a:defRPr sz="3200" b="1">
                <a:solidFill>
                  <a:schemeClr val="bg1"/>
                </a:solidFill>
              </a:defRPr>
            </a:lvl1pPr>
            <a:lvl2pPr>
              <a:buFontTx/>
              <a:buNone/>
              <a:defRPr b="1">
                <a:solidFill>
                  <a:schemeClr val="bg1"/>
                </a:solidFill>
              </a:defRPr>
            </a:lvl2pPr>
            <a:lvl3pPr algn="ctr">
              <a:spcAft>
                <a:spcPts val="0"/>
              </a:spcAft>
              <a:buFontTx/>
              <a:buNone/>
              <a:defRPr sz="3200" b="1">
                <a:solidFill>
                  <a:schemeClr val="bg1"/>
                </a:solidFill>
              </a:defRPr>
            </a:lvl3pPr>
            <a:lvl4pPr marL="0" indent="0" algn="ctr">
              <a:spcAft>
                <a:spcPts val="0"/>
              </a:spcAft>
              <a:buFontTx/>
              <a:buNone/>
              <a:defRPr sz="3200" b="1">
                <a:solidFill>
                  <a:schemeClr val="bg1"/>
                </a:solidFill>
              </a:defRPr>
            </a:lvl4pPr>
            <a:lvl5pPr marL="0" indent="0">
              <a:spcAft>
                <a:spcPts val="0"/>
              </a:spcAft>
              <a:buFontTx/>
              <a:buNone/>
              <a:defRPr sz="2000" b="1">
                <a:solidFill>
                  <a:schemeClr val="bg1"/>
                </a:solidFill>
              </a:defRPr>
            </a:lvl5pPr>
            <a:lvl6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6pPr>
            <a:lvl7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7pPr>
            <a:lvl8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8pPr>
            <a:lvl9pPr marL="0" indent="0" algn="ctr">
              <a:spcAft>
                <a:spcPts val="0"/>
              </a:spcAft>
              <a:buFontTx/>
              <a:buNone/>
              <a:defRPr sz="3200" b="1" i="0">
                <a:solidFill>
                  <a:schemeClr val="bg1"/>
                </a:solidFill>
                <a:latin typeface="Segoe UI" panose="020B0502040204020203" pitchFamily="34" charset="0"/>
                <a:cs typeface="Segoe UI" panose="020B0502040204020203" pitchFamily="34" charset="0"/>
              </a:defRPr>
            </a:lvl9pPr>
          </a:lstStyle>
          <a:p>
            <a:pPr lvl="0"/>
            <a:r>
              <a:rPr lang="en-US" smtClean="0"/>
              <a:t>Edit Master text styles</a:t>
            </a:r>
          </a:p>
        </p:txBody>
      </p:sp>
      <p:pic>
        <p:nvPicPr>
          <p:cNvPr id="9" name="Picture 8">
            <a:extLst>
              <a:ext uri="{FF2B5EF4-FFF2-40B4-BE49-F238E27FC236}">
                <a16:creationId xmlns:a16="http://schemas.microsoft.com/office/drawing/2014/main" id="{0F25DABB-D516-1743-54E1-CF8D27C6AA5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9193856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ytelling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841670" y="331393"/>
            <a:ext cx="4886779"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841671" y="1879600"/>
            <a:ext cx="4886779"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0" y="0"/>
            <a:ext cx="6213475" cy="5617029"/>
          </a:xfrm>
          <a:solidFill>
            <a:schemeClr val="bg1">
              <a:lumMod val="75000"/>
            </a:schemeClr>
          </a:solidFill>
        </p:spPr>
        <p:txBody>
          <a:bodyPr tIns="2286000" rIns="0"/>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3986C2ED-E759-B3D2-A84B-941DCA8380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449844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ytelling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6928567"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6928567"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7883525" y="0"/>
            <a:ext cx="4308474" cy="5617029"/>
          </a:xfrm>
          <a:solidFill>
            <a:schemeClr val="bg1">
              <a:lumMod val="75000"/>
            </a:schemeClr>
          </a:solidFill>
        </p:spPr>
        <p:txBody>
          <a:bodyPr tIns="2286000" rIns="0"/>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9336DF81-160C-99CD-5F3C-332E4692D75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411398676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CC140011-B521-14FF-0C1A-C04803421485}"/>
              </a:ext>
            </a:extLst>
          </p:cNvPr>
          <p:cNvSpPr>
            <a:spLocks noGrp="1"/>
          </p:cNvSpPr>
          <p:nvPr>
            <p:ph type="title"/>
          </p:nvPr>
        </p:nvSpPr>
        <p:spPr>
          <a:xfrm>
            <a:off x="7883526" y="1254126"/>
            <a:ext cx="3844924" cy="2465658"/>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0" name="Text Placeholder 15">
            <a:extLst>
              <a:ext uri="{FF2B5EF4-FFF2-40B4-BE49-F238E27FC236}">
                <a16:creationId xmlns:a16="http://schemas.microsoft.com/office/drawing/2014/main" id="{5AC49ABC-AD01-F546-2051-CF07438FD45F}"/>
              </a:ext>
            </a:extLst>
          </p:cNvPr>
          <p:cNvSpPr>
            <a:spLocks noGrp="1"/>
          </p:cNvSpPr>
          <p:nvPr>
            <p:ph type="body" sz="quarter" idx="19" hasCustomPrompt="1"/>
          </p:nvPr>
        </p:nvSpPr>
        <p:spPr>
          <a:xfrm>
            <a:off x="7883526" y="3719784"/>
            <a:ext cx="3844924"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4E743145-4170-31F9-E051-A1F8034C39F2}"/>
              </a:ext>
            </a:extLst>
          </p:cNvPr>
          <p:cNvSpPr>
            <a:spLocks noGrp="1"/>
          </p:cNvSpPr>
          <p:nvPr>
            <p:ph type="dt" sz="half" idx="21"/>
          </p:nvPr>
        </p:nvSpPr>
        <p:spPr>
          <a:xfrm>
            <a:off x="7883525" y="4212382"/>
            <a:ext cx="3844923"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spTree>
    <p:extLst>
      <p:ext uri="{BB962C8B-B14F-4D97-AF65-F5344CB8AC3E}">
        <p14:creationId xmlns:p14="http://schemas.microsoft.com/office/powerpoint/2010/main" val="2147041043"/>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full image">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0" y="0"/>
            <a:ext cx="12191999" cy="6067425"/>
          </a:xfrm>
          <a:solidFill>
            <a:schemeClr val="bg1">
              <a:lumMod val="75000"/>
            </a:schemeClr>
          </a:solidFill>
        </p:spPr>
        <p:txBody>
          <a:bodyPr tIns="3291840" rIns="0"/>
          <a:lstStyle>
            <a:lvl1pPr algn="ctr">
              <a:defRPr>
                <a:solidFill>
                  <a:schemeClr val="tx2"/>
                </a:solidFill>
              </a:defRPr>
            </a:lvl1pPr>
          </a:lstStyle>
          <a:p>
            <a:r>
              <a:rPr lang="en-US" smtClean="0"/>
              <a:t>Click icon to add picture</a:t>
            </a:r>
            <a:endParaRPr lang="en-US"/>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5" name="Text Placeholder 4">
            <a:extLst>
              <a:ext uri="{FF2B5EF4-FFF2-40B4-BE49-F238E27FC236}">
                <a16:creationId xmlns:a16="http://schemas.microsoft.com/office/drawing/2014/main" id="{6B79A757-F345-1594-82B7-F6C5B8D3D889}"/>
              </a:ext>
            </a:extLst>
          </p:cNvPr>
          <p:cNvSpPr>
            <a:spLocks noGrp="1"/>
          </p:cNvSpPr>
          <p:nvPr>
            <p:ph type="body" sz="quarter" idx="15" hasCustomPrompt="1"/>
          </p:nvPr>
        </p:nvSpPr>
        <p:spPr>
          <a:xfrm>
            <a:off x="460375" y="422275"/>
            <a:ext cx="11731625" cy="246063"/>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0" name="Title 7">
            <a:extLst>
              <a:ext uri="{FF2B5EF4-FFF2-40B4-BE49-F238E27FC236}">
                <a16:creationId xmlns:a16="http://schemas.microsoft.com/office/drawing/2014/main" id="{BC6C2418-0BDA-9E97-2B54-17A7A5A66D60}"/>
              </a:ext>
            </a:extLst>
          </p:cNvPr>
          <p:cNvSpPr>
            <a:spLocks noGrp="1"/>
          </p:cNvSpPr>
          <p:nvPr>
            <p:ph type="title"/>
          </p:nvPr>
        </p:nvSpPr>
        <p:spPr>
          <a:xfrm>
            <a:off x="460375" y="957263"/>
            <a:ext cx="5489575" cy="2715085"/>
          </a:xfrm>
        </p:spPr>
        <p:txBody>
          <a:bodyPr/>
          <a:lstStyle>
            <a:lvl1pPr>
              <a:defRPr sz="3200">
                <a:solidFill>
                  <a:schemeClr val="bg1"/>
                </a:solidFill>
              </a:defRPr>
            </a:lvl1pPr>
          </a:lstStyle>
          <a:p>
            <a:r>
              <a:rPr lang="en-US" smtClean="0"/>
              <a:t>Click to edit Master title style</a:t>
            </a:r>
            <a:endParaRPr lang="en-US"/>
          </a:p>
        </p:txBody>
      </p:sp>
      <p:pic>
        <p:nvPicPr>
          <p:cNvPr id="8" name="Picture 7">
            <a:extLst>
              <a:ext uri="{FF2B5EF4-FFF2-40B4-BE49-F238E27FC236}">
                <a16:creationId xmlns:a16="http://schemas.microsoft.com/office/drawing/2014/main" id="{79BFD1E4-C158-657A-0F26-B786300D4A7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3583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BBE902-7CF5-12D4-5E84-1A7000ACC4D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2" name="Title 1">
            <a:extLst>
              <a:ext uri="{FF2B5EF4-FFF2-40B4-BE49-F238E27FC236}">
                <a16:creationId xmlns:a16="http://schemas.microsoft.com/office/drawing/2014/main" id="{CEB74107-FADE-5806-89B7-6B20E8D02B71}"/>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34332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rock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EB550270-A14C-9A9D-C3D7-5EB8437C8222}"/>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2CB61AB-512E-26D6-391D-5D652100CAE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556195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cas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8CBC5D94-F86E-F99B-6967-D53B4D562105}"/>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5A9CDFB-C8C8-2FB7-C5FF-EBF6AE39626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421646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3F51CFD8-E0EA-42F0-6B2E-3BFD9539B59D}"/>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34C7FD9-A127-C674-DD51-0F9ABF90A9C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2990714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blank">
    <p:bg>
      <p:bgPr>
        <a:solidFill>
          <a:schemeClr val="accent1"/>
        </a:solid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9000DA58-6F5B-9363-60E2-5DB05290A494}"/>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F52D7BDA-81B2-03E1-11EB-8AF5FD24DB7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3077786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238875" y="488950"/>
            <a:ext cx="5489575" cy="4068763"/>
          </a:xfrm>
        </p:spPr>
        <p:txBody>
          <a:bodyPr lIns="457200" tIns="0" rIns="0" bIns="365760" anchor="b" anchorCtr="0"/>
          <a:lstStyle>
            <a:lvl1pPr algn="l">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8" y="488950"/>
            <a:ext cx="1818318" cy="484398"/>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6238875" y="4557713"/>
            <a:ext cx="5489575" cy="2032000"/>
          </a:xfrm>
        </p:spPr>
        <p:txBody>
          <a:bodyPr lIns="457200" tIns="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161681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2771775" y="488950"/>
            <a:ext cx="4386263" cy="4397375"/>
          </a:xfrm>
        </p:spPr>
        <p:txBody>
          <a:bodyPr lIns="0" tIns="0" rIns="0" bIns="0" anchor="ctr" anchorCtr="0"/>
          <a:lstStyle>
            <a:lvl1pPr algn="ct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6" y="488950"/>
            <a:ext cx="1818321" cy="484399"/>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8166100" y="4557713"/>
            <a:ext cx="3562350" cy="2032000"/>
          </a:xfrm>
        </p:spPr>
        <p:txBody>
          <a:bodyPr lIns="822960" tIns="36576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612464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4" r="-35275" b="-332073"/>
          <a:stretch/>
        </p:blipFill>
        <p:spPr>
          <a:xfrm>
            <a:off x="466725" y="1833562"/>
            <a:ext cx="7413625"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263958" y="2703491"/>
            <a:ext cx="245576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58714" y="2288699"/>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466725" y="457199"/>
            <a:ext cx="7775574" cy="793751"/>
          </a:xfrm>
          <a:prstGeom prst="rect">
            <a:avLst/>
          </a:prstGeom>
          <a:noFill/>
        </p:spPr>
        <p:txBody>
          <a:bodyPr wrap="square" lIns="0" tIns="0" rIns="0" bIns="0" rtlCol="0">
            <a:noAutofit/>
          </a:bodyPr>
          <a:lstStyle/>
          <a:p>
            <a:pPr marL="0" indent="-3657600" algn="l">
              <a:spcAft>
                <a:spcPts val="600"/>
              </a:spcAft>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Layouts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5" name="Picture 14">
            <a:extLst>
              <a:ext uri="{FF2B5EF4-FFF2-40B4-BE49-F238E27FC236}">
                <a16:creationId xmlns:a16="http://schemas.microsoft.com/office/drawing/2014/main" id="{0C735167-23E6-88A2-DD75-05E34B3201C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7423150"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63208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466725" y="1851589"/>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466725" y="3243827"/>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1 – 20pt Segoe UI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2000" b="1" i="0" u="none" strike="noStrike" kern="1200" cap="none" spc="0" normalizeH="0" baseline="0" noProof="0">
                <a:ln>
                  <a:noFill/>
                </a:ln>
                <a:solidFill>
                  <a:schemeClr val="accent1"/>
                </a:solidFill>
                <a:effectLst/>
                <a:uLnTx/>
                <a:uFillTx/>
                <a:latin typeface="Segoe UI" panose="020B0502040204020203" pitchFamily="34" charset="0"/>
                <a:ea typeface="Roboto" panose="02000000000000000000" pitchFamily="2" charset="0"/>
                <a:cs typeface="Segoe UI" panose="020B0502040204020203" pitchFamily="34" charset="0"/>
              </a:rPr>
              <a:t>Text level 2 – 20pt Segoe UI Bold (body subhead)</a:t>
            </a:r>
          </a:p>
          <a:p>
            <a:pPr marL="0" marR="0" lvl="2" indent="0" algn="l" defTabSz="292608" rtl="0" eaLnBrk="1" fontAlgn="auto" latinLnBrk="0" hangingPunct="1">
              <a:lnSpc>
                <a:spcPct val="100000"/>
              </a:lnSpc>
              <a:spcBef>
                <a:spcPts val="0"/>
              </a:spcBef>
              <a:spcAft>
                <a:spcPts val="600"/>
              </a:spcAft>
              <a:buClr>
                <a:srgbClr val="000000"/>
              </a:buClr>
              <a:buSzTx/>
              <a:buFontTx/>
              <a:buNone/>
              <a:tabLst>
                <a:tab pos="276225" algn="l"/>
                <a:tab pos="584200" algn="l"/>
              </a:tabLst>
              <a:defRPr/>
            </a:pP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3 – 24pt Segoe UI (</a:t>
            </a:r>
            <a:r>
              <a:rPr kumimoji="0" lang="en-US" sz="2400" b="0" i="0" u="none" strike="noStrike" kern="1200" cap="none" spc="0" normalizeH="0" baseline="0" noProof="0" err="1">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SubTitle</a:t>
            </a: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4 – 18pt Segoe UI (Bullet 1)</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5 – 18pt Segoe UI (Bullet 2)</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6 – 18pt Segoe UI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7 – 18pt Segoe UI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endParaRPr>
          </a:p>
          <a:p>
            <a:pPr marL="0" indent="-3657600" algn="l">
              <a:spcAft>
                <a:spcPts val="600"/>
              </a:spcAft>
            </a:pPr>
            <a:endParaRPr lang="en-US" sz="1800" b="0" i="0">
              <a:solidFill>
                <a:schemeClr val="tx1"/>
              </a:solidFill>
              <a:latin typeface="Segoe UI" panose="020B0502040204020203" pitchFamily="34" charset="0"/>
              <a:ea typeface="Roboto" panose="02000000000000000000" pitchFamily="2" charset="0"/>
              <a:cs typeface="Segoe UI" panose="020B0502040204020203" pitchFamily="34"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Preloaded text styles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6" name="Picture 15">
            <a:extLst>
              <a:ext uri="{FF2B5EF4-FFF2-40B4-BE49-F238E27FC236}">
                <a16:creationId xmlns:a16="http://schemas.microsoft.com/office/drawing/2014/main" id="{F3E026BF-3EBE-DE65-0FF6-E2DDED236987}"/>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6724" y="1833904"/>
            <a:ext cx="7413625" cy="4159051"/>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Grid System</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6" name="Picture 5">
            <a:extLst>
              <a:ext uri="{FF2B5EF4-FFF2-40B4-BE49-F238E27FC236}">
                <a16:creationId xmlns:a16="http://schemas.microsoft.com/office/drawing/2014/main" id="{EAD99C29-F0EE-729E-3953-3004C87FB59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Dividers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3" name="Picture 2" descr="Graphical user interface&#10;&#10;Description automatically generated with low confidence">
            <a:extLst>
              <a:ext uri="{FF2B5EF4-FFF2-40B4-BE49-F238E27FC236}">
                <a16:creationId xmlns:a16="http://schemas.microsoft.com/office/drawing/2014/main" id="{24079B57-9317-4424-6CE5-3A0BA5C6E8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376" y="1828800"/>
            <a:ext cx="2506562" cy="1406769"/>
          </a:xfrm>
          <a:prstGeom prst="rect">
            <a:avLst/>
          </a:prstGeom>
        </p:spPr>
      </p:pic>
      <p:pic>
        <p:nvPicPr>
          <p:cNvPr id="6" name="Picture 5">
            <a:extLst>
              <a:ext uri="{FF2B5EF4-FFF2-40B4-BE49-F238E27FC236}">
                <a16:creationId xmlns:a16="http://schemas.microsoft.com/office/drawing/2014/main" id="{A4D12718-E069-E541-A8BB-5AD09E28A3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202533" y="1828800"/>
            <a:ext cx="2495569" cy="1406769"/>
          </a:xfrm>
          <a:prstGeom prst="rect">
            <a:avLst/>
          </a:prstGeom>
        </p:spPr>
      </p:pic>
      <p:pic>
        <p:nvPicPr>
          <p:cNvPr id="14" name="Picture 13">
            <a:extLst>
              <a:ext uri="{FF2B5EF4-FFF2-40B4-BE49-F238E27FC236}">
                <a16:creationId xmlns:a16="http://schemas.microsoft.com/office/drawing/2014/main" id="{EF74B46F-379D-56DB-02F4-40A9C99A40D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3463" y="3434861"/>
            <a:ext cx="2500387" cy="1406769"/>
          </a:xfrm>
          <a:prstGeom prst="rect">
            <a:avLst/>
          </a:prstGeom>
        </p:spPr>
      </p:pic>
      <p:pic>
        <p:nvPicPr>
          <p:cNvPr id="15" name="Picture 14">
            <a:extLst>
              <a:ext uri="{FF2B5EF4-FFF2-40B4-BE49-F238E27FC236}">
                <a16:creationId xmlns:a16="http://schemas.microsoft.com/office/drawing/2014/main" id="{8078EA55-AB3C-4BCD-4775-145183AC0DC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197037" y="3435009"/>
            <a:ext cx="2506562" cy="1406473"/>
          </a:xfrm>
          <a:prstGeom prst="rect">
            <a:avLst/>
          </a:prstGeom>
        </p:spPr>
      </p:pic>
      <p:pic>
        <p:nvPicPr>
          <p:cNvPr id="16" name="Picture 15">
            <a:extLst>
              <a:ext uri="{FF2B5EF4-FFF2-40B4-BE49-F238E27FC236}">
                <a16:creationId xmlns:a16="http://schemas.microsoft.com/office/drawing/2014/main" id="{7291D23D-F6E6-26FB-F744-92DDF5CA5A4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486038" y="1829331"/>
            <a:ext cx="2506562" cy="1405707"/>
          </a:xfrm>
          <a:prstGeom prst="rect">
            <a:avLst/>
          </a:prstGeom>
        </p:spPr>
      </p:pic>
      <p:pic>
        <p:nvPicPr>
          <p:cNvPr id="17" name="Picture 16">
            <a:extLst>
              <a:ext uri="{FF2B5EF4-FFF2-40B4-BE49-F238E27FC236}">
                <a16:creationId xmlns:a16="http://schemas.microsoft.com/office/drawing/2014/main" id="{37275400-7F88-2EF8-AA69-4B60F977961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224848" y="1828800"/>
            <a:ext cx="2502263" cy="1406769"/>
          </a:xfrm>
          <a:prstGeom prst="rect">
            <a:avLst/>
          </a:prstGeom>
        </p:spPr>
      </p:pic>
      <p:pic>
        <p:nvPicPr>
          <p:cNvPr id="18" name="Picture 17">
            <a:extLst>
              <a:ext uri="{FF2B5EF4-FFF2-40B4-BE49-F238E27FC236}">
                <a16:creationId xmlns:a16="http://schemas.microsoft.com/office/drawing/2014/main" id="{65E8741D-957F-CFE9-5C88-5AD41957317A}"/>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486038" y="3434861"/>
            <a:ext cx="2506562" cy="1406768"/>
          </a:xfrm>
          <a:prstGeom prst="rect">
            <a:avLst/>
          </a:prstGeom>
        </p:spPr>
      </p:pic>
      <p:pic>
        <p:nvPicPr>
          <p:cNvPr id="19" name="Picture 18">
            <a:extLst>
              <a:ext uri="{FF2B5EF4-FFF2-40B4-BE49-F238E27FC236}">
                <a16:creationId xmlns:a16="http://schemas.microsoft.com/office/drawing/2014/main" id="{F4CB5D31-48D6-0FAB-2E29-FDD0A0BD569F}"/>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9224848" y="3434861"/>
            <a:ext cx="2502263" cy="1406769"/>
          </a:xfrm>
          <a:prstGeom prst="rect">
            <a:avLst/>
          </a:prstGeom>
        </p:spPr>
      </p:pic>
      <p:cxnSp>
        <p:nvCxnSpPr>
          <p:cNvPr id="5" name="Straight Connector 4">
            <a:extLst>
              <a:ext uri="{FF2B5EF4-FFF2-40B4-BE49-F238E27FC236}">
                <a16:creationId xmlns:a16="http://schemas.microsoft.com/office/drawing/2014/main" id="{61796AE2-3821-1CA5-61C6-4E2ECCB5FC99}"/>
              </a:ext>
            </a:extLst>
          </p:cNvPr>
          <p:cNvCxnSpPr/>
          <p:nvPr userDrawn="1"/>
        </p:nvCxnSpPr>
        <p:spPr>
          <a:xfrm>
            <a:off x="6096000" y="1828800"/>
            <a:ext cx="0" cy="301283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3DBA17C7-1D7C-6DBD-E3B3-8FAFBB029CDE}"/>
              </a:ext>
            </a:extLst>
          </p:cNvPr>
          <p:cNvSpPr txBox="1">
            <a:spLocks/>
          </p:cNvSpPr>
          <p:nvPr userDrawn="1"/>
        </p:nvSpPr>
        <p:spPr>
          <a:xfrm>
            <a:off x="491448"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Choose one theme of dividers to use throughout your presentation. </a:t>
            </a:r>
          </a:p>
        </p:txBody>
      </p:sp>
      <p:sp>
        <p:nvSpPr>
          <p:cNvPr id="26" name="Content Placeholder 4">
            <a:extLst>
              <a:ext uri="{FF2B5EF4-FFF2-40B4-BE49-F238E27FC236}">
                <a16:creationId xmlns:a16="http://schemas.microsoft.com/office/drawing/2014/main" id="{37167D04-F098-144C-6EBB-01191222658C}"/>
              </a:ext>
            </a:extLst>
          </p:cNvPr>
          <p:cNvSpPr txBox="1">
            <a:spLocks/>
          </p:cNvSpPr>
          <p:nvPr userDrawn="1"/>
        </p:nvSpPr>
        <p:spPr>
          <a:xfrm>
            <a:off x="6505386"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 set of arrow theme dividers and a set of line art dividers are available in the preloaded layouts dropdown.</a:t>
            </a:r>
          </a:p>
        </p:txBody>
      </p:sp>
      <p:pic>
        <p:nvPicPr>
          <p:cNvPr id="21" name="Picture 20">
            <a:extLst>
              <a:ext uri="{FF2B5EF4-FFF2-40B4-BE49-F238E27FC236}">
                <a16:creationId xmlns:a16="http://schemas.microsoft.com/office/drawing/2014/main" id="{B898CC2F-CCB5-2F3E-072D-89254BC8488F}"/>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8278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466726" y="5134708"/>
            <a:ext cx="493815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from one PPT presentation to the other. Select your text 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6725" y="1853866"/>
            <a:ext cx="4938157"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29360" y="1836336"/>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829361" y="5134708"/>
            <a:ext cx="275708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5889014" y="367042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20926" y="4196153"/>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963297" y="1828800"/>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86739" y="4248156"/>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9010925" y="5134708"/>
            <a:ext cx="2735852"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3" name="Picture 12">
            <a:extLst>
              <a:ext uri="{FF2B5EF4-FFF2-40B4-BE49-F238E27FC236}">
                <a16:creationId xmlns:a16="http://schemas.microsoft.com/office/drawing/2014/main" id="{DFF32CA5-DD72-9638-25C7-3798EACAB2D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466726" y="4970585"/>
            <a:ext cx="5006342"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301" y="1857914"/>
            <a:ext cx="4998240" cy="2807296"/>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271259" y="4970585"/>
            <a:ext cx="5003800"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67443" y="2516412"/>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4041" y="1856562"/>
            <a:ext cx="4998238" cy="2810002"/>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9" name="Picture 8">
            <a:extLst>
              <a:ext uri="{FF2B5EF4-FFF2-40B4-BE49-F238E27FC236}">
                <a16:creationId xmlns:a16="http://schemas.microsoft.com/office/drawing/2014/main" id="{81B331D5-8CD3-E991-8218-5C6553952AF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491448" y="5181600"/>
            <a:ext cx="5005388"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1448" y="1828800"/>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262687" y="1828800"/>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262687" y="5181600"/>
            <a:ext cx="5003800"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6903205" y="3303279"/>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466726" y="2356954"/>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896" y="2840918"/>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 Misuse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1" name="Picture 10">
            <a:extLst>
              <a:ext uri="{FF2B5EF4-FFF2-40B4-BE49-F238E27FC236}">
                <a16:creationId xmlns:a16="http://schemas.microsoft.com/office/drawing/2014/main" id="{FEF9CA26-6926-7C6F-C6BA-DFBC3C62996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
        <p:nvSpPr>
          <p:cNvPr id="7" name="Text Placeholder 2">
            <a:extLst>
              <a:ext uri="{FF2B5EF4-FFF2-40B4-BE49-F238E27FC236}">
                <a16:creationId xmlns:a16="http://schemas.microsoft.com/office/drawing/2014/main" id="{A4FFB968-CC23-18A7-7F6E-564DA74F6C11}"/>
              </a:ext>
            </a:extLst>
          </p:cNvPr>
          <p:cNvSpPr>
            <a:spLocks noGrp="1"/>
          </p:cNvSpPr>
          <p:nvPr>
            <p:ph type="body" sz="quarter" idx="13"/>
          </p:nvPr>
        </p:nvSpPr>
        <p:spPr>
          <a:xfrm>
            <a:off x="62388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78112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set1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02485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et1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73654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et1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25007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set1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386434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331393"/>
            <a:ext cx="7423151" cy="9251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460376" y="1885359"/>
            <a:ext cx="11269662" cy="4182066"/>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6" name="Slide Number Placeholder 5"/>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5691949F-7B74-1B63-A69A-651A88283C64}"/>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3AEF994A-F67B-1AD7-C9BD-7C238A9B5D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E9C037D3-7821-BDAC-5A0C-F4FBE71A8A8B}"/>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615938D7-C091-7666-CCE7-388697CFBD58}"/>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D5DD5F54-0CF4-A8DF-E560-BFA4400AA958}"/>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3E71389F-DF51-94F2-4BE8-ADF5A3389CE9}"/>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80325897-CB84-D39B-BB3C-C74CDA0C93C6}"/>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FCCE1ACC-CD18-3F09-AA21-1D651AD26531}"/>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5F7BDC79-0941-3B17-91E8-52F4D0694B79}"/>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170D4EE-BD3A-C4C7-D45C-637A0685B6D9}"/>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24" name="TextBox 23">
            <a:extLst>
              <a:ext uri="{FF2B5EF4-FFF2-40B4-BE49-F238E27FC236}">
                <a16:creationId xmlns:a16="http://schemas.microsoft.com/office/drawing/2014/main" id="{681B38CB-5502-FA5D-741A-8E06E65EC3A7}"/>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25" name="TextBox 24">
            <a:extLst>
              <a:ext uri="{FF2B5EF4-FFF2-40B4-BE49-F238E27FC236}">
                <a16:creationId xmlns:a16="http://schemas.microsoft.com/office/drawing/2014/main" id="{0130B532-4C73-8E40-DF98-112671BE4EAB}"/>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869" r:id="rId4"/>
    <p:sldLayoutId id="2147483870" r:id="rId5"/>
    <p:sldLayoutId id="2147483786" r:id="rId6"/>
    <p:sldLayoutId id="2147483862" r:id="rId7"/>
    <p:sldLayoutId id="2147483863" r:id="rId8"/>
    <p:sldLayoutId id="2147483864" r:id="rId9"/>
    <p:sldLayoutId id="2147483865" r:id="rId10"/>
    <p:sldLayoutId id="2147483866" r:id="rId11"/>
    <p:sldLayoutId id="2147483867" r:id="rId12"/>
    <p:sldLayoutId id="2147483868" r:id="rId13"/>
    <p:sldLayoutId id="2147483745" r:id="rId14"/>
    <p:sldLayoutId id="2147483746" r:id="rId15"/>
    <p:sldLayoutId id="2147483747" r:id="rId16"/>
    <p:sldLayoutId id="2147483818" r:id="rId17"/>
    <p:sldLayoutId id="2147483809" r:id="rId18"/>
    <p:sldLayoutId id="2147483853" r:id="rId19"/>
    <p:sldLayoutId id="2147483800" r:id="rId20"/>
    <p:sldLayoutId id="2147483871" r:id="rId21"/>
    <p:sldLayoutId id="2147483852" r:id="rId22"/>
    <p:sldLayoutId id="2147483801" r:id="rId23"/>
    <p:sldLayoutId id="2147483760" r:id="rId24"/>
    <p:sldLayoutId id="2147483756" r:id="rId25"/>
    <p:sldLayoutId id="2147483854"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708" r:id="rId36"/>
    <p:sldLayoutId id="2147483881" r:id="rId37"/>
    <p:sldLayoutId id="2147483821" r:id="rId38"/>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10" pos="3840" userDrawn="1">
          <p15:clr>
            <a:srgbClr val="F26B43"/>
          </p15:clr>
        </p15:guide>
        <p15:guide id="12" pos="3930" userDrawn="1">
          <p15:clr>
            <a:srgbClr val="F26B43"/>
          </p15:clr>
        </p15:guide>
        <p15:guide id="13" pos="7388" userDrawn="1">
          <p15:clr>
            <a:srgbClr val="F26B43"/>
          </p15:clr>
        </p15:guide>
        <p15:guide id="15" pos="4966" userDrawn="1">
          <p15:clr>
            <a:srgbClr val="F26B43"/>
          </p15:clr>
        </p15:guide>
        <p15:guide id="16" pos="5144" userDrawn="1">
          <p15:clr>
            <a:srgbClr val="F26B43"/>
          </p15:clr>
        </p15:guide>
        <p15:guide id="25" orient="horz" pos="206" userDrawn="1">
          <p15:clr>
            <a:srgbClr val="F26B43"/>
          </p15:clr>
        </p15:guide>
        <p15:guide id="31" orient="horz" pos="3822" userDrawn="1">
          <p15:clr>
            <a:srgbClr val="F26B43"/>
          </p15:clr>
        </p15:guide>
        <p15:guide id="32" orient="horz" pos="4151" userDrawn="1">
          <p15:clr>
            <a:srgbClr val="F26B43"/>
          </p15:clr>
        </p15:guide>
        <p15:guide id="37" pos="2536" userDrawn="1">
          <p15:clr>
            <a:srgbClr val="F26B43"/>
          </p15:clr>
        </p15:guide>
        <p15:guide id="40" pos="3748" userDrawn="1">
          <p15:clr>
            <a:srgbClr val="F26B43"/>
          </p15:clr>
        </p15:guide>
        <p15:guide id="49" orient="horz" pos="790" userDrawn="1">
          <p15:clr>
            <a:srgbClr val="F26B43"/>
          </p15:clr>
        </p15:guide>
        <p15:guide id="50" orient="horz" pos="1184"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726" y="1576388"/>
            <a:ext cx="11263312" cy="38846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14" name="Title Placeholder 1">
            <a:extLst>
              <a:ext uri="{FF2B5EF4-FFF2-40B4-BE49-F238E27FC236}">
                <a16:creationId xmlns:a16="http://schemas.microsoft.com/office/drawing/2014/main" id="{52C467FA-07FF-BCCB-4F7C-F54E066140A5}"/>
              </a:ext>
            </a:extLst>
          </p:cNvPr>
          <p:cNvSpPr>
            <a:spLocks noGrp="1"/>
          </p:cNvSpPr>
          <p:nvPr>
            <p:ph type="title"/>
          </p:nvPr>
        </p:nvSpPr>
        <p:spPr>
          <a:xfrm>
            <a:off x="460374" y="454025"/>
            <a:ext cx="7423151" cy="802555"/>
          </a:xfrm>
          <a:prstGeom prst="rect">
            <a:avLst/>
          </a:prstGeom>
        </p:spPr>
        <p:txBody>
          <a:bodyPr vert="horz" lIns="0" tIns="0" rIns="0" bIns="45720" rtlCol="0" anchor="t" anchorCtr="0">
            <a:noAutofit/>
          </a:bodyPr>
          <a:lstStyle/>
          <a:p>
            <a:r>
              <a:rPr lang="en-US"/>
              <a:t>Click to edit Master title style</a:t>
            </a:r>
          </a:p>
        </p:txBody>
      </p:sp>
      <p:sp>
        <p:nvSpPr>
          <p:cNvPr id="18" name="Footer Placeholder 4">
            <a:extLst>
              <a:ext uri="{FF2B5EF4-FFF2-40B4-BE49-F238E27FC236}">
                <a16:creationId xmlns:a16="http://schemas.microsoft.com/office/drawing/2014/main" id="{897C4D0D-EACB-462B-2087-EB5A6F6778F8}"/>
              </a:ext>
            </a:extLst>
          </p:cNvPr>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25" name="Slide Number Placeholder 5">
            <a:extLst>
              <a:ext uri="{FF2B5EF4-FFF2-40B4-BE49-F238E27FC236}">
                <a16:creationId xmlns:a16="http://schemas.microsoft.com/office/drawing/2014/main" id="{8D15BD1F-1147-A292-F8AF-1FB52E5B5D84}"/>
              </a:ext>
            </a:extLst>
          </p:cNvPr>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B3559CEF-582A-82ED-13E3-99B45A67DF75}"/>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9FC0A5AF-D4E1-8FFA-186C-6380C68A39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7C35BC84-E2A6-D21F-4943-92C7FF202745}"/>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30B107DF-DE2F-309E-FEE1-75A7110FFDD6}"/>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111691E6-A718-5149-44D9-F0613F69DC79}"/>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00A0B6E1-1B44-7B50-5EF2-B879BC38A0B5}"/>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48556EBE-3337-DBC1-C87F-0D9B83E65423}"/>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C7ED7AF-E63A-2C72-0A9E-31816A228D78}"/>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D7921FF0-ABAE-CD73-2360-145D83314D73}"/>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36079156-E0EB-E59B-33A6-2A193909FB4A}"/>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068372B7-3802-7F97-6DD8-FA45EB004E65}"/>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F3441601-0CC2-B9D4-D38C-D85CC179D019}"/>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F64F83C4-31B8-19AD-C1B6-95D12F350B01}"/>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C1C011A6-11F6-3422-BFFB-78F02513D17A}"/>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DF88BA46-0CE0-75DE-F35A-0C04331563C3}"/>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CDC24E3D-2CB3-054C-AB94-B21F1395D34B}"/>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41" name="TextBox 40">
            <a:extLst>
              <a:ext uri="{FF2B5EF4-FFF2-40B4-BE49-F238E27FC236}">
                <a16:creationId xmlns:a16="http://schemas.microsoft.com/office/drawing/2014/main" id="{937A4537-0D53-0A88-6896-2A127891359E}"/>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42" name="TextBox 41">
            <a:extLst>
              <a:ext uri="{FF2B5EF4-FFF2-40B4-BE49-F238E27FC236}">
                <a16:creationId xmlns:a16="http://schemas.microsoft.com/office/drawing/2014/main" id="{EC25A848-80CB-35F4-CDC1-D5A92C6ADC45}"/>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36" userDrawn="1">
          <p15:clr>
            <a:srgbClr val="F26B43"/>
          </p15:clr>
        </p15:guide>
        <p15:guide id="3" pos="294" userDrawn="1">
          <p15:clr>
            <a:srgbClr val="F26B43"/>
          </p15:clr>
        </p15:guide>
        <p15:guide id="10" pos="3840" userDrawn="1">
          <p15:clr>
            <a:srgbClr val="F26B43"/>
          </p15:clr>
        </p15:guide>
        <p15:guide id="12" pos="3748" userDrawn="1">
          <p15:clr>
            <a:srgbClr val="F26B43"/>
          </p15:clr>
        </p15:guide>
        <p15:guide id="13" pos="7388" userDrawn="1">
          <p15:clr>
            <a:srgbClr val="F26B43"/>
          </p15:clr>
        </p15:guide>
        <p15:guide id="15" pos="5142" userDrawn="1">
          <p15:clr>
            <a:srgbClr val="F26B43"/>
          </p15:clr>
        </p15:guide>
        <p15:guide id="16" pos="4964" userDrawn="1">
          <p15:clr>
            <a:srgbClr val="F26B43"/>
          </p15:clr>
        </p15:guide>
        <p15:guide id="25" orient="horz" pos="288" userDrawn="1">
          <p15:clr>
            <a:srgbClr val="F26B43"/>
          </p15:clr>
        </p15:guide>
        <p15:guide id="31" orient="horz" pos="3840" userDrawn="1">
          <p15:clr>
            <a:srgbClr val="F26B43"/>
          </p15:clr>
        </p15:guide>
        <p15:guide id="32" orient="horz" pos="4150" userDrawn="1">
          <p15:clr>
            <a:srgbClr val="F26B43"/>
          </p15:clr>
        </p15:guide>
        <p15:guide id="37" pos="2718" userDrawn="1">
          <p15:clr>
            <a:srgbClr val="F26B43"/>
          </p15:clr>
        </p15:guide>
        <p15:guide id="40" pos="3930" userDrawn="1">
          <p15:clr>
            <a:srgbClr val="F26B43"/>
          </p15:clr>
        </p15:guide>
        <p15:guide id="48" orient="horz" pos="993" userDrawn="1">
          <p15:clr>
            <a:srgbClr val="F26B43"/>
          </p15:clr>
        </p15:guide>
        <p15:guide id="50" orient="horz" pos="788" userDrawn="1">
          <p15:clr>
            <a:srgbClr val="F26B43"/>
          </p15:clr>
        </p15:guide>
        <p15:guide id="5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1EB036-A09A-864D-B750-BE2A82C5E309}"/>
              </a:ext>
            </a:extLst>
          </p:cNvPr>
          <p:cNvSpPr>
            <a:spLocks noGrp="1"/>
          </p:cNvSpPr>
          <p:nvPr>
            <p:ph type="ftr" sz="quarter" idx="10"/>
          </p:nvPr>
        </p:nvSpPr>
        <p:spPr/>
        <p:txBody>
          <a:bodyPr/>
          <a:lstStyle/>
          <a:p>
            <a:r>
              <a:rPr lang="en-US" dirty="0"/>
              <a:t>Confidential</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11"/>
          </p:nvPr>
        </p:nvSpPr>
        <p:spPr/>
        <p:txBody>
          <a:bodyPr/>
          <a:lstStyle/>
          <a:p>
            <a:pPr lvl="8"/>
            <a:fld id="{63DCA5C9-2E11-4C67-86EB-AE1DE127DC64}" type="slidenum">
              <a:rPr lang="en-US" smtClean="0"/>
              <a:pPr lvl="8"/>
              <a:t>1</a:t>
            </a:fld>
            <a:endParaRPr lang="en-US"/>
          </a:p>
        </p:txBody>
      </p:sp>
      <p:sp>
        <p:nvSpPr>
          <p:cNvPr id="9" name="Title 1">
            <a:extLst>
              <a:ext uri="{FF2B5EF4-FFF2-40B4-BE49-F238E27FC236}">
                <a16:creationId xmlns:a16="http://schemas.microsoft.com/office/drawing/2014/main" id="{0622A874-B2DD-BB45-A068-CDA3E57AA735}"/>
              </a:ext>
            </a:extLst>
          </p:cNvPr>
          <p:cNvSpPr>
            <a:spLocks noGrp="1"/>
          </p:cNvSpPr>
          <p:nvPr>
            <p:ph type="title"/>
          </p:nvPr>
        </p:nvSpPr>
        <p:spPr>
          <a:xfrm>
            <a:off x="439697" y="1798073"/>
            <a:ext cx="5275302" cy="3317391"/>
          </a:xfrm>
        </p:spPr>
        <p:txBody>
          <a:bodyPr/>
          <a:lstStyle/>
          <a:p>
            <a:pPr>
              <a:spcBef>
                <a:spcPts val="600"/>
              </a:spcBef>
            </a:pPr>
            <a:r>
              <a:rPr lang="en-US" sz="5400" dirty="0" smtClean="0"/>
              <a:t>CGM &amp; Pump</a:t>
            </a:r>
            <a:br>
              <a:rPr lang="en-US" sz="5400" dirty="0" smtClean="0"/>
            </a:br>
            <a:r>
              <a:rPr lang="en-US" sz="5400" dirty="0" smtClean="0"/>
              <a:t>Equity Project</a:t>
            </a:r>
            <a:endParaRPr lang="en-US" sz="5400" dirty="0"/>
          </a:p>
        </p:txBody>
      </p:sp>
      <p:grpSp>
        <p:nvGrpSpPr>
          <p:cNvPr id="12" name="Group 11"/>
          <p:cNvGrpSpPr/>
          <p:nvPr/>
        </p:nvGrpSpPr>
        <p:grpSpPr>
          <a:xfrm>
            <a:off x="439697" y="254448"/>
            <a:ext cx="5122878" cy="1090411"/>
            <a:chOff x="475793" y="98033"/>
            <a:chExt cx="5122878" cy="1090411"/>
          </a:xfrm>
        </p:grpSpPr>
        <p:pic>
          <p:nvPicPr>
            <p:cNvPr id="10" name="Picture 9">
              <a:extLst>
                <a:ext uri="{FF2B5EF4-FFF2-40B4-BE49-F238E27FC236}">
                  <a16:creationId xmlns:a16="http://schemas.microsoft.com/office/drawing/2014/main" id="{26073D27-1382-CD52-D919-025760C85C1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793" y="322448"/>
              <a:ext cx="2408346" cy="641581"/>
            </a:xfrm>
            <a:prstGeom prst="rect">
              <a:avLst/>
            </a:prstGeom>
          </p:spPr>
        </p:pic>
        <p:pic>
          <p:nvPicPr>
            <p:cNvPr id="11" name="x_x_x_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585" y="98033"/>
              <a:ext cx="2300086" cy="109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39697" y="3631170"/>
            <a:ext cx="5979391" cy="676656"/>
          </a:xfrm>
          <a:prstGeom prst="rect">
            <a:avLst/>
          </a:prstGeom>
          <a:noFill/>
        </p:spPr>
        <p:txBody>
          <a:bodyPr wrap="square" lIns="0" tIns="0" rIns="0" bIns="0" rtlCol="0">
            <a:normAutofit/>
          </a:bodyPr>
          <a:lstStyle/>
          <a:p>
            <a:pPr marL="0" indent="-3657600" algn="l">
              <a:spcAft>
                <a:spcPts val="600"/>
              </a:spcAft>
            </a:pPr>
            <a:r>
              <a:rPr lang="en-US"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rPr>
              <a:t>January 2025 Update</a:t>
            </a:r>
            <a:endParaRPr lang="en-US" sz="16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22242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F3CCA1-02D7-E048-A22C-9A42AA833C23}"/>
              </a:ext>
            </a:extLst>
          </p:cNvPr>
          <p:cNvSpPr>
            <a:spLocks noGrp="1"/>
          </p:cNvSpPr>
          <p:nvPr>
            <p:ph type="ftr" sz="quarter" idx="14"/>
          </p:nvPr>
        </p:nvSpPr>
        <p:spPr>
          <a:xfrm>
            <a:off x="4159166" y="6543690"/>
            <a:ext cx="3857625" cy="209540"/>
          </a:xfrm>
        </p:spPr>
        <p:txBody>
          <a:bodyPr/>
          <a:lstStyle/>
          <a:p>
            <a:r>
              <a:rPr lang="en-US" dirty="0"/>
              <a:t>Confidential</a:t>
            </a:r>
          </a:p>
        </p:txBody>
      </p:sp>
      <p:sp>
        <p:nvSpPr>
          <p:cNvPr id="5" name="Title 4">
            <a:extLst>
              <a:ext uri="{FF2B5EF4-FFF2-40B4-BE49-F238E27FC236}">
                <a16:creationId xmlns:a16="http://schemas.microsoft.com/office/drawing/2014/main" id="{762389CD-E0A3-454E-9F12-DDD015001125}"/>
              </a:ext>
            </a:extLst>
          </p:cNvPr>
          <p:cNvSpPr>
            <a:spLocks noGrp="1"/>
          </p:cNvSpPr>
          <p:nvPr>
            <p:ph type="title"/>
          </p:nvPr>
        </p:nvSpPr>
        <p:spPr>
          <a:xfrm>
            <a:off x="460374" y="331393"/>
            <a:ext cx="8202363" cy="925187"/>
          </a:xfrm>
        </p:spPr>
        <p:txBody>
          <a:bodyPr/>
          <a:lstStyle/>
          <a:p>
            <a:r>
              <a:rPr lang="en-US" sz="4800" dirty="0" smtClean="0"/>
              <a:t>CGM Equity</a:t>
            </a:r>
            <a:endParaRPr lang="en-US" sz="4800" dirty="0"/>
          </a:p>
        </p:txBody>
      </p:sp>
      <p:sp>
        <p:nvSpPr>
          <p:cNvPr id="33" name="Rectángulo 5"/>
          <p:cNvSpPr/>
          <p:nvPr/>
        </p:nvSpPr>
        <p:spPr>
          <a:xfrm>
            <a:off x="460374" y="1710268"/>
            <a:ext cx="3364866" cy="4445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42900">
              <a:lnSpc>
                <a:spcPct val="120000"/>
              </a:lnSpc>
              <a:buFont typeface="Wingdings" panose="05000000000000000000" pitchFamily="2" charset="2"/>
              <a:buChar char="ü"/>
            </a:pPr>
            <a:r>
              <a:rPr lang="en-US" sz="2000" b="1" dirty="0" smtClean="0">
                <a:solidFill>
                  <a:schemeClr val="tx1"/>
                </a:solidFill>
                <a:latin typeface="Segoe UI" panose="020B0502040204020203" pitchFamily="34" charset="0"/>
                <a:cs typeface="Segoe UI" panose="020B0502040204020203" pitchFamily="34" charset="0"/>
              </a:rPr>
              <a:t>Aim: Improve CGM use in all patients, regardless of race or payor </a:t>
            </a:r>
            <a:endParaRPr lang="en-US" sz="2000" dirty="0" smtClean="0">
              <a:solidFill>
                <a:schemeClr val="tx1"/>
              </a:solidFill>
              <a:latin typeface="Segoe UI" panose="020B0502040204020203" pitchFamily="34" charset="0"/>
              <a:cs typeface="Segoe UI" panose="020B0502040204020203" pitchFamily="34" charset="0"/>
            </a:endParaRPr>
          </a:p>
          <a:p>
            <a:pPr marL="365760" indent="-342900">
              <a:lnSpc>
                <a:spcPct val="120000"/>
              </a:lnSpc>
              <a:buFont typeface="Wingdings" panose="05000000000000000000" pitchFamily="2" charset="2"/>
              <a:buChar char="ü"/>
            </a:pPr>
            <a:r>
              <a:rPr lang="en-US" sz="2000" dirty="0" smtClean="0">
                <a:solidFill>
                  <a:schemeClr val="tx1"/>
                </a:solidFill>
                <a:latin typeface="Segoe UI" panose="020B0502040204020203" pitchFamily="34" charset="0"/>
                <a:cs typeface="Segoe UI" panose="020B0502040204020203" pitchFamily="34" charset="0"/>
              </a:rPr>
              <a:t>Next Steps: Equity Follow Up Presentation (Focus on Provider Bias)</a:t>
            </a:r>
          </a:p>
          <a:p>
            <a:pPr marL="22860">
              <a:lnSpc>
                <a:spcPct val="120000"/>
              </a:lnSpc>
            </a:pPr>
            <a:r>
              <a:rPr lang="en-US" sz="2000" dirty="0">
                <a:solidFill>
                  <a:schemeClr val="tx1"/>
                </a:solidFill>
                <a:latin typeface="Segoe UI" panose="020B0502040204020203" pitchFamily="34" charset="0"/>
                <a:cs typeface="Segoe UI" panose="020B0502040204020203" pitchFamily="34" charset="0"/>
              </a:rPr>
              <a:t>	</a:t>
            </a:r>
            <a:r>
              <a:rPr lang="en-US" sz="2000" dirty="0" smtClean="0">
                <a:solidFill>
                  <a:schemeClr val="tx1"/>
                </a:solidFill>
                <a:latin typeface="Segoe UI" panose="020B0502040204020203" pitchFamily="34" charset="0"/>
                <a:cs typeface="Segoe UI" panose="020B0502040204020203" pitchFamily="34" charset="0"/>
              </a:rPr>
              <a:t>- Scheduled </a:t>
            </a:r>
            <a:r>
              <a:rPr lang="en-US" sz="2000" dirty="0">
                <a:solidFill>
                  <a:schemeClr val="tx1"/>
                </a:solidFill>
                <a:latin typeface="Segoe UI" panose="020B0502040204020203" pitchFamily="34" charset="0"/>
                <a:cs typeface="Segoe UI" panose="020B0502040204020203" pitchFamily="34" charset="0"/>
              </a:rPr>
              <a:t>for </a:t>
            </a:r>
            <a:r>
              <a:rPr lang="en-US" sz="2000" dirty="0" smtClean="0">
                <a:solidFill>
                  <a:schemeClr val="tx1"/>
                </a:solidFill>
                <a:latin typeface="Segoe UI" panose="020B0502040204020203" pitchFamily="34" charset="0"/>
                <a:cs typeface="Segoe UI" panose="020B0502040204020203" pitchFamily="34" charset="0"/>
              </a:rPr>
              <a:t>March 2025</a:t>
            </a:r>
            <a:endParaRPr lang="en-US" sz="2000" dirty="0">
              <a:solidFill>
                <a:schemeClr val="tx1"/>
              </a:solidFill>
              <a:latin typeface="Segoe UI" panose="020B0502040204020203" pitchFamily="34" charset="0"/>
              <a:cs typeface="Segoe UI" panose="020B0502040204020203" pitchFamily="34" charset="0"/>
            </a:endParaRPr>
          </a:p>
          <a:p>
            <a:pPr marL="22860">
              <a:lnSpc>
                <a:spcPct val="120000"/>
              </a:lnSpc>
            </a:pPr>
            <a:endParaRPr lang="en-US" sz="2000" i="1" dirty="0" smtClean="0">
              <a:solidFill>
                <a:schemeClr val="tx1"/>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4267199" y="1624768"/>
            <a:ext cx="7130149" cy="5128462"/>
          </a:xfrm>
          <a:prstGeom prst="rect">
            <a:avLst/>
          </a:prstGeom>
        </p:spPr>
      </p:pic>
    </p:spTree>
    <p:extLst>
      <p:ext uri="{BB962C8B-B14F-4D97-AF65-F5344CB8AC3E}">
        <p14:creationId xmlns:p14="http://schemas.microsoft.com/office/powerpoint/2010/main" val="2240953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5913" y="6469063"/>
            <a:ext cx="446087" cy="149225"/>
          </a:xfrm>
        </p:spPr>
        <p:txBody>
          <a:bodyPr/>
          <a:lstStyle/>
          <a:p>
            <a:fld id="{63DCA5C9-2E11-4C67-86EB-AE1DE127DC64}" type="slidenum">
              <a:rPr lang="en-US" smtClean="0"/>
              <a:pPr/>
              <a:t>3</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3192352586"/>
              </p:ext>
            </p:extLst>
          </p:nvPr>
        </p:nvGraphicFramePr>
        <p:xfrm>
          <a:off x="561975" y="426720"/>
          <a:ext cx="11183938" cy="5654040"/>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p:cNvGrpSpPr/>
          <p:nvPr/>
        </p:nvGrpSpPr>
        <p:grpSpPr>
          <a:xfrm>
            <a:off x="4947627" y="2162909"/>
            <a:ext cx="1576265" cy="1028700"/>
            <a:chOff x="254977" y="-753752"/>
            <a:chExt cx="1576265" cy="1028700"/>
          </a:xfrm>
        </p:grpSpPr>
        <p:cxnSp>
          <p:nvCxnSpPr>
            <p:cNvPr id="15" name="Straight Arrow Connector 14"/>
            <p:cNvCxnSpPr>
              <a:stCxn id="16" idx="0"/>
            </p:cNvCxnSpPr>
            <p:nvPr/>
          </p:nvCxnSpPr>
          <p:spPr>
            <a:xfrm flipV="1">
              <a:off x="916930" y="-753752"/>
              <a:ext cx="914312" cy="29085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6" name="TextBox 3"/>
            <p:cNvSpPr txBox="1"/>
            <p:nvPr/>
          </p:nvSpPr>
          <p:spPr>
            <a:xfrm>
              <a:off x="254977" y="-462898"/>
              <a:ext cx="1323906" cy="737846"/>
            </a:xfrm>
            <a:prstGeom prst="rect">
              <a:avLst/>
            </a:prstGeom>
            <a:solidFill>
              <a:schemeClr val="bg2"/>
            </a:solidFill>
            <a:ln>
              <a:solidFill>
                <a:schemeClr val="tx1"/>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Calibri" panose="020F0502020204030204" pitchFamily="34" charset="0"/>
                  <a:cs typeface="Calibri" panose="020F0502020204030204" pitchFamily="34" charset="0"/>
                </a:rPr>
                <a:t>April</a:t>
              </a:r>
              <a:r>
                <a:rPr lang="en-US" sz="1400" baseline="0" dirty="0">
                  <a:latin typeface="Calibri" panose="020F0502020204030204" pitchFamily="34" charset="0"/>
                  <a:cs typeface="Calibri" panose="020F0502020204030204" pitchFamily="34" charset="0"/>
                </a:rPr>
                <a:t> 2024</a:t>
              </a:r>
            </a:p>
            <a:p>
              <a:pPr algn="ctr"/>
              <a:r>
                <a:rPr lang="en-US" sz="1400" baseline="0" dirty="0">
                  <a:latin typeface="Calibri" panose="020F0502020204030204" pitchFamily="34" charset="0"/>
                  <a:cs typeface="Calibri" panose="020F0502020204030204" pitchFamily="34" charset="0"/>
                </a:rPr>
                <a:t>Educator Bias Survey</a:t>
              </a:r>
              <a:endParaRPr lang="en-US" sz="1200" baseline="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7796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F3CCA1-02D7-E048-A22C-9A42AA833C23}"/>
              </a:ext>
            </a:extLst>
          </p:cNvPr>
          <p:cNvSpPr>
            <a:spLocks noGrp="1"/>
          </p:cNvSpPr>
          <p:nvPr>
            <p:ph type="ftr" sz="quarter" idx="14"/>
          </p:nvPr>
        </p:nvSpPr>
        <p:spPr>
          <a:xfrm>
            <a:off x="4159166" y="6543690"/>
            <a:ext cx="3857625" cy="209540"/>
          </a:xfrm>
        </p:spPr>
        <p:txBody>
          <a:bodyPr/>
          <a:lstStyle/>
          <a:p>
            <a:r>
              <a:rPr lang="en-US" dirty="0"/>
              <a:t>Confidential</a:t>
            </a:r>
          </a:p>
        </p:txBody>
      </p:sp>
      <p:sp>
        <p:nvSpPr>
          <p:cNvPr id="5" name="Title 4">
            <a:extLst>
              <a:ext uri="{FF2B5EF4-FFF2-40B4-BE49-F238E27FC236}">
                <a16:creationId xmlns:a16="http://schemas.microsoft.com/office/drawing/2014/main" id="{762389CD-E0A3-454E-9F12-DDD015001125}"/>
              </a:ext>
            </a:extLst>
          </p:cNvPr>
          <p:cNvSpPr>
            <a:spLocks noGrp="1"/>
          </p:cNvSpPr>
          <p:nvPr>
            <p:ph type="title"/>
          </p:nvPr>
        </p:nvSpPr>
        <p:spPr>
          <a:xfrm>
            <a:off x="460374" y="331393"/>
            <a:ext cx="9011430" cy="925187"/>
          </a:xfrm>
        </p:spPr>
        <p:txBody>
          <a:bodyPr/>
          <a:lstStyle/>
          <a:p>
            <a:r>
              <a:rPr lang="en-US" sz="4800" dirty="0" smtClean="0"/>
              <a:t>Pump Equity</a:t>
            </a:r>
            <a:endParaRPr lang="en-US" sz="4800" dirty="0"/>
          </a:p>
        </p:txBody>
      </p:sp>
      <p:sp>
        <p:nvSpPr>
          <p:cNvPr id="33" name="Rectángulo 5"/>
          <p:cNvSpPr/>
          <p:nvPr/>
        </p:nvSpPr>
        <p:spPr>
          <a:xfrm>
            <a:off x="460374" y="1710268"/>
            <a:ext cx="11365280" cy="4445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42900">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Awaiting data access from Cook to have more specific data on race, language and SDOH – Approved this week</a:t>
            </a:r>
          </a:p>
        </p:txBody>
      </p:sp>
    </p:spTree>
    <p:extLst>
      <p:ext uri="{BB962C8B-B14F-4D97-AF65-F5344CB8AC3E}">
        <p14:creationId xmlns:p14="http://schemas.microsoft.com/office/powerpoint/2010/main" val="160001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5913" y="6469063"/>
            <a:ext cx="446087" cy="149225"/>
          </a:xfrm>
        </p:spPr>
        <p:txBody>
          <a:bodyPr/>
          <a:lstStyle/>
          <a:p>
            <a:fld id="{63DCA5C9-2E11-4C67-86EB-AE1DE127DC64}" type="slidenum">
              <a:rPr lang="en-US" smtClean="0"/>
              <a:pPr/>
              <a:t>5</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564353118"/>
              </p:ext>
            </p:extLst>
          </p:nvPr>
        </p:nvGraphicFramePr>
        <p:xfrm>
          <a:off x="2428875" y="1133475"/>
          <a:ext cx="7334250" cy="45910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3"/>
          <p:cNvSpPr txBox="1"/>
          <p:nvPr/>
        </p:nvSpPr>
        <p:spPr>
          <a:xfrm>
            <a:off x="4764002" y="2818656"/>
            <a:ext cx="1323906" cy="476221"/>
          </a:xfrm>
          <a:prstGeom prst="rect">
            <a:avLst/>
          </a:prstGeom>
          <a:solidFill>
            <a:schemeClr val="bg2"/>
          </a:solidFill>
          <a:ln>
            <a:solidFill>
              <a:schemeClr val="tx1"/>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t>Nov</a:t>
            </a:r>
            <a:r>
              <a:rPr lang="en-US" sz="1000" baseline="0"/>
              <a:t> 2023</a:t>
            </a:r>
          </a:p>
          <a:p>
            <a:pPr algn="ctr"/>
            <a:r>
              <a:rPr lang="en-US" sz="900" baseline="0"/>
              <a:t>Provider Bias </a:t>
            </a:r>
            <a:br>
              <a:rPr lang="en-US" sz="900" baseline="0"/>
            </a:br>
            <a:r>
              <a:rPr lang="en-US" sz="900" baseline="0"/>
              <a:t>Survey Review</a:t>
            </a:r>
          </a:p>
        </p:txBody>
      </p:sp>
      <p:cxnSp>
        <p:nvCxnSpPr>
          <p:cNvPr id="11" name="Straight Arrow Connector 10"/>
          <p:cNvCxnSpPr/>
          <p:nvPr/>
        </p:nvCxnSpPr>
        <p:spPr>
          <a:xfrm>
            <a:off x="5451676" y="3307619"/>
            <a:ext cx="0" cy="24992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554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smtClean="0"/>
              <a:t>Confidential</a:t>
            </a:r>
            <a:endParaRPr lang="en-US"/>
          </a:p>
        </p:txBody>
      </p:sp>
      <p:sp>
        <p:nvSpPr>
          <p:cNvPr id="4" name="Slide Number Placeholder 3"/>
          <p:cNvSpPr>
            <a:spLocks noGrp="1"/>
          </p:cNvSpPr>
          <p:nvPr>
            <p:ph type="sldNum" sz="quarter" idx="15"/>
          </p:nvPr>
        </p:nvSpPr>
        <p:spPr/>
        <p:txBody>
          <a:bodyPr/>
          <a:lstStyle/>
          <a:p>
            <a:fld id="{63DCA5C9-2E11-4C67-86EB-AE1DE127DC64}" type="slidenum">
              <a:rPr lang="en-US" smtClean="0"/>
              <a:pPr/>
              <a:t>6</a:t>
            </a:fld>
            <a:endParaRPr lang="en-US"/>
          </a:p>
        </p:txBody>
      </p:sp>
      <p:sp>
        <p:nvSpPr>
          <p:cNvPr id="6" name="Title 5"/>
          <p:cNvSpPr>
            <a:spLocks noGrp="1"/>
          </p:cNvSpPr>
          <p:nvPr>
            <p:ph type="title"/>
          </p:nvPr>
        </p:nvSpPr>
        <p:spPr/>
        <p:txBody>
          <a:bodyPr/>
          <a:lstStyle/>
          <a:p>
            <a:r>
              <a:rPr lang="en-US" dirty="0" smtClean="0"/>
              <a:t>Dashboard Information</a:t>
            </a:r>
            <a:br>
              <a:rPr lang="en-US" dirty="0" smtClean="0"/>
            </a:br>
            <a:r>
              <a:rPr lang="en-US" dirty="0" smtClean="0"/>
              <a:t>Filtered By Race &amp; Ethnicity</a:t>
            </a:r>
            <a:endParaRPr lang="en-US" dirty="0"/>
          </a:p>
        </p:txBody>
      </p:sp>
      <p:pic>
        <p:nvPicPr>
          <p:cNvPr id="9" name="Picture 8"/>
          <p:cNvPicPr>
            <a:picLocks noChangeAspect="1"/>
          </p:cNvPicPr>
          <p:nvPr/>
        </p:nvPicPr>
        <p:blipFill>
          <a:blip r:embed="rId2"/>
          <a:stretch>
            <a:fillRect/>
          </a:stretch>
        </p:blipFill>
        <p:spPr>
          <a:xfrm>
            <a:off x="460375" y="1879600"/>
            <a:ext cx="5507262" cy="3187700"/>
          </a:xfrm>
          <a:prstGeom prst="rect">
            <a:avLst/>
          </a:prstGeom>
        </p:spPr>
      </p:pic>
      <p:pic>
        <p:nvPicPr>
          <p:cNvPr id="10" name="Picture 9"/>
          <p:cNvPicPr>
            <a:picLocks noChangeAspect="1"/>
          </p:cNvPicPr>
          <p:nvPr/>
        </p:nvPicPr>
        <p:blipFill>
          <a:blip r:embed="rId3"/>
          <a:stretch>
            <a:fillRect/>
          </a:stretch>
        </p:blipFill>
        <p:spPr>
          <a:xfrm>
            <a:off x="6224366" y="1879600"/>
            <a:ext cx="5724000" cy="3187700"/>
          </a:xfrm>
          <a:prstGeom prst="rect">
            <a:avLst/>
          </a:prstGeom>
        </p:spPr>
      </p:pic>
    </p:spTree>
    <p:extLst>
      <p:ext uri="{BB962C8B-B14F-4D97-AF65-F5344CB8AC3E}">
        <p14:creationId xmlns:p14="http://schemas.microsoft.com/office/powerpoint/2010/main" val="323205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344" y="101368"/>
            <a:ext cx="6216491" cy="925187"/>
          </a:xfrm>
        </p:spPr>
        <p:txBody>
          <a:bodyPr/>
          <a:lstStyle/>
          <a:p>
            <a:r>
              <a:rPr lang="en-US" sz="3200" dirty="0" smtClean="0"/>
              <a:t>Cook Children’s </a:t>
            </a:r>
            <a:r>
              <a:rPr lang="en-US" sz="3200" u="sng" dirty="0" smtClean="0"/>
              <a:t>CGM</a:t>
            </a:r>
            <a:r>
              <a:rPr lang="en-US" sz="3200" dirty="0" smtClean="0"/>
              <a:t> Equity</a:t>
            </a:r>
            <a:br>
              <a:rPr lang="en-US" sz="3200" dirty="0" smtClean="0"/>
            </a:br>
            <a:r>
              <a:rPr lang="en-US" sz="3200" dirty="0" smtClean="0"/>
              <a:t>Key Driver Diagram</a:t>
            </a:r>
            <a:endParaRPr lang="en-US" sz="3200" dirty="0"/>
          </a:p>
        </p:txBody>
      </p:sp>
      <p:sp>
        <p:nvSpPr>
          <p:cNvPr id="6" name="Rectángulo 5"/>
          <p:cNvSpPr/>
          <p:nvPr/>
        </p:nvSpPr>
        <p:spPr>
          <a:xfrm>
            <a:off x="6988365" y="2582257"/>
            <a:ext cx="5029200" cy="107542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Early education – Initiate discussion at diagnosis</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Equitable delivery – “Right tool for all patients”</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Education in multiple languages</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Financial support and education</a:t>
            </a:r>
          </a:p>
        </p:txBody>
      </p:sp>
      <p:sp>
        <p:nvSpPr>
          <p:cNvPr id="7" name="CuadroTexto 11"/>
          <p:cNvSpPr txBox="1"/>
          <p:nvPr/>
        </p:nvSpPr>
        <p:spPr>
          <a:xfrm>
            <a:off x="6871627" y="30677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Change Ideas</a:t>
            </a:r>
          </a:p>
        </p:txBody>
      </p:sp>
      <p:sp>
        <p:nvSpPr>
          <p:cNvPr id="9" name="Rectángulo 21"/>
          <p:cNvSpPr/>
          <p:nvPr/>
        </p:nvSpPr>
        <p:spPr>
          <a:xfrm>
            <a:off x="6988365" y="3880579"/>
            <a:ext cx="5029200" cy="121143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Education at Diagnosis, Follow-Up</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Documentation of “Lack of Interest”</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Follow up re “Lack of Interest” </a:t>
            </a:r>
            <a:r>
              <a:rPr lang="en-US" sz="1600" dirty="0" err="1" smtClean="0">
                <a:solidFill>
                  <a:schemeClr val="tx1"/>
                </a:solidFill>
                <a:latin typeface="Segoe UI" panose="020B0502040204020203" pitchFamily="34" charset="0"/>
                <a:cs typeface="Segoe UI" panose="020B0502040204020203" pitchFamily="34" charset="0"/>
              </a:rPr>
              <a:t>esp</a:t>
            </a:r>
            <a:r>
              <a:rPr lang="en-US" sz="1600" dirty="0" smtClean="0">
                <a:solidFill>
                  <a:schemeClr val="tx1"/>
                </a:solidFill>
                <a:latin typeface="Segoe UI" panose="020B0502040204020203" pitchFamily="34" charset="0"/>
                <a:cs typeface="Segoe UI" panose="020B0502040204020203" pitchFamily="34" charset="0"/>
              </a:rPr>
              <a:t> in Diabetes Distress</a:t>
            </a:r>
          </a:p>
        </p:txBody>
      </p:sp>
      <p:sp>
        <p:nvSpPr>
          <p:cNvPr id="10" name="Rectángulo 24"/>
          <p:cNvSpPr/>
          <p:nvPr/>
        </p:nvSpPr>
        <p:spPr>
          <a:xfrm>
            <a:off x="6988365" y="5314912"/>
            <a:ext cx="5029200" cy="9634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Review of data</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Continuing education</a:t>
            </a:r>
            <a:endParaRPr lang="en-US" sz="1600" dirty="0">
              <a:solidFill>
                <a:schemeClr val="tx1"/>
              </a:solidFill>
              <a:latin typeface="Segoe UI" panose="020B0502040204020203" pitchFamily="34" charset="0"/>
              <a:cs typeface="Segoe UI" panose="020B0502040204020203" pitchFamily="34" charset="0"/>
            </a:endParaRPr>
          </a:p>
        </p:txBody>
      </p:sp>
      <p:cxnSp>
        <p:nvCxnSpPr>
          <p:cNvPr id="14" name="Conector recto de flecha 31"/>
          <p:cNvCxnSpPr>
            <a:stCxn id="30" idx="1"/>
            <a:endCxn id="18" idx="3"/>
          </p:cNvCxnSpPr>
          <p:nvPr/>
        </p:nvCxnSpPr>
        <p:spPr>
          <a:xfrm flipH="1">
            <a:off x="2713567" y="2743781"/>
            <a:ext cx="932036" cy="1186439"/>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ector recto de flecha 35"/>
          <p:cNvCxnSpPr>
            <a:stCxn id="33" idx="1"/>
            <a:endCxn id="18" idx="3"/>
          </p:cNvCxnSpPr>
          <p:nvPr/>
        </p:nvCxnSpPr>
        <p:spPr>
          <a:xfrm flipH="1" flipV="1">
            <a:off x="2713567" y="3930220"/>
            <a:ext cx="932035" cy="49235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ángulo 3"/>
          <p:cNvSpPr/>
          <p:nvPr/>
        </p:nvSpPr>
        <p:spPr>
          <a:xfrm>
            <a:off x="636794" y="1760429"/>
            <a:ext cx="2076773" cy="43395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b="1" dirty="0" smtClean="0">
                <a:solidFill>
                  <a:schemeClr val="tx1"/>
                </a:solidFill>
                <a:latin typeface="Segoe UI" panose="020B0502040204020203" pitchFamily="34" charset="0"/>
                <a:cs typeface="Segoe UI" panose="020B0502040204020203" pitchFamily="34" charset="0"/>
              </a:rPr>
              <a:t>Increase the utilization of CGM use by 10% for people with T1D by 12/31/24. </a:t>
            </a:r>
          </a:p>
          <a:p>
            <a:pPr algn="ctr" hangingPunct="1"/>
            <a:endParaRPr lang="en-US" b="1" dirty="0" smtClean="0">
              <a:solidFill>
                <a:schemeClr val="tx1"/>
              </a:solidFill>
              <a:latin typeface="Segoe UI" panose="020B0502040204020203" pitchFamily="34" charset="0"/>
              <a:cs typeface="Segoe UI" panose="020B0502040204020203" pitchFamily="34" charset="0"/>
            </a:endParaRPr>
          </a:p>
          <a:p>
            <a:pPr algn="ctr" hangingPunct="1"/>
            <a:r>
              <a:rPr lang="en-US" b="1" dirty="0" smtClean="0">
                <a:solidFill>
                  <a:schemeClr val="tx1"/>
                </a:solidFill>
                <a:latin typeface="Segoe UI" panose="020B0502040204020203" pitchFamily="34" charset="0"/>
                <a:cs typeface="Segoe UI" panose="020B0502040204020203" pitchFamily="34" charset="0"/>
              </a:rPr>
              <a:t>Demonstrate reduction in CGM disparities</a:t>
            </a:r>
            <a:br>
              <a:rPr lang="en-US" b="1" dirty="0" smtClean="0">
                <a:solidFill>
                  <a:schemeClr val="tx1"/>
                </a:solidFill>
                <a:latin typeface="Segoe UI" panose="020B0502040204020203" pitchFamily="34" charset="0"/>
                <a:cs typeface="Segoe UI" panose="020B0502040204020203" pitchFamily="34" charset="0"/>
              </a:rPr>
            </a:br>
            <a:r>
              <a:rPr lang="en-US" b="1" dirty="0" smtClean="0">
                <a:solidFill>
                  <a:schemeClr val="tx1"/>
                </a:solidFill>
                <a:latin typeface="Segoe UI" panose="020B0502040204020203" pitchFamily="34" charset="0"/>
                <a:cs typeface="Segoe UI" panose="020B0502040204020203" pitchFamily="34" charset="0"/>
              </a:rPr>
              <a:t> by 3%</a:t>
            </a:r>
          </a:p>
        </p:txBody>
      </p:sp>
      <p:sp>
        <p:nvSpPr>
          <p:cNvPr id="19" name="CuadroTexto 8"/>
          <p:cNvSpPr txBox="1"/>
          <p:nvPr/>
        </p:nvSpPr>
        <p:spPr>
          <a:xfrm>
            <a:off x="1114145" y="1264893"/>
            <a:ext cx="1122070" cy="461665"/>
          </a:xfrm>
          <a:prstGeom prst="rect">
            <a:avLst/>
          </a:prstGeom>
          <a:noFill/>
        </p:spPr>
        <p:txBody>
          <a:bodyPr wrap="square" rtlCol="0">
            <a:spAutoFit/>
          </a:bodyPr>
          <a:lstStyle/>
          <a:p>
            <a:pPr algn="ctr" hangingPunct="1"/>
            <a:r>
              <a:rPr lang="es-ES" sz="2400" b="1" kern="1200" dirty="0">
                <a:solidFill>
                  <a:schemeClr val="tx2"/>
                </a:solidFill>
                <a:latin typeface="Segoe UI" panose="020B0502040204020203" pitchFamily="34" charset="0"/>
                <a:ea typeface="MS PGothic" panose="020B0600070205080204" pitchFamily="34" charset="-128"/>
                <a:cs typeface="Segoe UI" panose="020B0502040204020203" pitchFamily="34" charset="0"/>
              </a:rPr>
              <a:t>Aim</a:t>
            </a:r>
          </a:p>
        </p:txBody>
      </p:sp>
      <p:cxnSp>
        <p:nvCxnSpPr>
          <p:cNvPr id="23" name="Conector recto de flecha 49"/>
          <p:cNvCxnSpPr>
            <a:stCxn id="6" idx="1"/>
            <a:endCxn id="30" idx="3"/>
          </p:cNvCxnSpPr>
          <p:nvPr/>
        </p:nvCxnSpPr>
        <p:spPr>
          <a:xfrm flipH="1" flipV="1">
            <a:off x="6055138" y="3023580"/>
            <a:ext cx="933227" cy="96389"/>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Conector recto de flecha 53"/>
          <p:cNvCxnSpPr>
            <a:stCxn id="9" idx="1"/>
            <a:endCxn id="33" idx="3"/>
          </p:cNvCxnSpPr>
          <p:nvPr/>
        </p:nvCxnSpPr>
        <p:spPr>
          <a:xfrm flipH="1" flipV="1">
            <a:off x="6056327" y="4142777"/>
            <a:ext cx="932038" cy="343519"/>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Conector recto de flecha 55"/>
          <p:cNvCxnSpPr>
            <a:stCxn id="10" idx="1"/>
            <a:endCxn id="38" idx="3"/>
          </p:cNvCxnSpPr>
          <p:nvPr/>
        </p:nvCxnSpPr>
        <p:spPr>
          <a:xfrm flipH="1" flipV="1">
            <a:off x="6056328" y="5261975"/>
            <a:ext cx="932037" cy="534687"/>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Rectángulo 4"/>
          <p:cNvSpPr/>
          <p:nvPr/>
        </p:nvSpPr>
        <p:spPr>
          <a:xfrm>
            <a:off x="3645603" y="2657820"/>
            <a:ext cx="240953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CGM </a:t>
            </a:r>
            <a:br>
              <a:rPr lang="es-ES" sz="2000" b="1" kern="1200" dirty="0" smtClean="0">
                <a:solidFill>
                  <a:schemeClr val="tx1"/>
                </a:solidFill>
                <a:latin typeface="Segoe UI" panose="020B0502040204020203" pitchFamily="34" charset="0"/>
                <a:cs typeface="Segoe UI" panose="020B0502040204020203" pitchFamily="34" charset="0"/>
              </a:rPr>
            </a:br>
            <a:r>
              <a:rPr lang="es-ES" sz="2000" b="1" kern="1200" dirty="0" err="1" smtClean="0">
                <a:solidFill>
                  <a:schemeClr val="tx1"/>
                </a:solidFill>
                <a:latin typeface="Segoe UI" panose="020B0502040204020203" pitchFamily="34" charset="0"/>
                <a:cs typeface="Segoe UI" panose="020B0502040204020203" pitchFamily="34" charset="0"/>
              </a:rPr>
              <a:t>Interest</a:t>
            </a:r>
            <a:r>
              <a:rPr lang="es-ES" sz="2000" b="1" kern="1200" dirty="0" smtClean="0">
                <a:solidFill>
                  <a:schemeClr val="tx1"/>
                </a:solidFill>
                <a:latin typeface="Segoe UI" panose="020B0502040204020203" pitchFamily="34" charset="0"/>
                <a:cs typeface="Segoe UI" panose="020B0502040204020203" pitchFamily="34" charset="0"/>
              </a:rPr>
              <a:t> &amp; Access</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2" name="CuadroTexto 9"/>
          <p:cNvSpPr txBox="1"/>
          <p:nvPr/>
        </p:nvSpPr>
        <p:spPr>
          <a:xfrm>
            <a:off x="3608617" y="969080"/>
            <a:ext cx="2453975"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Primary</a:t>
            </a:r>
            <a:r>
              <a:rPr lang="es-ES" dirty="0"/>
              <a:t> </a:t>
            </a:r>
            <a:r>
              <a:rPr lang="es-ES" sz="2400" b="1" dirty="0">
                <a:latin typeface="Segoe UI" panose="020B0502040204020203" pitchFamily="34" charset="0"/>
                <a:cs typeface="Segoe UI" panose="020B0502040204020203" pitchFamily="34" charset="0"/>
              </a:rPr>
              <a:t>Drivers</a:t>
            </a:r>
          </a:p>
        </p:txBody>
      </p:sp>
      <p:sp>
        <p:nvSpPr>
          <p:cNvPr id="33" name="Rectángulo 12"/>
          <p:cNvSpPr/>
          <p:nvPr/>
        </p:nvSpPr>
        <p:spPr>
          <a:xfrm>
            <a:off x="3645602" y="3777017"/>
            <a:ext cx="241072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Patient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8" name="Rectángulo 14"/>
          <p:cNvSpPr/>
          <p:nvPr/>
        </p:nvSpPr>
        <p:spPr>
          <a:xfrm>
            <a:off x="3645604" y="4896215"/>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Provider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69" name="Rectángulo 6"/>
          <p:cNvSpPr/>
          <p:nvPr/>
        </p:nvSpPr>
        <p:spPr>
          <a:xfrm>
            <a:off x="3645604" y="1538623"/>
            <a:ext cx="2424440"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2000" b="1" kern="1200" dirty="0" smtClean="0">
                <a:solidFill>
                  <a:schemeClr val="tx1"/>
                </a:solidFill>
                <a:latin typeface="Segoe UI" panose="020B0502040204020203" pitchFamily="34" charset="0"/>
                <a:cs typeface="Segoe UI" panose="020B0502040204020203" pitchFamily="34" charset="0"/>
              </a:rPr>
              <a:t>Address Inequities</a:t>
            </a:r>
          </a:p>
        </p:txBody>
      </p:sp>
      <p:sp>
        <p:nvSpPr>
          <p:cNvPr id="74" name="Rectángulo 5"/>
          <p:cNvSpPr/>
          <p:nvPr/>
        </p:nvSpPr>
        <p:spPr>
          <a:xfrm>
            <a:off x="6999877" y="972877"/>
            <a:ext cx="5029200" cy="138648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Patient Barrier Assessment Survey</a:t>
            </a: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Provider bias survey / </a:t>
            </a:r>
            <a:r>
              <a:rPr lang="en-US" sz="1400" dirty="0" smtClean="0">
                <a:solidFill>
                  <a:schemeClr val="tx1"/>
                </a:solidFill>
                <a:latin typeface="Segoe UI" panose="020B0502040204020203" pitchFamily="34" charset="0"/>
                <a:cs typeface="Segoe UI" panose="020B0502040204020203" pitchFamily="34" charset="0"/>
              </a:rPr>
              <a:t>Educator </a:t>
            </a:r>
            <a:r>
              <a:rPr lang="en-US" sz="1400" kern="1200" dirty="0" smtClean="0">
                <a:solidFill>
                  <a:schemeClr val="tx1"/>
                </a:solidFill>
                <a:latin typeface="Segoe UI" panose="020B0502040204020203" pitchFamily="34" charset="0"/>
                <a:cs typeface="Segoe UI" panose="020B0502040204020203" pitchFamily="34" charset="0"/>
              </a:rPr>
              <a:t>Bias Survey</a:t>
            </a:r>
          </a:p>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Establish Parent Partnership Group</a:t>
            </a:r>
            <a:endParaRPr lang="en-US" sz="1400" kern="1200" dirty="0" smtClean="0">
              <a:solidFill>
                <a:schemeClr val="tx1"/>
              </a:solidFill>
              <a:latin typeface="Segoe UI" panose="020B0502040204020203" pitchFamily="34" charset="0"/>
              <a:cs typeface="Segoe UI" panose="020B0502040204020203" pitchFamily="34" charset="0"/>
            </a:endParaRP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Ensure support and education available for </a:t>
            </a:r>
            <a:br>
              <a:rPr lang="en-US" sz="1400" kern="1200" dirty="0" smtClean="0">
                <a:solidFill>
                  <a:schemeClr val="tx1"/>
                </a:solidFill>
                <a:latin typeface="Segoe UI" panose="020B0502040204020203" pitchFamily="34" charset="0"/>
                <a:cs typeface="Segoe UI" panose="020B0502040204020203" pitchFamily="34" charset="0"/>
              </a:rPr>
            </a:br>
            <a:r>
              <a:rPr lang="en-US" sz="1400" kern="1200" dirty="0" smtClean="0">
                <a:solidFill>
                  <a:schemeClr val="tx1"/>
                </a:solidFill>
                <a:latin typeface="Segoe UI" panose="020B0502040204020203" pitchFamily="34" charset="0"/>
                <a:cs typeface="Segoe UI" panose="020B0502040204020203" pitchFamily="34" charset="0"/>
              </a:rPr>
              <a:t>non-English speakers</a:t>
            </a:r>
          </a:p>
        </p:txBody>
      </p:sp>
      <p:cxnSp>
        <p:nvCxnSpPr>
          <p:cNvPr id="138" name="Conector recto de flecha 49"/>
          <p:cNvCxnSpPr>
            <a:stCxn id="74" idx="1"/>
            <a:endCxn id="69" idx="3"/>
          </p:cNvCxnSpPr>
          <p:nvPr/>
        </p:nvCxnSpPr>
        <p:spPr>
          <a:xfrm flipH="1">
            <a:off x="6070044" y="1666118"/>
            <a:ext cx="929833" cy="238265"/>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Conector recto de flecha 31"/>
          <p:cNvCxnSpPr>
            <a:stCxn id="69" idx="1"/>
            <a:endCxn id="18" idx="3"/>
          </p:cNvCxnSpPr>
          <p:nvPr/>
        </p:nvCxnSpPr>
        <p:spPr>
          <a:xfrm flipH="1">
            <a:off x="2713567" y="1904383"/>
            <a:ext cx="932037" cy="202583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Conector recto de flecha 31"/>
          <p:cNvCxnSpPr>
            <a:stCxn id="38" idx="1"/>
            <a:endCxn id="18" idx="3"/>
          </p:cNvCxnSpPr>
          <p:nvPr/>
        </p:nvCxnSpPr>
        <p:spPr>
          <a:xfrm flipH="1" flipV="1">
            <a:off x="2713567" y="3930220"/>
            <a:ext cx="932037" cy="1331755"/>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1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animBg="1"/>
      <p:bldP spid="30" grpId="0" animBg="1"/>
      <p:bldP spid="32" grpId="0"/>
      <p:bldP spid="33" grpId="0" animBg="1"/>
      <p:bldP spid="38" grpId="0" animBg="1"/>
      <p:bldP spid="69"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344" y="101368"/>
            <a:ext cx="6216491" cy="925187"/>
          </a:xfrm>
        </p:spPr>
        <p:txBody>
          <a:bodyPr/>
          <a:lstStyle/>
          <a:p>
            <a:r>
              <a:rPr lang="en-US" sz="3200" dirty="0" smtClean="0"/>
              <a:t>Cook Children’s </a:t>
            </a:r>
            <a:r>
              <a:rPr lang="en-US" sz="3200" u="sng" dirty="0" smtClean="0"/>
              <a:t>Pump</a:t>
            </a:r>
            <a:r>
              <a:rPr lang="en-US" sz="3200" dirty="0" smtClean="0"/>
              <a:t> Equity</a:t>
            </a:r>
            <a:br>
              <a:rPr lang="en-US" sz="3200" dirty="0" smtClean="0"/>
            </a:br>
            <a:r>
              <a:rPr lang="en-US" sz="3200" dirty="0" smtClean="0"/>
              <a:t>Key Driver Diagram</a:t>
            </a:r>
            <a:endParaRPr lang="en-US" sz="3200" dirty="0"/>
          </a:p>
        </p:txBody>
      </p:sp>
      <p:sp>
        <p:nvSpPr>
          <p:cNvPr id="6" name="Rectángulo 5"/>
          <p:cNvSpPr/>
          <p:nvPr/>
        </p:nvSpPr>
        <p:spPr>
          <a:xfrm>
            <a:off x="6871627" y="1989538"/>
            <a:ext cx="5029200" cy="75910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Early education</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Equitable delivery</a:t>
            </a:r>
          </a:p>
        </p:txBody>
      </p:sp>
      <p:sp>
        <p:nvSpPr>
          <p:cNvPr id="7" name="CuadroTexto 11"/>
          <p:cNvSpPr txBox="1"/>
          <p:nvPr/>
        </p:nvSpPr>
        <p:spPr>
          <a:xfrm>
            <a:off x="6871627" y="30677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Change Ideas</a:t>
            </a:r>
          </a:p>
        </p:txBody>
      </p:sp>
      <p:sp>
        <p:nvSpPr>
          <p:cNvPr id="8" name="Rectángulo 20"/>
          <p:cNvSpPr/>
          <p:nvPr/>
        </p:nvSpPr>
        <p:spPr>
          <a:xfrm>
            <a:off x="6871627" y="2835134"/>
            <a:ext cx="5029200" cy="6662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Updated approved pump approval guidance</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Streamlined </a:t>
            </a:r>
            <a:r>
              <a:rPr lang="en-US" sz="1600" dirty="0">
                <a:solidFill>
                  <a:schemeClr val="tx1"/>
                </a:solidFill>
                <a:latin typeface="Segoe UI" panose="020B0502040204020203" pitchFamily="34" charset="0"/>
                <a:cs typeface="Segoe UI" panose="020B0502040204020203" pitchFamily="34" charset="0"/>
              </a:rPr>
              <a:t>approval </a:t>
            </a:r>
            <a:r>
              <a:rPr lang="en-US" sz="1600" dirty="0" smtClean="0">
                <a:solidFill>
                  <a:schemeClr val="tx1"/>
                </a:solidFill>
                <a:latin typeface="Segoe UI" panose="020B0502040204020203" pitchFamily="34" charset="0"/>
                <a:cs typeface="Segoe UI" panose="020B0502040204020203" pitchFamily="34" charset="0"/>
              </a:rPr>
              <a:t>notice</a:t>
            </a:r>
            <a:endParaRPr lang="en-US" sz="1600" dirty="0">
              <a:solidFill>
                <a:schemeClr val="tx1"/>
              </a:solidFill>
              <a:latin typeface="Segoe UI" panose="020B0502040204020203" pitchFamily="34" charset="0"/>
              <a:cs typeface="Segoe UI" panose="020B0502040204020203" pitchFamily="34" charset="0"/>
            </a:endParaRPr>
          </a:p>
        </p:txBody>
      </p:sp>
      <p:sp>
        <p:nvSpPr>
          <p:cNvPr id="9" name="Rectángulo 21"/>
          <p:cNvSpPr/>
          <p:nvPr/>
        </p:nvSpPr>
        <p:spPr>
          <a:xfrm>
            <a:off x="6871627" y="3616550"/>
            <a:ext cx="5029200" cy="7343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Virtual Pump Education</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Group Vendor Education</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1:1 </a:t>
            </a:r>
            <a:r>
              <a:rPr lang="en-US" sz="1600" dirty="0">
                <a:solidFill>
                  <a:schemeClr val="tx1"/>
                </a:solidFill>
                <a:latin typeface="Segoe UI" panose="020B0502040204020203" pitchFamily="34" charset="0"/>
                <a:cs typeface="Segoe UI" panose="020B0502040204020203" pitchFamily="34" charset="0"/>
              </a:rPr>
              <a:t>Education for non-English speaking </a:t>
            </a:r>
            <a:r>
              <a:rPr lang="en-US" sz="1600" dirty="0" smtClean="0">
                <a:solidFill>
                  <a:schemeClr val="tx1"/>
                </a:solidFill>
                <a:latin typeface="Segoe UI" panose="020B0502040204020203" pitchFamily="34" charset="0"/>
                <a:cs typeface="Segoe UI" panose="020B0502040204020203" pitchFamily="34" charset="0"/>
              </a:rPr>
              <a:t>families</a:t>
            </a:r>
          </a:p>
        </p:txBody>
      </p:sp>
      <p:sp>
        <p:nvSpPr>
          <p:cNvPr id="10" name="Rectángulo 24"/>
          <p:cNvSpPr/>
          <p:nvPr/>
        </p:nvSpPr>
        <p:spPr>
          <a:xfrm>
            <a:off x="6871627" y="4497077"/>
            <a:ext cx="5029200" cy="9634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Regular review of data on our pump users</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Provider to Provider Pump Education Refresher</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Regular review of updated resource</a:t>
            </a:r>
            <a:endParaRPr lang="en-US" sz="1600" dirty="0">
              <a:solidFill>
                <a:schemeClr val="tx1"/>
              </a:solidFill>
              <a:latin typeface="Segoe UI" panose="020B0502040204020203" pitchFamily="34" charset="0"/>
              <a:cs typeface="Segoe UI" panose="020B0502040204020203" pitchFamily="34" charset="0"/>
            </a:endParaRPr>
          </a:p>
        </p:txBody>
      </p:sp>
      <p:sp>
        <p:nvSpPr>
          <p:cNvPr id="11" name="Rectángulo 25"/>
          <p:cNvSpPr/>
          <p:nvPr/>
        </p:nvSpPr>
        <p:spPr>
          <a:xfrm>
            <a:off x="6871627" y="5609848"/>
            <a:ext cx="5029200" cy="96304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Efficient access to integrated pump data </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Safe storage of patient information (CCMC IT)</a:t>
            </a:r>
          </a:p>
        </p:txBody>
      </p:sp>
      <p:cxnSp>
        <p:nvCxnSpPr>
          <p:cNvPr id="14" name="Conector recto de flecha 31"/>
          <p:cNvCxnSpPr>
            <a:stCxn id="30" idx="1"/>
            <a:endCxn id="18" idx="3"/>
          </p:cNvCxnSpPr>
          <p:nvPr/>
        </p:nvCxnSpPr>
        <p:spPr>
          <a:xfrm flipH="1">
            <a:off x="2713567" y="2743781"/>
            <a:ext cx="932036" cy="1186439"/>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ector recto de flecha 33"/>
          <p:cNvCxnSpPr>
            <a:stCxn id="31" idx="1"/>
            <a:endCxn id="18" idx="3"/>
          </p:cNvCxnSpPr>
          <p:nvPr/>
        </p:nvCxnSpPr>
        <p:spPr>
          <a:xfrm flipH="1">
            <a:off x="2713567" y="3583179"/>
            <a:ext cx="932037" cy="347041"/>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ector recto de flecha 35"/>
          <p:cNvCxnSpPr>
            <a:stCxn id="33" idx="1"/>
            <a:endCxn id="18" idx="3"/>
          </p:cNvCxnSpPr>
          <p:nvPr/>
        </p:nvCxnSpPr>
        <p:spPr>
          <a:xfrm flipH="1" flipV="1">
            <a:off x="2713567" y="3930220"/>
            <a:ext cx="932035" cy="49235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37"/>
          <p:cNvCxnSpPr>
            <a:stCxn id="34" idx="1"/>
            <a:endCxn id="18" idx="3"/>
          </p:cNvCxnSpPr>
          <p:nvPr/>
        </p:nvCxnSpPr>
        <p:spPr>
          <a:xfrm flipH="1" flipV="1">
            <a:off x="2713567" y="3930220"/>
            <a:ext cx="932037" cy="2171154"/>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ángulo 3"/>
          <p:cNvSpPr/>
          <p:nvPr/>
        </p:nvSpPr>
        <p:spPr>
          <a:xfrm>
            <a:off x="636794" y="1760429"/>
            <a:ext cx="2076773" cy="43395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1600" b="1" dirty="0" smtClean="0">
                <a:solidFill>
                  <a:schemeClr val="tx1"/>
                </a:solidFill>
                <a:latin typeface="Segoe UI" panose="020B0502040204020203" pitchFamily="34" charset="0"/>
                <a:cs typeface="Segoe UI" panose="020B0502040204020203" pitchFamily="34" charset="0"/>
              </a:rPr>
              <a:t>Increase the utilization of Insulin Pump use by 10% for people with T1D by 12/31/24. </a:t>
            </a:r>
          </a:p>
          <a:p>
            <a:pPr algn="ctr" hangingPunct="1"/>
            <a:endParaRPr lang="en-US" sz="1600" b="1" dirty="0" smtClean="0">
              <a:solidFill>
                <a:schemeClr val="tx1"/>
              </a:solidFill>
              <a:latin typeface="Segoe UI" panose="020B0502040204020203" pitchFamily="34" charset="0"/>
              <a:cs typeface="Segoe UI" panose="020B0502040204020203" pitchFamily="34" charset="0"/>
            </a:endParaRPr>
          </a:p>
          <a:p>
            <a:pPr algn="ctr" hangingPunct="1"/>
            <a:r>
              <a:rPr lang="en-US" sz="1600" b="1" dirty="0" smtClean="0">
                <a:solidFill>
                  <a:schemeClr val="tx1"/>
                </a:solidFill>
                <a:latin typeface="Segoe UI" panose="020B0502040204020203" pitchFamily="34" charset="0"/>
                <a:cs typeface="Segoe UI" panose="020B0502040204020203" pitchFamily="34" charset="0"/>
              </a:rPr>
              <a:t>Demonstrate reduction in Insulin Pump disparities</a:t>
            </a:r>
            <a:br>
              <a:rPr lang="en-US" sz="1600" b="1" dirty="0" smtClean="0">
                <a:solidFill>
                  <a:schemeClr val="tx1"/>
                </a:solidFill>
                <a:latin typeface="Segoe UI" panose="020B0502040204020203" pitchFamily="34" charset="0"/>
                <a:cs typeface="Segoe UI" panose="020B0502040204020203" pitchFamily="34" charset="0"/>
              </a:rPr>
            </a:br>
            <a:r>
              <a:rPr lang="en-US" sz="1600" b="1" dirty="0" smtClean="0">
                <a:solidFill>
                  <a:schemeClr val="tx1"/>
                </a:solidFill>
                <a:latin typeface="Segoe UI" panose="020B0502040204020203" pitchFamily="34" charset="0"/>
                <a:cs typeface="Segoe UI" panose="020B0502040204020203" pitchFamily="34" charset="0"/>
              </a:rPr>
              <a:t> by 3%</a:t>
            </a:r>
          </a:p>
          <a:p>
            <a:pPr algn="ctr" hangingPunct="1"/>
            <a:endParaRPr lang="en-US" sz="1600" b="1" dirty="0" smtClean="0">
              <a:solidFill>
                <a:schemeClr val="tx1"/>
              </a:solidFill>
              <a:latin typeface="Segoe UI" panose="020B0502040204020203" pitchFamily="34" charset="0"/>
              <a:cs typeface="Segoe UI" panose="020B0502040204020203" pitchFamily="34" charset="0"/>
            </a:endParaRPr>
          </a:p>
          <a:p>
            <a:pPr algn="ctr" hangingPunct="1"/>
            <a:r>
              <a:rPr lang="en-US" sz="1600" b="1" dirty="0" smtClean="0">
                <a:solidFill>
                  <a:schemeClr val="tx1"/>
                </a:solidFill>
                <a:latin typeface="Segoe UI" panose="020B0502040204020203" pitchFamily="34" charset="0"/>
                <a:cs typeface="Segoe UI" panose="020B0502040204020203" pitchFamily="34" charset="0"/>
              </a:rPr>
              <a:t>Improve access to pump data with 10% increase in patients added </a:t>
            </a:r>
            <a:br>
              <a:rPr lang="en-US" sz="1600" b="1" dirty="0" smtClean="0">
                <a:solidFill>
                  <a:schemeClr val="tx1"/>
                </a:solidFill>
                <a:latin typeface="Segoe UI" panose="020B0502040204020203" pitchFamily="34" charset="0"/>
                <a:cs typeface="Segoe UI" panose="020B0502040204020203" pitchFamily="34" charset="0"/>
              </a:rPr>
            </a:br>
            <a:r>
              <a:rPr lang="en-US" sz="1600" b="1" dirty="0" smtClean="0">
                <a:solidFill>
                  <a:schemeClr val="tx1"/>
                </a:solidFill>
                <a:latin typeface="Segoe UI" panose="020B0502040204020203" pitchFamily="34" charset="0"/>
                <a:cs typeface="Segoe UI" panose="020B0502040204020203" pitchFamily="34" charset="0"/>
              </a:rPr>
              <a:t>to HC portals</a:t>
            </a:r>
            <a:endParaRPr lang="es-ES" sz="1600" b="1" dirty="0">
              <a:solidFill>
                <a:schemeClr val="tx1"/>
              </a:solidFill>
              <a:latin typeface="Segoe UI" panose="020B0502040204020203" pitchFamily="34" charset="0"/>
              <a:cs typeface="Segoe UI" panose="020B0502040204020203" pitchFamily="34" charset="0"/>
            </a:endParaRPr>
          </a:p>
        </p:txBody>
      </p:sp>
      <p:sp>
        <p:nvSpPr>
          <p:cNvPr id="19" name="CuadroTexto 8"/>
          <p:cNvSpPr txBox="1"/>
          <p:nvPr/>
        </p:nvSpPr>
        <p:spPr>
          <a:xfrm>
            <a:off x="1114145" y="1264893"/>
            <a:ext cx="1122070" cy="461665"/>
          </a:xfrm>
          <a:prstGeom prst="rect">
            <a:avLst/>
          </a:prstGeom>
          <a:noFill/>
        </p:spPr>
        <p:txBody>
          <a:bodyPr wrap="square" rtlCol="0">
            <a:spAutoFit/>
          </a:bodyPr>
          <a:lstStyle/>
          <a:p>
            <a:pPr algn="ctr" hangingPunct="1"/>
            <a:r>
              <a:rPr lang="es-ES" sz="2400" b="1" kern="1200" dirty="0">
                <a:solidFill>
                  <a:schemeClr val="tx2"/>
                </a:solidFill>
                <a:latin typeface="Segoe UI" panose="020B0502040204020203" pitchFamily="34" charset="0"/>
                <a:ea typeface="MS PGothic" panose="020B0600070205080204" pitchFamily="34" charset="-128"/>
                <a:cs typeface="Segoe UI" panose="020B0502040204020203" pitchFamily="34" charset="0"/>
              </a:rPr>
              <a:t>Aim</a:t>
            </a:r>
          </a:p>
        </p:txBody>
      </p:sp>
      <p:cxnSp>
        <p:nvCxnSpPr>
          <p:cNvPr id="23" name="Conector recto de flecha 49"/>
          <p:cNvCxnSpPr>
            <a:stCxn id="6" idx="1"/>
            <a:endCxn id="30" idx="3"/>
          </p:cNvCxnSpPr>
          <p:nvPr/>
        </p:nvCxnSpPr>
        <p:spPr>
          <a:xfrm flipH="1">
            <a:off x="6055138" y="2369092"/>
            <a:ext cx="816489" cy="374689"/>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Conector recto de flecha 53"/>
          <p:cNvCxnSpPr>
            <a:stCxn id="9" idx="1"/>
            <a:endCxn id="33" idx="3"/>
          </p:cNvCxnSpPr>
          <p:nvPr/>
        </p:nvCxnSpPr>
        <p:spPr>
          <a:xfrm flipH="1">
            <a:off x="6056327" y="3983723"/>
            <a:ext cx="815300" cy="438854"/>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Conector recto de flecha 55"/>
          <p:cNvCxnSpPr>
            <a:stCxn id="10" idx="1"/>
            <a:endCxn id="38" idx="3"/>
          </p:cNvCxnSpPr>
          <p:nvPr/>
        </p:nvCxnSpPr>
        <p:spPr>
          <a:xfrm flipH="1">
            <a:off x="6056328" y="4978827"/>
            <a:ext cx="815299" cy="283148"/>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Conector recto de flecha 59"/>
          <p:cNvCxnSpPr>
            <a:stCxn id="11" idx="1"/>
            <a:endCxn id="34" idx="3"/>
          </p:cNvCxnSpPr>
          <p:nvPr/>
        </p:nvCxnSpPr>
        <p:spPr>
          <a:xfrm flipH="1">
            <a:off x="6056328" y="6091370"/>
            <a:ext cx="815299" cy="10004"/>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Rectángulo 4"/>
          <p:cNvSpPr/>
          <p:nvPr/>
        </p:nvSpPr>
        <p:spPr>
          <a:xfrm>
            <a:off x="3645603" y="2378021"/>
            <a:ext cx="240953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Pump Interest</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1" name="Rectángulo 6"/>
          <p:cNvSpPr/>
          <p:nvPr/>
        </p:nvSpPr>
        <p:spPr>
          <a:xfrm>
            <a:off x="3645604" y="3217419"/>
            <a:ext cx="2380001"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 </a:t>
            </a:r>
            <a:r>
              <a:rPr lang="en-US" sz="2000" b="1" kern="1200" dirty="0" smtClean="0">
                <a:solidFill>
                  <a:schemeClr val="tx1"/>
                </a:solidFill>
                <a:latin typeface="Segoe UI" panose="020B0502040204020203" pitchFamily="34" charset="0"/>
                <a:cs typeface="Segoe UI" panose="020B0502040204020203" pitchFamily="34" charset="0"/>
              </a:rPr>
              <a:t>Pump Access</a:t>
            </a:r>
          </a:p>
        </p:txBody>
      </p:sp>
      <p:sp>
        <p:nvSpPr>
          <p:cNvPr id="32" name="CuadroTexto 9"/>
          <p:cNvSpPr txBox="1"/>
          <p:nvPr/>
        </p:nvSpPr>
        <p:spPr>
          <a:xfrm>
            <a:off x="3608617" y="969080"/>
            <a:ext cx="2453975"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Primary</a:t>
            </a:r>
            <a:r>
              <a:rPr lang="es-ES" dirty="0"/>
              <a:t> </a:t>
            </a:r>
            <a:r>
              <a:rPr lang="es-ES" sz="2400" b="1" dirty="0">
                <a:latin typeface="Segoe UI" panose="020B0502040204020203" pitchFamily="34" charset="0"/>
                <a:cs typeface="Segoe UI" panose="020B0502040204020203" pitchFamily="34" charset="0"/>
              </a:rPr>
              <a:t>Drivers</a:t>
            </a:r>
          </a:p>
        </p:txBody>
      </p:sp>
      <p:sp>
        <p:nvSpPr>
          <p:cNvPr id="33" name="Rectángulo 12"/>
          <p:cNvSpPr/>
          <p:nvPr/>
        </p:nvSpPr>
        <p:spPr>
          <a:xfrm>
            <a:off x="3645602" y="4056817"/>
            <a:ext cx="241072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Patient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4" name="Rectángulo 13"/>
          <p:cNvSpPr/>
          <p:nvPr/>
        </p:nvSpPr>
        <p:spPr>
          <a:xfrm>
            <a:off x="3645604" y="5735614"/>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err="1" smtClean="0">
                <a:solidFill>
                  <a:schemeClr val="tx1"/>
                </a:solidFill>
                <a:latin typeface="Segoe UI" panose="020B0502040204020203" pitchFamily="34" charset="0"/>
                <a:cs typeface="Segoe UI" panose="020B0502040204020203" pitchFamily="34" charset="0"/>
              </a:rPr>
              <a:t>Improve</a:t>
            </a:r>
            <a:r>
              <a:rPr lang="es-ES" sz="2000" b="1" kern="1200" dirty="0" smtClean="0">
                <a:solidFill>
                  <a:schemeClr val="tx1"/>
                </a:solidFill>
                <a:latin typeface="Segoe UI" panose="020B0502040204020203" pitchFamily="34" charset="0"/>
                <a:cs typeface="Segoe UI" panose="020B0502040204020203" pitchFamily="34" charset="0"/>
              </a:rPr>
              <a:t> </a:t>
            </a:r>
            <a:r>
              <a:rPr lang="es-ES" sz="2000" b="1" kern="1200" dirty="0" err="1" smtClean="0">
                <a:solidFill>
                  <a:schemeClr val="tx1"/>
                </a:solidFill>
                <a:latin typeface="Segoe UI" panose="020B0502040204020203" pitchFamily="34" charset="0"/>
                <a:cs typeface="Segoe UI" panose="020B0502040204020203" pitchFamily="34" charset="0"/>
              </a:rPr>
              <a:t>Pump</a:t>
            </a:r>
            <a:endParaRPr lang="es-ES" sz="2000" b="1" dirty="0">
              <a:solidFill>
                <a:schemeClr val="tx1"/>
              </a:solidFill>
              <a:latin typeface="Segoe UI" panose="020B0502040204020203" pitchFamily="34" charset="0"/>
              <a:cs typeface="Segoe UI" panose="020B0502040204020203" pitchFamily="34" charset="0"/>
            </a:endParaRPr>
          </a:p>
          <a:p>
            <a:pPr algn="ctr" hangingPunct="1"/>
            <a:r>
              <a:rPr lang="es-ES" sz="2000" b="1" kern="1200" dirty="0" smtClean="0">
                <a:solidFill>
                  <a:schemeClr val="tx1"/>
                </a:solidFill>
                <a:latin typeface="Segoe UI" panose="020B0502040204020203" pitchFamily="34" charset="0"/>
                <a:cs typeface="Segoe UI" panose="020B0502040204020203" pitchFamily="34" charset="0"/>
              </a:rPr>
              <a:t>Data Analysis</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8" name="Rectángulo 14"/>
          <p:cNvSpPr/>
          <p:nvPr/>
        </p:nvSpPr>
        <p:spPr>
          <a:xfrm>
            <a:off x="3645604" y="4896215"/>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Provider Education</a:t>
            </a:r>
            <a:endParaRPr lang="es-ES" sz="2000" b="1" kern="1200" dirty="0">
              <a:solidFill>
                <a:schemeClr val="tx1"/>
              </a:solidFill>
              <a:latin typeface="Segoe UI" panose="020B0502040204020203" pitchFamily="34" charset="0"/>
              <a:cs typeface="Segoe UI" panose="020B0502040204020203" pitchFamily="34" charset="0"/>
            </a:endParaRPr>
          </a:p>
        </p:txBody>
      </p:sp>
      <p:cxnSp>
        <p:nvCxnSpPr>
          <p:cNvPr id="42" name="Conector recto de flecha 53"/>
          <p:cNvCxnSpPr>
            <a:stCxn id="8" idx="1"/>
            <a:endCxn id="31" idx="3"/>
          </p:cNvCxnSpPr>
          <p:nvPr/>
        </p:nvCxnSpPr>
        <p:spPr>
          <a:xfrm flipH="1">
            <a:off x="6025605" y="3168268"/>
            <a:ext cx="846022" cy="414911"/>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9" name="Rectángulo 6"/>
          <p:cNvSpPr/>
          <p:nvPr/>
        </p:nvSpPr>
        <p:spPr>
          <a:xfrm>
            <a:off x="3645604" y="1538623"/>
            <a:ext cx="2424440"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2000" b="1" kern="1200" dirty="0" smtClean="0">
                <a:solidFill>
                  <a:schemeClr val="tx1"/>
                </a:solidFill>
                <a:latin typeface="Segoe UI" panose="020B0502040204020203" pitchFamily="34" charset="0"/>
                <a:cs typeface="Segoe UI" panose="020B0502040204020203" pitchFamily="34" charset="0"/>
              </a:rPr>
              <a:t>Address Inequities</a:t>
            </a:r>
          </a:p>
        </p:txBody>
      </p:sp>
      <p:sp>
        <p:nvSpPr>
          <p:cNvPr id="74" name="Rectángulo 5"/>
          <p:cNvSpPr/>
          <p:nvPr/>
        </p:nvSpPr>
        <p:spPr>
          <a:xfrm>
            <a:off x="6871627" y="836429"/>
            <a:ext cx="5029200" cy="10611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Patient Barrier Assessment Survey</a:t>
            </a: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Provider bias survey / Pump Bias Survey</a:t>
            </a:r>
          </a:p>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Establish Parent Partnership Group</a:t>
            </a:r>
            <a:endParaRPr lang="en-US" sz="1400" kern="1200" dirty="0" smtClean="0">
              <a:solidFill>
                <a:schemeClr val="tx1"/>
              </a:solidFill>
              <a:latin typeface="Segoe UI" panose="020B0502040204020203" pitchFamily="34" charset="0"/>
              <a:cs typeface="Segoe UI" panose="020B0502040204020203" pitchFamily="34" charset="0"/>
            </a:endParaRP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Ensure support and education available for </a:t>
            </a:r>
            <a:br>
              <a:rPr lang="en-US" sz="1400" kern="1200" dirty="0" smtClean="0">
                <a:solidFill>
                  <a:schemeClr val="tx1"/>
                </a:solidFill>
                <a:latin typeface="Segoe UI" panose="020B0502040204020203" pitchFamily="34" charset="0"/>
                <a:cs typeface="Segoe UI" panose="020B0502040204020203" pitchFamily="34" charset="0"/>
              </a:rPr>
            </a:br>
            <a:r>
              <a:rPr lang="en-US" sz="1400" kern="1200" dirty="0" smtClean="0">
                <a:solidFill>
                  <a:schemeClr val="tx1"/>
                </a:solidFill>
                <a:latin typeface="Segoe UI" panose="020B0502040204020203" pitchFamily="34" charset="0"/>
                <a:cs typeface="Segoe UI" panose="020B0502040204020203" pitchFamily="34" charset="0"/>
              </a:rPr>
              <a:t>non-English speakers</a:t>
            </a:r>
          </a:p>
        </p:txBody>
      </p:sp>
      <p:cxnSp>
        <p:nvCxnSpPr>
          <p:cNvPr id="138" name="Conector recto de flecha 49"/>
          <p:cNvCxnSpPr>
            <a:stCxn id="74" idx="1"/>
            <a:endCxn id="69" idx="3"/>
          </p:cNvCxnSpPr>
          <p:nvPr/>
        </p:nvCxnSpPr>
        <p:spPr>
          <a:xfrm flipH="1">
            <a:off x="6070044" y="1367002"/>
            <a:ext cx="801583" cy="537381"/>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Conector recto de flecha 31"/>
          <p:cNvCxnSpPr>
            <a:stCxn id="69" idx="1"/>
            <a:endCxn id="18" idx="3"/>
          </p:cNvCxnSpPr>
          <p:nvPr/>
        </p:nvCxnSpPr>
        <p:spPr>
          <a:xfrm flipH="1">
            <a:off x="2713567" y="1904383"/>
            <a:ext cx="932037" cy="202583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Conector recto de flecha 31"/>
          <p:cNvCxnSpPr>
            <a:stCxn id="38" idx="1"/>
            <a:endCxn id="18" idx="3"/>
          </p:cNvCxnSpPr>
          <p:nvPr/>
        </p:nvCxnSpPr>
        <p:spPr>
          <a:xfrm flipH="1" flipV="1">
            <a:off x="2713567" y="3930220"/>
            <a:ext cx="932037" cy="1331755"/>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8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P spid="30" grpId="0" animBg="1"/>
      <p:bldP spid="31" grpId="0" animBg="1"/>
      <p:bldP spid="32" grpId="0"/>
      <p:bldP spid="33" grpId="0" animBg="1"/>
      <p:bldP spid="34" grpId="0" animBg="1"/>
      <p:bldP spid="38" grpId="0" animBg="1"/>
      <p:bldP spid="69" grpId="0" animBg="1"/>
      <p:bldP spid="7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heme/theme1.xml><?xml version="1.0" encoding="utf-8"?>
<a:theme xmlns:a="http://schemas.openxmlformats.org/drawingml/2006/main" name="template">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Newbrandedtemplate" id="{0A77AE77-3BC8-4AF3-BAF2-8B638F77C4EC}" vid="{05C14440-53A5-401A-A333-B5C475A9DB60}"/>
    </a:ext>
  </a:extLst>
</a:theme>
</file>

<file path=ppt/theme/theme2.xml><?xml version="1.0" encoding="utf-8"?>
<a:theme xmlns:a="http://schemas.openxmlformats.org/drawingml/2006/main" name="Instructions">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Newbrandedtemplate" id="{0A77AE77-3BC8-4AF3-BAF2-8B638F77C4EC}" vid="{2509ABC5-00CC-485C-9225-450E480EF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24059d3-57fa-4a2d-b020-e0932d52c08f">
      <Terms xmlns="http://schemas.microsoft.com/office/infopath/2007/PartnerControls"/>
    </lcf76f155ced4ddcb4097134ff3c332f>
    <TaxCatchAll xmlns="163a33b8-7075-472b-bbb8-e3711ba3e3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08C5EC57C56A46B0F632110C642E00" ma:contentTypeVersion="16" ma:contentTypeDescription="Create a new document." ma:contentTypeScope="" ma:versionID="3f8466cbe289b73e945c96860741108c">
  <xsd:schema xmlns:xsd="http://www.w3.org/2001/XMLSchema" xmlns:xs="http://www.w3.org/2001/XMLSchema" xmlns:p="http://schemas.microsoft.com/office/2006/metadata/properties" xmlns:ns2="a24059d3-57fa-4a2d-b020-e0932d52c08f" xmlns:ns3="163a33b8-7075-472b-bbb8-e3711ba3e389" targetNamespace="http://schemas.microsoft.com/office/2006/metadata/properties" ma:root="true" ma:fieldsID="e6cdad30cf913d9b1a15dda210af4e37" ns2:_="" ns3:_="">
    <xsd:import namespace="a24059d3-57fa-4a2d-b020-e0932d52c08f"/>
    <xsd:import namespace="163a33b8-7075-472b-bbb8-e3711ba3e3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059d3-57fa-4a2d-b020-e0932d52c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3a33b8-7075-472b-bbb8-e3711ba3e3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52e9b4-57b6-45f0-85a3-cbc5ab681af2}" ma:internalName="TaxCatchAll" ma:showField="CatchAllData" ma:web="163a33b8-7075-472b-bbb8-e3711ba3e3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EEF607C6-A57A-4B03-A83A-45F6327B7BA6}">
  <ds:schemaRefs>
    <ds:schemaRef ds:uri="http://schemas.microsoft.com/office/infopath/2007/PartnerControls"/>
    <ds:schemaRef ds:uri="http://purl.org/dc/dcmitype/"/>
    <ds:schemaRef ds:uri="http://schemas.microsoft.com/office/2006/documentManagement/types"/>
    <ds:schemaRef ds:uri="http://purl.org/dc/terms/"/>
    <ds:schemaRef ds:uri="a24059d3-57fa-4a2d-b020-e0932d52c08f"/>
    <ds:schemaRef ds:uri="http://www.w3.org/XML/1998/namespace"/>
    <ds:schemaRef ds:uri="163a33b8-7075-472b-bbb8-e3711ba3e389"/>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02992D83-FAE5-41AB-B56C-90D3A788517E}">
  <ds:schemaRefs>
    <ds:schemaRef ds:uri="163a33b8-7075-472b-bbb8-e3711ba3e389"/>
    <ds:schemaRef ds:uri="a24059d3-57fa-4a2d-b020-e0932d52c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Newbrandedtemplate</Template>
  <TotalTime>752</TotalTime>
  <Words>474</Words>
  <Application>Microsoft Office PowerPoint</Application>
  <PresentationFormat>Widescreen</PresentationFormat>
  <Paragraphs>107</Paragraphs>
  <Slides>8</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MS PGothic</vt:lpstr>
      <vt:lpstr>Arial</vt:lpstr>
      <vt:lpstr>Arial Black</vt:lpstr>
      <vt:lpstr>Calibri</vt:lpstr>
      <vt:lpstr>Corbel</vt:lpstr>
      <vt:lpstr>Roboto</vt:lpstr>
      <vt:lpstr>Roboto Medium</vt:lpstr>
      <vt:lpstr>Segoe UI</vt:lpstr>
      <vt:lpstr>Verdana</vt:lpstr>
      <vt:lpstr>Wingdings</vt:lpstr>
      <vt:lpstr>template</vt:lpstr>
      <vt:lpstr>Instructions</vt:lpstr>
      <vt:lpstr>CGM &amp; Pump Equity Project</vt:lpstr>
      <vt:lpstr>CGM Equity</vt:lpstr>
      <vt:lpstr>PowerPoint Presentation</vt:lpstr>
      <vt:lpstr>Pump Equity</vt:lpstr>
      <vt:lpstr>PowerPoint Presentation</vt:lpstr>
      <vt:lpstr>Dashboard Information Filtered By Race &amp; Ethnicity</vt:lpstr>
      <vt:lpstr>Cook Children’s CGM Equity Key Driver Diagram</vt:lpstr>
      <vt:lpstr>Cook Children’s Pump Equity Key Driver Diagram</vt:lpstr>
    </vt:vector>
  </TitlesOfParts>
  <Manager/>
  <Company>Cook Children's Health Care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here up to two lines text</dc:title>
  <dc:subject/>
  <dc:creator>Candice Williams</dc:creator>
  <cp:keywords/>
  <dc:description/>
  <cp:lastModifiedBy>Stephanie Ogburn</cp:lastModifiedBy>
  <cp:revision>72</cp:revision>
  <dcterms:created xsi:type="dcterms:W3CDTF">2023-11-06T11:16:31Z</dcterms:created>
  <dcterms:modified xsi:type="dcterms:W3CDTF">2025-02-07T17:30:54Z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0x010100A208C5EC57C56A46B0F632110C642E00</vt:lpwstr>
  </property>
  <property fmtid="{D5CDD505-2E9C-101B-9397-08002B2CF9AE}" pid="3" name="MediaServiceImageTags">
    <vt:lpwstr/>
  </property>
  <property fmtid="{D5CDD505-2E9C-101B-9397-08002B2CF9AE}" pid="4" name="ArticulateGUID">
    <vt:lpwstr>2149D118-D100-4F28-971F-D385F2C73EB0</vt:lpwstr>
  </property>
  <property fmtid="{D5CDD505-2E9C-101B-9397-08002B2CF9AE}" pid="5" name="ArticulatePath">
    <vt:lpwstr>Newbrandedtemplate</vt:lpwstr>
  </property>
</Properties>
</file>