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1" r:id="rId5"/>
    <p:sldMasterId id="2147483689" r:id="rId6"/>
    <p:sldMasterId id="2147483811" r:id="rId7"/>
  </p:sldMasterIdLst>
  <p:notesMasterIdLst>
    <p:notesMasterId r:id="rId27"/>
  </p:notesMasterIdLst>
  <p:sldIdLst>
    <p:sldId id="256" r:id="rId8"/>
    <p:sldId id="278" r:id="rId9"/>
    <p:sldId id="284" r:id="rId10"/>
    <p:sldId id="260" r:id="rId11"/>
    <p:sldId id="261" r:id="rId12"/>
    <p:sldId id="262" r:id="rId13"/>
    <p:sldId id="290" r:id="rId14"/>
    <p:sldId id="267" r:id="rId15"/>
    <p:sldId id="268" r:id="rId16"/>
    <p:sldId id="269" r:id="rId17"/>
    <p:sldId id="270" r:id="rId18"/>
    <p:sldId id="275" r:id="rId19"/>
    <p:sldId id="276" r:id="rId20"/>
    <p:sldId id="258" r:id="rId21"/>
    <p:sldId id="294" r:id="rId22"/>
    <p:sldId id="295" r:id="rId23"/>
    <p:sldId id="277" r:id="rId24"/>
    <p:sldId id="292" r:id="rId25"/>
    <p:sldId id="293"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4D8BE5"/>
    <a:srgbClr val="9D9D99"/>
    <a:srgbClr val="1EA6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97" autoAdjust="0"/>
    <p:restoredTop sz="94660"/>
  </p:normalViewPr>
  <p:slideViewPr>
    <p:cSldViewPr snapToGrid="0">
      <p:cViewPr varScale="1">
        <p:scale>
          <a:sx n="113" d="100"/>
          <a:sy n="113" d="100"/>
        </p:scale>
        <p:origin x="12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file:///\\ucdenver.pvt\SOM\BDC\SHARED\USER%20FOLDERS\Akturk_Kaan\T1D%20Exchange\QI%20Equity%20Project\Copy%20of%20BDC_Adult_T1D_Pts_DeviceEquity_V2_12062023.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ucdenver.pvt\SOM\BDC\SHARED\USER%20FOLDERS\Akturk_Kaan\T1D%20Exchange\QI%20Equity%20Project\paretoChart.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BDC</a:t>
            </a:r>
            <a:r>
              <a:rPr lang="en-US" baseline="0"/>
              <a:t> Adult CGM Use by Race</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CGM!$H$2</c:f>
              <c:strCache>
                <c:ptCount val="1"/>
                <c:pt idx="0">
                  <c:v>NHW</c:v>
                </c:pt>
              </c:strCache>
            </c:strRef>
          </c:tx>
          <c:spPr>
            <a:ln w="28575" cap="rnd">
              <a:solidFill>
                <a:schemeClr val="accent1"/>
              </a:solidFill>
              <a:round/>
            </a:ln>
            <a:effectLst/>
          </c:spPr>
          <c:marker>
            <c:symbol val="square"/>
            <c:size val="5"/>
            <c:spPr>
              <a:solidFill>
                <a:schemeClr val="accent1"/>
              </a:solidFill>
              <a:ln w="9525">
                <a:solidFill>
                  <a:schemeClr val="accent1"/>
                </a:solidFill>
              </a:ln>
              <a:effectLst/>
            </c:spPr>
          </c:marker>
          <c:cat>
            <c:numRef>
              <c:f>CGM!$I$1:$AC$1</c:f>
              <c:numCache>
                <c:formatCode>mmm\-yy</c:formatCode>
                <c:ptCount val="21"/>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numCache>
            </c:numRef>
          </c:cat>
          <c:val>
            <c:numRef>
              <c:f>CGM!$I$2:$AC$2</c:f>
              <c:numCache>
                <c:formatCode>0%</c:formatCode>
                <c:ptCount val="21"/>
                <c:pt idx="0">
                  <c:v>0.76136363636363635</c:v>
                </c:pt>
                <c:pt idx="1">
                  <c:v>0.7967479674796748</c:v>
                </c:pt>
                <c:pt idx="2">
                  <c:v>0.76241134751773054</c:v>
                </c:pt>
                <c:pt idx="3">
                  <c:v>0.75732217573221761</c:v>
                </c:pt>
                <c:pt idx="4">
                  <c:v>0.70329670329670335</c:v>
                </c:pt>
                <c:pt idx="5">
                  <c:v>0.56809338521400776</c:v>
                </c:pt>
                <c:pt idx="6">
                  <c:v>0.79523809523809519</c:v>
                </c:pt>
                <c:pt idx="7">
                  <c:v>0.61389961389961389</c:v>
                </c:pt>
                <c:pt idx="8">
                  <c:v>0.70462633451957291</c:v>
                </c:pt>
                <c:pt idx="9">
                  <c:v>0.80219780219780223</c:v>
                </c:pt>
                <c:pt idx="10">
                  <c:v>0.78884462151394419</c:v>
                </c:pt>
                <c:pt idx="11">
                  <c:v>0.82462686567164178</c:v>
                </c:pt>
                <c:pt idx="12">
                  <c:v>0.7426160337552743</c:v>
                </c:pt>
                <c:pt idx="13">
                  <c:v>0.8</c:v>
                </c:pt>
                <c:pt idx="14">
                  <c:v>0.82432432432432434</c:v>
                </c:pt>
                <c:pt idx="15">
                  <c:v>0.86267605633802813</c:v>
                </c:pt>
                <c:pt idx="16">
                  <c:v>0.80377358490566042</c:v>
                </c:pt>
                <c:pt idx="17">
                  <c:v>0.85273972602739723</c:v>
                </c:pt>
                <c:pt idx="18">
                  <c:v>0.84552845528455289</c:v>
                </c:pt>
                <c:pt idx="19">
                  <c:v>0.80480480480480476</c:v>
                </c:pt>
              </c:numCache>
            </c:numRef>
          </c:val>
          <c:smooth val="0"/>
          <c:extLst>
            <c:ext xmlns:c16="http://schemas.microsoft.com/office/drawing/2014/chart" uri="{C3380CC4-5D6E-409C-BE32-E72D297353CC}">
              <c16:uniqueId val="{00000000-2A99-4B7E-8219-6705BD94A691}"/>
            </c:ext>
          </c:extLst>
        </c:ser>
        <c:ser>
          <c:idx val="1"/>
          <c:order val="1"/>
          <c:tx>
            <c:strRef>
              <c:f>CGM!$H$3</c:f>
              <c:strCache>
                <c:ptCount val="1"/>
                <c:pt idx="0">
                  <c:v>NHB</c:v>
                </c:pt>
              </c:strCache>
            </c:strRef>
          </c:tx>
          <c:spPr>
            <a:ln w="28575" cap="rnd">
              <a:solidFill>
                <a:schemeClr val="accent2"/>
              </a:solidFill>
              <a:round/>
            </a:ln>
            <a:effectLst/>
          </c:spPr>
          <c:marker>
            <c:symbol val="square"/>
            <c:size val="5"/>
            <c:spPr>
              <a:solidFill>
                <a:schemeClr val="accent2"/>
              </a:solidFill>
              <a:ln w="9525">
                <a:solidFill>
                  <a:schemeClr val="accent2"/>
                </a:solidFill>
              </a:ln>
              <a:effectLst/>
            </c:spPr>
          </c:marker>
          <c:cat>
            <c:numRef>
              <c:f>CGM!$I$1:$AC$1</c:f>
              <c:numCache>
                <c:formatCode>mmm\-yy</c:formatCode>
                <c:ptCount val="21"/>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numCache>
            </c:numRef>
          </c:cat>
          <c:val>
            <c:numRef>
              <c:f>CGM!$I$3:$AC$3</c:f>
              <c:numCache>
                <c:formatCode>0%</c:formatCode>
                <c:ptCount val="21"/>
                <c:pt idx="0">
                  <c:v>0.6</c:v>
                </c:pt>
                <c:pt idx="1">
                  <c:v>0.53846153846153844</c:v>
                </c:pt>
                <c:pt idx="2">
                  <c:v>0.33333333333333331</c:v>
                </c:pt>
                <c:pt idx="3">
                  <c:v>0.5</c:v>
                </c:pt>
                <c:pt idx="4">
                  <c:v>0.5</c:v>
                </c:pt>
                <c:pt idx="5">
                  <c:v>0.54545454545454541</c:v>
                </c:pt>
                <c:pt idx="6">
                  <c:v>0.5</c:v>
                </c:pt>
                <c:pt idx="7">
                  <c:v>1</c:v>
                </c:pt>
                <c:pt idx="8">
                  <c:v>0.5</c:v>
                </c:pt>
                <c:pt idx="9">
                  <c:v>0.41666666666666669</c:v>
                </c:pt>
                <c:pt idx="10">
                  <c:v>0.7142857142857143</c:v>
                </c:pt>
                <c:pt idx="11">
                  <c:v>0.625</c:v>
                </c:pt>
                <c:pt idx="12">
                  <c:v>1</c:v>
                </c:pt>
                <c:pt idx="13">
                  <c:v>0.7</c:v>
                </c:pt>
                <c:pt idx="14">
                  <c:v>0.6</c:v>
                </c:pt>
                <c:pt idx="15">
                  <c:v>0.7</c:v>
                </c:pt>
                <c:pt idx="16">
                  <c:v>0.55555555555555558</c:v>
                </c:pt>
                <c:pt idx="17">
                  <c:v>0.55555555555555558</c:v>
                </c:pt>
                <c:pt idx="18">
                  <c:v>0.84615384615384615</c:v>
                </c:pt>
                <c:pt idx="19">
                  <c:v>0.7142857142857143</c:v>
                </c:pt>
              </c:numCache>
            </c:numRef>
          </c:val>
          <c:smooth val="0"/>
          <c:extLst>
            <c:ext xmlns:c16="http://schemas.microsoft.com/office/drawing/2014/chart" uri="{C3380CC4-5D6E-409C-BE32-E72D297353CC}">
              <c16:uniqueId val="{00000001-2A99-4B7E-8219-6705BD94A691}"/>
            </c:ext>
          </c:extLst>
        </c:ser>
        <c:ser>
          <c:idx val="2"/>
          <c:order val="2"/>
          <c:tx>
            <c:strRef>
              <c:f>CGM!$H$4</c:f>
              <c:strCache>
                <c:ptCount val="1"/>
                <c:pt idx="0">
                  <c:v>HIS </c:v>
                </c:pt>
              </c:strCache>
            </c:strRef>
          </c:tx>
          <c:spPr>
            <a:ln w="28575" cap="rnd">
              <a:solidFill>
                <a:schemeClr val="accent3"/>
              </a:solidFill>
              <a:round/>
            </a:ln>
            <a:effectLst/>
          </c:spPr>
          <c:marker>
            <c:symbol val="square"/>
            <c:size val="5"/>
            <c:spPr>
              <a:solidFill>
                <a:schemeClr val="accent3"/>
              </a:solidFill>
              <a:ln w="9525">
                <a:solidFill>
                  <a:schemeClr val="accent3"/>
                </a:solidFill>
              </a:ln>
              <a:effectLst/>
            </c:spPr>
          </c:marker>
          <c:cat>
            <c:numRef>
              <c:f>CGM!$I$1:$AC$1</c:f>
              <c:numCache>
                <c:formatCode>mmm\-yy</c:formatCode>
                <c:ptCount val="21"/>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numCache>
            </c:numRef>
          </c:cat>
          <c:val>
            <c:numRef>
              <c:f>CGM!$I$4:$AC$4</c:f>
              <c:numCache>
                <c:formatCode>0%</c:formatCode>
                <c:ptCount val="21"/>
                <c:pt idx="0">
                  <c:v>0.36</c:v>
                </c:pt>
                <c:pt idx="1">
                  <c:v>0.70370370370370372</c:v>
                </c:pt>
                <c:pt idx="2">
                  <c:v>0.52631578947368418</c:v>
                </c:pt>
                <c:pt idx="3">
                  <c:v>0.72413793103448276</c:v>
                </c:pt>
                <c:pt idx="4">
                  <c:v>0.5</c:v>
                </c:pt>
                <c:pt idx="5">
                  <c:v>0.52500000000000002</c:v>
                </c:pt>
                <c:pt idx="6">
                  <c:v>0.5</c:v>
                </c:pt>
                <c:pt idx="7">
                  <c:v>0.64516129032258063</c:v>
                </c:pt>
                <c:pt idx="8">
                  <c:v>0.72972972972972971</c:v>
                </c:pt>
                <c:pt idx="9">
                  <c:v>0.65517241379310343</c:v>
                </c:pt>
                <c:pt idx="10">
                  <c:v>0.61538461538461542</c:v>
                </c:pt>
                <c:pt idx="11">
                  <c:v>0.64516129032258063</c:v>
                </c:pt>
                <c:pt idx="12">
                  <c:v>0.55000000000000004</c:v>
                </c:pt>
                <c:pt idx="13">
                  <c:v>0.68965517241379315</c:v>
                </c:pt>
                <c:pt idx="14">
                  <c:v>0.58139534883720934</c:v>
                </c:pt>
                <c:pt idx="15">
                  <c:v>0.7142857142857143</c:v>
                </c:pt>
                <c:pt idx="16">
                  <c:v>0.79411764705882348</c:v>
                </c:pt>
                <c:pt idx="17">
                  <c:v>0.71111111111111114</c:v>
                </c:pt>
                <c:pt idx="18">
                  <c:v>0.76666666666666672</c:v>
                </c:pt>
                <c:pt idx="19">
                  <c:v>0.76086956521739135</c:v>
                </c:pt>
              </c:numCache>
            </c:numRef>
          </c:val>
          <c:smooth val="0"/>
          <c:extLst>
            <c:ext xmlns:c16="http://schemas.microsoft.com/office/drawing/2014/chart" uri="{C3380CC4-5D6E-409C-BE32-E72D297353CC}">
              <c16:uniqueId val="{00000002-2A99-4B7E-8219-6705BD94A691}"/>
            </c:ext>
          </c:extLst>
        </c:ser>
        <c:dLbls>
          <c:showLegendKey val="0"/>
          <c:showVal val="0"/>
          <c:showCatName val="0"/>
          <c:showSerName val="0"/>
          <c:showPercent val="0"/>
          <c:showBubbleSize val="0"/>
        </c:dLbls>
        <c:marker val="1"/>
        <c:smooth val="0"/>
        <c:axId val="1940162079"/>
        <c:axId val="62370271"/>
      </c:lineChart>
      <c:dateAx>
        <c:axId val="1940162079"/>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370271"/>
        <c:crosses val="autoZero"/>
        <c:auto val="1"/>
        <c:lblOffset val="100"/>
        <c:baseTimeUnit val="months"/>
      </c:dateAx>
      <c:valAx>
        <c:axId val="6237027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0162079"/>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BDC</a:t>
            </a:r>
            <a:r>
              <a:rPr lang="en-US" baseline="0"/>
              <a:t> Adult Pump Use by Race</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2868978498899759E-2"/>
          <c:y val="9.440798858773182E-2"/>
          <c:w val="0.93029600466608342"/>
          <c:h val="0.71551169869814779"/>
        </c:manualLayout>
      </c:layout>
      <c:lineChart>
        <c:grouping val="standard"/>
        <c:varyColors val="0"/>
        <c:ser>
          <c:idx val="0"/>
          <c:order val="0"/>
          <c:tx>
            <c:strRef>
              <c:f>Pump!$H$2</c:f>
              <c:strCache>
                <c:ptCount val="1"/>
                <c:pt idx="0">
                  <c:v>NHW</c:v>
                </c:pt>
              </c:strCache>
            </c:strRef>
          </c:tx>
          <c:spPr>
            <a:ln w="28575" cap="rnd">
              <a:solidFill>
                <a:schemeClr val="accent1"/>
              </a:solidFill>
              <a:round/>
            </a:ln>
            <a:effectLst/>
          </c:spPr>
          <c:marker>
            <c:symbol val="square"/>
            <c:size val="5"/>
            <c:spPr>
              <a:solidFill>
                <a:schemeClr val="accent1"/>
              </a:solidFill>
              <a:ln w="9525">
                <a:solidFill>
                  <a:schemeClr val="accent1"/>
                </a:solidFill>
              </a:ln>
              <a:effectLst/>
            </c:spPr>
          </c:marker>
          <c:cat>
            <c:numRef>
              <c:f>Pump!$I$1:$AB$1</c:f>
              <c:numCache>
                <c:formatCode>mmm\-yy</c:formatCode>
                <c:ptCount val="20"/>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numCache>
            </c:numRef>
          </c:cat>
          <c:val>
            <c:numRef>
              <c:f>Pump!$I$2:$AB$2</c:f>
              <c:numCache>
                <c:formatCode>0%</c:formatCode>
                <c:ptCount val="20"/>
                <c:pt idx="0">
                  <c:v>0.7007575757575758</c:v>
                </c:pt>
                <c:pt idx="1">
                  <c:v>0.69918699186991873</c:v>
                </c:pt>
                <c:pt idx="2">
                  <c:v>0.74822695035460995</c:v>
                </c:pt>
                <c:pt idx="3">
                  <c:v>0.74476987447698739</c:v>
                </c:pt>
                <c:pt idx="4">
                  <c:v>0.71062271062271065</c:v>
                </c:pt>
                <c:pt idx="5">
                  <c:v>0.71984435797665369</c:v>
                </c:pt>
                <c:pt idx="6">
                  <c:v>0.75238095238095237</c:v>
                </c:pt>
                <c:pt idx="7">
                  <c:v>0.72586872586872586</c:v>
                </c:pt>
                <c:pt idx="8">
                  <c:v>0.72241992882562278</c:v>
                </c:pt>
                <c:pt idx="9">
                  <c:v>0.74358974358974361</c:v>
                </c:pt>
                <c:pt idx="10">
                  <c:v>0.68127490039840632</c:v>
                </c:pt>
                <c:pt idx="11">
                  <c:v>0.71641791044776115</c:v>
                </c:pt>
                <c:pt idx="12">
                  <c:v>0.73417721518987344</c:v>
                </c:pt>
                <c:pt idx="13">
                  <c:v>0.76400000000000001</c:v>
                </c:pt>
                <c:pt idx="14">
                  <c:v>0.72297297297297303</c:v>
                </c:pt>
                <c:pt idx="15">
                  <c:v>0.71478873239436624</c:v>
                </c:pt>
                <c:pt idx="16">
                  <c:v>0.7584905660377359</c:v>
                </c:pt>
                <c:pt idx="17">
                  <c:v>0.71232876712328763</c:v>
                </c:pt>
                <c:pt idx="18">
                  <c:v>0.72357723577235777</c:v>
                </c:pt>
                <c:pt idx="19">
                  <c:v>0.72672672672672678</c:v>
                </c:pt>
              </c:numCache>
            </c:numRef>
          </c:val>
          <c:smooth val="0"/>
          <c:extLst>
            <c:ext xmlns:c16="http://schemas.microsoft.com/office/drawing/2014/chart" uri="{C3380CC4-5D6E-409C-BE32-E72D297353CC}">
              <c16:uniqueId val="{00000000-C80B-46AD-BE71-18C9F3116C69}"/>
            </c:ext>
          </c:extLst>
        </c:ser>
        <c:ser>
          <c:idx val="1"/>
          <c:order val="1"/>
          <c:tx>
            <c:strRef>
              <c:f>Pump!$H$3</c:f>
              <c:strCache>
                <c:ptCount val="1"/>
                <c:pt idx="0">
                  <c:v>NHB</c:v>
                </c:pt>
              </c:strCache>
            </c:strRef>
          </c:tx>
          <c:spPr>
            <a:ln w="28575" cap="rnd">
              <a:solidFill>
                <a:schemeClr val="accent2"/>
              </a:solidFill>
              <a:round/>
            </a:ln>
            <a:effectLst/>
          </c:spPr>
          <c:marker>
            <c:symbol val="square"/>
            <c:size val="5"/>
            <c:spPr>
              <a:solidFill>
                <a:schemeClr val="accent2"/>
              </a:solidFill>
              <a:ln w="9525">
                <a:solidFill>
                  <a:schemeClr val="accent2"/>
                </a:solidFill>
              </a:ln>
              <a:effectLst/>
            </c:spPr>
          </c:marker>
          <c:cat>
            <c:numRef>
              <c:f>Pump!$I$1:$AB$1</c:f>
              <c:numCache>
                <c:formatCode>mmm\-yy</c:formatCode>
                <c:ptCount val="20"/>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numCache>
            </c:numRef>
          </c:cat>
          <c:val>
            <c:numRef>
              <c:f>Pump!$I$3:$AB$3</c:f>
              <c:numCache>
                <c:formatCode>0%</c:formatCode>
                <c:ptCount val="20"/>
                <c:pt idx="0">
                  <c:v>0.6</c:v>
                </c:pt>
                <c:pt idx="1">
                  <c:v>0.53846153846153844</c:v>
                </c:pt>
                <c:pt idx="2">
                  <c:v>0.33333333333333331</c:v>
                </c:pt>
                <c:pt idx="3">
                  <c:v>0.375</c:v>
                </c:pt>
                <c:pt idx="4">
                  <c:v>0.66666666666666663</c:v>
                </c:pt>
                <c:pt idx="5">
                  <c:v>0.45454545454545453</c:v>
                </c:pt>
                <c:pt idx="6">
                  <c:v>0.5</c:v>
                </c:pt>
                <c:pt idx="7">
                  <c:v>0.6</c:v>
                </c:pt>
                <c:pt idx="8">
                  <c:v>0.5</c:v>
                </c:pt>
                <c:pt idx="9">
                  <c:v>0.41666666666666669</c:v>
                </c:pt>
                <c:pt idx="10">
                  <c:v>0.2857142857142857</c:v>
                </c:pt>
                <c:pt idx="11">
                  <c:v>0.5</c:v>
                </c:pt>
                <c:pt idx="12">
                  <c:v>0.4</c:v>
                </c:pt>
                <c:pt idx="13">
                  <c:v>0.6</c:v>
                </c:pt>
                <c:pt idx="14">
                  <c:v>0.46666666666666667</c:v>
                </c:pt>
                <c:pt idx="15">
                  <c:v>0.6</c:v>
                </c:pt>
                <c:pt idx="16">
                  <c:v>0.33333333333333331</c:v>
                </c:pt>
                <c:pt idx="17">
                  <c:v>0.33333333333333331</c:v>
                </c:pt>
                <c:pt idx="18">
                  <c:v>0.53846153846153844</c:v>
                </c:pt>
                <c:pt idx="19">
                  <c:v>0.5714285714285714</c:v>
                </c:pt>
              </c:numCache>
            </c:numRef>
          </c:val>
          <c:smooth val="0"/>
          <c:extLst>
            <c:ext xmlns:c16="http://schemas.microsoft.com/office/drawing/2014/chart" uri="{C3380CC4-5D6E-409C-BE32-E72D297353CC}">
              <c16:uniqueId val="{00000001-C80B-46AD-BE71-18C9F3116C69}"/>
            </c:ext>
          </c:extLst>
        </c:ser>
        <c:ser>
          <c:idx val="2"/>
          <c:order val="2"/>
          <c:tx>
            <c:strRef>
              <c:f>Pump!$H$4</c:f>
              <c:strCache>
                <c:ptCount val="1"/>
                <c:pt idx="0">
                  <c:v>HIS </c:v>
                </c:pt>
              </c:strCache>
            </c:strRef>
          </c:tx>
          <c:spPr>
            <a:ln w="28575" cap="rnd">
              <a:solidFill>
                <a:schemeClr val="accent3"/>
              </a:solidFill>
              <a:round/>
            </a:ln>
            <a:effectLst/>
          </c:spPr>
          <c:marker>
            <c:symbol val="square"/>
            <c:size val="5"/>
            <c:spPr>
              <a:solidFill>
                <a:schemeClr val="accent3"/>
              </a:solidFill>
              <a:ln w="9525">
                <a:solidFill>
                  <a:schemeClr val="accent3"/>
                </a:solidFill>
              </a:ln>
              <a:effectLst/>
            </c:spPr>
          </c:marker>
          <c:cat>
            <c:numRef>
              <c:f>Pump!$I$1:$AB$1</c:f>
              <c:numCache>
                <c:formatCode>mmm\-yy</c:formatCode>
                <c:ptCount val="20"/>
                <c:pt idx="0">
                  <c:v>44562</c:v>
                </c:pt>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numCache>
            </c:numRef>
          </c:cat>
          <c:val>
            <c:numRef>
              <c:f>Pump!$I$4:$AB$4</c:f>
              <c:numCache>
                <c:formatCode>0%</c:formatCode>
                <c:ptCount val="20"/>
                <c:pt idx="0">
                  <c:v>0.48</c:v>
                </c:pt>
                <c:pt idx="1">
                  <c:v>0.51851851851851849</c:v>
                </c:pt>
                <c:pt idx="2">
                  <c:v>0.42105263157894735</c:v>
                </c:pt>
                <c:pt idx="3">
                  <c:v>0.51724137931034486</c:v>
                </c:pt>
                <c:pt idx="4">
                  <c:v>0.57692307692307687</c:v>
                </c:pt>
                <c:pt idx="5">
                  <c:v>0.55000000000000004</c:v>
                </c:pt>
                <c:pt idx="6">
                  <c:v>0.5</c:v>
                </c:pt>
                <c:pt idx="7">
                  <c:v>0.5161290322580645</c:v>
                </c:pt>
                <c:pt idx="8">
                  <c:v>0.64864864864864868</c:v>
                </c:pt>
                <c:pt idx="9">
                  <c:v>0.55172413793103448</c:v>
                </c:pt>
                <c:pt idx="10">
                  <c:v>0.57692307692307687</c:v>
                </c:pt>
                <c:pt idx="11">
                  <c:v>0.4838709677419355</c:v>
                </c:pt>
                <c:pt idx="12">
                  <c:v>0.55000000000000004</c:v>
                </c:pt>
                <c:pt idx="13">
                  <c:v>0.65517241379310343</c:v>
                </c:pt>
                <c:pt idx="14">
                  <c:v>0.44186046511627908</c:v>
                </c:pt>
                <c:pt idx="15">
                  <c:v>0.6428571428571429</c:v>
                </c:pt>
                <c:pt idx="16">
                  <c:v>0.61764705882352944</c:v>
                </c:pt>
                <c:pt idx="17">
                  <c:v>0.6</c:v>
                </c:pt>
                <c:pt idx="18">
                  <c:v>0.6</c:v>
                </c:pt>
                <c:pt idx="19">
                  <c:v>0.54347826086956519</c:v>
                </c:pt>
              </c:numCache>
            </c:numRef>
          </c:val>
          <c:smooth val="0"/>
          <c:extLst>
            <c:ext xmlns:c16="http://schemas.microsoft.com/office/drawing/2014/chart" uri="{C3380CC4-5D6E-409C-BE32-E72D297353CC}">
              <c16:uniqueId val="{00000002-C80B-46AD-BE71-18C9F3116C69}"/>
            </c:ext>
          </c:extLst>
        </c:ser>
        <c:dLbls>
          <c:showLegendKey val="0"/>
          <c:showVal val="0"/>
          <c:showCatName val="0"/>
          <c:showSerName val="0"/>
          <c:showPercent val="0"/>
          <c:showBubbleSize val="0"/>
        </c:dLbls>
        <c:marker val="1"/>
        <c:smooth val="0"/>
        <c:axId val="1144371967"/>
        <c:axId val="34205248"/>
      </c:lineChart>
      <c:dateAx>
        <c:axId val="1144371967"/>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205248"/>
        <c:crosses val="autoZero"/>
        <c:auto val="1"/>
        <c:lblOffset val="100"/>
        <c:baseTimeUnit val="months"/>
      </c:dateAx>
      <c:valAx>
        <c:axId val="342052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4371967"/>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Device</a:t>
            </a:r>
            <a:r>
              <a:rPr lang="en-US" sz="2000" b="1" baseline="0"/>
              <a:t> Disparities Data Pull</a:t>
            </a:r>
            <a:endParaRPr lang="en-US" sz="2000" b="1"/>
          </a:p>
        </c:rich>
      </c:tx>
      <c:layout>
        <c:manualLayout>
          <c:xMode val="edge"/>
          <c:yMode val="edge"/>
          <c:x val="0.22888843662752814"/>
          <c:y val="1.1459756403477269E-2"/>
        </c:manualLayout>
      </c:layout>
      <c:overlay val="0"/>
      <c:spPr>
        <a:noFill/>
        <a:ln>
          <a:noFill/>
        </a:ln>
        <a:effectLst/>
      </c:spPr>
    </c:title>
    <c:autoTitleDeleted val="0"/>
    <c:plotArea>
      <c:layout>
        <c:manualLayout>
          <c:layoutTarget val="inner"/>
          <c:xMode val="edge"/>
          <c:yMode val="edge"/>
          <c:x val="0.24342730142642879"/>
          <c:y val="0.10931342069326205"/>
          <c:w val="0.49940854467377205"/>
          <c:h val="0.71548110914180008"/>
        </c:manualLayout>
      </c:layout>
      <c:pieChart>
        <c:varyColors val="1"/>
        <c:ser>
          <c:idx val="0"/>
          <c:order val="0"/>
          <c:explosion val="3"/>
          <c:dPt>
            <c:idx val="0"/>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1-0CB6-4590-B03F-14ABE8025BA5}"/>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0CB6-4590-B03F-14ABE8025BA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CB6-4590-B03F-14ABE8025BA5}"/>
              </c:ext>
            </c:extLst>
          </c:dPt>
          <c:dLbls>
            <c:dLbl>
              <c:idx val="0"/>
              <c:layout>
                <c:manualLayout>
                  <c:x val="-0.20433568054138335"/>
                  <c:y val="7.7318379483007377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FA49F224-B31D-49A4-9805-C58626D36C57}" type="PERCENTAGE">
                      <a:rPr lang="en-US" sz="2400" b="1"/>
                      <a:pPr>
                        <a:defRPr sz="900" b="0" i="0" u="none" strike="noStrike" kern="1200" baseline="0">
                          <a:solidFill>
                            <a:schemeClr val="tx1">
                              <a:lumMod val="75000"/>
                              <a:lumOff val="25000"/>
                            </a:schemeClr>
                          </a:solidFill>
                          <a:latin typeface="+mn-lt"/>
                          <a:ea typeface="+mn-ea"/>
                          <a:cs typeface="+mn-cs"/>
                        </a:defRPr>
                      </a:pPr>
                      <a:t>[PERCENTAGE]</a:t>
                    </a:fld>
                    <a:endParaRPr lang="en-US"/>
                  </a:p>
                </c:rich>
              </c:tx>
              <c:spPr>
                <a:noFill/>
                <a:ln>
                  <a:noFill/>
                </a:ln>
                <a:effectLst/>
              </c:spPr>
              <c:showLegendKey val="0"/>
              <c:showVal val="0"/>
              <c:showCatName val="0"/>
              <c:showSerName val="0"/>
              <c:showPercent val="1"/>
              <c:showBubbleSize val="0"/>
              <c:extLst>
                <c:ext xmlns:c15="http://schemas.microsoft.com/office/drawing/2012/chart" uri="{CE6537A1-D6FC-4f65-9D91-7224C49458BB}">
                  <c15:layout>
                    <c:manualLayout>
                      <c:w val="0.19360376454656286"/>
                      <c:h val="0.11623616236162361"/>
                    </c:manualLayout>
                  </c15:layout>
                  <c15:dlblFieldTable/>
                  <c15:showDataLabelsRange val="0"/>
                </c:ext>
                <c:ext xmlns:c16="http://schemas.microsoft.com/office/drawing/2014/chart" uri="{C3380CC4-5D6E-409C-BE32-E72D297353CC}">
                  <c16:uniqueId val="{00000001-0CB6-4590-B03F-14ABE8025BA5}"/>
                </c:ext>
              </c:extLst>
            </c:dLbl>
            <c:dLbl>
              <c:idx val="1"/>
              <c:layout>
                <c:manualLayout>
                  <c:x val="8.9289541076907036E-2"/>
                  <c:y val="-0.24169751382553195"/>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EE5F2555-D7EC-4F7D-ACA3-93E6E6AC9465}" type="PERCENTAGE">
                      <a:rPr lang="en-US" sz="2400" b="1"/>
                      <a:pPr>
                        <a:defRPr sz="900" b="0" i="0" u="none" strike="noStrike" kern="1200" baseline="0">
                          <a:solidFill>
                            <a:schemeClr val="tx1">
                              <a:lumMod val="75000"/>
                              <a:lumOff val="25000"/>
                            </a:schemeClr>
                          </a:solidFill>
                          <a:latin typeface="+mn-lt"/>
                          <a:ea typeface="+mn-ea"/>
                          <a:cs typeface="+mn-cs"/>
                        </a:defRPr>
                      </a:pPr>
                      <a:t>[PERCENTAGE]</a:t>
                    </a:fld>
                    <a:endParaRPr lang="en-US"/>
                  </a:p>
                </c:rich>
              </c:tx>
              <c:spPr>
                <a:noFill/>
                <a:ln>
                  <a:noFill/>
                </a:ln>
                <a:effectLst/>
              </c:spPr>
              <c:showLegendKey val="0"/>
              <c:showVal val="0"/>
              <c:showCatName val="0"/>
              <c:showSerName val="0"/>
              <c:showPercent val="1"/>
              <c:showBubbleSize val="0"/>
              <c:extLst>
                <c:ext xmlns:c15="http://schemas.microsoft.com/office/drawing/2012/chart" uri="{CE6537A1-D6FC-4f65-9D91-7224C49458BB}">
                  <c15:layout>
                    <c:manualLayout>
                      <c:w val="0.11848035258281896"/>
                      <c:h val="0.18081180811808115"/>
                    </c:manualLayout>
                  </c15:layout>
                  <c15:dlblFieldTable/>
                  <c15:showDataLabelsRange val="0"/>
                </c:ext>
                <c:ext xmlns:c16="http://schemas.microsoft.com/office/drawing/2014/chart" uri="{C3380CC4-5D6E-409C-BE32-E72D297353CC}">
                  <c16:uniqueId val="{00000003-0CB6-4590-B03F-14ABE8025BA5}"/>
                </c:ext>
              </c:extLst>
            </c:dLbl>
            <c:dLbl>
              <c:idx val="2"/>
              <c:layout>
                <c:manualLayout>
                  <c:x val="0.11790177482707251"/>
                  <c:y val="0.14626103439362728"/>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87158E0B-A3E9-4288-8547-02C7F0E37F97}" type="PERCENTAGE">
                      <a:rPr lang="en-US" sz="2400" b="1"/>
                      <a:pPr>
                        <a:defRPr sz="900" b="0" i="0" u="none" strike="noStrike" kern="1200" baseline="0">
                          <a:solidFill>
                            <a:schemeClr val="tx1">
                              <a:lumMod val="75000"/>
                              <a:lumOff val="25000"/>
                            </a:schemeClr>
                          </a:solidFill>
                          <a:latin typeface="+mn-lt"/>
                          <a:ea typeface="+mn-ea"/>
                          <a:cs typeface="+mn-cs"/>
                        </a:defRPr>
                      </a:pPr>
                      <a:t>[PERCENTAGE]</a:t>
                    </a:fld>
                    <a:endParaRPr lang="en-US"/>
                  </a:p>
                </c:rich>
              </c:tx>
              <c:spPr>
                <a:noFill/>
                <a:ln>
                  <a:noFill/>
                </a:ln>
                <a:effectLst/>
              </c:spP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c15:spPr>
                  <c15:layout/>
                  <c15:dlblFieldTable/>
                  <c15:showDataLabelsRange val="0"/>
                </c:ext>
                <c:ext xmlns:c16="http://schemas.microsoft.com/office/drawing/2014/chart" uri="{C3380CC4-5D6E-409C-BE32-E72D297353CC}">
                  <c16:uniqueId val="{00000005-0CB6-4590-B03F-14ABE8025BA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Sheet1!$A$1:$A$3</c:f>
              <c:strCache>
                <c:ptCount val="3"/>
                <c:pt idx="0">
                  <c:v>No Devices, Not Meeting Goal, Follow up Scheduled</c:v>
                </c:pt>
                <c:pt idx="1">
                  <c:v>No Devices, Not Meeting Goal, No Follow up Scheduled</c:v>
                </c:pt>
                <c:pt idx="2">
                  <c:v>No Devices, Meeting Goal</c:v>
                </c:pt>
              </c:strCache>
            </c:strRef>
          </c:cat>
          <c:val>
            <c:numRef>
              <c:f>Sheet1!$B$1:$B$3</c:f>
              <c:numCache>
                <c:formatCode>General</c:formatCode>
                <c:ptCount val="3"/>
                <c:pt idx="0">
                  <c:v>48</c:v>
                </c:pt>
                <c:pt idx="1">
                  <c:v>47</c:v>
                </c:pt>
                <c:pt idx="2">
                  <c:v>33</c:v>
                </c:pt>
              </c:numCache>
            </c:numRef>
          </c:val>
          <c:extLst>
            <c:ext xmlns:c16="http://schemas.microsoft.com/office/drawing/2014/chart" uri="{C3380CC4-5D6E-409C-BE32-E72D297353CC}">
              <c16:uniqueId val="{00000006-0CB6-4590-B03F-14ABE8025BA5}"/>
            </c:ext>
          </c:extLst>
        </c:ser>
        <c:dLbls>
          <c:showLegendKey val="0"/>
          <c:showVal val="0"/>
          <c:showCatName val="0"/>
          <c:showSerName val="0"/>
          <c:showPercent val="0"/>
          <c:showBubbleSize val="0"/>
          <c:showLeaderLines val="0"/>
        </c:dLbls>
        <c:firstSliceAng val="0"/>
      </c:pieChart>
      <c:spPr>
        <a:no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6.3859650151209368E-2"/>
          <c:y val="0.82270734188393568"/>
          <c:w val="0.90922131458114441"/>
          <c:h val="0.1772926581160641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Calibri Light" panose="020F0302020204030204" pitchFamily="34" charset="0"/>
                <a:ea typeface="+mn-ea"/>
                <a:cs typeface="Calibri Light" panose="020F0302020204030204" pitchFamily="34" charset="0"/>
              </a:defRPr>
            </a:pPr>
            <a:r>
              <a:rPr lang="en-US"/>
              <a:t>Barriers to Starting a Pump or CGM</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Calibri Light" panose="020F0302020204030204" pitchFamily="34" charset="0"/>
              <a:ea typeface="+mn-ea"/>
              <a:cs typeface="Calibri Light" panose="020F0302020204030204" pitchFamily="34" charset="0"/>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Sheet1!$C$28:$C$36</c:f>
              <c:strCache>
                <c:ptCount val="9"/>
                <c:pt idx="0">
                  <c:v>Nervous about change</c:v>
                </c:pt>
                <c:pt idx="1">
                  <c:v>Cost</c:v>
                </c:pt>
                <c:pt idx="2">
                  <c:v>Fear of pump malfunction</c:v>
                </c:pt>
                <c:pt idx="3">
                  <c:v>Appearance</c:v>
                </c:pt>
                <c:pt idx="4">
                  <c:v>Fear it will fall off</c:v>
                </c:pt>
                <c:pt idx="5">
                  <c:v>Insurance inconvenience</c:v>
                </c:pt>
                <c:pt idx="6">
                  <c:v>Never considered switching</c:v>
                </c:pt>
                <c:pt idx="7">
                  <c:v>Discomfort</c:v>
                </c:pt>
                <c:pt idx="8">
                  <c:v>Specific tech concern</c:v>
                </c:pt>
              </c:strCache>
            </c:strRef>
          </c:cat>
          <c:val>
            <c:numRef>
              <c:f>Sheet1!$D$28:$D$36</c:f>
              <c:numCache>
                <c:formatCode>General</c:formatCode>
                <c:ptCount val="9"/>
                <c:pt idx="0">
                  <c:v>4</c:v>
                </c:pt>
                <c:pt idx="1">
                  <c:v>3</c:v>
                </c:pt>
                <c:pt idx="2">
                  <c:v>2</c:v>
                </c:pt>
                <c:pt idx="3">
                  <c:v>2</c:v>
                </c:pt>
                <c:pt idx="4">
                  <c:v>2</c:v>
                </c:pt>
                <c:pt idx="5">
                  <c:v>2</c:v>
                </c:pt>
                <c:pt idx="6">
                  <c:v>1</c:v>
                </c:pt>
                <c:pt idx="7">
                  <c:v>1</c:v>
                </c:pt>
                <c:pt idx="8">
                  <c:v>1</c:v>
                </c:pt>
              </c:numCache>
            </c:numRef>
          </c:val>
          <c:extLst>
            <c:ext xmlns:c16="http://schemas.microsoft.com/office/drawing/2014/chart" uri="{C3380CC4-5D6E-409C-BE32-E72D297353CC}">
              <c16:uniqueId val="{00000000-1BC8-4CFE-9B14-85271F5B9EA7}"/>
            </c:ext>
          </c:extLst>
        </c:ser>
        <c:dLbls>
          <c:showLegendKey val="0"/>
          <c:showVal val="0"/>
          <c:showCatName val="0"/>
          <c:showSerName val="0"/>
          <c:showPercent val="0"/>
          <c:showBubbleSize val="0"/>
        </c:dLbls>
        <c:gapWidth val="219"/>
        <c:overlap val="-27"/>
        <c:axId val="1076907056"/>
        <c:axId val="1076906576"/>
      </c:barChart>
      <c:lineChart>
        <c:grouping val="stacked"/>
        <c:varyColors val="0"/>
        <c:ser>
          <c:idx val="1"/>
          <c:order val="1"/>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Sheet1!$C$28:$C$36</c:f>
              <c:strCache>
                <c:ptCount val="9"/>
                <c:pt idx="0">
                  <c:v>Nervous about change</c:v>
                </c:pt>
                <c:pt idx="1">
                  <c:v>Cost</c:v>
                </c:pt>
                <c:pt idx="2">
                  <c:v>Fear of pump malfunction</c:v>
                </c:pt>
                <c:pt idx="3">
                  <c:v>Appearance</c:v>
                </c:pt>
                <c:pt idx="4">
                  <c:v>Fear it will fall off</c:v>
                </c:pt>
                <c:pt idx="5">
                  <c:v>Insurance inconvenience</c:v>
                </c:pt>
                <c:pt idx="6">
                  <c:v>Never considered switching</c:v>
                </c:pt>
                <c:pt idx="7">
                  <c:v>Discomfort</c:v>
                </c:pt>
                <c:pt idx="8">
                  <c:v>Specific tech concern</c:v>
                </c:pt>
              </c:strCache>
            </c:strRef>
          </c:cat>
          <c:val>
            <c:numRef>
              <c:f>Sheet1!$E$28:$E$36</c:f>
              <c:numCache>
                <c:formatCode>0%</c:formatCode>
                <c:ptCount val="9"/>
                <c:pt idx="0">
                  <c:v>0.22222222222222221</c:v>
                </c:pt>
                <c:pt idx="1">
                  <c:v>0.38888888888888884</c:v>
                </c:pt>
                <c:pt idx="2">
                  <c:v>0.49999999999999994</c:v>
                </c:pt>
                <c:pt idx="3">
                  <c:v>0.61111111111111105</c:v>
                </c:pt>
                <c:pt idx="4">
                  <c:v>0.7222222222222221</c:v>
                </c:pt>
                <c:pt idx="5">
                  <c:v>0.83333333333333326</c:v>
                </c:pt>
                <c:pt idx="6">
                  <c:v>0.88888888888888884</c:v>
                </c:pt>
                <c:pt idx="7">
                  <c:v>0.94444444444444442</c:v>
                </c:pt>
                <c:pt idx="8">
                  <c:v>1</c:v>
                </c:pt>
              </c:numCache>
            </c:numRef>
          </c:val>
          <c:smooth val="0"/>
          <c:extLst>
            <c:ext xmlns:c16="http://schemas.microsoft.com/office/drawing/2014/chart" uri="{C3380CC4-5D6E-409C-BE32-E72D297353CC}">
              <c16:uniqueId val="{00000001-1BC8-4CFE-9B14-85271F5B9EA7}"/>
            </c:ext>
          </c:extLst>
        </c:ser>
        <c:dLbls>
          <c:showLegendKey val="0"/>
          <c:showVal val="0"/>
          <c:showCatName val="0"/>
          <c:showSerName val="0"/>
          <c:showPercent val="0"/>
          <c:showBubbleSize val="0"/>
        </c:dLbls>
        <c:marker val="1"/>
        <c:smooth val="0"/>
        <c:axId val="144533472"/>
        <c:axId val="144553632"/>
      </c:lineChart>
      <c:catAx>
        <c:axId val="1076907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libri Light" panose="020F0302020204030204" pitchFamily="34" charset="0"/>
                <a:ea typeface="+mn-ea"/>
                <a:cs typeface="Calibri Light" panose="020F0302020204030204" pitchFamily="34" charset="0"/>
              </a:defRPr>
            </a:pPr>
            <a:endParaRPr lang="en-US"/>
          </a:p>
        </c:txPr>
        <c:crossAx val="1076906576"/>
        <c:crosses val="autoZero"/>
        <c:auto val="1"/>
        <c:lblAlgn val="ctr"/>
        <c:lblOffset val="100"/>
        <c:noMultiLvlLbl val="0"/>
      </c:catAx>
      <c:valAx>
        <c:axId val="10769065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libri Light" panose="020F0302020204030204" pitchFamily="34" charset="0"/>
                <a:ea typeface="+mn-ea"/>
                <a:cs typeface="Calibri Light" panose="020F0302020204030204" pitchFamily="34" charset="0"/>
              </a:defRPr>
            </a:pPr>
            <a:endParaRPr lang="en-US"/>
          </a:p>
        </c:txPr>
        <c:crossAx val="1076907056"/>
        <c:crosses val="autoZero"/>
        <c:crossBetween val="between"/>
        <c:majorUnit val="1"/>
      </c:valAx>
      <c:valAx>
        <c:axId val="144553632"/>
        <c:scaling>
          <c:orientation val="minMax"/>
          <c:max val="1"/>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libri Light" panose="020F0302020204030204" pitchFamily="34" charset="0"/>
                <a:ea typeface="+mn-ea"/>
                <a:cs typeface="Calibri Light" panose="020F0302020204030204" pitchFamily="34" charset="0"/>
              </a:defRPr>
            </a:pPr>
            <a:endParaRPr lang="en-US"/>
          </a:p>
        </c:txPr>
        <c:crossAx val="144533472"/>
        <c:crosses val="max"/>
        <c:crossBetween val="between"/>
        <c:majorUnit val="0.2"/>
      </c:valAx>
      <c:catAx>
        <c:axId val="144533472"/>
        <c:scaling>
          <c:orientation val="minMax"/>
        </c:scaling>
        <c:delete val="1"/>
        <c:axPos val="b"/>
        <c:numFmt formatCode="General" sourceLinked="1"/>
        <c:majorTickMark val="out"/>
        <c:minorTickMark val="none"/>
        <c:tickLblPos val="nextTo"/>
        <c:crossAx val="144553632"/>
        <c:crosses val="autoZero"/>
        <c:auto val="1"/>
        <c:lblAlgn val="ctr"/>
        <c:lblOffset val="100"/>
        <c:noMultiLvlLbl val="0"/>
      </c:cat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Calibri Light" panose="020F0302020204030204" pitchFamily="34" charset="0"/>
          <a:cs typeface="Calibri Light" panose="020F030202020403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6D163B-11CD-444D-BAD0-BD9C32E37B15}" type="datetimeFigureOut">
              <a:rPr lang="en-US" smtClean="0"/>
              <a:t>1/10/2025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17D518-E39E-4E4A-B7AB-9CD24F856E5D}" type="slidenum">
              <a:rPr lang="en-US" smtClean="0"/>
              <a:t>‹#›</a:t>
            </a:fld>
            <a:endParaRPr lang="en-US"/>
          </a:p>
        </p:txBody>
      </p:sp>
    </p:spTree>
    <p:extLst>
      <p:ext uri="{BB962C8B-B14F-4D97-AF65-F5344CB8AC3E}">
        <p14:creationId xmlns:p14="http://schemas.microsoft.com/office/powerpoint/2010/main" val="2260750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2382" y="6086593"/>
            <a:ext cx="9141619" cy="7714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0" y="6022585"/>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1"/>
            <a:ext cx="7543800" cy="3607949"/>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825038" y="4554907"/>
            <a:ext cx="7543800" cy="1043713"/>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algn="ctr"/>
            <a:r>
              <a:rPr lang="en-US" dirty="0" smtClean="0"/>
              <a:t>CLICK ON </a:t>
            </a:r>
            <a:r>
              <a:rPr lang="en-US" b="1" dirty="0" smtClean="0"/>
              <a:t>NEW SLIDE </a:t>
            </a:r>
            <a:r>
              <a:rPr lang="en-US" dirty="0" smtClean="0"/>
              <a:t>DROPDOWN ARROW FOR MORE LAYOUT OPTIONS</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2960" y="6086593"/>
            <a:ext cx="4604279" cy="771407"/>
          </a:xfrm>
          <a:prstGeom prst="rect">
            <a:avLst/>
          </a:prstGeom>
        </p:spPr>
      </p:pic>
    </p:spTree>
    <p:extLst>
      <p:ext uri="{BB962C8B-B14F-4D97-AF65-F5344CB8AC3E}">
        <p14:creationId xmlns:p14="http://schemas.microsoft.com/office/powerpoint/2010/main" val="2915680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956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smtClean="0"/>
              <a:t>Click to edit Master title style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1437" y="5633164"/>
            <a:ext cx="6229524" cy="1043702"/>
          </a:xfrm>
          <a:prstGeom prst="rect">
            <a:avLst/>
          </a:prstGeom>
        </p:spPr>
      </p:pic>
    </p:spTree>
    <p:extLst>
      <p:ext uri="{BB962C8B-B14F-4D97-AF65-F5344CB8AC3E}">
        <p14:creationId xmlns:p14="http://schemas.microsoft.com/office/powerpoint/2010/main" val="3458149473"/>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91307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56578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940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8106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5"/>
            <a:ext cx="7543800" cy="127727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717704"/>
            <a:ext cx="3703320" cy="415138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717704"/>
            <a:ext cx="3703320" cy="415139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686993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594359"/>
            <a:ext cx="5009393" cy="571084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289002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spTree>
      <p:nvGrpSpPr>
        <p:cNvPr id="1" name=""/>
        <p:cNvGrpSpPr/>
        <p:nvPr/>
      </p:nvGrpSpPr>
      <p:grpSpPr>
        <a:xfrm>
          <a:off x="0" y="0"/>
          <a:ext cx="0" cy="0"/>
          <a:chOff x="0" y="0"/>
          <a:chExt cx="0" cy="0"/>
        </a:xfrm>
      </p:grpSpPr>
      <p:sp>
        <p:nvSpPr>
          <p:cNvPr id="8" name="Rectangle 7"/>
          <p:cNvSpPr/>
          <p:nvPr/>
        </p:nvSpPr>
        <p:spPr>
          <a:xfrm>
            <a:off x="15" y="0"/>
            <a:ext cx="221920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19219"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8"/>
            <a:ext cx="1506448" cy="5385201"/>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589091" y="594359"/>
            <a:ext cx="5880540" cy="571084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99750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3812087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E854D235-25A8-477E-84D1-897853D90FFF}" type="datetimeFigureOut">
              <a:rPr lang="en-US" smtClean="0"/>
              <a:t>1/10/2025</a:t>
            </a:fld>
            <a:endParaRPr lang="en-US"/>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DA4AE117-204F-43CA-BE9B-406AAD4AC04C}" type="slidenum">
              <a:rPr lang="en-US" smtClean="0"/>
              <a:t>‹#›</a:t>
            </a:fld>
            <a:endParaRPr lang="en-US"/>
          </a:p>
        </p:txBody>
      </p:sp>
    </p:spTree>
    <p:extLst>
      <p:ext uri="{BB962C8B-B14F-4D97-AF65-F5344CB8AC3E}">
        <p14:creationId xmlns:p14="http://schemas.microsoft.com/office/powerpoint/2010/main" val="897056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E854D235-25A8-477E-84D1-897853D90FFF}" type="datetimeFigureOut">
              <a:rPr lang="en-US" smtClean="0"/>
              <a:t>1/10/2025</a:t>
            </a:fld>
            <a:endParaRPr lang="en-US"/>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DA4AE117-204F-43CA-BE9B-406AAD4AC04C}" type="slidenum">
              <a:rPr lang="en-US" smtClean="0"/>
              <a:t>‹#›</a:t>
            </a:fld>
            <a:endParaRPr lang="en-US"/>
          </a:p>
        </p:txBody>
      </p:sp>
    </p:spTree>
    <p:extLst>
      <p:ext uri="{BB962C8B-B14F-4D97-AF65-F5344CB8AC3E}">
        <p14:creationId xmlns:p14="http://schemas.microsoft.com/office/powerpoint/2010/main" val="3257900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0538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3.jpe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0.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image" Target="../media/image5.png"/><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134946"/>
            <a:ext cx="9144001" cy="7230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068947"/>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5"/>
            <a:ext cx="7543800" cy="98739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417834"/>
            <a:ext cx="7543801" cy="44512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22959" y="6152806"/>
            <a:ext cx="4019007" cy="673349"/>
          </a:xfrm>
          <a:prstGeom prst="rect">
            <a:avLst/>
          </a:prstGeom>
        </p:spPr>
      </p:pic>
    </p:spTree>
    <p:extLst>
      <p:ext uri="{BB962C8B-B14F-4D97-AF65-F5344CB8AC3E}">
        <p14:creationId xmlns:p14="http://schemas.microsoft.com/office/powerpoint/2010/main" val="16714551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80" r:id="rId4"/>
    <p:sldLayoutId id="2147483819" r:id="rId5"/>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093805"/>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623317"/>
            <a:ext cx="7886700" cy="4359472"/>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28650" y="6130334"/>
            <a:ext cx="3952059" cy="662133"/>
          </a:xfrm>
          <a:prstGeom prst="rect">
            <a:avLst/>
          </a:prstGeom>
        </p:spPr>
      </p:pic>
    </p:spTree>
    <p:extLst>
      <p:ext uri="{BB962C8B-B14F-4D97-AF65-F5344CB8AC3E}">
        <p14:creationId xmlns:p14="http://schemas.microsoft.com/office/powerpoint/2010/main" val="331027424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5" r:id="rId3"/>
    <p:sldLayoutId id="2147483688"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2140965"/>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019" y="2011680"/>
            <a:ext cx="7772400" cy="413990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85020" y="6180680"/>
            <a:ext cx="3599597" cy="603081"/>
          </a:xfrm>
          <a:prstGeom prst="rect">
            <a:avLst/>
          </a:prstGeom>
        </p:spPr>
      </p:pic>
    </p:spTree>
    <p:extLst>
      <p:ext uri="{BB962C8B-B14F-4D97-AF65-F5344CB8AC3E}">
        <p14:creationId xmlns:p14="http://schemas.microsoft.com/office/powerpoint/2010/main" val="4132313646"/>
      </p:ext>
    </p:extLst>
  </p:cSld>
  <p:clrMap bg1="dk1" tx1="lt1" bg2="dk2" tx2="lt2" accent1="accent1" accent2="accent2" accent3="accent3" accent4="accent4" accent5="accent5" accent6="accent6" hlink="hlink" folHlink="folHlink"/>
  <p:sldLayoutIdLst>
    <p:sldLayoutId id="2147483812" r:id="rId1"/>
    <p:sldLayoutId id="2147483813" r:id="rId2"/>
    <p:sldLayoutId id="2147483815" r:id="rId3"/>
    <p:sldLayoutId id="2147483818" r:id="rId4"/>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B</a:t>
            </a:r>
            <a:r>
              <a:rPr lang="en-US" dirty="0" smtClean="0"/>
              <a:t>DC QI Update</a:t>
            </a:r>
            <a:br>
              <a:rPr lang="en-US" dirty="0" smtClean="0"/>
            </a:br>
            <a:r>
              <a:rPr lang="en-US" dirty="0" smtClean="0"/>
              <a:t>Adult Clinic</a:t>
            </a:r>
            <a:br>
              <a:rPr lang="en-US" dirty="0" smtClean="0"/>
            </a:br>
            <a:r>
              <a:rPr lang="en-US" dirty="0" smtClean="0"/>
              <a:t>Equity Project</a:t>
            </a:r>
            <a:endParaRPr lang="en-US" dirty="0"/>
          </a:p>
        </p:txBody>
      </p:sp>
      <p:sp>
        <p:nvSpPr>
          <p:cNvPr id="3" name="Subtitle 2"/>
          <p:cNvSpPr>
            <a:spLocks noGrp="1"/>
          </p:cNvSpPr>
          <p:nvPr>
            <p:ph type="subTitle" idx="1"/>
          </p:nvPr>
        </p:nvSpPr>
        <p:spPr/>
        <p:txBody>
          <a:bodyPr/>
          <a:lstStyle/>
          <a:p>
            <a:r>
              <a:rPr lang="en-US" dirty="0" smtClean="0"/>
              <a:t>January 2025</a:t>
            </a:r>
            <a:endParaRPr lang="en-US" dirty="0"/>
          </a:p>
        </p:txBody>
      </p:sp>
    </p:spTree>
    <p:extLst>
      <p:ext uri="{BB962C8B-B14F-4D97-AF65-F5344CB8AC3E}">
        <p14:creationId xmlns:p14="http://schemas.microsoft.com/office/powerpoint/2010/main" val="23613286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PDSA </a:t>
            </a:r>
            <a:r>
              <a:rPr lang="en-US" dirty="0" smtClean="0"/>
              <a:t>3- EPIC Data Pull</a:t>
            </a:r>
            <a:endParaRPr lang="en-US" dirty="0"/>
          </a:p>
        </p:txBody>
      </p:sp>
      <p:sp>
        <p:nvSpPr>
          <p:cNvPr id="3" name="Content Placeholder 2"/>
          <p:cNvSpPr>
            <a:spLocks noGrp="1"/>
          </p:cNvSpPr>
          <p:nvPr>
            <p:ph idx="1"/>
          </p:nvPr>
        </p:nvSpPr>
        <p:spPr/>
        <p:txBody>
          <a:bodyPr/>
          <a:lstStyle/>
          <a:p>
            <a:r>
              <a:rPr lang="en-US" dirty="0"/>
              <a:t>Had Bing do a data pull of Hispanic and Black patients who have been seen in the past year, who do not have a CGM and/ or pump, with their previous A1c, and their next appointment date (if they have one in the next 6 months). </a:t>
            </a:r>
          </a:p>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3544725689"/>
              </p:ext>
            </p:extLst>
          </p:nvPr>
        </p:nvGraphicFramePr>
        <p:xfrm>
          <a:off x="2229925" y="2337683"/>
          <a:ext cx="5458987" cy="36752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09652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PDSA 3/4- Questionnaire</a:t>
            </a:r>
            <a:endParaRPr lang="en-US" dirty="0"/>
          </a:p>
        </p:txBody>
      </p:sp>
      <p:sp>
        <p:nvSpPr>
          <p:cNvPr id="3" name="Content Placeholder 2"/>
          <p:cNvSpPr>
            <a:spLocks noGrp="1"/>
          </p:cNvSpPr>
          <p:nvPr>
            <p:ph idx="1"/>
          </p:nvPr>
        </p:nvSpPr>
        <p:spPr/>
        <p:txBody>
          <a:bodyPr/>
          <a:lstStyle/>
          <a:p>
            <a:r>
              <a:rPr lang="en-US" dirty="0"/>
              <a:t>Give the patients not at goal with follow-up scheduled a “Device Disparities Questionnaire” at their visit</a:t>
            </a:r>
          </a:p>
          <a:p>
            <a:pPr marL="0" indent="0">
              <a:buNone/>
            </a:pPr>
            <a:r>
              <a:rPr lang="en-US" dirty="0"/>
              <a:t>“You are receiving this because you are not using a pump and/ or CGM. We want to know what barriers you face in receiving this technology. Please list the top three barriers you experience to not receiving this technology. All information you share is confidential and will not be shared outside of the clinic. This information is not for research and is solely for a quality improvement project so we can better improve the outcomes for patients in our clinic.”</a:t>
            </a:r>
          </a:p>
          <a:p>
            <a:r>
              <a:rPr lang="en-US" dirty="0"/>
              <a:t>Goal is to see what barriers our patients face in getting devices</a:t>
            </a:r>
          </a:p>
          <a:p>
            <a:r>
              <a:rPr lang="en-US" dirty="0"/>
              <a:t>See what barriers are most common and find ways to solve/ mitigate </a:t>
            </a:r>
            <a:r>
              <a:rPr lang="en-US" dirty="0" smtClean="0"/>
              <a:t>those</a:t>
            </a:r>
          </a:p>
          <a:p>
            <a:r>
              <a:rPr lang="en-US" dirty="0" smtClean="0"/>
              <a:t>Did PDSA 3, then we reran the query to caput more patients</a:t>
            </a:r>
            <a:endParaRPr lang="en-US" dirty="0"/>
          </a:p>
          <a:p>
            <a:endParaRPr lang="en-US" dirty="0"/>
          </a:p>
        </p:txBody>
      </p:sp>
    </p:spTree>
    <p:extLst>
      <p:ext uri="{BB962C8B-B14F-4D97-AF65-F5344CB8AC3E}">
        <p14:creationId xmlns:p14="http://schemas.microsoft.com/office/powerpoint/2010/main" val="23644279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PDSA 3/4- Data Reflection</a:t>
            </a:r>
            <a:endParaRPr lang="en-US" dirty="0"/>
          </a:p>
        </p:txBody>
      </p:sp>
      <p:sp>
        <p:nvSpPr>
          <p:cNvPr id="3" name="Content Placeholder 2"/>
          <p:cNvSpPr>
            <a:spLocks noGrp="1"/>
          </p:cNvSpPr>
          <p:nvPr>
            <p:ph idx="1"/>
          </p:nvPr>
        </p:nvSpPr>
        <p:spPr/>
        <p:txBody>
          <a:bodyPr/>
          <a:lstStyle/>
          <a:p>
            <a:r>
              <a:rPr lang="en-US" dirty="0" smtClean="0"/>
              <a:t>- 13% response rate</a:t>
            </a:r>
          </a:p>
          <a:p>
            <a:r>
              <a:rPr lang="en-US" dirty="0" smtClean="0"/>
              <a:t>- </a:t>
            </a:r>
            <a:r>
              <a:rPr lang="en-US" b="1" dirty="0" smtClean="0"/>
              <a:t>43% cancelation </a:t>
            </a:r>
            <a:r>
              <a:rPr lang="en-US" dirty="0" smtClean="0"/>
              <a:t>(for one reason or another) for this population</a:t>
            </a:r>
          </a:p>
          <a:p>
            <a:r>
              <a:rPr lang="en-US" dirty="0" smtClean="0"/>
              <a:t>- While the questionnaire gave us good information regarding technology barriers, the cancelation and no-show rate for this population was very eye-opening</a:t>
            </a:r>
          </a:p>
          <a:p>
            <a:r>
              <a:rPr lang="en-US" dirty="0" smtClean="0"/>
              <a:t>- Can not get technology if they miss their appointment</a:t>
            </a:r>
            <a:endParaRPr lang="en-US" dirty="0"/>
          </a:p>
        </p:txBody>
      </p:sp>
    </p:spTree>
    <p:extLst>
      <p:ext uri="{BB962C8B-B14F-4D97-AF65-F5344CB8AC3E}">
        <p14:creationId xmlns:p14="http://schemas.microsoft.com/office/powerpoint/2010/main" val="20850138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Pareto for Questionnaire Responses</a:t>
            </a:r>
            <a:endParaRPr lang="en-US" dirty="0"/>
          </a:p>
        </p:txBody>
      </p:sp>
      <p:cxnSp>
        <p:nvCxnSpPr>
          <p:cNvPr id="6" name="Straight Arrow Connector 5"/>
          <p:cNvCxnSpPr/>
          <p:nvPr/>
        </p:nvCxnSpPr>
        <p:spPr>
          <a:xfrm>
            <a:off x="1081377" y="1144988"/>
            <a:ext cx="333955" cy="113703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8" name="Straight Arrow Connector 7"/>
          <p:cNvCxnSpPr/>
          <p:nvPr/>
        </p:nvCxnSpPr>
        <p:spPr>
          <a:xfrm>
            <a:off x="1097280" y="1144988"/>
            <a:ext cx="1065475" cy="190831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9" name="TextBox 8"/>
          <p:cNvSpPr txBox="1"/>
          <p:nvPr/>
        </p:nvSpPr>
        <p:spPr>
          <a:xfrm>
            <a:off x="556591" y="780301"/>
            <a:ext cx="1232452" cy="369332"/>
          </a:xfrm>
          <a:prstGeom prst="rect">
            <a:avLst/>
          </a:prstGeom>
          <a:noFill/>
        </p:spPr>
        <p:txBody>
          <a:bodyPr wrap="square" rtlCol="0">
            <a:spAutoFit/>
          </a:bodyPr>
          <a:lstStyle/>
          <a:p>
            <a:r>
              <a:rPr lang="en-US" dirty="0" smtClean="0"/>
              <a:t>Vital Few</a:t>
            </a:r>
            <a:endParaRPr lang="en-US" dirty="0"/>
          </a:p>
        </p:txBody>
      </p:sp>
      <p:graphicFrame>
        <p:nvGraphicFramePr>
          <p:cNvPr id="11" name="Content Placeholder 10">
            <a:extLst>
              <a:ext uri="{FF2B5EF4-FFF2-40B4-BE49-F238E27FC236}">
                <a16:creationId xmlns:a16="http://schemas.microsoft.com/office/drawing/2014/main" id="{DA8069EC-BD50-46E7-380A-780B3F09E652}"/>
              </a:ext>
            </a:extLst>
          </p:cNvPr>
          <p:cNvGraphicFramePr>
            <a:graphicFrameLocks noGrp="1"/>
          </p:cNvGraphicFramePr>
          <p:nvPr>
            <p:ph idx="1"/>
            <p:extLst>
              <p:ext uri="{D42A27DB-BD31-4B8C-83A1-F6EECF244321}">
                <p14:modId xmlns:p14="http://schemas.microsoft.com/office/powerpoint/2010/main" val="2935708573"/>
              </p:ext>
            </p:extLst>
          </p:nvPr>
        </p:nvGraphicFramePr>
        <p:xfrm>
          <a:off x="822325" y="1417638"/>
          <a:ext cx="7543800" cy="4451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13551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 the Vital Few</a:t>
            </a:r>
            <a:endParaRPr lang="en-US" dirty="0"/>
          </a:p>
        </p:txBody>
      </p:sp>
      <p:sp>
        <p:nvSpPr>
          <p:cNvPr id="3" name="Content Placeholder 2"/>
          <p:cNvSpPr>
            <a:spLocks noGrp="1"/>
          </p:cNvSpPr>
          <p:nvPr>
            <p:ph idx="1"/>
          </p:nvPr>
        </p:nvSpPr>
        <p:spPr/>
        <p:txBody>
          <a:bodyPr/>
          <a:lstStyle/>
          <a:p>
            <a:r>
              <a:rPr lang="en-US" dirty="0" smtClean="0"/>
              <a:t>Nervous about Change</a:t>
            </a:r>
          </a:p>
          <a:p>
            <a:pPr lvl="1"/>
            <a:r>
              <a:rPr lang="en-US" dirty="0" smtClean="0"/>
              <a:t>Education!</a:t>
            </a:r>
          </a:p>
          <a:p>
            <a:pPr lvl="1"/>
            <a:r>
              <a:rPr lang="en-US" dirty="0" smtClean="0"/>
              <a:t>Remind patients we are here to support this change</a:t>
            </a:r>
          </a:p>
          <a:p>
            <a:pPr lvl="1"/>
            <a:r>
              <a:rPr lang="en-US" dirty="0" smtClean="0"/>
              <a:t>Provide resources about where they can go for questions</a:t>
            </a:r>
          </a:p>
          <a:p>
            <a:pPr lvl="1"/>
            <a:r>
              <a:rPr lang="en-US" dirty="0" smtClean="0"/>
              <a:t>Offer alternatives; do not have to start AID immediately, start with just a CGM, then add a pump or insulin pen, then turn on AID</a:t>
            </a:r>
          </a:p>
          <a:p>
            <a:r>
              <a:rPr lang="en-US" dirty="0" smtClean="0"/>
              <a:t>Cost</a:t>
            </a:r>
          </a:p>
          <a:p>
            <a:pPr lvl="1"/>
            <a:r>
              <a:rPr lang="en-US" dirty="0" smtClean="0"/>
              <a:t>While we can not directly change the cost of these products we can still help in a few ways</a:t>
            </a:r>
          </a:p>
          <a:p>
            <a:pPr lvl="1"/>
            <a:r>
              <a:rPr lang="en-US" dirty="0" smtClean="0"/>
              <a:t>Work with the patient and their insurance for what may be the most cost-effective, i.e. going through pharmacy instead of DME</a:t>
            </a:r>
          </a:p>
          <a:p>
            <a:pPr lvl="1"/>
            <a:r>
              <a:rPr lang="en-US" dirty="0" smtClean="0"/>
              <a:t>Coupons available for specific products</a:t>
            </a:r>
          </a:p>
          <a:p>
            <a:pPr lvl="1"/>
            <a:r>
              <a:rPr lang="en-US" dirty="0" smtClean="0"/>
              <a:t>Industry support systems for limiting out-of-pocket cost</a:t>
            </a:r>
          </a:p>
          <a:p>
            <a:pPr lvl="1"/>
            <a:endParaRPr lang="en-US" dirty="0"/>
          </a:p>
        </p:txBody>
      </p:sp>
      <p:sp>
        <p:nvSpPr>
          <p:cNvPr id="4" name="Text Placeholder 3"/>
          <p:cNvSpPr>
            <a:spLocks noGrp="1"/>
          </p:cNvSpPr>
          <p:nvPr>
            <p:ph type="body" sz="half" idx="2"/>
          </p:nvPr>
        </p:nvSpPr>
        <p:spPr/>
        <p:txBody>
          <a:bodyPr/>
          <a:lstStyle/>
          <a:p>
            <a:r>
              <a:rPr lang="en-US" dirty="0" smtClean="0"/>
              <a:t>Ultimately we should work on focusing our education on these aspects to increase device use in our clinic, especially for minorities. </a:t>
            </a:r>
            <a:endParaRPr lang="en-US" dirty="0"/>
          </a:p>
        </p:txBody>
      </p:sp>
    </p:spTree>
    <p:extLst>
      <p:ext uri="{BB962C8B-B14F-4D97-AF65-F5344CB8AC3E}">
        <p14:creationId xmlns:p14="http://schemas.microsoft.com/office/powerpoint/2010/main" val="875274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CGM Use by Race Now</a:t>
            </a:r>
            <a:endParaRPr lang="en-US" dirty="0"/>
          </a:p>
        </p:txBody>
      </p:sp>
      <p:pic>
        <p:nvPicPr>
          <p:cNvPr id="4" name="Content Placeholder 3"/>
          <p:cNvPicPr>
            <a:picLocks noGrp="1" noChangeAspect="1"/>
          </p:cNvPicPr>
          <p:nvPr>
            <p:ph idx="1"/>
          </p:nvPr>
        </p:nvPicPr>
        <p:blipFill>
          <a:blip r:embed="rId2"/>
          <a:stretch>
            <a:fillRect/>
          </a:stretch>
        </p:blipFill>
        <p:spPr>
          <a:xfrm>
            <a:off x="822325" y="1430407"/>
            <a:ext cx="7543800" cy="4425811"/>
          </a:xfrm>
          <a:prstGeom prst="rect">
            <a:avLst/>
          </a:prstGeom>
        </p:spPr>
      </p:pic>
    </p:spTree>
    <p:extLst>
      <p:ext uri="{BB962C8B-B14F-4D97-AF65-F5344CB8AC3E}">
        <p14:creationId xmlns:p14="http://schemas.microsoft.com/office/powerpoint/2010/main" val="1640818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Pump </a:t>
            </a:r>
            <a:r>
              <a:rPr lang="en-US" dirty="0"/>
              <a:t>Use by Race Now</a:t>
            </a:r>
          </a:p>
        </p:txBody>
      </p:sp>
      <p:pic>
        <p:nvPicPr>
          <p:cNvPr id="4" name="Content Placeholder 3"/>
          <p:cNvPicPr>
            <a:picLocks noGrp="1" noChangeAspect="1"/>
          </p:cNvPicPr>
          <p:nvPr>
            <p:ph idx="1"/>
          </p:nvPr>
        </p:nvPicPr>
        <p:blipFill>
          <a:blip r:embed="rId2"/>
          <a:stretch>
            <a:fillRect/>
          </a:stretch>
        </p:blipFill>
        <p:spPr>
          <a:xfrm>
            <a:off x="822325" y="1438956"/>
            <a:ext cx="7543800" cy="4408714"/>
          </a:xfrm>
          <a:prstGeom prst="rect">
            <a:avLst/>
          </a:prstGeom>
        </p:spPr>
      </p:pic>
    </p:spTree>
    <p:extLst>
      <p:ext uri="{BB962C8B-B14F-4D97-AF65-F5344CB8AC3E}">
        <p14:creationId xmlns:p14="http://schemas.microsoft.com/office/powerpoint/2010/main" val="3488696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802" y="1773141"/>
            <a:ext cx="1506448" cy="1169020"/>
          </a:xfrm>
        </p:spPr>
        <p:txBody>
          <a:bodyPr/>
          <a:lstStyle/>
          <a:p>
            <a:pPr algn="ctr"/>
            <a:r>
              <a:rPr lang="en-US" dirty="0" smtClean="0"/>
              <a:t>Next Steps</a:t>
            </a:r>
            <a:endParaRPr lang="en-US" dirty="0"/>
          </a:p>
        </p:txBody>
      </p:sp>
      <p:sp>
        <p:nvSpPr>
          <p:cNvPr id="3" name="Content Placeholder 2"/>
          <p:cNvSpPr>
            <a:spLocks noGrp="1"/>
          </p:cNvSpPr>
          <p:nvPr>
            <p:ph idx="1"/>
          </p:nvPr>
        </p:nvSpPr>
        <p:spPr/>
        <p:txBody>
          <a:bodyPr/>
          <a:lstStyle/>
          <a:p>
            <a:r>
              <a:rPr lang="en-US" dirty="0" smtClean="0"/>
              <a:t>PDSA 5: Call patients and discuss what barriers they face to coming to the clinic. We can not discuss technology with patients we can not see. Perhaps there is a barrier here we can address.</a:t>
            </a:r>
          </a:p>
          <a:p>
            <a:endParaRPr lang="en-US" dirty="0"/>
          </a:p>
          <a:p>
            <a:r>
              <a:rPr lang="en-US" dirty="0" smtClean="0"/>
              <a:t>Need to test our education for cost and fear of change. Not quite sure the best way to test this. Approach one of the patients that answered that in the questionnaire and have a discussion with them. </a:t>
            </a:r>
            <a:endParaRPr lang="en-US" dirty="0"/>
          </a:p>
        </p:txBody>
      </p:sp>
    </p:spTree>
    <p:extLst>
      <p:ext uri="{BB962C8B-B14F-4D97-AF65-F5344CB8AC3E}">
        <p14:creationId xmlns:p14="http://schemas.microsoft.com/office/powerpoint/2010/main" val="33864615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Project Success</a:t>
            </a:r>
            <a:endParaRPr lang="en-US" dirty="0"/>
          </a:p>
        </p:txBody>
      </p:sp>
      <p:sp>
        <p:nvSpPr>
          <p:cNvPr id="3" name="Content Placeholder 2"/>
          <p:cNvSpPr>
            <a:spLocks noGrp="1"/>
          </p:cNvSpPr>
          <p:nvPr>
            <p:ph idx="1"/>
          </p:nvPr>
        </p:nvSpPr>
        <p:spPr/>
        <p:txBody>
          <a:bodyPr/>
          <a:lstStyle/>
          <a:p>
            <a:r>
              <a:rPr lang="en-US" sz="3600" dirty="0" smtClean="0"/>
              <a:t>- High device utilization rate in our clinic</a:t>
            </a:r>
          </a:p>
          <a:p>
            <a:r>
              <a:rPr lang="en-US" sz="3600" dirty="0" smtClean="0"/>
              <a:t>- Predominately white patients </a:t>
            </a:r>
          </a:p>
          <a:p>
            <a:r>
              <a:rPr lang="en-US" sz="3600" dirty="0" smtClean="0"/>
              <a:t>- Lack of buy-in</a:t>
            </a:r>
          </a:p>
          <a:p>
            <a:pPr marL="0" indent="0">
              <a:buNone/>
            </a:pPr>
            <a:endParaRPr lang="en-US" dirty="0"/>
          </a:p>
        </p:txBody>
      </p:sp>
    </p:spTree>
    <p:extLst>
      <p:ext uri="{BB962C8B-B14F-4D97-AF65-F5344CB8AC3E}">
        <p14:creationId xmlns:p14="http://schemas.microsoft.com/office/powerpoint/2010/main" val="3461082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59833" y="364067"/>
            <a:ext cx="1506448" cy="1686959"/>
          </a:xfrm>
        </p:spPr>
        <p:txBody>
          <a:bodyPr/>
          <a:lstStyle/>
          <a:p>
            <a:r>
              <a:rPr lang="en-US" dirty="0" smtClean="0"/>
              <a:t>Other Ideas to Help</a:t>
            </a:r>
            <a:endParaRPr lang="en-US" dirty="0"/>
          </a:p>
        </p:txBody>
      </p:sp>
      <p:sp>
        <p:nvSpPr>
          <p:cNvPr id="6" name="Content Placeholder 5"/>
          <p:cNvSpPr>
            <a:spLocks noGrp="1"/>
          </p:cNvSpPr>
          <p:nvPr>
            <p:ph idx="1"/>
          </p:nvPr>
        </p:nvSpPr>
        <p:spPr/>
        <p:txBody>
          <a:bodyPr/>
          <a:lstStyle/>
          <a:p>
            <a:r>
              <a:rPr lang="en-US" dirty="0" smtClean="0"/>
              <a:t>Implement Social Determinants of Health Questionnaire</a:t>
            </a:r>
          </a:p>
          <a:p>
            <a:pPr lvl="1"/>
            <a:r>
              <a:rPr lang="en-US" dirty="0" smtClean="0"/>
              <a:t>Allow us to better understand specific barriers</a:t>
            </a:r>
          </a:p>
          <a:p>
            <a:pPr lvl="1"/>
            <a:r>
              <a:rPr lang="en-US" dirty="0" smtClean="0"/>
              <a:t>Give attention to all patients</a:t>
            </a:r>
          </a:p>
          <a:p>
            <a:pPr lvl="1"/>
            <a:r>
              <a:rPr lang="en-US" dirty="0" smtClean="0"/>
              <a:t>Get a well-rounded idea of a patient’s hardships and concerns and what is impacting their health</a:t>
            </a:r>
          </a:p>
          <a:p>
            <a:pPr lvl="1"/>
            <a:r>
              <a:rPr lang="en-US" dirty="0" smtClean="0"/>
              <a:t>Zoom out from diabetes technology, but also learn about the barriers patients face that may interfere with them being on technology.</a:t>
            </a:r>
          </a:p>
          <a:p>
            <a:pPr lvl="1"/>
            <a:endParaRPr lang="en-US" dirty="0" smtClean="0"/>
          </a:p>
          <a:p>
            <a:pPr lvl="1"/>
            <a:endParaRPr lang="en-US" dirty="0"/>
          </a:p>
        </p:txBody>
      </p:sp>
    </p:spTree>
    <p:extLst>
      <p:ext uri="{BB962C8B-B14F-4D97-AF65-F5344CB8AC3E}">
        <p14:creationId xmlns:p14="http://schemas.microsoft.com/office/powerpoint/2010/main" val="1900040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273" y="286605"/>
            <a:ext cx="8325015" cy="987392"/>
          </a:xfrm>
        </p:spPr>
        <p:txBody>
          <a:bodyPr>
            <a:normAutofit fontScale="90000"/>
          </a:bodyPr>
          <a:lstStyle/>
          <a:p>
            <a:pPr algn="ctr"/>
            <a:r>
              <a:rPr lang="en-US" dirty="0" smtClean="0"/>
              <a:t>BDC: Who Makes Up the Adult Clinic?</a:t>
            </a:r>
            <a:endParaRPr lang="en-US" dirty="0"/>
          </a:p>
        </p:txBody>
      </p:sp>
      <p:sp>
        <p:nvSpPr>
          <p:cNvPr id="3" name="Content Placeholder 2"/>
          <p:cNvSpPr>
            <a:spLocks noGrp="1"/>
          </p:cNvSpPr>
          <p:nvPr>
            <p:ph idx="1"/>
          </p:nvPr>
        </p:nvSpPr>
        <p:spPr/>
        <p:txBody>
          <a:bodyPr/>
          <a:lstStyle/>
          <a:p>
            <a:r>
              <a:rPr lang="en-US" dirty="0" smtClean="0"/>
              <a:t>- </a:t>
            </a:r>
            <a:r>
              <a:rPr lang="en-US" dirty="0" smtClean="0"/>
              <a:t>2,849 unique patients</a:t>
            </a:r>
          </a:p>
          <a:p>
            <a:r>
              <a:rPr lang="en-US" dirty="0" smtClean="0"/>
              <a:t>- 77% privately insured, 20% Government, 2% Military, 1% Self-Pay</a:t>
            </a:r>
          </a:p>
          <a:p>
            <a:r>
              <a:rPr lang="en-US" dirty="0" smtClean="0"/>
              <a:t>- 2% Non-Hispanic Black, 8% Hispanic, 85% White, 5% Other/ 	Declined to Answer</a:t>
            </a:r>
          </a:p>
          <a:p>
            <a:r>
              <a:rPr lang="en-US" dirty="0" smtClean="0"/>
              <a:t>- 7,236 visits per year</a:t>
            </a:r>
          </a:p>
          <a:p>
            <a:r>
              <a:rPr lang="en-US" dirty="0" smtClean="0"/>
              <a:t>- Providers: 6 MD, 1 NP, 2 PA</a:t>
            </a:r>
          </a:p>
          <a:p>
            <a:r>
              <a:rPr lang="en-US" dirty="0" smtClean="0"/>
              <a:t>- CDCES: 1 social worker, 1 nurse, 3 dieticians</a:t>
            </a:r>
          </a:p>
          <a:p>
            <a:r>
              <a:rPr lang="en-US" dirty="0" smtClean="0"/>
              <a:t>- 2 MA’s</a:t>
            </a:r>
          </a:p>
          <a:p>
            <a:r>
              <a:rPr lang="en-US" dirty="0" smtClean="0"/>
              <a:t>- 1 Person solely responsible for all </a:t>
            </a:r>
            <a:r>
              <a:rPr lang="en-US" dirty="0"/>
              <a:t>p</a:t>
            </a:r>
            <a:r>
              <a:rPr lang="en-US" dirty="0" smtClean="0"/>
              <a:t>rior authorizations</a:t>
            </a:r>
            <a:endParaRPr lang="en-US" dirty="0"/>
          </a:p>
        </p:txBody>
      </p:sp>
    </p:spTree>
    <p:extLst>
      <p:ext uri="{BB962C8B-B14F-4D97-AF65-F5344CB8AC3E}">
        <p14:creationId xmlns:p14="http://schemas.microsoft.com/office/powerpoint/2010/main" val="1703624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QI Project </a:t>
            </a:r>
            <a:r>
              <a:rPr lang="en-US" dirty="0" smtClean="0"/>
              <a:t>2023-2025</a:t>
            </a:r>
            <a:endParaRPr lang="en-US" dirty="0"/>
          </a:p>
        </p:txBody>
      </p:sp>
      <p:sp>
        <p:nvSpPr>
          <p:cNvPr id="3" name="Content Placeholder 2"/>
          <p:cNvSpPr>
            <a:spLocks noGrp="1"/>
          </p:cNvSpPr>
          <p:nvPr>
            <p:ph idx="1"/>
          </p:nvPr>
        </p:nvSpPr>
        <p:spPr/>
        <p:txBody>
          <a:bodyPr>
            <a:normAutofit lnSpcReduction="10000"/>
          </a:bodyPr>
          <a:lstStyle/>
          <a:p>
            <a:r>
              <a:rPr lang="en-US" dirty="0" smtClean="0"/>
              <a:t>Improve access to diabetes technologies for our minority patients</a:t>
            </a:r>
          </a:p>
          <a:p>
            <a:r>
              <a:rPr lang="en-US" dirty="0" smtClean="0"/>
              <a:t>Part of the Equity Team</a:t>
            </a:r>
          </a:p>
          <a:p>
            <a:r>
              <a:rPr lang="en-US" dirty="0"/>
              <a:t>Increase the amount of Black + Hispanic Patients using CGM’s by 5% by 12/31/2024 (T1D exchange goal is 70%) </a:t>
            </a:r>
          </a:p>
          <a:p>
            <a:r>
              <a:rPr lang="en-US" dirty="0"/>
              <a:t>Increase the amount of Black + Hispanic Patients using Pumps by 5% by 12/31/2024 (T1D exchange goal is 65</a:t>
            </a:r>
            <a:r>
              <a:rPr lang="en-US" dirty="0" smtClean="0"/>
              <a:t>%)</a:t>
            </a:r>
            <a:endParaRPr lang="en-US" dirty="0"/>
          </a:p>
          <a:p>
            <a:r>
              <a:rPr lang="en-US" dirty="0"/>
              <a:t>*Our AIMS are different than the Equity Team’s to align more realistically with our patient population and how many patients are currently using technology</a:t>
            </a:r>
          </a:p>
          <a:p>
            <a:r>
              <a:rPr lang="en-US" dirty="0"/>
              <a:t>Disparities for diabetes devices exist EVERYWHERE!</a:t>
            </a:r>
          </a:p>
          <a:p>
            <a:r>
              <a:rPr lang="en-US" dirty="0"/>
              <a:t>This needs to be a priority for all clinics, insurance companies, and device companies in order to create systematic changes.</a:t>
            </a:r>
          </a:p>
          <a:p>
            <a:endParaRPr lang="en-US" dirty="0"/>
          </a:p>
        </p:txBody>
      </p:sp>
    </p:spTree>
    <p:extLst>
      <p:ext uri="{BB962C8B-B14F-4D97-AF65-F5344CB8AC3E}">
        <p14:creationId xmlns:p14="http://schemas.microsoft.com/office/powerpoint/2010/main" val="2118138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E0A41-1962-4D9D-8B5E-3FE95B351B9B}"/>
              </a:ext>
            </a:extLst>
          </p:cNvPr>
          <p:cNvSpPr>
            <a:spLocks noGrp="1"/>
          </p:cNvSpPr>
          <p:nvPr>
            <p:ph type="ctrTitle"/>
          </p:nvPr>
        </p:nvSpPr>
        <p:spPr>
          <a:xfrm>
            <a:off x="4988209" y="1016023"/>
            <a:ext cx="4072855" cy="177490"/>
          </a:xfrm>
        </p:spPr>
        <p:txBody>
          <a:bodyPr>
            <a:noAutofit/>
          </a:bodyPr>
          <a:lstStyle/>
          <a:p>
            <a:r>
              <a:rPr lang="en-US" sz="1350" dirty="0"/>
              <a:t>CGM/Pump Process Map – Current patient</a:t>
            </a:r>
          </a:p>
        </p:txBody>
      </p:sp>
      <p:sp>
        <p:nvSpPr>
          <p:cNvPr id="4" name="Flowchart: Terminator 3">
            <a:extLst>
              <a:ext uri="{FF2B5EF4-FFF2-40B4-BE49-F238E27FC236}">
                <a16:creationId xmlns:a16="http://schemas.microsoft.com/office/drawing/2014/main" id="{679F5A7F-0143-94BE-AB59-590ED1C69C17}"/>
              </a:ext>
            </a:extLst>
          </p:cNvPr>
          <p:cNvSpPr/>
          <p:nvPr/>
        </p:nvSpPr>
        <p:spPr>
          <a:xfrm>
            <a:off x="2155294" y="402855"/>
            <a:ext cx="1195343" cy="413646"/>
          </a:xfrm>
          <a:prstGeom prst="flowChartTerminator">
            <a:avLst/>
          </a:prstGeom>
          <a:solidFill>
            <a:schemeClr val="accent5"/>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25" b="1" dirty="0"/>
              <a:t>Pt attends clinic appointment/Phone call to clinic</a:t>
            </a:r>
          </a:p>
        </p:txBody>
      </p:sp>
      <p:cxnSp>
        <p:nvCxnSpPr>
          <p:cNvPr id="8" name="Straight Arrow Connector 7">
            <a:extLst>
              <a:ext uri="{FF2B5EF4-FFF2-40B4-BE49-F238E27FC236}">
                <a16:creationId xmlns:a16="http://schemas.microsoft.com/office/drawing/2014/main" id="{8BA4226E-A0E7-D157-BFEE-7DA861156B54}"/>
              </a:ext>
            </a:extLst>
          </p:cNvPr>
          <p:cNvCxnSpPr>
            <a:cxnSpLocks/>
          </p:cNvCxnSpPr>
          <p:nvPr/>
        </p:nvCxnSpPr>
        <p:spPr>
          <a:xfrm flipH="1">
            <a:off x="1677446" y="686376"/>
            <a:ext cx="477848" cy="3257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angle: Rounded Corners 9">
            <a:extLst>
              <a:ext uri="{FF2B5EF4-FFF2-40B4-BE49-F238E27FC236}">
                <a16:creationId xmlns:a16="http://schemas.microsoft.com/office/drawing/2014/main" id="{0CD4C3DB-BA6D-AB13-E3A3-BC08BA26A9AB}"/>
              </a:ext>
            </a:extLst>
          </p:cNvPr>
          <p:cNvSpPr/>
          <p:nvPr/>
        </p:nvSpPr>
        <p:spPr>
          <a:xfrm>
            <a:off x="1221667" y="1059218"/>
            <a:ext cx="659681" cy="415254"/>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Family expresses interest in pump/CGM</a:t>
            </a:r>
          </a:p>
        </p:txBody>
      </p:sp>
      <p:sp>
        <p:nvSpPr>
          <p:cNvPr id="38" name="Speech Bubble: Oval 37">
            <a:extLst>
              <a:ext uri="{FF2B5EF4-FFF2-40B4-BE49-F238E27FC236}">
                <a16:creationId xmlns:a16="http://schemas.microsoft.com/office/drawing/2014/main" id="{5F927BDD-8DF6-A718-A52D-E92489CED1BF}"/>
              </a:ext>
            </a:extLst>
          </p:cNvPr>
          <p:cNvSpPr/>
          <p:nvPr/>
        </p:nvSpPr>
        <p:spPr>
          <a:xfrm>
            <a:off x="981091" y="3087900"/>
            <a:ext cx="1031319" cy="593584"/>
          </a:xfrm>
          <a:prstGeom prst="wedgeEllipseCallout">
            <a:avLst/>
          </a:prstGeom>
          <a:solidFill>
            <a:schemeClr val="accent2"/>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Educator comes in clinic room to discuss potential pump/ </a:t>
            </a:r>
            <a:r>
              <a:rPr lang="en-US" sz="600" b="1" dirty="0" err="1">
                <a:solidFill>
                  <a:schemeClr val="bg1"/>
                </a:solidFill>
              </a:rPr>
              <a:t>cgm</a:t>
            </a:r>
            <a:r>
              <a:rPr lang="en-US" sz="600" b="1" dirty="0">
                <a:solidFill>
                  <a:schemeClr val="bg1"/>
                </a:solidFill>
              </a:rPr>
              <a:t> options and initial training</a:t>
            </a:r>
          </a:p>
        </p:txBody>
      </p:sp>
      <p:cxnSp>
        <p:nvCxnSpPr>
          <p:cNvPr id="39" name="Straight Arrow Connector 38">
            <a:extLst>
              <a:ext uri="{FF2B5EF4-FFF2-40B4-BE49-F238E27FC236}">
                <a16:creationId xmlns:a16="http://schemas.microsoft.com/office/drawing/2014/main" id="{763D5B29-7CE4-83FA-9148-9C09A8A9043F}"/>
              </a:ext>
            </a:extLst>
          </p:cNvPr>
          <p:cNvCxnSpPr>
            <a:cxnSpLocks/>
          </p:cNvCxnSpPr>
          <p:nvPr/>
        </p:nvCxnSpPr>
        <p:spPr>
          <a:xfrm>
            <a:off x="1514416" y="1640714"/>
            <a:ext cx="995987" cy="6029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angle: Rounded Corners 6">
            <a:extLst>
              <a:ext uri="{FF2B5EF4-FFF2-40B4-BE49-F238E27FC236}">
                <a16:creationId xmlns:a16="http://schemas.microsoft.com/office/drawing/2014/main" id="{484E1DAA-F5E6-CBFE-9122-22347C87CFF8}"/>
              </a:ext>
            </a:extLst>
          </p:cNvPr>
          <p:cNvSpPr/>
          <p:nvPr/>
        </p:nvSpPr>
        <p:spPr>
          <a:xfrm>
            <a:off x="3353279" y="1080930"/>
            <a:ext cx="759293" cy="42174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CDE/Provider ask family if they are interested in pump/CGM</a:t>
            </a:r>
          </a:p>
        </p:txBody>
      </p:sp>
      <p:sp>
        <p:nvSpPr>
          <p:cNvPr id="22" name="Flowchart: Terminator 21">
            <a:extLst>
              <a:ext uri="{FF2B5EF4-FFF2-40B4-BE49-F238E27FC236}">
                <a16:creationId xmlns:a16="http://schemas.microsoft.com/office/drawing/2014/main" id="{165A8965-A857-055A-DA2D-424FE163137F}"/>
              </a:ext>
            </a:extLst>
          </p:cNvPr>
          <p:cNvSpPr/>
          <p:nvPr/>
        </p:nvSpPr>
        <p:spPr>
          <a:xfrm>
            <a:off x="5712077" y="1663885"/>
            <a:ext cx="309993" cy="110538"/>
          </a:xfrm>
          <a:prstGeom prst="flowChartTerminator">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825" b="1" dirty="0"/>
          </a:p>
        </p:txBody>
      </p:sp>
      <p:sp>
        <p:nvSpPr>
          <p:cNvPr id="23" name="Flowchart: Decision 22">
            <a:extLst>
              <a:ext uri="{FF2B5EF4-FFF2-40B4-BE49-F238E27FC236}">
                <a16:creationId xmlns:a16="http://schemas.microsoft.com/office/drawing/2014/main" id="{53B9F540-6323-F6ED-C31F-5B1FC286A113}"/>
              </a:ext>
            </a:extLst>
          </p:cNvPr>
          <p:cNvSpPr/>
          <p:nvPr/>
        </p:nvSpPr>
        <p:spPr>
          <a:xfrm>
            <a:off x="5720326" y="1833219"/>
            <a:ext cx="309993" cy="177490"/>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b="1" dirty="0">
              <a:solidFill>
                <a:schemeClr val="bg1"/>
              </a:solidFill>
            </a:endParaRPr>
          </a:p>
        </p:txBody>
      </p:sp>
      <p:sp>
        <p:nvSpPr>
          <p:cNvPr id="25" name="Speech Bubble: Oval 24">
            <a:extLst>
              <a:ext uri="{FF2B5EF4-FFF2-40B4-BE49-F238E27FC236}">
                <a16:creationId xmlns:a16="http://schemas.microsoft.com/office/drawing/2014/main" id="{7D124E1F-2015-CB2E-D839-ECC41F2EA928}"/>
              </a:ext>
            </a:extLst>
          </p:cNvPr>
          <p:cNvSpPr/>
          <p:nvPr/>
        </p:nvSpPr>
        <p:spPr>
          <a:xfrm>
            <a:off x="5720326" y="2080310"/>
            <a:ext cx="309994" cy="153027"/>
          </a:xfrm>
          <a:prstGeom prst="wedgeEllipseCallou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b="1" dirty="0">
              <a:solidFill>
                <a:schemeClr val="bg1"/>
              </a:solidFill>
            </a:endParaRPr>
          </a:p>
        </p:txBody>
      </p:sp>
      <p:sp>
        <p:nvSpPr>
          <p:cNvPr id="28" name="Rectangle: Rounded Corners 27">
            <a:extLst>
              <a:ext uri="{FF2B5EF4-FFF2-40B4-BE49-F238E27FC236}">
                <a16:creationId xmlns:a16="http://schemas.microsoft.com/office/drawing/2014/main" id="{7FBD8480-C9CB-9F67-3526-73E4BE0E7049}"/>
              </a:ext>
            </a:extLst>
          </p:cNvPr>
          <p:cNvSpPr/>
          <p:nvPr/>
        </p:nvSpPr>
        <p:spPr>
          <a:xfrm>
            <a:off x="5761628" y="2309585"/>
            <a:ext cx="256317" cy="12259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b="1" dirty="0">
              <a:solidFill>
                <a:schemeClr val="bg1"/>
              </a:solidFill>
            </a:endParaRPr>
          </a:p>
        </p:txBody>
      </p:sp>
      <p:sp>
        <p:nvSpPr>
          <p:cNvPr id="30" name="Rectangle 29">
            <a:extLst>
              <a:ext uri="{FF2B5EF4-FFF2-40B4-BE49-F238E27FC236}">
                <a16:creationId xmlns:a16="http://schemas.microsoft.com/office/drawing/2014/main" id="{2FA982EF-0E32-0D66-032A-3478CA019039}"/>
              </a:ext>
            </a:extLst>
          </p:cNvPr>
          <p:cNvSpPr/>
          <p:nvPr/>
        </p:nvSpPr>
        <p:spPr>
          <a:xfrm>
            <a:off x="5642933" y="1183625"/>
            <a:ext cx="3265027" cy="13613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3" name="TextBox 32">
            <a:extLst>
              <a:ext uri="{FF2B5EF4-FFF2-40B4-BE49-F238E27FC236}">
                <a16:creationId xmlns:a16="http://schemas.microsoft.com/office/drawing/2014/main" id="{0360DCF3-4118-6600-2572-AA1A89117A0D}"/>
              </a:ext>
            </a:extLst>
          </p:cNvPr>
          <p:cNvSpPr txBox="1"/>
          <p:nvPr/>
        </p:nvSpPr>
        <p:spPr>
          <a:xfrm>
            <a:off x="5651106" y="1211723"/>
            <a:ext cx="3080661" cy="230832"/>
          </a:xfrm>
          <a:prstGeom prst="rect">
            <a:avLst/>
          </a:prstGeom>
          <a:noFill/>
        </p:spPr>
        <p:txBody>
          <a:bodyPr wrap="square" rtlCol="0">
            <a:spAutoFit/>
          </a:bodyPr>
          <a:lstStyle/>
          <a:p>
            <a:r>
              <a:rPr lang="en-US" sz="900" dirty="0"/>
              <a:t>Key:</a:t>
            </a:r>
          </a:p>
        </p:txBody>
      </p:sp>
      <p:sp>
        <p:nvSpPr>
          <p:cNvPr id="34" name="TextBox 33">
            <a:extLst>
              <a:ext uri="{FF2B5EF4-FFF2-40B4-BE49-F238E27FC236}">
                <a16:creationId xmlns:a16="http://schemas.microsoft.com/office/drawing/2014/main" id="{7EBC12BC-E277-6A7A-9F2D-ADF86A22871E}"/>
              </a:ext>
            </a:extLst>
          </p:cNvPr>
          <p:cNvSpPr txBox="1"/>
          <p:nvPr/>
        </p:nvSpPr>
        <p:spPr>
          <a:xfrm>
            <a:off x="6045664" y="1615354"/>
            <a:ext cx="1261752" cy="230832"/>
          </a:xfrm>
          <a:prstGeom prst="rect">
            <a:avLst/>
          </a:prstGeom>
          <a:noFill/>
        </p:spPr>
        <p:txBody>
          <a:bodyPr wrap="square" rtlCol="0">
            <a:spAutoFit/>
          </a:bodyPr>
          <a:lstStyle/>
          <a:p>
            <a:r>
              <a:rPr lang="en-US" sz="900" dirty="0"/>
              <a:t>Process Start</a:t>
            </a:r>
          </a:p>
        </p:txBody>
      </p:sp>
      <p:sp>
        <p:nvSpPr>
          <p:cNvPr id="37" name="TextBox 36">
            <a:extLst>
              <a:ext uri="{FF2B5EF4-FFF2-40B4-BE49-F238E27FC236}">
                <a16:creationId xmlns:a16="http://schemas.microsoft.com/office/drawing/2014/main" id="{B4D92957-4FD4-8EEE-E579-51E6DFFD5401}"/>
              </a:ext>
            </a:extLst>
          </p:cNvPr>
          <p:cNvSpPr txBox="1"/>
          <p:nvPr/>
        </p:nvSpPr>
        <p:spPr>
          <a:xfrm>
            <a:off x="6045462" y="1818189"/>
            <a:ext cx="1261954" cy="230832"/>
          </a:xfrm>
          <a:prstGeom prst="rect">
            <a:avLst/>
          </a:prstGeom>
          <a:noFill/>
        </p:spPr>
        <p:txBody>
          <a:bodyPr wrap="square" rtlCol="0">
            <a:spAutoFit/>
          </a:bodyPr>
          <a:lstStyle/>
          <a:p>
            <a:r>
              <a:rPr lang="en-US" sz="900" dirty="0"/>
              <a:t>Decision</a:t>
            </a:r>
          </a:p>
        </p:txBody>
      </p:sp>
      <p:sp>
        <p:nvSpPr>
          <p:cNvPr id="40" name="TextBox 39">
            <a:extLst>
              <a:ext uri="{FF2B5EF4-FFF2-40B4-BE49-F238E27FC236}">
                <a16:creationId xmlns:a16="http://schemas.microsoft.com/office/drawing/2014/main" id="{026C98FB-234F-B2F4-0686-F1F0139A4886}"/>
              </a:ext>
            </a:extLst>
          </p:cNvPr>
          <p:cNvSpPr txBox="1"/>
          <p:nvPr/>
        </p:nvSpPr>
        <p:spPr>
          <a:xfrm>
            <a:off x="6061704" y="2044914"/>
            <a:ext cx="1245712" cy="230832"/>
          </a:xfrm>
          <a:prstGeom prst="rect">
            <a:avLst/>
          </a:prstGeom>
          <a:noFill/>
        </p:spPr>
        <p:txBody>
          <a:bodyPr wrap="square" rtlCol="0">
            <a:spAutoFit/>
          </a:bodyPr>
          <a:lstStyle/>
          <a:p>
            <a:r>
              <a:rPr lang="en-US" sz="900" dirty="0"/>
              <a:t>Education/Discussion</a:t>
            </a:r>
          </a:p>
        </p:txBody>
      </p:sp>
      <p:sp>
        <p:nvSpPr>
          <p:cNvPr id="41" name="TextBox 40">
            <a:extLst>
              <a:ext uri="{FF2B5EF4-FFF2-40B4-BE49-F238E27FC236}">
                <a16:creationId xmlns:a16="http://schemas.microsoft.com/office/drawing/2014/main" id="{FF4E0DFC-9FE0-611A-DF34-52ACE616BCF4}"/>
              </a:ext>
            </a:extLst>
          </p:cNvPr>
          <p:cNvSpPr txBox="1"/>
          <p:nvPr/>
        </p:nvSpPr>
        <p:spPr>
          <a:xfrm>
            <a:off x="6057131" y="2266725"/>
            <a:ext cx="1245713" cy="230832"/>
          </a:xfrm>
          <a:prstGeom prst="rect">
            <a:avLst/>
          </a:prstGeom>
          <a:noFill/>
        </p:spPr>
        <p:txBody>
          <a:bodyPr wrap="square" rtlCol="0">
            <a:spAutoFit/>
          </a:bodyPr>
          <a:lstStyle/>
          <a:p>
            <a:r>
              <a:rPr lang="en-US" sz="900" dirty="0"/>
              <a:t>Process</a:t>
            </a:r>
          </a:p>
        </p:txBody>
      </p:sp>
      <p:sp>
        <p:nvSpPr>
          <p:cNvPr id="42" name="Rectangle 41">
            <a:extLst>
              <a:ext uri="{FF2B5EF4-FFF2-40B4-BE49-F238E27FC236}">
                <a16:creationId xmlns:a16="http://schemas.microsoft.com/office/drawing/2014/main" id="{D6AE95F5-F710-2932-FBB8-547F16F64380}"/>
              </a:ext>
            </a:extLst>
          </p:cNvPr>
          <p:cNvSpPr/>
          <p:nvPr/>
        </p:nvSpPr>
        <p:spPr>
          <a:xfrm>
            <a:off x="7369334" y="1672775"/>
            <a:ext cx="308296" cy="937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350"/>
          </a:p>
        </p:txBody>
      </p:sp>
      <p:sp>
        <p:nvSpPr>
          <p:cNvPr id="43" name="Rectangle 42">
            <a:extLst>
              <a:ext uri="{FF2B5EF4-FFF2-40B4-BE49-F238E27FC236}">
                <a16:creationId xmlns:a16="http://schemas.microsoft.com/office/drawing/2014/main" id="{F48C6B67-C151-CD9C-C93E-9659B4B74355}"/>
              </a:ext>
            </a:extLst>
          </p:cNvPr>
          <p:cNvSpPr/>
          <p:nvPr/>
        </p:nvSpPr>
        <p:spPr>
          <a:xfrm>
            <a:off x="7366187" y="1895330"/>
            <a:ext cx="308296" cy="937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350"/>
          </a:p>
        </p:txBody>
      </p:sp>
      <p:sp>
        <p:nvSpPr>
          <p:cNvPr id="45" name="TextBox 44">
            <a:extLst>
              <a:ext uri="{FF2B5EF4-FFF2-40B4-BE49-F238E27FC236}">
                <a16:creationId xmlns:a16="http://schemas.microsoft.com/office/drawing/2014/main" id="{89148583-3EB7-84D8-6A80-C6C8F8E17645}"/>
              </a:ext>
            </a:extLst>
          </p:cNvPr>
          <p:cNvSpPr txBox="1"/>
          <p:nvPr/>
        </p:nvSpPr>
        <p:spPr>
          <a:xfrm>
            <a:off x="7696332" y="1610440"/>
            <a:ext cx="1209993" cy="230832"/>
          </a:xfrm>
          <a:prstGeom prst="rect">
            <a:avLst/>
          </a:prstGeom>
          <a:noFill/>
        </p:spPr>
        <p:txBody>
          <a:bodyPr wrap="square" rtlCol="0">
            <a:spAutoFit/>
          </a:bodyPr>
          <a:lstStyle/>
          <a:p>
            <a:r>
              <a:rPr lang="en-US" sz="900" dirty="0"/>
              <a:t>Pt focus</a:t>
            </a:r>
          </a:p>
        </p:txBody>
      </p:sp>
      <p:sp>
        <p:nvSpPr>
          <p:cNvPr id="46" name="TextBox 45">
            <a:extLst>
              <a:ext uri="{FF2B5EF4-FFF2-40B4-BE49-F238E27FC236}">
                <a16:creationId xmlns:a16="http://schemas.microsoft.com/office/drawing/2014/main" id="{BF59C1AC-F331-990C-DBCF-39F87A014BCC}"/>
              </a:ext>
            </a:extLst>
          </p:cNvPr>
          <p:cNvSpPr txBox="1"/>
          <p:nvPr/>
        </p:nvSpPr>
        <p:spPr>
          <a:xfrm>
            <a:off x="7712381" y="1843964"/>
            <a:ext cx="1209993" cy="230832"/>
          </a:xfrm>
          <a:prstGeom prst="rect">
            <a:avLst/>
          </a:prstGeom>
          <a:noFill/>
        </p:spPr>
        <p:txBody>
          <a:bodyPr wrap="square" rtlCol="0">
            <a:spAutoFit/>
          </a:bodyPr>
          <a:lstStyle/>
          <a:p>
            <a:r>
              <a:rPr lang="en-US" sz="900" dirty="0"/>
              <a:t>CDE/Provider focus</a:t>
            </a:r>
          </a:p>
        </p:txBody>
      </p:sp>
      <p:sp>
        <p:nvSpPr>
          <p:cNvPr id="47" name="Flowchart: Decision 46">
            <a:extLst>
              <a:ext uri="{FF2B5EF4-FFF2-40B4-BE49-F238E27FC236}">
                <a16:creationId xmlns:a16="http://schemas.microsoft.com/office/drawing/2014/main" id="{C0AF95B6-EB68-98E7-CC0E-2763C887C123}"/>
              </a:ext>
            </a:extLst>
          </p:cNvPr>
          <p:cNvSpPr/>
          <p:nvPr/>
        </p:nvSpPr>
        <p:spPr>
          <a:xfrm>
            <a:off x="2056453" y="2396103"/>
            <a:ext cx="1229087" cy="505678"/>
          </a:xfrm>
          <a:prstGeom prst="flowChartDecision">
            <a:avLst/>
          </a:prstGeom>
          <a:solidFill>
            <a:schemeClr val="accent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600" dirty="0"/>
              <a:t>Has family received pump/CGM education?</a:t>
            </a:r>
          </a:p>
        </p:txBody>
      </p:sp>
      <p:sp>
        <p:nvSpPr>
          <p:cNvPr id="64" name="Flowchart: Decision 63">
            <a:extLst>
              <a:ext uri="{FF2B5EF4-FFF2-40B4-BE49-F238E27FC236}">
                <a16:creationId xmlns:a16="http://schemas.microsoft.com/office/drawing/2014/main" id="{CFFDA675-0017-36C6-A6D5-54EB61A5EEC6}"/>
              </a:ext>
            </a:extLst>
          </p:cNvPr>
          <p:cNvSpPr/>
          <p:nvPr/>
        </p:nvSpPr>
        <p:spPr>
          <a:xfrm>
            <a:off x="3115184" y="3095432"/>
            <a:ext cx="1089332" cy="880384"/>
          </a:xfrm>
          <a:prstGeom prst="flowChartDecision">
            <a:avLst/>
          </a:prstGeom>
          <a:solidFill>
            <a:schemeClr val="accent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600" dirty="0"/>
              <a:t>Does family know which pump/CGM they would like?</a:t>
            </a:r>
          </a:p>
        </p:txBody>
      </p:sp>
      <p:cxnSp>
        <p:nvCxnSpPr>
          <p:cNvPr id="69" name="Connector: Elbow 68">
            <a:extLst>
              <a:ext uri="{FF2B5EF4-FFF2-40B4-BE49-F238E27FC236}">
                <a16:creationId xmlns:a16="http://schemas.microsoft.com/office/drawing/2014/main" id="{01E194C9-E7E1-19A2-D66F-B9BE5C632AED}"/>
              </a:ext>
            </a:extLst>
          </p:cNvPr>
          <p:cNvCxnSpPr>
            <a:cxnSpLocks/>
            <a:stCxn id="47" idx="3"/>
            <a:endCxn id="64" idx="0"/>
          </p:cNvCxnSpPr>
          <p:nvPr/>
        </p:nvCxnSpPr>
        <p:spPr>
          <a:xfrm>
            <a:off x="3285540" y="2648942"/>
            <a:ext cx="374310" cy="44649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1" name="Connector: Elbow 80">
            <a:extLst>
              <a:ext uri="{FF2B5EF4-FFF2-40B4-BE49-F238E27FC236}">
                <a16:creationId xmlns:a16="http://schemas.microsoft.com/office/drawing/2014/main" id="{75CC0E2F-5AAF-6010-57B7-11D73E2EEE0D}"/>
              </a:ext>
            </a:extLst>
          </p:cNvPr>
          <p:cNvCxnSpPr>
            <a:cxnSpLocks/>
            <a:stCxn id="47" idx="1"/>
            <a:endCxn id="38" idx="0"/>
          </p:cNvCxnSpPr>
          <p:nvPr/>
        </p:nvCxnSpPr>
        <p:spPr>
          <a:xfrm rot="10800000" flipV="1">
            <a:off x="1496751" y="2727313"/>
            <a:ext cx="543370" cy="36058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90" name="TextBox 89">
            <a:extLst>
              <a:ext uri="{FF2B5EF4-FFF2-40B4-BE49-F238E27FC236}">
                <a16:creationId xmlns:a16="http://schemas.microsoft.com/office/drawing/2014/main" id="{208DF655-ECD8-32B5-B95F-0F0B3A073C40}"/>
              </a:ext>
            </a:extLst>
          </p:cNvPr>
          <p:cNvSpPr txBox="1"/>
          <p:nvPr/>
        </p:nvSpPr>
        <p:spPr>
          <a:xfrm>
            <a:off x="3333647" y="2589427"/>
            <a:ext cx="300077" cy="184666"/>
          </a:xfrm>
          <a:prstGeom prst="rect">
            <a:avLst/>
          </a:prstGeom>
          <a:noFill/>
        </p:spPr>
        <p:txBody>
          <a:bodyPr wrap="square" rtlCol="0">
            <a:spAutoFit/>
          </a:bodyPr>
          <a:lstStyle/>
          <a:p>
            <a:r>
              <a:rPr lang="en-US" sz="600" dirty="0"/>
              <a:t>YES</a:t>
            </a:r>
          </a:p>
        </p:txBody>
      </p:sp>
      <p:sp>
        <p:nvSpPr>
          <p:cNvPr id="91" name="TextBox 90">
            <a:extLst>
              <a:ext uri="{FF2B5EF4-FFF2-40B4-BE49-F238E27FC236}">
                <a16:creationId xmlns:a16="http://schemas.microsoft.com/office/drawing/2014/main" id="{9DE3AC3E-3676-0081-A4B3-C8FB03DB3401}"/>
              </a:ext>
            </a:extLst>
          </p:cNvPr>
          <p:cNvSpPr txBox="1"/>
          <p:nvPr/>
        </p:nvSpPr>
        <p:spPr>
          <a:xfrm>
            <a:off x="1794901" y="2580238"/>
            <a:ext cx="300077" cy="184666"/>
          </a:xfrm>
          <a:prstGeom prst="rect">
            <a:avLst/>
          </a:prstGeom>
          <a:noFill/>
        </p:spPr>
        <p:txBody>
          <a:bodyPr wrap="square" rtlCol="0">
            <a:spAutoFit/>
          </a:bodyPr>
          <a:lstStyle/>
          <a:p>
            <a:r>
              <a:rPr lang="en-US" sz="600" dirty="0"/>
              <a:t>NO</a:t>
            </a:r>
          </a:p>
        </p:txBody>
      </p:sp>
      <p:sp>
        <p:nvSpPr>
          <p:cNvPr id="97" name="Speech Bubble: Oval 96">
            <a:extLst>
              <a:ext uri="{FF2B5EF4-FFF2-40B4-BE49-F238E27FC236}">
                <a16:creationId xmlns:a16="http://schemas.microsoft.com/office/drawing/2014/main" id="{12359FCC-4740-038E-EA95-8CC82B3AB552}"/>
              </a:ext>
            </a:extLst>
          </p:cNvPr>
          <p:cNvSpPr/>
          <p:nvPr/>
        </p:nvSpPr>
        <p:spPr>
          <a:xfrm>
            <a:off x="2335552" y="3736774"/>
            <a:ext cx="1074462" cy="722711"/>
          </a:xfrm>
          <a:prstGeom prst="wedgeEllipseCallout">
            <a:avLst/>
          </a:prstGeom>
          <a:solidFill>
            <a:schemeClr val="accent2"/>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Discuss process on next steps to order pump/CGM and have provider write prescription</a:t>
            </a:r>
          </a:p>
        </p:txBody>
      </p:sp>
      <p:cxnSp>
        <p:nvCxnSpPr>
          <p:cNvPr id="100" name="Connector: Elbow 99">
            <a:extLst>
              <a:ext uri="{FF2B5EF4-FFF2-40B4-BE49-F238E27FC236}">
                <a16:creationId xmlns:a16="http://schemas.microsoft.com/office/drawing/2014/main" id="{67CA5E97-A224-22D1-0B68-F212D207F1A6}"/>
              </a:ext>
            </a:extLst>
          </p:cNvPr>
          <p:cNvCxnSpPr>
            <a:cxnSpLocks/>
            <a:stCxn id="64" idx="1"/>
            <a:endCxn id="97" idx="0"/>
          </p:cNvCxnSpPr>
          <p:nvPr/>
        </p:nvCxnSpPr>
        <p:spPr>
          <a:xfrm rot="10800000" flipV="1">
            <a:off x="2893658" y="3470613"/>
            <a:ext cx="221527" cy="33424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9408A995-7C96-4B11-B80A-12E445247B6D}"/>
              </a:ext>
            </a:extLst>
          </p:cNvPr>
          <p:cNvSpPr txBox="1"/>
          <p:nvPr/>
        </p:nvSpPr>
        <p:spPr>
          <a:xfrm>
            <a:off x="4208737" y="3303901"/>
            <a:ext cx="300077" cy="184666"/>
          </a:xfrm>
          <a:prstGeom prst="rect">
            <a:avLst/>
          </a:prstGeom>
          <a:noFill/>
        </p:spPr>
        <p:txBody>
          <a:bodyPr wrap="square" rtlCol="0">
            <a:spAutoFit/>
          </a:bodyPr>
          <a:lstStyle/>
          <a:p>
            <a:r>
              <a:rPr lang="en-US" sz="600" dirty="0"/>
              <a:t>NO</a:t>
            </a:r>
          </a:p>
        </p:txBody>
      </p:sp>
      <p:sp>
        <p:nvSpPr>
          <p:cNvPr id="103" name="TextBox 102">
            <a:extLst>
              <a:ext uri="{FF2B5EF4-FFF2-40B4-BE49-F238E27FC236}">
                <a16:creationId xmlns:a16="http://schemas.microsoft.com/office/drawing/2014/main" id="{6A07EBAE-6C6F-07E9-9C8C-06D12E0BC084}"/>
              </a:ext>
            </a:extLst>
          </p:cNvPr>
          <p:cNvSpPr txBox="1"/>
          <p:nvPr/>
        </p:nvSpPr>
        <p:spPr>
          <a:xfrm>
            <a:off x="2871595" y="3313982"/>
            <a:ext cx="300077" cy="184666"/>
          </a:xfrm>
          <a:prstGeom prst="rect">
            <a:avLst/>
          </a:prstGeom>
          <a:noFill/>
        </p:spPr>
        <p:txBody>
          <a:bodyPr wrap="square" rtlCol="0">
            <a:spAutoFit/>
          </a:bodyPr>
          <a:lstStyle/>
          <a:p>
            <a:r>
              <a:rPr lang="en-US" sz="600" dirty="0"/>
              <a:t>YES</a:t>
            </a:r>
          </a:p>
        </p:txBody>
      </p:sp>
      <p:sp>
        <p:nvSpPr>
          <p:cNvPr id="105" name="Rectangle: Rounded Corners 104">
            <a:extLst>
              <a:ext uri="{FF2B5EF4-FFF2-40B4-BE49-F238E27FC236}">
                <a16:creationId xmlns:a16="http://schemas.microsoft.com/office/drawing/2014/main" id="{4E6EDB01-6D72-4BB0-5973-05CF857FA07B}"/>
              </a:ext>
            </a:extLst>
          </p:cNvPr>
          <p:cNvSpPr/>
          <p:nvPr/>
        </p:nvSpPr>
        <p:spPr>
          <a:xfrm>
            <a:off x="2467677" y="4788773"/>
            <a:ext cx="764473" cy="58196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RX for CGM sent to appropriate distributor based on insurance</a:t>
            </a:r>
          </a:p>
        </p:txBody>
      </p:sp>
      <p:sp>
        <p:nvSpPr>
          <p:cNvPr id="106" name="Speech Bubble: Oval 105">
            <a:extLst>
              <a:ext uri="{FF2B5EF4-FFF2-40B4-BE49-F238E27FC236}">
                <a16:creationId xmlns:a16="http://schemas.microsoft.com/office/drawing/2014/main" id="{ABCFF66F-EDC4-765C-58D4-4E6831AEC0C7}"/>
              </a:ext>
            </a:extLst>
          </p:cNvPr>
          <p:cNvSpPr/>
          <p:nvPr/>
        </p:nvSpPr>
        <p:spPr>
          <a:xfrm>
            <a:off x="3886374" y="3804854"/>
            <a:ext cx="1164259" cy="522956"/>
          </a:xfrm>
          <a:prstGeom prst="wedgeEllipseCallout">
            <a:avLst/>
          </a:prstGeom>
          <a:solidFill>
            <a:schemeClr val="accent2"/>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25" b="1" dirty="0">
                <a:solidFill>
                  <a:schemeClr val="bg1"/>
                </a:solidFill>
              </a:rPr>
              <a:t>CDE/Provider provides information regarding the different options available and what makes sense for their goals and needs</a:t>
            </a:r>
          </a:p>
        </p:txBody>
      </p:sp>
      <p:cxnSp>
        <p:nvCxnSpPr>
          <p:cNvPr id="108" name="Connector: Elbow 107">
            <a:extLst>
              <a:ext uri="{FF2B5EF4-FFF2-40B4-BE49-F238E27FC236}">
                <a16:creationId xmlns:a16="http://schemas.microsoft.com/office/drawing/2014/main" id="{6DE01351-7609-C0A1-9952-63F7123AD5D1}"/>
              </a:ext>
            </a:extLst>
          </p:cNvPr>
          <p:cNvCxnSpPr>
            <a:cxnSpLocks/>
            <a:stCxn id="64" idx="3"/>
            <a:endCxn id="106" idx="0"/>
          </p:cNvCxnSpPr>
          <p:nvPr/>
        </p:nvCxnSpPr>
        <p:spPr>
          <a:xfrm>
            <a:off x="4204515" y="3470613"/>
            <a:ext cx="263988" cy="33424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10" name="Rectangle: Rounded Corners 109">
            <a:extLst>
              <a:ext uri="{FF2B5EF4-FFF2-40B4-BE49-F238E27FC236}">
                <a16:creationId xmlns:a16="http://schemas.microsoft.com/office/drawing/2014/main" id="{A3C850A1-8296-8744-6850-52BAAC048CA0}"/>
              </a:ext>
            </a:extLst>
          </p:cNvPr>
          <p:cNvSpPr/>
          <p:nvPr/>
        </p:nvSpPr>
        <p:spPr>
          <a:xfrm>
            <a:off x="1675871" y="4788664"/>
            <a:ext cx="659681" cy="415254"/>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25" b="1" dirty="0">
                <a:solidFill>
                  <a:schemeClr val="bg1"/>
                </a:solidFill>
              </a:rPr>
              <a:t>Family reaches out to pump company to start process</a:t>
            </a:r>
          </a:p>
        </p:txBody>
      </p:sp>
      <p:sp>
        <p:nvSpPr>
          <p:cNvPr id="111" name="Rectangle: Rounded Corners 110">
            <a:extLst>
              <a:ext uri="{FF2B5EF4-FFF2-40B4-BE49-F238E27FC236}">
                <a16:creationId xmlns:a16="http://schemas.microsoft.com/office/drawing/2014/main" id="{0881FA86-C56B-E4B9-D261-F9876ABC543D}"/>
              </a:ext>
            </a:extLst>
          </p:cNvPr>
          <p:cNvSpPr/>
          <p:nvPr/>
        </p:nvSpPr>
        <p:spPr>
          <a:xfrm>
            <a:off x="3410014" y="4740512"/>
            <a:ext cx="698861" cy="41525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Rx sent to pharmacy</a:t>
            </a:r>
          </a:p>
        </p:txBody>
      </p:sp>
      <p:sp>
        <p:nvSpPr>
          <p:cNvPr id="112" name="TextBox 111">
            <a:extLst>
              <a:ext uri="{FF2B5EF4-FFF2-40B4-BE49-F238E27FC236}">
                <a16:creationId xmlns:a16="http://schemas.microsoft.com/office/drawing/2014/main" id="{23C5A150-E8BC-2144-7AFF-F805D77AF6A3}"/>
              </a:ext>
            </a:extLst>
          </p:cNvPr>
          <p:cNvSpPr txBox="1"/>
          <p:nvPr/>
        </p:nvSpPr>
        <p:spPr>
          <a:xfrm>
            <a:off x="3378314" y="4198938"/>
            <a:ext cx="508059" cy="173124"/>
          </a:xfrm>
          <a:prstGeom prst="rect">
            <a:avLst/>
          </a:prstGeom>
          <a:noFill/>
        </p:spPr>
        <p:txBody>
          <a:bodyPr wrap="square" rtlCol="0">
            <a:spAutoFit/>
          </a:bodyPr>
          <a:lstStyle/>
          <a:p>
            <a:r>
              <a:rPr lang="en-US" sz="525" dirty="0"/>
              <a:t>Omnipod 5</a:t>
            </a:r>
          </a:p>
        </p:txBody>
      </p:sp>
      <p:sp>
        <p:nvSpPr>
          <p:cNvPr id="113" name="TextBox 112">
            <a:extLst>
              <a:ext uri="{FF2B5EF4-FFF2-40B4-BE49-F238E27FC236}">
                <a16:creationId xmlns:a16="http://schemas.microsoft.com/office/drawing/2014/main" id="{04CC860E-5D79-3D7D-7034-F4957911C21A}"/>
              </a:ext>
            </a:extLst>
          </p:cNvPr>
          <p:cNvSpPr txBox="1"/>
          <p:nvPr/>
        </p:nvSpPr>
        <p:spPr>
          <a:xfrm>
            <a:off x="1696014" y="4439549"/>
            <a:ext cx="791739" cy="173124"/>
          </a:xfrm>
          <a:prstGeom prst="rect">
            <a:avLst/>
          </a:prstGeom>
          <a:noFill/>
        </p:spPr>
        <p:txBody>
          <a:bodyPr wrap="square" rtlCol="0">
            <a:spAutoFit/>
          </a:bodyPr>
          <a:lstStyle/>
          <a:p>
            <a:r>
              <a:rPr lang="en-US" sz="525" dirty="0"/>
              <a:t>Tandem</a:t>
            </a:r>
          </a:p>
        </p:txBody>
      </p:sp>
      <p:cxnSp>
        <p:nvCxnSpPr>
          <p:cNvPr id="115" name="Connector: Elbow 114">
            <a:extLst>
              <a:ext uri="{FF2B5EF4-FFF2-40B4-BE49-F238E27FC236}">
                <a16:creationId xmlns:a16="http://schemas.microsoft.com/office/drawing/2014/main" id="{7083D8B9-442E-9596-8B5E-504358AD8B97}"/>
              </a:ext>
            </a:extLst>
          </p:cNvPr>
          <p:cNvCxnSpPr>
            <a:cxnSpLocks/>
            <a:stCxn id="97" idx="6"/>
            <a:endCxn id="111" idx="0"/>
          </p:cNvCxnSpPr>
          <p:nvPr/>
        </p:nvCxnSpPr>
        <p:spPr>
          <a:xfrm>
            <a:off x="3410014" y="4132169"/>
            <a:ext cx="349431" cy="60834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0" name="Connector: Elbow 119">
            <a:extLst>
              <a:ext uri="{FF2B5EF4-FFF2-40B4-BE49-F238E27FC236}">
                <a16:creationId xmlns:a16="http://schemas.microsoft.com/office/drawing/2014/main" id="{71EAD46D-A14B-ED23-FF61-5D643373FA57}"/>
              </a:ext>
            </a:extLst>
          </p:cNvPr>
          <p:cNvCxnSpPr>
            <a:cxnSpLocks/>
            <a:stCxn id="97" idx="2"/>
            <a:endCxn id="110" idx="0"/>
          </p:cNvCxnSpPr>
          <p:nvPr/>
        </p:nvCxnSpPr>
        <p:spPr>
          <a:xfrm rot="10800000" flipV="1">
            <a:off x="2005713" y="4132169"/>
            <a:ext cx="371588" cy="65649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47BAF712-3ACA-F8C4-CFFF-53ED3850BFEA}"/>
              </a:ext>
            </a:extLst>
          </p:cNvPr>
          <p:cNvCxnSpPr>
            <a:cxnSpLocks/>
            <a:stCxn id="97" idx="4"/>
            <a:endCxn id="105" idx="0"/>
          </p:cNvCxnSpPr>
          <p:nvPr/>
        </p:nvCxnSpPr>
        <p:spPr>
          <a:xfrm flipH="1">
            <a:off x="2849913" y="4459486"/>
            <a:ext cx="43744" cy="3292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8" name="TextBox 127">
            <a:extLst>
              <a:ext uri="{FF2B5EF4-FFF2-40B4-BE49-F238E27FC236}">
                <a16:creationId xmlns:a16="http://schemas.microsoft.com/office/drawing/2014/main" id="{E9006F4F-1052-4896-4062-E693097E0396}"/>
              </a:ext>
            </a:extLst>
          </p:cNvPr>
          <p:cNvSpPr txBox="1"/>
          <p:nvPr/>
        </p:nvSpPr>
        <p:spPr>
          <a:xfrm>
            <a:off x="2519453" y="4555846"/>
            <a:ext cx="507603" cy="184666"/>
          </a:xfrm>
          <a:prstGeom prst="rect">
            <a:avLst/>
          </a:prstGeom>
          <a:noFill/>
        </p:spPr>
        <p:txBody>
          <a:bodyPr wrap="square" rtlCol="0">
            <a:spAutoFit/>
          </a:bodyPr>
          <a:lstStyle/>
          <a:p>
            <a:r>
              <a:rPr lang="en-US" sz="600" dirty="0"/>
              <a:t>CGM</a:t>
            </a:r>
          </a:p>
        </p:txBody>
      </p:sp>
      <p:sp>
        <p:nvSpPr>
          <p:cNvPr id="146" name="TextBox 145">
            <a:extLst>
              <a:ext uri="{FF2B5EF4-FFF2-40B4-BE49-F238E27FC236}">
                <a16:creationId xmlns:a16="http://schemas.microsoft.com/office/drawing/2014/main" id="{1F3FA550-5792-3678-9766-4BC9DB76DD08}"/>
              </a:ext>
            </a:extLst>
          </p:cNvPr>
          <p:cNvSpPr txBox="1"/>
          <p:nvPr/>
        </p:nvSpPr>
        <p:spPr>
          <a:xfrm>
            <a:off x="2875944" y="2048755"/>
            <a:ext cx="300077" cy="184666"/>
          </a:xfrm>
          <a:prstGeom prst="rect">
            <a:avLst/>
          </a:prstGeom>
          <a:noFill/>
        </p:spPr>
        <p:txBody>
          <a:bodyPr wrap="square" rtlCol="0">
            <a:spAutoFit/>
          </a:bodyPr>
          <a:lstStyle/>
          <a:p>
            <a:r>
              <a:rPr lang="en-US" sz="600" dirty="0"/>
              <a:t>YES</a:t>
            </a:r>
          </a:p>
        </p:txBody>
      </p:sp>
      <p:sp>
        <p:nvSpPr>
          <p:cNvPr id="147" name="TextBox 146">
            <a:extLst>
              <a:ext uri="{FF2B5EF4-FFF2-40B4-BE49-F238E27FC236}">
                <a16:creationId xmlns:a16="http://schemas.microsoft.com/office/drawing/2014/main" id="{6F9F0E76-07E8-DD37-CD6B-C194D858EB29}"/>
              </a:ext>
            </a:extLst>
          </p:cNvPr>
          <p:cNvSpPr txBox="1"/>
          <p:nvPr/>
        </p:nvSpPr>
        <p:spPr>
          <a:xfrm>
            <a:off x="4474569" y="2067997"/>
            <a:ext cx="300077" cy="184666"/>
          </a:xfrm>
          <a:prstGeom prst="rect">
            <a:avLst/>
          </a:prstGeom>
          <a:noFill/>
        </p:spPr>
        <p:txBody>
          <a:bodyPr wrap="square" rtlCol="0">
            <a:spAutoFit/>
          </a:bodyPr>
          <a:lstStyle/>
          <a:p>
            <a:r>
              <a:rPr lang="en-US" sz="600" dirty="0"/>
              <a:t>NO</a:t>
            </a:r>
          </a:p>
        </p:txBody>
      </p:sp>
      <p:sp>
        <p:nvSpPr>
          <p:cNvPr id="148" name="Speech Bubble: Oval 147">
            <a:extLst>
              <a:ext uri="{FF2B5EF4-FFF2-40B4-BE49-F238E27FC236}">
                <a16:creationId xmlns:a16="http://schemas.microsoft.com/office/drawing/2014/main" id="{D470FF8A-2D58-6E40-B798-1435830A5541}"/>
              </a:ext>
            </a:extLst>
          </p:cNvPr>
          <p:cNvSpPr/>
          <p:nvPr/>
        </p:nvSpPr>
        <p:spPr>
          <a:xfrm>
            <a:off x="4346733" y="2339269"/>
            <a:ext cx="1164259" cy="845255"/>
          </a:xfrm>
          <a:prstGeom prst="wedgeEllipseCallout">
            <a:avLst/>
          </a:prstGeom>
          <a:solidFill>
            <a:schemeClr val="accent2"/>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25" b="1" dirty="0">
                <a:solidFill>
                  <a:schemeClr val="bg1"/>
                </a:solidFill>
              </a:rPr>
              <a:t>CDE/Provider provides ongoing support/education to help family make pump decision. Send them home with samples of Dexcom or libre if they do not have a CGM</a:t>
            </a:r>
          </a:p>
        </p:txBody>
      </p:sp>
      <p:cxnSp>
        <p:nvCxnSpPr>
          <p:cNvPr id="149" name="Connector: Elbow 148">
            <a:extLst>
              <a:ext uri="{FF2B5EF4-FFF2-40B4-BE49-F238E27FC236}">
                <a16:creationId xmlns:a16="http://schemas.microsoft.com/office/drawing/2014/main" id="{9984D981-4353-F12F-CA3B-9ACC0A7C09C2}"/>
              </a:ext>
            </a:extLst>
          </p:cNvPr>
          <p:cNvCxnSpPr>
            <a:cxnSpLocks/>
            <a:stCxn id="167" idx="3"/>
            <a:endCxn id="148" idx="0"/>
          </p:cNvCxnSpPr>
          <p:nvPr/>
        </p:nvCxnSpPr>
        <p:spPr>
          <a:xfrm>
            <a:off x="4395135" y="2204066"/>
            <a:ext cx="533727" cy="13520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0" name="Connector: Elbow 159">
            <a:extLst>
              <a:ext uri="{FF2B5EF4-FFF2-40B4-BE49-F238E27FC236}">
                <a16:creationId xmlns:a16="http://schemas.microsoft.com/office/drawing/2014/main" id="{B1E065B2-4853-5181-CEEA-B2C48FC1B415}"/>
              </a:ext>
            </a:extLst>
          </p:cNvPr>
          <p:cNvCxnSpPr>
            <a:cxnSpLocks/>
            <a:stCxn id="167" idx="1"/>
            <a:endCxn id="47" idx="0"/>
          </p:cNvCxnSpPr>
          <p:nvPr/>
        </p:nvCxnSpPr>
        <p:spPr>
          <a:xfrm rot="10800000" flipV="1">
            <a:off x="2654665" y="2204065"/>
            <a:ext cx="511385" cy="27040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67" name="Flowchart: Decision 166">
            <a:extLst>
              <a:ext uri="{FF2B5EF4-FFF2-40B4-BE49-F238E27FC236}">
                <a16:creationId xmlns:a16="http://schemas.microsoft.com/office/drawing/2014/main" id="{128AE3C8-8E76-1EAA-FBE4-C5E6EA46F33F}"/>
              </a:ext>
            </a:extLst>
          </p:cNvPr>
          <p:cNvSpPr/>
          <p:nvPr/>
        </p:nvSpPr>
        <p:spPr>
          <a:xfrm>
            <a:off x="3157927" y="1870166"/>
            <a:ext cx="1229087" cy="505678"/>
          </a:xfrm>
          <a:prstGeom prst="flowChartDecision">
            <a:avLst/>
          </a:prstGeom>
          <a:solidFill>
            <a:schemeClr val="accent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600" dirty="0"/>
              <a:t>Is family interested in pumps/CGMs?</a:t>
            </a:r>
          </a:p>
        </p:txBody>
      </p:sp>
      <p:cxnSp>
        <p:nvCxnSpPr>
          <p:cNvPr id="171" name="Straight Arrow Connector 170">
            <a:extLst>
              <a:ext uri="{FF2B5EF4-FFF2-40B4-BE49-F238E27FC236}">
                <a16:creationId xmlns:a16="http://schemas.microsoft.com/office/drawing/2014/main" id="{38C108AA-4285-68F8-01E9-B00E126D8CEC}"/>
              </a:ext>
            </a:extLst>
          </p:cNvPr>
          <p:cNvCxnSpPr>
            <a:cxnSpLocks/>
          </p:cNvCxnSpPr>
          <p:nvPr/>
        </p:nvCxnSpPr>
        <p:spPr>
          <a:xfrm>
            <a:off x="3246093" y="763130"/>
            <a:ext cx="574163" cy="2609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6" name="Straight Arrow Connector 185">
            <a:extLst>
              <a:ext uri="{FF2B5EF4-FFF2-40B4-BE49-F238E27FC236}">
                <a16:creationId xmlns:a16="http://schemas.microsoft.com/office/drawing/2014/main" id="{F8366687-D98E-1CC8-1785-B9AAD523BB48}"/>
              </a:ext>
            </a:extLst>
          </p:cNvPr>
          <p:cNvCxnSpPr>
            <a:cxnSpLocks/>
          </p:cNvCxnSpPr>
          <p:nvPr/>
        </p:nvCxnSpPr>
        <p:spPr>
          <a:xfrm flipH="1">
            <a:off x="3828081" y="1573310"/>
            <a:ext cx="39665" cy="2904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0" name="Straight Arrow Connector 189">
            <a:extLst>
              <a:ext uri="{FF2B5EF4-FFF2-40B4-BE49-F238E27FC236}">
                <a16:creationId xmlns:a16="http://schemas.microsoft.com/office/drawing/2014/main" id="{129E5836-5934-1B65-6B40-034803160283}"/>
              </a:ext>
            </a:extLst>
          </p:cNvPr>
          <p:cNvCxnSpPr>
            <a:cxnSpLocks/>
            <a:stCxn id="38" idx="6"/>
            <a:endCxn id="97" idx="0"/>
          </p:cNvCxnSpPr>
          <p:nvPr/>
        </p:nvCxnSpPr>
        <p:spPr>
          <a:xfrm>
            <a:off x="2012410" y="3384693"/>
            <a:ext cx="881247" cy="4201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stCxn id="106" idx="2"/>
          </p:cNvCxnSpPr>
          <p:nvPr/>
        </p:nvCxnSpPr>
        <p:spPr>
          <a:xfrm flipH="1" flipV="1">
            <a:off x="3333647" y="4066332"/>
            <a:ext cx="55272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11" idx="2"/>
          </p:cNvCxnSpPr>
          <p:nvPr/>
        </p:nvCxnSpPr>
        <p:spPr>
          <a:xfrm flipH="1">
            <a:off x="3748506" y="5155766"/>
            <a:ext cx="10939" cy="1130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Rounded Corners 109">
            <a:extLst>
              <a:ext uri="{FF2B5EF4-FFF2-40B4-BE49-F238E27FC236}">
                <a16:creationId xmlns:a16="http://schemas.microsoft.com/office/drawing/2014/main" id="{A3C850A1-8296-8744-6850-52BAAC048CA0}"/>
              </a:ext>
            </a:extLst>
          </p:cNvPr>
          <p:cNvSpPr/>
          <p:nvPr/>
        </p:nvSpPr>
        <p:spPr>
          <a:xfrm>
            <a:off x="3355837" y="5289695"/>
            <a:ext cx="944489" cy="667139"/>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Family begins pump start/ intro guide per omnipod guidelines. They are advised to reach out to the clinic two weeks after start</a:t>
            </a:r>
          </a:p>
        </p:txBody>
      </p:sp>
      <p:cxnSp>
        <p:nvCxnSpPr>
          <p:cNvPr id="24" name="Straight Arrow Connector 23"/>
          <p:cNvCxnSpPr>
            <a:stCxn id="110" idx="2"/>
          </p:cNvCxnSpPr>
          <p:nvPr/>
        </p:nvCxnSpPr>
        <p:spPr>
          <a:xfrm>
            <a:off x="2005712" y="5203918"/>
            <a:ext cx="6698" cy="3139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Rounded Corners 109">
            <a:extLst>
              <a:ext uri="{FF2B5EF4-FFF2-40B4-BE49-F238E27FC236}">
                <a16:creationId xmlns:a16="http://schemas.microsoft.com/office/drawing/2014/main" id="{A3C850A1-8296-8744-6850-52BAAC048CA0}"/>
              </a:ext>
            </a:extLst>
          </p:cNvPr>
          <p:cNvSpPr/>
          <p:nvPr/>
        </p:nvSpPr>
        <p:spPr>
          <a:xfrm>
            <a:off x="719259" y="5370738"/>
            <a:ext cx="1658042" cy="571154"/>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 b="1" dirty="0">
                <a:solidFill>
                  <a:schemeClr val="bg1"/>
                </a:solidFill>
              </a:rPr>
              <a:t>Once the pump has shipped Tandem or Medtronic will email regarding scheduling training. Patient is advised to contact the clinic 2 weeks after pump start to review.</a:t>
            </a:r>
          </a:p>
        </p:txBody>
      </p:sp>
      <p:sp>
        <p:nvSpPr>
          <p:cNvPr id="26" name="Explosion 1 25"/>
          <p:cNvSpPr/>
          <p:nvPr/>
        </p:nvSpPr>
        <p:spPr>
          <a:xfrm>
            <a:off x="5674626" y="1371574"/>
            <a:ext cx="336353" cy="249112"/>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7" name="TextBox 26"/>
          <p:cNvSpPr txBox="1"/>
          <p:nvPr/>
        </p:nvSpPr>
        <p:spPr>
          <a:xfrm>
            <a:off x="6043318" y="1338857"/>
            <a:ext cx="681732" cy="230832"/>
          </a:xfrm>
          <a:prstGeom prst="rect">
            <a:avLst/>
          </a:prstGeom>
          <a:noFill/>
        </p:spPr>
        <p:txBody>
          <a:bodyPr wrap="square" rtlCol="0">
            <a:spAutoFit/>
          </a:bodyPr>
          <a:lstStyle/>
          <a:p>
            <a:r>
              <a:rPr lang="en-US" sz="900" dirty="0"/>
              <a:t>Pain Point</a:t>
            </a:r>
          </a:p>
        </p:txBody>
      </p:sp>
      <p:sp>
        <p:nvSpPr>
          <p:cNvPr id="75" name="Explosion 1 74"/>
          <p:cNvSpPr/>
          <p:nvPr/>
        </p:nvSpPr>
        <p:spPr>
          <a:xfrm>
            <a:off x="4957855" y="2105024"/>
            <a:ext cx="336353" cy="249112"/>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6" name="Explosion 1 75"/>
          <p:cNvSpPr/>
          <p:nvPr/>
        </p:nvSpPr>
        <p:spPr>
          <a:xfrm>
            <a:off x="4272805" y="5268780"/>
            <a:ext cx="336353" cy="249112"/>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7" name="Explosion 1 76"/>
          <p:cNvSpPr/>
          <p:nvPr/>
        </p:nvSpPr>
        <p:spPr>
          <a:xfrm>
            <a:off x="529158" y="5171354"/>
            <a:ext cx="336353" cy="249112"/>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8" name="Explosion 1 77"/>
          <p:cNvSpPr/>
          <p:nvPr/>
        </p:nvSpPr>
        <p:spPr>
          <a:xfrm>
            <a:off x="3014284" y="4377138"/>
            <a:ext cx="336353" cy="249112"/>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9" name="TextBox 28"/>
          <p:cNvSpPr txBox="1"/>
          <p:nvPr/>
        </p:nvSpPr>
        <p:spPr>
          <a:xfrm>
            <a:off x="4774646" y="5393335"/>
            <a:ext cx="3246903" cy="646331"/>
          </a:xfrm>
          <a:prstGeom prst="rect">
            <a:avLst/>
          </a:prstGeom>
          <a:noFill/>
        </p:spPr>
        <p:txBody>
          <a:bodyPr wrap="square" rtlCol="0">
            <a:spAutoFit/>
          </a:bodyPr>
          <a:lstStyle/>
          <a:p>
            <a:r>
              <a:rPr lang="en-US" sz="900" dirty="0"/>
              <a:t>The patient does not always follow up/ complete training or come back into the clinic for a check-in. Sometimes the clinic is too busy to do pump follow-ups (a new PA is starting who will have a big focus on pump follow-ups)</a:t>
            </a:r>
          </a:p>
        </p:txBody>
      </p:sp>
      <p:sp>
        <p:nvSpPr>
          <p:cNvPr id="32" name="TextBox 31"/>
          <p:cNvSpPr txBox="1"/>
          <p:nvPr/>
        </p:nvSpPr>
        <p:spPr>
          <a:xfrm>
            <a:off x="5701819" y="2850076"/>
            <a:ext cx="3202049" cy="369332"/>
          </a:xfrm>
          <a:prstGeom prst="rect">
            <a:avLst/>
          </a:prstGeom>
          <a:noFill/>
        </p:spPr>
        <p:txBody>
          <a:bodyPr wrap="square" rtlCol="0">
            <a:spAutoFit/>
          </a:bodyPr>
          <a:lstStyle/>
          <a:p>
            <a:r>
              <a:rPr lang="en-US" sz="900" dirty="0"/>
              <a:t>We do not have a uniform process for checking in with patients in the clinic, with whether or not they want to revisit new tech.</a:t>
            </a:r>
          </a:p>
        </p:txBody>
      </p:sp>
      <p:sp>
        <p:nvSpPr>
          <p:cNvPr id="35" name="TextBox 34"/>
          <p:cNvSpPr txBox="1"/>
          <p:nvPr/>
        </p:nvSpPr>
        <p:spPr>
          <a:xfrm>
            <a:off x="3915896" y="4412646"/>
            <a:ext cx="3359550" cy="369332"/>
          </a:xfrm>
          <a:prstGeom prst="rect">
            <a:avLst/>
          </a:prstGeom>
          <a:noFill/>
        </p:spPr>
        <p:txBody>
          <a:bodyPr wrap="square" rtlCol="0">
            <a:spAutoFit/>
          </a:bodyPr>
          <a:lstStyle/>
          <a:p>
            <a:r>
              <a:rPr lang="en-US" sz="900" dirty="0"/>
              <a:t>If copay or out of pocket cost is too high, patients do not always follow up</a:t>
            </a:r>
          </a:p>
        </p:txBody>
      </p:sp>
      <p:cxnSp>
        <p:nvCxnSpPr>
          <p:cNvPr id="48" name="Straight Arrow Connector 47"/>
          <p:cNvCxnSpPr/>
          <p:nvPr/>
        </p:nvCxnSpPr>
        <p:spPr>
          <a:xfrm flipH="1">
            <a:off x="1256016" y="4132169"/>
            <a:ext cx="739884" cy="38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5" name="Rectangle: Rounded Corners 109">
            <a:extLst>
              <a:ext uri="{FF2B5EF4-FFF2-40B4-BE49-F238E27FC236}">
                <a16:creationId xmlns:a16="http://schemas.microsoft.com/office/drawing/2014/main" id="{A3C850A1-8296-8744-6850-52BAAC048CA0}"/>
              </a:ext>
            </a:extLst>
          </p:cNvPr>
          <p:cNvSpPr/>
          <p:nvPr/>
        </p:nvSpPr>
        <p:spPr>
          <a:xfrm>
            <a:off x="303126" y="3997450"/>
            <a:ext cx="832264" cy="475775"/>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600" dirty="0"/>
              <a:t>CDE refers patients to diabetes.shop to place their order</a:t>
            </a:r>
          </a:p>
        </p:txBody>
      </p:sp>
      <p:cxnSp>
        <p:nvCxnSpPr>
          <p:cNvPr id="50" name="Straight Arrow Connector 49"/>
          <p:cNvCxnSpPr>
            <a:stCxn id="85" idx="2"/>
            <a:endCxn id="72" idx="0"/>
          </p:cNvCxnSpPr>
          <p:nvPr/>
        </p:nvCxnSpPr>
        <p:spPr>
          <a:xfrm>
            <a:off x="719258" y="4473225"/>
            <a:ext cx="829022" cy="8975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422889" y="4016757"/>
            <a:ext cx="511679" cy="184666"/>
          </a:xfrm>
          <a:prstGeom prst="rect">
            <a:avLst/>
          </a:prstGeom>
          <a:noFill/>
        </p:spPr>
        <p:txBody>
          <a:bodyPr wrap="none" rtlCol="0">
            <a:spAutoFit/>
          </a:bodyPr>
          <a:lstStyle/>
          <a:p>
            <a:r>
              <a:rPr lang="en-US" sz="600" dirty="0"/>
              <a:t>Medtronic</a:t>
            </a:r>
          </a:p>
        </p:txBody>
      </p:sp>
      <p:sp>
        <p:nvSpPr>
          <p:cNvPr id="89" name="Explosion 1 88"/>
          <p:cNvSpPr/>
          <p:nvPr/>
        </p:nvSpPr>
        <p:spPr>
          <a:xfrm>
            <a:off x="3906615" y="803417"/>
            <a:ext cx="336353" cy="249112"/>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Heart 2"/>
          <p:cNvSpPr/>
          <p:nvPr/>
        </p:nvSpPr>
        <p:spPr>
          <a:xfrm>
            <a:off x="4691716" y="5256092"/>
            <a:ext cx="165488" cy="14599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FF"/>
              </a:solidFill>
            </a:endParaRPr>
          </a:p>
        </p:txBody>
      </p:sp>
      <p:sp>
        <p:nvSpPr>
          <p:cNvPr id="73" name="Heart 72"/>
          <p:cNvSpPr/>
          <p:nvPr/>
        </p:nvSpPr>
        <p:spPr>
          <a:xfrm>
            <a:off x="1989806" y="3170589"/>
            <a:ext cx="165488" cy="14599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FF"/>
              </a:solidFill>
            </a:endParaRPr>
          </a:p>
        </p:txBody>
      </p:sp>
      <p:sp>
        <p:nvSpPr>
          <p:cNvPr id="74" name="Heart 73"/>
          <p:cNvSpPr/>
          <p:nvPr/>
        </p:nvSpPr>
        <p:spPr>
          <a:xfrm>
            <a:off x="4160224" y="1095022"/>
            <a:ext cx="165488" cy="14599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FF"/>
              </a:solidFill>
            </a:endParaRPr>
          </a:p>
        </p:txBody>
      </p:sp>
      <p:sp>
        <p:nvSpPr>
          <p:cNvPr id="79" name="Heart 78"/>
          <p:cNvSpPr/>
          <p:nvPr/>
        </p:nvSpPr>
        <p:spPr>
          <a:xfrm>
            <a:off x="7366187" y="2067997"/>
            <a:ext cx="238658" cy="198728"/>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FF"/>
              </a:solidFill>
            </a:endParaRPr>
          </a:p>
        </p:txBody>
      </p:sp>
      <p:sp>
        <p:nvSpPr>
          <p:cNvPr id="6" name="TextBox 5"/>
          <p:cNvSpPr txBox="1"/>
          <p:nvPr/>
        </p:nvSpPr>
        <p:spPr>
          <a:xfrm>
            <a:off x="7708162" y="2051713"/>
            <a:ext cx="864339" cy="230832"/>
          </a:xfrm>
          <a:prstGeom prst="rect">
            <a:avLst/>
          </a:prstGeom>
          <a:noFill/>
        </p:spPr>
        <p:txBody>
          <a:bodyPr wrap="none" rtlCol="0">
            <a:spAutoFit/>
          </a:bodyPr>
          <a:lstStyle/>
          <a:p>
            <a:r>
              <a:rPr lang="en-US" sz="900" dirty="0"/>
              <a:t>Areas of Focus</a:t>
            </a:r>
          </a:p>
        </p:txBody>
      </p:sp>
    </p:spTree>
    <p:extLst>
      <p:ext uri="{BB962C8B-B14F-4D97-AF65-F5344CB8AC3E}">
        <p14:creationId xmlns:p14="http://schemas.microsoft.com/office/powerpoint/2010/main" val="2332826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Equity Expansion Dashboard- CGM</a:t>
            </a:r>
          </a:p>
        </p:txBody>
      </p:sp>
      <p:graphicFrame>
        <p:nvGraphicFramePr>
          <p:cNvPr id="4" name="Content Placeholder 3">
            <a:extLst>
              <a:ext uri="{FF2B5EF4-FFF2-40B4-BE49-F238E27FC236}">
                <a16:creationId xmlns:a16="http://schemas.microsoft.com/office/drawing/2014/main" id="{7A8B4024-7A77-B62A-0709-D4077362749E}"/>
              </a:ext>
            </a:extLst>
          </p:cNvPr>
          <p:cNvGraphicFramePr>
            <a:graphicFrameLocks noGrp="1"/>
          </p:cNvGraphicFramePr>
          <p:nvPr>
            <p:ph idx="1"/>
          </p:nvPr>
        </p:nvGraphicFramePr>
        <p:xfrm>
          <a:off x="822325" y="1417638"/>
          <a:ext cx="7543800" cy="4451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32512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Equity Expansion Dashboard- Pump</a:t>
            </a:r>
          </a:p>
        </p:txBody>
      </p:sp>
      <p:graphicFrame>
        <p:nvGraphicFramePr>
          <p:cNvPr id="4" name="Content Placeholder 3">
            <a:extLst>
              <a:ext uri="{FF2B5EF4-FFF2-40B4-BE49-F238E27FC236}">
                <a16:creationId xmlns:a16="http://schemas.microsoft.com/office/drawing/2014/main" id="{B37FF744-2AD8-A767-10E6-43A0148F6003}"/>
              </a:ext>
            </a:extLst>
          </p:cNvPr>
          <p:cNvGraphicFramePr>
            <a:graphicFrameLocks noGrp="1"/>
          </p:cNvGraphicFramePr>
          <p:nvPr>
            <p:ph idx="1"/>
            <p:extLst>
              <p:ext uri="{D42A27DB-BD31-4B8C-83A1-F6EECF244321}">
                <p14:modId xmlns:p14="http://schemas.microsoft.com/office/powerpoint/2010/main" val="2431718189"/>
              </p:ext>
            </p:extLst>
          </p:nvPr>
        </p:nvGraphicFramePr>
        <p:xfrm>
          <a:off x="822960" y="1363644"/>
          <a:ext cx="7543800" cy="4451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54215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Statistical Significance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12250525"/>
              </p:ext>
            </p:extLst>
          </p:nvPr>
        </p:nvGraphicFramePr>
        <p:xfrm>
          <a:off x="624362" y="1273997"/>
          <a:ext cx="8217980" cy="4174696"/>
        </p:xfrm>
        <a:graphic>
          <a:graphicData uri="http://schemas.openxmlformats.org/drawingml/2006/table">
            <a:tbl>
              <a:tblPr firstRow="1" bandRow="1">
                <a:tableStyleId>{5C22544A-7EE6-4342-B048-85BDC9FD1C3A}</a:tableStyleId>
              </a:tblPr>
              <a:tblGrid>
                <a:gridCol w="2054495">
                  <a:extLst>
                    <a:ext uri="{9D8B030D-6E8A-4147-A177-3AD203B41FA5}">
                      <a16:colId xmlns:a16="http://schemas.microsoft.com/office/drawing/2014/main" val="585354624"/>
                    </a:ext>
                  </a:extLst>
                </a:gridCol>
                <a:gridCol w="2054495">
                  <a:extLst>
                    <a:ext uri="{9D8B030D-6E8A-4147-A177-3AD203B41FA5}">
                      <a16:colId xmlns:a16="http://schemas.microsoft.com/office/drawing/2014/main" val="2902331822"/>
                    </a:ext>
                  </a:extLst>
                </a:gridCol>
                <a:gridCol w="2054495">
                  <a:extLst>
                    <a:ext uri="{9D8B030D-6E8A-4147-A177-3AD203B41FA5}">
                      <a16:colId xmlns:a16="http://schemas.microsoft.com/office/drawing/2014/main" val="1696128886"/>
                    </a:ext>
                  </a:extLst>
                </a:gridCol>
                <a:gridCol w="2054495">
                  <a:extLst>
                    <a:ext uri="{9D8B030D-6E8A-4147-A177-3AD203B41FA5}">
                      <a16:colId xmlns:a16="http://schemas.microsoft.com/office/drawing/2014/main" val="3299265341"/>
                    </a:ext>
                  </a:extLst>
                </a:gridCol>
              </a:tblGrid>
              <a:tr h="903800">
                <a:tc>
                  <a:txBody>
                    <a:bodyPr/>
                    <a:lstStyle/>
                    <a:p>
                      <a:pPr algn="ctr"/>
                      <a:r>
                        <a:rPr lang="en-US" dirty="0" smtClean="0"/>
                        <a:t>Group Comparisons</a:t>
                      </a:r>
                      <a:endParaRPr lang="en-US" dirty="0"/>
                    </a:p>
                  </a:txBody>
                  <a:tcPr/>
                </a:tc>
                <a:tc>
                  <a:txBody>
                    <a:bodyPr/>
                    <a:lstStyle/>
                    <a:p>
                      <a:pPr algn="ctr"/>
                      <a:r>
                        <a:rPr lang="en-US" dirty="0" smtClean="0"/>
                        <a:t>White Patient Percentage</a:t>
                      </a:r>
                      <a:endParaRPr lang="en-US" dirty="0"/>
                    </a:p>
                  </a:txBody>
                  <a:tcPr/>
                </a:tc>
                <a:tc>
                  <a:txBody>
                    <a:bodyPr/>
                    <a:lstStyle/>
                    <a:p>
                      <a:pPr algn="ctr"/>
                      <a:r>
                        <a:rPr lang="en-US" dirty="0" smtClean="0"/>
                        <a:t>Minority</a:t>
                      </a:r>
                      <a:r>
                        <a:rPr lang="en-US" baseline="0" dirty="0" smtClean="0"/>
                        <a:t> Patient Percentage</a:t>
                      </a:r>
                      <a:endParaRPr lang="en-US" dirty="0"/>
                    </a:p>
                  </a:txBody>
                  <a:tcPr/>
                </a:tc>
                <a:tc>
                  <a:txBody>
                    <a:bodyPr/>
                    <a:lstStyle/>
                    <a:p>
                      <a:pPr algn="ctr"/>
                      <a:r>
                        <a:rPr lang="en-US" dirty="0" smtClean="0"/>
                        <a:t>P- Value</a:t>
                      </a:r>
                      <a:endParaRPr lang="en-US" dirty="0"/>
                    </a:p>
                  </a:txBody>
                  <a:tcPr/>
                </a:tc>
                <a:extLst>
                  <a:ext uri="{0D108BD9-81ED-4DB2-BD59-A6C34878D82A}">
                    <a16:rowId xmlns:a16="http://schemas.microsoft.com/office/drawing/2014/main" val="2934523063"/>
                  </a:ext>
                </a:extLst>
              </a:tr>
              <a:tr h="817724">
                <a:tc>
                  <a:txBody>
                    <a:bodyPr/>
                    <a:lstStyle/>
                    <a:p>
                      <a:pPr algn="ctr"/>
                      <a:r>
                        <a:rPr lang="en-US" sz="1600" dirty="0" smtClean="0"/>
                        <a:t>Hispanic vs. White Pump Use</a:t>
                      </a:r>
                      <a:endParaRPr lang="en-US" sz="1600" dirty="0"/>
                    </a:p>
                  </a:txBody>
                  <a:tcPr/>
                </a:tc>
                <a:tc>
                  <a:txBody>
                    <a:bodyPr/>
                    <a:lstStyle/>
                    <a:p>
                      <a:pPr algn="ctr"/>
                      <a:r>
                        <a:rPr lang="en-US" dirty="0" smtClean="0"/>
                        <a:t>68%</a:t>
                      </a:r>
                      <a:endParaRPr lang="en-US" dirty="0"/>
                    </a:p>
                  </a:txBody>
                  <a:tcPr/>
                </a:tc>
                <a:tc>
                  <a:txBody>
                    <a:bodyPr/>
                    <a:lstStyle/>
                    <a:p>
                      <a:pPr algn="ctr"/>
                      <a:r>
                        <a:rPr lang="en-US" dirty="0" smtClean="0"/>
                        <a:t>53%</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p &lt; 0.00001</a:t>
                      </a:r>
                    </a:p>
                  </a:txBody>
                  <a:tcPr/>
                </a:tc>
                <a:extLst>
                  <a:ext uri="{0D108BD9-81ED-4DB2-BD59-A6C34878D82A}">
                    <a16:rowId xmlns:a16="http://schemas.microsoft.com/office/drawing/2014/main" val="2566684653"/>
                  </a:ext>
                </a:extLst>
              </a:tr>
              <a:tr h="817724">
                <a:tc>
                  <a:txBody>
                    <a:bodyPr/>
                    <a:lstStyle/>
                    <a:p>
                      <a:pPr algn="ctr"/>
                      <a:r>
                        <a:rPr lang="en-US" sz="1600" dirty="0" smtClean="0"/>
                        <a:t>Non-Hispanic Black vs White Pump Use</a:t>
                      </a:r>
                      <a:endParaRPr lang="en-US" sz="1600" dirty="0"/>
                    </a:p>
                  </a:txBody>
                  <a:tcPr/>
                </a:tc>
                <a:tc>
                  <a:txBody>
                    <a:bodyPr/>
                    <a:lstStyle/>
                    <a:p>
                      <a:pPr algn="ctr"/>
                      <a:r>
                        <a:rPr lang="en-US" dirty="0" smtClean="0"/>
                        <a:t>68%</a:t>
                      </a:r>
                      <a:endParaRPr lang="en-US" dirty="0"/>
                    </a:p>
                  </a:txBody>
                  <a:tcPr/>
                </a:tc>
                <a:tc>
                  <a:txBody>
                    <a:bodyPr/>
                    <a:lstStyle/>
                    <a:p>
                      <a:pPr algn="ctr"/>
                      <a:r>
                        <a:rPr lang="en-US" dirty="0" smtClean="0"/>
                        <a:t>53%</a:t>
                      </a:r>
                      <a:endParaRPr lang="en-US" dirty="0"/>
                    </a:p>
                  </a:txBody>
                  <a:tcPr/>
                </a:tc>
                <a:tc>
                  <a:txBody>
                    <a:bodyPr/>
                    <a:lstStyle/>
                    <a:p>
                      <a:pPr algn="ctr"/>
                      <a:r>
                        <a:rPr lang="en-US" dirty="0" smtClean="0"/>
                        <a:t>p = 0.008</a:t>
                      </a:r>
                      <a:endParaRPr lang="en-US" dirty="0"/>
                    </a:p>
                  </a:txBody>
                  <a:tcPr/>
                </a:tc>
                <a:extLst>
                  <a:ext uri="{0D108BD9-81ED-4DB2-BD59-A6C34878D82A}">
                    <a16:rowId xmlns:a16="http://schemas.microsoft.com/office/drawing/2014/main" val="2875279946"/>
                  </a:ext>
                </a:extLst>
              </a:tr>
              <a:tr h="817724">
                <a:tc>
                  <a:txBody>
                    <a:bodyPr/>
                    <a:lstStyle/>
                    <a:p>
                      <a:pPr algn="ctr"/>
                      <a:r>
                        <a:rPr lang="en-US" sz="1600" dirty="0" smtClean="0"/>
                        <a:t>Hispanic vs. White CGM Use</a:t>
                      </a:r>
                      <a:endParaRPr lang="en-US" sz="1600" dirty="0"/>
                    </a:p>
                  </a:txBody>
                  <a:tcPr/>
                </a:tc>
                <a:tc>
                  <a:txBody>
                    <a:bodyPr/>
                    <a:lstStyle/>
                    <a:p>
                      <a:pPr algn="ctr"/>
                      <a:r>
                        <a:rPr lang="en-US" dirty="0" smtClean="0"/>
                        <a:t>81%</a:t>
                      </a:r>
                      <a:endParaRPr lang="en-US" dirty="0"/>
                    </a:p>
                  </a:txBody>
                  <a:tcPr/>
                </a:tc>
                <a:tc>
                  <a:txBody>
                    <a:bodyPr/>
                    <a:lstStyle/>
                    <a:p>
                      <a:pPr algn="ctr"/>
                      <a:r>
                        <a:rPr lang="en-US" dirty="0" smtClean="0"/>
                        <a:t>68%</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p &lt; 0.00001</a:t>
                      </a:r>
                    </a:p>
                  </a:txBody>
                  <a:tcPr/>
                </a:tc>
                <a:extLst>
                  <a:ext uri="{0D108BD9-81ED-4DB2-BD59-A6C34878D82A}">
                    <a16:rowId xmlns:a16="http://schemas.microsoft.com/office/drawing/2014/main" val="712826221"/>
                  </a:ext>
                </a:extLst>
              </a:tr>
              <a:tr h="817724">
                <a:tc>
                  <a:txBody>
                    <a:bodyPr/>
                    <a:lstStyle/>
                    <a:p>
                      <a:pPr algn="ctr"/>
                      <a:r>
                        <a:rPr lang="en-US" sz="1600" dirty="0" smtClean="0"/>
                        <a:t>Non-Hispanic Black vs White CGM Use</a:t>
                      </a:r>
                      <a:endParaRPr lang="en-US" sz="1600" dirty="0"/>
                    </a:p>
                  </a:txBody>
                  <a:tcPr/>
                </a:tc>
                <a:tc>
                  <a:txBody>
                    <a:bodyPr/>
                    <a:lstStyle/>
                    <a:p>
                      <a:pPr algn="ctr"/>
                      <a:r>
                        <a:rPr lang="en-US" dirty="0" smtClean="0"/>
                        <a:t>81%</a:t>
                      </a:r>
                      <a:endParaRPr lang="en-US" dirty="0"/>
                    </a:p>
                  </a:txBody>
                  <a:tcPr/>
                </a:tc>
                <a:tc>
                  <a:txBody>
                    <a:bodyPr/>
                    <a:lstStyle/>
                    <a:p>
                      <a:pPr algn="ctr"/>
                      <a:r>
                        <a:rPr lang="en-US" dirty="0" smtClean="0"/>
                        <a:t>69%</a:t>
                      </a:r>
                      <a:endParaRPr lang="en-US" dirty="0"/>
                    </a:p>
                  </a:txBody>
                  <a:tcPr/>
                </a:tc>
                <a:tc>
                  <a:txBody>
                    <a:bodyPr/>
                    <a:lstStyle/>
                    <a:p>
                      <a:pPr algn="ctr"/>
                      <a:r>
                        <a:rPr lang="en-US" dirty="0" smtClean="0"/>
                        <a:t>p = 0.014</a:t>
                      </a:r>
                      <a:endParaRPr lang="en-US" dirty="0"/>
                    </a:p>
                  </a:txBody>
                  <a:tcPr/>
                </a:tc>
                <a:extLst>
                  <a:ext uri="{0D108BD9-81ED-4DB2-BD59-A6C34878D82A}">
                    <a16:rowId xmlns:a16="http://schemas.microsoft.com/office/drawing/2014/main" val="2765629"/>
                  </a:ext>
                </a:extLst>
              </a:tr>
            </a:tbl>
          </a:graphicData>
        </a:graphic>
      </p:graphicFrame>
    </p:spTree>
    <p:extLst>
      <p:ext uri="{BB962C8B-B14F-4D97-AF65-F5344CB8AC3E}">
        <p14:creationId xmlns:p14="http://schemas.microsoft.com/office/powerpoint/2010/main" val="2322095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555546"/>
            <a:ext cx="7543800" cy="987392"/>
          </a:xfrm>
        </p:spPr>
        <p:txBody>
          <a:bodyPr>
            <a:normAutofit fontScale="90000"/>
          </a:bodyPr>
          <a:lstStyle/>
          <a:p>
            <a:pPr algn="ctr"/>
            <a:r>
              <a:rPr lang="en-US" dirty="0"/>
              <a:t>PDSA 1- Cycle 1- Asking Everyone if they Want Technology</a:t>
            </a:r>
          </a:p>
        </p:txBody>
      </p:sp>
      <p:sp>
        <p:nvSpPr>
          <p:cNvPr id="3" name="Content Placeholder 2"/>
          <p:cNvSpPr>
            <a:spLocks noGrp="1"/>
          </p:cNvSpPr>
          <p:nvPr>
            <p:ph idx="1"/>
          </p:nvPr>
        </p:nvSpPr>
        <p:spPr>
          <a:xfrm>
            <a:off x="822959" y="1542938"/>
            <a:ext cx="7543801" cy="4747497"/>
          </a:xfrm>
        </p:spPr>
        <p:txBody>
          <a:bodyPr/>
          <a:lstStyle/>
          <a:p>
            <a:r>
              <a:rPr lang="en-US" dirty="0"/>
              <a:t>We needed to decipher what barriers were especially present for our minority patients. </a:t>
            </a:r>
          </a:p>
          <a:p>
            <a:r>
              <a:rPr lang="en-US" dirty="0"/>
              <a:t>We needed to find the relevant barriers in order to know what to </a:t>
            </a:r>
            <a:r>
              <a:rPr lang="en-US" dirty="0" smtClean="0"/>
              <a:t>target.</a:t>
            </a:r>
          </a:p>
          <a:p>
            <a:r>
              <a:rPr lang="en-US" dirty="0" smtClean="0"/>
              <a:t>Retrospective </a:t>
            </a:r>
            <a:r>
              <a:rPr lang="en-US" dirty="0"/>
              <a:t>chart review to see if all providers are asking all patients without technology if they want to/ are providing these patients education on tech </a:t>
            </a:r>
            <a:r>
              <a:rPr lang="en-US" dirty="0" smtClean="0"/>
              <a:t>options.</a:t>
            </a:r>
            <a:endParaRPr lang="en-US" dirty="0"/>
          </a:p>
          <a:p>
            <a:r>
              <a:rPr lang="en-US" dirty="0"/>
              <a:t>Chart review was not helpful as most providers do not adequately document if they ask the patients. Most notes are general.</a:t>
            </a:r>
          </a:p>
          <a:p>
            <a:r>
              <a:rPr lang="en-US" dirty="0"/>
              <a:t>Observed some trends in which providers document their tech conversations more than others- address this provider bias? Is it a bias or are they just not </a:t>
            </a:r>
            <a:r>
              <a:rPr lang="en-US" dirty="0" smtClean="0"/>
              <a:t>documenting? </a:t>
            </a:r>
            <a:endParaRPr lang="en-US" dirty="0"/>
          </a:p>
          <a:p>
            <a:r>
              <a:rPr lang="en-US" dirty="0"/>
              <a:t>Approximately 250 chart reviews from 13 NOV2023- 28 NOV2023</a:t>
            </a:r>
          </a:p>
          <a:p>
            <a:endParaRPr lang="en-US" dirty="0"/>
          </a:p>
        </p:txBody>
      </p:sp>
    </p:spTree>
    <p:extLst>
      <p:ext uri="{BB962C8B-B14F-4D97-AF65-F5344CB8AC3E}">
        <p14:creationId xmlns:p14="http://schemas.microsoft.com/office/powerpoint/2010/main" val="1442657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555546"/>
            <a:ext cx="7543800" cy="987392"/>
          </a:xfrm>
        </p:spPr>
        <p:txBody>
          <a:bodyPr>
            <a:normAutofit fontScale="90000"/>
          </a:bodyPr>
          <a:lstStyle/>
          <a:p>
            <a:pPr algn="ctr"/>
            <a:r>
              <a:rPr lang="en-US" dirty="0"/>
              <a:t>PDSA </a:t>
            </a:r>
            <a:r>
              <a:rPr lang="en-US" dirty="0" smtClean="0"/>
              <a:t>2- Ask Patients Directly About Lack of Tech Use</a:t>
            </a:r>
            <a:endParaRPr lang="en-US" dirty="0"/>
          </a:p>
        </p:txBody>
      </p:sp>
      <p:sp>
        <p:nvSpPr>
          <p:cNvPr id="3" name="Content Placeholder 2"/>
          <p:cNvSpPr>
            <a:spLocks noGrp="1"/>
          </p:cNvSpPr>
          <p:nvPr>
            <p:ph idx="1"/>
          </p:nvPr>
        </p:nvSpPr>
        <p:spPr>
          <a:xfrm>
            <a:off x="822959" y="1758493"/>
            <a:ext cx="7543801" cy="4451260"/>
          </a:xfrm>
        </p:spPr>
        <p:txBody>
          <a:bodyPr/>
          <a:lstStyle/>
          <a:p>
            <a:r>
              <a:rPr lang="en-US" dirty="0"/>
              <a:t>Weekly, identify which of Dr. </a:t>
            </a:r>
            <a:r>
              <a:rPr lang="en-US" dirty="0" err="1"/>
              <a:t>Akturk’s</a:t>
            </a:r>
            <a:r>
              <a:rPr lang="en-US" dirty="0"/>
              <a:t> patients that are coming in are not on devices (not or CGM, pump, or either)</a:t>
            </a:r>
          </a:p>
          <a:p>
            <a:r>
              <a:rPr lang="en-US" dirty="0"/>
              <a:t>Provide him with this list and have him ask these patients 3 questions regarding if they had previously been asked in they were interested in technology, if they had previously tried technology, or why they were not interested.</a:t>
            </a:r>
          </a:p>
          <a:p>
            <a:r>
              <a:rPr lang="en-US" dirty="0"/>
              <a:t>Week 1: 10 patients identified</a:t>
            </a:r>
          </a:p>
          <a:p>
            <a:pPr lvl="1"/>
            <a:r>
              <a:rPr lang="en-US" dirty="0"/>
              <a:t>10 without pumps and 4 without CGM’s</a:t>
            </a:r>
          </a:p>
          <a:p>
            <a:pPr lvl="1"/>
            <a:r>
              <a:rPr lang="en-US" dirty="0"/>
              <a:t>There is not sufficient time to ask these questions</a:t>
            </a:r>
          </a:p>
          <a:p>
            <a:pPr lvl="1"/>
            <a:r>
              <a:rPr lang="en-US" dirty="0"/>
              <a:t>Want to focus on just minority patients to ask these questions to</a:t>
            </a:r>
          </a:p>
          <a:p>
            <a:pPr lvl="1"/>
            <a:r>
              <a:rPr lang="en-US" dirty="0"/>
              <a:t>Proposed starting with one patient</a:t>
            </a:r>
          </a:p>
          <a:p>
            <a:endParaRPr lang="en-US" dirty="0"/>
          </a:p>
        </p:txBody>
      </p:sp>
    </p:spTree>
    <p:extLst>
      <p:ext uri="{BB962C8B-B14F-4D97-AF65-F5344CB8AC3E}">
        <p14:creationId xmlns:p14="http://schemas.microsoft.com/office/powerpoint/2010/main" val="1693706363"/>
      </p:ext>
    </p:extLst>
  </p:cSld>
  <p:clrMapOvr>
    <a:masterClrMapping/>
  </p:clrMapOvr>
  <p:timing>
    <p:tnLst>
      <p:par>
        <p:cTn id="1" dur="indefinite" restart="never" nodeType="tmRoot"/>
      </p:par>
    </p:tnLst>
  </p:timing>
</p:sld>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Retrospect">
  <a:themeElements>
    <a:clrScheme name="Custom 6">
      <a:dk1>
        <a:sysClr val="windowText" lastClr="000000"/>
      </a:dk1>
      <a:lt1>
        <a:sysClr val="window" lastClr="FFFFFF"/>
      </a:lt1>
      <a:dk2>
        <a:srgbClr val="323232"/>
      </a:dk2>
      <a:lt2>
        <a:srgbClr val="E5C243"/>
      </a:lt2>
      <a:accent1>
        <a:srgbClr val="CFB87C"/>
      </a:accent1>
      <a:accent2>
        <a:srgbClr val="595955"/>
      </a:accent2>
      <a:accent3>
        <a:srgbClr val="E19825"/>
      </a:accent3>
      <a:accent4>
        <a:srgbClr val="B19C7D"/>
      </a:accent4>
      <a:accent5>
        <a:srgbClr val="7F5F52"/>
      </a:accent5>
      <a:accent6>
        <a:srgbClr val="B27D4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resentation3" id="{D4C094F9-CF53-4FED-9461-EED920991E20}" vid="{3E0549D3-8F70-4140-88D4-85424B463A6D}"/>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D4C094F9-CF53-4FED-9461-EED920991E20}" vid="{45ACB710-E746-446F-9FC2-29BE0F6510A6}"/>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D4C094F9-CF53-4FED-9461-EED920991E20}" vid="{FC361F07-D1CE-470B-B449-6C49492D1AB7}"/>
    </a:ext>
  </a:extLst>
</a:theme>
</file>

<file path=ppt/theme/theme4.xml><?xml version="1.0" encoding="utf-8"?>
<a:theme xmlns:a="http://schemas.openxmlformats.org/drawingml/2006/main" name="Banded">
  <a:themeElements>
    <a:clrScheme name="Custom 1">
      <a:dk1>
        <a:sysClr val="windowText" lastClr="000000"/>
      </a:dk1>
      <a:lt1>
        <a:sysClr val="window" lastClr="FFFFFF"/>
      </a:lt1>
      <a:dk2>
        <a:srgbClr val="323232"/>
      </a:dk2>
      <a:lt2>
        <a:srgbClr val="E5C243"/>
      </a:lt2>
      <a:accent1>
        <a:srgbClr val="000000"/>
      </a:accent1>
      <a:accent2>
        <a:srgbClr val="CFB87C"/>
      </a:accent2>
      <a:accent3>
        <a:srgbClr val="E19825"/>
      </a:accent3>
      <a:accent4>
        <a:srgbClr val="B19C7D"/>
      </a:accent4>
      <a:accent5>
        <a:srgbClr val="7F5F52"/>
      </a:accent5>
      <a:accent6>
        <a:srgbClr val="B27D49"/>
      </a:accent6>
      <a:hlink>
        <a:srgbClr val="6B9F25"/>
      </a:hlink>
      <a:folHlink>
        <a:srgbClr val="B26B0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Presentation3" id="{D4C094F9-CF53-4FED-9461-EED920991E20}" vid="{AED4750B-A504-4DB2-A8CA-F1BD06AC8B14}"/>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26cb74e-9669-4fd8-87b3-351e3976c142">
      <Terms xmlns="http://schemas.microsoft.com/office/infopath/2007/PartnerControls"/>
    </lcf76f155ced4ddcb4097134ff3c332f>
    <TaxCatchAll xmlns="2f7b054f-be38-41d2-978f-3d651b98064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84B7EC0BF2544418F02C0F48049A820" ma:contentTypeVersion="18" ma:contentTypeDescription="Create a new document." ma:contentTypeScope="" ma:versionID="3d1cfb6a5278d1e754ca2b5e759bd778">
  <xsd:schema xmlns:xsd="http://www.w3.org/2001/XMLSchema" xmlns:xs="http://www.w3.org/2001/XMLSchema" xmlns:p="http://schemas.microsoft.com/office/2006/metadata/properties" xmlns:ns2="626cb74e-9669-4fd8-87b3-351e3976c142" xmlns:ns3="2f7b054f-be38-41d2-978f-3d651b980644" targetNamespace="http://schemas.microsoft.com/office/2006/metadata/properties" ma:root="true" ma:fieldsID="65cfa8b7f0f2a656950bea1b7695f3b0" ns2:_="" ns3:_="">
    <xsd:import namespace="626cb74e-9669-4fd8-87b3-351e3976c142"/>
    <xsd:import namespace="2f7b054f-be38-41d2-978f-3d651b98064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6cb74e-9669-4fd8-87b3-351e3976c1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5708ab6-8f93-4a47-82a9-702180f093a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f7b054f-be38-41d2-978f-3d651b98064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04988c3-2911-4884-b1bb-ab625c693b77}" ma:internalName="TaxCatchAll" ma:showField="CatchAllData" ma:web="2f7b054f-be38-41d2-978f-3d651b98064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9AD9D7-1102-458B-8A84-085A8487B0E1}">
  <ds:schemaRefs>
    <ds:schemaRef ds:uri="http://schemas.microsoft.com/sharepoint/v3/contenttype/forms"/>
  </ds:schemaRefs>
</ds:datastoreItem>
</file>

<file path=customXml/itemProps2.xml><?xml version="1.0" encoding="utf-8"?>
<ds:datastoreItem xmlns:ds="http://schemas.openxmlformats.org/officeDocument/2006/customXml" ds:itemID="{2AB51C6C-F41D-4762-A8DD-5206E934D588}">
  <ds:schemaRefs>
    <ds:schemaRef ds:uri="http://schemas.microsoft.com/office/2006/metadata/properties"/>
    <ds:schemaRef ds:uri="f943e448-e843-49e9-85f1-e1b990403f8b"/>
    <ds:schemaRef ds:uri="http://purl.org/dc/terms/"/>
    <ds:schemaRef ds:uri="http://purl.org/dc/elements/1.1/"/>
    <ds:schemaRef ds:uri="http://www.w3.org/XML/1998/namespace"/>
    <ds:schemaRef ds:uri="http://schemas.microsoft.com/office/2006/documentManagement/types"/>
    <ds:schemaRef ds:uri="http://purl.org/dc/dcmityp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0FF5BDC6-EE26-4E51-BD9A-80F2B201E951}"/>
</file>

<file path=docProps/app.xml><?xml version="1.0" encoding="utf-8"?>
<Properties xmlns="http://schemas.openxmlformats.org/officeDocument/2006/extended-properties" xmlns:vt="http://schemas.openxmlformats.org/officeDocument/2006/docPropsVTypes">
  <Template>BDC PP Template_ColorLogo_standard size</Template>
  <TotalTime>1507</TotalTime>
  <Words>1456</Words>
  <Application>Microsoft Office PowerPoint</Application>
  <PresentationFormat>On-screen Show (4:3)</PresentationFormat>
  <Paragraphs>146</Paragraphs>
  <Slides>19</Slides>
  <Notes>0</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19</vt:i4>
      </vt:variant>
    </vt:vector>
  </HeadingPairs>
  <TitlesOfParts>
    <vt:vector size="28" baseType="lpstr">
      <vt:lpstr>Arial</vt:lpstr>
      <vt:lpstr>Calibri</vt:lpstr>
      <vt:lpstr>Calibri Light</vt:lpstr>
      <vt:lpstr>Corbel</vt:lpstr>
      <vt:lpstr>Wingdings</vt:lpstr>
      <vt:lpstr>Retrospect</vt:lpstr>
      <vt:lpstr>Custom Design</vt:lpstr>
      <vt:lpstr>1_Custom Design</vt:lpstr>
      <vt:lpstr>Banded</vt:lpstr>
      <vt:lpstr>BDC QI Update Adult Clinic Equity Project</vt:lpstr>
      <vt:lpstr>BDC: Who Makes Up the Adult Clinic?</vt:lpstr>
      <vt:lpstr>QI Project 2023-2025</vt:lpstr>
      <vt:lpstr>CGM/Pump Process Map – Current patient</vt:lpstr>
      <vt:lpstr>Equity Expansion Dashboard- CGM</vt:lpstr>
      <vt:lpstr>Equity Expansion Dashboard- Pump</vt:lpstr>
      <vt:lpstr>Statistical Significance</vt:lpstr>
      <vt:lpstr>PDSA 1- Cycle 1- Asking Everyone if they Want Technology</vt:lpstr>
      <vt:lpstr>PDSA 2- Ask Patients Directly About Lack of Tech Use</vt:lpstr>
      <vt:lpstr>PDSA 3- EPIC Data Pull</vt:lpstr>
      <vt:lpstr>PDSA 3/4- Questionnaire</vt:lpstr>
      <vt:lpstr>PDSA 3/4- Data Reflection</vt:lpstr>
      <vt:lpstr>Pareto for Questionnaire Responses</vt:lpstr>
      <vt:lpstr>Address the Vital Few</vt:lpstr>
      <vt:lpstr>CGM Use by Race Now</vt:lpstr>
      <vt:lpstr>Pump Use by Race Now</vt:lpstr>
      <vt:lpstr>Next Steps</vt:lpstr>
      <vt:lpstr>Barriers to Project Success</vt:lpstr>
      <vt:lpstr>Other Ideas to Help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BDC QI Update Adult Clinic</dc:title>
  <dc:creator>Emma Mason</dc:creator>
  <cp:lastModifiedBy>Mason, Emma</cp:lastModifiedBy>
  <cp:revision>42</cp:revision>
  <dcterms:created xsi:type="dcterms:W3CDTF">2024-06-06T16:24:36Z</dcterms:created>
  <dcterms:modified xsi:type="dcterms:W3CDTF">2025-01-10T20:34:28Z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0x010100B84B7EC0BF2544418F02C0F48049A820</vt:lpwstr>
  </property>
</Properties>
</file>