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9"/>
  </p:notesMasterIdLst>
  <p:sldIdLst>
    <p:sldId id="3140" r:id="rId3"/>
    <p:sldId id="3141" r:id="rId4"/>
    <p:sldId id="3142" r:id="rId5"/>
    <p:sldId id="256" r:id="rId6"/>
    <p:sldId id="260" r:id="rId7"/>
    <p:sldId id="262" r:id="rId8"/>
    <p:sldId id="263" r:id="rId9"/>
    <p:sldId id="264" r:id="rId10"/>
    <p:sldId id="265" r:id="rId11"/>
    <p:sldId id="266" r:id="rId12"/>
    <p:sldId id="3143" r:id="rId13"/>
    <p:sldId id="3144" r:id="rId14"/>
    <p:sldId id="3148" r:id="rId15"/>
    <p:sldId id="3146" r:id="rId16"/>
    <p:sldId id="3147" r:id="rId17"/>
    <p:sldId id="31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7C4F1-561F-4793-8179-71D1BD90724A}" v="6" dt="2024-10-07T17:10:11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D503-0FC5-46FD-BB90-72269EE54BD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46D33-E60E-4B8B-94C4-5B9EF6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A4EEE-5838-4BF7-80F5-E02624F2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8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4141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8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6E65C-A228-CE13-C2CC-462B39685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12B25-4E22-4CF0-B36C-FFE19974D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19528063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881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674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2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us.m.mimecastprotect.com/s/iaGwCpYW5Mip3qqsDh1FGiVDS" TargetMode="External"/><Relationship Id="rId2" Type="http://schemas.openxmlformats.org/officeDocument/2006/relationships/hyperlink" Target="https://url.us.m.mimecastprotect.com/s/trLkCo2W4Lh6355S1f0Fpbb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.us.m.mimecastprotect.com/s/1qRKCv264VhrzqqcotLFQdSpI" TargetMode="External"/><Relationship Id="rId5" Type="http://schemas.openxmlformats.org/officeDocument/2006/relationships/hyperlink" Target="https://url.us.m.mimecastprotect.com/s/L-sfCrkW4Os4l77HysxF4Z4ob" TargetMode="External"/><Relationship Id="rId4" Type="http://schemas.openxmlformats.org/officeDocument/2006/relationships/hyperlink" Target="https://url.us.m.mimecastprotect.com/s/9xD7CqxW4NcJjnnHQi9FENPw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A616C-2511-9EEE-0CFC-388A0F2140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October 10,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5ED860-221C-2A07-A049-F27B9A4592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2085235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821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E8519A-2E23-6964-5B1B-7586D40D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5" y="-3210227"/>
            <a:ext cx="10886509" cy="50756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3FAF81-FCD1-FA57-3FED-6AF3242C3C26}"/>
              </a:ext>
            </a:extLst>
          </p:cNvPr>
          <p:cNvGraphicFramePr>
            <a:graphicFrameLocks noGrp="1"/>
          </p:cNvGraphicFramePr>
          <p:nvPr/>
        </p:nvGraphicFramePr>
        <p:xfrm>
          <a:off x="652745" y="1865376"/>
          <a:ext cx="10886509" cy="22103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82063">
                  <a:extLst>
                    <a:ext uri="{9D8B030D-6E8A-4147-A177-3AD203B41FA5}">
                      <a16:colId xmlns:a16="http://schemas.microsoft.com/office/drawing/2014/main" val="2018254374"/>
                    </a:ext>
                  </a:extLst>
                </a:gridCol>
                <a:gridCol w="9204446">
                  <a:extLst>
                    <a:ext uri="{9D8B030D-6E8A-4147-A177-3AD203B41FA5}">
                      <a16:colId xmlns:a16="http://schemas.microsoft.com/office/drawing/2014/main" val="3658690040"/>
                    </a:ext>
                  </a:extLst>
                </a:gridCol>
              </a:tblGrid>
              <a:tr h="15723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Day2: November 13, 2024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661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 11:00-12:00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Panel Discussion 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Facilitator: Dr. Jenise Wong  (University of California San Francisco, Benioff Children’s Hospital)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Dr. Kimberly Spiro  (NICH, Oregon Health and Science University)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92790"/>
                  </a:ext>
                </a:extLst>
              </a:tr>
              <a:tr h="325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 12:00-12:30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People, Communities and Populations: The Alpha and Omega for Cardiometabolic Health Equity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Dr. Joshua Jospeh  (The Ohio State University, Wexner Medical Center)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9678"/>
                  </a:ext>
                </a:extLst>
              </a:tr>
              <a:tr h="604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 12:30-12:45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Conference Closeout and Evaluation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Dr. Osagie Ebekozien  (Chief Medical Officer, T1D Exchange)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4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4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Annual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Edits made based on HEAL feedback:</a:t>
            </a:r>
          </a:p>
          <a:p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25FC329D-B0A9-DCC8-9917-728C64002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" y="1397480"/>
            <a:ext cx="5639289" cy="5328520"/>
          </a:xfrm>
          <a:prstGeom prst="rect">
            <a:avLst/>
          </a:prstGeom>
        </p:spPr>
      </p:pic>
      <p:pic>
        <p:nvPicPr>
          <p:cNvPr id="7" name="Picture 6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D690307F-466E-755A-1CA9-C112B79C1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8911"/>
            <a:ext cx="5608806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406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Annual Survey 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38" y="685800"/>
            <a:ext cx="10972800" cy="5132387"/>
          </a:xfrm>
        </p:spPr>
        <p:txBody>
          <a:bodyPr/>
          <a:lstStyle/>
          <a:p>
            <a:r>
              <a:rPr lang="en-US" dirty="0"/>
              <a:t>Questions submitted by Dr. Addala in 2022 survey let to manuscript. </a:t>
            </a:r>
          </a:p>
          <a:p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B2306465-5A64-3A07-7B4A-88AC78D8E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" y="1460101"/>
            <a:ext cx="5395428" cy="5397899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8F0B0D2-4FBD-6318-94A9-52BE15E6D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8" y="1622666"/>
            <a:ext cx="5204911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107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Annual Survey 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38" y="685800"/>
            <a:ext cx="10972800" cy="5132387"/>
          </a:xfrm>
        </p:spPr>
        <p:txBody>
          <a:bodyPr/>
          <a:lstStyle/>
          <a:p>
            <a:r>
              <a:rPr lang="en-US" dirty="0"/>
              <a:t>Questions submitted by Dr. Addala in 2022 survey let to manuscript. </a:t>
            </a:r>
          </a:p>
          <a:p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B2306465-5A64-3A07-7B4A-88AC78D8E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" y="1460101"/>
            <a:ext cx="5395428" cy="5397899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8F0B0D2-4FBD-6318-94A9-52BE15E6D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38" y="1622666"/>
            <a:ext cx="5204911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97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Annual Survey 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38" y="685800"/>
            <a:ext cx="10972800" cy="5132387"/>
          </a:xfrm>
        </p:spPr>
        <p:txBody>
          <a:bodyPr/>
          <a:lstStyle/>
          <a:p>
            <a:r>
              <a:rPr lang="en-US" dirty="0"/>
              <a:t>Questions submitted by Dr. Addala in 2022 survey let to manuscript. </a:t>
            </a:r>
          </a:p>
          <a:p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11CFB7-DEC5-A31B-A106-60C8A827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8" y="1039813"/>
            <a:ext cx="5235394" cy="2133785"/>
          </a:xfrm>
          <a:prstGeom prst="rect">
            <a:avLst/>
          </a:prstGeom>
        </p:spPr>
      </p:pic>
      <p:pic>
        <p:nvPicPr>
          <p:cNvPr id="9" name="Picture 8" descr="A screenshot of a survey&#10;&#10;Description automatically generated">
            <a:extLst>
              <a:ext uri="{FF2B5EF4-FFF2-40B4-BE49-F238E27FC236}">
                <a16:creationId xmlns:a16="http://schemas.microsoft.com/office/drawing/2014/main" id="{007D46B1-9660-6A2E-6F70-B857612E6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8" y="3087167"/>
            <a:ext cx="5130224" cy="3628497"/>
          </a:xfrm>
          <a:prstGeom prst="rect">
            <a:avLst/>
          </a:prstGeom>
        </p:spPr>
      </p:pic>
      <p:pic>
        <p:nvPicPr>
          <p:cNvPr id="19" name="Picture 18" descr="A screenshot of a form&#10;&#10;Description automatically generated">
            <a:extLst>
              <a:ext uri="{FF2B5EF4-FFF2-40B4-BE49-F238E27FC236}">
                <a16:creationId xmlns:a16="http://schemas.microsoft.com/office/drawing/2014/main" id="{337A50B7-3710-29CA-67D4-40C47CA3B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40" y="1316782"/>
            <a:ext cx="4871681" cy="49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27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Annual Survey 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638" y="685800"/>
            <a:ext cx="10972800" cy="5132387"/>
          </a:xfrm>
        </p:spPr>
        <p:txBody>
          <a:bodyPr/>
          <a:lstStyle/>
          <a:p>
            <a:r>
              <a:rPr lang="en-US" dirty="0"/>
              <a:t>Questions submitted by Dr. Addala in 2022 survey let to manuscript. </a:t>
            </a:r>
          </a:p>
          <a:p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8DF5E6C5-7330-0B4B-9994-29B315610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6" y="1207697"/>
            <a:ext cx="4217262" cy="533975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E367EA7-5714-7426-73FB-2AF66CB2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83" y="1570007"/>
            <a:ext cx="6937781" cy="39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622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Annual Survey 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questions would HEAL like to submit for 2025?</a:t>
            </a:r>
          </a:p>
          <a:p>
            <a:endParaRPr lang="en-US" dirty="0"/>
          </a:p>
          <a:p>
            <a:r>
              <a:rPr lang="en-US" dirty="0"/>
              <a:t>What types of publications could come out of these questions?</a:t>
            </a:r>
          </a:p>
          <a:p>
            <a:endParaRPr lang="en-US" dirty="0"/>
          </a:p>
          <a:p>
            <a:r>
              <a:rPr lang="en-US" dirty="0"/>
              <a:t>What section of health equity do we want to know from Collaborative centers?</a:t>
            </a:r>
          </a:p>
          <a:p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01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Welcome and Introductions (Dr. Butler and Dr. Dei-Tutu)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Grant Discussion (Dr. Butler)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ADEPT Agenda Review (Dr. Dei-Tutu)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2024 Annual Center Survey Updates (Dr. Butler)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2025 Annual Survey and Manuscript Brainstorm (Dr. Butler and Dr. Dei-Tutu)</a:t>
            </a:r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172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AD52-809B-FE50-0155-AB7D3D4B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Application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CFC3-5CD0-207C-5D2B-497A8325D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indent="0">
              <a:buNone/>
            </a:pPr>
            <a:r>
              <a:rPr lang="en-US" dirty="0"/>
              <a:t>T1DX-QI has partnered with Eva Garland to apply for a wider range of grants.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dirty="0"/>
              <a:t>How can HEAL committee help support review and application?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dirty="0"/>
              <a:t>Potential Grant Applications:</a:t>
            </a:r>
          </a:p>
          <a:p>
            <a:pPr marL="926900" lvl="1" indent="-342900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Connecting Organizations and People to Empower Diabetes Prevention and Treatment (Connections)</a:t>
            </a:r>
            <a:endParaRPr lang="en-US" sz="1800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926900" lvl="1" indent="-342900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Comprehensive Analysis, Surveillance, and Statistics Initiative for Diabetes in the Young (CASSIDY)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26900" lvl="1" indent="-342900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Dissemination and Implementation Research in Health (R01 Clinical Trial Optional)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26900" lvl="1" indent="-342900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Leveraging Health Information Technology (Health IT) to Address and Reduce Health Care Disparities (R01 Clinical Trial Optional)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26900" lvl="1" indent="-342900"/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Model Continuums of Care Initiative (MCCI) to Advance Health Equity and End Health Disparities Among Women and Girls in Racial/Ethnic Minority and Other Underserved Communities (U34 Clinical Trials Required)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indent="0"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26900" lvl="1" indent="-342900"/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67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269" y="-43962"/>
            <a:ext cx="12338538" cy="6938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21F12-A70D-F0DD-7775-E8608C437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45" y="1560874"/>
            <a:ext cx="7734300" cy="41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821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E8519A-2E23-6964-5B1B-7586D40D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5" y="-3210227"/>
            <a:ext cx="10886509" cy="50756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3FAF81-FCD1-FA57-3FED-6AF3242C3C26}"/>
              </a:ext>
            </a:extLst>
          </p:cNvPr>
          <p:cNvGraphicFramePr>
            <a:graphicFrameLocks noGrp="1"/>
          </p:cNvGraphicFramePr>
          <p:nvPr/>
        </p:nvGraphicFramePr>
        <p:xfrm>
          <a:off x="652745" y="1865376"/>
          <a:ext cx="10886509" cy="44066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82063">
                  <a:extLst>
                    <a:ext uri="{9D8B030D-6E8A-4147-A177-3AD203B41FA5}">
                      <a16:colId xmlns:a16="http://schemas.microsoft.com/office/drawing/2014/main" val="2018254374"/>
                    </a:ext>
                  </a:extLst>
                </a:gridCol>
                <a:gridCol w="9204446">
                  <a:extLst>
                    <a:ext uri="{9D8B030D-6E8A-4147-A177-3AD203B41FA5}">
                      <a16:colId xmlns:a16="http://schemas.microsoft.com/office/drawing/2014/main" val="3658690040"/>
                    </a:ext>
                  </a:extLst>
                </a:gridCol>
              </a:tblGrid>
              <a:tr h="15723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1: November 12, 2024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661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7:15 – 8:15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</a:rPr>
                        <a:t>Breakfast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92790"/>
                  </a:ext>
                </a:extLst>
              </a:tr>
              <a:tr h="325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8:15-8:30 AM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Welcome </a:t>
                      </a:r>
                      <a:endParaRPr lang="en-US" sz="900" b="1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Dr. Osagie Ebekozien (Chief Medical Officer, T1D Exchange)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9678"/>
                  </a:ext>
                </a:extLst>
              </a:tr>
              <a:tr h="9983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8:30 –8:45 AM</a:t>
                      </a:r>
                      <a:endParaRPr lang="en-US" sz="9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8:45 – 9:00 AM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</a:rPr>
                        <a:t>Opening Remarks</a:t>
                      </a:r>
                      <a:endParaRPr lang="en-US" sz="900" b="1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Charles Henderson (CEO, American Diabetes Association)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David Walton (CEO, T1D Exchange)</a:t>
                      </a:r>
                      <a:endParaRPr lang="en-US" sz="900">
                        <a:effectLst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45487"/>
                  </a:ext>
                </a:extLst>
              </a:tr>
              <a:tr h="2151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9:00-10:15 AM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</a:rPr>
                        <a:t>Panel Discussion: Achieving diabetes equity; are we there yet?</a:t>
                      </a:r>
                      <a:endParaRPr lang="en-US" sz="900" b="1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Facilitated by Dr. Osagie Ebekozien (Chief Medical Officer, T1D Exchange)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Panelists: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Terri Wiggins (ADA)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Dr. James Gavin  (Emory University School of Medicine)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Dr. Monica Peek (University of Chicago)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Dr. Bryan Buckley  (National Committee for Quality Assurance)</a:t>
                      </a:r>
                      <a:endParaRPr lang="en-US" sz="900">
                        <a:effectLst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727562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10:15-10:30 AM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</a:rPr>
                        <a:t>Break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83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59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821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E8519A-2E23-6964-5B1B-7586D40D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5" y="-3210227"/>
            <a:ext cx="10886509" cy="50756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3FAF81-FCD1-FA57-3FED-6AF3242C3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01937"/>
              </p:ext>
            </p:extLst>
          </p:nvPr>
        </p:nvGraphicFramePr>
        <p:xfrm>
          <a:off x="652745" y="1865376"/>
          <a:ext cx="10886510" cy="441975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82062">
                  <a:extLst>
                    <a:ext uri="{9D8B030D-6E8A-4147-A177-3AD203B41FA5}">
                      <a16:colId xmlns:a16="http://schemas.microsoft.com/office/drawing/2014/main" val="2018254374"/>
                    </a:ext>
                  </a:extLst>
                </a:gridCol>
                <a:gridCol w="4602224">
                  <a:extLst>
                    <a:ext uri="{9D8B030D-6E8A-4147-A177-3AD203B41FA5}">
                      <a16:colId xmlns:a16="http://schemas.microsoft.com/office/drawing/2014/main" val="3658690040"/>
                    </a:ext>
                  </a:extLst>
                </a:gridCol>
                <a:gridCol w="4602224">
                  <a:extLst>
                    <a:ext uri="{9D8B030D-6E8A-4147-A177-3AD203B41FA5}">
                      <a16:colId xmlns:a16="http://schemas.microsoft.com/office/drawing/2014/main" val="1726293978"/>
                    </a:ext>
                  </a:extLst>
                </a:gridCol>
              </a:tblGrid>
              <a:tr h="231013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Day 1: November 12, 2024 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661"/>
                  </a:ext>
                </a:extLst>
              </a:tr>
              <a:tr h="23296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</a:rPr>
                        <a:t>Breakout Session 1</a:t>
                      </a: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92790"/>
                  </a:ext>
                </a:extLst>
              </a:tr>
              <a:tr h="779604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10:35-10:55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10:55-11:15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11:15-11:35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11:35-11:55 AM</a:t>
                      </a: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Track 1 Room 1 (A-C)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 Dr. Juan Espinoza MD (Stanley Manne Children’s Research Institute at Lurie Children’s)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Track 2 Room 2 (F-H)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Dr. Grazia Aleppo  MD(Feinberg School of Medicine, Northwestern University)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9678"/>
                  </a:ext>
                </a:extLst>
              </a:tr>
              <a:tr h="6309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Using QI methodology to improve equity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Grace Nelson   (Le Bonheur Children’s Hospital)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445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Supporting underserved patients with T2D 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 Sonya Haw  (Emory University)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45487"/>
                  </a:ext>
                </a:extLst>
              </a:tr>
              <a:tr h="843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Incorporating health equity into routine improvement efforts.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Nana-Hawa Yayah Jones  (Cincinnati Children’s Hospital Medical Center)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Addressing stigma in diabetes and obesity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Matthew Garza (The diaTribe Foundation)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727562"/>
                  </a:ext>
                </a:extLst>
              </a:tr>
              <a:tr h="617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Improving equity in T1D technology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Ananta Addala  (Stanford University Children’s Health)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Supporting children with diabetes and obesity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Stephanie Sisley  (Baylor College of Medicine, Texas Children’s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10689"/>
                  </a:ext>
                </a:extLst>
              </a:tr>
              <a:tr h="463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Improving racial-ethnic equity of CGM uptake in pediatric patients 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Kajal Gandhi  (Nationwide Children’s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Topic: ADA Addressing inequities in diabetes obesity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</a:t>
                      </a:r>
                      <a:r>
                        <a:rPr lang="en-US" sz="1000" dirty="0" err="1">
                          <a:effectLst/>
                          <a:latin typeface="+mn-lt"/>
                          <a:ea typeface="Arial" panose="020B0604020202020204" pitchFamily="34" charset="0"/>
                        </a:rPr>
                        <a:t>Ihuoma</a:t>
                      </a: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+mn-lt"/>
                          <a:ea typeface="Arial" panose="020B0604020202020204" pitchFamily="34" charset="0"/>
                        </a:rPr>
                        <a:t>Eneli</a:t>
                      </a: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  (University of Colorado Anschutz Medical Campus)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191584"/>
                  </a:ext>
                </a:extLst>
              </a:tr>
              <a:tr h="4639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12:00-1:00 PM</a:t>
                      </a: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Lunch and Networking; Meet our Sponsors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0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4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821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E8519A-2E23-6964-5B1B-7586D40D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5" y="-3210227"/>
            <a:ext cx="10886509" cy="50756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3FAF81-FCD1-FA57-3FED-6AF3242C3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30990"/>
              </p:ext>
            </p:extLst>
          </p:nvPr>
        </p:nvGraphicFramePr>
        <p:xfrm>
          <a:off x="652745" y="1865376"/>
          <a:ext cx="10886510" cy="429819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82062">
                  <a:extLst>
                    <a:ext uri="{9D8B030D-6E8A-4147-A177-3AD203B41FA5}">
                      <a16:colId xmlns:a16="http://schemas.microsoft.com/office/drawing/2014/main" val="2018254374"/>
                    </a:ext>
                  </a:extLst>
                </a:gridCol>
                <a:gridCol w="4602224">
                  <a:extLst>
                    <a:ext uri="{9D8B030D-6E8A-4147-A177-3AD203B41FA5}">
                      <a16:colId xmlns:a16="http://schemas.microsoft.com/office/drawing/2014/main" val="3658690040"/>
                    </a:ext>
                  </a:extLst>
                </a:gridCol>
                <a:gridCol w="4602224">
                  <a:extLst>
                    <a:ext uri="{9D8B030D-6E8A-4147-A177-3AD203B41FA5}">
                      <a16:colId xmlns:a16="http://schemas.microsoft.com/office/drawing/2014/main" val="1726293978"/>
                    </a:ext>
                  </a:extLst>
                </a:gridCol>
              </a:tblGrid>
              <a:tr h="231013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Day 1: November 12, 2024 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661"/>
                  </a:ext>
                </a:extLst>
              </a:tr>
              <a:tr h="23296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</a:rPr>
                        <a:t>Breakout Session 2</a:t>
                      </a: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92790"/>
                  </a:ext>
                </a:extLst>
              </a:tr>
              <a:tr h="560148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1:05-1:25 PM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1:25-1:45 PM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1:45-2:05 PM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2:05-2:25 PM</a:t>
                      </a: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Track  Room 1 (A-C)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s-E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Dr. Margarita Ochoa Maya (Ascendis Pharma)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Track 2 Room 2 (F-H)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Dr. Manmohan Kamboj (Nationwide Children’s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9678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Kyler Cares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Kyle Banks (Kyler Cares)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Screening for social determinants of health in adults with diabetes 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Ruth Weinstock (Upstate University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45487"/>
                  </a:ext>
                </a:extLst>
              </a:tr>
              <a:tr h="843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Advancing equity in a large urban center</a:t>
                      </a:r>
                    </a:p>
                    <a:p>
                      <a:pPr marL="0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Selorm Dei-Tutu (Texas Children’s Hospital, Baylor College of Medicine)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T1DX-QI Portal</a:t>
                      </a:r>
                    </a:p>
                    <a:p>
                      <a:pPr marL="635" marR="228600"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Holly Hardison (T1D Exchange)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727562"/>
                  </a:ext>
                </a:extLst>
              </a:tr>
              <a:tr h="617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Using “TechQuity” to reduce inequities in glycemic outcomes in children with T1D 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Jenise Wong (University of California San Francisco, Benioff Children’s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Topic: Grandmothers to the rescue - healthy outcomes through peer educators (HOPE)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Eva M. Vivian (University of Wisconsin)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10689"/>
                  </a:ext>
                </a:extLst>
              </a:tr>
              <a:tr h="263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Commercial Insurance Coverage and Diabetes Care Access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Amy Killelea and Billy Dering (CHIR)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Topic: Diabetes Prevention in the Hispanic Community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Tainayah Whitney Thomas (Stanford University)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191584"/>
                  </a:ext>
                </a:extLst>
              </a:tr>
              <a:tr h="4639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2:30-3:30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Insights from industry partners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Facilitator: Terri Wiggins, (SVP, Health Equity, ADA)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Eli Lilly: Kelly R Copes-Anderson (VP of Health Equity for Cardiometabolic Health, Lilly)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0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65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821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E8519A-2E23-6964-5B1B-7586D40D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745" y="-3210227"/>
            <a:ext cx="10886509" cy="50756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3FAF81-FCD1-FA57-3FED-6AF3242C3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07507"/>
              </p:ext>
            </p:extLst>
          </p:nvPr>
        </p:nvGraphicFramePr>
        <p:xfrm>
          <a:off x="652745" y="1865376"/>
          <a:ext cx="10886509" cy="221030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82063">
                  <a:extLst>
                    <a:ext uri="{9D8B030D-6E8A-4147-A177-3AD203B41FA5}">
                      <a16:colId xmlns:a16="http://schemas.microsoft.com/office/drawing/2014/main" val="2018254374"/>
                    </a:ext>
                  </a:extLst>
                </a:gridCol>
                <a:gridCol w="9204446">
                  <a:extLst>
                    <a:ext uri="{9D8B030D-6E8A-4147-A177-3AD203B41FA5}">
                      <a16:colId xmlns:a16="http://schemas.microsoft.com/office/drawing/2014/main" val="3658690040"/>
                    </a:ext>
                  </a:extLst>
                </a:gridCol>
              </a:tblGrid>
              <a:tr h="15723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Day 1: November 12, 2024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661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 3:30-3:45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Break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92790"/>
                  </a:ext>
                </a:extLst>
              </a:tr>
              <a:tr h="3252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 3:45-4:45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Screening and prevention of diabetes panel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Facilitator: Dr. Carla Demeterco-Berggren (Rady Children’s Hospital)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Dr. Anastasia Albanese O’Neill (Breakthrough T1D)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Dr. Shideh Majidi (Children’s National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819678"/>
                  </a:ext>
                </a:extLst>
              </a:tr>
              <a:tr h="6043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 4:45-6:00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Networking</a:t>
                      </a: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 </a:t>
                      </a:r>
                    </a:p>
                    <a:p>
                      <a:pPr marL="0" marR="22860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Light refreshments to be served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14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1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7841B-B88C-C3AB-1C79-7A325C33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2821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E8519A-2E23-6964-5B1B-7586D40D3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45" y="-3210227"/>
            <a:ext cx="10886509" cy="50756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83FAF81-FCD1-FA57-3FED-6AF3242C3C26}"/>
              </a:ext>
            </a:extLst>
          </p:cNvPr>
          <p:cNvGraphicFramePr>
            <a:graphicFrameLocks noGrp="1"/>
          </p:cNvGraphicFramePr>
          <p:nvPr/>
        </p:nvGraphicFramePr>
        <p:xfrm>
          <a:off x="390526" y="1847088"/>
          <a:ext cx="11220450" cy="496887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33660">
                  <a:extLst>
                    <a:ext uri="{9D8B030D-6E8A-4147-A177-3AD203B41FA5}">
                      <a16:colId xmlns:a16="http://schemas.microsoft.com/office/drawing/2014/main" val="2018254374"/>
                    </a:ext>
                  </a:extLst>
                </a:gridCol>
                <a:gridCol w="4743395">
                  <a:extLst>
                    <a:ext uri="{9D8B030D-6E8A-4147-A177-3AD203B41FA5}">
                      <a16:colId xmlns:a16="http://schemas.microsoft.com/office/drawing/2014/main" val="3658690040"/>
                    </a:ext>
                  </a:extLst>
                </a:gridCol>
                <a:gridCol w="4743395">
                  <a:extLst>
                    <a:ext uri="{9D8B030D-6E8A-4147-A177-3AD203B41FA5}">
                      <a16:colId xmlns:a16="http://schemas.microsoft.com/office/drawing/2014/main" val="1806567630"/>
                    </a:ext>
                  </a:extLst>
                </a:gridCol>
              </a:tblGrid>
              <a:tr h="157235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Day 2: November 13, 2024 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98661"/>
                  </a:ext>
                </a:extLst>
              </a:tr>
              <a:tr h="157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7:30 – 8:30 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Breakfast 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92790"/>
                  </a:ext>
                </a:extLst>
              </a:tr>
              <a:tr h="140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+mn-lt"/>
                          <a:ea typeface="Arial" panose="020B0604020202020204" pitchFamily="34" charset="0"/>
                        </a:rPr>
                        <a:t>8:30-9:30 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Panel Discussion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Learning from our past and advancing towards the future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Dr. Eugene E. Wright, Jr. MD (South Piedmont AHEC)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Dr. James Gavin (Emory University School of Medicine)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Dr. Ananta Addala (Stanford University Children’s Health)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Dr. Roxie Canon (Novant Health)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819678"/>
                  </a:ext>
                </a:extLst>
              </a:tr>
              <a:tr h="14074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Breakout Session 3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94670"/>
                  </a:ext>
                </a:extLst>
              </a:tr>
              <a:tr h="100330"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9:35-9:55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 9:55-10:15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 10:15-10:35 AM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</a:rPr>
                        <a:t>10:35-10:55 AM</a:t>
                      </a:r>
                      <a:endParaRPr lang="en-US" sz="1000">
                        <a:effectLst/>
                        <a:latin typeface="+mn-lt"/>
                      </a:endParaRPr>
                    </a:p>
                  </a:txBody>
                  <a:tcPr marL="54796" marR="547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+mn-lt"/>
                          <a:ea typeface="Arial" panose="020B0604020202020204" pitchFamily="34" charset="0"/>
                        </a:rPr>
                        <a:t>Breakout Session 3</a:t>
                      </a:r>
                      <a:endParaRPr lang="en-US" sz="100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1454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Track 1 Room 1 (A-C)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Dr. Viral Shah (Indiana University)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Track 2 Room 2 (F-H)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Moderator: Dr. Shideh Majidi (Children’s National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466104"/>
                  </a:ext>
                </a:extLst>
              </a:tr>
              <a:tr h="127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The role of community-based organizations (CBOs) in advancing health and wellness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Brandon Cleveland, Executive Director Daniel Payne Legacy Village Foundation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Using digital health to support health equity in diabetes</a:t>
                      </a:r>
                    </a:p>
                    <a:p>
                      <a:pPr marL="0" marR="2286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Bola Bukoye (Omada Health)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760204"/>
                  </a:ext>
                </a:extLst>
              </a:tr>
              <a:tr h="254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Implementing and sustaining QI projects to address health equity in diabetes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Shivani Agarwal (Albert Einstein, Montefiore College of Medicine)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Crossing the Digital Divide</a:t>
                      </a:r>
                    </a:p>
                    <a:p>
                      <a:pPr marL="0" marR="2286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David Kerr (Sutter Center for Health Systems Research)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701717"/>
                  </a:ext>
                </a:extLst>
              </a:tr>
              <a:tr h="254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Achieving equity for Hispanic patients with T1D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Dr. Janine Sanchez (University of Miami, Miller School of Medicine)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Digital health inequities and diabetes in pregnancy</a:t>
                      </a:r>
                    </a:p>
                    <a:p>
                      <a:pPr marL="0" marR="2286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Farnoosh Farrohki (Sutter East Bay Medical Foundation)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0483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Supporting health equity infrastructure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Speaker: Dr. Carla Demeterco-Berggren (Rady Children’s Hospital)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130" marR="22860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Arial" panose="020B0604020202020204" pitchFamily="34" charset="0"/>
                        </a:rPr>
                        <a:t>Topic: Project ECHO as a model to increase access to specialist care             Speaker: Dr. Ashby Walker (University of Florida)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94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86564"/>
      </p:ext>
    </p:extLst>
  </p:cSld>
  <p:clrMapOvr>
    <a:masterClrMapping/>
  </p:clrMapOvr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1-01-19 QI All Staff- formatted  -  Read-Only" id="{031EE090-AB92-437E-8125-275FF27E9652}" vid="{183C4F49-2291-4E52-9734-D4FCFB979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1388</Words>
  <Application>Microsoft Office PowerPoint</Application>
  <PresentationFormat>Widescreen</PresentationFormat>
  <Paragraphs>288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Courier New</vt:lpstr>
      <vt:lpstr>Hind Bold</vt:lpstr>
      <vt:lpstr>Hind Regular</vt:lpstr>
      <vt:lpstr>Montserrat</vt:lpstr>
      <vt:lpstr>Montserrat SemiBold</vt:lpstr>
      <vt:lpstr>Wingdings</vt:lpstr>
      <vt:lpstr>T1D Exchange</vt:lpstr>
      <vt:lpstr>office theme</vt:lpstr>
      <vt:lpstr>PowerPoint Presentation</vt:lpstr>
      <vt:lpstr>Agenda</vt:lpstr>
      <vt:lpstr>Grant Application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Annual Survey</vt:lpstr>
      <vt:lpstr>2025 Annual Survey Brainstorm</vt:lpstr>
      <vt:lpstr>2025 Annual Survey Brainstorm</vt:lpstr>
      <vt:lpstr>2025 Annual Survey Brainstorm</vt:lpstr>
      <vt:lpstr>2025 Annual Survey Brainstorm</vt:lpstr>
      <vt:lpstr>2025 Annual Survey Brainstorm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Lancet</dc:title>
  <dc:creator>Osagie Ebekozien</dc:creator>
  <cp:lastModifiedBy>Trevon Wright</cp:lastModifiedBy>
  <cp:revision>36</cp:revision>
  <dcterms:created xsi:type="dcterms:W3CDTF">2023-07-18T12:50:19Z</dcterms:created>
  <dcterms:modified xsi:type="dcterms:W3CDTF">2024-10-11T20:21:48Z</dcterms:modified>
</cp:coreProperties>
</file>