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8" r:id="rId5"/>
  </p:sldMasterIdLst>
  <p:notesMasterIdLst>
    <p:notesMasterId r:id="rId14"/>
  </p:notesMasterIdLst>
  <p:sldIdLst>
    <p:sldId id="446" r:id="rId6"/>
    <p:sldId id="453" r:id="rId7"/>
    <p:sldId id="265" r:id="rId8"/>
    <p:sldId id="458" r:id="rId9"/>
    <p:sldId id="455" r:id="rId10"/>
    <p:sldId id="457" r:id="rId11"/>
    <p:sldId id="463" r:id="rId12"/>
    <p:sldId id="4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00CC99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FC5C59-1BEA-3F39-604F-A7A16E44E4D5}" v="8" dt="2024-08-26T20:42:58.0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2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DE124-12A1-43E2-B922-126E18846B0C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3C157-AA2C-4946-93BD-34A25860B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44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38676B-AA56-4D6C-B471-8F551A92C3A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671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0BB73-AAC3-6540-94E8-789940617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96A5BD-D75F-4246-BC88-7CF269675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493" indent="0" algn="ctr">
              <a:buNone/>
              <a:defRPr sz="2700"/>
            </a:lvl2pPr>
            <a:lvl3pPr marL="1218987" indent="0" algn="ctr">
              <a:buNone/>
              <a:defRPr sz="2400"/>
            </a:lvl3pPr>
            <a:lvl4pPr marL="1828480" indent="0" algn="ctr">
              <a:buNone/>
              <a:defRPr sz="2100"/>
            </a:lvl4pPr>
            <a:lvl5pPr marL="2437973" indent="0" algn="ctr">
              <a:buNone/>
              <a:defRPr sz="2100"/>
            </a:lvl5pPr>
            <a:lvl6pPr marL="3047467" indent="0" algn="ctr">
              <a:buNone/>
              <a:defRPr sz="2100"/>
            </a:lvl6pPr>
            <a:lvl7pPr marL="3656960" indent="0" algn="ctr">
              <a:buNone/>
              <a:defRPr sz="2100"/>
            </a:lvl7pPr>
            <a:lvl8pPr marL="4266453" indent="0" algn="ctr">
              <a:buNone/>
              <a:defRPr sz="2100"/>
            </a:lvl8pPr>
            <a:lvl9pPr marL="4875947" indent="0" algn="ctr">
              <a:buNone/>
              <a:defRPr sz="21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DF708-A9A1-AF4A-94DE-935054CEB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BE10-F469-B647-AC01-6A14ADCF8C4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6E093-C30A-664C-9FB5-50E524213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52E3D-7A67-1046-B370-64D623FDD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0B77-70C6-5440-A263-8C9BA35DD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73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DF071-ACBD-6644-B3D3-62DD41076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A56ECF-698F-154B-8802-31C00F0B0F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E0209-2681-D54E-8633-21EF3F8C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BE10-F469-B647-AC01-6A14ADCF8C4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4AC85-39C3-1D43-A514-98A8A1330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4AFE36-B231-BF47-9BEC-9DB14B1AC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0B77-70C6-5440-A263-8C9BA35DD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9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A74C37-F05A-3144-8E53-426CB5A37E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7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FA29F9-F701-4A47-B542-15AC91DDA1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3" y="365127"/>
            <a:ext cx="7683500" cy="58118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4A5A8-17A3-444F-8DC5-5B14F0725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BE10-F469-B647-AC01-6A14ADCF8C4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4B73E-345E-FF4E-85A1-972DCE11E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72CBE-3F25-5945-B8BC-1E27A16CC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0B77-70C6-5440-A263-8C9BA35DD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61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50141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479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6410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4015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829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2404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92231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FD47A-281F-DF62-4E35-DEAA9CBEFC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2EC11-DE3A-0CD4-7C76-6FF3FB147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0ED65-5DDA-85DB-E754-8B6D432FC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63E0-CED2-4297-8B8B-2C394E0E1D2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9451F-F10C-BE63-E509-5AEF346BE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A333E-A80C-2E0F-17AC-2FE2D42E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02D75-C396-4407-B17D-19A417A1F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020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67822-6366-7B4B-ADC4-17AF7E845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3684C-F700-E94F-AFFC-AF20FBE8C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B26B6-7992-924D-8BF8-19FDABFD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BE10-F469-B647-AC01-6A14ADCF8C4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999ED-75F9-4D40-BEAB-4A2D32CAE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7C8DF-FA41-8E40-94E9-6F1E631D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0B77-70C6-5440-A263-8C9BA35DD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260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1EC4F-FD29-8943-715B-726F55AA7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B5DA0-25AE-8305-813D-F3D8111B4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14A4B-DEB1-AF08-6930-E0B210C78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63E0-CED2-4297-8B8B-2C394E0E1D2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E0270-DEBA-CBE8-51CF-1C73BCDA2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3DD8D-6195-AE3A-7D9B-65E058268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02D75-C396-4407-B17D-19A417A1F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70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147E1-D2B4-7B76-ADAB-E4EBADA7B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73C0D-1239-A60F-5342-588CAB9BC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E3F93-03CD-9AF1-1F55-22BCC494A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63E0-CED2-4297-8B8B-2C394E0E1D2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38A3E-73FC-5D36-8E88-F30910201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46D3C-EB49-4545-FD4C-C6DD75C8D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02D75-C396-4407-B17D-19A417A1F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704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BF86B-A204-A904-E0E2-36A5A2934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63CC3-6C3D-9670-6D4F-05FA507DC1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22438D-4B6C-8C38-DDD4-58E795560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6475C-375A-08BF-CAF0-A52F04D67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63E0-CED2-4297-8B8B-2C394E0E1D2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C563E3-E85C-B552-2E92-3E4B1C22D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C86AC9-4BA3-14B5-77C5-803BB16F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02D75-C396-4407-B17D-19A417A1F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2427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BA741-544E-C24E-5515-184B576B3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E7541-4169-6A7A-1E52-70B8C2C5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E721FD-E58A-2D17-6AB8-87AEC2BEF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4E11EF-C7E3-836C-0C76-13DDB0D684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D8232F-953E-D664-0DDC-DFB3DDD6A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5406E7-4D47-2059-45D8-C92370E16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63E0-CED2-4297-8B8B-2C394E0E1D2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21D396-48FA-E035-6979-F30D4CDB5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E9F424-9F5A-D137-E0D6-9EE7089A3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02D75-C396-4407-B17D-19A417A1F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5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88A1E-EC85-1040-08B9-7EA51FBFA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09A1E1-55C9-8BDD-6F1C-391B356D0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63E0-CED2-4297-8B8B-2C394E0E1D2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688394-9A8F-2121-9929-969E8B7D9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E6175D-CF65-7C7C-1AF5-2CC77A999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02D75-C396-4407-B17D-19A417A1F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282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CD7649-FC1D-5712-3CC4-E43272C5A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63E0-CED2-4297-8B8B-2C394E0E1D2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80276A-878D-62AF-4442-6F324C4DF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8124A3-F037-BF32-873B-18EF291D0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02D75-C396-4407-B17D-19A417A1F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232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1C63C-3C6B-FDCB-C901-EC76AF743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CEDA3-C3C2-E4D2-C77F-BE306F3D7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77C2A-7C69-7328-5913-BA80643E18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43E47-189D-36A8-8798-11A7A0A90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63E0-CED2-4297-8B8B-2C394E0E1D2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2785B3-E621-C825-85E1-09FBFB66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AD997-42D9-3B9D-1BF8-721FE4775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02D75-C396-4407-B17D-19A417A1F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715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7CFF9-CA79-C48D-95D0-2ACF2F680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F1A00E-CEB6-9105-CD60-AFD0A4554B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B8064E-632C-98AB-3021-A6366B29A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6E5CD4-7923-7C0F-E1C2-9E383EA6A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63E0-CED2-4297-8B8B-2C394E0E1D2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16E5A0-B5E5-5CED-6448-DCB305AA2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DDFAC-5DDF-CD96-449D-F44548CED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02D75-C396-4407-B17D-19A417A1F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052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6F29F-08F8-0A73-FD16-9EE16621A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F2B2E2-4E99-112B-D0FF-9F85AD1DF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CC3F9-85BF-6225-0916-502036BCA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63E0-CED2-4297-8B8B-2C394E0E1D2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0BF55-AA6A-4FB2-B186-11891633B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69E8B-E92C-4CF3-0655-0E23B087F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02D75-C396-4407-B17D-19A417A1F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203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C5FAED-70A9-B468-AEA8-5DECB0BED0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277983-B921-636C-D961-6B607567BD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C1831-B518-E8AA-5039-24F3811C0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63E0-CED2-4297-8B8B-2C394E0E1D2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B75FE-17B8-9554-9613-E27230D58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CF137-9A5F-BBF5-9004-DB8C5B0D9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02D75-C396-4407-B17D-19A417A1F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9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39AF5-5498-4D4B-B38D-AB0E0E460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7A9D7-4588-E94B-A0A8-8C93CB809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0EA70-4264-3E42-ADE6-5FF2E9A92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BE10-F469-B647-AC01-6A14ADCF8C4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F8476-D949-A24B-B350-868EE6CEC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87D67-75DE-0B43-93DE-5519FAF1C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0B77-70C6-5440-A263-8C9BA35DD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285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-Col Subtitle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4C45D-D883-6545-8E94-B00C05491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502" y="593440"/>
            <a:ext cx="10607040" cy="502920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1DDCE-A63B-4D42-8303-8A02D3B5C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502" y="1875097"/>
            <a:ext cx="4992624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BCD39-51B2-E24E-B6BC-50ECE4CDD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E877B-F344-744F-AA41-B266459EEC63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E63D6-AD80-BC4D-B487-E07CD6E79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28CD6-066D-4F42-B948-ADE5C076B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D79C-5FD4-CB42-A4FA-DD5A10CC634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45E5845-0D31-8242-AE16-322682590F1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38502" y="1480920"/>
            <a:ext cx="4992624" cy="228600"/>
          </a:xfrm>
        </p:spPr>
        <p:txBody>
          <a:bodyPr anchor="t" anchorCtr="0">
            <a:noAutofit/>
          </a:bodyPr>
          <a:lstStyle>
            <a:lvl1pPr marL="0" indent="0">
              <a:lnSpc>
                <a:spcPts val="1800"/>
              </a:lnSpc>
              <a:buNone/>
              <a:defRPr sz="1750" b="1" cap="all" spc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506BC60-4D9F-4443-985C-B7531936071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252918" y="1875097"/>
            <a:ext cx="4992624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2D02B8DE-CF83-0C4B-97BB-794CFC0A840A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6252918" y="1480920"/>
            <a:ext cx="4992624" cy="228600"/>
          </a:xfrm>
        </p:spPr>
        <p:txBody>
          <a:bodyPr anchor="t" anchorCtr="0">
            <a:noAutofit/>
          </a:bodyPr>
          <a:lstStyle>
            <a:lvl1pPr marL="0" indent="0">
              <a:lnSpc>
                <a:spcPts val="1800"/>
              </a:lnSpc>
              <a:buNone/>
              <a:defRPr sz="1750" b="1" cap="all" spc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22258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459EA3C-8B88-5F1F-531E-7DA7DE55710B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496" y="2103120"/>
            <a:ext cx="11119104" cy="443484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7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FCBED-4A0D-6242-8398-D22EDCA82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7F846-44D7-8245-A8C9-EDF4E83783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562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C0B0E-1B09-3347-90B6-6BAD9CD911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B4E79-ECDE-0B42-847E-B3A54CBC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BE10-F469-B647-AC01-6A14ADCF8C4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EEC89-56CB-304F-9DF3-62BC67E87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B0204-9BB9-CC41-A52B-1B268991D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0B77-70C6-5440-A263-8C9BA35DD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910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A1531-7B0A-8143-8718-12688F470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BD455-C8F5-584F-A5A4-83F411002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9" y="1681163"/>
            <a:ext cx="5158316" cy="82391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55F8E5-3C13-F541-83F2-D666C97CF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9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56CFFD-6C31-9A45-AE37-F6AA92AF2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717" cy="82391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D18233-80DD-FB4F-946D-B404290344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570496-84C0-1C48-9D82-1CE63F06D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BE10-F469-B647-AC01-6A14ADCF8C4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C27BFE-F100-8841-A1CB-8123B0EC3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D00842-CC6D-CF43-9E35-40B08D5AC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0B77-70C6-5440-A263-8C9BA35DD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94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59E12-CBDD-5A4A-9D44-BE59B9D7A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431FC2-3835-C04C-82F7-C24AE80F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BE10-F469-B647-AC01-6A14ADCF8C4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01006-3204-8749-8C06-F875EA858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7162A8-172D-424C-8B93-28A7F5E4B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0B77-70C6-5440-A263-8C9BA35DD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99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7E4B32-90CB-524A-B54A-73EE7EC5C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BE10-F469-B647-AC01-6A14ADCF8C4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A9DAF-41EF-C14B-AEFC-D604178D9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6C8B72-446D-F743-BED3-308A86D59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0B77-70C6-5440-A263-8C9BA35DD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8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810E6-34E7-174A-BF21-57D59217E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59809-411C-0149-9D14-4E64505D3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8" y="987427"/>
            <a:ext cx="6172200" cy="487362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F4D89-0A75-6D48-9B42-C415CF501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9" y="2057401"/>
            <a:ext cx="3932767" cy="3811588"/>
          </a:xfrm>
        </p:spPr>
        <p:txBody>
          <a:bodyPr/>
          <a:lstStyle>
            <a:lvl1pPr marL="0" indent="0">
              <a:buNone/>
              <a:defRPr sz="2100"/>
            </a:lvl1pPr>
            <a:lvl2pPr marL="609493" indent="0">
              <a:buNone/>
              <a:defRPr sz="1900"/>
            </a:lvl2pPr>
            <a:lvl3pPr marL="1218987" indent="0">
              <a:buNone/>
              <a:defRPr sz="1600"/>
            </a:lvl3pPr>
            <a:lvl4pPr marL="1828480" indent="0">
              <a:buNone/>
              <a:defRPr sz="1300"/>
            </a:lvl4pPr>
            <a:lvl5pPr marL="2437973" indent="0">
              <a:buNone/>
              <a:defRPr sz="1300"/>
            </a:lvl5pPr>
            <a:lvl6pPr marL="3047467" indent="0">
              <a:buNone/>
              <a:defRPr sz="1300"/>
            </a:lvl6pPr>
            <a:lvl7pPr marL="3656960" indent="0">
              <a:buNone/>
              <a:defRPr sz="1300"/>
            </a:lvl7pPr>
            <a:lvl8pPr marL="4266453" indent="0">
              <a:buNone/>
              <a:defRPr sz="1300"/>
            </a:lvl8pPr>
            <a:lvl9pPr marL="4875947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0CEB73-3914-E14E-A428-44FC7CC23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BE10-F469-B647-AC01-6A14ADCF8C4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896D9-FEEA-BC4E-A603-85AFEF10D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3401DF-3E88-3947-830F-2514372D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0B77-70C6-5440-A263-8C9BA35DD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24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BCFC4-A7B5-BC48-9C49-22BEAB9C5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35A9CC-CEF5-EF44-A863-0E97D4937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8" y="987427"/>
            <a:ext cx="6172200" cy="4873625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D6FC2B-4842-6B47-AA99-5EC82C937C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9" y="2057401"/>
            <a:ext cx="3932767" cy="3811588"/>
          </a:xfrm>
        </p:spPr>
        <p:txBody>
          <a:bodyPr/>
          <a:lstStyle>
            <a:lvl1pPr marL="0" indent="0">
              <a:buNone/>
              <a:defRPr sz="2100"/>
            </a:lvl1pPr>
            <a:lvl2pPr marL="609493" indent="0">
              <a:buNone/>
              <a:defRPr sz="1900"/>
            </a:lvl2pPr>
            <a:lvl3pPr marL="1218987" indent="0">
              <a:buNone/>
              <a:defRPr sz="1600"/>
            </a:lvl3pPr>
            <a:lvl4pPr marL="1828480" indent="0">
              <a:buNone/>
              <a:defRPr sz="1300"/>
            </a:lvl4pPr>
            <a:lvl5pPr marL="2437973" indent="0">
              <a:buNone/>
              <a:defRPr sz="1300"/>
            </a:lvl5pPr>
            <a:lvl6pPr marL="3047467" indent="0">
              <a:buNone/>
              <a:defRPr sz="1300"/>
            </a:lvl6pPr>
            <a:lvl7pPr marL="3656960" indent="0">
              <a:buNone/>
              <a:defRPr sz="1300"/>
            </a:lvl7pPr>
            <a:lvl8pPr marL="4266453" indent="0">
              <a:buNone/>
              <a:defRPr sz="1300"/>
            </a:lvl8pPr>
            <a:lvl9pPr marL="4875947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968498-682A-D945-A3FA-7540BDDAA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BE10-F469-B647-AC01-6A14ADCF8C4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827E9-7D12-3047-96C7-6478ABD5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27D15-0816-B049-987F-6554C3292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0B77-70C6-5440-A263-8C9BA35DD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99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45D8B6-A859-6A4F-B004-6B2145ABF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8EC40-E41A-CA40-B193-83B310BE5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CDEB2-119F-294D-9E36-F22B2EAE8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FBE10-F469-B647-AC01-6A14ADCF8C4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790CD-DBE2-3446-B068-0D83FC4443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AB02F-C285-5647-84D4-59E412D7BD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70B77-70C6-5440-A263-8C9BA35DDA3E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U:\QIL logo.jpg"/>
          <p:cNvPicPr>
            <a:picLocks noChangeAspect="1" noChangeArrowheads="1"/>
          </p:cNvPicPr>
          <p:nvPr userDrawn="1"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5"/>
          <a:stretch/>
        </p:blipFill>
        <p:spPr bwMode="auto">
          <a:xfrm>
            <a:off x="9599792" y="5616132"/>
            <a:ext cx="2451494" cy="1241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 userDrawn="1"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1" b="12771"/>
          <a:stretch/>
        </p:blipFill>
        <p:spPr bwMode="auto">
          <a:xfrm>
            <a:off x="57044" y="5845908"/>
            <a:ext cx="1516066" cy="101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021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1218987" rtl="0" eaLnBrk="1" latinLnBrk="0" hangingPunct="1">
        <a:lnSpc>
          <a:spcPct val="90000"/>
        </a:lnSpc>
        <a:spcBef>
          <a:spcPct val="0"/>
        </a:spcBef>
        <a:buNone/>
        <a:defRPr sz="59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914240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523733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7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2133227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2742720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3352213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DDEC34-17EA-D3F8-C77B-893EE22B3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31E68-3C81-6CA8-BE13-6CCE0C7CE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33577-BD45-4CB3-9E0A-D6A8BC39D9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263E0-CED2-4297-8B8B-2C394E0E1D2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20669-35DC-BF7C-6690-D436860A4A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CED33-4DF4-95F7-6631-7D3B956BA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02D75-C396-4407-B17D-19A417A1F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6E00B-F586-0E91-FF20-BDC4B7431C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Montserrat"/>
              </a:rPr>
              <a:t>Increasing access to </a:t>
            </a:r>
            <a:r>
              <a:rPr lang="en-US" sz="4400" dirty="0" err="1">
                <a:latin typeface="Montserrat"/>
              </a:rPr>
              <a:t>InPen</a:t>
            </a:r>
            <a:endParaRPr lang="en-US" sz="4400" dirty="0" err="1">
              <a:latin typeface="Montserrat" panose="000005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838A15-191D-95A9-E5F5-79E656F6A554}"/>
              </a:ext>
            </a:extLst>
          </p:cNvPr>
          <p:cNvSpPr/>
          <p:nvPr/>
        </p:nvSpPr>
        <p:spPr>
          <a:xfrm>
            <a:off x="9509573" y="6134471"/>
            <a:ext cx="958789" cy="6513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93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606337-A8DE-C7EC-79B3-F17C44A082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346" b="22301"/>
          <a:stretch/>
        </p:blipFill>
        <p:spPr>
          <a:xfrm>
            <a:off x="9971066" y="6028731"/>
            <a:ext cx="2101684" cy="66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971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838A15-191D-95A9-E5F5-79E656F6A554}"/>
              </a:ext>
            </a:extLst>
          </p:cNvPr>
          <p:cNvSpPr/>
          <p:nvPr/>
        </p:nvSpPr>
        <p:spPr>
          <a:xfrm>
            <a:off x="9509573" y="6134471"/>
            <a:ext cx="958789" cy="6513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93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606337-A8DE-C7EC-79B3-F17C44A082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346" b="22301"/>
          <a:stretch/>
        </p:blipFill>
        <p:spPr>
          <a:xfrm>
            <a:off x="9971066" y="6028731"/>
            <a:ext cx="2101684" cy="661032"/>
          </a:xfrm>
          <a:prstGeom prst="rect">
            <a:avLst/>
          </a:prstGeom>
        </p:spPr>
      </p:pic>
      <p:pic>
        <p:nvPicPr>
          <p:cNvPr id="8" name="Picture 7" descr="A diagram of a diagram&#10;&#10;Description automatically generated">
            <a:extLst>
              <a:ext uri="{FF2B5EF4-FFF2-40B4-BE49-F238E27FC236}">
                <a16:creationId xmlns:a16="http://schemas.microsoft.com/office/drawing/2014/main" id="{AF4C0ADF-10F6-2F43-98EB-B624231CE7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10661"/>
            <a:ext cx="12192000" cy="593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18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054" y="-4780"/>
            <a:ext cx="10972800" cy="391621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cs typeface="Calibri Light"/>
              </a:rPr>
              <a:t>Increasing access to smart pens</a:t>
            </a:r>
          </a:p>
        </p:txBody>
      </p:sp>
      <p:sp>
        <p:nvSpPr>
          <p:cNvPr id="4" name="Rectangle 3"/>
          <p:cNvSpPr/>
          <p:nvPr/>
        </p:nvSpPr>
        <p:spPr>
          <a:xfrm>
            <a:off x="80059" y="2235412"/>
            <a:ext cx="1859965" cy="2235437"/>
          </a:xfrm>
          <a:prstGeom prst="rect">
            <a:avLst/>
          </a:prstGeom>
          <a:solidFill>
            <a:srgbClr val="00CC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8987">
              <a:lnSpc>
                <a:spcPct val="90000"/>
              </a:lnSpc>
              <a:spcBef>
                <a:spcPts val="1333"/>
              </a:spcBef>
            </a:pPr>
            <a:r>
              <a:rPr lang="en-US" dirty="0">
                <a:solidFill>
                  <a:srgbClr val="1F497D"/>
                </a:solidFill>
                <a:ea typeface="Calibri"/>
                <a:cs typeface="Calibri"/>
              </a:rPr>
              <a:t>Increase the utilization of </a:t>
            </a:r>
            <a:r>
              <a:rPr lang="en-US" dirty="0" err="1">
                <a:solidFill>
                  <a:srgbClr val="1F497D"/>
                </a:solidFill>
                <a:ea typeface="Calibri"/>
                <a:cs typeface="Calibri"/>
              </a:rPr>
              <a:t>InPen</a:t>
            </a:r>
            <a:r>
              <a:rPr lang="en-US" dirty="0">
                <a:solidFill>
                  <a:srgbClr val="1F497D"/>
                </a:solidFill>
                <a:ea typeface="Calibri"/>
                <a:cs typeface="Calibri"/>
              </a:rPr>
              <a:t> use by 5% for people with T1D by December 2024</a:t>
            </a:r>
          </a:p>
          <a:p>
            <a:pPr marL="342900" indent="-342900" algn="ctr" fontAlgn="base">
              <a:spcBef>
                <a:spcPct val="0"/>
              </a:spcBef>
              <a:spcAft>
                <a:spcPct val="0"/>
              </a:spcAft>
              <a:buAutoNum type="arabicPeriod"/>
            </a:pP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80481" y="2391558"/>
            <a:ext cx="1853458" cy="646232"/>
          </a:xfrm>
          <a:prstGeom prst="rect">
            <a:avLst/>
          </a:prstGeom>
          <a:solidFill>
            <a:srgbClr val="56CAE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Clinician Comfort Level with smart pen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3054" y="682251"/>
            <a:ext cx="6611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/>
              <a:t> </a:t>
            </a:r>
            <a:r>
              <a:rPr lang="en-US" sz="2000"/>
              <a:t>Aim</a:t>
            </a:r>
            <a:endParaRPr lang="en-US" sz="1600"/>
          </a:p>
        </p:txBody>
      </p:sp>
      <p:sp>
        <p:nvSpPr>
          <p:cNvPr id="11" name="TextBox 10"/>
          <p:cNvSpPr txBox="1"/>
          <p:nvPr/>
        </p:nvSpPr>
        <p:spPr>
          <a:xfrm>
            <a:off x="2365826" y="519839"/>
            <a:ext cx="193800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alibri"/>
                <a:ea typeface="Calibri"/>
                <a:cs typeface="Calibri"/>
              </a:rPr>
              <a:t>Primary</a:t>
            </a:r>
            <a:r>
              <a:rPr lang="en-US" sz="16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>
                <a:latin typeface="Calibri"/>
                <a:ea typeface="Calibri"/>
                <a:cs typeface="Calibri"/>
              </a:rPr>
              <a:t>Drivers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08111" y="1208574"/>
            <a:ext cx="6858244" cy="716089"/>
          </a:xfrm>
          <a:prstGeom prst="rect">
            <a:avLst/>
          </a:prstGeom>
          <a:solidFill>
            <a:srgbClr val="00FFCC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ea typeface="Calibri"/>
                <a:cs typeface="Calibri"/>
              </a:rPr>
              <a:t>Host technology fair for our diabetes populations - Medtronic rep to be available</a:t>
            </a:r>
          </a:p>
          <a:p>
            <a:pPr marL="171450" indent="-17145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ea typeface="Calibri"/>
                <a:cs typeface="Calibri"/>
              </a:rPr>
              <a:t>Add smart pen slides to guide to pump therapy class in English, Spanish and Arabic</a:t>
            </a:r>
          </a:p>
          <a:p>
            <a:pPr marL="171450" indent="-17145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ea typeface="Calibri"/>
                <a:cs typeface="Calibri"/>
              </a:rPr>
              <a:t>Provide education to inpatient nurses 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11396" y="2226845"/>
            <a:ext cx="6857474" cy="1258137"/>
          </a:xfrm>
          <a:prstGeom prst="rect">
            <a:avLst/>
          </a:prstGeom>
          <a:solidFill>
            <a:srgbClr val="00FFCC"/>
          </a:solidFill>
          <a:ln w="28575" cmpd="sng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200" dirty="0">
                <a:solidFill>
                  <a:schemeClr val="tx1"/>
                </a:solidFill>
                <a:ea typeface="Calibri"/>
                <a:cs typeface="Calibri"/>
              </a:rPr>
              <a:t>Schedule Medtronic in service with clinic for RN's and </a:t>
            </a:r>
            <a:r>
              <a:rPr lang="en-US" sz="1200" dirty="0" err="1">
                <a:solidFill>
                  <a:schemeClr val="tx1"/>
                </a:solidFill>
                <a:ea typeface="Calibri"/>
                <a:cs typeface="Calibri"/>
              </a:rPr>
              <a:t>provders</a:t>
            </a:r>
            <a:endParaRPr lang="en-US" sz="12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171450" indent="-171450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200" dirty="0">
                <a:solidFill>
                  <a:schemeClr val="tx1"/>
                </a:solidFill>
                <a:ea typeface="Calibri"/>
                <a:cs typeface="Calibri"/>
              </a:rPr>
              <a:t>Obtain pediatric articles on smart pen usage from Medtronic</a:t>
            </a:r>
          </a:p>
          <a:p>
            <a:pPr marL="171450" indent="-171450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200" dirty="0">
                <a:solidFill>
                  <a:schemeClr val="tx1"/>
                </a:solidFill>
                <a:ea typeface="Calibri"/>
                <a:cs typeface="Calibri"/>
              </a:rPr>
              <a:t>Set up meeting  with Medtronic to review process of prescribing  and training</a:t>
            </a:r>
          </a:p>
          <a:p>
            <a:pPr marL="171450" indent="-171450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200" dirty="0">
                <a:solidFill>
                  <a:schemeClr val="tx1"/>
                </a:solidFill>
                <a:ea typeface="Calibri"/>
                <a:cs typeface="Calibri"/>
              </a:rPr>
              <a:t>Inquire about samples of smart pens and purchasing them from clinic patients</a:t>
            </a:r>
          </a:p>
          <a:p>
            <a:pPr marL="171450" indent="-171450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200" dirty="0">
                <a:solidFill>
                  <a:schemeClr val="tx1"/>
                </a:solidFill>
                <a:ea typeface="Calibri"/>
                <a:cs typeface="Calibri"/>
              </a:rPr>
              <a:t>Inquire about coverage/copay for both private/public insurance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57442F8-364D-464C-9921-B7B72E3E16E2}"/>
              </a:ext>
            </a:extLst>
          </p:cNvPr>
          <p:cNvSpPr/>
          <p:nvPr/>
        </p:nvSpPr>
        <p:spPr>
          <a:xfrm>
            <a:off x="2483465" y="3160788"/>
            <a:ext cx="1850316" cy="530775"/>
          </a:xfrm>
          <a:prstGeom prst="rect">
            <a:avLst/>
          </a:prstGeom>
          <a:solidFill>
            <a:srgbClr val="56CAE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Patient Education 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AE080279-4609-400D-B5C4-5537EF7ED6E6}"/>
              </a:ext>
            </a:extLst>
          </p:cNvPr>
          <p:cNvSpPr/>
          <p:nvPr/>
        </p:nvSpPr>
        <p:spPr>
          <a:xfrm>
            <a:off x="4839987" y="5642136"/>
            <a:ext cx="6912083" cy="674481"/>
          </a:xfrm>
          <a:prstGeom prst="rect">
            <a:avLst/>
          </a:prstGeom>
          <a:solidFill>
            <a:srgbClr val="00FFCC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ea typeface="Calibri"/>
                <a:cs typeface="Calibri"/>
              </a:rPr>
              <a:t>Request smart pen usage from IT to obtain baseline date</a:t>
            </a:r>
          </a:p>
          <a:p>
            <a:pPr marL="285750" indent="-28575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ea typeface="Calibri"/>
                <a:cs typeface="Calibri"/>
              </a:rPr>
              <a:t>Analyze date for next steps</a:t>
            </a:r>
          </a:p>
        </p:txBody>
      </p:sp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69F43410-F089-453B-8562-D5DF63EB04EA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1940024" y="2724511"/>
            <a:ext cx="465626" cy="628620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A5016972-E806-42BB-9604-A875BCDDB741}"/>
              </a:ext>
            </a:extLst>
          </p:cNvPr>
          <p:cNvCxnSpPr>
            <a:cxnSpLocks/>
            <a:stCxn id="44" idx="1"/>
            <a:endCxn id="4" idx="3"/>
          </p:cNvCxnSpPr>
          <p:nvPr/>
        </p:nvCxnSpPr>
        <p:spPr>
          <a:xfrm flipH="1" flipV="1">
            <a:off x="1940024" y="3353131"/>
            <a:ext cx="543441" cy="73045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CF68740-621E-4284-9883-B3A8B50362AA}"/>
              </a:ext>
            </a:extLst>
          </p:cNvPr>
          <p:cNvSpPr/>
          <p:nvPr/>
        </p:nvSpPr>
        <p:spPr>
          <a:xfrm>
            <a:off x="2520030" y="4692338"/>
            <a:ext cx="1850316" cy="793150"/>
          </a:xfrm>
          <a:prstGeom prst="rect">
            <a:avLst/>
          </a:prstGeom>
          <a:solidFill>
            <a:srgbClr val="56CAE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Process of prescribing smart pen 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E291AB5-55DE-4E9B-B70D-37311600B436}"/>
              </a:ext>
            </a:extLst>
          </p:cNvPr>
          <p:cNvSpPr/>
          <p:nvPr/>
        </p:nvSpPr>
        <p:spPr>
          <a:xfrm>
            <a:off x="2522364" y="5736189"/>
            <a:ext cx="1807630" cy="610051"/>
          </a:xfrm>
          <a:prstGeom prst="rect">
            <a:avLst/>
          </a:prstGeom>
          <a:solidFill>
            <a:srgbClr val="56CAE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Improve smart pen data collection &amp; analysis</a:t>
            </a: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1F351B35-D96B-4332-AD7F-6B712ADF71A3}"/>
              </a:ext>
            </a:extLst>
          </p:cNvPr>
          <p:cNvCxnSpPr>
            <a:cxnSpLocks/>
            <a:stCxn id="97" idx="1"/>
            <a:endCxn id="4" idx="3"/>
          </p:cNvCxnSpPr>
          <p:nvPr/>
        </p:nvCxnSpPr>
        <p:spPr>
          <a:xfrm flipH="1" flipV="1">
            <a:off x="1940024" y="3353131"/>
            <a:ext cx="582340" cy="2688084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568B5C0F-32CF-4375-9AEC-AB02FC2E4EAA}"/>
              </a:ext>
            </a:extLst>
          </p:cNvPr>
          <p:cNvCxnSpPr>
            <a:cxnSpLocks/>
            <a:stCxn id="3" idx="1"/>
            <a:endCxn id="4" idx="3"/>
          </p:cNvCxnSpPr>
          <p:nvPr/>
        </p:nvCxnSpPr>
        <p:spPr>
          <a:xfrm flipH="1" flipV="1">
            <a:off x="1940024" y="3353131"/>
            <a:ext cx="580006" cy="1735782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F6FEC3F-7857-4811-B110-B6D771310941}"/>
              </a:ext>
            </a:extLst>
          </p:cNvPr>
          <p:cNvSpPr/>
          <p:nvPr/>
        </p:nvSpPr>
        <p:spPr>
          <a:xfrm>
            <a:off x="2503704" y="3901140"/>
            <a:ext cx="1850316" cy="627518"/>
          </a:xfrm>
          <a:prstGeom prst="rect">
            <a:avLst/>
          </a:prstGeom>
          <a:solidFill>
            <a:srgbClr val="56CAE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Insurance Coverage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1B9E46F-C3DA-49E1-98AD-9037D6834554}"/>
              </a:ext>
            </a:extLst>
          </p:cNvPr>
          <p:cNvSpPr/>
          <p:nvPr/>
        </p:nvSpPr>
        <p:spPr>
          <a:xfrm>
            <a:off x="4901325" y="3768640"/>
            <a:ext cx="6901500" cy="627518"/>
          </a:xfrm>
          <a:prstGeom prst="rect">
            <a:avLst/>
          </a:prstGeom>
          <a:solidFill>
            <a:srgbClr val="00FFCC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/>
                <a:cs typeface="Calibri"/>
              </a:rPr>
              <a:t>Ask hospital outpatient pharmacy to stock insulin cartridges for smart pen usage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6CFA8A4-D3D7-4081-A0BA-C7990A85564C}"/>
              </a:ext>
            </a:extLst>
          </p:cNvPr>
          <p:cNvCxnSpPr>
            <a:cxnSpLocks/>
            <a:stCxn id="7" idx="1"/>
            <a:endCxn id="4" idx="3"/>
          </p:cNvCxnSpPr>
          <p:nvPr/>
        </p:nvCxnSpPr>
        <p:spPr>
          <a:xfrm flipH="1" flipV="1">
            <a:off x="1940024" y="3353131"/>
            <a:ext cx="563680" cy="861768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8B6893E-F990-49FD-ACB7-6B79C78797D3}"/>
              </a:ext>
            </a:extLst>
          </p:cNvPr>
          <p:cNvCxnSpPr>
            <a:cxnSpLocks/>
            <a:stCxn id="5" idx="3"/>
            <a:endCxn id="5" idx="3"/>
          </p:cNvCxnSpPr>
          <p:nvPr/>
        </p:nvCxnSpPr>
        <p:spPr>
          <a:xfrm>
            <a:off x="4333939" y="271467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4BD35463-5EF2-0F6A-8A04-37F5E9BDF12B}"/>
              </a:ext>
            </a:extLst>
          </p:cNvPr>
          <p:cNvSpPr/>
          <p:nvPr/>
        </p:nvSpPr>
        <p:spPr>
          <a:xfrm>
            <a:off x="4894449" y="4676367"/>
            <a:ext cx="6901500" cy="627518"/>
          </a:xfrm>
          <a:prstGeom prst="rect">
            <a:avLst/>
          </a:prstGeom>
          <a:solidFill>
            <a:srgbClr val="00FFCC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/>
                <a:cs typeface="Calibri"/>
              </a:rPr>
              <a:t>Create a process for prescribing smart pens</a:t>
            </a:r>
          </a:p>
          <a:p>
            <a:pPr marL="171450" indent="-17145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/>
                <a:cs typeface="Calibri"/>
              </a:rPr>
              <a:t>Create a process for providing smart pen samples in clinic</a:t>
            </a:r>
          </a:p>
          <a:p>
            <a:pPr marL="171450" indent="-17145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/>
                <a:cs typeface="Calibri"/>
              </a:rPr>
              <a:t>Create a process for follow up  about prescription is sent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D008E6-E025-117A-E11A-EAF2038080BF}"/>
              </a:ext>
            </a:extLst>
          </p:cNvPr>
          <p:cNvSpPr/>
          <p:nvPr/>
        </p:nvSpPr>
        <p:spPr>
          <a:xfrm>
            <a:off x="2493223" y="1620993"/>
            <a:ext cx="1853458" cy="619307"/>
          </a:xfrm>
          <a:prstGeom prst="rect">
            <a:avLst/>
          </a:prstGeom>
          <a:solidFill>
            <a:srgbClr val="56CAE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Address Inequities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F8744B-C1E8-72C9-F2E2-1989143D5F3A}"/>
              </a:ext>
            </a:extLst>
          </p:cNvPr>
          <p:cNvSpPr txBox="1"/>
          <p:nvPr/>
        </p:nvSpPr>
        <p:spPr>
          <a:xfrm>
            <a:off x="5987484" y="515622"/>
            <a:ext cx="520013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Calibri"/>
                <a:cs typeface="Calibri"/>
              </a:rPr>
              <a:t>Change Ideas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A03FF3-41B7-92F1-C0C6-2F495AE1044B}"/>
              </a:ext>
            </a:extLst>
          </p:cNvPr>
          <p:cNvCxnSpPr>
            <a:cxnSpLocks/>
          </p:cNvCxnSpPr>
          <p:nvPr/>
        </p:nvCxnSpPr>
        <p:spPr>
          <a:xfrm flipV="1">
            <a:off x="1957953" y="2049045"/>
            <a:ext cx="473222" cy="1209957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591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4" grpId="0" animBg="1"/>
      <p:bldP spid="44" grpId="0" animBg="1"/>
      <p:bldP spid="88" grpId="0" animBg="1"/>
      <p:bldP spid="3" grpId="0" animBg="1"/>
      <p:bldP spid="97" grpId="0" animBg="1"/>
      <p:bldP spid="7" grpId="0" animBg="1"/>
      <p:bldP spid="43" grpId="0" animBg="1"/>
      <p:bldP spid="8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838A15-191D-95A9-E5F5-79E656F6A554}"/>
              </a:ext>
            </a:extLst>
          </p:cNvPr>
          <p:cNvSpPr/>
          <p:nvPr/>
        </p:nvSpPr>
        <p:spPr>
          <a:xfrm>
            <a:off x="9509573" y="6134471"/>
            <a:ext cx="958789" cy="6513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93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606337-A8DE-C7EC-79B3-F17C44A082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346" b="22301"/>
          <a:stretch/>
        </p:blipFill>
        <p:spPr>
          <a:xfrm>
            <a:off x="9971066" y="6028731"/>
            <a:ext cx="2101684" cy="661032"/>
          </a:xfrm>
          <a:prstGeom prst="rect">
            <a:avLst/>
          </a:prstGeom>
        </p:spPr>
      </p:pic>
      <p:pic>
        <p:nvPicPr>
          <p:cNvPr id="8" name="Content Placeholder 3" descr="A diagram of a patient&#10;&#10;Description automatically generated">
            <a:extLst>
              <a:ext uri="{FF2B5EF4-FFF2-40B4-BE49-F238E27FC236}">
                <a16:creationId xmlns:a16="http://schemas.microsoft.com/office/drawing/2014/main" id="{C0A7DD0A-A0C0-31E8-5E7C-65597583A26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936"/>
          <a:stretch/>
        </p:blipFill>
        <p:spPr>
          <a:xfrm>
            <a:off x="2" y="1587"/>
            <a:ext cx="6095999" cy="5746071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34A0B94D-CAC7-74FD-5443-E9796026F71E}"/>
              </a:ext>
            </a:extLst>
          </p:cNvPr>
          <p:cNvSpPr txBox="1">
            <a:spLocks/>
          </p:cNvSpPr>
          <p:nvPr/>
        </p:nvSpPr>
        <p:spPr>
          <a:xfrm>
            <a:off x="6417734" y="2614612"/>
            <a:ext cx="5291663" cy="3752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1218987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None/>
              <a:defRPr sz="3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493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7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cs typeface="Calibri"/>
              </a:rPr>
              <a:t>Updated process map</a:t>
            </a:r>
          </a:p>
          <a:p>
            <a:r>
              <a:rPr lang="en-US" dirty="0">
                <a:cs typeface="Calibri"/>
              </a:rPr>
              <a:t>Received samples</a:t>
            </a:r>
          </a:p>
          <a:p>
            <a:r>
              <a:rPr lang="en-US" dirty="0">
                <a:cs typeface="Calibri"/>
              </a:rPr>
              <a:t> Humalog cartridge samples</a:t>
            </a: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3DE02C4-F1F4-D9F2-877F-548103C56EB3}"/>
              </a:ext>
            </a:extLst>
          </p:cNvPr>
          <p:cNvSpPr txBox="1">
            <a:spLocks/>
          </p:cNvSpPr>
          <p:nvPr/>
        </p:nvSpPr>
        <p:spPr>
          <a:xfrm>
            <a:off x="6417733" y="490537"/>
            <a:ext cx="5291663" cy="16287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2189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000" kern="12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>
                <a:cs typeface="Calibri Light"/>
              </a:rPr>
              <a:t>New Process Map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886908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838A15-191D-95A9-E5F5-79E656F6A554}"/>
              </a:ext>
            </a:extLst>
          </p:cNvPr>
          <p:cNvSpPr/>
          <p:nvPr/>
        </p:nvSpPr>
        <p:spPr>
          <a:xfrm>
            <a:off x="9509573" y="6134471"/>
            <a:ext cx="958789" cy="6513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93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606337-A8DE-C7EC-79B3-F17C44A082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346" b="22301"/>
          <a:stretch/>
        </p:blipFill>
        <p:spPr>
          <a:xfrm>
            <a:off x="9971066" y="6028731"/>
            <a:ext cx="2101684" cy="661032"/>
          </a:xfrm>
          <a:prstGeom prst="rect">
            <a:avLst/>
          </a:prstGeom>
        </p:spPr>
      </p:pic>
      <p:pic>
        <p:nvPicPr>
          <p:cNvPr id="8" name="Content Placeholder 3" descr="A white rectangular object with black text&#10;&#10;Description automatically generated">
            <a:extLst>
              <a:ext uri="{FF2B5EF4-FFF2-40B4-BE49-F238E27FC236}">
                <a16:creationId xmlns:a16="http://schemas.microsoft.com/office/drawing/2014/main" id="{DA00A71F-0AFD-F25F-1B5B-3EF6B34F6F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587539"/>
            <a:ext cx="10515600" cy="2827509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5897CB3-D037-174B-505D-E90B8CF0FFE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>
            <a:lvl1pPr algn="ctr" defTabSz="12189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000" kern="12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ea typeface="Calibri Light"/>
                <a:cs typeface="Calibri Light"/>
              </a:rPr>
              <a:t>Address Inequities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5555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838A15-191D-95A9-E5F5-79E656F6A554}"/>
              </a:ext>
            </a:extLst>
          </p:cNvPr>
          <p:cNvSpPr/>
          <p:nvPr/>
        </p:nvSpPr>
        <p:spPr>
          <a:xfrm>
            <a:off x="9509573" y="6134471"/>
            <a:ext cx="958789" cy="6513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93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606337-A8DE-C7EC-79B3-F17C44A082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346" b="22301"/>
          <a:stretch/>
        </p:blipFill>
        <p:spPr>
          <a:xfrm>
            <a:off x="9971066" y="6028731"/>
            <a:ext cx="2101684" cy="661032"/>
          </a:xfrm>
          <a:prstGeom prst="rect">
            <a:avLst/>
          </a:prstGeom>
        </p:spPr>
      </p:pic>
      <p:pic>
        <p:nvPicPr>
          <p:cNvPr id="8" name="Picture 7" descr="A screenshot of a medical report&#10;&#10;Description automatically generated">
            <a:extLst>
              <a:ext uri="{FF2B5EF4-FFF2-40B4-BE49-F238E27FC236}">
                <a16:creationId xmlns:a16="http://schemas.microsoft.com/office/drawing/2014/main" id="{0E0E1350-108F-FDE7-E3F1-FB8A4C1C3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721" y="430667"/>
            <a:ext cx="12153900" cy="534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754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aph with blue and red lines&#10;&#10;Description automatically generated">
            <a:extLst>
              <a:ext uri="{FF2B5EF4-FFF2-40B4-BE49-F238E27FC236}">
                <a16:creationId xmlns:a16="http://schemas.microsoft.com/office/drawing/2014/main" id="{7CA88310-14DE-2CC1-C4A3-A5B1F6900F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825" y="609600"/>
            <a:ext cx="92964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7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838A15-191D-95A9-E5F5-79E656F6A554}"/>
              </a:ext>
            </a:extLst>
          </p:cNvPr>
          <p:cNvSpPr/>
          <p:nvPr/>
        </p:nvSpPr>
        <p:spPr>
          <a:xfrm>
            <a:off x="9509573" y="6134471"/>
            <a:ext cx="958789" cy="6513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93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606337-A8DE-C7EC-79B3-F17C44A082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346" b="22301"/>
          <a:stretch/>
        </p:blipFill>
        <p:spPr>
          <a:xfrm>
            <a:off x="9971066" y="6028731"/>
            <a:ext cx="2101684" cy="661032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B128884-B95B-68BA-03E4-55ADC2E6048B}"/>
              </a:ext>
            </a:extLst>
          </p:cNvPr>
          <p:cNvSpPr txBox="1">
            <a:spLocks/>
          </p:cNvSpPr>
          <p:nvPr/>
        </p:nvSpPr>
        <p:spPr>
          <a:xfrm>
            <a:off x="838200" y="202156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1218987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None/>
              <a:defRPr sz="3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493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7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indent="0" algn="ctr" defTabSz="1218987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cs typeface="Calibri"/>
              </a:rPr>
              <a:t>Provide education to our clinic/team</a:t>
            </a:r>
          </a:p>
          <a:p>
            <a:pPr algn="l"/>
            <a:r>
              <a:rPr lang="en-US" dirty="0">
                <a:ea typeface="Calibri"/>
                <a:cs typeface="Calibri"/>
              </a:rPr>
              <a:t>Process of ordering and following up</a:t>
            </a:r>
          </a:p>
          <a:p>
            <a:pPr algn="l"/>
            <a:r>
              <a:rPr lang="en-US" dirty="0">
                <a:ea typeface="Calibri"/>
                <a:cs typeface="Calibri"/>
              </a:rPr>
              <a:t>Address copay/coverage</a:t>
            </a:r>
          </a:p>
          <a:p>
            <a:pPr algn="l"/>
            <a:endParaRPr lang="en-US" dirty="0">
              <a:ea typeface="Calibri"/>
              <a:cs typeface="Calibri"/>
            </a:endParaRPr>
          </a:p>
          <a:p>
            <a:pPr algn="l"/>
            <a:endParaRPr lang="en-US" dirty="0">
              <a:ea typeface="Calibri"/>
              <a:cs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91C28F5-1064-E694-29A8-5095194E862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>
            <a:lvl1pPr algn="ctr" defTabSz="12189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000" kern="12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cs typeface="Calibri Light"/>
              </a:rPr>
              <a:t>Next Steps/PDSA Cycles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37610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4B7EC0BF2544418F02C0F48049A820" ma:contentTypeVersion="12" ma:contentTypeDescription="Create a new document." ma:contentTypeScope="" ma:versionID="103ed540197240d2064ca12e61506d89">
  <xsd:schema xmlns:xsd="http://www.w3.org/2001/XMLSchema" xmlns:xs="http://www.w3.org/2001/XMLSchema" xmlns:p="http://schemas.microsoft.com/office/2006/metadata/properties" xmlns:ns2="626cb74e-9669-4fd8-87b3-351e3976c142" xmlns:ns3="2f7b054f-be38-41d2-978f-3d651b980644" targetNamespace="http://schemas.microsoft.com/office/2006/metadata/properties" ma:root="true" ma:fieldsID="3dfa600551ca228b71587721f9a76b9b" ns2:_="" ns3:_="">
    <xsd:import namespace="626cb74e-9669-4fd8-87b3-351e3976c142"/>
    <xsd:import namespace="2f7b054f-be38-41d2-978f-3d651b9806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6cb74e-9669-4fd8-87b3-351e3976c1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7b054f-be38-41d2-978f-3d651b98064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f7b054f-be38-41d2-978f-3d651b980644">
      <UserInfo>
        <DisplayName>Ori Odugbesan</DisplayName>
        <AccountId>12</AccountId>
        <AccountType/>
      </UserInfo>
      <UserInfo>
        <DisplayName>Osagie Ebekozien</DisplayName>
        <AccountId>14</AccountId>
        <AccountType/>
      </UserInfo>
      <UserInfo>
        <DisplayName>Ann Henry</DisplayName>
        <AccountId>27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86759D-DD33-4DC0-98D3-1A6CF883DA94}">
  <ds:schemaRefs>
    <ds:schemaRef ds:uri="2f7b054f-be38-41d2-978f-3d651b980644"/>
    <ds:schemaRef ds:uri="626cb74e-9669-4fd8-87b3-351e3976c14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EF46E41-0C7E-41D3-AEA8-A1FB8268C572}">
  <ds:schemaRefs>
    <ds:schemaRef ds:uri="2f7b054f-be38-41d2-978f-3d651b980644"/>
    <ds:schemaRef ds:uri="626cb74e-9669-4fd8-87b3-351e3976c14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D8573EC-D8AB-4238-AE14-9D643EEABB1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Office PowerPoint</Application>
  <PresentationFormat>Widescreen</PresentationFormat>
  <Paragraphs>36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Montserrat</vt:lpstr>
      <vt:lpstr>Montserrat SemiBold</vt:lpstr>
      <vt:lpstr>Custom Design</vt:lpstr>
      <vt:lpstr>1_Office Theme</vt:lpstr>
      <vt:lpstr>Increasing access to InPen</vt:lpstr>
      <vt:lpstr>PowerPoint Presentation</vt:lpstr>
      <vt:lpstr>Increasing access to smart pens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Rioles</dc:creator>
  <cp:lastModifiedBy>McNamara, Kim</cp:lastModifiedBy>
  <cp:revision>619</cp:revision>
  <dcterms:created xsi:type="dcterms:W3CDTF">2021-05-28T19:48:53Z</dcterms:created>
  <dcterms:modified xsi:type="dcterms:W3CDTF">2024-09-06T17:59:49Z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0x010100B84B7EC0BF2544418F02C0F48049A820</vt:lpwstr>
  </property>
</Properties>
</file>