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7" r:id="rId4"/>
    <p:sldId id="268" r:id="rId5"/>
    <p:sldId id="269" r:id="rId6"/>
    <p:sldId id="259" r:id="rId7"/>
    <p:sldId id="265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3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D405F-172D-4FAA-B4F6-7A09BB00EF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11E4F-4039-482A-9441-240292639D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65EE09-8D3B-4BE9-AF75-8EB86B3E7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6C065-1599-497B-ADF8-9A720284D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7A2A71-D1BD-49DF-A13F-6B18DBA00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7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8AA23-E6ED-4458-BDA5-3FA831C2F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9A4EF2-8F31-4C8C-9B12-5039968EF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5F29B-D91F-4FA0-85A1-9DCFC574D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22C54-534F-4F29-918E-FE957E5ED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346E10-CA62-4203-8792-B3C3E8984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04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59F471-8D38-495B-B6AA-5157EA737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753C8-00A8-41E1-8ACA-967100244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CC0F1-8CEA-4AFA-8F80-D32CEC6AD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6D41-97F5-41B9-B000-0CB3FE5C6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F41AAF-F0EE-4F5A-B849-65AE0B6CE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5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60D27-05F0-483B-A1D3-9F1E17097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6459F-3C46-4DAB-AD40-DCCA28674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D5B889-F9CC-4FF9-9BAF-211FB27AD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860B8-23C3-4A2A-AE25-A51760953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22967-8091-4DFD-8941-FB0780611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2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7C861-598E-4DE4-832B-D6BE52F68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4C148-EE2F-4877-8C1C-DD12818351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6160C2-BD3E-4641-9D45-4A0618D39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0F424-781B-4663-807A-25DE084EB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192F7-9D45-4BB2-8D3F-16C47671A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51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F85F9-0DC9-439D-A0E2-3F2D4D2C5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03BA5-66DB-4701-AB3C-298C1CC534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1D035B-7B69-4EDD-ABBF-82E684D29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3D8B00-4CAF-4FCA-BCB6-53B0F66EB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00AB2C-945E-4D9B-84CD-A394B40C8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DAF43-0BD1-430F-A3F7-053033B3B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915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0457A-E671-46E0-9217-3DD85CBD0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DB868-4224-4977-8B6C-A7C578D8E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7E88A-F62B-4C04-9F3C-72D84CF726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37AEDD-FB88-458B-92F3-2DB603B8D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AA89F7-20C3-43E1-9770-F1202A21A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CACA9E-6E5D-4FC1-B187-86D0CEC92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64EB06-BCDF-4B49-B951-22C186831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1EB62F-7F27-4313-8D8D-F49F0714D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873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DEEB9-55E3-46B4-8631-258CB2380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E2FDB6-8A14-4D7E-9231-6F5075ED5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CC157F-4752-4BC4-8ABB-F2FD30EA4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AF9CD1-ED7A-4C86-95F6-355F8B6DE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A31184-B8C7-482C-B2ED-5A4987016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0A75AC-21BD-4CAF-9880-BA90334EF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F2CAB6-1730-43B7-A838-220C9C5BB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27E7F-1442-4E15-A4FA-FA89559A8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51118-6273-4B69-B69E-EC066D757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D0ECC2-10B2-4AE3-BA1D-95FE03B25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1931EF-A57E-41B7-86CC-A2BF1D84F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CF0AD2-901D-45C3-92AD-BC3623F02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AAEEC-53A9-47DD-A1D5-8C861A2AD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67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0F9F0-C0A9-4530-93D4-5225ED238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E0F349-0DF8-4B2A-941F-ADE73B431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5CE6E5-7721-4EE6-9A55-D916FE7A4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396C52-CF4E-447C-BD7D-BAC020A65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3FEE1B-CFE7-4906-8227-69C48F9BB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3702E-05EF-4044-917C-9E47FADA1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0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ACEC41-37D9-4ED4-9401-2A9602DBD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2D8518-BF3D-4606-A0AC-AFAD00797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D05694-F04A-4C1D-B4BB-43F26B2FB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AFA51-2957-4581-B11C-61D6F3DA7E50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20E148-B0F2-4284-B943-F7F2C1BDE0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139DD-79BC-494A-BC9B-6898E3157A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71C31-3537-422B-B627-023395C4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32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8714975" y="147728"/>
            <a:ext cx="3327819" cy="1490905"/>
          </a:xfrm>
          <a:custGeom>
            <a:avLst/>
            <a:gdLst/>
            <a:ahLst/>
            <a:cxnLst/>
            <a:rect l="l" t="t" r="r" b="b"/>
            <a:pathLst>
              <a:path w="4991728" h="2236358">
                <a:moveTo>
                  <a:pt x="0" y="0"/>
                </a:moveTo>
                <a:lnTo>
                  <a:pt x="4991728" y="0"/>
                </a:lnTo>
                <a:lnTo>
                  <a:pt x="4991728" y="2236358"/>
                </a:lnTo>
                <a:lnTo>
                  <a:pt x="0" y="22363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45213" b="-3592"/>
            </a:stretch>
          </a:blipFill>
        </p:spPr>
      </p:sp>
      <p:sp>
        <p:nvSpPr>
          <p:cNvPr id="5" name="TextBox 5"/>
          <p:cNvSpPr txBox="1"/>
          <p:nvPr/>
        </p:nvSpPr>
        <p:spPr>
          <a:xfrm>
            <a:off x="1342694" y="1889842"/>
            <a:ext cx="9208075" cy="9625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8587"/>
              </a:lnSpc>
            </a:pPr>
            <a:r>
              <a:rPr lang="en-US" sz="4000" dirty="0">
                <a:solidFill>
                  <a:srgbClr val="000000"/>
                </a:solidFill>
                <a:latin typeface="Canva Sans Bold"/>
              </a:rPr>
              <a:t>Diabetes Technology Equity Project update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3B9CF3-EB93-41CB-B2B2-C7897A487728}"/>
              </a:ext>
            </a:extLst>
          </p:cNvPr>
          <p:cNvSpPr txBox="1"/>
          <p:nvPr/>
        </p:nvSpPr>
        <p:spPr>
          <a:xfrm>
            <a:off x="3005294" y="211204"/>
            <a:ext cx="6181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Patient Barrier Assessment Survey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BD9DA8-3456-4826-89BD-E312D3DE0B34}"/>
              </a:ext>
            </a:extLst>
          </p:cNvPr>
          <p:cNvSpPr txBox="1"/>
          <p:nvPr/>
        </p:nvSpPr>
        <p:spPr>
          <a:xfrm>
            <a:off x="251347" y="1691518"/>
            <a:ext cx="747597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196 established patients </a:t>
            </a:r>
          </a:p>
          <a:p>
            <a:r>
              <a:rPr lang="en-US" sz="2400" dirty="0"/>
              <a:t>	total population is 465</a:t>
            </a:r>
          </a:p>
          <a:p>
            <a:r>
              <a:rPr lang="en-US" sz="2400" dirty="0"/>
              <a:t>	211 required for CI 95% with margin error 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Age 40.3 ± 14.9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73.3% Hispanic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T1D duration &gt;5 years, 89%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A1c 7.3 ± 1.2%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61204D1-BAB8-4B34-AB46-D490232B51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53" r="13689"/>
          <a:stretch/>
        </p:blipFill>
        <p:spPr>
          <a:xfrm>
            <a:off x="6941301" y="1384300"/>
            <a:ext cx="5109884" cy="4769421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CD3B666-0FC4-4F90-96C4-825958D90EA0}"/>
              </a:ext>
            </a:extLst>
          </p:cNvPr>
          <p:cNvSpPr txBox="1"/>
          <p:nvPr/>
        </p:nvSpPr>
        <p:spPr>
          <a:xfrm>
            <a:off x="7150100" y="6350000"/>
            <a:ext cx="32777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Tanenbaum, Diabetes Care, 2017</a:t>
            </a:r>
          </a:p>
        </p:txBody>
      </p:sp>
    </p:spTree>
    <p:extLst>
      <p:ext uri="{BB962C8B-B14F-4D97-AF65-F5344CB8AC3E}">
        <p14:creationId xmlns:p14="http://schemas.microsoft.com/office/powerpoint/2010/main" val="357671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556F153-27EF-4E27-B759-F0A0765C11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33683"/>
              </p:ext>
            </p:extLst>
          </p:nvPr>
        </p:nvGraphicFramePr>
        <p:xfrm>
          <a:off x="1492093" y="1976508"/>
          <a:ext cx="3787194" cy="41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2" imgW="2433077" imgH="2661899" progId="Prism10.Document">
                  <p:embed/>
                </p:oleObj>
              </mc:Choice>
              <mc:Fallback>
                <p:oleObj name="Prism 10" r:id="rId2" imgW="2433077" imgH="2661899" progId="Prism10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92093" y="1976508"/>
                        <a:ext cx="3787194" cy="4142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62B4D2D-DBDE-41C7-B2CF-14B0DA07F502}"/>
              </a:ext>
            </a:extLst>
          </p:cNvPr>
          <p:cNvSpPr txBox="1"/>
          <p:nvPr/>
        </p:nvSpPr>
        <p:spPr>
          <a:xfrm>
            <a:off x="1413657" y="1622565"/>
            <a:ext cx="40847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effectLst/>
                <a:ea typeface="Calibri" panose="020F0502020204030204" pitchFamily="34" charset="0"/>
              </a:rPr>
              <a:t>7.1 ± 0.9% vs 7.8 ± 1.6% </a:t>
            </a:r>
          </a:p>
          <a:p>
            <a:pPr algn="ctr"/>
            <a:r>
              <a:rPr lang="en-US" sz="2000" dirty="0">
                <a:effectLst/>
                <a:ea typeface="Calibri" panose="020F0502020204030204" pitchFamily="34" charset="0"/>
              </a:rPr>
              <a:t>(p= 0.0020)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B5D580-DCC6-49AE-B282-B3EAAEF9EC01}"/>
              </a:ext>
            </a:extLst>
          </p:cNvPr>
          <p:cNvSpPr txBox="1"/>
          <p:nvPr/>
        </p:nvSpPr>
        <p:spPr>
          <a:xfrm>
            <a:off x="555170" y="271305"/>
            <a:ext cx="110908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The use of automated insulin delivery (AID) devices  is associated with better glycemic control compared to multiple daily injection (MDI) with CGM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8C28F0-C49D-4407-A319-79A0B0AF2720}"/>
              </a:ext>
            </a:extLst>
          </p:cNvPr>
          <p:cNvSpPr txBox="1"/>
          <p:nvPr/>
        </p:nvSpPr>
        <p:spPr>
          <a:xfrm>
            <a:off x="2723103" y="5950169"/>
            <a:ext cx="1838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n=100     n=47</a:t>
            </a:r>
          </a:p>
        </p:txBody>
      </p:sp>
    </p:spTree>
    <p:extLst>
      <p:ext uri="{BB962C8B-B14F-4D97-AF65-F5344CB8AC3E}">
        <p14:creationId xmlns:p14="http://schemas.microsoft.com/office/powerpoint/2010/main" val="4006879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556F153-27EF-4E27-B759-F0A0765C11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2093" y="1976508"/>
          <a:ext cx="3787194" cy="41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2" imgW="2433077" imgH="2661899" progId="Prism10.Document">
                  <p:embed/>
                </p:oleObj>
              </mc:Choice>
              <mc:Fallback>
                <p:oleObj name="Prism 10" r:id="rId2" imgW="2433077" imgH="2661899" progId="Prism10.Document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2556F153-27EF-4E27-B759-F0A0765C11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92093" y="1976508"/>
                        <a:ext cx="3787194" cy="4142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62B4D2D-DBDE-41C7-B2CF-14B0DA07F502}"/>
              </a:ext>
            </a:extLst>
          </p:cNvPr>
          <p:cNvSpPr txBox="1"/>
          <p:nvPr/>
        </p:nvSpPr>
        <p:spPr>
          <a:xfrm>
            <a:off x="1592577" y="1604884"/>
            <a:ext cx="40847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effectLst/>
                <a:ea typeface="Calibri" panose="020F0502020204030204" pitchFamily="34" charset="0"/>
              </a:rPr>
              <a:t>H7.1 ± 0.9% vs 7.8 ± 1.6% </a:t>
            </a:r>
          </a:p>
          <a:p>
            <a:pPr algn="ctr"/>
            <a:r>
              <a:rPr lang="en-US" sz="2000" dirty="0">
                <a:effectLst/>
                <a:ea typeface="Calibri" panose="020F0502020204030204" pitchFamily="34" charset="0"/>
              </a:rPr>
              <a:t>(p= 0.0020 by t-test)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B5D580-DCC6-49AE-B282-B3EAAEF9EC01}"/>
              </a:ext>
            </a:extLst>
          </p:cNvPr>
          <p:cNvSpPr txBox="1"/>
          <p:nvPr/>
        </p:nvSpPr>
        <p:spPr>
          <a:xfrm>
            <a:off x="555170" y="271305"/>
            <a:ext cx="110908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The use of automated insulin delivery (AID) devices  is associated with better glycemic control compared to multiple daily injection (MDI) with CGM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8C28F0-C49D-4407-A319-79A0B0AF2720}"/>
              </a:ext>
            </a:extLst>
          </p:cNvPr>
          <p:cNvSpPr txBox="1"/>
          <p:nvPr/>
        </p:nvSpPr>
        <p:spPr>
          <a:xfrm>
            <a:off x="2723103" y="5950169"/>
            <a:ext cx="1838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n=100     n=47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E20946-9E39-41FA-8A85-BB75D405E9D0}"/>
              </a:ext>
            </a:extLst>
          </p:cNvPr>
          <p:cNvSpPr txBox="1"/>
          <p:nvPr/>
        </p:nvSpPr>
        <p:spPr>
          <a:xfrm>
            <a:off x="6096000" y="1604884"/>
            <a:ext cx="426232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/>
              <a:t>Barriers to the use of technology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AID 23.37%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MDI+CGM 30.23%</a:t>
            </a:r>
          </a:p>
          <a:p>
            <a:r>
              <a:rPr lang="en-US" sz="2400" dirty="0"/>
              <a:t>(p&lt;0.0001 by Fisher test)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8817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556F153-27EF-4E27-B759-F0A0765C11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2093" y="1976508"/>
          <a:ext cx="3787194" cy="41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10" r:id="rId2" imgW="2433077" imgH="2661899" progId="Prism10.Document">
                  <p:embed/>
                </p:oleObj>
              </mc:Choice>
              <mc:Fallback>
                <p:oleObj name="Prism 10" r:id="rId2" imgW="2433077" imgH="2661899" progId="Prism10.Document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2556F153-27EF-4E27-B759-F0A0765C114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92093" y="1976508"/>
                        <a:ext cx="3787194" cy="4142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362B4D2D-DBDE-41C7-B2CF-14B0DA07F502}"/>
              </a:ext>
            </a:extLst>
          </p:cNvPr>
          <p:cNvSpPr txBox="1"/>
          <p:nvPr/>
        </p:nvSpPr>
        <p:spPr>
          <a:xfrm>
            <a:off x="1592577" y="1604884"/>
            <a:ext cx="40847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effectLst/>
                <a:ea typeface="Calibri" panose="020F0502020204030204" pitchFamily="34" charset="0"/>
              </a:rPr>
              <a:t>H7.1 ± 0.9% vs 7.8 ± 1.6% </a:t>
            </a:r>
          </a:p>
          <a:p>
            <a:pPr algn="ctr"/>
            <a:r>
              <a:rPr lang="en-US" sz="2000" dirty="0">
                <a:effectLst/>
                <a:ea typeface="Calibri" panose="020F0502020204030204" pitchFamily="34" charset="0"/>
              </a:rPr>
              <a:t>(p= 0.0020 by t-test)</a:t>
            </a:r>
            <a:endParaRPr lang="en-US" sz="2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B5D580-DCC6-49AE-B282-B3EAAEF9EC01}"/>
              </a:ext>
            </a:extLst>
          </p:cNvPr>
          <p:cNvSpPr txBox="1"/>
          <p:nvPr/>
        </p:nvSpPr>
        <p:spPr>
          <a:xfrm>
            <a:off x="555170" y="271305"/>
            <a:ext cx="110908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The use of automated insulin delivery (AID) devices  is associated with better glycemic control compared to multiple daily injection (MDI) with CGM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8C28F0-C49D-4407-A319-79A0B0AF2720}"/>
              </a:ext>
            </a:extLst>
          </p:cNvPr>
          <p:cNvSpPr txBox="1"/>
          <p:nvPr/>
        </p:nvSpPr>
        <p:spPr>
          <a:xfrm>
            <a:off x="2723103" y="5950169"/>
            <a:ext cx="1838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n=100     n=47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E20946-9E39-41FA-8A85-BB75D405E9D0}"/>
              </a:ext>
            </a:extLst>
          </p:cNvPr>
          <p:cNvSpPr txBox="1"/>
          <p:nvPr/>
        </p:nvSpPr>
        <p:spPr>
          <a:xfrm>
            <a:off x="6096000" y="1604884"/>
            <a:ext cx="593187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/>
              <a:t>Barriers to the use of technology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AID 23.37%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MDI+CGM 30.23%</a:t>
            </a:r>
          </a:p>
          <a:p>
            <a:r>
              <a:rPr lang="en-US" sz="2400" dirty="0"/>
              <a:t>(p&lt;0.0001 by Fisher test)</a:t>
            </a:r>
          </a:p>
          <a:p>
            <a:endParaRPr lang="en-US" sz="2400" dirty="0"/>
          </a:p>
          <a:p>
            <a:r>
              <a:rPr lang="en-US" sz="2400" u="sng" dirty="0"/>
              <a:t>MDI+CGM group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5F12002-5509-4811-94D8-E4ABF60EE5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8986" y="4700221"/>
            <a:ext cx="4027775" cy="169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400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2DB9816-7847-F981-4D04-C81EE2DAB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496" y="339271"/>
            <a:ext cx="11001007" cy="617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294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D2DDFC5-F014-471A-AD97-50EC0FD52F96}"/>
              </a:ext>
            </a:extLst>
          </p:cNvPr>
          <p:cNvSpPr txBox="1"/>
          <p:nvPr/>
        </p:nvSpPr>
        <p:spPr>
          <a:xfrm>
            <a:off x="1396300" y="261256"/>
            <a:ext cx="1008896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Intervention to implement the use of Smart Insulin Pens (SIP)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Provide education to providers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Send prescription directly to pharmacy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Discuss co-pay using coupon for commercial insurance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Referral to diabetes education for training and verify patient was able to obtain the device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212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CD98584-39D0-4ADC-AD85-E797F924E6C5}"/>
              </a:ext>
            </a:extLst>
          </p:cNvPr>
          <p:cNvSpPr txBox="1"/>
          <p:nvPr/>
        </p:nvSpPr>
        <p:spPr>
          <a:xfrm>
            <a:off x="3788229" y="181093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Results of the interventions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55328A-B05D-4951-B5BC-BFFCBFAD7254}"/>
              </a:ext>
            </a:extLst>
          </p:cNvPr>
          <p:cNvSpPr txBox="1"/>
          <p:nvPr/>
        </p:nvSpPr>
        <p:spPr>
          <a:xfrm>
            <a:off x="905691" y="1088571"/>
            <a:ext cx="10821360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4 out of 30 were able to start the use of SIP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Major barriers </a:t>
            </a:r>
          </a:p>
          <a:p>
            <a:r>
              <a:rPr lang="en-US" sz="2800" dirty="0"/>
              <a:t>-insurance approval</a:t>
            </a:r>
          </a:p>
          <a:p>
            <a:r>
              <a:rPr lang="en-US" sz="2800" dirty="0"/>
              <a:t>-lack of follow-up from patients</a:t>
            </a:r>
          </a:p>
          <a:p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Actions</a:t>
            </a:r>
          </a:p>
          <a:p>
            <a:r>
              <a:rPr lang="en-US" sz="2800" dirty="0"/>
              <a:t>-Expand the number of providers involved</a:t>
            </a:r>
          </a:p>
          <a:p>
            <a:r>
              <a:rPr lang="en-US" sz="2800" dirty="0"/>
              <a:t>-Use of smart phrases with guidance for the prescription of SIPs</a:t>
            </a:r>
          </a:p>
          <a:p>
            <a:r>
              <a:rPr lang="en-US" sz="2800" dirty="0"/>
              <a:t>-Template letter for prior authorizations</a:t>
            </a:r>
          </a:p>
          <a:p>
            <a:r>
              <a:rPr lang="en-US" sz="2800" dirty="0"/>
              <a:t>-Explore if the manufacture companies can follow-up on the prescriptions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5719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353</Words>
  <Application>Microsoft Office PowerPoint</Application>
  <PresentationFormat>Widescreen</PresentationFormat>
  <Paragraphs>66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Canva Sans Bold</vt:lpstr>
      <vt:lpstr>Office Theme</vt:lpstr>
      <vt:lpstr>GraphPad Prism Project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Vendrame, Francesco</dc:creator>
  <cp:lastModifiedBy>Vendrame, Francesco</cp:lastModifiedBy>
  <cp:revision>10</cp:revision>
  <dcterms:created xsi:type="dcterms:W3CDTF">2024-06-06T21:46:59Z</dcterms:created>
  <dcterms:modified xsi:type="dcterms:W3CDTF">2024-09-05T21:19:42Z</dcterms:modified>
</cp:coreProperties>
</file>