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1" r:id="rId5"/>
    <p:sldMasterId id="2147483689" r:id="rId6"/>
    <p:sldMasterId id="2147483811" r:id="rId7"/>
  </p:sldMasterIdLst>
  <p:notesMasterIdLst>
    <p:notesMasterId r:id="rId11"/>
  </p:notesMasterIdLst>
  <p:sldIdLst>
    <p:sldId id="256" r:id="rId8"/>
    <p:sldId id="258" r:id="rId9"/>
    <p:sldId id="27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97" autoAdjust="0"/>
    <p:restoredTop sz="94660"/>
  </p:normalViewPr>
  <p:slideViewPr>
    <p:cSldViewPr snapToGrid="0">
      <p:cViewPr varScale="1">
        <p:scale>
          <a:sx n="102" d="100"/>
          <a:sy n="102" d="100"/>
        </p:scale>
        <p:origin x="160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6D163B-11CD-444D-BAD0-BD9C32E37B15}" type="datetimeFigureOut">
              <a:rPr lang="en-US" smtClean="0"/>
              <a:t>8/1/2024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17D518-E39E-4E4A-B7AB-9CD24F856E5D}" type="slidenum">
              <a:rPr lang="en-US" smtClean="0"/>
              <a:t>‹#›</a:t>
            </a:fld>
            <a:endParaRPr lang="en-US"/>
          </a:p>
        </p:txBody>
      </p:sp>
    </p:spTree>
    <p:extLst>
      <p:ext uri="{BB962C8B-B14F-4D97-AF65-F5344CB8AC3E}">
        <p14:creationId xmlns:p14="http://schemas.microsoft.com/office/powerpoint/2010/main" val="2260750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2382" y="6086593"/>
            <a:ext cx="9141619" cy="7714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0" y="6022585"/>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1"/>
            <a:ext cx="7543800" cy="3607949"/>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825038" y="4554907"/>
            <a:ext cx="7543800" cy="1043713"/>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algn="ctr"/>
            <a:r>
              <a:rPr lang="en-US" dirty="0" smtClean="0"/>
              <a:t>CLICK ON </a:t>
            </a:r>
            <a:r>
              <a:rPr lang="en-US" b="1" dirty="0" smtClean="0"/>
              <a:t>NEW SLIDE </a:t>
            </a:r>
            <a:r>
              <a:rPr lang="en-US" dirty="0" smtClean="0"/>
              <a:t>DROPDOWN ARROW FOR MORE LAYOUT OPTIONS</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2960" y="6086593"/>
            <a:ext cx="4604279" cy="771407"/>
          </a:xfrm>
          <a:prstGeom prst="rect">
            <a:avLst/>
          </a:prstGeom>
        </p:spPr>
      </p:pic>
    </p:spTree>
    <p:extLst>
      <p:ext uri="{BB962C8B-B14F-4D97-AF65-F5344CB8AC3E}">
        <p14:creationId xmlns:p14="http://schemas.microsoft.com/office/powerpoint/2010/main" val="291568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5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smtClean="0"/>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1437" y="5633164"/>
            <a:ext cx="6229524" cy="1043702"/>
          </a:xfrm>
          <a:prstGeom prst="rect">
            <a:avLst/>
          </a:prstGeom>
        </p:spPr>
      </p:pic>
    </p:spTree>
    <p:extLst>
      <p:ext uri="{BB962C8B-B14F-4D97-AF65-F5344CB8AC3E}">
        <p14:creationId xmlns:p14="http://schemas.microsoft.com/office/powerpoint/2010/main" val="3458149473"/>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91307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56578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40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8106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5"/>
            <a:ext cx="7543800" cy="127727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717704"/>
            <a:ext cx="3703320" cy="415138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717704"/>
            <a:ext cx="3703320" cy="415139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86993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594359"/>
            <a:ext cx="5009393" cy="571084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89002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8" name="Rectangle 7"/>
          <p:cNvSpPr/>
          <p:nvPr/>
        </p:nvSpPr>
        <p:spPr>
          <a:xfrm>
            <a:off x="15" y="0"/>
            <a:ext cx="221920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19219"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8"/>
            <a:ext cx="1506448" cy="5385201"/>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589091" y="594359"/>
            <a:ext cx="5880540" cy="571084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9975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812087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E854D235-25A8-477E-84D1-897853D90FFF}" type="datetimeFigureOut">
              <a:rPr lang="en-US" smtClean="0"/>
              <a:t>8/1/2024</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DA4AE117-204F-43CA-BE9B-406AAD4AC04C}" type="slidenum">
              <a:rPr lang="en-US" smtClean="0"/>
              <a:t>‹#›</a:t>
            </a:fld>
            <a:endParaRPr lang="en-US"/>
          </a:p>
        </p:txBody>
      </p:sp>
    </p:spTree>
    <p:extLst>
      <p:ext uri="{BB962C8B-B14F-4D97-AF65-F5344CB8AC3E}">
        <p14:creationId xmlns:p14="http://schemas.microsoft.com/office/powerpoint/2010/main" val="897056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E854D235-25A8-477E-84D1-897853D90FFF}" type="datetimeFigureOut">
              <a:rPr lang="en-US" smtClean="0"/>
              <a:t>8/1/2024</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DA4AE117-204F-43CA-BE9B-406AAD4AC04C}" type="slidenum">
              <a:rPr lang="en-US" smtClean="0"/>
              <a:t>‹#›</a:t>
            </a:fld>
            <a:endParaRPr lang="en-US"/>
          </a:p>
        </p:txBody>
      </p:sp>
    </p:spTree>
    <p:extLst>
      <p:ext uri="{BB962C8B-B14F-4D97-AF65-F5344CB8AC3E}">
        <p14:creationId xmlns:p14="http://schemas.microsoft.com/office/powerpoint/2010/main" val="325790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0538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3.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134946"/>
            <a:ext cx="9144001" cy="7230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068947"/>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5"/>
            <a:ext cx="7543800" cy="98739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417834"/>
            <a:ext cx="7543801" cy="44512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22959" y="6152806"/>
            <a:ext cx="4019007" cy="673349"/>
          </a:xfrm>
          <a:prstGeom prst="rect">
            <a:avLst/>
          </a:prstGeom>
        </p:spPr>
      </p:pic>
    </p:spTree>
    <p:extLst>
      <p:ext uri="{BB962C8B-B14F-4D97-AF65-F5344CB8AC3E}">
        <p14:creationId xmlns:p14="http://schemas.microsoft.com/office/powerpoint/2010/main" val="16714551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80" r:id="rId4"/>
    <p:sldLayoutId id="2147483819" r:id="rId5"/>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09380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623317"/>
            <a:ext cx="7886700" cy="4359472"/>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28650" y="6130334"/>
            <a:ext cx="3952059" cy="662133"/>
          </a:xfrm>
          <a:prstGeom prst="rect">
            <a:avLst/>
          </a:prstGeom>
        </p:spPr>
      </p:pic>
    </p:spTree>
    <p:extLst>
      <p:ext uri="{BB962C8B-B14F-4D97-AF65-F5344CB8AC3E}">
        <p14:creationId xmlns:p14="http://schemas.microsoft.com/office/powerpoint/2010/main" val="331027424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5" r:id="rId3"/>
    <p:sldLayoutId id="2147483688"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140965"/>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019" y="2011680"/>
            <a:ext cx="7772400" cy="41399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85020" y="6180680"/>
            <a:ext cx="3599597" cy="603081"/>
          </a:xfrm>
          <a:prstGeom prst="rect">
            <a:avLst/>
          </a:prstGeom>
        </p:spPr>
      </p:pic>
    </p:spTree>
    <p:extLst>
      <p:ext uri="{BB962C8B-B14F-4D97-AF65-F5344CB8AC3E}">
        <p14:creationId xmlns:p14="http://schemas.microsoft.com/office/powerpoint/2010/main" val="4132313646"/>
      </p:ext>
    </p:extLst>
  </p:cSld>
  <p:clrMap bg1="dk1" tx1="lt1" bg2="dk2" tx2="lt2" accent1="accent1" accent2="accent2" accent3="accent3" accent4="accent4" accent5="accent5" accent6="accent6" hlink="hlink" folHlink="folHlink"/>
  <p:sldLayoutIdLst>
    <p:sldLayoutId id="2147483812" r:id="rId1"/>
    <p:sldLayoutId id="2147483813" r:id="rId2"/>
    <p:sldLayoutId id="2147483815" r:id="rId3"/>
    <p:sldLayoutId id="2147483818" r:id="rId4"/>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B</a:t>
            </a:r>
            <a:r>
              <a:rPr lang="en-US" dirty="0" smtClean="0"/>
              <a:t>DC QI Update</a:t>
            </a:r>
            <a:br>
              <a:rPr lang="en-US" dirty="0" smtClean="0"/>
            </a:br>
            <a:r>
              <a:rPr lang="en-US" dirty="0" smtClean="0"/>
              <a:t>Adult Clinic</a:t>
            </a:r>
            <a:endParaRPr lang="en-US" dirty="0"/>
          </a:p>
        </p:txBody>
      </p:sp>
      <p:sp>
        <p:nvSpPr>
          <p:cNvPr id="3" name="Subtitle 2"/>
          <p:cNvSpPr>
            <a:spLocks noGrp="1"/>
          </p:cNvSpPr>
          <p:nvPr>
            <p:ph type="subTitle" idx="1"/>
          </p:nvPr>
        </p:nvSpPr>
        <p:spPr/>
        <p:txBody>
          <a:bodyPr/>
          <a:lstStyle/>
          <a:p>
            <a:r>
              <a:rPr lang="en-US" dirty="0" smtClean="0"/>
              <a:t>August </a:t>
            </a:r>
            <a:r>
              <a:rPr lang="en-US" dirty="0" smtClean="0"/>
              <a:t>2024</a:t>
            </a:r>
            <a:endParaRPr lang="en-US" dirty="0"/>
          </a:p>
        </p:txBody>
      </p:sp>
    </p:spTree>
    <p:extLst>
      <p:ext uri="{BB962C8B-B14F-4D97-AF65-F5344CB8AC3E}">
        <p14:creationId xmlns:p14="http://schemas.microsoft.com/office/powerpoint/2010/main" val="2361328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 the Vital Few</a:t>
            </a:r>
            <a:endParaRPr lang="en-US" dirty="0"/>
          </a:p>
        </p:txBody>
      </p:sp>
      <p:sp>
        <p:nvSpPr>
          <p:cNvPr id="3" name="Content Placeholder 2"/>
          <p:cNvSpPr>
            <a:spLocks noGrp="1"/>
          </p:cNvSpPr>
          <p:nvPr>
            <p:ph idx="1"/>
          </p:nvPr>
        </p:nvSpPr>
        <p:spPr/>
        <p:txBody>
          <a:bodyPr/>
          <a:lstStyle/>
          <a:p>
            <a:r>
              <a:rPr lang="en-US" dirty="0" smtClean="0"/>
              <a:t>Nervous about Change</a:t>
            </a:r>
          </a:p>
          <a:p>
            <a:pPr lvl="1"/>
            <a:r>
              <a:rPr lang="en-US" dirty="0" smtClean="0"/>
              <a:t>Education!</a:t>
            </a:r>
          </a:p>
          <a:p>
            <a:pPr lvl="1"/>
            <a:r>
              <a:rPr lang="en-US" dirty="0" smtClean="0"/>
              <a:t>Remind patients we are here to support this change</a:t>
            </a:r>
          </a:p>
          <a:p>
            <a:pPr lvl="1"/>
            <a:r>
              <a:rPr lang="en-US" dirty="0" smtClean="0"/>
              <a:t>Provide resources about where they can go for questions</a:t>
            </a:r>
          </a:p>
          <a:p>
            <a:pPr lvl="1"/>
            <a:r>
              <a:rPr lang="en-US" dirty="0" smtClean="0"/>
              <a:t>Offer alternatives; do not have to start AID immediately, start with just a CGM, then add a pump or insulin pen, then turn on AID</a:t>
            </a:r>
          </a:p>
          <a:p>
            <a:r>
              <a:rPr lang="en-US" dirty="0" smtClean="0"/>
              <a:t>Cost</a:t>
            </a:r>
          </a:p>
          <a:p>
            <a:pPr lvl="1"/>
            <a:r>
              <a:rPr lang="en-US" dirty="0" smtClean="0"/>
              <a:t>While we can not directly change the cost of these products we can still help in a few ways</a:t>
            </a:r>
          </a:p>
          <a:p>
            <a:pPr lvl="1"/>
            <a:r>
              <a:rPr lang="en-US" dirty="0" smtClean="0"/>
              <a:t>Work with the patient and their insurance for what may be the most cost-effective, i.e. going through pharmacy instead of DME</a:t>
            </a:r>
          </a:p>
          <a:p>
            <a:pPr lvl="1"/>
            <a:r>
              <a:rPr lang="en-US" dirty="0" smtClean="0"/>
              <a:t>Coupons available for specific products</a:t>
            </a:r>
          </a:p>
          <a:p>
            <a:pPr lvl="1"/>
            <a:r>
              <a:rPr lang="en-US" dirty="0" smtClean="0"/>
              <a:t>Industry support systems for limiting out-of-pocket cost</a:t>
            </a:r>
          </a:p>
          <a:p>
            <a:pPr lvl="1"/>
            <a:endParaRPr lang="en-US" dirty="0"/>
          </a:p>
        </p:txBody>
      </p:sp>
      <p:sp>
        <p:nvSpPr>
          <p:cNvPr id="4" name="Text Placeholder 3"/>
          <p:cNvSpPr>
            <a:spLocks noGrp="1"/>
          </p:cNvSpPr>
          <p:nvPr>
            <p:ph type="body" sz="half" idx="2"/>
          </p:nvPr>
        </p:nvSpPr>
        <p:spPr/>
        <p:txBody>
          <a:bodyPr/>
          <a:lstStyle/>
          <a:p>
            <a:r>
              <a:rPr lang="en-US" dirty="0" smtClean="0"/>
              <a:t>Ultimately we should work on focusing our education on these aspects to increase device use in our clinic, especially for minorities. </a:t>
            </a:r>
            <a:endParaRPr lang="en-US" dirty="0"/>
          </a:p>
        </p:txBody>
      </p:sp>
    </p:spTree>
    <p:extLst>
      <p:ext uri="{BB962C8B-B14F-4D97-AF65-F5344CB8AC3E}">
        <p14:creationId xmlns:p14="http://schemas.microsoft.com/office/powerpoint/2010/main" val="875274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802" y="1773141"/>
            <a:ext cx="1506448" cy="1169020"/>
          </a:xfrm>
        </p:spPr>
        <p:txBody>
          <a:bodyPr/>
          <a:lstStyle/>
          <a:p>
            <a:pPr algn="ctr"/>
            <a:r>
              <a:rPr lang="en-US" dirty="0" smtClean="0"/>
              <a:t>Next Steps</a:t>
            </a:r>
            <a:endParaRPr lang="en-US" dirty="0"/>
          </a:p>
        </p:txBody>
      </p:sp>
      <p:sp>
        <p:nvSpPr>
          <p:cNvPr id="3" name="Content Placeholder 2"/>
          <p:cNvSpPr>
            <a:spLocks noGrp="1"/>
          </p:cNvSpPr>
          <p:nvPr>
            <p:ph idx="1"/>
          </p:nvPr>
        </p:nvSpPr>
        <p:spPr/>
        <p:txBody>
          <a:bodyPr/>
          <a:lstStyle/>
          <a:p>
            <a:r>
              <a:rPr lang="en-US" dirty="0" smtClean="0"/>
              <a:t>PDSA 5: Call patients and discuss what barriers they face to coming to the clinic. We can not discuss technology with patients we can not see. Perhaps there is a barrier here we can address</a:t>
            </a:r>
            <a:r>
              <a:rPr lang="en-US" dirty="0" smtClean="0"/>
              <a:t>. Is this the best way to approach this?</a:t>
            </a:r>
            <a:endParaRPr lang="en-US" dirty="0" smtClean="0"/>
          </a:p>
          <a:p>
            <a:endParaRPr lang="en-US" dirty="0"/>
          </a:p>
          <a:p>
            <a:r>
              <a:rPr lang="en-US" dirty="0" smtClean="0"/>
              <a:t>Need to test our education for cost and fear of change. Not quite sure the best way to test this. Approach one of the patients that answered that in the questionnaire and have a discussion with them. </a:t>
            </a:r>
            <a:endParaRPr lang="en-US" dirty="0" smtClean="0"/>
          </a:p>
          <a:p>
            <a:endParaRPr lang="en-US" dirty="0"/>
          </a:p>
          <a:p>
            <a:r>
              <a:rPr lang="en-US" dirty="0" smtClean="0"/>
              <a:t>What are we testing? Targeted education? Packet? Still working through these details.</a:t>
            </a:r>
            <a:endParaRPr lang="en-US" dirty="0"/>
          </a:p>
        </p:txBody>
      </p:sp>
    </p:spTree>
    <p:extLst>
      <p:ext uri="{BB962C8B-B14F-4D97-AF65-F5344CB8AC3E}">
        <p14:creationId xmlns:p14="http://schemas.microsoft.com/office/powerpoint/2010/main" val="3386461573"/>
      </p:ext>
    </p:extLst>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Retrospect">
  <a:themeElements>
    <a:clrScheme name="Custom 6">
      <a:dk1>
        <a:sysClr val="windowText" lastClr="000000"/>
      </a:dk1>
      <a:lt1>
        <a:sysClr val="window" lastClr="FFFFFF"/>
      </a:lt1>
      <a:dk2>
        <a:srgbClr val="323232"/>
      </a:dk2>
      <a:lt2>
        <a:srgbClr val="E5C243"/>
      </a:lt2>
      <a:accent1>
        <a:srgbClr val="CFB87C"/>
      </a:accent1>
      <a:accent2>
        <a:srgbClr val="595955"/>
      </a:accent2>
      <a:accent3>
        <a:srgbClr val="E19825"/>
      </a:accent3>
      <a:accent4>
        <a:srgbClr val="B19C7D"/>
      </a:accent4>
      <a:accent5>
        <a:srgbClr val="7F5F52"/>
      </a:accent5>
      <a:accent6>
        <a:srgbClr val="B27D4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3" id="{D4C094F9-CF53-4FED-9461-EED920991E20}" vid="{3E0549D3-8F70-4140-88D4-85424B463A6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45ACB710-E746-446F-9FC2-29BE0F6510A6}"/>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FC361F07-D1CE-470B-B449-6C49492D1AB7}"/>
    </a:ext>
  </a:extLst>
</a:theme>
</file>

<file path=ppt/theme/theme4.xml><?xml version="1.0" encoding="utf-8"?>
<a:theme xmlns:a="http://schemas.openxmlformats.org/drawingml/2006/main" name="Banded">
  <a:themeElements>
    <a:clrScheme name="Custom 1">
      <a:dk1>
        <a:sysClr val="windowText" lastClr="000000"/>
      </a:dk1>
      <a:lt1>
        <a:sysClr val="window" lastClr="FFFFFF"/>
      </a:lt1>
      <a:dk2>
        <a:srgbClr val="323232"/>
      </a:dk2>
      <a:lt2>
        <a:srgbClr val="E5C243"/>
      </a:lt2>
      <a:accent1>
        <a:srgbClr val="000000"/>
      </a:accent1>
      <a:accent2>
        <a:srgbClr val="CFB87C"/>
      </a:accent2>
      <a:accent3>
        <a:srgbClr val="E19825"/>
      </a:accent3>
      <a:accent4>
        <a:srgbClr val="B19C7D"/>
      </a:accent4>
      <a:accent5>
        <a:srgbClr val="7F5F52"/>
      </a:accent5>
      <a:accent6>
        <a:srgbClr val="B27D49"/>
      </a:accent6>
      <a:hlink>
        <a:srgbClr val="6B9F25"/>
      </a:hlink>
      <a:folHlink>
        <a:srgbClr val="B26B0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AED4750B-A504-4DB2-A8CA-F1BD06AC8B1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D3F21F70ECD6C438F6F1020203BC7E1" ma:contentTypeVersion="4" ma:contentTypeDescription="Create a new document." ma:contentTypeScope="" ma:versionID="ac7915798b09d77b03dd34c7e2444e69">
  <xsd:schema xmlns:xsd="http://www.w3.org/2001/XMLSchema" xmlns:xs="http://www.w3.org/2001/XMLSchema" xmlns:p="http://schemas.microsoft.com/office/2006/metadata/properties" xmlns:ns2="f943e448-e843-49e9-85f1-e1b990403f8b" targetNamespace="http://schemas.microsoft.com/office/2006/metadata/properties" ma:root="true" ma:fieldsID="b0f6fcfed6ab34020694dfabea46f468" ns2:_="">
    <xsd:import namespace="f943e448-e843-49e9-85f1-e1b990403f8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43e448-e843-49e9-85f1-e1b990403f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9AD9D7-1102-458B-8A84-085A8487B0E1}">
  <ds:schemaRefs>
    <ds:schemaRef ds:uri="http://schemas.microsoft.com/sharepoint/v3/contenttype/forms"/>
  </ds:schemaRefs>
</ds:datastoreItem>
</file>

<file path=customXml/itemProps2.xml><?xml version="1.0" encoding="utf-8"?>
<ds:datastoreItem xmlns:ds="http://schemas.openxmlformats.org/officeDocument/2006/customXml" ds:itemID="{EF01ABFD-689B-4CBC-9843-8FE6A28A48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43e448-e843-49e9-85f1-e1b990403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B51C6C-F41D-4762-A8DD-5206E934D588}">
  <ds:schemaRefs>
    <ds:schemaRef ds:uri="http://schemas.microsoft.com/office/2006/metadata/properties"/>
    <ds:schemaRef ds:uri="f943e448-e843-49e9-85f1-e1b990403f8b"/>
    <ds:schemaRef ds:uri="http://purl.org/dc/terms/"/>
    <ds:schemaRef ds:uri="http://purl.org/dc/elements/1.1/"/>
    <ds:schemaRef ds:uri="http://www.w3.org/XML/1998/namespace"/>
    <ds:schemaRef ds:uri="http://schemas.microsoft.com/office/2006/documentManagement/types"/>
    <ds:schemaRef ds:uri="http://purl.org/dc/dcmityp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BDC PP Template_ColorLogo_standard size</Template>
  <TotalTime>886</TotalTime>
  <Words>248</Words>
  <Application>Microsoft Office PowerPoint</Application>
  <PresentationFormat>On-screen Show (4:3)</PresentationFormat>
  <Paragraphs>20</Paragraphs>
  <Slides>3</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3</vt:i4>
      </vt:variant>
    </vt:vector>
  </HeadingPairs>
  <TitlesOfParts>
    <vt:vector size="12" baseType="lpstr">
      <vt:lpstr>Arial</vt:lpstr>
      <vt:lpstr>Calibri</vt:lpstr>
      <vt:lpstr>Calibri Light</vt:lpstr>
      <vt:lpstr>Corbel</vt:lpstr>
      <vt:lpstr>Wingdings</vt:lpstr>
      <vt:lpstr>Retrospect</vt:lpstr>
      <vt:lpstr>Custom Design</vt:lpstr>
      <vt:lpstr>1_Custom Design</vt:lpstr>
      <vt:lpstr>Banded</vt:lpstr>
      <vt:lpstr>BDC QI Update Adult Clinic</vt:lpstr>
      <vt:lpstr>Address the Vital Few</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BDC QI Update Adult Clinic</dc:title>
  <dc:creator>Emma Mason</dc:creator>
  <cp:lastModifiedBy>Mason, Emma</cp:lastModifiedBy>
  <cp:revision>32</cp:revision>
  <dcterms:created xsi:type="dcterms:W3CDTF">2024-06-06T16:24:36Z</dcterms:created>
  <dcterms:modified xsi:type="dcterms:W3CDTF">2024-08-01T20:35:06Z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0x010100BD3F21F70ECD6C438F6F1020203BC7E1</vt:lpwstr>
  </property>
</Properties>
</file>