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61" r:id="rId4"/>
    <p:sldId id="259" r:id="rId5"/>
    <p:sldId id="258" r:id="rId6"/>
    <p:sldId id="25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0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3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D405F-172D-4FAA-B4F6-7A09BB00EF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E11E4F-4039-482A-9441-240292639D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65EE09-8D3B-4BE9-AF75-8EB86B3E7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A51-2957-4581-B11C-61D6F3DA7E50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86C065-1599-497B-ADF8-9A720284D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7A2A71-D1BD-49DF-A13F-6B18DBA00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71C31-3537-422B-B627-023395C4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572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8AA23-E6ED-4458-BDA5-3FA831C2F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9A4EF2-8F31-4C8C-9B12-5039968EF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5F29B-D91F-4FA0-85A1-9DCFC574D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A51-2957-4581-B11C-61D6F3DA7E50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22C54-534F-4F29-918E-FE957E5ED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46E10-CA62-4203-8792-B3C3E8984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71C31-3537-422B-B627-023395C4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704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59F471-8D38-495B-B6AA-5157EA7372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2753C8-00A8-41E1-8ACA-967100244C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CC0F1-8CEA-4AFA-8F80-D32CEC6AD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A51-2957-4581-B11C-61D6F3DA7E50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6D41-97F5-41B9-B000-0CB3FE5C6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41AAF-F0EE-4F5A-B849-65AE0B6CE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71C31-3537-422B-B627-023395C4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85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60D27-05F0-483B-A1D3-9F1E17097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6459F-3C46-4DAB-AD40-DCCA28674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D5B889-F9CC-4FF9-9BAF-211FB27AD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A51-2957-4581-B11C-61D6F3DA7E50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860B8-23C3-4A2A-AE25-A51760953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22967-8091-4DFD-8941-FB0780611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71C31-3537-422B-B627-023395C4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23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7C861-598E-4DE4-832B-D6BE52F68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04C148-EE2F-4877-8C1C-DD12818351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6160C2-BD3E-4641-9D45-4A0618D39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A51-2957-4581-B11C-61D6F3DA7E50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0F424-781B-4663-807A-25DE084EB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192F7-9D45-4BB2-8D3F-16C47671A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71C31-3537-422B-B627-023395C4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512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F85F9-0DC9-439D-A0E2-3F2D4D2C5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03BA5-66DB-4701-AB3C-298C1CC534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1D035B-7B69-4EDD-ABBF-82E684D29A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3D8B00-4CAF-4FCA-BCB6-53B0F66EB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A51-2957-4581-B11C-61D6F3DA7E50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00AB2C-945E-4D9B-84CD-A394B40C8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DAF43-0BD1-430F-A3F7-053033B3B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71C31-3537-422B-B627-023395C4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915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0457A-E671-46E0-9217-3DD85CBD0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CDB868-4224-4977-8B6C-A7C578D8E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57E88A-F62B-4C04-9F3C-72D84CF726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37AEDD-FB88-458B-92F3-2DB603B8DC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AA89F7-20C3-43E1-9770-F1202A21A4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CACA9E-6E5D-4FC1-B187-86D0CEC92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A51-2957-4581-B11C-61D6F3DA7E50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64EB06-BCDF-4B49-B951-22C186831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1EB62F-7F27-4313-8D8D-F49F0714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71C31-3537-422B-B627-023395C4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873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DEEB9-55E3-46B4-8631-258CB2380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E2FDB6-8A14-4D7E-9231-6F5075ED5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A51-2957-4581-B11C-61D6F3DA7E50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CC157F-4752-4BC4-8ABB-F2FD30EA4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AF9CD1-ED7A-4C86-95F6-355F8B6DE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71C31-3537-422B-B627-023395C4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94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A31184-B8C7-482C-B2ED-5A4987016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A51-2957-4581-B11C-61D6F3DA7E50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0A75AC-21BD-4CAF-9880-BA90334EF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F2CAB6-1730-43B7-A838-220C9C5BB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71C31-3537-422B-B627-023395C4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27E7F-1442-4E15-A4FA-FA89559A8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51118-6273-4B69-B69E-EC066D757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D0ECC2-10B2-4AE3-BA1D-95FE03B257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1931EF-A57E-41B7-86CC-A2BF1D84F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A51-2957-4581-B11C-61D6F3DA7E50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CF0AD2-901D-45C3-92AD-BC3623F02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AAEEC-53A9-47DD-A1D5-8C861A2AD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71C31-3537-422B-B627-023395C4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67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0F9F0-C0A9-4530-93D4-5225ED238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E0F349-0DF8-4B2A-941F-ADE73B4317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5CE6E5-7721-4EE6-9A55-D916FE7A4D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396C52-CF4E-447C-BD7D-BAC020A65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AFA51-2957-4581-B11C-61D6F3DA7E50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3FEE1B-CFE7-4906-8227-69C48F9BB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83702E-05EF-4044-917C-9E47FADA1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71C31-3537-422B-B627-023395C4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802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ACEC41-37D9-4ED4-9401-2A9602DBD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2D8518-BF3D-4606-A0AC-AFAD007978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D05694-F04A-4C1D-B4BB-43F26B2FBE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AFA51-2957-4581-B11C-61D6F3DA7E50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0E148-B0F2-4284-B943-F7F2C1BDE0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5139DD-79BC-494A-BC9B-6898E3157A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71C31-3537-422B-B627-023395C41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532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8714975" y="147728"/>
            <a:ext cx="3327819" cy="1490905"/>
          </a:xfrm>
          <a:custGeom>
            <a:avLst/>
            <a:gdLst/>
            <a:ahLst/>
            <a:cxnLst/>
            <a:rect l="l" t="t" r="r" b="b"/>
            <a:pathLst>
              <a:path w="4991728" h="2236358">
                <a:moveTo>
                  <a:pt x="0" y="0"/>
                </a:moveTo>
                <a:lnTo>
                  <a:pt x="4991728" y="0"/>
                </a:lnTo>
                <a:lnTo>
                  <a:pt x="4991728" y="2236358"/>
                </a:lnTo>
                <a:lnTo>
                  <a:pt x="0" y="223635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45213" b="-3592"/>
            </a:stretch>
          </a:blipFill>
        </p:spPr>
      </p:sp>
      <p:sp>
        <p:nvSpPr>
          <p:cNvPr id="3" name="AutoShape 3"/>
          <p:cNvSpPr/>
          <p:nvPr/>
        </p:nvSpPr>
        <p:spPr>
          <a:xfrm flipV="1">
            <a:off x="0" y="5592536"/>
            <a:ext cx="12192000" cy="0"/>
          </a:xfrm>
          <a:prstGeom prst="line">
            <a:avLst/>
          </a:prstGeom>
          <a:ln w="38100" cap="flat">
            <a:solidFill>
              <a:srgbClr val="E1450F"/>
            </a:solidFill>
            <a:prstDash val="lgDash"/>
            <a:headEnd type="none" w="sm" len="sm"/>
            <a:tailEnd type="none" w="sm" len="sm"/>
          </a:ln>
        </p:spPr>
      </p:sp>
      <p:sp>
        <p:nvSpPr>
          <p:cNvPr id="4" name="TextBox 4"/>
          <p:cNvSpPr txBox="1"/>
          <p:nvPr/>
        </p:nvSpPr>
        <p:spPr>
          <a:xfrm>
            <a:off x="381000" y="5851314"/>
            <a:ext cx="7864929" cy="5891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2427"/>
              </a:lnSpc>
            </a:pPr>
            <a:r>
              <a:rPr lang="en-US" sz="1733">
                <a:solidFill>
                  <a:srgbClr val="000000"/>
                </a:solidFill>
                <a:latin typeface="Canva Sans Bold"/>
              </a:rPr>
              <a:t>Maria Adriana Yanez Bello, MD</a:t>
            </a:r>
          </a:p>
          <a:p>
            <a:pPr>
              <a:lnSpc>
                <a:spcPts val="2427"/>
              </a:lnSpc>
            </a:pPr>
            <a:r>
              <a:rPr lang="en-US" sz="1733">
                <a:solidFill>
                  <a:srgbClr val="000000"/>
                </a:solidFill>
                <a:latin typeface="Canva Sans Bold"/>
              </a:rPr>
              <a:t>Univerisity of Miami PGY-5 Endocrinology Fellow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2015934" y="1638633"/>
            <a:ext cx="8362950" cy="21091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587"/>
              </a:lnSpc>
            </a:pPr>
            <a:r>
              <a:rPr lang="en-US" sz="6134">
                <a:solidFill>
                  <a:srgbClr val="000000"/>
                </a:solidFill>
                <a:latin typeface="Canva Sans Bold"/>
              </a:rPr>
              <a:t>T1D Exchange update </a:t>
            </a:r>
          </a:p>
          <a:p>
            <a:pPr algn="ctr">
              <a:lnSpc>
                <a:spcPts val="8587"/>
              </a:lnSpc>
            </a:pPr>
            <a:r>
              <a:rPr lang="en-US" sz="6134">
                <a:solidFill>
                  <a:srgbClr val="000000"/>
                </a:solidFill>
                <a:latin typeface="Canva Sans Bold"/>
              </a:rPr>
              <a:t>6/7/2024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D2DDFC5-F014-471A-AD97-50EC0FD52F96}"/>
              </a:ext>
            </a:extLst>
          </p:cNvPr>
          <p:cNvSpPr txBox="1"/>
          <p:nvPr/>
        </p:nvSpPr>
        <p:spPr>
          <a:xfrm>
            <a:off x="702965" y="321547"/>
            <a:ext cx="10109062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PDSA– reassessment of patient population</a:t>
            </a:r>
          </a:p>
          <a:p>
            <a:endParaRPr lang="en-US" sz="2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Assess use of diabetes technology in people with T1D attending the Diabetes Research Institute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Administer anonymous questionnaire assessing the use of technology and barriers to its implementation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106 consecutive patients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91 established patients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27 out of 91 (29.6%) using only CGM and 8 out of 91 (8.7 %) using no technology at all. Overall, 38% using CGM only or no diabetes technology at 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majority 29 out of 35 (82%) are WH, BH or BH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HbA1c average 7.6% (n=26)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783BF8FB-E509-4754-9FD1-49FA48EA98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001265"/>
              </p:ext>
            </p:extLst>
          </p:nvPr>
        </p:nvGraphicFramePr>
        <p:xfrm>
          <a:off x="3349671" y="932135"/>
          <a:ext cx="4848225" cy="539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4848229" imgH="5391292" progId="Excel.Sheet.12">
                  <p:embed/>
                </p:oleObj>
              </mc:Choice>
              <mc:Fallback>
                <p:oleObj name="Worksheet" r:id="rId2" imgW="4848229" imgH="539129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349671" y="932135"/>
                        <a:ext cx="4848225" cy="5391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61F7C2F2-EE0D-40D6-8D9A-8F2C6F77A4CB}"/>
              </a:ext>
            </a:extLst>
          </p:cNvPr>
          <p:cNvSpPr txBox="1"/>
          <p:nvPr/>
        </p:nvSpPr>
        <p:spPr>
          <a:xfrm>
            <a:off x="748937" y="254255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/>
              <a:t>Barriers assessment survey</a:t>
            </a:r>
          </a:p>
        </p:txBody>
      </p:sp>
    </p:spTree>
    <p:extLst>
      <p:ext uri="{BB962C8B-B14F-4D97-AF65-F5344CB8AC3E}">
        <p14:creationId xmlns:p14="http://schemas.microsoft.com/office/powerpoint/2010/main" val="3017218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2DB9816-7847-F981-4D04-C81EE2DABD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496" y="339271"/>
            <a:ext cx="11001007" cy="6179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946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D2DDFC5-F014-471A-AD97-50EC0FD52F96}"/>
              </a:ext>
            </a:extLst>
          </p:cNvPr>
          <p:cNvSpPr txBox="1"/>
          <p:nvPr/>
        </p:nvSpPr>
        <p:spPr>
          <a:xfrm>
            <a:off x="934077" y="371789"/>
            <a:ext cx="1098326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Interventions to </a:t>
            </a:r>
            <a:r>
              <a:rPr lang="en-US" sz="2800" b="1" dirty="0" err="1"/>
              <a:t>implent</a:t>
            </a:r>
            <a:r>
              <a:rPr lang="en-US" sz="2800" b="1" dirty="0"/>
              <a:t> the use of Smart Insulin Pens</a:t>
            </a:r>
            <a:endParaRPr lang="en-US" dirty="0"/>
          </a:p>
          <a:p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Partner with vendors: </a:t>
            </a:r>
          </a:p>
          <a:p>
            <a:r>
              <a:rPr lang="en-US" sz="2000" dirty="0"/>
              <a:t>-discuss with vendors if patients can also be referred for carb counting and device training - completed</a:t>
            </a:r>
          </a:p>
          <a:p>
            <a:r>
              <a:rPr lang="en-US" sz="2000" dirty="0"/>
              <a:t>-ask vendor if samples can be obtained – completed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Patient education</a:t>
            </a:r>
          </a:p>
          <a:p>
            <a:r>
              <a:rPr lang="en-US" sz="2000" dirty="0"/>
              <a:t>-Flyer to be given at patient at the time of the check in before the visit with the provider – in progress</a:t>
            </a:r>
          </a:p>
          <a:p>
            <a:r>
              <a:rPr lang="en-US" sz="2000" dirty="0"/>
              <a:t>-Patients referred to education – in progress</a:t>
            </a:r>
          </a:p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Improve clinic process for prescription – in progress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550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C8211E1-0685-4582-9BB1-9EA6BB3802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A close-up of a phone&#10;&#10;Description automatically generated">
            <a:extLst>
              <a:ext uri="{FF2B5EF4-FFF2-40B4-BE49-F238E27FC236}">
                <a16:creationId xmlns:a16="http://schemas.microsoft.com/office/drawing/2014/main" id="{BCB061F0-6540-403E-83AA-3E73F4914F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934" y="399868"/>
            <a:ext cx="8570131" cy="605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834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201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Canva Sans Bold</vt:lpstr>
      <vt:lpstr>Office Theme</vt:lpstr>
      <vt:lpstr>Microsoft Excel 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Vendrame, Francesco</dc:creator>
  <cp:lastModifiedBy>Vendrame, Francesco</cp:lastModifiedBy>
  <cp:revision>5</cp:revision>
  <dcterms:created xsi:type="dcterms:W3CDTF">2024-06-06T21:46:59Z</dcterms:created>
  <dcterms:modified xsi:type="dcterms:W3CDTF">2024-06-07T14:42:07Z</dcterms:modified>
</cp:coreProperties>
</file>