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9" r:id="rId5"/>
    <p:sldId id="258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405F-172D-4FAA-B4F6-7A09BB00E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11E4F-4039-482A-9441-240292639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5EE09-8D3B-4BE9-AF75-8EB86B3E7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C065-1599-497B-ADF8-9A720284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A2A71-D1BD-49DF-A13F-6B18DBA0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8AA23-E6ED-4458-BDA5-3FA831C2F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A4EF2-8F31-4C8C-9B12-5039968EF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5F29B-D91F-4FA0-85A1-9DCFC574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22C54-534F-4F29-918E-FE957E5E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46E10-CA62-4203-8792-B3C3E898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9F471-8D38-495B-B6AA-5157EA737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753C8-00A8-41E1-8ACA-967100244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CC0F1-8CEA-4AFA-8F80-D32CEC6A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6D41-97F5-41B9-B000-0CB3FE5C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1AAF-F0EE-4F5A-B849-65AE0B6C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60D27-05F0-483B-A1D3-9F1E1709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6459F-3C46-4DAB-AD40-DCCA28674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5B889-F9CC-4FF9-9BAF-211FB27AD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860B8-23C3-4A2A-AE25-A5176095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22967-8091-4DFD-8941-FB078061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2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C861-598E-4DE4-832B-D6BE52F68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4C148-EE2F-4877-8C1C-DD1281835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160C2-BD3E-4641-9D45-4A0618D39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0F424-781B-4663-807A-25DE084E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192F7-9D45-4BB2-8D3F-16C47671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1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85F9-0DC9-439D-A0E2-3F2D4D2C5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03BA5-66DB-4701-AB3C-298C1CC53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1D035B-7B69-4EDD-ABBF-82E684D29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D8B00-4CAF-4FCA-BCB6-53B0F66E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AB2C-945E-4D9B-84CD-A394B40C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DAF43-0BD1-430F-A3F7-053033B3B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1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0457A-E671-46E0-9217-3DD85CBD0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DB868-4224-4977-8B6C-A7C578D8E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57E88A-F62B-4C04-9F3C-72D84CF72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7AEDD-FB88-458B-92F3-2DB603B8D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A89F7-20C3-43E1-9770-F1202A21A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CACA9E-6E5D-4FC1-B187-86D0CEC9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4EB06-BCDF-4B49-B951-22C18683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EB62F-7F27-4313-8D8D-F49F0714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7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B9-55E3-46B4-8631-258CB238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2FDB6-8A14-4D7E-9231-6F5075E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C157F-4752-4BC4-8ABB-F2FD30EA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F9CD1-ED7A-4C86-95F6-355F8B6D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31184-B8C7-482C-B2ED-5A4987016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A75AC-21BD-4CAF-9880-BA90334E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2CAB6-1730-43B7-A838-220C9C5BB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7E7F-1442-4E15-A4FA-FA89559A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51118-6273-4B69-B69E-EC066D757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D0ECC2-10B2-4AE3-BA1D-95FE03B25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931EF-A57E-41B7-86CC-A2BF1D84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F0AD2-901D-45C3-92AD-BC3623F0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AAEEC-53A9-47DD-A1D5-8C861A2A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6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0F9F0-C0A9-4530-93D4-5225ED23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E0F349-0DF8-4B2A-941F-ADE73B431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CE6E5-7721-4EE6-9A55-D916FE7A4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96C52-CF4E-447C-BD7D-BAC020A6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FEE1B-CFE7-4906-8227-69C48F9B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3702E-05EF-4044-917C-9E47FADA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02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ACEC41-37D9-4ED4-9401-2A9602DB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D8518-BF3D-4606-A0AC-AFAD00797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05694-F04A-4C1D-B4BB-43F26B2FB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FA51-2957-4581-B11C-61D6F3DA7E50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0E148-B0F2-4284-B943-F7F2C1BDE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139DD-79BC-494A-BC9B-6898E3157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1C31-3537-422B-B627-023395C41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32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8714975" y="147728"/>
            <a:ext cx="3327819" cy="1490905"/>
          </a:xfrm>
          <a:custGeom>
            <a:avLst/>
            <a:gdLst/>
            <a:ahLst/>
            <a:cxnLst/>
            <a:rect l="l" t="t" r="r" b="b"/>
            <a:pathLst>
              <a:path w="4991728" h="2236358">
                <a:moveTo>
                  <a:pt x="0" y="0"/>
                </a:moveTo>
                <a:lnTo>
                  <a:pt x="4991728" y="0"/>
                </a:lnTo>
                <a:lnTo>
                  <a:pt x="4991728" y="2236358"/>
                </a:lnTo>
                <a:lnTo>
                  <a:pt x="0" y="22363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45213" b="-3592"/>
            </a:stretch>
          </a:blipFill>
        </p:spPr>
      </p:sp>
      <p:sp>
        <p:nvSpPr>
          <p:cNvPr id="3" name="AutoShape 3"/>
          <p:cNvSpPr/>
          <p:nvPr/>
        </p:nvSpPr>
        <p:spPr>
          <a:xfrm flipV="1">
            <a:off x="0" y="5592536"/>
            <a:ext cx="12192000" cy="0"/>
          </a:xfrm>
          <a:prstGeom prst="line">
            <a:avLst/>
          </a:prstGeom>
          <a:ln w="38100" cap="flat">
            <a:solidFill>
              <a:srgbClr val="E1450F"/>
            </a:solidFill>
            <a:prstDash val="lgDash"/>
            <a:headEnd type="none" w="sm" len="sm"/>
            <a:tailEnd type="none" w="sm" len="sm"/>
          </a:ln>
        </p:spPr>
      </p:sp>
      <p:sp>
        <p:nvSpPr>
          <p:cNvPr id="4" name="TextBox 4"/>
          <p:cNvSpPr txBox="1"/>
          <p:nvPr/>
        </p:nvSpPr>
        <p:spPr>
          <a:xfrm>
            <a:off x="381000" y="5851314"/>
            <a:ext cx="7864929" cy="589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427"/>
              </a:lnSpc>
            </a:pPr>
            <a:r>
              <a:rPr lang="en-US" sz="1733">
                <a:solidFill>
                  <a:srgbClr val="000000"/>
                </a:solidFill>
                <a:latin typeface="Canva Sans Bold"/>
              </a:rPr>
              <a:t>Maria Adriana Yanez Bello, MD</a:t>
            </a:r>
          </a:p>
          <a:p>
            <a:pPr>
              <a:lnSpc>
                <a:spcPts val="2427"/>
              </a:lnSpc>
            </a:pPr>
            <a:r>
              <a:rPr lang="en-US" sz="1733">
                <a:solidFill>
                  <a:srgbClr val="000000"/>
                </a:solidFill>
                <a:latin typeface="Canva Sans Bold"/>
              </a:rPr>
              <a:t>Univerisity of Miami PGY-5 Endocrinology Fellow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015934" y="1638633"/>
            <a:ext cx="8362950" cy="21091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T1D Exchange update </a:t>
            </a:r>
          </a:p>
          <a:p>
            <a:pPr algn="ctr">
              <a:lnSpc>
                <a:spcPts val="8587"/>
              </a:lnSpc>
            </a:pPr>
            <a:r>
              <a:rPr lang="en-US" sz="6134">
                <a:solidFill>
                  <a:srgbClr val="000000"/>
                </a:solidFill>
                <a:latin typeface="Canva Sans Bold"/>
              </a:rPr>
              <a:t>6/7/2024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2DDFC5-F014-471A-AD97-50EC0FD52F96}"/>
              </a:ext>
            </a:extLst>
          </p:cNvPr>
          <p:cNvSpPr txBox="1"/>
          <p:nvPr/>
        </p:nvSpPr>
        <p:spPr>
          <a:xfrm>
            <a:off x="702965" y="321547"/>
            <a:ext cx="1010906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PDSA– reassessment of patient population</a:t>
            </a:r>
          </a:p>
          <a:p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Assess use of diabetes technology in people with T1D attending the Diabetes Research Institute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Administer anonymous questionnaire assessing the use of technology and barriers to its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106 consecutive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91 established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27 out of 91 (29.6%) using only CGM and 8 out of 91 (8.7 %) using no technology at all. Overall, 38% using CGM only or no diabetes technology at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majority 29 out of 35 (82%) are WH, BH or BH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HbA1c average 7.6% (n=26)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783BF8FB-E509-4754-9FD1-49FA48EA98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01265"/>
              </p:ext>
            </p:extLst>
          </p:nvPr>
        </p:nvGraphicFramePr>
        <p:xfrm>
          <a:off x="3349671" y="932135"/>
          <a:ext cx="4848225" cy="539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848229" imgH="5391292" progId="Excel.Sheet.12">
                  <p:embed/>
                </p:oleObj>
              </mc:Choice>
              <mc:Fallback>
                <p:oleObj name="Worksheet" r:id="rId2" imgW="4848229" imgH="53912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49671" y="932135"/>
                        <a:ext cx="4848225" cy="539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61F7C2F2-EE0D-40D6-8D9A-8F2C6F77A4CB}"/>
              </a:ext>
            </a:extLst>
          </p:cNvPr>
          <p:cNvSpPr txBox="1"/>
          <p:nvPr/>
        </p:nvSpPr>
        <p:spPr>
          <a:xfrm>
            <a:off x="748937" y="25425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Barriers assessment survey</a:t>
            </a:r>
          </a:p>
        </p:txBody>
      </p:sp>
    </p:spTree>
    <p:extLst>
      <p:ext uri="{BB962C8B-B14F-4D97-AF65-F5344CB8AC3E}">
        <p14:creationId xmlns:p14="http://schemas.microsoft.com/office/powerpoint/2010/main" val="301721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DB9816-7847-F981-4D04-C81EE2DAB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96" y="339271"/>
            <a:ext cx="11001007" cy="617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94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2DDFC5-F014-471A-AD97-50EC0FD52F96}"/>
              </a:ext>
            </a:extLst>
          </p:cNvPr>
          <p:cNvSpPr txBox="1"/>
          <p:nvPr/>
        </p:nvSpPr>
        <p:spPr>
          <a:xfrm>
            <a:off x="934077" y="371789"/>
            <a:ext cx="109832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Interventions to </a:t>
            </a:r>
            <a:r>
              <a:rPr lang="en-US" sz="2800" b="1" dirty="0" err="1"/>
              <a:t>implent</a:t>
            </a:r>
            <a:r>
              <a:rPr lang="en-US" sz="2800" b="1" dirty="0"/>
              <a:t> the use of Smart Insulin Pens</a:t>
            </a:r>
            <a:endParaRPr lang="en-US" dirty="0"/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Partner with vendors: </a:t>
            </a:r>
          </a:p>
          <a:p>
            <a:r>
              <a:rPr lang="en-US" sz="2000" dirty="0"/>
              <a:t>-discuss with vendors if patients can also be referred for carb counting and device training - completed</a:t>
            </a:r>
          </a:p>
          <a:p>
            <a:r>
              <a:rPr lang="en-US" sz="2000" dirty="0"/>
              <a:t>-ask vendor if samples can be obtained –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Patient education</a:t>
            </a:r>
          </a:p>
          <a:p>
            <a:r>
              <a:rPr lang="en-US" sz="2000" dirty="0"/>
              <a:t>-Flyer to be given at patient at the time of the check in before the visit with the provider – in progress</a:t>
            </a:r>
          </a:p>
          <a:p>
            <a:r>
              <a:rPr lang="en-US" sz="2000" dirty="0"/>
              <a:t>-Patients referred to education – in progress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Improve clinic process for prescription –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5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8211E1-0685-4582-9BB1-9EA6BB380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close-up of a phone&#10;&#10;Description automatically generated">
            <a:extLst>
              <a:ext uri="{FF2B5EF4-FFF2-40B4-BE49-F238E27FC236}">
                <a16:creationId xmlns:a16="http://schemas.microsoft.com/office/drawing/2014/main" id="{BCB061F0-6540-403E-83AA-3E73F4914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934" y="399868"/>
            <a:ext cx="8570131" cy="605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34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201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Canva Sans Bold</vt:lpstr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Vendrame, Francesco</dc:creator>
  <cp:lastModifiedBy>Vendrame, Francesco</cp:lastModifiedBy>
  <cp:revision>5</cp:revision>
  <dcterms:created xsi:type="dcterms:W3CDTF">2024-06-06T21:46:59Z</dcterms:created>
  <dcterms:modified xsi:type="dcterms:W3CDTF">2024-06-07T14:42:07Z</dcterms:modified>
</cp:coreProperties>
</file>