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1" r:id="rId5"/>
    <p:sldMasterId id="2147483689" r:id="rId6"/>
    <p:sldMasterId id="2147483811" r:id="rId7"/>
  </p:sldMasterIdLst>
  <p:sldIdLst>
    <p:sldId id="256" r:id="rId8"/>
    <p:sldId id="278" r:id="rId9"/>
    <p:sldId id="257" r:id="rId10"/>
    <p:sldId id="260" r:id="rId11"/>
    <p:sldId id="261" r:id="rId12"/>
    <p:sldId id="262" r:id="rId13"/>
    <p:sldId id="264" r:id="rId14"/>
    <p:sldId id="265" r:id="rId15"/>
    <p:sldId id="266" r:id="rId16"/>
    <p:sldId id="263" r:id="rId17"/>
    <p:sldId id="267" r:id="rId18"/>
    <p:sldId id="268" r:id="rId19"/>
    <p:sldId id="269" r:id="rId20"/>
    <p:sldId id="270" r:id="rId21"/>
    <p:sldId id="271" r:id="rId22"/>
    <p:sldId id="272" r:id="rId23"/>
    <p:sldId id="273" r:id="rId24"/>
    <p:sldId id="275" r:id="rId25"/>
    <p:sldId id="276" r:id="rId26"/>
    <p:sldId id="258" r:id="rId27"/>
    <p:sldId id="277" r:id="rId28"/>
    <p:sldId id="274" r:id="rId29"/>
    <p:sldId id="259"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p:scale>
          <a:sx n="120" d="100"/>
          <a:sy n="120" d="100"/>
        </p:scale>
        <p:origin x="22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8"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1" Type="http://schemas.openxmlformats.org/officeDocument/2006/relationships/oleObject" Target="file:///\\ucdenver.pvt\SOM\BDC\SHARED\USER%20FOLDERS\Akturk_Kaan\T1D%20Exchange\QI%20Equity%20Project\Copy%20of%20BDC_Adult_T1D_Pts_DeviceEquity_V2_12062023.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ucdenver.pvt\SOM\BDC\SHARED\USER%20FOLDERS\Akturk_Kaan\T1D%20Exchange\QI%20Equity%20Project\paretoChart.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BDC</a:t>
            </a:r>
            <a:r>
              <a:rPr lang="en-US" baseline="0"/>
              <a:t> Adult CGM Use by Race</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CGM!$H$2</c:f>
              <c:strCache>
                <c:ptCount val="1"/>
                <c:pt idx="0">
                  <c:v>NHW</c:v>
                </c:pt>
              </c:strCache>
            </c:strRef>
          </c:tx>
          <c:spPr>
            <a:ln w="28575" cap="rnd">
              <a:solidFill>
                <a:schemeClr val="accent1"/>
              </a:solidFill>
              <a:round/>
            </a:ln>
            <a:effectLst/>
          </c:spPr>
          <c:marker>
            <c:symbol val="square"/>
            <c:size val="5"/>
            <c:spPr>
              <a:solidFill>
                <a:schemeClr val="accent1"/>
              </a:solidFill>
              <a:ln w="9525">
                <a:solidFill>
                  <a:schemeClr val="accent1"/>
                </a:solidFill>
              </a:ln>
              <a:effectLst/>
            </c:spPr>
          </c:marker>
          <c:cat>
            <c:numRef>
              <c:f>CGM!$I$1:$AC$1</c:f>
              <c:numCache>
                <c:formatCode>mmm\-yy</c:formatCode>
                <c:ptCount val="21"/>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numCache>
            </c:numRef>
          </c:cat>
          <c:val>
            <c:numRef>
              <c:f>CGM!$I$2:$AC$2</c:f>
              <c:numCache>
                <c:formatCode>0%</c:formatCode>
                <c:ptCount val="21"/>
                <c:pt idx="0">
                  <c:v>0.76136363636363635</c:v>
                </c:pt>
                <c:pt idx="1">
                  <c:v>0.7967479674796748</c:v>
                </c:pt>
                <c:pt idx="2">
                  <c:v>0.76241134751773054</c:v>
                </c:pt>
                <c:pt idx="3">
                  <c:v>0.75732217573221761</c:v>
                </c:pt>
                <c:pt idx="4">
                  <c:v>0.70329670329670335</c:v>
                </c:pt>
                <c:pt idx="5">
                  <c:v>0.56809338521400776</c:v>
                </c:pt>
                <c:pt idx="6">
                  <c:v>0.79523809523809519</c:v>
                </c:pt>
                <c:pt idx="7">
                  <c:v>0.61389961389961389</c:v>
                </c:pt>
                <c:pt idx="8">
                  <c:v>0.70462633451957291</c:v>
                </c:pt>
                <c:pt idx="9">
                  <c:v>0.80219780219780223</c:v>
                </c:pt>
                <c:pt idx="10">
                  <c:v>0.78884462151394419</c:v>
                </c:pt>
                <c:pt idx="11">
                  <c:v>0.82462686567164178</c:v>
                </c:pt>
                <c:pt idx="12">
                  <c:v>0.7426160337552743</c:v>
                </c:pt>
                <c:pt idx="13">
                  <c:v>0.8</c:v>
                </c:pt>
                <c:pt idx="14">
                  <c:v>0.82432432432432434</c:v>
                </c:pt>
                <c:pt idx="15">
                  <c:v>0.86267605633802813</c:v>
                </c:pt>
                <c:pt idx="16">
                  <c:v>0.80377358490566042</c:v>
                </c:pt>
                <c:pt idx="17">
                  <c:v>0.85273972602739723</c:v>
                </c:pt>
                <c:pt idx="18">
                  <c:v>0.84552845528455289</c:v>
                </c:pt>
                <c:pt idx="19">
                  <c:v>0.80480480480480476</c:v>
                </c:pt>
              </c:numCache>
            </c:numRef>
          </c:val>
          <c:smooth val="0"/>
          <c:extLst>
            <c:ext xmlns:c16="http://schemas.microsoft.com/office/drawing/2014/chart" uri="{C3380CC4-5D6E-409C-BE32-E72D297353CC}">
              <c16:uniqueId val="{00000000-2A99-4B7E-8219-6705BD94A691}"/>
            </c:ext>
          </c:extLst>
        </c:ser>
        <c:ser>
          <c:idx val="1"/>
          <c:order val="1"/>
          <c:tx>
            <c:strRef>
              <c:f>CGM!$H$3</c:f>
              <c:strCache>
                <c:ptCount val="1"/>
                <c:pt idx="0">
                  <c:v>NHB</c:v>
                </c:pt>
              </c:strCache>
            </c:strRef>
          </c:tx>
          <c:spPr>
            <a:ln w="28575" cap="rnd">
              <a:solidFill>
                <a:schemeClr val="accent2"/>
              </a:solidFill>
              <a:round/>
            </a:ln>
            <a:effectLst/>
          </c:spPr>
          <c:marker>
            <c:symbol val="square"/>
            <c:size val="5"/>
            <c:spPr>
              <a:solidFill>
                <a:schemeClr val="accent2"/>
              </a:solidFill>
              <a:ln w="9525">
                <a:solidFill>
                  <a:schemeClr val="accent2"/>
                </a:solidFill>
              </a:ln>
              <a:effectLst/>
            </c:spPr>
          </c:marker>
          <c:cat>
            <c:numRef>
              <c:f>CGM!$I$1:$AC$1</c:f>
              <c:numCache>
                <c:formatCode>mmm\-yy</c:formatCode>
                <c:ptCount val="21"/>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numCache>
            </c:numRef>
          </c:cat>
          <c:val>
            <c:numRef>
              <c:f>CGM!$I$3:$AC$3</c:f>
              <c:numCache>
                <c:formatCode>0%</c:formatCode>
                <c:ptCount val="21"/>
                <c:pt idx="0">
                  <c:v>0.6</c:v>
                </c:pt>
                <c:pt idx="1">
                  <c:v>0.53846153846153844</c:v>
                </c:pt>
                <c:pt idx="2">
                  <c:v>0.33333333333333331</c:v>
                </c:pt>
                <c:pt idx="3">
                  <c:v>0.5</c:v>
                </c:pt>
                <c:pt idx="4">
                  <c:v>0.5</c:v>
                </c:pt>
                <c:pt idx="5">
                  <c:v>0.54545454545454541</c:v>
                </c:pt>
                <c:pt idx="6">
                  <c:v>0.5</c:v>
                </c:pt>
                <c:pt idx="7">
                  <c:v>1</c:v>
                </c:pt>
                <c:pt idx="8">
                  <c:v>0.5</c:v>
                </c:pt>
                <c:pt idx="9">
                  <c:v>0.41666666666666669</c:v>
                </c:pt>
                <c:pt idx="10">
                  <c:v>0.7142857142857143</c:v>
                </c:pt>
                <c:pt idx="11">
                  <c:v>0.625</c:v>
                </c:pt>
                <c:pt idx="12">
                  <c:v>1</c:v>
                </c:pt>
                <c:pt idx="13">
                  <c:v>0.7</c:v>
                </c:pt>
                <c:pt idx="14">
                  <c:v>0.6</c:v>
                </c:pt>
                <c:pt idx="15">
                  <c:v>0.7</c:v>
                </c:pt>
                <c:pt idx="16">
                  <c:v>0.55555555555555558</c:v>
                </c:pt>
                <c:pt idx="17">
                  <c:v>0.55555555555555558</c:v>
                </c:pt>
                <c:pt idx="18">
                  <c:v>0.84615384615384615</c:v>
                </c:pt>
                <c:pt idx="19">
                  <c:v>0.7142857142857143</c:v>
                </c:pt>
              </c:numCache>
            </c:numRef>
          </c:val>
          <c:smooth val="0"/>
          <c:extLst>
            <c:ext xmlns:c16="http://schemas.microsoft.com/office/drawing/2014/chart" uri="{C3380CC4-5D6E-409C-BE32-E72D297353CC}">
              <c16:uniqueId val="{00000001-2A99-4B7E-8219-6705BD94A691}"/>
            </c:ext>
          </c:extLst>
        </c:ser>
        <c:ser>
          <c:idx val="2"/>
          <c:order val="2"/>
          <c:tx>
            <c:strRef>
              <c:f>CGM!$H$4</c:f>
              <c:strCache>
                <c:ptCount val="1"/>
                <c:pt idx="0">
                  <c:v>HIS </c:v>
                </c:pt>
              </c:strCache>
            </c:strRef>
          </c:tx>
          <c:spPr>
            <a:ln w="28575" cap="rnd">
              <a:solidFill>
                <a:schemeClr val="accent3"/>
              </a:solidFill>
              <a:round/>
            </a:ln>
            <a:effectLst/>
          </c:spPr>
          <c:marker>
            <c:symbol val="square"/>
            <c:size val="5"/>
            <c:spPr>
              <a:solidFill>
                <a:schemeClr val="accent3"/>
              </a:solidFill>
              <a:ln w="9525">
                <a:solidFill>
                  <a:schemeClr val="accent3"/>
                </a:solidFill>
              </a:ln>
              <a:effectLst/>
            </c:spPr>
          </c:marker>
          <c:cat>
            <c:numRef>
              <c:f>CGM!$I$1:$AC$1</c:f>
              <c:numCache>
                <c:formatCode>mmm\-yy</c:formatCode>
                <c:ptCount val="21"/>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numCache>
            </c:numRef>
          </c:cat>
          <c:val>
            <c:numRef>
              <c:f>CGM!$I$4:$AC$4</c:f>
              <c:numCache>
                <c:formatCode>0%</c:formatCode>
                <c:ptCount val="21"/>
                <c:pt idx="0">
                  <c:v>0.36</c:v>
                </c:pt>
                <c:pt idx="1">
                  <c:v>0.70370370370370372</c:v>
                </c:pt>
                <c:pt idx="2">
                  <c:v>0.52631578947368418</c:v>
                </c:pt>
                <c:pt idx="3">
                  <c:v>0.72413793103448276</c:v>
                </c:pt>
                <c:pt idx="4">
                  <c:v>0.5</c:v>
                </c:pt>
                <c:pt idx="5">
                  <c:v>0.52500000000000002</c:v>
                </c:pt>
                <c:pt idx="6">
                  <c:v>0.5</c:v>
                </c:pt>
                <c:pt idx="7">
                  <c:v>0.64516129032258063</c:v>
                </c:pt>
                <c:pt idx="8">
                  <c:v>0.72972972972972971</c:v>
                </c:pt>
                <c:pt idx="9">
                  <c:v>0.65517241379310343</c:v>
                </c:pt>
                <c:pt idx="10">
                  <c:v>0.61538461538461542</c:v>
                </c:pt>
                <c:pt idx="11">
                  <c:v>0.64516129032258063</c:v>
                </c:pt>
                <c:pt idx="12">
                  <c:v>0.55000000000000004</c:v>
                </c:pt>
                <c:pt idx="13">
                  <c:v>0.68965517241379315</c:v>
                </c:pt>
                <c:pt idx="14">
                  <c:v>0.58139534883720934</c:v>
                </c:pt>
                <c:pt idx="15">
                  <c:v>0.7142857142857143</c:v>
                </c:pt>
                <c:pt idx="16">
                  <c:v>0.79411764705882348</c:v>
                </c:pt>
                <c:pt idx="17">
                  <c:v>0.71111111111111114</c:v>
                </c:pt>
                <c:pt idx="18">
                  <c:v>0.76666666666666672</c:v>
                </c:pt>
                <c:pt idx="19">
                  <c:v>0.76086956521739135</c:v>
                </c:pt>
              </c:numCache>
            </c:numRef>
          </c:val>
          <c:smooth val="0"/>
          <c:extLst>
            <c:ext xmlns:c16="http://schemas.microsoft.com/office/drawing/2014/chart" uri="{C3380CC4-5D6E-409C-BE32-E72D297353CC}">
              <c16:uniqueId val="{00000002-2A99-4B7E-8219-6705BD94A691}"/>
            </c:ext>
          </c:extLst>
        </c:ser>
        <c:dLbls>
          <c:showLegendKey val="0"/>
          <c:showVal val="0"/>
          <c:showCatName val="0"/>
          <c:showSerName val="0"/>
          <c:showPercent val="0"/>
          <c:showBubbleSize val="0"/>
        </c:dLbls>
        <c:marker val="1"/>
        <c:smooth val="0"/>
        <c:axId val="1940162079"/>
        <c:axId val="62370271"/>
      </c:lineChart>
      <c:dateAx>
        <c:axId val="1940162079"/>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370271"/>
        <c:crosses val="autoZero"/>
        <c:auto val="1"/>
        <c:lblOffset val="100"/>
        <c:baseTimeUnit val="months"/>
      </c:dateAx>
      <c:valAx>
        <c:axId val="6237027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40162079"/>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BDC</a:t>
            </a:r>
            <a:r>
              <a:rPr lang="en-US" baseline="0"/>
              <a:t> Adult Pump Use by Race</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Pump!$H$2</c:f>
              <c:strCache>
                <c:ptCount val="1"/>
                <c:pt idx="0">
                  <c:v>NHW</c:v>
                </c:pt>
              </c:strCache>
            </c:strRef>
          </c:tx>
          <c:spPr>
            <a:ln w="28575" cap="rnd">
              <a:solidFill>
                <a:schemeClr val="accent1"/>
              </a:solidFill>
              <a:round/>
            </a:ln>
            <a:effectLst/>
          </c:spPr>
          <c:marker>
            <c:symbol val="square"/>
            <c:size val="5"/>
            <c:spPr>
              <a:solidFill>
                <a:schemeClr val="accent1"/>
              </a:solidFill>
              <a:ln w="9525">
                <a:solidFill>
                  <a:schemeClr val="accent1"/>
                </a:solidFill>
              </a:ln>
              <a:effectLst/>
            </c:spPr>
          </c:marker>
          <c:cat>
            <c:numRef>
              <c:f>Pump!$I$1:$AB$1</c:f>
              <c:numCache>
                <c:formatCode>mmm\-yy</c:formatCode>
                <c:ptCount val="20"/>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numCache>
            </c:numRef>
          </c:cat>
          <c:val>
            <c:numRef>
              <c:f>Pump!$I$2:$AB$2</c:f>
              <c:numCache>
                <c:formatCode>0%</c:formatCode>
                <c:ptCount val="20"/>
                <c:pt idx="0">
                  <c:v>0.7007575757575758</c:v>
                </c:pt>
                <c:pt idx="1">
                  <c:v>0.69918699186991873</c:v>
                </c:pt>
                <c:pt idx="2">
                  <c:v>0.74822695035460995</c:v>
                </c:pt>
                <c:pt idx="3">
                  <c:v>0.74476987447698739</c:v>
                </c:pt>
                <c:pt idx="4">
                  <c:v>0.71062271062271065</c:v>
                </c:pt>
                <c:pt idx="5">
                  <c:v>0.71984435797665369</c:v>
                </c:pt>
                <c:pt idx="6">
                  <c:v>0.75238095238095237</c:v>
                </c:pt>
                <c:pt idx="7">
                  <c:v>0.72586872586872586</c:v>
                </c:pt>
                <c:pt idx="8">
                  <c:v>0.72241992882562278</c:v>
                </c:pt>
                <c:pt idx="9">
                  <c:v>0.74358974358974361</c:v>
                </c:pt>
                <c:pt idx="10">
                  <c:v>0.68127490039840632</c:v>
                </c:pt>
                <c:pt idx="11">
                  <c:v>0.71641791044776115</c:v>
                </c:pt>
                <c:pt idx="12">
                  <c:v>0.73417721518987344</c:v>
                </c:pt>
                <c:pt idx="13">
                  <c:v>0.76400000000000001</c:v>
                </c:pt>
                <c:pt idx="14">
                  <c:v>0.72297297297297303</c:v>
                </c:pt>
                <c:pt idx="15">
                  <c:v>0.71478873239436624</c:v>
                </c:pt>
                <c:pt idx="16">
                  <c:v>0.7584905660377359</c:v>
                </c:pt>
                <c:pt idx="17">
                  <c:v>0.71232876712328763</c:v>
                </c:pt>
                <c:pt idx="18">
                  <c:v>0.72357723577235777</c:v>
                </c:pt>
                <c:pt idx="19">
                  <c:v>0.72672672672672678</c:v>
                </c:pt>
              </c:numCache>
            </c:numRef>
          </c:val>
          <c:smooth val="0"/>
          <c:extLst>
            <c:ext xmlns:c16="http://schemas.microsoft.com/office/drawing/2014/chart" uri="{C3380CC4-5D6E-409C-BE32-E72D297353CC}">
              <c16:uniqueId val="{00000000-C80B-46AD-BE71-18C9F3116C69}"/>
            </c:ext>
          </c:extLst>
        </c:ser>
        <c:ser>
          <c:idx val="1"/>
          <c:order val="1"/>
          <c:tx>
            <c:strRef>
              <c:f>Pump!$H$3</c:f>
              <c:strCache>
                <c:ptCount val="1"/>
                <c:pt idx="0">
                  <c:v>NHB</c:v>
                </c:pt>
              </c:strCache>
            </c:strRef>
          </c:tx>
          <c:spPr>
            <a:ln w="28575" cap="rnd">
              <a:solidFill>
                <a:schemeClr val="accent2"/>
              </a:solidFill>
              <a:round/>
            </a:ln>
            <a:effectLst/>
          </c:spPr>
          <c:marker>
            <c:symbol val="square"/>
            <c:size val="5"/>
            <c:spPr>
              <a:solidFill>
                <a:schemeClr val="accent2"/>
              </a:solidFill>
              <a:ln w="9525">
                <a:solidFill>
                  <a:schemeClr val="accent2"/>
                </a:solidFill>
              </a:ln>
              <a:effectLst/>
            </c:spPr>
          </c:marker>
          <c:cat>
            <c:numRef>
              <c:f>Pump!$I$1:$AB$1</c:f>
              <c:numCache>
                <c:formatCode>mmm\-yy</c:formatCode>
                <c:ptCount val="20"/>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numCache>
            </c:numRef>
          </c:cat>
          <c:val>
            <c:numRef>
              <c:f>Pump!$I$3:$AB$3</c:f>
              <c:numCache>
                <c:formatCode>0%</c:formatCode>
                <c:ptCount val="20"/>
                <c:pt idx="0">
                  <c:v>0.6</c:v>
                </c:pt>
                <c:pt idx="1">
                  <c:v>0.53846153846153844</c:v>
                </c:pt>
                <c:pt idx="2">
                  <c:v>0.33333333333333331</c:v>
                </c:pt>
                <c:pt idx="3">
                  <c:v>0.375</c:v>
                </c:pt>
                <c:pt idx="4">
                  <c:v>0.66666666666666663</c:v>
                </c:pt>
                <c:pt idx="5">
                  <c:v>0.45454545454545453</c:v>
                </c:pt>
                <c:pt idx="6">
                  <c:v>0.5</c:v>
                </c:pt>
                <c:pt idx="7">
                  <c:v>0.6</c:v>
                </c:pt>
                <c:pt idx="8">
                  <c:v>0.5</c:v>
                </c:pt>
                <c:pt idx="9">
                  <c:v>0.41666666666666669</c:v>
                </c:pt>
                <c:pt idx="10">
                  <c:v>0.2857142857142857</c:v>
                </c:pt>
                <c:pt idx="11">
                  <c:v>0.5</c:v>
                </c:pt>
                <c:pt idx="12">
                  <c:v>0.4</c:v>
                </c:pt>
                <c:pt idx="13">
                  <c:v>0.6</c:v>
                </c:pt>
                <c:pt idx="14">
                  <c:v>0.46666666666666667</c:v>
                </c:pt>
                <c:pt idx="15">
                  <c:v>0.6</c:v>
                </c:pt>
                <c:pt idx="16">
                  <c:v>0.33333333333333331</c:v>
                </c:pt>
                <c:pt idx="17">
                  <c:v>0.33333333333333331</c:v>
                </c:pt>
                <c:pt idx="18">
                  <c:v>0.53846153846153844</c:v>
                </c:pt>
                <c:pt idx="19">
                  <c:v>0.5714285714285714</c:v>
                </c:pt>
              </c:numCache>
            </c:numRef>
          </c:val>
          <c:smooth val="0"/>
          <c:extLst>
            <c:ext xmlns:c16="http://schemas.microsoft.com/office/drawing/2014/chart" uri="{C3380CC4-5D6E-409C-BE32-E72D297353CC}">
              <c16:uniqueId val="{00000001-C80B-46AD-BE71-18C9F3116C69}"/>
            </c:ext>
          </c:extLst>
        </c:ser>
        <c:ser>
          <c:idx val="2"/>
          <c:order val="2"/>
          <c:tx>
            <c:strRef>
              <c:f>Pump!$H$4</c:f>
              <c:strCache>
                <c:ptCount val="1"/>
                <c:pt idx="0">
                  <c:v>HIS </c:v>
                </c:pt>
              </c:strCache>
            </c:strRef>
          </c:tx>
          <c:spPr>
            <a:ln w="28575" cap="rnd">
              <a:solidFill>
                <a:schemeClr val="accent3"/>
              </a:solidFill>
              <a:round/>
            </a:ln>
            <a:effectLst/>
          </c:spPr>
          <c:marker>
            <c:symbol val="square"/>
            <c:size val="5"/>
            <c:spPr>
              <a:solidFill>
                <a:schemeClr val="accent3"/>
              </a:solidFill>
              <a:ln w="9525">
                <a:solidFill>
                  <a:schemeClr val="accent3"/>
                </a:solidFill>
              </a:ln>
              <a:effectLst/>
            </c:spPr>
          </c:marker>
          <c:cat>
            <c:numRef>
              <c:f>Pump!$I$1:$AB$1</c:f>
              <c:numCache>
                <c:formatCode>mmm\-yy</c:formatCode>
                <c:ptCount val="20"/>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numCache>
            </c:numRef>
          </c:cat>
          <c:val>
            <c:numRef>
              <c:f>Pump!$I$4:$AB$4</c:f>
              <c:numCache>
                <c:formatCode>0%</c:formatCode>
                <c:ptCount val="20"/>
                <c:pt idx="0">
                  <c:v>0.48</c:v>
                </c:pt>
                <c:pt idx="1">
                  <c:v>0.51851851851851849</c:v>
                </c:pt>
                <c:pt idx="2">
                  <c:v>0.42105263157894735</c:v>
                </c:pt>
                <c:pt idx="3">
                  <c:v>0.51724137931034486</c:v>
                </c:pt>
                <c:pt idx="4">
                  <c:v>0.57692307692307687</c:v>
                </c:pt>
                <c:pt idx="5">
                  <c:v>0.55000000000000004</c:v>
                </c:pt>
                <c:pt idx="6">
                  <c:v>0.5</c:v>
                </c:pt>
                <c:pt idx="7">
                  <c:v>0.5161290322580645</c:v>
                </c:pt>
                <c:pt idx="8">
                  <c:v>0.64864864864864868</c:v>
                </c:pt>
                <c:pt idx="9">
                  <c:v>0.55172413793103448</c:v>
                </c:pt>
                <c:pt idx="10">
                  <c:v>0.57692307692307687</c:v>
                </c:pt>
                <c:pt idx="11">
                  <c:v>0.4838709677419355</c:v>
                </c:pt>
                <c:pt idx="12">
                  <c:v>0.55000000000000004</c:v>
                </c:pt>
                <c:pt idx="13">
                  <c:v>0.65517241379310343</c:v>
                </c:pt>
                <c:pt idx="14">
                  <c:v>0.44186046511627908</c:v>
                </c:pt>
                <c:pt idx="15">
                  <c:v>0.6428571428571429</c:v>
                </c:pt>
                <c:pt idx="16">
                  <c:v>0.61764705882352944</c:v>
                </c:pt>
                <c:pt idx="17">
                  <c:v>0.6</c:v>
                </c:pt>
                <c:pt idx="18">
                  <c:v>0.6</c:v>
                </c:pt>
                <c:pt idx="19">
                  <c:v>0.54347826086956519</c:v>
                </c:pt>
              </c:numCache>
            </c:numRef>
          </c:val>
          <c:smooth val="0"/>
          <c:extLst>
            <c:ext xmlns:c16="http://schemas.microsoft.com/office/drawing/2014/chart" uri="{C3380CC4-5D6E-409C-BE32-E72D297353CC}">
              <c16:uniqueId val="{00000002-C80B-46AD-BE71-18C9F3116C69}"/>
            </c:ext>
          </c:extLst>
        </c:ser>
        <c:dLbls>
          <c:showLegendKey val="0"/>
          <c:showVal val="0"/>
          <c:showCatName val="0"/>
          <c:showSerName val="0"/>
          <c:showPercent val="0"/>
          <c:showBubbleSize val="0"/>
        </c:dLbls>
        <c:marker val="1"/>
        <c:smooth val="0"/>
        <c:axId val="1144371967"/>
        <c:axId val="34205248"/>
      </c:lineChart>
      <c:dateAx>
        <c:axId val="1144371967"/>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205248"/>
        <c:crosses val="autoZero"/>
        <c:auto val="1"/>
        <c:lblOffset val="100"/>
        <c:baseTimeUnit val="months"/>
      </c:dateAx>
      <c:valAx>
        <c:axId val="342052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44371967"/>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Sheet2!$A$2</c:f>
              <c:strCache>
                <c:ptCount val="1"/>
                <c:pt idx="0">
                  <c:v>Hispanic</c:v>
                </c:pt>
              </c:strCache>
            </c:strRef>
          </c:tx>
          <c:spPr>
            <a:solidFill>
              <a:schemeClr val="accent3">
                <a:lumMod val="40000"/>
                <a:lumOff val="60000"/>
              </a:schemeClr>
            </a:solidFill>
            <a:ln>
              <a:noFill/>
            </a:ln>
            <a:effectLst/>
          </c:spPr>
          <c:invertIfNegative val="0"/>
          <c:dPt>
            <c:idx val="0"/>
            <c:invertIfNegative val="0"/>
            <c:bubble3D val="0"/>
            <c:spPr>
              <a:solidFill>
                <a:schemeClr val="accent3">
                  <a:lumMod val="40000"/>
                  <a:lumOff val="60000"/>
                </a:schemeClr>
              </a:solidFill>
              <a:ln>
                <a:noFill/>
              </a:ln>
              <a:effectLst/>
            </c:spPr>
            <c:extLst>
              <c:ext xmlns:c16="http://schemas.microsoft.com/office/drawing/2014/chart" uri="{C3380CC4-5D6E-409C-BE32-E72D297353CC}">
                <c16:uniqueId val="{00000001-0C3D-4C91-9B58-9DF2D0042BF2}"/>
              </c:ext>
            </c:extLst>
          </c:dPt>
          <c:dPt>
            <c:idx val="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3-0C3D-4C91-9B58-9DF2D0042BF2}"/>
              </c:ext>
            </c:extLst>
          </c:dPt>
          <c:dPt>
            <c:idx val="2"/>
            <c:invertIfNegative val="0"/>
            <c:bubble3D val="0"/>
            <c:spPr>
              <a:solidFill>
                <a:schemeClr val="bg1">
                  <a:lumMod val="65000"/>
                </a:schemeClr>
              </a:solidFill>
              <a:ln>
                <a:noFill/>
              </a:ln>
              <a:effectLst/>
            </c:spPr>
            <c:extLst>
              <c:ext xmlns:c16="http://schemas.microsoft.com/office/drawing/2014/chart" uri="{C3380CC4-5D6E-409C-BE32-E72D297353CC}">
                <c16:uniqueId val="{00000005-0C3D-4C91-9B58-9DF2D0042BF2}"/>
              </c:ext>
            </c:extLst>
          </c:dPt>
          <c:cat>
            <c:strRef>
              <c:f>Sheet2!$B$1:$D$1</c:f>
              <c:strCache>
                <c:ptCount val="3"/>
                <c:pt idx="0">
                  <c:v>Number of Patients Total</c:v>
                </c:pt>
                <c:pt idx="1">
                  <c:v>Number of Patients on a Pump at Their Last Visit</c:v>
                </c:pt>
                <c:pt idx="2">
                  <c:v>Number of Patients on a CGM at Their Last Visit</c:v>
                </c:pt>
              </c:strCache>
            </c:strRef>
          </c:cat>
          <c:val>
            <c:numRef>
              <c:f>Sheet2!$B$2:$D$2</c:f>
              <c:numCache>
                <c:formatCode>General</c:formatCode>
                <c:ptCount val="3"/>
                <c:pt idx="0">
                  <c:v>267</c:v>
                </c:pt>
                <c:pt idx="1">
                  <c:v>143</c:v>
                </c:pt>
                <c:pt idx="2">
                  <c:v>181</c:v>
                </c:pt>
              </c:numCache>
            </c:numRef>
          </c:val>
          <c:extLst>
            <c:ext xmlns:c16="http://schemas.microsoft.com/office/drawing/2014/chart" uri="{C3380CC4-5D6E-409C-BE32-E72D297353CC}">
              <c16:uniqueId val="{00000006-0C3D-4C91-9B58-9DF2D0042BF2}"/>
            </c:ext>
          </c:extLst>
        </c:ser>
        <c:dLbls>
          <c:showLegendKey val="0"/>
          <c:showVal val="0"/>
          <c:showCatName val="0"/>
          <c:showSerName val="0"/>
          <c:showPercent val="0"/>
          <c:showBubbleSize val="0"/>
        </c:dLbls>
        <c:gapWidth val="219"/>
        <c:overlap val="-27"/>
        <c:axId val="688569823"/>
        <c:axId val="688574815"/>
      </c:barChart>
      <c:catAx>
        <c:axId val="6885698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8574815"/>
        <c:crosses val="autoZero"/>
        <c:auto val="1"/>
        <c:lblAlgn val="ctr"/>
        <c:lblOffset val="100"/>
        <c:noMultiLvlLbl val="0"/>
      </c:catAx>
      <c:valAx>
        <c:axId val="68857481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856982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Sheet2!$A$3</c:f>
              <c:strCache>
                <c:ptCount val="1"/>
                <c:pt idx="0">
                  <c:v>Non-Hispanic Black</c:v>
                </c:pt>
              </c:strCache>
            </c:strRef>
          </c:tx>
          <c:spPr>
            <a:solidFill>
              <a:srgbClr val="C984F0"/>
            </a:solidFill>
            <a:ln>
              <a:noFill/>
            </a:ln>
            <a:effectLst/>
          </c:spPr>
          <c:invertIfNegative val="0"/>
          <c:dPt>
            <c:idx val="0"/>
            <c:invertIfNegative val="0"/>
            <c:bubble3D val="0"/>
            <c:spPr>
              <a:solidFill>
                <a:schemeClr val="accent3">
                  <a:lumMod val="40000"/>
                  <a:lumOff val="60000"/>
                </a:schemeClr>
              </a:solidFill>
              <a:ln>
                <a:noFill/>
              </a:ln>
              <a:effectLst/>
            </c:spPr>
            <c:extLst>
              <c:ext xmlns:c16="http://schemas.microsoft.com/office/drawing/2014/chart" uri="{C3380CC4-5D6E-409C-BE32-E72D297353CC}">
                <c16:uniqueId val="{00000005-FD24-4C3D-B37B-709B90BD7F23}"/>
              </c:ext>
            </c:extLst>
          </c:dPt>
          <c:dPt>
            <c:idx val="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1-FD24-4C3D-B37B-709B90BD7F23}"/>
              </c:ext>
            </c:extLst>
          </c:dPt>
          <c:dPt>
            <c:idx val="2"/>
            <c:invertIfNegative val="0"/>
            <c:bubble3D val="0"/>
            <c:spPr>
              <a:solidFill>
                <a:schemeClr val="bg1">
                  <a:lumMod val="65000"/>
                </a:schemeClr>
              </a:solidFill>
              <a:ln>
                <a:noFill/>
              </a:ln>
              <a:effectLst/>
            </c:spPr>
            <c:extLst>
              <c:ext xmlns:c16="http://schemas.microsoft.com/office/drawing/2014/chart" uri="{C3380CC4-5D6E-409C-BE32-E72D297353CC}">
                <c16:uniqueId val="{00000003-FD24-4C3D-B37B-709B90BD7F23}"/>
              </c:ext>
            </c:extLst>
          </c:dPt>
          <c:cat>
            <c:strRef>
              <c:f>Sheet2!$B$1:$D$1</c:f>
              <c:strCache>
                <c:ptCount val="3"/>
                <c:pt idx="0">
                  <c:v>Number of Patients Total</c:v>
                </c:pt>
                <c:pt idx="1">
                  <c:v>Number of Patients on a Pump at Their Last Visit</c:v>
                </c:pt>
                <c:pt idx="2">
                  <c:v>Number of Patients on a CGM at Their Last Visit</c:v>
                </c:pt>
              </c:strCache>
            </c:strRef>
          </c:cat>
          <c:val>
            <c:numRef>
              <c:f>Sheet2!$B$3:$D$3</c:f>
              <c:numCache>
                <c:formatCode>General</c:formatCode>
                <c:ptCount val="3"/>
                <c:pt idx="0">
                  <c:v>68</c:v>
                </c:pt>
                <c:pt idx="1">
                  <c:v>36</c:v>
                </c:pt>
                <c:pt idx="2">
                  <c:v>47</c:v>
                </c:pt>
              </c:numCache>
            </c:numRef>
          </c:val>
          <c:extLst>
            <c:ext xmlns:c16="http://schemas.microsoft.com/office/drawing/2014/chart" uri="{C3380CC4-5D6E-409C-BE32-E72D297353CC}">
              <c16:uniqueId val="{00000004-FD24-4C3D-B37B-709B90BD7F23}"/>
            </c:ext>
          </c:extLst>
        </c:ser>
        <c:dLbls>
          <c:showLegendKey val="0"/>
          <c:showVal val="0"/>
          <c:showCatName val="0"/>
          <c:showSerName val="0"/>
          <c:showPercent val="0"/>
          <c:showBubbleSize val="0"/>
        </c:dLbls>
        <c:gapWidth val="219"/>
        <c:overlap val="-27"/>
        <c:axId val="542059647"/>
        <c:axId val="542053823"/>
      </c:barChart>
      <c:catAx>
        <c:axId val="542059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2053823"/>
        <c:crosses val="autoZero"/>
        <c:auto val="1"/>
        <c:lblAlgn val="ctr"/>
        <c:lblOffset val="100"/>
        <c:noMultiLvlLbl val="0"/>
      </c:catAx>
      <c:valAx>
        <c:axId val="5420538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20596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Sheet2!$A$4</c:f>
              <c:strCache>
                <c:ptCount val="1"/>
                <c:pt idx="0">
                  <c:v>Non-Hispanic White</c:v>
                </c:pt>
              </c:strCache>
            </c:strRef>
          </c:tx>
          <c:spPr>
            <a:solidFill>
              <a:srgbClr val="C984F0"/>
            </a:solidFill>
            <a:ln>
              <a:noFill/>
            </a:ln>
            <a:effectLst/>
          </c:spPr>
          <c:invertIfNegative val="0"/>
          <c:dPt>
            <c:idx val="0"/>
            <c:invertIfNegative val="0"/>
            <c:bubble3D val="0"/>
            <c:spPr>
              <a:solidFill>
                <a:schemeClr val="accent3">
                  <a:lumMod val="40000"/>
                  <a:lumOff val="60000"/>
                </a:schemeClr>
              </a:solidFill>
              <a:ln>
                <a:noFill/>
              </a:ln>
              <a:effectLst/>
            </c:spPr>
            <c:extLst>
              <c:ext xmlns:c16="http://schemas.microsoft.com/office/drawing/2014/chart" uri="{C3380CC4-5D6E-409C-BE32-E72D297353CC}">
                <c16:uniqueId val="{00000005-0C46-497C-BA8B-3AEA9D4220F8}"/>
              </c:ext>
            </c:extLst>
          </c:dPt>
          <c:dPt>
            <c:idx val="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1-0C46-497C-BA8B-3AEA9D4220F8}"/>
              </c:ext>
            </c:extLst>
          </c:dPt>
          <c:dPt>
            <c:idx val="2"/>
            <c:invertIfNegative val="0"/>
            <c:bubble3D val="0"/>
            <c:spPr>
              <a:solidFill>
                <a:schemeClr val="bg1">
                  <a:lumMod val="65000"/>
                </a:schemeClr>
              </a:solidFill>
              <a:ln>
                <a:noFill/>
              </a:ln>
              <a:effectLst/>
            </c:spPr>
            <c:extLst>
              <c:ext xmlns:c16="http://schemas.microsoft.com/office/drawing/2014/chart" uri="{C3380CC4-5D6E-409C-BE32-E72D297353CC}">
                <c16:uniqueId val="{00000003-0C46-497C-BA8B-3AEA9D4220F8}"/>
              </c:ext>
            </c:extLst>
          </c:dPt>
          <c:cat>
            <c:strRef>
              <c:f>Sheet2!$B$1:$D$1</c:f>
              <c:strCache>
                <c:ptCount val="3"/>
                <c:pt idx="0">
                  <c:v>Number of Patients Total</c:v>
                </c:pt>
                <c:pt idx="1">
                  <c:v>Number of Patients on a Pump at Their Last Visit</c:v>
                </c:pt>
                <c:pt idx="2">
                  <c:v>Number of Patients on a CGM at Their Last Visit</c:v>
                </c:pt>
              </c:strCache>
            </c:strRef>
          </c:cat>
          <c:val>
            <c:numRef>
              <c:f>Sheet2!$B$4:$D$4</c:f>
              <c:numCache>
                <c:formatCode>General</c:formatCode>
                <c:ptCount val="3"/>
                <c:pt idx="0">
                  <c:v>2453</c:v>
                </c:pt>
                <c:pt idx="1">
                  <c:v>1672</c:v>
                </c:pt>
                <c:pt idx="2">
                  <c:v>1987</c:v>
                </c:pt>
              </c:numCache>
            </c:numRef>
          </c:val>
          <c:extLst>
            <c:ext xmlns:c16="http://schemas.microsoft.com/office/drawing/2014/chart" uri="{C3380CC4-5D6E-409C-BE32-E72D297353CC}">
              <c16:uniqueId val="{00000004-0C46-497C-BA8B-3AEA9D4220F8}"/>
            </c:ext>
          </c:extLst>
        </c:ser>
        <c:dLbls>
          <c:showLegendKey val="0"/>
          <c:showVal val="0"/>
          <c:showCatName val="0"/>
          <c:showSerName val="0"/>
          <c:showPercent val="0"/>
          <c:showBubbleSize val="0"/>
        </c:dLbls>
        <c:gapWidth val="219"/>
        <c:overlap val="-27"/>
        <c:axId val="688574399"/>
        <c:axId val="688567743"/>
      </c:barChart>
      <c:catAx>
        <c:axId val="6885743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8567743"/>
        <c:crosses val="autoZero"/>
        <c:auto val="1"/>
        <c:lblAlgn val="ctr"/>
        <c:lblOffset val="100"/>
        <c:noMultiLvlLbl val="0"/>
      </c:catAx>
      <c:valAx>
        <c:axId val="68856774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857439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Device</a:t>
            </a:r>
            <a:r>
              <a:rPr lang="en-US" sz="2000" b="1" baseline="0"/>
              <a:t> Disparities Data Pull</a:t>
            </a:r>
            <a:endParaRPr lang="en-US" sz="2000" b="1"/>
          </a:p>
        </c:rich>
      </c:tx>
      <c:layout>
        <c:manualLayout>
          <c:xMode val="edge"/>
          <c:yMode val="edge"/>
          <c:x val="0.22888843662752814"/>
          <c:y val="1.1459756403477269E-2"/>
        </c:manualLayout>
      </c:layout>
      <c:overlay val="0"/>
      <c:spPr>
        <a:noFill/>
        <a:ln>
          <a:noFill/>
        </a:ln>
        <a:effectLst/>
      </c:spPr>
    </c:title>
    <c:autoTitleDeleted val="0"/>
    <c:plotArea>
      <c:layout>
        <c:manualLayout>
          <c:layoutTarget val="inner"/>
          <c:xMode val="edge"/>
          <c:yMode val="edge"/>
          <c:x val="0.24342730142642879"/>
          <c:y val="0.10931342069326205"/>
          <c:w val="0.49940854467377205"/>
          <c:h val="0.71548110914180008"/>
        </c:manualLayout>
      </c:layout>
      <c:pieChart>
        <c:varyColors val="1"/>
        <c:ser>
          <c:idx val="0"/>
          <c:order val="0"/>
          <c:explosion val="3"/>
          <c:dPt>
            <c:idx val="0"/>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1-0CB6-4590-B03F-14ABE8025BA5}"/>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0CB6-4590-B03F-14ABE8025BA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CB6-4590-B03F-14ABE8025BA5}"/>
              </c:ext>
            </c:extLst>
          </c:dPt>
          <c:dLbls>
            <c:dLbl>
              <c:idx val="0"/>
              <c:layout>
                <c:manualLayout>
                  <c:x val="-0.20433568054138335"/>
                  <c:y val="7.7318379483007377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FA49F224-B31D-49A4-9805-C58626D36C57}" type="PERCENTAGE">
                      <a:rPr lang="en-US" sz="2400" b="1"/>
                      <a:pPr>
                        <a:defRPr sz="900" b="0" i="0" u="none" strike="noStrike" kern="1200" baseline="0">
                          <a:solidFill>
                            <a:schemeClr val="tx1">
                              <a:lumMod val="75000"/>
                              <a:lumOff val="25000"/>
                            </a:schemeClr>
                          </a:solidFill>
                          <a:latin typeface="+mn-lt"/>
                          <a:ea typeface="+mn-ea"/>
                          <a:cs typeface="+mn-cs"/>
                        </a:defRPr>
                      </a:pPr>
                      <a:t>[PERCENTAGE]</a:t>
                    </a:fld>
                    <a:endParaRPr lang="en-US"/>
                  </a:p>
                </c:rich>
              </c:tx>
              <c:spPr>
                <a:noFill/>
                <a:ln>
                  <a:noFill/>
                </a:ln>
                <a:effectLst/>
              </c:spPr>
              <c:showLegendKey val="0"/>
              <c:showVal val="0"/>
              <c:showCatName val="0"/>
              <c:showSerName val="0"/>
              <c:showPercent val="1"/>
              <c:showBubbleSize val="0"/>
              <c:extLst>
                <c:ext xmlns:c15="http://schemas.microsoft.com/office/drawing/2012/chart" uri="{CE6537A1-D6FC-4f65-9D91-7224C49458BB}">
                  <c15:layout>
                    <c:manualLayout>
                      <c:w val="0.19360376454656286"/>
                      <c:h val="0.11623616236162361"/>
                    </c:manualLayout>
                  </c15:layout>
                  <c15:dlblFieldTable/>
                  <c15:showDataLabelsRange val="0"/>
                </c:ext>
                <c:ext xmlns:c16="http://schemas.microsoft.com/office/drawing/2014/chart" uri="{C3380CC4-5D6E-409C-BE32-E72D297353CC}">
                  <c16:uniqueId val="{00000001-0CB6-4590-B03F-14ABE8025BA5}"/>
                </c:ext>
              </c:extLst>
            </c:dLbl>
            <c:dLbl>
              <c:idx val="1"/>
              <c:layout>
                <c:manualLayout>
                  <c:x val="8.9289541076907036E-2"/>
                  <c:y val="-0.24169751382553195"/>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EE5F2555-D7EC-4F7D-ACA3-93E6E6AC9465}" type="PERCENTAGE">
                      <a:rPr lang="en-US" sz="2400" b="1"/>
                      <a:pPr>
                        <a:defRPr sz="900" b="0" i="0" u="none" strike="noStrike" kern="1200" baseline="0">
                          <a:solidFill>
                            <a:schemeClr val="tx1">
                              <a:lumMod val="75000"/>
                              <a:lumOff val="25000"/>
                            </a:schemeClr>
                          </a:solidFill>
                          <a:latin typeface="+mn-lt"/>
                          <a:ea typeface="+mn-ea"/>
                          <a:cs typeface="+mn-cs"/>
                        </a:defRPr>
                      </a:pPr>
                      <a:t>[PERCENTAGE]</a:t>
                    </a:fld>
                    <a:endParaRPr lang="en-US"/>
                  </a:p>
                </c:rich>
              </c:tx>
              <c:spPr>
                <a:noFill/>
                <a:ln>
                  <a:noFill/>
                </a:ln>
                <a:effectLst/>
              </c:spPr>
              <c:showLegendKey val="0"/>
              <c:showVal val="0"/>
              <c:showCatName val="0"/>
              <c:showSerName val="0"/>
              <c:showPercent val="1"/>
              <c:showBubbleSize val="0"/>
              <c:extLst>
                <c:ext xmlns:c15="http://schemas.microsoft.com/office/drawing/2012/chart" uri="{CE6537A1-D6FC-4f65-9D91-7224C49458BB}">
                  <c15:layout>
                    <c:manualLayout>
                      <c:w val="0.11848035258281896"/>
                      <c:h val="0.18081180811808115"/>
                    </c:manualLayout>
                  </c15:layout>
                  <c15:dlblFieldTable/>
                  <c15:showDataLabelsRange val="0"/>
                </c:ext>
                <c:ext xmlns:c16="http://schemas.microsoft.com/office/drawing/2014/chart" uri="{C3380CC4-5D6E-409C-BE32-E72D297353CC}">
                  <c16:uniqueId val="{00000003-0CB6-4590-B03F-14ABE8025BA5}"/>
                </c:ext>
              </c:extLst>
            </c:dLbl>
            <c:dLbl>
              <c:idx val="2"/>
              <c:layout>
                <c:manualLayout>
                  <c:x val="0.11790177482707251"/>
                  <c:y val="0.14626103439362728"/>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87158E0B-A3E9-4288-8547-02C7F0E37F97}" type="PERCENTAGE">
                      <a:rPr lang="en-US" sz="2400" b="1"/>
                      <a:pPr>
                        <a:defRPr sz="900" b="0" i="0" u="none" strike="noStrike" kern="1200" baseline="0">
                          <a:solidFill>
                            <a:schemeClr val="tx1">
                              <a:lumMod val="75000"/>
                              <a:lumOff val="25000"/>
                            </a:schemeClr>
                          </a:solidFill>
                          <a:latin typeface="+mn-lt"/>
                          <a:ea typeface="+mn-ea"/>
                          <a:cs typeface="+mn-cs"/>
                        </a:defRPr>
                      </a:pPr>
                      <a:t>[PERCENTAGE]</a:t>
                    </a:fld>
                    <a:endParaRPr lang="en-US"/>
                  </a:p>
                </c:rich>
              </c:tx>
              <c:spPr>
                <a:noFill/>
                <a:ln>
                  <a:noFill/>
                </a:ln>
                <a:effectLst/>
              </c:spPr>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c15:spPr>
                  <c15:layout/>
                  <c15:dlblFieldTable/>
                  <c15:showDataLabelsRange val="0"/>
                </c:ext>
                <c:ext xmlns:c16="http://schemas.microsoft.com/office/drawing/2014/chart" uri="{C3380CC4-5D6E-409C-BE32-E72D297353CC}">
                  <c16:uniqueId val="{00000005-0CB6-4590-B03F-14ABE8025BA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Sheet1!$A$1:$A$3</c:f>
              <c:strCache>
                <c:ptCount val="3"/>
                <c:pt idx="0">
                  <c:v>No Devices, Not Meeting Goal, Follow up Scheduled</c:v>
                </c:pt>
                <c:pt idx="1">
                  <c:v>No Devices, Not Meeting Goal, No Follow up Scheduled</c:v>
                </c:pt>
                <c:pt idx="2">
                  <c:v>No Devices, Meeting Goal</c:v>
                </c:pt>
              </c:strCache>
            </c:strRef>
          </c:cat>
          <c:val>
            <c:numRef>
              <c:f>Sheet1!$B$1:$B$3</c:f>
              <c:numCache>
                <c:formatCode>General</c:formatCode>
                <c:ptCount val="3"/>
                <c:pt idx="0">
                  <c:v>48</c:v>
                </c:pt>
                <c:pt idx="1">
                  <c:v>47</c:v>
                </c:pt>
                <c:pt idx="2">
                  <c:v>33</c:v>
                </c:pt>
              </c:numCache>
            </c:numRef>
          </c:val>
          <c:extLst>
            <c:ext xmlns:c16="http://schemas.microsoft.com/office/drawing/2014/chart" uri="{C3380CC4-5D6E-409C-BE32-E72D297353CC}">
              <c16:uniqueId val="{00000006-0CB6-4590-B03F-14ABE8025BA5}"/>
            </c:ext>
          </c:extLst>
        </c:ser>
        <c:dLbls>
          <c:showLegendKey val="0"/>
          <c:showVal val="0"/>
          <c:showCatName val="0"/>
          <c:showSerName val="0"/>
          <c:showPercent val="0"/>
          <c:showBubbleSize val="0"/>
          <c:showLeaderLines val="0"/>
        </c:dLbls>
        <c:firstSliceAng val="0"/>
      </c:pieChart>
      <c:spPr>
        <a:no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6.3859665989648304E-2"/>
          <c:y val="0.82270735892387037"/>
          <c:w val="0.90922131458114441"/>
          <c:h val="0.1772926410761295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Calibri Light" panose="020F0302020204030204" pitchFamily="34" charset="0"/>
                <a:ea typeface="+mn-ea"/>
                <a:cs typeface="Calibri Light" panose="020F0302020204030204" pitchFamily="34" charset="0"/>
              </a:defRPr>
            </a:pPr>
            <a:r>
              <a:rPr lang="en-US"/>
              <a:t>Barriers to Starting a Pump or CGM</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Calibri Light" panose="020F0302020204030204" pitchFamily="34" charset="0"/>
              <a:ea typeface="+mn-ea"/>
              <a:cs typeface="Calibri Light" panose="020F0302020204030204" pitchFamily="34"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Sheet1!$C$28:$C$36</c:f>
              <c:strCache>
                <c:ptCount val="9"/>
                <c:pt idx="0">
                  <c:v>Nervous about change</c:v>
                </c:pt>
                <c:pt idx="1">
                  <c:v>Cost</c:v>
                </c:pt>
                <c:pt idx="2">
                  <c:v>Fear of pump malfunction</c:v>
                </c:pt>
                <c:pt idx="3">
                  <c:v>Appearance</c:v>
                </c:pt>
                <c:pt idx="4">
                  <c:v>Fear it will fall off</c:v>
                </c:pt>
                <c:pt idx="5">
                  <c:v>Insurance inconvenience</c:v>
                </c:pt>
                <c:pt idx="6">
                  <c:v>Never considered switching</c:v>
                </c:pt>
                <c:pt idx="7">
                  <c:v>Discomfort</c:v>
                </c:pt>
                <c:pt idx="8">
                  <c:v>Specific tech concern</c:v>
                </c:pt>
              </c:strCache>
            </c:strRef>
          </c:cat>
          <c:val>
            <c:numRef>
              <c:f>Sheet1!$D$28:$D$36</c:f>
              <c:numCache>
                <c:formatCode>General</c:formatCode>
                <c:ptCount val="9"/>
                <c:pt idx="0">
                  <c:v>4</c:v>
                </c:pt>
                <c:pt idx="1">
                  <c:v>3</c:v>
                </c:pt>
                <c:pt idx="2">
                  <c:v>2</c:v>
                </c:pt>
                <c:pt idx="3">
                  <c:v>2</c:v>
                </c:pt>
                <c:pt idx="4">
                  <c:v>2</c:v>
                </c:pt>
                <c:pt idx="5">
                  <c:v>2</c:v>
                </c:pt>
                <c:pt idx="6">
                  <c:v>1</c:v>
                </c:pt>
                <c:pt idx="7">
                  <c:v>1</c:v>
                </c:pt>
                <c:pt idx="8">
                  <c:v>1</c:v>
                </c:pt>
              </c:numCache>
            </c:numRef>
          </c:val>
          <c:extLst>
            <c:ext xmlns:c16="http://schemas.microsoft.com/office/drawing/2014/chart" uri="{C3380CC4-5D6E-409C-BE32-E72D297353CC}">
              <c16:uniqueId val="{00000000-1BC8-4CFE-9B14-85271F5B9EA7}"/>
            </c:ext>
          </c:extLst>
        </c:ser>
        <c:dLbls>
          <c:showLegendKey val="0"/>
          <c:showVal val="0"/>
          <c:showCatName val="0"/>
          <c:showSerName val="0"/>
          <c:showPercent val="0"/>
          <c:showBubbleSize val="0"/>
        </c:dLbls>
        <c:gapWidth val="219"/>
        <c:overlap val="-27"/>
        <c:axId val="1076907056"/>
        <c:axId val="1076906576"/>
      </c:barChart>
      <c:lineChart>
        <c:grouping val="stacked"/>
        <c:varyColors val="0"/>
        <c:ser>
          <c:idx val="1"/>
          <c:order val="1"/>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Sheet1!$C$28:$C$36</c:f>
              <c:strCache>
                <c:ptCount val="9"/>
                <c:pt idx="0">
                  <c:v>Nervous about change</c:v>
                </c:pt>
                <c:pt idx="1">
                  <c:v>Cost</c:v>
                </c:pt>
                <c:pt idx="2">
                  <c:v>Fear of pump malfunction</c:v>
                </c:pt>
                <c:pt idx="3">
                  <c:v>Appearance</c:v>
                </c:pt>
                <c:pt idx="4">
                  <c:v>Fear it will fall off</c:v>
                </c:pt>
                <c:pt idx="5">
                  <c:v>Insurance inconvenience</c:v>
                </c:pt>
                <c:pt idx="6">
                  <c:v>Never considered switching</c:v>
                </c:pt>
                <c:pt idx="7">
                  <c:v>Discomfort</c:v>
                </c:pt>
                <c:pt idx="8">
                  <c:v>Specific tech concern</c:v>
                </c:pt>
              </c:strCache>
            </c:strRef>
          </c:cat>
          <c:val>
            <c:numRef>
              <c:f>Sheet1!$E$28:$E$36</c:f>
              <c:numCache>
                <c:formatCode>0%</c:formatCode>
                <c:ptCount val="9"/>
                <c:pt idx="0">
                  <c:v>0.22222222222222221</c:v>
                </c:pt>
                <c:pt idx="1">
                  <c:v>0.38888888888888884</c:v>
                </c:pt>
                <c:pt idx="2">
                  <c:v>0.49999999999999994</c:v>
                </c:pt>
                <c:pt idx="3">
                  <c:v>0.61111111111111105</c:v>
                </c:pt>
                <c:pt idx="4">
                  <c:v>0.7222222222222221</c:v>
                </c:pt>
                <c:pt idx="5">
                  <c:v>0.83333333333333326</c:v>
                </c:pt>
                <c:pt idx="6">
                  <c:v>0.88888888888888884</c:v>
                </c:pt>
                <c:pt idx="7">
                  <c:v>0.94444444444444442</c:v>
                </c:pt>
                <c:pt idx="8">
                  <c:v>1</c:v>
                </c:pt>
              </c:numCache>
            </c:numRef>
          </c:val>
          <c:smooth val="0"/>
          <c:extLst>
            <c:ext xmlns:c16="http://schemas.microsoft.com/office/drawing/2014/chart" uri="{C3380CC4-5D6E-409C-BE32-E72D297353CC}">
              <c16:uniqueId val="{00000001-1BC8-4CFE-9B14-85271F5B9EA7}"/>
            </c:ext>
          </c:extLst>
        </c:ser>
        <c:dLbls>
          <c:showLegendKey val="0"/>
          <c:showVal val="0"/>
          <c:showCatName val="0"/>
          <c:showSerName val="0"/>
          <c:showPercent val="0"/>
          <c:showBubbleSize val="0"/>
        </c:dLbls>
        <c:marker val="1"/>
        <c:smooth val="0"/>
        <c:axId val="144533472"/>
        <c:axId val="144553632"/>
      </c:lineChart>
      <c:catAx>
        <c:axId val="1076907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alibri Light" panose="020F0302020204030204" pitchFamily="34" charset="0"/>
                <a:ea typeface="+mn-ea"/>
                <a:cs typeface="Calibri Light" panose="020F0302020204030204" pitchFamily="34" charset="0"/>
              </a:defRPr>
            </a:pPr>
            <a:endParaRPr lang="en-US"/>
          </a:p>
        </c:txPr>
        <c:crossAx val="1076906576"/>
        <c:crosses val="autoZero"/>
        <c:auto val="1"/>
        <c:lblAlgn val="ctr"/>
        <c:lblOffset val="100"/>
        <c:noMultiLvlLbl val="0"/>
      </c:catAx>
      <c:valAx>
        <c:axId val="10769065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alibri Light" panose="020F0302020204030204" pitchFamily="34" charset="0"/>
                <a:ea typeface="+mn-ea"/>
                <a:cs typeface="Calibri Light" panose="020F0302020204030204" pitchFamily="34" charset="0"/>
              </a:defRPr>
            </a:pPr>
            <a:endParaRPr lang="en-US"/>
          </a:p>
        </c:txPr>
        <c:crossAx val="1076907056"/>
        <c:crosses val="autoZero"/>
        <c:crossBetween val="between"/>
        <c:majorUnit val="1"/>
      </c:valAx>
      <c:valAx>
        <c:axId val="144553632"/>
        <c:scaling>
          <c:orientation val="minMax"/>
          <c:max val="1"/>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alibri Light" panose="020F0302020204030204" pitchFamily="34" charset="0"/>
                <a:ea typeface="+mn-ea"/>
                <a:cs typeface="Calibri Light" panose="020F0302020204030204" pitchFamily="34" charset="0"/>
              </a:defRPr>
            </a:pPr>
            <a:endParaRPr lang="en-US"/>
          </a:p>
        </c:txPr>
        <c:crossAx val="144533472"/>
        <c:crosses val="max"/>
        <c:crossBetween val="between"/>
        <c:majorUnit val="0.2"/>
      </c:valAx>
      <c:catAx>
        <c:axId val="144533472"/>
        <c:scaling>
          <c:orientation val="minMax"/>
        </c:scaling>
        <c:delete val="1"/>
        <c:axPos val="b"/>
        <c:numFmt formatCode="General" sourceLinked="1"/>
        <c:majorTickMark val="out"/>
        <c:minorTickMark val="none"/>
        <c:tickLblPos val="nextTo"/>
        <c:crossAx val="144553632"/>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Calibri Light" panose="020F0302020204030204" pitchFamily="34" charset="0"/>
              <a:ea typeface="+mn-ea"/>
              <a:cs typeface="Calibri Light" panose="020F03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Calibri Light" panose="020F0302020204030204" pitchFamily="34" charset="0"/>
          <a:cs typeface="Calibri Light" panose="020F030202020403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2382" y="6086593"/>
            <a:ext cx="9141619" cy="7714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0" y="6022585"/>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1"/>
            <a:ext cx="7543800" cy="3607949"/>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825038" y="4554907"/>
            <a:ext cx="7543800" cy="1043713"/>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algn="ctr"/>
            <a:r>
              <a:rPr lang="en-US" dirty="0" smtClean="0"/>
              <a:t>CLICK ON </a:t>
            </a:r>
            <a:r>
              <a:rPr lang="en-US" b="1" dirty="0" smtClean="0"/>
              <a:t>NEW SLIDE </a:t>
            </a:r>
            <a:r>
              <a:rPr lang="en-US" dirty="0" smtClean="0"/>
              <a:t>DROPDOWN ARROW FOR MORE LAYOUT OPTIONS</a:t>
            </a: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2960" y="6086593"/>
            <a:ext cx="4604279" cy="771407"/>
          </a:xfrm>
          <a:prstGeom prst="rect">
            <a:avLst/>
          </a:prstGeom>
        </p:spPr>
      </p:pic>
    </p:spTree>
    <p:extLst>
      <p:ext uri="{BB962C8B-B14F-4D97-AF65-F5344CB8AC3E}">
        <p14:creationId xmlns:p14="http://schemas.microsoft.com/office/powerpoint/2010/main" val="2915680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956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smtClean="0"/>
              <a:t>Click to edit Master title style</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1437" y="5633164"/>
            <a:ext cx="6229524" cy="1043702"/>
          </a:xfrm>
          <a:prstGeom prst="rect">
            <a:avLst/>
          </a:prstGeom>
        </p:spPr>
      </p:pic>
    </p:spTree>
    <p:extLst>
      <p:ext uri="{BB962C8B-B14F-4D97-AF65-F5344CB8AC3E}">
        <p14:creationId xmlns:p14="http://schemas.microsoft.com/office/powerpoint/2010/main" val="3458149473"/>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91307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56578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940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8106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5"/>
            <a:ext cx="7543800" cy="127727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717704"/>
            <a:ext cx="3703320" cy="415138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717704"/>
            <a:ext cx="3703320" cy="415139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686993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594359"/>
            <a:ext cx="5009393" cy="571084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289002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p:spTree>
      <p:nvGrpSpPr>
        <p:cNvPr id="1" name=""/>
        <p:cNvGrpSpPr/>
        <p:nvPr/>
      </p:nvGrpSpPr>
      <p:grpSpPr>
        <a:xfrm>
          <a:off x="0" y="0"/>
          <a:ext cx="0" cy="0"/>
          <a:chOff x="0" y="0"/>
          <a:chExt cx="0" cy="0"/>
        </a:xfrm>
      </p:grpSpPr>
      <p:sp>
        <p:nvSpPr>
          <p:cNvPr id="8" name="Rectangle 7"/>
          <p:cNvSpPr/>
          <p:nvPr/>
        </p:nvSpPr>
        <p:spPr>
          <a:xfrm>
            <a:off x="15" y="0"/>
            <a:ext cx="221920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19219"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8"/>
            <a:ext cx="1506448" cy="5385201"/>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589091" y="594359"/>
            <a:ext cx="5880540" cy="571084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099750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3812087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E854D235-25A8-477E-84D1-897853D90FFF}" type="datetimeFigureOut">
              <a:rPr lang="en-US" smtClean="0"/>
              <a:t>6/6/2024</a:t>
            </a:fld>
            <a:endParaRPr lang="en-US"/>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DA4AE117-204F-43CA-BE9B-406AAD4AC04C}" type="slidenum">
              <a:rPr lang="en-US" smtClean="0"/>
              <a:t>‹#›</a:t>
            </a:fld>
            <a:endParaRPr lang="en-US"/>
          </a:p>
        </p:txBody>
      </p:sp>
    </p:spTree>
    <p:extLst>
      <p:ext uri="{BB962C8B-B14F-4D97-AF65-F5344CB8AC3E}">
        <p14:creationId xmlns:p14="http://schemas.microsoft.com/office/powerpoint/2010/main" val="897056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E854D235-25A8-477E-84D1-897853D90FFF}" type="datetimeFigureOut">
              <a:rPr lang="en-US" smtClean="0"/>
              <a:t>6/6/2024</a:t>
            </a:fld>
            <a:endParaRPr lang="en-US"/>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DA4AE117-204F-43CA-BE9B-406AAD4AC04C}" type="slidenum">
              <a:rPr lang="en-US" smtClean="0"/>
              <a:t>‹#›</a:t>
            </a:fld>
            <a:endParaRPr lang="en-US"/>
          </a:p>
        </p:txBody>
      </p:sp>
    </p:spTree>
    <p:extLst>
      <p:ext uri="{BB962C8B-B14F-4D97-AF65-F5344CB8AC3E}">
        <p14:creationId xmlns:p14="http://schemas.microsoft.com/office/powerpoint/2010/main" val="3257900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0538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3.jpe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0.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image" Target="../media/image5.png"/><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134946"/>
            <a:ext cx="9144001" cy="7230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068947"/>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5"/>
            <a:ext cx="7543800" cy="98739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417834"/>
            <a:ext cx="7543801" cy="44512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22959" y="6152806"/>
            <a:ext cx="4019007" cy="673349"/>
          </a:xfrm>
          <a:prstGeom prst="rect">
            <a:avLst/>
          </a:prstGeom>
        </p:spPr>
      </p:pic>
    </p:spTree>
    <p:extLst>
      <p:ext uri="{BB962C8B-B14F-4D97-AF65-F5344CB8AC3E}">
        <p14:creationId xmlns:p14="http://schemas.microsoft.com/office/powerpoint/2010/main" val="16714551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80" r:id="rId4"/>
    <p:sldLayoutId id="2147483819" r:id="rId5"/>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093805"/>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623317"/>
            <a:ext cx="7886700" cy="4359472"/>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28650" y="6130334"/>
            <a:ext cx="3952059" cy="662133"/>
          </a:xfrm>
          <a:prstGeom prst="rect">
            <a:avLst/>
          </a:prstGeom>
        </p:spPr>
      </p:pic>
    </p:spTree>
    <p:extLst>
      <p:ext uri="{BB962C8B-B14F-4D97-AF65-F5344CB8AC3E}">
        <p14:creationId xmlns:p14="http://schemas.microsoft.com/office/powerpoint/2010/main" val="3310274246"/>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5" r:id="rId3"/>
    <p:sldLayoutId id="2147483688"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2140965"/>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019" y="2011680"/>
            <a:ext cx="7772400" cy="413990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85020" y="6180680"/>
            <a:ext cx="3599597" cy="603081"/>
          </a:xfrm>
          <a:prstGeom prst="rect">
            <a:avLst/>
          </a:prstGeom>
        </p:spPr>
      </p:pic>
    </p:spTree>
    <p:extLst>
      <p:ext uri="{BB962C8B-B14F-4D97-AF65-F5344CB8AC3E}">
        <p14:creationId xmlns:p14="http://schemas.microsoft.com/office/powerpoint/2010/main" val="4132313646"/>
      </p:ext>
    </p:extLst>
  </p:cSld>
  <p:clrMap bg1="dk1" tx1="lt1" bg2="dk2" tx2="lt2" accent1="accent1" accent2="accent2" accent3="accent3" accent4="accent4" accent5="accent5" accent6="accent6" hlink="hlink" folHlink="folHlink"/>
  <p:sldLayoutIdLst>
    <p:sldLayoutId id="2147483812" r:id="rId1"/>
    <p:sldLayoutId id="2147483813" r:id="rId2"/>
    <p:sldLayoutId id="2147483815" r:id="rId3"/>
    <p:sldLayoutId id="2147483818" r:id="rId4"/>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B</a:t>
            </a:r>
            <a:r>
              <a:rPr lang="en-US" dirty="0" smtClean="0"/>
              <a:t>DC QI Update</a:t>
            </a:r>
            <a:br>
              <a:rPr lang="en-US" dirty="0" smtClean="0"/>
            </a:br>
            <a:r>
              <a:rPr lang="en-US" dirty="0" smtClean="0"/>
              <a:t>Adult Clinic</a:t>
            </a:r>
            <a:endParaRPr lang="en-US" dirty="0"/>
          </a:p>
        </p:txBody>
      </p:sp>
      <p:sp>
        <p:nvSpPr>
          <p:cNvPr id="3" name="Subtitle 2"/>
          <p:cNvSpPr>
            <a:spLocks noGrp="1"/>
          </p:cNvSpPr>
          <p:nvPr>
            <p:ph type="subTitle" idx="1"/>
          </p:nvPr>
        </p:nvSpPr>
        <p:spPr/>
        <p:txBody>
          <a:bodyPr/>
          <a:lstStyle/>
          <a:p>
            <a:r>
              <a:rPr lang="en-US" dirty="0" smtClean="0"/>
              <a:t>June 2024</a:t>
            </a:r>
            <a:endParaRPr lang="en-US" dirty="0"/>
          </a:p>
        </p:txBody>
      </p:sp>
    </p:spTree>
    <p:extLst>
      <p:ext uri="{BB962C8B-B14F-4D97-AF65-F5344CB8AC3E}">
        <p14:creationId xmlns:p14="http://schemas.microsoft.com/office/powerpoint/2010/main" val="2361328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Statistical Analysis on Race Gap in Tech Use</a:t>
            </a:r>
            <a:endParaRPr lang="en-US" dirty="0"/>
          </a:p>
        </p:txBody>
      </p:sp>
      <p:sp>
        <p:nvSpPr>
          <p:cNvPr id="3" name="Content Placeholder 2"/>
          <p:cNvSpPr>
            <a:spLocks noGrp="1"/>
          </p:cNvSpPr>
          <p:nvPr>
            <p:ph idx="1"/>
          </p:nvPr>
        </p:nvSpPr>
        <p:spPr/>
        <p:txBody>
          <a:bodyPr/>
          <a:lstStyle/>
          <a:p>
            <a:r>
              <a:rPr lang="en-US" dirty="0" smtClean="0"/>
              <a:t>- Hispanic vs. White Pump Use: p &lt; 0.00001</a:t>
            </a:r>
          </a:p>
          <a:p>
            <a:r>
              <a:rPr lang="en-US" dirty="0" smtClean="0"/>
              <a:t>- Non-Hispanic Black vs White Pump Use: p = 0.008, p &lt; 0.05</a:t>
            </a:r>
          </a:p>
          <a:p>
            <a:r>
              <a:rPr lang="en-US" dirty="0" smtClean="0"/>
              <a:t>- All Minorities vs White Pump Use: p &lt; 0.00001</a:t>
            </a:r>
          </a:p>
          <a:p>
            <a:r>
              <a:rPr lang="en-US" dirty="0"/>
              <a:t>- Hispanic vs. White </a:t>
            </a:r>
            <a:r>
              <a:rPr lang="en-US" dirty="0" smtClean="0"/>
              <a:t>CGM </a:t>
            </a:r>
            <a:r>
              <a:rPr lang="en-US" dirty="0"/>
              <a:t>Use: p &lt; 0.00001</a:t>
            </a:r>
          </a:p>
          <a:p>
            <a:r>
              <a:rPr lang="en-US" dirty="0"/>
              <a:t>- Non-Hispanic Black vs White CGM</a:t>
            </a:r>
            <a:r>
              <a:rPr lang="en-US" dirty="0" smtClean="0"/>
              <a:t> </a:t>
            </a:r>
            <a:r>
              <a:rPr lang="en-US" dirty="0"/>
              <a:t>Use: p = </a:t>
            </a:r>
            <a:r>
              <a:rPr lang="en-US" dirty="0" smtClean="0"/>
              <a:t>0.014, </a:t>
            </a:r>
            <a:r>
              <a:rPr lang="en-US" dirty="0"/>
              <a:t>p &lt; 0.05</a:t>
            </a:r>
          </a:p>
          <a:p>
            <a:r>
              <a:rPr lang="en-US" dirty="0"/>
              <a:t>- All Minorities vs White CGM</a:t>
            </a:r>
            <a:r>
              <a:rPr lang="en-US" dirty="0" smtClean="0"/>
              <a:t> </a:t>
            </a:r>
            <a:r>
              <a:rPr lang="en-US" dirty="0"/>
              <a:t>Use: p &lt; </a:t>
            </a:r>
            <a:r>
              <a:rPr lang="en-US" dirty="0" smtClean="0"/>
              <a:t>0.00001</a:t>
            </a:r>
          </a:p>
          <a:p>
            <a:endParaRPr lang="en-US" dirty="0"/>
          </a:p>
          <a:p>
            <a:pPr algn="ctr"/>
            <a:r>
              <a:rPr lang="en-US" b="1" dirty="0" smtClean="0"/>
              <a:t>In all scenarios, there is a statistically significant amount of white patients on technology compared to minorities in our clinic. </a:t>
            </a:r>
            <a:endParaRPr lang="en-US" b="1" dirty="0"/>
          </a:p>
          <a:p>
            <a:endParaRPr lang="en-US" dirty="0" smtClean="0"/>
          </a:p>
          <a:p>
            <a:endParaRPr lang="en-US" dirty="0"/>
          </a:p>
        </p:txBody>
      </p:sp>
    </p:spTree>
    <p:extLst>
      <p:ext uri="{BB962C8B-B14F-4D97-AF65-F5344CB8AC3E}">
        <p14:creationId xmlns:p14="http://schemas.microsoft.com/office/powerpoint/2010/main" val="4072458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PDSA 1- Cycle 1- Asking Everyone if they Want Technology</a:t>
            </a:r>
          </a:p>
        </p:txBody>
      </p:sp>
      <p:sp>
        <p:nvSpPr>
          <p:cNvPr id="3" name="Content Placeholder 2"/>
          <p:cNvSpPr>
            <a:spLocks noGrp="1"/>
          </p:cNvSpPr>
          <p:nvPr>
            <p:ph idx="1"/>
          </p:nvPr>
        </p:nvSpPr>
        <p:spPr/>
        <p:txBody>
          <a:bodyPr/>
          <a:lstStyle/>
          <a:p>
            <a:r>
              <a:rPr lang="en-US" dirty="0"/>
              <a:t>Retrospective chart review to see if all providers are asking all patients without technology if they want to/ are providing these patients education on tech options</a:t>
            </a:r>
          </a:p>
          <a:p>
            <a:r>
              <a:rPr lang="en-US" dirty="0"/>
              <a:t>Chart review was not helpful as most providers do not adequately document if they ask the patients. Most notes are general.</a:t>
            </a:r>
          </a:p>
          <a:p>
            <a:r>
              <a:rPr lang="en-US" dirty="0"/>
              <a:t>Observed some trends in which providers document their tech conversations more than others- address this provider bias? Is it a bias or are they just not documenting </a:t>
            </a:r>
          </a:p>
          <a:p>
            <a:r>
              <a:rPr lang="en-US" dirty="0"/>
              <a:t>Approximately 250 chart reviews from 13 NOV2023- 28 NOV2023</a:t>
            </a:r>
          </a:p>
          <a:p>
            <a:endParaRPr lang="en-US" dirty="0"/>
          </a:p>
        </p:txBody>
      </p:sp>
    </p:spTree>
    <p:extLst>
      <p:ext uri="{BB962C8B-B14F-4D97-AF65-F5344CB8AC3E}">
        <p14:creationId xmlns:p14="http://schemas.microsoft.com/office/powerpoint/2010/main" val="1442657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PDSA </a:t>
            </a:r>
            <a:r>
              <a:rPr lang="en-US" dirty="0" smtClean="0"/>
              <a:t>2- Ask Patients Directly About Lack of Tech Use</a:t>
            </a:r>
            <a:endParaRPr lang="en-US" dirty="0"/>
          </a:p>
        </p:txBody>
      </p:sp>
      <p:sp>
        <p:nvSpPr>
          <p:cNvPr id="3" name="Content Placeholder 2"/>
          <p:cNvSpPr>
            <a:spLocks noGrp="1"/>
          </p:cNvSpPr>
          <p:nvPr>
            <p:ph idx="1"/>
          </p:nvPr>
        </p:nvSpPr>
        <p:spPr/>
        <p:txBody>
          <a:bodyPr/>
          <a:lstStyle/>
          <a:p>
            <a:r>
              <a:rPr lang="en-US" dirty="0"/>
              <a:t>Weekly, identify which of Dr. </a:t>
            </a:r>
            <a:r>
              <a:rPr lang="en-US" dirty="0" err="1"/>
              <a:t>Akturk’s</a:t>
            </a:r>
            <a:r>
              <a:rPr lang="en-US" dirty="0"/>
              <a:t> patients that are coming in are not on devices (not or CGM, pump, or either)</a:t>
            </a:r>
          </a:p>
          <a:p>
            <a:r>
              <a:rPr lang="en-US" dirty="0"/>
              <a:t>Provide him with this list and have him ask these patients 3 questions regarding if they had previously been asked in they were interested in technology, if they had previously tried technology, or why they were not interested.</a:t>
            </a:r>
          </a:p>
          <a:p>
            <a:r>
              <a:rPr lang="en-US" dirty="0"/>
              <a:t>Week 1: 10 patients identified</a:t>
            </a:r>
          </a:p>
          <a:p>
            <a:pPr lvl="1"/>
            <a:r>
              <a:rPr lang="en-US" dirty="0"/>
              <a:t>10 without pumps and 4 without CGM’s</a:t>
            </a:r>
          </a:p>
          <a:p>
            <a:pPr lvl="1"/>
            <a:r>
              <a:rPr lang="en-US" dirty="0"/>
              <a:t>There is not sufficient time to ask these questions</a:t>
            </a:r>
          </a:p>
          <a:p>
            <a:pPr lvl="1"/>
            <a:r>
              <a:rPr lang="en-US" dirty="0"/>
              <a:t>Want to focus on just minority patients to ask these questions to</a:t>
            </a:r>
          </a:p>
          <a:p>
            <a:pPr lvl="1"/>
            <a:r>
              <a:rPr lang="en-US" dirty="0"/>
              <a:t>Proposed starting with one patient</a:t>
            </a:r>
          </a:p>
          <a:p>
            <a:endParaRPr lang="en-US" dirty="0"/>
          </a:p>
        </p:txBody>
      </p:sp>
    </p:spTree>
    <p:extLst>
      <p:ext uri="{BB962C8B-B14F-4D97-AF65-F5344CB8AC3E}">
        <p14:creationId xmlns:p14="http://schemas.microsoft.com/office/powerpoint/2010/main" val="1693706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PDSA </a:t>
            </a:r>
            <a:r>
              <a:rPr lang="en-US" dirty="0" smtClean="0"/>
              <a:t>3- EPIC Data Pull</a:t>
            </a:r>
            <a:endParaRPr lang="en-US" dirty="0"/>
          </a:p>
        </p:txBody>
      </p:sp>
      <p:sp>
        <p:nvSpPr>
          <p:cNvPr id="3" name="Content Placeholder 2"/>
          <p:cNvSpPr>
            <a:spLocks noGrp="1"/>
          </p:cNvSpPr>
          <p:nvPr>
            <p:ph idx="1"/>
          </p:nvPr>
        </p:nvSpPr>
        <p:spPr/>
        <p:txBody>
          <a:bodyPr/>
          <a:lstStyle/>
          <a:p>
            <a:r>
              <a:rPr lang="en-US" dirty="0"/>
              <a:t>Had Bing do a data pull of Hispanic and Black patients who have been seen in the past year, who do not have a CGM and/ or pump, with their previous A1c, and their next appointment date (if they have one in the next 6 months). </a:t>
            </a:r>
          </a:p>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3090542913"/>
              </p:ext>
            </p:extLst>
          </p:nvPr>
        </p:nvGraphicFramePr>
        <p:xfrm>
          <a:off x="2229925" y="2337684"/>
          <a:ext cx="5458987" cy="33246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09652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PDSA 3- </a:t>
            </a:r>
            <a:r>
              <a:rPr lang="en-US" dirty="0" err="1" smtClean="0"/>
              <a:t>Questionairre</a:t>
            </a:r>
            <a:endParaRPr lang="en-US" dirty="0"/>
          </a:p>
        </p:txBody>
      </p:sp>
      <p:sp>
        <p:nvSpPr>
          <p:cNvPr id="3" name="Content Placeholder 2"/>
          <p:cNvSpPr>
            <a:spLocks noGrp="1"/>
          </p:cNvSpPr>
          <p:nvPr>
            <p:ph idx="1"/>
          </p:nvPr>
        </p:nvSpPr>
        <p:spPr/>
        <p:txBody>
          <a:bodyPr/>
          <a:lstStyle/>
          <a:p>
            <a:r>
              <a:rPr lang="en-US" dirty="0"/>
              <a:t>Give the patients not at goal with follow-up scheduled a “Device Disparities Questionnaire” at their visit</a:t>
            </a:r>
          </a:p>
          <a:p>
            <a:pPr marL="0" indent="0">
              <a:buNone/>
            </a:pPr>
            <a:r>
              <a:rPr lang="en-US" dirty="0"/>
              <a:t>“You are receiving this because you are not using a pump and/ or CGM. We want to know what barriers you face in receiving this technology. Please list the top three barriers you experience to not receiving this technology. All information you share is confidential and will not be shared outside of the clinic. This information is not for research and is solely for a quality improvement project so we can better improve the outcomes for patients in our clinic.”</a:t>
            </a:r>
          </a:p>
          <a:p>
            <a:r>
              <a:rPr lang="en-US" dirty="0"/>
              <a:t>Goal is to see what barriers our patients face in getting devices</a:t>
            </a:r>
          </a:p>
          <a:p>
            <a:r>
              <a:rPr lang="en-US" dirty="0"/>
              <a:t>See what barriers are most common and find ways to solve/ mitigate those</a:t>
            </a:r>
          </a:p>
          <a:p>
            <a:endParaRPr lang="en-US" dirty="0"/>
          </a:p>
        </p:txBody>
      </p:sp>
    </p:spTree>
    <p:extLst>
      <p:ext uri="{BB962C8B-B14F-4D97-AF65-F5344CB8AC3E}">
        <p14:creationId xmlns:p14="http://schemas.microsoft.com/office/powerpoint/2010/main" val="2364427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PDSA 3- Reflection</a:t>
            </a:r>
            <a:endParaRPr lang="en-US" dirty="0"/>
          </a:p>
        </p:txBody>
      </p:sp>
      <p:sp>
        <p:nvSpPr>
          <p:cNvPr id="3" name="Content Placeholder 2"/>
          <p:cNvSpPr>
            <a:spLocks noGrp="1"/>
          </p:cNvSpPr>
          <p:nvPr>
            <p:ph idx="1"/>
          </p:nvPr>
        </p:nvSpPr>
        <p:spPr/>
        <p:txBody>
          <a:bodyPr/>
          <a:lstStyle/>
          <a:p>
            <a:r>
              <a:rPr lang="en-US" dirty="0"/>
              <a:t>Many cancellations- both the clinic and patients canceling around the holidays</a:t>
            </a:r>
          </a:p>
          <a:p>
            <a:r>
              <a:rPr lang="en-US" dirty="0"/>
              <a:t>The clinic was closed for three days over the holidays</a:t>
            </a:r>
          </a:p>
          <a:p>
            <a:r>
              <a:rPr lang="en-US" dirty="0"/>
              <a:t>We received a new spreadsheet of upcoming patient appointments to reflect the reschedules. Hopefully this will allow us to capture more data</a:t>
            </a:r>
          </a:p>
          <a:p>
            <a:endParaRPr lang="en-US" dirty="0"/>
          </a:p>
        </p:txBody>
      </p:sp>
    </p:spTree>
    <p:extLst>
      <p:ext uri="{BB962C8B-B14F-4D97-AF65-F5344CB8AC3E}">
        <p14:creationId xmlns:p14="http://schemas.microsoft.com/office/powerpoint/2010/main" val="2631595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PDSA 4- New EPIC Query</a:t>
            </a:r>
            <a:endParaRPr lang="en-US" dirty="0"/>
          </a:p>
        </p:txBody>
      </p:sp>
      <p:sp>
        <p:nvSpPr>
          <p:cNvPr id="3" name="Content Placeholder 2"/>
          <p:cNvSpPr>
            <a:spLocks noGrp="1"/>
          </p:cNvSpPr>
          <p:nvPr>
            <p:ph idx="1"/>
          </p:nvPr>
        </p:nvSpPr>
        <p:spPr/>
        <p:txBody>
          <a:bodyPr/>
          <a:lstStyle/>
          <a:p>
            <a:r>
              <a:rPr lang="en-US" dirty="0"/>
              <a:t>Run a new query in Epic to obtain the next scheduled visits of these patients. This captures all of the rescheduled patients we missed in December and January. </a:t>
            </a:r>
          </a:p>
          <a:p>
            <a:r>
              <a:rPr lang="en-US" dirty="0"/>
              <a:t>72/130 of the patients from this query do not have their next appointment scheduled.</a:t>
            </a:r>
          </a:p>
          <a:p>
            <a:r>
              <a:rPr lang="en-US" dirty="0"/>
              <a:t>33/130 of the patients in this query are meeting A1c goals. </a:t>
            </a:r>
          </a:p>
          <a:p>
            <a:r>
              <a:rPr lang="en-US" dirty="0"/>
              <a:t>16/33 of the patients meeting goals </a:t>
            </a:r>
            <a:r>
              <a:rPr lang="en-US" b="1" u="sng" dirty="0"/>
              <a:t>do not </a:t>
            </a:r>
            <a:r>
              <a:rPr lang="en-US" dirty="0"/>
              <a:t>have a follow-up scheduled</a:t>
            </a:r>
          </a:p>
          <a:p>
            <a:r>
              <a:rPr lang="en-US" dirty="0"/>
              <a:t>66/97 of patients </a:t>
            </a:r>
            <a:r>
              <a:rPr lang="en-US" b="1" u="sng" dirty="0"/>
              <a:t>not</a:t>
            </a:r>
            <a:r>
              <a:rPr lang="en-US" dirty="0"/>
              <a:t> meeting A1c goals </a:t>
            </a:r>
            <a:r>
              <a:rPr lang="en-US" b="1" u="sng" dirty="0"/>
              <a:t>do not </a:t>
            </a:r>
            <a:r>
              <a:rPr lang="en-US" dirty="0"/>
              <a:t>have a follow-up scheduled</a:t>
            </a:r>
          </a:p>
          <a:p>
            <a:endParaRPr lang="en-US" dirty="0"/>
          </a:p>
        </p:txBody>
      </p:sp>
    </p:spTree>
    <p:extLst>
      <p:ext uri="{BB962C8B-B14F-4D97-AF65-F5344CB8AC3E}">
        <p14:creationId xmlns:p14="http://schemas.microsoft.com/office/powerpoint/2010/main" val="2474703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PDSA 3/4- Data Reflection</a:t>
            </a:r>
            <a:endParaRPr lang="en-US" dirty="0"/>
          </a:p>
        </p:txBody>
      </p:sp>
      <p:sp>
        <p:nvSpPr>
          <p:cNvPr id="3" name="Content Placeholder 2"/>
          <p:cNvSpPr>
            <a:spLocks noGrp="1"/>
          </p:cNvSpPr>
          <p:nvPr>
            <p:ph idx="1"/>
          </p:nvPr>
        </p:nvSpPr>
        <p:spPr/>
        <p:txBody>
          <a:bodyPr>
            <a:normAutofit lnSpcReduction="10000"/>
          </a:bodyPr>
          <a:lstStyle/>
          <a:p>
            <a:r>
              <a:rPr lang="en-US" dirty="0"/>
              <a:t>From 07DEC2023- 19APR2024, 60 patients were identified who fit our criteria for handing out these questionnaires to</a:t>
            </a:r>
          </a:p>
          <a:p>
            <a:r>
              <a:rPr lang="en-US" dirty="0"/>
              <a:t>5/60 had gotten a pump since their last appointment- did not fill out the questionnaire</a:t>
            </a:r>
          </a:p>
          <a:p>
            <a:r>
              <a:rPr lang="en-US" dirty="0"/>
              <a:t>5/60 switched to telemedicine- did not fill out the questionnaire</a:t>
            </a:r>
          </a:p>
          <a:p>
            <a:r>
              <a:rPr lang="en-US" dirty="0"/>
              <a:t>5/60 were no-shows- did not fill out the questionnaire</a:t>
            </a:r>
          </a:p>
          <a:p>
            <a:r>
              <a:rPr lang="en-US" dirty="0"/>
              <a:t>8/60 filled out the questionnaire</a:t>
            </a:r>
          </a:p>
          <a:p>
            <a:r>
              <a:rPr lang="en-US" dirty="0"/>
              <a:t>15/60 patients cancelled</a:t>
            </a:r>
          </a:p>
          <a:p>
            <a:r>
              <a:rPr lang="en-US" dirty="0"/>
              <a:t>6/60 clinic cancelled</a:t>
            </a:r>
          </a:p>
          <a:p>
            <a:r>
              <a:rPr lang="en-US" dirty="0"/>
              <a:t>2/60 rescheduled</a:t>
            </a:r>
          </a:p>
          <a:p>
            <a:r>
              <a:rPr lang="en-US" dirty="0"/>
              <a:t>14/60 clinic did not hand out the questionnaire- too busy, forgot, Emma OOO- no backups.</a:t>
            </a:r>
          </a:p>
        </p:txBody>
      </p:sp>
    </p:spTree>
    <p:extLst>
      <p:ext uri="{BB962C8B-B14F-4D97-AF65-F5344CB8AC3E}">
        <p14:creationId xmlns:p14="http://schemas.microsoft.com/office/powerpoint/2010/main" val="1396044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PDSA 4- Data Reflection</a:t>
            </a:r>
            <a:endParaRPr lang="en-US" dirty="0"/>
          </a:p>
        </p:txBody>
      </p:sp>
      <p:sp>
        <p:nvSpPr>
          <p:cNvPr id="3" name="Content Placeholder 2"/>
          <p:cNvSpPr>
            <a:spLocks noGrp="1"/>
          </p:cNvSpPr>
          <p:nvPr>
            <p:ph idx="1"/>
          </p:nvPr>
        </p:nvSpPr>
        <p:spPr/>
        <p:txBody>
          <a:bodyPr/>
          <a:lstStyle/>
          <a:p>
            <a:r>
              <a:rPr lang="en-US" dirty="0" smtClean="0"/>
              <a:t>- 13% response rate</a:t>
            </a:r>
          </a:p>
          <a:p>
            <a:r>
              <a:rPr lang="en-US" dirty="0" smtClean="0"/>
              <a:t>- </a:t>
            </a:r>
            <a:r>
              <a:rPr lang="en-US" b="1" dirty="0" smtClean="0"/>
              <a:t>43% cancelation </a:t>
            </a:r>
            <a:r>
              <a:rPr lang="en-US" dirty="0" smtClean="0"/>
              <a:t>(for one reason or another) for this population</a:t>
            </a:r>
          </a:p>
          <a:p>
            <a:r>
              <a:rPr lang="en-US" dirty="0" smtClean="0"/>
              <a:t>- While the questionnaire gave us good information regarding technology barriers, the cancelation and no-show rate for this population was very eye-opening</a:t>
            </a:r>
          </a:p>
          <a:p>
            <a:r>
              <a:rPr lang="en-US" dirty="0" smtClean="0"/>
              <a:t>- Can not get technology if they miss their appointment</a:t>
            </a:r>
            <a:endParaRPr lang="en-US" dirty="0"/>
          </a:p>
        </p:txBody>
      </p:sp>
    </p:spTree>
    <p:extLst>
      <p:ext uri="{BB962C8B-B14F-4D97-AF65-F5344CB8AC3E}">
        <p14:creationId xmlns:p14="http://schemas.microsoft.com/office/powerpoint/2010/main" val="2085013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Pareto for Questionnaire Responses</a:t>
            </a:r>
            <a:endParaRPr lang="en-US" dirty="0"/>
          </a:p>
        </p:txBody>
      </p:sp>
      <p:cxnSp>
        <p:nvCxnSpPr>
          <p:cNvPr id="6" name="Straight Arrow Connector 5"/>
          <p:cNvCxnSpPr/>
          <p:nvPr/>
        </p:nvCxnSpPr>
        <p:spPr>
          <a:xfrm>
            <a:off x="1081377" y="1144988"/>
            <a:ext cx="333955" cy="113703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8" name="Straight Arrow Connector 7"/>
          <p:cNvCxnSpPr/>
          <p:nvPr/>
        </p:nvCxnSpPr>
        <p:spPr>
          <a:xfrm>
            <a:off x="1097280" y="1144988"/>
            <a:ext cx="1065475" cy="1908313"/>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9" name="TextBox 8"/>
          <p:cNvSpPr txBox="1"/>
          <p:nvPr/>
        </p:nvSpPr>
        <p:spPr>
          <a:xfrm>
            <a:off x="556591" y="780301"/>
            <a:ext cx="1232452" cy="369332"/>
          </a:xfrm>
          <a:prstGeom prst="rect">
            <a:avLst/>
          </a:prstGeom>
          <a:noFill/>
        </p:spPr>
        <p:txBody>
          <a:bodyPr wrap="square" rtlCol="0">
            <a:spAutoFit/>
          </a:bodyPr>
          <a:lstStyle/>
          <a:p>
            <a:r>
              <a:rPr lang="en-US" dirty="0" smtClean="0"/>
              <a:t>Vital Few</a:t>
            </a:r>
            <a:endParaRPr lang="en-US" dirty="0"/>
          </a:p>
        </p:txBody>
      </p:sp>
      <p:graphicFrame>
        <p:nvGraphicFramePr>
          <p:cNvPr id="11" name="Content Placeholder 10">
            <a:extLst>
              <a:ext uri="{FF2B5EF4-FFF2-40B4-BE49-F238E27FC236}">
                <a16:creationId xmlns:a16="http://schemas.microsoft.com/office/drawing/2014/main" id="{DA8069EC-BD50-46E7-380A-780B3F09E652}"/>
              </a:ext>
            </a:extLst>
          </p:cNvPr>
          <p:cNvGraphicFramePr>
            <a:graphicFrameLocks noGrp="1"/>
          </p:cNvGraphicFramePr>
          <p:nvPr>
            <p:ph idx="1"/>
            <p:extLst>
              <p:ext uri="{D42A27DB-BD31-4B8C-83A1-F6EECF244321}">
                <p14:modId xmlns:p14="http://schemas.microsoft.com/office/powerpoint/2010/main" val="2935708573"/>
              </p:ext>
            </p:extLst>
          </p:nvPr>
        </p:nvGraphicFramePr>
        <p:xfrm>
          <a:off x="822325" y="1417638"/>
          <a:ext cx="7543800" cy="4451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1355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273" y="286605"/>
            <a:ext cx="8325015" cy="987392"/>
          </a:xfrm>
        </p:spPr>
        <p:txBody>
          <a:bodyPr>
            <a:normAutofit fontScale="90000"/>
          </a:bodyPr>
          <a:lstStyle/>
          <a:p>
            <a:r>
              <a:rPr lang="en-US" dirty="0" smtClean="0"/>
              <a:t>BDC: Who Makes Up the Adult Clinic?</a:t>
            </a:r>
            <a:endParaRPr lang="en-US" dirty="0"/>
          </a:p>
        </p:txBody>
      </p:sp>
      <p:sp>
        <p:nvSpPr>
          <p:cNvPr id="3" name="Content Placeholder 2"/>
          <p:cNvSpPr>
            <a:spLocks noGrp="1"/>
          </p:cNvSpPr>
          <p:nvPr>
            <p:ph idx="1"/>
          </p:nvPr>
        </p:nvSpPr>
        <p:spPr/>
        <p:txBody>
          <a:bodyPr/>
          <a:lstStyle/>
          <a:p>
            <a:r>
              <a:rPr lang="en-US" dirty="0" smtClean="0"/>
              <a:t>- From June 2023- June 2024</a:t>
            </a:r>
          </a:p>
          <a:p>
            <a:r>
              <a:rPr lang="en-US" dirty="0" smtClean="0"/>
              <a:t>- 2,849 unique patients</a:t>
            </a:r>
          </a:p>
          <a:p>
            <a:r>
              <a:rPr lang="en-US" dirty="0" smtClean="0"/>
              <a:t>- 77% privately insured, 20% Government, 2% Military, 1% Self-Pay</a:t>
            </a:r>
          </a:p>
          <a:p>
            <a:r>
              <a:rPr lang="en-US" dirty="0" smtClean="0"/>
              <a:t>- 2% Non-Hispanic Black, 8% Hispanic, 85% White, 5% Other/ 	Declined to Answer</a:t>
            </a:r>
          </a:p>
          <a:p>
            <a:r>
              <a:rPr lang="en-US" dirty="0" smtClean="0"/>
              <a:t>- 7,236 visits per year</a:t>
            </a:r>
          </a:p>
          <a:p>
            <a:r>
              <a:rPr lang="en-US" dirty="0" smtClean="0"/>
              <a:t>- Providers: 6 MD, 1 NP, 2 PA</a:t>
            </a:r>
          </a:p>
          <a:p>
            <a:r>
              <a:rPr lang="en-US" dirty="0" smtClean="0"/>
              <a:t>- CDCES: 1 social worker, 1 nurse, 3 dieticians</a:t>
            </a:r>
          </a:p>
          <a:p>
            <a:r>
              <a:rPr lang="en-US" dirty="0" smtClean="0"/>
              <a:t>- 2 MA’s</a:t>
            </a:r>
          </a:p>
          <a:p>
            <a:r>
              <a:rPr lang="en-US" dirty="0" smtClean="0"/>
              <a:t>- 1 Person solely responsible for all </a:t>
            </a:r>
            <a:r>
              <a:rPr lang="en-US" dirty="0"/>
              <a:t>p</a:t>
            </a:r>
            <a:r>
              <a:rPr lang="en-US" dirty="0" smtClean="0"/>
              <a:t>rior authorizations</a:t>
            </a:r>
            <a:endParaRPr lang="en-US" dirty="0"/>
          </a:p>
        </p:txBody>
      </p:sp>
    </p:spTree>
    <p:extLst>
      <p:ext uri="{BB962C8B-B14F-4D97-AF65-F5344CB8AC3E}">
        <p14:creationId xmlns:p14="http://schemas.microsoft.com/office/powerpoint/2010/main" val="1703624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 the Vital Few</a:t>
            </a:r>
            <a:endParaRPr lang="en-US" dirty="0"/>
          </a:p>
        </p:txBody>
      </p:sp>
      <p:sp>
        <p:nvSpPr>
          <p:cNvPr id="3" name="Content Placeholder 2"/>
          <p:cNvSpPr>
            <a:spLocks noGrp="1"/>
          </p:cNvSpPr>
          <p:nvPr>
            <p:ph idx="1"/>
          </p:nvPr>
        </p:nvSpPr>
        <p:spPr/>
        <p:txBody>
          <a:bodyPr/>
          <a:lstStyle/>
          <a:p>
            <a:r>
              <a:rPr lang="en-US" dirty="0" smtClean="0"/>
              <a:t>Nervous about Change</a:t>
            </a:r>
          </a:p>
          <a:p>
            <a:pPr lvl="1"/>
            <a:r>
              <a:rPr lang="en-US" dirty="0" smtClean="0"/>
              <a:t>Education!</a:t>
            </a:r>
          </a:p>
          <a:p>
            <a:pPr lvl="1"/>
            <a:r>
              <a:rPr lang="en-US" dirty="0" smtClean="0"/>
              <a:t>Remind patients we are here to support this change</a:t>
            </a:r>
          </a:p>
          <a:p>
            <a:pPr lvl="1"/>
            <a:r>
              <a:rPr lang="en-US" dirty="0" smtClean="0"/>
              <a:t>Provide resources about where they can go for questions</a:t>
            </a:r>
          </a:p>
          <a:p>
            <a:pPr lvl="1"/>
            <a:r>
              <a:rPr lang="en-US" dirty="0" smtClean="0"/>
              <a:t>Offer alternatives; do not have to start AID immediately, start with just a CGM, then add a pump or insulin pen, then turn on AID</a:t>
            </a:r>
          </a:p>
          <a:p>
            <a:r>
              <a:rPr lang="en-US" dirty="0" smtClean="0"/>
              <a:t>Cost</a:t>
            </a:r>
          </a:p>
          <a:p>
            <a:pPr lvl="1"/>
            <a:r>
              <a:rPr lang="en-US" dirty="0" smtClean="0"/>
              <a:t>While we can not directly change the cost of these products we can still help in a few ways</a:t>
            </a:r>
          </a:p>
          <a:p>
            <a:pPr lvl="1"/>
            <a:r>
              <a:rPr lang="en-US" dirty="0" smtClean="0"/>
              <a:t>Work with the patient and their insurance for what may be the most cost-effective, i.e. </a:t>
            </a:r>
            <a:r>
              <a:rPr lang="en-US" dirty="0" smtClean="0"/>
              <a:t>going through pharmacy instead of DME</a:t>
            </a:r>
          </a:p>
          <a:p>
            <a:pPr lvl="1"/>
            <a:r>
              <a:rPr lang="en-US" dirty="0" smtClean="0"/>
              <a:t>Coupons available for specific products</a:t>
            </a:r>
          </a:p>
          <a:p>
            <a:pPr lvl="1"/>
            <a:r>
              <a:rPr lang="en-US" dirty="0" smtClean="0"/>
              <a:t>Industry support systems for limiting out-of-pocket cost</a:t>
            </a:r>
          </a:p>
          <a:p>
            <a:pPr lvl="1"/>
            <a:endParaRPr lang="en-US" dirty="0"/>
          </a:p>
        </p:txBody>
      </p:sp>
      <p:sp>
        <p:nvSpPr>
          <p:cNvPr id="4" name="Text Placeholder 3"/>
          <p:cNvSpPr>
            <a:spLocks noGrp="1"/>
          </p:cNvSpPr>
          <p:nvPr>
            <p:ph type="body" sz="half" idx="2"/>
          </p:nvPr>
        </p:nvSpPr>
        <p:spPr/>
        <p:txBody>
          <a:bodyPr/>
          <a:lstStyle/>
          <a:p>
            <a:r>
              <a:rPr lang="en-US" dirty="0" smtClean="0"/>
              <a:t>Ultimately we should work on focusing our education on these aspects to increase device use in our clinic, especially for minorities. </a:t>
            </a:r>
            <a:endParaRPr lang="en-US" dirty="0"/>
          </a:p>
        </p:txBody>
      </p:sp>
    </p:spTree>
    <p:extLst>
      <p:ext uri="{BB962C8B-B14F-4D97-AF65-F5344CB8AC3E}">
        <p14:creationId xmlns:p14="http://schemas.microsoft.com/office/powerpoint/2010/main" val="875274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802" y="1773141"/>
            <a:ext cx="1506448" cy="1169020"/>
          </a:xfrm>
        </p:spPr>
        <p:txBody>
          <a:bodyPr/>
          <a:lstStyle/>
          <a:p>
            <a:pPr algn="ctr"/>
            <a:r>
              <a:rPr lang="en-US" dirty="0" smtClean="0"/>
              <a:t>Next Steps</a:t>
            </a:r>
            <a:endParaRPr lang="en-US" dirty="0"/>
          </a:p>
        </p:txBody>
      </p:sp>
      <p:sp>
        <p:nvSpPr>
          <p:cNvPr id="3" name="Content Placeholder 2"/>
          <p:cNvSpPr>
            <a:spLocks noGrp="1"/>
          </p:cNvSpPr>
          <p:nvPr>
            <p:ph idx="1"/>
          </p:nvPr>
        </p:nvSpPr>
        <p:spPr/>
        <p:txBody>
          <a:bodyPr/>
          <a:lstStyle/>
          <a:p>
            <a:r>
              <a:rPr lang="en-US" dirty="0" smtClean="0"/>
              <a:t>PDSA 5: Call patients and discuss what barriers they face to coming to the clinic. We can not discuss technology with patients we can not see. Perhaps there is a barrier here we can address.</a:t>
            </a:r>
          </a:p>
          <a:p>
            <a:endParaRPr lang="en-US" dirty="0"/>
          </a:p>
          <a:p>
            <a:r>
              <a:rPr lang="en-US" dirty="0" smtClean="0"/>
              <a:t>Need to test our education for cost and fear of change. Not quite sure the best way to test this. Approach one of the patients that answered that in the questionnaire and have a discussion with them. </a:t>
            </a:r>
            <a:endParaRPr lang="en-US" dirty="0"/>
          </a:p>
        </p:txBody>
      </p:sp>
    </p:spTree>
    <p:extLst>
      <p:ext uri="{BB962C8B-B14F-4D97-AF65-F5344CB8AC3E}">
        <p14:creationId xmlns:p14="http://schemas.microsoft.com/office/powerpoint/2010/main" val="3386461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 Responses to This Project</a:t>
            </a:r>
            <a:endParaRPr lang="en-US" dirty="0"/>
          </a:p>
        </p:txBody>
      </p:sp>
      <p:sp>
        <p:nvSpPr>
          <p:cNvPr id="3" name="Content Placeholder 2"/>
          <p:cNvSpPr>
            <a:spLocks noGrp="1"/>
          </p:cNvSpPr>
          <p:nvPr>
            <p:ph idx="1"/>
          </p:nvPr>
        </p:nvSpPr>
        <p:spPr/>
        <p:txBody>
          <a:bodyPr/>
          <a:lstStyle/>
          <a:p>
            <a:r>
              <a:rPr lang="en-US" dirty="0"/>
              <a:t>Our technology rates are already high</a:t>
            </a:r>
          </a:p>
          <a:p>
            <a:r>
              <a:rPr lang="en-US" dirty="0"/>
              <a:t>I do not have time for this</a:t>
            </a:r>
          </a:p>
          <a:p>
            <a:r>
              <a:rPr lang="en-US" dirty="0"/>
              <a:t>This is not a race issue/ we mostly see white people</a:t>
            </a:r>
          </a:p>
          <a:p>
            <a:r>
              <a:rPr lang="en-US" dirty="0"/>
              <a:t>The patient does not care about their health/does not care to learn</a:t>
            </a:r>
          </a:p>
          <a:p>
            <a:r>
              <a:rPr lang="en-US" dirty="0"/>
              <a:t>The patient can not learn how to use the technology (older patients)</a:t>
            </a:r>
          </a:p>
          <a:p>
            <a:r>
              <a:rPr lang="en-US" dirty="0"/>
              <a:t>These are adults, we do not need to baby them (should not have to call them to schedule their training, they should be able to read directions and call us)</a:t>
            </a:r>
          </a:p>
          <a:p>
            <a:endParaRPr lang="en-US" dirty="0"/>
          </a:p>
        </p:txBody>
      </p:sp>
      <p:sp>
        <p:nvSpPr>
          <p:cNvPr id="4" name="Text Placeholder 3"/>
          <p:cNvSpPr>
            <a:spLocks noGrp="1"/>
          </p:cNvSpPr>
          <p:nvPr>
            <p:ph type="body" sz="half" idx="2"/>
          </p:nvPr>
        </p:nvSpPr>
        <p:spPr/>
        <p:txBody>
          <a:bodyPr/>
          <a:lstStyle/>
          <a:p>
            <a:r>
              <a:rPr lang="en-US" dirty="0" smtClean="0"/>
              <a:t>These remarks are concerning.</a:t>
            </a:r>
          </a:p>
          <a:p>
            <a:r>
              <a:rPr lang="en-US" dirty="0" smtClean="0"/>
              <a:t>By-in from clinicians and the clinic remains a barrier.</a:t>
            </a:r>
          </a:p>
          <a:p>
            <a:endParaRPr lang="en-US" dirty="0"/>
          </a:p>
        </p:txBody>
      </p:sp>
    </p:spTree>
    <p:extLst>
      <p:ext uri="{BB962C8B-B14F-4D97-AF65-F5344CB8AC3E}">
        <p14:creationId xmlns:p14="http://schemas.microsoft.com/office/powerpoint/2010/main" val="1990572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6810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Baseline Data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57616402"/>
              </p:ext>
            </p:extLst>
          </p:nvPr>
        </p:nvGraphicFramePr>
        <p:xfrm>
          <a:off x="822325" y="1417638"/>
          <a:ext cx="7543800" cy="1483360"/>
        </p:xfrm>
        <a:graphic>
          <a:graphicData uri="http://schemas.openxmlformats.org/drawingml/2006/table">
            <a:tbl>
              <a:tblPr firstRow="1" bandRow="1">
                <a:tableStyleId>{5C22544A-7EE6-4342-B048-85BDC9FD1C3A}</a:tableStyleId>
              </a:tblPr>
              <a:tblGrid>
                <a:gridCol w="1508760">
                  <a:extLst>
                    <a:ext uri="{9D8B030D-6E8A-4147-A177-3AD203B41FA5}">
                      <a16:colId xmlns:a16="http://schemas.microsoft.com/office/drawing/2014/main" val="2499379778"/>
                    </a:ext>
                  </a:extLst>
                </a:gridCol>
                <a:gridCol w="1508760">
                  <a:extLst>
                    <a:ext uri="{9D8B030D-6E8A-4147-A177-3AD203B41FA5}">
                      <a16:colId xmlns:a16="http://schemas.microsoft.com/office/drawing/2014/main" val="2057101117"/>
                    </a:ext>
                  </a:extLst>
                </a:gridCol>
                <a:gridCol w="1508760">
                  <a:extLst>
                    <a:ext uri="{9D8B030D-6E8A-4147-A177-3AD203B41FA5}">
                      <a16:colId xmlns:a16="http://schemas.microsoft.com/office/drawing/2014/main" val="1925520169"/>
                    </a:ext>
                  </a:extLst>
                </a:gridCol>
                <a:gridCol w="1508760">
                  <a:extLst>
                    <a:ext uri="{9D8B030D-6E8A-4147-A177-3AD203B41FA5}">
                      <a16:colId xmlns:a16="http://schemas.microsoft.com/office/drawing/2014/main" val="3799814328"/>
                    </a:ext>
                  </a:extLst>
                </a:gridCol>
                <a:gridCol w="1508760">
                  <a:extLst>
                    <a:ext uri="{9D8B030D-6E8A-4147-A177-3AD203B41FA5}">
                      <a16:colId xmlns:a16="http://schemas.microsoft.com/office/drawing/2014/main" val="2914955531"/>
                    </a:ext>
                  </a:extLst>
                </a:gridCol>
              </a:tblGrid>
              <a:tr h="370840">
                <a:tc>
                  <a:txBody>
                    <a:bodyPr/>
                    <a:lstStyle/>
                    <a:p>
                      <a:pPr marL="0" marR="0" algn="ctr">
                        <a:spcBef>
                          <a:spcPts val="0"/>
                        </a:spcBef>
                        <a:spcAft>
                          <a:spcPts val="0"/>
                        </a:spcAft>
                      </a:pPr>
                      <a:r>
                        <a:rPr lang="en-US" sz="1100" b="1" dirty="0" err="1">
                          <a:effectLst/>
                          <a:latin typeface="Calibri" panose="020F0502020204030204" pitchFamily="34" charset="0"/>
                          <a:ea typeface="Calibri" panose="020F0502020204030204" pitchFamily="34" charset="0"/>
                        </a:rPr>
                        <a:t>Race_Ethnicity</a:t>
                      </a:r>
                      <a:endParaRPr lang="en-US" sz="11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b="1" dirty="0">
                          <a:effectLst/>
                          <a:latin typeface="Calibri" panose="020F0502020204030204" pitchFamily="34" charset="0"/>
                          <a:ea typeface="Calibri" panose="020F0502020204030204" pitchFamily="34" charset="0"/>
                        </a:rPr>
                        <a:t>#</a:t>
                      </a:r>
                      <a:r>
                        <a:rPr lang="en-US" sz="1100" b="1" dirty="0" err="1">
                          <a:effectLst/>
                          <a:latin typeface="Calibri" panose="020F0502020204030204" pitchFamily="34" charset="0"/>
                          <a:ea typeface="Calibri" panose="020F0502020204030204" pitchFamily="34" charset="0"/>
                        </a:rPr>
                        <a:t>OfPts_Total</a:t>
                      </a:r>
                      <a:endParaRPr lang="en-US" sz="11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b="1" dirty="0">
                          <a:effectLst/>
                          <a:latin typeface="Calibri" panose="020F0502020204030204" pitchFamily="34" charset="0"/>
                          <a:ea typeface="Calibri" panose="020F0502020204030204" pitchFamily="34" charset="0"/>
                        </a:rPr>
                        <a:t>#</a:t>
                      </a:r>
                      <a:r>
                        <a:rPr lang="en-US" sz="1100" b="1" dirty="0" err="1">
                          <a:effectLst/>
                          <a:latin typeface="Calibri" panose="020F0502020204030204" pitchFamily="34" charset="0"/>
                          <a:ea typeface="Calibri" panose="020F0502020204030204" pitchFamily="34" charset="0"/>
                        </a:rPr>
                        <a:t>OfPts_OnPump_LastVisit</a:t>
                      </a:r>
                      <a:endParaRPr lang="en-US" sz="11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b="1" dirty="0">
                          <a:effectLst/>
                          <a:latin typeface="Calibri" panose="020F0502020204030204" pitchFamily="34" charset="0"/>
                          <a:ea typeface="Calibri" panose="020F0502020204030204" pitchFamily="34" charset="0"/>
                        </a:rPr>
                        <a:t>#</a:t>
                      </a:r>
                      <a:r>
                        <a:rPr lang="en-US" sz="1100" b="1" dirty="0" err="1">
                          <a:effectLst/>
                          <a:latin typeface="Calibri" panose="020F0502020204030204" pitchFamily="34" charset="0"/>
                          <a:ea typeface="Calibri" panose="020F0502020204030204" pitchFamily="34" charset="0"/>
                        </a:rPr>
                        <a:t>OfPts_OnCGM_LastVisit</a:t>
                      </a:r>
                      <a:endParaRPr lang="en-US" sz="11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rPr>
                        <a:t>A1c_Avg_11012021To11172023 (%)</a:t>
                      </a:r>
                      <a:endParaRPr lang="en-US"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362589494"/>
                  </a:ext>
                </a:extLst>
              </a:tr>
              <a:tr h="370840">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Hispanic</a:t>
                      </a:r>
                    </a:p>
                  </a:txBody>
                  <a:tcPr marL="68580" marR="68580" marT="0" marB="0"/>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267</a:t>
                      </a:r>
                    </a:p>
                  </a:txBody>
                  <a:tcPr marL="68580" marR="68580" marT="0" marB="0"/>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rPr>
                        <a:t>143</a:t>
                      </a:r>
                    </a:p>
                  </a:txBody>
                  <a:tcPr marL="68580" marR="68580" marT="0" marB="0"/>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rPr>
                        <a:t>181</a:t>
                      </a:r>
                    </a:p>
                  </a:txBody>
                  <a:tcPr marL="68580" marR="68580" marT="0" marB="0"/>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rPr>
                        <a:t>7.92</a:t>
                      </a:r>
                    </a:p>
                  </a:txBody>
                  <a:tcPr marL="68580" marR="68580" marT="0" marB="0"/>
                </a:tc>
                <a:extLst>
                  <a:ext uri="{0D108BD9-81ED-4DB2-BD59-A6C34878D82A}">
                    <a16:rowId xmlns:a16="http://schemas.microsoft.com/office/drawing/2014/main" val="149278840"/>
                  </a:ext>
                </a:extLst>
              </a:tr>
              <a:tr h="370840">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Non-Hispanic Black</a:t>
                      </a:r>
                    </a:p>
                  </a:txBody>
                  <a:tcPr marL="68580" marR="68580" marT="0" marB="0"/>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68</a:t>
                      </a:r>
                    </a:p>
                  </a:txBody>
                  <a:tcPr marL="68580" marR="68580" marT="0" marB="0"/>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36</a:t>
                      </a:r>
                    </a:p>
                  </a:txBody>
                  <a:tcPr marL="68580" marR="68580" marT="0" marB="0"/>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rPr>
                        <a:t>47</a:t>
                      </a:r>
                    </a:p>
                  </a:txBody>
                  <a:tcPr marL="68580" marR="68580" marT="0" marB="0"/>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rPr>
                        <a:t>8.44</a:t>
                      </a:r>
                    </a:p>
                  </a:txBody>
                  <a:tcPr marL="68580" marR="68580" marT="0" marB="0"/>
                </a:tc>
                <a:extLst>
                  <a:ext uri="{0D108BD9-81ED-4DB2-BD59-A6C34878D82A}">
                    <a16:rowId xmlns:a16="http://schemas.microsoft.com/office/drawing/2014/main" val="4123955837"/>
                  </a:ext>
                </a:extLst>
              </a:tr>
              <a:tr h="370840">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Non-Hispanic White</a:t>
                      </a:r>
                    </a:p>
                  </a:txBody>
                  <a:tcPr marL="68580" marR="68580" marT="0" marB="0"/>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2453</a:t>
                      </a:r>
                    </a:p>
                  </a:txBody>
                  <a:tcPr marL="68580" marR="68580" marT="0" marB="0"/>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1672</a:t>
                      </a:r>
                    </a:p>
                  </a:txBody>
                  <a:tcPr marL="68580" marR="68580" marT="0" marB="0"/>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1987</a:t>
                      </a:r>
                    </a:p>
                  </a:txBody>
                  <a:tcPr marL="68580" marR="68580" marT="0" marB="0"/>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rPr>
                        <a:t>7.22</a:t>
                      </a:r>
                    </a:p>
                  </a:txBody>
                  <a:tcPr marL="68580" marR="68580" marT="0" marB="0"/>
                </a:tc>
                <a:extLst>
                  <a:ext uri="{0D108BD9-81ED-4DB2-BD59-A6C34878D82A}">
                    <a16:rowId xmlns:a16="http://schemas.microsoft.com/office/drawing/2014/main" val="860137183"/>
                  </a:ext>
                </a:extLst>
              </a:tr>
            </a:tbl>
          </a:graphicData>
        </a:graphic>
      </p:graphicFrame>
      <p:sp>
        <p:nvSpPr>
          <p:cNvPr id="5" name="TextBox 4"/>
          <p:cNvSpPr txBox="1"/>
          <p:nvPr/>
        </p:nvSpPr>
        <p:spPr>
          <a:xfrm>
            <a:off x="822325" y="3355450"/>
            <a:ext cx="6954051" cy="1754326"/>
          </a:xfrm>
          <a:prstGeom prst="rect">
            <a:avLst/>
          </a:prstGeom>
          <a:noFill/>
        </p:spPr>
        <p:txBody>
          <a:bodyPr wrap="square" rtlCol="0">
            <a:spAutoFit/>
          </a:bodyPr>
          <a:lstStyle/>
          <a:p>
            <a:r>
              <a:rPr lang="en-US" dirty="0"/>
              <a:t>- Patients seen at BDC Adult clinic between 11/1/2021 and 11/17/2023 (office visit or telehealth).</a:t>
            </a:r>
            <a:br>
              <a:rPr lang="en-US" dirty="0"/>
            </a:br>
            <a:r>
              <a:rPr lang="en-US" dirty="0"/>
              <a:t>- CGM and pump uses are determined by the EPIC flowsheet values from the most recent visit, up to 11/17/2023.</a:t>
            </a:r>
            <a:br>
              <a:rPr lang="en-US" dirty="0"/>
            </a:br>
            <a:r>
              <a:rPr lang="en-US" dirty="0"/>
              <a:t>- Average A1cs are calculated from all A1c values with result dates between 11/1/2021 and 11/17/2023</a:t>
            </a:r>
            <a:r>
              <a:rPr lang="en-US" sz="1200" dirty="0"/>
              <a:t>. </a:t>
            </a:r>
            <a:endParaRPr lang="en-US" dirty="0"/>
          </a:p>
        </p:txBody>
      </p:sp>
    </p:spTree>
    <p:extLst>
      <p:ext uri="{BB962C8B-B14F-4D97-AF65-F5344CB8AC3E}">
        <p14:creationId xmlns:p14="http://schemas.microsoft.com/office/powerpoint/2010/main" val="1730944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E0A41-1962-4D9D-8B5E-3FE95B351B9B}"/>
              </a:ext>
            </a:extLst>
          </p:cNvPr>
          <p:cNvSpPr>
            <a:spLocks noGrp="1"/>
          </p:cNvSpPr>
          <p:nvPr>
            <p:ph type="ctrTitle"/>
          </p:nvPr>
        </p:nvSpPr>
        <p:spPr>
          <a:xfrm>
            <a:off x="4988209" y="1016023"/>
            <a:ext cx="4072855" cy="177490"/>
          </a:xfrm>
        </p:spPr>
        <p:txBody>
          <a:bodyPr>
            <a:noAutofit/>
          </a:bodyPr>
          <a:lstStyle/>
          <a:p>
            <a:r>
              <a:rPr lang="en-US" sz="1350" dirty="0"/>
              <a:t>CGM/Pump Process Map – Current patient</a:t>
            </a:r>
          </a:p>
        </p:txBody>
      </p:sp>
      <p:sp>
        <p:nvSpPr>
          <p:cNvPr id="4" name="Flowchart: Terminator 3">
            <a:extLst>
              <a:ext uri="{FF2B5EF4-FFF2-40B4-BE49-F238E27FC236}">
                <a16:creationId xmlns:a16="http://schemas.microsoft.com/office/drawing/2014/main" id="{679F5A7F-0143-94BE-AB59-590ED1C69C17}"/>
              </a:ext>
            </a:extLst>
          </p:cNvPr>
          <p:cNvSpPr/>
          <p:nvPr/>
        </p:nvSpPr>
        <p:spPr>
          <a:xfrm>
            <a:off x="2155294" y="402855"/>
            <a:ext cx="1195343" cy="413646"/>
          </a:xfrm>
          <a:prstGeom prst="flowChartTerminator">
            <a:avLst/>
          </a:prstGeom>
          <a:solidFill>
            <a:schemeClr val="accent5"/>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25" b="1" dirty="0"/>
              <a:t>Pt attends clinic appointment/Phone call to clinic</a:t>
            </a:r>
          </a:p>
        </p:txBody>
      </p:sp>
      <p:cxnSp>
        <p:nvCxnSpPr>
          <p:cNvPr id="8" name="Straight Arrow Connector 7">
            <a:extLst>
              <a:ext uri="{FF2B5EF4-FFF2-40B4-BE49-F238E27FC236}">
                <a16:creationId xmlns:a16="http://schemas.microsoft.com/office/drawing/2014/main" id="{8BA4226E-A0E7-D157-BFEE-7DA861156B54}"/>
              </a:ext>
            </a:extLst>
          </p:cNvPr>
          <p:cNvCxnSpPr>
            <a:cxnSpLocks/>
          </p:cNvCxnSpPr>
          <p:nvPr/>
        </p:nvCxnSpPr>
        <p:spPr>
          <a:xfrm flipH="1">
            <a:off x="1677446" y="686376"/>
            <a:ext cx="477848" cy="3257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angle: Rounded Corners 9">
            <a:extLst>
              <a:ext uri="{FF2B5EF4-FFF2-40B4-BE49-F238E27FC236}">
                <a16:creationId xmlns:a16="http://schemas.microsoft.com/office/drawing/2014/main" id="{0CD4C3DB-BA6D-AB13-E3A3-BC08BA26A9AB}"/>
              </a:ext>
            </a:extLst>
          </p:cNvPr>
          <p:cNvSpPr/>
          <p:nvPr/>
        </p:nvSpPr>
        <p:spPr>
          <a:xfrm>
            <a:off x="1221667" y="1059218"/>
            <a:ext cx="659681" cy="415254"/>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a:solidFill>
                  <a:schemeClr val="bg1"/>
                </a:solidFill>
              </a:rPr>
              <a:t>Family expresses interest in pump/CGM</a:t>
            </a:r>
          </a:p>
        </p:txBody>
      </p:sp>
      <p:sp>
        <p:nvSpPr>
          <p:cNvPr id="38" name="Speech Bubble: Oval 37">
            <a:extLst>
              <a:ext uri="{FF2B5EF4-FFF2-40B4-BE49-F238E27FC236}">
                <a16:creationId xmlns:a16="http://schemas.microsoft.com/office/drawing/2014/main" id="{5F927BDD-8DF6-A718-A52D-E92489CED1BF}"/>
              </a:ext>
            </a:extLst>
          </p:cNvPr>
          <p:cNvSpPr/>
          <p:nvPr/>
        </p:nvSpPr>
        <p:spPr>
          <a:xfrm>
            <a:off x="981091" y="3087900"/>
            <a:ext cx="1031319" cy="593584"/>
          </a:xfrm>
          <a:prstGeom prst="wedgeEllipseCallout">
            <a:avLst/>
          </a:prstGeom>
          <a:solidFill>
            <a:schemeClr val="accent2"/>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a:solidFill>
                  <a:schemeClr val="bg1"/>
                </a:solidFill>
              </a:rPr>
              <a:t>Educator comes in clinic room to discuss potential pump/ </a:t>
            </a:r>
            <a:r>
              <a:rPr lang="en-US" sz="600" b="1" dirty="0" err="1">
                <a:solidFill>
                  <a:schemeClr val="bg1"/>
                </a:solidFill>
              </a:rPr>
              <a:t>cgm</a:t>
            </a:r>
            <a:r>
              <a:rPr lang="en-US" sz="600" b="1" dirty="0">
                <a:solidFill>
                  <a:schemeClr val="bg1"/>
                </a:solidFill>
              </a:rPr>
              <a:t> options and initial training</a:t>
            </a:r>
            <a:endParaRPr lang="en-US" sz="600" b="1" dirty="0">
              <a:solidFill>
                <a:schemeClr val="bg1"/>
              </a:solidFill>
            </a:endParaRPr>
          </a:p>
        </p:txBody>
      </p:sp>
      <p:cxnSp>
        <p:nvCxnSpPr>
          <p:cNvPr id="39" name="Straight Arrow Connector 38">
            <a:extLst>
              <a:ext uri="{FF2B5EF4-FFF2-40B4-BE49-F238E27FC236}">
                <a16:creationId xmlns:a16="http://schemas.microsoft.com/office/drawing/2014/main" id="{763D5B29-7CE4-83FA-9148-9C09A8A9043F}"/>
              </a:ext>
            </a:extLst>
          </p:cNvPr>
          <p:cNvCxnSpPr>
            <a:cxnSpLocks/>
          </p:cNvCxnSpPr>
          <p:nvPr/>
        </p:nvCxnSpPr>
        <p:spPr>
          <a:xfrm>
            <a:off x="1514416" y="1640714"/>
            <a:ext cx="995987" cy="6029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tangle: Rounded Corners 6">
            <a:extLst>
              <a:ext uri="{FF2B5EF4-FFF2-40B4-BE49-F238E27FC236}">
                <a16:creationId xmlns:a16="http://schemas.microsoft.com/office/drawing/2014/main" id="{484E1DAA-F5E6-CBFE-9122-22347C87CFF8}"/>
              </a:ext>
            </a:extLst>
          </p:cNvPr>
          <p:cNvSpPr/>
          <p:nvPr/>
        </p:nvSpPr>
        <p:spPr>
          <a:xfrm>
            <a:off x="3353279" y="1080930"/>
            <a:ext cx="759293" cy="42174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a:solidFill>
                  <a:schemeClr val="bg1"/>
                </a:solidFill>
              </a:rPr>
              <a:t>CDE/Provider ask family if they are interested in pump/CGM</a:t>
            </a:r>
          </a:p>
        </p:txBody>
      </p:sp>
      <p:sp>
        <p:nvSpPr>
          <p:cNvPr id="22" name="Flowchart: Terminator 21">
            <a:extLst>
              <a:ext uri="{FF2B5EF4-FFF2-40B4-BE49-F238E27FC236}">
                <a16:creationId xmlns:a16="http://schemas.microsoft.com/office/drawing/2014/main" id="{165A8965-A857-055A-DA2D-424FE163137F}"/>
              </a:ext>
            </a:extLst>
          </p:cNvPr>
          <p:cNvSpPr/>
          <p:nvPr/>
        </p:nvSpPr>
        <p:spPr>
          <a:xfrm>
            <a:off x="5712077" y="1663885"/>
            <a:ext cx="309993" cy="110538"/>
          </a:xfrm>
          <a:prstGeom prst="flowChartTerminator">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825" b="1" dirty="0"/>
          </a:p>
        </p:txBody>
      </p:sp>
      <p:sp>
        <p:nvSpPr>
          <p:cNvPr id="23" name="Flowchart: Decision 22">
            <a:extLst>
              <a:ext uri="{FF2B5EF4-FFF2-40B4-BE49-F238E27FC236}">
                <a16:creationId xmlns:a16="http://schemas.microsoft.com/office/drawing/2014/main" id="{53B9F540-6323-F6ED-C31F-5B1FC286A113}"/>
              </a:ext>
            </a:extLst>
          </p:cNvPr>
          <p:cNvSpPr/>
          <p:nvPr/>
        </p:nvSpPr>
        <p:spPr>
          <a:xfrm>
            <a:off x="5720326" y="1833219"/>
            <a:ext cx="309993" cy="177490"/>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b="1" dirty="0">
              <a:solidFill>
                <a:schemeClr val="bg1"/>
              </a:solidFill>
            </a:endParaRPr>
          </a:p>
        </p:txBody>
      </p:sp>
      <p:sp>
        <p:nvSpPr>
          <p:cNvPr id="25" name="Speech Bubble: Oval 24">
            <a:extLst>
              <a:ext uri="{FF2B5EF4-FFF2-40B4-BE49-F238E27FC236}">
                <a16:creationId xmlns:a16="http://schemas.microsoft.com/office/drawing/2014/main" id="{7D124E1F-2015-CB2E-D839-ECC41F2EA928}"/>
              </a:ext>
            </a:extLst>
          </p:cNvPr>
          <p:cNvSpPr/>
          <p:nvPr/>
        </p:nvSpPr>
        <p:spPr>
          <a:xfrm>
            <a:off x="5720326" y="2080310"/>
            <a:ext cx="309994" cy="153027"/>
          </a:xfrm>
          <a:prstGeom prst="wedgeEllipseCallou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b="1" dirty="0">
              <a:solidFill>
                <a:schemeClr val="bg1"/>
              </a:solidFill>
            </a:endParaRPr>
          </a:p>
        </p:txBody>
      </p:sp>
      <p:sp>
        <p:nvSpPr>
          <p:cNvPr id="28" name="Rectangle: Rounded Corners 27">
            <a:extLst>
              <a:ext uri="{FF2B5EF4-FFF2-40B4-BE49-F238E27FC236}">
                <a16:creationId xmlns:a16="http://schemas.microsoft.com/office/drawing/2014/main" id="{7FBD8480-C9CB-9F67-3526-73E4BE0E7049}"/>
              </a:ext>
            </a:extLst>
          </p:cNvPr>
          <p:cNvSpPr/>
          <p:nvPr/>
        </p:nvSpPr>
        <p:spPr>
          <a:xfrm>
            <a:off x="5761628" y="2309585"/>
            <a:ext cx="256317" cy="12259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b="1" dirty="0">
              <a:solidFill>
                <a:schemeClr val="bg1"/>
              </a:solidFill>
            </a:endParaRPr>
          </a:p>
        </p:txBody>
      </p:sp>
      <p:sp>
        <p:nvSpPr>
          <p:cNvPr id="30" name="Rectangle 29">
            <a:extLst>
              <a:ext uri="{FF2B5EF4-FFF2-40B4-BE49-F238E27FC236}">
                <a16:creationId xmlns:a16="http://schemas.microsoft.com/office/drawing/2014/main" id="{2FA982EF-0E32-0D66-032A-3478CA019039}"/>
              </a:ext>
            </a:extLst>
          </p:cNvPr>
          <p:cNvSpPr/>
          <p:nvPr/>
        </p:nvSpPr>
        <p:spPr>
          <a:xfrm>
            <a:off x="5642933" y="1183625"/>
            <a:ext cx="3265027" cy="13613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3" name="TextBox 32">
            <a:extLst>
              <a:ext uri="{FF2B5EF4-FFF2-40B4-BE49-F238E27FC236}">
                <a16:creationId xmlns:a16="http://schemas.microsoft.com/office/drawing/2014/main" id="{0360DCF3-4118-6600-2572-AA1A89117A0D}"/>
              </a:ext>
            </a:extLst>
          </p:cNvPr>
          <p:cNvSpPr txBox="1"/>
          <p:nvPr/>
        </p:nvSpPr>
        <p:spPr>
          <a:xfrm>
            <a:off x="5651106" y="1211723"/>
            <a:ext cx="3080661" cy="230832"/>
          </a:xfrm>
          <a:prstGeom prst="rect">
            <a:avLst/>
          </a:prstGeom>
          <a:noFill/>
        </p:spPr>
        <p:txBody>
          <a:bodyPr wrap="square" rtlCol="0">
            <a:spAutoFit/>
          </a:bodyPr>
          <a:lstStyle/>
          <a:p>
            <a:r>
              <a:rPr lang="en-US" sz="900" dirty="0"/>
              <a:t>Key:</a:t>
            </a:r>
          </a:p>
        </p:txBody>
      </p:sp>
      <p:sp>
        <p:nvSpPr>
          <p:cNvPr id="34" name="TextBox 33">
            <a:extLst>
              <a:ext uri="{FF2B5EF4-FFF2-40B4-BE49-F238E27FC236}">
                <a16:creationId xmlns:a16="http://schemas.microsoft.com/office/drawing/2014/main" id="{7EBC12BC-E277-6A7A-9F2D-ADF86A22871E}"/>
              </a:ext>
            </a:extLst>
          </p:cNvPr>
          <p:cNvSpPr txBox="1"/>
          <p:nvPr/>
        </p:nvSpPr>
        <p:spPr>
          <a:xfrm>
            <a:off x="6045664" y="1615354"/>
            <a:ext cx="1261752" cy="230832"/>
          </a:xfrm>
          <a:prstGeom prst="rect">
            <a:avLst/>
          </a:prstGeom>
          <a:noFill/>
        </p:spPr>
        <p:txBody>
          <a:bodyPr wrap="square" rtlCol="0">
            <a:spAutoFit/>
          </a:bodyPr>
          <a:lstStyle/>
          <a:p>
            <a:r>
              <a:rPr lang="en-US" sz="900" dirty="0"/>
              <a:t>Process Start</a:t>
            </a:r>
          </a:p>
        </p:txBody>
      </p:sp>
      <p:sp>
        <p:nvSpPr>
          <p:cNvPr id="37" name="TextBox 36">
            <a:extLst>
              <a:ext uri="{FF2B5EF4-FFF2-40B4-BE49-F238E27FC236}">
                <a16:creationId xmlns:a16="http://schemas.microsoft.com/office/drawing/2014/main" id="{B4D92957-4FD4-8EEE-E579-51E6DFFD5401}"/>
              </a:ext>
            </a:extLst>
          </p:cNvPr>
          <p:cNvSpPr txBox="1"/>
          <p:nvPr/>
        </p:nvSpPr>
        <p:spPr>
          <a:xfrm>
            <a:off x="6045462" y="1818189"/>
            <a:ext cx="1261954" cy="230832"/>
          </a:xfrm>
          <a:prstGeom prst="rect">
            <a:avLst/>
          </a:prstGeom>
          <a:noFill/>
        </p:spPr>
        <p:txBody>
          <a:bodyPr wrap="square" rtlCol="0">
            <a:spAutoFit/>
          </a:bodyPr>
          <a:lstStyle/>
          <a:p>
            <a:r>
              <a:rPr lang="en-US" sz="900" dirty="0"/>
              <a:t>Decision</a:t>
            </a:r>
          </a:p>
        </p:txBody>
      </p:sp>
      <p:sp>
        <p:nvSpPr>
          <p:cNvPr id="40" name="TextBox 39">
            <a:extLst>
              <a:ext uri="{FF2B5EF4-FFF2-40B4-BE49-F238E27FC236}">
                <a16:creationId xmlns:a16="http://schemas.microsoft.com/office/drawing/2014/main" id="{026C98FB-234F-B2F4-0686-F1F0139A4886}"/>
              </a:ext>
            </a:extLst>
          </p:cNvPr>
          <p:cNvSpPr txBox="1"/>
          <p:nvPr/>
        </p:nvSpPr>
        <p:spPr>
          <a:xfrm>
            <a:off x="6061704" y="2044914"/>
            <a:ext cx="1245712" cy="230832"/>
          </a:xfrm>
          <a:prstGeom prst="rect">
            <a:avLst/>
          </a:prstGeom>
          <a:noFill/>
        </p:spPr>
        <p:txBody>
          <a:bodyPr wrap="square" rtlCol="0">
            <a:spAutoFit/>
          </a:bodyPr>
          <a:lstStyle/>
          <a:p>
            <a:r>
              <a:rPr lang="en-US" sz="900" dirty="0"/>
              <a:t>Education/Discussion</a:t>
            </a:r>
          </a:p>
        </p:txBody>
      </p:sp>
      <p:sp>
        <p:nvSpPr>
          <p:cNvPr id="41" name="TextBox 40">
            <a:extLst>
              <a:ext uri="{FF2B5EF4-FFF2-40B4-BE49-F238E27FC236}">
                <a16:creationId xmlns:a16="http://schemas.microsoft.com/office/drawing/2014/main" id="{FF4E0DFC-9FE0-611A-DF34-52ACE616BCF4}"/>
              </a:ext>
            </a:extLst>
          </p:cNvPr>
          <p:cNvSpPr txBox="1"/>
          <p:nvPr/>
        </p:nvSpPr>
        <p:spPr>
          <a:xfrm>
            <a:off x="6057131" y="2266725"/>
            <a:ext cx="1245713" cy="230832"/>
          </a:xfrm>
          <a:prstGeom prst="rect">
            <a:avLst/>
          </a:prstGeom>
          <a:noFill/>
        </p:spPr>
        <p:txBody>
          <a:bodyPr wrap="square" rtlCol="0">
            <a:spAutoFit/>
          </a:bodyPr>
          <a:lstStyle/>
          <a:p>
            <a:r>
              <a:rPr lang="en-US" sz="900" dirty="0"/>
              <a:t>Process</a:t>
            </a:r>
          </a:p>
        </p:txBody>
      </p:sp>
      <p:sp>
        <p:nvSpPr>
          <p:cNvPr id="42" name="Rectangle 41">
            <a:extLst>
              <a:ext uri="{FF2B5EF4-FFF2-40B4-BE49-F238E27FC236}">
                <a16:creationId xmlns:a16="http://schemas.microsoft.com/office/drawing/2014/main" id="{D6AE95F5-F710-2932-FBB8-547F16F64380}"/>
              </a:ext>
            </a:extLst>
          </p:cNvPr>
          <p:cNvSpPr/>
          <p:nvPr/>
        </p:nvSpPr>
        <p:spPr>
          <a:xfrm>
            <a:off x="7369334" y="1672775"/>
            <a:ext cx="308296" cy="937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350"/>
          </a:p>
        </p:txBody>
      </p:sp>
      <p:sp>
        <p:nvSpPr>
          <p:cNvPr id="43" name="Rectangle 42">
            <a:extLst>
              <a:ext uri="{FF2B5EF4-FFF2-40B4-BE49-F238E27FC236}">
                <a16:creationId xmlns:a16="http://schemas.microsoft.com/office/drawing/2014/main" id="{F48C6B67-C151-CD9C-C93E-9659B4B74355}"/>
              </a:ext>
            </a:extLst>
          </p:cNvPr>
          <p:cNvSpPr/>
          <p:nvPr/>
        </p:nvSpPr>
        <p:spPr>
          <a:xfrm>
            <a:off x="7366187" y="1895330"/>
            <a:ext cx="308296" cy="937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350"/>
          </a:p>
        </p:txBody>
      </p:sp>
      <p:sp>
        <p:nvSpPr>
          <p:cNvPr id="45" name="TextBox 44">
            <a:extLst>
              <a:ext uri="{FF2B5EF4-FFF2-40B4-BE49-F238E27FC236}">
                <a16:creationId xmlns:a16="http://schemas.microsoft.com/office/drawing/2014/main" id="{89148583-3EB7-84D8-6A80-C6C8F8E17645}"/>
              </a:ext>
            </a:extLst>
          </p:cNvPr>
          <p:cNvSpPr txBox="1"/>
          <p:nvPr/>
        </p:nvSpPr>
        <p:spPr>
          <a:xfrm>
            <a:off x="7696332" y="1610440"/>
            <a:ext cx="1209993" cy="230832"/>
          </a:xfrm>
          <a:prstGeom prst="rect">
            <a:avLst/>
          </a:prstGeom>
          <a:noFill/>
        </p:spPr>
        <p:txBody>
          <a:bodyPr wrap="square" rtlCol="0">
            <a:spAutoFit/>
          </a:bodyPr>
          <a:lstStyle/>
          <a:p>
            <a:r>
              <a:rPr lang="en-US" sz="900" dirty="0"/>
              <a:t>Pt focus</a:t>
            </a:r>
          </a:p>
        </p:txBody>
      </p:sp>
      <p:sp>
        <p:nvSpPr>
          <p:cNvPr id="46" name="TextBox 45">
            <a:extLst>
              <a:ext uri="{FF2B5EF4-FFF2-40B4-BE49-F238E27FC236}">
                <a16:creationId xmlns:a16="http://schemas.microsoft.com/office/drawing/2014/main" id="{BF59C1AC-F331-990C-DBCF-39F87A014BCC}"/>
              </a:ext>
            </a:extLst>
          </p:cNvPr>
          <p:cNvSpPr txBox="1"/>
          <p:nvPr/>
        </p:nvSpPr>
        <p:spPr>
          <a:xfrm>
            <a:off x="7712381" y="1843964"/>
            <a:ext cx="1209993" cy="230832"/>
          </a:xfrm>
          <a:prstGeom prst="rect">
            <a:avLst/>
          </a:prstGeom>
          <a:noFill/>
        </p:spPr>
        <p:txBody>
          <a:bodyPr wrap="square" rtlCol="0">
            <a:spAutoFit/>
          </a:bodyPr>
          <a:lstStyle/>
          <a:p>
            <a:r>
              <a:rPr lang="en-US" sz="900" dirty="0"/>
              <a:t>CDE/Provider focus</a:t>
            </a:r>
          </a:p>
        </p:txBody>
      </p:sp>
      <p:sp>
        <p:nvSpPr>
          <p:cNvPr id="47" name="Flowchart: Decision 46">
            <a:extLst>
              <a:ext uri="{FF2B5EF4-FFF2-40B4-BE49-F238E27FC236}">
                <a16:creationId xmlns:a16="http://schemas.microsoft.com/office/drawing/2014/main" id="{C0AF95B6-EB68-98E7-CC0E-2763C887C123}"/>
              </a:ext>
            </a:extLst>
          </p:cNvPr>
          <p:cNvSpPr/>
          <p:nvPr/>
        </p:nvSpPr>
        <p:spPr>
          <a:xfrm>
            <a:off x="2056453" y="2396103"/>
            <a:ext cx="1229087" cy="505678"/>
          </a:xfrm>
          <a:prstGeom prst="flowChartDecision">
            <a:avLst/>
          </a:prstGeom>
          <a:solidFill>
            <a:schemeClr val="accent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600" dirty="0"/>
              <a:t>Has family received pump/CGM education?</a:t>
            </a:r>
          </a:p>
        </p:txBody>
      </p:sp>
      <p:sp>
        <p:nvSpPr>
          <p:cNvPr id="64" name="Flowchart: Decision 63">
            <a:extLst>
              <a:ext uri="{FF2B5EF4-FFF2-40B4-BE49-F238E27FC236}">
                <a16:creationId xmlns:a16="http://schemas.microsoft.com/office/drawing/2014/main" id="{CFFDA675-0017-36C6-A6D5-54EB61A5EEC6}"/>
              </a:ext>
            </a:extLst>
          </p:cNvPr>
          <p:cNvSpPr/>
          <p:nvPr/>
        </p:nvSpPr>
        <p:spPr>
          <a:xfrm>
            <a:off x="3115184" y="3095432"/>
            <a:ext cx="1089332" cy="880384"/>
          </a:xfrm>
          <a:prstGeom prst="flowChartDecision">
            <a:avLst/>
          </a:prstGeom>
          <a:solidFill>
            <a:schemeClr val="accent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600" dirty="0"/>
              <a:t>Does family know which pump/CGM they would like?</a:t>
            </a:r>
          </a:p>
        </p:txBody>
      </p:sp>
      <p:cxnSp>
        <p:nvCxnSpPr>
          <p:cNvPr id="69" name="Connector: Elbow 68">
            <a:extLst>
              <a:ext uri="{FF2B5EF4-FFF2-40B4-BE49-F238E27FC236}">
                <a16:creationId xmlns:a16="http://schemas.microsoft.com/office/drawing/2014/main" id="{01E194C9-E7E1-19A2-D66F-B9BE5C632AED}"/>
              </a:ext>
            </a:extLst>
          </p:cNvPr>
          <p:cNvCxnSpPr>
            <a:cxnSpLocks/>
            <a:stCxn id="47" idx="3"/>
            <a:endCxn id="64" idx="0"/>
          </p:cNvCxnSpPr>
          <p:nvPr/>
        </p:nvCxnSpPr>
        <p:spPr>
          <a:xfrm>
            <a:off x="3285540" y="2648942"/>
            <a:ext cx="374310" cy="44649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1" name="Connector: Elbow 80">
            <a:extLst>
              <a:ext uri="{FF2B5EF4-FFF2-40B4-BE49-F238E27FC236}">
                <a16:creationId xmlns:a16="http://schemas.microsoft.com/office/drawing/2014/main" id="{75CC0E2F-5AAF-6010-57B7-11D73E2EEE0D}"/>
              </a:ext>
            </a:extLst>
          </p:cNvPr>
          <p:cNvCxnSpPr>
            <a:cxnSpLocks/>
            <a:stCxn id="47" idx="1"/>
            <a:endCxn id="38" idx="0"/>
          </p:cNvCxnSpPr>
          <p:nvPr/>
        </p:nvCxnSpPr>
        <p:spPr>
          <a:xfrm rot="10800000" flipV="1">
            <a:off x="1496751" y="2727313"/>
            <a:ext cx="543370" cy="36058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90" name="TextBox 89">
            <a:extLst>
              <a:ext uri="{FF2B5EF4-FFF2-40B4-BE49-F238E27FC236}">
                <a16:creationId xmlns:a16="http://schemas.microsoft.com/office/drawing/2014/main" id="{208DF655-ECD8-32B5-B95F-0F0B3A073C40}"/>
              </a:ext>
            </a:extLst>
          </p:cNvPr>
          <p:cNvSpPr txBox="1"/>
          <p:nvPr/>
        </p:nvSpPr>
        <p:spPr>
          <a:xfrm>
            <a:off x="3333647" y="2589427"/>
            <a:ext cx="300077" cy="184666"/>
          </a:xfrm>
          <a:prstGeom prst="rect">
            <a:avLst/>
          </a:prstGeom>
          <a:noFill/>
        </p:spPr>
        <p:txBody>
          <a:bodyPr wrap="square" rtlCol="0">
            <a:spAutoFit/>
          </a:bodyPr>
          <a:lstStyle/>
          <a:p>
            <a:r>
              <a:rPr lang="en-US" sz="600" dirty="0"/>
              <a:t>YES</a:t>
            </a:r>
          </a:p>
        </p:txBody>
      </p:sp>
      <p:sp>
        <p:nvSpPr>
          <p:cNvPr id="91" name="TextBox 90">
            <a:extLst>
              <a:ext uri="{FF2B5EF4-FFF2-40B4-BE49-F238E27FC236}">
                <a16:creationId xmlns:a16="http://schemas.microsoft.com/office/drawing/2014/main" id="{9DE3AC3E-3676-0081-A4B3-C8FB03DB3401}"/>
              </a:ext>
            </a:extLst>
          </p:cNvPr>
          <p:cNvSpPr txBox="1"/>
          <p:nvPr/>
        </p:nvSpPr>
        <p:spPr>
          <a:xfrm>
            <a:off x="1794901" y="2580238"/>
            <a:ext cx="300077" cy="184666"/>
          </a:xfrm>
          <a:prstGeom prst="rect">
            <a:avLst/>
          </a:prstGeom>
          <a:noFill/>
        </p:spPr>
        <p:txBody>
          <a:bodyPr wrap="square" rtlCol="0">
            <a:spAutoFit/>
          </a:bodyPr>
          <a:lstStyle/>
          <a:p>
            <a:r>
              <a:rPr lang="en-US" sz="600" dirty="0"/>
              <a:t>NO</a:t>
            </a:r>
          </a:p>
        </p:txBody>
      </p:sp>
      <p:sp>
        <p:nvSpPr>
          <p:cNvPr id="97" name="Speech Bubble: Oval 96">
            <a:extLst>
              <a:ext uri="{FF2B5EF4-FFF2-40B4-BE49-F238E27FC236}">
                <a16:creationId xmlns:a16="http://schemas.microsoft.com/office/drawing/2014/main" id="{12359FCC-4740-038E-EA95-8CC82B3AB552}"/>
              </a:ext>
            </a:extLst>
          </p:cNvPr>
          <p:cNvSpPr/>
          <p:nvPr/>
        </p:nvSpPr>
        <p:spPr>
          <a:xfrm>
            <a:off x="2335552" y="3736774"/>
            <a:ext cx="1074462" cy="722711"/>
          </a:xfrm>
          <a:prstGeom prst="wedgeEllipseCallout">
            <a:avLst/>
          </a:prstGeom>
          <a:solidFill>
            <a:schemeClr val="accent2"/>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a:solidFill>
                  <a:schemeClr val="bg1"/>
                </a:solidFill>
              </a:rPr>
              <a:t>Discuss process on next steps to order </a:t>
            </a:r>
            <a:r>
              <a:rPr lang="en-US" sz="600" b="1" dirty="0">
                <a:solidFill>
                  <a:schemeClr val="bg1"/>
                </a:solidFill>
              </a:rPr>
              <a:t>pump/CGM and have provider write prescription</a:t>
            </a:r>
            <a:endParaRPr lang="en-US" sz="600" b="1" dirty="0">
              <a:solidFill>
                <a:schemeClr val="bg1"/>
              </a:solidFill>
            </a:endParaRPr>
          </a:p>
        </p:txBody>
      </p:sp>
      <p:cxnSp>
        <p:nvCxnSpPr>
          <p:cNvPr id="100" name="Connector: Elbow 99">
            <a:extLst>
              <a:ext uri="{FF2B5EF4-FFF2-40B4-BE49-F238E27FC236}">
                <a16:creationId xmlns:a16="http://schemas.microsoft.com/office/drawing/2014/main" id="{67CA5E97-A224-22D1-0B68-F212D207F1A6}"/>
              </a:ext>
            </a:extLst>
          </p:cNvPr>
          <p:cNvCxnSpPr>
            <a:cxnSpLocks/>
            <a:stCxn id="64" idx="1"/>
            <a:endCxn id="97" idx="0"/>
          </p:cNvCxnSpPr>
          <p:nvPr/>
        </p:nvCxnSpPr>
        <p:spPr>
          <a:xfrm rot="10800000" flipV="1">
            <a:off x="2893658" y="3470613"/>
            <a:ext cx="221527" cy="33424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9408A995-7C96-4B11-B80A-12E445247B6D}"/>
              </a:ext>
            </a:extLst>
          </p:cNvPr>
          <p:cNvSpPr txBox="1"/>
          <p:nvPr/>
        </p:nvSpPr>
        <p:spPr>
          <a:xfrm>
            <a:off x="4208737" y="3303901"/>
            <a:ext cx="300077" cy="184666"/>
          </a:xfrm>
          <a:prstGeom prst="rect">
            <a:avLst/>
          </a:prstGeom>
          <a:noFill/>
        </p:spPr>
        <p:txBody>
          <a:bodyPr wrap="square" rtlCol="0">
            <a:spAutoFit/>
          </a:bodyPr>
          <a:lstStyle/>
          <a:p>
            <a:r>
              <a:rPr lang="en-US" sz="600" dirty="0"/>
              <a:t>NO</a:t>
            </a:r>
          </a:p>
        </p:txBody>
      </p:sp>
      <p:sp>
        <p:nvSpPr>
          <p:cNvPr id="103" name="TextBox 102">
            <a:extLst>
              <a:ext uri="{FF2B5EF4-FFF2-40B4-BE49-F238E27FC236}">
                <a16:creationId xmlns:a16="http://schemas.microsoft.com/office/drawing/2014/main" id="{6A07EBAE-6C6F-07E9-9C8C-06D12E0BC084}"/>
              </a:ext>
            </a:extLst>
          </p:cNvPr>
          <p:cNvSpPr txBox="1"/>
          <p:nvPr/>
        </p:nvSpPr>
        <p:spPr>
          <a:xfrm>
            <a:off x="2871595" y="3313982"/>
            <a:ext cx="300077" cy="184666"/>
          </a:xfrm>
          <a:prstGeom prst="rect">
            <a:avLst/>
          </a:prstGeom>
          <a:noFill/>
        </p:spPr>
        <p:txBody>
          <a:bodyPr wrap="square" rtlCol="0">
            <a:spAutoFit/>
          </a:bodyPr>
          <a:lstStyle/>
          <a:p>
            <a:r>
              <a:rPr lang="en-US" sz="600" dirty="0"/>
              <a:t>YES</a:t>
            </a:r>
          </a:p>
        </p:txBody>
      </p:sp>
      <p:sp>
        <p:nvSpPr>
          <p:cNvPr id="105" name="Rectangle: Rounded Corners 104">
            <a:extLst>
              <a:ext uri="{FF2B5EF4-FFF2-40B4-BE49-F238E27FC236}">
                <a16:creationId xmlns:a16="http://schemas.microsoft.com/office/drawing/2014/main" id="{4E6EDB01-6D72-4BB0-5973-05CF857FA07B}"/>
              </a:ext>
            </a:extLst>
          </p:cNvPr>
          <p:cNvSpPr/>
          <p:nvPr/>
        </p:nvSpPr>
        <p:spPr>
          <a:xfrm>
            <a:off x="2467677" y="4788773"/>
            <a:ext cx="764473" cy="58196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a:solidFill>
                  <a:schemeClr val="bg1"/>
                </a:solidFill>
              </a:rPr>
              <a:t>RX for CGM sent to appropriate distributor based on insurance</a:t>
            </a:r>
          </a:p>
        </p:txBody>
      </p:sp>
      <p:sp>
        <p:nvSpPr>
          <p:cNvPr id="106" name="Speech Bubble: Oval 105">
            <a:extLst>
              <a:ext uri="{FF2B5EF4-FFF2-40B4-BE49-F238E27FC236}">
                <a16:creationId xmlns:a16="http://schemas.microsoft.com/office/drawing/2014/main" id="{ABCFF66F-EDC4-765C-58D4-4E6831AEC0C7}"/>
              </a:ext>
            </a:extLst>
          </p:cNvPr>
          <p:cNvSpPr/>
          <p:nvPr/>
        </p:nvSpPr>
        <p:spPr>
          <a:xfrm>
            <a:off x="3886374" y="3804854"/>
            <a:ext cx="1164259" cy="522956"/>
          </a:xfrm>
          <a:prstGeom prst="wedgeEllipseCallout">
            <a:avLst/>
          </a:prstGeom>
          <a:solidFill>
            <a:schemeClr val="accent2"/>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25" b="1" dirty="0">
                <a:solidFill>
                  <a:schemeClr val="bg1"/>
                </a:solidFill>
              </a:rPr>
              <a:t>CDE/Provider </a:t>
            </a:r>
            <a:r>
              <a:rPr lang="en-US" sz="525" b="1" dirty="0">
                <a:solidFill>
                  <a:schemeClr val="bg1"/>
                </a:solidFill>
              </a:rPr>
              <a:t>provides information regarding the different options available and what makes sense for their goals and needs</a:t>
            </a:r>
            <a:endParaRPr lang="en-US" sz="525" b="1" dirty="0">
              <a:solidFill>
                <a:schemeClr val="bg1"/>
              </a:solidFill>
            </a:endParaRPr>
          </a:p>
        </p:txBody>
      </p:sp>
      <p:cxnSp>
        <p:nvCxnSpPr>
          <p:cNvPr id="108" name="Connector: Elbow 107">
            <a:extLst>
              <a:ext uri="{FF2B5EF4-FFF2-40B4-BE49-F238E27FC236}">
                <a16:creationId xmlns:a16="http://schemas.microsoft.com/office/drawing/2014/main" id="{6DE01351-7609-C0A1-9952-63F7123AD5D1}"/>
              </a:ext>
            </a:extLst>
          </p:cNvPr>
          <p:cNvCxnSpPr>
            <a:cxnSpLocks/>
            <a:stCxn id="64" idx="3"/>
            <a:endCxn id="106" idx="0"/>
          </p:cNvCxnSpPr>
          <p:nvPr/>
        </p:nvCxnSpPr>
        <p:spPr>
          <a:xfrm>
            <a:off x="4204515" y="3470613"/>
            <a:ext cx="263988" cy="33424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10" name="Rectangle: Rounded Corners 109">
            <a:extLst>
              <a:ext uri="{FF2B5EF4-FFF2-40B4-BE49-F238E27FC236}">
                <a16:creationId xmlns:a16="http://schemas.microsoft.com/office/drawing/2014/main" id="{A3C850A1-8296-8744-6850-52BAAC048CA0}"/>
              </a:ext>
            </a:extLst>
          </p:cNvPr>
          <p:cNvSpPr/>
          <p:nvPr/>
        </p:nvSpPr>
        <p:spPr>
          <a:xfrm>
            <a:off x="1675871" y="4788664"/>
            <a:ext cx="659681" cy="415254"/>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25" b="1" dirty="0">
                <a:solidFill>
                  <a:schemeClr val="bg1"/>
                </a:solidFill>
              </a:rPr>
              <a:t>Family reaches out to pump company to start process</a:t>
            </a:r>
            <a:endParaRPr lang="en-US" sz="525" b="1" dirty="0">
              <a:solidFill>
                <a:schemeClr val="bg1"/>
              </a:solidFill>
            </a:endParaRPr>
          </a:p>
        </p:txBody>
      </p:sp>
      <p:sp>
        <p:nvSpPr>
          <p:cNvPr id="111" name="Rectangle: Rounded Corners 110">
            <a:extLst>
              <a:ext uri="{FF2B5EF4-FFF2-40B4-BE49-F238E27FC236}">
                <a16:creationId xmlns:a16="http://schemas.microsoft.com/office/drawing/2014/main" id="{0881FA86-C56B-E4B9-D261-F9876ABC543D}"/>
              </a:ext>
            </a:extLst>
          </p:cNvPr>
          <p:cNvSpPr/>
          <p:nvPr/>
        </p:nvSpPr>
        <p:spPr>
          <a:xfrm>
            <a:off x="3410014" y="4740512"/>
            <a:ext cx="698861" cy="41525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a:solidFill>
                  <a:schemeClr val="bg1"/>
                </a:solidFill>
              </a:rPr>
              <a:t>Rx sent to pharmacy</a:t>
            </a:r>
          </a:p>
        </p:txBody>
      </p:sp>
      <p:sp>
        <p:nvSpPr>
          <p:cNvPr id="112" name="TextBox 111">
            <a:extLst>
              <a:ext uri="{FF2B5EF4-FFF2-40B4-BE49-F238E27FC236}">
                <a16:creationId xmlns:a16="http://schemas.microsoft.com/office/drawing/2014/main" id="{23C5A150-E8BC-2144-7AFF-F805D77AF6A3}"/>
              </a:ext>
            </a:extLst>
          </p:cNvPr>
          <p:cNvSpPr txBox="1"/>
          <p:nvPr/>
        </p:nvSpPr>
        <p:spPr>
          <a:xfrm>
            <a:off x="3378314" y="4198938"/>
            <a:ext cx="508059" cy="173124"/>
          </a:xfrm>
          <a:prstGeom prst="rect">
            <a:avLst/>
          </a:prstGeom>
          <a:noFill/>
        </p:spPr>
        <p:txBody>
          <a:bodyPr wrap="square" rtlCol="0">
            <a:spAutoFit/>
          </a:bodyPr>
          <a:lstStyle/>
          <a:p>
            <a:r>
              <a:rPr lang="en-US" sz="525" dirty="0" err="1"/>
              <a:t>Omnipod</a:t>
            </a:r>
            <a:r>
              <a:rPr lang="en-US" sz="525" dirty="0"/>
              <a:t> 5</a:t>
            </a:r>
          </a:p>
        </p:txBody>
      </p:sp>
      <p:sp>
        <p:nvSpPr>
          <p:cNvPr id="113" name="TextBox 112">
            <a:extLst>
              <a:ext uri="{FF2B5EF4-FFF2-40B4-BE49-F238E27FC236}">
                <a16:creationId xmlns:a16="http://schemas.microsoft.com/office/drawing/2014/main" id="{04CC860E-5D79-3D7D-7034-F4957911C21A}"/>
              </a:ext>
            </a:extLst>
          </p:cNvPr>
          <p:cNvSpPr txBox="1"/>
          <p:nvPr/>
        </p:nvSpPr>
        <p:spPr>
          <a:xfrm>
            <a:off x="1696014" y="4439549"/>
            <a:ext cx="791739" cy="173124"/>
          </a:xfrm>
          <a:prstGeom prst="rect">
            <a:avLst/>
          </a:prstGeom>
          <a:noFill/>
        </p:spPr>
        <p:txBody>
          <a:bodyPr wrap="square" rtlCol="0">
            <a:spAutoFit/>
          </a:bodyPr>
          <a:lstStyle/>
          <a:p>
            <a:r>
              <a:rPr lang="en-US" sz="525" dirty="0"/>
              <a:t>Tandem</a:t>
            </a:r>
            <a:endParaRPr lang="en-US" sz="525" dirty="0"/>
          </a:p>
        </p:txBody>
      </p:sp>
      <p:cxnSp>
        <p:nvCxnSpPr>
          <p:cNvPr id="115" name="Connector: Elbow 114">
            <a:extLst>
              <a:ext uri="{FF2B5EF4-FFF2-40B4-BE49-F238E27FC236}">
                <a16:creationId xmlns:a16="http://schemas.microsoft.com/office/drawing/2014/main" id="{7083D8B9-442E-9596-8B5E-504358AD8B97}"/>
              </a:ext>
            </a:extLst>
          </p:cNvPr>
          <p:cNvCxnSpPr>
            <a:cxnSpLocks/>
            <a:stCxn id="97" idx="6"/>
            <a:endCxn id="111" idx="0"/>
          </p:cNvCxnSpPr>
          <p:nvPr/>
        </p:nvCxnSpPr>
        <p:spPr>
          <a:xfrm>
            <a:off x="3410014" y="4132169"/>
            <a:ext cx="349431" cy="60834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0" name="Connector: Elbow 119">
            <a:extLst>
              <a:ext uri="{FF2B5EF4-FFF2-40B4-BE49-F238E27FC236}">
                <a16:creationId xmlns:a16="http://schemas.microsoft.com/office/drawing/2014/main" id="{71EAD46D-A14B-ED23-FF61-5D643373FA57}"/>
              </a:ext>
            </a:extLst>
          </p:cNvPr>
          <p:cNvCxnSpPr>
            <a:cxnSpLocks/>
            <a:stCxn id="97" idx="2"/>
            <a:endCxn id="110" idx="0"/>
          </p:cNvCxnSpPr>
          <p:nvPr/>
        </p:nvCxnSpPr>
        <p:spPr>
          <a:xfrm rot="10800000" flipV="1">
            <a:off x="2005713" y="4132169"/>
            <a:ext cx="371588" cy="65649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47BAF712-3ACA-F8C4-CFFF-53ED3850BFEA}"/>
              </a:ext>
            </a:extLst>
          </p:cNvPr>
          <p:cNvCxnSpPr>
            <a:cxnSpLocks/>
            <a:stCxn id="97" idx="4"/>
            <a:endCxn id="105" idx="0"/>
          </p:cNvCxnSpPr>
          <p:nvPr/>
        </p:nvCxnSpPr>
        <p:spPr>
          <a:xfrm flipH="1">
            <a:off x="2849913" y="4459486"/>
            <a:ext cx="43744" cy="3292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8" name="TextBox 127">
            <a:extLst>
              <a:ext uri="{FF2B5EF4-FFF2-40B4-BE49-F238E27FC236}">
                <a16:creationId xmlns:a16="http://schemas.microsoft.com/office/drawing/2014/main" id="{E9006F4F-1052-4896-4062-E693097E0396}"/>
              </a:ext>
            </a:extLst>
          </p:cNvPr>
          <p:cNvSpPr txBox="1"/>
          <p:nvPr/>
        </p:nvSpPr>
        <p:spPr>
          <a:xfrm>
            <a:off x="2519453" y="4555846"/>
            <a:ext cx="507603" cy="184666"/>
          </a:xfrm>
          <a:prstGeom prst="rect">
            <a:avLst/>
          </a:prstGeom>
          <a:noFill/>
        </p:spPr>
        <p:txBody>
          <a:bodyPr wrap="square" rtlCol="0">
            <a:spAutoFit/>
          </a:bodyPr>
          <a:lstStyle/>
          <a:p>
            <a:r>
              <a:rPr lang="en-US" sz="600" dirty="0"/>
              <a:t>CGM</a:t>
            </a:r>
          </a:p>
        </p:txBody>
      </p:sp>
      <p:sp>
        <p:nvSpPr>
          <p:cNvPr id="146" name="TextBox 145">
            <a:extLst>
              <a:ext uri="{FF2B5EF4-FFF2-40B4-BE49-F238E27FC236}">
                <a16:creationId xmlns:a16="http://schemas.microsoft.com/office/drawing/2014/main" id="{1F3FA550-5792-3678-9766-4BC9DB76DD08}"/>
              </a:ext>
            </a:extLst>
          </p:cNvPr>
          <p:cNvSpPr txBox="1"/>
          <p:nvPr/>
        </p:nvSpPr>
        <p:spPr>
          <a:xfrm>
            <a:off x="2875944" y="2048755"/>
            <a:ext cx="300077" cy="184666"/>
          </a:xfrm>
          <a:prstGeom prst="rect">
            <a:avLst/>
          </a:prstGeom>
          <a:noFill/>
        </p:spPr>
        <p:txBody>
          <a:bodyPr wrap="square" rtlCol="0">
            <a:spAutoFit/>
          </a:bodyPr>
          <a:lstStyle/>
          <a:p>
            <a:r>
              <a:rPr lang="en-US" sz="600" dirty="0"/>
              <a:t>YES</a:t>
            </a:r>
          </a:p>
        </p:txBody>
      </p:sp>
      <p:sp>
        <p:nvSpPr>
          <p:cNvPr id="147" name="TextBox 146">
            <a:extLst>
              <a:ext uri="{FF2B5EF4-FFF2-40B4-BE49-F238E27FC236}">
                <a16:creationId xmlns:a16="http://schemas.microsoft.com/office/drawing/2014/main" id="{6F9F0E76-07E8-DD37-CD6B-C194D858EB29}"/>
              </a:ext>
            </a:extLst>
          </p:cNvPr>
          <p:cNvSpPr txBox="1"/>
          <p:nvPr/>
        </p:nvSpPr>
        <p:spPr>
          <a:xfrm>
            <a:off x="4474569" y="2067997"/>
            <a:ext cx="300077" cy="184666"/>
          </a:xfrm>
          <a:prstGeom prst="rect">
            <a:avLst/>
          </a:prstGeom>
          <a:noFill/>
        </p:spPr>
        <p:txBody>
          <a:bodyPr wrap="square" rtlCol="0">
            <a:spAutoFit/>
          </a:bodyPr>
          <a:lstStyle/>
          <a:p>
            <a:r>
              <a:rPr lang="en-US" sz="600" dirty="0"/>
              <a:t>NO</a:t>
            </a:r>
          </a:p>
        </p:txBody>
      </p:sp>
      <p:sp>
        <p:nvSpPr>
          <p:cNvPr id="148" name="Speech Bubble: Oval 147">
            <a:extLst>
              <a:ext uri="{FF2B5EF4-FFF2-40B4-BE49-F238E27FC236}">
                <a16:creationId xmlns:a16="http://schemas.microsoft.com/office/drawing/2014/main" id="{D470FF8A-2D58-6E40-B798-1435830A5541}"/>
              </a:ext>
            </a:extLst>
          </p:cNvPr>
          <p:cNvSpPr/>
          <p:nvPr/>
        </p:nvSpPr>
        <p:spPr>
          <a:xfrm>
            <a:off x="4346733" y="2339269"/>
            <a:ext cx="1164259" cy="845255"/>
          </a:xfrm>
          <a:prstGeom prst="wedgeEllipseCallout">
            <a:avLst/>
          </a:prstGeom>
          <a:solidFill>
            <a:schemeClr val="accent2"/>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25" b="1" dirty="0">
                <a:solidFill>
                  <a:schemeClr val="bg1"/>
                </a:solidFill>
              </a:rPr>
              <a:t>CDE/Provider </a:t>
            </a:r>
            <a:r>
              <a:rPr lang="en-US" sz="525" b="1" dirty="0">
                <a:solidFill>
                  <a:schemeClr val="bg1"/>
                </a:solidFill>
              </a:rPr>
              <a:t>provides </a:t>
            </a:r>
            <a:r>
              <a:rPr lang="en-US" sz="525" b="1" dirty="0">
                <a:solidFill>
                  <a:schemeClr val="bg1"/>
                </a:solidFill>
              </a:rPr>
              <a:t>ongoing support/education to help family make pump decision</a:t>
            </a:r>
            <a:r>
              <a:rPr lang="en-US" sz="525" b="1" dirty="0">
                <a:solidFill>
                  <a:schemeClr val="bg1"/>
                </a:solidFill>
              </a:rPr>
              <a:t>. Send them home with samples of </a:t>
            </a:r>
            <a:r>
              <a:rPr lang="en-US" sz="525" b="1" dirty="0" err="1">
                <a:solidFill>
                  <a:schemeClr val="bg1"/>
                </a:solidFill>
              </a:rPr>
              <a:t>Dexcom</a:t>
            </a:r>
            <a:r>
              <a:rPr lang="en-US" sz="525" b="1" dirty="0">
                <a:solidFill>
                  <a:schemeClr val="bg1"/>
                </a:solidFill>
              </a:rPr>
              <a:t> or </a:t>
            </a:r>
            <a:r>
              <a:rPr lang="en-US" sz="525" b="1" dirty="0" err="1">
                <a:solidFill>
                  <a:schemeClr val="bg1"/>
                </a:solidFill>
              </a:rPr>
              <a:t>libre</a:t>
            </a:r>
            <a:r>
              <a:rPr lang="en-US" sz="525" b="1" dirty="0">
                <a:solidFill>
                  <a:schemeClr val="bg1"/>
                </a:solidFill>
              </a:rPr>
              <a:t> if they do not have a CGM</a:t>
            </a:r>
            <a:endParaRPr lang="en-US" sz="525" b="1" dirty="0">
              <a:solidFill>
                <a:schemeClr val="bg1"/>
              </a:solidFill>
            </a:endParaRPr>
          </a:p>
        </p:txBody>
      </p:sp>
      <p:cxnSp>
        <p:nvCxnSpPr>
          <p:cNvPr id="149" name="Connector: Elbow 148">
            <a:extLst>
              <a:ext uri="{FF2B5EF4-FFF2-40B4-BE49-F238E27FC236}">
                <a16:creationId xmlns:a16="http://schemas.microsoft.com/office/drawing/2014/main" id="{9984D981-4353-F12F-CA3B-9ACC0A7C09C2}"/>
              </a:ext>
            </a:extLst>
          </p:cNvPr>
          <p:cNvCxnSpPr>
            <a:cxnSpLocks/>
            <a:stCxn id="167" idx="3"/>
            <a:endCxn id="148" idx="0"/>
          </p:cNvCxnSpPr>
          <p:nvPr/>
        </p:nvCxnSpPr>
        <p:spPr>
          <a:xfrm>
            <a:off x="4395135" y="2204066"/>
            <a:ext cx="533727" cy="13520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0" name="Connector: Elbow 159">
            <a:extLst>
              <a:ext uri="{FF2B5EF4-FFF2-40B4-BE49-F238E27FC236}">
                <a16:creationId xmlns:a16="http://schemas.microsoft.com/office/drawing/2014/main" id="{B1E065B2-4853-5181-CEEA-B2C48FC1B415}"/>
              </a:ext>
            </a:extLst>
          </p:cNvPr>
          <p:cNvCxnSpPr>
            <a:cxnSpLocks/>
            <a:stCxn id="167" idx="1"/>
            <a:endCxn id="47" idx="0"/>
          </p:cNvCxnSpPr>
          <p:nvPr/>
        </p:nvCxnSpPr>
        <p:spPr>
          <a:xfrm rot="10800000" flipV="1">
            <a:off x="2654665" y="2204065"/>
            <a:ext cx="511385" cy="27040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67" name="Flowchart: Decision 166">
            <a:extLst>
              <a:ext uri="{FF2B5EF4-FFF2-40B4-BE49-F238E27FC236}">
                <a16:creationId xmlns:a16="http://schemas.microsoft.com/office/drawing/2014/main" id="{128AE3C8-8E76-1EAA-FBE4-C5E6EA46F33F}"/>
              </a:ext>
            </a:extLst>
          </p:cNvPr>
          <p:cNvSpPr/>
          <p:nvPr/>
        </p:nvSpPr>
        <p:spPr>
          <a:xfrm>
            <a:off x="3157927" y="1870166"/>
            <a:ext cx="1229087" cy="505678"/>
          </a:xfrm>
          <a:prstGeom prst="flowChartDecision">
            <a:avLst/>
          </a:prstGeom>
          <a:solidFill>
            <a:schemeClr val="accent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600" dirty="0"/>
              <a:t>Is family interested in pumps/CGMs?</a:t>
            </a:r>
          </a:p>
        </p:txBody>
      </p:sp>
      <p:cxnSp>
        <p:nvCxnSpPr>
          <p:cNvPr id="171" name="Straight Arrow Connector 170">
            <a:extLst>
              <a:ext uri="{FF2B5EF4-FFF2-40B4-BE49-F238E27FC236}">
                <a16:creationId xmlns:a16="http://schemas.microsoft.com/office/drawing/2014/main" id="{38C108AA-4285-68F8-01E9-B00E126D8CEC}"/>
              </a:ext>
            </a:extLst>
          </p:cNvPr>
          <p:cNvCxnSpPr>
            <a:cxnSpLocks/>
          </p:cNvCxnSpPr>
          <p:nvPr/>
        </p:nvCxnSpPr>
        <p:spPr>
          <a:xfrm>
            <a:off x="3246093" y="763130"/>
            <a:ext cx="574163" cy="2609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6" name="Straight Arrow Connector 185">
            <a:extLst>
              <a:ext uri="{FF2B5EF4-FFF2-40B4-BE49-F238E27FC236}">
                <a16:creationId xmlns:a16="http://schemas.microsoft.com/office/drawing/2014/main" id="{F8366687-D98E-1CC8-1785-B9AAD523BB48}"/>
              </a:ext>
            </a:extLst>
          </p:cNvPr>
          <p:cNvCxnSpPr>
            <a:cxnSpLocks/>
          </p:cNvCxnSpPr>
          <p:nvPr/>
        </p:nvCxnSpPr>
        <p:spPr>
          <a:xfrm flipH="1">
            <a:off x="3828081" y="1573310"/>
            <a:ext cx="39665" cy="2904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0" name="Straight Arrow Connector 189">
            <a:extLst>
              <a:ext uri="{FF2B5EF4-FFF2-40B4-BE49-F238E27FC236}">
                <a16:creationId xmlns:a16="http://schemas.microsoft.com/office/drawing/2014/main" id="{129E5836-5934-1B65-6B40-034803160283}"/>
              </a:ext>
            </a:extLst>
          </p:cNvPr>
          <p:cNvCxnSpPr>
            <a:cxnSpLocks/>
            <a:stCxn id="38" idx="6"/>
            <a:endCxn id="97" idx="0"/>
          </p:cNvCxnSpPr>
          <p:nvPr/>
        </p:nvCxnSpPr>
        <p:spPr>
          <a:xfrm>
            <a:off x="2012410" y="3384693"/>
            <a:ext cx="881247" cy="4201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stCxn id="106" idx="2"/>
          </p:cNvCxnSpPr>
          <p:nvPr/>
        </p:nvCxnSpPr>
        <p:spPr>
          <a:xfrm flipH="1" flipV="1">
            <a:off x="3333647" y="4066332"/>
            <a:ext cx="55272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11" idx="2"/>
          </p:cNvCxnSpPr>
          <p:nvPr/>
        </p:nvCxnSpPr>
        <p:spPr>
          <a:xfrm flipH="1">
            <a:off x="3748506" y="5155766"/>
            <a:ext cx="10939" cy="1130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Rounded Corners 109">
            <a:extLst>
              <a:ext uri="{FF2B5EF4-FFF2-40B4-BE49-F238E27FC236}">
                <a16:creationId xmlns:a16="http://schemas.microsoft.com/office/drawing/2014/main" id="{A3C850A1-8296-8744-6850-52BAAC048CA0}"/>
              </a:ext>
            </a:extLst>
          </p:cNvPr>
          <p:cNvSpPr/>
          <p:nvPr/>
        </p:nvSpPr>
        <p:spPr>
          <a:xfrm>
            <a:off x="3355837" y="5289695"/>
            <a:ext cx="944489" cy="667139"/>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a:solidFill>
                  <a:schemeClr val="bg1"/>
                </a:solidFill>
              </a:rPr>
              <a:t>Family </a:t>
            </a:r>
            <a:r>
              <a:rPr lang="en-US" sz="600" b="1" dirty="0">
                <a:solidFill>
                  <a:schemeClr val="bg1"/>
                </a:solidFill>
              </a:rPr>
              <a:t>begins pump start/ intro guide per </a:t>
            </a:r>
            <a:r>
              <a:rPr lang="en-US" sz="600" b="1" dirty="0" err="1">
                <a:solidFill>
                  <a:schemeClr val="bg1"/>
                </a:solidFill>
              </a:rPr>
              <a:t>omnipod</a:t>
            </a:r>
            <a:r>
              <a:rPr lang="en-US" sz="600" b="1" dirty="0">
                <a:solidFill>
                  <a:schemeClr val="bg1"/>
                </a:solidFill>
              </a:rPr>
              <a:t> guidelines. They are advised to reach out to the clinic two weeks after start</a:t>
            </a:r>
            <a:endParaRPr lang="en-US" sz="600" b="1" dirty="0">
              <a:solidFill>
                <a:schemeClr val="bg1"/>
              </a:solidFill>
            </a:endParaRPr>
          </a:p>
        </p:txBody>
      </p:sp>
      <p:cxnSp>
        <p:nvCxnSpPr>
          <p:cNvPr id="24" name="Straight Arrow Connector 23"/>
          <p:cNvCxnSpPr>
            <a:stCxn id="110" idx="2"/>
          </p:cNvCxnSpPr>
          <p:nvPr/>
        </p:nvCxnSpPr>
        <p:spPr>
          <a:xfrm>
            <a:off x="2005712" y="5203918"/>
            <a:ext cx="6698" cy="3139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Rectangle: Rounded Corners 109">
            <a:extLst>
              <a:ext uri="{FF2B5EF4-FFF2-40B4-BE49-F238E27FC236}">
                <a16:creationId xmlns:a16="http://schemas.microsoft.com/office/drawing/2014/main" id="{A3C850A1-8296-8744-6850-52BAAC048CA0}"/>
              </a:ext>
            </a:extLst>
          </p:cNvPr>
          <p:cNvSpPr/>
          <p:nvPr/>
        </p:nvSpPr>
        <p:spPr>
          <a:xfrm>
            <a:off x="719259" y="5370738"/>
            <a:ext cx="1658042" cy="571154"/>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a:solidFill>
                  <a:schemeClr val="bg1"/>
                </a:solidFill>
              </a:rPr>
              <a:t>Once the pump has shipped Tandem or Medtronic will email regarding scheduling training. Patient is advised to contact the clinic 2 weeks after pump start to review.</a:t>
            </a:r>
            <a:endParaRPr lang="en-US" sz="600" b="1" dirty="0">
              <a:solidFill>
                <a:schemeClr val="bg1"/>
              </a:solidFill>
            </a:endParaRPr>
          </a:p>
        </p:txBody>
      </p:sp>
      <p:sp>
        <p:nvSpPr>
          <p:cNvPr id="26" name="Explosion 1 25"/>
          <p:cNvSpPr/>
          <p:nvPr/>
        </p:nvSpPr>
        <p:spPr>
          <a:xfrm>
            <a:off x="5674626" y="1371574"/>
            <a:ext cx="336353" cy="249112"/>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7" name="TextBox 26"/>
          <p:cNvSpPr txBox="1"/>
          <p:nvPr/>
        </p:nvSpPr>
        <p:spPr>
          <a:xfrm>
            <a:off x="6043318" y="1338857"/>
            <a:ext cx="681732" cy="230832"/>
          </a:xfrm>
          <a:prstGeom prst="rect">
            <a:avLst/>
          </a:prstGeom>
          <a:noFill/>
        </p:spPr>
        <p:txBody>
          <a:bodyPr wrap="square" rtlCol="0">
            <a:spAutoFit/>
          </a:bodyPr>
          <a:lstStyle/>
          <a:p>
            <a:r>
              <a:rPr lang="en-US" sz="900" dirty="0"/>
              <a:t>Pain Point</a:t>
            </a:r>
            <a:endParaRPr lang="en-US" sz="900" dirty="0"/>
          </a:p>
        </p:txBody>
      </p:sp>
      <p:sp>
        <p:nvSpPr>
          <p:cNvPr id="75" name="Explosion 1 74"/>
          <p:cNvSpPr/>
          <p:nvPr/>
        </p:nvSpPr>
        <p:spPr>
          <a:xfrm>
            <a:off x="4957855" y="2105024"/>
            <a:ext cx="336353" cy="249112"/>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6" name="Explosion 1 75"/>
          <p:cNvSpPr/>
          <p:nvPr/>
        </p:nvSpPr>
        <p:spPr>
          <a:xfrm>
            <a:off x="4272805" y="5268780"/>
            <a:ext cx="336353" cy="249112"/>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7" name="Explosion 1 76"/>
          <p:cNvSpPr/>
          <p:nvPr/>
        </p:nvSpPr>
        <p:spPr>
          <a:xfrm>
            <a:off x="529158" y="5171354"/>
            <a:ext cx="336353" cy="249112"/>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8" name="Explosion 1 77"/>
          <p:cNvSpPr/>
          <p:nvPr/>
        </p:nvSpPr>
        <p:spPr>
          <a:xfrm>
            <a:off x="3014284" y="4377138"/>
            <a:ext cx="336353" cy="249112"/>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9" name="TextBox 28"/>
          <p:cNvSpPr txBox="1"/>
          <p:nvPr/>
        </p:nvSpPr>
        <p:spPr>
          <a:xfrm>
            <a:off x="4774646" y="5393335"/>
            <a:ext cx="3246903" cy="646331"/>
          </a:xfrm>
          <a:prstGeom prst="rect">
            <a:avLst/>
          </a:prstGeom>
          <a:noFill/>
        </p:spPr>
        <p:txBody>
          <a:bodyPr wrap="square" rtlCol="0">
            <a:spAutoFit/>
          </a:bodyPr>
          <a:lstStyle/>
          <a:p>
            <a:r>
              <a:rPr lang="en-US" sz="900" dirty="0"/>
              <a:t>The patient does not always follow up/ complete training or come back into the clinic for a check-in. Sometimes the clinic is too busy to do pump follow-ups (a new PA is starting who will have a big focus on pump follow-ups)</a:t>
            </a:r>
            <a:endParaRPr lang="en-US" sz="900" dirty="0"/>
          </a:p>
        </p:txBody>
      </p:sp>
      <p:sp>
        <p:nvSpPr>
          <p:cNvPr id="32" name="TextBox 31"/>
          <p:cNvSpPr txBox="1"/>
          <p:nvPr/>
        </p:nvSpPr>
        <p:spPr>
          <a:xfrm>
            <a:off x="5701819" y="2850076"/>
            <a:ext cx="3202049" cy="369332"/>
          </a:xfrm>
          <a:prstGeom prst="rect">
            <a:avLst/>
          </a:prstGeom>
          <a:noFill/>
        </p:spPr>
        <p:txBody>
          <a:bodyPr wrap="square" rtlCol="0">
            <a:spAutoFit/>
          </a:bodyPr>
          <a:lstStyle/>
          <a:p>
            <a:r>
              <a:rPr lang="en-US" sz="900" dirty="0"/>
              <a:t>We do not have a uniform process for checking in with patients in the clinic, with whether or not they want to revisit new tech.</a:t>
            </a:r>
            <a:endParaRPr lang="en-US" sz="900" dirty="0"/>
          </a:p>
        </p:txBody>
      </p:sp>
      <p:sp>
        <p:nvSpPr>
          <p:cNvPr id="35" name="TextBox 34"/>
          <p:cNvSpPr txBox="1"/>
          <p:nvPr/>
        </p:nvSpPr>
        <p:spPr>
          <a:xfrm>
            <a:off x="3915896" y="4412646"/>
            <a:ext cx="3359550" cy="369332"/>
          </a:xfrm>
          <a:prstGeom prst="rect">
            <a:avLst/>
          </a:prstGeom>
          <a:noFill/>
        </p:spPr>
        <p:txBody>
          <a:bodyPr wrap="square" rtlCol="0">
            <a:spAutoFit/>
          </a:bodyPr>
          <a:lstStyle/>
          <a:p>
            <a:r>
              <a:rPr lang="en-US" sz="900" dirty="0"/>
              <a:t>If copay or out of pocket cost is too high, patients do not always follow up</a:t>
            </a:r>
            <a:endParaRPr lang="en-US" sz="900" dirty="0"/>
          </a:p>
        </p:txBody>
      </p:sp>
      <p:cxnSp>
        <p:nvCxnSpPr>
          <p:cNvPr id="48" name="Straight Arrow Connector 47"/>
          <p:cNvCxnSpPr/>
          <p:nvPr/>
        </p:nvCxnSpPr>
        <p:spPr>
          <a:xfrm flipH="1">
            <a:off x="1256016" y="4132169"/>
            <a:ext cx="739884" cy="380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5" name="Rectangle: Rounded Corners 109">
            <a:extLst>
              <a:ext uri="{FF2B5EF4-FFF2-40B4-BE49-F238E27FC236}">
                <a16:creationId xmlns:a16="http://schemas.microsoft.com/office/drawing/2014/main" id="{A3C850A1-8296-8744-6850-52BAAC048CA0}"/>
              </a:ext>
            </a:extLst>
          </p:cNvPr>
          <p:cNvSpPr/>
          <p:nvPr/>
        </p:nvSpPr>
        <p:spPr>
          <a:xfrm>
            <a:off x="303126" y="3997450"/>
            <a:ext cx="832264" cy="475775"/>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600" dirty="0"/>
              <a:t>CDE refers patients to </a:t>
            </a:r>
            <a:r>
              <a:rPr lang="en-US" sz="600" dirty="0" err="1"/>
              <a:t>diabetes.shop</a:t>
            </a:r>
            <a:r>
              <a:rPr lang="en-US" sz="600" dirty="0"/>
              <a:t> to place their order</a:t>
            </a:r>
          </a:p>
        </p:txBody>
      </p:sp>
      <p:cxnSp>
        <p:nvCxnSpPr>
          <p:cNvPr id="50" name="Straight Arrow Connector 49"/>
          <p:cNvCxnSpPr>
            <a:stCxn id="85" idx="2"/>
            <a:endCxn id="72" idx="0"/>
          </p:cNvCxnSpPr>
          <p:nvPr/>
        </p:nvCxnSpPr>
        <p:spPr>
          <a:xfrm>
            <a:off x="719258" y="4473225"/>
            <a:ext cx="829022" cy="8975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1422889" y="4016757"/>
            <a:ext cx="511679" cy="184666"/>
          </a:xfrm>
          <a:prstGeom prst="rect">
            <a:avLst/>
          </a:prstGeom>
          <a:noFill/>
        </p:spPr>
        <p:txBody>
          <a:bodyPr wrap="none" rtlCol="0">
            <a:spAutoFit/>
          </a:bodyPr>
          <a:lstStyle/>
          <a:p>
            <a:r>
              <a:rPr lang="en-US" sz="600" dirty="0"/>
              <a:t>Medtronic</a:t>
            </a:r>
            <a:endParaRPr lang="en-US" sz="600" dirty="0"/>
          </a:p>
        </p:txBody>
      </p:sp>
      <p:sp>
        <p:nvSpPr>
          <p:cNvPr id="89" name="Explosion 1 88"/>
          <p:cNvSpPr/>
          <p:nvPr/>
        </p:nvSpPr>
        <p:spPr>
          <a:xfrm>
            <a:off x="3906615" y="803417"/>
            <a:ext cx="336353" cy="249112"/>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Heart 2"/>
          <p:cNvSpPr/>
          <p:nvPr/>
        </p:nvSpPr>
        <p:spPr>
          <a:xfrm>
            <a:off x="4691716" y="5256092"/>
            <a:ext cx="165488" cy="14599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FF"/>
              </a:solidFill>
            </a:endParaRPr>
          </a:p>
        </p:txBody>
      </p:sp>
      <p:sp>
        <p:nvSpPr>
          <p:cNvPr id="73" name="Heart 72"/>
          <p:cNvSpPr/>
          <p:nvPr/>
        </p:nvSpPr>
        <p:spPr>
          <a:xfrm>
            <a:off x="1989806" y="3170589"/>
            <a:ext cx="165488" cy="14599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FF"/>
              </a:solidFill>
            </a:endParaRPr>
          </a:p>
        </p:txBody>
      </p:sp>
      <p:sp>
        <p:nvSpPr>
          <p:cNvPr id="74" name="Heart 73"/>
          <p:cNvSpPr/>
          <p:nvPr/>
        </p:nvSpPr>
        <p:spPr>
          <a:xfrm>
            <a:off x="4160224" y="1095022"/>
            <a:ext cx="165488" cy="14599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FF"/>
              </a:solidFill>
            </a:endParaRPr>
          </a:p>
        </p:txBody>
      </p:sp>
      <p:sp>
        <p:nvSpPr>
          <p:cNvPr id="79" name="Heart 78"/>
          <p:cNvSpPr/>
          <p:nvPr/>
        </p:nvSpPr>
        <p:spPr>
          <a:xfrm>
            <a:off x="7366187" y="2067997"/>
            <a:ext cx="238658" cy="198728"/>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FF"/>
              </a:solidFill>
            </a:endParaRPr>
          </a:p>
        </p:txBody>
      </p:sp>
      <p:sp>
        <p:nvSpPr>
          <p:cNvPr id="6" name="TextBox 5"/>
          <p:cNvSpPr txBox="1"/>
          <p:nvPr/>
        </p:nvSpPr>
        <p:spPr>
          <a:xfrm>
            <a:off x="7708162" y="2051713"/>
            <a:ext cx="864339" cy="230832"/>
          </a:xfrm>
          <a:prstGeom prst="rect">
            <a:avLst/>
          </a:prstGeom>
          <a:noFill/>
        </p:spPr>
        <p:txBody>
          <a:bodyPr wrap="none" rtlCol="0">
            <a:spAutoFit/>
          </a:bodyPr>
          <a:lstStyle/>
          <a:p>
            <a:r>
              <a:rPr lang="en-US" sz="900" dirty="0"/>
              <a:t>Areas of Focus</a:t>
            </a:r>
            <a:endParaRPr lang="en-US" sz="900" dirty="0"/>
          </a:p>
        </p:txBody>
      </p:sp>
    </p:spTree>
    <p:extLst>
      <p:ext uri="{BB962C8B-B14F-4D97-AF65-F5344CB8AC3E}">
        <p14:creationId xmlns:p14="http://schemas.microsoft.com/office/powerpoint/2010/main" val="2332826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Equity Expansion Dashboard- CGM</a:t>
            </a:r>
          </a:p>
        </p:txBody>
      </p:sp>
      <p:graphicFrame>
        <p:nvGraphicFramePr>
          <p:cNvPr id="4" name="Content Placeholder 3">
            <a:extLst>
              <a:ext uri="{FF2B5EF4-FFF2-40B4-BE49-F238E27FC236}">
                <a16:creationId xmlns:a16="http://schemas.microsoft.com/office/drawing/2014/main" id="{7A8B4024-7A77-B62A-0709-D4077362749E}"/>
              </a:ext>
            </a:extLst>
          </p:cNvPr>
          <p:cNvGraphicFramePr>
            <a:graphicFrameLocks noGrp="1"/>
          </p:cNvGraphicFramePr>
          <p:nvPr>
            <p:ph idx="1"/>
          </p:nvPr>
        </p:nvGraphicFramePr>
        <p:xfrm>
          <a:off x="822325" y="1417638"/>
          <a:ext cx="7543800" cy="4451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32512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Equity Expansion Dashboard- Pump</a:t>
            </a:r>
          </a:p>
        </p:txBody>
      </p:sp>
      <p:graphicFrame>
        <p:nvGraphicFramePr>
          <p:cNvPr id="4" name="Content Placeholder 3">
            <a:extLst>
              <a:ext uri="{FF2B5EF4-FFF2-40B4-BE49-F238E27FC236}">
                <a16:creationId xmlns:a16="http://schemas.microsoft.com/office/drawing/2014/main" id="{B37FF744-2AD8-A767-10E6-43A0148F6003}"/>
              </a:ext>
            </a:extLst>
          </p:cNvPr>
          <p:cNvGraphicFramePr>
            <a:graphicFrameLocks noGrp="1"/>
          </p:cNvGraphicFramePr>
          <p:nvPr>
            <p:ph idx="1"/>
          </p:nvPr>
        </p:nvGraphicFramePr>
        <p:xfrm>
          <a:off x="822325" y="1417638"/>
          <a:ext cx="7543800" cy="4451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54215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Hispanic Tech Use 12/6/2023</a:t>
            </a:r>
          </a:p>
        </p:txBody>
      </p:sp>
      <p:sp>
        <p:nvSpPr>
          <p:cNvPr id="3" name="Content Placeholder 2"/>
          <p:cNvSpPr>
            <a:spLocks noGrp="1"/>
          </p:cNvSpPr>
          <p:nvPr>
            <p:ph sz="half" idx="1"/>
          </p:nvPr>
        </p:nvSpPr>
        <p:spPr/>
        <p:txBody>
          <a:bodyPr/>
          <a:lstStyle/>
          <a:p>
            <a:endParaRPr lang="en-US" dirty="0" smtClean="0"/>
          </a:p>
          <a:p>
            <a:endParaRPr lang="en-US" dirty="0"/>
          </a:p>
          <a:p>
            <a:endParaRPr lang="en-US" dirty="0" smtClean="0"/>
          </a:p>
          <a:p>
            <a:r>
              <a:rPr lang="en-US" dirty="0" smtClean="0"/>
              <a:t>Hispanic </a:t>
            </a:r>
            <a:r>
              <a:rPr lang="en-US" dirty="0"/>
              <a:t>Pump: 53%</a:t>
            </a:r>
          </a:p>
          <a:p>
            <a:r>
              <a:rPr lang="en-US" dirty="0"/>
              <a:t>Hispanic CGM: 68%</a:t>
            </a:r>
          </a:p>
          <a:p>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3567740671"/>
              </p:ext>
            </p:extLst>
          </p:nvPr>
        </p:nvGraphicFramePr>
        <p:xfrm>
          <a:off x="4664075" y="1717675"/>
          <a:ext cx="3702050" cy="41513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63979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Non-Hispanic Black Tech Use 12/6/2023</a:t>
            </a:r>
          </a:p>
        </p:txBody>
      </p:sp>
      <p:sp>
        <p:nvSpPr>
          <p:cNvPr id="3" name="Content Placeholder 2"/>
          <p:cNvSpPr>
            <a:spLocks noGrp="1"/>
          </p:cNvSpPr>
          <p:nvPr>
            <p:ph sz="half" idx="1"/>
          </p:nvPr>
        </p:nvSpPr>
        <p:spPr/>
        <p:txBody>
          <a:bodyPr/>
          <a:lstStyle/>
          <a:p>
            <a:endParaRPr lang="en-US" dirty="0" smtClean="0"/>
          </a:p>
          <a:p>
            <a:endParaRPr lang="en-US" dirty="0"/>
          </a:p>
          <a:p>
            <a:endParaRPr lang="en-US" dirty="0" smtClean="0"/>
          </a:p>
          <a:p>
            <a:r>
              <a:rPr lang="en-US" dirty="0" smtClean="0"/>
              <a:t>Non- </a:t>
            </a:r>
            <a:r>
              <a:rPr lang="en-US" dirty="0"/>
              <a:t>Hispanic Black Pump: 53%</a:t>
            </a:r>
          </a:p>
          <a:p>
            <a:r>
              <a:rPr lang="en-US" dirty="0"/>
              <a:t>Non- Hispanic Black CGM: 69%</a:t>
            </a:r>
          </a:p>
          <a:p>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2186530386"/>
              </p:ext>
            </p:extLst>
          </p:nvPr>
        </p:nvGraphicFramePr>
        <p:xfrm>
          <a:off x="4664075" y="1717675"/>
          <a:ext cx="3702050" cy="41513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81236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Non-Hispanic White Tech Use 12/6/2023</a:t>
            </a:r>
          </a:p>
        </p:txBody>
      </p:sp>
      <p:sp>
        <p:nvSpPr>
          <p:cNvPr id="3" name="Content Placeholder 2"/>
          <p:cNvSpPr>
            <a:spLocks noGrp="1"/>
          </p:cNvSpPr>
          <p:nvPr>
            <p:ph sz="half" idx="1"/>
          </p:nvPr>
        </p:nvSpPr>
        <p:spPr/>
        <p:txBody>
          <a:bodyPr/>
          <a:lstStyle/>
          <a:p>
            <a:endParaRPr lang="en-US" dirty="0" smtClean="0"/>
          </a:p>
          <a:p>
            <a:endParaRPr lang="en-US" dirty="0"/>
          </a:p>
          <a:p>
            <a:endParaRPr lang="en-US" dirty="0" smtClean="0"/>
          </a:p>
          <a:p>
            <a:r>
              <a:rPr lang="en-US" dirty="0" smtClean="0"/>
              <a:t>Non- </a:t>
            </a:r>
            <a:r>
              <a:rPr lang="en-US" dirty="0"/>
              <a:t>Hispanic White Pump: 68%</a:t>
            </a:r>
          </a:p>
          <a:p>
            <a:r>
              <a:rPr lang="en-US" dirty="0"/>
              <a:t>Non- Hispanic White CGM: 81%</a:t>
            </a:r>
          </a:p>
          <a:p>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3056590625"/>
              </p:ext>
            </p:extLst>
          </p:nvPr>
        </p:nvGraphicFramePr>
        <p:xfrm>
          <a:off x="4664075" y="1717675"/>
          <a:ext cx="3702050" cy="41513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10380510"/>
      </p:ext>
    </p:extLst>
  </p:cSld>
  <p:clrMapOvr>
    <a:masterClrMapping/>
  </p:clrMapOvr>
</p:sld>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Retrospect">
  <a:themeElements>
    <a:clrScheme name="Custom 6">
      <a:dk1>
        <a:sysClr val="windowText" lastClr="000000"/>
      </a:dk1>
      <a:lt1>
        <a:sysClr val="window" lastClr="FFFFFF"/>
      </a:lt1>
      <a:dk2>
        <a:srgbClr val="323232"/>
      </a:dk2>
      <a:lt2>
        <a:srgbClr val="E5C243"/>
      </a:lt2>
      <a:accent1>
        <a:srgbClr val="CFB87C"/>
      </a:accent1>
      <a:accent2>
        <a:srgbClr val="595955"/>
      </a:accent2>
      <a:accent3>
        <a:srgbClr val="E19825"/>
      </a:accent3>
      <a:accent4>
        <a:srgbClr val="B19C7D"/>
      </a:accent4>
      <a:accent5>
        <a:srgbClr val="7F5F52"/>
      </a:accent5>
      <a:accent6>
        <a:srgbClr val="B27D4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Presentation3" id="{D4C094F9-CF53-4FED-9461-EED920991E20}" vid="{3E0549D3-8F70-4140-88D4-85424B463A6D}"/>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D4C094F9-CF53-4FED-9461-EED920991E20}" vid="{45ACB710-E746-446F-9FC2-29BE0F6510A6}"/>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D4C094F9-CF53-4FED-9461-EED920991E20}" vid="{FC361F07-D1CE-470B-B449-6C49492D1AB7}"/>
    </a:ext>
  </a:extLst>
</a:theme>
</file>

<file path=ppt/theme/theme4.xml><?xml version="1.0" encoding="utf-8"?>
<a:theme xmlns:a="http://schemas.openxmlformats.org/drawingml/2006/main" name="Banded">
  <a:themeElements>
    <a:clrScheme name="Custom 1">
      <a:dk1>
        <a:sysClr val="windowText" lastClr="000000"/>
      </a:dk1>
      <a:lt1>
        <a:sysClr val="window" lastClr="FFFFFF"/>
      </a:lt1>
      <a:dk2>
        <a:srgbClr val="323232"/>
      </a:dk2>
      <a:lt2>
        <a:srgbClr val="E5C243"/>
      </a:lt2>
      <a:accent1>
        <a:srgbClr val="000000"/>
      </a:accent1>
      <a:accent2>
        <a:srgbClr val="CFB87C"/>
      </a:accent2>
      <a:accent3>
        <a:srgbClr val="E19825"/>
      </a:accent3>
      <a:accent4>
        <a:srgbClr val="B19C7D"/>
      </a:accent4>
      <a:accent5>
        <a:srgbClr val="7F5F52"/>
      </a:accent5>
      <a:accent6>
        <a:srgbClr val="B27D49"/>
      </a:accent6>
      <a:hlink>
        <a:srgbClr val="6B9F25"/>
      </a:hlink>
      <a:folHlink>
        <a:srgbClr val="B26B0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Presentation3" id="{D4C094F9-CF53-4FED-9461-EED920991E20}" vid="{AED4750B-A504-4DB2-A8CA-F1BD06AC8B1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D3F21F70ECD6C438F6F1020203BC7E1" ma:contentTypeVersion="4" ma:contentTypeDescription="Create a new document." ma:contentTypeScope="" ma:versionID="ac7915798b09d77b03dd34c7e2444e69">
  <xsd:schema xmlns:xsd="http://www.w3.org/2001/XMLSchema" xmlns:xs="http://www.w3.org/2001/XMLSchema" xmlns:p="http://schemas.microsoft.com/office/2006/metadata/properties" xmlns:ns2="f943e448-e843-49e9-85f1-e1b990403f8b" targetNamespace="http://schemas.microsoft.com/office/2006/metadata/properties" ma:root="true" ma:fieldsID="b0f6fcfed6ab34020694dfabea46f468" ns2:_="">
    <xsd:import namespace="f943e448-e843-49e9-85f1-e1b990403f8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43e448-e843-49e9-85f1-e1b990403f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B51C6C-F41D-4762-A8DD-5206E934D588}">
  <ds:schemaRefs>
    <ds:schemaRef ds:uri="http://schemas.microsoft.com/office/2006/metadata/properties"/>
    <ds:schemaRef ds:uri="f943e448-e843-49e9-85f1-e1b990403f8b"/>
    <ds:schemaRef ds:uri="http://purl.org/dc/terms/"/>
    <ds:schemaRef ds:uri="http://purl.org/dc/elements/1.1/"/>
    <ds:schemaRef ds:uri="http://www.w3.org/XML/1998/namespace"/>
    <ds:schemaRef ds:uri="http://schemas.microsoft.com/office/2006/documentManagement/types"/>
    <ds:schemaRef ds:uri="http://purl.org/dc/dcmityp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8D9AD9D7-1102-458B-8A84-085A8487B0E1}">
  <ds:schemaRefs>
    <ds:schemaRef ds:uri="http://schemas.microsoft.com/sharepoint/v3/contenttype/forms"/>
  </ds:schemaRefs>
</ds:datastoreItem>
</file>

<file path=customXml/itemProps3.xml><?xml version="1.0" encoding="utf-8"?>
<ds:datastoreItem xmlns:ds="http://schemas.openxmlformats.org/officeDocument/2006/customXml" ds:itemID="{EF01ABFD-689B-4CBC-9843-8FE6A28A48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43e448-e843-49e9-85f1-e1b990403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BDC PP Template_ColorLogo_standard size</Template>
  <TotalTime>74</TotalTime>
  <Words>1717</Words>
  <Application>Microsoft Office PowerPoint</Application>
  <PresentationFormat>On-screen Show (4:3)</PresentationFormat>
  <Paragraphs>184</Paragraphs>
  <Slides>23</Slides>
  <Notes>0</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23</vt:i4>
      </vt:variant>
    </vt:vector>
  </HeadingPairs>
  <TitlesOfParts>
    <vt:vector size="32" baseType="lpstr">
      <vt:lpstr>Arial</vt:lpstr>
      <vt:lpstr>Calibri</vt:lpstr>
      <vt:lpstr>Calibri Light</vt:lpstr>
      <vt:lpstr>Corbel</vt:lpstr>
      <vt:lpstr>Wingdings</vt:lpstr>
      <vt:lpstr>Retrospect</vt:lpstr>
      <vt:lpstr>Custom Design</vt:lpstr>
      <vt:lpstr>1_Custom Design</vt:lpstr>
      <vt:lpstr>Banded</vt:lpstr>
      <vt:lpstr>BDC QI Update Adult Clinic</vt:lpstr>
      <vt:lpstr>BDC: Who Makes Up the Adult Clinic?</vt:lpstr>
      <vt:lpstr>Baseline Data</vt:lpstr>
      <vt:lpstr>CGM/Pump Process Map – Current patient</vt:lpstr>
      <vt:lpstr>Equity Expansion Dashboard- CGM</vt:lpstr>
      <vt:lpstr>Equity Expansion Dashboard- Pump</vt:lpstr>
      <vt:lpstr>Hispanic Tech Use 12/6/2023</vt:lpstr>
      <vt:lpstr>Non-Hispanic Black Tech Use 12/6/2023</vt:lpstr>
      <vt:lpstr>Non-Hispanic White Tech Use 12/6/2023</vt:lpstr>
      <vt:lpstr>Statistical Analysis on Race Gap in Tech Use</vt:lpstr>
      <vt:lpstr>PDSA 1- Cycle 1- Asking Everyone if they Want Technology</vt:lpstr>
      <vt:lpstr>PDSA 2- Ask Patients Directly About Lack of Tech Use</vt:lpstr>
      <vt:lpstr>PDSA 3- EPIC Data Pull</vt:lpstr>
      <vt:lpstr>PDSA 3- Questionairre</vt:lpstr>
      <vt:lpstr>PDSA 3- Reflection</vt:lpstr>
      <vt:lpstr>PDSA 4- New EPIC Query</vt:lpstr>
      <vt:lpstr>PDSA 3/4- Data Reflection</vt:lpstr>
      <vt:lpstr>PDSA 4- Data Reflection</vt:lpstr>
      <vt:lpstr>Pareto for Questionnaire Responses</vt:lpstr>
      <vt:lpstr>Address the Vital Few</vt:lpstr>
      <vt:lpstr>Next Steps</vt:lpstr>
      <vt:lpstr>Provider Responses to This Project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BDC QI Update Adult Clinic</dc:title>
  <dc:creator>Emma Mason</dc:creator>
  <cp:lastModifiedBy>Mason, Emma</cp:lastModifiedBy>
  <cp:revision>9</cp:revision>
  <dcterms:created xsi:type="dcterms:W3CDTF">2024-06-06T16:24:36Z</dcterms:created>
  <dcterms:modified xsi:type="dcterms:W3CDTF">2024-06-06T17:38:55Z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0x010100BD3F21F70ECD6C438F6F1020203BC7E1</vt:lpwstr>
  </property>
</Properties>
</file>