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1" r:id="rId2"/>
    <p:sldId id="452" r:id="rId3"/>
    <p:sldId id="455" r:id="rId4"/>
    <p:sldId id="438" r:id="rId5"/>
    <p:sldId id="456" r:id="rId6"/>
    <p:sldId id="258" r:id="rId7"/>
    <p:sldId id="459" r:id="rId8"/>
    <p:sldId id="460" r:id="rId9"/>
    <p:sldId id="461" r:id="rId10"/>
    <p:sldId id="458" r:id="rId11"/>
    <p:sldId id="454" r:id="rId12"/>
    <p:sldId id="451" r:id="rId13"/>
  </p:sldIdLst>
  <p:sldSz cx="9144000" cy="5143500" type="screen16x9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D1689A-4C89-2578-3B4B-E89A834151D6}" name="Nancy Raider" initials="NR" userId="S::nar4015@med.cornell.edu::d49d8a2c-e8e6-46d3-9c26-d4f35563bb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343433"/>
    <a:srgbClr val="B31B1B"/>
    <a:srgbClr val="E87722"/>
    <a:srgbClr val="000000"/>
    <a:srgbClr val="CF4520"/>
    <a:srgbClr val="A20815"/>
    <a:srgbClr val="636463"/>
    <a:srgbClr val="F47A22"/>
    <a:srgbClr val="A21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F9AA6-4EFE-A191-31E4-1192763F95CC}" v="2494" dt="2024-05-09T20:47:1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73" autoAdjust="0"/>
    <p:restoredTop sz="91497" autoAdjust="0"/>
  </p:normalViewPr>
  <p:slideViewPr>
    <p:cSldViewPr snapToGrid="0" snapToObjects="1">
      <p:cViewPr varScale="1">
        <p:scale>
          <a:sx n="117" d="100"/>
          <a:sy n="117" d="100"/>
        </p:scale>
        <p:origin x="102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43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F29C6-49A6-44C5-9CF0-D91F3F9D53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2762D-9961-4E80-9FD6-3E4952F60EC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1</a:t>
          </a:r>
          <a:endParaRPr lang="en-US" dirty="0"/>
        </a:p>
      </dgm:t>
    </dgm:pt>
    <dgm:pt modelId="{E7CA1FB2-0A6A-46CA-861E-913FD5A06730}" type="parTrans" cxnId="{76858A36-EAB5-422A-B897-89693EA2EB24}">
      <dgm:prSet/>
      <dgm:spPr/>
    </dgm:pt>
    <dgm:pt modelId="{C215CB53-67EA-4F0A-A23F-6570B602151D}" type="sibTrans" cxnId="{76858A36-EAB5-422A-B897-89693EA2EB24}">
      <dgm:prSet/>
      <dgm:spPr/>
      <dgm:t>
        <a:bodyPr/>
        <a:lstStyle/>
        <a:p>
          <a:endParaRPr lang="en-US"/>
        </a:p>
      </dgm:t>
    </dgm:pt>
    <dgm:pt modelId="{86A3AFC1-889C-4830-A4E5-234A7136DA97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2</a:t>
          </a:r>
          <a:endParaRPr lang="en-US" dirty="0"/>
        </a:p>
      </dgm:t>
    </dgm:pt>
    <dgm:pt modelId="{0AC22D0C-E8C7-46EC-8A9C-2A8BF8213D92}" type="parTrans" cxnId="{155405AD-0801-493C-A215-469E1540DA26}">
      <dgm:prSet/>
      <dgm:spPr/>
    </dgm:pt>
    <dgm:pt modelId="{C4B2386B-FE12-4384-8342-82CDC537A763}" type="sibTrans" cxnId="{155405AD-0801-493C-A215-469E1540DA26}">
      <dgm:prSet/>
      <dgm:spPr/>
      <dgm:t>
        <a:bodyPr/>
        <a:lstStyle/>
        <a:p>
          <a:endParaRPr lang="en-US"/>
        </a:p>
      </dgm:t>
    </dgm:pt>
    <dgm:pt modelId="{9F1CCAC8-9B62-417D-8741-ECE85C59608B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3</a:t>
          </a:r>
          <a:endParaRPr lang="en-US" dirty="0"/>
        </a:p>
      </dgm:t>
    </dgm:pt>
    <dgm:pt modelId="{AADA8BEB-4752-4CAC-9915-660911C46868}" type="parTrans" cxnId="{7F171545-80E8-464D-9B71-89BBDC9572E4}">
      <dgm:prSet/>
      <dgm:spPr/>
    </dgm:pt>
    <dgm:pt modelId="{C694A455-F176-46F0-BEAD-CA97846F5BF1}" type="sibTrans" cxnId="{7F171545-80E8-464D-9B71-89BBDC9572E4}">
      <dgm:prSet/>
      <dgm:spPr/>
      <dgm:t>
        <a:bodyPr/>
        <a:lstStyle/>
        <a:p>
          <a:endParaRPr lang="en-US"/>
        </a:p>
      </dgm:t>
    </dgm:pt>
    <dgm:pt modelId="{EFCC1205-BD58-4657-BC87-F97360910549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 PDSA 4</a:t>
          </a:r>
        </a:p>
      </dgm:t>
    </dgm:pt>
    <dgm:pt modelId="{B4AF56C4-A23B-48A2-8239-71A8B8C9259E}" type="parTrans" cxnId="{A1106C2A-B6B0-42DB-AC9F-204E61C99C67}">
      <dgm:prSet/>
      <dgm:spPr/>
    </dgm:pt>
    <dgm:pt modelId="{CEEA9429-485A-4D57-AAA5-E85CFD52CC56}" type="sibTrans" cxnId="{A1106C2A-B6B0-42DB-AC9F-204E61C99C67}">
      <dgm:prSet/>
      <dgm:spPr/>
      <dgm:t>
        <a:bodyPr/>
        <a:lstStyle/>
        <a:p>
          <a:endParaRPr lang="en-US"/>
        </a:p>
      </dgm:t>
    </dgm:pt>
    <dgm:pt modelId="{E64006B6-44A6-45F0-8ADD-71088FCA1BF7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 Outline annual visit</a:t>
          </a:r>
        </a:p>
      </dgm:t>
    </dgm:pt>
    <dgm:pt modelId="{9E8AE214-45EC-46F1-8DAA-CD315BAF528C}" type="parTrans" cxnId="{B1B64BD0-1456-43E4-B624-4408B60B7908}">
      <dgm:prSet/>
      <dgm:spPr/>
    </dgm:pt>
    <dgm:pt modelId="{136C4D0D-A781-4976-8082-6D2A17280D68}" type="sibTrans" cxnId="{B1B64BD0-1456-43E4-B624-4408B60B7908}">
      <dgm:prSet/>
      <dgm:spPr/>
      <dgm:t>
        <a:bodyPr/>
        <a:lstStyle/>
        <a:p>
          <a:endParaRPr lang="en-US"/>
        </a:p>
      </dgm:t>
    </dgm:pt>
    <dgm:pt modelId="{06B43924-D3CF-4A03-9A07-478AE55CEE67}">
      <dgm:prSet phldr="0"/>
      <dgm:spPr/>
      <dgm:t>
        <a:bodyPr/>
        <a:lstStyle/>
        <a:p>
          <a:r>
            <a:rPr lang="en-US" dirty="0">
              <a:latin typeface="Calibri"/>
            </a:rPr>
            <a:t>N=1</a:t>
          </a:r>
        </a:p>
      </dgm:t>
    </dgm:pt>
    <dgm:pt modelId="{9EA21EC3-4B58-41F9-B89F-2F480836649C}" type="parTrans" cxnId="{44811703-AAE0-44C7-9251-0848E5F98B2C}">
      <dgm:prSet/>
      <dgm:spPr/>
    </dgm:pt>
    <dgm:pt modelId="{51BE5635-0E6D-48AB-8435-880DC1F015C4}" type="sibTrans" cxnId="{44811703-AAE0-44C7-9251-0848E5F98B2C}">
      <dgm:prSet/>
      <dgm:spPr/>
      <dgm:t>
        <a:bodyPr/>
        <a:lstStyle/>
        <a:p>
          <a:endParaRPr lang="en-US"/>
        </a:p>
      </dgm:t>
    </dgm:pt>
    <dgm:pt modelId="{6FF383B4-C36F-464F-A352-CDEBE9AA1876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Getting the word out </a:t>
          </a:r>
        </a:p>
      </dgm:t>
    </dgm:pt>
    <dgm:pt modelId="{E75EA978-0439-41D2-B5A7-2829C119CE22}" type="parTrans" cxnId="{D5183852-CBF1-4FD8-B21D-0A638F7F361B}">
      <dgm:prSet/>
      <dgm:spPr/>
    </dgm:pt>
    <dgm:pt modelId="{4B865F8E-D880-47B9-974E-8A7E26C438DC}" type="sibTrans" cxnId="{D5183852-CBF1-4FD8-B21D-0A638F7F361B}">
      <dgm:prSet/>
      <dgm:spPr/>
      <dgm:t>
        <a:bodyPr/>
        <a:lstStyle/>
        <a:p>
          <a:endParaRPr lang="en-US"/>
        </a:p>
      </dgm:t>
    </dgm:pt>
    <dgm:pt modelId="{70EB8D70-E8BE-49BE-A7EF-EBBE016C517C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Expanding to all ages </a:t>
          </a:r>
        </a:p>
      </dgm:t>
    </dgm:pt>
    <dgm:pt modelId="{2186233B-08BA-4524-B6B6-4B49F6217376}" type="parTrans" cxnId="{0E15A023-4841-4A0C-85AE-EB06E9019309}">
      <dgm:prSet/>
      <dgm:spPr/>
    </dgm:pt>
    <dgm:pt modelId="{73610C7C-7B7D-4377-A4D9-B752579B513E}" type="sibTrans" cxnId="{0E15A023-4841-4A0C-85AE-EB06E9019309}">
      <dgm:prSet/>
      <dgm:spPr/>
    </dgm:pt>
    <dgm:pt modelId="{1806DCE5-0CF2-4328-9B63-EA95D330F337}">
      <dgm:prSet phldr="0"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/>
            </a:rPr>
            <a:t>Converting surveys to Qualtrics</a:t>
          </a:r>
        </a:p>
      </dgm:t>
    </dgm:pt>
    <dgm:pt modelId="{3E9E061E-10DD-49D4-8B95-279736CCAF99}" type="parTrans" cxnId="{59FCFDB6-70B3-4436-8E1C-48390834A85D}">
      <dgm:prSet/>
      <dgm:spPr/>
    </dgm:pt>
    <dgm:pt modelId="{D2BC546F-E623-46E9-ADF8-D883955217AE}" type="sibTrans" cxnId="{59FCFDB6-70B3-4436-8E1C-48390834A85D}">
      <dgm:prSet/>
      <dgm:spPr/>
    </dgm:pt>
    <dgm:pt modelId="{3625778C-B827-4831-887A-E6652B4220CD}">
      <dgm:prSet phldr="0"/>
      <dgm:spPr/>
      <dgm:t>
        <a:bodyPr/>
        <a:lstStyle/>
        <a:p>
          <a:r>
            <a:rPr lang="en-US" dirty="0">
              <a:latin typeface="Calibri"/>
            </a:rPr>
            <a:t>PDSA 6</a:t>
          </a:r>
          <a:endParaRPr lang="en-US" dirty="0"/>
        </a:p>
      </dgm:t>
    </dgm:pt>
    <dgm:pt modelId="{8A23E8A2-BA4A-4520-9C29-C4395E017333}" type="parTrans" cxnId="{641FCED6-875F-4427-AA69-20833131B532}">
      <dgm:prSet/>
      <dgm:spPr/>
    </dgm:pt>
    <dgm:pt modelId="{8A750705-4560-446B-8214-ACE8A88113CC}" type="sibTrans" cxnId="{641FCED6-875F-4427-AA69-20833131B532}">
      <dgm:prSet/>
      <dgm:spPr/>
      <dgm:t>
        <a:bodyPr/>
        <a:lstStyle/>
        <a:p>
          <a:endParaRPr lang="en-US"/>
        </a:p>
      </dgm:t>
    </dgm:pt>
    <dgm:pt modelId="{CD5F26E1-9B00-48FA-9030-D1312FEE421B}">
      <dgm:prSet phldr="0"/>
      <dgm:spPr/>
      <dgm:t>
        <a:bodyPr/>
        <a:lstStyle/>
        <a:p>
          <a:endParaRPr lang="en-US" dirty="0">
            <a:latin typeface="Calibri"/>
          </a:endParaRPr>
        </a:p>
      </dgm:t>
    </dgm:pt>
    <dgm:pt modelId="{59441037-EE31-404D-BE8F-5CD275191895}" type="parTrans" cxnId="{B4F7AE80-2DE3-4C38-B5B5-23560CE49B16}">
      <dgm:prSet/>
      <dgm:spPr/>
    </dgm:pt>
    <dgm:pt modelId="{B9A7BD3E-E802-4F37-84E8-C1E1F9991A3B}" type="sibTrans" cxnId="{B4F7AE80-2DE3-4C38-B5B5-23560CE49B16}">
      <dgm:prSet/>
      <dgm:spPr/>
    </dgm:pt>
    <dgm:pt modelId="{47B26D3E-CBC6-4732-9D5F-8A5D3FE20326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PDSA 5</a:t>
          </a:r>
        </a:p>
      </dgm:t>
    </dgm:pt>
    <dgm:pt modelId="{A9B904BF-C93B-4C4D-9241-8F2570DDD823}" type="parTrans" cxnId="{01F87CFF-32EA-4906-A181-352F15A766CE}">
      <dgm:prSet/>
      <dgm:spPr/>
    </dgm:pt>
    <dgm:pt modelId="{6494AF9F-B401-4387-A760-9BF59C64F222}" type="sibTrans" cxnId="{01F87CFF-32EA-4906-A181-352F15A766CE}">
      <dgm:prSet/>
      <dgm:spPr/>
      <dgm:t>
        <a:bodyPr/>
        <a:lstStyle/>
        <a:p>
          <a:endParaRPr lang="en-US"/>
        </a:p>
      </dgm:t>
    </dgm:pt>
    <dgm:pt modelId="{E08BF076-21AA-40C7-A37D-3FEE35C7149E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Incorporating transition program</a:t>
          </a:r>
        </a:p>
      </dgm:t>
    </dgm:pt>
    <dgm:pt modelId="{D5E84EB3-8158-4772-AEBB-0A79858BBA84}" type="parTrans" cxnId="{D5A2B3C2-7911-4F82-86EF-B294FB87408C}">
      <dgm:prSet/>
      <dgm:spPr/>
    </dgm:pt>
    <dgm:pt modelId="{7C1AC9B8-7484-4420-98C7-CF9639399E9A}" type="sibTrans" cxnId="{D5A2B3C2-7911-4F82-86EF-B294FB87408C}">
      <dgm:prSet/>
      <dgm:spPr/>
    </dgm:pt>
    <dgm:pt modelId="{1D70A402-1C4E-43DF-9084-975CCCF828DF}" type="pres">
      <dgm:prSet presAssocID="{9B6F29C6-49A6-44C5-9CF0-D91F3F9D53C9}" presName="Name0" presStyleCnt="0">
        <dgm:presLayoutVars>
          <dgm:dir/>
          <dgm:resizeHandles val="exact"/>
        </dgm:presLayoutVars>
      </dgm:prSet>
      <dgm:spPr/>
    </dgm:pt>
    <dgm:pt modelId="{55C716D9-E7EA-417D-A477-48ED38674147}" type="pres">
      <dgm:prSet presAssocID="{A472762D-9961-4E80-9FD6-3E4952F60ECC}" presName="node" presStyleLbl="node1" presStyleIdx="0" presStyleCnt="6">
        <dgm:presLayoutVars>
          <dgm:bulletEnabled val="1"/>
        </dgm:presLayoutVars>
      </dgm:prSet>
      <dgm:spPr/>
    </dgm:pt>
    <dgm:pt modelId="{60A4FB3C-8309-4FED-B77C-4159E3C9367A}" type="pres">
      <dgm:prSet presAssocID="{C215CB53-67EA-4F0A-A23F-6570B602151D}" presName="sibTrans" presStyleLbl="sibTrans2D1" presStyleIdx="0" presStyleCnt="5"/>
      <dgm:spPr/>
    </dgm:pt>
    <dgm:pt modelId="{1C89D35D-7101-42AA-8A3F-FDB48D791EE7}" type="pres">
      <dgm:prSet presAssocID="{C215CB53-67EA-4F0A-A23F-6570B602151D}" presName="connectorText" presStyleLbl="sibTrans2D1" presStyleIdx="0" presStyleCnt="5"/>
      <dgm:spPr/>
    </dgm:pt>
    <dgm:pt modelId="{E67961D9-4FC2-426A-B9CE-FB897D1EA838}" type="pres">
      <dgm:prSet presAssocID="{86A3AFC1-889C-4830-A4E5-234A7136DA97}" presName="node" presStyleLbl="node1" presStyleIdx="1" presStyleCnt="6">
        <dgm:presLayoutVars>
          <dgm:bulletEnabled val="1"/>
        </dgm:presLayoutVars>
      </dgm:prSet>
      <dgm:spPr/>
    </dgm:pt>
    <dgm:pt modelId="{68180BE0-CA5A-40EF-A28B-8C5B5C7A3649}" type="pres">
      <dgm:prSet presAssocID="{C4B2386B-FE12-4384-8342-82CDC537A763}" presName="sibTrans" presStyleLbl="sibTrans2D1" presStyleIdx="1" presStyleCnt="5"/>
      <dgm:spPr/>
    </dgm:pt>
    <dgm:pt modelId="{8DAC66EF-19E2-4AF5-A2CF-CD19F2267837}" type="pres">
      <dgm:prSet presAssocID="{C4B2386B-FE12-4384-8342-82CDC537A763}" presName="connectorText" presStyleLbl="sibTrans2D1" presStyleIdx="1" presStyleCnt="5"/>
      <dgm:spPr/>
    </dgm:pt>
    <dgm:pt modelId="{4A0DCB2E-BE4C-48C7-819D-F91BA349BD56}" type="pres">
      <dgm:prSet presAssocID="{9F1CCAC8-9B62-417D-8741-ECE85C59608B}" presName="node" presStyleLbl="node1" presStyleIdx="2" presStyleCnt="6">
        <dgm:presLayoutVars>
          <dgm:bulletEnabled val="1"/>
        </dgm:presLayoutVars>
      </dgm:prSet>
      <dgm:spPr/>
    </dgm:pt>
    <dgm:pt modelId="{9E70E534-9DB6-416B-A275-FF8951F2B920}" type="pres">
      <dgm:prSet presAssocID="{C694A455-F176-46F0-BEAD-CA97846F5BF1}" presName="sibTrans" presStyleLbl="sibTrans2D1" presStyleIdx="2" presStyleCnt="5"/>
      <dgm:spPr/>
    </dgm:pt>
    <dgm:pt modelId="{1DDFF906-EB09-4911-8B8D-502AFC79E6CD}" type="pres">
      <dgm:prSet presAssocID="{C694A455-F176-46F0-BEAD-CA97846F5BF1}" presName="connectorText" presStyleLbl="sibTrans2D1" presStyleIdx="2" presStyleCnt="5"/>
      <dgm:spPr/>
    </dgm:pt>
    <dgm:pt modelId="{25246784-0182-4199-8942-B7A350326CA5}" type="pres">
      <dgm:prSet presAssocID="{EFCC1205-BD58-4657-BC87-F97360910549}" presName="node" presStyleLbl="node1" presStyleIdx="3" presStyleCnt="6">
        <dgm:presLayoutVars>
          <dgm:bulletEnabled val="1"/>
        </dgm:presLayoutVars>
      </dgm:prSet>
      <dgm:spPr/>
    </dgm:pt>
    <dgm:pt modelId="{525E4EDF-9295-4BB7-99FE-67F58F4F19FE}" type="pres">
      <dgm:prSet presAssocID="{CEEA9429-485A-4D57-AAA5-E85CFD52CC56}" presName="sibTrans" presStyleLbl="sibTrans2D1" presStyleIdx="3" presStyleCnt="5"/>
      <dgm:spPr/>
    </dgm:pt>
    <dgm:pt modelId="{FF2C3535-6CDA-4E58-8828-2D7FEB0F7778}" type="pres">
      <dgm:prSet presAssocID="{CEEA9429-485A-4D57-AAA5-E85CFD52CC56}" presName="connectorText" presStyleLbl="sibTrans2D1" presStyleIdx="3" presStyleCnt="5"/>
      <dgm:spPr/>
    </dgm:pt>
    <dgm:pt modelId="{4F37CA46-C89D-4048-B4E2-2C089880E613}" type="pres">
      <dgm:prSet presAssocID="{47B26D3E-CBC6-4732-9D5F-8A5D3FE20326}" presName="node" presStyleLbl="node1" presStyleIdx="4" presStyleCnt="6">
        <dgm:presLayoutVars>
          <dgm:bulletEnabled val="1"/>
        </dgm:presLayoutVars>
      </dgm:prSet>
      <dgm:spPr/>
    </dgm:pt>
    <dgm:pt modelId="{C623DDC4-F7C0-4F0A-A4B8-5F093946D12F}" type="pres">
      <dgm:prSet presAssocID="{6494AF9F-B401-4387-A760-9BF59C64F222}" presName="sibTrans" presStyleLbl="sibTrans2D1" presStyleIdx="4" presStyleCnt="5"/>
      <dgm:spPr/>
    </dgm:pt>
    <dgm:pt modelId="{37FA31D3-BE67-461E-930C-F1A78BD0C982}" type="pres">
      <dgm:prSet presAssocID="{6494AF9F-B401-4387-A760-9BF59C64F222}" presName="connectorText" presStyleLbl="sibTrans2D1" presStyleIdx="4" presStyleCnt="5"/>
      <dgm:spPr/>
    </dgm:pt>
    <dgm:pt modelId="{AF2EE65C-2802-4588-8CD3-6056D92CE503}" type="pres">
      <dgm:prSet presAssocID="{3625778C-B827-4831-887A-E6652B4220CD}" presName="node" presStyleLbl="node1" presStyleIdx="5" presStyleCnt="6">
        <dgm:presLayoutVars>
          <dgm:bulletEnabled val="1"/>
        </dgm:presLayoutVars>
      </dgm:prSet>
      <dgm:spPr/>
    </dgm:pt>
  </dgm:ptLst>
  <dgm:cxnLst>
    <dgm:cxn modelId="{44811703-AAE0-44C7-9251-0848E5F98B2C}" srcId="{86A3AFC1-889C-4830-A4E5-234A7136DA97}" destId="{06B43924-D3CF-4A03-9A07-478AE55CEE67}" srcOrd="0" destOrd="0" parTransId="{9EA21EC3-4B58-41F9-B89F-2F480836649C}" sibTransId="{51BE5635-0E6D-48AB-8435-880DC1F015C4}"/>
    <dgm:cxn modelId="{7485BA08-35E1-499E-B95B-84CD2A39E926}" type="presOf" srcId="{6494AF9F-B401-4387-A760-9BF59C64F222}" destId="{37FA31D3-BE67-461E-930C-F1A78BD0C982}" srcOrd="1" destOrd="0" presId="urn:microsoft.com/office/officeart/2005/8/layout/process1"/>
    <dgm:cxn modelId="{BF666411-E940-4346-9688-183D828B2CCD}" type="presOf" srcId="{86A3AFC1-889C-4830-A4E5-234A7136DA97}" destId="{E67961D9-4FC2-426A-B9CE-FB897D1EA838}" srcOrd="0" destOrd="0" presId="urn:microsoft.com/office/officeart/2005/8/layout/process1"/>
    <dgm:cxn modelId="{DF203F12-9166-432A-8771-553CA13CE5DF}" type="presOf" srcId="{E08BF076-21AA-40C7-A37D-3FEE35C7149E}" destId="{4F37CA46-C89D-4048-B4E2-2C089880E613}" srcOrd="0" destOrd="1" presId="urn:microsoft.com/office/officeart/2005/8/layout/process1"/>
    <dgm:cxn modelId="{36B7C317-C79C-4760-89C4-2CC5AF6CC726}" type="presOf" srcId="{A472762D-9961-4E80-9FD6-3E4952F60ECC}" destId="{55C716D9-E7EA-417D-A477-48ED38674147}" srcOrd="0" destOrd="0" presId="urn:microsoft.com/office/officeart/2005/8/layout/process1"/>
    <dgm:cxn modelId="{32F6AA1F-F721-47AA-886B-3CC6AEEA1860}" type="presOf" srcId="{C4B2386B-FE12-4384-8342-82CDC537A763}" destId="{8DAC66EF-19E2-4AF5-A2CF-CD19F2267837}" srcOrd="1" destOrd="0" presId="urn:microsoft.com/office/officeart/2005/8/layout/process1"/>
    <dgm:cxn modelId="{1BEC7E20-D4B5-4EB0-ABD4-09FAEA050480}" type="presOf" srcId="{C215CB53-67EA-4F0A-A23F-6570B602151D}" destId="{1C89D35D-7101-42AA-8A3F-FDB48D791EE7}" srcOrd="1" destOrd="0" presId="urn:microsoft.com/office/officeart/2005/8/layout/process1"/>
    <dgm:cxn modelId="{0E15A023-4841-4A0C-85AE-EB06E9019309}" srcId="{3625778C-B827-4831-887A-E6652B4220CD}" destId="{70EB8D70-E8BE-49BE-A7EF-EBBE016C517C}" srcOrd="0" destOrd="0" parTransId="{2186233B-08BA-4524-B6B6-4B49F6217376}" sibTransId="{73610C7C-7B7D-4377-A4D9-B752579B513E}"/>
    <dgm:cxn modelId="{8105B424-8B60-42C3-9DB0-BBD4C59AA74D}" type="presOf" srcId="{CEEA9429-485A-4D57-AAA5-E85CFD52CC56}" destId="{525E4EDF-9295-4BB7-99FE-67F58F4F19FE}" srcOrd="0" destOrd="0" presId="urn:microsoft.com/office/officeart/2005/8/layout/process1"/>
    <dgm:cxn modelId="{53537327-B6BF-4556-BB44-1B926EE36ECA}" type="presOf" srcId="{C694A455-F176-46F0-BEAD-CA97846F5BF1}" destId="{9E70E534-9DB6-416B-A275-FF8951F2B920}" srcOrd="0" destOrd="0" presId="urn:microsoft.com/office/officeart/2005/8/layout/process1"/>
    <dgm:cxn modelId="{14E87827-66AD-4714-BD6A-FC4D94782D8E}" type="presOf" srcId="{C694A455-F176-46F0-BEAD-CA97846F5BF1}" destId="{1DDFF906-EB09-4911-8B8D-502AFC79E6CD}" srcOrd="1" destOrd="0" presId="urn:microsoft.com/office/officeart/2005/8/layout/process1"/>
    <dgm:cxn modelId="{A1106C2A-B6B0-42DB-AC9F-204E61C99C67}" srcId="{9B6F29C6-49A6-44C5-9CF0-D91F3F9D53C9}" destId="{EFCC1205-BD58-4657-BC87-F97360910549}" srcOrd="3" destOrd="0" parTransId="{B4AF56C4-A23B-48A2-8239-71A8B8C9259E}" sibTransId="{CEEA9429-485A-4D57-AAA5-E85CFD52CC56}"/>
    <dgm:cxn modelId="{55674F34-2848-4A5E-836D-CC7762AFAACE}" type="presOf" srcId="{1806DCE5-0CF2-4328-9B63-EA95D330F337}" destId="{25246784-0182-4199-8942-B7A350326CA5}" srcOrd="0" destOrd="1" presId="urn:microsoft.com/office/officeart/2005/8/layout/process1"/>
    <dgm:cxn modelId="{76858A36-EAB5-422A-B897-89693EA2EB24}" srcId="{9B6F29C6-49A6-44C5-9CF0-D91F3F9D53C9}" destId="{A472762D-9961-4E80-9FD6-3E4952F60ECC}" srcOrd="0" destOrd="0" parTransId="{E7CA1FB2-0A6A-46CA-861E-913FD5A06730}" sibTransId="{C215CB53-67EA-4F0A-A23F-6570B602151D}"/>
    <dgm:cxn modelId="{A55A0C62-F6F8-4845-A842-099C5E0EF63F}" type="presOf" srcId="{C215CB53-67EA-4F0A-A23F-6570B602151D}" destId="{60A4FB3C-8309-4FED-B77C-4159E3C9367A}" srcOrd="0" destOrd="0" presId="urn:microsoft.com/office/officeart/2005/8/layout/process1"/>
    <dgm:cxn modelId="{7F171545-80E8-464D-9B71-89BBDC9572E4}" srcId="{9B6F29C6-49A6-44C5-9CF0-D91F3F9D53C9}" destId="{9F1CCAC8-9B62-417D-8741-ECE85C59608B}" srcOrd="2" destOrd="0" parTransId="{AADA8BEB-4752-4CAC-9915-660911C46868}" sibTransId="{C694A455-F176-46F0-BEAD-CA97846F5BF1}"/>
    <dgm:cxn modelId="{107A4551-29CD-47FF-9509-DE87A626E281}" type="presOf" srcId="{6494AF9F-B401-4387-A760-9BF59C64F222}" destId="{C623DDC4-F7C0-4F0A-A4B8-5F093946D12F}" srcOrd="0" destOrd="0" presId="urn:microsoft.com/office/officeart/2005/8/layout/process1"/>
    <dgm:cxn modelId="{E0729F71-0BFD-4A85-907E-6E3100DC7B5B}" type="presOf" srcId="{06B43924-D3CF-4A03-9A07-478AE55CEE67}" destId="{E67961D9-4FC2-426A-B9CE-FB897D1EA838}" srcOrd="0" destOrd="1" presId="urn:microsoft.com/office/officeart/2005/8/layout/process1"/>
    <dgm:cxn modelId="{B01F2552-EABC-482E-8F76-4CCF025AE77E}" type="presOf" srcId="{70EB8D70-E8BE-49BE-A7EF-EBBE016C517C}" destId="{AF2EE65C-2802-4588-8CD3-6056D92CE503}" srcOrd="0" destOrd="1" presId="urn:microsoft.com/office/officeart/2005/8/layout/process1"/>
    <dgm:cxn modelId="{D5183852-CBF1-4FD8-B21D-0A638F7F361B}" srcId="{9F1CCAC8-9B62-417D-8741-ECE85C59608B}" destId="{6FF383B4-C36F-464F-A352-CDEBE9AA1876}" srcOrd="0" destOrd="0" parTransId="{E75EA978-0439-41D2-B5A7-2829C119CE22}" sibTransId="{4B865F8E-D880-47B9-974E-8A7E26C438DC}"/>
    <dgm:cxn modelId="{5147217D-7A48-41D2-BDFE-F2CD4947DD4C}" type="presOf" srcId="{9B6F29C6-49A6-44C5-9CF0-D91F3F9D53C9}" destId="{1D70A402-1C4E-43DF-9084-975CCCF828DF}" srcOrd="0" destOrd="0" presId="urn:microsoft.com/office/officeart/2005/8/layout/process1"/>
    <dgm:cxn modelId="{76729A7E-5181-4767-BDB6-989D33AEA335}" type="presOf" srcId="{CD5F26E1-9B00-48FA-9030-D1312FEE421B}" destId="{AF2EE65C-2802-4588-8CD3-6056D92CE503}" srcOrd="0" destOrd="2" presId="urn:microsoft.com/office/officeart/2005/8/layout/process1"/>
    <dgm:cxn modelId="{B4F7AE80-2DE3-4C38-B5B5-23560CE49B16}" srcId="{3625778C-B827-4831-887A-E6652B4220CD}" destId="{CD5F26E1-9B00-48FA-9030-D1312FEE421B}" srcOrd="1" destOrd="0" parTransId="{59441037-EE31-404D-BE8F-5CD275191895}" sibTransId="{B9A7BD3E-E802-4F37-84E8-C1E1F9991A3B}"/>
    <dgm:cxn modelId="{BFA099A5-7C93-43D4-B5F7-FB21FF13C42C}" type="presOf" srcId="{C4B2386B-FE12-4384-8342-82CDC537A763}" destId="{68180BE0-CA5A-40EF-A28B-8C5B5C7A3649}" srcOrd="0" destOrd="0" presId="urn:microsoft.com/office/officeart/2005/8/layout/process1"/>
    <dgm:cxn modelId="{43BF9CA5-B062-40CE-94B4-DE0514274FAB}" type="presOf" srcId="{47B26D3E-CBC6-4732-9D5F-8A5D3FE20326}" destId="{4F37CA46-C89D-4048-B4E2-2C089880E613}" srcOrd="0" destOrd="0" presId="urn:microsoft.com/office/officeart/2005/8/layout/process1"/>
    <dgm:cxn modelId="{05D95EA8-6497-46EA-BAF6-76D1EE3336B6}" type="presOf" srcId="{9F1CCAC8-9B62-417D-8741-ECE85C59608B}" destId="{4A0DCB2E-BE4C-48C7-819D-F91BA349BD56}" srcOrd="0" destOrd="0" presId="urn:microsoft.com/office/officeart/2005/8/layout/process1"/>
    <dgm:cxn modelId="{421DB0AA-47F2-471A-8B56-DFF6F9718FBF}" type="presOf" srcId="{E64006B6-44A6-45F0-8ADD-71088FCA1BF7}" destId="{55C716D9-E7EA-417D-A477-48ED38674147}" srcOrd="0" destOrd="1" presId="urn:microsoft.com/office/officeart/2005/8/layout/process1"/>
    <dgm:cxn modelId="{155405AD-0801-493C-A215-469E1540DA26}" srcId="{9B6F29C6-49A6-44C5-9CF0-D91F3F9D53C9}" destId="{86A3AFC1-889C-4830-A4E5-234A7136DA97}" srcOrd="1" destOrd="0" parTransId="{0AC22D0C-E8C7-46EC-8A9C-2A8BF8213D92}" sibTransId="{C4B2386B-FE12-4384-8342-82CDC537A763}"/>
    <dgm:cxn modelId="{1958B9B3-AA50-4541-AF6D-12A9FEC93868}" type="presOf" srcId="{EFCC1205-BD58-4657-BC87-F97360910549}" destId="{25246784-0182-4199-8942-B7A350326CA5}" srcOrd="0" destOrd="0" presId="urn:microsoft.com/office/officeart/2005/8/layout/process1"/>
    <dgm:cxn modelId="{59FCFDB6-70B3-4436-8E1C-48390834A85D}" srcId="{EFCC1205-BD58-4657-BC87-F97360910549}" destId="{1806DCE5-0CF2-4328-9B63-EA95D330F337}" srcOrd="0" destOrd="0" parTransId="{3E9E061E-10DD-49D4-8B95-279736CCAF99}" sibTransId="{D2BC546F-E623-46E9-ADF8-D883955217AE}"/>
    <dgm:cxn modelId="{6C545EB7-E736-469B-A63D-CAB32F16CCC7}" type="presOf" srcId="{3625778C-B827-4831-887A-E6652B4220CD}" destId="{AF2EE65C-2802-4588-8CD3-6056D92CE503}" srcOrd="0" destOrd="0" presId="urn:microsoft.com/office/officeart/2005/8/layout/process1"/>
    <dgm:cxn modelId="{D5A2B3C2-7911-4F82-86EF-B294FB87408C}" srcId="{47B26D3E-CBC6-4732-9D5F-8A5D3FE20326}" destId="{E08BF076-21AA-40C7-A37D-3FEE35C7149E}" srcOrd="0" destOrd="0" parTransId="{D5E84EB3-8158-4772-AEBB-0A79858BBA84}" sibTransId="{7C1AC9B8-7484-4420-98C7-CF9639399E9A}"/>
    <dgm:cxn modelId="{E04A1BCB-6BC2-4E58-891D-79A5E875A14D}" type="presOf" srcId="{CEEA9429-485A-4D57-AAA5-E85CFD52CC56}" destId="{FF2C3535-6CDA-4E58-8828-2D7FEB0F7778}" srcOrd="1" destOrd="0" presId="urn:microsoft.com/office/officeart/2005/8/layout/process1"/>
    <dgm:cxn modelId="{B1B64BD0-1456-43E4-B624-4408B60B7908}" srcId="{A472762D-9961-4E80-9FD6-3E4952F60ECC}" destId="{E64006B6-44A6-45F0-8ADD-71088FCA1BF7}" srcOrd="0" destOrd="0" parTransId="{9E8AE214-45EC-46F1-8DAA-CD315BAF528C}" sibTransId="{136C4D0D-A781-4976-8082-6D2A17280D68}"/>
    <dgm:cxn modelId="{641FCED6-875F-4427-AA69-20833131B532}" srcId="{9B6F29C6-49A6-44C5-9CF0-D91F3F9D53C9}" destId="{3625778C-B827-4831-887A-E6652B4220CD}" srcOrd="5" destOrd="0" parTransId="{8A23E8A2-BA4A-4520-9C29-C4395E017333}" sibTransId="{8A750705-4560-446B-8214-ACE8A88113CC}"/>
    <dgm:cxn modelId="{F1BEE6E1-2EDC-4DA2-BDEE-A17150849002}" type="presOf" srcId="{6FF383B4-C36F-464F-A352-CDEBE9AA1876}" destId="{4A0DCB2E-BE4C-48C7-819D-F91BA349BD56}" srcOrd="0" destOrd="1" presId="urn:microsoft.com/office/officeart/2005/8/layout/process1"/>
    <dgm:cxn modelId="{01F87CFF-32EA-4906-A181-352F15A766CE}" srcId="{9B6F29C6-49A6-44C5-9CF0-D91F3F9D53C9}" destId="{47B26D3E-CBC6-4732-9D5F-8A5D3FE20326}" srcOrd="4" destOrd="0" parTransId="{A9B904BF-C93B-4C4D-9241-8F2570DDD823}" sibTransId="{6494AF9F-B401-4387-A760-9BF59C64F222}"/>
    <dgm:cxn modelId="{5C2D2F53-05F3-4C33-A548-6847894572A1}" type="presParOf" srcId="{1D70A402-1C4E-43DF-9084-975CCCF828DF}" destId="{55C716D9-E7EA-417D-A477-48ED38674147}" srcOrd="0" destOrd="0" presId="urn:microsoft.com/office/officeart/2005/8/layout/process1"/>
    <dgm:cxn modelId="{258D5F3F-B2A1-4805-8835-6FFD88D54A38}" type="presParOf" srcId="{1D70A402-1C4E-43DF-9084-975CCCF828DF}" destId="{60A4FB3C-8309-4FED-B77C-4159E3C9367A}" srcOrd="1" destOrd="0" presId="urn:microsoft.com/office/officeart/2005/8/layout/process1"/>
    <dgm:cxn modelId="{4C0F7DA1-AD12-4FBD-AA58-FD89C1364B54}" type="presParOf" srcId="{60A4FB3C-8309-4FED-B77C-4159E3C9367A}" destId="{1C89D35D-7101-42AA-8A3F-FDB48D791EE7}" srcOrd="0" destOrd="0" presId="urn:microsoft.com/office/officeart/2005/8/layout/process1"/>
    <dgm:cxn modelId="{E6D56238-1F3D-443B-A768-A285DA9D4668}" type="presParOf" srcId="{1D70A402-1C4E-43DF-9084-975CCCF828DF}" destId="{E67961D9-4FC2-426A-B9CE-FB897D1EA838}" srcOrd="2" destOrd="0" presId="urn:microsoft.com/office/officeart/2005/8/layout/process1"/>
    <dgm:cxn modelId="{3ACC35C4-E8E3-4731-A6CC-CA45AAD0CE78}" type="presParOf" srcId="{1D70A402-1C4E-43DF-9084-975CCCF828DF}" destId="{68180BE0-CA5A-40EF-A28B-8C5B5C7A3649}" srcOrd="3" destOrd="0" presId="urn:microsoft.com/office/officeart/2005/8/layout/process1"/>
    <dgm:cxn modelId="{CAD11662-162C-4AD7-AEDC-6437EC7DE6A8}" type="presParOf" srcId="{68180BE0-CA5A-40EF-A28B-8C5B5C7A3649}" destId="{8DAC66EF-19E2-4AF5-A2CF-CD19F2267837}" srcOrd="0" destOrd="0" presId="urn:microsoft.com/office/officeart/2005/8/layout/process1"/>
    <dgm:cxn modelId="{5FFDEFAF-4451-4A67-A845-37E70A7D3F8B}" type="presParOf" srcId="{1D70A402-1C4E-43DF-9084-975CCCF828DF}" destId="{4A0DCB2E-BE4C-48C7-819D-F91BA349BD56}" srcOrd="4" destOrd="0" presId="urn:microsoft.com/office/officeart/2005/8/layout/process1"/>
    <dgm:cxn modelId="{E127C63D-D0C5-43A9-B510-80E9991A311B}" type="presParOf" srcId="{1D70A402-1C4E-43DF-9084-975CCCF828DF}" destId="{9E70E534-9DB6-416B-A275-FF8951F2B920}" srcOrd="5" destOrd="0" presId="urn:microsoft.com/office/officeart/2005/8/layout/process1"/>
    <dgm:cxn modelId="{C3B81E87-E868-4672-96BF-9752F6D9BBCF}" type="presParOf" srcId="{9E70E534-9DB6-416B-A275-FF8951F2B920}" destId="{1DDFF906-EB09-4911-8B8D-502AFC79E6CD}" srcOrd="0" destOrd="0" presId="urn:microsoft.com/office/officeart/2005/8/layout/process1"/>
    <dgm:cxn modelId="{CB6BC992-F44E-4AE7-A844-4594704F9693}" type="presParOf" srcId="{1D70A402-1C4E-43DF-9084-975CCCF828DF}" destId="{25246784-0182-4199-8942-B7A350326CA5}" srcOrd="6" destOrd="0" presId="urn:microsoft.com/office/officeart/2005/8/layout/process1"/>
    <dgm:cxn modelId="{38423282-9EC5-4996-948C-9923E00D369F}" type="presParOf" srcId="{1D70A402-1C4E-43DF-9084-975CCCF828DF}" destId="{525E4EDF-9295-4BB7-99FE-67F58F4F19FE}" srcOrd="7" destOrd="0" presId="urn:microsoft.com/office/officeart/2005/8/layout/process1"/>
    <dgm:cxn modelId="{94B1F27C-F292-43DD-B056-816ADBBFB17C}" type="presParOf" srcId="{525E4EDF-9295-4BB7-99FE-67F58F4F19FE}" destId="{FF2C3535-6CDA-4E58-8828-2D7FEB0F7778}" srcOrd="0" destOrd="0" presId="urn:microsoft.com/office/officeart/2005/8/layout/process1"/>
    <dgm:cxn modelId="{0B42B124-E3F5-4750-ABD4-C723A73AC4D1}" type="presParOf" srcId="{1D70A402-1C4E-43DF-9084-975CCCF828DF}" destId="{4F37CA46-C89D-4048-B4E2-2C089880E613}" srcOrd="8" destOrd="0" presId="urn:microsoft.com/office/officeart/2005/8/layout/process1"/>
    <dgm:cxn modelId="{CA7CAAE8-34CA-435A-AD83-58FF417B64CB}" type="presParOf" srcId="{1D70A402-1C4E-43DF-9084-975CCCF828DF}" destId="{C623DDC4-F7C0-4F0A-A4B8-5F093946D12F}" srcOrd="9" destOrd="0" presId="urn:microsoft.com/office/officeart/2005/8/layout/process1"/>
    <dgm:cxn modelId="{C7EA826D-3A02-43BB-8705-4DC89655F0D0}" type="presParOf" srcId="{C623DDC4-F7C0-4F0A-A4B8-5F093946D12F}" destId="{37FA31D3-BE67-461E-930C-F1A78BD0C982}" srcOrd="0" destOrd="0" presId="urn:microsoft.com/office/officeart/2005/8/layout/process1"/>
    <dgm:cxn modelId="{A1688D93-7483-4E57-AE89-9463CD68A986}" type="presParOf" srcId="{1D70A402-1C4E-43DF-9084-975CCCF828DF}" destId="{AF2EE65C-2802-4588-8CD3-6056D92CE50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F29C6-49A6-44C5-9CF0-D91F3F9D53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2762D-9961-4E80-9FD6-3E4952F60EC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1</a:t>
          </a:r>
          <a:endParaRPr lang="en-US" dirty="0"/>
        </a:p>
      </dgm:t>
    </dgm:pt>
    <dgm:pt modelId="{E7CA1FB2-0A6A-46CA-861E-913FD5A06730}" type="parTrans" cxnId="{76858A36-EAB5-422A-B897-89693EA2EB24}">
      <dgm:prSet/>
      <dgm:spPr/>
    </dgm:pt>
    <dgm:pt modelId="{C215CB53-67EA-4F0A-A23F-6570B602151D}" type="sibTrans" cxnId="{76858A36-EAB5-422A-B897-89693EA2EB24}">
      <dgm:prSet/>
      <dgm:spPr/>
      <dgm:t>
        <a:bodyPr/>
        <a:lstStyle/>
        <a:p>
          <a:endParaRPr lang="en-US"/>
        </a:p>
      </dgm:t>
    </dgm:pt>
    <dgm:pt modelId="{86A3AFC1-889C-4830-A4E5-234A7136DA97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2</a:t>
          </a:r>
          <a:endParaRPr lang="en-US" dirty="0"/>
        </a:p>
      </dgm:t>
    </dgm:pt>
    <dgm:pt modelId="{0AC22D0C-E8C7-46EC-8A9C-2A8BF8213D92}" type="parTrans" cxnId="{155405AD-0801-493C-A215-469E1540DA26}">
      <dgm:prSet/>
      <dgm:spPr/>
    </dgm:pt>
    <dgm:pt modelId="{C4B2386B-FE12-4384-8342-82CDC537A763}" type="sibTrans" cxnId="{155405AD-0801-493C-A215-469E1540DA26}">
      <dgm:prSet/>
      <dgm:spPr/>
      <dgm:t>
        <a:bodyPr/>
        <a:lstStyle/>
        <a:p>
          <a:endParaRPr lang="en-US"/>
        </a:p>
      </dgm:t>
    </dgm:pt>
    <dgm:pt modelId="{E64006B6-44A6-45F0-8ADD-71088FCA1BF7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 Outline annual visit</a:t>
          </a:r>
        </a:p>
      </dgm:t>
    </dgm:pt>
    <dgm:pt modelId="{9E8AE214-45EC-46F1-8DAA-CD315BAF528C}" type="parTrans" cxnId="{B1B64BD0-1456-43E4-B624-4408B60B7908}">
      <dgm:prSet/>
      <dgm:spPr/>
    </dgm:pt>
    <dgm:pt modelId="{136C4D0D-A781-4976-8082-6D2A17280D68}" type="sibTrans" cxnId="{B1B64BD0-1456-43E4-B624-4408B60B7908}">
      <dgm:prSet/>
      <dgm:spPr/>
      <dgm:t>
        <a:bodyPr/>
        <a:lstStyle/>
        <a:p>
          <a:endParaRPr lang="en-US"/>
        </a:p>
      </dgm:t>
    </dgm:pt>
    <dgm:pt modelId="{06B43924-D3CF-4A03-9A07-478AE55CEE67}">
      <dgm:prSet phldr="0"/>
      <dgm:spPr/>
      <dgm:t>
        <a:bodyPr/>
        <a:lstStyle/>
        <a:p>
          <a:r>
            <a:rPr lang="en-US" dirty="0">
              <a:latin typeface="Calibri"/>
            </a:rPr>
            <a:t>N=1</a:t>
          </a:r>
        </a:p>
      </dgm:t>
    </dgm:pt>
    <dgm:pt modelId="{9EA21EC3-4B58-41F9-B89F-2F480836649C}" type="parTrans" cxnId="{44811703-AAE0-44C7-9251-0848E5F98B2C}">
      <dgm:prSet/>
      <dgm:spPr/>
    </dgm:pt>
    <dgm:pt modelId="{51BE5635-0E6D-48AB-8435-880DC1F015C4}" type="sibTrans" cxnId="{44811703-AAE0-44C7-9251-0848E5F98B2C}">
      <dgm:prSet/>
      <dgm:spPr/>
      <dgm:t>
        <a:bodyPr/>
        <a:lstStyle/>
        <a:p>
          <a:endParaRPr lang="en-US"/>
        </a:p>
      </dgm:t>
    </dgm:pt>
    <dgm:pt modelId="{1D70A402-1C4E-43DF-9084-975CCCF828DF}" type="pres">
      <dgm:prSet presAssocID="{9B6F29C6-49A6-44C5-9CF0-D91F3F9D53C9}" presName="Name0" presStyleCnt="0">
        <dgm:presLayoutVars>
          <dgm:dir/>
          <dgm:resizeHandles val="exact"/>
        </dgm:presLayoutVars>
      </dgm:prSet>
      <dgm:spPr/>
    </dgm:pt>
    <dgm:pt modelId="{55C716D9-E7EA-417D-A477-48ED38674147}" type="pres">
      <dgm:prSet presAssocID="{A472762D-9961-4E80-9FD6-3E4952F60ECC}" presName="node" presStyleLbl="node1" presStyleIdx="0" presStyleCnt="2">
        <dgm:presLayoutVars>
          <dgm:bulletEnabled val="1"/>
        </dgm:presLayoutVars>
      </dgm:prSet>
      <dgm:spPr/>
    </dgm:pt>
    <dgm:pt modelId="{60A4FB3C-8309-4FED-B77C-4159E3C9367A}" type="pres">
      <dgm:prSet presAssocID="{C215CB53-67EA-4F0A-A23F-6570B602151D}" presName="sibTrans" presStyleLbl="sibTrans2D1" presStyleIdx="0" presStyleCnt="1"/>
      <dgm:spPr/>
    </dgm:pt>
    <dgm:pt modelId="{1C89D35D-7101-42AA-8A3F-FDB48D791EE7}" type="pres">
      <dgm:prSet presAssocID="{C215CB53-67EA-4F0A-A23F-6570B602151D}" presName="connectorText" presStyleLbl="sibTrans2D1" presStyleIdx="0" presStyleCnt="1"/>
      <dgm:spPr/>
    </dgm:pt>
    <dgm:pt modelId="{E67961D9-4FC2-426A-B9CE-FB897D1EA838}" type="pres">
      <dgm:prSet presAssocID="{86A3AFC1-889C-4830-A4E5-234A7136DA97}" presName="node" presStyleLbl="node1" presStyleIdx="1" presStyleCnt="2">
        <dgm:presLayoutVars>
          <dgm:bulletEnabled val="1"/>
        </dgm:presLayoutVars>
      </dgm:prSet>
      <dgm:spPr/>
    </dgm:pt>
  </dgm:ptLst>
  <dgm:cxnLst>
    <dgm:cxn modelId="{44811703-AAE0-44C7-9251-0848E5F98B2C}" srcId="{86A3AFC1-889C-4830-A4E5-234A7136DA97}" destId="{06B43924-D3CF-4A03-9A07-478AE55CEE67}" srcOrd="0" destOrd="0" parTransId="{9EA21EC3-4B58-41F9-B89F-2F480836649C}" sibTransId="{51BE5635-0E6D-48AB-8435-880DC1F015C4}"/>
    <dgm:cxn modelId="{FB95CE07-B4BB-4013-8045-27D4D19811D7}" type="presOf" srcId="{A472762D-9961-4E80-9FD6-3E4952F60ECC}" destId="{55C716D9-E7EA-417D-A477-48ED38674147}" srcOrd="0" destOrd="0" presId="urn:microsoft.com/office/officeart/2005/8/layout/process1"/>
    <dgm:cxn modelId="{5C8B9218-38E7-4448-AE78-1A54D095119A}" type="presOf" srcId="{86A3AFC1-889C-4830-A4E5-234A7136DA97}" destId="{E67961D9-4FC2-426A-B9CE-FB897D1EA838}" srcOrd="0" destOrd="0" presId="urn:microsoft.com/office/officeart/2005/8/layout/process1"/>
    <dgm:cxn modelId="{76858A36-EAB5-422A-B897-89693EA2EB24}" srcId="{9B6F29C6-49A6-44C5-9CF0-D91F3F9D53C9}" destId="{A472762D-9961-4E80-9FD6-3E4952F60ECC}" srcOrd="0" destOrd="0" parTransId="{E7CA1FB2-0A6A-46CA-861E-913FD5A06730}" sibTransId="{C215CB53-67EA-4F0A-A23F-6570B602151D}"/>
    <dgm:cxn modelId="{2AE80340-48BF-4337-87B5-9124F1959969}" type="presOf" srcId="{C215CB53-67EA-4F0A-A23F-6570B602151D}" destId="{1C89D35D-7101-42AA-8A3F-FDB48D791EE7}" srcOrd="1" destOrd="0" presId="urn:microsoft.com/office/officeart/2005/8/layout/process1"/>
    <dgm:cxn modelId="{5147217D-7A48-41D2-BDFE-F2CD4947DD4C}" type="presOf" srcId="{9B6F29C6-49A6-44C5-9CF0-D91F3F9D53C9}" destId="{1D70A402-1C4E-43DF-9084-975CCCF828DF}" srcOrd="0" destOrd="0" presId="urn:microsoft.com/office/officeart/2005/8/layout/process1"/>
    <dgm:cxn modelId="{155405AD-0801-493C-A215-469E1540DA26}" srcId="{9B6F29C6-49A6-44C5-9CF0-D91F3F9D53C9}" destId="{86A3AFC1-889C-4830-A4E5-234A7136DA97}" srcOrd="1" destOrd="0" parTransId="{0AC22D0C-E8C7-46EC-8A9C-2A8BF8213D92}" sibTransId="{C4B2386B-FE12-4384-8342-82CDC537A763}"/>
    <dgm:cxn modelId="{54C62EAF-A0FC-454B-8A4C-A6E349C5D9B2}" type="presOf" srcId="{C215CB53-67EA-4F0A-A23F-6570B602151D}" destId="{60A4FB3C-8309-4FED-B77C-4159E3C9367A}" srcOrd="0" destOrd="0" presId="urn:microsoft.com/office/officeart/2005/8/layout/process1"/>
    <dgm:cxn modelId="{2D2C1ECD-6D35-4EC5-9251-0653C8818470}" type="presOf" srcId="{06B43924-D3CF-4A03-9A07-478AE55CEE67}" destId="{E67961D9-4FC2-426A-B9CE-FB897D1EA838}" srcOrd="0" destOrd="1" presId="urn:microsoft.com/office/officeart/2005/8/layout/process1"/>
    <dgm:cxn modelId="{676F8FCD-A954-4081-992E-E4923F31D66A}" type="presOf" srcId="{E64006B6-44A6-45F0-8ADD-71088FCA1BF7}" destId="{55C716D9-E7EA-417D-A477-48ED38674147}" srcOrd="0" destOrd="1" presId="urn:microsoft.com/office/officeart/2005/8/layout/process1"/>
    <dgm:cxn modelId="{B1B64BD0-1456-43E4-B624-4408B60B7908}" srcId="{A472762D-9961-4E80-9FD6-3E4952F60ECC}" destId="{E64006B6-44A6-45F0-8ADD-71088FCA1BF7}" srcOrd="0" destOrd="0" parTransId="{9E8AE214-45EC-46F1-8DAA-CD315BAF528C}" sibTransId="{136C4D0D-A781-4976-8082-6D2A17280D68}"/>
    <dgm:cxn modelId="{5568FFD6-698F-40DB-9C4C-DB71E68E3F57}" type="presParOf" srcId="{1D70A402-1C4E-43DF-9084-975CCCF828DF}" destId="{55C716D9-E7EA-417D-A477-48ED38674147}" srcOrd="0" destOrd="0" presId="urn:microsoft.com/office/officeart/2005/8/layout/process1"/>
    <dgm:cxn modelId="{86A7BFA2-7352-42EB-B800-413B3B186D84}" type="presParOf" srcId="{1D70A402-1C4E-43DF-9084-975CCCF828DF}" destId="{60A4FB3C-8309-4FED-B77C-4159E3C9367A}" srcOrd="1" destOrd="0" presId="urn:microsoft.com/office/officeart/2005/8/layout/process1"/>
    <dgm:cxn modelId="{1927CD96-C10C-4604-A414-1AA22F34F999}" type="presParOf" srcId="{60A4FB3C-8309-4FED-B77C-4159E3C9367A}" destId="{1C89D35D-7101-42AA-8A3F-FDB48D791EE7}" srcOrd="0" destOrd="0" presId="urn:microsoft.com/office/officeart/2005/8/layout/process1"/>
    <dgm:cxn modelId="{F14EE480-8E47-4317-934A-6C0715D375AB}" type="presParOf" srcId="{1D70A402-1C4E-43DF-9084-975CCCF828DF}" destId="{E67961D9-4FC2-426A-B9CE-FB897D1EA83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F29C6-49A6-44C5-9CF0-D91F3F9D53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2762D-9961-4E80-9FD6-3E4952F60EC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1</a:t>
          </a:r>
          <a:endParaRPr lang="en-US" dirty="0"/>
        </a:p>
      </dgm:t>
    </dgm:pt>
    <dgm:pt modelId="{E7CA1FB2-0A6A-46CA-861E-913FD5A06730}" type="parTrans" cxnId="{76858A36-EAB5-422A-B897-89693EA2EB24}">
      <dgm:prSet/>
      <dgm:spPr/>
    </dgm:pt>
    <dgm:pt modelId="{C215CB53-67EA-4F0A-A23F-6570B602151D}" type="sibTrans" cxnId="{76858A36-EAB5-422A-B897-89693EA2EB24}">
      <dgm:prSet/>
      <dgm:spPr/>
      <dgm:t>
        <a:bodyPr/>
        <a:lstStyle/>
        <a:p>
          <a:endParaRPr lang="en-US"/>
        </a:p>
      </dgm:t>
    </dgm:pt>
    <dgm:pt modelId="{86A3AFC1-889C-4830-A4E5-234A7136DA97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2</a:t>
          </a:r>
          <a:endParaRPr lang="en-US" dirty="0"/>
        </a:p>
      </dgm:t>
    </dgm:pt>
    <dgm:pt modelId="{0AC22D0C-E8C7-46EC-8A9C-2A8BF8213D92}" type="parTrans" cxnId="{155405AD-0801-493C-A215-469E1540DA26}">
      <dgm:prSet/>
      <dgm:spPr/>
    </dgm:pt>
    <dgm:pt modelId="{C4B2386B-FE12-4384-8342-82CDC537A763}" type="sibTrans" cxnId="{155405AD-0801-493C-A215-469E1540DA26}">
      <dgm:prSet/>
      <dgm:spPr/>
      <dgm:t>
        <a:bodyPr/>
        <a:lstStyle/>
        <a:p>
          <a:endParaRPr lang="en-US"/>
        </a:p>
      </dgm:t>
    </dgm:pt>
    <dgm:pt modelId="{9F1CCAC8-9B62-417D-8741-ECE85C59608B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3</a:t>
          </a:r>
          <a:endParaRPr lang="en-US" dirty="0"/>
        </a:p>
      </dgm:t>
    </dgm:pt>
    <dgm:pt modelId="{AADA8BEB-4752-4CAC-9915-660911C46868}" type="parTrans" cxnId="{7F171545-80E8-464D-9B71-89BBDC9572E4}">
      <dgm:prSet/>
      <dgm:spPr/>
    </dgm:pt>
    <dgm:pt modelId="{C694A455-F176-46F0-BEAD-CA97846F5BF1}" type="sibTrans" cxnId="{7F171545-80E8-464D-9B71-89BBDC9572E4}">
      <dgm:prSet/>
      <dgm:spPr/>
      <dgm:t>
        <a:bodyPr/>
        <a:lstStyle/>
        <a:p>
          <a:endParaRPr lang="en-US"/>
        </a:p>
      </dgm:t>
    </dgm:pt>
    <dgm:pt modelId="{E64006B6-44A6-45F0-8ADD-71088FCA1BF7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 Outline annual visit</a:t>
          </a:r>
        </a:p>
      </dgm:t>
    </dgm:pt>
    <dgm:pt modelId="{9E8AE214-45EC-46F1-8DAA-CD315BAF528C}" type="parTrans" cxnId="{B1B64BD0-1456-43E4-B624-4408B60B7908}">
      <dgm:prSet/>
      <dgm:spPr/>
    </dgm:pt>
    <dgm:pt modelId="{136C4D0D-A781-4976-8082-6D2A17280D68}" type="sibTrans" cxnId="{B1B64BD0-1456-43E4-B624-4408B60B7908}">
      <dgm:prSet/>
      <dgm:spPr/>
      <dgm:t>
        <a:bodyPr/>
        <a:lstStyle/>
        <a:p>
          <a:endParaRPr lang="en-US"/>
        </a:p>
      </dgm:t>
    </dgm:pt>
    <dgm:pt modelId="{06B43924-D3CF-4A03-9A07-478AE55CEE67}">
      <dgm:prSet phldr="0"/>
      <dgm:spPr/>
      <dgm:t>
        <a:bodyPr/>
        <a:lstStyle/>
        <a:p>
          <a:r>
            <a:rPr lang="en-US" dirty="0">
              <a:latin typeface="Calibri"/>
            </a:rPr>
            <a:t>N=1</a:t>
          </a:r>
        </a:p>
      </dgm:t>
    </dgm:pt>
    <dgm:pt modelId="{9EA21EC3-4B58-41F9-B89F-2F480836649C}" type="parTrans" cxnId="{44811703-AAE0-44C7-9251-0848E5F98B2C}">
      <dgm:prSet/>
      <dgm:spPr/>
    </dgm:pt>
    <dgm:pt modelId="{51BE5635-0E6D-48AB-8435-880DC1F015C4}" type="sibTrans" cxnId="{44811703-AAE0-44C7-9251-0848E5F98B2C}">
      <dgm:prSet/>
      <dgm:spPr/>
      <dgm:t>
        <a:bodyPr/>
        <a:lstStyle/>
        <a:p>
          <a:endParaRPr lang="en-US"/>
        </a:p>
      </dgm:t>
    </dgm:pt>
    <dgm:pt modelId="{6FF383B4-C36F-464F-A352-CDEBE9AA1876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Getting the word out (Newsletter and Listserv)</a:t>
          </a:r>
        </a:p>
      </dgm:t>
    </dgm:pt>
    <dgm:pt modelId="{E75EA978-0439-41D2-B5A7-2829C119CE22}" type="parTrans" cxnId="{D5183852-CBF1-4FD8-B21D-0A638F7F361B}">
      <dgm:prSet/>
      <dgm:spPr/>
    </dgm:pt>
    <dgm:pt modelId="{4B865F8E-D880-47B9-974E-8A7E26C438DC}" type="sibTrans" cxnId="{D5183852-CBF1-4FD8-B21D-0A638F7F361B}">
      <dgm:prSet/>
      <dgm:spPr/>
      <dgm:t>
        <a:bodyPr/>
        <a:lstStyle/>
        <a:p>
          <a:endParaRPr lang="en-US"/>
        </a:p>
      </dgm:t>
    </dgm:pt>
    <dgm:pt modelId="{1D70A402-1C4E-43DF-9084-975CCCF828DF}" type="pres">
      <dgm:prSet presAssocID="{9B6F29C6-49A6-44C5-9CF0-D91F3F9D53C9}" presName="Name0" presStyleCnt="0">
        <dgm:presLayoutVars>
          <dgm:dir/>
          <dgm:resizeHandles val="exact"/>
        </dgm:presLayoutVars>
      </dgm:prSet>
      <dgm:spPr/>
    </dgm:pt>
    <dgm:pt modelId="{55C716D9-E7EA-417D-A477-48ED38674147}" type="pres">
      <dgm:prSet presAssocID="{A472762D-9961-4E80-9FD6-3E4952F60ECC}" presName="node" presStyleLbl="node1" presStyleIdx="0" presStyleCnt="3">
        <dgm:presLayoutVars>
          <dgm:bulletEnabled val="1"/>
        </dgm:presLayoutVars>
      </dgm:prSet>
      <dgm:spPr/>
    </dgm:pt>
    <dgm:pt modelId="{60A4FB3C-8309-4FED-B77C-4159E3C9367A}" type="pres">
      <dgm:prSet presAssocID="{C215CB53-67EA-4F0A-A23F-6570B602151D}" presName="sibTrans" presStyleLbl="sibTrans2D1" presStyleIdx="0" presStyleCnt="2"/>
      <dgm:spPr/>
    </dgm:pt>
    <dgm:pt modelId="{1C89D35D-7101-42AA-8A3F-FDB48D791EE7}" type="pres">
      <dgm:prSet presAssocID="{C215CB53-67EA-4F0A-A23F-6570B602151D}" presName="connectorText" presStyleLbl="sibTrans2D1" presStyleIdx="0" presStyleCnt="2"/>
      <dgm:spPr/>
    </dgm:pt>
    <dgm:pt modelId="{E67961D9-4FC2-426A-B9CE-FB897D1EA838}" type="pres">
      <dgm:prSet presAssocID="{86A3AFC1-889C-4830-A4E5-234A7136DA97}" presName="node" presStyleLbl="node1" presStyleIdx="1" presStyleCnt="3">
        <dgm:presLayoutVars>
          <dgm:bulletEnabled val="1"/>
        </dgm:presLayoutVars>
      </dgm:prSet>
      <dgm:spPr/>
    </dgm:pt>
    <dgm:pt modelId="{68180BE0-CA5A-40EF-A28B-8C5B5C7A3649}" type="pres">
      <dgm:prSet presAssocID="{C4B2386B-FE12-4384-8342-82CDC537A763}" presName="sibTrans" presStyleLbl="sibTrans2D1" presStyleIdx="1" presStyleCnt="2"/>
      <dgm:spPr/>
    </dgm:pt>
    <dgm:pt modelId="{8DAC66EF-19E2-4AF5-A2CF-CD19F2267837}" type="pres">
      <dgm:prSet presAssocID="{C4B2386B-FE12-4384-8342-82CDC537A763}" presName="connectorText" presStyleLbl="sibTrans2D1" presStyleIdx="1" presStyleCnt="2"/>
      <dgm:spPr/>
    </dgm:pt>
    <dgm:pt modelId="{4A0DCB2E-BE4C-48C7-819D-F91BA349BD56}" type="pres">
      <dgm:prSet presAssocID="{9F1CCAC8-9B62-417D-8741-ECE85C59608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811703-AAE0-44C7-9251-0848E5F98B2C}" srcId="{86A3AFC1-889C-4830-A4E5-234A7136DA97}" destId="{06B43924-D3CF-4A03-9A07-478AE55CEE67}" srcOrd="0" destOrd="0" parTransId="{9EA21EC3-4B58-41F9-B89F-2F480836649C}" sibTransId="{51BE5635-0E6D-48AB-8435-880DC1F015C4}"/>
    <dgm:cxn modelId="{5B20BE14-D146-4589-97BA-048DFF059299}" type="presOf" srcId="{9F1CCAC8-9B62-417D-8741-ECE85C59608B}" destId="{4A0DCB2E-BE4C-48C7-819D-F91BA349BD56}" srcOrd="0" destOrd="0" presId="urn:microsoft.com/office/officeart/2005/8/layout/process1"/>
    <dgm:cxn modelId="{76858A36-EAB5-422A-B897-89693EA2EB24}" srcId="{9B6F29C6-49A6-44C5-9CF0-D91F3F9D53C9}" destId="{A472762D-9961-4E80-9FD6-3E4952F60ECC}" srcOrd="0" destOrd="0" parTransId="{E7CA1FB2-0A6A-46CA-861E-913FD5A06730}" sibTransId="{C215CB53-67EA-4F0A-A23F-6570B602151D}"/>
    <dgm:cxn modelId="{8571345B-8802-4687-BA05-5483BE42B847}" type="presOf" srcId="{C4B2386B-FE12-4384-8342-82CDC537A763}" destId="{8DAC66EF-19E2-4AF5-A2CF-CD19F2267837}" srcOrd="1" destOrd="0" presId="urn:microsoft.com/office/officeart/2005/8/layout/process1"/>
    <dgm:cxn modelId="{D294CA44-F138-44AB-A07F-854074661E37}" type="presOf" srcId="{6FF383B4-C36F-464F-A352-CDEBE9AA1876}" destId="{4A0DCB2E-BE4C-48C7-819D-F91BA349BD56}" srcOrd="0" destOrd="1" presId="urn:microsoft.com/office/officeart/2005/8/layout/process1"/>
    <dgm:cxn modelId="{7F171545-80E8-464D-9B71-89BBDC9572E4}" srcId="{9B6F29C6-49A6-44C5-9CF0-D91F3F9D53C9}" destId="{9F1CCAC8-9B62-417D-8741-ECE85C59608B}" srcOrd="2" destOrd="0" parTransId="{AADA8BEB-4752-4CAC-9915-660911C46868}" sibTransId="{C694A455-F176-46F0-BEAD-CA97846F5BF1}"/>
    <dgm:cxn modelId="{2F0C1046-FF80-4809-8C7F-1E6778993697}" type="presOf" srcId="{A472762D-9961-4E80-9FD6-3E4952F60ECC}" destId="{55C716D9-E7EA-417D-A477-48ED38674147}" srcOrd="0" destOrd="0" presId="urn:microsoft.com/office/officeart/2005/8/layout/process1"/>
    <dgm:cxn modelId="{4B66BC6C-3444-48B5-A374-0E5CF8BBFAF9}" type="presOf" srcId="{06B43924-D3CF-4A03-9A07-478AE55CEE67}" destId="{E67961D9-4FC2-426A-B9CE-FB897D1EA838}" srcOrd="0" destOrd="1" presId="urn:microsoft.com/office/officeart/2005/8/layout/process1"/>
    <dgm:cxn modelId="{154ECB4E-CFE7-4897-A43C-AD888BB80A4A}" type="presOf" srcId="{C4B2386B-FE12-4384-8342-82CDC537A763}" destId="{68180BE0-CA5A-40EF-A28B-8C5B5C7A3649}" srcOrd="0" destOrd="0" presId="urn:microsoft.com/office/officeart/2005/8/layout/process1"/>
    <dgm:cxn modelId="{D5183852-CBF1-4FD8-B21D-0A638F7F361B}" srcId="{9F1CCAC8-9B62-417D-8741-ECE85C59608B}" destId="{6FF383B4-C36F-464F-A352-CDEBE9AA1876}" srcOrd="0" destOrd="0" parTransId="{E75EA978-0439-41D2-B5A7-2829C119CE22}" sibTransId="{4B865F8E-D880-47B9-974E-8A7E26C438DC}"/>
    <dgm:cxn modelId="{E360F674-3628-4782-80C4-F7242DC865D8}" type="presOf" srcId="{C215CB53-67EA-4F0A-A23F-6570B602151D}" destId="{60A4FB3C-8309-4FED-B77C-4159E3C9367A}" srcOrd="0" destOrd="0" presId="urn:microsoft.com/office/officeart/2005/8/layout/process1"/>
    <dgm:cxn modelId="{5147217D-7A48-41D2-BDFE-F2CD4947DD4C}" type="presOf" srcId="{9B6F29C6-49A6-44C5-9CF0-D91F3F9D53C9}" destId="{1D70A402-1C4E-43DF-9084-975CCCF828DF}" srcOrd="0" destOrd="0" presId="urn:microsoft.com/office/officeart/2005/8/layout/process1"/>
    <dgm:cxn modelId="{3F7110A0-6273-4733-A37A-0660971FCD9E}" type="presOf" srcId="{86A3AFC1-889C-4830-A4E5-234A7136DA97}" destId="{E67961D9-4FC2-426A-B9CE-FB897D1EA838}" srcOrd="0" destOrd="0" presId="urn:microsoft.com/office/officeart/2005/8/layout/process1"/>
    <dgm:cxn modelId="{EE8EF0A4-7264-4E6F-A244-DA64D706A086}" type="presOf" srcId="{C215CB53-67EA-4F0A-A23F-6570B602151D}" destId="{1C89D35D-7101-42AA-8A3F-FDB48D791EE7}" srcOrd="1" destOrd="0" presId="urn:microsoft.com/office/officeart/2005/8/layout/process1"/>
    <dgm:cxn modelId="{155405AD-0801-493C-A215-469E1540DA26}" srcId="{9B6F29C6-49A6-44C5-9CF0-D91F3F9D53C9}" destId="{86A3AFC1-889C-4830-A4E5-234A7136DA97}" srcOrd="1" destOrd="0" parTransId="{0AC22D0C-E8C7-46EC-8A9C-2A8BF8213D92}" sibTransId="{C4B2386B-FE12-4384-8342-82CDC537A763}"/>
    <dgm:cxn modelId="{B1B64BD0-1456-43E4-B624-4408B60B7908}" srcId="{A472762D-9961-4E80-9FD6-3E4952F60ECC}" destId="{E64006B6-44A6-45F0-8ADD-71088FCA1BF7}" srcOrd="0" destOrd="0" parTransId="{9E8AE214-45EC-46F1-8DAA-CD315BAF528C}" sibTransId="{136C4D0D-A781-4976-8082-6D2A17280D68}"/>
    <dgm:cxn modelId="{3F0571D1-37D4-4644-B483-7B930FB17F22}" type="presOf" srcId="{E64006B6-44A6-45F0-8ADD-71088FCA1BF7}" destId="{55C716D9-E7EA-417D-A477-48ED38674147}" srcOrd="0" destOrd="1" presId="urn:microsoft.com/office/officeart/2005/8/layout/process1"/>
    <dgm:cxn modelId="{2F71C6D8-4893-495A-9E32-A2D0555797F9}" type="presParOf" srcId="{1D70A402-1C4E-43DF-9084-975CCCF828DF}" destId="{55C716D9-E7EA-417D-A477-48ED38674147}" srcOrd="0" destOrd="0" presId="urn:microsoft.com/office/officeart/2005/8/layout/process1"/>
    <dgm:cxn modelId="{E8BBB5AA-4EE8-4B4D-AB94-E2F4CB1C8425}" type="presParOf" srcId="{1D70A402-1C4E-43DF-9084-975CCCF828DF}" destId="{60A4FB3C-8309-4FED-B77C-4159E3C9367A}" srcOrd="1" destOrd="0" presId="urn:microsoft.com/office/officeart/2005/8/layout/process1"/>
    <dgm:cxn modelId="{497A72D0-B763-4B0F-964A-38DBDC20DF04}" type="presParOf" srcId="{60A4FB3C-8309-4FED-B77C-4159E3C9367A}" destId="{1C89D35D-7101-42AA-8A3F-FDB48D791EE7}" srcOrd="0" destOrd="0" presId="urn:microsoft.com/office/officeart/2005/8/layout/process1"/>
    <dgm:cxn modelId="{6D4A5186-47DB-42E0-ACC3-BC4C98956084}" type="presParOf" srcId="{1D70A402-1C4E-43DF-9084-975CCCF828DF}" destId="{E67961D9-4FC2-426A-B9CE-FB897D1EA838}" srcOrd="2" destOrd="0" presId="urn:microsoft.com/office/officeart/2005/8/layout/process1"/>
    <dgm:cxn modelId="{56C99C7B-3B87-4A54-8F7B-665E422FA1A4}" type="presParOf" srcId="{1D70A402-1C4E-43DF-9084-975CCCF828DF}" destId="{68180BE0-CA5A-40EF-A28B-8C5B5C7A3649}" srcOrd="3" destOrd="0" presId="urn:microsoft.com/office/officeart/2005/8/layout/process1"/>
    <dgm:cxn modelId="{FB9DD83B-6368-4018-9594-E902D6B79A1C}" type="presParOf" srcId="{68180BE0-CA5A-40EF-A28B-8C5B5C7A3649}" destId="{8DAC66EF-19E2-4AF5-A2CF-CD19F2267837}" srcOrd="0" destOrd="0" presId="urn:microsoft.com/office/officeart/2005/8/layout/process1"/>
    <dgm:cxn modelId="{3A682658-8474-412E-8DC0-945E39E848E9}" type="presParOf" srcId="{1D70A402-1C4E-43DF-9084-975CCCF828DF}" destId="{4A0DCB2E-BE4C-48C7-819D-F91BA349BD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F29C6-49A6-44C5-9CF0-D91F3F9D53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72762D-9961-4E80-9FD6-3E4952F60ECC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1</a:t>
          </a:r>
          <a:endParaRPr lang="en-US" dirty="0"/>
        </a:p>
      </dgm:t>
    </dgm:pt>
    <dgm:pt modelId="{E7CA1FB2-0A6A-46CA-861E-913FD5A06730}" type="parTrans" cxnId="{76858A36-EAB5-422A-B897-89693EA2EB24}">
      <dgm:prSet/>
      <dgm:spPr/>
    </dgm:pt>
    <dgm:pt modelId="{C215CB53-67EA-4F0A-A23F-6570B602151D}" type="sibTrans" cxnId="{76858A36-EAB5-422A-B897-89693EA2EB24}">
      <dgm:prSet/>
      <dgm:spPr/>
      <dgm:t>
        <a:bodyPr/>
        <a:lstStyle/>
        <a:p>
          <a:endParaRPr lang="en-US"/>
        </a:p>
      </dgm:t>
    </dgm:pt>
    <dgm:pt modelId="{86A3AFC1-889C-4830-A4E5-234A7136DA97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2</a:t>
          </a:r>
          <a:endParaRPr lang="en-US" dirty="0"/>
        </a:p>
      </dgm:t>
    </dgm:pt>
    <dgm:pt modelId="{0AC22D0C-E8C7-46EC-8A9C-2A8BF8213D92}" type="parTrans" cxnId="{155405AD-0801-493C-A215-469E1540DA26}">
      <dgm:prSet/>
      <dgm:spPr/>
    </dgm:pt>
    <dgm:pt modelId="{C4B2386B-FE12-4384-8342-82CDC537A763}" type="sibTrans" cxnId="{155405AD-0801-493C-A215-469E1540DA26}">
      <dgm:prSet/>
      <dgm:spPr/>
      <dgm:t>
        <a:bodyPr/>
        <a:lstStyle/>
        <a:p>
          <a:endParaRPr lang="en-US"/>
        </a:p>
      </dgm:t>
    </dgm:pt>
    <dgm:pt modelId="{9F1CCAC8-9B62-417D-8741-ECE85C59608B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PDSA 3</a:t>
          </a:r>
          <a:endParaRPr lang="en-US" dirty="0"/>
        </a:p>
      </dgm:t>
    </dgm:pt>
    <dgm:pt modelId="{AADA8BEB-4752-4CAC-9915-660911C46868}" type="parTrans" cxnId="{7F171545-80E8-464D-9B71-89BBDC9572E4}">
      <dgm:prSet/>
      <dgm:spPr/>
    </dgm:pt>
    <dgm:pt modelId="{C694A455-F176-46F0-BEAD-CA97846F5BF1}" type="sibTrans" cxnId="{7F171545-80E8-464D-9B71-89BBDC9572E4}">
      <dgm:prSet/>
      <dgm:spPr/>
      <dgm:t>
        <a:bodyPr/>
        <a:lstStyle/>
        <a:p>
          <a:endParaRPr lang="en-US"/>
        </a:p>
      </dgm:t>
    </dgm:pt>
    <dgm:pt modelId="{EFCC1205-BD58-4657-BC87-F97360910549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 PDSA 4</a:t>
          </a:r>
        </a:p>
      </dgm:t>
    </dgm:pt>
    <dgm:pt modelId="{B4AF56C4-A23B-48A2-8239-71A8B8C9259E}" type="parTrans" cxnId="{A1106C2A-B6B0-42DB-AC9F-204E61C99C67}">
      <dgm:prSet/>
      <dgm:spPr/>
    </dgm:pt>
    <dgm:pt modelId="{CEEA9429-485A-4D57-AAA5-E85CFD52CC56}" type="sibTrans" cxnId="{A1106C2A-B6B0-42DB-AC9F-204E61C99C67}">
      <dgm:prSet/>
      <dgm:spPr/>
      <dgm:t>
        <a:bodyPr/>
        <a:lstStyle/>
        <a:p>
          <a:endParaRPr lang="en-US"/>
        </a:p>
      </dgm:t>
    </dgm:pt>
    <dgm:pt modelId="{E64006B6-44A6-45F0-8ADD-71088FCA1BF7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 Outline annual visit</a:t>
          </a:r>
        </a:p>
      </dgm:t>
    </dgm:pt>
    <dgm:pt modelId="{9E8AE214-45EC-46F1-8DAA-CD315BAF528C}" type="parTrans" cxnId="{B1B64BD0-1456-43E4-B624-4408B60B7908}">
      <dgm:prSet/>
      <dgm:spPr/>
    </dgm:pt>
    <dgm:pt modelId="{136C4D0D-A781-4976-8082-6D2A17280D68}" type="sibTrans" cxnId="{B1B64BD0-1456-43E4-B624-4408B60B7908}">
      <dgm:prSet/>
      <dgm:spPr/>
      <dgm:t>
        <a:bodyPr/>
        <a:lstStyle/>
        <a:p>
          <a:endParaRPr lang="en-US"/>
        </a:p>
      </dgm:t>
    </dgm:pt>
    <dgm:pt modelId="{06B43924-D3CF-4A03-9A07-478AE55CEE67}">
      <dgm:prSet phldr="0"/>
      <dgm:spPr/>
      <dgm:t>
        <a:bodyPr/>
        <a:lstStyle/>
        <a:p>
          <a:r>
            <a:rPr lang="en-US" dirty="0">
              <a:latin typeface="Calibri"/>
            </a:rPr>
            <a:t>N=1</a:t>
          </a:r>
        </a:p>
      </dgm:t>
    </dgm:pt>
    <dgm:pt modelId="{9EA21EC3-4B58-41F9-B89F-2F480836649C}" type="parTrans" cxnId="{44811703-AAE0-44C7-9251-0848E5F98B2C}">
      <dgm:prSet/>
      <dgm:spPr/>
    </dgm:pt>
    <dgm:pt modelId="{51BE5635-0E6D-48AB-8435-880DC1F015C4}" type="sibTrans" cxnId="{44811703-AAE0-44C7-9251-0848E5F98B2C}">
      <dgm:prSet/>
      <dgm:spPr/>
      <dgm:t>
        <a:bodyPr/>
        <a:lstStyle/>
        <a:p>
          <a:endParaRPr lang="en-US"/>
        </a:p>
      </dgm:t>
    </dgm:pt>
    <dgm:pt modelId="{6FF383B4-C36F-464F-A352-CDEBE9AA1876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Getting the word out (Newsletter)</a:t>
          </a:r>
        </a:p>
      </dgm:t>
    </dgm:pt>
    <dgm:pt modelId="{E75EA978-0439-41D2-B5A7-2829C119CE22}" type="parTrans" cxnId="{D5183852-CBF1-4FD8-B21D-0A638F7F361B}">
      <dgm:prSet/>
      <dgm:spPr/>
    </dgm:pt>
    <dgm:pt modelId="{4B865F8E-D880-47B9-974E-8A7E26C438DC}" type="sibTrans" cxnId="{D5183852-CBF1-4FD8-B21D-0A638F7F361B}">
      <dgm:prSet/>
      <dgm:spPr/>
      <dgm:t>
        <a:bodyPr/>
        <a:lstStyle/>
        <a:p>
          <a:endParaRPr lang="en-US"/>
        </a:p>
      </dgm:t>
    </dgm:pt>
    <dgm:pt modelId="{70EB8D70-E8BE-49BE-A7EF-EBBE016C517C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Expanding to all ages </a:t>
          </a:r>
        </a:p>
      </dgm:t>
    </dgm:pt>
    <dgm:pt modelId="{2186233B-08BA-4524-B6B6-4B49F6217376}" type="parTrans" cxnId="{0E15A023-4841-4A0C-85AE-EB06E9019309}">
      <dgm:prSet/>
      <dgm:spPr/>
    </dgm:pt>
    <dgm:pt modelId="{73610C7C-7B7D-4377-A4D9-B752579B513E}" type="sibTrans" cxnId="{0E15A023-4841-4A0C-85AE-EB06E9019309}">
      <dgm:prSet/>
      <dgm:spPr/>
    </dgm:pt>
    <dgm:pt modelId="{1806DCE5-0CF2-4328-9B63-EA95D330F337}">
      <dgm:prSet phldr="0"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/>
            </a:rPr>
            <a:t>Converting surveys to Qualtrics</a:t>
          </a:r>
        </a:p>
      </dgm:t>
    </dgm:pt>
    <dgm:pt modelId="{3E9E061E-10DD-49D4-8B95-279736CCAF99}" type="parTrans" cxnId="{59FCFDB6-70B3-4436-8E1C-48390834A85D}">
      <dgm:prSet/>
      <dgm:spPr/>
    </dgm:pt>
    <dgm:pt modelId="{D2BC546F-E623-46E9-ADF8-D883955217AE}" type="sibTrans" cxnId="{59FCFDB6-70B3-4436-8E1C-48390834A85D}">
      <dgm:prSet/>
      <dgm:spPr/>
    </dgm:pt>
    <dgm:pt modelId="{3625778C-B827-4831-887A-E6652B4220CD}">
      <dgm:prSet phldr="0"/>
      <dgm:spPr/>
      <dgm:t>
        <a:bodyPr/>
        <a:lstStyle/>
        <a:p>
          <a:r>
            <a:rPr lang="en-US" dirty="0">
              <a:latin typeface="Calibri"/>
            </a:rPr>
            <a:t>PDSA 6</a:t>
          </a:r>
          <a:endParaRPr lang="en-US" dirty="0"/>
        </a:p>
      </dgm:t>
    </dgm:pt>
    <dgm:pt modelId="{8A23E8A2-BA4A-4520-9C29-C4395E017333}" type="parTrans" cxnId="{641FCED6-875F-4427-AA69-20833131B532}">
      <dgm:prSet/>
      <dgm:spPr/>
    </dgm:pt>
    <dgm:pt modelId="{8A750705-4560-446B-8214-ACE8A88113CC}" type="sibTrans" cxnId="{641FCED6-875F-4427-AA69-20833131B532}">
      <dgm:prSet/>
      <dgm:spPr/>
      <dgm:t>
        <a:bodyPr/>
        <a:lstStyle/>
        <a:p>
          <a:endParaRPr lang="en-US"/>
        </a:p>
      </dgm:t>
    </dgm:pt>
    <dgm:pt modelId="{CD5F26E1-9B00-48FA-9030-D1312FEE421B}">
      <dgm:prSet phldr="0"/>
      <dgm:spPr/>
      <dgm:t>
        <a:bodyPr/>
        <a:lstStyle/>
        <a:p>
          <a:endParaRPr lang="en-US" dirty="0">
            <a:latin typeface="Calibri"/>
          </a:endParaRPr>
        </a:p>
      </dgm:t>
    </dgm:pt>
    <dgm:pt modelId="{59441037-EE31-404D-BE8F-5CD275191895}" type="parTrans" cxnId="{B4F7AE80-2DE3-4C38-B5B5-23560CE49B16}">
      <dgm:prSet/>
      <dgm:spPr/>
    </dgm:pt>
    <dgm:pt modelId="{B9A7BD3E-E802-4F37-84E8-C1E1F9991A3B}" type="sibTrans" cxnId="{B4F7AE80-2DE3-4C38-B5B5-23560CE49B16}">
      <dgm:prSet/>
      <dgm:spPr/>
    </dgm:pt>
    <dgm:pt modelId="{47B26D3E-CBC6-4732-9D5F-8A5D3FE20326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PDSA 5</a:t>
          </a:r>
        </a:p>
      </dgm:t>
    </dgm:pt>
    <dgm:pt modelId="{A9B904BF-C93B-4C4D-9241-8F2570DDD823}" type="parTrans" cxnId="{01F87CFF-32EA-4906-A181-352F15A766CE}">
      <dgm:prSet/>
      <dgm:spPr/>
    </dgm:pt>
    <dgm:pt modelId="{6494AF9F-B401-4387-A760-9BF59C64F222}" type="sibTrans" cxnId="{01F87CFF-32EA-4906-A181-352F15A766CE}">
      <dgm:prSet/>
      <dgm:spPr/>
      <dgm:t>
        <a:bodyPr/>
        <a:lstStyle/>
        <a:p>
          <a:endParaRPr lang="en-US"/>
        </a:p>
      </dgm:t>
    </dgm:pt>
    <dgm:pt modelId="{E08BF076-21AA-40C7-A37D-3FEE35C7149E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Incorporating transition program</a:t>
          </a:r>
        </a:p>
      </dgm:t>
    </dgm:pt>
    <dgm:pt modelId="{D5E84EB3-8158-4772-AEBB-0A79858BBA84}" type="parTrans" cxnId="{D5A2B3C2-7911-4F82-86EF-B294FB87408C}">
      <dgm:prSet/>
      <dgm:spPr/>
    </dgm:pt>
    <dgm:pt modelId="{7C1AC9B8-7484-4420-98C7-CF9639399E9A}" type="sibTrans" cxnId="{D5A2B3C2-7911-4F82-86EF-B294FB87408C}">
      <dgm:prSet/>
      <dgm:spPr/>
    </dgm:pt>
    <dgm:pt modelId="{1D70A402-1C4E-43DF-9084-975CCCF828DF}" type="pres">
      <dgm:prSet presAssocID="{9B6F29C6-49A6-44C5-9CF0-D91F3F9D53C9}" presName="Name0" presStyleCnt="0">
        <dgm:presLayoutVars>
          <dgm:dir/>
          <dgm:resizeHandles val="exact"/>
        </dgm:presLayoutVars>
      </dgm:prSet>
      <dgm:spPr/>
    </dgm:pt>
    <dgm:pt modelId="{55C716D9-E7EA-417D-A477-48ED38674147}" type="pres">
      <dgm:prSet presAssocID="{A472762D-9961-4E80-9FD6-3E4952F60ECC}" presName="node" presStyleLbl="node1" presStyleIdx="0" presStyleCnt="6">
        <dgm:presLayoutVars>
          <dgm:bulletEnabled val="1"/>
        </dgm:presLayoutVars>
      </dgm:prSet>
      <dgm:spPr/>
    </dgm:pt>
    <dgm:pt modelId="{60A4FB3C-8309-4FED-B77C-4159E3C9367A}" type="pres">
      <dgm:prSet presAssocID="{C215CB53-67EA-4F0A-A23F-6570B602151D}" presName="sibTrans" presStyleLbl="sibTrans2D1" presStyleIdx="0" presStyleCnt="5"/>
      <dgm:spPr/>
    </dgm:pt>
    <dgm:pt modelId="{1C89D35D-7101-42AA-8A3F-FDB48D791EE7}" type="pres">
      <dgm:prSet presAssocID="{C215CB53-67EA-4F0A-A23F-6570B602151D}" presName="connectorText" presStyleLbl="sibTrans2D1" presStyleIdx="0" presStyleCnt="5"/>
      <dgm:spPr/>
    </dgm:pt>
    <dgm:pt modelId="{E67961D9-4FC2-426A-B9CE-FB897D1EA838}" type="pres">
      <dgm:prSet presAssocID="{86A3AFC1-889C-4830-A4E5-234A7136DA97}" presName="node" presStyleLbl="node1" presStyleIdx="1" presStyleCnt="6">
        <dgm:presLayoutVars>
          <dgm:bulletEnabled val="1"/>
        </dgm:presLayoutVars>
      </dgm:prSet>
      <dgm:spPr/>
    </dgm:pt>
    <dgm:pt modelId="{68180BE0-CA5A-40EF-A28B-8C5B5C7A3649}" type="pres">
      <dgm:prSet presAssocID="{C4B2386B-FE12-4384-8342-82CDC537A763}" presName="sibTrans" presStyleLbl="sibTrans2D1" presStyleIdx="1" presStyleCnt="5"/>
      <dgm:spPr/>
    </dgm:pt>
    <dgm:pt modelId="{8DAC66EF-19E2-4AF5-A2CF-CD19F2267837}" type="pres">
      <dgm:prSet presAssocID="{C4B2386B-FE12-4384-8342-82CDC537A763}" presName="connectorText" presStyleLbl="sibTrans2D1" presStyleIdx="1" presStyleCnt="5"/>
      <dgm:spPr/>
    </dgm:pt>
    <dgm:pt modelId="{4A0DCB2E-BE4C-48C7-819D-F91BA349BD56}" type="pres">
      <dgm:prSet presAssocID="{9F1CCAC8-9B62-417D-8741-ECE85C59608B}" presName="node" presStyleLbl="node1" presStyleIdx="2" presStyleCnt="6">
        <dgm:presLayoutVars>
          <dgm:bulletEnabled val="1"/>
        </dgm:presLayoutVars>
      </dgm:prSet>
      <dgm:spPr/>
    </dgm:pt>
    <dgm:pt modelId="{9E70E534-9DB6-416B-A275-FF8951F2B920}" type="pres">
      <dgm:prSet presAssocID="{C694A455-F176-46F0-BEAD-CA97846F5BF1}" presName="sibTrans" presStyleLbl="sibTrans2D1" presStyleIdx="2" presStyleCnt="5"/>
      <dgm:spPr/>
    </dgm:pt>
    <dgm:pt modelId="{1DDFF906-EB09-4911-8B8D-502AFC79E6CD}" type="pres">
      <dgm:prSet presAssocID="{C694A455-F176-46F0-BEAD-CA97846F5BF1}" presName="connectorText" presStyleLbl="sibTrans2D1" presStyleIdx="2" presStyleCnt="5"/>
      <dgm:spPr/>
    </dgm:pt>
    <dgm:pt modelId="{25246784-0182-4199-8942-B7A350326CA5}" type="pres">
      <dgm:prSet presAssocID="{EFCC1205-BD58-4657-BC87-F97360910549}" presName="node" presStyleLbl="node1" presStyleIdx="3" presStyleCnt="6">
        <dgm:presLayoutVars>
          <dgm:bulletEnabled val="1"/>
        </dgm:presLayoutVars>
      </dgm:prSet>
      <dgm:spPr/>
    </dgm:pt>
    <dgm:pt modelId="{525E4EDF-9295-4BB7-99FE-67F58F4F19FE}" type="pres">
      <dgm:prSet presAssocID="{CEEA9429-485A-4D57-AAA5-E85CFD52CC56}" presName="sibTrans" presStyleLbl="sibTrans2D1" presStyleIdx="3" presStyleCnt="5"/>
      <dgm:spPr/>
    </dgm:pt>
    <dgm:pt modelId="{FF2C3535-6CDA-4E58-8828-2D7FEB0F7778}" type="pres">
      <dgm:prSet presAssocID="{CEEA9429-485A-4D57-AAA5-E85CFD52CC56}" presName="connectorText" presStyleLbl="sibTrans2D1" presStyleIdx="3" presStyleCnt="5"/>
      <dgm:spPr/>
    </dgm:pt>
    <dgm:pt modelId="{4F37CA46-C89D-4048-B4E2-2C089880E613}" type="pres">
      <dgm:prSet presAssocID="{47B26D3E-CBC6-4732-9D5F-8A5D3FE20326}" presName="node" presStyleLbl="node1" presStyleIdx="4" presStyleCnt="6">
        <dgm:presLayoutVars>
          <dgm:bulletEnabled val="1"/>
        </dgm:presLayoutVars>
      </dgm:prSet>
      <dgm:spPr/>
    </dgm:pt>
    <dgm:pt modelId="{C623DDC4-F7C0-4F0A-A4B8-5F093946D12F}" type="pres">
      <dgm:prSet presAssocID="{6494AF9F-B401-4387-A760-9BF59C64F222}" presName="sibTrans" presStyleLbl="sibTrans2D1" presStyleIdx="4" presStyleCnt="5"/>
      <dgm:spPr/>
    </dgm:pt>
    <dgm:pt modelId="{37FA31D3-BE67-461E-930C-F1A78BD0C982}" type="pres">
      <dgm:prSet presAssocID="{6494AF9F-B401-4387-A760-9BF59C64F222}" presName="connectorText" presStyleLbl="sibTrans2D1" presStyleIdx="4" presStyleCnt="5"/>
      <dgm:spPr/>
    </dgm:pt>
    <dgm:pt modelId="{AF2EE65C-2802-4588-8CD3-6056D92CE503}" type="pres">
      <dgm:prSet presAssocID="{3625778C-B827-4831-887A-E6652B4220CD}" presName="node" presStyleLbl="node1" presStyleIdx="5" presStyleCnt="6">
        <dgm:presLayoutVars>
          <dgm:bulletEnabled val="1"/>
        </dgm:presLayoutVars>
      </dgm:prSet>
      <dgm:spPr/>
    </dgm:pt>
  </dgm:ptLst>
  <dgm:cxnLst>
    <dgm:cxn modelId="{0C56BC01-7F64-47C6-9151-22616D3CD5E3}" type="presOf" srcId="{CEEA9429-485A-4D57-AAA5-E85CFD52CC56}" destId="{FF2C3535-6CDA-4E58-8828-2D7FEB0F7778}" srcOrd="1" destOrd="0" presId="urn:microsoft.com/office/officeart/2005/8/layout/process1"/>
    <dgm:cxn modelId="{44811703-AAE0-44C7-9251-0848E5F98B2C}" srcId="{86A3AFC1-889C-4830-A4E5-234A7136DA97}" destId="{06B43924-D3CF-4A03-9A07-478AE55CEE67}" srcOrd="0" destOrd="0" parTransId="{9EA21EC3-4B58-41F9-B89F-2F480836649C}" sibTransId="{51BE5635-0E6D-48AB-8435-880DC1F015C4}"/>
    <dgm:cxn modelId="{BF666411-E940-4346-9688-183D828B2CCD}" type="presOf" srcId="{86A3AFC1-889C-4830-A4E5-234A7136DA97}" destId="{E67961D9-4FC2-426A-B9CE-FB897D1EA838}" srcOrd="0" destOrd="0" presId="urn:microsoft.com/office/officeart/2005/8/layout/process1"/>
    <dgm:cxn modelId="{DF203F12-9166-432A-8771-553CA13CE5DF}" type="presOf" srcId="{E08BF076-21AA-40C7-A37D-3FEE35C7149E}" destId="{4F37CA46-C89D-4048-B4E2-2C089880E613}" srcOrd="0" destOrd="1" presId="urn:microsoft.com/office/officeart/2005/8/layout/process1"/>
    <dgm:cxn modelId="{3F827214-F875-49A0-B537-11FEE513932B}" type="presOf" srcId="{C215CB53-67EA-4F0A-A23F-6570B602151D}" destId="{1C89D35D-7101-42AA-8A3F-FDB48D791EE7}" srcOrd="1" destOrd="0" presId="urn:microsoft.com/office/officeart/2005/8/layout/process1"/>
    <dgm:cxn modelId="{36B7C317-C79C-4760-89C4-2CC5AF6CC726}" type="presOf" srcId="{A472762D-9961-4E80-9FD6-3E4952F60ECC}" destId="{55C716D9-E7EA-417D-A477-48ED38674147}" srcOrd="0" destOrd="0" presId="urn:microsoft.com/office/officeart/2005/8/layout/process1"/>
    <dgm:cxn modelId="{0E15A023-4841-4A0C-85AE-EB06E9019309}" srcId="{3625778C-B827-4831-887A-E6652B4220CD}" destId="{70EB8D70-E8BE-49BE-A7EF-EBBE016C517C}" srcOrd="0" destOrd="0" parTransId="{2186233B-08BA-4524-B6B6-4B49F6217376}" sibTransId="{73610C7C-7B7D-4377-A4D9-B752579B513E}"/>
    <dgm:cxn modelId="{8105B424-8B60-42C3-9DB0-BBD4C59AA74D}" type="presOf" srcId="{CEEA9429-485A-4D57-AAA5-E85CFD52CC56}" destId="{525E4EDF-9295-4BB7-99FE-67F58F4F19FE}" srcOrd="0" destOrd="0" presId="urn:microsoft.com/office/officeart/2005/8/layout/process1"/>
    <dgm:cxn modelId="{53537327-B6BF-4556-BB44-1B926EE36ECA}" type="presOf" srcId="{C694A455-F176-46F0-BEAD-CA97846F5BF1}" destId="{9E70E534-9DB6-416B-A275-FF8951F2B920}" srcOrd="0" destOrd="0" presId="urn:microsoft.com/office/officeart/2005/8/layout/process1"/>
    <dgm:cxn modelId="{A1106C2A-B6B0-42DB-AC9F-204E61C99C67}" srcId="{9B6F29C6-49A6-44C5-9CF0-D91F3F9D53C9}" destId="{EFCC1205-BD58-4657-BC87-F97360910549}" srcOrd="3" destOrd="0" parTransId="{B4AF56C4-A23B-48A2-8239-71A8B8C9259E}" sibTransId="{CEEA9429-485A-4D57-AAA5-E85CFD52CC56}"/>
    <dgm:cxn modelId="{55674F34-2848-4A5E-836D-CC7762AFAACE}" type="presOf" srcId="{1806DCE5-0CF2-4328-9B63-EA95D330F337}" destId="{25246784-0182-4199-8942-B7A350326CA5}" srcOrd="0" destOrd="1" presId="urn:microsoft.com/office/officeart/2005/8/layout/process1"/>
    <dgm:cxn modelId="{76858A36-EAB5-422A-B897-89693EA2EB24}" srcId="{9B6F29C6-49A6-44C5-9CF0-D91F3F9D53C9}" destId="{A472762D-9961-4E80-9FD6-3E4952F60ECC}" srcOrd="0" destOrd="0" parTransId="{E7CA1FB2-0A6A-46CA-861E-913FD5A06730}" sibTransId="{C215CB53-67EA-4F0A-A23F-6570B602151D}"/>
    <dgm:cxn modelId="{A55A0C62-F6F8-4845-A842-099C5E0EF63F}" type="presOf" srcId="{C215CB53-67EA-4F0A-A23F-6570B602151D}" destId="{60A4FB3C-8309-4FED-B77C-4159E3C9367A}" srcOrd="0" destOrd="0" presId="urn:microsoft.com/office/officeart/2005/8/layout/process1"/>
    <dgm:cxn modelId="{7F171545-80E8-464D-9B71-89BBDC9572E4}" srcId="{9B6F29C6-49A6-44C5-9CF0-D91F3F9D53C9}" destId="{9F1CCAC8-9B62-417D-8741-ECE85C59608B}" srcOrd="2" destOrd="0" parTransId="{AADA8BEB-4752-4CAC-9915-660911C46868}" sibTransId="{C694A455-F176-46F0-BEAD-CA97846F5BF1}"/>
    <dgm:cxn modelId="{B2BD726C-873A-4D89-92AE-2564764185B2}" type="presOf" srcId="{C4B2386B-FE12-4384-8342-82CDC537A763}" destId="{8DAC66EF-19E2-4AF5-A2CF-CD19F2267837}" srcOrd="1" destOrd="0" presId="urn:microsoft.com/office/officeart/2005/8/layout/process1"/>
    <dgm:cxn modelId="{09C8824F-DB99-476E-B6A1-4D12C00EC02E}" type="presOf" srcId="{C694A455-F176-46F0-BEAD-CA97846F5BF1}" destId="{1DDFF906-EB09-4911-8B8D-502AFC79E6CD}" srcOrd="1" destOrd="0" presId="urn:microsoft.com/office/officeart/2005/8/layout/process1"/>
    <dgm:cxn modelId="{107A4551-29CD-47FF-9509-DE87A626E281}" type="presOf" srcId="{6494AF9F-B401-4387-A760-9BF59C64F222}" destId="{C623DDC4-F7C0-4F0A-A4B8-5F093946D12F}" srcOrd="0" destOrd="0" presId="urn:microsoft.com/office/officeart/2005/8/layout/process1"/>
    <dgm:cxn modelId="{E0729F71-0BFD-4A85-907E-6E3100DC7B5B}" type="presOf" srcId="{06B43924-D3CF-4A03-9A07-478AE55CEE67}" destId="{E67961D9-4FC2-426A-B9CE-FB897D1EA838}" srcOrd="0" destOrd="1" presId="urn:microsoft.com/office/officeart/2005/8/layout/process1"/>
    <dgm:cxn modelId="{B01F2552-EABC-482E-8F76-4CCF025AE77E}" type="presOf" srcId="{70EB8D70-E8BE-49BE-A7EF-EBBE016C517C}" destId="{AF2EE65C-2802-4588-8CD3-6056D92CE503}" srcOrd="0" destOrd="1" presId="urn:microsoft.com/office/officeart/2005/8/layout/process1"/>
    <dgm:cxn modelId="{D5183852-CBF1-4FD8-B21D-0A638F7F361B}" srcId="{9F1CCAC8-9B62-417D-8741-ECE85C59608B}" destId="{6FF383B4-C36F-464F-A352-CDEBE9AA1876}" srcOrd="0" destOrd="0" parTransId="{E75EA978-0439-41D2-B5A7-2829C119CE22}" sibTransId="{4B865F8E-D880-47B9-974E-8A7E26C438DC}"/>
    <dgm:cxn modelId="{5147217D-7A48-41D2-BDFE-F2CD4947DD4C}" type="presOf" srcId="{9B6F29C6-49A6-44C5-9CF0-D91F3F9D53C9}" destId="{1D70A402-1C4E-43DF-9084-975CCCF828DF}" srcOrd="0" destOrd="0" presId="urn:microsoft.com/office/officeart/2005/8/layout/process1"/>
    <dgm:cxn modelId="{76729A7E-5181-4767-BDB6-989D33AEA335}" type="presOf" srcId="{CD5F26E1-9B00-48FA-9030-D1312FEE421B}" destId="{AF2EE65C-2802-4588-8CD3-6056D92CE503}" srcOrd="0" destOrd="2" presId="urn:microsoft.com/office/officeart/2005/8/layout/process1"/>
    <dgm:cxn modelId="{B4F7AE80-2DE3-4C38-B5B5-23560CE49B16}" srcId="{3625778C-B827-4831-887A-E6652B4220CD}" destId="{CD5F26E1-9B00-48FA-9030-D1312FEE421B}" srcOrd="1" destOrd="0" parTransId="{59441037-EE31-404D-BE8F-5CD275191895}" sibTransId="{B9A7BD3E-E802-4F37-84E8-C1E1F9991A3B}"/>
    <dgm:cxn modelId="{BFA099A5-7C93-43D4-B5F7-FB21FF13C42C}" type="presOf" srcId="{C4B2386B-FE12-4384-8342-82CDC537A763}" destId="{68180BE0-CA5A-40EF-A28B-8C5B5C7A3649}" srcOrd="0" destOrd="0" presId="urn:microsoft.com/office/officeart/2005/8/layout/process1"/>
    <dgm:cxn modelId="{43BF9CA5-B062-40CE-94B4-DE0514274FAB}" type="presOf" srcId="{47B26D3E-CBC6-4732-9D5F-8A5D3FE20326}" destId="{4F37CA46-C89D-4048-B4E2-2C089880E613}" srcOrd="0" destOrd="0" presId="urn:microsoft.com/office/officeart/2005/8/layout/process1"/>
    <dgm:cxn modelId="{EA55C0A6-F44E-4146-83CC-4C7B727A2678}" type="presOf" srcId="{6494AF9F-B401-4387-A760-9BF59C64F222}" destId="{37FA31D3-BE67-461E-930C-F1A78BD0C982}" srcOrd="1" destOrd="0" presId="urn:microsoft.com/office/officeart/2005/8/layout/process1"/>
    <dgm:cxn modelId="{05D95EA8-6497-46EA-BAF6-76D1EE3336B6}" type="presOf" srcId="{9F1CCAC8-9B62-417D-8741-ECE85C59608B}" destId="{4A0DCB2E-BE4C-48C7-819D-F91BA349BD56}" srcOrd="0" destOrd="0" presId="urn:microsoft.com/office/officeart/2005/8/layout/process1"/>
    <dgm:cxn modelId="{421DB0AA-47F2-471A-8B56-DFF6F9718FBF}" type="presOf" srcId="{E64006B6-44A6-45F0-8ADD-71088FCA1BF7}" destId="{55C716D9-E7EA-417D-A477-48ED38674147}" srcOrd="0" destOrd="1" presId="urn:microsoft.com/office/officeart/2005/8/layout/process1"/>
    <dgm:cxn modelId="{155405AD-0801-493C-A215-469E1540DA26}" srcId="{9B6F29C6-49A6-44C5-9CF0-D91F3F9D53C9}" destId="{86A3AFC1-889C-4830-A4E5-234A7136DA97}" srcOrd="1" destOrd="0" parTransId="{0AC22D0C-E8C7-46EC-8A9C-2A8BF8213D92}" sibTransId="{C4B2386B-FE12-4384-8342-82CDC537A763}"/>
    <dgm:cxn modelId="{1958B9B3-AA50-4541-AF6D-12A9FEC93868}" type="presOf" srcId="{EFCC1205-BD58-4657-BC87-F97360910549}" destId="{25246784-0182-4199-8942-B7A350326CA5}" srcOrd="0" destOrd="0" presId="urn:microsoft.com/office/officeart/2005/8/layout/process1"/>
    <dgm:cxn modelId="{59FCFDB6-70B3-4436-8E1C-48390834A85D}" srcId="{EFCC1205-BD58-4657-BC87-F97360910549}" destId="{1806DCE5-0CF2-4328-9B63-EA95D330F337}" srcOrd="0" destOrd="0" parTransId="{3E9E061E-10DD-49D4-8B95-279736CCAF99}" sibTransId="{D2BC546F-E623-46E9-ADF8-D883955217AE}"/>
    <dgm:cxn modelId="{6C545EB7-E736-469B-A63D-CAB32F16CCC7}" type="presOf" srcId="{3625778C-B827-4831-887A-E6652B4220CD}" destId="{AF2EE65C-2802-4588-8CD3-6056D92CE503}" srcOrd="0" destOrd="0" presId="urn:microsoft.com/office/officeart/2005/8/layout/process1"/>
    <dgm:cxn modelId="{D5A2B3C2-7911-4F82-86EF-B294FB87408C}" srcId="{47B26D3E-CBC6-4732-9D5F-8A5D3FE20326}" destId="{E08BF076-21AA-40C7-A37D-3FEE35C7149E}" srcOrd="0" destOrd="0" parTransId="{D5E84EB3-8158-4772-AEBB-0A79858BBA84}" sibTransId="{7C1AC9B8-7484-4420-98C7-CF9639399E9A}"/>
    <dgm:cxn modelId="{B1B64BD0-1456-43E4-B624-4408B60B7908}" srcId="{A472762D-9961-4E80-9FD6-3E4952F60ECC}" destId="{E64006B6-44A6-45F0-8ADD-71088FCA1BF7}" srcOrd="0" destOrd="0" parTransId="{9E8AE214-45EC-46F1-8DAA-CD315BAF528C}" sibTransId="{136C4D0D-A781-4976-8082-6D2A17280D68}"/>
    <dgm:cxn modelId="{641FCED6-875F-4427-AA69-20833131B532}" srcId="{9B6F29C6-49A6-44C5-9CF0-D91F3F9D53C9}" destId="{3625778C-B827-4831-887A-E6652B4220CD}" srcOrd="5" destOrd="0" parTransId="{8A23E8A2-BA4A-4520-9C29-C4395E017333}" sibTransId="{8A750705-4560-446B-8214-ACE8A88113CC}"/>
    <dgm:cxn modelId="{F1BEE6E1-2EDC-4DA2-BDEE-A17150849002}" type="presOf" srcId="{6FF383B4-C36F-464F-A352-CDEBE9AA1876}" destId="{4A0DCB2E-BE4C-48C7-819D-F91BA349BD56}" srcOrd="0" destOrd="1" presId="urn:microsoft.com/office/officeart/2005/8/layout/process1"/>
    <dgm:cxn modelId="{01F87CFF-32EA-4906-A181-352F15A766CE}" srcId="{9B6F29C6-49A6-44C5-9CF0-D91F3F9D53C9}" destId="{47B26D3E-CBC6-4732-9D5F-8A5D3FE20326}" srcOrd="4" destOrd="0" parTransId="{A9B904BF-C93B-4C4D-9241-8F2570DDD823}" sibTransId="{6494AF9F-B401-4387-A760-9BF59C64F222}"/>
    <dgm:cxn modelId="{5C2D2F53-05F3-4C33-A548-6847894572A1}" type="presParOf" srcId="{1D70A402-1C4E-43DF-9084-975CCCF828DF}" destId="{55C716D9-E7EA-417D-A477-48ED38674147}" srcOrd="0" destOrd="0" presId="urn:microsoft.com/office/officeart/2005/8/layout/process1"/>
    <dgm:cxn modelId="{258D5F3F-B2A1-4805-8835-6FFD88D54A38}" type="presParOf" srcId="{1D70A402-1C4E-43DF-9084-975CCCF828DF}" destId="{60A4FB3C-8309-4FED-B77C-4159E3C9367A}" srcOrd="1" destOrd="0" presId="urn:microsoft.com/office/officeart/2005/8/layout/process1"/>
    <dgm:cxn modelId="{6FE20287-D830-452C-9AC8-68488D21B862}" type="presParOf" srcId="{60A4FB3C-8309-4FED-B77C-4159E3C9367A}" destId="{1C89D35D-7101-42AA-8A3F-FDB48D791EE7}" srcOrd="0" destOrd="0" presId="urn:microsoft.com/office/officeart/2005/8/layout/process1"/>
    <dgm:cxn modelId="{E6D56238-1F3D-443B-A768-A285DA9D4668}" type="presParOf" srcId="{1D70A402-1C4E-43DF-9084-975CCCF828DF}" destId="{E67961D9-4FC2-426A-B9CE-FB897D1EA838}" srcOrd="2" destOrd="0" presId="urn:microsoft.com/office/officeart/2005/8/layout/process1"/>
    <dgm:cxn modelId="{3ACC35C4-E8E3-4731-A6CC-CA45AAD0CE78}" type="presParOf" srcId="{1D70A402-1C4E-43DF-9084-975CCCF828DF}" destId="{68180BE0-CA5A-40EF-A28B-8C5B5C7A3649}" srcOrd="3" destOrd="0" presId="urn:microsoft.com/office/officeart/2005/8/layout/process1"/>
    <dgm:cxn modelId="{4B9EE54E-3BF3-42B2-ACFA-7F6F386388BD}" type="presParOf" srcId="{68180BE0-CA5A-40EF-A28B-8C5B5C7A3649}" destId="{8DAC66EF-19E2-4AF5-A2CF-CD19F2267837}" srcOrd="0" destOrd="0" presId="urn:microsoft.com/office/officeart/2005/8/layout/process1"/>
    <dgm:cxn modelId="{5FFDEFAF-4451-4A67-A845-37E70A7D3F8B}" type="presParOf" srcId="{1D70A402-1C4E-43DF-9084-975CCCF828DF}" destId="{4A0DCB2E-BE4C-48C7-819D-F91BA349BD56}" srcOrd="4" destOrd="0" presId="urn:microsoft.com/office/officeart/2005/8/layout/process1"/>
    <dgm:cxn modelId="{E127C63D-D0C5-43A9-B510-80E9991A311B}" type="presParOf" srcId="{1D70A402-1C4E-43DF-9084-975CCCF828DF}" destId="{9E70E534-9DB6-416B-A275-FF8951F2B920}" srcOrd="5" destOrd="0" presId="urn:microsoft.com/office/officeart/2005/8/layout/process1"/>
    <dgm:cxn modelId="{33F65D37-CC5A-4222-84EE-8F4F61867C57}" type="presParOf" srcId="{9E70E534-9DB6-416B-A275-FF8951F2B920}" destId="{1DDFF906-EB09-4911-8B8D-502AFC79E6CD}" srcOrd="0" destOrd="0" presId="urn:microsoft.com/office/officeart/2005/8/layout/process1"/>
    <dgm:cxn modelId="{CB6BC992-F44E-4AE7-A844-4594704F9693}" type="presParOf" srcId="{1D70A402-1C4E-43DF-9084-975CCCF828DF}" destId="{25246784-0182-4199-8942-B7A350326CA5}" srcOrd="6" destOrd="0" presId="urn:microsoft.com/office/officeart/2005/8/layout/process1"/>
    <dgm:cxn modelId="{38423282-9EC5-4996-948C-9923E00D369F}" type="presParOf" srcId="{1D70A402-1C4E-43DF-9084-975CCCF828DF}" destId="{525E4EDF-9295-4BB7-99FE-67F58F4F19FE}" srcOrd="7" destOrd="0" presId="urn:microsoft.com/office/officeart/2005/8/layout/process1"/>
    <dgm:cxn modelId="{80DA4864-390D-41DC-9BE6-006D565ED7BC}" type="presParOf" srcId="{525E4EDF-9295-4BB7-99FE-67F58F4F19FE}" destId="{FF2C3535-6CDA-4E58-8828-2D7FEB0F7778}" srcOrd="0" destOrd="0" presId="urn:microsoft.com/office/officeart/2005/8/layout/process1"/>
    <dgm:cxn modelId="{0B42B124-E3F5-4750-ABD4-C723A73AC4D1}" type="presParOf" srcId="{1D70A402-1C4E-43DF-9084-975CCCF828DF}" destId="{4F37CA46-C89D-4048-B4E2-2C089880E613}" srcOrd="8" destOrd="0" presId="urn:microsoft.com/office/officeart/2005/8/layout/process1"/>
    <dgm:cxn modelId="{CA7CAAE8-34CA-435A-AD83-58FF417B64CB}" type="presParOf" srcId="{1D70A402-1C4E-43DF-9084-975CCCF828DF}" destId="{C623DDC4-F7C0-4F0A-A4B8-5F093946D12F}" srcOrd="9" destOrd="0" presId="urn:microsoft.com/office/officeart/2005/8/layout/process1"/>
    <dgm:cxn modelId="{4EE6DB33-32AD-43CB-BF98-F12A1BD51D38}" type="presParOf" srcId="{C623DDC4-F7C0-4F0A-A4B8-5F093946D12F}" destId="{37FA31D3-BE67-461E-930C-F1A78BD0C982}" srcOrd="0" destOrd="0" presId="urn:microsoft.com/office/officeart/2005/8/layout/process1"/>
    <dgm:cxn modelId="{A1688D93-7483-4E57-AE89-9463CD68A986}" type="presParOf" srcId="{1D70A402-1C4E-43DF-9084-975CCCF828DF}" destId="{AF2EE65C-2802-4588-8CD3-6056D92CE50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16D9-E7EA-417D-A477-48ED38674147}">
      <dsp:nvSpPr>
        <dsp:cNvPr id="0" name=""/>
        <dsp:cNvSpPr/>
      </dsp:nvSpPr>
      <dsp:spPr>
        <a:xfrm>
          <a:off x="0" y="1501442"/>
          <a:ext cx="922161" cy="85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 PDSA 1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/>
            </a:rPr>
            <a:t> Outline annual visit</a:t>
          </a:r>
        </a:p>
      </dsp:txBody>
      <dsp:txXfrm>
        <a:off x="24991" y="1526433"/>
        <a:ext cx="872179" cy="803273"/>
      </dsp:txXfrm>
    </dsp:sp>
    <dsp:sp modelId="{60A4FB3C-8309-4FED-B77C-4159E3C9367A}">
      <dsp:nvSpPr>
        <dsp:cNvPr id="0" name=""/>
        <dsp:cNvSpPr/>
      </dsp:nvSpPr>
      <dsp:spPr>
        <a:xfrm>
          <a:off x="1014377" y="1813721"/>
          <a:ext cx="195498" cy="22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014377" y="1859460"/>
        <a:ext cx="136849" cy="137218"/>
      </dsp:txXfrm>
    </dsp:sp>
    <dsp:sp modelId="{E67961D9-4FC2-426A-B9CE-FB897D1EA838}">
      <dsp:nvSpPr>
        <dsp:cNvPr id="0" name=""/>
        <dsp:cNvSpPr/>
      </dsp:nvSpPr>
      <dsp:spPr>
        <a:xfrm>
          <a:off x="1291025" y="1501442"/>
          <a:ext cx="922161" cy="85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 PDSA 2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/>
            </a:rPr>
            <a:t>N=1</a:t>
          </a:r>
        </a:p>
      </dsp:txBody>
      <dsp:txXfrm>
        <a:off x="1316016" y="1526433"/>
        <a:ext cx="872179" cy="803273"/>
      </dsp:txXfrm>
    </dsp:sp>
    <dsp:sp modelId="{68180BE0-CA5A-40EF-A28B-8C5B5C7A3649}">
      <dsp:nvSpPr>
        <dsp:cNvPr id="0" name=""/>
        <dsp:cNvSpPr/>
      </dsp:nvSpPr>
      <dsp:spPr>
        <a:xfrm>
          <a:off x="2305403" y="1813721"/>
          <a:ext cx="195498" cy="22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305403" y="1859460"/>
        <a:ext cx="136849" cy="137218"/>
      </dsp:txXfrm>
    </dsp:sp>
    <dsp:sp modelId="{4A0DCB2E-BE4C-48C7-819D-F91BA349BD56}">
      <dsp:nvSpPr>
        <dsp:cNvPr id="0" name=""/>
        <dsp:cNvSpPr/>
      </dsp:nvSpPr>
      <dsp:spPr>
        <a:xfrm>
          <a:off x="2582051" y="1501442"/>
          <a:ext cx="922161" cy="85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 PDSA 3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/>
            </a:rPr>
            <a:t>Getting the word out </a:t>
          </a:r>
        </a:p>
      </dsp:txBody>
      <dsp:txXfrm>
        <a:off x="2607042" y="1526433"/>
        <a:ext cx="872179" cy="803273"/>
      </dsp:txXfrm>
    </dsp:sp>
    <dsp:sp modelId="{9E70E534-9DB6-416B-A275-FF8951F2B920}">
      <dsp:nvSpPr>
        <dsp:cNvPr id="0" name=""/>
        <dsp:cNvSpPr/>
      </dsp:nvSpPr>
      <dsp:spPr>
        <a:xfrm>
          <a:off x="3596429" y="1813721"/>
          <a:ext cx="195498" cy="22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596429" y="1859460"/>
        <a:ext cx="136849" cy="137218"/>
      </dsp:txXfrm>
    </dsp:sp>
    <dsp:sp modelId="{25246784-0182-4199-8942-B7A350326CA5}">
      <dsp:nvSpPr>
        <dsp:cNvPr id="0" name=""/>
        <dsp:cNvSpPr/>
      </dsp:nvSpPr>
      <dsp:spPr>
        <a:xfrm>
          <a:off x="3873077" y="1501442"/>
          <a:ext cx="922161" cy="85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 PDSA 4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bg1"/>
              </a:solidFill>
              <a:latin typeface="Calibri"/>
            </a:rPr>
            <a:t>Converting surveys to Qualtrics</a:t>
          </a:r>
        </a:p>
      </dsp:txBody>
      <dsp:txXfrm>
        <a:off x="3898068" y="1526433"/>
        <a:ext cx="872179" cy="803273"/>
      </dsp:txXfrm>
    </dsp:sp>
    <dsp:sp modelId="{525E4EDF-9295-4BB7-99FE-67F58F4F19FE}">
      <dsp:nvSpPr>
        <dsp:cNvPr id="0" name=""/>
        <dsp:cNvSpPr/>
      </dsp:nvSpPr>
      <dsp:spPr>
        <a:xfrm>
          <a:off x="4887455" y="1813721"/>
          <a:ext cx="195498" cy="22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887455" y="1859460"/>
        <a:ext cx="136849" cy="137218"/>
      </dsp:txXfrm>
    </dsp:sp>
    <dsp:sp modelId="{4F37CA46-C89D-4048-B4E2-2C089880E613}">
      <dsp:nvSpPr>
        <dsp:cNvPr id="0" name=""/>
        <dsp:cNvSpPr/>
      </dsp:nvSpPr>
      <dsp:spPr>
        <a:xfrm>
          <a:off x="5164103" y="1501442"/>
          <a:ext cx="922161" cy="85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PDSA 5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/>
            </a:rPr>
            <a:t>Incorporating transition program</a:t>
          </a:r>
        </a:p>
      </dsp:txBody>
      <dsp:txXfrm>
        <a:off x="5189094" y="1526433"/>
        <a:ext cx="872179" cy="803273"/>
      </dsp:txXfrm>
    </dsp:sp>
    <dsp:sp modelId="{C623DDC4-F7C0-4F0A-A4B8-5F093946D12F}">
      <dsp:nvSpPr>
        <dsp:cNvPr id="0" name=""/>
        <dsp:cNvSpPr/>
      </dsp:nvSpPr>
      <dsp:spPr>
        <a:xfrm>
          <a:off x="6178481" y="1813721"/>
          <a:ext cx="195498" cy="228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178481" y="1859460"/>
        <a:ext cx="136849" cy="137218"/>
      </dsp:txXfrm>
    </dsp:sp>
    <dsp:sp modelId="{AF2EE65C-2802-4588-8CD3-6056D92CE503}">
      <dsp:nvSpPr>
        <dsp:cNvPr id="0" name=""/>
        <dsp:cNvSpPr/>
      </dsp:nvSpPr>
      <dsp:spPr>
        <a:xfrm>
          <a:off x="6455129" y="1501442"/>
          <a:ext cx="922161" cy="85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PDSA 6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/>
            </a:rPr>
            <a:t>Expanding to all ages 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Calibri"/>
          </a:endParaRPr>
        </a:p>
      </dsp:txBody>
      <dsp:txXfrm>
        <a:off x="6480120" y="1526433"/>
        <a:ext cx="872179" cy="803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16D9-E7EA-417D-A477-48ED38674147}">
      <dsp:nvSpPr>
        <dsp:cNvPr id="0" name=""/>
        <dsp:cNvSpPr/>
      </dsp:nvSpPr>
      <dsp:spPr>
        <a:xfrm>
          <a:off x="729" y="590002"/>
          <a:ext cx="1554630" cy="932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</a:rPr>
            <a:t> PDSA 1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/>
            </a:rPr>
            <a:t> Outline annual visit</a:t>
          </a:r>
        </a:p>
      </dsp:txBody>
      <dsp:txXfrm>
        <a:off x="28049" y="617322"/>
        <a:ext cx="1499990" cy="878138"/>
      </dsp:txXfrm>
    </dsp:sp>
    <dsp:sp modelId="{60A4FB3C-8309-4FED-B77C-4159E3C9367A}">
      <dsp:nvSpPr>
        <dsp:cNvPr id="0" name=""/>
        <dsp:cNvSpPr/>
      </dsp:nvSpPr>
      <dsp:spPr>
        <a:xfrm>
          <a:off x="1710822" y="863617"/>
          <a:ext cx="329581" cy="385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10822" y="940727"/>
        <a:ext cx="230707" cy="231328"/>
      </dsp:txXfrm>
    </dsp:sp>
    <dsp:sp modelId="{E67961D9-4FC2-426A-B9CE-FB897D1EA838}">
      <dsp:nvSpPr>
        <dsp:cNvPr id="0" name=""/>
        <dsp:cNvSpPr/>
      </dsp:nvSpPr>
      <dsp:spPr>
        <a:xfrm>
          <a:off x="2177212" y="590002"/>
          <a:ext cx="1554630" cy="932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</a:rPr>
            <a:t> PDSA 2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/>
            </a:rPr>
            <a:t>N=1</a:t>
          </a:r>
        </a:p>
      </dsp:txBody>
      <dsp:txXfrm>
        <a:off x="2204532" y="617322"/>
        <a:ext cx="1499990" cy="878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16D9-E7EA-417D-A477-48ED38674147}">
      <dsp:nvSpPr>
        <dsp:cNvPr id="0" name=""/>
        <dsp:cNvSpPr/>
      </dsp:nvSpPr>
      <dsp:spPr>
        <a:xfrm>
          <a:off x="4573" y="775490"/>
          <a:ext cx="1366948" cy="1353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</a:rPr>
            <a:t> PDSA 1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/>
            </a:rPr>
            <a:t> Outline annual visit</a:t>
          </a:r>
        </a:p>
      </dsp:txBody>
      <dsp:txXfrm>
        <a:off x="44219" y="815136"/>
        <a:ext cx="1287656" cy="1274307"/>
      </dsp:txXfrm>
    </dsp:sp>
    <dsp:sp modelId="{60A4FB3C-8309-4FED-B77C-4159E3C9367A}">
      <dsp:nvSpPr>
        <dsp:cNvPr id="0" name=""/>
        <dsp:cNvSpPr/>
      </dsp:nvSpPr>
      <dsp:spPr>
        <a:xfrm>
          <a:off x="1508216" y="1282788"/>
          <a:ext cx="289793" cy="339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08216" y="1350589"/>
        <a:ext cx="202855" cy="203401"/>
      </dsp:txXfrm>
    </dsp:sp>
    <dsp:sp modelId="{E67961D9-4FC2-426A-B9CE-FB897D1EA838}">
      <dsp:nvSpPr>
        <dsp:cNvPr id="0" name=""/>
        <dsp:cNvSpPr/>
      </dsp:nvSpPr>
      <dsp:spPr>
        <a:xfrm>
          <a:off x="1918301" y="775490"/>
          <a:ext cx="1366948" cy="1353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</a:rPr>
            <a:t> PDSA 2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/>
            </a:rPr>
            <a:t>N=1</a:t>
          </a:r>
        </a:p>
      </dsp:txBody>
      <dsp:txXfrm>
        <a:off x="1957947" y="815136"/>
        <a:ext cx="1287656" cy="1274307"/>
      </dsp:txXfrm>
    </dsp:sp>
    <dsp:sp modelId="{68180BE0-CA5A-40EF-A28B-8C5B5C7A3649}">
      <dsp:nvSpPr>
        <dsp:cNvPr id="0" name=""/>
        <dsp:cNvSpPr/>
      </dsp:nvSpPr>
      <dsp:spPr>
        <a:xfrm>
          <a:off x="3421944" y="1282788"/>
          <a:ext cx="289793" cy="339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421944" y="1350589"/>
        <a:ext cx="202855" cy="203401"/>
      </dsp:txXfrm>
    </dsp:sp>
    <dsp:sp modelId="{4A0DCB2E-BE4C-48C7-819D-F91BA349BD56}">
      <dsp:nvSpPr>
        <dsp:cNvPr id="0" name=""/>
        <dsp:cNvSpPr/>
      </dsp:nvSpPr>
      <dsp:spPr>
        <a:xfrm>
          <a:off x="3832029" y="775490"/>
          <a:ext cx="1366948" cy="1353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</a:rPr>
            <a:t> PDSA 3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/>
            </a:rPr>
            <a:t>Getting the word out (Newsletter and Listserv)</a:t>
          </a:r>
        </a:p>
      </dsp:txBody>
      <dsp:txXfrm>
        <a:off x="3871675" y="815136"/>
        <a:ext cx="1287656" cy="1274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16D9-E7EA-417D-A477-48ED38674147}">
      <dsp:nvSpPr>
        <dsp:cNvPr id="0" name=""/>
        <dsp:cNvSpPr/>
      </dsp:nvSpPr>
      <dsp:spPr>
        <a:xfrm>
          <a:off x="0" y="1272711"/>
          <a:ext cx="891369" cy="78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 PDSA 1</a:t>
          </a:r>
          <a:endParaRPr lang="en-US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/>
            </a:rPr>
            <a:t> Outline annual visit</a:t>
          </a:r>
        </a:p>
      </dsp:txBody>
      <dsp:txXfrm>
        <a:off x="22898" y="1295609"/>
        <a:ext cx="845573" cy="736001"/>
      </dsp:txXfrm>
    </dsp:sp>
    <dsp:sp modelId="{60A4FB3C-8309-4FED-B77C-4159E3C9367A}">
      <dsp:nvSpPr>
        <dsp:cNvPr id="0" name=""/>
        <dsp:cNvSpPr/>
      </dsp:nvSpPr>
      <dsp:spPr>
        <a:xfrm>
          <a:off x="980506" y="1553080"/>
          <a:ext cx="188970" cy="221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980506" y="1597292"/>
        <a:ext cx="132279" cy="132635"/>
      </dsp:txXfrm>
    </dsp:sp>
    <dsp:sp modelId="{E67961D9-4FC2-426A-B9CE-FB897D1EA838}">
      <dsp:nvSpPr>
        <dsp:cNvPr id="0" name=""/>
        <dsp:cNvSpPr/>
      </dsp:nvSpPr>
      <dsp:spPr>
        <a:xfrm>
          <a:off x="1247917" y="1272711"/>
          <a:ext cx="891369" cy="78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 PDSA 2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/>
            </a:rPr>
            <a:t>N=1</a:t>
          </a:r>
        </a:p>
      </dsp:txBody>
      <dsp:txXfrm>
        <a:off x="1270815" y="1295609"/>
        <a:ext cx="845573" cy="736001"/>
      </dsp:txXfrm>
    </dsp:sp>
    <dsp:sp modelId="{68180BE0-CA5A-40EF-A28B-8C5B5C7A3649}">
      <dsp:nvSpPr>
        <dsp:cNvPr id="0" name=""/>
        <dsp:cNvSpPr/>
      </dsp:nvSpPr>
      <dsp:spPr>
        <a:xfrm>
          <a:off x="2228423" y="1553080"/>
          <a:ext cx="188970" cy="221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228423" y="1597292"/>
        <a:ext cx="132279" cy="132635"/>
      </dsp:txXfrm>
    </dsp:sp>
    <dsp:sp modelId="{4A0DCB2E-BE4C-48C7-819D-F91BA349BD56}">
      <dsp:nvSpPr>
        <dsp:cNvPr id="0" name=""/>
        <dsp:cNvSpPr/>
      </dsp:nvSpPr>
      <dsp:spPr>
        <a:xfrm>
          <a:off x="2495834" y="1272711"/>
          <a:ext cx="891369" cy="78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 PDSA 3</a:t>
          </a:r>
          <a:endParaRPr lang="en-US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/>
            </a:rPr>
            <a:t>Getting the word out (Newsletter)</a:t>
          </a:r>
        </a:p>
      </dsp:txBody>
      <dsp:txXfrm>
        <a:off x="2518732" y="1295609"/>
        <a:ext cx="845573" cy="736001"/>
      </dsp:txXfrm>
    </dsp:sp>
    <dsp:sp modelId="{9E70E534-9DB6-416B-A275-FF8951F2B920}">
      <dsp:nvSpPr>
        <dsp:cNvPr id="0" name=""/>
        <dsp:cNvSpPr/>
      </dsp:nvSpPr>
      <dsp:spPr>
        <a:xfrm>
          <a:off x="3476340" y="1553080"/>
          <a:ext cx="188970" cy="221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76340" y="1597292"/>
        <a:ext cx="132279" cy="132635"/>
      </dsp:txXfrm>
    </dsp:sp>
    <dsp:sp modelId="{25246784-0182-4199-8942-B7A350326CA5}">
      <dsp:nvSpPr>
        <dsp:cNvPr id="0" name=""/>
        <dsp:cNvSpPr/>
      </dsp:nvSpPr>
      <dsp:spPr>
        <a:xfrm>
          <a:off x="3743751" y="1272711"/>
          <a:ext cx="891369" cy="78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 PDSA 4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solidFill>
                <a:schemeClr val="bg1"/>
              </a:solidFill>
              <a:latin typeface="Calibri"/>
            </a:rPr>
            <a:t>Converting surveys to Qualtrics</a:t>
          </a:r>
        </a:p>
      </dsp:txBody>
      <dsp:txXfrm>
        <a:off x="3766649" y="1295609"/>
        <a:ext cx="845573" cy="736001"/>
      </dsp:txXfrm>
    </dsp:sp>
    <dsp:sp modelId="{525E4EDF-9295-4BB7-99FE-67F58F4F19FE}">
      <dsp:nvSpPr>
        <dsp:cNvPr id="0" name=""/>
        <dsp:cNvSpPr/>
      </dsp:nvSpPr>
      <dsp:spPr>
        <a:xfrm>
          <a:off x="4724257" y="1553080"/>
          <a:ext cx="188970" cy="221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724257" y="1597292"/>
        <a:ext cx="132279" cy="132635"/>
      </dsp:txXfrm>
    </dsp:sp>
    <dsp:sp modelId="{4F37CA46-C89D-4048-B4E2-2C089880E613}">
      <dsp:nvSpPr>
        <dsp:cNvPr id="0" name=""/>
        <dsp:cNvSpPr/>
      </dsp:nvSpPr>
      <dsp:spPr>
        <a:xfrm>
          <a:off x="4991668" y="1272711"/>
          <a:ext cx="891369" cy="78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PDSA 5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/>
            </a:rPr>
            <a:t>Incorporating transition program</a:t>
          </a:r>
        </a:p>
      </dsp:txBody>
      <dsp:txXfrm>
        <a:off x="5014566" y="1295609"/>
        <a:ext cx="845573" cy="736001"/>
      </dsp:txXfrm>
    </dsp:sp>
    <dsp:sp modelId="{C623DDC4-F7C0-4F0A-A4B8-5F093946D12F}">
      <dsp:nvSpPr>
        <dsp:cNvPr id="0" name=""/>
        <dsp:cNvSpPr/>
      </dsp:nvSpPr>
      <dsp:spPr>
        <a:xfrm>
          <a:off x="5972174" y="1553080"/>
          <a:ext cx="188970" cy="221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972174" y="1597292"/>
        <a:ext cx="132279" cy="132635"/>
      </dsp:txXfrm>
    </dsp:sp>
    <dsp:sp modelId="{AF2EE65C-2802-4588-8CD3-6056D92CE503}">
      <dsp:nvSpPr>
        <dsp:cNvPr id="0" name=""/>
        <dsp:cNvSpPr/>
      </dsp:nvSpPr>
      <dsp:spPr>
        <a:xfrm>
          <a:off x="6239585" y="1272711"/>
          <a:ext cx="891369" cy="78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</a:rPr>
            <a:t>PDSA 6</a:t>
          </a:r>
          <a:endParaRPr lang="en-US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/>
            </a:rPr>
            <a:t>Expanding to all ages 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Calibri"/>
          </a:endParaRPr>
        </a:p>
      </dsp:txBody>
      <dsp:txXfrm>
        <a:off x="6262483" y="1295609"/>
        <a:ext cx="845573" cy="73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D880E72-C0D1-7B4E-95F7-AA2918E085BC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5FBFBE2-5FC1-6D49-9CB1-BEBD9B36B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25006 6100 16383 0 0,'0'-5'0'0'0,"5"-10"0"0"0,1-8 0 0 0,0-9 0 0 0,-2-4 0 0 0,0 0 0 0 0,-2 1 0 0 0,-1 2 0 0 0,4 6 0 0 0,1 4 0 0 0,0 0 0 0 0,-1 1 0 0 0,-2-2 0 0 0,-1-1 0 0 0,-1-6 0 0 0,-1-1 0 0 0,0 17 0 0 0,-5 22 0 0 0,-1 18 0 0 0,-1 15 0 0 0,-2 14 0 0 0,-6 7 0 0 0,1-2 0 0 0,2-6 0 0 0,-1 1 0 0 0,1-3 0 0 0,-1-6 0 0 0,1-6 0 0 0,2-14 0 0 0,4-26 0 0 0,2-26 0 0 0,2-22 0 0 0,1-13 0 0 0,1-5 0 0 0,1 5 0 0 0,-1 7 0 0 0,1 10 0 0 0,-1 6 0 0 0,1 7 0 0 0,3 7 0 0 0,7 9 0 0 0,6 16 0 0 0,0 13 0 0 0,-3 9 0 0 0,-4 5 0 0 0,-3 3 0 0 0,-3 0 0 0 0,-3 1 0 0 0,-1-1 0 0 0,0-1 0 0 0,-1 5 0 0 0,5 0 0 0 0,2-1 0 0 0,-1 0 0 0 0,0-3 0 0 0,-2 0 0 0 0,-1-2 0 0 0,4 0 0 0 0,0-10 0 0 0,0-18 0 0 0,-1-12 0 0 0,-2-10 0 0 0,-1-5 0 0 0,-1-3 0 0 0,4 3 0 0 0,5 7 0 0 0,2 2 0 0 0,-1-1 0 0 0,-3-1 0 0 0,-3-3 0 0 0,-2-1 0 0 0,-2 12 0 0 0,0 18 0 0 0,-1 17 0 0 0,-1 9 0 0 0,1 4 0 0 0,-1 0 0 0 0,1-5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25221 12250 16383 0 0,'0'5'0'0'0,"0"6"0"0"0,0 6 0 0 0,0 4 0 0 0,0 4 0 0 0,0 2 0 0 0,0 1 0 0 0,0 1 0 0 0,0 4 0 0 0,0 6 0 0 0,0 1 0 0 0,0-1 0 0 0,0-4 0 0 0,0-2 0 0 0,0-2 0 0 0,0-2 0 0 0,0-1 0 0 0,0-1 0 0 0,-4-5 0 0 0,-7-6 0 0 0,-11-6 0 0 0,-1-9 0 0 0,-6-10 0 0 0,2-7 0 0 0,5-6 0 0 0,7-9 0 0 0,5-4 0 0 0,5 1 0 0 0,3-5 0 0 0,2-4 0 0 0,1 0 0 0 0,1 3 0 0 0,-1-1 0 0 0,0 1 0 0 0,0 4 0 0 0,-1 3 0 0 0,0 2 0 0 0,0 2 0 0 0,5 6 0 0 0,1 20 0 0 0,0 30 0 0 0,-6 25 0 0 0,-3 16 0 0 0,-1 11 0 0 0,1-3 0 0 0,0 0 0 0 0,1-5 0 0 0,0-8 0 0 0,2-12 0 0 0,-1-4 0 0 0,1-6 0 0 0,0-1 0 0 0,1-2 0 0 0,-1-3 0 0 0,0-2 0 0 0,0-3 0 0 0,0-2 0 0 0,0-1 0 0 0,0 0 0 0 0,0 5 0 0 0,0 1 0 0 0,0 0 0 0 0,0 3 0 0 0,0 5 0 0 0,0 1 0 0 0,0-3 0 0 0,0 2 0 0 0,5-2 0 0 0,1-3 0 0 0,0 2 0 0 0,-2-1 0 0 0,0-2 0 0 0,-2-2 0 0 0,-1 2 0 0 0,0 0 0 0 0,-1-1 0 0 0,-1-2 0 0 0,1-1 0 0 0,0-2 0 0 0,0-1 0 0 0,-1-1 0 0 0,1 0 0 0 0,0 0 0 0 0,0 0 0 0 0,0 0 0 0 0,0 1 0 0 0,5-1 0 0 0,6-5 0 0 0,6-5 0 0 0,-1-11 0 0 0,3-6 0 0 0,-2-13 0 0 0,-5-13 0 0 0,-3-16 0 0 0,-5-16 0 0 0,-1-20 0 0 0,-12-16 0 0 0,-8-19 0 0 0,-2-6 0 0 0,3 5 0 0 0,4 16 0 0 0,4 16 0 0 0,-2 17 0 0 0,2 15 0 0 0,1 12 0 0 0,3 6 0 0 0,-3 6 0 0 0,-1 1 0 0 0,2-3 0 0 0,1-3 0 0 0,2 0 0 0 0,1 1 0 0 0,-3 0 0 0 0,-1 1 0 0 0,0 1 0 0 0,1 0 0 0 0,2-4 0 0 0,2-6 0 0 0,0-2 0 0 0,0 2 0 0 0,1 3 0 0 0,1 2 0 0 0,-1 3 0 0 0,0 1 0 0 0,0 1 0 0 0,5 5 0 0 0,1 3 0 0 0,0-1 0 0 0,4-1 0 0 0,-1-7 0 0 0,4 3 0 0 0,-1 0 0 0 0,-2-4 0 0 0,-3-3 0 0 0,2 6 0 0 0,4 16 0 0 0,0 19 0 0 0,-3 17 0 0 0,-2 15 0 0 0,-3 9 0 0 0,-2 1 0 0 0,-2 1 0 0 0,-1-3 0 0 0,0 4 0 0 0,-1-2 0 0 0,1-5 0 0 0,-1-5 0 0 0,1-6 0 0 0,0-3 0 0 0,-1-2 0 0 0,1-2 0 0 0,-4-5 0 0 0,-2-2 0 0 0,0 1 0 0 0,1 1 0 0 0,2 1 0 0 0,0 2 0 0 0,2 1 0 0 0,1 1 0 0 0,0 0 0 0 0,0 1 0 0 0,0 0 0 0 0,1-1 0 0 0,-1 1 0 0 0,0-1 0 0 0,0 1 0 0 0,0-1 0 0 0,0 1 0 0 0,0 4 0 0 0,0 1 0 0 0,0 5 0 0 0,0 0 0 0 0,5-1 0 0 0,1 2 0 0 0,0-1 0 0 0,-1-2 0 0 0,-2-3 0 0 0,-1-2 0 0 0,4-6 0 0 0,0-3 0 0 0,0-1 0 0 0,4 1 0 0 0,-1 2 0 0 0,-1 0 0 0 0,2 2 0 0 0,0 1 0 0 0,-2 0 0 0 0,-3 1 0 0 0,-1-1 0 0 0,-2 1 0 0 0,-1 0 0 0 0,-1-1 0 0 0,4-4 0 0 0,2-2 0 0 0,4-4 0 0 0,5-5 0 0 0,-4 0 0 0 0,-10-2 0 0 0,-8 2 0 0 0,-9-2 0 0 0,-1 4 0 0 0,-2-2 0 0 0,6-3 0 0 0,11-2 0 0 0,9-3 0 0 0,5-7 0 0 0,4-2 0 0 0,4-1 0 0 0,4 0 0 0 0,-3 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12859 7303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13256 7858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35B1ABD-57F1-1B46-A417-3C7D1F2A85D0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3FF746A-9A42-BC49-B5AB-F8339C12B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0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>
                <a:ea typeface="Calibri"/>
                <a:cs typeface="Calibri"/>
              </a:rPr>
              <a:t>Outline visit- choose screeners, flow </a:t>
            </a:r>
          </a:p>
          <a:p>
            <a:pPr marL="342900" indent="-342900">
              <a:buAutoNum type="arabicPeriod"/>
            </a:pPr>
            <a:r>
              <a:rPr lang="en-US" dirty="0">
                <a:ea typeface="Calibri"/>
                <a:cs typeface="Calibri"/>
              </a:rPr>
              <a:t>Try with first patient</a:t>
            </a:r>
          </a:p>
          <a:p>
            <a:pPr marL="342900" indent="-342900">
              <a:buAutoNum type="arabicPeriod"/>
            </a:pPr>
            <a:r>
              <a:rPr lang="en-US" dirty="0">
                <a:ea typeface="Calibri"/>
                <a:cs typeface="Calibri"/>
              </a:rPr>
              <a:t>Newsletter pic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746A-9A42-BC49-B5AB-F8339C12B1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8f1aa7798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 will create a standardized process for referral for patients who test positive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3" name="Google Shape;143;gd8f1aa7798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8F8DD-10C1-9CE3-7F45-489DFFAD302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D92239-97C5-DC53-FCF8-631C38E32D24}"/>
              </a:ext>
            </a:extLst>
          </p:cNvPr>
          <p:cNvSpPr/>
          <p:nvPr userDrawn="1"/>
        </p:nvSpPr>
        <p:spPr>
          <a:xfrm>
            <a:off x="0" y="1320393"/>
            <a:ext cx="9144000" cy="3362743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6072" y="1603652"/>
            <a:ext cx="8351856" cy="1329595"/>
          </a:xfrm>
        </p:spPr>
        <p:txBody>
          <a:bodyPr lIns="0" bIns="0" anchor="b" anchorCtr="0">
            <a:spAutoFit/>
          </a:bodyPr>
          <a:lstStyle>
            <a:lvl1pPr algn="l">
              <a:lnSpc>
                <a:spcPct val="90000"/>
              </a:lnSpc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Masterbrand 1-liner</a:t>
            </a:r>
            <a:br>
              <a:rPr lang="en-US" dirty="0"/>
            </a:br>
            <a:r>
              <a:rPr lang="en-US" dirty="0"/>
              <a:t>Cover Slide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072" y="3020419"/>
            <a:ext cx="8351856" cy="2908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96072" y="3816384"/>
            <a:ext cx="5853112" cy="5284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tabLst/>
              <a:defRPr sz="15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842000" y="3816383"/>
            <a:ext cx="2905928" cy="5284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01.03.24</a:t>
            </a:r>
            <a:br>
              <a:rPr lang="en-US" dirty="0"/>
            </a:br>
            <a:r>
              <a:rPr lang="en-US" dirty="0"/>
              <a:t>Web address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8684B0-CA31-A3A1-9A7B-E61331323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187837"/>
            <a:ext cx="9144000" cy="4953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6E9C3A-C2EA-8C12-137D-AD641CC383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653" y="400173"/>
            <a:ext cx="4550912" cy="4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DF5B6-8C3D-11C4-7615-44F0C68704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751674C-E917-6EC7-BD46-04395286A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4059"/>
            <a:ext cx="4040660" cy="365399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FE2ACCC-DD45-B3AA-3F38-BFC90B1F6C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36782" y="594059"/>
            <a:ext cx="4040660" cy="365399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871BFAE-FE4F-F5FD-6080-11E1045FE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870" y="0"/>
            <a:ext cx="3700130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4A2-6FDF-57C2-B14B-E4ADDDAA2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467346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3CDE917-A7C9-1F9B-C858-56510DB6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94059"/>
            <a:ext cx="4681125" cy="365399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p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57200" y="662507"/>
            <a:ext cx="2569035" cy="17075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3287483" y="662507"/>
            <a:ext cx="2569035" cy="17075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117765" y="662507"/>
            <a:ext cx="2569035" cy="17075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04F15ED-E47A-A121-FEA2-D5A985DFA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BD5B9CC-B9CE-BC16-0D2C-B7966693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9425"/>
            <a:ext cx="2569036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CBB301A-5DB9-1A2D-435E-047CEEB39A1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82779" y="2429425"/>
            <a:ext cx="2569036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AC6AEDD-A44B-7357-7F77-EDDCC2F8DC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116595" y="2429425"/>
            <a:ext cx="2569036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&amp; Cop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AEAB4E0-EC82-DB10-0691-C7D57C1163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660569"/>
            <a:ext cx="8229598" cy="17075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EC80901-5414-5465-B9DD-C2808DF29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50E7DA-BF61-922F-6C58-CCEB9E7F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9425"/>
            <a:ext cx="8220242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457200" y="721883"/>
            <a:ext cx="2569034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Chart Placeholder 6">
            <a:extLst>
              <a:ext uri="{FF2B5EF4-FFF2-40B4-BE49-F238E27FC236}">
                <a16:creationId xmlns:a16="http://schemas.microsoft.com/office/drawing/2014/main" id="{05CE34A9-2767-EE52-2288-0282EAB77D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292188" y="721883"/>
            <a:ext cx="2569034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38D520DC-ADC2-F226-F41C-DDB4ADE9DE0C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110868" y="721883"/>
            <a:ext cx="2569034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0E998F-0EE0-BAE3-93E8-713B6F4BD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D3409C1-6CA9-5A9A-CA79-E15B57BC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9425"/>
            <a:ext cx="2569036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63E3B64-6DC2-93C1-725F-862FE960D22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82779" y="2429425"/>
            <a:ext cx="2569036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47F5947-A02D-03E9-AC17-E61BE3082AEE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116595" y="2429425"/>
            <a:ext cx="2569036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1A51BEDA-2ECE-F4E3-D7CC-B17120C31B2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457200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5C67F8C-ADB5-0740-A2E8-26D3D52BD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2EBDDF-5E8A-08E3-4231-ED10F1326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9425"/>
            <a:ext cx="1985218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hart Placeholder 6">
            <a:extLst>
              <a:ext uri="{FF2B5EF4-FFF2-40B4-BE49-F238E27FC236}">
                <a16:creationId xmlns:a16="http://schemas.microsoft.com/office/drawing/2014/main" id="{84692620-1CF2-21C8-F61E-279D6088399C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2538661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1BE2E6F-83B1-920C-46A2-9FB21A81B36C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2538661" y="2429425"/>
            <a:ext cx="1985218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hart Placeholder 6">
            <a:extLst>
              <a:ext uri="{FF2B5EF4-FFF2-40B4-BE49-F238E27FC236}">
                <a16:creationId xmlns:a16="http://schemas.microsoft.com/office/drawing/2014/main" id="{D108831C-8C93-7BEA-4466-65381D27082A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4620122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721AD43-8ED1-C524-D6AF-1298683C9AAD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620122" y="2429425"/>
            <a:ext cx="1985218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AD48C0FF-B872-59E9-9FA3-AF1CD37F9501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701582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8F4405D-3A1F-350E-3753-F7310B8CC94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701582" y="2429425"/>
            <a:ext cx="1985218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 &amp;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2E5BD443-A2ED-4728-2C8E-3D755CFCE860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457200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B32806E-9ECC-38A3-DC09-ECFAA09DE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35EF53-0ED0-E456-0EDC-5FE74C8B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9425"/>
            <a:ext cx="8220242" cy="181862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CDBB8CA8-138E-D4E5-EC06-E6159F40805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2538661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B0ABA782-7951-5B68-3A4B-84800F7C5591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4620122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EDE0EE97-A19D-FE1D-3D04-2C6DEF8AF491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701582" y="721883"/>
            <a:ext cx="1985216" cy="1617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089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6">
            <a:extLst>
              <a:ext uri="{FF2B5EF4-FFF2-40B4-BE49-F238E27FC236}">
                <a16:creationId xmlns:a16="http://schemas.microsoft.com/office/drawing/2014/main" id="{C0C0F081-2FD9-B43B-58C1-825ACA5D7D6E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457199" y="594059"/>
            <a:ext cx="4031673" cy="3653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02DDF5A-9959-8DC9-9BC2-32E5E44F6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36885-E7CC-2D0D-BE78-C9D206BF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641" y="594059"/>
            <a:ext cx="4114801" cy="365399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>
            <a:extLst>
              <a:ext uri="{FF2B5EF4-FFF2-40B4-BE49-F238E27FC236}">
                <a16:creationId xmlns:a16="http://schemas.microsoft.com/office/drawing/2014/main" id="{824676FA-0309-7D0D-5176-B13CCA6B0E5A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4655127" y="594059"/>
            <a:ext cx="4022315" cy="3653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CD44697-F530-C03F-2D23-2445D57A8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DD29596-5DF3-52F6-A165-6C84E1F23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94059"/>
            <a:ext cx="4114801" cy="365399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C7B926-B124-4173-66D6-40FE88F7621A}"/>
              </a:ext>
            </a:extLst>
          </p:cNvPr>
          <p:cNvSpPr/>
          <p:nvPr userDrawn="1"/>
        </p:nvSpPr>
        <p:spPr>
          <a:xfrm>
            <a:off x="0" y="4295775"/>
            <a:ext cx="914400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9E338A-6874-C3D9-DD50-D4829A9F5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99" y="2038173"/>
            <a:ext cx="8351856" cy="664797"/>
          </a:xfrm>
        </p:spPr>
        <p:txBody>
          <a:bodyPr lIns="0" bIns="0" anchor="b" anchorCtr="0">
            <a:spAutoFit/>
          </a:bodyPr>
          <a:lstStyle>
            <a:lvl1pPr algn="ctr">
              <a:lnSpc>
                <a:spcPct val="90000"/>
              </a:lnSpc>
              <a:defRPr sz="48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Question?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18FD301-E754-7449-B322-995679D41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7E73198-EFC1-EBC1-30A1-DB508E7A38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3031" y="4096311"/>
            <a:ext cx="4077938" cy="3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surrounded by trees&#10;&#10;Description automatically generated">
            <a:extLst>
              <a:ext uri="{FF2B5EF4-FFF2-40B4-BE49-F238E27FC236}">
                <a16:creationId xmlns:a16="http://schemas.microsoft.com/office/drawing/2014/main" id="{715371B4-F594-6CD8-7C79-3CCA92634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1" b="17333"/>
          <a:stretch/>
        </p:blipFill>
        <p:spPr>
          <a:xfrm>
            <a:off x="484" y="0"/>
            <a:ext cx="9143516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70499" y="1409680"/>
            <a:ext cx="8351856" cy="664797"/>
          </a:xfrm>
        </p:spPr>
        <p:txBody>
          <a:bodyPr lIns="0" bIns="0" anchor="b" anchorCtr="0">
            <a:spAutoFit/>
          </a:bodyPr>
          <a:lstStyle>
            <a:lvl1pPr algn="l">
              <a:lnSpc>
                <a:spcPct val="90000"/>
              </a:lnSpc>
              <a:defRPr sz="48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499" y="2179750"/>
            <a:ext cx="8351856" cy="2908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EC11A48-AF0B-1A3D-A25B-364E9710BF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C7B926-B124-4173-66D6-40FE88F7621A}"/>
              </a:ext>
            </a:extLst>
          </p:cNvPr>
          <p:cNvSpPr/>
          <p:nvPr userDrawn="1"/>
        </p:nvSpPr>
        <p:spPr>
          <a:xfrm>
            <a:off x="0" y="4295775"/>
            <a:ext cx="914400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9E338A-6874-C3D9-DD50-D4829A9F5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99" y="2038173"/>
            <a:ext cx="8351856" cy="664797"/>
          </a:xfrm>
        </p:spPr>
        <p:txBody>
          <a:bodyPr lIns="0" bIns="0" anchor="b" anchorCtr="0">
            <a:spAutoFit/>
          </a:bodyPr>
          <a:lstStyle>
            <a:lvl1pPr algn="ctr">
              <a:lnSpc>
                <a:spcPct val="90000"/>
              </a:lnSpc>
              <a:defRPr sz="48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18FD301-E754-7449-B322-995679D41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EBFF9F-8370-DBDA-110A-5880E2F730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3031" y="4096311"/>
            <a:ext cx="4077938" cy="3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1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1DB78F4-9839-506D-85A5-E46EC9A34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902B94D-AA91-6B02-2AAE-FBBC52A542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3031" y="2280183"/>
            <a:ext cx="4077938" cy="3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814BC-ED90-4C15-D282-1424524CB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r="3983" b="10200"/>
          <a:stretch/>
        </p:blipFill>
        <p:spPr>
          <a:xfrm>
            <a:off x="0" y="-2"/>
            <a:ext cx="9144000" cy="5143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9E7BC5-AEA3-F892-AA61-B52287EC6B00}"/>
              </a:ext>
            </a:extLst>
          </p:cNvPr>
          <p:cNvSpPr/>
          <p:nvPr userDrawn="1"/>
        </p:nvSpPr>
        <p:spPr>
          <a:xfrm>
            <a:off x="0" y="0"/>
            <a:ext cx="9144000" cy="4980878"/>
          </a:xfrm>
          <a:prstGeom prst="rect">
            <a:avLst/>
          </a:prstGeom>
          <a:gradFill>
            <a:gsLst>
              <a:gs pos="40000">
                <a:schemeClr val="accent1">
                  <a:lumMod val="5000"/>
                  <a:lumOff val="95000"/>
                  <a:alpha val="67104"/>
                </a:schemeClr>
              </a:gs>
              <a:gs pos="5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70499" y="1409680"/>
            <a:ext cx="8351856" cy="664797"/>
          </a:xfrm>
        </p:spPr>
        <p:txBody>
          <a:bodyPr lIns="0" bIns="0" anchor="b" anchorCtr="0">
            <a:spAutoFit/>
          </a:bodyPr>
          <a:lstStyle>
            <a:lvl1pPr algn="l">
              <a:lnSpc>
                <a:spcPct val="90000"/>
              </a:lnSpc>
              <a:defRPr sz="48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499" y="2179750"/>
            <a:ext cx="8351856" cy="2908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EC11A48-AF0B-1A3D-A25B-364E9710BF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4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surrounded by trees&#10;&#10;Description automatically generated">
            <a:extLst>
              <a:ext uri="{FF2B5EF4-FFF2-40B4-BE49-F238E27FC236}">
                <a16:creationId xmlns:a16="http://schemas.microsoft.com/office/drawing/2014/main" id="{BF9DCDAA-17B1-BE96-72FC-3DB994FF0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650" r="37081" b="5273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B37D1A-22AA-BAC2-AF09-FFAE114D5FBE}"/>
              </a:ext>
            </a:extLst>
          </p:cNvPr>
          <p:cNvSpPr/>
          <p:nvPr userDrawn="1"/>
        </p:nvSpPr>
        <p:spPr>
          <a:xfrm rot="16200000">
            <a:off x="944764" y="359779"/>
            <a:ext cx="2923770" cy="48133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9912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69884" y="1930721"/>
            <a:ext cx="3641761" cy="1329595"/>
          </a:xfrm>
        </p:spPr>
        <p:txBody>
          <a:bodyPr wrap="square" lIns="0" bIns="0" anchor="b" anchorCtr="0">
            <a:spAutoFit/>
          </a:bodyPr>
          <a:lstStyle>
            <a:lvl1pPr algn="l">
              <a:lnSpc>
                <a:spcPct val="90000"/>
              </a:lnSpc>
              <a:defRPr sz="48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884" y="3337370"/>
            <a:ext cx="364176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EC11A48-AF0B-1A3D-A25B-364E9710BF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39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197D59-9538-88A4-0D37-515FC3EDF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" t="21629" r="19036" b="2651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EC11A48-AF0B-1A3D-A25B-364E9710BF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B91155-BE25-4BCA-3531-F570AA3209EE}"/>
              </a:ext>
            </a:extLst>
          </p:cNvPr>
          <p:cNvSpPr/>
          <p:nvPr userDrawn="1"/>
        </p:nvSpPr>
        <p:spPr>
          <a:xfrm rot="16200000">
            <a:off x="944764" y="356222"/>
            <a:ext cx="2923770" cy="48133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9912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86CA6E-77D1-F0FC-CC8D-41B9EA98BD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6021" y="1927164"/>
            <a:ext cx="3641761" cy="1329595"/>
          </a:xfrm>
        </p:spPr>
        <p:txBody>
          <a:bodyPr wrap="square" lIns="0" bIns="0" anchor="b" anchorCtr="0">
            <a:spAutoFit/>
          </a:bodyPr>
          <a:lstStyle>
            <a:lvl1pPr algn="l">
              <a:lnSpc>
                <a:spcPct val="90000"/>
              </a:lnSpc>
              <a:defRPr sz="48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15AB51-7DDB-61B6-EC1B-8F7C4B490D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021" y="3333813"/>
            <a:ext cx="364176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008614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03CB1E-B3BE-6C51-7CD4-2E07A6E8FAC8}"/>
              </a:ext>
            </a:extLst>
          </p:cNvPr>
          <p:cNvSpPr/>
          <p:nvPr userDrawn="1"/>
        </p:nvSpPr>
        <p:spPr>
          <a:xfrm>
            <a:off x="0" y="4295775"/>
            <a:ext cx="914400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EC11A48-AF0B-1A3D-A25B-364E9710B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70499" y="2325252"/>
            <a:ext cx="8351856" cy="664797"/>
          </a:xfrm>
        </p:spPr>
        <p:txBody>
          <a:bodyPr lIns="0" bIns="0" anchor="b" anchorCtr="0">
            <a:spAutoFit/>
          </a:bodyPr>
          <a:lstStyle>
            <a:lvl1pPr algn="l">
              <a:lnSpc>
                <a:spcPct val="90000"/>
              </a:lnSpc>
              <a:defRPr sz="48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499" y="3095322"/>
            <a:ext cx="8351856" cy="2908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0415BDD-4F94-EDB5-C8CD-9289012E7C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653" y="400173"/>
            <a:ext cx="4550912" cy="4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698C-A798-4B2C-D0CA-4C8C1BA39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B8DA90B-19FD-3B68-2914-6B5EBF4D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94059"/>
            <a:ext cx="8233719" cy="365399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28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EFBACD-CF62-DDF8-2A2E-B218FDACF784}"/>
              </a:ext>
            </a:extLst>
          </p:cNvPr>
          <p:cNvSpPr/>
          <p:nvPr userDrawn="1"/>
        </p:nvSpPr>
        <p:spPr>
          <a:xfrm>
            <a:off x="270024" y="4326523"/>
            <a:ext cx="8475077" cy="589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D8D0C12-CCB3-CD6F-526F-39993D773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8220243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35CE1B5-6B72-80B1-06B7-767DB528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94059"/>
            <a:ext cx="8233719" cy="428598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216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89662" y="0"/>
            <a:ext cx="3554338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8FC1E26-3DFA-4729-D4CE-1DEFDCDE9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0DA951E-2346-C651-F31E-6C0F8B0C0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23568"/>
            <a:ext cx="4819017" cy="415498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4665A5E-23A2-B700-AB86-18613EA1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94059"/>
            <a:ext cx="4826917" cy="365399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D615F03-C367-24C6-9AAC-7A87FF5B668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4648200"/>
            <a:ext cx="91440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"/>
            <a:ext cx="8149665" cy="93761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Insert Title Here Image &amp; Copy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4311873" y="4988311"/>
            <a:ext cx="520255" cy="15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8D8E8D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3BF4A0-F7E7-4F05-98F8-4325DF1FDB43}" type="slidenum">
              <a:rPr lang="en-US" sz="800" b="0" smtClean="0">
                <a:solidFill>
                  <a:schemeClr val="bg1"/>
                </a:solidFill>
              </a:rPr>
              <a:pPr/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65962-D527-D9A7-7D51-9A728E2C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69399"/>
            <a:ext cx="8163025" cy="904863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43FB73-839C-307F-E23A-3503F1BC31A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9652" y="4542181"/>
            <a:ext cx="2616583" cy="2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33" r:id="rId2"/>
    <p:sldLayoutId id="2147483718" r:id="rId3"/>
    <p:sldLayoutId id="2147483720" r:id="rId4"/>
    <p:sldLayoutId id="2147483734" r:id="rId5"/>
    <p:sldLayoutId id="2147483666" r:id="rId6"/>
    <p:sldLayoutId id="2147483651" r:id="rId7"/>
    <p:sldLayoutId id="2147483735" r:id="rId8"/>
    <p:sldLayoutId id="2147483668" r:id="rId9"/>
    <p:sldLayoutId id="2147483671" r:id="rId10"/>
    <p:sldLayoutId id="2147483675" r:id="rId11"/>
    <p:sldLayoutId id="2147483670" r:id="rId12"/>
    <p:sldLayoutId id="2147483672" r:id="rId13"/>
    <p:sldLayoutId id="2147483673" r:id="rId14"/>
    <p:sldLayoutId id="2147483674" r:id="rId15"/>
    <p:sldLayoutId id="2147483679" r:id="rId16"/>
    <p:sldLayoutId id="2147483676" r:id="rId17"/>
    <p:sldLayoutId id="2147483677" r:id="rId18"/>
    <p:sldLayoutId id="2147483736" r:id="rId19"/>
    <p:sldLayoutId id="2147483737" r:id="rId20"/>
    <p:sldLayoutId id="2147483667" r:id="rId21"/>
    <p:sldLayoutId id="2147483738" r:id="rId2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marR="0" indent="0" algn="l" defTabSz="914400" rtl="0" eaLnBrk="1" fontAlgn="base" latinLnBrk="0" hangingPunct="1">
        <a:lnSpc>
          <a:spcPct val="90000"/>
        </a:lnSpc>
        <a:spcBef>
          <a:spcPts val="600"/>
        </a:spcBef>
        <a:spcAft>
          <a:spcPct val="0"/>
        </a:spcAft>
        <a:buClrTx/>
        <a:buSzTx/>
        <a:buFontTx/>
        <a:buNone/>
        <a:tabLst/>
        <a:defRPr sz="16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Courier New" panose="02070309020205020404" pitchFamily="49" charset="0"/>
        <a:buChar char="o"/>
        <a:tabLst/>
        <a:defRPr sz="16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4572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3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customXml" Target="../ink/ink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ADA464-B822-627A-7DAE-D4D9F4EA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72" y="1690957"/>
            <a:ext cx="7054397" cy="1329595"/>
          </a:xfrm>
        </p:spPr>
        <p:txBody>
          <a:bodyPr/>
          <a:lstStyle/>
          <a:p>
            <a:r>
              <a:rPr lang="en-US" dirty="0"/>
              <a:t>Pediatric Annual Visit for Type 1 Diabetes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AF5093-821D-0797-A2D9-D20BD6A992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463" y="3261450"/>
            <a:ext cx="5853112" cy="135953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Isabel Reckson, CDCES, RD, MPH</a:t>
            </a:r>
          </a:p>
          <a:p>
            <a:r>
              <a:rPr lang="en-US" dirty="0"/>
              <a:t>Alyson Weiner, MD</a:t>
            </a:r>
          </a:p>
          <a:p>
            <a:r>
              <a:rPr lang="en-US" dirty="0"/>
              <a:t>Elizabeth Gunckle, CPNP</a:t>
            </a:r>
          </a:p>
          <a:p>
            <a:r>
              <a:rPr lang="en-US" dirty="0"/>
              <a:t>Emily Coppedge, CPNP, CDCES </a:t>
            </a:r>
          </a:p>
          <a:p>
            <a:r>
              <a:rPr lang="en-US" dirty="0"/>
              <a:t>Zoltan Antal, MD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119A4C-6C5E-5A4C-47C8-5EA1AD52B5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4535" y="3363125"/>
            <a:ext cx="5093393" cy="301878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800" dirty="0"/>
              <a:t>05/14/2024</a:t>
            </a:r>
          </a:p>
        </p:txBody>
      </p:sp>
    </p:spTree>
    <p:extLst>
      <p:ext uri="{BB962C8B-B14F-4D97-AF65-F5344CB8AC3E}">
        <p14:creationId xmlns:p14="http://schemas.microsoft.com/office/powerpoint/2010/main" val="29053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27">
            <a:extLst>
              <a:ext uri="{FF2B5EF4-FFF2-40B4-BE49-F238E27FC236}">
                <a16:creationId xmlns:a16="http://schemas.microsoft.com/office/drawing/2014/main" id="{AA4ADB93-C5F0-95D5-0580-23963AA4F576}"/>
              </a:ext>
            </a:extLst>
          </p:cNvPr>
          <p:cNvSpPr/>
          <p:nvPr/>
        </p:nvSpPr>
        <p:spPr>
          <a:xfrm>
            <a:off x="2499922" y="3622974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Front desk gives out screeners to patient upon arrival</a:t>
            </a:r>
          </a:p>
        </p:txBody>
      </p:sp>
      <p:cxnSp>
        <p:nvCxnSpPr>
          <p:cNvPr id="7" name="Google Shape;148;p27">
            <a:extLst>
              <a:ext uri="{FF2B5EF4-FFF2-40B4-BE49-F238E27FC236}">
                <a16:creationId xmlns:a16="http://schemas.microsoft.com/office/drawing/2014/main" id="{BF60E7C1-918E-0A87-747A-A6AADB75EE36}"/>
              </a:ext>
            </a:extLst>
          </p:cNvPr>
          <p:cNvCxnSpPr/>
          <p:nvPr/>
        </p:nvCxnSpPr>
        <p:spPr>
          <a:xfrm flipV="1">
            <a:off x="4729155" y="1272398"/>
            <a:ext cx="593066" cy="1759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150;p27">
            <a:extLst>
              <a:ext uri="{FF2B5EF4-FFF2-40B4-BE49-F238E27FC236}">
                <a16:creationId xmlns:a16="http://schemas.microsoft.com/office/drawing/2014/main" id="{87325AA6-2B94-5BD8-327B-9D71CB19677D}"/>
              </a:ext>
            </a:extLst>
          </p:cNvPr>
          <p:cNvCxnSpPr/>
          <p:nvPr/>
        </p:nvCxnSpPr>
        <p:spPr>
          <a:xfrm>
            <a:off x="6706688" y="1614685"/>
            <a:ext cx="242760" cy="33319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" name="Google Shape;157;p27">
            <a:extLst>
              <a:ext uri="{FF2B5EF4-FFF2-40B4-BE49-F238E27FC236}">
                <a16:creationId xmlns:a16="http://schemas.microsoft.com/office/drawing/2014/main" id="{BAE091C4-9C47-D3D0-4699-AA93C8D0F3BC}"/>
              </a:ext>
            </a:extLst>
          </p:cNvPr>
          <p:cNvCxnSpPr/>
          <p:nvPr/>
        </p:nvCxnSpPr>
        <p:spPr>
          <a:xfrm>
            <a:off x="6168984" y="2001790"/>
            <a:ext cx="0" cy="32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" name="Google Shape;161;p27">
            <a:extLst>
              <a:ext uri="{FF2B5EF4-FFF2-40B4-BE49-F238E27FC236}">
                <a16:creationId xmlns:a16="http://schemas.microsoft.com/office/drawing/2014/main" id="{C15070C9-7989-99F7-CF95-A6F8050B554A}"/>
              </a:ext>
            </a:extLst>
          </p:cNvPr>
          <p:cNvCxnSpPr/>
          <p:nvPr/>
        </p:nvCxnSpPr>
        <p:spPr>
          <a:xfrm flipH="1">
            <a:off x="5363591" y="1613192"/>
            <a:ext cx="279342" cy="4046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162;p27">
            <a:extLst>
              <a:ext uri="{FF2B5EF4-FFF2-40B4-BE49-F238E27FC236}">
                <a16:creationId xmlns:a16="http://schemas.microsoft.com/office/drawing/2014/main" id="{67B565C4-FFED-7D3E-6336-3A3A2107824D}"/>
              </a:ext>
            </a:extLst>
          </p:cNvPr>
          <p:cNvSpPr txBox="1"/>
          <p:nvPr/>
        </p:nvSpPr>
        <p:spPr>
          <a:xfrm>
            <a:off x="2839976" y="337526"/>
            <a:ext cx="4013951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Visit Implementation Process Map</a:t>
            </a:r>
            <a:endParaRPr lang="en-US" sz="1350" dirty="0"/>
          </a:p>
        </p:txBody>
      </p:sp>
      <p:sp>
        <p:nvSpPr>
          <p:cNvPr id="17" name="Google Shape;145;p27">
            <a:extLst>
              <a:ext uri="{FF2B5EF4-FFF2-40B4-BE49-F238E27FC236}">
                <a16:creationId xmlns:a16="http://schemas.microsoft.com/office/drawing/2014/main" id="{254CAE30-DCD5-0505-1D71-4F550F00E394}"/>
              </a:ext>
            </a:extLst>
          </p:cNvPr>
          <p:cNvSpPr/>
          <p:nvPr/>
        </p:nvSpPr>
        <p:spPr>
          <a:xfrm>
            <a:off x="205235" y="791273"/>
            <a:ext cx="1413641" cy="7672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RN screens diabetes schedule 2-4 weeks in advance to pinpoint patients eligible for Annual Visit </a:t>
            </a:r>
            <a:endParaRPr lang="en" sz="9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9" name="Google Shape;145;p27">
            <a:extLst>
              <a:ext uri="{FF2B5EF4-FFF2-40B4-BE49-F238E27FC236}">
                <a16:creationId xmlns:a16="http://schemas.microsoft.com/office/drawing/2014/main" id="{009D22AC-8BAA-0DE0-55AA-0F561E868132}"/>
              </a:ext>
            </a:extLst>
          </p:cNvPr>
          <p:cNvSpPr/>
          <p:nvPr/>
        </p:nvSpPr>
        <p:spPr>
          <a:xfrm>
            <a:off x="356320" y="2055800"/>
            <a:ext cx="1295400" cy="9368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RN makes sure eligible patients have an appointment with MD/NP, RD/CDCES, and that social work is aware </a:t>
            </a:r>
          </a:p>
        </p:txBody>
      </p:sp>
      <p:sp>
        <p:nvSpPr>
          <p:cNvPr id="21" name="Google Shape;145;p27">
            <a:extLst>
              <a:ext uri="{FF2B5EF4-FFF2-40B4-BE49-F238E27FC236}">
                <a16:creationId xmlns:a16="http://schemas.microsoft.com/office/drawing/2014/main" id="{F6F5A43C-2B5B-1EBB-D43A-2EC60A8BAE8D}"/>
              </a:ext>
            </a:extLst>
          </p:cNvPr>
          <p:cNvSpPr/>
          <p:nvPr/>
        </p:nvSpPr>
        <p:spPr>
          <a:xfrm>
            <a:off x="364264" y="3627423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Morning of the appointment, RN gives packet of screeners to front desk</a:t>
            </a:r>
          </a:p>
        </p:txBody>
      </p:sp>
      <p:cxnSp>
        <p:nvCxnSpPr>
          <p:cNvPr id="23" name="Google Shape;146;p27">
            <a:extLst>
              <a:ext uri="{FF2B5EF4-FFF2-40B4-BE49-F238E27FC236}">
                <a16:creationId xmlns:a16="http://schemas.microsoft.com/office/drawing/2014/main" id="{0DC5515A-71BA-0AF1-217C-4E389295EE15}"/>
              </a:ext>
            </a:extLst>
          </p:cNvPr>
          <p:cNvCxnSpPr>
            <a:cxnSpLocks/>
          </p:cNvCxnSpPr>
          <p:nvPr/>
        </p:nvCxnSpPr>
        <p:spPr>
          <a:xfrm>
            <a:off x="958661" y="1603249"/>
            <a:ext cx="1318" cy="3807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" name="Google Shape;146;p27">
            <a:extLst>
              <a:ext uri="{FF2B5EF4-FFF2-40B4-BE49-F238E27FC236}">
                <a16:creationId xmlns:a16="http://schemas.microsoft.com/office/drawing/2014/main" id="{5B0DA43B-DF52-9231-46B3-D6ABD7BD717D}"/>
              </a:ext>
            </a:extLst>
          </p:cNvPr>
          <p:cNvCxnSpPr>
            <a:cxnSpLocks/>
          </p:cNvCxnSpPr>
          <p:nvPr/>
        </p:nvCxnSpPr>
        <p:spPr>
          <a:xfrm flipH="1">
            <a:off x="1007339" y="3142611"/>
            <a:ext cx="3926" cy="428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" name="Google Shape;146;p27">
            <a:extLst>
              <a:ext uri="{FF2B5EF4-FFF2-40B4-BE49-F238E27FC236}">
                <a16:creationId xmlns:a16="http://schemas.microsoft.com/office/drawing/2014/main" id="{231E5E6D-A4B4-F065-48CF-5039D68EFD2B}"/>
              </a:ext>
            </a:extLst>
          </p:cNvPr>
          <p:cNvCxnSpPr>
            <a:cxnSpLocks/>
          </p:cNvCxnSpPr>
          <p:nvPr/>
        </p:nvCxnSpPr>
        <p:spPr>
          <a:xfrm>
            <a:off x="1793981" y="3859848"/>
            <a:ext cx="593796" cy="92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146;p27">
            <a:extLst>
              <a:ext uri="{FF2B5EF4-FFF2-40B4-BE49-F238E27FC236}">
                <a16:creationId xmlns:a16="http://schemas.microsoft.com/office/drawing/2014/main" id="{731CBECB-062A-31FD-1A02-EC1C25A92266}"/>
              </a:ext>
            </a:extLst>
          </p:cNvPr>
          <p:cNvCxnSpPr>
            <a:cxnSpLocks/>
          </p:cNvCxnSpPr>
          <p:nvPr/>
        </p:nvCxnSpPr>
        <p:spPr>
          <a:xfrm flipH="1" flipV="1">
            <a:off x="3047062" y="3222199"/>
            <a:ext cx="3267" cy="34021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" name="Google Shape;145;p27">
            <a:extLst>
              <a:ext uri="{FF2B5EF4-FFF2-40B4-BE49-F238E27FC236}">
                <a16:creationId xmlns:a16="http://schemas.microsoft.com/office/drawing/2014/main" id="{2ADE7A40-699C-34AC-E2D3-7837522665D6}"/>
              </a:ext>
            </a:extLst>
          </p:cNvPr>
          <p:cNvSpPr/>
          <p:nvPr/>
        </p:nvSpPr>
        <p:spPr>
          <a:xfrm>
            <a:off x="2398676" y="2564208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Patient fills out screeners in the waiting room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17D42A-C02B-B3E8-BFBC-3D4F379CC7F4}"/>
              </a:ext>
            </a:extLst>
          </p:cNvPr>
          <p:cNvSpPr/>
          <p:nvPr/>
        </p:nvSpPr>
        <p:spPr>
          <a:xfrm>
            <a:off x="7067351" y="128483"/>
            <a:ext cx="1711991" cy="1244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Criteria for Annual Visit</a:t>
            </a:r>
          </a:p>
          <a:p>
            <a:r>
              <a:rPr lang="en-US" sz="900" dirty="0">
                <a:solidFill>
                  <a:schemeClr val="bg1"/>
                </a:solidFill>
                <a:highlight>
                  <a:srgbClr val="FF0000"/>
                </a:highlight>
              </a:rPr>
              <a:t>1. Type 1 diabetes (ALL AGES)</a:t>
            </a:r>
            <a:endParaRPr lang="en-US" sz="900">
              <a:solidFill>
                <a:schemeClr val="bg1"/>
              </a:solidFill>
              <a:highlight>
                <a:srgbClr val="FF0000"/>
              </a:highlight>
              <a:ea typeface="Calibri"/>
              <a:cs typeface="Calibri"/>
            </a:endParaRPr>
          </a:p>
          <a:p>
            <a:r>
              <a:rPr lang="en-US" sz="900" dirty="0">
                <a:ea typeface="Calibri"/>
                <a:cs typeface="Calibri"/>
              </a:rPr>
              <a:t>2. Diagnosed for &gt; 1 year </a:t>
            </a:r>
          </a:p>
          <a:p>
            <a:r>
              <a:rPr lang="en-US" sz="900" dirty="0">
                <a:solidFill>
                  <a:schemeClr val="bg1"/>
                </a:solidFill>
                <a:highlight>
                  <a:srgbClr val="FF0000"/>
                </a:highlight>
                <a:ea typeface="Calibri"/>
                <a:cs typeface="Calibri"/>
              </a:rPr>
              <a:t>3. When the patient is due for blood work </a:t>
            </a:r>
          </a:p>
          <a:p>
            <a:r>
              <a:rPr lang="en-US" sz="900" dirty="0">
                <a:solidFill>
                  <a:schemeClr val="bg1"/>
                </a:solidFill>
                <a:highlight>
                  <a:srgbClr val="FF0000"/>
                </a:highlight>
                <a:ea typeface="Calibri"/>
                <a:cs typeface="Calibri"/>
              </a:rPr>
              <a:t>4. Monday afternoon, Thursday morning diabetes clinic </a:t>
            </a:r>
          </a:p>
          <a:p>
            <a:pPr fontAlgn="base"/>
            <a:endParaRPr lang="en-US" sz="900" dirty="0">
              <a:ea typeface="Calibri"/>
              <a:cs typeface="Calibri"/>
            </a:endParaRPr>
          </a:p>
        </p:txBody>
      </p:sp>
      <p:sp>
        <p:nvSpPr>
          <p:cNvPr id="35" name="Google Shape;167;p27">
            <a:extLst>
              <a:ext uri="{FF2B5EF4-FFF2-40B4-BE49-F238E27FC236}">
                <a16:creationId xmlns:a16="http://schemas.microsoft.com/office/drawing/2014/main" id="{9C9107BB-D409-58BB-9A97-E4CBC31903FC}"/>
              </a:ext>
            </a:extLst>
          </p:cNvPr>
          <p:cNvSpPr/>
          <p:nvPr/>
        </p:nvSpPr>
        <p:spPr>
          <a:xfrm>
            <a:off x="7063756" y="1969789"/>
            <a:ext cx="1071282" cy="13858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provider (MD/NP/CDCES) reviews screeners with patient during appointment </a:t>
            </a:r>
            <a:endParaRPr lang="en" sz="9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8DD9A972-F6E7-2936-D15B-506EB88272A5}"/>
              </a:ext>
            </a:extLst>
          </p:cNvPr>
          <p:cNvSpPr/>
          <p:nvPr/>
        </p:nvSpPr>
        <p:spPr>
          <a:xfrm>
            <a:off x="5353783" y="752300"/>
            <a:ext cx="1629103" cy="1064172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cs typeface="Calibri"/>
              </a:rPr>
              <a:t>During Visit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Google Shape;167;p27">
            <a:extLst>
              <a:ext uri="{FF2B5EF4-FFF2-40B4-BE49-F238E27FC236}">
                <a16:creationId xmlns:a16="http://schemas.microsoft.com/office/drawing/2014/main" id="{7243BBCB-5DB5-F1CC-E1B5-D5F23210037E}"/>
              </a:ext>
            </a:extLst>
          </p:cNvPr>
          <p:cNvSpPr/>
          <p:nvPr/>
        </p:nvSpPr>
        <p:spPr>
          <a:xfrm>
            <a:off x="5688247" y="2334827"/>
            <a:ext cx="933334" cy="12905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Patient meets with:</a:t>
            </a:r>
            <a:endParaRPr lang="en" sz="900">
              <a:solidFill>
                <a:schemeClr val="dk1"/>
              </a:solidFill>
              <a:latin typeface="Calibri"/>
              <a:cs typeface="Calibri"/>
            </a:endParaRPr>
          </a:p>
          <a:p>
            <a:pPr marL="128588" indent="-128588" algn="ctr">
              <a:buSzPts val="1100"/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Diabetes MD/NP</a:t>
            </a:r>
          </a:p>
          <a:p>
            <a:pPr marL="128588" indent="-128588" algn="ctr">
              <a:buSzPts val="1100"/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RD/CDCES</a:t>
            </a:r>
          </a:p>
          <a:p>
            <a:pPr marL="128588" indent="-128588" algn="ctr">
              <a:buSzPts val="1100"/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Social Work</a:t>
            </a:r>
          </a:p>
        </p:txBody>
      </p:sp>
      <p:sp>
        <p:nvSpPr>
          <p:cNvPr id="41" name="Google Shape;167;p27">
            <a:extLst>
              <a:ext uri="{FF2B5EF4-FFF2-40B4-BE49-F238E27FC236}">
                <a16:creationId xmlns:a16="http://schemas.microsoft.com/office/drawing/2014/main" id="{7DB74E2E-52A1-9DB9-3549-945472A23546}"/>
              </a:ext>
            </a:extLst>
          </p:cNvPr>
          <p:cNvSpPr/>
          <p:nvPr/>
        </p:nvSpPr>
        <p:spPr>
          <a:xfrm>
            <a:off x="4630031" y="2099183"/>
            <a:ext cx="933334" cy="5910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Lab</a:t>
            </a: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 work</a:t>
            </a:r>
            <a:endParaRPr lang="en-US" sz="1013" dirty="0">
              <a:solidFill>
                <a:schemeClr val="dk1"/>
              </a:solidFill>
            </a:endParaRPr>
          </a:p>
        </p:txBody>
      </p:sp>
      <p:cxnSp>
        <p:nvCxnSpPr>
          <p:cNvPr id="43" name="Google Shape;157;p27">
            <a:extLst>
              <a:ext uri="{FF2B5EF4-FFF2-40B4-BE49-F238E27FC236}">
                <a16:creationId xmlns:a16="http://schemas.microsoft.com/office/drawing/2014/main" id="{707D205F-98E0-5F59-B888-81234D989C46}"/>
              </a:ext>
            </a:extLst>
          </p:cNvPr>
          <p:cNvCxnSpPr>
            <a:cxnSpLocks/>
          </p:cNvCxnSpPr>
          <p:nvPr/>
        </p:nvCxnSpPr>
        <p:spPr>
          <a:xfrm>
            <a:off x="7632182" y="3452462"/>
            <a:ext cx="0" cy="32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5" name="Google Shape;167;p27">
            <a:extLst>
              <a:ext uri="{FF2B5EF4-FFF2-40B4-BE49-F238E27FC236}">
                <a16:creationId xmlns:a16="http://schemas.microsoft.com/office/drawing/2014/main" id="{7C16589B-8B5C-3731-6D05-0762CD305E99}"/>
              </a:ext>
            </a:extLst>
          </p:cNvPr>
          <p:cNvSpPr/>
          <p:nvPr/>
        </p:nvSpPr>
        <p:spPr>
          <a:xfrm>
            <a:off x="7222023" y="3913743"/>
            <a:ext cx="1097558" cy="8242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Appropriate resources provided and referrals made as needed</a:t>
            </a:r>
            <a:endParaRPr lang="en" sz="900" dirty="0">
              <a:solidFill>
                <a:schemeClr val="dk1"/>
              </a:solidFill>
              <a:cs typeface="Calibri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D43700D-289F-587A-651B-FA76F6FAB9C1}"/>
              </a:ext>
            </a:extLst>
          </p:cNvPr>
          <p:cNvCxnSpPr/>
          <p:nvPr/>
        </p:nvCxnSpPr>
        <p:spPr>
          <a:xfrm flipH="1">
            <a:off x="5956110" y="3794219"/>
            <a:ext cx="155502" cy="249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Google Shape;167;p27">
            <a:extLst>
              <a:ext uri="{FF2B5EF4-FFF2-40B4-BE49-F238E27FC236}">
                <a16:creationId xmlns:a16="http://schemas.microsoft.com/office/drawing/2014/main" id="{A7D1B205-A344-06DC-2385-1B86F9961588}"/>
              </a:ext>
            </a:extLst>
          </p:cNvPr>
          <p:cNvSpPr/>
          <p:nvPr/>
        </p:nvSpPr>
        <p:spPr>
          <a:xfrm>
            <a:off x="4503997" y="4068727"/>
            <a:ext cx="1524770" cy="6707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cs typeface="Calibri"/>
              </a:rPr>
              <a:t>Ages 16 and up: social work assess transition readiness and administers transition questionnaire </a:t>
            </a:r>
          </a:p>
        </p:txBody>
      </p:sp>
      <p:sp>
        <p:nvSpPr>
          <p:cNvPr id="50" name="Google Shape;145;p27">
            <a:extLst>
              <a:ext uri="{FF2B5EF4-FFF2-40B4-BE49-F238E27FC236}">
                <a16:creationId xmlns:a16="http://schemas.microsoft.com/office/drawing/2014/main" id="{F0B6CACC-AE68-BD6D-4D05-1F181C02470A}"/>
              </a:ext>
            </a:extLst>
          </p:cNvPr>
          <p:cNvSpPr/>
          <p:nvPr/>
        </p:nvSpPr>
        <p:spPr>
          <a:xfrm>
            <a:off x="2911759" y="1106600"/>
            <a:ext cx="707713" cy="7978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If 8-12 years:</a:t>
            </a:r>
          </a:p>
          <a:p>
            <a:pPr marL="171450" indent="-171450" algn="ctr">
              <a:buFont typeface="Calibri,Sans-Serif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PAID C</a:t>
            </a: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71450" indent="-171450" algn="ctr">
              <a:buFont typeface="Calibri,Sans-Serif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SDOH</a:t>
            </a: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Google Shape;145;p27">
            <a:extLst>
              <a:ext uri="{FF2B5EF4-FFF2-40B4-BE49-F238E27FC236}">
                <a16:creationId xmlns:a16="http://schemas.microsoft.com/office/drawing/2014/main" id="{E6B64C15-F200-9B23-9AE8-3350BE1B2BA3}"/>
              </a:ext>
            </a:extLst>
          </p:cNvPr>
          <p:cNvSpPr/>
          <p:nvPr/>
        </p:nvSpPr>
        <p:spPr>
          <a:xfrm>
            <a:off x="1821545" y="1037627"/>
            <a:ext cx="928007" cy="9259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If &gt;/= 12 years:</a:t>
            </a:r>
          </a:p>
          <a:p>
            <a:pPr marL="171450" indent="-171450" algn="ctr"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PHQ 9</a:t>
            </a:r>
          </a:p>
          <a:p>
            <a:pPr marL="171450" indent="-171450" algn="ctr"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PAID T</a:t>
            </a:r>
          </a:p>
          <a:p>
            <a:pPr marL="171450" indent="-171450" algn="ctr"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SDOH</a:t>
            </a:r>
          </a:p>
          <a:p>
            <a:pPr marL="171450" indent="-171450" algn="ctr"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DEPS-R</a:t>
            </a:r>
          </a:p>
        </p:txBody>
      </p:sp>
      <p:cxnSp>
        <p:nvCxnSpPr>
          <p:cNvPr id="52" name="Google Shape;146;p27">
            <a:extLst>
              <a:ext uri="{FF2B5EF4-FFF2-40B4-BE49-F238E27FC236}">
                <a16:creationId xmlns:a16="http://schemas.microsoft.com/office/drawing/2014/main" id="{ADE072A8-2BD2-D639-B102-F9252175FFCE}"/>
              </a:ext>
            </a:extLst>
          </p:cNvPr>
          <p:cNvCxnSpPr>
            <a:cxnSpLocks/>
          </p:cNvCxnSpPr>
          <p:nvPr/>
        </p:nvCxnSpPr>
        <p:spPr>
          <a:xfrm flipH="1" flipV="1">
            <a:off x="2517440" y="2025006"/>
            <a:ext cx="284791" cy="4788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" name="Google Shape;146;p27">
            <a:extLst>
              <a:ext uri="{FF2B5EF4-FFF2-40B4-BE49-F238E27FC236}">
                <a16:creationId xmlns:a16="http://schemas.microsoft.com/office/drawing/2014/main" id="{B8ED6C58-908B-9724-643A-3EF4D7F86D07}"/>
              </a:ext>
            </a:extLst>
          </p:cNvPr>
          <p:cNvCxnSpPr>
            <a:cxnSpLocks/>
          </p:cNvCxnSpPr>
          <p:nvPr/>
        </p:nvCxnSpPr>
        <p:spPr>
          <a:xfrm flipV="1">
            <a:off x="3716764" y="1972422"/>
            <a:ext cx="170576" cy="50877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" name="Explosion: 8 Points 53">
            <a:extLst>
              <a:ext uri="{FF2B5EF4-FFF2-40B4-BE49-F238E27FC236}">
                <a16:creationId xmlns:a16="http://schemas.microsoft.com/office/drawing/2014/main" id="{D299477B-F8D5-7A3D-FB21-C9CD4ECCF975}"/>
              </a:ext>
            </a:extLst>
          </p:cNvPr>
          <p:cNvSpPr/>
          <p:nvPr/>
        </p:nvSpPr>
        <p:spPr>
          <a:xfrm>
            <a:off x="2807105" y="881108"/>
            <a:ext cx="251053" cy="31228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xplosion: 8 Points 54">
            <a:extLst>
              <a:ext uri="{FF2B5EF4-FFF2-40B4-BE49-F238E27FC236}">
                <a16:creationId xmlns:a16="http://schemas.microsoft.com/office/drawing/2014/main" id="{60ADA136-F20A-2DCB-A602-45D1305C721E}"/>
              </a:ext>
            </a:extLst>
          </p:cNvPr>
          <p:cNvSpPr/>
          <p:nvPr/>
        </p:nvSpPr>
        <p:spPr>
          <a:xfrm>
            <a:off x="1833725" y="810726"/>
            <a:ext cx="251053" cy="31228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: 8 Points 55">
            <a:extLst>
              <a:ext uri="{FF2B5EF4-FFF2-40B4-BE49-F238E27FC236}">
                <a16:creationId xmlns:a16="http://schemas.microsoft.com/office/drawing/2014/main" id="{77BC0985-0A02-BC9D-4724-71C660C82D49}"/>
              </a:ext>
            </a:extLst>
          </p:cNvPr>
          <p:cNvSpPr/>
          <p:nvPr/>
        </p:nvSpPr>
        <p:spPr>
          <a:xfrm>
            <a:off x="4449112" y="3807581"/>
            <a:ext cx="251053" cy="31228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1E8C7DDC-2E5C-62C6-3A0D-23985406A615}"/>
              </a:ext>
            </a:extLst>
          </p:cNvPr>
          <p:cNvSpPr/>
          <p:nvPr/>
        </p:nvSpPr>
        <p:spPr>
          <a:xfrm>
            <a:off x="3788716" y="1175572"/>
            <a:ext cx="707713" cy="66977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If &lt; 8 years:</a:t>
            </a:r>
          </a:p>
          <a:p>
            <a:pPr marL="171450" indent="-171450" algn="ctr">
              <a:buFont typeface="Calibri,Sans-Serif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SDOH</a:t>
            </a: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9E3E6C89-1727-C2EE-FA5F-748989FB6D3E}"/>
              </a:ext>
            </a:extLst>
          </p:cNvPr>
          <p:cNvSpPr/>
          <p:nvPr/>
        </p:nvSpPr>
        <p:spPr>
          <a:xfrm>
            <a:off x="3696026" y="968381"/>
            <a:ext cx="251053" cy="31228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Google Shape;146;p27">
            <a:extLst>
              <a:ext uri="{FF2B5EF4-FFF2-40B4-BE49-F238E27FC236}">
                <a16:creationId xmlns:a16="http://schemas.microsoft.com/office/drawing/2014/main" id="{FB04DB5F-10FE-7E56-1183-51BC61B6998B}"/>
              </a:ext>
            </a:extLst>
          </p:cNvPr>
          <p:cNvCxnSpPr>
            <a:cxnSpLocks/>
          </p:cNvCxnSpPr>
          <p:nvPr/>
        </p:nvCxnSpPr>
        <p:spPr>
          <a:xfrm flipH="1" flipV="1">
            <a:off x="3194864" y="2020079"/>
            <a:ext cx="13120" cy="47816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9861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CAD6-5C5A-2409-18AA-3357F6C7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EBA7-E1FC-9B1D-B9E5-A7BA60808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/>
              <a:t>Technology</a:t>
            </a:r>
          </a:p>
          <a:p>
            <a:pPr marL="1028700" lvl="1">
              <a:buFont typeface="Courier New"/>
              <a:buChar char="o"/>
            </a:pPr>
            <a:r>
              <a:rPr lang="en-US" dirty="0"/>
              <a:t>Use of </a:t>
            </a:r>
            <a:r>
              <a:rPr lang="en-US" err="1"/>
              <a:t>Ipads</a:t>
            </a:r>
            <a:r>
              <a:rPr lang="en-US"/>
              <a:t> in clinic for patients to fill out screeners</a:t>
            </a:r>
          </a:p>
          <a:p>
            <a:pPr marL="1028700" lvl="1">
              <a:buFont typeface="Courier New"/>
              <a:buChar char="o"/>
            </a:pPr>
            <a:r>
              <a:rPr lang="en-US"/>
              <a:t>Qualtrics vs EPIC screeners </a:t>
            </a:r>
            <a:endParaRPr lang="en-US" dirty="0"/>
          </a:p>
          <a:p>
            <a:pPr marL="285750" indent="-285750">
              <a:buFont typeface="Calibri"/>
              <a:buChar char="-"/>
            </a:pPr>
            <a:r>
              <a:rPr lang="en-US" dirty="0"/>
              <a:t>Polices/procedures</a:t>
            </a:r>
          </a:p>
          <a:p>
            <a:pPr marL="1028700" lvl="1">
              <a:buFont typeface="Courier New"/>
              <a:buChar char="o"/>
            </a:pPr>
            <a:r>
              <a:rPr lang="en-US"/>
              <a:t>Formalize annual visit documentation via EPIC</a:t>
            </a:r>
          </a:p>
          <a:p>
            <a:pPr marL="1428750" lvl="2">
              <a:buFont typeface="Wingdings"/>
              <a:buChar char="§"/>
            </a:pPr>
            <a:r>
              <a:rPr lang="en-US"/>
              <a:t>Including appropriate documentation of screener scores  </a:t>
            </a:r>
          </a:p>
          <a:p>
            <a:pPr marL="1028700" lvl="1">
              <a:buFont typeface="Courier New"/>
              <a:buChar char="o"/>
            </a:pPr>
            <a:r>
              <a:rPr lang="en-US"/>
              <a:t>Consider parent version of screeners </a:t>
            </a:r>
          </a:p>
          <a:p>
            <a:pPr marL="1028700" lvl="1">
              <a:buFont typeface="Courier New"/>
              <a:buChar char="o"/>
            </a:pPr>
            <a:r>
              <a:rPr lang="en-US"/>
              <a:t>Improve process of selecting and notifying patients eligible for annual visit 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Expansion</a:t>
            </a:r>
          </a:p>
          <a:p>
            <a:pPr marL="1028700" lvl="1">
              <a:buFont typeface="Courier New"/>
              <a:buChar char="o"/>
            </a:pPr>
            <a:r>
              <a:rPr lang="en-US" dirty="0"/>
              <a:t>To all patients with T1D (include all clinic days and all providers)</a:t>
            </a:r>
          </a:p>
          <a:p>
            <a:pPr marL="1028700" lvl="1">
              <a:buFont typeface="Courier New"/>
              <a:buChar char="o"/>
            </a:pPr>
            <a:r>
              <a:rPr lang="en-US" dirty="0"/>
              <a:t>To patients with T2D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Goal for a community health worker, transition coordinator </a:t>
            </a:r>
          </a:p>
          <a:p>
            <a:pPr marL="285750" indent="-285750">
              <a:buFont typeface="Calibri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7AD4-9681-75A0-8F7D-A7075F2E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352" y="1595182"/>
            <a:ext cx="8351856" cy="1551194"/>
          </a:xfrm>
        </p:spPr>
        <p:txBody>
          <a:bodyPr/>
          <a:lstStyle/>
          <a:p>
            <a:r>
              <a:rPr lang="en-US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1600" i="1"/>
              <a:t>Isr2007@med.cornell.edu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6305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D0C3-CB6F-FE59-F271-1CDEA5E1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Problems, Goals, and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B95E-7BDE-D150-DE80-90546C3D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94059"/>
            <a:ext cx="8382805" cy="3653992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r>
              <a:rPr lang="en-US" b="1" dirty="0"/>
              <a:t>Aim:</a:t>
            </a:r>
            <a:r>
              <a:rPr lang="en-US" dirty="0"/>
              <a:t> By January 2025, at least 25% of patients with T1D will have had an annual visit </a:t>
            </a:r>
          </a:p>
          <a:p>
            <a:endParaRPr lang="en-US" dirty="0"/>
          </a:p>
          <a:p>
            <a:r>
              <a:rPr lang="en-US" b="1" dirty="0"/>
              <a:t>Goals:</a:t>
            </a:r>
          </a:p>
          <a:p>
            <a:r>
              <a:rPr lang="en-US" dirty="0"/>
              <a:t> - Improve access to RD and LCSW</a:t>
            </a:r>
          </a:p>
          <a:p>
            <a:r>
              <a:rPr lang="en-US" dirty="0"/>
              <a:t>    45% of patients with T1D were seen by nutrition in 2023</a:t>
            </a:r>
          </a:p>
          <a:p>
            <a:r>
              <a:rPr lang="en-US" dirty="0"/>
              <a:t>    18% of patients with T1D were see by social work in 2023</a:t>
            </a:r>
          </a:p>
          <a:p>
            <a:r>
              <a:rPr lang="en-US" dirty="0"/>
              <a:t> - Improve SDOH screening </a:t>
            </a:r>
          </a:p>
          <a:p>
            <a:r>
              <a:rPr lang="en-US" dirty="0"/>
              <a:t>       14% of patients with T1D were screened in 2023 (T1DX goal is &gt;50%)  </a:t>
            </a:r>
          </a:p>
          <a:p>
            <a:r>
              <a:rPr lang="en-US" b="1" dirty="0"/>
              <a:t>Problems: </a:t>
            </a:r>
          </a:p>
          <a:p>
            <a:r>
              <a:rPr lang="en-US" dirty="0"/>
              <a:t> - Mental health screening is not diabetes specific </a:t>
            </a:r>
          </a:p>
          <a:p>
            <a:r>
              <a:rPr lang="en-US" dirty="0"/>
              <a:t> - Increased disordered eating in patients with diabetes observed</a:t>
            </a:r>
          </a:p>
          <a:p>
            <a:r>
              <a:rPr lang="en-US" dirty="0"/>
              <a:t> - Difficult to streamline transition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7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1CB2B1-D8F4-6EB9-E6DC-9FD6CABF9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65875"/>
              </p:ext>
            </p:extLst>
          </p:nvPr>
        </p:nvGraphicFramePr>
        <p:xfrm>
          <a:off x="3567869" y="2002920"/>
          <a:ext cx="2734654" cy="24035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4654">
                  <a:extLst>
                    <a:ext uri="{9D8B030D-6E8A-4147-A177-3AD203B41FA5}">
                      <a16:colId xmlns:a16="http://schemas.microsoft.com/office/drawing/2014/main" val="3088089022"/>
                    </a:ext>
                  </a:extLst>
                </a:gridCol>
              </a:tblGrid>
              <a:tr h="2403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ptos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72581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F0CFDF1-765E-BAA7-7121-3666636D738F}"/>
              </a:ext>
            </a:extLst>
          </p:cNvPr>
          <p:cNvSpPr txBox="1"/>
          <p:nvPr/>
        </p:nvSpPr>
        <p:spPr>
          <a:xfrm>
            <a:off x="5519280" y="2180150"/>
            <a:ext cx="205099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dirty="0">
                <a:ea typeface="Calibri"/>
                <a:cs typeface="Calibri"/>
              </a:rPr>
              <a:t>Equity</a:t>
            </a:r>
          </a:p>
          <a:p>
            <a:r>
              <a:rPr lang="en-US" sz="1000" dirty="0">
                <a:ea typeface="+mn-lt"/>
                <a:cs typeface="+mn-lt"/>
              </a:rPr>
              <a:t>- 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Access to appropriate technology-if screeners are electronic, can all patients access before their appointment?</a:t>
            </a:r>
            <a:endParaRPr lang="en-US" dirty="0">
              <a:ea typeface="+mn-lt"/>
              <a:cs typeface="+mn-lt"/>
            </a:endParaRPr>
          </a:p>
          <a:p>
            <a:r>
              <a:rPr lang="en-US" sz="1000" dirty="0">
                <a:ea typeface="+mn-lt"/>
                <a:cs typeface="+mn-lt"/>
              </a:rPr>
              <a:t>- 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Inclusion of people with cognitive or developmental disabilities</a:t>
            </a:r>
            <a:endParaRPr lang="en-US" dirty="0">
              <a:ea typeface="+mn-lt"/>
              <a:cs typeface="+mn-lt"/>
            </a:endParaRPr>
          </a:p>
          <a:p>
            <a:r>
              <a:rPr lang="en-US" sz="1000" dirty="0">
                <a:ea typeface="+mn-lt"/>
                <a:cs typeface="+mn-lt"/>
              </a:rPr>
              <a:t>- 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Capture patients of different languages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9FEB1-4FD4-3B96-7B62-67EE733F5E68}"/>
              </a:ext>
            </a:extLst>
          </p:cNvPr>
          <p:cNvSpPr txBox="1"/>
          <p:nvPr/>
        </p:nvSpPr>
        <p:spPr>
          <a:xfrm>
            <a:off x="198503" y="177427"/>
            <a:ext cx="244797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dirty="0">
                <a:ea typeface="Calibri"/>
                <a:cs typeface="Calibri"/>
              </a:rPr>
              <a:t>Place: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Space and time to fill out questionnaires in office prior to visit </a:t>
            </a:r>
            <a:endParaRPr lang="en-US" dirty="0">
              <a:solidFill>
                <a:srgbClr val="2D2E2D"/>
              </a:solidFill>
              <a:ea typeface="+mn-lt"/>
              <a:cs typeface="+mn-lt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If done electronically, will the patients be able to access the questionnaires? </a:t>
            </a:r>
          </a:p>
          <a:p>
            <a:pPr marL="171450" indent="-171450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Clinic room availability for patients to have longer visits</a:t>
            </a:r>
            <a:endParaRPr lang="en-US" dirty="0">
              <a:solidFill>
                <a:srgbClr val="2D2E2D"/>
              </a:solidFill>
              <a:ea typeface="+mn-lt"/>
              <a:cs typeface="+mn-lt"/>
            </a:endParaRPr>
          </a:p>
          <a:p>
            <a:pPr marL="171450" indent="-171450">
              <a:buFont typeface="Calibri"/>
              <a:buChar char="-"/>
            </a:pPr>
            <a:endParaRPr lang="en-US" sz="1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008682-4587-9411-8C84-61A599939E2C}"/>
              </a:ext>
            </a:extLst>
          </p:cNvPr>
          <p:cNvSpPr txBox="1"/>
          <p:nvPr/>
        </p:nvSpPr>
        <p:spPr>
          <a:xfrm>
            <a:off x="2904419" y="167444"/>
            <a:ext cx="234204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ea typeface="Calibri"/>
                <a:cs typeface="Calibri"/>
              </a:rPr>
              <a:t>Policies and Procedures:</a:t>
            </a:r>
          </a:p>
          <a:p>
            <a:pPr marL="171450" indent="-171450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Coordination with clinic staff about patient eligibility and administering screeners </a:t>
            </a:r>
          </a:p>
          <a:p>
            <a:pPr marL="171450" indent="-171450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Calibri"/>
                <a:cs typeface="Calibri"/>
              </a:rPr>
              <a:t>Policy as to how eligible patients are found and scheduled </a:t>
            </a:r>
          </a:p>
          <a:p>
            <a:pPr marL="171450" indent="-171450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Calibri"/>
                <a:cs typeface="Calibri"/>
              </a:rPr>
              <a:t>Appropriate documentation of annual visit and scoring of screeners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84B6EA-9743-0F80-473D-3B4F1EED84D7}"/>
              </a:ext>
            </a:extLst>
          </p:cNvPr>
          <p:cNvSpPr txBox="1"/>
          <p:nvPr/>
        </p:nvSpPr>
        <p:spPr>
          <a:xfrm>
            <a:off x="5390532" y="174241"/>
            <a:ext cx="210718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ea typeface="Calibri"/>
                <a:cs typeface="Calibri"/>
              </a:rPr>
              <a:t>Product:</a:t>
            </a:r>
          </a:p>
          <a:p>
            <a:pPr marL="171450" indent="-171450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Screeners</a:t>
            </a:r>
            <a:endParaRPr lang="en-US" dirty="0">
              <a:solidFill>
                <a:srgbClr val="2D2E2D"/>
              </a:solidFill>
              <a:ea typeface="+mn-lt"/>
              <a:cs typeface="+mn-lt"/>
            </a:endParaRPr>
          </a:p>
          <a:p>
            <a:pPr marL="628650" lvl="1" indent="-171450">
              <a:buFont typeface="Courier New"/>
              <a:buChar char="o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SDOH, eating disorder, PHQ 9, diabetes distress (PAID T)</a:t>
            </a:r>
            <a:endParaRPr lang="en-US" dirty="0">
              <a:ea typeface="+mn-lt"/>
              <a:cs typeface="+mn-lt"/>
            </a:endParaRPr>
          </a:p>
          <a:p>
            <a:pPr marL="171450" indent="-171450"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Can screeners be completed online prior to visit? (Qualtrics, EPIC)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3F1122-7051-AD67-5AFC-1CCAD51E065A}"/>
              </a:ext>
            </a:extLst>
          </p:cNvPr>
          <p:cNvSpPr txBox="1"/>
          <p:nvPr/>
        </p:nvSpPr>
        <p:spPr>
          <a:xfrm>
            <a:off x="3343499" y="2125348"/>
            <a:ext cx="2129277" cy="2382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999"/>
              </a:lnSpc>
            </a:pP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People:</a:t>
            </a:r>
            <a:endParaRPr lang="en-US" sz="1000" b="1" dirty="0">
              <a:ea typeface="+mn-lt"/>
              <a:cs typeface="+mn-lt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Availability of all providers to be present on same day (MD/NP/RD/LCSW)</a:t>
            </a:r>
            <a:endParaRPr lang="en-US" sz="1000" dirty="0">
              <a:ea typeface="Calibri"/>
              <a:cs typeface="Calibri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 Health literacy-different educational backgrounds and understanding of questionnaires</a:t>
            </a:r>
            <a:endParaRPr lang="en-US" sz="1000" dirty="0">
              <a:solidFill>
                <a:srgbClr val="2D2E2D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Expanding to languages beyond English</a:t>
            </a:r>
            <a:endParaRPr lang="en-US" sz="1000" dirty="0">
              <a:solidFill>
                <a:srgbClr val="2D2E2D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 Do we have appropriate resources for if people screen "positive" on screeners? </a:t>
            </a:r>
            <a:endParaRPr lang="en-US" sz="1000">
              <a:ea typeface="Calibri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8F4DDA-7D93-0348-51EC-AE5FDAAC913A}"/>
              </a:ext>
            </a:extLst>
          </p:cNvPr>
          <p:cNvSpPr txBox="1"/>
          <p:nvPr/>
        </p:nvSpPr>
        <p:spPr>
          <a:xfrm>
            <a:off x="377907" y="2037307"/>
            <a:ext cx="2903226" cy="2382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999"/>
              </a:lnSpc>
            </a:pP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Process:</a:t>
            </a:r>
            <a:endParaRPr lang="en-US" sz="1000" b="1" dirty="0">
              <a:solidFill>
                <a:srgbClr val="2D2E2D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Find patients on the schedule who are eligible for annual visit: in-person visits on Mon/Thurs + due for annual labs</a:t>
            </a:r>
            <a:endParaRPr lang="en-US" sz="1000" dirty="0">
              <a:solidFill>
                <a:srgbClr val="2D2E2D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Schedule patients with nutrition + social work</a:t>
            </a: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At visit, patient is given paper questionnaires by front desk and fills out while waiting to be triaged </a:t>
            </a:r>
            <a:endParaRPr lang="en-US" sz="1000" dirty="0">
              <a:solidFill>
                <a:srgbClr val="2D2E2D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Patient sees primary provider, nutrition, social work, and has labs done </a:t>
            </a:r>
            <a:endParaRPr lang="en-US" sz="1000" dirty="0">
              <a:solidFill>
                <a:srgbClr val="2D2E2D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114999"/>
              </a:lnSpc>
              <a:buFont typeface="Calibri"/>
              <a:buChar char="-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Diabetes provider reviews PHQ 9 and PAID T. RD reviews eating disorder screener. Social work reviews SDOH screener </a:t>
            </a:r>
            <a:endParaRPr lang="en-US" sz="1000" dirty="0">
              <a:solidFill>
                <a:srgbClr val="2D2E2D"/>
              </a:solidFill>
              <a:ea typeface="+mn-lt"/>
              <a:cs typeface="+mn-lt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52934B2-AD53-E934-DD00-4CCE390F22E3}"/>
              </a:ext>
            </a:extLst>
          </p:cNvPr>
          <p:cNvSpPr/>
          <p:nvPr/>
        </p:nvSpPr>
        <p:spPr>
          <a:xfrm rot="5400000">
            <a:off x="7715915" y="1181313"/>
            <a:ext cx="1185964" cy="127452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EA8B1B-BE65-A871-2F45-5B86FC183EE4}"/>
              </a:ext>
            </a:extLst>
          </p:cNvPr>
          <p:cNvCxnSpPr/>
          <p:nvPr/>
        </p:nvCxnSpPr>
        <p:spPr>
          <a:xfrm>
            <a:off x="1124143" y="1848851"/>
            <a:ext cx="6564228" cy="42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89FF5A1-4666-E7F1-7765-A787EB02D7E5}"/>
              </a:ext>
            </a:extLst>
          </p:cNvPr>
          <p:cNvCxnSpPr/>
          <p:nvPr/>
        </p:nvCxnSpPr>
        <p:spPr>
          <a:xfrm flipH="1" flipV="1">
            <a:off x="4071306" y="1492508"/>
            <a:ext cx="173795" cy="377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532283-93A5-15CB-3A62-9048F0D93E2F}"/>
              </a:ext>
            </a:extLst>
          </p:cNvPr>
          <p:cNvCxnSpPr>
            <a:cxnSpLocks/>
          </p:cNvCxnSpPr>
          <p:nvPr/>
        </p:nvCxnSpPr>
        <p:spPr>
          <a:xfrm flipH="1" flipV="1">
            <a:off x="6560854" y="1484678"/>
            <a:ext cx="205110" cy="393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48F89A-B6F1-6353-C53B-802F09693EAE}"/>
              </a:ext>
            </a:extLst>
          </p:cNvPr>
          <p:cNvCxnSpPr>
            <a:cxnSpLocks/>
          </p:cNvCxnSpPr>
          <p:nvPr/>
        </p:nvCxnSpPr>
        <p:spPr>
          <a:xfrm flipH="1" flipV="1">
            <a:off x="2677787" y="1508165"/>
            <a:ext cx="275569" cy="34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B7F7F9-C594-AC9C-025E-76845707A512}"/>
              </a:ext>
            </a:extLst>
          </p:cNvPr>
          <p:cNvCxnSpPr>
            <a:cxnSpLocks/>
          </p:cNvCxnSpPr>
          <p:nvPr/>
        </p:nvCxnSpPr>
        <p:spPr>
          <a:xfrm flipH="1">
            <a:off x="4102622" y="1877682"/>
            <a:ext cx="181623" cy="241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877478-B896-C209-D038-25863CAF0979}"/>
              </a:ext>
            </a:extLst>
          </p:cNvPr>
          <p:cNvCxnSpPr>
            <a:cxnSpLocks/>
          </p:cNvCxnSpPr>
          <p:nvPr/>
        </p:nvCxnSpPr>
        <p:spPr>
          <a:xfrm>
            <a:off x="6296239" y="1885513"/>
            <a:ext cx="217642" cy="303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CA1349-F260-E962-F360-969F7BE4E230}"/>
              </a:ext>
            </a:extLst>
          </p:cNvPr>
          <p:cNvCxnSpPr>
            <a:cxnSpLocks/>
          </p:cNvCxnSpPr>
          <p:nvPr/>
        </p:nvCxnSpPr>
        <p:spPr>
          <a:xfrm flipH="1">
            <a:off x="1644389" y="1862026"/>
            <a:ext cx="486947" cy="123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BE9B29-1EDD-F02A-9A64-DF25540B1732}"/>
              </a:ext>
            </a:extLst>
          </p:cNvPr>
          <p:cNvSpPr txBox="1"/>
          <p:nvPr/>
        </p:nvSpPr>
        <p:spPr>
          <a:xfrm>
            <a:off x="7672191" y="1495294"/>
            <a:ext cx="9942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Annual Visit </a:t>
            </a:r>
          </a:p>
        </p:txBody>
      </p:sp>
    </p:spTree>
    <p:extLst>
      <p:ext uri="{BB962C8B-B14F-4D97-AF65-F5344CB8AC3E}">
        <p14:creationId xmlns:p14="http://schemas.microsoft.com/office/powerpoint/2010/main" val="153918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4F84-F358-F191-985E-5092E71A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Cycles 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0E8325E-E641-D7F5-07F6-7C99F2C10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144032"/>
              </p:ext>
            </p:extLst>
          </p:nvPr>
        </p:nvGraphicFramePr>
        <p:xfrm>
          <a:off x="955455" y="538234"/>
          <a:ext cx="7377291" cy="385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031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A02C-178C-71EA-38FA-B6E5B5D9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1: Outline Annual Visit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9BEC-1D55-E261-A921-5463E254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pPr marL="285750" indent="-285750">
              <a:buFont typeface="Calibri,Sans-Serif"/>
              <a:buChar char="-"/>
            </a:pPr>
            <a:r>
              <a:rPr lang="en-US" sz="1400" dirty="0"/>
              <a:t>Screeners </a:t>
            </a:r>
          </a:p>
          <a:p>
            <a:pPr marL="1028700" lvl="1">
              <a:buFont typeface="Courier New,monospace"/>
              <a:buChar char="o"/>
            </a:pPr>
            <a:r>
              <a:rPr lang="en-US" sz="1400" dirty="0"/>
              <a:t>Depression: </a:t>
            </a:r>
          </a:p>
          <a:p>
            <a:pPr marL="1428750" lvl="2" indent="-285750">
              <a:buFont typeface="Wingdings,Sans-Serif"/>
              <a:buChar char="§"/>
            </a:pPr>
            <a:r>
              <a:rPr lang="en-US" sz="1400" dirty="0"/>
              <a:t>PHQ-9</a:t>
            </a:r>
          </a:p>
          <a:p>
            <a:pPr marL="1028700" lvl="1">
              <a:buFont typeface="Courier New,monospace"/>
              <a:buChar char="o"/>
            </a:pPr>
            <a:r>
              <a:rPr lang="en-US" sz="1400" dirty="0"/>
              <a:t>Diabetes Distress:</a:t>
            </a:r>
          </a:p>
          <a:p>
            <a:pPr marL="1428750" lvl="2" indent="-285750">
              <a:buFont typeface="Wingdings,Sans-Serif"/>
              <a:buChar char="§"/>
            </a:pPr>
            <a:r>
              <a:rPr lang="en-US" sz="1400" dirty="0"/>
              <a:t>Problem Areas in Diabetes Teen Version (PAID-T)</a:t>
            </a:r>
          </a:p>
          <a:p>
            <a:pPr marL="1028700" lvl="1">
              <a:buFont typeface="Courier New,monospace"/>
              <a:buChar char="o"/>
            </a:pPr>
            <a:r>
              <a:rPr lang="en-US" sz="1400" dirty="0"/>
              <a:t>SDOH: </a:t>
            </a:r>
          </a:p>
          <a:p>
            <a:pPr marL="1428750" lvl="2" indent="-285750">
              <a:buFont typeface="Wingdings,Sans-Serif"/>
              <a:buChar char="§"/>
            </a:pPr>
            <a:r>
              <a:rPr lang="en-US" sz="1400" dirty="0"/>
              <a:t>Partners in Care Survey (adapted from Le-Bonheur)</a:t>
            </a:r>
          </a:p>
          <a:p>
            <a:pPr marL="1028700" lvl="1">
              <a:buFont typeface="Courier New,monospace"/>
              <a:buChar char="o"/>
            </a:pPr>
            <a:r>
              <a:rPr lang="en-US" sz="1400" dirty="0"/>
              <a:t>Disordered Eating:</a:t>
            </a:r>
          </a:p>
          <a:p>
            <a:pPr marL="1428750" lvl="2" indent="-285750">
              <a:buFont typeface="Wingdings,Sans-Serif"/>
              <a:buChar char="§"/>
            </a:pPr>
            <a:r>
              <a:rPr lang="en-US" sz="1400" dirty="0"/>
              <a:t>The Diabetes Eating Problem Survey Revised (DEPS-R)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Providers</a:t>
            </a:r>
          </a:p>
          <a:p>
            <a:pPr marL="1028700" lvl="1">
              <a:buFont typeface="Courier New,monospace"/>
              <a:buChar char="o"/>
            </a:pPr>
            <a:r>
              <a:rPr lang="en-US" sz="1400" dirty="0"/>
              <a:t>Diabetes provider (MD/NP)</a:t>
            </a:r>
          </a:p>
          <a:p>
            <a:pPr marL="1028700" lvl="1">
              <a:buFont typeface="Courier New,monospace"/>
              <a:buChar char="o"/>
            </a:pPr>
            <a:r>
              <a:rPr lang="en-US" sz="1400" dirty="0"/>
              <a:t>Registered Dietitian (RD)</a:t>
            </a:r>
          </a:p>
          <a:p>
            <a:pPr marL="1028700" lvl="1">
              <a:buFont typeface="Courier New,monospace"/>
              <a:buChar char="o"/>
            </a:pPr>
            <a:r>
              <a:rPr lang="en-US" sz="1400" dirty="0"/>
              <a:t>Social Worker (LCSW)</a:t>
            </a:r>
          </a:p>
          <a:p>
            <a:pPr marL="285750" indent="-285750">
              <a:buFont typeface="Calibri,Sans-Serif"/>
              <a:buChar char="-"/>
            </a:pPr>
            <a:r>
              <a:rPr lang="en-US" sz="1400" dirty="0"/>
              <a:t>Annual Blood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4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2568895" y="3613121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Front desk gives out screeners to patient upon arrival</a:t>
            </a:r>
          </a:p>
        </p:txBody>
      </p:sp>
      <p:cxnSp>
        <p:nvCxnSpPr>
          <p:cNvPr id="148" name="Google Shape;148;p27"/>
          <p:cNvCxnSpPr/>
          <p:nvPr/>
        </p:nvCxnSpPr>
        <p:spPr>
          <a:xfrm>
            <a:off x="4110149" y="1251634"/>
            <a:ext cx="108151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0" name="Google Shape;150;p27"/>
          <p:cNvCxnSpPr/>
          <p:nvPr/>
        </p:nvCxnSpPr>
        <p:spPr>
          <a:xfrm>
            <a:off x="6706688" y="1614685"/>
            <a:ext cx="242760" cy="33319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7" name="Google Shape;157;p27"/>
          <p:cNvCxnSpPr/>
          <p:nvPr/>
        </p:nvCxnSpPr>
        <p:spPr>
          <a:xfrm>
            <a:off x="6168984" y="2001790"/>
            <a:ext cx="0" cy="32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" name="Google Shape;161;p27"/>
          <p:cNvCxnSpPr/>
          <p:nvPr/>
        </p:nvCxnSpPr>
        <p:spPr>
          <a:xfrm flipH="1">
            <a:off x="5363591" y="1613192"/>
            <a:ext cx="279342" cy="4046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27"/>
          <p:cNvSpPr txBox="1"/>
          <p:nvPr/>
        </p:nvSpPr>
        <p:spPr>
          <a:xfrm>
            <a:off x="2839976" y="337526"/>
            <a:ext cx="4013951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Visit Implementation Process Map</a:t>
            </a:r>
            <a:endParaRPr lang="en-US" sz="1350" dirty="0"/>
          </a:p>
        </p:txBody>
      </p:sp>
      <p:sp>
        <p:nvSpPr>
          <p:cNvPr id="27" name="Google Shape;145;p27">
            <a:extLst>
              <a:ext uri="{FF2B5EF4-FFF2-40B4-BE49-F238E27FC236}">
                <a16:creationId xmlns:a16="http://schemas.microsoft.com/office/drawing/2014/main" id="{44F659EF-EB24-3C61-748A-A7251ABBD2F5}"/>
              </a:ext>
            </a:extLst>
          </p:cNvPr>
          <p:cNvSpPr/>
          <p:nvPr/>
        </p:nvSpPr>
        <p:spPr>
          <a:xfrm>
            <a:off x="727467" y="732152"/>
            <a:ext cx="1413641" cy="7672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RN screens diabetes schedule 2-4 weeks in advance to pinpoint patients eligible for Annual Visit </a:t>
            </a:r>
            <a:endParaRPr lang="en" sz="9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28" name="Google Shape;145;p27">
            <a:extLst>
              <a:ext uri="{FF2B5EF4-FFF2-40B4-BE49-F238E27FC236}">
                <a16:creationId xmlns:a16="http://schemas.microsoft.com/office/drawing/2014/main" id="{22CDE5FF-C8B3-DEC1-E08E-72B7D66C62C6}"/>
              </a:ext>
            </a:extLst>
          </p:cNvPr>
          <p:cNvSpPr/>
          <p:nvPr/>
        </p:nvSpPr>
        <p:spPr>
          <a:xfrm>
            <a:off x="760311" y="2045946"/>
            <a:ext cx="1295400" cy="9368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RN makes sure eligible patients have an appointment with MD/NP, RD/CDCES, and that social work is aware </a:t>
            </a:r>
          </a:p>
        </p:txBody>
      </p:sp>
      <p:sp>
        <p:nvSpPr>
          <p:cNvPr id="29" name="Google Shape;145;p27">
            <a:extLst>
              <a:ext uri="{FF2B5EF4-FFF2-40B4-BE49-F238E27FC236}">
                <a16:creationId xmlns:a16="http://schemas.microsoft.com/office/drawing/2014/main" id="{669C6D85-E0CC-5F48-D92A-09EAC86D1583}"/>
              </a:ext>
            </a:extLst>
          </p:cNvPr>
          <p:cNvSpPr/>
          <p:nvPr/>
        </p:nvSpPr>
        <p:spPr>
          <a:xfrm>
            <a:off x="787962" y="3617570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Morning of the appointment, RN gives packet of screeners to front desk</a:t>
            </a:r>
          </a:p>
        </p:txBody>
      </p:sp>
      <p:cxnSp>
        <p:nvCxnSpPr>
          <p:cNvPr id="30" name="Google Shape;146;p27">
            <a:extLst>
              <a:ext uri="{FF2B5EF4-FFF2-40B4-BE49-F238E27FC236}">
                <a16:creationId xmlns:a16="http://schemas.microsoft.com/office/drawing/2014/main" id="{F958482F-FB09-067A-AB9F-67F531B973A4}"/>
              </a:ext>
            </a:extLst>
          </p:cNvPr>
          <p:cNvCxnSpPr>
            <a:cxnSpLocks/>
          </p:cNvCxnSpPr>
          <p:nvPr/>
        </p:nvCxnSpPr>
        <p:spPr>
          <a:xfrm flipH="1">
            <a:off x="1403384" y="1534275"/>
            <a:ext cx="8535" cy="47932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146;p27">
            <a:extLst>
              <a:ext uri="{FF2B5EF4-FFF2-40B4-BE49-F238E27FC236}">
                <a16:creationId xmlns:a16="http://schemas.microsoft.com/office/drawing/2014/main" id="{78EA54B0-9217-5FD7-FBF9-AAA756768A2B}"/>
              </a:ext>
            </a:extLst>
          </p:cNvPr>
          <p:cNvCxnSpPr>
            <a:cxnSpLocks/>
          </p:cNvCxnSpPr>
          <p:nvPr/>
        </p:nvCxnSpPr>
        <p:spPr>
          <a:xfrm flipH="1">
            <a:off x="1431037" y="3073637"/>
            <a:ext cx="3926" cy="4286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" name="Google Shape;146;p27">
            <a:extLst>
              <a:ext uri="{FF2B5EF4-FFF2-40B4-BE49-F238E27FC236}">
                <a16:creationId xmlns:a16="http://schemas.microsoft.com/office/drawing/2014/main" id="{50D32835-798A-C6B1-AED3-9917A52E6DBA}"/>
              </a:ext>
            </a:extLst>
          </p:cNvPr>
          <p:cNvCxnSpPr>
            <a:cxnSpLocks/>
          </p:cNvCxnSpPr>
          <p:nvPr/>
        </p:nvCxnSpPr>
        <p:spPr>
          <a:xfrm>
            <a:off x="2158558" y="3889408"/>
            <a:ext cx="258779" cy="921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" name="Google Shape;146;p27">
            <a:extLst>
              <a:ext uri="{FF2B5EF4-FFF2-40B4-BE49-F238E27FC236}">
                <a16:creationId xmlns:a16="http://schemas.microsoft.com/office/drawing/2014/main" id="{F7F53F34-DF44-FB9D-7867-7C7CE6C84357}"/>
              </a:ext>
            </a:extLst>
          </p:cNvPr>
          <p:cNvCxnSpPr>
            <a:cxnSpLocks/>
          </p:cNvCxnSpPr>
          <p:nvPr/>
        </p:nvCxnSpPr>
        <p:spPr>
          <a:xfrm flipH="1" flipV="1">
            <a:off x="3142431" y="1695267"/>
            <a:ext cx="23325" cy="175383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" name="Google Shape;145;p27">
            <a:extLst>
              <a:ext uri="{FF2B5EF4-FFF2-40B4-BE49-F238E27FC236}">
                <a16:creationId xmlns:a16="http://schemas.microsoft.com/office/drawing/2014/main" id="{8429C6E9-9000-51FA-AA86-B29F8FFBE2CE}"/>
              </a:ext>
            </a:extLst>
          </p:cNvPr>
          <p:cNvSpPr/>
          <p:nvPr/>
        </p:nvSpPr>
        <p:spPr>
          <a:xfrm>
            <a:off x="2536273" y="893343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Patient fills out screeners in the waiting room (PHQ 9, PAID T, DEPS-R, SDOH)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B19516-9156-2171-5546-AF533EEF587F}"/>
              </a:ext>
            </a:extLst>
          </p:cNvPr>
          <p:cNvSpPr/>
          <p:nvPr/>
        </p:nvSpPr>
        <p:spPr>
          <a:xfrm>
            <a:off x="7067351" y="138688"/>
            <a:ext cx="1711991" cy="11627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Criteria for Annual Visit</a:t>
            </a:r>
          </a:p>
          <a:p>
            <a:r>
              <a:rPr lang="en-US" sz="900" dirty="0"/>
              <a:t>1. Type 1 diabetes and &gt; 12 years old</a:t>
            </a:r>
            <a:endParaRPr lang="en-US" sz="900">
              <a:ea typeface="Calibri"/>
              <a:cs typeface="Calibri"/>
            </a:endParaRPr>
          </a:p>
          <a:p>
            <a:r>
              <a:rPr lang="en-US" sz="900" dirty="0">
                <a:ea typeface="Calibri"/>
                <a:cs typeface="Calibri"/>
              </a:rPr>
              <a:t>2. Diagnosed for &gt; 1 year </a:t>
            </a:r>
          </a:p>
          <a:p>
            <a:r>
              <a:rPr lang="en-US" sz="900" dirty="0">
                <a:ea typeface="Calibri"/>
                <a:cs typeface="Calibri"/>
              </a:rPr>
              <a:t>3. First visit after patient's birthday</a:t>
            </a:r>
          </a:p>
          <a:p>
            <a:r>
              <a:rPr lang="en-US" sz="900" dirty="0">
                <a:ea typeface="Calibri"/>
                <a:cs typeface="Calibri"/>
              </a:rPr>
              <a:t>4. Thursday morning diabetes clinic</a:t>
            </a:r>
          </a:p>
        </p:txBody>
      </p:sp>
      <p:sp>
        <p:nvSpPr>
          <p:cNvPr id="7" name="Google Shape;167;p27">
            <a:extLst>
              <a:ext uri="{FF2B5EF4-FFF2-40B4-BE49-F238E27FC236}">
                <a16:creationId xmlns:a16="http://schemas.microsoft.com/office/drawing/2014/main" id="{B5545E8D-8AC3-589F-C543-45FC6CAB8B14}"/>
              </a:ext>
            </a:extLst>
          </p:cNvPr>
          <p:cNvSpPr/>
          <p:nvPr/>
        </p:nvSpPr>
        <p:spPr>
          <a:xfrm>
            <a:off x="7063756" y="1969789"/>
            <a:ext cx="1071282" cy="13858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provider (MD/NP/CDCES) reviews screeners with patient during appointment </a:t>
            </a:r>
            <a:endParaRPr lang="en" sz="900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470743BD-FB8B-A468-D46E-D9FF36B24E6F}"/>
              </a:ext>
            </a:extLst>
          </p:cNvPr>
          <p:cNvSpPr/>
          <p:nvPr/>
        </p:nvSpPr>
        <p:spPr>
          <a:xfrm>
            <a:off x="5353783" y="752300"/>
            <a:ext cx="1629103" cy="1064172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cs typeface="Calibri"/>
              </a:rPr>
              <a:t>During Visit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Google Shape;167;p27">
            <a:extLst>
              <a:ext uri="{FF2B5EF4-FFF2-40B4-BE49-F238E27FC236}">
                <a16:creationId xmlns:a16="http://schemas.microsoft.com/office/drawing/2014/main" id="{D870853B-CDBC-D7C2-A493-1CD75C5ABFA8}"/>
              </a:ext>
            </a:extLst>
          </p:cNvPr>
          <p:cNvSpPr/>
          <p:nvPr/>
        </p:nvSpPr>
        <p:spPr>
          <a:xfrm>
            <a:off x="5698100" y="2482628"/>
            <a:ext cx="933334" cy="13792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Patient meets with:</a:t>
            </a:r>
            <a:endParaRPr lang="en" sz="900">
              <a:solidFill>
                <a:schemeClr val="dk1"/>
              </a:solidFill>
              <a:latin typeface="Calibri"/>
              <a:cs typeface="Calibri"/>
            </a:endParaRPr>
          </a:p>
          <a:p>
            <a:pPr marL="128588" indent="-128588" algn="ctr">
              <a:buSzPts val="1100"/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Diabetes MD/NP</a:t>
            </a:r>
          </a:p>
          <a:p>
            <a:pPr marL="128588" indent="-128588" algn="ctr">
              <a:buSzPts val="1100"/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RD/CDCES</a:t>
            </a:r>
          </a:p>
          <a:p>
            <a:pPr marL="128588" indent="-128588" algn="ctr">
              <a:buSzPts val="1100"/>
              <a:buFont typeface="Calibri"/>
              <a:buChar char="-"/>
            </a:pP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Social Work</a:t>
            </a:r>
          </a:p>
        </p:txBody>
      </p:sp>
      <p:sp>
        <p:nvSpPr>
          <p:cNvPr id="10" name="Google Shape;167;p27">
            <a:extLst>
              <a:ext uri="{FF2B5EF4-FFF2-40B4-BE49-F238E27FC236}">
                <a16:creationId xmlns:a16="http://schemas.microsoft.com/office/drawing/2014/main" id="{C59A281E-A43D-2BF8-F255-7350E43A5BFC}"/>
              </a:ext>
            </a:extLst>
          </p:cNvPr>
          <p:cNvSpPr/>
          <p:nvPr/>
        </p:nvSpPr>
        <p:spPr>
          <a:xfrm>
            <a:off x="4324574" y="2040062"/>
            <a:ext cx="933334" cy="5910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Lab</a:t>
            </a:r>
            <a:r>
              <a:rPr lang="en" sz="900" dirty="0">
                <a:solidFill>
                  <a:schemeClr val="dk1"/>
                </a:solidFill>
                <a:latin typeface="Calibri"/>
                <a:cs typeface="Calibri"/>
              </a:rPr>
              <a:t> work</a:t>
            </a:r>
            <a:endParaRPr lang="en-US" sz="1013" dirty="0">
              <a:solidFill>
                <a:schemeClr val="dk1"/>
              </a:solidFill>
            </a:endParaRPr>
          </a:p>
        </p:txBody>
      </p:sp>
      <p:cxnSp>
        <p:nvCxnSpPr>
          <p:cNvPr id="11" name="Google Shape;157;p27">
            <a:extLst>
              <a:ext uri="{FF2B5EF4-FFF2-40B4-BE49-F238E27FC236}">
                <a16:creationId xmlns:a16="http://schemas.microsoft.com/office/drawing/2014/main" id="{D822F1F2-1193-FCC5-13DE-F9FA875A1142}"/>
              </a:ext>
            </a:extLst>
          </p:cNvPr>
          <p:cNvCxnSpPr>
            <a:cxnSpLocks/>
          </p:cNvCxnSpPr>
          <p:nvPr/>
        </p:nvCxnSpPr>
        <p:spPr>
          <a:xfrm>
            <a:off x="7632182" y="3452462"/>
            <a:ext cx="0" cy="32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" name="Google Shape;167;p27">
            <a:extLst>
              <a:ext uri="{FF2B5EF4-FFF2-40B4-BE49-F238E27FC236}">
                <a16:creationId xmlns:a16="http://schemas.microsoft.com/office/drawing/2014/main" id="{29FDC02F-12DC-ECED-5225-0197B06C4742}"/>
              </a:ext>
            </a:extLst>
          </p:cNvPr>
          <p:cNvSpPr/>
          <p:nvPr/>
        </p:nvSpPr>
        <p:spPr>
          <a:xfrm>
            <a:off x="7024955" y="3913743"/>
            <a:ext cx="1294626" cy="7256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Appropriate resources provided and referrals made as needed</a:t>
            </a:r>
            <a:endParaRPr lang="en" sz="900" dirty="0">
              <a:solidFill>
                <a:schemeClr val="dk1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CE21-E6E5-A0D9-303B-FC9B0349A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2: Starting Small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E4F1-F64E-6162-839B-90D3434A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53179"/>
            <a:ext cx="4479556" cy="3594872"/>
          </a:xfrm>
        </p:spPr>
        <p:txBody>
          <a:bodyPr vert="horz" wrap="square" lIns="0" tIns="45720" rIns="91440" bIns="45720" rtlCol="0" anchor="t">
            <a:noAutofit/>
          </a:bodyPr>
          <a:lstStyle/>
          <a:p>
            <a:r>
              <a:rPr lang="en-US" dirty="0"/>
              <a:t>Observations: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Screeners take a long time to complete 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Clinic room availability makes it challenging for longer visits </a:t>
            </a:r>
          </a:p>
          <a:p>
            <a:pPr marL="285750" indent="-285750">
              <a:buFont typeface="Calibri"/>
              <a:buChar char="-"/>
            </a:pPr>
            <a:r>
              <a:rPr lang="en-US"/>
              <a:t>Provider conflict-must be available at time patient is </a:t>
            </a:r>
            <a:r>
              <a:rPr lang="en-US" dirty="0"/>
              <a:t>ready </a:t>
            </a:r>
          </a:p>
          <a:p>
            <a:pPr marL="285750" indent="-285750">
              <a:buFont typeface="Calibri"/>
              <a:buChar char="-"/>
            </a:pPr>
            <a:r>
              <a:rPr lang="en-US"/>
              <a:t>Visit transparency-we </a:t>
            </a:r>
            <a:r>
              <a:rPr lang="en-US" dirty="0"/>
              <a:t>did not inform patient it would be a longer visit</a:t>
            </a:r>
          </a:p>
          <a:p>
            <a:pPr marL="285750" indent="-285750">
              <a:buFont typeface="Calibri"/>
              <a:buChar char="-"/>
            </a:pPr>
            <a:r>
              <a:rPr lang="en-US"/>
              <a:t>How are screeners scored and documented?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Provider bias</a:t>
            </a:r>
          </a:p>
          <a:p>
            <a:pPr marL="1028700" lvl="1">
              <a:buFont typeface="Courier New"/>
              <a:buChar char="o"/>
            </a:pPr>
            <a:r>
              <a:rPr lang="en-US" dirty="0"/>
              <a:t>"This patient doesn't really need social work"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160FD1-BFC0-A663-A4CE-3A4F749B0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040660"/>
              </p:ext>
            </p:extLst>
          </p:nvPr>
        </p:nvGraphicFramePr>
        <p:xfrm>
          <a:off x="5104460" y="1290615"/>
          <a:ext cx="3732572" cy="211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05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B9AB-744B-136D-EFB5-DA54015F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3: Getting the word out </a:t>
            </a:r>
          </a:p>
        </p:txBody>
      </p:sp>
      <p:pic>
        <p:nvPicPr>
          <p:cNvPr id="96" name="Content Placeholder 95" descr="A white and red sign with black text&#10;&#10;Description automatically generated">
            <a:extLst>
              <a:ext uri="{FF2B5EF4-FFF2-40B4-BE49-F238E27FC236}">
                <a16:creationId xmlns:a16="http://schemas.microsoft.com/office/drawing/2014/main" id="{2E2B68BD-D714-26EF-C43D-4B4C235D1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952" y="263969"/>
            <a:ext cx="1945329" cy="4393000"/>
          </a:xfr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0B3394-553C-BE62-3EA8-DD0915B28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584452"/>
              </p:ext>
            </p:extLst>
          </p:nvPr>
        </p:nvGraphicFramePr>
        <p:xfrm>
          <a:off x="782667" y="1093546"/>
          <a:ext cx="5203551" cy="290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BC8110-7642-375E-DBE9-BDD142EE3542}"/>
                  </a:ext>
                </a:extLst>
              </p14:cNvPr>
              <p14:cNvContentPartPr/>
              <p14:nvPr/>
            </p14:nvContentPartPr>
            <p14:xfrm>
              <a:off x="6443204" y="1537572"/>
              <a:ext cx="70762" cy="184747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BC8110-7642-375E-DBE9-BDD142EE35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5335" y="1519601"/>
                <a:ext cx="106143" cy="220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C8CCFF-0655-4E43-A941-C1BB25797109}"/>
                  </a:ext>
                </a:extLst>
              </p14:cNvPr>
              <p14:cNvContentPartPr/>
              <p14:nvPr/>
            </p14:nvContentPartPr>
            <p14:xfrm>
              <a:off x="6483126" y="3989931"/>
              <a:ext cx="106329" cy="680535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C8CCFF-0655-4E43-A941-C1BB257971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5165" y="3971937"/>
                <a:ext cx="141892" cy="7161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23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6C3A-6689-FF96-4147-EA608715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4, 5, &amp; 6: </a:t>
            </a:r>
          </a:p>
        </p:txBody>
      </p:sp>
      <p:graphicFrame>
        <p:nvGraphicFramePr>
          <p:cNvPr id="87" name="Diagram 86">
            <a:extLst>
              <a:ext uri="{FF2B5EF4-FFF2-40B4-BE49-F238E27FC236}">
                <a16:creationId xmlns:a16="http://schemas.microsoft.com/office/drawing/2014/main" id="{AE828675-E8BA-0DEA-47BF-285C60AA0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178177"/>
              </p:ext>
            </p:extLst>
          </p:nvPr>
        </p:nvGraphicFramePr>
        <p:xfrm>
          <a:off x="1063491" y="-526994"/>
          <a:ext cx="7130955" cy="332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8" name="TextBox 147">
            <a:extLst>
              <a:ext uri="{FF2B5EF4-FFF2-40B4-BE49-F238E27FC236}">
                <a16:creationId xmlns:a16="http://schemas.microsoft.com/office/drawing/2014/main" id="{FB127E04-23FD-CD64-9A66-0A6676869751}"/>
              </a:ext>
            </a:extLst>
          </p:cNvPr>
          <p:cNvSpPr txBox="1"/>
          <p:nvPr/>
        </p:nvSpPr>
        <p:spPr>
          <a:xfrm>
            <a:off x="874141" y="1353793"/>
            <a:ext cx="740556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PDSA 4: Surveys converted to Qualtrics format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Department </a:t>
            </a:r>
            <a:r>
              <a:rPr lang="en-US" dirty="0">
                <a:ea typeface="Calibri"/>
                <a:cs typeface="Calibri"/>
              </a:rPr>
              <a:t>feedback is to </a:t>
            </a:r>
            <a:r>
              <a:rPr lang="en-US">
                <a:ea typeface="Calibri"/>
                <a:cs typeface="Calibri"/>
              </a:rPr>
              <a:t>see if they can be uploaded to EPIC before administering 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PDSA 5: Per our transition program, adolescents with T1D are to check-in with social work yearly starting at age 16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READDY questionnaire, Gottransition.org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PDSA 6: Screeners to adjust for age 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For children 8-12 years, swap the PAID-T for PAID-C </a:t>
            </a:r>
          </a:p>
          <a:p>
            <a:pPr marL="1200150" lvl="2" indent="-285750">
              <a:buFont typeface="Wingdings"/>
              <a:buChar char="§"/>
            </a:pPr>
            <a:r>
              <a:rPr lang="en-US">
                <a:ea typeface="Calibri"/>
                <a:cs typeface="Calibri"/>
              </a:rPr>
              <a:t>DEPS-R and PHQ 9 will not be given </a:t>
            </a:r>
            <a:endParaRPr lang="en-US"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Calibri"/>
              </a:rPr>
              <a:t>For childen &lt; 8 years, only administer the SDOH screen (to parents)</a:t>
            </a:r>
            <a:endParaRPr lang="en-US" dirty="0"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DDBF6D1-23CE-3DDE-0643-1EAD9148A655}"/>
                  </a:ext>
                </a:extLst>
              </p14:cNvPr>
              <p14:cNvContentPartPr/>
              <p14:nvPr/>
            </p14:nvContentPartPr>
            <p14:xfrm>
              <a:off x="1950982" y="2148051"/>
              <a:ext cx="9853" cy="9853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DDBF6D1-23CE-3DDE-0643-1EAD9148A6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8185" y="1665254"/>
                <a:ext cx="985300" cy="98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2953C7E-434E-03C4-4CB6-CD3033FADF4E}"/>
                  </a:ext>
                </a:extLst>
              </p14:cNvPr>
              <p14:cNvContentPartPr/>
              <p14:nvPr/>
            </p14:nvContentPartPr>
            <p14:xfrm>
              <a:off x="2098784" y="2354973"/>
              <a:ext cx="9853" cy="9853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2953C7E-434E-03C4-4CB6-CD3033FADF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5987" y="1862323"/>
                <a:ext cx="985300" cy="985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281155"/>
      </p:ext>
    </p:extLst>
  </p:cSld>
  <p:clrMapOvr>
    <a:masterClrMapping/>
  </p:clrMapOvr>
</p:sld>
</file>

<file path=ppt/theme/theme1.xml><?xml version="1.0" encoding="utf-8"?>
<a:theme xmlns:a="http://schemas.openxmlformats.org/drawingml/2006/main" name="WCM_Template_Cobranded PPT_Gray">
  <a:themeElements>
    <a:clrScheme name="WCM 2022">
      <a:dk1>
        <a:srgbClr val="2D2E2D"/>
      </a:dk1>
      <a:lt1>
        <a:srgbClr val="FFFFFF"/>
      </a:lt1>
      <a:dk2>
        <a:srgbClr val="555555"/>
      </a:dk2>
      <a:lt2>
        <a:srgbClr val="EFEEED"/>
      </a:lt2>
      <a:accent1>
        <a:srgbClr val="B31B1B"/>
      </a:accent1>
      <a:accent2>
        <a:srgbClr val="CF4520"/>
      </a:accent2>
      <a:accent3>
        <a:srgbClr val="E87722"/>
      </a:accent3>
      <a:accent4>
        <a:srgbClr val="FFC72C"/>
      </a:accent4>
      <a:accent5>
        <a:srgbClr val="8D8E8D"/>
      </a:accent5>
      <a:accent6>
        <a:srgbClr val="CECFCD"/>
      </a:accent6>
      <a:hlink>
        <a:srgbClr val="272727"/>
      </a:hlink>
      <a:folHlink>
        <a:srgbClr val="2727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cm_template_masterbrand_wide_ppt_white" id="{907254EC-2902-A44B-BCB7-1945B2D07FF4}" vid="{49B71980-DE23-324C-99C3-85255CCFAC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</TotalTime>
  <Words>227</Words>
  <Application>Microsoft Office PowerPoint</Application>
  <PresentationFormat>On-screen Show (16:9)</PresentationFormat>
  <Paragraphs>66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WCM_Template_Cobranded PPT_Gray</vt:lpstr>
      <vt:lpstr>Pediatric Annual Visit for Type 1 Diabetes </vt:lpstr>
      <vt:lpstr>Problems, Goals, and Aim</vt:lpstr>
      <vt:lpstr>PowerPoint Presentation</vt:lpstr>
      <vt:lpstr>PDSA Cycles </vt:lpstr>
      <vt:lpstr>PDSA 1: Outline Annual Visit </vt:lpstr>
      <vt:lpstr>PowerPoint Presentation</vt:lpstr>
      <vt:lpstr>PDSA 2: Starting Small </vt:lpstr>
      <vt:lpstr>PDSA 3: Getting the word out </vt:lpstr>
      <vt:lpstr>PDSA 4, 5, &amp; 6: </vt:lpstr>
      <vt:lpstr>PowerPoint Presentation</vt:lpstr>
      <vt:lpstr>Future Directions:</vt:lpstr>
      <vt:lpstr>Questions?  Isr2007@med.cornell.edu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subject/>
  <dc:creator>brian zickerman</dc:creator>
  <cp:keywords/>
  <dc:description/>
  <cp:lastModifiedBy>Isabel Reckson</cp:lastModifiedBy>
  <cp:revision>1367</cp:revision>
  <cp:lastPrinted>2015-10-19T20:50:20Z</cp:lastPrinted>
  <dcterms:created xsi:type="dcterms:W3CDTF">2022-12-12T22:47:27Z</dcterms:created>
  <dcterms:modified xsi:type="dcterms:W3CDTF">2024-05-09T21:01:40Z</dcterms:modified>
  <cp:category/>
</cp:coreProperties>
</file>