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94" r:id="rId4"/>
    <p:sldId id="296" r:id="rId5"/>
    <p:sldId id="293" r:id="rId6"/>
    <p:sldId id="276" r:id="rId7"/>
    <p:sldId id="287" r:id="rId8"/>
    <p:sldId id="277" r:id="rId9"/>
    <p:sldId id="295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4F"/>
    <a:srgbClr val="652D86"/>
    <a:srgbClr val="ED1C24"/>
    <a:srgbClr val="A2AAAD"/>
    <a:srgbClr val="EEDDB9"/>
    <a:srgbClr val="5A5A5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8161" autoAdjust="0"/>
  </p:normalViewPr>
  <p:slideViewPr>
    <p:cSldViewPr>
      <p:cViewPr varScale="1">
        <p:scale>
          <a:sx n="66" d="100"/>
          <a:sy n="66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Results for questions (correct/total)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Question 1</c:v>
                </c:pt>
                <c:pt idx="1">
                  <c:v>Question 2</c:v>
                </c:pt>
                <c:pt idx="2">
                  <c:v>Question 3</c:v>
                </c:pt>
                <c:pt idx="3">
                  <c:v>Question 4</c:v>
                </c:pt>
                <c:pt idx="4">
                  <c:v>Question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0.66</c:v>
                </c:pt>
                <c:pt idx="1">
                  <c:v>0.83333333333333337</c:v>
                </c:pt>
                <c:pt idx="2">
                  <c:v>0.5</c:v>
                </c:pt>
                <c:pt idx="3">
                  <c:v>0</c:v>
                </c:pt>
                <c:pt idx="4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3C-424E-90F7-F999568F63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Magnet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Question 1</c:v>
                </c:pt>
                <c:pt idx="1">
                  <c:v>Question 2</c:v>
                </c:pt>
                <c:pt idx="2">
                  <c:v>Question 3</c:v>
                </c:pt>
                <c:pt idx="3">
                  <c:v>Question 4</c:v>
                </c:pt>
                <c:pt idx="4">
                  <c:v>Question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0.75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3C-424E-90F7-F999568F6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394928"/>
        <c:axId val="398393616"/>
      </c:barChart>
      <c:catAx>
        <c:axId val="39839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393616"/>
        <c:crosses val="autoZero"/>
        <c:auto val="1"/>
        <c:lblAlgn val="ctr"/>
        <c:lblOffset val="100"/>
        <c:noMultiLvlLbl val="0"/>
      </c:catAx>
      <c:valAx>
        <c:axId val="3983936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3949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Average</a:t>
            </a:r>
            <a:r>
              <a:rPr lang="en-US" baseline="0" dirty="0" smtClean="0"/>
              <a:t> Score per Group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Average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0.46600000000000003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E-4854-BAE3-3D93F3DA75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Magnet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Average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2E-4854-BAE3-3D93F3DA7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421848"/>
        <c:axId val="330421520"/>
      </c:barChart>
      <c:catAx>
        <c:axId val="330421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421520"/>
        <c:crosses val="autoZero"/>
        <c:auto val="1"/>
        <c:lblAlgn val="ctr"/>
        <c:lblOffset val="100"/>
        <c:noMultiLvlLbl val="0"/>
      </c:catAx>
      <c:valAx>
        <c:axId val="330421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4218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7708-6294-4057-AA35-254489270DA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87230-96CA-457A-A755-1C5F0D30F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2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A8B3D0-7470-4F07-92BC-4E3B168D442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6557B0-1517-4F72-A393-D67F49C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December reviewed baseline with 12 families, got 6 responses back</a:t>
            </a:r>
          </a:p>
          <a:p>
            <a:pPr lvl="1"/>
            <a:r>
              <a:rPr lang="en-US" dirty="0" smtClean="0"/>
              <a:t>March reviewed magnet with 13 families, got </a:t>
            </a:r>
            <a:r>
              <a:rPr lang="en-US" dirty="0" smtClean="0"/>
              <a:t>5 </a:t>
            </a:r>
            <a:r>
              <a:rPr lang="en-US" dirty="0" smtClean="0"/>
              <a:t>responses back</a:t>
            </a:r>
          </a:p>
          <a:p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do you check for ketones on a pump?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or False? If I have moderate or large ketones, I can assume I’m getting insulin through the pump?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large ketones and BG is 400. You calculate your correction (400-100)/50 = 6u. How much insulin do you give through an injection?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check blood sugar 2 hours after changing your pump site and it is 289, ketones have gone from large to moderate. What should you do?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thing you do if you have small ketones?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7B0-1517-4F72-A393-D67F49CF4B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76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Baseline 46%</a:t>
            </a:r>
          </a:p>
          <a:p>
            <a:r>
              <a:rPr lang="en-US" dirty="0" smtClean="0"/>
              <a:t>Magnet 55%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7B0-1517-4F72-A393-D67F49CF4B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22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step – review for</a:t>
            </a:r>
            <a:r>
              <a:rPr lang="en-US" baseline="0" dirty="0" smtClean="0"/>
              <a:t> in person safety starts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7B0-1517-4F72-A393-D67F49CF4B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61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7B0-1517-4F72-A393-D67F49CF4B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1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 anchorCtr="0">
            <a:noAutofit/>
          </a:bodyPr>
          <a:lstStyle>
            <a:lvl1pPr algn="l">
              <a:defRPr sz="2800" baseline="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3716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here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379" y="381000"/>
            <a:ext cx="2493579" cy="609600"/>
          </a:xfrm>
          <a:prstGeom prst="rect">
            <a:avLst/>
          </a:prstGeom>
        </p:spPr>
      </p:pic>
      <p:sp>
        <p:nvSpPr>
          <p:cNvPr id="10" name="object 2"/>
          <p:cNvSpPr/>
          <p:nvPr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/>
          <p:cNvSpPr/>
          <p:nvPr userDrawn="1"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 userDrawn="1"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3684588"/>
            <a:ext cx="7588250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7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0563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1" name="Rectangle 10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9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5625" y="1143000"/>
            <a:ext cx="3711575" cy="511270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4495800" y="1143000"/>
            <a:ext cx="4191000" cy="510540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4" name="Rectangle 13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8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68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5" name="Rectangle 14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6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867400" y="6400800"/>
            <a:ext cx="21868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Children’s Healthcare of Atlanta</a:t>
            </a:r>
            <a:endParaRPr lang="en-US" sz="10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710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03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3716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here</a:t>
            </a:r>
          </a:p>
        </p:txBody>
      </p:sp>
      <p:sp>
        <p:nvSpPr>
          <p:cNvPr id="11" name="object 2"/>
          <p:cNvSpPr/>
          <p:nvPr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63" y="381000"/>
            <a:ext cx="707137" cy="707137"/>
          </a:xfrm>
          <a:prstGeom prst="rect">
            <a:avLst/>
          </a:prstGeom>
        </p:spPr>
      </p:pic>
      <p:sp>
        <p:nvSpPr>
          <p:cNvPr id="15" name="object 2"/>
          <p:cNvSpPr/>
          <p:nvPr userDrawn="1"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/>
          <p:cNvSpPr/>
          <p:nvPr userDrawn="1"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3684588"/>
            <a:ext cx="7588250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528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5" name="Rectangle 14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87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A9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4958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A9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4958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16" name="Rectangle 15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26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80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678424" y="6400800"/>
            <a:ext cx="2375793" cy="246221"/>
            <a:chOff x="5678424" y="6400800"/>
            <a:chExt cx="2375793" cy="246221"/>
          </a:xfrm>
        </p:grpSpPr>
        <p:sp>
          <p:nvSpPr>
            <p:cNvPr id="8" name="Rectangle 7"/>
            <p:cNvSpPr/>
            <p:nvPr userDrawn="1"/>
          </p:nvSpPr>
          <p:spPr>
            <a:xfrm>
              <a:off x="5867400" y="640080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 smtClean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6400800"/>
              <a:ext cx="228600" cy="228600"/>
            </a:xfrm>
            <a:prstGeom prst="rect">
              <a:avLst/>
            </a:prstGeom>
          </p:spPr>
        </p:pic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25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761BED-127F-4714-AE70-548270172845}" type="slidenum">
              <a:rPr lang="en-US" sz="1200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1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A94F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»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Ketone Action Plan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Casey Rust, CDCES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Ketone </a:t>
            </a:r>
            <a:r>
              <a:rPr lang="en-US" sz="2000" dirty="0" smtClean="0"/>
              <a:t>Action Plan</a:t>
            </a:r>
            <a:br>
              <a:rPr lang="en-US" sz="2000" dirty="0" smtClean="0"/>
            </a:br>
            <a:r>
              <a:rPr lang="en-US" sz="2000" dirty="0" smtClean="0"/>
              <a:t>AIM: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  <a:r>
              <a:rPr lang="en-US" dirty="0" smtClean="0"/>
              <a:t>With new </a:t>
            </a:r>
            <a:r>
              <a:rPr lang="en-US" dirty="0" smtClean="0"/>
              <a:t>AID pumps, we have changed our Ketone Action Plan. </a:t>
            </a:r>
            <a:r>
              <a:rPr lang="en-US" dirty="0" smtClean="0"/>
              <a:t>Patients </a:t>
            </a:r>
            <a:r>
              <a:rPr lang="en-US" dirty="0" smtClean="0"/>
              <a:t>don’t know our </a:t>
            </a:r>
            <a:r>
              <a:rPr lang="en-US" dirty="0" smtClean="0"/>
              <a:t>new protocol</a:t>
            </a:r>
            <a:r>
              <a:rPr lang="en-US" dirty="0" smtClean="0"/>
              <a:t>.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AIM</a:t>
            </a:r>
            <a:r>
              <a:rPr lang="en-US" dirty="0"/>
              <a:t>: Increase knowledge and </a:t>
            </a:r>
            <a:r>
              <a:rPr lang="en-US" dirty="0" smtClean="0"/>
              <a:t>recall by 10% for </a:t>
            </a:r>
            <a:r>
              <a:rPr lang="en-US" dirty="0"/>
              <a:t>new ketone protocol for AID systems for youth ages 2-18 </a:t>
            </a:r>
            <a:r>
              <a:rPr lang="en-US" dirty="0" smtClean="0"/>
              <a:t>from </a:t>
            </a:r>
            <a:r>
              <a:rPr lang="en-US" dirty="0"/>
              <a:t>December 2023 to April 2024. 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53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Fishbone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44332"/>
            <a:ext cx="8229600" cy="49328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</a:t>
            </a:r>
          </a:p>
          <a:p>
            <a:pPr lvl="1"/>
            <a:r>
              <a:rPr lang="en-US" dirty="0" smtClean="0"/>
              <a:t>Reviewed Ketone Action </a:t>
            </a:r>
            <a:r>
              <a:rPr lang="en-US" dirty="0"/>
              <a:t>P</a:t>
            </a:r>
            <a:r>
              <a:rPr lang="en-US" dirty="0" smtClean="0"/>
              <a:t>lan with families over 2 days </a:t>
            </a:r>
          </a:p>
          <a:p>
            <a:pPr lvl="1"/>
            <a:r>
              <a:rPr lang="en-US" dirty="0" smtClean="0"/>
              <a:t>  Call or email family with 5 multiple choice questions, 3 open ended questions</a:t>
            </a:r>
          </a:p>
          <a:p>
            <a:r>
              <a:rPr lang="en-US" dirty="0" smtClean="0"/>
              <a:t>Magnet: </a:t>
            </a:r>
          </a:p>
          <a:p>
            <a:pPr lvl="1"/>
            <a:r>
              <a:rPr lang="en-US" dirty="0"/>
              <a:t>Reviewed Ketone Action Plan </a:t>
            </a:r>
            <a:r>
              <a:rPr lang="en-US" dirty="0" smtClean="0"/>
              <a:t>magnet with families in clinic</a:t>
            </a:r>
            <a:endParaRPr lang="en-US" dirty="0"/>
          </a:p>
          <a:p>
            <a:pPr lvl="1"/>
            <a:r>
              <a:rPr lang="en-US" dirty="0"/>
              <a:t>  Call or email family with 5 multiple choice questions, 3 open ended </a:t>
            </a:r>
            <a:r>
              <a:rPr lang="en-US" dirty="0" smtClean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8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5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4" y="1173163"/>
            <a:ext cx="7316192" cy="5210016"/>
          </a:xfrm>
        </p:spPr>
      </p:pic>
    </p:spTree>
    <p:extLst>
      <p:ext uri="{BB962C8B-B14F-4D97-AF65-F5344CB8AC3E}">
        <p14:creationId xmlns:p14="http://schemas.microsoft.com/office/powerpoint/2010/main" val="28390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PDSA1: Ketone Action Plan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551263"/>
              </p:ext>
            </p:extLst>
          </p:nvPr>
        </p:nvGraphicFramePr>
        <p:xfrm>
          <a:off x="457200" y="1173163"/>
          <a:ext cx="8229600" cy="5075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25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PDSA1: Ketone Action Plan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926155"/>
              </p:ext>
            </p:extLst>
          </p:nvPr>
        </p:nvGraphicFramePr>
        <p:xfrm>
          <a:off x="457200" y="1173163"/>
          <a:ext cx="8229600" cy="5075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7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Feedback/Next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we reach our AIM? </a:t>
            </a:r>
            <a:endParaRPr lang="en-US" dirty="0"/>
          </a:p>
          <a:p>
            <a:pPr lvl="1"/>
            <a:r>
              <a:rPr lang="en-US" dirty="0" smtClean="0"/>
              <a:t>No, but families reported to like it</a:t>
            </a:r>
          </a:p>
          <a:p>
            <a:r>
              <a:rPr lang="en-US" dirty="0" smtClean="0"/>
              <a:t>All families reported knowing where it was in the second group, but most wanted it more accessible when on the go</a:t>
            </a:r>
          </a:p>
          <a:p>
            <a:r>
              <a:rPr lang="en-US" dirty="0"/>
              <a:t>Adapt: Make when to check ketones clearer with </a:t>
            </a:r>
            <a:r>
              <a:rPr lang="en-US" dirty="0" smtClean="0"/>
              <a:t>magnet. </a:t>
            </a:r>
            <a:endParaRPr lang="en-US" dirty="0"/>
          </a:p>
          <a:p>
            <a:r>
              <a:rPr lang="en-US" dirty="0" smtClean="0"/>
              <a:t>Next </a:t>
            </a:r>
            <a:r>
              <a:rPr lang="en-US" dirty="0" smtClean="0"/>
              <a:t>steps- try and incorporate it into our app to make it more </a:t>
            </a:r>
            <a:r>
              <a:rPr lang="en-US" dirty="0" smtClean="0"/>
              <a:t>accessible and walk families through</a:t>
            </a:r>
            <a:endParaRPr lang="en-US" dirty="0"/>
          </a:p>
          <a:p>
            <a:r>
              <a:rPr lang="en-US" dirty="0" smtClean="0"/>
              <a:t>Next PDSA will be at Safety starts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48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9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85754"/>
      </p:ext>
    </p:extLst>
  </p:cSld>
  <p:clrMapOvr>
    <a:masterClrMapping/>
  </p:clrMapOvr>
</p:sld>
</file>

<file path=ppt/theme/theme1.xml><?xml version="1.0" encoding="utf-8"?>
<a:theme xmlns:a="http://schemas.openxmlformats.org/drawingml/2006/main" name="CHOA_PPT_template_09-4-2018">
  <a:themeElements>
    <a:clrScheme name="CHO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2BF44"/>
      </a:accent1>
      <a:accent2>
        <a:srgbClr val="BD2F92"/>
      </a:accent2>
      <a:accent3>
        <a:srgbClr val="4BBBEB"/>
      </a:accent3>
      <a:accent4>
        <a:srgbClr val="F58220"/>
      </a:accent4>
      <a:accent5>
        <a:srgbClr val="005DA4"/>
      </a:accent5>
      <a:accent6>
        <a:srgbClr val="FFDD00"/>
      </a:accent6>
      <a:hlink>
        <a:srgbClr val="00A94F"/>
      </a:hlink>
      <a:folHlink>
        <a:srgbClr val="4BBBE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CHOA Standard</Template>
  <TotalTime>2120</TotalTime>
  <Words>368</Words>
  <Application>Microsoft Office PowerPoint</Application>
  <PresentationFormat>On-screen Show (4:3)</PresentationFormat>
  <Paragraphs>50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Rounded MT Bold</vt:lpstr>
      <vt:lpstr>Calibri</vt:lpstr>
      <vt:lpstr>CHOA_PPT_template_09-4-2018</vt:lpstr>
      <vt:lpstr>Ketone Action Plan</vt:lpstr>
      <vt:lpstr>Ketone Action Plan AIM:</vt:lpstr>
      <vt:lpstr>Fishbone</vt:lpstr>
      <vt:lpstr>Process</vt:lpstr>
      <vt:lpstr>Magnet</vt:lpstr>
      <vt:lpstr>PDSA1: Ketone Action Plan  </vt:lpstr>
      <vt:lpstr>PDSA1: Ketone Action Plan</vt:lpstr>
      <vt:lpstr>Feedback/Next Steps</vt:lpstr>
      <vt:lpstr>Questions?</vt:lpstr>
    </vt:vector>
  </TitlesOfParts>
  <Company>Children's Healthcare of Atlanta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Rust, Casey</dc:creator>
  <cp:lastModifiedBy>Rust, Casey</cp:lastModifiedBy>
  <cp:revision>49</cp:revision>
  <cp:lastPrinted>2018-08-28T14:58:19Z</cp:lastPrinted>
  <dcterms:created xsi:type="dcterms:W3CDTF">2024-01-24T14:58:26Z</dcterms:created>
  <dcterms:modified xsi:type="dcterms:W3CDTF">2024-05-10T20:13:30Z</dcterms:modified>
</cp:coreProperties>
</file>