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76" r:id="rId7"/>
    <p:sldMasterId id="2147483680" r:id="rId8"/>
    <p:sldMasterId id="2147483684" r:id="rId9"/>
  </p:sldMasterIdLst>
  <p:notesMasterIdLst>
    <p:notesMasterId r:id="rId32"/>
  </p:notesMasterIdLst>
  <p:sldIdLst>
    <p:sldId id="2139118674" r:id="rId10"/>
    <p:sldId id="2139118685" r:id="rId11"/>
    <p:sldId id="258" r:id="rId12"/>
    <p:sldId id="2139118680" r:id="rId13"/>
    <p:sldId id="2055" r:id="rId14"/>
    <p:sldId id="279" r:id="rId15"/>
    <p:sldId id="2036" r:id="rId16"/>
    <p:sldId id="2139118684" r:id="rId17"/>
    <p:sldId id="2139118672" r:id="rId18"/>
    <p:sldId id="2139118677" r:id="rId19"/>
    <p:sldId id="2139118678" r:id="rId20"/>
    <p:sldId id="2139118681" r:id="rId21"/>
    <p:sldId id="266" r:id="rId22"/>
    <p:sldId id="268" r:id="rId23"/>
    <p:sldId id="2139118679" r:id="rId24"/>
    <p:sldId id="302" r:id="rId25"/>
    <p:sldId id="2139118682" r:id="rId26"/>
    <p:sldId id="2139118676" r:id="rId27"/>
    <p:sldId id="2052" r:id="rId28"/>
    <p:sldId id="261" r:id="rId29"/>
    <p:sldId id="260" r:id="rId30"/>
    <p:sldId id="32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A5C"/>
    <a:srgbClr val="00AEC7"/>
    <a:srgbClr val="73B44A"/>
    <a:srgbClr val="A4D233"/>
    <a:srgbClr val="78BE20"/>
    <a:srgbClr val="B3F6FF"/>
    <a:srgbClr val="9948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121C33-9965-43C0-A55B-AB53A1D2EE0C}" v="2" dt="2024-04-18T19:20:15.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024D75-ADF0-414F-B35C-33F1A0E4F928}"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F4403F3A-E4BC-488B-BE67-44673A6C41D8}">
      <dgm:prSet phldrT="[Text]" custT="1"/>
      <dgm:spPr>
        <a:solidFill>
          <a:srgbClr val="994878"/>
        </a:solidFill>
        <a:ln>
          <a:solidFill>
            <a:srgbClr val="994878"/>
          </a:solidFill>
        </a:ln>
      </dgm:spPr>
      <dgm:t>
        <a:bodyPr/>
        <a:lstStyle/>
        <a:p>
          <a:r>
            <a:rPr lang="en-US" sz="4400" dirty="0"/>
            <a:t>1</a:t>
          </a:r>
        </a:p>
      </dgm:t>
    </dgm:pt>
    <dgm:pt modelId="{499A2273-DD5A-47BB-927D-86A66269DC78}" type="parTrans" cxnId="{05F4C05F-87A6-41D9-B103-BD7BD679358F}">
      <dgm:prSet/>
      <dgm:spPr/>
      <dgm:t>
        <a:bodyPr/>
        <a:lstStyle/>
        <a:p>
          <a:endParaRPr lang="en-US"/>
        </a:p>
      </dgm:t>
    </dgm:pt>
    <dgm:pt modelId="{A744CB17-622D-4F46-95A0-7AF2E02E7E69}" type="sibTrans" cxnId="{05F4C05F-87A6-41D9-B103-BD7BD679358F}">
      <dgm:prSet/>
      <dgm:spPr/>
      <dgm:t>
        <a:bodyPr/>
        <a:lstStyle/>
        <a:p>
          <a:endParaRPr lang="en-US"/>
        </a:p>
      </dgm:t>
    </dgm:pt>
    <dgm:pt modelId="{10D53DD1-0D97-4125-8E98-8CEB7AF281FA}">
      <dgm:prSet phldrT="[Text]" custT="1"/>
      <dgm:spPr>
        <a:ln>
          <a:solidFill>
            <a:srgbClr val="994878"/>
          </a:solidFill>
        </a:ln>
      </dgm:spPr>
      <dgm:t>
        <a:bodyPr/>
        <a:lstStyle/>
        <a:p>
          <a:r>
            <a:rPr lang="en-US" sz="2400" dirty="0">
              <a:solidFill>
                <a:srgbClr val="565A5C"/>
              </a:solidFill>
              <a:latin typeface="Arial" panose="020B0604020202020204" pitchFamily="34" charset="0"/>
              <a:cs typeface="Arial" panose="020B0604020202020204" pitchFamily="34" charset="0"/>
            </a:rPr>
            <a:t>Current landscape</a:t>
          </a:r>
        </a:p>
      </dgm:t>
    </dgm:pt>
    <dgm:pt modelId="{7C333238-035F-4128-A42B-63DBDA177FD9}" type="parTrans" cxnId="{2C7B0295-98EA-4B2D-9CB7-9B28260BB19A}">
      <dgm:prSet/>
      <dgm:spPr/>
      <dgm:t>
        <a:bodyPr/>
        <a:lstStyle/>
        <a:p>
          <a:endParaRPr lang="en-US"/>
        </a:p>
      </dgm:t>
    </dgm:pt>
    <dgm:pt modelId="{45F9413E-DE15-401E-AC7C-4A295BEBAAA9}" type="sibTrans" cxnId="{2C7B0295-98EA-4B2D-9CB7-9B28260BB19A}">
      <dgm:prSet/>
      <dgm:spPr/>
      <dgm:t>
        <a:bodyPr/>
        <a:lstStyle/>
        <a:p>
          <a:endParaRPr lang="en-US"/>
        </a:p>
      </dgm:t>
    </dgm:pt>
    <dgm:pt modelId="{91A94B0A-D2B3-47AF-833C-BFBA2D6CDA35}">
      <dgm:prSet phldrT="[Text]" custT="1"/>
      <dgm:spPr>
        <a:solidFill>
          <a:srgbClr val="00AEC7"/>
        </a:solidFill>
        <a:ln>
          <a:solidFill>
            <a:srgbClr val="00AEC7"/>
          </a:solidFill>
        </a:ln>
      </dgm:spPr>
      <dgm:t>
        <a:bodyPr/>
        <a:lstStyle/>
        <a:p>
          <a:r>
            <a:rPr lang="en-US" sz="4400" dirty="0"/>
            <a:t>2</a:t>
          </a:r>
        </a:p>
      </dgm:t>
    </dgm:pt>
    <dgm:pt modelId="{2E0ED49A-95E4-445A-A0AB-0BA32F6718C7}" type="parTrans" cxnId="{44D8F053-3B9C-432F-8FBD-BCBE4B916BD0}">
      <dgm:prSet/>
      <dgm:spPr/>
      <dgm:t>
        <a:bodyPr/>
        <a:lstStyle/>
        <a:p>
          <a:endParaRPr lang="en-US"/>
        </a:p>
      </dgm:t>
    </dgm:pt>
    <dgm:pt modelId="{B5C2D7F1-DC08-4A1E-87E6-D1245985485A}" type="sibTrans" cxnId="{44D8F053-3B9C-432F-8FBD-BCBE4B916BD0}">
      <dgm:prSet/>
      <dgm:spPr/>
      <dgm:t>
        <a:bodyPr/>
        <a:lstStyle/>
        <a:p>
          <a:endParaRPr lang="en-US"/>
        </a:p>
      </dgm:t>
    </dgm:pt>
    <dgm:pt modelId="{062210EE-4A07-4FF7-870C-BB3088D62C49}">
      <dgm:prSet phldrT="[Text]" custT="1"/>
      <dgm:spPr>
        <a:ln>
          <a:solidFill>
            <a:srgbClr val="00AEC7"/>
          </a:solidFill>
        </a:ln>
      </dgm:spPr>
      <dgm:t>
        <a:bodyPr/>
        <a:lstStyle/>
        <a:p>
          <a:r>
            <a:rPr lang="en-US" sz="2400" dirty="0">
              <a:solidFill>
                <a:srgbClr val="565A5C"/>
              </a:solidFill>
              <a:latin typeface="Arial" panose="020B0604020202020204" pitchFamily="34" charset="0"/>
              <a:cs typeface="Arial" panose="020B0604020202020204" pitchFamily="34" charset="0"/>
            </a:rPr>
            <a:t>Ideal environment</a:t>
          </a:r>
        </a:p>
      </dgm:t>
    </dgm:pt>
    <dgm:pt modelId="{50ED73F9-349B-4F31-AC13-BBE751B57FE2}" type="parTrans" cxnId="{69FB6B3D-A188-40F9-9667-960374332996}">
      <dgm:prSet/>
      <dgm:spPr/>
      <dgm:t>
        <a:bodyPr/>
        <a:lstStyle/>
        <a:p>
          <a:endParaRPr lang="en-US"/>
        </a:p>
      </dgm:t>
    </dgm:pt>
    <dgm:pt modelId="{9ED7799F-9935-4196-8895-FA602B09E5EC}" type="sibTrans" cxnId="{69FB6B3D-A188-40F9-9667-960374332996}">
      <dgm:prSet/>
      <dgm:spPr/>
      <dgm:t>
        <a:bodyPr/>
        <a:lstStyle/>
        <a:p>
          <a:endParaRPr lang="en-US"/>
        </a:p>
      </dgm:t>
    </dgm:pt>
    <dgm:pt modelId="{76A32237-FEA4-4B59-806D-6B8AB32A5A2C}">
      <dgm:prSet phldrT="[Text]" custT="1"/>
      <dgm:spPr>
        <a:solidFill>
          <a:srgbClr val="73B44A"/>
        </a:solidFill>
        <a:ln>
          <a:solidFill>
            <a:srgbClr val="73B44A"/>
          </a:solidFill>
        </a:ln>
      </dgm:spPr>
      <dgm:t>
        <a:bodyPr/>
        <a:lstStyle/>
        <a:p>
          <a:r>
            <a:rPr lang="en-US" sz="4400" dirty="0"/>
            <a:t>3</a:t>
          </a:r>
          <a:endParaRPr lang="en-US" sz="3700" dirty="0"/>
        </a:p>
      </dgm:t>
    </dgm:pt>
    <dgm:pt modelId="{6B497D8B-CEA7-496A-B3C9-CFF72C3B3E53}" type="parTrans" cxnId="{C48C9D1E-0781-45D3-B144-82569950C4B9}">
      <dgm:prSet/>
      <dgm:spPr/>
      <dgm:t>
        <a:bodyPr/>
        <a:lstStyle/>
        <a:p>
          <a:endParaRPr lang="en-US"/>
        </a:p>
      </dgm:t>
    </dgm:pt>
    <dgm:pt modelId="{CCC688A2-FD97-42B7-ACA9-E6E17F77E7C1}" type="sibTrans" cxnId="{C48C9D1E-0781-45D3-B144-82569950C4B9}">
      <dgm:prSet/>
      <dgm:spPr/>
      <dgm:t>
        <a:bodyPr/>
        <a:lstStyle/>
        <a:p>
          <a:endParaRPr lang="en-US"/>
        </a:p>
      </dgm:t>
    </dgm:pt>
    <dgm:pt modelId="{E439141A-15D7-4BC0-93B0-FA759CA57298}">
      <dgm:prSet phldrT="[Text]" custT="1"/>
      <dgm:spPr>
        <a:ln>
          <a:solidFill>
            <a:srgbClr val="73B44A"/>
          </a:solidFill>
        </a:ln>
      </dgm:spPr>
      <dgm:t>
        <a:bodyPr/>
        <a:lstStyle/>
        <a:p>
          <a:r>
            <a:rPr lang="en-US" sz="2400" dirty="0">
              <a:solidFill>
                <a:srgbClr val="565A5C"/>
              </a:solidFill>
              <a:latin typeface="Arial" panose="020B0604020202020204" pitchFamily="34" charset="0"/>
              <a:cs typeface="Arial" panose="020B0604020202020204" pitchFamily="34" charset="0"/>
            </a:rPr>
            <a:t>Bridge for health equity</a:t>
          </a:r>
        </a:p>
      </dgm:t>
    </dgm:pt>
    <dgm:pt modelId="{9FDAAF7B-3D2B-4B02-8732-B4EDF65D8323}" type="parTrans" cxnId="{B954210C-FFA1-46D3-B535-FC622EDC3052}">
      <dgm:prSet/>
      <dgm:spPr/>
      <dgm:t>
        <a:bodyPr/>
        <a:lstStyle/>
        <a:p>
          <a:endParaRPr lang="en-US"/>
        </a:p>
      </dgm:t>
    </dgm:pt>
    <dgm:pt modelId="{C25FDBCE-0B22-46BA-85A4-F689EAC8FDEA}" type="sibTrans" cxnId="{B954210C-FFA1-46D3-B535-FC622EDC3052}">
      <dgm:prSet/>
      <dgm:spPr/>
      <dgm:t>
        <a:bodyPr/>
        <a:lstStyle/>
        <a:p>
          <a:endParaRPr lang="en-US"/>
        </a:p>
      </dgm:t>
    </dgm:pt>
    <dgm:pt modelId="{04F0FE90-4564-4FB1-B59E-1E11C5218789}">
      <dgm:prSet custT="1"/>
      <dgm:spPr>
        <a:ln>
          <a:solidFill>
            <a:srgbClr val="994878"/>
          </a:solidFill>
        </a:ln>
      </dgm:spPr>
      <dgm:t>
        <a:bodyPr/>
        <a:lstStyle/>
        <a:p>
          <a:r>
            <a:rPr lang="en-US" sz="1600" dirty="0">
              <a:solidFill>
                <a:srgbClr val="565A5C"/>
              </a:solidFill>
              <a:latin typeface="Arial" panose="020B0604020202020204" pitchFamily="34" charset="0"/>
              <a:cs typeface="Arial" panose="020B0604020202020204" pitchFamily="34" charset="0"/>
            </a:rPr>
            <a:t>Explain type 1 diabetes, CGM, and barriers for patients/families</a:t>
          </a:r>
        </a:p>
      </dgm:t>
    </dgm:pt>
    <dgm:pt modelId="{4BAA36AA-875E-4006-9632-BE1F47FDC15F}" type="parTrans" cxnId="{8D02768A-CE3D-45BF-BCC2-3A50E94DD54C}">
      <dgm:prSet/>
      <dgm:spPr/>
      <dgm:t>
        <a:bodyPr/>
        <a:lstStyle/>
        <a:p>
          <a:endParaRPr lang="en-US"/>
        </a:p>
      </dgm:t>
    </dgm:pt>
    <dgm:pt modelId="{74B873E0-C06A-4243-A3A9-32D4AE3B7523}" type="sibTrans" cxnId="{8D02768A-CE3D-45BF-BCC2-3A50E94DD54C}">
      <dgm:prSet/>
      <dgm:spPr/>
      <dgm:t>
        <a:bodyPr/>
        <a:lstStyle/>
        <a:p>
          <a:endParaRPr lang="en-US"/>
        </a:p>
      </dgm:t>
    </dgm:pt>
    <dgm:pt modelId="{17835F14-6CBC-44D0-AA42-6202C88798D3}">
      <dgm:prSet custT="1"/>
      <dgm:spPr>
        <a:ln>
          <a:solidFill>
            <a:srgbClr val="994878"/>
          </a:solidFill>
        </a:ln>
      </dgm:spPr>
      <dgm:t>
        <a:bodyPr/>
        <a:lstStyle/>
        <a:p>
          <a:r>
            <a:rPr lang="en-US" sz="1600" dirty="0">
              <a:solidFill>
                <a:srgbClr val="565A5C"/>
              </a:solidFill>
              <a:latin typeface="Arial" panose="020B0604020202020204" pitchFamily="34" charset="0"/>
              <a:cs typeface="Arial" panose="020B0604020202020204" pitchFamily="34" charset="0"/>
            </a:rPr>
            <a:t>Utilize QI tools to understand current state: sFMEA &amp; detailed process map</a:t>
          </a:r>
        </a:p>
      </dgm:t>
    </dgm:pt>
    <dgm:pt modelId="{611F719A-DA0E-4610-9917-03374BE2ECB6}" type="parTrans" cxnId="{ED5F3BE6-9858-48F9-B470-11CF1C38650C}">
      <dgm:prSet/>
      <dgm:spPr/>
      <dgm:t>
        <a:bodyPr/>
        <a:lstStyle/>
        <a:p>
          <a:endParaRPr lang="en-US"/>
        </a:p>
      </dgm:t>
    </dgm:pt>
    <dgm:pt modelId="{92C6E250-7D21-4311-A0C8-5ABFFEEFCE41}" type="sibTrans" cxnId="{ED5F3BE6-9858-48F9-B470-11CF1C38650C}">
      <dgm:prSet/>
      <dgm:spPr/>
      <dgm:t>
        <a:bodyPr/>
        <a:lstStyle/>
        <a:p>
          <a:endParaRPr lang="en-US"/>
        </a:p>
      </dgm:t>
    </dgm:pt>
    <dgm:pt modelId="{A3CDF0CC-670A-4D78-8F51-56603EF43794}">
      <dgm:prSet/>
      <dgm:spPr>
        <a:ln>
          <a:solidFill>
            <a:srgbClr val="00AEC7"/>
          </a:solidFill>
        </a:ln>
      </dgm:spPr>
      <dgm:t>
        <a:bodyPr/>
        <a:lstStyle/>
        <a:p>
          <a:r>
            <a:rPr lang="en-US" sz="1600" dirty="0">
              <a:solidFill>
                <a:srgbClr val="565A5C"/>
              </a:solidFill>
              <a:latin typeface="Arial" panose="020B0604020202020204" pitchFamily="34" charset="0"/>
              <a:cs typeface="Arial" panose="020B0604020202020204" pitchFamily="34" charset="0"/>
            </a:rPr>
            <a:t>Create a narrative about equitable and improved care </a:t>
          </a:r>
        </a:p>
      </dgm:t>
    </dgm:pt>
    <dgm:pt modelId="{3D144E50-C255-4983-9491-F30675C3579D}" type="parTrans" cxnId="{924048B1-5193-4EAA-B80F-61A4883B2179}">
      <dgm:prSet/>
      <dgm:spPr/>
      <dgm:t>
        <a:bodyPr/>
        <a:lstStyle/>
        <a:p>
          <a:endParaRPr lang="en-US"/>
        </a:p>
      </dgm:t>
    </dgm:pt>
    <dgm:pt modelId="{559F226E-D365-47F7-B84D-817B750B9F22}" type="sibTrans" cxnId="{924048B1-5193-4EAA-B80F-61A4883B2179}">
      <dgm:prSet/>
      <dgm:spPr/>
      <dgm:t>
        <a:bodyPr/>
        <a:lstStyle/>
        <a:p>
          <a:endParaRPr lang="en-US"/>
        </a:p>
      </dgm:t>
    </dgm:pt>
    <dgm:pt modelId="{44D5A373-88B8-4A50-85BB-BE6DC38B200F}">
      <dgm:prSet/>
      <dgm:spPr>
        <a:ln>
          <a:solidFill>
            <a:srgbClr val="00AEC7"/>
          </a:solidFill>
        </a:ln>
      </dgm:spPr>
      <dgm:t>
        <a:bodyPr/>
        <a:lstStyle/>
        <a:p>
          <a:r>
            <a:rPr lang="en-US" sz="1600" dirty="0">
              <a:solidFill>
                <a:srgbClr val="565A5C"/>
              </a:solidFill>
              <a:latin typeface="Arial" panose="020B0604020202020204" pitchFamily="34" charset="0"/>
              <a:cs typeface="Arial" panose="020B0604020202020204" pitchFamily="34" charset="0"/>
            </a:rPr>
            <a:t>Use QI tools to envision an ideal environment: Voice of the Customer</a:t>
          </a:r>
        </a:p>
      </dgm:t>
    </dgm:pt>
    <dgm:pt modelId="{C29853F5-64DA-4C9C-88A6-63BD80913432}" type="parTrans" cxnId="{194A7788-86D9-4848-93BD-E370FC0B6082}">
      <dgm:prSet/>
      <dgm:spPr/>
      <dgm:t>
        <a:bodyPr/>
        <a:lstStyle/>
        <a:p>
          <a:endParaRPr lang="en-US"/>
        </a:p>
      </dgm:t>
    </dgm:pt>
    <dgm:pt modelId="{6B09D8F2-7882-4365-BAF5-51694FE66EA0}" type="sibTrans" cxnId="{194A7788-86D9-4848-93BD-E370FC0B6082}">
      <dgm:prSet/>
      <dgm:spPr/>
      <dgm:t>
        <a:bodyPr/>
        <a:lstStyle/>
        <a:p>
          <a:endParaRPr lang="en-US"/>
        </a:p>
      </dgm:t>
    </dgm:pt>
    <dgm:pt modelId="{1352B8D9-D702-4A04-A9D2-A204AB35480C}">
      <dgm:prSet/>
      <dgm:spPr>
        <a:ln>
          <a:solidFill>
            <a:srgbClr val="73B44A"/>
          </a:solidFill>
        </a:ln>
      </dgm:spPr>
      <dgm:t>
        <a:bodyPr/>
        <a:lstStyle/>
        <a:p>
          <a:r>
            <a:rPr lang="en-US" sz="1500" dirty="0">
              <a:solidFill>
                <a:srgbClr val="565A5C"/>
              </a:solidFill>
              <a:latin typeface="Arial" panose="020B0604020202020204" pitchFamily="34" charset="0"/>
              <a:cs typeface="Arial" panose="020B0604020202020204" pitchFamily="34" charset="0"/>
            </a:rPr>
            <a:t>Create bridges for patients, remove barriers, and narrow the health equity gap</a:t>
          </a:r>
        </a:p>
      </dgm:t>
    </dgm:pt>
    <dgm:pt modelId="{7E8FD9D6-698F-445C-BD5F-085D66FE3FD0}" type="parTrans" cxnId="{01DE8F4C-8A80-4AE3-B8C7-288155B55E49}">
      <dgm:prSet/>
      <dgm:spPr/>
      <dgm:t>
        <a:bodyPr/>
        <a:lstStyle/>
        <a:p>
          <a:endParaRPr lang="en-US"/>
        </a:p>
      </dgm:t>
    </dgm:pt>
    <dgm:pt modelId="{F936AF1B-C2AE-48AD-B50A-41E49278EC4E}" type="sibTrans" cxnId="{01DE8F4C-8A80-4AE3-B8C7-288155B55E49}">
      <dgm:prSet/>
      <dgm:spPr/>
      <dgm:t>
        <a:bodyPr/>
        <a:lstStyle/>
        <a:p>
          <a:endParaRPr lang="en-US"/>
        </a:p>
      </dgm:t>
    </dgm:pt>
    <dgm:pt modelId="{CE412B8C-BFDC-4E3F-9E8A-99DBA819D4FE}">
      <dgm:prSet/>
      <dgm:spPr>
        <a:ln>
          <a:solidFill>
            <a:srgbClr val="73B44A"/>
          </a:solidFill>
        </a:ln>
      </dgm:spPr>
      <dgm:t>
        <a:bodyPr/>
        <a:lstStyle/>
        <a:p>
          <a:r>
            <a:rPr lang="en-US" sz="1500" dirty="0">
              <a:solidFill>
                <a:srgbClr val="565A5C"/>
              </a:solidFill>
              <a:latin typeface="Arial" panose="020B0604020202020204" pitchFamily="34" charset="0"/>
              <a:cs typeface="Arial" panose="020B0604020202020204" pitchFamily="34" charset="0"/>
            </a:rPr>
            <a:t>Implement QI tools to bridge the gap (narrow the gap!): Bridge tool &amp; PDSAs</a:t>
          </a:r>
        </a:p>
      </dgm:t>
    </dgm:pt>
    <dgm:pt modelId="{24D45218-0C86-4F6C-90DC-919D689A1C5D}" type="parTrans" cxnId="{E663F488-73CD-4CC3-AF48-354193E80DE7}">
      <dgm:prSet/>
      <dgm:spPr/>
      <dgm:t>
        <a:bodyPr/>
        <a:lstStyle/>
        <a:p>
          <a:endParaRPr lang="en-US"/>
        </a:p>
      </dgm:t>
    </dgm:pt>
    <dgm:pt modelId="{AFD732E4-BA82-42C4-BF0F-896F79FBE1AA}" type="sibTrans" cxnId="{E663F488-73CD-4CC3-AF48-354193E80DE7}">
      <dgm:prSet/>
      <dgm:spPr/>
      <dgm:t>
        <a:bodyPr/>
        <a:lstStyle/>
        <a:p>
          <a:endParaRPr lang="en-US"/>
        </a:p>
      </dgm:t>
    </dgm:pt>
    <dgm:pt modelId="{0F2FFE6A-202D-444D-8911-0053AC1A4FC7}" type="pres">
      <dgm:prSet presAssocID="{88024D75-ADF0-414F-B35C-33F1A0E4F928}" presName="linearFlow" presStyleCnt="0">
        <dgm:presLayoutVars>
          <dgm:dir/>
          <dgm:animLvl val="lvl"/>
          <dgm:resizeHandles val="exact"/>
        </dgm:presLayoutVars>
      </dgm:prSet>
      <dgm:spPr/>
    </dgm:pt>
    <dgm:pt modelId="{1F5E14C0-E785-4A83-89CD-A18DEBB287B1}" type="pres">
      <dgm:prSet presAssocID="{F4403F3A-E4BC-488B-BE67-44673A6C41D8}" presName="composite" presStyleCnt="0"/>
      <dgm:spPr/>
    </dgm:pt>
    <dgm:pt modelId="{5CAF5213-047C-46E4-9164-DB436E600CE6}" type="pres">
      <dgm:prSet presAssocID="{F4403F3A-E4BC-488B-BE67-44673A6C41D8}" presName="parentText" presStyleLbl="alignNode1" presStyleIdx="0" presStyleCnt="3">
        <dgm:presLayoutVars>
          <dgm:chMax val="1"/>
          <dgm:bulletEnabled val="1"/>
        </dgm:presLayoutVars>
      </dgm:prSet>
      <dgm:spPr/>
    </dgm:pt>
    <dgm:pt modelId="{E373ACBF-9F87-4A4E-BF88-191420B051FD}" type="pres">
      <dgm:prSet presAssocID="{F4403F3A-E4BC-488B-BE67-44673A6C41D8}" presName="descendantText" presStyleLbl="alignAcc1" presStyleIdx="0" presStyleCnt="3">
        <dgm:presLayoutVars>
          <dgm:bulletEnabled val="1"/>
        </dgm:presLayoutVars>
      </dgm:prSet>
      <dgm:spPr/>
    </dgm:pt>
    <dgm:pt modelId="{FC7E5DCC-6599-4893-A557-E3B7CAD8091D}" type="pres">
      <dgm:prSet presAssocID="{A744CB17-622D-4F46-95A0-7AF2E02E7E69}" presName="sp" presStyleCnt="0"/>
      <dgm:spPr/>
    </dgm:pt>
    <dgm:pt modelId="{972DAC7E-003C-4AF3-8EBC-1A4ABA54EADD}" type="pres">
      <dgm:prSet presAssocID="{91A94B0A-D2B3-47AF-833C-BFBA2D6CDA35}" presName="composite" presStyleCnt="0"/>
      <dgm:spPr/>
    </dgm:pt>
    <dgm:pt modelId="{8F445B7D-0A84-4229-80D2-6EEC5E1C92CA}" type="pres">
      <dgm:prSet presAssocID="{91A94B0A-D2B3-47AF-833C-BFBA2D6CDA35}" presName="parentText" presStyleLbl="alignNode1" presStyleIdx="1" presStyleCnt="3">
        <dgm:presLayoutVars>
          <dgm:chMax val="1"/>
          <dgm:bulletEnabled val="1"/>
        </dgm:presLayoutVars>
      </dgm:prSet>
      <dgm:spPr/>
    </dgm:pt>
    <dgm:pt modelId="{5A467F42-2BAC-4E27-BB64-C2F402754D2A}" type="pres">
      <dgm:prSet presAssocID="{91A94B0A-D2B3-47AF-833C-BFBA2D6CDA35}" presName="descendantText" presStyleLbl="alignAcc1" presStyleIdx="1" presStyleCnt="3">
        <dgm:presLayoutVars>
          <dgm:bulletEnabled val="1"/>
        </dgm:presLayoutVars>
      </dgm:prSet>
      <dgm:spPr/>
    </dgm:pt>
    <dgm:pt modelId="{405E04D4-08CB-47C9-97EE-BA2DAE6F7229}" type="pres">
      <dgm:prSet presAssocID="{B5C2D7F1-DC08-4A1E-87E6-D1245985485A}" presName="sp" presStyleCnt="0"/>
      <dgm:spPr/>
    </dgm:pt>
    <dgm:pt modelId="{D58DE5C3-69CE-447B-94CB-3BF9BDC1D1BF}" type="pres">
      <dgm:prSet presAssocID="{76A32237-FEA4-4B59-806D-6B8AB32A5A2C}" presName="composite" presStyleCnt="0"/>
      <dgm:spPr/>
    </dgm:pt>
    <dgm:pt modelId="{8A302A3C-3673-4E81-84DF-3F2B60426EBD}" type="pres">
      <dgm:prSet presAssocID="{76A32237-FEA4-4B59-806D-6B8AB32A5A2C}" presName="parentText" presStyleLbl="alignNode1" presStyleIdx="2" presStyleCnt="3">
        <dgm:presLayoutVars>
          <dgm:chMax val="1"/>
          <dgm:bulletEnabled val="1"/>
        </dgm:presLayoutVars>
      </dgm:prSet>
      <dgm:spPr/>
    </dgm:pt>
    <dgm:pt modelId="{3F3D8B0E-F353-4703-A9D4-84A972B32D77}" type="pres">
      <dgm:prSet presAssocID="{76A32237-FEA4-4B59-806D-6B8AB32A5A2C}" presName="descendantText" presStyleLbl="alignAcc1" presStyleIdx="2" presStyleCnt="3">
        <dgm:presLayoutVars>
          <dgm:bulletEnabled val="1"/>
        </dgm:presLayoutVars>
      </dgm:prSet>
      <dgm:spPr/>
    </dgm:pt>
  </dgm:ptLst>
  <dgm:cxnLst>
    <dgm:cxn modelId="{312F4304-369B-4A48-A356-B3874370A077}" type="presOf" srcId="{91A94B0A-D2B3-47AF-833C-BFBA2D6CDA35}" destId="{8F445B7D-0A84-4229-80D2-6EEC5E1C92CA}" srcOrd="0" destOrd="0" presId="urn:microsoft.com/office/officeart/2005/8/layout/chevron2"/>
    <dgm:cxn modelId="{B954210C-FFA1-46D3-B535-FC622EDC3052}" srcId="{76A32237-FEA4-4B59-806D-6B8AB32A5A2C}" destId="{E439141A-15D7-4BC0-93B0-FA759CA57298}" srcOrd="0" destOrd="0" parTransId="{9FDAAF7B-3D2B-4B02-8732-B4EDF65D8323}" sibTransId="{C25FDBCE-0B22-46BA-85A4-F689EAC8FDEA}"/>
    <dgm:cxn modelId="{C48C9D1E-0781-45D3-B144-82569950C4B9}" srcId="{88024D75-ADF0-414F-B35C-33F1A0E4F928}" destId="{76A32237-FEA4-4B59-806D-6B8AB32A5A2C}" srcOrd="2" destOrd="0" parTransId="{6B497D8B-CEA7-496A-B3C9-CFF72C3B3E53}" sibTransId="{CCC688A2-FD97-42B7-ACA9-E6E17F77E7C1}"/>
    <dgm:cxn modelId="{8F1AE731-7FBE-48B5-9268-B4077F5519E7}" type="presOf" srcId="{1352B8D9-D702-4A04-A9D2-A204AB35480C}" destId="{3F3D8B0E-F353-4703-A9D4-84A972B32D77}" srcOrd="0" destOrd="1" presId="urn:microsoft.com/office/officeart/2005/8/layout/chevron2"/>
    <dgm:cxn modelId="{8BE4663C-BBC8-4FB0-84AB-0A58BA287BB9}" type="presOf" srcId="{44D5A373-88B8-4A50-85BB-BE6DC38B200F}" destId="{5A467F42-2BAC-4E27-BB64-C2F402754D2A}" srcOrd="0" destOrd="2" presId="urn:microsoft.com/office/officeart/2005/8/layout/chevron2"/>
    <dgm:cxn modelId="{69FB6B3D-A188-40F9-9667-960374332996}" srcId="{91A94B0A-D2B3-47AF-833C-BFBA2D6CDA35}" destId="{062210EE-4A07-4FF7-870C-BB3088D62C49}" srcOrd="0" destOrd="0" parTransId="{50ED73F9-349B-4F31-AC13-BBE751B57FE2}" sibTransId="{9ED7799F-9935-4196-8895-FA602B09E5EC}"/>
    <dgm:cxn modelId="{05F4C05F-87A6-41D9-B103-BD7BD679358F}" srcId="{88024D75-ADF0-414F-B35C-33F1A0E4F928}" destId="{F4403F3A-E4BC-488B-BE67-44673A6C41D8}" srcOrd="0" destOrd="0" parTransId="{499A2273-DD5A-47BB-927D-86A66269DC78}" sibTransId="{A744CB17-622D-4F46-95A0-7AF2E02E7E69}"/>
    <dgm:cxn modelId="{97B0C449-A5FC-4694-B086-F938BADAABCF}" type="presOf" srcId="{76A32237-FEA4-4B59-806D-6B8AB32A5A2C}" destId="{8A302A3C-3673-4E81-84DF-3F2B60426EBD}" srcOrd="0" destOrd="0" presId="urn:microsoft.com/office/officeart/2005/8/layout/chevron2"/>
    <dgm:cxn modelId="{01DE8F4C-8A80-4AE3-B8C7-288155B55E49}" srcId="{E439141A-15D7-4BC0-93B0-FA759CA57298}" destId="{1352B8D9-D702-4A04-A9D2-A204AB35480C}" srcOrd="0" destOrd="0" parTransId="{7E8FD9D6-698F-445C-BD5F-085D66FE3FD0}" sibTransId="{F936AF1B-C2AE-48AD-B50A-41E49278EC4E}"/>
    <dgm:cxn modelId="{44D8F053-3B9C-432F-8FBD-BCBE4B916BD0}" srcId="{88024D75-ADF0-414F-B35C-33F1A0E4F928}" destId="{91A94B0A-D2B3-47AF-833C-BFBA2D6CDA35}" srcOrd="1" destOrd="0" parTransId="{2E0ED49A-95E4-445A-A0AB-0BA32F6718C7}" sibTransId="{B5C2D7F1-DC08-4A1E-87E6-D1245985485A}"/>
    <dgm:cxn modelId="{194A7788-86D9-4848-93BD-E370FC0B6082}" srcId="{062210EE-4A07-4FF7-870C-BB3088D62C49}" destId="{44D5A373-88B8-4A50-85BB-BE6DC38B200F}" srcOrd="1" destOrd="0" parTransId="{C29853F5-64DA-4C9C-88A6-63BD80913432}" sibTransId="{6B09D8F2-7882-4365-BAF5-51694FE66EA0}"/>
    <dgm:cxn modelId="{E663F488-73CD-4CC3-AF48-354193E80DE7}" srcId="{E439141A-15D7-4BC0-93B0-FA759CA57298}" destId="{CE412B8C-BFDC-4E3F-9E8A-99DBA819D4FE}" srcOrd="1" destOrd="0" parTransId="{24D45218-0C86-4F6C-90DC-919D689A1C5D}" sibTransId="{AFD732E4-BA82-42C4-BF0F-896F79FBE1AA}"/>
    <dgm:cxn modelId="{8D02768A-CE3D-45BF-BCC2-3A50E94DD54C}" srcId="{10D53DD1-0D97-4125-8E98-8CEB7AF281FA}" destId="{04F0FE90-4564-4FB1-B59E-1E11C5218789}" srcOrd="0" destOrd="0" parTransId="{4BAA36AA-875E-4006-9632-BE1F47FDC15F}" sibTransId="{74B873E0-C06A-4243-A3A9-32D4AE3B7523}"/>
    <dgm:cxn modelId="{2C7B0295-98EA-4B2D-9CB7-9B28260BB19A}" srcId="{F4403F3A-E4BC-488B-BE67-44673A6C41D8}" destId="{10D53DD1-0D97-4125-8E98-8CEB7AF281FA}" srcOrd="0" destOrd="0" parTransId="{7C333238-035F-4128-A42B-63DBDA177FD9}" sibTransId="{45F9413E-DE15-401E-AC7C-4A295BEBAAA9}"/>
    <dgm:cxn modelId="{1570E8A4-46FF-4E56-80C7-248D8A17AF2D}" type="presOf" srcId="{CE412B8C-BFDC-4E3F-9E8A-99DBA819D4FE}" destId="{3F3D8B0E-F353-4703-A9D4-84A972B32D77}" srcOrd="0" destOrd="2" presId="urn:microsoft.com/office/officeart/2005/8/layout/chevron2"/>
    <dgm:cxn modelId="{4C7478A8-B87A-4585-A15F-85146BC54170}" type="presOf" srcId="{17835F14-6CBC-44D0-AA42-6202C88798D3}" destId="{E373ACBF-9F87-4A4E-BF88-191420B051FD}" srcOrd="0" destOrd="2" presId="urn:microsoft.com/office/officeart/2005/8/layout/chevron2"/>
    <dgm:cxn modelId="{93330FAD-FD07-4978-BA37-9DCDF287B1AD}" type="presOf" srcId="{10D53DD1-0D97-4125-8E98-8CEB7AF281FA}" destId="{E373ACBF-9F87-4A4E-BF88-191420B051FD}" srcOrd="0" destOrd="0" presId="urn:microsoft.com/office/officeart/2005/8/layout/chevron2"/>
    <dgm:cxn modelId="{924048B1-5193-4EAA-B80F-61A4883B2179}" srcId="{062210EE-4A07-4FF7-870C-BB3088D62C49}" destId="{A3CDF0CC-670A-4D78-8F51-56603EF43794}" srcOrd="0" destOrd="0" parTransId="{3D144E50-C255-4983-9491-F30675C3579D}" sibTransId="{559F226E-D365-47F7-B84D-817B750B9F22}"/>
    <dgm:cxn modelId="{ED2A8AB1-E17C-424D-B150-38CA85AA885A}" type="presOf" srcId="{062210EE-4A07-4FF7-870C-BB3088D62C49}" destId="{5A467F42-2BAC-4E27-BB64-C2F402754D2A}" srcOrd="0" destOrd="0" presId="urn:microsoft.com/office/officeart/2005/8/layout/chevron2"/>
    <dgm:cxn modelId="{1FAB94B4-29FD-4494-AEFA-7A12378293FB}" type="presOf" srcId="{88024D75-ADF0-414F-B35C-33F1A0E4F928}" destId="{0F2FFE6A-202D-444D-8911-0053AC1A4FC7}" srcOrd="0" destOrd="0" presId="urn:microsoft.com/office/officeart/2005/8/layout/chevron2"/>
    <dgm:cxn modelId="{09460FB6-D0E7-4C1D-ACD6-8B4002976649}" type="presOf" srcId="{A3CDF0CC-670A-4D78-8F51-56603EF43794}" destId="{5A467F42-2BAC-4E27-BB64-C2F402754D2A}" srcOrd="0" destOrd="1" presId="urn:microsoft.com/office/officeart/2005/8/layout/chevron2"/>
    <dgm:cxn modelId="{EF9364DC-B051-45B2-A851-4AE5539009F0}" type="presOf" srcId="{04F0FE90-4564-4FB1-B59E-1E11C5218789}" destId="{E373ACBF-9F87-4A4E-BF88-191420B051FD}" srcOrd="0" destOrd="1" presId="urn:microsoft.com/office/officeart/2005/8/layout/chevron2"/>
    <dgm:cxn modelId="{ED5F3BE6-9858-48F9-B470-11CF1C38650C}" srcId="{10D53DD1-0D97-4125-8E98-8CEB7AF281FA}" destId="{17835F14-6CBC-44D0-AA42-6202C88798D3}" srcOrd="1" destOrd="0" parTransId="{611F719A-DA0E-4610-9917-03374BE2ECB6}" sibTransId="{92C6E250-7D21-4311-A0C8-5ABFFEEFCE41}"/>
    <dgm:cxn modelId="{FB5DA8EE-7FD1-49CC-B782-9B340AA30BAA}" type="presOf" srcId="{E439141A-15D7-4BC0-93B0-FA759CA57298}" destId="{3F3D8B0E-F353-4703-A9D4-84A972B32D77}" srcOrd="0" destOrd="0" presId="urn:microsoft.com/office/officeart/2005/8/layout/chevron2"/>
    <dgm:cxn modelId="{892305FB-21E4-473B-966A-612F100DA230}" type="presOf" srcId="{F4403F3A-E4BC-488B-BE67-44673A6C41D8}" destId="{5CAF5213-047C-46E4-9164-DB436E600CE6}" srcOrd="0" destOrd="0" presId="urn:microsoft.com/office/officeart/2005/8/layout/chevron2"/>
    <dgm:cxn modelId="{0A0FC93C-D90A-4568-BF82-88CE6E0DCD32}" type="presParOf" srcId="{0F2FFE6A-202D-444D-8911-0053AC1A4FC7}" destId="{1F5E14C0-E785-4A83-89CD-A18DEBB287B1}" srcOrd="0" destOrd="0" presId="urn:microsoft.com/office/officeart/2005/8/layout/chevron2"/>
    <dgm:cxn modelId="{8E169D19-F280-4A30-BF17-BE4CB79EE8F5}" type="presParOf" srcId="{1F5E14C0-E785-4A83-89CD-A18DEBB287B1}" destId="{5CAF5213-047C-46E4-9164-DB436E600CE6}" srcOrd="0" destOrd="0" presId="urn:microsoft.com/office/officeart/2005/8/layout/chevron2"/>
    <dgm:cxn modelId="{6594C36D-660D-4A5E-8956-78A66BCC5514}" type="presParOf" srcId="{1F5E14C0-E785-4A83-89CD-A18DEBB287B1}" destId="{E373ACBF-9F87-4A4E-BF88-191420B051FD}" srcOrd="1" destOrd="0" presId="urn:microsoft.com/office/officeart/2005/8/layout/chevron2"/>
    <dgm:cxn modelId="{7EB3572D-FAEA-486F-8675-9B9BEF4AF519}" type="presParOf" srcId="{0F2FFE6A-202D-444D-8911-0053AC1A4FC7}" destId="{FC7E5DCC-6599-4893-A557-E3B7CAD8091D}" srcOrd="1" destOrd="0" presId="urn:microsoft.com/office/officeart/2005/8/layout/chevron2"/>
    <dgm:cxn modelId="{A7147A18-A079-44FE-A8E9-DA2839F541BA}" type="presParOf" srcId="{0F2FFE6A-202D-444D-8911-0053AC1A4FC7}" destId="{972DAC7E-003C-4AF3-8EBC-1A4ABA54EADD}" srcOrd="2" destOrd="0" presId="urn:microsoft.com/office/officeart/2005/8/layout/chevron2"/>
    <dgm:cxn modelId="{9525F7F6-BDFE-46A7-A401-C06D006641C2}" type="presParOf" srcId="{972DAC7E-003C-4AF3-8EBC-1A4ABA54EADD}" destId="{8F445B7D-0A84-4229-80D2-6EEC5E1C92CA}" srcOrd="0" destOrd="0" presId="urn:microsoft.com/office/officeart/2005/8/layout/chevron2"/>
    <dgm:cxn modelId="{9FCDE452-E0E5-42B3-BFFF-E7F8BD19AD79}" type="presParOf" srcId="{972DAC7E-003C-4AF3-8EBC-1A4ABA54EADD}" destId="{5A467F42-2BAC-4E27-BB64-C2F402754D2A}" srcOrd="1" destOrd="0" presId="urn:microsoft.com/office/officeart/2005/8/layout/chevron2"/>
    <dgm:cxn modelId="{9B392BD6-1638-49A5-A1BD-F2FF4634A3C8}" type="presParOf" srcId="{0F2FFE6A-202D-444D-8911-0053AC1A4FC7}" destId="{405E04D4-08CB-47C9-97EE-BA2DAE6F7229}" srcOrd="3" destOrd="0" presId="urn:microsoft.com/office/officeart/2005/8/layout/chevron2"/>
    <dgm:cxn modelId="{57880F39-E100-479E-AC01-3C0B437243BD}" type="presParOf" srcId="{0F2FFE6A-202D-444D-8911-0053AC1A4FC7}" destId="{D58DE5C3-69CE-447B-94CB-3BF9BDC1D1BF}" srcOrd="4" destOrd="0" presId="urn:microsoft.com/office/officeart/2005/8/layout/chevron2"/>
    <dgm:cxn modelId="{4242F5CE-EA40-423D-900F-AC85F2F55327}" type="presParOf" srcId="{D58DE5C3-69CE-447B-94CB-3BF9BDC1D1BF}" destId="{8A302A3C-3673-4E81-84DF-3F2B60426EBD}" srcOrd="0" destOrd="0" presId="urn:microsoft.com/office/officeart/2005/8/layout/chevron2"/>
    <dgm:cxn modelId="{C02E4766-7B60-44CA-91E0-DE9A003872CF}" type="presParOf" srcId="{D58DE5C3-69CE-447B-94CB-3BF9BDC1D1BF}" destId="{3F3D8B0E-F353-4703-A9D4-84A972B32D7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F5213-047C-46E4-9164-DB436E600CE6}">
      <dsp:nvSpPr>
        <dsp:cNvPr id="0" name=""/>
        <dsp:cNvSpPr/>
      </dsp:nvSpPr>
      <dsp:spPr>
        <a:xfrm rot="5400000">
          <a:off x="-289435" y="295165"/>
          <a:ext cx="1929572" cy="1350700"/>
        </a:xfrm>
        <a:prstGeom prst="chevron">
          <a:avLst/>
        </a:prstGeom>
        <a:solidFill>
          <a:srgbClr val="994878"/>
        </a:solidFill>
        <a:ln w="19050" cap="flat" cmpd="sng" algn="ctr">
          <a:solidFill>
            <a:srgbClr val="99487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1</a:t>
          </a:r>
        </a:p>
      </dsp:txBody>
      <dsp:txXfrm rot="-5400000">
        <a:off x="1" y="681079"/>
        <a:ext cx="1350700" cy="578872"/>
      </dsp:txXfrm>
    </dsp:sp>
    <dsp:sp modelId="{E373ACBF-9F87-4A4E-BF88-191420B051FD}">
      <dsp:nvSpPr>
        <dsp:cNvPr id="0" name=""/>
        <dsp:cNvSpPr/>
      </dsp:nvSpPr>
      <dsp:spPr>
        <a:xfrm rot="5400000">
          <a:off x="4421836" y="-3065406"/>
          <a:ext cx="1254881" cy="7397152"/>
        </a:xfrm>
        <a:prstGeom prst="round2SameRect">
          <a:avLst/>
        </a:prstGeom>
        <a:solidFill>
          <a:schemeClr val="lt1">
            <a:alpha val="90000"/>
            <a:hueOff val="0"/>
            <a:satOff val="0"/>
            <a:lumOff val="0"/>
            <a:alphaOff val="0"/>
          </a:schemeClr>
        </a:solidFill>
        <a:ln w="19050" cap="flat" cmpd="sng" algn="ctr">
          <a:solidFill>
            <a:srgbClr val="99487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rgbClr val="565A5C"/>
              </a:solidFill>
              <a:latin typeface="Arial" panose="020B0604020202020204" pitchFamily="34" charset="0"/>
              <a:cs typeface="Arial" panose="020B0604020202020204" pitchFamily="34" charset="0"/>
            </a:rPr>
            <a:t>Current landscape</a:t>
          </a:r>
        </a:p>
        <a:p>
          <a:pPr marL="342900" lvl="2" indent="-171450" algn="l" defTabSz="711200">
            <a:lnSpc>
              <a:spcPct val="90000"/>
            </a:lnSpc>
            <a:spcBef>
              <a:spcPct val="0"/>
            </a:spcBef>
            <a:spcAft>
              <a:spcPct val="15000"/>
            </a:spcAft>
            <a:buChar char="•"/>
          </a:pPr>
          <a:r>
            <a:rPr lang="en-US" sz="1600" kern="1200" dirty="0">
              <a:solidFill>
                <a:srgbClr val="565A5C"/>
              </a:solidFill>
              <a:latin typeface="Arial" panose="020B0604020202020204" pitchFamily="34" charset="0"/>
              <a:cs typeface="Arial" panose="020B0604020202020204" pitchFamily="34" charset="0"/>
            </a:rPr>
            <a:t>Explain type 1 diabetes, CGM, and barriers for patients/families</a:t>
          </a:r>
        </a:p>
        <a:p>
          <a:pPr marL="342900" lvl="2" indent="-171450" algn="l" defTabSz="711200">
            <a:lnSpc>
              <a:spcPct val="90000"/>
            </a:lnSpc>
            <a:spcBef>
              <a:spcPct val="0"/>
            </a:spcBef>
            <a:spcAft>
              <a:spcPct val="15000"/>
            </a:spcAft>
            <a:buChar char="•"/>
          </a:pPr>
          <a:r>
            <a:rPr lang="en-US" sz="1600" kern="1200" dirty="0">
              <a:solidFill>
                <a:srgbClr val="565A5C"/>
              </a:solidFill>
              <a:latin typeface="Arial" panose="020B0604020202020204" pitchFamily="34" charset="0"/>
              <a:cs typeface="Arial" panose="020B0604020202020204" pitchFamily="34" charset="0"/>
            </a:rPr>
            <a:t>Utilize QI tools to understand current state: sFMEA &amp; detailed process map</a:t>
          </a:r>
        </a:p>
      </dsp:txBody>
      <dsp:txXfrm rot="-5400000">
        <a:off x="1350701" y="66987"/>
        <a:ext cx="7335894" cy="1132365"/>
      </dsp:txXfrm>
    </dsp:sp>
    <dsp:sp modelId="{8F445B7D-0A84-4229-80D2-6EEC5E1C92CA}">
      <dsp:nvSpPr>
        <dsp:cNvPr id="0" name=""/>
        <dsp:cNvSpPr/>
      </dsp:nvSpPr>
      <dsp:spPr>
        <a:xfrm rot="5400000">
          <a:off x="-289435" y="2033983"/>
          <a:ext cx="1929572" cy="1350700"/>
        </a:xfrm>
        <a:prstGeom prst="chevron">
          <a:avLst/>
        </a:prstGeom>
        <a:solidFill>
          <a:srgbClr val="00AEC7"/>
        </a:solidFill>
        <a:ln w="19050" cap="flat" cmpd="sng" algn="ctr">
          <a:solidFill>
            <a:srgbClr val="00AEC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2</a:t>
          </a:r>
        </a:p>
      </dsp:txBody>
      <dsp:txXfrm rot="-5400000">
        <a:off x="1" y="2419897"/>
        <a:ext cx="1350700" cy="578872"/>
      </dsp:txXfrm>
    </dsp:sp>
    <dsp:sp modelId="{5A467F42-2BAC-4E27-BB64-C2F402754D2A}">
      <dsp:nvSpPr>
        <dsp:cNvPr id="0" name=""/>
        <dsp:cNvSpPr/>
      </dsp:nvSpPr>
      <dsp:spPr>
        <a:xfrm rot="5400000">
          <a:off x="4422165" y="-1326917"/>
          <a:ext cx="1254221" cy="7397152"/>
        </a:xfrm>
        <a:prstGeom prst="round2SameRect">
          <a:avLst/>
        </a:prstGeom>
        <a:solidFill>
          <a:schemeClr val="lt1">
            <a:alpha val="90000"/>
            <a:hueOff val="0"/>
            <a:satOff val="0"/>
            <a:lumOff val="0"/>
            <a:alphaOff val="0"/>
          </a:schemeClr>
        </a:solidFill>
        <a:ln w="19050" cap="flat" cmpd="sng" algn="ctr">
          <a:solidFill>
            <a:srgbClr val="00AEC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rgbClr val="565A5C"/>
              </a:solidFill>
              <a:latin typeface="Arial" panose="020B0604020202020204" pitchFamily="34" charset="0"/>
              <a:cs typeface="Arial" panose="020B0604020202020204" pitchFamily="34" charset="0"/>
            </a:rPr>
            <a:t>Ideal environment</a:t>
          </a:r>
        </a:p>
        <a:p>
          <a:pPr marL="342900" lvl="2" indent="-171450" algn="l" defTabSz="711200">
            <a:lnSpc>
              <a:spcPct val="90000"/>
            </a:lnSpc>
            <a:spcBef>
              <a:spcPct val="0"/>
            </a:spcBef>
            <a:spcAft>
              <a:spcPct val="15000"/>
            </a:spcAft>
            <a:buChar char="•"/>
          </a:pPr>
          <a:r>
            <a:rPr lang="en-US" sz="1600" kern="1200" dirty="0">
              <a:solidFill>
                <a:srgbClr val="565A5C"/>
              </a:solidFill>
              <a:latin typeface="Arial" panose="020B0604020202020204" pitchFamily="34" charset="0"/>
              <a:cs typeface="Arial" panose="020B0604020202020204" pitchFamily="34" charset="0"/>
            </a:rPr>
            <a:t>Create a narrative about equitable and improved care </a:t>
          </a:r>
        </a:p>
        <a:p>
          <a:pPr marL="342900" lvl="2" indent="-171450" algn="l" defTabSz="711200">
            <a:lnSpc>
              <a:spcPct val="90000"/>
            </a:lnSpc>
            <a:spcBef>
              <a:spcPct val="0"/>
            </a:spcBef>
            <a:spcAft>
              <a:spcPct val="15000"/>
            </a:spcAft>
            <a:buChar char="•"/>
          </a:pPr>
          <a:r>
            <a:rPr lang="en-US" sz="1600" kern="1200" dirty="0">
              <a:solidFill>
                <a:srgbClr val="565A5C"/>
              </a:solidFill>
              <a:latin typeface="Arial" panose="020B0604020202020204" pitchFamily="34" charset="0"/>
              <a:cs typeface="Arial" panose="020B0604020202020204" pitchFamily="34" charset="0"/>
            </a:rPr>
            <a:t>Use QI tools to envision an ideal environment: Voice of the Customer</a:t>
          </a:r>
        </a:p>
      </dsp:txBody>
      <dsp:txXfrm rot="-5400000">
        <a:off x="1350700" y="1805774"/>
        <a:ext cx="7335926" cy="1131769"/>
      </dsp:txXfrm>
    </dsp:sp>
    <dsp:sp modelId="{8A302A3C-3673-4E81-84DF-3F2B60426EBD}">
      <dsp:nvSpPr>
        <dsp:cNvPr id="0" name=""/>
        <dsp:cNvSpPr/>
      </dsp:nvSpPr>
      <dsp:spPr>
        <a:xfrm rot="5400000">
          <a:off x="-289435" y="3772801"/>
          <a:ext cx="1929572" cy="1350700"/>
        </a:xfrm>
        <a:prstGeom prst="chevron">
          <a:avLst/>
        </a:prstGeom>
        <a:solidFill>
          <a:srgbClr val="73B44A"/>
        </a:solidFill>
        <a:ln w="19050" cap="flat" cmpd="sng" algn="ctr">
          <a:solidFill>
            <a:srgbClr val="73B44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3</a:t>
          </a:r>
          <a:endParaRPr lang="en-US" sz="3700" kern="1200" dirty="0"/>
        </a:p>
      </dsp:txBody>
      <dsp:txXfrm rot="-5400000">
        <a:off x="1" y="4158715"/>
        <a:ext cx="1350700" cy="578872"/>
      </dsp:txXfrm>
    </dsp:sp>
    <dsp:sp modelId="{3F3D8B0E-F353-4703-A9D4-84A972B32D77}">
      <dsp:nvSpPr>
        <dsp:cNvPr id="0" name=""/>
        <dsp:cNvSpPr/>
      </dsp:nvSpPr>
      <dsp:spPr>
        <a:xfrm rot="5400000">
          <a:off x="4422165" y="411900"/>
          <a:ext cx="1254221" cy="7397152"/>
        </a:xfrm>
        <a:prstGeom prst="round2SameRect">
          <a:avLst/>
        </a:prstGeom>
        <a:solidFill>
          <a:schemeClr val="lt1">
            <a:alpha val="90000"/>
            <a:hueOff val="0"/>
            <a:satOff val="0"/>
            <a:lumOff val="0"/>
            <a:alphaOff val="0"/>
          </a:schemeClr>
        </a:solidFill>
        <a:ln w="19050" cap="flat" cmpd="sng" algn="ctr">
          <a:solidFill>
            <a:srgbClr val="73B44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rgbClr val="565A5C"/>
              </a:solidFill>
              <a:latin typeface="Arial" panose="020B0604020202020204" pitchFamily="34" charset="0"/>
              <a:cs typeface="Arial" panose="020B0604020202020204" pitchFamily="34" charset="0"/>
            </a:rPr>
            <a:t>Bridge for health equity</a:t>
          </a:r>
        </a:p>
        <a:p>
          <a:pPr marL="228600" lvl="2" indent="-114300" algn="l" defTabSz="666750">
            <a:lnSpc>
              <a:spcPct val="90000"/>
            </a:lnSpc>
            <a:spcBef>
              <a:spcPct val="0"/>
            </a:spcBef>
            <a:spcAft>
              <a:spcPct val="15000"/>
            </a:spcAft>
            <a:buChar char="•"/>
          </a:pPr>
          <a:r>
            <a:rPr lang="en-US" sz="1500" kern="1200" dirty="0">
              <a:solidFill>
                <a:srgbClr val="565A5C"/>
              </a:solidFill>
              <a:latin typeface="Arial" panose="020B0604020202020204" pitchFamily="34" charset="0"/>
              <a:cs typeface="Arial" panose="020B0604020202020204" pitchFamily="34" charset="0"/>
            </a:rPr>
            <a:t>Create bridges for patients, remove barriers, and narrow the health equity gap</a:t>
          </a:r>
        </a:p>
        <a:p>
          <a:pPr marL="228600" lvl="2" indent="-114300" algn="l" defTabSz="666750">
            <a:lnSpc>
              <a:spcPct val="90000"/>
            </a:lnSpc>
            <a:spcBef>
              <a:spcPct val="0"/>
            </a:spcBef>
            <a:spcAft>
              <a:spcPct val="15000"/>
            </a:spcAft>
            <a:buChar char="•"/>
          </a:pPr>
          <a:r>
            <a:rPr lang="en-US" sz="1500" kern="1200" dirty="0">
              <a:solidFill>
                <a:srgbClr val="565A5C"/>
              </a:solidFill>
              <a:latin typeface="Arial" panose="020B0604020202020204" pitchFamily="34" charset="0"/>
              <a:cs typeface="Arial" panose="020B0604020202020204" pitchFamily="34" charset="0"/>
            </a:rPr>
            <a:t>Implement QI tools to bridge the gap (narrow the gap!): Bridge tool &amp; PDSAs</a:t>
          </a:r>
        </a:p>
      </dsp:txBody>
      <dsp:txXfrm rot="-5400000">
        <a:off x="1350700" y="3544591"/>
        <a:ext cx="7335926" cy="113176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693CC3-C3E8-4EB9-BF92-B21E1621ACC7}" type="datetimeFigureOut">
              <a:rPr lang="en-US" smtClean="0"/>
              <a:t>5/6/2024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95637-6690-4C95-BEED-D4BA53B6429C}" type="slidenum">
              <a:rPr lang="en-US" smtClean="0"/>
              <a:t>‹#›</a:t>
            </a:fld>
            <a:endParaRPr lang="en-US"/>
          </a:p>
        </p:txBody>
      </p:sp>
    </p:spTree>
    <p:extLst>
      <p:ext uri="{BB962C8B-B14F-4D97-AF65-F5344CB8AC3E}">
        <p14:creationId xmlns:p14="http://schemas.microsoft.com/office/powerpoint/2010/main" val="3008389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NANA</a:t>
            </a:r>
          </a:p>
          <a:p>
            <a:endParaRPr lang="en-US" dirty="0"/>
          </a:p>
          <a:p>
            <a:r>
              <a:rPr lang="en-US" dirty="0"/>
              <a:t>A primary driver of death and disability is related to complications from </a:t>
            </a:r>
            <a:r>
              <a:rPr lang="en-US" dirty="0" err="1"/>
              <a:t>HYPERglycemia</a:t>
            </a:r>
            <a:r>
              <a:rPr lang="en-US" dirty="0"/>
              <a:t> (high BG’s) when insulin is not adequately delivered consistently. The primary outcome we measure to assess glycemic control is hemoglobin A1c. As you can see in this graph, there is a logarithmic rise in the rates of diabetes complications as A1c rises.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EC2FA2-330F-4083-8508-B63C8A617E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167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t>NANA</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Fortunately, since the discovery of insulin in the 1920’s by Banting and Best, we have been able to make population level reductions in A1c across all ages. What you are looking at here is an analysis comparing patient data from the T1D Exchange Quality Improvement collaborative  (the largest T1D patient registry in the country) comparing 2010/12 data to 2016/18 data with appreciable decrease in A1c’s between those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Unfortunately, not all patient groups have experienced those successes. Morbidity and mortality in type 1 diabetes (T1D) is grossly marred by key disparities and equity gaps compounded by social determinants of health (SDH): non-medical factors that influence health outcomes.</a:t>
            </a:r>
          </a:p>
          <a:p>
            <a:endParaRPr lang="en-US" dirty="0"/>
          </a:p>
          <a:p>
            <a:r>
              <a:rPr lang="en-US" sz="1200" dirty="0"/>
              <a:t>Locally, black T1D youth have higher hemoglobin A1c’s (HBA1c), lower rates of diabetes technology use, and higher rates of hospitalizations. The implementation of a social determinants of health (SDH) screen provides a systematic screening tool to target high risk patients.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Nationally and Locally, Black T1D youth and youth on public insurance have higher HbA1c, lower rates of diabetes technology use, less clinic visits and higher rates of hospitalizations (all factors which affect patient outcomes.)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2793F-3C94-48D5-9017-065C75A795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968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NANA</a:t>
            </a:r>
          </a:p>
          <a:p>
            <a:endParaRPr lang="en-US"/>
          </a:p>
          <a:p>
            <a:r>
              <a:rPr lang="en-US"/>
              <a:t>This work is not without its challenges. </a:t>
            </a:r>
          </a:p>
          <a:p>
            <a:endParaRPr lang="en-US"/>
          </a:p>
          <a:p>
            <a:r>
              <a:rPr lang="en-US"/>
              <a:t>Inequality would be unequal access to CGM technology. We know that diabetes technology improves diabetes care yet we see this disparity all the time. </a:t>
            </a:r>
          </a:p>
          <a:p>
            <a:endParaRPr lang="en-US"/>
          </a:p>
          <a:p>
            <a:r>
              <a:rPr lang="en-US"/>
              <a:t>Now let’s say we are equal and both patients have CGM’s – CGM’s are evenly distributed; BUT patient 1 has an iPhone with </a:t>
            </a:r>
            <a:r>
              <a:rPr lang="en-US" err="1"/>
              <a:t>wifi</a:t>
            </a:r>
            <a:r>
              <a:rPr lang="en-US"/>
              <a:t> and hotspot so he gets his readings all the time and so do his parents, his teachers, his coaches and his diabetes providers if they so choose; while patient 2 doesn’t have an </a:t>
            </a:r>
            <a:r>
              <a:rPr lang="en-US" err="1"/>
              <a:t>iphone</a:t>
            </a:r>
            <a:r>
              <a:rPr lang="en-US"/>
              <a:t> and doesn’t have internet access at home. Well, that’s ok, right? He has a transmitter. Not everyone has a phone anyway. But that means neither his caregivers, teachers, coaches or diabetes providers are privy to his daily BG patterns and we can easily see how that difference mediates a deviating outcome. An oh, insurance only covers 1 transmitter every 6 months so if it’s lost or broken, this pt could be without his CGM for weeks to months at a time. And we will only give you 2 transmitters at a time and you must called on the 20</a:t>
            </a:r>
            <a:r>
              <a:rPr lang="en-US" baseline="30000"/>
              <a:t>th</a:t>
            </a:r>
            <a:r>
              <a:rPr lang="en-US"/>
              <a:t> day of the month to get your transmitter refills… </a:t>
            </a:r>
          </a:p>
          <a:p>
            <a:endParaRPr lang="en-US"/>
          </a:p>
          <a:p>
            <a:r>
              <a:rPr lang="en-US"/>
              <a:t>So now let’s say we have identified the custom tools to identify and address inequality and now both patients can have a CGM and a phone. Well those custom tools end up being multiple insurance rejection claims, testing BG’s 4X day before you can get it, wearing it 80% of the time before you can reorder, and innumerous denials and appeals and logs that all of you know all too well. </a:t>
            </a:r>
          </a:p>
          <a:p>
            <a:endParaRPr lang="en-US"/>
          </a:p>
          <a:p>
            <a:endParaRPr lang="en-US"/>
          </a:p>
          <a:p>
            <a:r>
              <a:rPr lang="en-US"/>
              <a:t>So where do we go from here? We don’t have the time to talk about social justice BUT the principle is essential. We must FIX THE SYSTEM TO OFFER EQUITABLE ACCESS TO CARE!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6ED4A-EC6E-4466-92F7-E7D971B93D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541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We are so excited about the work we are doing and its affects on patient outcomes. So much so that we are not stopping</a:t>
            </a:r>
            <a:r>
              <a:rPr lang="en-US" baseline="0"/>
              <a:t> with these interventions, we continue to work to improve patient outcomes by meeting patients where they are including partnering with our mobile care center, school partnerships, shared decision making and even partnering with our internal pharmacy and DME providers to offer diabetes technology prescriptions in house, so families don’t have the burden of having to travel to pharmacies or deal with the structural barrier inherent in medical supply companies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E428-FE77-4243-B695-1184FEC0E0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741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EC2FA2-330F-4083-8508-B63C8A617E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1488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08482-9C67-D499-7B22-F9C2C0B10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37717B-6E81-7C0C-085E-955643408E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7D2062-E5E3-D2B9-9C7D-691D2914F338}"/>
              </a:ext>
            </a:extLst>
          </p:cNvPr>
          <p:cNvSpPr>
            <a:spLocks noGrp="1"/>
          </p:cNvSpPr>
          <p:nvPr>
            <p:ph type="dt" sz="half" idx="10"/>
          </p:nvPr>
        </p:nvSpPr>
        <p:spPr/>
        <p:txBody>
          <a:bodyPr/>
          <a:lstStyle/>
          <a:p>
            <a:fld id="{C2672961-78ED-4984-B959-68C7FC91AD59}" type="datetimeFigureOut">
              <a:rPr lang="en-US" smtClean="0"/>
              <a:t>5/6/2024</a:t>
            </a:fld>
            <a:endParaRPr lang="en-US"/>
          </a:p>
        </p:txBody>
      </p:sp>
      <p:sp>
        <p:nvSpPr>
          <p:cNvPr id="5" name="Footer Placeholder 4">
            <a:extLst>
              <a:ext uri="{FF2B5EF4-FFF2-40B4-BE49-F238E27FC236}">
                <a16:creationId xmlns:a16="http://schemas.microsoft.com/office/drawing/2014/main" id="{17347BC9-AB90-D7B2-EC02-2F7E10F60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E293B-CB84-09C6-AB5B-B84B7987A318}"/>
              </a:ext>
            </a:extLst>
          </p:cNvPr>
          <p:cNvSpPr>
            <a:spLocks noGrp="1"/>
          </p:cNvSpPr>
          <p:nvPr>
            <p:ph type="sldNum" sz="quarter" idx="12"/>
          </p:nvPr>
        </p:nvSpPr>
        <p:spPr/>
        <p:txBody>
          <a:bodyPr/>
          <a:lstStyle/>
          <a:p>
            <a:fld id="{9A019860-12A2-4F24-A423-12583722D30C}" type="slidenum">
              <a:rPr lang="en-US" smtClean="0"/>
              <a:t>‹#›</a:t>
            </a:fld>
            <a:endParaRPr lang="en-US"/>
          </a:p>
        </p:txBody>
      </p:sp>
    </p:spTree>
    <p:extLst>
      <p:ext uri="{BB962C8B-B14F-4D97-AF65-F5344CB8AC3E}">
        <p14:creationId xmlns:p14="http://schemas.microsoft.com/office/powerpoint/2010/main" val="868917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37D54-2963-23ED-C3B9-B51F251799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541946-698F-3B1A-6257-D3562A64F7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E1FF4-C920-DF36-E953-7C7EB1C33DF1}"/>
              </a:ext>
            </a:extLst>
          </p:cNvPr>
          <p:cNvSpPr>
            <a:spLocks noGrp="1"/>
          </p:cNvSpPr>
          <p:nvPr>
            <p:ph type="dt" sz="half" idx="10"/>
          </p:nvPr>
        </p:nvSpPr>
        <p:spPr/>
        <p:txBody>
          <a:bodyPr/>
          <a:lstStyle/>
          <a:p>
            <a:fld id="{C2672961-78ED-4984-B959-68C7FC91AD59}" type="datetimeFigureOut">
              <a:rPr lang="en-US" smtClean="0"/>
              <a:t>5/6/2024</a:t>
            </a:fld>
            <a:endParaRPr lang="en-US"/>
          </a:p>
        </p:txBody>
      </p:sp>
      <p:sp>
        <p:nvSpPr>
          <p:cNvPr id="5" name="Footer Placeholder 4">
            <a:extLst>
              <a:ext uri="{FF2B5EF4-FFF2-40B4-BE49-F238E27FC236}">
                <a16:creationId xmlns:a16="http://schemas.microsoft.com/office/drawing/2014/main" id="{F8B2A481-94BB-54EF-2938-4FDD56539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F144A-DF50-8380-B62C-39B9CCFB9241}"/>
              </a:ext>
            </a:extLst>
          </p:cNvPr>
          <p:cNvSpPr>
            <a:spLocks noGrp="1"/>
          </p:cNvSpPr>
          <p:nvPr>
            <p:ph type="sldNum" sz="quarter" idx="12"/>
          </p:nvPr>
        </p:nvSpPr>
        <p:spPr/>
        <p:txBody>
          <a:bodyPr/>
          <a:lstStyle/>
          <a:p>
            <a:fld id="{9A019860-12A2-4F24-A423-12583722D30C}" type="slidenum">
              <a:rPr lang="en-US" smtClean="0"/>
              <a:t>‹#›</a:t>
            </a:fld>
            <a:endParaRPr lang="en-US"/>
          </a:p>
        </p:txBody>
      </p:sp>
    </p:spTree>
    <p:extLst>
      <p:ext uri="{BB962C8B-B14F-4D97-AF65-F5344CB8AC3E}">
        <p14:creationId xmlns:p14="http://schemas.microsoft.com/office/powerpoint/2010/main" val="1558180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1D185B-F128-A6DD-ED8E-E832750246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C509F8-7800-7546-C84F-CCF753CDB3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35E409-4B8C-A17A-4A89-E46932D7F5BF}"/>
              </a:ext>
            </a:extLst>
          </p:cNvPr>
          <p:cNvSpPr>
            <a:spLocks noGrp="1"/>
          </p:cNvSpPr>
          <p:nvPr>
            <p:ph type="dt" sz="half" idx="10"/>
          </p:nvPr>
        </p:nvSpPr>
        <p:spPr/>
        <p:txBody>
          <a:bodyPr/>
          <a:lstStyle/>
          <a:p>
            <a:fld id="{C2672961-78ED-4984-B959-68C7FC91AD59}" type="datetimeFigureOut">
              <a:rPr lang="en-US" smtClean="0"/>
              <a:t>5/6/2024</a:t>
            </a:fld>
            <a:endParaRPr lang="en-US"/>
          </a:p>
        </p:txBody>
      </p:sp>
      <p:sp>
        <p:nvSpPr>
          <p:cNvPr id="5" name="Footer Placeholder 4">
            <a:extLst>
              <a:ext uri="{FF2B5EF4-FFF2-40B4-BE49-F238E27FC236}">
                <a16:creationId xmlns:a16="http://schemas.microsoft.com/office/drawing/2014/main" id="{9703C179-C597-8870-AF84-005871057E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1BB679-6D77-091D-422A-542FD9A453C1}"/>
              </a:ext>
            </a:extLst>
          </p:cNvPr>
          <p:cNvSpPr>
            <a:spLocks noGrp="1"/>
          </p:cNvSpPr>
          <p:nvPr>
            <p:ph type="sldNum" sz="quarter" idx="12"/>
          </p:nvPr>
        </p:nvSpPr>
        <p:spPr/>
        <p:txBody>
          <a:bodyPr/>
          <a:lstStyle/>
          <a:p>
            <a:fld id="{9A019860-12A2-4F24-A423-12583722D30C}" type="slidenum">
              <a:rPr lang="en-US" smtClean="0"/>
              <a:t>‹#›</a:t>
            </a:fld>
            <a:endParaRPr lang="en-US"/>
          </a:p>
        </p:txBody>
      </p:sp>
    </p:spTree>
    <p:extLst>
      <p:ext uri="{BB962C8B-B14F-4D97-AF65-F5344CB8AC3E}">
        <p14:creationId xmlns:p14="http://schemas.microsoft.com/office/powerpoint/2010/main" val="2023122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C1667-B7A0-4A21-8642-605F5A3C44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F2D781-FB4D-4E32-BE28-CD8289BAAA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612EF1-7E5B-43B3-BED6-0C49CBF7C6D0}"/>
              </a:ext>
            </a:extLst>
          </p:cNvPr>
          <p:cNvSpPr>
            <a:spLocks noGrp="1"/>
          </p:cNvSpPr>
          <p:nvPr>
            <p:ph type="dt" sz="half" idx="10"/>
          </p:nvPr>
        </p:nvSpPr>
        <p:spPr/>
        <p:txBody>
          <a:bodyPr/>
          <a:lstStyle/>
          <a:p>
            <a:fld id="{87C5B2D2-E9D0-4AB6-BA5F-848073962916}" type="datetimeFigureOut">
              <a:rPr lang="en-US" smtClean="0"/>
              <a:t>5/6/2024</a:t>
            </a:fld>
            <a:endParaRPr lang="en-US"/>
          </a:p>
        </p:txBody>
      </p:sp>
      <p:sp>
        <p:nvSpPr>
          <p:cNvPr id="5" name="Footer Placeholder 4">
            <a:extLst>
              <a:ext uri="{FF2B5EF4-FFF2-40B4-BE49-F238E27FC236}">
                <a16:creationId xmlns:a16="http://schemas.microsoft.com/office/drawing/2014/main" id="{8EC19732-E469-4CAD-B3E2-38CA87E399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BB0F3-EBF2-48EF-9967-D399C14B21F2}"/>
              </a:ext>
            </a:extLst>
          </p:cNvPr>
          <p:cNvSpPr>
            <a:spLocks noGrp="1"/>
          </p:cNvSpPr>
          <p:nvPr>
            <p:ph type="sldNum" sz="quarter" idx="12"/>
          </p:nvPr>
        </p:nvSpPr>
        <p:spPr/>
        <p:txBody>
          <a:bodyPr/>
          <a:lstStyle/>
          <a:p>
            <a:fld id="{7B3D180C-4870-4CAD-8216-9AD72D42AD60}" type="slidenum">
              <a:rPr lang="en-US" smtClean="0"/>
              <a:t>‹#›</a:t>
            </a:fld>
            <a:endParaRPr lang="en-US"/>
          </a:p>
        </p:txBody>
      </p:sp>
    </p:spTree>
    <p:extLst>
      <p:ext uri="{BB962C8B-B14F-4D97-AF65-F5344CB8AC3E}">
        <p14:creationId xmlns:p14="http://schemas.microsoft.com/office/powerpoint/2010/main" val="1120689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4188-99A9-460E-B43D-1B6D55006B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9C6705-5B51-4920-AD5A-C67D800107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4CC38F-602E-4DC9-B157-B0B56EF625BB}"/>
              </a:ext>
            </a:extLst>
          </p:cNvPr>
          <p:cNvSpPr>
            <a:spLocks noGrp="1"/>
          </p:cNvSpPr>
          <p:nvPr>
            <p:ph type="dt" sz="half" idx="10"/>
          </p:nvPr>
        </p:nvSpPr>
        <p:spPr/>
        <p:txBody>
          <a:bodyPr/>
          <a:lstStyle/>
          <a:p>
            <a:fld id="{87C5B2D2-E9D0-4AB6-BA5F-848073962916}" type="datetimeFigureOut">
              <a:rPr lang="en-US" smtClean="0"/>
              <a:t>5/6/2024</a:t>
            </a:fld>
            <a:endParaRPr lang="en-US"/>
          </a:p>
        </p:txBody>
      </p:sp>
      <p:sp>
        <p:nvSpPr>
          <p:cNvPr id="5" name="Footer Placeholder 4">
            <a:extLst>
              <a:ext uri="{FF2B5EF4-FFF2-40B4-BE49-F238E27FC236}">
                <a16:creationId xmlns:a16="http://schemas.microsoft.com/office/drawing/2014/main" id="{68688A18-33AC-4E53-8371-FA47C414F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FCC66-A9B0-49D4-9C10-03C69434F328}"/>
              </a:ext>
            </a:extLst>
          </p:cNvPr>
          <p:cNvSpPr>
            <a:spLocks noGrp="1"/>
          </p:cNvSpPr>
          <p:nvPr>
            <p:ph type="sldNum" sz="quarter" idx="12"/>
          </p:nvPr>
        </p:nvSpPr>
        <p:spPr/>
        <p:txBody>
          <a:bodyPr/>
          <a:lstStyle/>
          <a:p>
            <a:fld id="{7B3D180C-4870-4CAD-8216-9AD72D42AD60}" type="slidenum">
              <a:rPr lang="en-US" smtClean="0"/>
              <a:t>‹#›</a:t>
            </a:fld>
            <a:endParaRPr lang="en-US"/>
          </a:p>
        </p:txBody>
      </p:sp>
    </p:spTree>
    <p:extLst>
      <p:ext uri="{BB962C8B-B14F-4D97-AF65-F5344CB8AC3E}">
        <p14:creationId xmlns:p14="http://schemas.microsoft.com/office/powerpoint/2010/main" val="4250030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8C2D0-7FBA-4F3F-A03F-772D2C262A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B6E321-A034-47AE-A9D7-E68861734A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B4E245-9112-4F24-AFAA-1841D933D016}"/>
              </a:ext>
            </a:extLst>
          </p:cNvPr>
          <p:cNvSpPr>
            <a:spLocks noGrp="1"/>
          </p:cNvSpPr>
          <p:nvPr>
            <p:ph type="dt" sz="half" idx="10"/>
          </p:nvPr>
        </p:nvSpPr>
        <p:spPr/>
        <p:txBody>
          <a:bodyPr/>
          <a:lstStyle/>
          <a:p>
            <a:fld id="{87C5B2D2-E9D0-4AB6-BA5F-848073962916}" type="datetimeFigureOut">
              <a:rPr lang="en-US" smtClean="0"/>
              <a:t>5/6/2024</a:t>
            </a:fld>
            <a:endParaRPr lang="en-US"/>
          </a:p>
        </p:txBody>
      </p:sp>
      <p:sp>
        <p:nvSpPr>
          <p:cNvPr id="5" name="Footer Placeholder 4">
            <a:extLst>
              <a:ext uri="{FF2B5EF4-FFF2-40B4-BE49-F238E27FC236}">
                <a16:creationId xmlns:a16="http://schemas.microsoft.com/office/drawing/2014/main" id="{E5440A40-9DBE-49EE-BEEC-268AA24D0A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AE1DE-31BE-4A98-AB48-2E7D8B315722}"/>
              </a:ext>
            </a:extLst>
          </p:cNvPr>
          <p:cNvSpPr>
            <a:spLocks noGrp="1"/>
          </p:cNvSpPr>
          <p:nvPr>
            <p:ph type="sldNum" sz="quarter" idx="12"/>
          </p:nvPr>
        </p:nvSpPr>
        <p:spPr/>
        <p:txBody>
          <a:bodyPr/>
          <a:lstStyle/>
          <a:p>
            <a:fld id="{7B3D180C-4870-4CAD-8216-9AD72D42AD60}" type="slidenum">
              <a:rPr lang="en-US" smtClean="0"/>
              <a:t>‹#›</a:t>
            </a:fld>
            <a:endParaRPr lang="en-US"/>
          </a:p>
        </p:txBody>
      </p:sp>
    </p:spTree>
    <p:extLst>
      <p:ext uri="{BB962C8B-B14F-4D97-AF65-F5344CB8AC3E}">
        <p14:creationId xmlns:p14="http://schemas.microsoft.com/office/powerpoint/2010/main" val="68949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5A35C-22BF-4490-A730-C71BAD3B9F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213738-9223-49F7-A9FA-D7451C68EC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CDB8C1-3980-46FF-8A6E-A0A7F0677C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AACC41-67A6-4FB3-8799-EE73CF54412B}"/>
              </a:ext>
            </a:extLst>
          </p:cNvPr>
          <p:cNvSpPr>
            <a:spLocks noGrp="1"/>
          </p:cNvSpPr>
          <p:nvPr>
            <p:ph type="dt" sz="half" idx="10"/>
          </p:nvPr>
        </p:nvSpPr>
        <p:spPr/>
        <p:txBody>
          <a:bodyPr/>
          <a:lstStyle/>
          <a:p>
            <a:fld id="{87C5B2D2-E9D0-4AB6-BA5F-848073962916}" type="datetimeFigureOut">
              <a:rPr lang="en-US" smtClean="0"/>
              <a:t>5/6/2024</a:t>
            </a:fld>
            <a:endParaRPr lang="en-US"/>
          </a:p>
        </p:txBody>
      </p:sp>
      <p:sp>
        <p:nvSpPr>
          <p:cNvPr id="6" name="Footer Placeholder 5">
            <a:extLst>
              <a:ext uri="{FF2B5EF4-FFF2-40B4-BE49-F238E27FC236}">
                <a16:creationId xmlns:a16="http://schemas.microsoft.com/office/drawing/2014/main" id="{3326DBB9-A075-4EB6-A713-31D32A2F0A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65ACB8-F5AC-45C9-A0DD-39E946B0EA94}"/>
              </a:ext>
            </a:extLst>
          </p:cNvPr>
          <p:cNvSpPr>
            <a:spLocks noGrp="1"/>
          </p:cNvSpPr>
          <p:nvPr>
            <p:ph type="sldNum" sz="quarter" idx="12"/>
          </p:nvPr>
        </p:nvSpPr>
        <p:spPr/>
        <p:txBody>
          <a:bodyPr/>
          <a:lstStyle/>
          <a:p>
            <a:fld id="{7B3D180C-4870-4CAD-8216-9AD72D42AD60}" type="slidenum">
              <a:rPr lang="en-US" smtClean="0"/>
              <a:t>‹#›</a:t>
            </a:fld>
            <a:endParaRPr lang="en-US"/>
          </a:p>
        </p:txBody>
      </p:sp>
    </p:spTree>
    <p:extLst>
      <p:ext uri="{BB962C8B-B14F-4D97-AF65-F5344CB8AC3E}">
        <p14:creationId xmlns:p14="http://schemas.microsoft.com/office/powerpoint/2010/main" val="3387005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F941-5B0F-42F4-BF4F-2ADA6E4525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7207F4-C227-49EB-A92B-4885138DA2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0615C1-FD74-4B31-ADC0-33E6871071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511292-CF75-453B-A5D4-706E3E8F75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6FD96E-3DD4-45BA-84C1-904470847E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F9AAFC-E14A-4895-ACDA-A5AF5DD315EB}"/>
              </a:ext>
            </a:extLst>
          </p:cNvPr>
          <p:cNvSpPr>
            <a:spLocks noGrp="1"/>
          </p:cNvSpPr>
          <p:nvPr>
            <p:ph type="dt" sz="half" idx="10"/>
          </p:nvPr>
        </p:nvSpPr>
        <p:spPr/>
        <p:txBody>
          <a:bodyPr/>
          <a:lstStyle/>
          <a:p>
            <a:fld id="{87C5B2D2-E9D0-4AB6-BA5F-848073962916}" type="datetimeFigureOut">
              <a:rPr lang="en-US" smtClean="0"/>
              <a:t>5/6/2024</a:t>
            </a:fld>
            <a:endParaRPr lang="en-US"/>
          </a:p>
        </p:txBody>
      </p:sp>
      <p:sp>
        <p:nvSpPr>
          <p:cNvPr id="8" name="Footer Placeholder 7">
            <a:extLst>
              <a:ext uri="{FF2B5EF4-FFF2-40B4-BE49-F238E27FC236}">
                <a16:creationId xmlns:a16="http://schemas.microsoft.com/office/drawing/2014/main" id="{D2AD6658-405D-48F0-BCC7-92BF642041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8BFEE7-C39C-4AE7-BD74-DE8ABA969681}"/>
              </a:ext>
            </a:extLst>
          </p:cNvPr>
          <p:cNvSpPr>
            <a:spLocks noGrp="1"/>
          </p:cNvSpPr>
          <p:nvPr>
            <p:ph type="sldNum" sz="quarter" idx="12"/>
          </p:nvPr>
        </p:nvSpPr>
        <p:spPr/>
        <p:txBody>
          <a:bodyPr/>
          <a:lstStyle/>
          <a:p>
            <a:fld id="{7B3D180C-4870-4CAD-8216-9AD72D42AD60}" type="slidenum">
              <a:rPr lang="en-US" smtClean="0"/>
              <a:t>‹#›</a:t>
            </a:fld>
            <a:endParaRPr lang="en-US"/>
          </a:p>
        </p:txBody>
      </p:sp>
    </p:spTree>
    <p:extLst>
      <p:ext uri="{BB962C8B-B14F-4D97-AF65-F5344CB8AC3E}">
        <p14:creationId xmlns:p14="http://schemas.microsoft.com/office/powerpoint/2010/main" val="962720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C9610-B83F-4036-9D66-FBF7C51910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FA75C1-D17D-4DD1-B994-10191232B921}"/>
              </a:ext>
            </a:extLst>
          </p:cNvPr>
          <p:cNvSpPr>
            <a:spLocks noGrp="1"/>
          </p:cNvSpPr>
          <p:nvPr>
            <p:ph type="dt" sz="half" idx="10"/>
          </p:nvPr>
        </p:nvSpPr>
        <p:spPr/>
        <p:txBody>
          <a:bodyPr/>
          <a:lstStyle/>
          <a:p>
            <a:fld id="{87C5B2D2-E9D0-4AB6-BA5F-848073962916}" type="datetimeFigureOut">
              <a:rPr lang="en-US" smtClean="0"/>
              <a:t>5/6/2024</a:t>
            </a:fld>
            <a:endParaRPr lang="en-US"/>
          </a:p>
        </p:txBody>
      </p:sp>
      <p:sp>
        <p:nvSpPr>
          <p:cNvPr id="4" name="Footer Placeholder 3">
            <a:extLst>
              <a:ext uri="{FF2B5EF4-FFF2-40B4-BE49-F238E27FC236}">
                <a16:creationId xmlns:a16="http://schemas.microsoft.com/office/drawing/2014/main" id="{D0A76562-BACD-4C42-8F1D-D0B53B3D13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16BD39-11E5-407B-BEB5-5CD79331F5CE}"/>
              </a:ext>
            </a:extLst>
          </p:cNvPr>
          <p:cNvSpPr>
            <a:spLocks noGrp="1"/>
          </p:cNvSpPr>
          <p:nvPr>
            <p:ph type="sldNum" sz="quarter" idx="12"/>
          </p:nvPr>
        </p:nvSpPr>
        <p:spPr/>
        <p:txBody>
          <a:bodyPr/>
          <a:lstStyle/>
          <a:p>
            <a:fld id="{7B3D180C-4870-4CAD-8216-9AD72D42AD60}" type="slidenum">
              <a:rPr lang="en-US" smtClean="0"/>
              <a:t>‹#›</a:t>
            </a:fld>
            <a:endParaRPr lang="en-US"/>
          </a:p>
        </p:txBody>
      </p:sp>
    </p:spTree>
    <p:extLst>
      <p:ext uri="{BB962C8B-B14F-4D97-AF65-F5344CB8AC3E}">
        <p14:creationId xmlns:p14="http://schemas.microsoft.com/office/powerpoint/2010/main" val="3373146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0CE004-54B0-441A-B616-1C356004A6DD}"/>
              </a:ext>
            </a:extLst>
          </p:cNvPr>
          <p:cNvSpPr>
            <a:spLocks noGrp="1"/>
          </p:cNvSpPr>
          <p:nvPr>
            <p:ph type="dt" sz="half" idx="10"/>
          </p:nvPr>
        </p:nvSpPr>
        <p:spPr/>
        <p:txBody>
          <a:bodyPr/>
          <a:lstStyle/>
          <a:p>
            <a:fld id="{87C5B2D2-E9D0-4AB6-BA5F-848073962916}" type="datetimeFigureOut">
              <a:rPr lang="en-US" smtClean="0"/>
              <a:t>5/6/2024</a:t>
            </a:fld>
            <a:endParaRPr lang="en-US"/>
          </a:p>
        </p:txBody>
      </p:sp>
      <p:sp>
        <p:nvSpPr>
          <p:cNvPr id="3" name="Footer Placeholder 2">
            <a:extLst>
              <a:ext uri="{FF2B5EF4-FFF2-40B4-BE49-F238E27FC236}">
                <a16:creationId xmlns:a16="http://schemas.microsoft.com/office/drawing/2014/main" id="{B7991C0F-AD59-4DAE-80A9-D63F96C0AF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C398BB-FCD3-4B48-8ABF-AFC162763AA3}"/>
              </a:ext>
            </a:extLst>
          </p:cNvPr>
          <p:cNvSpPr>
            <a:spLocks noGrp="1"/>
          </p:cNvSpPr>
          <p:nvPr>
            <p:ph type="sldNum" sz="quarter" idx="12"/>
          </p:nvPr>
        </p:nvSpPr>
        <p:spPr/>
        <p:txBody>
          <a:bodyPr/>
          <a:lstStyle/>
          <a:p>
            <a:fld id="{7B3D180C-4870-4CAD-8216-9AD72D42AD60}" type="slidenum">
              <a:rPr lang="en-US" smtClean="0"/>
              <a:t>‹#›</a:t>
            </a:fld>
            <a:endParaRPr lang="en-US"/>
          </a:p>
        </p:txBody>
      </p:sp>
    </p:spTree>
    <p:extLst>
      <p:ext uri="{BB962C8B-B14F-4D97-AF65-F5344CB8AC3E}">
        <p14:creationId xmlns:p14="http://schemas.microsoft.com/office/powerpoint/2010/main" val="1175346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2CF3-C414-41A1-B9C1-389C0F11D2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0588AF-9AED-4EA9-9116-70C29336A5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1A774B-625C-48FD-9449-C0B9DB5F69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886A7D-AF25-4C5A-B133-973A0FA9D015}"/>
              </a:ext>
            </a:extLst>
          </p:cNvPr>
          <p:cNvSpPr>
            <a:spLocks noGrp="1"/>
          </p:cNvSpPr>
          <p:nvPr>
            <p:ph type="dt" sz="half" idx="10"/>
          </p:nvPr>
        </p:nvSpPr>
        <p:spPr/>
        <p:txBody>
          <a:bodyPr/>
          <a:lstStyle/>
          <a:p>
            <a:fld id="{87C5B2D2-E9D0-4AB6-BA5F-848073962916}" type="datetimeFigureOut">
              <a:rPr lang="en-US" smtClean="0"/>
              <a:t>5/6/2024</a:t>
            </a:fld>
            <a:endParaRPr lang="en-US"/>
          </a:p>
        </p:txBody>
      </p:sp>
      <p:sp>
        <p:nvSpPr>
          <p:cNvPr id="6" name="Footer Placeholder 5">
            <a:extLst>
              <a:ext uri="{FF2B5EF4-FFF2-40B4-BE49-F238E27FC236}">
                <a16:creationId xmlns:a16="http://schemas.microsoft.com/office/drawing/2014/main" id="{D1F3B158-2384-45A9-9EB9-32BB2746B9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555FA0-CCD0-4C75-86FB-767D7EAEDC9A}"/>
              </a:ext>
            </a:extLst>
          </p:cNvPr>
          <p:cNvSpPr>
            <a:spLocks noGrp="1"/>
          </p:cNvSpPr>
          <p:nvPr>
            <p:ph type="sldNum" sz="quarter" idx="12"/>
          </p:nvPr>
        </p:nvSpPr>
        <p:spPr/>
        <p:txBody>
          <a:bodyPr/>
          <a:lstStyle/>
          <a:p>
            <a:fld id="{7B3D180C-4870-4CAD-8216-9AD72D42AD60}" type="slidenum">
              <a:rPr lang="en-US" smtClean="0"/>
              <a:t>‹#›</a:t>
            </a:fld>
            <a:endParaRPr lang="en-US"/>
          </a:p>
        </p:txBody>
      </p:sp>
    </p:spTree>
    <p:extLst>
      <p:ext uri="{BB962C8B-B14F-4D97-AF65-F5344CB8AC3E}">
        <p14:creationId xmlns:p14="http://schemas.microsoft.com/office/powerpoint/2010/main" val="3768892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E320-CDC7-8EBD-E275-04C11F5A64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CB1CC-A3DE-F708-5753-BF3FA9835C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2D7233-1BE8-661C-8D2F-C4D7AF420174}"/>
              </a:ext>
            </a:extLst>
          </p:cNvPr>
          <p:cNvSpPr>
            <a:spLocks noGrp="1"/>
          </p:cNvSpPr>
          <p:nvPr>
            <p:ph type="dt" sz="half" idx="10"/>
          </p:nvPr>
        </p:nvSpPr>
        <p:spPr/>
        <p:txBody>
          <a:bodyPr/>
          <a:lstStyle/>
          <a:p>
            <a:fld id="{C2672961-78ED-4984-B959-68C7FC91AD59}" type="datetimeFigureOut">
              <a:rPr lang="en-US" smtClean="0"/>
              <a:t>5/6/2024</a:t>
            </a:fld>
            <a:endParaRPr lang="en-US"/>
          </a:p>
        </p:txBody>
      </p:sp>
      <p:sp>
        <p:nvSpPr>
          <p:cNvPr id="5" name="Footer Placeholder 4">
            <a:extLst>
              <a:ext uri="{FF2B5EF4-FFF2-40B4-BE49-F238E27FC236}">
                <a16:creationId xmlns:a16="http://schemas.microsoft.com/office/drawing/2014/main" id="{895A4777-376C-7BA1-B7EB-E5D26A1982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E8DEF3-4676-FEE5-DAB3-6878A0C7D3E9}"/>
              </a:ext>
            </a:extLst>
          </p:cNvPr>
          <p:cNvSpPr>
            <a:spLocks noGrp="1"/>
          </p:cNvSpPr>
          <p:nvPr>
            <p:ph type="sldNum" sz="quarter" idx="12"/>
          </p:nvPr>
        </p:nvSpPr>
        <p:spPr/>
        <p:txBody>
          <a:bodyPr/>
          <a:lstStyle/>
          <a:p>
            <a:fld id="{9A019860-12A2-4F24-A423-12583722D30C}" type="slidenum">
              <a:rPr lang="en-US" smtClean="0"/>
              <a:t>‹#›</a:t>
            </a:fld>
            <a:endParaRPr lang="en-US"/>
          </a:p>
        </p:txBody>
      </p:sp>
    </p:spTree>
    <p:extLst>
      <p:ext uri="{BB962C8B-B14F-4D97-AF65-F5344CB8AC3E}">
        <p14:creationId xmlns:p14="http://schemas.microsoft.com/office/powerpoint/2010/main" val="3827097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647F-3443-45BA-9E50-24861B4151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D64A8C-AC43-4D22-9735-C6D239D596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2FAB36-497E-4CCA-89B2-5BE6D15FFE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BB9BDC-1211-4B8B-B5D9-CE76C8F52ED6}"/>
              </a:ext>
            </a:extLst>
          </p:cNvPr>
          <p:cNvSpPr>
            <a:spLocks noGrp="1"/>
          </p:cNvSpPr>
          <p:nvPr>
            <p:ph type="dt" sz="half" idx="10"/>
          </p:nvPr>
        </p:nvSpPr>
        <p:spPr/>
        <p:txBody>
          <a:bodyPr/>
          <a:lstStyle/>
          <a:p>
            <a:fld id="{87C5B2D2-E9D0-4AB6-BA5F-848073962916}" type="datetimeFigureOut">
              <a:rPr lang="en-US" smtClean="0"/>
              <a:t>5/6/2024</a:t>
            </a:fld>
            <a:endParaRPr lang="en-US"/>
          </a:p>
        </p:txBody>
      </p:sp>
      <p:sp>
        <p:nvSpPr>
          <p:cNvPr id="6" name="Footer Placeholder 5">
            <a:extLst>
              <a:ext uri="{FF2B5EF4-FFF2-40B4-BE49-F238E27FC236}">
                <a16:creationId xmlns:a16="http://schemas.microsoft.com/office/drawing/2014/main" id="{972456C5-0052-44CA-AAEA-E4BCECEDD6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8D37F4-FC87-4421-A806-0CACA1CDECCA}"/>
              </a:ext>
            </a:extLst>
          </p:cNvPr>
          <p:cNvSpPr>
            <a:spLocks noGrp="1"/>
          </p:cNvSpPr>
          <p:nvPr>
            <p:ph type="sldNum" sz="quarter" idx="12"/>
          </p:nvPr>
        </p:nvSpPr>
        <p:spPr/>
        <p:txBody>
          <a:bodyPr/>
          <a:lstStyle/>
          <a:p>
            <a:fld id="{7B3D180C-4870-4CAD-8216-9AD72D42AD60}" type="slidenum">
              <a:rPr lang="en-US" smtClean="0"/>
              <a:t>‹#›</a:t>
            </a:fld>
            <a:endParaRPr lang="en-US"/>
          </a:p>
        </p:txBody>
      </p:sp>
    </p:spTree>
    <p:extLst>
      <p:ext uri="{BB962C8B-B14F-4D97-AF65-F5344CB8AC3E}">
        <p14:creationId xmlns:p14="http://schemas.microsoft.com/office/powerpoint/2010/main" val="3208641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695CF-07E5-4B60-9581-999AEC2B88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0E8422-8FD1-40B8-AF40-FA54012DB9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9B9AA2-6C15-49A9-A7BB-61965749C47B}"/>
              </a:ext>
            </a:extLst>
          </p:cNvPr>
          <p:cNvSpPr>
            <a:spLocks noGrp="1"/>
          </p:cNvSpPr>
          <p:nvPr>
            <p:ph type="dt" sz="half" idx="10"/>
          </p:nvPr>
        </p:nvSpPr>
        <p:spPr/>
        <p:txBody>
          <a:bodyPr/>
          <a:lstStyle/>
          <a:p>
            <a:fld id="{87C5B2D2-E9D0-4AB6-BA5F-848073962916}" type="datetimeFigureOut">
              <a:rPr lang="en-US" smtClean="0"/>
              <a:t>5/6/2024</a:t>
            </a:fld>
            <a:endParaRPr lang="en-US"/>
          </a:p>
        </p:txBody>
      </p:sp>
      <p:sp>
        <p:nvSpPr>
          <p:cNvPr id="5" name="Footer Placeholder 4">
            <a:extLst>
              <a:ext uri="{FF2B5EF4-FFF2-40B4-BE49-F238E27FC236}">
                <a16:creationId xmlns:a16="http://schemas.microsoft.com/office/drawing/2014/main" id="{F2EDCDBF-64E8-42FD-9401-13DD942456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F99D1-346A-4ED6-97E9-D2D4CD51093A}"/>
              </a:ext>
            </a:extLst>
          </p:cNvPr>
          <p:cNvSpPr>
            <a:spLocks noGrp="1"/>
          </p:cNvSpPr>
          <p:nvPr>
            <p:ph type="sldNum" sz="quarter" idx="12"/>
          </p:nvPr>
        </p:nvSpPr>
        <p:spPr/>
        <p:txBody>
          <a:bodyPr/>
          <a:lstStyle/>
          <a:p>
            <a:fld id="{7B3D180C-4870-4CAD-8216-9AD72D42AD60}" type="slidenum">
              <a:rPr lang="en-US" smtClean="0"/>
              <a:t>‹#›</a:t>
            </a:fld>
            <a:endParaRPr lang="en-US"/>
          </a:p>
        </p:txBody>
      </p:sp>
    </p:spTree>
    <p:extLst>
      <p:ext uri="{BB962C8B-B14F-4D97-AF65-F5344CB8AC3E}">
        <p14:creationId xmlns:p14="http://schemas.microsoft.com/office/powerpoint/2010/main" val="2859812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44612C-A5A0-4B55-9473-095102DBB2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E32A45-FA59-47BE-93F9-B592D8188F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FE037D-C7E9-4BC5-9849-27E0B63E0859}"/>
              </a:ext>
            </a:extLst>
          </p:cNvPr>
          <p:cNvSpPr>
            <a:spLocks noGrp="1"/>
          </p:cNvSpPr>
          <p:nvPr>
            <p:ph type="dt" sz="half" idx="10"/>
          </p:nvPr>
        </p:nvSpPr>
        <p:spPr/>
        <p:txBody>
          <a:bodyPr/>
          <a:lstStyle/>
          <a:p>
            <a:fld id="{87C5B2D2-E9D0-4AB6-BA5F-848073962916}" type="datetimeFigureOut">
              <a:rPr lang="en-US" smtClean="0"/>
              <a:t>5/6/2024</a:t>
            </a:fld>
            <a:endParaRPr lang="en-US"/>
          </a:p>
        </p:txBody>
      </p:sp>
      <p:sp>
        <p:nvSpPr>
          <p:cNvPr id="5" name="Footer Placeholder 4">
            <a:extLst>
              <a:ext uri="{FF2B5EF4-FFF2-40B4-BE49-F238E27FC236}">
                <a16:creationId xmlns:a16="http://schemas.microsoft.com/office/drawing/2014/main" id="{C99E4D72-1198-4E7A-949F-BD639B02C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5527E9-1208-46A5-9163-8A787339431C}"/>
              </a:ext>
            </a:extLst>
          </p:cNvPr>
          <p:cNvSpPr>
            <a:spLocks noGrp="1"/>
          </p:cNvSpPr>
          <p:nvPr>
            <p:ph type="sldNum" sz="quarter" idx="12"/>
          </p:nvPr>
        </p:nvSpPr>
        <p:spPr/>
        <p:txBody>
          <a:bodyPr/>
          <a:lstStyle/>
          <a:p>
            <a:fld id="{7B3D180C-4870-4CAD-8216-9AD72D42AD60}" type="slidenum">
              <a:rPr lang="en-US" smtClean="0"/>
              <a:t>‹#›</a:t>
            </a:fld>
            <a:endParaRPr lang="en-US"/>
          </a:p>
        </p:txBody>
      </p:sp>
    </p:spTree>
    <p:extLst>
      <p:ext uri="{BB962C8B-B14F-4D97-AF65-F5344CB8AC3E}">
        <p14:creationId xmlns:p14="http://schemas.microsoft.com/office/powerpoint/2010/main" val="3142583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10363200" cy="1470025"/>
          </a:xfrm>
        </p:spPr>
        <p:txBody>
          <a:bodyPr>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609600" y="3886200"/>
            <a:ext cx="8534400" cy="1297875"/>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DB5D8-907B-5946-AAB2-6BF76B9AA4A9}"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02638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DB5D8-907B-5946-AAB2-6BF76B9AA4A9}"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53782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DB5D8-907B-5946-AAB2-6BF76B9AA4A9}"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58294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10363200" cy="1470025"/>
          </a:xfrm>
        </p:spPr>
        <p:txBody>
          <a:bodyPr>
            <a:normAutofit/>
          </a:bodyPr>
          <a:lstStyle>
            <a:lvl1pPr algn="l">
              <a:defRPr sz="6000"/>
            </a:lvl1pPr>
          </a:lstStyle>
          <a:p>
            <a:r>
              <a:rPr lang="en-US" dirty="0"/>
              <a:t>Click to edit Master title style</a:t>
            </a:r>
          </a:p>
        </p:txBody>
      </p:sp>
      <p:sp>
        <p:nvSpPr>
          <p:cNvPr id="3" name="Subtitle 2"/>
          <p:cNvSpPr>
            <a:spLocks noGrp="1"/>
          </p:cNvSpPr>
          <p:nvPr>
            <p:ph type="subTitle" idx="1"/>
          </p:nvPr>
        </p:nvSpPr>
        <p:spPr>
          <a:xfrm>
            <a:off x="609600" y="3886200"/>
            <a:ext cx="8534400" cy="127892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DB5D8-907B-5946-AAB2-6BF76B9AA4A9}"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0397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DB5D8-907B-5946-AAB2-6BF76B9AA4A9}"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19789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1146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1146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DB5D8-907B-5946-AAB2-6BF76B9AA4A9}"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981355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10363200" cy="1470025"/>
          </a:xfrm>
        </p:spPr>
        <p:txBody>
          <a:bodyPr>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609600" y="3886200"/>
            <a:ext cx="8534400" cy="1288397"/>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DB5D8-907B-5946-AAB2-6BF76B9AA4A9}"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128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95F54-6B18-8107-EB00-2CE4EF4C67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47AAD9-906F-B680-4ADF-C5A3661F95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8274C8-712F-B743-AD06-3AC0619732A4}"/>
              </a:ext>
            </a:extLst>
          </p:cNvPr>
          <p:cNvSpPr>
            <a:spLocks noGrp="1"/>
          </p:cNvSpPr>
          <p:nvPr>
            <p:ph type="dt" sz="half" idx="10"/>
          </p:nvPr>
        </p:nvSpPr>
        <p:spPr/>
        <p:txBody>
          <a:bodyPr/>
          <a:lstStyle/>
          <a:p>
            <a:fld id="{C2672961-78ED-4984-B959-68C7FC91AD59}" type="datetimeFigureOut">
              <a:rPr lang="en-US" smtClean="0"/>
              <a:t>5/6/2024</a:t>
            </a:fld>
            <a:endParaRPr lang="en-US"/>
          </a:p>
        </p:txBody>
      </p:sp>
      <p:sp>
        <p:nvSpPr>
          <p:cNvPr id="5" name="Footer Placeholder 4">
            <a:extLst>
              <a:ext uri="{FF2B5EF4-FFF2-40B4-BE49-F238E27FC236}">
                <a16:creationId xmlns:a16="http://schemas.microsoft.com/office/drawing/2014/main" id="{668EFFE3-E3E3-945B-D128-FD83E2EB3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DC6127-207C-34FE-3E55-70FBD32D2946}"/>
              </a:ext>
            </a:extLst>
          </p:cNvPr>
          <p:cNvSpPr>
            <a:spLocks noGrp="1"/>
          </p:cNvSpPr>
          <p:nvPr>
            <p:ph type="sldNum" sz="quarter" idx="12"/>
          </p:nvPr>
        </p:nvSpPr>
        <p:spPr/>
        <p:txBody>
          <a:bodyPr/>
          <a:lstStyle/>
          <a:p>
            <a:fld id="{9A019860-12A2-4F24-A423-12583722D30C}" type="slidenum">
              <a:rPr lang="en-US" smtClean="0"/>
              <a:t>‹#›</a:t>
            </a:fld>
            <a:endParaRPr lang="en-US"/>
          </a:p>
        </p:txBody>
      </p:sp>
    </p:spTree>
    <p:extLst>
      <p:ext uri="{BB962C8B-B14F-4D97-AF65-F5344CB8AC3E}">
        <p14:creationId xmlns:p14="http://schemas.microsoft.com/office/powerpoint/2010/main" val="1598628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DB5D8-907B-5946-AAB2-6BF76B9AA4A9}"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81556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410200" cy="4124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1"/>
            <a:ext cx="5410200" cy="4124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DB5D8-907B-5946-AAB2-6BF76B9AA4A9}"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75941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10363200" cy="1470025"/>
          </a:xfrm>
        </p:spPr>
        <p:txBody>
          <a:bodyPr>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609600" y="3886200"/>
            <a:ext cx="8534400" cy="1297875"/>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DB5D8-907B-5946-AAB2-6BF76B9AA4A9}"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48352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DB5D8-907B-5946-AAB2-6BF76B9AA4A9}"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77738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DB5D8-907B-5946-AAB2-6BF76B9AA4A9}"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208079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5/6/2024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51902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BF920-B52D-386A-0D79-D7621D600B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1CFC10-550C-E355-A367-F0DAD2EA35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6DE44D-F8A6-F7E9-9992-5EF05142A5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F739C-AB58-326E-0D91-DDAC6724E1A1}"/>
              </a:ext>
            </a:extLst>
          </p:cNvPr>
          <p:cNvSpPr>
            <a:spLocks noGrp="1"/>
          </p:cNvSpPr>
          <p:nvPr>
            <p:ph type="dt" sz="half" idx="10"/>
          </p:nvPr>
        </p:nvSpPr>
        <p:spPr/>
        <p:txBody>
          <a:bodyPr/>
          <a:lstStyle/>
          <a:p>
            <a:fld id="{C2672961-78ED-4984-B959-68C7FC91AD59}" type="datetimeFigureOut">
              <a:rPr lang="en-US" smtClean="0"/>
              <a:t>5/6/2024</a:t>
            </a:fld>
            <a:endParaRPr lang="en-US"/>
          </a:p>
        </p:txBody>
      </p:sp>
      <p:sp>
        <p:nvSpPr>
          <p:cNvPr id="6" name="Footer Placeholder 5">
            <a:extLst>
              <a:ext uri="{FF2B5EF4-FFF2-40B4-BE49-F238E27FC236}">
                <a16:creationId xmlns:a16="http://schemas.microsoft.com/office/drawing/2014/main" id="{EA8FA273-C175-CD42-E4CA-EF22535E9D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C3842C-B7C6-2F45-057B-074434948E60}"/>
              </a:ext>
            </a:extLst>
          </p:cNvPr>
          <p:cNvSpPr>
            <a:spLocks noGrp="1"/>
          </p:cNvSpPr>
          <p:nvPr>
            <p:ph type="sldNum" sz="quarter" idx="12"/>
          </p:nvPr>
        </p:nvSpPr>
        <p:spPr/>
        <p:txBody>
          <a:bodyPr/>
          <a:lstStyle/>
          <a:p>
            <a:fld id="{9A019860-12A2-4F24-A423-12583722D30C}" type="slidenum">
              <a:rPr lang="en-US" smtClean="0"/>
              <a:t>‹#›</a:t>
            </a:fld>
            <a:endParaRPr lang="en-US"/>
          </a:p>
        </p:txBody>
      </p:sp>
    </p:spTree>
    <p:extLst>
      <p:ext uri="{BB962C8B-B14F-4D97-AF65-F5344CB8AC3E}">
        <p14:creationId xmlns:p14="http://schemas.microsoft.com/office/powerpoint/2010/main" val="1658826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13012-A854-D84E-7444-19600E40BD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5A8806-CD44-3FB0-0773-A5258E4E67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4BDC0D-AC4C-944B-5FCA-D3B0FAA91C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B94B2D-C7A1-AFD5-78BC-F52296AB0D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3F7375-D731-54C1-F94A-E5F1A38D54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30DF46-592F-2472-3021-A35FF73A3AA7}"/>
              </a:ext>
            </a:extLst>
          </p:cNvPr>
          <p:cNvSpPr>
            <a:spLocks noGrp="1"/>
          </p:cNvSpPr>
          <p:nvPr>
            <p:ph type="dt" sz="half" idx="10"/>
          </p:nvPr>
        </p:nvSpPr>
        <p:spPr/>
        <p:txBody>
          <a:bodyPr/>
          <a:lstStyle/>
          <a:p>
            <a:fld id="{C2672961-78ED-4984-B959-68C7FC91AD59}" type="datetimeFigureOut">
              <a:rPr lang="en-US" smtClean="0"/>
              <a:t>5/6/2024</a:t>
            </a:fld>
            <a:endParaRPr lang="en-US"/>
          </a:p>
        </p:txBody>
      </p:sp>
      <p:sp>
        <p:nvSpPr>
          <p:cNvPr id="8" name="Footer Placeholder 7">
            <a:extLst>
              <a:ext uri="{FF2B5EF4-FFF2-40B4-BE49-F238E27FC236}">
                <a16:creationId xmlns:a16="http://schemas.microsoft.com/office/drawing/2014/main" id="{D310BD88-9A27-3F1D-5A1B-ABE88A5FA2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36DEEB-B509-632D-6C02-E16249C7C3F2}"/>
              </a:ext>
            </a:extLst>
          </p:cNvPr>
          <p:cNvSpPr>
            <a:spLocks noGrp="1"/>
          </p:cNvSpPr>
          <p:nvPr>
            <p:ph type="sldNum" sz="quarter" idx="12"/>
          </p:nvPr>
        </p:nvSpPr>
        <p:spPr/>
        <p:txBody>
          <a:bodyPr/>
          <a:lstStyle/>
          <a:p>
            <a:fld id="{9A019860-12A2-4F24-A423-12583722D30C}" type="slidenum">
              <a:rPr lang="en-US" smtClean="0"/>
              <a:t>‹#›</a:t>
            </a:fld>
            <a:endParaRPr lang="en-US"/>
          </a:p>
        </p:txBody>
      </p:sp>
    </p:spTree>
    <p:extLst>
      <p:ext uri="{BB962C8B-B14F-4D97-AF65-F5344CB8AC3E}">
        <p14:creationId xmlns:p14="http://schemas.microsoft.com/office/powerpoint/2010/main" val="176653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2B9F1-DC51-12E7-35B2-620894B18C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F7EFAD-BB65-9037-2857-5D551D189D2F}"/>
              </a:ext>
            </a:extLst>
          </p:cNvPr>
          <p:cNvSpPr>
            <a:spLocks noGrp="1"/>
          </p:cNvSpPr>
          <p:nvPr>
            <p:ph type="dt" sz="half" idx="10"/>
          </p:nvPr>
        </p:nvSpPr>
        <p:spPr/>
        <p:txBody>
          <a:bodyPr/>
          <a:lstStyle/>
          <a:p>
            <a:fld id="{C2672961-78ED-4984-B959-68C7FC91AD59}" type="datetimeFigureOut">
              <a:rPr lang="en-US" smtClean="0"/>
              <a:t>5/6/2024</a:t>
            </a:fld>
            <a:endParaRPr lang="en-US"/>
          </a:p>
        </p:txBody>
      </p:sp>
      <p:sp>
        <p:nvSpPr>
          <p:cNvPr id="4" name="Footer Placeholder 3">
            <a:extLst>
              <a:ext uri="{FF2B5EF4-FFF2-40B4-BE49-F238E27FC236}">
                <a16:creationId xmlns:a16="http://schemas.microsoft.com/office/drawing/2014/main" id="{484138A4-970A-0CFE-EF01-47118C9721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1614C9-6889-67FD-E3C4-C47E86D720B2}"/>
              </a:ext>
            </a:extLst>
          </p:cNvPr>
          <p:cNvSpPr>
            <a:spLocks noGrp="1"/>
          </p:cNvSpPr>
          <p:nvPr>
            <p:ph type="sldNum" sz="quarter" idx="12"/>
          </p:nvPr>
        </p:nvSpPr>
        <p:spPr/>
        <p:txBody>
          <a:bodyPr/>
          <a:lstStyle/>
          <a:p>
            <a:fld id="{9A019860-12A2-4F24-A423-12583722D30C}" type="slidenum">
              <a:rPr lang="en-US" smtClean="0"/>
              <a:t>‹#›</a:t>
            </a:fld>
            <a:endParaRPr lang="en-US"/>
          </a:p>
        </p:txBody>
      </p:sp>
    </p:spTree>
    <p:extLst>
      <p:ext uri="{BB962C8B-B14F-4D97-AF65-F5344CB8AC3E}">
        <p14:creationId xmlns:p14="http://schemas.microsoft.com/office/powerpoint/2010/main" val="40755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BA3411-3EFB-790B-7935-5CC5327B6B36}"/>
              </a:ext>
            </a:extLst>
          </p:cNvPr>
          <p:cNvSpPr>
            <a:spLocks noGrp="1"/>
          </p:cNvSpPr>
          <p:nvPr>
            <p:ph type="dt" sz="half" idx="10"/>
          </p:nvPr>
        </p:nvSpPr>
        <p:spPr/>
        <p:txBody>
          <a:bodyPr/>
          <a:lstStyle/>
          <a:p>
            <a:fld id="{C2672961-78ED-4984-B959-68C7FC91AD59}" type="datetimeFigureOut">
              <a:rPr lang="en-US" smtClean="0"/>
              <a:t>5/6/2024</a:t>
            </a:fld>
            <a:endParaRPr lang="en-US"/>
          </a:p>
        </p:txBody>
      </p:sp>
      <p:sp>
        <p:nvSpPr>
          <p:cNvPr id="3" name="Footer Placeholder 2">
            <a:extLst>
              <a:ext uri="{FF2B5EF4-FFF2-40B4-BE49-F238E27FC236}">
                <a16:creationId xmlns:a16="http://schemas.microsoft.com/office/drawing/2014/main" id="{37F52FC0-F54B-EE23-7A1B-1BA61732B7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8B44EE-8195-2177-E024-EDD76B2D5252}"/>
              </a:ext>
            </a:extLst>
          </p:cNvPr>
          <p:cNvSpPr>
            <a:spLocks noGrp="1"/>
          </p:cNvSpPr>
          <p:nvPr>
            <p:ph type="sldNum" sz="quarter" idx="12"/>
          </p:nvPr>
        </p:nvSpPr>
        <p:spPr/>
        <p:txBody>
          <a:bodyPr/>
          <a:lstStyle/>
          <a:p>
            <a:fld id="{9A019860-12A2-4F24-A423-12583722D30C}" type="slidenum">
              <a:rPr lang="en-US" smtClean="0"/>
              <a:t>‹#›</a:t>
            </a:fld>
            <a:endParaRPr lang="en-US"/>
          </a:p>
        </p:txBody>
      </p:sp>
    </p:spTree>
    <p:extLst>
      <p:ext uri="{BB962C8B-B14F-4D97-AF65-F5344CB8AC3E}">
        <p14:creationId xmlns:p14="http://schemas.microsoft.com/office/powerpoint/2010/main" val="22992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B8E5C-21C8-75BB-77EB-BED97BDD83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90774F-DBAA-F4D8-3602-C85CDD2068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20522F-CDED-250C-A52E-EFC711EDD6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2CB891-D2AB-4453-89C3-42EA772C9DB0}"/>
              </a:ext>
            </a:extLst>
          </p:cNvPr>
          <p:cNvSpPr>
            <a:spLocks noGrp="1"/>
          </p:cNvSpPr>
          <p:nvPr>
            <p:ph type="dt" sz="half" idx="10"/>
          </p:nvPr>
        </p:nvSpPr>
        <p:spPr/>
        <p:txBody>
          <a:bodyPr/>
          <a:lstStyle/>
          <a:p>
            <a:fld id="{C2672961-78ED-4984-B959-68C7FC91AD59}" type="datetimeFigureOut">
              <a:rPr lang="en-US" smtClean="0"/>
              <a:t>5/6/2024</a:t>
            </a:fld>
            <a:endParaRPr lang="en-US"/>
          </a:p>
        </p:txBody>
      </p:sp>
      <p:sp>
        <p:nvSpPr>
          <p:cNvPr id="6" name="Footer Placeholder 5">
            <a:extLst>
              <a:ext uri="{FF2B5EF4-FFF2-40B4-BE49-F238E27FC236}">
                <a16:creationId xmlns:a16="http://schemas.microsoft.com/office/drawing/2014/main" id="{2B40C699-9055-16EF-F037-37EE231657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D8298-90BD-20DB-5E6B-F7054528EA88}"/>
              </a:ext>
            </a:extLst>
          </p:cNvPr>
          <p:cNvSpPr>
            <a:spLocks noGrp="1"/>
          </p:cNvSpPr>
          <p:nvPr>
            <p:ph type="sldNum" sz="quarter" idx="12"/>
          </p:nvPr>
        </p:nvSpPr>
        <p:spPr/>
        <p:txBody>
          <a:bodyPr/>
          <a:lstStyle/>
          <a:p>
            <a:fld id="{9A019860-12A2-4F24-A423-12583722D30C}" type="slidenum">
              <a:rPr lang="en-US" smtClean="0"/>
              <a:t>‹#›</a:t>
            </a:fld>
            <a:endParaRPr lang="en-US"/>
          </a:p>
        </p:txBody>
      </p:sp>
    </p:spTree>
    <p:extLst>
      <p:ext uri="{BB962C8B-B14F-4D97-AF65-F5344CB8AC3E}">
        <p14:creationId xmlns:p14="http://schemas.microsoft.com/office/powerpoint/2010/main" val="141778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9AD0C-6F1F-57EF-5FBA-9892DE48B1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AED4E3-0D47-407D-1074-A0DB261CF6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09E980-A5A0-498E-F14E-F00A1B79B0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59FE5E-0A55-DDB9-A952-FFE7BC6C504F}"/>
              </a:ext>
            </a:extLst>
          </p:cNvPr>
          <p:cNvSpPr>
            <a:spLocks noGrp="1"/>
          </p:cNvSpPr>
          <p:nvPr>
            <p:ph type="dt" sz="half" idx="10"/>
          </p:nvPr>
        </p:nvSpPr>
        <p:spPr/>
        <p:txBody>
          <a:bodyPr/>
          <a:lstStyle/>
          <a:p>
            <a:fld id="{C2672961-78ED-4984-B959-68C7FC91AD59}" type="datetimeFigureOut">
              <a:rPr lang="en-US" smtClean="0"/>
              <a:t>5/6/2024</a:t>
            </a:fld>
            <a:endParaRPr lang="en-US"/>
          </a:p>
        </p:txBody>
      </p:sp>
      <p:sp>
        <p:nvSpPr>
          <p:cNvPr id="6" name="Footer Placeholder 5">
            <a:extLst>
              <a:ext uri="{FF2B5EF4-FFF2-40B4-BE49-F238E27FC236}">
                <a16:creationId xmlns:a16="http://schemas.microsoft.com/office/drawing/2014/main" id="{857D320E-5A9E-D7A1-59BB-7987F23C34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AC7762-B533-02AF-791F-4480BFA82850}"/>
              </a:ext>
            </a:extLst>
          </p:cNvPr>
          <p:cNvSpPr>
            <a:spLocks noGrp="1"/>
          </p:cNvSpPr>
          <p:nvPr>
            <p:ph type="sldNum" sz="quarter" idx="12"/>
          </p:nvPr>
        </p:nvSpPr>
        <p:spPr/>
        <p:txBody>
          <a:bodyPr/>
          <a:lstStyle/>
          <a:p>
            <a:fld id="{9A019860-12A2-4F24-A423-12583722D30C}" type="slidenum">
              <a:rPr lang="en-US" smtClean="0"/>
              <a:t>‹#›</a:t>
            </a:fld>
            <a:endParaRPr lang="en-US"/>
          </a:p>
        </p:txBody>
      </p:sp>
    </p:spTree>
    <p:extLst>
      <p:ext uri="{BB962C8B-B14F-4D97-AF65-F5344CB8AC3E}">
        <p14:creationId xmlns:p14="http://schemas.microsoft.com/office/powerpoint/2010/main" val="2001170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3.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0483FE-FDED-BB44-B656-1DA599F32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553754-6451-ADEC-9E14-C431DC4C6F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5D2466-9720-B41E-CB3D-F68036A839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672961-78ED-4984-B959-68C7FC91AD59}" type="datetimeFigureOut">
              <a:rPr lang="en-US" smtClean="0"/>
              <a:t>5/6/2024</a:t>
            </a:fld>
            <a:endParaRPr lang="en-US"/>
          </a:p>
        </p:txBody>
      </p:sp>
      <p:sp>
        <p:nvSpPr>
          <p:cNvPr id="5" name="Footer Placeholder 4">
            <a:extLst>
              <a:ext uri="{FF2B5EF4-FFF2-40B4-BE49-F238E27FC236}">
                <a16:creationId xmlns:a16="http://schemas.microsoft.com/office/drawing/2014/main" id="{E385142C-3FAA-C5C2-0610-352AE050BB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A8DDA8C-78E4-0E6E-B6B6-58B530563A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019860-12A2-4F24-A423-12583722D30C}" type="slidenum">
              <a:rPr lang="en-US" smtClean="0"/>
              <a:t>‹#›</a:t>
            </a:fld>
            <a:endParaRPr lang="en-US"/>
          </a:p>
        </p:txBody>
      </p:sp>
    </p:spTree>
    <p:extLst>
      <p:ext uri="{BB962C8B-B14F-4D97-AF65-F5344CB8AC3E}">
        <p14:creationId xmlns:p14="http://schemas.microsoft.com/office/powerpoint/2010/main" val="87955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B5F23-A325-455C-AA8E-9F4A0C7CC4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A0AF53-B82F-431B-83D2-40D64AEF29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606F7B-BFB2-4365-9069-148364FA42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5B2D2-E9D0-4AB6-BA5F-848073962916}" type="datetimeFigureOut">
              <a:rPr lang="en-US" smtClean="0"/>
              <a:t>5/6/2024</a:t>
            </a:fld>
            <a:endParaRPr lang="en-US"/>
          </a:p>
        </p:txBody>
      </p:sp>
      <p:sp>
        <p:nvSpPr>
          <p:cNvPr id="5" name="Footer Placeholder 4">
            <a:extLst>
              <a:ext uri="{FF2B5EF4-FFF2-40B4-BE49-F238E27FC236}">
                <a16:creationId xmlns:a16="http://schemas.microsoft.com/office/drawing/2014/main" id="{4FB4844E-324A-4E2E-A743-F820FBDAEA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F9E068-645A-4A45-8CEC-F1D1D2F039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D180C-4870-4CAD-8216-9AD72D42AD60}" type="slidenum">
              <a:rPr lang="en-US" smtClean="0"/>
              <a:t>‹#›</a:t>
            </a:fld>
            <a:endParaRPr lang="en-US"/>
          </a:p>
        </p:txBody>
      </p:sp>
    </p:spTree>
    <p:extLst>
      <p:ext uri="{BB962C8B-B14F-4D97-AF65-F5344CB8AC3E}">
        <p14:creationId xmlns:p14="http://schemas.microsoft.com/office/powerpoint/2010/main" val="56245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959039" cy="11430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DB5D8-907B-5946-AAB2-6BF76B9AA4A9}" type="datetimeFigureOut">
              <a:rPr lang="en-US" smtClean="0"/>
              <a:t>5/6/2024</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72413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0956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A04DB5D8-907B-5946-AAB2-6BF76B9AA4A9}" type="datetimeFigureOut">
              <a:rPr lang="en-US" smtClean="0"/>
              <a:t>5/6/2024</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t"/>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1037953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600" y="1600200"/>
            <a:ext cx="10972800" cy="41335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DB5D8-907B-5946-AAB2-6BF76B9AA4A9}" type="datetimeFigureOut">
              <a:rPr lang="en-US" smtClean="0"/>
              <a:t>5/6/2024</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0570746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959039" cy="11430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DB5D8-907B-5946-AAB2-6BF76B9AA4A9}" type="datetimeFigureOut">
              <a:rPr lang="en-US" smtClean="0"/>
              <a:t>5/6/2024</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42219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microsoft.com/office/2007/relationships/hdphoto" Target="../media/hdphoto1.wdp"/><Relationship Id="rId11" Type="http://schemas.openxmlformats.org/officeDocument/2006/relationships/image" Target="../media/image29.jpeg"/><Relationship Id="rId5" Type="http://schemas.openxmlformats.org/officeDocument/2006/relationships/image" Target="../media/image24.png"/><Relationship Id="rId10" Type="http://schemas.openxmlformats.org/officeDocument/2006/relationships/image" Target="../media/image28.jpeg"/><Relationship Id="rId4" Type="http://schemas.openxmlformats.org/officeDocument/2006/relationships/image" Target="../media/image23.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0.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931" y="1484852"/>
            <a:ext cx="10849761" cy="2551826"/>
          </a:xfrm>
        </p:spPr>
        <p:txBody>
          <a:bodyPr>
            <a:normAutofit/>
          </a:bodyPr>
          <a:lstStyle/>
          <a:p>
            <a:r>
              <a:rPr lang="en-US" sz="5000" dirty="0"/>
              <a:t>Bridging Health Equity Gaps: Strategies for Transformative Change</a:t>
            </a:r>
          </a:p>
        </p:txBody>
      </p:sp>
      <p:sp>
        <p:nvSpPr>
          <p:cNvPr id="3" name="Subtitle 2"/>
          <p:cNvSpPr>
            <a:spLocks noGrp="1"/>
          </p:cNvSpPr>
          <p:nvPr>
            <p:ph type="subTitle" idx="1"/>
          </p:nvPr>
        </p:nvSpPr>
        <p:spPr/>
        <p:txBody>
          <a:bodyPr/>
          <a:lstStyle/>
          <a:p>
            <a:r>
              <a:rPr lang="en-US" dirty="0"/>
              <a:t>Amy Grant, DNP, RN, CPN</a:t>
            </a:r>
          </a:p>
        </p:txBody>
      </p:sp>
    </p:spTree>
    <p:extLst>
      <p:ext uri="{BB962C8B-B14F-4D97-AF65-F5344CB8AC3E}">
        <p14:creationId xmlns:p14="http://schemas.microsoft.com/office/powerpoint/2010/main" val="185973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7574B-8384-008C-D2E3-8E47F148BD5E}"/>
              </a:ext>
            </a:extLst>
          </p:cNvPr>
          <p:cNvSpPr>
            <a:spLocks noGrp="1"/>
          </p:cNvSpPr>
          <p:nvPr>
            <p:ph type="title"/>
          </p:nvPr>
        </p:nvSpPr>
        <p:spPr>
          <a:xfrm>
            <a:off x="8830270" y="2076060"/>
            <a:ext cx="2509934" cy="2705879"/>
          </a:xfrm>
        </p:spPr>
        <p:txBody>
          <a:bodyPr>
            <a:normAutofit fontScale="90000"/>
          </a:bodyPr>
          <a:lstStyle/>
          <a:p>
            <a:pPr algn="ctr"/>
            <a:r>
              <a:rPr lang="en-US" dirty="0">
                <a:ln w="0"/>
                <a:effectLst>
                  <a:outerShdw blurRad="38100" dist="19050" dir="2700000" algn="tl" rotWithShape="0">
                    <a:schemeClr val="dk1">
                      <a:alpha val="40000"/>
                    </a:schemeClr>
                  </a:outerShdw>
                </a:effectLst>
              </a:rPr>
              <a:t>Process Map for Starting CGM</a:t>
            </a:r>
          </a:p>
        </p:txBody>
      </p:sp>
      <p:grpSp>
        <p:nvGrpSpPr>
          <p:cNvPr id="15" name="Group 14">
            <a:extLst>
              <a:ext uri="{FF2B5EF4-FFF2-40B4-BE49-F238E27FC236}">
                <a16:creationId xmlns:a16="http://schemas.microsoft.com/office/drawing/2014/main" id="{62E93147-1620-1683-4156-F9DA9E0444E9}"/>
              </a:ext>
            </a:extLst>
          </p:cNvPr>
          <p:cNvGrpSpPr/>
          <p:nvPr/>
        </p:nvGrpSpPr>
        <p:grpSpPr>
          <a:xfrm>
            <a:off x="1598402" y="197441"/>
            <a:ext cx="6547167" cy="6568860"/>
            <a:chOff x="1593908" y="192947"/>
            <a:chExt cx="6179348" cy="6199822"/>
          </a:xfrm>
        </p:grpSpPr>
        <p:grpSp>
          <p:nvGrpSpPr>
            <p:cNvPr id="12" name="Group 11">
              <a:extLst>
                <a:ext uri="{FF2B5EF4-FFF2-40B4-BE49-F238E27FC236}">
                  <a16:creationId xmlns:a16="http://schemas.microsoft.com/office/drawing/2014/main" id="{043FAFEC-012A-DD7B-E14C-1FFE1F5B0112}"/>
                </a:ext>
              </a:extLst>
            </p:cNvPr>
            <p:cNvGrpSpPr/>
            <p:nvPr/>
          </p:nvGrpSpPr>
          <p:grpSpPr>
            <a:xfrm>
              <a:off x="1593908" y="192947"/>
              <a:ext cx="6179348" cy="6199821"/>
              <a:chOff x="1593908" y="192947"/>
              <a:chExt cx="6179348" cy="6199821"/>
            </a:xfrm>
          </p:grpSpPr>
          <p:grpSp>
            <p:nvGrpSpPr>
              <p:cNvPr id="10" name="Group 9">
                <a:extLst>
                  <a:ext uri="{FF2B5EF4-FFF2-40B4-BE49-F238E27FC236}">
                    <a16:creationId xmlns:a16="http://schemas.microsoft.com/office/drawing/2014/main" id="{E28341EC-18E2-36E1-7CEF-6DB02EB17176}"/>
                  </a:ext>
                </a:extLst>
              </p:cNvPr>
              <p:cNvGrpSpPr/>
              <p:nvPr/>
            </p:nvGrpSpPr>
            <p:grpSpPr>
              <a:xfrm>
                <a:off x="1593908" y="192947"/>
                <a:ext cx="6179348" cy="6199821"/>
                <a:chOff x="1171839" y="-984359"/>
                <a:chExt cx="9152932" cy="7974452"/>
              </a:xfrm>
            </p:grpSpPr>
            <p:pic>
              <p:nvPicPr>
                <p:cNvPr id="7" name="Picture 6">
                  <a:extLst>
                    <a:ext uri="{FF2B5EF4-FFF2-40B4-BE49-F238E27FC236}">
                      <a16:creationId xmlns:a16="http://schemas.microsoft.com/office/drawing/2014/main" id="{3E378E20-32C3-7BE9-FFEE-8FECFC2BC7D1}"/>
                    </a:ext>
                  </a:extLst>
                </p:cNvPr>
                <p:cNvPicPr>
                  <a:picLocks noChangeAspect="1"/>
                </p:cNvPicPr>
                <p:nvPr/>
              </p:nvPicPr>
              <p:blipFill rotWithShape="1">
                <a:blip r:embed="rId2"/>
                <a:srcRect t="8577"/>
                <a:stretch/>
              </p:blipFill>
              <p:spPr>
                <a:xfrm>
                  <a:off x="3145386" y="2087653"/>
                  <a:ext cx="7179385" cy="4902440"/>
                </a:xfrm>
                <a:prstGeom prst="rect">
                  <a:avLst/>
                </a:prstGeom>
              </p:spPr>
            </p:pic>
            <p:pic>
              <p:nvPicPr>
                <p:cNvPr id="9" name="Picture 8">
                  <a:extLst>
                    <a:ext uri="{FF2B5EF4-FFF2-40B4-BE49-F238E27FC236}">
                      <a16:creationId xmlns:a16="http://schemas.microsoft.com/office/drawing/2014/main" id="{F235ABD8-28B6-AC4C-4DC0-B93144FB79A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71839" y="-984359"/>
                  <a:ext cx="6769047" cy="3172210"/>
                </a:xfrm>
                <a:prstGeom prst="rect">
                  <a:avLst/>
                </a:prstGeom>
              </p:spPr>
            </p:pic>
          </p:grpSp>
          <p:sp>
            <p:nvSpPr>
              <p:cNvPr id="11" name="Rectangle 10">
                <a:extLst>
                  <a:ext uri="{FF2B5EF4-FFF2-40B4-BE49-F238E27FC236}">
                    <a16:creationId xmlns:a16="http://schemas.microsoft.com/office/drawing/2014/main" id="{5B95C3F6-01F9-D902-D38E-7DD63B7C3B4F}"/>
                  </a:ext>
                </a:extLst>
              </p:cNvPr>
              <p:cNvSpPr/>
              <p:nvPr/>
            </p:nvSpPr>
            <p:spPr>
              <a:xfrm>
                <a:off x="6884023" y="5688961"/>
                <a:ext cx="889233" cy="6795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E614B580-11A9-A1C1-43C9-8479F12B61D3}"/>
                </a:ext>
              </a:extLst>
            </p:cNvPr>
            <p:cNvPicPr>
              <a:picLocks noChangeAspect="1"/>
            </p:cNvPicPr>
            <p:nvPr/>
          </p:nvPicPr>
          <p:blipFill>
            <a:blip r:embed="rId4"/>
            <a:stretch>
              <a:fillRect/>
            </a:stretch>
          </p:blipFill>
          <p:spPr>
            <a:xfrm>
              <a:off x="2147582" y="6083082"/>
              <a:ext cx="1128144" cy="309687"/>
            </a:xfrm>
            <a:prstGeom prst="rect">
              <a:avLst/>
            </a:prstGeom>
          </p:spPr>
        </p:pic>
      </p:grpSp>
    </p:spTree>
    <p:extLst>
      <p:ext uri="{BB962C8B-B14F-4D97-AF65-F5344CB8AC3E}">
        <p14:creationId xmlns:p14="http://schemas.microsoft.com/office/powerpoint/2010/main" val="262567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2">
            <a:extLst>
              <a:ext uri="{FF2B5EF4-FFF2-40B4-BE49-F238E27FC236}">
                <a16:creationId xmlns:a16="http://schemas.microsoft.com/office/drawing/2014/main" id="{B1C9C4AC-2A7B-FBBE-1D9F-4326EB9D129F}"/>
              </a:ext>
            </a:extLst>
          </p:cNvPr>
          <p:cNvSpPr txBox="1">
            <a:spLocks noChangeArrowheads="1"/>
          </p:cNvSpPr>
          <p:nvPr/>
        </p:nvSpPr>
        <p:spPr bwMode="auto">
          <a:xfrm>
            <a:off x="1103405" y="-5996"/>
            <a:ext cx="82354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1" hangingPunct="1">
              <a:spcBef>
                <a:spcPct val="0"/>
              </a:spcBef>
              <a:buFontTx/>
              <a:buNone/>
            </a:pPr>
            <a:r>
              <a:rPr lang="en-US" altLang="en-US" sz="1400" b="1" dirty="0"/>
              <a:t>T1Dx CGM Equity Project (Pharmacy Process)-- Simplified Failure Mode Effects Analysis 							(sFMEA©)</a:t>
            </a:r>
            <a:endParaRPr lang="en-US" altLang="en-US" sz="1400" b="1" u="sng" dirty="0"/>
          </a:p>
        </p:txBody>
      </p:sp>
      <p:sp>
        <p:nvSpPr>
          <p:cNvPr id="7" name="AutoShape 23">
            <a:extLst>
              <a:ext uri="{FF2B5EF4-FFF2-40B4-BE49-F238E27FC236}">
                <a16:creationId xmlns:a16="http://schemas.microsoft.com/office/drawing/2014/main" id="{2C9A7143-A659-7CBB-8E0D-E6A4E4C42200}"/>
              </a:ext>
            </a:extLst>
          </p:cNvPr>
          <p:cNvSpPr>
            <a:spLocks noChangeArrowheads="1"/>
          </p:cNvSpPr>
          <p:nvPr/>
        </p:nvSpPr>
        <p:spPr bwMode="auto">
          <a:xfrm rot="-5400000">
            <a:off x="-1240784" y="4857750"/>
            <a:ext cx="3105150" cy="304800"/>
          </a:xfrm>
          <a:prstGeom prst="bevel">
            <a:avLst>
              <a:gd name="adj" fmla="val 12500"/>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1" hangingPunct="1">
              <a:spcBef>
                <a:spcPct val="0"/>
              </a:spcBef>
              <a:buFontTx/>
              <a:buNone/>
            </a:pPr>
            <a:r>
              <a:rPr lang="en-US" altLang="en-US" sz="900" b="1">
                <a:solidFill>
                  <a:srgbClr val="FF0000"/>
                </a:solidFill>
              </a:rPr>
              <a:t>FAILURE MODES</a:t>
            </a:r>
          </a:p>
        </p:txBody>
      </p:sp>
      <p:sp>
        <p:nvSpPr>
          <p:cNvPr id="8" name="AutoShape 24">
            <a:extLst>
              <a:ext uri="{FF2B5EF4-FFF2-40B4-BE49-F238E27FC236}">
                <a16:creationId xmlns:a16="http://schemas.microsoft.com/office/drawing/2014/main" id="{9A8162EF-3E24-4F5D-A7F4-E2689930DA2C}"/>
              </a:ext>
            </a:extLst>
          </p:cNvPr>
          <p:cNvSpPr>
            <a:spLocks noChangeArrowheads="1"/>
          </p:cNvSpPr>
          <p:nvPr/>
        </p:nvSpPr>
        <p:spPr bwMode="auto">
          <a:xfrm rot="-5400000">
            <a:off x="-474816" y="1091407"/>
            <a:ext cx="1573213" cy="304800"/>
          </a:xfrm>
          <a:prstGeom prst="bevel">
            <a:avLst>
              <a:gd name="adj" fmla="val 12500"/>
            </a:avLst>
          </a:prstGeom>
          <a:noFill/>
          <a:ln w="9525">
            <a:solidFill>
              <a:srgbClr val="7EC2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1" hangingPunct="1">
              <a:spcBef>
                <a:spcPct val="0"/>
              </a:spcBef>
              <a:buFontTx/>
              <a:buNone/>
            </a:pPr>
            <a:r>
              <a:rPr lang="en-US" altLang="en-US" sz="900" b="1">
                <a:solidFill>
                  <a:srgbClr val="7EC234"/>
                </a:solidFill>
              </a:rPr>
              <a:t>INTERVENTIONS</a:t>
            </a:r>
          </a:p>
        </p:txBody>
      </p:sp>
      <p:sp>
        <p:nvSpPr>
          <p:cNvPr id="9" name="AutoShape 25">
            <a:extLst>
              <a:ext uri="{FF2B5EF4-FFF2-40B4-BE49-F238E27FC236}">
                <a16:creationId xmlns:a16="http://schemas.microsoft.com/office/drawing/2014/main" id="{92EB2F4A-0E5A-4B46-FFFE-48B26EE5651F}"/>
              </a:ext>
            </a:extLst>
          </p:cNvPr>
          <p:cNvSpPr>
            <a:spLocks noChangeArrowheads="1"/>
          </p:cNvSpPr>
          <p:nvPr/>
        </p:nvSpPr>
        <p:spPr bwMode="auto">
          <a:xfrm rot="-5400000">
            <a:off x="-297809" y="2590800"/>
            <a:ext cx="1219200" cy="304800"/>
          </a:xfrm>
          <a:prstGeom prst="bevel">
            <a:avLst>
              <a:gd name="adj" fmla="val 125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1" hangingPunct="1">
              <a:spcBef>
                <a:spcPct val="0"/>
              </a:spcBef>
              <a:buFontTx/>
              <a:buNone/>
            </a:pPr>
            <a:r>
              <a:rPr lang="en-US" altLang="en-US" sz="900" b="1"/>
              <a:t>CURRENT </a:t>
            </a:r>
          </a:p>
          <a:p>
            <a:pPr algn="ctr" eaLnBrk="1" hangingPunct="1">
              <a:spcBef>
                <a:spcPct val="0"/>
              </a:spcBef>
              <a:buFontTx/>
              <a:buNone/>
            </a:pPr>
            <a:r>
              <a:rPr lang="en-US" altLang="en-US" sz="900" b="1"/>
              <a:t>PROCESS</a:t>
            </a:r>
          </a:p>
        </p:txBody>
      </p:sp>
      <p:sp>
        <p:nvSpPr>
          <p:cNvPr id="10" name="Rectangle 26">
            <a:extLst>
              <a:ext uri="{FF2B5EF4-FFF2-40B4-BE49-F238E27FC236}">
                <a16:creationId xmlns:a16="http://schemas.microsoft.com/office/drawing/2014/main" id="{9A6DD8B8-09F9-7A0E-EE4A-BE5DBF302A24}"/>
              </a:ext>
            </a:extLst>
          </p:cNvPr>
          <p:cNvSpPr>
            <a:spLocks noChangeArrowheads="1"/>
          </p:cNvSpPr>
          <p:nvPr/>
        </p:nvSpPr>
        <p:spPr bwMode="auto">
          <a:xfrm>
            <a:off x="573728" y="457200"/>
            <a:ext cx="1059355" cy="1546225"/>
          </a:xfrm>
          <a:prstGeom prst="rect">
            <a:avLst/>
          </a:prstGeom>
          <a:noFill/>
          <a:ln w="9525">
            <a:solidFill>
              <a:srgbClr val="7EC2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b"/>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1" hangingPunct="1">
              <a:spcBef>
                <a:spcPct val="0"/>
              </a:spcBef>
              <a:buFontTx/>
              <a:buNone/>
            </a:pPr>
            <a:r>
              <a:rPr lang="en-US" altLang="en-US" sz="550" dirty="0"/>
              <a:t>Equity Lens:</a:t>
            </a:r>
            <a:br>
              <a:rPr lang="en-US" altLang="en-US" sz="550" dirty="0"/>
            </a:br>
            <a:r>
              <a:rPr lang="en-US" altLang="en-US" sz="550" dirty="0"/>
              <a:t>-Make list of pts without CGM– include race and insurance type</a:t>
            </a:r>
            <a:br>
              <a:rPr lang="en-US" altLang="en-US" sz="550" dirty="0"/>
            </a:br>
            <a:r>
              <a:rPr lang="en-US" altLang="en-US" sz="550" dirty="0"/>
              <a:t>-Translate flyers/ education</a:t>
            </a:r>
            <a:br>
              <a:rPr lang="en-US" altLang="en-US" sz="550" dirty="0"/>
            </a:br>
            <a:br>
              <a:rPr lang="en-US" altLang="en-US" sz="550" dirty="0"/>
            </a:br>
            <a:r>
              <a:rPr lang="en-US" altLang="en-US" sz="550" dirty="0"/>
              <a:t>-Standardized handouts about CGM and uptake process (including CGM start)– include info about cost of CGM and appts or how to look up  cost </a:t>
            </a:r>
            <a:br>
              <a:rPr lang="en-US" altLang="en-US" sz="550" dirty="0"/>
            </a:br>
            <a:r>
              <a:rPr lang="en-US" altLang="en-US" sz="550" dirty="0"/>
              <a:t>-Role play provider exercise</a:t>
            </a:r>
            <a:br>
              <a:rPr lang="en-US" altLang="en-US" sz="550" dirty="0"/>
            </a:br>
            <a:r>
              <a:rPr lang="en-US" altLang="en-US" sz="550" dirty="0"/>
              <a:t>-Flyers about CGM or on waiting room/clinic room tv</a:t>
            </a:r>
            <a:br>
              <a:rPr lang="en-US" altLang="en-US" sz="550" dirty="0"/>
            </a:br>
            <a:r>
              <a:rPr lang="en-US" altLang="en-US" sz="550" dirty="0"/>
              <a:t>- CGM trial program</a:t>
            </a:r>
            <a:br>
              <a:rPr lang="en-US" altLang="en-US" sz="550" dirty="0"/>
            </a:br>
            <a:r>
              <a:rPr lang="en-US" altLang="en-US" sz="550" dirty="0"/>
              <a:t>-Insurance Navigator attend CGM classes</a:t>
            </a:r>
          </a:p>
          <a:p>
            <a:pPr eaLnBrk="1" hangingPunct="1">
              <a:spcBef>
                <a:spcPct val="0"/>
              </a:spcBef>
              <a:buFontTx/>
              <a:buNone/>
            </a:pPr>
            <a:r>
              <a:rPr lang="en-US" altLang="en-US" sz="550" dirty="0"/>
              <a:t>-Technology Barriers added to Epic flowsheet</a:t>
            </a:r>
          </a:p>
        </p:txBody>
      </p:sp>
      <p:sp>
        <p:nvSpPr>
          <p:cNvPr id="11" name="Rectangle 29">
            <a:extLst>
              <a:ext uri="{FF2B5EF4-FFF2-40B4-BE49-F238E27FC236}">
                <a16:creationId xmlns:a16="http://schemas.microsoft.com/office/drawing/2014/main" id="{73B18611-F1DF-FECE-BFBD-C831A56D1C1D}"/>
              </a:ext>
            </a:extLst>
          </p:cNvPr>
          <p:cNvSpPr>
            <a:spLocks noChangeArrowheads="1"/>
          </p:cNvSpPr>
          <p:nvPr/>
        </p:nvSpPr>
        <p:spPr bwMode="auto">
          <a:xfrm>
            <a:off x="8236591" y="457200"/>
            <a:ext cx="957263" cy="1546225"/>
          </a:xfrm>
          <a:prstGeom prst="rect">
            <a:avLst/>
          </a:prstGeom>
          <a:noFill/>
          <a:ln w="9525">
            <a:solidFill>
              <a:srgbClr val="7EC2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b"/>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1" hangingPunct="1">
              <a:spcBef>
                <a:spcPct val="0"/>
              </a:spcBef>
              <a:buFontTx/>
              <a:buNone/>
            </a:pPr>
            <a:r>
              <a:rPr lang="en-US" altLang="en-US" sz="610" dirty="0"/>
              <a:t>Equity Lens:</a:t>
            </a:r>
            <a:br>
              <a:rPr lang="en-US" altLang="en-US" sz="610" dirty="0"/>
            </a:br>
            <a:r>
              <a:rPr lang="en-US" altLang="en-US" sz="610" dirty="0"/>
              <a:t>-Utilize Dexcom start video w/ families</a:t>
            </a:r>
            <a:br>
              <a:rPr lang="en-US" altLang="en-US" sz="610" dirty="0"/>
            </a:br>
            <a:r>
              <a:rPr lang="en-US" altLang="en-US" sz="610" dirty="0"/>
              <a:t>-Phone call with Tech Team</a:t>
            </a:r>
            <a:br>
              <a:rPr lang="en-US" altLang="en-US" sz="610" dirty="0"/>
            </a:br>
            <a:r>
              <a:rPr lang="en-US" altLang="en-US" sz="610" dirty="0"/>
              <a:t>-CGM included in Day Hospital new onset bundle</a:t>
            </a:r>
            <a:br>
              <a:rPr lang="en-US" altLang="en-US" sz="610" dirty="0"/>
            </a:br>
            <a:br>
              <a:rPr lang="en-US" altLang="en-US" sz="610" dirty="0"/>
            </a:br>
            <a:r>
              <a:rPr lang="en-US" altLang="en-US" sz="610" dirty="0"/>
              <a:t>-Provider follow-up with family to understand why they don’t want it-- identify barriers &amp; misconceptions</a:t>
            </a:r>
            <a:br>
              <a:rPr lang="en-US" altLang="en-US" sz="610" dirty="0"/>
            </a:br>
            <a:r>
              <a:rPr lang="en-US" altLang="en-US" sz="610" dirty="0"/>
              <a:t>-Increase communication that we are here to help with start</a:t>
            </a:r>
          </a:p>
        </p:txBody>
      </p:sp>
      <p:sp>
        <p:nvSpPr>
          <p:cNvPr id="12" name="Rectangle 30">
            <a:extLst>
              <a:ext uri="{FF2B5EF4-FFF2-40B4-BE49-F238E27FC236}">
                <a16:creationId xmlns:a16="http://schemas.microsoft.com/office/drawing/2014/main" id="{C48A85FA-1F6B-1B53-7E36-1AB2182EADCC}"/>
              </a:ext>
            </a:extLst>
          </p:cNvPr>
          <p:cNvSpPr>
            <a:spLocks noChangeArrowheads="1"/>
          </p:cNvSpPr>
          <p:nvPr/>
        </p:nvSpPr>
        <p:spPr bwMode="auto">
          <a:xfrm>
            <a:off x="6941931" y="457200"/>
            <a:ext cx="1047565" cy="1546225"/>
          </a:xfrm>
          <a:prstGeom prst="rect">
            <a:avLst/>
          </a:prstGeom>
          <a:noFill/>
          <a:ln w="9525">
            <a:solidFill>
              <a:srgbClr val="7EC2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b"/>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1" hangingPunct="1">
              <a:spcBef>
                <a:spcPct val="0"/>
              </a:spcBef>
              <a:buNone/>
            </a:pPr>
            <a:r>
              <a:rPr lang="en-US" altLang="en-US" sz="800" dirty="0"/>
              <a:t>Equity Lens:</a:t>
            </a:r>
          </a:p>
          <a:p>
            <a:pPr eaLnBrk="1" hangingPunct="1">
              <a:spcBef>
                <a:spcPct val="0"/>
              </a:spcBef>
              <a:buNone/>
            </a:pPr>
            <a:r>
              <a:rPr lang="en-US" altLang="en-US" sz="800" dirty="0"/>
              <a:t>-SW assist with getting a hold of family or use cellphone to text them</a:t>
            </a:r>
          </a:p>
          <a:p>
            <a:pPr eaLnBrk="1" hangingPunct="1">
              <a:spcBef>
                <a:spcPct val="0"/>
              </a:spcBef>
              <a:buNone/>
            </a:pPr>
            <a:br>
              <a:rPr lang="en-US" altLang="en-US" sz="800" dirty="0"/>
            </a:br>
            <a:r>
              <a:rPr lang="en-US" altLang="en-US" sz="800" dirty="0"/>
              <a:t>-Educator help family make pharm call when they come back to clinic</a:t>
            </a:r>
            <a:br>
              <a:rPr lang="en-US" altLang="en-US" sz="800" dirty="0"/>
            </a:br>
            <a:r>
              <a:rPr lang="en-US" altLang="en-US" sz="800" dirty="0"/>
              <a:t>-CCHMC pharm carries CGM supplies</a:t>
            </a:r>
          </a:p>
        </p:txBody>
      </p:sp>
      <p:sp>
        <p:nvSpPr>
          <p:cNvPr id="13" name="Rectangle 31">
            <a:extLst>
              <a:ext uri="{FF2B5EF4-FFF2-40B4-BE49-F238E27FC236}">
                <a16:creationId xmlns:a16="http://schemas.microsoft.com/office/drawing/2014/main" id="{7A94DB3A-AE99-00B1-801A-99F01681B5BC}"/>
              </a:ext>
            </a:extLst>
          </p:cNvPr>
          <p:cNvSpPr>
            <a:spLocks noChangeArrowheads="1"/>
          </p:cNvSpPr>
          <p:nvPr/>
        </p:nvSpPr>
        <p:spPr bwMode="auto">
          <a:xfrm>
            <a:off x="5682304" y="457200"/>
            <a:ext cx="957262" cy="1546225"/>
          </a:xfrm>
          <a:prstGeom prst="rect">
            <a:avLst/>
          </a:prstGeom>
          <a:noFill/>
          <a:ln w="9525">
            <a:solidFill>
              <a:srgbClr val="7EC2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b"/>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1" hangingPunct="1">
              <a:spcBef>
                <a:spcPct val="0"/>
              </a:spcBef>
              <a:buFontTx/>
              <a:buNone/>
            </a:pPr>
            <a:r>
              <a:rPr lang="en-US" altLang="en-US" sz="600" dirty="0"/>
              <a:t>Equity Lens:</a:t>
            </a:r>
            <a:br>
              <a:rPr lang="en-US" altLang="en-US" sz="600" dirty="0"/>
            </a:br>
            <a:r>
              <a:rPr lang="en-US" altLang="en-US" sz="600" dirty="0"/>
              <a:t>-Create report for S3/M3 (or other subset) patients and check if they need follow-up related to pending CGM prescriptions</a:t>
            </a:r>
            <a:br>
              <a:rPr lang="en-US" altLang="en-US" sz="600" dirty="0"/>
            </a:br>
            <a:br>
              <a:rPr lang="en-US" altLang="en-US" sz="600" dirty="0"/>
            </a:br>
            <a:r>
              <a:rPr lang="en-US" altLang="en-US" sz="600" dirty="0"/>
              <a:t>-Process step for family or staff to call pharmacy to verify coverage/PA need</a:t>
            </a:r>
            <a:br>
              <a:rPr lang="en-US" altLang="en-US" sz="600" dirty="0"/>
            </a:br>
            <a:r>
              <a:rPr lang="en-US" altLang="en-US" sz="600" dirty="0"/>
              <a:t>-Revise and recirculate steps sheet for PA process– for providers and staff</a:t>
            </a:r>
            <a:br>
              <a:rPr lang="en-US" altLang="en-US" sz="600" dirty="0"/>
            </a:br>
            <a:r>
              <a:rPr lang="en-US" altLang="en-US" sz="600" dirty="0"/>
              <a:t>-Interactive Checklist for managing PA process</a:t>
            </a:r>
            <a:endParaRPr lang="en-US" altLang="en-US" sz="800" dirty="0"/>
          </a:p>
        </p:txBody>
      </p:sp>
      <p:sp>
        <p:nvSpPr>
          <p:cNvPr id="14" name="Rectangle 32">
            <a:extLst>
              <a:ext uri="{FF2B5EF4-FFF2-40B4-BE49-F238E27FC236}">
                <a16:creationId xmlns:a16="http://schemas.microsoft.com/office/drawing/2014/main" id="{4D115205-AD0E-3508-4DE6-83540759E855}"/>
              </a:ext>
            </a:extLst>
          </p:cNvPr>
          <p:cNvSpPr>
            <a:spLocks noChangeArrowheads="1"/>
          </p:cNvSpPr>
          <p:nvPr/>
        </p:nvSpPr>
        <p:spPr bwMode="auto">
          <a:xfrm>
            <a:off x="4387644" y="457200"/>
            <a:ext cx="1047564" cy="1546225"/>
          </a:xfrm>
          <a:prstGeom prst="rect">
            <a:avLst/>
          </a:prstGeom>
          <a:noFill/>
          <a:ln w="9525">
            <a:solidFill>
              <a:srgbClr val="7EC2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b"/>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1" hangingPunct="1">
              <a:spcBef>
                <a:spcPct val="0"/>
              </a:spcBef>
              <a:buFontTx/>
              <a:buNone/>
            </a:pPr>
            <a:r>
              <a:rPr lang="en-US" altLang="en-US" sz="550" dirty="0"/>
              <a:t>Equity Lens:</a:t>
            </a:r>
            <a:br>
              <a:rPr lang="en-US" altLang="en-US" sz="550" dirty="0"/>
            </a:br>
            <a:r>
              <a:rPr lang="en-US" altLang="en-US" sz="550" dirty="0"/>
              <a:t>-Insurance Navigator or Endo staff call to investigate insurance coverage</a:t>
            </a:r>
            <a:br>
              <a:rPr lang="en-US" altLang="en-US" sz="550" dirty="0"/>
            </a:br>
            <a:br>
              <a:rPr lang="en-US" altLang="en-US" sz="550" dirty="0"/>
            </a:br>
            <a:r>
              <a:rPr lang="en-US" altLang="en-US" sz="550" dirty="0"/>
              <a:t>-Have a list of benefits by payer</a:t>
            </a:r>
            <a:br>
              <a:rPr lang="en-US" altLang="en-US" sz="550" dirty="0"/>
            </a:br>
            <a:r>
              <a:rPr lang="en-US" altLang="en-US" sz="550" dirty="0"/>
              <a:t>-Ask family on “CGM Readiness Screen” if they know insurance info/benefits</a:t>
            </a:r>
            <a:br>
              <a:rPr lang="en-US" altLang="en-US" sz="550" dirty="0"/>
            </a:br>
            <a:r>
              <a:rPr lang="en-US" altLang="en-US" sz="550" dirty="0"/>
              <a:t>-Shared Decision-Making tool/education about insurance options-- Pharm or DME, reviewed by SW CDE, or clinic staff</a:t>
            </a:r>
          </a:p>
          <a:p>
            <a:pPr eaLnBrk="1" hangingPunct="1">
              <a:spcBef>
                <a:spcPct val="0"/>
              </a:spcBef>
              <a:buFontTx/>
              <a:buNone/>
            </a:pPr>
            <a:r>
              <a:rPr lang="en-US" altLang="en-US" sz="550" dirty="0"/>
              <a:t>-Insurance 101/ Check-in at </a:t>
            </a:r>
            <a:br>
              <a:rPr lang="en-US" altLang="en-US" sz="550" dirty="0"/>
            </a:br>
            <a:r>
              <a:rPr lang="en-US" altLang="en-US" sz="550" dirty="0"/>
              <a:t>Beyond The Basics class for new onset pts– printed or video education deliverable</a:t>
            </a:r>
          </a:p>
        </p:txBody>
      </p:sp>
      <p:sp>
        <p:nvSpPr>
          <p:cNvPr id="15" name="Rectangle 33">
            <a:extLst>
              <a:ext uri="{FF2B5EF4-FFF2-40B4-BE49-F238E27FC236}">
                <a16:creationId xmlns:a16="http://schemas.microsoft.com/office/drawing/2014/main" id="{8A0EAF58-6388-1AB3-1EA0-02561035DA5A}"/>
              </a:ext>
            </a:extLst>
          </p:cNvPr>
          <p:cNvSpPr>
            <a:spLocks noChangeArrowheads="1"/>
          </p:cNvSpPr>
          <p:nvPr/>
        </p:nvSpPr>
        <p:spPr bwMode="auto">
          <a:xfrm>
            <a:off x="3056024" y="457200"/>
            <a:ext cx="1047565" cy="1546225"/>
          </a:xfrm>
          <a:prstGeom prst="rect">
            <a:avLst/>
          </a:prstGeom>
          <a:noFill/>
          <a:ln w="9525">
            <a:solidFill>
              <a:srgbClr val="7EC2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b"/>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1" hangingPunct="1">
              <a:spcBef>
                <a:spcPct val="0"/>
              </a:spcBef>
              <a:buNone/>
            </a:pPr>
            <a:r>
              <a:rPr lang="en-US" altLang="en-US" sz="560" dirty="0"/>
              <a:t>Equity Lens:</a:t>
            </a:r>
            <a:br>
              <a:rPr lang="en-US" altLang="en-US" sz="560" dirty="0"/>
            </a:br>
            <a:r>
              <a:rPr lang="en-US" altLang="en-US" sz="560" dirty="0"/>
              <a:t>-Curating pt’s pharmacies is </a:t>
            </a:r>
            <a:r>
              <a:rPr lang="en-US" altLang="en-US" sz="560" dirty="0" err="1"/>
              <a:t>esp</a:t>
            </a:r>
            <a:r>
              <a:rPr lang="en-US" altLang="en-US" sz="560" dirty="0"/>
              <a:t> important for families that often move</a:t>
            </a:r>
            <a:br>
              <a:rPr lang="en-US" altLang="en-US" sz="560" dirty="0"/>
            </a:br>
            <a:r>
              <a:rPr lang="en-US" altLang="en-US" sz="560" dirty="0"/>
              <a:t>-System that can identify closest pharmacy for families based on address and insurance type</a:t>
            </a:r>
          </a:p>
          <a:p>
            <a:pPr eaLnBrk="1" hangingPunct="1">
              <a:spcBef>
                <a:spcPct val="0"/>
              </a:spcBef>
              <a:buNone/>
            </a:pPr>
            <a:br>
              <a:rPr lang="en-US" altLang="en-US" sz="560" dirty="0"/>
            </a:br>
            <a:r>
              <a:rPr lang="en-US" altLang="en-US" sz="560" dirty="0"/>
              <a:t>-CCHMC pharm carries CGM supplies</a:t>
            </a:r>
            <a:br>
              <a:rPr lang="en-US" altLang="en-US" sz="560" dirty="0"/>
            </a:br>
            <a:r>
              <a:rPr lang="en-US" altLang="en-US" sz="560" dirty="0"/>
              <a:t>-In clinic ask family preferred pharmacy </a:t>
            </a:r>
          </a:p>
          <a:p>
            <a:pPr eaLnBrk="1" hangingPunct="1">
              <a:spcBef>
                <a:spcPct val="0"/>
              </a:spcBef>
              <a:buNone/>
            </a:pPr>
            <a:r>
              <a:rPr lang="en-US" altLang="en-US" sz="560" dirty="0"/>
              <a:t>-Nurses routinely clean up list of current pharmacies</a:t>
            </a:r>
            <a:br>
              <a:rPr lang="en-US" altLang="en-US" sz="560" dirty="0"/>
            </a:br>
            <a:r>
              <a:rPr lang="en-US" altLang="en-US" sz="560" dirty="0"/>
              <a:t>-Add “confirm pharmacy preferences” to visit checklist/comm. tool</a:t>
            </a:r>
          </a:p>
        </p:txBody>
      </p:sp>
      <p:sp>
        <p:nvSpPr>
          <p:cNvPr id="16" name="Rectangle 34">
            <a:extLst>
              <a:ext uri="{FF2B5EF4-FFF2-40B4-BE49-F238E27FC236}">
                <a16:creationId xmlns:a16="http://schemas.microsoft.com/office/drawing/2014/main" id="{0C50D11B-6EF0-614C-F516-73333CF6CE5B}"/>
              </a:ext>
            </a:extLst>
          </p:cNvPr>
          <p:cNvSpPr>
            <a:spLocks noChangeArrowheads="1"/>
          </p:cNvSpPr>
          <p:nvPr/>
        </p:nvSpPr>
        <p:spPr bwMode="auto">
          <a:xfrm>
            <a:off x="1850079" y="457200"/>
            <a:ext cx="958850" cy="1546225"/>
          </a:xfrm>
          <a:prstGeom prst="rect">
            <a:avLst/>
          </a:prstGeom>
          <a:noFill/>
          <a:ln w="9525">
            <a:solidFill>
              <a:srgbClr val="7EC2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b"/>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1" hangingPunct="1">
              <a:spcBef>
                <a:spcPct val="0"/>
              </a:spcBef>
              <a:buFontTx/>
              <a:buNone/>
            </a:pPr>
            <a:r>
              <a:rPr lang="en-US" altLang="en-US" sz="800" dirty="0"/>
              <a:t>Equity Lens:</a:t>
            </a:r>
            <a:br>
              <a:rPr lang="en-US" altLang="en-US" sz="800" dirty="0"/>
            </a:br>
            <a:r>
              <a:rPr lang="en-US" altLang="en-US" sz="800" dirty="0"/>
              <a:t>SDH Screening and resources for positive screens</a:t>
            </a:r>
            <a:br>
              <a:rPr lang="en-US" altLang="en-US" sz="800" dirty="0"/>
            </a:br>
            <a:br>
              <a:rPr lang="en-US" altLang="en-US" sz="800" dirty="0"/>
            </a:br>
            <a:r>
              <a:rPr lang="en-US" altLang="en-US" sz="800" dirty="0"/>
              <a:t>-Provider print off insurance info from EPIC</a:t>
            </a:r>
            <a:br>
              <a:rPr lang="en-US" altLang="en-US" sz="800" dirty="0"/>
            </a:br>
            <a:r>
              <a:rPr lang="en-US" altLang="en-US" sz="800" dirty="0"/>
              <a:t>-Staff help fill out form while pt in clinic</a:t>
            </a:r>
          </a:p>
        </p:txBody>
      </p:sp>
      <p:sp>
        <p:nvSpPr>
          <p:cNvPr id="17" name="Rectangle 35">
            <a:extLst>
              <a:ext uri="{FF2B5EF4-FFF2-40B4-BE49-F238E27FC236}">
                <a16:creationId xmlns:a16="http://schemas.microsoft.com/office/drawing/2014/main" id="{67840803-DE74-3DF8-E52E-0060BDDC999D}"/>
              </a:ext>
            </a:extLst>
          </p:cNvPr>
          <p:cNvSpPr>
            <a:spLocks noChangeArrowheads="1"/>
          </p:cNvSpPr>
          <p:nvPr/>
        </p:nvSpPr>
        <p:spPr bwMode="auto">
          <a:xfrm>
            <a:off x="573729" y="3467100"/>
            <a:ext cx="955675" cy="3095625"/>
          </a:xfrm>
          <a:prstGeom prst="rect">
            <a:avLst/>
          </a:prstGeom>
          <a:noFill/>
          <a:ln w="31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1" hangingPunct="1">
              <a:spcBef>
                <a:spcPct val="0"/>
              </a:spcBef>
              <a:buFontTx/>
              <a:buNone/>
            </a:pPr>
            <a:r>
              <a:rPr lang="en-US" altLang="en-US" sz="775" dirty="0"/>
              <a:t>-Provider/pt fails to initiate discussion</a:t>
            </a:r>
            <a:br>
              <a:rPr lang="en-US" altLang="en-US" sz="775" dirty="0"/>
            </a:br>
            <a:r>
              <a:rPr lang="en-US" altLang="en-US" sz="775" dirty="0"/>
              <a:t>- Provider has thoughts/bias that are barriers to bringing up CGM</a:t>
            </a:r>
            <a:br>
              <a:rPr lang="en-US" altLang="en-US" sz="775" dirty="0"/>
            </a:br>
            <a:r>
              <a:rPr lang="en-US" altLang="en-US" sz="775" dirty="0"/>
              <a:t>-Pt lack of awareness of CGM/Provider doesn’t know pt lacks awareness</a:t>
            </a:r>
            <a:br>
              <a:rPr lang="en-US" altLang="en-US" sz="775" dirty="0"/>
            </a:br>
            <a:r>
              <a:rPr lang="en-US" altLang="en-US" sz="775" dirty="0"/>
              <a:t>-Pt/family has thoughts/feelings about CGM that are barriers to uptake</a:t>
            </a:r>
            <a:br>
              <a:rPr lang="en-US" altLang="en-US" sz="775" dirty="0"/>
            </a:br>
            <a:r>
              <a:rPr lang="en-US" altLang="en-US" sz="775" dirty="0"/>
              <a:t>-Lack of standardization</a:t>
            </a:r>
          </a:p>
          <a:p>
            <a:pPr eaLnBrk="1" hangingPunct="1">
              <a:spcBef>
                <a:spcPct val="0"/>
              </a:spcBef>
              <a:buFontTx/>
              <a:buNone/>
            </a:pPr>
            <a:r>
              <a:rPr lang="en-US" altLang="en-US" sz="775" dirty="0"/>
              <a:t>-Family feels pressured</a:t>
            </a:r>
            <a:br>
              <a:rPr lang="en-US" altLang="en-US" sz="775" dirty="0"/>
            </a:br>
            <a:br>
              <a:rPr lang="en-US" altLang="en-US" sz="775" u="sng" dirty="0"/>
            </a:br>
            <a:r>
              <a:rPr lang="en-US" altLang="en-US" sz="775" u="sng" dirty="0"/>
              <a:t>Inequities: </a:t>
            </a:r>
            <a:br>
              <a:rPr lang="en-US" altLang="en-US" sz="775" dirty="0"/>
            </a:br>
            <a:r>
              <a:rPr lang="en-US" altLang="en-US" sz="775" dirty="0"/>
              <a:t>-Provider implicit bias</a:t>
            </a:r>
            <a:br>
              <a:rPr lang="en-US" altLang="en-US" sz="775" dirty="0"/>
            </a:br>
            <a:r>
              <a:rPr lang="en-US" altLang="en-US" sz="775" dirty="0"/>
              <a:t>-Health literacy </a:t>
            </a:r>
            <a:br>
              <a:rPr lang="en-US" altLang="en-US" sz="775" dirty="0"/>
            </a:br>
            <a:r>
              <a:rPr lang="en-US" altLang="en-US" sz="775" dirty="0"/>
              <a:t>-Technology literacy</a:t>
            </a:r>
            <a:br>
              <a:rPr lang="en-US" altLang="en-US" sz="775" dirty="0"/>
            </a:br>
            <a:r>
              <a:rPr lang="en-US" altLang="en-US" sz="775" dirty="0"/>
              <a:t>-Language barriers</a:t>
            </a:r>
            <a:br>
              <a:rPr lang="en-US" altLang="en-US" sz="775" dirty="0"/>
            </a:br>
            <a:endParaRPr lang="en-US" altLang="en-US" sz="775" dirty="0"/>
          </a:p>
        </p:txBody>
      </p:sp>
      <p:sp>
        <p:nvSpPr>
          <p:cNvPr id="18" name="Rectangle 36">
            <a:extLst>
              <a:ext uri="{FF2B5EF4-FFF2-40B4-BE49-F238E27FC236}">
                <a16:creationId xmlns:a16="http://schemas.microsoft.com/office/drawing/2014/main" id="{979F0DA9-F064-D94D-53A5-CD55F669AFCF}"/>
              </a:ext>
            </a:extLst>
          </p:cNvPr>
          <p:cNvSpPr>
            <a:spLocks noChangeArrowheads="1"/>
          </p:cNvSpPr>
          <p:nvPr/>
        </p:nvSpPr>
        <p:spPr bwMode="auto">
          <a:xfrm>
            <a:off x="8236591" y="3452813"/>
            <a:ext cx="957263" cy="310515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1" hangingPunct="1">
              <a:spcBef>
                <a:spcPct val="0"/>
              </a:spcBef>
              <a:buFontTx/>
              <a:buNone/>
            </a:pPr>
            <a:r>
              <a:rPr lang="en-US" altLang="en-US" sz="830" dirty="0"/>
              <a:t>-Family doesn’t start using CGM because they didn’t actually want it, felt forced</a:t>
            </a:r>
            <a:br>
              <a:rPr lang="en-US" altLang="en-US" sz="830" dirty="0"/>
            </a:br>
            <a:r>
              <a:rPr lang="en-US" altLang="en-US" sz="830" dirty="0"/>
              <a:t>-Busyness of life</a:t>
            </a:r>
            <a:br>
              <a:rPr lang="en-US" altLang="en-US" sz="830" dirty="0"/>
            </a:br>
            <a:r>
              <a:rPr lang="en-US" altLang="en-US" sz="830" dirty="0"/>
              <a:t>-Not comfortable to start on own, but don’t call for appt</a:t>
            </a:r>
            <a:br>
              <a:rPr lang="en-US" altLang="en-US" sz="830" dirty="0"/>
            </a:br>
            <a:r>
              <a:rPr lang="en-US" altLang="en-US" sz="830" dirty="0"/>
              <a:t>-Family doesn’t know that they can contact DM Center for help</a:t>
            </a:r>
            <a:br>
              <a:rPr lang="en-US" altLang="en-US" sz="830" dirty="0"/>
            </a:br>
            <a:br>
              <a:rPr lang="en-US" altLang="en-US" sz="830" dirty="0"/>
            </a:br>
            <a:r>
              <a:rPr lang="en-US" altLang="en-US" sz="830" u="sng" dirty="0"/>
              <a:t>Inequities:</a:t>
            </a:r>
            <a:br>
              <a:rPr lang="en-US" altLang="en-US" sz="830" u="sng" dirty="0"/>
            </a:br>
            <a:r>
              <a:rPr lang="en-US" altLang="en-US" sz="830" dirty="0"/>
              <a:t>-Cost of appt</a:t>
            </a:r>
          </a:p>
          <a:p>
            <a:pPr eaLnBrk="1" hangingPunct="1">
              <a:spcBef>
                <a:spcPct val="0"/>
              </a:spcBef>
              <a:buFontTx/>
              <a:buNone/>
            </a:pPr>
            <a:r>
              <a:rPr lang="en-US" altLang="en-US" sz="830" dirty="0"/>
              <a:t>- Health literacy</a:t>
            </a:r>
            <a:br>
              <a:rPr lang="en-US" altLang="en-US" sz="830" dirty="0"/>
            </a:br>
            <a:r>
              <a:rPr lang="en-US" altLang="en-US" sz="830" dirty="0"/>
              <a:t>-Literacy- write/read</a:t>
            </a:r>
            <a:br>
              <a:rPr lang="en-US" altLang="en-US" sz="830" dirty="0"/>
            </a:br>
            <a:r>
              <a:rPr lang="en-US" altLang="en-US" sz="830" dirty="0"/>
              <a:t>-Language barriers</a:t>
            </a:r>
            <a:br>
              <a:rPr lang="en-US" altLang="en-US" sz="830" dirty="0"/>
            </a:br>
            <a:r>
              <a:rPr lang="en-US" altLang="en-US" sz="830" dirty="0"/>
              <a:t>-Variability of caregivers</a:t>
            </a:r>
            <a:br>
              <a:rPr lang="en-US" altLang="en-US" sz="830" dirty="0"/>
            </a:br>
            <a:r>
              <a:rPr lang="en-US" altLang="en-US" sz="830" dirty="0"/>
              <a:t>- Home environment</a:t>
            </a:r>
            <a:br>
              <a:rPr lang="en-US" altLang="en-US" sz="900" dirty="0"/>
            </a:br>
            <a:endParaRPr lang="en-US" altLang="en-US" sz="900" u="sng" dirty="0"/>
          </a:p>
        </p:txBody>
      </p:sp>
      <p:sp>
        <p:nvSpPr>
          <p:cNvPr id="19" name="Rectangle 37">
            <a:extLst>
              <a:ext uri="{FF2B5EF4-FFF2-40B4-BE49-F238E27FC236}">
                <a16:creationId xmlns:a16="http://schemas.microsoft.com/office/drawing/2014/main" id="{BDE99E4F-CC7A-26AB-9053-CEBCBEEE6F07}"/>
              </a:ext>
            </a:extLst>
          </p:cNvPr>
          <p:cNvSpPr>
            <a:spLocks noChangeArrowheads="1"/>
          </p:cNvSpPr>
          <p:nvPr/>
        </p:nvSpPr>
        <p:spPr bwMode="auto">
          <a:xfrm>
            <a:off x="6937222" y="3467100"/>
            <a:ext cx="957263" cy="30956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1" hangingPunct="1">
              <a:spcBef>
                <a:spcPct val="0"/>
              </a:spcBef>
              <a:buFontTx/>
              <a:buNone/>
            </a:pPr>
            <a:r>
              <a:rPr lang="en-US" altLang="en-US" sz="900" dirty="0"/>
              <a:t>-Family not aware CGM ready and it’s put back</a:t>
            </a:r>
            <a:br>
              <a:rPr lang="en-US" altLang="en-US" sz="900" dirty="0"/>
            </a:br>
            <a:r>
              <a:rPr lang="en-US" altLang="en-US" sz="900" dirty="0"/>
              <a:t>-Pharmacy can’t reach family </a:t>
            </a:r>
            <a:br>
              <a:rPr lang="en-US" altLang="en-US" sz="900" dirty="0"/>
            </a:br>
            <a:br>
              <a:rPr lang="en-US" altLang="en-US" sz="900" dirty="0"/>
            </a:br>
            <a:r>
              <a:rPr lang="en-US" altLang="en-US" sz="900" u="sng" dirty="0"/>
              <a:t>Inequities:</a:t>
            </a:r>
            <a:br>
              <a:rPr lang="en-US" altLang="en-US" sz="900" dirty="0"/>
            </a:br>
            <a:r>
              <a:rPr lang="en-US" altLang="en-US" sz="900" dirty="0"/>
              <a:t>-Cost/Can’t afford</a:t>
            </a:r>
            <a:br>
              <a:rPr lang="en-US" altLang="en-US" sz="900" dirty="0"/>
            </a:br>
            <a:r>
              <a:rPr lang="en-US" altLang="en-US" sz="900" dirty="0"/>
              <a:t>-Transportation issues</a:t>
            </a:r>
            <a:br>
              <a:rPr lang="en-US" altLang="en-US" sz="900" dirty="0"/>
            </a:br>
            <a:r>
              <a:rPr lang="en-US" altLang="en-US" sz="900" dirty="0"/>
              <a:t>-Neighborhood/ Delivery—Stolen, shipped to wrong parent, family has PO box, family homeless, delivered to wrong apt in building</a:t>
            </a:r>
            <a:br>
              <a:rPr lang="en-US" altLang="en-US" sz="900" dirty="0"/>
            </a:br>
            <a:r>
              <a:rPr lang="en-US" altLang="en-US" sz="900" dirty="0"/>
              <a:t>-Family doesn’t have reliable phone</a:t>
            </a:r>
          </a:p>
        </p:txBody>
      </p:sp>
      <p:sp>
        <p:nvSpPr>
          <p:cNvPr id="20" name="Rectangle 38">
            <a:extLst>
              <a:ext uri="{FF2B5EF4-FFF2-40B4-BE49-F238E27FC236}">
                <a16:creationId xmlns:a16="http://schemas.microsoft.com/office/drawing/2014/main" id="{A0F79DC7-665F-D4B7-05C6-D84608EDFDCF}"/>
              </a:ext>
            </a:extLst>
          </p:cNvPr>
          <p:cNvSpPr>
            <a:spLocks noChangeArrowheads="1"/>
          </p:cNvSpPr>
          <p:nvPr/>
        </p:nvSpPr>
        <p:spPr bwMode="auto">
          <a:xfrm>
            <a:off x="5671191" y="3467100"/>
            <a:ext cx="957263" cy="30956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1" hangingPunct="1">
              <a:spcBef>
                <a:spcPct val="0"/>
              </a:spcBef>
              <a:buFontTx/>
              <a:buNone/>
            </a:pPr>
            <a:r>
              <a:rPr lang="en-US" altLang="en-US" sz="800" dirty="0"/>
              <a:t>-DM Center doesn’t receive PA request</a:t>
            </a:r>
            <a:br>
              <a:rPr lang="en-US" altLang="en-US" sz="800" dirty="0"/>
            </a:br>
            <a:r>
              <a:rPr lang="en-US" altLang="en-US" sz="800" dirty="0"/>
              <a:t>-Refusal to attempt to complete PA</a:t>
            </a:r>
            <a:br>
              <a:rPr lang="en-US" altLang="en-US" sz="800" dirty="0"/>
            </a:br>
            <a:r>
              <a:rPr lang="en-US" altLang="en-US" sz="800" dirty="0"/>
              <a:t>-Doesn’t communicate to family if need to fill with DME</a:t>
            </a:r>
            <a:br>
              <a:rPr lang="en-US" altLang="en-US" sz="800" dirty="0"/>
            </a:br>
            <a:r>
              <a:rPr lang="en-US" altLang="en-US" sz="800" dirty="0"/>
              <a:t>-Time barrier</a:t>
            </a:r>
            <a:br>
              <a:rPr lang="en-US" altLang="en-US" sz="800" dirty="0"/>
            </a:br>
            <a:r>
              <a:rPr lang="en-US" altLang="en-US" sz="800" dirty="0"/>
              <a:t>-Lack of consistent staff to complete</a:t>
            </a:r>
            <a:br>
              <a:rPr lang="en-US" altLang="en-US" sz="800" dirty="0"/>
            </a:br>
            <a:r>
              <a:rPr lang="en-US" altLang="en-US" sz="800" dirty="0"/>
              <a:t>-Staff unsure of process</a:t>
            </a:r>
            <a:br>
              <a:rPr lang="en-US" altLang="en-US" sz="800" dirty="0"/>
            </a:br>
            <a:r>
              <a:rPr lang="en-US" altLang="en-US" sz="800" dirty="0"/>
              <a:t>-PA denied</a:t>
            </a:r>
            <a:br>
              <a:rPr lang="en-US" altLang="en-US" sz="800" dirty="0"/>
            </a:br>
            <a:r>
              <a:rPr lang="en-US" altLang="en-US" sz="800" dirty="0"/>
              <a:t>- PA delayed</a:t>
            </a:r>
            <a:br>
              <a:rPr lang="en-US" altLang="en-US" sz="800" dirty="0"/>
            </a:br>
            <a:r>
              <a:rPr lang="en-US" altLang="en-US" sz="800" dirty="0"/>
              <a:t>- Process too complex</a:t>
            </a:r>
            <a:br>
              <a:rPr lang="en-US" altLang="en-US" sz="800" dirty="0"/>
            </a:br>
            <a:br>
              <a:rPr lang="en-US" altLang="en-US" sz="800" dirty="0"/>
            </a:br>
            <a:r>
              <a:rPr lang="en-US" altLang="en-US" sz="800" u="sng" dirty="0"/>
              <a:t>Inequities:</a:t>
            </a:r>
            <a:br>
              <a:rPr lang="en-US" altLang="en-US" sz="800" dirty="0"/>
            </a:br>
            <a:r>
              <a:rPr lang="en-US" altLang="en-US" sz="800" dirty="0"/>
              <a:t>-Insurance barriers</a:t>
            </a:r>
          </a:p>
        </p:txBody>
      </p:sp>
      <p:sp>
        <p:nvSpPr>
          <p:cNvPr id="21" name="Rectangle 39">
            <a:extLst>
              <a:ext uri="{FF2B5EF4-FFF2-40B4-BE49-F238E27FC236}">
                <a16:creationId xmlns:a16="http://schemas.microsoft.com/office/drawing/2014/main" id="{5CDDC072-9E36-6215-79B6-956D832B15AB}"/>
              </a:ext>
            </a:extLst>
          </p:cNvPr>
          <p:cNvSpPr>
            <a:spLocks noChangeArrowheads="1"/>
          </p:cNvSpPr>
          <p:nvPr/>
        </p:nvSpPr>
        <p:spPr bwMode="auto">
          <a:xfrm>
            <a:off x="4388491" y="3467100"/>
            <a:ext cx="957263" cy="30956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1" hangingPunct="1">
              <a:spcBef>
                <a:spcPct val="0"/>
              </a:spcBef>
              <a:buFontTx/>
              <a:buNone/>
            </a:pPr>
            <a:r>
              <a:rPr lang="en-US" altLang="en-US" sz="850" dirty="0"/>
              <a:t>-Provider/pt and family not aware of coverage</a:t>
            </a:r>
            <a:br>
              <a:rPr lang="en-US" altLang="en-US" sz="850" dirty="0"/>
            </a:br>
            <a:r>
              <a:rPr lang="en-US" altLang="en-US" sz="850" dirty="0"/>
              <a:t>- Insurance company changes benefits</a:t>
            </a:r>
            <a:br>
              <a:rPr lang="en-US" altLang="en-US" sz="850" dirty="0"/>
            </a:br>
            <a:r>
              <a:rPr lang="en-US" altLang="en-US" sz="850" dirty="0"/>
              <a:t>-Lack of standardization</a:t>
            </a:r>
            <a:br>
              <a:rPr lang="en-US" altLang="en-US" sz="850" dirty="0"/>
            </a:br>
            <a:r>
              <a:rPr lang="en-US" altLang="en-US" sz="850" dirty="0"/>
              <a:t>-Process and criteria too complex</a:t>
            </a:r>
            <a:br>
              <a:rPr lang="en-US" altLang="en-US" sz="850" dirty="0"/>
            </a:br>
            <a:r>
              <a:rPr lang="en-US" altLang="en-US" sz="850" dirty="0"/>
              <a:t>-Takes too much time</a:t>
            </a:r>
          </a:p>
          <a:p>
            <a:pPr eaLnBrk="1" hangingPunct="1">
              <a:spcBef>
                <a:spcPct val="0"/>
              </a:spcBef>
              <a:buFontTx/>
              <a:buNone/>
            </a:pPr>
            <a:r>
              <a:rPr lang="en-US" altLang="en-US" sz="850" dirty="0"/>
              <a:t>-CGM denied</a:t>
            </a:r>
            <a:br>
              <a:rPr lang="en-US" altLang="en-US" sz="850" dirty="0"/>
            </a:br>
            <a:r>
              <a:rPr lang="en-US" altLang="en-US" sz="850" dirty="0"/>
              <a:t>-DM Center not notified of denial</a:t>
            </a:r>
            <a:br>
              <a:rPr lang="en-US" altLang="en-US" sz="850" dirty="0"/>
            </a:br>
            <a:br>
              <a:rPr lang="en-US" altLang="en-US" sz="850" u="sng" dirty="0"/>
            </a:br>
            <a:r>
              <a:rPr lang="en-US" altLang="en-US" sz="850" u="sng" dirty="0"/>
              <a:t>Inequities:</a:t>
            </a:r>
            <a:br>
              <a:rPr lang="en-US" altLang="en-US" sz="850" dirty="0"/>
            </a:br>
            <a:r>
              <a:rPr lang="en-US" altLang="en-US" sz="850" dirty="0"/>
              <a:t>-Insurance barriers</a:t>
            </a:r>
            <a:br>
              <a:rPr lang="en-US" altLang="en-US" sz="850" dirty="0"/>
            </a:br>
            <a:r>
              <a:rPr lang="en-US" altLang="en-US" sz="850" dirty="0"/>
              <a:t>-Healthcare navigation literacy</a:t>
            </a:r>
            <a:br>
              <a:rPr lang="en-US" altLang="en-US" sz="850" dirty="0"/>
            </a:br>
            <a:r>
              <a:rPr lang="en-US" altLang="en-US" sz="850" dirty="0"/>
              <a:t>-Cost</a:t>
            </a:r>
          </a:p>
        </p:txBody>
      </p:sp>
      <p:sp>
        <p:nvSpPr>
          <p:cNvPr id="22" name="Rectangle 40">
            <a:extLst>
              <a:ext uri="{FF2B5EF4-FFF2-40B4-BE49-F238E27FC236}">
                <a16:creationId xmlns:a16="http://schemas.microsoft.com/office/drawing/2014/main" id="{77C311B0-48F3-B7F8-61B4-52DFB8DB7DD7}"/>
              </a:ext>
            </a:extLst>
          </p:cNvPr>
          <p:cNvSpPr>
            <a:spLocks noChangeArrowheads="1"/>
          </p:cNvSpPr>
          <p:nvPr/>
        </p:nvSpPr>
        <p:spPr bwMode="auto">
          <a:xfrm>
            <a:off x="3107379" y="3467100"/>
            <a:ext cx="957262" cy="30956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1" hangingPunct="1">
              <a:spcBef>
                <a:spcPct val="0"/>
              </a:spcBef>
              <a:buFontTx/>
              <a:buNone/>
            </a:pPr>
            <a:r>
              <a:rPr lang="en-US" altLang="en-US" sz="900" dirty="0"/>
              <a:t>-Prescription not sent to pharmacy</a:t>
            </a:r>
            <a:br>
              <a:rPr lang="en-US" altLang="en-US" sz="900" dirty="0"/>
            </a:br>
            <a:r>
              <a:rPr lang="en-US" altLang="en-US" sz="900" dirty="0"/>
              <a:t>-Missing prescription (when switching from DME to pharmacy)</a:t>
            </a:r>
            <a:br>
              <a:rPr lang="en-US" altLang="en-US" sz="900" dirty="0"/>
            </a:br>
            <a:r>
              <a:rPr lang="en-US" altLang="en-US" sz="900" dirty="0"/>
              <a:t>-Sent to wrong pharmacy</a:t>
            </a:r>
            <a:br>
              <a:rPr lang="en-US" altLang="en-US" sz="900" dirty="0"/>
            </a:br>
            <a:r>
              <a:rPr lang="en-US" altLang="en-US" sz="900" dirty="0"/>
              <a:t>-Provider/nurse unaware how</a:t>
            </a:r>
            <a:br>
              <a:rPr lang="en-US" altLang="en-US" sz="900" dirty="0"/>
            </a:br>
            <a:r>
              <a:rPr lang="en-US" altLang="en-US" sz="900" dirty="0"/>
              <a:t>-Not in Epic preference list</a:t>
            </a:r>
            <a:br>
              <a:rPr lang="en-US" altLang="en-US" sz="900" dirty="0"/>
            </a:br>
            <a:r>
              <a:rPr lang="en-US" altLang="en-US" sz="900" dirty="0"/>
              <a:t>-Time barriers</a:t>
            </a:r>
            <a:br>
              <a:rPr lang="en-US" altLang="en-US" sz="900" dirty="0"/>
            </a:br>
            <a:br>
              <a:rPr lang="en-US" altLang="en-US" sz="900" dirty="0"/>
            </a:br>
            <a:r>
              <a:rPr lang="en-US" altLang="en-US" sz="900" u="sng" dirty="0"/>
              <a:t>Inequities:</a:t>
            </a:r>
            <a:br>
              <a:rPr lang="en-US" altLang="en-US" sz="900" dirty="0"/>
            </a:br>
            <a:r>
              <a:rPr lang="en-US" altLang="en-US" sz="900" dirty="0"/>
              <a:t>-Not available for all patients d/t insurance</a:t>
            </a:r>
          </a:p>
        </p:txBody>
      </p:sp>
      <p:sp>
        <p:nvSpPr>
          <p:cNvPr id="23" name="Rectangle 41">
            <a:extLst>
              <a:ext uri="{FF2B5EF4-FFF2-40B4-BE49-F238E27FC236}">
                <a16:creationId xmlns:a16="http://schemas.microsoft.com/office/drawing/2014/main" id="{1AA67646-DDBB-DD50-7174-1BF6DC42AE08}"/>
              </a:ext>
            </a:extLst>
          </p:cNvPr>
          <p:cNvSpPr>
            <a:spLocks noChangeArrowheads="1"/>
          </p:cNvSpPr>
          <p:nvPr/>
        </p:nvSpPr>
        <p:spPr bwMode="auto">
          <a:xfrm>
            <a:off x="1854841" y="3457575"/>
            <a:ext cx="927100" cy="30956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1" hangingPunct="1">
              <a:spcBef>
                <a:spcPct val="0"/>
              </a:spcBef>
              <a:buFontTx/>
              <a:buNone/>
            </a:pPr>
            <a:r>
              <a:rPr lang="en-US" altLang="en-US" sz="900" dirty="0"/>
              <a:t>-</a:t>
            </a:r>
            <a:r>
              <a:rPr lang="en-US" altLang="en-US" sz="800" dirty="0"/>
              <a:t>AOB not completed</a:t>
            </a:r>
            <a:br>
              <a:rPr lang="en-US" altLang="en-US" sz="800" dirty="0"/>
            </a:br>
            <a:r>
              <a:rPr lang="en-US" altLang="en-US" sz="800" dirty="0"/>
              <a:t>-Family doesn’t know insurance information</a:t>
            </a:r>
            <a:br>
              <a:rPr lang="en-US" altLang="en-US" sz="800" dirty="0"/>
            </a:br>
            <a:r>
              <a:rPr lang="en-US" altLang="en-US" sz="800" dirty="0"/>
              <a:t>-Provider unaware AOB needed</a:t>
            </a:r>
            <a:br>
              <a:rPr lang="en-US" altLang="en-US" sz="800" dirty="0"/>
            </a:br>
            <a:r>
              <a:rPr lang="en-US" altLang="en-US" sz="800" dirty="0"/>
              <a:t>-Time barrier</a:t>
            </a:r>
            <a:br>
              <a:rPr lang="en-US" altLang="en-US" sz="800" dirty="0"/>
            </a:br>
            <a:r>
              <a:rPr lang="en-US" altLang="en-US" sz="800" dirty="0"/>
              <a:t>-Paper AOB not available</a:t>
            </a:r>
            <a:br>
              <a:rPr lang="en-US" altLang="en-US" sz="800" dirty="0"/>
            </a:br>
            <a:r>
              <a:rPr lang="en-US" altLang="en-US" sz="800" dirty="0"/>
              <a:t>-Provider lack of awareness of online AOB/internal process</a:t>
            </a:r>
            <a:br>
              <a:rPr lang="en-US" altLang="en-US" sz="800" dirty="0"/>
            </a:br>
            <a:br>
              <a:rPr lang="en-US" altLang="en-US" sz="800" dirty="0"/>
            </a:br>
            <a:r>
              <a:rPr lang="en-US" altLang="en-US" sz="800" u="sng" dirty="0"/>
              <a:t>Inequities:</a:t>
            </a:r>
            <a:br>
              <a:rPr lang="en-US" altLang="en-US" sz="800" dirty="0"/>
            </a:br>
            <a:r>
              <a:rPr lang="en-US" altLang="en-US" sz="800" dirty="0"/>
              <a:t>- Health literacy</a:t>
            </a:r>
            <a:br>
              <a:rPr lang="en-US" altLang="en-US" sz="800" dirty="0"/>
            </a:br>
            <a:r>
              <a:rPr lang="en-US" altLang="en-US" sz="800" dirty="0"/>
              <a:t>-Literacy- write/read</a:t>
            </a:r>
            <a:br>
              <a:rPr lang="en-US" altLang="en-US" sz="800" dirty="0"/>
            </a:br>
            <a:r>
              <a:rPr lang="en-US" altLang="en-US" sz="800" dirty="0"/>
              <a:t>-Language barriers</a:t>
            </a:r>
            <a:endParaRPr lang="en-US" altLang="en-US" sz="900" dirty="0"/>
          </a:p>
        </p:txBody>
      </p:sp>
      <p:sp>
        <p:nvSpPr>
          <p:cNvPr id="24" name="Rectangle 42">
            <a:extLst>
              <a:ext uri="{FF2B5EF4-FFF2-40B4-BE49-F238E27FC236}">
                <a16:creationId xmlns:a16="http://schemas.microsoft.com/office/drawing/2014/main" id="{FC15B62D-B7DA-0F30-EBA4-BC04636550B5}"/>
              </a:ext>
            </a:extLst>
          </p:cNvPr>
          <p:cNvSpPr>
            <a:spLocks noChangeArrowheads="1"/>
          </p:cNvSpPr>
          <p:nvPr/>
        </p:nvSpPr>
        <p:spPr bwMode="auto">
          <a:xfrm>
            <a:off x="573729" y="2362200"/>
            <a:ext cx="957262" cy="762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1" hangingPunct="1">
              <a:spcBef>
                <a:spcPct val="0"/>
              </a:spcBef>
              <a:buFontTx/>
              <a:buNone/>
            </a:pPr>
            <a:r>
              <a:rPr lang="en-US" altLang="en-US" sz="1050" dirty="0"/>
              <a:t>Provider- or patient-initiated discussion about CGM</a:t>
            </a:r>
          </a:p>
        </p:txBody>
      </p:sp>
      <p:sp>
        <p:nvSpPr>
          <p:cNvPr id="25" name="Rectangle 43">
            <a:extLst>
              <a:ext uri="{FF2B5EF4-FFF2-40B4-BE49-F238E27FC236}">
                <a16:creationId xmlns:a16="http://schemas.microsoft.com/office/drawing/2014/main" id="{C8416E18-63C3-D0AC-000A-7F6D18FF9A00}"/>
              </a:ext>
            </a:extLst>
          </p:cNvPr>
          <p:cNvSpPr>
            <a:spLocks noChangeArrowheads="1"/>
          </p:cNvSpPr>
          <p:nvPr/>
        </p:nvSpPr>
        <p:spPr bwMode="auto">
          <a:xfrm>
            <a:off x="8236591" y="2362200"/>
            <a:ext cx="957263" cy="762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1" hangingPunct="1">
              <a:spcBef>
                <a:spcPct val="0"/>
              </a:spcBef>
              <a:buFontTx/>
              <a:buNone/>
            </a:pPr>
            <a:r>
              <a:rPr lang="en-US" altLang="en-US" sz="1050" dirty="0"/>
              <a:t>Family self starts or contacts DM Center for start</a:t>
            </a:r>
          </a:p>
        </p:txBody>
      </p:sp>
      <p:sp>
        <p:nvSpPr>
          <p:cNvPr id="26" name="Rectangle 44">
            <a:extLst>
              <a:ext uri="{FF2B5EF4-FFF2-40B4-BE49-F238E27FC236}">
                <a16:creationId xmlns:a16="http://schemas.microsoft.com/office/drawing/2014/main" id="{EF09DEE8-DD43-89A9-40C5-854CD2BA2446}"/>
              </a:ext>
            </a:extLst>
          </p:cNvPr>
          <p:cNvSpPr>
            <a:spLocks noChangeArrowheads="1"/>
          </p:cNvSpPr>
          <p:nvPr/>
        </p:nvSpPr>
        <p:spPr bwMode="auto">
          <a:xfrm>
            <a:off x="6952304" y="2362200"/>
            <a:ext cx="957262" cy="762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1" hangingPunct="1">
              <a:spcBef>
                <a:spcPct val="0"/>
              </a:spcBef>
              <a:buFontTx/>
              <a:buNone/>
            </a:pPr>
            <a:r>
              <a:rPr lang="en-US" altLang="en-US" sz="1100" dirty="0"/>
              <a:t>Pharmacy fills prescription</a:t>
            </a:r>
          </a:p>
        </p:txBody>
      </p:sp>
      <p:sp>
        <p:nvSpPr>
          <p:cNvPr id="27" name="Rectangle 45">
            <a:extLst>
              <a:ext uri="{FF2B5EF4-FFF2-40B4-BE49-F238E27FC236}">
                <a16:creationId xmlns:a16="http://schemas.microsoft.com/office/drawing/2014/main" id="{F92073D6-4BC1-0A1C-B564-996B31520C9E}"/>
              </a:ext>
            </a:extLst>
          </p:cNvPr>
          <p:cNvSpPr>
            <a:spLocks noChangeArrowheads="1"/>
          </p:cNvSpPr>
          <p:nvPr/>
        </p:nvSpPr>
        <p:spPr bwMode="auto">
          <a:xfrm>
            <a:off x="5685479" y="2362200"/>
            <a:ext cx="938212" cy="762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1" hangingPunct="1">
              <a:spcBef>
                <a:spcPct val="0"/>
              </a:spcBef>
              <a:buFontTx/>
              <a:buNone/>
            </a:pPr>
            <a:r>
              <a:rPr lang="en-US" altLang="en-US" sz="700" dirty="0"/>
              <a:t>DM Center completes PA and sends to insurance company.  DM Center contacts pharmacy with approval reference number</a:t>
            </a:r>
          </a:p>
        </p:txBody>
      </p:sp>
      <p:sp>
        <p:nvSpPr>
          <p:cNvPr id="28" name="Rectangle 46">
            <a:extLst>
              <a:ext uri="{FF2B5EF4-FFF2-40B4-BE49-F238E27FC236}">
                <a16:creationId xmlns:a16="http://schemas.microsoft.com/office/drawing/2014/main" id="{0887F683-F2BA-EAB4-DD5D-C391A4D5F6E7}"/>
              </a:ext>
            </a:extLst>
          </p:cNvPr>
          <p:cNvSpPr>
            <a:spLocks noChangeArrowheads="1"/>
          </p:cNvSpPr>
          <p:nvPr/>
        </p:nvSpPr>
        <p:spPr bwMode="auto">
          <a:xfrm>
            <a:off x="4399604" y="2362200"/>
            <a:ext cx="957262" cy="762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1" hangingPunct="1">
              <a:spcBef>
                <a:spcPct val="0"/>
              </a:spcBef>
              <a:buFontTx/>
              <a:buNone/>
            </a:pPr>
            <a:r>
              <a:rPr lang="en-US" altLang="en-US" sz="900" dirty="0"/>
              <a:t>Pharmacy assesses benefits and sends back to DM center if PA needed</a:t>
            </a:r>
          </a:p>
        </p:txBody>
      </p:sp>
      <p:sp>
        <p:nvSpPr>
          <p:cNvPr id="29" name="Rectangle 47">
            <a:extLst>
              <a:ext uri="{FF2B5EF4-FFF2-40B4-BE49-F238E27FC236}">
                <a16:creationId xmlns:a16="http://schemas.microsoft.com/office/drawing/2014/main" id="{EE2FD8B6-11F3-6DCF-FEC4-0892CFD23D81}"/>
              </a:ext>
            </a:extLst>
          </p:cNvPr>
          <p:cNvSpPr>
            <a:spLocks noChangeArrowheads="1"/>
          </p:cNvSpPr>
          <p:nvPr/>
        </p:nvSpPr>
        <p:spPr bwMode="auto">
          <a:xfrm>
            <a:off x="3107379" y="2362200"/>
            <a:ext cx="965200" cy="762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1" hangingPunct="1">
              <a:spcBef>
                <a:spcPct val="0"/>
              </a:spcBef>
              <a:buFontTx/>
              <a:buNone/>
            </a:pPr>
            <a:r>
              <a:rPr lang="en-US" altLang="en-US" sz="1100" dirty="0"/>
              <a:t>Prescription sent to Pharmacy</a:t>
            </a:r>
          </a:p>
        </p:txBody>
      </p:sp>
      <p:sp>
        <p:nvSpPr>
          <p:cNvPr id="30" name="Rectangle 48">
            <a:extLst>
              <a:ext uri="{FF2B5EF4-FFF2-40B4-BE49-F238E27FC236}">
                <a16:creationId xmlns:a16="http://schemas.microsoft.com/office/drawing/2014/main" id="{F82124A3-7F44-420C-928E-CAC57063C68E}"/>
              </a:ext>
            </a:extLst>
          </p:cNvPr>
          <p:cNvSpPr>
            <a:spLocks noChangeArrowheads="1"/>
          </p:cNvSpPr>
          <p:nvPr/>
        </p:nvSpPr>
        <p:spPr bwMode="auto">
          <a:xfrm>
            <a:off x="1859604" y="2362200"/>
            <a:ext cx="919162" cy="762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ct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algn="ctr" eaLnBrk="1" hangingPunct="1">
              <a:spcBef>
                <a:spcPct val="0"/>
              </a:spcBef>
              <a:buFontTx/>
              <a:buNone/>
            </a:pPr>
            <a:r>
              <a:rPr lang="en-US" altLang="en-US" sz="1100" dirty="0"/>
              <a:t>Assignment of Benefits completed</a:t>
            </a:r>
          </a:p>
        </p:txBody>
      </p:sp>
      <p:pic>
        <p:nvPicPr>
          <p:cNvPr id="31" name="Picture 48">
            <a:extLst>
              <a:ext uri="{FF2B5EF4-FFF2-40B4-BE49-F238E27FC236}">
                <a16:creationId xmlns:a16="http://schemas.microsoft.com/office/drawing/2014/main" id="{61CF92CE-6437-5551-B2AF-E18868AF01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591" y="11113"/>
            <a:ext cx="11636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62">
            <a:extLst>
              <a:ext uri="{FF2B5EF4-FFF2-40B4-BE49-F238E27FC236}">
                <a16:creationId xmlns:a16="http://schemas.microsoft.com/office/drawing/2014/main" id="{9F92BED7-A6A1-E19B-827F-7B769F79BE5F}"/>
              </a:ext>
            </a:extLst>
          </p:cNvPr>
          <p:cNvSpPr>
            <a:spLocks noChangeArrowheads="1"/>
          </p:cNvSpPr>
          <p:nvPr/>
        </p:nvSpPr>
        <p:spPr bwMode="auto">
          <a:xfrm>
            <a:off x="203477" y="6512418"/>
            <a:ext cx="7499714" cy="58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8566" tIns="34914" rIns="28566" bIns="7935" anchor="ctr">
            <a:spAutoFit/>
          </a:bodyPr>
          <a:lstStyle>
            <a:lvl1pPr>
              <a:spcBef>
                <a:spcPct val="20000"/>
              </a:spcBef>
              <a:buChar char="•"/>
              <a:defRPr sz="1000">
                <a:solidFill>
                  <a:schemeClr val="tx1"/>
                </a:solidFill>
                <a:latin typeface="Arial" panose="020B0604020202020204" pitchFamily="34" charset="0"/>
              </a:defRPr>
            </a:lvl1pPr>
            <a:lvl2pPr marL="742950" indent="-285750">
              <a:spcBef>
                <a:spcPct val="20000"/>
              </a:spcBef>
              <a:buChar char="–"/>
              <a:defRPr sz="1000">
                <a:solidFill>
                  <a:schemeClr val="tx1"/>
                </a:solidFill>
                <a:latin typeface="Arial" panose="020B0604020202020204" pitchFamily="34" charset="0"/>
              </a:defRPr>
            </a:lvl2pPr>
            <a:lvl3pPr marL="1143000" indent="-228600">
              <a:spcBef>
                <a:spcPct val="20000"/>
              </a:spcBef>
              <a:buChar char="•"/>
              <a:defRPr sz="1000">
                <a:solidFill>
                  <a:schemeClr val="tx1"/>
                </a:solidFill>
                <a:latin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defRPr>
            </a:lvl4pPr>
            <a:lvl5pPr marL="2057400" indent="-228600">
              <a:spcBef>
                <a:spcPct val="20000"/>
              </a:spcBef>
              <a:buChar char="»"/>
              <a:defRPr sz="1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defRPr>
            </a:lvl9pPr>
          </a:lstStyle>
          <a:p>
            <a:pPr eaLnBrk="1" fontAlgn="b" hangingPunct="1">
              <a:spcBef>
                <a:spcPts val="0"/>
              </a:spcBef>
              <a:spcAft>
                <a:spcPts val="0"/>
              </a:spcAft>
              <a:buNone/>
            </a:pPr>
            <a:r>
              <a:rPr lang="en-US" altLang="en-US" sz="700" dirty="0">
                <a:latin typeface="Arial Narrow" panose="020B0606020202030204" pitchFamily="34" charset="0"/>
              </a:rPr>
              <a:t>2017 © Cincinnati Children's Hospital Medical Center. All rights reserved. </a:t>
            </a:r>
            <a:r>
              <a:rPr lang="en-US" sz="600" b="0" i="0" u="none" strike="noStrike" kern="1200" dirty="0">
                <a:solidFill>
                  <a:srgbClr val="000000"/>
                </a:solidFill>
                <a:effectLst/>
                <a:latin typeface="Arial" panose="020B0604020202020204" pitchFamily="34" charset="0"/>
              </a:rPr>
              <a:t>This work is licensed under the Creative Commons Attribution-</a:t>
            </a:r>
            <a:r>
              <a:rPr lang="en-US" sz="600" b="0" i="0" u="none" strike="noStrike" kern="1200" dirty="0" err="1">
                <a:solidFill>
                  <a:srgbClr val="000000"/>
                </a:solidFill>
                <a:effectLst/>
                <a:latin typeface="Arial" panose="020B0604020202020204" pitchFamily="34" charset="0"/>
              </a:rPr>
              <a:t>NonCommercial</a:t>
            </a:r>
            <a:r>
              <a:rPr lang="en-US" sz="600" b="0" i="0" u="none" strike="noStrike" kern="1200" dirty="0">
                <a:solidFill>
                  <a:srgbClr val="000000"/>
                </a:solidFill>
                <a:effectLst/>
                <a:latin typeface="Arial" panose="020B0604020202020204" pitchFamily="34" charset="0"/>
              </a:rPr>
              <a:t>-</a:t>
            </a:r>
            <a:r>
              <a:rPr lang="en-US" sz="600" b="0" i="0" u="none" strike="noStrike" kern="1200" dirty="0" err="1">
                <a:solidFill>
                  <a:srgbClr val="000000"/>
                </a:solidFill>
                <a:effectLst/>
                <a:latin typeface="Arial" panose="020B0604020202020204" pitchFamily="34" charset="0"/>
              </a:rPr>
              <a:t>ShareAlike</a:t>
            </a:r>
            <a:r>
              <a:rPr lang="en-US" sz="600" b="0" i="0" u="none" strike="noStrike" kern="1200" dirty="0">
                <a:solidFill>
                  <a:srgbClr val="000000"/>
                </a:solidFill>
                <a:effectLst/>
                <a:latin typeface="Arial" panose="020B0604020202020204" pitchFamily="34" charset="0"/>
              </a:rPr>
              <a:t> 4.0 International License. To view a copy of this license, visit http://creativecommons.org/licenses/by-nc-sa/4.0/ or send a letter to Creative Commons, PO Box 1866, Mountain View, CA 94042, USA. If you have any comments, questions or feedback regarding this tool, please email your feedback to AC4U@cchmc.org. Template created and maintained by The James M. Anderson Center for Health Systems Excellence at Cincinnati Children's Hospital Medical Center.</a:t>
            </a:r>
            <a:endParaRPr lang="en-US" sz="600" b="0" i="0" u="none" strike="noStrike" dirty="0">
              <a:effectLst/>
              <a:latin typeface="Arial" panose="020B0604020202020204" pitchFamily="34" charset="0"/>
            </a:endParaRPr>
          </a:p>
          <a:p>
            <a:pPr eaLnBrk="1" hangingPunct="1">
              <a:spcBef>
                <a:spcPct val="0"/>
              </a:spcBef>
              <a:buFontTx/>
              <a:buNone/>
            </a:pPr>
            <a:br>
              <a:rPr lang="en-US" altLang="en-US" sz="800" dirty="0">
                <a:latin typeface="Arial Narrow" panose="020B0606020202030204" pitchFamily="34" charset="0"/>
              </a:rPr>
            </a:br>
            <a:endParaRPr lang="en-US" altLang="en-US" sz="800" dirty="0">
              <a:latin typeface="Arial Narrow" panose="020B0606020202030204" pitchFamily="34" charset="0"/>
            </a:endParaRPr>
          </a:p>
        </p:txBody>
      </p:sp>
      <p:sp>
        <p:nvSpPr>
          <p:cNvPr id="33" name="Up Arrow 1">
            <a:extLst>
              <a:ext uri="{FF2B5EF4-FFF2-40B4-BE49-F238E27FC236}">
                <a16:creationId xmlns:a16="http://schemas.microsoft.com/office/drawing/2014/main" id="{5AC11FC3-2CE6-2CD0-C1AB-566ABBD871F5}"/>
              </a:ext>
            </a:extLst>
          </p:cNvPr>
          <p:cNvSpPr/>
          <p:nvPr/>
        </p:nvSpPr>
        <p:spPr>
          <a:xfrm>
            <a:off x="2162816" y="3152775"/>
            <a:ext cx="339725" cy="3000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 name="Up Arrow 49">
            <a:extLst>
              <a:ext uri="{FF2B5EF4-FFF2-40B4-BE49-F238E27FC236}">
                <a16:creationId xmlns:a16="http://schemas.microsoft.com/office/drawing/2014/main" id="{4F1D668E-908A-624E-10B4-737F541923E2}"/>
              </a:ext>
            </a:extLst>
          </p:cNvPr>
          <p:cNvSpPr/>
          <p:nvPr/>
        </p:nvSpPr>
        <p:spPr>
          <a:xfrm>
            <a:off x="3421704" y="3151188"/>
            <a:ext cx="338137" cy="30162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 name="Up Arrow 52">
            <a:extLst>
              <a:ext uri="{FF2B5EF4-FFF2-40B4-BE49-F238E27FC236}">
                <a16:creationId xmlns:a16="http://schemas.microsoft.com/office/drawing/2014/main" id="{F198FF3D-A86C-1E84-7A1F-4EB4F2CDAC79}"/>
              </a:ext>
            </a:extLst>
          </p:cNvPr>
          <p:cNvSpPr/>
          <p:nvPr/>
        </p:nvSpPr>
        <p:spPr>
          <a:xfrm>
            <a:off x="4698054" y="3151188"/>
            <a:ext cx="339725" cy="30162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 name="Up Arrow 53">
            <a:extLst>
              <a:ext uri="{FF2B5EF4-FFF2-40B4-BE49-F238E27FC236}">
                <a16:creationId xmlns:a16="http://schemas.microsoft.com/office/drawing/2014/main" id="{EAD2AECF-6457-A51C-9A2E-7D6344425D6B}"/>
              </a:ext>
            </a:extLst>
          </p:cNvPr>
          <p:cNvSpPr/>
          <p:nvPr/>
        </p:nvSpPr>
        <p:spPr>
          <a:xfrm>
            <a:off x="5975991" y="3151188"/>
            <a:ext cx="338138" cy="30162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 name="Up Arrow 54">
            <a:extLst>
              <a:ext uri="{FF2B5EF4-FFF2-40B4-BE49-F238E27FC236}">
                <a16:creationId xmlns:a16="http://schemas.microsoft.com/office/drawing/2014/main" id="{FC24BB27-8AB9-8D9B-EFBF-C13C2E948906}"/>
              </a:ext>
            </a:extLst>
          </p:cNvPr>
          <p:cNvSpPr/>
          <p:nvPr/>
        </p:nvSpPr>
        <p:spPr>
          <a:xfrm>
            <a:off x="7260279" y="3159125"/>
            <a:ext cx="339725" cy="3000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Up Arrow 55">
            <a:extLst>
              <a:ext uri="{FF2B5EF4-FFF2-40B4-BE49-F238E27FC236}">
                <a16:creationId xmlns:a16="http://schemas.microsoft.com/office/drawing/2014/main" id="{FB073DBD-5EA8-F138-E4A4-DB6796F7A0EE}"/>
              </a:ext>
            </a:extLst>
          </p:cNvPr>
          <p:cNvSpPr/>
          <p:nvPr/>
        </p:nvSpPr>
        <p:spPr>
          <a:xfrm>
            <a:off x="8546154" y="3144838"/>
            <a:ext cx="338137" cy="30003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Up Arrow 56">
            <a:extLst>
              <a:ext uri="{FF2B5EF4-FFF2-40B4-BE49-F238E27FC236}">
                <a16:creationId xmlns:a16="http://schemas.microsoft.com/office/drawing/2014/main" id="{473A5479-F7E3-F198-9804-B9FF6E9AA7A6}"/>
              </a:ext>
            </a:extLst>
          </p:cNvPr>
          <p:cNvSpPr/>
          <p:nvPr/>
        </p:nvSpPr>
        <p:spPr>
          <a:xfrm>
            <a:off x="881704" y="3159125"/>
            <a:ext cx="338137" cy="30003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Up Arrow 63">
            <a:extLst>
              <a:ext uri="{FF2B5EF4-FFF2-40B4-BE49-F238E27FC236}">
                <a16:creationId xmlns:a16="http://schemas.microsoft.com/office/drawing/2014/main" id="{4677A100-93E9-DF28-8A4F-B466486EEAC3}"/>
              </a:ext>
            </a:extLst>
          </p:cNvPr>
          <p:cNvSpPr/>
          <p:nvPr/>
        </p:nvSpPr>
        <p:spPr>
          <a:xfrm rot="10800000">
            <a:off x="875354" y="2019300"/>
            <a:ext cx="338137" cy="300038"/>
          </a:xfrm>
          <a:prstGeom prst="upArrow">
            <a:avLst/>
          </a:prstGeom>
          <a:solidFill>
            <a:srgbClr val="7EC234"/>
          </a:solidFill>
          <a:ln>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Up Arrow 64">
            <a:extLst>
              <a:ext uri="{FF2B5EF4-FFF2-40B4-BE49-F238E27FC236}">
                <a16:creationId xmlns:a16="http://schemas.microsoft.com/office/drawing/2014/main" id="{34B0053B-B7AC-E8DB-AB8E-302B2B80861C}"/>
              </a:ext>
            </a:extLst>
          </p:cNvPr>
          <p:cNvSpPr/>
          <p:nvPr/>
        </p:nvSpPr>
        <p:spPr>
          <a:xfrm rot="10800000">
            <a:off x="2154879" y="2011363"/>
            <a:ext cx="339725" cy="301625"/>
          </a:xfrm>
          <a:prstGeom prst="upArrow">
            <a:avLst/>
          </a:prstGeom>
          <a:solidFill>
            <a:srgbClr val="7EC234"/>
          </a:solidFill>
          <a:ln>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 name="Up Arrow 65">
            <a:extLst>
              <a:ext uri="{FF2B5EF4-FFF2-40B4-BE49-F238E27FC236}">
                <a16:creationId xmlns:a16="http://schemas.microsoft.com/office/drawing/2014/main" id="{BD2624F6-012E-032D-D93B-B77FAD0C794D}"/>
              </a:ext>
            </a:extLst>
          </p:cNvPr>
          <p:cNvSpPr/>
          <p:nvPr/>
        </p:nvSpPr>
        <p:spPr>
          <a:xfrm rot="10800000">
            <a:off x="3435991" y="2011363"/>
            <a:ext cx="339725" cy="301625"/>
          </a:xfrm>
          <a:prstGeom prst="upArrow">
            <a:avLst/>
          </a:prstGeom>
          <a:solidFill>
            <a:srgbClr val="7EC234"/>
          </a:solidFill>
          <a:ln>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 name="Up Arrow 66">
            <a:extLst>
              <a:ext uri="{FF2B5EF4-FFF2-40B4-BE49-F238E27FC236}">
                <a16:creationId xmlns:a16="http://schemas.microsoft.com/office/drawing/2014/main" id="{0AD8B267-F9FF-6216-98D5-DAD2FB994794}"/>
              </a:ext>
            </a:extLst>
          </p:cNvPr>
          <p:cNvSpPr/>
          <p:nvPr/>
        </p:nvSpPr>
        <p:spPr>
          <a:xfrm rot="10800000">
            <a:off x="4693291" y="2011363"/>
            <a:ext cx="339725" cy="301625"/>
          </a:xfrm>
          <a:prstGeom prst="upArrow">
            <a:avLst/>
          </a:prstGeom>
          <a:solidFill>
            <a:srgbClr val="7EC234"/>
          </a:solidFill>
          <a:ln>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 name="Up Arrow 67">
            <a:extLst>
              <a:ext uri="{FF2B5EF4-FFF2-40B4-BE49-F238E27FC236}">
                <a16:creationId xmlns:a16="http://schemas.microsoft.com/office/drawing/2014/main" id="{5F552EAE-903F-D95E-8DA3-5178E85BB6B8}"/>
              </a:ext>
            </a:extLst>
          </p:cNvPr>
          <p:cNvSpPr/>
          <p:nvPr/>
        </p:nvSpPr>
        <p:spPr>
          <a:xfrm rot="10800000">
            <a:off x="5974404" y="2011363"/>
            <a:ext cx="338137" cy="301625"/>
          </a:xfrm>
          <a:prstGeom prst="upArrow">
            <a:avLst/>
          </a:prstGeom>
          <a:solidFill>
            <a:srgbClr val="7EC234"/>
          </a:solidFill>
          <a:ln>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 name="Up Arrow 68">
            <a:extLst>
              <a:ext uri="{FF2B5EF4-FFF2-40B4-BE49-F238E27FC236}">
                <a16:creationId xmlns:a16="http://schemas.microsoft.com/office/drawing/2014/main" id="{CF72B03D-2826-E4A1-3145-9C87F65B6890}"/>
              </a:ext>
            </a:extLst>
          </p:cNvPr>
          <p:cNvSpPr/>
          <p:nvPr/>
        </p:nvSpPr>
        <p:spPr>
          <a:xfrm rot="10800000">
            <a:off x="7253929" y="2011363"/>
            <a:ext cx="339725" cy="301625"/>
          </a:xfrm>
          <a:prstGeom prst="upArrow">
            <a:avLst/>
          </a:prstGeom>
          <a:solidFill>
            <a:srgbClr val="7EC234"/>
          </a:solidFill>
          <a:ln>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 name="Up Arrow 69">
            <a:extLst>
              <a:ext uri="{FF2B5EF4-FFF2-40B4-BE49-F238E27FC236}">
                <a16:creationId xmlns:a16="http://schemas.microsoft.com/office/drawing/2014/main" id="{B3E98E8D-D376-9A7A-5228-82CB1E31BCFA}"/>
              </a:ext>
            </a:extLst>
          </p:cNvPr>
          <p:cNvSpPr/>
          <p:nvPr/>
        </p:nvSpPr>
        <p:spPr>
          <a:xfrm rot="10800000">
            <a:off x="8546154" y="2011363"/>
            <a:ext cx="338137" cy="301625"/>
          </a:xfrm>
          <a:prstGeom prst="upArrow">
            <a:avLst/>
          </a:prstGeom>
          <a:solidFill>
            <a:srgbClr val="7EC234"/>
          </a:solidFill>
          <a:ln>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47" name="Picture 46" descr="A picture containing text, clipart&#10;&#10;Description automatically generated">
            <a:extLst>
              <a:ext uri="{FF2B5EF4-FFF2-40B4-BE49-F238E27FC236}">
                <a16:creationId xmlns:a16="http://schemas.microsoft.com/office/drawing/2014/main" id="{E9C1F6C4-04E7-C4C9-0E6A-39693C2CAE5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773879" y="6632521"/>
            <a:ext cx="495300" cy="204841"/>
          </a:xfrm>
          <a:prstGeom prst="rect">
            <a:avLst/>
          </a:prstGeom>
        </p:spPr>
      </p:pic>
      <p:sp>
        <p:nvSpPr>
          <p:cNvPr id="49" name="Title 1">
            <a:extLst>
              <a:ext uri="{FF2B5EF4-FFF2-40B4-BE49-F238E27FC236}">
                <a16:creationId xmlns:a16="http://schemas.microsoft.com/office/drawing/2014/main" id="{B922761D-EC30-143F-1C52-78E3AF281E93}"/>
              </a:ext>
            </a:extLst>
          </p:cNvPr>
          <p:cNvSpPr txBox="1">
            <a:spLocks/>
          </p:cNvSpPr>
          <p:nvPr/>
        </p:nvSpPr>
        <p:spPr>
          <a:xfrm>
            <a:off x="9440949" y="1791898"/>
            <a:ext cx="2583752" cy="2705879"/>
          </a:xfrm>
          <a:prstGeom prst="rect">
            <a:avLst/>
          </a:prstGeom>
        </p:spPr>
        <p:txBody>
          <a:bodyPr vert="horz" lIns="91440" tIns="45720" rIns="91440" bIns="45720" rtlCol="0" anchor="t">
            <a:no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i="0" u="none" strike="noStrike" kern="1200" normalizeH="0" baseline="0" noProof="0" dirty="0">
                <a:ln w="0"/>
                <a:solidFill>
                  <a:srgbClr val="00AEC7"/>
                </a:solidFill>
                <a:effectLst>
                  <a:outerShdw blurRad="38100" dist="19050" dir="2700000" algn="tl" rotWithShape="0">
                    <a:schemeClr val="dk1">
                      <a:alpha val="40000"/>
                    </a:schemeClr>
                  </a:outerShdw>
                </a:effectLst>
                <a:uLnTx/>
                <a:uFillTx/>
                <a:latin typeface="Arial"/>
                <a:ea typeface="+mj-ea"/>
                <a:cs typeface="+mj-cs"/>
              </a:rPr>
              <a:t>QI tool to identify opportunities and brainstorm solutions</a:t>
            </a:r>
            <a:endParaRPr kumimoji="0" lang="en-US" sz="2800" b="0" i="0" u="none" strike="noStrike" kern="1200" cap="none" spc="0" normalizeH="0" baseline="0" noProof="0" dirty="0">
              <a:ln>
                <a:noFill/>
              </a:ln>
              <a:solidFill>
                <a:srgbClr val="00AEC7"/>
              </a:solidFill>
              <a:effectLst/>
              <a:uLnTx/>
              <a:uFillTx/>
              <a:latin typeface="Arial"/>
              <a:ea typeface="+mj-ea"/>
              <a:cs typeface="+mj-cs"/>
            </a:endParaRPr>
          </a:p>
        </p:txBody>
      </p:sp>
    </p:spTree>
    <p:extLst>
      <p:ext uri="{BB962C8B-B14F-4D97-AF65-F5344CB8AC3E}">
        <p14:creationId xmlns:p14="http://schemas.microsoft.com/office/powerpoint/2010/main" val="324497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842FA-09DD-C01D-60A8-1DB9BD562EAE}"/>
              </a:ext>
            </a:extLst>
          </p:cNvPr>
          <p:cNvSpPr>
            <a:spLocks noGrp="1"/>
          </p:cNvSpPr>
          <p:nvPr>
            <p:ph type="ctrTitle"/>
          </p:nvPr>
        </p:nvSpPr>
        <p:spPr>
          <a:xfrm>
            <a:off x="576044" y="2088480"/>
            <a:ext cx="10363200" cy="1470025"/>
          </a:xfrm>
        </p:spPr>
        <p:txBody>
          <a:bodyPr/>
          <a:lstStyle/>
          <a:p>
            <a:r>
              <a:rPr lang="en-US" dirty="0"/>
              <a:t>Ideal Environment</a:t>
            </a:r>
          </a:p>
        </p:txBody>
      </p:sp>
    </p:spTree>
    <p:extLst>
      <p:ext uri="{BB962C8B-B14F-4D97-AF65-F5344CB8AC3E}">
        <p14:creationId xmlns:p14="http://schemas.microsoft.com/office/powerpoint/2010/main" val="2516579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Unwritten Story</a:t>
            </a:r>
          </a:p>
        </p:txBody>
      </p:sp>
      <p:sp>
        <p:nvSpPr>
          <p:cNvPr id="3" name="Content Placeholder 2"/>
          <p:cNvSpPr>
            <a:spLocks noGrp="1"/>
          </p:cNvSpPr>
          <p:nvPr>
            <p:ph idx="1"/>
          </p:nvPr>
        </p:nvSpPr>
        <p:spPr>
          <a:xfrm>
            <a:off x="999507" y="1600861"/>
            <a:ext cx="4029456" cy="3707079"/>
          </a:xfrm>
        </p:spPr>
        <p:txBody>
          <a:bodyPr>
            <a:normAutofit lnSpcReduction="10000"/>
          </a:bodyPr>
          <a:lstStyle/>
          <a:p>
            <a:pPr marL="0" indent="0">
              <a:buNone/>
            </a:pPr>
            <a:r>
              <a:rPr lang="en-US"/>
              <a:t>“… People of goodwill, whose </a:t>
            </a:r>
            <a:r>
              <a:rPr lang="en-US">
                <a:solidFill>
                  <a:schemeClr val="accent1"/>
                </a:solidFill>
              </a:rPr>
              <a:t>voices</a:t>
            </a:r>
            <a:r>
              <a:rPr lang="en-US"/>
              <a:t> are yet unheard, whose </a:t>
            </a:r>
            <a:r>
              <a:rPr lang="en-US">
                <a:solidFill>
                  <a:schemeClr val="accent1"/>
                </a:solidFill>
              </a:rPr>
              <a:t>course</a:t>
            </a:r>
            <a:r>
              <a:rPr lang="en-US"/>
              <a:t> is yet unclear, whose </a:t>
            </a:r>
            <a:r>
              <a:rPr lang="en-US">
                <a:solidFill>
                  <a:schemeClr val="accent1"/>
                </a:solidFill>
              </a:rPr>
              <a:t>courageous</a:t>
            </a:r>
            <a:r>
              <a:rPr lang="en-US"/>
              <a:t> </a:t>
            </a:r>
            <a:r>
              <a:rPr lang="en-US">
                <a:solidFill>
                  <a:schemeClr val="accent1"/>
                </a:solidFill>
              </a:rPr>
              <a:t>acts</a:t>
            </a:r>
            <a:r>
              <a:rPr lang="en-US"/>
              <a:t> are yet unseen.”</a:t>
            </a:r>
            <a:br>
              <a:rPr lang="en-US"/>
            </a:br>
            <a:endParaRPr lang="en-US"/>
          </a:p>
        </p:txBody>
      </p:sp>
      <p:pic>
        <p:nvPicPr>
          <p:cNvPr id="7" name="Picture 6">
            <a:extLst>
              <a:ext uri="{FF2B5EF4-FFF2-40B4-BE49-F238E27FC236}">
                <a16:creationId xmlns:a16="http://schemas.microsoft.com/office/drawing/2014/main" id="{7BBB15F9-1AAB-5045-AABA-4EF29006ED9A}"/>
              </a:ext>
            </a:extLst>
          </p:cNvPr>
          <p:cNvPicPr>
            <a:picLocks noChangeAspect="1"/>
          </p:cNvPicPr>
          <p:nvPr/>
        </p:nvPicPr>
        <p:blipFill>
          <a:blip r:embed="rId2"/>
          <a:stretch>
            <a:fillRect/>
          </a:stretch>
        </p:blipFill>
        <p:spPr>
          <a:xfrm flipH="1">
            <a:off x="5776512" y="1463078"/>
            <a:ext cx="5586432" cy="3607904"/>
          </a:xfrm>
          <a:prstGeom prst="rect">
            <a:avLst/>
          </a:prstGeom>
          <a:ln w="57150">
            <a:solidFill>
              <a:srgbClr val="00AAC8"/>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0871BE3B-727E-99EB-4F37-62430E6FBDF3}"/>
              </a:ext>
            </a:extLst>
          </p:cNvPr>
          <p:cNvSpPr txBox="1"/>
          <p:nvPr/>
        </p:nvSpPr>
        <p:spPr>
          <a:xfrm>
            <a:off x="1202267" y="4824386"/>
            <a:ext cx="4504506" cy="615553"/>
          </a:xfrm>
          <a:prstGeom prst="rect">
            <a:avLst/>
          </a:prstGeom>
          <a:noFill/>
        </p:spPr>
        <p:txBody>
          <a:bodyPr wrap="square" rtlCol="0">
            <a:spAutoFit/>
          </a:bodyPr>
          <a:lstStyle/>
          <a:p>
            <a:r>
              <a:rPr lang="en-US" sz="1600"/>
              <a:t>- Martin Luther King Jr.</a:t>
            </a:r>
          </a:p>
          <a:p>
            <a:endParaRPr lang="en-US"/>
          </a:p>
        </p:txBody>
      </p:sp>
    </p:spTree>
    <p:extLst>
      <p:ext uri="{BB962C8B-B14F-4D97-AF65-F5344CB8AC3E}">
        <p14:creationId xmlns:p14="http://schemas.microsoft.com/office/powerpoint/2010/main" val="698127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32A5E8-9615-DDEE-DBA1-413C16AA2757}"/>
              </a:ext>
            </a:extLst>
          </p:cNvPr>
          <p:cNvSpPr/>
          <p:nvPr/>
        </p:nvSpPr>
        <p:spPr>
          <a:xfrm>
            <a:off x="9434556" y="5860935"/>
            <a:ext cx="2310031" cy="6405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Teaching the Difference Between Equality, Equity, and Justice in Preschool  - Paper Pinecone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389" y="551828"/>
            <a:ext cx="10023739" cy="56449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clrChange>
              <a:clrFrom>
                <a:srgbClr val="FFFFFF"/>
              </a:clrFrom>
              <a:clrTo>
                <a:srgbClr val="FFFFFF">
                  <a:alpha val="0"/>
                </a:srgbClr>
              </a:clrTo>
            </a:clrChange>
          </a:blip>
          <a:srcRect l="10717" t="25669" r="11490" b="26331"/>
          <a:stretch/>
        </p:blipFill>
        <p:spPr>
          <a:xfrm rot="6669191">
            <a:off x="2990171" y="1839505"/>
            <a:ext cx="576439" cy="355675"/>
          </a:xfrm>
          <a:prstGeom prst="rect">
            <a:avLst/>
          </a:prstGeom>
        </p:spPr>
      </p:pic>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ackgroundRemoval t="29000" b="69600" l="12800" r="87400"/>
                    </a14:imgEffect>
                  </a14:imgLayer>
                </a14:imgProps>
              </a:ext>
            </a:extLst>
          </a:blip>
          <a:srcRect l="10386" t="27986" r="10165" b="29311"/>
          <a:stretch/>
        </p:blipFill>
        <p:spPr>
          <a:xfrm rot="5400000">
            <a:off x="7594023" y="2010195"/>
            <a:ext cx="1408981" cy="757328"/>
          </a:xfrm>
          <a:prstGeom prst="rect">
            <a:avLst/>
          </a:prstGeom>
        </p:spPr>
      </p:pic>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29000" b="69600" l="12800" r="87400"/>
                    </a14:imgEffect>
                  </a14:imgLayer>
                </a14:imgProps>
              </a:ext>
            </a:extLst>
          </a:blip>
          <a:srcRect l="10386" t="27986" r="10165" b="29311"/>
          <a:stretch/>
        </p:blipFill>
        <p:spPr>
          <a:xfrm rot="5400000">
            <a:off x="9870902" y="1972807"/>
            <a:ext cx="1403694" cy="754487"/>
          </a:xfrm>
          <a:prstGeom prst="rect">
            <a:avLst/>
          </a:prstGeom>
        </p:spPr>
      </p:pic>
      <p:pic>
        <p:nvPicPr>
          <p:cNvPr id="7" name="Picture 6"/>
          <p:cNvPicPr>
            <a:picLocks noChangeAspect="1"/>
          </p:cNvPicPr>
          <p:nvPr/>
        </p:nvPicPr>
        <p:blipFill rotWithShape="1">
          <a:blip r:embed="rId7"/>
          <a:srcRect l="7966" t="6434" r="8991" b="5748"/>
          <a:stretch/>
        </p:blipFill>
        <p:spPr>
          <a:xfrm flipH="1">
            <a:off x="9434556" y="1443279"/>
            <a:ext cx="274936" cy="1133000"/>
          </a:xfrm>
          <a:prstGeom prst="rect">
            <a:avLst/>
          </a:prstGeom>
        </p:spPr>
      </p:pic>
      <p:pic>
        <p:nvPicPr>
          <p:cNvPr id="6" name="Picture 5"/>
          <p:cNvPicPr>
            <a:picLocks noChangeAspect="1"/>
          </p:cNvPicPr>
          <p:nvPr/>
        </p:nvPicPr>
        <p:blipFill rotWithShape="1">
          <a:blip r:embed="rId7"/>
          <a:srcRect l="7966" t="6434" r="8991" b="5748"/>
          <a:stretch/>
        </p:blipFill>
        <p:spPr>
          <a:xfrm rot="19896705" flipH="1">
            <a:off x="9036769" y="486232"/>
            <a:ext cx="560568" cy="1133000"/>
          </a:xfrm>
          <a:prstGeom prst="rect">
            <a:avLst/>
          </a:prstGeom>
        </p:spPr>
      </p:pic>
      <p:pic>
        <p:nvPicPr>
          <p:cNvPr id="8" name="Picture 7"/>
          <p:cNvPicPr>
            <a:picLocks noChangeAspect="1"/>
          </p:cNvPicPr>
          <p:nvPr/>
        </p:nvPicPr>
        <p:blipFill rotWithShape="1">
          <a:blip r:embed="rId7"/>
          <a:srcRect l="7966" t="6434" r="8991" b="5748"/>
          <a:stretch/>
        </p:blipFill>
        <p:spPr>
          <a:xfrm rot="19896705" flipH="1">
            <a:off x="8450444" y="1119545"/>
            <a:ext cx="184311" cy="372522"/>
          </a:xfrm>
          <a:prstGeom prst="rect">
            <a:avLst/>
          </a:prstGeom>
        </p:spPr>
      </p:pic>
      <p:pic>
        <p:nvPicPr>
          <p:cNvPr id="11" name="Picture 10"/>
          <p:cNvPicPr>
            <a:picLocks noChangeAspect="1"/>
          </p:cNvPicPr>
          <p:nvPr/>
        </p:nvPicPr>
        <p:blipFill rotWithShape="1">
          <a:blip r:embed="rId4">
            <a:clrChange>
              <a:clrFrom>
                <a:srgbClr val="FFFFFF"/>
              </a:clrFrom>
              <a:clrTo>
                <a:srgbClr val="FFFFFF">
                  <a:alpha val="0"/>
                </a:srgbClr>
              </a:clrTo>
            </a:clrChange>
          </a:blip>
          <a:srcRect l="10717" t="25669" r="11490" b="26331"/>
          <a:stretch/>
        </p:blipFill>
        <p:spPr>
          <a:xfrm rot="6669191">
            <a:off x="3105609" y="4559555"/>
            <a:ext cx="345564" cy="213220"/>
          </a:xfrm>
          <a:prstGeom prst="rect">
            <a:avLst/>
          </a:prstGeom>
        </p:spPr>
      </p:pic>
      <p:pic>
        <p:nvPicPr>
          <p:cNvPr id="12" name="Picture 11"/>
          <p:cNvPicPr>
            <a:picLocks noChangeAspect="1"/>
          </p:cNvPicPr>
          <p:nvPr/>
        </p:nvPicPr>
        <p:blipFill rotWithShape="1">
          <a:blip r:embed="rId4">
            <a:clrChange>
              <a:clrFrom>
                <a:srgbClr val="FFFFFF"/>
              </a:clrFrom>
              <a:clrTo>
                <a:srgbClr val="FFFFFF">
                  <a:alpha val="0"/>
                </a:srgbClr>
              </a:clrTo>
            </a:clrChange>
          </a:blip>
          <a:srcRect l="10717" t="25669" r="11490" b="26331"/>
          <a:stretch/>
        </p:blipFill>
        <p:spPr>
          <a:xfrm rot="6669191">
            <a:off x="4989545" y="4160331"/>
            <a:ext cx="345564" cy="213220"/>
          </a:xfrm>
          <a:prstGeom prst="rect">
            <a:avLst/>
          </a:prstGeom>
        </p:spPr>
      </p:pic>
      <p:pic>
        <p:nvPicPr>
          <p:cNvPr id="13" name="Picture 12"/>
          <p:cNvPicPr>
            <a:picLocks noChangeAspect="1"/>
          </p:cNvPicPr>
          <p:nvPr/>
        </p:nvPicPr>
        <p:blipFill rotWithShape="1">
          <a:blip r:embed="rId7"/>
          <a:srcRect l="7966" t="6434" r="8991" b="5748"/>
          <a:stretch/>
        </p:blipFill>
        <p:spPr>
          <a:xfrm rot="19896705" flipH="1">
            <a:off x="3204442" y="4277850"/>
            <a:ext cx="208945" cy="422311"/>
          </a:xfrm>
          <a:prstGeom prst="rect">
            <a:avLst/>
          </a:prstGeom>
        </p:spPr>
      </p:pic>
      <p:pic>
        <p:nvPicPr>
          <p:cNvPr id="15" name="Picture 14"/>
          <p:cNvPicPr>
            <a:picLocks noChangeAspect="1"/>
          </p:cNvPicPr>
          <p:nvPr/>
        </p:nvPicPr>
        <p:blipFill rotWithShape="1">
          <a:blip r:embed="rId7"/>
          <a:srcRect l="7966" t="6434" r="8991" b="5748"/>
          <a:stretch/>
        </p:blipFill>
        <p:spPr>
          <a:xfrm rot="19896705" flipH="1">
            <a:off x="4880969" y="3669100"/>
            <a:ext cx="211514" cy="427503"/>
          </a:xfrm>
          <a:prstGeom prst="rect">
            <a:avLst/>
          </a:prstGeom>
        </p:spPr>
      </p:pic>
      <p:pic>
        <p:nvPicPr>
          <p:cNvPr id="3" name="Picture 2"/>
          <p:cNvPicPr>
            <a:picLocks noChangeAspect="1"/>
          </p:cNvPicPr>
          <p:nvPr/>
        </p:nvPicPr>
        <p:blipFill>
          <a:blip r:embed="rId8">
            <a:clrChange>
              <a:clrFrom>
                <a:srgbClr val="996927"/>
              </a:clrFrom>
              <a:clrTo>
                <a:srgbClr val="996927">
                  <a:alpha val="0"/>
                </a:srgbClr>
              </a:clrTo>
            </a:clrChange>
          </a:blip>
          <a:stretch>
            <a:fillRect/>
          </a:stretch>
        </p:blipFill>
        <p:spPr>
          <a:xfrm rot="20494043">
            <a:off x="5025365" y="5379069"/>
            <a:ext cx="916191" cy="611514"/>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968087">
            <a:off x="5109245" y="4288325"/>
            <a:ext cx="748436" cy="931055"/>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228367">
            <a:off x="5129444" y="4955114"/>
            <a:ext cx="708037" cy="531028"/>
          </a:xfrm>
          <a:prstGeom prst="rect">
            <a:avLst/>
          </a:prstGeom>
        </p:spPr>
      </p:pic>
      <p:pic>
        <p:nvPicPr>
          <p:cNvPr id="17" name="Picture 16"/>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20526" t="16140" r="17719" b="16959"/>
          <a:stretch/>
        </p:blipFill>
        <p:spPr>
          <a:xfrm rot="1404790">
            <a:off x="10229597" y="1032348"/>
            <a:ext cx="267735" cy="435069"/>
          </a:xfrm>
          <a:prstGeom prst="rect">
            <a:avLst/>
          </a:prstGeom>
        </p:spPr>
      </p:pic>
      <p:pic>
        <p:nvPicPr>
          <p:cNvPr id="18" name="Picture 17"/>
          <p:cNvPicPr>
            <a:picLocks noChangeAspect="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413304" y="4512134"/>
            <a:ext cx="2317439" cy="1716078"/>
          </a:xfrm>
          <a:prstGeom prst="rect">
            <a:avLst/>
          </a:prstGeom>
        </p:spPr>
      </p:pic>
    </p:spTree>
    <p:extLst>
      <p:ext uri="{BB962C8B-B14F-4D97-AF65-F5344CB8AC3E}">
        <p14:creationId xmlns:p14="http://schemas.microsoft.com/office/powerpoint/2010/main" val="350651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249"/>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249"/>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25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75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xit" presetSubtype="10" fill="hold" nodeType="clickEffect">
                                  <p:stCondLst>
                                    <p:cond delay="0"/>
                                  </p:stCondLst>
                                  <p:childTnLst>
                                    <p:anim calcmode="lin" valueType="num">
                                      <p:cBhvr>
                                        <p:cTn id="36" dur="500"/>
                                        <p:tgtEl>
                                          <p:spTgt spid="17"/>
                                        </p:tgtEl>
                                        <p:attrNameLst>
                                          <p:attrName>ppt_w</p:attrName>
                                        </p:attrNameLst>
                                      </p:cBhvr>
                                      <p:tavLst>
                                        <p:tav tm="0">
                                          <p:val>
                                            <p:strVal val="ppt_w"/>
                                          </p:val>
                                        </p:tav>
                                        <p:tav tm="100000">
                                          <p:val>
                                            <p:fltVal val="0"/>
                                          </p:val>
                                        </p:tav>
                                      </p:tavLst>
                                    </p:anim>
                                    <p:anim calcmode="lin" valueType="num">
                                      <p:cBhvr>
                                        <p:cTn id="37" dur="500"/>
                                        <p:tgtEl>
                                          <p:spTgt spid="17"/>
                                        </p:tgtEl>
                                        <p:attrNameLst>
                                          <p:attrName>ppt_h</p:attrName>
                                        </p:attrNameLst>
                                      </p:cBhvr>
                                      <p:tavLst>
                                        <p:tav tm="0">
                                          <p:val>
                                            <p:strVal val="ppt_h"/>
                                          </p:val>
                                        </p:tav>
                                        <p:tav tm="100000">
                                          <p:val>
                                            <p:strVal val="ppt_h"/>
                                          </p:val>
                                        </p:tav>
                                      </p:tavLst>
                                    </p:anim>
                                    <p:set>
                                      <p:cBhvr>
                                        <p:cTn id="38" dur="1" fill="hold">
                                          <p:stCondLst>
                                            <p:cond delay="499"/>
                                          </p:stCondLst>
                                        </p:cTn>
                                        <p:tgtEl>
                                          <p:spTgt spid="1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9" presetClass="exit" presetSubtype="10" fill="hold" nodeType="clickEffect">
                                  <p:stCondLst>
                                    <p:cond delay="0"/>
                                  </p:stCondLst>
                                  <p:childTnLst>
                                    <p:anim calcmode="lin" valueType="num">
                                      <p:cBhvr>
                                        <p:cTn id="42" dur="5000"/>
                                        <p:tgtEl>
                                          <p:spTgt spid="10"/>
                                        </p:tgtEl>
                                        <p:attrNameLst>
                                          <p:attrName>ppt_h</p:attrName>
                                        </p:attrNameLst>
                                      </p:cBhvr>
                                      <p:tavLst>
                                        <p:tav tm="0">
                                          <p:val>
                                            <p:strVal val="ppt_h"/>
                                          </p:val>
                                        </p:tav>
                                        <p:tav tm="100000">
                                          <p:val>
                                            <p:strVal val="ppt_h"/>
                                          </p:val>
                                        </p:tav>
                                      </p:tavLst>
                                    </p:anim>
                                    <p:anim calcmode="lin" valueType="num">
                                      <p:cBhvr>
                                        <p:cTn id="43" dur="5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44" dur="1" fill="hold">
                                          <p:stCondLst>
                                            <p:cond delay="4999"/>
                                          </p:stCondLst>
                                        </p:cTn>
                                        <p:tgtEl>
                                          <p:spTgt spid="1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1000" fill="hold"/>
                                        <p:tgtEl>
                                          <p:spTgt spid="11"/>
                                        </p:tgtEl>
                                        <p:attrNameLst>
                                          <p:attrName>ppt_x</p:attrName>
                                        </p:attrNameLst>
                                      </p:cBhvr>
                                      <p:tavLst>
                                        <p:tav tm="0">
                                          <p:val>
                                            <p:strVal val="#ppt_x"/>
                                          </p:val>
                                        </p:tav>
                                        <p:tav tm="100000">
                                          <p:val>
                                            <p:strVal val="#ppt_x"/>
                                          </p:val>
                                        </p:tav>
                                      </p:tavLst>
                                    </p:anim>
                                    <p:anim calcmode="lin" valueType="num">
                                      <p:cBhvr additive="base">
                                        <p:cTn id="5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1000" fill="hold"/>
                                        <p:tgtEl>
                                          <p:spTgt spid="12"/>
                                        </p:tgtEl>
                                        <p:attrNameLst>
                                          <p:attrName>ppt_x</p:attrName>
                                        </p:attrNameLst>
                                      </p:cBhvr>
                                      <p:tavLst>
                                        <p:tav tm="0">
                                          <p:val>
                                            <p:strVal val="#ppt_x"/>
                                          </p:val>
                                        </p:tav>
                                        <p:tav tm="100000">
                                          <p:val>
                                            <p:strVal val="#ppt_x"/>
                                          </p:val>
                                        </p:tav>
                                      </p:tavLst>
                                    </p:anim>
                                    <p:anim calcmode="lin" valueType="num">
                                      <p:cBhvr additive="base">
                                        <p:cTn id="56"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25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75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25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75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2000"/>
                                        <p:tgtEl>
                                          <p:spTgt spid="3"/>
                                        </p:tgtEl>
                                      </p:cBhvr>
                                    </p:animEffect>
                                    <p:anim calcmode="lin" valueType="num">
                                      <p:cBhvr>
                                        <p:cTn id="72" dur="2000" fill="hold"/>
                                        <p:tgtEl>
                                          <p:spTgt spid="3"/>
                                        </p:tgtEl>
                                        <p:attrNameLst>
                                          <p:attrName>ppt_w</p:attrName>
                                        </p:attrNameLst>
                                      </p:cBhvr>
                                      <p:tavLst>
                                        <p:tav tm="0" fmla="#ppt_w*sin(2.5*pi*$)">
                                          <p:val>
                                            <p:fltVal val="0"/>
                                          </p:val>
                                        </p:tav>
                                        <p:tav tm="100000">
                                          <p:val>
                                            <p:fltVal val="1"/>
                                          </p:val>
                                        </p:tav>
                                      </p:tavLst>
                                    </p:anim>
                                    <p:anim calcmode="lin" valueType="num">
                                      <p:cBhvr>
                                        <p:cTn id="73" dur="2000" fill="hold"/>
                                        <p:tgtEl>
                                          <p:spTgt spid="3"/>
                                        </p:tgtEl>
                                        <p:attrNameLst>
                                          <p:attrName>ppt_h</p:attrName>
                                        </p:attrNameLst>
                                      </p:cBhvr>
                                      <p:tavLst>
                                        <p:tav tm="0">
                                          <p:val>
                                            <p:strVal val="#ppt_h"/>
                                          </p:val>
                                        </p:tav>
                                        <p:tav tm="100000">
                                          <p:val>
                                            <p:strVal val="#ppt_h"/>
                                          </p:val>
                                        </p:tav>
                                      </p:tavLst>
                                    </p:anim>
                                  </p:childTnLst>
                                </p:cTn>
                              </p:par>
                            </p:childTnLst>
                          </p:cTn>
                        </p:par>
                        <p:par>
                          <p:cTn id="74" fill="hold">
                            <p:stCondLst>
                              <p:cond delay="2000"/>
                            </p:stCondLst>
                            <p:childTnLst>
                              <p:par>
                                <p:cTn id="75" presetID="45" presetClass="entr" presetSubtype="0" fill="hold"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2000"/>
                                        <p:tgtEl>
                                          <p:spTgt spid="16"/>
                                        </p:tgtEl>
                                      </p:cBhvr>
                                    </p:animEffect>
                                    <p:anim calcmode="lin" valueType="num">
                                      <p:cBhvr>
                                        <p:cTn id="78" dur="2000" fill="hold"/>
                                        <p:tgtEl>
                                          <p:spTgt spid="16"/>
                                        </p:tgtEl>
                                        <p:attrNameLst>
                                          <p:attrName>ppt_w</p:attrName>
                                        </p:attrNameLst>
                                      </p:cBhvr>
                                      <p:tavLst>
                                        <p:tav tm="0" fmla="#ppt_w*sin(2.5*pi*$)">
                                          <p:val>
                                            <p:fltVal val="0"/>
                                          </p:val>
                                        </p:tav>
                                        <p:tav tm="100000">
                                          <p:val>
                                            <p:fltVal val="1"/>
                                          </p:val>
                                        </p:tav>
                                      </p:tavLst>
                                    </p:anim>
                                    <p:anim calcmode="lin" valueType="num">
                                      <p:cBhvr>
                                        <p:cTn id="79" dur="2000" fill="hold"/>
                                        <p:tgtEl>
                                          <p:spTgt spid="16"/>
                                        </p:tgtEl>
                                        <p:attrNameLst>
                                          <p:attrName>ppt_h</p:attrName>
                                        </p:attrNameLst>
                                      </p:cBhvr>
                                      <p:tavLst>
                                        <p:tav tm="0">
                                          <p:val>
                                            <p:strVal val="#ppt_h"/>
                                          </p:val>
                                        </p:tav>
                                        <p:tav tm="100000">
                                          <p:val>
                                            <p:strVal val="#ppt_h"/>
                                          </p:val>
                                        </p:tav>
                                      </p:tavLst>
                                    </p:anim>
                                  </p:childTnLst>
                                </p:cTn>
                              </p:par>
                            </p:childTnLst>
                          </p:cTn>
                        </p:par>
                        <p:par>
                          <p:cTn id="80" fill="hold">
                            <p:stCondLst>
                              <p:cond delay="4000"/>
                            </p:stCondLst>
                            <p:childTnLst>
                              <p:par>
                                <p:cTn id="81" presetID="45" presetClass="entr" presetSubtype="0"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2000"/>
                                        <p:tgtEl>
                                          <p:spTgt spid="5"/>
                                        </p:tgtEl>
                                      </p:cBhvr>
                                    </p:animEffect>
                                    <p:anim calcmode="lin" valueType="num">
                                      <p:cBhvr>
                                        <p:cTn id="84" dur="2000" fill="hold"/>
                                        <p:tgtEl>
                                          <p:spTgt spid="5"/>
                                        </p:tgtEl>
                                        <p:attrNameLst>
                                          <p:attrName>ppt_w</p:attrName>
                                        </p:attrNameLst>
                                      </p:cBhvr>
                                      <p:tavLst>
                                        <p:tav tm="0" fmla="#ppt_w*sin(2.5*pi*$)">
                                          <p:val>
                                            <p:fltVal val="0"/>
                                          </p:val>
                                        </p:tav>
                                        <p:tav tm="100000">
                                          <p:val>
                                            <p:fltVal val="1"/>
                                          </p:val>
                                        </p:tav>
                                      </p:tavLst>
                                    </p:anim>
                                    <p:anim calcmode="lin" valueType="num">
                                      <p:cBhvr>
                                        <p:cTn id="85"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wipe(down)">
                                      <p:cBhvr>
                                        <p:cTn id="9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B1501F7-C7A3-1E4D-9EFF-4C7927F8FDC4}"/>
              </a:ext>
            </a:extLst>
          </p:cNvPr>
          <p:cNvSpPr/>
          <p:nvPr/>
        </p:nvSpPr>
        <p:spPr bwMode="auto">
          <a:xfrm>
            <a:off x="9525740" y="6365289"/>
            <a:ext cx="2086252" cy="363985"/>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prstClr val="white"/>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7" name="Freeform 6">
            <a:extLst>
              <a:ext uri="{FF2B5EF4-FFF2-40B4-BE49-F238E27FC236}">
                <a16:creationId xmlns:a16="http://schemas.microsoft.com/office/drawing/2014/main" id="{7C473B7D-6E2B-D049-81A9-366864DB9CE7}"/>
              </a:ext>
            </a:extLst>
          </p:cNvPr>
          <p:cNvSpPr>
            <a:spLocks noChangeArrowheads="1"/>
          </p:cNvSpPr>
          <p:nvPr/>
        </p:nvSpPr>
        <p:spPr bwMode="auto">
          <a:xfrm>
            <a:off x="-115410" y="3290590"/>
            <a:ext cx="2490707" cy="3576340"/>
          </a:xfrm>
          <a:custGeom>
            <a:avLst/>
            <a:gdLst>
              <a:gd name="T0" fmla="*/ 650349 w 2374900"/>
              <a:gd name="T1" fmla="*/ 18065 h 4051300"/>
              <a:gd name="T2" fmla="*/ 3378200 w 2374900"/>
              <a:gd name="T3" fmla="*/ 18065 h 4051300"/>
              <a:gd name="T4" fmla="*/ 3233678 w 2374900"/>
              <a:gd name="T5" fmla="*/ 379358 h 4051300"/>
              <a:gd name="T6" fmla="*/ 3016895 w 2374900"/>
              <a:gd name="T7" fmla="*/ 722586 h 4051300"/>
              <a:gd name="T8" fmla="*/ 3016895 w 2374900"/>
              <a:gd name="T9" fmla="*/ 939362 h 4051300"/>
              <a:gd name="T10" fmla="*/ 2980765 w 2374900"/>
              <a:gd name="T11" fmla="*/ 1282591 h 4051300"/>
              <a:gd name="T12" fmla="*/ 2926569 w 2374900"/>
              <a:gd name="T13" fmla="*/ 1300655 h 4051300"/>
              <a:gd name="T14" fmla="*/ 2854308 w 2374900"/>
              <a:gd name="T15" fmla="*/ 1607754 h 4051300"/>
              <a:gd name="T16" fmla="*/ 2800112 w 2374900"/>
              <a:gd name="T17" fmla="*/ 1770336 h 4051300"/>
              <a:gd name="T18" fmla="*/ 2691721 w 2374900"/>
              <a:gd name="T19" fmla="*/ 2221953 h 4051300"/>
              <a:gd name="T20" fmla="*/ 2691721 w 2374900"/>
              <a:gd name="T21" fmla="*/ 2438728 h 4051300"/>
              <a:gd name="T22" fmla="*/ 2529134 w 2374900"/>
              <a:gd name="T23" fmla="*/ 2781957 h 4051300"/>
              <a:gd name="T24" fmla="*/ 2456873 w 2374900"/>
              <a:gd name="T25" fmla="*/ 3016797 h 4051300"/>
              <a:gd name="T26" fmla="*/ 2240090 w 2374900"/>
              <a:gd name="T27" fmla="*/ 3341961 h 4051300"/>
              <a:gd name="T28" fmla="*/ 2240090 w 2374900"/>
              <a:gd name="T29" fmla="*/ 3685190 h 4051300"/>
              <a:gd name="T30" fmla="*/ 2113633 w 2374900"/>
              <a:gd name="T31" fmla="*/ 4154871 h 4051300"/>
              <a:gd name="T32" fmla="*/ 2041372 w 2374900"/>
              <a:gd name="T33" fmla="*/ 4389711 h 4051300"/>
              <a:gd name="T34" fmla="*/ 2041372 w 2374900"/>
              <a:gd name="T35" fmla="*/ 4389711 h 4051300"/>
              <a:gd name="T36" fmla="*/ 1860720 w 2374900"/>
              <a:gd name="T37" fmla="*/ 4967780 h 4051300"/>
              <a:gd name="T38" fmla="*/ 1752328 w 2374900"/>
              <a:gd name="T39" fmla="*/ 5238750 h 4051300"/>
              <a:gd name="T40" fmla="*/ 1481350 w 2374900"/>
              <a:gd name="T41" fmla="*/ 5527784 h 4051300"/>
              <a:gd name="T42" fmla="*/ 1427154 w 2374900"/>
              <a:gd name="T43" fmla="*/ 5744560 h 4051300"/>
              <a:gd name="T44" fmla="*/ 0 w 2374900"/>
              <a:gd name="T45" fmla="*/ 5762625 h 4051300"/>
              <a:gd name="T46" fmla="*/ 162587 w 2374900"/>
              <a:gd name="T47" fmla="*/ 36129 h 4051300"/>
              <a:gd name="T48" fmla="*/ 722610 w 2374900"/>
              <a:gd name="T49" fmla="*/ 0 h 4051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74900"/>
              <a:gd name="T76" fmla="*/ 0 h 4051300"/>
              <a:gd name="T77" fmla="*/ 2374900 w 2374900"/>
              <a:gd name="T78" fmla="*/ 4051300 h 4051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74900" h="4051300">
                <a:moveTo>
                  <a:pt x="457200" y="12700"/>
                </a:moveTo>
                <a:lnTo>
                  <a:pt x="2374900" y="12700"/>
                </a:lnTo>
                <a:lnTo>
                  <a:pt x="2273300" y="266700"/>
                </a:lnTo>
                <a:lnTo>
                  <a:pt x="2120900" y="508000"/>
                </a:lnTo>
                <a:lnTo>
                  <a:pt x="2120900" y="660400"/>
                </a:lnTo>
                <a:cubicBezTo>
                  <a:pt x="2112433" y="740833"/>
                  <a:pt x="2115116" y="823237"/>
                  <a:pt x="2095500" y="901700"/>
                </a:cubicBezTo>
                <a:cubicBezTo>
                  <a:pt x="2092253" y="914687"/>
                  <a:pt x="2057400" y="914400"/>
                  <a:pt x="2057400" y="914400"/>
                </a:cubicBezTo>
                <a:lnTo>
                  <a:pt x="2006600" y="1130300"/>
                </a:lnTo>
                <a:lnTo>
                  <a:pt x="1968500" y="1244600"/>
                </a:lnTo>
                <a:lnTo>
                  <a:pt x="1892300" y="1562100"/>
                </a:lnTo>
                <a:lnTo>
                  <a:pt x="1892300" y="1714500"/>
                </a:lnTo>
                <a:lnTo>
                  <a:pt x="1778000" y="1955800"/>
                </a:lnTo>
                <a:cubicBezTo>
                  <a:pt x="1738948" y="2125025"/>
                  <a:pt x="1796380" y="2120900"/>
                  <a:pt x="1727200" y="2120900"/>
                </a:cubicBezTo>
                <a:lnTo>
                  <a:pt x="1574800" y="2349500"/>
                </a:lnTo>
                <a:lnTo>
                  <a:pt x="1574800" y="2590800"/>
                </a:lnTo>
                <a:cubicBezTo>
                  <a:pt x="1496304" y="2904783"/>
                  <a:pt x="1545435" y="2801929"/>
                  <a:pt x="1485900" y="2921000"/>
                </a:cubicBezTo>
                <a:cubicBezTo>
                  <a:pt x="1422498" y="3031953"/>
                  <a:pt x="1435100" y="2975770"/>
                  <a:pt x="1435100" y="3086100"/>
                </a:cubicBezTo>
                <a:lnTo>
                  <a:pt x="1308100" y="3492500"/>
                </a:lnTo>
                <a:cubicBezTo>
                  <a:pt x="1230232" y="3674191"/>
                  <a:pt x="1231900" y="3605820"/>
                  <a:pt x="1231900" y="3683000"/>
                </a:cubicBezTo>
                <a:lnTo>
                  <a:pt x="1041400" y="3886200"/>
                </a:lnTo>
                <a:lnTo>
                  <a:pt x="1003300" y="4038600"/>
                </a:lnTo>
                <a:lnTo>
                  <a:pt x="0" y="4051300"/>
                </a:lnTo>
                <a:lnTo>
                  <a:pt x="114300" y="25400"/>
                </a:lnTo>
                <a:lnTo>
                  <a:pt x="508000" y="0"/>
                </a:lnTo>
              </a:path>
            </a:pathLst>
          </a:custGeom>
          <a:solidFill>
            <a:srgbClr val="F3FBE9"/>
          </a:solidFill>
          <a:ln>
            <a:noFill/>
          </a:ln>
          <a:effectLst>
            <a:outerShdw blurRad="40000" dist="20000" dir="5400000" rotWithShape="0">
              <a:srgbClr val="808080">
                <a:alpha val="37999"/>
              </a:srgbClr>
            </a:outerShdw>
          </a:effectLst>
        </p:spPr>
        <p:txBody>
          <a:bodyPr lIns="91439" tIns="45719" rIns="91439" b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66" b="0" i="0" u="none" strike="noStrike" kern="1200" cap="none" spc="0" normalizeH="0" baseline="0" noProof="0">
              <a:ln>
                <a:noFill/>
              </a:ln>
              <a:solidFill>
                <a:srgbClr val="C00000"/>
              </a:solidFill>
              <a:effectLst/>
              <a:uLnTx/>
              <a:uFillTx/>
              <a:latin typeface="Calibri" panose="020F0502020204030204"/>
              <a:ea typeface="+mn-ea"/>
              <a:cs typeface="+mn-cs"/>
              <a:sym typeface="Gill Sans" charset="0"/>
            </a:endParaRPr>
          </a:p>
        </p:txBody>
      </p:sp>
      <p:sp>
        <p:nvSpPr>
          <p:cNvPr id="8" name="Freeform 7">
            <a:extLst>
              <a:ext uri="{FF2B5EF4-FFF2-40B4-BE49-F238E27FC236}">
                <a16:creationId xmlns:a16="http://schemas.microsoft.com/office/drawing/2014/main" id="{F1C8C821-5270-0942-9C1A-81F32CAA658E}"/>
              </a:ext>
            </a:extLst>
          </p:cNvPr>
          <p:cNvSpPr>
            <a:spLocks noChangeArrowheads="1"/>
          </p:cNvSpPr>
          <p:nvPr/>
        </p:nvSpPr>
        <p:spPr bwMode="auto">
          <a:xfrm flipH="1">
            <a:off x="10057804" y="3281659"/>
            <a:ext cx="2228699" cy="3576341"/>
          </a:xfrm>
          <a:custGeom>
            <a:avLst/>
            <a:gdLst>
              <a:gd name="T0" fmla="*/ 584336 w 2374900"/>
              <a:gd name="T1" fmla="*/ 18065 h 4051300"/>
              <a:gd name="T2" fmla="*/ 3035300 w 2374900"/>
              <a:gd name="T3" fmla="*/ 18065 h 4051300"/>
              <a:gd name="T4" fmla="*/ 2905448 w 2374900"/>
              <a:gd name="T5" fmla="*/ 379358 h 4051300"/>
              <a:gd name="T6" fmla="*/ 2710669 w 2374900"/>
              <a:gd name="T7" fmla="*/ 722586 h 4051300"/>
              <a:gd name="T8" fmla="*/ 2710669 w 2374900"/>
              <a:gd name="T9" fmla="*/ 939362 h 4051300"/>
              <a:gd name="T10" fmla="*/ 2678206 w 2374900"/>
              <a:gd name="T11" fmla="*/ 1282591 h 4051300"/>
              <a:gd name="T12" fmla="*/ 2629511 w 2374900"/>
              <a:gd name="T13" fmla="*/ 1300655 h 4051300"/>
              <a:gd name="T14" fmla="*/ 2564585 w 2374900"/>
              <a:gd name="T15" fmla="*/ 1607754 h 4051300"/>
              <a:gd name="T16" fmla="*/ 2515890 w 2374900"/>
              <a:gd name="T17" fmla="*/ 1770336 h 4051300"/>
              <a:gd name="T18" fmla="*/ 2418501 w 2374900"/>
              <a:gd name="T19" fmla="*/ 2221953 h 4051300"/>
              <a:gd name="T20" fmla="*/ 2418501 w 2374900"/>
              <a:gd name="T21" fmla="*/ 2438728 h 4051300"/>
              <a:gd name="T22" fmla="*/ 2272417 w 2374900"/>
              <a:gd name="T23" fmla="*/ 2781957 h 4051300"/>
              <a:gd name="T24" fmla="*/ 2207491 w 2374900"/>
              <a:gd name="T25" fmla="*/ 3016797 h 4051300"/>
              <a:gd name="T26" fmla="*/ 2012712 w 2374900"/>
              <a:gd name="T27" fmla="*/ 3341961 h 4051300"/>
              <a:gd name="T28" fmla="*/ 2012712 w 2374900"/>
              <a:gd name="T29" fmla="*/ 3685190 h 4051300"/>
              <a:gd name="T30" fmla="*/ 1899091 w 2374900"/>
              <a:gd name="T31" fmla="*/ 4154871 h 4051300"/>
              <a:gd name="T32" fmla="*/ 1834165 w 2374900"/>
              <a:gd name="T33" fmla="*/ 4389711 h 4051300"/>
              <a:gd name="T34" fmla="*/ 1834165 w 2374900"/>
              <a:gd name="T35" fmla="*/ 4389711 h 4051300"/>
              <a:gd name="T36" fmla="*/ 1671850 w 2374900"/>
              <a:gd name="T37" fmla="*/ 4967780 h 4051300"/>
              <a:gd name="T38" fmla="*/ 1574460 w 2374900"/>
              <a:gd name="T39" fmla="*/ 5238750 h 4051300"/>
              <a:gd name="T40" fmla="*/ 1330987 w 2374900"/>
              <a:gd name="T41" fmla="*/ 5527784 h 4051300"/>
              <a:gd name="T42" fmla="*/ 1282293 w 2374900"/>
              <a:gd name="T43" fmla="*/ 5744560 h 4051300"/>
              <a:gd name="T44" fmla="*/ 0 w 2374900"/>
              <a:gd name="T45" fmla="*/ 5762625 h 4051300"/>
              <a:gd name="T46" fmla="*/ 146084 w 2374900"/>
              <a:gd name="T47" fmla="*/ 36129 h 4051300"/>
              <a:gd name="T48" fmla="*/ 649262 w 2374900"/>
              <a:gd name="T49" fmla="*/ 0 h 4051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74900"/>
              <a:gd name="T76" fmla="*/ 0 h 4051300"/>
              <a:gd name="T77" fmla="*/ 2374900 w 2374900"/>
              <a:gd name="T78" fmla="*/ 4051300 h 4051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74900" h="4051300">
                <a:moveTo>
                  <a:pt x="457200" y="12700"/>
                </a:moveTo>
                <a:lnTo>
                  <a:pt x="2374900" y="12700"/>
                </a:lnTo>
                <a:lnTo>
                  <a:pt x="2273300" y="266700"/>
                </a:lnTo>
                <a:lnTo>
                  <a:pt x="2120900" y="508000"/>
                </a:lnTo>
                <a:lnTo>
                  <a:pt x="2120900" y="660400"/>
                </a:lnTo>
                <a:cubicBezTo>
                  <a:pt x="2112433" y="740833"/>
                  <a:pt x="2115116" y="823237"/>
                  <a:pt x="2095500" y="901700"/>
                </a:cubicBezTo>
                <a:cubicBezTo>
                  <a:pt x="2092253" y="914687"/>
                  <a:pt x="2057400" y="914400"/>
                  <a:pt x="2057400" y="914400"/>
                </a:cubicBezTo>
                <a:lnTo>
                  <a:pt x="2006600" y="1130300"/>
                </a:lnTo>
                <a:lnTo>
                  <a:pt x="1968500" y="1244600"/>
                </a:lnTo>
                <a:lnTo>
                  <a:pt x="1892300" y="1562100"/>
                </a:lnTo>
                <a:lnTo>
                  <a:pt x="1892300" y="1714500"/>
                </a:lnTo>
                <a:lnTo>
                  <a:pt x="1778000" y="1955800"/>
                </a:lnTo>
                <a:cubicBezTo>
                  <a:pt x="1738948" y="2125025"/>
                  <a:pt x="1796380" y="2120900"/>
                  <a:pt x="1727200" y="2120900"/>
                </a:cubicBezTo>
                <a:lnTo>
                  <a:pt x="1574800" y="2349500"/>
                </a:lnTo>
                <a:lnTo>
                  <a:pt x="1574800" y="2590800"/>
                </a:lnTo>
                <a:cubicBezTo>
                  <a:pt x="1496304" y="2904783"/>
                  <a:pt x="1545435" y="2801929"/>
                  <a:pt x="1485900" y="2921000"/>
                </a:cubicBezTo>
                <a:cubicBezTo>
                  <a:pt x="1422498" y="3031953"/>
                  <a:pt x="1435100" y="2975770"/>
                  <a:pt x="1435100" y="3086100"/>
                </a:cubicBezTo>
                <a:lnTo>
                  <a:pt x="1308100" y="3492500"/>
                </a:lnTo>
                <a:cubicBezTo>
                  <a:pt x="1230232" y="3674191"/>
                  <a:pt x="1231900" y="3605820"/>
                  <a:pt x="1231900" y="3683000"/>
                </a:cubicBezTo>
                <a:lnTo>
                  <a:pt x="1041400" y="3886200"/>
                </a:lnTo>
                <a:lnTo>
                  <a:pt x="1003300" y="4038600"/>
                </a:lnTo>
                <a:lnTo>
                  <a:pt x="0" y="4051300"/>
                </a:lnTo>
                <a:lnTo>
                  <a:pt x="114300" y="25400"/>
                </a:lnTo>
                <a:lnTo>
                  <a:pt x="508000" y="0"/>
                </a:lnTo>
              </a:path>
            </a:pathLst>
          </a:custGeom>
          <a:solidFill>
            <a:srgbClr val="F3FBE9"/>
          </a:solidFill>
          <a:ln>
            <a:noFill/>
          </a:ln>
          <a:effectLst>
            <a:outerShdw blurRad="40000" dist="20000" dir="5400000" rotWithShape="0">
              <a:srgbClr val="808080">
                <a:alpha val="37999"/>
              </a:srgbClr>
            </a:outerShdw>
          </a:effectLst>
        </p:spPr>
        <p:txBody>
          <a:bodyPr lIns="91439" tIns="45719" rIns="91439" b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66" b="0" i="0" u="none" strike="noStrike" kern="1200" cap="none" spc="0" normalizeH="0" baseline="0" noProof="0">
              <a:ln>
                <a:noFill/>
              </a:ln>
              <a:solidFill>
                <a:prstClr val="black"/>
              </a:solidFill>
              <a:effectLst/>
              <a:uLnTx/>
              <a:uFillTx/>
              <a:latin typeface="Calibri" panose="020F0502020204030204"/>
              <a:ea typeface="+mn-ea"/>
              <a:cs typeface="+mn-cs"/>
              <a:sym typeface="Gill Sans" charset="0"/>
            </a:endParaRPr>
          </a:p>
        </p:txBody>
      </p:sp>
      <p:cxnSp>
        <p:nvCxnSpPr>
          <p:cNvPr id="11" name="Straight Connector 10">
            <a:extLst>
              <a:ext uri="{FF2B5EF4-FFF2-40B4-BE49-F238E27FC236}">
                <a16:creationId xmlns:a16="http://schemas.microsoft.com/office/drawing/2014/main" id="{43A5FB58-DB90-4449-9AEC-A02DF838ADDC}"/>
              </a:ext>
            </a:extLst>
          </p:cNvPr>
          <p:cNvCxnSpPr>
            <a:cxnSpLocks noChangeShapeType="1"/>
          </p:cNvCxnSpPr>
          <p:nvPr/>
        </p:nvCxnSpPr>
        <p:spPr bwMode="auto">
          <a:xfrm flipV="1">
            <a:off x="2366668" y="3358237"/>
            <a:ext cx="7682508" cy="31655"/>
          </a:xfrm>
          <a:prstGeom prst="line">
            <a:avLst/>
          </a:prstGeom>
          <a:noFill/>
          <a:ln w="174625">
            <a:solidFill>
              <a:srgbClr val="994878"/>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 name="Freeform 11">
            <a:extLst>
              <a:ext uri="{FF2B5EF4-FFF2-40B4-BE49-F238E27FC236}">
                <a16:creationId xmlns:a16="http://schemas.microsoft.com/office/drawing/2014/main" id="{235AB7FE-BADE-EC4C-8A36-C9A7F0538274}"/>
              </a:ext>
            </a:extLst>
          </p:cNvPr>
          <p:cNvSpPr/>
          <p:nvPr/>
        </p:nvSpPr>
        <p:spPr>
          <a:xfrm>
            <a:off x="2375297" y="1310432"/>
            <a:ext cx="7682507" cy="1957834"/>
          </a:xfrm>
          <a:custGeom>
            <a:avLst/>
            <a:gdLst>
              <a:gd name="connsiteX0" fmla="*/ 0 w 5016500"/>
              <a:gd name="connsiteY0" fmla="*/ 1386417 h 1386417"/>
              <a:gd name="connsiteX1" fmla="*/ 2349500 w 5016500"/>
              <a:gd name="connsiteY1" fmla="*/ 2117 h 1386417"/>
              <a:gd name="connsiteX2" fmla="*/ 5016500 w 5016500"/>
              <a:gd name="connsiteY2" fmla="*/ 1373717 h 1386417"/>
              <a:gd name="connsiteX0" fmla="*/ 0 w 5016500"/>
              <a:gd name="connsiteY0" fmla="*/ 1037455 h 1037455"/>
              <a:gd name="connsiteX1" fmla="*/ 2743200 w 5016500"/>
              <a:gd name="connsiteY1" fmla="*/ 2117 h 1037455"/>
              <a:gd name="connsiteX2" fmla="*/ 5016500 w 5016500"/>
              <a:gd name="connsiteY2" fmla="*/ 1024755 h 1037455"/>
              <a:gd name="connsiteX0" fmla="*/ 0 w 5016500"/>
              <a:gd name="connsiteY0" fmla="*/ 1037455 h 1037455"/>
              <a:gd name="connsiteX1" fmla="*/ 2552700 w 5016500"/>
              <a:gd name="connsiteY1" fmla="*/ 2117 h 1037455"/>
              <a:gd name="connsiteX2" fmla="*/ 5016500 w 5016500"/>
              <a:gd name="connsiteY2" fmla="*/ 1024755 h 1037455"/>
              <a:gd name="connsiteX0" fmla="*/ 0 w 5016500"/>
              <a:gd name="connsiteY0" fmla="*/ 1037456 h 1037456"/>
              <a:gd name="connsiteX1" fmla="*/ 2552700 w 5016500"/>
              <a:gd name="connsiteY1" fmla="*/ 2118 h 1037456"/>
              <a:gd name="connsiteX2" fmla="*/ 5016500 w 5016500"/>
              <a:gd name="connsiteY2" fmla="*/ 1024756 h 1037456"/>
              <a:gd name="connsiteX0" fmla="*/ 0 w 5016500"/>
              <a:gd name="connsiteY0" fmla="*/ 1216652 h 1216652"/>
              <a:gd name="connsiteX1" fmla="*/ 2552700 w 5016500"/>
              <a:gd name="connsiteY1" fmla="*/ 2118 h 1216652"/>
              <a:gd name="connsiteX2" fmla="*/ 5016500 w 5016500"/>
              <a:gd name="connsiteY2" fmla="*/ 1203952 h 1216652"/>
            </a:gdLst>
            <a:ahLst/>
            <a:cxnLst>
              <a:cxn ang="0">
                <a:pos x="connsiteX0" y="connsiteY0"/>
              </a:cxn>
              <a:cxn ang="0">
                <a:pos x="connsiteX1" y="connsiteY1"/>
              </a:cxn>
              <a:cxn ang="0">
                <a:pos x="connsiteX2" y="connsiteY2"/>
              </a:cxn>
            </a:cxnLst>
            <a:rect l="l" t="t" r="r" b="b"/>
            <a:pathLst>
              <a:path w="5016500" h="1216652">
                <a:moveTo>
                  <a:pt x="0" y="1216652"/>
                </a:moveTo>
                <a:cubicBezTo>
                  <a:pt x="756708" y="525560"/>
                  <a:pt x="1716617" y="4235"/>
                  <a:pt x="2552700" y="2118"/>
                </a:cubicBezTo>
                <a:cubicBezTo>
                  <a:pt x="3795183" y="0"/>
                  <a:pt x="5016500" y="1203952"/>
                  <a:pt x="5016500" y="1203952"/>
                </a:cubicBezTo>
              </a:path>
            </a:pathLst>
          </a:custGeom>
          <a:noFill/>
          <a:ln>
            <a:solidFill>
              <a:srgbClr val="994878"/>
            </a:solidFill>
          </a:ln>
        </p:spPr>
        <p:style>
          <a:lnRef idx="2">
            <a:schemeClr val="accent2"/>
          </a:lnRef>
          <a:fillRef idx="1">
            <a:schemeClr val="lt1"/>
          </a:fillRef>
          <a:effectRef idx="0">
            <a:schemeClr val="accent2"/>
          </a:effectRef>
          <a:fontRef idx="minor">
            <a:schemeClr val="dk1"/>
          </a:fontRef>
        </p:style>
        <p:txBody>
          <a:bodyPr lIns="91439" tIns="45719" rIns="91439" b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66" b="0" i="0" u="none" strike="noStrike" kern="1200" cap="none" spc="0" normalizeH="0" baseline="0" noProof="0">
              <a:ln>
                <a:noFill/>
              </a:ln>
              <a:solidFill>
                <a:prstClr val="black"/>
              </a:solidFill>
              <a:effectLst/>
              <a:uLnTx/>
              <a:uFillTx/>
              <a:latin typeface="Calibri" panose="020F0502020204030204"/>
              <a:ea typeface="+mn-ea"/>
              <a:cs typeface="+mn-cs"/>
              <a:sym typeface="Gill Sans" charset="0"/>
            </a:endParaRPr>
          </a:p>
        </p:txBody>
      </p:sp>
      <p:cxnSp>
        <p:nvCxnSpPr>
          <p:cNvPr id="15" name="Straight Connector 14">
            <a:extLst>
              <a:ext uri="{FF2B5EF4-FFF2-40B4-BE49-F238E27FC236}">
                <a16:creationId xmlns:a16="http://schemas.microsoft.com/office/drawing/2014/main" id="{C045905F-3C7B-9046-8539-0E8A5E9DC2F4}"/>
              </a:ext>
            </a:extLst>
          </p:cNvPr>
          <p:cNvCxnSpPr>
            <a:cxnSpLocks/>
          </p:cNvCxnSpPr>
          <p:nvPr/>
        </p:nvCxnSpPr>
        <p:spPr>
          <a:xfrm>
            <a:off x="3555118" y="2343126"/>
            <a:ext cx="0" cy="969988"/>
          </a:xfrm>
          <a:prstGeom prst="line">
            <a:avLst/>
          </a:prstGeom>
          <a:ln>
            <a:solidFill>
              <a:srgbClr val="994878"/>
            </a:solidFill>
          </a:ln>
        </p:spPr>
        <p:style>
          <a:lnRef idx="1">
            <a:schemeClr val="accent6"/>
          </a:lnRef>
          <a:fillRef idx="0">
            <a:schemeClr val="accent6"/>
          </a:fillRef>
          <a:effectRef idx="0">
            <a:schemeClr val="accent6"/>
          </a:effectRef>
          <a:fontRef idx="minor">
            <a:schemeClr val="tx1"/>
          </a:fontRef>
        </p:style>
      </p:cxnSp>
      <p:cxnSp>
        <p:nvCxnSpPr>
          <p:cNvPr id="18" name="Straight Connector 17">
            <a:extLst>
              <a:ext uri="{FF2B5EF4-FFF2-40B4-BE49-F238E27FC236}">
                <a16:creationId xmlns:a16="http://schemas.microsoft.com/office/drawing/2014/main" id="{1F0DB537-D29F-4B46-9EE8-A1B0D8F678F4}"/>
              </a:ext>
            </a:extLst>
          </p:cNvPr>
          <p:cNvCxnSpPr>
            <a:cxnSpLocks/>
          </p:cNvCxnSpPr>
          <p:nvPr/>
        </p:nvCxnSpPr>
        <p:spPr>
          <a:xfrm>
            <a:off x="5286206" y="1486794"/>
            <a:ext cx="10313" cy="1792635"/>
          </a:xfrm>
          <a:prstGeom prst="line">
            <a:avLst/>
          </a:prstGeom>
          <a:ln>
            <a:solidFill>
              <a:srgbClr val="994878"/>
            </a:solidFill>
          </a:ln>
        </p:spPr>
        <p:style>
          <a:lnRef idx="1">
            <a:schemeClr val="accent6"/>
          </a:lnRef>
          <a:fillRef idx="0">
            <a:schemeClr val="accent6"/>
          </a:fillRef>
          <a:effectRef idx="0">
            <a:schemeClr val="accent6"/>
          </a:effectRef>
          <a:fontRef idx="minor">
            <a:schemeClr val="tx1"/>
          </a:fontRef>
        </p:style>
      </p:cxnSp>
      <p:cxnSp>
        <p:nvCxnSpPr>
          <p:cNvPr id="24" name="Straight Connector 23">
            <a:extLst>
              <a:ext uri="{FF2B5EF4-FFF2-40B4-BE49-F238E27FC236}">
                <a16:creationId xmlns:a16="http://schemas.microsoft.com/office/drawing/2014/main" id="{6BF92D17-AD69-EE40-9819-4CDE5237E8F0}"/>
              </a:ext>
            </a:extLst>
          </p:cNvPr>
          <p:cNvCxnSpPr>
            <a:cxnSpLocks/>
          </p:cNvCxnSpPr>
          <p:nvPr/>
        </p:nvCxnSpPr>
        <p:spPr>
          <a:xfrm>
            <a:off x="7051430" y="1436397"/>
            <a:ext cx="0" cy="1831869"/>
          </a:xfrm>
          <a:prstGeom prst="line">
            <a:avLst/>
          </a:prstGeom>
          <a:ln>
            <a:solidFill>
              <a:srgbClr val="994878"/>
            </a:solidFill>
          </a:ln>
        </p:spPr>
        <p:style>
          <a:lnRef idx="1">
            <a:schemeClr val="accent6"/>
          </a:lnRef>
          <a:fillRef idx="0">
            <a:schemeClr val="accent6"/>
          </a:fillRef>
          <a:effectRef idx="0">
            <a:schemeClr val="accent6"/>
          </a:effectRef>
          <a:fontRef idx="minor">
            <a:schemeClr val="tx1"/>
          </a:fontRef>
        </p:style>
      </p:cxnSp>
      <p:cxnSp>
        <p:nvCxnSpPr>
          <p:cNvPr id="26" name="Straight Connector 25">
            <a:extLst>
              <a:ext uri="{FF2B5EF4-FFF2-40B4-BE49-F238E27FC236}">
                <a16:creationId xmlns:a16="http://schemas.microsoft.com/office/drawing/2014/main" id="{A96279F1-D23A-3244-ACDA-91EACC0FAC19}"/>
              </a:ext>
            </a:extLst>
          </p:cNvPr>
          <p:cNvCxnSpPr>
            <a:cxnSpLocks/>
          </p:cNvCxnSpPr>
          <p:nvPr/>
        </p:nvCxnSpPr>
        <p:spPr>
          <a:xfrm>
            <a:off x="8823964" y="2246050"/>
            <a:ext cx="0" cy="1022216"/>
          </a:xfrm>
          <a:prstGeom prst="line">
            <a:avLst/>
          </a:prstGeom>
          <a:ln>
            <a:solidFill>
              <a:srgbClr val="994878"/>
            </a:solidFill>
          </a:ln>
        </p:spPr>
        <p:style>
          <a:lnRef idx="1">
            <a:schemeClr val="accent6"/>
          </a:lnRef>
          <a:fillRef idx="0">
            <a:schemeClr val="accent6"/>
          </a:fillRef>
          <a:effectRef idx="0">
            <a:schemeClr val="accent6"/>
          </a:effectRef>
          <a:fontRef idx="minor">
            <a:schemeClr val="tx1"/>
          </a:fontRef>
        </p:style>
      </p:cxnSp>
      <p:sp>
        <p:nvSpPr>
          <p:cNvPr id="32" name="TextBox 31">
            <a:extLst>
              <a:ext uri="{FF2B5EF4-FFF2-40B4-BE49-F238E27FC236}">
                <a16:creationId xmlns:a16="http://schemas.microsoft.com/office/drawing/2014/main" id="{9D51660E-7174-0848-9CE1-C327A8F343FA}"/>
              </a:ext>
            </a:extLst>
          </p:cNvPr>
          <p:cNvSpPr txBox="1"/>
          <p:nvPr/>
        </p:nvSpPr>
        <p:spPr>
          <a:xfrm>
            <a:off x="130205" y="320724"/>
            <a:ext cx="2502446" cy="369330"/>
          </a:xfrm>
          <a:prstGeom prst="rect">
            <a:avLst/>
          </a:prstGeom>
          <a:noFill/>
        </p:spPr>
        <p:txBody>
          <a:bodyPr wrap="square" lIns="91439" tIns="45719" rIns="91439" bIns="45719" anchor="t">
            <a:spAutoFit/>
          </a:bodyP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white">
                    <a:lumMod val="50000"/>
                  </a:prstClr>
                </a:solidFill>
                <a:effectLst/>
                <a:uLnTx/>
                <a:uFillTx/>
                <a:latin typeface="Arial Black" panose="020B0A04020102020204" pitchFamily="34" charset="0"/>
                <a:ea typeface="ヒラギノ角ゴ ProN W3"/>
                <a:cs typeface="+mn-cs"/>
                <a:sym typeface="Gill Sans" panose="020B0502020104020203" pitchFamily="34" charset="-79"/>
              </a:rPr>
              <a:t>CURRENT STATE</a:t>
            </a:r>
            <a:endParaRPr kumimoji="0" lang="en-US" altLang="en-US" sz="1800" b="1" i="0" u="none" strike="noStrike" kern="1200" cap="none" spc="0" normalizeH="0" baseline="0" noProof="0" dirty="0">
              <a:ln>
                <a:noFill/>
              </a:ln>
              <a:solidFill>
                <a:prstClr val="white">
                  <a:lumMod val="50000"/>
                </a:prstClr>
              </a:solidFill>
              <a:effectLst/>
              <a:uLnTx/>
              <a:uFillTx/>
              <a:latin typeface="Arial Black" panose="020B0A04020102020204" pitchFamily="34" charset="0"/>
              <a:ea typeface="ヒラギノ角ゴ ProN W3" panose="020B0300000000000000" pitchFamily="34" charset="-128"/>
              <a:cs typeface="+mn-cs"/>
              <a:sym typeface="Gill Sans" panose="020B0502020104020203" pitchFamily="34" charset="-79"/>
            </a:endParaRPr>
          </a:p>
        </p:txBody>
      </p:sp>
      <p:sp>
        <p:nvSpPr>
          <p:cNvPr id="33" name="TextBox 32">
            <a:extLst>
              <a:ext uri="{FF2B5EF4-FFF2-40B4-BE49-F238E27FC236}">
                <a16:creationId xmlns:a16="http://schemas.microsoft.com/office/drawing/2014/main" id="{8EB861DD-C58D-324C-864A-8F1C132360CC}"/>
              </a:ext>
            </a:extLst>
          </p:cNvPr>
          <p:cNvSpPr txBox="1"/>
          <p:nvPr/>
        </p:nvSpPr>
        <p:spPr>
          <a:xfrm>
            <a:off x="9525740" y="320724"/>
            <a:ext cx="2438399" cy="369330"/>
          </a:xfrm>
          <a:prstGeom prst="rect">
            <a:avLst/>
          </a:prstGeom>
          <a:noFill/>
        </p:spPr>
        <p:txBody>
          <a:bodyPr wrap="square" lIns="91439" tIns="45719" rIns="91439" bIns="45719" anchor="t">
            <a:spAutoFit/>
          </a:bodyP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white">
                    <a:lumMod val="50000"/>
                  </a:prstClr>
                </a:solidFill>
                <a:effectLst/>
                <a:uLnTx/>
                <a:uFillTx/>
                <a:latin typeface="Arial Black" panose="020B0A04020102020204" pitchFamily="34" charset="0"/>
                <a:ea typeface="ヒラギノ角ゴ ProN W3"/>
                <a:cs typeface="+mn-cs"/>
                <a:sym typeface="Gill Sans" panose="020B0502020104020203" pitchFamily="34" charset="-79"/>
              </a:rPr>
              <a:t>IDEAL STATE</a:t>
            </a:r>
            <a:endParaRPr kumimoji="0" lang="en-US" sz="1800" b="0" i="0" u="none" strike="noStrike" kern="1200" cap="none" spc="0" normalizeH="0" baseline="0" noProof="0" dirty="0">
              <a:ln>
                <a:noFill/>
              </a:ln>
              <a:solidFill>
                <a:prstClr val="white">
                  <a:lumMod val="50000"/>
                </a:prstClr>
              </a:solidFill>
              <a:effectLst/>
              <a:uLnTx/>
              <a:uFillTx/>
              <a:latin typeface="Arial Black" panose="020B0A04020102020204" pitchFamily="34" charset="0"/>
              <a:ea typeface="ヒラギノ角ゴ ProN W3"/>
              <a:cs typeface="+mn-cs"/>
              <a:sym typeface="Gill Sans" panose="020B0502020104020203" pitchFamily="34" charset="-79"/>
            </a:endParaRPr>
          </a:p>
        </p:txBody>
      </p:sp>
      <p:sp>
        <p:nvSpPr>
          <p:cNvPr id="34" name="TextBox 33">
            <a:extLst>
              <a:ext uri="{FF2B5EF4-FFF2-40B4-BE49-F238E27FC236}">
                <a16:creationId xmlns:a16="http://schemas.microsoft.com/office/drawing/2014/main" id="{A99111F4-B1D4-FE4A-8F9E-8D156B7BE36A}"/>
              </a:ext>
            </a:extLst>
          </p:cNvPr>
          <p:cNvSpPr txBox="1"/>
          <p:nvPr/>
        </p:nvSpPr>
        <p:spPr>
          <a:xfrm>
            <a:off x="3680821" y="147140"/>
            <a:ext cx="4997702" cy="460252"/>
          </a:xfrm>
          <a:prstGeom prst="rect">
            <a:avLst/>
          </a:prstGeom>
          <a:noFill/>
        </p:spPr>
        <p:txBody>
          <a:bodyPr wrap="square" lIns="91439" tIns="45719" rIns="91439" b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1" b="1" i="0" u="sng" strike="noStrike" kern="1200" cap="all" spc="0" normalizeH="0" baseline="0" noProof="0" dirty="0" err="1">
                <a:ln>
                  <a:noFill/>
                </a:ln>
                <a:solidFill>
                  <a:prstClr val="black"/>
                </a:solidFill>
                <a:effectLst/>
                <a:uLnTx/>
                <a:uFillTx/>
                <a:latin typeface="Century Gothic"/>
                <a:ea typeface="ヒラギノ角ゴ ProN W3" charset="-128"/>
                <a:cs typeface="Century Gothic"/>
                <a:sym typeface="Gill Sans" charset="0"/>
              </a:rPr>
              <a:t>CGm</a:t>
            </a:r>
            <a:r>
              <a:rPr kumimoji="0" lang="en-US" sz="2391" b="1" i="0" u="sng" strike="noStrike" kern="1200" cap="all" spc="0" normalizeH="0" baseline="0" noProof="0" dirty="0">
                <a:ln>
                  <a:noFill/>
                </a:ln>
                <a:solidFill>
                  <a:prstClr val="black"/>
                </a:solidFill>
                <a:effectLst/>
                <a:uLnTx/>
                <a:uFillTx/>
                <a:latin typeface="Century Gothic"/>
                <a:ea typeface="ヒラギノ角ゴ ProN W3" charset="-128"/>
                <a:cs typeface="Century Gothic"/>
                <a:sym typeface="Gill Sans" charset="0"/>
              </a:rPr>
              <a:t> Equity</a:t>
            </a:r>
          </a:p>
        </p:txBody>
      </p:sp>
      <p:sp>
        <p:nvSpPr>
          <p:cNvPr id="36" name="TextBox 35">
            <a:extLst>
              <a:ext uri="{FF2B5EF4-FFF2-40B4-BE49-F238E27FC236}">
                <a16:creationId xmlns:a16="http://schemas.microsoft.com/office/drawing/2014/main" id="{27A3F706-847D-404D-9994-DB07B2D12946}"/>
              </a:ext>
            </a:extLst>
          </p:cNvPr>
          <p:cNvSpPr txBox="1"/>
          <p:nvPr/>
        </p:nvSpPr>
        <p:spPr>
          <a:xfrm>
            <a:off x="-17485" y="1014537"/>
            <a:ext cx="2247416" cy="5201424"/>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Lack of awareness and understanding for patients/families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Social determinants of health are barriers for using CGM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Expensive and time burden to get CGM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Complicated process to get CGM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Providers’ implicit bias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Unsure which patients are on CGM and which aren’t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N</a:t>
            </a:r>
            <a:r>
              <a:rPr lang="en-US" sz="1600" dirty="0" err="1">
                <a:solidFill>
                  <a:srgbClr val="E7E6E6">
                    <a:lumMod val="25000"/>
                  </a:srgbClr>
                </a:solidFill>
                <a:latin typeface="Arial" panose="020B0604020202020204" pitchFamily="34" charset="0"/>
                <a:cs typeface="Arial" panose="020B0604020202020204" pitchFamily="34" charset="0"/>
              </a:rPr>
              <a:t>ot</a:t>
            </a:r>
            <a:r>
              <a:rPr lang="en-US" sz="1600" dirty="0">
                <a:solidFill>
                  <a:srgbClr val="E7E6E6">
                    <a:lumMod val="25000"/>
                  </a:srgbClr>
                </a:solidFill>
                <a:latin typeface="Arial" panose="020B0604020202020204" pitchFamily="34" charset="0"/>
                <a:cs typeface="Arial" panose="020B0604020202020204" pitchFamily="34" charset="0"/>
              </a:rPr>
              <a:t> certain</a:t>
            </a: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 which patients picked up CGM </a:t>
            </a:r>
            <a:r>
              <a:rPr lang="en-US" sz="1600" dirty="0">
                <a:solidFill>
                  <a:srgbClr val="E7E6E6">
                    <a:lumMod val="25000"/>
                  </a:srgbClr>
                </a:solidFill>
                <a:latin typeface="Arial" panose="020B0604020202020204" pitchFamily="34" charset="0"/>
                <a:cs typeface="Arial" panose="020B0604020202020204" pitchFamily="34" charset="0"/>
              </a:rPr>
              <a:t>from pharm/DME </a:t>
            </a: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when prescribed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sp>
        <p:nvSpPr>
          <p:cNvPr id="44" name="TextBox 43">
            <a:extLst>
              <a:ext uri="{FF2B5EF4-FFF2-40B4-BE49-F238E27FC236}">
                <a16:creationId xmlns:a16="http://schemas.microsoft.com/office/drawing/2014/main" id="{F0285436-9B7E-154E-80D5-6AC2C49FE584}"/>
              </a:ext>
            </a:extLst>
          </p:cNvPr>
          <p:cNvSpPr txBox="1"/>
          <p:nvPr/>
        </p:nvSpPr>
        <p:spPr>
          <a:xfrm>
            <a:off x="2632651" y="3248144"/>
            <a:ext cx="647606" cy="24622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STEP 1</a:t>
            </a:r>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id="{EB06C796-D66E-894A-AF36-9091EFDA5766}"/>
              </a:ext>
            </a:extLst>
          </p:cNvPr>
          <p:cNvSpPr txBox="1"/>
          <p:nvPr/>
        </p:nvSpPr>
        <p:spPr>
          <a:xfrm>
            <a:off x="4061952" y="3248144"/>
            <a:ext cx="719741" cy="24622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STEP 2</a:t>
            </a:r>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TextBox 45">
            <a:extLst>
              <a:ext uri="{FF2B5EF4-FFF2-40B4-BE49-F238E27FC236}">
                <a16:creationId xmlns:a16="http://schemas.microsoft.com/office/drawing/2014/main" id="{7DA1B539-8849-0944-9E12-3222C03BCC96}"/>
              </a:ext>
            </a:extLst>
          </p:cNvPr>
          <p:cNvSpPr txBox="1"/>
          <p:nvPr/>
        </p:nvSpPr>
        <p:spPr>
          <a:xfrm>
            <a:off x="5828608" y="3248144"/>
            <a:ext cx="716739" cy="24622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STEP 3</a:t>
            </a:r>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TextBox 46">
            <a:extLst>
              <a:ext uri="{FF2B5EF4-FFF2-40B4-BE49-F238E27FC236}">
                <a16:creationId xmlns:a16="http://schemas.microsoft.com/office/drawing/2014/main" id="{D63C39D9-5A77-404B-AD40-996CED6E527E}"/>
              </a:ext>
            </a:extLst>
          </p:cNvPr>
          <p:cNvSpPr txBox="1"/>
          <p:nvPr/>
        </p:nvSpPr>
        <p:spPr>
          <a:xfrm>
            <a:off x="7577510" y="3248144"/>
            <a:ext cx="775881" cy="24622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STEP 4</a:t>
            </a:r>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8" name="TextBox 47">
            <a:extLst>
              <a:ext uri="{FF2B5EF4-FFF2-40B4-BE49-F238E27FC236}">
                <a16:creationId xmlns:a16="http://schemas.microsoft.com/office/drawing/2014/main" id="{77A7A44F-5B8B-D643-8243-FD8B24418B12}"/>
              </a:ext>
            </a:extLst>
          </p:cNvPr>
          <p:cNvSpPr txBox="1"/>
          <p:nvPr/>
        </p:nvSpPr>
        <p:spPr>
          <a:xfrm>
            <a:off x="9104469" y="3230388"/>
            <a:ext cx="647606" cy="24622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STEP 5</a:t>
            </a:r>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TextBox 74">
            <a:extLst>
              <a:ext uri="{FF2B5EF4-FFF2-40B4-BE49-F238E27FC236}">
                <a16:creationId xmlns:a16="http://schemas.microsoft.com/office/drawing/2014/main" id="{2C50F8C0-17E9-9946-9DA6-5EF11EC5AC80}"/>
              </a:ext>
            </a:extLst>
          </p:cNvPr>
          <p:cNvSpPr txBox="1"/>
          <p:nvPr/>
        </p:nvSpPr>
        <p:spPr>
          <a:xfrm>
            <a:off x="5443301" y="537821"/>
            <a:ext cx="1472743" cy="24622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FOCUS AREA</a:t>
            </a:r>
            <a:endParaRPr kumimoji="0" lang="en-US" sz="18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57" name="TextBox 56">
            <a:extLst>
              <a:ext uri="{FF2B5EF4-FFF2-40B4-BE49-F238E27FC236}">
                <a16:creationId xmlns:a16="http://schemas.microsoft.com/office/drawing/2014/main" id="{AA7ED226-42DD-4EF5-38E6-4EBF88479866}"/>
              </a:ext>
            </a:extLst>
          </p:cNvPr>
          <p:cNvSpPr txBox="1"/>
          <p:nvPr/>
        </p:nvSpPr>
        <p:spPr>
          <a:xfrm>
            <a:off x="3227227" y="4812190"/>
            <a:ext cx="6012380"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lumMod val="10000"/>
                    <a:lumOff val="90000"/>
                  </a:prstClr>
                </a:solidFill>
                <a:effectLst/>
                <a:uLnTx/>
                <a:uFillTx/>
                <a:latin typeface="Calibri" panose="020F0502020204030204"/>
                <a:ea typeface="+mn-ea"/>
                <a:cs typeface="Calibri"/>
              </a:rPr>
              <a:t>INTERVENTIONS/ CHANGE IDEAS</a:t>
            </a:r>
          </a:p>
        </p:txBody>
      </p:sp>
      <p:sp>
        <p:nvSpPr>
          <p:cNvPr id="22" name="Rectangle: Single Corner Snipped 21">
            <a:extLst>
              <a:ext uri="{FF2B5EF4-FFF2-40B4-BE49-F238E27FC236}">
                <a16:creationId xmlns:a16="http://schemas.microsoft.com/office/drawing/2014/main" id="{8E537416-6463-CBB2-0692-9D93EF661233}"/>
              </a:ext>
            </a:extLst>
          </p:cNvPr>
          <p:cNvSpPr/>
          <p:nvPr/>
        </p:nvSpPr>
        <p:spPr>
          <a:xfrm>
            <a:off x="4421830" y="3838071"/>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a:solidFill>
                  <a:schemeClr val="tx1"/>
                </a:solidFill>
                <a:latin typeface="Arial Narrow" panose="020B0606020202030204" pitchFamily="34" charset="0"/>
                <a:ea typeface="Calibri"/>
                <a:cs typeface="Calibri"/>
              </a:rPr>
              <a:t>Idea</a:t>
            </a:r>
            <a:endParaRPr lang="en-US" sz="1200" dirty="0">
              <a:solidFill>
                <a:schemeClr val="tx1"/>
              </a:solidFill>
              <a:latin typeface="Arial Narrow" panose="020B0606020202030204" pitchFamily="34" charset="0"/>
            </a:endParaRPr>
          </a:p>
        </p:txBody>
      </p:sp>
      <p:sp>
        <p:nvSpPr>
          <p:cNvPr id="25" name="Rectangle: Single Corner Snipped 24">
            <a:extLst>
              <a:ext uri="{FF2B5EF4-FFF2-40B4-BE49-F238E27FC236}">
                <a16:creationId xmlns:a16="http://schemas.microsoft.com/office/drawing/2014/main" id="{4EB02ECF-3A7F-1B12-D7F0-521CF5D7E4FC}"/>
              </a:ext>
            </a:extLst>
          </p:cNvPr>
          <p:cNvSpPr/>
          <p:nvPr/>
        </p:nvSpPr>
        <p:spPr>
          <a:xfrm>
            <a:off x="5813158" y="3838071"/>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a:solidFill>
                  <a:schemeClr val="tx1"/>
                </a:solidFill>
                <a:latin typeface="Arial Narrow" panose="020B0606020202030204" pitchFamily="34" charset="0"/>
                <a:ea typeface="Calibri"/>
                <a:cs typeface="Calibri"/>
              </a:rPr>
              <a:t>Idea</a:t>
            </a:r>
            <a:endParaRPr lang="en-US" sz="1200" dirty="0">
              <a:solidFill>
                <a:schemeClr val="tx1"/>
              </a:solidFill>
              <a:latin typeface="Arial Narrow" panose="020B0606020202030204" pitchFamily="34" charset="0"/>
            </a:endParaRPr>
          </a:p>
        </p:txBody>
      </p:sp>
      <p:sp>
        <p:nvSpPr>
          <p:cNvPr id="27" name="Rectangle: Single Corner Snipped 26">
            <a:extLst>
              <a:ext uri="{FF2B5EF4-FFF2-40B4-BE49-F238E27FC236}">
                <a16:creationId xmlns:a16="http://schemas.microsoft.com/office/drawing/2014/main" id="{AAAEDC5A-8AEE-EA00-E600-8E02476D2719}"/>
              </a:ext>
            </a:extLst>
          </p:cNvPr>
          <p:cNvSpPr/>
          <p:nvPr/>
        </p:nvSpPr>
        <p:spPr>
          <a:xfrm>
            <a:off x="3030502" y="3838071"/>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a:solidFill>
                  <a:schemeClr val="tx1"/>
                </a:solidFill>
                <a:latin typeface="Arial Narrow" panose="020B0606020202030204" pitchFamily="34" charset="0"/>
                <a:ea typeface="Calibri"/>
                <a:cs typeface="Calibri"/>
              </a:rPr>
              <a:t>Idea</a:t>
            </a:r>
            <a:endParaRPr lang="en-US" sz="1200" dirty="0">
              <a:solidFill>
                <a:schemeClr val="tx1"/>
              </a:solidFill>
              <a:latin typeface="Arial Narrow" panose="020B0606020202030204" pitchFamily="34" charset="0"/>
            </a:endParaRPr>
          </a:p>
        </p:txBody>
      </p:sp>
      <p:sp>
        <p:nvSpPr>
          <p:cNvPr id="28" name="Rectangle: Single Corner Snipped 27">
            <a:extLst>
              <a:ext uri="{FF2B5EF4-FFF2-40B4-BE49-F238E27FC236}">
                <a16:creationId xmlns:a16="http://schemas.microsoft.com/office/drawing/2014/main" id="{914D962A-37C4-A5CC-E2C1-9C1EF3B32E6C}"/>
              </a:ext>
            </a:extLst>
          </p:cNvPr>
          <p:cNvSpPr/>
          <p:nvPr/>
        </p:nvSpPr>
        <p:spPr>
          <a:xfrm>
            <a:off x="7204486" y="3838071"/>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a:solidFill>
                  <a:schemeClr val="tx1"/>
                </a:solidFill>
                <a:latin typeface="Arial Narrow" panose="020B0606020202030204" pitchFamily="34" charset="0"/>
                <a:ea typeface="Calibri"/>
                <a:cs typeface="Calibri"/>
              </a:rPr>
              <a:t>Idea</a:t>
            </a:r>
            <a:endParaRPr lang="en-US" sz="1200" dirty="0">
              <a:solidFill>
                <a:schemeClr val="tx1"/>
              </a:solidFill>
              <a:latin typeface="Arial Narrow" panose="020B0606020202030204" pitchFamily="34" charset="0"/>
            </a:endParaRPr>
          </a:p>
        </p:txBody>
      </p:sp>
      <p:sp>
        <p:nvSpPr>
          <p:cNvPr id="29" name="Rectangle: Single Corner Snipped 28">
            <a:extLst>
              <a:ext uri="{FF2B5EF4-FFF2-40B4-BE49-F238E27FC236}">
                <a16:creationId xmlns:a16="http://schemas.microsoft.com/office/drawing/2014/main" id="{21A216E6-C174-AC9D-B110-1795A016175E}"/>
              </a:ext>
            </a:extLst>
          </p:cNvPr>
          <p:cNvSpPr/>
          <p:nvPr/>
        </p:nvSpPr>
        <p:spPr>
          <a:xfrm>
            <a:off x="3576116" y="5530791"/>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a:solidFill>
                  <a:schemeClr val="tx1"/>
                </a:solidFill>
                <a:latin typeface="Arial Narrow" panose="020B0606020202030204" pitchFamily="34" charset="0"/>
                <a:ea typeface="Calibri"/>
                <a:cs typeface="Calibri"/>
              </a:rPr>
              <a:t>Idea</a:t>
            </a:r>
            <a:endParaRPr lang="en-US" sz="1200" dirty="0">
              <a:solidFill>
                <a:schemeClr val="tx1"/>
              </a:solidFill>
              <a:latin typeface="Arial Narrow" panose="020B0606020202030204" pitchFamily="34" charset="0"/>
            </a:endParaRPr>
          </a:p>
        </p:txBody>
      </p:sp>
      <p:sp>
        <p:nvSpPr>
          <p:cNvPr id="30" name="Rectangle: Single Corner Snipped 29">
            <a:extLst>
              <a:ext uri="{FF2B5EF4-FFF2-40B4-BE49-F238E27FC236}">
                <a16:creationId xmlns:a16="http://schemas.microsoft.com/office/drawing/2014/main" id="{E456645A-9E7F-3637-C142-35BE8B734717}"/>
              </a:ext>
            </a:extLst>
          </p:cNvPr>
          <p:cNvSpPr/>
          <p:nvPr/>
        </p:nvSpPr>
        <p:spPr>
          <a:xfrm>
            <a:off x="5004797" y="5530791"/>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a:solidFill>
                  <a:schemeClr val="tx1"/>
                </a:solidFill>
                <a:latin typeface="Arial Narrow" panose="020B0606020202030204" pitchFamily="34" charset="0"/>
                <a:ea typeface="Calibri"/>
                <a:cs typeface="Calibri"/>
              </a:rPr>
              <a:t>Idea</a:t>
            </a:r>
            <a:endParaRPr lang="en-US" sz="1200" dirty="0">
              <a:solidFill>
                <a:schemeClr val="tx1"/>
              </a:solidFill>
              <a:latin typeface="Arial Narrow" panose="020B0606020202030204" pitchFamily="34" charset="0"/>
            </a:endParaRPr>
          </a:p>
        </p:txBody>
      </p:sp>
      <p:sp>
        <p:nvSpPr>
          <p:cNvPr id="31" name="Rectangle: Single Corner Snipped 30">
            <a:extLst>
              <a:ext uri="{FF2B5EF4-FFF2-40B4-BE49-F238E27FC236}">
                <a16:creationId xmlns:a16="http://schemas.microsoft.com/office/drawing/2014/main" id="{4E0E0319-7F6F-FD83-D648-B4CAEFC4B1BF}"/>
              </a:ext>
            </a:extLst>
          </p:cNvPr>
          <p:cNvSpPr/>
          <p:nvPr/>
        </p:nvSpPr>
        <p:spPr>
          <a:xfrm>
            <a:off x="6433478" y="5530791"/>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a:solidFill>
                  <a:schemeClr val="tx1"/>
                </a:solidFill>
                <a:latin typeface="Arial Narrow" panose="020B0606020202030204" pitchFamily="34" charset="0"/>
                <a:ea typeface="Calibri"/>
                <a:cs typeface="Calibri"/>
              </a:rPr>
              <a:t>Idea</a:t>
            </a:r>
            <a:endParaRPr lang="en-US" sz="1200" dirty="0">
              <a:solidFill>
                <a:schemeClr val="tx1"/>
              </a:solidFill>
              <a:latin typeface="Arial Narrow" panose="020B0606020202030204" pitchFamily="34" charset="0"/>
            </a:endParaRPr>
          </a:p>
        </p:txBody>
      </p:sp>
      <p:sp>
        <p:nvSpPr>
          <p:cNvPr id="35" name="Rectangle: Single Corner Snipped 34">
            <a:extLst>
              <a:ext uri="{FF2B5EF4-FFF2-40B4-BE49-F238E27FC236}">
                <a16:creationId xmlns:a16="http://schemas.microsoft.com/office/drawing/2014/main" id="{72E14E22-C6B5-A1F0-5A37-9E6733A17247}"/>
              </a:ext>
            </a:extLst>
          </p:cNvPr>
          <p:cNvSpPr/>
          <p:nvPr/>
        </p:nvSpPr>
        <p:spPr>
          <a:xfrm>
            <a:off x="7862159" y="5530791"/>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a:solidFill>
                  <a:schemeClr val="tx1"/>
                </a:solidFill>
                <a:latin typeface="Arial Narrow" panose="020B0606020202030204" pitchFamily="34" charset="0"/>
                <a:ea typeface="Calibri"/>
                <a:cs typeface="Calibri"/>
              </a:rPr>
              <a:t>Idea</a:t>
            </a:r>
            <a:endParaRPr lang="en-US" sz="1200" dirty="0">
              <a:solidFill>
                <a:schemeClr val="tx1"/>
              </a:solidFill>
              <a:latin typeface="Arial Narrow" panose="020B0606020202030204" pitchFamily="34" charset="0"/>
            </a:endParaRPr>
          </a:p>
        </p:txBody>
      </p:sp>
      <p:sp>
        <p:nvSpPr>
          <p:cNvPr id="37" name="Rectangle: Single Corner Snipped 36">
            <a:extLst>
              <a:ext uri="{FF2B5EF4-FFF2-40B4-BE49-F238E27FC236}">
                <a16:creationId xmlns:a16="http://schemas.microsoft.com/office/drawing/2014/main" id="{0DB52AAE-7135-A15F-56BA-1092D4628945}"/>
              </a:ext>
            </a:extLst>
          </p:cNvPr>
          <p:cNvSpPr/>
          <p:nvPr/>
        </p:nvSpPr>
        <p:spPr>
          <a:xfrm>
            <a:off x="2147435" y="5530791"/>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a:solidFill>
                  <a:schemeClr val="tx1"/>
                </a:solidFill>
                <a:latin typeface="Arial Narrow" panose="020B0606020202030204" pitchFamily="34" charset="0"/>
                <a:ea typeface="Calibri"/>
                <a:cs typeface="Calibri"/>
              </a:rPr>
              <a:t>Idea</a:t>
            </a:r>
            <a:endParaRPr lang="en-US" sz="1200" dirty="0">
              <a:solidFill>
                <a:schemeClr val="tx1"/>
              </a:solidFill>
              <a:latin typeface="Arial Narrow" panose="020B0606020202030204" pitchFamily="34" charset="0"/>
            </a:endParaRPr>
          </a:p>
        </p:txBody>
      </p:sp>
      <p:sp>
        <p:nvSpPr>
          <p:cNvPr id="38" name="Rectangle: Single Corner Snipped 37">
            <a:extLst>
              <a:ext uri="{FF2B5EF4-FFF2-40B4-BE49-F238E27FC236}">
                <a16:creationId xmlns:a16="http://schemas.microsoft.com/office/drawing/2014/main" id="{4FA1433B-8732-B6D3-490E-7D58E100EF61}"/>
              </a:ext>
            </a:extLst>
          </p:cNvPr>
          <p:cNvSpPr/>
          <p:nvPr/>
        </p:nvSpPr>
        <p:spPr>
          <a:xfrm>
            <a:off x="8595815" y="3838071"/>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a:solidFill>
                  <a:schemeClr val="tx1"/>
                </a:solidFill>
                <a:latin typeface="Arial Narrow" panose="020B0606020202030204" pitchFamily="34" charset="0"/>
                <a:ea typeface="Calibri"/>
                <a:cs typeface="Calibri"/>
              </a:rPr>
              <a:t>Idea</a:t>
            </a:r>
            <a:endParaRPr lang="en-US" sz="1200" dirty="0">
              <a:solidFill>
                <a:schemeClr val="tx1"/>
              </a:solidFill>
              <a:latin typeface="Arial Narrow" panose="020B0606020202030204" pitchFamily="34" charset="0"/>
            </a:endParaRPr>
          </a:p>
        </p:txBody>
      </p:sp>
      <p:sp>
        <p:nvSpPr>
          <p:cNvPr id="39" name="Rectangle: Single Corner Snipped 38">
            <a:extLst>
              <a:ext uri="{FF2B5EF4-FFF2-40B4-BE49-F238E27FC236}">
                <a16:creationId xmlns:a16="http://schemas.microsoft.com/office/drawing/2014/main" id="{A0D4D16D-D919-C3A8-2A51-AC0CCBB348F8}"/>
              </a:ext>
            </a:extLst>
          </p:cNvPr>
          <p:cNvSpPr/>
          <p:nvPr/>
        </p:nvSpPr>
        <p:spPr>
          <a:xfrm>
            <a:off x="9290841" y="5530791"/>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a:solidFill>
                  <a:schemeClr val="tx1"/>
                </a:solidFill>
                <a:latin typeface="Arial Narrow" panose="020B0606020202030204" pitchFamily="34" charset="0"/>
                <a:ea typeface="Calibri"/>
                <a:cs typeface="Calibri"/>
              </a:rPr>
              <a:t>Idea</a:t>
            </a:r>
            <a:endParaRPr lang="en-US" sz="1200" dirty="0">
              <a:solidFill>
                <a:schemeClr val="tx1"/>
              </a:solidFill>
              <a:latin typeface="Arial Narrow" panose="020B0606020202030204" pitchFamily="34" charset="0"/>
            </a:endParaRPr>
          </a:p>
        </p:txBody>
      </p:sp>
      <p:sp>
        <p:nvSpPr>
          <p:cNvPr id="2" name="TextBox 1">
            <a:extLst>
              <a:ext uri="{FF2B5EF4-FFF2-40B4-BE49-F238E27FC236}">
                <a16:creationId xmlns:a16="http://schemas.microsoft.com/office/drawing/2014/main" id="{C5735775-3363-4AFE-32F2-34A18316193C}"/>
              </a:ext>
            </a:extLst>
          </p:cNvPr>
          <p:cNvSpPr txBox="1"/>
          <p:nvPr/>
        </p:nvSpPr>
        <p:spPr>
          <a:xfrm>
            <a:off x="10042279" y="1014537"/>
            <a:ext cx="2203690" cy="5509200"/>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Affordable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Equitable access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Provider/</a:t>
            </a:r>
            <a:r>
              <a:rPr lang="en-US" altLang="en-US" sz="1600" dirty="0">
                <a:solidFill>
                  <a:srgbClr val="E7E6E6">
                    <a:lumMod val="25000"/>
                  </a:srgbClr>
                </a:solidFill>
                <a:latin typeface="Arial" panose="020B0604020202020204" pitchFamily="34" charset="0"/>
                <a:cs typeface="Arial" panose="020B0604020202020204" pitchFamily="34" charset="0"/>
              </a:rPr>
              <a:t>staff with cultural </a:t>
            </a:r>
            <a:r>
              <a:rPr kumimoji="0" lang="en-US" alt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competency and compassion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Informed, engaged, and involved</a:t>
            </a:r>
            <a:r>
              <a:rPr lang="en-US" sz="1600" dirty="0">
                <a:solidFill>
                  <a:srgbClr val="E7E6E6">
                    <a:lumMod val="25000"/>
                  </a:srgbClr>
                </a:solidFill>
                <a:latin typeface="Arial" panose="020B0604020202020204" pitchFamily="34" charset="0"/>
                <a:cs typeface="Arial" panose="020B0604020202020204" pitchFamily="34" charset="0"/>
              </a:rPr>
              <a:t> patients/</a:t>
            </a: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families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Personalized care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Dedicated time and resources for providers to discuss CGM with patients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Streamlined process to get CGM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CGM as the “standard of care”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600" dirty="0">
                <a:solidFill>
                  <a:srgbClr val="E7E6E6">
                    <a:lumMod val="25000"/>
                  </a:srgbClr>
                </a:solidFill>
                <a:latin typeface="Arial" panose="020B0604020202020204" pitchFamily="34" charset="0"/>
                <a:cs typeface="Arial" panose="020B0604020202020204" pitchFamily="34" charset="0"/>
              </a:rPr>
              <a:t>All patients using CGM = better health outcomes and quality of life</a:t>
            </a:r>
            <a:endPar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77577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B27C5-2BBB-4A48-B7A3-6003E57B2060}"/>
              </a:ext>
            </a:extLst>
          </p:cNvPr>
          <p:cNvSpPr>
            <a:spLocks noGrp="1"/>
          </p:cNvSpPr>
          <p:nvPr>
            <p:ph type="title"/>
          </p:nvPr>
        </p:nvSpPr>
        <p:spPr>
          <a:xfrm>
            <a:off x="1209985" y="20238"/>
            <a:ext cx="9276254" cy="1310881"/>
          </a:xfrm>
        </p:spPr>
        <p:txBody>
          <a:bodyPr>
            <a:normAutofit/>
          </a:bodyPr>
          <a:lstStyle/>
          <a:p>
            <a:r>
              <a:rPr lang="en-US" sz="3600" dirty="0"/>
              <a:t>Voice of the Customer: Problems and Ideas</a:t>
            </a:r>
          </a:p>
        </p:txBody>
      </p:sp>
      <p:sp>
        <p:nvSpPr>
          <p:cNvPr id="6" name="Flowchart: Terminator 5">
            <a:extLst>
              <a:ext uri="{FF2B5EF4-FFF2-40B4-BE49-F238E27FC236}">
                <a16:creationId xmlns:a16="http://schemas.microsoft.com/office/drawing/2014/main" id="{1F189845-FB6F-4E9A-B64A-CF42DC42F44B}"/>
              </a:ext>
            </a:extLst>
          </p:cNvPr>
          <p:cNvSpPr/>
          <p:nvPr/>
        </p:nvSpPr>
        <p:spPr>
          <a:xfrm>
            <a:off x="1178157" y="3280143"/>
            <a:ext cx="1153550" cy="630495"/>
          </a:xfrm>
          <a:prstGeom prst="flowChartTerminator">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565A5C"/>
                </a:solidFill>
                <a:effectLst/>
                <a:uLnTx/>
                <a:uFillTx/>
                <a:latin typeface="Arial"/>
                <a:ea typeface="+mn-ea"/>
                <a:cs typeface="+mn-cs"/>
              </a:rPr>
              <a:t>Provider- or patient-initiated discussion about CGM</a:t>
            </a:r>
          </a:p>
        </p:txBody>
      </p:sp>
      <p:cxnSp>
        <p:nvCxnSpPr>
          <p:cNvPr id="11" name="Straight Arrow Connector 10">
            <a:extLst>
              <a:ext uri="{FF2B5EF4-FFF2-40B4-BE49-F238E27FC236}">
                <a16:creationId xmlns:a16="http://schemas.microsoft.com/office/drawing/2014/main" id="{39943FFA-048F-435A-97C6-B8B7BF9CD342}"/>
              </a:ext>
            </a:extLst>
          </p:cNvPr>
          <p:cNvCxnSpPr>
            <a:cxnSpLocks/>
          </p:cNvCxnSpPr>
          <p:nvPr/>
        </p:nvCxnSpPr>
        <p:spPr>
          <a:xfrm flipV="1">
            <a:off x="2337724" y="3603747"/>
            <a:ext cx="421339" cy="278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Flowchart: Terminator 12">
            <a:extLst>
              <a:ext uri="{FF2B5EF4-FFF2-40B4-BE49-F238E27FC236}">
                <a16:creationId xmlns:a16="http://schemas.microsoft.com/office/drawing/2014/main" id="{9A2CA621-D598-4976-9588-30694A0A012B}"/>
              </a:ext>
            </a:extLst>
          </p:cNvPr>
          <p:cNvSpPr/>
          <p:nvPr/>
        </p:nvSpPr>
        <p:spPr>
          <a:xfrm>
            <a:off x="9649213" y="3307182"/>
            <a:ext cx="1153550" cy="565898"/>
          </a:xfrm>
          <a:prstGeom prst="flowChartTerminator">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565A5C"/>
                </a:solidFill>
                <a:effectLst/>
                <a:uLnTx/>
                <a:uFillTx/>
                <a:latin typeface="Arial"/>
                <a:ea typeface="+mn-ea"/>
                <a:cs typeface="+mn-cs"/>
              </a:rPr>
              <a:t>Family self starts CGM or contacts DM Center for start</a:t>
            </a:r>
          </a:p>
        </p:txBody>
      </p:sp>
      <p:sp>
        <p:nvSpPr>
          <p:cNvPr id="7" name="Flowchart: Process 6">
            <a:extLst>
              <a:ext uri="{FF2B5EF4-FFF2-40B4-BE49-F238E27FC236}">
                <a16:creationId xmlns:a16="http://schemas.microsoft.com/office/drawing/2014/main" id="{3AE3A132-11FD-4895-ABA7-B226B9BAEDD3}"/>
              </a:ext>
            </a:extLst>
          </p:cNvPr>
          <p:cNvSpPr/>
          <p:nvPr/>
        </p:nvSpPr>
        <p:spPr>
          <a:xfrm>
            <a:off x="2872664" y="3229629"/>
            <a:ext cx="1153550" cy="731520"/>
          </a:xfrm>
          <a:prstGeom prst="flowChartProcess">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565A5C"/>
                </a:solidFill>
                <a:effectLst/>
                <a:uLnTx/>
                <a:uFillTx/>
                <a:latin typeface="Arial"/>
                <a:ea typeface="+mn-ea"/>
                <a:cs typeface="+mn-cs"/>
              </a:rPr>
              <a:t>Assignment of Benefits is completed</a:t>
            </a:r>
          </a:p>
        </p:txBody>
      </p:sp>
      <p:sp>
        <p:nvSpPr>
          <p:cNvPr id="8" name="Flowchart: Process 7">
            <a:extLst>
              <a:ext uri="{FF2B5EF4-FFF2-40B4-BE49-F238E27FC236}">
                <a16:creationId xmlns:a16="http://schemas.microsoft.com/office/drawing/2014/main" id="{FA9F25A5-A6BF-4C20-BFEF-33F04039B78E}"/>
              </a:ext>
            </a:extLst>
          </p:cNvPr>
          <p:cNvSpPr/>
          <p:nvPr/>
        </p:nvSpPr>
        <p:spPr>
          <a:xfrm>
            <a:off x="4574589" y="3229629"/>
            <a:ext cx="1153550" cy="731520"/>
          </a:xfrm>
          <a:prstGeom prst="flowChartProcess">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565A5C"/>
                </a:solidFill>
                <a:effectLst/>
                <a:uLnTx/>
                <a:uFillTx/>
                <a:latin typeface="Arial"/>
                <a:ea typeface="+mn-ea"/>
                <a:cs typeface="+mn-cs"/>
              </a:rPr>
              <a:t>Prescription sent to DME</a:t>
            </a:r>
          </a:p>
        </p:txBody>
      </p:sp>
      <p:sp>
        <p:nvSpPr>
          <p:cNvPr id="9" name="Flowchart: Process 8">
            <a:extLst>
              <a:ext uri="{FF2B5EF4-FFF2-40B4-BE49-F238E27FC236}">
                <a16:creationId xmlns:a16="http://schemas.microsoft.com/office/drawing/2014/main" id="{0B6CB435-444E-4DA1-9D8B-87D0A07B3ADC}"/>
              </a:ext>
            </a:extLst>
          </p:cNvPr>
          <p:cNvSpPr/>
          <p:nvPr/>
        </p:nvSpPr>
        <p:spPr>
          <a:xfrm>
            <a:off x="6263080" y="3229629"/>
            <a:ext cx="1153550" cy="731520"/>
          </a:xfrm>
          <a:prstGeom prst="flowChartProcess">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565A5C"/>
                </a:solidFill>
                <a:effectLst/>
                <a:uLnTx/>
                <a:uFillTx/>
                <a:latin typeface="Arial"/>
                <a:ea typeface="+mn-ea"/>
                <a:cs typeface="+mn-cs"/>
              </a:rPr>
              <a:t>DM Center facilitates paperwork </a:t>
            </a:r>
          </a:p>
        </p:txBody>
      </p:sp>
      <p:sp>
        <p:nvSpPr>
          <p:cNvPr id="12" name="Flowchart: Process 11">
            <a:extLst>
              <a:ext uri="{FF2B5EF4-FFF2-40B4-BE49-F238E27FC236}">
                <a16:creationId xmlns:a16="http://schemas.microsoft.com/office/drawing/2014/main" id="{A5378031-EEF5-45F6-BA90-AB957A38074E}"/>
              </a:ext>
            </a:extLst>
          </p:cNvPr>
          <p:cNvSpPr/>
          <p:nvPr/>
        </p:nvSpPr>
        <p:spPr>
          <a:xfrm>
            <a:off x="7951571" y="3229629"/>
            <a:ext cx="1153550" cy="731520"/>
          </a:xfrm>
          <a:prstGeom prst="flowChartProcess">
            <a:avLst/>
          </a:prstGeom>
          <a:solidFill>
            <a:schemeClr val="accent5">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565A5C"/>
                </a:solidFill>
                <a:effectLst/>
                <a:uLnTx/>
                <a:uFillTx/>
                <a:latin typeface="Arial"/>
                <a:ea typeface="+mn-ea"/>
                <a:cs typeface="+mn-cs"/>
              </a:rPr>
              <a:t>DME Contacts family and ships product</a:t>
            </a:r>
          </a:p>
        </p:txBody>
      </p:sp>
      <p:sp>
        <p:nvSpPr>
          <p:cNvPr id="18" name="Freeform 64">
            <a:extLst>
              <a:ext uri="{FF2B5EF4-FFF2-40B4-BE49-F238E27FC236}">
                <a16:creationId xmlns:a16="http://schemas.microsoft.com/office/drawing/2014/main" id="{EA4F71D8-DACF-4A0D-84D6-7D0EFFBB0DB9}"/>
              </a:ext>
            </a:extLst>
          </p:cNvPr>
          <p:cNvSpPr>
            <a:spLocks/>
          </p:cNvSpPr>
          <p:nvPr/>
        </p:nvSpPr>
        <p:spPr bwMode="auto">
          <a:xfrm>
            <a:off x="1442142" y="2100960"/>
            <a:ext cx="1780838" cy="1128669"/>
          </a:xfrm>
          <a:custGeom>
            <a:avLst/>
            <a:gdLst>
              <a:gd name="T0" fmla="*/ 129 w 1452"/>
              <a:gd name="T1" fmla="*/ 279 h 974"/>
              <a:gd name="T2" fmla="*/ 144 w 1452"/>
              <a:gd name="T3" fmla="*/ 219 h 974"/>
              <a:gd name="T4" fmla="*/ 206 w 1452"/>
              <a:gd name="T5" fmla="*/ 139 h 974"/>
              <a:gd name="T6" fmla="*/ 304 w 1452"/>
              <a:gd name="T7" fmla="*/ 91 h 974"/>
              <a:gd name="T8" fmla="*/ 402 w 1452"/>
              <a:gd name="T9" fmla="*/ 89 h 974"/>
              <a:gd name="T10" fmla="*/ 492 w 1452"/>
              <a:gd name="T11" fmla="*/ 87 h 974"/>
              <a:gd name="T12" fmla="*/ 576 w 1452"/>
              <a:gd name="T13" fmla="*/ 35 h 974"/>
              <a:gd name="T14" fmla="*/ 680 w 1452"/>
              <a:gd name="T15" fmla="*/ 33 h 974"/>
              <a:gd name="T16" fmla="*/ 755 w 1452"/>
              <a:gd name="T17" fmla="*/ 73 h 974"/>
              <a:gd name="T18" fmla="*/ 814 w 1452"/>
              <a:gd name="T19" fmla="*/ 18 h 974"/>
              <a:gd name="T20" fmla="*/ 895 w 1452"/>
              <a:gd name="T21" fmla="*/ 0 h 974"/>
              <a:gd name="T22" fmla="*/ 979 w 1452"/>
              <a:gd name="T23" fmla="*/ 31 h 974"/>
              <a:gd name="T24" fmla="*/ 1054 w 1452"/>
              <a:gd name="T25" fmla="*/ 16 h 974"/>
              <a:gd name="T26" fmla="*/ 1145 w 1452"/>
              <a:gd name="T27" fmla="*/ 0 h 974"/>
              <a:gd name="T28" fmla="*/ 1233 w 1452"/>
              <a:gd name="T29" fmla="*/ 35 h 974"/>
              <a:gd name="T30" fmla="*/ 1281 w 1452"/>
              <a:gd name="T31" fmla="*/ 98 h 974"/>
              <a:gd name="T32" fmla="*/ 1352 w 1452"/>
              <a:gd name="T33" fmla="*/ 152 h 974"/>
              <a:gd name="T34" fmla="*/ 1409 w 1452"/>
              <a:gd name="T35" fmla="*/ 227 h 974"/>
              <a:gd name="T36" fmla="*/ 1417 w 1452"/>
              <a:gd name="T37" fmla="*/ 307 h 974"/>
              <a:gd name="T38" fmla="*/ 1419 w 1452"/>
              <a:gd name="T39" fmla="*/ 363 h 974"/>
              <a:gd name="T40" fmla="*/ 1446 w 1452"/>
              <a:gd name="T41" fmla="*/ 419 h 974"/>
              <a:gd name="T42" fmla="*/ 1452 w 1452"/>
              <a:gd name="T43" fmla="*/ 478 h 974"/>
              <a:gd name="T44" fmla="*/ 1440 w 1452"/>
              <a:gd name="T45" fmla="*/ 538 h 974"/>
              <a:gd name="T46" fmla="*/ 1411 w 1452"/>
              <a:gd name="T47" fmla="*/ 592 h 974"/>
              <a:gd name="T48" fmla="*/ 1363 w 1452"/>
              <a:gd name="T49" fmla="*/ 636 h 974"/>
              <a:gd name="T50" fmla="*/ 1287 w 1452"/>
              <a:gd name="T51" fmla="*/ 672 h 974"/>
              <a:gd name="T52" fmla="*/ 1252 w 1452"/>
              <a:gd name="T53" fmla="*/ 713 h 974"/>
              <a:gd name="T54" fmla="*/ 1198 w 1452"/>
              <a:gd name="T55" fmla="*/ 803 h 974"/>
              <a:gd name="T56" fmla="*/ 1100 w 1452"/>
              <a:gd name="T57" fmla="*/ 849 h 974"/>
              <a:gd name="T58" fmla="*/ 1008 w 1452"/>
              <a:gd name="T59" fmla="*/ 845 h 974"/>
              <a:gd name="T60" fmla="*/ 953 w 1452"/>
              <a:gd name="T61" fmla="*/ 847 h 974"/>
              <a:gd name="T62" fmla="*/ 885 w 1452"/>
              <a:gd name="T63" fmla="*/ 928 h 974"/>
              <a:gd name="T64" fmla="*/ 789 w 1452"/>
              <a:gd name="T65" fmla="*/ 970 h 974"/>
              <a:gd name="T66" fmla="*/ 722 w 1452"/>
              <a:gd name="T67" fmla="*/ 972 h 974"/>
              <a:gd name="T68" fmla="*/ 642 w 1452"/>
              <a:gd name="T69" fmla="*/ 951 h 974"/>
              <a:gd name="T70" fmla="*/ 553 w 1452"/>
              <a:gd name="T71" fmla="*/ 882 h 974"/>
              <a:gd name="T72" fmla="*/ 482 w 1452"/>
              <a:gd name="T73" fmla="*/ 908 h 974"/>
              <a:gd name="T74" fmla="*/ 407 w 1452"/>
              <a:gd name="T75" fmla="*/ 914 h 974"/>
              <a:gd name="T76" fmla="*/ 334 w 1452"/>
              <a:gd name="T77" fmla="*/ 901 h 974"/>
              <a:gd name="T78" fmla="*/ 267 w 1452"/>
              <a:gd name="T79" fmla="*/ 870 h 974"/>
              <a:gd name="T80" fmla="*/ 214 w 1452"/>
              <a:gd name="T81" fmla="*/ 820 h 974"/>
              <a:gd name="T82" fmla="*/ 166 w 1452"/>
              <a:gd name="T83" fmla="*/ 797 h 974"/>
              <a:gd name="T84" fmla="*/ 87 w 1452"/>
              <a:gd name="T85" fmla="*/ 768 h 974"/>
              <a:gd name="T86" fmla="*/ 39 w 1452"/>
              <a:gd name="T87" fmla="*/ 705 h 974"/>
              <a:gd name="T88" fmla="*/ 39 w 1452"/>
              <a:gd name="T89" fmla="*/ 622 h 974"/>
              <a:gd name="T90" fmla="*/ 48 w 1452"/>
              <a:gd name="T91" fmla="*/ 557 h 974"/>
              <a:gd name="T92" fmla="*/ 4 w 1452"/>
              <a:gd name="T93" fmla="*/ 490 h 974"/>
              <a:gd name="T94" fmla="*/ 6 w 1452"/>
              <a:gd name="T95" fmla="*/ 413 h 974"/>
              <a:gd name="T96" fmla="*/ 66 w 1452"/>
              <a:gd name="T97" fmla="*/ 344 h 974"/>
              <a:gd name="T98" fmla="*/ 131 w 1452"/>
              <a:gd name="T99" fmla="*/ 321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2" h="974">
                <a:moveTo>
                  <a:pt x="131" y="321"/>
                </a:moveTo>
                <a:lnTo>
                  <a:pt x="129" y="300"/>
                </a:lnTo>
                <a:lnTo>
                  <a:pt x="129" y="279"/>
                </a:lnTo>
                <a:lnTo>
                  <a:pt x="133" y="258"/>
                </a:lnTo>
                <a:lnTo>
                  <a:pt x="137" y="238"/>
                </a:lnTo>
                <a:lnTo>
                  <a:pt x="144" y="219"/>
                </a:lnTo>
                <a:lnTo>
                  <a:pt x="152" y="200"/>
                </a:lnTo>
                <a:lnTo>
                  <a:pt x="175" y="167"/>
                </a:lnTo>
                <a:lnTo>
                  <a:pt x="206" y="139"/>
                </a:lnTo>
                <a:lnTo>
                  <a:pt x="240" y="114"/>
                </a:lnTo>
                <a:lnTo>
                  <a:pt x="281" y="96"/>
                </a:lnTo>
                <a:lnTo>
                  <a:pt x="304" y="91"/>
                </a:lnTo>
                <a:lnTo>
                  <a:pt x="325" y="87"/>
                </a:lnTo>
                <a:lnTo>
                  <a:pt x="363" y="85"/>
                </a:lnTo>
                <a:lnTo>
                  <a:pt x="402" y="89"/>
                </a:lnTo>
                <a:lnTo>
                  <a:pt x="436" y="98"/>
                </a:lnTo>
                <a:lnTo>
                  <a:pt x="471" y="114"/>
                </a:lnTo>
                <a:lnTo>
                  <a:pt x="492" y="87"/>
                </a:lnTo>
                <a:lnTo>
                  <a:pt x="517" y="64"/>
                </a:lnTo>
                <a:lnTo>
                  <a:pt x="546" y="46"/>
                </a:lnTo>
                <a:lnTo>
                  <a:pt x="576" y="35"/>
                </a:lnTo>
                <a:lnTo>
                  <a:pt x="611" y="27"/>
                </a:lnTo>
                <a:lnTo>
                  <a:pt x="645" y="27"/>
                </a:lnTo>
                <a:lnTo>
                  <a:pt x="680" y="33"/>
                </a:lnTo>
                <a:lnTo>
                  <a:pt x="713" y="46"/>
                </a:lnTo>
                <a:lnTo>
                  <a:pt x="736" y="58"/>
                </a:lnTo>
                <a:lnTo>
                  <a:pt x="755" y="73"/>
                </a:lnTo>
                <a:lnTo>
                  <a:pt x="770" y="50"/>
                </a:lnTo>
                <a:lnTo>
                  <a:pt x="791" y="31"/>
                </a:lnTo>
                <a:lnTo>
                  <a:pt x="814" y="18"/>
                </a:lnTo>
                <a:lnTo>
                  <a:pt x="839" y="6"/>
                </a:lnTo>
                <a:lnTo>
                  <a:pt x="866" y="0"/>
                </a:lnTo>
                <a:lnTo>
                  <a:pt x="895" y="0"/>
                </a:lnTo>
                <a:lnTo>
                  <a:pt x="924" y="4"/>
                </a:lnTo>
                <a:lnTo>
                  <a:pt x="951" y="14"/>
                </a:lnTo>
                <a:lnTo>
                  <a:pt x="979" y="31"/>
                </a:lnTo>
                <a:lnTo>
                  <a:pt x="1003" y="52"/>
                </a:lnTo>
                <a:lnTo>
                  <a:pt x="1027" y="31"/>
                </a:lnTo>
                <a:lnTo>
                  <a:pt x="1054" y="16"/>
                </a:lnTo>
                <a:lnTo>
                  <a:pt x="1083" y="6"/>
                </a:lnTo>
                <a:lnTo>
                  <a:pt x="1114" y="0"/>
                </a:lnTo>
                <a:lnTo>
                  <a:pt x="1145" y="0"/>
                </a:lnTo>
                <a:lnTo>
                  <a:pt x="1175" y="6"/>
                </a:lnTo>
                <a:lnTo>
                  <a:pt x="1206" y="18"/>
                </a:lnTo>
                <a:lnTo>
                  <a:pt x="1233" y="35"/>
                </a:lnTo>
                <a:lnTo>
                  <a:pt x="1252" y="54"/>
                </a:lnTo>
                <a:lnTo>
                  <a:pt x="1269" y="75"/>
                </a:lnTo>
                <a:lnTo>
                  <a:pt x="1281" y="98"/>
                </a:lnTo>
                <a:lnTo>
                  <a:pt x="1289" y="123"/>
                </a:lnTo>
                <a:lnTo>
                  <a:pt x="1321" y="135"/>
                </a:lnTo>
                <a:lnTo>
                  <a:pt x="1352" y="152"/>
                </a:lnTo>
                <a:lnTo>
                  <a:pt x="1377" y="173"/>
                </a:lnTo>
                <a:lnTo>
                  <a:pt x="1396" y="198"/>
                </a:lnTo>
                <a:lnTo>
                  <a:pt x="1409" y="227"/>
                </a:lnTo>
                <a:lnTo>
                  <a:pt x="1419" y="258"/>
                </a:lnTo>
                <a:lnTo>
                  <a:pt x="1419" y="290"/>
                </a:lnTo>
                <a:lnTo>
                  <a:pt x="1417" y="307"/>
                </a:lnTo>
                <a:lnTo>
                  <a:pt x="1413" y="323"/>
                </a:lnTo>
                <a:lnTo>
                  <a:pt x="1406" y="344"/>
                </a:lnTo>
                <a:lnTo>
                  <a:pt x="1419" y="363"/>
                </a:lnTo>
                <a:lnTo>
                  <a:pt x="1431" y="380"/>
                </a:lnTo>
                <a:lnTo>
                  <a:pt x="1438" y="400"/>
                </a:lnTo>
                <a:lnTo>
                  <a:pt x="1446" y="419"/>
                </a:lnTo>
                <a:lnTo>
                  <a:pt x="1450" y="438"/>
                </a:lnTo>
                <a:lnTo>
                  <a:pt x="1452" y="459"/>
                </a:lnTo>
                <a:lnTo>
                  <a:pt x="1452" y="478"/>
                </a:lnTo>
                <a:lnTo>
                  <a:pt x="1450" y="498"/>
                </a:lnTo>
                <a:lnTo>
                  <a:pt x="1446" y="519"/>
                </a:lnTo>
                <a:lnTo>
                  <a:pt x="1440" y="538"/>
                </a:lnTo>
                <a:lnTo>
                  <a:pt x="1433" y="555"/>
                </a:lnTo>
                <a:lnTo>
                  <a:pt x="1423" y="574"/>
                </a:lnTo>
                <a:lnTo>
                  <a:pt x="1411" y="592"/>
                </a:lnTo>
                <a:lnTo>
                  <a:pt x="1398" y="607"/>
                </a:lnTo>
                <a:lnTo>
                  <a:pt x="1381" y="622"/>
                </a:lnTo>
                <a:lnTo>
                  <a:pt x="1363" y="636"/>
                </a:lnTo>
                <a:lnTo>
                  <a:pt x="1338" y="651"/>
                </a:lnTo>
                <a:lnTo>
                  <a:pt x="1314" y="663"/>
                </a:lnTo>
                <a:lnTo>
                  <a:pt x="1287" y="672"/>
                </a:lnTo>
                <a:lnTo>
                  <a:pt x="1258" y="678"/>
                </a:lnTo>
                <a:lnTo>
                  <a:pt x="1256" y="695"/>
                </a:lnTo>
                <a:lnTo>
                  <a:pt x="1252" y="713"/>
                </a:lnTo>
                <a:lnTo>
                  <a:pt x="1241" y="745"/>
                </a:lnTo>
                <a:lnTo>
                  <a:pt x="1223" y="776"/>
                </a:lnTo>
                <a:lnTo>
                  <a:pt x="1198" y="803"/>
                </a:lnTo>
                <a:lnTo>
                  <a:pt x="1170" y="824"/>
                </a:lnTo>
                <a:lnTo>
                  <a:pt x="1137" y="839"/>
                </a:lnTo>
                <a:lnTo>
                  <a:pt x="1100" y="849"/>
                </a:lnTo>
                <a:lnTo>
                  <a:pt x="1062" y="853"/>
                </a:lnTo>
                <a:lnTo>
                  <a:pt x="1035" y="851"/>
                </a:lnTo>
                <a:lnTo>
                  <a:pt x="1008" y="845"/>
                </a:lnTo>
                <a:lnTo>
                  <a:pt x="983" y="837"/>
                </a:lnTo>
                <a:lnTo>
                  <a:pt x="960" y="826"/>
                </a:lnTo>
                <a:lnTo>
                  <a:pt x="953" y="847"/>
                </a:lnTo>
                <a:lnTo>
                  <a:pt x="943" y="864"/>
                </a:lnTo>
                <a:lnTo>
                  <a:pt x="918" y="899"/>
                </a:lnTo>
                <a:lnTo>
                  <a:pt x="885" y="928"/>
                </a:lnTo>
                <a:lnTo>
                  <a:pt x="849" y="949"/>
                </a:lnTo>
                <a:lnTo>
                  <a:pt x="811" y="964"/>
                </a:lnTo>
                <a:lnTo>
                  <a:pt x="789" y="970"/>
                </a:lnTo>
                <a:lnTo>
                  <a:pt x="766" y="972"/>
                </a:lnTo>
                <a:lnTo>
                  <a:pt x="745" y="974"/>
                </a:lnTo>
                <a:lnTo>
                  <a:pt x="722" y="972"/>
                </a:lnTo>
                <a:lnTo>
                  <a:pt x="699" y="970"/>
                </a:lnTo>
                <a:lnTo>
                  <a:pt x="676" y="964"/>
                </a:lnTo>
                <a:lnTo>
                  <a:pt x="642" y="951"/>
                </a:lnTo>
                <a:lnTo>
                  <a:pt x="607" y="933"/>
                </a:lnTo>
                <a:lnTo>
                  <a:pt x="578" y="908"/>
                </a:lnTo>
                <a:lnTo>
                  <a:pt x="553" y="882"/>
                </a:lnTo>
                <a:lnTo>
                  <a:pt x="530" y="893"/>
                </a:lnTo>
                <a:lnTo>
                  <a:pt x="507" y="903"/>
                </a:lnTo>
                <a:lnTo>
                  <a:pt x="482" y="908"/>
                </a:lnTo>
                <a:lnTo>
                  <a:pt x="457" y="912"/>
                </a:lnTo>
                <a:lnTo>
                  <a:pt x="432" y="914"/>
                </a:lnTo>
                <a:lnTo>
                  <a:pt x="407" y="914"/>
                </a:lnTo>
                <a:lnTo>
                  <a:pt x="382" y="912"/>
                </a:lnTo>
                <a:lnTo>
                  <a:pt x="357" y="908"/>
                </a:lnTo>
                <a:lnTo>
                  <a:pt x="334" y="901"/>
                </a:lnTo>
                <a:lnTo>
                  <a:pt x="311" y="893"/>
                </a:lnTo>
                <a:lnTo>
                  <a:pt x="288" y="882"/>
                </a:lnTo>
                <a:lnTo>
                  <a:pt x="267" y="870"/>
                </a:lnTo>
                <a:lnTo>
                  <a:pt x="248" y="855"/>
                </a:lnTo>
                <a:lnTo>
                  <a:pt x="229" y="839"/>
                </a:lnTo>
                <a:lnTo>
                  <a:pt x="214" y="820"/>
                </a:lnTo>
                <a:lnTo>
                  <a:pt x="198" y="801"/>
                </a:lnTo>
                <a:lnTo>
                  <a:pt x="196" y="795"/>
                </a:lnTo>
                <a:lnTo>
                  <a:pt x="166" y="797"/>
                </a:lnTo>
                <a:lnTo>
                  <a:pt x="137" y="791"/>
                </a:lnTo>
                <a:lnTo>
                  <a:pt x="112" y="782"/>
                </a:lnTo>
                <a:lnTo>
                  <a:pt x="87" y="768"/>
                </a:lnTo>
                <a:lnTo>
                  <a:pt x="68" y="751"/>
                </a:lnTo>
                <a:lnTo>
                  <a:pt x="50" y="730"/>
                </a:lnTo>
                <a:lnTo>
                  <a:pt x="39" y="705"/>
                </a:lnTo>
                <a:lnTo>
                  <a:pt x="33" y="678"/>
                </a:lnTo>
                <a:lnTo>
                  <a:pt x="33" y="649"/>
                </a:lnTo>
                <a:lnTo>
                  <a:pt x="39" y="622"/>
                </a:lnTo>
                <a:lnTo>
                  <a:pt x="52" y="596"/>
                </a:lnTo>
                <a:lnTo>
                  <a:pt x="71" y="572"/>
                </a:lnTo>
                <a:lnTo>
                  <a:pt x="48" y="557"/>
                </a:lnTo>
                <a:lnTo>
                  <a:pt x="29" y="536"/>
                </a:lnTo>
                <a:lnTo>
                  <a:pt x="14" y="515"/>
                </a:lnTo>
                <a:lnTo>
                  <a:pt x="4" y="490"/>
                </a:lnTo>
                <a:lnTo>
                  <a:pt x="0" y="465"/>
                </a:lnTo>
                <a:lnTo>
                  <a:pt x="0" y="440"/>
                </a:lnTo>
                <a:lnTo>
                  <a:pt x="6" y="413"/>
                </a:lnTo>
                <a:lnTo>
                  <a:pt x="20" y="388"/>
                </a:lnTo>
                <a:lnTo>
                  <a:pt x="41" y="363"/>
                </a:lnTo>
                <a:lnTo>
                  <a:pt x="66" y="344"/>
                </a:lnTo>
                <a:lnTo>
                  <a:pt x="96" y="331"/>
                </a:lnTo>
                <a:lnTo>
                  <a:pt x="131" y="323"/>
                </a:lnTo>
                <a:lnTo>
                  <a:pt x="131" y="321"/>
                </a:lnTo>
              </a:path>
            </a:pathLst>
          </a:custGeom>
          <a:solidFill>
            <a:schemeClr val="accent1">
              <a:lumMod val="60000"/>
              <a:lumOff val="40000"/>
            </a:schemeClr>
          </a:solidFill>
          <a:ln w="2540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565A5C"/>
                </a:solidFill>
                <a:effectLst/>
                <a:uLnTx/>
                <a:uFillTx/>
                <a:latin typeface="Arial"/>
                <a:ea typeface="+mn-ea"/>
                <a:cs typeface="+mn-cs"/>
              </a:rPr>
              <a:t>Don‘t let patients </a:t>
            </a:r>
            <a:br>
              <a:rPr kumimoji="0" lang="de-DE" sz="1200" b="1" i="0" u="none" strike="noStrike" kern="1200" cap="none" spc="0" normalizeH="0" baseline="0" noProof="0" dirty="0">
                <a:ln>
                  <a:noFill/>
                </a:ln>
                <a:solidFill>
                  <a:srgbClr val="565A5C"/>
                </a:solidFill>
                <a:effectLst/>
                <a:uLnTx/>
                <a:uFillTx/>
                <a:latin typeface="Arial"/>
                <a:ea typeface="+mn-ea"/>
                <a:cs typeface="+mn-cs"/>
              </a:rPr>
            </a:br>
            <a:r>
              <a:rPr kumimoji="0" lang="de-DE" sz="1200" b="1" i="0" u="none" strike="noStrike" kern="1200" cap="none" spc="0" normalizeH="0" baseline="0" noProof="0" dirty="0">
                <a:ln>
                  <a:noFill/>
                </a:ln>
                <a:solidFill>
                  <a:srgbClr val="565A5C"/>
                </a:solidFill>
                <a:effectLst/>
                <a:uLnTx/>
                <a:uFillTx/>
                <a:latin typeface="Arial"/>
                <a:ea typeface="+mn-ea"/>
                <a:cs typeface="+mn-cs"/>
              </a:rPr>
              <a:t>go through all the struggles I did before starting CGM</a:t>
            </a:r>
          </a:p>
        </p:txBody>
      </p:sp>
      <p:sp>
        <p:nvSpPr>
          <p:cNvPr id="20" name="Freeform 64">
            <a:extLst>
              <a:ext uri="{FF2B5EF4-FFF2-40B4-BE49-F238E27FC236}">
                <a16:creationId xmlns:a16="http://schemas.microsoft.com/office/drawing/2014/main" id="{23509610-634C-4DC5-9D4F-0F2B4E2EDED1}"/>
              </a:ext>
            </a:extLst>
          </p:cNvPr>
          <p:cNvSpPr>
            <a:spLocks/>
          </p:cNvSpPr>
          <p:nvPr/>
        </p:nvSpPr>
        <p:spPr bwMode="auto">
          <a:xfrm>
            <a:off x="7867294" y="1083010"/>
            <a:ext cx="1717007" cy="1098739"/>
          </a:xfrm>
          <a:custGeom>
            <a:avLst/>
            <a:gdLst>
              <a:gd name="T0" fmla="*/ 129 w 1452"/>
              <a:gd name="T1" fmla="*/ 279 h 974"/>
              <a:gd name="T2" fmla="*/ 144 w 1452"/>
              <a:gd name="T3" fmla="*/ 219 h 974"/>
              <a:gd name="T4" fmla="*/ 206 w 1452"/>
              <a:gd name="T5" fmla="*/ 139 h 974"/>
              <a:gd name="T6" fmla="*/ 304 w 1452"/>
              <a:gd name="T7" fmla="*/ 91 h 974"/>
              <a:gd name="T8" fmla="*/ 402 w 1452"/>
              <a:gd name="T9" fmla="*/ 89 h 974"/>
              <a:gd name="T10" fmla="*/ 492 w 1452"/>
              <a:gd name="T11" fmla="*/ 87 h 974"/>
              <a:gd name="T12" fmla="*/ 576 w 1452"/>
              <a:gd name="T13" fmla="*/ 35 h 974"/>
              <a:gd name="T14" fmla="*/ 680 w 1452"/>
              <a:gd name="T15" fmla="*/ 33 h 974"/>
              <a:gd name="T16" fmla="*/ 755 w 1452"/>
              <a:gd name="T17" fmla="*/ 73 h 974"/>
              <a:gd name="T18" fmla="*/ 814 w 1452"/>
              <a:gd name="T19" fmla="*/ 18 h 974"/>
              <a:gd name="T20" fmla="*/ 895 w 1452"/>
              <a:gd name="T21" fmla="*/ 0 h 974"/>
              <a:gd name="T22" fmla="*/ 979 w 1452"/>
              <a:gd name="T23" fmla="*/ 31 h 974"/>
              <a:gd name="T24" fmla="*/ 1054 w 1452"/>
              <a:gd name="T25" fmla="*/ 16 h 974"/>
              <a:gd name="T26" fmla="*/ 1145 w 1452"/>
              <a:gd name="T27" fmla="*/ 0 h 974"/>
              <a:gd name="T28" fmla="*/ 1233 w 1452"/>
              <a:gd name="T29" fmla="*/ 35 h 974"/>
              <a:gd name="T30" fmla="*/ 1281 w 1452"/>
              <a:gd name="T31" fmla="*/ 98 h 974"/>
              <a:gd name="T32" fmla="*/ 1352 w 1452"/>
              <a:gd name="T33" fmla="*/ 152 h 974"/>
              <a:gd name="T34" fmla="*/ 1409 w 1452"/>
              <a:gd name="T35" fmla="*/ 227 h 974"/>
              <a:gd name="T36" fmla="*/ 1417 w 1452"/>
              <a:gd name="T37" fmla="*/ 307 h 974"/>
              <a:gd name="T38" fmla="*/ 1419 w 1452"/>
              <a:gd name="T39" fmla="*/ 363 h 974"/>
              <a:gd name="T40" fmla="*/ 1446 w 1452"/>
              <a:gd name="T41" fmla="*/ 419 h 974"/>
              <a:gd name="T42" fmla="*/ 1452 w 1452"/>
              <a:gd name="T43" fmla="*/ 478 h 974"/>
              <a:gd name="T44" fmla="*/ 1440 w 1452"/>
              <a:gd name="T45" fmla="*/ 538 h 974"/>
              <a:gd name="T46" fmla="*/ 1411 w 1452"/>
              <a:gd name="T47" fmla="*/ 592 h 974"/>
              <a:gd name="T48" fmla="*/ 1363 w 1452"/>
              <a:gd name="T49" fmla="*/ 636 h 974"/>
              <a:gd name="T50" fmla="*/ 1287 w 1452"/>
              <a:gd name="T51" fmla="*/ 672 h 974"/>
              <a:gd name="T52" fmla="*/ 1252 w 1452"/>
              <a:gd name="T53" fmla="*/ 713 h 974"/>
              <a:gd name="T54" fmla="*/ 1198 w 1452"/>
              <a:gd name="T55" fmla="*/ 803 h 974"/>
              <a:gd name="T56" fmla="*/ 1100 w 1452"/>
              <a:gd name="T57" fmla="*/ 849 h 974"/>
              <a:gd name="T58" fmla="*/ 1008 w 1452"/>
              <a:gd name="T59" fmla="*/ 845 h 974"/>
              <a:gd name="T60" fmla="*/ 953 w 1452"/>
              <a:gd name="T61" fmla="*/ 847 h 974"/>
              <a:gd name="T62" fmla="*/ 885 w 1452"/>
              <a:gd name="T63" fmla="*/ 928 h 974"/>
              <a:gd name="T64" fmla="*/ 789 w 1452"/>
              <a:gd name="T65" fmla="*/ 970 h 974"/>
              <a:gd name="T66" fmla="*/ 722 w 1452"/>
              <a:gd name="T67" fmla="*/ 972 h 974"/>
              <a:gd name="T68" fmla="*/ 642 w 1452"/>
              <a:gd name="T69" fmla="*/ 951 h 974"/>
              <a:gd name="T70" fmla="*/ 553 w 1452"/>
              <a:gd name="T71" fmla="*/ 882 h 974"/>
              <a:gd name="T72" fmla="*/ 482 w 1452"/>
              <a:gd name="T73" fmla="*/ 908 h 974"/>
              <a:gd name="T74" fmla="*/ 407 w 1452"/>
              <a:gd name="T75" fmla="*/ 914 h 974"/>
              <a:gd name="T76" fmla="*/ 334 w 1452"/>
              <a:gd name="T77" fmla="*/ 901 h 974"/>
              <a:gd name="T78" fmla="*/ 267 w 1452"/>
              <a:gd name="T79" fmla="*/ 870 h 974"/>
              <a:gd name="T80" fmla="*/ 214 w 1452"/>
              <a:gd name="T81" fmla="*/ 820 h 974"/>
              <a:gd name="T82" fmla="*/ 166 w 1452"/>
              <a:gd name="T83" fmla="*/ 797 h 974"/>
              <a:gd name="T84" fmla="*/ 87 w 1452"/>
              <a:gd name="T85" fmla="*/ 768 h 974"/>
              <a:gd name="T86" fmla="*/ 39 w 1452"/>
              <a:gd name="T87" fmla="*/ 705 h 974"/>
              <a:gd name="T88" fmla="*/ 39 w 1452"/>
              <a:gd name="T89" fmla="*/ 622 h 974"/>
              <a:gd name="T90" fmla="*/ 48 w 1452"/>
              <a:gd name="T91" fmla="*/ 557 h 974"/>
              <a:gd name="T92" fmla="*/ 4 w 1452"/>
              <a:gd name="T93" fmla="*/ 490 h 974"/>
              <a:gd name="T94" fmla="*/ 6 w 1452"/>
              <a:gd name="T95" fmla="*/ 413 h 974"/>
              <a:gd name="T96" fmla="*/ 66 w 1452"/>
              <a:gd name="T97" fmla="*/ 344 h 974"/>
              <a:gd name="T98" fmla="*/ 131 w 1452"/>
              <a:gd name="T99" fmla="*/ 321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2" h="974">
                <a:moveTo>
                  <a:pt x="131" y="321"/>
                </a:moveTo>
                <a:lnTo>
                  <a:pt x="129" y="300"/>
                </a:lnTo>
                <a:lnTo>
                  <a:pt x="129" y="279"/>
                </a:lnTo>
                <a:lnTo>
                  <a:pt x="133" y="258"/>
                </a:lnTo>
                <a:lnTo>
                  <a:pt x="137" y="238"/>
                </a:lnTo>
                <a:lnTo>
                  <a:pt x="144" y="219"/>
                </a:lnTo>
                <a:lnTo>
                  <a:pt x="152" y="200"/>
                </a:lnTo>
                <a:lnTo>
                  <a:pt x="175" y="167"/>
                </a:lnTo>
                <a:lnTo>
                  <a:pt x="206" y="139"/>
                </a:lnTo>
                <a:lnTo>
                  <a:pt x="240" y="114"/>
                </a:lnTo>
                <a:lnTo>
                  <a:pt x="281" y="96"/>
                </a:lnTo>
                <a:lnTo>
                  <a:pt x="304" y="91"/>
                </a:lnTo>
                <a:lnTo>
                  <a:pt x="325" y="87"/>
                </a:lnTo>
                <a:lnTo>
                  <a:pt x="363" y="85"/>
                </a:lnTo>
                <a:lnTo>
                  <a:pt x="402" y="89"/>
                </a:lnTo>
                <a:lnTo>
                  <a:pt x="436" y="98"/>
                </a:lnTo>
                <a:lnTo>
                  <a:pt x="471" y="114"/>
                </a:lnTo>
                <a:lnTo>
                  <a:pt x="492" y="87"/>
                </a:lnTo>
                <a:lnTo>
                  <a:pt x="517" y="64"/>
                </a:lnTo>
                <a:lnTo>
                  <a:pt x="546" y="46"/>
                </a:lnTo>
                <a:lnTo>
                  <a:pt x="576" y="35"/>
                </a:lnTo>
                <a:lnTo>
                  <a:pt x="611" y="27"/>
                </a:lnTo>
                <a:lnTo>
                  <a:pt x="645" y="27"/>
                </a:lnTo>
                <a:lnTo>
                  <a:pt x="680" y="33"/>
                </a:lnTo>
                <a:lnTo>
                  <a:pt x="713" y="46"/>
                </a:lnTo>
                <a:lnTo>
                  <a:pt x="736" y="58"/>
                </a:lnTo>
                <a:lnTo>
                  <a:pt x="755" y="73"/>
                </a:lnTo>
                <a:lnTo>
                  <a:pt x="770" y="50"/>
                </a:lnTo>
                <a:lnTo>
                  <a:pt x="791" y="31"/>
                </a:lnTo>
                <a:lnTo>
                  <a:pt x="814" y="18"/>
                </a:lnTo>
                <a:lnTo>
                  <a:pt x="839" y="6"/>
                </a:lnTo>
                <a:lnTo>
                  <a:pt x="866" y="0"/>
                </a:lnTo>
                <a:lnTo>
                  <a:pt x="895" y="0"/>
                </a:lnTo>
                <a:lnTo>
                  <a:pt x="924" y="4"/>
                </a:lnTo>
                <a:lnTo>
                  <a:pt x="951" y="14"/>
                </a:lnTo>
                <a:lnTo>
                  <a:pt x="979" y="31"/>
                </a:lnTo>
                <a:lnTo>
                  <a:pt x="1003" y="52"/>
                </a:lnTo>
                <a:lnTo>
                  <a:pt x="1027" y="31"/>
                </a:lnTo>
                <a:lnTo>
                  <a:pt x="1054" y="16"/>
                </a:lnTo>
                <a:lnTo>
                  <a:pt x="1083" y="6"/>
                </a:lnTo>
                <a:lnTo>
                  <a:pt x="1114" y="0"/>
                </a:lnTo>
                <a:lnTo>
                  <a:pt x="1145" y="0"/>
                </a:lnTo>
                <a:lnTo>
                  <a:pt x="1175" y="6"/>
                </a:lnTo>
                <a:lnTo>
                  <a:pt x="1206" y="18"/>
                </a:lnTo>
                <a:lnTo>
                  <a:pt x="1233" y="35"/>
                </a:lnTo>
                <a:lnTo>
                  <a:pt x="1252" y="54"/>
                </a:lnTo>
                <a:lnTo>
                  <a:pt x="1269" y="75"/>
                </a:lnTo>
                <a:lnTo>
                  <a:pt x="1281" y="98"/>
                </a:lnTo>
                <a:lnTo>
                  <a:pt x="1289" y="123"/>
                </a:lnTo>
                <a:lnTo>
                  <a:pt x="1321" y="135"/>
                </a:lnTo>
                <a:lnTo>
                  <a:pt x="1352" y="152"/>
                </a:lnTo>
                <a:lnTo>
                  <a:pt x="1377" y="173"/>
                </a:lnTo>
                <a:lnTo>
                  <a:pt x="1396" y="198"/>
                </a:lnTo>
                <a:lnTo>
                  <a:pt x="1409" y="227"/>
                </a:lnTo>
                <a:lnTo>
                  <a:pt x="1419" y="258"/>
                </a:lnTo>
                <a:lnTo>
                  <a:pt x="1419" y="290"/>
                </a:lnTo>
                <a:lnTo>
                  <a:pt x="1417" y="307"/>
                </a:lnTo>
                <a:lnTo>
                  <a:pt x="1413" y="323"/>
                </a:lnTo>
                <a:lnTo>
                  <a:pt x="1406" y="344"/>
                </a:lnTo>
                <a:lnTo>
                  <a:pt x="1419" y="363"/>
                </a:lnTo>
                <a:lnTo>
                  <a:pt x="1431" y="380"/>
                </a:lnTo>
                <a:lnTo>
                  <a:pt x="1438" y="400"/>
                </a:lnTo>
                <a:lnTo>
                  <a:pt x="1446" y="419"/>
                </a:lnTo>
                <a:lnTo>
                  <a:pt x="1450" y="438"/>
                </a:lnTo>
                <a:lnTo>
                  <a:pt x="1452" y="459"/>
                </a:lnTo>
                <a:lnTo>
                  <a:pt x="1452" y="478"/>
                </a:lnTo>
                <a:lnTo>
                  <a:pt x="1450" y="498"/>
                </a:lnTo>
                <a:lnTo>
                  <a:pt x="1446" y="519"/>
                </a:lnTo>
                <a:lnTo>
                  <a:pt x="1440" y="538"/>
                </a:lnTo>
                <a:lnTo>
                  <a:pt x="1433" y="555"/>
                </a:lnTo>
                <a:lnTo>
                  <a:pt x="1423" y="574"/>
                </a:lnTo>
                <a:lnTo>
                  <a:pt x="1411" y="592"/>
                </a:lnTo>
                <a:lnTo>
                  <a:pt x="1398" y="607"/>
                </a:lnTo>
                <a:lnTo>
                  <a:pt x="1381" y="622"/>
                </a:lnTo>
                <a:lnTo>
                  <a:pt x="1363" y="636"/>
                </a:lnTo>
                <a:lnTo>
                  <a:pt x="1338" y="651"/>
                </a:lnTo>
                <a:lnTo>
                  <a:pt x="1314" y="663"/>
                </a:lnTo>
                <a:lnTo>
                  <a:pt x="1287" y="672"/>
                </a:lnTo>
                <a:lnTo>
                  <a:pt x="1258" y="678"/>
                </a:lnTo>
                <a:lnTo>
                  <a:pt x="1256" y="695"/>
                </a:lnTo>
                <a:lnTo>
                  <a:pt x="1252" y="713"/>
                </a:lnTo>
                <a:lnTo>
                  <a:pt x="1241" y="745"/>
                </a:lnTo>
                <a:lnTo>
                  <a:pt x="1223" y="776"/>
                </a:lnTo>
                <a:lnTo>
                  <a:pt x="1198" y="803"/>
                </a:lnTo>
                <a:lnTo>
                  <a:pt x="1170" y="824"/>
                </a:lnTo>
                <a:lnTo>
                  <a:pt x="1137" y="839"/>
                </a:lnTo>
                <a:lnTo>
                  <a:pt x="1100" y="849"/>
                </a:lnTo>
                <a:lnTo>
                  <a:pt x="1062" y="853"/>
                </a:lnTo>
                <a:lnTo>
                  <a:pt x="1035" y="851"/>
                </a:lnTo>
                <a:lnTo>
                  <a:pt x="1008" y="845"/>
                </a:lnTo>
                <a:lnTo>
                  <a:pt x="983" y="837"/>
                </a:lnTo>
                <a:lnTo>
                  <a:pt x="960" y="826"/>
                </a:lnTo>
                <a:lnTo>
                  <a:pt x="953" y="847"/>
                </a:lnTo>
                <a:lnTo>
                  <a:pt x="943" y="864"/>
                </a:lnTo>
                <a:lnTo>
                  <a:pt x="918" y="899"/>
                </a:lnTo>
                <a:lnTo>
                  <a:pt x="885" y="928"/>
                </a:lnTo>
                <a:lnTo>
                  <a:pt x="849" y="949"/>
                </a:lnTo>
                <a:lnTo>
                  <a:pt x="811" y="964"/>
                </a:lnTo>
                <a:lnTo>
                  <a:pt x="789" y="970"/>
                </a:lnTo>
                <a:lnTo>
                  <a:pt x="766" y="972"/>
                </a:lnTo>
                <a:lnTo>
                  <a:pt x="745" y="974"/>
                </a:lnTo>
                <a:lnTo>
                  <a:pt x="722" y="972"/>
                </a:lnTo>
                <a:lnTo>
                  <a:pt x="699" y="970"/>
                </a:lnTo>
                <a:lnTo>
                  <a:pt x="676" y="964"/>
                </a:lnTo>
                <a:lnTo>
                  <a:pt x="642" y="951"/>
                </a:lnTo>
                <a:lnTo>
                  <a:pt x="607" y="933"/>
                </a:lnTo>
                <a:lnTo>
                  <a:pt x="578" y="908"/>
                </a:lnTo>
                <a:lnTo>
                  <a:pt x="553" y="882"/>
                </a:lnTo>
                <a:lnTo>
                  <a:pt x="530" y="893"/>
                </a:lnTo>
                <a:lnTo>
                  <a:pt x="507" y="903"/>
                </a:lnTo>
                <a:lnTo>
                  <a:pt x="482" y="908"/>
                </a:lnTo>
                <a:lnTo>
                  <a:pt x="457" y="912"/>
                </a:lnTo>
                <a:lnTo>
                  <a:pt x="432" y="914"/>
                </a:lnTo>
                <a:lnTo>
                  <a:pt x="407" y="914"/>
                </a:lnTo>
                <a:lnTo>
                  <a:pt x="382" y="912"/>
                </a:lnTo>
                <a:lnTo>
                  <a:pt x="357" y="908"/>
                </a:lnTo>
                <a:lnTo>
                  <a:pt x="334" y="901"/>
                </a:lnTo>
                <a:lnTo>
                  <a:pt x="311" y="893"/>
                </a:lnTo>
                <a:lnTo>
                  <a:pt x="288" y="882"/>
                </a:lnTo>
                <a:lnTo>
                  <a:pt x="267" y="870"/>
                </a:lnTo>
                <a:lnTo>
                  <a:pt x="248" y="855"/>
                </a:lnTo>
                <a:lnTo>
                  <a:pt x="229" y="839"/>
                </a:lnTo>
                <a:lnTo>
                  <a:pt x="214" y="820"/>
                </a:lnTo>
                <a:lnTo>
                  <a:pt x="198" y="801"/>
                </a:lnTo>
                <a:lnTo>
                  <a:pt x="196" y="795"/>
                </a:lnTo>
                <a:lnTo>
                  <a:pt x="166" y="797"/>
                </a:lnTo>
                <a:lnTo>
                  <a:pt x="137" y="791"/>
                </a:lnTo>
                <a:lnTo>
                  <a:pt x="112" y="782"/>
                </a:lnTo>
                <a:lnTo>
                  <a:pt x="87" y="768"/>
                </a:lnTo>
                <a:lnTo>
                  <a:pt x="68" y="751"/>
                </a:lnTo>
                <a:lnTo>
                  <a:pt x="50" y="730"/>
                </a:lnTo>
                <a:lnTo>
                  <a:pt x="39" y="705"/>
                </a:lnTo>
                <a:lnTo>
                  <a:pt x="33" y="678"/>
                </a:lnTo>
                <a:lnTo>
                  <a:pt x="33" y="649"/>
                </a:lnTo>
                <a:lnTo>
                  <a:pt x="39" y="622"/>
                </a:lnTo>
                <a:lnTo>
                  <a:pt x="52" y="596"/>
                </a:lnTo>
                <a:lnTo>
                  <a:pt x="71" y="572"/>
                </a:lnTo>
                <a:lnTo>
                  <a:pt x="48" y="557"/>
                </a:lnTo>
                <a:lnTo>
                  <a:pt x="29" y="536"/>
                </a:lnTo>
                <a:lnTo>
                  <a:pt x="14" y="515"/>
                </a:lnTo>
                <a:lnTo>
                  <a:pt x="4" y="490"/>
                </a:lnTo>
                <a:lnTo>
                  <a:pt x="0" y="465"/>
                </a:lnTo>
                <a:lnTo>
                  <a:pt x="0" y="440"/>
                </a:lnTo>
                <a:lnTo>
                  <a:pt x="6" y="413"/>
                </a:lnTo>
                <a:lnTo>
                  <a:pt x="20" y="388"/>
                </a:lnTo>
                <a:lnTo>
                  <a:pt x="41" y="363"/>
                </a:lnTo>
                <a:lnTo>
                  <a:pt x="66" y="344"/>
                </a:lnTo>
                <a:lnTo>
                  <a:pt x="96" y="331"/>
                </a:lnTo>
                <a:lnTo>
                  <a:pt x="131" y="323"/>
                </a:lnTo>
                <a:lnTo>
                  <a:pt x="131" y="321"/>
                </a:lnTo>
              </a:path>
            </a:pathLst>
          </a:custGeom>
          <a:noFill/>
          <a:ln w="2540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565A5C"/>
                </a:solidFill>
                <a:effectLst/>
                <a:uLnTx/>
                <a:uFillTx/>
                <a:latin typeface="Arial"/>
                <a:ea typeface="+mn-ea"/>
                <a:cs typeface="+mn-cs"/>
              </a:rPr>
              <a:t>Give tips for how to keep CGM on.</a:t>
            </a:r>
          </a:p>
        </p:txBody>
      </p:sp>
      <p:sp>
        <p:nvSpPr>
          <p:cNvPr id="21" name="Freeform 64">
            <a:extLst>
              <a:ext uri="{FF2B5EF4-FFF2-40B4-BE49-F238E27FC236}">
                <a16:creationId xmlns:a16="http://schemas.microsoft.com/office/drawing/2014/main" id="{EFFCC880-F2ED-4FBA-B0FB-DD3EBD4AB4F9}"/>
              </a:ext>
            </a:extLst>
          </p:cNvPr>
          <p:cNvSpPr>
            <a:spLocks/>
          </p:cNvSpPr>
          <p:nvPr/>
        </p:nvSpPr>
        <p:spPr bwMode="auto">
          <a:xfrm>
            <a:off x="8753670" y="2169131"/>
            <a:ext cx="1837878" cy="1098739"/>
          </a:xfrm>
          <a:custGeom>
            <a:avLst/>
            <a:gdLst>
              <a:gd name="T0" fmla="*/ 129 w 1452"/>
              <a:gd name="T1" fmla="*/ 279 h 974"/>
              <a:gd name="T2" fmla="*/ 144 w 1452"/>
              <a:gd name="T3" fmla="*/ 219 h 974"/>
              <a:gd name="T4" fmla="*/ 206 w 1452"/>
              <a:gd name="T5" fmla="*/ 139 h 974"/>
              <a:gd name="T6" fmla="*/ 304 w 1452"/>
              <a:gd name="T7" fmla="*/ 91 h 974"/>
              <a:gd name="T8" fmla="*/ 402 w 1452"/>
              <a:gd name="T9" fmla="*/ 89 h 974"/>
              <a:gd name="T10" fmla="*/ 492 w 1452"/>
              <a:gd name="T11" fmla="*/ 87 h 974"/>
              <a:gd name="T12" fmla="*/ 576 w 1452"/>
              <a:gd name="T13" fmla="*/ 35 h 974"/>
              <a:gd name="T14" fmla="*/ 680 w 1452"/>
              <a:gd name="T15" fmla="*/ 33 h 974"/>
              <a:gd name="T16" fmla="*/ 755 w 1452"/>
              <a:gd name="T17" fmla="*/ 73 h 974"/>
              <a:gd name="T18" fmla="*/ 814 w 1452"/>
              <a:gd name="T19" fmla="*/ 18 h 974"/>
              <a:gd name="T20" fmla="*/ 895 w 1452"/>
              <a:gd name="T21" fmla="*/ 0 h 974"/>
              <a:gd name="T22" fmla="*/ 979 w 1452"/>
              <a:gd name="T23" fmla="*/ 31 h 974"/>
              <a:gd name="T24" fmla="*/ 1054 w 1452"/>
              <a:gd name="T25" fmla="*/ 16 h 974"/>
              <a:gd name="T26" fmla="*/ 1145 w 1452"/>
              <a:gd name="T27" fmla="*/ 0 h 974"/>
              <a:gd name="T28" fmla="*/ 1233 w 1452"/>
              <a:gd name="T29" fmla="*/ 35 h 974"/>
              <a:gd name="T30" fmla="*/ 1281 w 1452"/>
              <a:gd name="T31" fmla="*/ 98 h 974"/>
              <a:gd name="T32" fmla="*/ 1352 w 1452"/>
              <a:gd name="T33" fmla="*/ 152 h 974"/>
              <a:gd name="T34" fmla="*/ 1409 w 1452"/>
              <a:gd name="T35" fmla="*/ 227 h 974"/>
              <a:gd name="T36" fmla="*/ 1417 w 1452"/>
              <a:gd name="T37" fmla="*/ 307 h 974"/>
              <a:gd name="T38" fmla="*/ 1419 w 1452"/>
              <a:gd name="T39" fmla="*/ 363 h 974"/>
              <a:gd name="T40" fmla="*/ 1446 w 1452"/>
              <a:gd name="T41" fmla="*/ 419 h 974"/>
              <a:gd name="T42" fmla="*/ 1452 w 1452"/>
              <a:gd name="T43" fmla="*/ 478 h 974"/>
              <a:gd name="T44" fmla="*/ 1440 w 1452"/>
              <a:gd name="T45" fmla="*/ 538 h 974"/>
              <a:gd name="T46" fmla="*/ 1411 w 1452"/>
              <a:gd name="T47" fmla="*/ 592 h 974"/>
              <a:gd name="T48" fmla="*/ 1363 w 1452"/>
              <a:gd name="T49" fmla="*/ 636 h 974"/>
              <a:gd name="T50" fmla="*/ 1287 w 1452"/>
              <a:gd name="T51" fmla="*/ 672 h 974"/>
              <a:gd name="T52" fmla="*/ 1252 w 1452"/>
              <a:gd name="T53" fmla="*/ 713 h 974"/>
              <a:gd name="T54" fmla="*/ 1198 w 1452"/>
              <a:gd name="T55" fmla="*/ 803 h 974"/>
              <a:gd name="T56" fmla="*/ 1100 w 1452"/>
              <a:gd name="T57" fmla="*/ 849 h 974"/>
              <a:gd name="T58" fmla="*/ 1008 w 1452"/>
              <a:gd name="T59" fmla="*/ 845 h 974"/>
              <a:gd name="T60" fmla="*/ 953 w 1452"/>
              <a:gd name="T61" fmla="*/ 847 h 974"/>
              <a:gd name="T62" fmla="*/ 885 w 1452"/>
              <a:gd name="T63" fmla="*/ 928 h 974"/>
              <a:gd name="T64" fmla="*/ 789 w 1452"/>
              <a:gd name="T65" fmla="*/ 970 h 974"/>
              <a:gd name="T66" fmla="*/ 722 w 1452"/>
              <a:gd name="T67" fmla="*/ 972 h 974"/>
              <a:gd name="T68" fmla="*/ 642 w 1452"/>
              <a:gd name="T69" fmla="*/ 951 h 974"/>
              <a:gd name="T70" fmla="*/ 553 w 1452"/>
              <a:gd name="T71" fmla="*/ 882 h 974"/>
              <a:gd name="T72" fmla="*/ 482 w 1452"/>
              <a:gd name="T73" fmla="*/ 908 h 974"/>
              <a:gd name="T74" fmla="*/ 407 w 1452"/>
              <a:gd name="T75" fmla="*/ 914 h 974"/>
              <a:gd name="T76" fmla="*/ 334 w 1452"/>
              <a:gd name="T77" fmla="*/ 901 h 974"/>
              <a:gd name="T78" fmla="*/ 267 w 1452"/>
              <a:gd name="T79" fmla="*/ 870 h 974"/>
              <a:gd name="T80" fmla="*/ 214 w 1452"/>
              <a:gd name="T81" fmla="*/ 820 h 974"/>
              <a:gd name="T82" fmla="*/ 166 w 1452"/>
              <a:gd name="T83" fmla="*/ 797 h 974"/>
              <a:gd name="T84" fmla="*/ 87 w 1452"/>
              <a:gd name="T85" fmla="*/ 768 h 974"/>
              <a:gd name="T86" fmla="*/ 39 w 1452"/>
              <a:gd name="T87" fmla="*/ 705 h 974"/>
              <a:gd name="T88" fmla="*/ 39 w 1452"/>
              <a:gd name="T89" fmla="*/ 622 h 974"/>
              <a:gd name="T90" fmla="*/ 48 w 1452"/>
              <a:gd name="T91" fmla="*/ 557 h 974"/>
              <a:gd name="T92" fmla="*/ 4 w 1452"/>
              <a:gd name="T93" fmla="*/ 490 h 974"/>
              <a:gd name="T94" fmla="*/ 6 w 1452"/>
              <a:gd name="T95" fmla="*/ 413 h 974"/>
              <a:gd name="T96" fmla="*/ 66 w 1452"/>
              <a:gd name="T97" fmla="*/ 344 h 974"/>
              <a:gd name="T98" fmla="*/ 131 w 1452"/>
              <a:gd name="T99" fmla="*/ 321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2" h="974">
                <a:moveTo>
                  <a:pt x="131" y="321"/>
                </a:moveTo>
                <a:lnTo>
                  <a:pt x="129" y="300"/>
                </a:lnTo>
                <a:lnTo>
                  <a:pt x="129" y="279"/>
                </a:lnTo>
                <a:lnTo>
                  <a:pt x="133" y="258"/>
                </a:lnTo>
                <a:lnTo>
                  <a:pt x="137" y="238"/>
                </a:lnTo>
                <a:lnTo>
                  <a:pt x="144" y="219"/>
                </a:lnTo>
                <a:lnTo>
                  <a:pt x="152" y="200"/>
                </a:lnTo>
                <a:lnTo>
                  <a:pt x="175" y="167"/>
                </a:lnTo>
                <a:lnTo>
                  <a:pt x="206" y="139"/>
                </a:lnTo>
                <a:lnTo>
                  <a:pt x="240" y="114"/>
                </a:lnTo>
                <a:lnTo>
                  <a:pt x="281" y="96"/>
                </a:lnTo>
                <a:lnTo>
                  <a:pt x="304" y="91"/>
                </a:lnTo>
                <a:lnTo>
                  <a:pt x="325" y="87"/>
                </a:lnTo>
                <a:lnTo>
                  <a:pt x="363" y="85"/>
                </a:lnTo>
                <a:lnTo>
                  <a:pt x="402" y="89"/>
                </a:lnTo>
                <a:lnTo>
                  <a:pt x="436" y="98"/>
                </a:lnTo>
                <a:lnTo>
                  <a:pt x="471" y="114"/>
                </a:lnTo>
                <a:lnTo>
                  <a:pt x="492" y="87"/>
                </a:lnTo>
                <a:lnTo>
                  <a:pt x="517" y="64"/>
                </a:lnTo>
                <a:lnTo>
                  <a:pt x="546" y="46"/>
                </a:lnTo>
                <a:lnTo>
                  <a:pt x="576" y="35"/>
                </a:lnTo>
                <a:lnTo>
                  <a:pt x="611" y="27"/>
                </a:lnTo>
                <a:lnTo>
                  <a:pt x="645" y="27"/>
                </a:lnTo>
                <a:lnTo>
                  <a:pt x="680" y="33"/>
                </a:lnTo>
                <a:lnTo>
                  <a:pt x="713" y="46"/>
                </a:lnTo>
                <a:lnTo>
                  <a:pt x="736" y="58"/>
                </a:lnTo>
                <a:lnTo>
                  <a:pt x="755" y="73"/>
                </a:lnTo>
                <a:lnTo>
                  <a:pt x="770" y="50"/>
                </a:lnTo>
                <a:lnTo>
                  <a:pt x="791" y="31"/>
                </a:lnTo>
                <a:lnTo>
                  <a:pt x="814" y="18"/>
                </a:lnTo>
                <a:lnTo>
                  <a:pt x="839" y="6"/>
                </a:lnTo>
                <a:lnTo>
                  <a:pt x="866" y="0"/>
                </a:lnTo>
                <a:lnTo>
                  <a:pt x="895" y="0"/>
                </a:lnTo>
                <a:lnTo>
                  <a:pt x="924" y="4"/>
                </a:lnTo>
                <a:lnTo>
                  <a:pt x="951" y="14"/>
                </a:lnTo>
                <a:lnTo>
                  <a:pt x="979" y="31"/>
                </a:lnTo>
                <a:lnTo>
                  <a:pt x="1003" y="52"/>
                </a:lnTo>
                <a:lnTo>
                  <a:pt x="1027" y="31"/>
                </a:lnTo>
                <a:lnTo>
                  <a:pt x="1054" y="16"/>
                </a:lnTo>
                <a:lnTo>
                  <a:pt x="1083" y="6"/>
                </a:lnTo>
                <a:lnTo>
                  <a:pt x="1114" y="0"/>
                </a:lnTo>
                <a:lnTo>
                  <a:pt x="1145" y="0"/>
                </a:lnTo>
                <a:lnTo>
                  <a:pt x="1175" y="6"/>
                </a:lnTo>
                <a:lnTo>
                  <a:pt x="1206" y="18"/>
                </a:lnTo>
                <a:lnTo>
                  <a:pt x="1233" y="35"/>
                </a:lnTo>
                <a:lnTo>
                  <a:pt x="1252" y="54"/>
                </a:lnTo>
                <a:lnTo>
                  <a:pt x="1269" y="75"/>
                </a:lnTo>
                <a:lnTo>
                  <a:pt x="1281" y="98"/>
                </a:lnTo>
                <a:lnTo>
                  <a:pt x="1289" y="123"/>
                </a:lnTo>
                <a:lnTo>
                  <a:pt x="1321" y="135"/>
                </a:lnTo>
                <a:lnTo>
                  <a:pt x="1352" y="152"/>
                </a:lnTo>
                <a:lnTo>
                  <a:pt x="1377" y="173"/>
                </a:lnTo>
                <a:lnTo>
                  <a:pt x="1396" y="198"/>
                </a:lnTo>
                <a:lnTo>
                  <a:pt x="1409" y="227"/>
                </a:lnTo>
                <a:lnTo>
                  <a:pt x="1419" y="258"/>
                </a:lnTo>
                <a:lnTo>
                  <a:pt x="1419" y="290"/>
                </a:lnTo>
                <a:lnTo>
                  <a:pt x="1417" y="307"/>
                </a:lnTo>
                <a:lnTo>
                  <a:pt x="1413" y="323"/>
                </a:lnTo>
                <a:lnTo>
                  <a:pt x="1406" y="344"/>
                </a:lnTo>
                <a:lnTo>
                  <a:pt x="1419" y="363"/>
                </a:lnTo>
                <a:lnTo>
                  <a:pt x="1431" y="380"/>
                </a:lnTo>
                <a:lnTo>
                  <a:pt x="1438" y="400"/>
                </a:lnTo>
                <a:lnTo>
                  <a:pt x="1446" y="419"/>
                </a:lnTo>
                <a:lnTo>
                  <a:pt x="1450" y="438"/>
                </a:lnTo>
                <a:lnTo>
                  <a:pt x="1452" y="459"/>
                </a:lnTo>
                <a:lnTo>
                  <a:pt x="1452" y="478"/>
                </a:lnTo>
                <a:lnTo>
                  <a:pt x="1450" y="498"/>
                </a:lnTo>
                <a:lnTo>
                  <a:pt x="1446" y="519"/>
                </a:lnTo>
                <a:lnTo>
                  <a:pt x="1440" y="538"/>
                </a:lnTo>
                <a:lnTo>
                  <a:pt x="1433" y="555"/>
                </a:lnTo>
                <a:lnTo>
                  <a:pt x="1423" y="574"/>
                </a:lnTo>
                <a:lnTo>
                  <a:pt x="1411" y="592"/>
                </a:lnTo>
                <a:lnTo>
                  <a:pt x="1398" y="607"/>
                </a:lnTo>
                <a:lnTo>
                  <a:pt x="1381" y="622"/>
                </a:lnTo>
                <a:lnTo>
                  <a:pt x="1363" y="636"/>
                </a:lnTo>
                <a:lnTo>
                  <a:pt x="1338" y="651"/>
                </a:lnTo>
                <a:lnTo>
                  <a:pt x="1314" y="663"/>
                </a:lnTo>
                <a:lnTo>
                  <a:pt x="1287" y="672"/>
                </a:lnTo>
                <a:lnTo>
                  <a:pt x="1258" y="678"/>
                </a:lnTo>
                <a:lnTo>
                  <a:pt x="1256" y="695"/>
                </a:lnTo>
                <a:lnTo>
                  <a:pt x="1252" y="713"/>
                </a:lnTo>
                <a:lnTo>
                  <a:pt x="1241" y="745"/>
                </a:lnTo>
                <a:lnTo>
                  <a:pt x="1223" y="776"/>
                </a:lnTo>
                <a:lnTo>
                  <a:pt x="1198" y="803"/>
                </a:lnTo>
                <a:lnTo>
                  <a:pt x="1170" y="824"/>
                </a:lnTo>
                <a:lnTo>
                  <a:pt x="1137" y="839"/>
                </a:lnTo>
                <a:lnTo>
                  <a:pt x="1100" y="849"/>
                </a:lnTo>
                <a:lnTo>
                  <a:pt x="1062" y="853"/>
                </a:lnTo>
                <a:lnTo>
                  <a:pt x="1035" y="851"/>
                </a:lnTo>
                <a:lnTo>
                  <a:pt x="1008" y="845"/>
                </a:lnTo>
                <a:lnTo>
                  <a:pt x="983" y="837"/>
                </a:lnTo>
                <a:lnTo>
                  <a:pt x="960" y="826"/>
                </a:lnTo>
                <a:lnTo>
                  <a:pt x="953" y="847"/>
                </a:lnTo>
                <a:lnTo>
                  <a:pt x="943" y="864"/>
                </a:lnTo>
                <a:lnTo>
                  <a:pt x="918" y="899"/>
                </a:lnTo>
                <a:lnTo>
                  <a:pt x="885" y="928"/>
                </a:lnTo>
                <a:lnTo>
                  <a:pt x="849" y="949"/>
                </a:lnTo>
                <a:lnTo>
                  <a:pt x="811" y="964"/>
                </a:lnTo>
                <a:lnTo>
                  <a:pt x="789" y="970"/>
                </a:lnTo>
                <a:lnTo>
                  <a:pt x="766" y="972"/>
                </a:lnTo>
                <a:lnTo>
                  <a:pt x="745" y="974"/>
                </a:lnTo>
                <a:lnTo>
                  <a:pt x="722" y="972"/>
                </a:lnTo>
                <a:lnTo>
                  <a:pt x="699" y="970"/>
                </a:lnTo>
                <a:lnTo>
                  <a:pt x="676" y="964"/>
                </a:lnTo>
                <a:lnTo>
                  <a:pt x="642" y="951"/>
                </a:lnTo>
                <a:lnTo>
                  <a:pt x="607" y="933"/>
                </a:lnTo>
                <a:lnTo>
                  <a:pt x="578" y="908"/>
                </a:lnTo>
                <a:lnTo>
                  <a:pt x="553" y="882"/>
                </a:lnTo>
                <a:lnTo>
                  <a:pt x="530" y="893"/>
                </a:lnTo>
                <a:lnTo>
                  <a:pt x="507" y="903"/>
                </a:lnTo>
                <a:lnTo>
                  <a:pt x="482" y="908"/>
                </a:lnTo>
                <a:lnTo>
                  <a:pt x="457" y="912"/>
                </a:lnTo>
                <a:lnTo>
                  <a:pt x="432" y="914"/>
                </a:lnTo>
                <a:lnTo>
                  <a:pt x="407" y="914"/>
                </a:lnTo>
                <a:lnTo>
                  <a:pt x="382" y="912"/>
                </a:lnTo>
                <a:lnTo>
                  <a:pt x="357" y="908"/>
                </a:lnTo>
                <a:lnTo>
                  <a:pt x="334" y="901"/>
                </a:lnTo>
                <a:lnTo>
                  <a:pt x="311" y="893"/>
                </a:lnTo>
                <a:lnTo>
                  <a:pt x="288" y="882"/>
                </a:lnTo>
                <a:lnTo>
                  <a:pt x="267" y="870"/>
                </a:lnTo>
                <a:lnTo>
                  <a:pt x="248" y="855"/>
                </a:lnTo>
                <a:lnTo>
                  <a:pt x="229" y="839"/>
                </a:lnTo>
                <a:lnTo>
                  <a:pt x="214" y="820"/>
                </a:lnTo>
                <a:lnTo>
                  <a:pt x="198" y="801"/>
                </a:lnTo>
                <a:lnTo>
                  <a:pt x="196" y="795"/>
                </a:lnTo>
                <a:lnTo>
                  <a:pt x="166" y="797"/>
                </a:lnTo>
                <a:lnTo>
                  <a:pt x="137" y="791"/>
                </a:lnTo>
                <a:lnTo>
                  <a:pt x="112" y="782"/>
                </a:lnTo>
                <a:lnTo>
                  <a:pt x="87" y="768"/>
                </a:lnTo>
                <a:lnTo>
                  <a:pt x="68" y="751"/>
                </a:lnTo>
                <a:lnTo>
                  <a:pt x="50" y="730"/>
                </a:lnTo>
                <a:lnTo>
                  <a:pt x="39" y="705"/>
                </a:lnTo>
                <a:lnTo>
                  <a:pt x="33" y="678"/>
                </a:lnTo>
                <a:lnTo>
                  <a:pt x="33" y="649"/>
                </a:lnTo>
                <a:lnTo>
                  <a:pt x="39" y="622"/>
                </a:lnTo>
                <a:lnTo>
                  <a:pt x="52" y="596"/>
                </a:lnTo>
                <a:lnTo>
                  <a:pt x="71" y="572"/>
                </a:lnTo>
                <a:lnTo>
                  <a:pt x="48" y="557"/>
                </a:lnTo>
                <a:lnTo>
                  <a:pt x="29" y="536"/>
                </a:lnTo>
                <a:lnTo>
                  <a:pt x="14" y="515"/>
                </a:lnTo>
                <a:lnTo>
                  <a:pt x="4" y="490"/>
                </a:lnTo>
                <a:lnTo>
                  <a:pt x="0" y="465"/>
                </a:lnTo>
                <a:lnTo>
                  <a:pt x="0" y="440"/>
                </a:lnTo>
                <a:lnTo>
                  <a:pt x="6" y="413"/>
                </a:lnTo>
                <a:lnTo>
                  <a:pt x="20" y="388"/>
                </a:lnTo>
                <a:lnTo>
                  <a:pt x="41" y="363"/>
                </a:lnTo>
                <a:lnTo>
                  <a:pt x="66" y="344"/>
                </a:lnTo>
                <a:lnTo>
                  <a:pt x="96" y="331"/>
                </a:lnTo>
                <a:lnTo>
                  <a:pt x="131" y="323"/>
                </a:lnTo>
                <a:lnTo>
                  <a:pt x="131" y="321"/>
                </a:lnTo>
              </a:path>
            </a:pathLst>
          </a:custGeom>
          <a:noFill/>
          <a:ln w="2540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565A5C"/>
                </a:solidFill>
                <a:effectLst/>
                <a:uLnTx/>
                <a:uFillTx/>
                <a:latin typeface="Arial"/>
                <a:ea typeface="+mn-ea"/>
                <a:cs typeface="+mn-cs"/>
              </a:rPr>
              <a:t>Let patients know upfront what to expect– there will be issues... call for </a:t>
            </a:r>
            <a:br>
              <a:rPr kumimoji="0" lang="de-DE" sz="1200" b="1" i="0" u="none" strike="noStrike" kern="1200" cap="none" spc="0" normalizeH="0" baseline="0" noProof="0" dirty="0">
                <a:ln>
                  <a:noFill/>
                </a:ln>
                <a:solidFill>
                  <a:srgbClr val="565A5C"/>
                </a:solidFill>
                <a:effectLst/>
                <a:uLnTx/>
                <a:uFillTx/>
                <a:latin typeface="Arial"/>
                <a:ea typeface="+mn-ea"/>
                <a:cs typeface="+mn-cs"/>
              </a:rPr>
            </a:br>
            <a:r>
              <a:rPr kumimoji="0" lang="de-DE" sz="1200" b="1" i="0" u="none" strike="noStrike" kern="1200" cap="none" spc="0" normalizeH="0" baseline="0" noProof="0" dirty="0">
                <a:ln>
                  <a:noFill/>
                </a:ln>
                <a:solidFill>
                  <a:srgbClr val="565A5C"/>
                </a:solidFill>
                <a:effectLst/>
                <a:uLnTx/>
                <a:uFillTx/>
                <a:latin typeface="Arial"/>
                <a:ea typeface="+mn-ea"/>
                <a:cs typeface="+mn-cs"/>
              </a:rPr>
              <a:t>help</a:t>
            </a:r>
          </a:p>
        </p:txBody>
      </p:sp>
      <p:sp>
        <p:nvSpPr>
          <p:cNvPr id="22" name="Freeform 64">
            <a:extLst>
              <a:ext uri="{FF2B5EF4-FFF2-40B4-BE49-F238E27FC236}">
                <a16:creationId xmlns:a16="http://schemas.microsoft.com/office/drawing/2014/main" id="{F6118CAA-6795-4231-A4AA-712220417ECA}"/>
              </a:ext>
            </a:extLst>
          </p:cNvPr>
          <p:cNvSpPr>
            <a:spLocks/>
          </p:cNvSpPr>
          <p:nvPr/>
        </p:nvSpPr>
        <p:spPr bwMode="auto">
          <a:xfrm>
            <a:off x="10317225" y="1265129"/>
            <a:ext cx="1717007" cy="1098739"/>
          </a:xfrm>
          <a:custGeom>
            <a:avLst/>
            <a:gdLst>
              <a:gd name="T0" fmla="*/ 129 w 1452"/>
              <a:gd name="T1" fmla="*/ 279 h 974"/>
              <a:gd name="T2" fmla="*/ 144 w 1452"/>
              <a:gd name="T3" fmla="*/ 219 h 974"/>
              <a:gd name="T4" fmla="*/ 206 w 1452"/>
              <a:gd name="T5" fmla="*/ 139 h 974"/>
              <a:gd name="T6" fmla="*/ 304 w 1452"/>
              <a:gd name="T7" fmla="*/ 91 h 974"/>
              <a:gd name="T8" fmla="*/ 402 w 1452"/>
              <a:gd name="T9" fmla="*/ 89 h 974"/>
              <a:gd name="T10" fmla="*/ 492 w 1452"/>
              <a:gd name="T11" fmla="*/ 87 h 974"/>
              <a:gd name="T12" fmla="*/ 576 w 1452"/>
              <a:gd name="T13" fmla="*/ 35 h 974"/>
              <a:gd name="T14" fmla="*/ 680 w 1452"/>
              <a:gd name="T15" fmla="*/ 33 h 974"/>
              <a:gd name="T16" fmla="*/ 755 w 1452"/>
              <a:gd name="T17" fmla="*/ 73 h 974"/>
              <a:gd name="T18" fmla="*/ 814 w 1452"/>
              <a:gd name="T19" fmla="*/ 18 h 974"/>
              <a:gd name="T20" fmla="*/ 895 w 1452"/>
              <a:gd name="T21" fmla="*/ 0 h 974"/>
              <a:gd name="T22" fmla="*/ 979 w 1452"/>
              <a:gd name="T23" fmla="*/ 31 h 974"/>
              <a:gd name="T24" fmla="*/ 1054 w 1452"/>
              <a:gd name="T25" fmla="*/ 16 h 974"/>
              <a:gd name="T26" fmla="*/ 1145 w 1452"/>
              <a:gd name="T27" fmla="*/ 0 h 974"/>
              <a:gd name="T28" fmla="*/ 1233 w 1452"/>
              <a:gd name="T29" fmla="*/ 35 h 974"/>
              <a:gd name="T30" fmla="*/ 1281 w 1452"/>
              <a:gd name="T31" fmla="*/ 98 h 974"/>
              <a:gd name="T32" fmla="*/ 1352 w 1452"/>
              <a:gd name="T33" fmla="*/ 152 h 974"/>
              <a:gd name="T34" fmla="*/ 1409 w 1452"/>
              <a:gd name="T35" fmla="*/ 227 h 974"/>
              <a:gd name="T36" fmla="*/ 1417 w 1452"/>
              <a:gd name="T37" fmla="*/ 307 h 974"/>
              <a:gd name="T38" fmla="*/ 1419 w 1452"/>
              <a:gd name="T39" fmla="*/ 363 h 974"/>
              <a:gd name="T40" fmla="*/ 1446 w 1452"/>
              <a:gd name="T41" fmla="*/ 419 h 974"/>
              <a:gd name="T42" fmla="*/ 1452 w 1452"/>
              <a:gd name="T43" fmla="*/ 478 h 974"/>
              <a:gd name="T44" fmla="*/ 1440 w 1452"/>
              <a:gd name="T45" fmla="*/ 538 h 974"/>
              <a:gd name="T46" fmla="*/ 1411 w 1452"/>
              <a:gd name="T47" fmla="*/ 592 h 974"/>
              <a:gd name="T48" fmla="*/ 1363 w 1452"/>
              <a:gd name="T49" fmla="*/ 636 h 974"/>
              <a:gd name="T50" fmla="*/ 1287 w 1452"/>
              <a:gd name="T51" fmla="*/ 672 h 974"/>
              <a:gd name="T52" fmla="*/ 1252 w 1452"/>
              <a:gd name="T53" fmla="*/ 713 h 974"/>
              <a:gd name="T54" fmla="*/ 1198 w 1452"/>
              <a:gd name="T55" fmla="*/ 803 h 974"/>
              <a:gd name="T56" fmla="*/ 1100 w 1452"/>
              <a:gd name="T57" fmla="*/ 849 h 974"/>
              <a:gd name="T58" fmla="*/ 1008 w 1452"/>
              <a:gd name="T59" fmla="*/ 845 h 974"/>
              <a:gd name="T60" fmla="*/ 953 w 1452"/>
              <a:gd name="T61" fmla="*/ 847 h 974"/>
              <a:gd name="T62" fmla="*/ 885 w 1452"/>
              <a:gd name="T63" fmla="*/ 928 h 974"/>
              <a:gd name="T64" fmla="*/ 789 w 1452"/>
              <a:gd name="T65" fmla="*/ 970 h 974"/>
              <a:gd name="T66" fmla="*/ 722 w 1452"/>
              <a:gd name="T67" fmla="*/ 972 h 974"/>
              <a:gd name="T68" fmla="*/ 642 w 1452"/>
              <a:gd name="T69" fmla="*/ 951 h 974"/>
              <a:gd name="T70" fmla="*/ 553 w 1452"/>
              <a:gd name="T71" fmla="*/ 882 h 974"/>
              <a:gd name="T72" fmla="*/ 482 w 1452"/>
              <a:gd name="T73" fmla="*/ 908 h 974"/>
              <a:gd name="T74" fmla="*/ 407 w 1452"/>
              <a:gd name="T75" fmla="*/ 914 h 974"/>
              <a:gd name="T76" fmla="*/ 334 w 1452"/>
              <a:gd name="T77" fmla="*/ 901 h 974"/>
              <a:gd name="T78" fmla="*/ 267 w 1452"/>
              <a:gd name="T79" fmla="*/ 870 h 974"/>
              <a:gd name="T80" fmla="*/ 214 w 1452"/>
              <a:gd name="T81" fmla="*/ 820 h 974"/>
              <a:gd name="T82" fmla="*/ 166 w 1452"/>
              <a:gd name="T83" fmla="*/ 797 h 974"/>
              <a:gd name="T84" fmla="*/ 87 w 1452"/>
              <a:gd name="T85" fmla="*/ 768 h 974"/>
              <a:gd name="T86" fmla="*/ 39 w 1452"/>
              <a:gd name="T87" fmla="*/ 705 h 974"/>
              <a:gd name="T88" fmla="*/ 39 w 1452"/>
              <a:gd name="T89" fmla="*/ 622 h 974"/>
              <a:gd name="T90" fmla="*/ 48 w 1452"/>
              <a:gd name="T91" fmla="*/ 557 h 974"/>
              <a:gd name="T92" fmla="*/ 4 w 1452"/>
              <a:gd name="T93" fmla="*/ 490 h 974"/>
              <a:gd name="T94" fmla="*/ 6 w 1452"/>
              <a:gd name="T95" fmla="*/ 413 h 974"/>
              <a:gd name="T96" fmla="*/ 66 w 1452"/>
              <a:gd name="T97" fmla="*/ 344 h 974"/>
              <a:gd name="T98" fmla="*/ 131 w 1452"/>
              <a:gd name="T99" fmla="*/ 321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2" h="974">
                <a:moveTo>
                  <a:pt x="131" y="321"/>
                </a:moveTo>
                <a:lnTo>
                  <a:pt x="129" y="300"/>
                </a:lnTo>
                <a:lnTo>
                  <a:pt x="129" y="279"/>
                </a:lnTo>
                <a:lnTo>
                  <a:pt x="133" y="258"/>
                </a:lnTo>
                <a:lnTo>
                  <a:pt x="137" y="238"/>
                </a:lnTo>
                <a:lnTo>
                  <a:pt x="144" y="219"/>
                </a:lnTo>
                <a:lnTo>
                  <a:pt x="152" y="200"/>
                </a:lnTo>
                <a:lnTo>
                  <a:pt x="175" y="167"/>
                </a:lnTo>
                <a:lnTo>
                  <a:pt x="206" y="139"/>
                </a:lnTo>
                <a:lnTo>
                  <a:pt x="240" y="114"/>
                </a:lnTo>
                <a:lnTo>
                  <a:pt x="281" y="96"/>
                </a:lnTo>
                <a:lnTo>
                  <a:pt x="304" y="91"/>
                </a:lnTo>
                <a:lnTo>
                  <a:pt x="325" y="87"/>
                </a:lnTo>
                <a:lnTo>
                  <a:pt x="363" y="85"/>
                </a:lnTo>
                <a:lnTo>
                  <a:pt x="402" y="89"/>
                </a:lnTo>
                <a:lnTo>
                  <a:pt x="436" y="98"/>
                </a:lnTo>
                <a:lnTo>
                  <a:pt x="471" y="114"/>
                </a:lnTo>
                <a:lnTo>
                  <a:pt x="492" y="87"/>
                </a:lnTo>
                <a:lnTo>
                  <a:pt x="517" y="64"/>
                </a:lnTo>
                <a:lnTo>
                  <a:pt x="546" y="46"/>
                </a:lnTo>
                <a:lnTo>
                  <a:pt x="576" y="35"/>
                </a:lnTo>
                <a:lnTo>
                  <a:pt x="611" y="27"/>
                </a:lnTo>
                <a:lnTo>
                  <a:pt x="645" y="27"/>
                </a:lnTo>
                <a:lnTo>
                  <a:pt x="680" y="33"/>
                </a:lnTo>
                <a:lnTo>
                  <a:pt x="713" y="46"/>
                </a:lnTo>
                <a:lnTo>
                  <a:pt x="736" y="58"/>
                </a:lnTo>
                <a:lnTo>
                  <a:pt x="755" y="73"/>
                </a:lnTo>
                <a:lnTo>
                  <a:pt x="770" y="50"/>
                </a:lnTo>
                <a:lnTo>
                  <a:pt x="791" y="31"/>
                </a:lnTo>
                <a:lnTo>
                  <a:pt x="814" y="18"/>
                </a:lnTo>
                <a:lnTo>
                  <a:pt x="839" y="6"/>
                </a:lnTo>
                <a:lnTo>
                  <a:pt x="866" y="0"/>
                </a:lnTo>
                <a:lnTo>
                  <a:pt x="895" y="0"/>
                </a:lnTo>
                <a:lnTo>
                  <a:pt x="924" y="4"/>
                </a:lnTo>
                <a:lnTo>
                  <a:pt x="951" y="14"/>
                </a:lnTo>
                <a:lnTo>
                  <a:pt x="979" y="31"/>
                </a:lnTo>
                <a:lnTo>
                  <a:pt x="1003" y="52"/>
                </a:lnTo>
                <a:lnTo>
                  <a:pt x="1027" y="31"/>
                </a:lnTo>
                <a:lnTo>
                  <a:pt x="1054" y="16"/>
                </a:lnTo>
                <a:lnTo>
                  <a:pt x="1083" y="6"/>
                </a:lnTo>
                <a:lnTo>
                  <a:pt x="1114" y="0"/>
                </a:lnTo>
                <a:lnTo>
                  <a:pt x="1145" y="0"/>
                </a:lnTo>
                <a:lnTo>
                  <a:pt x="1175" y="6"/>
                </a:lnTo>
                <a:lnTo>
                  <a:pt x="1206" y="18"/>
                </a:lnTo>
                <a:lnTo>
                  <a:pt x="1233" y="35"/>
                </a:lnTo>
                <a:lnTo>
                  <a:pt x="1252" y="54"/>
                </a:lnTo>
                <a:lnTo>
                  <a:pt x="1269" y="75"/>
                </a:lnTo>
                <a:lnTo>
                  <a:pt x="1281" y="98"/>
                </a:lnTo>
                <a:lnTo>
                  <a:pt x="1289" y="123"/>
                </a:lnTo>
                <a:lnTo>
                  <a:pt x="1321" y="135"/>
                </a:lnTo>
                <a:lnTo>
                  <a:pt x="1352" y="152"/>
                </a:lnTo>
                <a:lnTo>
                  <a:pt x="1377" y="173"/>
                </a:lnTo>
                <a:lnTo>
                  <a:pt x="1396" y="198"/>
                </a:lnTo>
                <a:lnTo>
                  <a:pt x="1409" y="227"/>
                </a:lnTo>
                <a:lnTo>
                  <a:pt x="1419" y="258"/>
                </a:lnTo>
                <a:lnTo>
                  <a:pt x="1419" y="290"/>
                </a:lnTo>
                <a:lnTo>
                  <a:pt x="1417" y="307"/>
                </a:lnTo>
                <a:lnTo>
                  <a:pt x="1413" y="323"/>
                </a:lnTo>
                <a:lnTo>
                  <a:pt x="1406" y="344"/>
                </a:lnTo>
                <a:lnTo>
                  <a:pt x="1419" y="363"/>
                </a:lnTo>
                <a:lnTo>
                  <a:pt x="1431" y="380"/>
                </a:lnTo>
                <a:lnTo>
                  <a:pt x="1438" y="400"/>
                </a:lnTo>
                <a:lnTo>
                  <a:pt x="1446" y="419"/>
                </a:lnTo>
                <a:lnTo>
                  <a:pt x="1450" y="438"/>
                </a:lnTo>
                <a:lnTo>
                  <a:pt x="1452" y="459"/>
                </a:lnTo>
                <a:lnTo>
                  <a:pt x="1452" y="478"/>
                </a:lnTo>
                <a:lnTo>
                  <a:pt x="1450" y="498"/>
                </a:lnTo>
                <a:lnTo>
                  <a:pt x="1446" y="519"/>
                </a:lnTo>
                <a:lnTo>
                  <a:pt x="1440" y="538"/>
                </a:lnTo>
                <a:lnTo>
                  <a:pt x="1433" y="555"/>
                </a:lnTo>
                <a:lnTo>
                  <a:pt x="1423" y="574"/>
                </a:lnTo>
                <a:lnTo>
                  <a:pt x="1411" y="592"/>
                </a:lnTo>
                <a:lnTo>
                  <a:pt x="1398" y="607"/>
                </a:lnTo>
                <a:lnTo>
                  <a:pt x="1381" y="622"/>
                </a:lnTo>
                <a:lnTo>
                  <a:pt x="1363" y="636"/>
                </a:lnTo>
                <a:lnTo>
                  <a:pt x="1338" y="651"/>
                </a:lnTo>
                <a:lnTo>
                  <a:pt x="1314" y="663"/>
                </a:lnTo>
                <a:lnTo>
                  <a:pt x="1287" y="672"/>
                </a:lnTo>
                <a:lnTo>
                  <a:pt x="1258" y="678"/>
                </a:lnTo>
                <a:lnTo>
                  <a:pt x="1256" y="695"/>
                </a:lnTo>
                <a:lnTo>
                  <a:pt x="1252" y="713"/>
                </a:lnTo>
                <a:lnTo>
                  <a:pt x="1241" y="745"/>
                </a:lnTo>
                <a:lnTo>
                  <a:pt x="1223" y="776"/>
                </a:lnTo>
                <a:lnTo>
                  <a:pt x="1198" y="803"/>
                </a:lnTo>
                <a:lnTo>
                  <a:pt x="1170" y="824"/>
                </a:lnTo>
                <a:lnTo>
                  <a:pt x="1137" y="839"/>
                </a:lnTo>
                <a:lnTo>
                  <a:pt x="1100" y="849"/>
                </a:lnTo>
                <a:lnTo>
                  <a:pt x="1062" y="853"/>
                </a:lnTo>
                <a:lnTo>
                  <a:pt x="1035" y="851"/>
                </a:lnTo>
                <a:lnTo>
                  <a:pt x="1008" y="845"/>
                </a:lnTo>
                <a:lnTo>
                  <a:pt x="983" y="837"/>
                </a:lnTo>
                <a:lnTo>
                  <a:pt x="960" y="826"/>
                </a:lnTo>
                <a:lnTo>
                  <a:pt x="953" y="847"/>
                </a:lnTo>
                <a:lnTo>
                  <a:pt x="943" y="864"/>
                </a:lnTo>
                <a:lnTo>
                  <a:pt x="918" y="899"/>
                </a:lnTo>
                <a:lnTo>
                  <a:pt x="885" y="928"/>
                </a:lnTo>
                <a:lnTo>
                  <a:pt x="849" y="949"/>
                </a:lnTo>
                <a:lnTo>
                  <a:pt x="811" y="964"/>
                </a:lnTo>
                <a:lnTo>
                  <a:pt x="789" y="970"/>
                </a:lnTo>
                <a:lnTo>
                  <a:pt x="766" y="972"/>
                </a:lnTo>
                <a:lnTo>
                  <a:pt x="745" y="974"/>
                </a:lnTo>
                <a:lnTo>
                  <a:pt x="722" y="972"/>
                </a:lnTo>
                <a:lnTo>
                  <a:pt x="699" y="970"/>
                </a:lnTo>
                <a:lnTo>
                  <a:pt x="676" y="964"/>
                </a:lnTo>
                <a:lnTo>
                  <a:pt x="642" y="951"/>
                </a:lnTo>
                <a:lnTo>
                  <a:pt x="607" y="933"/>
                </a:lnTo>
                <a:lnTo>
                  <a:pt x="578" y="908"/>
                </a:lnTo>
                <a:lnTo>
                  <a:pt x="553" y="882"/>
                </a:lnTo>
                <a:lnTo>
                  <a:pt x="530" y="893"/>
                </a:lnTo>
                <a:lnTo>
                  <a:pt x="507" y="903"/>
                </a:lnTo>
                <a:lnTo>
                  <a:pt x="482" y="908"/>
                </a:lnTo>
                <a:lnTo>
                  <a:pt x="457" y="912"/>
                </a:lnTo>
                <a:lnTo>
                  <a:pt x="432" y="914"/>
                </a:lnTo>
                <a:lnTo>
                  <a:pt x="407" y="914"/>
                </a:lnTo>
                <a:lnTo>
                  <a:pt x="382" y="912"/>
                </a:lnTo>
                <a:lnTo>
                  <a:pt x="357" y="908"/>
                </a:lnTo>
                <a:lnTo>
                  <a:pt x="334" y="901"/>
                </a:lnTo>
                <a:lnTo>
                  <a:pt x="311" y="893"/>
                </a:lnTo>
                <a:lnTo>
                  <a:pt x="288" y="882"/>
                </a:lnTo>
                <a:lnTo>
                  <a:pt x="267" y="870"/>
                </a:lnTo>
                <a:lnTo>
                  <a:pt x="248" y="855"/>
                </a:lnTo>
                <a:lnTo>
                  <a:pt x="229" y="839"/>
                </a:lnTo>
                <a:lnTo>
                  <a:pt x="214" y="820"/>
                </a:lnTo>
                <a:lnTo>
                  <a:pt x="198" y="801"/>
                </a:lnTo>
                <a:lnTo>
                  <a:pt x="196" y="795"/>
                </a:lnTo>
                <a:lnTo>
                  <a:pt x="166" y="797"/>
                </a:lnTo>
                <a:lnTo>
                  <a:pt x="137" y="791"/>
                </a:lnTo>
                <a:lnTo>
                  <a:pt x="112" y="782"/>
                </a:lnTo>
                <a:lnTo>
                  <a:pt x="87" y="768"/>
                </a:lnTo>
                <a:lnTo>
                  <a:pt x="68" y="751"/>
                </a:lnTo>
                <a:lnTo>
                  <a:pt x="50" y="730"/>
                </a:lnTo>
                <a:lnTo>
                  <a:pt x="39" y="705"/>
                </a:lnTo>
                <a:lnTo>
                  <a:pt x="33" y="678"/>
                </a:lnTo>
                <a:lnTo>
                  <a:pt x="33" y="649"/>
                </a:lnTo>
                <a:lnTo>
                  <a:pt x="39" y="622"/>
                </a:lnTo>
                <a:lnTo>
                  <a:pt x="52" y="596"/>
                </a:lnTo>
                <a:lnTo>
                  <a:pt x="71" y="572"/>
                </a:lnTo>
                <a:lnTo>
                  <a:pt x="48" y="557"/>
                </a:lnTo>
                <a:lnTo>
                  <a:pt x="29" y="536"/>
                </a:lnTo>
                <a:lnTo>
                  <a:pt x="14" y="515"/>
                </a:lnTo>
                <a:lnTo>
                  <a:pt x="4" y="490"/>
                </a:lnTo>
                <a:lnTo>
                  <a:pt x="0" y="465"/>
                </a:lnTo>
                <a:lnTo>
                  <a:pt x="0" y="440"/>
                </a:lnTo>
                <a:lnTo>
                  <a:pt x="6" y="413"/>
                </a:lnTo>
                <a:lnTo>
                  <a:pt x="20" y="388"/>
                </a:lnTo>
                <a:lnTo>
                  <a:pt x="41" y="363"/>
                </a:lnTo>
                <a:lnTo>
                  <a:pt x="66" y="344"/>
                </a:lnTo>
                <a:lnTo>
                  <a:pt x="96" y="331"/>
                </a:lnTo>
                <a:lnTo>
                  <a:pt x="131" y="323"/>
                </a:lnTo>
                <a:lnTo>
                  <a:pt x="131" y="321"/>
                </a:lnTo>
              </a:path>
            </a:pathLst>
          </a:custGeom>
          <a:noFill/>
          <a:ln w="2540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565A5C"/>
                </a:solidFill>
                <a:effectLst/>
                <a:uLnTx/>
                <a:uFillTx/>
                <a:latin typeface="Arial"/>
                <a:ea typeface="+mn-ea"/>
                <a:cs typeface="+mn-cs"/>
              </a:rPr>
              <a:t>Call/message </a:t>
            </a:r>
            <a:br>
              <a:rPr kumimoji="0" lang="de-DE" sz="1200" b="1" i="0" u="none" strike="noStrike" kern="1200" cap="none" spc="0" normalizeH="0" baseline="0" noProof="0" dirty="0">
                <a:ln>
                  <a:noFill/>
                </a:ln>
                <a:solidFill>
                  <a:srgbClr val="565A5C"/>
                </a:solidFill>
                <a:effectLst/>
                <a:uLnTx/>
                <a:uFillTx/>
                <a:latin typeface="Arial"/>
                <a:ea typeface="+mn-ea"/>
                <a:cs typeface="+mn-cs"/>
              </a:rPr>
            </a:br>
            <a:r>
              <a:rPr kumimoji="0" lang="de-DE" sz="1200" b="1" i="0" u="none" strike="noStrike" kern="1200" cap="none" spc="0" normalizeH="0" baseline="0" noProof="0" dirty="0">
                <a:ln>
                  <a:noFill/>
                </a:ln>
                <a:solidFill>
                  <a:srgbClr val="565A5C"/>
                </a:solidFill>
                <a:effectLst/>
                <a:uLnTx/>
                <a:uFillTx/>
                <a:latin typeface="Arial"/>
                <a:ea typeface="+mn-ea"/>
                <a:cs typeface="+mn-cs"/>
              </a:rPr>
              <a:t>patient to check-in days/weeks after starting CGM</a:t>
            </a:r>
          </a:p>
        </p:txBody>
      </p:sp>
      <p:sp>
        <p:nvSpPr>
          <p:cNvPr id="25" name="Explosion 1 54">
            <a:extLst>
              <a:ext uri="{FF2B5EF4-FFF2-40B4-BE49-F238E27FC236}">
                <a16:creationId xmlns:a16="http://schemas.microsoft.com/office/drawing/2014/main" id="{CECD2E10-FA11-43E1-A36C-34240C5F5DC4}"/>
              </a:ext>
            </a:extLst>
          </p:cNvPr>
          <p:cNvSpPr/>
          <p:nvPr/>
        </p:nvSpPr>
        <p:spPr>
          <a:xfrm>
            <a:off x="1993600" y="5327682"/>
            <a:ext cx="2207022" cy="1471595"/>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Arial"/>
                <a:ea typeface="+mn-ea"/>
                <a:cs typeface="+mn-cs"/>
              </a:rPr>
              <a:t>I didn’t ask for help because I didn’t want to complain</a:t>
            </a:r>
          </a:p>
        </p:txBody>
      </p:sp>
      <p:sp>
        <p:nvSpPr>
          <p:cNvPr id="30" name="Explosion 1 54">
            <a:extLst>
              <a:ext uri="{FF2B5EF4-FFF2-40B4-BE49-F238E27FC236}">
                <a16:creationId xmlns:a16="http://schemas.microsoft.com/office/drawing/2014/main" id="{127B4F7A-01B8-4D5C-A1BB-E02257D25D9F}"/>
              </a:ext>
            </a:extLst>
          </p:cNvPr>
          <p:cNvSpPr/>
          <p:nvPr/>
        </p:nvSpPr>
        <p:spPr>
          <a:xfrm>
            <a:off x="7099106" y="5363665"/>
            <a:ext cx="2311771" cy="1471595"/>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Arial"/>
                <a:ea typeface="+mn-ea"/>
                <a:cs typeface="+mn-cs"/>
              </a:rPr>
              <a:t>When first started—</a:t>
            </a:r>
            <a:br>
              <a:rPr kumimoji="0" lang="en-US" sz="1100" b="0" i="0" u="none" strike="noStrike" kern="1200" cap="none" spc="0" normalizeH="0" baseline="0" noProof="0" dirty="0">
                <a:ln>
                  <a:noFill/>
                </a:ln>
                <a:solidFill>
                  <a:sysClr val="windowText" lastClr="000000"/>
                </a:solidFill>
                <a:effectLst/>
                <a:uLnTx/>
                <a:uFillTx/>
                <a:latin typeface="Arial"/>
                <a:ea typeface="+mn-ea"/>
                <a:cs typeface="+mn-cs"/>
              </a:rPr>
            </a:br>
            <a:r>
              <a:rPr kumimoji="0" lang="en-US" sz="1100" b="0" i="0" u="none" strike="noStrike" kern="1200" cap="none" spc="0" normalizeH="0" baseline="0" noProof="0" dirty="0">
                <a:ln>
                  <a:noFill/>
                </a:ln>
                <a:solidFill>
                  <a:sysClr val="windowText" lastClr="000000"/>
                </a:solidFill>
                <a:effectLst/>
                <a:uLnTx/>
                <a:uFillTx/>
                <a:latin typeface="Arial"/>
                <a:ea typeface="+mn-ea"/>
                <a:cs typeface="+mn-cs"/>
              </a:rPr>
              <a:t>It felt weird, tight.  Painful for about </a:t>
            </a:r>
            <a:br>
              <a:rPr kumimoji="0" lang="en-US" sz="1100" b="0" i="0" u="none" strike="noStrike" kern="1200" cap="none" spc="0" normalizeH="0" baseline="0" noProof="0" dirty="0">
                <a:ln>
                  <a:noFill/>
                </a:ln>
                <a:solidFill>
                  <a:sysClr val="windowText" lastClr="000000"/>
                </a:solidFill>
                <a:effectLst/>
                <a:uLnTx/>
                <a:uFillTx/>
                <a:latin typeface="Arial"/>
                <a:ea typeface="+mn-ea"/>
                <a:cs typeface="+mn-cs"/>
              </a:rPr>
            </a:br>
            <a:r>
              <a:rPr kumimoji="0" lang="en-US" sz="1100" b="0" i="0" u="none" strike="noStrike" kern="1200" cap="none" spc="0" normalizeH="0" baseline="0" noProof="0" dirty="0">
                <a:ln>
                  <a:noFill/>
                </a:ln>
                <a:solidFill>
                  <a:sysClr val="windowText" lastClr="000000"/>
                </a:solidFill>
                <a:effectLst/>
                <a:uLnTx/>
                <a:uFillTx/>
                <a:latin typeface="Arial"/>
                <a:ea typeface="+mn-ea"/>
                <a:cs typeface="+mn-cs"/>
              </a:rPr>
              <a:t>a day</a:t>
            </a:r>
          </a:p>
        </p:txBody>
      </p:sp>
      <p:sp>
        <p:nvSpPr>
          <p:cNvPr id="31" name="Explosion 1 54">
            <a:extLst>
              <a:ext uri="{FF2B5EF4-FFF2-40B4-BE49-F238E27FC236}">
                <a16:creationId xmlns:a16="http://schemas.microsoft.com/office/drawing/2014/main" id="{CB9F9863-9361-4014-BB92-9EE59B4659E3}"/>
              </a:ext>
            </a:extLst>
          </p:cNvPr>
          <p:cNvSpPr/>
          <p:nvPr/>
        </p:nvSpPr>
        <p:spPr>
          <a:xfrm>
            <a:off x="9613886" y="3929654"/>
            <a:ext cx="2207022" cy="1471595"/>
          </a:xfrm>
          <a:prstGeom prst="irregularSeal1">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The sensor looked scary. I was afraid of having something on me</a:t>
            </a:r>
          </a:p>
        </p:txBody>
      </p:sp>
      <p:sp>
        <p:nvSpPr>
          <p:cNvPr id="32" name="Explosion 1 54">
            <a:extLst>
              <a:ext uri="{FF2B5EF4-FFF2-40B4-BE49-F238E27FC236}">
                <a16:creationId xmlns:a16="http://schemas.microsoft.com/office/drawing/2014/main" id="{48122D26-878A-4893-A4E1-40ACC19340BF}"/>
              </a:ext>
            </a:extLst>
          </p:cNvPr>
          <p:cNvSpPr/>
          <p:nvPr/>
        </p:nvSpPr>
        <p:spPr>
          <a:xfrm>
            <a:off x="9322228" y="5327682"/>
            <a:ext cx="2207022" cy="1471595"/>
          </a:xfrm>
          <a:prstGeom prst="irregularSeal1">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ysClr val="windowText" lastClr="000000"/>
                </a:solidFill>
                <a:effectLst/>
                <a:uLnTx/>
                <a:uFillTx/>
                <a:latin typeface="Arial"/>
                <a:ea typeface="+mn-ea"/>
                <a:cs typeface="+mn-cs"/>
              </a:rPr>
              <a:t>I was afraid of having loud/ obnoxious alarms</a:t>
            </a:r>
          </a:p>
        </p:txBody>
      </p:sp>
      <p:sp>
        <p:nvSpPr>
          <p:cNvPr id="33" name="Explosion 1 54">
            <a:extLst>
              <a:ext uri="{FF2B5EF4-FFF2-40B4-BE49-F238E27FC236}">
                <a16:creationId xmlns:a16="http://schemas.microsoft.com/office/drawing/2014/main" id="{1CFAFEAA-D870-4772-8E1C-F7A9FA92313C}"/>
              </a:ext>
            </a:extLst>
          </p:cNvPr>
          <p:cNvSpPr/>
          <p:nvPr/>
        </p:nvSpPr>
        <p:spPr>
          <a:xfrm>
            <a:off x="7397252" y="3950024"/>
            <a:ext cx="2207022" cy="1471595"/>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Arial"/>
                <a:ea typeface="+mn-ea"/>
                <a:cs typeface="+mn-cs"/>
              </a:rPr>
              <a:t>I left appt not feeling fully aware of CGM</a:t>
            </a:r>
          </a:p>
        </p:txBody>
      </p:sp>
      <p:sp>
        <p:nvSpPr>
          <p:cNvPr id="34" name="Explosion 1 54">
            <a:extLst>
              <a:ext uri="{FF2B5EF4-FFF2-40B4-BE49-F238E27FC236}">
                <a16:creationId xmlns:a16="http://schemas.microsoft.com/office/drawing/2014/main" id="{49B0F2AB-8F31-4EE9-BEEE-BBC0FFA8F2D5}"/>
              </a:ext>
            </a:extLst>
          </p:cNvPr>
          <p:cNvSpPr/>
          <p:nvPr/>
        </p:nvSpPr>
        <p:spPr>
          <a:xfrm>
            <a:off x="504865" y="4171786"/>
            <a:ext cx="2207022" cy="1471595"/>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Arial"/>
                <a:ea typeface="+mn-ea"/>
                <a:cs typeface="+mn-cs"/>
              </a:rPr>
              <a:t>Families don’t know the process, it’s very hard– a HEADACHE</a:t>
            </a:r>
          </a:p>
        </p:txBody>
      </p:sp>
      <p:sp>
        <p:nvSpPr>
          <p:cNvPr id="36" name="Explosion 1 54">
            <a:extLst>
              <a:ext uri="{FF2B5EF4-FFF2-40B4-BE49-F238E27FC236}">
                <a16:creationId xmlns:a16="http://schemas.microsoft.com/office/drawing/2014/main" id="{8BCDF556-3AFF-4687-A4D7-EE2A56F7AA65}"/>
              </a:ext>
            </a:extLst>
          </p:cNvPr>
          <p:cNvSpPr/>
          <p:nvPr/>
        </p:nvSpPr>
        <p:spPr>
          <a:xfrm>
            <a:off x="4808764" y="4815469"/>
            <a:ext cx="2444311" cy="1600419"/>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ysClr val="windowText" lastClr="000000"/>
                </a:solidFill>
                <a:effectLst/>
                <a:uLnTx/>
                <a:uFillTx/>
                <a:latin typeface="Arial"/>
                <a:ea typeface="+mn-ea"/>
                <a:cs typeface="+mn-cs"/>
              </a:rPr>
              <a:t>Sometimes </a:t>
            </a:r>
            <a:br>
              <a:rPr kumimoji="0" lang="en-US" sz="950" b="0" i="0" u="none" strike="noStrike" kern="1200" cap="none" spc="0" normalizeH="0" baseline="0" noProof="0" dirty="0">
                <a:ln>
                  <a:noFill/>
                </a:ln>
                <a:solidFill>
                  <a:sysClr val="windowText" lastClr="000000"/>
                </a:solidFill>
                <a:effectLst/>
                <a:uLnTx/>
                <a:uFillTx/>
                <a:latin typeface="Arial"/>
                <a:ea typeface="+mn-ea"/>
                <a:cs typeface="+mn-cs"/>
              </a:rPr>
            </a:br>
            <a:r>
              <a:rPr kumimoji="0" lang="en-US" sz="950" b="0" i="0" u="none" strike="noStrike" kern="1200" cap="none" spc="0" normalizeH="0" baseline="0" noProof="0" dirty="0">
                <a:ln>
                  <a:noFill/>
                </a:ln>
                <a:solidFill>
                  <a:sysClr val="windowText" lastClr="000000"/>
                </a:solidFill>
                <a:effectLst/>
                <a:uLnTx/>
                <a:uFillTx/>
                <a:latin typeface="Arial"/>
                <a:ea typeface="+mn-ea"/>
                <a:cs typeface="+mn-cs"/>
              </a:rPr>
              <a:t>insurance company or DME asks for things I don’t understand (mom)– no translator </a:t>
            </a:r>
          </a:p>
        </p:txBody>
      </p:sp>
      <p:sp>
        <p:nvSpPr>
          <p:cNvPr id="37" name="Explosion 1 54">
            <a:extLst>
              <a:ext uri="{FF2B5EF4-FFF2-40B4-BE49-F238E27FC236}">
                <a16:creationId xmlns:a16="http://schemas.microsoft.com/office/drawing/2014/main" id="{20896EAD-BEDF-4841-A273-5F4073918BE0}"/>
              </a:ext>
            </a:extLst>
          </p:cNvPr>
          <p:cNvSpPr/>
          <p:nvPr/>
        </p:nvSpPr>
        <p:spPr>
          <a:xfrm>
            <a:off x="2873898" y="3884538"/>
            <a:ext cx="2316704" cy="1636936"/>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Arial"/>
                <a:ea typeface="+mn-ea"/>
                <a:cs typeface="+mn-cs"/>
              </a:rPr>
              <a:t>At times, translators don’t understand what provider is saying so guess at translation</a:t>
            </a:r>
          </a:p>
        </p:txBody>
      </p:sp>
      <p:sp>
        <p:nvSpPr>
          <p:cNvPr id="39" name="Freeform 64">
            <a:extLst>
              <a:ext uri="{FF2B5EF4-FFF2-40B4-BE49-F238E27FC236}">
                <a16:creationId xmlns:a16="http://schemas.microsoft.com/office/drawing/2014/main" id="{E54DF490-4829-43F7-A205-E7D11F23B169}"/>
              </a:ext>
            </a:extLst>
          </p:cNvPr>
          <p:cNvSpPr>
            <a:spLocks/>
          </p:cNvSpPr>
          <p:nvPr/>
        </p:nvSpPr>
        <p:spPr bwMode="auto">
          <a:xfrm>
            <a:off x="56235" y="1192077"/>
            <a:ext cx="2031981" cy="1244845"/>
          </a:xfrm>
          <a:custGeom>
            <a:avLst/>
            <a:gdLst>
              <a:gd name="T0" fmla="*/ 129 w 1452"/>
              <a:gd name="T1" fmla="*/ 279 h 974"/>
              <a:gd name="T2" fmla="*/ 144 w 1452"/>
              <a:gd name="T3" fmla="*/ 219 h 974"/>
              <a:gd name="T4" fmla="*/ 206 w 1452"/>
              <a:gd name="T5" fmla="*/ 139 h 974"/>
              <a:gd name="T6" fmla="*/ 304 w 1452"/>
              <a:gd name="T7" fmla="*/ 91 h 974"/>
              <a:gd name="T8" fmla="*/ 402 w 1452"/>
              <a:gd name="T9" fmla="*/ 89 h 974"/>
              <a:gd name="T10" fmla="*/ 492 w 1452"/>
              <a:gd name="T11" fmla="*/ 87 h 974"/>
              <a:gd name="T12" fmla="*/ 576 w 1452"/>
              <a:gd name="T13" fmla="*/ 35 h 974"/>
              <a:gd name="T14" fmla="*/ 680 w 1452"/>
              <a:gd name="T15" fmla="*/ 33 h 974"/>
              <a:gd name="T16" fmla="*/ 755 w 1452"/>
              <a:gd name="T17" fmla="*/ 73 h 974"/>
              <a:gd name="T18" fmla="*/ 814 w 1452"/>
              <a:gd name="T19" fmla="*/ 18 h 974"/>
              <a:gd name="T20" fmla="*/ 895 w 1452"/>
              <a:gd name="T21" fmla="*/ 0 h 974"/>
              <a:gd name="T22" fmla="*/ 979 w 1452"/>
              <a:gd name="T23" fmla="*/ 31 h 974"/>
              <a:gd name="T24" fmla="*/ 1054 w 1452"/>
              <a:gd name="T25" fmla="*/ 16 h 974"/>
              <a:gd name="T26" fmla="*/ 1145 w 1452"/>
              <a:gd name="T27" fmla="*/ 0 h 974"/>
              <a:gd name="T28" fmla="*/ 1233 w 1452"/>
              <a:gd name="T29" fmla="*/ 35 h 974"/>
              <a:gd name="T30" fmla="*/ 1281 w 1452"/>
              <a:gd name="T31" fmla="*/ 98 h 974"/>
              <a:gd name="T32" fmla="*/ 1352 w 1452"/>
              <a:gd name="T33" fmla="*/ 152 h 974"/>
              <a:gd name="T34" fmla="*/ 1409 w 1452"/>
              <a:gd name="T35" fmla="*/ 227 h 974"/>
              <a:gd name="T36" fmla="*/ 1417 w 1452"/>
              <a:gd name="T37" fmla="*/ 307 h 974"/>
              <a:gd name="T38" fmla="*/ 1419 w 1452"/>
              <a:gd name="T39" fmla="*/ 363 h 974"/>
              <a:gd name="T40" fmla="*/ 1446 w 1452"/>
              <a:gd name="T41" fmla="*/ 419 h 974"/>
              <a:gd name="T42" fmla="*/ 1452 w 1452"/>
              <a:gd name="T43" fmla="*/ 478 h 974"/>
              <a:gd name="T44" fmla="*/ 1440 w 1452"/>
              <a:gd name="T45" fmla="*/ 538 h 974"/>
              <a:gd name="T46" fmla="*/ 1411 w 1452"/>
              <a:gd name="T47" fmla="*/ 592 h 974"/>
              <a:gd name="T48" fmla="*/ 1363 w 1452"/>
              <a:gd name="T49" fmla="*/ 636 h 974"/>
              <a:gd name="T50" fmla="*/ 1287 w 1452"/>
              <a:gd name="T51" fmla="*/ 672 h 974"/>
              <a:gd name="T52" fmla="*/ 1252 w 1452"/>
              <a:gd name="T53" fmla="*/ 713 h 974"/>
              <a:gd name="T54" fmla="*/ 1198 w 1452"/>
              <a:gd name="T55" fmla="*/ 803 h 974"/>
              <a:gd name="T56" fmla="*/ 1100 w 1452"/>
              <a:gd name="T57" fmla="*/ 849 h 974"/>
              <a:gd name="T58" fmla="*/ 1008 w 1452"/>
              <a:gd name="T59" fmla="*/ 845 h 974"/>
              <a:gd name="T60" fmla="*/ 953 w 1452"/>
              <a:gd name="T61" fmla="*/ 847 h 974"/>
              <a:gd name="T62" fmla="*/ 885 w 1452"/>
              <a:gd name="T63" fmla="*/ 928 h 974"/>
              <a:gd name="T64" fmla="*/ 789 w 1452"/>
              <a:gd name="T65" fmla="*/ 970 h 974"/>
              <a:gd name="T66" fmla="*/ 722 w 1452"/>
              <a:gd name="T67" fmla="*/ 972 h 974"/>
              <a:gd name="T68" fmla="*/ 642 w 1452"/>
              <a:gd name="T69" fmla="*/ 951 h 974"/>
              <a:gd name="T70" fmla="*/ 553 w 1452"/>
              <a:gd name="T71" fmla="*/ 882 h 974"/>
              <a:gd name="T72" fmla="*/ 482 w 1452"/>
              <a:gd name="T73" fmla="*/ 908 h 974"/>
              <a:gd name="T74" fmla="*/ 407 w 1452"/>
              <a:gd name="T75" fmla="*/ 914 h 974"/>
              <a:gd name="T76" fmla="*/ 334 w 1452"/>
              <a:gd name="T77" fmla="*/ 901 h 974"/>
              <a:gd name="T78" fmla="*/ 267 w 1452"/>
              <a:gd name="T79" fmla="*/ 870 h 974"/>
              <a:gd name="T80" fmla="*/ 214 w 1452"/>
              <a:gd name="T81" fmla="*/ 820 h 974"/>
              <a:gd name="T82" fmla="*/ 166 w 1452"/>
              <a:gd name="T83" fmla="*/ 797 h 974"/>
              <a:gd name="T84" fmla="*/ 87 w 1452"/>
              <a:gd name="T85" fmla="*/ 768 h 974"/>
              <a:gd name="T86" fmla="*/ 39 w 1452"/>
              <a:gd name="T87" fmla="*/ 705 h 974"/>
              <a:gd name="T88" fmla="*/ 39 w 1452"/>
              <a:gd name="T89" fmla="*/ 622 h 974"/>
              <a:gd name="T90" fmla="*/ 48 w 1452"/>
              <a:gd name="T91" fmla="*/ 557 h 974"/>
              <a:gd name="T92" fmla="*/ 4 w 1452"/>
              <a:gd name="T93" fmla="*/ 490 h 974"/>
              <a:gd name="T94" fmla="*/ 6 w 1452"/>
              <a:gd name="T95" fmla="*/ 413 h 974"/>
              <a:gd name="T96" fmla="*/ 66 w 1452"/>
              <a:gd name="T97" fmla="*/ 344 h 974"/>
              <a:gd name="T98" fmla="*/ 131 w 1452"/>
              <a:gd name="T99" fmla="*/ 321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2" h="974">
                <a:moveTo>
                  <a:pt x="131" y="321"/>
                </a:moveTo>
                <a:lnTo>
                  <a:pt x="129" y="300"/>
                </a:lnTo>
                <a:lnTo>
                  <a:pt x="129" y="279"/>
                </a:lnTo>
                <a:lnTo>
                  <a:pt x="133" y="258"/>
                </a:lnTo>
                <a:lnTo>
                  <a:pt x="137" y="238"/>
                </a:lnTo>
                <a:lnTo>
                  <a:pt x="144" y="219"/>
                </a:lnTo>
                <a:lnTo>
                  <a:pt x="152" y="200"/>
                </a:lnTo>
                <a:lnTo>
                  <a:pt x="175" y="167"/>
                </a:lnTo>
                <a:lnTo>
                  <a:pt x="206" y="139"/>
                </a:lnTo>
                <a:lnTo>
                  <a:pt x="240" y="114"/>
                </a:lnTo>
                <a:lnTo>
                  <a:pt x="281" y="96"/>
                </a:lnTo>
                <a:lnTo>
                  <a:pt x="304" y="91"/>
                </a:lnTo>
                <a:lnTo>
                  <a:pt x="325" y="87"/>
                </a:lnTo>
                <a:lnTo>
                  <a:pt x="363" y="85"/>
                </a:lnTo>
                <a:lnTo>
                  <a:pt x="402" y="89"/>
                </a:lnTo>
                <a:lnTo>
                  <a:pt x="436" y="98"/>
                </a:lnTo>
                <a:lnTo>
                  <a:pt x="471" y="114"/>
                </a:lnTo>
                <a:lnTo>
                  <a:pt x="492" y="87"/>
                </a:lnTo>
                <a:lnTo>
                  <a:pt x="517" y="64"/>
                </a:lnTo>
                <a:lnTo>
                  <a:pt x="546" y="46"/>
                </a:lnTo>
                <a:lnTo>
                  <a:pt x="576" y="35"/>
                </a:lnTo>
                <a:lnTo>
                  <a:pt x="611" y="27"/>
                </a:lnTo>
                <a:lnTo>
                  <a:pt x="645" y="27"/>
                </a:lnTo>
                <a:lnTo>
                  <a:pt x="680" y="33"/>
                </a:lnTo>
                <a:lnTo>
                  <a:pt x="713" y="46"/>
                </a:lnTo>
                <a:lnTo>
                  <a:pt x="736" y="58"/>
                </a:lnTo>
                <a:lnTo>
                  <a:pt x="755" y="73"/>
                </a:lnTo>
                <a:lnTo>
                  <a:pt x="770" y="50"/>
                </a:lnTo>
                <a:lnTo>
                  <a:pt x="791" y="31"/>
                </a:lnTo>
                <a:lnTo>
                  <a:pt x="814" y="18"/>
                </a:lnTo>
                <a:lnTo>
                  <a:pt x="839" y="6"/>
                </a:lnTo>
                <a:lnTo>
                  <a:pt x="866" y="0"/>
                </a:lnTo>
                <a:lnTo>
                  <a:pt x="895" y="0"/>
                </a:lnTo>
                <a:lnTo>
                  <a:pt x="924" y="4"/>
                </a:lnTo>
                <a:lnTo>
                  <a:pt x="951" y="14"/>
                </a:lnTo>
                <a:lnTo>
                  <a:pt x="979" y="31"/>
                </a:lnTo>
                <a:lnTo>
                  <a:pt x="1003" y="52"/>
                </a:lnTo>
                <a:lnTo>
                  <a:pt x="1027" y="31"/>
                </a:lnTo>
                <a:lnTo>
                  <a:pt x="1054" y="16"/>
                </a:lnTo>
                <a:lnTo>
                  <a:pt x="1083" y="6"/>
                </a:lnTo>
                <a:lnTo>
                  <a:pt x="1114" y="0"/>
                </a:lnTo>
                <a:lnTo>
                  <a:pt x="1145" y="0"/>
                </a:lnTo>
                <a:lnTo>
                  <a:pt x="1175" y="6"/>
                </a:lnTo>
                <a:lnTo>
                  <a:pt x="1206" y="18"/>
                </a:lnTo>
                <a:lnTo>
                  <a:pt x="1233" y="35"/>
                </a:lnTo>
                <a:lnTo>
                  <a:pt x="1252" y="54"/>
                </a:lnTo>
                <a:lnTo>
                  <a:pt x="1269" y="75"/>
                </a:lnTo>
                <a:lnTo>
                  <a:pt x="1281" y="98"/>
                </a:lnTo>
                <a:lnTo>
                  <a:pt x="1289" y="123"/>
                </a:lnTo>
                <a:lnTo>
                  <a:pt x="1321" y="135"/>
                </a:lnTo>
                <a:lnTo>
                  <a:pt x="1352" y="152"/>
                </a:lnTo>
                <a:lnTo>
                  <a:pt x="1377" y="173"/>
                </a:lnTo>
                <a:lnTo>
                  <a:pt x="1396" y="198"/>
                </a:lnTo>
                <a:lnTo>
                  <a:pt x="1409" y="227"/>
                </a:lnTo>
                <a:lnTo>
                  <a:pt x="1419" y="258"/>
                </a:lnTo>
                <a:lnTo>
                  <a:pt x="1419" y="290"/>
                </a:lnTo>
                <a:lnTo>
                  <a:pt x="1417" y="307"/>
                </a:lnTo>
                <a:lnTo>
                  <a:pt x="1413" y="323"/>
                </a:lnTo>
                <a:lnTo>
                  <a:pt x="1406" y="344"/>
                </a:lnTo>
                <a:lnTo>
                  <a:pt x="1419" y="363"/>
                </a:lnTo>
                <a:lnTo>
                  <a:pt x="1431" y="380"/>
                </a:lnTo>
                <a:lnTo>
                  <a:pt x="1438" y="400"/>
                </a:lnTo>
                <a:lnTo>
                  <a:pt x="1446" y="419"/>
                </a:lnTo>
                <a:lnTo>
                  <a:pt x="1450" y="438"/>
                </a:lnTo>
                <a:lnTo>
                  <a:pt x="1452" y="459"/>
                </a:lnTo>
                <a:lnTo>
                  <a:pt x="1452" y="478"/>
                </a:lnTo>
                <a:lnTo>
                  <a:pt x="1450" y="498"/>
                </a:lnTo>
                <a:lnTo>
                  <a:pt x="1446" y="519"/>
                </a:lnTo>
                <a:lnTo>
                  <a:pt x="1440" y="538"/>
                </a:lnTo>
                <a:lnTo>
                  <a:pt x="1433" y="555"/>
                </a:lnTo>
                <a:lnTo>
                  <a:pt x="1423" y="574"/>
                </a:lnTo>
                <a:lnTo>
                  <a:pt x="1411" y="592"/>
                </a:lnTo>
                <a:lnTo>
                  <a:pt x="1398" y="607"/>
                </a:lnTo>
                <a:lnTo>
                  <a:pt x="1381" y="622"/>
                </a:lnTo>
                <a:lnTo>
                  <a:pt x="1363" y="636"/>
                </a:lnTo>
                <a:lnTo>
                  <a:pt x="1338" y="651"/>
                </a:lnTo>
                <a:lnTo>
                  <a:pt x="1314" y="663"/>
                </a:lnTo>
                <a:lnTo>
                  <a:pt x="1287" y="672"/>
                </a:lnTo>
                <a:lnTo>
                  <a:pt x="1258" y="678"/>
                </a:lnTo>
                <a:lnTo>
                  <a:pt x="1256" y="695"/>
                </a:lnTo>
                <a:lnTo>
                  <a:pt x="1252" y="713"/>
                </a:lnTo>
                <a:lnTo>
                  <a:pt x="1241" y="745"/>
                </a:lnTo>
                <a:lnTo>
                  <a:pt x="1223" y="776"/>
                </a:lnTo>
                <a:lnTo>
                  <a:pt x="1198" y="803"/>
                </a:lnTo>
                <a:lnTo>
                  <a:pt x="1170" y="824"/>
                </a:lnTo>
                <a:lnTo>
                  <a:pt x="1137" y="839"/>
                </a:lnTo>
                <a:lnTo>
                  <a:pt x="1100" y="849"/>
                </a:lnTo>
                <a:lnTo>
                  <a:pt x="1062" y="853"/>
                </a:lnTo>
                <a:lnTo>
                  <a:pt x="1035" y="851"/>
                </a:lnTo>
                <a:lnTo>
                  <a:pt x="1008" y="845"/>
                </a:lnTo>
                <a:lnTo>
                  <a:pt x="983" y="837"/>
                </a:lnTo>
                <a:lnTo>
                  <a:pt x="960" y="826"/>
                </a:lnTo>
                <a:lnTo>
                  <a:pt x="953" y="847"/>
                </a:lnTo>
                <a:lnTo>
                  <a:pt x="943" y="864"/>
                </a:lnTo>
                <a:lnTo>
                  <a:pt x="918" y="899"/>
                </a:lnTo>
                <a:lnTo>
                  <a:pt x="885" y="928"/>
                </a:lnTo>
                <a:lnTo>
                  <a:pt x="849" y="949"/>
                </a:lnTo>
                <a:lnTo>
                  <a:pt x="811" y="964"/>
                </a:lnTo>
                <a:lnTo>
                  <a:pt x="789" y="970"/>
                </a:lnTo>
                <a:lnTo>
                  <a:pt x="766" y="972"/>
                </a:lnTo>
                <a:lnTo>
                  <a:pt x="745" y="974"/>
                </a:lnTo>
                <a:lnTo>
                  <a:pt x="722" y="972"/>
                </a:lnTo>
                <a:lnTo>
                  <a:pt x="699" y="970"/>
                </a:lnTo>
                <a:lnTo>
                  <a:pt x="676" y="964"/>
                </a:lnTo>
                <a:lnTo>
                  <a:pt x="642" y="951"/>
                </a:lnTo>
                <a:lnTo>
                  <a:pt x="607" y="933"/>
                </a:lnTo>
                <a:lnTo>
                  <a:pt x="578" y="908"/>
                </a:lnTo>
                <a:lnTo>
                  <a:pt x="553" y="882"/>
                </a:lnTo>
                <a:lnTo>
                  <a:pt x="530" y="893"/>
                </a:lnTo>
                <a:lnTo>
                  <a:pt x="507" y="903"/>
                </a:lnTo>
                <a:lnTo>
                  <a:pt x="482" y="908"/>
                </a:lnTo>
                <a:lnTo>
                  <a:pt x="457" y="912"/>
                </a:lnTo>
                <a:lnTo>
                  <a:pt x="432" y="914"/>
                </a:lnTo>
                <a:lnTo>
                  <a:pt x="407" y="914"/>
                </a:lnTo>
                <a:lnTo>
                  <a:pt x="382" y="912"/>
                </a:lnTo>
                <a:lnTo>
                  <a:pt x="357" y="908"/>
                </a:lnTo>
                <a:lnTo>
                  <a:pt x="334" y="901"/>
                </a:lnTo>
                <a:lnTo>
                  <a:pt x="311" y="893"/>
                </a:lnTo>
                <a:lnTo>
                  <a:pt x="288" y="882"/>
                </a:lnTo>
                <a:lnTo>
                  <a:pt x="267" y="870"/>
                </a:lnTo>
                <a:lnTo>
                  <a:pt x="248" y="855"/>
                </a:lnTo>
                <a:lnTo>
                  <a:pt x="229" y="839"/>
                </a:lnTo>
                <a:lnTo>
                  <a:pt x="214" y="820"/>
                </a:lnTo>
                <a:lnTo>
                  <a:pt x="198" y="801"/>
                </a:lnTo>
                <a:lnTo>
                  <a:pt x="196" y="795"/>
                </a:lnTo>
                <a:lnTo>
                  <a:pt x="166" y="797"/>
                </a:lnTo>
                <a:lnTo>
                  <a:pt x="137" y="791"/>
                </a:lnTo>
                <a:lnTo>
                  <a:pt x="112" y="782"/>
                </a:lnTo>
                <a:lnTo>
                  <a:pt x="87" y="768"/>
                </a:lnTo>
                <a:lnTo>
                  <a:pt x="68" y="751"/>
                </a:lnTo>
                <a:lnTo>
                  <a:pt x="50" y="730"/>
                </a:lnTo>
                <a:lnTo>
                  <a:pt x="39" y="705"/>
                </a:lnTo>
                <a:lnTo>
                  <a:pt x="33" y="678"/>
                </a:lnTo>
                <a:lnTo>
                  <a:pt x="33" y="649"/>
                </a:lnTo>
                <a:lnTo>
                  <a:pt x="39" y="622"/>
                </a:lnTo>
                <a:lnTo>
                  <a:pt x="52" y="596"/>
                </a:lnTo>
                <a:lnTo>
                  <a:pt x="71" y="572"/>
                </a:lnTo>
                <a:lnTo>
                  <a:pt x="48" y="557"/>
                </a:lnTo>
                <a:lnTo>
                  <a:pt x="29" y="536"/>
                </a:lnTo>
                <a:lnTo>
                  <a:pt x="14" y="515"/>
                </a:lnTo>
                <a:lnTo>
                  <a:pt x="4" y="490"/>
                </a:lnTo>
                <a:lnTo>
                  <a:pt x="0" y="465"/>
                </a:lnTo>
                <a:lnTo>
                  <a:pt x="0" y="440"/>
                </a:lnTo>
                <a:lnTo>
                  <a:pt x="6" y="413"/>
                </a:lnTo>
                <a:lnTo>
                  <a:pt x="20" y="388"/>
                </a:lnTo>
                <a:lnTo>
                  <a:pt x="41" y="363"/>
                </a:lnTo>
                <a:lnTo>
                  <a:pt x="66" y="344"/>
                </a:lnTo>
                <a:lnTo>
                  <a:pt x="96" y="331"/>
                </a:lnTo>
                <a:lnTo>
                  <a:pt x="131" y="323"/>
                </a:lnTo>
                <a:lnTo>
                  <a:pt x="131" y="321"/>
                </a:lnTo>
              </a:path>
            </a:pathLst>
          </a:custGeom>
          <a:noFill/>
          <a:ln w="2540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565A5C"/>
                </a:solidFill>
                <a:effectLst/>
                <a:uLnTx/>
                <a:uFillTx/>
                <a:latin typeface="Arial"/>
                <a:ea typeface="+mn-ea"/>
                <a:cs typeface="+mn-cs"/>
              </a:rPr>
              <a:t>Introduce CGM when first diagnosed, it shouldn‘t be optional</a:t>
            </a:r>
          </a:p>
        </p:txBody>
      </p:sp>
      <p:sp>
        <p:nvSpPr>
          <p:cNvPr id="40" name="Freeform 64">
            <a:extLst>
              <a:ext uri="{FF2B5EF4-FFF2-40B4-BE49-F238E27FC236}">
                <a16:creationId xmlns:a16="http://schemas.microsoft.com/office/drawing/2014/main" id="{73306B83-C88A-4F3C-A33A-442871DE93CE}"/>
              </a:ext>
            </a:extLst>
          </p:cNvPr>
          <p:cNvSpPr>
            <a:spLocks/>
          </p:cNvSpPr>
          <p:nvPr/>
        </p:nvSpPr>
        <p:spPr bwMode="auto">
          <a:xfrm>
            <a:off x="2104154" y="871394"/>
            <a:ext cx="1837878" cy="1098739"/>
          </a:xfrm>
          <a:custGeom>
            <a:avLst/>
            <a:gdLst>
              <a:gd name="T0" fmla="*/ 129 w 1452"/>
              <a:gd name="T1" fmla="*/ 279 h 974"/>
              <a:gd name="T2" fmla="*/ 144 w 1452"/>
              <a:gd name="T3" fmla="*/ 219 h 974"/>
              <a:gd name="T4" fmla="*/ 206 w 1452"/>
              <a:gd name="T5" fmla="*/ 139 h 974"/>
              <a:gd name="T6" fmla="*/ 304 w 1452"/>
              <a:gd name="T7" fmla="*/ 91 h 974"/>
              <a:gd name="T8" fmla="*/ 402 w 1452"/>
              <a:gd name="T9" fmla="*/ 89 h 974"/>
              <a:gd name="T10" fmla="*/ 492 w 1452"/>
              <a:gd name="T11" fmla="*/ 87 h 974"/>
              <a:gd name="T12" fmla="*/ 576 w 1452"/>
              <a:gd name="T13" fmla="*/ 35 h 974"/>
              <a:gd name="T14" fmla="*/ 680 w 1452"/>
              <a:gd name="T15" fmla="*/ 33 h 974"/>
              <a:gd name="T16" fmla="*/ 755 w 1452"/>
              <a:gd name="T17" fmla="*/ 73 h 974"/>
              <a:gd name="T18" fmla="*/ 814 w 1452"/>
              <a:gd name="T19" fmla="*/ 18 h 974"/>
              <a:gd name="T20" fmla="*/ 895 w 1452"/>
              <a:gd name="T21" fmla="*/ 0 h 974"/>
              <a:gd name="T22" fmla="*/ 979 w 1452"/>
              <a:gd name="T23" fmla="*/ 31 h 974"/>
              <a:gd name="T24" fmla="*/ 1054 w 1452"/>
              <a:gd name="T25" fmla="*/ 16 h 974"/>
              <a:gd name="T26" fmla="*/ 1145 w 1452"/>
              <a:gd name="T27" fmla="*/ 0 h 974"/>
              <a:gd name="T28" fmla="*/ 1233 w 1452"/>
              <a:gd name="T29" fmla="*/ 35 h 974"/>
              <a:gd name="T30" fmla="*/ 1281 w 1452"/>
              <a:gd name="T31" fmla="*/ 98 h 974"/>
              <a:gd name="T32" fmla="*/ 1352 w 1452"/>
              <a:gd name="T33" fmla="*/ 152 h 974"/>
              <a:gd name="T34" fmla="*/ 1409 w 1452"/>
              <a:gd name="T35" fmla="*/ 227 h 974"/>
              <a:gd name="T36" fmla="*/ 1417 w 1452"/>
              <a:gd name="T37" fmla="*/ 307 h 974"/>
              <a:gd name="T38" fmla="*/ 1419 w 1452"/>
              <a:gd name="T39" fmla="*/ 363 h 974"/>
              <a:gd name="T40" fmla="*/ 1446 w 1452"/>
              <a:gd name="T41" fmla="*/ 419 h 974"/>
              <a:gd name="T42" fmla="*/ 1452 w 1452"/>
              <a:gd name="T43" fmla="*/ 478 h 974"/>
              <a:gd name="T44" fmla="*/ 1440 w 1452"/>
              <a:gd name="T45" fmla="*/ 538 h 974"/>
              <a:gd name="T46" fmla="*/ 1411 w 1452"/>
              <a:gd name="T47" fmla="*/ 592 h 974"/>
              <a:gd name="T48" fmla="*/ 1363 w 1452"/>
              <a:gd name="T49" fmla="*/ 636 h 974"/>
              <a:gd name="T50" fmla="*/ 1287 w 1452"/>
              <a:gd name="T51" fmla="*/ 672 h 974"/>
              <a:gd name="T52" fmla="*/ 1252 w 1452"/>
              <a:gd name="T53" fmla="*/ 713 h 974"/>
              <a:gd name="T54" fmla="*/ 1198 w 1452"/>
              <a:gd name="T55" fmla="*/ 803 h 974"/>
              <a:gd name="T56" fmla="*/ 1100 w 1452"/>
              <a:gd name="T57" fmla="*/ 849 h 974"/>
              <a:gd name="T58" fmla="*/ 1008 w 1452"/>
              <a:gd name="T59" fmla="*/ 845 h 974"/>
              <a:gd name="T60" fmla="*/ 953 w 1452"/>
              <a:gd name="T61" fmla="*/ 847 h 974"/>
              <a:gd name="T62" fmla="*/ 885 w 1452"/>
              <a:gd name="T63" fmla="*/ 928 h 974"/>
              <a:gd name="T64" fmla="*/ 789 w 1452"/>
              <a:gd name="T65" fmla="*/ 970 h 974"/>
              <a:gd name="T66" fmla="*/ 722 w 1452"/>
              <a:gd name="T67" fmla="*/ 972 h 974"/>
              <a:gd name="T68" fmla="*/ 642 w 1452"/>
              <a:gd name="T69" fmla="*/ 951 h 974"/>
              <a:gd name="T70" fmla="*/ 553 w 1452"/>
              <a:gd name="T71" fmla="*/ 882 h 974"/>
              <a:gd name="T72" fmla="*/ 482 w 1452"/>
              <a:gd name="T73" fmla="*/ 908 h 974"/>
              <a:gd name="T74" fmla="*/ 407 w 1452"/>
              <a:gd name="T75" fmla="*/ 914 h 974"/>
              <a:gd name="T76" fmla="*/ 334 w 1452"/>
              <a:gd name="T77" fmla="*/ 901 h 974"/>
              <a:gd name="T78" fmla="*/ 267 w 1452"/>
              <a:gd name="T79" fmla="*/ 870 h 974"/>
              <a:gd name="T80" fmla="*/ 214 w 1452"/>
              <a:gd name="T81" fmla="*/ 820 h 974"/>
              <a:gd name="T82" fmla="*/ 166 w 1452"/>
              <a:gd name="T83" fmla="*/ 797 h 974"/>
              <a:gd name="T84" fmla="*/ 87 w 1452"/>
              <a:gd name="T85" fmla="*/ 768 h 974"/>
              <a:gd name="T86" fmla="*/ 39 w 1452"/>
              <a:gd name="T87" fmla="*/ 705 h 974"/>
              <a:gd name="T88" fmla="*/ 39 w 1452"/>
              <a:gd name="T89" fmla="*/ 622 h 974"/>
              <a:gd name="T90" fmla="*/ 48 w 1452"/>
              <a:gd name="T91" fmla="*/ 557 h 974"/>
              <a:gd name="T92" fmla="*/ 4 w 1452"/>
              <a:gd name="T93" fmla="*/ 490 h 974"/>
              <a:gd name="T94" fmla="*/ 6 w 1452"/>
              <a:gd name="T95" fmla="*/ 413 h 974"/>
              <a:gd name="T96" fmla="*/ 66 w 1452"/>
              <a:gd name="T97" fmla="*/ 344 h 974"/>
              <a:gd name="T98" fmla="*/ 131 w 1452"/>
              <a:gd name="T99" fmla="*/ 321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2" h="974">
                <a:moveTo>
                  <a:pt x="131" y="321"/>
                </a:moveTo>
                <a:lnTo>
                  <a:pt x="129" y="300"/>
                </a:lnTo>
                <a:lnTo>
                  <a:pt x="129" y="279"/>
                </a:lnTo>
                <a:lnTo>
                  <a:pt x="133" y="258"/>
                </a:lnTo>
                <a:lnTo>
                  <a:pt x="137" y="238"/>
                </a:lnTo>
                <a:lnTo>
                  <a:pt x="144" y="219"/>
                </a:lnTo>
                <a:lnTo>
                  <a:pt x="152" y="200"/>
                </a:lnTo>
                <a:lnTo>
                  <a:pt x="175" y="167"/>
                </a:lnTo>
                <a:lnTo>
                  <a:pt x="206" y="139"/>
                </a:lnTo>
                <a:lnTo>
                  <a:pt x="240" y="114"/>
                </a:lnTo>
                <a:lnTo>
                  <a:pt x="281" y="96"/>
                </a:lnTo>
                <a:lnTo>
                  <a:pt x="304" y="91"/>
                </a:lnTo>
                <a:lnTo>
                  <a:pt x="325" y="87"/>
                </a:lnTo>
                <a:lnTo>
                  <a:pt x="363" y="85"/>
                </a:lnTo>
                <a:lnTo>
                  <a:pt x="402" y="89"/>
                </a:lnTo>
                <a:lnTo>
                  <a:pt x="436" y="98"/>
                </a:lnTo>
                <a:lnTo>
                  <a:pt x="471" y="114"/>
                </a:lnTo>
                <a:lnTo>
                  <a:pt x="492" y="87"/>
                </a:lnTo>
                <a:lnTo>
                  <a:pt x="517" y="64"/>
                </a:lnTo>
                <a:lnTo>
                  <a:pt x="546" y="46"/>
                </a:lnTo>
                <a:lnTo>
                  <a:pt x="576" y="35"/>
                </a:lnTo>
                <a:lnTo>
                  <a:pt x="611" y="27"/>
                </a:lnTo>
                <a:lnTo>
                  <a:pt x="645" y="27"/>
                </a:lnTo>
                <a:lnTo>
                  <a:pt x="680" y="33"/>
                </a:lnTo>
                <a:lnTo>
                  <a:pt x="713" y="46"/>
                </a:lnTo>
                <a:lnTo>
                  <a:pt x="736" y="58"/>
                </a:lnTo>
                <a:lnTo>
                  <a:pt x="755" y="73"/>
                </a:lnTo>
                <a:lnTo>
                  <a:pt x="770" y="50"/>
                </a:lnTo>
                <a:lnTo>
                  <a:pt x="791" y="31"/>
                </a:lnTo>
                <a:lnTo>
                  <a:pt x="814" y="18"/>
                </a:lnTo>
                <a:lnTo>
                  <a:pt x="839" y="6"/>
                </a:lnTo>
                <a:lnTo>
                  <a:pt x="866" y="0"/>
                </a:lnTo>
                <a:lnTo>
                  <a:pt x="895" y="0"/>
                </a:lnTo>
                <a:lnTo>
                  <a:pt x="924" y="4"/>
                </a:lnTo>
                <a:lnTo>
                  <a:pt x="951" y="14"/>
                </a:lnTo>
                <a:lnTo>
                  <a:pt x="979" y="31"/>
                </a:lnTo>
                <a:lnTo>
                  <a:pt x="1003" y="52"/>
                </a:lnTo>
                <a:lnTo>
                  <a:pt x="1027" y="31"/>
                </a:lnTo>
                <a:lnTo>
                  <a:pt x="1054" y="16"/>
                </a:lnTo>
                <a:lnTo>
                  <a:pt x="1083" y="6"/>
                </a:lnTo>
                <a:lnTo>
                  <a:pt x="1114" y="0"/>
                </a:lnTo>
                <a:lnTo>
                  <a:pt x="1145" y="0"/>
                </a:lnTo>
                <a:lnTo>
                  <a:pt x="1175" y="6"/>
                </a:lnTo>
                <a:lnTo>
                  <a:pt x="1206" y="18"/>
                </a:lnTo>
                <a:lnTo>
                  <a:pt x="1233" y="35"/>
                </a:lnTo>
                <a:lnTo>
                  <a:pt x="1252" y="54"/>
                </a:lnTo>
                <a:lnTo>
                  <a:pt x="1269" y="75"/>
                </a:lnTo>
                <a:lnTo>
                  <a:pt x="1281" y="98"/>
                </a:lnTo>
                <a:lnTo>
                  <a:pt x="1289" y="123"/>
                </a:lnTo>
                <a:lnTo>
                  <a:pt x="1321" y="135"/>
                </a:lnTo>
                <a:lnTo>
                  <a:pt x="1352" y="152"/>
                </a:lnTo>
                <a:lnTo>
                  <a:pt x="1377" y="173"/>
                </a:lnTo>
                <a:lnTo>
                  <a:pt x="1396" y="198"/>
                </a:lnTo>
                <a:lnTo>
                  <a:pt x="1409" y="227"/>
                </a:lnTo>
                <a:lnTo>
                  <a:pt x="1419" y="258"/>
                </a:lnTo>
                <a:lnTo>
                  <a:pt x="1419" y="290"/>
                </a:lnTo>
                <a:lnTo>
                  <a:pt x="1417" y="307"/>
                </a:lnTo>
                <a:lnTo>
                  <a:pt x="1413" y="323"/>
                </a:lnTo>
                <a:lnTo>
                  <a:pt x="1406" y="344"/>
                </a:lnTo>
                <a:lnTo>
                  <a:pt x="1419" y="363"/>
                </a:lnTo>
                <a:lnTo>
                  <a:pt x="1431" y="380"/>
                </a:lnTo>
                <a:lnTo>
                  <a:pt x="1438" y="400"/>
                </a:lnTo>
                <a:lnTo>
                  <a:pt x="1446" y="419"/>
                </a:lnTo>
                <a:lnTo>
                  <a:pt x="1450" y="438"/>
                </a:lnTo>
                <a:lnTo>
                  <a:pt x="1452" y="459"/>
                </a:lnTo>
                <a:lnTo>
                  <a:pt x="1452" y="478"/>
                </a:lnTo>
                <a:lnTo>
                  <a:pt x="1450" y="498"/>
                </a:lnTo>
                <a:lnTo>
                  <a:pt x="1446" y="519"/>
                </a:lnTo>
                <a:lnTo>
                  <a:pt x="1440" y="538"/>
                </a:lnTo>
                <a:lnTo>
                  <a:pt x="1433" y="555"/>
                </a:lnTo>
                <a:lnTo>
                  <a:pt x="1423" y="574"/>
                </a:lnTo>
                <a:lnTo>
                  <a:pt x="1411" y="592"/>
                </a:lnTo>
                <a:lnTo>
                  <a:pt x="1398" y="607"/>
                </a:lnTo>
                <a:lnTo>
                  <a:pt x="1381" y="622"/>
                </a:lnTo>
                <a:lnTo>
                  <a:pt x="1363" y="636"/>
                </a:lnTo>
                <a:lnTo>
                  <a:pt x="1338" y="651"/>
                </a:lnTo>
                <a:lnTo>
                  <a:pt x="1314" y="663"/>
                </a:lnTo>
                <a:lnTo>
                  <a:pt x="1287" y="672"/>
                </a:lnTo>
                <a:lnTo>
                  <a:pt x="1258" y="678"/>
                </a:lnTo>
                <a:lnTo>
                  <a:pt x="1256" y="695"/>
                </a:lnTo>
                <a:lnTo>
                  <a:pt x="1252" y="713"/>
                </a:lnTo>
                <a:lnTo>
                  <a:pt x="1241" y="745"/>
                </a:lnTo>
                <a:lnTo>
                  <a:pt x="1223" y="776"/>
                </a:lnTo>
                <a:lnTo>
                  <a:pt x="1198" y="803"/>
                </a:lnTo>
                <a:lnTo>
                  <a:pt x="1170" y="824"/>
                </a:lnTo>
                <a:lnTo>
                  <a:pt x="1137" y="839"/>
                </a:lnTo>
                <a:lnTo>
                  <a:pt x="1100" y="849"/>
                </a:lnTo>
                <a:lnTo>
                  <a:pt x="1062" y="853"/>
                </a:lnTo>
                <a:lnTo>
                  <a:pt x="1035" y="851"/>
                </a:lnTo>
                <a:lnTo>
                  <a:pt x="1008" y="845"/>
                </a:lnTo>
                <a:lnTo>
                  <a:pt x="983" y="837"/>
                </a:lnTo>
                <a:lnTo>
                  <a:pt x="960" y="826"/>
                </a:lnTo>
                <a:lnTo>
                  <a:pt x="953" y="847"/>
                </a:lnTo>
                <a:lnTo>
                  <a:pt x="943" y="864"/>
                </a:lnTo>
                <a:lnTo>
                  <a:pt x="918" y="899"/>
                </a:lnTo>
                <a:lnTo>
                  <a:pt x="885" y="928"/>
                </a:lnTo>
                <a:lnTo>
                  <a:pt x="849" y="949"/>
                </a:lnTo>
                <a:lnTo>
                  <a:pt x="811" y="964"/>
                </a:lnTo>
                <a:lnTo>
                  <a:pt x="789" y="970"/>
                </a:lnTo>
                <a:lnTo>
                  <a:pt x="766" y="972"/>
                </a:lnTo>
                <a:lnTo>
                  <a:pt x="745" y="974"/>
                </a:lnTo>
                <a:lnTo>
                  <a:pt x="722" y="972"/>
                </a:lnTo>
                <a:lnTo>
                  <a:pt x="699" y="970"/>
                </a:lnTo>
                <a:lnTo>
                  <a:pt x="676" y="964"/>
                </a:lnTo>
                <a:lnTo>
                  <a:pt x="642" y="951"/>
                </a:lnTo>
                <a:lnTo>
                  <a:pt x="607" y="933"/>
                </a:lnTo>
                <a:lnTo>
                  <a:pt x="578" y="908"/>
                </a:lnTo>
                <a:lnTo>
                  <a:pt x="553" y="882"/>
                </a:lnTo>
                <a:lnTo>
                  <a:pt x="530" y="893"/>
                </a:lnTo>
                <a:lnTo>
                  <a:pt x="507" y="903"/>
                </a:lnTo>
                <a:lnTo>
                  <a:pt x="482" y="908"/>
                </a:lnTo>
                <a:lnTo>
                  <a:pt x="457" y="912"/>
                </a:lnTo>
                <a:lnTo>
                  <a:pt x="432" y="914"/>
                </a:lnTo>
                <a:lnTo>
                  <a:pt x="407" y="914"/>
                </a:lnTo>
                <a:lnTo>
                  <a:pt x="382" y="912"/>
                </a:lnTo>
                <a:lnTo>
                  <a:pt x="357" y="908"/>
                </a:lnTo>
                <a:lnTo>
                  <a:pt x="334" y="901"/>
                </a:lnTo>
                <a:lnTo>
                  <a:pt x="311" y="893"/>
                </a:lnTo>
                <a:lnTo>
                  <a:pt x="288" y="882"/>
                </a:lnTo>
                <a:lnTo>
                  <a:pt x="267" y="870"/>
                </a:lnTo>
                <a:lnTo>
                  <a:pt x="248" y="855"/>
                </a:lnTo>
                <a:lnTo>
                  <a:pt x="229" y="839"/>
                </a:lnTo>
                <a:lnTo>
                  <a:pt x="214" y="820"/>
                </a:lnTo>
                <a:lnTo>
                  <a:pt x="198" y="801"/>
                </a:lnTo>
                <a:lnTo>
                  <a:pt x="196" y="795"/>
                </a:lnTo>
                <a:lnTo>
                  <a:pt x="166" y="797"/>
                </a:lnTo>
                <a:lnTo>
                  <a:pt x="137" y="791"/>
                </a:lnTo>
                <a:lnTo>
                  <a:pt x="112" y="782"/>
                </a:lnTo>
                <a:lnTo>
                  <a:pt x="87" y="768"/>
                </a:lnTo>
                <a:lnTo>
                  <a:pt x="68" y="751"/>
                </a:lnTo>
                <a:lnTo>
                  <a:pt x="50" y="730"/>
                </a:lnTo>
                <a:lnTo>
                  <a:pt x="39" y="705"/>
                </a:lnTo>
                <a:lnTo>
                  <a:pt x="33" y="678"/>
                </a:lnTo>
                <a:lnTo>
                  <a:pt x="33" y="649"/>
                </a:lnTo>
                <a:lnTo>
                  <a:pt x="39" y="622"/>
                </a:lnTo>
                <a:lnTo>
                  <a:pt x="52" y="596"/>
                </a:lnTo>
                <a:lnTo>
                  <a:pt x="71" y="572"/>
                </a:lnTo>
                <a:lnTo>
                  <a:pt x="48" y="557"/>
                </a:lnTo>
                <a:lnTo>
                  <a:pt x="29" y="536"/>
                </a:lnTo>
                <a:lnTo>
                  <a:pt x="14" y="515"/>
                </a:lnTo>
                <a:lnTo>
                  <a:pt x="4" y="490"/>
                </a:lnTo>
                <a:lnTo>
                  <a:pt x="0" y="465"/>
                </a:lnTo>
                <a:lnTo>
                  <a:pt x="0" y="440"/>
                </a:lnTo>
                <a:lnTo>
                  <a:pt x="6" y="413"/>
                </a:lnTo>
                <a:lnTo>
                  <a:pt x="20" y="388"/>
                </a:lnTo>
                <a:lnTo>
                  <a:pt x="41" y="363"/>
                </a:lnTo>
                <a:lnTo>
                  <a:pt x="66" y="344"/>
                </a:lnTo>
                <a:lnTo>
                  <a:pt x="96" y="331"/>
                </a:lnTo>
                <a:lnTo>
                  <a:pt x="131" y="323"/>
                </a:lnTo>
                <a:lnTo>
                  <a:pt x="131" y="321"/>
                </a:lnTo>
              </a:path>
            </a:pathLst>
          </a:custGeom>
          <a:noFill/>
          <a:ln w="2540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565A5C"/>
                </a:solidFill>
                <a:effectLst/>
                <a:uLnTx/>
                <a:uFillTx/>
                <a:latin typeface="Arial"/>
                <a:ea typeface="+mn-ea"/>
                <a:cs typeface="+mn-cs"/>
              </a:rPr>
              <a:t>CGM trial program would have been helpful</a:t>
            </a:r>
          </a:p>
        </p:txBody>
      </p:sp>
      <p:sp>
        <p:nvSpPr>
          <p:cNvPr id="41" name="Freeform 64">
            <a:extLst>
              <a:ext uri="{FF2B5EF4-FFF2-40B4-BE49-F238E27FC236}">
                <a16:creationId xmlns:a16="http://schemas.microsoft.com/office/drawing/2014/main" id="{9D20A633-0B58-44D6-96D9-FB32CCED1DD9}"/>
              </a:ext>
            </a:extLst>
          </p:cNvPr>
          <p:cNvSpPr>
            <a:spLocks/>
          </p:cNvSpPr>
          <p:nvPr/>
        </p:nvSpPr>
        <p:spPr bwMode="auto">
          <a:xfrm>
            <a:off x="3247345" y="1767045"/>
            <a:ext cx="1971528" cy="1210333"/>
          </a:xfrm>
          <a:custGeom>
            <a:avLst/>
            <a:gdLst>
              <a:gd name="T0" fmla="*/ 129 w 1452"/>
              <a:gd name="T1" fmla="*/ 279 h 974"/>
              <a:gd name="T2" fmla="*/ 144 w 1452"/>
              <a:gd name="T3" fmla="*/ 219 h 974"/>
              <a:gd name="T4" fmla="*/ 206 w 1452"/>
              <a:gd name="T5" fmla="*/ 139 h 974"/>
              <a:gd name="T6" fmla="*/ 304 w 1452"/>
              <a:gd name="T7" fmla="*/ 91 h 974"/>
              <a:gd name="T8" fmla="*/ 402 w 1452"/>
              <a:gd name="T9" fmla="*/ 89 h 974"/>
              <a:gd name="T10" fmla="*/ 492 w 1452"/>
              <a:gd name="T11" fmla="*/ 87 h 974"/>
              <a:gd name="T12" fmla="*/ 576 w 1452"/>
              <a:gd name="T13" fmla="*/ 35 h 974"/>
              <a:gd name="T14" fmla="*/ 680 w 1452"/>
              <a:gd name="T15" fmla="*/ 33 h 974"/>
              <a:gd name="T16" fmla="*/ 755 w 1452"/>
              <a:gd name="T17" fmla="*/ 73 h 974"/>
              <a:gd name="T18" fmla="*/ 814 w 1452"/>
              <a:gd name="T19" fmla="*/ 18 h 974"/>
              <a:gd name="T20" fmla="*/ 895 w 1452"/>
              <a:gd name="T21" fmla="*/ 0 h 974"/>
              <a:gd name="T22" fmla="*/ 979 w 1452"/>
              <a:gd name="T23" fmla="*/ 31 h 974"/>
              <a:gd name="T24" fmla="*/ 1054 w 1452"/>
              <a:gd name="T25" fmla="*/ 16 h 974"/>
              <a:gd name="T26" fmla="*/ 1145 w 1452"/>
              <a:gd name="T27" fmla="*/ 0 h 974"/>
              <a:gd name="T28" fmla="*/ 1233 w 1452"/>
              <a:gd name="T29" fmla="*/ 35 h 974"/>
              <a:gd name="T30" fmla="*/ 1281 w 1452"/>
              <a:gd name="T31" fmla="*/ 98 h 974"/>
              <a:gd name="T32" fmla="*/ 1352 w 1452"/>
              <a:gd name="T33" fmla="*/ 152 h 974"/>
              <a:gd name="T34" fmla="*/ 1409 w 1452"/>
              <a:gd name="T35" fmla="*/ 227 h 974"/>
              <a:gd name="T36" fmla="*/ 1417 w 1452"/>
              <a:gd name="T37" fmla="*/ 307 h 974"/>
              <a:gd name="T38" fmla="*/ 1419 w 1452"/>
              <a:gd name="T39" fmla="*/ 363 h 974"/>
              <a:gd name="T40" fmla="*/ 1446 w 1452"/>
              <a:gd name="T41" fmla="*/ 419 h 974"/>
              <a:gd name="T42" fmla="*/ 1452 w 1452"/>
              <a:gd name="T43" fmla="*/ 478 h 974"/>
              <a:gd name="T44" fmla="*/ 1440 w 1452"/>
              <a:gd name="T45" fmla="*/ 538 h 974"/>
              <a:gd name="T46" fmla="*/ 1411 w 1452"/>
              <a:gd name="T47" fmla="*/ 592 h 974"/>
              <a:gd name="T48" fmla="*/ 1363 w 1452"/>
              <a:gd name="T49" fmla="*/ 636 h 974"/>
              <a:gd name="T50" fmla="*/ 1287 w 1452"/>
              <a:gd name="T51" fmla="*/ 672 h 974"/>
              <a:gd name="T52" fmla="*/ 1252 w 1452"/>
              <a:gd name="T53" fmla="*/ 713 h 974"/>
              <a:gd name="T54" fmla="*/ 1198 w 1452"/>
              <a:gd name="T55" fmla="*/ 803 h 974"/>
              <a:gd name="T56" fmla="*/ 1100 w 1452"/>
              <a:gd name="T57" fmla="*/ 849 h 974"/>
              <a:gd name="T58" fmla="*/ 1008 w 1452"/>
              <a:gd name="T59" fmla="*/ 845 h 974"/>
              <a:gd name="T60" fmla="*/ 953 w 1452"/>
              <a:gd name="T61" fmla="*/ 847 h 974"/>
              <a:gd name="T62" fmla="*/ 885 w 1452"/>
              <a:gd name="T63" fmla="*/ 928 h 974"/>
              <a:gd name="T64" fmla="*/ 789 w 1452"/>
              <a:gd name="T65" fmla="*/ 970 h 974"/>
              <a:gd name="T66" fmla="*/ 722 w 1452"/>
              <a:gd name="T67" fmla="*/ 972 h 974"/>
              <a:gd name="T68" fmla="*/ 642 w 1452"/>
              <a:gd name="T69" fmla="*/ 951 h 974"/>
              <a:gd name="T70" fmla="*/ 553 w 1452"/>
              <a:gd name="T71" fmla="*/ 882 h 974"/>
              <a:gd name="T72" fmla="*/ 482 w 1452"/>
              <a:gd name="T73" fmla="*/ 908 h 974"/>
              <a:gd name="T74" fmla="*/ 407 w 1452"/>
              <a:gd name="T75" fmla="*/ 914 h 974"/>
              <a:gd name="T76" fmla="*/ 334 w 1452"/>
              <a:gd name="T77" fmla="*/ 901 h 974"/>
              <a:gd name="T78" fmla="*/ 267 w 1452"/>
              <a:gd name="T79" fmla="*/ 870 h 974"/>
              <a:gd name="T80" fmla="*/ 214 w 1452"/>
              <a:gd name="T81" fmla="*/ 820 h 974"/>
              <a:gd name="T82" fmla="*/ 166 w 1452"/>
              <a:gd name="T83" fmla="*/ 797 h 974"/>
              <a:gd name="T84" fmla="*/ 87 w 1452"/>
              <a:gd name="T85" fmla="*/ 768 h 974"/>
              <a:gd name="T86" fmla="*/ 39 w 1452"/>
              <a:gd name="T87" fmla="*/ 705 h 974"/>
              <a:gd name="T88" fmla="*/ 39 w 1452"/>
              <a:gd name="T89" fmla="*/ 622 h 974"/>
              <a:gd name="T90" fmla="*/ 48 w 1452"/>
              <a:gd name="T91" fmla="*/ 557 h 974"/>
              <a:gd name="T92" fmla="*/ 4 w 1452"/>
              <a:gd name="T93" fmla="*/ 490 h 974"/>
              <a:gd name="T94" fmla="*/ 6 w 1452"/>
              <a:gd name="T95" fmla="*/ 413 h 974"/>
              <a:gd name="T96" fmla="*/ 66 w 1452"/>
              <a:gd name="T97" fmla="*/ 344 h 974"/>
              <a:gd name="T98" fmla="*/ 131 w 1452"/>
              <a:gd name="T99" fmla="*/ 321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2" h="974">
                <a:moveTo>
                  <a:pt x="131" y="321"/>
                </a:moveTo>
                <a:lnTo>
                  <a:pt x="129" y="300"/>
                </a:lnTo>
                <a:lnTo>
                  <a:pt x="129" y="279"/>
                </a:lnTo>
                <a:lnTo>
                  <a:pt x="133" y="258"/>
                </a:lnTo>
                <a:lnTo>
                  <a:pt x="137" y="238"/>
                </a:lnTo>
                <a:lnTo>
                  <a:pt x="144" y="219"/>
                </a:lnTo>
                <a:lnTo>
                  <a:pt x="152" y="200"/>
                </a:lnTo>
                <a:lnTo>
                  <a:pt x="175" y="167"/>
                </a:lnTo>
                <a:lnTo>
                  <a:pt x="206" y="139"/>
                </a:lnTo>
                <a:lnTo>
                  <a:pt x="240" y="114"/>
                </a:lnTo>
                <a:lnTo>
                  <a:pt x="281" y="96"/>
                </a:lnTo>
                <a:lnTo>
                  <a:pt x="304" y="91"/>
                </a:lnTo>
                <a:lnTo>
                  <a:pt x="325" y="87"/>
                </a:lnTo>
                <a:lnTo>
                  <a:pt x="363" y="85"/>
                </a:lnTo>
                <a:lnTo>
                  <a:pt x="402" y="89"/>
                </a:lnTo>
                <a:lnTo>
                  <a:pt x="436" y="98"/>
                </a:lnTo>
                <a:lnTo>
                  <a:pt x="471" y="114"/>
                </a:lnTo>
                <a:lnTo>
                  <a:pt x="492" y="87"/>
                </a:lnTo>
                <a:lnTo>
                  <a:pt x="517" y="64"/>
                </a:lnTo>
                <a:lnTo>
                  <a:pt x="546" y="46"/>
                </a:lnTo>
                <a:lnTo>
                  <a:pt x="576" y="35"/>
                </a:lnTo>
                <a:lnTo>
                  <a:pt x="611" y="27"/>
                </a:lnTo>
                <a:lnTo>
                  <a:pt x="645" y="27"/>
                </a:lnTo>
                <a:lnTo>
                  <a:pt x="680" y="33"/>
                </a:lnTo>
                <a:lnTo>
                  <a:pt x="713" y="46"/>
                </a:lnTo>
                <a:lnTo>
                  <a:pt x="736" y="58"/>
                </a:lnTo>
                <a:lnTo>
                  <a:pt x="755" y="73"/>
                </a:lnTo>
                <a:lnTo>
                  <a:pt x="770" y="50"/>
                </a:lnTo>
                <a:lnTo>
                  <a:pt x="791" y="31"/>
                </a:lnTo>
                <a:lnTo>
                  <a:pt x="814" y="18"/>
                </a:lnTo>
                <a:lnTo>
                  <a:pt x="839" y="6"/>
                </a:lnTo>
                <a:lnTo>
                  <a:pt x="866" y="0"/>
                </a:lnTo>
                <a:lnTo>
                  <a:pt x="895" y="0"/>
                </a:lnTo>
                <a:lnTo>
                  <a:pt x="924" y="4"/>
                </a:lnTo>
                <a:lnTo>
                  <a:pt x="951" y="14"/>
                </a:lnTo>
                <a:lnTo>
                  <a:pt x="979" y="31"/>
                </a:lnTo>
                <a:lnTo>
                  <a:pt x="1003" y="52"/>
                </a:lnTo>
                <a:lnTo>
                  <a:pt x="1027" y="31"/>
                </a:lnTo>
                <a:lnTo>
                  <a:pt x="1054" y="16"/>
                </a:lnTo>
                <a:lnTo>
                  <a:pt x="1083" y="6"/>
                </a:lnTo>
                <a:lnTo>
                  <a:pt x="1114" y="0"/>
                </a:lnTo>
                <a:lnTo>
                  <a:pt x="1145" y="0"/>
                </a:lnTo>
                <a:lnTo>
                  <a:pt x="1175" y="6"/>
                </a:lnTo>
                <a:lnTo>
                  <a:pt x="1206" y="18"/>
                </a:lnTo>
                <a:lnTo>
                  <a:pt x="1233" y="35"/>
                </a:lnTo>
                <a:lnTo>
                  <a:pt x="1252" y="54"/>
                </a:lnTo>
                <a:lnTo>
                  <a:pt x="1269" y="75"/>
                </a:lnTo>
                <a:lnTo>
                  <a:pt x="1281" y="98"/>
                </a:lnTo>
                <a:lnTo>
                  <a:pt x="1289" y="123"/>
                </a:lnTo>
                <a:lnTo>
                  <a:pt x="1321" y="135"/>
                </a:lnTo>
                <a:lnTo>
                  <a:pt x="1352" y="152"/>
                </a:lnTo>
                <a:lnTo>
                  <a:pt x="1377" y="173"/>
                </a:lnTo>
                <a:lnTo>
                  <a:pt x="1396" y="198"/>
                </a:lnTo>
                <a:lnTo>
                  <a:pt x="1409" y="227"/>
                </a:lnTo>
                <a:lnTo>
                  <a:pt x="1419" y="258"/>
                </a:lnTo>
                <a:lnTo>
                  <a:pt x="1419" y="290"/>
                </a:lnTo>
                <a:lnTo>
                  <a:pt x="1417" y="307"/>
                </a:lnTo>
                <a:lnTo>
                  <a:pt x="1413" y="323"/>
                </a:lnTo>
                <a:lnTo>
                  <a:pt x="1406" y="344"/>
                </a:lnTo>
                <a:lnTo>
                  <a:pt x="1419" y="363"/>
                </a:lnTo>
                <a:lnTo>
                  <a:pt x="1431" y="380"/>
                </a:lnTo>
                <a:lnTo>
                  <a:pt x="1438" y="400"/>
                </a:lnTo>
                <a:lnTo>
                  <a:pt x="1446" y="419"/>
                </a:lnTo>
                <a:lnTo>
                  <a:pt x="1450" y="438"/>
                </a:lnTo>
                <a:lnTo>
                  <a:pt x="1452" y="459"/>
                </a:lnTo>
                <a:lnTo>
                  <a:pt x="1452" y="478"/>
                </a:lnTo>
                <a:lnTo>
                  <a:pt x="1450" y="498"/>
                </a:lnTo>
                <a:lnTo>
                  <a:pt x="1446" y="519"/>
                </a:lnTo>
                <a:lnTo>
                  <a:pt x="1440" y="538"/>
                </a:lnTo>
                <a:lnTo>
                  <a:pt x="1433" y="555"/>
                </a:lnTo>
                <a:lnTo>
                  <a:pt x="1423" y="574"/>
                </a:lnTo>
                <a:lnTo>
                  <a:pt x="1411" y="592"/>
                </a:lnTo>
                <a:lnTo>
                  <a:pt x="1398" y="607"/>
                </a:lnTo>
                <a:lnTo>
                  <a:pt x="1381" y="622"/>
                </a:lnTo>
                <a:lnTo>
                  <a:pt x="1363" y="636"/>
                </a:lnTo>
                <a:lnTo>
                  <a:pt x="1338" y="651"/>
                </a:lnTo>
                <a:lnTo>
                  <a:pt x="1314" y="663"/>
                </a:lnTo>
                <a:lnTo>
                  <a:pt x="1287" y="672"/>
                </a:lnTo>
                <a:lnTo>
                  <a:pt x="1258" y="678"/>
                </a:lnTo>
                <a:lnTo>
                  <a:pt x="1256" y="695"/>
                </a:lnTo>
                <a:lnTo>
                  <a:pt x="1252" y="713"/>
                </a:lnTo>
                <a:lnTo>
                  <a:pt x="1241" y="745"/>
                </a:lnTo>
                <a:lnTo>
                  <a:pt x="1223" y="776"/>
                </a:lnTo>
                <a:lnTo>
                  <a:pt x="1198" y="803"/>
                </a:lnTo>
                <a:lnTo>
                  <a:pt x="1170" y="824"/>
                </a:lnTo>
                <a:lnTo>
                  <a:pt x="1137" y="839"/>
                </a:lnTo>
                <a:lnTo>
                  <a:pt x="1100" y="849"/>
                </a:lnTo>
                <a:lnTo>
                  <a:pt x="1062" y="853"/>
                </a:lnTo>
                <a:lnTo>
                  <a:pt x="1035" y="851"/>
                </a:lnTo>
                <a:lnTo>
                  <a:pt x="1008" y="845"/>
                </a:lnTo>
                <a:lnTo>
                  <a:pt x="983" y="837"/>
                </a:lnTo>
                <a:lnTo>
                  <a:pt x="960" y="826"/>
                </a:lnTo>
                <a:lnTo>
                  <a:pt x="953" y="847"/>
                </a:lnTo>
                <a:lnTo>
                  <a:pt x="943" y="864"/>
                </a:lnTo>
                <a:lnTo>
                  <a:pt x="918" y="899"/>
                </a:lnTo>
                <a:lnTo>
                  <a:pt x="885" y="928"/>
                </a:lnTo>
                <a:lnTo>
                  <a:pt x="849" y="949"/>
                </a:lnTo>
                <a:lnTo>
                  <a:pt x="811" y="964"/>
                </a:lnTo>
                <a:lnTo>
                  <a:pt x="789" y="970"/>
                </a:lnTo>
                <a:lnTo>
                  <a:pt x="766" y="972"/>
                </a:lnTo>
                <a:lnTo>
                  <a:pt x="745" y="974"/>
                </a:lnTo>
                <a:lnTo>
                  <a:pt x="722" y="972"/>
                </a:lnTo>
                <a:lnTo>
                  <a:pt x="699" y="970"/>
                </a:lnTo>
                <a:lnTo>
                  <a:pt x="676" y="964"/>
                </a:lnTo>
                <a:lnTo>
                  <a:pt x="642" y="951"/>
                </a:lnTo>
                <a:lnTo>
                  <a:pt x="607" y="933"/>
                </a:lnTo>
                <a:lnTo>
                  <a:pt x="578" y="908"/>
                </a:lnTo>
                <a:lnTo>
                  <a:pt x="553" y="882"/>
                </a:lnTo>
                <a:lnTo>
                  <a:pt x="530" y="893"/>
                </a:lnTo>
                <a:lnTo>
                  <a:pt x="507" y="903"/>
                </a:lnTo>
                <a:lnTo>
                  <a:pt x="482" y="908"/>
                </a:lnTo>
                <a:lnTo>
                  <a:pt x="457" y="912"/>
                </a:lnTo>
                <a:lnTo>
                  <a:pt x="432" y="914"/>
                </a:lnTo>
                <a:lnTo>
                  <a:pt x="407" y="914"/>
                </a:lnTo>
                <a:lnTo>
                  <a:pt x="382" y="912"/>
                </a:lnTo>
                <a:lnTo>
                  <a:pt x="357" y="908"/>
                </a:lnTo>
                <a:lnTo>
                  <a:pt x="334" y="901"/>
                </a:lnTo>
                <a:lnTo>
                  <a:pt x="311" y="893"/>
                </a:lnTo>
                <a:lnTo>
                  <a:pt x="288" y="882"/>
                </a:lnTo>
                <a:lnTo>
                  <a:pt x="267" y="870"/>
                </a:lnTo>
                <a:lnTo>
                  <a:pt x="248" y="855"/>
                </a:lnTo>
                <a:lnTo>
                  <a:pt x="229" y="839"/>
                </a:lnTo>
                <a:lnTo>
                  <a:pt x="214" y="820"/>
                </a:lnTo>
                <a:lnTo>
                  <a:pt x="198" y="801"/>
                </a:lnTo>
                <a:lnTo>
                  <a:pt x="196" y="795"/>
                </a:lnTo>
                <a:lnTo>
                  <a:pt x="166" y="797"/>
                </a:lnTo>
                <a:lnTo>
                  <a:pt x="137" y="791"/>
                </a:lnTo>
                <a:lnTo>
                  <a:pt x="112" y="782"/>
                </a:lnTo>
                <a:lnTo>
                  <a:pt x="87" y="768"/>
                </a:lnTo>
                <a:lnTo>
                  <a:pt x="68" y="751"/>
                </a:lnTo>
                <a:lnTo>
                  <a:pt x="50" y="730"/>
                </a:lnTo>
                <a:lnTo>
                  <a:pt x="39" y="705"/>
                </a:lnTo>
                <a:lnTo>
                  <a:pt x="33" y="678"/>
                </a:lnTo>
                <a:lnTo>
                  <a:pt x="33" y="649"/>
                </a:lnTo>
                <a:lnTo>
                  <a:pt x="39" y="622"/>
                </a:lnTo>
                <a:lnTo>
                  <a:pt x="52" y="596"/>
                </a:lnTo>
                <a:lnTo>
                  <a:pt x="71" y="572"/>
                </a:lnTo>
                <a:lnTo>
                  <a:pt x="48" y="557"/>
                </a:lnTo>
                <a:lnTo>
                  <a:pt x="29" y="536"/>
                </a:lnTo>
                <a:lnTo>
                  <a:pt x="14" y="515"/>
                </a:lnTo>
                <a:lnTo>
                  <a:pt x="4" y="490"/>
                </a:lnTo>
                <a:lnTo>
                  <a:pt x="0" y="465"/>
                </a:lnTo>
                <a:lnTo>
                  <a:pt x="0" y="440"/>
                </a:lnTo>
                <a:lnTo>
                  <a:pt x="6" y="413"/>
                </a:lnTo>
                <a:lnTo>
                  <a:pt x="20" y="388"/>
                </a:lnTo>
                <a:lnTo>
                  <a:pt x="41" y="363"/>
                </a:lnTo>
                <a:lnTo>
                  <a:pt x="66" y="344"/>
                </a:lnTo>
                <a:lnTo>
                  <a:pt x="96" y="331"/>
                </a:lnTo>
                <a:lnTo>
                  <a:pt x="131" y="323"/>
                </a:lnTo>
                <a:lnTo>
                  <a:pt x="131" y="321"/>
                </a:lnTo>
              </a:path>
            </a:pathLst>
          </a:custGeom>
          <a:solidFill>
            <a:schemeClr val="accent1">
              <a:lumMod val="60000"/>
              <a:lumOff val="40000"/>
            </a:schemeClr>
          </a:solidFill>
          <a:ln w="2540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565A5C"/>
                </a:solidFill>
                <a:effectLst/>
                <a:uLnTx/>
                <a:uFillTx/>
                <a:latin typeface="Arial"/>
                <a:ea typeface="+mn-ea"/>
                <a:cs typeface="+mn-cs"/>
              </a:rPr>
              <a:t>A video or handout about others‘ experiences and struggles would be helpful</a:t>
            </a:r>
          </a:p>
        </p:txBody>
      </p:sp>
      <p:sp>
        <p:nvSpPr>
          <p:cNvPr id="42" name="Freeform 64">
            <a:extLst>
              <a:ext uri="{FF2B5EF4-FFF2-40B4-BE49-F238E27FC236}">
                <a16:creationId xmlns:a16="http://schemas.microsoft.com/office/drawing/2014/main" id="{9FCB16DA-F24E-4D4D-94BD-C166FD56A1DA}"/>
              </a:ext>
            </a:extLst>
          </p:cNvPr>
          <p:cNvSpPr>
            <a:spLocks/>
          </p:cNvSpPr>
          <p:nvPr/>
        </p:nvSpPr>
        <p:spPr bwMode="auto">
          <a:xfrm>
            <a:off x="5061386" y="833643"/>
            <a:ext cx="2031981" cy="1420258"/>
          </a:xfrm>
          <a:custGeom>
            <a:avLst/>
            <a:gdLst>
              <a:gd name="T0" fmla="*/ 129 w 1452"/>
              <a:gd name="T1" fmla="*/ 279 h 974"/>
              <a:gd name="T2" fmla="*/ 144 w 1452"/>
              <a:gd name="T3" fmla="*/ 219 h 974"/>
              <a:gd name="T4" fmla="*/ 206 w 1452"/>
              <a:gd name="T5" fmla="*/ 139 h 974"/>
              <a:gd name="T6" fmla="*/ 304 w 1452"/>
              <a:gd name="T7" fmla="*/ 91 h 974"/>
              <a:gd name="T8" fmla="*/ 402 w 1452"/>
              <a:gd name="T9" fmla="*/ 89 h 974"/>
              <a:gd name="T10" fmla="*/ 492 w 1452"/>
              <a:gd name="T11" fmla="*/ 87 h 974"/>
              <a:gd name="T12" fmla="*/ 576 w 1452"/>
              <a:gd name="T13" fmla="*/ 35 h 974"/>
              <a:gd name="T14" fmla="*/ 680 w 1452"/>
              <a:gd name="T15" fmla="*/ 33 h 974"/>
              <a:gd name="T16" fmla="*/ 755 w 1452"/>
              <a:gd name="T17" fmla="*/ 73 h 974"/>
              <a:gd name="T18" fmla="*/ 814 w 1452"/>
              <a:gd name="T19" fmla="*/ 18 h 974"/>
              <a:gd name="T20" fmla="*/ 895 w 1452"/>
              <a:gd name="T21" fmla="*/ 0 h 974"/>
              <a:gd name="T22" fmla="*/ 979 w 1452"/>
              <a:gd name="T23" fmla="*/ 31 h 974"/>
              <a:gd name="T24" fmla="*/ 1054 w 1452"/>
              <a:gd name="T25" fmla="*/ 16 h 974"/>
              <a:gd name="T26" fmla="*/ 1145 w 1452"/>
              <a:gd name="T27" fmla="*/ 0 h 974"/>
              <a:gd name="T28" fmla="*/ 1233 w 1452"/>
              <a:gd name="T29" fmla="*/ 35 h 974"/>
              <a:gd name="T30" fmla="*/ 1281 w 1452"/>
              <a:gd name="T31" fmla="*/ 98 h 974"/>
              <a:gd name="T32" fmla="*/ 1352 w 1452"/>
              <a:gd name="T33" fmla="*/ 152 h 974"/>
              <a:gd name="T34" fmla="*/ 1409 w 1452"/>
              <a:gd name="T35" fmla="*/ 227 h 974"/>
              <a:gd name="T36" fmla="*/ 1417 w 1452"/>
              <a:gd name="T37" fmla="*/ 307 h 974"/>
              <a:gd name="T38" fmla="*/ 1419 w 1452"/>
              <a:gd name="T39" fmla="*/ 363 h 974"/>
              <a:gd name="T40" fmla="*/ 1446 w 1452"/>
              <a:gd name="T41" fmla="*/ 419 h 974"/>
              <a:gd name="T42" fmla="*/ 1452 w 1452"/>
              <a:gd name="T43" fmla="*/ 478 h 974"/>
              <a:gd name="T44" fmla="*/ 1440 w 1452"/>
              <a:gd name="T45" fmla="*/ 538 h 974"/>
              <a:gd name="T46" fmla="*/ 1411 w 1452"/>
              <a:gd name="T47" fmla="*/ 592 h 974"/>
              <a:gd name="T48" fmla="*/ 1363 w 1452"/>
              <a:gd name="T49" fmla="*/ 636 h 974"/>
              <a:gd name="T50" fmla="*/ 1287 w 1452"/>
              <a:gd name="T51" fmla="*/ 672 h 974"/>
              <a:gd name="T52" fmla="*/ 1252 w 1452"/>
              <a:gd name="T53" fmla="*/ 713 h 974"/>
              <a:gd name="T54" fmla="*/ 1198 w 1452"/>
              <a:gd name="T55" fmla="*/ 803 h 974"/>
              <a:gd name="T56" fmla="*/ 1100 w 1452"/>
              <a:gd name="T57" fmla="*/ 849 h 974"/>
              <a:gd name="T58" fmla="*/ 1008 w 1452"/>
              <a:gd name="T59" fmla="*/ 845 h 974"/>
              <a:gd name="T60" fmla="*/ 953 w 1452"/>
              <a:gd name="T61" fmla="*/ 847 h 974"/>
              <a:gd name="T62" fmla="*/ 885 w 1452"/>
              <a:gd name="T63" fmla="*/ 928 h 974"/>
              <a:gd name="T64" fmla="*/ 789 w 1452"/>
              <a:gd name="T65" fmla="*/ 970 h 974"/>
              <a:gd name="T66" fmla="*/ 722 w 1452"/>
              <a:gd name="T67" fmla="*/ 972 h 974"/>
              <a:gd name="T68" fmla="*/ 642 w 1452"/>
              <a:gd name="T69" fmla="*/ 951 h 974"/>
              <a:gd name="T70" fmla="*/ 553 w 1452"/>
              <a:gd name="T71" fmla="*/ 882 h 974"/>
              <a:gd name="T72" fmla="*/ 482 w 1452"/>
              <a:gd name="T73" fmla="*/ 908 h 974"/>
              <a:gd name="T74" fmla="*/ 407 w 1452"/>
              <a:gd name="T75" fmla="*/ 914 h 974"/>
              <a:gd name="T76" fmla="*/ 334 w 1452"/>
              <a:gd name="T77" fmla="*/ 901 h 974"/>
              <a:gd name="T78" fmla="*/ 267 w 1452"/>
              <a:gd name="T79" fmla="*/ 870 h 974"/>
              <a:gd name="T80" fmla="*/ 214 w 1452"/>
              <a:gd name="T81" fmla="*/ 820 h 974"/>
              <a:gd name="T82" fmla="*/ 166 w 1452"/>
              <a:gd name="T83" fmla="*/ 797 h 974"/>
              <a:gd name="T84" fmla="*/ 87 w 1452"/>
              <a:gd name="T85" fmla="*/ 768 h 974"/>
              <a:gd name="T86" fmla="*/ 39 w 1452"/>
              <a:gd name="T87" fmla="*/ 705 h 974"/>
              <a:gd name="T88" fmla="*/ 39 w 1452"/>
              <a:gd name="T89" fmla="*/ 622 h 974"/>
              <a:gd name="T90" fmla="*/ 48 w 1452"/>
              <a:gd name="T91" fmla="*/ 557 h 974"/>
              <a:gd name="T92" fmla="*/ 4 w 1452"/>
              <a:gd name="T93" fmla="*/ 490 h 974"/>
              <a:gd name="T94" fmla="*/ 6 w 1452"/>
              <a:gd name="T95" fmla="*/ 413 h 974"/>
              <a:gd name="T96" fmla="*/ 66 w 1452"/>
              <a:gd name="T97" fmla="*/ 344 h 974"/>
              <a:gd name="T98" fmla="*/ 131 w 1452"/>
              <a:gd name="T99" fmla="*/ 321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2" h="974">
                <a:moveTo>
                  <a:pt x="131" y="321"/>
                </a:moveTo>
                <a:lnTo>
                  <a:pt x="129" y="300"/>
                </a:lnTo>
                <a:lnTo>
                  <a:pt x="129" y="279"/>
                </a:lnTo>
                <a:lnTo>
                  <a:pt x="133" y="258"/>
                </a:lnTo>
                <a:lnTo>
                  <a:pt x="137" y="238"/>
                </a:lnTo>
                <a:lnTo>
                  <a:pt x="144" y="219"/>
                </a:lnTo>
                <a:lnTo>
                  <a:pt x="152" y="200"/>
                </a:lnTo>
                <a:lnTo>
                  <a:pt x="175" y="167"/>
                </a:lnTo>
                <a:lnTo>
                  <a:pt x="206" y="139"/>
                </a:lnTo>
                <a:lnTo>
                  <a:pt x="240" y="114"/>
                </a:lnTo>
                <a:lnTo>
                  <a:pt x="281" y="96"/>
                </a:lnTo>
                <a:lnTo>
                  <a:pt x="304" y="91"/>
                </a:lnTo>
                <a:lnTo>
                  <a:pt x="325" y="87"/>
                </a:lnTo>
                <a:lnTo>
                  <a:pt x="363" y="85"/>
                </a:lnTo>
                <a:lnTo>
                  <a:pt x="402" y="89"/>
                </a:lnTo>
                <a:lnTo>
                  <a:pt x="436" y="98"/>
                </a:lnTo>
                <a:lnTo>
                  <a:pt x="471" y="114"/>
                </a:lnTo>
                <a:lnTo>
                  <a:pt x="492" y="87"/>
                </a:lnTo>
                <a:lnTo>
                  <a:pt x="517" y="64"/>
                </a:lnTo>
                <a:lnTo>
                  <a:pt x="546" y="46"/>
                </a:lnTo>
                <a:lnTo>
                  <a:pt x="576" y="35"/>
                </a:lnTo>
                <a:lnTo>
                  <a:pt x="611" y="27"/>
                </a:lnTo>
                <a:lnTo>
                  <a:pt x="645" y="27"/>
                </a:lnTo>
                <a:lnTo>
                  <a:pt x="680" y="33"/>
                </a:lnTo>
                <a:lnTo>
                  <a:pt x="713" y="46"/>
                </a:lnTo>
                <a:lnTo>
                  <a:pt x="736" y="58"/>
                </a:lnTo>
                <a:lnTo>
                  <a:pt x="755" y="73"/>
                </a:lnTo>
                <a:lnTo>
                  <a:pt x="770" y="50"/>
                </a:lnTo>
                <a:lnTo>
                  <a:pt x="791" y="31"/>
                </a:lnTo>
                <a:lnTo>
                  <a:pt x="814" y="18"/>
                </a:lnTo>
                <a:lnTo>
                  <a:pt x="839" y="6"/>
                </a:lnTo>
                <a:lnTo>
                  <a:pt x="866" y="0"/>
                </a:lnTo>
                <a:lnTo>
                  <a:pt x="895" y="0"/>
                </a:lnTo>
                <a:lnTo>
                  <a:pt x="924" y="4"/>
                </a:lnTo>
                <a:lnTo>
                  <a:pt x="951" y="14"/>
                </a:lnTo>
                <a:lnTo>
                  <a:pt x="979" y="31"/>
                </a:lnTo>
                <a:lnTo>
                  <a:pt x="1003" y="52"/>
                </a:lnTo>
                <a:lnTo>
                  <a:pt x="1027" y="31"/>
                </a:lnTo>
                <a:lnTo>
                  <a:pt x="1054" y="16"/>
                </a:lnTo>
                <a:lnTo>
                  <a:pt x="1083" y="6"/>
                </a:lnTo>
                <a:lnTo>
                  <a:pt x="1114" y="0"/>
                </a:lnTo>
                <a:lnTo>
                  <a:pt x="1145" y="0"/>
                </a:lnTo>
                <a:lnTo>
                  <a:pt x="1175" y="6"/>
                </a:lnTo>
                <a:lnTo>
                  <a:pt x="1206" y="18"/>
                </a:lnTo>
                <a:lnTo>
                  <a:pt x="1233" y="35"/>
                </a:lnTo>
                <a:lnTo>
                  <a:pt x="1252" y="54"/>
                </a:lnTo>
                <a:lnTo>
                  <a:pt x="1269" y="75"/>
                </a:lnTo>
                <a:lnTo>
                  <a:pt x="1281" y="98"/>
                </a:lnTo>
                <a:lnTo>
                  <a:pt x="1289" y="123"/>
                </a:lnTo>
                <a:lnTo>
                  <a:pt x="1321" y="135"/>
                </a:lnTo>
                <a:lnTo>
                  <a:pt x="1352" y="152"/>
                </a:lnTo>
                <a:lnTo>
                  <a:pt x="1377" y="173"/>
                </a:lnTo>
                <a:lnTo>
                  <a:pt x="1396" y="198"/>
                </a:lnTo>
                <a:lnTo>
                  <a:pt x="1409" y="227"/>
                </a:lnTo>
                <a:lnTo>
                  <a:pt x="1419" y="258"/>
                </a:lnTo>
                <a:lnTo>
                  <a:pt x="1419" y="290"/>
                </a:lnTo>
                <a:lnTo>
                  <a:pt x="1417" y="307"/>
                </a:lnTo>
                <a:lnTo>
                  <a:pt x="1413" y="323"/>
                </a:lnTo>
                <a:lnTo>
                  <a:pt x="1406" y="344"/>
                </a:lnTo>
                <a:lnTo>
                  <a:pt x="1419" y="363"/>
                </a:lnTo>
                <a:lnTo>
                  <a:pt x="1431" y="380"/>
                </a:lnTo>
                <a:lnTo>
                  <a:pt x="1438" y="400"/>
                </a:lnTo>
                <a:lnTo>
                  <a:pt x="1446" y="419"/>
                </a:lnTo>
                <a:lnTo>
                  <a:pt x="1450" y="438"/>
                </a:lnTo>
                <a:lnTo>
                  <a:pt x="1452" y="459"/>
                </a:lnTo>
                <a:lnTo>
                  <a:pt x="1452" y="478"/>
                </a:lnTo>
                <a:lnTo>
                  <a:pt x="1450" y="498"/>
                </a:lnTo>
                <a:lnTo>
                  <a:pt x="1446" y="519"/>
                </a:lnTo>
                <a:lnTo>
                  <a:pt x="1440" y="538"/>
                </a:lnTo>
                <a:lnTo>
                  <a:pt x="1433" y="555"/>
                </a:lnTo>
                <a:lnTo>
                  <a:pt x="1423" y="574"/>
                </a:lnTo>
                <a:lnTo>
                  <a:pt x="1411" y="592"/>
                </a:lnTo>
                <a:lnTo>
                  <a:pt x="1398" y="607"/>
                </a:lnTo>
                <a:lnTo>
                  <a:pt x="1381" y="622"/>
                </a:lnTo>
                <a:lnTo>
                  <a:pt x="1363" y="636"/>
                </a:lnTo>
                <a:lnTo>
                  <a:pt x="1338" y="651"/>
                </a:lnTo>
                <a:lnTo>
                  <a:pt x="1314" y="663"/>
                </a:lnTo>
                <a:lnTo>
                  <a:pt x="1287" y="672"/>
                </a:lnTo>
                <a:lnTo>
                  <a:pt x="1258" y="678"/>
                </a:lnTo>
                <a:lnTo>
                  <a:pt x="1256" y="695"/>
                </a:lnTo>
                <a:lnTo>
                  <a:pt x="1252" y="713"/>
                </a:lnTo>
                <a:lnTo>
                  <a:pt x="1241" y="745"/>
                </a:lnTo>
                <a:lnTo>
                  <a:pt x="1223" y="776"/>
                </a:lnTo>
                <a:lnTo>
                  <a:pt x="1198" y="803"/>
                </a:lnTo>
                <a:lnTo>
                  <a:pt x="1170" y="824"/>
                </a:lnTo>
                <a:lnTo>
                  <a:pt x="1137" y="839"/>
                </a:lnTo>
                <a:lnTo>
                  <a:pt x="1100" y="849"/>
                </a:lnTo>
                <a:lnTo>
                  <a:pt x="1062" y="853"/>
                </a:lnTo>
                <a:lnTo>
                  <a:pt x="1035" y="851"/>
                </a:lnTo>
                <a:lnTo>
                  <a:pt x="1008" y="845"/>
                </a:lnTo>
                <a:lnTo>
                  <a:pt x="983" y="837"/>
                </a:lnTo>
                <a:lnTo>
                  <a:pt x="960" y="826"/>
                </a:lnTo>
                <a:lnTo>
                  <a:pt x="953" y="847"/>
                </a:lnTo>
                <a:lnTo>
                  <a:pt x="943" y="864"/>
                </a:lnTo>
                <a:lnTo>
                  <a:pt x="918" y="899"/>
                </a:lnTo>
                <a:lnTo>
                  <a:pt x="885" y="928"/>
                </a:lnTo>
                <a:lnTo>
                  <a:pt x="849" y="949"/>
                </a:lnTo>
                <a:lnTo>
                  <a:pt x="811" y="964"/>
                </a:lnTo>
                <a:lnTo>
                  <a:pt x="789" y="970"/>
                </a:lnTo>
                <a:lnTo>
                  <a:pt x="766" y="972"/>
                </a:lnTo>
                <a:lnTo>
                  <a:pt x="745" y="974"/>
                </a:lnTo>
                <a:lnTo>
                  <a:pt x="722" y="972"/>
                </a:lnTo>
                <a:lnTo>
                  <a:pt x="699" y="970"/>
                </a:lnTo>
                <a:lnTo>
                  <a:pt x="676" y="964"/>
                </a:lnTo>
                <a:lnTo>
                  <a:pt x="642" y="951"/>
                </a:lnTo>
                <a:lnTo>
                  <a:pt x="607" y="933"/>
                </a:lnTo>
                <a:lnTo>
                  <a:pt x="578" y="908"/>
                </a:lnTo>
                <a:lnTo>
                  <a:pt x="553" y="882"/>
                </a:lnTo>
                <a:lnTo>
                  <a:pt x="530" y="893"/>
                </a:lnTo>
                <a:lnTo>
                  <a:pt x="507" y="903"/>
                </a:lnTo>
                <a:lnTo>
                  <a:pt x="482" y="908"/>
                </a:lnTo>
                <a:lnTo>
                  <a:pt x="457" y="912"/>
                </a:lnTo>
                <a:lnTo>
                  <a:pt x="432" y="914"/>
                </a:lnTo>
                <a:lnTo>
                  <a:pt x="407" y="914"/>
                </a:lnTo>
                <a:lnTo>
                  <a:pt x="382" y="912"/>
                </a:lnTo>
                <a:lnTo>
                  <a:pt x="357" y="908"/>
                </a:lnTo>
                <a:lnTo>
                  <a:pt x="334" y="901"/>
                </a:lnTo>
                <a:lnTo>
                  <a:pt x="311" y="893"/>
                </a:lnTo>
                <a:lnTo>
                  <a:pt x="288" y="882"/>
                </a:lnTo>
                <a:lnTo>
                  <a:pt x="267" y="870"/>
                </a:lnTo>
                <a:lnTo>
                  <a:pt x="248" y="855"/>
                </a:lnTo>
                <a:lnTo>
                  <a:pt x="229" y="839"/>
                </a:lnTo>
                <a:lnTo>
                  <a:pt x="214" y="820"/>
                </a:lnTo>
                <a:lnTo>
                  <a:pt x="198" y="801"/>
                </a:lnTo>
                <a:lnTo>
                  <a:pt x="196" y="795"/>
                </a:lnTo>
                <a:lnTo>
                  <a:pt x="166" y="797"/>
                </a:lnTo>
                <a:lnTo>
                  <a:pt x="137" y="791"/>
                </a:lnTo>
                <a:lnTo>
                  <a:pt x="112" y="782"/>
                </a:lnTo>
                <a:lnTo>
                  <a:pt x="87" y="768"/>
                </a:lnTo>
                <a:lnTo>
                  <a:pt x="68" y="751"/>
                </a:lnTo>
                <a:lnTo>
                  <a:pt x="50" y="730"/>
                </a:lnTo>
                <a:lnTo>
                  <a:pt x="39" y="705"/>
                </a:lnTo>
                <a:lnTo>
                  <a:pt x="33" y="678"/>
                </a:lnTo>
                <a:lnTo>
                  <a:pt x="33" y="649"/>
                </a:lnTo>
                <a:lnTo>
                  <a:pt x="39" y="622"/>
                </a:lnTo>
                <a:lnTo>
                  <a:pt x="52" y="596"/>
                </a:lnTo>
                <a:lnTo>
                  <a:pt x="71" y="572"/>
                </a:lnTo>
                <a:lnTo>
                  <a:pt x="48" y="557"/>
                </a:lnTo>
                <a:lnTo>
                  <a:pt x="29" y="536"/>
                </a:lnTo>
                <a:lnTo>
                  <a:pt x="14" y="515"/>
                </a:lnTo>
                <a:lnTo>
                  <a:pt x="4" y="490"/>
                </a:lnTo>
                <a:lnTo>
                  <a:pt x="0" y="465"/>
                </a:lnTo>
                <a:lnTo>
                  <a:pt x="0" y="440"/>
                </a:lnTo>
                <a:lnTo>
                  <a:pt x="6" y="413"/>
                </a:lnTo>
                <a:lnTo>
                  <a:pt x="20" y="388"/>
                </a:lnTo>
                <a:lnTo>
                  <a:pt x="41" y="363"/>
                </a:lnTo>
                <a:lnTo>
                  <a:pt x="66" y="344"/>
                </a:lnTo>
                <a:lnTo>
                  <a:pt x="96" y="331"/>
                </a:lnTo>
                <a:lnTo>
                  <a:pt x="131" y="323"/>
                </a:lnTo>
                <a:lnTo>
                  <a:pt x="131" y="321"/>
                </a:lnTo>
              </a:path>
            </a:pathLst>
          </a:custGeom>
          <a:noFill/>
          <a:ln w="2540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565A5C"/>
                </a:solidFill>
                <a:effectLst/>
                <a:uLnTx/>
                <a:uFillTx/>
                <a:latin typeface="Arial"/>
                <a:ea typeface="+mn-ea"/>
                <a:cs typeface="+mn-cs"/>
              </a:rPr>
              <a:t>For interpreted forms, </a:t>
            </a:r>
            <a:br>
              <a:rPr kumimoji="0" lang="de-DE" sz="1200" b="1" i="0" u="none" strike="noStrike" kern="1200" cap="none" spc="0" normalizeH="0" baseline="0" noProof="0" dirty="0">
                <a:ln>
                  <a:noFill/>
                </a:ln>
                <a:solidFill>
                  <a:srgbClr val="565A5C"/>
                </a:solidFill>
                <a:effectLst/>
                <a:uLnTx/>
                <a:uFillTx/>
                <a:latin typeface="Arial"/>
                <a:ea typeface="+mn-ea"/>
                <a:cs typeface="+mn-cs"/>
              </a:rPr>
            </a:br>
            <a:r>
              <a:rPr kumimoji="0" lang="de-DE" sz="1200" b="1" i="0" u="none" strike="noStrike" kern="1200" cap="none" spc="0" normalizeH="0" baseline="0" noProof="0" dirty="0">
                <a:ln>
                  <a:noFill/>
                </a:ln>
                <a:solidFill>
                  <a:srgbClr val="565A5C"/>
                </a:solidFill>
                <a:effectLst/>
                <a:uLnTx/>
                <a:uFillTx/>
                <a:latin typeface="Arial"/>
                <a:ea typeface="+mn-ea"/>
                <a:cs typeface="+mn-cs"/>
              </a:rPr>
              <a:t>make sure Spanish-speaking familes check that it is phrased correctly</a:t>
            </a:r>
          </a:p>
        </p:txBody>
      </p:sp>
      <p:sp>
        <p:nvSpPr>
          <p:cNvPr id="43" name="Freeform 64">
            <a:extLst>
              <a:ext uri="{FF2B5EF4-FFF2-40B4-BE49-F238E27FC236}">
                <a16:creationId xmlns:a16="http://schemas.microsoft.com/office/drawing/2014/main" id="{7DEF88F2-322A-4E80-91CC-6CFB9AC1B3BC}"/>
              </a:ext>
            </a:extLst>
          </p:cNvPr>
          <p:cNvSpPr>
            <a:spLocks/>
          </p:cNvSpPr>
          <p:nvPr/>
        </p:nvSpPr>
        <p:spPr bwMode="auto">
          <a:xfrm>
            <a:off x="6362064" y="2058738"/>
            <a:ext cx="1717007" cy="1098739"/>
          </a:xfrm>
          <a:custGeom>
            <a:avLst/>
            <a:gdLst>
              <a:gd name="T0" fmla="*/ 129 w 1452"/>
              <a:gd name="T1" fmla="*/ 279 h 974"/>
              <a:gd name="T2" fmla="*/ 144 w 1452"/>
              <a:gd name="T3" fmla="*/ 219 h 974"/>
              <a:gd name="T4" fmla="*/ 206 w 1452"/>
              <a:gd name="T5" fmla="*/ 139 h 974"/>
              <a:gd name="T6" fmla="*/ 304 w 1452"/>
              <a:gd name="T7" fmla="*/ 91 h 974"/>
              <a:gd name="T8" fmla="*/ 402 w 1452"/>
              <a:gd name="T9" fmla="*/ 89 h 974"/>
              <a:gd name="T10" fmla="*/ 492 w 1452"/>
              <a:gd name="T11" fmla="*/ 87 h 974"/>
              <a:gd name="T12" fmla="*/ 576 w 1452"/>
              <a:gd name="T13" fmla="*/ 35 h 974"/>
              <a:gd name="T14" fmla="*/ 680 w 1452"/>
              <a:gd name="T15" fmla="*/ 33 h 974"/>
              <a:gd name="T16" fmla="*/ 755 w 1452"/>
              <a:gd name="T17" fmla="*/ 73 h 974"/>
              <a:gd name="T18" fmla="*/ 814 w 1452"/>
              <a:gd name="T19" fmla="*/ 18 h 974"/>
              <a:gd name="T20" fmla="*/ 895 w 1452"/>
              <a:gd name="T21" fmla="*/ 0 h 974"/>
              <a:gd name="T22" fmla="*/ 979 w 1452"/>
              <a:gd name="T23" fmla="*/ 31 h 974"/>
              <a:gd name="T24" fmla="*/ 1054 w 1452"/>
              <a:gd name="T25" fmla="*/ 16 h 974"/>
              <a:gd name="T26" fmla="*/ 1145 w 1452"/>
              <a:gd name="T27" fmla="*/ 0 h 974"/>
              <a:gd name="T28" fmla="*/ 1233 w 1452"/>
              <a:gd name="T29" fmla="*/ 35 h 974"/>
              <a:gd name="T30" fmla="*/ 1281 w 1452"/>
              <a:gd name="T31" fmla="*/ 98 h 974"/>
              <a:gd name="T32" fmla="*/ 1352 w 1452"/>
              <a:gd name="T33" fmla="*/ 152 h 974"/>
              <a:gd name="T34" fmla="*/ 1409 w 1452"/>
              <a:gd name="T35" fmla="*/ 227 h 974"/>
              <a:gd name="T36" fmla="*/ 1417 w 1452"/>
              <a:gd name="T37" fmla="*/ 307 h 974"/>
              <a:gd name="T38" fmla="*/ 1419 w 1452"/>
              <a:gd name="T39" fmla="*/ 363 h 974"/>
              <a:gd name="T40" fmla="*/ 1446 w 1452"/>
              <a:gd name="T41" fmla="*/ 419 h 974"/>
              <a:gd name="T42" fmla="*/ 1452 w 1452"/>
              <a:gd name="T43" fmla="*/ 478 h 974"/>
              <a:gd name="T44" fmla="*/ 1440 w 1452"/>
              <a:gd name="T45" fmla="*/ 538 h 974"/>
              <a:gd name="T46" fmla="*/ 1411 w 1452"/>
              <a:gd name="T47" fmla="*/ 592 h 974"/>
              <a:gd name="T48" fmla="*/ 1363 w 1452"/>
              <a:gd name="T49" fmla="*/ 636 h 974"/>
              <a:gd name="T50" fmla="*/ 1287 w 1452"/>
              <a:gd name="T51" fmla="*/ 672 h 974"/>
              <a:gd name="T52" fmla="*/ 1252 w 1452"/>
              <a:gd name="T53" fmla="*/ 713 h 974"/>
              <a:gd name="T54" fmla="*/ 1198 w 1452"/>
              <a:gd name="T55" fmla="*/ 803 h 974"/>
              <a:gd name="T56" fmla="*/ 1100 w 1452"/>
              <a:gd name="T57" fmla="*/ 849 h 974"/>
              <a:gd name="T58" fmla="*/ 1008 w 1452"/>
              <a:gd name="T59" fmla="*/ 845 h 974"/>
              <a:gd name="T60" fmla="*/ 953 w 1452"/>
              <a:gd name="T61" fmla="*/ 847 h 974"/>
              <a:gd name="T62" fmla="*/ 885 w 1452"/>
              <a:gd name="T63" fmla="*/ 928 h 974"/>
              <a:gd name="T64" fmla="*/ 789 w 1452"/>
              <a:gd name="T65" fmla="*/ 970 h 974"/>
              <a:gd name="T66" fmla="*/ 722 w 1452"/>
              <a:gd name="T67" fmla="*/ 972 h 974"/>
              <a:gd name="T68" fmla="*/ 642 w 1452"/>
              <a:gd name="T69" fmla="*/ 951 h 974"/>
              <a:gd name="T70" fmla="*/ 553 w 1452"/>
              <a:gd name="T71" fmla="*/ 882 h 974"/>
              <a:gd name="T72" fmla="*/ 482 w 1452"/>
              <a:gd name="T73" fmla="*/ 908 h 974"/>
              <a:gd name="T74" fmla="*/ 407 w 1452"/>
              <a:gd name="T75" fmla="*/ 914 h 974"/>
              <a:gd name="T76" fmla="*/ 334 w 1452"/>
              <a:gd name="T77" fmla="*/ 901 h 974"/>
              <a:gd name="T78" fmla="*/ 267 w 1452"/>
              <a:gd name="T79" fmla="*/ 870 h 974"/>
              <a:gd name="T80" fmla="*/ 214 w 1452"/>
              <a:gd name="T81" fmla="*/ 820 h 974"/>
              <a:gd name="T82" fmla="*/ 166 w 1452"/>
              <a:gd name="T83" fmla="*/ 797 h 974"/>
              <a:gd name="T84" fmla="*/ 87 w 1452"/>
              <a:gd name="T85" fmla="*/ 768 h 974"/>
              <a:gd name="T86" fmla="*/ 39 w 1452"/>
              <a:gd name="T87" fmla="*/ 705 h 974"/>
              <a:gd name="T88" fmla="*/ 39 w 1452"/>
              <a:gd name="T89" fmla="*/ 622 h 974"/>
              <a:gd name="T90" fmla="*/ 48 w 1452"/>
              <a:gd name="T91" fmla="*/ 557 h 974"/>
              <a:gd name="T92" fmla="*/ 4 w 1452"/>
              <a:gd name="T93" fmla="*/ 490 h 974"/>
              <a:gd name="T94" fmla="*/ 6 w 1452"/>
              <a:gd name="T95" fmla="*/ 413 h 974"/>
              <a:gd name="T96" fmla="*/ 66 w 1452"/>
              <a:gd name="T97" fmla="*/ 344 h 974"/>
              <a:gd name="T98" fmla="*/ 131 w 1452"/>
              <a:gd name="T99" fmla="*/ 321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2" h="974">
                <a:moveTo>
                  <a:pt x="131" y="321"/>
                </a:moveTo>
                <a:lnTo>
                  <a:pt x="129" y="300"/>
                </a:lnTo>
                <a:lnTo>
                  <a:pt x="129" y="279"/>
                </a:lnTo>
                <a:lnTo>
                  <a:pt x="133" y="258"/>
                </a:lnTo>
                <a:lnTo>
                  <a:pt x="137" y="238"/>
                </a:lnTo>
                <a:lnTo>
                  <a:pt x="144" y="219"/>
                </a:lnTo>
                <a:lnTo>
                  <a:pt x="152" y="200"/>
                </a:lnTo>
                <a:lnTo>
                  <a:pt x="175" y="167"/>
                </a:lnTo>
                <a:lnTo>
                  <a:pt x="206" y="139"/>
                </a:lnTo>
                <a:lnTo>
                  <a:pt x="240" y="114"/>
                </a:lnTo>
                <a:lnTo>
                  <a:pt x="281" y="96"/>
                </a:lnTo>
                <a:lnTo>
                  <a:pt x="304" y="91"/>
                </a:lnTo>
                <a:lnTo>
                  <a:pt x="325" y="87"/>
                </a:lnTo>
                <a:lnTo>
                  <a:pt x="363" y="85"/>
                </a:lnTo>
                <a:lnTo>
                  <a:pt x="402" y="89"/>
                </a:lnTo>
                <a:lnTo>
                  <a:pt x="436" y="98"/>
                </a:lnTo>
                <a:lnTo>
                  <a:pt x="471" y="114"/>
                </a:lnTo>
                <a:lnTo>
                  <a:pt x="492" y="87"/>
                </a:lnTo>
                <a:lnTo>
                  <a:pt x="517" y="64"/>
                </a:lnTo>
                <a:lnTo>
                  <a:pt x="546" y="46"/>
                </a:lnTo>
                <a:lnTo>
                  <a:pt x="576" y="35"/>
                </a:lnTo>
                <a:lnTo>
                  <a:pt x="611" y="27"/>
                </a:lnTo>
                <a:lnTo>
                  <a:pt x="645" y="27"/>
                </a:lnTo>
                <a:lnTo>
                  <a:pt x="680" y="33"/>
                </a:lnTo>
                <a:lnTo>
                  <a:pt x="713" y="46"/>
                </a:lnTo>
                <a:lnTo>
                  <a:pt x="736" y="58"/>
                </a:lnTo>
                <a:lnTo>
                  <a:pt x="755" y="73"/>
                </a:lnTo>
                <a:lnTo>
                  <a:pt x="770" y="50"/>
                </a:lnTo>
                <a:lnTo>
                  <a:pt x="791" y="31"/>
                </a:lnTo>
                <a:lnTo>
                  <a:pt x="814" y="18"/>
                </a:lnTo>
                <a:lnTo>
                  <a:pt x="839" y="6"/>
                </a:lnTo>
                <a:lnTo>
                  <a:pt x="866" y="0"/>
                </a:lnTo>
                <a:lnTo>
                  <a:pt x="895" y="0"/>
                </a:lnTo>
                <a:lnTo>
                  <a:pt x="924" y="4"/>
                </a:lnTo>
                <a:lnTo>
                  <a:pt x="951" y="14"/>
                </a:lnTo>
                <a:lnTo>
                  <a:pt x="979" y="31"/>
                </a:lnTo>
                <a:lnTo>
                  <a:pt x="1003" y="52"/>
                </a:lnTo>
                <a:lnTo>
                  <a:pt x="1027" y="31"/>
                </a:lnTo>
                <a:lnTo>
                  <a:pt x="1054" y="16"/>
                </a:lnTo>
                <a:lnTo>
                  <a:pt x="1083" y="6"/>
                </a:lnTo>
                <a:lnTo>
                  <a:pt x="1114" y="0"/>
                </a:lnTo>
                <a:lnTo>
                  <a:pt x="1145" y="0"/>
                </a:lnTo>
                <a:lnTo>
                  <a:pt x="1175" y="6"/>
                </a:lnTo>
                <a:lnTo>
                  <a:pt x="1206" y="18"/>
                </a:lnTo>
                <a:lnTo>
                  <a:pt x="1233" y="35"/>
                </a:lnTo>
                <a:lnTo>
                  <a:pt x="1252" y="54"/>
                </a:lnTo>
                <a:lnTo>
                  <a:pt x="1269" y="75"/>
                </a:lnTo>
                <a:lnTo>
                  <a:pt x="1281" y="98"/>
                </a:lnTo>
                <a:lnTo>
                  <a:pt x="1289" y="123"/>
                </a:lnTo>
                <a:lnTo>
                  <a:pt x="1321" y="135"/>
                </a:lnTo>
                <a:lnTo>
                  <a:pt x="1352" y="152"/>
                </a:lnTo>
                <a:lnTo>
                  <a:pt x="1377" y="173"/>
                </a:lnTo>
                <a:lnTo>
                  <a:pt x="1396" y="198"/>
                </a:lnTo>
                <a:lnTo>
                  <a:pt x="1409" y="227"/>
                </a:lnTo>
                <a:lnTo>
                  <a:pt x="1419" y="258"/>
                </a:lnTo>
                <a:lnTo>
                  <a:pt x="1419" y="290"/>
                </a:lnTo>
                <a:lnTo>
                  <a:pt x="1417" y="307"/>
                </a:lnTo>
                <a:lnTo>
                  <a:pt x="1413" y="323"/>
                </a:lnTo>
                <a:lnTo>
                  <a:pt x="1406" y="344"/>
                </a:lnTo>
                <a:lnTo>
                  <a:pt x="1419" y="363"/>
                </a:lnTo>
                <a:lnTo>
                  <a:pt x="1431" y="380"/>
                </a:lnTo>
                <a:lnTo>
                  <a:pt x="1438" y="400"/>
                </a:lnTo>
                <a:lnTo>
                  <a:pt x="1446" y="419"/>
                </a:lnTo>
                <a:lnTo>
                  <a:pt x="1450" y="438"/>
                </a:lnTo>
                <a:lnTo>
                  <a:pt x="1452" y="459"/>
                </a:lnTo>
                <a:lnTo>
                  <a:pt x="1452" y="478"/>
                </a:lnTo>
                <a:lnTo>
                  <a:pt x="1450" y="498"/>
                </a:lnTo>
                <a:lnTo>
                  <a:pt x="1446" y="519"/>
                </a:lnTo>
                <a:lnTo>
                  <a:pt x="1440" y="538"/>
                </a:lnTo>
                <a:lnTo>
                  <a:pt x="1433" y="555"/>
                </a:lnTo>
                <a:lnTo>
                  <a:pt x="1423" y="574"/>
                </a:lnTo>
                <a:lnTo>
                  <a:pt x="1411" y="592"/>
                </a:lnTo>
                <a:lnTo>
                  <a:pt x="1398" y="607"/>
                </a:lnTo>
                <a:lnTo>
                  <a:pt x="1381" y="622"/>
                </a:lnTo>
                <a:lnTo>
                  <a:pt x="1363" y="636"/>
                </a:lnTo>
                <a:lnTo>
                  <a:pt x="1338" y="651"/>
                </a:lnTo>
                <a:lnTo>
                  <a:pt x="1314" y="663"/>
                </a:lnTo>
                <a:lnTo>
                  <a:pt x="1287" y="672"/>
                </a:lnTo>
                <a:lnTo>
                  <a:pt x="1258" y="678"/>
                </a:lnTo>
                <a:lnTo>
                  <a:pt x="1256" y="695"/>
                </a:lnTo>
                <a:lnTo>
                  <a:pt x="1252" y="713"/>
                </a:lnTo>
                <a:lnTo>
                  <a:pt x="1241" y="745"/>
                </a:lnTo>
                <a:lnTo>
                  <a:pt x="1223" y="776"/>
                </a:lnTo>
                <a:lnTo>
                  <a:pt x="1198" y="803"/>
                </a:lnTo>
                <a:lnTo>
                  <a:pt x="1170" y="824"/>
                </a:lnTo>
                <a:lnTo>
                  <a:pt x="1137" y="839"/>
                </a:lnTo>
                <a:lnTo>
                  <a:pt x="1100" y="849"/>
                </a:lnTo>
                <a:lnTo>
                  <a:pt x="1062" y="853"/>
                </a:lnTo>
                <a:lnTo>
                  <a:pt x="1035" y="851"/>
                </a:lnTo>
                <a:lnTo>
                  <a:pt x="1008" y="845"/>
                </a:lnTo>
                <a:lnTo>
                  <a:pt x="983" y="837"/>
                </a:lnTo>
                <a:lnTo>
                  <a:pt x="960" y="826"/>
                </a:lnTo>
                <a:lnTo>
                  <a:pt x="953" y="847"/>
                </a:lnTo>
                <a:lnTo>
                  <a:pt x="943" y="864"/>
                </a:lnTo>
                <a:lnTo>
                  <a:pt x="918" y="899"/>
                </a:lnTo>
                <a:lnTo>
                  <a:pt x="885" y="928"/>
                </a:lnTo>
                <a:lnTo>
                  <a:pt x="849" y="949"/>
                </a:lnTo>
                <a:lnTo>
                  <a:pt x="811" y="964"/>
                </a:lnTo>
                <a:lnTo>
                  <a:pt x="789" y="970"/>
                </a:lnTo>
                <a:lnTo>
                  <a:pt x="766" y="972"/>
                </a:lnTo>
                <a:lnTo>
                  <a:pt x="745" y="974"/>
                </a:lnTo>
                <a:lnTo>
                  <a:pt x="722" y="972"/>
                </a:lnTo>
                <a:lnTo>
                  <a:pt x="699" y="970"/>
                </a:lnTo>
                <a:lnTo>
                  <a:pt x="676" y="964"/>
                </a:lnTo>
                <a:lnTo>
                  <a:pt x="642" y="951"/>
                </a:lnTo>
                <a:lnTo>
                  <a:pt x="607" y="933"/>
                </a:lnTo>
                <a:lnTo>
                  <a:pt x="578" y="908"/>
                </a:lnTo>
                <a:lnTo>
                  <a:pt x="553" y="882"/>
                </a:lnTo>
                <a:lnTo>
                  <a:pt x="530" y="893"/>
                </a:lnTo>
                <a:lnTo>
                  <a:pt x="507" y="903"/>
                </a:lnTo>
                <a:lnTo>
                  <a:pt x="482" y="908"/>
                </a:lnTo>
                <a:lnTo>
                  <a:pt x="457" y="912"/>
                </a:lnTo>
                <a:lnTo>
                  <a:pt x="432" y="914"/>
                </a:lnTo>
                <a:lnTo>
                  <a:pt x="407" y="914"/>
                </a:lnTo>
                <a:lnTo>
                  <a:pt x="382" y="912"/>
                </a:lnTo>
                <a:lnTo>
                  <a:pt x="357" y="908"/>
                </a:lnTo>
                <a:lnTo>
                  <a:pt x="334" y="901"/>
                </a:lnTo>
                <a:lnTo>
                  <a:pt x="311" y="893"/>
                </a:lnTo>
                <a:lnTo>
                  <a:pt x="288" y="882"/>
                </a:lnTo>
                <a:lnTo>
                  <a:pt x="267" y="870"/>
                </a:lnTo>
                <a:lnTo>
                  <a:pt x="248" y="855"/>
                </a:lnTo>
                <a:lnTo>
                  <a:pt x="229" y="839"/>
                </a:lnTo>
                <a:lnTo>
                  <a:pt x="214" y="820"/>
                </a:lnTo>
                <a:lnTo>
                  <a:pt x="198" y="801"/>
                </a:lnTo>
                <a:lnTo>
                  <a:pt x="196" y="795"/>
                </a:lnTo>
                <a:lnTo>
                  <a:pt x="166" y="797"/>
                </a:lnTo>
                <a:lnTo>
                  <a:pt x="137" y="791"/>
                </a:lnTo>
                <a:lnTo>
                  <a:pt x="112" y="782"/>
                </a:lnTo>
                <a:lnTo>
                  <a:pt x="87" y="768"/>
                </a:lnTo>
                <a:lnTo>
                  <a:pt x="68" y="751"/>
                </a:lnTo>
                <a:lnTo>
                  <a:pt x="50" y="730"/>
                </a:lnTo>
                <a:lnTo>
                  <a:pt x="39" y="705"/>
                </a:lnTo>
                <a:lnTo>
                  <a:pt x="33" y="678"/>
                </a:lnTo>
                <a:lnTo>
                  <a:pt x="33" y="649"/>
                </a:lnTo>
                <a:lnTo>
                  <a:pt x="39" y="622"/>
                </a:lnTo>
                <a:lnTo>
                  <a:pt x="52" y="596"/>
                </a:lnTo>
                <a:lnTo>
                  <a:pt x="71" y="572"/>
                </a:lnTo>
                <a:lnTo>
                  <a:pt x="48" y="557"/>
                </a:lnTo>
                <a:lnTo>
                  <a:pt x="29" y="536"/>
                </a:lnTo>
                <a:lnTo>
                  <a:pt x="14" y="515"/>
                </a:lnTo>
                <a:lnTo>
                  <a:pt x="4" y="490"/>
                </a:lnTo>
                <a:lnTo>
                  <a:pt x="0" y="465"/>
                </a:lnTo>
                <a:lnTo>
                  <a:pt x="0" y="440"/>
                </a:lnTo>
                <a:lnTo>
                  <a:pt x="6" y="413"/>
                </a:lnTo>
                <a:lnTo>
                  <a:pt x="20" y="388"/>
                </a:lnTo>
                <a:lnTo>
                  <a:pt x="41" y="363"/>
                </a:lnTo>
                <a:lnTo>
                  <a:pt x="66" y="344"/>
                </a:lnTo>
                <a:lnTo>
                  <a:pt x="96" y="331"/>
                </a:lnTo>
                <a:lnTo>
                  <a:pt x="131" y="323"/>
                </a:lnTo>
                <a:lnTo>
                  <a:pt x="131" y="321"/>
                </a:lnTo>
              </a:path>
            </a:pathLst>
          </a:custGeom>
          <a:noFill/>
          <a:ln w="2540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565A5C"/>
                </a:solidFill>
                <a:effectLst/>
                <a:uLnTx/>
                <a:uFillTx/>
                <a:latin typeface="Arial"/>
                <a:ea typeface="+mn-ea"/>
                <a:cs typeface="+mn-cs"/>
              </a:rPr>
              <a:t>CCHMC translators help families when they call DME (from home)</a:t>
            </a:r>
          </a:p>
        </p:txBody>
      </p:sp>
      <p:cxnSp>
        <p:nvCxnSpPr>
          <p:cNvPr id="38" name="Straight Arrow Connector 37">
            <a:extLst>
              <a:ext uri="{FF2B5EF4-FFF2-40B4-BE49-F238E27FC236}">
                <a16:creationId xmlns:a16="http://schemas.microsoft.com/office/drawing/2014/main" id="{E77F6A3C-071E-4CDD-A2C3-C364549115C1}"/>
              </a:ext>
            </a:extLst>
          </p:cNvPr>
          <p:cNvCxnSpPr>
            <a:cxnSpLocks/>
          </p:cNvCxnSpPr>
          <p:nvPr/>
        </p:nvCxnSpPr>
        <p:spPr>
          <a:xfrm flipV="1">
            <a:off x="4033072" y="3603747"/>
            <a:ext cx="421339" cy="278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43">
            <a:extLst>
              <a:ext uri="{FF2B5EF4-FFF2-40B4-BE49-F238E27FC236}">
                <a16:creationId xmlns:a16="http://schemas.microsoft.com/office/drawing/2014/main" id="{53B39121-2703-4D4E-91F0-1D3D0134DA83}"/>
              </a:ext>
            </a:extLst>
          </p:cNvPr>
          <p:cNvCxnSpPr>
            <a:cxnSpLocks/>
          </p:cNvCxnSpPr>
          <p:nvPr/>
        </p:nvCxnSpPr>
        <p:spPr>
          <a:xfrm flipV="1">
            <a:off x="5728884" y="3603747"/>
            <a:ext cx="421339" cy="278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a:extLst>
              <a:ext uri="{FF2B5EF4-FFF2-40B4-BE49-F238E27FC236}">
                <a16:creationId xmlns:a16="http://schemas.microsoft.com/office/drawing/2014/main" id="{03240B9B-01FD-4F11-A2D1-79F05EFCB9EB}"/>
              </a:ext>
            </a:extLst>
          </p:cNvPr>
          <p:cNvCxnSpPr>
            <a:cxnSpLocks/>
          </p:cNvCxnSpPr>
          <p:nvPr/>
        </p:nvCxnSpPr>
        <p:spPr>
          <a:xfrm flipV="1">
            <a:off x="7436383" y="3603747"/>
            <a:ext cx="421339" cy="278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6" name="Straight Arrow Connector 45">
            <a:extLst>
              <a:ext uri="{FF2B5EF4-FFF2-40B4-BE49-F238E27FC236}">
                <a16:creationId xmlns:a16="http://schemas.microsoft.com/office/drawing/2014/main" id="{29AE4017-5CB7-48B5-A691-2B08D4F31F9E}"/>
              </a:ext>
            </a:extLst>
          </p:cNvPr>
          <p:cNvCxnSpPr>
            <a:cxnSpLocks/>
          </p:cNvCxnSpPr>
          <p:nvPr/>
        </p:nvCxnSpPr>
        <p:spPr>
          <a:xfrm flipV="1">
            <a:off x="9105121" y="3603747"/>
            <a:ext cx="421339" cy="278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42714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842FA-09DD-C01D-60A8-1DB9BD562EAE}"/>
              </a:ext>
            </a:extLst>
          </p:cNvPr>
          <p:cNvSpPr>
            <a:spLocks noGrp="1"/>
          </p:cNvSpPr>
          <p:nvPr>
            <p:ph type="ctrTitle"/>
          </p:nvPr>
        </p:nvSpPr>
        <p:spPr>
          <a:xfrm>
            <a:off x="576044" y="2088480"/>
            <a:ext cx="10363200" cy="1470025"/>
          </a:xfrm>
        </p:spPr>
        <p:txBody>
          <a:bodyPr/>
          <a:lstStyle/>
          <a:p>
            <a:r>
              <a:rPr lang="en-US" dirty="0"/>
              <a:t>Bridge for Health Equity</a:t>
            </a:r>
          </a:p>
        </p:txBody>
      </p:sp>
    </p:spTree>
    <p:extLst>
      <p:ext uri="{BB962C8B-B14F-4D97-AF65-F5344CB8AC3E}">
        <p14:creationId xmlns:p14="http://schemas.microsoft.com/office/powerpoint/2010/main" val="2699236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B1501F7-C7A3-1E4D-9EFF-4C7927F8FDC4}"/>
              </a:ext>
            </a:extLst>
          </p:cNvPr>
          <p:cNvSpPr/>
          <p:nvPr/>
        </p:nvSpPr>
        <p:spPr bwMode="auto">
          <a:xfrm>
            <a:off x="9525740" y="6365289"/>
            <a:ext cx="2086252" cy="363985"/>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prstClr val="white"/>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7" name="Freeform 6">
            <a:extLst>
              <a:ext uri="{FF2B5EF4-FFF2-40B4-BE49-F238E27FC236}">
                <a16:creationId xmlns:a16="http://schemas.microsoft.com/office/drawing/2014/main" id="{7C473B7D-6E2B-D049-81A9-366864DB9CE7}"/>
              </a:ext>
            </a:extLst>
          </p:cNvPr>
          <p:cNvSpPr>
            <a:spLocks noChangeArrowheads="1"/>
          </p:cNvSpPr>
          <p:nvPr/>
        </p:nvSpPr>
        <p:spPr bwMode="auto">
          <a:xfrm>
            <a:off x="-115410" y="3290590"/>
            <a:ext cx="2490707" cy="3576340"/>
          </a:xfrm>
          <a:custGeom>
            <a:avLst/>
            <a:gdLst>
              <a:gd name="T0" fmla="*/ 650349 w 2374900"/>
              <a:gd name="T1" fmla="*/ 18065 h 4051300"/>
              <a:gd name="T2" fmla="*/ 3378200 w 2374900"/>
              <a:gd name="T3" fmla="*/ 18065 h 4051300"/>
              <a:gd name="T4" fmla="*/ 3233678 w 2374900"/>
              <a:gd name="T5" fmla="*/ 379358 h 4051300"/>
              <a:gd name="T6" fmla="*/ 3016895 w 2374900"/>
              <a:gd name="T7" fmla="*/ 722586 h 4051300"/>
              <a:gd name="T8" fmla="*/ 3016895 w 2374900"/>
              <a:gd name="T9" fmla="*/ 939362 h 4051300"/>
              <a:gd name="T10" fmla="*/ 2980765 w 2374900"/>
              <a:gd name="T11" fmla="*/ 1282591 h 4051300"/>
              <a:gd name="T12" fmla="*/ 2926569 w 2374900"/>
              <a:gd name="T13" fmla="*/ 1300655 h 4051300"/>
              <a:gd name="T14" fmla="*/ 2854308 w 2374900"/>
              <a:gd name="T15" fmla="*/ 1607754 h 4051300"/>
              <a:gd name="T16" fmla="*/ 2800112 w 2374900"/>
              <a:gd name="T17" fmla="*/ 1770336 h 4051300"/>
              <a:gd name="T18" fmla="*/ 2691721 w 2374900"/>
              <a:gd name="T19" fmla="*/ 2221953 h 4051300"/>
              <a:gd name="T20" fmla="*/ 2691721 w 2374900"/>
              <a:gd name="T21" fmla="*/ 2438728 h 4051300"/>
              <a:gd name="T22" fmla="*/ 2529134 w 2374900"/>
              <a:gd name="T23" fmla="*/ 2781957 h 4051300"/>
              <a:gd name="T24" fmla="*/ 2456873 w 2374900"/>
              <a:gd name="T25" fmla="*/ 3016797 h 4051300"/>
              <a:gd name="T26" fmla="*/ 2240090 w 2374900"/>
              <a:gd name="T27" fmla="*/ 3341961 h 4051300"/>
              <a:gd name="T28" fmla="*/ 2240090 w 2374900"/>
              <a:gd name="T29" fmla="*/ 3685190 h 4051300"/>
              <a:gd name="T30" fmla="*/ 2113633 w 2374900"/>
              <a:gd name="T31" fmla="*/ 4154871 h 4051300"/>
              <a:gd name="T32" fmla="*/ 2041372 w 2374900"/>
              <a:gd name="T33" fmla="*/ 4389711 h 4051300"/>
              <a:gd name="T34" fmla="*/ 2041372 w 2374900"/>
              <a:gd name="T35" fmla="*/ 4389711 h 4051300"/>
              <a:gd name="T36" fmla="*/ 1860720 w 2374900"/>
              <a:gd name="T37" fmla="*/ 4967780 h 4051300"/>
              <a:gd name="T38" fmla="*/ 1752328 w 2374900"/>
              <a:gd name="T39" fmla="*/ 5238750 h 4051300"/>
              <a:gd name="T40" fmla="*/ 1481350 w 2374900"/>
              <a:gd name="T41" fmla="*/ 5527784 h 4051300"/>
              <a:gd name="T42" fmla="*/ 1427154 w 2374900"/>
              <a:gd name="T43" fmla="*/ 5744560 h 4051300"/>
              <a:gd name="T44" fmla="*/ 0 w 2374900"/>
              <a:gd name="T45" fmla="*/ 5762625 h 4051300"/>
              <a:gd name="T46" fmla="*/ 162587 w 2374900"/>
              <a:gd name="T47" fmla="*/ 36129 h 4051300"/>
              <a:gd name="T48" fmla="*/ 722610 w 2374900"/>
              <a:gd name="T49" fmla="*/ 0 h 4051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74900"/>
              <a:gd name="T76" fmla="*/ 0 h 4051300"/>
              <a:gd name="T77" fmla="*/ 2374900 w 2374900"/>
              <a:gd name="T78" fmla="*/ 4051300 h 4051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74900" h="4051300">
                <a:moveTo>
                  <a:pt x="457200" y="12700"/>
                </a:moveTo>
                <a:lnTo>
                  <a:pt x="2374900" y="12700"/>
                </a:lnTo>
                <a:lnTo>
                  <a:pt x="2273300" y="266700"/>
                </a:lnTo>
                <a:lnTo>
                  <a:pt x="2120900" y="508000"/>
                </a:lnTo>
                <a:lnTo>
                  <a:pt x="2120900" y="660400"/>
                </a:lnTo>
                <a:cubicBezTo>
                  <a:pt x="2112433" y="740833"/>
                  <a:pt x="2115116" y="823237"/>
                  <a:pt x="2095500" y="901700"/>
                </a:cubicBezTo>
                <a:cubicBezTo>
                  <a:pt x="2092253" y="914687"/>
                  <a:pt x="2057400" y="914400"/>
                  <a:pt x="2057400" y="914400"/>
                </a:cubicBezTo>
                <a:lnTo>
                  <a:pt x="2006600" y="1130300"/>
                </a:lnTo>
                <a:lnTo>
                  <a:pt x="1968500" y="1244600"/>
                </a:lnTo>
                <a:lnTo>
                  <a:pt x="1892300" y="1562100"/>
                </a:lnTo>
                <a:lnTo>
                  <a:pt x="1892300" y="1714500"/>
                </a:lnTo>
                <a:lnTo>
                  <a:pt x="1778000" y="1955800"/>
                </a:lnTo>
                <a:cubicBezTo>
                  <a:pt x="1738948" y="2125025"/>
                  <a:pt x="1796380" y="2120900"/>
                  <a:pt x="1727200" y="2120900"/>
                </a:cubicBezTo>
                <a:lnTo>
                  <a:pt x="1574800" y="2349500"/>
                </a:lnTo>
                <a:lnTo>
                  <a:pt x="1574800" y="2590800"/>
                </a:lnTo>
                <a:cubicBezTo>
                  <a:pt x="1496304" y="2904783"/>
                  <a:pt x="1545435" y="2801929"/>
                  <a:pt x="1485900" y="2921000"/>
                </a:cubicBezTo>
                <a:cubicBezTo>
                  <a:pt x="1422498" y="3031953"/>
                  <a:pt x="1435100" y="2975770"/>
                  <a:pt x="1435100" y="3086100"/>
                </a:cubicBezTo>
                <a:lnTo>
                  <a:pt x="1308100" y="3492500"/>
                </a:lnTo>
                <a:cubicBezTo>
                  <a:pt x="1230232" y="3674191"/>
                  <a:pt x="1231900" y="3605820"/>
                  <a:pt x="1231900" y="3683000"/>
                </a:cubicBezTo>
                <a:lnTo>
                  <a:pt x="1041400" y="3886200"/>
                </a:lnTo>
                <a:lnTo>
                  <a:pt x="1003300" y="4038600"/>
                </a:lnTo>
                <a:lnTo>
                  <a:pt x="0" y="4051300"/>
                </a:lnTo>
                <a:lnTo>
                  <a:pt x="114300" y="25400"/>
                </a:lnTo>
                <a:lnTo>
                  <a:pt x="508000" y="0"/>
                </a:lnTo>
              </a:path>
            </a:pathLst>
          </a:custGeom>
          <a:solidFill>
            <a:srgbClr val="F3FBE9"/>
          </a:solidFill>
          <a:ln>
            <a:noFill/>
          </a:ln>
          <a:effectLst>
            <a:outerShdw blurRad="40000" dist="20000" dir="5400000" rotWithShape="0">
              <a:srgbClr val="808080">
                <a:alpha val="37999"/>
              </a:srgbClr>
            </a:outerShdw>
          </a:effectLst>
        </p:spPr>
        <p:txBody>
          <a:bodyPr lIns="91439" tIns="45719" rIns="91439" b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66" b="0" i="0" u="none" strike="noStrike" kern="1200" cap="none" spc="0" normalizeH="0" baseline="0" noProof="0">
              <a:ln>
                <a:noFill/>
              </a:ln>
              <a:solidFill>
                <a:srgbClr val="C00000"/>
              </a:solidFill>
              <a:effectLst/>
              <a:uLnTx/>
              <a:uFillTx/>
              <a:latin typeface="Calibri" panose="020F0502020204030204"/>
              <a:ea typeface="+mn-ea"/>
              <a:cs typeface="+mn-cs"/>
              <a:sym typeface="Gill Sans" charset="0"/>
            </a:endParaRPr>
          </a:p>
        </p:txBody>
      </p:sp>
      <p:sp>
        <p:nvSpPr>
          <p:cNvPr id="8" name="Freeform 7">
            <a:extLst>
              <a:ext uri="{FF2B5EF4-FFF2-40B4-BE49-F238E27FC236}">
                <a16:creationId xmlns:a16="http://schemas.microsoft.com/office/drawing/2014/main" id="{F1C8C821-5270-0942-9C1A-81F32CAA658E}"/>
              </a:ext>
            </a:extLst>
          </p:cNvPr>
          <p:cNvSpPr>
            <a:spLocks noChangeArrowheads="1"/>
          </p:cNvSpPr>
          <p:nvPr/>
        </p:nvSpPr>
        <p:spPr bwMode="auto">
          <a:xfrm flipH="1">
            <a:off x="10057804" y="3281659"/>
            <a:ext cx="2228699" cy="3576341"/>
          </a:xfrm>
          <a:custGeom>
            <a:avLst/>
            <a:gdLst>
              <a:gd name="T0" fmla="*/ 584336 w 2374900"/>
              <a:gd name="T1" fmla="*/ 18065 h 4051300"/>
              <a:gd name="T2" fmla="*/ 3035300 w 2374900"/>
              <a:gd name="T3" fmla="*/ 18065 h 4051300"/>
              <a:gd name="T4" fmla="*/ 2905448 w 2374900"/>
              <a:gd name="T5" fmla="*/ 379358 h 4051300"/>
              <a:gd name="T6" fmla="*/ 2710669 w 2374900"/>
              <a:gd name="T7" fmla="*/ 722586 h 4051300"/>
              <a:gd name="T8" fmla="*/ 2710669 w 2374900"/>
              <a:gd name="T9" fmla="*/ 939362 h 4051300"/>
              <a:gd name="T10" fmla="*/ 2678206 w 2374900"/>
              <a:gd name="T11" fmla="*/ 1282591 h 4051300"/>
              <a:gd name="T12" fmla="*/ 2629511 w 2374900"/>
              <a:gd name="T13" fmla="*/ 1300655 h 4051300"/>
              <a:gd name="T14" fmla="*/ 2564585 w 2374900"/>
              <a:gd name="T15" fmla="*/ 1607754 h 4051300"/>
              <a:gd name="T16" fmla="*/ 2515890 w 2374900"/>
              <a:gd name="T17" fmla="*/ 1770336 h 4051300"/>
              <a:gd name="T18" fmla="*/ 2418501 w 2374900"/>
              <a:gd name="T19" fmla="*/ 2221953 h 4051300"/>
              <a:gd name="T20" fmla="*/ 2418501 w 2374900"/>
              <a:gd name="T21" fmla="*/ 2438728 h 4051300"/>
              <a:gd name="T22" fmla="*/ 2272417 w 2374900"/>
              <a:gd name="T23" fmla="*/ 2781957 h 4051300"/>
              <a:gd name="T24" fmla="*/ 2207491 w 2374900"/>
              <a:gd name="T25" fmla="*/ 3016797 h 4051300"/>
              <a:gd name="T26" fmla="*/ 2012712 w 2374900"/>
              <a:gd name="T27" fmla="*/ 3341961 h 4051300"/>
              <a:gd name="T28" fmla="*/ 2012712 w 2374900"/>
              <a:gd name="T29" fmla="*/ 3685190 h 4051300"/>
              <a:gd name="T30" fmla="*/ 1899091 w 2374900"/>
              <a:gd name="T31" fmla="*/ 4154871 h 4051300"/>
              <a:gd name="T32" fmla="*/ 1834165 w 2374900"/>
              <a:gd name="T33" fmla="*/ 4389711 h 4051300"/>
              <a:gd name="T34" fmla="*/ 1834165 w 2374900"/>
              <a:gd name="T35" fmla="*/ 4389711 h 4051300"/>
              <a:gd name="T36" fmla="*/ 1671850 w 2374900"/>
              <a:gd name="T37" fmla="*/ 4967780 h 4051300"/>
              <a:gd name="T38" fmla="*/ 1574460 w 2374900"/>
              <a:gd name="T39" fmla="*/ 5238750 h 4051300"/>
              <a:gd name="T40" fmla="*/ 1330987 w 2374900"/>
              <a:gd name="T41" fmla="*/ 5527784 h 4051300"/>
              <a:gd name="T42" fmla="*/ 1282293 w 2374900"/>
              <a:gd name="T43" fmla="*/ 5744560 h 4051300"/>
              <a:gd name="T44" fmla="*/ 0 w 2374900"/>
              <a:gd name="T45" fmla="*/ 5762625 h 4051300"/>
              <a:gd name="T46" fmla="*/ 146084 w 2374900"/>
              <a:gd name="T47" fmla="*/ 36129 h 4051300"/>
              <a:gd name="T48" fmla="*/ 649262 w 2374900"/>
              <a:gd name="T49" fmla="*/ 0 h 4051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74900"/>
              <a:gd name="T76" fmla="*/ 0 h 4051300"/>
              <a:gd name="T77" fmla="*/ 2374900 w 2374900"/>
              <a:gd name="T78" fmla="*/ 4051300 h 4051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74900" h="4051300">
                <a:moveTo>
                  <a:pt x="457200" y="12700"/>
                </a:moveTo>
                <a:lnTo>
                  <a:pt x="2374900" y="12700"/>
                </a:lnTo>
                <a:lnTo>
                  <a:pt x="2273300" y="266700"/>
                </a:lnTo>
                <a:lnTo>
                  <a:pt x="2120900" y="508000"/>
                </a:lnTo>
                <a:lnTo>
                  <a:pt x="2120900" y="660400"/>
                </a:lnTo>
                <a:cubicBezTo>
                  <a:pt x="2112433" y="740833"/>
                  <a:pt x="2115116" y="823237"/>
                  <a:pt x="2095500" y="901700"/>
                </a:cubicBezTo>
                <a:cubicBezTo>
                  <a:pt x="2092253" y="914687"/>
                  <a:pt x="2057400" y="914400"/>
                  <a:pt x="2057400" y="914400"/>
                </a:cubicBezTo>
                <a:lnTo>
                  <a:pt x="2006600" y="1130300"/>
                </a:lnTo>
                <a:lnTo>
                  <a:pt x="1968500" y="1244600"/>
                </a:lnTo>
                <a:lnTo>
                  <a:pt x="1892300" y="1562100"/>
                </a:lnTo>
                <a:lnTo>
                  <a:pt x="1892300" y="1714500"/>
                </a:lnTo>
                <a:lnTo>
                  <a:pt x="1778000" y="1955800"/>
                </a:lnTo>
                <a:cubicBezTo>
                  <a:pt x="1738948" y="2125025"/>
                  <a:pt x="1796380" y="2120900"/>
                  <a:pt x="1727200" y="2120900"/>
                </a:cubicBezTo>
                <a:lnTo>
                  <a:pt x="1574800" y="2349500"/>
                </a:lnTo>
                <a:lnTo>
                  <a:pt x="1574800" y="2590800"/>
                </a:lnTo>
                <a:cubicBezTo>
                  <a:pt x="1496304" y="2904783"/>
                  <a:pt x="1545435" y="2801929"/>
                  <a:pt x="1485900" y="2921000"/>
                </a:cubicBezTo>
                <a:cubicBezTo>
                  <a:pt x="1422498" y="3031953"/>
                  <a:pt x="1435100" y="2975770"/>
                  <a:pt x="1435100" y="3086100"/>
                </a:cubicBezTo>
                <a:lnTo>
                  <a:pt x="1308100" y="3492500"/>
                </a:lnTo>
                <a:cubicBezTo>
                  <a:pt x="1230232" y="3674191"/>
                  <a:pt x="1231900" y="3605820"/>
                  <a:pt x="1231900" y="3683000"/>
                </a:cubicBezTo>
                <a:lnTo>
                  <a:pt x="1041400" y="3886200"/>
                </a:lnTo>
                <a:lnTo>
                  <a:pt x="1003300" y="4038600"/>
                </a:lnTo>
                <a:lnTo>
                  <a:pt x="0" y="4051300"/>
                </a:lnTo>
                <a:lnTo>
                  <a:pt x="114300" y="25400"/>
                </a:lnTo>
                <a:lnTo>
                  <a:pt x="508000" y="0"/>
                </a:lnTo>
              </a:path>
            </a:pathLst>
          </a:custGeom>
          <a:solidFill>
            <a:srgbClr val="F3FBE9"/>
          </a:solidFill>
          <a:ln>
            <a:noFill/>
          </a:ln>
          <a:effectLst>
            <a:outerShdw blurRad="40000" dist="20000" dir="5400000" rotWithShape="0">
              <a:srgbClr val="808080">
                <a:alpha val="37999"/>
              </a:srgbClr>
            </a:outerShdw>
          </a:effectLst>
        </p:spPr>
        <p:txBody>
          <a:bodyPr lIns="91439" tIns="45719" rIns="91439" b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66" b="0" i="0" u="none" strike="noStrike" kern="1200" cap="none" spc="0" normalizeH="0" baseline="0" noProof="0">
              <a:ln>
                <a:noFill/>
              </a:ln>
              <a:solidFill>
                <a:prstClr val="black"/>
              </a:solidFill>
              <a:effectLst/>
              <a:uLnTx/>
              <a:uFillTx/>
              <a:latin typeface="Calibri" panose="020F0502020204030204"/>
              <a:ea typeface="+mn-ea"/>
              <a:cs typeface="+mn-cs"/>
              <a:sym typeface="Gill Sans" charset="0"/>
            </a:endParaRPr>
          </a:p>
        </p:txBody>
      </p:sp>
      <p:cxnSp>
        <p:nvCxnSpPr>
          <p:cNvPr id="11" name="Straight Connector 10">
            <a:extLst>
              <a:ext uri="{FF2B5EF4-FFF2-40B4-BE49-F238E27FC236}">
                <a16:creationId xmlns:a16="http://schemas.microsoft.com/office/drawing/2014/main" id="{43A5FB58-DB90-4449-9AEC-A02DF838ADDC}"/>
              </a:ext>
            </a:extLst>
          </p:cNvPr>
          <p:cNvCxnSpPr>
            <a:cxnSpLocks noChangeShapeType="1"/>
          </p:cNvCxnSpPr>
          <p:nvPr/>
        </p:nvCxnSpPr>
        <p:spPr bwMode="auto">
          <a:xfrm flipV="1">
            <a:off x="2366668" y="3358237"/>
            <a:ext cx="7682508" cy="31655"/>
          </a:xfrm>
          <a:prstGeom prst="line">
            <a:avLst/>
          </a:prstGeom>
          <a:noFill/>
          <a:ln w="174625">
            <a:solidFill>
              <a:srgbClr val="994878"/>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 name="Freeform 11">
            <a:extLst>
              <a:ext uri="{FF2B5EF4-FFF2-40B4-BE49-F238E27FC236}">
                <a16:creationId xmlns:a16="http://schemas.microsoft.com/office/drawing/2014/main" id="{235AB7FE-BADE-EC4C-8A36-C9A7F0538274}"/>
              </a:ext>
            </a:extLst>
          </p:cNvPr>
          <p:cNvSpPr/>
          <p:nvPr/>
        </p:nvSpPr>
        <p:spPr>
          <a:xfrm>
            <a:off x="2375297" y="1310432"/>
            <a:ext cx="7682507" cy="1957834"/>
          </a:xfrm>
          <a:custGeom>
            <a:avLst/>
            <a:gdLst>
              <a:gd name="connsiteX0" fmla="*/ 0 w 5016500"/>
              <a:gd name="connsiteY0" fmla="*/ 1386417 h 1386417"/>
              <a:gd name="connsiteX1" fmla="*/ 2349500 w 5016500"/>
              <a:gd name="connsiteY1" fmla="*/ 2117 h 1386417"/>
              <a:gd name="connsiteX2" fmla="*/ 5016500 w 5016500"/>
              <a:gd name="connsiteY2" fmla="*/ 1373717 h 1386417"/>
              <a:gd name="connsiteX0" fmla="*/ 0 w 5016500"/>
              <a:gd name="connsiteY0" fmla="*/ 1037455 h 1037455"/>
              <a:gd name="connsiteX1" fmla="*/ 2743200 w 5016500"/>
              <a:gd name="connsiteY1" fmla="*/ 2117 h 1037455"/>
              <a:gd name="connsiteX2" fmla="*/ 5016500 w 5016500"/>
              <a:gd name="connsiteY2" fmla="*/ 1024755 h 1037455"/>
              <a:gd name="connsiteX0" fmla="*/ 0 w 5016500"/>
              <a:gd name="connsiteY0" fmla="*/ 1037455 h 1037455"/>
              <a:gd name="connsiteX1" fmla="*/ 2552700 w 5016500"/>
              <a:gd name="connsiteY1" fmla="*/ 2117 h 1037455"/>
              <a:gd name="connsiteX2" fmla="*/ 5016500 w 5016500"/>
              <a:gd name="connsiteY2" fmla="*/ 1024755 h 1037455"/>
              <a:gd name="connsiteX0" fmla="*/ 0 w 5016500"/>
              <a:gd name="connsiteY0" fmla="*/ 1037456 h 1037456"/>
              <a:gd name="connsiteX1" fmla="*/ 2552700 w 5016500"/>
              <a:gd name="connsiteY1" fmla="*/ 2118 h 1037456"/>
              <a:gd name="connsiteX2" fmla="*/ 5016500 w 5016500"/>
              <a:gd name="connsiteY2" fmla="*/ 1024756 h 1037456"/>
              <a:gd name="connsiteX0" fmla="*/ 0 w 5016500"/>
              <a:gd name="connsiteY0" fmla="*/ 1216652 h 1216652"/>
              <a:gd name="connsiteX1" fmla="*/ 2552700 w 5016500"/>
              <a:gd name="connsiteY1" fmla="*/ 2118 h 1216652"/>
              <a:gd name="connsiteX2" fmla="*/ 5016500 w 5016500"/>
              <a:gd name="connsiteY2" fmla="*/ 1203952 h 1216652"/>
            </a:gdLst>
            <a:ahLst/>
            <a:cxnLst>
              <a:cxn ang="0">
                <a:pos x="connsiteX0" y="connsiteY0"/>
              </a:cxn>
              <a:cxn ang="0">
                <a:pos x="connsiteX1" y="connsiteY1"/>
              </a:cxn>
              <a:cxn ang="0">
                <a:pos x="connsiteX2" y="connsiteY2"/>
              </a:cxn>
            </a:cxnLst>
            <a:rect l="l" t="t" r="r" b="b"/>
            <a:pathLst>
              <a:path w="5016500" h="1216652">
                <a:moveTo>
                  <a:pt x="0" y="1216652"/>
                </a:moveTo>
                <a:cubicBezTo>
                  <a:pt x="756708" y="525560"/>
                  <a:pt x="1716617" y="4235"/>
                  <a:pt x="2552700" y="2118"/>
                </a:cubicBezTo>
                <a:cubicBezTo>
                  <a:pt x="3795183" y="0"/>
                  <a:pt x="5016500" y="1203952"/>
                  <a:pt x="5016500" y="1203952"/>
                </a:cubicBezTo>
              </a:path>
            </a:pathLst>
          </a:custGeom>
          <a:noFill/>
          <a:ln>
            <a:solidFill>
              <a:srgbClr val="994878"/>
            </a:solidFill>
          </a:ln>
        </p:spPr>
        <p:style>
          <a:lnRef idx="2">
            <a:schemeClr val="accent2"/>
          </a:lnRef>
          <a:fillRef idx="1">
            <a:schemeClr val="lt1"/>
          </a:fillRef>
          <a:effectRef idx="0">
            <a:schemeClr val="accent2"/>
          </a:effectRef>
          <a:fontRef idx="minor">
            <a:schemeClr val="dk1"/>
          </a:fontRef>
        </p:style>
        <p:txBody>
          <a:bodyPr lIns="91439" tIns="45719" rIns="91439" b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66" b="0" i="0" u="none" strike="noStrike" kern="1200" cap="none" spc="0" normalizeH="0" baseline="0" noProof="0">
              <a:ln>
                <a:noFill/>
              </a:ln>
              <a:solidFill>
                <a:prstClr val="black"/>
              </a:solidFill>
              <a:effectLst/>
              <a:uLnTx/>
              <a:uFillTx/>
              <a:latin typeface="Calibri" panose="020F0502020204030204"/>
              <a:ea typeface="+mn-ea"/>
              <a:cs typeface="+mn-cs"/>
              <a:sym typeface="Gill Sans" charset="0"/>
            </a:endParaRPr>
          </a:p>
        </p:txBody>
      </p:sp>
      <p:cxnSp>
        <p:nvCxnSpPr>
          <p:cNvPr id="15" name="Straight Connector 14">
            <a:extLst>
              <a:ext uri="{FF2B5EF4-FFF2-40B4-BE49-F238E27FC236}">
                <a16:creationId xmlns:a16="http://schemas.microsoft.com/office/drawing/2014/main" id="{C045905F-3C7B-9046-8539-0E8A5E9DC2F4}"/>
              </a:ext>
            </a:extLst>
          </p:cNvPr>
          <p:cNvCxnSpPr>
            <a:cxnSpLocks/>
          </p:cNvCxnSpPr>
          <p:nvPr/>
        </p:nvCxnSpPr>
        <p:spPr>
          <a:xfrm>
            <a:off x="3555118" y="2343126"/>
            <a:ext cx="0" cy="969988"/>
          </a:xfrm>
          <a:prstGeom prst="line">
            <a:avLst/>
          </a:prstGeom>
          <a:ln>
            <a:solidFill>
              <a:srgbClr val="994878"/>
            </a:solidFill>
          </a:ln>
        </p:spPr>
        <p:style>
          <a:lnRef idx="1">
            <a:schemeClr val="accent6"/>
          </a:lnRef>
          <a:fillRef idx="0">
            <a:schemeClr val="accent6"/>
          </a:fillRef>
          <a:effectRef idx="0">
            <a:schemeClr val="accent6"/>
          </a:effectRef>
          <a:fontRef idx="minor">
            <a:schemeClr val="tx1"/>
          </a:fontRef>
        </p:style>
      </p:cxnSp>
      <p:cxnSp>
        <p:nvCxnSpPr>
          <p:cNvPr id="18" name="Straight Connector 17">
            <a:extLst>
              <a:ext uri="{FF2B5EF4-FFF2-40B4-BE49-F238E27FC236}">
                <a16:creationId xmlns:a16="http://schemas.microsoft.com/office/drawing/2014/main" id="{1F0DB537-D29F-4B46-9EE8-A1B0D8F678F4}"/>
              </a:ext>
            </a:extLst>
          </p:cNvPr>
          <p:cNvCxnSpPr>
            <a:cxnSpLocks/>
          </p:cNvCxnSpPr>
          <p:nvPr/>
        </p:nvCxnSpPr>
        <p:spPr>
          <a:xfrm>
            <a:off x="5286206" y="1486794"/>
            <a:ext cx="10313" cy="1792635"/>
          </a:xfrm>
          <a:prstGeom prst="line">
            <a:avLst/>
          </a:prstGeom>
          <a:ln>
            <a:solidFill>
              <a:srgbClr val="994878"/>
            </a:solidFill>
          </a:ln>
        </p:spPr>
        <p:style>
          <a:lnRef idx="1">
            <a:schemeClr val="accent6"/>
          </a:lnRef>
          <a:fillRef idx="0">
            <a:schemeClr val="accent6"/>
          </a:fillRef>
          <a:effectRef idx="0">
            <a:schemeClr val="accent6"/>
          </a:effectRef>
          <a:fontRef idx="minor">
            <a:schemeClr val="tx1"/>
          </a:fontRef>
        </p:style>
      </p:cxnSp>
      <p:cxnSp>
        <p:nvCxnSpPr>
          <p:cNvPr id="24" name="Straight Connector 23">
            <a:extLst>
              <a:ext uri="{FF2B5EF4-FFF2-40B4-BE49-F238E27FC236}">
                <a16:creationId xmlns:a16="http://schemas.microsoft.com/office/drawing/2014/main" id="{6BF92D17-AD69-EE40-9819-4CDE5237E8F0}"/>
              </a:ext>
            </a:extLst>
          </p:cNvPr>
          <p:cNvCxnSpPr>
            <a:cxnSpLocks/>
          </p:cNvCxnSpPr>
          <p:nvPr/>
        </p:nvCxnSpPr>
        <p:spPr>
          <a:xfrm>
            <a:off x="7051430" y="1436397"/>
            <a:ext cx="0" cy="1831869"/>
          </a:xfrm>
          <a:prstGeom prst="line">
            <a:avLst/>
          </a:prstGeom>
          <a:ln>
            <a:solidFill>
              <a:srgbClr val="994878"/>
            </a:solidFill>
          </a:ln>
        </p:spPr>
        <p:style>
          <a:lnRef idx="1">
            <a:schemeClr val="accent6"/>
          </a:lnRef>
          <a:fillRef idx="0">
            <a:schemeClr val="accent6"/>
          </a:fillRef>
          <a:effectRef idx="0">
            <a:schemeClr val="accent6"/>
          </a:effectRef>
          <a:fontRef idx="minor">
            <a:schemeClr val="tx1"/>
          </a:fontRef>
        </p:style>
      </p:cxnSp>
      <p:cxnSp>
        <p:nvCxnSpPr>
          <p:cNvPr id="26" name="Straight Connector 25">
            <a:extLst>
              <a:ext uri="{FF2B5EF4-FFF2-40B4-BE49-F238E27FC236}">
                <a16:creationId xmlns:a16="http://schemas.microsoft.com/office/drawing/2014/main" id="{A96279F1-D23A-3244-ACDA-91EACC0FAC19}"/>
              </a:ext>
            </a:extLst>
          </p:cNvPr>
          <p:cNvCxnSpPr>
            <a:cxnSpLocks/>
          </p:cNvCxnSpPr>
          <p:nvPr/>
        </p:nvCxnSpPr>
        <p:spPr>
          <a:xfrm>
            <a:off x="8823964" y="2246050"/>
            <a:ext cx="0" cy="1022216"/>
          </a:xfrm>
          <a:prstGeom prst="line">
            <a:avLst/>
          </a:prstGeom>
          <a:ln>
            <a:solidFill>
              <a:srgbClr val="994878"/>
            </a:solidFill>
          </a:ln>
        </p:spPr>
        <p:style>
          <a:lnRef idx="1">
            <a:schemeClr val="accent6"/>
          </a:lnRef>
          <a:fillRef idx="0">
            <a:schemeClr val="accent6"/>
          </a:fillRef>
          <a:effectRef idx="0">
            <a:schemeClr val="accent6"/>
          </a:effectRef>
          <a:fontRef idx="minor">
            <a:schemeClr val="tx1"/>
          </a:fontRef>
        </p:style>
      </p:cxnSp>
      <p:sp>
        <p:nvSpPr>
          <p:cNvPr id="32" name="TextBox 31">
            <a:extLst>
              <a:ext uri="{FF2B5EF4-FFF2-40B4-BE49-F238E27FC236}">
                <a16:creationId xmlns:a16="http://schemas.microsoft.com/office/drawing/2014/main" id="{9D51660E-7174-0848-9CE1-C327A8F343FA}"/>
              </a:ext>
            </a:extLst>
          </p:cNvPr>
          <p:cNvSpPr txBox="1"/>
          <p:nvPr/>
        </p:nvSpPr>
        <p:spPr>
          <a:xfrm>
            <a:off x="130205" y="320724"/>
            <a:ext cx="2502446" cy="369330"/>
          </a:xfrm>
          <a:prstGeom prst="rect">
            <a:avLst/>
          </a:prstGeom>
          <a:noFill/>
        </p:spPr>
        <p:txBody>
          <a:bodyPr wrap="square" lIns="91439" tIns="45719" rIns="91439" bIns="45719" anchor="t">
            <a:spAutoFit/>
          </a:bodyP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white">
                    <a:lumMod val="50000"/>
                  </a:prstClr>
                </a:solidFill>
                <a:effectLst/>
                <a:uLnTx/>
                <a:uFillTx/>
                <a:latin typeface="Arial Black" panose="020B0A04020102020204" pitchFamily="34" charset="0"/>
                <a:ea typeface="ヒラギノ角ゴ ProN W3"/>
                <a:cs typeface="+mn-cs"/>
                <a:sym typeface="Gill Sans" panose="020B0502020104020203" pitchFamily="34" charset="-79"/>
              </a:rPr>
              <a:t>CURRENT STATE</a:t>
            </a:r>
            <a:endParaRPr kumimoji="0" lang="en-US" altLang="en-US" sz="1800" b="1" i="0" u="none" strike="noStrike" kern="1200" cap="none" spc="0" normalizeH="0" baseline="0" noProof="0" dirty="0">
              <a:ln>
                <a:noFill/>
              </a:ln>
              <a:solidFill>
                <a:prstClr val="white">
                  <a:lumMod val="50000"/>
                </a:prstClr>
              </a:solidFill>
              <a:effectLst/>
              <a:uLnTx/>
              <a:uFillTx/>
              <a:latin typeface="Arial Black" panose="020B0A04020102020204" pitchFamily="34" charset="0"/>
              <a:ea typeface="ヒラギノ角ゴ ProN W3" panose="020B0300000000000000" pitchFamily="34" charset="-128"/>
              <a:cs typeface="+mn-cs"/>
              <a:sym typeface="Gill Sans" panose="020B0502020104020203" pitchFamily="34" charset="-79"/>
            </a:endParaRPr>
          </a:p>
        </p:txBody>
      </p:sp>
      <p:sp>
        <p:nvSpPr>
          <p:cNvPr id="33" name="TextBox 32">
            <a:extLst>
              <a:ext uri="{FF2B5EF4-FFF2-40B4-BE49-F238E27FC236}">
                <a16:creationId xmlns:a16="http://schemas.microsoft.com/office/drawing/2014/main" id="{8EB861DD-C58D-324C-864A-8F1C132360CC}"/>
              </a:ext>
            </a:extLst>
          </p:cNvPr>
          <p:cNvSpPr txBox="1"/>
          <p:nvPr/>
        </p:nvSpPr>
        <p:spPr>
          <a:xfrm>
            <a:off x="9525740" y="320724"/>
            <a:ext cx="2438399" cy="369330"/>
          </a:xfrm>
          <a:prstGeom prst="rect">
            <a:avLst/>
          </a:prstGeom>
          <a:noFill/>
        </p:spPr>
        <p:txBody>
          <a:bodyPr wrap="square" lIns="91439" tIns="45719" rIns="91439" bIns="45719" anchor="t">
            <a:spAutoFit/>
          </a:bodyP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white">
                    <a:lumMod val="50000"/>
                  </a:prstClr>
                </a:solidFill>
                <a:effectLst/>
                <a:uLnTx/>
                <a:uFillTx/>
                <a:latin typeface="Arial Black" panose="020B0A04020102020204" pitchFamily="34" charset="0"/>
                <a:ea typeface="ヒラギノ角ゴ ProN W3"/>
                <a:cs typeface="+mn-cs"/>
                <a:sym typeface="Gill Sans" panose="020B0502020104020203" pitchFamily="34" charset="-79"/>
              </a:rPr>
              <a:t>IDEAL STATE</a:t>
            </a:r>
            <a:endParaRPr kumimoji="0" lang="en-US" sz="1800" b="0" i="0" u="none" strike="noStrike" kern="1200" cap="none" spc="0" normalizeH="0" baseline="0" noProof="0" dirty="0">
              <a:ln>
                <a:noFill/>
              </a:ln>
              <a:solidFill>
                <a:prstClr val="white">
                  <a:lumMod val="50000"/>
                </a:prstClr>
              </a:solidFill>
              <a:effectLst/>
              <a:uLnTx/>
              <a:uFillTx/>
              <a:latin typeface="Arial Black" panose="020B0A04020102020204" pitchFamily="34" charset="0"/>
              <a:ea typeface="ヒラギノ角ゴ ProN W3"/>
              <a:cs typeface="+mn-cs"/>
              <a:sym typeface="Gill Sans" panose="020B0502020104020203" pitchFamily="34" charset="-79"/>
            </a:endParaRPr>
          </a:p>
        </p:txBody>
      </p:sp>
      <p:sp>
        <p:nvSpPr>
          <p:cNvPr id="34" name="TextBox 33">
            <a:extLst>
              <a:ext uri="{FF2B5EF4-FFF2-40B4-BE49-F238E27FC236}">
                <a16:creationId xmlns:a16="http://schemas.microsoft.com/office/drawing/2014/main" id="{A99111F4-B1D4-FE4A-8F9E-8D156B7BE36A}"/>
              </a:ext>
            </a:extLst>
          </p:cNvPr>
          <p:cNvSpPr txBox="1"/>
          <p:nvPr/>
        </p:nvSpPr>
        <p:spPr>
          <a:xfrm>
            <a:off x="3680821" y="147140"/>
            <a:ext cx="4997702" cy="460252"/>
          </a:xfrm>
          <a:prstGeom prst="rect">
            <a:avLst/>
          </a:prstGeom>
          <a:noFill/>
        </p:spPr>
        <p:txBody>
          <a:bodyPr wrap="square" lIns="91439" tIns="45719" rIns="91439" b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1" b="1" i="0" u="sng" strike="noStrike" kern="1200" cap="all" spc="0" normalizeH="0" baseline="0" noProof="0" dirty="0" err="1">
                <a:ln>
                  <a:noFill/>
                </a:ln>
                <a:solidFill>
                  <a:prstClr val="black"/>
                </a:solidFill>
                <a:effectLst/>
                <a:uLnTx/>
                <a:uFillTx/>
                <a:latin typeface="Century Gothic"/>
                <a:ea typeface="ヒラギノ角ゴ ProN W3" charset="-128"/>
                <a:cs typeface="Century Gothic"/>
                <a:sym typeface="Gill Sans" charset="0"/>
              </a:rPr>
              <a:t>CGm</a:t>
            </a:r>
            <a:r>
              <a:rPr kumimoji="0" lang="en-US" sz="2391" b="1" i="0" u="sng" strike="noStrike" kern="1200" cap="all" spc="0" normalizeH="0" baseline="0" noProof="0" dirty="0">
                <a:ln>
                  <a:noFill/>
                </a:ln>
                <a:solidFill>
                  <a:prstClr val="black"/>
                </a:solidFill>
                <a:effectLst/>
                <a:uLnTx/>
                <a:uFillTx/>
                <a:latin typeface="Century Gothic"/>
                <a:ea typeface="ヒラギノ角ゴ ProN W3" charset="-128"/>
                <a:cs typeface="Century Gothic"/>
                <a:sym typeface="Gill Sans" charset="0"/>
              </a:rPr>
              <a:t> Equity</a:t>
            </a:r>
          </a:p>
        </p:txBody>
      </p:sp>
      <p:sp>
        <p:nvSpPr>
          <p:cNvPr id="36" name="TextBox 35">
            <a:extLst>
              <a:ext uri="{FF2B5EF4-FFF2-40B4-BE49-F238E27FC236}">
                <a16:creationId xmlns:a16="http://schemas.microsoft.com/office/drawing/2014/main" id="{27A3F706-847D-404D-9994-DB07B2D12946}"/>
              </a:ext>
            </a:extLst>
          </p:cNvPr>
          <p:cNvSpPr txBox="1"/>
          <p:nvPr/>
        </p:nvSpPr>
        <p:spPr>
          <a:xfrm>
            <a:off x="-17485" y="1014537"/>
            <a:ext cx="2247416" cy="5201424"/>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Lack of awareness and understanding for patients/families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Social determinants of health are barriers for using CGM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Expensive and time burden to get CGM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Complicated process to get CGM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Providers’ implicit bias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Unsure which patients are on CGM and which aren’t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N</a:t>
            </a:r>
            <a:r>
              <a:rPr lang="en-US" sz="1600" dirty="0" err="1">
                <a:solidFill>
                  <a:srgbClr val="E7E6E6">
                    <a:lumMod val="25000"/>
                  </a:srgbClr>
                </a:solidFill>
                <a:latin typeface="Arial" panose="020B0604020202020204" pitchFamily="34" charset="0"/>
                <a:cs typeface="Arial" panose="020B0604020202020204" pitchFamily="34" charset="0"/>
              </a:rPr>
              <a:t>ot</a:t>
            </a:r>
            <a:r>
              <a:rPr lang="en-US" sz="1600" dirty="0">
                <a:solidFill>
                  <a:srgbClr val="E7E6E6">
                    <a:lumMod val="25000"/>
                  </a:srgbClr>
                </a:solidFill>
                <a:latin typeface="Arial" panose="020B0604020202020204" pitchFamily="34" charset="0"/>
                <a:cs typeface="Arial" panose="020B0604020202020204" pitchFamily="34" charset="0"/>
              </a:rPr>
              <a:t> certain</a:t>
            </a: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 which patients picked up CGM </a:t>
            </a:r>
            <a:r>
              <a:rPr lang="en-US" sz="1600" dirty="0">
                <a:solidFill>
                  <a:srgbClr val="E7E6E6">
                    <a:lumMod val="25000"/>
                  </a:srgbClr>
                </a:solidFill>
                <a:latin typeface="Arial" panose="020B0604020202020204" pitchFamily="34" charset="0"/>
                <a:cs typeface="Arial" panose="020B0604020202020204" pitchFamily="34" charset="0"/>
              </a:rPr>
              <a:t>from pharm/DME </a:t>
            </a: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when prescribed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sp>
        <p:nvSpPr>
          <p:cNvPr id="44" name="TextBox 43">
            <a:extLst>
              <a:ext uri="{FF2B5EF4-FFF2-40B4-BE49-F238E27FC236}">
                <a16:creationId xmlns:a16="http://schemas.microsoft.com/office/drawing/2014/main" id="{F0285436-9B7E-154E-80D5-6AC2C49FE584}"/>
              </a:ext>
            </a:extLst>
          </p:cNvPr>
          <p:cNvSpPr txBox="1"/>
          <p:nvPr/>
        </p:nvSpPr>
        <p:spPr>
          <a:xfrm>
            <a:off x="2632651" y="3248144"/>
            <a:ext cx="647606" cy="24622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STEP 1</a:t>
            </a:r>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id="{EB06C796-D66E-894A-AF36-9091EFDA5766}"/>
              </a:ext>
            </a:extLst>
          </p:cNvPr>
          <p:cNvSpPr txBox="1"/>
          <p:nvPr/>
        </p:nvSpPr>
        <p:spPr>
          <a:xfrm>
            <a:off x="4061952" y="3248144"/>
            <a:ext cx="719741" cy="24622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STEP 2</a:t>
            </a:r>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TextBox 45">
            <a:extLst>
              <a:ext uri="{FF2B5EF4-FFF2-40B4-BE49-F238E27FC236}">
                <a16:creationId xmlns:a16="http://schemas.microsoft.com/office/drawing/2014/main" id="{7DA1B539-8849-0944-9E12-3222C03BCC96}"/>
              </a:ext>
            </a:extLst>
          </p:cNvPr>
          <p:cNvSpPr txBox="1"/>
          <p:nvPr/>
        </p:nvSpPr>
        <p:spPr>
          <a:xfrm>
            <a:off x="5828608" y="3248144"/>
            <a:ext cx="716739" cy="24622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STEP 3</a:t>
            </a:r>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TextBox 46">
            <a:extLst>
              <a:ext uri="{FF2B5EF4-FFF2-40B4-BE49-F238E27FC236}">
                <a16:creationId xmlns:a16="http://schemas.microsoft.com/office/drawing/2014/main" id="{D63C39D9-5A77-404B-AD40-996CED6E527E}"/>
              </a:ext>
            </a:extLst>
          </p:cNvPr>
          <p:cNvSpPr txBox="1"/>
          <p:nvPr/>
        </p:nvSpPr>
        <p:spPr>
          <a:xfrm>
            <a:off x="7577510" y="3248144"/>
            <a:ext cx="775881" cy="24622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STEP 4</a:t>
            </a:r>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8" name="TextBox 47">
            <a:extLst>
              <a:ext uri="{FF2B5EF4-FFF2-40B4-BE49-F238E27FC236}">
                <a16:creationId xmlns:a16="http://schemas.microsoft.com/office/drawing/2014/main" id="{77A7A44F-5B8B-D643-8243-FD8B24418B12}"/>
              </a:ext>
            </a:extLst>
          </p:cNvPr>
          <p:cNvSpPr txBox="1"/>
          <p:nvPr/>
        </p:nvSpPr>
        <p:spPr>
          <a:xfrm>
            <a:off x="9104469" y="3230388"/>
            <a:ext cx="647606" cy="24622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STEP 5</a:t>
            </a:r>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TextBox 74">
            <a:extLst>
              <a:ext uri="{FF2B5EF4-FFF2-40B4-BE49-F238E27FC236}">
                <a16:creationId xmlns:a16="http://schemas.microsoft.com/office/drawing/2014/main" id="{2C50F8C0-17E9-9946-9DA6-5EF11EC5AC80}"/>
              </a:ext>
            </a:extLst>
          </p:cNvPr>
          <p:cNvSpPr txBox="1"/>
          <p:nvPr/>
        </p:nvSpPr>
        <p:spPr>
          <a:xfrm>
            <a:off x="5443301" y="537821"/>
            <a:ext cx="1472743" cy="24622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FOCUS AREA</a:t>
            </a:r>
            <a:endParaRPr kumimoji="0" lang="en-US" sz="18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57" name="TextBox 56">
            <a:extLst>
              <a:ext uri="{FF2B5EF4-FFF2-40B4-BE49-F238E27FC236}">
                <a16:creationId xmlns:a16="http://schemas.microsoft.com/office/drawing/2014/main" id="{AA7ED226-42DD-4EF5-38E6-4EBF88479866}"/>
              </a:ext>
            </a:extLst>
          </p:cNvPr>
          <p:cNvSpPr txBox="1"/>
          <p:nvPr/>
        </p:nvSpPr>
        <p:spPr>
          <a:xfrm>
            <a:off x="3227227" y="4812190"/>
            <a:ext cx="6012380"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lumMod val="10000"/>
                    <a:lumOff val="90000"/>
                  </a:prstClr>
                </a:solidFill>
                <a:effectLst/>
                <a:uLnTx/>
                <a:uFillTx/>
                <a:latin typeface="Calibri" panose="020F0502020204030204"/>
                <a:ea typeface="+mn-ea"/>
                <a:cs typeface="Calibri"/>
              </a:rPr>
              <a:t>INTERVENTIONS/ CHANGE IDEAS</a:t>
            </a:r>
          </a:p>
        </p:txBody>
      </p:sp>
      <p:sp>
        <p:nvSpPr>
          <p:cNvPr id="2" name="Rectangle: Single Corner Snipped 1">
            <a:extLst>
              <a:ext uri="{FF2B5EF4-FFF2-40B4-BE49-F238E27FC236}">
                <a16:creationId xmlns:a16="http://schemas.microsoft.com/office/drawing/2014/main" id="{5724442F-EFE5-2FB3-B208-E89321E1D2C1}"/>
              </a:ext>
            </a:extLst>
          </p:cNvPr>
          <p:cNvSpPr/>
          <p:nvPr/>
        </p:nvSpPr>
        <p:spPr>
          <a:xfrm>
            <a:off x="8969331" y="2329174"/>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Calibri"/>
              </a:rPr>
              <a:t>CGM started at Diabetes diagnosis</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 name="Rectangle: Single Corner Snipped 2">
            <a:extLst>
              <a:ext uri="{FF2B5EF4-FFF2-40B4-BE49-F238E27FC236}">
                <a16:creationId xmlns:a16="http://schemas.microsoft.com/office/drawing/2014/main" id="{2D904A82-0B8A-1DFD-6F58-6062832F756A}"/>
              </a:ext>
            </a:extLst>
          </p:cNvPr>
          <p:cNvSpPr/>
          <p:nvPr/>
        </p:nvSpPr>
        <p:spPr>
          <a:xfrm>
            <a:off x="3922348" y="2329174"/>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a:rPr>
              <a:t>List of patients coming to clinic and not on CGM</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4" name="Rectangle: Single Corner Snipped 3">
            <a:extLst>
              <a:ext uri="{FF2B5EF4-FFF2-40B4-BE49-F238E27FC236}">
                <a16:creationId xmlns:a16="http://schemas.microsoft.com/office/drawing/2014/main" id="{A28C0A65-5F92-993F-B78B-AABEDFADE40B}"/>
              </a:ext>
            </a:extLst>
          </p:cNvPr>
          <p:cNvSpPr/>
          <p:nvPr/>
        </p:nvSpPr>
        <p:spPr>
          <a:xfrm>
            <a:off x="2557767" y="2329174"/>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a:rPr>
              <a:t>Screen for and address SDOH and tech barriers</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5" name="Rectangle: Single Corner Snipped 4">
            <a:extLst>
              <a:ext uri="{FF2B5EF4-FFF2-40B4-BE49-F238E27FC236}">
                <a16:creationId xmlns:a16="http://schemas.microsoft.com/office/drawing/2014/main" id="{36C48A70-38CE-E888-C2A5-750BAC924CA2}"/>
              </a:ext>
            </a:extLst>
          </p:cNvPr>
          <p:cNvSpPr/>
          <p:nvPr/>
        </p:nvSpPr>
        <p:spPr>
          <a:xfrm>
            <a:off x="7497941" y="3573173"/>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Calibri"/>
              </a:rPr>
              <a:t>Creative solutions for phones</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6" name="Rectangle: Single Corner Snipped 5">
            <a:extLst>
              <a:ext uri="{FF2B5EF4-FFF2-40B4-BE49-F238E27FC236}">
                <a16:creationId xmlns:a16="http://schemas.microsoft.com/office/drawing/2014/main" id="{1F835B43-2C0A-162C-4D54-08E9C50CA1E3}"/>
              </a:ext>
            </a:extLst>
          </p:cNvPr>
          <p:cNvSpPr/>
          <p:nvPr/>
        </p:nvSpPr>
        <p:spPr>
          <a:xfrm>
            <a:off x="4531638" y="3577369"/>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Calibri"/>
              </a:rPr>
              <a:t>Trial program for CGM </a:t>
            </a:r>
            <a:b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Calibri"/>
              </a:rPr>
            </a:b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Calibri"/>
              </a:rPr>
              <a:t>(try before you buy)</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9" name="Rectangle: Single Corner Snipped 8">
            <a:extLst>
              <a:ext uri="{FF2B5EF4-FFF2-40B4-BE49-F238E27FC236}">
                <a16:creationId xmlns:a16="http://schemas.microsoft.com/office/drawing/2014/main" id="{C505F98B-002F-13CA-0A93-9896B4242C39}"/>
              </a:ext>
            </a:extLst>
          </p:cNvPr>
          <p:cNvSpPr/>
          <p:nvPr/>
        </p:nvSpPr>
        <p:spPr>
          <a:xfrm>
            <a:off x="5759350" y="3580938"/>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Calibri"/>
              </a:rPr>
              <a:t>Expand tech training to all diabetes educators</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0" name="Rectangle: Single Corner Snipped 9">
            <a:extLst>
              <a:ext uri="{FF2B5EF4-FFF2-40B4-BE49-F238E27FC236}">
                <a16:creationId xmlns:a16="http://schemas.microsoft.com/office/drawing/2014/main" id="{0E43F3C4-C492-1FB2-68B9-C293D34BCC61}"/>
              </a:ext>
            </a:extLst>
          </p:cNvPr>
          <p:cNvSpPr/>
          <p:nvPr/>
        </p:nvSpPr>
        <p:spPr>
          <a:xfrm>
            <a:off x="7498609" y="2339364"/>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Calibri"/>
              </a:rPr>
              <a:t>CGM available at hospital’s pharmacy and DME</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3" name="Rectangle: Single Corner Snipped 12">
            <a:extLst>
              <a:ext uri="{FF2B5EF4-FFF2-40B4-BE49-F238E27FC236}">
                <a16:creationId xmlns:a16="http://schemas.microsoft.com/office/drawing/2014/main" id="{547A8061-1B76-1A82-DB99-F9194CC8C801}"/>
              </a:ext>
            </a:extLst>
          </p:cNvPr>
          <p:cNvSpPr/>
          <p:nvPr/>
        </p:nvSpPr>
        <p:spPr>
          <a:xfrm>
            <a:off x="2458151" y="3577369"/>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a:rPr>
              <a:t>DEI and implicit bias training for providers/staff</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4" name="Rectangle: Single Corner Snipped 13">
            <a:extLst>
              <a:ext uri="{FF2B5EF4-FFF2-40B4-BE49-F238E27FC236}">
                <a16:creationId xmlns:a16="http://schemas.microsoft.com/office/drawing/2014/main" id="{D3560518-0CEF-4075-DBF0-8117DC6FB151}"/>
              </a:ext>
            </a:extLst>
          </p:cNvPr>
          <p:cNvSpPr/>
          <p:nvPr/>
        </p:nvSpPr>
        <p:spPr>
          <a:xfrm>
            <a:off x="8948815" y="3559272"/>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Calibri"/>
              </a:rPr>
              <a:t>Shared-decision making tool</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6" name="Rectangle: Single Corner Snipped 15">
            <a:extLst>
              <a:ext uri="{FF2B5EF4-FFF2-40B4-BE49-F238E27FC236}">
                <a16:creationId xmlns:a16="http://schemas.microsoft.com/office/drawing/2014/main" id="{06AA8664-CAFE-FB57-F858-331B78EBBC68}"/>
              </a:ext>
            </a:extLst>
          </p:cNvPr>
          <p:cNvSpPr/>
          <p:nvPr/>
        </p:nvSpPr>
        <p:spPr>
          <a:xfrm>
            <a:off x="5727033" y="2344138"/>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Calibri"/>
                <a:cs typeface="Calibri"/>
              </a:rPr>
              <a:t>Video to share patient stories</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7" name="Rectangle: Single Corner Snipped 16">
            <a:extLst>
              <a:ext uri="{FF2B5EF4-FFF2-40B4-BE49-F238E27FC236}">
                <a16:creationId xmlns:a16="http://schemas.microsoft.com/office/drawing/2014/main" id="{9B5CB4AD-4DD7-FBA9-A841-0664BC3A5C60}"/>
              </a:ext>
            </a:extLst>
          </p:cNvPr>
          <p:cNvSpPr/>
          <p:nvPr/>
        </p:nvSpPr>
        <p:spPr>
          <a:xfrm>
            <a:off x="3571185" y="3577369"/>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a:rPr>
              <a:t>Financial counselor, insurance navigator, care coordinator</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1" name="TextBox 20">
            <a:extLst>
              <a:ext uri="{FF2B5EF4-FFF2-40B4-BE49-F238E27FC236}">
                <a16:creationId xmlns:a16="http://schemas.microsoft.com/office/drawing/2014/main" id="{070B22C5-E181-853A-AC73-7BAA77683DBF}"/>
              </a:ext>
            </a:extLst>
          </p:cNvPr>
          <p:cNvSpPr txBox="1"/>
          <p:nvPr/>
        </p:nvSpPr>
        <p:spPr>
          <a:xfrm>
            <a:off x="10042279" y="1014537"/>
            <a:ext cx="2203690" cy="5509200"/>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Affordable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Equitable access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Provider/</a:t>
            </a:r>
            <a:r>
              <a:rPr lang="en-US" altLang="en-US" sz="1600" dirty="0">
                <a:solidFill>
                  <a:srgbClr val="E7E6E6">
                    <a:lumMod val="25000"/>
                  </a:srgbClr>
                </a:solidFill>
                <a:latin typeface="Arial" panose="020B0604020202020204" pitchFamily="34" charset="0"/>
                <a:cs typeface="Arial" panose="020B0604020202020204" pitchFamily="34" charset="0"/>
              </a:rPr>
              <a:t>staff with cultural </a:t>
            </a:r>
            <a:r>
              <a:rPr kumimoji="0" lang="en-US" alt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competency and compassion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Informed, engaged, and involved</a:t>
            </a:r>
            <a:r>
              <a:rPr lang="en-US" sz="1600" dirty="0">
                <a:solidFill>
                  <a:srgbClr val="E7E6E6">
                    <a:lumMod val="25000"/>
                  </a:srgbClr>
                </a:solidFill>
                <a:latin typeface="Arial" panose="020B0604020202020204" pitchFamily="34" charset="0"/>
                <a:cs typeface="Arial" panose="020B0604020202020204" pitchFamily="34" charset="0"/>
              </a:rPr>
              <a:t> patients/</a:t>
            </a: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families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Personalized care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Dedicated time and resources for providers to discuss CGM with patients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Streamlined process to get CGM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CGM as the “standard of care”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600" dirty="0">
                <a:solidFill>
                  <a:srgbClr val="E7E6E6">
                    <a:lumMod val="25000"/>
                  </a:srgbClr>
                </a:solidFill>
                <a:latin typeface="Arial" panose="020B0604020202020204" pitchFamily="34" charset="0"/>
                <a:cs typeface="Arial" panose="020B0604020202020204" pitchFamily="34" charset="0"/>
              </a:rPr>
              <a:t>All patients using CGM = better health outcomes and quality of life</a:t>
            </a:r>
            <a:endPar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50429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B568E-3655-3B71-EED9-3CC4A3AF6CD0}"/>
              </a:ext>
            </a:extLst>
          </p:cNvPr>
          <p:cNvSpPr>
            <a:spLocks noGrp="1"/>
          </p:cNvSpPr>
          <p:nvPr>
            <p:ph type="title"/>
          </p:nvPr>
        </p:nvSpPr>
        <p:spPr>
          <a:xfrm>
            <a:off x="389104" y="613959"/>
            <a:ext cx="9624731" cy="1143000"/>
          </a:xfrm>
        </p:spPr>
        <p:txBody>
          <a:bodyPr>
            <a:normAutofit/>
          </a:bodyPr>
          <a:lstStyle/>
          <a:p>
            <a:r>
              <a:rPr lang="en-US" sz="2800" dirty="0">
                <a:solidFill>
                  <a:srgbClr val="565A5C"/>
                </a:solidFill>
              </a:rPr>
              <a:t>Practical strategies that can be applied to any project </a:t>
            </a:r>
          </a:p>
        </p:txBody>
      </p:sp>
      <p:grpSp>
        <p:nvGrpSpPr>
          <p:cNvPr id="5" name="Group 4">
            <a:extLst>
              <a:ext uri="{FF2B5EF4-FFF2-40B4-BE49-F238E27FC236}">
                <a16:creationId xmlns:a16="http://schemas.microsoft.com/office/drawing/2014/main" id="{48FBD236-913D-D8B4-A1FF-8E010CA01507}"/>
              </a:ext>
            </a:extLst>
          </p:cNvPr>
          <p:cNvGrpSpPr/>
          <p:nvPr/>
        </p:nvGrpSpPr>
        <p:grpSpPr>
          <a:xfrm>
            <a:off x="2683875" y="1551900"/>
            <a:ext cx="1578428" cy="4844143"/>
            <a:chOff x="1404258" y="1567543"/>
            <a:chExt cx="1578428" cy="4844143"/>
          </a:xfrm>
        </p:grpSpPr>
        <p:sp>
          <p:nvSpPr>
            <p:cNvPr id="6" name="Rectangle 5">
              <a:extLst>
                <a:ext uri="{FF2B5EF4-FFF2-40B4-BE49-F238E27FC236}">
                  <a16:creationId xmlns:a16="http://schemas.microsoft.com/office/drawing/2014/main" id="{A12479E8-3FC4-6F63-1DD7-AE245AC86C14}"/>
                </a:ext>
              </a:extLst>
            </p:cNvPr>
            <p:cNvSpPr/>
            <p:nvPr/>
          </p:nvSpPr>
          <p:spPr>
            <a:xfrm>
              <a:off x="1404258" y="1567543"/>
              <a:ext cx="1578428" cy="3429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94DCFBFC-664D-480D-0450-C55DCE685E3A}"/>
                </a:ext>
              </a:extLst>
            </p:cNvPr>
            <p:cNvSpPr/>
            <p:nvPr/>
          </p:nvSpPr>
          <p:spPr>
            <a:xfrm>
              <a:off x="1404258" y="3701143"/>
              <a:ext cx="1578428" cy="7075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50" b="0" i="0" u="none" strike="noStrike" kern="1200" cap="none" spc="0" normalizeH="0" baseline="0" noProof="0" dirty="0">
                  <a:ln>
                    <a:noFill/>
                  </a:ln>
                  <a:solidFill>
                    <a:srgbClr val="E7417A"/>
                  </a:solidFill>
                  <a:effectLst/>
                  <a:uLnTx/>
                  <a:uFillTx/>
                  <a:latin typeface="Arial"/>
                  <a:ea typeface="+mn-ea"/>
                  <a:cs typeface="+mn-cs"/>
                </a:rPr>
                <a:t>CGM Trial Program</a:t>
              </a:r>
            </a:p>
          </p:txBody>
        </p:sp>
        <p:sp>
          <p:nvSpPr>
            <p:cNvPr id="8" name="TextBox 7">
              <a:extLst>
                <a:ext uri="{FF2B5EF4-FFF2-40B4-BE49-F238E27FC236}">
                  <a16:creationId xmlns:a16="http://schemas.microsoft.com/office/drawing/2014/main" id="{D6285962-CA3B-5DF5-6D43-70E93DDD7B86}"/>
                </a:ext>
              </a:extLst>
            </p:cNvPr>
            <p:cNvSpPr txBox="1"/>
            <p:nvPr/>
          </p:nvSpPr>
          <p:spPr>
            <a:xfrm>
              <a:off x="1875089" y="1711477"/>
              <a:ext cx="31838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Arial"/>
                  <a:ea typeface="+mn-ea"/>
                  <a:cs typeface="+mn-cs"/>
                </a:rPr>
                <a:t>2</a:t>
              </a:r>
            </a:p>
          </p:txBody>
        </p:sp>
        <p:cxnSp>
          <p:nvCxnSpPr>
            <p:cNvPr id="9" name="Straight Connector 8">
              <a:extLst>
                <a:ext uri="{FF2B5EF4-FFF2-40B4-BE49-F238E27FC236}">
                  <a16:creationId xmlns:a16="http://schemas.microsoft.com/office/drawing/2014/main" id="{9D9DFC30-28CD-3710-3AB5-2452E7497738}"/>
                </a:ext>
              </a:extLst>
            </p:cNvPr>
            <p:cNvCxnSpPr>
              <a:cxnSpLocks/>
            </p:cNvCxnSpPr>
            <p:nvPr/>
          </p:nvCxnSpPr>
          <p:spPr>
            <a:xfrm>
              <a:off x="2982686" y="4985657"/>
              <a:ext cx="0" cy="1426029"/>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6F165A7-3566-746F-8CE1-40B4CEFD56B1}"/>
                </a:ext>
              </a:extLst>
            </p:cNvPr>
            <p:cNvSpPr txBox="1"/>
            <p:nvPr/>
          </p:nvSpPr>
          <p:spPr>
            <a:xfrm>
              <a:off x="1480457" y="5098034"/>
              <a:ext cx="14260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5A5C"/>
                  </a:solidFill>
                  <a:effectLst/>
                  <a:uLnTx/>
                  <a:uFillTx/>
                  <a:latin typeface="Arial"/>
                  <a:ea typeface="+mn-ea"/>
                  <a:cs typeface="+mn-cs"/>
                </a:rPr>
                <a:t>Remove barriers so it’s easier for patients to make healthy choices and try new things</a:t>
              </a:r>
            </a:p>
          </p:txBody>
        </p:sp>
      </p:grpSp>
      <p:grpSp>
        <p:nvGrpSpPr>
          <p:cNvPr id="11" name="Group 10">
            <a:extLst>
              <a:ext uri="{FF2B5EF4-FFF2-40B4-BE49-F238E27FC236}">
                <a16:creationId xmlns:a16="http://schemas.microsoft.com/office/drawing/2014/main" id="{422B05B1-F468-AB8E-C89C-44B8290CA0B9}"/>
              </a:ext>
            </a:extLst>
          </p:cNvPr>
          <p:cNvGrpSpPr/>
          <p:nvPr/>
        </p:nvGrpSpPr>
        <p:grpSpPr>
          <a:xfrm>
            <a:off x="4284074" y="1551900"/>
            <a:ext cx="1578428" cy="4844143"/>
            <a:chOff x="1404258" y="1567543"/>
            <a:chExt cx="1578428" cy="4844143"/>
          </a:xfrm>
        </p:grpSpPr>
        <p:sp>
          <p:nvSpPr>
            <p:cNvPr id="12" name="Rectangle 11">
              <a:extLst>
                <a:ext uri="{FF2B5EF4-FFF2-40B4-BE49-F238E27FC236}">
                  <a16:creationId xmlns:a16="http://schemas.microsoft.com/office/drawing/2014/main" id="{7BC2AC3C-B549-C118-DD05-1F2A7B003CEF}"/>
                </a:ext>
              </a:extLst>
            </p:cNvPr>
            <p:cNvSpPr/>
            <p:nvPr/>
          </p:nvSpPr>
          <p:spPr>
            <a:xfrm>
              <a:off x="1404258" y="1567543"/>
              <a:ext cx="1578428" cy="3429000"/>
            </a:xfrm>
            <a:prstGeom prst="rect">
              <a:avLst/>
            </a:prstGeom>
            <a:solidFill>
              <a:srgbClr val="73B4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C6AB5796-08AB-B32D-5EA2-7279A1BC48DD}"/>
                </a:ext>
              </a:extLst>
            </p:cNvPr>
            <p:cNvSpPr/>
            <p:nvPr/>
          </p:nvSpPr>
          <p:spPr>
            <a:xfrm>
              <a:off x="1404258" y="3701143"/>
              <a:ext cx="1578428" cy="7075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50" b="0" i="0" u="none" strike="noStrike" kern="1200" cap="none" spc="0" normalizeH="0" baseline="0" noProof="0" dirty="0">
                  <a:ln>
                    <a:noFill/>
                  </a:ln>
                  <a:solidFill>
                    <a:srgbClr val="73B44A"/>
                  </a:solidFill>
                  <a:effectLst/>
                  <a:uLnTx/>
                  <a:uFillTx/>
                  <a:latin typeface="Arial"/>
                  <a:ea typeface="+mn-ea"/>
                  <a:cs typeface="+mn-cs"/>
                </a:rPr>
                <a:t>Shared Decision Making Cards</a:t>
              </a:r>
            </a:p>
          </p:txBody>
        </p:sp>
        <p:sp>
          <p:nvSpPr>
            <p:cNvPr id="14" name="TextBox 13">
              <a:extLst>
                <a:ext uri="{FF2B5EF4-FFF2-40B4-BE49-F238E27FC236}">
                  <a16:creationId xmlns:a16="http://schemas.microsoft.com/office/drawing/2014/main" id="{356A7E15-FBD6-9DBB-307E-E531F37335A3}"/>
                </a:ext>
              </a:extLst>
            </p:cNvPr>
            <p:cNvSpPr txBox="1"/>
            <p:nvPr/>
          </p:nvSpPr>
          <p:spPr>
            <a:xfrm>
              <a:off x="1875089" y="1711477"/>
              <a:ext cx="31838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Arial"/>
                  <a:ea typeface="+mn-ea"/>
                  <a:cs typeface="+mn-cs"/>
                </a:rPr>
                <a:t>3</a:t>
              </a:r>
            </a:p>
          </p:txBody>
        </p:sp>
        <p:cxnSp>
          <p:nvCxnSpPr>
            <p:cNvPr id="15" name="Straight Connector 14">
              <a:extLst>
                <a:ext uri="{FF2B5EF4-FFF2-40B4-BE49-F238E27FC236}">
                  <a16:creationId xmlns:a16="http://schemas.microsoft.com/office/drawing/2014/main" id="{964F61C9-6070-84EF-AA78-80A04C3CA799}"/>
                </a:ext>
              </a:extLst>
            </p:cNvPr>
            <p:cNvCxnSpPr>
              <a:cxnSpLocks/>
            </p:cNvCxnSpPr>
            <p:nvPr/>
          </p:nvCxnSpPr>
          <p:spPr>
            <a:xfrm>
              <a:off x="2982686" y="4985657"/>
              <a:ext cx="0" cy="1426029"/>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EBECCFD-5175-B502-3D30-2B2272A0AFF7}"/>
                </a:ext>
              </a:extLst>
            </p:cNvPr>
            <p:cNvSpPr txBox="1"/>
            <p:nvPr/>
          </p:nvSpPr>
          <p:spPr>
            <a:xfrm>
              <a:off x="1480457" y="5098034"/>
              <a:ext cx="14260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5A5C"/>
                  </a:solidFill>
                  <a:effectLst/>
                  <a:uLnTx/>
                  <a:uFillTx/>
                  <a:latin typeface="Arial"/>
                  <a:ea typeface="+mn-ea"/>
                  <a:cs typeface="+mn-cs"/>
                </a:rPr>
                <a:t>Use shared decision-making  to involve patients and families in their care</a:t>
              </a:r>
            </a:p>
          </p:txBody>
        </p:sp>
      </p:grpSp>
      <p:grpSp>
        <p:nvGrpSpPr>
          <p:cNvPr id="17" name="Group 16">
            <a:extLst>
              <a:ext uri="{FF2B5EF4-FFF2-40B4-BE49-F238E27FC236}">
                <a16:creationId xmlns:a16="http://schemas.microsoft.com/office/drawing/2014/main" id="{24A927BE-660A-38CA-BA9D-0EE96486C0CA}"/>
              </a:ext>
            </a:extLst>
          </p:cNvPr>
          <p:cNvGrpSpPr/>
          <p:nvPr/>
        </p:nvGrpSpPr>
        <p:grpSpPr>
          <a:xfrm>
            <a:off x="5884273" y="1551900"/>
            <a:ext cx="1578428" cy="4546154"/>
            <a:chOff x="1404258" y="1567543"/>
            <a:chExt cx="1578428" cy="4546154"/>
          </a:xfrm>
        </p:grpSpPr>
        <p:sp>
          <p:nvSpPr>
            <p:cNvPr id="18" name="Rectangle 17">
              <a:extLst>
                <a:ext uri="{FF2B5EF4-FFF2-40B4-BE49-F238E27FC236}">
                  <a16:creationId xmlns:a16="http://schemas.microsoft.com/office/drawing/2014/main" id="{F486913B-DF04-BA1B-FC00-6435C7C55F8B}"/>
                </a:ext>
              </a:extLst>
            </p:cNvPr>
            <p:cNvSpPr/>
            <p:nvPr/>
          </p:nvSpPr>
          <p:spPr>
            <a:xfrm>
              <a:off x="1404258" y="1567543"/>
              <a:ext cx="1578428" cy="3429000"/>
            </a:xfrm>
            <a:prstGeom prst="rect">
              <a:avLst/>
            </a:prstGeom>
            <a:solidFill>
              <a:srgbClr val="8F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2321C8B8-3EB8-791B-DA7C-F0440929D988}"/>
                </a:ext>
              </a:extLst>
            </p:cNvPr>
            <p:cNvSpPr/>
            <p:nvPr/>
          </p:nvSpPr>
          <p:spPr>
            <a:xfrm>
              <a:off x="1404258" y="3701143"/>
              <a:ext cx="1578428" cy="7075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50" b="0" i="0" u="none" strike="noStrike" kern="1200" cap="none" spc="0" normalizeH="0" baseline="0" noProof="0" dirty="0">
                  <a:ln>
                    <a:noFill/>
                  </a:ln>
                  <a:solidFill>
                    <a:srgbClr val="8F4469"/>
                  </a:solidFill>
                  <a:effectLst/>
                  <a:uLnTx/>
                  <a:uFillTx/>
                  <a:latin typeface="Arial"/>
                  <a:ea typeface="+mn-ea"/>
                  <a:cs typeface="+mn-cs"/>
                </a:rPr>
                <a:t>Onsite Access For CGMs</a:t>
              </a:r>
            </a:p>
          </p:txBody>
        </p:sp>
        <p:sp>
          <p:nvSpPr>
            <p:cNvPr id="20" name="TextBox 19">
              <a:extLst>
                <a:ext uri="{FF2B5EF4-FFF2-40B4-BE49-F238E27FC236}">
                  <a16:creationId xmlns:a16="http://schemas.microsoft.com/office/drawing/2014/main" id="{84DE43C1-E02B-37B4-0E76-0CC407C3798A}"/>
                </a:ext>
              </a:extLst>
            </p:cNvPr>
            <p:cNvSpPr txBox="1"/>
            <p:nvPr/>
          </p:nvSpPr>
          <p:spPr>
            <a:xfrm>
              <a:off x="1875089" y="1711477"/>
              <a:ext cx="31838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Arial"/>
                  <a:ea typeface="+mn-ea"/>
                  <a:cs typeface="+mn-cs"/>
                </a:rPr>
                <a:t>4</a:t>
              </a:r>
            </a:p>
          </p:txBody>
        </p:sp>
        <p:sp>
          <p:nvSpPr>
            <p:cNvPr id="21" name="TextBox 20">
              <a:extLst>
                <a:ext uri="{FF2B5EF4-FFF2-40B4-BE49-F238E27FC236}">
                  <a16:creationId xmlns:a16="http://schemas.microsoft.com/office/drawing/2014/main" id="{CEE92B2E-50C4-0668-733B-C5AAB46C424D}"/>
                </a:ext>
              </a:extLst>
            </p:cNvPr>
            <p:cNvSpPr txBox="1"/>
            <p:nvPr/>
          </p:nvSpPr>
          <p:spPr>
            <a:xfrm>
              <a:off x="1480457" y="5098034"/>
              <a:ext cx="14260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5A5C"/>
                  </a:solidFill>
                  <a:effectLst/>
                  <a:uLnTx/>
                  <a:uFillTx/>
                  <a:latin typeface="Arial"/>
                  <a:ea typeface="+mn-ea"/>
                  <a:cs typeface="+mn-cs"/>
                </a:rPr>
                <a:t>Bring care closer to patients to make it more accessible and convenient </a:t>
              </a:r>
            </a:p>
          </p:txBody>
        </p:sp>
      </p:grpSp>
      <p:grpSp>
        <p:nvGrpSpPr>
          <p:cNvPr id="22" name="Group 21">
            <a:extLst>
              <a:ext uri="{FF2B5EF4-FFF2-40B4-BE49-F238E27FC236}">
                <a16:creationId xmlns:a16="http://schemas.microsoft.com/office/drawing/2014/main" id="{FA379CF6-8081-A9B0-1D19-760982EB22E1}"/>
              </a:ext>
            </a:extLst>
          </p:cNvPr>
          <p:cNvGrpSpPr/>
          <p:nvPr/>
        </p:nvGrpSpPr>
        <p:grpSpPr>
          <a:xfrm>
            <a:off x="1089119" y="1551900"/>
            <a:ext cx="6019796" cy="4844143"/>
            <a:chOff x="1415144" y="1567543"/>
            <a:chExt cx="6019796" cy="4844143"/>
          </a:xfrm>
        </p:grpSpPr>
        <p:grpSp>
          <p:nvGrpSpPr>
            <p:cNvPr id="23" name="Group 22">
              <a:extLst>
                <a:ext uri="{FF2B5EF4-FFF2-40B4-BE49-F238E27FC236}">
                  <a16:creationId xmlns:a16="http://schemas.microsoft.com/office/drawing/2014/main" id="{2D5E99DE-0AE2-62D2-3E05-2669B31670DA}"/>
                </a:ext>
              </a:extLst>
            </p:cNvPr>
            <p:cNvGrpSpPr/>
            <p:nvPr/>
          </p:nvGrpSpPr>
          <p:grpSpPr>
            <a:xfrm>
              <a:off x="1415144" y="1567543"/>
              <a:ext cx="6019796" cy="4844143"/>
              <a:chOff x="1404258" y="1567543"/>
              <a:chExt cx="6019796" cy="4844143"/>
            </a:xfrm>
          </p:grpSpPr>
          <p:sp>
            <p:nvSpPr>
              <p:cNvPr id="25" name="Rectangle 24">
                <a:extLst>
                  <a:ext uri="{FF2B5EF4-FFF2-40B4-BE49-F238E27FC236}">
                    <a16:creationId xmlns:a16="http://schemas.microsoft.com/office/drawing/2014/main" id="{780C1F45-0AD4-3B01-4081-8315C4E86F0A}"/>
                  </a:ext>
                </a:extLst>
              </p:cNvPr>
              <p:cNvSpPr/>
              <p:nvPr/>
            </p:nvSpPr>
            <p:spPr>
              <a:xfrm>
                <a:off x="1404258" y="1567543"/>
                <a:ext cx="1578428" cy="3429000"/>
              </a:xfrm>
              <a:prstGeom prst="rect">
                <a:avLst/>
              </a:prstGeom>
              <a:solidFill>
                <a:srgbClr val="12A6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E057C341-08D4-2578-68A0-832BB8D1DBF9}"/>
                  </a:ext>
                </a:extLst>
              </p:cNvPr>
              <p:cNvSpPr/>
              <p:nvPr/>
            </p:nvSpPr>
            <p:spPr>
              <a:xfrm>
                <a:off x="1404258" y="3701143"/>
                <a:ext cx="1578428" cy="7075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50" b="0" i="0" u="none" strike="noStrike" kern="1200" cap="none" spc="0" normalizeH="0" baseline="0" noProof="0" dirty="0">
                    <a:ln>
                      <a:noFill/>
                    </a:ln>
                    <a:solidFill>
                      <a:srgbClr val="12A6C7"/>
                    </a:solidFill>
                    <a:effectLst/>
                    <a:uLnTx/>
                    <a:uFillTx/>
                    <a:latin typeface="Arial"/>
                    <a:ea typeface="+mn-ea"/>
                    <a:cs typeface="+mn-cs"/>
                  </a:rPr>
                  <a:t>CGM At</a:t>
                </a:r>
                <a:br>
                  <a:rPr kumimoji="0" lang="en-US" sz="1550" b="0" i="0" u="none" strike="noStrike" kern="1200" cap="none" spc="0" normalizeH="0" baseline="0" noProof="0" dirty="0">
                    <a:ln>
                      <a:noFill/>
                    </a:ln>
                    <a:solidFill>
                      <a:srgbClr val="12A6C7"/>
                    </a:solidFill>
                    <a:effectLst/>
                    <a:uLnTx/>
                    <a:uFillTx/>
                    <a:latin typeface="Arial"/>
                    <a:ea typeface="+mn-ea"/>
                    <a:cs typeface="+mn-cs"/>
                  </a:rPr>
                </a:br>
                <a:r>
                  <a:rPr kumimoji="0" lang="en-US" sz="1550" b="0" i="0" u="none" strike="noStrike" kern="1200" cap="none" spc="0" normalizeH="0" baseline="0" noProof="0" dirty="0">
                    <a:ln>
                      <a:noFill/>
                    </a:ln>
                    <a:solidFill>
                      <a:srgbClr val="12A6C7"/>
                    </a:solidFill>
                    <a:effectLst/>
                    <a:uLnTx/>
                    <a:uFillTx/>
                    <a:latin typeface="Arial"/>
                    <a:ea typeface="+mn-ea"/>
                    <a:cs typeface="+mn-cs"/>
                  </a:rPr>
                  <a:t>Diagnosis</a:t>
                </a:r>
              </a:p>
            </p:txBody>
          </p:sp>
          <p:sp>
            <p:nvSpPr>
              <p:cNvPr id="27" name="TextBox 26">
                <a:extLst>
                  <a:ext uri="{FF2B5EF4-FFF2-40B4-BE49-F238E27FC236}">
                    <a16:creationId xmlns:a16="http://schemas.microsoft.com/office/drawing/2014/main" id="{51468BB0-5B47-1743-7BBB-E55797B095FD}"/>
                  </a:ext>
                </a:extLst>
              </p:cNvPr>
              <p:cNvSpPr txBox="1"/>
              <p:nvPr/>
            </p:nvSpPr>
            <p:spPr>
              <a:xfrm>
                <a:off x="1875089" y="1711477"/>
                <a:ext cx="31838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Arial"/>
                    <a:ea typeface="+mn-ea"/>
                    <a:cs typeface="+mn-cs"/>
                  </a:rPr>
                  <a:t>1</a:t>
                </a:r>
              </a:p>
            </p:txBody>
          </p:sp>
          <p:pic>
            <p:nvPicPr>
              <p:cNvPr id="28" name="Graphic 27" descr="Sparkling Heart with solid fill">
                <a:extLst>
                  <a:ext uri="{FF2B5EF4-FFF2-40B4-BE49-F238E27FC236}">
                    <a16:creationId xmlns:a16="http://schemas.microsoft.com/office/drawing/2014/main" id="{4B538B4B-A4E6-6D2B-59E5-CC2FCA2597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09654" y="2582409"/>
                <a:ext cx="914400" cy="914400"/>
              </a:xfrm>
              <a:prstGeom prst="rect">
                <a:avLst/>
              </a:prstGeom>
            </p:spPr>
          </p:pic>
          <p:cxnSp>
            <p:nvCxnSpPr>
              <p:cNvPr id="29" name="Straight Connector 28">
                <a:extLst>
                  <a:ext uri="{FF2B5EF4-FFF2-40B4-BE49-F238E27FC236}">
                    <a16:creationId xmlns:a16="http://schemas.microsoft.com/office/drawing/2014/main" id="{B7F08955-BD4B-651E-4307-AECB1331E22B}"/>
                  </a:ext>
                </a:extLst>
              </p:cNvPr>
              <p:cNvCxnSpPr>
                <a:cxnSpLocks/>
              </p:cNvCxnSpPr>
              <p:nvPr/>
            </p:nvCxnSpPr>
            <p:spPr>
              <a:xfrm>
                <a:off x="2982686" y="4985657"/>
                <a:ext cx="0" cy="1426029"/>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8BD9DC60-937F-C3C8-CCCB-12198A50BCE6}"/>
                  </a:ext>
                </a:extLst>
              </p:cNvPr>
              <p:cNvSpPr txBox="1"/>
              <p:nvPr/>
            </p:nvSpPr>
            <p:spPr>
              <a:xfrm>
                <a:off x="1471579" y="5098034"/>
                <a:ext cx="14260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5A5C"/>
                    </a:solidFill>
                    <a:effectLst/>
                    <a:uLnTx/>
                    <a:uFillTx/>
                    <a:latin typeface="Arial"/>
                    <a:ea typeface="+mn-ea"/>
                    <a:cs typeface="+mn-cs"/>
                  </a:rPr>
                  <a:t>Standardize interventions so they are common practice for all patients</a:t>
                </a:r>
              </a:p>
            </p:txBody>
          </p:sp>
        </p:grpSp>
        <p:pic>
          <p:nvPicPr>
            <p:cNvPr id="24" name="Graphic 23" descr="Users with solid fill">
              <a:extLst>
                <a:ext uri="{FF2B5EF4-FFF2-40B4-BE49-F238E27FC236}">
                  <a16:creationId xmlns:a16="http://schemas.microsoft.com/office/drawing/2014/main" id="{1A7C8FD1-308F-669D-31F8-E34ABF153D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42112" y="2534896"/>
              <a:ext cx="914400" cy="914400"/>
            </a:xfrm>
            <a:prstGeom prst="rect">
              <a:avLst/>
            </a:prstGeom>
          </p:spPr>
        </p:pic>
      </p:grpSp>
      <p:pic>
        <p:nvPicPr>
          <p:cNvPr id="31" name="Graphic 30" descr="Clipboard All Crosses with solid fill">
            <a:extLst>
              <a:ext uri="{FF2B5EF4-FFF2-40B4-BE49-F238E27FC236}">
                <a16:creationId xmlns:a16="http://schemas.microsoft.com/office/drawing/2014/main" id="{95A123E9-81AD-365A-861D-AFA9257A89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5312" y="2587898"/>
            <a:ext cx="779387" cy="779387"/>
          </a:xfrm>
          <a:prstGeom prst="rect">
            <a:avLst/>
          </a:prstGeom>
        </p:spPr>
      </p:pic>
      <p:pic>
        <p:nvPicPr>
          <p:cNvPr id="32" name="Graphic 31" descr="Shopping bag with solid fill">
            <a:extLst>
              <a:ext uri="{FF2B5EF4-FFF2-40B4-BE49-F238E27FC236}">
                <a16:creationId xmlns:a16="http://schemas.microsoft.com/office/drawing/2014/main" id="{705FF9F0-6002-16A0-9634-AAC212DC151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54705" y="2634938"/>
            <a:ext cx="731520" cy="731520"/>
          </a:xfrm>
          <a:prstGeom prst="rect">
            <a:avLst/>
          </a:prstGeom>
        </p:spPr>
      </p:pic>
      <p:grpSp>
        <p:nvGrpSpPr>
          <p:cNvPr id="33" name="Group 32">
            <a:extLst>
              <a:ext uri="{FF2B5EF4-FFF2-40B4-BE49-F238E27FC236}">
                <a16:creationId xmlns:a16="http://schemas.microsoft.com/office/drawing/2014/main" id="{5C784B86-83AE-FD11-863C-B948DCA056CA}"/>
              </a:ext>
            </a:extLst>
          </p:cNvPr>
          <p:cNvGrpSpPr/>
          <p:nvPr/>
        </p:nvGrpSpPr>
        <p:grpSpPr>
          <a:xfrm>
            <a:off x="7483807" y="1551900"/>
            <a:ext cx="1654621" cy="4176822"/>
            <a:chOff x="1404258" y="1567543"/>
            <a:chExt cx="1654621" cy="4176822"/>
          </a:xfrm>
          <a:solidFill>
            <a:srgbClr val="9AD0DD"/>
          </a:solidFill>
        </p:grpSpPr>
        <p:sp>
          <p:nvSpPr>
            <p:cNvPr id="34" name="Rectangle 33">
              <a:extLst>
                <a:ext uri="{FF2B5EF4-FFF2-40B4-BE49-F238E27FC236}">
                  <a16:creationId xmlns:a16="http://schemas.microsoft.com/office/drawing/2014/main" id="{443B5421-4965-4D48-A1D9-E1AB0B096AAA}"/>
                </a:ext>
              </a:extLst>
            </p:cNvPr>
            <p:cNvSpPr/>
            <p:nvPr/>
          </p:nvSpPr>
          <p:spPr>
            <a:xfrm>
              <a:off x="1404258" y="1567543"/>
              <a:ext cx="1578428" cy="3429000"/>
            </a:xfrm>
            <a:prstGeom prst="rect">
              <a:avLst/>
            </a:prstGeom>
            <a:solidFill>
              <a:srgbClr val="12A6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3F4A0705-77DC-A5B4-35B7-C8F3616739D8}"/>
                </a:ext>
              </a:extLst>
            </p:cNvPr>
            <p:cNvSpPr/>
            <p:nvPr/>
          </p:nvSpPr>
          <p:spPr>
            <a:xfrm>
              <a:off x="1404258" y="3701143"/>
              <a:ext cx="1578428" cy="7075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50" b="0" i="0" u="none" strike="noStrike" kern="1200" cap="none" spc="0" normalizeH="0" baseline="0" noProof="0">
                  <a:ln>
                    <a:noFill/>
                  </a:ln>
                  <a:solidFill>
                    <a:srgbClr val="12A6C7"/>
                  </a:solidFill>
                  <a:effectLst/>
                  <a:uLnTx/>
                  <a:uFillTx/>
                  <a:latin typeface="Arial"/>
                  <a:ea typeface="+mn-ea"/>
                  <a:cs typeface="+mn-cs"/>
                </a:rPr>
                <a:t>Creative Phone Solutions</a:t>
              </a:r>
            </a:p>
          </p:txBody>
        </p:sp>
        <p:sp>
          <p:nvSpPr>
            <p:cNvPr id="36" name="TextBox 35">
              <a:extLst>
                <a:ext uri="{FF2B5EF4-FFF2-40B4-BE49-F238E27FC236}">
                  <a16:creationId xmlns:a16="http://schemas.microsoft.com/office/drawing/2014/main" id="{A19329C0-48DB-C1C9-A582-12082A6A3268}"/>
                </a:ext>
              </a:extLst>
            </p:cNvPr>
            <p:cNvSpPr txBox="1"/>
            <p:nvPr/>
          </p:nvSpPr>
          <p:spPr>
            <a:xfrm>
              <a:off x="1875089" y="1711477"/>
              <a:ext cx="31838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Arial"/>
                  <a:ea typeface="+mn-ea"/>
                  <a:cs typeface="+mn-cs"/>
                </a:rPr>
                <a:t>5</a:t>
              </a:r>
            </a:p>
          </p:txBody>
        </p:sp>
        <p:sp>
          <p:nvSpPr>
            <p:cNvPr id="37" name="TextBox 36">
              <a:extLst>
                <a:ext uri="{FF2B5EF4-FFF2-40B4-BE49-F238E27FC236}">
                  <a16:creationId xmlns:a16="http://schemas.microsoft.com/office/drawing/2014/main" id="{E31347E7-2E54-0001-D217-31961D065A49}"/>
                </a:ext>
              </a:extLst>
            </p:cNvPr>
            <p:cNvSpPr txBox="1"/>
            <p:nvPr/>
          </p:nvSpPr>
          <p:spPr>
            <a:xfrm>
              <a:off x="1480456" y="5098034"/>
              <a:ext cx="1578423"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5A5C"/>
                  </a:solidFill>
                  <a:effectLst/>
                  <a:uLnTx/>
                  <a:uFillTx/>
                  <a:latin typeface="Arial"/>
                  <a:ea typeface="+mn-ea"/>
                  <a:cs typeface="+mn-cs"/>
                </a:rPr>
                <a:t>Be innovative and think outside the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65A5C"/>
                  </a:solidFill>
                  <a:latin typeface="Arial"/>
                </a:rPr>
                <a:t>box</a:t>
              </a:r>
              <a:endParaRPr kumimoji="0" lang="en-US" sz="1200" b="0" i="0" u="none" strike="noStrike" kern="1200" cap="none" spc="0" normalizeH="0" baseline="0" noProof="0" dirty="0">
                <a:ln>
                  <a:noFill/>
                </a:ln>
                <a:solidFill>
                  <a:srgbClr val="565A5C"/>
                </a:solidFill>
                <a:effectLst/>
                <a:uLnTx/>
                <a:uFillTx/>
                <a:latin typeface="Arial"/>
                <a:ea typeface="+mn-ea"/>
                <a:cs typeface="+mn-cs"/>
              </a:endParaRPr>
            </a:p>
          </p:txBody>
        </p:sp>
      </p:grpSp>
      <p:cxnSp>
        <p:nvCxnSpPr>
          <p:cNvPr id="38" name="Straight Connector 37">
            <a:extLst>
              <a:ext uri="{FF2B5EF4-FFF2-40B4-BE49-F238E27FC236}">
                <a16:creationId xmlns:a16="http://schemas.microsoft.com/office/drawing/2014/main" id="{2BD57E22-6BC8-5F61-F520-18353B04A3EF}"/>
              </a:ext>
            </a:extLst>
          </p:cNvPr>
          <p:cNvCxnSpPr>
            <a:cxnSpLocks/>
          </p:cNvCxnSpPr>
          <p:nvPr/>
        </p:nvCxnSpPr>
        <p:spPr>
          <a:xfrm>
            <a:off x="7464144" y="4974675"/>
            <a:ext cx="0" cy="1426029"/>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39" name="Graphic 38" descr="Smart Phone with solid fill">
            <a:extLst>
              <a:ext uri="{FF2B5EF4-FFF2-40B4-BE49-F238E27FC236}">
                <a16:creationId xmlns:a16="http://schemas.microsoft.com/office/drawing/2014/main" id="{830C2630-F87E-04D8-7787-EBA4EAC6BA4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86153" y="2642509"/>
            <a:ext cx="731520" cy="731520"/>
          </a:xfrm>
          <a:prstGeom prst="rect">
            <a:avLst/>
          </a:prstGeom>
        </p:spPr>
      </p:pic>
      <p:grpSp>
        <p:nvGrpSpPr>
          <p:cNvPr id="40" name="Group 39">
            <a:extLst>
              <a:ext uri="{FF2B5EF4-FFF2-40B4-BE49-F238E27FC236}">
                <a16:creationId xmlns:a16="http://schemas.microsoft.com/office/drawing/2014/main" id="{E02FB6BF-80A7-923F-D931-F6480B47E49A}"/>
              </a:ext>
            </a:extLst>
          </p:cNvPr>
          <p:cNvGrpSpPr/>
          <p:nvPr/>
        </p:nvGrpSpPr>
        <p:grpSpPr>
          <a:xfrm>
            <a:off x="9072110" y="1551900"/>
            <a:ext cx="1629454" cy="4361488"/>
            <a:chOff x="1404258" y="1567543"/>
            <a:chExt cx="1629454" cy="4361488"/>
          </a:xfrm>
          <a:solidFill>
            <a:srgbClr val="9AD0DD"/>
          </a:solidFill>
        </p:grpSpPr>
        <p:sp>
          <p:nvSpPr>
            <p:cNvPr id="41" name="Rectangle 40">
              <a:extLst>
                <a:ext uri="{FF2B5EF4-FFF2-40B4-BE49-F238E27FC236}">
                  <a16:creationId xmlns:a16="http://schemas.microsoft.com/office/drawing/2014/main" id="{A4BA1D7E-10D0-4046-B9EA-6F9C0C921992}"/>
                </a:ext>
              </a:extLst>
            </p:cNvPr>
            <p:cNvSpPr/>
            <p:nvPr/>
          </p:nvSpPr>
          <p:spPr>
            <a:xfrm>
              <a:off x="1404258" y="1567543"/>
              <a:ext cx="1578428" cy="3429000"/>
            </a:xfrm>
            <a:prstGeom prst="rect">
              <a:avLst/>
            </a:prstGeom>
            <a:solidFill>
              <a:srgbClr val="E741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417A"/>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E2656F9E-4ED1-6D77-7D04-1601979E7C4E}"/>
                </a:ext>
              </a:extLst>
            </p:cNvPr>
            <p:cNvSpPr/>
            <p:nvPr/>
          </p:nvSpPr>
          <p:spPr>
            <a:xfrm>
              <a:off x="1404258" y="3701143"/>
              <a:ext cx="1578428" cy="7075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50" b="0" i="0" u="none" strike="noStrike" kern="1200" cap="none" spc="0" normalizeH="0" baseline="0" noProof="0">
                  <a:ln>
                    <a:noFill/>
                  </a:ln>
                  <a:solidFill>
                    <a:srgbClr val="E7417A"/>
                  </a:solidFill>
                  <a:effectLst/>
                  <a:uLnTx/>
                  <a:uFillTx/>
                  <a:latin typeface="Arial"/>
                  <a:ea typeface="+mn-ea"/>
                  <a:cs typeface="Arial"/>
                </a:rPr>
                <a:t>CGM</a:t>
              </a:r>
              <a:br>
                <a:rPr kumimoji="0" lang="en-US" sz="1550" b="0" i="0" u="none" strike="noStrike" kern="1200" cap="none" spc="0" normalizeH="0" baseline="0" noProof="0">
                  <a:ln>
                    <a:noFill/>
                  </a:ln>
                  <a:solidFill>
                    <a:srgbClr val="E7417A"/>
                  </a:solidFill>
                  <a:effectLst/>
                  <a:uLnTx/>
                  <a:uFillTx/>
                  <a:latin typeface="Arial"/>
                  <a:ea typeface="+mn-ea"/>
                  <a:cs typeface="Arial"/>
                </a:rPr>
              </a:br>
              <a:r>
                <a:rPr kumimoji="0" lang="en-US" sz="1550" b="0" i="0" u="none" strike="noStrike" kern="1200" cap="none" spc="0" normalizeH="0" baseline="0" noProof="0">
                  <a:ln>
                    <a:noFill/>
                  </a:ln>
                  <a:solidFill>
                    <a:srgbClr val="E7417A"/>
                  </a:solidFill>
                  <a:effectLst/>
                  <a:uLnTx/>
                  <a:uFillTx/>
                  <a:latin typeface="Arial"/>
                  <a:ea typeface="+mn-ea"/>
                  <a:cs typeface="Arial"/>
                </a:rPr>
                <a:t>Video</a:t>
              </a:r>
            </a:p>
          </p:txBody>
        </p:sp>
        <p:sp>
          <p:nvSpPr>
            <p:cNvPr id="43" name="TextBox 42">
              <a:extLst>
                <a:ext uri="{FF2B5EF4-FFF2-40B4-BE49-F238E27FC236}">
                  <a16:creationId xmlns:a16="http://schemas.microsoft.com/office/drawing/2014/main" id="{24E2F1DE-92AF-8101-DBD1-9B66E3E1C4EB}"/>
                </a:ext>
              </a:extLst>
            </p:cNvPr>
            <p:cNvSpPr txBox="1"/>
            <p:nvPr/>
          </p:nvSpPr>
          <p:spPr>
            <a:xfrm>
              <a:off x="1875089" y="1711477"/>
              <a:ext cx="31838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Arial"/>
                  <a:ea typeface="+mn-ea"/>
                  <a:cs typeface="+mn-cs"/>
                </a:rPr>
                <a:t>6</a:t>
              </a:r>
            </a:p>
          </p:txBody>
        </p:sp>
        <p:sp>
          <p:nvSpPr>
            <p:cNvPr id="44" name="TextBox 43">
              <a:extLst>
                <a:ext uri="{FF2B5EF4-FFF2-40B4-BE49-F238E27FC236}">
                  <a16:creationId xmlns:a16="http://schemas.microsoft.com/office/drawing/2014/main" id="{D92A4936-6505-7809-97DE-A182DFDA8F7C}"/>
                </a:ext>
              </a:extLst>
            </p:cNvPr>
            <p:cNvSpPr txBox="1"/>
            <p:nvPr/>
          </p:nvSpPr>
          <p:spPr>
            <a:xfrm>
              <a:off x="1455289" y="5098034"/>
              <a:ext cx="1578423" cy="83099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5A5C"/>
                  </a:solidFill>
                  <a:effectLst/>
                  <a:uLnTx/>
                  <a:uFillTx/>
                  <a:latin typeface="Arial"/>
                  <a:ea typeface="+mn-ea"/>
                  <a:cs typeface="+mn-cs"/>
                </a:rPr>
                <a:t>Connect patients to each other and care options by sharing patient stories</a:t>
              </a:r>
            </a:p>
          </p:txBody>
        </p:sp>
      </p:grpSp>
      <p:cxnSp>
        <p:nvCxnSpPr>
          <p:cNvPr id="45" name="Straight Connector 44">
            <a:extLst>
              <a:ext uri="{FF2B5EF4-FFF2-40B4-BE49-F238E27FC236}">
                <a16:creationId xmlns:a16="http://schemas.microsoft.com/office/drawing/2014/main" id="{ED35ACD8-08E6-4378-79D2-7609CB697E0D}"/>
              </a:ext>
            </a:extLst>
          </p:cNvPr>
          <p:cNvCxnSpPr>
            <a:cxnSpLocks/>
          </p:cNvCxnSpPr>
          <p:nvPr/>
        </p:nvCxnSpPr>
        <p:spPr>
          <a:xfrm>
            <a:off x="9070624" y="4980900"/>
            <a:ext cx="0" cy="1426029"/>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49" name="Graphic 48" descr="Vlog with solid fill">
            <a:extLst>
              <a:ext uri="{FF2B5EF4-FFF2-40B4-BE49-F238E27FC236}">
                <a16:creationId xmlns:a16="http://schemas.microsoft.com/office/drawing/2014/main" id="{A7893FE0-A7C7-3CCE-FFF8-4DED97AF085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433622" y="2525340"/>
            <a:ext cx="848689" cy="848689"/>
          </a:xfrm>
          <a:prstGeom prst="rect">
            <a:avLst/>
          </a:prstGeom>
        </p:spPr>
      </p:pic>
    </p:spTree>
    <p:extLst>
      <p:ext uri="{BB962C8B-B14F-4D97-AF65-F5344CB8AC3E}">
        <p14:creationId xmlns:p14="http://schemas.microsoft.com/office/powerpoint/2010/main" val="2490350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20B6B-9D80-3214-C4C0-75030092612B}"/>
              </a:ext>
            </a:extLst>
          </p:cNvPr>
          <p:cNvSpPr>
            <a:spLocks noGrp="1"/>
          </p:cNvSpPr>
          <p:nvPr>
            <p:ph type="title"/>
          </p:nvPr>
        </p:nvSpPr>
        <p:spPr/>
        <p:txBody>
          <a:bodyPr/>
          <a:lstStyle/>
          <a:p>
            <a:r>
              <a:rPr lang="en-US" dirty="0"/>
              <a:t>Presentation Objectives</a:t>
            </a:r>
          </a:p>
        </p:txBody>
      </p:sp>
      <p:sp>
        <p:nvSpPr>
          <p:cNvPr id="3" name="Content Placeholder 2">
            <a:extLst>
              <a:ext uri="{FF2B5EF4-FFF2-40B4-BE49-F238E27FC236}">
                <a16:creationId xmlns:a16="http://schemas.microsoft.com/office/drawing/2014/main" id="{22A867C8-77B6-EE20-C2C8-F8363E1F985D}"/>
              </a:ext>
            </a:extLst>
          </p:cNvPr>
          <p:cNvSpPr>
            <a:spLocks noGrp="1"/>
          </p:cNvSpPr>
          <p:nvPr>
            <p:ph idx="1"/>
          </p:nvPr>
        </p:nvSpPr>
        <p:spPr/>
        <p:txBody>
          <a:bodyPr/>
          <a:lstStyle/>
          <a:p>
            <a:r>
              <a:rPr lang="en-US" dirty="0"/>
              <a:t>Introduce QI Bridging Framework and tools</a:t>
            </a:r>
          </a:p>
          <a:p>
            <a:r>
              <a:rPr lang="en-US" dirty="0"/>
              <a:t>Share learnings from CGM equity project</a:t>
            </a:r>
          </a:p>
        </p:txBody>
      </p:sp>
    </p:spTree>
    <p:extLst>
      <p:ext uri="{BB962C8B-B14F-4D97-AF65-F5344CB8AC3E}">
        <p14:creationId xmlns:p14="http://schemas.microsoft.com/office/powerpoint/2010/main" val="2547726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28DAA9-20B8-1450-8901-C73C1D2D10AB}"/>
              </a:ext>
            </a:extLst>
          </p:cNvPr>
          <p:cNvPicPr>
            <a:picLocks noChangeAspect="1"/>
          </p:cNvPicPr>
          <p:nvPr/>
        </p:nvPicPr>
        <p:blipFill>
          <a:blip r:embed="rId2"/>
          <a:stretch>
            <a:fillRect/>
          </a:stretch>
        </p:blipFill>
        <p:spPr>
          <a:xfrm>
            <a:off x="1426296" y="0"/>
            <a:ext cx="9087738" cy="6858000"/>
          </a:xfrm>
          <a:prstGeom prst="rect">
            <a:avLst/>
          </a:prstGeom>
        </p:spPr>
      </p:pic>
    </p:spTree>
    <p:extLst>
      <p:ext uri="{BB962C8B-B14F-4D97-AF65-F5344CB8AC3E}">
        <p14:creationId xmlns:p14="http://schemas.microsoft.com/office/powerpoint/2010/main" val="1953989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C8C8-452B-9FF7-916B-ABEF7065DF85}"/>
              </a:ext>
            </a:extLst>
          </p:cNvPr>
          <p:cNvSpPr>
            <a:spLocks noGrp="1"/>
          </p:cNvSpPr>
          <p:nvPr>
            <p:ph type="title"/>
          </p:nvPr>
        </p:nvSpPr>
        <p:spPr>
          <a:xfrm>
            <a:off x="1230086" y="102637"/>
            <a:ext cx="10515600" cy="858416"/>
          </a:xfrm>
        </p:spPr>
        <p:txBody>
          <a:bodyPr/>
          <a:lstStyle/>
          <a:p>
            <a:r>
              <a:rPr lang="en-US" dirty="0">
                <a:solidFill>
                  <a:srgbClr val="565A5C"/>
                </a:solidFill>
                <a:latin typeface="Arial" panose="020B0604020202020204" pitchFamily="34" charset="0"/>
                <a:cs typeface="Arial" panose="020B0604020202020204" pitchFamily="34" charset="0"/>
              </a:rPr>
              <a:t>Results</a:t>
            </a:r>
          </a:p>
        </p:txBody>
      </p:sp>
      <p:sp>
        <p:nvSpPr>
          <p:cNvPr id="7" name="TextBox 6">
            <a:extLst>
              <a:ext uri="{FF2B5EF4-FFF2-40B4-BE49-F238E27FC236}">
                <a16:creationId xmlns:a16="http://schemas.microsoft.com/office/drawing/2014/main" id="{8CF2B89F-4081-9C06-C056-1441F9E3BD54}"/>
              </a:ext>
            </a:extLst>
          </p:cNvPr>
          <p:cNvSpPr txBox="1"/>
          <p:nvPr/>
        </p:nvSpPr>
        <p:spPr>
          <a:xfrm>
            <a:off x="9790374" y="1443841"/>
            <a:ext cx="2049947" cy="3970318"/>
          </a:xfrm>
          <a:prstGeom prst="rect">
            <a:avLst/>
          </a:prstGeom>
          <a:noFill/>
        </p:spPr>
        <p:txBody>
          <a:bodyPr wrap="square" rtlCol="0">
            <a:spAutoFit/>
          </a:bodyPr>
          <a:lstStyle/>
          <a:p>
            <a:r>
              <a:rPr lang="en-US" dirty="0">
                <a:solidFill>
                  <a:srgbClr val="565A5C"/>
                </a:solidFill>
                <a:latin typeface="Arial" panose="020B0604020202020204" pitchFamily="34" charset="0"/>
                <a:cs typeface="Arial" panose="020B0604020202020204" pitchFamily="34" charset="0"/>
              </a:rPr>
              <a:t>Improved patient outcomes and narrowed the gap:</a:t>
            </a:r>
          </a:p>
          <a:p>
            <a:pPr marL="285750" indent="-285750">
              <a:buFont typeface="Arial" panose="020B0604020202020204" pitchFamily="34" charset="0"/>
              <a:buChar char="•"/>
            </a:pPr>
            <a:r>
              <a:rPr lang="en-US" dirty="0">
                <a:solidFill>
                  <a:srgbClr val="565A5C"/>
                </a:solidFill>
                <a:latin typeface="Arial" panose="020B0604020202020204" pitchFamily="34" charset="0"/>
                <a:cs typeface="Arial" panose="020B0604020202020204" pitchFamily="34" charset="0"/>
              </a:rPr>
              <a:t>CGM usage increased from 50% to 82% for black patients</a:t>
            </a:r>
          </a:p>
          <a:p>
            <a:pPr marL="285750" indent="-285750">
              <a:buFont typeface="Arial" panose="020B0604020202020204" pitchFamily="34" charset="0"/>
              <a:buChar char="•"/>
            </a:pPr>
            <a:r>
              <a:rPr lang="en-US" dirty="0">
                <a:solidFill>
                  <a:srgbClr val="565A5C"/>
                </a:solidFill>
                <a:latin typeface="Arial" panose="020B0604020202020204" pitchFamily="34" charset="0"/>
                <a:cs typeface="Arial" panose="020B0604020202020204" pitchFamily="34" charset="0"/>
              </a:rPr>
              <a:t>From 77% to 92% for white patients</a:t>
            </a:r>
          </a:p>
          <a:p>
            <a:pPr marL="285750" indent="-285750">
              <a:buFont typeface="Arial" panose="020B0604020202020204" pitchFamily="34" charset="0"/>
              <a:buChar char="•"/>
            </a:pPr>
            <a:r>
              <a:rPr lang="en-US" dirty="0">
                <a:solidFill>
                  <a:srgbClr val="565A5C"/>
                </a:solidFill>
                <a:latin typeface="Arial" panose="020B0604020202020204" pitchFamily="34" charset="0"/>
                <a:cs typeface="Arial" panose="020B0604020202020204" pitchFamily="34" charset="0"/>
              </a:rPr>
              <a:t>Narrowed the black-white gap from </a:t>
            </a:r>
            <a:br>
              <a:rPr lang="en-US" dirty="0">
                <a:solidFill>
                  <a:srgbClr val="565A5C"/>
                </a:solidFill>
                <a:latin typeface="Arial" panose="020B0604020202020204" pitchFamily="34" charset="0"/>
                <a:cs typeface="Arial" panose="020B0604020202020204" pitchFamily="34" charset="0"/>
              </a:rPr>
            </a:br>
            <a:r>
              <a:rPr lang="en-US" dirty="0">
                <a:solidFill>
                  <a:srgbClr val="565A5C"/>
                </a:solidFill>
                <a:latin typeface="Arial" panose="020B0604020202020204" pitchFamily="34" charset="0"/>
                <a:cs typeface="Arial" panose="020B0604020202020204" pitchFamily="34" charset="0"/>
              </a:rPr>
              <a:t>27% to 10%.</a:t>
            </a:r>
          </a:p>
        </p:txBody>
      </p:sp>
      <p:pic>
        <p:nvPicPr>
          <p:cNvPr id="6" name="Picture 5">
            <a:extLst>
              <a:ext uri="{FF2B5EF4-FFF2-40B4-BE49-F238E27FC236}">
                <a16:creationId xmlns:a16="http://schemas.microsoft.com/office/drawing/2014/main" id="{8041E796-F398-E3DC-6C5F-1F2587870DFD}"/>
              </a:ext>
            </a:extLst>
          </p:cNvPr>
          <p:cNvPicPr>
            <a:picLocks noChangeAspect="1"/>
          </p:cNvPicPr>
          <p:nvPr/>
        </p:nvPicPr>
        <p:blipFill rotWithShape="1">
          <a:blip r:embed="rId2"/>
          <a:srcRect b="6947"/>
          <a:stretch/>
        </p:blipFill>
        <p:spPr>
          <a:xfrm>
            <a:off x="675246" y="961572"/>
            <a:ext cx="9211663" cy="5828282"/>
          </a:xfrm>
          <a:prstGeom prst="rect">
            <a:avLst/>
          </a:prstGeom>
        </p:spPr>
      </p:pic>
    </p:spTree>
    <p:extLst>
      <p:ext uri="{BB962C8B-B14F-4D97-AF65-F5344CB8AC3E}">
        <p14:creationId xmlns:p14="http://schemas.microsoft.com/office/powerpoint/2010/main" val="1413862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BE9F4-3D2C-380A-E861-4AFD4B63469C}"/>
              </a:ext>
            </a:extLst>
          </p:cNvPr>
          <p:cNvSpPr>
            <a:spLocks noGrp="1"/>
          </p:cNvSpPr>
          <p:nvPr>
            <p:ph type="title"/>
          </p:nvPr>
        </p:nvSpPr>
        <p:spPr/>
        <p:txBody>
          <a:bodyPr/>
          <a:lstStyle/>
          <a:p>
            <a:r>
              <a:rPr lang="en-US"/>
              <a:t>Call to Action</a:t>
            </a:r>
          </a:p>
        </p:txBody>
      </p:sp>
      <p:sp>
        <p:nvSpPr>
          <p:cNvPr id="5" name="Content Placeholder 4">
            <a:extLst>
              <a:ext uri="{FF2B5EF4-FFF2-40B4-BE49-F238E27FC236}">
                <a16:creationId xmlns:a16="http://schemas.microsoft.com/office/drawing/2014/main" id="{7F0E6B84-5C3B-1B2E-E51D-8C0C4524668E}"/>
              </a:ext>
            </a:extLst>
          </p:cNvPr>
          <p:cNvSpPr>
            <a:spLocks noGrp="1"/>
          </p:cNvSpPr>
          <p:nvPr>
            <p:ph idx="1"/>
          </p:nvPr>
        </p:nvSpPr>
        <p:spPr>
          <a:xfrm>
            <a:off x="1205884" y="1600200"/>
            <a:ext cx="8170506" cy="885547"/>
          </a:xfrm>
        </p:spPr>
        <p:txBody>
          <a:bodyPr>
            <a:normAutofit fontScale="92500" lnSpcReduction="20000"/>
          </a:bodyPr>
          <a:lstStyle/>
          <a:p>
            <a:pPr marL="0" indent="0" algn="ctr">
              <a:buNone/>
            </a:pPr>
            <a:r>
              <a:rPr lang="en-US"/>
              <a:t>Is there disparity in health outcomes for patients in racial and ethnic minority groups?</a:t>
            </a:r>
          </a:p>
        </p:txBody>
      </p:sp>
      <p:pic>
        <p:nvPicPr>
          <p:cNvPr id="6" name="Picture 5">
            <a:extLst>
              <a:ext uri="{FF2B5EF4-FFF2-40B4-BE49-F238E27FC236}">
                <a16:creationId xmlns:a16="http://schemas.microsoft.com/office/drawing/2014/main" id="{E8663F29-45A8-4604-BCE8-A526E7FD5513}"/>
              </a:ext>
            </a:extLst>
          </p:cNvPr>
          <p:cNvPicPr>
            <a:picLocks noChangeAspect="1"/>
          </p:cNvPicPr>
          <p:nvPr/>
        </p:nvPicPr>
        <p:blipFill>
          <a:blip r:embed="rId3"/>
          <a:stretch>
            <a:fillRect/>
          </a:stretch>
        </p:blipFill>
        <p:spPr>
          <a:xfrm>
            <a:off x="9199418" y="333787"/>
            <a:ext cx="2179756" cy="1906387"/>
          </a:xfrm>
          <a:prstGeom prst="rect">
            <a:avLst/>
          </a:prstGeom>
        </p:spPr>
      </p:pic>
      <p:sp>
        <p:nvSpPr>
          <p:cNvPr id="7" name="Content Placeholder 4">
            <a:extLst>
              <a:ext uri="{FF2B5EF4-FFF2-40B4-BE49-F238E27FC236}">
                <a16:creationId xmlns:a16="http://schemas.microsoft.com/office/drawing/2014/main" id="{9BD91DAC-6CE6-EBDB-DB20-1DE5D593B8FF}"/>
              </a:ext>
            </a:extLst>
          </p:cNvPr>
          <p:cNvSpPr txBox="1">
            <a:spLocks/>
          </p:cNvSpPr>
          <p:nvPr/>
        </p:nvSpPr>
        <p:spPr>
          <a:xfrm>
            <a:off x="1205884" y="2463415"/>
            <a:ext cx="8170506" cy="5187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a:ln>
                  <a:noFill/>
                </a:ln>
                <a:solidFill>
                  <a:srgbClr val="8F4469"/>
                </a:solidFill>
                <a:effectLst/>
                <a:uLnTx/>
                <a:uFillTx/>
                <a:latin typeface="Arial"/>
                <a:ea typeface="+mn-ea"/>
                <a:cs typeface="+mn-cs"/>
              </a:rPr>
              <a:t>(THERE IS)</a:t>
            </a:r>
          </a:p>
        </p:txBody>
      </p:sp>
      <p:sp>
        <p:nvSpPr>
          <p:cNvPr id="8" name="Content Placeholder 4">
            <a:extLst>
              <a:ext uri="{FF2B5EF4-FFF2-40B4-BE49-F238E27FC236}">
                <a16:creationId xmlns:a16="http://schemas.microsoft.com/office/drawing/2014/main" id="{9F733DBA-F8F4-1947-96A3-1E5AEE95E2E6}"/>
              </a:ext>
            </a:extLst>
          </p:cNvPr>
          <p:cNvSpPr txBox="1">
            <a:spLocks/>
          </p:cNvSpPr>
          <p:nvPr/>
        </p:nvSpPr>
        <p:spPr>
          <a:xfrm>
            <a:off x="1205884" y="2959858"/>
            <a:ext cx="8170506" cy="6303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000" b="0" i="0" u="none" strike="noStrike" kern="1200" cap="none" spc="0" normalizeH="0" baseline="0" noProof="0">
                <a:ln>
                  <a:noFill/>
                </a:ln>
                <a:solidFill>
                  <a:srgbClr val="565A5C"/>
                </a:solidFill>
                <a:effectLst/>
                <a:uLnTx/>
                <a:uFillTx/>
                <a:latin typeface="Arial"/>
                <a:ea typeface="+mn-ea"/>
                <a:cs typeface="+mn-cs"/>
              </a:rPr>
              <a:t>Do these patients want to be healthy?</a:t>
            </a:r>
          </a:p>
        </p:txBody>
      </p:sp>
      <p:sp>
        <p:nvSpPr>
          <p:cNvPr id="9" name="Content Placeholder 4">
            <a:extLst>
              <a:ext uri="{FF2B5EF4-FFF2-40B4-BE49-F238E27FC236}">
                <a16:creationId xmlns:a16="http://schemas.microsoft.com/office/drawing/2014/main" id="{40B6ECDC-9C9B-470C-3476-6A79D08B774A}"/>
              </a:ext>
            </a:extLst>
          </p:cNvPr>
          <p:cNvSpPr txBox="1">
            <a:spLocks/>
          </p:cNvSpPr>
          <p:nvPr/>
        </p:nvSpPr>
        <p:spPr>
          <a:xfrm>
            <a:off x="1205884" y="3567840"/>
            <a:ext cx="8170506" cy="5187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a:ln>
                  <a:noFill/>
                </a:ln>
                <a:solidFill>
                  <a:srgbClr val="009CB1"/>
                </a:solidFill>
                <a:effectLst/>
                <a:uLnTx/>
                <a:uFillTx/>
                <a:latin typeface="Arial"/>
                <a:ea typeface="+mn-ea"/>
                <a:cs typeface="+mn-cs"/>
              </a:rPr>
              <a:t>(THEY DO)</a:t>
            </a:r>
          </a:p>
        </p:txBody>
      </p:sp>
      <p:sp>
        <p:nvSpPr>
          <p:cNvPr id="10" name="Content Placeholder 4">
            <a:extLst>
              <a:ext uri="{FF2B5EF4-FFF2-40B4-BE49-F238E27FC236}">
                <a16:creationId xmlns:a16="http://schemas.microsoft.com/office/drawing/2014/main" id="{6C30FF3E-D358-D3F1-937A-706085936FBB}"/>
              </a:ext>
            </a:extLst>
          </p:cNvPr>
          <p:cNvSpPr txBox="1">
            <a:spLocks/>
          </p:cNvSpPr>
          <p:nvPr/>
        </p:nvSpPr>
        <p:spPr>
          <a:xfrm>
            <a:off x="1205884" y="4064283"/>
            <a:ext cx="8170506" cy="6303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000" b="0" i="0" u="none" strike="noStrike" kern="1200" cap="none" spc="0" normalizeH="0" baseline="0" noProof="0">
                <a:ln>
                  <a:noFill/>
                </a:ln>
                <a:solidFill>
                  <a:srgbClr val="565A5C"/>
                </a:solidFill>
                <a:effectLst/>
                <a:uLnTx/>
                <a:uFillTx/>
                <a:latin typeface="Arial"/>
                <a:ea typeface="+mn-ea"/>
                <a:cs typeface="+mn-cs"/>
              </a:rPr>
              <a:t>Are they counting on us?</a:t>
            </a:r>
          </a:p>
        </p:txBody>
      </p:sp>
      <p:sp>
        <p:nvSpPr>
          <p:cNvPr id="11" name="Content Placeholder 4">
            <a:extLst>
              <a:ext uri="{FF2B5EF4-FFF2-40B4-BE49-F238E27FC236}">
                <a16:creationId xmlns:a16="http://schemas.microsoft.com/office/drawing/2014/main" id="{36D2C4AE-7E30-9DA7-A2F5-9998E60755E2}"/>
              </a:ext>
            </a:extLst>
          </p:cNvPr>
          <p:cNvSpPr txBox="1">
            <a:spLocks/>
          </p:cNvSpPr>
          <p:nvPr/>
        </p:nvSpPr>
        <p:spPr>
          <a:xfrm>
            <a:off x="1205884" y="4672265"/>
            <a:ext cx="8170506" cy="5187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a:ln>
                  <a:noFill/>
                </a:ln>
                <a:solidFill>
                  <a:srgbClr val="E7417A"/>
                </a:solidFill>
                <a:effectLst/>
                <a:uLnTx/>
                <a:uFillTx/>
                <a:latin typeface="Arial"/>
                <a:ea typeface="+mn-ea"/>
                <a:cs typeface="+mn-cs"/>
              </a:rPr>
              <a:t>(THEY ARE)</a:t>
            </a:r>
          </a:p>
        </p:txBody>
      </p:sp>
      <p:sp>
        <p:nvSpPr>
          <p:cNvPr id="12" name="Content Placeholder 4">
            <a:extLst>
              <a:ext uri="{FF2B5EF4-FFF2-40B4-BE49-F238E27FC236}">
                <a16:creationId xmlns:a16="http://schemas.microsoft.com/office/drawing/2014/main" id="{1B7BFECE-987B-2EC3-67A2-AAA95C576C3F}"/>
              </a:ext>
            </a:extLst>
          </p:cNvPr>
          <p:cNvSpPr txBox="1">
            <a:spLocks/>
          </p:cNvSpPr>
          <p:nvPr/>
        </p:nvSpPr>
        <p:spPr>
          <a:xfrm>
            <a:off x="1205884" y="5248610"/>
            <a:ext cx="8170506" cy="88156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a:ln>
                  <a:noFill/>
                </a:ln>
                <a:solidFill>
                  <a:srgbClr val="565A5C"/>
                </a:solidFill>
                <a:effectLst/>
                <a:uLnTx/>
                <a:uFillTx/>
                <a:latin typeface="Arial"/>
                <a:ea typeface="+mn-ea"/>
                <a:cs typeface="+mn-cs"/>
              </a:rPr>
              <a:t>Do we want to help them, stand beside them, and fight for them?</a:t>
            </a:r>
          </a:p>
        </p:txBody>
      </p:sp>
      <p:sp>
        <p:nvSpPr>
          <p:cNvPr id="13" name="Content Placeholder 4">
            <a:extLst>
              <a:ext uri="{FF2B5EF4-FFF2-40B4-BE49-F238E27FC236}">
                <a16:creationId xmlns:a16="http://schemas.microsoft.com/office/drawing/2014/main" id="{E5630BA0-281B-A127-1157-F1464A04BE8B}"/>
              </a:ext>
            </a:extLst>
          </p:cNvPr>
          <p:cNvSpPr txBox="1">
            <a:spLocks/>
          </p:cNvSpPr>
          <p:nvPr/>
        </p:nvSpPr>
        <p:spPr>
          <a:xfrm>
            <a:off x="1205884" y="6125596"/>
            <a:ext cx="8170506" cy="5187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a:ln>
                  <a:noFill/>
                </a:ln>
                <a:solidFill>
                  <a:srgbClr val="77BC1F"/>
                </a:solidFill>
                <a:effectLst/>
                <a:uLnTx/>
                <a:uFillTx/>
                <a:latin typeface="Arial"/>
                <a:ea typeface="+mn-ea"/>
                <a:cs typeface="+mn-cs"/>
              </a:rPr>
              <a:t>(WE DO)</a:t>
            </a:r>
          </a:p>
        </p:txBody>
      </p:sp>
    </p:spTree>
    <p:extLst>
      <p:ext uri="{BB962C8B-B14F-4D97-AF65-F5344CB8AC3E}">
        <p14:creationId xmlns:p14="http://schemas.microsoft.com/office/powerpoint/2010/main" val="396209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fade">
                                      <p:cBhvr>
                                        <p:cTn id="4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p:bldP spid="9"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84B0-983E-2179-6A2F-0AB592D03F85}"/>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CCCFC04D-5BF8-B6DD-A89B-479341E29D19}"/>
              </a:ext>
            </a:extLst>
          </p:cNvPr>
          <p:cNvSpPr>
            <a:spLocks noGrp="1"/>
          </p:cNvSpPr>
          <p:nvPr>
            <p:ph idx="1"/>
          </p:nvPr>
        </p:nvSpPr>
        <p:spPr>
          <a:xfrm>
            <a:off x="838200" y="158440"/>
            <a:ext cx="10515600" cy="1974588"/>
          </a:xfrm>
        </p:spPr>
        <p:txBody>
          <a:bodyPr>
            <a:normAutofit/>
          </a:bodyPr>
          <a:lstStyle/>
          <a:p>
            <a:pPr marL="0" indent="0" algn="ctr">
              <a:buNone/>
            </a:pPr>
            <a:r>
              <a:rPr lang="en-US" sz="3200" dirty="0">
                <a:solidFill>
                  <a:srgbClr val="565A5C"/>
                </a:solidFill>
                <a:latin typeface="Arial" panose="020B0604020202020204" pitchFamily="34" charset="0"/>
                <a:cs typeface="Arial" panose="020B0604020202020204" pitchFamily="34" charset="0"/>
              </a:rPr>
              <a:t>QI Bridging Framework</a:t>
            </a:r>
          </a:p>
        </p:txBody>
      </p:sp>
      <p:graphicFrame>
        <p:nvGraphicFramePr>
          <p:cNvPr id="5" name="Diagram 4">
            <a:extLst>
              <a:ext uri="{FF2B5EF4-FFF2-40B4-BE49-F238E27FC236}">
                <a16:creationId xmlns:a16="http://schemas.microsoft.com/office/drawing/2014/main" id="{3FA2ACDD-7D46-9716-D9F0-E0C3AA8AD07E}"/>
              </a:ext>
            </a:extLst>
          </p:cNvPr>
          <p:cNvGraphicFramePr/>
          <p:nvPr>
            <p:extLst>
              <p:ext uri="{D42A27DB-BD31-4B8C-83A1-F6EECF244321}">
                <p14:modId xmlns:p14="http://schemas.microsoft.com/office/powerpoint/2010/main" val="864903847"/>
              </p:ext>
            </p:extLst>
          </p:nvPr>
        </p:nvGraphicFramePr>
        <p:xfrm>
          <a:off x="1453159" y="1091445"/>
          <a:ext cx="874785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0439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842FA-09DD-C01D-60A8-1DB9BD562EAE}"/>
              </a:ext>
            </a:extLst>
          </p:cNvPr>
          <p:cNvSpPr>
            <a:spLocks noGrp="1"/>
          </p:cNvSpPr>
          <p:nvPr>
            <p:ph type="ctrTitle"/>
          </p:nvPr>
        </p:nvSpPr>
        <p:spPr>
          <a:xfrm>
            <a:off x="576044" y="2088480"/>
            <a:ext cx="10363200" cy="1470025"/>
          </a:xfrm>
        </p:spPr>
        <p:txBody>
          <a:bodyPr/>
          <a:lstStyle/>
          <a:p>
            <a:r>
              <a:rPr lang="en-US" dirty="0"/>
              <a:t>Current Landscape</a:t>
            </a:r>
          </a:p>
        </p:txBody>
      </p:sp>
    </p:spTree>
    <p:extLst>
      <p:ext uri="{BB962C8B-B14F-4D97-AF65-F5344CB8AC3E}">
        <p14:creationId xmlns:p14="http://schemas.microsoft.com/office/powerpoint/2010/main" val="1536954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E52C0C-75C7-D4A5-B643-867CFE51E362}"/>
              </a:ext>
            </a:extLst>
          </p:cNvPr>
          <p:cNvPicPr>
            <a:picLocks noChangeAspect="1"/>
          </p:cNvPicPr>
          <p:nvPr/>
        </p:nvPicPr>
        <p:blipFill>
          <a:blip r:embed="rId2"/>
          <a:stretch>
            <a:fillRect/>
          </a:stretch>
        </p:blipFill>
        <p:spPr>
          <a:xfrm>
            <a:off x="334585" y="4336264"/>
            <a:ext cx="8525912" cy="2366508"/>
          </a:xfrm>
          <a:prstGeom prst="rect">
            <a:avLst/>
          </a:prstGeom>
        </p:spPr>
      </p:pic>
      <p:pic>
        <p:nvPicPr>
          <p:cNvPr id="7" name="Picture 6">
            <a:extLst>
              <a:ext uri="{FF2B5EF4-FFF2-40B4-BE49-F238E27FC236}">
                <a16:creationId xmlns:a16="http://schemas.microsoft.com/office/drawing/2014/main" id="{06191B03-D9BD-2A17-EC4D-B139C6ED5029}"/>
              </a:ext>
            </a:extLst>
          </p:cNvPr>
          <p:cNvPicPr>
            <a:picLocks noChangeAspect="1"/>
          </p:cNvPicPr>
          <p:nvPr/>
        </p:nvPicPr>
        <p:blipFill>
          <a:blip r:embed="rId3"/>
          <a:stretch>
            <a:fillRect/>
          </a:stretch>
        </p:blipFill>
        <p:spPr>
          <a:xfrm>
            <a:off x="334585" y="794845"/>
            <a:ext cx="8522208" cy="2330103"/>
          </a:xfrm>
          <a:prstGeom prst="rect">
            <a:avLst/>
          </a:prstGeom>
        </p:spPr>
      </p:pic>
      <p:sp>
        <p:nvSpPr>
          <p:cNvPr id="8" name="TextBox 7">
            <a:extLst>
              <a:ext uri="{FF2B5EF4-FFF2-40B4-BE49-F238E27FC236}">
                <a16:creationId xmlns:a16="http://schemas.microsoft.com/office/drawing/2014/main" id="{7FD43D1D-AD96-2AD2-6A7C-8C893C3A6D6E}"/>
              </a:ext>
            </a:extLst>
          </p:cNvPr>
          <p:cNvSpPr txBox="1"/>
          <p:nvPr/>
        </p:nvSpPr>
        <p:spPr>
          <a:xfrm>
            <a:off x="3213587" y="288319"/>
            <a:ext cx="3150606"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9CB1"/>
                </a:solidFill>
                <a:effectLst/>
                <a:uLnTx/>
                <a:uFillTx/>
                <a:latin typeface="Arial"/>
                <a:ea typeface="+mn-ea"/>
                <a:cs typeface="+mn-cs"/>
              </a:rPr>
              <a:t>T1D Patient Not On CGM</a:t>
            </a:r>
          </a:p>
        </p:txBody>
      </p:sp>
      <p:sp>
        <p:nvSpPr>
          <p:cNvPr id="9" name="TextBox 8">
            <a:extLst>
              <a:ext uri="{FF2B5EF4-FFF2-40B4-BE49-F238E27FC236}">
                <a16:creationId xmlns:a16="http://schemas.microsoft.com/office/drawing/2014/main" id="{75CD5479-9868-FCD1-CD78-BBF4955EBEF6}"/>
              </a:ext>
            </a:extLst>
          </p:cNvPr>
          <p:cNvSpPr txBox="1"/>
          <p:nvPr/>
        </p:nvSpPr>
        <p:spPr>
          <a:xfrm>
            <a:off x="3398779" y="3819288"/>
            <a:ext cx="2393819"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9CB1"/>
                </a:solidFill>
                <a:effectLst/>
                <a:uLnTx/>
                <a:uFillTx/>
                <a:latin typeface="Arial"/>
                <a:ea typeface="+mn-ea"/>
                <a:cs typeface="+mn-cs"/>
              </a:rPr>
              <a:t>T1D Patient On CGM</a:t>
            </a:r>
          </a:p>
        </p:txBody>
      </p:sp>
      <p:pic>
        <p:nvPicPr>
          <p:cNvPr id="2" name="Picture 1">
            <a:extLst>
              <a:ext uri="{FF2B5EF4-FFF2-40B4-BE49-F238E27FC236}">
                <a16:creationId xmlns:a16="http://schemas.microsoft.com/office/drawing/2014/main" id="{B6DFCBBB-70DA-655A-2073-C123188F7324}"/>
              </a:ext>
            </a:extLst>
          </p:cNvPr>
          <p:cNvPicPr>
            <a:picLocks noChangeAspect="1"/>
          </p:cNvPicPr>
          <p:nvPr/>
        </p:nvPicPr>
        <p:blipFill>
          <a:blip r:embed="rId4"/>
          <a:stretch>
            <a:fillRect/>
          </a:stretch>
        </p:blipFill>
        <p:spPr>
          <a:xfrm>
            <a:off x="8860497" y="3357129"/>
            <a:ext cx="3191588" cy="924317"/>
          </a:xfrm>
          <a:prstGeom prst="rect">
            <a:avLst/>
          </a:prstGeom>
        </p:spPr>
      </p:pic>
    </p:spTree>
    <p:extLst>
      <p:ext uri="{BB962C8B-B14F-4D97-AF65-F5344CB8AC3E}">
        <p14:creationId xmlns:p14="http://schemas.microsoft.com/office/powerpoint/2010/main" val="32531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B662B5-9A7D-2F11-2AC5-11A4480720C3}"/>
              </a:ext>
            </a:extLst>
          </p:cNvPr>
          <p:cNvPicPr>
            <a:picLocks noChangeAspect="1"/>
          </p:cNvPicPr>
          <p:nvPr/>
        </p:nvPicPr>
        <p:blipFill>
          <a:blip r:embed="rId3">
            <a:duotone>
              <a:schemeClr val="accent1">
                <a:shade val="45000"/>
                <a:satMod val="135000"/>
              </a:schemeClr>
              <a:prstClr val="white"/>
            </a:duotone>
          </a:blip>
          <a:stretch>
            <a:fillRect/>
          </a:stretch>
        </p:blipFill>
        <p:spPr>
          <a:xfrm>
            <a:off x="1698601" y="534593"/>
            <a:ext cx="8137681" cy="6099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56881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BF954AB-5AD3-E1AD-EB64-7EF83576E1AA}"/>
              </a:ext>
            </a:extLst>
          </p:cNvPr>
          <p:cNvPicPr>
            <a:picLocks noChangeAspect="1"/>
          </p:cNvPicPr>
          <p:nvPr/>
        </p:nvPicPr>
        <p:blipFill>
          <a:blip r:embed="rId3"/>
          <a:stretch>
            <a:fillRect/>
          </a:stretch>
        </p:blipFill>
        <p:spPr>
          <a:xfrm>
            <a:off x="308008" y="1091664"/>
            <a:ext cx="5799640" cy="3531606"/>
          </a:xfrm>
          <a:prstGeom prst="rect">
            <a:avLst/>
          </a:prstGeom>
        </p:spPr>
      </p:pic>
      <p:pic>
        <p:nvPicPr>
          <p:cNvPr id="15" name="Picture 14">
            <a:extLst>
              <a:ext uri="{FF2B5EF4-FFF2-40B4-BE49-F238E27FC236}">
                <a16:creationId xmlns:a16="http://schemas.microsoft.com/office/drawing/2014/main" id="{F15D6E2C-672A-FEA3-CF23-B8CDADB70B39}"/>
              </a:ext>
            </a:extLst>
          </p:cNvPr>
          <p:cNvPicPr>
            <a:picLocks noChangeAspect="1"/>
          </p:cNvPicPr>
          <p:nvPr/>
        </p:nvPicPr>
        <p:blipFill>
          <a:blip r:embed="rId4"/>
          <a:stretch>
            <a:fillRect/>
          </a:stretch>
        </p:blipFill>
        <p:spPr>
          <a:xfrm>
            <a:off x="6155803" y="1092693"/>
            <a:ext cx="5728189" cy="3531606"/>
          </a:xfrm>
          <a:prstGeom prst="rect">
            <a:avLst/>
          </a:prstGeom>
        </p:spPr>
      </p:pic>
      <p:pic>
        <p:nvPicPr>
          <p:cNvPr id="17" name="Picture 16" descr="A picture containing light&#10;&#10;Description automatically generated">
            <a:extLst>
              <a:ext uri="{FF2B5EF4-FFF2-40B4-BE49-F238E27FC236}">
                <a16:creationId xmlns:a16="http://schemas.microsoft.com/office/drawing/2014/main" id="{89240CC7-6D69-A0F7-1EF1-6DBCA19E2E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4674" y="2303703"/>
            <a:ext cx="1430756" cy="1281025"/>
          </a:xfrm>
          <a:prstGeom prst="rect">
            <a:avLst/>
          </a:prstGeom>
        </p:spPr>
      </p:pic>
      <p:sp>
        <p:nvSpPr>
          <p:cNvPr id="20" name="TextBox 19">
            <a:extLst>
              <a:ext uri="{FF2B5EF4-FFF2-40B4-BE49-F238E27FC236}">
                <a16:creationId xmlns:a16="http://schemas.microsoft.com/office/drawing/2014/main" id="{B3F8E487-40F2-10E3-F519-EADA58A91287}"/>
              </a:ext>
            </a:extLst>
          </p:cNvPr>
          <p:cNvSpPr txBox="1"/>
          <p:nvPr/>
        </p:nvSpPr>
        <p:spPr>
          <a:xfrm>
            <a:off x="1896518" y="5418091"/>
            <a:ext cx="8398963" cy="147732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565A5C"/>
                </a:solidFill>
                <a:effectLst/>
                <a:uLnTx/>
                <a:uFillTx/>
                <a:latin typeface="Arial"/>
                <a:ea typeface="+mn-ea"/>
                <a:cs typeface="+mn-cs"/>
              </a:rPr>
              <a:t>Nationally, morbidity and mortality in TID is grossly marred by key disparities and equity gaps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565A5C"/>
                </a:solidFill>
                <a:effectLst/>
                <a:uLnTx/>
                <a:uFillTx/>
                <a:latin typeface="Arial"/>
                <a:ea typeface="+mn-ea"/>
                <a:cs typeface="+mn-cs"/>
              </a:rPr>
              <a:t>Locally, Black T1D youth and youth on public insurance have higher HbA1c, lower rates of diabetes technology use, less clinic visits and higher rates of hospitalizations.  </a:t>
            </a:r>
          </a:p>
        </p:txBody>
      </p:sp>
      <p:sp>
        <p:nvSpPr>
          <p:cNvPr id="4" name="TextBox 3">
            <a:extLst>
              <a:ext uri="{FF2B5EF4-FFF2-40B4-BE49-F238E27FC236}">
                <a16:creationId xmlns:a16="http://schemas.microsoft.com/office/drawing/2014/main" id="{5B4E3A63-4EFB-0651-84D1-5548E4A2E1D2}"/>
              </a:ext>
            </a:extLst>
          </p:cNvPr>
          <p:cNvSpPr txBox="1"/>
          <p:nvPr/>
        </p:nvSpPr>
        <p:spPr>
          <a:xfrm>
            <a:off x="308007" y="4697281"/>
            <a:ext cx="109418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65A5C"/>
                </a:solidFill>
                <a:effectLst/>
                <a:uLnTx/>
                <a:uFillTx/>
                <a:latin typeface="Arial"/>
                <a:ea typeface="+mn-ea"/>
                <a:cs typeface="+mn-cs"/>
              </a:rPr>
              <a:t>Despite improvements in hemoglobin A1c (HbA1c) nationally as reported by T1D Exchange</a:t>
            </a:r>
          </a:p>
        </p:txBody>
      </p:sp>
      <p:grpSp>
        <p:nvGrpSpPr>
          <p:cNvPr id="27" name="Group 26">
            <a:extLst>
              <a:ext uri="{FF2B5EF4-FFF2-40B4-BE49-F238E27FC236}">
                <a16:creationId xmlns:a16="http://schemas.microsoft.com/office/drawing/2014/main" id="{071A843B-8824-A042-500D-B32DA050EC8F}"/>
              </a:ext>
            </a:extLst>
          </p:cNvPr>
          <p:cNvGrpSpPr/>
          <p:nvPr/>
        </p:nvGrpSpPr>
        <p:grpSpPr>
          <a:xfrm>
            <a:off x="3227942" y="1031846"/>
            <a:ext cx="6111871" cy="3598106"/>
            <a:chOff x="34111" y="1212329"/>
            <a:chExt cx="4549535" cy="3461254"/>
          </a:xfrm>
        </p:grpSpPr>
        <p:sp>
          <p:nvSpPr>
            <p:cNvPr id="7" name="Rectangle 6">
              <a:extLst>
                <a:ext uri="{FF2B5EF4-FFF2-40B4-BE49-F238E27FC236}">
                  <a16:creationId xmlns:a16="http://schemas.microsoft.com/office/drawing/2014/main" id="{DA55DAFC-DF32-B83C-8FED-300C915C8F9D}"/>
                </a:ext>
              </a:extLst>
            </p:cNvPr>
            <p:cNvSpPr/>
            <p:nvPr/>
          </p:nvSpPr>
          <p:spPr>
            <a:xfrm>
              <a:off x="34111" y="1393907"/>
              <a:ext cx="4549535" cy="327967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48000089-EE0F-5A95-50CE-11217A3EFFEA}"/>
                </a:ext>
              </a:extLst>
            </p:cNvPr>
            <p:cNvSpPr txBox="1"/>
            <p:nvPr/>
          </p:nvSpPr>
          <p:spPr>
            <a:xfrm>
              <a:off x="839306" y="1212329"/>
              <a:ext cx="2939143"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565A5C">
                      <a:lumMod val="50000"/>
                    </a:srgbClr>
                  </a:solidFill>
                  <a:effectLst/>
                  <a:uLnTx/>
                  <a:uFillTx/>
                  <a:latin typeface="Arial"/>
                  <a:ea typeface="+mn-ea"/>
                  <a:cs typeface="+mn-cs"/>
                </a:rPr>
                <a:t>Average HbA1c By Year of Age; </a:t>
              </a:r>
              <a:br>
                <a:rPr kumimoji="0" lang="en-US" sz="1050" b="1" i="0" u="none" strike="noStrike" kern="1200" cap="none" spc="0" normalizeH="0" baseline="0" noProof="0">
                  <a:ln>
                    <a:noFill/>
                  </a:ln>
                  <a:solidFill>
                    <a:srgbClr val="565A5C">
                      <a:lumMod val="50000"/>
                    </a:srgbClr>
                  </a:solidFill>
                  <a:effectLst/>
                  <a:uLnTx/>
                  <a:uFillTx/>
                  <a:latin typeface="Arial"/>
                  <a:ea typeface="+mn-ea"/>
                  <a:cs typeface="+mn-cs"/>
                </a:rPr>
              </a:br>
              <a:r>
                <a:rPr kumimoji="0" lang="en-US" sz="1050" b="1" i="0" u="none" strike="noStrike" kern="1200" cap="none" spc="0" normalizeH="0" baseline="0" noProof="0">
                  <a:ln>
                    <a:noFill/>
                  </a:ln>
                  <a:solidFill>
                    <a:srgbClr val="565A5C">
                      <a:lumMod val="50000"/>
                    </a:srgbClr>
                  </a:solidFill>
                  <a:effectLst/>
                  <a:uLnTx/>
                  <a:uFillTx/>
                  <a:latin typeface="Arial"/>
                  <a:ea typeface="+mn-ea"/>
                  <a:cs typeface="+mn-cs"/>
                </a:rPr>
                <a:t>2010 – 2012 Versus 2016 – 2018 </a:t>
              </a:r>
            </a:p>
          </p:txBody>
        </p:sp>
        <p:pic>
          <p:nvPicPr>
            <p:cNvPr id="26" name="Picture 25">
              <a:extLst>
                <a:ext uri="{FF2B5EF4-FFF2-40B4-BE49-F238E27FC236}">
                  <a16:creationId xmlns:a16="http://schemas.microsoft.com/office/drawing/2014/main" id="{7FFCFF4E-E39C-D90F-DE08-58B59BD548A9}"/>
                </a:ext>
              </a:extLst>
            </p:cNvPr>
            <p:cNvPicPr>
              <a:picLocks noChangeAspect="1"/>
            </p:cNvPicPr>
            <p:nvPr/>
          </p:nvPicPr>
          <p:blipFill>
            <a:blip r:embed="rId6"/>
            <a:stretch>
              <a:fillRect/>
            </a:stretch>
          </p:blipFill>
          <p:spPr>
            <a:xfrm>
              <a:off x="423080" y="1634606"/>
              <a:ext cx="3748820" cy="2669255"/>
            </a:xfrm>
            <a:prstGeom prst="rect">
              <a:avLst/>
            </a:prstGeom>
          </p:spPr>
        </p:pic>
      </p:grpSp>
      <p:sp>
        <p:nvSpPr>
          <p:cNvPr id="3" name="TextBox 2">
            <a:extLst>
              <a:ext uri="{FF2B5EF4-FFF2-40B4-BE49-F238E27FC236}">
                <a16:creationId xmlns:a16="http://schemas.microsoft.com/office/drawing/2014/main" id="{C9AC4D60-58C4-C441-AA2D-9439C9AE1313}"/>
              </a:ext>
            </a:extLst>
          </p:cNvPr>
          <p:cNvSpPr txBox="1"/>
          <p:nvPr/>
        </p:nvSpPr>
        <p:spPr>
          <a:xfrm>
            <a:off x="529679" y="5006116"/>
            <a:ext cx="107294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65A5C"/>
                </a:solidFill>
                <a:effectLst/>
                <a:uLnTx/>
                <a:uFillTx/>
                <a:latin typeface="Arial"/>
                <a:ea typeface="+mn-ea"/>
                <a:cs typeface="+mn-cs"/>
              </a:rPr>
              <a:t>and locally at Cincinnati Children’s Hospital Medical Center…</a:t>
            </a:r>
          </a:p>
        </p:txBody>
      </p:sp>
    </p:spTree>
    <p:extLst>
      <p:ext uri="{BB962C8B-B14F-4D97-AF65-F5344CB8AC3E}">
        <p14:creationId xmlns:p14="http://schemas.microsoft.com/office/powerpoint/2010/main" val="68170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27"/>
                                        </p:tgtEl>
                                      </p:cBhvr>
                                    </p:animEffect>
                                    <p:set>
                                      <p:cBhvr>
                                        <p:cTn id="11" dur="1" fill="hold">
                                          <p:stCondLst>
                                            <p:cond delay="499"/>
                                          </p:stCondLst>
                                        </p:cTn>
                                        <p:tgtEl>
                                          <p:spTgt spid="27"/>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4F0D194-7BC6-27F6-D938-67FA6C37087D}"/>
              </a:ext>
            </a:extLst>
          </p:cNvPr>
          <p:cNvGrpSpPr/>
          <p:nvPr/>
        </p:nvGrpSpPr>
        <p:grpSpPr>
          <a:xfrm>
            <a:off x="1497367" y="1029718"/>
            <a:ext cx="9211663" cy="5828282"/>
            <a:chOff x="952082" y="927081"/>
            <a:chExt cx="9211663" cy="5828282"/>
          </a:xfrm>
        </p:grpSpPr>
        <p:pic>
          <p:nvPicPr>
            <p:cNvPr id="12" name="Picture 11">
              <a:extLst>
                <a:ext uri="{FF2B5EF4-FFF2-40B4-BE49-F238E27FC236}">
                  <a16:creationId xmlns:a16="http://schemas.microsoft.com/office/drawing/2014/main" id="{FDF601D6-D256-CD0F-A7ED-9BCE2F1AB2AE}"/>
                </a:ext>
              </a:extLst>
            </p:cNvPr>
            <p:cNvPicPr>
              <a:picLocks noChangeAspect="1"/>
            </p:cNvPicPr>
            <p:nvPr/>
          </p:nvPicPr>
          <p:blipFill rotWithShape="1">
            <a:blip r:embed="rId2"/>
            <a:srcRect b="6947"/>
            <a:stretch/>
          </p:blipFill>
          <p:spPr>
            <a:xfrm>
              <a:off x="952082" y="927081"/>
              <a:ext cx="9211663" cy="5828282"/>
            </a:xfrm>
            <a:prstGeom prst="rect">
              <a:avLst/>
            </a:prstGeom>
          </p:spPr>
        </p:pic>
        <p:sp>
          <p:nvSpPr>
            <p:cNvPr id="6" name="Rectangle 5">
              <a:extLst>
                <a:ext uri="{FF2B5EF4-FFF2-40B4-BE49-F238E27FC236}">
                  <a16:creationId xmlns:a16="http://schemas.microsoft.com/office/drawing/2014/main" id="{D1A51FA3-E272-BA4A-5A3D-6374772C598B}"/>
                </a:ext>
              </a:extLst>
            </p:cNvPr>
            <p:cNvSpPr/>
            <p:nvPr/>
          </p:nvSpPr>
          <p:spPr>
            <a:xfrm>
              <a:off x="3791823" y="3514987"/>
              <a:ext cx="713065" cy="3691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71FC8C8-452B-9FF7-916B-ABEF7065DF85}"/>
              </a:ext>
            </a:extLst>
          </p:cNvPr>
          <p:cNvSpPr>
            <a:spLocks noGrp="1"/>
          </p:cNvSpPr>
          <p:nvPr>
            <p:ph type="title"/>
          </p:nvPr>
        </p:nvSpPr>
        <p:spPr>
          <a:xfrm>
            <a:off x="838200" y="171302"/>
            <a:ext cx="10515600" cy="858416"/>
          </a:xfrm>
        </p:spPr>
        <p:txBody>
          <a:bodyPr/>
          <a:lstStyle/>
          <a:p>
            <a:r>
              <a:rPr lang="en-US" dirty="0">
                <a:solidFill>
                  <a:srgbClr val="565A5C"/>
                </a:solidFill>
                <a:latin typeface="Arial" panose="020B0604020202020204" pitchFamily="34" charset="0"/>
                <a:cs typeface="Arial" panose="020B0604020202020204" pitchFamily="34" charset="0"/>
              </a:rPr>
              <a:t>Peek at the data</a:t>
            </a:r>
          </a:p>
        </p:txBody>
      </p:sp>
      <p:sp>
        <p:nvSpPr>
          <p:cNvPr id="3" name="Rectangle 2">
            <a:extLst>
              <a:ext uri="{FF2B5EF4-FFF2-40B4-BE49-F238E27FC236}">
                <a16:creationId xmlns:a16="http://schemas.microsoft.com/office/drawing/2014/main" id="{8304EE9B-96F7-F5EA-78E0-ECD80060B59E}"/>
              </a:ext>
            </a:extLst>
          </p:cNvPr>
          <p:cNvSpPr/>
          <p:nvPr/>
        </p:nvSpPr>
        <p:spPr>
          <a:xfrm>
            <a:off x="4387443" y="1675572"/>
            <a:ext cx="6392410" cy="4253219"/>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DE2E7EA-E8F6-1464-2E82-63D213F06779}"/>
              </a:ext>
            </a:extLst>
          </p:cNvPr>
          <p:cNvSpPr txBox="1"/>
          <p:nvPr/>
        </p:nvSpPr>
        <p:spPr>
          <a:xfrm>
            <a:off x="5847128" y="3067847"/>
            <a:ext cx="3473040" cy="1015663"/>
          </a:xfrm>
          <a:prstGeom prst="rect">
            <a:avLst/>
          </a:prstGeom>
          <a:noFill/>
        </p:spPr>
        <p:txBody>
          <a:bodyPr wrap="square" rtlCol="0">
            <a:spAutoFit/>
          </a:bodyPr>
          <a:lstStyle/>
          <a:p>
            <a:r>
              <a:rPr lang="en-US" sz="2000" dirty="0">
                <a:solidFill>
                  <a:schemeClr val="bg1"/>
                </a:solidFill>
              </a:rPr>
              <a:t>Here’s the “before” data…</a:t>
            </a:r>
          </a:p>
          <a:p>
            <a:r>
              <a:rPr lang="en-US" sz="2000" dirty="0">
                <a:solidFill>
                  <a:schemeClr val="bg1"/>
                </a:solidFill>
              </a:rPr>
              <a:t>I’ll show the “after” at the end of the presentation!</a:t>
            </a:r>
          </a:p>
        </p:txBody>
      </p:sp>
    </p:spTree>
    <p:extLst>
      <p:ext uri="{BB962C8B-B14F-4D97-AF65-F5344CB8AC3E}">
        <p14:creationId xmlns:p14="http://schemas.microsoft.com/office/powerpoint/2010/main" val="2042874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B1501F7-C7A3-1E4D-9EFF-4C7927F8FDC4}"/>
              </a:ext>
            </a:extLst>
          </p:cNvPr>
          <p:cNvSpPr/>
          <p:nvPr/>
        </p:nvSpPr>
        <p:spPr bwMode="auto">
          <a:xfrm>
            <a:off x="9525740" y="6365289"/>
            <a:ext cx="2086252" cy="363985"/>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prstClr val="white"/>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7" name="Freeform 6">
            <a:extLst>
              <a:ext uri="{FF2B5EF4-FFF2-40B4-BE49-F238E27FC236}">
                <a16:creationId xmlns:a16="http://schemas.microsoft.com/office/drawing/2014/main" id="{7C473B7D-6E2B-D049-81A9-366864DB9CE7}"/>
              </a:ext>
            </a:extLst>
          </p:cNvPr>
          <p:cNvSpPr>
            <a:spLocks noChangeArrowheads="1"/>
          </p:cNvSpPr>
          <p:nvPr/>
        </p:nvSpPr>
        <p:spPr bwMode="auto">
          <a:xfrm>
            <a:off x="-115410" y="3290590"/>
            <a:ext cx="2490707" cy="3576340"/>
          </a:xfrm>
          <a:custGeom>
            <a:avLst/>
            <a:gdLst>
              <a:gd name="T0" fmla="*/ 650349 w 2374900"/>
              <a:gd name="T1" fmla="*/ 18065 h 4051300"/>
              <a:gd name="T2" fmla="*/ 3378200 w 2374900"/>
              <a:gd name="T3" fmla="*/ 18065 h 4051300"/>
              <a:gd name="T4" fmla="*/ 3233678 w 2374900"/>
              <a:gd name="T5" fmla="*/ 379358 h 4051300"/>
              <a:gd name="T6" fmla="*/ 3016895 w 2374900"/>
              <a:gd name="T7" fmla="*/ 722586 h 4051300"/>
              <a:gd name="T8" fmla="*/ 3016895 w 2374900"/>
              <a:gd name="T9" fmla="*/ 939362 h 4051300"/>
              <a:gd name="T10" fmla="*/ 2980765 w 2374900"/>
              <a:gd name="T11" fmla="*/ 1282591 h 4051300"/>
              <a:gd name="T12" fmla="*/ 2926569 w 2374900"/>
              <a:gd name="T13" fmla="*/ 1300655 h 4051300"/>
              <a:gd name="T14" fmla="*/ 2854308 w 2374900"/>
              <a:gd name="T15" fmla="*/ 1607754 h 4051300"/>
              <a:gd name="T16" fmla="*/ 2800112 w 2374900"/>
              <a:gd name="T17" fmla="*/ 1770336 h 4051300"/>
              <a:gd name="T18" fmla="*/ 2691721 w 2374900"/>
              <a:gd name="T19" fmla="*/ 2221953 h 4051300"/>
              <a:gd name="T20" fmla="*/ 2691721 w 2374900"/>
              <a:gd name="T21" fmla="*/ 2438728 h 4051300"/>
              <a:gd name="T22" fmla="*/ 2529134 w 2374900"/>
              <a:gd name="T23" fmla="*/ 2781957 h 4051300"/>
              <a:gd name="T24" fmla="*/ 2456873 w 2374900"/>
              <a:gd name="T25" fmla="*/ 3016797 h 4051300"/>
              <a:gd name="T26" fmla="*/ 2240090 w 2374900"/>
              <a:gd name="T27" fmla="*/ 3341961 h 4051300"/>
              <a:gd name="T28" fmla="*/ 2240090 w 2374900"/>
              <a:gd name="T29" fmla="*/ 3685190 h 4051300"/>
              <a:gd name="T30" fmla="*/ 2113633 w 2374900"/>
              <a:gd name="T31" fmla="*/ 4154871 h 4051300"/>
              <a:gd name="T32" fmla="*/ 2041372 w 2374900"/>
              <a:gd name="T33" fmla="*/ 4389711 h 4051300"/>
              <a:gd name="T34" fmla="*/ 2041372 w 2374900"/>
              <a:gd name="T35" fmla="*/ 4389711 h 4051300"/>
              <a:gd name="T36" fmla="*/ 1860720 w 2374900"/>
              <a:gd name="T37" fmla="*/ 4967780 h 4051300"/>
              <a:gd name="T38" fmla="*/ 1752328 w 2374900"/>
              <a:gd name="T39" fmla="*/ 5238750 h 4051300"/>
              <a:gd name="T40" fmla="*/ 1481350 w 2374900"/>
              <a:gd name="T41" fmla="*/ 5527784 h 4051300"/>
              <a:gd name="T42" fmla="*/ 1427154 w 2374900"/>
              <a:gd name="T43" fmla="*/ 5744560 h 4051300"/>
              <a:gd name="T44" fmla="*/ 0 w 2374900"/>
              <a:gd name="T45" fmla="*/ 5762625 h 4051300"/>
              <a:gd name="T46" fmla="*/ 162587 w 2374900"/>
              <a:gd name="T47" fmla="*/ 36129 h 4051300"/>
              <a:gd name="T48" fmla="*/ 722610 w 2374900"/>
              <a:gd name="T49" fmla="*/ 0 h 4051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74900"/>
              <a:gd name="T76" fmla="*/ 0 h 4051300"/>
              <a:gd name="T77" fmla="*/ 2374900 w 2374900"/>
              <a:gd name="T78" fmla="*/ 4051300 h 4051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74900" h="4051300">
                <a:moveTo>
                  <a:pt x="457200" y="12700"/>
                </a:moveTo>
                <a:lnTo>
                  <a:pt x="2374900" y="12700"/>
                </a:lnTo>
                <a:lnTo>
                  <a:pt x="2273300" y="266700"/>
                </a:lnTo>
                <a:lnTo>
                  <a:pt x="2120900" y="508000"/>
                </a:lnTo>
                <a:lnTo>
                  <a:pt x="2120900" y="660400"/>
                </a:lnTo>
                <a:cubicBezTo>
                  <a:pt x="2112433" y="740833"/>
                  <a:pt x="2115116" y="823237"/>
                  <a:pt x="2095500" y="901700"/>
                </a:cubicBezTo>
                <a:cubicBezTo>
                  <a:pt x="2092253" y="914687"/>
                  <a:pt x="2057400" y="914400"/>
                  <a:pt x="2057400" y="914400"/>
                </a:cubicBezTo>
                <a:lnTo>
                  <a:pt x="2006600" y="1130300"/>
                </a:lnTo>
                <a:lnTo>
                  <a:pt x="1968500" y="1244600"/>
                </a:lnTo>
                <a:lnTo>
                  <a:pt x="1892300" y="1562100"/>
                </a:lnTo>
                <a:lnTo>
                  <a:pt x="1892300" y="1714500"/>
                </a:lnTo>
                <a:lnTo>
                  <a:pt x="1778000" y="1955800"/>
                </a:lnTo>
                <a:cubicBezTo>
                  <a:pt x="1738948" y="2125025"/>
                  <a:pt x="1796380" y="2120900"/>
                  <a:pt x="1727200" y="2120900"/>
                </a:cubicBezTo>
                <a:lnTo>
                  <a:pt x="1574800" y="2349500"/>
                </a:lnTo>
                <a:lnTo>
                  <a:pt x="1574800" y="2590800"/>
                </a:lnTo>
                <a:cubicBezTo>
                  <a:pt x="1496304" y="2904783"/>
                  <a:pt x="1545435" y="2801929"/>
                  <a:pt x="1485900" y="2921000"/>
                </a:cubicBezTo>
                <a:cubicBezTo>
                  <a:pt x="1422498" y="3031953"/>
                  <a:pt x="1435100" y="2975770"/>
                  <a:pt x="1435100" y="3086100"/>
                </a:cubicBezTo>
                <a:lnTo>
                  <a:pt x="1308100" y="3492500"/>
                </a:lnTo>
                <a:cubicBezTo>
                  <a:pt x="1230232" y="3674191"/>
                  <a:pt x="1231900" y="3605820"/>
                  <a:pt x="1231900" y="3683000"/>
                </a:cubicBezTo>
                <a:lnTo>
                  <a:pt x="1041400" y="3886200"/>
                </a:lnTo>
                <a:lnTo>
                  <a:pt x="1003300" y="4038600"/>
                </a:lnTo>
                <a:lnTo>
                  <a:pt x="0" y="4051300"/>
                </a:lnTo>
                <a:lnTo>
                  <a:pt x="114300" y="25400"/>
                </a:lnTo>
                <a:lnTo>
                  <a:pt x="508000" y="0"/>
                </a:lnTo>
              </a:path>
            </a:pathLst>
          </a:custGeom>
          <a:solidFill>
            <a:srgbClr val="F3FBE9"/>
          </a:solidFill>
          <a:ln>
            <a:noFill/>
          </a:ln>
          <a:effectLst>
            <a:outerShdw blurRad="40000" dist="20000" dir="5400000" rotWithShape="0">
              <a:srgbClr val="808080">
                <a:alpha val="37999"/>
              </a:srgbClr>
            </a:outerShdw>
          </a:effectLst>
        </p:spPr>
        <p:txBody>
          <a:bodyPr lIns="91439" tIns="45719" rIns="91439" b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66" b="0" i="0" u="none" strike="noStrike" kern="1200" cap="none" spc="0" normalizeH="0" baseline="0" noProof="0">
              <a:ln>
                <a:noFill/>
              </a:ln>
              <a:solidFill>
                <a:srgbClr val="C00000"/>
              </a:solidFill>
              <a:effectLst/>
              <a:uLnTx/>
              <a:uFillTx/>
              <a:latin typeface="Calibri" panose="020F0502020204030204"/>
              <a:ea typeface="+mn-ea"/>
              <a:cs typeface="+mn-cs"/>
              <a:sym typeface="Gill Sans" charset="0"/>
            </a:endParaRPr>
          </a:p>
        </p:txBody>
      </p:sp>
      <p:sp>
        <p:nvSpPr>
          <p:cNvPr id="8" name="Freeform 7">
            <a:extLst>
              <a:ext uri="{FF2B5EF4-FFF2-40B4-BE49-F238E27FC236}">
                <a16:creationId xmlns:a16="http://schemas.microsoft.com/office/drawing/2014/main" id="{F1C8C821-5270-0942-9C1A-81F32CAA658E}"/>
              </a:ext>
            </a:extLst>
          </p:cNvPr>
          <p:cNvSpPr>
            <a:spLocks noChangeArrowheads="1"/>
          </p:cNvSpPr>
          <p:nvPr/>
        </p:nvSpPr>
        <p:spPr bwMode="auto">
          <a:xfrm flipH="1">
            <a:off x="10057804" y="3281659"/>
            <a:ext cx="2228699" cy="3576341"/>
          </a:xfrm>
          <a:custGeom>
            <a:avLst/>
            <a:gdLst>
              <a:gd name="T0" fmla="*/ 584336 w 2374900"/>
              <a:gd name="T1" fmla="*/ 18065 h 4051300"/>
              <a:gd name="T2" fmla="*/ 3035300 w 2374900"/>
              <a:gd name="T3" fmla="*/ 18065 h 4051300"/>
              <a:gd name="T4" fmla="*/ 2905448 w 2374900"/>
              <a:gd name="T5" fmla="*/ 379358 h 4051300"/>
              <a:gd name="T6" fmla="*/ 2710669 w 2374900"/>
              <a:gd name="T7" fmla="*/ 722586 h 4051300"/>
              <a:gd name="T8" fmla="*/ 2710669 w 2374900"/>
              <a:gd name="T9" fmla="*/ 939362 h 4051300"/>
              <a:gd name="T10" fmla="*/ 2678206 w 2374900"/>
              <a:gd name="T11" fmla="*/ 1282591 h 4051300"/>
              <a:gd name="T12" fmla="*/ 2629511 w 2374900"/>
              <a:gd name="T13" fmla="*/ 1300655 h 4051300"/>
              <a:gd name="T14" fmla="*/ 2564585 w 2374900"/>
              <a:gd name="T15" fmla="*/ 1607754 h 4051300"/>
              <a:gd name="T16" fmla="*/ 2515890 w 2374900"/>
              <a:gd name="T17" fmla="*/ 1770336 h 4051300"/>
              <a:gd name="T18" fmla="*/ 2418501 w 2374900"/>
              <a:gd name="T19" fmla="*/ 2221953 h 4051300"/>
              <a:gd name="T20" fmla="*/ 2418501 w 2374900"/>
              <a:gd name="T21" fmla="*/ 2438728 h 4051300"/>
              <a:gd name="T22" fmla="*/ 2272417 w 2374900"/>
              <a:gd name="T23" fmla="*/ 2781957 h 4051300"/>
              <a:gd name="T24" fmla="*/ 2207491 w 2374900"/>
              <a:gd name="T25" fmla="*/ 3016797 h 4051300"/>
              <a:gd name="T26" fmla="*/ 2012712 w 2374900"/>
              <a:gd name="T27" fmla="*/ 3341961 h 4051300"/>
              <a:gd name="T28" fmla="*/ 2012712 w 2374900"/>
              <a:gd name="T29" fmla="*/ 3685190 h 4051300"/>
              <a:gd name="T30" fmla="*/ 1899091 w 2374900"/>
              <a:gd name="T31" fmla="*/ 4154871 h 4051300"/>
              <a:gd name="T32" fmla="*/ 1834165 w 2374900"/>
              <a:gd name="T33" fmla="*/ 4389711 h 4051300"/>
              <a:gd name="T34" fmla="*/ 1834165 w 2374900"/>
              <a:gd name="T35" fmla="*/ 4389711 h 4051300"/>
              <a:gd name="T36" fmla="*/ 1671850 w 2374900"/>
              <a:gd name="T37" fmla="*/ 4967780 h 4051300"/>
              <a:gd name="T38" fmla="*/ 1574460 w 2374900"/>
              <a:gd name="T39" fmla="*/ 5238750 h 4051300"/>
              <a:gd name="T40" fmla="*/ 1330987 w 2374900"/>
              <a:gd name="T41" fmla="*/ 5527784 h 4051300"/>
              <a:gd name="T42" fmla="*/ 1282293 w 2374900"/>
              <a:gd name="T43" fmla="*/ 5744560 h 4051300"/>
              <a:gd name="T44" fmla="*/ 0 w 2374900"/>
              <a:gd name="T45" fmla="*/ 5762625 h 4051300"/>
              <a:gd name="T46" fmla="*/ 146084 w 2374900"/>
              <a:gd name="T47" fmla="*/ 36129 h 4051300"/>
              <a:gd name="T48" fmla="*/ 649262 w 2374900"/>
              <a:gd name="T49" fmla="*/ 0 h 4051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74900"/>
              <a:gd name="T76" fmla="*/ 0 h 4051300"/>
              <a:gd name="T77" fmla="*/ 2374900 w 2374900"/>
              <a:gd name="T78" fmla="*/ 4051300 h 40513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74900" h="4051300">
                <a:moveTo>
                  <a:pt x="457200" y="12700"/>
                </a:moveTo>
                <a:lnTo>
                  <a:pt x="2374900" y="12700"/>
                </a:lnTo>
                <a:lnTo>
                  <a:pt x="2273300" y="266700"/>
                </a:lnTo>
                <a:lnTo>
                  <a:pt x="2120900" y="508000"/>
                </a:lnTo>
                <a:lnTo>
                  <a:pt x="2120900" y="660400"/>
                </a:lnTo>
                <a:cubicBezTo>
                  <a:pt x="2112433" y="740833"/>
                  <a:pt x="2115116" y="823237"/>
                  <a:pt x="2095500" y="901700"/>
                </a:cubicBezTo>
                <a:cubicBezTo>
                  <a:pt x="2092253" y="914687"/>
                  <a:pt x="2057400" y="914400"/>
                  <a:pt x="2057400" y="914400"/>
                </a:cubicBezTo>
                <a:lnTo>
                  <a:pt x="2006600" y="1130300"/>
                </a:lnTo>
                <a:lnTo>
                  <a:pt x="1968500" y="1244600"/>
                </a:lnTo>
                <a:lnTo>
                  <a:pt x="1892300" y="1562100"/>
                </a:lnTo>
                <a:lnTo>
                  <a:pt x="1892300" y="1714500"/>
                </a:lnTo>
                <a:lnTo>
                  <a:pt x="1778000" y="1955800"/>
                </a:lnTo>
                <a:cubicBezTo>
                  <a:pt x="1738948" y="2125025"/>
                  <a:pt x="1796380" y="2120900"/>
                  <a:pt x="1727200" y="2120900"/>
                </a:cubicBezTo>
                <a:lnTo>
                  <a:pt x="1574800" y="2349500"/>
                </a:lnTo>
                <a:lnTo>
                  <a:pt x="1574800" y="2590800"/>
                </a:lnTo>
                <a:cubicBezTo>
                  <a:pt x="1496304" y="2904783"/>
                  <a:pt x="1545435" y="2801929"/>
                  <a:pt x="1485900" y="2921000"/>
                </a:cubicBezTo>
                <a:cubicBezTo>
                  <a:pt x="1422498" y="3031953"/>
                  <a:pt x="1435100" y="2975770"/>
                  <a:pt x="1435100" y="3086100"/>
                </a:cubicBezTo>
                <a:lnTo>
                  <a:pt x="1308100" y="3492500"/>
                </a:lnTo>
                <a:cubicBezTo>
                  <a:pt x="1230232" y="3674191"/>
                  <a:pt x="1231900" y="3605820"/>
                  <a:pt x="1231900" y="3683000"/>
                </a:cubicBezTo>
                <a:lnTo>
                  <a:pt x="1041400" y="3886200"/>
                </a:lnTo>
                <a:lnTo>
                  <a:pt x="1003300" y="4038600"/>
                </a:lnTo>
                <a:lnTo>
                  <a:pt x="0" y="4051300"/>
                </a:lnTo>
                <a:lnTo>
                  <a:pt x="114300" y="25400"/>
                </a:lnTo>
                <a:lnTo>
                  <a:pt x="508000" y="0"/>
                </a:lnTo>
              </a:path>
            </a:pathLst>
          </a:custGeom>
          <a:solidFill>
            <a:srgbClr val="F3FBE9"/>
          </a:solidFill>
          <a:ln>
            <a:noFill/>
          </a:ln>
          <a:effectLst>
            <a:outerShdw blurRad="40000" dist="20000" dir="5400000" rotWithShape="0">
              <a:srgbClr val="808080">
                <a:alpha val="37999"/>
              </a:srgbClr>
            </a:outerShdw>
          </a:effectLst>
        </p:spPr>
        <p:txBody>
          <a:bodyPr lIns="91439" tIns="45719" rIns="91439" b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66" b="0" i="0" u="none" strike="noStrike" kern="1200" cap="none" spc="0" normalizeH="0" baseline="0" noProof="0">
              <a:ln>
                <a:noFill/>
              </a:ln>
              <a:solidFill>
                <a:prstClr val="black"/>
              </a:solidFill>
              <a:effectLst/>
              <a:uLnTx/>
              <a:uFillTx/>
              <a:latin typeface="Calibri" panose="020F0502020204030204"/>
              <a:ea typeface="+mn-ea"/>
              <a:cs typeface="+mn-cs"/>
              <a:sym typeface="Gill Sans" charset="0"/>
            </a:endParaRPr>
          </a:p>
        </p:txBody>
      </p:sp>
      <p:cxnSp>
        <p:nvCxnSpPr>
          <p:cNvPr id="11" name="Straight Connector 10">
            <a:extLst>
              <a:ext uri="{FF2B5EF4-FFF2-40B4-BE49-F238E27FC236}">
                <a16:creationId xmlns:a16="http://schemas.microsoft.com/office/drawing/2014/main" id="{43A5FB58-DB90-4449-9AEC-A02DF838ADDC}"/>
              </a:ext>
            </a:extLst>
          </p:cNvPr>
          <p:cNvCxnSpPr>
            <a:cxnSpLocks noChangeShapeType="1"/>
          </p:cNvCxnSpPr>
          <p:nvPr/>
        </p:nvCxnSpPr>
        <p:spPr bwMode="auto">
          <a:xfrm flipV="1">
            <a:off x="2366668" y="3358237"/>
            <a:ext cx="7682508" cy="31655"/>
          </a:xfrm>
          <a:prstGeom prst="line">
            <a:avLst/>
          </a:prstGeom>
          <a:noFill/>
          <a:ln w="174625">
            <a:solidFill>
              <a:srgbClr val="994878"/>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 name="Freeform 11">
            <a:extLst>
              <a:ext uri="{FF2B5EF4-FFF2-40B4-BE49-F238E27FC236}">
                <a16:creationId xmlns:a16="http://schemas.microsoft.com/office/drawing/2014/main" id="{235AB7FE-BADE-EC4C-8A36-C9A7F0538274}"/>
              </a:ext>
            </a:extLst>
          </p:cNvPr>
          <p:cNvSpPr/>
          <p:nvPr/>
        </p:nvSpPr>
        <p:spPr>
          <a:xfrm>
            <a:off x="2375297" y="1310432"/>
            <a:ext cx="7682507" cy="1957834"/>
          </a:xfrm>
          <a:custGeom>
            <a:avLst/>
            <a:gdLst>
              <a:gd name="connsiteX0" fmla="*/ 0 w 5016500"/>
              <a:gd name="connsiteY0" fmla="*/ 1386417 h 1386417"/>
              <a:gd name="connsiteX1" fmla="*/ 2349500 w 5016500"/>
              <a:gd name="connsiteY1" fmla="*/ 2117 h 1386417"/>
              <a:gd name="connsiteX2" fmla="*/ 5016500 w 5016500"/>
              <a:gd name="connsiteY2" fmla="*/ 1373717 h 1386417"/>
              <a:gd name="connsiteX0" fmla="*/ 0 w 5016500"/>
              <a:gd name="connsiteY0" fmla="*/ 1037455 h 1037455"/>
              <a:gd name="connsiteX1" fmla="*/ 2743200 w 5016500"/>
              <a:gd name="connsiteY1" fmla="*/ 2117 h 1037455"/>
              <a:gd name="connsiteX2" fmla="*/ 5016500 w 5016500"/>
              <a:gd name="connsiteY2" fmla="*/ 1024755 h 1037455"/>
              <a:gd name="connsiteX0" fmla="*/ 0 w 5016500"/>
              <a:gd name="connsiteY0" fmla="*/ 1037455 h 1037455"/>
              <a:gd name="connsiteX1" fmla="*/ 2552700 w 5016500"/>
              <a:gd name="connsiteY1" fmla="*/ 2117 h 1037455"/>
              <a:gd name="connsiteX2" fmla="*/ 5016500 w 5016500"/>
              <a:gd name="connsiteY2" fmla="*/ 1024755 h 1037455"/>
              <a:gd name="connsiteX0" fmla="*/ 0 w 5016500"/>
              <a:gd name="connsiteY0" fmla="*/ 1037456 h 1037456"/>
              <a:gd name="connsiteX1" fmla="*/ 2552700 w 5016500"/>
              <a:gd name="connsiteY1" fmla="*/ 2118 h 1037456"/>
              <a:gd name="connsiteX2" fmla="*/ 5016500 w 5016500"/>
              <a:gd name="connsiteY2" fmla="*/ 1024756 h 1037456"/>
              <a:gd name="connsiteX0" fmla="*/ 0 w 5016500"/>
              <a:gd name="connsiteY0" fmla="*/ 1216652 h 1216652"/>
              <a:gd name="connsiteX1" fmla="*/ 2552700 w 5016500"/>
              <a:gd name="connsiteY1" fmla="*/ 2118 h 1216652"/>
              <a:gd name="connsiteX2" fmla="*/ 5016500 w 5016500"/>
              <a:gd name="connsiteY2" fmla="*/ 1203952 h 1216652"/>
            </a:gdLst>
            <a:ahLst/>
            <a:cxnLst>
              <a:cxn ang="0">
                <a:pos x="connsiteX0" y="connsiteY0"/>
              </a:cxn>
              <a:cxn ang="0">
                <a:pos x="connsiteX1" y="connsiteY1"/>
              </a:cxn>
              <a:cxn ang="0">
                <a:pos x="connsiteX2" y="connsiteY2"/>
              </a:cxn>
            </a:cxnLst>
            <a:rect l="l" t="t" r="r" b="b"/>
            <a:pathLst>
              <a:path w="5016500" h="1216652">
                <a:moveTo>
                  <a:pt x="0" y="1216652"/>
                </a:moveTo>
                <a:cubicBezTo>
                  <a:pt x="756708" y="525560"/>
                  <a:pt x="1716617" y="4235"/>
                  <a:pt x="2552700" y="2118"/>
                </a:cubicBezTo>
                <a:cubicBezTo>
                  <a:pt x="3795183" y="0"/>
                  <a:pt x="5016500" y="1203952"/>
                  <a:pt x="5016500" y="1203952"/>
                </a:cubicBezTo>
              </a:path>
            </a:pathLst>
          </a:custGeom>
          <a:noFill/>
          <a:ln>
            <a:solidFill>
              <a:srgbClr val="994878"/>
            </a:solidFill>
          </a:ln>
        </p:spPr>
        <p:style>
          <a:lnRef idx="2">
            <a:schemeClr val="accent2"/>
          </a:lnRef>
          <a:fillRef idx="1">
            <a:schemeClr val="lt1"/>
          </a:fillRef>
          <a:effectRef idx="0">
            <a:schemeClr val="accent2"/>
          </a:effectRef>
          <a:fontRef idx="minor">
            <a:schemeClr val="dk1"/>
          </a:fontRef>
        </p:style>
        <p:txBody>
          <a:bodyPr lIns="91439" tIns="45719" rIns="91439" bIns="45719"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66" b="0" i="0" u="none" strike="noStrike" kern="1200" cap="none" spc="0" normalizeH="0" baseline="0" noProof="0">
              <a:ln>
                <a:noFill/>
              </a:ln>
              <a:solidFill>
                <a:prstClr val="black"/>
              </a:solidFill>
              <a:effectLst/>
              <a:uLnTx/>
              <a:uFillTx/>
              <a:latin typeface="Calibri" panose="020F0502020204030204"/>
              <a:ea typeface="+mn-ea"/>
              <a:cs typeface="+mn-cs"/>
              <a:sym typeface="Gill Sans" charset="0"/>
            </a:endParaRPr>
          </a:p>
        </p:txBody>
      </p:sp>
      <p:cxnSp>
        <p:nvCxnSpPr>
          <p:cNvPr id="15" name="Straight Connector 14">
            <a:extLst>
              <a:ext uri="{FF2B5EF4-FFF2-40B4-BE49-F238E27FC236}">
                <a16:creationId xmlns:a16="http://schemas.microsoft.com/office/drawing/2014/main" id="{C045905F-3C7B-9046-8539-0E8A5E9DC2F4}"/>
              </a:ext>
            </a:extLst>
          </p:cNvPr>
          <p:cNvCxnSpPr>
            <a:cxnSpLocks/>
          </p:cNvCxnSpPr>
          <p:nvPr/>
        </p:nvCxnSpPr>
        <p:spPr>
          <a:xfrm>
            <a:off x="3555118" y="2343126"/>
            <a:ext cx="0" cy="969988"/>
          </a:xfrm>
          <a:prstGeom prst="line">
            <a:avLst/>
          </a:prstGeom>
          <a:ln>
            <a:solidFill>
              <a:srgbClr val="994878"/>
            </a:solidFill>
          </a:ln>
        </p:spPr>
        <p:style>
          <a:lnRef idx="1">
            <a:schemeClr val="accent6"/>
          </a:lnRef>
          <a:fillRef idx="0">
            <a:schemeClr val="accent6"/>
          </a:fillRef>
          <a:effectRef idx="0">
            <a:schemeClr val="accent6"/>
          </a:effectRef>
          <a:fontRef idx="minor">
            <a:schemeClr val="tx1"/>
          </a:fontRef>
        </p:style>
      </p:cxnSp>
      <p:cxnSp>
        <p:nvCxnSpPr>
          <p:cNvPr id="18" name="Straight Connector 17">
            <a:extLst>
              <a:ext uri="{FF2B5EF4-FFF2-40B4-BE49-F238E27FC236}">
                <a16:creationId xmlns:a16="http://schemas.microsoft.com/office/drawing/2014/main" id="{1F0DB537-D29F-4B46-9EE8-A1B0D8F678F4}"/>
              </a:ext>
            </a:extLst>
          </p:cNvPr>
          <p:cNvCxnSpPr>
            <a:cxnSpLocks/>
          </p:cNvCxnSpPr>
          <p:nvPr/>
        </p:nvCxnSpPr>
        <p:spPr>
          <a:xfrm>
            <a:off x="5286206" y="1486794"/>
            <a:ext cx="10313" cy="1792635"/>
          </a:xfrm>
          <a:prstGeom prst="line">
            <a:avLst/>
          </a:prstGeom>
          <a:ln>
            <a:solidFill>
              <a:srgbClr val="994878"/>
            </a:solidFill>
          </a:ln>
        </p:spPr>
        <p:style>
          <a:lnRef idx="1">
            <a:schemeClr val="accent6"/>
          </a:lnRef>
          <a:fillRef idx="0">
            <a:schemeClr val="accent6"/>
          </a:fillRef>
          <a:effectRef idx="0">
            <a:schemeClr val="accent6"/>
          </a:effectRef>
          <a:fontRef idx="minor">
            <a:schemeClr val="tx1"/>
          </a:fontRef>
        </p:style>
      </p:cxnSp>
      <p:cxnSp>
        <p:nvCxnSpPr>
          <p:cNvPr id="24" name="Straight Connector 23">
            <a:extLst>
              <a:ext uri="{FF2B5EF4-FFF2-40B4-BE49-F238E27FC236}">
                <a16:creationId xmlns:a16="http://schemas.microsoft.com/office/drawing/2014/main" id="{6BF92D17-AD69-EE40-9819-4CDE5237E8F0}"/>
              </a:ext>
            </a:extLst>
          </p:cNvPr>
          <p:cNvCxnSpPr>
            <a:cxnSpLocks/>
          </p:cNvCxnSpPr>
          <p:nvPr/>
        </p:nvCxnSpPr>
        <p:spPr>
          <a:xfrm>
            <a:off x="7051430" y="1436397"/>
            <a:ext cx="0" cy="1831869"/>
          </a:xfrm>
          <a:prstGeom prst="line">
            <a:avLst/>
          </a:prstGeom>
          <a:ln>
            <a:solidFill>
              <a:srgbClr val="994878"/>
            </a:solidFill>
          </a:ln>
        </p:spPr>
        <p:style>
          <a:lnRef idx="1">
            <a:schemeClr val="accent6"/>
          </a:lnRef>
          <a:fillRef idx="0">
            <a:schemeClr val="accent6"/>
          </a:fillRef>
          <a:effectRef idx="0">
            <a:schemeClr val="accent6"/>
          </a:effectRef>
          <a:fontRef idx="minor">
            <a:schemeClr val="tx1"/>
          </a:fontRef>
        </p:style>
      </p:cxnSp>
      <p:cxnSp>
        <p:nvCxnSpPr>
          <p:cNvPr id="26" name="Straight Connector 25">
            <a:extLst>
              <a:ext uri="{FF2B5EF4-FFF2-40B4-BE49-F238E27FC236}">
                <a16:creationId xmlns:a16="http://schemas.microsoft.com/office/drawing/2014/main" id="{A96279F1-D23A-3244-ACDA-91EACC0FAC19}"/>
              </a:ext>
            </a:extLst>
          </p:cNvPr>
          <p:cNvCxnSpPr>
            <a:cxnSpLocks/>
          </p:cNvCxnSpPr>
          <p:nvPr/>
        </p:nvCxnSpPr>
        <p:spPr>
          <a:xfrm>
            <a:off x="8823964" y="2246050"/>
            <a:ext cx="0" cy="1022216"/>
          </a:xfrm>
          <a:prstGeom prst="line">
            <a:avLst/>
          </a:prstGeom>
          <a:ln>
            <a:solidFill>
              <a:srgbClr val="994878"/>
            </a:solidFill>
          </a:ln>
        </p:spPr>
        <p:style>
          <a:lnRef idx="1">
            <a:schemeClr val="accent6"/>
          </a:lnRef>
          <a:fillRef idx="0">
            <a:schemeClr val="accent6"/>
          </a:fillRef>
          <a:effectRef idx="0">
            <a:schemeClr val="accent6"/>
          </a:effectRef>
          <a:fontRef idx="minor">
            <a:schemeClr val="tx1"/>
          </a:fontRef>
        </p:style>
      </p:cxnSp>
      <p:sp>
        <p:nvSpPr>
          <p:cNvPr id="32" name="TextBox 31">
            <a:extLst>
              <a:ext uri="{FF2B5EF4-FFF2-40B4-BE49-F238E27FC236}">
                <a16:creationId xmlns:a16="http://schemas.microsoft.com/office/drawing/2014/main" id="{9D51660E-7174-0848-9CE1-C327A8F343FA}"/>
              </a:ext>
            </a:extLst>
          </p:cNvPr>
          <p:cNvSpPr txBox="1"/>
          <p:nvPr/>
        </p:nvSpPr>
        <p:spPr>
          <a:xfrm>
            <a:off x="130205" y="320724"/>
            <a:ext cx="2502446" cy="369330"/>
          </a:xfrm>
          <a:prstGeom prst="rect">
            <a:avLst/>
          </a:prstGeom>
          <a:noFill/>
        </p:spPr>
        <p:txBody>
          <a:bodyPr wrap="square" lIns="91439" tIns="45719" rIns="91439" bIns="45719" anchor="t">
            <a:spAutoFit/>
          </a:bodyP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white">
                    <a:lumMod val="50000"/>
                  </a:prstClr>
                </a:solidFill>
                <a:effectLst/>
                <a:uLnTx/>
                <a:uFillTx/>
                <a:latin typeface="Arial Black" panose="020B0A04020102020204" pitchFamily="34" charset="0"/>
                <a:ea typeface="ヒラギノ角ゴ ProN W3"/>
                <a:cs typeface="+mn-cs"/>
                <a:sym typeface="Gill Sans" panose="020B0502020104020203" pitchFamily="34" charset="-79"/>
              </a:rPr>
              <a:t>CURRENT STATE</a:t>
            </a:r>
            <a:endParaRPr kumimoji="0" lang="en-US" altLang="en-US" sz="1800" b="1" i="0" u="none" strike="noStrike" kern="1200" cap="none" spc="0" normalizeH="0" baseline="0" noProof="0" dirty="0">
              <a:ln>
                <a:noFill/>
              </a:ln>
              <a:solidFill>
                <a:prstClr val="white">
                  <a:lumMod val="50000"/>
                </a:prstClr>
              </a:solidFill>
              <a:effectLst/>
              <a:uLnTx/>
              <a:uFillTx/>
              <a:latin typeface="Arial Black" panose="020B0A04020102020204" pitchFamily="34" charset="0"/>
              <a:ea typeface="ヒラギノ角ゴ ProN W3" panose="020B0300000000000000" pitchFamily="34" charset="-128"/>
              <a:cs typeface="+mn-cs"/>
              <a:sym typeface="Gill Sans" panose="020B0502020104020203" pitchFamily="34" charset="-79"/>
            </a:endParaRPr>
          </a:p>
        </p:txBody>
      </p:sp>
      <p:sp>
        <p:nvSpPr>
          <p:cNvPr id="33" name="TextBox 32">
            <a:extLst>
              <a:ext uri="{FF2B5EF4-FFF2-40B4-BE49-F238E27FC236}">
                <a16:creationId xmlns:a16="http://schemas.microsoft.com/office/drawing/2014/main" id="{8EB861DD-C58D-324C-864A-8F1C132360CC}"/>
              </a:ext>
            </a:extLst>
          </p:cNvPr>
          <p:cNvSpPr txBox="1"/>
          <p:nvPr/>
        </p:nvSpPr>
        <p:spPr>
          <a:xfrm>
            <a:off x="9525740" y="320724"/>
            <a:ext cx="2438399" cy="369330"/>
          </a:xfrm>
          <a:prstGeom prst="rect">
            <a:avLst/>
          </a:prstGeom>
          <a:noFill/>
        </p:spPr>
        <p:txBody>
          <a:bodyPr wrap="square" lIns="91439" tIns="45719" rIns="91439" bIns="45719" anchor="t">
            <a:spAutoFit/>
          </a:bodyPr>
          <a:lstStyle>
            <a:lvl1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37931725" indent="-37474525"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eaLnBrk="0" hangingPunct="0">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eaLnBrk="0" fontAlgn="base" hangingPunct="0">
              <a:spcBef>
                <a:spcPct val="0"/>
              </a:spcBef>
              <a:spcAft>
                <a:spcPct val="0"/>
              </a:spcAft>
              <a:defRPr sz="42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white">
                    <a:lumMod val="50000"/>
                  </a:prstClr>
                </a:solidFill>
                <a:effectLst/>
                <a:uLnTx/>
                <a:uFillTx/>
                <a:latin typeface="Arial Black" panose="020B0A04020102020204" pitchFamily="34" charset="0"/>
                <a:ea typeface="ヒラギノ角ゴ ProN W3"/>
                <a:cs typeface="+mn-cs"/>
                <a:sym typeface="Gill Sans" panose="020B0502020104020203" pitchFamily="34" charset="-79"/>
              </a:rPr>
              <a:t>IDEAL STATE</a:t>
            </a:r>
            <a:endParaRPr kumimoji="0" lang="en-US" sz="1800" b="0" i="0" u="none" strike="noStrike" kern="1200" cap="none" spc="0" normalizeH="0" baseline="0" noProof="0" dirty="0">
              <a:ln>
                <a:noFill/>
              </a:ln>
              <a:solidFill>
                <a:prstClr val="white">
                  <a:lumMod val="50000"/>
                </a:prstClr>
              </a:solidFill>
              <a:effectLst/>
              <a:uLnTx/>
              <a:uFillTx/>
              <a:latin typeface="Arial Black" panose="020B0A04020102020204" pitchFamily="34" charset="0"/>
              <a:ea typeface="ヒラギノ角ゴ ProN W3"/>
              <a:cs typeface="+mn-cs"/>
              <a:sym typeface="Gill Sans" panose="020B0502020104020203" pitchFamily="34" charset="-79"/>
            </a:endParaRPr>
          </a:p>
        </p:txBody>
      </p:sp>
      <p:sp>
        <p:nvSpPr>
          <p:cNvPr id="34" name="TextBox 33">
            <a:extLst>
              <a:ext uri="{FF2B5EF4-FFF2-40B4-BE49-F238E27FC236}">
                <a16:creationId xmlns:a16="http://schemas.microsoft.com/office/drawing/2014/main" id="{A99111F4-B1D4-FE4A-8F9E-8D156B7BE36A}"/>
              </a:ext>
            </a:extLst>
          </p:cNvPr>
          <p:cNvSpPr txBox="1"/>
          <p:nvPr/>
        </p:nvSpPr>
        <p:spPr>
          <a:xfrm>
            <a:off x="3680821" y="147140"/>
            <a:ext cx="4997702" cy="460252"/>
          </a:xfrm>
          <a:prstGeom prst="rect">
            <a:avLst/>
          </a:prstGeom>
          <a:noFill/>
        </p:spPr>
        <p:txBody>
          <a:bodyPr wrap="square" lIns="91439" tIns="45719" rIns="91439" b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1" b="1" i="0" u="sng" strike="noStrike" kern="1200" cap="all" spc="0" normalizeH="0" baseline="0" noProof="0" dirty="0" err="1">
                <a:ln>
                  <a:noFill/>
                </a:ln>
                <a:solidFill>
                  <a:prstClr val="black"/>
                </a:solidFill>
                <a:effectLst/>
                <a:uLnTx/>
                <a:uFillTx/>
                <a:latin typeface="Century Gothic"/>
                <a:ea typeface="ヒラギノ角ゴ ProN W3" charset="-128"/>
                <a:cs typeface="Century Gothic"/>
                <a:sym typeface="Gill Sans" charset="0"/>
              </a:rPr>
              <a:t>CGm</a:t>
            </a:r>
            <a:r>
              <a:rPr kumimoji="0" lang="en-US" sz="2391" b="1" i="0" u="sng" strike="noStrike" kern="1200" cap="all" spc="0" normalizeH="0" baseline="0" noProof="0" dirty="0">
                <a:ln>
                  <a:noFill/>
                </a:ln>
                <a:solidFill>
                  <a:prstClr val="black"/>
                </a:solidFill>
                <a:effectLst/>
                <a:uLnTx/>
                <a:uFillTx/>
                <a:latin typeface="Century Gothic"/>
                <a:ea typeface="ヒラギノ角ゴ ProN W3" charset="-128"/>
                <a:cs typeface="Century Gothic"/>
                <a:sym typeface="Gill Sans" charset="0"/>
              </a:rPr>
              <a:t> Equity</a:t>
            </a:r>
          </a:p>
        </p:txBody>
      </p:sp>
      <p:sp>
        <p:nvSpPr>
          <p:cNvPr id="36" name="TextBox 35">
            <a:extLst>
              <a:ext uri="{FF2B5EF4-FFF2-40B4-BE49-F238E27FC236}">
                <a16:creationId xmlns:a16="http://schemas.microsoft.com/office/drawing/2014/main" id="{27A3F706-847D-404D-9994-DB07B2D12946}"/>
              </a:ext>
            </a:extLst>
          </p:cNvPr>
          <p:cNvSpPr txBox="1"/>
          <p:nvPr/>
        </p:nvSpPr>
        <p:spPr>
          <a:xfrm>
            <a:off x="-17485" y="1014537"/>
            <a:ext cx="2247416" cy="5201424"/>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alt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Lack of awareness and understanding for patients/families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Social determinants of health are barriers for using CGM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Expensive and time burden to get CGM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Complicated process to get CGM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Providers’ implicit bias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Unsure which patients are on CGM and which aren’t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N</a:t>
            </a:r>
            <a:r>
              <a:rPr lang="en-US" sz="1600" dirty="0" err="1">
                <a:solidFill>
                  <a:srgbClr val="E7E6E6">
                    <a:lumMod val="25000"/>
                  </a:srgbClr>
                </a:solidFill>
                <a:latin typeface="Arial" panose="020B0604020202020204" pitchFamily="34" charset="0"/>
                <a:cs typeface="Arial" panose="020B0604020202020204" pitchFamily="34" charset="0"/>
              </a:rPr>
              <a:t>ot</a:t>
            </a:r>
            <a:r>
              <a:rPr lang="en-US" sz="1600" dirty="0">
                <a:solidFill>
                  <a:srgbClr val="E7E6E6">
                    <a:lumMod val="25000"/>
                  </a:srgbClr>
                </a:solidFill>
                <a:latin typeface="Arial" panose="020B0604020202020204" pitchFamily="34" charset="0"/>
                <a:cs typeface="Arial" panose="020B0604020202020204" pitchFamily="34" charset="0"/>
              </a:rPr>
              <a:t> certain</a:t>
            </a: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 which patients picked up CGM </a:t>
            </a:r>
            <a:r>
              <a:rPr lang="en-US" sz="1600" dirty="0">
                <a:solidFill>
                  <a:srgbClr val="E7E6E6">
                    <a:lumMod val="25000"/>
                  </a:srgbClr>
                </a:solidFill>
                <a:latin typeface="Arial" panose="020B0604020202020204" pitchFamily="34" charset="0"/>
                <a:cs typeface="Arial" panose="020B0604020202020204" pitchFamily="34" charset="0"/>
              </a:rPr>
              <a:t>from pharm/DME </a:t>
            </a: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when prescribed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sp>
        <p:nvSpPr>
          <p:cNvPr id="44" name="TextBox 43">
            <a:extLst>
              <a:ext uri="{FF2B5EF4-FFF2-40B4-BE49-F238E27FC236}">
                <a16:creationId xmlns:a16="http://schemas.microsoft.com/office/drawing/2014/main" id="{F0285436-9B7E-154E-80D5-6AC2C49FE584}"/>
              </a:ext>
            </a:extLst>
          </p:cNvPr>
          <p:cNvSpPr txBox="1"/>
          <p:nvPr/>
        </p:nvSpPr>
        <p:spPr>
          <a:xfrm>
            <a:off x="2632651" y="3248144"/>
            <a:ext cx="647606" cy="24622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STEP 1</a:t>
            </a:r>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id="{EB06C796-D66E-894A-AF36-9091EFDA5766}"/>
              </a:ext>
            </a:extLst>
          </p:cNvPr>
          <p:cNvSpPr txBox="1"/>
          <p:nvPr/>
        </p:nvSpPr>
        <p:spPr>
          <a:xfrm>
            <a:off x="4061952" y="3248144"/>
            <a:ext cx="719741" cy="24622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STEP 2</a:t>
            </a:r>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TextBox 45">
            <a:extLst>
              <a:ext uri="{FF2B5EF4-FFF2-40B4-BE49-F238E27FC236}">
                <a16:creationId xmlns:a16="http://schemas.microsoft.com/office/drawing/2014/main" id="{7DA1B539-8849-0944-9E12-3222C03BCC96}"/>
              </a:ext>
            </a:extLst>
          </p:cNvPr>
          <p:cNvSpPr txBox="1"/>
          <p:nvPr/>
        </p:nvSpPr>
        <p:spPr>
          <a:xfrm>
            <a:off x="5828608" y="3248144"/>
            <a:ext cx="716739" cy="24622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STEP 3</a:t>
            </a:r>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TextBox 46">
            <a:extLst>
              <a:ext uri="{FF2B5EF4-FFF2-40B4-BE49-F238E27FC236}">
                <a16:creationId xmlns:a16="http://schemas.microsoft.com/office/drawing/2014/main" id="{D63C39D9-5A77-404B-AD40-996CED6E527E}"/>
              </a:ext>
            </a:extLst>
          </p:cNvPr>
          <p:cNvSpPr txBox="1"/>
          <p:nvPr/>
        </p:nvSpPr>
        <p:spPr>
          <a:xfrm>
            <a:off x="7577510" y="3248144"/>
            <a:ext cx="775881" cy="24622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STEP 4</a:t>
            </a:r>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8" name="TextBox 47">
            <a:extLst>
              <a:ext uri="{FF2B5EF4-FFF2-40B4-BE49-F238E27FC236}">
                <a16:creationId xmlns:a16="http://schemas.microsoft.com/office/drawing/2014/main" id="{77A7A44F-5B8B-D643-8243-FD8B24418B12}"/>
              </a:ext>
            </a:extLst>
          </p:cNvPr>
          <p:cNvSpPr txBox="1"/>
          <p:nvPr/>
        </p:nvSpPr>
        <p:spPr>
          <a:xfrm>
            <a:off x="9104469" y="3230388"/>
            <a:ext cx="647606" cy="24622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STEP 5</a:t>
            </a:r>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TextBox 74">
            <a:extLst>
              <a:ext uri="{FF2B5EF4-FFF2-40B4-BE49-F238E27FC236}">
                <a16:creationId xmlns:a16="http://schemas.microsoft.com/office/drawing/2014/main" id="{2C50F8C0-17E9-9946-9DA6-5EF11EC5AC80}"/>
              </a:ext>
            </a:extLst>
          </p:cNvPr>
          <p:cNvSpPr txBox="1"/>
          <p:nvPr/>
        </p:nvSpPr>
        <p:spPr>
          <a:xfrm>
            <a:off x="5443301" y="537821"/>
            <a:ext cx="1472743" cy="24622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FOCUS AREA</a:t>
            </a:r>
            <a:endParaRPr kumimoji="0" lang="en-US" sz="18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57" name="TextBox 56">
            <a:extLst>
              <a:ext uri="{FF2B5EF4-FFF2-40B4-BE49-F238E27FC236}">
                <a16:creationId xmlns:a16="http://schemas.microsoft.com/office/drawing/2014/main" id="{AA7ED226-42DD-4EF5-38E6-4EBF88479866}"/>
              </a:ext>
            </a:extLst>
          </p:cNvPr>
          <p:cNvSpPr txBox="1"/>
          <p:nvPr/>
        </p:nvSpPr>
        <p:spPr>
          <a:xfrm>
            <a:off x="3227227" y="4812190"/>
            <a:ext cx="6012380"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lumMod val="10000"/>
                    <a:lumOff val="90000"/>
                  </a:prstClr>
                </a:solidFill>
                <a:effectLst/>
                <a:uLnTx/>
                <a:uFillTx/>
                <a:latin typeface="Calibri" panose="020F0502020204030204"/>
                <a:ea typeface="+mn-ea"/>
                <a:cs typeface="Calibri"/>
              </a:rPr>
              <a:t>INTERVENTIONS/ CHANGE IDEAS</a:t>
            </a:r>
          </a:p>
        </p:txBody>
      </p:sp>
      <p:sp>
        <p:nvSpPr>
          <p:cNvPr id="22" name="Rectangle: Single Corner Snipped 21">
            <a:extLst>
              <a:ext uri="{FF2B5EF4-FFF2-40B4-BE49-F238E27FC236}">
                <a16:creationId xmlns:a16="http://schemas.microsoft.com/office/drawing/2014/main" id="{8E537416-6463-CBB2-0692-9D93EF661233}"/>
              </a:ext>
            </a:extLst>
          </p:cNvPr>
          <p:cNvSpPr/>
          <p:nvPr/>
        </p:nvSpPr>
        <p:spPr>
          <a:xfrm>
            <a:off x="4421830" y="3838071"/>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a:solidFill>
                  <a:schemeClr val="tx1"/>
                </a:solidFill>
                <a:latin typeface="Arial Narrow" panose="020B0606020202030204" pitchFamily="34" charset="0"/>
                <a:ea typeface="Calibri"/>
                <a:cs typeface="Calibri"/>
              </a:rPr>
              <a:t>Idea</a:t>
            </a:r>
            <a:endParaRPr lang="en-US" sz="1200" dirty="0">
              <a:solidFill>
                <a:schemeClr val="tx1"/>
              </a:solidFill>
              <a:latin typeface="Arial Narrow" panose="020B0606020202030204" pitchFamily="34" charset="0"/>
            </a:endParaRPr>
          </a:p>
        </p:txBody>
      </p:sp>
      <p:sp>
        <p:nvSpPr>
          <p:cNvPr id="25" name="Rectangle: Single Corner Snipped 24">
            <a:extLst>
              <a:ext uri="{FF2B5EF4-FFF2-40B4-BE49-F238E27FC236}">
                <a16:creationId xmlns:a16="http://schemas.microsoft.com/office/drawing/2014/main" id="{4EB02ECF-3A7F-1B12-D7F0-521CF5D7E4FC}"/>
              </a:ext>
            </a:extLst>
          </p:cNvPr>
          <p:cNvSpPr/>
          <p:nvPr/>
        </p:nvSpPr>
        <p:spPr>
          <a:xfrm>
            <a:off x="5813158" y="3838071"/>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a:solidFill>
                  <a:schemeClr val="tx1"/>
                </a:solidFill>
                <a:latin typeface="Arial Narrow" panose="020B0606020202030204" pitchFamily="34" charset="0"/>
                <a:ea typeface="Calibri"/>
                <a:cs typeface="Calibri"/>
              </a:rPr>
              <a:t>Idea</a:t>
            </a:r>
            <a:endParaRPr lang="en-US" sz="1200" dirty="0">
              <a:solidFill>
                <a:schemeClr val="tx1"/>
              </a:solidFill>
              <a:latin typeface="Arial Narrow" panose="020B0606020202030204" pitchFamily="34" charset="0"/>
            </a:endParaRPr>
          </a:p>
        </p:txBody>
      </p:sp>
      <p:sp>
        <p:nvSpPr>
          <p:cNvPr id="27" name="Rectangle: Single Corner Snipped 26">
            <a:extLst>
              <a:ext uri="{FF2B5EF4-FFF2-40B4-BE49-F238E27FC236}">
                <a16:creationId xmlns:a16="http://schemas.microsoft.com/office/drawing/2014/main" id="{AAAEDC5A-8AEE-EA00-E600-8E02476D2719}"/>
              </a:ext>
            </a:extLst>
          </p:cNvPr>
          <p:cNvSpPr/>
          <p:nvPr/>
        </p:nvSpPr>
        <p:spPr>
          <a:xfrm>
            <a:off x="3030502" y="3838071"/>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a:solidFill>
                  <a:schemeClr val="tx1"/>
                </a:solidFill>
                <a:latin typeface="Arial Narrow" panose="020B0606020202030204" pitchFamily="34" charset="0"/>
                <a:ea typeface="Calibri"/>
                <a:cs typeface="Calibri"/>
              </a:rPr>
              <a:t>Idea</a:t>
            </a:r>
            <a:endParaRPr lang="en-US" sz="1200" dirty="0">
              <a:solidFill>
                <a:schemeClr val="tx1"/>
              </a:solidFill>
              <a:latin typeface="Arial Narrow" panose="020B0606020202030204" pitchFamily="34" charset="0"/>
            </a:endParaRPr>
          </a:p>
        </p:txBody>
      </p:sp>
      <p:sp>
        <p:nvSpPr>
          <p:cNvPr id="28" name="Rectangle: Single Corner Snipped 27">
            <a:extLst>
              <a:ext uri="{FF2B5EF4-FFF2-40B4-BE49-F238E27FC236}">
                <a16:creationId xmlns:a16="http://schemas.microsoft.com/office/drawing/2014/main" id="{914D962A-37C4-A5CC-E2C1-9C1EF3B32E6C}"/>
              </a:ext>
            </a:extLst>
          </p:cNvPr>
          <p:cNvSpPr/>
          <p:nvPr/>
        </p:nvSpPr>
        <p:spPr>
          <a:xfrm>
            <a:off x="7204486" y="3838071"/>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a:solidFill>
                  <a:schemeClr val="tx1"/>
                </a:solidFill>
                <a:latin typeface="Arial Narrow" panose="020B0606020202030204" pitchFamily="34" charset="0"/>
                <a:ea typeface="Calibri"/>
                <a:cs typeface="Calibri"/>
              </a:rPr>
              <a:t>Idea</a:t>
            </a:r>
            <a:endParaRPr lang="en-US" sz="1200" dirty="0">
              <a:solidFill>
                <a:schemeClr val="tx1"/>
              </a:solidFill>
              <a:latin typeface="Arial Narrow" panose="020B0606020202030204" pitchFamily="34" charset="0"/>
            </a:endParaRPr>
          </a:p>
        </p:txBody>
      </p:sp>
      <p:sp>
        <p:nvSpPr>
          <p:cNvPr id="29" name="Rectangle: Single Corner Snipped 28">
            <a:extLst>
              <a:ext uri="{FF2B5EF4-FFF2-40B4-BE49-F238E27FC236}">
                <a16:creationId xmlns:a16="http://schemas.microsoft.com/office/drawing/2014/main" id="{21A216E6-C174-AC9D-B110-1795A016175E}"/>
              </a:ext>
            </a:extLst>
          </p:cNvPr>
          <p:cNvSpPr/>
          <p:nvPr/>
        </p:nvSpPr>
        <p:spPr>
          <a:xfrm>
            <a:off x="3576116" y="5530791"/>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a:solidFill>
                  <a:schemeClr val="tx1"/>
                </a:solidFill>
                <a:latin typeface="Arial Narrow" panose="020B0606020202030204" pitchFamily="34" charset="0"/>
                <a:ea typeface="Calibri"/>
                <a:cs typeface="Calibri"/>
              </a:rPr>
              <a:t>Idea</a:t>
            </a:r>
            <a:endParaRPr lang="en-US" sz="1200" dirty="0">
              <a:solidFill>
                <a:schemeClr val="tx1"/>
              </a:solidFill>
              <a:latin typeface="Arial Narrow" panose="020B0606020202030204" pitchFamily="34" charset="0"/>
            </a:endParaRPr>
          </a:p>
        </p:txBody>
      </p:sp>
      <p:sp>
        <p:nvSpPr>
          <p:cNvPr id="30" name="Rectangle: Single Corner Snipped 29">
            <a:extLst>
              <a:ext uri="{FF2B5EF4-FFF2-40B4-BE49-F238E27FC236}">
                <a16:creationId xmlns:a16="http://schemas.microsoft.com/office/drawing/2014/main" id="{E456645A-9E7F-3637-C142-35BE8B734717}"/>
              </a:ext>
            </a:extLst>
          </p:cNvPr>
          <p:cNvSpPr/>
          <p:nvPr/>
        </p:nvSpPr>
        <p:spPr>
          <a:xfrm>
            <a:off x="5004797" y="5530791"/>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a:solidFill>
                  <a:schemeClr val="tx1"/>
                </a:solidFill>
                <a:latin typeface="Arial Narrow" panose="020B0606020202030204" pitchFamily="34" charset="0"/>
                <a:ea typeface="Calibri"/>
                <a:cs typeface="Calibri"/>
              </a:rPr>
              <a:t>Idea</a:t>
            </a:r>
            <a:endParaRPr lang="en-US" sz="1200" dirty="0">
              <a:solidFill>
                <a:schemeClr val="tx1"/>
              </a:solidFill>
              <a:latin typeface="Arial Narrow" panose="020B0606020202030204" pitchFamily="34" charset="0"/>
            </a:endParaRPr>
          </a:p>
        </p:txBody>
      </p:sp>
      <p:sp>
        <p:nvSpPr>
          <p:cNvPr id="31" name="Rectangle: Single Corner Snipped 30">
            <a:extLst>
              <a:ext uri="{FF2B5EF4-FFF2-40B4-BE49-F238E27FC236}">
                <a16:creationId xmlns:a16="http://schemas.microsoft.com/office/drawing/2014/main" id="{4E0E0319-7F6F-FD83-D648-B4CAEFC4B1BF}"/>
              </a:ext>
            </a:extLst>
          </p:cNvPr>
          <p:cNvSpPr/>
          <p:nvPr/>
        </p:nvSpPr>
        <p:spPr>
          <a:xfrm>
            <a:off x="6433478" y="5530791"/>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a:solidFill>
                  <a:schemeClr val="tx1"/>
                </a:solidFill>
                <a:latin typeface="Arial Narrow" panose="020B0606020202030204" pitchFamily="34" charset="0"/>
                <a:ea typeface="Calibri"/>
                <a:cs typeface="Calibri"/>
              </a:rPr>
              <a:t>Idea</a:t>
            </a:r>
            <a:endParaRPr lang="en-US" sz="1200" dirty="0">
              <a:solidFill>
                <a:schemeClr val="tx1"/>
              </a:solidFill>
              <a:latin typeface="Arial Narrow" panose="020B0606020202030204" pitchFamily="34" charset="0"/>
            </a:endParaRPr>
          </a:p>
        </p:txBody>
      </p:sp>
      <p:sp>
        <p:nvSpPr>
          <p:cNvPr id="35" name="Rectangle: Single Corner Snipped 34">
            <a:extLst>
              <a:ext uri="{FF2B5EF4-FFF2-40B4-BE49-F238E27FC236}">
                <a16:creationId xmlns:a16="http://schemas.microsoft.com/office/drawing/2014/main" id="{72E14E22-C6B5-A1F0-5A37-9E6733A17247}"/>
              </a:ext>
            </a:extLst>
          </p:cNvPr>
          <p:cNvSpPr/>
          <p:nvPr/>
        </p:nvSpPr>
        <p:spPr>
          <a:xfrm>
            <a:off x="7862159" y="5530791"/>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a:solidFill>
                  <a:schemeClr val="tx1"/>
                </a:solidFill>
                <a:latin typeface="Arial Narrow" panose="020B0606020202030204" pitchFamily="34" charset="0"/>
                <a:ea typeface="Calibri"/>
                <a:cs typeface="Calibri"/>
              </a:rPr>
              <a:t>Idea</a:t>
            </a:r>
            <a:endParaRPr lang="en-US" sz="1200" dirty="0">
              <a:solidFill>
                <a:schemeClr val="tx1"/>
              </a:solidFill>
              <a:latin typeface="Arial Narrow" panose="020B0606020202030204" pitchFamily="34" charset="0"/>
            </a:endParaRPr>
          </a:p>
        </p:txBody>
      </p:sp>
      <p:sp>
        <p:nvSpPr>
          <p:cNvPr id="37" name="Rectangle: Single Corner Snipped 36">
            <a:extLst>
              <a:ext uri="{FF2B5EF4-FFF2-40B4-BE49-F238E27FC236}">
                <a16:creationId xmlns:a16="http://schemas.microsoft.com/office/drawing/2014/main" id="{0DB52AAE-7135-A15F-56BA-1092D4628945}"/>
              </a:ext>
            </a:extLst>
          </p:cNvPr>
          <p:cNvSpPr/>
          <p:nvPr/>
        </p:nvSpPr>
        <p:spPr>
          <a:xfrm>
            <a:off x="2147435" y="5530791"/>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a:solidFill>
                  <a:schemeClr val="tx1"/>
                </a:solidFill>
                <a:latin typeface="Arial Narrow" panose="020B0606020202030204" pitchFamily="34" charset="0"/>
                <a:ea typeface="Calibri"/>
                <a:cs typeface="Calibri"/>
              </a:rPr>
              <a:t>Idea</a:t>
            </a:r>
            <a:endParaRPr lang="en-US" sz="1200" dirty="0">
              <a:solidFill>
                <a:schemeClr val="tx1"/>
              </a:solidFill>
              <a:latin typeface="Arial Narrow" panose="020B0606020202030204" pitchFamily="34" charset="0"/>
            </a:endParaRPr>
          </a:p>
        </p:txBody>
      </p:sp>
      <p:sp>
        <p:nvSpPr>
          <p:cNvPr id="38" name="Rectangle: Single Corner Snipped 37">
            <a:extLst>
              <a:ext uri="{FF2B5EF4-FFF2-40B4-BE49-F238E27FC236}">
                <a16:creationId xmlns:a16="http://schemas.microsoft.com/office/drawing/2014/main" id="{4FA1433B-8732-B6D3-490E-7D58E100EF61}"/>
              </a:ext>
            </a:extLst>
          </p:cNvPr>
          <p:cNvSpPr/>
          <p:nvPr/>
        </p:nvSpPr>
        <p:spPr>
          <a:xfrm>
            <a:off x="8595815" y="3838071"/>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a:solidFill>
                  <a:schemeClr val="tx1"/>
                </a:solidFill>
                <a:latin typeface="Arial Narrow" panose="020B0606020202030204" pitchFamily="34" charset="0"/>
                <a:ea typeface="Calibri"/>
                <a:cs typeface="Calibri"/>
              </a:rPr>
              <a:t>Idea</a:t>
            </a:r>
            <a:endParaRPr lang="en-US" sz="1200" dirty="0">
              <a:solidFill>
                <a:schemeClr val="tx1"/>
              </a:solidFill>
              <a:latin typeface="Arial Narrow" panose="020B0606020202030204" pitchFamily="34" charset="0"/>
            </a:endParaRPr>
          </a:p>
        </p:txBody>
      </p:sp>
      <p:sp>
        <p:nvSpPr>
          <p:cNvPr id="39" name="Rectangle: Single Corner Snipped 38">
            <a:extLst>
              <a:ext uri="{FF2B5EF4-FFF2-40B4-BE49-F238E27FC236}">
                <a16:creationId xmlns:a16="http://schemas.microsoft.com/office/drawing/2014/main" id="{A0D4D16D-D919-C3A8-2A51-AC0CCBB348F8}"/>
              </a:ext>
            </a:extLst>
          </p:cNvPr>
          <p:cNvSpPr/>
          <p:nvPr/>
        </p:nvSpPr>
        <p:spPr>
          <a:xfrm>
            <a:off x="9290841" y="5530791"/>
            <a:ext cx="914400" cy="914400"/>
          </a:xfrm>
          <a:prstGeom prst="snip1Rect">
            <a:avLst/>
          </a:prstGeom>
          <a:solidFill>
            <a:srgbClr val="F0E8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dirty="0">
                <a:solidFill>
                  <a:schemeClr val="tx1"/>
                </a:solidFill>
                <a:latin typeface="Arial Narrow" panose="020B0606020202030204" pitchFamily="34" charset="0"/>
                <a:ea typeface="Calibri"/>
                <a:cs typeface="Calibri"/>
              </a:rPr>
              <a:t>Idea</a:t>
            </a:r>
            <a:endParaRPr lang="en-US" sz="12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927351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657ba8f-de3f-44d5-ba2f-712a73f584d7" xsi:nil="true"/>
    <lcf76f155ced4ddcb4097134ff3c332f xmlns="501b982d-4541-426d-95e6-8799ee4ac77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B6BBDA92A2234CAF4D0D5BB0BDCC58" ma:contentTypeVersion="16" ma:contentTypeDescription="Create a new document." ma:contentTypeScope="" ma:versionID="d116b42dac0782a2394f504403556f4f">
  <xsd:schema xmlns:xsd="http://www.w3.org/2001/XMLSchema" xmlns:xs="http://www.w3.org/2001/XMLSchema" xmlns:p="http://schemas.microsoft.com/office/2006/metadata/properties" xmlns:ns2="501b982d-4541-426d-95e6-8799ee4ac779" xmlns:ns3="f657ba8f-de3f-44d5-ba2f-712a73f584d7" targetNamespace="http://schemas.microsoft.com/office/2006/metadata/properties" ma:root="true" ma:fieldsID="3d6ed2bceb8aa068dff50128a4c484d7" ns2:_="" ns3:_="">
    <xsd:import namespace="501b982d-4541-426d-95e6-8799ee4ac779"/>
    <xsd:import namespace="f657ba8f-de3f-44d5-ba2f-712a73f584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1b982d-4541-426d-95e6-8799ee4ac7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eabcfe3-6ca4-44ec-8978-38926539f7f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57ba8f-de3f-44d5-ba2f-712a73f584d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2323ae3-ff5b-4b3d-9abe-4435569a3bcc}" ma:internalName="TaxCatchAll" ma:showField="CatchAllData" ma:web="f657ba8f-de3f-44d5-ba2f-712a73f584d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67394F-42D9-4221-BA3E-DD17EEE7945A}">
  <ds:schemaRefs>
    <ds:schemaRef ds:uri="http://schemas.microsoft.com/sharepoint/v3/contenttype/forms"/>
  </ds:schemaRefs>
</ds:datastoreItem>
</file>

<file path=customXml/itemProps2.xml><?xml version="1.0" encoding="utf-8"?>
<ds:datastoreItem xmlns:ds="http://schemas.openxmlformats.org/officeDocument/2006/customXml" ds:itemID="{0051643A-E0BF-4862-A653-BFD2C29CCCBC}">
  <ds:schemaRefs>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purl.org/dc/dcmitype/"/>
    <ds:schemaRef ds:uri="http://schemas.microsoft.com/office/2006/documentManagement/types"/>
    <ds:schemaRef ds:uri="http://purl.org/dc/elements/1.1/"/>
    <ds:schemaRef ds:uri="f657ba8f-de3f-44d5-ba2f-712a73f584d7"/>
    <ds:schemaRef ds:uri="501b982d-4541-426d-95e6-8799ee4ac779"/>
    <ds:schemaRef ds:uri="http://www.w3.org/XML/1998/namespace"/>
  </ds:schemaRefs>
</ds:datastoreItem>
</file>

<file path=customXml/itemProps3.xml><?xml version="1.0" encoding="utf-8"?>
<ds:datastoreItem xmlns:ds="http://schemas.openxmlformats.org/officeDocument/2006/customXml" ds:itemID="{30154855-933D-43B9-99C4-7B361F8837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1b982d-4541-426d-95e6-8799ee4ac779"/>
    <ds:schemaRef ds:uri="f657ba8f-de3f-44d5-ba2f-712a73f584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3722</TotalTime>
  <Words>3027</Words>
  <Application>Microsoft Office PowerPoint</Application>
  <PresentationFormat>Widescreen</PresentationFormat>
  <Paragraphs>266</Paragraphs>
  <Slides>22</Slides>
  <Notes>5</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22</vt:i4>
      </vt:variant>
    </vt:vector>
  </HeadingPairs>
  <TitlesOfParts>
    <vt:vector size="36" baseType="lpstr">
      <vt:lpstr>Aptos</vt:lpstr>
      <vt:lpstr>Aptos Display</vt:lpstr>
      <vt:lpstr>Arial</vt:lpstr>
      <vt:lpstr>Arial Black</vt:lpstr>
      <vt:lpstr>Arial Narrow</vt:lpstr>
      <vt:lpstr>Calibri</vt:lpstr>
      <vt:lpstr>Calibri Light</vt:lpstr>
      <vt:lpstr>Century Gothic</vt:lpstr>
      <vt:lpstr>Office Theme</vt:lpstr>
      <vt:lpstr>1_Office Theme</vt:lpstr>
      <vt:lpstr>2_Custom Design</vt:lpstr>
      <vt:lpstr>Custom Design</vt:lpstr>
      <vt:lpstr>1_Custom Design</vt:lpstr>
      <vt:lpstr>3_Custom Design</vt:lpstr>
      <vt:lpstr>Bridging Health Equity Gaps: Strategies for Transformative Change</vt:lpstr>
      <vt:lpstr>Presentation Objectives</vt:lpstr>
      <vt:lpstr> </vt:lpstr>
      <vt:lpstr>Current Landscape</vt:lpstr>
      <vt:lpstr>PowerPoint Presentation</vt:lpstr>
      <vt:lpstr>PowerPoint Presentation</vt:lpstr>
      <vt:lpstr>PowerPoint Presentation</vt:lpstr>
      <vt:lpstr>Peek at the data</vt:lpstr>
      <vt:lpstr>PowerPoint Presentation</vt:lpstr>
      <vt:lpstr>Process Map for Starting CGM</vt:lpstr>
      <vt:lpstr>PowerPoint Presentation</vt:lpstr>
      <vt:lpstr>Ideal Environment</vt:lpstr>
      <vt:lpstr>Unwritten Story</vt:lpstr>
      <vt:lpstr>PowerPoint Presentation</vt:lpstr>
      <vt:lpstr>PowerPoint Presentation</vt:lpstr>
      <vt:lpstr>Voice of the Customer: Problems and Ideas</vt:lpstr>
      <vt:lpstr>Bridge for Health Equity</vt:lpstr>
      <vt:lpstr>PowerPoint Presentation</vt:lpstr>
      <vt:lpstr>Practical strategies that can be applied to any project </vt:lpstr>
      <vt:lpstr>PowerPoint Presentation</vt:lpstr>
      <vt:lpstr>Results</vt:lpstr>
      <vt:lpstr>Call to Action</vt:lpstr>
    </vt:vector>
  </TitlesOfParts>
  <Company>Cincinnati Children's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Health Equity Gaps: Strategies for Transformative Change</dc:title>
  <dc:creator>Grant, Amy</dc:creator>
  <cp:lastModifiedBy>Grant, Amy</cp:lastModifiedBy>
  <cp:revision>6</cp:revision>
  <dcterms:created xsi:type="dcterms:W3CDTF">2024-04-01T18:47:20Z</dcterms:created>
  <dcterms:modified xsi:type="dcterms:W3CDTF">2024-05-06T18:52:15Z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0x0101008EB6BBDA92A2234CAF4D0D5BB0BDCC58</vt:lpwstr>
  </property>
  <property fmtid="{D5CDD505-2E9C-101B-9397-08002B2CF9AE}" pid="3" name="MediaServiceImageTags">
    <vt:lpwstr/>
  </property>
</Properties>
</file>