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61" r:id="rId4"/>
    <p:sldId id="262" r:id="rId5"/>
    <p:sldId id="267" r:id="rId6"/>
    <p:sldId id="265" r:id="rId7"/>
    <p:sldId id="266" r:id="rId8"/>
    <p:sldId id="264" r:id="rId9"/>
    <p:sldId id="268" r:id="rId10"/>
    <p:sldId id="273" r:id="rId11"/>
    <p:sldId id="272" r:id="rId12"/>
    <p:sldId id="269"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FEFEE0-0A18-7845-AAAA-73D502FFC3ED}" v="3" dt="2024-03-01T19:38:13.5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128" d="100"/>
          <a:sy n="128" d="100"/>
        </p:scale>
        <p:origin x="4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E338EC-7E1A-4D5C-9A19-5B8A61C6AF29}" type="datetimeFigureOut">
              <a:rPr lang="en-US" smtClean="0"/>
              <a:t>3/1/24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9E8D96-091F-4A6F-9BD9-5987C070EEC1}" type="slidenum">
              <a:rPr lang="en-US" smtClean="0"/>
              <a:t>‹#›</a:t>
            </a:fld>
            <a:endParaRPr lang="en-US"/>
          </a:p>
        </p:txBody>
      </p:sp>
    </p:spTree>
    <p:extLst>
      <p:ext uri="{BB962C8B-B14F-4D97-AF65-F5344CB8AC3E}">
        <p14:creationId xmlns:p14="http://schemas.microsoft.com/office/powerpoint/2010/main" val="3615836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048C-DE4B-452C-8307-F05F104FFBA8}" type="slidenum">
              <a:rPr lang="en-US" smtClean="0"/>
              <a:t>2</a:t>
            </a:fld>
            <a:endParaRPr lang="en-US"/>
          </a:p>
        </p:txBody>
      </p:sp>
    </p:spTree>
    <p:extLst>
      <p:ext uri="{BB962C8B-B14F-4D97-AF65-F5344CB8AC3E}">
        <p14:creationId xmlns:p14="http://schemas.microsoft.com/office/powerpoint/2010/main" val="1093893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B938676B-AA56-4D6C-B471-8F551A92C3A8}"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162333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Ended up fixing how the CGMs were prescribed to get these patients on CGM with appropriate coverage</a:t>
            </a:r>
          </a:p>
        </p:txBody>
      </p:sp>
      <p:sp>
        <p:nvSpPr>
          <p:cNvPr id="4" name="Slide Number Placeholder 3"/>
          <p:cNvSpPr>
            <a:spLocks noGrp="1"/>
          </p:cNvSpPr>
          <p:nvPr>
            <p:ph type="sldNum" sz="quarter" idx="5"/>
          </p:nvPr>
        </p:nvSpPr>
        <p:spPr/>
        <p:txBody>
          <a:bodyPr/>
          <a:lstStyle/>
          <a:p>
            <a:fld id="{D29E8D96-091F-4A6F-9BD9-5987C070EEC1}" type="slidenum">
              <a:rPr lang="en-US" smtClean="0"/>
              <a:t>4</a:t>
            </a:fld>
            <a:endParaRPr lang="en-US"/>
          </a:p>
        </p:txBody>
      </p:sp>
    </p:spTree>
    <p:extLst>
      <p:ext uri="{BB962C8B-B14F-4D97-AF65-F5344CB8AC3E}">
        <p14:creationId xmlns:p14="http://schemas.microsoft.com/office/powerpoint/2010/main" val="2272311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Ended up fixing how the CGMs were prescribed to get these patients on CGM with appropriate coverage</a:t>
            </a:r>
          </a:p>
        </p:txBody>
      </p:sp>
      <p:sp>
        <p:nvSpPr>
          <p:cNvPr id="4" name="Slide Number Placeholder 3"/>
          <p:cNvSpPr>
            <a:spLocks noGrp="1"/>
          </p:cNvSpPr>
          <p:nvPr>
            <p:ph type="sldNum" sz="quarter" idx="5"/>
          </p:nvPr>
        </p:nvSpPr>
        <p:spPr/>
        <p:txBody>
          <a:bodyPr/>
          <a:lstStyle/>
          <a:p>
            <a:fld id="{D29E8D96-091F-4A6F-9BD9-5987C070EEC1}" type="slidenum">
              <a:rPr lang="en-US" smtClean="0"/>
              <a:t>5</a:t>
            </a:fld>
            <a:endParaRPr lang="en-US"/>
          </a:p>
        </p:txBody>
      </p:sp>
    </p:spTree>
    <p:extLst>
      <p:ext uri="{BB962C8B-B14F-4D97-AF65-F5344CB8AC3E}">
        <p14:creationId xmlns:p14="http://schemas.microsoft.com/office/powerpoint/2010/main" val="403018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B938676B-AA56-4D6C-B471-8F551A92C3A8}"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2066191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25AE70-8624-49BB-B6F0-2C25D1A49322}" type="datetimeFigureOut">
              <a:rPr lang="en-US" smtClean="0"/>
              <a:t>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DFB18-1288-41C4-A054-33EACAEC49CB}" type="slidenum">
              <a:rPr lang="en-US" smtClean="0"/>
              <a:t>‹#›</a:t>
            </a:fld>
            <a:endParaRPr lang="en-US"/>
          </a:p>
        </p:txBody>
      </p:sp>
    </p:spTree>
    <p:extLst>
      <p:ext uri="{BB962C8B-B14F-4D97-AF65-F5344CB8AC3E}">
        <p14:creationId xmlns:p14="http://schemas.microsoft.com/office/powerpoint/2010/main" val="2561027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25AE70-8624-49BB-B6F0-2C25D1A49322}" type="datetimeFigureOut">
              <a:rPr lang="en-US" smtClean="0"/>
              <a:t>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DFB18-1288-41C4-A054-33EACAEC49CB}" type="slidenum">
              <a:rPr lang="en-US" smtClean="0"/>
              <a:t>‹#›</a:t>
            </a:fld>
            <a:endParaRPr lang="en-US"/>
          </a:p>
        </p:txBody>
      </p:sp>
    </p:spTree>
    <p:extLst>
      <p:ext uri="{BB962C8B-B14F-4D97-AF65-F5344CB8AC3E}">
        <p14:creationId xmlns:p14="http://schemas.microsoft.com/office/powerpoint/2010/main" val="4090835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25AE70-8624-49BB-B6F0-2C25D1A49322}" type="datetimeFigureOut">
              <a:rPr lang="en-US" smtClean="0"/>
              <a:t>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DFB18-1288-41C4-A054-33EACAEC49CB}" type="slidenum">
              <a:rPr lang="en-US" smtClean="0"/>
              <a:t>‹#›</a:t>
            </a:fld>
            <a:endParaRPr lang="en-US"/>
          </a:p>
        </p:txBody>
      </p:sp>
    </p:spTree>
    <p:extLst>
      <p:ext uri="{BB962C8B-B14F-4D97-AF65-F5344CB8AC3E}">
        <p14:creationId xmlns:p14="http://schemas.microsoft.com/office/powerpoint/2010/main" val="1887779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25AE70-8624-49BB-B6F0-2C25D1A49322}" type="datetimeFigureOut">
              <a:rPr lang="en-US" smtClean="0"/>
              <a:t>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DFB18-1288-41C4-A054-33EACAEC49CB}" type="slidenum">
              <a:rPr lang="en-US" smtClean="0"/>
              <a:t>‹#›</a:t>
            </a:fld>
            <a:endParaRPr lang="en-US"/>
          </a:p>
        </p:txBody>
      </p:sp>
    </p:spTree>
    <p:extLst>
      <p:ext uri="{BB962C8B-B14F-4D97-AF65-F5344CB8AC3E}">
        <p14:creationId xmlns:p14="http://schemas.microsoft.com/office/powerpoint/2010/main" val="1759312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25AE70-8624-49BB-B6F0-2C25D1A49322}" type="datetimeFigureOut">
              <a:rPr lang="en-US" smtClean="0"/>
              <a:t>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DFB18-1288-41C4-A054-33EACAEC49CB}" type="slidenum">
              <a:rPr lang="en-US" smtClean="0"/>
              <a:t>‹#›</a:t>
            </a:fld>
            <a:endParaRPr lang="en-US"/>
          </a:p>
        </p:txBody>
      </p:sp>
    </p:spTree>
    <p:extLst>
      <p:ext uri="{BB962C8B-B14F-4D97-AF65-F5344CB8AC3E}">
        <p14:creationId xmlns:p14="http://schemas.microsoft.com/office/powerpoint/2010/main" val="345696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25AE70-8624-49BB-B6F0-2C25D1A49322}" type="datetimeFigureOut">
              <a:rPr lang="en-US" smtClean="0"/>
              <a:t>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DFB18-1288-41C4-A054-33EACAEC49CB}" type="slidenum">
              <a:rPr lang="en-US" smtClean="0"/>
              <a:t>‹#›</a:t>
            </a:fld>
            <a:endParaRPr lang="en-US"/>
          </a:p>
        </p:txBody>
      </p:sp>
    </p:spTree>
    <p:extLst>
      <p:ext uri="{BB962C8B-B14F-4D97-AF65-F5344CB8AC3E}">
        <p14:creationId xmlns:p14="http://schemas.microsoft.com/office/powerpoint/2010/main" val="307136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25AE70-8624-49BB-B6F0-2C25D1A49322}" type="datetimeFigureOut">
              <a:rPr lang="en-US" smtClean="0"/>
              <a:t>3/1/24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3DFB18-1288-41C4-A054-33EACAEC49CB}" type="slidenum">
              <a:rPr lang="en-US" smtClean="0"/>
              <a:t>‹#›</a:t>
            </a:fld>
            <a:endParaRPr lang="en-US"/>
          </a:p>
        </p:txBody>
      </p:sp>
    </p:spTree>
    <p:extLst>
      <p:ext uri="{BB962C8B-B14F-4D97-AF65-F5344CB8AC3E}">
        <p14:creationId xmlns:p14="http://schemas.microsoft.com/office/powerpoint/2010/main" val="197370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25AE70-8624-49BB-B6F0-2C25D1A49322}" type="datetimeFigureOut">
              <a:rPr lang="en-US" smtClean="0"/>
              <a:t>3/1/24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3DFB18-1288-41C4-A054-33EACAEC49CB}" type="slidenum">
              <a:rPr lang="en-US" smtClean="0"/>
              <a:t>‹#›</a:t>
            </a:fld>
            <a:endParaRPr lang="en-US"/>
          </a:p>
        </p:txBody>
      </p:sp>
    </p:spTree>
    <p:extLst>
      <p:ext uri="{BB962C8B-B14F-4D97-AF65-F5344CB8AC3E}">
        <p14:creationId xmlns:p14="http://schemas.microsoft.com/office/powerpoint/2010/main" val="225358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5AE70-8624-49BB-B6F0-2C25D1A49322}" type="datetimeFigureOut">
              <a:rPr lang="en-US" smtClean="0"/>
              <a:t>3/1/24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3DFB18-1288-41C4-A054-33EACAEC49CB}" type="slidenum">
              <a:rPr lang="en-US" smtClean="0"/>
              <a:t>‹#›</a:t>
            </a:fld>
            <a:endParaRPr lang="en-US"/>
          </a:p>
        </p:txBody>
      </p:sp>
    </p:spTree>
    <p:extLst>
      <p:ext uri="{BB962C8B-B14F-4D97-AF65-F5344CB8AC3E}">
        <p14:creationId xmlns:p14="http://schemas.microsoft.com/office/powerpoint/2010/main" val="1930160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25AE70-8624-49BB-B6F0-2C25D1A49322}" type="datetimeFigureOut">
              <a:rPr lang="en-US" smtClean="0"/>
              <a:t>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DFB18-1288-41C4-A054-33EACAEC49CB}" type="slidenum">
              <a:rPr lang="en-US" smtClean="0"/>
              <a:t>‹#›</a:t>
            </a:fld>
            <a:endParaRPr lang="en-US"/>
          </a:p>
        </p:txBody>
      </p:sp>
    </p:spTree>
    <p:extLst>
      <p:ext uri="{BB962C8B-B14F-4D97-AF65-F5344CB8AC3E}">
        <p14:creationId xmlns:p14="http://schemas.microsoft.com/office/powerpoint/2010/main" val="390824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25AE70-8624-49BB-B6F0-2C25D1A49322}" type="datetimeFigureOut">
              <a:rPr lang="en-US" smtClean="0"/>
              <a:t>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DFB18-1288-41C4-A054-33EACAEC49CB}" type="slidenum">
              <a:rPr lang="en-US" smtClean="0"/>
              <a:t>‹#›</a:t>
            </a:fld>
            <a:endParaRPr lang="en-US"/>
          </a:p>
        </p:txBody>
      </p:sp>
    </p:spTree>
    <p:extLst>
      <p:ext uri="{BB962C8B-B14F-4D97-AF65-F5344CB8AC3E}">
        <p14:creationId xmlns:p14="http://schemas.microsoft.com/office/powerpoint/2010/main" val="281512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5AE70-8624-49BB-B6F0-2C25D1A49322}" type="datetimeFigureOut">
              <a:rPr lang="en-US" smtClean="0"/>
              <a:t>3/1/24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DFB18-1288-41C4-A054-33EACAEC49CB}" type="slidenum">
              <a:rPr lang="en-US" smtClean="0"/>
              <a:t>‹#›</a:t>
            </a:fld>
            <a:endParaRPr lang="en-US"/>
          </a:p>
        </p:txBody>
      </p:sp>
    </p:spTree>
    <p:extLst>
      <p:ext uri="{BB962C8B-B14F-4D97-AF65-F5344CB8AC3E}">
        <p14:creationId xmlns:p14="http://schemas.microsoft.com/office/powerpoint/2010/main" val="3632573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T1D Technology Equity Project</a:t>
            </a:r>
          </a:p>
        </p:txBody>
      </p:sp>
      <p:sp>
        <p:nvSpPr>
          <p:cNvPr id="3" name="Subtitle 2"/>
          <p:cNvSpPr>
            <a:spLocks noGrp="1"/>
          </p:cNvSpPr>
          <p:nvPr>
            <p:ph type="subTitle" idx="1"/>
          </p:nvPr>
        </p:nvSpPr>
        <p:spPr>
          <a:xfrm>
            <a:off x="1350682" y="4870824"/>
            <a:ext cx="10005951" cy="1458258"/>
          </a:xfrm>
        </p:spPr>
        <p:txBody>
          <a:bodyPr anchor="ctr">
            <a:normAutofit/>
          </a:bodyPr>
          <a:lstStyle/>
          <a:p>
            <a:pPr algn="l"/>
            <a:r>
              <a:rPr lang="en-US" dirty="0"/>
              <a:t>Grady Memorial Hospital</a:t>
            </a:r>
            <a:endParaRPr lang="en-US"/>
          </a:p>
        </p:txBody>
      </p:sp>
    </p:spTree>
    <p:extLst>
      <p:ext uri="{BB962C8B-B14F-4D97-AF65-F5344CB8AC3E}">
        <p14:creationId xmlns:p14="http://schemas.microsoft.com/office/powerpoint/2010/main" val="3791784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577" y="418242"/>
            <a:ext cx="7776658" cy="1642970"/>
          </a:xfrm>
        </p:spPr>
        <p:txBody>
          <a:bodyPr anchor="b">
            <a:normAutofit/>
          </a:bodyPr>
          <a:lstStyle/>
          <a:p>
            <a:r>
              <a:rPr lang="en-US" sz="3700" dirty="0"/>
              <a:t>Health Literacy/Education and Support</a:t>
            </a:r>
            <a:br>
              <a:rPr lang="en-US" sz="3700" dirty="0"/>
            </a:br>
            <a:r>
              <a:rPr lang="en-US" sz="3700" dirty="0"/>
              <a:t>PDSA 1</a:t>
            </a:r>
          </a:p>
        </p:txBody>
      </p:sp>
      <p:sp>
        <p:nvSpPr>
          <p:cNvPr id="6" name="Content Placeholder 5"/>
          <p:cNvSpPr>
            <a:spLocks noGrp="1"/>
          </p:cNvSpPr>
          <p:nvPr>
            <p:ph idx="1"/>
          </p:nvPr>
        </p:nvSpPr>
        <p:spPr>
          <a:xfrm>
            <a:off x="430695" y="2061212"/>
            <a:ext cx="11330609" cy="4576678"/>
          </a:xfrm>
        </p:spPr>
        <p:txBody>
          <a:bodyPr vert="horz" lIns="91440" tIns="45720" rIns="91440" bIns="45720" rtlCol="0" anchor="t">
            <a:normAutofit fontScale="92500" lnSpcReduction="10000"/>
          </a:bodyPr>
          <a:lstStyle/>
          <a:p>
            <a:pPr marL="0" indent="0">
              <a:buNone/>
            </a:pPr>
            <a:r>
              <a:rPr lang="en-US" sz="1600" b="1" dirty="0"/>
              <a:t>Intervention</a:t>
            </a:r>
            <a:r>
              <a:rPr lang="en-US" sz="1600" dirty="0"/>
              <a:t>: Schedule patient for more CGM education using existing template</a:t>
            </a:r>
            <a:endParaRPr lang="en-US" sz="1600" b="1" dirty="0"/>
          </a:p>
          <a:p>
            <a:pPr marL="0" indent="0">
              <a:buNone/>
            </a:pPr>
            <a:r>
              <a:rPr lang="en-US" sz="1600" b="1" dirty="0"/>
              <a:t>Plan</a:t>
            </a:r>
            <a:r>
              <a:rPr lang="en-US" sz="1600" dirty="0"/>
              <a:t>: Use existing GOC template to schedule CDCES classes vs. individualized CGM education appointments</a:t>
            </a:r>
          </a:p>
          <a:p>
            <a:pPr marL="0" indent="0">
              <a:buNone/>
            </a:pPr>
            <a:r>
              <a:rPr lang="en-US" sz="1600" dirty="0"/>
              <a:t>We predict an increase in attendance of CDE-led classes with same-day scheduling as available clinic appointments, as well as increased CDE availability.</a:t>
            </a:r>
          </a:p>
          <a:p>
            <a:pPr marL="0" indent="0">
              <a:buNone/>
            </a:pPr>
            <a:r>
              <a:rPr lang="en-US" sz="1600" b="1" dirty="0"/>
              <a:t>Do</a:t>
            </a:r>
            <a:r>
              <a:rPr lang="en-US" sz="1600" dirty="0"/>
              <a:t>: </a:t>
            </a:r>
          </a:p>
          <a:p>
            <a:pPr marL="0" indent="0">
              <a:buNone/>
            </a:pPr>
            <a:r>
              <a:rPr lang="en-US" sz="1600" dirty="0"/>
              <a:t>1. Identify patients within the GOC clinic using CGM scheduled for follow up in the next 1-2 months</a:t>
            </a:r>
          </a:p>
          <a:p>
            <a:pPr marL="0" indent="0">
              <a:buNone/>
            </a:pPr>
            <a:r>
              <a:rPr lang="en-US" sz="1600" dirty="0"/>
              <a:t>2. CDCES outreach to schedule identified patients for class sessions on same day as this next appointment (avoids additional appointment)</a:t>
            </a:r>
          </a:p>
          <a:p>
            <a:pPr marL="0" indent="0">
              <a:buNone/>
            </a:pPr>
            <a:r>
              <a:rPr lang="en-US" sz="1600" b="1" dirty="0"/>
              <a:t>Study</a:t>
            </a:r>
            <a:r>
              <a:rPr lang="en-US" sz="1600" dirty="0"/>
              <a:t>: </a:t>
            </a:r>
          </a:p>
          <a:p>
            <a:pPr marL="0" indent="0">
              <a:buNone/>
            </a:pPr>
            <a:r>
              <a:rPr lang="en-US" sz="1600" dirty="0"/>
              <a:t>1. Low rates of class attendance despite same-day clinic appointments</a:t>
            </a:r>
          </a:p>
          <a:p>
            <a:pPr marL="0" indent="0">
              <a:buNone/>
            </a:pPr>
            <a:r>
              <a:rPr lang="en-US" sz="1600" dirty="0"/>
              <a:t>2. Many patients declined option for CGM education in group class setting</a:t>
            </a:r>
          </a:p>
          <a:p>
            <a:pPr marL="0" indent="0">
              <a:buNone/>
            </a:pPr>
            <a:r>
              <a:rPr lang="en-US" sz="1600" dirty="0"/>
              <a:t>3. Competing scheduling for clinic visits and urgent needs</a:t>
            </a:r>
          </a:p>
          <a:p>
            <a:pPr marL="0" indent="0">
              <a:buNone/>
            </a:pPr>
            <a:r>
              <a:rPr lang="en-US" sz="1600" dirty="0"/>
              <a:t>4. Unanticipated patient conflicts for extended appointments</a:t>
            </a:r>
          </a:p>
          <a:p>
            <a:pPr marL="0" indent="0">
              <a:buNone/>
            </a:pPr>
            <a:r>
              <a:rPr lang="en-US" sz="1600" dirty="0"/>
              <a:t>5. Concern for low interest in group education setting vs. need to change curriculum content</a:t>
            </a:r>
          </a:p>
          <a:p>
            <a:pPr marL="0" indent="0">
              <a:buNone/>
            </a:pPr>
            <a:r>
              <a:rPr lang="en-US" sz="1600" dirty="0"/>
              <a:t>6. Need for clinic template changes overall (unexpected)</a:t>
            </a:r>
          </a:p>
          <a:p>
            <a:pPr marL="0" indent="0">
              <a:buNone/>
            </a:pPr>
            <a:r>
              <a:rPr lang="en-US" sz="1600" b="1" dirty="0"/>
              <a:t>Act</a:t>
            </a:r>
            <a:r>
              <a:rPr lang="en-US" sz="1600" dirty="0"/>
              <a:t>: Modification of clinic template to cap number of provider visits and create dedicated CDE appointment slots.</a:t>
            </a:r>
          </a:p>
        </p:txBody>
      </p:sp>
      <p:sp>
        <p:nvSpPr>
          <p:cNvPr id="5" name="AutoShape 2" descr="data:image/png;base64,iVBORw0KGgoAAAANSUhEUgAAAV0AAAHdCAYAAAC+OKpvAAAAAXNSR0IArs4c6QAAIABJREFUeF7sXQeYE+XaPZlMerZXYOmIoiLILip2wYYde2/X3v0tqNjAXq5XsfeCBXvvglhAQHqR3jvbS9pMZvI/501mb4y7kMXV6/VmeJa0yZRvMuc733nP+342/HmL7c/bVWZPmRbItECmBdJqgVhaa7XjSn8mEP6Z+2rHJspsKtMCmRb4G7fA3xJ0/wiw/SO2+Tf+XWVOLdMCf+sWaA/gbI9tpNXIfwZ4tfc+2nt7aTVUZqVMC2Ra4C/dAr8XNH/v99NunD8SwLa27a19vqWTsJ1wwglpn2RmxUwLZFrg79kCb7/9Nk+sLYDZlnXbuu20Gvn3AN/WdrC1bW/t89a2L9/LgO7Wmj/zeaYF/v4tkADdtoDjfzXo/i7QTPk5tIm5VlZWbuu+//6/wswZZlrgf6wFioqKWgXSNJlwW4C4Leu2eCV+D3ht63dTv9cqc90auDY2Nm7rMfyP/Swzp5tpgf/+FsjKykoL8JJBOIkJb40Np7XtNkoZ7Qa6bQG61tb9FbNtDVy3BqqhUKgtx/Lf/6vLnEGmBf6HW8Dj8aQFjK2Bc0uMeAtMeGv72trnrV6pbQGtdL/T0nrN71GTTQXbVJBNBVVN07a472g0mu6x/Q//dDOnnmmB/44WUFU1LWBzOp2/Wi8VnFNBuBUmnLqvre17a5+3C+huDdBaBNnkgNfvBVmCardu3Vo9mUgksrVj/O/4tWWOMtMCmRaAy+XaKrCtXLkSqeD8O0G4tX229f3/COj+SqvdEuC2xmhTmStfd+7cuflktsZ8dV3PgHDm5s20wF+8BRwOx1bBlaeQCqZ8b82aNb8B3dZAeEsM2GK/b7/9dlvBNa1jT74E6YDS1tZpleGmy2yTwdMC2g4dOvxqu6kAmwqoGWnhL35nZQ4v0wLb0AKtSQypQJ0KyBZLTmbCrTFgS35oQXZoCVDbCsq/OeutASq/sLV1WnQj7L///s3vt6bVWkBqAab1aJqmrUOHDtgSsBqG8av9pr7ehuub+UqmBTIt8BdrAbvd3iLIpb6fDM4WIBNkk5nw1hhwMvhuwf/7h4Jum8D2hBNOaF7fYrgW2LYkH6QyWguALaC1Pk8F09zcXNlPKrPNgO5f7G7JHE6mBdqpBVoC3lQAraurEzC01rU+TwZgfr4lBmzJD2ky320G3y0B6zaB7pYAN5nZEjRTGW0y0FogynWSr112dra8TgXZ1PVaut4ZYG6nuyCzmUwLtGMLtMZmk3ehKMqvQC71Ow0NDfK5tZ71eTIIb4kBW9JDa8DbAvP9U0H3VyCYDsNNBltqtS2xWgsQyWQJvskAmQrAPp+v+RiS19sa8GZAtx3vlMymMi3QTi2wNdDdEuAGAoGtgi0Pk0yY+yEDbgl8+X5rwMvvbyHQ1mbw3Ram2yLotsRwW9JsS0pKbC1JCAREgmYyk7VA1PqMJ58MuMmMd0uAuzUwbqffTmYzmRbItMDvaIFUcE2H6bYGutxWMtutr6+X1xbwctsE3w0bNgg7JuhakkQy+KZKDS24G/5Q0N0mhltWVmaz/LMEYQJuMpNNZrZJwCvyQTLDTQZej8fzq2OxQLU1cM2A7u+4EzJfzbTAn9QCrYFu6vvW61Ao9BuWmywvEJCTXxNwWwNfAi31XsvtwNdb0XgtsN2aZew3n7eF6W4Tw02VEyzATWa21nM+kskSJJMBl69jsZjs3+12Nx+HBabWZ9ZvIxVkM6D7J901md1kWqAdWqA1kLXZbM0AZq0TDoflPeszvm+xXD4SeAm21nvUfq3nqXpvstshVW7YAuP900BXaie0JilYmWNkuKnstiVmS6BNBl4yWQJl8h8bluDK9zweD1pjtxYApwJtKjC3w28js4lMC2RaoJ1aIBlQuclU4E0GVevzUCjUvB4/t75jAS+ZsMPhMC2QtZhvssyQ7Hqw9F6C74YNG0RuaI3xptRs2BLwtgvTFaZp+XCTbWEEWALuihUrQu10LTKbybRApgUyLZBWC/Tt27eLBcgWCEciEQHdZOBNBuJU5msB76ZNm5p13pY03gkTJqTKC2lruy1mk7VwhtZ6rTJcfoegSw3322+/zYBuWj+TzEqZFsi0QHu1QL9+/XrY7fZmkI1EIjELfFVVNcl8Cb4EXbLdZObb1NQk7yU7HLaB8cqAPOV80mK6LWaYWZlprTFc7ogslxrupEmTgu3VkJntZFog0wKZFkinBcrLy7fTdd20gJaPBF4CLp9bwMtHgivB1wLeQCDQLEMkA28q400NrqXBeLcIuq0F1eR9y4+brONamWYWw7U03GnTpgXSaaTMOpkWyLRApgXaqwX69eu3g6IoFtM1NU0TZmsBLgGYTNgCX0tmCIfDzYCbynh9Pp9JV8PatWtb9PG24N9tE9NNG3Sp4yYDrsVwraDZ7Nmzm9qrITPbybRApgUyLZBOCwwYMGAngq6u6wRbAdIE8Fqgys/Ick26HiwpguBrAW8q4/V4PGaqzMBjSWa8BN4k/25aoJtWui+ZbmssNxl0Q6GQMn/+/MZ0GimzTqYFMi2QaYH2aoGKiopdyGoNwxA5IRqNEmx/xXwJtBbwkvESmBlsSwZep9NpWn5el8vFz2JbkhkSoJuq57bq4yXgpgO6ti25FQi6VqZZJBJRFi5c2NBeDZnZTqYFMi2QaYF0WqB///4DEnquScDlc4KsBb7JgGsBbyIbzUwFXovxEoDpaKiqqhKpwspcs6xkln93C9pui5ruFmWFxMm2CrpFRUVKshc3KytLmTx5cn06jZRZJ9MCmRbItEB7tcCuu+66G5ktmS4fLQC2XhN8k4E3+bnT6TQ0TRPGy+Ca5XCwNN6WZAZKDG1ImmgG3y0x3WabGBslmelSz7U8uQUFBUpyaq/f71emTZtW114NmdlOpgUyLZBpgXRaYMCAAXsmg64FtnyPgKuqqpEKvARaygwOh8PgowW8oVBIHA4W6G5JZiDwtiWg1hLotprum5wIEQwGlVRZgVllBN2ZM2fWptNImXUyLZBpgUwLtFcLlJeX72u32w0LbFt4NMhuuYLFcgnEFtjyUdd1I1XfpaTQ2NgoMkOqm8Fiu+0OugygtZR5pmmaUlhY2FzARtd1xefzKXPmzKlpr4bMbCfTApkWyLRAOi3Qv3//wYqiGKls1wLixOOvgDcajTYDMNkutV2CL90MBN9kmcFiuy0lTVhsNx0Xw9aYbnMGWirotqTlMohG4J03b151Oo2UWSfTApkWyLRAe7XAgAEDDrLZWJ7FpKZr8DHxWoDYNE0CLIku2a1IDXxkUI2Aaz1aQTUCbrLMwKDalrTdFlwMLc6xtiXQ/U2NhWQtl5lngUBAJAZLViDz9Xg8ypQpU6raqyEz28m0QKYFMi2QTguUl5cPTQVZC2ytx1TgtaQGPhJ4qekyqJbsZiD4bknbzcnJMdNwMVinIOUSW0z7bS0DLTWARnZrgS5ZrtvtZiCtMp1GyqyTaYFMC2RaoL1aoKKi4ohUpktmS6C1/qzXyY8W4xUK/G+9V7Rdi+1a1rGWtN1k0E1H200LdFMz0MLhsEJfLhMhCLiWlstHMt0ZM2ZsbktDbtq0CVdddRVTjXHssce25au/Wnf+/Pny2jRNPPXUU3j88ce3eVtt+WIwGMTIkSNx9tlnoU+fHdvy1T90XbbriBE34fbbR2L58uUoLy/nzBtb3efkyZPx1Vdf4bLLLsMtt96C6dOm45hjjsE111yDxsZG3HLLLZg0aRL22H133Hvfffjss8/AUnf//Oc/EQgEcPvtt2OvvfbCxo0bcccdd8DpdLIYEm677TYcdtjh2Gefvbd6DOmuwO3yHM8//wL07t2b5UYxZ84cDBkyJN1NZNb7m7TArrvuekwiGUKkhYTEIJJCS8CrqmqU71NiSGa81HnJeBlsI+i63W6DMgM1XZaCtLTdrKws00oPbktArc2ga7kW8vPzRVqgL9fScslyCbyzZ8/e1Jbr+M477wjg8sbmc7vdLl/XdR3ffvstfH4f9tpzLzQ0NAgYdO7cGbvvvjsWLVoE1tTkzV1RUYHrrrsWVVXVctO/9tpruO6667Bx0ybU1taic1kZ8vLysHbtWvTdZRfMmDZNHpuaAhg3bhy23743dt55Z7lhd9hhB6xbvw5ulxv5+fn45ptvUFBQIEBis8UHBuvXr8esWbPQsWNHeX3hhRdi1KiR6FDaEb226wVO/UyA41TyPObcvFwM2mMQ6uvr8fXXXzefA4Hx++9/QK9ePbHrrrvK96ZNmyb7Ki4ulm3z/LheTU0NevTogdVr1qC0tBTb9eqF2bNnY9Gihdh//wOQnZ0NdjxsNx5nt27dMGrkKBx+xOG4/PLL8cQTT2Dw4MFyPG63W4BpwYIFLFQkwLj99tvL/k4//XTsu+++WLFiBT788EOcddZZePjhh6Vduf0ffvgBF110EZ5++mkcdthhrGkq4Erw5fQn//jHP3D3Pfdg8k8/SbtwHYLjqFGjcOSRR6Bbt+747rvvpJ132WUX2SfPjefeZ4c+WLDgF3Tr3gNNTY2YOHEi+vbtiz59+mDJkiX4Zf4v2He/feVazpg5AxvWb8Dw66/Hc88/jz322APPP/+8gPuMGTPknNjWPXr2QPmA8rb8JDPr/he2wIABA463tFw+xmIxarkCuHyekBYEaAnEsVgsaum7qaBrWcgoM1igS7ab6tutrKyUNOE2gK5IC1uVFyyma0kLlmuBYEuLGNkuGW44HLY7nU4mR2xsyzU7/fTTsHlzpQDLRx99hK5du8rXb731Vrwxdiy0SAT33nuvgMWUKVPkBiaLff311zF16lRO7YM999xTQII3Lm/u9957D0cffbRso7CwUG5AggHfJ7Dvv99+ePiRR/Dggw9i8eIlMIyo3KzPPvusbPu5556T7xEMPv/iC3jcbtx///30KwtwnnzyyeDUHsFgAGeffQ5+/PFHnHnmmXJMj44ejdGPPoo+fXaQTmDMmDEChPw+gennn6dB1zXcffc9eOedt7F02TLk5ubilptvlmOvq6tFx46d8PrrryE7O0e+z/Pwer3SLg6nE9nZWbjpxptw7bXXQlFs6Ny5C2644Qacc+65KCzIx8aNm/DQQw/hySefwv7774d77rkHN954I8jKef5ss6uvvhrTp0/H+PHj5fmVV14pndLxxx8vAH3KKafgzjvvlA7x559/FvBnG40YMQLDhg2Ta8EO8uOPP5Y24zbq6urw0ksv4b777sPKVatQXVWFJ598EpFIRMCbI5m33npL2o7F6F955RV0795dru0jjzyCZ597FhdccAHOPuscvPjiC8Jc83LzcONNN8p+uZ0dd9xR2prrcRuVmyvx+RefC5O//IrLBXhfHfOqXIuFCxciakTx2KOP4cADD2zLzzKz7n9ZC5SXl5+cDLItAG+U4Gu32y2GK4/8SwquibabHFRzuVwG3QwEX6YHW1ID7WMsdu71ehlgk6BZGi6GtoOu5VqgtEDwTQVdl8ulTJ06dUO612vz5s3Cvk477TS50cmojjvuOAFW3lx8TcAkOLzxxhsCWgRGMi6uQ0ZYVlYmrMsCxBNPPFHkCt6YBNlnnnkGhx9+BE4++SRMmDBBbnDeoARhfkbgvmnECCxZvFhY8csvv4zHH3sMWdnZWLR4ETZv2ozttttO2OKAAQNkaH3iSSfKsJs3PkFj3rx5OPXUU2V7/P4DDzyA3Jwc/PDjjwIWLpdLjpnAQhZGwJ80cWKchXfuLNsga+bnRx11FN5991288cbrGDLkQGmXTz7+GOdfcD5GjbpDQOzYYcOEjbo9HpFSyBj/8Y/z8Pzzz+Hrb77BKSefLAyTbcZjIuDeddddOOOMM/D+++/jlwW/4OF/PYzsrCz03n57kQYI6gTSc889Vxhiv379pBMcNGiQXE4C5RFHHIEXX3xRGO0VV1yBQw45REYBBO6OHTqCUYLNmzZJ21Pm4fXiNniteDwE3RdefEHWZcdCEO/YsQM++eQTAeo333pL2vHUU07B6NGjRTJg2xQVFclv4cQTT8LYsWOx4459hPVff/11OProYzBmzCvYbbfd8dXXX0kHxXM788yzMHnyT9IZ8VjYkbbHsnDJYjQ0xms6xUwDhhmlphUvpRqLNY+GrH3FeDvKf0DMZvsVyxHWY1NgGgbCwUY01tchFAwhZhiybf6ZMOBSYjAMHRED0Ew7VNUFuxofEcp2Y0BU1xHVdMCuQFHsMI0oolEdMTMGVbFBVRVk+f3IzfLDDgN2mHDa7XA4nLCrTih2BxTFIY82RYVNVWFEDRh6BBE9Al3ThJxwu0bMjFeOtcVgxmLSvuGoAVVV0alLZ9g8OYghJueaOHV5lKaw/pcPbGzExDnEv8Fzdrpc2HnHnWW0me5SUVFxGkGVfzabrZnpJt4j4EYTQPwr0E1mu6ZpRpMdDWS6BF3KCwTd1IBadXW1+Hep67YCus2XyHqyRaZr+XNbcy1YoGsF0PjocDjs06ZNW59uQ/HmJiMlqJFl8fkLL7wgsgGHlY899piwQIIBb3ayKn4+e/Ys2O0qjjjicOTl5eNf//qXsF0yLd6w11x7rQA5QZagQ5Zz1JFHCiARiAjQBA0B3SlTcMutt8mwlsyWgDj64YcFjHbuuzPGfTNOwPvmW27GVVdeJaB70kknCbu9+uqrZLhMWYLDch4vwYIgxuE9h8cEAQ6HZ86aifvvuw/Tp8/Ao48+KuzxsKFDMWXqVHz55ZcYMmQwZs2aLQyTzJjHzyE/Qfb777/HOeecI4yfIDx06FAM3G0gcrNz8OA//ynASEAlILGtCNz77LOPsMonnngcN9xwo0gA3AZBl9IMj5GSBAGSLJQLOyB2RhMmfIuhhw7F4UccIR3Y8OHDZQRCcBx62GE468wzMfz64aiqqUb/fv1klLFq1Srk5ObA4/bg0KFDYVcUAd0PPvhAQPfwww8XQNW0CL77/oe4FvzWWzj44IPlOY/v6WeekWOhZMAO+Yfvv8ePEyfhwIOG4OepP0uHQLbLTphATKZPWYrsmpLTl19+gVtuuVXO7eKLLxbpaOTI26FFdDz3fPuA7ouvv4blK1cJYBCQotEITENPgK4JRSQoG6eXghnH4TgemzGY8iQxuLQRH+1QbAr0QC1qN67FxnVrEGhogqFrMPkX1aCqOuxmGE1hoEkHYg4vvL4skXW4OcM0oOk6woGg7NPpdsNms0OLhKFrYR4JPA4FXrcb3TqXoSjbD9UMw62Y8Luc8Lh9cLp9cLl8UF1eOJx+2J1e2J0exEwTkWAjmgL1IvdEIgEEQ2FEdF06AZ6qCRN6NIomzUDIMLDHXnugqHd/RGOK7DveBvGGIDJZr/leLGbG//hJzCbgTbkrJycPZ59+NvJyc9OFEgwcOPBMC3STgZfMloCb+Gtmunyd0HR/Izkk+Xet5AkJrLEmg+XdpX2MhXDcbvevJAYecKIWQ7JlbItpwM31c7cEupaOyynTLdCNRCJ2gu6MGTPWpdtS1PwIts888yw++OB9YTvUSqmlnn/++cKgOBTm+2R/ZJ5kh6MfGS3MZdiwY5CXn48H7n9AQI9ywU033ohnnn0Wp55yKsaNHydgTUCmJknWSWY2d+5cfPXV17jnnrsFaDdv3oTHHntcWOOyZctE6rj4kouxcsVKbNq4EatWrxbg4THV1dbi1NNOk+BUdXW1ABnBlQGmu+++W96j5nvzzTfLtgio/CE98OCDGPvGWKxYsVz2yfU5FKbuO3PmTDk2vuaQnT8+AiZZPAGa2vZ5550nw/3nnn1OQIjbu+XmW1BSUiIMg99n8Iusmwz0gAMOEG2bcsJpp52KY489TnTxzz7/XCSbSy+7FN+O+xbDjh0m58WF8gzlBA77yczPPvts6Tx4TtS2ydIvueQS6Qyqq2uw8847CVPnNaI+XFJSLMyN7V1VVSXyADuJcDgsx0RZgqCfk5Mj1/m1117FPvvsK+3Ez7OysqRdOVLgdSsuKhZWLkD64APSAZPdn3XW2bj22mvQuUsXLFywQJj5brvtJh3OoYceKiOf5597DjW1tQLePAaCfnssjzzzHJYsXQabAhi6Liw1JmyXrDUGU+4gJQGyCbA1YsIOCWJCEmOATVGg2lU4Yhr0xs1oqt6MQGMTdE2HEQ3D1DSodgMKQmgMBRDQVSiObGRn5UFRbYgacYZJqSqiaSDvdbo98vshCJIxKrEY7DYb7EoM2V4fOhYXwQEDiqHBrRrwOhxwuTxwuX3wuHzCMJ3ubCgOF1SnF6rTiagWRjjQgKbAv0G3KRhCIKJBgSnylmboiEZN1IZ1dO7RA7sM2gcxp0dYcBxcLdYbi7cLOx6+LyAc74ziAGwgGjWQk52LU048GTnZOWlfsvLy8nMs0FUURaQES2KwQNcC4ITOK0CcCLQJw+VrAi4lBiugxueUF8h4k10M/zHQZQaa5VqwQHfWrFlr022pX375BVnZWehc1hlNTU1YvHixBFg41KW2+e34CSgsKhTWtmnzJmE+xcUl2GfvfQSACc4EHIIcAYrssfd226EpEJDPCDIchhKIevfeXtgs3yPDI5MmKJC5dunSRQIxHEJTB6Se26lTJxkqki1TKiA75g1P0H/yySdQUlIqWiaZ4kEHHSTgxGE3AcT6PgNW7DhKioux1957iy7KQBQDYZRGCDDcP4+RQMXvEow4tOfQmgu/w2NmYG3dunWyLtuNgT92HvwOv8t98tj5XT7yHAl8lGl4/mRGHKpP+PZbOQ8GpFavWi0s3Ara8SYmw95vv/0kWEbmu3TpUpFVeF148/A9Hjf3w/PjdvlHYKUURABmu1GOofzC0Qu3S1CmhMI2nzp1ihzLHnsMag6csuOpqamWkUuvXr2kMyajZTsQUNkJcBtktLxeP/zwPbSIhty8POkE/H6/MOqfJk9Gl86d5TfEgB2Bmd+JM9Dfv9xy74OYu2AhHHYFZtSAmZAByG5tMXI7GVQ3MzqTIGOYiBpGHIRI9biu3Q633Qa3GQKC1dCCDdAjZK0aotEw7DEdqi2CQKgRTboNppqN7Ow8eAmEUQNR04QRo+wQle05HZQcFGgEbUOHQiYtn5iAaaAgLw8F2dlQzCjUmAaXGoNHtcPr8cHtdMPt9MnvwuX2Q3XH2a7i8giLj4aaEAo0IBisRzgSRn1TCI3hiEgaNhvBMgbNMBDUonBk52O3/YfAn1cEIwGmPG+bMP+4xhAfBSSANjHHjbxnxhA1o8jOysFJx52EnOzstC/YwIEDz7OCZpZua2m4SUyX4CrMNvk9S1awHik5WEVwmBqsaVqzhYzuBVrH2gN0k3+Rv8pEa6nAjcV0CboE24RzQQJpbQHdtFv0L7QiA2nXX3+9sFNLh7WCf3+hw9zmQ2Gn8O348bj5llviQ9htWNh5/euhh3D/Aw+Inv13Wi65fgSmzZoDl8MZZ2fC3OJAqkARmZLKrYwnEyBrECDJiONCKBS7CpfdDp9Nh9cMIKbXy+hD0zi81qEgDI9NQyBYjwYNiNqz4PPniURA/ViP6ogSvG3s8GxQ7Q6oqgNGVIemhYVRk3XbTFM0WMVmorSkBF6nC/aYAbfdhEcF3A4VHqcLXpcbHo8bquKBy+uHy5sdB16XB4YBmGS7oQaEmmoRDDUhEA6jMRSRP9k+TGimCc0wodmd2GXQvijruR143tIBSUeTArYiucQB25pajKvrpoGsrGycMOyENoFueXn5hRbDTWG8wnoJsjRFpcgNwnZbAl2L7Vr1GCzgtQrhEHxrampE07WCaSlJEluVF1qtKlZfXy/2MKvATbI/1+Px2Ml0nU4n8+tE0509e/aav9NN1tK5kNWRgVJXTMf7+t/WHuxYyJQti1xbj5+6K0HGcly09ft/5fXPuewaTJk+WzqTOKclY4sDrWi0tDwyYCaMzowPn4XlxuUFrkeW7FVtyLaF4YwFENVDCIWjiOgGVGjId2mIao2oatIRiJGB5sLr8ch3Ccp0ZFDCsDH4pSpQlXhQzYhSB9aFfZPdEqAJik6XQ0ZCqs0GFSb8qg0eB+BzOuB2uOBxu+ByOOB2xQHX6fXD4cqC4nACihoPyoUaEWmqRyBQh0A4iLqwhsYgg2wUmg0YRgyaaSBk2tCtXzn69EvY9ERJsDTdONOXf+ysBIxF6Raxl6sRdP1ZWTj+mOORnZU+062oqLgkKVhmgSyDZ78C3QT4UlZI1noFePlZIkW4WWIg401IDpIWbFnHCLqss2tJDsnWsXQ13VbnQiPocpZfaw40gm6yP5eAawXRdF23z507d/Vf+abJHFumBX5PC5x5ydWYMm2OSCtECzJKi93SNUDQFTA2Y8L0CLwiAcQMGWJT5XArCrLUGPz2MGzRECJaBOEInRA6SrMM5DpDqGkIYUOTG6YjB16PW6QLAjelA8o1DJbZ6TxQ1ASLjAOsacYdBgK6oqUa8Hh9yMr2w2bG4LCZyGZgzanA72QgzQWnqgro+n3ZUJ0+OL1ZcHmyYXe4RdeNmTq0UBC6BNTIdgOoC2loiuhoCmvCvG2GiYhhSjAtv3tv7DpoX3FGCJtNdEwxCg42Am4ciOM6bhxs49ID5RKCbjaGHX1sm0C3vLz8soSOmwyyFuiylxJQJdtNaLktgq6l8VpM10oLTvbrWtYxSgwtJUn8oaBrAa6qqvZoNKrwcerUqX9p0OVFZpCGjglqxVzoRGCiwaWXXpr2/cjgDJMyqDf+Gcv8efPQrXt3fPLpJ/JjpIPh9y5z583DuG++EYdCusuKlSuEcVHD5rJ+/TqEwxFxXNCORy03nYXBOdrHzj7rbBkxtGWhm4TaMjMB/2z54oyLCbozRQeNjwTig0SbYhMnAh8t3ZLOAnkhDDceQeN3suwxZKs6XIjA1CMIJqSFPJ+B7Qp1IBrB8lo7KsM+OBzx/cSH4QTWuExBiYKSgmKzx4FdgnRx/ZYgT2lB4XqqLa7VOl2wxSgrKPA7FPicdmS5VHnf5VDhd7uxl5ASAAAgAElEQVTFyUDXgtOTBTcB2E03g0vcBTpdC021CDXVIBBsQn0wgkYB3SiCmgbFiEI3TASiBrwlZRiwz2B4fX7pICznAo9TmC2BlxjLYKC8ZwXY2FRxpnv0kQTdrLR/FhUVFVeQ7FsuhQTDbRVsLfC1tF1qvZbUkGwjS/h2RdOlxGBN52MVwPnDQZdFbqykCKvADVmuBbqKoqjTpk2jnyathUEVpo4yUMTgyOrVq1FW1gn5+QUSOGGvRw8qAyQERQ7lGRji+tRUeeMzKLV2zRp06doV6zdsgNvlQigUlN96QWGhpK5yu/379xd2wh8BLV8MpNFaxYAUXQNMZWWEnnaqysrNGDhwN7mhGTRiUIfBJAZrGCzj9uh9PfOsMwU0uKxetUoSAphZRgCixYZeVAa6CPA8V26Hgaui4iLxYzJwyCAQ/ZM8dt5YPB9mXqlOB3bt31+2TbfDYUMPE8fBd99/B6/bi7PPOUuCg7TXMQjJX3H3Hj0k+MTtsENg4M1BBuP3y3MeBwNjTJJg4gV9rHQK0HLFoAXbkNuiS4GuBLYvj59BSgYQuV2eN7Ve2u24bdq2Vq5cBSa50D3CJBBq3fwunR/Lli+XNmEig7WwjZcsWYzbbrsdb775JlxOJ9asXSvXgmBMdwOPmVlozEZL1pbpBBl8wAHigWbKMoNkf+ZyxoVXCOg6nZ44yBJ4KScoNnFuJMRcmLFoImrPIBKPMC7xuWxArhqFX40A0bDY2YJhDT6HiR3KTBR7IlhXCyyt9SACj3xXpImErZXbYFCQlslmVk0ZQwCXQEbwpY4bdy743Ar8PjcadQV204CHAOtU4XMq8LlUeBwO+XPzuccft4+5yXT9cNGaRtCNxaCHw9ADdQg31qApSF03grqwjqBmoCEYTkgoMYS0KJScfPTfdwhy8wvickLCrCucV5gvjWbxdomfW0J2aGa6WTjqiGFtBd2rUjy5yYDbzHKTwFgYb0ugmxxQSwZdq+Qj/bp/COgmZ6JRXmhsbJRZIloDXU3T7ATftoAubVpPP/O0REEZQScwMaf/6GOOEUsVlxE33YTNlZWSFMEf9oP3PyAmeqbLUqdiJhQBgH7WkaNGYfvevfH555/LzUsLFb2rdDfQD0pAoKWGEXq6Bgga9H7mFxTgs08/FQChvzMYCuKYo4/BqaedigsvvEhsYqwZMHLkKFmf1io6A8h2mZ1GYKKLgWDGpAV2DDy+e+69B8cde6zY0a6/fjiWLVsq+2cgjqxwzty52GH77cUbS7bJjmfgwIH44osv5IYaefvtkpBAJs5H/rk9bnz5+Zfw+3046OCDsN122+Pxxx8TNwT/mH3GH/H/XXMNVq5YIYC59957i4WNzJDWM9qMvF6/WMLoYyXAOlQVY998E3fffRfGjRsvwMfnTz7xpATE3nxzrDBa+m65sIOiXY0OhNraGmG49BHzmtA5Qpvf7bfdJmBK5wc9zARP2t/YxgQJvqYljla7yqoq7LXnntIxslM6YP/BGDVypDB7XidrYWdMT3JUj+KYYcdIFt+fuZxx/mWY8vN0uGjcV+yw2dQE4MbBNx4XopQQN/2LZ5dBLdq3FBv8thhyVA0uhMWlEAhGEDN09C6xYfsOUQQCGuZtdKJa88FEnMXGky+4fbtY1ex2JQ66CrksA2ZkjEYCcCVCBUWJwaHY0SUX8HidWFGjQLXF4FXt8LudIi94nHZ4HXZ5z+VywOPKgt3phsvlhduXJdqu3e2P+4EjIURDDYg01QlRCkbCqAlHENJMNIV0BCOaSC1h2ujcfvTdezCKO3T6d4chFrG4H5fAa4jr4d+JEaLv8n3ThC/Lj6MOPwZZ/vSZbnl5+f8lJ0BY2m0yyFJisBhuqsxgvSbgtpChZliZaVbVsf8Y6FryAjPRCLpkujNmzFiZ7k3AgiqLFi4SUGDaJlkUbUZkRrwpyY7I8jiUJtNiLQCa4QlKtIZ17dZNEgN4sxMMmPBAZsThJ5+TBTLLi1lqBGYyuJ49e4oXtUvnLpKQcMlllwoITJk8RQI/xSUlOOuMM8X3W1hcKCm2I2+7HUcdfZTYysiwyQy5zZtHjBDPLn2iBF+m0HL7PHaCOhk0JQwCHb2vZNNk2aeccio2bdooTJ7v3XTTTZIGzHTWBx/8pwzZ+++6K4468ijxnfI8mNH1f//3fwLWjU2NOPLII3HXnXdJSvP3P/wgnRI7GXpuCZhkkazpQIZ+0EEH4qKLLpZ6C2TXt99+G4466mhpo1dffU0yupgtRg8uPa7cx5133oWNmzZi44YNIsfwfXaMvA48bmaI8aYn6C1fthxnnHmG2MzoDeZ2Szt0EA8tj//ll17GxEkTpTNiuxUWFODwI4/A9dddL5lybD+OXshcL73sMnz15Zfotd12wui4n+SFnSsTZNjhTPxxovwWkll0ur+9bV3vdILu1Olwu5yAnYCrxhlugsnKdpMAl0yYtiqyOpeiINuuw6+EYTNCkugRDEVQ4DNQ0QPCfueujmJFQw5ingI4nF7U1VRCiVGmINjapHN0Oh1wJDLSRN9NBO0kgy1mwh6LiavBZVewW1cT9ZqKXzarcComfEwjdzngdSkCuC7a1lQFPrcLbpcPDhflBQbSfHB6vLB7ssSXEWNmWqAeGtluKISQFkZjRJOAWjBsoDGkgZqtFjWg2x3YcdAB6NSte1xGSHh1RUZotoyR7SbYOXlvYh1KMn5/Fo447Kg2ge6AAQOusTLOLP02AcLCeFPBtiXQtYJpFtO1PLt0MCSDbkNDg8yjxmAa04FTazBss6abDtNNDaLZ7XYmR6QNukwDra+rwx6DBskwk+yWYMJhMIf2HCJbaaYcltN/SvAhM2OyBFkPweTDDz+Qm52gQ6bITCS+JkjTS0tA5A+clbLIzgi63PYRRx6BQw85FJdceimmTJ4snl9+nwyQ+6FMQIZMhkgvbkFhARrqG6Qew4FDhuCSSy7G6aefIdlYTB3+Zvw4ycgi0NJTOnr0I5LKS3bMpAB6dgluu+zSDxMn/iggziy7q66+Cq+8/Ir4jHnMTGhgUgVBjKBGeWXooYdi+A03yOelJaU4dOihwvJ33bW/eDN5nvTrMrOLzgN+l+3E8+T7BPbd99gdTQ1NuPf++zB4//1x9jlny6jg88+/wL777CsdCzu/+fPn4dZbb8PEH39EIBjEk089iUdHPyqeWXaCvEGY9cWFLHXZ0mU47fTTZN+8juywCAaUYthJUoe86OKLJauNIExGznY46+yzccLxx0uqcO/e22HatOlyXXl9mhqb8Ohjj0o2IYHLYrtME6d3mtdi/br1IqdYxXq2FUjb8r3TzrsEk3+eAQ/dCwxiEXgpM4h6EAfHZiuQMOH4a3JSn2Iix67BjRAMPYxgMJ411qezgr5lJjZUBfDzCmBTrAR5ZX1Eb62uXC8sWYbpdC5EIwLqdlA+AOy2eJov5QRVicn7TjslCDu6F8Swe/cIfl7twrIaB1z2GPxON/xOO/weO3wOO5wK4Cb79bjhdLoEdB0uP2yqFx6/H3aPT7YV1SLQGxughRoQ1cMIaxGEdA31IV2CaoFIVDLjxENst6P3wL3QpffOcvKWrtsMviS1/JeQFkTXTUgQArq+LBw29Ig2gW5FRcV1iUy0FmUFC2RVVRVZIRWELT3X4XCI5EDATQVdyza2JdDl9Z8+fbrlg/vNVOzJacC/cS+0BLrJNReSM9HIdOlcaCvo3nDjjaitqZHEgddfe02yxngzXnDhBXj/vfdF69xj0B747LPP0XfnnTH1559xwP4HYM3aNQLGBClWEyOL9fp8mD1rlrAsq9wg5QoORXfaaSdhi5QaOPRlZtS0RCoptzugfAC++PwLnHDC8QIiBCuny43TTztNjolmfaYYc7hNuYHGfvpZn3vuWQHdL778UlJXmUBAvZLHcOstt6BHz54CCpQurr7m/yQDiQB91NFHSz0FZkm99+67uO766yU9mbo1Ab+K+u+6dZJVRqZnRKMiLXTs1AmBpgB6b99b2D87mQHl5YiEw8KkWbSGHQ47LAJ6h44d8fRTT6G4qEiiwwRFfocdDzXoy6+4QkCcQ/5+/fpLhh6BjjnvPA8C/quvvirnztoUPE7a5QiMBD4GwJj2zD+e89tvv4O33npT2vfggw/Cx598gk4dO4lOzNEH254yA9OhOUqhTENdnUyXwMngGKumscYCgX/27DnNRYvYQVNL5yiIbcIRDWWic889B8OH39AW3Pxd6xJ0f/p5Brwul9QqiNGtkKipQHduzEZAJNbw/YTmy0JFthiy7BHk2CJQ6FiIhBEIhJDlNbDHdgryPBFMXdCEBbXZqEIhigoZXGTyBVOLGaBTpDN1ud0iLRCcuJ+wpqG+tgaRSEiG57SFeWwR7FIMHLBDCLFwAz5bXIjNQTucdhu8LidynAycqfDSp6vSOmaXWIhDdcDh8EBxemB3+uDLyobi9sKmOMSrGw00IBJqlPTkaFRDiPsO6ailfSykS5YapUJTsaNr/93QY6ddhZ1b7FYCjGS1CW/zvzVeK3ONpxCVzMShhxwujDfdpby8fHgys7W0WovlJjHbrYIumS7/UkGXlrHkdOCWmC6Pd0uFb9ICXZZz5EwRrDKWCrrJTJc+3baCLjOlyCYJoFLar08fSeUkMyP74c3KITs1Uw7rmSVGtkQAZbYRwY8gzWEph80Ek+7dusmwmIEwXjwOlZnBRcbEQA0X7oOBJYIywYzHwP0TqAgo9OCyVgMDUx999CGWLVsuaaoEb26PtQbKOnWS8pDUYclEebwMulHTZUEdghm3S6cB02Vfe/11SWsc/ehoYfQERn7u9/kEnLlPHiMTCwhQlDp4bla22PRp0yRQx0AbwaukuASzZs+S1FjemGS0ZKHvvP2O+DgpY5BmEdx5s/KP23rr7beRn5cn+jb3QxDlMRP4eP5kj198+YW0LVkq60oQDNm2BEZqrmx7dhi8btTLx48bjx367IBgMITddhso0grPef78XzBr9mwJfDGDjQt1b0oq1La5TbJnKX+ZmyvXiyyYrJwsmYyf19bt9qB//36S0suOlkWSKCnwM0ocf5aDhMd/6nmXYIqArluKwtDHSjdHPOGN7gTatBQJYokAK9SXWq6BXHsY3lgonlobCsE0wti+TMEuXaKorAphwi9hrNcK0WDPxr13jkJeXo7ILqtXr5GOj78ZgtqChQtFzaBMEzVMLFm6VCQfLsx8i4RCOLBzHQ7pWYnlG2z4bn0hakNx0HW7HMh1OpBF0HUSdG3Ictkl2YNOBWa2KSolBp94dhW6J1QHc55hhJqgRZpgaGFxXehRQ0C3OhxBbVBHIKzHM+piQMl2O6HbzgPhdDkTbJ+Sh9Ue8cw0CadZxYCsWhVGVDTdoQcTdP3pYi5//+x5f8Ny7Xb7b0C2JanBci8kJ0vILJemGbXkhS2BLg80tcxjS3OmtTvoUtOdOXPmirRb6n9kRTI02tEY3CO4UCMl4PzZy/c/fI8RN42Q3PwB/fvj0ccea07D/bOPpbX9MWhIjZ2VwoYc+NcrRn7aeZdiyrTp8Lo9cTBiFhpBl0P8RCUxPlppx2SpdgFcHblKEKoeRojeVj2EjnkGBvSIIdulYdIvAcxeq6Au6semkB2ffvoBevXsCS0akQ6GgSbiUzzrjAkShlT+qqmplREAOzOSFAZ4a2rqEa1ajL3s36MhouL7tfmoDdvgVBV4XA7kuBzIoq7LQFoCdN2UFhxOOB1uwO4U0PX5sqG4vBLUjVGrDTdBDwcRi9IiyEBgFI2RqOi61QENgXBU2K9mxuAv7oyi3uVweXwsfCaMV7UzG88GO9tEqqGx3eI2urj9jt7mqMgKhxw0tK2ge2OSF7fZlZAMugTbxB8/53N5TCRFNEsOye6FvzToUl6geyEDui3DCVka2TSlCga6/lMLWTrZE0cVrJXwV1vI6FhwiLr+tqYh/5HndMZ5l2HK9BnifbXZWUkrARg2u6QB06YbJ7d8P87o/IqJPDUCXywIMxIWi1i2N4JdusbQqzSCDZs1fD0ziCotF2GbCytrDfzw4wR06tiRRFpqPFjiYJxRU8NlsoSQaAEvqXpmREUiUBUV3437HGvHssSmis+W5qI+DHicTIJQBXTj8oJdpAVqvJQdmE7sYNlI1mLwZsHt9cLp9kNRHaLLa0FWQAsjpmuSbqwZ9BjraAhFURXU0RiiZzcCLWbA4SuGUrKjeH0JsCwtSe3ZwUcHS0qq8ed2SCyFAUKHGgfenOwsHHLwoW0F3Zssx4IlM1jabbLEkMxyk7y6Opmu9ToxZ5q4GLiQ6brd7mhrTJd1dZkO/KczXYIume7s2bOX/5E/+sy2My3wn2yBM+lemDETLoKuVR+XVi5miElgK15/wcq4ctpsyHdEkaeG4aCWG45AsUWwfScDfcoicCsaJs3TMGmJDldOKYK6giXVGj785F107FyCUDiEgqxCuFQmKcShl5lv9KJ76C5Q7aL5s4NauGChfF5QUITN61dg1hPDYDOBTxZloSlig5tpvy5VkiL8LoIuM9OcyHM74HLa4VSdcKhOuNwEW6+wXbfXD8XulKQLPRKUwB90TVh2SAJqUdQGaR+jgyGeKKGbUdicudByesN0+gGy2YQEo9DupiqSBafa7cJ+nXRRuOjKsAvwFubn4rhjjmyTT7e8vHxEMtNNsYoJw00C4V+9Jpt1OBzNvt3kWgz/UdC1Zv9NrqOb6l74q4Hu8hXL8eknn+DSSy9LizXRXUCXw7Zme9FKRj3aqhCWLjgwuEa5gVppTk4u9tgjfcM/kzDGjn1TrFjUbZn8MP7bb3H2WWf9LiZL0KCVbN9992vOPkv3fJLXYx0HscqdeKIUhk9dGEhkph2tbVyo01Inbst8eW+OfRM77bxTs2a/LceZ7nfOvOgKTJ0+Cy53vJBPnHjGQZdSgoNe3UR1LWahZatAsYM2sQgMLYSoHkFZgY6dO0dQnBvCpsoYPp8Rwqo6NwoLS1AT1LFwcwQfffIeOnfpgMq6SnQs7AiPwyvbpRa+aMFCLF2yFL132B7ffP21xD0Yp9hp551RXFIMxBSsW7UUEx86Ek5E8dF8NwJ6PFjmcTuas9Ho0/U7Hcj10EIWZ7oepxsecTB4oHq9UFQCOxkwcVdHNBxGLBpGJKIhRJ+uHkVdKIzqUFQYb0hKU+qAw4egrxei7mzY2BuJ9EJmbpday5JQIh0I3+R5EYjjjLi0KB8Xn3sS8nLTHxGWl5ff3JJFrDWgtaQG1mBI1XiTma4lLyRmC/5VXV0rkPaHMd0/CnQJONSG6G/ljU7QYMCHAMLpXti3Ewhp8ud6/Jzl/Fg1iYEoBq+okxK0OIRnj8+AA4MyMkvDv/6Fl15+WYb2/D5LI1qFXKix0owdDAQEWK695lo0NDaIG4IBLRYw6dyls/xguB9mxHE/DD5xewzsSRnK+no0NTaKBY1BsuOOPU6+w2w4rkc3BI+HgTv+2ELBoLzH42BQkHa0a669Bl9+8aU4Amgx47Y5/GcWGxeev7WwPXg8TETgkJLAyEAYtT8GHBnUo+uCbUEjO4+bQS9r4fCdx8ZgGT9n4I1WOKuADwNybBsWVGeyBY+PC4N9HP5TIuGQkMFIBvF4LvTv8jlBVpItHA5s3LBRssouuvgi8d7y3Lk/XmtrLrxhxxwjlkHa+hgkZYbcTz/9JEE+7o/bs6QGq0Yv98/tUybhsbK9ODEoZ4vgUlVdLTNY9OzVU+rTMtApv6fqajlHHgO/x2vHYA2Pm+1cVtYZqmqX7fK3WJCfDzuDZUnLWRdfhSnTZ8JFn24CdBk0UyRJghJDPHWM9XO9NhNFLhMFDg0OIyRBpnyfhj6dwijLDwKKgZmLDIyfq8FwFCAvLxuV9REsrNbw/ntvS0aiNVOD1KSlpGCamPLTZKxds1ayFtkWP09hoLNY7gcGcTUtCrti4Is7hyLXoeO92TY0aqpMO+V1u+BzMUGCbNchoJvlVOF2xoNpHrcXPgFdl7gYGFSjY0J1KMJ2zXBYircHIyzSo4m8QNdCtVjHyHSjMKNRQHWiwd0FmisvHkjjKEB1wi4zUygJAI7X1aUTg7V0GXhkwkRpcT5GXMWpp9IvYj5gwABmUyXXWmjWbJO03F+x3YSW28x6rSAaH2kdSw6kWXV1rVmCk0s8WjNItLu80BroWnV0LU23LfICgYIJEfwhcVoVAhTnydq+9/aSQUXjPIGKN8ELL7woPlcWvi4sLJAsL0a3GZRiIXCC60MP/0sKjzP6TSsSfZ+0KJ144glSAJyeU1q7OIMBFyYSzJ4zBw319bh95O2YN2ee3OQsEk6fKm9szjXG6PC999wjwEk/LK1njLgz04rZZbRLsfNYtWo1Xn11jHiNeVNfcuklAiADKypw1113S6FxRuUJXMxmY91aWq/ojKA3lSAwbtw3sl/OcMuI//AbhsvQ7L777hXPL28sAir9vV26dJZZIbj/Ky6/Ah9+9KHYtdjZ0JHw0EP/RENjI3p07yEJBXQ90DFy4UUXoramVry81NborKiqrBJvMj3DZ55xpgRk+EcWzXnW6AC56MILpYNh9h3Tb5mswag503/pK6aNjt9hdhq9yuefdz6aAk3Nc8TRWsZ2YfF6q87F8ccfJzNm8JyZlcdOiJ5pTqF0ztnnoLqmWhJmyOZYMJ7gyLbi74av2QnzN8JtE7j5OUGYgH0EPd+9emLJkqWyjZtG3CQZjswsZC1ier/pdaYlcerPUyQb8qSTTpb2ZQdGFp6TMnvBWZfEQddNPTxRxlGJ2WTIzz+CC2HXHjOR7zBR4okiGyx2HoJH1dCrVEfnwnq4HCE0Bu34YZaOGasBX26xJFxUN+lYVBPF62Newu677QZdZqX49xKfAieGr7/6BpsrN+Okk0/C4488ioiuoWuXrtht4ECZ0SM3Nxuf33EUilwhfDjbQG3EIcVtfKyxwECaJ67r+lTKDWS6DpEfCMwep1cCYA7WYlCdUtxcofgqtRfD0CMRRLR4Nl2Ys0aEI6gORERiIPOVVGSbilpnB0ScBXFtm23CWhFqIpnEqluRVOjc8vQWF+bhtuvPBx/TXSoqKgR0kyWGViQFAdlUhpuckfZfBbp2u12dM2fOsnQb6tprr8Onn34iNzuDSwSzQw89BJ988qlkTzGSTQDlvGOcnoYeVM4mQCZFwOJNSosXU0mpbTFDidviTUOAGT9+nIASrVBMJ6UFqt8u/ZqnpyFwDB48BHl5ubIdZsaRFdEKRl8qOwVasQhU555zLjZu3oi62nq88UY86+q+++6XYTBBjjc9mSHBlIW733rzTdx2+0i89/67OOP0M2QuL05EyZuciRKsKUHfLKPO3C9BhOdH0CdgsjPhjc9i6UwgUR2qAC0ZKhM4COSFRUUC8Mx4I5DTV0uvMDP0CEz0s7JtCIKvjBkjNzElDCaOEKhY7J1p0+zseB5WR8Ah/vDh1+OySy+XojT0C/MasL3pI2ZUne0plbZgk2Ni/QRa3ziSIEulvY7MkttlB8pOkGnGp516qjBsJpbQx8rjJ6snQ+Px8rjJ4rnQYseEDXqxOfrhH8GaoM0OjzN2sDO78sorZL41dqZffvWVzCF3/nnniU+ZIE62zWmTyIaPPPIomZXjwQcfwJVXXi2zanCERObNjumuu+/CbbfeJm3BRIzUYN55V1yHiVOmyvnGmW6i0A0j8iyxyBq3sRj8agylnigKVQ2qGYHLEUG3Ih1d8xvhdjXAMIENlQq+nhHBhoBfmDhdAtVNGpY0KLj/3ruwe0WFSAqFxUWJMpLxO4sk5YP3PpDpkXr06IkxL78soyyOzgb0H4BFSxajc1lHfHnviejgCOCzX0JYUwcBXL/PH2e7bif8HhW+RC0Gv9sFj4Auq4654XLGa+tyNgqyXjJ+qgS0i0miBDXdcAhNYU4lRJZL61gMTZqWqOerokYpRtBB4Iyn+7JID/8EXJtrEZPlxnVqSg+mEUNJSQHuHHFxW0H31uRKYinPLdcCme5/L+gmZv+V6mKso5tIjmgT6E74bgKeePwJ8XXyJuXNQU2U8kG3rl0FnAgQBCcWY+FU6kwiYLYXgebV116TLDXeQD98/4N4dVkjYEBiyu1vv50g07rc/8D9eObpZ2SuMfpXOacah2oEE4IgGSxvbIIzbzKf1yt1EQgalBdYUOfxx55Ax04d8cGHH+CG4Tc0Z101cohbV4tPP/lUiuiMHDUSxw47Fk88/jjeefddYecEEmptc+fMlWmGHnv8cdkHh+5cmMpMVk/mTtBiZ8DjoozAojnbbdcL3bt3w5VXXiXHTSClhMDzvf/e+3H1NVdLYGXEiJvFs8oEDzJesk8CCZk0OwW2LduHdiwCNhd2YBxys6Mgc6UPmENuAiA7tvvvu1+sW2xnbpdtut9++0pHxI6N140gysLnw447TiLut952m6RZcwJJjibYgVI24PmxPfj62Wefk3RWgjHlC3pvyWaPPOooKZSzbt16nHTSiQKkPA4yVwL1TTeNkPNgh0Sg4u+BWW6sX8FEGCbOMIV5/Lhxoq3z+PhdjqS4Dr9LlksfNa8LXRycc6+goBATJ03CdddeK785djwtLVfdfC++m/gjYlFNGCddBHHgtUmUn9fHo9hQ5Iqi1GXAgzBcioYuhVF0LW5AlqsOpqEhElWxZCUwfp4BXcmFxxsvFUlNd16NiWeeGo2hBx+Cxob6eNAuUXk2UQERy5cuE42cv4Py8oFYvmwpwpGI+Jw3bapE165lePHq/dHJHsTElWHMWRuG2+FAXnaO/PY8BF03rWNxmcHjsCMrUY3M6XAI8Hq8frh9PvHq0l1AWxzP26RdjNMERSJoDMYLmtdFjGaJgYyYzLjKyEOjkidygsQX2UZ0fHAyTqkzbMJkpE+0XUoLkFFRh9Ii3Hf71Sgp+rcktjUiV1FR0SLoMqCWLC+kPk/NTrNSgf+S8kJ7gDyj3a8AACAASURBVO6tt90qs+pSI+Vog/pbSWmpWIao9b08ZoywEhZ+YcWw9WvXIScvR8z4BN0P3n8fvXfYAT9PnSqvyU64PpkgFxZlueqqKzFs2LESaOAQ1pqllj8AMkoyWy5kiAQfapNML+7evQfmz52L8oEVMkV8JBySObd4ozJVlsDI6X84XxeZNRMbOF06GTMBjwkFDG4dcvDBwr4oD5AZcx0CGgHDSqUly9tvv/0lE63Pjn0wcGAFrrvuejkPZoYRYLg/piOT0ZIdsmoaOyXWSyBIcLbgh/75kAATteFjhg2TiSS5PwIadWoyas6gy4I21IirqqvQq2cvkWdYZOiKyy8X6YDHZaUof/zRxxg8ZLBkprF9u3TtgjWr10iiBDtJjlA4OeWsOXNw+GGHybbYSZL1s17DTjvtjB9//AEXXHAhJk2aKG3MTuzbCROEKTPNOl5drkzkFXZALBa09977yDTs1HPJ/gms7EB43pQUWJyI0g7X5wiA89sx/Zi1GKirM7DGEcgZp5+Oxx9/QoJs3C7X46iCncL8X+aLDML1eP3Yjux833n7bcycNavF+3zkQ8/jx5+moKmhGqFgoxSbEY9uovgNExDyXUBHVxS5qgaHTUNZno4eJY3I9VUDsSB03Y6wpmL6Qht+XqHA4cqRkRpH4TUhHXNqbDjz0nux936HIS+blcEgiQ1M83WpJuxKFNl+r8yhpoUjyM7OQm1djfBuMlUtYqCxqQlPX7oXyhxBLNysY8KiJgS1GMoKs2RCUxbs8SacDNluJ3xOVRgwf2ucTcLJZAnVBbfHL5XGWFdXkj6YQRvTZKYLTt0TpmUsGEZtOIrqcBQ1wShMXRfr2oawC9XIhSJarsyrIUyXzy0dJkbvbmIqJc58HNUNlJYUbgvo3pZsEbOebyvospi5lZVmGAY1Xpkr7T+q6bYH6NIzykIt1AWpz9H0TU2UbI/Mi1F4Zj5N/uknCWoEQyFhKB1KS3HhRRcJ0yPTYRCMYEHAO+zww6Q2ARfezGS3vDFZdIXFonljkpFyGTJ4MDqVlaFnz16STsr12XsTkAnYBAIeC4e/HF5zP9QGqcMy9XfQHruLbMBjYNEXzudGeYPf4cJhNve/91574+BDDhZwIHhwHjQGyax6vjwnBqW4fWsYTfbPTuH5F55HVIvivPPPE1bKhfUSCKw9evbAcccfLzVxuV0CDlkqf8R0BLB9yXKpTQ4eMkRKLlI2efGll+TcqGkS/CmvMPuOc9INHXqonA87Hwbf2P7cb3V1FZ566mlh/wT0Xfr2FRAOBAO4+KKLMGNGvNQmg3ZkiWSw1L+5EIj33HMQ3nrrbek0WG9ht0RJRrYJMw6pBXMmYBr82RbsKLh9slSm+1KOkYlDly+XDpltx9Tn5ctXSBCJoxZ2nPw+OxheSzJovk/wZxCVgM82ZX0IstQ3Xn8dl19xpaTkUoYgc+/Zqxc2rF/frPunIu/Dz7+LqTPnoL62CtWVGxFuqpdVqFcyKp/ttKODx0SRU5d03MJsHb1LQyjOrobNVi/1YqOaisawHZPmKliw0SNFxiXV1zRREzIxs9qGTvs9AU/JXojpQQEpv4cBYoCE2KlEkJ/tQY4fcDkMmUstx+dAUR6DYBo8Dh11VSsw/r5j0dvbiJU1wKSlTZi7LoKSfBe6leTL3GjUdpkgke1WkUXg9XgkvZnT+DDF2ZuVDZvihMqkCadbSItqiwrb5fx0oUgI4TCLmWtoiERRE4phQ1MYhhYBky3WBRRUmpyBwh0/P5lhKNFBSc0KzhVn1SJOVGkzFZSWFuGeWy9HSVH+1ghu8+cVFRUW6AqztdlszYVuWmK6W7KPcQ41Ml2mAbtcLnkk8P4tQDftFv2DVqTGSxAlUGaW/40WWLlyhQQp2dHTuTLmlVcklTvd5dmxX2Lm3EWor69FddVGNNRWQYsEZVtexYZSryJabpbC6mFR9CyNoGNuHZxqNWJmBEHNB90oQChiw6S5jVi6UYHX75Xdc3YIMt0ZVXZ0O+BRdN9pEOrqgWDEGffoygzurF3A2YalIm3zLLoqXTtOOyQz2RaDEdqIfsuHYUfnaizZCKyt1zF+URNqI0BF9xwU5nBmZZdMTul3UVpwIdfrkXoLHfoMQJcB+yOrqCP0QCMql85HcO0SOGLx+daiLLoeCsuMEdR1JUGCmWmRGNY2xG1xPpcL6wN2rNd8icy9eEadVeidkgOdDKKZi4UsXpeBTzqWFuOBkdegpLhN8kIz6CZZx5q13NZkhVS7WLK8kAHddO+KNqw3f958lJSWiPUqs/zvtACZNaWR/rv2bx4VpXv2L777LX5ZuDJRfL8WTU11aGpqgB5shDcaQAdvFHkODTkODT1Lo+ha2ACfsxq2WCOqg3nYUNMb7qxeAnDBSBMWrFiNFevWIRKNwqnaYSoxfLXMQOf9nkRxj31hxnQ0hThDBI8wXifXNKmLEoFpUKMvmLPyMjpF3ZXlHVUYkWoMrjwGvWOLMH8tUB8ysKQqgh9WRtC50I0+ZYXix6VXl5axbJ8TuX4/+h12GnY59GTYnS4JdnG/TL6o/mUWKmeMQyxCny6ZbgihUBx0mSAR1HVUhXSsrQtBj2rI8XiwOWTHskYXjMQURjK9kRR7j7Nd1RHXwMXXnEgFJjB37FCEh+4ajtLi9O/LZKabDLqpjLYtmm4GdNO9KzLrZVrgD2yBl9+bgGWrNojkQ7krFAqgiXVmazfDHVyHfCUIr6KjSwHtYY3I89UCZhO0aAwzV/eCXS9Ebk4O8vIKkFdQAIc/H5tqarBg4Vw4outgGpV48Dsbug5+Bj132he1AQOBYBx049InSyJCUmhph40nzjIuwZpjtK0ZiJkORCO1OLD2OOxkm4fZq21YX8MMshjmrgtjYzCGAb0KpcaBh4E0hx0ep4LtK/bHEVeOgkodw2LSiToSrL2wccpXqFswFYYWlaI9tIzROsbZIsK6hrqIiVW1AYQiYeT7vKgO27Gw3g4tRrkiPkey2OkkK41yDD3Q8QpjpgTZ7FJjokOHIoy+5ybRdtNdysvLb092LFhabgZ0023BraxHiw81T8oD27pQW6Su+mfPWEvtkIFD6qnJSzAYwJdffiXZcHEr1l9rYYlK1krdfff054TjuTLYx0Bhas1blpNkxTC6LWj/4kJnAzVwrstAHL3BvM7UhzlTxhtvjMUuu/SVCnL/qeWld7/FqnVVEoU39KjMYBFsqkNww1LY65fCE21ArtuQBIiSvFpE9Gx4sjgdeQyTZ2xEY30jCnN8KMjPRXFBEXxFZTBVP8LBBuQ4GrBq0wJc/+oidDrgaXTecYhMy97QmJiRgpF+MQLb4HLZEY4kJsaUIufxqr1xncKOaKQOgzadgL28c7B4g4KlmyKobtRR02hgZXUUnTtlobgwXzLRmAnGOrwnX3sfdhl8uFjCLJuXiK6x+ESYoQ1rsOLzl2AwQULTRQfnLCQsctMQjiBoAKtrmlAfCCPf70UgqmBelQ1BkzNeSJHfRBaaIv7w5vnl5JhZ/EZFFCY6lBbj0ftuQoeS9OfOy4BumncEg1bs5XjxGADi74nBNIIO3yMoMgBC/Y3P6TzgHwNR1GInTZwIB2c09XhkO9b8WvRcWtvmZ4x+cxtWVha3cdlll6Nv352lohWTL+hiSJUZ+D73zwCLtXA/dFcwC46ZbzxOvscMLS7cDi1o3Aczo8hq+FncoWGT4A/9pbSO8ZhokeG5ccobWqM+/vgTCXhxG1x4Tvw+XQL09PLc+GiBNj2y3FdqER0mIVAv43Fy/bglJyZtxf2yfbjwNYNP/IxBNS4MavEa8Jrw/bq6eqklzGOl84JBNp47O6xAU5MY3hm8S50kkj5rBq54rRgEsxbO8nH5ZZehY6cyrF27RrbJ2sn/OO88sXjNmz8PV11xFbw+r3iMGdhjthrtXrS1Wa4Pq314HDwPHl9dbR3yC/LluHkteK5sv/aaXeLl977FynWVcDmpR9pFWw1Ub0Rg9RzEapbDFQ2grFDHdh3rUVXPKX12QFmPfsgv6QDoDVi5eCYWzJ0ts/rmZ/vhycrDhiYTJXkF2Gv/vZHXuQR3PzMWkwKnouNOh6NzHouW89oxqZhT3dgQicag2k00BjkTYxy6onoMQQ1QFRNGTJHgYN9Vp2I/71SsqbZjTW0Ua6sj2FynY0NdFFk5bnTuVCRJHk4b4C8sxSX3PI+iLt2lpi3rLPC3nZVTIICoxEwEa2qw4atXEK6tgk6vrh4v5RjkzMCajiYtivUNYVTWNSLPyzneHJhXZaBOT8znlqgLzIAjr0mcpSemaJfJPRVETQMdO5Ti8QdvFetYuksGdNNsqTfHjhWbzrr16yWYxRuORaxZKJz2KNqzON0OWSnTb3kDEQTpdKBBnsZ+DtHoiWV+Py1FZE1kRvSyZmVnib3quWefE2CllYj1c2k5oleU0Xa+x2w1JgsMHz5cXBBcaCPiDU7AuuHGG8R7y+WOO+/AB+9/KDMd0EtLzy9BmK6D+PQrQTz91NNyLB9+9BEqyssFdJjZxnqzq1atlHnDnnrySYmeb9y0SY6DViUeG58T/AhSPAba0ViT9+FHHhZP5sxZM6Xm7XXXXoe+u/SVouRsFyZE0KPJhezyNmZVud0CaPTrklXSFsVjpp7JRAeCJBMA2AEQuOnlZYfGNuf5MJuPtjN2FEydpRWOrgEeEwuqc58P/fOfkgV2+WWXi3MkeWG7cnoddhDMzGNHwpRjzj9H9wTPkdeJnRGvH4+fXmCyW9r22KHwmvCP7UJ7HJMj2OZc2MZ8zrRiHgvPlc4JtiOdC8yUa2hoRGlpiZyj1ZGl+fNscbVX3p+AVesrJQ2YgSAzHETT+qUIrp4Ns2EDvKqGHToGkJMVwcI1hSj0FqKouBj5xR3hzyuBJysLoZp1mDZ5PBYsXCAsMGzPxr4D+mKfgw5Bvt+JCdMm48EZe6Nr38NQmkOtl4G0eICMoOtQo8jJimJTnRO2mIIcHzPeYmgIO5GfFYbPY8OC5QZyZ56FPezfY3W1iqqmGGqaolhdFcaqzTpidgXduxaJi0GNGei602648M7H5Phkqnc9IqDIjLQYCbQRQ+PG9aic8CbCTPk2WGksIh1bgHOkMVkiamJDYwQbauuQRZJkUzGvykSl7pDC6+JnVljSkZXGKJnYJABJScFKFWZ94E6dSvHEQyMzoJuaBtwelrG77rxTEgguvfQSjH70URw45ECZH+zee++TWRyuuupqAQdmE/GmYooqM7U42eOLL76E++6/Hw/cf7+kqb777nuS1kqbEW842rAIHhMnTsJPP03EgQceJJYiAiCBVGYE3qWvpA17vB6xddFfSqAjO6QXl0yNtiuH04GPPvxIGDPtZgR2rkMv6c03j8AVV16Bm0fcjBtvvAHvvPOuADftbF6vB6+8MgY33nCjTFLJc+E2CAzsVCzvKZ8T/J548gn866GH8Mgj8ZRWdkgEGgIh2SdnDKYnlncDs8g4NZBlcWPHZBXsYfGYCy++CCuWL5fzk7oIsRgeHT1aUotnzJiO8vIKAVna2giwBFUu9AaHwmGMfeMNnHba6TITBDudl158UdqPhcnplf1p8mSZSJLp0PwOkx/I0K2FNyPbiRa099//QMCU58vOj4/sNGkRsxaCMG157HAIpLw2nGHglTGvYNAeeyAvL1+scry2PG6eE8+FnlsCOjMHKUeQ9dJTPGrkKEmKufueu6VDYMdjFdX5PaA75qMJWL2+UmrP0qMbqdmMpjVzEdm0CEokiFyfhh3LGtAUCmHmIh96leSLyd/HUom+HOR16I7sDl1g04P4ZfoP+PDr8VhV2YDdduyOQTv2Rt+OORi/dDWerjoHOT2OQd+uIfg5n5nbQNTgbMMsDkMXAcsjxhAIReFSmWxgQyBMS5kNmu5ATaOOnFn/wCDlG6yudKKy0UBTJCagu6JSQ33QROdO+TIrtGozUdJtR5x78wMo696zuSB6nFuTaCuIhMKoWjwfjdM+hRnhCEKPJ0hQVohEEIpEETKByiYN66trpWSjDQ4sqDGxIWTNJRf35LKTtbsIukp8Kp9EBTKpF2wY6FzWAU88PEpkhnSXDNNNs6WYhUWWxBuHRWL23GtPVFdV48677pQc+CuuuFxuZvoqmfxAtkhmygkO6aPlrAbMMlq9Zo14eclwuZBZkSkxrZaeWs6SMGvmTAHcUXfcIesQGAkeXIfeXd7MvHH5msyJzIiFcjgU4tCdLJM/CKba0ltKUOH0OASKMa+OET8sGeYtN98iU8owcYKSweLF8bx/fv+bcd/g1TGvClAx4ePEk06SzK7jjjsW+Xn5+P7HHzHt55/l2FjIhLM+0KvMxA6yOM4bNuqOUcL8mQRCbZs/Wk7f07FDR+mYKEdQQ6VmumTxEtx55x2S7su0ZabwcuEsFNw3OwYmQZDx8pyZTcZaDUzIIKgTND/59FOpK3Hj8OHSztR2menFNmb70QM7duwbAuLJC9ufIMdj4XP6qjlND9uNbcWRBtODyaQ5TOV1vfqqq8XPzMQHHgOZNbP4amprZB0eH5Nk6P9lqjCZMac4opTAjDkya8oi/A4zEd//4AMBah4HvbuUJ37v8sqH1HQ3i2fVCAYRWr9YQBeBSkkcKMjWsH1pPWobQhg33UTP4lx0KskT76tLdaK4qATZJT3gLugAM2pi7bo1mDBxIlYuW4qKUh/269cZT0/dgPlld6Br/+PRIbteivAEQ6rYwVQ7WaGJiKYiBgVZbl20UHZQ8aQ2FZqhCCBmzboQe9o+wsY6NzbWRdEYimFTvYblVRo21OkoKcpFQV4u3HYbbG4/hpxyEQ4/8QzYmeJsRMUZQVYqBYGWLYaxeiGCi6fKexxxUmLgnG0cwYW0GAK6idqQhnXVdQLKTIRYVgusbrTLtEbsKOJuBRvsTgbS4lq1VYBKipgbBsrKOuKpR+5oD9C1ipVv1TpmBdz+9pYxa94rgi4N98zLJ9jxZv/662+EHXIabqaPnnPuORj9yGipxcCb6Pnnn8MF518gTJkM8oUXnsfBBx8ibIegzOE0mR9vRN7ABCoWX2G6MBemjPJmzcry45dfFgiL43fIbsmWmJzBifZYhKSmpg7ffTdBjPoEUKa9EkQJ8tRnyawOOvAgfPTxRwIk1IDJZo89dhjGjHkV5513Pj7//DPpAFhfgsNediZMcWWaLIfWBBxO5cOsqVNOPhn7H7C/ZI5xWE2AYaYaOw7Wq6irq5VEA+qc/IxD/aLCQtkubxB+t1vXbnK8Xbt2kfNjERh2UFwI4pRuKLOQcXI9yjdM9eQ8dNSWCVY8P3YQrGLG42eiAeWQ3JxsKR5E4HzwgQflvMOhsIxC2DGy/Tg64XWjbMI2mjx5CiZO+lHqKbAT5Cjk2OOOlemF2Ga8iZkWzc6VHR/1xKGHDcWaVWuwubJSmC2DeGTk3A8ZMxn2vvvsg+WJqeaZBchjfv6553Hd9dfJaIf1M5iNxsw8ZuT93uWl98eJvECvgFa1EY2rZ0OrWg67qcEOA6U5YXTJr4MW1fHlNANMQu1anIOCXC8cNgVu1YHsrFx4CzogYHpRWdeAsiI/ps9bhJoVC1CYpeLVeU0oPOgpFPc5EabWiJDmjTNEhZF+g3gI1WHAzjq3sZiUXRRXg8kpY1hYnbYyEzusvxwHOt7G5gY31teZCIRjqG2MYmW1hpVVEeRm+yQBgYVudD2Kjn0HYciwU9GvYnf4s7Mklsb2Xr10EcKb1kJZ+wtUPSBOBJlGndYxuhdCEbGNNWo6GsIGNtQ2SEYcQXdVvQ0rGhQYCks60l0Rn2lDCt8kKr7H4w3xEo+UNso6luKp0XeJXzfdJYXpSrWxhAe3VcBtadqevz3o8obmzcTsIw5fCbzxAFNUcuHJiHjTnHnGGXjzrbcECJl1xQwxAgdvPOplrBz2zTfjMHbs6zLTLkGDNyCH5mSSBAJqRgQ/S/ckUyawMBPt2Week5RYyhyDBsXZENNUX3n5ZcnGsqpREaSfeeZZAWAyUab58viYMUUmRa2Zk2ISlAk0ZJ0MzvXpsyM2bFgvAMcqYzweAsG9992LwfsPlhKE/C6z8zhjMUF8x512FEsPgZQ59qyORRChpkpAIsOjDk52y5q6V1/9f5K1xYVyBPfB4BErm3366acygSUL3nBhthZBiFops6/uufdeYaDcN90DBH5mkQ3ac08pbPL2O2+jS5eu/8/eW4BbVW7f/2N3nuAABw4tKl5b7MDu7ha7C712X7tA8JqICohYiC22YAMCKqGAdDendtfv+cx1Npe/f72Cit77vXs9DyLn7L3iXWuNd75zjjGmpRMYD86JoiSRPq5vZ5x5ltlwsgIgZ0y0yX0kVcAYsZoBZElTNK9qbkVF/j1m7Bhtv932q9zKevXqqW+++daiYyYBFGTcYyJxUkLkZPEXwJuX7b1339XAZ56xNAMTGNdMgYbjMhYcl0mN84UNwX35vVv/oR9q+pxF8iRjii2cosT8SSok6uVxZS3Sra5IqnV5g7yujCbMTOurSXG1KAtpveoytayKKpfNy+dxqayipZZngkrGGtShVWu5QiE1axbW+p3b6esFSQ3+fiu12fwo+QpJ1Tc4lCyPJ6CWLZyOFSuWp5SIZ8zvgYIe7TAx0bGWQQUA2qOOcy/TdvEBSudDakzklchJsXhOc1emNWNpUoFQ0LiwATwjoG55vGq9YVd12GRr1bTvoHAwqMYVi5VdvlDVuXpFvJLPHzJwLORomplSJplqqmWkHcexbEHzVzRq4bKlBrBz6j2a3ehT3jFfMFqY2TwSnVNYayqgGZCbzWNe7dq21hMP3a02NSXQdWezWRpUuqPRqPuPyOn+3hfgv/n7TArkGgFnHMRK23/HCPR78X1Nmz5T+dqFis2fpGztQnlyabmUlbuQU1V5Qi1DDfK5cip4ovpmhkuz5tcqGY+pedSrNlXl5nmQ8/jUkPGY4UwNE/N2u2iDLpuoZsMNJXdGNz9Xq8by3Y2TG3DntbTO6Q7RosoBr6XLM0ol4/IH6PrgVyDktePX1Wet/1oiV6mWM2/TRoseU9YVtCgYDVuCSLQ+q9nL05ZGaNGiSgGfz9qwZ3NOqiLSvEZlVS3UorJMgVSDWgak1s1bqKyyufIuvzx0gihkzaw82yQFNh+GdM5SDIsbUpq5YIH1cZvf6NWcmF85TG+MZ+z8jWE6xjdNHDIn7ZDPGy2xQ4c2evLRe9WmZs37CJYi3f+O9+cvPUsifHLSLHmLht5/6QmVDr5GI/DYoLc0eeJ4ZZZOU2bpDBVScbkLGfNNUCGnimhCVaEGhfzl6thha3XYYHNlCx6N/36yPh05RpN+mCGfp6BWzWj3U1BFOKhWzVtooy220habbqT2G3SyotnSQCe5W26uVNKlusa4ohUt1Bh3Wp0XCgGtbCBdkJfLE1QsmVQ8hcG5S/Vxj2IplxLZgFzf3qjqqQ8qr6AyeRlXOJPNa3FjRvOWZ1Tw+qyjcAAvXa9DKfS7pYBHlnJoXhZSq8oKtW3dWmUV1fIEoybpJStARJ2Br2stiJJGHUulskrmcqpNFjR57lzV1jdqQcyvOXG8hxFEOLaObF7YDFDurIOyM5GYNDuXU4f2bfV03/tLoLsu2Atr9JSXPlQagf+gEXjoiec18evPlV8+S7nGZSrkUtZRASYD/NayUErNo3H5gm3VsUU7tWndVuVV1WpW3UqZXEFTZ87RsI8/05ejvzEPg6pyvzrXVKljq2bq2Cqi3XfbQkmXtKzVfvKWtVKb1jVKpTJWb9h9t27mjFZT09psESPlEfsdhVRfIKgkJuJpGACSNxDUW0/eqikv3i6PJ2J8Xrr0pjLSslhG81amVXB7zaSJHmUhn8/8ckl9UFirigbVunkztWrWTBWVzaxRpccflscXaALLvAqZjDKpmBXtMinsKjPGYmjIFDR1/kLNWbRU82I+LYj77TvG+GhyFKN9PUVqkwAbe8Hxk6CLBIW0/o/3VJs2pUi3lF74D3r5S6fy14zAAw88rPGffyh3bJmy6bi10ynk+cPSOKNoIK2qspTq4+XatG1ztW5WpfKKSkXLylXWrIXKm9fI5fNrypSJGvLWcP0wbbblgqvCXm29frm6btRS70/PatuTb9Tftuoqb7Be6VhK2URGHdquZ/amsAXKI+WKNzZqZW2d9tt3PwWDAcXTCdUn6kw9Bv/2q7cGaf6HTymXSmvOnHlqTGSUyrrMfnH+ioxycqtFy2bGOQ7SjRfA9bpUEfKruiKq5jjQlVUoEgkrAOUtWiZ3ICSPm8jVZcY2uVRc6UTcuknQkDKZzJpIYvbSlRo3fZ5mN7q1MhOwvDNWkYS61MwIl51uG3AWHJaEte7JFdSubY2e7lsCXdefEenCv8RfFSbBn7VRbMESkiLXXyG/RTkG7ax791OtDREbooHNNt9c3ZrEDr82FlDH4PTCe11dPfdr3/urfv/tN99qzJivdfY55/ymU4Cz3OuBXrr+2ut+ttnlb9pp05dgThTtJH9uP/fedpsmfP6+3BmW1hkr+mIIk8sjCc4o4E2pRUVeS1a6tF6LSnWobqbK8qjRxcJ+n8KRCkVbtlBD2qXpsxaY4UxtY6MW1KXUujyirbfZRIvdZZoRb685rVsr2e4JBT1Bhb0RBTwhBb0B+VwBefJu+3l5CMpXWEF3SC2Xu9ViYr0S+YLabNRFkxdPUVt/rSpbr6+5Uyfqo9cw/Z9u9pELV2aUztM5uNKe+xCUtqaW7JWhgFpVljvOY2VRRSMRBSNRBcIV8gaicvmDlirAwjGdjCkdj5mYghQDVo+xdFaL6hMaMXGGpq10KVHwW8NJt9uJdE2F5i40CSUcRgPFP/NgKMDTbaP+fR9QmzaOReuabKWc7pqMUpP8D3YBlXO4rTQoPPuss8ywm+o+uU66RKBMokINA6BFi5bGCoBRQEWbG0WlfcH8+XYz0jH9dwAAIABJREFUIegjaOBnfG72rFnaqmtX+9yyZUutCg/NCjI+DxvLNqTAvXr2tJ/hpwpNhgaPULJgH3Dctm3bOWbb7dtZZ4OWLatNvguHtX37dkrSJ2r5cuvw8PXXY0zWuvEmm9h34PlyfOS2mEejWiMygg7GuULfuv222+zYcGBRjiGW4LxgEnCejAf7KPJSGS826HBTJk/WrbfdZhQtKvR8ju4I0LDg0nIOgDE/R5yBlSG/51yIkPg3KjV+xziTb4ZhAHk9WhY1BgjnunpzTK4bcOK84NAW5citqluZjLdNmxrrelHcYCFwL7k+WCuwPe699167T7BR4AXTBZj9QXdiMuJ8YDDwGahqixYuNFk1DAbEFvzhs3aubrcxSrh3jAnX67Q7cpaoHB++MNfB7zh3njvGhHOC8jZl6hRjYzARP/fc8z/7FN9z3eWa8OVwy2lSKKLwg/9CJoP5S0LKJ1VT5VJdwqVC2q2N27dUs7KQ5Ujp7VgeCqhlqxaatSKrRUvr1LVzB/kqKtViw80VdHnUZv3OynuzeuGLOn0XbaFFNbfb8t26NgiJrxT1lyuXTytVSDnAhdeCz6WuX8Z19GPL5CuLyh0p18T9t9FWm1Vog412kicU0fjhQzRwwLOavyKmxXU5JTMFVVSVKRwMKwjgBv3WL61ZJKgW0ZDKw0FVlEXsWaZ9jydcLn+43EkzoDjLZJTPJJROxpWON1qHYOweYynasmf0zrezNHFxUoLahpUjBjdN6YUCVgxuUgw+SxAXck6iAXVauw6tNaBvH7UtgW7sD08vICaAzwnNp8dlPfTUU08ZpQqiNz+ndQwcXF7qY44+RkuWLjZlGVEdxjAABQoxuJ28xMhH4fFCW4IqBBeW/UEhQwUFKA18ZqAOPuhgkw4DitCroF5BZcKE4+n+/U2airgApRa0qCFDXjKO63XXXW/7fPTRR9S7dx+jT8EL5RxnzJiuyZOnGIAQqQLICCkAGKhuAAONG+kj9kTfvmaszvUCNoCsRQAF6ckn+9kxkC8DIJwL/Nl777vfjMQBGjaoYAga4A3ncznTrUOD45wQTqCugxWBXBhqHAo8xnHYsLe19z77mIIO0N1ooy6mqKMFESDHWKJyY4y333476xYwdtxYA1yEEPyNqKJIf8PkHEpc794PGNWLSYprBtigwGFew2RzxplnWsNJQP3www7XTTffZJ+Fegb4cr8ZC1Y6TLoIZ1h40gMMZRmtimbNnGkgg3gCah4KxJtvusmJsFIpDX15qAknhr09zFSG0MQYJ4D5zLPOtC4lHBNeMMfjnjDG9lwMHGjKOTwLeFY495/b7r7yfE0Y+YUt4QFdolzGNZ6Er9qoVDqm6gqPKsJezV+WV6vKMlVXhBXwuhSNBBXxeRT0u5R2hbWsNqFOLcLyBMoVqW6jsDurzbbYUEm3X2MbarRJt92Viy5SOptS3ltQppBWtpDS4hWL1ZBpkCsgJbNxZV1ZxZVS6+/r1G3IYjUuWqxUJqMJO2ys7TbM62+dusjXrFpTxn+pZ198W/OX1GtRfVaxVEHlFRFr38OkQPseotzmkZABb3k0pEgoqDIi3WBY/nCZvMGovKGoPL6g5bJpK2953SSOa3jpZizSjadzenfSAn0+bYUBNuIIHnDLLFhBjZQCAg82p7oGHmdzBbVvX6MB/XqXQHddpBfoWwXwAjoQ8O+//z57OebNm6+pUyYbYRsCPNzUyy+7zEQAmLCwPDUJ76xZBkqoqr799ht7yS655FINefllbbP11taRgC7B9N0CEPg3PF+AmheNaJGIFuUTLx0gSSSLogkV3D/+QUdgv3FZ6TDx5ltv6bhjjzVVFgCKKum0U0+1jrH05uq6VVdh5gIvlIgUvi3AjcKMB5JuD+t1Xs94s8hvaUVDFAofme+8/vobisWIGFKm8Oo/oL8B9OhRozTsnXeszQ3SZ6K2AQMG2GS15VZbGX8WcHn//fcsksczguvcc889tO+++6nPgw/q/PPOt8h30KBnLMIDWABGQAqp7LC339acOXPtPIkYx4+foF4979cJJ55okxbROu1xAF2iZBRynCdKMICS62YyOvHEkyxyf+fdd3TC8cfr9tvvMJEK7YReeN7poswEw33v2aundTHGT2HCxAmKx+I2cZ52+ml68YUXzWD8gAMPNDUdgog333xDBx54kM4680zrYAxw4gPBJMezhHgDLjPn8dBDD1uUzPWxIgJoAV/Mc6699hrrLo23BAIdVlhvv/WW8XzhL3N+PA8/t91z+bma8PVXksurDICbdVq8x5MJNTTUqaExqVDApfVrnKadjSmPgj7a4fjkdUs+t0eBgMvsDXEjiPr9ipJTDZM2SKrrFp318tgl6rL/mTrvXMds3SkyOWdDNIjJUDqbdtrHG2zlbcK2D2Xyql+5QlXNW+qVF56SZ+pr2rZzR2Xk0fAvR2rC5NmqSxa0YCVMiLxCZSEDXVIfpBOqwgE1jwK6IZVF6Azsd0A5EDaw9Yej8gUi8gaDlpPN0h04EVfWgBcWQ0aJdEbxVFZj567Qq+MWyO0lHeFTrkATSsccin8T4uah2tnfjndlPkffvhr1L4FuzTrJ6dKZduCAAXr3/fd05BF01R1rqiReal5U80g44XjrHwbYETHygqFIo4U4ADXik0/MB4EHH4UUnXO7n3qqRbhEWLx0iC+Imsl9FjvxAnxEXSzfMY0Z+sor6nHppRY1Ll22zCJdxALsg2UqjSd32nknU6wB4o88/LC9BAgCADlUWESoKLA4BmB+7XXXacMNNjDi/ooVKzVy5FemFKN1NuIBNpbpXBdeD0wE9Obyety2zGaJy3mSAsFZi+U154kc+JZ/3GLt0Ol6Cygi8QVwSIlw7oAGfgMIN/g+kSnjRUt1IjyiRCrXgCKTzptvvGGASh84uv2S0mAiQHyBkg5PijfeeF077uj0JAPEttl2W02dMsUmRUx/UP8RpTKJkP5BiIL9JuNBs0gmBSY+hC2ISvDJYEJiYuVZIBWCku+kk062fmqMCRMkMm2idQCZfdJhGGUfqxruL0DK9ZBaYT8cj0mBSQZgZWJDgUhqAX400TzXwP4vvbSHGeJ8+tmnev211/VEvyc0f958M/n5ue3ey8/RhDGjJY9PibQjDKByT+ua+nqcxVLK5KT1W/nUvqVPHi8tdMqUzea1oq5RKwFlv9uRycotr9tny/qQz6XyMr/i2YLe+H6lbr6rpw4/7GBL9QC85WVl1m6KjUCgZXVLhUJBB2yLW1P7dyJGossXBjymGW/20sYtKzR7wTLNXrrC1GwNybwW1KVNMOEJBQy8w3QFDgXULBhQs2hAZaGg0dkqIji4BawI5g9FFYyWy+sPyxsMWRufQj5nOd1MosHJ8WZZdWD3mNes5Y16dtRsNWbcCvgCytJuHRmHlw4XTs81criO0y6OlSaVUHujjPUq5XTXRaRLpIK6C4ekjut11MQJEw24WPIjGsAWkJegZYuWFpVhBLP++p1199136cUXX1KnTutZW/MiDYWXHnctlrHkV8mJ4lxGjg5tP6kClrsUS4iMt9xyK40aPVrnnnOOeQDwMu7arZv1P0P9RG4Q5RSRJS8+Lzd/80ICpGyADREzgMGyHmUZPb7q6mp1wgkn2rEBAl4cJguW/4B/8aWeM3u2tt9he22wYRfx/5jf0LH3oIMOtuvA7wAHtFO6n6J5c+dr7Ngx5u5E6/gOHdrrn/98yMCSPPVXX35ljSOLJjDk2DbffFP5/QG7ZkBovU6dtOdee1mqABc2HMw223wzjRo12rooIDFGRs1EBqjtvfc+Jr8lkiX6J5oELAHjHXfcQd99N94iXcabayLdwMY533LLzdZDjrz6HnvuaaDHUvyQgw/R8BEf2xKeMSKnDBiScmFSO/200zXq69HWxp4JgJQP18Q9mTRpom648SY99eSTdq8f7NPHCqHdu5+iY4451sCcFdCSxYstSid6ZRLnvFhNAfykZEjFDBnyst3zffbZ23wxYo0xy7EzSRPx/tx239/P08Rvxinv9qk+HhM+yBh6pxJx1Tc2aFldVrVZqSro0satfaos86qyooUqAj7NXVgntw8rzXrF4gnFMjkDPr/PJXo1osbK5l2amfDptnvu12ndTzL/jKXLlqrzeutZumjaj9Os9XqzqmbqstGGZmTUtEZvioSdxbo/ENSbQwZpWM9LVemX0dVI28EOqE3mtKQhq8YkAg6vPQcRi7gDigb9Kg/7VRkKqioaUmU0bM8P6bJQKCqXLyBfMKJIeYVcXsduNZdKKkekm4qbwIJoN5ZIa0VjRoNHz9Ks2oyBLhvnS6dgr0W6mJc5XsDmMubx2bVAGXu6VEhbN5EuxQxeZMDgmKOP1o/TplmEh08CLy0GNAAdQHD00cdYFEc0R7fcqVN/NGAA7GzZVcCRapCZqhAtMXsTmU2ZMtXMbIhq8UsgcmCpzIvF9ynYfD3ma+3abVd78YmWAFkiK3KmRFUAyvARw42aA4CSziBtwEY0fsAB+9uyF2AgqgIEAAiAGYBlqV9d3dIKS0TNRJpEhPb9WMwkxxyDa8BdDNcsgIjPEtFFy8rMj4Fi3fPPP2f5W/7N70lhEJUWmy7SGJIon3HlhTjuuGPNVo9xY+KiKNXY0GCRK54GHIvJgrEhH833i17BTCbDPx6uL778wlqVk2fm5YM9wP65JvLC7JNJhXEBtIg027drZ7JuUjBsyItHjhqpPXbfw4qd+D5gYE7bcz7L75HvsmLo2KGD6urrDYSZDLl3pEVqatrojttvV89evWx8mVDJL++88y4aNeor1bRpoxEjPlEiHtdbb72pbbfZ1tIxnBurCO4rKx7+8P/sH68JJiJyux+8/75NiqSSivfnp8Db84oLNOG7b5Vz+VTb2GDPajrVqFwqoVhjQstjeS3POeKBDlGXOrb0KhQp0/o1LeUvIMPN2/cakzHLe9bFYTxQSXK8EzJ5lyavzOnKm27T2WeeYSbh3D8UX7jKuT2uJq9pr4LBUFM+1HHqclKj5ErxNg7py4/e0vsPXCxvFjqXzGAnXShYWmFZI65j9N91KRgOWu6WFjt0Bi4L+VUZCZnZejQYVMAflN/vs3vvD4blDUQUjlbIHSDSLpjxTSGZlHIJi3bJrzekHBbDO+MX6YuZdQbcxeDI2rDTJSLnpBvMgwHBhcdnkwKF6QFPlgpp6yS98LOhxG/8YW1drVlDUvUH/P6sjWjtscceNWvJP0Lb/2ecN0tyolIeePLgFB7/kzdSMESnpHpIW5CaATh/umXSGV1w4QXGUuAFxyLyl8Dzt15vzysv1vhvxynvguoV0/IVK1Rfv0LpJFV8mjNKDU3Bp88lrVfmUk3LClVXVaim3C+P/NayvLahXglYH/GUfD5Hguv3BVQfT2n8opSuvvkOXXXl5bZ/GCR4HeRSKbn9PouG4QbT5tzMzfMOeBUNwcFelv7fjf5EH/a+UIVETNmCy5gWmXxBjcm8ljdiUAMbwiW3pRbCqoyEnQJaKKCKcMDYC2XBoIKBoHF5ff6AFdSgj5HXhTrm8nhNjVHIJpCoGWeXlRh53UQqp9GzluvlbxfK5QnIQ27awBUpMAq0PEI1CyIs2nU75wjoDur/sNq2qVnj21SijK3xUP1xHyRa5mUjffBn8m1JJZDXK7Zd/+OuaN3tiQgYGhgFDVIJ/w0b0TupGoqPROK/tDXUN2jy5B/Upl1btV2NsvZHXWOvay7RhLFjzKC7IRHT0pUrtXTJEtXVx5XMSLGChL1VsXtZpUfq0r5S7WpaqlUQia1XjfGM6mINipk7V0Z+r89yoSG/z6r8w6es0JU33qrLL7/UVi0dO3Uwx66VU39UuLpavrKIFs5bKK+fNuZuW+VYEYoyW97xwCVV8f23o/XqraepEK83IQR0LFRpsWROy2OwF3JK52THBHQrwmG1KAurnKg3AvAGVRYOye/zOe3XvbRiDyhSXq5QpFwFX0i5AgVCjHBjErS5eMyhkGVz1iV4xpJGDRg9T4mcx4qIRbdyMxXjnGl+CQgb9c1t7mzt27XVoP6PlkB3XeR0/6gXobSf0gj8WSPQ+9pL9cM3YwjXlMikVNcQ05Lly7V4ea1WNKbNZauJaGCnFPZ6tOWGbbRe+xr9rTqoukULrEFkfSypWDJu7IUuHduqQ00rdaypUoe/bax3JjdoaSGiyy/roSWLl1g6hhQJHRu8oZD9ScRilqbyBfyKRsuaOK5EvHR7cCS3E78drReuP1GuRL2xA7LkdIl0U3mtiGUVT+WVzhWUdbkVCYVUVRa1hpIVoaB1B7ZINwTH2G/7cyLdkPyBgILRCnlDZcoV/GY36c7F5MqnlCPiT8SVpJNEOqPljWk9M2qe5tbRNsmxdySvaw3koUm6TI9maRNAN5PLqkP7Dhr4NJFuSRzxh/N019WLAu2J6j1FL3K7a7uR92WxNnPGTIs0aP+yLjb6g5HLPPbY41blPtf2OOQi4SjDYCh2RiDvSxENwQIqtWLvs7Xd9y9Gkw0NllckJw81jtz16qY95Icp7q1JpwbGGr4yuXFWK+SRYVP8ERvPAMyKP3IV8vANPTT1u29slQBAACyNsbhWNtRbyqC2MWkRZDKTVcHtUUV5lbp0bqvObaq0fccKtSvzyef1a2VdnRob6i132rpFlVbE8oo2r1HL5pVy16ynCSsK2mmPfbRw/kITbxAZLpvyozxlEUVatFA6mbKCIf3gyIkD9A6RwfkvS/dpkyfo2WuOlytRq2yOfHHefBli6bxq4zklswXrUpzKu4yTS3qhKhq1ppJhWrOHYTKELdL14mTmDykSDMkXCBhn1xOMyBOIOEfNJuXKONFuorFB8STAm1Mik9Mr3y7S6LkNxjcnP40QIgu9zaweHbMb4/C6XMrkcurYqaMGPfWw2rYtpRfWCehSlCFXR2Wb2ZwHibwdS0gDv6YGg8VWMPyb4hc3iFwTPEn+TZEN4jyFK4CSfl0jho+w/UCIpzBHIYljsEwlJ0jRqKh8KuZj2T98XY7dqlVrff31aGsPwznxeYCMfVHoKjaj5GdGkI/HVym/SDlwbFRwZWXl9juOTeqj2OsNdgTc135P9lNN6xr7LsBDDpPiFD6yFGq4VgpMxbQJ18f+AJPnX3hBl15yifFa995nb1N97bPvPjr+uONtHO6/735r8Mh+uTYUWvw/aREmJJaNFKUogCFUoMjI9TGWxYaPvFQALPeJcXriib4aPnyE0b2g9kEt4zwRV/B7io9MAtDU+BnXxf75+6fNPxkDwBmmCueCgT0evNwfJhTOtaK8XLNmz7bvcq4cixQJn2cpTeGG35HXT6fS9nP+TZEVCiLsCp4rxpRr4vuwTni5eYbWZnvkxss0Y/w4efwBFSh+0U+MRp/prAkSHFUWsmAiO7cK7oBygbC6VJdr63YVqmlRqUg0okR9naZOn2V5WfwOUu6gqmo6q8KXU6E8quVVm6nbPgeqvrZW1dUtTIzRuGQRygKFWzS3n1MwRAQSiUQtH2rphVUcMpdmT5uip648Sp54raUVAF7EB/FUTvWpvFKZgqUXErm8yqNhVUQialkWtZxuNEh6wWEyWAHN61cwFLK+e35/WL6wU1Bzw9/1AqRZ5aygGFcmEVPSot2sktm8Ppi8TO9PXiYP4G1dLmAtOAxjnjNHGOTkpBm3Dp06ajDphRLo/vGKNPKKUHYAXsjtACbcSV6Of9z6D+OmsrwC1IiGYDPwgFP8ATRoFvnVyK8MaCDYw+FEiQbgsU8KKa+++or1KYOvSgdahBNEYoACFDKMvJGf0nUWrifHQqzB39guwmKAsrblVlta5fzvV1xhFCTOAUoVER6FHaKq+ro67brbbsY7hfYGTY2ODZwbwATAIx+GZkTftTNOP8P2AfhVt2plNChEDzAD2Affg0JWNP3GmBtKVY9Le6i+od7oaRMnTtBbbw/Ty0OGGLjcc/fd+settxpdDsA/66yzTfEF0DB2MBVgPFBIA5gASMCdBpJdNtzQaFicN+q3Pn0etEIUFpSo7pYvX6EzTj/NWvhYC57zzjOTFyJdmolyT+ApE73DrwXoEG+sXLFCQ156ya6RwiMTbHFDXAHQwr+GEcLvoP6Rpyy2DAKYYV8A6BjW33X33XZ/oU3lMjlTpDF50WOOpp2MJ+PISoeiKoq6l158SbvsvIsJI6659lrjC3NcKGVrY635yA099OP4sVaoAugADJcFl6t62zp+sW638XHrE0l9v6hRvnSD/tYibB0kAl6PRaLfz1poAN25ZaXxfgORZor6MpqTSCu82YHq8fe/q3bFClupEBEmli6TO+BXpHlzLV602J4jJkpYDTT8NMEFbmEej+2XFkBPXHaEvPHlltMltZDNSnEEFKmcUhknvZDISmWRsMpCYbUsi1hONxz0qDwEkyEov8+rUCBoPf+MyRBEHBGWLxiWyxcyb9wCmex03PK5gC40OlIM5HbHzl6pF8YuUt4D6JLXRQxRjMqL4+Yo1dKZrDp2aK/BzzxeSi+si5wunR0AA8j0vMRENYFgQP2f7m/CBF4cXhr+BlB4sQAO+LlQoZhhEQ/AwQSUoYYhkiBSQlZ8+223W5SKgmyH7XewZeuAgQPsswAbIMiLvcWWWxpdCKFEkZ9K+/SNumykoUNftgmBCj++EHBGAXBazlCw4VwQCgCGgCT/f/gRh5sfQr9+T9pEAHAia+V3ABUqOriuUKzee+9d9er1gMl7O3bqpG/GjdOhhx2qIS8N0SGHHGq0NyYHQJRIFyEFVDYmDcARGhfih5eGDFGzykqLzAFAONCcNwAGsN9z77269567dfDBh9g13XDDjUZHI01AZH3wIYfolaFDTdbM2DB5AaAAGIDMuZ951llGryLiBVgRPhTBEMCFOcJ9RJ796WefGYj3f/ppa8vzt43+pmZVVQbeqxsaQfki0kUFR0R11ZVXGvgeeNBBRlN79RVH6ODz+zVgQH9decUV1i3ixhtu0AUXXaj77r3PJpCtttzKVHDwvOFW79JtF+Mt89zwDHA9dA8mVcSke8wxx9h4Ig6BDrWm2yM39dDU8eOMZ0oO0mm06PxtzRhN3ir5vLTmYbmc1+c/zLGGq20jHlVVlJkSLRj0mkdBQyyp6rKg/B6PImVB+UJuPTPiRx1/7pU695wzVLtypTbcaCMrNKWWL1Mmk1N5mxrjIcMGwAGM4lYR9s2XFp1XNqf5c2frsUuOkDe22AHdggO69DNrSOcstUAE3JguqAwFWjiiFhHSDAETSkSCAfNiCAa88vkCBrzwf/2BkAkkwuWVcvkctRmsN7i6ZoATazA2h6n1sjlNXxZTv8/nWDENOptFt3BybbP43NRtvM+JVNoog88OfNTcxtZ0K7EX1nCkAEG4koAKwEHUAagSueJ1AEcTkjo+AkQ5vPgs48n7PTPwGQNcpLIAD4BN1AQYoTAjMr35ppsN3ODfEiVD7Acs4KgCDrfffpsm/zDFGmJGoxFdffU1Fv0BVCjeSFnALcVXAH+GbrvsqqGvDDXwJpoG9OB1IsEFwAE5gIdzIMrj2DRDvOP2O/R438cN7AEBCPxE1qQoiPYh6hPxT506RXV19RZdEt3QbPLtt9+yBosAEUsw9n3W2WcZZxiA5JrgvBLB8tBi2nLmGWcYiF988SUGvqiyaHd00YUXWFGGCeKdd961XDDHnjNntnbttptRk2AzsEJAodWubTu7k5wjYgg4yvvtv7+27tpVn3/2uYEpUbPf5zeBBddPGgFpLt4ITA4ffPC+nn/+BZM9/zB5sp4bPNg40qtHuvvsu6+13inyhIliOQ8+R2SM2o7ojXvGyoF9MxEjZX7t1dd040032n0DwHkmUBZ6/T4TEiD/5hnis6QdGC+eB1YwpIxQphEtrun20A2Xasp3Y61jA9V46/tF9V2ArhP5Arp+j8sMbqCDTZq5UMNHT5BfObWqiihCJ1y5LBpF+lweCai6WYXxYgO0OvrsR51w7mW68borVVtbZ804sUJM1a5UPltQuGWVqRLra+ts4uDZtRbngBkw5iKVkNWShYv04EWHylU7z2nnA7OCdELK6fCAQgxecH0CxVtUkUDQJMDQxcJ+R6EGiyEUgKMbVJAo10eXirDxdYORShU8fnkDXovs8+mE8ZXTiZhSGOBAIUsXtLAhqSc+m6WlMToZO62EKMpZrOvol1fRxhiT9h3a67lnHlO7tv/qLv1r96cEur82Qk2/J1pEUw9wUXHlJdl333302muv6/QzztD7771nen3MUSgmEDECuryQAwcMtL5mpAeKXYRZkvcfMMBA4e1hb2vws4MN0EkTEL0RAQHsgBoR7p577Wmt1TfdbFPlsjlLEbDUJloi6qOvGCkPIi1yjhwLQOL/ecEBEl5cDFgQN1x//Q065NBDdMH559t3eOERRqD+6vNgH5soeOmR1RK5dtmwi14e+rJF+khjiSwBCMCKyJG8NCD19tvDLOXCBrAB2p06drTOvUc2yWzxZgBUaMx50kknqmfPXhZVM4FwzQgWSEfsv/8B+vDDDywnzDGYFLjGqqpmmj9/oU488QSb5EaNHqX27drbMQE4UihMQoDqySedbE00jz3uWH0z7hsDx75PPGFRMHlmcuaA8CcjPrFeZeSDW9e01rBh79jYcP3sj/vORInIAdEE+Ul63C1dusREGzh/nX7G6atWOsVrwL8BsEf2DciyGmJfTCBMrqgM77rzTrtXTFB9H+9r92L2nNnae6+9bfw4T2TSKB+Z/NZ0633txZo6YayBI9Gp1+Ux2TZ8U6Jdi+RcBXndLuvCEPT5rOD27lfjNG3OIoscy0MUlNwKuNxq26KlwkGv/GaI47cl9qBRc7TPkaRGrlAikbR7T3QYW7BA8URCVeuvp7mz5yidSimdzpjUnBViccHugFneous+5x8s1S5QzuVRLlswBgPpBYQZcHTpq1aXzKvpTPfzAAAgAElEQVS8LKKQL6DKCCKJgMoAW6/b/h2EtUB6Iei0BvIFwmZqjheDPGEFQiFrmimMedJxZRONSicb7BlLZ/Jakchq0Kj5mrwoLi890jwueX0Bp4hW5Bc3Gd6YOMJA9/FSpLsu0gsUq4jCyJ+STyUKJWqj8k1uj4gHySiKKMANgKCAAlATMfKiEQkBNKQUeHnxRGDB0qyymeVdWf4W7RXJX+LjShEIlzJyt+QSARI+C2izTZ8+rUlm3MkKS0SX5Jpx6iL6Jg1BSoPvsxEBskzfYYcdbelO5M3nycVSPKKCPu6bcTrwgAPNsey44443gOCaODY5ZSJZgBgQQNFGTpR0CT4KRM8U8diIqImgAXmiYyJAcsx8hheTn+MkhuQVcGHCGTNmrA4//DCL7uC5km+mMPXF559bsYmCGBMOtpRIaZH8kkKhaMUGKD/+eF9rKY+ZDSDFkr7z+p3tZQQwH3/8MfOsIMVCZNyxQ0ezsCQfW92qWu++866BNst67gleCFw/zwD3kLFiIxLneeDaf/hhsjm/AdoUBQEfnguukftHF2VWHUTupKlII3BPOD8mHNInTJBMsAA2KySeAdIMqB/32H13G7e12e6/8kIDXdSAlkOFX2p/JB+phibwCPo9CvjcFg2H/F7FkmmNmjBJsYaYykMh5bM5M7qJBkPWcQEv26rKkHw+twaNnKmaTXfS4OeeUXl5mfIUQaF8ITxIZeQOBpTPZJVKp81SsqqquQUtZg7OlqMtT1bzF8/TwxcepkDDIuXksVQHjAV4ugAvoMu7sjJBIS2ksM8RRkSC/O1TJOA1ri6RbjjIz8Py+b3y+MIKhSNm8ejyRxQMR6zlTyYZMxaD0o3GYEhCH8tkVZ8u6KWxCzVmDgwGWvSQ1vXITU7C/MzJN8NuNg8yte/QTs8Nelzt2pQi3XXCXlibB7702d8/AqwUyG/OnjPHCly0uWcy+G/fSD2QdyfN8u/EE7/3Om+/5ExNHj9OkUioCWyJbD3WN8zvdlmECxiTB6WQBk2Kpo+4dEHVGjthopSKqywYENwLik0Uv/CzJdINh3z6YvoyfTIrrssuv9wmCcuZety2NDfqls9n8mtWNr6maLHYuMyxYihYBD50yLN6v/dlKnfTV80RIsTTeTO8gcHgRLoFLUtkFQ2HFA4EbSLgb7pHREI+RQM+82AIBQOmmEOk4fMFFQo73SR85q8bdIqR+bSUTSqfjilRv9Kky7A6KNS9NXGJRvxYq2AA1gcRd94YGawQGC/zkHDhFllQ2/bt9eKzfUvphXUR6f7eF6D0/d82AkSuX48ZY+mA/xZF2q9dKcU9GAkU3yjIravtmnNO0g/ffG2VfJbH9Pmygpq7oKDHJ7/XLb/Xq1AQcAJssXV0hAVuT0gzFy7W+Enj1aYsoLDXq4Dfa5EltQzAMhoJmKJtyMiZ+n5pWhttvLHlbMnXR8vCqigrU2VllSrKKxQK+O0cSGt4oFC43QoGfSqrgFZXrxFDB6hdepaBvi3jXVI6m7dCGuDLUp70woLGnAIBr0XdUX/QADbsd6sCgQR+DGG/+e1GQmGT/eI4ZhTGaIV8gag5jgHGrkJGhQz+C5ia1ykRT5hfSGMmr0+m12rYhOVm2gPrg2M7Ea/LJg/SIQbGubyZNr3w7BMl0C2B7rp6jUv7/W8agYtPOULfjv5S4XBEbo9HHsmAl4jTT0TrB2h9CuOR6/dZZw48aeX1KZ7MKtYY17dTpirkyalj83JFrCGky7wXoBHivRv05RVLFzR1SUzzli4zatfyWFLL6pAMuxW0CFpyUwjL5s1BjIiVQlmxQ0OZL68tWnvVLOhxaG3WqcEBuxTfyfB5eL0uzavLikaRyIDDQb/9wf8XU3P+Lgv7VREJWc7XH6D1TlBef1CBUMSAFwqZx+eRq5B3nMaSMeXSjdYiHj+MunhaX89p0NBxi80DgoKfyYAtLcPKwGOAS5qG62jXoZ1eGFQC3f8Iwxscl2IxR2SAk1jRRvCXXlryhRRdINnjaETbHgota7sVBRmVlc1sKVTcWKqTm6VIU3QdW33fFIkoKlHw4cHn/8ntbrjBhkbOhyf6R2/kU7lu8sjkv7F0hBLGMnennXe2guSfsTFm5F5hYZBzhSZWFLj8GcdfV8c467iDNOqLTxRGjmtRLlEmsluKYXTVdVuxiBRAKOCxqBt6WcHl0bLaOmVSCS2rT6ghVq+2FWE1L6P3mUse5VXVrFxuDGjyWfl9Dog3xOOatnCJ5i2La/bitHGCm4Xdqop61LIMQHSbS5lZmRdQnRWUhrucdWwcyQYD6kwKsCvYKKYhkgD4uIY5K1PKuLymSIsEYCuQGvHZZIHrWNDnVlU57AaiXdIaAbm9IXkDIZVXVsoTCFsBkGOYt24qpnyqUUnAN5dTfSytHxbH9MzIhYplAdcmfrO5izmMC68PFojXIl0Mb563Qlopp7tOcrosC6G3VFZUKpFM2FINgGLJAXhQbClawlGwgnp12qmnWXuZj4d/bJQZljpsFJl4yYtKMYzEKbhARUL3fcop3a34ZGq2YHCV9LQok6UYw8/54/RUW2b74zzOOfscEw5svPHfrKgF4FLgwYrx/p49tcP2269SXxVfePi4b731ttG+OCcmiqeefkpbbL6F3v/gA2MmOAUZj1HQOCb/LkpiV5fvFoEfm0cqyBSeAFX+FKXO2BVSsYdyRxGJc6TgCNgzRhyDQiCcWMaq2LuNfbGPomE7x2JfxSaXnA+FQqhV7LOoqCt+B8aHs0R0pJxsVM5ptsn5XHf99Trj9NOtOMYx2dg/Y8J3OS/Oj2MU7w2f4eeckx03nbGcJNfLGHFPioq6dQWwP7ffU4/cT19+9pFCobDxZC2H63aAFtDxUZ0n+nURjbqsgSPeAiQsGxoBoZQyBZca4ykF3Hm1qy5X8/KocCQLetxmJg77gcIangfL6us05sd5FtEWci7zSyAfy1YWdKtFuU8toh6VBQB+p5CH1DeRIVpGdZY3IIO/6zFmBXU2Ilwnlxr0uTS/LmNG483KwpbPhaVAd2DOhdRCuKmQVh4OGRuD6N3rCykYKVMwFDFJsLvJwjOfTlrftGyyUal4gwU7jYmkpi1Pqv9XC7QyiZKQ9QFjwvPi0MbwdgC4kQG3b1ej5wf1U/sS6P7xijS4udCkIFFff931JimFinXUkUeaeTceqBQS4OfyUkOsh2pEhRyf3Q022NDI4TAQoG/xO6rVCBEArK9Hj7YuEtCLqHqvWL7cAADgoGfXY48+ai86ajE6Ttx4001WIe/Tp7dZNXIM/H2Jjq+88iqdcsrJ9nl4qNCeyCFyDVDGaPfy+RdfmAUh58cGRQ2QgzUAwCDSAAyhhMGjJfKDkXHMscfonrvvMeBhUoCy1tgY01133WnMCTjIqMqo1tOtAWUd5wzosySDzcExYAFQ+d9666569tnBdp18nwITQgY6cBx66CE2kcGAINJm0uA8YRVwrvRU69W7l0aNHGVdKQ47/HDjPRMtX/73v6tVdbWe7NfPulbgc0unC0Qe9CrjmuDUEtUythddfLEJM7hupMVMLlyHiSCuusoAGBYDx8VuEnobYhIYCXz+wgsu0LTp0413XNO2jZ4d5NzHLl02sl5y5G+h5pnL1p+0nXTY3vryk48VDAWMo0sUCehS5AJoCSadDuOORy4waOorKxLBFcjJ63Irmc3ZsxTyedS6edTa5YRcblWXRxUKegzoAMlp8xdqzrI6+UlhGMC7TFpbH8+pPunousoCLjWP+FQZdasiRM61yVEsm1cyXVAy47AVLPrFs9fJphqXGOBeHstpeVLGyS0LRezYRLmwLspCXstJw15AneZze63XG2Dr8YcUCETlj0TlDeCXi2cveV1yug0mC6arRmMyqTl1GfUfuVBL4zkrCjq+v85KAekv7AsD3WzOItyXnu2ndu3+1dj0125viaf7ayPU9Hs4qfBTkZkCQD/+OE2d1uukAw84wF5OqFV41cJ1xfAaEHyg1wO64sor7KWlBcxtt91qIPdgnwetDxe0IRRUUIEQQcCBLWruUcAB3IDID99/b5p9wJA2K5DQMb2mVxfUJqrh0KmIatkHwA8YAiwAFBMEAE96oV279hbF7r//ftbQEfI9dDbOBTB+e9gwOw680Ntuu92oZwguEBygvIPwz/USGX/yyadaWbvSNO5E3qRHSKtAJ8MLgjEA5DmX66+/zgD3iCOONDCH+sUxmldVmScDoAuwIsQAXNkHUTAR/BGHH2FRN3xeKGaIBPg9gMl5wHDgmgB8Is4jjjzC1F+AIuNKaufhhx/SNVdfY9xojg8o0t8MMISWBtAzEQCmjCXRLfsicmY1sWLFclt6M9EyrvCJmQDgUbNKQQbOsn3SxEkmyoAvzH3g/IiamWigGv6ZfsAnH7avvvz0I/OXJYq16NFSqYAuYWR+leqK9T4FIkDFNABN7WhoUgllqjHBWCQtPdC8zK9qXL7oU1YesIJabUNMsxYuNUtGv0cGVtTEOA6G5wgcEDYkUo6qK+h1qyyEfNejSMBjijhSCPBz6fzbmM6qIZ5TYzpvaQiidBpoQiOjmFYeDqgsjBw4aFJlqGKVYXLSHoX9jh9D2DpIIAUGcBFIVMjtJ8dLoRBJdM5EEoAufdPI68YTSS1ozOuZUQs1rz5jq07yudDHYC0YzQ7vCAxvMll16tBeLw5+spReWBeFNEQDzz47yExCWPLCp7z5llvMyANFGktjXnp6kPEiwlnFwIToCSDhxURptO122+qRhx9ZpUw7+6yztd/++xmfFv7tPffeY+oqQJamhuQ94dISFcJbZbnKCwzgEDXBkSUqeeXVVywfTDQFcMBNfeedYRo48Bk7L7itACBLYqeDwc42eyPmIG8L6PJ51F9s5FcRHgBGqKoAVKJoa5A57huNGTvGAB6w5byYiPg80mZ4s4DotGnTdf755xqXFnrUFVdcaRMDQIhQAP8Gok9WCUXQBdhZMQBUFH++nzTJlIBgwAUXXGiyXSJ0mm1+9OGHmjl7tgb0728cYn4OwAJutPkB0FF/0Szy/PPOM8AlumU1gZdxcSNSJcrmPPkswIhKD74s4844wadlrGk1xCTHfWDSICJGHMHYcm2ANOdLSgFxCNfBCoSqPh07mGz+rK37kftr5GfDFbBI12uFNMchy0RjxqkFiAFI01rlcgaaZuiyiipF+sDJX8ZiGSVTeTWLeNSqMmgy3JblQRXceS1eUWfiB0CZ6JWcLMkLAkXLixZcyuRzVnSj7Q/MhAxLddJnsA/CHpWHPZYzBtjSubx1jVgZI0rGlEcKBihqubSgNqtw2KfySEjlobBCXoqBUMa8ioT85r9AOx+6StCo0ucP2p9oeZX5MBjwelzKZ9NyZVNKxOqUSTRa+/iGRFJLY1kNHrNUM1emV9k4ck1YO7IqoKBHEZDUVdF7oZReiP3x6QV08MX8HLk9qEyozgAbokF8Br797jsTUKDjRzxx5pln6ZKLL9LDjzyqCRPGWyRHW5hnBw2yF/Cbb8bp1ttuNXMTIjXAiu+R1wWYOCa9yK648koTFSAvRmY5dswYc7YiZ8jyHyBqjwZ80CADeQj1RMn4BDABAESkNQDv7bbfXp+MGGGTBN8jzQEwEbX945ZbdORRR9l1sl+8BI486shVPduI9ovpEmwSAUjOE+EBAg/SCBTkWMLzOcANldWbb7xp/eGYfLp23VrvDBtmy32uecMuXSzdAugyEZBq4c/IUaNMPEL6hSj9h8k/6Kwzz7K867KlS7XBhhsaOKMU3GuvPbV82Qp16NRBX37+hXbaeRd9+uknpv6jcSMeCGefe66eGTjQlG5PPvWkqQQBac4D0AUYieCZrLguhBKkZUhvkFNGfMH5UYTkfiOrxuGNjXMYOHCAdt1td3315Zcm8iC/y0TGxARYL1q00J6HP8oKck2A+5Qj9tfXX46wFjcGZYBpLmepBWMH5Om766QBQF2nJY19zJoyIr3NZfOWhuD3aewP03B8pcqIRy3L/aoIIWTIWk8zn8dlajVSC0SmlicmpQELDLeuPGwErBKlDH/nHLtGhwcrS19Eg04EjFiDfC+90RqStElv6jbhkmYuz8iDAi0aMuMbJMAU08jrGq0tEFDE71WziogxLCimRcvKFQiWyx+NWq81u+Z8Tu58Sul4vbEYaGlf1xhXbbqg58Yt1bRlmSbGgnMdRT/dgtVynHx4u/ZtNXjAI6VId11EukU5Jwo0QJHlJyDGy4pPAUv3Xbp1M+ko0Q8R4G2336bO63W2aAlzlAf/+U9jByBpZWm/8cabWPqB6jKqK9p4A1YUhfCvxYSGttuwB4giOebV11xtLxAvOnlGnKjeffc9i0zJIQIYTmtu6ZxzzrWW55i/kK4AWAFyIlfSCkwULOXZqNoDkkTF5KRRS5GHBTBQZbHM77ZrN3XbpZtFhMhZOS+ukWu9/LLLLRJOJJPmcEYaBJtI8rpMHHjlooDbZJNNLRok1UC3hC223MJypUQNLMVR7BGNE2FTWOTYpAM232ILdeu2i6nFcArjGvkeUTJpiPPOPU/bbLuNTYSMLyovtlkzZ2mvvfcyaTXfY1+kXJBcE9EidQbwSRkgVIAKhWqNa0MdSIqCFQvnhG8FqRfUgOynyOhg8mJyYCLknpCu4fNMogA3aQueGcYMEP+ztuMP2ddAlyW2ywVDAL6r00YcOlc+nzWGAb8zngtNFXIFSwcUC1hEvlZEcv6yZ4/0QSTgVnnQZaIKL8Vki27VxDxwcsWAMH8sL2qWiHmlMwUl0zQzJwUhi4ABX6hkRL8cj8i3MkrnYYctgDotk3WsHjG9mbQgpVhWlmKoCIcUDQUNeIMeCnqo07B59CkaDiro9ZnpTSQaVSC4ukDCSS8gkChk40o01CqbSVmkWxvP6uUJKzVpCSk9CnpctVN0LViu2inEMiF16NC25L1QU7NuGlP+WS/KH3kc8sWkG8jVEhmWNmcESMMwNkwEa1PY4kUjfURz0GFvD/vDDdf/6PtzyD67aeSnn6ks4nj5oqCiRxlBnsMmdCppFkNCGmhSfWFUQ7RrnwNIvY6CDTpWwOdS2O+ynCwmOUS0Vmpqimz5t3kbNPEg+D4ADygDoUTERLuYp/M3BTJaulPLI7JNZRzDcjZobNg2Qm3jHNhyOZe+mZvQ3Nq0yq1HGmblKNICxlaAq9ssGlI06LWCWsjnt5pDKFSmQJgiWlOXYCgYCI7zaWUwMSfFQH43k9XKREavT6rTt4uSTWBL7puOEY7Vo9NRwvEmtvTCAAxvSi5j64Qy9ke/FOt6f19++aU9GPBgS9u/RqCYs+RFWpuNscQjgqiVFcB/+rb3HrtbsTNMtGZhGkt5p0bmtb5fiBaaWoE5OGd5X35HAS0IuPpkQOsALjxbrQJbY0I4PjAOrcuorA7oWoxK5Gx0L/qtQfni806uAnoYTSehivGjYMCliJ/eZE7kiwotls4pX3ApHCDn67Xz4ds/LExp0qKEyX7Lok5el4IatLXyoM86SRgYk9OFQhYOKxItN/YCBjhuX0AuQByRQyGjNPncZKMSWD3SxSSV1duTG/TV3IQs2814NXWSMJohmQk6W+Tz6ti+nZ4bWDK8+Y8QR/ynv5Cl8/u/PwL7HXyYPhj2ZtPC2LneJmx1SP70RXNJEa8M0AxofbIoNuR3UgOrmAhNUa0VxkxkYa3XLD/sIgOctySEg75N7dUtM9x0QD5jvr1+j0W+fA7KVSxJx1+i27xFvZURh/rFsj6ZymllLGvpCL4bDSHgcGnBiqzGz08Yh9YsHaNRM7tBWWfFNNzRYDfAYAjCYAgpHI4qECqXzxeWPxw2VVouk1Ehn1Yu2ah0os7SXql0SvFsXh9Oi+vj6TFrZGnsBSTBTV7ERdAlFUek+/wzeC+UIt2/NNKlck2hiao+jlM/VZbBSIAsX+xKgCCAYg7MgN+yUWmncEN++dc2ojyW11Tai+KAn34HChWtcooWjb+2z7X9PUwDFGC/RXH3c8fCIYxWMuSiV9/g3JKnpSjINm/+POvusSb90Pg8BTRoghTyis5pOMtRACR/S063KG75d2MAb5h8/J8dHe9+wOH69L03fvHUWrqk6gqKYuRoSRk4fFhLGWDuQoqgielQzGoabarJIcwi5iYKGkhrVDOT+JKwKLa1cYAX9gEpDMA0YADv5IIprmHdiGVjPElk6+SLq6Io2Lz274YE4Jw1ShkTQ2OyoG/mZJV1SRVRr0W1lVHsHr1mwlNl7dgBXSevG6GLRCCiULhS3mBUbj8SYTfhqlyFtNKkFpL11sstmU6qIZXTiJkJDZtcb3lnNoQkhPXGZSZFQ4ohn9N6nTrqxWf7qX27kiJtnYBuUVXFi8b/F5enxf+HLgWZHi4vBbAjjzxKzz032Li7q38X2hIvIAwDim4UWuDHvvbqq9aWmgf7p21ZmFUBSX5ePB4/41zgjE6cNElP9O27CgRYChd7OvHQUCwClCiIUeyjqLd6Lzdn9eloyhEZHHvMseZXWwQVjuXYAkKZcdRcHKOoRS8C+OpKr+J4FN/64jk8O3iwiUEo7LFf9lH8PtxY2CE/3Vb/efH6i2mCq6+5RrvtuqsZpbM/Ns6b/Otmm29uggXOlS4fr7/+mt586y373M8B5urnTFGOgufnn3+m6upWRm87+aSTLLcHgwIONWyRn44JL6b5r1oOMmcsBih2g54ZtOqZKY7d2k5Ya/P5u+/rrcmTvmuSg3M+/+r9i2lhdZjI0mMFK8fasQi0xKUGo6ta+1jAWmQ2NLmDOeaGzrbq/vOPfMHMyYv+jasKcxYNO/tFOkwkTTqCPC+teOiDxh/oaYCdk5d1RAlWgAO5KWDlpdnLM0rlC4qgSCNvi1GP1yM/0S+CiSapc9APo4HeadDGQpLH7xjhmNIMQUhO2WRcymeUTiWtrXom59KPy9P6dkHcxCRMIWYWxLnyrSbQ5bybN6/S+eecap1Q1nQriSPWcKSoqkN252XBD5dIlpcOiSxASVNDqvqwA+jcAC8WYIUR8GS/J3XNNVdbtHPDjTfoqaee1uQffrCWMPBC58yZqzfffMOUV9Cb4Ojefscd2qIpb4hvLXQuDDzuvfc+88Tl+LNnzzIl1YzpM4yN0KZtGx191NHGleUzVMsBFs7hqSefMo4wPdSuve5aA2qq9yiNaIczf/48uzZI/lT2YSSwLOP/YVMwicA1veHGm/TuO+8YL7ZNmxotXrzEolZEGitWrLQHEyEFnrZMNgccsJ8uvPAiAx54rYgrqqtbaurUH42CVaTdUf1//733NfCZgSZY4N9EqVwLLYJeeWWo0dw4Z86FP6jDiPKhebFKoEUSlDLYInShICKljRHj9kDvB1RXW2eFM8YFJgIrDZgJxWIa++EeIH0+7/zzrG8ZwgiYKch7T+neXQ319UZxM57wRx/ZvYaJwTjz/3y/vKxMd9x5h2bMmGnnw8oHpy1k2T0uu8zOC8ohY1va/vdGoAS6a3jPebEoTEFPgqu5cMECAzz6ah1y6KGmaoLvSjPJf9x8s/750EMGqMhhiWxp8bJw0SIDLlyfWHKyvKYwc1r3U/XVqJEGiDNmzTQKWSIRN6ECUR3gRDGMLgVY0JFKQGFUbIiI6IKUBdEGQMXfADwtbgBVzqOqWTNrgwNdinMiugbE+BzL7+7dTzED8WL3BKJS6E9ExhwbGhZAw3dYcjPb044d0ILvCrhA23rzrTcN1BCHEAUgzoCOBYcXEQnXC3cY3jHnBljDb8akG/rX7nvsYYY3gCvpEnjLgB/gDI8WoOLv4cM/1l133W1R94wZ07XXXnubYOXzz78w3i4THnQtRBCA45ZbbmFAj3cDkwlRPoIVuL5wbmfMnKGDDzrY1G0o3rbZZmv7fFGGzApmn7330QknnmARNVE6586zAAuC8+UzpCSYbI4++iibkKGfMV6tW7XW3HlzjSdMWyCM27kvpe1/bwRKoLuG95xlJqo0QIqoqn27drbchM8JgNE0kI6nE8ZP0M0336Qn+vUzqSoAh0KKyJKojVwp5H/ADY4svN2jjzpK06fP0IqVKwzkaG8DgLMPImhykO+9/74B30033mhLY6JsAAFKGC1oiDyJtAAQgABwgkcMsBFdwZUl7UG0jiACRRg5WyJaQB0whMsKyAFMAAnL/Cf6PqG9997LuuoS0e61516OKuy8c02lxec++fQT7bbrbhZRs9zmPIjO+TzgynXSWYHGlqjUaGD51ptvau68ebYPokkEFcuWLdfHH39k/0bgAXBC7WIFQZTMfujSixSY9joAMeNJpI+IA2oQKwT4xSjEUPmRi2UVQHcM/CbuveceA10mFH6HEo0ImetHQUYemEidv5nUOD9+zipg//32t7ZJTDLcW/ZPRM054mvBKoFxBfzJAzNJMfnA6QXg6YX3zrB3DJhRuyF2KW3/eyNQAt01vOeouogiAUH6YyF2oOUNpi+Q4Hnp/3HLP3TPPXfrhhtvVN/Hn9All1xs0VtFZYVSyZSqmlVp/oL5jvhh/nzLQyLphbSPOAGwRLm06aabWbTKyw/AAop8lhYzsXhcK5avsOivsrLClu0ANwqqXr16apddulm6Y+y4cXa+AADLdQAKtRxgTZRW7EjMJELrIPZHJI9CC5kwhjm4KeETgas+0enkKZNN7EGUDqgzMXQ/5RR99vnnpsICdG+++RbV1LS26I7ecT3vv9+8JwB6Ov+OHPmVSZgBLPK0/D/RPH8DdABR//5Pm1EP4o4Rn4xQ91O6r4p0MbJBqUa0ibT4mKOPtmX8ep3Xs2h++owZds2oi5o3b2GRLukBQB1VGxMB6jmOg2Pc7rvtbtJcCmTc4/POQ7b8uo0pkl9SEIwd2z333KtHHnnYQJhJBVAFdFH7AezYZiK24Od0dOae0oeOiYzC23XXX6ddu+1qQI/3A8Y5GAhxf0rb/84IlEB3DefaMx4AACAASURBVO81USB5WiIrluNErzR/ZLlelL2yvKTfE85jvJQoqr784gt13WYbM8NBgQVQsQ/yeuT6Lr7kEovQeGnxXiDqAth5sXnx2T75ZIT5KQCCADHLX45JpIa6jIgQoKFwRE6ZCBjFFhtRK/skh0jBhwaNH77/oYEU0SDHAlCJ6JC6Yk4DeAIMFLiIANnfhx99pNatWlmTxEw6rYMOPtgi9n/+80HdecedNtGwXCaiZCn/xhtv2oTBMVHZvfTiixo77hudccbpNgakaTAGIndLZ19a0BPRAlhE4Pycv9kH6Ql6xW29TVc7FrlX8qpMKqwSKH6QQiA9wGRSPCbHwJOX4seDfXqrZXW1mdnsuMOOjrtbWZm1e8dLg43vcu3wcFHHcb85B2S/xbEEZJlQAHNWO9vvsIONEekTJkCUi+R/UbI1b9Fcjz36mE2mXCvPDH8zyTJpoR4knfFbWStr+OiWPvYfNgIl0F2LG7J6ZX4tvmYf/T3fte8bCafYze/nj47xiuMK1nuNmxiSXih2ICbiXZfbz1fsixVy58i/xF4oMh9+7fwYZyLnn7I/fvq9X7ofv8RqWP37P2Vl/No5FX/vrARuttQCK4rS9r85AiXQ/T903ynmkVs8lXzsGvbeAkCIMImqidBK27obAfLSFEHXtqvvujuj0p7/ihEoge5fMeqlY5ZGoDQC/7MjUALdtbj1LMWxLiTHWfRjRUkGh5fiGLlVpIRU96EkUf3m8yx1Uaf9p24sx1luw2+lsk6R6ZfUav/uGshRM0Z/VVWevDU5bPLTJC0o+JG3Lbby+TPGH7UfTBI6F6+tt8MffX7Lly3T/AULrFD6a+mW33tsOpMwzr/FRY2UEu8JY/ZTVeHPnRcpIIq9UPaKSsE1OX+OQ+0DKuPChYvsnVyT463JvtfmMyXQXcPRgsoFU4FCDzzbO+643WSgJ55wgjER6JhAcWaLLbY0LivFI4phFKkoxlBs+U/doDVRHOKhp3gExem3PIx0iiBfCavgr9hgZcBXhsJH/pg0y8EHHWSFqz9rQ7SCEAYGBNS3v3KDFz1z1ix9+MEH63wCOOzQQ9X9tFNNybi224IFC4wOOHTo0DVyfYOBQgESgcza5MYB6ksuvVQXXXiBBj7zjPr17aeq5lVre7q/+/Ml0F3DIeRFdqrow/X228M0fPhHqqiotKgGWhgtcaiwH3XUkUY9wrwa1dNBBx2ojTb6mx54oLceeuifFg3AZYVCxIwN/5ecKp+nywCgh7j9gP33NwYC0RLc2qIPAraCvR/o3SRo6G5MBnqrYQwOv/eHyZPN76G8vEzZbM64weRr2RcNCa+97jqbADhv1FzwTR959BF9+smnOrV7d303fryJIRBuEDGiBDv//AuM2QCtioklm8nq5ltuNj4srAH2VeycAXuBa95mm21V3bKlXnn1VZM7A0AAIj7AsBe4JgAKoIQudvJJJ2voK0ONgcHLR+W/saFRLw0ZYjJeGAaAOhHbYYcdqoceflgtmrewMYalAIeaKIYVBtcK6MIsIYpnxXH66adp+IhPdNyxxxr1bsL48ca3JaJnouC8t95ma/W4tIfR+AYMGKhdu+1iLymUMKJGmCnrb7CBvv56tPXJwzMDlgPjBTMBXjNjxLnARIGzu2jhIrVq3cpoc0xmb7zxhnUKwbgeZR8G9fB7mZwxXk8mUzrggP31wvMvmDcxzBPy9Ox3xsyZNhZ8lvswY/p0XXnVVcYiobUSVL2iZy/dLfB3PmD//Yy7jZKRZwkq3tQff9RXX31pDVZhnLA6eezxx7Rs6TLz3L3pJufewLzYY889HMHIW2+q/9MDtMvOOxnvu2/fx02NyHevu/Y6nX3O2SZ+Wa9TJ/V64AGjOeLhzJjwfAwa9KxuuOF69enzoLWKmj5jup4Z+IypJLn3jAHUPcaHffK8wQ6C5170ikbIAi0PmuP999+nnXfupm+/GWd8b54pPs+7xPMD+2afffbWBx98aIKU555/Ts0qKu25Aay//OJLHXzIIaYEhWtP1MyzV2z0inx/8ODn7N2hOM0zxSr22GOPNY7979lKoLuGo0fkytIVWhEbDwYm4BRFiKQGD35WLVtW2wvOQwqQ8HsaI3p9PlVVNbcOwgARCjUEBIAWDyYAzAtK+5+zzzpLZ59zjineisqyLht1Ub8n+hmA0g1h0002tZQGDwSqKyhUvFg77bijnnv+eXNKOurIowzQaO5I48jGGM74KUuLzJ0zx66FaJaHlT9E8EQbRLzt27W33mfQ0niAUVgZ3ezYY51Ghub/kNNWW3U1gIGmVmROFEUF6UxGG/9tY40aNXJVt1+6JoQjYc2dM9eEGy++8IIOOuRgDf94uPFlX3/jdf3zwQfVu08fbb75Znr//Q+MWcGExphS+QfMMK0JhoL2MjNRffjRh9pk401MgICKDQAFdDkeURFy5QULmIjKteeee2j27DkG3lC8SEnQXgcgY7x5sTGKBwiI2FGawW/eeJONNebrMUaZi8Xi2myzTQ0MEUHwogO+3G/GD34xnNwePS7VccccpzfefMPUc0w0e+yxu50bghYEM4wXExzyaMAA8/jttqX/3UTjXvM7Uj48K1Dk+C7XTA82+L1Q/rAuZHIhncI5ME5MqByDfnFTJk+x75L6QBHZvkNHPfzQQzYBMunyPQB699120/ffT9J2222vkV+N1J5776k3Xn/TrgMBCPJ3Agz+/cgjj2r9zp21fMUKmxCJVg875FD1HzjAxhPKYO8+D9hzCH2Sd4S0G/eTieOfDz+krlti8FTQyaecYoDHhHDxRRfptKaWSowXPO9jjj3WnjMk1gAz9wyTe66VazjppJNNMMP3+Q73hHsJ8MIPRyVKQMF48CwxQTChYHTP6rVHj8v0dP+nzCMZg3q6oXCtJ5xwohnvn3TSiXriCae5KCrPolHVGkLH/+9jJdBdw5HrcVkPe9mJturr6jTp++8tYoWLSweDIsG+V8+euv/+nmrfsYOWLlli0SeRxb777avXXn3NHgZUZDwQADd8TWbaoloMuhdRBtETen6Agk4EKLR48ZjpETEQQUycOEE33nCjNXYEdLfbdjsNeXmI7bNDxw66+KKLTWXGg1VsU07nCyJCojxA+LXXX9MhBzvdJBBIPPnUU7q8Rw/jD/OQ7bTzTrri71cYSJMD43MAFuCHEAAwxxei2OmBF4vfEbkEAkEdf/xxdnxeSsaACWK9jp1MUMF5Ag6AD6ANe4IxW1lba+IHVhZETIAO1w23mcmJF5eJgvNo3bqVecaOHTtOAwb0t7EjoqRDAoZDTIo77rSjKekAUACSPCD/j3waIOLlQzkHOCPPZZLBu4IIn24HnBsrEKKrbt12NQYC54HAAwBkZXHRhRfp1NNONb41aj06FQOM0MR4gZk0iPqnTpmiTTbdRIcefKj6PNjHQBfFIc8PETXXyGoKEcaiRYuN1wuwAjAmSX7kEfkDAQMHonwEGEzcKOyYRPk5QMQGyKAYRNzB6oZx5DwARZSKnB8bIhDGietm7JisidD3P+AAuzY8PehOzQSPuIbnZvToURYJYrT0+OOPWZNGmrTCV+bZ5plGaHLGGWfa+HF9PBscm7ZNgB+TFgEH3U8uuuhiA0yi5NGjRmnPPfZQ5/XXt350fI7JCO+L0087zUCXyZEVJSu8V197zaJRzIhQbrKigp/NM0mQNOSll2w1yHkhlKEp7OOPPW6RuZkRjRljHh19n+hrKUPuNQDPBMq5km/m/WFfa+Lk92uQUgLdXxuhpt+zzOHh5qFi+UmOF0DgIUWwwEPEUpzl00PM4lt1tVmR3C9LVR4StsHPPWfiCUQIgCcRL14Cd9x5p5ndkMYAOHigINVTlMIGkuVp0R6Q5frUH6fag8LnATX+ZolLdMZkwEsI+Z5z5fe8qBt16WLLNl4uQJfC2RtvvqmDDjzQXkCWYS8PHWptg4heibQAAcCXCIsIYq+99zbHJdIRO+y4g5YuXWadfoloDjr4IHvgeWgRBxStEVm6McEAUOyXsWMiQZHF2JFi4WFmPAEXQBCF3yUXX2IvOS8rggUAkzFjQuradStrB8TKguiYZToGOFwf0Rjn66gIm2nTTTY2wAPwSeMAXoAj4EshlPHiHJkomEAROHBP8JU49JBDNfi5wRo4YIDuu/9+G4Pa2pXm8cDLyPmx9D/xhBNtKf7VqFHWUPS6q6/RwEHP2FgACEcfc4xJsRHQIO/ucemldt033nST/T9RLqALyAAWTCp19XUKh8JqqG/QMcccbS1n+AziHJvE9t3Xonsifu4R47HRRl0samYD4BhLoj2eM54fPs9qh8iYCJ6NiY9x4flmKc/YcR9JPQDI62+wvh595FF79gF0JisCiMOPOFwU0Ji4WFEceNBB6te3r84591w7p+OOO9Y8MQA17iv3momWffCMIxLiPaD2wfKd+3B/z/v19eivTVa++x67W9BA2oB2VdwT7g+AzqTMagkaHu8mqzTuN4EJkzGT3Sknn6J333vX3ou7777LGpsOe+cdXXj+BXr4kYdtAuIZtF59G25ogQ2BBMB8wQXnm9ES50w6gWasL7704u+OchnvEuiuIehCzuehAMSIPrlZPODnnX+Bxn/3nd0MgIEXBuDjhXhl6FCdfMrJevnloWYxiHUj7bBpxw4o4aXAC8LykGjmpBNPsqUyDwzRAQ8jx2XZxEvDxovCSwRIMBvzAAMgAPO555xjJitEN4BPn959LFdHNHUN+0qnbenJQ3XwwQcpkUhaRMeEcN2119oSkwiIaJtlJ9/j93gVsBEtkTPkhQWQlixdqpkzZtg18GJ022UXTZ02Tb0feMCiZq6PqK24YX7T+4Feqm5VbS5k5KMBQkCQCYpzJg/LBEOOGMUcLwTgQaTDUo8J7O1hb1v0hocuUTJAwveR9+7SbRdrGMk5XnX1VRo39htbmVx19ZW2XATYSf3wgrFxvUQzACcTFcCLuRETExMeqxKA4rbbb7fJCPUY94rJhrw594rJkXvBRAJY4cNx2mmn6q23WPLeYmPGGDNBk9pp1769nSPPE+AJSDAJksp56aUXbWwAZFICFDcBNSYr8o1Dhrxkrm2ku2rranXbrbfZz2+5+WZLY3H+pIXYWMZ3P7W75fZ5llhlFZuHMgnyMwPd2bMNdAF6bBS5Fp4RzpccObUIzolnv2OnjvZc8Zyz2mKcAUMmOkCPieXp/v3VsmULPfroY1YX4PwvuvBCTZs+3c6BDtSAdpH1c9VVV6pnz14WHDCerFho4sm7g+nT9GnTzBrzgV4PWJqCyZyAgsmX94RnEUUkkTa+Hvh7UAMBMHnemQCYYFmBkeogqud8i+8q95ufsVpkRUUaj7EpGiZxrAf79NG9992rNm3ariFi/PLHSqC7lkNItMANXJ2CwwPMC/JrG9/lQV3dL3Z1/9effp+bz0Z0tPrG8haQLW6re/v+0jmkM2kzM/3pvn7u8+T4AAlyoiz5Vt9YWrL9nOdt8XO8TEQeRFmAw+obxQhAvEhJ41r+naH6T6+1uC/Og3tQ9MQl/fFLbIGiyozlIlEn0uXDDjv8/3NevMiAf/G8iC7Lyst+7ZZavpw86ZpuKzlO1b8q5r9075gMipPdz+2ba8pkMwoFnQkxlUya89wvmaozPlzbz903olXuNaC/OrXxp2PPyoiJkUiYyJrVEZPYT7eiSf5Pf/5TRSL5YPwyfomeyHP49ya3uQEDB1o0zErj1zbu5eo0wd+qBuV9JcD6o7cS6P7RI/p/YH+kFVgWk8YgilvbjeUkuV+W3n8mR/bXzpOl8+ivv9bll/VQsAmsfu07/wu/h1/NMp4JaU14toDn4489psOPOELUCNbVxsT64osvaOTIUZafJkXxW6iM6+r8fut+S6D7W0eu9L3SCJRGoDQCv2EESqD7GwZtTb/CsoaiEbnCf7esJ29LnpAo47cqh1jSsZ9/l+ZgucTyngLGrynOyAOOH/+d5RQ5J5a7bFDHWKKyXGVpzJKef8OI4NgsP3/rxvlzjozDX63m+q3XUPpeaQR+bQRKoPtrI/Q7fg9QQVu67757/y2hGroS5uQUIH7rchweI/spVqSpJj/5JMyGc4yKxZKQ4hZ5wmIR6ZcujVzyXXfdqX79ntQJJxxvVXEoUgF/QO3atbWiDtQyrg/RAdSqfffdx6hyv8WmcM6cOcbq2Gfvva0o03/AAJWtlrP+Hbeg9NXSCPzHjUAJdNfwlhDZUcGdN2+u8V+Xr1iuAf37a/Mtt9Dhhx1ulV0KahQfKB4RrRFVwlLYtVs383KlSg7dBa7lVl27GncQlRhkbBgA++23vzp0aGcgNmv2LOMQ0sIH6g450q237qp0OqPvf/hehx5yiHr37mNn37nzetZ5gu4O++27r3baaUdjJkABA4Sh2Xz66Wc6/PDDjD7DebBvol34quRgYRpAv6KiC0Vrv/321THHHGttiABrwPbJJ5+ya+Saxk+YYNQoqF4LFy4wNgETDNfPWMEQgFXB8SiU0aMs3hgTJuTTp0/TlClTrZp95OGHa+SoUbqVav511xn9B9EH1WcKcX+1lHYNH4/Sx0ojsMYjUALdNRwqFEcAGGDA8pyEPukDijN3wCG87z5bikNfguIFiAI+mI1AJ4MPut3222nB/AUGJCiO7rn7bqNIIYyAEgU1iu9DMYJzSiUacvrOu+yiiRMmGNmcajnUqZ122tmquYggpv043czBMUqHvA+ZHMoL5wFtBgrZx8OH65STTzbAhSNJJAyFDAI6EeuHH3xo9LMzzjzDyOdQ3kKhoO688y4DQcB077320iOPPmrAyLFRnPXs1dPoVRQ94EwyLlSda9q0Uayx0ahuTD6AN73fKiorTZ330UcfOobomYxVpOGfXnHF3/Xww49o++2304gRnxh9CCpTaSuNwP+lESiB7hreTcARSSZRJ5SoV199xQjTtMVBwoiyCy05KirI61CtADO+Q8txuLwAIaC02aabatHixQa4cDWJdFHHwInFGwFQzOdyxsn86quRxhWlVfXVV12lhoZGDX72WQWCQVPPHHTQwVZ1hrD+449TV/VMQyzBOfw/9s4Cuqrj6+KHhATXAH+c4NJCgeJa3IM7FCguxUoLhaJFirsWL+7u7u4Q3DUQ3Anwrd+hj49SwcJLIGfWyorde2funvv2nDl3Zu8JE/6QuHHjvdjV5FVcNROoi8ic/Ck/x4geXTJkyKgOthRSEayPJXqlLbSL33nDTZqBcxlQIFn0B9zd3KV1m9aKA+t1WX9LpMsx6CKwVIvlRVGiRpXSJUtJ/ASeki5deh1owAQMWPzOQnlWTLCGknWrrMlkJ5MVQ+BzQsBI9y17k4XbRIZsjSS6RauACBIiYk3qgoUL1PcKomIvOgutIV3WM7K4min7+g3r5dnTZ7omkmuxGYFIkCiQHTb9+vbVRf4snif6ZVE+pMfOJ9ZIZsueTa76XNXol4XsRJ8shP995Egp7uUl5EbZ0cOWVzZvsLlg2IgRkjF9eo1sycVCbhAd98P5c+fO1ZdftIMlXhQW+LNBgWiXQWT0mNEydcpUJVLui4iYpULkkNE5IJrHPodBwBGlE/VzfdaAsri9aDEviRQpooweNVrixIsjadOk1cXtHI+oC2SNiAuL+9n5U7NmLSlZooRuOEBJio0nVgyBzwEBI9237MVNmzYqEfCSCTKEeK9f99XcKeaDe3bv0S3A/fr1FU/P+NK0aRM1RyxQoKBGmUyx2dPONk9eZJFiYGcZL56InMmbogHLFluEYMjPQpzB3YLL4EGD9TwiXlZCOARS2CbLLqQ7d+9IpYoVNeqEFBGmcWwLRmClQ4eO6sdG1MhOKCTu2H4aTJ7r7ji29OJUy7ZICgRPvnnXzp26h33osGGabyUqJqLGOJJdV6xWIEVAjpfcMKQOcePomyhRYnVHRmgGcoVYwY7oGyKOEiWqZMmS+cVuojZt9NocR857wMABeny2LFll/oIFGkGzTtOKIfA5IGCk+w69yHT88eNHShiQKNNnXpg5drzwYoqfKY4lWfwO2fDlWE4FsfAz238dheO4JkulHDuRkM4LGTKEEi2F+jmHJVzjx4+T3bv36LIt9Ai2bN6sO5Ko17HLibYiROIQen51Zw6RL8eyWuL1NlMX586aNfulVsHrO6euXvVRo8xXl6g5rvM6pNQD6bOLipd1r9bnaBNY8jOD0as4vortO3SVHWoIBFoEjHQDbdf8d8NIAaBShbYtqlZZMv99O+aH3hovuXiZ96Y1vR9aj51vCAQlBIx0g1Jv270aAoZAgCNgpBvgXWANMAQMgaCEgJFuUOptu1dDwBAIcASMdAO8C6wBhoAhEJQQMNINSr1t92oIGAIBjoCRboB3gTXAEDAEghICRrpBqbftXg0BQyDAETDSDfAusAYYAoZAUELASDco9bbdqyFgCAQ4Aka6Ad4F1gBDwBAISggY6Qal3rZ7NQQMgQBHwEg3wLvAGmAIGAJBCQEj3aDU23avhoAhEOAIGOkGeBdYAwwBQyAoIWCkG5R62+7VEDAEAhwBI90A7wJrgCFgCAQlBIx037K3MYS8fPmSHo1bAh5lFy9e1O8hQoR4y6u83WHY5WDx7hnP8x9PwDgSnzRcGPy77rdr4cc5CpeIM6dPS/gIEdTR4r+Kw30CofVr166pQzOOGv9Vzp07J+7u7nqso+CIAZa4c2Cr9Lb9efHSJXELHlz7wBnF4aChz4avrzpMW/k0ETDSfct+mzFjptSuXUttdvigYfCIbXiHjh3UZNE/y7Jly9TjDKvzfyqQDJ5qXbt19fe6/fM+3vVa+MBhRtm9R3cpWbLUf56+bft2WbtmjRQrVkyNP7GE/y+ihljz588vdevWfWnASQUQLVhiPY9pJpb1X3755RubjpHm/6JHl+bNmr3xWP84YPmyZXLu/HmJGzeuDB06TGbOnOEfl7VrBAACRrpvCTpmkgMGDJAFCxZIjRo1lHiJnPr26SOXLl+W6dOmS8WKFSTnN9+okePBAwfku+++k+TJk0mf3n3kmq+vfkAfP3kiffv2lbRp06rNOJEXBVvzKZMnS+EiRcQzfnxZumSJksTmzZvVMy1rlqwy4vcR4hHFQ8qXKy/Va9SQwYMGaZQGOZcvX0EKFykswURk4sSJ4uHh8cL+fcIfUqZMWXUZxi0Yk0fKtm3b5Ntvq8qwocMkQ8aMgvHmo0ePpW69ehI5UiR1IR4yZIhEjxFD6tapLUuWLJWrV6/K5cuX1XQT7zXuI3z48OpkjHsx5pFY02OdPn/+Avn666+1bfieYaK5YtUKuXTxkppZ3rx5U1atWqXOyHxhCQR5Dh8+XJYuWSz37j9QA8/s2bJJlapVZdy4cXLv/j0pXKiwugNDnvRF9+7dpU+fPpIxY0Z1DsYgc/ny5TJ9xgwpX7asFC1WTO+3Z48e0r5DBxkzZozEjRdPBg0cKClTplTCrVixotSrX18GDxqohIaH3ejRYyRnzhySO1cuWb12jTosz50zRypWqqT1XrxwQb5KnVp96U7ieHzihLpDQ9i0yeEHx9/w0bt754707NlLgrkEkyhRPCRzpiyyZesWqVe3ngwZOkQHD35fsniJVK9eXTJkyKBGpFyXNnL/PAsYj/I3SH/Q4EGya+cuxQIH6hnTp4vPtWsSNkwYady4sRAoLF+xXIoVLaLPwJtmAm/5UbDDPhABI923BHDs2LHqpNuuXTvp2bOnOtceP35c7df5cKRPn14NIrEUh2hcXV2ElETmzJlk2rTpapXOlHDr1q3i4RFZdu7cpdfjA8+HqFChQkpS+/cfUGffVatXS8mSxaVZs+bStGlTtTtnKuzj4yOFCxeRLVs2S6VKFaVvX+rOIKtWr5IVK1ZI4kSJ1HHX2/uwXqdX716SK1cuWb5suZLM4SOH9bypU6fJokWLlJgbNGig7cbpd/z48RImbFj5oXlzwXxy7bp10qjR9zJjxgzxiBxZSbdgwQJy4cJFOXLkiMSNG0eyZMmqZFarZk356U8r9Xnz5qmppkgwuXfvnqRJm0aOHDmqBFW5ciUZPHiIeHkVk6fPnsuA/v2VvHEFxtIdMscCvkiRIjoYUX+nTh0ladKk6qCMrT2YLFy4SLp16yoNGzZUA03wr16tmhLu11+nlRUrV8mK5cvV0Rgn5j69e0vHTp1k4MCBet8cX6pUKdm4caPU/K6mDB8xXOrXry+/tP1FLekXL1osNWpUl8mTp+gACkadO3dW3DDlzJgxg5w8eVK8vb015cQX5M9gQRu3bNkiGzZs0EGGZ4a20wfr169Xu3kG8R07dmhbeA54xnLkyC47duyUUqVKy4gRw3UgI/VBGmXnzp1Srlw5rb9subIycMBAwe153br12ue4VNOHDGbff/+9DBkyWL75Jpc8ePBAB1AGYisBj4CR7lv2AdNXLMqJUBMkTChNmzTRaCNVqlQyZcoUJdXTp09rFLxm9WrxvX5dHj16pLbnPPBEqxA1ZJQwYQK5ceOmlCldWkkKQiNa48NC9MyHcsKECVK8RHFZtnSZpjGIBiH3ZMmSybFjx5SgiPimTJ4imTJn0gEAYuFDumvXLm0HZMOHf+++vRpJESEzOBQvXlyPIWLjfmrVqiWjRo9SEgofLrySO4QA4UGsVapUlfXr12k6Y/WqNXL27BkdQLjvUKFDSedfO0vfPn3F76mfuv6GCx9OieLa1Wvqghw2bFiJGCmSPLh/X6NirNpLlCgh5KbBrVevXupYDDaDBg3S6T/W7ER29erVU0t42gZODEyUWbNmyahRo6R379468HEvLVq0kGu+1+Sw92G9T3Dq17ev5M2XT7Zv3679RTTduPH3cuLEScV87ty5ar5Zs2YtGTnyd8mQMYNs3rRZ1q5dqxGkm5ubXodInFwqbszg6uLqIlGjRNU+/+abbzQXTJTOcfRB1apVJV++fDJn9mx9DvsbbwAAIABJREFUXsqWKycZ0qWTWnVqS/p06ZXAhw4d+pJ0iZAXLlwoOXPm1EG4YqWKOgA983sm1WpUlzBhQsue3XukSNEi0qN7D0mYMKHEjBlTunbtKpkzZ5Yc2bMLKZfJkydr33MdBuHr168r0fMMOVym3/KRt8M+EgJGum8JLFEKHyo+vBSm2pBi/nz5Zdq0adKwUUM5dfKU3L17V7Zt3SrFS5RQEmF6efnKZdm5Y6d+eEknENVwHB9WornVq1ZL/Qb1pUP7DrJu/Vrx9EwgixcvUqIkDUDkxLEQFUQeMUIEmTtvnv7tRd2NxPvQIY10EidOrMcwNT569JgsWrRYRo8epZESURDTU6I5ItPWrVtrlMvfiHB3796t9wZx5s6bW/Lnza9RYLZs2fR7jx49ZOnSpXLi5ElJkyaN3LxxQ6ZNny758+WTKB5R5Lfuv8mPLVpIt99+UzJYt3adRI7iIcmSJhXX4K6yauUqJQSIHqLlJSCpkNWrVysxMEMYOGCA9OjZUzEC844dO2okyAAAQUJ4lKlTpkrPXj01KoZIZ86cqdEv5ejRo1K/fj05dOiQfP99Y42QaT9t69qtm9SsWVOjXTCgDefPn9cBFWIqW7asEj+E2L59ex3s7ty+Lb1699bUDBEqx+3Yvl0ie3go6ZIGYmAZNXKkxPP0lPPnzss3ub7R4yC++PHja9rmqo+PDjrgDT7MdH7r3l3q1akrVb+tIgsXLpYffmiuM4IECeLL2XNn9Zk6fPiwDpjbd2zX9owaOUqyZMki+/bv0yifdpGmmDtvrhK1Iz3x4P4DCe4WXPr27yvTp06X+/fvK65WAhYBI923xB9CILLjw03hZRZRGNNgpoVMJVOlTCVexb10Chondmx5+OiREiWkST6N6IfCS7KwYcPIiBG/yxdffCEPHz7SqGr79m0aoUCORHVETEQ3/Qf015wskRlTRMcHnw8bxEHdSZMlkxHDh+s0nUIkPHXqVE1LQD716tcTPoRMk8uXLy9VKlfW9vFWnP/NnjVbSY1CPpIp/d69e5SUsmbNKqdOndJ7Zbp8xcdHIkWMqB/w4K6u0qVrV43wIEgiT4h18qRJwht+Ijrq4PvKlSs1yk711VdSsUIFcXFx0Yh58ODBSlpLliyRMWPHysQJE6Rxk8ayYf0GiRUrluZIIVZIjAiPwrScCB2CIWXTu08f6diho2TNkkV27NyhswUGIHBj2k9kD25gTxQPvpEiRZSePXvLoEEDFRMGgFatWml/rVmzRmLEiKF/Y+BjwOGLe+MZYCbCizsIG3yIgLlmnTq1pVWrn7W/IeRly5dLgvjxdbDmf64uwRU/BtXWbVrLlctXdDbQu3cvGTt2nBw4cEBTFDw3pAyItAvkLyB58ubRQYW0x/ETJ+TXTp30/nkOIXIGaO6LQQis06VPL/PmztXUArnuYsW8ZMyY0Tp40VdWAg4BI11/wv6673WJ7PFimdOdO7clTOiwOgWl3L5zW548eiweUaLo77xEYjrNB+rVwvT1v/JunMeH2/HyzXHudV9fjbochZdrkCvTWl62USBYpve81KE8e/ZUnj599rc2OK5BioFo3EHi/wQT7XV3c5NwfxL9Px3DNfiQc7+vFr8nfpoKiB49+r/2AIQCsUHO/1QYHCikB14vvr7XNXf+b4W2RwgfXoK/1geO499U979dd9bMmbJo8WJ9eQj5Q3KRIr7A/Mnjx3Lm7FmdoUDCkDqzkleX/b36DBCZgl+0aNFenP/ksbi4uL58Icb937p1Uzw8XjxXrxf+zzsA6jGi/ddHwen/MNJ1OuQfv8Kjx47qSxbe5PMSx4rzEDh75oz0HzBAXx5+W62aZMmc+S+VM3CSeydqJe9tJeghYKQb9Prc7tgQMAQCEAEj3QAE36o2BAyBoIeAkW7Q63O7Y0PAEAhABIx0AxB8q9oQMASCHgJGukGvz+2ODQFDIAARMNINQPCtakPAEAh6CBjp+nOfsySIHV3sQvq3wqJ51lAiUhLYi0oKSjBdU/vw4UOJHTv2OzWZbc2so2Wt6IcUtu1u3rxJF/qzgYSCKhmbHtgwwQ4tdgmyWYGt2WxOYEMHa13ZgMKOtBc79XJ+csIvrNVlMwi79lhnzWYYcOAroAoaHGw9B3eed7Bml6KJ6ry5R4x034zRWx+B+EmHDh0kWtRoKjTzb4WdRLdu35apU6b8beE/egRvenDZ0vv6xorX63rTddj8wKaD1787rvPs+TNxCeaiHyy286JuduHCBd027CgOjdd/uk9HG1esXCFhQodRfYDXy7+dz4D06oYHdmmxZRkyhWjZrZUy5Zfyyy9tVYuB7cts4wWTZs2byZrVL3aT1fzuO3n2/LnqX4wZO0aCuwZXYRx2n31KBe0Jthqz7bxE8eJSpEhRFeHJkCG9Dt4OrMCT39/0bPjHvbNDE8xRn3v48IFKnSLEw8adp7TpXzad+Efdn/o1jHT9sQcRpOGrYIGCMmz4sH+88qWLF6XR999rBMaWVGQE2VaKlB8frj179ohXMS/J+U1O3R6KpB8kgZ4Ax7LDiN1M7MEPHz6cqnihR4CEX+lSpZWwDxw8IMOHj5D/RYumW0QRUOF4tu0SgaOfgC4wH1AW6KOFwBbWePHiSenSpfU4oka0W/kQIfYD0Z07e07FddAnmDRxomTJmlW38c6YOVMyZcwo9+7e1R1XED47sTJlyiyxY8fS3WhEahcvXZSnfs/kp59ayNKly2THju0SPXpMVT1DWJxZAlt9iaJQ/8qRI4di+NNPP0niRImldp3aqkOActjuPXu0rWyLBRswiRgholSrXk3bD8mjroYoUPHiXpIgQULVvti2dZt0+62bP/a6cy4FLoOHDJav034tN2/dUhlHRIGQsWQ7OlvG0XQg4kQwiP76mIUt5ggNIeOJahx6GWxD7ta1m4r7Iy5E31j5OwJGuv78VKB5gL7u6FGj/vHKc+fOUVlHCI8oDRWotWvWqlziipUrpWjRYkpoI0eN1KkkuqhlypSRDRs36D59CA0SRnwnRYoUOt2HXBCbYRfac3kudevUlbx58six48clTOjQutcf3YBatWvJV6m+0vpU2GXwINU1GDJkqEpLIjyTIkVyJcwmjZvIuPHjVCmLSJJp5InjJ1TspnPnX3V/P9F8zBgxdXcVwj7cy4rlK+TEyRNSpGhR1ZDlK268uDJhwkSVJdy8aZMkT5FCZQorV66souEMVJAjmrzLli2XcOHCqsIYuhIUdnb93KqV3q+jgAEf8hPHj8uSpUt14IkQPoLKM6LmBmF37dJVkiZLquI6iJUTpTdq2FAyZ8niz73+8S9H+3PmyClHjh5RomVArle3ruK8cNEiFX9ncIQIGUjRbXjTjOlDWs3AhmAP2hipU6dWNbrQoUKJ39OnqimM2BOqeW9yAPmQNnyq5xrp+nPPobd74cJ5GTVq9D9emQ8+eU6mgrFixpIsWbOovgH78tk+mj1HDrly+bJ07dJFYsSMqQ8v4i3kI4kG48SJLd9+W031UimQIQTTuUtnGTJ4iEaLiKMjyEL6gHMRkoF0+TsuFyFDhVRRlUmTJkrr1m0kW7YXJAVBxk8QX6NpiBCRGSJwImXyokTpiLFD7Pfu3lPCpHCcqqldvqxkygdxztw5kjFDRm0DvyOVOHjIEBk/bpzmV+MnSCC/tGmjwjwMAHxwiViJ/kljQBgon6EZgBgQ1+deb9++rdPYadOmSt9+/eT5s+caNS9cuEC1dPft269aF25uwSVSpMgasSPCQyRPpMtg8akWRG5mzZotu/fsVpU0BHwQ2yGVg/g96SqVhaxYUUWXPmaaAYLnGWPwY7s5gyZbn4lwibr5QiyIPLSVvyJgpOvPTwQqVQjOIA+I6hYPocNHi7/Xq1dXOnfuIiLPNSdJVMD0nik4xICSFx+eJn/uzeclBZEsUzVIZ+26terCgJJVuvRfy+NHj1VNi8iD8/kAQlBNmzVVicmQIUOpJOB3Nb7T6SdTcnKAyCUyRSQHDelBfqQ2EOdm2o8GMMTONJ2XVUTlN25cl+TJU+i1+vXvp4phFO45Q/r0smPnTnni56dC6pzXsVNHnfLTfiQOmSKjgQsx8FKuSdMmGlEzIPDh7N+vnyqT8bKLKBdtWNqKxCMvjyAZ/o4YDapk5KNJPYwfP04mTpykmOGxxrVx8qCN5B6RaVy/YYOEDBFCdXY/1dK7T2+9L7CYNXuWtP75Z6lerbp4Hz6sgxYzEgY5BjXSOR9T24F+YICkX8mvhwsXXl9oUj/PNM8iGswR/xT7+VQx/xjtNtL1Z1TH//GH3Lp5U4W/8VRjCozYNAVSQ4zb8TIKYiZyQ3UqQ/oM0q59Ozl8+IiULl1KoxWHuhZTRqbmkBwftCNHj+r/iU4RQfd78kQJGW1VziGq7D+gnySIn1CFvSG1y1euSNw4cTQCIXpk5QRRMC+ZFixcKGPHjBZPz/gqF0iaAc1dUhiIjE+cOEHixfPUcxggSpUsKbNmz345mHBPTOH5kDPdPXf2rH7wv0r9lXyR4gudYiIxSe6RqBsxbeyA0IP1ueKjkSipA/6GzqxDfYsBgeiegaRTx44qxh4nTlx9acM98HKN1QpffJFCokePoQMJKQ5y2aRqwIj8NfdCveSnuf9PtcyZO1c2/alrDCbMqhAuRwo0f7680r59B8WqZMkSKsr+MZXFSB04ZlAM+KSDmEnRJmZbDNjk5a38HQEj3UD2VLwu9YeWKxqpTPcdLrbk816Xd3z9Nv5rZcE/3fLbXJPzGCh4UULU+V8fapY5EY3+UyF9wWD0VapUsnjJEiVsR+7v1VUXr9/D69hwbV5IIncZVMvrKz3eth8/Jl5vWjnzMev+FK5tpBvIe2ndunX68owpekAX2sF0naialQ3vW7jOsqVL5ZC3ty7hehv33fety84zBAIbAka6ga1HrD2GgCHwWSNgpPtZd6/dnCFgCAQ2BIx0A1uPWHsMAUPgs0bASPez7l67OUPAEAhsCBjpBrYesfYYAobAZ42Ake5n3b12c4aAIRDYEDDSDWw9Yu0xBAyBzxoBI93Punvt5gwBQyCwIWCkG9h6xNpjCBgCnzUCRrqfdffazRkChkBgQ8BIN7D1iLXHEDAEPmsEjHT9uXtRDUOMJmTIkP94Zf6PQMuNmzclVMiQ/yoK877NQtcAXVOcIRCkQXWK3yNGjPjykg8ePFA9X/8UikFmEeeLjykn+F+YcD9nzpxR4feAasP79pmdF7QQMNL1x/6eO3euikfj5oA2bNx48f529Z9/bi2lSpWUnr16SauWLVUq0T8LCl6DBw9WiT2EwDHBRKqxRo0aL6uhnahzIX3oXwVix0kAJ4qAKOj0Llu2THVdkYeMFi1qQDTD6jQE3oiAke4bIXq7A4gesdXJkT2HzF8wX4oWKSKt/sGloG7depIwUUKZPWuWuh+gD7t61Sr5Ol06jUrxAMOrDMcI1LdwBliydIla5eB79aq61+nTp+TGjZsSLVo0OXXqpKRMmUpWrlwpCxYskHTpvpZ4np6S7ut0qmWLU+vESRPFM56nILuIZGTSpElVX5bvFKJw1P7Dhg2nA8PevXvUmNLdLYSULVdWf0afNnu2bJLmz8GCCHfBgoVy8dIF2bhhowqOT548Se2IKlSoqJE83m7YuaD/u3XrVm0v39G+rVKlit4zbeB3BMiTJ0+uThmbt2yRb3Lm1GMRyN64aaOcPXNWypUrq2LrCGWDB/fQvHlztahBgxcdV4wcrRgCgREBI11/6hUIE4cFvLrwOSvuVUwFxl8vDeo3UEscojIsT6JHj65i3IiFE31iKXP1qo8kSZxEtm7fJt/k/EYWLFwg+fLklWAuLioE7tCx3blzh/zxxwQlqTlz5uj/kIKkHThNQKwlSpaQ/fv2v0wnXLhwUV0qDhzYJ3ny5NX6RowYoVEx7hEhQoRQZwaIf9369ZLqy5Tqy4Uty6KFiyR9hvTqFtCnTx8lPKxzsG3B8BKRdrzWiK65HtN87g3SRdQa5whcJkgBPHr8SF0lSIc8ePhAateqrR5pPj5XpWHDBnL9xnV1lQCjli1/ktix48iGDRvUWihECHc1YPTw8NABBXPEPHnzqHEmmPft0+edreL96TGwyxgCb0TASPeNEL39AZAHppC4GUydOk2iRo3yt5Pr1K0rXl7FZPmy5dK/f3/9PwS8Zs1aef78mbof4PSQN29eOXzksEaVGFkSMRLBYRTpKETX+JNx3hWfq5IoQQJJ8eUXsmP7DhUbR2gc/zWI1ffaNRkydKgSNg7Drq4uUrXqt9KseXMZOGCAWt80bNRQhg8brl5lvXr21Lx07z59ZMqUKWp9jgUM7cIupmWrVhqFEllizYP7BY4YtKVbt9+EtuHwgKULbhY4WOAOwYAAIdepXUcSJEygDr/hwobT+9izd486SXAdol6i17Fjx6olT+YsmdXG6H/R/if5CxSUbt26ar1nz56VbNmyKanjf4ZXF04bVgyBwIqAka4/9QykBYHh5EtOFc8viAqRbl5qOUqt2rU19QDR4kNGIR9atkxZCRsurDpEYKFDJEnkCPERDeOvNmvWLOnZs6dEiRLl5UswIkfSADly5FQX3+49usu0qdOUuDGOJJo8fuK4Rpu9e/WWQ94HZcWKlZIsWTIpVqyY/Nz6Z+nfr78SIW7BPbv3UHtz8r686GvXvr1MmzZNI8uTJ0+q7Tf1cA+e8eNr/pSomNQBxMoLOwiQe4IwuUeInuvh0Qa54pEGeeOEQQ6YgeG7777T62KmCNneuX1b6tarp4MHNjDlypeTGNFjyOlTp9UqiJd2Xbp01nZh7/PCV22slChRXCNpK4ZAYEXASNefeoY8Kd5hanseJoySLdNwyMbT0/NlLRAThIOPGQTmKER3WNbwIg4i27Fjp0SKFFFfgEGKbu5uag6JHQuRHTbjlMmTJqsDb8FCBWXypEnya+fOSnTt27dXwgofLrxcveYjMWPGkmlTpyphZ8yUScmRNtIGDDRZyUCaALNKVl9g/b5q1Upp1qy5zJ4zW+3NiXTJzUbx8JBevXvrYMLAgvkm52OCWbVqFY3gMZT8vlEjyZM3r7YTix+i9Pnz56trMPVCxviX3b59S37/faTmgfFoI89LxNy4cRM1mrx3/740atRI20f6A+cK2ujwPeMFHmkdBiRs3R2edP7UtXYZQ8BfETDS9Sc4WbJEtMt3h0cUpMLU+lUvMY7hd45zGE9CSJAkkSa25RRekkWL9r8Xy8tu3BBfX181hiR3y0sn8rgvy3MRCSZ6Ta5NHVyb3x2Fv0N2RJVc8/VjHcdhfx4qdGiJHCnSX67D+ZAi9vFYqr/q0UYqgHsmx0q91EPk7HBB5tqLFi+W+fPmqTca0SzW6JxDFE8hEicHDKk68KI+7puBguuRa8b0EBwoLBFj8HAsEWNA4tof05DRnx4Xu0wQRsBINxB0/po1a2Tvnr1Sv0H9NxpOQjyQDOTyqRQIHnPNDBkyaJRuxRAIyggY6QaC3n9X595A0OR3bkJQuMd3BsVOCJIIGOkGyW63mzYEDIGAQsBIN6CQt3oNAUMgSCJgpBsku91u2hAwBAIKASPdgELe6jUEDIEgiYCRbpDsdrtpQ8AQCCgEjHSdiDxv8A8dPCS379zWdbKsmUXU5n0Ka1JZE8smhFcLW37ZtOBY//rq/9iae+jQId0qy3noRezdu1d3lLFulg0Gr1/vv9rGzjJ2zLFu14ohYAi8HQJGum+Hk78cBcnlyZNHtRDYBJA+XXqZPmP6e127S+cuupW3dJnSfzmfHVlZs2aRBg0a/u26EG6RIkVkx/bt4hElim66QCymVs1aMmz4MN2Nxq64tymTJk2STp06SpgwYXXnGzoIVgwBQ+DNCBjpvhkjfzsCuULIqWbNmirTSJkyZbJcunRZMmbMqDoC69etl8ZNGqvwTdtffpErPj66TZfdWWydJbKsXr26VPu2miRLnky3BrMFGI0FRHSWLlsqRYsUlSRJk+h23Hx580rDRo1008WBAwdUowApRXaLEXG3b9de8uTOLT+1aiVfp02ru8oaNWyoIje3bt2SYl7FZOvWbbptuUGD+lK4cBFtC23Imyevyk5yrYEDB/obTnYhQ+BzRsBI14m9+/jJY8mcKbNuf40TJ44UK1ZURo4cJcFcgkmub3LpFl90YCE49AUOHjgoUaJGVR0CtvaSAmD7LzKQiMmkSpVK5R6fPX2q+g6kCvg9buzYsmDhIsmTJ7fMnz9PBg0arFKPkG6uXLk0xQBRsruNejp07CBtWreRwkWKyJrVq1UbAsnGRAkTql7C0OHDpXChQipIQ9tIXbAFl+3EXl5eem1E060YAobAmxEw0n0zRv52BHnYLFkyy9fp0ku2rFmVKFHeQlULEkPoBhJEXwDNAYgWcib6TJgwgcyZM1dFvtlSO3nyZN1SmzJVKqn53XeSIEECqVCxgka7RNRsLUbInGi1fv0G6hIB6SL4TS6WvC/1UF/r1j/LwIGDVKAHZTJ0a7nG8OHDZf369SrCg5j6lSuXVckrceLEmpqoWrWqpknGjBmj+WkrhoAh8GYEjHTfjJG/HQGRpU+fXom2bNmyKlpOVIlK1rWrV6V9h/bSsGFD1bO9evWayhtmzZZNj0PRhkh53dq18sUXKeT+/QcqjUjqAcWxy1cuq+JXwwYNNYqFQFEoQ44RckR6EdIlHUFUij5vokQJVUWsbbt20qZ1a2nWrJnKRyZNkkSj5slTpqiCGY4MyDUiMo5GL/Xy++jRo1UzF+Im+rZiCBgCb0bASPfNGPnbEbxIq1uvrlSuVFlfqEGmP/74o5Jiyi+/1Fzu4cNHxKu4l5QqWUojYFIAfCfCxeHBPUQI6dChvRz2PqyykVjWoDeL3u7y5cuVIFOlTCnXfH2Fl11E00TGEDGODmj1kt6glC5dWsmV+olqkadEQrJd23YyYvhwad2mjSp8NWvaVLy9vaVAwQLSqtXPei6yiwcPHlD1r6JFi6pOrhVDwBB4MwJGum/GyKlHQK6vOgk/efxEiZDC/1xcXcX9FYUxyBBHCfRmiZJfLa9f60Nu5OGDBxIyVKgPuYSdawgYAiLMNjuIiN/z58/9+O7i4sL3J8+fP3/C93/7+vN4jtPjnz17ptdwc3Pz8/PzexoiRAj9/vTpU7+HDx8+c3Nz068QIUI8u3PnzrNQoUI98/X1fRY8ePDn7u7uz0OFCvU8XLhwz6NGjfp8+vTpDh3Yl3qwwV4oxmrR72XLltXvV69eDXbnzp1gDx48CHb//n2XGDFiBLt3756Ln59fsMePH7uEDRvW5eHDh67u7u6ufn5+Lm5ubq5PnjxxdXV1Db5v374Tn/pTQEph3ty50qBhQ7Me/9Q709ofJBAw0g0S3Ww3aQgYAoEFASNdJ/YEu9DIvbIzjPIhu7kcrhCvuyTgwMB1HW4Kr94eqyeoP3ac2OLq4qq5XZwgWB1BPhdrdHK0b1tYwsbqBVu58LaI2XGGgKUXnJpe4EUaL5327d8nwV2Dq5PCzJkz3+s5xPwS2xp8zl4tGDxmyphJ6tSt87frsimC/O/6DevFI7LHyx1ptWvX1mVfEydOfGsCZZUDFkP4kbExgi3EVgwBQ+DNCFik+2aM/O0IloyxtIqtumzHxQZ906bNajeOBgNRKGtk69WrJ1988YX06tVLfK5ckZ9atlSdBJyCQ4UKJeXLl5fy5cvJFym+lGzZs+kmiLBhw+ma2ilTp6pTb6ZMmWXo0CG6SoI1uug0sGSMpWOYS7KaAUfdTr92kpw5ckjrn9tI/gL59e9Vq1SVefPnyb1799VanVUK69atk9p4uGXMpDvS6tSuLRkyZlQ795IlS6pNuhVDwBB4MwJGum/GyN+OeMKOtMxZ1C2YKJWNChg13rl7RwoVKiSLFi7S6Jd1ujlz5pBVq1aLh0dk8fCIokR38uQJtT3PljW7jB07RtfrspqBLcBx48WTLZs3a3qAa+OUC5Fv2LBenXbZifZPO9JY49u+fTtp2bKV1o3jLyQ9ffp0XS6GtsPvI0Zou7GEZ1mag7CXLlkiLX5soRsrsHO3YggYAm9GwEj3zRj52xHkVDNnySyJEiaStGnTSsqUKaV79+7SsFFDddDt2qWr7vxiPa2fHytHgumWW7bbxo/vKcuWLVfC7t69h4wZM1o3RbA7rEmTxpI4SVLJny+fbNq0SW3aV65cqXoO7HRr1qypVKtW/T93pA0YMFCWLVum7dm8ebOuISZtsH37dt0Awe43ImTSIaQSiM5ZOYF1PGt/LdL1t8fELvSZI2Ck68QOJr0AEbKBoUyZMkpsaC2wqwzr826/dZNmTZvpLjLyr2wDJhq+d++eSi7evnVbBWZSf5Va7j+4L/Hjx5cWLVooIbJtePeu3dKseXOJGDGCrFy1SurXry8XL1yQUiVL6s42Il3qJ7qOED6CRIsWVerUrStt2/4i7dt30BwtGyp4sYYSGj9D4mwDZvODt/chad26jUSKFEnKlysvpUqXkilTpoqnZzwTvHHic2RVfdoIGOk6sf+IQCHbunXrak4XMkVxDHIkFVC9WnU5d/6cbg0mb9u0aRO5efOWbrllxcP48ePVer1d+/bifeiQzJs3T6NTXp6xCoF8MBsk0qRJI+fPn9cda6QCRo0cKXHixpXjx4+rOA35XUrlSpVk85YtWn/Pnj01b8xqiC6dO8uAgQM1pxwxYkS9PhFz9uzZpGfPXro6gt1x/fr1ldChw+huNrYXWzEEDIE3I2Ck+2aMnHYES7gQoSHSpLCjjC+Ij0I0S87W8Tv/4+UbRF6hQgXdUvxq4XiOfdtlYAwKkC7E/moh4iadQI731YKYDkvGXt1B5zSwrCJD4BNFwEj3E+04R7N37dqly71IWSBEY8UQMAQCNwJGuoG7f6x1hoAh8JkhYKTr5A5l5xe5U/Kq7OR6fUfZx2iOQwAd9wgzIFblAAAgAElEQVReglHY0UaemJURVgwBQ8B5CBjpOg9rXWuLji7rXcmzIq3YoUMH3fDwsQobIHghh+tDiBAhdUkYL/HQ9GXDA7KR+KRZMQQMAecgYKTrHJy1FpaMZc2SRYqXKKGrFdh5xoqEsGHCKilWqlxJ7ty5LVeu+Oj/161bK2XLlJWp06aJj88VXUUQMmQoNZFE8pGVCqxaYL0s63xZ+0uON32G9JI1S1atk/W3/fv3kz/++EO1c6fPmCG1a9VS/zR2tfn6XtelYq+/PHMiLFaVIRCkEDDSdWJ3Q7o5smdX54YiRYtqxMn0njW5iI2zQoD1sD+3+lnTAGykSJwokfTt108iRoooaVKn1vW6u3bt1rQExBzfM76ScIwYMXSZWKLEicX32jXdWcaqApaI4aWG4wP+Zqx42Lhxo67BZatxtWrVNPq2YggYAs5BwEjXOTi/jHRz5Mgubdu2U+EbNkawtffFpolMaoczYcIEGTVqlIrPELWycQIzSkTK+X+VKlV0VxjkiyNvtuzZ5fmzZ6qRwHmQa/HixZXI8UHLlzef6jOwFpdlZfijsSWY7+gyzJwxUzZs3GBavE58DqyqoI2Aka4T+1/TC9mySrmy5VQfgU0PEO+OnTukXt164uPjI6VLlZLGjRvLlq1b1XwSV15euhEVs0ts3NhxautDThhNhEyZM4vfkydKvqQQyBFj747jL6TbqWMnmTFzhi4r27hxg3To0FFq1aopJ06cFNTFGn/fWDZv2fxybbAT4bCqDIEgiYCRrhO7nVULuXMTZZ7Ul2qojbGNl1wt24CZ7rPFd9nypZIxY2bZum2rNGrYUI9h48SvnX5Vsm3bvq08e/pM2rZrKzdv3JSLFy5qNDtlyhT1MOO627dvU/NJNG/LVygvp0+d0e3BYcOEkd+6d5fWrVtrnbxEI93xthsonAiXVWUIfJYIGOk6uVtZpuXYbkskSkGDAQKMFy+e6i2Qr2Wn1+3bt3VZ2cWLF+XpUz+JEyeuHs/LM5Z8xY0bV6/FOZAmRM6yMPK2rIhwLEfjGNIJiJRDxBzDbjJMLxMkiC/Bgr3YFmzFEDAEPj4CRrofH2OrwRAwBAyBlwgY6drDYAgYAoaAExEw0nUi2FRFWsCRQnCofTmjCYjZkIKw3K0z0LY6DIF/R8BI14lPBznXWrVq6SYFNiOwhIulYORYP1Yhv4sI+bRp0zQ/jFwj5pUsOwsZMoSECxdel5k5tgd/rHbYdQ0BQ+AFAka6TnwSHj3GIy2z+pQlSphAOnX6VckPzdvVq1fr+lo2SPACLXGSxLJ18xYpWLCgLFuxXK5dvaamkrxgg0B5OcbKAzZEoHXLKgU2SyBUjiNFihQp9M7Gjh0rbdr8orvS2H68ZMlSad/hhR7vqpUr5ey5c7Jly5a3NqR0IlxWlSHwWSJgpOvEbnXsSGvfoYPuFGONbuxYseXAgf0SMlQo3Z1GJNyhYweJGzuuxPOMJ5kzZZKOHTuJewg3KVigkIQOE1rFyVmZACEj54gTBD5pd+/d1YiVKJrdZxC0l5eXJEyYUPr27asR9unTZ8TLq5imOGhDjRo1NOK2YggYAs5BwEjXOThrLUq6OXLIL23aSDEvL93wwM4x8q3sKFuzZrVMnTpNnRgwhty2bZsK1LDVt3ad2rJ7927dzPDHhD90Rxq7zLDq4brsMhs5cqSmCoiI2UjB8jB2nfE/HCoQ2EH0fOfOneqDRtoB0ZuPmd5wIrxWlSHwSSBgpOvEboIcs+fILjW/q6l6CFjy4FkG8bJBAkUwdBDQX8BYcuHChbodmOi1XLlyKmyDrU7nzl0keHBXJdgsWbPydk490CZOmKAbHUqVKikHDhzUHWk//vSTai38Mf4PdfL94YfmcurUKXWZ8PSMLx07dnAiAlaVIWAIGOk68RkgD5shYwY5d/ac5mS9intJ21/aqugMmyZixoypbsBs2/06bVo5fvyEknGrVq00nQBRsvoA4n3+/Jk0adJUN0KweSJnzpy6DRjFMCJdxzZgNlKg83Dv3n0JEcJd0worVqyQEiWK6660kiVLOREBq8oQMASMdJ34DLBcjOk9BMtyMZTBUAJDlpEdYwjbQIrPnj9TAZqLFy9J7FixXqQgnjzWLcKQLy/EOC516tS6mw0C5zoYXXIeL9UgcMeSNF7O8YItZqyY6gJM5IxUZKRIkT+qlq8TobWqDIFPBgEj3U+mq6yhhoAh8DkgYKT7OfSi3YMhYAh8MggY6X4yXWUNNQQMgc8BASNdJ/YiuVdWJrDcq0+fPrrEixUFvXr1ljhxYv+tJWdOn5aBgwapvOPJU6ckd+7cb91atHk7d+4sPzRvLvE8Pf92HrvjhgwZoi/fokSJosd+/fXXb319x4He3t66wiJ9+vSybfs26dK5yztfw04wBIISAka6TuxtVhqkSZNGd5Gx4qBkyZK6iWH/gQNy984d8fX1VWJlc8P6dev05Vr/AQPk26pVpW//frJ0yVLV1WXpWeLEifU6uEmwFpe1tpD0jZs3JVLEiBIrVizp0rWL/PBDC3FxCSZbtmxVUkUOkjJjxgypX7+BtG/fVrZv3y7e3odl3rx5ukU4WbJkcvToUb0GEpC7du+SjBkySpgwYXS5GS8EkydPJtu379BVEux6a9mqpbalfbv2smr1Knnq91RXVLB6ghd83C/L4yJHjuxExK0qQyDwIWCk68Q+YaUBu9AgrqFDh0rXrl3l5s2buiuMrb2QGRsYYsaIIb927qwRMbq4EDWGkj/92EImT54i0aJGlVq1a2u0TMSKDi/LzlgCFiF8eCXl4SNGSI8ePXSZGWt3IT8PDw8lVnR1K1asqL8PGjRIl6ZhG8RqB87BZaJp06aSP18+mfsnEbPRokGDBvr3pEmSSO48efQ4VlPQ3qpVq8qmzZulQIECqu/AVmaMN48fOyarVq/WdhYtWkT69u3nFNt5J3arVWUIvBMCRrrvBNeHHUzEh76CCpLHjSs+V3x0ydfDBw/k6bNnumSMyJelZJUqV5ZECRMqYbZu00Z69ewpgwcNlmJexWT27NnqpUYUOnDgQCW6JEmSvCDzYcOkRvXqUrdePRk3dqz+b9bMmTJrzhzVWuB3Ith8+fLpNmJIvkL5CuLm7qZbkEcMHyHTpk/TnwsVKiRnz57VCJytx7926qQmmThUYCnELje2Lg8aNFDKlCmrqRJ2yc2bN1f27z+g0Ti77dCBIHoeMKC/rFmz1pyHP+wxsrM/cQSMdJ3YgZAuGxWYms+ZO0+KFimi0/i79+6pjQ7bgklBLFiwQL799luJHz++tG3bVjdHdO/RQwYOGKCR5qpVqzSqJZpEUwENhQQJEug0nsgVK3cMLCdOmKhT/GVLl6qNO2kEtg2j19CkSRMhH0tOd9r06dK7Vy81zBw2bKh6rzVt1kyFc3AVzp49u6YjmjVrphH52jVrJGOmTOrxxvpgUiDlypaVZcuWSdKkSXVdMZExhEwemy3OrBv+7bfftO1m9+7Eh86qCnQIGOk6sUsgRXK2EGqLH3+ULp07y6xZs5SU+A5J8UIKgZo+fftI1ChRNVJE0Kbqt1WlSpWqmutdvGiREluVqlU1RQDBlS1fXiPasaNHS+myZaVGjeoyauQoQVyn5U8/6U42tgXPmTNHVc2OHDmikSzn8j/aNmzYMKlXv56ECR1G88VlypTW7cjJkiWXTZs2SsOGjdQoE/LGAJMXgWzG4BpsaeZ/DBQ7d+1UVGNEj6HpEe5Zc8xduuiWZCNdJz50VlWgQ8BI14ldwi4yXjyRPiAV4OnpqbvRyMnu3btPrl71UYIiely9arWEDR9WwocLr87BiN1AYCiHkUqAuIhCT544KRkzZZQIESPKpQsXJGGiRBo9R40WVdMXnHv69Gk5sH+/pEufXknRUXhRB4HyN8gTVTOEcjgPMqedBw8dlGASTHexRYwYUckZCcm7d+9qKoS/cy4vyEh3hAsfTrZv2yaxY8fR++AFH//nu8N80+Hd5kTorSpDINAgYKQbaLrCGmIIGAJBAQEj3aDQy3aPhoAhEGgQMNINNF1hDTEEDIGggICRblDoZbtHQ8AQCDQIGOkGmq6whhgChkBQQMBINyj0st2jIWAIBBoEjHQDTVdYQwwBQyAoIGCkGwC9zIYHtv+yqQB9BUdBn4Dy6t8CoHlWpSFgCHxEBIx0PyK4/3RprHZq166timCp06SWCRMmytGjR9R+58SJk4IkY8uWLZ3cKqvOEDAEnIWAka6zkBZRYmXrbfjw4aVB/fryS9tfJFWqr3TLLQpjiMKcPHlS8uTOrS6/qIutWLFS9uzdI1WrVJEbN27I8ePHxMXFVXUR0GlAVMaKIWAIfDoIGOk6sa/YBouyF+LhDhGZFi1a6JZbtsymTZtWhWUSJEwg8lxU6IaoF4EajkEPFzlIZBSTJk0ix44dV4EbK4aAIfDpIGCk68S+QiYRlbHff/9dBb3nz58v7dq3k/x584uLq6tE8fCQPfv2SvNmzVTBC00ENGrTpE6tAjWQMsSNaM2DB0hCPpI4ceM48Q6sKkPAEPhQBIx0PxTBdzifF2goimXKlEl1Z4lkI0WOJB6RPOTuvbsqMIN9Olq2jRo2ksRJEqt1OqpkvHiDtG9cvy5/TJigouSWXngH8O1QQyCQIGCk6+SOQP4Q8W9kFrHeWbx4sYp/I0aeIUMGTSVAsrg0oJnbvn17VfbKnDmzxIwVS06eOKEC5kgrHjt2VCZOnOTkO7DqDAFD4EMQMNL9EPTe81xSBLw8Q3aRXC32OpcuXpKw4cJqbpevO3fuqGwinmWXLl+W5MmS6Ys4RMF5EYe0IqSNbCLHrl69+mVr+DvpimB//gVXClcXl7/8Hw1dR+G6WPVQ+BnpRYf84tNnT8UlmMvL3/2ePpXgr5xLXY5r8TLw2fPnL+viZ3n+/OW1Xz32RV1P9aWgo7z+f+p2/fP/HCvBXMQl2Iu7+ls7n/qJq+v/L7979Vrci2NAe88us9MMAX9DwEjX36AMuAuReti3f5/q3r4oz+X5n789//MvL/7Db45j/vrbq//5688vfuOs/zrbufX9f1tevz9HOxx3C+lDujhaoAdsxRAIaASMdAO6B6x+Q8AQCFIIGOkGqe62mzUEDIGARsBIN6B7wOo3BAyBIIWAkW6Q6m67WUPAEAhoBIx0A7oHrH5DwBAIUggY6Qap7rabNQQMgYBGwEg3oHvA6jcEDIEghYCRbpDqbrtZQ8AQCGgEjHQDugesfkPAEAhSCBjpBqnutps1BAyBgEbASDege8DqNwQMgSCFgJFukOpuu1lDwBAIaASMdAO6B6x+Q8AQCFIIGOkGqe62mzUEDIGARsBIN6B7wOo3BAyBIIWAkW6Q6m67WUPAEAhoBIx0/bkH8C1zd3d/6Zbw+uUd/0d4PHjw4OoSEdgK7hQ4LzizbeASIkQIFRzHSYPC7+9ScJN48OCBhAkT5l1O+8djL126JG5ubhIlSpSX/798+bL2a7Ro0QSXDGyUwoYNq/8HL9odOnRobQP/e/Xc92kQdeAKEipUKG0LGPn5+b2s832u6Z/ncI8867SNe8ZBhN+t/DcCRrr++IQsWLBALdKTJ08u3bp10w/n66VD+w5SvERx6dOnrzRt2kRt1QNb2blzp5pglixZ8mXT+LCvWLFCcufO/V4frJUrVkiatGklcuTI/3i7HTt2VLNOMMMzjg9vzpw53wkarI1wSq5bt+47nffqwQw4nTt3lr1796mdEHb3pUqVkr59+sjadevEz++pVKxYQfLlyyclSpSQiRMnqu3SpMmTZMniJdKpUyfp3aePXL50UcqVKy9ly5Z977YwiDRs2FAHv759+0q5cuXU1LR58+bvfU3/PLF8+fLiESWKDBk8WH744Qf54osv5LvvvvPPKj7Laxnp+lO3MtLzocicOYuMHz9OTSUxmHy91K1TV5IlTy7TZ0yXqVOmSJw4ceT0mdNy+tRpOXPmjBQsUEAie3jIjBkzxM3dXT/Yr3qScb2DBw/K2rVr1awSm/bdu3dr5JUyZUpZunSpJEmcWDJkzKhVcyzRGPVs375d4sWLJ/MXzJeECRNJ1ixZ9P9p0qSR/fv2STxPT/VcO3HihFy8eFHCRwgvJ0+clJChQkmc2LGlTp06Mnz4cCWBDRs2SJ48eTSy47r4udGWhQsXqr08Aw/kCRFmz55diRACyZo1q2DOSVupd+/evWovP3v2bCWW6NGjy57du0WCBdPo6dLFixIxcmTJnSuX3g8R6K1bt5To9u3bJ0mSJJG5c+dKuPDh9X4YMBInTiTHj58QItMiRYpoxEyd+NFxfOzYsfVahw8fllWrVkn69On1i0L7J/wxQQYMHKADz4ABA6RMmTJKrv369dNIE1KuVq2aFCxYUHr16iW1a9eWylWqyJXLl6V69epy+dIlyZ0nj/To0V0mTZr8r7Oet3n0Zs6cKS1bttQ6W7RooQMf0e+8+fPEq5iXDto8K3v37ZMypUsrps4q2bJlky1bt8juXbulR48eWjeD1NChwyRy5Ejqau3M2ZKz7vtD6zHS/VAE/zyf6eWlSxdl565d0qJ5Cxk6bKjkzZv3b1ev36CBxI0TR8mRD3KsWLGUyCDhr1J9JW7Bg0vUqFHVjPLu3TuSJk3av0Ru2Ljz4UuSJKls2LBeKlSsKJ06dtToZ8eO7RIjRkzZt3evNGveXNKlSyfTpk2Tw0cOS/ly5aV79+5Kkli9ex/ylnz588muXbukT58++sGGSCDDJUuXyNYtW5XUIOlz589Lzhw5lNwaNWqk0WSqVKnk0MGDki17diWjVj+3kjWr1yoZ7t27R/Lnzy/z5s3TNpBGwTiTyGjr1q16TciW38ePH68REu1ct26dEuOoUaN0EBkzZoxG1lu3bZOhQ4ZIwoQJhdkEtvS045dffpEYMaKrHX2kyB6SInlyvS6OyhA+x0eNFk3NLK9du6YkW7hQYWncpLGmA3766Sfx9IwnSxYvlXHjx2k6gEiVwQPyoNCO337rJrFjx9H20kYK5qAMrMmSJZO2bdvK999/r9Psvn37SLRo/5NBgwfLzRs3tI0fUoi8CxUqpIMJ/dOsWTMpWqSo1nv8xHHFgfoZNGg/zxJ4O6PwfJ89d1YH37u370iKL77Q5+mar69c9fHRwQo3a4fJqTPa9CnUYaTrT73Eh5MP8qxZs5QUf/utu1SqVPFvV69Tp654eRVTUujfv7/+f9iwYRIqVEgpWLCQtGrVSj/ovXv3lqtXr0rPnj2VhBwF0oWsDx06pARGBOnt7S0///yzfPPNN1K4cGEly2LFiulUj2itc5cukiZ1ajl16pRGj9i9Q5xLlizRKJapc4sfW0j1atWVdBctXiybNm6UGzduaJpkwsQJEipkKI1IIdFevXvr9Tdv2iSpU6dWkiPqgxSKFi2qxFSsaDFZvmK5RpaQFdEYH06IqmjRIrJ/3wF54vdE8ufLLw0aNpCatWpJl86dNdL9/fffNT/KB3j06NGKCRErETOkS3QO2fB3ourJkyfrvdM2iD5WzFiSJGkS+fLLL6VLly7qHMx16JuLly7J940aaV/xN+5p+bJlsnjJEokZM6Z0/vVXSZQ4sVSoUEEhP378uB6XNm1aKVCggAwaNEg2btgoZcuVVfwhWgYgCB2HZiLf69evS/MffpDhw4j4/jmd8i6PHQMSs6YdO3ZopE+6o3Sp0oovKRkGLnDLmy+v/NzqZ22TMwqY0y9g7uvrqz9PnTpVdu3cKavXrNFneP369U5rjzPu2T/qMNL1DxRF5Pbt2zr9ZgrNVJDoDWKCFIguHaVO7TpSuGhhWb5suQwePPgl6TIdIzXBuRAjZHfs2DElCoggRMiQOk3ev3+//Prrr/Ljjz9qhAnJEunx4ePDSE4ZIiESwnYcciEKO3nylOaQud6IESNk2NChcvrMGSUKpoZMi4mYlHQXLdL0AQTfpk0bmTJ1iri7uYu39yHJkiWLTJ48RTr92kk2btggDx4+1A9V3jx5pGnTZjpIkPrw9PTUF1q79+yWA/v2S8RIkaRA/vzSo2dPvTcGCr7AhgGD3CeEBnnQPkgXcmVAgly5zxw5cmjbiPq+rfatNG/WXBo3aSKhQ4WSMWPG6gsnV1cXjeS5f6Ju2uP35IkMGDhQyRM7+mZNm8qxY0flxx9/0kiUfDIRIqTL4MAshN9pH6TNYLFt2zb9G3iRk2fmACFD8FOnTZEWLX6UFcuX6/1BjLt37ZJy5cv7y9NF+oho9/TpM7Jp00apUqWKtpk0kKaGDuyXI4cPy57de2XVqpUSJ25cf6n3TRchVcQMi/vlGeNZmT59ug7qW7ZskY2bNsmihQv1BZuV/0fASNefngZyfW1++UVmzpiheaxfO3WSn1u3VpJIkCDBy1p4OIkKV65cqdN6CmRALhWChog5fvHixRqh8VATURFVMIW8ePGC1KtXX6LHiCGnT53S6I4pOcf92rmzeB88qPlQyMJR78iRv8vUqdM0PQAJMT1nytehQweNtsl93rx5UyNMItNlS5fKpi2b5fGjxzoFnz59hk6nly9bKtlz5JQNG9fLg/sPlNzIKRIR16xZU0nM1/eakl/JEiVkxO+/S/gIEeTrtGnluq+v5pZv3b4tJ0+elOBubtK8WTPp/ttv4ubuJseOHdd8KpEhaYVHjx9pND+g/wBp166dFChYUHO2p0+f1sGNOnjZBiGuWr1agru6SM6c32hkT7uSJkkinvHjy5gxoyVp0mQaIV+5fEXKVyivA6OPj4/UrPmdxIoVRw4c2K+DWPHixXXAa9K4sVy9dk1/Jl9LqgR8iWCZuj97/lyKFimipEv0y6BBHp8ZQI/uPXSwJColp+kfBdItW7aM7Nr1InfPAAmGpKG4F+r3iBxZYsWKLWPGjvGX1Rtv027SC/Xq1dOXipD/Dy1ayJ3bt3VwohAUgKmVvyJgpOuPTwQkyRQ+QvjwEiVqVH3hQbTHMiNHYdkPH1xI2vGSgbwdJMhx/ExEe/ToUQkVOrS+wOJlStKkSXW6TIEkIQTIlkiWOiAgfiZXGz1G9JfLlR49fCR9+vZRUm/QoIHWy1SYiJIcIJEbL7v4HSKjDRzDtShcl99pH0uEXMkXPn+uURZtcvyf79wb7SYnGi5cOH0xCJnTbqLmBw/uS7jwEeTwIW+JFTuWEixExtSUKJOol3rAQIR0zTPFiKgXzBwRE+3lb6x0ACvvQ4fEPWRISRg/vjx+BUsHngyEvJwkpUOkXrp0ab03rsPSPXCk7yJGjKh/536ZLfA7OXcK7Qc37ouXkpAf53DftIV2cv98p/0c7x9L16ibvnAshQMf6gHbuHHjap/x4s7n6lUdMJ354grsmOXw5fiZfmJAoB0O7PzxI/ZZXMpI9xPoxgsXLmje9H1ekJw/d1769uurkRzEGhQL+WtSBqxaIBfMAGTFEAgoBIx0Awp5J9VLNMbX+xC2k5rolGqIxIgK7U26U+C2Sv4DASNdezwMAUPAEHAiAka6TgTbqjIEDAFDwEjXngFDwBAwBJyIgJGuE8G2qgwBQ8AQMNK1Z8AQMAQMASciYKTrRLCtKkPAEDAEjHTtGTAEDAFDwIkIGOk6EWyryhAwBAwBI117BgwBQ8AQcCICRrpOBNuqMgQMAUPASNeeAUPAEDAEnIiAka4/g41zAQIrCKugXvVPZfy48XL/wX2VxQvsBWWxa77X5KrPVVUDQ8rwXQqOEahtoe37poIc4u07tyV3rtxvOlT/f//+A5k1a4bEj59AlbeQeXy1IKCNwHfy5MmkUaPv38vb7a0a8pEOQl0M3VykKtFLbt+hg8SKGVOlLQO6oKyGi0We3HmkdJnS6jyCetvb9HNAtz2g6zfS9cceQO4PIfHVa1bLzh071S7m9QI5lC5dRq140Np99vSpSgzi4IAcHlqsaNQ6JBPPnz+vEn4ItkCAwYKJHDhwUDJnySKPHz1SMRt0anGZ4MPpEHTB+SFS5MiqqeuQTuRaHIv+LddCbYvvtHPPnt0SM2YsvQb+aOjNomyGxOEff/whOXLmlPPnzkrduvVUUvHipYsSLkxY9Sbj58gRI4nf06dKfsgtbt+xQ75KlUolCLkXZByReaSkSJFCf0YCMGasWBI5UiQ9BtFwxOC5X+x1kAxEjByNXI7NkjmzWsGgIwseV6/6yIABA6Vy5UoiEkzPQyoSSUdE1CEn3DPQuq1R4zsVQf/UCoLggwcPknHjxksxr2Iya+YsFWdHYxmCo7/27NmjUps4a/yTGerHuGeeGyQ76Tf0frFtat+unQ58y5Yvk7hx4qrWs5W/I2Ck649PBfKBuDCgGzt+/B/64Xi9EAmP/H2karDWb1BfhbAHDhgoFStVVNHu4MHd1BCyXdu2qtlKNIGA9saNGwXS5MPl7u4m4cNHUPJCOQuN2CFDhmhUhOYs7qybt2xRHdZCBQvJufPn1Can5U8tJdVXqeT3kb9LlkyZZfPmLVKkWFH1EDtz9ozcu3tPbWHwUosdK5bcvXtP0qVPJ4sXLZYiRYuoVjBqZbhTIG6OgHbixIm1XkwRb9y8qQ4LDADoyfKBBAMkJbEYCuHurqSJWwNEzjGQKW1HCxb7IOrYvHmTuLi4qh5x/Xr1ZMLEiUra6PdCwNRLVIzzBdrCadOk0ToxyEQLF+Ju80sbiRolqkSNGk0aNKivOGIt9KkVBifEwh/cv6+uHv0HDNA+YnABV0TxmzdvJmHChJU0aVLLkCFDP8gI823xQYcZ/zqe3969esm48ePVOgrx/V27dsrjx09k8KBBki9//re9ZJA5zkjXn7qaDwWOsBkyZJTZs2cpkfyTvXqv3r3ksPdhjVAhGqI2CBhDyVEjR0qJkiWUkPgicuvdu5d4eERRQkYcG1PHpk2bSu3atSRChIhKJLhK/Pbbb+pci9g1zgJY31y6fEkOHjioRpE9evTUyI8PLh8YvMxQ9uluhDAAACAASURBVMc5Am8rfMyw6OGDTCSMTQ5ERXRI9M15uDYcOXpESpYoKVOmTNE6EB5nUHAQwZo1a3RwQLsWpwvOjfa/aGpPjn8Yfl98UN3dQ0ivXj01xcIX94FVjrf3YTly5LBeGwxxnsDyBfeGNGnTyJTJk6V16zayadMmJei79+5J4kSJ5MyZs2rBgy8XzhOQPdPdnr16ooeuesKfasFNBHIlVcNAjF1Qvbr1ZMjgIVKvfj19VnBvoI/oM2d4pDEg8txg2YNX3hWfK1KpUmXFfsf27dKxU0e5dfuOjB0z5lOF/aO120jXn6Al0oLInj71k6NHj2kkiNULeV2Hli1EW7FiRSUEPjzYhOfNm0enhOQn58yeLdWqV5Pjx47Jt9Wqqa05U0fsakgTMNV2CeYiderW0WuTHvj667SSMVNmdQQeO3as3L51S2rUqCF/TJig0R/mjlu2bJZff+2sljpMA0O6u0uatGnVkQITzSKFCwsuxXfv3BH3ECH0HMj4hx9+0IGDaBSn4guXLohbcDc1IiTKadKkiaL3Q/PmUr1GDXVW4Iu8Lz5muBXHih1H0qZOoykXpsrkWIlIY8aMIe3bd9DcN7Y2kC7t8T58WNMbA/r310EBW6KYMWKowSFeXOCGzRCW7Qwed+7clsSJk2gEzP8hdmyHcC2AdLkG33F7+FQLWEJw9MO69eulapUq2m9EwUp6mzer/RODMpZHzhCrh3QhemY9eNrhjdaxYydN5TArY8ZHimrcuHGfKuwfrd1Guv4ELYR648ZNOXz4kNSv30Cn3JDWihUrXnqVMSXGeXfipElaKwRM/hMDy6+++kq9rnCWhSwxb3TYveCdhjstpN6q1c/6YujG9eviVby4Os4SbWK4yBSefCYkTR6X6+DQi2eVZzxP2bnrhY03eV+iUKJV6mnarJmEDRNGp+p8kHDzJcqEEPl96pQp8lXq1OqTxu/kdxcuWKC+WJQBA/rL9u079Pz0GTKI77VrmnYgT/y//0XX4yAFomc+oJDDYW9vieQRWVavWq3RkcOGnYgepwzq79u3r6YLjh45KkmTJdU0SRSPKErK5H+ZFfhe89UZw9mzZ+TChYs6WAwdOlRJtly5cnrvXl5emvv8VAvPDZE++XFSJyVLltRnA+L7ruZ30r9vf0mYKKHcunVL5s2fr35pH7tQd/bs2WTwkCESTIIp+fP8TZo0SZ87+pD/Fffy+thN+eSub6Trz11GnpKXT6QGiPogU4dvFXk4Phh4iFGIXHjxxAsrIuLtO7arxxnE5iAJ0gWQH/kyXpyQM8WHjBcWRMgrV63Sl3EQD9eFUKkDsod4INet27bq6gP+TzqDwgs1XlaRruA7+Wj+T2RLeoCXa7QPH7VDh7wlXPiwSngc261bVxk5ctTL+6I+pr7cA1E8xABxp/06rcSOFVsHAo4hWnf4u23avEmjZiKz9u3b63kMFLwgA0OOhVzBjnTM0WMv7pl2Uxf4eMb3lCePn2hemxQN53EP1MFgRnsgZ+7xVUdmf+7yj345InoGI2zgmTUdPXZMbc6ZHTC4OVI65Pb53RmF9wUYnII3fcLshZw7z/OatWt1lQXtMSfgv/eGka4zntAPqGPGjOmyZctWjUidkat7U1NZGpQ2bRopX77Cmw791/8zLe7UqaMEC+aiAwdTZftwvjecduInhoCRbiDvMCJLojZcaAO6kE8lbxotGiaZrh/UHIiXpXJEtIFhMPmgm7GTDYF3QMBI9x3AskMNAUPAEPhQBIx0PxRBO98QMAQMgXdAwEj3HcCyQw0BQ8AQ+FAEjHQ/FEE73xAwBAyBd0DASPcdwLJDDQFDwBD4UASMdD8UQTvfEDAEDIF3QMBI9x3AskMNAUPAEPhQBIx0PxRBO98QMAQMgXdAwEj3HcCyQw0BQ8AQ+FAEjHQ/FEE73xAwBAyBd0DASPcdwLJDDQFDwBD4UASMdD8UwVfOR1Vs167d8vTZU8meLZtaxrxekL9Doi98+HDi5VVc1cj8q6A5izpYzJgx3+uSKHWhWIVW7tvoISA5iOZvrFgx1SkAXdfXPdQQLEcUHbWzoFCQPBw7doy4hwgp1atXkxDuId77tpELRY+WZwSFNUTeceNAqjIwFLSRedZwtpg7d64qv5lH2pt7xkj3zRi99REIl6Mbi4g0bgqvGyWiDVu8eHElJsS3t27dptY5HpEiy/kLF1SC0OFxhjwiknmIzDh8xzgmTuzY+jc0aZE9xKuK4yjo6GbLnk1Sp0qtbg2Uc+fOqdg5xyLHhwwiUoHosfId6UiHrxbyi6iIoQOM3CT6uXzwEbmJETOm2vpwDF8QQZ8+ffReEdkuWrSICll36NhRQocK/bJNyP8h2oMmMPdBgahpt6/vNYkbN57KOSLqQ/v4Eu750SOtHzlMcOMDzfkPHz0Uvyd+KjkJDoiX037uCxEd2ou1z6uFYzgeeUfawvVoNwSJkBCDDddioEGEByJ5/Oix1oX6GV/IRSKVyc+cRz3UCQkyqHA+9fbo3l3u3b+v1kVfp02r+sXvW7gmfYqNEQLv2bJlU41hBM0d7hz0K/eEeWiC+Amcar6ZOXNmxWvvvr1Sp3YdlQVFMe7EiZMSMmQIFZK38ncEjHT96angA4JBIgRYsVIlyfVNrr9dGb1XPoQ4KEACPKBfYoNz6pRa2KRMlUpa/vSTntejR3cpUaKECqOjVQqhHDt+XJIlTao6pefPn5Ny5cqrQn+rVq2UDNq2bSu7du+SyJEiqzWPz9WrsnTJEiWTXLlyKXE0aNBAr40Q+dQpU5X8KlWqpNEtPyOQDSFBgl27dJFx48ephQ7i6rSHD/29u3flm9y55caN6/Lk8WOZNGmyiqwvW7ZMbXogAhwFIHtsdaiXKPj6jRvy6OFDadWqpUyePFl8fK6q+DVkWrhIYTl18pQei48cItiIvM+dM1cePX6kBpPYCR0+clge3H+gIvEMcOj2JkiQUEqXLqVi6AxGtWrVlgwZXkTWo0aN0nZhgFm+XDl1leCYkqVKyt49e1U4fvLUqfK/qFG13hMnT2hUHjFCRHW5wNUC/HFBAAMID5lN2oxWMlEeQun0P5rHDGTo3I4cOVK1b7HZ+ZDCrKhAgfySMEFCJXPIl35GUxhhc/oZix5w8/IqJp07d/mQ6t7pXJ6ZtevWydAhQ2TLli2S8ssvJXzEiNKta1cd4HjOc+bM+U7XDAoHG+n6Uy/zQYbQEDA/fea09O3TV21iXi0O0iVCJHLjgzlr1mz5KnUqad6suTRp3FjatmsnyZMnVzcGzAaJKvngQaoQBAaTEFvo0GGkcePvlRTGjB4jwd2Cq0UQZpVEsXv27pHMmTJrFEdKg+ga4fAfW/yoXmpEskSVRG+rVq2UadOmvyRg/NbGjB6tEemu3bvVcw3bm2ZNm8oVHx89DiLC5BLX17Vr10n58mWlX7/+apcDITKg4NmFrQ4+aYivE0UvXLhACR0SrlqlqgR3c5O1a9eq19eB/QdUOJ1juRfafvrUadm1Z7c6BhOxgikDFH5tECHkjhkiBAzZQX6Yd4ItoujgA96Iui9fsUKqV6umAx6+Y2CKS/C06VPlixRfaGqFwQPnibhx4kiSJEmlStUqSnSQCO7NKb9MqemUpMmSKdmGCRtWBdhxZj5/7pwMHTZMLZYg5oGDBkq0qC9mHB9SMPLs0qWLTJ06VWcYOI1gRkk/1a5dR8aMHSvfVq0qkT0iq/ko0bczCqSLiDl9AZbp0qeX2bNmabsg4X379qm1k2kl/7U3jHT96emEIIioChYsKBXKV5BEiROpq+7rpAuBEQHgatCmdRvZtWeX2srUqF5DDRr5f6ZMmWT/vv3Ss3cvCRcmjKT48gt5+PCRepFhsIgTA1M3PM/q168vo8eMluCuwTUCIn3h99RP5s+bL5E9PNQzDYKEBImOsFLJlJnr75ObN2+p7xqF/zNtbtnyJyVPSOn48WM6VSS6g+AgnI2bNkjIkKF02s+56OFC5pUqVJKRo0aqzQ6RFxE9JEiuD6cLiBCzSSJNImG+HG4VTI9JaWzdtk1OnjghZ8+dlQH9Byhhb92yRXxv3JAkiRLL3Xt39X7xcJszZ46mBhhAIFdwIz0TI2YMCRc2nDRu3FjJmek5FjK0n3vs3Lmzntf8h+aSOVMW2bdvrw4uOG+QP4XQmDLTn+ROY8eJLf369pVw4cLrPeC8AZEzWEGGly5ekgQJEyiRe3hEVov6UaNGa6qhZMkS/vJ0Ybfu8Egj2mdmUqVKFXXK4O+LFy2SZcuXS7KkyWTi5IkSKWIkf6n3TRfBtJRnluee1BIuzWC9f/8+WbNmrQ48+KW9zfuBN9X1Of3fSNefehNCqFypsoQKHUr27N6j0z4io9GjR798WUYusVChQlKqVCnNpW7auEmqVqsqs2bOkjJlyqirK1EWhMwHig89ebp6DepJ99+6S9WqVTVqLeZVTBYuWKikNn/+fFmxYqW4uATTSJhzqIeXLniKVSxfUSZOmqjXhxgqV6ks+/bu04jz9OkzkiRpErl44aJG0KQwmjVvpi6zRKzcy97de9XlePnyZdoucsTk7iBT6sdCZvny5ZIlaxZZt269jBg+XOrXr6cRGP8jSsTd99ix4y890rDhcQseXL5Ol0592sjJQphER19++aXawQ8aOEgj4xd2QlfVWZaccosfW8jmTZvl4MGDasFeonhxWblyhVrXQ4RhwoQWkWBKAETkDEx4y61ds0ZChg6tOXEibTzmIM9vcuVSo0tSBURokBlRMYWUB3ZApBkYzEaNGim5c+XRfHzYcOHUrsbTM566NZNKcA/hri69ixYv1kHxq1Sp/OXpYtDMlzev5v3BnzQPDtBY+BQvXkLmzp2jg9+OHdtl+fIV7/0i9V0b68jhYtPDz506dpJt27eJi6urRv3YToGpFYt0XZ88eeLq6uoafN++fSf884FgWsxIz0PINBhCgSiJpByFaIp0AVNAPjxEixMmTNBotGzZsvqyxFGaNW2mPmNcg0iC1Ql8+LNnzy5Dhw6Ru3fv6fmONAZREKsXeMmDPTmR6/p16yVxkiQahfFBZbpXuXJlfXlFNEv6AmdhVloQ3THVZ9pIe0hjkOeEhCBzzCM5h9QE0Qv/hySJZHnZxu/kjpnqk1qATIk2iYp52UT+kykn081tW7fKvv37te2ch2ElL7C4NyJfjoVY/xg/XtMtrsGDS6TIkfQezp87r6kRBgmiYWYX6dKl00j6iZ+fNKhf/6UjLnbgk6dM0XaRC+cYTDw5hvvAEh7MqZvpOzlo+gFiJqrli1QPlvFRPDwkesyYsn/vXrnm66v5W2YXpBm4J3DknumHqFGjSNKkL2YRH1rI186aOVO+q1lTZwgM5vQJ7aavqP/ihQtSoGBBKVy48IdW99bnEwBgOkpKixkMfUAahp95CcrAx0BtxUj3o5Gufz5cECxRLyTx+tt4/6zHrvVuCBDVk0N2c3fT6Tx291YMgXdBwNIL74KWE4/lhRJpAnKNVgIPAswiNqxfL8FcXDTSdCzxCzwttJYEdgSMdAN7D1n7DAFD4LNCwEj3s+pOuxlDwBAI7AgY6Qb2HrL2GQKGwGeFgJHuZ9WddjOGgCEQ2BEw0g3sPWTtMwQMgc8KASPdz6o77WYMAUMgsCNgpBvYe8jaZwgYAp8VAka6n1V32s0YAoZAYEfASDew95C1zxAwBD4rBIx0P6vutJsxBAyBwI6AkW5g7yFrnyFgCHxWCBjpflbdaTdjCBgCgR0BI11/7CGkFLGHwbnh22+/VXnA1ws6t4iUozOL3CAWMB9SkGZcu2atauy+q/gK0oSI6kSMGFGbgDB4poyZJHqM6O/VJNqybu1aKVykyGfnFoB8JTrASEsGZEEUHBskJDX9syCTiSaww2/PP6/9b9fCSmra9Okq/9i0aVOV11y1apVMnjRJQoUOraLz7m7uqkn9fePvVXwe9T3cWdBJftfn3Rn39DZ1GOm+DUpvc8zz59K6TRtZvWaN6tm2/eUXFc9+veDflSdvbhkxfISMHTdW4sWNp24OPHhYzUBcaJF6Hz6s4ufhwr6w7EGTF0+y8OEjvCS0qz4+cvzECdXaxZIGZwM+OAh/UyDUFwaQvkqsSESia4upIR/asePGqVNDp06d9AFu0qSJkneihIlUX5fzcThGdxadVO6LB5/rcS10XrEpcjgaY6aJZxmOAjgiX/W5qnYuaO96H/aWKJE9JELEiCrgzj1yX7SX34OJSOgwYdTaB/sbzkHzF2zQ28UEEgHvhw8eqD4w9XK/6Ae/6kxAm27duqlatgyC3D8atNw/Or2024ELBOPt7a3XQN+Y+hztQhT+wYOHKraOAwftAjc0YyEoVMZix4qleOLnhubv/fv3xM3NXfuHerm327fvSIQI4YW+8nv6VO8NnKgL/WL6ivbQDnCEULkeWCPK7ij8jl0R+r9oKCOGzzmJEydWbKiP9qFKR1/S3pAhQkqcuC+ugSg+ODuMN7l3sKL9tB2xcTDC581BZoikI3yPRjCayAw61M05/J12O0xOUcXj3mjnndu3VdcYrz2K7/XrcuH8BUmaNMnLQITB49dOneSHFi1k957dcvTIURX+R1C+UaNGqjm9bv06adqkqfro8Vyhh4yUJhrN6D7joPIpFiNdf+o1Hj58yPCJwl8Lr61/ckNt2LCBhI8QQZYsXiLT/6+98wCPqvja+ElP6L2DdAUVKaFZQEFULGABBOwFFQtYQCkCKioWUIog/FWqgICKVGlWQBSQIoiFXqR3COnJ9/wOO/tdrrvJBtKQmeeBze7evXfmzMw775w55fNpCnD9+/fXIOFMRHKHUdatXy8R4eFy/333y9Kfluqq37//a9K585MaWJusBaRDYTLBrHnexE8nKtiR0oZg4P/s2iXdX+yuoBQVlUdBlcSSTHZAFxAiqDiBwAGmzk921gDhTGISKsLuVq9erQDXqGFDOXHypE5KcqCRFPGzzyYrkNzd7m7NEkBKHAK3AxbjJ0yQyPAIufKaq6RY0WLy3XffSlRklAbd5joyNJDap1y5sjJixId6XxjMgYMHJW+ePJoR4r3339d6ESS7xQ0tZPD7gzV4OamAyENGLrrSpUpr1gt2FYDQgAFvaTbhW2+7VdvHjoL8YuwuevXuJY8+8qg+BwAH0Df+vVFB8Y4779QFxqRTQmazZs7Ueze//nrNarFmzWrZsmWrgg/tJn0SWSWoE5kTkH2ty2tJ4cKFZM6cudo3pKmn7mTriIk5Je3atdXPNvzxhyQnJWn6JQBk1a+rFMjatmur2UG4J8Hm2Q2xGLOoEtSdoPIETl+9eo3s3LFDA7tzD5KNEtQ+ul49qXDRRboQs5DQj8iP3/bq2VMTR5YpXVrH1dvvnE4nRdaP5T8vl7CwUBk+Yrhm4SAwOjnjGAvk/iMjSEJioiZSZdF56MEHVYb0A2Ofv+n3pk2ayhtvvqFpjwhiDlgDpAA0TBZ5Apa0gQWZhKMANLKdPXO2VK5aRR64/35dREjLBIgzNhjTsFsC+iMP+vV8zb1mQTeTQJcJfvXVV0nx4iWUqcAeARZ3eezxxxScFy5YqKDDACSJIul+khKSyDSjaVjIowbIHD56RNPUkPUXJgDgMXgZtEyA6tWqadJIBiDAvH//Ppk27XPN8ADbYaKNHDVKXnvtVb2GlOcM4sce6ySXX15L2Rg5zWA3Tz/ztLS8qaWyyd83bFBgJust2X7btW0ri5cs1gy9c+fMlcSkRGVGMPFfV6+SyZMmK9MaNGiQsi2ACQB7c8Cbki9vPgVFWCKZfcn6S0408pexMJF1AnmRzReQJW1Rp0c7ybKfl2kKInYNEhwkt7e+XdPSAOzk4br//gd0EaGtqGm4B88GYEkFX7hQIWVmpOWh7QAXILVl8xZd+GD5fGZAgd3E88+/IL179ZLEpASpUaOmygoZEbgccGQhY0cze9YsSUlN1c/atmsnlSpWVJBiDBQrVlyzgbCIkl0Zdg3orVi5UgoWKCh79uzWLBO0gTRGMM4hQ4Z4c42RBon6sjsYP268MlzkQDvffvstCQ4O0XuTlLN3794ScypGTsXE6M5qzJixckXt2nLwwAFp1ry51I+OVpmQEYOg+OSU6/ZCN4nMEyVNrrlG1SXPP/+8ZvqAaZN/jbEMyDGuWJTJBMLOB8ADSNl5wLBZPGHPLMwwULJ/NGjQUHdk7777rvYlzJqsF0kpKbJg/nztO0gCY+7Gm26Um268SacI4AopuPvuuxW8Yd6QAxYd5MoO6+aWN8tXM77SxWzkyJHaL+djsaCbSb3G6t+s2XU6sD/6+BPJExWlAMTAcOqeHn/scc29RQYCskJQSK1DkkOYbcd77pEvv/xSAZnvYW8FChaQAW8OkHvvvU8GDnxXt20kXiRTbaWKlaRXz16SkJigvyEzK5OFlCkwVSYCEwBg2b59h6bpJkfbw488rGm92Tp3fuIJrQcT4fEnnpB9e/cqyKSkpugiQmqdLs88o7m/YIekxyEZYdEiRaRc+fIKqAAboMuzmeRMOLbALBLotwEnWBqTle+YYDwPUATsYMoACOCJbABs7kfiQxYTJi8LTa1aV2iqIvKCdex4j8oO1nVRxYp6Hal2Lrv8Mun8RGcpWaqktLqtlbJ+CuDA4sViQVobctQNeGuAMmEWSrb61Onpp55SmbdsebM0b95cf0sSTdrAhIetwbRgw7DThQsWaHZmskmQZog+JysueklYOdtkts+oK4oWLSyHDx/RbMfsaubPn6cgyriBRXft2kXztdHHefLmkYcfeljHAKAM0HAdcgQEe/ToIf369VNGyOLHYr5n716tM8ksv//hB81+DBgDugsWLJR+/foqyKIiAkAbNmyo5KBmjRpSo2ZNXSRgrdSPhePo0SMyaNB70qBBA00vxbUw8MmTJ6v+F9lyjkEf00cREWQiDtLxSSHtE2OwSpWqsnbtGiUYgC4LBqoU6nDo8CEZ/N77Ehcfr6muGEssRJCMFi2ul717T993w+8b5NbbblNVA2Pdgm5KUmpqalJYWFhSUlJSckREhL4mJycnxcXFpYSFhem/iIiIlBMnTqRERUWlHDp0KCU0NDQ1PDw8NSoqKjV//vypxYsXT502bVqqBwrNq6r8+EfR17Zt2+rrgQMHgk6cOBEUGxsbdOrUqeDSpUsHxcTEBCclJQUlJCQE58uXLzguLi4kPDw8JCkpKTgsLCxL0vWw5WEwk5PrwMEDgu6WVZ2DMyaIKUzC1q1byddfz1NgNAUgBAwAWrZcTF70w/fec68mRIS9jR0zRicSEx1WuGL5CgWWdevWS82aNXQ7abL0MmDZLsOOmLBMUCbyunXrpEHDBrJ2zVoFz+lffSUjP/zQu41EnwbzBPj/2f2P3HbrbapHhJmxRWRxIPng1ClTVZ9M3jBAlIMQJisAz8QBiFGZAFAwPcCWbfVFF1WQ9et/VxZNdmLAr2CBAtKocWOVH8k9R3z4odx+e2vdBQC63bu/qAkgmdToUgsVLKh6PVQc3IOsy8gEhvzzz8vkoosqKgODpQPmqDRMIdtD06ZNtb5MeGQAyN933/0yduwYqVO3rsz7+mvN/cV3/KOQl4xDHkAXhs5uYufOHaoyqF37Cj3gqVu3nmzY8Ltut9G9582XVx555GH5aNRHEhkVKcdPnJCjR47o331e7qO/MenkkQdgSt0TEuKV2aFfpj/QfbPFb3ptU5k0cZIumoAqY+Sbb79VVcyMmTOk2XXN5Pff1+tCify3bN0ql9Y8zdYXL16ibXj99f56T1QQe3bvVvUOWaHRa7MzQoWVlJSsagly4sHGkQkJSmvXqa1qkmHDhylDrV+/vi5SXMti/ssvy1VujEFAm8Lh7KTJk+U6T90nTpqkjJqxycJLjjyAGX0wmY3ZAbGbYuzNnjlLOnTsqP3Offlu0cJFuqMhwSpyvLZpzh5sng1ns0z3bKTm5zewQPRxAAAsj20Zr0wgU9ANMtB3796j7IECYLN9ZFuJbpbJR5ZfBjXsZc6cOboNveSSi3W7xYQCVAAZfkvWXYAdZsKzGLSwCQ5smEh8j+6NbRssgQHPNo4DMsCVSQxrARQBR+7N1pFtpmGnRYsVlWpVq+l2ExADWEjCGR8XLx3v6agHgWx5lZkXKOBNE8+2GhbGc0qULKntmzdvnrJY9KDFihVVHSJqA+ofHxcnJUuXVtYP8wQMYKjUi3uwDWWby0T9/rvvpMUNNyhbo6gqZPIkPehBZwlb4hCIdho5A7ToG+mXn5ctk4WLFkmTpk2laZMmyk537tql/YA8Spcurf8oqEv279unz7/0sst0yw/TgmXSRu5JHyAT2g+IsmjQLmRJ3WlDSnKKlC5bWmpfUVs/R18OkNPfyBX9K/3KAgejNElNkTu7D+4HuwSsWXCub3G9NG7UWGbOminr161Xps8YmDjxU9Xjoy5gMWds0gZ2EvQzciVJ6aFDB3UHxfNIqAmbZXxt3rJZ1QK1r6ijz2DhZVfRrl07rQNJWOlz7sPigQqABY4+Q/60g2LGCYQAZsuYRj1BYeFgx8RvuC+Lt2HkZcuW0fFBP9CvqKEYixyqMR4AYg5KfanwMnFKZ8mtLOhmiVgzdlO2rWQJRo8FSNiSNRJARQB4wPyz0zQqa1pzYd+Vw1AsapwWHueLRCzo5oKe0tPwpCSv6VUuqNJ/sgqwa/TrvqxK/pMNto3KlRKwoJsru8VWKjMlgPnV+WpelJlysPfKHRKwoJs7+kFrMXv2bGncuLHqCtEHoyfcu2ePOkpwaOSvoO/DnhKdIQWdF3pF9G1nU9D5omvEjCgjBZ0u+kJ02uiF0eeVLlVK7XvRz6VXVL+ZmCB58+RN79KAv0ev+8GwD/REv269unqCzkFRaFiYXFL9Yj2wQXeN3hd9J3a7HNUaWQb6oMSEBDUhw34aPSx6T2dBFlgzhPgw6McRAJ0rJnWB40ixxQAAIABJREFUFnT12OVygIp97alTsTJ27FjV5aPzPl9P9gNt//l8nQXdbO49WBfmSehuOThwFmwjOQjhcw43Fi1aKMt++kn+/OsvNb3Cq6dsubKSmpoiiYlJpw/U4mJl9CejFTT4LaZA6IcBDUAbIMS0iX9MfHSZPL9goYJqP4sROhP1VOwpiQiPUEaIORCHIRywGa8iDi0ARSwRKPyNSoS68ts8UXn0oIbDDk6vecaOnTvkoQcfkpiTMdKwUUO1u6RwoIIceAZ/80wOnVholixeLH379dNDEupuns/v+D2HKhwecjjEoRYqg2LFi0lwEPcIUgsOBbioKL2Ok3oADVvn1nfcLqt+/VViTp6SX1f9qiZmLHSFixTRBeaxTp1Ur85BFYdptBHZYDaFRQCF5yED9InUh8NKDq4WLVqkts1RkZFqR41XntHPI6eXevTQQ0TsZrkHh1DUkYL1BAdymF3Rj8iGttEW+odCv1Ef/vFsFtqjx47J0iVLpHHjRnooFRefoIs0DgrtO7TP5pFtHxeoBCzoBiqpTLpu4MCBaj/LxMWcCkZqyrBhQyUiIlJZCp5O3bp3l9WrVqk5DWwIywBOha+8srHs3LlLQRYnitNODxV0ggJcnDLjpYQJDvakFMyLMB/jOk6MATvMwDgBx+Tnw1EfSssbWypD46T9tOlXdbnyyqvUbAr71oT4eLU7verqq9UeGK8n7DpxUMBECHtM6kp9YJg7d+2UO++4U02esEk9dOiwxMfHqV0swA6Dx80W+1vqxTOwbMAkaOKnn2p72nfooGZlFMzVMGfjtB+7Yw7GVq9ZI0WLFpFatWpLkKTq6TvAiYkchfpx4s0r4Fq2TBllo5MmTZTWrW/XBapNm7vkqquuVpB+9bXX1Mtt5coV2g7Ajmfi2bd50yY19QMwMcnjQI668B5dMQsOJmm0Fa/BNm3bqJ0wVgq0AVAtVLiQOsbwG9rNK1YYOHNwig/bxuSOZ7PrwTOMhYY+wrogISFR68spP4dJmCTWq1tXrsQUrkkTGTZ0qOQvUECdG2zJnRKwoJuN/cIExTYXJgQAYuCNI4Ep2JiOHz9BgZjPiS1w+MhhadigoaxavVo9pXAgKF+hguTJEyVdnumi9psY0wPUeHC9+sqrArCjjgCAYECYIGEgzwRNTk6SV155Vf+GFcMocWiA9eFVxKTnhB/gwG6W50VGRkjpMmWkcKHCqj5Qb6vYWHnm6afVHG3o0CHSp09fWbbsZ60X9p37MVH6Z5c0bNhImR31YCGYM3eupKQky8EDB3XRee7559RmFWYJiC77aZmEhIYoALHAAOjUHyYMcAImO3bu1HteVKGCLl7ItE2bNsoWsQ2ePWu2vD/4fQVCfou7NPLAkQCGTLtgnTD7V1877eHH/dmWYwrFggHjhDHDZi+pUUPNomJPnVKX7TFjx0hSIq6ra9SjDUN/6ksfsPuApcKcMQPD7hrm+tyzz8nV11ytiwrXI3NsTzHdgyUjc+rXq1dPj8dXdQVqbILxosMsDLOstm3aSuMrG+v17HyOHT+mpodcS9/gOg3wAua25E4JWNDNxn4B5GBzTEyYCizGqXeFUWHIznYVNgg44BnVvFlzZUsYhwNcgAm2jnju4PlTp3ZtDSqCHekHw4cr+8UJoVWr1hJz8qR0ffZZNSSvcUkNZWtMTIzWsfuMjIqSIYMHq6MAzwZ0YaGwTO6PE8Gvv/6qQAobBViM4fvrr7+u7K5M2TKyY/sOBfatBD6pVk239Lv+2SVXNb5SQRK7UgAIZknbK1epLL179VZGCgACupjO8SzkACsEyPC3x8kE5kf9eOa2bVtlwoRPFVhYRDDKHzDgTXWBZfsNM2fBOXb8uLb3741/y6IFC6Vho0Zq99y3bx8ZPWasOgegHuE+MHhcqtGrrlm7Vq5p0kS2bd0qQUEilStXUVaLzS5ehsgHEKafcMyAgaMqANCpJzEFKleuJEOHDtO+oGCHjWwBan4zatRI1S0jd9QLPLN7t27qopsqKRJdv4Fcc/XVytpZbKZMmapqJUCe57JoYqtKP8Hk+Tdy1Ei1zMChxZbcKwELutnYN6gHCJICCDKZCDDDoRFqAAqMCMaC7SHukjfd1FIqVCivwAcIox8dN36c3HrrLbrNhWUCnAAJukeNA9C2rXz80Ufy4EMPqbcPBQZFGD28gQAtdLV4JxHohK0uv8cnH3dOjPoBubFjxqr6YeGihQp+sHTqhR4W8KfgCPDG62/I4CGD1U34fx99JF9On64upSwSqBeuufoaVY1w8IMbKyoIDq527/5H2weT5XOe+9PSpfLpxInKYHEJBUBwPOAaCkDa4voWsnvPbgX/NatXy5NPPSVvv/WWvP7GG7J8xQr55KOPZcHCBQqQ6JYBNVQeJ0+ckKbXXqtbdXYQMHhkB+DhoQaIscMAQHG1RR1DjAYO1QBRvmdXQJyFGdOna2Aj6gZjZSFEnYBOGx004FqpUkUZPHiItpdCHxLNix0Ei8ykiRPlic6dNXIW6h6AmAV05sxZGr+BxQe2je6We9zcsqXGUmAcUOgjGDl675IlSsgjjz6q+mkWcZ5jS+6VgAXdbOwbQBUwZWuM7hR2BGsxoEtVjL4VL6tFi77RQxN0uJ9NmSKLf/xRgYdDmg+Gf6AHVDVrXqousuhoYZefT5umINPy5psVLChTp06TxYt/VNaFJ9eECePl0ksvUxZJ4JYlS5fqRDXBWdA5z5gxQ2Mw3P/AAzqRYViwKqKcwaIpuP0CDnjJAV68wnyxXgAMACkYOTpdwJotPpYVsEEYH2CMfpUtO8/nYOjTCRM0CAtbc94/2bmzN1Ql23/aCRij4wQIN/79t1SuUkVjOPDMKVM+k//97yNv2D+27kQeu+66pupOzBac7XrNGjVVfUCIze07tqtnE/UEbGGxyI54GhTAGIBDbfDppxMlOrqu3HZbK1Vn4IWFXhyQR3VQvXo1DZTDb35duVJuuPFGvQeegDB/QnnClFEJ0B52Lchx1qyZ8vfGjdK2TRuNL8EiyHcsRqhMcHvt9Egnufa6026vWJjQXvTQyJK+pB4sjPS/LblXAhZ0c2/fZErN2ILiH2/CPWbKTc/xJjDd1/r3VzDdsX276lxZXNIr6J1Rbfjy2gMwn33uObm7XTtvvARzP2K9AqLna9BrDkMBdBZNt8VLejKz3+c+CVjQzX19kqk1gq3BimDOuQl0ULXAqDntD/TQB70wTM5XRg5Mt9juExgoN7UzMzqT3QAM/3x0ec2M9v/X7mFB97/Wo7Y9VgJWArlaAhZ0c3X3ZF3l0LGih0U/DNPkEIYDoLP1Ysu6mgZ+Z1g9h2PoyHEsMIeMgaguAn+KvdJK4NwkYEH33OR33v6aQy5cYzmk4bV9+w4a2b9S5Urqwst2lsK2ncMa8z43N5hYwbVr15G333lLLT3q1qkjvyxfrra8tJfX/5rqITf3h62bbwlY0L2ARwaB0DFVwmWY03fMkXCbNZksOLDCtCouPk6dLjjZz80FywlMsNB9EtcYxwOcCLC8wGoBCwUO4mDBtlgJ5JQELOjmlORzwXNhsZh5caCFJxZmWlM+myJXX3ONfP31XLWx/WX5L8qEcRrAxCk3F8zRyLqBfSsLCZkeMOnic8AWsypUDniC2WIlkFMSsKCbU5LPJc/FcQJbVlJiY1aGnhe2CBsEbLEr5vS8+4svqmNHbt6eYzdLeh/iMvAaGxcnVzZu7E0xjlfdW2+/Lbfdemsukb6txoUoAQu6F2KvO9qMYwIOGTgEkH2YuAI4MeDAAVvExpXIVXny5tVU7bk5Li0qBNLT4GaMTS8ux0RnQ8WAqgHPNwIC4Uhhi5VATknAgm5OST6XPBeje+x4cVPlsAn3ZNxkibtALAFiDQC0Tz35lAZayc2FGA/jxo5VwMXbjYBCxHbAjRa2jscdecdssRLISQlY0M1J6dtnWwlYCVxwErCge8F1uW2wlYCVQE5KwIJuTkrfPttKwErggpOABd1s7HKcDogo5Qxc7nz86aDix6VIkaIa0o94CaTZOZdChgccG8jbldFCsPHg4BD9GaEd0fWeD2EDceYIEpEDBw9qJC4TlpJgMUR627hpo1SvVt0biSyjcvF3Pc/lHwHRTSEyGRkeOJQ83/KWEUSIMenO95YReaWmpAhBiX1ZvZDGiFjHRHzLjYW+o96ZbbFjQTcbe3vb1m0aaBonBF9WAGROWLV6lVSuVFmzBJhUPP4GbHqTGAAgFm39+vU17xcBvn2BOIPLAIUzcy5xcu+68y51Nti7Z6+8/sbrGnLQCSr+7olY/WXhZbK56+6+1n1fBdKgIA2vaJ5vPjNdaH7DQoN3Xd169TSkJPa6BECvWLGigvAL3V5QSw2T5cHZHu4VyLOpL79z9g2u1Lw3oTqpH/ciGD1WFM7APu5nBJKx2N1e0+6M/NZ9D199Ya4h2wfmhBxGOserr9/4q8u8r7+WxKQkzdfnBjHctskeQnB7dx+kNy19jTv3oueWi/u9v3aYexPonzjV2Hr7k3169fT1vQXds5HaWf6G7AoEqiZrQoXyFdQuNiIywns3AosTiJzMCVgOAHD8jYUBqXSIH0tsBK4hwHaHezrKqZgYTTdDLi9i2xJvlzJr9ixZumSpBg/HMgEgIoA2Actbt26t12CbCyAdPHRQE2EWK1pUJwAJK++48w51JiAIOA4HBCXv0KGDNKjfQJNjUp+PP/pYtmzdoiZmhGvk3idPnpD169ZLeESEAh8ZGLAaYFIxybg/7Kldu3aaA4yyYcMGNefCTRePuJkzZ2pbTEB3AqOTbRfw59q77rxTNm7epBYKoSGhGroSGWH2RtZhMv1+OHy4PPf88yobPO9YbJApGSmwyGDhI+3Q/gP75b5779PMGJQFCxbK3LlzNI4tsSi4L4HPSZHEswkdScBy7JdJ9/NMl2c0pxxZKEhMWaRoEXUqQd7EH0Z2r/fvLyVKlZIC+fNreiX6ZsXyFXLbbbdK+fIV1CkF+bZq3UpqXV5LRnw4QsH6sU6PnRFZjOcTSY1A9RPGT5D6DeprnjrkSc42zPvIwHH48BH97LrrrpWjx47KsKHDJCEhXkqWLCU7d+yQiy+5RN2/CdZOoHfGzOYtm6Vjh46ac46A7wDNiuXL5c0BA6RK1SpSp3Yd7V8sQagrfbpl82Zpd/fdKhf6n/5dsXKFtLyppf6ewhhnoXvxpRe1zkFBwfL0009pTGSsZdq1bSe1rqilCxLB9bEyAaAZA8SHJgpdieLFNc0TfUchgPtPPy1Vl2/GIWOLefLhiBGSmJykljbIYsZXM6R2ndp6DzwUqR9xjMksMuyDYXJg/wF1+Dly5LD2O4HiydtHBDychlhEWZhZNKl7eES4ypn+P5diQfdcpJfB3+7YsV1NsQimTbps2BcBZ0wBdH/++WdlSwQCJ1A3ExfwI1kjuc/YpjIYcVwgc0PJUiU1mwKDlsFIOqB9+/YqWJL5YeTIUaqmYBAywHCJJT8bYMTfAMVVV14pa9aukSAJUiAkky+TaMeOHd468kwmKpkVADHAAy82Ej0uXLRIMyaQMoZnb9q0WZnxXXfdKR99/LFmVyCwNs4LgDwA+PffG2X48A+06ciB3/I8GDBqDCYY6YxQZzAJYOvIhzZ8//13smXLVp1wq1ev0QSaTCjsb6kb+dIIGk5+tpiYk/pcZADrBQD4x5YZmVxyycUan2HUyFFaF0Dg5ltuVtBD9niz8WzAF3MzbIAJsk6OtB8XL5YmTa7WwOZk6SB2MYHpCSpOPxGgHjCgPcgOeeXLn0+OHD6i92KhAewBUoCGxZR+QT4hIaFyYP8+eXfgQO/4QD4vvfSSLhiMhwoXVdAFkljB2FoTOB25bdu2XbZs2ayLEeos5PHMM12ExKdkucDemgWUBZmxxgJBigz6i90WYwC2DtMlRxuLNgsUKY0ARUDur7//1tx5JB5F1gnxCRoMvvXtrdU+GnniGUiCU1IqHThwUPPG0Qd4QuKUA7gD+M8+/7zMnTNXSpYsoXE/sB3v1bOnppJiHrBDISA8MZjJWYdZI/di0Zg6ZYomHB09eowsWfKjXNesmTr2ANpt7mqjixLelCxsuLSzaBAQfsumLRIaFqpjDrUT/UTOv1mzZ2uc5+nTv5K6dWpL3nz5tF/pF+ZF0WJF5cXuL2Zw5p95uQXdcxJfxn4MKxw6ZKiC0PARI6RggQIaD8AJujA8AIzV1LDWN954XVJSUpVxMSFJL8NKDKiy7evQvr3ky59fBxgDEuAGkGHK5PYCdEhV8/BDD6mnFmAFCDFoGeiNGjVWMEX39tH//qfMBUCMjIzSCcegZ1ByDSl9mMwAD8wZJwq2XkxIgClVRC65+BIZP2G8XNu0qTc1DpOE2AiffDJaU/UwmQAdAPDBBx/QRYjnkVSRLd2jnTppNuSE+DgFT8Bpzpw5CvZdu3YRCQqWkR9+qGzdZG4AvABotsMrVq6U2rVqydZtW2XXrn/UDZjsDyw45IuLj4uXf3bvlqpVq0hyYrK88+7p3HXjJ0xQUKp1+eVSrFhRKVigoNS64gp9NqwN0DPZJZAT4LlixXIZNuwDmTJlivYPQI08AGDSI5Fn7YMPhmuSTPqI3wCOMCj0zbAvMhP37NlD68gz8xfIr3p41BLOgldg4cJFNI0QTPGBBx+QqlWqyEMPPawg36VrV/n7r790F9C1a1eNowHwvTngTXnpxZd0p4EsmjZtoolEWRAYbzfdeKMsXrJEFy9Anf6hf3GbBuC5F1kwFi5Y4E0hz0LC7iIxMUnTE02aPEnH5p5/9mjCT8ALhsnCRx47+huXc2Q1cuSH+qwXunWTTz7+WOXCwkEMEAAZW2uAn75AprBgCArZPiAfjEfmCrupIkWLyqZNG+XVV1+TsPAwXSRHfzJamjVrpimUSHAanxAvr/R7RXPVketv8+Ytsn37Ns1sgpyp96WXXab9deTwYa1bq1a3Sf78BXRRLVmiuAQFByt5MDkCMzb7//9qC7pnK7mz+B0TANBjAg4ZMli35RUrVdIJTmE1hg3BEAg2wxac8u133+mEZ5t66lSs7Nm7W+684w55/fU35KKKFVXlcPTIEXVyYGDD4GA06HP79HlZihUrruCMaqNrly4yZOhQHWxMQMAdJsBAJi8Z6XGI1gUrh50A7GxZAUoG7Lhx4xWIhUMjTXF+p7aFvGy333GH1Kp1uQIA7rZvv/2W5lqj7jAFGAy/YhLQ1jGjxyhgA0Bcw+EhoHMyJka6d3tBXnzxJU1/U65cef0NAAArpm0HDx1SMFiyeLECC7/TbLo9e2p+ONKV14+uL3v37ZOVv66Q9ne31y335i1bdDtZtEhRncxsg5csXiLPv/C8siwWFSYr+mtADFUBrJUFhWcz4QA7/lZmWrqMrF6zWkYMHyGfTflMmRjtQIceHhauGZo5kKIvWFhgj2U03dDTCoKoMegDJjgAy+LKggj4wMLYAbC9LubZ0rKY9uvbV8aNH6/PL1e+vFSpXElGjx6tjK9p02s1rROsF2bHWGAhBkipO4BHxuFjx45qyiZYMnLlGtQ51NvkpGNB4zvYri4QiYlSqWIlqV6tqsyYOVPBHIbOInTDDTfK6NGfaFp56oiaiN0XbdZA+n/9Kffec69s37Zd/vjzDwU35Hh769YydNgwmTRpoi4mBKpnl8bvYde9evdSNQC7ONRDeB3i5j3grQGaDZtrUFUwniIiImXTpr/l22+/03FF3jxURQXyF9Bcf++8/a707/+azinazZjC7R21FnMRtcnChYvk/vvvk4ED39VxABHgmSwALNQpqSma4+5cigXdc5FeBn/LpGfws52rXz9a2c33P/ygQEehc2ECDC4sDphwFACmXbu2CmBMJg4f2MY/8cTp/GE9e/WUPHnyyrVNmmiCQpFU+WD4CPnu22+lTJnS8uijnVTvCNO84/bb5YEHH9T7sl0vWLCAZrtlW8kqDgvn2UwKgIYJA7NF9wdTg/HAhlksYDGwUraoACFbOhJpkoWY+7D9JqMtYI/agAVl0MCBUqpMaQkJDpYePXrq4gJAouqgLTBJFgOAv13btrqowIZh26t+XSU33nSjjB03VhYtXKTbSFjay717y6D335OjR47qBMNzjraierm4enXZsOEPzQ0H80R2MComEQvD4UOHpPOTTyor56CHZwNm6D0bNmiguvJy5cvJ6lWrdWICDlFReVRe6JgBTNqGKuiPDRtk6rRpsm37djlx/Li3r7gfuwtckKnzT8uWyepVq9Q1GdaFGqNhwwaay44+h3UnJyVLt+7dZN7X83S7DxOj/PnHH1pfng+LY6FhB9Sjx0u6aL414C21frnzzjsUEFmM6Ht2VGz7WUTpR+QOOAJYwUFB8lLPHgpiqB1gsBR2DeySqCegzjkEbuLotxPi4+Xll3vrzoVYHYA1iwYLDr+H6aOGQNVCstEbWrTQBY1dBowT0GOBYlcCa6V/2UkR9Y4dRJUqVaVfv76qDmA3hR6eAlAzRjgUQ+6arLRFC1n721ptO+Oqa9dnFdhhySRvRXaMT3IJXt+8hUTXj9ZFhrHDmIDk0LfsPDUdVMmSCtro9FkE0AGj6qLvqOO55qCzoJtB4MyMyzN6EspgXb9+nbz3/mA1haKkZTVg6ui+hq1semEN0zqZdrfdaUngSy6AgTunl7+TdrdM0qsrBxowZyaMKRmVqz85soUFbNMqacmJbMmw9yuuuMLvLdJqH3KlLexOAFd01SxIyA5AZovBroPCdVx/NjExnH2BtcxHH32k6ihUC/6K8ze+5A2Q+kqnxP38yYzdD+cJ7sKiAgiyO+QwzFdx1oH7Iwszxs34Q22yYMF86f9af+8t/I1Df2OaeyPjzDAfs6CbGSiahfdgUKErRO93LvaSWVjFbL81EwNdItvw3JiocdlPP8nFF1+susZzLYAzahAmOxYIsGGYnXOxOddn8HtMw2B9ZneVGfc813ugb2b3h5rtXMAOJs2BInMoNxQLurmhF2wdrASsBC4YCVjQzcVdDctFJ8d2Ly3PNLY+6MHYhqanPsjs5qLzRY2REdtFrsdcCeYeCFNlK7h7zx4pX65cplUftgwD4sDKGObDqmBU2PpSsL0tVLiwMkCuZ7vLgeCx48ckJDhEdba+CjpIvvP3faY1wnMj6sY4Mc4ejBtslZMSE32mq8/s5/u7H/3G2UOpUqdlzEElZwPokZ0FEzL0xxwIp6XayK56Z/VzLOhmtYTP4f6A02uv9Zcnn+ys4OCvYPrz9ltvyZSpU/zq086hGj5/ynaN0+0qVSqrlQMn34EWDtSwJ+ZQJn++/On+bPGPi2X97+vVwiGzCtt29IUDBgxQUOX0m8MS9LkcdgKwn0+bJgUKFpQ333hDxo4bp6Z4HK5gusSigV7ZXQAWDumwjcW8LTsKiy4HeLjcAr6xcbHSqGEjiY+Pk1tuST9gO4dFmLnhdJFZZeLET9V5YcKE8dK3bz8hOSgHyBwqcshmCjpgDqdYvCEWb775ph4k/5eLBd1s7F0m5BdffKEmRDg3zJgxQ0qXLqVePT//tEzmL1igp62cyGIJ8Odff8mG339XYFiyZKls3bJFDbtxVECnyYkxNomYBqn94wfD1HMGpoMTxrKff5aNf/0ld9x5px7E7Nu/T8aNHacHGgx8wziwFMDIvNrFF2tWBWxSYXlly5VT8OAwh0nJabhJdTN58mS1A8Zsiwm1b/9+2bF9uxQuVEhiTp3SQweegeH80qU/yS233OzVqfXr2082/LFBRnz4oUz57DOtD55bnExzss6pMmY5sGBYHCfPnTo9JiGhwTLx04nKhghWvmjhQjVcx+tt9uw5alfL73788Qe1oMCJomDBQsqiMJ3CVphTauqO8wcWCePGj9PJjgnYJRdfrPbOxUuUUO8/zOuwIa1dp446dQDG3V7opodZw4ePUNOtYsXPPHQCmF/u/bKUKVtGzaX4HfJFD4t1w8ZNm6Rtu7ZSrWo1BXhMsrBBRb4wQ+qJA8K9994jJ06clCKFC0v+AgXUgQITJkCVaxknHH5hrsXix0k+beL3p2JPSetWrXUHAovEpA4Gj5MNbB77W6wm8DDDrIu4w1g4YKHw9dyvZe/+fXL/ffephQFl5owZqhONT0jQhYb2MEawneYa7s045B54O+IAgfUEyU5xJqlRs6buUqg/OzLMFTEBYwFjccCmm8NHxiwHhJjR/ZeLBd1s7F0mBYMSsxxsahm0mOQ0v765bPx7o5qiYF7z2KOdZNrn03SQmgSLmOIwSJlwbFuZBJh1sUUf9N4g2bljp7qgRkZESHx8gk6Etb/9JtWqVlEngyKFi8jsWbN00u/Zs1tdQhnoMA0Ge8ubbpJvvv1WbXY5uGPS4Z2DIT/ukExuXnEuwJh8/vx5MmbMWLXPxO4VAKC++KsDMDBBFhZAB5MbQIzTcSY55mTYoHIYxPM5uU5OSVbTKUyHaOt11zWT9u3v1gUGJoTt6IQJnyqT/2bRQml5881qAsWzWHDq128g69b9pja1yAib0V69e0v5cuW1PQ8+8IB8PW+emg9xf1QxmI5RX1QyeFCN+t8odW/t3auX9HvlFb0PDAyW27dPX4mLi9VFgEwUMDIYL212Fhg8iwLtxk65T5++ytywdQaAAEtsdZEjfYQpGSZUY8eOkbiEeImLjdOT+m8WfSMVKl4k9erWPQ1SkyeriRugi5nVrbfeqouAMe2jDYwFtu/IlKBKOEgAsizOACWvOJIgM9yYie3BIjp16hSZP3+Bji/GFeMQkzsWVRYkxiz1Rhb0D/evWKmiTJs6TWWwdesWXRQx98IjEKB/+OGH5O6722s7MVfDXI7xwKKAPSxjHxLy4IMP6uKPeeKXX3whg957T+2j/8vFgm429i6sDDtRBnuLFtdL3XrRcvDAAT0xhqlg07h2zVq1RcUGFGbCFhiwxp60+sXV5fChw2qy/M3oAAAgAElEQVQEzxYWrzAKwMHWjQnD9WydYb+YPWG/WaHCRXodjGjatKnKNpo0vVbtW/kdbBWWA/sAPGGYACP3wu5x6U8/aR23bd8mVatU1QnMRGRSo/+EmdE27DRpH8+GTbKwAL78lr9h7IAB9sEA5Zq1a7VeMGW2xkx07kd7AR6M5Kkfv8N+FsYNmMEmASs8kpjo2AHDKpnY7CQAM9hbn5dhnGXVfRNwwvtp3969Klc8+njlvrSXZ3J/FgZsdslCgYzZDrMb2bhxk7J+QMWkOEK/69ySw9hRswCSyIh64RQAsMyaOUtZLWZkxjMOe2jqCUjt/ucfVWXgfUdMhkcffUQN83GaQCc6cdJEefutt1VegC7geuzYcdXZ4pBC37OIGdDFeoL+2rVzl4InOwj1dixZSvq90k969uqlbrL16tVV+2mcBPjtQw8+KJUqV5bHH39CvRKpI3KC3ROwCbVBjRo11f2aRY4+R+YsboUKF1LzLkq3F16QNm3b6oJFTATsYkNDQ7TO1A0PNIAcpwsWUpwh8Ka7/D/OcpGNBd1sBF0mW+/evWTo0GHKdgEoXBH379uvLJOBibdQ40aN5cTJk+qIwCBmKwi7xAvtdICaQwpKJiU6A5hJxwEOzHT/vn3KHIJDQnQwc0BBYWvYpMk1cvTo6ZB9GNYDNuhKARsAiC3p0aNHZMiQoeoUUbRIEXWXxSB96udTpcPdHVQHypYVFs79fv99g07Yl/u8LD179FSvJDyFuDeqFN4D6Bjm4/3DIgHjAVCvbHyllC5TWjb88Ye6dAL0W7dt0+A7qAI47Hr11Vdk4MBB0rFjB02QOf3L6dqm39b9Ju++8648/vhj+j3qGvU627xZXnvtVenSpau0bHmTugHjxYSaAttNJjugi6sp9eKQB/CIjq4nu3fvUWcNtv58B5jjZIJHGADJswBR9OgsIMSGYIEEOGCyABxtgCXznn5D7iwIsHvsdwFf9L2APYvPHXfcrp8XL15CVSyMDcCoWtWqUrVadQkJCZLvvvtedc4UHAZw4Ub9MXDQQPn440/UEQDGSD/gJFHjkku8nnqDBg7SLTyLJO2iP3CwYAdRt04drefcr+dKcFCwLgp4auHNNWb0aN0FMKZM0CTAmXGMnnvA22/JC8+/oKoGPNS4HhUO5emnnpK72pyOfcAuhcUxIiJc9u7dp84el9eqJT1IdtqtmzpXTPv8c1WrRUVGZuOMzJlHWdDNRrkfPnxIWS4HCwxGPIIKFCwgL3brLu8PHqw6PbZubMdhHwAOVgGdn+wsQwYPUZ/wu9u3VyYLW2jUqJHWftGihXLk6DEpV7asAjcTBUAHoNvd3U5ZCGX8+PG6NUa1kC9fXp0ITHwmMKoDwB0wYBLBpt5+5225ocUNyla2bd2q20PYJ/patppPP/OM1KldW+uIGgA1BcANM+JgCmAESAFUbGoBbhg9bJqJC2DBGrH2f/75F/QeMEmCjODyjL6QtgJAsGfYOOoYtp8wPLbt6ADZHqN6AODeefttGT1mjOotAUIC5CBHdLZMfmTGlpfFhcNJPOGoEyoI+gaW/Mbrr8u69etl1qyZUqhQYXnjjTdl1KiRyuhpE+6vPXr2kE6PdpIZM77S9iJTFhqNhdGhg8dLrIfKl2cTmObFl15SVUybNm11ATFWEywAqCHY3j/7bFddqAA6wI94DFzX4vobpAsxJ0R0R4QnGAes7EjMtp72HDt+XBLjE3T7z2EgCx+AOXPmLN1RrFv/m/y+/neVCe1Ff8pigKsvQXtg1LGnYuXxJ57QqFsUPNJYDPA+pB/oI6KzAdL8hh0VcmTcGCcN3Mr5DX3AYocqCFUFnzHO0bvTfwMGvKW/HzlqlDz6yCPZZvGRjdP+X4+yoJuD0ifsXt48eXUwAgJsT415EodhsDIGOoXvcYdlu5dWgckAIv5MsRj0gJbbO4jDDyaBLyN09JjUFb2ws6TnkWauhX3BcH0V2kRbTTsBHMDBaSLH4sSz0A2a+ru97fgd9zBxetEXIktfBSBn4ru/B8z43JiMwZpxKyaICoVFgQUG9cyUz6bIK6++kiGjfWQeczJGChb6/z6EZbLowZBZNNz9jENEaGhYhuPN+mo3fTzsgw+kfr16MmnyZAVKY+pn+pIxRz2dHnkccqLTZkcCiCKjuPg4Hbv0H/pt2D6Li7MQXYxoab7KgQP7pWChQhqf4kIrFnQvtB4/D9vLQgIg+nMFzawmAf6U9LyfUAlQ/GUAyUh90IcCcFgSZHUB0NlhYQnBboqDtUAKaht2Ob5co1mY2EFhqeJvYQ3kGRfSNRZ0L6Tetm21ErASyHEJWNDN8S7ImQqwxWbbjwkXW3m2zmy30wv0kjO1DeyptIe2oD5B54yq4XxuT2CttledbxKwoHu+9Vgm1RdbSU6LCUnI6fFdbe7SgxUsJ87XwuET+kbM1bp26SqVKldSCwxbrARykwQs6Oam3sjmuuAcgaMAJ/o//PijzJv3tUyaOEmz12Jqlj9fPrVGiIuLlyc6d9ZYubm54DDw9dy5mn6H1DRVq1ZTcy2sDTSrQpcuZ5UVOTe32dbt/JOABd3zr88yrcbYbXKYwsk/JlO8Yq+KORqn2NhcYlOLaVeLG25Q28vcXHBUwKwLO1DqTzvI/ZaYkKheUAQKx0Y6vYOy3NxGW7fzXwIWdM//PjzrFnBaD6PFbhbrgOeef0597wFbnC1QP+AAgSkTRvBt2rY562dl9Q9pCy68ytq//17W//671nf+vPlCGnCy3OKiy3uSQ9piJZBTErCgm1OSzyXPxZmCANb8e+mlHrJ48Y/qcYXHWbXq1TQmBKBMPAFY79lkKMiOpgK6BOTBWD8sNFTuu/9+NeTH6ePF7t016zFusAQSyu7wl9nRfvuM80cCFnTPn77KkppilE/EMuw3iYLV6bHH1WsK1ogO9/33B6tVw0MPP6zqhdy6NTcZiXEdBnhRmzxw/wMSlSdKPbZCQoLlnXfe9eb/yhJh2ptaCQQgAQu6AQjpv3wJYMU/45KKhxG6XRO/F3dRMtSWLVsm14sBryoWBf45HR2IRREWHm4P0XJ9D14YFbSge2H0s22llYCVQC6RgAXdXNIRthpWAlYCF4YELOheGP1sW2klYCWQSyRgQTeXdISthpWAlcCFIQELuhdGP9tWWglYCeQSCVjQzSUdYathJWAlcGFIwAW6icHBwUkikpSamppI6Gx//1JTU7ku0bympKTwm6SwsLCkpKSk5IiICH1NTk5OiouLSwkLC9N/ERERKSdOnEiJiopKOXToUEpoaGhqeHh4alRUVGr+/PlTixcvnjpt2rTTcU3JKOApQYQ5dfxNbip9f+DAgaATJ04ExcbGBp06dSq4dOnSQTExMcFJSUlBCQkJwfny5QuOi4sLCQ8PD0lKSgoOCwsLSUxMDAkJCQn97bffNl8Y3WxbaSVgJZBbJOAHdL1gakE3t/SUrYeVgJXAf0ICFnT/E91oG2ElYCVwvkjAgu750lO2nlYCVgL/CQlY0P1PdKNthJWAlcD5IgELuudLT9l6WglYCfwnJBAdHd3PY4Gg1gce6wV7kJaVvRto6vKsrIO9d+AScKer55e+PkvrjgTgya0R2gKXxLlf6UsOF5ps/IGusVowJmFuKwZrMuYaf8ePH5fXX+8vBw8ekoiICA0t2LFjxzOuYnB179ZNDhw8IOERkdK6VSu55dZbvbZw5z6kM3YHgIN03JdeeqkmccysMnr0aGnSpIlUrVrV5y157m/r1kmd2rXTBCJkSjB16nc2Zffu3fLV9Ony5FlmvFi5YoW89/77EnMyRq5v0VyefPIp+fPPPzUYOkkwSQlPyqPu3bvr34SU3Lt3r/Tt21e6dukil152mZw4cUJe6ddPOnS8R6Kj651NM/z+ZvPmzRp2s0wZ3xHgZsycISVLlNTA7v7Kxo0b5b333tPQl8RTLl8+a1MybdmyRV588UXp3au3FClaRGXXr1+/s+7jcxEo8/HZZ5+VUqVKSc+ePbXfatWqJW3aZG2wfifoAqxBQUFqp2tBN4O9eeLESRk+fJgcPXpMAJ2nnnpS+vV75Yy7JCYmYl+subqSk5Lk3YEDhXi2BQsWlOXLlytQkaWB8vfff8tFF10k/ObQoUMSGRkpv/zyi6aiiYyMkOPHT2j4RYKNV65cWWDPW7ZslgoVLpJt27ZqfrBdu3bp/Vb+ulIiwiOkYcOG+tnBgwc1lGOhQoU0cwTxZskWQfoecolRHyYHg3HJksV6/2pVq8vWbVulSpUqsm3bNs2ySwZhsgpfccUVWmfq+ccff8ikSZOkc+fOep81a9fKtU2bSoECBWTVqlUKVtS7S5euMnr0J7pALV/+i1zTpImEhoQqyDIZANp58+bJJ598ovKk3tTv2muvVVlQuI4A63ny5NG2IQvadsklNWTzlk2yZfMW/R4Z//TTT9o22rl5y2Y5dPCQXHbZZfrbkydPyo8//ihly5b1toVswvc9cL90euRRvY4El/Qb9SFYOsk8+7zcRx5+5GEFjVIlS8qUqVNlwYIF2sdff/21XvPdd9/Km28OkE8//VQOHjgoO3ftlObNm8uRI0fkn3/+kSJFimg/O/ubNhQtUlS++/47rQ/9sG/fXilfvoLKvly5cpr1uOuzXaVsmbIKXAShp6+jo6MV6MkE8u2330j9+g2kTp06Or6QEWmMyAANWCOvjz/+WOrWrSs7tu9QS3julZWF8dyyZUupWbOmtuOLL76QH374QX5e9rOOjVtvu1XH8qxZszTY/E033aRjJCsKz2natKnKisXniSeekKZNr5UHH3xApk+fLtWqVVPylNnFDbqGwRo1Q3oM1zhIWOcIT88sXbpUBy5ZFkqUKHFGfwFQZGUYMmSIFC9eXMjaAOvbumWLTpgjR4/I8OEjFFR69OoprW9rpSCybNkyOXDgoBQpUlgOHT4s1zdvLvv275MnHn9CwQBQURbdvbuu0qzaw4cP14lORtzNm7fIgX375LZWrTSTArPrxInj0qzZdTJ58mfy6quvSfPmzWTcuHESExMjN7W8SQYNHCR58ubVxQHG+MADDyigvP/++9KjRw8FA7IHk4H3qaeeEuLwAuAFCxSU+QvmazLIqVOnajtpN0D1v//9T4GY7BNr16yVXr17yZfTv5RiRYtJzKlT0rxZM2WRsA92CaQKGjNmjAL4l9OnS5HChfX3r732mi4aI0eOlF9/XSmxsXHSulVrmT1nti5S119/vXzzzTcSGxurAAPI0S+nYk/JHbffIePHj5fwiHAZ/sFwXQx4JkC1adMmeemllxSkWOCoLyBLIcYwCTtp84QJE2THjh1CrOGSJUtKnz59VEa0lwXi888/1z6GYbIA0YaHH35Y5s6dq/UHRFm0pk6dIu+9975e1+OlHnL7HbcrU+Y5vCInXmHQv/++Xnr16q19zD/ugYxYKGC6gAYLRYcOHTQoPf2xYsUK6f7ii7L8l190od69e4/UrFFDSpYqpYvPuHFj5dlnn/O2gXa3b98+szHmX/f75ttvpUP7DhIVFSmDBw/WdjJmWQgAWTJ/sIAho27duku7dm2zpE4pycnSqnVr7WvG8J9//CGXXX65Zhhh8WenNXDQQGl1W6tMfX50dHRfjwea8URTlpsR0OV6QDclJSU5V3qkJSYmBuORFh8fHxIREREcHx8fmlUeaQzaOnVq61bNXQAfwAvgYtJ89NFHOoHvvPNOBZpOnTpp9tr69etrGvEdO3ZKXFysgkfevHl1cgOygHKJ4iXkqaefkk6dHlO2EhYWqmBEsO7p07+UO1rfrkDGvZcuWSrffPuNNL6ysfz5x58KiNwftgSjBURhXBs2bFCwgKGtX7dOjh0/rsDD/WGw1B/Q6dq1qzJRwGHQoEHazCVLlihroW1suVNSU6R6teoKmJ07Pym7du1U9n/llVfJzz//LHPmzJUGDeoreDHhNPtw/vwSFZVH+vbto/dcu3atzJwxQ1Ufl9SooQzp3nvvkzFjRusEZQEbNnSo/PX33/LJ6E8kPi5eF7KBA9/V68LDw2TUyFGye88eBRkATIKC5FRMjLz3/nsK9vg8zpk9W+VA/akLEx/gMuBJXQAx2PDMWbNkxPDhMuyDD5RdXnfdtcoS6SNYE5mIufaejh1154LcPvvsM1WjNGjQQJo1a6aMCobdokULzdBBIQszzPf4ieO6UOzcuUMGDXpP+wpARzYkDUWebIMBWhZWxgULCgvvypUrtT/oS8B/wIABUr1aNV1QduzcqYtmv7595et583THQh0eeughzYs3Y9ZMlSVjIqtLfEKC3HLzzdof7H6YEywaMH7GILs5gJCFnTlx3XXXZUmVkgHdVq2kdu3aKkN2ajVr1lCSwsLQ5+WX5dixozJu3PhMfX5GQdfp+uvLDTg0NDQZADYuwGFhYck57gZsQJdX3IAB3dDQ0JC1a9duyUxp7tm9WyfeF19+qRl02Qqy3WfyUwzTHTp0iBQoUFBBKDExSXV9Tz/9jIII4MsgYCvN3zDFJk2byratW+Xll1+WZ555Rlkx/2CZbHlhtAAT7Br9XOvWrRVUe/XqJStX/irly5fTictv2FIyGWGRDDrABjCHgVE/AJVrAX/0oR99/LGMGDFCdu7YKSdjTiozYaKyzUe9ADOksI2fPWeODHz3XQXd+IR4qVO7jjzyyCN6L1jhs892lYYNSRz5g7JhtrtMPK4HiNgZACb8TVm9erXMnjVLmdAVtWsrY6XNylTDw+XBBx6Qjz/5RJkJMgDYUJWQG41nIhNSyPMMGE1kRITAbr7/8QcZ7ElDBJtBzgD6vPnzpUP79sqUkQv14lkAHuzysssvk6++/EpGjxmtsuzbp68uLoAaQMECxW/j4+MVKJAROnNAl60sTP7Kq66Sxx9/TIoWLab9xHihbNu+TZ579jkpWqyotL+7vapWBg4cKG+88YYyLtr7yiuvSPu775YhQ4eqnADJfAXyy7Kflinrpw9YFAFdGDqAnZiQIBs3bVK2PGrUKG1Pt27dZN++fXptpUqV5IvPv5DSZUrpgphdBZnTL8imQ8cOcmDfAbnl1ls0czO7MxbxGTNmaHJUxlxWFMb/zTffrGOULNL9+/eXe+65V/76609NXzVgADvRRO9uJ7PqEB0dDatwstwzrBjOxg2YgAsAb2JiIsw394EusReCg4NDMxt0FyyYL717vywLFy5UtgNjhR3BKihMvGbNmkv58mUlPj5B2S7M5eXevaVc+fL6GyaC0VkyUSpVrCjdundXsOWQgwnIIIH1AMgMXBgMgAPzvO++++TjTz7WicvAgfHEnDwpBw8dkrz58inwMJmZfDyHwQ3bYsWnwHTZJnNPADUoOFj27tmjbBhAYzsOGFIf9KwsBBRYAls0trswQNjYlCmfSZkyZfV7AHP8uPESEhqif3/77bcKUFwL2KLGaNS4sd4H4KdwUARAAIhcB5iUKlVS+vbtp+oFQIXJkpCYoG1YtHCRLjokn5z+1VcSGhKiW1R0ljCqhIREufnmlrJw0SIZOmSIMj1kwyJSqVJl1X3fcsst8vzzz+vzWZxQ7aBCQA2E3E6rNH7VPl29apVce911ylBpO7scZASTB3RhtdSPBQ5WCzMtXqKEXFShvCQnJUvDRo30c1NoA/dFRwzzp7179uyWF17oJm+++aYUKlhQ/t60SaZ/+aXKjL79+ZefpWzZcrqTOHb0mLJGVEgwVnYKyI4+rl2njsydM0dVSOhLf/jhe5k/f4E+GuCrWKmiNGro/8AtswDH3Ifxw9hljH6pO4xeEhYeprsDxiXjA1URiyzkISsKoIv8YdPobiFKLNjsGNCxM9dYqG688cZMfXzdunUVdFEnOE3HfOhyNfhNSEjIGYFufAW8uWBB9/jxY3L48BHdJjFJAQ0OoZzZZ/mMAwNYWPXq1XV7CFjSyej2AFIKulVOeZmIgBO/YwKzReUgavXqVarL5DCiQoUK+hsGESyV7xnQvPIsQAJGA5Nl6wrYo/+DQQJyvJpDOwYZhy2AHb9l24UVAgMS9gcD51oAgTaSJdgUvuN0n2dVrFhR64ye9KqrrtLrVyxfIfEJcdK48ZXKuFER8CyzpWSywRKpo1mkYIoAOdfDrJkcyIwSFxsrPy5erCydAyTYG21jcQNo8uTNIxXKV9Bnc1gDY2UhNNeZvHDcG/nTVyxexuoCeQGg9AVMloNH6gcQo+PlXqYN1Jn7AoZ8Rx35x/XIms+ZzMiUNqCO4ICIRcH0d/fu3aTNXW2kWfPm2o8rV66Qyy67XOuFXPfs2SuVK1fSPqfPAAX6hPrSXvoCOezfv1+fBYAjuw1/bJCkxCSVK7JiwYWpAzaU3Xt2S56oPNq+7CqMT8YPbeE8goWcw0XGCp8vXbJEVWXIHRlnReG5qLdoN3JhvDJWGAOoN9hNoJbK7FKvXr2XHfa5TuAFZJ1WDGcNugkJCTDelJiYGG+ksbx586bs2bMnNUuijCUkJBB1LNhEGXOrF7KK6WZm58yfP1/4h44yu1KGAzzoBGEWAKst2ScB1AnskOjvrNSrclKPjh6VEgzeluyXgBt0nXpat42u0zY3NDTU60DB507rBSfTjYyMTIqNjVWwzVWgi0539erVW7Nf5IE9ETMmmBhb4OwqsDKYJ6u+LdkrgRMnT0pINvQ3DJttO2oiW3JGAvXq1esNo3Xa5xo1gy9bXQO8vtQMgC3WC7kadLFeMEw3N4NuzgwH+1QrASuBrJZAdHR0L7cbsA8vNL963LCwMGW8hu0a6wWNXp6UlBQREZHsj+keOHAghfZlehBz1AuJiYlB8fHxwVFRUQQtD46MjARsnUHMQ1atWrUtqwVs728lYCVgJeCUQHR0dE+nna4PxmuyR/wLeMkuERoa6v3cF9PNVtAFbMuVK0cmCQBWQddkjrCgawe+lYCVQG6QQN26dTHi92m9AHsNCQlxBr8xaXz01Wm5gFoBvS5M16leSA903SwXmZx1uh5/oMuBGs4RlunmhiFn62AlcGFLoF69ei+5rRcc6oUzQNcd5MYNuoCtL9A11gsnT55MCQ8P17xoWC+gXnCC7vfff+/OjZaxHGmBgC463YSEBLXTteqFC3vw29ZbCeSEBKKjo7v70eka87EzrBTcVgtGlwvT5W880fiHUwRqXZiu8UgLEHS9QJvhxJRpgW5UVJTqdLFaAHR5Xbly5facELp9ppWAlcCFK4Ho6OgXMKs3wGucJJwWDGmZijlBl9gLBnTJBoxHmi/QJRNw/vz5U3bt2nVGJmAP08046NJ9ZAQ+duxYMDrd+Ph4zQhsdLqoFwzoGhUDTNeC7oU78G3LrQRySgL16tV7LjU1NdmHR5rbHfgM5ovJmBOMjR4X9YKT6WKf62a6WQq6pF7nX8mSJdVBIn/+/Aq+gK1xkiD+Akx3+fLlO3JK8Pa5VgJWAhemBKKjo7s6QNfLeA3TNQdpxizMOE9gteAGXaPT5UAN9YIn9kIKOl10uagXIiIicJRIzRKmGxsbG4SKIS4uLjgt0E1OTg4myti6dess6F6Y49622kogxyRQr169Z4KCghRsAV9jPuYJ7ajA6gRXw3DN5wZ8AVon6IaHhyfHx8enREZGqp1upoOuBoUVIZKTvqJe8AW6ycnJ2Ox67XWxYgB0Ybtr167dmWOStw+2ErASuCAlEB0d/ZRhuuhkDegCrua9YbceEzIvEPPegK45RIPhol4AdD1qBmW6MNyjR4+m8nrw4EF0uWrF4MN6ITCdrqe3gojSf+DAAWxzvaCLeqFo0aJeW11AN2/evKgZQjz2uiHh4eHBa9as2XVB9rpttJWAlUCOSaBevXpPeJiul+0alusAYY0uZtitE2xht573Gs7RgK5TtYBe1wm6hw8fVsDNkydPSlRUFKoGBdpAD9KMsJThtm3bNsgX6JYuXVoP0wBgE/gmLi4uhAM1wBema0E3x8adfbCVwAUrgXr16j3mcY4ANA3T/dfBmmG+PtQKCrbGPtcJusY+14DuiRMnANmUffv2pUZGRp5ho5stoGvcgQ3oEoOBA7WkpCS12w0JCeGV96FBQUHef9gf87nnM9QTzu/5PCQlJUV/yyvvU1NTg4OCgoJFRF95j0rE8zkLhv5LTU31vnpCDepiYtQn7pHpuf6CHbC24VYC2SGBoKAg55abR3qdCAgd6vg+1fN3akpKCn+neN6npKam8rfzFYDlfbIDUGGtBnAN88VBwrBcvdZjJmaYrepynY4RzuDlmIwZVUKOgm7BggWV8fryTAN0TQFYDegaoPWArBd0U1JSAF19b0DWDbyAK8WArxN0g4ODvWCrvekBXifoOsDVgPAZY82Cb3ZMPfuMC00CaYCtF2gBV49cvIDL7zyf62eArQdgncALaKYEBwcboPWqF2C8LnWCF5jR4fI9wGtiLTjtc43VQmhoqOpynSEdQ0JCUrOE6SIAt4qhePHieJ554+oa0EW9gJrBeKbBdJ2MF/A1LBfwNcDrAdd/gW1qaqoyW/PPwXi9zNYJvobtApq+mK0bbB3Xuce/TzC+0CaJba+VQCZLwMtwXYzWPEa/dzJdD8PlcycIK8M1zDY4OBi8NQAMs/WqFgBQA8Tm4MyAbEhIiIKtB5S9wGtYrrHPxWrBxFzAegFTMQDXmIsdOnRIdboFCxbUKGPodIsXL57qiLlwRvvMVtsNMl6dri/Q9RX4BksGA7ocpBnPNA/oov9VNQOga9QMvBqm6wJgryrBh1pB1Quef4Cr/u15daoTjJrBsF2vWsHJZGHGmTyw7O2sBKwE0pGAg9Ge1vf9v8rh/+MTuBiuA3i9agUH2AK6TpbrBV+PikGB2Mlsne8BYAPGBmwTExOxwVVTMeOJBugeO3bMa61gMkaYQzQ/oOtWp5zWf7pklC7oGs80DtOcThK+Io5hRmb0u4CuU7/rBFUDyEat4NDhwnYBV/PqBVkDwHzg0OOkLL4AAA2uSURBVOMSpNyp1/0X4AYAthaMLXRYCWS+BM4AIAO+vlQPRp97WkuYqmzXAK8LbJXpehiuefUyXMN8ncDqZLfmc6ce1wAvagVf9rlGtYCJmDvQDSwXsfmKLmbEmWHQdXumGXtdTMc8drtqxWCCmhvADQ2F5AYr001OTvYerPHe/DOfuw7NzOGZl+V6DtL08MyjJjAHaspsDeh6GqkAmkGGa0E38yecvaOVgE/QdbFdna4eUalawa3T9YAun6tawXOolmxe3QBsgNW8Arq+mK6xWgB0ExISUCNoah7jFOE0FfPniZZpoIsA0rLXBXiJr+u0YjCgC7N1sl3DdA3AmlcfwKuM1qPL9b76UC8o+MJ0DYN1Wi44gdcfw7WHZxYNrASyTwJuZus8QHOrG9yg62G+6E/1UM3odA3QOgHYMFrnqwHc07B0OnxjUlISell979TlwnQBXeP6i+4WqwUTzjEiIiKVQDfoc4197jmBblqeabBdt72uvwM1dLxO3S6ga6wanIB7eoegpmHmFQbs1dk6wNdrJuZmvGRy9Qe4dKYF3eybWPZJVgL+JOAGXbJtu/W6aR2oORmuB5SV7brVDB5ghbFqDBsn03WqE2C0vnS5AC5uv74O0LDPBXzNIZrLKeIMtu6Wg1/1gmGITs80PjMuwU4rBsN0jarBmI8ZthsWFqbAy6sBXF5ROThUCgq2HlMwffUFukal4PleWS6GEYCt00LBgK8vsLXM1gKClUDukYABWD+M15iKpeIwZnS9huHCeD1gmwKwwnj5zvO9/u2xYtBX599857TLdR+ewfl8RRVDl5tGyvU0AVeZvL+DNNMlTs80J+g6rRiMdxoqFqdbcFJSUjDA6wmE8y81g0ftoMCL/4R5NawWQPUwXy/jpb585lEnOHW6XucHt3mYm+Fa0M09E87WxEogHdBVEOMaA7rGUcLodj1g62W7DrXDv0DXCcgwXAO66HCxVjCvgC2gC9t1B7hxg26JEiVSAlErePXUgYAuF7vtdU18XWeySrduFx0voAv4Opmuk/Ea4HWqFwBg3ptXJ/g6wdYAsGG6pi0GVM0r3zuHtgVdO9GtBHKPBAzoAqqmVh5HiDMO1Bygq/pcz3v1VPOwVmW4BoTNq2G3vgDXsFteAWETZwG1AlYKTrdfty430JxoLkmfdpX1I/4z3GaJOuY+TDPxdUlWadiuU7drYu0CrOh2zYGaJxqZqho8KgbMypxM1wu6HrWBV9XgsFbwmoVZ0M09E8jWxEogoxLwBbq6DT/tgWbMxcQf04UJG7D1MGIFX/MZulwOywBVo1Lgbw/IcjCmOl1jImaClcN0Y2Ji9DDN6YFmdLkZBF2fOdJ86Xu9C4+vUI/mQM14qLl1u3nz5tXwj07GiwkZoGuA18l03QwXtgvIOj83ulvngZlLp+tdRCzTzejwt9dbCWS/BHwcrDm90wzwekHYw4gVaA3IOl+dgMvfBnB55b0bcFEpmJi5BmAN0/XngeYEXCQWgHohIND1Ai6LTnqg62S7RrfLq3GYMGoGPnMCLqoGJ/A6/wY0jZrBgG9aoOtk7U4VglUvZP9Esk+0EghUAumArlena9hveqBr1A1Odmv+NmoEgBdmGxcXhwWCOkEYawWjVuDVgC5xFvwdoFGvNLL/BuSR5pPxmgM1vnSqGfzpdo2awQ28vEfH6wTe8PBwBVejagAwDfga4PUFumFhYWoi5gJi7Rv+c4OtaZjV6QY6Hex1VgJZLwF/oGucJMz3Rt2QlJTktWhwMlzH98pm3eCbkJCQaliuJ4iNHpYZwPUEtFE9LoDrzy7XsFwk44i1oIuDQ1ruFOzer5z63DR1u4Auv3IfqPGZLzUDqgZfjNcwXaPjjYiIUIDlc8N6AUUA2ICvAVXzmXnvBl1t9enIYvrK94ECrQXirJ9c9glWAj5cflUozs8TExO9752Aa65zg25iYqJX1QCI8huYLa9Gj2sA1zBdrgN4Y2NjFWSdB2cALjEWnIFtnHa5fkDXH8j6ZLpmJAQMuk62y98mRbszJgOg69TxGsbLq1PHC9gBvLBfA7IwX8/hm74akOW3HjD12uQ6Wa4BYSf4WtC1E91KIPdIIBDQdYIw17tB2DBawNbDZs9gvnxumC6vBnDj4+P1c8DWMFyjSoiJiQG4vcFsSMfjjLHgtst1slz+TiPWQpqg6w98/2XFYECXV+Ms4YzJYPS7BnjdjNcAL6/oeg2Yeux6FVAN6HrUC2eoEMLCwvQ9vzMAy/vw8PAzmK5zqFkmm3smnq2JlYBbAm4wdjLchISEM5ivYbOAqwFoA8R8B8h6DtMUjD06WwVcdLge9qsMF7B16nANwzXqBXKgeVixqhvcB2hp6HK9fO9fbfXR/b4Yrxd4jYeaP+DFPdjY7gLEBnjdOl6PmkGB0wCvAV8n8+UzmK+b7foDWQOuBpADZbp2GlgJWAnknATcoAvQuRmveW9A2PzGgDBga5ivAVaPV5kCL38bdQJ/A6yArlOHaxguAEtQmwDUCsr7HJLzlxnDe0la0bR8hnxMKyYDd02P8RYoUEDVCw6dr743gBsZGalAbJisB5S9jNZ851FLeJmtk/Ua9muZbs5NIvtkK4G0JOBPzeDdbnti7DqB1XwHuDoZrgFd1Ad8znvzmdHbms/c6gSjt3WD7Z49e/Q+Tptc7k3ySV4DCVbuqW9A6gVvu11CO+PQzc14jZrBAG9ajNeldlA27GS+UVFR+t78M+wVBmzA1Q2yzvcRERFnhHL0BcJ2SlgJWAnknAQCAd34+HivWsEwXzcoe3SzXpB1gi6sFtAFWA2z9ZiBKcs1KgQ34KJC2Llzp6QHuDwrrQwRmQG6Z4CxL2sGLkC14GS85cuX18/cel7UDU7wdTJf8zf3cTJg894Nom4gBpwty825CWWfbCUQiATSA14nc3Xez616MCoEw36drNYckLmB1+hu+Y0BX6c6gc+NDtfNcHkfgC7XVPmcmK5f0OULY7vrBt6KFSsKVg1u4C1UqJAXnN3Ml3s42a8BWxiwE3jdels3+3V3vBuMAxkY9horASuBzJWAAdP07upPz2tA17zCaLmXYbPOvwFd53s3uzXgCuA6nR/4nPe+ANeTA025n6MN/wJXz3eZB7pu3a4BXl5RNbjBF10voFi6dGlxsl4DsE7ma4DVyXhxKTbXOoHXNNoJwP4sFdAXp9fR9nsrASuBrJUAFgSBPMEf6BoQ5RUQ5dUJruZzJwgfP378DBWDG2yNOsF87g9wz4XhmjZn5CDN12+CnLpdcwGs1w2+5oDNqW7gGmPh4GS+TnB1Ay/vfQGt8zf+vg+ko+01VgJWAjkjAbfe1tTCAKt577wuLdA14IuaAL2t8z1/G3ZLBoht27apOoHPs4rhngvoun+rIAj4UvBY49UX8BqQBWj528183WBrruEVq4eMAK7ztzkzhOxTrQSsBDIiAX+ga8DSeS/3tQZ8YbRcZ743B2Z8ZkDVl+42LbDlu8xguJkJutxLGa8p/oCX750HbbzHysH5OaoHA85OEPbHhJ0d4QTltDrbrQvOyMCw11oJWAmcnQTSAtW07uhmur5A2ACqk9G6gdYJrMbDLD2w5ftz1eG62xaIjjO9a3za85qoZDzQsF7+NvpeXwAMAzbqB773B8BOMHY3yB+gFi5c+IxLAwXosxte9ldWAlYCTgn4Ak6+P3LkSJqCClTl4Ly/k9EaUHXrbH2BLZ/5SDBp6uc3gI3ngoD01FybHqAGco1PD7ZAdL2mNU72a6wd3N8ZADafGxWFu8f8gWmxYsXOuNTf7+1UsRKwEsh8CRggdN/54MGDaT7MH1i774fKwHkjo5dFX8vnaelsze/cgMvn06ZN4+WsrBT8NSwQ0DW/DfTaM2I1uHW93MzJfHnvy9rBWWE3A3Y3xg3I7u8twGb+JLJ3tBLILAn4A2T3/d3Aar43zgzmvbmf+77uAzKuN0BrfutDd2u+CtgkLD25BAqk3CfQa//luWYqYXS95n164GuuAzRhwKZg95tew/jeMOhArrXXWAlYCeSsBAwoplcLw16d1zmZrBOMndcYF17zmRtw/ehucxR0zcMDAjx/CS99Hbi5Qdip9/UFnoEy10CvS6+T7fdWAlYCWS+BQBmvv+vcoB0IyJpWedQIvE1Pd5seCKcrqEAB1HmjQH/jV9frrlV6DNhc7wbjtFpnWW66fW8vsBLI1RIIlPm6wdUfkzWfm3xmzsZnQHebI6CbUcab3vVn2PlysRuE3Uw40JGSEZAO9J72OisBK4HskYA/MHU/3a0mCABcnYzWfbv0rBDS+z5d4QTKWn3dKKO/TdP7zal2MA/zB77ptspzgVtnHOjv7HVWAlYCOS8Bf2Dqr2a+GKz7Wh+M1nlJIIAayDVpCi+jwJmRnkjv3gF97wuMA63EuYJ2oM+x11kJWAlkvgQCAVEfoJpRUAz0+kCvS1cQ6QFfujdI44L07p3e99z6DE+3c6mM/a2VgJXAf18CPuLbptfoQME00OvSe17AZmDp3ugcwNffTwMB5XOpl/2tlYCVwH9XApkFkpl1H6+kswPYzuUZ5/Lb/+5wsi2zErASSEsCmQmUmXkvrXN2glp2PssOSSsBKwErgXORQKaDralMdgJhdj7rXIRtf2slYCVgJfCfAN1z7UYL2ucqQft7K4ELRwJZBprnKsL/A7Sd9EI3eeIkAAAAAElFTkSuQmCC"/>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8669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577" y="418242"/>
            <a:ext cx="9550723" cy="1642970"/>
          </a:xfrm>
        </p:spPr>
        <p:txBody>
          <a:bodyPr anchor="b">
            <a:normAutofit/>
          </a:bodyPr>
          <a:lstStyle/>
          <a:p>
            <a:r>
              <a:rPr lang="en-US" sz="3700" dirty="0"/>
              <a:t>Health Literacy/Education and Support</a:t>
            </a:r>
            <a:br>
              <a:rPr lang="en-US" sz="3700" dirty="0"/>
            </a:br>
            <a:r>
              <a:rPr lang="en-US" sz="3700" dirty="0"/>
              <a:t>PDSA 2</a:t>
            </a:r>
          </a:p>
        </p:txBody>
      </p:sp>
      <p:sp>
        <p:nvSpPr>
          <p:cNvPr id="6" name="Content Placeholder 5"/>
          <p:cNvSpPr>
            <a:spLocks noGrp="1"/>
          </p:cNvSpPr>
          <p:nvPr>
            <p:ph idx="1"/>
          </p:nvPr>
        </p:nvSpPr>
        <p:spPr>
          <a:xfrm>
            <a:off x="430695" y="2061212"/>
            <a:ext cx="11330609" cy="4796788"/>
          </a:xfrm>
        </p:spPr>
        <p:txBody>
          <a:bodyPr vert="horz" lIns="91440" tIns="45720" rIns="91440" bIns="45720" rtlCol="0" anchor="t">
            <a:normAutofit fontScale="85000" lnSpcReduction="20000"/>
          </a:bodyPr>
          <a:lstStyle/>
          <a:p>
            <a:pPr marL="0" indent="0">
              <a:buNone/>
            </a:pPr>
            <a:r>
              <a:rPr lang="en-US" sz="1600" b="1" dirty="0"/>
              <a:t>Intervention</a:t>
            </a:r>
            <a:r>
              <a:rPr lang="en-US" sz="1600" dirty="0"/>
              <a:t>: Create clinic template for scheduling of CGM education classes instead of individual appointments (process gap)</a:t>
            </a:r>
          </a:p>
          <a:p>
            <a:pPr marL="0" indent="0">
              <a:buNone/>
            </a:pPr>
            <a:r>
              <a:rPr lang="en-US" sz="1600" b="1" dirty="0"/>
              <a:t>Plan</a:t>
            </a:r>
            <a:r>
              <a:rPr lang="en-US" sz="1600" dirty="0"/>
              <a:t>: Work with QI team and clinic practice manager to come up with template changes that allow for provider and education visits for the Glycemic Optimization Clinic. Right now there is only one template which doesn’t differentiate who is attending for provider visit vs education.</a:t>
            </a:r>
          </a:p>
          <a:p>
            <a:pPr marL="0" indent="0">
              <a:buNone/>
            </a:pPr>
            <a:r>
              <a:rPr lang="en-US" sz="1600" dirty="0"/>
              <a:t>We predict an improvement in clinic workflow, efficient use of CDCES availability for appointments and continuity of CGM use by patients through increased appointment availability for patient education.</a:t>
            </a:r>
          </a:p>
          <a:p>
            <a:pPr marL="0" indent="0">
              <a:buNone/>
            </a:pPr>
            <a:r>
              <a:rPr lang="en-US" sz="1600" b="1" dirty="0"/>
              <a:t>Do</a:t>
            </a:r>
            <a:r>
              <a:rPr lang="en-US" sz="1600" dirty="0"/>
              <a:t>: Proposed a template that would work for the internal team to the practice manager for approval. Practice manager approved and adjusted template in Epic allowing for proper patient scheduling.</a:t>
            </a:r>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r>
              <a:rPr lang="en-US" sz="1600" b="1" dirty="0"/>
              <a:t>Study</a:t>
            </a:r>
            <a:r>
              <a:rPr lang="en-US" sz="1600" dirty="0"/>
              <a:t>: Able to schedule patients for education vs provider visit which helped in </a:t>
            </a:r>
            <a:r>
              <a:rPr lang="en-US" sz="1600" dirty="0" err="1"/>
              <a:t>dilineation</a:t>
            </a:r>
            <a:r>
              <a:rPr lang="en-US" sz="1600" dirty="0"/>
              <a:t> of responsibilities for provider staff. Able to carve out time for the educators to teach a class</a:t>
            </a:r>
          </a:p>
          <a:p>
            <a:pPr marL="0" indent="0">
              <a:buNone/>
            </a:pPr>
            <a:r>
              <a:rPr lang="en-US" sz="1600" b="1" dirty="0"/>
              <a:t>Act</a:t>
            </a:r>
            <a:r>
              <a:rPr lang="en-US" sz="1600" dirty="0"/>
              <a:t>: Create a more standardized curriculum to make it more manageable to teach in a class setting so we are not overwhelmed with getting into everyone's specific questions related to their AGP report. Use case studies instead to keep a bit more generalized. Will work on creating a </a:t>
            </a:r>
            <a:r>
              <a:rPr lang="en-US" sz="1600" dirty="0" err="1"/>
              <a:t>powerpoint</a:t>
            </a:r>
            <a:r>
              <a:rPr lang="en-US" sz="1600" dirty="0"/>
              <a:t> to streamline the information being taught</a:t>
            </a:r>
          </a:p>
        </p:txBody>
      </p:sp>
      <p:sp>
        <p:nvSpPr>
          <p:cNvPr id="5" name="AutoShape 2" descr="data:image/png;base64,iVBORw0KGgoAAAANSUhEUgAAAV0AAAHdCAYAAAC+OKpvAAAAAXNSR0IArs4c6QAAIABJREFUeF7sXQeYE+XaPZlMerZXYOmIoiLILip2wYYde2/X3v0tqNjAXq5XsfeCBXvvglhAQHqR3jvbS9pMZvI/501mb4y7kMXV6/VmeJa0yZRvMuc733nP+342/HmL7c/bVWZPmRbItECmBdJqgVhaa7XjSn8mEP6Z+2rHJspsKtMCmRb4G7fA3xJ0/wiw/SO2+Tf+XWVOLdMCf+sWaA/gbI9tpNXIfwZ4tfc+2nt7aTVUZqVMC2Ra4C/dAr8XNH/v99NunD8SwLa27a19vqWTsJ1wwglpn2RmxUwLZFrg79kCb7/9Nk+sLYDZlnXbuu20Gvn3AN/WdrC1bW/t89a2L9/LgO7Wmj/zeaYF/v4tkADdtoDjfzXo/i7QTPk5tIm5VlZWbuu+//6/wswZZlrgf6wFioqKWgXSNJlwW4C4Leu2eCV+D3ht63dTv9cqc90auDY2Nm7rMfyP/Swzp5tpgf/+FsjKykoL8JJBOIkJb40Np7XtNkoZ7Qa6bQG61tb9FbNtDVy3BqqhUKgtx/Lf/6vLnEGmBf6HW8Dj8aQFjK2Bc0uMeAtMeGv72trnrV6pbQGtdL/T0nrN71GTTQXbVJBNBVVN07a472g0mu6x/Q//dDOnnmmB/44WUFU1LWBzOp2/Wi8VnFNBuBUmnLqvre17a5+3C+huDdBaBNnkgNfvBVmCardu3Vo9mUgksrVj/O/4tWWOMtMCmRaAy+XaKrCtXLkSqeD8O0G4tX229f3/COj+SqvdEuC2xmhTmStfd+7cuflktsZ8dV3PgHDm5s20wF+8BRwOx1bBlaeQCqZ8b82aNb8B3dZAeEsM2GK/b7/9dlvBNa1jT74E6YDS1tZpleGmy2yTwdMC2g4dOvxqu6kAmwqoGWnhL35nZQ4v0wLb0AKtSQypQJ0KyBZLTmbCrTFgS35oQXZoCVDbCsq/OeutASq/sLV1WnQj7L///s3vt6bVWkBqAab1aJqmrUOHDtgSsBqG8av9pr7ehuub+UqmBTIt8BdrAbvd3iLIpb6fDM4WIBNkk5nw1hhwMvhuwf/7h4Jum8D2hBNOaF7fYrgW2LYkH6QyWguALaC1Pk8F09zcXNlPKrPNgO5f7G7JHE6mBdqpBVoC3lQAraurEzC01rU+TwZgfr4lBmzJD2ky320G3y0B6zaB7pYAN5nZEjRTGW0y0FogynWSr112dra8TgXZ1PVaut4ZYG6nuyCzmUwLtGMLtMZmk3ehKMqvQC71Ow0NDfK5tZ71eTIIb4kBW9JDa8DbAvP9U0H3VyCYDsNNBltqtS2xWgsQyWQJvskAmQrAPp+v+RiS19sa8GZAtx3vlMymMi3QTi2wNdDdEuAGAoGtgi0Pk0yY+yEDbgl8+X5rwMvvbyHQ1mbw3Ram2yLotsRwW9JsS0pKbC1JCAREgmYyk7VA1PqMJ58MuMmMd0uAuzUwbqffTmYzmRbItMDvaIFUcE2H6bYGutxWMtutr6+X1xbwctsE3w0bNgg7JuhakkQy+KZKDS24G/5Q0N0mhltWVmaz/LMEYQJuMpNNZrZJwCvyQTLDTQZej8fzq2OxQLU1cM2A7u+4EzJfzbTAn9QCrYFu6vvW61Ao9BuWmywvEJCTXxNwWwNfAi31XsvtwNdb0XgtsN2aZew3n7eF6W4Tw02VEyzATWa21nM+kskSJJMBl69jsZjs3+12Nx+HBabWZ9ZvIxVkM6D7J901md1kWqAdWqA1kLXZbM0AZq0TDoflPeszvm+xXD4SeAm21nvUfq3nqXpvstshVW7YAuP900BXaie0JilYmWNkuKnstiVmS6BNBl4yWQJl8h8bluDK9zweD1pjtxYApwJtKjC3w28js4lMC2RaoJ1aIBlQuclU4E0GVevzUCjUvB4/t75jAS+ZsMPhMC2QtZhvssyQ7Hqw9F6C74YNG0RuaI3xptRs2BLwtgvTFaZp+XCTbWEEWALuihUrQu10LTKbybRApgUyLZBWC/Tt27eLBcgWCEciEQHdZOBNBuJU5msB76ZNm5p13pY03gkTJqTKC2lruy1mk7VwhtZ6rTJcfoegSw3322+/zYBuWj+TzEqZFsi0QHu1QL9+/XrY7fZmkI1EIjELfFVVNcl8Cb4EXbLdZObb1NQk7yU7HLaB8cqAPOV80mK6LWaYWZlprTFc7ogslxrupEmTgu3VkJntZFog0wKZFkinBcrLy7fTdd20gJaPBF4CLp9bwMtHgivB1wLeQCDQLEMkA28q400NrqXBeLcIuq0F1eR9y4+brONamWYWw7U03GnTpgXSaaTMOpkWyLRApgXaqwX69eu3g6IoFtM1NU0TZmsBLgGYTNgCX0tmCIfDzYCbynh9Pp9JV8PatWtb9PG24N9tE9NNG3Sp4yYDrsVwraDZ7Nmzm9qrITPbybRApgUyLZBOCwwYMGAngq6u6wRbAdIE8Fqgys/Ick26HiwpguBrAW8q4/V4PGaqzMBjSWa8BN4k/25aoJtWui+ZbmssNxl0Q6GQMn/+/MZ0GimzTqYFMi2QaYH2aoGKiopdyGoNwxA5IRqNEmx/xXwJtBbwkvESmBlsSwZep9NpWn5el8vFz2JbkhkSoJuq57bq4yXgpgO6ti25FQi6VqZZJBJRFi5c2NBeDZnZTqYFMi2QaYF0WqB///4DEnquScDlc4KsBb7JgGsBbyIbzUwFXovxEoDpaKiqqhKpwspcs6xkln93C9pui5ruFmWFxMm2CrpFRUVKshc3KytLmTx5cn06jZRZJ9MCmRbItEB7tcCuu+66G5ktmS4fLQC2XhN8k4E3+bnT6TQ0TRPGy+Ca5XCwNN6WZAZKDG1ImmgG3y0x3WabGBslmelSz7U8uQUFBUpyaq/f71emTZtW114NmdlOpgUyLZBpgXRaYMCAAXsmg64FtnyPgKuqqpEKvARaygwOh8PgowW8oVBIHA4W6G5JZiDwtiWg1hLotprum5wIEQwGlVRZgVllBN2ZM2fWptNImXUyLZBpgUwLtFcLlJeX72u32w0LbFt4NMhuuYLFcgnEFtjyUdd1I1XfpaTQ2NgoMkOqm8Fiu+0OugygtZR5pmmaUlhY2FzARtd1xefzKXPmzKlpr4bMbCfTApkWyLRAOi3Qv3//wYqiGKls1wLixOOvgDcajTYDMNkutV2CL90MBN9kmcFiuy0lTVhsNx0Xw9aYbnMGWirotqTlMohG4J03b151Oo2UWSfTApkWyLRAe7XAgAEDDrLZWJ7FpKZr8DHxWoDYNE0CLIku2a1IDXxkUI2Aaz1aQTUCbrLMwKDalrTdFlwMLc6xtiXQ/U2NhWQtl5lngUBAJAZLViDz9Xg8ypQpU6raqyEz28m0QKYFMi2QTguUl5cPTQVZC2ytx1TgtaQGPhJ4qekyqJbsZiD4bknbzcnJMdNwMVinIOUSW0z7bS0DLTWARnZrgS5ZrtvtZiCtMp1GyqyTaYFMC2RaoL1aoKKi4ohUpktmS6C1/qzXyY8W4xUK/G+9V7Rdi+1a1rGWtN1k0E1H200LdFMz0MLhsEJfLhMhCLiWlstHMt0ZM2ZsbktDbtq0CVdddRVTjXHssce25au/Wnf+/Pny2jRNPPXUU3j88ce3eVtt+WIwGMTIkSNx9tlnoU+fHdvy1T90XbbriBE34fbbR2L58uUoLy/nzBtb3efkyZPx1Vdf4bLLLsMtt96C6dOm45hjjsE111yDxsZG3HLLLZg0aRL22H133Hvfffjss8/AUnf//Oc/EQgEcPvtt2OvvfbCxo0bcccdd8DpdLIYEm677TYcdtjh2Gefvbd6DOmuwO3yHM8//wL07t2b5UYxZ84cDBkyJN1NZNb7m7TArrvuekwiGUKkhYTEIJJCS8CrqmqU71NiSGa81HnJeBlsI+i63W6DMgM1XZaCtLTdrKws00oPbktArc2ga7kW8vPzRVqgL9fScslyCbyzZ8/e1Jbr+M477wjg8sbmc7vdLl/XdR3ffvstfH4f9tpzLzQ0NAgYdO7cGbvvvjsWLVoE1tTkzV1RUYHrrrsWVVXVctO/9tpruO6667Bx0ybU1taic1kZ8vLysHbtWvTdZRfMmDZNHpuaAhg3bhy23743dt55Z7lhd9hhB6xbvw5ulxv5+fn45ptvUFBQIEBis8UHBuvXr8esWbPQsWNHeX3hhRdi1KiR6FDaEb226wVO/UyA41TyPObcvFwM2mMQ6uvr8fXXXzefA4Hx++9/QK9ePbHrrrvK96ZNmyb7Ki4ulm3z/LheTU0NevTogdVr1qC0tBTb9eqF2bNnY9Gihdh//wOQnZ0NdjxsNx5nt27dMGrkKBx+xOG4/PLL8cQTT2Dw4MFyPG63W4BpwYIFLFQkwLj99tvL/k4//XTsu+++WLFiBT788EOcddZZePjhh6Vduf0ffvgBF110EZ5++mkcdthhrGkq4Erw5fQn//jHP3D3Pfdg8k8/SbtwHYLjqFGjcOSRR6Bbt+747rvvpJ132WUX2SfPjefeZ4c+WLDgF3Tr3gNNTY2YOHEi+vbtiz59+mDJkiX4Zf4v2He/feVazpg5AxvWb8Dw66/Hc88/jz322APPP/+8gPuMGTPknNjWPXr2QPmA8rb8JDPr/he2wIABA463tFw+xmIxarkCuHyekBYEaAnEsVgsaum7qaBrWcgoM1igS7ab6tutrKyUNOE2gK5IC1uVFyyma0kLlmuBYEuLGNkuGW44HLY7nU4mR2xsyzU7/fTTsHlzpQDLRx99hK5du8rXb731Vrwxdiy0SAT33nuvgMWUKVPkBiaLff311zF16lRO7YM999xTQII3Lm/u9957D0cffbRso7CwUG5AggHfJ7Dvv99+ePiRR/Dggw9i8eIlMIyo3KzPPvusbPu5556T7xEMPv/iC3jcbtx///30KwtwnnzyyeDUHsFgAGeffQ5+/PFHnHnmmXJMj44ejdGPPoo+fXaQTmDMmDEChPw+gennn6dB1zXcffc9eOedt7F02TLk5ubilptvlmOvq6tFx46d8PrrryE7O0e+z/Pwer3SLg6nE9nZWbjpxptw7bXXQlFs6Ny5C2644Qacc+65KCzIx8aNm/DQQw/hySefwv7774d77rkHN954I8jKef5ss6uvvhrTp0/H+PHj5fmVV14pndLxxx8vAH3KKafgzjvvlA7x559/FvBnG40YMQLDhg2Ta8EO8uOPP5Y24zbq6urw0ksv4b777sPKVatQXVWFJ598EpFIRMCbI5m33npL2o7F6F955RV0795dru0jjzyCZ597FhdccAHOPuscvPjiC8Jc83LzcONNN8p+uZ0dd9xR2prrcRuVmyvx+RefC5O//IrLBXhfHfOqXIuFCxciakTx2KOP4cADD2zLzzKz7n9ZC5SXl5+cDLItAG+U4Gu32y2GK4/8SwquibabHFRzuVwG3QwEX6YHW1ID7WMsdu71ehlgk6BZGi6GtoOu5VqgtEDwTQVdl8ulTJ06dUO612vz5s3Cvk477TS50cmojjvuOAFW3lx8TcAkOLzxxhsCWgRGMi6uQ0ZYVlYmrMsCxBNPPFHkCt6YBNlnnnkGhx9+BE4++SRMmDBBbnDeoARhfkbgvmnECCxZvFhY8csvv4zHH3sMWdnZWLR4ETZv2ozttttO2OKAAQNkaH3iSSfKsJs3PkFj3rx5OPXUU2V7/P4DDzyA3Jwc/PDjjwIWLpdLjpnAQhZGwJ80cWKchXfuLNsga+bnRx11FN5991288cbrGDLkQGmXTz7+GOdfcD5GjbpDQOzYYcOEjbo9HpFSyBj/8Y/z8Pzzz+Hrb77BKSefLAyTbcZjIuDeddddOOOMM/D+++/jlwW/4OF/PYzsrCz03n57kQYI6gTSc889Vxhiv379pBMcNGiQXE4C5RFHHIEXX3xRGO0VV1yBQw45REYBBO6OHTqCUYLNmzZJ21Pm4fXiNniteDwE3RdefEHWZcdCEO/YsQM++eQTAeo333pL2vHUU07B6NGjRTJg2xQVFclv4cQTT8LYsWOx4459hPVff/11OProYzBmzCvYbbfd8dXXX0kHxXM788yzMHnyT9IZ8VjYkbbHsnDJYjQ0xms6xUwDhhmlphUvpRqLNY+GrH3FeDvKf0DMZvsVyxHWY1NgGgbCwUY01tchFAwhZhiybf6ZMOBSYjAMHRED0Ew7VNUFuxofEcp2Y0BU1xHVdMCuQFHsMI0oolEdMTMGVbFBVRVk+f3IzfLDDgN2mHDa7XA4nLCrTih2BxTFIY82RYVNVWFEDRh6BBE9Al3ThJxwu0bMjFeOtcVgxmLSvuGoAVVV0alLZ9g8OYghJueaOHV5lKaw/pcPbGzExDnEv8Fzdrpc2HnHnWW0me5SUVFxGkGVfzabrZnpJt4j4EYTQPwr0E1mu6ZpRpMdDWS6BF3KCwTd1IBadXW1+Hep67YCus2XyHqyRaZr+XNbcy1YoGsF0PjocDjs06ZNW59uQ/HmJiMlqJFl8fkLL7wgsgGHlY899piwQIIBb3ayKn4+e/Ys2O0qjjjicOTl5eNf//qXsF0yLd6w11x7rQA5QZagQ5Zz1JFHCiARiAjQBA0B3SlTcMutt8mwlsyWgDj64YcFjHbuuzPGfTNOwPvmW27GVVdeJaB70kknCbu9+uqrZLhMWYLDch4vwYIgxuE9h8cEAQ6HZ86aifvvuw/Tp8/Ao48+KuzxsKFDMWXqVHz55ZcYMmQwZs2aLQyTzJjHzyE/Qfb777/HOeecI4yfIDx06FAM3G0gcrNz8OA//ynASEAlILGtCNz77LOPsMonnngcN9xwo0gA3AZBl9IMj5GSBAGSLJQLOyB2RhMmfIuhhw7F4UccIR3Y8OHDZQRCcBx62GE468wzMfz64aiqqUb/fv1klLFq1Srk5ObA4/bg0KFDYVcUAd0PPvhAQPfwww8XQNW0CL77/oe4FvzWWzj44IPlOY/v6WeekWOhZMAO+Yfvv8ePEyfhwIOG4OepP0uHQLbLTphATKZPWYrsmpLTl19+gVtuuVXO7eKLLxbpaOTI26FFdDz3fPuA7ouvv4blK1cJYBCQotEITENPgK4JRSQoG6eXghnH4TgemzGY8iQxuLQRH+1QbAr0QC1qN67FxnVrEGhogqFrMPkX1aCqOuxmGE1hoEkHYg4vvL4skXW4OcM0oOk6woGg7NPpdsNms0OLhKFrYR4JPA4FXrcb3TqXoSjbD9UMw62Y8Luc8Lh9cLp9cLl8UF1eOJx+2J1e2J0exEwTkWAjmgL1IvdEIgEEQ2FEdF06AZ6qCRN6NIomzUDIMLDHXnugqHd/RGOK7DveBvGGIDJZr/leLGbG//hJzCbgTbkrJycPZ59+NvJyc9OFEgwcOPBMC3STgZfMloCb+Gtmunyd0HR/Izkk+Xet5AkJrLEmg+XdpX2MhXDcbvevJAYecKIWQ7JlbItpwM31c7cEupaOyynTLdCNRCJ2gu6MGTPWpdtS1PwIts888yw++OB9YTvUSqmlnn/++cKgOBTm+2R/ZJ5kh6MfGS3MZdiwY5CXn48H7n9AQI9ywU033ohnnn0Wp55yKsaNHydgTUCmJknWSWY2d+5cfPXV17jnnrsFaDdv3oTHHntcWOOyZctE6rj4kouxcsVKbNq4EatWrxbg4THV1dbi1NNOk+BUdXW1ABnBlQGmu+++W96j5nvzzTfLtgio/CE98OCDGPvGWKxYsVz2yfU5FKbuO3PmTDk2vuaQnT8+AiZZPAGa2vZ5550nw/3nnn1OQIjbu+XmW1BSUiIMg99n8Iusmwz0gAMOEG2bcsJpp52KY489TnTxzz7/XCSbSy+7FN+O+xbDjh0m58WF8gzlBA77yczPPvts6Tx4TtS2ydIvueQS6Qyqq2uw8847CVPnNaI+XFJSLMyN7V1VVSXyADuJcDgsx0RZgqCfk5Mj1/m1117FPvvsK+3Ez7OysqRdOVLgdSsuKhZWLkD64APSAZPdn3XW2bj22mvQuUsXLFywQJj5brvtJh3OoYceKiOf5597DjW1tQLePAaCfnssjzzzHJYsXQabAhi6Liw1JmyXrDUGU+4gJQGyCbA1YsIOCWJCEmOATVGg2lU4Yhr0xs1oqt6MQGMTdE2HEQ3D1DSodgMKQmgMBRDQVSiObGRn5UFRbYgacYZJqSqiaSDvdbo98vshCJIxKrEY7DYb7EoM2V4fOhYXwQEDiqHBrRrwOhxwuTxwuX3wuHzCMJ3ubCgOF1SnF6rTiagWRjjQgKbAv0G3KRhCIKJBgSnylmboiEZN1IZ1dO7RA7sM2gcxp0dYcBxcLdYbi7cLOx6+LyAc74ziAGwgGjWQk52LU048GTnZOWlfsvLy8nMs0FUURaQES2KwQNcC4ITOK0CcCLQJw+VrAi4lBiugxueUF8h4k10M/zHQZQaa5VqwQHfWrFlr022pX375BVnZWehc1hlNTU1YvHixBFg41KW2+e34CSgsKhTWtmnzJmE+xcUl2GfvfQSACc4EHIIcAYrssfd226EpEJDPCDIchhKIevfeXtgs3yPDI5MmKJC5dunSRQIxHEJTB6Se26lTJxkqki1TKiA75g1P0H/yySdQUlIqWiaZ4kEHHSTgxGE3AcT6PgNW7DhKioux1957iy7KQBQDYZRGCDDcP4+RQMXvEow4tOfQmgu/w2NmYG3dunWyLtuNgT92HvwOv8t98tj5XT7yHAl8lGl4/mRGHKpP+PZbOQ8GpFavWi0s3Ara8SYmw95vv/0kWEbmu3TpUpFVeF148/A9Hjf3w/PjdvlHYKUURABmu1GOofzC0Qu3S1CmhMI2nzp1ihzLHnsMag6csuOpqamWkUuvXr2kMyajZTsQUNkJcBtktLxeP/zwPbSIhty8POkE/H6/MOqfJk9Gl86d5TfEgB2Bmd+JM9Dfv9xy74OYu2AhHHYFZtSAmZAByG5tMXI7GVQ3MzqTIGOYiBpGHIRI9biu3Q633Qa3GQKC1dCCDdAjZK0aotEw7DEdqi2CQKgRTboNppqN7Ow8eAmEUQNR04QRo+wQle05HZQcFGgEbUOHQiYtn5iAaaAgLw8F2dlQzCjUmAaXGoNHtcPr8cHtdMPt9MnvwuX2Q3XH2a7i8giLj4aaEAo0IBisRzgSRn1TCI3hiEgaNhvBMgbNMBDUonBk52O3/YfAn1cEIwGmPG+bMP+4xhAfBSSANjHHjbxnxhA1o8jOysFJx52EnOzstC/YwIEDz7OCZpZua2m4SUyX4CrMNvk9S1awHik5WEVwmBqsaVqzhYzuBVrH2gN0k3+Rv8pEa6nAjcV0CboE24RzQQJpbQHdtFv0L7QiA2nXX3+9sFNLh7WCf3+hw9zmQ2Gn8O348bj5llviQ9htWNh5/euhh3D/Aw+Inv13Wi65fgSmzZoDl8MZZ2fC3OJAqkARmZLKrYwnEyBrECDJiONCKBS7CpfdDp9Nh9cMIKbXy+hD0zi81qEgDI9NQyBYjwYNiNqz4PPniURA/ViP6ogSvG3s8GxQ7Q6oqgNGVIemhYVRk3XbTFM0WMVmorSkBF6nC/aYAbfdhEcF3A4VHqcLXpcbHo8bquKBy+uHy5sdB16XB4YBmGS7oQaEmmoRDDUhEA6jMRSRP9k+TGimCc0wodmd2GXQvijruR143tIBSUeTArYiucQB25pajKvrpoGsrGycMOyENoFueXn5hRbDTWG8wnoJsjRFpcgNwnZbAl2L7Vr1GCzgtQrhEHxrampE07WCaSlJEluVF1qtKlZfXy/2MKvATbI/1+Px2Ml0nU4n8+tE0509e/aav9NN1tK5kNWRgVJXTMf7+t/WHuxYyJQti1xbj5+6K0HGcly09ft/5fXPuewaTJk+WzqTOKclY4sDrWi0tDwyYCaMzowPn4XlxuUFrkeW7FVtyLaF4YwFENVDCIWjiOgGVGjId2mIao2oatIRiJGB5sLr8ch3Ccp0ZFDCsDH4pSpQlXhQzYhSB9aFfZPdEqAJik6XQ0ZCqs0GFSb8qg0eB+BzOuB2uOBxu+ByOOB2xQHX6fXD4cqC4nACihoPyoUaEWmqRyBQh0A4iLqwhsYgg2wUmg0YRgyaaSBk2tCtXzn69EvY9ERJsDTdONOXf+ysBIxF6Raxl6sRdP1ZWTj+mOORnZU+062oqLgkKVhmgSyDZ78C3QT4UlZI1noFePlZIkW4WWIg401IDpIWbFnHCLqss2tJDsnWsXQ13VbnQiPocpZfaw40gm6yP5eAawXRdF23z507d/Vf+abJHFumBX5PC5x5ydWYMm2OSCtECzJKi93SNUDQFTA2Y8L0CLwiAcQMGWJT5XArCrLUGPz2MGzRECJaBOEInRA6SrMM5DpDqGkIYUOTG6YjB16PW6QLAjelA8o1DJbZ6TxQ1ASLjAOsacYdBgK6oqUa8Hh9yMr2w2bG4LCZyGZgzanA72QgzQWnqgro+n3ZUJ0+OL1ZcHmyYXe4RdeNmTq0UBC6BNTIdgOoC2loiuhoCmvCvG2GiYhhSjAtv3tv7DpoX3FGCJtNdEwxCg42Am4ciOM6bhxs49ID5RKCbjaGHX1sm0C3vLz8soSOmwyyFuiylxJQJdtNaLktgq6l8VpM10oLTvbrWtYxSgwtJUn8oaBrAa6qqvZoNKrwcerUqX9p0OVFZpCGjglqxVzoRGCiwaWXXpr2/cjgDJMyqDf+Gcv8efPQrXt3fPLpJ/JjpIPh9y5z583DuG++EYdCusuKlSuEcVHD5rJ+/TqEwxFxXNCORy03nYXBOdrHzj7rbBkxtGWhm4TaMjMB/2z54oyLCbozRQeNjwTig0SbYhMnAh8t3ZLOAnkhDDceQeN3suwxZKs6XIjA1CMIJqSFPJ+B7Qp1IBrB8lo7KsM+OBzx/cSH4QTWuExBiYKSgmKzx4FdgnRx/ZYgT2lB4XqqLa7VOl2wxSgrKPA7FPicdmS5VHnf5VDhd7uxl5ASAAAgAElEQVTFyUDXgtOTBTcB2E03g0vcBTpdC021CDXVIBBsQn0wgkYB3SiCmgbFiEI3TASiBrwlZRiwz2B4fX7pICznAo9TmC2BlxjLYKC8ZwXY2FRxpnv0kQTdrLR/FhUVFVeQ7FsuhQTDbRVsLfC1tF1qvZbUkGwjS/h2RdOlxGBN52MVwPnDQZdFbqykCKvADVmuBbqKoqjTpk2jnyathUEVpo4yUMTgyOrVq1FW1gn5+QUSOGGvRw8qAyQERQ7lGRji+tRUeeMzKLV2zRp06doV6zdsgNvlQigUlN96QWGhpK5yu/379xd2wh8BLV8MpNFaxYAUXQNMZWWEnnaqysrNGDhwN7mhGTRiUIfBJAZrGCzj9uh9PfOsMwU0uKxetUoSAphZRgCixYZeVAa6CPA8V26Hgaui4iLxYzJwyCAQ/ZM8dt5YPB9mXqlOB3bt31+2TbfDYUMPE8fBd99/B6/bi7PPOUuCg7TXMQjJX3H3Hj0k+MTtsENg4M1BBuP3y3MeBwNjTJJg4gV9rHQK0HLFoAXbkNuiS4GuBLYvj59BSgYQuV2eN7Ve2u24bdq2Vq5cBSa50D3CJBBq3fwunR/Lli+XNmEig7WwjZcsWYzbbrsdb775JlxOJ9asXSvXgmBMdwOPmVlozEZL1pbpBBl8wAHigWbKMoNkf+ZyxoVXCOg6nZ44yBJ4KScoNnFuJMRcmLFoImrPIBKPMC7xuWxArhqFX40A0bDY2YJhDT6HiR3KTBR7IlhXCyyt9SACj3xXpImErZXbYFCQlslmVk0ZQwCXQEbwpY4bdy743Ar8PjcadQV204CHAOtU4XMq8LlUeBwO+XPzuccft4+5yXT9cNGaRtCNxaCHw9ADdQg31qApSF03grqwjqBmoCEYTkgoMYS0KJScfPTfdwhy8wvickLCrCucV5gvjWbxdomfW0J2aGa6WTjqiGFtBd2rUjy5yYDbzHKTwFgYb0ugmxxQSwZdq+Qj/bp/COgmZ6JRXmhsbJRZIloDXU3T7ATftoAubVpPP/O0REEZQScwMaf/6GOOEUsVlxE33YTNlZWSFMEf9oP3PyAmeqbLUqdiJhQBgH7WkaNGYfvevfH555/LzUsLFb2rdDfQD0pAoKWGEXq6Bgga9H7mFxTgs08/FQChvzMYCuKYo4/BqaedigsvvEhsYqwZMHLkKFmf1io6A8h2mZ1GYKKLgWDGpAV2DDy+e+69B8cde6zY0a6/fjiWLVsq+2cgjqxwzty52GH77cUbS7bJjmfgwIH44osv5IYaefvtkpBAJs5H/rk9bnz5+Zfw+3046OCDsN122+Pxxx8TNwT/mH3GH/H/XXMNVq5YIYC59957i4WNzJDWM9qMvF6/WMLoYyXAOlQVY998E3fffRfGjRsvwMfnTz7xpATE3nxzrDBa+m65sIOiXY0OhNraGmG49BHzmtA5Qpvf7bfdJmBK5wc9zARP2t/YxgQJvqYljla7yqoq7LXnntIxslM6YP/BGDVypDB7XidrYWdMT3JUj+KYYcdIFt+fuZxx/mWY8vN0uGjcV+yw2dQE4MbBNx4XopQQN/2LZ5dBLdq3FBv8thhyVA0uhMWlEAhGEDN09C6xYfsOUQQCGuZtdKJa88FEnMXGky+4fbtY1ex2JQ66CrksA2ZkjEYCcCVCBUWJwaHY0SUX8HidWFGjQLXF4FXt8LudIi94nHZ4HXZ5z+VywOPKgt3phsvlhduXJdqu3e2P+4EjIURDDYg01QlRCkbCqAlHENJMNIV0BCOaSC1h2ujcfvTdezCKO3T6d4chFrG4H5fAa4jr4d+JEaLv8n3ThC/Lj6MOPwZZ/vSZbnl5+f8lJ0BY2m0yyFJisBhuqsxgvSbgtpChZliZaVbVsf8Y6FryAjPRCLpkujNmzFiZ7k3AgiqLFi4SUGDaJlkUbUZkRrwpyY7I8jiUJtNiLQCa4QlKtIZ17dZNEgN4sxMMmPBAZsThJ5+TBTLLi1lqBGYyuJ49e4oXtUvnLpKQcMlllwoITJk8RQI/xSUlOOuMM8X3W1hcKCm2I2+7HUcdfZTYysiwyQy5zZtHjBDPLn2iBF+m0HL7PHaCOhk0JQwCHb2vZNNk2aeccio2bdooTJ7v3XTTTZIGzHTWBx/8pwzZ+++6K4468ijxnfI8mNH1f//3fwLWjU2NOPLII3HXnXdJSvP3P/wgnRI7GXpuCZhkkazpQIZ+0EEH4qKLLpZ6C2TXt99+G4466mhpo1dffU0yupgtRg8uPa7cx5133oWNmzZi44YNIsfwfXaMvA48bmaI8aYn6C1fthxnnHmG2MzoDeZ2Szt0EA8tj//ll17GxEkTpTNiuxUWFODwI4/A9dddL5lybD+OXshcL73sMnz15Zfotd12wui4n+SFnSsTZNjhTPxxovwWkll0ur+9bV3vdILu1Olwu5yAnYCrxhlugsnKdpMAl0yYtiqyOpeiINuuw6+EYTNCkugRDEVQ4DNQ0QPCfueujmJFQw5ingI4nF7U1VRCiVGmINjapHN0Oh1wJDLSRN9NBO0kgy1mwh6LiavBZVewW1cT9ZqKXzarcComfEwjdzngdSkCuC7a1lQFPrcLbpcPDhflBQbSfHB6vLB7ssSXEWNmWqAeGtluKISQFkZjRJOAWjBsoDGkgZqtFjWg2x3YcdAB6NSte1xGSHh1RUZotoyR7SbYOXlvYh1KMn5/Fo447Kg2ge6AAQOusTLOLP02AcLCeFPBtiXQtYJpFtO1PLt0MCSDbkNDg8yjxmAa04FTazBss6abDtNNDaLZ7XYmR6QNukwDra+rwx6DBskwk+yWYMJhMIf2HCJbaaYcltN/SvAhM2OyBFkPweTDDz+Qm52gQ6bITCS+JkjTS0tA5A+clbLIzgi63PYRRx6BQw85FJdceimmTJ4snl9+nwyQ+6FMQIZMhkgvbkFhARrqG6Qew4FDhuCSSy7G6aefIdlYTB3+Zvw4ycgi0NJTOnr0I5LKS3bMpAB6dgluu+zSDxMn/iggziy7q66+Cq+8/Ir4jHnMTGhgUgVBjKBGeWXooYdi+A03yOelJaU4dOihwvJ33bW/eDN5nvTrMrOLzgN+l+3E8+T7BPbd99gdTQ1NuPf++zB4//1x9jlny6jg88+/wL777CsdCzu/+fPn4dZbb8PEH39EIBjEk089iUdHPyqeWXaCvEGY9cWFLHXZ0mU47fTTZN+8juywCAaUYthJUoe86OKLJauNIExGznY46+yzccLxx0uqcO/e22HatOlyXXl9mhqb8Ohjj0o2IYHLYrtME6d3mtdi/br1IqdYxXq2FUjb8r3TzrsEk3+eAQ/dCwxiEXgpM4h6EAfHZiuQMOH4a3JSn2Iix67BjRAMPYxgMJ411qezgr5lJjZUBfDzCmBTrAR5ZX1Eb62uXC8sWYbpdC5EIwLqdlA+AOy2eJov5QRVicn7TjslCDu6F8Swe/cIfl7twrIaB1z2GPxON/xOO/weO3wOO5wK4Cb79bjhdLoEdB0uP2yqFx6/H3aPT7YV1SLQGxughRoQ1cMIaxGEdA31IV2CaoFIVDLjxENst6P3wL3QpffOcvKWrtsMviS1/JeQFkTXTUgQArq+LBw29Ig2gW5FRcV1iUy0FmUFC2RVVRVZIRWELT3X4XCI5EDATQVdyza2JdDl9Z8+fbrlg/vNVOzJacC/cS+0BLrJNReSM9HIdOlcaCvo3nDjjaitqZHEgddfe02yxngzXnDhBXj/vfdF69xj0B747LPP0XfnnTH1559xwP4HYM3aNQLGBClWEyOL9fp8mD1rlrAsq9wg5QoORXfaaSdhi5QaOPRlZtS0RCoptzugfAC++PwLnHDC8QIiBCuny43TTztNjolmfaYYc7hNuYHGfvpZn3vuWQHdL778UlJXmUBAvZLHcOstt6BHz54CCpQurr7m/yQDiQB91NFHSz0FZkm99+67uO766yU9mbo1Ab+K+u+6dZJVRqZnRKMiLXTs1AmBpgB6b99b2D87mQHl5YiEw8KkWbSGHQ47LAJ6h44d8fRTT6G4qEiiwwRFfocdDzXoy6+4QkCcQ/5+/fpLhh6BjjnvPA8C/quvvirnztoUPE7a5QiMBD4GwJj2zD+e89tvv4O33npT2vfggw/Cx598gk4dO4lOzNEH254yA9OhOUqhTENdnUyXwMngGKumscYCgX/27DnNRYvYQVNL5yiIbcIRDWWic889B8OH39AW3Pxd6xJ0f/p5Brwul9QqiNGtkKipQHduzEZAJNbw/YTmy0JFthiy7BHk2CJQ6FiIhBEIhJDlNbDHdgryPBFMXdCEBbXZqEIhigoZXGTyBVOLGaBTpDN1ud0iLRCcuJ+wpqG+tgaRSEiG57SFeWwR7FIMHLBDCLFwAz5bXIjNQTucdhu8LidynAycqfDSp6vSOmaXWIhDdcDh8EBxemB3+uDLyobi9sKmOMSrGw00IBJqlPTkaFRDiPsO6ailfSykS5YapUJTsaNr/93QY6ddhZ1b7FYCjGS1CW/zvzVeK3ONpxCVzMShhxwujDfdpby8fHgys7W0WovlJjHbrYIumS7/UkGXlrHkdOCWmC6Pd0uFb9ICXZZz5EwRrDKWCrrJTJc+3baCLjOlyCYJoFLar08fSeUkMyP74c3KITs1Uw7rmSVGtkQAZbYRwY8gzWEph80Ek+7dusmwmIEwXjwOlZnBRcbEQA0X7oOBJYIywYzHwP0TqAgo9OCyVgMDUx999CGWLVsuaaoEb26PtQbKOnWS8pDUYclEebwMulHTZUEdghm3S6cB02Vfe/11SWsc/ehoYfQERn7u9/kEnLlPHiMTCwhQlDp4bla22PRp0yRQx0AbwaukuASzZs+S1FjemGS0ZKHvvP2O+DgpY5BmEdx5s/KP23rr7beRn5cn+jb3QxDlMRP4eP5kj198+YW0LVkq60oQDNm2BEZqrmx7dhi8btTLx48bjx367IBgMITddhso0grPef78XzBr9mwJfDGDjQt1b0oq1La5TbJnKX+ZmyvXiyyYrJwsmYyf19bt9qB//36S0suOlkWSKCnwM0ocf5aDhMd/6nmXYIqArluKwtDHSjdHPOGN7gTatBQJYokAK9SXWq6BXHsY3lgonlobCsE0wti+TMEuXaKorAphwi9hrNcK0WDPxr13jkJeXo7ILqtXr5GOj78ZgtqChQtFzaBMEzVMLFm6VCQfLsx8i4RCOLBzHQ7pWYnlG2z4bn0hakNx0HW7HMh1OpBF0HUSdG3Ictkl2YNOBWa2KSolBp94dhW6J1QHc55hhJqgRZpgaGFxXehRQ0C3OhxBbVBHIKzHM+piQMl2O6HbzgPhdDkTbJ+Sh9Ue8cw0CadZxYCsWhVGVDTdoQcTdP3pYi5//+x5f8Ny7Xb7b0C2JanBci8kJ0vILJemGbXkhS2BLg80tcxjS3OmtTvoUtOdOXPmirRb6n9kRTI02tEY3CO4UCMl4PzZy/c/fI8RN42Q3PwB/fvj0ccea07D/bOPpbX9MWhIjZ2VwoYc+NcrRn7aeZdiyrTp8Lo9cTBiFhpBl0P8RCUxPlppx2SpdgFcHblKEKoeRojeVj2EjnkGBvSIIdulYdIvAcxeq6Au6semkB2ffvoBevXsCS0akQ6GgSbiUzzrjAkShlT+qqmplREAOzOSFAZ4a2rqEa1ajL3s36MhouL7tfmoDdvgVBV4XA7kuBzIoq7LQFoCdN2UFhxOOB1uwO4U0PX5sqG4vBLUjVGrDTdBDwcRi9IiyEBgFI2RqOi61QENgXBU2K9mxuAv7oyi3uVweXwsfCaMV7UzG88GO9tEqqGx3eI2urj9jt7mqMgKhxw0tK2ge2OSF7fZlZAMugTbxB8/53N5TCRFNEsOye6FvzToUl6geyEDui3DCVka2TSlCga6/lMLWTrZE0cVrJXwV1vI6FhwiLr+tqYh/5HndMZ5l2HK9BnifbXZWUkrARg2u6QB06YbJ7d8P87o/IqJPDUCXywIMxIWi1i2N4JdusbQqzSCDZs1fD0ziCotF2GbCytrDfzw4wR06tiRRFpqPFjiYJxRU8NlsoSQaAEvqXpmREUiUBUV3437HGvHssSmis+W5qI+DHicTIJQBXTj8oJdpAVqvJQdmE7sYNlI1mLwZsHt9cLp9kNRHaLLa0FWQAsjpmuSbqwZ9BjraAhFURXU0RiiZzcCLWbA4SuGUrKjeH0JsCwtSe3ZwUcHS0qq8ed2SCyFAUKHGgfenOwsHHLwoW0F3Zssx4IlM1jabbLEkMxyk7y6Opmu9ToxZ5q4GLiQ6brd7mhrTJd1dZkO/KczXYIume7s2bOX/5E/+sy2My3wn2yBM+lemDETLoKuVR+XVi5miElgK15/wcq4ctpsyHdEkaeG4aCWG45AsUWwfScDfcoicCsaJs3TMGmJDldOKYK6giXVGj785F107FyCUDiEgqxCuFQmKcShl5lv9KJ76C5Q7aL5s4NauGChfF5QUITN61dg1hPDYDOBTxZloSlig5tpvy5VkiL8LoIuM9OcyHM74HLa4VSdcKhOuNwEW6+wXbfXD8XulKQLPRKUwB90TVh2SAJqUdQGaR+jgyGeKKGbUdicudByesN0+gGy2YQEo9DupiqSBafa7cJ+nXRRuOjKsAvwFubn4rhjjmyTT7e8vHxEMtNNsYoJw00C4V+9Jpt1OBzNvt3kWgz/UdC1Zv9NrqOb6l74q4Hu8hXL8eknn+DSSy9LizXRXUCXw7Zme9FKRj3aqhCWLjgwuEa5gVppTk4u9tgjfcM/kzDGjn1TrFjUbZn8MP7bb3H2WWf9LiZL0KCVbN9992vOPkv3fJLXYx0HscqdeKIUhk9dGEhkph2tbVyo01Inbst8eW+OfRM77bxTs2a/LceZ7nfOvOgKTJ0+Cy53vJBPnHjGQZdSgoNe3UR1LWahZatAsYM2sQgMLYSoHkFZgY6dO0dQnBvCpsoYPp8Rwqo6NwoLS1AT1LFwcwQfffIeOnfpgMq6SnQs7AiPwyvbpRa+aMFCLF2yFL132B7ffP21xD0Yp9hp551RXFIMxBSsW7UUEx86Ek5E8dF8NwJ6PFjmcTuas9Ho0/U7Hcj10EIWZ7oepxsecTB4oHq9UFQCOxkwcVdHNBxGLBpGJKIhRJ+uHkVdKIzqUFQYb0hKU+qAw4egrxei7mzY2BuJ9EJmbpday5JQIh0I3+R5EYjjjLi0KB8Xn3sS8nLTHxGWl5ff3JJFrDWgtaQG1mBI1XiTma4lLyRmC/5VXV0rkPaHMd0/CnQJONSG6G/ljU7QYMCHAMLpXti3Ewhp8ud6/Jzl/Fg1iYEoBq+okxK0OIRnj8+AA4MyMkvDv/6Fl15+WYb2/D5LI1qFXKix0owdDAQEWK695lo0NDaIG4IBLRYw6dyls/xguB9mxHE/DD5xewzsSRnK+no0NTaKBY1BsuOOPU6+w2w4rkc3BI+HgTv+2ELBoLzH42BQkHa0a669Bl9+8aU4Amgx47Y5/GcWGxeev7WwPXg8TETgkJLAyEAYtT8GHBnUo+uCbUEjO4+bQS9r4fCdx8ZgGT9n4I1WOKuADwNybBsWVGeyBY+PC4N9HP5TIuGQkMFIBvF4LvTv8jlBVpItHA5s3LBRssouuvgi8d7y3Lk/XmtrLrxhxxwjlkHa+hgkZYbcTz/9JEE+7o/bs6QGq0Yv98/tUybhsbK9ODEoZ4vgUlVdLTNY9OzVU+rTMtApv6fqajlHHgO/x2vHYA2Pm+1cVtYZqmqX7fK3WJCfDzuDZUnLWRdfhSnTZ8JFn24CdBk0UyRJghJDPHWM9XO9NhNFLhMFDg0OIyRBpnyfhj6dwijLDwKKgZmLDIyfq8FwFCAvLxuV9REsrNbw/ntvS0aiNVOD1KSlpGCamPLTZKxds1ayFtkWP09hoLNY7gcGcTUtCrti4Is7hyLXoeO92TY0aqpMO+V1u+BzMUGCbNchoJvlVOF2xoNpHrcXPgFdl7gYGFSjY0J1KMJ2zXBYircHIyzSo4m8QNdCtVjHyHSjMKNRQHWiwd0FmisvHkjjKEB1wi4zUygJAI7X1aUTg7V0GXhkwkRpcT5GXMWpp9IvYj5gwABmUyXXWmjWbJO03F+x3YSW28x6rSAaH2kdSw6kWXV1rVmCk0s8WjNItLu80BroWnV0LU23LfICgYIJEfwhcVoVAhTnydq+9/aSQUXjPIGKN8ELL7woPlcWvi4sLJAsL0a3GZRiIXCC60MP/0sKjzP6TSsSfZ+0KJ144glSAJyeU1q7OIMBFyYSzJ4zBw319bh95O2YN2ee3OQsEk6fKm9szjXG6PC999wjwEk/LK1njLgz04rZZbRLsfNYtWo1Xn11jHiNeVNfcuklAiADKypw1113S6FxRuUJXMxmY91aWq/ojKA3lSAwbtw3sl/OcMuI//AbhsvQ7L777hXPL28sAir9vV26dJZZIbj/Ky6/Ah9+9KHYtdjZ0JHw0EP/RENjI3p07yEJBXQ90DFy4UUXoramVry81NborKiqrBJvMj3DZ55xpgRk+EcWzXnW6AC56MILpYNh9h3Tb5mswag503/pK6aNjt9hdhq9yuefdz6aAk3Nc8TRWsZ2YfF6q87F8ccfJzNm8JyZlcdOiJ5pTqF0ztnnoLqmWhJmyOZYMJ7gyLbi74av2QnzN8JtE7j5OUGYgH0EPd+9emLJkqWyjZtG3CQZjswsZC1ier/pdaYlcerPUyQb8qSTTpb2ZQdGFp6TMnvBWZfEQddNPTxRxlGJ2WTIzz+CC2HXHjOR7zBR4okiGyx2HoJH1dCrVEfnwnq4HCE0Bu34YZaOGasBX26xJFxUN+lYVBPF62Newu677QZdZqX49xKfAieGr7/6BpsrN+Okk0/C4488ioiuoWuXrtht4ECZ0SM3Nxuf33EUilwhfDjbQG3EIcVtfKyxwECaJ67r+lTKDWS6DpEfCMwep1cCYA7WYlCdUtxcofgqtRfD0CMRRLR4Nl2Ys0aEI6gORERiIPOVVGSbilpnB0ScBXFtm23CWhFqIpnEqluRVOjc8vQWF+bhtuvPBx/TXSoqKgR0kyWGViQFAdlUhpuckfZfBbp2u12dM2fOsnQb6tprr8Onn34iNzuDSwSzQw89BJ988qlkTzGSTQDlvGOcnoYeVM4mQCZFwOJNSosXU0mpbTFDidviTUOAGT9+nIASrVBMJ6UFqt8u/ZqnpyFwDB48BHl5ubIdZsaRFdEKRl8qOwVasQhU555zLjZu3oi62nq88UY86+q+++6XYTBBjjc9mSHBlIW733rzTdx2+0i89/67OOP0M2QuL05EyZuciRKsKUHfLKPO3C9BhOdH0CdgsjPhjc9i6UwgUR2qAC0ZKhM4COSFRUUC8Mx4I5DTV0uvMDP0CEz0s7JtCIKvjBkjNzElDCaOEKhY7J1p0+zseB5WR8Ah/vDh1+OySy+XojT0C/MasL3pI2ZUne0plbZgk2Ni/QRa3ziSIEulvY7MkttlB8pOkGnGp516qjBsJpbQx8rjJ6snQ+Px8rjJ4rnQYseEDXqxOfrhH8GaoM0OjzN2sDO78sorZL41dqZffvWVzCF3/nnniU+ZIE62zWmTyIaPPPIomZXjwQcfwJVXXi2zanCERObNjumuu+/CbbfeJm3BRIzUYN55V1yHiVOmyvnGmW6i0A0j8iyxyBq3sRj8agylnigKVQ2qGYHLEUG3Ih1d8xvhdjXAMIENlQq+nhHBhoBfmDhdAtVNGpY0KLj/3ruwe0WFSAqFxUWJMpLxO4sk5YP3PpDpkXr06IkxL78soyyOzgb0H4BFSxajc1lHfHnviejgCOCzX0JYUwcBXL/PH2e7bif8HhW+RC0Gv9sFj4Auq4654XLGa+tyNgqyXjJ+qgS0i0miBDXdcAhNYU4lRJZL61gMTZqWqOerokYpRtBB4Iyn+7JID/8EXJtrEZPlxnVqSg+mEUNJSQHuHHFxW0H31uRKYinPLdcCme5/L+gmZv+V6mKso5tIjmgT6E74bgKeePwJ8XXyJuXNQU2U8kG3rl0FnAgQBCcWY+FU6kwiYLYXgebV116TLDXeQD98/4N4dVkjYEBiyu1vv50g07rc/8D9eObpZ2SuMfpXOacah2oEE4IgGSxvbIIzbzKf1yt1EQgalBdYUOfxx55Ax04d8cGHH+CG4Tc0Z101cohbV4tPP/lUiuiMHDUSxw47Fk88/jjeefddYecEEmptc+fMlWmGHnv8cdkHh+5cmMpMVk/mTtBiZ8DjoozAojnbbdcL3bt3w5VXXiXHTSClhMDzvf/e+3H1NVdLYGXEiJvFs8oEDzJesk8CCZk0OwW2LduHdiwCNhd2YBxys6Mgc6UPmENuAiA7tvvvu1+sW2xnbpdtut9++0pHxI6N140gysLnw447TiLut952m6RZcwJJjibYgVI24PmxPfj62Wefk3RWgjHlC3pvyWaPPOooKZSzbt16nHTSiQKkPA4yVwL1TTeNkPNgh0Sg4u+BWW6sX8FEGCbOMIV5/Lhxoq3z+PhdjqS4Dr9LlksfNa8LXRycc6+goBATJ03CdddeK785djwtLVfdfC++m/gjYlFNGCddBHHgtUmUn9fHo9hQ5Iqi1GXAgzBcioYuhVF0LW5AlqsOpqEhElWxZCUwfp4BXcmFxxsvFUlNd16NiWeeGo2hBx+Cxob6eNAuUXk2UQERy5cuE42cv4Py8oFYvmwpwpGI+Jw3bapE165lePHq/dHJHsTElWHMWRuG2+FAXnaO/PY8BF03rWNxmcHjsCMrUY3M6XAI8Hq8frh9PvHq0l1AWxzP26RdjNMERSJoDMYLmtdFjGaJgYyYzLjKyEOjkidygsQX2UZ0fHAyTqkzbMJkpE+0XUoLkFFRh9Ii3Hf71Sgp+rcktjUiV1FR0SLoMqCWLC+kPk/NTrNSgf+S8kJ7gDyj3a8AACAASURBVO6tt90qs+pSI+Vog/pbSWmpWIao9b08ZoywEhZ+YcWw9WvXIScvR8z4BN0P3n8fvXfYAT9PnSqvyU64PpkgFxZlueqqKzFs2LESaOAQ1pqllj8AMkoyWy5kiAQfapNML+7evQfmz52L8oEVMkV8JBySObd4ozJVlsDI6X84XxeZNRMbOF06GTMBjwkFDG4dcvDBwr4oD5AZcx0CGgHDSqUly9tvv/0lE63Pjn0wcGAFrrvuejkPZoYRYLg/piOT0ZIdsmoaOyXWSyBIcLbgh/75kAATteFjhg2TiSS5PwIadWoyas6gy4I21IirqqvQq2cvkWdYZOiKyy8X6YDHZaUof/zRxxg8ZLBkprF9u3TtgjWr10iiBDtJjlA4OeWsOXNw+GGHybbYSZL1s17DTjvtjB9//AEXXHAhJk2aKG3MTuzbCROEKTPNOl5drkzkFXZALBa09977yDTs1HPJ/gms7EB43pQUWJyI0g7X5wiA89sx/Zi1GKirM7DGEcgZp5+Oxx9/QoJs3C7X46iCncL8X+aLDML1eP3Yjux833n7bcycNavF+3zkQ8/jx5+moKmhGqFgoxSbEY9uovgNExDyXUBHVxS5qgaHTUNZno4eJY3I9VUDsSB03Y6wpmL6Qht+XqHA4cqRkRpH4TUhHXNqbDjz0nux936HIS+blcEgiQ1M83WpJuxKFNl+r8yhpoUjyM7OQm1djfBuMlUtYqCxqQlPX7oXyhxBLNysY8KiJgS1GMoKs2RCUxbs8SacDNluJ3xOVRgwf2ucTcLJZAnVBbfHL5XGWFdXkj6YQRvTZKYLTt0TpmUsGEZtOIrqcBQ1wShMXRfr2oawC9XIhSJarsyrIUyXzy0dJkbvbmIqJc58HNUNlJYUbgvo3pZsEbOebyvospi5lZVmGAY1Xpkr7T+q6bYH6NIzykIt1AWpz9H0TU2UbI/Mi1F4Zj5N/uknCWoEQyFhKB1KS3HhRRcJ0yPTYRCMYEHAO+zww6Q2ARfezGS3vDFZdIXFonljkpFyGTJ4MDqVlaFnz16STsr12XsTkAnYBAIeC4e/HF5zP9QGqcMy9XfQHruLbMBjYNEXzudGeYPf4cJhNve/91574+BDDhZwIHhwHjQGyax6vjwnBqW4fWsYTfbPTuH5F55HVIvivPPPE1bKhfUSCKw9evbAcccfLzVxuV0CDlkqf8R0BLB9yXKpTQ4eMkRKLlI2efGll+TcqGkS/CmvMPuOc9INHXqonA87Hwbf2P7cb3V1FZ566mlh/wT0Xfr2FRAOBAO4+KKLMGNGvNQmg3ZkiWSw1L+5EIj33HMQ3nrrbek0WG9ht0RJRrYJMw6pBXMmYBr82RbsKLh9slSm+1KOkYlDly+XDpltx9Tn5ctXSBCJoxZ2nPw+OxheSzJovk/wZxCVgM82ZX0IstQ3Xn8dl19xpaTkUoYgc+/Zqxc2rF/frPunIu/Dz7+LqTPnoL62CtWVGxFuqpdVqFcyKp/ttKODx0SRU5d03MJsHb1LQyjOrobNVi/1YqOaisawHZPmKliw0SNFxiXV1zRREzIxs9qGTvs9AU/JXojpQQEpv4cBYoCE2KlEkJ/tQY4fcDkMmUstx+dAUR6DYBo8Dh11VSsw/r5j0dvbiJU1wKSlTZi7LoKSfBe6leTL3GjUdpkgke1WkUXg9XgkvZnT+DDF2ZuVDZvihMqkCadbSItqiwrb5fx0oUgI4TCLmWtoiERRE4phQ1MYhhYBky3WBRRUmpyBwh0/P5lhKNFBSc0KzhVn1SJOVGkzFZSWFuGeWy9HSVH+1ghu8+cVFRUW6AqztdlszYVuWmK6W7KPcQ41Ml2mAbtcLnkk8P4tQDftFv2DVqTGSxAlUGaW/40WWLlyhQQp2dHTuTLmlVcklTvd5dmxX2Lm3EWor69FddVGNNRWQYsEZVtexYZSryJabpbC6mFR9CyNoGNuHZxqNWJmBEHNB90oQChiw6S5jVi6UYHX75Xdc3YIMt0ZVXZ0O+BRdN9pEOrqgWDEGffoygzurF3A2YalIm3zLLoqXTtOOyQz2RaDEdqIfsuHYUfnaizZCKyt1zF+URNqI0BF9xwU5nBmZZdMTul3UVpwIdfrkXoLHfoMQJcB+yOrqCP0QCMql85HcO0SOGLx+daiLLoeCsuMEdR1JUGCmWmRGNY2xG1xPpcL6wN2rNd8icy9eEadVeidkgOdDKKZi4UsXpeBTzqWFuOBkdegpLhN8kIz6CZZx5q13NZkhVS7WLK8kAHddO+KNqw3f958lJSWiPUqs/zvtACZNaWR/rv2bx4VpXv2L777LX5ZuDJRfL8WTU11aGpqgB5shDcaQAdvFHkODTkODT1Lo+ha2ACfsxq2WCOqg3nYUNMb7qxeAnDBSBMWrFiNFevWIRKNwqnaYSoxfLXMQOf9nkRxj31hxnQ0hThDBI8wXifXNKmLEoFpUKMvmLPyMjpF3ZXlHVUYkWoMrjwGvWOLMH8tUB8ysKQqgh9WRtC50I0+ZYXix6VXl5axbJ8TuX4/+h12GnY59GTYnS4JdnG/TL6o/mUWKmeMQyxCny6ZbgihUBx0mSAR1HVUhXSsrQtBj2rI8XiwOWTHskYXjMQURjK9kRR7j7Nd1RHXwMXXnEgFJjB37FCEh+4ajtLi9O/LZKabDLqpjLYtmm4GdNO9KzLrZVrgD2yBl9+bgGWrNojkQ7krFAqgiXVmazfDHVyHfCUIr6KjSwHtYY3I89UCZhO0aAwzV/eCXS9Ebk4O8vIKkFdQAIc/H5tqarBg4Vw4outgGpV48Dsbug5+Bj132he1AQOBYBx049InSyJCUmhph40nzjIuwZpjtK0ZiJkORCO1OLD2OOxkm4fZq21YX8MMshjmrgtjYzCGAb0KpcaBh4E0hx0ep4LtK/bHEVeOgkodw2LSiToSrL2wccpXqFswFYYWlaI9tIzROsbZIsK6hrqIiVW1AYQiYeT7vKgO27Gw3g4tRrkiPkey2OkkK41yDD3Q8QpjpgTZ7FJjokOHIoy+5ybRdtNdysvLb092LFhabgZ0023BraxHiw81T8oD27pQW6Su+mfPWEvtkIFD6qnJSzAYwJdffiXZcHEr1l9rYYlK1krdfff054TjuTLYx0Bhas1blpNkxTC6LWj/4kJnAzVwrstAHL3BvM7UhzlTxhtvjMUuu/SVCnL/qeWld7/FqnVVEoU39KjMYBFsqkNww1LY65fCE21ArtuQBIiSvFpE9Gx4sjgdeQyTZ2xEY30jCnN8KMjPRXFBEXxFZTBVP8LBBuQ4GrBq0wJc/+oidDrgaXTecYhMy97QmJiRgpF+MQLb4HLZEY4kJsaUIufxqr1xncKOaKQOgzadgL28c7B4g4KlmyKobtRR02hgZXUUnTtlobgwXzLRmAnGOrwnX3sfdhl8uFjCLJuXiK6x+ESYoQ1rsOLzl2AwQULTRQfnLCQsctMQjiBoAKtrmlAfCCPf70UgqmBelQ1BkzNeSJHfRBaaIv7w5vnl5JhZ/EZFFCY6lBbj0ftuQoeS9OfOy4BumncEg1bs5XjxGADi74nBNIIO3yMoMgBC/Y3P6TzgHwNR1GInTZwIB2c09XhkO9b8WvRcWtvmZ4x+cxtWVha3cdlll6Nv352lohWTL+hiSJUZ+D73zwCLtXA/dFcwC46ZbzxOvscMLS7cDi1o3Aczo8hq+FncoWGT4A/9pbSO8ZhokeG5ccobWqM+/vgTCXhxG1x4Tvw+XQL09PLc+GiBNj2y3FdqER0mIVAv43Fy/bglJyZtxf2yfbjwNYNP/IxBNS4MavEa8Jrw/bq6eqklzGOl84JBNp47O6xAU5MY3hm8S50kkj5rBq54rRgEsxbO8nH5ZZehY6cyrF27RrbJ2sn/OO88sXjNmz8PV11xFbw+r3iMGdhjthrtXrS1Wa4Pq314HDwPHl9dbR3yC/LluHkteK5sv/aaXeLl977FynWVcDmpR9pFWw1Ub0Rg9RzEapbDFQ2grFDHdh3rUVXPKX12QFmPfsgv6QDoDVi5eCYWzJ0ts/rmZ/vhycrDhiYTJXkF2Gv/vZHXuQR3PzMWkwKnouNOh6NzHouW89oxqZhT3dgQicag2k00BjkTYxy6onoMQQ1QFRNGTJHgYN9Vp2I/71SsqbZjTW0Ua6sj2FynY0NdFFk5bnTuVCRJHk4b4C8sxSX3PI+iLt2lpi3rLPC3nZVTIICoxEwEa2qw4atXEK6tgk6vrh4v5RjkzMCajiYtivUNYVTWNSLPyzneHJhXZaBOT8znlqgLzIAjr0mcpSemaJfJPRVETQMdO5Ti8QdvFetYuksGdNNsqTfHjhWbzrr16yWYxRuORaxZKJz2KNqzON0OWSnTb3kDEQTpdKBBnsZ+DtHoiWV+Py1FZE1kRvSyZmVnib3quWefE2CllYj1c2k5oleU0Xa+x2w1JgsMHz5cXBBcaCPiDU7AuuHGG8R7y+WOO+/AB+9/KDMd0EtLzy9BmK6D+PQrQTz91NNyLB9+9BEqyssFdJjZxnqzq1atlHnDnnrySYmeb9y0SY6DViUeG58T/AhSPAba0ViT9+FHHhZP5sxZM6Xm7XXXXoe+u/SVouRsFyZE0KPJhezyNmZVud0CaPTrklXSFsVjpp7JRAeCJBMA2AEQuOnlZYfGNuf5MJuPtjN2FEydpRWOrgEeEwuqc58P/fOfkgV2+WWXi3MkeWG7cnoddhDMzGNHwpRjzj9H9wTPkdeJnRGvH4+fXmCyW9r22KHwmvCP7UJ7HJMj2OZc2MZ8zrRiHgvPlc4JtiOdC8yUa2hoRGlpiZyj1ZGl+fNscbVX3p+AVesrJQ2YgSAzHETT+qUIrp4Ns2EDvKqGHToGkJMVwcI1hSj0FqKouBj5xR3hzyuBJysLoZp1mDZ5PBYsXCAsMGzPxr4D+mKfgw5Bvt+JCdMm48EZe6Nr38NQmkOtl4G0eICMoOtQo8jJimJTnRO2mIIcHzPeYmgIO5GfFYbPY8OC5QZyZ56FPezfY3W1iqqmGGqaolhdFcaqzTpidgXduxaJi0GNGei602648M7H5Phkqnc9IqDIjLQYCbQRQ+PG9aic8CbCTPk2WGksIh1bgHOkMVkiamJDYwQbauuQRZJkUzGvykSl7pDC6+JnVljSkZXGKJnYJABJScFKFWZ94E6dSvHEQyMzoJuaBtwelrG77rxTEgguvfQSjH70URw45ECZH+zee++TWRyuuupqAQdmE/GmYooqM7U42eOLL76E++6/Hw/cf7+kqb777nuS1kqbEW842rAIHhMnTsJPP03EgQceJJYiAiCBVGYE3qWvpA17vB6xddFfSqAjO6QXl0yNtiuH04GPPvxIGDPtZgR2rkMv6c03j8AVV16Bm0fcjBtvvAHvvPOuADftbF6vB6+8MgY33nCjTFLJc+E2CAzsVCzvKZ8T/J548gn866GH8Mgj8ZRWdkgEGgIh2SdnDKYnlncDs8g4NZBlcWPHZBXsYfGYCy++CCuWL5fzk7oIsRgeHT1aUotnzJiO8vIKAVna2giwBFUu9AaHwmGMfeMNnHba6TITBDudl158UdqPhcnplf1p8mSZSJLp0PwOkx/I0K2FNyPbiRa099//QMCU58vOj4/sNGkRsxaCMG157HAIpLw2nGHglTGvYNAeeyAvL1+scry2PG6eE8+FnlsCOjMHKUeQ9dJTPGrkKEmKufueu6VDYMdjFdX5PaA75qMJWL2+UmrP0qMbqdmMpjVzEdm0CEokiFyfhh3LGtAUCmHmIh96leSLyd/HUom+HOR16I7sDl1g04P4ZfoP+PDr8VhV2YDdduyOQTv2Rt+OORi/dDWerjoHOT2OQd+uIfg5n5nbQNTgbMMsDkMXAcsjxhAIReFSmWxgQyBMS5kNmu5ATaOOnFn/wCDlG6yudKKy0UBTJCagu6JSQ33QROdO+TIrtGozUdJtR5x78wMo696zuSB6nFuTaCuIhMKoWjwfjdM+hRnhCEKPJ0hQVohEEIpEETKByiYN66trpWSjDQ4sqDGxIWTNJRf35LKTtbsIukp8Kp9EBTKpF2wY6FzWAU88PEpkhnSXDNNNs6WYhUWWxBuHRWL23GtPVFdV48677pQc+CuuuFxuZvoqmfxAtkhmygkO6aPlrAbMMlq9Zo14eclwuZBZkSkxrZaeWs6SMGvmTAHcUXfcIesQGAkeXIfeXd7MvHH5msyJzIiFcjgU4tCdLJM/CKba0ltKUOH0OASKMa+OET8sGeYtN98iU8owcYKSweLF8bx/fv+bcd/g1TGvClAx4ePEk06SzK7jjjsW+Xn5+P7HHzHt55/l2FjIhLM+0KvMxA6yOM4bNuqOUcL8mQRCbZs/Wk7f07FDR+mYKEdQQ6VmumTxEtx55x2S7su0ZabwcuEsFNw3OwYmQZDx8pyZTcZaDUzIIKgTND/59FOpK3Hj8OHSztR2menFNmb70QM7duwbAuLJC9ufIMdj4XP6qjlND9uNbcWRBtODyaQ5TOV1vfqqq8XPzMQHHgOZNbP4amprZB0eH5Nk6P9lqjCZMac4opTAjDkya8oi/A4zEd//4AMBah4HvbuUJ37v8sqH1HQ3i2fVCAYRWr9YQBeBSkkcKMjWsH1pPWobQhg33UTP4lx0KskT76tLdaK4qATZJT3gLugAM2pi7bo1mDBxIlYuW4qKUh/269cZT0/dgPlld6Br/+PRIbteivAEQ6rYwVQ7WaGJiKYiBgVZbl20UHZQ8aQ2FZqhCCBmzboQe9o+wsY6NzbWRdEYimFTvYblVRo21OkoKcpFQV4u3HYbbG4/hpxyEQ4/8QzYmeJsRMUZQVYqBYGWLYaxeiGCi6fKexxxUmLgnG0cwYW0GAK6idqQhnXVdQLKTIRYVgusbrTLtEbsKOJuBRvsTgbS4lq1VYBKipgbBsrKOuKpR+5oD9C1ipVv1TpmBdz+9pYxa94rgi4N98zLJ9jxZv/662+EHXIabqaPnnPuORj9yGipxcCb6Pnnn8MF518gTJkM8oUXnsfBBx8ibIegzOE0mR9vRN7ABCoWX2G6MBemjPJmzcry45dfFgiL43fIbsmWmJzBifZYhKSmpg7ffTdBjPoEUKa9EkQJ8tRnyawOOvAgfPTxRwIk1IDJZo89dhjGjHkV5513Pj7//DPpAFhfgsNediZMcWWaLIfWBBxO5cOsqVNOPhn7H7C/ZI5xWE2AYaYaOw7Wq6irq5VEA+qc/IxD/aLCQtkubxB+t1vXbnK8Xbt2kfNjERh2UFwI4pRuKLOQcXI9yjdM9eQ8dNSWCVY8P3YQrGLG42eiAeWQ3JxsKR5E4HzwgQflvMOhsIxC2DGy/Tg64XWjbMI2mjx5CiZO+lHqKbAT5Cjk2OOOlemF2Ga8iZkWzc6VHR/1xKGHDcWaVWuwubJSmC2DeGTk3A8ZMxn2vvvsg+WJqeaZBchjfv6553Hd9dfJaIf1M5iNxsw8ZuT93uWl98eJvECvgFa1EY2rZ0OrWg67qcEOA6U5YXTJr4MW1fHlNANMQu1anIOCXC8cNgVu1YHsrFx4CzogYHpRWdeAsiI/ps9bhJoVC1CYpeLVeU0oPOgpFPc5EabWiJDmjTNEhZF+g3gI1WHAzjq3sZiUXRRXg8kpY1hYnbYyEzusvxwHOt7G5gY31teZCIRjqG2MYmW1hpVVEeRm+yQBgYVudD2Kjn0HYciwU9GvYnf4s7Mklsb2Xr10EcKb1kJZ+wtUPSBOBJlGndYxuhdCEbGNNWo6GsIGNtQ2SEYcQXdVvQ0rGhQYCks60l0Rn2lDCt8kKr7H4w3xEo+UNso6luKp0XeJXzfdJYXpSrWxhAe3VcBtadqevz3o8obmzcTsIw5fCbzxAFNUcuHJiHjTnHnGGXjzrbcECJl1xQwxAgdvPOplrBz2zTfjMHbs6zLTLkGDNyCH5mSSBAJqRgQ/S/ckUyawMBPt2Week5RYyhyDBsXZENNUX3n5ZcnGsqpREaSfeeZZAWAyUab58viYMUUmRa2Zk2ISlAk0ZJ0MzvXpsyM2bFgvAMcqYzweAsG9992LwfsPlhKE/C6z8zhjMUF8x512FEsPgZQ59qyORRChpkpAIsOjDk52y5q6V1/9f5K1xYVyBPfB4BErm3366acygSUL3nBhthZBiFops6/uufdeYaDcN90DBH5mkQ3ac08pbPL2O2+jS5eu/8/eW4BbVW7f/2N3nuAABw4tKl5b7MDu7ha7C712X7tA8JqICohYiC22YAMCKqGAdDendtfv+cx1Npe/f72Cit77vXs9DyLn7L3iXWuNd75zjjGmpRMYD86JoiSRPq5vZ5x5ltlwsgIgZ0y0yX0kVcAYsZoBZElTNK9qbkVF/j1m7Bhtv932q9zKevXqqW+++daiYyYBFGTcYyJxUkLkZPEXwJuX7b1339XAZ56xNAMTGNdMgYbjMhYcl0mN84UNwX35vVv/oR9q+pxF8iRjii2cosT8SSok6uVxZS3Sra5IqnV5g7yujCbMTOurSXG1KAtpveoytayKKpfNy+dxqayipZZngkrGGtShVWu5QiE1axbW+p3b6esFSQ3+fiu12fwo+QpJ1Tc4lCyPJ6CWLZyOFSuWp5SIZ8zvgYIe7TAx0bGWQQUA2qOOcy/TdvEBSudDakzklchJsXhOc1emNWNpUoFQ0LiwATwjoG55vGq9YVd12GRr1bTvoHAwqMYVi5VdvlDVuXpFvJLPHzJwLORomplSJplqqmWkHcexbEHzVzRq4bKlBrBz6j2a3ehT3jFfMFqY2TwSnVNYayqgGZCbzWNe7dq21hMP3a02NSXQdWezWRpUuqPRqPuPyOn+3hfgv/n7TArkGgFnHMRK23/HCPR78X1Nmz5T+dqFis2fpGztQnlyabmUlbuQU1V5Qi1DDfK5cip4ovpmhkuz5tcqGY+pedSrNlXl5nmQ8/jUkPGY4UwNE/N2u2iDLpuoZsMNJXdGNz9Xq8by3Y2TG3DntbTO6Q7RosoBr6XLM0ol4/IH6PrgVyDktePX1Wet/1oiV6mWM2/TRoseU9YVtCgYDVuCSLQ+q9nL05ZGaNGiSgGfz9qwZ3NOqiLSvEZlVS3UorJMgVSDWgak1s1bqKyyufIuvzx0gihkzaw82yQFNh+GdM5SDIsbUpq5YIH1cZvf6NWcmF85TG+MZ+z8jWE6xjdNHDIn7ZDPGy2xQ4c2evLRe9WmZs37CJYi3f+O9+cvPUsifHLSLHmLht5/6QmVDr5GI/DYoLc0eeJ4ZZZOU2bpDBVScbkLGfNNUCGnimhCVaEGhfzl6thha3XYYHNlCx6N/36yPh05RpN+mCGfp6BWzWj3U1BFOKhWzVtooy220habbqT2G3SyotnSQCe5W26uVNKlusa4ohUt1Bh3Wp0XCgGtbCBdkJfLE1QsmVQ8hcG5S/Vxj2IplxLZgFzf3qjqqQ8qr6AyeRlXOJPNa3FjRvOWZ1Tw+qyjcAAvXa9DKfS7pYBHlnJoXhZSq8oKtW3dWmUV1fIEoybpJStARJ2Br2stiJJGHUulskrmcqpNFjR57lzV1jdqQcyvOXG8hxFEOLaObF7YDFDurIOyM5GYNDuXU4f2bfV03/tLoLsu2Atr9JSXPlQagf+gEXjoiec18evPlV8+S7nGZSrkUtZRASYD/NayUErNo3H5gm3VsUU7tWndVuVV1WpW3UqZXEFTZ87RsI8/05ejvzEPg6pyvzrXVKljq2bq2Cqi3XfbQkmXtKzVfvKWtVKb1jVKpTJWb9h9t27mjFZT09psESPlEfsdhVRfIKgkJuJpGACSNxDUW0/eqikv3i6PJ2J8Xrr0pjLSslhG81amVXB7zaSJHmUhn8/8ckl9UFirigbVunkztWrWTBWVzaxRpccflscXaALLvAqZjDKpmBXtMinsKjPGYmjIFDR1/kLNWbRU82I+LYj77TvG+GhyFKN9PUVqkwAbe8Hxk6CLBIW0/o/3VJs2pUi3lF74D3r5S6fy14zAAw88rPGffyh3bJmy6bi10ynk+cPSOKNoIK2qspTq4+XatG1ztW5WpfKKSkXLylXWrIXKm9fI5fNrypSJGvLWcP0wbbblgqvCXm29frm6btRS70/PatuTb9Tftuoqb7Be6VhK2URGHdquZ/amsAXKI+WKNzZqZW2d9tt3PwWDAcXTCdUn6kw9Bv/2q7cGaf6HTymXSmvOnHlqTGSUyrrMfnH+ioxycqtFy2bGOQ7SjRfA9bpUEfKruiKq5jjQlVUoEgkrAOUtWiZ3ICSPm8jVZcY2uVRc6UTcuknQkDKZzJpIYvbSlRo3fZ5mN7q1MhOwvDNWkYS61MwIl51uG3AWHJaEte7JFdSubY2e7lsCXdefEenCv8RfFSbBn7VRbMESkiLXXyG/RTkG7ax791OtDREbooHNNt9c3ZrEDr82FlDH4PTCe11dPfdr3/urfv/tN99qzJivdfY55/ymU4Cz3OuBXrr+2ut+ttnlb9pp05dgThTtJH9uP/fedpsmfP6+3BmW1hkr+mIIk8sjCc4o4E2pRUVeS1a6tF6LSnWobqbK8qjRxcJ+n8KRCkVbtlBD2qXpsxaY4UxtY6MW1KXUujyirbfZRIvdZZoRb685rVsr2e4JBT1Bhb0RBTwhBb0B+VwBefJu+3l5CMpXWEF3SC2Xu9ViYr0S+YLabNRFkxdPUVt/rSpbr6+5Uyfqo9cw/Z9u9pELV2aUztM5uNKe+xCUtqaW7JWhgFpVljvOY2VRRSMRBSNRBcIV8gaicvmDlirAwjGdjCkdj5mYghQDVo+xdFaL6hMaMXGGpq10KVHwW8NJt9uJdE2F5i40CSUcRgPFP/NgKMDTbaP+fR9QmzaOReuabKWc7pqMUpP8D3YBlXO4rTQoPPuss8ywm+o+uU66RKBMokINA6BFi5bGCoBRQEWbG0WlfcH8+XYz0jH9dwAAIABJREFUIegjaOBnfG72rFnaqmtX+9yyZUutCg/NCjI+DxvLNqTAvXr2tJ/hpwpNhgaPULJgH3Dctm3bOWbb7dtZZ4OWLatNvguHtX37dkrSJ2r5cuvw8PXXY0zWuvEmm9h34PlyfOS2mEejWiMygg7GuULfuv222+zYcGBRjiGW4LxgEnCejAf7KPJSGS826HBTJk/WrbfdZhQtKvR8ju4I0LDg0nIOgDE/R5yBlSG/51yIkPg3KjV+xziTb4ZhAHk9WhY1BgjnunpzTK4bcOK84NAW5citqluZjLdNmxrrelHcYCFwL7k+WCuwPe699167T7BR4AXTBZj9QXdiMuJ8YDDwGahqixYuNFk1DAbEFvzhs3aubrcxSrh3jAnX67Q7cpaoHB++MNfB7zh3njvGhHOC8jZl6hRjYzARP/fc8z/7FN9z3eWa8OVwy2lSKKLwg/9CJoP5S0LKJ1VT5VJdwqVC2q2N27dUs7KQ5Ujp7VgeCqhlqxaatSKrRUvr1LVzB/kqKtViw80VdHnUZv3OynuzeuGLOn0XbaFFNbfb8t26NgiJrxT1lyuXTytVSDnAhdeCz6WuX8Z19GPL5CuLyh0p18T9t9FWm1Vog412kicU0fjhQzRwwLOavyKmxXU5JTMFVVSVKRwMKwjgBv3WL61ZJKgW0ZDKw0FVlEXsWaZ9jydcLn+43EkzoDjLZJTPJJROxpWON1qHYOweYynasmf0zrezNHFxUoLahpUjBjdN6YUCVgxuUgw+SxAXck6iAXVauw6tNaBvH7UtgW7sD08vICaAzwnNp8dlPfTUU08ZpQqiNz+ndQwcXF7qY44+RkuWLjZlGVEdxjAABQoxuJ28xMhH4fFCW4IqBBeW/UEhQwUFKA18ZqAOPuhgkw4DitCroF5BZcKE4+n+/U2airgApRa0qCFDXjKO63XXXW/7fPTRR9S7dx+jT8EL5RxnzJiuyZOnGIAQqQLICCkAGKhuAAONG+kj9kTfvmaszvUCNoCsRQAF6ckn+9kxkC8DIJwL/Nl777vfjMQBGjaoYAga4A3ncznTrUOD45wQTqCugxWBXBhqHAo8xnHYsLe19z77mIIO0N1ooy6mqKMFESDHWKJyY4y333476xYwdtxYA1yEEPyNqKJIf8PkHEpc794PGNWLSYprBtigwGFew2RzxplnWsNJQP3www7XTTffZJ+Fegb4cr8ZC1Y6TLoIZ1h40gMMZRmtimbNnGkgg3gCah4KxJtvusmJsFIpDX15qAknhr09zFSG0MQYJ4D5zLPOtC4lHBNeMMfjnjDG9lwMHGjKOTwLeFY495/b7r7yfE0Y+YUt4QFdolzGNZ6Er9qoVDqm6gqPKsJezV+WV6vKMlVXhBXwuhSNBBXxeRT0u5R2hbWsNqFOLcLyBMoVqW6jsDurzbbYUEm3X2MbarRJt92Viy5SOptS3ltQppBWtpDS4hWL1ZBpkCsgJbNxZV1ZxZVS6+/r1G3IYjUuWqxUJqMJO2ys7TbM62+dusjXrFpTxn+pZ198W/OX1GtRfVaxVEHlFRFr38OkQPseotzmkZABb3k0pEgoqDIi3WBY/nCZvMGovKGoPL6g5bJpK2953SSOa3jpZizSjadzenfSAn0+bYUBNuIIHnDLLFhBjZQCAg82p7oGHmdzBbVvX6MB/XqXQHddpBfoWwXwAjoQ8O+//z57OebNm6+pUyYbYRsCPNzUyy+7zEQAmLCwPDUJ76xZBkqoqr799ht7yS655FINefllbbP11taRgC7B9N0CEPg3PF+AmheNaJGIFuUTLx0gSSSLogkV3D/+QUdgv3FZ6TDx5ltv6bhjjzVVFgCKKum0U0+1jrH05uq6VVdh5gIvlIgUvi3AjcKMB5JuD+t1Xs94s8hvaUVDFAofme+8/vobisWIGFKm8Oo/oL8B9OhRozTsnXeszQ3SZ6K2AQMG2GS15VZbGX8WcHn//fcsksczguvcc889tO+++6nPgw/q/PPOt8h30KBnLMIDWABGQAqp7LC339acOXPtPIkYx4+foF4979cJJ55okxbROu1xAF2iZBRynCdKMICS62YyOvHEkyxyf+fdd3TC8cfr9tvvMJEK7YReeN7poswEw33v2aundTHGT2HCxAmKx+I2cZ52+ml68YUXzWD8gAMPNDUdgog333xDBx54kM4680zrYAxw4gPBJMezhHgDLjPn8dBDD1uUzPWxIgJoAV/Mc6699hrrLo23BAIdVlhvv/WW8XzhL3N+PA8/t91z+bma8PVXksurDICbdVq8x5MJNTTUqaExqVDApfVrnKadjSmPgj7a4fjkdUs+t0eBgMvsDXEjiPr9ipJTDZM2SKrrFp318tgl6rL/mTrvXMds3SkyOWdDNIjJUDqbdtrHG2zlbcK2D2Xyql+5QlXNW+qVF56SZ+pr2rZzR2Xk0fAvR2rC5NmqSxa0YCVMiLxCZSEDXVIfpBOqwgE1jwK6IZVF6Azsd0A5EDaw9Yej8gUi8gaDlpPN0h04EVfWgBcWQ0aJdEbxVFZj567Qq+MWyO0lHeFTrkATSsccin8T4uah2tnfjndlPkffvhr1L4FuzTrJ6dKZduCAAXr3/fd05BF01R1rqiReal5U80g44XjrHwbYETHygqFIo4U4ADXik0/MB4EHH4UUnXO7n3qqRbhEWLx0iC+Imsl9FjvxAnxEXSzfMY0Z+sor6nHppRY1Ll22zCJdxALsg2UqjSd32nknU6wB4o88/LC9BAgCADlUWESoKLA4BmB+7XXXacMNNjDi/ooVKzVy5FemFKN1NuIBNpbpXBdeD0wE9Obyety2zGaJy3mSAsFZi+U154kc+JZ/3GLt0Ol6Cygi8QVwSIlw7oAGfgMIN/g+kSnjRUt1IjyiRCrXgCKTzptvvGGASh84uv2S0mAiQHyBkg5PijfeeF077uj0JAPEttl2W02dMsUmRUx/UP8RpTKJkP5BiIL9JuNBs0gmBSY+hC2ISvDJYEJiYuVZIBWCku+kk062fmqMCRMkMm2idQCZfdJhGGUfqxruL0DK9ZBaYT8cj0mBSQZgZWJDgUhqAX400TzXwP4vvbSHGeJ8+tmnev211/VEvyc0f958M/n5ue3ey8/RhDGjJY9PibQjDKByT+ua+nqcxVLK5KT1W/nUvqVPHi8tdMqUzea1oq5RKwFlv9uRycotr9tny/qQz6XyMr/i2YLe+H6lbr6rpw4/7GBL9QC85WVl1m6KjUCgZXVLhUJBB2yLW1P7dyJGossXBjymGW/20sYtKzR7wTLNXrrC1GwNybwW1KVNMOEJBQy8w3QFDgXULBhQs2hAZaGg0dkqIji4BawI5g9FFYyWy+sPyxsMWRufQj5nOd1MosHJ8WZZdWD3mNes5Y16dtRsNWbcCvgCytJuHRmHlw4XTs81criO0y6OlSaVUHujjPUq5XTXRaRLpIK6C4ekjut11MQJEw24WPIjGsAWkJegZYuWFpVhBLP++p1199136cUXX1KnTutZW/MiDYWXHnctlrHkV8mJ4lxGjg5tP6kClrsUS4iMt9xyK40aPVrnnnOOeQDwMu7arZv1P0P9RG4Q5RSRJS8+Lzd/80ICpGyADREzgMGyHmUZPb7q6mp1wgkn2rEBAl4cJguW/4B/8aWeM3u2tt9he22wYRfx/5jf0LH3oIMOtuvA7wAHtFO6n6J5c+dr7Ngx5u5E6/gOHdrrn/98yMCSPPVXX35ljSOLJjDk2DbffFP5/QG7ZkBovU6dtOdee1mqABc2HMw223wzjRo12rooIDFGRs1EBqjtvfc+Jr8lkiX6J5oELAHjHXfcQd99N94iXcabayLdwMY533LLzdZDjrz6HnvuaaDHUvyQgw/R8BEf2xKeMSKnDBiScmFSO/200zXq69HWxp4JgJQP18Q9mTRpom648SY99eSTdq8f7NPHCqHdu5+iY4451sCcFdCSxYstSid6ZRLnvFhNAfykZEjFDBnyst3zffbZ23wxYo0xy7EzSRPx/tx239/P08Rvxinv9qk+HhM+yBh6pxJx1Tc2aFldVrVZqSro0satfaos86qyooUqAj7NXVgntw8rzXrF4gnFMjkDPr/PJXo1osbK5l2amfDptnvu12ndTzL/jKXLlqrzeutZumjaj9Os9XqzqmbqstGGZmTUtEZvioSdxbo/ENSbQwZpWM9LVemX0dVI28EOqE3mtKQhq8YkAg6vPQcRi7gDigb9Kg/7VRkKqioaUmU0bM8P6bJQKCqXLyBfMKJIeYVcXsduNZdKKkekm4qbwIJoN5ZIa0VjRoNHz9Ks2oyBLhvnS6dgr0W6mJc5XsDmMubx2bVAGXu6VEhbN5EuxQxeZMDgmKOP1o/TplmEh08CLy0GNAAdQHD00cdYFEc0R7fcqVN/NGAA7GzZVcCRapCZqhAtMXsTmU2ZMtXMbIhq8UsgcmCpzIvF9ynYfD3ma+3abVd78YmWAFkiK3KmRFUAyvARw42aA4CSziBtwEY0fsAB+9uyF2AgqgIEAAiAGYBlqV9d3dIKS0TNRJpEhPb9WMwkxxyDa8BdDNcsgIjPEtFFy8rMj4Fi3fPPP2f5W/7N70lhEJUWmy7SGJIon3HlhTjuuGPNVo9xY+KiKNXY0GCRK54GHIvJgrEhH833i17BTCbDPx6uL778wlqVk2fm5YM9wP65JvLC7JNJhXEBtIg027drZ7JuUjBsyItHjhqpPXbfw4qd+D5gYE7bcz7L75HvsmLo2KGD6urrDYSZDLl3pEVqatrojttvV89evWx8mVDJL++88y4aNeor1bRpoxEjPlEiHtdbb72pbbfZ1tIxnBurCO4rKx7+8P/sH68JJiJyux+8/75NiqSSivfnp8Db84oLNOG7b5Vz+VTb2GDPajrVqFwqoVhjQstjeS3POeKBDlGXOrb0KhQp0/o1LeUvIMPN2/cakzHLe9bFYTxQSXK8EzJ5lyavzOnKm27T2WeeYSbh3D8UX7jKuT2uJq9pr4LBUFM+1HHqclKj5ErxNg7py4/e0vsPXCxvFjqXzGAnXShYWmFZI65j9N91KRgOWu6WFjt0Bi4L+VUZCZnZejQYVMAflN/vs3vvD4blDUQUjlbIHSDSLpjxTSGZlHIJi3bJrzekHBbDO+MX6YuZdQbcxeDI2rDTJSLnpBvMgwHBhcdnkwKF6QFPlgpp6yS98LOhxG/8YW1drVlDUvUH/P6sjWjtscceNWvJP0Lb/2ecN0tyolIeePLgFB7/kzdSMESnpHpIW5CaATh/umXSGV1w4QXGUuAFxyLyl8Dzt15vzysv1vhvxynvguoV0/IVK1Rfv0LpJFV8mjNKDU3Bp88lrVfmUk3LClVXVaim3C+P/NayvLahXglYH/GUfD5Hguv3BVQfT2n8opSuvvkOXXXl5bZ/GCR4HeRSKbn9PouG4QbT5tzMzfMOeBUNwcFelv7fjf5EH/a+UIVETNmCy5gWmXxBjcm8ljdiUAMbwiW3pRbCqoyEnQJaKKCKcMDYC2XBoIKBoHF5ff6AFdSgj5HXhTrm8nhNjVHIJpCoGWeXlRh53UQqp9GzluvlbxfK5QnIQ27awBUpMAq0PEI1CyIs2nU75wjoDur/sNq2qVnj21SijK3xUP1xHyRa5mUjffBn8m1JJZDXK7Zd/+OuaN3tiQgYGhgFDVIJ/w0b0TupGoqPROK/tDXUN2jy5B/Upl1btV2NsvZHXWOvay7RhLFjzKC7IRHT0pUrtXTJEtXVx5XMSLGChL1VsXtZpUfq0r5S7WpaqlUQia1XjfGM6mINipk7V0Z+r89yoSG/z6r8w6es0JU33qrLL7/UVi0dO3Uwx66VU39UuLpavrKIFs5bKK+fNuZuW+VYEYoyW97xwCVV8f23o/XqraepEK83IQR0LFRpsWROy2OwF3JK52THBHQrwmG1KAurnKg3AvAGVRYOye/zOe3XvbRiDyhSXq5QpFwFX0i5AgVCjHBjErS5eMyhkGVz1iV4xpJGDRg9T4mcx4qIRbdyMxXjnGl+CQgb9c1t7mzt27XVoP6PlkB3XeR0/6gXobSf0gj8WSPQ+9pL9cM3YwjXlMikVNcQ05Lly7V4ea1WNKbNZauJaGCnFPZ6tOWGbbRe+xr9rTqoukULrEFkfSypWDJu7IUuHduqQ00rdaypUoe/bax3JjdoaSGiyy/roSWLl1g6hhQJHRu8oZD9ScRilqbyBfyKRsuaOK5EvHR7cCS3E78drReuP1GuRL2xA7LkdIl0U3mtiGUVT+WVzhWUdbkVCYVUVRa1hpIVoaB1B7ZINwTH2G/7cyLdkPyBgILRCnlDZcoV/GY36c7F5MqnlCPiT8SVpJNEOqPljWk9M2qe5tbRNsmxdySvaw3koUm6TI9maRNAN5PLqkP7Dhr4NJFuSRzxh/N019WLAu2J6j1FL3K7a7uR92WxNnPGTIs0aP+yLjb6g5HLPPbY41blPtf2OOQi4SjDYCh2RiDvSxENwQIqtWLvs7Xd9y9Gkw0NllckJw81jtz16qY95Icp7q1JpwbGGr4yuXFWK+SRYVP8ERvPAMyKP3IV8vANPTT1u29slQBAACyNsbhWNtRbyqC2MWkRZDKTVcHtUUV5lbp0bqvObaq0fccKtSvzyef1a2VdnRob6i132rpFlVbE8oo2r1HL5pVy16ynCSsK2mmPfbRw/kITbxAZLpvyozxlEUVatFA6mbKCIf3gyIkD9A6RwfkvS/dpkyfo2WuOlytRq2yOfHHefBli6bxq4zklswXrUpzKu4yTS3qhKhq1ppJhWrOHYTKELdL14mTmDykSDMkXCBhn1xOMyBOIOEfNJuXKONFuorFB8STAm1Mik9Mr3y7S6LkNxjcnP40QIgu9zaweHbMb4/C6XMrkcurYqaMGPfWw2rYtpRfWCehSlCFXR2Wb2ZwHibwdS0gDv6YGg8VWMPyb4hc3iFwTPEn+TZEN4jyFK4CSfl0jho+w/UCIpzBHIYljsEwlJ0jRqKh8KuZj2T98XY7dqlVrff31aGsPwznxeYCMfVHoKjaj5GdGkI/HVym/SDlwbFRwZWXl9juOTeqj2OsNdgTc135P9lNN6xr7LsBDDpPiFD6yFGq4VgpMxbQJ18f+AJPnX3hBl15yifFa995nb1N97bPvPjr+uONtHO6/735r8Mh+uTYUWvw/aREmJJaNFKUogCFUoMjI9TGWxYaPvFQALPeJcXriib4aPnyE0b2g9kEt4zwRV/B7io9MAtDU+BnXxf75+6fNPxkDwBmmCueCgT0evNwfJhTOtaK8XLNmz7bvcq4cixQJn2cpTeGG35HXT6fS9nP+TZEVCiLsCp4rxpRr4vuwTni5eYbWZnvkxss0Y/w4efwBFSh+0U+MRp/prAkSHFUWsmAiO7cK7oBygbC6VJdr63YVqmlRqUg0okR9naZOn2V5WfwOUu6gqmo6q8KXU6E8quVVm6nbPgeqvrZW1dUtTIzRuGQRygKFWzS3n1MwRAQSiUQtH2rphVUcMpdmT5uip648Sp54raUVAF7EB/FUTvWpvFKZgqUXErm8yqNhVUQialkWtZxuNEh6wWEyWAHN61cwFLK+e35/WL6wU1Bzw9/1AqRZ5aygGFcmEVPSot2sktm8Ppi8TO9PXiYP4G1dLmAtOAxjnjNHGOTkpBm3Dp06ajDphRLo/vGKNPKKUHYAXsjtACbcSV6Of9z6D+OmsrwC1IiGYDPwgFP8ATRoFvnVyK8MaCDYw+FEiQbgsU8KKa+++or1KYOvSgdahBNEYoACFDKMvJGf0nUWrifHQqzB39guwmKAsrblVlta5fzvV1xhFCTOAUoVER6FHaKq+ro67brbbsY7hfYGTY2ODZwbwATAIx+GZkTftTNOP8P2AfhVt2plNChEDzAD2Affg0JWNP3GmBtKVY9Le6i+od7oaRMnTtBbbw/Ty0OGGLjcc/fd+settxpdDsA/66yzTfEF0DB2MBVgPFBIA5gASMCdBpJdNtzQaFicN+q3Pn0etEIUFpSo7pYvX6EzTj/NWvhYC57zzjOTFyJdmolyT+ApE73DrwXoEG+sXLFCQ156ya6RwiMTbHFDXAHQwr+GEcLvoP6Rpyy2DAKYYV8A6BjW33X33XZ/oU3lMjlTpDF50WOOpp2MJ+PISoeiKoq6l158SbvsvIsJI6659lrjC3NcKGVrY635yA099OP4sVaoAugADJcFl6t62zp+sW638XHrE0l9v6hRvnSD/tYibB0kAl6PRaLfz1poAN25ZaXxfgORZor6MpqTSCu82YHq8fe/q3bFClupEBEmli6TO+BXpHlzLV602J4jJkpYDTT8NMEFbmEej+2XFkBPXHaEvPHlltMltZDNSnEEFKmcUhknvZDISmWRsMpCYbUsi1hONxz0qDwEkyEov8+rUCBoPf+MyRBEHBGWLxiWyxcyb9wCmex03PK5gC40OlIM5HbHzl6pF8YuUt4D6JLXRQxRjMqL4+Yo1dKZrDp2aK/BzzxeSi+si5wunR0AA8j0vMRENYFgQP2f7m/CBF4cXhr+BlB4sQAO+LlQoZhhEQ/AwQSUoYYhkiBSQlZ8+223W5SKgmyH7XewZeuAgQPsswAbIMiLvcWWWxpdCKFEkZ9K+/SNumykoUNftgmBCj++EHBGAXBazlCw4VwQCgCGgCT/f/gRh5sfQr9+T9pEAHAia+V3ABUqOriuUKzee+9d9er1gMl7O3bqpG/GjdOhhx2qIS8N0SGHHGq0NyYHQJRIFyEFVDYmDcARGhfih5eGDFGzykqLzAFAONCcNwAGsN9z77269567dfDBh9g13XDDjUZHI01AZH3wIYfolaFDTdbM2DB5AaAAGIDMuZ951llGryLiBVgRPhTBEMCFOcJ9RJ796WefGYj3f/ppa8vzt43+pmZVVQbeqxsaQfki0kUFR0R11ZVXGvgeeNBBRlN79RVH6ODz+zVgQH9decUV1i3ixhtu0AUXXaj77r3PJpCtttzKVHDwvOFW79JtF+Mt89zwDHA9dA8mVcSke8wxx9h4Ig6BDrWm2yM39dDU8eOMZ0oO0mm06PxtzRhN3ir5vLTmYbmc1+c/zLGGq20jHlVVlJkSLRj0mkdBQyyp6rKg/B6PImVB+UJuPTPiRx1/7pU695wzVLtypTbcaCMrNKWWL1Mmk1N5mxrjIcMGwAGM4lYR9s2XFp1XNqf5c2frsUuOkDe22AHdggO69DNrSOcstUAE3JguqAwFWjiiFhHSDAETSkSCAfNiCAa88vkCBrzwf/2BkAkkwuWVcvkctRmsN7i6ZoATazA2h6n1sjlNXxZTv8/nWDENOptFt3BybbP43NRtvM+JVNoog88OfNTcxtZ0K7EX1nCkAEG4koAKwEHUAagSueJ1AEcTkjo+AkQ5vPgs48n7PTPwGQNcpLIAD4BN1AQYoTAjMr35ppsN3ODfEiVD7Acs4KgCDrfffpsm/zDFGmJGoxFdffU1Fv0BVCjeSFnALcVXAH+GbrvsqqGvDDXwJpoG9OB1IsEFwAE5gIdzIMrj2DRDvOP2O/R438cN7AEBCPxE1qQoiPYh6hPxT506RXV19RZdEt3QbPLtt9+yBosAEUsw9n3W2WcZZxiA5JrgvBLB8tBi2nLmGWcYiF988SUGvqiyaHd00YUXWFGGCeKdd961XDDHnjNntnbttptRk2AzsEJAodWubTu7k5wjYgg4yvvtv7+27tpVn3/2uYEpUbPf5zeBBddPGgFpLt4ITA4ffPC+nn/+BZM9/zB5sp4bPNg40qtHuvvsu6+13inyhIliOQ8+R2SM2o7ojXvGyoF9MxEjZX7t1dd040032n0DwHkmUBZ6/T4TEiD/5hnis6QdGC+eB1YwpIxQphEtrun20A2Xasp3Y61jA9V46/tF9V2ArhP5Arp+j8sMbqCDTZq5UMNHT5BfObWqiihCJ1y5LBpF+lweCai6WYXxYgO0OvrsR51w7mW68borVVtbZ804sUJM1a5UPltQuGWVqRLra+ts4uDZtRbngBkw5iKVkNWShYv04EWHylU7z2nnA7OCdELK6fCAQgxecH0CxVtUkUDQJMDQxcJ+R6EGiyEUgKMbVJAo10eXirDxdYORShU8fnkDXovs8+mE8ZXTiZhSGOBAIUsXtLAhqSc+m6WlMToZO62EKMpZrOvol1fRxhiT9h3a67lnHlO7tv/qLv1r96cEur82Qk2/J1pEUw9wUXHlJdl333302muv6/QzztD7771nen3MUSgmEDECuryQAwcMtL5mpAeKXYRZkvcfMMBA4e1hb2vws4MN0EkTEL0RAQHsgBoR7p577Wmt1TfdbFPlsjlLEbDUJloi6qOvGCkPIi1yjhwLQOL/ecEBEl5cDFgQN1x//Q065NBDdMH559t3eOERRqD+6vNgH5soeOmR1RK5dtmwi14e+rJF+khjiSwBCMCKyJG8NCD19tvDLOXCBrAB2p06drTOvUc2yWzxZgBUaMx50kknqmfPXhZVM4FwzQgWSEfsv/8B+vDDDywnzDGYFLjGqqpmmj9/oU488QSb5EaNHqX27drbMQE4UihMQoDqySedbE00jz3uWH0z7hsDx75PPGFRMHlmcuaA8CcjPrFeZeSDW9e01rBh79jYcP3sj/vORInIAdEE+Ul63C1dusREGzh/nX7G6atWOsVrwL8BsEf2DciyGmJfTCBMrqgM77rzTrtXTFB9H+9r92L2nNnae6+9bfw4T2TSKB+Z/NZ0633txZo6YayBI9Gp1+Ux2TZ8U6Jdi+RcBXndLuvCEPT5rOD27lfjNG3OIoscy0MUlNwKuNxq26KlwkGv/GaI47cl9qBRc7TPkaRGrlAikbR7T3QYW7BA8URCVeuvp7mz5yidSimdzpjUnBViccHugFneous+5x8s1S5QzuVRLlswBgPpBYQZcHTpq1aXzKvpTPfzAAAgAElEQVS8LKKQL6DKCCKJgMoAW6/b/h2EtUB6Iei0BvIFwmZqjheDPGEFQiFrmimMedJxZRONSicb7BlLZ/Jakchq0Kj5mrwoLi890jwueX0Bp4hW5Bc3Gd6YOMJA9/FSpLsu0gsUq4jCyJ+STyUKJWqj8k1uj4gHySiKKMANgKCAAlATMfKiEQkBNKQUeHnxRGDB0qyymeVdWf4W7RXJX+LjShEIlzJyt+QSARI+C2izTZ8+rUlm3MkKS0SX5Jpx6iL6Jg1BSoPvsxEBskzfYYcdbelO5M3nycVSPKKCPu6bcTrwgAPNsey44443gOCaODY5ZSJZgBgQQNFGTpR0CT4KRM8U8diIqImgAXmiYyJAcsx8hheTn+MkhuQVcGHCGTNmrA4//DCL7uC5km+mMPXF559bsYmCGBMOtpRIaZH8kkKhaMUGKD/+eF9rKY+ZDSDFkr7z+p3tZQQwH3/8MfOsIMVCZNyxQ0ezsCQfW92qWu++866BNst67gleCFw/zwD3kLFiIxLneeDaf/hhsjm/AdoUBQEfnguukftHF2VWHUTupKlII3BPOD8mHNInTJBMsAA2KySeAdIMqB/32H13G7e12e6/8kIDXdSAlkOFX2p/JB+phibwCPo9CvjcFg2H/F7FkmmNmjBJsYaYykMh5bM5M7qJBkPWcQEv26rKkHw+twaNnKmaTXfS4OeeUXl5mfIUQaF8ITxIZeQOBpTPZJVKp81SsqqquQUtZg7OlqMtT1bzF8/TwxcepkDDIuXksVQHjAV4ugAvoMu7sjJBIS2ksM8RRkSC/O1TJOA1ri6RbjjIz8Py+b3y+MIKhSNm8ejyRxQMR6zlTyYZMxaD0o3GYEhCH8tkVZ8u6KWxCzVmDgwGWvSQ1vXITU7C/MzJN8NuNg8yte/QTs8Nelzt2pQi3XXCXlibB7702d8/AqwUyG/OnjPHCly0uWcy+G/fSD2QdyfN8u/EE7/3Om+/5ExNHj9OkUioCWyJbD3WN8zvdlmECxiTB6WQBk2Kpo+4dEHVGjthopSKqywYENwLik0Uv/CzJdINh3z6YvoyfTIrrssuv9wmCcuZety2NDfqls9n8mtWNr6maLHYuMyxYihYBD50yLN6v/dlKnfTV80RIsTTeTO8gcHgRLoFLUtkFQ2HFA4EbSLgb7pHREI+RQM+82AIBQOmmEOk4fMFFQo73SR85q8bdIqR+bSUTSqfjilRv9Kky7A6KNS9NXGJRvxYq2AA1gcRd94YGawQGC/zkHDhFllQ2/bt9eKzfUvphXUR6f7eF6D0/d82AkSuX48ZY+mA/xZF2q9dKcU9GAkU3yjIravtmnNO0g/ffG2VfJbH9Pmygpq7oKDHJ7/XLb/Xq1AQcAJssXV0hAVuT0gzFy7W+Enj1aYsoLDXq4Dfa5EltQzAMhoJmKJtyMiZ+n5pWhttvLHlbMnXR8vCqigrU2VllSrKKxQK+O0cSGt4oFC43QoGfSqrgFZXrxFDB6hdepaBvi3jXVI6m7dCGuDLUp70woLGnAIBr0XdUX/QADbsd6sCgQR+DGG/+e1GQmGT/eI4ZhTGaIV8gag5jgHGrkJGhQz+C5ia1ykRT5hfSGMmr0+m12rYhOVm2gPrg2M7Ea/LJg/SIQbGubyZNr3w7BMl0C2B7rp6jUv7/W8agYtPOULfjv5S4XBEbo9HHsmAl4jTT0TrB2h9CuOR6/dZZw48aeX1KZ7MKtYY17dTpirkyalj83JFrCGky7wXoBHivRv05RVLFzR1SUzzli4zatfyWFLL6pAMuxW0CFpyUwjL5s1BjIiVQlmxQ0OZL68tWnvVLOhxaG3WqcEBuxTfyfB5eL0uzavLikaRyIDDQb/9wf8XU3P+Lgv7VREJWc7XH6D1TlBef1CBUMSAFwqZx+eRq5B3nMaSMeXSjdYiHj+MunhaX89p0NBxi80DgoKfyYAtLcPKwGOAS5qG62jXoZ1eGFQC3f8Iwxscl2IxR2SAk1jRRvCXXlryhRRdINnjaETbHgota7sVBRmVlc1sKVTcWKqTm6VIU3QdW33fFIkoKlHw4cHn/8ntbrjBhkbOhyf6R2/kU7lu8sjkv7F0hBLGMnennXe2guSfsTFm5F5hYZBzhSZWFLj8GcdfV8c467iDNOqLTxRGjmtRLlEmsluKYXTVdVuxiBRAKOCxqBt6WcHl0bLaOmVSCS2rT6ghVq+2FWE1L6P3mUse5VXVrFxuDGjyWfl9Dog3xOOatnCJ5i2La/bitHGCm4Xdqop61LIMQHSbS5lZmRdQnRWUhrucdWwcyQYD6kwKsCvYKKYhkgD4uIY5K1PKuLymSIsEYCuQGvHZZIHrWNDnVlU57AaiXdIaAbm9IXkDIZVXVsoTCFsBkGOYt24qpnyqUUnAN5dTfSytHxbH9MzIhYplAdcmfrO5izmMC68PFojXIl0Mb563Qlopp7tOcrosC6G3VFZUKpFM2FINgGLJAXhQbClawlGwgnp12qmnWXuZj4d/bJQZljpsFJl4yYtKMYzEKbhARUL3fcop3a34ZGq2YHCV9LQok6UYw8/54/RUW2b74zzOOfscEw5svPHfrKgF4FLgwYrx/p49tcP2269SXxVfePi4b731ttG+OCcmiqeefkpbbL6F3v/gA2MmOAUZj1HQOCb/LkpiV5fvFoEfm0cqyBSeAFX+FKXO2BVSsYdyRxGJc6TgCNgzRhyDQiCcWMaq2LuNfbGPomE7x2JfxSaXnA+FQqhV7LOoqCt+B8aHs0R0pJxsVM5ptsn5XHf99Trj9NOtOMYx2dg/Y8J3OS/Oj2MU7w2f4eeckx03nbGcJNfLGHFPioq6dQWwP7ffU4/cT19+9pFCobDxZC2H63aAFtDxUZ0n+nURjbqsgSPeAiQsGxoBoZQyBZca4ykF3Hm1qy5X8/KocCQLetxmJg77gcIangfL6us05sd5FtEWci7zSyAfy1YWdKtFuU8toh6VBQB+p5CH1DeRIVpGdZY3IIO/6zFmBXU2Ilwnlxr0uTS/LmNG483KwpbPhaVAd2DOhdRCuKmQVh4OGRuD6N3rCykYKVMwFDFJsLvJwjOfTlrftGyyUal4gwU7jYmkpi1Pqv9XC7QyiZKQ9QFjwvPi0MbwdgC4kQG3b1ej5wf1U/sS6P7xijS4udCkIFFff931JimFinXUkUeaeTceqBQS4OfyUkOsh2pEhRyf3Q022NDI4TAQoG/xO6rVCBEArK9Hj7YuEtCLqHqvWL7cAADgoGfXY48+ai86ajE6Ttx4001WIe/Tp7dZNXIM/H2Jjq+88iqdcsrJ9nl4qNCeyCFyDVDGaPfy+RdfmAUh58cGRQ2QgzUAwCDSAAyhhMGjJfKDkXHMscfonrvvMeBhUoCy1tgY01133WnMCTjIqMqo1tOtAWUd5wzosySDzcExYAFQ+d9666569tnBdp18nwITQgY6cBx66CE2kcGAINJm0uA8YRVwrvRU69W7l0aNHGVdKQ47/HDjPRMtX/73v6tVdbWe7NfPulbgc0unC0Qe9CrjmuDUEtUythddfLEJM7hupMVMLlyHiSCuusoAGBYDx8VuEnobYhIYCXz+wgsu0LTp0413XNO2jZ4d5NzHLl02sl5y5G+h5pnL1p+0nXTY3vryk48VDAWMo0sUCehS5AJoCSadDuOORy4waOorKxLBFcjJ63Irmc3ZsxTyedS6edTa5YRcblWXRxUKegzoAMlp8xdqzrI6+UlhGMC7TFpbH8+pPunousoCLjWP+FQZdasiRM61yVEsm1cyXVAy47AVLPrFs9fJphqXGOBeHstpeVLGyS0LRezYRLmwLspCXstJw15AneZze63XG2Dr8YcUCETlj0TlDeCXi2cveV1yug0mC6arRmMyqTl1GfUfuVBL4zkrCjq+v85KAekv7AsD3WzOItyXnu2ndu3+1dj0125viaf7ayPU9Hs4qfBTkZkCQD/+OE2d1uukAw84wF5OqFV41cJ1xfAaEHyg1wO64sor7KWlBcxtt91qIPdgnwetDxe0IRRUUIEQQcCBLWruUcAB3IDID99/b5p9wJA2K5DQMb2mVxfUJqrh0KmIatkHwA8YAiwAFBMEAE96oV279hbF7r//ftbQEfI9dDbOBTB+e9gwOw680Ntuu92oZwguEBygvIPwz/USGX/yyadaWbvSNO5E3qRHSKtAJ8MLgjEA5DmX66+/zgD3iCOONDCH+sUxmldVmScDoAuwIsQAXNkHUTAR/BGHH2FRN3xeKGaIBPg9gMl5wHDgmgB8Is4jjjzC1F+AIuNKaufhhx/SNVdfY9xojg8o0t8MMISWBtAzEQCmjCXRLfsicmY1sWLFclt6M9EyrvCJmQDgUbNKQQbOsn3SxEkmyoAvzH3g/IiamWigGv6ZfsAnH7avvvz0I/OXJYq16NFSqYAuYWR+leqK9T4FIkDFNABN7WhoUgllqjHBWCQtPdC8zK9qXL7oU1YesIJabUNMsxYuNUtGv0cGVtTEOA6G5wgcEDYkUo6qK+h1qyyEfNejSMBjijhSCPBz6fzbmM6qIZ5TYzpvaQiidBpoQiOjmFYeDqgsjBw4aFJlqGKVYXLSHoX9jh9D2DpIIAUGcBFIVMjtJ8dLoRBJdM5EEoAufdPI68YTSS1ozOuZUQs1rz5jq07yudDHYC0YzQ7vCAxvMll16tBeLw5+spReWBeFNEQDzz47yExCWPLCp7z5llvMyANFGktjXnp6kPEiwlnFwIToCSDhxURptO122+qRhx9ZpUw7+6yztd/++xmfFv7tPffeY+oqQJamhuQ94dISFcJbZbnKCwzgEDXBkSUqeeXVVywfTDQFcMBNfeedYRo48Bk7L7itACBLYqeDwc42eyPmIG8L6PJ51F9s5FcRHgBGqKoAVKJoa5A57huNGTvGAB6w5byYiPg80mZ4s4DotGnTdf755xqXFnrUFVdcaRMDQIhQAP8Gok9WCUXQBdhZMQBUFH++nzTJlIBgwAUXXGiyXSJ0mm1+9OGHmjl7tgb0728cYn4OwAJutPkB0FF/0Szy/PPOM8AlumU1gZdxcSNSJcrmPPkswIhKD74s4844wadlrGk1xCTHfWDSICJGHMHYcm2ANOdLSgFxCNfBCoSqPh07mGz+rK37kftr5GfDFbBI12uFNMchy0RjxqkFiAFI01rlcgaaZuiyiipF+sDJX8ZiGSVTeTWLeNSqMmgy3JblQRXceS1eUWfiB0CZ6JWcLMkLAkXLixZcyuRzVnSj7Q/MhAxLddJnsA/CHpWHPZYzBtjSubx1jVgZI0rGlEcKBihqubSgNqtw2KfySEjlobBCXoqBUMa8ioT85r9AOx+6StCo0ucP2p9oeZX5MBjwelzKZ9NyZVNKxOqUSTRa+/iGRFJLY1kNHrNUM1emV9k4ck1YO7IqoKBHEZDUVdF7oZReiP3x6QV08MX8HLk9qEyozgAbokF8Br797jsTUKDjRzxx5pln6ZKLL9LDjzyqCRPGWyRHW5hnBw2yF/Cbb8bp1ttuNXMTIjXAiu+R1wWYOCa9yK648koTFSAvRmY5dswYc7YiZ8jyHyBqjwZ80CADeQj1RMn4BDABAESkNQDv7bbfXp+MGGGTBN8jzQEwEbX945ZbdORRR9l1sl+8BI486shVPduI9ovpEmwSAUjOE+EBAg/SCBTkWMLzOcANldWbb7xp/eGYfLp23VrvDBtmy32uecMuXSzdAugyEZBq4c/IUaNMPEL6hSj9h8k/6Kwzz7K867KlS7XBhhsaOKMU3GuvPbV82Qp16NRBX37+hXbaeRd9+uknpv6jcSMeCGefe66eGTjQlG5PPvWkqQQBac4D0AUYieCZrLguhBKkZUhvkFNGfMH5UYTkfiOrxuGNjXMYOHCAdt1td3315Zcm8iC/y0TGxARYL1q00J6HP8oKck2A+5Qj9tfXX46wFjcGZYBpLmepBWMH5Om766QBQF2nJY19zJoyIr3NZfOWhuD3aewP03B8pcqIRy3L/aoIIWTIWk8zn8dlajVSC0SmlicmpQELDLeuPGwErBKlDH/nHLtGhwcrS19Eg04EjFiDfC+90RqStElv6jbhkmYuz8iDAi0aMuMbJMAU08jrGq0tEFDE71WziogxLCimRcvKFQiWyx+NWq81u+Z8Tu58Sul4vbEYaGlf1xhXbbqg58Yt1bRlmSbGgnMdRT/dgtVynHx4u/ZtNXjAI6VId11EukU5Jwo0QJHlJyDGy4pPAUv3Xbp1M+ko0Q8R4G2336bO63W2aAlzlAf/+U9jByBpZWm/8cabWPqB6jKqK9p4A1YUhfCvxYSGttuwB4giOebV11xtLxAvOnlGnKjeffc9i0zJIQIYTmtu6ZxzzrWW55i/kK4AWAFyIlfSCkwULOXZqNoDkkTF5KRRS5GHBTBQZbHM77ZrN3XbpZtFhMhZOS+ukWu9/LLLLRJOJJPmcEYaBJtI8rpMHHjlooDbZJNNLRok1UC3hC223MJypUQNLMVR7BGNE2FTWOTYpAM232ILdeu2i6nFcArjGvkeUTJpiPPOPU/bbLuNTYSMLyovtlkzZ2mvvfcyaTXfY1+kXJBcE9EidQbwSRkgVIAKhWqNa0MdSIqCFQvnhG8FqRfUgOynyOhg8mJyYCLknpCu4fNMogA3aQueGcYMEP+ztuMP2ddAlyW2ywVDAL6r00YcOlc+nzWGAb8zngtNFXIFSwcUC1hEvlZEcv6yZ4/0QSTgVnnQZaIKL8Vki27VxDxwcsWAMH8sL2qWiHmlMwUl0zQzJwUhi4ABX6hkRL8cj8i3MkrnYYctgDotk3WsHjG9mbQgpVhWlmKoCIcUDQUNeIMeCnqo07B59CkaDiro9ZnpTSQaVSC4ukDCSS8gkChk40o01CqbSVmkWxvP6uUJKzVpCSk9CnpctVN0LViu2inEMiF16NC25L1QU7NuGlP+WS/KH3kc8sWkG8jVEhmWNmcESMMwNkwEa1PY4kUjfURz0GFvD/vDDdf/6PtzyD67aeSnn6ks4nj5oqCiRxlBnsMmdCppFkNCGmhSfWFUQ7RrnwNIvY6CDTpWwOdS2O+ynCwmOUS0Vmpqimz5t3kbNPEg+D4ADygDoUTERLuYp/M3BTJaulPLI7JNZRzDcjZobNg2Qm3jHNhyOZe+mZvQ3Nq0yq1HGmblKNICxlaAq9ssGlI06LWCWsjnt5pDKFSmQJgiWlOXYCgYCI7zaWUwMSfFQH43k9XKREavT6rTt4uSTWBL7puOEY7Vo9NRwvEmtvTCAAxvSi5j64Qy9ke/FOt6f19++aU9GPBgS9u/RqCYs+RFWpuNscQjgqiVFcB/+rb3HrtbsTNMtGZhGkt5p0bmtb5fiBaaWoE5OGd5X35HAS0IuPpkQOsALjxbrQJbY0I4PjAOrcuorA7oWoxK5Gx0L/qtQfni806uAnoYTSehivGjYMCliJ/eZE7kiwotls4pX3ApHCDn67Xz4ds/LExp0qKEyX7Lok5el4IatLXyoM86SRgYk9OFQhYOKxItN/YCBjhuX0AuQByRQyGjNPncZKMSWD3SxSSV1duTG/TV3IQs2814NXWSMJohmQk6W+Tz6ti+nZ4bWDK8+Y8QR/ynv5Cl8/u/PwL7HXyYPhj2ZtPC2LneJmx1SP70RXNJEa8M0AxofbIoNuR3UgOrmAhNUa0VxkxkYa3XLD/sIgOctySEg75N7dUtM9x0QD5jvr1+j0W+fA7KVSxJx1+i27xFvZURh/rFsj6ZymllLGvpCL4bDSHgcGnBiqzGz08Yh9YsHaNRM7tBWWfFNNzRYDfAYAjCYAgpHI4qECqXzxeWPxw2VVouk1Ehn1Yu2ah0os7SXql0SvFsXh9Oi+vj6TFrZGnsBSTBTV7ERdAlFUek+/wzeC+UIt2/NNKlck2hiao+jlM/VZbBSIAsX+xKgCCAYg7MgN+yUWmncEN++dc2ojyW11Tai+KAn34HChWtcooWjb+2z7X9PUwDFGC/RXH3c8fCIYxWMuSiV9/g3JKnpSjINm/+POvusSb90Pg8BTRoghTyis5pOMtRACR/S063KG75d2MAb5h8/J8dHe9+wOH69L03fvHUWrqk6gqKYuRoSRk4fFhLGWDuQoqgielQzGoabarJIcwi5iYKGkhrVDOT+JKwKLa1cYAX9gEpDMA0YADv5IIprmHdiGVjPElk6+SLq6Io2Lz274YE4Jw1ShkTQ2OyoG/mZJV1SRVRr0W1lVHsHr1mwlNl7dgBXSevG6GLRCCiULhS3mBUbj8SYTfhqlyFtNKkFpL11sstmU6qIZXTiJkJDZtcb3lnNoQkhPXGZSZFQ4ohn9N6nTrqxWf7qX27kiJtnYBuUVXFi8b/F5enxf+HLgWZHi4vBbAjjzxKzz032Li7q38X2hIvIAwDim4UWuDHvvbqq9aWmgf7p21ZmFUBSX5ePB4/41zgjE6cNElP9O27CgRYChd7OvHQUCwClCiIUeyjqLd6Lzdn9eloyhEZHHvMseZXWwQVjuXYAkKZcdRcHKOoRS8C+OpKr+J4FN/64jk8O3iwiUEo7LFf9lH8PtxY2CE/3Vb/efH6i2mCq6+5RrvtuqsZpbM/Ns6b/Otmm29uggXOlS4fr7/+mt586y373M8B5urnTFGOgufnn3+m6upWRm87+aSTLLcHgwIONWyRn44JL6b5r1oOMmcsBih2g54ZtOqZKY7d2k5Ya/P5u+/rrcmTvmuSg3M+/+r9i2lhdZjI0mMFK8fasQi0xKUGo6ta+1jAWmQ2NLmDOeaGzrbq/vOPfMHMyYv+jasKcxYNO/tFOkwkTTqCPC+teOiDxh/oaYCdk5d1RAlWgAO5KWDlpdnLM0rlC4qgSCNvi1GP1yM/0S+CiSapc9APo4HeadDGQpLH7xjhmNIMQUhO2WRcymeUTiWtrXom59KPy9P6dkHcxCRMIWYWxLnyrSbQ5bybN6/S+eecap1Q1nQriSPWcKSoqkN252XBD5dIlpcOiSxASVNDqvqwA+jcAC8WYIUR8GS/J3XNNVdbtHPDjTfoqaee1uQffrCWMPBC58yZqzfffMOUV9Cb4Ojefscd2qIpb4hvLXQuDDzuvfc+88Tl+LNnzzIl1YzpM4yN0KZtGx191NHGleUzVMsBFs7hqSefMo4wPdSuve5aA2qq9yiNaIczf/48uzZI/lT2YSSwLOP/YVMwicA1veHGm/TuO+8YL7ZNmxotXrzEolZEGitWrLQHEyEFnrZMNgccsJ8uvPAiAx54rYgrqqtbaurUH42CVaTdUf1//733NfCZgSZY4N9EqVwLLYJeeWWo0dw4Z86FP6jDiPKhebFKoEUSlDLYInShICKljRHj9kDvB1RXW2eFM8YFJgIrDZgJxWIa++EeIH0+7/zzrG8ZwgiYKch7T+neXQ319UZxM57wRx/ZvYaJwTjz/3y/vKxMd9x5h2bMmGnnw8oHpy1k2T0uu8zOC8ohY1va/vdGoAS6a3jPebEoTEFPgqu5cMECAzz6ah1y6KGmaoLvSjPJf9x8s/750EMGqMhhiWxp8bJw0SIDLlyfWHKyvKYwc1r3U/XVqJEGiDNmzTQKWSIRN6ECUR3gRDGMLgVY0JFKQGFUbIiI6IKUBdEGQMXfADwtbgBVzqOqWTNrgwNdinMiugbE+BzL7+7dTzED8WL3BKJS6E9ExhwbGhZAw3dYcjPb044d0ILvCrhA23rzrTcN1BCHEAUgzoCOBYcXEQnXC3cY3jHnBljDb8akG/rX7nvsYYY3gCvpEnjLgB/gDI8WoOLv4cM/1l133W1R94wZ07XXXnubYOXzz78w3i4THnQtRBCA45ZbbmFAj3cDkwlRPoIVuL5wbmfMnKGDDzrY1G0o3rbZZmv7fFGGzApmn7330QknnmARNVE6586zAAuC8+UzpCSYbI4++iibkKGfMV6tW7XW3HlzjSdMWyCM27kvpe1/bwRKoLuG95xlJqo0QIqoqn27drbchM8JgNE0kI6nE8ZP0M0336Qn+vUzqSoAh0KKyJKojVwp5H/ADY4svN2jjzpK06fP0IqVKwzkaG8DgLMPImhykO+9/74B30033mhLY6JsAAFKGC1oiDyJtAAQgABwgkcMsBFdwZUl7UG0jiACRRg5WyJaQB0whMsKyAFMAAnL/Cf6PqG9997LuuoS0e61516OKuy8c02lxec++fQT7bbrbhZRs9zmPIjO+TzgynXSWYHGlqjUaGD51ptvau68ebYPokkEFcuWLdfHH39k/0bgAXBC7WIFQZTMfujSixSY9joAMeNJpI+IA2oQKwT4xSjEUPmRi2UVQHcM/CbuveceA10mFH6HEo0ImetHQUYemEidv5nUOD9+zipg//32t7ZJTDLcW/ZPRM054mvBKoFxBfzJAzNJMfnA6QXg6YX3zrB3DJhRuyF2KW3/eyNQAt01vOeouogiAUH6YyF2oOUNpi+Q4Hnp/3HLP3TPPXfrhhtvVN/Hn9All1xs0VtFZYVSyZSqmlVp/oL5jvhh/nzLQyLphbSPOAGwRLm06aabWbTKyw/AAop8lhYzsXhcK5avsOivsrLClu0ANwqqXr16apddulm6Y+y4cXa+AADLdQAKtRxgTZRW7EjMJELrIPZHJI9CC5kwhjm4KeETgas+0enkKZNN7EGUDqgzMXQ/5RR99vnnpsICdG+++RbV1LS26I7ecT3vv9+8JwB6Ov+OHPmVSZgBLPK0/D/RPH8DdABR//5Pm1EP4o4Rn4xQ91O6r4p0MbJBqUa0ibT4mKOPtmX8ep3Xs2h++owZds2oi5o3b2GRLukBQB1VGxMB6jmOg2Pc7rvtbtJcCmTc4/POQ7b8uo0pkl9SEIwd2z333KtHHnnYQJhJBVAFdFH7AezYZiK24Od0dOae0oeOiYzC23XXX6ddu+1qQI/3A8Y5GAhxf0rb/84IlEB3DefaMx4AACAASURBVO81USB5WiIrluNErzR/ZLlelL2yvKTfE85jvJQoqr784gt13WYbM8NBgQVQsQ/yeuT6Lr7kEovQeGnxXiDqAth5sXnx2T75ZIT5KQCCADHLX45JpIa6jIgQoKFwRE6ZCBjFFhtRK/skh0jBhwaNH77/oYEU0SDHAlCJ6JC6Yk4DeAIMFLiIANnfhx99pNatWlmTxEw6rYMOPtgi9n/+80HdecedNtGwXCaiZCn/xhtv2oTBMVHZvfTiixo77hudccbpNgakaTAGIndLZ19a0BPRAlhE4Pycv9kH6Ql6xW29TVc7FrlX8qpMKqwSKH6QQiA9wGRSPCbHwJOX4seDfXqrZXW1mdnsuMOOjrtbWZm1e8dLg43vcu3wcFHHcb85B2S/xbEEZJlQAHNWO9vvsIONEekTJkCUi+R/UbI1b9Fcjz36mE2mXCvPDH8zyTJpoR4knfFbWStr+OiWPvYfNgIl0F2LG7J6ZX4tvmYf/T3fte8bCafYze/nj47xiuMK1nuNmxiSXih2ICbiXZfbz1fsixVy58i/xF4oMh9+7fwYZyLnn7I/fvq9X7ofv8RqWP37P2Vl/No5FX/vrARuttQCK4rS9r85AiXQ/T903ynmkVs8lXzsGvbeAkCIMImqidBK27obAfLSFEHXtqvvujuj0p7/ihEoge5fMeqlY5ZGoDQC/7MjUALdtbj1LMWxLiTHWfRjRUkGh5fiGLlVpIRU96EkUf3m8yx1Uaf9p24sx1luw2+lsk6R6ZfUav/uGshRM0Z/VVWevDU5bPLTJC0o+JG3Lbby+TPGH7UfTBI6F6+tt8MffX7Lly3T/AULrFD6a+mW33tsOpMwzr/FRY2UEu8JY/ZTVeHPnRcpIIq9UPaKSsE1OX+OQ+0DKuPChYvsnVyT463JvtfmMyXQXcPRgsoFU4FCDzzbO+643WSgJ55wgjER6JhAcWaLLbY0LivFI4phFKkoxlBs+U/doDVRHOKhp3gExem3PIx0iiBfCavgr9hgZcBXhsJH/pg0y8EHHWSFqz9rQ7SCEAYGBNS3v3KDFz1z1ix9+MEH63wCOOzQQ9X9tFNNybi224IFC4wOOHTo0DVyfYOBQgESgcza5MYB6ksuvVQXXXiBBj7zjPr17aeq5lVre7q/+/Ml0F3DIeRFdqrow/X228M0fPhHqqiotKgGWhgtcaiwH3XUkUY9wrwa1dNBBx2ojTb6mx54oLceeuifFg3AZYVCxIwN/5ecKp+nywCgh7j9gP33NwYC0RLc2qIPAraCvR/o3SRo6G5MBnqrYQwOv/eHyZPN76G8vEzZbM64weRr2RcNCa+97jqbADhv1FzwTR959BF9+smnOrV7d303fryJIRBuEDGiBDv//AuM2QCtioklm8nq5ltuNj4srAH2VeycAXuBa95mm21V3bKlXnn1VZM7A0AAIj7AsBe4JgAKoIQudvJJJ2voK0ONgcHLR+W/saFRLw0ZYjJeGAaAOhHbYYcdqoceflgtmrewMYalAIeaKIYVBtcK6MIsIYpnxXH66adp+IhPdNyxxxr1bsL48ca3JaJnouC8t95ma/W4tIfR+AYMGKhdu+1iLymUMKJGmCnrb7CBvv56tPXJwzMDlgPjBTMBXjNjxLnARIGzu2jhIrVq3cpoc0xmb7zxhnUKwbgeZR8G9fB7mZwxXk8mUzrggP31wvMvmDcxzBPy9Ox3xsyZNhZ8lvswY/p0XXnVVcYiobUSVL2iZy/dLfB3PmD//Yy7jZKRZwkq3tQff9RXX31pDVZhnLA6eezxx7Rs6TLz3L3pJufewLzYY889HMHIW2+q/9MDtMvOOxnvu2/fx02NyHevu/Y6nX3O2SZ+Wa9TJ/V64AGjOeLhzJjwfAwa9KxuuOF69enzoLWKmj5jup4Z+IypJLn3jAHUPcaHffK8wQ6C5170ikbIAi0PmuP999+nnXfupm+/GWd8b54pPs+7xPMD+2afffbWBx98aIKU555/Ts0qKu25Aay//OJLHXzIIaYEhWtP1MyzV2z0inx/8ODn7N2hOM0zxSr22GOPNY7979lKoLuGo0fkytIVWhEbDwYm4BRFiKQGD35WLVtW2wvOQwqQ8HsaI3p9PlVVNbcOwgARCjUEBIAWDyYAzAtK+5+zzzpLZ59zjineisqyLht1Ub8n+hmA0g1h0002tZQGDwSqKyhUvFg77bijnnv+eXNKOurIowzQaO5I48jGGM74KUuLzJ0zx66FaJaHlT9E8EQbRLzt27W33mfQ0niAUVgZ3ezYY51Ghub/kNNWW3U1gIGmVmROFEUF6UxGG/9tY40aNXJVt1+6JoQjYc2dM9eEGy++8IIOOuRgDf94uPFlX3/jdf3zwQfVu08fbb75Znr//Q+MWcGExphS+QfMMK0JhoL2MjNRffjRh9pk401MgICKDQAFdDkeURFy5QULmIjKteeee2j27DkG3lC8SEnQXgcgY7x5sTGKBwiI2FGawW/eeJONNebrMUaZi8Xi2myzTQ0MEUHwogO+3G/GD34xnNwePS7VccccpzfefMPUc0w0e+yxu50bghYEM4wXExzyaMAA8/jttqX/3UTjXvM7Uj48K1Dk+C7XTA82+L1Q/rAuZHIhncI5ME5MqByDfnFTJk+x75L6QBHZvkNHPfzQQzYBMunyPQB699120/ffT9J2222vkV+N1J5776k3Xn/TrgMBCPJ3Agz+/cgjj2r9zp21fMUKmxCJVg875FD1HzjAxhPKYO8+D9hzCH2Sd4S0G/eTieOfDz+krlti8FTQyaecYoDHhHDxRRfptKaWSowXPO9jjj3WnjMk1gAz9wyTe66VazjppJNNMMP3+Q73hHsJ8MIPRyVKQMF48CwxQTChYHTP6rVHj8v0dP+nzCMZg3q6oXCtJ5xwohnvn3TSiXriCae5KCrPolHVGkLH/+9jJdBdw5HrcVkPe9mJturr6jTp++8tYoWLSweDIsG+V8+euv/+nmrfsYOWLlli0SeRxb777avXXn3NHgZUZDwQADd8TWbaoloMuhdRBtETen6Agk4EKLR48ZjpETEQQUycOEE33nCjNXYEdLfbdjsNeXmI7bNDxw66+KKLTWXGg1VsU07nCyJCojxA+LXXX9MhBzvdJBBIPPnUU7q8Rw/jD/OQ7bTzTrri71cYSJMD43MAFuCHEAAwxxei2OmBF4vfEbkEAkEdf/xxdnxeSsaACWK9jp1MUMF5Ag6AD6ANe4IxW1lba+IHVhZETIAO1w23mcmJF5eJgvNo3bqVecaOHTtOAwb0t7EjoqRDAoZDTIo77rSjKekAUACSPCD/j3waIOLlQzkHOCPPZZLBu4IIn24HnBsrEKKrbt12NQYC54HAAwBkZXHRhRfp1NNONb41aj06FQOM0MR4gZk0iPqnTpmiTTbdRIcefKj6PNjHQBfFIc8PETXXyGoKEcaiRYuN1wuwAjAmSX7kEfkDAQMHonwEGEzcKOyYRPk5QMQGyKAYRNzB6oZx5DwARZSKnB8bIhDGietm7JisidD3P+AAuzY8PehOzQSPuIbnZvToURYJYrT0+OOPWZNGmrTCV+bZ5plGaHLGGWfa+HF9PBscm7ZNgB+TFgEH3U8uuuhiA0yi5NGjRmnPPfZQ5/XXt350fI7JCO+L0087zUCXyZEVJSu8V197zaJRzIhQbrKigp/NM0mQNOSll2w1yHkhlKEp7OOPPW6RuZkRjRljHh19n+hrKUPuNQDPBMq5km/m/WFfa+Lk92uQUgLdXxuhpt+zzOHh5qFi+UmOF0DgIUWwwEPEUpzl00PM4lt1tVmR3C9LVR4StsHPPWfiCUQIgCcRL14Cd9x5p5ndkMYAOHigINVTlMIGkuVp0R6Q5frUH6fag8LnATX+ZolLdMZkwEsI+Z5z5fe8qBt16WLLNl4uQJfC2RtvvqmDDjzQXkCWYS8PHWptg4heibQAAcCXCIsIYq+99zbHJdIRO+y4g5YuXWadfoloDjr4IHvgeWgRBxStEVm6McEAUOyXsWMiQZHF2JFi4WFmPAEXQBCF3yUXX2IvOS8rggUAkzFjQuradStrB8TKguiYZToGOFwf0Rjn66gIm2nTTTY2wAPwSeMAXoAj4EshlPHiHJkomEAROHBP8JU49JBDNfi5wRo4YIDuu/9+G4Pa2pXm8cDLyPmx9D/xhBNtKf7VqFHWUPS6q6/RwEHP2FgACEcfc4xJsRHQIO/ucemldt033nST/T9RLqALyAAWTCp19XUKh8JqqG/QMcccbS1n+AziHJvE9t3Xonsifu4R47HRRl0samYD4BhLoj2eM54fPs9qh8iYCJ6NiY9x4flmKc/YcR9JPQDI62+wvh595FF79gF0JisCiMOPOFwU0Ji4WFEceNBB6te3r84591w7p+OOO9Y8MQA17iv3momWffCMIxLiPaD2wfKd+3B/z/v19eivTVa++x67W9BA2oB2VdwT7g+AzqTMagkaHu8mqzTuN4EJkzGT3Sknn6J333vX3ou7777LGpsOe+cdXXj+BXr4kYdtAuIZtF59G25ogQ2BBMB8wQXnm9ES50w6gWasL7704u+OchnvEuiuIehCzuehAMSIPrlZPODnnX+Bxn/3nd0MgIEXBuDjhXhl6FCdfMrJevnloWYxiHUj7bBpxw4o4aXAC8LykGjmpBNPsqUyDwzRAQ8jx2XZxEvDxovCSwRIMBvzAAMgAPO555xjJitEN4BPn959LFdHNHUN+0qnbenJQ3XwwQcpkUhaRMeEcN2119oSkwiIaJtlJ9/j93gVsBEtkTPkhQWQlixdqpkzZtg18GJ022UXTZ02Tb0feMCiZq6PqK24YX7T+4Feqm5VbS5k5KMBQkCQCYpzJg/LBEOOGMUcLwTgQaTDUo8J7O1hb1v0hocuUTJAwveR9+7SbRdrGMk5XnX1VRo39htbmVx19ZW2XATYSf3wgrFxvUQzACcTFcCLuRETExMeqxKA4rbbb7fJCPUY94rJhrw594rJkXvBRAJY4cNx2mmn6q23WPLeYmPGGDNBk9pp1769nSPPE+AJSDAJksp56aUXbWwAZFICFDcBNSYr8o1Dhrxkrm2ku2rranXbrbfZz2+5+WZLY3H+pIXYWMZ3P7W75fZ5llhlFZuHMgnyMwPd2bMNdAF6bBS5Fp4RzpccObUIzolnv2OnjvZc8Zyz2mKcAUMmOkCPieXp/v3VsmULPfroY1YX4PwvuvBCTZs+3c6BDtSAdpH1c9VVV6pnz14WHDCerFho4sm7g+nT9GnTzBrzgV4PWJqCyZyAgsmX94RnEUUkkTa+Hvh7UAMBMHnemQCYYFmBkeogqud8i+8q95ufsVpkRUUaj7EpGiZxrAf79NG9992rNm3ariFi/PLHSqC7lkNItMANXJ2CwwPMC/JrG9/lQV3dL3Z1/9effp+bz0Z0tPrG8haQLW6re/v+0jmkM2kzM/3pvn7u8+T4AAlyoiz5Vt9YWrL9nOdt8XO8TEQeRFmAw+obxQhAvEhJ41r+naH6T6+1uC/Og3tQ9MQl/fFLbIGiyozlIlEn0uXDDjv8/3NevMiAf/G8iC7Lyst+7ZZavpw86ZpuKzlO1b8q5r9075gMipPdz+2ba8pkMwoFnQkxlUya89wvmaozPlzbz903olXuNaC/OrXxp2PPyoiJkUiYyJrVEZPYT7eiSf5Pf/5TRSL5YPwyfomeyHP49ya3uQEDB1o0zErj1zbu5eo0wd+qBuV9JcD6o7cS6P7RI/p/YH+kFVgWk8YgilvbjeUkuV+W3n8mR/bXzpOl8+ivv9bll/VQsAmsfu07/wu/h1/NMp4JaU14toDn4489psOPOELUCNbVxsT64osvaOTIUZafJkXxW6iM6+r8fut+S6D7W0eu9L3SCJRGoDQCv2EESqD7GwZtTb/CsoaiEbnCf7esJ29LnpAo47cqh1jSsZ9/l+ZgucTyngLGrynOyAOOH/+d5RQ5J5a7bFDHWKKyXGVpzJKef8OI4NgsP3/rxvlzjozDX63m+q3XUPpeaQR+bQRKoPtrI/Q7fg9QQVu67757/y2hGroS5uQUIH7rchweI/spVqSpJj/5JMyGc4yKxZKQ4hZ5wmIR6ZcujVzyXXfdqX79ntQJJxxvVXEoUgF/QO3atbWiDtQyrg/RAdSqfffdx6hyv8WmcM6cOcbq2Gfvva0o03/AAJWtlrP+Hbeg9NXSCPzHjUAJdNfwlhDZUcGdN2+u8V+Xr1iuAf37a/Mtt9Dhhx1ulV0KahQfKB4RrRFVwlLYtVs383KlSg7dBa7lVl27GncQlRhkbBgA++23vzp0aGcgNmv2LOMQ0sIH6g450q237qp0OqPvf/hehx5yiHr37mNn37nzetZ5gu4O++27r3baaUdjJkABA4Sh2Xz66Wc6/PDDjD7DebBvol34quRgYRpAv6KiC0Vrv/321THHHGttiABrwPbJJ5+ya+Saxk+YYNQoqF4LFy4wNgETDNfPWMEQgFXB8SiU0aMs3hgTJuTTp0/TlClTrZp95OGHa+SoUbqVav511xn9B9EH1WcKcX+1lHYNH4/Sx0ojsMYjUALdNRwqFEcAGGDA8pyEPukDijN3wCG87z5bikNfguIFiAI+mI1AJ4MPut3222nB/AUGJCiO7rn7bqNIIYyAEgU1iu9DMYJzSiUacvrOu+yiiRMmGNmcajnUqZ122tmquYggpv043czBMUqHvA+ZHMoL5wFtBgrZx8OH65STTzbAhSNJJAyFDAI6EeuHH3xo9LMzzjzDyOdQ3kKhoO688y4DQcB077320iOPPmrAyLFRnPXs1dPoVRQ94EwyLlSda9q0Uayx0ahuTD6AN73fKiorTZ330UcfOobomYxVpOGfXnHF3/Xww49o++2304gRnxh9CCpTaSuNwP+lESiB7hreTcARSSZRJ5SoV199xQjTtMVBwoiyCy05KirI61CtADO+Q8txuLwAIaC02aabatHixQa4cDWJdFHHwInFGwFQzOdyxsn86quRxhWlVfXVV12lhoZGDX72WQWCQVPPHHTQwVZ1hrD+449TV/VMQyzBOfw/9s4Cuqrj6+KHhATXAH+c4NJCgeJa3IM7FCguxUoLhaJFirsWL+7u7u4Q3DUQ3Anwrd+hj49SwcJLIGfWyorde2funvv2nDl3Zu8JE/6QuHHjvdjV5FVcNROoi8ic/Ck/x4geXTJkyKgOthRSEayPJXqlLbSL33nDTZqBcxlQIFn0B9zd3KV1m9aKA+t1WX9LpMsx6CKwVIvlRVGiRpXSJUtJ/ASeki5deh1owAQMWPzOQnlWTLCGknWrrMlkJ5MVQ+BzQsBI9y17k4XbRIZsjSS6RauACBIiYk3qgoUL1PcKomIvOgutIV3WM7K4min7+g3r5dnTZ7omkmuxGYFIkCiQHTb9+vbVRf4snif6ZVE+pMfOJ9ZIZsueTa76XNXol4XsRJ8shP995Egp7uUl5EbZ0cOWVzZvsLlg2IgRkjF9eo1sycVCbhAd98P5c+fO1ZdftIMlXhQW+LNBgWiXQWT0mNEydcpUJVLui4iYpULkkNE5IJrHPodBwBGlE/VzfdaAsri9aDEviRQpooweNVrixIsjadOk1cXtHI+oC2SNiAuL+9n5U7NmLSlZooRuOEBJio0nVgyBzwEBI9237MVNmzYqEfCSCTKEeK9f99XcKeaDe3bv0S3A/fr1FU/P+NK0aRM1RyxQoKBGmUyx2dPONk9eZJFiYGcZL56InMmbogHLFluEYMjPQpzB3YLL4EGD9TwiXlZCOARS2CbLLqQ7d+9IpYoVNeqEFBGmcWwLRmClQ4eO6sdG1MhOKCTu2H4aTJ7r7ji29OJUy7ZICgRPvnnXzp26h33osGGabyUqJqLGOJJdV6xWIEVAjpfcMKQOcePomyhRYnVHRmgGcoVYwY7oGyKOEiWqZMmS+cVuojZt9NocR857wMABeny2LFll/oIFGkGzTtOKIfA5IGCk+w69yHT88eNHShiQKNNnXpg5drzwYoqfKY4lWfwO2fDlWE4FsfAz238dheO4JkulHDuRkM4LGTKEEi2F+jmHJVzjx4+T3bv36LIt9Ai2bN6sO5Ko17HLibYiROIQen51Zw6RL8eyWuL1NlMX586aNfulVsHrO6euXvVRo8xXl6g5rvM6pNQD6bOLipd1r9bnaBNY8jOD0as4vortO3SVHWoIBFoEjHQDbdf8d8NIAaBShbYtqlZZMv99O+aH3hovuXiZ96Y1vR9aj51vCAQlBIx0g1Jv270aAoZAgCNgpBvgXWANMAQMgaCEgJFuUOptu1dDwBAIcASMdAO8C6wBhoAhEJQQMNINSr1t92oIGAIBjoCRboB3gTXAEDAEghICRrpBqbftXg0BQyDAETDSDfAusAYYAoZAUELASDco9bbdqyFgCAQ4Aka6Ad4F1gBDwBAISggY6Qal3rZ7NQQMgQBHwEg3wLvAGmAIGAJBCQEj3aDU23avhoAhEOAIGOkGeBdYAwwBQyAoIWCkG5R62+7VEDAEAhwBI90A7wJrgCFgCAQlBIx037K3MYS8fPmSHo1bAh5lFy9e1O8hQoR4y6u83WHY5WDx7hnP8x9PwDgSnzRcGPy77rdr4cc5CpeIM6dPS/gIEdTR4r+Kw30CofVr166pQzOOGv9Vzp07J+7u7nqso+CIAZa4c2Cr9Lb9efHSJXELHlz7wBnF4aChz4avrzpMW/k0ETDSfct+mzFjptSuXUttdvigYfCIbXiHjh3UZNE/y7Jly9TjDKvzfyqQDJ5qXbt19fe6/fM+3vVa+MBhRtm9R3cpWbLUf56+bft2WbtmjRQrVkyNP7GE/y+ihljz588vdevWfWnASQUQLVhiPY9pJpb1X3755RubjpHm/6JHl+bNmr3xWP84YPmyZXLu/HmJGzeuDB06TGbOnOEfl7VrBAACRrpvCTpmkgMGDJAFCxZIjRo1lHiJnPr26SOXLl+W6dOmS8WKFSTnN9+okePBAwfku+++k+TJk0mf3n3kmq+vfkAfP3kiffv2lbRp06rNOJEXBVvzKZMnS+EiRcQzfnxZumSJksTmzZvVMy1rlqwy4vcR4hHFQ8qXKy/Va9SQwYMGaZQGOZcvX0EKFykswURk4sSJ4uHh8cL+fcIfUqZMWXUZxi0Yk0fKtm3b5Ntvq8qwocMkQ8aMgvHmo0ePpW69ehI5UiR1IR4yZIhEjxFD6tapLUuWLJWrV6/K5cuX1XQT7zXuI3z48OpkjHsx5pFY02OdPn/+Avn666+1bfieYaK5YtUKuXTxkppZ3rx5U1atWqXOyHxhCQR5Dh8+XJYuWSz37j9QA8/s2bJJlapVZdy4cXLv/j0pXKiwugNDnvRF9+7dpU+fPpIxY0Z1DsYgc/ny5TJ9xgwpX7asFC1WTO+3Z48e0r5DBxkzZozEjRdPBg0cKClTplTCrVixotSrX18GDxqohIaH3ejRYyRnzhySO1cuWb12jTosz50zRypWqqT1XrxwQb5KnVp96U7ieHzihLpDQ9i0yeEHx9/w0bt754707NlLgrkEkyhRPCRzpiyyZesWqVe3ngwZOkQHD35fsniJVK9eXTJkyKBGpFyXNnL/PAsYj/I3SH/Q4EGya+cuxQIH6hnTp4vPtWsSNkwYady4sRAoLF+xXIoVLaLPwJtmAm/5UbDDPhABI923BHDs2LHqpNuuXTvp2bOnOtceP35c7df5cKRPn14NIrEUh2hcXV2ElETmzJlk2rTpapXOlHDr1q3i4RFZdu7cpdfjA8+HqFChQkpS+/cfUGffVatXS8mSxaVZs+bStGlTtTtnKuzj4yOFCxeRLVs2S6VKFaVvX+rOIKtWr5IVK1ZI4kSJ1HHX2/uwXqdX716SK1cuWb5suZLM4SOH9bypU6fJokWLlJgbNGig7cbpd/z48RImbFj5oXlzwXxy7bp10qjR9zJjxgzxiBxZSbdgwQJy4cJFOXLkiMSNG0eyZMmqZFarZk356U8r9Xnz5qmppkgwuXfvnqRJm0aOHDmqBFW5ciUZPHiIeHkVk6fPnsuA/v2VvHEFxtIdMscCvkiRIjoYUX+nTh0ladKk6qCMrT2YLFy4SLp16yoNGzZUA03wr16tmhLu11+nlRUrV8mK5cvV0Rgn5j69e0vHTp1k4MCBet8cX6pUKdm4caPU/K6mDB8xXOrXry+/tP1FLekXL1osNWpUl8mTp+gACkadO3dW3DDlzJgxg5w8eVK8vb015cQX5M9gQRu3bNkiGzZs0EGGZ4a20wfr169Xu3kG8R07dmhbeA54xnLkyC47duyUUqVKy4gRw3UgI/VBGmXnzp1Srlw5rb9subIycMBAwe153br12ue4VNOHDGbff/+9DBkyWL75Jpc8ePBAB1AGYisBj4CR7lv2AdNXLMqJUBMkTChNmzTRaCNVqlQyZcoUJdXTp09rFLxm9WrxvX5dHj16pLbnPPBEqxA1ZJQwYQK5ceOmlCldWkkKQiNa48NC9MyHcsKECVK8RHFZtnSZpjGIBiH3ZMmSybFjx5SgiPimTJ4imTJn0gEAYuFDumvXLm0HZMOHf+++vRpJESEzOBQvXlyPIWLjfmrVqiWjRo9SEgofLrySO4QA4UGsVapUlfXr12k6Y/WqNXL27BkdQLjvUKFDSedfO0vfPn3F76mfuv6GCx9OieLa1Wvqghw2bFiJGCmSPLh/X6NirNpLlCgh5KbBrVevXupYDDaDBg3S6T/W7ER29erVU0t42gZODEyUWbNmyahRo6R379468HEvLVq0kGu+1+Sw92G9T3Dq17ev5M2XT7Zv3679RTTduPH3cuLEScV87ty5ar5Zs2YtGTnyd8mQMYNs3rRZ1q5dqxGkm5ubXodInFwqbszg6uLqIlGjRNU+/+abbzQXTJTOcfRB1apVJV++fDJn9mx9DvsbbwAAIABJREFUXsqWKycZ0qWTWnVqS/p06ZXAhw4d+pJ0iZAXLlwoOXPm1EG4YqWKOgA983sm1WpUlzBhQsue3XukSNEi0qN7D0mYMKHEjBlTunbtKpkzZ5Yc2bMLKZfJkydr33MdBuHr168r0fMMOVym3/KRt8M+EgJGum8JLFEKHyo+vBSm2pBi/nz5Zdq0adKwUUM5dfKU3L17V7Zt3SrFS5RQEmF6efnKZdm5Y6d+eEknENVwHB9WornVq1ZL/Qb1pUP7DrJu/Vrx9EwgixcvUqIkDUDkxLEQFUQeMUIEmTtvnv7tRd2NxPvQIY10EidOrMcwNT569JgsWrRYRo8epZESURDTU6I5ItPWrVtrlMvfiHB3796t9wZx5s6bW/Lnza9RYLZs2fR7jx49ZOnSpXLi5ElJkyaN3LxxQ6ZNny758+WTKB5R5Lfuv8mPLVpIt99+UzJYt3adRI7iIcmSJhXX4K6yauUqJQSIHqLlJSCpkNWrVysxMEMYOGCA9OjZUzEC844dO2okyAAAQUJ4lKlTpkrPXj01KoZIZ86cqdEv5ejRo1K/fj05dOiQfP99Y42QaT9t69qtm9SsWVOjXTCgDefPn9cBFWIqW7asEj+E2L59ex3s7ty+Lb1699bUDBEqx+3Yvl0ie3go6ZIGYmAZNXKkxPP0lPPnzss3ub7R4yC++PHja9rmqo+PDjrgDT7MdH7r3l3q1akrVb+tIgsXLpYffmiuM4IECeLL2XNn9Zk6fPiwDpjbd2zX9owaOUqyZMki+/bv0yifdpGmmDtvrhK1Iz3x4P4DCe4WXPr27yvTp06X+/fvK65WAhYBI923xB9CILLjw03hZRZRGNNgpoVMJVOlTCVexb10Chondmx5+OiREiWkST6N6IfCS7KwYcPIiBG/yxdffCEPHz7SqGr79m0aoUCORHVETEQ3/Qf015wskRlTRMcHnw8bxEHdSZMlkxHDh+s0nUIkPHXqVE1LQD716tcTPoRMk8uXLy9VKlfW9vFWnP/NnjVbSY1CPpIp/d69e5SUsmbNKqdOndJ7Zbp8xcdHIkWMqB/w4K6u0qVrV43wIEgiT4h18qRJwht+Ijrq4PvKlSs1yk711VdSsUIFcXFx0Yh58ODBSlpLliyRMWPHysQJE6Rxk8ayYf0GiRUrluZIIVZIjAiPwrScCB2CIWXTu08f6diho2TNkkV27NyhswUGIHBj2k9kD25gTxQPvpEiRZSePXvLoEEDFRMGgFatWml/rVmzRmLEiKF/Y+BjwOGLe+MZYCbCizsIG3yIgLlmnTq1pVWrn7W/IeRly5dLgvjxdbDmf64uwRU/BtXWbVrLlctXdDbQu3cvGTt2nBw4cEBTFDw3pAyItAvkLyB58ubRQYW0x/ETJ+TXTp30/nkOIXIGaO6LQQis06VPL/PmztXUArnuYsW8ZMyY0Tp40VdWAg4BI11/wv6673WJ7PFimdOdO7clTOiwOgWl3L5zW548eiweUaLo77xEYjrNB+rVwvT1v/JunMeH2/HyzXHudV9fjbochZdrkCvTWl62USBYpve81KE8e/ZUnj599rc2OK5BioFo3EHi/wQT7XV3c5NwfxL9Px3DNfiQc7+vFr8nfpoKiB49+r/2AIQCsUHO/1QYHCikB14vvr7XNXf+b4W2RwgfXoK/1geO499U979dd9bMmbJo8WJ9eQj5Q3KRIr7A/Mnjx3Lm7FmdoUDCkDqzkleX/b36DBCZgl+0aNFenP/ksbi4uL58Icb937p1Uzw8XjxXrxf+zzsA6jGi/ddHwen/MNJ1OuQfv8Kjx47qSxbe5PMSx4rzEDh75oz0HzBAXx5+W62aZMmc+S+VM3CSeydqJe9tJeghYKQb9Prc7tgQMAQCEAEj3QAE36o2BAyBoIeAkW7Q63O7Y0PAEAhABIx0AxB8q9oQMASCHgJGukGvz+2ODQFDIAARMNINQPCtakPAEAh6CBjp+nOfsySIHV3sQvq3wqJ51lAiUhLYi0oKSjBdU/vw4UOJHTv2OzWZbc2so2Wt6IcUtu1u3rxJF/qzgYSCKhmbHtgwwQ4tdgmyWYGt2WxOYEMHa13ZgMKOtBc79XJ+csIvrNVlMwi79lhnzWYYcOAroAoaHGw9B3eed7Bml6KJ6ry5R4x034zRWx+B+EmHDh0kWtRoKjTzb4WdRLdu35apU6b8beE/egRvenDZ0vv6xorX63rTddj8wKaD1787rvPs+TNxCeaiHyy286JuduHCBd027CgOjdd/uk9HG1esXCFhQodRfYDXy7+dz4D06oYHdmmxZRkyhWjZrZUy5Zfyyy9tVYuB7cts4wWTZs2byZrVL3aT1fzuO3n2/LnqX4wZO0aCuwZXYRx2n31KBe0Jthqz7bxE8eJSpEhRFeHJkCG9Dt4OrMCT39/0bPjHvbNDE8xRn3v48IFKnSLEw8adp7TpXzad+Efdn/o1jHT9sQcRpOGrYIGCMmz4sH+88qWLF6XR999rBMaWVGQE2VaKlB8frj179ohXMS/J+U1O3R6KpB8kgZ4Ax7LDiN1M7MEPHz6cqnihR4CEX+lSpZWwDxw8IMOHj5D/RYumW0QRUOF4tu0SgaOfgC4wH1AW6KOFwBbWePHiSenSpfU4oka0W/kQIfYD0Z07e07FddAnmDRxomTJmlW38c6YOVMyZcwo9+7e1R1XED47sTJlyiyxY8fS3WhEahcvXZSnfs/kp59ayNKly2THju0SPXpMVT1DWJxZAlt9iaJQ/8qRI4di+NNPP0niRImldp3aqkOActjuPXu0rWyLBRswiRgholSrXk3bD8mjroYoUPHiXpIgQULVvti2dZt0+62bP/a6cy4FLoOHDJav034tN2/dUhlHRIGQsWQ7OlvG0XQg4kQwiP76mIUt5ggNIeOJahx6GWxD7ta1m4r7Iy5E31j5OwJGuv78VKB5gL7u6FGj/vHKc+fOUVlHCI8oDRWotWvWqlziipUrpWjRYkpoI0eN1KkkuqhlypSRDRs36D59CA0SRnwnRYoUOt2HXBCbYRfac3kudevUlbx58six48clTOjQutcf3YBatWvJV6m+0vpU2GXwINU1GDJkqEpLIjyTIkVyJcwmjZvIuPHjVCmLSJJp5InjJ1TspnPnX3V/P9F8zBgxdXcVwj7cy4rlK+TEyRNSpGhR1ZDlK268uDJhwkSVJdy8aZMkT5FCZQorV66souEMVJAjmrzLli2XcOHCqsIYuhIUdnb93KqV3q+jgAEf8hPHj8uSpUt14IkQPoLKM6LmBmF37dJVkiZLquI6iJUTpTdq2FAyZ8niz73+8S9H+3PmyClHjh5RomVArle3ruK8cNEiFX9ncIQIGUjRbXjTjOlDWs3AhmAP2hipU6dWNbrQoUKJ39OnqimM2BOqeW9yAPmQNnyq5xrp+nPPobd74cJ5GTVq9D9emQ8+eU6mgrFixpIsWbOovgH78tk+mj1HDrly+bJ07dJFYsSMqQ8v4i3kI4kG48SJLd9+W031UimQIQTTuUtnGTJ4iEaLiKMjyEL6gHMRkoF0+TsuFyFDhVRRlUmTJkrr1m0kW7YXJAVBxk8QX6NpiBCRGSJwImXyokTpiLFD7Pfu3lPCpHCcqqldvqxkygdxztw5kjFDRm0DvyOVOHjIEBk/bpzmV+MnSCC/tGmjwjwMAHxwiViJ/kljQBgon6EZgBgQ1+deb9++rdPYadOmSt9+/eT5s+caNS9cuEC1dPft269aF25uwSVSpMgasSPCQyRPpMtg8akWRG5mzZotu/fsVpU0BHwQ2yGVg/g96SqVhaxYUUWXPmaaAYLnGWPwY7s5gyZbn4lwibr5QiyIPLSVvyJgpOvPTwQqVQjOIA+I6hYPocNHi7/Xq1dXOnfuIiLPNSdJVMD0nik4xICSFx+eJn/uzeclBZEsUzVIZ+26terCgJJVuvRfy+NHj1VNi8iD8/kAQlBNmzVVicmQIUOpJOB3Nb7T6SdTcnKAyCUyRSQHDelBfqQ2EOdm2o8GMMTONJ2XVUTlN25cl+TJU+i1+vXvp4phFO45Q/r0smPnTnni56dC6pzXsVNHnfLTfiQOmSKjgQsx8FKuSdMmGlEzIPDh7N+vnyqT8bKLKBdtWNqKxCMvjyAZ/o4YDapk5KNJPYwfP04mTpykmOGxxrVx8qCN5B6RaVy/YYOEDBFCdXY/1dK7T2+9L7CYNXuWtP75Z6lerbp4Hz6sgxYzEgY5BjXSOR9T24F+YICkX8mvhwsXXl9oUj/PNM8iGswR/xT7+VQx/xjtNtL1Z1TH//GH3Lp5U4W/8VRjCozYNAVSQ4zb8TIKYiZyQ3UqQ/oM0q59Ozl8+IiULl1KoxWHuhZTRqbmkBwftCNHj+r/iU4RQfd78kQJGW1VziGq7D+gnySIn1CFvSG1y1euSNw4cTQCIXpk5QRRMC+ZFixcKGPHjBZPz/gqF0iaAc1dUhiIjE+cOEHixfPUcxggSpUsKbNmz345mHBPTOH5kDPdPXf2rH7wv0r9lXyR4gudYiIxSe6RqBsxbeyA0IP1ueKjkSipA/6GzqxDfYsBgeiegaRTx44qxh4nTlx9acM98HKN1QpffJFCokePoQMJKQ5y2aRqwIj8NfdCveSnuf9PtcyZO1c2/alrDCbMqhAuRwo0f7680r59B8WqZMkSKsr+MZXFSB04ZlAM+KSDmEnRJmZbDNjk5a38HQEj3UD2VLwu9YeWKxqpTPcdLrbk816Xd3z9Nv5rZcE/3fLbXJPzGCh4UULU+V8fapY5EY3+UyF9wWD0VapUsnjJEiVsR+7v1VUXr9/D69hwbV5IIncZVMvrKz3eth8/Jl5vWjnzMev+FK5tpBvIe2ndunX68owpekAX2sF0naialQ3vW7jOsqVL5ZC3ty7hehv33fety84zBAIbAka6ga1HrD2GgCHwWSNgpPtZd6/dnCFgCAQ2BIx0A1uPWHsMAUPgs0bASPez7l67OUPAEAhsCBjpBrYesfYYAobAZ42Ake5n3b12c4aAIRDYEDDSDWw9Yu0xBAyBzxoBI93Punvt5gwBQyCwIWCkG9h6xNpjCBgCnzUCRrqfdffazRkChkBgQ8BIN7D1iLXHEDAEPmsEjHT9uXtRDUOMJmTIkP94Zf6PQMuNmzclVMiQ/yoK877NQtcAXVOcIRCkQXWK3yNGjPjykg8ePFA9X/8UikFmEeeLjykn+F+YcD9nzpxR4feAasP79pmdF7QQMNL1x/6eO3euikfj5oA2bNx48f529Z9/bi2lSpWUnr16SauWLVUq0T8LCl6DBw9WiT2EwDHBRKqxRo0aL6uhnahzIX3oXwVix0kAJ4qAKOj0Llu2THVdkYeMFi1qQDTD6jQE3oiAke4bIXq7A4gesdXJkT2HzF8wX4oWKSKt/sGloG7depIwUUKZPWuWuh+gD7t61Sr5Ol06jUrxAMOrDMcI1LdwBliydIla5eB79aq61+nTp+TGjZsSLVo0OXXqpKRMmUpWrlwpCxYskHTpvpZ4np6S7ut0qmWLU+vESRPFM56nILuIZGTSpElVX5bvFKJw1P7Dhg2nA8PevXvUmNLdLYSULVdWf0afNnu2bJLmz8GCCHfBgoVy8dIF2bhhowqOT548Se2IKlSoqJE83m7YuaD/u3XrVm0v39G+rVKlit4zbeB3BMiTJ0+uThmbt2yRb3Lm1GMRyN64aaOcPXNWypUrq2LrCGWDB/fQvHlztahBgxcdV4wcrRgCgREBI11/6hUIE4cFvLrwOSvuVUwFxl8vDeo3UEscojIsT6JHj65i3IiFE31iKXP1qo8kSZxEtm7fJt/k/EYWLFwg+fLklWAuLioE7tCx3blzh/zxxwQlqTlz5uj/kIKkHThNQKwlSpaQ/fv2v0wnXLhwUV0qDhzYJ3ny5NX6RowYoVEx7hEhQoRQZwaIf9369ZLqy5Tqy4Uty6KFiyR9hvTqFtCnTx8lPKxzsG3B8BKRdrzWiK65HtN87g3SRdQa5whcJkgBPHr8SF0lSIc8ePhAateqrR5pPj5XpWHDBnL9xnV1lQCjli1/ktix48iGDRvUWihECHc1YPTw8NABBXPEPHnzqHEmmPft0+edreL96TGwyxgCb0TASPeNEL39AZAHppC4GUydOk2iRo3yt5Pr1K0rXl7FZPmy5dK/f3/9PwS8Zs1aef78mbof4PSQN29eOXzksEaVGFkSMRLBYRTpKETX+JNx3hWfq5IoQQJJ8eUXsmP7DhUbR2gc/zWI1ffaNRkydKgSNg7Drq4uUrXqt9KseXMZOGCAWt80bNRQhg8brl5lvXr21Lx07z59ZMqUKWp9jgUM7cIupmWrVhqFEllizYP7BY4YtKVbt9+EtuHwgKULbhY4WOAOwYAAIdepXUcSJEygDr/hwobT+9izd486SXAdol6i17Fjx6olT+YsmdXG6H/R/if5CxSUbt26ar1nz56VbNmyKanjf4ZXF04bVgyBwIqAka4/9QykBYHh5EtOFc8viAqRbl5qOUqt2rU19QDR4kNGIR9atkxZCRsurDpEYKFDJEnkCPERDeOvNmvWLOnZs6dEiRLl5UswIkfSADly5FQX3+49usu0qdOUuDGOJJo8fuK4Rpu9e/WWQ94HZcWKlZIsWTIpVqyY/Nz6Z+nfr78SIW7BPbv3UHtz8r686GvXvr1MmzZNI8uTJ0+q7Tf1cA+e8eNr/pSomNQBxMoLOwiQe4IwuUeInuvh0Qa54pEGeeOEQQ6YgeG7777T62KmCNneuX1b6tarp4MHNjDlypeTGNFjyOlTp9UqiJd2Xbp01nZh7/PCV22slChRXCNpK4ZAYEXASNefeoY8Kd5hanseJoySLdNwyMbT0/NlLRAThIOPGQTmKER3WNbwIg4i27Fjp0SKFFFfgEGKbu5uag6JHQuRHTbjlMmTJqsDb8FCBWXypEnya+fOSnTt27dXwgofLrxcveYjMWPGkmlTpyphZ8yUScmRNtIGDDRZyUCaALNKVl9g/b5q1Upp1qy5zJ4zW+3NiXTJzUbx8JBevXvrYMLAgvkm52OCWbVqFY3gMZT8vlEjyZM3r7YTix+i9Pnz56trMPVCxviX3b59S37/faTmgfFoI89LxNy4cRM1mrx3/740atRI20f6A+cK2ujwPeMFHmkdBiRs3R2edP7UtXYZQ8BfETDS9Sc4WbJEtMt3h0cUpMLU+lUvMY7hd45zGE9CSJAkkSa25RRekkWL9r8Xy8tu3BBfX181hiR3y0sn8rgvy3MRCSZ6Ta5NHVyb3x2Fv0N2RJVc8/VjHcdhfx4qdGiJHCnSX67D+ZAi9vFYqr/q0UYqgHsmx0q91EPk7HBB5tqLFi+W+fPmqTca0SzW6JxDFE8hEicHDKk68KI+7puBguuRa8b0EBwoLBFj8HAsEWNA4tof05DRnx4Xu0wQRsBINxB0/po1a2Tvnr1Sv0H9NxpOQjyQDOTyqRQIHnPNDBkyaJRuxRAIyggY6QaC3n9X595A0OR3bkJQuMd3BsVOCJIIGOkGyW63mzYEDIGAQsBIN6CQt3oNAUMgSCJgpBsku91u2hAwBAIKASPdgELe6jUEDIEgiYCRbpDsdrtpQ8AQCCgEjHSdiDxv8A8dPCS379zWdbKsmUXU5n0Ka1JZE8smhFcLW37ZtOBY//rq/9iae+jQId0qy3noRezdu1d3lLFulg0Gr1/vv9rGzjJ2zLFu14ohYAi8HQJGum+Hk78cBcnlyZNHtRDYBJA+XXqZPmP6e127S+cuupW3dJnSfzmfHVlZs2aRBg0a/u26EG6RIkVkx/bt4hElim66QCymVs1aMmz4MN2Nxq64tymTJk2STp06SpgwYXXnGzoIVgwBQ+DNCBjpvhkjfzsCuULIqWbNmirTSJkyZbJcunRZMmbMqDoC69etl8ZNGqvwTdtffpErPj66TZfdWWydJbKsXr26VPu2miRLnky3BrMFGI0FRHSWLlsqRYsUlSRJk+h23Hx580rDRo1008WBAwdUowApRXaLEXG3b9de8uTOLT+1aiVfp02ru8oaNWyoIje3bt2SYl7FZOvWbbptuUGD+lK4cBFtC23Imyevyk5yrYEDB/obTnYhQ+BzRsBI14m9+/jJY8mcKbNuf40TJ44UK1ZURo4cJcFcgkmub3LpFl90YCE49AUOHjgoUaJGVR0CtvaSAmD7LzKQiMmkSpVK5R6fPX2q+g6kCvg9buzYsmDhIsmTJ7fMnz9PBg0arFKPkG6uXLk0xQBRsruNejp07CBtWreRwkWKyJrVq1UbAsnGRAkTql7C0OHDpXChQipIQ9tIXbAFl+3EXl5eem1E060YAobAmxEw0n0zRv52BHnYLFkyy9fp0ku2rFmVKFHeQlULEkPoBhJEXwDNAYgWcib6TJgwgcyZM1dFvtlSO3nyZN1SmzJVKqn53XeSIEECqVCxgka7RNRsLUbInGi1fv0G6hIB6SL4TS6WvC/1UF/r1j/LwIGDVKAHZTJ0a7nG8OHDZf369SrCg5j6lSuXVckrceLEmpqoWrWqpknGjBmj+WkrhoAh8GYEjHTfjJG/HQGRpU+fXom2bNmyKlpOVIlK1rWrV6V9h/bSsGFD1bO9evWayhtmzZZNj0PRhkh53dq18sUXKeT+/QcqjUjqAcWxy1cuq+JXwwYNNYqFQFEoQ44RckR6EdIlHUFUij5vokQJVUWsbbt20qZ1a2nWrJnKRyZNkkSj5slTpqiCGY4MyDUiMo5GL/Xy++jRo1UzF+Im+rZiCBgCb0bASPfNGPnbEbxIq1uvrlSuVFlfqEGmP/74o5Jiyi+/1Fzu4cNHxKu4l5QqWUojYFIAfCfCxeHBPUQI6dChvRz2PqyykVjWoDeL3u7y5cuVIFOlTCnXfH2Fl11E00TGEDGODmj1kt6glC5dWsmV+olqkadEQrJd23YyYvhwad2mjSp8NWvaVLy9vaVAwQLSqtXPei6yiwcPHlD1r6JFi6pOrhVDwBB4MwJGum/GyKlHQK6vOgk/efxEiZDC/1xcXcX9FYUxyBBHCfRmiZJfLa9f60Nu5OGDBxIyVKgPuYSdawgYAiLMNjuIiN/z58/9+O7i4sL3J8+fP3/C93/7+vN4jtPjnz17ptdwc3Pz8/PzexoiRAj9/vTpU7+HDx8+c3Nz068QIUI8u3PnzrNQoUI98/X1fRY8ePDn7u7uz0OFCvU8XLhwz6NGjfp8+vTpDh3Yl3qwwV4oxmrR72XLltXvV69eDXbnzp1gDx48CHb//n2XGDFiBLt3756Ln59fsMePH7uEDRvW5eHDh67u7u6ufn5+Lm5ubq5PnjxxdXV1Db5v374Tn/pTQEph3ty50qBhQ7Me/9Q709ofJBAw0g0S3Ww3aQgYAoEFASNdJ/YEu9DIvbIzjPIhu7kcrhCvuyTgwMB1HW4Kr94eqyeoP3ac2OLq4qq5XZwgWB1BPhdrdHK0b1tYwsbqBVu58LaI2XGGgKUXnJpe4EUaL5327d8nwV2Dq5PCzJkz3+s5xPwS2xp8zl4tGDxmyphJ6tSt87frsimC/O/6DevFI7LHyx1ptWvX1mVfEydOfGsCZZUDFkP4kbExgi3EVgwBQ+DNCFik+2aM/O0IloyxtIqtumzHxQZ906bNajeOBgNRKGtk69WrJ1988YX06tVLfK5ckZ9atlSdBJyCQ4UKJeXLl5fy5cvJFym+lGzZs+kmiLBhw+ma2ilTp6pTb6ZMmWXo0CG6SoI1uug0sGSMpWOYS7KaAUfdTr92kpw5ckjrn9tI/gL59e9Vq1SVefPnyb1799VanVUK69atk9p4uGXMpDvS6tSuLRkyZlQ795IlS6pNuhVDwBB4MwJGum/GyN+OeMKOtMxZ1C2YKJWNChg13rl7RwoVKiSLFi7S6Jd1ujlz5pBVq1aLh0dk8fCIokR38uQJtT3PljW7jB07RtfrspqBLcBx48WTLZs3a3qAa+OUC5Fv2LBenXbZifZPO9JY49u+fTtp2bKV1o3jLyQ9ffp0XS6GtsPvI0Zou7GEZ1mag7CXLlkiLX5soRsrsHO3YggYAm9GwEj3zRj52xHkVDNnySyJEiaStGnTSsqUKaV79+7SsFFDddDt2qWr7vxiPa2fHytHgumWW7bbxo/vKcuWLVfC7t69h4wZM1o3RbA7rEmTxpI4SVLJny+fbNq0SW3aV65cqXoO7HRr1qypVKtW/T93pA0YMFCWLVum7dm8ebOuISZtsH37dt0Awe43ImTSIaQSiM5ZOYF1PGt/LdL1t8fELvSZI2Ck68QOJr0AEbKBoUyZMkpsaC2wqwzr826/dZNmTZvpLjLyr2wDJhq+d++eSi7evnVbBWZSf5Va7j+4L/Hjx5cWLVooIbJtePeu3dKseXOJGDGCrFy1SurXry8XL1yQUiVL6s42Il3qJ7qOED6CRIsWVerUrStt2/4i7dt30BwtGyp4sYYSGj9D4mwDZvODt/chad26jUSKFEnKlysvpUqXkilTpoqnZzwTvHHic2RVfdoIGOk6sf+IQCHbunXrak4XMkVxDHIkFVC9WnU5d/6cbg0mb9u0aRO5efOWbrllxcP48ePVer1d+/bifeiQzJs3T6NTXp6xCoF8MBsk0qRJI+fPn9cda6QCRo0cKXHixpXjx4+rOA35XUrlSpVk85YtWn/Pnj01b8xqiC6dO8uAgQM1pxwxYkS9PhFz9uzZpGfPXro6gt1x/fr1ldChw+huNrYXWzEEDIE3I2Ck+2aMnHYES7gQoSHSpLCjjC+Ij0I0S87W8Tv/4+UbRF6hQgXdUvxq4XiOfdtlYAwKkC7E/moh4iadQI731YKYDkvGXt1B5zSwrCJD4BNFwEj3E+04R7N37dqly71IWSBEY8UQMAQCNwJGuoG7f6x1hoAh8JkhYKTr5A5l5xe5U/Kq7OR6fUfZx2iOQwAd9wgzIFblAAAgAElEQVReglHY0UaemJURVgwBQ8B5CBjpOg9rXWuLji7rXcmzIq3YoUMH3fDwsQobIHghh+tDiBAhdUkYL/HQ9GXDA7KR+KRZMQQMAecgYKTrHJy1FpaMZc2SRYqXKKGrFdh5xoqEsGHCKilWqlxJ7ty5LVeu+Oj/161bK2XLlJWp06aJj88VXUUQMmQoNZFE8pGVCqxaYL0s63xZ+0uON32G9JI1S1atk/W3/fv3kz/++EO1c6fPmCG1a9VS/zR2tfn6XtelYq+/PHMiLFaVIRCkEDDSdWJ3Q7o5smdX54YiRYtqxMn0njW5iI2zQoD1sD+3+lnTAGykSJwokfTt108iRoooaVKn1vW6u3bt1rQExBzfM76ScIwYMXSZWKLEicX32jXdWcaqApaI4aWG4wP+Zqx42Lhxo67BZatxtWrVNPq2YggYAs5BwEjXOTi/jHRz5Mgubdu2U+EbNkawtffFpolMaoczYcIEGTVqlIrPELWycQIzSkTK+X+VKlV0VxjkiyNvtuzZ5fmzZ6qRwHmQa/HixZXI8UHLlzef6jOwFpdlZfijsSWY7+gyzJwxUzZs3GBavE58DqyqoI2Aka4T+1/TC9mySrmy5VQfgU0PEO+OnTukXt164uPjI6VLlZLGjRvLlq1b1XwSV15euhEVs0ts3NhxautDThhNhEyZM4vfkydKvqQQyBFj747jL6TbqWMnmTFzhi4r27hxg3To0FFq1aopJ06cFNTFGn/fWDZv2fxybbAT4bCqDIEgiYCRrhO7nVULuXMTZZ7Ul2qojbGNl1wt24CZ7rPFd9nypZIxY2bZum2rNGrYUI9h48SvnX5Vsm3bvq08e/pM2rZrKzdv3JSLFy5qNDtlyhT1MOO627dvU/NJNG/LVygvp0+d0e3BYcOEkd+6d5fWrVtrnbxEI93xthsonAiXVWUIfJYIGOk6uVtZpuXYbkskSkGDAQKMFy+e6i2Qr2Wn1+3bt3VZ2cWLF+XpUz+JEyeuHs/LM5Z8xY0bV6/FOZAmRM6yMPK2rIhwLEfjGNIJiJRDxBzDbjJMLxMkiC/Bgr3YFmzFEDAEPj4CRrofH2OrwRAwBAyBlwgY6drDYAgYAoaAExEw0nUi2FRFWsCRQnCofTmjCYjZkIKw3K0z0LY6DIF/R8BI14lPBznXWrVq6SYFNiOwhIulYORYP1Yhv4sI+bRp0zQ/jFwj5pUsOwsZMoSECxdel5k5tgd/rHbYdQ0BQ+AFAka6TnwSHj3GIy2z+pQlSphAOnX6VckPzdvVq1fr+lo2SPACLXGSxLJ18xYpWLCgLFuxXK5dvaamkrxgg0B5OcbKAzZEoHXLKgU2SyBUjiNFihQp9M7Gjh0rbdr8orvS2H68ZMlSad/hhR7vqpUr5ey5c7Jly5a3NqR0IlxWlSHwWSJgpOvEbnXsSGvfoYPuFGONbuxYseXAgf0SMlQo3Z1GJNyhYweJGzuuxPOMJ5kzZZKOHTuJewg3KVigkIQOE1rFyVmZACEj54gTBD5pd+/d1YiVKJrdZxC0l5eXJEyYUPr27asR9unTZ8TLq5imOGhDjRo1NOK2YggYAs5BwEjXOThrLUq6OXLIL23aSDEvL93wwM4x8q3sKFuzZrVMnTpNnRgwhty2bZsK1LDVt3ad2rJ7927dzPDHhD90Rxq7zLDq4brsMhs5cqSmCoiI2UjB8jB2nfE/HCoQ2EH0fOfOneqDRtoB0ZuPmd5wIrxWlSHwSSBgpOvEboIcs+fILjW/q6l6CFjy4FkG8bJBAkUwdBDQX8BYcuHChbodmOi1XLlyKmyDrU7nzl0keHBXJdgsWbPydk490CZOmKAbHUqVKikHDhzUHWk//vSTai38Mf4PdfL94YfmcurUKXWZ8PSMLx07dnAiAlaVIWAIGOk68RkgD5shYwY5d/ac5mS9intJ21/aqugMmyZixoypbsBs2/06bVo5fvyEknGrVq00nQBRsvoA4n3+/Jk0adJUN0KweSJnzpy6DRjFMCJdxzZgNlKg83Dv3n0JEcJd0worVqyQEiWK6660kiVLOREBq8oQMASMdJ34DLBcjOk9BMtyMZTBUAJDlpEdYwjbQIrPnj9TAZqLFy9J7FixXqQgnjzWLcKQLy/EOC516tS6mw0C5zoYXXIeL9UgcMeSNF7O8YItZqyY6gJM5IxUZKRIkT+qlq8TobWqDIFPBgEj3U+mq6yhhoAh8DkgYKT7OfSi3YMhYAh8MggY6X4yXWUNNQQMgc8BASNdJ/YiuVdWJrDcq0+fPrrEixUFvXr1ljhxYv+tJWdOn5aBgwapvOPJU6ckd+7cb91atHk7d+4sPzRvLvE8Pf92HrvjhgwZoi/fokSJosd+/fXXb319x4He3t66wiJ9+vSybfs26dK5yztfw04wBIISAka6TuxtVhqkSZNGd5Gx4qBkyZK6iWH/gQNy984d8fX1VWJlc8P6dev05Vr/AQPk26pVpW//frJ0yVLV1WXpWeLEifU6uEmwFpe1tpD0jZs3JVLEiBIrVizp0rWL/PBDC3FxCSZbtmxVUkUOkjJjxgypX7+BtG/fVrZv3y7e3odl3rx5ukU4WbJkcvToUb0GEpC7du+SjBkySpgwYXS5GS8EkydPJtu379BVEux6a9mqpbalfbv2smr1Knnq91RXVLB6ghd83C/L4yJHjuxExK0qQyDwIWCk68Q+YaUBu9AgrqFDh0rXrl3l5s2buiuMrb2QGRsYYsaIIb927qwRMbq4EDWGkj/92EImT54i0aJGlVq1a2u0TMSKDi/LzlgCFiF8eCXl4SNGSI8ePXSZGWt3IT8PDw8lVnR1K1asqL8PGjRIl6ZhG8RqB87BZaJp06aSP18+mfsnEbPRokGDBvr3pEmSSO48efQ4VlPQ3qpVq8qmzZulQIECqu/AVmaMN48fOyarVq/WdhYtWkT69u3nFNt5J3arVWUIvBMCRrrvBNeHHUzEh76CCpLHjSs+V3x0ydfDBw/k6bNnumSMyJelZJUqV5ZECRMqYbZu00Z69ewpgwcNlmJexWT27NnqpUYUOnDgQCW6JEmSvCDzYcOkRvXqUrdePRk3dqz+b9bMmTJrzhzVWuB3Ith8+fLpNmJIvkL5CuLm7qZbkEcMHyHTpk/TnwsVKiRnz57VCJytx7926qQmmThUYCnELje2Lg8aNFDKlCmrqRJ2yc2bN1f27z+g0Ti77dCBIHoeMKC/rFmz1pyHP+wxsrM/cQSMdJ3YgZAuGxWYms+ZO0+KFimi0/i79+6pjQ7bgklBLFiwQL799luJHz++tG3bVjdHdO/RQwYOGKCR5qpVqzSqJZpEUwENhQQJEug0nsgVK3cMLCdOmKhT/GVLl6qNO2kEtg2j19CkSRMhH0tOd9r06dK7Vy81zBw2bKh6rzVt1kyFc3AVzp49u6YjmjVrphH52jVrJGOmTOrxxvpgUiDlypaVZcuWSdKkSXVdMZExhEwemy3OrBv+7bfftO1m9+7Eh86qCnQIGOk6sUsgRXK2EGqLH3+ULp07y6xZs5SU+A5J8UIKgZo+fftI1ChRNVJE0Kbqt1WlSpWqmutdvGiREluVqlU1RQDBlS1fXiPasaNHS+myZaVGjeoyauQoQVyn5U8/6U42tgXPmTNHVc2OHDmikSzn8j/aNmzYMKlXv56ECR1G88VlypTW7cjJkiWXTZs2SsOGjdQoE/LGAJMXgWzG4BpsaeZ/DBQ7d+1UVGNEj6HpEe5Zc8xduuiWZCNdJz50VlWgQ8BI14ldwi4yXjyRPiAV4OnpqbvRyMnu3btPrl71UYIiely9arWEDR9WwocLr87BiN1AYCiHkUqAuIhCT544KRkzZZQIESPKpQsXJGGiRBo9R40WVdMXnHv69Gk5sH+/pEufXknRUXhRB4HyN8gTVTOEcjgPMqedBw8dlGASTHexRYwYUckZCcm7d+9qKoS/cy4vyEh3hAsfTrZv2yaxY8fR++AFH//nu8N80+Hd5kTorSpDINAgYKQbaLrCGmIIGAJBAQEj3aDQy3aPhoAhEGgQMNINNF1hDTEEDIGggICRblDoZbtHQ8AQCDQIGOkGmq6whhgChkBQQMBINyj0st2jIWAIBBoEjHQDTVdYQwwBQyAoIGCkGwC9zIYHtv+yqQB9BUdBn4Dy6t8CoHlWpSFgCHxEBIx0PyK4/3RprHZq166timCp06SWCRMmytGjR9R+58SJk4IkY8uWLZ3cKqvOEDAEnIWAka6zkBZRYmXrbfjw4aVB/fryS9tfJFWqr3TLLQpjiMKcPHlS8uTOrS6/qIutWLFS9uzdI1WrVJEbN27I8ePHxMXFVXUR0GlAVMaKIWAIfDoIGOk6sa/YBouyF+LhDhGZFi1a6JZbtsymTZtWhWUSJEwg8lxU6IaoF4EajkEPFzlIZBSTJk0ix44dV4EbK4aAIfDpIGCk68S+QiYRlbHff/9dBb3nz58v7dq3k/x584uLq6tE8fCQPfv2SvNmzVTBC00ENGrTpE6tAjWQMsSNaM2DB0hCPpI4ceM48Q6sKkPAEPhQBIx0PxTBdzifF2goimXKlEl1Z4lkI0WOJB6RPOTuvbsqMIN9Olq2jRo2ksRJEqt1OqpkvHiDtG9cvy5/TJigouSWXngH8O1QQyCQIGCk6+SOQP4Q8W9kFrHeWbx4sYp/I0aeIUMGTSVAsrg0oJnbvn17VfbKnDmzxIwVS06eOKEC5kgrHjt2VCZOnOTkO7DqDAFD4EMQMNL9EPTe81xSBLw8Q3aRXC32OpcuXpKw4cJqbpevO3fuqGwinmWXLl+W5MmS6Ys4RMF5EYe0IqSNbCLHrl69+mVr+DvpimB//gVXClcXl7/8Hw1dR+G6WPVQ+BnpRYf84tNnT8UlmMvL3/2ePpXgr5xLXY5r8TLw2fPnL+viZ3n+/OW1Xz32RV1P9aWgo7z+f+p2/fP/HCvBXMQl2Iu7+ls7n/qJq+v/L7979Vrci2NAe88us9MMAX9DwEjX36AMuAuReti3f5/q3r4oz+X5n789//MvL/7Db45j/vrbq//5688vfuOs/zrbufX9f1tevz9HOxx3C+lDujhaoAdsxRAIaASMdAO6B6x+Q8AQCFIIGOkGqe62mzUEDIGARsBIN6B7wOo3BAyBIIWAkW6Q6m67WUPAEAhoBIx0A7oHrH5DwBAIUggY6Qap7rabNQQMgYBGwEg3oHvA6jcEDIEghYCRbpDqbrtZQ8AQCGgEjHQDugesfkPAEAhSCBjpBqnutps1BAyBgEbASDege8DqNwQMgSCFgJFukOpuu1lDwBAIaASMdAO6B6x+Q8AQCFIIGOkGqe62mzUEDIGARsBIN6B7wOo3BAyBIIWAkW6Q6m67WUPAEAhoBIx0/bkH8C1zd3d/6Zbw+uUd/0d4PHjw4OoSEdgK7hQ4LzizbeASIkQIFRzHSYPC7+9ScJN48OCBhAkT5l1O+8djL126JG5ubhIlSpSX/798+bL2a7Ro0QSXDGyUwoYNq/8HL9odOnRobQP/e/Xc92kQdeAKEipUKG0LGPn5+b2s832u6Z/ncI8867SNe8ZBhN+t/DcCRrr++IQsWLBALdKTJ08u3bp10w/n66VD+w5SvERx6dOnrzRt2kRt1QNb2blzp5pglixZ8mXT+LCvWLFCcufO/V4frJUrVkiatGklcuTI/3i7HTt2VLNOMMMzjg9vzpw53wkarI1wSq5bt+47nffqwQw4nTt3lr1796mdEHb3pUqVkr59+sjadevEz++pVKxYQfLlyyclSpSQiRMnqu3SpMmTZMniJdKpUyfp3aePXL50UcqVKy9ly5Z977YwiDRs2FAHv759+0q5cuXU1LR58+bvfU3/PLF8+fLiESWKDBk8WH744Qf54osv5LvvvvPPKj7Laxnp+lO3MtLzocicOYuMHz9OTSUxmHy91K1TV5IlTy7TZ0yXqVOmSJw4ceT0mdNy+tRpOXPmjBQsUEAie3jIjBkzxM3dXT/Yr3qScb2DBw/K2rVr1awSm/bdu3dr5JUyZUpZunSpJEmcWDJkzKhVcyzRGPVs375d4sWLJ/MXzJeECRNJ1ixZ9P9p0qSR/fv2STxPT/VcO3HihFy8eFHCRwgvJ0+clJChQkmc2LGlTp06Mnz4cCWBDRs2SJ48eTSy47r4udGWhQsXqr08Aw/kCRFmz55diRACyZo1q2DOSVupd+/evWovP3v2bCWW6NGjy57du0WCBdPo6dLFixIxcmTJnSuX3g8R6K1bt5To9u3bJ0mSJJG5c+dKuPDh9X4YMBInTiTHj58QItMiRYpoxEyd+NFxfOzYsfVahw8fllWrVkn69On1i0L7J/wxQQYMHKADz4ABA6RMmTJKrv369dNIE1KuVq2aFCxYUHr16iW1a9eWylWqyJXLl6V69epy+dIlyZ0nj/To0V0mTZr8r7Oet3n0Zs6cKS1bttQ6W7RooQMf0e+8+fPEq5iXDto8K3v37ZMypUsrps4q2bJlky1bt8juXbulR48eWjeD1NChwyRy5Ejqau3M2ZKz7vtD6zHS/VAE/zyf6eWlSxdl565d0qJ5Cxk6bKjkzZv3b1ev36CBxI0TR8mRD3KsWLGUyCDhr1J9JW7Bg0vUqFHVjPLu3TuSJk3av0Ru2Ljz4UuSJKls2LBeKlSsKJ06dtToZ8eO7RIjRkzZt3evNGveXNKlSyfTpk2Tw0cOS/ly5aV79+5Kkli9ex/ylnz588muXbukT58++sGGSCDDJUuXyNYtW5XUIOlz589Lzhw5lNwaNWqk0WSqVKnk0MGDki17diWjVj+3kjWr1yoZ7t27R/Lnzy/z5s3TNpBGwTiTyGjr1q16TciW38ePH68REu1ct26dEuOoUaN0EBkzZoxG1lu3bZOhQ4ZIwoQJhdkEtvS045dffpEYMaKrHX2kyB6SInlyvS6OyhA+x0eNFk3NLK9du6YkW7hQYWncpLGmA3766Sfx9IwnSxYvlXHjx2k6gEiVwQPyoNCO337rJrFjx9H20kYK5qAMrMmSJZO2bdvK999/r9Psvn37SLRo/5NBgwfLzRs3tI0fUoi8CxUqpIMJ/dOsWTMpWqSo1nv8xHHFgfoZNGg/zxJ4O6PwfJ89d1YH37u370iKL77Q5+mar69c9fHRwQo3a4fJqTPa9CnUYaTrT73Eh5MP8qxZs5QUf/utu1SqVPFvV69Tp654eRVTUujfv7/+f9iwYRIqVEgpWLCQtGrVSj/ovXv3lqtXr0rPnj2VhBwF0oWsDx06pARGBOnt7S0///yzfPPNN1K4cGEly2LFiulUj2itc5cukiZ1ajl16pRGj9i9Q5xLlizRKJapc4sfW0j1atWVdBctXiybNm6UGzduaJpkwsQJEipkKI1IIdFevXvr9Tdv2iSpU6dWkiPqgxSKFi2qxFSsaDFZvmK5RpaQFdEYH06IqmjRIrJ/3wF54vdE8ufLLw0aNpCatWpJl86dNdL9/fffNT/KB3j06NGKCRErETOkS3QO2fB3ourJkyfrvdM2iD5WzFiSJGkS+fLLL6VLly7qHMx16JuLly7J940aaV/xN+5p+bJlsnjJEokZM6Z0/vVXSZQ4sVSoUEEhP378uB6XNm1aKVCggAwaNEg2btgoZcuVVfwhWgYgCB2HZiLf69evS/MffpDhw4j4/jmd8i6PHQMSs6YdO3ZopE+6o3Sp0oovKRkGLnDLmy+v/NzqZ22TMwqY0y9g7uvrqz9PnTpVdu3cKavXrNFneP369U5rjzPu2T/qMNL1DxRF5Pbt2zr9ZgrNVJDoDWKCFIguHaVO7TpSuGhhWb5suQwePPgl6TIdIzXBuRAjZHfs2DElCoggRMiQOk3ev3+//Prrr/Ljjz9qhAnJEunx4ePDSE4ZIiESwnYcciEKO3nylOaQud6IESNk2NChcvrMGSUKpoZMi4mYlHQXLdL0AQTfpk0bmTJ1iri7uYu39yHJkiWLTJ48RTr92kk2btggDx4+1A9V3jx5pGnTZjpIkPrw9PTUF1q79+yWA/v2S8RIkaRA/vzSo2dPvTcGCr7AhgGD3CeEBnnQPkgXcmVAgly5zxw5cmjbiPq+rfatNG/WXBo3aSKhQ4WSMWPG6gsnV1cXjeS5f6Ju2uP35IkMGDhQyRM7+mZNm8qxY0flxx9/0kiUfDIRIqTL4MAshN9pH6TNYLFt2zb9G3iRk2fmACFD8FOnTZEWLX6UFcuX6/1BjLt37ZJy5cv7y9NF+oho9/TpM7Jp00apUqWKtpk0kKaGDuyXI4cPy57de2XVqpUSJ25cf6n3TRchVcQMi/vlGeNZmT59ug7qW7ZskY2bNsmihQv1BZuV/0fASNefngZyfW1++UVmzpiheaxfO3WSn1u3VpJIkCDBy1p4OIkKV65cqdN6CmRALhWChog5fvHixRqh8VATURFVMIW8ePGC1KtXX6LHiCGnT53S6I4pOcf92rmzeB88qPlQyMJR78iRv8vUqdM0PQAJMT1nytehQweNtsl93rx5UyNMItNlS5fKpi2b5fGjxzoFnz59hk6nly9bKtlz5JQNG9fLg/sPlNzIKRIR16xZU0nM1/eakl/JEiVkxO+/S/gIEeTrtGnluq+v5pZv3b4tJ0+elOBubtK8WTPp/ttv4ubuJseOHdd8KpEhaYVHjx9pND+g/wBp166dFChYUHO2p0+f1sGNOnjZBiGuWr1agru6SM6c32hkT7uSJkkinvHjy5gxoyVp0mQaIV+5fEXKVyivA6OPj4/UrPmdxIoVRw4c2K+DWPHixXXAa9K4sVy9dk1/Jl9LqgR8iWCZuj97/lyKFimipEv0y6BBHp8ZQI/uPXSwJColp+kfBdItW7aM7Nr1InfPAAmGpKG4F+r3iBxZYsWKLWPGjvGX1Rtv027SC/Xq1dOXipD/Dy1ayJ3bt3VwohAUgKmVvyJgpOuPTwQkyRQ+QvjwEiVqVH3hQbTHMiNHYdkPH1xI2vGSgbwdJMhx/ExEe/ToUQkVOrS+wOJlStKkSXW6TIEkIQTIlkiWOiAgfiZXGz1G9JfLlR49fCR9+vZRUm/QoIHWy1SYiJIcIJEbL7v4HSKjDRzDtShcl99pH0uEXMkXPn+uURZtcvyf79wb7SYnGi5cOH0xCJnTbqLmBw/uS7jwEeTwIW+JFTuWEixExtSUKJOol3rAQIR0zTPFiKgXzBwRE+3lb6x0ACvvQ4fEPWRISRg/vjx+BUsHngyEvJwkpUOkXrp0ab03rsPSPXCk7yJGjKh/536ZLfA7OXcK7Qc37ouXkpAf53DftIV2cv98p/0c7x9L16ibvnAshQMf6gHbuHHjap/x4s7n6lUdMJ354grsmOXw5fiZfmJAoB0O7PzxI/ZZXMpI9xPoxgsXLmje9H1ekJw/d1769uurkRzEGhQL+WtSBqxaIBfMAGTFEAgoBIx0Awp5J9VLNMbX+xC2k5rolGqIxIgK7U26U+C2Sv4DASNdezwMAUPAEHAiAka6TgTbqjIEDAFDwEjXngFDwBAwBJyIgJGuE8G2qgwBQ8AQMNK1Z8AQMAQMASciYKTrRLCtKkPAEDAEjHTtGTAEDAFDwIkIGOk6EWyryhAwBAwBI117BgwBQ8AQcCICRrpOBNuqMgQMAUPASNeeAUPAEDAEnIiAka4/g41zAQIrCKugXvVPZfy48XL/wX2VxQvsBWWxa77X5KrPVVUDQ8rwXQqOEahtoe37poIc4u07tyV3rtxvOlT/f//+A5k1a4bEj59AlbeQeXy1IKCNwHfy5MmkUaPv38vb7a0a8pEOQl0M3VykKtFLbt+hg8SKGVOlLQO6oKyGi0We3HmkdJnS6jyCetvb9HNAtz2g6zfS9cceQO4PIfHVa1bLzh071S7m9QI5lC5dRq140Np99vSpSgzi4IAcHlqsaNQ6JBPPnz+vEn4ItkCAwYKJHDhwUDJnySKPHz1SMRt0anGZ4MPpEHTB+SFS5MiqqeuQTuRaHIv+LddCbYvvtHPPnt0SM2YsvQb+aOjNomyGxOEff/whOXLmlPPnzkrduvVUUvHipYsSLkxY9Sbj58gRI4nf06dKfsgtbt+xQ75KlUolCLkXZByReaSkSJFCf0YCMGasWBI5UiQ9BtFwxOC5X+x1kAxEjByNXI7NkjmzWsGgIwseV6/6yIABA6Vy5UoiEkzPQyoSSUdE1CEn3DPQuq1R4zsVQf/UCoLggwcPknHjxksxr2Iya+YsFWdHYxmCo7/27NmjUps4a/yTGerHuGeeGyQ76Tf0frFtat+unQ58y5Yvk7hx4qrWs5W/I2Ck649PBfKBuDCgGzt+/B/64Xi9EAmP/H2karDWb1BfhbAHDhgoFStVVNHu4MHd1BCyXdu2qtlKNIGA9saNGwXS5MPl7u4m4cNHUPJCOQuN2CFDhmhUhOYs7qybt2xRHdZCBQvJufPn1Can5U8tJdVXqeT3kb9LlkyZZfPmLVKkWFH1EDtz9ozcu3tPbWHwUosdK5bcvXtP0qVPJ4sXLZYiRYuoVjBqZbhTIG6OgHbixIm1XkwRb9y8qQ4LDADoyfKBBAMkJbEYCuHurqSJWwNEzjGQKW1HCxb7IOrYvHmTuLi4qh5x/Xr1ZMLEiUra6PdCwNRLVIzzBdrCadOk0ToxyEQLF+Ju80sbiRolqkSNGk0aNKivOGIt9KkVBifEwh/cv6+uHv0HDNA+YnABV0TxmzdvJmHChJU0aVLLkCFDP8gI823xQYcZ/zqe3969esm48ePVOgrx/V27dsrjx09k8KBBki9//re9ZJA5zkjXn7qaDwWOsBkyZJTZs2cpkfyTvXqv3r3ksPdhjVAhGqI2CBhDyVEjR0qJkiWUkPgicuvdu5d4eERRQkYcG1PHpk2bSu3atSRChIhKJLhK/Pbbb+pci9g1zgJY31y6fEkOHjioRpE9evTUyI8PLh8YvMxQ9uluhDAAACAASURBVMc5Am8rfMyw6OGDTCSMTQ5ERXRI9M15uDYcOXpESpYoKVOmTNE6EB5nUHAQwZo1a3RwQLsWpwvOjfa/aGpPjn8Yfl98UN3dQ0ivXj01xcIX94FVjrf3YTly5LBeGwxxnsDyBfeGNGnTyJTJk6V16zayadMmJei79+5J4kSJ5MyZs2rBgy8XzhOQPdPdnr16ooeuesKfasFNBHIlVcNAjF1Qvbr1ZMjgIVKvfj19VnBvoI/oM2d4pDEg8txg2YNX3hWfK1KpUmXFfsf27dKxU0e5dfuOjB0z5lOF/aO120jXn6Al0oLInj71k6NHj2kkiNULeV2Hli1EW7FiRSUEPjzYhOfNm0enhOQn58yeLdWqV5Pjx47Jt9Wqqa05U0fsakgTMNV2CeYiderW0WuTHvj667SSMVNmdQQeO3as3L51S2rUqCF/TJig0R/mjlu2bJZff+2sljpMA0O6u0uatGnVkQITzSKFCwsuxXfv3BH3ECH0HMj4hx9+0IGDaBSn4guXLohbcDc1IiTKadKkiaL3Q/PmUr1GDXVW4Iu8Lz5muBXHih1H0qZOoykXpsrkWIlIY8aMIe3bd9DcN7Y2kC7t8T58WNMbA/r310EBW6KYMWKowSFeXOCGzRCW7Qwed+7clsSJk2gEzP8hdmyHcC2AdLkG33F7+FQLWEJw9MO69eulapUq2m9EwUp6mzer/RODMpZHzhCrh3QhemY9eNrhjdaxYydN5TArY8ZHimrcuHGfKuwfrd1Guv4ELYR648ZNOXz4kNSv30Cn3JDWihUrXnqVMSXGeXfipElaKwRM/hMDy6+++kq9rnCWhSwxb3TYveCdhjstpN6q1c/6YujG9eviVby4Os4SbWK4yBSefCYkTR6X6+DQi2eVZzxP2bnrhY03eV+iUKJV6mnarJmEDRNGp+p8kHDzJcqEEPl96pQp8lXq1OqTxu/kdxcuWKC+WJQBA/rL9u079Pz0GTKI77VrmnYgT/y//0XX4yAFomc+oJDDYW9vieQRWVavWq3RkcOGnYgepwzq79u3r6YLjh45KkmTJdU0SRSPKErK5H+ZFfhe89UZw9mzZ+TChYs6WAwdOlRJtly5cnrvXl5emvv8VAvPDZE++XFSJyVLltRnA+L7ruZ30r9vf0mYKKHcunVL5s2fr35pH7tQd/bs2WTwkCESTIIp+fP8TZo0SZ87+pD/Fffy+thN+eSub6Trz11GnpKXT6QGiPogU4dvFXk4Phh4iFGIXHjxxAsrIuLtO7arxxnE5iAJ0gWQH/kyXpyQM8WHjBcWRMgrV63Sl3EQD9eFUKkDsod4INet27bq6gP+TzqDwgs1XlaRruA7+Wj+T2RLeoCXa7QPH7VDh7wlXPiwSngc261bVxk5ctTL+6I+pr7cA1E8xABxp/06rcSOFVsHAo4hWnf4u23avEmjZiKz9u3b63kMFLwgA0OOhVzBjnTM0WMv7pl2Uxf4eMb3lCePn2hemxQN53EP1MFgRnsgZ+7xVUdmf+7yj345InoGI2zgmTUdPXZMbc6ZHTC4OVI65Pb53RmF9wUYnII3fcLshZw7z/OatWt1lQXtMSfgv/eGka4zntAPqGPGjOmyZctWjUidkat7U1NZGpQ2bRopX77Cmw791/8zLe7UqaMEC+aiAwdTZftwvjecduInhoCRbiDvMCJLojZcaAO6kE8lbxotGiaZrh/UHIiXpXJEtIFhMPmgm7GTDYF3QMBI9x3AskMNAUPAEPhQBIx0PxRBO98QMAQMgXdAwEj3HcCyQw0BQ8AQ+FAEjHQ/FEE73xAwBAyBd0DASPcdwLJDDQFDwBD4UASMdD8UQTvfEDAEDIF3QMBI9x3AskMNAUPAEPhQBIx0PxRBO98QMAQMgXdAwEj3HcCyQw0BQ8AQ+FAEjHQ/FEE73xAwBAyBd0DASPcdwLJDDQFDwBD4UASMdD8UwVfOR1Vs167d8vTZU8meLZtaxrxekL9Doi98+HDi5VVc1cj8q6A5izpYzJgx3+uSKHWhWIVW7tvoISA5iOZvrFgx1SkAXdfXPdQQLEcUHbWzoFCQPBw7doy4hwgp1atXkxDuId77tpELRY+WZwSFNUTeceNAqjIwFLSRedZwtpg7d64qv5lH2pt7xkj3zRi99REIl6Mbi4g0bgqvGyWiDVu8eHElJsS3t27dptY5HpEiy/kLF1SC0OFxhjwiknmIzDh8xzgmTuzY+jc0aZE9xKuK4yjo6GbLnk1Sp0qtbg2Uc+fOqdg5xyLHhwwiUoHosfId6UiHrxbyi6iIoQOM3CT6uXzwEbmJETOm2vpwDF8QQZ8+ffReEdkuWrSICll36NhRQocK/bJNyP8h2oMmMPdBgahpt6/vNYkbN57KOSLqQ/v4Eu750SOtHzlMcOMDzfkPHz0Uvyd+KjkJDoiX037uCxEd2ou1z6uFYzgeeUfawvVoNwSJkBCDDddioEGEByJ5/Oix1oX6GV/IRSKVyc+cRz3UCQkyqHA+9fbo3l3u3b+v1kVfp02r+sXvW7gmfYqNEQLv2bJlU41hBM0d7hz0K/eEeWiC+Amcar6ZOXNmxWvvvr1Sp3YdlQVFMe7EiZMSMmQIFZK38ncEjHT96angA4JBIgRYsVIlyfVNrr9dGb1XPoQ4KEACPKBfYoNz6pRa2KRMlUpa/vSTntejR3cpUaKECqOjVQqhHDt+XJIlTao6pefPn5Ny5cqrQn+rVq2UDNq2bSu7du+SyJEiqzWPz9WrsnTJEiWTXLlyKXE0aNBAr40Q+dQpU5X8KlWqpNEtPyOQDSFBgl27dJFx48ephQ7i6rSHD/29u3flm9y55caN6/Lk8WOZNGmyiqwvW7ZMbXogAhwFIHtsdaiXKPj6jRvy6OFDadWqpUyePFl8fK6q+DVkWrhIYTl18pQei48cItiIvM+dM1cePX6kBpPYCR0+clge3H+gIvEMcOj2JkiQUEqXLqVi6AxGtWrVlgwZXkTWo0aN0nZhgFm+XDl1leCYkqVKyt49e1U4fvLUqfK/qFG13hMnT2hUHjFCRHW5wNUC/HFBAAMID5lN2oxWMlEeQun0P5rHDGTo3I4cOVK1b7HZ+ZDCrKhAgfySMEFCJXPIl35GUxhhc/oZix5w8/IqJp07d/mQ6t7pXJ6ZtevWydAhQ2TLli2S8ssvJXzEiNKta1cd4HjOc+bM+U7XDAoHG+n6Uy/zQYbQEDA/fea09O3TV21iXi0O0iVCJHLjgzlr1mz5KnUqad6suTRp3FjatmsnyZMnVzcGzAaJKvngQaoQBAaTEFvo0GGkcePvlRTGjB4jwd2Cq0UQZpVEsXv27pHMmTJrFEdKg+ga4fAfW/yoXmpEskSVRG+rVq2UadOmvyRg/NbGjB6tEemu3bvVcw3bm2ZNm8oVHx89DiLC5BLX17Vr10n58mWlX7/+apcDITKg4NmFrQ4+aYivE0UvXLhACR0SrlqlqgR3c5O1a9eq19eB/QdUOJ1juRfafvrUadm1Z7c6BhOxgikDFH5tECHkjhkiBAzZQX6Yd4ItoujgA96Iui9fsUKqV6umAx6+Y2CKS/C06VPlixRfaGqFwQPnibhx4kiSJEmlStUqSnSQCO7NKb9MqemUpMmSKdmGCRtWBdhxZj5/7pwMHTZMLZYg5oGDBkq0qC9mHB9SMPLs0qWLTJ06VWcYOI1gRkk/1a5dR8aMHSvfVq0qkT0iq/ko0bczCqSLiDl9AZbp0qeX2bNmabsg4X379qm1k2kl/7U3jHT96emEIIioChYsKBXKV5BEiROpq+7rpAuBEQHgatCmdRvZtWeX2srUqF5DDRr5f6ZMmWT/vv3Ss3cvCRcmjKT48gt5+PCRepFhsIgTA1M3PM/q168vo8eMluCuwTUCIn3h99RP5s+bL5E9PNQzDYKEBImOsFLJlJnr75ObN2+p7xqF/zNtbtnyJyVPSOn48WM6VSS6g+AgnI2bNkjIkKF02s+56OFC5pUqVJKRo0aqzQ6RFxE9JEiuD6cLiBCzSSJNImG+HG4VTI9JaWzdtk1OnjghZ8+dlQH9Byhhb92yRXxv3JAkiRLL3Xt39X7xcJszZ46mBhhAIFdwIz0TI2YMCRc2nDRu3FjJmek5FjK0n3vs3Lmzntf8h+aSOVMW2bdvrw4uOG+QP4XQmDLTn+ROY8eJLf369pVw4cLrPeC8AZEzWEGGly5ekgQJEyiRe3hEVov6UaNGa6qhZMkS/vJ0Ybfu8Egj2mdmUqVKFXXK4O+LFy2SZcuXS7KkyWTi5IkSKWIkf6n3TRfBtJRnluee1BIuzWC9f/8+WbNmrQ48+KW9zfuBN9X1Of3fSNefehNCqFypsoQKHUr27N6j0z4io9GjR798WUYusVChQlKqVCnNpW7auEmqVqsqs2bOkjJlyqirK1EWhMwHig89ebp6DepJ99+6S9WqVTVqLeZVTBYuWKikNn/+fFmxYqW4uATTSJhzqIeXLniKVSxfUSZOmqjXhxgqV6ks+/bu04jz9OkzkiRpErl44aJG0KQwmjVvpi6zRKzcy97de9XlePnyZdoucsTk7iBT6sdCZvny5ZIlaxZZt269jBg+XOrXr6cRGP8jSsTd99ix4y890rDhcQseXL5Ol0592sjJQphER19++aXawQ8aOEgj4xd2QlfVWZaccosfW8jmTZvl4MGDasFeonhxWblyhVrXQ4RhwoQWkWBKAETkDEx4y61ds0ZChg6tOXEibTzmIM9vcuVSo0tSBURokBlRMYWUB3ZApBkYzEaNGim5c+XRfHzYcOHUrsbTM566NZNKcA/hri69ixYv1kHxq1Sp/OXpYtDMlzev5v3BnzQPDtBY+BQvXkLmzp2jg9+OHdtl+fIV7/0i9V0b68jhYtPDz506dpJt27eJi6urRv3YToGpFYt0XZ88eeLq6uoafN++fSf884FgWsxIz0PINBhCgSiJpByFaIp0AVNAPjxEixMmTNBotGzZsvqyxFGaNW2mPmNcg0iC1Ql8+LNnzy5Dhw6Ru3fv6fmONAZREKsXeMmDPTmR6/p16yVxkiQahfFBZbpXuXJlfXlFNEv6AmdhVloQ3THVZ9pIe0hjkOeEhCBzzCM5h9QE0Qv/hySJZHnZxu/kjpnqk1qATIk2iYp52UT+kykn081tW7fKvv37te2ch2ElL7C4NyJfjoVY/xg/XtMtrsGDS6TIkfQezp87r6kRBgmiYWYX6dKl00j6iZ+fNKhf/6UjLnbgk6dM0XaRC+cYTDw5hvvAEh7MqZvpOzlo+gFiJqrli1QPlvFRPDwkesyYsn/vXrnm66v5W2YXpBm4J3DknumHqFGjSNKkL2YRH1rI186aOVO+q1lTZwgM5vQJ7aavqP/ihQtSoGBBKVy48IdW99bnEwBgOkpKixkMfUAahp95CcrAx0BtxUj3o5Gufz5cECxRLyTx+tt4/6zHrvVuCBDVk0N2c3fT6Tx291YMgXdBwNIL74KWE4/lhRJpAnKNVgIPAswiNqxfL8FcXDTSdCzxCzwttJYEdgSMdAN7D1n7DAFD4LNCwEj3s+pOuxlDwBAI7AgY6Qb2HrL2GQKGwGeFgJHuZ9WddjOGgCEQ2BEw0g3sPWTtMwQMgc8KASPdz6o77WYMAUMgsCNgpBvYe8jaZwgYAp8VAka6n1V32s0YAoZAYEfASDew95C1zxAwBD4rBIx0P6vutJsxBAyBwI6AkW5g7yFrnyFgCHxWCBjpflbdaTdjCBgCgR0BI11/7CGkFLGHwbnh22+/VXnA1ws6t4iUozOL3CAWMB9SkGZcu2atauy+q/gK0oSI6kSMGFGbgDB4poyZJHqM6O/VJNqybu1aKVykyGfnFoB8JTrASEsGZEEUHBskJDX9syCTiSaww2/PP6/9b9fCSmra9Okq/9i0aVOV11y1apVMnjRJQoUOraLz7m7uqkn9fePvVXwe9T3cWdBJftfn3Rn39DZ1GOm+DUpvc8zz59K6TRtZvWaN6tm2/eUXFc9+veDflSdvbhkxfISMHTdW4sWNp24OPHhYzUBcaJF6Hz6s4ufhwr6w7EGTF0+y8OEjvCS0qz4+cvzECdXaxZIGZwM+OAh/UyDUFwaQvkqsSESia4upIR/asePGqVNDp06d9AFu0qSJkneihIlUX5fzcThGdxadVO6LB5/rcS10XrEpcjgaY6aJZxmOAjgiX/W5qnYuaO96H/aWKJE9JELEiCrgzj1yX7SX34OJSOgwYdTaB/sbzkHzF2zQ28UEEgHvhw8eqD4w9XK/6Ae/6kxAm27duqlatgyC3D8atNw/Or2024ELBOPt7a3XQN+Y+hztQhT+wYOHKraOAwftAjc0YyEoVMZix4qleOLnhubv/fv3xM3NXfuHerm327fvSIQI4YW+8nv6VO8NnKgL/WL6ivbQDnCEULkeWCPK7ij8jl0R+r9oKCOGzzmJEydWbKiP9qFKR1/S3pAhQkqcuC+ugSg+ODuMN7l3sKL9tB2xcTDC581BZoikI3yPRjCayAw61M05/J12O0xOUcXj3mjnndu3VdcYrz2K7/XrcuH8BUmaNMnLQITB49dOneSHFi1k957dcvTIURX+R1C+UaNGqjm9bv06adqkqfro8Vyhh4yUJhrN6D7joPIpFiNdf+o1Hj58yPCJwl8Lr61/ckNt2LCBhI8QQZYsXiLT/6+98wCPqvja+ElP6L2DdAUVKaFZQEFULGABBOwFFQtYQCkCKioWUIog/FWqgICKVGlWQBSQIoiFXqR3COnJ9/wOO/tdrrvJBtKQmeeBze7evXfmzMw775w55fNpCnD9+/fXIOFMRHKHUdatXy8R4eFy/333y9Kfluqq37//a9K585MaWJusBaRDYTLBrHnexE8nKtiR0oZg4P/s2iXdX+yuoBQVlUdBlcSSTHZAFxAiqDiBwAGmzk921gDhTGISKsLuVq9erQDXqGFDOXHypE5KcqCRFPGzzyYrkNzd7m7NEkBKHAK3AxbjJ0yQyPAIufKaq6RY0WLy3XffSlRklAbd5joyNJDap1y5sjJixId6XxjMgYMHJW+ePJoR4r3339d6ESS7xQ0tZPD7gzV4OamAyENGLrrSpUpr1gt2FYDQgAFvaTbhW2+7VdvHjoL8YuwuevXuJY8+8qg+BwAH0Df+vVFB8Y4779QFxqRTQmazZs7Ueze//nrNarFmzWrZsmWrgg/tJn0SWSWoE5kTkH2ty2tJ4cKFZM6cudo3pKmn7mTriIk5Je3atdXPNvzxhyQnJWn6JQBk1a+rFMjatmur2UG4J8Hm2Q2xGLOoEtSdoPIETl+9eo3s3LFDA7tzD5KNEtQ+ul49qXDRRboQs5DQj8iP3/bq2VMTR5YpXVrH1dvvnE4nRdaP5T8vl7CwUBk+Yrhm4SAwOjnjGAvk/iMjSEJioiZSZdF56MEHVYb0A2Ofv+n3pk2ayhtvvqFpjwhiDlgDpAA0TBZ5Apa0gQWZhKMANLKdPXO2VK5aRR64/35dREjLBIgzNhjTsFsC+iMP+vV8zb1mQTeTQJcJfvXVV0nx4iWUqcAeARZ3eezxxxScFy5YqKDDACSJIul+khKSyDSjaVjIowbIHD56RNPUkPUXJgDgMXgZtEyA6tWqadJIBiDAvH//Ppk27XPN8ADbYaKNHDVKXnvtVb2GlOcM4sce6ySXX15L2Rg5zWA3Tz/ztLS8qaWyyd83bFBgJust2X7btW0ri5cs1gy9c+fMlcSkRGVGMPFfV6+SyZMmK9MaNGiQsi2ACQB7c8Cbki9vPgVFWCKZfcn6S0408pexMJF1AnmRzReQJW1Rp0c7ybKfl2kKInYNEhwkt7e+XdPSAOzk4br//gd0EaGtqGm4B88GYEkFX7hQIWVmpOWh7QAXILVl8xZd+GD5fGZAgd3E88+/IL179ZLEpASpUaOmygoZEbgccGQhY0cze9YsSUlN1c/atmsnlSpWVJBiDBQrVlyzgbCIkl0Zdg3orVi5UgoWKCh79uzWLBO0gTRGMM4hQ4Z4c42RBon6sjsYP268MlzkQDvffvstCQ4O0XuTlLN3794ScypGTsXE6M5qzJixckXt2nLwwAFp1ry51I+OVpmQEYOg+OSU6/ZCN4nMEyVNrrlG1SXPP/+8ZvqAaZN/jbEMyDGuWJTJBMLOB8ADSNl5wLBZPGHPLMwwULJ/NGjQUHdk7777rvYlzJqsF0kpKbJg/nztO0gCY+7Gm26Um268SacI4AopuPvuuxW8Yd6QAxYd5MoO6+aWN8tXM77SxWzkyJHaL+djsaCbSb3G6t+s2XU6sD/6+BPJExWlAMTAcOqeHn/scc29RQYCskJQSK1DkkOYbcd77pEvv/xSAZnvYW8FChaQAW8OkHvvvU8GDnxXt20kXiRTbaWKlaRXz16SkJigvyEzK5OFlCkwVSYCEwBg2b59h6bpJkfbw488rGm92Tp3fuIJrQcT4fEnnpB9e/cqyKSkpugiQmqdLs88o7m/YIekxyEZYdEiRaRc+fIKqAAboMuzmeRMOLbALBLotwEnWBqTle+YYDwPUATsYMoACOCJbABs7kfiQxYTJi8LTa1aV2iqIvKCdex4j8oO1nVRxYp6Hal2Lrv8Mun8RGcpWaqktLqtlbJ+CuDA4sViQVobctQNeGuAMmEWSrb61Onpp55SmbdsebM0b95cf0sSTdrAhIetwbRgw7DThQsWaHZmskmQZog+JysueklYOdtkts+oK4oWLSyHDx/RbMfsaubPn6cgyriBRXft2kXztdHHefLmkYcfeljHAKAM0HAdcgQEe/ToIf369VNGyOLHYr5n716tM8ksv//hB81+DBgDugsWLJR+/foqyKIiAkAbNmyo5KBmjRpSo2ZNXSRgrdSPhePo0SMyaNB70qBBA00vxbUw8MmTJ6v+F9lyjkEf00cREWQiDtLxSSHtE2OwSpWqsnbtGiUYgC4LBqoU6nDo8CEZ/N77Ehcfr6muGEssRJCMFi2ul717T993w+8b5NbbblNVA2Pdgm5KUmpqalJYWFhSUlJSckREhL4mJycnxcXFpYSFhem/iIiIlBMnTqRERUWlHDp0KCU0NDQ1PDw8NSoqKjV//vypxYsXT502bVqqBwrNq6r8+EfR17Zt2+rrgQMHgk6cOBEUGxsbdOrUqeDSpUsHxcTEBCclJQUlJCQE58uXLzguLi4kPDw8JCkpKTgsLCxL0vWw5WEwk5PrwMEDgu6WVZ2DMyaIKUzC1q1byddfz1NgNAUgBAwAWrZcTF70w/fec68mRIS9jR0zRicSEx1WuGL5CgWWdevWS82aNXQ7abL0MmDZLsOOmLBMUCbyunXrpEHDBrJ2zVoFz+lffSUjP/zQu41EnwbzBPj/2f2P3HbrbapHhJmxRWRxIPng1ClTVZ9M3jBAlIMQJisAz8QBiFGZAFAwPcCWbfVFF1WQ9et/VxZNdmLAr2CBAtKocWOVH8k9R3z4odx+e2vdBQC63bu/qAkgmdToUgsVLKh6PVQc3IOsy8gEhvzzz8vkoosqKgODpQPmqDRMIdtD06ZNtb5MeGQAyN933/0yduwYqVO3rsz7+mvN/cV3/KOQl4xDHkAXhs5uYufOHaoyqF37Cj3gqVu3nmzY8Ltut9G9582XVx555GH5aNRHEhkVKcdPnJCjR47o331e7qO/MenkkQdgSt0TEuKV2aFfpj/QfbPFb3ptU5k0cZIumoAqY+Sbb79VVcyMmTOk2XXN5Pff1+tCify3bN0ql9Y8zdYXL16ibXj99f56T1QQe3bvVvUOWaHRa7MzQoWVlJSsagly4sHGkQkJSmvXqa1qkmHDhylDrV+/vi5SXMti/ssvy1VujEFAm8Lh7KTJk+U6T90nTpqkjJqxycJLjjyAGX0wmY3ZAbGbYuzNnjlLOnTsqP3Offlu0cJFuqMhwSpyvLZpzh5sng1ns0z3bKTm5zewQPRxAAAsj20Zr0wgU9ANMtB3796j7IECYLN9ZFuJbpbJR5ZfBjXsZc6cOboNveSSi3W7xYQCVAAZfkvWXYAdZsKzGLSwCQ5smEh8j+6NbRssgQHPNo4DMsCVSQxrARQBR+7N1pFtpmGnRYsVlWpVq+l2ExADWEjCGR8XLx3v6agHgWx5lZkXKOBNE8+2GhbGc0qULKntmzdvnrJY9KDFihVVHSJqA+ofHxcnJUuXVtYP8wQMYKjUi3uwDWWby0T9/rvvpMUNNyhbo6gqZPIkPehBZwlb4hCIdho5A7ToG+mXn5ctk4WLFkmTpk2laZMmyk537tql/YA8Spcurf8oqEv279unz7/0sst0yw/TgmXSRu5JHyAT2g+IsmjQLmRJ3WlDSnKKlC5bWmpfUVs/R18OkNPfyBX9K/3KAgejNElNkTu7D+4HuwSsWXCub3G9NG7UWGbOminr161Xps8YmDjxU9Xjoy5gMWds0gZ2EvQzciVJ6aFDB3UHxfNIqAmbZXxt3rJZ1QK1r6ijz2DhZVfRrl07rQNJWOlz7sPigQqABY4+Q/60g2LGCYQAZsuYRj1BYeFgx8RvuC+Lt2HkZcuW0fFBP9CvqKEYixyqMR4AYg5KfanwMnFKZ8mtLOhmiVgzdlO2rWQJRo8FSNiSNRJARQB4wPyz0zQqa1pzYd+Vw1AsapwWHueLRCzo5oKe0tPwpCSv6VUuqNJ/sgqwa/TrvqxK/pMNto3KlRKwoJsru8VWKjMlgPnV+WpelJlysPfKHRKwoJs7+kFrMXv2bGncuLHqCtEHoyfcu2ePOkpwaOSvoO/DnhKdIQWdF3pF9G1nU9D5omvEjCgjBZ0u+kJ02uiF0eeVLlVK7XvRz6VXVL+ZmCB58+RN79KAv0ev+8GwD/REv269unqCzkFRaFiYXFL9Yj2wQXeN3hd9J3a7HNUaWQb6oMSEBDUhw34aPSx6T2dBFlgzhPgw6McRAJ0rJnWB40ixxQAAIABJREFUFnT12OVygIp97alTsTJ27FjV5aPzPl9P9gNt//l8nQXdbO49WBfmSehuOThwFmwjOQjhcw43Fi1aKMt++kn+/OsvNb3Cq6dsubKSmpoiiYlJpw/U4mJl9CejFTT4LaZA6IcBDUAbIMS0iX9MfHSZPL9goYJqP4sROhP1VOwpiQiPUEaIORCHIRywGa8iDi0ARSwRKPyNSoS68ts8UXn0oIbDDk6vecaOnTvkoQcfkpiTMdKwUUO1u6RwoIIceAZ/80wOnVholixeLH379dNDEupuns/v+D2HKhwecjjEoRYqg2LFi0lwEPcIUgsOBbioKL2Ok3oADVvn1nfcLqt+/VViTp6SX1f9qiZmLHSFixTRBeaxTp1Ur85BFYdptBHZYDaFRQCF5yED9InUh8NKDq4WLVqkts1RkZFqR41XntHPI6eXevTQQ0TsZrkHh1DUkYL1BAdymF3Rj8iGttEW+odCv1Ef/vFsFtqjx47J0iVLpHHjRnooFRefoIs0DgrtO7TP5pFtHxeoBCzoBiqpTLpu4MCBaj/LxMWcCkZqyrBhQyUiIlJZCp5O3bp3l9WrVqk5DWwIywBOha+8srHs3LlLQRYnitNODxV0ggJcnDLjpYQJDvakFMyLMB/jOk6MATvMwDgBx+Tnw1EfSssbWypD46T9tOlXdbnyyqvUbAr71oT4eLU7verqq9UeGK8n7DpxUMBECHtM6kp9YJg7d+2UO++4U02esEk9dOiwxMfHqV0swA6Dx80W+1vqxTOwbMAkaOKnn2p72nfooGZlFMzVMGfjtB+7Yw7GVq9ZI0WLFpFatWpLkKTq6TvAiYkchfpx4s0r4Fq2TBllo5MmTZTWrW/XBapNm7vkqquuVpB+9bXX1Mtt5coV2g7Ajmfi2bd50yY19QMwMcnjQI668B5dMQsOJmm0Fa/BNm3bqJ0wVgq0AVAtVLiQOsbwG9rNK1YYOHNwig/bxuSOZ7PrwTOMhYY+wrogISFR68spP4dJmCTWq1tXrsQUrkkTGTZ0qOQvUECdG2zJnRKwoJuN/cIExTYXJgQAYuCNI4Ep2JiOHz9BgZjPiS1w+MhhadigoaxavVo9pXAgKF+hguTJEyVdnumi9psY0wPUeHC9+sqrArCjjgCAYECYIGEgzwRNTk6SV155Vf+GFcMocWiA9eFVxKTnhB/gwG6W50VGRkjpMmWkcKHCqj5Qb6vYWHnm6afVHG3o0CHSp09fWbbsZ60X9p37MVH6Z5c0bNhImR31YCGYM3eupKQky8EDB3XRee7559RmFWYJiC77aZmEhIYoALHAAOjUHyYMcAImO3bu1HteVKGCLl7ItE2bNsoWsQ2ePWu2vD/4fQVCfou7NPLAkQCGTLtgnTD7V1877eHH/dmWYwrFggHjhDHDZi+pUUPNomJPnVKX7TFjx0hSIq6ra9SjDUN/6ksfsPuApcKcMQPD7hrm+tyzz8nV11ytiwrXI3NsTzHdgyUjc+rXq1dPj8dXdQVqbILxosMsDLOstm3aSuMrG+v17HyOHT+mpodcS9/gOg3wAua25E4JWNDNxn4B5GBzTEyYCizGqXeFUWHIznYVNgg44BnVvFlzZUsYhwNcgAm2jnju4PlTp3ZtDSqCHekHw4cr+8UJoVWr1hJz8qR0ffZZNSSvcUkNZWtMTIzWsfuMjIqSIYMHq6MAzwZ0YaGwTO6PE8Gvv/6qQAobBViM4fvrr7+u7K5M2TKyY/sOBfatBD6pVk239Lv+2SVXNb5SQRK7UgAIZknbK1epLL179VZGCgACupjO8SzkACsEyPC3x8kE5kf9eOa2bVtlwoRPFVhYRDDKHzDgTXWBZfsNM2fBOXb8uLb3741/y6IFC6Vho0Zq99y3bx8ZPWasOgegHuE+MHhcqtGrrlm7Vq5p0kS2bd0qQUEilStXUVaLzS5ehsgHEKafcMyAgaMqANCpJzEFKleuJEOHDtO+oGCHjWwBan4zatRI1S0jd9QLPLN7t27qopsqKRJdv4Fcc/XVytpZbKZMmapqJUCe57JoYqtKP8Hk+Tdy1Ei1zMChxZbcKwELutnYN6gHCJICCDKZCDDDoRFqAAqMCMaC7SHukjfd1FIqVCivwAcIox8dN36c3HrrLbrNhWUCnAAJukeNA9C2rXz80Ufy4EMPqbcPBQZFGD28gQAtdLV4JxHohK0uv8cnH3dOjPoBubFjxqr6YeGihQp+sHTqhR4W8KfgCPDG62/I4CGD1U34fx99JF9On64upSwSqBeuufoaVY1w8IMbKyoIDq527/5H2weT5XOe+9PSpfLpxInKYHEJBUBwPOAaCkDa4voWsnvPbgX/NatXy5NPPSVvv/WWvP7GG7J8xQr55KOPZcHCBQqQ6JYBNVQeJ0+ckKbXXqtbdXYQMHhkB+DhoQaIscMAQHG1RR1DjAYO1QBRvmdXQJyFGdOna2Aj6gZjZSFEnYBOGx004FqpUkUZPHiItpdCHxLNix0Ei8ykiRPlic6dNXIW6h6AmAV05sxZGr+BxQe2je6We9zcsqXGUmAcUOgjGDl675IlSsgjjz6q+mkWcZ5jS+6VgAXdbOwbQBUwZWuM7hR2BGsxoEtVjL4VL6tFi77RQxN0uJ9NmSKLf/xRgYdDmg+Gf6AHVDVrXqousuhoYZefT5umINPy5psVLChTp06TxYt/VNaFJ9eECePl0ksvUxZJ4JYlS5fqRDXBWdA5z5gxQ2Mw3P/AAzqRYViwKqKcwaIpuP0CDnjJAV68wnyxXgAMACkYOTpdwJotPpYVsEEYH2CMfpUtO8/nYOjTCRM0CAtbc94/2bmzN1Ql23/aCRij4wQIN/79t1SuUkVjOPDMKVM+k//97yNv2D+27kQeu+66pupOzBac7XrNGjVVfUCIze07tqtnE/UEbGGxyI54GhTAGIBDbfDppxMlOrqu3HZbK1Vn4IWFXhyQR3VQvXo1DZTDb35duVJuuPFGvQeegDB/QnnClFEJ0B52Lchx1qyZ8vfGjdK2TRuNL8EiyHcsRqhMcHvt9Egnufa6026vWJjQXvTQyJK+pB4sjPS/LblXAhZ0c2/fZErN2ILiH2/CPWbKTc/xJjDd1/r3VzDdsX276lxZXNIr6J1Rbfjy2gMwn33uObm7XTtvvARzP2K9AqLna9BrDkMBdBZNt8VLejKz3+c+CVjQzX19kqk1gq3BimDOuQl0ULXAqDntD/TQB70wTM5XRg5Mt9juExgoN7UzMzqT3QAM/3x0ec2M9v/X7mFB97/Wo7Y9VgJWArlaAhZ0c3X3ZF3l0LGih0U/DNPkEIYDoLP1Ysu6mgZ+Z1g9h2PoyHEsMIeMgaguAn+KvdJK4NwkYEH33OR33v6aQy5cYzmk4bV9+w4a2b9S5Urqwst2lsK2ncMa8z43N5hYwbVr15G333lLLT3q1qkjvyxfrra8tJfX/5rqITf3h62bbwlY0L2ARwaB0DFVwmWY03fMkXCbNZksOLDCtCouPk6dLjjZz80FywlMsNB9EtcYxwOcCLC8wGoBCwUO4mDBtlgJ5JQELOjmlORzwXNhsZh5caCFJxZmWlM+myJXX3ONfP31XLWx/WX5L8qEcRrAxCk3F8zRyLqBfSsLCZkeMOnic8AWsypUDniC2WIlkFMSsKCbU5LPJc/FcQJbVlJiY1aGnhe2CBsEbLEr5vS8+4svqmNHbt6eYzdLeh/iMvAaGxcnVzZu7E0xjlfdW2+/Lbfdemsukb6txoUoAQu6F2KvO9qMYwIOGTgEkH2YuAI4MeDAAVvExpXIVXny5tVU7bk5Li0qBNLT4GaMTS8ux0RnQ8WAqgHPNwIC4Uhhi5VATknAgm5OST6XPBeje+x4cVPlsAn3ZNxkibtALAFiDQC0Tz35lAZayc2FGA/jxo5VwMXbjYBCxHbAjRa2jscdecdssRLISQlY0M1J6dtnWwlYCVxwErCge8F1uW2wlYCVQE5KwIJuTkrfPttKwErggpOABd1s7HKcDogo5Qxc7nz86aDix6VIkaIa0o94CaTZOZdChgccG8jbldFCsPHg4BD9GaEd0fWeD2EDceYIEpEDBw9qJC4TlpJgMUR627hpo1SvVt0biSyjcvF3Pc/lHwHRTSEyGRkeOJQ83/KWEUSIMenO95YReaWmpAhBiX1ZvZDGiFjHRHzLjYW+o96ZbbFjQTcbe3vb1m0aaBonBF9WAGROWLV6lVSuVFmzBJhUPP4GbHqTGAAgFm39+vU17xcBvn2BOIPLAIUzcy5xcu+68y51Nti7Z6+8/sbrGnLQCSr+7olY/WXhZbK56+6+1n1fBdKgIA2vaJ5vPjNdaH7DQoN3Xd169TSkJPa6BECvWLGigvAL3V5QSw2T5cHZHu4VyLOpL79z9g2u1Lw3oTqpH/ciGD1WFM7APu5nBJKx2N1e0+6M/NZ9D199Ya4h2wfmhBxGOserr9/4q8u8r7+WxKQkzdfnBjHctskeQnB7dx+kNy19jTv3oueWi/u9v3aYexPonzjV2Hr7k3169fT1vQXds5HaWf6G7AoEqiZrQoXyFdQuNiIywns3AosTiJzMCVgOAHD8jYUBqXSIH0tsBK4hwHaHezrKqZgYTTdDLi9i2xJvlzJr9ixZumSpBg/HMgEgIoA2Actbt26t12CbCyAdPHRQE2EWK1pUJwAJK++48w51JiAIOA4HBCXv0KGDNKjfQJNjUp+PP/pYtmzdoiZmhGvk3idPnpD169ZLeESEAh8ZGLAaYFIxybg/7Kldu3aaA4yyYcMGNefCTRePuJkzZ2pbTEB3AqOTbRfw59q77rxTNm7epBYKoSGhGroSGWH2RtZhMv1+OHy4PPf88yobPO9YbJApGSmwyGDhI+3Q/gP75b5779PMGJQFCxbK3LlzNI4tsSi4L4HPSZHEswkdScBy7JdJ9/NMl2c0pxxZKEhMWaRoEXUqQd7EH0Z2r/fvLyVKlZIC+fNreiX6ZsXyFXLbbbdK+fIV1CkF+bZq3UpqXV5LRnw4QsH6sU6PnRFZjOcTSY1A9RPGT5D6DeprnjrkSc42zPvIwHH48BH97LrrrpWjx47KsKHDJCEhXkqWLCU7d+yQiy+5RN2/CdZOoHfGzOYtm6Vjh46ac46A7wDNiuXL5c0BA6RK1SpSp3Yd7V8sQagrfbpl82Zpd/fdKhf6n/5dsXKFtLyppf6ewhhnoXvxpRe1zkFBwfL0009pTGSsZdq1bSe1rqilCxLB9bEyAaAZA8SHJgpdieLFNc0TfUchgPtPPy1Vl2/GIWOLefLhiBGSmJykljbIYsZXM6R2ndp6DzwUqR9xjMksMuyDYXJg/wF1+Dly5LD2O4HiydtHBDychlhEWZhZNKl7eES4ypn+P5diQfdcpJfB3+7YsV1NsQimTbps2BcBZ0wBdH/++WdlSwQCJ1A3ExfwI1kjuc/YpjIYcVwgc0PJUiU1mwKDlsFIOqB9+/YqWJL5YeTIUaqmYBAywHCJJT8bYMTfAMVVV14pa9aukSAJUiAkky+TaMeOHd468kwmKpkVADHAAy82Ej0uXLRIMyaQMoZnb9q0WZnxXXfdKR99/LFmVyCwNs4LgDwA+PffG2X48A+06ciB3/I8GDBqDCYY6YxQZzAJYOvIhzZ8//13smXLVp1wq1ev0QSaTCjsb6kb+dIIGk5+tpiYk/pcZADrBQD4x5YZmVxyycUan2HUyFFaF0Dg5ltuVtBD9niz8WzAF3MzbIAJsk6OtB8XL5YmTa7WwOZk6SB2MYHpCSpOPxGgHjCgPcgOeeXLn0+OHD6i92KhAewBUoCGxZR+QT4hIaFyYP8+eXfgQO/4QD4vvfSSLhiMhwoXVdAFkljB2FoTOB25bdu2XbZs2ayLEeos5PHMM12ExKdkucDemgWUBZmxxgJBigz6i90WYwC2DtMlRxuLNgsUKY0ARUDur7//1tx5JB5F1gnxCRoMvvXtrdU+GnniGUiCU1IqHThwUPPG0Qd4QuKUA7gD+M8+/7zMnTNXSpYsoXE/sB3v1bOnppJiHrBDISA8MZjJWYdZI/di0Zg6ZYomHB09eowsWfKjXNesmTr2ANpt7mqjixLelCxsuLSzaBAQfsumLRIaFqpjDrUT/UTOv1mzZ2uc5+nTv5K6dWpL3nz5tF/pF+ZF0WJF5cXuL2Zw5p95uQXdcxJfxn4MKxw6ZKiC0PARI6RggQIaD8AJujA8AIzV1LDWN954XVJSUpVxMSFJL8NKDKiy7evQvr3ky59fBxgDEuAGkGHK5PYCdEhV8/BDD6mnFmAFCDFoGeiNGjVWMEX39tH//qfMBUCMjIzSCcegZ1ByDSl9mMwAD8wZJwq2XkxIgClVRC65+BIZP2G8XNu0qTc1DpOE2AiffDJaU/UwmQAdAPDBBx/QRYjnkVSRLd2jnTppNuSE+DgFT8Bpzpw5CvZdu3YRCQqWkR9+qGzdZG4AvABotsMrVq6U2rVqydZtW2XXrn/UDZjsDyw45IuLj4uXf3bvlqpVq0hyYrK88+7p3HXjJ0xQUKp1+eVSrFhRKVigoNS64gp9NqwN0DPZJZAT4LlixXIZNuwDmTJlivYPQI08AGDSI5Fn7YMPhmuSTPqI3wCOMCj0zbAvMhP37NlD68gz8xfIr3p41BLOgldg4cJFNI0QTPGBBx+QqlWqyEMPPawg36VrV/n7r790F9C1a1eNowHwvTngTXnpxZd0p4EsmjZtoolEWRAYbzfdeKMsXrJEFy9Anf6hf3GbBuC5F1kwFi5Y4E0hz0LC7iIxMUnTE02aPEnH5p5/9mjCT8ALhsnCRx47+huXc2Q1cuSH+qwXunWTTz7+WOXCwkEMEAAZW2uAn75AprBgCArZPiAfjEfmCrupIkWLyqZNG+XVV1+TsPAwXSRHfzJamjVrpimUSHAanxAvr/R7RXPVketv8+Ytsn37Ns1sgpyp96WXXab9deTwYa1bq1a3Sf78BXRRLVmiuAQFByt5MDkCMzb7//9qC7pnK7mz+B0TANBjAg4ZMli35RUrVdIJTmE1hg3BEAg2wxac8u133+mEZ5t66lSs7Nm7W+684w55/fU35KKKFVXlcPTIEXVyYGDD4GA06HP79HlZihUrruCMaqNrly4yZOhQHWxMQMAdJsBAJi8Z6XGI1gUrh50A7GxZAUoG7Lhx4xWIhUMjTXF+p7aFvGy333GH1Kp1uQIA7rZvv/2W5lqj7jAFGAy/YhLQ1jGjxyhgA0Bcw+EhoHMyJka6d3tBXnzxJU1/U65cef0NAAArpm0HDx1SMFiyeLECC7/TbLo9e2p+ONKV14+uL3v37ZOVv66Q9ne31y335i1bdDtZtEhRncxsg5csXiLPv/C8siwWFSYr+mtADFUBrJUFhWcz4QA7/lZmWrqMrF6zWkYMHyGfTflMmRjtQIceHhauGZo5kKIvWFhgj2U03dDTCoKoMegDJjgAy+LKggj4wMLYAbC9LubZ0rKY9uvbV8aNH6/PL1e+vFSpXElGjx6tjK9p02s1rROsF2bHWGAhBkipO4BHxuFjx45qyiZYMnLlGtQ51NvkpGNB4zvYri4QiYlSqWIlqV6tqsyYOVPBHIbOInTDDTfK6NGfaFp56oiaiN0XbdZA+n/9Kffec69s37Zd/vjzDwU35Hh769YydNgwmTRpoi4mBKpnl8bvYde9evdSNQC7ONRDeB3i5j3grQGaDZtrUFUwniIiImXTpr/l22+/03FF3jxURQXyF9Bcf++8/a707/+azinazZjC7R21FnMRtcnChYvk/vvvk4ED39VxABHgmSwALNQpqSma4+5cigXdc5FeBn/LpGfws52rXz9a2c33P/ygQEehc2ECDC4sDphwFACmXbu2CmBMJg4f2MY/8cTp/GE9e/WUPHnyyrVNmmiCQpFU+WD4CPnu22+lTJnS8uijnVTvCNO84/bb5YEHH9T7sl0vWLCAZrtlW8kqDgvn2UwKgIYJA7NF9wdTg/HAhlksYDGwUraoACFbOhJpkoWY+7D9JqMtYI/agAVl0MCBUqpMaQkJDpYePXrq4gJAouqgLTBJFgOAv13btrqowIZh26t+XSU33nSjjB03VhYtXKTbSFjay717y6D335OjR47qBMNzjraierm4enXZsOEPzQ0H80R2MComEQvD4UOHpPOTTyor56CHZwNm6D0bNmiguvJy5cvJ6lWrdWICDlFReVRe6JgBTNqGKuiPDRtk6rRpsm37djlx/Li3r7gfuwtckKnzT8uWyepVq9Q1GdaFGqNhwwaay44+h3UnJyVLt+7dZN7X83S7DxOj/PnHH1pfng+LY6FhB9Sjx0u6aL414C21frnzzjsUEFmM6Ht2VGz7WUTpR+QOOAJYwUFB8lLPHgpiqB1gsBR2DeySqCegzjkEbuLotxPi4+Xll3vrzoVYHYA1iwYLDr+H6aOGQNVCstEbWrTQBY1dBowT0GOBYlcCa6V/2UkR9Y4dRJUqVaVfv76qDmA3hR6eAlAzRjgUQ+6arLRFC1n721ptO+Oqa9dnFdhhySRvRXaMT3IJXt+8hUTXj9ZFhrHDmIDk0LfsPDUdVMmSCtro9FkE0AGj6qLvqOO55qCzoJtB4MyMyzN6EspgXb9+nbz3/mA1haKkZTVg6ui+hq1semEN0zqZdrfdaUngSy6AgTunl7+TdrdM0qsrBxowZyaMKRmVqz85soUFbNMqacmJbMmw9yuuuMLvLdJqH3KlLexOAFd01SxIyA5AZovBroPCdVx/NjExnH2BtcxHH32k6ihUC/6K8ze+5A2Q+kqnxP38yYzdD+cJ7sKiAgiyO+QwzFdx1oH7Iwszxs34Q22yYMF86f9af+8t/I1Df2OaeyPjzDAfs6CbGSiahfdgUKErRO93LvaSWVjFbL81EwNdItvw3JiocdlPP8nFF1+susZzLYAzahAmOxYIsGGYnXOxOddn8HtMw2B9ZneVGfc813ugb2b3h5rtXMAOJs2BInMoNxQLurmhF2wdrASsBC4YCVjQzcVdDctFJ8d2Ly3PNLY+6MHYhqanPsjs5qLzRY2REdtFrsdcCeYeCFNlK7h7zx4pX65cplUftgwD4sDKGObDqmBU2PpSsL0tVLiwMkCuZ7vLgeCx48ckJDhEdba+CjpIvvP3faY1wnMj6sY4Mc4ejBtslZMSE32mq8/s5/u7H/3G2UOpUqdlzEElZwPokZ0FEzL0xxwIp6XayK56Z/VzLOhmtYTP4f6A02uv9Zcnn+ys4OCvYPrz9ltvyZSpU/zq086hGj5/ynaN0+0qVSqrlQMn34EWDtSwJ+ZQJn++/On+bPGPi2X97+vVwiGzCtt29IUDBgxQUOX0m8MS9LkcdgKwn0+bJgUKFpQ333hDxo4bp6Z4HK5gusSigV7ZXQAWDumwjcW8LTsKiy4HeLjcAr6xcbHSqGEjiY+Pk1tuST9gO4dFmLnhdJFZZeLET9V5YcKE8dK3bz8hOSgHyBwqcshmCjpgDqdYvCEWb775ph4k/5eLBd1s7F0m5BdffKEmRDg3zJgxQ0qXLqVePT//tEzmL1igp62cyGIJ8Odff8mG339XYFiyZKls3bJFDbtxVECnyYkxNomYBqn94wfD1HMGpoMTxrKff5aNf/0ld9x5px7E7Nu/T8aNHacHGgx8wziwFMDIvNrFF2tWBWxSYXlly5VT8OAwh0nJabhJdTN58mS1A8Zsiwm1b/9+2bF9uxQuVEhiTp3SQweegeH80qU/yS233OzVqfXr2082/LFBRnz4oUz57DOtD55bnExzss6pMmY5sGBYHCfPnTo9JiGhwTLx04nKhghWvmjhQjVcx+tt9uw5alfL73788Qe1oMCJomDBQsqiMJ3CVphTauqO8wcWCePGj9PJjgnYJRdfrPbOxUuUUO8/zOuwIa1dp446dQDG3V7opodZw4ePUNOtYsXPPHQCmF/u/bKUKVtGzaX4HfJFD4t1w8ZNm6Rtu7ZSrWo1BXhMsrBBRb4wQ+qJA8K9994jJ06clCKFC0v+AgXUgQITJkCVaxknHH5hrsXix0k+beL3p2JPSetWrXUHAovEpA4Gj5MNbB77W6wm8DDDrIu4w1g4YKHw9dyvZe/+fXL/ffephQFl5owZqhONT0jQhYb2MEawneYa7s045B54O+IAgfUEyU5xJqlRs6buUqg/OzLMFTEBYwFjccCmm8NHxiwHhJjR/ZeLBd1s7F0mBYMSsxxsahm0mOQ0v765bPx7o5qiYF7z2KOdZNrn03SQmgSLmOIwSJlwbFuZBJh1sUUf9N4g2bljp7qgRkZESHx8gk6Etb/9JtWqVlEngyKFi8jsWbN00u/Zs1tdQhnoMA0Ge8ubbpJvvv1WbXY5uGPS4Z2DIT/ukExuXnEuwJh8/vx5MmbMWLXPxO4VAKC++KsDMDBBFhZAB5MbQIzTcSY55mTYoHIYxPM5uU5OSVbTKUyHaOt11zWT9u3v1gUGJoTt6IQJnyqT/2bRQml5881qAsWzWHDq128g69b9pja1yAib0V69e0v5cuW1PQ8+8IB8PW+emg9xf1QxmI5RX1QyeFCN+t8odW/t3auX9HvlFb0PDAyW27dPX4mLi9VFgEwUMDIYL212Fhg8iwLtxk65T5++ytywdQaAAEtsdZEjfYQpGSZUY8eOkbiEeImLjdOT+m8WfSMVKl4k9erWPQ1SkyeriRugi5nVrbfeqouAMe2jDYwFtu/IlKBKOEgAsizOACWvOJIgM9yYie3BIjp16hSZP3+Bji/GFeMQkzsWVRYkxiz1Rhb0D/evWKmiTJs6TWWwdesWXRQx98IjEKB/+OGH5O6722s7MVfDXI7xwKKAPSxjHxLy4IMP6uKPeeKXX3whg957T+2j/8vFgm429i6sDDtRBnuLFtdL3XrRcvDAAT0xhqlg07h2zVq1RcUGFGbCFhiwxp60+sXV5fChw2qy/M3oAAAgAElEQVQEzxYWrzAKwMHWjQnD9WydYb+YPWG/WaHCRXodjGjatKnKNpo0vVbtW/kdbBWWA/sAPGGYACP3wu5x6U8/aR23bd8mVatU1QnMRGRSo/+EmdE27DRpH8+GTbKwAL78lr9h7IAB9sEA5Zq1a7VeMGW2xkx07kd7AR6M5Kkfv8N+FsYNmMEmASs8kpjo2AHDKpnY7CQAM9hbn5dhnGXVfRNwwvtp3969Klc8+njlvrSXZ3J/FgZsdslCgYzZDrMb2bhxk7J+QMWkOEK/69ySw9hRswCSyIh64RQAsMyaOUtZLWZkxjMOe2jqCUjt/ucfVWXgfUdMhkcffUQN83GaQCc6cdJEefutt1VegC7geuzYcdXZ4pBC37OIGdDFeoL+2rVzl4InOwj1dixZSvq90k969uqlbrL16tVV+2mcBPjtQw8+KJUqV5bHH39CvRKpI3KC3ROwCbVBjRo11f2aRY4+R+YsboUKF1LzLkq3F16QNm3b6oJFTATsYkNDQ7TO1A0PNIAcpwsWUpwh8Ka7/D/OcpGNBd1sBF0mW+/evWTo0GHKdgEoXBH379uvLJOBibdQ40aN5cTJk+qIwCBmKwi7xAvtdICaQwpKJiU6A5hJxwEOzHT/vn3KHIJDQnQwc0BBYWvYpMk1cvTo6ZB9GNYDNuhKARsAiC3p0aNHZMiQoeoUUbRIEXWXxSB96udTpcPdHVQHypYVFs79fv99g07Yl/u8LD179FSvJDyFuDeqFN4D6Bjm4/3DIgHjAVCvbHyllC5TWjb88Ye6dAL0W7dt0+A7qAI47Hr11Vdk4MBB0rFjB02QOf3L6dqm39b9Ju++8648/vhj+j3qGvU627xZXnvtVenSpau0bHmTugHjxYSaAttNJjugi6sp9eKQB/CIjq4nu3fvUWcNtv58B5jjZIJHGADJswBR9OgsIMSGYIEEOGCyABxtgCXznn5D7iwIsHvsdwFf9L2APYvPHXfcrp8XL15CVSyMDcCoWtWqUrVadQkJCZLvvvtedc4UHAZw4Ub9MXDQQPn440/UEQDGSD/gJFHjkku8nnqDBg7SLTyLJO2iP3CwYAdRt04drefcr+dKcFCwLgp4auHNNWb0aN0FMKZM0CTAmXGMnnvA22/JC8+/oKoGPNS4HhUO5emnnpK72pyOfcAuhcUxIiJc9u7dp84el9eqJT1IdtqtmzpXTPv8c1WrRUVGZuOMzJlHWdDNRrkfPnxIWS4HCwxGPIIKFCwgL3brLu8PHqw6PbZubMdhHwAOVgGdn+wsQwYPUZ/wu9u3VyYLW2jUqJHWftGihXLk6DEpV7asAjcTBUAHoNvd3U5ZCGX8+PG6NUa1kC9fXp0ITHwmMKoDwB0wYBLBpt5+5225ocUNyla2bd2q20PYJ/patppPP/OM1KldW+uIGgA1BcANM+JgCmAESAFUbGoBbhg9bJqJC2DBGrH2f/75F/QeMEmCjODyjL6QtgJAsGfYOOoYtp8wPLbt6ADZHqN6AODeefttGT1mjOotAUIC5CBHdLZMfmTGlpfFhcNJPOGoEyoI+gaW/Mbrr8u69etl1qyZUqhQYXnjjTdl1KiRyuhpE+6vPXr2kE6PdpIZM77S9iJTFhqNhdGhg8dLrIfKl2cTmObFl15SVUybNm11ATFWEywAqCHY3j/7bFddqAA6wI94DFzX4vobpAsxJ0R0R4QnGAes7EjMtp72HDt+XBLjE3T7z2EgCx+AOXPmLN1RrFv/m/y+/neVCe1Ff8pigKsvQXtg1LGnYuXxJ57QqFsUPNJYDPA+pB/oI6KzAdL8hh0VcmTcGCcN3Mr5DX3AYocqCFUFnzHO0bvTfwMGvKW/HzlqlDz6yCPZZvGRjdP+X4+yoJuD0ifsXt48eXUwAgJsT415EodhsDIGOoXvcYdlu5dWgckAIv5MsRj0gJbbO4jDDyaBLyN09JjUFb2ws6TnkWauhX3BcH0V2kRbTTsBHMDBaSLH4sSz0A2a+ru97fgd9zBxetEXIktfBSBn4ru/B8z43JiMwZpxKyaICoVFgQUG9cyUz6bIK6++kiGjfWQeczJGChb6/z6EZbLowZBZNNz9jENEaGhYhuPN+mo3fTzsgw+kfr16MmnyZAVKY+pn+pIxRz2dHnkccqLTZkcCiCKjuPg4Hbv0H/pt2D6Li7MQXYxoab7KgQP7pWChQhqf4kIrFnQvtB4/D9vLQgIg+nMFzawmAf6U9LyfUAlQ/GUAyUh90IcCcFgSZHUB0NlhYQnBboqDtUAKaht2Ob5co1mY2EFhqeJvYQ3kGRfSNRZ0L6Tetm21ErASyHEJWNDN8S7ImQqwxWbbjwkXW3m2zmy30wv0kjO1DeyptIe2oD5B54yq4XxuT2CttledbxKwoHu+9Vgm1RdbSU6LCUnI6fFdbe7SgxUsJ87XwuET+kbM1bp26SqVKldSCwxbrARykwQs6Oam3sjmuuAcgaMAJ/o//PijzJv3tUyaOEmz12Jqlj9fPrVGiIuLlyc6d9ZYubm54DDw9dy5mn6H1DRVq1ZTcy2sDTSrQpcuZ5UVOTe32dbt/JOABd3zr88yrcbYbXKYwsk/JlO8Yq+KORqn2NhcYlOLaVeLG25Q28vcXHBUwKwLO1DqTzvI/ZaYkKheUAQKx0Y6vYOy3NxGW7fzXwIWdM//PjzrFnBaD6PFbhbrgOeef0597wFbnC1QP+AAgSkTRvBt2rY562dl9Q9pCy68ytq//17W//671nf+vPlCGnCy3OKiy3uSQ9piJZBTErCgm1OSzyXPxZmCANb8e+mlHrJ48Y/qcYXHWbXq1TQmBKBMPAFY79lkKMiOpgK6BOTBWD8sNFTuu/9+NeTH6ePF7t016zFusAQSyu7wl9nRfvuM80cCFnTPn77KkppilE/EMuw3iYLV6bHH1WsK1ogO9/33B6tVw0MPP6zqhdy6NTcZiXEdBnhRmzxw/wMSlSdKPbZCQoLlnXfe9eb/yhJh2ptaCQQgAQu6AQjpv3wJYMU/45KKhxG6XRO/F3dRMtSWLVsm14sBryoWBf45HR2IRREWHm4P0XJ9D14YFbSge2H0s22llYCVQC6RgAXdXNIRthpWAlYCF4YELOheGP1sW2klYCWQSyRgQTeXdISthpWAlcCFIQELuhdGP9tWWglYCeQSCVjQzSUdYathJWAlcGFIwAW6icHBwUkikpSamppI6Gx//1JTU7ku0bympKTwm6SwsLCkpKSk5IiICH1NTk5OiouLSwkLC9N/ERERKSdOnEiJiopKOXToUEpoaGhqeHh4alRUVGr+/PlTixcvnjpt2rTTcU3JKOApQYQ5dfxNbip9f+DAgaATJ04ExcbGBp06dSq4dOnSQTExMcFJSUlBCQkJwfny5QuOi4sLCQ8PD0lKSgoOCwsLSUxMDAkJCQn97bffNl8Y3WxbaSVgJZBbJOAHdL1gakE3t/SUrYeVgJXAf0ICFnT/E91oG2ElYCVwvkjAgu750lO2nlYCVgL/CQlY0P1PdKNthJWAlcD5IgELuudLT9l6WglYCfwnJBAdHd3PY4Gg1gce6wV7kJaVvRto6vKsrIO9d+AScKer55e+PkvrjgTgya0R2gKXxLlf6UsOF5ps/IGusVowJmFuKwZrMuYaf8ePH5fXX+8vBw8ekoiICA0t2LFjxzOuYnB179ZNDhw8IOERkdK6VSu55dZbvbZw5z6kM3YHgIN03JdeeqkmccysMnr0aGnSpIlUrVrV5y157m/r1kmd2rXTBCJkSjB16nc2Zffu3fLV9Ony5FlmvFi5YoW89/77EnMyRq5v0VyefPIp+fPPPzUYOkkwSQlPyqPu3bvr34SU3Lt3r/Tt21e6dukil152mZw4cUJe6ddPOnS8R6Kj651NM/z+ZvPmzRp2s0wZ3xHgZsycISVLlNTA7v7Kxo0b5b333tPQl8RTLl8+a1MybdmyRV588UXp3au3FClaRGXXr1+/s+7jcxEo8/HZZ5+VUqVKSc+ePbXfatWqJW3aZG2wfifoAqxBQUFqp2tBN4O9eeLESRk+fJgcPXpMAJ2nnnpS+vV75Yy7JCYmYl+subqSk5Lk3YEDhXi2BQsWlOXLlytQkaWB8vfff8tFF10k/ObQoUMSGRkpv/zyi6aiiYyMkOPHT2j4RYKNV65cWWDPW7ZslgoVLpJt27ZqfrBdu3bp/Vb+ulIiwiOkYcOG+tnBgwc1lGOhQoU0cwTxZskWQfoecolRHyYHg3HJksV6/2pVq8vWbVulSpUqsm3bNs2ySwZhsgpfccUVWmfq+ccff8ikSZOkc+fOep81a9fKtU2bSoECBWTVqlUKVtS7S5euMnr0J7pALV/+i1zTpImEhoQqyDIZANp58+bJJ598ovKk3tTv2muvVVlQuI4A63ny5NG2IQvadsklNWTzlk2yZfMW/R4Z//TTT9o22rl5y2Y5dPCQXHbZZfrbkydPyo8//ihly5b1toVswvc9cL90euRRvY4El/Qb9SFYOsk8+7zcRx5+5GEFjVIlS8qUqVNlwYIF2sdff/21XvPdd9/Km28OkE8//VQOHjgoO3ftlObNm8uRI0fkn3/+kSJFimg/O/ubNhQtUlS++/47rQ/9sG/fXilfvoLKvly5cpr1uOuzXaVsmbIKXAShp6+jo6MV6MkE8u2330j9+g2kTp06Or6QEWmMyAANWCOvjz/+WOrWrSs7tu9QS3julZWF8dyyZUupWbOmtuOLL76QH374QX5e9rOOjVtvu1XH8qxZszTY/E033aRjJCsKz2natKnKisXniSeekKZNr5UHH3xApk+fLtWqVVPylNnFDbqGwRo1Q3oM1zhIWOcIT88sXbpUBy5ZFkqUKHFGfwFQZGUYMmSIFC9eXMjaAOvbumWLTpgjR4/I8OEjFFR69OoprW9rpSCybNkyOXDgoBQpUlgOHT4s1zdvLvv275MnHn9CwQBQURbdvbuu0qzaw4cP14lORtzNm7fIgX375LZWrTSTArPrxInj0qzZdTJ58mfy6quvSfPmzWTcuHESExMjN7W8SQYNHCR58ubVxQHG+MADDyigvP/++9KjRw8FA7IHk4H3qaeeEuLwAuAFCxSU+QvmazLIqVOnajtpN0D1v//9T4GY7BNr16yVXr17yZfTv5RiRYtJzKlT0rxZM2WRsA92CaQKGjNmjAL4l9OnS5HChfX3r732mi4aI0eOlF9/XSmxsXHSulVrmT1nti5S119/vXzzzTcSGxurAAPI0S+nYk/JHbffIePHj5fwiHAZ/sFwXQx4JkC1adMmeemllxSkWOCoLyBLIcYwCTtp84QJE2THjh1CrOGSJUtKnz59VEa0lwXi888/1z6GYbIA0YaHH35Y5s6dq/UHRFm0pk6dIu+9975e1+OlHnL7HbcrU+Y5vCInXmHQv/++Xnr16q19zD/ugYxYKGC6gAYLRYcOHTQoPf2xYsUK6f7ii7L8l190od69e4/UrFFDSpYqpYvPuHFj5dlnn/O2gXa3b98+szHmX/f75ttvpUP7DhIVFSmDBw/WdjJmWQgAWTJ/sIAho27duku7dm2zpE4pycnSqnVr7WvG8J9//CGXXX65Zhhh8WenNXDQQGl1W6tMfX50dHRfjwea8URTlpsR0OV6QDclJSU5V3qkJSYmBuORFh8fHxIREREcHx8fmlUeaQzaOnVq61bNXQAfwAvgYtJ89NFHOoHvvPNOBZpOnTpp9tr69etrGvEdO3ZKXFysgkfevHl1cgOygHKJ4iXkqaefkk6dHlO2EhYWqmBEsO7p07+UO1rfrkDGvZcuWSrffPuNNL6ysfz5x58KiNwftgSjBURhXBs2bFCwgKGtX7dOjh0/rsDD/WGw1B/Q6dq1qzJRwGHQoEHazCVLlihroW1suVNSU6R6teoKmJ07Pym7du1U9n/llVfJzz//LHPmzJUGDeoreDHhNPtw/vwSFZVH+vbto/dcu3atzJwxQ1Ufl9SooQzp3nvvkzFjRusEZQEbNnSo/PX33/LJ6E8kPi5eF7KBA9/V68LDw2TUyFGye88eBRkATIKC5FRMjLz3/nsK9vg8zpk9W+VA/akLEx/gMuBJXQAx2PDMWbNkxPDhMuyDD5RdXnfdtcoS6SNYE5mIufaejh1154LcPvvsM1WjNGjQQJo1a6aMCobdokULzdBBIQszzPf4ieO6UOzcuUMGDXpP+wpARzYkDUWebIMBWhZWxgULCgvvypUrtT/oS8B/wIABUr1aNV1QduzcqYtmv7595et583THQh0eeughzYs3Y9ZMlSVjIqtLfEKC3HLzzdof7H6YEywaMH7GILs5gJCFnTlx3XXXZUmVkgHdVq2kdu3aKkN2ajVr1lCSwsLQ5+WX5dixozJu3PhMfX5GQdfp+uvLDTg0NDQZADYuwGFhYck57gZsQJdX3IAB3dDQ0JC1a9duyUxp7tm9WyfeF19+qRl02Qqy3WfyUwzTHTp0iBQoUFBBKDExSXV9Tz/9jIII4MsgYCvN3zDFJk2byratW+Xll1+WZ555Rlkx/2CZbHlhtAAT7Br9XOvWrRVUe/XqJStX/irly5fTictv2FIyGWGRDDrABjCHgVE/AJVrAX/0oR99/LGMGDFCdu7YKSdjTiozYaKyzUe9ADOksI2fPWeODHz3XQXd+IR4qVO7jjzyyCN6L1jhs892lYYNSRz5g7JhtrtMPK4HiNgZACb8TVm9erXMnjVLmdAVtWsrY6XNylTDw+XBBx6Qjz/5RJkJMgDYUJWQG41nIhNSyPMMGE1kRITAbr7/8QcZ7ElDBJtBzgD6vPnzpUP79sqUkQv14lkAHuzysssvk6++/EpGjxmtsuzbp68uLoAaQMECxW/j4+MVKJAROnNAl60sTP7Kq66Sxx9/TIoWLab9xHihbNu+TZ579jkpWqyotL+7vapWBg4cKG+88YYyLtr7yiuvSPu775YhQ4eqnADJfAXyy7Kflinrpw9YFAFdGDqAnZiQIBs3bVK2PGrUKG1Pt27dZN++fXptpUqV5IvPv5DSZUrpgphdBZnTL8imQ8cOcmDfAbnl1ls0czO7MxbxGTNmaHJUxlxWFMb/zTffrGOULNL9+/eXe+65V/76609NXzVgADvRRO9uJ7PqEB0dDatwstwzrBjOxg2YgAsAb2JiIsw394EusReCg4NDMxt0FyyYL717vywLFy5UtgNjhR3BKihMvGbNmkv58mUlPj5B2S7M5eXevaVc+fL6GyaC0VkyUSpVrCjdundXsOWQgwnIIIH1AMgMXBgMgAPzvO++++TjTz7WicvAgfHEnDwpBw8dkrz58inwMJmZfDyHwQ3bYsWnwHTZJnNPADUoOFj27tmjbBhAYzsOGFIf9KwsBBRYAls0trswQNjYlCmfSZkyZfV7AHP8uPESEhqif3/77bcKUFwL2KLGaNS4sd4H4KdwUARAAIhcB5iUKlVS+vbtp+oFQIXJkpCYoG1YtHCRLjokn5z+1VcSGhKiW1R0ljCqhIREufnmlrJw0SIZOmSIMj1kwyJSqVJl1X3fcsst8vzzz+vzWZxQ7aBCQA2E3E6rNH7VPl29apVce911ylBpO7scZASTB3RhtdSPBQ5WCzMtXqKEXFShvCQnJUvDRo30c1NoA/dFRwzzp7179uyWF17oJm+++aYUKlhQ/t60SaZ/+aXKjL79+ZefpWzZcrqTOHb0mLJGVEgwVnYKyI4+rl2njsydM0dVSOhLf/jhe5k/f4E+GuCrWKmiNGro/8AtswDH3Ifxw9hljH6pO4xeEhYeprsDxiXjA1URiyzkISsKoIv8YdPobiFKLNjsGNCxM9dYqG688cZMfXzdunUVdFEnOE3HfOhyNfhNSEjIGYFufAW8uWBB9/jxY3L48BHdJjFJAQ0OoZzZZ/mMAwNYWPXq1XV7CFjSyej2AFIKulVOeZmIgBO/YwKzReUgavXqVarL5DCiQoUK+hsGESyV7xnQvPIsQAJGA5Nl6wrYo/+DQQJyvJpDOwYZhy2AHb9l24UVAgMS9gcD51oAgTaSJdgUvuN0n2dVrFhR64ye9KqrrtLrVyxfIfEJcdK48ZXKuFER8CyzpWSywRKpo1mkYIoAOdfDrJkcyIwSFxsrPy5erCydAyTYG21jcQNo8uTNIxXKV9Bnc1gDY2UhNNeZvHDcG/nTVyxexuoCeQGg9AVMloNH6gcQo+PlXqYN1Jn7AoZ8Rx35x/XIms+ZzMiUNqCO4ICIRcH0d/fu3aTNXW2kWfPm2o8rV66Qyy67XOuFXPfs2SuVK1fSPqfPAAX6hPrSXvoCOezfv1+fBYAjuw1/bJCkxCSVK7JiwYWpAzaU3Xt2S56oPNq+7CqMT8YPbeE8goWcw0XGCp8vXbJEVWXIHRlnReG5qLdoN3JhvDJWGAOoN9hNoJbK7FKvXr2XHfa5TuAFZJ1WDGcNugkJCTDelJiYGG+ksbx586bs2bMnNUuijCUkJBB1LNhEGXOrF7KK6WZm58yfP1/4h44yu1KGAzzoBGEWAKst2ScB1AnskOjvrNSrclKPjh6VEgzeluyXgBt0nXpat42u0zY3NDTU60DB507rBSfTjYyMTIqNjVWwzVWgi0539erVW7Nf5IE9ETMmmBhb4OwqsDKYJ6u+LdkrgRMnT0pINvQ3DJttO2oiW3JGAvXq1esNo3Xa5xo1gy9bXQO8vtQMgC3WC7kadLFeMEw3N4NuzgwH+1QrASuBrJZAdHR0L7cbsA8vNL963LCwMGW8hu0a6wWNXp6UlBQREZHsj+keOHAghfZlehBz1AuJiYlB8fHxwVFRUQQtD46MjARsnUHMQ1atWrUtqwVs728lYCVgJeCUQHR0dE+nna4PxmuyR/wLeMkuERoa6v3cF9PNVtAFbMuVK0cmCQBWQddkjrCgawe+lYCVQG6QQN26dTHi92m9AHsNCQlxBr8xaXz01Wm5gFoBvS5M16leSA903SwXmZx1uh5/oMuBGs4RlunmhiFn62AlcGFLoF69ei+5rRcc6oUzQNcd5MYNuoCtL9A11gsnT55MCQ8P17xoWC+gXnCC7vfff+/OjZaxHGmBgC463YSEBLXTteqFC3vw29ZbCeSEBKKjo7v70eka87EzrBTcVgtGlwvT5W880fiHUwRqXZiu8UgLEHS9QJvhxJRpgW5UVJTqdLFaAHR5Xbly5facELp9ppWAlcCFK4Ho6OgXMKs3wGucJJwWDGmZijlBl9gLBnTJBoxHmi/QJRNw/vz5U3bt2nVGJmAP08046NJ9ZAQ+duxYMDrd+Ph4zQhsdLqoFwzoGhUDTNeC7oU78G3LrQRySgL16tV7LjU1NdmHR5rbHfgM5ovJmBOMjR4X9YKT6WKf62a6WQq6pF7nX8mSJdVBIn/+/Aq+gK1xkiD+Akx3+fLlO3JK8Pa5VgJWAhemBKKjo7s6QNfLeA3TNQdpxizMOE9gteAGXaPT5UAN9YIn9kIKOl10uagXIiIicJRIzRKmGxsbG4SKIS4uLjgt0E1OTg4myti6dess6F6Y49622kogxyRQr169Z4KCghRsAV9jPuYJ7ajA6gRXw3DN5wZ8AVon6IaHhyfHx8enREZGqp1upoOuBoUVIZKTvqJe8AW6ycnJ2Ox67XWxYgB0Ybtr167dmWOStw+2ErASuCAlEB0d/ZRhuuhkDegCrua9YbceEzIvEPPegK45RIPhol4AdD1qBmW6MNyjR4+m8nrw4EF0uWrF4MN6ITCdrqe3gojSf+DAAWxzvaCLeqFo0aJeW11AN2/evKgZQjz2uiHh4eHBa9as2XVB9rpttJWAlUCOSaBevXpPeJiul+0alusAYY0uZtitE2xht573Gs7RgK5TtYBe1wm6hw8fVsDNkydPSlRUFKoGBdpAD9KMsJThtm3bNsgX6JYuXVoP0wBgE/gmLi4uhAM1wBema0E3x8adfbCVwAUrgXr16j3mcY4ANA3T/dfBmmG+PtQKCrbGPtcJusY+14DuiRMnANmUffv2pUZGRp5ho5stoGvcgQ3oEoOBA7WkpCS12w0JCeGV96FBQUHef9gf87nnM9QTzu/5PCQlJUV/yyvvU1NTg4OCgoJFRF95j0rE8zkLhv5LTU31vnpCDepiYtQn7pHpuf6CHbC24VYC2SGBoKAg55abR3qdCAgd6vg+1fN3akpKCn+neN6npKam8rfzFYDlfbIDUGGtBnAN88VBwrBcvdZjJmaYrepynY4RzuDlmIwZVUKOgm7BggWV8fryTAN0TQFYDegaoPWArBd0U1JSAF19b0DWDbyAK8WArxN0g4ODvWCrvekBXifoOsDVgPAZY82Cb3ZMPfuMC00CaYCtF2gBV49cvIDL7zyf62eArQdgncALaKYEBwcboPWqF2C8LnWCF5jR4fI9wGtiLTjtc43VQmhoqOpynSEdQ0JCUrOE6SIAt4qhePHieJ554+oa0EW9gJrBeKbBdJ2MF/A1LBfwNcDrAdd/gW1qaqoyW/PPwXi9zNYJvobtApq+mK0bbB3Xuce/TzC+0CaJba+VQCZLwMtwXYzWPEa/dzJdD8PlcycIK8M1zDY4OBi8NQAMs/WqFgBQA8Tm4MyAbEhIiIKtB5S9wGtYrrHPxWrBxFzAegFTMQDXmIsdOnRIdboFCxbUKGPodIsXL57qiLlwRvvMVtsNMl6dri/Q9RX4BksGA7ocpBnPNA/oov9VNQOga9QMvBqm6wJgryrBh1pB1Quef4Cr/u15daoTjJrBsF2vWsHJZGHGmTyw7O2sBKwE0pGAg9Ge1vf9v8rh/+MTuBiuA3i9agUH2AK6TpbrBV+PikGB2Mlsne8BYAPGBmwTExOxwVVTMeOJBugeO3bMa61gMkaYQzQ/oOtWp5zWf7pklC7oGs80DtOcThK+Io5hRmb0u4CuU7/rBFUDyEat4NDhwnYBV/PqBVkDwHzg0OOkLL4AAA2uSURBVOMSpNyp1/0X4AYAthaMLXRYCWS+BM4AIAO+vlQPRp97WkuYqmzXAK8LbJXpehiuefUyXMN8ncDqZLfmc6ce1wAvagVf9rlGtYCJmDvQDSwXsfmKLmbEmWHQdXumGXtdTMc8drtqxWCCmhvADQ2F5AYr001OTvYerPHe/DOfuw7NzOGZl+V6DtL08MyjJjAHaspsDeh6GqkAmkGGa0E38yecvaOVgE/QdbFdna4eUalawa3T9YAun6tawXOolmxe3QBsgNW8Arq+mK6xWgB0ExISUCNoah7jFOE0FfPniZZpoIsA0rLXBXiJr+u0YjCgC7N1sl3DdA3AmlcfwKuM1qPL9b76UC8o+MJ0DYN1Wi44gdcfw7WHZxYNrASyTwJuZus8QHOrG9yg62G+6E/1UM3odA3QOgHYMFrnqwHc07B0OnxjUlISell979TlwnQBXeP6i+4WqwUTzjEiIiKVQDfoc4197jmBblqeabBdt72uvwM1dLxO3S6ga6wanIB7eoegpmHmFQbs1dk6wNdrJuZmvGRy9Qe4dKYF3eybWPZJVgL+JOAGXbJtu/W6aR2oORmuB5SV7brVDB5ghbFqDBsn03WqE2C0vnS5AC5uv74O0LDPBXzNIZrLKeIMtu6Wg1/1gmGITs80PjMuwU4rBsN0jarBmI8ZthsWFqbAy6sBXF5ROThUCgq2HlMwffUFukal4PleWS6GEYCt00LBgK8vsLXM1gKClUDukYABWD+M15iKpeIwZnS9huHCeD1gmwKwwnj5zvO9/u2xYtBX599857TLdR+ewfl8RRVDl5tGyvU0AVeZvL+DNNMlTs80J+g6rRiMdxoqFqdbcFJSUjDA6wmE8y81g0ftoMCL/4R5NawWQPUwXy/jpb585lEnOHW6XucHt3mYm+Fa0M09E87WxEogHdBVEOMaA7rGUcLodj1g62W7DrXDv0DXCcgwXAO66HCxVjCvgC2gC9t1B7hxg26JEiVSAlErePXUgYAuF7vtdU18XWeySrduFx0voAv4Opmuk/Ea4HWqFwBg3ptXJ/g6wdYAsGG6pi0GVM0r3zuHtgVdO9GtBHKPBAzoAqqmVh5HiDMO1Bygq/pcz3v1VPOwVmW4BoTNq2G3vgDXsFteAWETZwG1AlYKTrdfty430JxoLkmfdpX1I/4z3GaJOuY+TDPxdUlWadiuU7drYu0CrOh2zYGaJxqZqho8KgbMypxM1wu6HrWBV9XgsFbwmoVZ0M09E8jWxEogoxLwBbq6DT/tgWbMxcQf04UJG7D1MGIFX/MZulwOywBVo1Lgbw/IcjCmOl1jImaClcN0Y2Ji9DDN6YFmdLkZBF2fOdJ86Xu9C4+vUI/mQM14qLl1u3nz5tXwj07GiwkZoGuA18l03QwXtgvIOj83ulvngZlLp+tdRCzTzejwt9dbCWS/BHwcrDm90wzwekHYw4gVaA3IOl+dgMvfBnB55b0bcFEpmJi5BmAN0/XngeYEXCQWgHohIND1Ai6LTnqg62S7RrfLq3GYMGoGPnMCLqoGJ/A6/wY0jZrBgG9aoOtk7U4VglUvZP9Esk+0EghUAumArlena9hveqBr1A1Odmv+NmoEgBdmGxcXhwWCOkEYawWjVuDVgC5xFvwdoFGvNLL/BuSR5pPxmgM1vnSqGfzpdo2awQ28vEfH6wTe8PBwBVejagAwDfga4PUFumFhYWoi5gJi7Rv+c4OtaZjV6QY6Hex1VgJZLwF/oGucJMz3Rt2QlJTktWhwMlzH98pm3eCbkJCQaliuJ4iNHpYZwPUEtFE9LoDrzy7XsFwk44i1oIuDQ1ruFOzer5z63DR1u4Auv3IfqPGZLzUDqgZfjNcwXaPjjYiIUIDlc8N6AUUA2ICvAVXzmXnvBl1t9enIYvrK94ECrQXirJ9c9glWAj5cflUozs8TExO9752Aa65zg25iYqJX1QCI8huYLa9Gj2sA1zBdrgN4Y2NjFWSdB2cALjEWnIFtnHa5fkDXH8j6ZLpmJAQMuk62y98mRbszJgOg69TxGsbLq1PHC9gBvLBfA7IwX8/hm74akOW3HjD12uQ6Wa4BYSf4WtC1E91KIPdIIBDQdYIw17tB2DBawNbDZs9gvnxumC6vBnDj4+P1c8DWMFyjSoiJiQG4vcFsSMfjjLHgtst1slz+TiPWQpqg6w98/2XFYECXV+Ms4YzJYPS7BnjdjNcAL6/oeg2Yeux6FVAN6HrUC2eoEMLCwvQ9vzMAy/vw8PAzmK5zqFkmm3smnq2JlYBbAm4wdjLchISEM5ivYbOAqwFoA8R8B8h6DtMUjD06WwVcdLge9qsMF7B16nANwzXqBXKgeVixqhvcB2hp6HK9fO9fbfXR/b4Yrxd4jYeaP+DFPdjY7gLEBnjdOl6PmkGB0wCvAV8n8+UzmK+b7foDWQOuBpADZbp2GlgJWAnknATcoAvQuRmveW9A2PzGgDBga5ivAVaPV5kCL38bdQJ/A6yArlOHaxguAEtQmwDUCsr7HJLzlxnDe0la0bR8hnxMKyYDd02P8RYoUEDVCw6dr743gBsZGalAbJisB5S9jNZ851FLeJmtk/Ua9muZbs5NIvtkK4G0JOBPzeDdbnti7DqB1XwHuDoZrgFd1Ad8znvzmdHbms/c6gSjt3WD7Z49e/Q+Tptc7k3ySV4DCVbuqW9A6gVvu11CO+PQzc14jZrBAG9ajNeldlA27GS+UVFR+t78M+wVBmzA1Q2yzvcRERFnhHL0BcJ2SlgJWAnknAQCAd34+HivWsEwXzcoe3SzXpB1gi6sFtAFWA2z9ZiBKcs1KgQ34KJC2Llzp6QHuDwrrQwRmQG6Z4CxL2sGLkC14GS85cuX18/cel7UDU7wdTJf8zf3cTJg894Nom4gBpwty825CWWfbCUQiATSA14nc3Xez616MCoEw36drNYckLmB1+hu+Y0BX6c6gc+NDtfNcHkfgC7XVPmcmK5f0OULY7vrBt6KFSsKVg1u4C1UqJAXnN3Ml3s42a8BWxiwE3jdels3+3V3vBuMAxkY9horASuBzJWAAdP07upPz2tA17zCaLmXYbPOvwFd53s3uzXgCuA6nR/4nPe+ANeTA025n6MN/wJXz3eZB7pu3a4BXl5RNbjBF10voFi6dGlxsl4DsE7ma4DVyXhxKTbXOoHXNNoJwP4sFdAXp9fR9nsrASuBrJUAFgSBPMEf6BoQ5RUQ5dUJruZzJwgfP378DBWDG2yNOsF87g9wz4XhmjZn5CDN12+CnLpdcwGs1w2+5oDNqW7gGmPh4GS+TnB1Ay/vfQGt8zf+vg+ko+01VgJWAjkjAbfe1tTCAKt577wuLdA14IuaAL2t8z1/G3ZLBoht27apOoHPs4rhngvoun+rIAj4UvBY49UX8BqQBWj528183WBrruEVq4eMAK7ztzkzhOxTrQSsBDIiAX+ga8DSeS/3tQZ8YbRcZ743B2Z8ZkDVl+42LbDlu8xguJkJutxLGa8p/oCX750HbbzHysH5OaoHA85OEPbHhJ0d4QTltDrbrQvOyMCw11oJWAmcnQTSAtW07uhmur5A2ACqk9G6gdYJrMbDLD2w5ftz1eG62xaIjjO9a3za85qoZDzQsF7+NvpeXwAMAzbqB773B8BOMHY3yB+gFi5c+IxLAwXosxte9ldWAlYCTgn4Ak6+P3LkSJqCClTl4Ly/k9EaUHXrbH2BLZ/5SDBp6uc3gI3ngoD01FybHqAGco1PD7ZAdL2mNU72a6wd3N8ZADafGxWFu8f8gWmxYsXOuNTf7+1UsRKwEsh8CRggdN/54MGDaT7MH1i774fKwHkjo5dFX8vnaelsze/cgMvn06ZN4+WsrBT8NSwQ0DW/DfTaM2I1uHW93MzJfHnvy9rBWWE3A3Y3xg3I7u8twGb+JLJ3tBLILAn4A2T3/d3Aar43zgzmvbmf+77uAzKuN0BrfutDd2u+CtgkLD25BAqk3CfQa//luWYqYXS95n164GuuAzRhwKZg95tew/jeMOhArrXXWAlYCeSsBAwoplcLw16d1zmZrBOMndcYF17zmRtw/ehucxR0zcMDAjx/CS99Hbi5Qdip9/UFnoEy10CvS6+T7fdWAlYCWS+BQBmvv+vcoB0IyJpWedQIvE1Pd5seCKcrqEAB1HmjQH/jV9frrlV6DNhc7wbjtFpnWW66fW8vsBLI1RIIlPm6wdUfkzWfm3xmzsZnQHebI6CbUcab3vVn2PlysRuE3Uw40JGSEZAO9J72OisBK4HskYA/MHU/3a0mCABcnYzWfbv0rBDS+z5d4QTKWn3dKKO/TdP7zal2MA/zB77ptspzgVtnHOjv7HVWAlYCOS8Bf2Dqr2a+GKz7Wh+M1nlJIIAayDVpCi+jwJmRnkjv3gF97wuMA63EuYJ2oM+x11kJWAlkvgQCAVEfoJpRUAz0+kCvS1cQ6QFfujdI44L07p3e99z6DE+3c6mM/a2VgJXAf18CPuLbptfoQME00OvSe17AZmDp3ugcwNffTwMB5XOpl/2tlYCVwH9XApkFkpl1H6+kswPYzuUZ5/Lb/+5wsi2zErASSEsCmQmUmXkvrXN2glp2PssOSSsBKwErgXORQKaDralMdgJhdj7rXIRtf2slYCVgJfCfAN1z7UYL2ucqQft7K4ELRwJZBprnKsL/A7Sd9EI3eeIkAAAAAElFTkSuQmCC"/>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00000000-0008-0000-0200-00000B000000}"/>
              </a:ext>
            </a:extLst>
          </p:cNvPr>
          <p:cNvPicPr>
            <a:picLocks noChangeAspect="1"/>
          </p:cNvPicPr>
          <p:nvPr/>
        </p:nvPicPr>
        <p:blipFill>
          <a:blip r:embed="rId2"/>
          <a:stretch>
            <a:fillRect/>
          </a:stretch>
        </p:blipFill>
        <p:spPr>
          <a:xfrm>
            <a:off x="1120281" y="3841935"/>
            <a:ext cx="8943019" cy="1851567"/>
          </a:xfrm>
          <a:prstGeom prst="rect">
            <a:avLst/>
          </a:prstGeom>
        </p:spPr>
      </p:pic>
    </p:spTree>
    <p:extLst>
      <p:ext uri="{BB962C8B-B14F-4D97-AF65-F5344CB8AC3E}">
        <p14:creationId xmlns:p14="http://schemas.microsoft.com/office/powerpoint/2010/main" val="38286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577" y="418242"/>
            <a:ext cx="8114588" cy="1642970"/>
          </a:xfrm>
        </p:spPr>
        <p:txBody>
          <a:bodyPr anchor="b">
            <a:normAutofit/>
          </a:bodyPr>
          <a:lstStyle/>
          <a:p>
            <a:r>
              <a:rPr lang="en-US" sz="3700" dirty="0"/>
              <a:t>Health Literacy/Education and Support</a:t>
            </a:r>
            <a:br>
              <a:rPr lang="en-US" sz="3700" dirty="0"/>
            </a:br>
            <a:r>
              <a:rPr lang="en-US" sz="3700" dirty="0"/>
              <a:t>PDSA 3</a:t>
            </a:r>
          </a:p>
        </p:txBody>
      </p:sp>
      <p:sp>
        <p:nvSpPr>
          <p:cNvPr id="6" name="Content Placeholder 5"/>
          <p:cNvSpPr>
            <a:spLocks noGrp="1"/>
          </p:cNvSpPr>
          <p:nvPr>
            <p:ph idx="1"/>
          </p:nvPr>
        </p:nvSpPr>
        <p:spPr>
          <a:xfrm>
            <a:off x="430695" y="2061212"/>
            <a:ext cx="11330609" cy="4576678"/>
          </a:xfrm>
        </p:spPr>
        <p:txBody>
          <a:bodyPr vert="horz" lIns="91440" tIns="45720" rIns="91440" bIns="45720" rtlCol="0" anchor="t">
            <a:normAutofit lnSpcReduction="10000"/>
          </a:bodyPr>
          <a:lstStyle/>
          <a:p>
            <a:pPr marL="0" indent="0">
              <a:buNone/>
            </a:pPr>
            <a:r>
              <a:rPr lang="en-US" sz="1600" b="1" dirty="0"/>
              <a:t>Intervention</a:t>
            </a:r>
            <a:r>
              <a:rPr lang="en-US" sz="1600" dirty="0"/>
              <a:t>: Provide structured education on using and interpreting CGM data</a:t>
            </a:r>
            <a:endParaRPr lang="en-US" sz="1600" b="1" dirty="0"/>
          </a:p>
          <a:p>
            <a:pPr marL="0" indent="0">
              <a:buNone/>
            </a:pPr>
            <a:r>
              <a:rPr lang="en-US" sz="1600" b="1" dirty="0"/>
              <a:t>Plan</a:t>
            </a:r>
            <a:r>
              <a:rPr lang="en-US" sz="1600" dirty="0"/>
              <a:t>: By providing CGM education using Libre and Dexcom patient resource handbook, patients will be able to use their CGM data to better understand how to make decisions related to diabetes management. We predict an increase in TIR and decrease TAR and TBR in patients using CGM going through a CGM class</a:t>
            </a:r>
          </a:p>
          <a:p>
            <a:pPr marL="0" indent="0">
              <a:buNone/>
            </a:pPr>
            <a:r>
              <a:rPr lang="en-US" sz="1600" dirty="0"/>
              <a:t>We predict patients will have a better understanding of the metrics used to monitor time in range and how to increase this metric in between provider visits</a:t>
            </a:r>
            <a:endParaRPr lang="en-US" sz="1600" b="1" dirty="0"/>
          </a:p>
          <a:p>
            <a:pPr marL="0" indent="0">
              <a:buNone/>
            </a:pPr>
            <a:r>
              <a:rPr lang="en-US" sz="1600" b="1" dirty="0"/>
              <a:t>Do</a:t>
            </a:r>
            <a:r>
              <a:rPr lang="en-US" sz="1600" dirty="0"/>
              <a:t>: 1 participant</a:t>
            </a:r>
          </a:p>
          <a:p>
            <a:pPr marL="0" indent="0">
              <a:buNone/>
            </a:pPr>
            <a:r>
              <a:rPr lang="en-US" sz="1600" dirty="0"/>
              <a:t>1. CGM curriculum created with help of preventative medicine resident</a:t>
            </a:r>
          </a:p>
          <a:p>
            <a:pPr marL="0" indent="0">
              <a:buNone/>
            </a:pPr>
            <a:r>
              <a:rPr lang="en-US" sz="1600" dirty="0"/>
              <a:t>2. All objectives with specific talking points recorded so that any HCP can deliver the content</a:t>
            </a:r>
          </a:p>
          <a:p>
            <a:pPr marL="0" indent="0">
              <a:buNone/>
            </a:pPr>
            <a:r>
              <a:rPr lang="en-US" sz="1600" dirty="0"/>
              <a:t>3. Curriculum was taught to one patient who showed for the class. Went through talking points. Discussion was very individualized as we used patient specific AGP report to assess patterns and address challenges and solutions</a:t>
            </a:r>
            <a:endParaRPr lang="en-US" sz="1600" b="1" dirty="0"/>
          </a:p>
          <a:p>
            <a:pPr marL="0" indent="0">
              <a:buNone/>
            </a:pPr>
            <a:r>
              <a:rPr lang="en-US" sz="1600" b="1" dirty="0"/>
              <a:t>Study</a:t>
            </a:r>
            <a:r>
              <a:rPr lang="en-US" sz="1600" dirty="0"/>
              <a:t>: TIR increased, TAR decreased 2 weeks post education, but TBR increased (Compared AGP reports before taking the class and two weeks after taking the class</a:t>
            </a:r>
          </a:p>
          <a:p>
            <a:pPr marL="0" indent="0">
              <a:buNone/>
            </a:pPr>
            <a:r>
              <a:rPr lang="en-US" sz="1600" b="1" dirty="0"/>
              <a:t>Act</a:t>
            </a:r>
            <a:r>
              <a:rPr lang="en-US" sz="1600" dirty="0"/>
              <a:t>: Create a more standardized curriculum to make it more manageable to teach in a class setting so we are not overwhelmed with getting into everyone's specific questions related to their AGP report. Use case studies instead to keep a bit more generalized. Will work on creating a </a:t>
            </a:r>
            <a:r>
              <a:rPr lang="en-US" sz="1600" dirty="0" err="1"/>
              <a:t>powerpoint</a:t>
            </a:r>
            <a:r>
              <a:rPr lang="en-US" sz="1600" dirty="0"/>
              <a:t> to streamline the information being taught</a:t>
            </a:r>
          </a:p>
        </p:txBody>
      </p:sp>
      <p:sp>
        <p:nvSpPr>
          <p:cNvPr id="5" name="AutoShape 2" descr="data:image/png;base64,iVBORw0KGgoAAAANSUhEUgAAAV0AAAHdCAYAAAC+OKpvAAAAAXNSR0IArs4c6QAAIABJREFUeF7sXQeYE+XaPZlMerZXYOmIoiLILip2wYYde2/X3v0tqNjAXq5XsfeCBXvvglhAQHqR3jvbS9pMZvI/501mb4y7kMXV6/VmeJa0yZRvMuc733nP+342/HmL7c/bVWZPmRbItECmBdJqgVhaa7XjSn8mEP6Z+2rHJspsKtMCmRb4G7fA3xJ0/wiw/SO2+Tf+XWVOLdMCf+sWaA/gbI9tpNXIfwZ4tfc+2nt7aTVUZqVMC2Ra4C/dAr8XNH/v99NunD8SwLa27a19vqWTsJ1wwglpn2RmxUwLZFrg79kCb7/9Nk+sLYDZlnXbuu20Gvn3AN/WdrC1bW/t89a2L9/LgO7Wmj/zeaYF/v4tkADdtoDjfzXo/i7QTPk5tIm5VlZWbuu+//6/wswZZlrgf6wFioqKWgXSNJlwW4C4Leu2eCV+D3ht63dTv9cqc90auDY2Nm7rMfyP/Swzp5tpgf/+FsjKykoL8JJBOIkJb40Np7XtNkoZ7Qa6bQG61tb9FbNtDVy3BqqhUKgtx/Lf/6vLnEGmBf6HW8Dj8aQFjK2Bc0uMeAtMeGv72trnrV6pbQGtdL/T0nrN71GTTQXbVJBNBVVN07a472g0mu6x/Q//dDOnnmmB/44WUFU1LWBzOp2/Wi8VnFNBuBUmnLqvre17a5+3C+huDdBaBNnkgNfvBVmCardu3Vo9mUgksrVj/O/4tWWOMtMCmRaAy+XaKrCtXLkSqeD8O0G4tX229f3/COj+SqvdEuC2xmhTmStfd+7cuflktsZ8dV3PgHDm5s20wF+8BRwOx1bBlaeQCqZ8b82aNb8B3dZAeEsM2GK/b7/9dlvBNa1jT74E6YDS1tZpleGmy2yTwdMC2g4dOvxqu6kAmwqoGWnhL35nZQ4v0wLb0AKtSQypQJ0KyBZLTmbCrTFgS35oQXZoCVDbCsq/OeutASq/sLV1WnQj7L///s3vt6bVWkBqAab1aJqmrUOHDtgSsBqG8av9pr7ehuub+UqmBTIt8BdrAbvd3iLIpb6fDM4WIBNkk5nw1hhwMvhuwf/7h4Jum8D2hBNOaF7fYrgW2LYkH6QyWguALaC1Pk8F09zcXNlPKrPNgO5f7G7JHE6mBdqpBVoC3lQAraurEzC01rU+TwZgfr4lBmzJD2ky320G3y0B6zaB7pYAN5nZEjRTGW0y0FogynWSr112dra8TgXZ1PVaut4ZYG6nuyCzmUwLtGMLtMZmk3ehKMqvQC71Ow0NDfK5tZ71eTIIb4kBW9JDa8DbAvP9U0H3VyCYDsNNBltqtS2xWgsQyWQJvskAmQrAPp+v+RiS19sa8GZAtx3vlMymMi3QTi2wNdDdEuAGAoGtgi0Pk0yY+yEDbgl8+X5rwMvvbyHQ1mbw3Ram2yLotsRwW9JsS0pKbC1JCAREgmYyk7VA1PqMJ58MuMmMd0uAuzUwbqffTmYzmRbItMDvaIFUcE2H6bYGutxWMtutr6+X1xbwctsE3w0bNgg7JuhakkQy+KZKDS24G/5Q0N0mhltWVmaz/LMEYQJuMpNNZrZJwCvyQTLDTQZej8fzq2OxQLU1cM2A7u+4EzJfzbTAn9QCrYFu6vvW61Ao9BuWmywvEJCTXxNwWwNfAi31XsvtwNdb0XgtsN2aZew3n7eF6W4Tw02VEyzATWa21nM+kskSJJMBl69jsZjs3+12Nx+HBabWZ9ZvIxVkM6D7J901md1kWqAdWqA1kLXZbM0AZq0TDoflPeszvm+xXD4SeAm21nvUfq3nqXpvstshVW7YAuP900BXaie0JilYmWNkuKnstiVmS6BNBl4yWQJl8h8bluDK9zweD1pjtxYApwJtKjC3w28js4lMC2RaoJ1aIBlQuclU4E0GVevzUCjUvB4/t75jAS+ZsMPhMC2QtZhvssyQ7Hqw9F6C74YNG0RuaI3xptRs2BLwtgvTFaZp+XCTbWEEWALuihUrQu10LTKbybRApgUyLZBWC/Tt27eLBcgWCEciEQHdZOBNBuJU5msB76ZNm5p13pY03gkTJqTKC2lruy1mk7VwhtZ6rTJcfoegSw3322+/zYBuWj+TzEqZFsi0QHu1QL9+/XrY7fZmkI1EIjELfFVVNcl8Cb4EXbLdZObb1NQk7yU7HLaB8cqAPOV80mK6LWaYWZlprTFc7ogslxrupEmTgu3VkJntZFog0wKZFkinBcrLy7fTdd20gJaPBF4CLp9bwMtHgivB1wLeQCDQLEMkA28q400NrqXBeLcIuq0F1eR9y4+brONamWYWw7U03GnTpgXSaaTMOpkWyLRApgXaqwX69eu3g6IoFtM1NU0TZmsBLgGYTNgCX0tmCIfDzYCbynh9Pp9JV8PatWtb9PG24N9tE9NNG3Sp4yYDrsVwraDZ7Nmzm9qrITPbybRApgUyLZBOCwwYMGAngq6u6wRbAdIE8Fqgys/Ick26HiwpguBrAW8q4/V4PGaqzMBjSWa8BN4k/25aoJtWui+ZbmssNxl0Q6GQMn/+/MZ0GimzTqYFMi2QaYH2aoGKiopdyGoNwxA5IRqNEmx/xXwJtBbwkvESmBlsSwZep9NpWn5el8vFz2JbkhkSoJuq57bq4yXgpgO6ti25FQi6VqZZJBJRFi5c2NBeDZnZTqYFMi2QaYF0WqB///4DEnquScDlc4KsBb7JgGsBbyIbzUwFXovxEoDpaKiqqhKpwspcs6xkln93C9pui5ruFmWFxMm2CrpFRUVKshc3KytLmTx5cn06jZRZJ9MCmRbItEB7tcCuu+66G5ktmS4fLQC2XhN8k4E3+bnT6TQ0TRPGy+Ca5XCwNN6WZAZKDG1ImmgG3y0x3WabGBslmelSz7U8uQUFBUpyaq/f71emTZtW114NmdlOpgUyLZBpgXRaYMCAAXsmg64FtnyPgKuqqpEKvARaygwOh8PgowW8oVBIHA4W6G5JZiDwtiWg1hLotprum5wIEQwGlVRZgVllBN2ZM2fWptNImXUyLZBpgUwLtFcLlJeX72u32w0LbFt4NMhuuYLFcgnEFtjyUdd1I1XfpaTQ2NgoMkOqm8Fiu+0OugygtZR5pmmaUlhY2FzARtd1xefzKXPmzKlpr4bMbCfTApkWyLRAOi3Qv3//wYqiGKls1wLixOOvgDcajTYDMNkutV2CL90MBN9kmcFiuy0lTVhsNx0Xw9aYbnMGWirotqTlMohG4J03b151Oo2UWSfTApkWyLRAe7XAgAEDDrLZWJ7FpKZr8DHxWoDYNE0CLIku2a1IDXxkUI2Aaz1aQTUCbrLMwKDalrTdFlwMLc6xtiXQ/U2NhWQtl5lngUBAJAZLViDz9Xg8ypQpU6raqyEz28m0QKYFMi2QTguUl5cPTQVZC2ytx1TgtaQGPhJ4qekyqJbsZiD4bknbzcnJMdNwMVinIOUSW0z7bS0DLTWARnZrgS5ZrtvtZiCtMp1GyqyTaYFMC2RaoL1aoKKi4ohUpktmS6C1/qzXyY8W4xUK/G+9V7Rdi+1a1rGWtN1k0E1H200LdFMz0MLhsEJfLhMhCLiWlstHMt0ZM2ZsbktDbtq0CVdddRVTjXHssce25au/Wnf+/Pny2jRNPPXUU3j88ce3eVtt+WIwGMTIkSNx9tlnoU+fHdvy1T90XbbriBE34fbbR2L58uUoLy/nzBtb3efkyZPx1Vdf4bLLLsMtt96C6dOm45hjjsE111yDxsZG3HLLLZg0aRL22H133Hvfffjss8/AUnf//Oc/EQgEcPvtt2OvvfbCxo0bcccdd8DpdLIYEm677TYcdtjh2Gefvbd6DOmuwO3yHM8//wL07t2b5UYxZ84cDBkyJN1NZNb7m7TArrvuekwiGUKkhYTEIJJCS8CrqmqU71NiSGa81HnJeBlsI+i63W6DMgM1XZaCtLTdrKws00oPbktArc2ga7kW8vPzRVqgL9fScslyCbyzZ8/e1Jbr+M477wjg8sbmc7vdLl/XdR3ffvstfH4f9tpzLzQ0NAgYdO7cGbvvvjsWLVoE1tTkzV1RUYHrrrsWVVXVctO/9tpruO6667Bx0ybU1taic1kZ8vLysHbtWvTdZRfMmDZNHpuaAhg3bhy23743dt55Z7lhd9hhB6xbvw5ulxv5+fn45ptvUFBQIEBis8UHBuvXr8esWbPQsWNHeX3hhRdi1KiR6FDaEb226wVO/UyA41TyPObcvFwM2mMQ6uvr8fXXXzefA4Hx++9/QK9ePbHrrrvK96ZNmyb7Ki4ulm3z/LheTU0NevTogdVr1qC0tBTb9eqF2bNnY9Gihdh//wOQnZ0NdjxsNx5nt27dMGrkKBx+xOG4/PLL8cQTT2Dw4MFyPG63W4BpwYIFLFQkwLj99tvL/k4//XTsu+++WLFiBT788EOcddZZePjhh6Vduf0ffvgBF110EZ5++mkcdthhrGkq4Erw5fQn//jHP3D3Pfdg8k8/SbtwHYLjqFGjcOSRR6Bbt+747rvvpJ132WUX2SfPjefeZ4c+WLDgF3Tr3gNNTY2YOHEi+vbtiz59+mDJkiX4Zf4v2He/feVazpg5AxvWb8Dw66/Hc88/jz322APPP/+8gPuMGTPknNjWPXr2QPmA8rb8JDPr/he2wIABA463tFw+xmIxarkCuHyekBYEaAnEsVgsaum7qaBrWcgoM1igS7ab6tutrKyUNOE2gK5IC1uVFyyma0kLlmuBYEuLGNkuGW44HLY7nU4mR2xsyzU7/fTTsHlzpQDLRx99hK5du8rXb731Vrwxdiy0SAT33nuvgMWUKVPkBiaLff311zF16lRO7YM999xTQII3Lm/u9957D0cffbRso7CwUG5AggHfJ7Dvv99+ePiRR/Dggw9i8eIlMIyo3KzPPvusbPu5556T7xEMPv/iC3jcbtx///30KwtwnnzyyeDUHsFgAGeffQ5+/PFHnHnmmXJMj44ejdGPPoo+fXaQTmDMmDEChPw+gennn6dB1zXcffc9eOedt7F02TLk5ubilptvlmOvq6tFx46d8PrrryE7O0e+z/Pwer3SLg6nE9nZWbjpxptw7bXXQlFs6Ny5C2644Qacc+65KCzIx8aNm/DQQw/hySefwv7774d77rkHN954I8jKef5ss6uvvhrTp0/H+PHj5fmVV14pndLxxx8vAH3KKafgzjvvlA7x559/FvBnG40YMQLDhg2Ta8EO8uOPP5Y24zbq6urw0ksv4b777sPKVatQXVWFJ598EpFIRMCbI5m33npL2o7F6F955RV0795dru0jjzyCZ597FhdccAHOPuscvPjiC8Jc83LzcONNN8p+uZ0dd9xR2prrcRuVmyvx+RefC5O//IrLBXhfHfOqXIuFCxciakTx2KOP4cADD2zLzzKz7n9ZC5SXl5+cDLItAG+U4Gu32y2GK4/8SwquibabHFRzuVwG3QwEX6YHW1ID7WMsdu71ehlgk6BZGi6GtoOu5VqgtEDwTQVdl8ulTJ06dUO612vz5s3Cvk477TS50cmojjvuOAFW3lx8TcAkOLzxxhsCWgRGMi6uQ0ZYVlYmrMsCxBNPPFHkCt6YBNlnnnkGhx9+BE4++SRMmDBBbnDeoARhfkbgvmnECCxZvFhY8csvv4zHH3sMWdnZWLR4ETZv2ozttttO2OKAAQNkaH3iSSfKsJs3PkFj3rx5OPXUU2V7/P4DDzyA3Jwc/PDjjwIWLpdLjpnAQhZGwJ80cWKchXfuLNsga+bnRx11FN5991288cbrGDLkQGmXTz7+GOdfcD5GjbpDQOzYYcOEjbo9HpFSyBj/8Y/z8Pzzz+Hrb77BKSefLAyTbcZjIuDeddddOOOMM/D+++/jlwW/4OF/PYzsrCz03n57kQYI6gTSc889Vxhiv379pBMcNGiQXE4C5RFHHIEXX3xRGO0VV1yBQw45REYBBO6OHTqCUYLNmzZJ21Pm4fXiNniteDwE3RdefEHWZcdCEO/YsQM++eQTAeo333pL2vHUU07B6NGjRTJg2xQVFclv4cQTT8LYsWOx4459hPVff/11OProYzBmzCvYbbfd8dXXX0kHxXM788yzMHnyT9IZ8VjYkbbHsnDJYjQ0xms6xUwDhhmlphUvpRqLNY+GrH3FeDvKf0DMZvsVyxHWY1NgGgbCwUY01tchFAwhZhiybf6ZMOBSYjAMHRED0Ew7VNUFuxofEcp2Y0BU1xHVdMCuQFHsMI0oolEdMTMGVbFBVRVk+f3IzfLDDgN2mHDa7XA4nLCrTih2BxTFIY82RYVNVWFEDRh6BBE9Al3ThJxwu0bMjFeOtcVgxmLSvuGoAVVV0alLZ9g8OYghJueaOHV5lKaw/pcPbGzExDnEv8Fzdrpc2HnHnWW0me5SUVFxGkGVfzabrZnpJt4j4EYTQPwr0E1mu6ZpRpMdDWS6BF3KCwTd1IBadXW1+Hep67YCus2XyHqyRaZr+XNbcy1YoGsF0PjocDjs06ZNW59uQ/HmJiMlqJFl8fkLL7wgsgGHlY899piwQIIBb3ayKn4+e/Ys2O0qjjjicOTl5eNf//qXsF0yLd6w11x7rQA5QZagQ5Zz1JFHCiARiAjQBA0B3SlTcMutt8mwlsyWgDj64YcFjHbuuzPGfTNOwPvmW27GVVdeJaB70kknCbu9+uqrZLhMWYLDch4vwYIgxuE9h8cEAQ6HZ86aifvvuw/Tp8/Ao48+KuzxsKFDMWXqVHz55ZcYMmQwZs2aLQyTzJjHzyE/Qfb777/HOeecI4yfIDx06FAM3G0gcrNz8OA//ynASEAlILGtCNz77LOPsMonnngcN9xwo0gA3AZBl9IMj5GSBAGSLJQLOyB2RhMmfIuhhw7F4UccIR3Y8OHDZQRCcBx62GE468wzMfz64aiqqUb/fv1klLFq1Srk5ObA4/bg0KFDYVcUAd0PPvhAQPfwww8XQNW0CL77/oe4FvzWWzj44IPlOY/v6WeekWOhZMAO+Yfvv8ePEyfhwIOG4OepP0uHQLbLTphATKZPWYrsmpLTl19+gVtuuVXO7eKLLxbpaOTI26FFdDz3fPuA7ouvv4blK1cJYBCQotEITENPgK4JRSQoG6eXghnH4TgemzGY8iQxuLQRH+1QbAr0QC1qN67FxnVrEGhogqFrMPkX1aCqOuxmGE1hoEkHYg4vvL4skXW4OcM0oOk6woGg7NPpdsNms0OLhKFrYR4JPA4FXrcb3TqXoSjbD9UMw62Y8Luc8Lh9cLp9cLl8UF1eOJx+2J1e2J0exEwTkWAjmgL1IvdEIgEEQ2FEdF06AZ6qCRN6NIomzUDIMLDHXnugqHd/RGOK7DveBvGGIDJZr/leLGbG//hJzCbgTbkrJycPZ59+NvJyc9OFEgwcOPBMC3STgZfMloCb+Gtmunyd0HR/Izkk+Xet5AkJrLEmg+XdpX2MhXDcbvevJAYecKIWQ7JlbItpwM31c7cEupaOyynTLdCNRCJ2gu6MGTPWpdtS1PwIts888yw++OB9YTvUSqmlnn/++cKgOBTm+2R/ZJ5kh6MfGS3MZdiwY5CXn48H7n9AQI9ywU033ohnnn0Wp55yKsaNHydgTUCmJknWSWY2d+5cfPXV17jnnrsFaDdv3oTHHntcWOOyZctE6rj4kouxcsVKbNq4EatWrxbg4THV1dbi1NNOk+BUdXW1ABnBlQGmu+++W96j5nvzzTfLtgio/CE98OCDGPvGWKxYsVz2yfU5FKbuO3PmTDk2vuaQnT8+AiZZPAGa2vZ5550nw/3nnn1OQIjbu+XmW1BSUiIMg99n8Iusmwz0gAMOEG2bcsJpp52KY489TnTxzz7/XCSbSy+7FN+O+xbDjh0m58WF8gzlBA77yczPPvts6Tx4TtS2ydIvueQS6Qyqq2uw8847CVPnNaI+XFJSLMyN7V1VVSXyADuJcDgsx0RZgqCfk5Mj1/m1117FPvvsK+3Ez7OysqRdOVLgdSsuKhZWLkD64APSAZPdn3XW2bj22mvQuUsXLFywQJj5brvtJh3OoYceKiOf5597DjW1tQLePAaCfnssjzzzHJYsXQabAhi6Liw1JmyXrDUGU+4gJQGyCbA1YsIOCWJCEmOATVGg2lU4Yhr0xs1oqt6MQGMTdE2HEQ3D1DSodgMKQmgMBRDQVSiObGRn5UFRbYgacYZJqSqiaSDvdbo98vshCJIxKrEY7DYb7EoM2V4fOhYXwQEDiqHBrRrwOhxwuTxwuX3wuHzCMJ3ubCgOF1SnF6rTiagWRjjQgKbAv0G3KRhCIKJBgSnylmboiEZN1IZ1dO7RA7sM2gcxp0dYcBxcLdYbi7cLOx6+LyAc74ziAGwgGjWQk52LU048GTnZOWlfsvLy8nMs0FUURaQES2KwQNcC4ITOK0CcCLQJw+VrAi4lBiugxueUF8h4k10M/zHQZQaa5VqwQHfWrFlr022pX375BVnZWehc1hlNTU1YvHixBFg41KW2+e34CSgsKhTWtmnzJmE+xcUl2GfvfQSACc4EHIIcAYrssfd226EpEJDPCDIchhKIevfeXtgs3yPDI5MmKJC5dunSRQIxHEJTB6Se26lTJxkqki1TKiA75g1P0H/yySdQUlIqWiaZ4kEHHSTgxGE3AcT6PgNW7DhKioux1957iy7KQBQDYZRGCDDcP4+RQMXvEow4tOfQmgu/w2NmYG3dunWyLtuNgT92HvwOv8t98tj5XT7yHAl8lGl4/mRGHKpP+PZbOQ8GpFavWi0s3Ara8SYmw95vv/0kWEbmu3TpUpFVeF148/A9Hjf3w/PjdvlHYKUURABmu1GOofzC0Qu3S1CmhMI2nzp1ihzLHnsMag6csuOpqamWkUuvXr2kMyajZTsQUNkJcBtktLxeP/zwPbSIhty8POkE/H6/MOqfJk9Gl86d5TfEgB2Bmd+JM9Dfv9xy74OYu2AhHHYFZtSAmZAByG5tMXI7GVQ3MzqTIGOYiBpGHIRI9biu3Q633Qa3GQKC1dCCDdAjZK0aotEw7DEdqi2CQKgRTboNppqN7Ow8eAmEUQNR04QRo+wQle05HZQcFGgEbUOHQiYtn5iAaaAgLw8F2dlQzCjUmAaXGoNHtcPr8cHtdMPt9MnvwuX2Q3XH2a7i8giLj4aaEAo0IBisRzgSRn1TCI3hiEgaNhvBMgbNMBDUonBk52O3/YfAn1cEIwGmPG+bMP+4xhAfBSSANjHHjbxnxhA1o8jOysFJx52EnOzstC/YwIEDz7OCZpZua2m4SUyX4CrMNvk9S1awHik5WEVwmBqsaVqzhYzuBVrH2gN0k3+Rv8pEa6nAjcV0CboE24RzQQJpbQHdtFv0L7QiA2nXX3+9sFNLh7WCf3+hw9zmQ2Gn8O348bj5llviQ9htWNh5/euhh3D/Aw+Inv13Wi65fgSmzZoDl8MZZ2fC3OJAqkARmZLKrYwnEyBrECDJiONCKBS7CpfdDp9Nh9cMIKbXy+hD0zi81qEgDI9NQyBYjwYNiNqz4PPniURA/ViP6ogSvG3s8GxQ7Q6oqgNGVIemhYVRk3XbTFM0WMVmorSkBF6nC/aYAbfdhEcF3A4VHqcLXpcbHo8bquKBy+uHy5sdB16XB4YBmGS7oQaEmmoRDDUhEA6jMRSRP9k+TGimCc0wodmd2GXQvijruR143tIBSUeTArYiucQB25pajKvrpoGsrGycMOyENoFueXn5hRbDTWG8wnoJsjRFpcgNwnZbAl2L7Vr1GCzgtQrhEHxrampE07WCaSlJEluVF1qtKlZfXy/2MKvATbI/1+Px2Ml0nU4n8+tE0509e/aav9NN1tK5kNWRgVJXTMf7+t/WHuxYyJQti1xbj5+6K0HGcly09ft/5fXPuewaTJk+WzqTOKclY4sDrWi0tDwyYCaMzowPn4XlxuUFrkeW7FVtyLaF4YwFENVDCIWjiOgGVGjId2mIao2oatIRiJGB5sLr8ch3Ccp0ZFDCsDH4pSpQlXhQzYhSB9aFfZPdEqAJik6XQ0ZCqs0GFSb8qg0eB+BzOuB2uOBxu+ByOOB2xQHX6fXD4cqC4nACihoPyoUaEWmqRyBQh0A4iLqwhsYgg2wUmg0YRgyaaSBk2tCtXzn69EvY9ERJsDTdONOXf+ysBIxF6Raxl6sRdP1ZWTj+mOORnZU+062oqLgkKVhmgSyDZ78C3QT4UlZI1noFePlZIkW4WWIg401IDpIWbFnHCLqss2tJDsnWsXQ13VbnQiPocpZfaw40gm6yP5eAawXRdF23z507d/Vf+abJHFumBX5PC5x5ydWYMm2OSCtECzJKi93SNUDQFTA2Y8L0CLwiAcQMGWJT5XArCrLUGPz2MGzRECJaBOEInRA6SrMM5DpDqGkIYUOTG6YjB16PW6QLAjelA8o1DJbZ6TxQ1ASLjAOsacYdBgK6oqUa8Hh9yMr2w2bG4LCZyGZgzanA72QgzQWnqgro+n3ZUJ0+OL1ZcHmyYXe4RdeNmTq0UBC6BNTIdgOoC2loiuhoCmvCvG2GiYhhSjAtv3tv7DpoX3FGCJtNdEwxCg42Am4ciOM6bhxs49ID5RKCbjaGHX1sm0C3vLz8soSOmwyyFuiylxJQJdtNaLktgq6l8VpM10oLTvbrWtYxSgwtJUn8oaBrAa6qqvZoNKrwcerUqX9p0OVFZpCGjglqxVzoRGCiwaWXXpr2/cjgDJMyqDf+Gcv8efPQrXt3fPLpJ/JjpIPh9y5z583DuG++EYdCusuKlSuEcVHD5rJ+/TqEwxFxXNCORy03nYXBOdrHzj7rbBkxtGWhm4TaMjMB/2z54oyLCbozRQeNjwTig0SbYhMnAh8t3ZLOAnkhDDceQeN3suwxZKs6XIjA1CMIJqSFPJ+B7Qp1IBrB8lo7KsM+OBzx/cSH4QTWuExBiYKSgmKzx4FdgnRx/ZYgT2lB4XqqLa7VOl2wxSgrKPA7FPicdmS5VHnf5VDhd7uxl5ASAAAgAElEQVTFyUDXgtOTBTcB2E03g0vcBTpdC021CDXVIBBsQn0wgkYB3SiCmgbFiEI3TASiBrwlZRiwz2B4fX7pICznAo9TmC2BlxjLYKC8ZwXY2FRxpnv0kQTdrLR/FhUVFVeQ7FsuhQTDbRVsLfC1tF1qvZbUkGwjS/h2RdOlxGBN52MVwPnDQZdFbqykCKvADVmuBbqKoqjTpk2jnyathUEVpo4yUMTgyOrVq1FW1gn5+QUSOGGvRw8qAyQERQ7lGRji+tRUeeMzKLV2zRp06doV6zdsgNvlQigUlN96QWGhpK5yu/379xd2wh8BLV8MpNFaxYAUXQNMZWWEnnaqysrNGDhwN7mhGTRiUIfBJAZrGCzj9uh9PfOsMwU0uKxetUoSAphZRgCixYZeVAa6CPA8V26Hgaui4iLxYzJwyCAQ/ZM8dt5YPB9mXqlOB3bt31+2TbfDYUMPE8fBd99/B6/bi7PPOUuCg7TXMQjJX3H3Hj0k+MTtsENg4M1BBuP3y3MeBwNjTJJg4gV9rHQK0HLFoAXbkNuiS4GuBLYvj59BSgYQuV2eN7Ve2u24bdq2Vq5cBSa50D3CJBBq3fwunR/Lli+XNmEig7WwjZcsWYzbbrsdb775JlxOJ9asXSvXgmBMdwOPmVlozEZL1pbpBBl8wAHigWbKMoNkf+ZyxoVXCOg6nZ44yBJ4KScoNnFuJMRcmLFoImrPIBKPMC7xuWxArhqFX40A0bDY2YJhDT6HiR3KTBR7IlhXCyyt9SACj3xXpImErZXbYFCQlslmVk0ZQwCXQEbwpY4bdy743Ar8PjcadQV204CHAOtU4XMq8LlUeBwO+XPzuccft4+5yXT9cNGaRtCNxaCHw9ADdQg31qApSF03grqwjqBmoCEYTkgoMYS0KJScfPTfdwhy8wvickLCrCucV5gvjWbxdomfW0J2aGa6WTjqiGFtBd2rUjy5yYDbzHKTwFgYb0ugmxxQSwZdq+Qj/bp/COgmZ6JRXmhsbJRZIloDXU3T7ATftoAubVpPP/O0REEZQScwMaf/6GOOEUsVlxE33YTNlZWSFMEf9oP3PyAmeqbLUqdiJhQBgH7WkaNGYfvevfH555/LzUsLFb2rdDfQD0pAoKWGEXq6Bgga9H7mFxTgs08/FQChvzMYCuKYo4/BqaedigsvvEhsYqwZMHLkKFmf1io6A8h2mZ1GYKKLgWDGpAV2DDy+e+69B8cde6zY0a6/fjiWLVsq+2cgjqxwzty52GH77cUbS7bJjmfgwIH44osv5IYaefvtkpBAJs5H/rk9bnz5+Zfw+3046OCDsN122+Pxxx8TNwT/mH3GH/H/XXMNVq5YIYC59957i4WNzJDWM9qMvF6/WMLoYyXAOlQVY998E3fffRfGjRsvwMfnTz7xpATE3nxzrDBa+m65sIOiXY0OhNraGmG49BHzmtA5Qpvf7bfdJmBK5wc9zARP2t/YxgQJvqYljla7yqoq7LXnntIxslM6YP/BGDVypDB7XidrYWdMT3JUj+KYYcdIFt+fuZxx/mWY8vN0uGjcV+yw2dQE4MbBNx4XopQQN/2LZ5dBLdq3FBv8thhyVA0uhMWlEAhGEDN09C6xYfsOUQQCGuZtdKJa88FEnMXGky+4fbtY1ex2JQ66CrksA2ZkjEYCcCVCBUWJwaHY0SUX8HidWFGjQLXF4FXt8LudIi94nHZ4HXZ5z+VywOPKgt3phsvlhduXJdqu3e2P+4EjIURDDYg01QlRCkbCqAlHENJMNIV0BCOaSC1h2ujcfvTdezCKO3T6d4chFrG4H5fAa4jr4d+JEaLv8n3ThC/Lj6MOPwZZ/vSZbnl5+f8lJ0BY2m0yyFJisBhuqsxgvSbgtpChZliZaVbVsf8Y6FryAjPRCLpkujNmzFiZ7k3AgiqLFi4SUGDaJlkUbUZkRrwpyY7I8jiUJtNiLQCa4QlKtIZ17dZNEgN4sxMMmPBAZsThJ5+TBTLLi1lqBGYyuJ49e4oXtUvnLpKQcMlllwoITJk8RQI/xSUlOOuMM8X3W1hcKCm2I2+7HUcdfZTYysiwyQy5zZtHjBDPLn2iBF+m0HL7PHaCOhk0JQwCHb2vZNNk2aeccio2bdooTJ7v3XTTTZIGzHTWBx/8pwzZ+++6K4468ijxnfI8mNH1f//3fwLWjU2NOPLII3HXnXdJSvP3P/wgnRI7GXpuCZhkkazpQIZ+0EEH4qKLLpZ6C2TXt99+G4466mhpo1dffU0yupgtRg8uPa7cx5133oWNmzZi44YNIsfwfXaMvA48bmaI8aYn6C1fthxnnHmG2MzoDeZ2Szt0EA8tj//ll17GxEkTpTNiuxUWFODwI4/A9dddL5lybD+OXshcL73sMnz15Zfotd12wui4n+SFnSsTZNjhTPxxovwWkll0ur+9bV3vdILu1Olwu5yAnYCrxhlugsnKdpMAl0yYtiqyOpeiINuuw6+EYTNCkugRDEVQ4DNQ0QPCfueujmJFQw5ingI4nF7U1VRCiVGmINjapHN0Oh1wJDLSRN9NBO0kgy1mwh6LiavBZVewW1cT9ZqKXzarcComfEwjdzngdSkCuC7a1lQFPrcLbpcPDhflBQbSfHB6vLB7ssSXEWNmWqAeGtluKISQFkZjRJOAWjBsoDGkgZqtFjWg2x3YcdAB6NSte1xGSHh1RUZotoyR7SbYOXlvYh1KMn5/Fo447Kg2ge6AAQOusTLOLP02AcLCeFPBtiXQtYJpFtO1PLt0MCSDbkNDg8yjxmAa04FTazBss6abDtNNDaLZ7XYmR6QNukwDra+rwx6DBskwk+yWYMJhMIf2HCJbaaYcltN/SvAhM2OyBFkPweTDDz+Qm52gQ6bITCS+JkjTS0tA5A+clbLIzgi63PYRRx6BQw85FJdceimmTJ4snl9+nwyQ+6FMQIZMhkgvbkFhARrqG6Qew4FDhuCSSy7G6aefIdlYTB3+Zvw4ycgi0NJTOnr0I5LKS3bMpAB6dgluu+zSDxMn/iggziy7q66+Cq+8/Ir4jHnMTGhgUgVBjKBGeWXooYdi+A03yOelJaU4dOihwvJ33bW/eDN5nvTrMrOLzgN+l+3E8+T7BPbd99gdTQ1NuPf++zB4//1x9jlny6jg88+/wL777CsdCzu/+fPn4dZbb8PEH39EIBjEk089iUdHPyqeWXaCvEGY9cWFLHXZ0mU47fTTZN+8juywCAaUYthJUoe86OKLJauNIExGznY46+yzccLxx0uqcO/e22HatOlyXXl9mhqb8Ohjj0o2IYHLYrtME6d3mtdi/br1IqdYxXq2FUjb8r3TzrsEk3+eAQ/dCwxiEXgpM4h6EAfHZiuQMOH4a3JSn2Iix67BjRAMPYxgMJ411qezgr5lJjZUBfDzCmBTrAR5ZX1Eb62uXC8sWYbpdC5EIwLqdlA+AOy2eJov5QRVicn7TjslCDu6F8Swe/cIfl7twrIaB1z2GPxON/xOO/weO3wOO5wK4Cb79bjhdLoEdB0uP2yqFx6/H3aPT7YV1SLQGxughRoQ1cMIaxGEdA31IV2CaoFIVDLjxENst6P3wL3QpffOcvKWrtsMviS1/JeQFkTXTUgQArq+LBw29Ig2gW5FRcV1iUy0FmUFC2RVVRVZIRWELT3X4XCI5EDATQVdyza2JdDl9Z8+fbrlg/vNVOzJacC/cS+0BLrJNReSM9HIdOlcaCvo3nDjjaitqZHEgddfe02yxngzXnDhBXj/vfdF69xj0B747LPP0XfnnTH1559xwP4HYM3aNQLGBClWEyOL9fp8mD1rlrAsq9wg5QoORXfaaSdhi5QaOPRlZtS0RCoptzugfAC++PwLnHDC8QIiBCuny43TTztNjolmfaYYc7hNuYHGfvpZn3vuWQHdL778UlJXmUBAvZLHcOstt6BHz54CCpQurr7m/yQDiQB91NFHSz0FZkm99+67uO766yU9mbo1Ab+K+u+6dZJVRqZnRKMiLXTs1AmBpgB6b99b2D87mQHl5YiEw8KkWbSGHQ47LAJ6h44d8fRTT6G4qEiiwwRFfocdDzXoy6+4QkCcQ/5+/fpLhh6BjjnvPA8C/quvvirnztoUPE7a5QiMBD4GwJj2zD+e89tvv4O33npT2vfggw/Cx598gk4dO4lOzNEH254yA9OhOUqhTENdnUyXwMngGKumscYCgX/27DnNRYvYQVNL5yiIbcIRDWWic889B8OH39AW3Pxd6xJ0f/p5Brwul9QqiNGtkKipQHduzEZAJNbw/YTmy0JFthiy7BHk2CJQ6FiIhBEIhJDlNbDHdgryPBFMXdCEBbXZqEIhigoZXGTyBVOLGaBTpDN1ud0iLRCcuJ+wpqG+tgaRSEiG57SFeWwR7FIMHLBDCLFwAz5bXIjNQTucdhu8LidynAycqfDSp6vSOmaXWIhDdcDh8EBxemB3+uDLyobi9sKmOMSrGw00IBJqlPTkaFRDiPsO6ailfSykS5YapUJTsaNr/93QY6ddhZ1b7FYCjGS1CW/zvzVeK3ONpxCVzMShhxwujDfdpby8fHgys7W0WovlJjHbrYIumS7/UkGXlrHkdOCWmC6Pd0uFb9ICXZZz5EwRrDKWCrrJTJc+3baCLjOlyCYJoFLar08fSeUkMyP74c3KITs1Uw7rmSVGtkQAZbYRwY8gzWEph80Ek+7dusmwmIEwXjwOlZnBRcbEQA0X7oOBJYIywYzHwP0TqAgo9OCyVgMDUx999CGWLVsuaaoEb26PtQbKOnWS8pDUYclEebwMulHTZUEdghm3S6cB02Vfe/11SWsc/ehoYfQERn7u9/kEnLlPHiMTCwhQlDp4bla22PRp0yRQx0AbwaukuASzZs+S1FjemGS0ZKHvvP2O+DgpY5BmEdx5s/KP23rr7beRn5cn+jb3QxDlMRP4eP5kj198+YW0LVkq60oQDNm2BEZqrmx7dhi8btTLx48bjx367IBgMITddhso0grPef78XzBr9mwJfDGDjQt1b0oq1La5TbJnKX+ZmyvXiyyYrJwsmYyf19bt9qB//36S0suOlkWSKCnwM0ocf5aDhMd/6nmXYIqArluKwtDHSjdHPOGN7gTatBQJYokAK9SXWq6BXHsY3lgonlobCsE0wti+TMEuXaKorAphwi9hrNcK0WDPxr13jkJeXo7ILqtXr5GOj78ZgtqChQtFzaBMEzVMLFm6VCQfLsx8i4RCOLBzHQ7pWYnlG2z4bn0hakNx0HW7HMh1OpBF0HUSdG3Ictkl2YNOBWa2KSolBp94dhW6J1QHc55hhJqgRZpgaGFxXehRQ0C3OhxBbVBHIKzHM+piQMl2O6HbzgPhdDkTbJ+Sh9Ue8cw0CadZxYCsWhVGVDTdoQcTdP3pYi5//+x5f8Ny7Xb7b0C2JanBci8kJ0vILJemGbXkhS2BLg80tcxjS3OmtTvoUtOdOXPmirRb6n9kRTI02tEY3CO4UCMl4PzZy/c/fI8RN42Q3PwB/fvj0ccea07D/bOPpbX9MWhIjZ2VwoYc+NcrRn7aeZdiyrTp8Lo9cTBiFhpBl0P8RCUxPlppx2SpdgFcHblKEKoeRojeVj2EjnkGBvSIIdulYdIvAcxeq6Au6semkB2ffvoBevXsCS0akQ6GgSbiUzzrjAkShlT+qqmplREAOzOSFAZ4a2rqEa1ajL3s36MhouL7tfmoDdvgVBV4XA7kuBzIoq7LQFoCdN2UFhxOOB1uwO4U0PX5sqG4vBLUjVGrDTdBDwcRi9IiyEBgFI2RqOi61QENgXBU2K9mxuAv7oyi3uVweXwsfCaMV7UzG88GO9tEqqGx3eI2urj9jt7mqMgKhxw0tK2ge2OSF7fZlZAMugTbxB8/53N5TCRFNEsOye6FvzToUl6geyEDui3DCVka2TSlCga6/lMLWTrZE0cVrJXwV1vI6FhwiLr+tqYh/5HndMZ5l2HK9BnifbXZWUkrARg2u6QB06YbJ7d8P87o/IqJPDUCXywIMxIWi1i2N4JdusbQqzSCDZs1fD0ziCotF2GbCytrDfzw4wR06tiRRFpqPFjiYJxRU8NlsoSQaAEvqXpmREUiUBUV3437HGvHssSmis+W5qI+DHicTIJQBXTj8oJdpAVqvJQdmE7sYNlI1mLwZsHt9cLp9kNRHaLLa0FWQAsjpmuSbqwZ9BjraAhFURXU0RiiZzcCLWbA4SuGUrKjeH0JsCwtSe3ZwUcHS0qq8ed2SCyFAUKHGgfenOwsHHLwoW0F3Zssx4IlM1jabbLEkMxyk7y6Opmu9ToxZ5q4GLiQ6brd7mhrTJd1dZkO/KczXYIume7s2bOX/5E/+sy2My3wn2yBM+lemDETLoKuVR+XVi5miElgK15/wcq4ctpsyHdEkaeG4aCWG45AsUWwfScDfcoicCsaJs3TMGmJDldOKYK6giXVGj785F107FyCUDiEgqxCuFQmKcShl5lv9KJ76C5Q7aL5s4NauGChfF5QUITN61dg1hPDYDOBTxZloSlig5tpvy5VkiL8LoIuM9OcyHM74HLa4VSdcKhOuNwEW6+wXbfXD8XulKQLPRKUwB90TVh2SAJqUdQGaR+jgyGeKKGbUdicudByesN0+gGy2YQEo9DupiqSBafa7cJ+nXRRuOjKsAvwFubn4rhjjmyTT7e8vHxEMtNNsYoJw00C4V+9Jpt1OBzNvt3kWgz/UdC1Zv9NrqOb6l74q4Hu8hXL8eknn+DSSy9LizXRXUCXw7Zme9FKRj3aqhCWLjgwuEa5gVppTk4u9tgjfcM/kzDGjn1TrFjUbZn8MP7bb3H2WWf9LiZL0KCVbN9992vOPkv3fJLXYx0HscqdeKIUhk9dGEhkph2tbVyo01Inbst8eW+OfRM77bxTs2a/LceZ7nfOvOgKTJ0+Cy53vJBPnHjGQZdSgoNe3UR1LWahZatAsYM2sQgMLYSoHkFZgY6dO0dQnBvCpsoYPp8Rwqo6NwoLS1AT1LFwcwQfffIeOnfpgMq6SnQs7AiPwyvbpRa+aMFCLF2yFL132B7ffP21xD0Yp9hp551RXFIMxBSsW7UUEx86Ek5E8dF8NwJ6PFjmcTuas9Ho0/U7Hcj10EIWZ7oepxsecTB4oHq9UFQCOxkwcVdHNBxGLBpGJKIhRJ+uHkVdKIzqUFQYb0hKU+qAw4egrxei7mzY2BuJ9EJmbpday5JQIh0I3+R5EYjjjLi0KB8Xn3sS8nLTHxGWl5ff3JJFrDWgtaQG1mBI1XiTma4lLyRmC/5VXV0rkPaHMd0/CnQJONSG6G/ljU7QYMCHAMLpXti3Ewhp8ud6/Jzl/Fg1iYEoBq+okxK0OIRnj8+AA4MyMkvDv/6Fl15+WYb2/D5LI1qFXKix0owdDAQEWK695lo0NDaIG4IBLRYw6dyls/xguB9mxHE/DD5xewzsSRnK+no0NTaKBY1BsuOOPU6+w2w4rkc3BI+HgTv+2ELBoLzH42BQkHa0a669Bl9+8aU4Amgx47Y5/GcWGxeev7WwPXg8TETgkJLAyEAYtT8GHBnUo+uCbUEjO4+bQS9r4fCdx8ZgGT9n4I1WOKuADwNybBsWVGeyBY+PC4N9HP5TIuGQkMFIBvF4LvTv8jlBVpItHA5s3LBRssouuvgi8d7y3Lk/XmtrLrxhxxwjlkHa+hgkZYbcTz/9JEE+7o/bs6QGq0Yv98/tUybhsbK9ODEoZ4vgUlVdLTNY9OzVU+rTMtApv6fqajlHHgO/x2vHYA2Pm+1cVtYZqmqX7fK3WJCfDzuDZUnLWRdfhSnTZ8JFn24CdBk0UyRJghJDPHWM9XO9NhNFLhMFDg0OIyRBpnyfhj6dwijLDwKKgZmLDIyfq8FwFCAvLxuV9REsrNbw/ntvS0aiNVOD1KSlpGCamPLTZKxds1ayFtkWP09hoLNY7gcGcTUtCrti4Is7hyLXoeO92TY0aqpMO+V1u+BzMUGCbNchoJvlVOF2xoNpHrcXPgFdl7gYGFSjY0J1KMJ2zXBYircHIyzSo4m8QNdCtVjHyHSjMKNRQHWiwd0FmisvHkjjKEB1wi4zUygJAI7X1aUTg7V0GXhkwkRpcT5GXMWpp9IvYj5gwABmUyXXWmjWbJO03F+x3YSW28x6rSAaH2kdSw6kWXV1rVmCk0s8WjNItLu80BroWnV0LU23LfICgYIJEfwhcVoVAhTnydq+9/aSQUXjPIGKN8ELL7woPlcWvi4sLJAsL0a3GZRiIXCC60MP/0sKjzP6TSsSfZ+0KJ144glSAJyeU1q7OIMBFyYSzJ4zBw319bh95O2YN2ee3OQsEk6fKm9szjXG6PC999wjwEk/LK1njLgz04rZZbRLsfNYtWo1Xn11jHiNeVNfcuklAiADKypw1113S6FxRuUJXMxmY91aWq/ojKA3lSAwbtw3sl/OcMuI//AbhsvQ7L777hXPL28sAir9vV26dJZZIbj/Ky6/Ah9+9KHYtdjZ0JHw0EP/RENjI3p07yEJBXQ90DFy4UUXoramVry81NborKiqrBJvMj3DZ55xpgRk+EcWzXnW6AC56MILpYNh9h3Tb5mswag503/pK6aNjt9hdhq9yuefdz6aAk3Nc8TRWsZ2YfF6q87F8ccfJzNm8JyZlcdOiJ5pTqF0ztnnoLqmWhJmyOZYMJ7gyLbi74av2QnzN8JtE7j5OUGYgH0EPd+9emLJkqWyjZtG3CQZjswsZC1ier/pdaYlcerPUyQb8qSTTpb2ZQdGFp6TMnvBWZfEQddNPTxRxlGJ2WTIzz+CC2HXHjOR7zBR4okiGyx2HoJH1dCrVEfnwnq4HCE0Bu34YZaOGasBX26xJFxUN+lYVBPF62Newu677QZdZqX49xKfAieGr7/6BpsrN+Okk0/C4488ioiuoWuXrtht4ECZ0SM3Nxuf33EUilwhfDjbQG3EIcVtfKyxwECaJ67r+lTKDWS6DpEfCMwep1cCYA7WYlCdUtxcofgqtRfD0CMRRLR4Nl2Ys0aEI6gORERiIPOVVGSbilpnB0ScBXFtm23CWhFqIpnEqluRVOjc8vQWF+bhtuvPBx/TXSoqKgR0kyWGViQFAdlUhpuckfZfBbp2u12dM2fOsnQb6tprr8Onn34iNzuDSwSzQw89BJ988qlkTzGSTQDlvGOcnoYeVM4mQCZFwOJNSosXU0mpbTFDidviTUOAGT9+nIASrVBMJ6UFqt8u/ZqnpyFwDB48BHl5ubIdZsaRFdEKRl8qOwVasQhU555zLjZu3oi62nq88UY86+q+++6XYTBBjjc9mSHBlIW733rzTdx2+0i89/67OOP0M2QuL05EyZuciRKsKUHfLKPO3C9BhOdH0CdgsjPhjc9i6UwgUR2qAC0ZKhM4COSFRUUC8Mx4I5DTV0uvMDP0CEz0s7JtCIKvjBkjNzElDCaOEKhY7J1p0+zseB5WR8Ah/vDh1+OySy+XojT0C/MasL3pI2ZUne0plbZgk2Ni/QRa3ziSIEulvY7MkttlB8pOkGnGp516qjBsJpbQx8rjJ6snQ+Px8rjJ4rnQYseEDXqxOfrhH8GaoM0OjzN2sDO78sorZL41dqZffvWVzCF3/nnniU+ZIE62zWmTyIaPPPIomZXjwQcfwJVXXi2zanCERObNjumuu+/CbbfeJm3BRIzUYN55V1yHiVOmyvnGmW6i0A0j8iyxyBq3sRj8agylnigKVQ2qGYHLEUG3Ih1d8xvhdjXAMIENlQq+nhHBhoBfmDhdAtVNGpY0KLj/3ruwe0WFSAqFxUWJMpLxO4sk5YP3PpDpkXr06IkxL78soyyOzgb0H4BFSxajc1lHfHnviejgCOCzX0JYUwcBXL/PH2e7bif8HhW+RC0Gv9sFj4Auq4654XLGa+tyNgqyXjJ+qgS0i0miBDXdcAhNYU4lRJZL61gMTZqWqOerokYpRtBB4Iyn+7JID/8EXJtrEZPlxnVqSg+mEUNJSQHuHHFxW0H31uRKYinPLdcCme5/L+gmZv+V6mKso5tIjmgT6E74bgKeePwJ8XXyJuXNQU2U8kG3rl0FnAgQBCcWY+FU6kwiYLYXgebV116TLDXeQD98/4N4dVkjYEBiyu1vv50g07rc/8D9eObpZ2SuMfpXOacah2oEE4IgGSxvbIIzbzKf1yt1EQgalBdYUOfxx55Ax04d8cGHH+CG4Tc0Z101cohbV4tPP/lUiuiMHDUSxw47Fk88/jjeefddYecEEmptc+fMlWmGHnv8cdkHh+5cmMpMVk/mTtBiZ8DjoozAojnbbdcL3bt3w5VXXiXHTSClhMDzvf/e+3H1NVdLYGXEiJvFs8oEDzJesk8CCZk0OwW2LduHdiwCNhd2YBxys6Mgc6UPmENuAiA7tvvvu1+sW2xnbpdtut9++0pHxI6N140gysLnw447TiLut952m6RZcwJJjibYgVI24PmxPfj62Wefk3RWgjHlC3pvyWaPPOooKZSzbt16nHTSiQKkPA4yVwL1TTeNkPNgh0Sg4u+BWW6sX8FEGCbOMIV5/Lhxoq3z+PhdjqS4Dr9LlksfNa8LXRycc6+goBATJ03CdddeK785djwtLVfdfC++m/gjYlFNGCddBHHgtUmUn9fHo9hQ5Iqi1GXAgzBcioYuhVF0LW5AlqsOpqEhElWxZCUwfp4BXcmFxxsvFUlNd16NiWeeGo2hBx+Cxob6eNAuUXk2UQERy5cuE42cv4Py8oFYvmwpwpGI+Jw3bapE165lePHq/dHJHsTElWHMWRuG2+FAXnaO/PY8BF03rWNxmcHjsCMrUY3M6XAI8Hq8frh9PvHq0l1AWxzP26RdjNMERSJoDMYLmtdFjGaJgYyYzLjKyEOjkidygsQX2UZ0fHAyTqkzbMJkpE+0XUoLkFFRh9Ii3Hf71Sgp+rcktjUiV1FR0SLoMqCWLC+kPk/NTrNSgf+S8kJ7gDyj3a8AACAASURBVO6tt90qs+pSI+Vog/pbSWmpWIao9b08ZoywEhZ+YcWw9WvXIScvR8z4BN0P3n8fvXfYAT9PnSqvyU64PpkgFxZlueqqKzFs2LESaOAQ1pqllj8AMkoyWy5kiAQfapNML+7evQfmz52L8oEVMkV8JBySObd4ozJVlsDI6X84XxeZNRMbOF06GTMBjwkFDG4dcvDBwr4oD5AZcx0CGgHDSqUly9tvv/0lE63Pjn0wcGAFrrvuejkPZoYRYLg/piOT0ZIdsmoaOyXWSyBIcLbgh/75kAATteFjhg2TiSS5PwIadWoyas6gy4I21IirqqvQq2cvkWdYZOiKyy8X6YDHZaUof/zRxxg8ZLBkprF9u3TtgjWr10iiBDtJjlA4OeWsOXNw+GGHybbYSZL1s17DTjvtjB9//AEXXHAhJk2aKG3MTuzbCROEKTPNOl5drkzkFXZALBa09977yDTs1HPJ/gms7EB43pQUWJyI0g7X5wiA89sx/Zi1GKirM7DGEcgZp5+Oxx9/QoJs3C7X46iCncL8X+aLDML1eP3Yjux833n7bcycNavF+3zkQ8/jx5+moKmhGqFgoxSbEY9uovgNExDyXUBHVxS5qgaHTUNZno4eJY3I9VUDsSB03Y6wpmL6Qht+XqHA4cqRkRpH4TUhHXNqbDjz0nux936HIS+blcEgiQ1M83WpJuxKFNl+r8yhpoUjyM7OQm1djfBuMlUtYqCxqQlPX7oXyhxBLNysY8KiJgS1GMoKs2RCUxbs8SacDNluJ3xOVRgwf2ucTcLJZAnVBbfHL5XGWFdXkj6YQRvTZKYLTt0TpmUsGEZtOIrqcBQ1wShMXRfr2oawC9XIhSJarsyrIUyXzy0dJkbvbmIqJc58HNUNlJYUbgvo3pZsEbOebyvospi5lZVmGAY1Xpkr7T+q6bYH6NIzykIt1AWpz9H0TU2UbI/Mi1F4Zj5N/uknCWoEQyFhKB1KS3HhRRcJ0yPTYRCMYEHAO+zww6Q2ARfezGS3vDFZdIXFonljkpFyGTJ4MDqVlaFnz16STsr12XsTkAnYBAIeC4e/HF5zP9QGqcMy9XfQHruLbMBjYNEXzudGeYPf4cJhNve/91574+BDDhZwIHhwHjQGyax6vjwnBqW4fWsYTfbPTuH5F55HVIvivPPPE1bKhfUSCKw9evbAcccfLzVxuV0CDlkqf8R0BLB9yXKpTQ4eMkRKLlI2efGll+TcqGkS/CmvMPuOc9INHXqonA87Hwbf2P7cb3V1FZ566mlh/wT0Xfr2FRAOBAO4+KKLMGNGvNQmg3ZkiWSw1L+5EIj33HMQ3nrrbek0WG9ht0RJRrYJMw6pBXMmYBr82RbsKLh9slSm+1KOkYlDly+XDpltx9Tn5ctXSBCJoxZ2nPw+OxheSzJovk/wZxCVgM82ZX0IstQ3Xn8dl19xpaTkUoYgc+/Zqxc2rF/frPunIu/Dz7+LqTPnoL62CtWVGxFuqpdVqFcyKp/ttKODx0SRU5d03MJsHb1LQyjOrobNVi/1YqOaisawHZPmKliw0SNFxiXV1zRREzIxs9qGTvs9AU/JXojpQQEpv4cBYoCE2KlEkJ/tQY4fcDkMmUstx+dAUR6DYBo8Dh11VSsw/r5j0dvbiJU1wKSlTZi7LoKSfBe6leTL3GjUdpkgke1WkUXg9XgkvZnT+DDF2ZuVDZvihMqkCadbSItqiwrb5fx0oUgI4TCLmWtoiERRE4phQ1MYhhYBky3WBRRUmpyBwh0/P5lhKNFBSc0KzhVn1SJOVGkzFZSWFuGeWy9HSVH+1ghu8+cVFRUW6AqztdlszYVuWmK6W7KPcQ41Ml2mAbtcLnkk8P4tQDftFv2DVqTGSxAlUGaW/40WWLlyhQQp2dHTuTLmlVcklTvd5dmxX2Lm3EWor69FddVGNNRWQYsEZVtexYZSryJabpbC6mFR9CyNoGNuHZxqNWJmBEHNB90oQChiw6S5jVi6UYHX75Xdc3YIMt0ZVXZ0O+BRdN9pEOrqgWDEGffoygzurF3A2YalIm3zLLoqXTtOOyQz2RaDEdqIfsuHYUfnaizZCKyt1zF+URNqI0BF9xwU5nBmZZdMTul3UVpwIdfrkXoLHfoMQJcB+yOrqCP0QCMql85HcO0SOGLx+daiLLoeCsuMEdR1JUGCmWmRGNY2xG1xPpcL6wN2rNd8icy9eEadVeidkgOdDKKZi4UsXpeBTzqWFuOBkdegpLhN8kIz6CZZx5q13NZkhVS7WLK8kAHddO+KNqw3f958lJSWiPUqs/zvtACZNaWR/rv2bx4VpXv2L777LX5ZuDJRfL8WTU11aGpqgB5shDcaQAdvFHkODTkODT1Lo+ha2ACfsxq2WCOqg3nYUNMb7qxeAnDBSBMWrFiNFevWIRKNwqnaYSoxfLXMQOf9nkRxj31hxnQ0hThDBI8wXifXNKmLEoFpUKMvmLPyMjpF3ZXlHVUYkWoMrjwGvWOLMH8tUB8ysKQqgh9WRtC50I0+ZYXix6VXl5axbJ8TuX4/+h12GnY59GTYnS4JdnG/TL6o/mUWKmeMQyxCny6ZbgihUBx0mSAR1HVUhXSsrQtBj2rI8XiwOWTHskYXjMQURjK9kRR7j7Nd1RHXwMXXnEgFJjB37FCEh+4ajtLi9O/LZKabDLqpjLYtmm4GdNO9KzLrZVrgD2yBl9+bgGWrNojkQ7krFAqgiXVmazfDHVyHfCUIr6KjSwHtYY3I89UCZhO0aAwzV/eCXS9Ebk4O8vIKkFdQAIc/H5tqarBg4Vw4outgGpV48Dsbug5+Bj132he1AQOBYBx049InSyJCUmhph40nzjIuwZpjtK0ZiJkORCO1OLD2OOxkm4fZq21YX8MMshjmrgtjYzCGAb0KpcaBh4E0hx0ep4LtK/bHEVeOgkodw2LSiToSrL2wccpXqFswFYYWlaI9tIzROsbZIsK6hrqIiVW1AYQiYeT7vKgO27Gw3g4tRrkiPkey2OkkK41yDD3Q8QpjpgTZ7FJjokOHIoy+5ybRdtNdysvLb092LFhabgZ0023BraxHiw81T8oD27pQW6Su+mfPWEvtkIFD6qnJSzAYwJdffiXZcHEr1l9rYYlK1krdfff054TjuTLYx0Bhas1blpNkxTC6LWj/4kJnAzVwrstAHL3BvM7UhzlTxhtvjMUuu/SVCnL/qeWld7/FqnVVEoU39KjMYBFsqkNww1LY65fCE21ArtuQBIiSvFpE9Gx4sjgdeQyTZ2xEY30jCnN8KMjPRXFBEXxFZTBVP8LBBuQ4GrBq0wJc/+oidDrgaXTecYhMy97QmJiRgpF+MQLb4HLZEY4kJsaUIufxqr1xncKOaKQOgzadgL28c7B4g4KlmyKobtRR02hgZXUUnTtlobgwXzLRmAnGOrwnX3sfdhl8uFjCLJuXiK6x+ESYoQ1rsOLzl2AwQULTRQfnLCQsctMQjiBoAKtrmlAfCCPf70UgqmBelQ1BkzNeSJHfRBaaIv7w5vnl5JhZ/EZFFCY6lBbj0ftuQoeS9OfOy4BumncEg1bs5XjxGADi74nBNIIO3yMoMgBC/Y3P6TzgHwNR1GInTZwIB2c09XhkO9b8WvRcWtvmZ4x+cxtWVha3cdlll6Nv352lohWTL+hiSJUZ+D73zwCLtXA/dFcwC46ZbzxOvscMLS7cDi1o3Aczo8hq+FncoWGT4A/9pbSO8ZhokeG5ccobWqM+/vgTCXhxG1x4Tvw+XQL09PLc+GiBNj2y3FdqER0mIVAv43Fy/bglJyZtxf2yfbjwNYNP/IxBNS4MavEa8Jrw/bq6eqklzGOl84JBNp47O6xAU5MY3hm8S50kkj5rBq54rRgEsxbO8nH5ZZehY6cyrF27RrbJ2sn/OO88sXjNmz8PV11xFbw+r3iMGdhjthrtXrS1Wa4Pq314HDwPHl9dbR3yC/LluHkteK5sv/aaXeLl977FynWVcDmpR9pFWw1Ub0Rg9RzEapbDFQ2grFDHdh3rUVXPKX12QFmPfsgv6QDoDVi5eCYWzJ0ts/rmZ/vhycrDhiYTJXkF2Gv/vZHXuQR3PzMWkwKnouNOh6NzHouW89oxqZhT3dgQicag2k00BjkTYxy6onoMQQ1QFRNGTJHgYN9Vp2I/71SsqbZjTW0Ua6sj2FynY0NdFFk5bnTuVCRJHk4b4C8sxSX3PI+iLt2lpi3rLPC3nZVTIICoxEwEa2qw4atXEK6tgk6vrh4v5RjkzMCajiYtivUNYVTWNSLPyzneHJhXZaBOT8znlqgLzIAjr0mcpSemaJfJPRVETQMdO5Ti8QdvFetYuksGdNNsqTfHjhWbzrr16yWYxRuORaxZKJz2KNqzON0OWSnTb3kDEQTpdKBBnsZ+DtHoiWV+Py1FZE1kRvSyZmVnib3quWefE2CllYj1c2k5oleU0Xa+x2w1JgsMHz5cXBBcaCPiDU7AuuHGG8R7y+WOO+/AB+9/KDMd0EtLzy9BmK6D+PQrQTz91NNyLB9+9BEqyssFdJjZxnqzq1atlHnDnnrySYmeb9y0SY6DViUeG58T/AhSPAba0ViT9+FHHhZP5sxZM6Xm7XXXXoe+u/SVouRsFyZE0KPJhezyNmZVud0CaPTrklXSFsVjpp7JRAeCJBMA2AEQuOnlZYfGNuf5MJuPtjN2FEydpRWOrgEeEwuqc58P/fOfkgV2+WWXi3MkeWG7cnoddhDMzGNHwpRjzj9H9wTPkdeJnRGvH4+fXmCyW9r22KHwmvCP7UJ7HJMj2OZc2MZ8zrRiHgvPlc4JtiOdC8yUa2hoRGlpiZyj1ZGl+fNscbVX3p+AVesrJQ2YgSAzHETT+qUIrp4Ns2EDvKqGHToGkJMVwcI1hSj0FqKouBj5xR3hzyuBJysLoZp1mDZ5PBYsXCAsMGzPxr4D+mKfgw5Bvt+JCdMm48EZe6Nr38NQmkOtl4G0eICMoOtQo8jJimJTnRO2mIIcHzPeYmgIO5GfFYbPY8OC5QZyZ56FPezfY3W1iqqmGGqaolhdFcaqzTpidgXduxaJi0GNGei602648M7H5Phkqnc9IqDIjLQYCbQRQ+PG9aic8CbCTPk2WGksIh1bgHOkMVkiamJDYwQbauuQRZJkUzGvykSl7pDC6+JnVljSkZXGKJnYJABJScFKFWZ94E6dSvHEQyMzoJuaBtwelrG77rxTEgguvfQSjH70URw45ECZH+zee++TWRyuuupqAQdmE/GmYooqM7U42eOLL76E++6/Hw/cf7+kqb777nuS1kqbEW842rAIHhMnTsJPP03EgQceJJYiAiCBVGYE3qWvpA17vB6xddFfSqAjO6QXl0yNtiuH04GPPvxIGDPtZgR2rkMv6c03j8AVV16Bm0fcjBtvvAHvvPOuADftbF6vB6+8MgY33nCjTFLJc+E2CAzsVCzvKZ8T/J548gn866GH8Mgj8ZRWdkgEGgIh2SdnDKYnlncDs8g4NZBlcWPHZBXsYfGYCy++CCuWL5fzk7oIsRgeHT1aUotnzJiO8vIKAVna2giwBFUu9AaHwmGMfeMNnHba6TITBDudl158UdqPhcnplf1p8mSZSJLp0PwOkx/I0K2FNyPbiRa099//QMCU58vOj4/sNGkRsxaCMG157HAIpLw2nGHglTGvYNAeeyAvL1+scry2PG6eE8+FnlsCOjMHKUeQ9dJTPGrkKEmKufueu6VDYMdjFdX5PaA75qMJWL2+UmrP0qMbqdmMpjVzEdm0CEokiFyfhh3LGtAUCmHmIh96leSLyd/HUom+HOR16I7sDl1g04P4ZfoP+PDr8VhV2YDdduyOQTv2Rt+OORi/dDWerjoHOT2OQd+uIfg5n5nbQNTgbMMsDkMXAcsjxhAIReFSmWxgQyBMS5kNmu5ATaOOnFn/wCDlG6yudKKy0UBTJCagu6JSQ33QROdO+TIrtGozUdJtR5x78wMo696zuSB6nFuTaCuIhMKoWjwfjdM+hRnhCEKPJ0hQVohEEIpEETKByiYN66trpWSjDQ4sqDGxIWTNJRf35LKTtbsIukp8Kp9EBTKpF2wY6FzWAU88PEpkhnSXDNNNs6WYhUWWxBuHRWL23GtPVFdV48677pQc+CuuuFxuZvoqmfxAtkhmygkO6aPlrAbMMlq9Zo14eclwuZBZkSkxrZaeWs6SMGvmTAHcUXfcIesQGAkeXIfeXd7MvHH5msyJzIiFcjgU4tCdLJM/CKba0ltKUOH0OASKMa+OET8sGeYtN98iU8owcYKSweLF8bx/fv+bcd/g1TGvClAx4ePEk06SzK7jjjsW+Xn5+P7HHzHt55/l2FjIhLM+0KvMxA6yOM4bNuqOUcL8mQRCbZs/Wk7f07FDR+mYKEdQQ6VmumTxEtx55x2S7su0ZabwcuEsFNw3OwYmQZDx8pyZTcZaDUzIIKgTND/59FOpK3Hj8OHSztR2menFNmb70QM7duwbAuLJC9ufIMdj4XP6qjlND9uNbcWRBtODyaQ5TOV1vfqqq8XPzMQHHgOZNbP4amprZB0eH5Nk6P9lqjCZMac4opTAjDkya8oi/A4zEd//4AMBah4HvbuUJ37v8sqH1HQ3i2fVCAYRWr9YQBeBSkkcKMjWsH1pPWobQhg33UTP4lx0KskT76tLdaK4qATZJT3gLugAM2pi7bo1mDBxIlYuW4qKUh/269cZT0/dgPlld6Br/+PRIbteivAEQ6rYwVQ7WaGJiKYiBgVZbl20UHZQ8aQ2FZqhCCBmzboQe9o+wsY6NzbWRdEYimFTvYblVRo21OkoKcpFQV4u3HYbbG4/hpxyEQ4/8QzYmeJsRMUZQVYqBYGWLYaxeiGCi6fKexxxUmLgnG0cwYW0GAK6idqQhnXVdQLKTIRYVgusbrTLtEbsKOJuBRvsTgbS4lq1VYBKipgbBsrKOuKpR+5oD9C1ipVv1TpmBdz+9pYxa94rgi4N98zLJ9jxZv/662+EHXIabqaPnnPuORj9yGipxcCb6Pnnn8MF518gTJkM8oUXnsfBBx8ibIegzOE0mR9vRN7ABCoWX2G6MBemjPJmzcry45dfFgiL43fIbsmWmJzBifZYhKSmpg7ffTdBjPoEUKa9EkQJ8tRnyawOOvAgfPTxRwIk1IDJZo89dhjGjHkV5513Pj7//DPpAFhfgsNediZMcWWaLIfWBBxO5cOsqVNOPhn7H7C/ZI5xWE2AYaYaOw7Wq6irq5VEA+qc/IxD/aLCQtkubxB+t1vXbnK8Xbt2kfNjERh2UFwI4pRuKLOQcXI9yjdM9eQ8dNSWCVY8P3YQrGLG42eiAeWQ3JxsKR5E4HzwgQflvMOhsIxC2DGy/Tg64XWjbMI2mjx5CiZO+lHqKbAT5Cjk2OOOlemF2Ga8iZkWzc6VHR/1xKGHDcWaVWuwubJSmC2DeGTk3A8ZMxn2vvvsg+WJqeaZBchjfv6553Hd9dfJaIf1M5iNxsw8ZuT93uWl98eJvECvgFa1EY2rZ0OrWg67qcEOA6U5YXTJr4MW1fHlNANMQu1anIOCXC8cNgVu1YHsrFx4CzogYHpRWdeAsiI/ps9bhJoVC1CYpeLVeU0oPOgpFPc5EabWiJDmjTNEhZF+g3gI1WHAzjq3sZiUXRRXg8kpY1hYnbYyEzusvxwHOt7G5gY31teZCIRjqG2MYmW1hpVVEeRm+yQBgYVudD2Kjn0HYciwU9GvYnf4s7Mklsb2Xr10EcKb1kJZ+wtUPSBOBJlGndYxuhdCEbGNNWo6GsIGNtQ2SEYcQXdVvQ0rGhQYCks60l0Rn2lDCt8kKr7H4w3xEo+UNso6luKp0XeJXzfdJYXpSrWxhAe3VcBtadqevz3o8obmzcTsIw5fCbzxAFNUcuHJiHjTnHnGGXjzrbcECJl1xQwxAgdvPOplrBz2zTfjMHbs6zLTLkGDNyCH5mSSBAJqRgQ/S/ckUyawMBPt2Week5RYyhyDBsXZENNUX3n5ZcnGsqpREaSfeeZZAWAyUab58viYMUUmRa2Zk2ISlAk0ZJ0MzvXpsyM2bFgvAMcqYzweAsG9992LwfsPlhKE/C6z8zhjMUF8x512FEsPgZQ59qyORRChpkpAIsOjDk52y5q6V1/9f5K1xYVyBPfB4BErm3366acygSUL3nBhthZBiFops6/uufdeYaDcN90DBH5mkQ3ac08pbPL2O2+jS5eu/8/eW4BbVW7f/2N3nuAABw4tKl5b7MDu7ha7C712X7tA8JqICohYiC22YAMCKqGAdDendtfv+cx1Npe/f72Cit77vXs9DyLn7L3iXWuNd75zjjGmpRMYD86JoiSRPq5vZ5x5ltlwsgIgZ0y0yX0kVcAYsZoBZElTNK9qbkVF/j1m7Bhtv932q9zKevXqqW+++daiYyYBFGTcYyJxUkLkZPEXwJuX7b1339XAZ56xNAMTGNdMgYbjMhYcl0mN84UNwX35vVv/oR9q+pxF8iRjii2cosT8SSok6uVxZS3Sra5IqnV5g7yujCbMTOurSXG1KAtpveoytayKKpfNy+dxqayipZZngkrGGtShVWu5QiE1axbW+p3b6esFSQ3+fiu12fwo+QpJ1Tc4lCyPJ6CWLZyOFSuWp5SIZ8zvgYIe7TAx0bGWQQUA2qOOcy/TdvEBSudDakzklchJsXhOc1emNWNpUoFQ0LiwATwjoG55vGq9YVd12GRr1bTvoHAwqMYVi5VdvlDVuXpFvJLPHzJwLORomplSJplqqmWkHcexbEHzVzRq4bKlBrBz6j2a3ehT3jFfMFqY2TwSnVNYayqgGZCbzWNe7dq21hMP3a02NSXQdWezWRpUuqPRqPuPyOn+3hfgv/n7TArkGgFnHMRK23/HCPR78X1Nmz5T+dqFis2fpGztQnlyabmUlbuQU1V5Qi1DDfK5cip4ovpmhkuz5tcqGY+pedSrNlXl5nmQ8/jUkPGY4UwNE/N2u2iDLpuoZsMNJXdGNz9Xq8by3Y2TG3DntbTO6Q7RosoBr6XLM0ol4/IH6PrgVyDktePX1Wet/1oiV6mWM2/TRoseU9YVtCgYDVuCSLQ+q9nL05ZGaNGiSgGfz9qwZ3NOqiLSvEZlVS3UorJMgVSDWgak1s1bqKyyufIuvzx0gihkzaw82yQFNh+GdM5SDIsbUpq5YIH1cZvf6NWcmF85TG+MZ+z8jWE6xjdNHDIn7ZDPGy2xQ4c2evLRe9WmZs37CJYi3f+O9+cvPUsifHLSLHmLht5/6QmVDr5GI/DYoLc0eeJ4ZZZOU2bpDBVScbkLGfNNUCGnimhCVaEGhfzl6thha3XYYHNlCx6N/36yPh05RpN+mCGfp6BWzWj3U1BFOKhWzVtooy220habbqT2G3SyotnSQCe5W26uVNKlusa4ohUt1Bh3Wp0XCgGtbCBdkJfLE1QsmVQ8hcG5S/Vxj2IplxLZgFzf3qjqqQ8qr6AyeRlXOJPNa3FjRvOWZ1Tw+qyjcAAvXa9DKfS7pYBHlnJoXhZSq8oKtW3dWmUV1fIEoybpJStARJ2Br2stiJJGHUulskrmcqpNFjR57lzV1jdqQcyvOXG8hxFEOLaObF7YDFDurIOyM5GYNDuXU4f2bfV03/tLoLsu2Atr9JSXPlQagf+gEXjoiec18evPlV8+S7nGZSrkUtZRASYD/NayUErNo3H5gm3VsUU7tWndVuVV1WpW3UqZXEFTZ87RsI8/05ejvzEPg6pyvzrXVKljq2bq2Cqi3XfbQkmXtKzVfvKWtVKb1jVKpTJWb9h9t27mjFZT09psESPlEfsdhVRfIKgkJuJpGACSNxDUW0/eqikv3i6PJ2J8Xrr0pjLSslhG81amVXB7zaSJHmUhn8/8ckl9UFirigbVunkztWrWTBWVzaxRpccflscXaALLvAqZjDKpmBXtMinsKjPGYmjIFDR1/kLNWbRU82I+LYj77TvG+GhyFKN9PUVqkwAbe8Hxk6CLBIW0/o/3VJs2pUi3lF74D3r5S6fy14zAAw88rPGffyh3bJmy6bi10ynk+cPSOKNoIK2qspTq4+XatG1ztW5WpfKKSkXLylXWrIXKm9fI5fNrypSJGvLWcP0wbbblgqvCXm29frm6btRS70/PatuTb9Tftuoqb7Be6VhK2URGHdquZ/amsAXKI+WKNzZqZW2d9tt3PwWDAcXTCdUn6kw9Bv/2q7cGaf6HTymXSmvOnHlqTGSUyrrMfnH+ioxycqtFy2bGOQ7SjRfA9bpUEfKruiKq5jjQlVUoEgkrAOUtWiZ3ICSPm8jVZcY2uVRc6UTcuknQkDKZzJpIYvbSlRo3fZ5mN7q1MhOwvDNWkYS61MwIl51uG3AWHJaEte7JFdSubY2e7lsCXdefEenCv8RfFSbBn7VRbMESkiLXXyG/RTkG7ax791OtDREbooHNNt9c3ZrEDr82FlDH4PTCe11dPfdr3/urfv/tN99qzJivdfY55/ymU4Cz3OuBXrr+2ut+ttnlb9pp05dgThTtJH9uP/fedpsmfP6+3BmW1hkr+mIIk8sjCc4o4E2pRUVeS1a6tF6LSnWobqbK8qjRxcJ+n8KRCkVbtlBD2qXpsxaY4UxtY6MW1KXUujyirbfZRIvdZZoRb685rVsr2e4JBT1Bhb0RBTwhBb0B+VwBefJu+3l5CMpXWEF3SC2Xu9ViYr0S+YLabNRFkxdPUVt/rSpbr6+5Uyfqo9cw/Z9u9pELV2aUztM5uNKe+xCUtqaW7JWhgFpVljvOY2VRRSMRBSNRBcIV8gaicvmDlirAwjGdjCkdj5mYghQDVo+xdFaL6hMaMXGGpq10KVHwW8NJt9uJdE2F5i40CSUcRgPFP/NgKMDTbaP+fR9QmzaOReuabKWc7pqMUpP8D3YBlXO4rTQoPPuss8ywm+o+uU66RKBMokINA6BFi5bGCoBRQEWbG0WlfcH8+XYz0jH9dwAAIABJREFUIegjaOBnfG72rFnaqmtX+9yyZUutCg/NCjI+DxvLNqTAvXr2tJ/hpwpNhgaPULJgH3Dctm3bOWbb7dtZZ4OWLatNvguHtX37dkrSJ2r5cuvw8PXXY0zWuvEmm9h34PlyfOS2mEejWiMygg7GuULfuv222+zYcGBRjiGW4LxgEnCejAf7KPJSGS826HBTJk/WrbfdZhQtKvR8ju4I0LDg0nIOgDE/R5yBlSG/51yIkPg3KjV+xziTb4ZhAHk9WhY1BgjnunpzTK4bcOK84NAW5citqluZjLdNmxrrelHcYCFwL7k+WCuwPe699167T7BR4AXTBZj9QXdiMuJ8YDDwGahqixYuNFk1DAbEFvzhs3aubrcxSrh3jAnX67Q7cpaoHB++MNfB7zh3njvGhHOC8jZl6hRjYzARP/fc8z/7FN9z3eWa8OVwy2lSKKLwg/9CJoP5S0LKJ1VT5VJdwqVC2q2N27dUs7KQ5Ujp7VgeCqhlqxaatSKrRUvr1LVzB/kqKtViw80VdHnUZv3OynuzeuGLOn0XbaFFNbfb8t26NgiJrxT1lyuXTytVSDnAhdeCz6WuX8Z19GPL5CuLyh0p18T9t9FWm1Vog412kicU0fjhQzRwwLOavyKmxXU5JTMFVVSVKRwMKwjgBv3WL61ZJKgW0ZDKw0FVlEXsWaZ9jydcLn+43EkzoDjLZJTPJJROxpWON1qHYOweYynasmf0zrezNHFxUoLahpUjBjdN6YUCVgxuUgw+SxAXck6iAXVauw6tNaBvH7UtgW7sD08vICaAzwnNp8dlPfTUU08ZpQqiNz+ndQwcXF7qY44+RkuWLjZlGVEdxjAABQoxuJ28xMhH4fFCW4IqBBeW/UEhQwUFKA18ZqAOPuhgkw4DitCroF5BZcKE4+n+/U2airgApRa0qCFDXjKO63XXXW/7fPTRR9S7dx+jT8EL5RxnzJiuyZOnGIAQqQLICCkAGKhuAAONG+kj9kTfvmaszvUCNoCsRQAF6ckn+9kxkC8DIJwL/Nl777vfjMQBGjaoYAga4A3ncznTrUOD45wQTqCugxWBXBhqHAo8xnHYsLe19z77mIIO0N1ooy6mqKMFESDHWKJyY4y333476xYwdtxYA1yEEPyNqKJIf8PkHEpc794PGNWLSYprBtigwGFew2RzxplnWsNJQP3www7XTTffZJ+Fegb4cr8ZC1Y6TLoIZ1h40gMMZRmtimbNnGkgg3gCah4KxJtvusmJsFIpDX15qAknhr09zFSG0MQYJ4D5zLPOtC4lHBNeMMfjnjDG9lwMHGjKOTwLeFY495/b7r7yfE0Y+YUt4QFdolzGNZ6Er9qoVDqm6gqPKsJezV+WV6vKMlVXhBXwuhSNBBXxeRT0u5R2hbWsNqFOLcLyBMoVqW6jsDurzbbYUEm3X2MbarRJt92Viy5SOptS3ltQppBWtpDS4hWL1ZBpkCsgJbNxZV1ZxZVS6+/r1G3IYjUuWqxUJqMJO2ys7TbM62+dusjXrFpTxn+pZ198W/OX1GtRfVaxVEHlFRFr38OkQPseotzmkZABb3k0pEgoqDIi3WBY/nCZvMGovKGoPL6g5bJpK2953SSOa3jpZizSjadzenfSAn0+bYUBNuIIHnDLLFhBjZQCAg82p7oGHmdzBbVvX6MB/XqXQHddpBfoWwXwAjoQ8O+//z57OebNm6+pUyYbYRsCPNzUyy+7zEQAmLCwPDUJ76xZBkqoqr799ht7yS655FINefllbbP11taRgC7B9N0CEPg3PF+AmheNaJGIFuUTLx0gSSSLogkV3D/+QUdgv3FZ6TDx5ltv6bhjjzVVFgCKKum0U0+1jrH05uq6VVdh5gIvlIgUvi3AjcKMB5JuD+t1Xs94s8hvaUVDFAofme+8/vobisWIGFKm8Oo/oL8B9OhRozTsnXeszQ3SZ6K2AQMG2GS15VZbGX8WcHn//fcsksczguvcc889tO+++6nPgw/q/PPOt8h30KBnLMIDWABGQAqp7LC339acOXPtPIkYx4+foF4979cJJ55okxbROu1xAF2iZBRynCdKMICS62YyOvHEkyxyf+fdd3TC8cfr9tvvMJEK7YReeN7poswEw33v2aundTHGT2HCxAmKx+I2cZ52+ml68YUXzWD8gAMPNDUdgog333xDBx54kM4680zrYAxw4gPBJMezhHgDLjPn8dBDD1uUzPWxIgJoAV/Mc6699hrrLo23BAIdVlhvv/WW8XzhL3N+PA8/t91z+bma8PVXksurDICbdVq8x5MJNTTUqaExqVDApfVrnKadjSmPgj7a4fjkdUs+t0eBgMvsDXEjiPr9ipJTDZM2SKrrFp318tgl6rL/mTrvXMds3SkyOWdDNIjJUDqbdtrHG2zlbcK2D2Xyql+5QlXNW+qVF56SZ+pr2rZzR2Xk0fAvR2rC5NmqSxa0YCVMiLxCZSEDXVIfpBOqwgE1jwK6IZVF6Azsd0A5EDaw9Yej8gUi8gaDlpPN0h04EVfWgBcWQ0aJdEbxVFZj567Qq+MWyO0lHeFTrkATSsccin8T4uah2tnfjndlPkffvhr1L4FuzTrJ6dKZduCAAXr3/fd05BF01R1rqiReal5U80g44XjrHwbYETHygqFIo4U4ADXik0/MB4EHH4UUnXO7n3qqRbhEWLx0iC+Imsl9FjvxAnxEXSzfMY0Z+sor6nHppRY1Ll22zCJdxALsg2UqjSd32nknU6wB4o88/LC9BAgCADlUWESoKLA4BmB+7XXXacMNNjDi/ooVKzVy5FemFKN1NuIBNpbpXBdeD0wE9Obyety2zGaJy3mSAsFZi+U154kc+JZ/3GLt0Ol6Cygi8QVwSIlw7oAGfgMIN/g+kSnjRUt1IjyiRCrXgCKTzptvvGGASh84uv2S0mAiQHyBkg5PijfeeF077uj0JAPEttl2W02dMsUmRUx/UP8RpTKJkP5BiIL9JuNBs0gmBSY+hC2ISvDJYEJiYuVZIBWCku+kk062fmqMCRMkMm2idQCZfdJhGGUfqxruL0DK9ZBaYT8cj0mBSQZgZWJDgUhqAX400TzXwP4vvbSHGeJ8+tmnev211/VEvyc0f958M/n5ue3ey8/RhDGjJY9PibQjDKByT+ua+nqcxVLK5KT1W/nUvqVPHi8tdMqUzea1oq5RKwFlv9uRycotr9tny/qQz6XyMr/i2YLe+H6lbr6rpw4/7GBL9QC85WVl1m6KjUCgZXVLhUJBB2yLW1P7dyJGossXBjymGW/20sYtKzR7wTLNXrrC1GwNybwW1KVNMOEJBQy8w3QFDgXULBhQs2hAZaGg0dkqIji4BawI5g9FFYyWy+sPyxsMWRufQj5nOd1MosHJ8WZZdWD3mNes5Y16dtRsNWbcCvgCytJuHRmHlw4XTs81criO0y6OlSaVUHujjPUq5XTXRaRLpIK6C4ekjut11MQJEw24WPIjGsAWkJegZYuWFpVhBLP++p1199136cUXX1KnTutZW/MiDYWXHnctlrHkV8mJ4lxGjg5tP6kClrsUS4iMt9xyK40aPVrnnnOOeQDwMu7arZv1P0P9RG4Q5RSRJS8+Lzd/80ICpGyADREzgMGyHmUZPb7q6mp1wgkn2rEBAl4cJguW/4B/8aWeM3u2tt9he22wYRfx/5jf0LH3oIMOtuvA7wAHtFO6n6J5c+dr7Ngx5u5E6/gOHdrrn/98yMCSPPVXX35ljSOLJjDk2DbffFP5/QG7ZkBovU6dtOdee1mqABc2HMw223wzjRo12rooIDFGRs1EBqjtvfc+Jr8lkiX6J5oELAHjHXfcQd99N94iXcabayLdwMY533LLzdZDjrz6HnvuaaDHUvyQgw/R8BEf2xKeMSKnDBiScmFSO/200zXq69HWxp4JgJQP18Q9mTRpom648SY99eSTdq8f7NPHCqHdu5+iY4451sCcFdCSxYstSid6ZRLnvFhNAfykZEjFDBnyst3zffbZ23wxYo0xy7EzSRPx/tx239/P08Rvxinv9qk+HhM+yBh6pxJx1Tc2aFldVrVZqSro0satfaos86qyooUqAj7NXVgntw8rzXrF4gnFMjkDPr/PJXo1osbK5l2amfDptnvu12ndTzL/jKXLlqrzeutZumjaj9Os9XqzqmbqstGGZmTUtEZvioSdxbo/ENSbQwZpWM9LVemX0dVI28EOqE3mtKQhq8YkAg6vPQcRi7gDigb9Kg/7VRkKqioaUmU0bM8P6bJQKCqXLyBfMKJIeYVcXsduNZdKKkekm4qbwIJoN5ZIa0VjRoNHz9Ks2oyBLhvnS6dgr0W6mJc5XsDmMubx2bVAGXu6VEhbN5EuxQxeZMDgmKOP1o/TplmEh08CLy0GNAAdQHD00cdYFEc0R7fcqVN/NGAA7GzZVcCRapCZqhAtMXsTmU2ZMtXMbIhq8UsgcmCpzIvF9ynYfD3ma+3abVd78YmWAFkiK3KmRFUAyvARw42aA4CSziBtwEY0fsAB+9uyF2AgqgIEAAiAGYBlqV9d3dIKS0TNRJpEhPb9WMwkxxyDa8BdDNcsgIjPEtFFy8rMj4Fi3fPPP2f5W/7N70lhEJUWmy7SGJIon3HlhTjuuGPNVo9xY+KiKNXY0GCRK54GHIvJgrEhH833i17BTCbDPx6uL778wlqVk2fm5YM9wP65JvLC7JNJhXEBtIg027drZ7JuUjBsyItHjhqpPXbfw4qd+D5gYE7bcz7L75HvsmLo2KGD6urrDYSZDLl3pEVqatrojttvV89evWx8mVDJL++88y4aNeor1bRpoxEjPlEiHtdbb72pbbfZ1tIxnBurCO4rKx7+8P/sH68JJiJyux+8/75NiqSSivfnp8Db84oLNOG7b5Vz+VTb2GDPajrVqFwqoVhjQstjeS3POeKBDlGXOrb0KhQp0/o1LeUvIMPN2/cakzHLe9bFYTxQSXK8EzJ5lyavzOnKm27T2WeeYSbh3D8UX7jKuT2uJq9pr4LBUFM+1HHqclKj5ErxNg7py4/e0vsPXCxvFjqXzGAnXShYWmFZI65j9N91KRgOWu6WFjt0Bi4L+VUZCZnZejQYVMAflN/vs3vvD4blDUQUjlbIHSDSLpjxTSGZlHIJi3bJrzekHBbDO+MX6YuZdQbcxeDI2rDTJSLnpBvMgwHBhcdnkwKF6QFPlgpp6yS98LOhxG/8YW1drVlDUvUH/P6sjWjtscceNWvJP0Lb/2ecN0tyolIeePLgFB7/kzdSMESnpHpIW5CaATh/umXSGV1w4QXGUuAFxyLyl8Dzt15vzysv1vhvxynvguoV0/IVK1Rfv0LpJFV8mjNKDU3Bp88lrVfmUk3LClVXVaim3C+P/NayvLahXglYH/GUfD5Hguv3BVQfT2n8opSuvvkOXXXl5bZ/GCR4HeRSKbn9PouG4QbT5tzMzfMOeBUNwcFelv7fjf5EH/a+UIVETNmCy5gWmXxBjcm8ljdiUAMbwiW3pRbCqoyEnQJaKKCKcMDYC2XBoIKBoHF5ff6AFdSgj5HXhTrm8nhNjVHIJpCoGWeXlRh53UQqp9GzluvlbxfK5QnIQ27awBUpMAq0PEI1CyIs2nU75wjoDur/sNq2qVnj21SijK3xUP1xHyRa5mUjffBn8m1JJZDXK7Zd/+OuaN3tiQgYGhgFDVIJ/w0b0TupGoqPROK/tDXUN2jy5B/Upl1btV2NsvZHXWOvay7RhLFjzKC7IRHT0pUrtXTJEtXVx5XMSLGChL1VsXtZpUfq0r5S7WpaqlUQia1XjfGM6mINipk7V0Z+r89yoSG/z6r8w6es0JU33qrLL7/UVi0dO3Uwx66VU39UuLpavrKIFs5bKK+fNuZuW+VYEYoyW97xwCVV8f23o/XqraepEK83IQR0LFRpsWROy2OwF3JK52THBHQrwmG1KAurnKg3AvAGVRYOye/zOe3XvbRiDyhSXq5QpFwFX0i5AgVCjHBjErS5eMyhkGVz1iV4xpJGDRg9T4mcx4qIRbdyMxXjnGl+CQgb9c1t7mzt27XVoP6PlkB3XeR0/6gXobSf0gj8WSPQ+9pL9cM3YwjXlMikVNcQ05Lly7V4ea1WNKbNZauJaGCnFPZ6tOWGbbRe+xr9rTqoukULrEFkfSypWDJu7IUuHduqQ00rdaypUoe/bax3JjdoaSGiyy/roSWLl1g6hhQJHRu8oZD9ScRilqbyBfyKRsuaOK5EvHR7cCS3E78drReuP1GuRL2xA7LkdIl0U3mtiGUVT+WVzhWUdbkVCYVUVRa1hpIVoaB1B7ZINwTH2G/7cyLdkPyBgILRCnlDZcoV/GY36c7F5MqnlCPiT8SVpJNEOqPljWk9M2qe5tbRNsmxdySvaw3koUm6TI9maRNAN5PLqkP7Dhr4NJFuSRzxh/N019WLAu2J6j1FL3K7a7uR92WxNnPGTIs0aP+yLjb6g5HLPPbY41blPtf2OOQi4SjDYCh2RiDvSxENwQIqtWLvs7Xd9y9Gkw0NllckJw81jtz16qY95Icp7q1JpwbGGr4yuXFWK+SRYVP8ERvPAMyKP3IV8vANPTT1u29slQBAACyNsbhWNtRbyqC2MWkRZDKTVcHtUUV5lbp0bqvObaq0fccKtSvzyef1a2VdnRob6i132rpFlVbE8oo2r1HL5pVy16ynCSsK2mmPfbRw/kITbxAZLpvyozxlEUVatFA6mbKCIf3gyIkD9A6RwfkvS/dpkyfo2WuOlytRq2yOfHHefBli6bxq4zklswXrUpzKu4yTS3qhKhq1ppJhWrOHYTKELdL14mTmDykSDMkXCBhn1xOMyBOIOEfNJuXKONFuorFB8STAm1Mik9Mr3y7S6LkNxjcnP40QIgu9zaweHbMb4/C6XMrkcurYqaMGPfWw2rYtpRfWCehSlCFXR2Wb2ZwHibwdS0gDv6YGg8VWMPyb4hc3iFwTPEn+TZEN4jyFK4CSfl0jho+w/UCIpzBHIYljsEwlJ0jRqKh8KuZj2T98XY7dqlVrff31aGsPwznxeYCMfVHoKjaj5GdGkI/HVym/SDlwbFRwZWXl9juOTeqj2OsNdgTc135P9lNN6xr7LsBDDpPiFD6yFGq4VgpMxbQJ18f+AJPnX3hBl15yifFa995nb1N97bPvPjr+uONtHO6/735r8Mh+uTYUWvw/aREmJJaNFKUogCFUoMjI9TGWxYaPvFQALPeJcXriib4aPnyE0b2g9kEt4zwRV/B7io9MAtDU+BnXxf75+6fNPxkDwBmmCueCgT0evNwfJhTOtaK8XLNmz7bvcq4cixQJn2cpTeGG35HXT6fS9nP+TZEVCiLsCp4rxpRr4vuwTni5eYbWZnvkxss0Y/w4efwBFSh+0U+MRp/prAkSHFUWsmAiO7cK7oBygbC6VJdr63YVqmlRqUg0okR9naZOn2V5WfwOUu6gqmo6q8KXU6E8quVVm6nbPgeqvrZW1dUtTIzRuGQRygKFWzS3n1MwRAQSiUQtH2rphVUcMpdmT5uip648Sp54raUVAF7EB/FUTvWpvFKZgqUXErm8yqNhVUQialkWtZxuNEh6wWEyWAHN61cwFLK+e35/WL6wU1Bzw9/1AqRZ5aygGFcmEVPSot2sktm8Ppi8TO9PXiYP4G1dLmAtOAxjnjNHGOTkpBm3Dp06ajDphRLo/vGKNPKKUHYAXsjtACbcSV6Of9z6D+OmsrwC1IiGYDPwgFP8ATRoFvnVyK8MaCDYw+FEiQbgsU8KKa+++or1KYOvSgdahBNEYoACFDKMvJGf0nUWrifHQqzB39guwmKAsrblVlta5fzvV1xhFCTOAUoVER6FHaKq+ro67brbbsY7hfYGTY2ODZwbwATAIx+GZkTftTNOP8P2AfhVt2plNChEDzAD2Affg0JWNP3GmBtKVY9Le6i+od7oaRMnTtBbbw/Ty0OGGLjcc/fd+settxpdDsA/66yzTfEF0DB2MBVgPFBIA5gASMCdBpJdNtzQaFicN+q3Pn0etEIUFpSo7pYvX6EzTj/NWvhYC57zzjOTFyJdmolyT+ApE73DrwXoEG+sXLFCQ156ya6RwiMTbHFDXAHQwr+GEcLvoP6Rpyy2DAKYYV8A6BjW33X33XZ/oU3lMjlTpDF50WOOpp2MJ+PISoeiKoq6l158SbvsvIsJI6659lrjC3NcKGVrY635yA099OP4sVaoAugADJcFl6t62zp+sW638XHrE0l9v6hRvnSD/tYibB0kAl6PRaLfz1poAN25ZaXxfgORZor6MpqTSCu82YHq8fe/q3bFClupEBEmli6TO+BXpHlzLV602J4jJkpYDTT8NMEFbmEej+2XFkBPXHaEvPHlltMltZDNSnEEFKmcUhknvZDISmWRsMpCYbUsi1hONxz0qDwEkyEov8+rUCBoPf+MyRBEHBGWLxiWyxcyb9wCmex03PK5gC40OlIM5HbHzl6pF8YuUt4D6JLXRQxRjMqL4+Yo1dKZrDp2aK/BzzxeSi+si5wunR0AA8j0vMRENYFgQP2f7m/CBF4cXhr+BlB4sQAO+LlQoZhhEQ/AwQSUoYYhkiBSQlZ8+223W5SKgmyH7XewZeuAgQPsswAbIMiLvcWWWxpdCKFEkZ9K+/SNumykoUNftgmBCj++EHBGAXBazlCw4VwQCgCGgCT/f/gRh5sfQr9+T9pEAHAia+V3ABUqOriuUKzee+9d9er1gMl7O3bqpG/GjdOhhx2qIS8N0SGHHGq0NyYHQJRIFyEFVDYmDcARGhfih5eGDFGzykqLzAFAONCcNwAGsN9z77269567dfDBh9g13XDDjUZHI01AZH3wIYfolaFDTdbM2DB5AaAAGIDMuZ951llGryLiBVgRPhTBEMCFOcJ9RJ796WefGYj3f/ppa8vzt43+pmZVVQbeqxsaQfki0kUFR0R11ZVXGvgeeNBBRlN79RVH6ODz+zVgQH9decUV1i3ixhtu0AUXXaj77r3PJpCtttzKVHDwvOFW79JtF+Mt89zwDHA9dA8mVcSke8wxx9h4Ig6BDrWm2yM39dDU8eOMZ0oO0mm06PxtzRhN3ir5vLTmYbmc1+c/zLGGq20jHlVVlJkSLRj0mkdBQyyp6rKg/B6PImVB+UJuPTPiRx1/7pU695wzVLtypTbcaCMrNKWWL1Mmk1N5mxrjIcMGwAGM4lYR9s2XFp1XNqf5c2frsUuOkDe22AHdggO69DNrSOcstUAE3JguqAwFWjiiFhHSDAETSkSCAfNiCAa88vkCBrzwf/2BkAkkwuWVcvkctRmsN7i6ZoATazA2h6n1sjlNXxZTv8/nWDENOptFt3BybbP43NRtvM+JVNoog88OfNTcxtZ0K7EX1nCkAEG4koAKwEHUAagSueJ1AEcTkjo+AkQ5vPgs48n7PTPwGQNcpLIAD4BN1AQYoTAjMr35ppsN3ODfEiVD7Acs4KgCDrfffpsm/zDFGmJGoxFdffU1Fv0BVCjeSFnALcVXAH+GbrvsqqGvDDXwJpoG9OB1IsEFwAE5gIdzIMrj2DRDvOP2O/R438cN7AEBCPxE1qQoiPYh6hPxT506RXV19RZdEt3QbPLtt9+yBosAEUsw9n3W2WcZZxiA5JrgvBLB8tBi2nLmGWcYiF988SUGvqiyaHd00YUXWFGGCeKdd961XDDHnjNntnbttptRk2AzsEJAodWubTu7k5wjYgg4yvvtv7+27tpVn3/2uYEpUbPf5zeBBddPGgFpLt4ITA4ffPC+nn/+BZM9/zB5sp4bPNg40qtHuvvsu6+13inyhIliOQ8+R2SM2o7ojXvGyoF9MxEjZX7t1dd040032n0DwHkmUBZ6/T4TEiD/5hnis6QdGC+eB1YwpIxQphEtrun20A2Xasp3Y61jA9V46/tF9V2ArhP5Arp+j8sMbqCDTZq5UMNHT5BfObWqiihCJ1y5LBpF+lweCai6WYXxYgO0OvrsR51w7mW68borVVtbZ804sUJM1a5UPltQuGWVqRLra+ts4uDZtRbngBkw5iKVkNWShYv04EWHylU7z2nnA7OCdELK6fCAQgxecH0CxVtUkUDQJMDQxcJ+R6EGiyEUgKMbVJAo10eXirDxdYORShU8fnkDXovs8+mE8ZXTiZhSGOBAIUsXtLAhqSc+m6WlMToZO62EKMpZrOvol1fRxhiT9h3a67lnHlO7tv/qLv1r96cEur82Qk2/J1pEUw9wUXHlJdl333302muv6/QzztD7771nen3MUSgmEDECuryQAwcMtL5mpAeKXYRZkvcfMMBA4e1hb2vws4MN0EkTEL0RAQHsgBoR7p577Wmt1TfdbFPlsjlLEbDUJloi6qOvGCkPIi1yjhwLQOL/ecEBEl5cDFgQN1x//Q065NBDdMH559t3eOERRqD+6vNgH5soeOmR1RK5dtmwi14e+rJF+khjiSwBCMCKyJG8NCD19tvDLOXCBrAB2p06drTOvUc2yWzxZgBUaMx50kknqmfPXhZVM4FwzQgWSEfsv/8B+vDDDywnzDGYFLjGqqpmmj9/oU488QSb5EaNHqX27drbMQE4UihMQoDqySedbE00jz3uWH0z7hsDx75PPGFRMHlmcuaA8CcjPrFeZeSDW9e01rBh79jYcP3sj/vORInIAdEE+Ul63C1dusREGzh/nX7G6atWOsVrwL8BsEf2DciyGmJfTCBMrqgM77rzTrtXTFB9H+9r92L2nNnae6+9bfw4T2TSKB+Z/NZ0633txZo6YayBI9Gp1+Ux2TZ8U6Jdi+RcBXndLuvCEPT5rOD27lfjNG3OIoscy0MUlNwKuNxq26KlwkGv/GaI47cl9qBRc7TPkaRGrlAikbR7T3QYW7BA8URCVeuvp7mz5yidSimdzpjUnBViccHugFneous+5x8s1S5QzuVRLlswBgPpBYQZcHTpq1aXzKvpTPfzAAAgAElEQVS8LKKQL6DKCCKJgMoAW6/b/h2EtUB6Iei0BvIFwmZqjheDPGEFQiFrmimMedJxZRONSicb7BlLZ/Jakchq0Kj5mrwoLi890jwueX0Bp4hW5Bc3Gd6YOMJA9/FSpLsu0gsUq4jCyJ+STyUKJWqj8k1uj4gHySiKKMANgKCAAlATMfKiEQkBNKQUeHnxRGDB0qyymeVdWf4W7RXJX+LjShEIlzJyt+QSARI+C2izTZ8+rUlm3MkKS0SX5Jpx6iL6Jg1BSoPvsxEBskzfYYcdbelO5M3nycVSPKKCPu6bcTrwgAPNsey44443gOCaODY5ZSJZgBgQQNFGTpR0CT4KRM8U8diIqImgAXmiYyJAcsx8hheTn+MkhuQVcGHCGTNmrA4//DCL7uC5km+mMPXF559bsYmCGBMOtpRIaZH8kkKhaMUGKD/+eF9rKY+ZDSDFkr7z+p3tZQQwH3/8MfOsIMVCZNyxQ0ezsCQfW92qWu++866BNst67gleCFw/zwD3kLFiIxLneeDaf/hhsjm/AdoUBQEfnguukftHF2VWHUTupKlII3BPOD8mHNInTJBMsAA2KySeAdIMqB/32H13G7e12e6/8kIDXdSAlkOFX2p/JB+phibwCPo9CvjcFg2H/F7FkmmNmjBJsYaYykMh5bM5M7qJBkPWcQEv26rKkHw+twaNnKmaTXfS4OeeUXl5mfIUQaF8ITxIZeQOBpTPZJVKp81SsqqquQUtZg7OlqMtT1bzF8/TwxcepkDDIuXksVQHjAV4ugAvoMu7sjJBIS2ksM8RRkSC/O1TJOA1ri6RbjjIz8Py+b3y+MIKhSNm8ejyRxQMR6zlTyYZMxaD0o3GYEhCH8tkVZ8u6KWxCzVmDgwGWvSQ1vXITU7C/MzJN8NuNg8yte/QTs8Nelzt2pQi3XXCXlibB7702d8/AqwUyG/OnjPHCly0uWcy+G/fSD2QdyfN8u/EE7/3Om+/5ExNHj9OkUioCWyJbD3WN8zvdlmECxiTB6WQBk2Kpo+4dEHVGjthopSKqywYENwLik0Uv/CzJdINh3z6YvoyfTIrrssuv9wmCcuZety2NDfqls9n8mtWNr6maLHYuMyxYihYBD50yLN6v/dlKnfTV80RIsTTeTO8gcHgRLoFLUtkFQ2HFA4EbSLgb7pHREI+RQM+82AIBQOmmEOk4fMFFQo73SR85q8bdIqR+bSUTSqfjilRv9Kky7A6KNS9NXGJRvxYq2AA1gcRd94YGawQGC/zkHDhFllQ2/bt9eKzfUvphXUR6f7eF6D0/d82AkSuX48ZY+mA/xZF2q9dKcU9GAkU3yjIravtmnNO0g/ffG2VfJbH9Pmygpq7oKDHJ7/XLb/Xq1AQcAJssXV0hAVuT0gzFy7W+Enj1aYsoLDXq4Dfa5EltQzAMhoJmKJtyMiZ+n5pWhttvLHlbMnXR8vCqigrU2VllSrKKxQK+O0cSGt4oFC43QoGfSqrgFZXrxFDB6hdepaBvi3jXVI6m7dCGuDLUp70woLGnAIBr0XdUX/QADbsd6sCgQR+DGG/+e1GQmGT/eI4ZhTGaIV8gag5jgHGrkJGhQz+C5ia1ykRT5hfSGMmr0+m12rYhOVm2gPrg2M7Ea/LJg/SIQbGubyZNr3w7BMl0C2B7rp6jUv7/W8agYtPOULfjv5S4XBEbo9HHsmAl4jTT0TrB2h9CuOR6/dZZw48aeX1KZ7MKtYY17dTpirkyalj83JFrCGky7wXoBHivRv05RVLFzR1SUzzli4zatfyWFLL6pAMuxW0CFpyUwjL5s1BjIiVQlmxQ0OZL68tWnvVLOhxaG3WqcEBuxTfyfB5eL0uzavLikaRyIDDQb/9wf8XU3P+Lgv7VREJWc7XH6D1TlBef1CBUMSAFwqZx+eRq5B3nMaSMeXSjdYiHj+MunhaX89p0NBxi80DgoKfyYAtLcPKwGOAS5qG62jXoZ1eGFQC3f8Iwxscl2IxR2SAk1jRRvCXXlryhRRdINnjaETbHgota7sVBRmVlc1sKVTcWKqTm6VIU3QdW33fFIkoKlHw4cHn/8ntbrjBhkbOhyf6R2/kU7lu8sjkv7F0hBLGMnennXe2guSfsTFm5F5hYZBzhSZWFLj8GcdfV8c467iDNOqLTxRGjmtRLlEmsluKYXTVdVuxiBRAKOCxqBt6WcHl0bLaOmVSCS2rT6ghVq+2FWE1L6P3mUse5VXVrFxuDGjyWfl9Dog3xOOatnCJ5i2La/bitHGCm4Xdqop61LIMQHSbS5lZmRdQnRWUhrucdWwcyQYD6kwKsCvYKKYhkgD4uIY5K1PKuLymSIsEYCuQGvHZZIHrWNDnVlU57AaiXdIaAbm9IXkDIZVXVsoTCFsBkGOYt24qpnyqUUnAN5dTfSytHxbH9MzIhYplAdcmfrO5izmMC68PFojXIl0Mb563Qlopp7tOcrosC6G3VFZUKpFM2FINgGLJAXhQbClawlGwgnp12qmnWXuZj4d/bJQZljpsFJl4yYtKMYzEKbhARUL3fcop3a34ZGq2YHCV9LQok6UYw8/54/RUW2b74zzOOfscEw5svPHfrKgF4FLgwYrx/p49tcP2269SXxVfePi4b731ttG+OCcmiqeefkpbbL6F3v/gA2MmOAUZj1HQOCb/LkpiV5fvFoEfm0cqyBSeAFX+FKXO2BVSsYdyRxGJc6TgCNgzRhyDQiCcWMaq2LuNfbGPomE7x2JfxSaXnA+FQqhV7LOoqCt+B8aHs0R0pJxsVM5ptsn5XHf99Trj9NOtOMYx2dg/Y8J3OS/Oj2MU7w2f4eeckx03nbGcJNfLGHFPioq6dQWwP7ffU4/cT19+9pFCobDxZC2H63aAFtDxUZ0n+nURjbqsgSPeAiQsGxoBoZQyBZca4ykF3Hm1qy5X8/KocCQLetxmJg77gcIangfL6us05sd5FtEWci7zSyAfy1YWdKtFuU8toh6VBQB+p5CH1DeRIVpGdZY3IIO/6zFmBXU2Ilwnlxr0uTS/LmNG483KwpbPhaVAd2DOhdRCuKmQVh4OGRuD6N3rCykYKVMwFDFJsLvJwjOfTlrftGyyUal4gwU7jYmkpi1Pqv9XC7QyiZKQ9QFjwvPi0MbwdgC4kQG3b1ej5wf1U/sS6P7xijS4udCkIFFff931JimFinXUkUeaeTceqBQS4OfyUkOsh2pEhRyf3Q022NDI4TAQoG/xO6rVCBEArK9Hj7YuEtCLqHqvWL7cAADgoGfXY48+ai86ajE6Ttx4001WIe/Tp7dZNXIM/H2Jjq+88iqdcsrJ9nl4qNCeyCFyDVDGaPfy+RdfmAUh58cGRQ2QgzUAwCDSAAyhhMGjJfKDkXHMscfonrvvMeBhUoCy1tgY01133WnMCTjIqMqo1tOtAWUd5wzosySDzcExYAFQ+d9666569tnBdp18nwITQgY6cBx66CE2kcGAINJm0uA8YRVwrvRU69W7l0aNHGVdKQ47/HDjPRMtX/73v6tVdbWe7NfPulbgc0unC0Qe9CrjmuDUEtUythddfLEJM7hupMVMLlyHiSCuusoAGBYDx8VuEnobYhIYCXz+wgsu0LTp0413XNO2jZ4d5NzHLl02sl5y5G+h5pnL1p+0nXTY3vryk48VDAWMo0sUCehS5AJoCSadDuOORy4waOorKxLBFcjJ63Irmc3ZsxTyedS6edTa5YRcblWXRxUKegzoAMlp8xdqzrI6+UlhGMC7TFpbH8+pPunousoCLjWP+FQZdasiRM61yVEsm1cyXVAy47AVLPrFs9fJphqXGOBeHstpeVLGyS0LRezYRLmwLspCXstJw15AneZze63XG2Dr8YcUCETlj0TlDeCXi2cveV1yug0mC6arRmMyqTl1GfUfuVBL4zkrCjq+v85KAekv7AsD3WzOItyXnu2ndu3+1dj0125viaf7ayPU9Hs4qfBTkZkCQD/+OE2d1uukAw84wF5OqFV41cJ1xfAaEHyg1wO64sor7KWlBcxtt91qIPdgnwetDxe0IRRUUIEQQcCBLWruUcAB3IDID99/b5p9wJA2K5DQMb2mVxfUJqrh0KmIatkHwA8YAiwAFBMEAE96oV279hbF7r//ftbQEfI9dDbOBTB+e9gwOw680Ntuu92oZwguEBygvIPwz/USGX/yyadaWbvSNO5E3qRHSKtAJ8MLgjEA5DmX66+/zgD3iCOONDCH+sUxmldVmScDoAuwIsQAXNkHUTAR/BGHH2FRN3xeKGaIBPg9gMl5wHDgmgB8Is4jjjzC1F+AIuNKaufhhx/SNVdfY9xojg8o0t8MMISWBtAzEQCmjCXRLfsicmY1sWLFclt6M9EyrvCJmQDgUbNKQQbOsn3SxEkmyoAvzH3g/IiamWigGv6ZfsAnH7avvvz0I/OXJYq16NFSqYAuYWR+leqK9T4FIkDFNABN7WhoUgllqjHBWCQtPdC8zK9qXL7oU1YesIJabUNMsxYuNUtGv0cGVtTEOA6G5wgcEDYkUo6qK+h1qyyEfNejSMBjijhSCPBz6fzbmM6qIZ5TYzpvaQiidBpoQiOjmFYeDqgsjBw4aFJlqGKVYXLSHoX9jh9D2DpIIAUGcBFIVMjtJ8dLoRBJdM5EEoAufdPI68YTSS1ozOuZUQs1rz5jq07yudDHYC0YzQ7vCAxvMll16tBeLw5+spReWBeFNEQDzz47yExCWPLCp7z5llvMyANFGktjXnp6kPEiwlnFwIToCSDhxURptO122+qRhx9ZpUw7+6yztd/++xmfFv7tPffeY+oqQJamhuQ94dISFcJbZbnKCwzgEDXBkSUqeeXVVywfTDQFcMBNfeedYRo48Bk7L7itACBLYqeDwc42eyPmIG8L6PJ51F9s5FcRHgBGqKoAVKJoa5A57huNGTvGAB6w5byYiPg80mZ4s4DotGnTdf755xqXFnrUFVdcaRMDQIhQAP8Gok9WCUXQBdhZMQBUFH++nzTJlIBgwAUXXGiyXSJ0mm1+9OGHmjl7tgb0728cYn4OwAJutPkB0FF/0Szy/PPOM8AlumU1gZdxcSNSJcrmPPkswIhKD74s4844wadlrGk1xCTHfWDSICJGHMHYcm2ANOdLSgFxCNfBCoSqPh07mGz+rK37kftr5GfDFbBI12uFNMchy0RjxqkFiAFI01rlcgaaZuiyiipF+sDJX8ZiGSVTeTWLeNSqMmgy3JblQRXceS1eUWfiB0CZ6JWcLMkLAkXLixZcyuRzVnSj7Q/MhAxLddJnsA/CHpWHPZYzBtjSubx1jVgZI0rGlEcKBihqubSgNqtw2KfySEjlobBCXoqBUMa8ioT85r9AOx+6StCo0ucP2p9oeZX5MBjwelzKZ9NyZVNKxOqUSTRa+/iGRFJLY1kNHrNUM1emV9k4ck1YO7IqoKBHEZDUVdF7oZReiP3x6QV08MX8HLk9qEyozgAbokF8Br797jsTUKDjRzxx5pln6ZKLL9LDjzyqCRPGWyRHW5hnBw2yF/Cbb8bp1ttuNXMTIjXAiu+R1wWYOCa9yK648koTFSAvRmY5dswYc7YiZ8jyHyBqjwZ80CADeQj1RMn4BDABAESkNQDv7bbfXp+MGGGTBN8jzQEwEbX945ZbdORRR9l1sl+8BI486shVPduI9ovpEmwSAUjOE+EBAg/SCBTkWMLzOcANldWbb7xp/eGYfLp23VrvDBtmy32uecMuXSzdAugyEZBq4c/IUaNMPEL6hSj9h8k/6Kwzz7K867KlS7XBhhsaOKMU3GuvPbV82Qp16NRBX37+hXbaeRd9+uknpv6jcSMeCGefe66eGTjQlG5PPvWkqQQBac4D0AUYieCZrLguhBKkZUhvkFNGfMH5UYTkfiOrxuGNjXMYOHCAdt1td3315Zcm8iC/y0TGxARYL1q00J6HP8oKck2A+5Qj9tfXX46wFjcGZYBpLmepBWMH5Om766QBQF2nJY19zJoyIr3NZfOWhuD3aewP03B8pcqIRy3L/aoIIWTIWk8zn8dlajVSC0SmlicmpQELDLeuPGwErBKlDH/nHLtGhwcrS19Eg04EjFiDfC+90RqStElv6jbhkmYuz8iDAi0aMuMbJMAU08jrGq0tEFDE71WziogxLCimRcvKFQiWyx+NWq81u+Z8Tu58Sul4vbEYaGlf1xhXbbqg58Yt1bRlmSbGgnMdRT/dgtVynHx4u/ZtNXjAI6VId11EukU5Jwo0QJHlJyDGy4pPAUv3Xbp1M+ko0Q8R4G2336bO63W2aAlzlAf/+U9jByBpZWm/8cabWPqB6jKqK9p4A1YUhfCvxYSGttuwB4giOebV11xtLxAvOnlGnKjeffc9i0zJIQIYTmtu6ZxzzrWW55i/kK4AWAFyIlfSCkwULOXZqNoDkkTF5KRRS5GHBTBQZbHM77ZrN3XbpZtFhMhZOS+ukWu9/LLLLRJOJJPmcEYaBJtI8rpMHHjlooDbZJNNLRok1UC3hC223MJypUQNLMVR7BGNE2FTWOTYpAM232ILdeu2i6nFcArjGvkeUTJpiPPOPU/bbLuNTYSMLyovtlkzZ2mvvfcyaTXfY1+kXJBcE9EidQbwSRkgVIAKhWqNa0MdSIqCFQvnhG8FqRfUgOynyOhg8mJyYCLknpCu4fNMogA3aQueGcYMEP+ztuMP2ddAlyW2ywVDAL6r00YcOlc+nzWGAb8zngtNFXIFSwcUC1hEvlZEcv6yZ4/0QSTgVnnQZaIKL8Vki27VxDxwcsWAMH8sL2qWiHmlMwUl0zQzJwUhi4ABX6hkRL8cj8i3MkrnYYctgDotk3WsHjG9mbQgpVhWlmKoCIcUDQUNeIMeCnqo07B59CkaDiro9ZnpTSQaVSC4ukDCSS8gkChk40o01CqbSVmkWxvP6uUJKzVpCSk9CnpctVN0LViu2inEMiF16NC25L1QU7NuGlP+WS/KH3kc8sWkG8jVEhmWNmcESMMwNkwEa1PY4kUjfURz0GFvD/vDDdf/6PtzyD67aeSnn6ks4nj5oqCiRxlBnsMmdCppFkNCGmhSfWFUQ7RrnwNIvY6CDTpWwOdS2O+ynCwmOUS0Vmpqimz5t3kbNPEg+D4ADygDoUTERLuYp/M3BTJaulPLI7JNZRzDcjZobNg2Qm3jHNhyOZe+mZvQ3Nq0yq1HGmblKNICxlaAq9ssGlI06LWCWsjnt5pDKFSmQJgiWlOXYCgYCI7zaWUwMSfFQH43k9XKREavT6rTt4uSTWBL7puOEY7Vo9NRwvEmtvTCAAxvSi5j64Qy9ke/FOt6f19++aU9GPBgS9u/RqCYs+RFWpuNscQjgqiVFcB/+rb3HrtbsTNMtGZhGkt5p0bmtb5fiBaaWoE5OGd5X35HAS0IuPpkQOsALjxbrQJbY0I4PjAOrcuorA7oWoxK5Gx0L/qtQfni806uAnoYTSehivGjYMCliJ/eZE7kiwotls4pX3ApHCDn67Xz4ds/LExp0qKEyX7Lok5el4IatLXyoM86SRgYk9OFQhYOKxItN/YCBjhuX0AuQByRQyGjNPncZKMSWD3SxSSV1duTG/TV3IQs2814NXWSMJohmQk6W+Tz6ti+nZ4bWDK8+Y8QR/ynv5Cl8/u/PwL7HXyYPhj2ZtPC2LneJmx1SP70RXNJEa8M0AxofbIoNuR3UgOrmAhNUa0VxkxkYa3XLD/sIgOctySEg75N7dUtM9x0QD5jvr1+j0W+fA7KVSxJx1+i27xFvZURh/rFsj6ZymllLGvpCL4bDSHgcGnBiqzGz08Yh9YsHaNRM7tBWWfFNNzRYDfAYAjCYAgpHI4qECqXzxeWPxw2VVouk1Ehn1Yu2ah0os7SXql0SvFsXh9Oi+vj6TFrZGnsBSTBTV7ERdAlFUek+/wzeC+UIt2/NNKlck2hiao+jlM/VZbBSIAsX+xKgCCAYg7MgN+yUWmncEN++dc2ojyW11Tai+KAn34HChWtcooWjb+2z7X9PUwDFGC/RXH3c8fCIYxWMuSiV9/g3JKnpSjINm/+POvusSb90Pg8BTRoghTyis5pOMtRACR/S063KG75d2MAb5h8/J8dHe9+wOH69L03fvHUWrqk6gqKYuRoSRk4fFhLGWDuQoqgielQzGoabarJIcwi5iYKGkhrVDOT+JKwKLa1cYAX9gEpDMA0YADv5IIprmHdiGVjPElk6+SLq6Io2Lz274YE4Jw1ShkTQ2OyoG/mZJV1SRVRr0W1lVHsHr1mwlNl7dgBXSevG6GLRCCiULhS3mBUbj8SYTfhqlyFtNKkFpL11sstmU6qIZXTiJkJDZtcb3lnNoQkhPXGZSZFQ4ohn9N6nTrqxWf7qX27kiJtnYBuUVXFi8b/F5enxf+HLgWZHi4vBbAjjzxKzz032Li7q38X2hIvIAwDim4UWuDHvvbqq9aWmgf7p21ZmFUBSX5ePB4/41zgjE6cNElP9O27CgRYChd7OvHQUCwClCiIUeyjqLd6Lzdn9eloyhEZHHvMseZXWwQVjuXYAkKZcdRcHKOoRS8C+OpKr+J4FN/64jk8O3iwiUEo7LFf9lH8PtxY2CE/3Vb/efH6i2mCq6+5RrvtuqsZpbM/Ns6b/Otmm29uggXOlS4fr7/+mt586y373M8B5urnTFGOgufnn3+m6upWRm87+aSTLLcHgwIONWyRn44JL6b5r1oOMmcsBih2g54ZtOqZKY7d2k5Ya/P5u+/rrcmTvmuSg3M+/+r9i2lhdZjI0mMFK8fasQi0xKUGo6ta+1jAWmQ2NLmDOeaGzrbq/vOPfMHMyYv+jasKcxYNO/tFOkwkTTqCPC+teOiDxh/oaYCdk5d1RAlWgAO5KWDlpdnLM0rlC4qgSCNvi1GP1yM/0S+CiSapc9APo4HeadDGQpLH7xjhmNIMQUhO2WRcymeUTiWtrXom59KPy9P6dkHcxCRMIWYWxLnyrSbQ5bybN6/S+eecap1Q1nQriSPWcKSoqkN252XBD5dIlpcOiSxASVNDqvqwA+jcAC8WYIUR8GS/J3XNNVdbtHPDjTfoqaee1uQffrCWMPBC58yZqzfffMOUV9Cb4Ojefscd2qIpb4hvLXQuDDzuvfc+88Tl+LNnzzIl1YzpM4yN0KZtGx191NHGleUzVMsBFs7hqSefMo4wPdSuve5aA2qq9yiNaIczf/48uzZI/lT2YSSwLOP/YVMwicA1veHGm/TuO+8YL7ZNmxotXrzEolZEGitWrLQHEyEFnrZMNgccsJ8uvPAiAx54rYgrqqtbaurUH42CVaTdUf1//733NfCZgSZY4N9EqVwLLYJeeWWo0dw4Z86FP6jDiPKhebFKoEUSlDLYInShICKljRHj9kDvB1RXW2eFM8YFJgIrDZgJxWIa++EeIH0+7/zzrG8ZwgiYKch7T+neXQ319UZxM57wRx/ZvYaJwTjz/3y/vKxMd9x5h2bMmGnnw8oHpy1k2T0uu8zOC8ohY1va/vdGoAS6a3jPebEoTEFPgqu5cMECAzz6ah1y6KGmaoLvSjPJf9x8s/750EMGqMhhiWxp8bJw0SIDLlyfWHKyvKYwc1r3U/XVqJEGiDNmzTQKWSIRN6ECUR3gRDGMLgVY0JFKQGFUbIiI6IKUBdEGQMXfADwtbgBVzqOqWTNrgwNdinMiugbE+BzL7+7dTzED8WL3BKJS6E9ExhwbGhZAw3dYcjPb044d0ILvCrhA23rzrTcN1BCHEAUgzoCOBYcXEQnXC3cY3jHnBljDb8akG/rX7nvsYYY3gCvpEnjLgB/gDI8WoOLv4cM/1l133W1R94wZ07XXXnubYOXzz78w3i4THnQtRBCA45ZbbmFAj3cDkwlRPoIVuL5wbmfMnKGDDzrY1G0o3rbZZmv7fFGGzApmn7330QknnmARNVE6586zAAuC8+UzpCSYbI4++iibkKGfMV6tW7XW3HlzjSdMWyCM27kvpe1/bwRKoLuG95xlJqo0QIqoqn27drbchM8JgNE0kI6nE8ZP0M0336Qn+vUzqSoAh0KKyJKojVwp5H/ADY4svN2jjzpK06fP0IqVKwzkaG8DgLMPImhykO+9/74B30033mhLY6JsAAFKGC1oiDyJtAAQgABwgkcMsBFdwZUl7UG0jiACRRg5WyJaQB0whMsKyAFMAAnL/Cf6PqG9997LuuoS0e61516OKuy8c02lxec++fQT7bbrbhZRs9zmPIjO+TzgynXSWYHGlqjUaGD51ptvau68ebYPokkEFcuWLdfHH39k/0bgAXBC7WIFQZTMfujSixSY9joAMeNJpI+IA2oQKwT4xSjEUPmRi2UVQHcM/CbuveceA10mFH6HEo0ImetHQUYemEidv5nUOD9+zipg//32t7ZJTDLcW/ZPRM054mvBKoFxBfzJAzNJMfnA6QXg6YX3zrB3DJhRuyF2KW3/eyNQAt01vOeouogiAUH6YyF2oOUNpi+Q4Hnp/3HLP3TPPXfrhhtvVN/Hn9All1xs0VtFZYVSyZSqmlVp/oL5jvhh/nzLQyLphbSPOAGwRLm06aabWbTKyw/AAop8lhYzsXhcK5avsOivsrLClu0ANwqqXr16apddulm6Y+y4cXa+AADLdQAKtRxgTZRW7EjMJELrIPZHJI9CC5kwhjm4KeETgas+0enkKZNN7EGUDqgzMXQ/5RR99vnnpsICdG+++RbV1LS26I7ecT3vv9+8JwB6Ov+OHPmVSZgBLPK0/D/RPH8DdABR//5Pm1EP4o4Rn4xQ91O6r4p0MbJBqUa0ibT4mKOPtmX8ep3Xs2h++owZds2oi5o3b2GRLukBQB1VGxMB6jmOg2Pc7rvtbtJcCmTc4/POQ7b8uo0pkl9SEIwd2z333KtHHnnYQJhJBVAFdFH7AezYZiK24Od0dOae0oeOiYzC23XXX6ddu+1qQI/3A8Y5GAhxf0rb/84IlEB3DefaMx4AACAASURBVO81USB5WiIrluNErzR/ZLlelL2yvKTfE85jvJQoqr784gt13WYbM8NBgQVQsQ/yeuT6Lr7kEovQeGnxXiDqAth5sXnx2T75ZIT5KQCCADHLX45JpIa6jIgQoKFwRE6ZCBjFFhtRK/skh0jBhwaNH77/oYEU0SDHAlCJ6JC6Yk4DeAIMFLiIANnfhx99pNatWlmTxEw6rYMOPtgi9n/+80HdecedNtGwXCaiZCn/xhtv2oTBMVHZvfTiixo77hudccbpNgakaTAGIndLZ19a0BPRAlhE4Pycv9kH6Ql6xW29TVc7FrlX8qpMKqwSKH6QQiA9wGRSPCbHwJOX4seDfXqrZXW1mdnsuMOOjrtbWZm1e8dLg43vcu3wcFHHcb85B2S/xbEEZJlQAHNWO9vvsIONEekTJkCUi+R/UbI1b9Fcjz36mE2mXCvPDH8zyTJpoR4knfFbWStr+OiWPvYfNgIl0F2LG7J6ZX4tvmYf/T3fte8bCafYze/nj47xiuMK1nuNmxiSXih2ICbiXZfbz1fsixVy58i/xF4oMh9+7fwYZyLnn7I/fvq9X7ofv8RqWP37P2Vl/No5FX/vrARuttQCK4rS9r85AiXQ/T903ynmkVs8lXzsGvbeAkCIMImqidBK27obAfLSFEHXtqvvujuj0p7/ihEoge5fMeqlY5ZGoDQC/7MjUALdtbj1LMWxLiTHWfRjRUkGh5fiGLlVpIRU96EkUf3m8yx1Uaf9p24sx1luw2+lsk6R6ZfUav/uGshRM0Z/VVWevDU5bPLTJC0o+JG3Lbby+TPGH7UfTBI6F6+tt8MffX7Lly3T/AULrFD6a+mW33tsOpMwzr/FRY2UEu8JY/ZTVeHPnRcpIIq9UPaKSsE1OX+OQ+0DKuPChYvsnVyT463JvtfmMyXQXcPRgsoFU4FCDzzbO+643WSgJ55wgjER6JhAcWaLLbY0LivFI4phFKkoxlBs+U/doDVRHOKhp3gExem3PIx0iiBfCavgr9hgZcBXhsJH/pg0y8EHHWSFqz9rQ7SCEAYGBNS3v3KDFz1z1ix9+MEH63wCOOzQQ9X9tFNNybi224IFC4wOOHTo0DVyfYOBQgESgcza5MYB6ksuvVQXXXiBBj7zjPr17aeq5lVre7q/+/Ml0F3DIeRFdqrow/X228M0fPhHqqiotKgGWhgtcaiwH3XUkUY9wrwa1dNBBx2ojTb6mx54oLceeuifFg3AZYVCxIwN/5ecKp+nywCgh7j9gP33NwYC0RLc2qIPAraCvR/o3SRo6G5MBnqrYQwOv/eHyZPN76G8vEzZbM64weRr2RcNCa+97jqbADhv1FzwTR959BF9+smnOrV7d303fryJIRBuEDGiBDv//AuM2QCtioklm8nq5ltuNj4srAH2VeycAXuBa95mm21V3bKlXnn1VZM7A0AAIj7AsBe4JgAKoIQudvJJJ2voK0ONgcHLR+W/saFRLw0ZYjJeGAaAOhHbYYcdqoceflgtmrewMYalAIeaKIYVBtcK6MIsIYpnxXH66adp+IhPdNyxxxr1bsL48ca3JaJnouC8t95ma/W4tIfR+AYMGKhdu+1iLymUMKJGmCnrb7CBvv56tPXJwzMDlgPjBTMBXjNjxLnARIGzu2jhIrVq3cpoc0xmb7zxhnUKwbgeZR8G9fB7mZwxXk8mUzrggP31wvMvmDcxzBPy9Ox3xsyZNhZ8lvswY/p0XXnVVcYiobUSVL2iZy/dLfB3PmD//Yy7jZKRZwkq3tQff9RXX31pDVZhnLA6eezxx7Rs6TLz3L3pJufewLzYY889HMHIW2+q/9MDtMvOOxnvu2/fx02NyHevu/Y6nX3O2SZ+Wa9TJ/V64AGjOeLhzJjwfAwa9KxuuOF69enzoLWKmj5jup4Z+IypJLn3jAHUPcaHffK8wQ6C5170ikbIAi0PmuP999+nnXfupm+/GWd8b54pPs+7xPMD+2afffbWBx98aIKU555/Ts0qKu25Aay//OJLHXzIIaYEhWtP1MyzV2z0inx/8ODn7N2hOM0zxSr22GOPNY7979lKoLuGo0fkytIVWhEbDwYm4BRFiKQGD35WLVtW2wvOQwqQ8HsaI3p9PlVVNbcOwgARCjUEBIAWDyYAzAtK+5+zzzpLZ59zjineisqyLht1Ub8n+hmA0g1h0002tZQGDwSqKyhUvFg77bijnnv+eXNKOurIowzQaO5I48jGGM74KUuLzJ0zx66FaJaHlT9E8EQbRLzt27W33mfQ0niAUVgZ3ezYY51Ghub/kNNWW3U1gIGmVmROFEUF6UxGG/9tY40aNXJVt1+6JoQjYc2dM9eEGy++8IIOOuRgDf94uPFlX3/jdf3zwQfVu08fbb75Znr//Q+MWcGExphS+QfMMK0JhoL2MjNRffjRh9pk401MgICKDQAFdDkeURFy5QULmIjKteeee2j27DkG3lC8SEnQXgcgY7x5sTGKBwiI2FGawW/eeJONNebrMUaZi8Xi2myzTQ0MEUHwogO+3G/GD34xnNwePS7VccccpzfefMPUc0w0e+yxu50bghYEM4wXExzyaMAA8/jttqX/3UTjXvM7Uj48K1Dk+C7XTA82+L1Q/rAuZHIhncI5ME5MqByDfnFTJk+x75L6QBHZvkNHPfzQQzYBMunyPQB699120/ffT9J2222vkV+N1J5776k3Xn/TrgMBCPJ3Agz+/cgjj2r9zp21fMUKmxCJVg875FD1HzjAxhPKYO8+D9hzCH2Sd4S0G/eTieOfDz+krlti8FTQyaecYoDHhHDxRRfptKaWSowXPO9jjj3WnjMk1gAz9wyTe66VazjppJNNMMP3+Q73hHsJ8MIPRyVKQMF48CwxQTChYHTP6rVHj8v0dP+nzCMZg3q6oXCtJ5xwohnvn3TSiXriCae5KCrPolHVGkLH/+9jJdBdw5HrcVkPe9mJturr6jTp++8tYoWLSweDIsG+V8+euv/+nmrfsYOWLlli0SeRxb777avXXn3NHgZUZDwQADd8TWbaoloMuhdRBtETen6Agk4EKLR48ZjpETEQQUycOEE33nCjNXYEdLfbdjsNeXmI7bNDxw66+KKLTWXGg1VsU07nCyJCojxA+LXXX9MhBzvdJBBIPPnUU7q8Rw/jD/OQ7bTzTrri71cYSJMD43MAFuCHEAAwxxei2OmBF4vfEbkEAkEdf/xxdnxeSsaACWK9jp1MUMF5Ag6AD6ANe4IxW1lba+IHVhZETIAO1w23mcmJF5eJgvNo3bqVecaOHTtOAwb0t7EjoqRDAoZDTIo77rSjKekAUACSPCD/j3waIOLlQzkHOCPPZZLBu4IIn24HnBsrEKKrbt12NQYC54HAAwBkZXHRhRfp1NNONb41aj06FQOM0MR4gZk0iPqnTpmiTTbdRIcefKj6PNjHQBfFIc8PETXXyGoKEcaiRYuN1wuwAjAmSX7kEfkDAQMHonwEGEzcKOyYRPk5QMQGyKAYRNzB6oZx5DwARZSKnB8bIhDGietm7JisidD3P+AAuzY8PehOzQSPuIbnZvToURYJYrT0+OOPWZNGmrTCV+bZ5plGaHLGGWfa+HF9PBscm7ZNgB+TFgEH3U8uuuhiA0yi5NGjRmnPPfZQ5/XXt350fI7JCO+L0087zUCXyZEVJSu8V197zaJRzIhQbrKigp/NM0mQNOSll2w1yHkhlKEp7OOPPW6RuZkRjRljHh19n+hrKUPuNQDPBMq5km/m/WFfa+Lk92uQUgLdXxuhpt+zzOHh5qFi+UmOF0DgIUWwwEPEUpzl00PM4lt1tVmR3C9LVR4StsHPPWfiCUQIgCcRL14Cd9x5p5ndkMYAOHigINVTlMIGkuVp0R6Q5frUH6fag8LnATX+ZolLdMZkwEsI+Z5z5fe8qBt16WLLNl4uQJfC2RtvvqmDDjzQXkCWYS8PHWptg4heibQAAcCXCIsIYq+99zbHJdIRO+y4g5YuXWadfoloDjr4IHvgeWgRBxStEVm6McEAUOyXsWMiQZHF2JFi4WFmPAEXQBCF3yUXX2IvOS8rggUAkzFjQuradStrB8TKguiYZToGOFwf0Rjn66gIm2nTTTY2wAPwSeMAXoAj4EshlPHiHJkomEAROHBP8JU49JBDNfi5wRo4YIDuu/9+G4Pa2pXm8cDLyPmx9D/xhBNtKf7VqFHWUPS6q6/RwEHP2FgACEcfc4xJsRHQIO/ucemldt033nST/T9RLqALyAAWTCp19XUKh8JqqG/QMcccbS1n+AziHJvE9t3Xonsifu4R47HRRl0samYD4BhLoj2eM54fPs9qh8iYCJ6NiY9x4flmKc/YcR9JPQDI62+wvh595FF79gF0JisCiMOPOFwU0Ji4WFEceNBB6te3r84591w7p+OOO9Y8MQA17iv3momWffCMIxLiPaD2wfKd+3B/z/v19eivTVa++x67W9BA2oB2VdwT7g+AzqTMagkaHu8mqzTuN4EJkzGT3Sknn6J333vX3ou7777LGpsOe+cdXXj+BXr4kYdtAuIZtF59G25ogQ2BBMB8wQXnm9ES50w6gWasL7704u+OchnvEuiuIehCzuehAMSIPrlZPODnnX+Bxn/3nd0MgIEXBuDjhXhl6FCdfMrJevnloWYxiHUj7bBpxw4o4aXAC8LykGjmpBNPsqUyDwzRAQ8jx2XZxEvDxovCSwRIMBvzAAMgAPO555xjJitEN4BPn959LFdHNHUN+0qnbenJQ3XwwQcpkUhaRMeEcN2119oSkwiIaJtlJ9/j93gVsBEtkTPkhQWQlixdqpkzZtg18GJ022UXTZ02Tb0feMCiZq6PqK24YX7T+4Feqm5VbS5k5KMBQkCQCYpzJg/LBEOOGMUcLwTgQaTDUo8J7O1hb1v0hocuUTJAwveR9+7SbRdrGMk5XnX1VRo39htbmVx19ZW2XATYSf3wgrFxvUQzACcTFcCLuRETExMeqxKA4rbbb7fJCPUY94rJhrw594rJkXvBRAJY4cNx2mmn6q23WPLeYmPGGDNBk9pp1769nSPPE+AJSDAJksp56aUXbWwAZFICFDcBNSYr8o1Dhrxkrm2ku2rranXbrbfZz2+5+WZLY3H+pIXYWMZ3P7W75fZ5llhlFZuHMgnyMwPd2bMNdAF6bBS5Fp4RzpccObUIzolnv2OnjvZc8Zyz2mKcAUMmOkCPieXp/v3VsmULPfroY1YX4PwvuvBCTZs+3c6BDtSAdpH1c9VVV6pnz14WHDCerFho4sm7g+nT9GnTzBrzgV4PWJqCyZyAgsmX94RnEUUkkTa+Hvh7UAMBMHnemQCYYFmBkeogqud8i+8q95ufsVpkRUUaj7EpGiZxrAf79NG9992rNm3ariFi/PLHSqC7lkNItMANXJ2CwwPMC/JrG9/lQV3dL3Z1/9effp+bz0Z0tPrG8haQLW6re/v+0jmkM2kzM/3pvn7u8+T4AAlyoiz5Vt9YWrL9nOdt8XO8TEQeRFmAw+obxQhAvEhJ41r+naH6T6+1uC/Og3tQ9MQl/fFLbIGiyozlIlEn0uXDDjv8/3NevMiAf/G8iC7Lyst+7ZZavpw86ZpuKzlO1b8q5r9075gMipPdz+2ba8pkMwoFnQkxlUya89wvmaozPlzbz903olXuNaC/OrXxp2PPyoiJkUiYyJrVEZPYT7eiSf5Pf/5TRSL5YPwyfomeyHP49ya3uQEDB1o0zErj1zbu5eo0wd+qBuV9JcD6o7cS6P7RI/p/YH+kFVgWk8YgilvbjeUkuV+W3n8mR/bXzpOl8+ivv9bll/VQsAmsfu07/wu/h1/NMp4JaU14toDn4489psOPOELUCNbVxsT64osvaOTIUZafJkXxW6iM6+r8fut+S6D7W0eu9L3SCJRGoDQCv2EESqD7GwZtTb/CsoaiEbnCf7esJ29LnpAo47cqh1jSsZ9/l+ZgucTyngLGrynOyAOOH/+d5RQ5J5a7bFDHWKKyXGVpzJKef8OI4NgsP3/rxvlzjozDX63m+q3XUPpeaQR+bQRKoPtrI/Q7fg9QQVu67757/y2hGroS5uQUIH7rchweI/spVqSpJj/5JMyGc4yKxZKQ4hZ5wmIR6ZcujVzyXXfdqX79ntQJJxxvVXEoUgF/QO3atbWiDtQyrg/RAdSqfffdx6hyv8WmcM6cOcbq2Gfvva0o03/AAJWtlrP+Hbeg9NXSCPzHjUAJdNfwlhDZUcGdN2+u8V+Xr1iuAf37a/Mtt9Dhhx1ulV0KahQfKB4RrRFVwlLYtVs383KlSg7dBa7lVl27GncQlRhkbBgA++23vzp0aGcgNmv2LOMQ0sIH6g450q237qp0OqPvf/hehx5yiHr37mNn37nzetZ5gu4O++27r3baaUdjJkABA4Sh2Xz66Wc6/PDDjD7DebBvol34quRgYRpAv6KiC0Vrv/321THHHGttiABrwPbJJ5+ya+Saxk+YYNQoqF4LFy4wNgETDNfPWMEQgFXB8SiU0aMs3hgTJuTTp0/TlClTrZp95OGHa+SoUbqVav511xn9B9EH1WcKcX+1lHYNH4/Sx0ojsMYjUALdNRwqFEcAGGDA8pyEPukDijN3wCG87z5bikNfguIFiAI+mI1AJ4MPut3222nB/AUGJCiO7rn7bqNIIYyAEgU1iu9DMYJzSiUacvrOu+yiiRMmGNmcajnUqZ122tmquYggpv043czBMUqHvA+ZHMoL5wFtBgrZx8OH65STTzbAhSNJJAyFDAI6EeuHH3xo9LMzzjzDyOdQ3kKhoO688y4DQcB077320iOPPmrAyLFRnPXs1dPoVRQ94EwyLlSda9q0Uayx0ahuTD6AN73fKiorTZ330UcfOobomYxVpOGfXnHF3/Xww49o++2304gRnxh9CCpTaSuNwP+lESiB7hreTcARSSZRJ5SoV199xQjTtMVBwoiyCy05KirI61CtADO+Q8txuLwAIaC02aabatHixQa4cDWJdFHHwInFGwFQzOdyxsn86quRxhWlVfXVV12lhoZGDX72WQWCQVPPHHTQwVZ1hrD+449TV/VMQyzBOfw/9s4Cuqrj6+KHhATXAH+c4NJCgeJa3IM7FCguxUoLhaJFirsWL+7u7u4Q3DUQ3Anwrd+hj49SwcJLIGfWyorde2funvv2nDl3Zu8JE/6QuHHjvdjV5FVcNROoi8ic/Ck/x4geXTJkyKgOthRSEayPJXqlLbSL33nDTZqBcxlQIFn0B9zd3KV1m9aKA+t1WX9LpMsx6CKwVIvlRVGiRpXSJUtJ/ASeki5deh1owAQMWPzOQnlWTLCGknWrrMlkJ5MVQ+BzQsBI9y17k4XbRIZsjSS6RauACBIiYk3qgoUL1PcKomIvOgutIV3WM7K4min7+g3r5dnTZ7omkmuxGYFIkCiQHTb9+vbVRf4snif6ZVE+pMfOJ9ZIZsueTa76XNXol4XsRJ8shP995Egp7uUl5EbZ0cOWVzZvsLlg2IgRkjF9eo1sycVCbhAd98P5c+fO1ZdftIMlXhQW+LNBgWiXQWT0mNEydcpUJVLui4iYpULkkNE5IJrHPodBwBGlE/VzfdaAsri9aDEviRQpooweNVrixIsjadOk1cXtHI+oC2SNiAuL+9n5U7NmLSlZooRuOEBJio0nVgyBzwEBI9237MVNmzYqEfCSCTKEeK9f99XcKeaDe3bv0S3A/fr1FU/P+NK0aRM1RyxQoKBGmUyx2dPONk9eZJFiYGcZL56InMmbogHLFluEYMjPQpzB3YLL4EGD9TwiXlZCOARS2CbLLqQ7d+9IpYoVNeqEFBGmcWwLRmClQ4eO6sdG1MhOKCTu2H4aTJ7r7ji29OJUy7ZICgRPvnnXzp26h33osGGabyUqJqLGOJJdV6xWIEVAjpfcMKQOcePomyhRYnVHRmgGcoVYwY7oGyKOEiWqZMmS+cVuojZt9NocR857wMABeny2LFll/oIFGkGzTtOKIfA5IGCk+w69yHT88eNHShiQKNNnXpg5drzwYoqfKY4lWfwO2fDlWE4FsfAz238dheO4JkulHDuRkM4LGTKEEi2F+jmHJVzjx4+T3bv36LIt9Ai2bN6sO5Ko17HLibYiROIQen51Zw6RL8eyWuL1NlMX586aNfulVsHrO6euXvVRo8xXl6g5rvM6pNQD6bOLipd1r9bnaBNY8jOD0as4vortO3SVHWoIBFoEjHQDbdf8d8NIAaBShbYtqlZZMv99O+aH3hovuXiZ96Y1vR9aj51vCAQlBIx0g1Jv270aAoZAgCNgpBvgXWANMAQMgaCEgJFuUOptu1dDwBAIcASMdAO8C6wBhoAhEJQQMNINSr1t92oIGAIBjoCRboB3gTXAEDAEghICRrpBqbftXg0BQyDAETDSDfAusAYYAoZAUELASDco9bbdqyFgCAQ4Aka6Ad4F1gBDwBAISggY6Qal3rZ7NQQMgQBHwEg3wLvAGmAIGAJBCQEj3aDU23avhoAhEOAIGOkGeBdYAwwBQyAoIWCkG5R62+7VEDAEAhwBI90A7wJrgCFgCAQlBIx037K3MYS8fPmSHo1bAh5lFy9e1O8hQoR4y6u83WHY5WDx7hnP8x9PwDgSnzRcGPy77rdr4cc5CpeIM6dPS/gIEdTR4r+Kw30CofVr166pQzOOGv9Vzp07J+7u7nqso+CIAZa4c2Cr9Lb9efHSJXELHlz7wBnF4aChz4avrzpMW/k0ETDSfct+mzFjptSuXUttdvigYfCIbXiHjh3UZNE/y7Jly9TjDKvzfyqQDJ5qXbt19fe6/fM+3vVa+MBhRtm9R3cpWbLUf56+bft2WbtmjRQrVkyNP7GE/y+ihljz588vdevWfWnASQUQLVhiPY9pJpb1X3755RubjpHm/6JHl+bNmr3xWP84YPmyZXLu/HmJGzeuDB06TGbOnOEfl7VrBAACRrpvCTpmkgMGDJAFCxZIjRo1lHiJnPr26SOXLl+W6dOmS8WKFSTnN9+okePBAwfku+++k+TJk0mf3n3kmq+vfkAfP3kiffv2lbRp06rNOJEXBVvzKZMnS+EiRcQzfnxZumSJksTmzZvVMy1rlqwy4vcR4hHFQ8qXKy/Va9SQwYMGaZQGOZcvX0EKFykswURk4sSJ4uHh8cL+fcIfUqZMWXUZxi0Yk0fKtm3b5Ntvq8qwocMkQ8aMgvHmo0ePpW69ehI5UiR1IR4yZIhEjxFD6tapLUuWLJWrV6/K5cuX1XQT7zXuI3z48OpkjHsx5pFY02OdPn/+Avn666+1bfieYaK5YtUKuXTxkppZ3rx5U1atWqXOyHxhCQR5Dh8+XJYuWSz37j9QA8/s2bJJlapVZdy4cXLv/j0pXKiwugNDnvRF9+7dpU+fPpIxY0Z1DsYgc/ny5TJ9xgwpX7asFC1WTO+3Z48e0r5DBxkzZozEjRdPBg0cKClTplTCrVixotSrX18GDxqohIaH3ejRYyRnzhySO1cuWb12jTosz50zRypWqqT1XrxwQb5KnVp96U7ieHzihLpDQ9i0yeEHx9/w0bt754707NlLgrkEkyhRPCRzpiyyZesWqVe3ngwZOkQHD35fsniJVK9eXTJkyKBGpFyXNnL/PAsYj/I3SH/Q4EGya+cuxQIH6hnTp4vPtWsSNkwYady4sRAoLF+xXIoVLaLPwJtmAm/5UbDDPhABI923BHDs2LHqpNuuXTvp2bOnOtceP35c7df5cKRPn14NIrEUh2hcXV2ElETmzJlk2rTpapXOlHDr1q3i4RFZdu7cpdfjA8+HqFChQkpS+/cfUGffVatXS8mSxaVZs+bStGlTtTtnKuzj4yOFCxeRLVs2S6VKFaVvX+rOIKtWr5IVK1ZI4kSJ1HHX2/uwXqdX716SK1cuWb5suZLM4SOH9bypU6fJokWLlJgbNGig7cbpd/z48RImbFj5oXlzwXxy7bp10qjR9zJjxgzxiBxZSbdgwQJy4cJFOXLkiMSNG0eyZMmqZFarZk356U8r9Xnz5qmppkgwuXfvnqRJm0aOHDmqBFW5ciUZPHiIeHkVk6fPnsuA/v2VvHEFxtIdMscCvkiRIjoYUX+nTh0ladKk6qCMrT2YLFy4SLp16yoNGzZUA03wr16tmhLu11+nlRUrV8mK5cvV0Rgn5j69e0vHTp1k4MCBet8cX6pUKdm4caPU/K6mDB8xXOrXry+/tP1FLekXL1osNWpUl8mTp+gACkadO3dW3DDlzJgxg5w8eVK8vb015cQX5M9gQRu3bNkiGzZs0EGGZ4a20wfr169Xu3kG8R07dmhbeA54xnLkyC47duyUUqVKy4gRw3UgI/VBGmXnzp1Srlw5rb9subIycMBAwe153br12ue4VNOHDGbff/+9DBkyWL75Jpc8ePBAB1AGYisBj4CR7lv2AdNXLMqJUBMkTChNmzTRaCNVqlQyZcoUJdXTp09rFLxm9WrxvX5dHj16pLbnPPBEqxA1ZJQwYQK5ceOmlCldWkkKQiNa48NC9MyHcsKECVK8RHFZtnSZpjGIBiH3ZMmSybFjx5SgiPimTJ4imTJn0gEAYuFDumvXLm0HZMOHf+++vRpJESEzOBQvXlyPIWLjfmrVqiWjRo9SEgofLrySO4QA4UGsVapUlfXr12k6Y/WqNXL27BkdQLjvUKFDSedfO0vfPn3F76mfuv6GCx9OieLa1Wvqghw2bFiJGCmSPLh/X6NirNpLlCgh5KbBrVevXupYDDaDBg3S6T/W7ER29erVU0t42gZODEyUWbNmyahRo6R379468HEvLVq0kGu+1+Sw92G9T3Dq17ev5M2XT7Zv3679RTTduPH3cuLEScV87ty5ar5Zs2YtGTnyd8mQMYNs3rRZ1q5dqxGkm5ubXodInFwqbszg6uLqIlGjRNU+/+abbzQXTJTOcfRB1apVJV++fDJn9mx9DvsbbwAAIABJREFUXsqWKycZ0qWTWnVqS/p06ZXAhw4d+pJ0iZAXLlwoOXPm1EG4YqWKOgA983sm1WpUlzBhQsue3XukSNEi0qN7D0mYMKHEjBlTunbtKpkzZ5Yc2bMLKZfJkydr33MdBuHr168r0fMMOVym3/KRt8M+EgJGum8JLFEKHyo+vBSm2pBi/nz5Zdq0adKwUUM5dfKU3L17V7Zt3SrFS5RQEmF6efnKZdm5Y6d+eEknENVwHB9WornVq1ZL/Qb1pUP7DrJu/Vrx9EwgixcvUqIkDUDkxLEQFUQeMUIEmTtvnv7tRd2NxPvQIY10EidOrMcwNT569JgsWrRYRo8epZESURDTU6I5ItPWrVtrlMvfiHB3796t9wZx5s6bW/Lnza9RYLZs2fR7jx49ZOnSpXLi5ElJkyaN3LxxQ6ZNny758+WTKB5R5Lfuv8mPLVpIt99+UzJYt3adRI7iIcmSJhXX4K6yauUqJQSIHqLlJSCpkNWrVysxMEMYOGCA9OjZUzEC844dO2okyAAAQUJ4lKlTpkrPXj01KoZIZ86cqdEv5ejRo1K/fj05dOiQfP99Y42QaT9t69qtm9SsWVOjXTCgDefPn9cBFWIqW7asEj+E2L59ex3s7ty+Lb1699bUDBEqx+3Yvl0ie3go6ZIGYmAZNXKkxPP0lPPnzss3ub7R4yC++PHja9rmqo+PDjrgDT7MdH7r3l3q1akrVb+tIgsXLpYffmiuM4IECeLL2XNn9Zk6fPiwDpjbd2zX9owaOUqyZMki+/bv0yifdpGmmDtvrhK1Iz3x4P4DCe4WXPr27yvTp06X+/fvK65WAhYBI923xB9CILLjw03hZRZRGNNgpoVMJVOlTCVexb10Chondmx5+OiREiWkST6N6IfCS7KwYcPIiBG/yxdffCEPHz7SqGr79m0aoUCORHVETEQ3/Qf015wskRlTRMcHnw8bxEHdSZMlkxHDh+s0nUIkPHXqVE1LQD716tcTPoRMk8uXLy9VKlfW9vFWnP/NnjVbSY1CPpIp/d69e5SUsmbNKqdOndJ7Zbp8xcdHIkWMqB/w4K6u0qVrV43wIEgiT4h18qRJwht+Ijrq4PvKlSs1yk711VdSsUIFcXFx0Yh58ODBSlpLliyRMWPHysQJE6Rxk8ayYf0GiRUrluZIIVZIjAiPwrScCB2CIWXTu08f6diho2TNkkV27NyhswUGIHBj2k9kD25gTxQPvpEiRZSePXvLoEEDFRMGgFatWml/rVmzRmLEiKF/Y+BjwOGLe+MZYCbCizsIG3yIgLlmnTq1pVWrn7W/IeRly5dLgvjxdbDmf64uwRU/BtXWbVrLlctXdDbQu3cvGTt2nBw4cEBTFDw3pAyItAvkLyB58ubRQYW0x/ETJ+TXTp30/nkOIXIGaO6LQQis06VPL/PmztXUArnuYsW8ZMyY0Tp40VdWAg4BI11/wv6673WJ7PFimdOdO7clTOiwOgWl3L5zW548eiweUaLo77xEYjrNB+rVwvT1v/JunMeH2/HyzXHudV9fjbochZdrkCvTWl62USBYpve81KE8e/ZUnj599rc2OK5BioFo3EHi/wQT7XV3c5NwfxL9Px3DNfiQc7+vFr8nfpoKiB49+r/2AIQCsUHO/1QYHCikB14vvr7XNXf+b4W2RwgfXoK/1geO499U979dd9bMmbJo8WJ9eQj5Q3KRIr7A/Mnjx3Lm7FmdoUDCkDqzkleX/b36DBCZgl+0aNFenP/ksbi4uL58Icb937p1Uzw8XjxXrxf+zzsA6jGi/ddHwen/MNJ1OuQfv8Kjx47qSxbe5PMSx4rzEDh75oz0HzBAXx5+W62aZMmc+S+VM3CSeydqJe9tJeghYKQb9Prc7tgQMAQCEAEj3QAE36o2BAyBoIeAkW7Q63O7Y0PAEAhABIx0AxB8q9oQMASCHgJGukGvz+2ODQFDIAARMNINQPCtakPAEAh6CBjp+nOfsySIHV3sQvq3wqJ51lAiUhLYi0oKSjBdU/vw4UOJHTv2OzWZbc2so2Wt6IcUtu1u3rxJF/qzgYSCKhmbHtgwwQ4tdgmyWYGt2WxOYEMHa13ZgMKOtBc79XJ+csIvrNVlMwi79lhnzWYYcOAroAoaHGw9B3eed7Bml6KJ6ry5R4x034zRWx+B+EmHDh0kWtRoKjTzb4WdRLdu35apU6b8beE/egRvenDZ0vv6xorX63rTddj8wKaD1787rvPs+TNxCeaiHyy286JuduHCBd027CgOjdd/uk9HG1esXCFhQodRfYDXy7+dz4D06oYHdmmxZRkyhWjZrZUy5Zfyyy9tVYuB7cts4wWTZs2byZrVL3aT1fzuO3n2/LnqX4wZO0aCuwZXYRx2n31KBe0Jthqz7bxE8eJSpEhRFeHJkCG9Dt4OrMCT39/0bPjHvbNDE8xRn3v48IFKnSLEw8adp7TpXzad+Efdn/o1jHT9sQcRpOGrYIGCMmz4sH+88qWLF6XR999rBMaWVGQE2VaKlB8frj179ohXMS/J+U1O3R6KpB8kgZ4Ax7LDiN1M7MEPHz6cqnihR4CEX+lSpZWwDxw8IMOHj5D/RYumW0QRUOF4tu0SgaOfgC4wH1AW6KOFwBbWePHiSenSpfU4oka0W/kQIfYD0Z07e07FddAnmDRxomTJmlW38c6YOVMyZcwo9+7e1R1XED47sTJlyiyxY8fS3WhEahcvXZSnfs/kp59ayNKly2THju0SPXpMVT1DWJxZAlt9iaJQ/8qRI4di+NNPP0niRImldp3aqkOActjuPXu0rWyLBRswiRgholSrXk3bD8mjroYoUPHiXpIgQULVvti2dZt0+62bP/a6cy4FLoOHDJav034tN2/dUhlHRIGQsWQ7OlvG0XQg4kQwiP76mIUt5ggNIeOJahx6GWxD7ta1m4r7Iy5E31j5OwJGuv78VKB5gL7u6FGj/vHKc+fOUVlHCI8oDRWotWvWqlziipUrpWjRYkpoI0eN1KkkuqhlypSRDRs36D59CA0SRnwnRYoUOt2HXBCbYRfac3kudevUlbx58six48clTOjQutcf3YBatWvJV6m+0vpU2GXwINU1GDJkqEpLIjyTIkVyJcwmjZvIuPHjVCmLSJJp5InjJ1TspnPnX3V/P9F8zBgxdXcVwj7cy4rlK+TEyRNSpGhR1ZDlK268uDJhwkSVJdy8aZMkT5FCZQorV66souEMVJAjmrzLli2XcOHCqsIYuhIUdnb93KqV3q+jgAEf8hPHj8uSpUt14IkQPoLKM6LmBmF37dJVkiZLquI6iJUTpTdq2FAyZ8niz73+8S9H+3PmyClHjh5RomVArle3ruK8cNEiFX9ncIQIGUjRbXjTjOlDWs3AhmAP2hipU6dWNbrQoUKJ39OnqimM2BOqeW9yAPmQNnyq5xrp+nPPobd74cJ5GTVq9D9emQ8+eU6mgrFixpIsWbOovgH78tk+mj1HDrly+bJ07dJFYsSMqQ8v4i3kI4kG48SJLd9+W031UimQIQTTuUtnGTJ4iEaLiKMjyEL6gHMRkoF0+TsuFyFDhVRRlUmTJkrr1m0kW7YXJAVBxk8QX6NpiBCRGSJwImXyokTpiLFD7Pfu3lPCpHCcqqldvqxkygdxztw5kjFDRm0DvyOVOHjIEBk/bpzmV+MnSCC/tGmjwjwMAHxwiViJ/kljQBgon6EZgBgQ1+deb9++rdPYadOmSt9+/eT5s+caNS9cuEC1dPft269aF25uwSVSpMgasSPCQyRPpMtg8akWRG5mzZotu/fsVpU0BHwQ2yGVg/g96SqVhaxYUUWXPmaaAYLnGWPwY7s5gyZbn4lwibr5QiyIPLSVvyJgpOvPTwQqVQjOIA+I6hYPocNHi7/Xq1dXOnfuIiLPNSdJVMD0nik4xICSFx+eJn/uzeclBZEsUzVIZ+26terCgJJVuvRfy+NHj1VNi8iD8/kAQlBNmzVVicmQIUOpJOB3Nb7T6SdTcnKAyCUyRSQHDelBfqQ2EOdm2o8GMMTONJ2XVUTlN25cl+TJU+i1+vXvp4phFO45Q/r0smPnTnni56dC6pzXsVNHnfLTfiQOmSKjgQsx8FKuSdMmGlEzIPDh7N+vnyqT8bKLKBdtWNqKxCMvjyAZ/o4YDapk5KNJPYwfP04mTpykmOGxxrVx8qCN5B6RaVy/YYOEDBFCdXY/1dK7T2+9L7CYNXuWtP75Z6lerbp4Hz6sgxYzEgY5BjXSOR9T24F+YICkX8mvhwsXXl9oUj/PNM8iGswR/xT7+VQx/xjtNtL1Z1TH//GH3Lp5U4W/8VRjCozYNAVSQ4zb8TIKYiZyQ3UqQ/oM0q59Ozl8+IiULl1KoxWHuhZTRqbmkBwftCNHj+r/iU4RQfd78kQJGW1VziGq7D+gnySIn1CFvSG1y1euSNw4cTQCIXpk5QRRMC+ZFixcKGPHjBZPz/gqF0iaAc1dUhiIjE+cOEHixfPUcxggSpUsKbNmz345mHBPTOH5kDPdPXf2rH7wv0r9lXyR4gudYiIxSe6RqBsxbeyA0IP1ueKjkSipA/6GzqxDfYsBgeiegaRTx44qxh4nTlx9acM98HKN1QpffJFCokePoQMJKQ5y2aRqwIj8NfdCveSnuf9PtcyZO1c2/alrDCbMqhAuRwo0f7680r59B8WqZMkSKsr+MZXFSB04ZlAM+KSDmEnRJmZbDNjk5a38HQEj3UD2VLwu9YeWKxqpTPcdLrbk816Xd3z9Nv5rZcE/3fLbXJPzGCh4UULU+V8fapY5EY3+UyF9wWD0VapUsnjJEiVsR+7v1VUXr9/D69hwbV5IIncZVMvrKz3eth8/Jl5vWjnzMev+FK5tpBvIe2ndunX68owpekAX2sF0naialQ3vW7jOsqVL5ZC3ty7hehv33fety84zBAIbAka6ga1HrD2GgCHwWSNgpPtZd6/dnCFgCAQ2BIx0A1uPWHsMAUPgs0bASPez7l67OUPAEAhsCBjpBrYesfYYAobAZ42Ake5n3b12c4aAIRDYEDDSDWw9Yu0xBAyBzxoBI93Punvt5gwBQyCwIWCkG9h6xNpjCBgCnzUCRrqfdffazRkChkBgQ8BIN7D1iLXHEDAEPmsEjHT9uXtRDUOMJmTIkP94Zf6PQMuNmzclVMiQ/yoK877NQtcAXVOcIRCkQXWK3yNGjPjykg8ePFA9X/8UikFmEeeLjykn+F+YcD9nzpxR4feAasP79pmdF7QQMNL1x/6eO3euikfj5oA2bNx48f529Z9/bi2lSpWUnr16SauWLVUq0T8LCl6DBw9WiT2EwDHBRKqxRo0aL6uhnahzIX3oXwVix0kAJ4qAKOj0Llu2THVdkYeMFi1qQDTD6jQE3oiAke4bIXq7A4gesdXJkT2HzF8wX4oWKSKt/sGloG7depIwUUKZPWuWuh+gD7t61Sr5Ol06jUrxAMOrDMcI1LdwBliydIla5eB79aq61+nTp+TGjZsSLVo0OXXqpKRMmUpWrlwpCxYskHTpvpZ4np6S7ut0qmWLU+vESRPFM56nILuIZGTSpElVX5bvFKJw1P7Dhg2nA8PevXvUmNLdLYSULVdWf0afNnu2bJLmz8GCCHfBgoVy8dIF2bhhowqOT548Se2IKlSoqJE83m7YuaD/u3XrVm0v39G+rVKlit4zbeB3BMiTJ0+uThmbt2yRb3Lm1GMRyN64aaOcPXNWypUrq2LrCGWDB/fQvHlztahBgxcdV4wcrRgCgREBI11/6hUIE4cFvLrwOSvuVUwFxl8vDeo3UEscojIsT6JHj65i3IiFE31iKXP1qo8kSZxEtm7fJt/k/EYWLFwg+fLklWAuLioE7tCx3blzh/zxxwQlqTlz5uj/kIKkHThNQKwlSpaQ/fv2v0wnXLhwUV0qDhzYJ3ny5NX6RowYoVEx7hEhQoRQZwaIf9369ZLqy5Tqy4Uty6KFiyR9hvTqFtCnTx8lPKxzsG3B8BKRdrzWiK65HtN87g3SRdQa5whcJkgBPHr8SF0lSIc8ePhAateqrR5pPj5XpWHDBnL9xnV1lQCjli1/ktix48iGDRvUWihECHc1YPTw8NABBXPEPHnzqHEmmPft0+edreL96TGwyxgCb0TASPeNEL39AZAHppC4GUydOk2iRo3yt5Pr1K0rXl7FZPmy5dK/f3/9PwS8Zs1aef78mbof4PSQN29eOXzksEaVGFkSMRLBYRTpKETX+JNx3hWfq5IoQQJJ8eUXsmP7DhUbR2gc/zWI1ffaNRkydKgSNg7Drq4uUrXqt9KseXMZOGCAWt80bNRQhg8brl5lvXr21Lx07z59ZMqUKWp9jgUM7cIupmWrVhqFEllizYP7BY4YtKVbt9+EtuHwgKULbhY4WOAOwYAAIdepXUcSJEygDr/hwobT+9izd486SXAdol6i17Fjx6olT+YsmdXG6H/R/if5CxSUbt26ar1nz56VbNmyKanjf4ZXF04bVgyBwIqAka4/9QykBYHh5EtOFc8viAqRbl5qOUqt2rU19QDR4kNGIR9atkxZCRsurDpEYKFDJEnkCPERDeOvNmvWLOnZs6dEiRLl5UswIkfSADly5FQX3+49usu0qdOUuDGOJJo8fuK4Rpu9e/WWQ94HZcWKlZIsWTIpVqyY/Nz6Z+nfr78SIW7BPbv3UHtz8r686GvXvr1MmzZNI8uTJ0+q7Tf1cA+e8eNr/pSomNQBxMoLOwiQe4IwuUeInuvh0Qa54pEGeeOEQQ6YgeG7777T62KmCNneuX1b6tarp4MHNjDlypeTGNFjyOlTp9UqiJd2Xbp01nZh7/PCV22slChRXCNpK4ZAYEXASNefeoY8Kd5hanseJoySLdNwyMbT0/NlLRAThIOPGQTmKER3WNbwIg4i27Fjp0SKFFFfgEGKbu5uag6JHQuRHTbjlMmTJqsDb8FCBWXypEnya+fOSnTt27dXwgofLrxcveYjMWPGkmlTpyphZ8yUScmRNtIGDDRZyUCaALNKVl9g/b5q1Upp1qy5zJ4zW+3NiXTJzUbx8JBevXvrYMLAgvkm52OCWbVqFY3gMZT8vlEjyZM3r7YTix+i9Pnz56trMPVCxviX3b59S37/faTmgfFoI89LxNy4cRM1mrx3/740atRI20f6A+cK2ujwPeMFHmkdBiRs3R2edP7UtXYZQ8BfETDS9Sc4WbJEtMt3h0cUpMLU+lUvMY7hd45zGE9CSJAkkSa25RRekkWL9r8Xy8tu3BBfX181hiR3y0sn8rgvy3MRCSZ6Ta5NHVyb3x2Fv0N2RJVc8/VjHcdhfx4qdGiJHCnSX67D+ZAi9vFYqr/q0UYqgHsmx0q91EPk7HBB5tqLFi+W+fPmqTca0SzW6JxDFE8hEicHDKk68KI+7puBguuRa8b0EBwoLBFj8HAsEWNA4tof05DRnx4Xu0wQRsBINxB0/po1a2Tvnr1Sv0H9NxpOQjyQDOTyqRQIHnPNDBkyaJRuxRAIyggY6QaC3n9X595A0OR3bkJQuMd3BsVOCJIIGOkGyW63mzYEDIGAQsBIN6CQt3oNAUMgSCJgpBsku91u2hAwBAIKASPdgELe6jUEDIEgiYCRbpDsdrtpQ8AQCCgEjHSdiDxv8A8dPCS379zWdbKsmUXU5n0Ka1JZE8smhFcLW37ZtOBY//rq/9iae+jQId0qy3noRezdu1d3lLFulg0Gr1/vv9rGzjJ2zLFu14ohYAi8HQJGum+Hk78cBcnlyZNHtRDYBJA+XXqZPmP6e127S+cuupW3dJnSfzmfHVlZs2aRBg0a/u26EG6RIkVkx/bt4hElim66QCymVs1aMmz4MN2Nxq64tymTJk2STp06SpgwYXXnGzoIVgwBQ+DNCBjpvhkjfzsCuULIqWbNmirTSJkyZbJcunRZMmbMqDoC69etl8ZNGqvwTdtffpErPj66TZfdWWydJbKsXr26VPu2miRLnky3BrMFGI0FRHSWLlsqRYsUlSRJk+h23Hx580rDRo1008WBAwdUowApRXaLEXG3b9de8uTOLT+1aiVfp02ru8oaNWyoIje3bt2SYl7FZOvWbbptuUGD+lK4cBFtC23Imyevyk5yrYEDB/obTnYhQ+BzRsBI14m9+/jJY8mcKbNuf40TJ44UK1ZURo4cJcFcgkmub3LpFl90YCE49AUOHjgoUaJGVR0CtvaSAmD7LzKQiMmkSpVK5R6fPX2q+g6kCvg9buzYsmDhIsmTJ7fMnz9PBg0arFKPkG6uXLk0xQBRsruNejp07CBtWreRwkWKyJrVq1UbAsnGRAkTql7C0OHDpXChQipIQ9tIXbAFl+3EXl5eem1E060YAobAmxEw0n0zRv52BHnYLFkyy9fp0ku2rFmVKFHeQlULEkPoBhJEXwDNAYgWcib6TJgwgcyZM1dFvtlSO3nyZN1SmzJVKqn53XeSIEECqVCxgka7RNRsLUbInGi1fv0G6hIB6SL4TS6WvC/1UF/r1j/LwIGDVKAHZTJ0a7nG8OHDZf369SrCg5j6lSuXVckrceLEmpqoWrWqpknGjBmj+WkrhoAh8GYEjHTfjJG/HQGRpU+fXom2bNmyKlpOVIlK1rWrV6V9h/bSsGFD1bO9evWayhtmzZZNj0PRhkh53dq18sUXKeT+/QcqjUjqAcWxy1cuq+JXwwYNNYqFQFEoQ44RckR6EdIlHUFUij5vokQJVUWsbbt20qZ1a2nWrJnKRyZNkkSj5slTpqiCGY4MyDUiMo5GL/Xy++jRo1UzF+Im+rZiCBgCb0bASPfNGPnbEbxIq1uvrlSuVFlfqEGmP/74o5Jiyi+/1Fzu4cNHxKu4l5QqWUojYFIAfCfCxeHBPUQI6dChvRz2PqyykVjWoDeL3u7y5cuVIFOlTCnXfH2Fl11E00TGEDGODmj1kt6glC5dWsmV+olqkadEQrJd23YyYvhwad2mjSp8NWvaVLy9vaVAwQLSqtXPei6yiwcPHlD1r6JFi6pOrhVDwBB4MwJGum/GyKlHQK6vOgk/efxEiZDC/1xcXcX9FYUxyBBHCfRmiZJfLa9f60Nu5OGDBxIyVKgPuYSdawgYAiLMNjuIiN/z58/9+O7i4sL3J8+fP3/C93/7+vN4jtPjnz17ptdwc3Pz8/PzexoiRAj9/vTpU7+HDx8+c3Nz068QIUI8u3PnzrNQoUI98/X1fRY8ePDn7u7uz0OFCvU8XLhwz6NGjfp8+vTpDh3Yl3qwwV4oxmrR72XLltXvV69eDXbnzp1gDx48CHb//n2XGDFiBLt3756Ln59fsMePH7uEDRvW5eHDh67u7u6ufn5+Lm5ubq5PnjxxdXV1Db5v374Tn/pTQEph3ty50qBhQ7Me/9Q709ofJBAw0g0S3Ww3aQgYAoEFASNdJ/YEu9DIvbIzjPIhu7kcrhCvuyTgwMB1HW4Kr94eqyeoP3ac2OLq4qq5XZwgWB1BPhdrdHK0b1tYwsbqBVu58LaI2XGGgKUXnJpe4EUaL5327d8nwV2Dq5PCzJkz3+s5xPwS2xp8zl4tGDxmyphJ6tSt87frsimC/O/6DevFI7LHyx1ptWvX1mVfEydOfGsCZZUDFkP4kbExgi3EVgwBQ+DNCFik+2aM/O0IloyxtIqtumzHxQZ906bNajeOBgNRKGtk69WrJ1988YX06tVLfK5ckZ9atlSdBJyCQ4UKJeXLl5fy5cvJFym+lGzZs+kmiLBhw+ma2ilTp6pTb6ZMmWXo0CG6SoI1uug0sGSMpWOYS7KaAUfdTr92kpw5ckjrn9tI/gL59e9Vq1SVefPnyb1799VanVUK69atk9p4uGXMpDvS6tSuLRkyZlQ795IlS6pNuhVDwBB4MwJGum/GyN+OeMKOtMxZ1C2YKJWNChg13rl7RwoVKiSLFi7S6Jd1ujlz5pBVq1aLh0dk8fCIokR38uQJtT3PljW7jB07RtfrspqBLcBx48WTLZs3a3qAa+OUC5Fv2LBenXbZifZPO9JY49u+fTtp2bKV1o3jLyQ9ffp0XS6GtsPvI0Zou7GEZ1mag7CXLlkiLX5soRsrsHO3YggYAm9GwEj3zRj52xHkVDNnySyJEiaStGnTSsqUKaV79+7SsFFDddDt2qWr7vxiPa2fHytHgumWW7bbxo/vKcuWLVfC7t69h4wZM1o3RbA7rEmTxpI4SVLJny+fbNq0SW3aV65cqXoO7HRr1qypVKtW/T93pA0YMFCWLVum7dm8ebOuISZtsH37dt0Awe43ImTSIaQSiM5ZOYF1PGt/LdL1t8fELvSZI2Ck68QOJr0AEbKBoUyZMkpsaC2wqwzr826/dZNmTZvpLjLyr2wDJhq+d++eSi7evnVbBWZSf5Va7j+4L/Hjx5cWLVooIbJtePeu3dKseXOJGDGCrFy1SurXry8XL1yQUiVL6s42Il3qJ7qOED6CRIsWVerUrStt2/4i7dt30BwtGyp4sYYSGj9D4mwDZvODt/chad26jUSKFEnKlysvpUqXkilTpoqnZzwTvHHic2RVfdoIGOk6sf+IQCHbunXrak4XMkVxDHIkFVC9WnU5d/6cbg0mb9u0aRO5efOWbrllxcP48ePVer1d+/bifeiQzJs3T6NTXp6xCoF8MBsk0qRJI+fPn9cda6QCRo0cKXHixpXjx4+rOA35XUrlSpVk85YtWn/Pnj01b8xqiC6dO8uAgQM1pxwxYkS9PhFz9uzZpGfPXro6gt1x/fr1ldChw+huNrYXWzEEDIE3I2Ck+2aMnHYES7gQoSHSpLCjjC+Ij0I0S87W8Tv/4+UbRF6hQgXdUvxq4XiOfdtlYAwKkC7E/moh4iadQI731YKYDkvGXt1B5zSwrCJD4BNFwEj3E+04R7N37dqly71IWSBEY8UQMAQCNwJGuoG7f6x1hoAh8JkhYKTr5A5l5xe5U/Kq7OR6fUfZx2iOQwAd9wgzIFblAAAgAElEQVReglHY0UaemJURVgwBQ8B5CBjpOg9rXWuLji7rXcmzIq3YoUMH3fDwsQobIHghh+tDiBAhdUkYL/HQ9GXDA7KR+KRZMQQMAecgYKTrHJy1FpaMZc2SRYqXKKGrFdh5xoqEsGHCKilWqlxJ7ty5LVeu+Oj/161bK2XLlJWp06aJj88VXUUQMmQoNZFE8pGVCqxaYL0s63xZ+0uON32G9JI1S1atk/W3/fv3kz/++EO1c6fPmCG1a9VS/zR2tfn6XtelYq+/PHMiLFaVIRCkEDDSdWJ3Q7o5smdX54YiRYtqxMn0njW5iI2zQoD1sD+3+lnTAGykSJwokfTt108iRoooaVKn1vW6u3bt1rQExBzfM76ScIwYMXSZWKLEicX32jXdWcaqApaI4aWG4wP+Zqx42Lhxo67BZatxtWrVNPq2YggYAs5BwEjXOTi/jHRz5Mgubdu2U+EbNkawtffFpolMaoczYcIEGTVqlIrPELWycQIzSkTK+X+VKlV0VxjkiyNvtuzZ5fmzZ6qRwHmQa/HixZXI8UHLlzef6jOwFpdlZfijsSWY7+gyzJwxUzZs3GBavE58DqyqoI2Aka4T+1/TC9mySrmy5VQfgU0PEO+OnTukXt164uPjI6VLlZLGjRvLlq1b1XwSV15euhEVs0ts3NhxautDThhNhEyZM4vfkydKvqQQyBFj747jL6TbqWMnmTFzhi4r27hxg3To0FFq1aopJ06cFNTFGn/fWDZv2fxybbAT4bCqDIEgiYCRrhO7nVULuXMTZZ7Ul2qojbGNl1wt24CZ7rPFd9nypZIxY2bZum2rNGrYUI9h48SvnX5Vsm3bvq08e/pM2rZrKzdv3JSLFy5qNDtlyhT1MOO627dvU/NJNG/LVygvp0+d0e3BYcOEkd+6d5fWrVtrnbxEI93xthsonAiXVWUIfJYIGOk6uVtZpuXYbkskSkGDAQKMFy+e6i2Qr2Wn1+3bt3VZ2cWLF+XpUz+JEyeuHs/LM5Z8xY0bV6/FOZAmRM6yMPK2rIhwLEfjGNIJiJRDxBzDbjJMLxMkiC/Bgr3YFmzFEDAEPj4CRrofH2OrwRAwBAyBlwgY6drDYAgYAoaAExEw0nUi2FRFWsCRQnCofTmjCYjZkIKw3K0z0LY6DIF/R8BI14lPBznXWrVq6SYFNiOwhIulYORYP1Yhv4sI+bRp0zQ/jFwj5pUsOwsZMoSECxdel5k5tgd/rHbYdQ0BQ+AFAka6TnwSHj3GIy2z+pQlSphAOnX6VckPzdvVq1fr+lo2SPACLXGSxLJ18xYpWLCgLFuxXK5dvaamkrxgg0B5OcbKAzZEoHXLKgU2SyBUjiNFihQp9M7Gjh0rbdr8orvS2H68ZMlSad/hhR7vqpUr5ey5c7Jly5a3NqR0IlxWlSHwWSJgpOvEbnXsSGvfoYPuFGONbuxYseXAgf0SMlQo3Z1GJNyhYweJGzuuxPOMJ5kzZZKOHTuJewg3KVigkIQOE1rFyVmZACEj54gTBD5pd+/d1YiVKJrdZxC0l5eXJEyYUPr27asR9unTZ8TLq5imOGhDjRo1NOK2YggYAs5BwEjXOThrLUq6OXLIL23aSDEvL93wwM4x8q3sKFuzZrVMnTpNnRgwhty2bZsK1LDVt3ad2rJ7927dzPDHhD90Rxq7zLDq4brsMhs5cqSmCoiI2UjB8jB2nfE/HCoQ2EH0fOfOneqDRtoB0ZuPmd5wIrxWlSHwSSBgpOvEboIcs+fILjW/q6l6CFjy4FkG8bJBAkUwdBDQX8BYcuHChbodmOi1XLlyKmyDrU7nzl0keHBXJdgsWbPydk490CZOmKAbHUqVKikHDhzUHWk//vSTai38Mf4PdfL94YfmcurUKXWZ8PSMLx07dnAiAlaVIWAIGOk68RkgD5shYwY5d/ac5mS9intJ21/aqugMmyZixoypbsBs2/06bVo5fvyEknGrVq00nQBRsvoA4n3+/Jk0adJUN0KweSJnzpy6DRjFMCJdxzZgNlKg83Dv3n0JEcJd0worVqyQEiWK6660kiVLOREBq8oQMASMdJ34DLBcjOk9BMtyMZTBUAJDlpEdYwjbQIrPnj9TAZqLFy9J7FixXqQgnjzWLcKQLy/EOC516tS6mw0C5zoYXXIeL9UgcMeSNF7O8YItZqyY6gJM5IxUZKRIkT+qlq8TobWqDIFPBgEj3U+mq6yhhoAh8DkgYKT7OfSi3YMhYAh8MggY6X4yXWUNNQQMgc8BASNdJ/YiuVdWJrDcq0+fPrrEixUFvXr1ljhxYv+tJWdOn5aBgwapvOPJU6ckd+7cb91atHk7d+4sPzRvLvE8Pf92HrvjhgwZoi/fokSJosd+/fXXb319x4He3t66wiJ9+vSybfs26dK5yztfw04wBIISAka6TuxtVhqkSZNGd5Gx4qBkyZK6iWH/gQNy984d8fX1VWJlc8P6dev05Vr/AQPk26pVpW//frJ0yVLV1WXpWeLEifU6uEmwFpe1tpD0jZs3JVLEiBIrVizp0rWL/PBDC3FxCSZbtmxVUkUOkjJjxgypX7+BtG/fVrZv3y7e3odl3rx5ukU4WbJkcvToUb0GEpC7du+SjBkySpgwYXS5GS8EkydPJtu379BVEux6a9mqpbalfbv2smr1Knnq91RXVLB6ghd83C/L4yJHjuxExK0qQyDwIWCk68Q+YaUBu9AgrqFDh0rXrl3l5s2buiuMrb2QGRsYYsaIIb927qwRMbq4EDWGkj/92EImT54i0aJGlVq1a2u0TMSKDi/LzlgCFiF8eCXl4SNGSI8ePXSZGWt3IT8PDw8lVnR1K1asqL8PGjRIl6ZhG8RqB87BZaJp06aSP18+mfsnEbPRokGDBvr3pEmSSO48efQ4VlPQ3qpVq8qmzZulQIECqu/AVmaMN48fOyarVq/WdhYtWkT69u3nFNt5J3arVWUIvBMCRrrvBNeHHUzEh76CCpLHjSs+V3x0ydfDBw/k6bNnumSMyJelZJUqV5ZECRMqYbZu00Z69ewpgwcNlmJexWT27NnqpUYUOnDgQCW6JEmSvCDzYcOkRvXqUrdePRk3dqz+b9bMmTJrzhzVWuB3Ith8+fLpNmJIvkL5CuLm7qZbkEcMHyHTpk/TnwsVKiRnz57VCJytx7926qQmmThUYCnELje2Lg8aNFDKlCmrqRJ2yc2bN1f27z+g0Ti77dCBIHoeMKC/rFmz1pyHP+wxsrM/cQSMdJ3YgZAuGxWYms+ZO0+KFimi0/i79+6pjQ7bgklBLFiwQL799luJHz++tG3bVjdHdO/RQwYOGKCR5qpVqzSqJZpEUwENhQQJEug0nsgVK3cMLCdOmKhT/GVLl6qNO2kEtg2j19CkSRMhH0tOd9r06dK7Vy81zBw2bKh6rzVt1kyFc3AVzp49u6YjmjVrphH52jVrJGOmTOrxxvpgUiDlypaVZcuWSdKkSXVdMZExhEwemy3OrBv+7bfftO1m9+7Eh86qCnQIGOk6sUsgRXK2EGqLH3+ULp07y6xZs5SU+A5J8UIKgZo+fftI1ChRNVJE0Kbqt1WlSpWqmutdvGiREluVqlU1RQDBlS1fXiPasaNHS+myZaVGjeoyauQoQVyn5U8/6U42tgXPmTNHVc2OHDmikSzn8j/aNmzYMKlXv56ECR1G88VlypTW7cjJkiWXTZs2SsOGjdQoE/LGAJMXgWzG4BpsaeZ/DBQ7d+1UVGNEj6HpEe5Zc8xduuiWZCNdJz50VlWgQ8BI14ldwi4yXjyRPiAV4OnpqbvRyMnu3btPrl71UYIiely9arWEDR9WwocLr87BiN1AYCiHkUqAuIhCT544KRkzZZQIESPKpQsXJGGiRBo9R40WVdMXnHv69Gk5sH+/pEufXknRUXhRB4HyN8gTVTOEcjgPMqedBw8dlGASTHexRYwYUckZCcm7d+9qKoS/cy4vyEh3hAsfTrZv2yaxY8fR++AFH//nu8N80+Hd5kTorSpDINAgYKQbaLrCGmIIGAJBAQEj3aDQy3aPhoAhEGgQMNINNF1hDTEEDIGggICRblDoZbtHQ8AQCDQIGOkGmq6whhgChkBQQMBINyj0st2jIWAIBBoEjHQDTVdYQwwBQyAoIGCkGwC9zIYHtv+yqQB9BUdBn4Dy6t8CoHlWpSFgCHxEBIx0PyK4/3RprHZq166timCp06SWCRMmytGjR9R+58SJk4IkY8uWLZ3cKqvOEDAEnIWAka6zkBZRYmXrbfjw4aVB/fryS9tfJFWqr3TLLQpjiMKcPHlS8uTOrS6/qIutWLFS9uzdI1WrVJEbN27I8ePHxMXFVXUR0GlAVMaKIWAIfDoIGOk6sa/YBouyF+LhDhGZFi1a6JZbtsymTZtWhWUSJEwg8lxU6IaoF4EajkEPFzlIZBSTJk0ix44dV4EbK4aAIfDpIGCk68S+QiYRlbHff/9dBb3nz58v7dq3k/x584uLq6tE8fCQPfv2SvNmzVTBC00ENGrTpE6tAjWQMsSNaM2DB0hCPpI4ceM48Q6sKkPAEPhQBIx0PxTBdzifF2goimXKlEl1Z4lkI0WOJB6RPOTuvbsqMIN9Olq2jRo2ksRJEqt1OqpkvHiDtG9cvy5/TJigouSWXngH8O1QQyCQIGCk6+SOQP4Q8W9kFrHeWbx4sYp/I0aeIUMGTSVAsrg0oJnbvn17VfbKnDmzxIwVS06eOKEC5kgrHjt2VCZOnOTkO7DqDAFD4EMQMNL9EPTe81xSBLw8Q3aRXC32OpcuXpKw4cJqbpevO3fuqGwinmWXLl+W5MmS6Ys4RMF5EYe0IqSNbCLHrl69+mVr+DvpimB//gVXClcXl7/8Hw1dR+G6WPVQ+BnpRYf84tNnT8UlmMvL3/2ePpXgr5xLXY5r8TLw2fPnL+viZ3n+/OW1Xz32RV1P9aWgo7z+f+p2/fP/HCvBXMQl2Iu7+ls7n/qJq+v/L7979Vrci2NAe88us9MMAX9DwEjX36AMuAuReti3f5/q3r4oz+X5n789//MvL/7Db45j/vrbq//5688vfuOs/zrbufX9f1tevz9HOxx3C+lDujhaoAdsxRAIaASMdAO6B6x+Q8AQCFIIGOkGqe62mzUEDIGARsBIN6B7wOo3BAyBIIWAkW6Q6m67WUPAEAhoBIx0A7oHrH5DwBAIUggY6Qap7rabNQQMgYBGwEg3oHvA6jcEDIEghYCRbpDqbrtZQ8AQCGgEjHQDugesfkPAEAhSCBjpBqnutps1BAyBgEbASDege8DqNwQMgSCFgJFukOpuu1lDwBAIaASMdAO6B6x+Q8AQCFIIGOkGqe62mzUEDIGARsBIN6B7wOo3BAyBIIWAkW6Q6m67WUPAEAhoBIx0/bkH8C1zd3d/6Zbw+uUd/0d4PHjw4OoSEdgK7hQ4LzizbeASIkQIFRzHSYPC7+9ScJN48OCBhAkT5l1O+8djL126JG5ubhIlSpSX/798+bL2a7Ro0QSXDGyUwoYNq/8HL9odOnRobQP/e/Xc92kQdeAKEipUKG0LGPn5+b2s832u6Z/ncI8867SNe8ZBhN+t/DcCRrr++IQsWLBALdKTJ08u3bp10w/n66VD+w5SvERx6dOnrzRt2kRt1QNb2blzp5pglixZ8mXT+LCvWLFCcufO/V4frJUrVkiatGklcuTI/3i7HTt2VLNOMMMzjg9vzpw53wkarI1wSq5bt+47nffqwQw4nTt3lr1796mdEHb3pUqVkr59+sjadevEz++pVKxYQfLlyyclSpSQiRMnqu3SpMmTZMniJdKpUyfp3aePXL50UcqVKy9ly5Z977YwiDRs2FAHv759+0q5cuXU1LR58+bvfU3/PLF8+fLiESWKDBk8WH744Qf54osv5LvvvvPPKj7Laxnp+lO3MtLzocicOYuMHz9OTSUxmHy91K1TV5IlTy7TZ0yXqVOmSJw4ceT0mdNy+tRpOXPmjBQsUEAie3jIjBkzxM3dXT/Yr3qScb2DBw/K2rVr1awSm/bdu3dr5JUyZUpZunSpJEmcWDJkzKhVcyzRGPVs375d4sWLJ/MXzJeECRNJ1ixZ9P9p0qSR/fv2STxPT/VcO3HihFy8eFHCRwgvJ0+clJChQkmc2LGlTp06Mnz4cCWBDRs2SJ48eTSy47r4udGWhQsXqr08Aw/kCRFmz55diRACyZo1q2DOSVupd+/evWovP3v2bCWW6NGjy57du0WCBdPo6dLFixIxcmTJnSuX3g8R6K1bt5To9u3bJ0mSJJG5c+dKuPDh9X4YMBInTiTHj58QItMiRYpoxEyd+NFxfOzYsfVahw8fllWrVkn69On1i0L7J/wxQQYMHKADz4ABA6RMmTJKrv369dNIE1KuVq2aFCxYUHr16iW1a9eWylWqyJXLl6V69epy+dIlyZ0nj/To0V0mTZr8r7Oet3n0Zs6cKS1bttQ6W7RooQMf0e+8+fPEq5iXDto8K3v37ZMypUsrps4q2bJlky1bt8juXbulR48eWjeD1NChwyRy5Ejqau3M2ZKz7vtD6zHS/VAE/zyf6eWlSxdl565d0qJ5Cxk6bKjkzZv3b1ev36CBxI0TR8mRD3KsWLGUyCDhr1J9JW7Bg0vUqFHVjPLu3TuSJk3av0Ru2Ljz4UuSJKls2LBeKlSsKJ06dtToZ8eO7RIjRkzZt3evNGveXNKlSyfTpk2Tw0cOS/ly5aV79+5Kkli9ex/ylnz588muXbukT58++sGGSCDDJUuXyNYtW5XUIOlz589Lzhw5lNwaNWqk0WSqVKnk0MGDki17diWjVj+3kjWr1yoZ7t27R/Lnzy/z5s3TNpBGwTiTyGjr1q16TciW38ePH68REu1ct26dEuOoUaN0EBkzZoxG1lu3bZOhQ4ZIwoQJhdkEtvS045dffpEYMaKrHX2kyB6SInlyvS6OyhA+x0eNFk3NLK9du6YkW7hQYWncpLGmA3766Sfx9IwnSxYvlXHjx2k6gEiVwQPyoNCO337rJrFjx9H20kYK5qAMrMmSJZO2bdvK999/r9Psvn37SLRo/5NBgwfLzRs3tI0fUoi8CxUqpIMJ/dOsWTMpWqSo1nv8xHHFgfoZNGg/zxJ4O6PwfJ89d1YH37u370iKL77Q5+mar69c9fHRwQo3a4fJqTPa9CnUYaTrT73Eh5MP8qxZs5QUf/utu1SqVPFvV69Tp654eRVTUujfv7/+f9iwYRIqVEgpWLCQtGrVSj/ovXv3lqtXr0rPnj2VhBwF0oWsDx06pARGBOnt7S0///yzfPPNN1K4cGEly2LFiulUj2itc5cukiZ1ajl16pRGj9i9Q5xLlizRKJapc4sfW0j1atWVdBctXiybNm6UGzduaJpkwsQJEipkKI1IIdFevXvr9Tdv2iSpU6dWkiPqgxSKFi2qxFSsaDFZvmK5RpaQFdEYH06IqmjRIrJ/3wF54vdE8ufLLw0aNpCatWpJl86dNdL9/fffNT/KB3j06NGKCRErETOkS3QO2fB3ourJkyfrvdM2iD5WzFiSJGkS+fLLL6VLly7qHMx16JuLly7J940aaV/xN+5p+bJlsnjJEokZM6Z0/vVXSZQ4sVSoUEEhP378uB6XNm1aKVCggAwaNEg2btgoZcuVVfwhWgYgCB2HZiLf69evS/MffpDhw4j4/jmd8i6PHQMSs6YdO3ZopE+6o3Sp0oovKRkGLnDLmy+v/NzqZ22TMwqY0y9g7uvrqz9PnTpVdu3cKavXrNFneP369U5rjzPu2T/qMNL1DxRF5Pbt2zr9ZgrNVJDoDWKCFIguHaVO7TpSuGhhWb5suQwePPgl6TIdIzXBuRAjZHfs2DElCoggRMiQOk3ev3+//Prrr/Ljjz9qhAnJEunx4ePDSE4ZIiESwnYcciEKO3nylOaQud6IESNk2NChcvrMGSUKpoZMi4mYlHQXLdL0AQTfpk0bmTJ1iri7uYu39yHJkiWLTJ48RTr92kk2btggDx4+1A9V3jx5pGnTZjpIkPrw9PTUF1q79+yWA/v2S8RIkaRA/vzSo2dPvTcGCr7AhgGD3CeEBnnQPkgXcmVAgly5zxw5cmjbiPq+rfatNG/WXBo3aSKhQ4WSMWPG6gsnV1cXjeS5f6Ju2uP35IkMGDhQyRM7+mZNm8qxY0flxx9/0kiUfDIRIqTL4MAshN9pH6TNYLFt2zb9G3iRk2fmACFD8FOnTZEWLX6UFcuX6/1BjLt37ZJy5cv7y9NF+oho9/TpM7Jp00apUqWKtpk0kKaGDuyXI4cPy57de2XVqpUSJ25cf6n3TRchVcQMi/vlGeNZmT59ug7qW7ZskY2bNsmihQv1BZuV/0fASNefngZyfW1++UVmzpiheaxfO3WSn1u3VpJIkCDBy1p4OIkKV65cqdN6CmRALhWChog5fvHixRqh8VATURFVMIW8ePGC1KtXX6LHiCGnT53S6I4pOcf92rmzeB88qPlQyMJR78iRv8vUqdM0PQAJMT1nytehQweNtsl93rx5UyNMItNlS5fKpi2b5fGjxzoFnz59hk6nly9bKtlz5JQNG9fLg/sPlNzIKRIR16xZU0nM1/eakl/JEiVkxO+/S/gIEeTrtGnluq+v5pZv3b4tJ0+elOBubtK8WTPp/ttv4ubuJseOHdd8KpEhaYVHjx9pND+g/wBp166dFChYUHO2p0+f1sGNOnjZBiGuWr1agru6SM6c32hkT7uSJkkinvHjy5gxoyVp0mQaIV+5fEXKVyivA6OPj4/UrPmdxIoVRw4c2K+DWPHixXXAa9K4sVy9dk1/Jl9LqgR8iWCZuj97/lyKFimipEv0y6BBHp8ZQI/uPXSwJColp+kfBdItW7aM7Nr1InfPAAmGpKG4F+r3iBxZYsWKLWPGjvGX1Rtv027SC/Xq1dOXipD/Dy1ayJ3bt3VwohAUgKmVvyJgpOuPTwQkyRQ+QvjwEiVqVH3hQbTHMiNHYdkPH1xI2vGSgbwdJMhx/ExEe/ToUQkVOrS+wOJlStKkSXW6TIEkIQTIlkiWOiAgfiZXGz1G9JfLlR49fCR9+vZRUm/QoIHWy1SYiJIcIJEbL7v4HSKjDRzDtShcl99pH0uEXMkXPn+uURZtcvyf79wb7SYnGi5cOH0xCJnTbqLmBw/uS7jwEeTwIW+JFTuWEixExtSUKJOol3rAQIR0zTPFiKgXzBwRE+3lb6x0ACvvQ4fEPWRISRg/vjx+BUsHngyEvJwkpUOkXrp0ab03rsPSPXCk7yJGjKh/536ZLfA7OXcK7Qc37ouXkpAf53DftIV2cv98p/0c7x9L16ibvnAshQMf6gHbuHHjap/x4s7n6lUdMJ354grsmOXw5fiZfmJAoB0O7PzxI/ZZXMpI9xPoxgsXLmje9H1ekJw/d1769uurkRzEGhQL+WtSBqxaIBfMAGTFEAgoBIx0Awp5J9VLNMbX+xC2k5rolGqIxIgK7U26U+C2Sv4DASNdezwMAUPAEHAiAka6TgTbqjIEDAFDwEjXngFDwBAwBJyIgJGuE8G2qgwBQ8AQMNK1Z8AQMAQMASciYKTrRLCtKkPAEDAEjHTtGTAEDAFDwIkIGOk6EWyryhAwBAwBI117BgwBQ8AQcCICRrpOBNuqMgQMAUPASNeeAUPAEDAEnIiAka4/g41zAQIrCKugXvVPZfy48XL/wX2VxQvsBWWxa77X5KrPVVUDQ8rwXQqOEahtoe37poIc4u07tyV3rtxvOlT/f//+A5k1a4bEj59AlbeQeXy1IKCNwHfy5MmkUaPv38vb7a0a8pEOQl0M3VykKtFLbt+hg8SKGVOlLQO6oKyGi0We3HmkdJnS6jyCetvb9HNAtz2g6zfS9cceQO4PIfHVa1bLzh071S7m9QI5lC5dRq140Np99vSpSgzi4IAcHlqsaNQ6JBPPnz+vEn4ItkCAwYKJHDhwUDJnySKPHz1SMRt0anGZ4MPpEHTB+SFS5MiqqeuQTuRaHIv+LddCbYvvtHPPnt0SM2YsvQb+aOjNomyGxOEff/whOXLmlPPnzkrduvVUUvHipYsSLkxY9Sbj58gRI4nf06dKfsgtbt+xQ75KlUolCLkXZByReaSkSJFCf0YCMGasWBI5UiQ9BtFwxOC5X+x1kAxEjByNXI7NkjmzWsGgIwseV6/6yIABA6Vy5UoiEkzPQyoSSUdE1CEn3DPQuq1R4zsVQf/UCoLggwcPknHjxksxr2Iya+YsFWdHYxmCo7/27NmjUps4a/yTGerHuGeeGyQ76Tf0frFtat+unQ58y5Yvk7hx4qrWs5W/I2Ck649PBfKBuDCgGzt+/B/64Xi9EAmP/H2karDWb1BfhbAHDhgoFStVVNHu4MHd1BCyXdu2qtlKNIGA9saNGwXS5MPl7u4m4cNHUPJCOQuN2CFDhmhUhOYs7qybt2xRHdZCBQvJufPn1Can5U8tJdVXqeT3kb9LlkyZZfPmLVKkWFH1EDtz9ozcu3tPbWHwUosdK5bcvXtP0qVPJ4sXLZYiRYuoVjBqZbhTIG6OgHbixIm1XkwRb9y8qQ4LDADoyfKBBAMkJbEYCuHurqSJWwNEzjGQKW1HCxb7IOrYvHmTuLi4qh5x/Xr1ZMLEiUra6PdCwNRLVIzzBdrCadOk0ToxyEQLF+Ju80sbiRolqkSNGk0aNKivOGIt9KkVBifEwh/cv6+uHv0HDNA+YnABV0TxmzdvJmHChJU0aVLLkCFDP8gI823xQYcZ/zqe3969esm48ePVOgrx/V27dsrjx09k8KBBki9//re9ZJA5zkjXn7qaDwWOsBkyZJTZs2cpkfyTvXqv3r3ksPdhjVAhGqI2CBhDyVEjR0qJkiWUkPgicuvdu5d4eERRQkYcG1PHpk2bSu3atSRChIhKJLhK/Pbbb+pci9g1zgJY31y6fEkOHjioRpE9evTUyI8PLh8YvMxQ9uluhDAAACAASURBVMc5Am8rfMyw6OGDTCSMTQ5ERXRI9M15uDYcOXpESpYoKVOmTNE6EB5nUHAQwZo1a3RwQLsWpwvOjfa/aGpPjn8Yfl98UN3dQ0ivXj01xcIX94FVjrf3YTly5LBeGwxxnsDyBfeGNGnTyJTJk6V16zayadMmJei79+5J4kSJ5MyZs2rBgy8XzhOQPdPdnr16ooeuesKfasFNBHIlVcNAjF1Qvbr1ZMjgIVKvfj19VnBvoI/oM2d4pDEg8txg2YNX3hWfK1KpUmXFfsf27dKxU0e5dfuOjB0z5lOF/aO120jXn6Al0oLInj71k6NHj2kkiNULeV2Hli1EW7FiRSUEPjzYhOfNm0enhOQn58yeLdWqV5Pjx47Jt9Wqqa05U0fsakgTMNV2CeYiderW0WuTHvj667SSMVNmdQQeO3as3L51S2rUqCF/TJig0R/mjlu2bJZff+2sljpMA0O6u0uatGnVkQITzSKFCwsuxXfv3BH3ECH0HMj4hx9+0IGDaBSn4guXLohbcDc1IiTKadKkiaL3Q/PmUr1GDXVW4Iu8Lz5muBXHih1H0qZOoykXpsrkWIlIY8aMIe3bd9DcN7Y2kC7t8T58WNMbA/r310EBW6KYMWKowSFeXOCGzRCW7Qwed+7clsSJk2gEzP8hdmyHcC2AdLkG33F7+FQLWEJw9MO69eulapUq2m9EwUp6mzer/RODMpZHzhCrh3QhemY9eNrhjdaxYydN5TArY8ZHimrcuHGfKuwfrd1Guv4ELYR648ZNOXz4kNSv30Cn3JDWihUrXnqVMSXGeXfipElaKwRM/hMDy6+++kq9rnCWhSwxb3TYveCdhjstpN6q1c/6YujG9eviVby4Os4SbWK4yBSefCYkTR6X6+DQi2eVZzxP2bnrhY03eV+iUKJV6mnarJmEDRNGp+p8kHDzJcqEEPl96pQp8lXq1OqTxu/kdxcuWKC+WJQBA/rL9u079Pz0GTKI77VrmnYgT/y//0XX4yAFomc+oJDDYW9vieQRWVavWq3RkcOGnYgepwzq79u3r6YLjh45KkmTJdU0SRSPKErK5H+ZFfhe89UZw9mzZ+TChYs6WAwdOlRJtly5cnrvXl5emvv8VAvPDZE++XFSJyVLltRnA+L7ruZ30r9vf0mYKKHcunVL5s2fr35pH7tQd/bs2WTwkCESTIIp+fP8TZo0SZ87+pD/Fffy+thN+eSub6Trz11GnpKXT6QGiPogU4dvFXk4Phh4iFGIXHjxxAsrIuLtO7arxxnE5iAJ0gWQH/kyXpyQM8WHjBcWRMgrV63Sl3EQD9eFUKkDsod4INet27bq6gP+TzqDwgs1XlaRruA7+Wj+T2RLeoCXa7QPH7VDh7wlXPiwSngc261bVxk5ctTL+6I+pr7cA1E8xABxp/06rcSOFVsHAo4hWnf4u23avEmjZiKz9u3b63kMFLwgA0OOhVzBjnTM0WMv7pl2Uxf4eMb3lCePn2hemxQN53EP1MFgRnsgZ+7xVUdmf+7yj345InoGI2zgmTUdPXZMbc6ZHTC4OVI65Pb53RmF9wUYnII3fcLshZw7z/OatWt1lQXtMSfgv/eGka4zntAPqGPGjOmyZctWjUidkat7U1NZGpQ2bRopX77Cmw791/8zLe7UqaMEC+aiAwdTZftwvjecduInhoCRbiDvMCJLojZcaAO6kE8lbxotGiaZrh/UHIiXpXJEtIFhMPmgm7GTDYF3QMBI9x3AskMNAUPAEPhQBIx0PxRBO98QMAQMgXdAwEj3HcCyQw0BQ8AQ+FAEjHQ/FEE73xAwBAyBd0DASPcdwLJDDQFDwBD4UASMdD8UQTvfEDAEDIF3QMBI9x3AskMNAUPAEPhQBIx0PxRBO98QMAQMgXdAwEj3HcCyQw0BQ8AQ+FAEjHQ/FEE73xAwBAyBd0DASPcdwLJDDQFDwBD4UASMdD8UwVfOR1Vs167d8vTZU8meLZtaxrxekL9Doi98+HDi5VVc1cj8q6A5izpYzJgx3+uSKHWhWIVW7tvoISA5iOZvrFgx1SkAXdfXPdQQLEcUHbWzoFCQPBw7doy4hwgp1atXkxDuId77tpELRY+WZwSFNUTeceNAqjIwFLSRedZwtpg7d64qv5lH2pt7xkj3zRi99REIl6Mbi4g0bgqvGyWiDVu8eHElJsS3t27dptY5HpEiy/kLF1SC0OFxhjwiknmIzDh8xzgmTuzY+jc0aZE9xKuK4yjo6GbLnk1Sp0qtbg2Uc+fOqdg5xyLHhwwiUoHosfId6UiHrxbyi6iIoQOM3CT6uXzwEbmJETOm2vpwDF8QQZ8+ffReEdkuWrSICll36NhRQocK/bJNyP8h2oMmMPdBgahpt6/vNYkbN57KOSLqQ/v4Eu750SOtHzlMcOMDzfkPHz0Uvyd+KjkJDoiX037uCxEd2ou1z6uFYzgeeUfawvVoNwSJkBCDDddioEGEByJ5/Oix1oX6GV/IRSKVyc+cRz3UCQkyqHA+9fbo3l3u3b+v1kVfp02r+sXvW7gmfYqNEQLv2bJlU41hBM0d7hz0K/eEeWiC+Amcar6ZOXNmxWvvvr1Sp3YdlQVFMe7EiZMSMmQIFZK38ncEjHT96angA4JBIgRYsVIlyfVNrr9dGb1XPoQ4KEACPKBfYoNz6pRa2KRMlUpa/vSTntejR3cpUaKECqOjVQqhHDt+XJIlTao6pefPn5Ny5cqrQn+rVq2UDNq2bSu7du+SyJEiqzWPz9WrsnTJEiWTXLlyKXE0aNBAr40Q+dQpU5X8KlWqpNEtPyOQDSFBgl27dJFx48ephQ7i6rSHD/29u3flm9y55caN6/Lk8WOZNGmyiqwvW7ZMbXogAhwFIHtsdaiXKPj6jRvy6OFDadWqpUyePFl8fK6q+DVkWrhIYTl18pQei48cItiIvM+dM1cePX6kBpPYCR0+clge3H+gIvEMcOj2JkiQUEqXLqVi6AxGtWrVlgwZXkTWo0aN0nZhgFm+XDl1leCYkqVKyt49e1U4fvLUqfK/qFG13hMnT2hUHjFCRHW5wNUC/HFBAAMID5lN2oxWMlEeQun0P5rHDGTo3I4cOVK1b7HZ+ZDCrKhAgfySMEFCJXPIl35GUxhhc/oZix5w8/IqJp07d/mQ6t7pXJ6ZtevWydAhQ2TLli2S8ssvJXzEiNKta1cd4HjOc+bM+U7XDAoHG+n6Uy/zQYbQEDA/fea09O3TV21iXi0O0iVCJHLjgzlr1mz5KnUqad6suTRp3FjatmsnyZMnVzcGzAaJKvngQaoQBAaTEFvo0GGkcePvlRTGjB4jwd2Cq0UQZpVEsXv27pHMmTJrFEdKg+ga4fAfW/yoXmpEskSVRG+rVq2UadOmvyRg/NbGjB6tEemu3bvVcw3bm2ZNm8oVHx89DiLC5BLX17Vr10n58mWlX7/+apcDITKg4NmFrQ4+aYivE0UvXLhACR0SrlqlqgR3c5O1a9eq19eB/QdUOJ1juRfafvrUadm1Z7c6BhOxgikDFH5tECHkjhkiBAzZQX6Yd4ItoujgA96Iui9fsUKqV6umAx6+Y2CKS/C06VPlixRfaGqFwQPnibhx4kiSJEmlStUqSnSQCO7NKb9MqemUpMmSKdmGCRtWBdhxZj5/7pwMHTZMLZYg5oGDBkq0qC9mHB9SMPLs0qWLTJ06VWcYOI1gRkk/1a5dR8aMHSvfVq0qkT0iq/ko0bczCqSLiDl9AZbp0qeX2bNmabsg4X379qm1k2kl/7U3jHT96emEIIioChYsKBXKV5BEiROpq+7rpAuBEQHgatCmdRvZtWeX2srUqF5DDRr5f6ZMmWT/vv3Ss3cvCRcmjKT48gt5+PCRepFhsIgTA1M3PM/q168vo8eMluCuwTUCIn3h99RP5s+bL5E9PNQzDYKEBImOsFLJlJnr75ObN2+p7xqF/zNtbtnyJyVPSOn48WM6VSS6g+AgnI2bNkjIkKF02s+56OFC5pUqVJKRo0aqzQ6RFxE9JEiuD6cLiBCzSSJNImG+HG4VTI9JaWzdtk1OnjghZ8+dlQH9Byhhb92yRXxv3JAkiRLL3Xt39X7xcJszZ46mBhhAIFdwIz0TI2YMCRc2nDRu3FjJmek5FjK0n3vs3Lmzntf8h+aSOVMW2bdvrw4uOG+QP4XQmDLTn+ROY8eJLf369pVw4cLrPeC8AZEzWEGGly5ekgQJEyiRe3hEVov6UaNGa6qhZMkS/vJ0Ybfu8Egj2mdmUqVKFXXK4O+LFy2SZcuXS7KkyWTi5IkSKWIkf6n3TRfBtJRnluee1BIuzWC9f/8+WbNmrQ48+KW9zfuBN9X1Of3fSNefehNCqFypsoQKHUr27N6j0z4io9GjR798WUYusVChQlKqVCnNpW7auEmqVqsqs2bOkjJlyqirK1EWhMwHig89ebp6DepJ99+6S9WqVTVqLeZVTBYuWKikNn/+fFmxYqW4uATTSJhzqIeXLniKVSxfUSZOmqjXhxgqV6ks+/bu04jz9OkzkiRpErl44aJG0KQwmjVvpi6zRKzcy97de9XlePnyZdoucsTk7iBT6sdCZvny5ZIlaxZZt269jBg+XOrXr6cRGP8jSsTd99ix4y890rDhcQseXL5Ol0592sjJQphER19++aXawQ8aOEgj4xd2QlfVWZaccosfW8jmTZvl4MGDasFeonhxWblyhVrXQ4RhwoQWkWBKAETkDEx4y61ds0ZChg6tOXEibTzmIM9vcuVSo0tSBURokBlRMYWUB3ZApBkYzEaNGim5c+XRfHzYcOHUrsbTM566NZNKcA/hri69ixYv1kHxq1Sp/OXpYtDMlzev5v3BnzQPDtBY+BQvXkLmzp2jg9+OHdtl+fIV7/0i9V0b68jhYtPDz506dpJt27eJi6urRv3YToGpFYt0XZ88eeLq6uoafN++fSf884FgWsxIz0PINBhCgSiJpByFaIp0AVNAPjxEixMmTNBotGzZsvqyxFGaNW2mPmNcg0iC1Ql8+LNnzy5Dhw6Ru3fv6fmONAZREKsXeMmDPTmR6/p16yVxkiQahfFBZbpXuXJlfXlFNEv6AmdhVloQ3THVZ9pIe0hjkOeEhCBzzCM5h9QE0Qv/hySJZHnZxu/kjpnqk1qATIk2iYp52UT+kykn081tW7fKvv37te2ch2ElL7C4NyJfjoVY/xg/XtMtrsGDS6TIkfQezp87r6kRBgmiYWYX6dKl00j6iZ+fNKhf/6UjLnbgk6dM0XaRC+cYTDw5hvvAEh7MqZvpOzlo+gFiJqrli1QPlvFRPDwkesyYsn/vXrnm66v5W2YXpBm4J3DknumHqFGjSNKkL2YRH1rI186aOVO+q1lTZwgM5vQJ7aavqP/ihQtSoGBBKVy48IdW99bnEwBgOkpKixkMfUAahp95CcrAx0BtxUj3o5Gufz5cECxRLyTx+tt4/6zHrvVuCBDVk0N2c3fT6Tx291YMgXdBwNIL74KWE4/lhRJpAnKNVgIPAswiNqxfL8FcXDTSdCzxCzwttJYEdgSMdAN7D1n7DAFD4LNCwEj3s+pOuxlDwBAI7AgY6Qb2HrL2GQKGwGeFgJHuZ9WddjOGgCEQ2BEw0g3sPWTtMwQMgc8KASPdz6o77WYMAUMgsCNgpBvYe8jaZwgYAp8VAka6n1V32s0YAoZAYEfASDew95C1zxAwBD4rBIx0P6vutJsxBAyBwI6AkW5g7yFrnyFgCHxWCBjpflbdaTdjCBgCgR0BI11/7CGkFLGHwbnh22+/VXnA1ws6t4iUozOL3CAWMB9SkGZcu2atauy+q/gK0oSI6kSMGFGbgDB4poyZJHqM6O/VJNqybu1aKVykyGfnFoB8JTrASEsGZEEUHBskJDX9syCTiSaww2/PP6/9b9fCSmra9Okq/9i0aVOV11y1apVMnjRJQoUOraLz7m7uqkn9fePvVXwe9T3cWdBJftfn3Rn39DZ1GOm+DUpvc8zz59K6TRtZvWaN6tm2/eUXFc9+veDflSdvbhkxfISMHTdW4sWNp24OPHhYzUBcaJF6Hz6s4ufhwr6w7EGTF0+y8OEjvCS0qz4+cvzECdXaxZIGZwM+OAh/UyDUFwaQvkqsSESia4upIR/asePGqVNDp06d9AFu0qSJkneihIlUX5fzcThGdxadVO6LB5/rcS10XrEpcjgaY6aJZxmOAjgiX/W5qnYuaO96H/aWKJE9JELEiCrgzj1yX7SX34OJSOgwYdTaB/sbzkHzF2zQ28UEEgHvhw8eqD4w9XK/6Ae/6kxAm27duqlatgyC3D8atNw/Or2024ELBOPt7a3XQN+Y+hztQhT+wYOHKraOAwftAjc0YyEoVMZix4qleOLnhubv/fv3xM3NXfuHerm327fvSIQI4YW+8nv6VO8NnKgL/WL6ivbQDnCEULkeWCPK7ij8jl0R+r9oKCOGzzmJEydWbKiP9qFKR1/S3pAhQkqcuC+ugSg+ODuMN7l3sKL9tB2xcTDC581BZoikI3yPRjCayAw61M05/J12O0xOUcXj3mjnndu3VdcYrz2K7/XrcuH8BUmaNMnLQITB49dOneSHFi1k957dcvTIURX+R1C+UaNGqjm9bv06adqkqfro8Vyhh4yUJhrN6D7joPIpFiNdf+o1Hj58yPCJwl8Lr61/ckNt2LCBhI8QQZYsXiLT/6+98wCPqvja+ElP6L2DdAUVKaFZQEFULGABBOwFFQtYQCkCKioWUIog/FWqgICKVGlWQBSQIoiFXqR3COnJ9/wOO/tdrrvJBtKQmeeBze7evXfmzMw775w55fNpCnD9+/fXIOFMRHKHUdatXy8R4eFy/333y9Kfluqq37//a9K585MaWJusBaRDYTLBrHnexE8nKtiR0oZg4P/s2iXdX+yuoBQVlUdBlcSSTHZAFxAiqDiBwAGmzk921gDhTGISKsLuVq9erQDXqGFDOXHypE5KcqCRFPGzzyYrkNzd7m7NEkBKHAK3AxbjJ0yQyPAIufKaq6RY0WLy3XffSlRklAbd5joyNJDap1y5sjJixId6XxjMgYMHJW+ePJoR4r3339d6ESS7xQ0tZPD7gzV4OamAyENGLrrSpUpr1gt2FYDQgAFvaTbhW2+7VdvHjoL8YuwuevXuJY8+8qg+BwAH0Df+vVFB8Y4779QFxqRTQmazZs7Ueze//nrNarFmzWrZsmWrgg/tJn0SWSWoE5kTkH2ty2tJ4cKFZM6cudo3pKmn7mTriIk5Je3atdXPNvzxhyQnJWn6JQBk1a+rFMjatmur2UG4J8Hm2Q2xGLOoEtSdoPIETl+9eo3s3LFDA7tzD5KNEtQ+ul49qXDRRboQs5DQj8iP3/bq2VMTR5YpXVrH1dvvnE4nRdaP5T8vl7CwUBk+Yrhm4SAwOjnjGAvk/iMjSEJioiZSZdF56MEHVYb0A2Ofv+n3pk2ayhtvvqFpjwhiDlgDpAA0TBZ5Apa0gQWZhKMANLKdPXO2VK5aRR64/35dREjLBIgzNhjTsFsC+iMP+vV8zb1mQTeTQJcJfvXVV0nx4iWUqcAeARZ3eezxxxScFy5YqKDDACSJIul+khKSyDSjaVjIowbIHD56RNPUkPUXJgDgMXgZtEyA6tWqadJIBiDAvH//Ppk27XPN8ADbYaKNHDVKXnvtVb2GlOcM4sce6ySXX15L2Rg5zWA3Tz/ztLS8qaWyyd83bFBgJust2X7btW0ri5cs1gy9c+fMlcSkRGVGMPFfV6+SyZMmK9MaNGiQsi2ACQB7c8Cbki9vPgVFWCKZfcn6S0408pexMJF1AnmRzReQJW1Rp0c7ybKfl2kKInYNEhwkt7e+XdPSAOzk4br//gd0EaGtqGm4B88GYEkFX7hQIWVmpOWh7QAXILVl8xZd+GD5fGZAgd3E88+/IL179ZLEpASpUaOmygoZEbgccGQhY0cze9YsSUlN1c/atmsnlSpWVJBiDBQrVlyzgbCIkl0Zdg3orVi5UgoWKCh79uzWLBO0gTRGMM4hQ4Z4c42RBon6sjsYP268MlzkQDvffvstCQ4O0XuTlLN3794ScypGTsXE6M5qzJixckXt2nLwwAFp1ry51I+OVpmQEYOg+OSU6/ZCN4nMEyVNrrlG1SXPP/+8ZvqAaZN/jbEMyDGuWJTJBMLOB8ADSNl5wLBZPGHPLMwwULJ/NGjQUHdk7777rvYlzJqsF0kpKbJg/nztO0gCY+7Gm26Um268SacI4AopuPvuuxW8Yd6QAxYd5MoO6+aWN8tXM77SxWzkyJHaL+djsaCbSb3G6t+s2XU6sD/6+BPJExWlAMTAcOqeHn/scc29RQYCskJQSK1DkkOYbcd77pEvv/xSAZnvYW8FChaQAW8OkHvvvU8GDnxXt20kXiRTbaWKlaRXz16SkJigvyEzK5OFlCkwVSYCEwBg2b59h6bpJkfbw488rGm92Tp3fuIJrQcT4fEnnpB9e/cqyKSkpugiQmqdLs88o7m/YIekxyEZYdEiRaRc+fIKqAAboMuzmeRMOLbALBLotwEnWBqTle+YYDwPUATsYMoACOCJbABs7kfiQxYTJi8LTa1aV2iqIvKCdex4j8oO1nVRxYp6Hal2Lrv8Mun8RGcpWaqktLqtlbJ+CuDA4sViQVobctQNeGuAMmEWSrb61Onpp55SmbdsebM0b95cf0sSTdrAhIetwbRgw7DThQsWaHZmskmQZog+JysueklYOdtkts+oK4oWLSyHDx/RbMfsaubPn6cgyriBRXft2kXztdHHefLmkYcfeljHAKAM0HAdcgQEe/ToIf369VNGyOLHYr5n716tM8ksv//hB81+DBgDugsWLJR+/foqyKIiAkAbNmyo5KBmjRpSo2ZNXSRgrdSPhePo0SMyaNB70qBBA00vxbUw8MmTJ6v+F9lyjkEf00cREWQiDtLxSSHtE2OwSpWqsnbtGiUYgC4LBqoU6nDo8CEZ/N77Ehcfr6muGEssRJCMFi2ul717T993w+8b5NbbblNVA2Pdgm5KUmpqalJYWFhSUlJSckREhL4mJycnxcXFpYSFhem/iIiIlBMnTqRERUWlHDp0KCU0NDQ1PDw8NSoqKjV//vypxYsXT502bVqqBwrNq6r8+EfR17Zt2+rrgQMHgk6cOBEUGxsbdOrUqeDSpUsHxcTEBCclJQUlJCQE58uXLzguLi4kPDw8JCkpKTgsLCxL0vWw5WEwk5PrwMEDgu6WVZ2DMyaIKUzC1q1byddfz1NgNAUgBAwAWrZcTF70w/fec68mRIS9jR0zRicSEx1WuGL5CgWWdevWS82aNXQ7abL0MmDZLsOOmLBMUCbyunXrpEHDBrJ2zVoFz+lffSUjP/zQu41EnwbzBPj/2f2P3HbrbapHhJmxRWRxIPng1ClTVZ9M3jBAlIMQJisAz8QBiFGZAFAwPcCWbfVFF1WQ9et/VxZNdmLAr2CBAtKocWOVH8k9R3z4odx+e2vdBQC63bu/qAkgmdToUgsVLKh6PVQc3IOsy8gEhvzzz8vkoosqKgODpQPmqDRMIdtD06ZNtb5MeGQAyN933/0yduwYqVO3rsz7+mvN/cV3/KOQl4xDHkAXhs5uYufOHaoyqF37Cj3gqVu3nmzY8Ltut9G9582XVx555GH5aNRHEhkVKcdPnJCjR47o331e7qO/MenkkQdgSt0TEuKV2aFfpj/QfbPFb3ptU5k0cZIumoAqY+Sbb79VVcyMmTOk2XXN5Pff1+tCify3bN0ql9Y8zdYXL16ibXj99f56T1QQe3bvVvUOWaHRa7MzQoWVlJSsagly4sHGkQkJSmvXqa1qkmHDhylDrV+/vi5SXMti/ssvy1VujEFAm8Lh7KTJk+U6T90nTpqkjJqxycJLjjyAGX0wmY3ZAbGbYuzNnjlLOnTsqP3Offlu0cJFuqMhwSpyvLZpzh5sng1ns0z3bKTm5zewQPRxAAAsj20Zr0wgU9ANMtB3796j7IECYLN9ZFuJbpbJR5ZfBjXsZc6cOboNveSSi3W7xYQCVAAZfkvWXYAdZsKzGLSwCQ5smEh8j+6NbRssgQHPNo4DMsCVSQxrARQBR+7N1pFtpmGnRYsVlWpVq+l2ExADWEjCGR8XLx3v6agHgWx5lZkXKOBNE8+2GhbGc0qULKntmzdvnrJY9KDFihVVHSJqA+ofHxcnJUuXVtYP8wQMYKjUi3uwDWWby0T9/rvvpMUNNyhbo6gqZPIkPehBZwlb4hCIdho5A7ToG+mXn5ctk4WLFkmTpk2laZMmyk537tql/YA8Spcurf8oqEv279unz7/0sst0yw/TgmXSRu5JHyAT2g+IsmjQLmRJ3WlDSnKKlC5bWmpfUVs/R18OkNPfyBX9K/3KAgejNElNkTu7D+4HuwSsWXCub3G9NG7UWGbOminr161Xps8YmDjxU9Xjoy5gMWds0gZ2EvQzciVJ6aFDB3UHxfNIqAmbZXxt3rJZ1QK1r6ijz2DhZVfRrl07rQNJWOlz7sPigQqABY4+Q/60g2LGCYQAZsuYRj1BYeFgx8RvuC+Lt2HkZcuW0fFBP9CvqKEYixyqMR4AYg5KfanwMnFKZ8mtLOhmiVgzdlO2rWQJRo8FSNiSNRJARQB4wPyz0zQqa1pzYd+Vw1AsapwWHueLRCzo5oKe0tPwpCSv6VUuqNJ/sgqwa/TrvqxK/pMNto3KlRKwoJsru8VWKjMlgPnV+WpelJlysPfKHRKwoJs7+kFrMXv2bGncuLHqCtEHoyfcu2ePOkpwaOSvoO/DnhKdIQWdF3pF9G1nU9D5omvEjCgjBZ0u+kJ02uiF0eeVLlVK7XvRz6VXVL+ZmCB58+RN79KAv0ev+8GwD/REv269unqCzkFRaFiYXFL9Yj2wQXeN3hd9J3a7HNUaWQb6oMSEBDUhw34aPSx6T2dBFlgzhPgw6McRAJ0rJnWB40ixxQAAIABJREFUFnT12OVygIp97alTsTJ27FjV5aPzPl9P9gNt//l8nQXdbO49WBfmSehuOThwFmwjOQjhcw43Fi1aKMt++kn+/OsvNb3Cq6dsubKSmpoiiYlJpw/U4mJl9CejFTT4LaZA6IcBDUAbIMS0iX9MfHSZPL9goYJqP4sROhP1VOwpiQiPUEaIORCHIRywGa8iDi0ARSwRKPyNSoS68ts8UXn0oIbDDk6vecaOnTvkoQcfkpiTMdKwUUO1u6RwoIIceAZ/80wOnVholixeLH379dNDEupuns/v+D2HKhwecjjEoRYqg2LFi0lwEPcIUgsOBbioKL2Ok3oADVvn1nfcLqt+/VViTp6SX1f9qiZmLHSFixTRBeaxTp1Ur85BFYdptBHZYDaFRQCF5yED9InUh8NKDq4WLVqkts1RkZFqR41XntHPI6eXevTQQ0TsZrkHh1DUkYL1BAdymF3Rj8iGttEW+odCv1Ef/vFsFtqjx47J0iVLpHHjRnooFRefoIs0DgrtO7TP5pFtHxeoBCzoBiqpTLpu4MCBaj/LxMWcCkZqyrBhQyUiIlJZCp5O3bp3l9WrVqk5DWwIywBOha+8srHs3LlLQRYnitNODxV0ggJcnDLjpYQJDvakFMyLMB/jOk6MATvMwDgBx+Tnw1EfSssbWypD46T9tOlXdbnyyqvUbAr71oT4eLU7verqq9UeGK8n7DpxUMBECHtM6kp9YJg7d+2UO++4U02esEk9dOiwxMfHqV0swA6Dx80W+1vqxTOwbMAkaOKnn2p72nfooGZlFMzVMGfjtB+7Yw7GVq9ZI0WLFpFatWpLkKTq6TvAiYkchfpx4s0r4Fq2TBllo5MmTZTWrW/XBapNm7vkqquuVpB+9bXX1Mtt5coV2g7Ajmfi2bd50yY19QMwMcnjQI668B5dMQsOJmm0Fa/BNm3bqJ0wVgq0AVAtVLiQOsbwG9rNK1YYOHNwig/bxuSOZ7PrwTOMhYY+wrogISFR68spP4dJmCTWq1tXrsQUrkkTGTZ0qOQvUECdG2zJnRKwoJuN/cIExTYXJgQAYuCNI4Ep2JiOHz9BgZjPiS1w+MhhadigoaxavVo9pXAgKF+hguTJEyVdnumi9psY0wPUeHC9+sqrArCjjgCAYECYIGEgzwRNTk6SV155Vf+GFcMocWiA9eFVxKTnhB/gwG6W50VGRkjpMmWkcKHCqj5Qb6vYWHnm6afVHG3o0CHSp09fWbbsZ60X9p37MVH6Z5c0bNhImR31YCGYM3eupKQky8EDB3XRee7559RmFWYJiC77aZmEhIYoALHAAOjUHyYMcAImO3bu1HteVKGCLl7ItE2bNsoWsQ2ePWu2vD/4fQVCfou7NPLAkQCGTLtgnTD7V1877eHH/dmWYwrFggHjhDHDZi+pUUPNomJPnVKX7TFjx0hSIq6ra9SjDUN/6ksfsPuApcKcMQPD7hrm+tyzz8nV11ytiwrXI3NsTzHdgyUjc+rXq1dPj8dXdQVqbILxosMsDLOstm3aSuMrG+v17HyOHT+mpodcS9/gOg3wAua25E4JWNDNxn4B5GBzTEyYCizGqXeFUWHIznYVNgg44BnVvFlzZUsYhwNcgAm2jnju4PlTp3ZtDSqCHekHw4cr+8UJoVWr1hJz8qR0ffZZNSSvcUkNZWtMTIzWsfuMjIqSIYMHq6MAzwZ0YaGwTO6PE8Gvv/6qQAobBViM4fvrr7+u7K5M2TKyY/sOBfatBD6pVk239Lv+2SVXNb5SQRK7UgAIZknbK1epLL179VZGCgACupjO8SzkACsEyPC3x8kE5kf9eOa2bVtlwoRPFVhYRDDKHzDgTXWBZfsNM2fBOXb8uLb3741/y6IFC6Vho0Zq99y3bx8ZPWasOgegHuE+MHhcqtGrrlm7Vq5p0kS2bd0qQUEilStXUVaLzS5ehsgHEKafcMyAgaMqANCpJzEFKleuJEOHDtO+oGCHjWwBan4zatRI1S0jd9QLPLN7t27qopsqKRJdv4Fcc/XVytpZbKZMmapqJUCe57JoYqtKP8Hk+Tdy1Ei1zMChxZbcKwELutnYN6gHCJICCDKZCDDDoRFqAAqMCMaC7SHukjfd1FIqVCivwAcIox8dN36c3HrrLbrNhWUCnAAJukeNA9C2rXz80Ufy4EMPqbcPBQZFGD28gQAtdLV4JxHohK0uv8cnH3dOjPoBubFjxqr6YeGihQp+sHTqhR4W8KfgCPDG62/I4CGD1U34fx99JF9On64upSwSqBeuufoaVY1w8IMbKyoIDq527/5H2weT5XOe+9PSpfLpxInKYHEJBUBwPOAaCkDa4voWsnvPbgX/NatXy5NPPSVvv/WWvP7GG7J8xQr55KOPZcHCBQqQ6JYBNVQeJ0+ckKbXXqtbdXYQMHhkB+DhoQaIscMAQHG1RR1DjAYO1QBRvmdXQJyFGdOna2Aj6gZjZSFEnYBOGx004FqpUkUZPHiItpdCHxLNix0Ei8ykiRPlic6dNXIW6h6AmAV05sxZGr+BxQe2je6We9zcsqXGUmAcUOgjGDl675IlSsgjjz6q+mkWcZ5jS+6VgAXdbOwbQBUwZWuM7hR2BGsxoEtVjL4VL6tFi77RQxN0uJ9NmSKLf/xRgYdDmg+Gf6AHVDVrXqousuhoYZefT5umINPy5psVLChTp06TxYt/VNaFJ9eECePl0ksvUxZJ4JYlS5fqRDXBWdA5z5gxQ2Mw3P/AAzqRYViwKqKcwaIpuP0CDnjJAV68wnyxXgAMACkYOTpdwJotPpYVsEEYH2CMfpUtO8/nYOjTCRM0CAtbc94/2bmzN1Ql23/aCRij4wQIN/79t1SuUkVjOPDMKVM+k//97yNv2D+27kQeu+66pupOzBac7XrNGjVVfUCIze07tqtnE/UEbGGxyI54GhTAGIBDbfDppxMlOrqu3HZbK1Vn4IWFXhyQR3VQvXo1DZTDb35duVJuuPFGvQeegDB/QnnClFEJ0B52Lchx1qyZ8vfGjdK2TRuNL8EiyHcsRqhMcHvt9Egnufa6026vWJjQXvTQyJK+pB4sjPS/LblXAhZ0c2/fZErN2ILiH2/CPWbKTc/xJjDd1/r3VzDdsX276lxZXNIr6J1Rbfjy2gMwn33uObm7XTtvvARzP2K9AqLna9BrDkMBdBZNt8VLejKz3+c+CVjQzX19kqk1gq3BimDOuQl0ULXAqDntD/TQB70wTM5XRg5Mt9juExgoN7UzMzqT3QAM/3x0ec2M9v/X7mFB97/Wo7Y9VgJWArlaAhZ0c3X3ZF3l0LGih0U/DNPkEIYDoLP1Ysu6mgZ+Z1g9h2PoyHEsMIeMgaguAn+KvdJK4NwkYEH33OR33v6aQy5cYzmk4bV9+w4a2b9S5Urqwst2lsK2ncMa8z43N5hYwbVr15G333lLLT3q1qkjvyxfrra8tJfX/5rqITf3h62bbwlY0L2ARwaB0DFVwmWY03fMkXCbNZksOLDCtCouPk6dLjjZz80FywlMsNB9EtcYxwOcCLC8wGoBCwUO4mDBtlgJ5JQELOjmlORzwXNhsZh5caCFJxZmWlM+myJXX3ONfP31XLWx/WX5L8qEcRrAxCk3F8zRyLqBfSsLCZkeMOnic8AWsypUDniC2WIlkFMSsKCbU5LPJc/FcQJbVlJiY1aGnhe2CBsEbLEr5vS8+4svqmNHbt6eYzdLeh/iMvAaGxcnVzZu7E0xjlfdW2+/Lbfdemsukb6txoUoAQu6F2KvO9qMYwIOGTgEkH2YuAI4MeDAAVvExpXIVXny5tVU7bk5Li0qBNLT4GaMTS8ux0RnQ8WAqgHPNwIC4Uhhi5VATknAgm5OST6XPBeje+x4cVPlsAn3ZNxkibtALAFiDQC0Tz35lAZayc2FGA/jxo5VwMXbjYBCxHbAjRa2jscdecdssRLISQlY0M1J6dtnWwlYCVxwErCge8F1uW2wlYCVQE5KwIJuTkrfPttKwErggpOABd1s7HKcDogo5Qxc7nz86aDix6VIkaIa0o94CaTZOZdChgccG8jbldFCsPHg4BD9GaEd0fWeD2EDceYIEpEDBw9qJC4TlpJgMUR627hpo1SvVt0biSyjcvF3Pc/lHwHRTSEyGRkeOJQ83/KWEUSIMenO95YReaWmpAhBiX1ZvZDGiFjHRHzLjYW+o96ZbbFjQTcbe3vb1m0aaBonBF9WAGROWLV6lVSuVFmzBJhUPP4GbHqTGAAgFm39+vU17xcBvn2BOIPLAIUzcy5xcu+68y51Nti7Z6+8/sbrGnLQCSr+7olY/WXhZbK56+6+1n1fBdKgIA2vaJ5vPjNdaH7DQoN3Xd169TSkJPa6BECvWLGigvAL3V5QSw2T5cHZHu4VyLOpL79z9g2u1Lw3oTqpH/ciGD1WFM7APu5nBJKx2N1e0+6M/NZ9D199Ya4h2wfmhBxGOserr9/4q8u8r7+WxKQkzdfnBjHctskeQnB7dx+kNy19jTv3oueWi/u9v3aYexPonzjV2Hr7k3169fT1vQXds5HaWf6G7AoEqiZrQoXyFdQuNiIywns3AosTiJzMCVgOAHD8jYUBqXSIH0tsBK4hwHaHezrKqZgYTTdDLi9i2xJvlzJr9ixZumSpBg/HMgEgIoA2Actbt26t12CbCyAdPHRQE2EWK1pUJwAJK++48w51JiAIOA4HBCXv0KGDNKjfQJNjUp+PP/pYtmzdoiZmhGvk3idPnpD169ZLeESEAh8ZGLAaYFIxybg/7Kldu3aaA4yyYcMGNefCTRePuJkzZ2pbTEB3AqOTbRfw59q77rxTNm7epBYKoSGhGroSGWH2RtZhMv1+OHy4PPf88yobPO9YbJApGSmwyGDhI+3Q/gP75b5779PMGJQFCxbK3LlzNI4tsSi4L4HPSZHEswkdScBy7JdJ9/NMl2c0pxxZKEhMWaRoEXUqQd7EH0Z2r/fvLyVKlZIC+fNreiX6ZsXyFXLbbbdK+fIV1CkF+bZq3UpqXV5LRnw4QsH6sU6PnRFZjOcTSY1A9RPGT5D6DeprnjrkSc42zPvIwHH48BH97LrrrpWjx47KsKHDJCEhXkqWLCU7d+yQiy+5RN2/CdZOoHfGzOYtm6Vjh46ac46A7wDNiuXL5c0BA6RK1SpSp3Yd7V8sQagrfbpl82Zpd/fdKhf6n/5dsXKFtLyppf6ewhhnoXvxpRe1zkFBwfL0009pTGSsZdq1bSe1rqilCxLB9bEyAaAZA8SHJgpdieLFNc0TfUchgPtPPy1Vl2/GIWOLefLhiBGSmJykljbIYsZXM6R2ndp6DzwUqR9xjMksMuyDYXJg/wF1+Dly5LD2O4HiydtHBDychlhEWZhZNKl7eES4ypn+P5diQfdcpJfB3+7YsV1NsQimTbps2BcBZ0wBdH/++WdlSwQCJ1A3ExfwI1kjuc/YpjIYcVwgc0PJUiU1mwKDlsFIOqB9+/YqWJL5YeTIUaqmYBAywHCJJT8bYMTfAMVVV14pa9aukSAJUiAkky+TaMeOHd468kwmKpkVADHAAy82Ej0uXLRIMyaQMoZnb9q0WZnxXXfdKR99/LFmVyCwNs4LgDwA+PffG2X48A+06ciB3/I8GDBqDCYY6YxQZzAJYOvIhzZ8//13smXLVp1wq1ev0QSaTCjsb6kb+dIIGk5+tpiYk/pcZADrBQD4x5YZmVxyycUan2HUyFFaF0Dg5ltuVtBD9niz8WzAF3MzbIAJsk6OtB8XL5YmTa7WwOZk6SB2MYHpCSpOPxGgHjCgPcgOeeXLn0+OHD6i92KhAewBUoCGxZR+QT4hIaFyYP8+eXfgQO/4QD4vvfSSLhiMhwoXVdAFkljB2FoTOB25bdu2XbZs2ayLEeos5PHMM12ExKdkucDemgWUBZmxxgJBigz6i90WYwC2DtMlRxuLNgsUKY0ARUDur7//1tx5JB5F1gnxCRoMvvXtrdU+GnniGUiCU1IqHThwUPPG0Qd4QuKUA7gD+M8+/7zMnTNXSpYsoXE/sB3v1bOnppJiHrBDISA8MZjJWYdZI/di0Zg6ZYomHB09eowsWfKjXNesmTr2ANpt7mqjixLelCxsuLSzaBAQfsumLRIaFqpjDrUT/UTOv1mzZ2uc5+nTv5K6dWpL3nz5tF/pF+ZF0WJF5cXuL2Zw5p95uQXdcxJfxn4MKxw6ZKiC0PARI6RggQIaD8AJujA8AIzV1LDWN954XVJSUpVxMSFJL8NKDKiy7evQvr3ky59fBxgDEuAGkGHK5PYCdEhV8/BDD6mnFmAFCDFoGeiNGjVWMEX39tH//qfMBUCMjIzSCcegZ1ByDSl9mMwAD8wZJwq2XkxIgClVRC65+BIZP2G8XNu0qTc1DpOE2AiffDJaU/UwmQAdAPDBBx/QRYjnkVSRLd2jnTppNuSE+DgFT8Bpzpw5CvZdu3YRCQqWkR9+qGzdZG4AvABotsMrVq6U2rVqydZtW2XXrn/UDZjsDyw45IuLj4uXf3bvlqpVq0hyYrK88+7p3HXjJ0xQUKp1+eVSrFhRKVigoNS64gp9NqwN0DPZJZAT4LlixXIZNuwDmTJlivYPQI08AGDSI5Fn7YMPhmuSTPqI3wCOMCj0zbAvMhP37NlD68gz8xfIr3p41BLOgldg4cJFNI0QTPGBBx+QqlWqyEMPPawg36VrV/n7r790F9C1a1eNowHwvTngTXnpxZd0p4EsmjZtoolEWRAYbzfdeKMsXrJEFy9Anf6hf3GbBuC5F1kwFi5Y4E0hz0LC7iIxMUnTE02aPEnH5p5/9mjCT8ALhsnCRx47+huXc2Q1cuSH+qwXunWTTz7+WOXCwkEMEAAZW2uAn75AprBgCArZPiAfjEfmCrupIkWLyqZNG+XVV1+TsPAwXSRHfzJamjVrpimUSHAanxAvr/R7RXPVketv8+Ytsn37Ns1sgpyp96WXXab9deTwYa1bq1a3Sf78BXRRLVmiuAQFByt5MDkCMzb7//9qC7pnK7mz+B0TANBjAg4ZMli35RUrVdIJTmE1hg3BEAg2wxac8u133+mEZ5t66lSs7Nm7W+684w55/fU35KKKFVXlcPTIEXVyYGDD4GA06HP79HlZihUrruCMaqNrly4yZOhQHWxMQMAdJsBAJi8Z6XGI1gUrh50A7GxZAUoG7Lhx4xWIhUMjTXF+p7aFvGy333GH1Kp1uQIA7rZvv/2W5lqj7jAFGAy/YhLQ1jGjxyhgA0Bcw+EhoHMyJka6d3tBXnzxJU1/U65cef0NAAArpm0HDx1SMFiyeLECC7/TbLo9e2p+ONKV14+uL3v37ZOVv66Q9ne31y335i1bdDtZtEhRncxsg5csXiLPv/C8siwWFSYr+mtADFUBrJUFhWcz4QA7/lZmWrqMrF6zWkYMHyGfTflMmRjtQIceHhauGZo5kKIvWFhgj2U03dDTCoKoMegDJjgAy+LKggj4wMLYAbC9LubZ0rKY9uvbV8aNH6/PL1e+vFSpXElGjx6tjK9p02s1rROsF2bHWGAhBkipO4BHxuFjx45qyiZYMnLlGtQ51NvkpGNB4zvYri4QiYlSqWIlqV6tqsyYOVPBHIbOInTDDTfK6NGfaFp56oiaiN0XbdZA+n/9Kffec69s37Zd/vjzDwU35Hh769YydNgwmTRpoi4mBKpnl8bvYde9evdSNQC7ONRDeB3i5j3grQGaDZtrUFUwniIiImXTpr/l22+/03FF3jxURQXyF9Bcf++8/a707/+azinazZjC7R21FnMRtcnChYvk/vvvk4ED39VxABHgmSwALNQpqSma4+5cigXdc5FeBn/LpGfws52rXz9a2c33P/ygQEehc2ECDC4sDphwFACmXbu2CmBMJg4f2MY/8cTp/GE9e/WUPHnyyrVNmmiCQpFU+WD4CPnu22+lTJnS8uijnVTvCNO84/bb5YEHH9T7sl0vWLCAZrtlW8kqDgvn2UwKgIYJA7NF9wdTg/HAhlksYDGwUraoACFbOhJpkoWY+7D9JqMtYI/agAVl0MCBUqpMaQkJDpYePXrq4gJAouqgLTBJFgOAv13btrqowIZh26t+XSU33nSjjB03VhYtXKTbSFjay717y6D335OjR47qBMNzjraierm4enXZsOEPzQ0H80R2MComEQvD4UOHpPOTTyor56CHZwNm6D0bNmiguvJy5cvJ6lWrdWICDlFReVRe6JgBTNqGKuiPDRtk6rRpsm37djlx/Li3r7gfuwtckKnzT8uWyepVq9Q1GdaFGqNhwwaay44+h3UnJyVLt+7dZN7X83S7DxOj/PnHH1pfng+LY6FhB9Sjx0u6aL414C21frnzzjsUEFmM6Ht2VGz7WUTpR+QOOAJYwUFB8lLPHgpiqB1gsBR2DeySqCegzjkEbuLotxPi4+Xll3vrzoVYHYA1iwYLDr+H6aOGQNVCstEbWrTQBY1dBowT0GOBYlcCa6V/2UkR9Y4dRJUqVaVfv76qDmA3hR6eAlAzRjgUQ+6arLRFC1n721ptO+Oqa9dnFdhhySRvRXaMT3IJXt+8hUTXj9ZFhrHDmIDk0LfsPDUdVMmSCtro9FkE0AGj6qLvqOO55qCzoJtB4MyMyzN6EspgXb9+nbz3/mA1haKkZTVg6ui+hq1semEN0zqZdrfdaUngSy6AgTunl7+TdrdM0qsrBxowZyaMKRmVqz85soUFbNMqacmJbMmw9yuuuMLvLdJqH3KlLexOAFd01SxIyA5AZovBroPCdVx/NjExnH2BtcxHH32k6ihUC/6K8ze+5A2Q+kqnxP38yYzdD+cJ7sKiAgiyO+QwzFdx1oH7Iwszxs34Q22yYMF86f9af+8t/I1Df2OaeyPjzDAfs6CbGSiahfdgUKErRO93LvaSWVjFbL81EwNdItvw3JiocdlPP8nFF1+susZzLYAzahAmOxYIsGGYnXOxOddn8HtMw2B9ZneVGfc813ugb2b3h5rtXMAOJs2BInMoNxQLurmhF2wdrASsBC4YCVjQzcVdDctFJ8d2Ly3PNLY+6MHYhqanPsjs5qLzRY2REdtFrsdcCeYeCFNlK7h7zx4pX65cplUftgwD4sDKGObDqmBU2PpSsL0tVLiwMkCuZ7vLgeCx48ckJDhEdba+CjpIvvP3faY1wnMj6sY4Mc4ejBtslZMSE32mq8/s5/u7H/3G2UOpUqdlzEElZwPokZ0FEzL0xxwIp6XayK56Z/VzLOhmtYTP4f6A02uv9Zcnn+ys4OCvYPrz9ltvyZSpU/zq086hGj5/ynaN0+0qVSqrlQMn34EWDtSwJ+ZQJn++/On+bPGPi2X97+vVwiGzCtt29IUDBgxQUOX0m8MS9LkcdgKwn0+bJgUKFpQ333hDxo4bp6Z4HK5gusSigV7ZXQAWDumwjcW8LTsKiy4HeLjcAr6xcbHSqGEjiY+Pk1tuST9gO4dFmLnhdJFZZeLET9V5YcKE8dK3bz8hOSgHyBwqcshmCjpgDqdYvCEWb775ph4k/5eLBd1s7F0m5BdffKEmRDg3zJgxQ0qXLqVePT//tEzmL1igp62cyGIJ8Odff8mG339XYFiyZKls3bJFDbtxVECnyYkxNomYBqn94wfD1HMGpoMTxrKff5aNf/0ld9x5px7E7Nu/T8aNHacHGgx8wziwFMDIvNrFF2tWBWxSYXlly5VT8OAwh0nJabhJdTN58mS1A8Zsiwm1b/9+2bF9uxQuVEhiTp3SQweegeH80qU/yS233OzVqfXr2082/LFBRnz4oUz57DOtD55bnExzss6pMmY5sGBYHCfPnTo9JiGhwTLx04nKhghWvmjhQjVcx+tt9uw5alfL73788Qe1oMCJomDBQsqiMJ3CVphTauqO8wcWCePGj9PJjgnYJRdfrPbOxUuUUO8/zOuwIa1dp446dQDG3V7opodZw4ePUNOtYsXPPHQCmF/u/bKUKVtGzaX4HfJFD4t1w8ZNm6Rtu7ZSrWo1BXhMsrBBRb4wQ+qJA8K9994jJ06clCKFC0v+AgXUgQITJkCVaxknHH5hrsXix0k+beL3p2JPSetWrXUHAovEpA4Gj5MNbB77W6wm8DDDrIu4w1g4YKHw9dyvZe/+fXL/ffephQFl5owZqhONT0jQhYb2MEawneYa7s045B54O+IAgfUEyU5xJqlRs6buUqg/OzLMFTEBYwFjccCmm8NHxiwHhJjR/ZeLBd1s7F0mBYMSsxxsahm0mOQ0v765bPx7o5qiYF7z2KOdZNrn03SQmgSLmOIwSJlwbFuZBJh1sUUf9N4g2bljp7qgRkZESHx8gk6Etb/9JtWqVlEngyKFi8jsWbN00u/Zs1tdQhnoMA0Ge8ubbpJvvv1WbXY5uGPS4Z2DIT/ukExuXnEuwJh8/vx5MmbMWLXPxO4VAKC++KsDMDBBFhZAB5MbQIzTcSY55mTYoHIYxPM5uU5OSVbTKUyHaOt11zWT9u3v1gUGJoTt6IQJnyqT/2bRQml5881qAsWzWHDq128g69b9pja1yAib0V69e0v5cuW1PQ8+8IB8PW+emg9xf1QxmI5RX1QyeFCN+t8odW/t3auX9HvlFb0PDAyW27dPX4mLi9VFgEwUMDIYL212Fhg8iwLtxk65T5++ytywdQaAAEtsdZEjfYQpGSZUY8eOkbiEeImLjdOT+m8WfSMVKl4k9erWPQ1SkyeriRugi5nVrbfeqouAMe2jDYwFtu/IlKBKOEgAsizOACWvOJIgM9yYie3BIjp16hSZP3+Bji/GFeMQkzsWVRYkxiz1Rhb0D/evWKmiTJs6TWWwdesWXRQx98IjEKB/+OGH5O6722s7MVfDXI7xwKKAPSxjHxLy4IMP6uKPeeKXX3whg957T+2j/8vFgm429i6sDDtRBnuLFtdL3XrRcvDAAT0xhqlg07h2zVq1RcUGFGbCFhiwxp60+sXV5fChw2qy/M3oAAAgAElEQVQEzxYWrzAKwMHWjQnD9WydYb+YPWG/WaHCRXodjGjatKnKNpo0vVbtW/kdbBWWA/sAPGGYACP3wu5x6U8/aR23bd8mVatU1QnMRGRSo/+EmdE27DRpH8+GTbKwAL78lr9h7IAB9sEA5Zq1a7VeMGW2xkx07kd7AR6M5Kkfv8N+FsYNmMEmASs8kpjo2AHDKpnY7CQAM9hbn5dhnGXVfRNwwvtp3969Klc8+njlvrSXZ3J/FgZsdslCgYzZDrMb2bhxk7J+QMWkOEK/69ySw9hRswCSyIh64RQAsMyaOUtZLWZkxjMOe2jqCUjt/ucfVWXgfUdMhkcffUQN83GaQCc6cdJEefutt1VegC7geuzYcdXZ4pBC37OIGdDFeoL+2rVzl4InOwj1dixZSvq90k969uqlbrL16tVV+2mcBPjtQw8+KJUqV5bHH39CvRKpI3KC3ROwCbVBjRo11f2aRY4+R+YsboUKF1LzLkq3F16QNm3b6oJFTATsYkNDQ7TO1A0PNIAcpwsWUpwh8Ka7/D/OcpGNBd1sBF0mW+/evWTo0GHKdgEoXBH379uvLJOBibdQ40aN5cTJk+qIwCBmKwi7xAvtdICaQwpKJiU6A5hJxwEOzHT/vn3KHIJDQnQwc0BBYWvYpMk1cvTo6ZB9GNYDNuhKARsAiC3p0aNHZMiQoeoUUbRIEXWXxSB96udTpcPdHVQHypYVFs79fv99g07Yl/u8LD179FSvJDyFuDeqFN4D6Bjm4/3DIgHjAVCvbHyllC5TWjb88Ye6dAL0W7dt0+A7qAI47Hr11Vdk4MBB0rFjB02QOf3L6dqm39b9Ju++8648/vhj+j3qGvU627xZXnvtVenSpau0bHmTugHjxYSaAttNJjugi6sp9eKQB/CIjq4nu3fvUWcNtv58B5jjZIJHGADJswBR9OgsIMSGYIEEOGCyABxtgCXznn5D7iwIsHvsdwFf9L2APYvPHXfcrp8XL15CVSyMDcCoWtWqUrVadQkJCZLvvvtedc4UHAZw4Ub9MXDQQPn440/UEQDGSD/gJFHjkku8nnqDBg7SLTyLJO2iP3CwYAdRt04drefcr+dKcFCwLgp4auHNNWb0aN0FMKZM0CTAmXGMnnvA22/JC8+/oKoGPNS4HhUO5emnnpK72pyOfcAuhcUxIiJc9u7dp84el9eqJT1IdtqtmzpXTPv8c1WrRUVGZuOMzJlHWdDNRrkfPnxIWS4HCwxGPIIKFCwgL3brLu8PHqw6PbZubMdhHwAOVgGdn+wsQwYPUZ/wu9u3VyYLW2jUqJHWftGihXLk6DEpV7asAjcTBUAHoNvd3U5ZCGX8+PG6NUa1kC9fXp0ITHwmMKoDwB0wYBLBpt5+5225ocUNyla2bd2q20PYJ/patppPP/OM1KldW+uIGgA1BcANM+JgCmAESAFUbGoBbhg9bJqJC2DBGrH2f/75F/QeMEmCjODyjL6QtgJAsGfYOOoYtp8wPLbt6ADZHqN6AODeefttGT1mjOotAUIC5CBHdLZMfmTGlpfFhcNJPOGoEyoI+gaW/Mbrr8u69etl1qyZUqhQYXnjjTdl1KiRyuhpE+6vPXr2kE6PdpIZM77S9iJTFhqNhdGhg8dLrIfKl2cTmObFl15SVUybNm11ATFWEywAqCHY3j/7bFddqAA6wI94DFzX4vobpAsxJ0R0R4QnGAes7EjMtp72HDt+XBLjE3T7z2EgCx+AOXPmLN1RrFv/m/y+/neVCe1Ff8pigKsvQXtg1LGnYuXxJ57QqFsUPNJYDPA+pB/oI6KzAdL8hh0VcmTcGCcN3Mr5DX3AYocqCFUFnzHO0bvTfwMGvKW/HzlqlDz6yCPZZvGRjdP+X4+yoJuD0ifsXt48eXUwAgJsT415EodhsDIGOoXvcYdlu5dWgckAIv5MsRj0gJbbO4jDDyaBLyN09JjUFb2ws6TnkWauhX3BcH0V2kRbTTsBHMDBaSLH4sSz0A2a+ru97fgd9zBxetEXIktfBSBn4ru/B8z43JiMwZpxKyaICoVFgQUG9cyUz6bIK6++kiGjfWQeczJGChb6/z6EZbLowZBZNNz9jENEaGhYhuPN+mo3fTzsgw+kfr16MmnyZAVKY+pn+pIxRz2dHnkccqLTZkcCiCKjuPg4Hbv0H/pt2D6Li7MQXYxoab7KgQP7pWChQhqf4kIrFnQvtB4/D9vLQgIg+nMFzawmAf6U9LyfUAlQ/GUAyUh90IcCcFgSZHUB0NlhYQnBboqDtUAKaht2Ob5co1mY2EFhqeJvYQ3kGRfSNRZ0L6Tetm21ErASyHEJWNDN8S7ImQqwxWbbjwkXW3m2zmy30wv0kjO1DeyptIe2oD5B54yq4XxuT2CttledbxKwoHu+9Vgm1RdbSU6LCUnI6fFdbe7SgxUsJ87XwuET+kbM1bp26SqVKldSCwxbrARykwQs6Oam3sjmuuAcgaMAJ/o//PijzJv3tUyaOEmz12Jqlj9fPrVGiIuLlyc6d9ZYubm54DDw9dy5mn6H1DRVq1ZTcy2sDTSrQpcuZ5UVOTe32dbt/JOABd3zr88yrcbYbXKYwsk/JlO8Yq+KORqn2NhcYlOLaVeLG25Q28vcXHBUwKwLO1DqTzvI/ZaYkKheUAQKx0Y6vYOy3NxGW7fzXwIWdM//PjzrFnBaD6PFbhbrgOeef0597wFbnC1QP+AAgSkTRvBt2rY562dl9Q9pCy68ytq//17W//671nf+vPlCGnCy3OKiy3uSQ9piJZBTErCgm1OSzyXPxZmCANb8e+mlHrJ48Y/qcYXHWbXq1TQmBKBMPAFY79lkKMiOpgK6BOTBWD8sNFTuu/9+NeTH6ePF7t016zFusAQSyu7wl9nRfvuM80cCFnTPn77KkppilE/EMuw3iYLV6bHH1WsK1ogO9/33B6tVw0MPP6zqhdy6NTcZiXEdBnhRmzxw/wMSlSdKPbZCQoLlnXfe9eb/yhJh2ptaCQQgAQu6AQjpv3wJYMU/45KKhxG6XRO/F3dRMtSWLVsm14sBryoWBf45HR2IRREWHm4P0XJ9D14YFbSge2H0s22llYCVQC6RgAXdXNIRthpWAlYCF4YELOheGP1sW2klYCWQSyRgQTeXdISthpWAlcCFIQELuhdGP9tWWglYCeQSCVjQzSUdYathJWAlcGFIwAW6icHBwUkikpSamppI6Gx//1JTU7ku0bympKTwm6SwsLCkpKSk5IiICH1NTk5OiouLSwkLC9N/ERERKSdOnEiJiopKOXToUEpoaGhqeHh4alRUVGr+/PlTixcvnjpt2rTTcU3JKOApQYQ5dfxNbip9f+DAgaATJ04ExcbGBp06dSq4dOnSQTExMcFJSUlBCQkJwfny5QuOi4sLCQ8PD0lKSgoOCwsLSUxMDAkJCQn97bffNl8Y3WxbaSVgJZBbJOAHdL1gakE3t/SUrYeVgJXAf0ICFnT/E91oG2ElYCVwvkjAgu750lO2nlYCVgL/CQlY0P1PdKNthJWAlcD5IgELuudLT9l6WglYCfwnJBAdHd3PY4Gg1gce6wV7kJaVvRto6vKsrIO9d+AScKer55e+PkvrjgTgya0R2gKXxLlf6UsOF5ps/IGusVowJmFuKwZrMuYaf8ePH5fXX+8vBw8ekoiICA0t2LFjxzOuYnB179ZNDhw8IOERkdK6VSu55dZbvbZw5z6kM3YHgIN03JdeeqkmccysMnr0aGnSpIlUrVrV5y157m/r1kmd2rXTBCJkSjB16nc2Zffu3fLV9Ony5FlmvFi5YoW89/77EnMyRq5v0VyefPIp+fPPPzUYOkkwSQlPyqPu3bvr34SU3Lt3r/Tt21e6dukil152mZw4cUJe6ddPOnS8R6Kj651NM/z+ZvPmzRp2s0wZ3xHgZsycISVLlNTA7v7Kxo0b5b333tPQl8RTLl8+a1MybdmyRV588UXp3au3FClaRGXXr1+/s+7jcxEo8/HZZ5+VUqVKSc+ePbXfatWqJW3aZG2wfifoAqxBQUFqp2tBN4O9eeLESRk+fJgcPXpMAJ2nnnpS+vV75Yy7JCYmYl+subqSk5Lk3YEDhXi2BQsWlOXLlytQkaWB8vfff8tFF10k/ObQoUMSGRkpv/zyi6aiiYyMkOPHT2j4RYKNV65cWWDPW7ZslgoVLpJt27ZqfrBdu3bp/Vb+ulIiwiOkYcOG+tnBgwc1lGOhQoU0cwTxZskWQfoecolRHyYHg3HJksV6/2pVq8vWbVulSpUqsm3bNs2ySwZhsgpfccUVWmfq+ccff8ikSZOkc+fOep81a9fKtU2bSoECBWTVqlUKVtS7S5euMnr0J7pALV/+i1zTpImEhoQqyDIZANp58+bJJ598ovKk3tTv2muvVVlQuI4A63ny5NG2IQvadsklNWTzlk2yZfMW/R4Z//TTT9o22rl5y2Y5dPCQXHbZZfrbkydPyo8//ihly5b1toVswvc9cL90euRRvY4El/Qb9SFYOsk8+7zcRx5+5GEFjVIlS8qUqVNlwYIF2sdff/21XvPdd9/Km28OkE8//VQOHjgoO3ftlObNm8uRI0fkn3/+kSJFimg/O/ubNhQtUlS++/47rQ/9sG/fXilfvoLKvly5cpr1uOuzXaVsmbIKXAShp6+jo6MV6MkE8u2330j9+g2kTp06Or6QEWmMyAANWCOvjz/+WOrWrSs7tu9QS3julZWF8dyyZUupWbOmtuOLL76QH374QX5e9rOOjVtvu1XH8qxZszTY/E033aRjJCsKz2natKnKisXniSeekKZNr5UHH3xApk+fLtWqVVPylNnFDbqGwRo1Q3oM1zhIWOcIT88sXbpUBy5ZFkqUKHFGfwFQZGUYMmSIFC9eXMjaAOvbumWLTpgjR4/I8OEjFFR69OoprW9rpSCybNkyOXDgoBQpUlgOHT4s1zdvLvv275MnHn9CwQBQURbdvbuu0qzaw4cP14lORtzNm7fIgX375LZWrTSTArPrxInj0qzZdTJ58mfy6quvSfPmzWTcuHESExMjN7W8SQYNHCR58ubVxQHG+MADDyigvP/++9KjRw8FA7IHk4H3qaeeEuLwAuAFCxSU+QvmazLIqVOnajtpN0D1v//9T4GY7BNr16yVXr17yZfTv5RiRYtJzKlT0rxZM2WRsA92CaQKGjNmjAL4l9OnS5HChfX3r732mi4aI0eOlF9/XSmxsXHSulVrmT1nti5S119/vXzzzTcSGxurAAPI0S+nYk/JHbffIePHj5fwiHAZ/sFwXQx4JkC1adMmeemllxSkWOCoLyBLIcYwCTtp84QJE2THjh1CrOGSJUtKnz59VEa0lwXi888/1z6GYbIA0YaHH35Y5s6dq/UHRFm0pk6dIu+9975e1+OlHnL7HbcrU+Y5vCInXmHQv/++Xnr16q19zD/ugYxYKGC6gAYLRYcOHTQoPf2xYsUK6f7ii7L8l190od69e4/UrFFDSpYqpYvPuHFj5dlnn/O2gXa3b98+szHmX/f75ttvpUP7DhIVFSmDBw/WdjJmWQgAWTJ/sIAho27duku7dm2zpE4pycnSqnVr7WvG8J9//CGXXX65Zhhh8WenNXDQQGl1W6tMfX50dHRfjwea8URTlpsR0OV6QDclJSU5V3qkJSYmBuORFh8fHxIREREcHx8fmlUeaQzaOnVq61bNXQAfwAvgYtJ89NFHOoHvvPNOBZpOnTpp9tr69etrGvEdO3ZKXFysgkfevHl1cgOygHKJ4iXkqaefkk6dHlO2EhYWqmBEsO7p07+UO1rfrkDGvZcuWSrffPuNNL6ysfz5x58KiNwftgSjBURhXBs2bFCwgKGtX7dOjh0/rsDD/WGw1B/Q6dq1qzJRwGHQoEHazCVLlihroW1suVNSU6R6teoKmJ07Pym7du1U9n/llVfJzz//LHPmzJUGDeoreDHhNPtw/vwSFZVH+vbto/dcu3atzJwxQ1Ufl9SooQzp3nvvkzFjRusEZQEbNnSo/PX33/LJ6E8kPi5eF7KBA9/V68LDw2TUyFGye88eBRkATIKC5FRMjLz3/nsK9vg8zpk9W+VA/akLEx/gMuBJXQAx2PDMWbNkxPDhMuyDD5RdXnfdtcoS6SNYE5mIufaejh1154LcPvvsM1WjNGjQQJo1a6aMCobdokULzdBBIQszzPf4ieO6UOzcuUMGDXpP+wpARzYkDUWebIMBWhZWxgULCgvvypUrtT/oS8B/wIABUr1aNV1QduzcqYtmv7595et583THQh0eeughzYs3Y9ZMlSVjIqtLfEKC3HLzzdof7H6YEywaMH7GILs5gJCFnTlx3XXXZUmVkgHdVq2kdu3aKkN2ajVr1lCSwsLQ5+WX5dixozJu3PhMfX5GQdfp+uvLDTg0NDQZADYuwGFhYck57gZsQJdX3IAB3dDQ0JC1a9duyUxp7tm9WyfeF19+qRl02Qqy3WfyUwzTHTp0iBQoUFBBKDExSXV9Tz/9jIII4MsgYCvN3zDFJk2byratW+Xll1+WZ555Rlkx/2CZbHlhtAAT7Br9XOvWrRVUe/XqJStX/irly5fTictv2FIyGWGRDDrABjCHgVE/AJVrAX/0oR99/LGMGDFCdu7YKSdjTiozYaKyzUe9ADOksI2fPWeODHz3XQXd+IR4qVO7jjzyyCN6L1jhs892lYYNSRz5g7JhtrtMPK4HiNgZACb8TVm9erXMnjVLmdAVtWsrY6XNylTDw+XBBx6Qjz/5RJkJMgDYUJWQG41nIhNSyPMMGE1kRITAbr7/8QcZ7ElDBJtBzgD6vPnzpUP79sqUkQv14lkAHuzysssvk6++/EpGjxmtsuzbp68uLoAaQMECxW/j4+MVKJAROnNAl60sTP7Kq66Sxx9/TIoWLab9xHihbNu+TZ579jkpWqyotL+7vapWBg4cKG+88YYyLtr7yiuvSPu775YhQ4eqnADJfAXyy7Kflinrpw9YFAFdGDqAnZiQIBs3bVK2PGrUKG1Pt27dZN++fXptpUqV5IvPv5DSZUrpgphdBZnTL8imQ8cOcmDfAbnl1ls0czO7MxbxGTNmaHJUxlxWFMb/zTffrGOULNL9+/eXe+65V/76609NXzVgADvRRO9uJ7PqEB0dDatwstwzrBjOxg2YgAsAb2JiIsw394EusReCg4NDMxt0FyyYL717vywLFy5UtgNjhR3BKihMvGbNmkv58mUlPj5B2S7M5eXevaVc+fL6GyaC0VkyUSpVrCjdundXsOWQgwnIIIH1AMgMXBgMgAPzvO++++TjTz7WicvAgfHEnDwpBw8dkrz58inwMJmZfDyHwQ3bYsWnwHTZJnNPADUoOFj27tmjbBhAYzsOGFIf9KwsBBRYAls0trswQNjYlCmfSZkyZfV7AHP8uPESEhqif3/77bcKUFwL2KLGaNS4sd4H4KdwUARAAIhcB5iUKlVS+vbtp+oFQIXJkpCYoG1YtHCRLjokn5z+1VcSGhKiW1R0ljCqhIREufnmlrJw0SIZOmSIMj1kwyJSqVJl1X3fcsst8vzzz+vzWZxQ7aBCQA2E3E6rNH7VPl29apVce911ylBpO7scZASTB3RhtdSPBQ5WCzMtXqKEXFShvCQnJUvDRo30c1NoA/dFRwzzp7179uyWF17oJm+++aYUKlhQ/t60SaZ/+aXKjL79+ZefpWzZcrqTOHb0mLJGVEgwVnYKyI4+rl2njsydM0dVSOhLf/jhe5k/f4E+GuCrWKmiNGro/8AtswDH3Ifxw9hljH6pO4xeEhYeprsDxiXjA1URiyzkISsKoIv8YdPobiFKLNjsGNCxM9dYqG688cZMfXzdunUVdFEnOE3HfOhyNfhNSEjIGYFufAW8uWBB9/jxY3L48BHdJjFJAQ0OoZzZZ/mMAwNYWPXq1XV7CFjSyej2AFIKulVOeZmIgBO/YwKzReUgavXqVarL5DCiQoUK+hsGESyV7xnQvPIsQAJGA5Nl6wrYo/+DQQJyvJpDOwYZhy2AHb9l24UVAgMS9gcD51oAgTaSJdgUvuN0n2dVrFhR64ye9KqrrtLrVyxfIfEJcdK48ZXKuFER8CyzpWSywRKpo1mkYIoAOdfDrJkcyIwSFxsrPy5erCydAyTYG21jcQNo8uTNIxXKV9Bnc1gDY2UhNNeZvHDcG/nTVyxexuoCeQGg9AVMloNH6gcQo+PlXqYN1Jn7AoZ8Rx35x/XIms+ZzMiUNqCO4ICIRcH0d/fu3aTNXW2kWfPm2o8rV66Qyy67XOuFXPfs2SuVK1fSPqfPAAX6hPrSXvoCOezfv1+fBYAjuw1/bJCkxCSVK7JiwYWpAzaU3Xt2S56oPNq+7CqMT8YPbeE8goWcw0XGCp8vXbJEVWXIHRlnReG5qLdoN3JhvDJWGAOoN9hNoJbK7FKvXr2XHfa5TuAFZJ1WDGcNugkJCTDelJiYGG+ksbx586bs2bMnNUuijCUkJBB1LNhEGXOrF7KK6WZm58yfP1/4h44yu1KGAzzoBGEWAKst2ScB1AnskOjvrNSrclKPjh6VEgzeluyXgBt0nXpat42u0zY3NDTU60DB507rBSfTjYyMTIqNjVWwzVWgi0539erVW7Nf5IE9ETMmmBhb4OwqsDKYJ6u+LdkrgRMnT0pINvQ3DJttO2oiW3JGAvXq1esNo3Xa5xo1gy9bXQO8vtQMgC3WC7kadLFeMEw3N4NuzgwH+1QrASuBrJZAdHR0L7cbsA8vNL963LCwMGW8hu0a6wWNXp6UlBQREZHsj+keOHAghfZlehBz1AuJiYlB8fHxwVFRUQQtD46MjARsnUHMQ1atWrUtqwVs728lYCVgJeCUQHR0dE+nna4PxmuyR/wLeMkuERoa6v3cF9PNVtAFbMuVK0cmCQBWQddkjrCgawe+lYCVQG6QQN26dTHi92m9AHsNCQlxBr8xaXz01Wm5gFoBvS5M16leSA903SwXmZx1uh5/oMuBGs4RlunmhiFn62AlcGFLoF69ei+5rRcc6oUzQNcd5MYNuoCtL9A11gsnT55MCQ8P17xoWC+gXnCC7vfff+/OjZaxHGmBgC463YSEBLXTteqFC3vw29ZbCeSEBKKjo7v70eka87EzrBTcVgtGlwvT5W880fiHUwRqXZiu8UgLEHS9QJvhxJRpgW5UVJTqdLFaAHR5Xbly5facELp9ppWAlcCFK4Ho6OgXMKs3wGucJJwWDGmZijlBl9gLBnTJBoxHmi/QJRNw/vz5U3bt2nVGJmAP08046NJ9ZAQ+duxYMDrd+Ph4zQhsdLqoFwzoGhUDTNeC7oU78G3LrQRySgL16tV7LjU1NdmHR5rbHfgM5ovJmBOMjR4X9YKT6WKf62a6WQq6pF7nX8mSJdVBIn/+/Aq+gK1xkiD+Akx3+fLlO3JK8Pa5VgJWAhemBKKjo7s6QNfLeA3TNQdpxizMOE9gteAGXaPT5UAN9YIn9kIKOl10uagXIiIicJRIzRKmGxsbG4SKIS4uLjgt0E1OTg4myti6dess6F6Y49622kogxyRQr169Z4KCghRsAV9jPuYJ7ajA6gRXw3DN5wZ8AVon6IaHhyfHx8enREZGqp1upoOuBoUVIZKTvqJe8AW6ycnJ2Ox67XWxYgB0Ybtr167dmWOStw+2ErASuCAlEB0d/ZRhuuhkDegCrua9YbceEzIvEPPegK45RIPhol4AdD1qBmW6MNyjR4+m8nrw4EF0uWrF4MN6ITCdrqe3gojSf+DAAWxzvaCLeqFo0aJeW11AN2/evKgZQjz2uiHh4eHBa9as2XVB9rpttJWAlUCOSaBevXpPeJiul+0alusAYY0uZtitE2xht573Gs7RgK5TtYBe1wm6hw8fVsDNkydPSlRUFKoGBdpAD9KMsJThtm3bNsgX6JYuXVoP0wBgE/gmLi4uhAM1wBema0E3x8adfbCVwAUrgXr16j3mcY4ANA3T/dfBmmG+PtQKCrbGPtcJusY+14DuiRMnANmUffv2pUZGRp5ho5stoGvcgQ3oEoOBA7WkpCS12w0JCeGV96FBQUHef9gf87nnM9QTzu/5PCQlJUV/yyvvU1NTg4OCgoJFRF95j0rE8zkLhv5LTU31vnpCDepiYtQn7pHpuf6CHbC24VYC2SGBoKAg55abR3qdCAgd6vg+1fN3akpKCn+neN6npKam8rfzFYDlfbIDUGGtBnAN88VBwrBcvdZjJmaYrepynY4RzuDlmIwZVUKOgm7BggWV8fryTAN0TQFYDegaoPWArBd0U1JSAF19b0DWDbyAK8WArxN0g4ODvWCrvekBXifoOsDVgPAZY82Cb3ZMPfuMC00CaYCtF2gBV49cvIDL7zyf62eArQdgncALaKYEBwcboPWqF2C8LnWCF5jR4fI9wGtiLTjtc43VQmhoqOpynSEdQ0JCUrOE6SIAt4qhePHieJ554+oa0EW9gJrBeKbBdJ2MF/A1LBfwNcDrAdd/gW1qaqoyW/PPwXi9zNYJvobtApq+mK0bbB3Xuce/TzC+0CaJba+VQCZLwMtwXYzWPEa/dzJdD8PlcycIK8M1zDY4OBi8NQAMs/WqFgBQA8Tm4MyAbEhIiIKtB5S9wGtYrrHPxWrBxFzAegFTMQDXmIsdOnRIdboFCxbUKGPodIsXL57qiLlwRvvMVtsNMl6dri/Q9RX4BksGA7ocpBnPNA/oov9VNQOga9QMvBqm6wJgryrBh1pB1Quef4Cr/u15daoTjJrBsF2vWsHJZGHGmTyw7O2sBKwE0pGAg9Ge1vf9v8rh/+MTuBiuA3i9agUH2AK6TpbrBV+PikGB2Mlsne8BYAPGBmwTExOxwVVTMeOJBugeO3bMa61gMkaYQzQ/oOtWp5zWf7pklC7oGs80DtOcThK+Io5hRmb0u4CuU7/rBFUDyEat4NDhwnYBV/PqBVkDwHzg0OOkLL4AAA2uSURBVOMSpNyp1/0X4AYAthaMLXRYCWS+BM4AIAO+vlQPRp97WkuYqmzXAK8LbJXpehiuefUyXMN8ncDqZLfmc6ce1wAvagVf9rlGtYCJmDvQDSwXsfmKLmbEmWHQdXumGXtdTMc8drtqxWCCmhvADQ2F5AYr001OTvYerPHe/DOfuw7NzOGZl+V6DtL08MyjJjAHaspsDeh6GqkAmkGGa0E38yecvaOVgE/QdbFdna4eUalawa3T9YAun6tawXOolmxe3QBsgNW8Arq+mK6xWgB0ExISUCNoah7jFOE0FfPniZZpoIsA0rLXBXiJr+u0YjCgC7N1sl3DdA3AmlcfwKuM1qPL9b76UC8o+MJ0DYN1Wi44gdcfw7WHZxYNrASyTwJuZus8QHOrG9yg62G+6E/1UM3odA3QOgHYMFrnqwHc07B0OnxjUlISell979TlwnQBXeP6i+4WqwUTzjEiIiKVQDfoc4197jmBblqeabBdt72uvwM1dLxO3S6ga6wanIB7eoegpmHmFQbs1dk6wNdrJuZmvGRy9Qe4dKYF3eybWPZJVgL+JOAGXbJtu/W6aR2oORmuB5SV7brVDB5ghbFqDBsn03WqE2C0vnS5AC5uv74O0LDPBXzNIZrLKeIMtu6Wg1/1gmGITs80PjMuwU4rBsN0jarBmI8ZthsWFqbAy6sBXF5ROThUCgq2HlMwffUFukal4PleWS6GEYCt00LBgK8vsLXM1gKClUDukYABWD+M15iKpeIwZnS9huHCeD1gmwKwwnj5zvO9/u2xYtBX599857TLdR+ewfl8RRVDl5tGyvU0AVeZvL+DNNMlTs80J+g6rRiMdxoqFqdbcFJSUjDA6wmE8y81g0ftoMCL/4R5NawWQPUwXy/jpb585lEnOHW6XucHt3mYm+Fa0M09E87WxEogHdBVEOMaA7rGUcLodj1g62W7DrXDv0DXCcgwXAO66HCxVjCvgC2gC9t1B7hxg26JEiVSAlErePXUgYAuF7vtdU18XWeySrduFx0voAv4Opmuk/Ea4HWqFwBg3ptXJ/g6wdYAsGG6pi0GVM0r3zuHtgVdO9GtBHKPBAzoAqqmVh5HiDMO1Bygq/pcz3v1VPOwVmW4BoTNq2G3vgDXsFteAWETZwG1AlYKTrdfty430JxoLkmfdpX1I/4z3GaJOuY+TDPxdUlWadiuU7drYu0CrOh2zYGaJxqZqho8KgbMypxM1wu6HrWBV9XgsFbwmoVZ0M09E8jWxEogoxLwBbq6DT/tgWbMxcQf04UJG7D1MGIFX/MZulwOywBVo1Lgbw/IcjCmOl1jImaClcN0Y2Ji9DDN6YFmdLkZBF2fOdJ86Xu9C4+vUI/mQM14qLl1u3nz5tXwj07GiwkZoGuA18l03QwXtgvIOj83ulvngZlLp+tdRCzTzejwt9dbCWS/BHwcrDm90wzwekHYw4gVaA3IOl+dgMvfBnB55b0bcFEpmJi5BmAN0/XngeYEXCQWgHohIND1Ai6LTnqg62S7RrfLq3GYMGoGPnMCLqoGJ/A6/wY0jZrBgG9aoOtk7U4VglUvZP9Esk+0EghUAumArlena9hveqBr1A1Odmv+NmoEgBdmGxcXhwWCOkEYawWjVuDVgC5xFvwdoFGvNLL/BuSR5pPxmgM1vnSqGfzpdo2awQ28vEfH6wTe8PBwBVejagAwDfga4PUFumFhYWoi5gJi7Rv+c4OtaZjV6QY6Hex1VgJZLwF/oGucJMz3Rt2QlJTktWhwMlzH98pm3eCbkJCQaliuJ4iNHpYZwPUEtFE9LoDrzy7XsFwk44i1oIuDQ1ruFOzer5z63DR1u4Auv3IfqPGZLzUDqgZfjNcwXaPjjYiIUIDlc8N6AUUA2ICvAVXzmXnvBl1t9enIYvrK94ECrQXirJ9c9glWAj5cflUozs8TExO9752Aa65zg25iYqJX1QCI8huYLa9Gj2sA1zBdrgN4Y2NjFWSdB2cALjEWnIFtnHa5fkDXH8j6ZLpmJAQMuk62y98mRbszJgOg69TxGsbLq1PHC9gBvLBfA7IwX8/hm74akOW3HjD12uQ6Wa4BYSf4WtC1E91KIPdIIBDQdYIw17tB2DBawNbDZs9gvnxumC6vBnDj4+P1c8DWMFyjSoiJiQG4vcFsSMfjjLHgtst1slz+TiPWQpqg6w98/2XFYECXV+Ms4YzJYPS7BnjdjNcAL6/oeg2Yeux6FVAN6HrUC2eoEMLCwvQ9vzMAy/vw8PAzmK5zqFkmm3smnq2JlYBbAm4wdjLchISEM5ivYbOAqwFoA8R8B8h6DtMUjD06WwVcdLge9qsMF7B16nANwzXqBXKgeVixqhvcB2hp6HK9fO9fbfXR/b4Yrxd4jYeaP+DFPdjY7gLEBnjdOl6PmkGB0wCvAV8n8+UzmK+b7foDWQOuBpADZbp2GlgJWAnknATcoAvQuRmveW9A2PzGgDBga5ivAVaPV5kCL38bdQJ/A6yArlOHaxguAEtQmwDUCsr7HJLzlxnDe0la0bR8hnxMKyYDd02P8RYoUEDVCw6dr743gBsZGalAbJisB5S9jNZ851FLeJmtk/Ua9muZbs5NIvtkK4G0JOBPzeDdbnti7DqB1XwHuDoZrgFd1Ad8znvzmdHbms/c6gSjt3WD7Z49e/Q+Tptc7k3ySV4DCVbuqW9A6gVvu11CO+PQzc14jZrBAG9ajNeldlA27GS+UVFR+t78M+wVBmzA1Q2yzvcRERFnhHL0BcJ2SlgJWAnknAQCAd34+HivWsEwXzcoe3SzXpB1gi6sFtAFWA2z9ZiBKcs1KgQ34KJC2Llzp6QHuDwrrQwRmQG6Z4CxL2sGLkC14GS85cuX18/cel7UDU7wdTJf8zf3cTJg894Nom4gBpwty825CWWfbCUQiATSA14nc3Xez616MCoEw36drNYckLmB1+hu+Y0BX6c6gc+NDtfNcHkfgC7XVPmcmK5f0OULY7vrBt6KFSsKVg1u4C1UqJAXnN3Ml3s42a8BWxiwE3jdels3+3V3vBuMAxkY9horASuBzJWAAdP07upPz2tA17zCaLmXYbPOvwFd53s3uzXgCuA6nR/4nPe+ANeTA025n6MN/wJXz3eZB7pu3a4BXl5RNbjBF10voFi6dGlxsl4DsE7ma4DVyXhxKTbXOoHXNNoJwP4sFdAXp9fR9nsrASuBrJUAFgSBPMEf6BoQ5RUQ5dUJruZzJwgfP378DBWDG2yNOsF87g9wz4XhmjZn5CDN12+CnLpdcwGs1w2+5oDNqW7gGmPh4GS+TnB1Ay/vfQGt8zf+vg+ko+01VgJWAjkjAbfe1tTCAKt577wuLdA14IuaAL2t8z1/G3ZLBoht27apOoHPs4rhngvoun+rIAj4UvBY49UX8BqQBWj528183WBrruEVq4eMAK7ztzkzhOxTrQSsBDIiAX+ga8DSeS/3tQZ8YbRcZ743B2Z8ZkDVl+42LbDlu8xguJkJutxLGa8p/oCX750HbbzHysH5OaoHA85OEPbHhJ0d4QTltDrbrQvOyMCw11oJWAmcnQTSAtW07uhmur5A2ACqk9G6gdYJrMbDLD2w5ftz1eG62xaIjjO9a3za85qoZDzQsF7+NvpeXwAMAzbqB773B8BOMHY3yB+gFi5c+IxLAwXosxte9ldWAlYCTgn4Ak6+P3LkSJqCClTl4Ly/k9EaUHXrbH2BLZ/5SDBp6uc3gI3ngoD01FybHqAGco1PD7ZAdL2mNU72a6wd3N8ZADafGxWFu8f8gWmxYsXOuNTf7+1UsRKwEsh8CRggdN/54MGDaT7MH1i774fKwHkjo5dFX8vnaelsze/cgMvn06ZN4+WsrBT8NSwQ0DW/DfTaM2I1uHW93MzJfHnvy9rBWWE3A3Y3xg3I7u8twGb+JLJ3tBLILAn4A2T3/d3Aar43zgzmvbmf+77uAzKuN0BrfutDd2u+CtgkLD25BAqk3CfQa//luWYqYXS95n164GuuAzRhwKZg95tew/jeMOhArrXXWAlYCeSsBAwoplcLw16d1zmZrBOMndcYF17zmRtw/ehucxR0zcMDAjx/CS99Hbi5Qdip9/UFnoEy10CvS6+T7fdWAlYCWS+BQBmvv+vcoB0IyJpWedQIvE1Pd5seCKcrqEAB1HmjQH/jV9frrlV6DNhc7wbjtFpnWW66fW8vsBLI1RIIlPm6wdUfkzWfm3xmzsZnQHebI6CbUcab3vVn2PlysRuE3Uw40JGSEZAO9J72OisBK4HskYA/MHU/3a0mCABcnYzWfbv0rBDS+z5d4QTKWn3dKKO/TdP7zal2MA/zB77ptspzgVtnHOjv7HVWAlYCOS8Bf2Dqr2a+GKz7Wh+M1nlJIIAayDVpCi+jwJmRnkjv3gF97wuMA63EuYJ2oM+x11kJWAlkvgQCAVEfoJpRUAz0+kCvS1cQ6QFfujdI44L07p3e99z6DE+3c6mM/a2VgJXAf18CPuLbptfoQME00OvSe17AZmDp3ugcwNffTwMB5XOpl/2tlYCVwH9XApkFkpl1H6+kswPYzuUZ5/Lb/+5wsi2zErASSEsCmQmUmXkvrXN2glp2PssOSSsBKwErgXORQKaDralMdgJhdj7rXIRtf2slYCVgJfCfAN1z7UYL2ucqQft7K4ELRwJZBprnKsL/A7Sd9EI3eeIkAAAAAElFTkSuQmCC"/>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05856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577" y="418242"/>
            <a:ext cx="8601606" cy="1642970"/>
          </a:xfrm>
        </p:spPr>
        <p:txBody>
          <a:bodyPr anchor="b">
            <a:normAutofit/>
          </a:bodyPr>
          <a:lstStyle/>
          <a:p>
            <a:r>
              <a:rPr lang="en-US" sz="3700" dirty="0"/>
              <a:t>Health Literacy/Education and Support</a:t>
            </a:r>
            <a:br>
              <a:rPr lang="en-US" sz="3700" dirty="0"/>
            </a:br>
            <a:r>
              <a:rPr lang="en-US" sz="3700" dirty="0"/>
              <a:t>PDSA 4</a:t>
            </a:r>
          </a:p>
        </p:txBody>
      </p:sp>
      <p:sp>
        <p:nvSpPr>
          <p:cNvPr id="6" name="Content Placeholder 5"/>
          <p:cNvSpPr>
            <a:spLocks noGrp="1"/>
          </p:cNvSpPr>
          <p:nvPr>
            <p:ph idx="1"/>
          </p:nvPr>
        </p:nvSpPr>
        <p:spPr>
          <a:xfrm>
            <a:off x="430695" y="2061212"/>
            <a:ext cx="11330609" cy="4576678"/>
          </a:xfrm>
        </p:spPr>
        <p:txBody>
          <a:bodyPr vert="horz" lIns="91440" tIns="45720" rIns="91440" bIns="45720" rtlCol="0" anchor="t">
            <a:normAutofit lnSpcReduction="10000"/>
          </a:bodyPr>
          <a:lstStyle/>
          <a:p>
            <a:pPr marL="0" indent="0">
              <a:buNone/>
            </a:pPr>
            <a:r>
              <a:rPr lang="en-US" sz="1600" b="1" dirty="0"/>
              <a:t>Intervention</a:t>
            </a:r>
            <a:r>
              <a:rPr lang="en-US" sz="1600" dirty="0"/>
              <a:t>: Provide structured education on using and interpreting CGM data</a:t>
            </a:r>
            <a:endParaRPr lang="en-US" sz="1600" b="1" dirty="0"/>
          </a:p>
          <a:p>
            <a:pPr marL="0" indent="0">
              <a:buNone/>
            </a:pPr>
            <a:r>
              <a:rPr lang="en-US" sz="1600" b="1" dirty="0"/>
              <a:t>Plan</a:t>
            </a:r>
            <a:r>
              <a:rPr lang="en-US" sz="1600" dirty="0"/>
              <a:t>: By providing CGM education using Libre and Dexcom patient resource handbook, patients will be able to use their CGM data to better understand how to make decisions related to diabetes management. We predict an increase in TIR and decrease TAR and TBR in patients using CGM going through a CGM class</a:t>
            </a:r>
          </a:p>
          <a:p>
            <a:pPr marL="0" indent="0">
              <a:buNone/>
            </a:pPr>
            <a:r>
              <a:rPr lang="en-US" sz="1600" dirty="0"/>
              <a:t>We predict patients will have a better understanding of the metrics used to monitor time in range and how to increase this metric in between provider visits</a:t>
            </a:r>
            <a:endParaRPr lang="en-US" sz="1600" b="1" dirty="0"/>
          </a:p>
          <a:p>
            <a:pPr marL="0" indent="0">
              <a:buNone/>
            </a:pPr>
            <a:r>
              <a:rPr lang="en-US" sz="1600" b="1" dirty="0"/>
              <a:t>Do</a:t>
            </a:r>
            <a:r>
              <a:rPr lang="en-US" sz="1600" dirty="0"/>
              <a:t>: 2 participants</a:t>
            </a:r>
          </a:p>
          <a:p>
            <a:pPr marL="0" indent="0">
              <a:buNone/>
            </a:pPr>
            <a:r>
              <a:rPr lang="en-US" sz="1600" dirty="0"/>
              <a:t>1. Reviewed priorities and objectives of class with the QI team. </a:t>
            </a:r>
          </a:p>
          <a:p>
            <a:pPr marL="0" indent="0">
              <a:buNone/>
            </a:pPr>
            <a:r>
              <a:rPr lang="en-US" sz="1600" dirty="0"/>
              <a:t>2. Refined curriculum to make it more applicable to the scenarios our patients experience. Created a more standardized way of teaching by creating </a:t>
            </a:r>
            <a:r>
              <a:rPr lang="en-US" sz="1600" dirty="0" err="1"/>
              <a:t>powerpoint</a:t>
            </a:r>
            <a:r>
              <a:rPr lang="en-US" sz="1600" dirty="0"/>
              <a:t> with slides.</a:t>
            </a:r>
          </a:p>
          <a:p>
            <a:pPr marL="0" indent="0">
              <a:buNone/>
            </a:pPr>
            <a:r>
              <a:rPr lang="en-US" sz="1600" dirty="0"/>
              <a:t>3. Clarity of projection of slides not great, but patients very interactive during the review of scenarios </a:t>
            </a:r>
          </a:p>
          <a:p>
            <a:pPr marL="0" indent="0">
              <a:buNone/>
            </a:pPr>
            <a:r>
              <a:rPr lang="en-US" sz="1600" dirty="0"/>
              <a:t>4. Post feedback from patients was very positive with one patient saying they wish they had this education earlier</a:t>
            </a:r>
          </a:p>
          <a:p>
            <a:pPr marL="0" indent="0">
              <a:buNone/>
            </a:pPr>
            <a:r>
              <a:rPr lang="en-US" sz="1600" b="1" dirty="0"/>
              <a:t>Study</a:t>
            </a:r>
            <a:r>
              <a:rPr lang="en-US" sz="1600" dirty="0"/>
              <a:t>: </a:t>
            </a:r>
          </a:p>
          <a:p>
            <a:pPr marL="0" indent="0">
              <a:buNone/>
            </a:pPr>
            <a:r>
              <a:rPr lang="en-US" sz="1600" b="1" dirty="0"/>
              <a:t>Act</a:t>
            </a:r>
            <a:r>
              <a:rPr lang="en-US" sz="1600" dirty="0"/>
              <a:t>: Plan to enhance </a:t>
            </a:r>
            <a:r>
              <a:rPr lang="en-US" sz="1600" dirty="0" err="1"/>
              <a:t>powerpoint</a:t>
            </a:r>
            <a:r>
              <a:rPr lang="en-US" sz="1600" dirty="0"/>
              <a:t> to make it more visually pleasing (use less words and more pictures) and to present the information in a simpler way. Reviewed content with PharmD, CDCES for feedback on messaging when reviewing the different scenarios with patients about all the possible decisions one can make based on CGM data.</a:t>
            </a:r>
          </a:p>
        </p:txBody>
      </p:sp>
      <p:sp>
        <p:nvSpPr>
          <p:cNvPr id="5" name="AutoShape 2" descr="data:image/png;base64,iVBORw0KGgoAAAANSUhEUgAAAV0AAAHdCAYAAAC+OKpvAAAAAXNSR0IArs4c6QAAIABJREFUeF7sXQeYE+XaPZlMerZXYOmIoiLILip2wYYde2/X3v0tqNjAXq5XsfeCBXvvglhAQHqR3jvbS9pMZvI/501mb4y7kMXV6/VmeJa0yZRvMuc733nP+342/HmL7c/bVWZPmRbItECmBdJqgVhaa7XjSn8mEP6Z+2rHJspsKtMCmRb4G7fA3xJ0/wiw/SO2+Tf+XWVOLdMCf+sWaA/gbI9tpNXIfwZ4tfc+2nt7aTVUZqVMC2Ra4C/dAr8XNH/v99NunD8SwLa27a19vqWTsJ1wwglpn2RmxUwLZFrg79kCb7/9Nk+sLYDZlnXbuu20Gvn3AN/WdrC1bW/t89a2L9/LgO7Wmj/zeaYF/v4tkADdtoDjfzXo/i7QTPk5tIm5VlZWbuu+//6/wswZZlrgf6wFioqKWgXSNJlwW4C4Leu2eCV+D3ht63dTv9cqc90auDY2Nm7rMfyP/Swzp5tpgf/+FsjKykoL8JJBOIkJb40Np7XtNkoZ7Qa6bQG61tb9FbNtDVy3BqqhUKgtx/Lf/6vLnEGmBf6HW8Dj8aQFjK2Bc0uMeAtMeGv72trnrV6pbQGtdL/T0nrN71GTTQXbVJBNBVVN07a472g0mu6x/Q//dDOnnmmB/44WUFU1LWBzOp2/Wi8VnFNBuBUmnLqvre17a5+3C+huDdBaBNnkgNfvBVmCardu3Vo9mUgksrVj/O/4tWWOMtMCmRaAy+XaKrCtXLkSqeD8O0G4tX229f3/COj+SqvdEuC2xmhTmStfd+7cuflktsZ8dV3PgHDm5s20wF+8BRwOx1bBlaeQCqZ8b82aNb8B3dZAeEsM2GK/b7/9dlvBNa1jT74E6YDS1tZpleGmy2yTwdMC2g4dOvxqu6kAmwqoGWnhL35nZQ4v0wLb0AKtSQypQJ0KyBZLTmbCrTFgS35oQXZoCVDbCsq/OeutASq/sLV1WnQj7L///s3vt6bVWkBqAab1aJqmrUOHDtgSsBqG8av9pr7ehuub+UqmBTIt8BdrAbvd3iLIpb6fDM4WIBNkk5nw1hhwMvhuwf/7h4Jum8D2hBNOaF7fYrgW2LYkH6QyWguALaC1Pk8F09zcXNlPKrPNgO5f7G7JHE6mBdqpBVoC3lQAraurEzC01rU+TwZgfr4lBmzJD2ky320G3y0B6zaB7pYAN5nZEjRTGW0y0FogynWSr112dra8TgXZ1PVaut4ZYG6nuyCzmUwLtGMLtMZmk3ehKMqvQC71Ow0NDfK5tZ71eTIIb4kBW9JDa8DbAvP9U0H3VyCYDsNNBltqtS2xWgsQyWQJvskAmQrAPp+v+RiS19sa8GZAtx3vlMymMi3QTi2wNdDdEuAGAoGtgi0Pk0yY+yEDbgl8+X5rwMvvbyHQ1mbw3Ram2yLotsRwW9JsS0pKbC1JCAREgmYyk7VA1PqMJ58MuMmMd0uAuzUwbqffTmYzmRbItMDvaIFUcE2H6bYGutxWMtutr6+X1xbwctsE3w0bNgg7JuhakkQy+KZKDS24G/5Q0N0mhltWVmaz/LMEYQJuMpNNZrZJwCvyQTLDTQZej8fzq2OxQLU1cM2A7u+4EzJfzbTAn9QCrYFu6vvW61Ao9BuWmywvEJCTXxNwWwNfAi31XsvtwNdb0XgtsN2aZew3n7eF6W4Tw02VEyzATWa21nM+kskSJJMBl69jsZjs3+12Nx+HBabWZ9ZvIxVkM6D7J901md1kWqAdWqA1kLXZbM0AZq0TDoflPeszvm+xXD4SeAm21nvUfq3nqXpvstshVW7YAuP900BXaie0JilYmWNkuKnstiVmS6BNBl4yWQJl8h8bluDK9zweD1pjtxYApwJtKjC3w28js4lMC2RaoJ1aIBlQuclU4E0GVevzUCjUvB4/t75jAS+ZsMPhMC2QtZhvssyQ7Hqw9F6C74YNG0RuaI3xptRs2BLwtgvTFaZp+XCTbWEEWALuihUrQu10LTKbybRApgUyLZBWC/Tt27eLBcgWCEciEQHdZOBNBuJU5msB76ZNm5p13pY03gkTJqTKC2lruy1mk7VwhtZ6rTJcfoegSw3322+/zYBuWj+TzEqZFsi0QHu1QL9+/XrY7fZmkI1EIjELfFVVNcl8Cb4EXbLdZObb1NQk7yU7HLaB8cqAPOV80mK6LWaYWZlprTFc7ogslxrupEmTgu3VkJntZFog0wKZFkinBcrLy7fTdd20gJaPBF4CLp9bwMtHgivB1wLeQCDQLEMkA28q400NrqXBeLcIuq0F1eR9y4+brONamWYWw7U03GnTpgXSaaTMOpkWyLRApgXaqwX69eu3g6IoFtM1NU0TZmsBLgGYTNgCX0tmCIfDzYCbynh9Pp9JV8PatWtb9PG24N9tE9NNG3Sp4yYDrsVwraDZ7Nmzm9qrITPbybRApgUyLZBOCwwYMGAngq6u6wRbAdIE8Fqgys/Ick26HiwpguBrAW8q4/V4PGaqzMBjSWa8BN4k/25aoJtWui+ZbmssNxl0Q6GQMn/+/MZ0GimzTqYFMi2QaYH2aoGKiopdyGoNwxA5IRqNEmx/xXwJtBbwkvESmBlsSwZep9NpWn5el8vFz2JbkhkSoJuq57bq4yXgpgO6ti25FQi6VqZZJBJRFi5c2NBeDZnZTqYFMi2QaYF0WqB///4DEnquScDlc4KsBb7JgGsBbyIbzUwFXovxEoDpaKiqqhKpwspcs6xkln93C9pui5ruFmWFxMm2CrpFRUVKshc3KytLmTx5cn06jZRZJ9MCmRbItEB7tcCuu+66G5ktmS4fLQC2XhN8k4E3+bnT6TQ0TRPGy+Ca5XCwNN6WZAZKDG1ImmgG3y0x3WabGBslmelSz7U8uQUFBUpyaq/f71emTZtW114NmdlOpgUyLZBpgXRaYMCAAXsmg64FtnyPgKuqqpEKvARaygwOh8PgowW8oVBIHA4W6G5JZiDwtiWg1hLotprum5wIEQwGlVRZgVllBN2ZM2fWptNImXUyLZBpgUwLtFcLlJeX72u32w0LbFt4NMhuuYLFcgnEFtjyUdd1I1XfpaTQ2NgoMkOqm8Fiu+0OugygtZR5pmmaUlhY2FzARtd1xefzKXPmzKlpr4bMbCfTApkWyLRAOi3Qv3//wYqiGKls1wLixOOvgDcajTYDMNkutV2CL90MBN9kmcFiuy0lTVhsNx0Xw9aYbnMGWirotqTlMohG4J03b151Oo2UWSfTApkWyLRAe7XAgAEDDrLZWJ7FpKZr8DHxWoDYNE0CLIku2a1IDXxkUI2Aaz1aQTUCbrLMwKDalrTdFlwMLc6xtiXQ/U2NhWQtl5lngUBAJAZLViDz9Xg8ypQpU6raqyEz28m0QKYFMi2QTguUl5cPTQVZC2ytx1TgtaQGPhJ4qekyqJbsZiD4bknbzcnJMdNwMVinIOUSW0z7bS0DLTWARnZrgS5ZrtvtZiCtMp1GyqyTaYFMC2RaoL1aoKKi4ohUpktmS6C1/qzXyY8W4xUK/G+9V7Rdi+1a1rGWtN1k0E1H200LdFMz0MLhsEJfLhMhCLiWlstHMt0ZM2ZsbktDbtq0CVdddRVTjXHssce25au/Wnf+/Pny2jRNPPXUU3j88ce3eVtt+WIwGMTIkSNx9tlnoU+fHdvy1T90XbbriBE34fbbR2L58uUoLy/nzBtb3efkyZPx1Vdf4bLLLsMtt96C6dOm45hjjsE111yDxsZG3HLLLZg0aRL22H133Hvfffjss8/AUnf//Oc/EQgEcPvtt2OvvfbCxo0bcccdd8DpdLIYEm677TYcdtjh2Gefvbd6DOmuwO3yHM8//wL07t2b5UYxZ84cDBkyJN1NZNb7m7TArrvuekwiGUKkhYTEIJJCS8CrqmqU71NiSGa81HnJeBlsI+i63W6DMgM1XZaCtLTdrKws00oPbktArc2ga7kW8vPzRVqgL9fScslyCbyzZ8/e1Jbr+M477wjg8sbmc7vdLl/XdR3ffvstfH4f9tpzLzQ0NAgYdO7cGbvvvjsWLVoE1tTkzV1RUYHrrrsWVVXVctO/9tpruO6667Bx0ybU1taic1kZ8vLysHbtWvTdZRfMmDZNHpuaAhg3bhy23743dt55Z7lhd9hhB6xbvw5ulxv5+fn45ptvUFBQIEBis8UHBuvXr8esWbPQsWNHeX3hhRdi1KiR6FDaEb226wVO/UyA41TyPObcvFwM2mMQ6uvr8fXXXzefA4Hx++9/QK9ePbHrrrvK96ZNmyb7Ki4ulm3z/LheTU0NevTogdVr1qC0tBTb9eqF2bNnY9Gihdh//wOQnZ0NdjxsNx5nt27dMGrkKBx+xOG4/PLL8cQTT2Dw4MFyPG63W4BpwYIFLFQkwLj99tvL/k4//XTsu+++WLFiBT788EOcddZZePjhh6Vduf0ffvgBF110EZ5++mkcdthhrGkq4Erw5fQn//jHP3D3Pfdg8k8/SbtwHYLjqFGjcOSRR6Bbt+747rvvpJ132WUX2SfPjefeZ4c+WLDgF3Tr3gNNTY2YOHEi+vbtiz59+mDJkiX4Zf4v2He/feVazpg5AxvWb8Dw66/Hc88/jz322APPP/+8gPuMGTPknNjWPXr2QPmA8rb8JDPr/he2wIABA463tFw+xmIxarkCuHyekBYEaAnEsVgsaum7qaBrWcgoM1igS7ab6tutrKyUNOE2gK5IC1uVFyyma0kLlmuBYEuLGNkuGW44HLY7nU4mR2xsyzU7/fTTsHlzpQDLRx99hK5du8rXb731Vrwxdiy0SAT33nuvgMWUKVPkBiaLff311zF16lRO7YM999xTQII3Lm/u9957D0cffbRso7CwUG5AggHfJ7Dvv99+ePiRR/Dggw9i8eIlMIyo3KzPPvusbPu5556T7xEMPv/iC3jcbtx///30KwtwnnzyyeDUHsFgAGeffQ5+/PFHnHnmmXJMj44ejdGPPoo+fXaQTmDMmDEChPw+gennn6dB1zXcffc9eOedt7F02TLk5ubilptvlmOvq6tFx46d8PrrryE7O0e+z/Pwer3SLg6nE9nZWbjpxptw7bXXQlFs6Ny5C2644Qacc+65KCzIx8aNm/DQQw/hySefwv7774d77rkHN954I8jKef5ss6uvvhrTp0/H+PHj5fmVV14pndLxxx8vAH3KKafgzjvvlA7x559/FvBnG40YMQLDhg2Ta8EO8uOPP5Y24zbq6urw0ksv4b777sPKVatQXVWFJ598EpFIRMCbI5m33npL2o7F6F955RV0795dru0jjzyCZ597FhdccAHOPuscvPjiC8Jc83LzcONNN8p+uZ0dd9xR2prrcRuVmyvx+RefC5O//IrLBXhfHfOqXIuFCxciakTx2KOP4cADD2zLzzKz7n9ZC5SXl5+cDLItAG+U4Gu32y2GK4/8SwquibabHFRzuVwG3QwEX6YHW1ID7WMsdu71ehlgk6BZGi6GtoOu5VqgtEDwTQVdl8ulTJ06dUO612vz5s3Cvk477TS50cmojjvuOAFW3lx8TcAkOLzxxhsCWgRGMi6uQ0ZYVlYmrMsCxBNPPFHkCt6YBNlnnnkGhx9+BE4++SRMmDBBbnDeoARhfkbgvmnECCxZvFhY8csvv4zHH3sMWdnZWLR4ETZv2ozttttO2OKAAQNkaH3iSSfKsJs3PkFj3rx5OPXUU2V7/P4DDzyA3Jwc/PDjjwIWLpdLjpnAQhZGwJ80cWKchXfuLNsga+bnRx11FN5991288cbrGDLkQGmXTz7+GOdfcD5GjbpDQOzYYcOEjbo9HpFSyBj/8Y/z8Pzzz+Hrb77BKSefLAyTbcZjIuDeddddOOOMM/D+++/jlwW/4OF/PYzsrCz03n57kQYI6gTSc889Vxhiv379pBMcNGiQXE4C5RFHHIEXX3xRGO0VV1yBQw45REYBBO6OHTqCUYLNmzZJ21Pm4fXiNniteDwE3RdefEHWZcdCEO/YsQM++eQTAeo333pL2vHUU07B6NGjRTJg2xQVFclv4cQTT8LYsWOx4459hPVff/11OProYzBmzCvYbbfd8dXXX0kHxXM788yzMHnyT9IZ8VjYkbbHsnDJYjQ0xms6xUwDhhmlphUvpRqLNY+GrH3FeDvKf0DMZvsVyxHWY1NgGgbCwUY01tchFAwhZhiybf6ZMOBSYjAMHRED0Ew7VNUFuxofEcp2Y0BU1xHVdMCuQFHsMI0oolEdMTMGVbFBVRVk+f3IzfLDDgN2mHDa7XA4nLCrTih2BxTFIY82RYVNVWFEDRh6BBE9Al3ThJxwu0bMjFeOtcVgxmLSvuGoAVVV0alLZ9g8OYghJueaOHV5lKaw/pcPbGzExDnEv8Fzdrpc2HnHnWW0me5SUVFxGkGVfzabrZnpJt4j4EYTQPwr0E1mu6ZpRpMdDWS6BF3KCwTd1IBadXW1+Hep67YCus2XyHqyRaZr+XNbcy1YoGsF0PjocDjs06ZNW59uQ/HmJiMlqJFl8fkLL7wgsgGHlY899piwQIIBb3ayKn4+e/Ys2O0qjjjicOTl5eNf//qXsF0yLd6w11x7rQA5QZagQ5Zz1JFHCiARiAjQBA0B3SlTcMutt8mwlsyWgDj64YcFjHbuuzPGfTNOwPvmW27GVVdeJaB70kknCbu9+uqrZLhMWYLDch4vwYIgxuE9h8cEAQ6HZ86aifvvuw/Tp8/Ao48+KuzxsKFDMWXqVHz55ZcYMmQwZs2aLQyTzJjHzyE/Qfb777/HOeecI4yfIDx06FAM3G0gcrNz8OA//ynASEAlILGtCNz77LOPsMonnngcN9xwo0gA3AZBl9IMj5GSBAGSLJQLOyB2RhMmfIuhhw7F4UccIR3Y8OHDZQRCcBx62GE468wzMfz64aiqqUb/fv1klLFq1Srk5ObA4/bg0KFDYVcUAd0PPvhAQPfwww8XQNW0CL77/oe4FvzWWzj44IPlOY/v6WeekWOhZMAO+Yfvv8ePEyfhwIOG4OepP0uHQLbLTphATKZPWYrsmpLTl19+gVtuuVXO7eKLLxbpaOTI26FFdDz3fPuA7ouvv4blK1cJYBCQotEITENPgK4JRSQoG6eXghnH4TgemzGY8iQxuLQRH+1QbAr0QC1qN67FxnVrEGhogqFrMPkX1aCqOuxmGE1hoEkHYg4vvL4skXW4OcM0oOk6woGg7NPpdsNms0OLhKFrYR4JPA4FXrcb3TqXoSjbD9UMw62Y8Luc8Lh9cLp9cLl8UF1eOJx+2J1e2J0exEwTkWAjmgL1IvdEIgEEQ2FEdF06AZ6qCRN6NIomzUDIMLDHXnugqHd/RGOK7DveBvGGIDJZr/leLGbG//hJzCbgTbkrJycPZ59+NvJyc9OFEgwcOPBMC3STgZfMloCb+Gtmunyd0HR/Izkk+Xet5AkJrLEmg+XdpX2MhXDcbvevJAYecKIWQ7JlbItpwM31c7cEupaOyynTLdCNRCJ2gu6MGTPWpdtS1PwIts888yw++OB9YTvUSqmlnn/++cKgOBTm+2R/ZJ5kh6MfGS3MZdiwY5CXn48H7n9AQI9ywU033ohnnn0Wp55yKsaNHydgTUCmJknWSWY2d+5cfPXV17jnnrsFaDdv3oTHHntcWOOyZctE6rj4kouxcsVKbNq4EatWrxbg4THV1dbi1NNOk+BUdXW1ABnBlQGmu+++W96j5nvzzTfLtgio/CE98OCDGPvGWKxYsVz2yfU5FKbuO3PmTDk2vuaQnT8+AiZZPAGa2vZ5550nw/3nnn1OQIjbu+XmW1BSUiIMg99n8Iusmwz0gAMOEG2bcsJpp52KY489TnTxzz7/XCSbSy+7FN+O+xbDjh0m58WF8gzlBA77yczPPvts6Tx4TtS2ydIvueQS6Qyqq2uw8847CVPnNaI+XFJSLMyN7V1VVSXyADuJcDgsx0RZgqCfk5Mj1/m1117FPvvsK+3Ez7OysqRdOVLgdSsuKhZWLkD64APSAZPdn3XW2bj22mvQuUsXLFywQJj5brvtJh3OoYceKiOf5597DjW1tQLePAaCfnssjzzzHJYsXQabAhi6Liw1JmyXrDUGU+4gJQGyCbA1YsIOCWJCEmOATVGg2lU4Yhr0xs1oqt6MQGMTdE2HEQ3D1DSodgMKQmgMBRDQVSiObGRn5UFRbYgacYZJqSqiaSDvdbo98vshCJIxKrEY7DYb7EoM2V4fOhYXwQEDiqHBrRrwOhxwuTxwuX3wuHzCMJ3ubCgOF1SnF6rTiagWRjjQgKbAv0G3KRhCIKJBgSnylmboiEZN1IZ1dO7RA7sM2gcxp0dYcBxcLdYbi7cLOx6+LyAc74ziAGwgGjWQk52LU048GTnZOWlfsvLy8nMs0FUURaQES2KwQNcC4ITOK0CcCLQJw+VrAi4lBiugxueUF8h4k10M/zHQZQaa5VqwQHfWrFlr022pX375BVnZWehc1hlNTU1YvHixBFg41KW2+e34CSgsKhTWtmnzJmE+xcUl2GfvfQSACc4EHIIcAYrssfd226EpEJDPCDIchhKIevfeXtgs3yPDI5MmKJC5dunSRQIxHEJTB6Se26lTJxkqki1TKiA75g1P0H/yySdQUlIqWiaZ4kEHHSTgxGE3AcT6PgNW7DhKioux1957iy7KQBQDYZRGCDDcP4+RQMXvEow4tOfQmgu/w2NmYG3dunWyLtuNgT92HvwOv8t98tj5XT7yHAl8lGl4/mRGHKpP+PZbOQ8GpFavWi0s3Ara8SYmw95vv/0kWEbmu3TpUpFVeF148/A9Hjf3w/PjdvlHYKUURABmu1GOofzC0Qu3S1CmhMI2nzp1ihzLHnsMag6csuOpqamWkUuvXr2kMyajZTsQUNkJcBtktLxeP/zwPbSIhty8POkE/H6/MOqfJk9Gl86d5TfEgB2Bmd+JM9Dfv9xy74OYu2AhHHYFZtSAmZAByG5tMXI7GVQ3MzqTIGOYiBpGHIRI9biu3Q633Qa3GQKC1dCCDdAjZK0aotEw7DEdqi2CQKgRTboNppqN7Ow8eAmEUQNR04QRo+wQle05HZQcFGgEbUOHQiYtn5iAaaAgLw8F2dlQzCjUmAaXGoNHtcPr8cHtdMPt9MnvwuX2Q3XH2a7i8giLj4aaEAo0IBisRzgSRn1TCI3hiEgaNhvBMgbNMBDUonBk52O3/YfAn1cEIwGmPG+bMP+4xhAfBSSANjHHjbxnxhA1o8jOysFJx52EnOzstC/YwIEDz7OCZpZua2m4SUyX4CrMNvk9S1awHik5WEVwmBqsaVqzhYzuBVrH2gN0k3+Rv8pEa6nAjcV0CboE24RzQQJpbQHdtFv0L7QiA2nXX3+9sFNLh7WCf3+hw9zmQ2Gn8O348bj5llviQ9htWNh5/euhh3D/Aw+Inv13Wi65fgSmzZoDl8MZZ2fC3OJAqkARmZLKrYwnEyBrECDJiONCKBS7CpfdDp9Nh9cMIKbXy+hD0zi81qEgDI9NQyBYjwYNiNqz4PPniURA/ViP6ogSvG3s8GxQ7Q6oqgNGVIemhYVRk3XbTFM0WMVmorSkBF6nC/aYAbfdhEcF3A4VHqcLXpcbHo8bquKBy+uHy5sdB16XB4YBmGS7oQaEmmoRDDUhEA6jMRSRP9k+TGimCc0wodmd2GXQvijruR143tIBSUeTArYiucQB25pajKvrpoGsrGycMOyENoFueXn5hRbDTWG8wnoJsjRFpcgNwnZbAl2L7Vr1GCzgtQrhEHxrampE07WCaSlJEluVF1qtKlZfXy/2MKvATbI/1+Px2Ml0nU4n8+tE0509e/aav9NN1tK5kNWRgVJXTMf7+t/WHuxYyJQti1xbj5+6K0HGcly09ft/5fXPuewaTJk+WzqTOKclY4sDrWi0tDwyYCaMzowPn4XlxuUFrkeW7FVtyLaF4YwFENVDCIWjiOgGVGjId2mIao2oatIRiJGB5sLr8ch3Ccp0ZFDCsDH4pSpQlXhQzYhSB9aFfZPdEqAJik6XQ0ZCqs0GFSb8qg0eB+BzOuB2uOBxu+ByOOB2xQHX6fXD4cqC4nACihoPyoUaEWmqRyBQh0A4iLqwhsYgg2wUmg0YRgyaaSBk2tCtXzn69EvY9ERJsDTdONOXf+ysBIxF6Raxl6sRdP1ZWTj+mOORnZU+062oqLgkKVhmgSyDZ78C3QT4UlZI1noFePlZIkW4WWIg401IDpIWbFnHCLqss2tJDsnWsXQ13VbnQiPocpZfaw40gm6yP5eAawXRdF23z507d/Vf+abJHFumBX5PC5x5ydWYMm2OSCtECzJKi93SNUDQFTA2Y8L0CLwiAcQMGWJT5XArCrLUGPz2MGzRECJaBOEInRA6SrMM5DpDqGkIYUOTG6YjB16PW6QLAjelA8o1DJbZ6TxQ1ASLjAOsacYdBgK6oqUa8Hh9yMr2w2bG4LCZyGZgzanA72QgzQWnqgro+n3ZUJ0+OL1ZcHmyYXe4RdeNmTq0UBC6BNTIdgOoC2loiuhoCmvCvG2GiYhhSjAtv3tv7DpoX3FGCJtNdEwxCg42Am4ciOM6bhxs49ID5RKCbjaGHX1sm0C3vLz8soSOmwyyFuiylxJQJdtNaLktgq6l8VpM10oLTvbrWtYxSgwtJUn8oaBrAa6qqvZoNKrwcerUqX9p0OVFZpCGjglqxVzoRGCiwaWXXpr2/cjgDJMyqDf+Gcv8efPQrXt3fPLpJ/JjpIPh9y5z583DuG++EYdCusuKlSuEcVHD5rJ+/TqEwxFxXNCORy03nYXBOdrHzj7rbBkxtGWhm4TaMjMB/2z54oyLCbozRQeNjwTig0SbYhMnAh8t3ZLOAnkhDDceQeN3suwxZKs6XIjA1CMIJqSFPJ+B7Qp1IBrB8lo7KsM+OBzx/cSH4QTWuExBiYKSgmKzx4FdgnRx/ZYgT2lB4XqqLa7VOl2wxSgrKPA7FPicdmS5VHnf5VDhd7uxl5ASAAAgAElEQVTFyUDXgtOTBTcB2E03g0vcBTpdC021CDXVIBBsQn0wgkYB3SiCmgbFiEI3TASiBrwlZRiwz2B4fX7pICznAo9TmC2BlxjLYKC8ZwXY2FRxpnv0kQTdrLR/FhUVFVeQ7FsuhQTDbRVsLfC1tF1qvZbUkGwjS/h2RdOlxGBN52MVwPnDQZdFbqykCKvADVmuBbqKoqjTpk2jnyathUEVpo4yUMTgyOrVq1FW1gn5+QUSOGGvRw8qAyQERQ7lGRji+tRUeeMzKLV2zRp06doV6zdsgNvlQigUlN96QWGhpK5yu/379xd2wh8BLV8MpNFaxYAUXQNMZWWEnnaqysrNGDhwN7mhGTRiUIfBJAZrGCzj9uh9PfOsMwU0uKxetUoSAphZRgCixYZeVAa6CPA8V26Hgaui4iLxYzJwyCAQ/ZM8dt5YPB9mXqlOB3bt31+2TbfDYUMPE8fBd99/B6/bi7PPOUuCg7TXMQjJX3H3Hj0k+MTtsENg4M1BBuP3y3MeBwNjTJJg4gV9rHQK0HLFoAXbkNuiS4GuBLYvj59BSgYQuV2eN7Ve2u24bdq2Vq5cBSa50D3CJBBq3fwunR/Lli+XNmEig7WwjZcsWYzbbrsdb775JlxOJ9asXSvXgmBMdwOPmVlozEZL1pbpBBl8wAHigWbKMoNkf+ZyxoVXCOg6nZ44yBJ4KScoNnFuJMRcmLFoImrPIBKPMC7xuWxArhqFX40A0bDY2YJhDT6HiR3KTBR7IlhXCyyt9SACj3xXpImErZXbYFCQlslmVk0ZQwCXQEbwpY4bdy743Ar8PjcadQV204CHAOtU4XMq8LlUeBwO+XPzuccft4+5yXT9cNGaRtCNxaCHw9ADdQg31qApSF03grqwjqBmoCEYTkgoMYS0KJScfPTfdwhy8wvickLCrCucV5gvjWbxdomfW0J2aGa6WTjqiGFtBd2rUjy5yYDbzHKTwFgYb0ugmxxQSwZdq+Qj/bp/COgmZ6JRXmhsbJRZIloDXU3T7ATftoAubVpPP/O0REEZQScwMaf/6GOOEUsVlxE33YTNlZWSFMEf9oP3PyAmeqbLUqdiJhQBgH7WkaNGYfvevfH555/LzUsLFb2rdDfQD0pAoKWGEXq6Bgga9H7mFxTgs08/FQChvzMYCuKYo4/BqaedigsvvEhsYqwZMHLkKFmf1io6A8h2mZ1GYKKLgWDGpAV2DDy+e+69B8cde6zY0a6/fjiWLVsq+2cgjqxwzty52GH77cUbS7bJjmfgwIH44osv5IYaefvtkpBAJs5H/rk9bnz5+Zfw+3046OCDsN122+Pxxx8TNwT/mH3GH/H/XXMNVq5YIYC59957i4WNzJDWM9qMvF6/WMLoYyXAOlQVY998E3fffRfGjRsvwMfnTz7xpATE3nxzrDBa+m65sIOiXY0OhNraGmG49BHzmtA5Qpvf7bfdJmBK5wc9zARP2t/YxgQJvqYljla7yqoq7LXnntIxslM6YP/BGDVypDB7XidrYWdMT3JUj+KYYcdIFt+fuZxx/mWY8vN0uGjcV+yw2dQE4MbBNx4XopQQN/2LZ5dBLdq3FBv8thhyVA0uhMWlEAhGEDN09C6xYfsOUQQCGuZtdKJa88FEnMXGky+4fbtY1ex2JQ66CrksA2ZkjEYCcCVCBUWJwaHY0SUX8HidWFGjQLXF4FXt8LudIi94nHZ4HXZ5z+VywOPKgt3phsvlhduXJdqu3e2P+4EjIURDDYg01QlRCkbCqAlHENJMNIV0BCOaSC1h2ujcfvTdezCKO3T6d4chFrG4H5fAa4jr4d+JEaLv8n3ThC/Lj6MOPwZZ/vSZbnl5+f8lJ0BY2m0yyFJisBhuqsxgvSbgtpChZliZaVbVsf8Y6FryAjPRCLpkujNmzFiZ7k3AgiqLFi4SUGDaJlkUbUZkRrwpyY7I8jiUJtNiLQCa4QlKtIZ17dZNEgN4sxMMmPBAZsThJ5+TBTLLi1lqBGYyuJ49e4oXtUvnLpKQcMlllwoITJk8RQI/xSUlOOuMM8X3W1hcKCm2I2+7HUcdfZTYysiwyQy5zZtHjBDPLn2iBF+m0HL7PHaCOhk0JQwCHb2vZNNk2aeccio2bdooTJ7v3XTTTZIGzHTWBx/8pwzZ+++6K4468ijxnfI8mNH1f//3fwLWjU2NOPLII3HXnXdJSvP3P/wgnRI7GXpuCZhkkazpQIZ+0EEH4qKLLpZ6C2TXt99+G4466mhpo1dffU0yupgtRg8uPa7cx5133oWNmzZi44YNIsfwfXaMvA48bmaI8aYn6C1fthxnnHmG2MzoDeZ2Szt0EA8tj//ll17GxEkTpTNiuxUWFODwI4/A9dddL5lybD+OXshcL73sMnz15Zfotd12wui4n+SFnSsTZNjhTPxxovwWkll0ur+9bV3vdILu1Olwu5yAnYCrxhlugsnKdpMAl0yYtiqyOpeiINuuw6+EYTNCkugRDEVQ4DNQ0QPCfueujmJFQw5ingI4nF7U1VRCiVGmINjapHN0Oh1wJDLSRN9NBO0kgy1mwh6LiavBZVewW1cT9ZqKXzarcComfEwjdzngdSkCuC7a1lQFPrcLbpcPDhflBQbSfHB6vLB7ssSXEWNmWqAeGtluKISQFkZjRJOAWjBsoDGkgZqtFjWg2x3YcdAB6NSte1xGSHh1RUZotoyR7SbYOXlvYh1KMn5/Fo447Kg2ge6AAQOusTLOLP02AcLCeFPBtiXQtYJpFtO1PLt0MCSDbkNDg8yjxmAa04FTazBss6abDtNNDaLZ7XYmR6QNukwDra+rwx6DBskwk+yWYMJhMIf2HCJbaaYcltN/SvAhM2OyBFkPweTDDz+Qm52gQ6bITCS+JkjTS0tA5A+clbLIzgi63PYRRx6BQw85FJdceimmTJ4snl9+nwyQ+6FMQIZMhkgvbkFhARrqG6Qew4FDhuCSSy7G6aefIdlYTB3+Zvw4ycgi0NJTOnr0I5LKS3bMpAB6dgluu+zSDxMn/iggziy7q66+Cq+8/Ir4jHnMTGhgUgVBjKBGeWXooYdi+A03yOelJaU4dOihwvJ33bW/eDN5nvTrMrOLzgN+l+3E8+T7BPbd99gdTQ1NuPf++zB4//1x9jlny6jg88+/wL777CsdCzu/+fPn4dZbb8PEH39EIBjEk089iUdHPyqeWXaCvEGY9cWFLHXZ0mU47fTTZN+8juywCAaUYthJUoe86OKLJauNIExGznY46+yzccLxx0uqcO/e22HatOlyXXl9mhqb8Ohjj0o2IYHLYrtME6d3mtdi/br1IqdYxXq2FUjb8r3TzrsEk3+eAQ/dCwxiEXgpM4h6EAfHZiuQMOH4a3JSn2Iix67BjRAMPYxgMJ411qezgr5lJjZUBfDzCmBTrAR5ZX1Eb62uXC8sWYbpdC5EIwLqdlA+AOy2eJov5QRVicn7TjslCDu6F8Swe/cIfl7twrIaB1z2GPxON/xOO/weO3wOO5wK4Cb79bjhdLoEdB0uP2yqFx6/H3aPT7YV1SLQGxughRoQ1cMIaxGEdA31IV2CaoFIVDLjxENst6P3wL3QpffOcvKWrtsMviS1/JeQFkTXTUgQArq+LBw29Ig2gW5FRcV1iUy0FmUFC2RVVRVZIRWELT3X4XCI5EDATQVdyza2JdDl9Z8+fbrlg/vNVOzJacC/cS+0BLrJNReSM9HIdOlcaCvo3nDjjaitqZHEgddfe02yxngzXnDhBXj/vfdF69xj0B747LPP0XfnnTH1559xwP4HYM3aNQLGBClWEyOL9fp8mD1rlrAsq9wg5QoORXfaaSdhi5QaOPRlZtS0RCoptzugfAC++PwLnHDC8QIiBCuny43TTztNjolmfaYYc7hNuYHGfvpZn3vuWQHdL778UlJXmUBAvZLHcOstt6BHz54CCpQurr7m/yQDiQB91NFHSz0FZkm99+67uO766yU9mbo1Ab+K+u+6dZJVRqZnRKMiLXTs1AmBpgB6b99b2D87mQHl5YiEw8KkWbSGHQ47LAJ6h44d8fRTT6G4qEiiwwRFfocdDzXoy6+4QkCcQ/5+/fpLhh6BjjnvPA8C/quvvirnztoUPE7a5QiMBD4GwJj2zD+e89tvv4O33npT2vfggw/Cx598gk4dO4lOzNEH254yA9OhOUqhTENdnUyXwMngGKumscYCgX/27DnNRYvYQVNL5yiIbcIRDWWic889B8OH39AW3Pxd6xJ0f/p5Brwul9QqiNGtkKipQHduzEZAJNbw/YTmy0JFthiy7BHk2CJQ6FiIhBEIhJDlNbDHdgryPBFMXdCEBbXZqEIhigoZXGTyBVOLGaBTpDN1ud0iLRCcuJ+wpqG+tgaRSEiG57SFeWwR7FIMHLBDCLFwAz5bXIjNQTucdhu8LidynAycqfDSp6vSOmaXWIhDdcDh8EBxemB3+uDLyobi9sKmOMSrGw00IBJqlPTkaFRDiPsO6ailfSykS5YapUJTsaNr/93QY6ddhZ1b7FYCjGS1CW/zvzVeK3ONpxCVzMShhxwujDfdpby8fHgys7W0WovlJjHbrYIumS7/UkGXlrHkdOCWmC6Pd0uFb9ICXZZz5EwRrDKWCrrJTJc+3baCLjOlyCYJoFLar08fSeUkMyP74c3KITs1Uw7rmSVGtkQAZbYRwY8gzWEph80Ek+7dusmwmIEwXjwOlZnBRcbEQA0X7oOBJYIywYzHwP0TqAgo9OCyVgMDUx999CGWLVsuaaoEb26PtQbKOnWS8pDUYclEebwMulHTZUEdghm3S6cB02Vfe/11SWsc/ehoYfQERn7u9/kEnLlPHiMTCwhQlDp4bla22PRp0yRQx0AbwaukuASzZs+S1FjemGS0ZKHvvP2O+DgpY5BmEdx5s/KP23rr7beRn5cn+jb3QxDlMRP4eP5kj198+YW0LVkq60oQDNm2BEZqrmx7dhi8btTLx48bjx367IBgMITddhso0grPef78XzBr9mwJfDGDjQt1b0oq1La5TbJnKX+ZmyvXiyyYrJwsmYyf19bt9qB//36S0suOlkWSKCnwM0ocf5aDhMd/6nmXYIqArluKwtDHSjdHPOGN7gTatBQJYokAK9SXWq6BXHsY3lgonlobCsE0wti+TMEuXaKorAphwi9hrNcK0WDPxr13jkJeXo7ILqtXr5GOj78ZgtqChQtFzaBMEzVMLFm6VCQfLsx8i4RCOLBzHQ7pWYnlG2z4bn0hakNx0HW7HMh1OpBF0HUSdG3Ictkl2YNOBWa2KSolBp94dhW6J1QHc55hhJqgRZpgaGFxXehRQ0C3OhxBbVBHIKzHM+piQMl2O6HbzgPhdDkTbJ+Sh9Ue8cw0CadZxYCsWhVGVDTdoQcTdP3pYi5//+x5f8Ny7Xb7b0C2JanBci8kJ0vILJemGbXkhS2BLg80tcxjS3OmtTvoUtOdOXPmirRb6n9kRTI02tEY3CO4UCMl4PzZy/c/fI8RN42Q3PwB/fvj0ccea07D/bOPpbX9MWhIjZ2VwoYc+NcrRn7aeZdiyrTp8Lo9cTBiFhpBl0P8RCUxPlppx2SpdgFcHblKEKoeRojeVj2EjnkGBvSIIdulYdIvAcxeq6Au6semkB2ffvoBevXsCS0akQ6GgSbiUzzrjAkShlT+qqmplREAOzOSFAZ4a2rqEa1ajL3s36MhouL7tfmoDdvgVBV4XA7kuBzIoq7LQFoCdN2UFhxOOB1uwO4U0PX5sqG4vBLUjVGrDTdBDwcRi9IiyEBgFI2RqOi61QENgXBU2K9mxuAv7oyi3uVweXwsfCaMV7UzG88GO9tEqqGx3eI2urj9jt7mqMgKhxw0tK2ge2OSF7fZlZAMugTbxB8/53N5TCRFNEsOye6FvzToUl6geyEDui3DCVka2TSlCga6/lMLWTrZE0cVrJXwV1vI6FhwiLr+tqYh/5HndMZ5l2HK9BnifbXZWUkrARg2u6QB06YbJ7d8P87o/IqJPDUCXywIMxIWi1i2N4JdusbQqzSCDZs1fD0ziCotF2GbCytrDfzw4wR06tiRRFpqPFjiYJxRU8NlsoSQaAEvqXpmREUiUBUV3437HGvHssSmis+W5qI+DHicTIJQBXTj8oJdpAVqvJQdmE7sYNlI1mLwZsHt9cLp9kNRHaLLa0FWQAsjpmuSbqwZ9BjraAhFURXU0RiiZzcCLWbA4SuGUrKjeH0JsCwtSe3ZwUcHS0qq8ed2SCyFAUKHGgfenOwsHHLwoW0F3Zssx4IlM1jabbLEkMxyk7y6Opmu9ToxZ5q4GLiQ6brd7mhrTJd1dZkO/KczXYIume7s2bOX/5E/+sy2My3wn2yBM+lemDETLoKuVR+XVi5miElgK15/wcq4ctpsyHdEkaeG4aCWG45AsUWwfScDfcoicCsaJs3TMGmJDldOKYK6giXVGj785F107FyCUDiEgqxCuFQmKcShl5lv9KJ76C5Q7aL5s4NauGChfF5QUITN61dg1hPDYDOBTxZloSlig5tpvy5VkiL8LoIuM9OcyHM74HLa4VSdcKhOuNwEW6+wXbfXD8XulKQLPRKUwB90TVh2SAJqUdQGaR+jgyGeKKGbUdicudByesN0+gGy2YQEo9DupiqSBafa7cJ+nXRRuOjKsAvwFubn4rhjjmyTT7e8vHxEMtNNsYoJw00C4V+9Jpt1OBzNvt3kWgz/UdC1Zv9NrqOb6l74q4Hu8hXL8eknn+DSSy9LizXRXUCXw7Zme9FKRj3aqhCWLjgwuEa5gVppTk4u9tgjfcM/kzDGjn1TrFjUbZn8MP7bb3H2WWf9LiZL0KCVbN9992vOPkv3fJLXYx0HscqdeKIUhk9dGEhkph2tbVyo01Inbst8eW+OfRM77bxTs2a/LceZ7nfOvOgKTJ0+Cy53vJBPnHjGQZdSgoNe3UR1LWahZatAsYM2sQgMLYSoHkFZgY6dO0dQnBvCpsoYPp8Rwqo6NwoLS1AT1LFwcwQfffIeOnfpgMq6SnQs7AiPwyvbpRa+aMFCLF2yFL132B7ffP21xD0Yp9hp551RXFIMxBSsW7UUEx86Ek5E8dF8NwJ6PFjmcTuas9Ho0/U7Hcj10EIWZ7oepxsecTB4oHq9UFQCOxkwcVdHNBxGLBpGJKIhRJ+uHkVdKIzqUFQYb0hKU+qAw4egrxei7mzY2BuJ9EJmbpday5JQIh0I3+R5EYjjjLi0KB8Xn3sS8nLTHxGWl5ff3JJFrDWgtaQG1mBI1XiTma4lLyRmC/5VXV0rkPaHMd0/CnQJONSG6G/ljU7QYMCHAMLpXti3Ewhp8ud6/Jzl/Fg1iYEoBq+okxK0OIRnj8+AA4MyMkvDv/6Fl15+WYb2/D5LI1qFXKix0owdDAQEWK695lo0NDaIG4IBLRYw6dyls/xguB9mxHE/DD5xewzsSRnK+no0NTaKBY1BsuOOPU6+w2w4rkc3BI+HgTv+2ELBoLzH42BQkHa0a669Bl9+8aU4Amgx47Y5/GcWGxeev7WwPXg8TETgkJLAyEAYtT8GHBnUo+uCbUEjO4+bQS9r4fCdx8ZgGT9n4I1WOKuADwNybBsWVGeyBY+PC4N9HP5TIuGQkMFIBvF4LvTv8jlBVpItHA5s3LBRssouuvgi8d7y3Lk/XmtrLrxhxxwjlkHa+hgkZYbcTz/9JEE+7o/bs6QGq0Yv98/tUybhsbK9ODEoZ4vgUlVdLTNY9OzVU+rTMtApv6fqajlHHgO/x2vHYA2Pm+1cVtYZqmqX7fK3WJCfDzuDZUnLWRdfhSnTZ8JFn24CdBk0UyRJghJDPHWM9XO9NhNFLhMFDg0OIyRBpnyfhj6dwijLDwKKgZmLDIyfq8FwFCAvLxuV9REsrNbw/ntvS0aiNVOD1KSlpGCamPLTZKxds1ayFtkWP09hoLNY7gcGcTUtCrti4Is7hyLXoeO92TY0aqpMO+V1u+BzMUGCbNchoJvlVOF2xoNpHrcXPgFdl7gYGFSjY0J1KMJ2zXBYircHIyzSo4m8QNdCtVjHyHSjMKNRQHWiwd0FmisvHkjjKEB1wi4zUygJAI7X1aUTg7V0GXhkwkRpcT5GXMWpp9IvYj5gwABmUyXXWmjWbJO03F+x3YSW28x6rSAaH2kdSw6kWXV1rVmCk0s8WjNItLu80BroWnV0LU23LfICgYIJEfwhcVoVAhTnydq+9/aSQUXjPIGKN8ELL7woPlcWvi4sLJAsL0a3GZRiIXCC60MP/0sKjzP6TSsSfZ+0KJ144glSAJyeU1q7OIMBFyYSzJ4zBw319bh95O2YN2ee3OQsEk6fKm9szjXG6PC999wjwEk/LK1njLgz04rZZbRLsfNYtWo1Xn11jHiNeVNfcuklAiADKypw1113S6FxRuUJXMxmY91aWq/ojKA3lSAwbtw3sl/OcMuI//AbhsvQ7L777hXPL28sAir9vV26dJZZIbj/Ky6/Ah9+9KHYtdjZ0JHw0EP/RENjI3p07yEJBXQ90DFy4UUXoramVry81NborKiqrBJvMj3DZ55xpgRk+EcWzXnW6AC56MILpYNh9h3Tb5mswag503/pK6aNjt9hdhq9yuefdz6aAk3Nc8TRWsZ2YfF6q87F8ccfJzNm8JyZlcdOiJ5pTqF0ztnnoLqmWhJmyOZYMJ7gyLbi74av2QnzN8JtE7j5OUGYgH0EPd+9emLJkqWyjZtG3CQZjswsZC1ier/pdaYlcerPUyQb8qSTTpb2ZQdGFp6TMnvBWZfEQddNPTxRxlGJ2WTIzz+CC2HXHjOR7zBR4okiGyx2HoJH1dCrVEfnwnq4HCE0Bu34YZaOGasBX26xJFxUN+lYVBPF62Newu677QZdZqX49xKfAieGr7/6BpsrN+Okk0/C4488ioiuoWuXrtht4ECZ0SM3Nxuf33EUilwhfDjbQG3EIcVtfKyxwECaJ67r+lTKDWS6DpEfCMwep1cCYA7WYlCdUtxcofgqtRfD0CMRRLR4Nl2Ys0aEI6gORERiIPOVVGSbilpnB0ScBXFtm23CWhFqIpnEqluRVOjc8vQWF+bhtuvPBx/TXSoqKgR0kyWGViQFAdlUhpuckfZfBbp2u12dM2fOsnQb6tprr8Onn34iNzuDSwSzQw89BJ988qlkTzGSTQDlvGOcnoYeVM4mQCZFwOJNSosXU0mpbTFDidviTUOAGT9+nIASrVBMJ6UFqt8u/ZqnpyFwDB48BHl5ubIdZsaRFdEKRl8qOwVasQhU555zLjZu3oi62nq88UY86+q+++6XYTBBjjc9mSHBlIW733rzTdx2+0i89/67OOP0M2QuL05EyZuciRKsKUHfLKPO3C9BhOdH0CdgsjPhjc9i6UwgUR2qAC0ZKhM4COSFRUUC8Mx4I5DTV0uvMDP0CEz0s7JtCIKvjBkjNzElDCaOEKhY7J1p0+zseB5WR8Ah/vDh1+OySy+XojT0C/MasL3pI2ZUne0plbZgk2Ni/QRa3ziSIEulvY7MkttlB8pOkGnGp516qjBsJpbQx8rjJ6snQ+Px8rjJ4rnQYseEDXqxOfrhH8GaoM0OjzN2sDO78sorZL41dqZffvWVzCF3/nnniU+ZIE62zWmTyIaPPPIomZXjwQcfwJVXXi2zanCERObNjumuu+/CbbfeJm3BRIzUYN55V1yHiVOmyvnGmW6i0A0j8iyxyBq3sRj8agylnigKVQ2qGYHLEUG3Ih1d8xvhdjXAMIENlQq+nhHBhoBfmDhdAtVNGpY0KLj/3ruwe0WFSAqFxUWJMpLxO4sk5YP3PpDpkXr06IkxL78soyyOzgb0H4BFSxajc1lHfHnviejgCOCzX0JYUwcBXL/PH2e7bif8HhW+RC0Gv9sFj4Auq4654XLGa+tyNgqyXjJ+qgS0i0miBDXdcAhNYU4lRJZL61gMTZqWqOerokYpRtBB4Iyn+7JID/8EXJtrEZPlxnVqSg+mEUNJSQHuHHFxW0H31uRKYinPLdcCme5/L+gmZv+V6mKso5tIjmgT6E74bgKeePwJ8XXyJuXNQU2U8kG3rl0FnAgQBCcWY+FU6kwiYLYXgebV116TLDXeQD98/4N4dVkjYEBiyu1vv50g07rc/8D9eObpZ2SuMfpXOacah2oEE4IgGSxvbIIzbzKf1yt1EQgalBdYUOfxx55Ax04d8cGHH+CG4Tc0Z101cohbV4tPP/lUiuiMHDUSxw47Fk88/jjeefddYecEEmptc+fMlWmGHnv8cdkHh+5cmMpMVk/mTtBiZ8DjoozAojnbbdcL3bt3w5VXXiXHTSClhMDzvf/e+3H1NVdLYGXEiJvFs8oEDzJesk8CCZk0OwW2LduHdiwCNhd2YBxys6Mgc6UPmENuAiA7tvvvu1+sW2xnbpdtut9++0pHxI6N140gysLnw447TiLut952m6RZcwJJjibYgVI24PmxPfj62Wefk3RWgjHlC3pvyWaPPOooKZSzbt16nHTSiQKkPA4yVwL1TTeNkPNgh0Sg4u+BWW6sX8FEGCbOMIV5/Lhxoq3z+PhdjqS4Dr9LlksfNa8LXRycc6+goBATJ03CdddeK785djwtLVfdfC++m/gjYlFNGCddBHHgtUmUn9fHo9hQ5Iqi1GXAgzBcioYuhVF0LW5AlqsOpqEhElWxZCUwfp4BXcmFxxsvFUlNd16NiWeeGo2hBx+Cxob6eNAuUXk2UQERy5cuE42cv4Py8oFYvmwpwpGI+Jw3bapE165lePHq/dHJHsTElWHMWRuG2+FAXnaO/PY8BF03rWNxmcHjsCMrUY3M6XAI8Hq8frh9PvHq0l1AWxzP26RdjNMERSJoDMYLmtdFjGaJgYyYzLjKyEOjkidygsQX2UZ0fHAyTqkzbMJkpE+0XUoLkFFRh9Ii3Hf71Sgp+rcktjUiV1FR0SLoMqCWLC+kPk/NTrNSgf+S8kJ7gDyj3a8AACAASURBVO6tt90qs+pSI+Vog/pbSWmpWIao9b08ZoywEhZ+YcWw9WvXIScvR8z4BN0P3n8fvXfYAT9PnSqvyU64PpkgFxZlueqqKzFs2LESaOAQ1pqllj8AMkoyWy5kiAQfapNML+7evQfmz52L8oEVMkV8JBySObd4ozJVlsDI6X84XxeZNRMbOF06GTMBjwkFDG4dcvDBwr4oD5AZcx0CGgHDSqUly9tvv/0lE63Pjn0wcGAFrrvuejkPZoYRYLg/piOT0ZIdsmoaOyXWSyBIcLbgh/75kAATteFjhg2TiSS5PwIadWoyas6gy4I21IirqqvQq2cvkWdYZOiKyy8X6YDHZaUof/zRxxg8ZLBkprF9u3TtgjWr10iiBDtJjlA4OeWsOXNw+GGHybbYSZL1s17DTjvtjB9//AEXXHAhJk2aKG3MTuzbCROEKTPNOl5drkzkFXZALBa09977yDTs1HPJ/gms7EB43pQUWJyI0g7X5wiA89sx/Zi1GKirM7DGEcgZp5+Oxx9/QoJs3C7X46iCncL8X+aLDML1eP3Yjux833n7bcycNavF+3zkQ8/jx5+moKmhGqFgoxSbEY9uovgNExDyXUBHVxS5qgaHTUNZno4eJY3I9VUDsSB03Y6wpmL6Qht+XqHA4cqRkRpH4TUhHXNqbDjz0nux936HIS+blcEgiQ1M83WpJuxKFNl+r8yhpoUjyM7OQm1djfBuMlUtYqCxqQlPX7oXyhxBLNysY8KiJgS1GMoKs2RCUxbs8SacDNluJ3xOVRgwf2ucTcLJZAnVBbfHL5XGWFdXkj6YQRvTZKYLTt0TpmUsGEZtOIrqcBQ1wShMXRfr2oawC9XIhSJarsyrIUyXzy0dJkbvbmIqJc58HNUNlJYUbgvo3pZsEbOebyvospi5lZVmGAY1Xpkr7T+q6bYH6NIzykIt1AWpz9H0TU2UbI/Mi1F4Zj5N/uknCWoEQyFhKB1KS3HhRRcJ0yPTYRCMYEHAO+zww6Q2ARfezGS3vDFZdIXFonljkpFyGTJ4MDqVlaFnz16STsr12XsTkAnYBAIeC4e/HF5zP9QGqcMy9XfQHruLbMBjYNEXzudGeYPf4cJhNve/91574+BDDhZwIHhwHjQGyax6vjwnBqW4fWsYTfbPTuH5F55HVIvivPPPE1bKhfUSCKw9evbAcccfLzVxuV0CDlkqf8R0BLB9yXKpTQ4eMkRKLlI2efGll+TcqGkS/CmvMPuOc9INHXqonA87Hwbf2P7cb3V1FZ566mlh/wT0Xfr2FRAOBAO4+KKLMGNGvNQmg3ZkiWSw1L+5EIj33HMQ3nrrbek0WG9ht0RJRrYJMw6pBXMmYBr82RbsKLh9slSm+1KOkYlDly+XDpltx9Tn5ctXSBCJoxZ2nPw+OxheSzJovk/wZxCVgM82ZX0IstQ3Xn8dl19xpaTkUoYgc+/Zqxc2rF/frPunIu/Dz7+LqTPnoL62CtWVGxFuqpdVqFcyKp/ttKODx0SRU5d03MJsHb1LQyjOrobNVi/1YqOaisawHZPmKliw0SNFxiXV1zRREzIxs9qGTvs9AU/JXojpQQEpv4cBYoCE2KlEkJ/tQY4fcDkMmUstx+dAUR6DYBo8Dh11VSsw/r5j0dvbiJU1wKSlTZi7LoKSfBe6leTL3GjUdpkgke1WkUXg9XgkvZnT+DDF2ZuVDZvihMqkCadbSItqiwrb5fx0oUgI4TCLmWtoiERRE4phQ1MYhhYBky3WBRRUmpyBwh0/P5lhKNFBSc0KzhVn1SJOVGkzFZSWFuGeWy9HSVH+1ghu8+cVFRUW6AqztdlszYVuWmK6W7KPcQ41Ml2mAbtcLnkk8P4tQDftFv2DVqTGSxAlUGaW/40WWLlyhQQp2dHTuTLmlVcklTvd5dmxX2Lm3EWor69FddVGNNRWQYsEZVtexYZSryJabpbC6mFR9CyNoGNuHZxqNWJmBEHNB90oQChiw6S5jVi6UYHX75Xdc3YIMt0ZVXZ0O+BRdN9pEOrqgWDEGffoygzurF3A2YalIm3zLLoqXTtOOyQz2RaDEdqIfsuHYUfnaizZCKyt1zF+URNqI0BF9xwU5nBmZZdMTul3UVpwIdfrkXoLHfoMQJcB+yOrqCP0QCMql85HcO0SOGLx+daiLLoeCsuMEdR1JUGCmWmRGNY2xG1xPpcL6wN2rNd8icy9eEadVeidkgOdDKKZi4UsXpeBTzqWFuOBkdegpLhN8kIz6CZZx5q13NZkhVS7WLK8kAHddO+KNqw3f958lJSWiPUqs/zvtACZNaWR/rv2bx4VpXv2L777LX5ZuDJRfL8WTU11aGpqgB5shDcaQAdvFHkODTkODT1Lo+ha2ACfsxq2WCOqg3nYUNMb7qxeAnDBSBMWrFiNFevWIRKNwqnaYSoxfLXMQOf9nkRxj31hxnQ0hThDBI8wXifXNKmLEoFpUKMvmLPyMjpF3ZXlHVUYkWoMrjwGvWOLMH8tUB8ysKQqgh9WRtC50I0+ZYXix6VXl5axbJ8TuX4/+h12GnY59GTYnS4JdnG/TL6o/mUWKmeMQyxCny6ZbgihUBx0mSAR1HVUhXSsrQtBj2rI8XiwOWTHskYXjMQURjK9kRR7j7Nd1RHXwMXXnEgFJjB37FCEh+4ajtLi9O/LZKabDLqpjLYtmm4GdNO9KzLrZVrgD2yBl9+bgGWrNojkQ7krFAqgiXVmazfDHVyHfCUIr6KjSwHtYY3I89UCZhO0aAwzV/eCXS9Ebk4O8vIKkFdQAIc/H5tqarBg4Vw4outgGpV48Dsbug5+Bj132he1AQOBYBx049InSyJCUmhph40nzjIuwZpjtK0ZiJkORCO1OLD2OOxkm4fZq21YX8MMshjmrgtjYzCGAb0KpcaBh4E0hx0ep4LtK/bHEVeOgkodw2LSiToSrL2wccpXqFswFYYWlaI9tIzROsbZIsK6hrqIiVW1AYQiYeT7vKgO27Gw3g4tRrkiPkey2OkkK41yDD3Q8QpjpgTZ7FJjokOHIoy+5ybRdtNdysvLb092LFhabgZ0023BraxHiw81T8oD27pQW6Su+mfPWEvtkIFD6qnJSzAYwJdffiXZcHEr1l9rYYlK1krdfff054TjuTLYx0Bhas1blpNkxTC6LWj/4kJnAzVwrstAHL3BvM7UhzlTxhtvjMUuu/SVCnL/qeWld7/FqnVVEoU39KjMYBFsqkNww1LY65fCE21ArtuQBIiSvFpE9Gx4sjgdeQyTZ2xEY30jCnN8KMjPRXFBEXxFZTBVP8LBBuQ4GrBq0wJc/+oidDrgaXTecYhMy97QmJiRgpF+MQLb4HLZEY4kJsaUIufxqr1xncKOaKQOgzadgL28c7B4g4KlmyKobtRR02hgZXUUnTtlobgwXzLRmAnGOrwnX3sfdhl8uFjCLJuXiK6x+ESYoQ1rsOLzl2AwQULTRQfnLCQsctMQjiBoAKtrmlAfCCPf70UgqmBelQ1BkzNeSJHfRBaaIv7w5vnl5JhZ/EZFFCY6lBbj0ftuQoeS9OfOy4BumncEg1bs5XjxGADi74nBNIIO3yMoMgBC/Y3P6TzgHwNR1GInTZwIB2c09XhkO9b8WvRcWtvmZ4x+cxtWVha3cdlll6Nv352lohWTL+hiSJUZ+D73zwCLtXA/dFcwC46ZbzxOvscMLS7cDi1o3Aczo8hq+FncoWGT4A/9pbSO8ZhokeG5ccobWqM+/vgTCXhxG1x4Tvw+XQL09PLc+GiBNj2y3FdqER0mIVAv43Fy/bglJyZtxf2yfbjwNYNP/IxBNS4MavEa8Jrw/bq6eqklzGOl84JBNp47O6xAU5MY3hm8S50kkj5rBq54rRgEsxbO8nH5ZZehY6cyrF27RrbJ2sn/OO88sXjNmz8PV11xFbw+r3iMGdhjthrtXrS1Wa4Pq314HDwPHl9dbR3yC/LluHkteK5sv/aaXeLl977FynWVcDmpR9pFWw1Ub0Rg9RzEapbDFQ2grFDHdh3rUVXPKX12QFmPfsgv6QDoDVi5eCYWzJ0ts/rmZ/vhycrDhiYTJXkF2Gv/vZHXuQR3PzMWkwKnouNOh6NzHouW89oxqZhT3dgQicag2k00BjkTYxy6onoMQQ1QFRNGTJHgYN9Vp2I/71SsqbZjTW0Ua6sj2FynY0NdFFk5bnTuVCRJHk4b4C8sxSX3PI+iLt2lpi3rLPC3nZVTIICoxEwEa2qw4atXEK6tgk6vrh4v5RjkzMCajiYtivUNYVTWNSLPyzneHJhXZaBOT8znlqgLzIAjr0mcpSemaJfJPRVETQMdO5Ti8QdvFetYuksGdNNsqTfHjhWbzrr16yWYxRuORaxZKJz2KNqzON0OWSnTb3kDEQTpdKBBnsZ+DtHoiWV+Py1FZE1kRvSyZmVnib3quWefE2CllYj1c2k5oleU0Xa+x2w1JgsMHz5cXBBcaCPiDU7AuuHGG8R7y+WOO+/AB+9/KDMd0EtLzy9BmK6D+PQrQTz91NNyLB9+9BEqyssFdJjZxnqzq1atlHnDnnrySYmeb9y0SY6DViUeG58T/AhSPAba0ViT9+FHHhZP5sxZM6Xm7XXXXoe+u/SVouRsFyZE0KPJhezyNmZVud0CaPTrklXSFsVjpp7JRAeCJBMA2AEQuOnlZYfGNuf5MJuPtjN2FEydpRWOrgEeEwuqc58P/fOfkgV2+WWXi3MkeWG7cnoddhDMzGNHwpRjzj9H9wTPkdeJnRGvH4+fXmCyW9r22KHwmvCP7UJ7HJMj2OZc2MZ8zrRiHgvPlc4JtiOdC8yUa2hoRGlpiZyj1ZGl+fNscbVX3p+AVesrJQ2YgSAzHETT+qUIrp4Ns2EDvKqGHToGkJMVwcI1hSj0FqKouBj5xR3hzyuBJysLoZp1mDZ5PBYsXCAsMGzPxr4D+mKfgw5Bvt+JCdMm48EZe6Nr38NQmkOtl4G0eICMoOtQo8jJimJTnRO2mIIcHzPeYmgIO5GfFYbPY8OC5QZyZ56FPezfY3W1iqqmGGqaolhdFcaqzTpidgXduxaJi0GNGei602648M7H5Phkqnc9IqDIjLQYCbQRQ+PG9aic8CbCTPk2WGksIh1bgHOkMVkiamJDYwQbauuQRZJkUzGvykSl7pDC6+JnVljSkZXGKJnYJABJScFKFWZ94E6dSvHEQyMzoJuaBtwelrG77rxTEgguvfQSjH70URw45ECZH+zee++TWRyuuupqAQdmE/GmYooqM7U42eOLL76E++6/Hw/cf7+kqb777nuS1kqbEW842rAIHhMnTsJPP03EgQceJJYiAiCBVGYE3qWvpA17vB6xddFfSqAjO6QXl0yNtiuH04GPPvxIGDPtZgR2rkMv6c03j8AVV16Bm0fcjBtvvAHvvPOuADftbF6vB6+8MgY33nCjTFLJc+E2CAzsVCzvKZ8T/J548gn866GH8Mgj8ZRWdkgEGgIh2SdnDKYnlncDs8g4NZBlcWPHZBXsYfGYCy++CCuWL5fzk7oIsRgeHT1aUotnzJiO8vIKAVna2giwBFUu9AaHwmGMfeMNnHba6TITBDudl158UdqPhcnplf1p8mSZSJLp0PwOkx/I0K2FNyPbiRa099//QMCU58vOj4/sNGkRsxaCMG157HAIpLw2nGHglTGvYNAeeyAvL1+scry2PG6eE8+FnlsCOjMHKUeQ9dJTPGrkKEmKufueu6VDYMdjFdX5PaA75qMJWL2+UmrP0qMbqdmMpjVzEdm0CEokiFyfhh3LGtAUCmHmIh96leSLyd/HUom+HOR16I7sDl1g04P4ZfoP+PDr8VhV2YDdduyOQTv2Rt+OORi/dDWerjoHOT2OQd+uIfg5n5nbQNTgbMMsDkMXAcsjxhAIReFSmWxgQyBMS5kNmu5ATaOOnFn/wCDlG6yudKKy0UBTJCagu6JSQ33QROdO+TIrtGozUdJtR5x78wMo696zuSB6nFuTaCuIhMKoWjwfjdM+hRnhCEKPJ0hQVohEEIpEETKByiYN66trpWSjDQ4sqDGxIWTNJRf35LKTtbsIukp8Kp9EBTKpF2wY6FzWAU88PEpkhnSXDNNNs6WYhUWWxBuHRWL23GtPVFdV48677pQc+CuuuFxuZvoqmfxAtkhmygkO6aPlrAbMMlq9Zo14eclwuZBZkSkxrZaeWs6SMGvmTAHcUXfcIesQGAkeXIfeXd7MvHH5msyJzIiFcjgU4tCdLJM/CKba0ltKUOH0OASKMa+OET8sGeYtN98iU8owcYKSweLF8bx/fv+bcd/g1TGvClAx4ePEk06SzK7jjjsW+Xn5+P7HHzHt55/l2FjIhLM+0KvMxA6yOM4bNuqOUcL8mQRCbZs/Wk7f07FDR+mYKEdQQ6VmumTxEtx55x2S7su0ZabwcuEsFNw3OwYmQZDx8pyZTcZaDUzIIKgTND/59FOpK3Hj8OHSztR2menFNmb70QM7duwbAuLJC9ufIMdj4XP6qjlND9uNbcWRBtODyaQ5TOV1vfqqq8XPzMQHHgOZNbP4amprZB0eH5Nk6P9lqjCZMac4opTAjDkya8oi/A4zEd//4AMBah4HvbuUJ37v8sqH1HQ3i2fVCAYRWr9YQBeBSkkcKMjWsH1pPWobQhg33UTP4lx0KskT76tLdaK4qATZJT3gLugAM2pi7bo1mDBxIlYuW4qKUh/269cZT0/dgPlld6Br/+PRIbteivAEQ6rYwVQ7WaGJiKYiBgVZbl20UHZQ8aQ2FZqhCCBmzboQe9o+wsY6NzbWRdEYimFTvYblVRo21OkoKcpFQV4u3HYbbG4/hpxyEQ4/8QzYmeJsRMUZQVYqBYGWLYaxeiGCi6fKexxxUmLgnG0cwYW0GAK6idqQhnXVdQLKTIRYVgusbrTLtEbsKOJuBRvsTgbS4lq1VYBKipgbBsrKOuKpR+5oD9C1ipVv1TpmBdz+9pYxa94rgi4N98zLJ9jxZv/662+EHXIabqaPnnPuORj9yGipxcCb6Pnnn8MF518gTJkM8oUXnsfBBx8ibIegzOE0mR9vRN7ABCoWX2G6MBemjPJmzcry45dfFgiL43fIbsmWmJzBifZYhKSmpg7ffTdBjPoEUKa9EkQJ8tRnyawOOvAgfPTxRwIk1IDJZo89dhjGjHkV5513Pj7//DPpAFhfgsNediZMcWWaLIfWBBxO5cOsqVNOPhn7H7C/ZI5xWE2AYaYaOw7Wq6irq5VEA+qc/IxD/aLCQtkubxB+t1vXbnK8Xbt2kfNjERh2UFwI4pRuKLOQcXI9yjdM9eQ8dNSWCVY8P3YQrGLG42eiAeWQ3JxsKR5E4HzwgQflvMOhsIxC2DGy/Tg64XWjbMI2mjx5CiZO+lHqKbAT5Cjk2OOOlemF2Ga8iZkWzc6VHR/1xKGHDcWaVWuwubJSmC2DeGTk3A8ZMxn2vvvsg+WJqeaZBchjfv6553Hd9dfJaIf1M5iNxsw8ZuT93uWl98eJvECvgFa1EY2rZ0OrWg67qcEOA6U5YXTJr4MW1fHlNANMQu1anIOCXC8cNgVu1YHsrFx4CzogYHpRWdeAsiI/ps9bhJoVC1CYpeLVeU0oPOgpFPc5EabWiJDmjTNEhZF+g3gI1WHAzjq3sZiUXRRXg8kpY1hYnbYyEzusvxwHOt7G5gY31teZCIRjqG2MYmW1hpVVEeRm+yQBgYVudD2Kjn0HYciwU9GvYnf4s7Mklsb2Xr10EcKb1kJZ+wtUPSBOBJlGndYxuhdCEbGNNWo6GsIGNtQ2SEYcQXdVvQ0rGhQYCks60l0Rn2lDCt8kKr7H4w3xEo+UNso6luKp0XeJXzfdJYXpSrWxhAe3VcBtadqevz3o8obmzcTsIw5fCbzxAFNUcuHJiHjTnHnGGXjzrbcECJl1xQwxAgdvPOplrBz2zTfjMHbs6zLTLkGDNyCH5mSSBAJqRgQ/S/ckUyawMBPt2Week5RYyhyDBsXZENNUX3n5ZcnGsqpREaSfeeZZAWAyUab58viYMUUmRa2Zk2ISlAk0ZJ0MzvXpsyM2bFgvAMcqYzweAsG9992LwfsPlhKE/C6z8zhjMUF8x512FEsPgZQ59qyORRChpkpAIsOjDk52y5q6V1/9f5K1xYVyBPfB4BErm3366acygSUL3nBhthZBiFops6/uufdeYaDcN90DBH5mkQ3ac08pbPL2O2+jS5eu/8/eW4BbVW7f/2N3nuAABw4tKl5b7MDu7ha7C712X7tA8JqICohYiC22YAMCKqGAdDendtfv+cx1Npe/f72Cit77vXs9DyLn7L3iXWuNd75zjjGmpRMYD86JoiSRPq5vZ5x5ltlwsgIgZ0y0yX0kVcAYsZoBZElTNK9qbkVF/j1m7Bhtv932q9zKevXqqW+++daiYyYBFGTcYyJxUkLkZPEXwJuX7b1339XAZ56xNAMTGNdMgYbjMhYcl0mN84UNwX35vVv/oR9q+pxF8iRjii2cosT8SSok6uVxZS3Sra5IqnV5g7yujCbMTOurSXG1KAtpveoytayKKpfNy+dxqayipZZngkrGGtShVWu5QiE1axbW+p3b6esFSQ3+fiu12fwo+QpJ1Tc4lCyPJ6CWLZyOFSuWp5SIZ8zvgYIe7TAx0bGWQQUA2qOOcy/TdvEBSudDakzklchJsXhOc1emNWNpUoFQ0LiwATwjoG55vGq9YVd12GRr1bTvoHAwqMYVi5VdvlDVuXpFvJLPHzJwLORomplSJplqqmWkHcexbEHzVzRq4bKlBrBz6j2a3ehT3jFfMFqY2TwSnVNYayqgGZCbzWNe7dq21hMP3a02NSXQdWezWRpUuqPRqPuPyOn+3hfgv/n7TArkGgFnHMRK23/HCPR78X1Nmz5T+dqFis2fpGztQnlyabmUlbuQU1V5Qi1DDfK5cip4ovpmhkuz5tcqGY+pedSrNlXl5nmQ8/jUkPGY4UwNE/N2u2iDLpuoZsMNJXdGNz9Xq8by3Y2TG3DntbTO6Q7RosoBr6XLM0ol4/IH6PrgVyDktePX1Wet/1oiV6mWM2/TRoseU9YVtCgYDVuCSLQ+q9nL05ZGaNGiSgGfz9qwZ3NOqiLSvEZlVS3UorJMgVSDWgak1s1bqKyyufIuvzx0gihkzaw82yQFNh+GdM5SDIsbUpq5YIH1cZvf6NWcmF85TG+MZ+z8jWE6xjdNHDIn7ZDPGy2xQ4c2evLRe9WmZs37CJYi3f+O9+cvPUsifHLSLHmLht5/6QmVDr5GI/DYoLc0eeJ4ZZZOU2bpDBVScbkLGfNNUCGnimhCVaEGhfzl6thha3XYYHNlCx6N/36yPh05RpN+mCGfp6BWzWj3U1BFOKhWzVtooy220habbqT2G3SyotnSQCe5W26uVNKlusa4ohUt1Bh3Wp0XCgGtbCBdkJfLE1QsmVQ8hcG5S/Vxj2IplxLZgFzf3qjqqQ8qr6AyeRlXOJPNa3FjRvOWZ1Tw+qyjcAAvXa9DKfS7pYBHlnJoXhZSq8oKtW3dWmUV1fIEoybpJStARJ2Br2stiJJGHUulskrmcqpNFjR57lzV1jdqQcyvOXG8hxFEOLaObF7YDFDurIOyM5GYNDuXU4f2bfV03/tLoLsu2Atr9JSXPlQagf+gEXjoiec18evPlV8+S7nGZSrkUtZRASYD/NayUErNo3H5gm3VsUU7tWndVuVV1WpW3UqZXEFTZ87RsI8/05ejvzEPg6pyvzrXVKljq2bq2Cqi3XfbQkmXtKzVfvKWtVKb1jVKpTJWb9h9t27mjFZT09psESPlEfsdhVRfIKgkJuJpGACSNxDUW0/eqikv3i6PJ2J8Xrr0pjLSslhG81amVXB7zaSJHmUhn8/8ckl9UFirigbVunkztWrWTBWVzaxRpccflscXaALLvAqZjDKpmBXtMinsKjPGYmjIFDR1/kLNWbRU82I+LYj77TvG+GhyFKN9PUVqkwAbe8Hxk6CLBIW0/o/3VJs2pUi3lF74D3r5S6fy14zAAw88rPGffyh3bJmy6bi10ynk+cPSOKNoIK2qspTq4+XatG1ztW5WpfKKSkXLylXWrIXKm9fI5fNrypSJGvLWcP0wbbblgqvCXm29frm6btRS70/PatuTb9Tftuoqb7Be6VhK2URGHdquZ/amsAXKI+WKNzZqZW2d9tt3PwWDAcXTCdUn6kw9Bv/2q7cGaf6HTymXSmvOnHlqTGSUyrrMfnH+ioxycqtFy2bGOQ7SjRfA9bpUEfKruiKq5jjQlVUoEgkrAOUtWiZ3ICSPm8jVZcY2uVRc6UTcuknQkDKZzJpIYvbSlRo3fZ5mN7q1MhOwvDNWkYS61MwIl51uG3AWHJaEte7JFdSubY2e7lsCXdefEenCv8RfFSbBn7VRbMESkiLXXyG/RTkG7ax791OtDREbooHNNt9c3ZrEDr82FlDH4PTCe11dPfdr3/urfv/tN99qzJivdfY55/ymU4Cz3OuBXrr+2ut+ttnlb9pp05dgThTtJH9uP/fedpsmfP6+3BmW1hkr+mIIk8sjCc4o4E2pRUVeS1a6tF6LSnWobqbK8qjRxcJ+n8KRCkVbtlBD2qXpsxaY4UxtY6MW1KXUujyirbfZRIvdZZoRb685rVsr2e4JBT1Bhb0RBTwhBb0B+VwBefJu+3l5CMpXWEF3SC2Xu9ViYr0S+YLabNRFkxdPUVt/rSpbr6+5Uyfqo9cw/Z9u9pELV2aUztM5uNKe+xCUtqaW7JWhgFpVljvOY2VRRSMRBSNRBcIV8gaicvmDlirAwjGdjCkdj5mYghQDVo+xdFaL6hMaMXGGpq10KVHwW8NJt9uJdE2F5i40CSUcRgPFP/NgKMDTbaP+fR9QmzaOReuabKWc7pqMUpP8D3YBlXO4rTQoPPuss8ywm+o+uU66RKBMokINA6BFi5bGCoBRQEWbG0WlfcH8+XYz0jH9dwAAIABJREFUIegjaOBnfG72rFnaqmtX+9yyZUutCg/NCjI+DxvLNqTAvXr2tJ/hpwpNhgaPULJgH3Dctm3bOWbb7dtZZ4OWLatNvguHtX37dkrSJ2r5cuvw8PXXY0zWuvEmm9h34PlyfOS2mEejWiMygg7GuULfuv222+zYcGBRjiGW4LxgEnCejAf7KPJSGS826HBTJk/WrbfdZhQtKvR8ju4I0LDg0nIOgDE/R5yBlSG/51yIkPg3KjV+xziTb4ZhAHk9WhY1BgjnunpzTK4bcOK84NAW5citqluZjLdNmxrrelHcYCFwL7k+WCuwPe699167T7BR4AXTBZj9QXdiMuJ8YDDwGahqixYuNFk1DAbEFvzhs3aubrcxSrh3jAnX67Q7cpaoHB++MNfB7zh3njvGhHOC8jZl6hRjYzARP/fc8z/7FN9z3eWa8OVwy2lSKKLwg/9CJoP5S0LKJ1VT5VJdwqVC2q2N27dUs7KQ5Ujp7VgeCqhlqxaatSKrRUvr1LVzB/kqKtViw80VdHnUZv3OynuzeuGLOn0XbaFFNbfb8t26NgiJrxT1lyuXTytVSDnAhdeCz6WuX8Z19GPL5CuLyh0p18T9t9FWm1Vog412kicU0fjhQzRwwLOavyKmxXU5JTMFVVSVKRwMKwjgBv3WL61ZJKgW0ZDKw0FVlEXsWaZ9jydcLn+43EkzoDjLZJTPJJROxpWON1qHYOweYynasmf0zrezNHFxUoLahpUjBjdN6YUCVgxuUgw+SxAXck6iAXVauw6tNaBvH7UtgW7sD08vICaAzwnNp8dlPfTUU08ZpQqiNz+ndQwcXF7qY44+RkuWLjZlGVEdxjAABQoxuJ28xMhH4fFCW4IqBBeW/UEhQwUFKA18ZqAOPuhgkw4DitCroF5BZcKE4+n+/U2airgApRa0qCFDXjKO63XXXW/7fPTRR9S7dx+jT8EL5RxnzJiuyZOnGIAQqQLICCkAGKhuAAONG+kj9kTfvmaszvUCNoCsRQAF6ckn+9kxkC8DIJwL/Nl777vfjMQBGjaoYAga4A3ncznTrUOD45wQTqCugxWBXBhqHAo8xnHYsLe19z77mIIO0N1ooy6mqKMFESDHWKJyY4y333476xYwdtxYA1yEEPyNqKJIf8PkHEpc794PGNWLSYprBtigwGFew2RzxplnWsNJQP3www7XTTffZJ+Fegb4cr8ZC1Y6TLoIZ1h40gMMZRmtimbNnGkgg3gCah4KxJtvusmJsFIpDX15qAknhr09zFSG0MQYJ4D5zLPOtC4lHBNeMMfjnjDG9lwMHGjKOTwLeFY495/b7r7yfE0Y+YUt4QFdolzGNZ6Er9qoVDqm6gqPKsJezV+WV6vKMlVXhBXwuhSNBBXxeRT0u5R2hbWsNqFOLcLyBMoVqW6jsDurzbbYUEm3X2MbarRJt92Viy5SOptS3ltQppBWtpDS4hWL1ZBpkCsgJbNxZV1ZxZVS6+/r1G3IYjUuWqxUJqMJO2ys7TbM62+dusjXrFpTxn+pZ198W/OX1GtRfVaxVEHlFRFr38OkQPseotzmkZABb3k0pEgoqDIi3WBY/nCZvMGovKGoPL6g5bJpK2953SSOa3jpZizSjadzenfSAn0+bYUBNuIIHnDLLFhBjZQCAg82p7oGHmdzBbVvX6MB/XqXQHddpBfoWwXwAjoQ8O+//z57OebNm6+pUyYbYRsCPNzUyy+7zEQAmLCwPDUJ76xZBkqoqr799ht7yS655FINefllbbP11taRgC7B9N0CEPg3PF+AmheNaJGIFuUTLx0gSSSLogkV3D/+QUdgv3FZ6TDx5ltv6bhjjzVVFgCKKum0U0+1jrH05uq6VVdh5gIvlIgUvi3AjcKMB5JuD+t1Xs94s8hvaUVDFAofme+8/vobisWIGFKm8Oo/oL8B9OhRozTsnXeszQ3SZ6K2AQMG2GS15VZbGX8WcHn//fcsksczguvcc889tO+++6nPgw/q/PPOt8h30KBnLMIDWABGQAqp7LC339acOXPtPIkYx4+foF4979cJJ55okxbROu1xAF2iZBRynCdKMICS62YyOvHEkyxyf+fdd3TC8cfr9tvvMJEK7YReeN7poswEw33v2aundTHGT2HCxAmKx+I2cZ52+ml68YUXzWD8gAMPNDUdgog333xDBx54kM4680zrYAxw4gPBJMezhHgDLjPn8dBDD1uUzPWxIgJoAV/Mc6699hrrLo23BAIdVlhvv/WW8XzhL3N+PA8/t91z+bma8PVXksurDICbdVq8x5MJNTTUqaExqVDApfVrnKadjSmPgj7a4fjkdUs+t0eBgMvsDXEjiPr9ipJTDZM2SKrrFp318tgl6rL/mTrvXMds3SkyOWdDNIjJUDqbdtrHG2zlbcK2D2Xyql+5QlXNW+qVF56SZ+pr2rZzR2Xk0fAvR2rC5NmqSxa0YCVMiLxCZSEDXVIfpBOqwgE1jwK6IZVF6Azsd0A5EDaw9Yej8gUi8gaDlpPN0h04EVfWgBcWQ0aJdEbxVFZj567Qq+MWyO0lHeFTrkATSsccin8T4uah2tnfjndlPkffvhr1L4FuzTrJ6dKZduCAAXr3/fd05BF01R1rqiReal5U80g44XjrHwbYETHygqFIo4U4ADXik0/MB4EHH4UUnXO7n3qqRbhEWLx0iC+Imsl9FjvxAnxEXSzfMY0Z+sor6nHppRY1Ll22zCJdxALsg2UqjSd32nknU6wB4o88/LC9BAgCADlUWESoKLA4BmB+7XXXacMNNjDi/ooVKzVy5FemFKN1NuIBNpbpXBdeD0wE9Obyety2zGaJy3mSAsFZi+U154kc+JZ/3GLt0Ol6Cygi8QVwSIlw7oAGfgMIN/g+kSnjRUt1IjyiRCrXgCKTzptvvGGASh84uv2S0mAiQHyBkg5PijfeeF077uj0JAPEttl2W02dMsUmRUx/UP8RpTKJkP5BiIL9JuNBs0gmBSY+hC2ISvDJYEJiYuVZIBWCku+kk062fmqMCRMkMm2idQCZfdJhGGUfqxruL0DK9ZBaYT8cj0mBSQZgZWJDgUhqAX400TzXwP4vvbSHGeJ8+tmnev211/VEvyc0f958M/n5ue3ey8/RhDGjJY9PibQjDKByT+ua+nqcxVLK5KT1W/nUvqVPHi8tdMqUzea1oq5RKwFlv9uRycotr9tny/qQz6XyMr/i2YLe+H6lbr6rpw4/7GBL9QC85WVl1m6KjUCgZXVLhUJBB2yLW1P7dyJGossXBjymGW/20sYtKzR7wTLNXrrC1GwNybwW1KVNMOEJBQy8w3QFDgXULBhQs2hAZaGg0dkqIji4BawI5g9FFYyWy+sPyxsMWRufQj5nOd1MosHJ8WZZdWD3mNes5Y16dtRsNWbcCvgCytJuHRmHlw4XTs81criO0y6OlSaVUHujjPUq5XTXRaRLpIK6C4ekjut11MQJEw24WPIjGsAWkJegZYuWFpVhBLP++p1199136cUXX1KnTutZW/MiDYWXHnctlrHkV8mJ4lxGjg5tP6kClrsUS4iMt9xyK40aPVrnnnOOeQDwMu7arZv1P0P9RG4Q5RSRJS8+Lzd/80ICpGyADREzgMGyHmUZPb7q6mp1wgkn2rEBAl4cJguW/4B/8aWeM3u2tt9he22wYRfx/5jf0LH3oIMOtuvA7wAHtFO6n6J5c+dr7Ngx5u5E6/gOHdrrn/98yMCSPPVXX35ljSOLJjDk2DbffFP5/QG7ZkBovU6dtOdee1mqABc2HMw223wzjRo12rooIDFGRs1EBqjtvfc+Jr8lkiX6J5oELAHjHXfcQd99N94iXcabayLdwMY533LLzdZDjrz6HnvuaaDHUvyQgw/R8BEf2xKeMSKnDBiScmFSO/200zXq69HWxp4JgJQP18Q9mTRpom648SY99eSTdq8f7NPHCqHdu5+iY4451sCcFdCSxYstSid6ZRLnvFhNAfykZEjFDBnyst3zffbZ23wxYo0xy7EzSRPx/tx239/P08Rvxinv9qk+HhM+yBh6pxJx1Tc2aFldVrVZqSro0satfaos86qyooUqAj7NXVgntw8rzXrF4gnFMjkDPr/PJXo1osbK5l2amfDptnvu12ndTzL/jKXLlqrzeutZumjaj9Os9XqzqmbqstGGZmTUtEZvioSdxbo/ENSbQwZpWM9LVemX0dVI28EOqE3mtKQhq8YkAg6vPQcRi7gDigb9Kg/7VRkKqioaUmU0bM8P6bJQKCqXLyBfMKJIeYVcXsduNZdKKkekm4qbwIJoN5ZIa0VjRoNHz9Ks2oyBLhvnS6dgr0W6mJc5XsDmMubx2bVAGXu6VEhbN5EuxQxeZMDgmKOP1o/TplmEh08CLy0GNAAdQHD00cdYFEc0R7fcqVN/NGAA7GzZVcCRapCZqhAtMXsTmU2ZMtXMbIhq8UsgcmCpzIvF9ynYfD3ma+3abVd78YmWAFkiK3KmRFUAyvARw42aA4CSziBtwEY0fsAB+9uyF2AgqgIEAAiAGYBlqV9d3dIKS0TNRJpEhPb9WMwkxxyDa8BdDNcsgIjPEtFFy8rMj4Fi3fPPP2f5W/7N70lhEJUWmy7SGJIon3HlhTjuuGPNVo9xY+KiKNXY0GCRK54GHIvJgrEhH833i17BTCbDPx6uL778wlqVk2fm5YM9wP65JvLC7JNJhXEBtIg027drZ7JuUjBsyItHjhqpPXbfw4qd+D5gYE7bcz7L75HvsmLo2KGD6urrDYSZDLl3pEVqatrojttvV89evWx8mVDJL++88y4aNeor1bRpoxEjPlEiHtdbb72pbbfZ1tIxnBurCO4rKx7+8P/sH68JJiJyux+8/75NiqSSivfnp8Db84oLNOG7b5Vz+VTb2GDPajrVqFwqoVhjQstjeS3POeKBDlGXOrb0KhQp0/o1LeUvIMPN2/cakzHLe9bFYTxQSXK8EzJ5lyavzOnKm27T2WeeYSbh3D8UX7jKuT2uJq9pr4LBUFM+1HHqclKj5ErxNg7py4/e0vsPXCxvFjqXzGAnXShYWmFZI65j9N91KRgOWu6WFjt0Bi4L+VUZCZnZejQYVMAflN/vs3vvD4blDUQUjlbIHSDSLpjxTSGZlHIJi3bJrzekHBbDO+MX6YuZdQbcxeDI2rDTJSLnpBvMgwHBhcdnkwKF6QFPlgpp6yS98LOhxG/8YW1drVlDUvUH/P6sjWjtscceNWvJP0Lb/2ecN0tyolIeePLgFB7/kzdSMESnpHpIW5CaATh/umXSGV1w4QXGUuAFxyLyl8Dzt15vzysv1vhvxynvguoV0/IVK1Rfv0LpJFV8mjNKDU3Bp88lrVfmUk3LClVXVaim3C+P/NayvLahXglYH/GUfD5Hguv3BVQfT2n8opSuvvkOXXXl5bZ/GCR4HeRSKbn9PouG4QbT5tzMzfMOeBUNwcFelv7fjf5EH/a+UIVETNmCy5gWmXxBjcm8ljdiUAMbwiW3pRbCqoyEnQJaKKCKcMDYC2XBoIKBoHF5ff6AFdSgj5HXhTrm8nhNjVHIJpCoGWeXlRh53UQqp9GzluvlbxfK5QnIQ27awBUpMAq0PEI1CyIs2nU75wjoDur/sNq2qVnj21SijK3xUP1xHyRa5mUjffBn8m1JJZDXK7Zd/+OuaN3tiQgYGhgFDVIJ/w0b0TupGoqPROK/tDXUN2jy5B/Upl1btV2NsvZHXWOvay7RhLFjzKC7IRHT0pUrtXTJEtXVx5XMSLGChL1VsXtZpUfq0r5S7WpaqlUQia1XjfGM6mINipk7V0Z+r89yoSG/z6r8w6es0JU33qrLL7/UVi0dO3Uwx66VU39UuLpavrKIFs5bKK+fNuZuW+VYEYoyW97xwCVV8f23o/XqraepEK83IQR0LFRpsWROy2OwF3JK52THBHQrwmG1KAurnKg3AvAGVRYOye/zOe3XvbRiDyhSXq5QpFwFX0i5AgVCjHBjErS5eMyhkGVz1iV4xpJGDRg9T4mcx4qIRbdyMxXjnGl+CQgb9c1t7mzt27XVoP6PlkB3XeR0/6gXobSf0gj8WSPQ+9pL9cM3YwjXlMikVNcQ05Lly7V4ea1WNKbNZauJaGCnFPZ6tOWGbbRe+xr9rTqoukULrEFkfSypWDJu7IUuHduqQ00rdaypUoe/bax3JjdoaSGiyy/roSWLl1g6hhQJHRu8oZD9ScRilqbyBfyKRsuaOK5EvHR7cCS3E78drReuP1GuRL2xA7LkdIl0U3mtiGUVT+WVzhWUdbkVCYVUVRa1hpIVoaB1B7ZINwTH2G/7cyLdkPyBgILRCnlDZcoV/GY36c7F5MqnlCPiT8SVpJNEOqPljWk9M2qe5tbRNsmxdySvaw3koUm6TI9maRNAN5PLqkP7Dhr4NJFuSRzxh/N019WLAu2J6j1FL3K7a7uR92WxNnPGTIs0aP+yLjb6g5HLPPbY41blPtf2OOQi4SjDYCh2RiDvSxENwQIqtWLvs7Xd9y9Gkw0NllckJw81jtz16qY95Icp7q1JpwbGGr4yuXFWK+SRYVP8ERvPAMyKP3IV8vANPTT1u29slQBAACyNsbhWNtRbyqC2MWkRZDKTVcHtUUV5lbp0bqvObaq0fccKtSvzyef1a2VdnRob6i132rpFlVbE8oo2r1HL5pVy16ynCSsK2mmPfbRw/kITbxAZLpvyozxlEUVatFA6mbKCIf3gyIkD9A6RwfkvS/dpkyfo2WuOlytRq2yOfHHefBli6bxq4zklswXrUpzKu4yTS3qhKhq1ppJhWrOHYTKELdL14mTmDykSDMkXCBhn1xOMyBOIOEfNJuXKONFuorFB8STAm1Mik9Mr3y7S6LkNxjcnP40QIgu9zaweHbMb4/C6XMrkcurYqaMGPfWw2rYtpRfWCehSlCFXR2Wb2ZwHibwdS0gDv6YGg8VWMPyb4hc3iFwTPEn+TZEN4jyFK4CSfl0jho+w/UCIpzBHIYljsEwlJ0jRqKh8KuZj2T98XY7dqlVrff31aGsPwznxeYCMfVHoKjaj5GdGkI/HVym/SDlwbFRwZWXl9juOTeqj2OsNdgTc135P9lNN6xr7LsBDDpPiFD6yFGq4VgpMxbQJ18f+AJPnX3hBl15yifFa995nb1N97bPvPjr+uONtHO6/735r8Mh+uTYUWvw/aREmJJaNFKUogCFUoMjI9TGWxYaPvFQALPeJcXriib4aPnyE0b2g9kEt4zwRV/B7io9MAtDU+BnXxf75+6fNPxkDwBmmCueCgT0evNwfJhTOtaK8XLNmz7bvcq4cixQJn2cpTeGG35HXT6fS9nP+TZEVCiLsCp4rxpRr4vuwTni5eYbWZnvkxss0Y/w4efwBFSh+0U+MRp/prAkSHFUWsmAiO7cK7oBygbC6VJdr63YVqmlRqUg0okR9naZOn2V5WfwOUu6gqmo6q8KXU6E8quVVm6nbPgeqvrZW1dUtTIzRuGQRygKFWzS3n1MwRAQSiUQtH2rphVUcMpdmT5uip648Sp54raUVAF7EB/FUTvWpvFKZgqUXErm8yqNhVUQialkWtZxuNEh6wWEyWAHN61cwFLK+e35/WL6wU1Bzw9/1AqRZ5aygGFcmEVPSot2sktm8Ppi8TO9PXiYP4G1dLmAtOAxjnjNHGOTkpBm3Dp06ajDphRLo/vGKNPKKUHYAXsjtACbcSV6Of9z6D+OmsrwC1IiGYDPwgFP8ATRoFvnVyK8MaCDYw+FEiQbgsU8KKa+++or1KYOvSgdahBNEYoACFDKMvJGf0nUWrifHQqzB39guwmKAsrblVlta5fzvV1xhFCTOAUoVER6FHaKq+ro67brbbsY7hfYGTY2ODZwbwATAIx+GZkTftTNOP8P2AfhVt2plNChEDzAD2Affg0JWNP3GmBtKVY9Le6i+od7oaRMnTtBbbw/Ty0OGGLjcc/fd+settxpdDsA/66yzTfEF0DB2MBVgPFBIA5gASMCdBpJdNtzQaFicN+q3Pn0etEIUFpSo7pYvX6EzTj/NWvhYC57zzjOTFyJdmolyT+ApE73DrwXoEG+sXLFCQ156ya6RwiMTbHFDXAHQwr+GEcLvoP6Rpyy2DAKYYV8A6BjW33X33XZ/oU3lMjlTpDF50WOOpp2MJ+PISoeiKoq6l158SbvsvIsJI6659lrjC3NcKGVrY635yA099OP4sVaoAugADJcFl6t62zp+sW638XHrE0l9v6hRvnSD/tYibB0kAl6PRaLfz1poAN25ZaXxfgORZor6MpqTSCu82YHq8fe/q3bFClupEBEmli6TO+BXpHlzLV602J4jJkpYDTT8NMEFbmEej+2XFkBPXHaEvPHlltMltZDNSnEEFKmcUhknvZDISmWRsMpCYbUsi1hONxz0qDwEkyEov8+rUCBoPf+MyRBEHBGWLxiWyxcyb9wCmex03PK5gC40OlIM5HbHzl6pF8YuUt4D6JLXRQxRjMqL4+Yo1dKZrDp2aK/BzzxeSi+si5wunR0AA8j0vMRENYFgQP2f7m/CBF4cXhr+BlB4sQAO+LlQoZhhEQ/AwQSUoYYhkiBSQlZ8+223W5SKgmyH7XewZeuAgQPsswAbIMiLvcWWWxpdCKFEkZ9K+/SNumykoUNftgmBCj++EHBGAXBazlCw4VwQCgCGgCT/f/gRh5sfQr9+T9pEAHAia+V3ABUqOriuUKzee+9d9er1gMl7O3bqpG/GjdOhhx2qIS8N0SGHHGq0NyYHQJRIFyEFVDYmDcARGhfih5eGDFGzykqLzAFAONCcNwAGsN9z77269567dfDBh9g13XDDjUZHI01AZH3wIYfolaFDTdbM2DB5AaAAGIDMuZ951llGryLiBVgRPhTBEMCFOcJ9RJ796WefGYj3f/ppa8vzt43+pmZVVQbeqxsaQfki0kUFR0R11ZVXGvgeeNBBRlN79RVH6ODz+zVgQH9decUV1i3ixhtu0AUXXaj77r3PJpCtttzKVHDwvOFW79JtF+Mt89zwDHA9dA8mVcSke8wxx9h4Ig6BDrWm2yM39dDU8eOMZ0oO0mm06PxtzRhN3ir5vLTmYbmc1+c/zLGGq20jHlVVlJkSLRj0mkdBQyyp6rKg/B6PImVB+UJuPTPiRx1/7pU695wzVLtypTbcaCMrNKWWL1Mmk1N5mxrjIcMGwAGM4lYR9s2XFp1XNqf5c2frsUuOkDe22AHdggO69DNrSOcstUAE3JguqAwFWjiiFhHSDAETSkSCAfNiCAa88vkCBrzwf/2BkAkkwuWVcvkctRmsN7i6ZoATazA2h6n1sjlNXxZTv8/nWDENOptFt3BybbP43NRtvM+JVNoog88OfNTcxtZ0K7EX1nCkAEG4koAKwEHUAagSueJ1AEcTkjo+AkQ5vPgs48n7PTPwGQNcpLIAD4BN1AQYoTAjMr35ppsN3ODfEiVD7Acs4KgCDrfffpsm/zDFGmJGoxFdffU1Fv0BVCjeSFnALcVXAH+GbrvsqqGvDDXwJpoG9OB1IsEFwAE5gIdzIMrj2DRDvOP2O/R438cN7AEBCPxE1qQoiPYh6hPxT506RXV19RZdEt3QbPLtt9+yBosAEUsw9n3W2WcZZxiA5JrgvBLB8tBi2nLmGWcYiF988SUGvqiyaHd00YUXWFGGCeKdd961XDDHnjNntnbttptRk2AzsEJAodWubTu7k5wjYgg4yvvtv7+27tpVn3/2uYEpUbPf5zeBBddPGgFpLt4ITA4ffPC+nn/+BZM9/zB5sp4bPNg40qtHuvvsu6+13inyhIliOQ8+R2SM2o7ojXvGyoF9MxEjZX7t1dd040032n0DwHkmUBZ6/T4TEiD/5hnis6QdGC+eB1YwpIxQphEtrun20A2Xasp3Y61jA9V46/tF9V2ArhP5Arp+j8sMbqCDTZq5UMNHT5BfObWqiihCJ1y5LBpF+lweCai6WYXxYgO0OvrsR51w7mW68borVVtbZ804sUJM1a5UPltQuGWVqRLra+ts4uDZtRbngBkw5iKVkNWShYv04EWHylU7z2nnA7OCdELK6fCAQgxecH0CxVtUkUDQJMDQxcJ+R6EGiyEUgKMbVJAo10eXirDxdYORShU8fnkDXovs8+mE8ZXTiZhSGOBAIUsXtLAhqSc+m6WlMToZO62EKMpZrOvol1fRxhiT9h3a67lnHlO7tv/qLv1r96cEur82Qk2/J1pEUw9wUXHlJdl333302muv6/QzztD7771nen3MUSgmEDECuryQAwcMtL5mpAeKXYRZkvcfMMBA4e1hb2vws4MN0EkTEL0RAQHsgBoR7p577Wmt1TfdbFPlsjlLEbDUJloi6qOvGCkPIi1yjhwLQOL/ecEBEl5cDFgQN1x//Q065NBDdMH559t3eOERRqD+6vNgH5soeOmR1RK5dtmwi14e+rJF+khjiSwBCMCKyJG8NCD19tvDLOXCBrAB2p06drTOvUc2yWzxZgBUaMx50kknqmfPXhZVM4FwzQgWSEfsv/8B+vDDDywnzDGYFLjGqqpmmj9/oU488QSb5EaNHqX27drbMQE4UihMQoDqySedbE00jz3uWH0z7hsDx75PPGFRMHlmcuaA8CcjPrFeZeSDW9e01rBh79jYcP3sj/vORInIAdEE+Ul63C1dusREGzh/nX7G6atWOsVrwL8BsEf2DciyGmJfTCBMrqgM77rzTrtXTFB9H+9r92L2nNnae6+9bfw4T2TSKB+Z/NZ0633txZo6YayBI9Gp1+Ux2TZ8U6Jdi+RcBXndLuvCEPT5rOD27lfjNG3OIoscy0MUlNwKuNxq26KlwkGv/GaI47cl9qBRc7TPkaRGrlAikbR7T3QYW7BA8URCVeuvp7mz5yidSimdzpjUnBViccHugFneous+5x8s1S5QzuVRLlswBgPpBYQZcHTpq1aXzKvpTPfzAAAgAElEQVS8LKKQL6DKCCKJgMoAW6/b/h2EtUB6Iei0BvIFwmZqjheDPGEFQiFrmimMedJxZRONSicb7BlLZ/Jakchq0Kj5mrwoLi890jwueX0Bp4hW5Bc3Gd6YOMJA9/FSpLsu0gsUq4jCyJ+STyUKJWqj8k1uj4gHySiKKMANgKCAAlATMfKiEQkBNKQUeHnxRGDB0qyymeVdWf4W7RXJX+LjShEIlzJyt+QSARI+C2izTZ8+rUlm3MkKS0SX5Jpx6iL6Jg1BSoPvsxEBskzfYYcdbelO5M3nycVSPKKCPu6bcTrwgAPNsey44443gOCaODY5ZSJZgBgQQNFGTpR0CT4KRM8U8diIqImgAXmiYyJAcsx8hheTn+MkhuQVcGHCGTNmrA4//DCL7uC5km+mMPXF559bsYmCGBMOtpRIaZH8kkKhaMUGKD/+eF9rKY+ZDSDFkr7z+p3tZQQwH3/8MfOsIMVCZNyxQ0ezsCQfW92qWu++866BNst67gleCFw/zwD3kLFiIxLneeDaf/hhsjm/AdoUBQEfnguukftHF2VWHUTupKlII3BPOD8mHNInTJBMsAA2KySeAdIMqB/32H13G7e12e6/8kIDXdSAlkOFX2p/JB+phibwCPo9CvjcFg2H/F7FkmmNmjBJsYaYykMh5bM5M7qJBkPWcQEv26rKkHw+twaNnKmaTXfS4OeeUXl5mfIUQaF8ITxIZeQOBpTPZJVKp81SsqqquQUtZg7OlqMtT1bzF8/TwxcepkDDIuXksVQHjAV4ugAvoMu7sjJBIS2ksM8RRkSC/O1TJOA1ri6RbjjIz8Py+b3y+MIKhSNm8ejyRxQMR6zlTyYZMxaD0o3GYEhCH8tkVZ8u6KWxCzVmDgwGWvSQ1vXITU7C/MzJN8NuNg8yte/QTs8Nelzt2pQi3XXCXlibB7702d8/AqwUyG/OnjPHCly0uWcy+G/fSD2QdyfN8u/EE7/3Om+/5ExNHj9OkUioCWyJbD3WN8zvdlmECxiTB6WQBk2Kpo+4dEHVGjthopSKqywYENwLik0Uv/CzJdINh3z6YvoyfTIrrssuv9wmCcuZety2NDfqls9n8mtWNr6maLHYuMyxYihYBD50yLN6v/dlKnfTV80RIsTTeTO8gcHgRLoFLUtkFQ2HFA4EbSLgb7pHREI+RQM+82AIBQOmmEOk4fMFFQo73SR85q8bdIqR+bSUTSqfjilRv9Kky7A6KNS9NXGJRvxYq2AA1gcRd94YGawQGC/zkHDhFllQ2/bt9eKzfUvphXUR6f7eF6D0/d82AkSuX48ZY+mA/xZF2q9dKcU9GAkU3yjIravtmnNO0g/ffG2VfJbH9Pmygpq7oKDHJ7/XLb/Xq1AQcAJssXV0hAVuT0gzFy7W+Enj1aYsoLDXq4Dfa5EltQzAMhoJmKJtyMiZ+n5pWhttvLHlbMnXR8vCqigrU2VllSrKKxQK+O0cSGt4oFC43QoGfSqrgFZXrxFDB6hdepaBvi3jXVI6m7dCGuDLUp70woLGnAIBr0XdUX/QADbsd6sCgQR+DGG/+e1GQmGT/eI4ZhTGaIV8gag5jgHGrkJGhQz+C5ia1ykRT5hfSGMmr0+m12rYhOVm2gPrg2M7Ea/LJg/SIQbGubyZNr3w7BMl0C2B7rp6jUv7/W8agYtPOULfjv5S4XBEbo9HHsmAl4jTT0TrB2h9CuOR6/dZZw48aeX1KZ7MKtYY17dTpirkyalj83JFrCGky7wXoBHivRv05RVLFzR1SUzzli4zatfyWFLL6pAMuxW0CFpyUwjL5s1BjIiVQlmxQ0OZL68tWnvVLOhxaG3WqcEBuxTfyfB5eL0uzavLikaRyIDDQb/9wf8XU3P+Lgv7VREJWc7XH6D1TlBef1CBUMSAFwqZx+eRq5B3nMaSMeXSjdYiHj+MunhaX89p0NBxi80DgoKfyYAtLcPKwGOAS5qG62jXoZ1eGFQC3f8Iwxscl2IxR2SAk1jRRvCXXlryhRRdINnjaETbHgota7sVBRmVlc1sKVTcWKqTm6VIU3QdW33fFIkoKlHw4cHn/8ntbrjBhkbOhyf6R2/kU7lu8sjkv7F0hBLGMnennXe2guSfsTFm5F5hYZBzhSZWFLj8GcdfV8c467iDNOqLTxRGjmtRLlEmsluKYXTVdVuxiBRAKOCxqBt6WcHl0bLaOmVSCS2rT6ghVq+2FWE1L6P3mUse5VXVrFxuDGjyWfl9Dog3xOOatnCJ5i2La/bitHGCm4Xdqop61LIMQHSbS5lZmRdQnRWUhrucdWwcyQYD6kwKsCvYKKYhkgD4uIY5K1PKuLymSIsEYCuQGvHZZIHrWNDnVlU57AaiXdIaAbm9IXkDIZVXVsoTCFsBkGOYt24qpnyqUUnAN5dTfSytHxbH9MzIhYplAdcmfrO5izmMC68PFojXIl0Mb563Qlopp7tOcrosC6G3VFZUKpFM2FINgGLJAXhQbClawlGwgnp12qmnWXuZj4d/bJQZljpsFJl4yYtKMYzEKbhARUL3fcop3a34ZGq2YHCV9LQok6UYw8/54/RUW2b74zzOOfscEw5svPHfrKgF4FLgwYrx/p49tcP2269SXxVfePi4b731ttG+OCcmiqeefkpbbL6F3v/gA2MmOAUZj1HQOCb/LkpiV5fvFoEfm0cqyBSeAFX+FKXO2BVSsYdyRxGJc6TgCNgzRhyDQiCcWMaq2LuNfbGPomE7x2JfxSaXnA+FQqhV7LOoqCt+B8aHs0R0pJxsVM5ptsn5XHf99Trj9NOtOMYx2dg/Y8J3OS/Oj2MU7w2f4eeckx03nbGcJNfLGHFPioq6dQWwP7ffU4/cT19+9pFCobDxZC2H63aAFtDxUZ0n+nURjbqsgSPeAiQsGxoBoZQyBZca4ykF3Hm1qy5X8/KocCQLetxmJg77gcIangfL6us05sd5FtEWci7zSyAfy1YWdKtFuU8toh6VBQB+p5CH1DeRIVpGdZY3IIO/6zFmBXU2Ilwnlxr0uTS/LmNG483KwpbPhaVAd2DOhdRCuKmQVh4OGRuD6N3rCykYKVMwFDFJsLvJwjOfTlrftGyyUal4gwU7jYmkpi1Pqv9XC7QyiZKQ9QFjwvPi0MbwdgC4kQG3b1ej5wf1U/sS6P7xijS4udCkIFFff931JimFinXUkUeaeTceqBQS4OfyUkOsh2pEhRyf3Q022NDI4TAQoG/xO6rVCBEArK9Hj7YuEtCLqHqvWL7cAADgoGfXY48+ai86ajE6Ttx4001WIe/Tp7dZNXIM/H2Jjq+88iqdcsrJ9nl4qNCeyCFyDVDGaPfy+RdfmAUh58cGRQ2QgzUAwCDSAAyhhMGjJfKDkXHMscfonrvvMeBhUoCy1tgY01133WnMCTjIqMqo1tOtAWUd5wzosySDzcExYAFQ+d9666569tnBdp18nwITQgY6cBx66CE2kcGAINJm0uA8YRVwrvRU69W7l0aNHGVdKQ47/HDjPRMtX/73v6tVdbWe7NfPulbgc0unC0Qe9CrjmuDUEtUythddfLEJM7hupMVMLlyHiSCuusoAGBYDx8VuEnobYhIYCXz+wgsu0LTp0413XNO2jZ4d5NzHLl02sl5y5G+h5pnL1p+0nXTY3vryk48VDAWMo0sUCehS5AJoCSadDuOORy4waOorKxLBFcjJ63Irmc3ZsxTyedS6edTa5YRcblWXRxUKegzoAMlp8xdqzrI6+UlhGMC7TFpbH8+pPunousoCLjWP+FQZdasiRM61yVEsm1cyXVAy47AVLPrFs9fJphqXGOBeHstpeVLGyS0LRezYRLmwLspCXstJw15AneZze63XG2Dr8YcUCETlj0TlDeCXi2cveV1yug0mC6arRmMyqTl1GfUfuVBL4zkrCjq+v85KAekv7AsD3WzOItyXnu2ndu3+1dj0125viaf7ayPU9Hs4qfBTkZkCQD/+OE2d1uukAw84wF5OqFV41cJ1xfAaEHyg1wO64sor7KWlBcxtt91qIPdgnwetDxe0IRRUUIEQQcCBLWruUcAB3IDID99/b5p9wJA2K5DQMb2mVxfUJqrh0KmIatkHwA8YAiwAFBMEAE96oV279hbF7r//ftbQEfI9dDbOBTB+e9gwOw680Ntuu92oZwguEBygvIPwz/USGX/yyadaWbvSNO5E3qRHSKtAJ8MLgjEA5DmX66+/zgD3iCOONDCH+sUxmldVmScDoAuwIsQAXNkHUTAR/BGHH2FRN3xeKGaIBPg9gMl5wHDgmgB8Is4jjjzC1F+AIuNKaufhhx/SNVdfY9xojg8o0t8MMISWBtAzEQCmjCXRLfsicmY1sWLFclt6M9EyrvCJmQDgUbNKQQbOsn3SxEkmyoAvzH3g/IiamWigGv6ZfsAnH7avvvz0I/OXJYq16NFSqYAuYWR+leqK9T4FIkDFNABN7WhoUgllqjHBWCQtPdC8zK9qXL7oU1YesIJabUNMsxYuNUtGv0cGVtTEOA6G5wgcEDYkUo6qK+h1qyyEfNejSMBjijhSCPBz6fzbmM6qIZ5TYzpvaQiidBpoQiOjmFYeDqgsjBw4aFJlqGKVYXLSHoX9jh9D2DpIIAUGcBFIVMjtJ8dLoRBJdM5EEoAufdPI68YTSS1ozOuZUQs1rz5jq07yudDHYC0YzQ7vCAxvMll16tBeLw5+spReWBeFNEQDzz47yExCWPLCp7z5llvMyANFGktjXnp6kPEiwlnFwIToCSDhxURptO122+qRhx9ZpUw7+6yztd/++xmfFv7tPffeY+oqQJamhuQ94dISFcJbZbnKCwzgEDXBkSUqeeXVVywfTDQFcMBNfeedYRo48Bk7L7itACBLYqeDwc42eyPmIG8L6PJ51F9s5FcRHgBGqKoAVKJoa5A57huNGTvGAB6w5byYiPg80mZ4s4DotGnTdf755xqXFnrUFVdcaRMDQIhQAP8Gok9WCUXQBdhZMQBUFH++nzTJlIBgwAUXXGiyXSJ0mm1+9OGHmjl7tgb0728cYn4OwAJutPkB0FF/0Szy/PPOM8AlumU1gZdxcSNSJcrmPPkswIhKD74s4844wadlrGk1xCTHfWDSICJGHMHYcm2ANOdLSgFxCNfBCoSqPh07mGz+rK37kftr5GfDFbBI12uFNMchy0RjxqkFiAFI01rlcgaaZuiyiipF+sDJX8ZiGSVTeTWLeNSqMmgy3JblQRXceS1eUWfiB0CZ6JWcLMkLAkXLixZcyuRzVnSj7Q/MhAxLddJnsA/CHpWHPZYzBtjSubx1jVgZI0rGlEcKBihqubSgNqtw2KfySEjlobBCXoqBUMa8ioT85r9AOx+6StCo0ucP2p9oeZX5MBjwelzKZ9NyZVNKxOqUSTRa+/iGRFJLY1kNHrNUM1emV9k4ck1YO7IqoKBHEZDUVdF7oZReiP3x6QV08MX8HLk9qEyozgAbokF8Br797jsTUKDjRzxx5pln6ZKLL9LDjzyqCRPGWyRHW5hnBw2yF/Cbb8bp1ttuNXMTIjXAiu+R1wWYOCa9yK648koTFSAvRmY5dswYc7YiZ8jyHyBqjwZ80CADeQj1RMn4BDABAESkNQDv7bbfXp+MGGGTBN8jzQEwEbX945ZbdORRR9l1sl+8BI486shVPduI9ovpEmwSAUjOE+EBAg/SCBTkWMLzOcANldWbb7xp/eGYfLp23VrvDBtmy32uecMuXSzdAugyEZBq4c/IUaNMPEL6hSj9h8k/6Kwzz7K867KlS7XBhhsaOKMU3GuvPbV82Qp16NRBX37+hXbaeRd9+uknpv6jcSMeCGefe66eGTjQlG5PPvWkqQQBac4D0AUYieCZrLguhBKkZUhvkFNGfMH5UYTkfiOrxuGNjXMYOHCAdt1td3315Zcm8iC/y0TGxARYL1q00J6HP8oKck2A+5Qj9tfXX46wFjcGZYBpLmepBWMH5Om766QBQF2nJY19zJoyIr3NZfOWhuD3aewP03B8pcqIRy3L/aoIIWTIWk8zn8dlajVSC0SmlicmpQELDLeuPGwErBKlDH/nHLtGhwcrS19Eg04EjFiDfC+90RqStElv6jbhkmYuz8iDAi0aMuMbJMAU08jrGq0tEFDE71WziogxLCimRcvKFQiWyx+NWq81u+Z8Tu58Sul4vbEYaGlf1xhXbbqg58Yt1bRlmSbGgnMdRT/dgtVynHx4u/ZtNXjAI6VId11EukU5Jwo0QJHlJyDGy4pPAUv3Xbp1M+ko0Q8R4G2336bO63W2aAlzlAf/+U9jByBpZWm/8cabWPqB6jKqK9p4A1YUhfCvxYSGttuwB4giOebV11xtLxAvOnlGnKjeffc9i0zJIQIYTmtu6ZxzzrWW55i/kK4AWAFyIlfSCkwULOXZqNoDkkTF5KRRS5GHBTBQZbHM77ZrN3XbpZtFhMhZOS+ukWu9/LLLLRJOJJPmcEYaBJtI8rpMHHjlooDbZJNNLRok1UC3hC223MJypUQNLMVR7BGNE2FTWOTYpAM232ILdeu2i6nFcArjGvkeUTJpiPPOPU/bbLuNTYSMLyovtlkzZ2mvvfcyaTXfY1+kXJBcE9EidQbwSRkgVIAKhWqNa0MdSIqCFQvnhG8FqRfUgOynyOhg8mJyYCLknpCu4fNMogA3aQueGcYMEP+ztuMP2ddAlyW2ywVDAL6r00YcOlc+nzWGAb8zngtNFXIFSwcUC1hEvlZEcv6yZ4/0QSTgVnnQZaIKL8Vki27VxDxwcsWAMH8sL2qWiHmlMwUl0zQzJwUhi4ABX6hkRL8cj8i3MkrnYYctgDotk3WsHjG9mbQgpVhWlmKoCIcUDQUNeIMeCnqo07B59CkaDiro9ZnpTSQaVSC4ukDCSS8gkChk40o01CqbSVmkWxvP6uUJKzVpCSk9CnpctVN0LViu2inEMiF16NC25L1QU7NuGlP+WS/KH3kc8sWkG8jVEhmWNmcESMMwNkwEa1PY4kUjfURz0GFvD/vDDdf/6PtzyD67aeSnn6ks4nj5oqCiRxlBnsMmdCppFkNCGmhSfWFUQ7RrnwNIvY6CDTpWwOdS2O+ynCwmOUS0Vmpqimz5t3kbNPEg+D4ADygDoUTERLuYp/M3BTJaulPLI7JNZRzDcjZobNg2Qm3jHNhyOZe+mZvQ3Nq0yq1HGmblKNICxlaAq9ssGlI06LWCWsjnt5pDKFSmQJgiWlOXYCgYCI7zaWUwMSfFQH43k9XKREavT6rTt4uSTWBL7puOEY7Vo9NRwvEmtvTCAAxvSi5j64Qy9ke/FOt6f19++aU9GPBgS9u/RqCYs+RFWpuNscQjgqiVFcB/+rb3HrtbsTNMtGZhGkt5p0bmtb5fiBaaWoE5OGd5X35HAS0IuPpkQOsALjxbrQJbY0I4PjAOrcuorA7oWoxK5Gx0L/qtQfni806uAnoYTSehivGjYMCliJ/eZE7kiwotls4pX3ApHCDn67Xz4ds/LExp0qKEyX7Lok5el4IatLXyoM86SRgYk9OFQhYOKxItN/YCBjhuX0AuQByRQyGjNPncZKMSWD3SxSSV1duTG/TV3IQs2814NXWSMJohmQk6W+Tz6ti+nZ4bWDK8+Y8QR/ynv5Cl8/u/PwL7HXyYPhj2ZtPC2LneJmx1SP70RXNJEa8M0AxofbIoNuR3UgOrmAhNUa0VxkxkYa3XLD/sIgOctySEg75N7dUtM9x0QD5jvr1+j0W+fA7KVSxJx1+i27xFvZURh/rFsj6ZymllLGvpCL4bDSHgcGnBiqzGz08Yh9YsHaNRM7tBWWfFNNzRYDfAYAjCYAgpHI4qECqXzxeWPxw2VVouk1Ehn1Yu2ah0os7SXql0SvFsXh9Oi+vj6TFrZGnsBSTBTV7ERdAlFUek+/wzeC+UIt2/NNKlck2hiao+jlM/VZbBSIAsX+xKgCCAYg7MgN+yUWmncEN++dc2ojyW11Tai+KAn34HChWtcooWjb+2z7X9PUwDFGC/RXH3c8fCIYxWMuSiV9/g3JKnpSjINm/+POvusSb90Pg8BTRoghTyis5pOMtRACR/S063KG75d2MAb5h8/J8dHe9+wOH69L03fvHUWrqk6gqKYuRoSRk4fFhLGWDuQoqgielQzGoabarJIcwi5iYKGkhrVDOT+JKwKLa1cYAX9gEpDMA0YADv5IIprmHdiGVjPElk6+SLq6Io2Lz274YE4Jw1ShkTQ2OyoG/mZJV1SRVRr0W1lVHsHr1mwlNl7dgBXSevG6GLRCCiULhS3mBUbj8SYTfhqlyFtNKkFpL11sstmU6qIZXTiJkJDZtcb3lnNoQkhPXGZSZFQ4ohn9N6nTrqxWf7qX27kiJtnYBuUVXFi8b/F5enxf+HLgWZHi4vBbAjjzxKzz032Li7q38X2hIvIAwDim4UWuDHvvbqq9aWmgf7p21ZmFUBSX5ePB4/41zgjE6cNElP9O27CgRYChd7OvHQUCwClCiIUeyjqLd6Lzdn9eloyhEZHHvMseZXWwQVjuXYAkKZcdRcHKOoRS8C+OpKr+J4FN/64jk8O3iwiUEo7LFf9lH8PtxY2CE/3Vb/efH6i2mCq6+5RrvtuqsZpbM/Ns6b/Otmm29uggXOlS4fr7/+mt586y373M8B5urnTFGOgufnn3+m6upWRm87+aSTLLcHgwIONWyRn44JL6b5r1oOMmcsBih2g54ZtOqZKY7d2k5Ya/P5u+/rrcmTvmuSg3M+/+r9i2lhdZjI0mMFK8fasQi0xKUGo6ta+1jAWmQ2NLmDOeaGzrbq/vOPfMHMyYv+jasKcxYNO/tFOkwkTTqCPC+teOiDxh/oaYCdk5d1RAlWgAO5KWDlpdnLM0rlC4qgSCNvi1GP1yM/0S+CiSapc9APo4HeadDGQpLH7xjhmNIMQUhO2WRcymeUTiWtrXom59KPy9P6dkHcxCRMIWYWxLnyrSbQ5bybN6/S+eecap1Q1nQriSPWcKSoqkN252XBD5dIlpcOiSxASVNDqvqwA+jcAC8WYIUR8GS/J3XNNVdbtHPDjTfoqaee1uQffrCWMPBC58yZqzfffMOUV9Cb4Ojefscd2qIpb4hvLXQuDDzuvfc+88Tl+LNnzzIl1YzpM4yN0KZtGx191NHGleUzVMsBFs7hqSefMo4wPdSuve5aA2qq9yiNaIczf/48uzZI/lT2YSSwLOP/YVMwicA1veHGm/TuO+8YL7ZNmxotXrzEolZEGitWrLQHEyEFnrZMNgccsJ8uvPAiAx54rYgrqqtbaurUH42CVaTdUf1//733NfCZgSZY4N9EqVwLLYJeeWWo0dw4Z86FP6jDiPKhebFKoEUSlDLYInShICKljRHj9kDvB1RXW2eFM8YFJgIrDZgJxWIa++EeIH0+7/zzrG8ZwgiYKch7T+neXQ319UZxM57wRx/ZvYaJwTjz/3y/vKxMd9x5h2bMmGnnw8oHpy1k2T0uu8zOC8ohY1va/vdGoAS6a3jPebEoTEFPgqu5cMECAzz6ah1y6KGmaoLvSjPJf9x8s/750EMGqMhhiWxp8bJw0SIDLlyfWHKyvKYwc1r3U/XVqJEGiDNmzTQKWSIRN6ECUR3gRDGMLgVY0JFKQGFUbIiI6IKUBdEGQMXfADwtbgBVzqOqWTNrgwNdinMiugbE+BzL7+7dTzED8WL3BKJS6E9ExhwbGhZAw3dYcjPb044d0ILvCrhA23rzrTcN1BCHEAUgzoCOBYcXEQnXC3cY3jHnBljDb8akG/rX7nvsYYY3gCvpEnjLgB/gDI8WoOLv4cM/1l133W1R94wZ07XXXnubYOXzz78w3i4THnQtRBCA45ZbbmFAj3cDkwlRPoIVuL5wbmfMnKGDDzrY1G0o3rbZZmv7fFGGzApmn7330QknnmARNVE6586zAAuC8+UzpCSYbI4++iibkKGfMV6tW7XW3HlzjSdMWyCM27kvpe1/bwRKoLuG95xlJqo0QIqoqn27drbchM8JgNE0kI6nE8ZP0M0336Qn+vUzqSoAh0KKyJKojVwp5H/ADY4svN2jjzpK06fP0IqVKwzkaG8DgLMPImhykO+9/74B30033mhLY6JsAAFKGC1oiDyJtAAQgABwgkcMsBFdwZUl7UG0jiACRRg5WyJaQB0whMsKyAFMAAnL/Cf6PqG9997LuuoS0e61516OKuy8c02lxec++fQT7bbrbhZRs9zmPIjO+TzgynXSWYHGlqjUaGD51ptvau68ebYPokkEFcuWLdfHH39k/0bgAXBC7WIFQZTMfujSixSY9joAMeNJpI+IA2oQKwT4xSjEUPmRi2UVQHcM/CbuveceA10mFH6HEo0ImetHQUYemEidv5nUOD9+zipg//32t7ZJTDLcW/ZPRM054mvBKoFxBfzJAzNJMfnA6QXg6YX3zrB3DJhRuyF2KW3/eyNQAt01vOeouogiAUH6YyF2oOUNpi+Q4Hnp/3HLP3TPPXfrhhtvVN/Hn9All1xs0VtFZYVSyZSqmlVp/oL5jvhh/nzLQyLphbSPOAGwRLm06aabWbTKyw/AAop8lhYzsXhcK5avsOivsrLClu0ANwqqXr16apddulm6Y+y4cXa+AADLdQAKtRxgTZRW7EjMJELrIPZHJI9CC5kwhjm4KeETgas+0enkKZNN7EGUDqgzMXQ/5RR99vnnpsICdG+++RbV1LS26I7ecT3vv9+8JwB6Ov+OHPmVSZgBLPK0/D/RPH8DdABR//5Pm1EP4o4Rn4xQ91O6r4p0MbJBqUa0ibT4mKOPtmX8ep3Xs2h++owZds2oi5o3b2GRLukBQB1VGxMB6jmOg2Pc7rvtbtJcCmTc4/POQ7b8uo0pkl9SEIwd2z333KtHHnnYQJhJBVAFdFH7AezYZiK24Od0dOae0oeOiYzC23XXX6ddu+1qQI/3A8Y5GAhxf0rb/84IlEB3DefaMx4AACAASURBVO81USB5WiIrluNErzR/ZLlelL2yvKTfE85jvJQoqr784gt13WYbM8NBgQVQsQ/yeuT6Lr7kEovQeGnxXiDqAth5sXnx2T75ZIT5KQCCADHLX45JpIa6jIgQoKFwRE6ZCBjFFhtRK/skh0jBhwaNH77/oYEU0SDHAlCJ6JC6Yk4DeAIMFLiIANnfhx99pNatWlmTxEw6rYMOPtgi9n/+80HdecedNtGwXCaiZCn/xhtv2oTBMVHZvfTiixo77hudccbpNgakaTAGIndLZ19a0BPRAlhE4Pycv9kH6Ql6xW29TVc7FrlX8qpMKqwSKH6QQiA9wGRSPCbHwJOX4seDfXqrZXW1mdnsuMOOjrtbWZm1e8dLg43vcu3wcFHHcb85B2S/xbEEZJlQAHNWO9vvsIONEekTJkCUi+R/UbI1b9Fcjz36mE2mXCvPDH8zyTJpoR4knfFbWStr+OiWPvYfNgIl0F2LG7J6ZX4tvmYf/T3fte8bCafYze/nj47xiuMK1nuNmxiSXih2ICbiXZfbz1fsixVy58i/xF4oMh9+7fwYZyLnn7I/fvq9X7ofv8RqWP37P2Vl/No5FX/vrARuttQCK4rS9r85AiXQ/T903ynmkVs8lXzsGvbeAkCIMImqidBK27obAfLSFEHXtqvvujuj0p7/ihEoge5fMeqlY5ZGoDQC/7MjUALdtbj1LMWxLiTHWfRjRUkGh5fiGLlVpIRU96EkUf3m8yx1Uaf9p24sx1luw2+lsk6R6ZfUav/uGshRM0Z/VVWevDU5bPLTJC0o+JG3Lbby+TPGH7UfTBI6F6+tt8MffX7Lly3T/AULrFD6a+mW33tsOpMwzr/FRY2UEu8JY/ZTVeHPnRcpIIq9UPaKSsE1OX+OQ+0DKuPChYvsnVyT463JvtfmMyXQXcPRgsoFU4FCDzzbO+643WSgJ55wgjER6JhAcWaLLbY0LivFI4phFKkoxlBs+U/doDVRHOKhp3gExem3PIx0iiBfCavgr9hgZcBXhsJH/pg0y8EHHWSFqz9rQ7SCEAYGBNS3v3KDFz1z1ix9+MEH63wCOOzQQ9X9tFNNybi224IFC4wOOHTo0DVyfYOBQgESgcza5MYB6ksuvVQXXXiBBj7zjPr17aeq5lVre7q/+/Ml0F3DIeRFdqrow/X228M0fPhHqqiotKgGWhgtcaiwH3XUkUY9wrwa1dNBBx2ojTb6mx54oLceeuifFg3AZYVCxIwN/5ecKp+nywCgh7j9gP33NwYC0RLc2qIPAraCvR/o3SRo6G5MBnqrYQwOv/eHyZPN76G8vEzZbM64weRr2RcNCa+97jqbADhv1FzwTR959BF9+smnOrV7d303fryJIRBuEDGiBDv//AuM2QCtioklm8nq5ltuNj4srAH2VeycAXuBa95mm21V3bKlXnn1VZM7A0AAIj7AsBe4JgAKoIQudvJJJ2voK0ONgcHLR+W/saFRLw0ZYjJeGAaAOhHbYYcdqoceflgtmrewMYalAIeaKIYVBtcK6MIsIYpnxXH66adp+IhPdNyxxxr1bsL48ca3JaJnouC8t95ma/W4tIfR+AYMGKhdu+1iLymUMKJGmCnrb7CBvv56tPXJwzMDlgPjBTMBXjNjxLnARIGzu2jhIrVq3cpoc0xmb7zxhnUKwbgeZR8G9fB7mZwxXk8mUzrggP31wvMvmDcxzBPy9Ox3xsyZNhZ8lvswY/p0XXnVVcYiobUSVL2iZy/dLfB3PmD//Yy7jZKRZwkq3tQff9RXX31pDVZhnLA6eezxx7Rs6TLz3L3pJufewLzYY889HMHIW2+q/9MDtMvOOxnvu2/fx02NyHevu/Y6nX3O2SZ+Wa9TJ/V64AGjOeLhzJjwfAwa9KxuuOF69enzoLWKmj5jup4Z+IypJLn3jAHUPcaHffK8wQ6C5170ikbIAi0PmuP999+nnXfupm+/GWd8b54pPs+7xPMD+2afffbWBx98aIKU555/Ts0qKu25Aay//OJLHXzIIaYEhWtP1MyzV2z0inx/8ODn7N2hOM0zxSr22GOPNY7979lKoLuGo0fkytIVWhEbDwYm4BRFiKQGD35WLVtW2wvOQwqQ8HsaI3p9PlVVNbcOwgARCjUEBIAWDyYAzAtK+5+zzzpLZ59zjineisqyLht1Ub8n+hmA0g1h0002tZQGDwSqKyhUvFg77bijnnv+eXNKOurIowzQaO5I48jGGM74KUuLzJ0zx66FaJaHlT9E8EQbRLzt27W33mfQ0niAUVgZ3ezYY51Ghub/kNNWW3U1gIGmVmROFEUF6UxGG/9tY40aNXJVt1+6JoQjYc2dM9eEGy++8IIOOuRgDf94uPFlX3/jdf3zwQfVu08fbb75Znr//Q+MWcGExphS+QfMMK0JhoL2MjNRffjRh9pk401MgICKDQAFdDkeURFy5QULmIjKteeee2j27DkG3lC8SEnQXgcgY7x5sTGKBwiI2FGawW/eeJONNebrMUaZi8Xi2myzTQ0MEUHwogO+3G/GD34xnNwePS7VccccpzfefMPUc0w0e+yxu50bghYEM4wXExzyaMAA8/jttqX/3UTjXvM7Uj48K1Dk+C7XTA82+L1Q/rAuZHIhncI5ME5MqByDfnFTJk+x75L6QBHZvkNHPfzQQzYBMunyPQB699120/ffT9J2222vkV+N1J5776k3Xn/TrgMBCPJ3Agz+/cgjj2r9zp21fMUKmxCJVg875FD1HzjAxhPKYO8+D9hzCH2Sd4S0G/eTieOfDz+krlti8FTQyaecYoDHhHDxRRfptKaWSowXPO9jjj3WnjMk1gAz9wyTe66VazjppJNNMMP3+Q73hHsJ8MIPRyVKQMF48CwxQTChYHTP6rVHj8v0dP+nzCMZg3q6oXCtJ5xwohnvn3TSiXriCae5KCrPolHVGkLH/+9jJdBdw5HrcVkPe9mJturr6jTp++8tYoWLSweDIsG+V8+euv/+nmrfsYOWLlli0SeRxb777avXXn3NHgZUZDwQADd8TWbaoloMuhdRBtETen6Agk4EKLR48ZjpETEQQUycOEE33nCjNXYEdLfbdjsNeXmI7bNDxw66+KKLTWXGg1VsU07nCyJCojxA+LXXX9MhBzvdJBBIPPnUU7q8Rw/jD/OQ7bTzTrri71cYSJMD43MAFuCHEAAwxxei2OmBF4vfEbkEAkEdf/xxdnxeSsaACWK9jp1MUMF5Ag6AD6ANe4IxW1lba+IHVhZETIAO1w23mcmJF5eJgvNo3bqVecaOHTtOAwb0t7EjoqRDAoZDTIo77rSjKekAUACSPCD/j3waIOLlQzkHOCPPZZLBu4IIn24HnBsrEKKrbt12NQYC54HAAwBkZXHRhRfp1NNONb41aj06FQOM0MR4gZk0iPqnTpmiTTbdRIcefKj6PNjHQBfFIc8PETXXyGoKEcaiRYuN1wuwAjAmSX7kEfkDAQMHonwEGEzcKOyYRPk5QMQGyKAYRNzB6oZx5DwARZSKnB8bIhDGietm7JisidD3P+AAuzY8PehOzQSPuIbnZvToURYJYrT0+OOPWZNGmrTCV+bZ5plGaHLGGWfa+HF9PBscm7ZNgB+TFgEH3U8uuuhiA0yi5NGjRmnPPfZQ5/XXt350fI7JCO+L0087zUCXyZEVJSu8V197zaJRzIhQbrKigp/NM0mQNOSll2w1yHkhlKEp7OOPPW6RuZkRjRljHh19n+hrKUPuNQDPBMq5km/m/WFfa+Lk92uQUgLdXxuhpt+zzOHh5qFi+UmOF0DgIUWwwEPEUpzl00PM4lt1tVmR3C9LVR4StsHPPWfiCUQIgCcRL14Cd9x5p5ndkMYAOHigINVTlMIGkuVp0R6Q5frUH6fag8LnATX+ZolLdMZkwEsI+Z5z5fe8qBt16WLLNl4uQJfC2RtvvqmDDjzQXkCWYS8PHWptg4heibQAAcCXCIsIYq+99zbHJdIRO+y4g5YuXWadfoloDjr4IHvgeWgRBxStEVm6McEAUOyXsWMiQZHF2JFi4WFmPAEXQBCF3yUXX2IvOS8rggUAkzFjQuradStrB8TKguiYZToGOFwf0Rjn66gIm2nTTTY2wAPwSeMAXoAj4EshlPHiHJkomEAROHBP8JU49JBDNfi5wRo4YIDuu/9+G4Pa2pXm8cDLyPmx9D/xhBNtKf7VqFHWUPS6q6/RwEHP2FgACEcfc4xJsRHQIO/ucemldt033nST/T9RLqALyAAWTCp19XUKh8JqqG/QMcccbS1n+AziHJvE9t3Xonsifu4R47HRRl0samYD4BhLoj2eM54fPs9qh8iYCJ6NiY9x4flmKc/YcR9JPQDI62+wvh595FF79gF0JisCiMOPOFwU0Ji4WFEceNBB6te3r84591w7p+OOO9Y8MQA17iv3momWffCMIxLiPaD2wfKd+3B/z/v19eivTVa++x67W9BA2oB2VdwT7g+AzqTMagkaHu8mqzTuN4EJkzGT3Sknn6J333vX3ou7777LGpsOe+cdXXj+BXr4kYdtAuIZtF59G25ogQ2BBMB8wQXnm9ES50w6gWasL7704u+OchnvEuiuIehCzuehAMSIPrlZPODnnX+Bxn/3nd0MgIEXBuDjhXhl6FCdfMrJevnloWYxiHUj7bBpxw4o4aXAC8LykGjmpBNPsqUyDwzRAQ8jx2XZxEvDxovCSwRIMBvzAAMgAPO555xjJitEN4BPn959LFdHNHUN+0qnbenJQ3XwwQcpkUhaRMeEcN2119oSkwiIaJtlJ9/j93gVsBEtkTPkhQWQlixdqpkzZtg18GJ022UXTZ02Tb0feMCiZq6PqK24YX7T+4Feqm5VbS5k5KMBQkCQCYpzJg/LBEOOGMUcLwTgQaTDUo8J7O1hb1v0hocuUTJAwveR9+7SbRdrGMk5XnX1VRo39htbmVx19ZW2XATYSf3wgrFxvUQzACcTFcCLuRETExMeqxKA4rbbb7fJCPUY94rJhrw594rJkXvBRAJY4cNx2mmn6q23WPLeYmPGGDNBk9pp1769nSPPE+AJSDAJksp56aUXbWwAZFICFDcBNSYr8o1Dhrxkrm2ku2rranXbrbfZz2+5+WZLY3H+pIXYWMZ3P7W75fZ5llhlFZuHMgnyMwPd2bMNdAF6bBS5Fp4RzpccObUIzolnv2OnjvZc8Zyz2mKcAUMmOkCPieXp/v3VsmULPfroY1YX4PwvuvBCTZs+3c6BDtSAdpH1c9VVV6pnz14WHDCerFho4sm7g+nT9GnTzBrzgV4PWJqCyZyAgsmX94RnEUUkkTa+Hvh7UAMBMHnemQCYYFmBkeogqud8i+8q95ufsVpkRUUaj7EpGiZxrAf79NG9992rNm3ariFi/PLHSqC7lkNItMANXJ2CwwPMC/JrG9/lQV3dL3Z1/9effp+bz0Z0tPrG8haQLW6re/v+0jmkM2kzM/3pvn7u8+T4AAlyoiz5Vt9YWrL9nOdt8XO8TEQeRFmAw+obxQhAvEhJ41r+naH6T6+1uC/Og3tQ9MQl/fFLbIGiyozlIlEn0uXDDjv8/3NevMiAf/G8iC7Lyst+7ZZavpw86ZpuKzlO1b8q5r9075gMipPdz+2ba8pkMwoFnQkxlUya89wvmaozPlzbz903olXuNaC/OrXxp2PPyoiJkUiYyJrVEZPYT7eiSf5Pf/5TRSL5YPwyfomeyHP49ya3uQEDB1o0zErj1zbu5eo0wd+qBuV9JcD6o7cS6P7RI/p/YH+kFVgWk8YgilvbjeUkuV+W3n8mR/bXzpOl8+ivv9bll/VQsAmsfu07/wu/h1/NMp4JaU14toDn4489psOPOELUCNbVxsT64osvaOTIUZafJkXxW6iM6+r8fut+S6D7W0eu9L3SCJRGoDQCv2EESqD7GwZtTb/CsoaiEbnCf7esJ29LnpAo47cqh1jSsZ9/l+ZgucTyngLGrynOyAOOH/+d5RQ5J5a7bFDHWKKyXGVpzJKef8OI4NgsP3/rxvlzjozDX63m+q3XUPpeaQR+bQRKoPtrI/Q7fg9QQVu67757/y2hGroS5uQUIH7rchweI/spVqSpJj/5JMyGc4yKxZKQ4hZ5wmIR6ZcujVzyXXfdqX79ntQJJxxvVXEoUgF/QO3atbWiDtQyrg/RAdSqfffdx6hyv8WmcM6cOcbq2Gfvva0o03/AAJWtlrP+Hbeg9NXSCPzHjUAJdNfwlhDZUcGdN2+u8V+Xr1iuAf37a/Mtt9Dhhx1ulV0KahQfKB4RrRFVwlLYtVs383KlSg7dBa7lVl27GncQlRhkbBgA++23vzp0aGcgNmv2LOMQ0sIH6g450q237qp0OqPvf/hehx5yiHr37mNn37nzetZ5gu4O++27r3baaUdjJkABA4Sh2Xz66Wc6/PDDjD7DebBvol34quRgYRpAv6KiC0Vrv/321THHHGttiABrwPbJJ5+ya+Saxk+YYNQoqF4LFy4wNgETDNfPWMEQgFXB8SiU0aMs3hgTJuTTp0/TlClTrZp95OGHa+SoUbqVav511xn9B9EH1WcKcX+1lHYNH4/Sx0ojsMYjUALdNRwqFEcAGGDA8pyEPukDijN3wCG87z5bikNfguIFiAI+mI1AJ4MPut3222nB/AUGJCiO7rn7bqNIIYyAEgU1iu9DMYJzSiUacvrOu+yiiRMmGNmcajnUqZ122tmquYggpv043czBMUqHvA+ZHMoL5wFtBgrZx8OH65STTzbAhSNJJAyFDAI6EeuHH3xo9LMzzjzDyOdQ3kKhoO688y4DQcB077320iOPPmrAyLFRnPXs1dPoVRQ94EwyLlSda9q0Uayx0ahuTD6AN73fKiorTZ330UcfOobomYxVpOGfXnHF3/Xww49o++2304gRnxh9CCpTaSuNwP+lESiB7hreTcARSSZRJ5SoV199xQjTtMVBwoiyCy05KirI61CtADO+Q8txuLwAIaC02aabatHixQa4cDWJdFHHwInFGwFQzOdyxsn86quRxhWlVfXVV12lhoZGDX72WQWCQVPPHHTQwVZ1hrD+449TV/VMQyzBOfw/9s4Cuqrj6+KHhATXAH+c4NJCgeJa3IM7FCguxUoLhaJFirsWL+7u7u4Q3DUQ3Anwrd+hj49SwcJLIGfWyorde2funvv2nDl3Zu8JE/6QuHHjvdjV5FVcNROoi8ic/Ck/x4geXTJkyKgOthRSEayPJXqlLbSL33nDTZqBcxlQIFn0B9zd3KV1m9aKA+t1WX9LpMsx6CKwVIvlRVGiRpXSJUtJ/ASeki5deh1owAQMWPzOQnlWTLCGknWrrMlkJ5MVQ+BzQsBI9y17k4XbRIZsjSS6RauACBIiYk3qgoUL1PcKomIvOgutIV3WM7K4min7+g3r5dnTZ7omkmuxGYFIkCiQHTb9+vbVRf4snif6ZVE+pMfOJ9ZIZsueTa76XNXol4XsRJ8shP995Egp7uUl5EbZ0cOWVzZvsLlg2IgRkjF9eo1sycVCbhAd98P5c+fO1ZdftIMlXhQW+LNBgWiXQWT0mNEydcpUJVLui4iYpULkkNE5IJrHPodBwBGlE/VzfdaAsri9aDEviRQpooweNVrixIsjadOk1cXtHI+oC2SNiAuL+9n5U7NmLSlZooRuOEBJio0nVgyBzwEBI9237MVNmzYqEfCSCTKEeK9f99XcKeaDe3bv0S3A/fr1FU/P+NK0aRM1RyxQoKBGmUyx2dPONk9eZJFiYGcZL56InMmbogHLFluEYMjPQpzB3YLL4EGD9TwiXlZCOARS2CbLLqQ7d+9IpYoVNeqEFBGmcWwLRmClQ4eO6sdG1MhOKCTu2H4aTJ7r7ji29OJUy7ZICgRPvnnXzp26h33osGGabyUqJqLGOJJdV6xWIEVAjpfcMKQOcePomyhRYnVHRmgGcoVYwY7oGyKOEiWqZMmS+cVuojZt9NocR857wMABeny2LFll/oIFGkGzTtOKIfA5IGCk+w69yHT88eNHShiQKNNnXpg5drzwYoqfKY4lWfwO2fDlWE4FsfAz238dheO4JkulHDuRkM4LGTKEEi2F+jmHJVzjx4+T3bv36LIt9Ai2bN6sO5Ko17HLibYiROIQen51Zw6RL8eyWuL1NlMX586aNfulVsHrO6euXvVRo8xXl6g5rvM6pNQD6bOLipd1r9bnaBNY8jOD0as4vortO3SVHWoIBFoEjHQDbdf8d8NIAaBShbYtqlZZMv99O+aH3hovuXiZ96Y1vR9aj51vCAQlBIx0g1Jv270aAoZAgCNgpBvgXWANMAQMgaCEgJFuUOptu1dDwBAIcASMdAO8C6wBhoAhEJQQMNINSr1t92oIGAIBjoCRboB3gTXAEDAEghICRrpBqbftXg0BQyDAETDSDfAusAYYAoZAUELASDco9bbdqyFgCAQ4Aka6Ad4F1gBDwBAISggY6Qal3rZ7NQQMgQBHwEg3wLvAGmAIGAJBCQEj3aDU23avhoAhEOAIGOkGeBdYAwwBQyAoIWCkG5R62+7VEDAEAhwBI90A7wJrgCFgCAQlBIx037K3MYS8fPmSHo1bAh5lFy9e1O8hQoR4y6u83WHY5WDx7hnP8x9PwDgSnzRcGPy77rdr4cc5CpeIM6dPS/gIEdTR4r+Kw30CofVr166pQzOOGv9Vzp07J+7u7nqso+CIAZa4c2Cr9Lb9efHSJXELHlz7wBnF4aChz4avrzpMW/k0ETDSfct+mzFjptSuXUttdvigYfCIbXiHjh3UZNE/y7Jly9TjDKvzfyqQDJ5qXbt19fe6/fM+3vVa+MBhRtm9R3cpWbLUf56+bft2WbtmjRQrVkyNP7GE/y+ihljz588vdevWfWnASQUQLVhiPY9pJpb1X3755RubjpHm/6JHl+bNmr3xWP84YPmyZXLu/HmJGzeuDB06TGbOnOEfl7VrBAACRrpvCTpmkgMGDJAFCxZIjRo1lHiJnPr26SOXLl+W6dOmS8WKFSTnN9+okePBAwfku+++k+TJk0mf3n3kmq+vfkAfP3kiffv2lbRp06rNOJEXBVvzKZMnS+EiRcQzfnxZumSJksTmzZvVMy1rlqwy4vcR4hHFQ8qXKy/Va9SQwYMGaZQGOZcvX0EKFykswURk4sSJ4uHh8cL+fcIfUqZMWXUZxi0Yk0fKtm3b5Ntvq8qwocMkQ8aMgvHmo0ePpW69ehI5UiR1IR4yZIhEjxFD6tapLUuWLJWrV6/K5cuX1XQT7zXuI3z48OpkjHsx5pFY02OdPn/+Avn666+1bfieYaK5YtUKuXTxkppZ3rx5U1atWqXOyHxhCQR5Dh8+XJYuWSz37j9QA8/s2bJJlapVZdy4cXLv/j0pXKiwugNDnvRF9+7dpU+fPpIxY0Z1DsYgc/ny5TJ9xgwpX7asFC1WTO+3Z48e0r5DBxkzZozEjRdPBg0cKClTplTCrVixotSrX18GDxqohIaH3ejRYyRnzhySO1cuWb12jTosz50zRypWqqT1XrxwQb5KnVp96U7ieHzihLpDQ9i0yeEHx9/w0bt754707NlLgrkEkyhRPCRzpiyyZesWqVe3ngwZOkQHD35fsniJVK9eXTJkyKBGpFyXNnL/PAsYj/I3SH/Q4EGya+cuxQIH6hnTp4vPtWsSNkwYady4sRAoLF+xXIoVLaLPwJtmAm/5UbDDPhABI923BHDs2LHqpNuuXTvp2bOnOtceP35c7df5cKRPn14NIrEUh2hcXV2ElETmzJlk2rTpapXOlHDr1q3i4RFZdu7cpdfjA8+HqFChQkpS+/cfUGffVatXS8mSxaVZs+bStGlTtTtnKuzj4yOFCxeRLVs2S6VKFaVvX+rOIKtWr5IVK1ZI4kSJ1HHX2/uwXqdX716SK1cuWb5suZLM4SOH9bypU6fJokWLlJgbNGig7cbpd/z48RImbFj5oXlzwXxy7bp10qjR9zJjxgzxiBxZSbdgwQJy4cJFOXLkiMSNG0eyZMmqZFarZk356U8r9Xnz5qmppkgwuXfvnqRJm0aOHDmqBFW5ciUZPHiIeHkVk6fPnsuA/v2VvHEFxtIdMscCvkiRIjoYUX+nTh0ladKk6qCMrT2YLFy4SLp16yoNGzZUA03wr16tmhLu11+nlRUrV8mK5cvV0Rgn5j69e0vHTp1k4MCBet8cX6pUKdm4caPU/K6mDB8xXOrXry+/tP1FLekXL1osNWpUl8mTp+gACkadO3dW3DDlzJgxg5w8eVK8vb015cQX5M9gQRu3bNkiGzZs0EGGZ4a20wfr169Xu3kG8R07dmhbeA54xnLkyC47duyUUqVKy4gRw3UgI/VBGmXnzp1Srlw5rb9subIycMBAwe153br12ue4VNOHDGbff/+9DBkyWL75Jpc8ePBAB1AGYisBj4CR7lv2AdNXLMqJUBMkTChNmzTRaCNVqlQyZcoUJdXTp09rFLxm9WrxvX5dHj16pLbnPPBEqxA1ZJQwYQK5ceOmlCldWkkKQiNa48NC9MyHcsKECVK8RHFZtnSZpjGIBiH3ZMmSybFjx5SgiPimTJ4imTJn0gEAYuFDumvXLm0HZMOHf+++vRpJESEzOBQvXlyPIWLjfmrVqiWjRo9SEgofLrySO4QA4UGsVapUlfXr12k6Y/WqNXL27BkdQLjvUKFDSedfO0vfPn3F76mfuv6GCx9OieLa1Wvqghw2bFiJGCmSPLh/X6NirNpLlCgh5KbBrVevXupYDDaDBg3S6T/W7ER29erVU0t42gZODEyUWbNmyahRo6R379468HEvLVq0kGu+1+Sw92G9T3Dq17ev5M2XT7Zv3679RTTduPH3cuLEScV87ty5ar5Zs2YtGTnyd8mQMYNs3rRZ1q5dqxGkm5ubXodInFwqbszg6uLqIlGjRNU+/+abbzQXTJTOcfRB1apVJV++fDJn9mx9DvsbbwAAIABJREFUXsqWKycZ0qWTWnVqS/p06ZXAhw4d+pJ0iZAXLlwoOXPm1EG4YqWKOgA983sm1WpUlzBhQsue3XukSNEi0qN7D0mYMKHEjBlTunbtKpkzZ5Yc2bMLKZfJkydr33MdBuHr168r0fMMOVym3/KRt8M+EgJGum8JLFEKHyo+vBSm2pBi/nz5Zdq0adKwUUM5dfKU3L17V7Zt3SrFS5RQEmF6efnKZdm5Y6d+eEknENVwHB9WornVq1ZL/Qb1pUP7DrJu/Vrx9EwgixcvUqIkDUDkxLEQFUQeMUIEmTtvnv7tRd2NxPvQIY10EidOrMcwNT569JgsWrRYRo8epZESURDTU6I5ItPWrVtrlMvfiHB3796t9wZx5s6bW/Lnza9RYLZs2fR7jx49ZOnSpXLi5ElJkyaN3LxxQ6ZNny758+WTKB5R5Lfuv8mPLVpIt99+UzJYt3adRI7iIcmSJhXX4K6yauUqJQSIHqLlJSCpkNWrVysxMEMYOGCA9OjZUzEC844dO2okyAAAQUJ4lKlTpkrPXj01KoZIZ86cqdEv5ejRo1K/fj05dOiQfP99Y42QaT9t69qtm9SsWVOjXTCgDefPn9cBFWIqW7asEj+E2L59ex3s7ty+Lb1699bUDBEqx+3Yvl0ie3go6ZIGYmAZNXKkxPP0lPPnzss3ub7R4yC++PHja9rmqo+PDjrgDT7MdH7r3l3q1akrVb+tIgsXLpYffmiuM4IECeLL2XNn9Zk6fPiwDpjbd2zX9owaOUqyZMki+/bv0yifdpGmmDtvrhK1Iz3x4P4DCe4WXPr27yvTp06X+/fvK65WAhYBI923xB9CILLjw03hZRZRGNNgpoVMJVOlTCVexb10Chondmx5+OiREiWkST6N6IfCS7KwYcPIiBG/yxdffCEPHz7SqGr79m0aoUCORHVETEQ3/Qf015wskRlTRMcHnw8bxEHdSZMlkxHDh+s0nUIkPHXqVE1LQD716tcTPoRMk8uXLy9VKlfW9vFWnP/NnjVbSY1CPpIp/d69e5SUsmbNKqdOndJ7Zbp8xcdHIkWMqB/w4K6u0qVrV43wIEgiT4h18qRJwht+Ijrq4PvKlSs1yk711VdSsUIFcXFx0Yh58ODBSlpLliyRMWPHysQJE6Rxk8ayYf0GiRUrluZIIVZIjAiPwrScCB2CIWXTu08f6diho2TNkkV27NyhswUGIHBj2k9kD25gTxQPvpEiRZSePXvLoEEDFRMGgFatWml/rVmzRmLEiKF/Y+BjwOGLe+MZYCbCizsIG3yIgLlmnTq1pVWrn7W/IeRly5dLgvjxdbDmf64uwRU/BtXWbVrLlctXdDbQu3cvGTt2nBw4cEBTFDw3pAyItAvkLyB58ubRQYW0x/ETJ+TXTp30/nkOIXIGaO6LQQis06VPL/PmztXUArnuYsW8ZMyY0Tp40VdWAg4BI11/wv6673WJ7PFimdOdO7clTOiwOgWl3L5zW548eiweUaLo77xEYjrNB+rVwvT1v/JunMeH2/HyzXHudV9fjbochZdrkCvTWl62USBYpve81KE8e/ZUnj599rc2OK5BioFo3EHi/wQT7XV3c5NwfxL9Px3DNfiQc7+vFr8nfpoKiB49+r/2AIQCsUHO/1QYHCikB14vvr7XNXf+b4W2RwgfXoK/1geO499U979dd9bMmbJo8WJ9eQj5Q3KRIr7A/Mnjx3Lm7FmdoUDCkDqzkleX/b36DBCZgl+0aNFenP/ksbi4uL58Icb937p1Uzw8XjxXrxf+zzsA6jGi/ddHwen/MNJ1OuQfv8Kjx47qSxbe5PMSx4rzEDh75oz0HzBAXx5+W62aZMmc+S+VM3CSeydqJe9tJeghYKQb9Prc7tgQMAQCEAEj3QAE36o2BAyBoIeAkW7Q63O7Y0PAEAhABIx0AxB8q9oQMASCHgJGukGvz+2ODQFDIAARMNINQPCtakPAEAh6CBjp+nOfsySIHV3sQvq3wqJ51lAiUhLYi0oKSjBdU/vw4UOJHTv2OzWZbc2so2Wt6IcUtu1u3rxJF/qzgYSCKhmbHtgwwQ4tdgmyWYGt2WxOYEMHa13ZgMKOtBc79XJ+csIvrNVlMwi79lhnzWYYcOAroAoaHGw9B3eed7Bml6KJ6ry5R4x034zRWx+B+EmHDh0kWtRoKjTzb4WdRLdu35apU6b8beE/egRvenDZ0vv6xorX63rTddj8wKaD1787rvPs+TNxCeaiHyy286JuduHCBd027CgOjdd/uk9HG1esXCFhQodRfYDXy7+dz4D06oYHdmmxZRkyhWjZrZUy5Zfyyy9tVYuB7cts4wWTZs2byZrVL3aT1fzuO3n2/LnqX4wZO0aCuwZXYRx2n31KBe0Jthqz7bxE8eJSpEhRFeHJkCG9Dt4OrMCT39/0bPjHvbNDE8xRn3v48IFKnSLEw8adp7TpXzad+Efdn/o1jHT9sQcRpOGrYIGCMmz4sH+88qWLF6XR999rBMaWVGQE2VaKlB8frj179ohXMS/J+U1O3R6KpB8kgZ4Ax7LDiN1M7MEPHz6cqnihR4CEX+lSpZWwDxw8IMOHj5D/RYumW0QRUOF4tu0SgaOfgC4wH1AW6KOFwBbWePHiSenSpfU4oka0W/kQIfYD0Z07e07FddAnmDRxomTJmlW38c6YOVMyZcwo9+7e1R1XED47sTJlyiyxY8fS3WhEahcvXZSnfs/kp59ayNKly2THju0SPXpMVT1DWJxZAlt9iaJQ/8qRI4di+NNPP0niRImldp3aqkOActjuPXu0rWyLBRswiRgholSrXk3bD8mjroYoUPHiXpIgQULVvti2dZt0+62bP/a6cy4FLoOHDJav034tN2/dUhlHRIGQsWQ7OlvG0XQg4kQwiP76mIUt5ggNIeOJahx6GWxD7ta1m4r7Iy5E31j5OwJGuv78VKB5gL7u6FGj/vHKc+fOUVlHCI8oDRWotWvWqlziipUrpWjRYkpoI0eN1KkkuqhlypSRDRs36D59CA0SRnwnRYoUOt2HXBCbYRfac3kudevUlbx58six48clTOjQutcf3YBatWvJV6m+0vpU2GXwINU1GDJkqEpLIjyTIkVyJcwmjZvIuPHjVCmLSJJp5InjJ1TspnPnX3V/P9F8zBgxdXcVwj7cy4rlK+TEyRNSpGhR1ZDlK268uDJhwkSVJdy8aZMkT5FCZQorV66souEMVJAjmrzLli2XcOHCqsIYuhIUdnb93KqV3q+jgAEf8hPHj8uSpUt14IkQPoLKM6LmBmF37dJVkiZLquI6iJUTpTdq2FAyZ8niz73+8S9H+3PmyClHjh5RomVArle3ruK8cNEiFX9ncIQIGUjRbXjTjOlDWs3AhmAP2hipU6dWNbrQoUKJ39OnqimM2BOqeW9yAPmQNnyq5xrp+nPPobd74cJ5GTVq9D9emQ8+eU6mgrFixpIsWbOovgH78tk+mj1HDrly+bJ07dJFYsSMqQ8v4i3kI4kG48SJLd9+W031UimQIQTTuUtnGTJ4iEaLiKMjyEL6gHMRkoF0+TsuFyFDhVRRlUmTJkrr1m0kW7YXJAVBxk8QX6NpiBCRGSJwImXyokTpiLFD7Pfu3lPCpHCcqqldvqxkygdxztw5kjFDRm0DvyOVOHjIEBk/bpzmV+MnSCC/tGmjwjwMAHxwiViJ/kljQBgon6EZgBgQ1+deb9++rdPYadOmSt9+/eT5s+caNS9cuEC1dPft269aF25uwSVSpMgasSPCQyRPpMtg8akWRG5mzZotu/fsVpU0BHwQ2yGVg/g96SqVhaxYUUWXPmaaAYLnGWPwY7s5gyZbn4lwibr5QiyIPLSVvyJgpOvPTwQqVQjOIA+I6hYPocNHi7/Xq1dXOnfuIiLPNSdJVMD0nik4xICSFx+eJn/uzeclBZEsUzVIZ+26terCgJJVuvRfy+NHj1VNi8iD8/kAQlBNmzVVicmQIUOpJOB3Nb7T6SdTcnKAyCUyRSQHDelBfqQ2EOdm2o8GMMTONJ2XVUTlN25cl+TJU+i1+vXvp4phFO45Q/r0smPnTnni56dC6pzXsVNHnfLTfiQOmSKjgQsx8FKuSdMmGlEzIPDh7N+vnyqT8bKLKBdtWNqKxCMvjyAZ/o4YDapk5KNJPYwfP04mTpykmOGxxrVx8qCN5B6RaVy/YYOEDBFCdXY/1dK7T2+9L7CYNXuWtP75Z6lerbp4Hz6sgxYzEgY5BjXSOR9T24F+YICkX8mvhwsXXl9oUj/PNM8iGswR/xT7+VQx/xjtNtL1Z1TH//GH3Lp5U4W/8VRjCozYNAVSQ4zb8TIKYiZyQ3UqQ/oM0q59Ozl8+IiULl1KoxWHuhZTRqbmkBwftCNHj+r/iU4RQfd78kQJGW1VziGq7D+gnySIn1CFvSG1y1euSNw4cTQCIXpk5QRRMC+ZFixcKGPHjBZPz/gqF0iaAc1dUhiIjE+cOEHixfPUcxggSpUsKbNmz345mHBPTOH5kDPdPXf2rH7wv0r9lXyR4gudYiIxSe6RqBsxbeyA0IP1ueKjkSipA/6GzqxDfYsBgeiegaRTx44qxh4nTlx9acM98HKN1QpffJFCokePoQMJKQ5y2aRqwIj8NfdCveSnuf9PtcyZO1c2/alrDCbMqhAuRwo0f7680r59B8WqZMkSKsr+MZXFSB04ZlAM+KSDmEnRJmZbDNjk5a38HQEj3UD2VLwu9YeWKxqpTPcdLrbk816Xd3z9Nv5rZcE/3fLbXJPzGCh4UULU+V8fapY5EY3+UyF9wWD0VapUsnjJEiVsR+7v1VUXr9/D69hwbV5IIncZVMvrKz3eth8/Jl5vWjnzMev+FK5tpBvIe2ndunX68owpekAX2sF0naialQ3vW7jOsqVL5ZC3ty7hehv33fety84zBAIbAka6ga1HrD2GgCHwWSNgpPtZd6/dnCFgCAQ2BIx0A1uPWHsMAUPgs0bASPez7l67OUPAEAhsCBjpBrYesfYYAobAZ42Ake5n3b12c4aAIRDYEDDSDWw9Yu0xBAyBzxoBI93Punvt5gwBQyCwIWCkG9h6xNpjCBgCnzUCRrqfdffazRkChkBgQ8BIN7D1iLXHEDAEPmsEjHT9uXtRDUOMJmTIkP94Zf6PQMuNmzclVMiQ/yoK877NQtcAXVOcIRCkQXWK3yNGjPjykg8ePFA9X/8UikFmEeeLjykn+F+YcD9nzpxR4feAasP79pmdF7QQMNL1x/6eO3euikfj5oA2bNx48f529Z9/bi2lSpWUnr16SauWLVUq0T8LCl6DBw9WiT2EwDHBRKqxRo0aL6uhnahzIX3oXwVix0kAJ4qAKOj0Llu2THVdkYeMFi1qQDTD6jQE3oiAke4bIXq7A4gesdXJkT2HzF8wX4oWKSKt/sGloG7depIwUUKZPWuWuh+gD7t61Sr5Ol06jUrxAMOrDMcI1LdwBliydIla5eB79aq61+nTp+TGjZsSLVo0OXXqpKRMmUpWrlwpCxYskHTpvpZ4np6S7ut0qmWLU+vESRPFM56nILuIZGTSpElVX5bvFKJw1P7Dhg2nA8PevXvUmNLdLYSULVdWf0afNnu2bJLmz8GCCHfBgoVy8dIF2bhhowqOT548Se2IKlSoqJE83m7YuaD/u3XrVm0v39G+rVKlit4zbeB3BMiTJ0+uThmbt2yRb3Lm1GMRyN64aaOcPXNWypUrq2LrCGWDB/fQvHlztahBgxcdV4wcrRgCgREBI11/6hUIE4cFvLrwOSvuVUwFxl8vDeo3UEscojIsT6JHj65i3IiFE31iKXP1qo8kSZxEtm7fJt/k/EYWLFwg+fLklWAuLioE7tCx3blzh/zxxwQlqTlz5uj/kIKkHThNQKwlSpaQ/fv2v0wnXLhwUV0qDhzYJ3ny5NX6RowYoVEx7hEhQoRQZwaIf9369ZLqy5Tqy4Uty6KFiyR9hvTqFtCnTx8lPKxzsG3B8BKRdrzWiK65HtN87g3SRdQa5whcJkgBPHr8SF0lSIc8ePhAateqrR5pPj5XpWHDBnL9xnV1lQCjli1/ktix48iGDRvUWihECHc1YPTw8NABBXPEPHnzqHEmmPft0+edreL96TGwyxgCb0TASPeNEL39AZAHppC4GUydOk2iRo3yt5Pr1K0rXl7FZPmy5dK/f3/9PwS8Zs1aef78mbof4PSQN29eOXzksEaVGFkSMRLBYRTpKETX+JNx3hWfq5IoQQJJ8eUXsmP7DhUbR2gc/zWI1ffaNRkydKgSNg7Drq4uUrXqt9KseXMZOGCAWt80bNRQhg8brl5lvXr21Lx07z59ZMqUKWp9jgUM7cIupmWrVhqFEllizYP7BY4YtKVbt9+EtuHwgKULbhY4WOAOwYAAIdepXUcSJEygDr/hwobT+9izd486SXAdol6i17Fjx6olT+YsmdXG6H/R/if5CxSUbt26ar1nz56VbNmyKanjf4ZXF04bVgyBwIqAka4/9QykBYHh5EtOFc8viAqRbl5qOUqt2rU19QDR4kNGIR9atkxZCRsurDpEYKFDJEnkCPERDeOvNmvWLOnZs6dEiRLl5UswIkfSADly5FQX3+49usu0qdOUuDGOJJo8fuK4Rpu9e/WWQ94HZcWKlZIsWTIpVqyY/Nz6Z+nfr78SIW7BPbv3UHtz8r686GvXvr1MmzZNI8uTJ0+q7Tf1cA+e8eNr/pSomNQBxMoLOwiQe4IwuUeInuvh0Qa54pEGeeOEQQ6YgeG7777T62KmCNneuX1b6tarp4MHNjDlypeTGNFjyOlTp9UqiJd2Xbp01nZh7/PCV22slChRXCNpK4ZAYEXASNefeoY8Kd5hanseJoySLdNwyMbT0/NlLRAThIOPGQTmKER3WNbwIg4i27Fjp0SKFFFfgEGKbu5uag6JHQuRHTbjlMmTJqsDb8FCBWXypEnya+fOSnTt27dXwgofLrxcveYjMWPGkmlTpyphZ8yUScmRNtIGDDRZyUCaALNKVl9g/b5q1Upp1qy5zJ4zW+3NiXTJzUbx8JBevXvrYMLAgvkm52OCWbVqFY3gMZT8vlEjyZM3r7YTix+i9Pnz56trMPVCxviX3b59S37/faTmgfFoI89LxNy4cRM1mrx3/740atRI20f6A+cK2ujwPeMFHmkdBiRs3R2edP7UtXYZQ8BfETDS9Sc4WbJEtMt3h0cUpMLU+lUvMY7hd45zGE9CSJAkkSa25RRekkWL9r8Xy8tu3BBfX181hiR3y0sn8rgvy3MRCSZ6Ta5NHVyb3x2Fv0N2RJVc8/VjHcdhfx4qdGiJHCnSX67D+ZAi9vFYqr/q0UYqgHsmx0q91EPk7HBB5tqLFi+W+fPmqTca0SzW6JxDFE8hEicHDKk68KI+7puBguuRa8b0EBwoLBFj8HAsEWNA4tof05DRnx4Xu0wQRsBINxB0/po1a2Tvnr1Sv0H9NxpOQjyQDOTyqRQIHnPNDBkyaJRuxRAIyggY6QaC3n9X595A0OR3bkJQuMd3BsVOCJIIGOkGyW63mzYEDIGAQsBIN6CQt3oNAUMgSCJgpBsku91u2hAwBAIKASPdgELe6jUEDIEgiYCRbpDsdrtpQ8AQCCgEjHSdiDxv8A8dPCS379zWdbKsmUXU5n0Ka1JZE8smhFcLW37ZtOBY//rq/9iae+jQId0qy3noRezdu1d3lLFulg0Gr1/vv9rGzjJ2zLFu14ohYAi8HQJGum+Hk78cBcnlyZNHtRDYBJA+XXqZPmP6e127S+cuupW3dJnSfzmfHVlZs2aRBg0a/u26EG6RIkVkx/bt4hElim66QCymVs1aMmz4MN2Nxq64tymTJk2STp06SpgwYXXnGzoIVgwBQ+DNCBjpvhkjfzsCuULIqWbNmirTSJkyZbJcunRZMmbMqDoC69etl8ZNGqvwTdtffpErPj66TZfdWWydJbKsXr26VPu2miRLnky3BrMFGI0FRHSWLlsqRYsUlSRJk+h23Hx580rDRo1008WBAwdUowApRXaLEXG3b9de8uTOLT+1aiVfp02ru8oaNWyoIje3bt2SYl7FZOvWbbptuUGD+lK4cBFtC23Imyevyk5yrYEDB/obTnYhQ+BzRsBI14m9+/jJY8mcKbNuf40TJ44UK1ZURo4cJcFcgkmub3LpFl90YCE49AUOHjgoUaJGVR0CtvaSAmD7LzKQiMmkSpVK5R6fPX2q+g6kCvg9buzYsmDhIsmTJ7fMnz9PBg0arFKPkG6uXLk0xQBRsruNejp07CBtWreRwkWKyJrVq1UbAsnGRAkTql7C0OHDpXChQipIQ9tIXbAFl+3EXl5eem1E060YAobAmxEw0n0zRv52BHnYLFkyy9fp0ku2rFmVKFHeQlULEkPoBhJEXwDNAYgWcib6TJgwgcyZM1dFvtlSO3nyZN1SmzJVKqn53XeSIEECqVCxgka7RNRsLUbInGi1fv0G6hIB6SL4TS6WvC/1UF/r1j/LwIGDVKAHZTJ0a7nG8OHDZf369SrCg5j6lSuXVckrceLEmpqoWrWqpknGjBmj+WkrhoAh8GYEjHTfjJG/HQGRpU+fXom2bNmyKlpOVIlK1rWrV6V9h/bSsGFD1bO9evWayhtmzZZNj0PRhkh53dq18sUXKeT+/QcqjUjqAcWxy1cuq+JXwwYNNYqFQFEoQ44RckR6EdIlHUFUij5vokQJVUWsbbt20qZ1a2nWrJnKRyZNkkSj5slTpqiCGY4MyDUiMo5GL/Xy++jRo1UzF+Im+rZiCBgCb0bASPfNGPnbEbxIq1uvrlSuVFlfqEGmP/74o5Jiyi+/1Fzu4cNHxKu4l5QqWUojYFIAfCfCxeHBPUQI6dChvRz2PqyykVjWoDeL3u7y5cuVIFOlTCnXfH2Fl11E00TGEDGODmj1kt6glC5dWsmV+olqkadEQrJd23YyYvhwad2mjSp8NWvaVLy9vaVAwQLSqtXPei6yiwcPHlD1r6JFi6pOrhVDwBB4MwJGum/GyKlHQK6vOgk/efxEiZDC/1xcXcX9FYUxyBBHCfRmiZJfLa9f60Nu5OGDBxIyVKgPuYSdawgYAiLMNjuIiN/z58/9+O7i4sL3J8+fP3/C93/7+vN4jtPjnz17ptdwc3Pz8/PzexoiRAj9/vTpU7+HDx8+c3Nz068QIUI8u3PnzrNQoUI98/X1fRY8ePDn7u7uz0OFCvU8XLhwz6NGjfp8+vTpDh3Yl3qwwV4oxmrR72XLltXvV69eDXbnzp1gDx48CHb//n2XGDFiBLt3756Ln59fsMePH7uEDRvW5eHDh67u7u6ufn5+Lm5ubq5PnjxxdXV1Db5v374Tn/pTQEph3ty50qBhQ7Me/9Q709ofJBAw0g0S3Ww3aQgYAoEFASNdJ/YEu9DIvbIzjPIhu7kcrhCvuyTgwMB1HW4Kr94eqyeoP3ac2OLq4qq5XZwgWB1BPhdrdHK0b1tYwsbqBVu58LaI2XGGgKUXnJpe4EUaL5327d8nwV2Dq5PCzJkz3+s5xPwS2xp8zl4tGDxmyphJ6tSt87frsimC/O/6DevFI7LHyx1ptWvX1mVfEydOfGsCZZUDFkP4kbExgi3EVgwBQ+DNCFik+2aM/O0IloyxtIqtumzHxQZ906bNajeOBgNRKGtk69WrJ1988YX06tVLfK5ckZ9atlSdBJyCQ4UKJeXLl5fy5cvJFym+lGzZs+kmiLBhw+ma2ilTp6pTb6ZMmWXo0CG6SoI1uug0sGSMpWOYS7KaAUfdTr92kpw5ckjrn9tI/gL59e9Vq1SVefPnyb1799VanVUK69atk9p4uGXMpDvS6tSuLRkyZlQ795IlS6pNuhVDwBB4MwJGum/GyN+OeMKOtMxZ1C2YKJWNChg13rl7RwoVKiSLFi7S6Jd1ujlz5pBVq1aLh0dk8fCIokR38uQJtT3PljW7jB07RtfrspqBLcBx48WTLZs3a3qAa+OUC5Fv2LBenXbZifZPO9JY49u+fTtp2bKV1o3jLyQ9ffp0XS6GtsPvI0Zou7GEZ1mag7CXLlkiLX5soRsrsHO3YggYAm9GwEj3zRj52xHkVDNnySyJEiaStGnTSsqUKaV79+7SsFFDddDt2qWr7vxiPa2fHytHgumWW7bbxo/vKcuWLVfC7t69h4wZM1o3RbA7rEmTxpI4SVLJny+fbNq0SW3aV65cqXoO7HRr1qypVKtW/T93pA0YMFCWLVum7dm8ebOuISZtsH37dt0Awe43ImTSIaQSiM5ZOYF1PGt/LdL1t8fELvSZI2Ck68QOJr0AEbKBoUyZMkpsaC2wqwzr826/dZNmTZvpLjLyr2wDJhq+d++eSi7evnVbBWZSf5Va7j+4L/Hjx5cWLVooIbJtePeu3dKseXOJGDGCrFy1SurXry8XL1yQUiVL6s42Il3qJ7qOED6CRIsWVerUrStt2/4i7dt30BwtGyp4sYYSGj9D4mwDZvODt/chad26jUSKFEnKlysvpUqXkilTpoqnZzwTvHHic2RVfdoIGOk6sf+IQCHbunXrak4XMkVxDHIkFVC9WnU5d/6cbg0mb9u0aRO5efOWbrllxcP48ePVer1d+/bifeiQzJs3T6NTXp6xCoF8MBsk0qRJI+fPn9cda6QCRo0cKXHixpXjx4+rOA35XUrlSpVk85YtWn/Pnj01b8xqiC6dO8uAgQM1pxwxYkS9PhFz9uzZpGfPXro6gt1x/fr1ldChw+huNrYXWzEEDIE3I2Ck+2aMnHYES7gQoSHSpLCjjC+Ij0I0S87W8Tv/4+UbRF6hQgXdUvxq4XiOfdtlYAwKkC7E/moh4iadQI731YKYDkvGXt1B5zSwrCJD4BNFwEj3E+04R7N37dqly71IWSBEY8UQMAQCNwJGuoG7f6x1hoAh8JkhYKTr5A5l5xe5U/Kq7OR6fUfZx2iOQwAd9wgzIFblAAAgAElEQVReglHY0UaemJURVgwBQ8B5CBjpOg9rXWuLji7rXcmzIq3YoUMH3fDwsQobIHghh+tDiBAhdUkYL/HQ9GXDA7KR+KRZMQQMAecgYKTrHJy1FpaMZc2SRYqXKKGrFdh5xoqEsGHCKilWqlxJ7ty5LVeu+Oj/161bK2XLlJWp06aJj88VXUUQMmQoNZFE8pGVCqxaYL0s63xZ+0uON32G9JI1S1atk/W3/fv3kz/++EO1c6fPmCG1a9VS/zR2tfn6XtelYq+/PHMiLFaVIRCkEDDSdWJ3Q7o5smdX54YiRYtqxMn0njW5iI2zQoD1sD+3+lnTAGykSJwokfTt108iRoooaVKn1vW6u3bt1rQExBzfM76ScIwYMXSZWKLEicX32jXdWcaqApaI4aWG4wP+Zqx42Lhxo67BZatxtWrVNPq2YggYAs5BwEjXOTi/jHRz5Mgubdu2U+EbNkawtffFpolMaoczYcIEGTVqlIrPELWycQIzSkTK+X+VKlV0VxjkiyNvtuzZ5fmzZ6qRwHmQa/HixZXI8UHLlzef6jOwFpdlZfijsSWY7+gyzJwxUzZs3GBavE58DqyqoI2Aka4T+1/TC9mySrmy5VQfgU0PEO+OnTukXt164uPjI6VLlZLGjRvLlq1b1XwSV15euhEVs0ts3NhxautDThhNhEyZM4vfkydKvqQQyBFj747jL6TbqWMnmTFzhi4r27hxg3To0FFq1aopJ06cFNTFGn/fWDZv2fxybbAT4bCqDIEgiYCRrhO7nVULuXMTZZ7Ul2qojbGNl1wt24CZ7rPFd9nypZIxY2bZum2rNGrYUI9h48SvnX5Vsm3bvq08e/pM2rZrKzdv3JSLFy5qNDtlyhT1MOO627dvU/NJNG/LVygvp0+d0e3BYcOEkd+6d5fWrVtrnbxEI93xthsonAiXVWUIfJYIGOk6uVtZpuXYbkskSkGDAQKMFy+e6i2Qr2Wn1+3bt3VZ2cWLF+XpUz+JEyeuHs/LM5Z8xY0bV6/FOZAmRM6yMPK2rIhwLEfjGNIJiJRDxBzDbjJMLxMkiC/Bgr3YFmzFEDAEPj4CRrofH2OrwRAwBAyBlwgY6drDYAgYAoaAExEw0nUi2FRFWsCRQnCofTmjCYjZkIKw3K0z0LY6DIF/R8BI14lPBznXWrVq6SYFNiOwhIulYORYP1Yhv4sI+bRp0zQ/jFwj5pUsOwsZMoSECxdel5k5tgd/rHbYdQ0BQ+AFAka6TnwSHj3GIy2z+pQlSphAOnX6VckPzdvVq1fr+lo2SPACLXGSxLJ18xYpWLCgLFuxXK5dvaamkrxgg0B5OcbKAzZEoHXLKgU2SyBUjiNFihQp9M7Gjh0rbdr8orvS2H68ZMlSad/hhR7vqpUr5ey5c7Jly5a3NqR0IlxWlSHwWSJgpOvEbnXsSGvfoYPuFGONbuxYseXAgf0SMlQo3Z1GJNyhYweJGzuuxPOMJ5kzZZKOHTuJewg3KVigkIQOE1rFyVmZACEj54gTBD5pd+/d1YiVKJrdZxC0l5eXJEyYUPr27asR9unTZ8TLq5imOGhDjRo1NOK2YggYAs5BwEjXOThrLUq6OXLIL23aSDEvL93wwM4x8q3sKFuzZrVMnTpNnRgwhty2bZsK1LDVt3ad2rJ7927dzPDHhD90Rxq7zLDq4brsMhs5cqSmCoiI2UjB8jB2nfE/HCoQ2EH0fOfOneqDRtoB0ZuPmd5wIrxWlSHwSSBgpOvEboIcs+fILjW/q6l6CFjy4FkG8bJBAkUwdBDQX8BYcuHChbodmOi1XLlyKmyDrU7nzl0keHBXJdgsWbPydk490CZOmKAbHUqVKikHDhzUHWk//vSTai38Mf4PdfL94YfmcurUKXWZ8PSMLx07dnAiAlaVIWAIGOk68RkgD5shYwY5d/ac5mS9intJ21/aqugMmyZixoypbsBs2/06bVo5fvyEknGrVq00nQBRsvoA4n3+/Jk0adJUN0KweSJnzpy6DRjFMCJdxzZgNlKg83Dv3n0JEcJd0worVqyQEiWK6660kiVLOREBq8oQMASMdJ34DLBcjOk9BMtyMZTBUAJDlpEdYwjbQIrPnj9TAZqLFy9J7FixXqQgnjzWLcKQLy/EOC516tS6mw0C5zoYXXIeL9UgcMeSNF7O8YItZqyY6gJM5IxUZKRIkT+qlq8TobWqDIFPBgEj3U+mq6yhhoAh8DkgYKT7OfSi3YMhYAh8MggY6X4yXWUNNQQMgc8BASNdJ/YiuVdWJrDcq0+fPrrEixUFvXr1ljhxYv+tJWdOn5aBgwapvOPJU6ckd+7cb91atHk7d+4sPzRvLvE8Pf92HrvjhgwZoi/fokSJosd+/fXXb319x4He3t66wiJ9+vSybfs26dK5yztfw04wBIISAka6TuxtVhqkSZNGd5Gx4qBkyZK6iWH/gQNy984d8fX1VWJlc8P6dev05Vr/AQPk26pVpW//frJ0yVLV1WXpWeLEifU6uEmwFpe1tpD0jZs3JVLEiBIrVizp0rWL/PBDC3FxCSZbtmxVUkUOkjJjxgypX7+BtG/fVrZv3y7e3odl3rx5ukU4WbJkcvToUb0GEpC7du+SjBkySpgwYXS5GS8EkydPJtu379BVEux6a9mqpbalfbv2smr1Knnq91RXVLB6ghd83C/L4yJHjuxExK0qQyDwIWCk68Q+YaUBu9AgrqFDh0rXrl3l5s2buiuMrb2QGRsYYsaIIb927qwRMbq4EDWGkj/92EImT54i0aJGlVq1a2u0TMSKDi/LzlgCFiF8eCXl4SNGSI8ePXSZGWt3IT8PDw8lVnR1K1asqL8PGjRIl6ZhG8RqB87BZaJp06aSP18+mfsnEbPRokGDBvr3pEmSSO48efQ4VlPQ3qpVq8qmzZulQIECqu/AVmaMN48fOyarVq/WdhYtWkT69u3nFNt5J3arVWUIvBMCRrrvBNeHHUzEh76CCpLHjSs+V3x0ydfDBw/k6bNnumSMyJelZJUqV5ZECRMqYbZu00Z69ewpgwcNlmJexWT27NnqpUYUOnDgQCW6JEmSvCDzYcOkRvXqUrdePRk3dqz+b9bMmTJrzhzVWuB3Ith8+fLpNmJIvkL5CuLm7qZbkEcMHyHTpk/TnwsVKiRnz57VCJytx7926qQmmThUYCnELje2Lg8aNFDKlCmrqRJ2yc2bN1f27z+g0Ti77dCBIHoeMKC/rFmz1pyHP+wxsrM/cQSMdJ3YgZAuGxWYms+ZO0+KFimi0/i79+6pjQ7bgklBLFiwQL799luJHz++tG3bVjdHdO/RQwYOGKCR5qpVqzSqJZpEUwENhQQJEug0nsgVK3cMLCdOmKhT/GVLl6qNO2kEtg2j19CkSRMhH0tOd9r06dK7Vy81zBw2bKh6rzVt1kyFc3AVzp49u6YjmjVrphH52jVrJGOmTOrxxvpgUiDlypaVZcuWSdKkSXVdMZExhEwemy3OrBv+7bfftO1m9+7Eh86qCnQIGOk6sUsgRXK2EGqLH3+ULp07y6xZs5SU+A5J8UIKgZo+fftI1ChRNVJE0Kbqt1WlSpWqmutdvGiREluVqlU1RQDBlS1fXiPasaNHS+myZaVGjeoyauQoQVyn5U8/6U42tgXPmTNHVc2OHDmikSzn8j/aNmzYMKlXv56ECR1G88VlypTW7cjJkiWXTZs2SsOGjdQoE/LGAJMXgWzG4BpsaeZ/DBQ7d+1UVGNEj6HpEe5Zc8xduuiWZCNdJz50VlWgQ8BI14ldwi4yXjyRPiAV4OnpqbvRyMnu3btPrl71UYIiely9arWEDR9WwocLr87BiN1AYCiHkUqAuIhCT544KRkzZZQIESPKpQsXJGGiRBo9R40WVdMXnHv69Gk5sH+/pEufXknRUXhRB4HyN8gTVTOEcjgPMqedBw8dlGASTHexRYwYUckZCcm7d+9qKoS/cy4vyEh3hAsfTrZv2yaxY8fR++AFH//nu8N80+Hd5kTorSpDINAgYKQbaLrCGmIIGAJBAQEj3aDQy3aPhoAhEGgQMNINNF1hDTEEDIGggICRblDoZbtHQ8AQCDQIGOkGmq6whhgChkBQQMBINyj0st2jIWAIBBoEjHQDTVdYQwwBQyAoIGCkGwC9zIYHtv+yqQB9BUdBn4Dy6t8CoHlWpSFgCHxEBIx0PyK4/3RprHZq166timCp06SWCRMmytGjR9R+58SJk4IkY8uWLZ3cKqvOEDAEnIWAka6zkBZRYmXrbfjw4aVB/fryS9tfJFWqr3TLLQpjiMKcPHlS8uTOrS6/qIutWLFS9uzdI1WrVJEbN27I8ePHxMXFVXUR0GlAVMaKIWAIfDoIGOk6sa/YBouyF+LhDhGZFi1a6JZbtsymTZtWhWUSJEwg8lxU6IaoF4EajkEPFzlIZBSTJk0ix44dV4EbK4aAIfDpIGCk68S+QiYRlbHff/9dBb3nz58v7dq3k/x584uLq6tE8fCQPfv2SvNmzVTBC00ENGrTpE6tAjWQMsSNaM2DB0hCPpI4ceM48Q6sKkPAEPhQBIx0PxTBdzifF2goimXKlEl1Z4lkI0WOJB6RPOTuvbsqMIN9Olq2jRo2ksRJEqt1OqpkvHiDtG9cvy5/TJigouSWXngH8O1QQyCQIGCk6+SOQP4Q8W9kFrHeWbx4sYp/I0aeIUMGTSVAsrg0oJnbvn17VfbKnDmzxIwVS06eOKEC5kgrHjt2VCZOnOTkO7DqDAFD4EMQMNL9EPTe81xSBLw8Q3aRXC32OpcuXpKw4cJqbpevO3fuqGwinmWXLl+W5MmS6Ys4RMF5EYe0IqSNbCLHrl69+mVr+DvpimB//gVXClcXl7/8Hw1dR+G6WPVQ+BnpRYf84tNnT8UlmMvL3/2ePpXgr5xLXY5r8TLw2fPnL+viZ3n+/OW1Xz32RV1P9aWgo7z+f+p2/fP/HCvBXMQl2Iu7+ls7n/qJq+v/L7979Vrci2NAe88us9MMAX9DwEjX36AMuAuReti3f5/q3r4oz+X5n789//MvL/7Db45j/vrbq//5688vfuOs/zrbufX9f1tevz9HOxx3C+lDujhaoAdsxRAIaASMdAO6B6x+Q8AQCFIIGOkGqe62mzUEDIGARsBIN6B7wOo3BAyBIIWAkW6Q6m67WUPAEAhoBIx0A7oHrH5DwBAIUggY6Qap7rabNQQMgYBGwEg3oHvA6jcEDIEghYCRbpDqbrtZQ8AQCGgEjHQDugesfkPAEAhSCBjpBqnutps1BAyBgEbASDege8DqNwQMgSCFgJFukOpuu1lDwBAIaASMdAO6B6x+Q8AQCFIIGOkGqe62mzUEDIGARsBIN6B7wOo3BAyBIIWAkW6Q6m67WUPAEAhoBIx0/bkH8C1zd3d/6Zbw+uUd/0d4PHjw4OoSEdgK7hQ4LzizbeASIkQIFRzHSYPC7+9ScJN48OCBhAkT5l1O+8djL126JG5ubhIlSpSX/798+bL2a7Ro0QSXDGyUwoYNq/8HL9odOnRobQP/e/Xc92kQdeAKEipUKG0LGPn5+b2s832u6Z/ncI8867SNe8ZBhN+t/DcCRrr++IQsWLBALdKTJ08u3bp10w/n66VD+w5SvERx6dOnrzRt2kRt1QNb2blzp5pglixZ8mXT+LCvWLFCcufO/V4frJUrVkiatGklcuTI/3i7HTt2VLNOMMMzjg9vzpw53wkarI1wSq5bt+47nffqwQw4nTt3lr1796mdEHb3pUqVkr59+sjadevEz++pVKxYQfLlyyclSpSQiRMnqu3SpMmTZMniJdKpUyfp3aePXL50UcqVKy9ly5Z977YwiDRs2FAHv759+0q5cuXU1LR58+bvfU3/PLF8+fLiESWKDBk8WH744Qf54osv5LvvvvPPKj7Laxnp+lO3MtLzocicOYuMHz9OTSUxmHy91K1TV5IlTy7TZ0yXqVOmSJw4ceT0mdNy+tRpOXPmjBQsUEAie3jIjBkzxM3dXT/Yr3qScb2DBw/K2rVr1awSm/bdu3dr5JUyZUpZunSpJEmcWDJkzKhVcyzRGPVs375d4sWLJ/MXzJeECRNJ1ixZ9P9p0qSR/fv2STxPT/VcO3HihFy8eFHCRwgvJ0+clJChQkmc2LGlTp06Mnz4cCWBDRs2SJ48eTSy47r4udGWhQsXqr08Aw/kCRFmz55diRACyZo1q2DOSVupd+/evWovP3v2bCWW6NGjy57du0WCBdPo6dLFixIxcmTJnSuX3g8R6K1bt5To9u3bJ0mSJJG5c+dKuPDh9X4YMBInTiTHj58QItMiRYpoxEyd+NFxfOzYsfVahw8fllWrVkn69On1i0L7J/wxQQYMHKADz4ABA6RMmTJKrv369dNIE1KuVq2aFCxYUHr16iW1a9eWylWqyJXLl6V69epy+dIlyZ0nj/To0V0mTZr8r7Oet3n0Zs6cKS1bttQ6W7RooQMf0e+8+fPEq5iXDto8K3v37ZMypUsrps4q2bJlky1bt8juXbulR48eWjeD1NChwyRy5Ejqau3M2ZKz7vtD6zHS/VAE/zyf6eWlSxdl565d0qJ5Cxk6bKjkzZv3b1ev36CBxI0TR8mRD3KsWLGUyCDhr1J9JW7Bg0vUqFHVjPLu3TuSJk3av0Ru2Ljz4UuSJKls2LBeKlSsKJ06dtToZ8eO7RIjRkzZt3evNGveXNKlSyfTpk2Tw0cOS/ly5aV79+5Kkli9ex/ylnz588muXbukT58++sGGSCDDJUuXyNYtW5XUIOlz589Lzhw5lNwaNWqk0WSqVKnk0MGDki17diWjVj+3kjWr1yoZ7t27R/Lnzy/z5s3TNpBGwTiTyGjr1q16TciW38ePH68REu1ct26dEuOoUaN0EBkzZoxG1lu3bZOhQ4ZIwoQJhdkEtvS045dffpEYMaKrHX2kyB6SInlyvS6OyhA+x0eNFk3NLK9du6YkW7hQYWncpLGmA3766Sfx9IwnSxYvlXHjx2k6gEiVwQPyoNCO337rJrFjx9H20kYK5qAMrMmSJZO2bdvK999/r9Psvn37SLRo/5NBgwfLzRs3tI0fUoi8CxUqpIMJ/dOsWTMpWqSo1nv8xHHFgfoZNGg/zxJ4O6PwfJ89d1YH37u370iKL77Q5+mar69c9fHRwQo3a4fJqTPa9CnUYaTrT73Eh5MP8qxZs5QUf/utu1SqVPFvV69Tp654eRVTUujfv7/+f9iwYRIqVEgpWLCQtGrVSj/ovXv3lqtXr0rPnj2VhBwF0oWsDx06pARGBOnt7S0///yzfPPNN1K4cGEly2LFiulUj2itc5cukiZ1ajl16pRGj9i9Q5xLlizRKJapc4sfW0j1atWVdBctXiybNm6UGzduaJpkwsQJEipkKI1IIdFevXvr9Tdv2iSpU6dWkiPqgxSKFi2qxFSsaDFZvmK5RpaQFdEYH06IqmjRIrJ/3wF54vdE8ufLLw0aNpCatWpJl86dNdL9/fffNT/KB3j06NGKCRErETOkS3QO2fB3ourJkyfrvdM2iD5WzFiSJGkS+fLLL6VLly7qHMx16JuLly7J940aaV/xN+5p+bJlsnjJEokZM6Z0/vVXSZQ4sVSoUEEhP378uB6XNm1aKVCggAwaNEg2btgoZcuVVfwhWgYgCB2HZiLf69evS/MffpDhw4j4/jmd8i6PHQMSs6YdO3ZopE+6o3Sp0oovKRkGLnDLmy+v/NzqZ22TMwqY0y9g7uvrqz9PnTpVdu3cKavXrNFneP369U5rjzPu2T/qMNL1DxRF5Pbt2zr9ZgrNVJDoDWKCFIguHaVO7TpSuGhhWb5suQwePPgl6TIdIzXBuRAjZHfs2DElCoggRMiQOk3ev3+//Prrr/Ljjz9qhAnJEunx4ePDSE4ZIiESwnYcciEKO3nylOaQud6IESNk2NChcvrMGSUKpoZMi4mYlHQXLdL0AQTfpk0bmTJ1iri7uYu39yHJkiWLTJ48RTr92kk2btggDx4+1A9V3jx5pGnTZjpIkPrw9PTUF1q79+yWA/v2S8RIkaRA/vzSo2dPvTcGCr7AhgGD3CeEBnnQPkgXcmVAgly5zxw5cmjbiPq+rfatNG/WXBo3aSKhQ4WSMWPG6gsnV1cXjeS5f6Ju2uP35IkMGDhQyRM7+mZNm8qxY0flxx9/0kiUfDIRIqTL4MAshN9pH6TNYLFt2zb9G3iRk2fmACFD8FOnTZEWLX6UFcuX6/1BjLt37ZJy5cv7y9NF+oho9/TpM7Jp00apUqWKtpk0kKaGDuyXI4cPy57de2XVqpUSJ25cf6n3TRchVcQMi/vlGeNZmT59ug7qW7ZskY2bNsmihQv1BZuV/0fASNefngZyfW1++UVmzpiheaxfO3WSn1u3VpJIkCDBy1p4OIkKV65cqdN6CmRALhWChog5fvHixRqh8VATURFVMIW8ePGC1KtXX6LHiCGnT53S6I4pOcf92rmzeB88qPlQyMJR78iRv8vUqdM0PQAJMT1nytehQweNtsl93rx5UyNMItNlS5fKpi2b5fGjxzoFnz59hk6nly9bKtlz5JQNG9fLg/sPlNzIKRIR16xZU0nM1/eakl/JEiVkxO+/S/gIEeTrtGnluq+v5pZv3b4tJ0+elOBubtK8WTPp/ttv4ubuJseOHdd8KpEhaYVHjx9pND+g/wBp166dFChYUHO2p0+f1sGNOnjZBiGuWr1agru6SM6c32hkT7uSJkkinvHjy5gxoyVp0mQaIV+5fEXKVyivA6OPj4/UrPmdxIoVRw4c2K+DWPHixXXAa9K4sVy9dk1/Jl9LqgR8iWCZuj97/lyKFimipEv0y6BBHp8ZQI/uPXSwJColp+kfBdItW7aM7Nr1InfPAAmGpKG4F+r3iBxZYsWKLWPGjvGX1Rtv027SC/Xq1dOXipD/Dy1ayJ3bt3VwohAUgKmVvyJgpOuPTwQkyRQ+QvjwEiVqVH3hQbTHMiNHYdkPH1xI2vGSgbwdJMhx/ExEe/ToUQkVOrS+wOJlStKkSXW6TIEkIQTIlkiWOiAgfiZXGz1G9JfLlR49fCR9+vZRUm/QoIHWy1SYiJIcIJEbL7v4HSKjDRzDtShcl99pH0uEXMkXPn+uURZtcvyf79wb7SYnGi5cOH0xCJnTbqLmBw/uS7jwEeTwIW+JFTuWEixExtSUKJOol3rAQIR0zTPFiKgXzBwRE+3lb6x0ACvvQ4fEPWRISRg/vjx+BUsHngyEvJwkpUOkXrp0ab03rsPSPXCk7yJGjKh/536ZLfA7OXcK7Qc37ouXkpAf53DftIV2cv98p/0c7x9L16ibvnAshQMf6gHbuHHjap/x4s7n6lUdMJ354grsmOXw5fiZfmJAoB0O7PzxI/ZZXMpI9xPoxgsXLmje9H1ekJw/d1769uurkRzEGhQL+WtSBqxaIBfMAGTFEAgoBIx0Awp5J9VLNMbX+xC2k5rolGqIxIgK7U26U+C2Sv4DASNdezwMAUPAEHAiAka6TgTbqjIEDAFDwEjXngFDwBAwBJyIgJGuE8G2qgwBQ8AQMNK1Z8AQMAQMASciYKTrRLCtKkPAEDAEjHTtGTAEDAFDwIkIGOk6EWyryhAwBAwBI117BgwBQ8AQcCICRrpOBNuqMgQMAUPASNeeAUPAEDAEnIiAka4/g41zAQIrCKugXvVPZfy48XL/wX2VxQvsBWWxa77X5KrPVVUDQ8rwXQqOEahtoe37poIc4u07tyV3rtxvOlT/f//+A5k1a4bEj59AlbeQeXy1IKCNwHfy5MmkUaPv38vb7a0a8pEOQl0M3VykKtFLbt+hg8SKGVOlLQO6oKyGi0We3HmkdJnS6jyCetvb9HNAtz2g6zfS9cceQO4PIfHVa1bLzh071S7m9QI5lC5dRq140Np99vSpSgzi4IAcHlqsaNQ6JBPPnz+vEn4ItkCAwYKJHDhwUDJnySKPHz1SMRt0anGZ4MPpEHTB+SFS5MiqqeuQTuRaHIv+LddCbYvvtHPPnt0SM2YsvQb+aOjNomyGxOEff/whOXLmlPPnzkrduvVUUvHipYsSLkxY9Sbj58gRI4nf06dKfsgtbt+xQ75KlUolCLkXZByReaSkSJFCf0YCMGasWBI5UiQ9BtFwxOC5X+x1kAxEjByNXI7NkjmzWsGgIwseV6/6yIABA6Vy5UoiEkzPQyoSSUdE1CEn3DPQuq1R4zsVQf/UCoLggwcPknHjxksxr2Iya+YsFWdHYxmCo7/27NmjUps4a/yTGerHuGeeGyQ76Tf0frFtat+unQ58y5Yvk7hx4qrWs5W/I2Ck649PBfKBuDCgGzt+/B/64Xi9EAmP/H2karDWb1BfhbAHDhgoFStVVNHu4MHd1BCyXdu2qtlKNIGA9saNGwXS5MPl7u4m4cNHUPJCOQuN2CFDhmhUhOYs7qybt2xRHdZCBQvJufPn1Can5U8tJdVXqeT3kb9LlkyZZfPmLVKkWFH1EDtz9ozcu3tPbWHwUosdK5bcvXtP0qVPJ4sXLZYiRYuoVjBqZbhTIG6OgHbixIm1XkwRb9y8qQ4LDADoyfKBBAMkJbEYCuHurqSJWwNEzjGQKW1HCxb7IOrYvHmTuLi4qh5x/Xr1ZMLEiUra6PdCwNRLVIzzBdrCadOk0ToxyEQLF+Ju80sbiRolqkSNGk0aNKivOGIt9KkVBifEwh/cv6+uHv0HDNA+YnABV0TxmzdvJmHChJU0aVLLkCFDP8gI823xQYcZ/zqe3969esm48ePVOgrx/V27dsrjx09k8KBBki9//re9ZJA5zkjXn7qaDwWOsBkyZJTZs2cpkfyTvXqv3r3ksPdhjVAhGqI2CBhDyVEjR0qJkiWUkPgicuvdu5d4eERRQkYcG1PHpk2bSu3atSRChIhKJLhK/Pbbb+pci9g1zgJY31y6fEkOHjioRpE9evTUyI8PLh8YvMxQ9uluhDAAACAASURBVMc5Am8rfMyw6OGDTCSMTQ5ERXRI9M15uDYcOXpESpYoKVOmTNE6EB5nUHAQwZo1a3RwQLsWpwvOjfa/aGpPjn8Yfl98UN3dQ0ivXj01xcIX94FVjrf3YTly5LBeGwxxnsDyBfeGNGnTyJTJk6V16zayadMmJei79+5J4kSJ5MyZs2rBgy8XzhOQPdPdnr16ooeuesKfasFNBHIlVcNAjF1Qvbr1ZMjgIVKvfj19VnBvoI/oM2d4pDEg8txg2YNX3hWfK1KpUmXFfsf27dKxU0e5dfuOjB0z5lOF/aO120jXn6Al0oLInj71k6NHj2kkiNULeV2Hli1EW7FiRSUEPjzYhOfNm0enhOQn58yeLdWqV5Pjx47Jt9Wqqa05U0fsakgTMNV2CeYiderW0WuTHvj667SSMVNmdQQeO3as3L51S2rUqCF/TJig0R/mjlu2bJZff+2sljpMA0O6u0uatGnVkQITzSKFCwsuxXfv3BH3ECH0HMj4hx9+0IGDaBSn4guXLohbcDc1IiTKadKkiaL3Q/PmUr1GDXVW4Iu8Lz5muBXHih1H0qZOoykXpsrkWIlIY8aMIe3bd9DcN7Y2kC7t8T58WNMbA/r310EBW6KYMWKowSFeXOCGzRCW7Qwed+7clsSJk2gEzP8hdmyHcC2AdLkG33F7+FQLWEJw9MO69eulapUq2m9EwUp6mzer/RODMpZHzhCrh3QhemY9eNrhjdaxYydN5TArY8ZHimrcuHGfKuwfrd1Guv4ELYR648ZNOXz4kNSv30Cn3JDWihUrXnqVMSXGeXfipElaKwRM/hMDy6+++kq9rnCWhSwxb3TYveCdhjstpN6q1c/6YujG9eviVby4Os4SbWK4yBSefCYkTR6X6+DQi2eVZzxP2bnrhY03eV+iUKJV6mnarJmEDRNGp+p8kHDzJcqEEPl96pQp8lXq1OqTxu/kdxcuWKC+WJQBA/rL9u079Pz0GTKI77VrmnYgT/y//0XX4yAFomc+oJDDYW9vieQRWVavWq3RkcOGnYgepwzq79u3r6YLjh45KkmTJdU0SRSPKErK5H+ZFfhe89UZw9mzZ+TChYs6WAwdOlRJtly5cnrvXl5emvv8VAvPDZE++XFSJyVLltRnA+L7ruZ30r9vf0mYKKHcunVL5s2fr35pH7tQd/bs2WTwkCESTIIp+fP8TZo0SZ87+pD/Fffy+thN+eSub6Trz11GnpKXT6QGiPogU4dvFXk4Phh4iFGIXHjxxAsrIuLtO7arxxnE5iAJ0gWQH/kyXpyQM8WHjBcWRMgrV63Sl3EQD9eFUKkDsod4INet27bq6gP+TzqDwgs1XlaRruA7+Wj+T2RLeoCXa7QPH7VDh7wlXPiwSngc261bVxk5ctTL+6I+pr7cA1E8xABxp/06rcSOFVsHAo4hWnf4u23avEmjZiKz9u3b63kMFLwgA0OOhVzBjnTM0WMv7pl2Uxf4eMb3lCePn2hemxQN53EP1MFgRnsgZ+7xVUdmf+7yj345InoGI2zgmTUdPXZMbc6ZHTC4OVI65Pb53RmF9wUYnII3fcLshZw7z/OatWt1lQXtMSfgv/eGka4zntAPqGPGjOmyZctWjUidkat7U1NZGpQ2bRopX77Cmw791/8zLe7UqaMEC+aiAwdTZftwvjecduInhoCRbiDvMCJLojZcaAO6kE8lbxotGiaZrh/UHIiXpXJEtIFhMPmgm7GTDYF3QMBI9x3AskMNAUPAEPhQBIx0PxRBO98QMAQMgXdAwEj3HcCyQw0BQ8AQ+FAEjHQ/FEE73xAwBAyBd0DASPcdwLJDDQFDwBD4UASMdD8UQTvfEDAEDIF3QMBI9x3AskMNAUPAEPhQBIx0PxRBO98QMAQMgXdAwEj3HcCyQw0BQ8AQ+FAEjHQ/FEE73xAwBAyBd0DASPcdwLJDDQFDwBD4UASMdD8UwVfOR1Vs167d8vTZU8meLZtaxrxekL9Doi98+HDi5VVc1cj8q6A5izpYzJgx3+uSKHWhWIVW7tvoISA5iOZvrFgx1SkAXdfXPdQQLEcUHbWzoFCQPBw7doy4hwgp1atXkxDuId77tpELRY+WZwSFNUTeceNAqjIwFLSRedZwtpg7d64qv5lH2pt7xkj3zRi99REIl6Mbi4g0bgqvGyWiDVu8eHElJsS3t27dptY5HpEiy/kLF1SC0OFxhjwiknmIzDh8xzgmTuzY+jc0aZE9xKuK4yjo6GbLnk1Sp0qtbg2Uc+fOqdg5xyLHhwwiUoHosfId6UiHrxbyi6iIoQOM3CT6uXzwEbmJETOm2vpwDF8QQZ8+ffReEdkuWrSICll36NhRQocK/bJNyP8h2oMmMPdBgahpt6/vNYkbN57KOSLqQ/v4Eu750SOtHzlMcOMDzfkPHz0Uvyd+KjkJDoiX037uCxEd2ou1z6uFYzgeeUfawvVoNwSJkBCDDddioEGEByJ5/Oix1oX6GV/IRSKVyc+cRz3UCQkyqHA+9fbo3l3u3b+v1kVfp02r+sXvW7gmfYqNEQLv2bJlU41hBM0d7hz0K/eEeWiC+Amcar6ZOXNmxWvvvr1Sp3YdlQVFMe7EiZMSMmQIFZK38ncEjHT96angA4JBIgRYsVIlyfVNrr9dGb1XPoQ4KEACPKBfYoNz6pRa2KRMlUpa/vSTntejR3cpUaKECqOjVQqhHDt+XJIlTao6pefPn5Ny5cqrQn+rVq2UDNq2bSu7du+SyJEiqzWPz9WrsnTJEiWTXLlyKXE0aNBAr40Q+dQpU5X8KlWqpNEtPyOQDSFBgl27dJFx48ephQ7i6rSHD/29u3flm9y55caN6/Lk8WOZNGmyiqwvW7ZMbXogAhwFIHtsdaiXKPj6jRvy6OFDadWqpUyePFl8fK6q+DVkWrhIYTl18pQei48cItiIvM+dM1cePX6kBpPYCR0+clge3H+gIvEMcOj2JkiQUEqXLqVi6AxGtWrVlgwZXkTWo0aN0nZhgFm+XDl1leCYkqVKyt49e1U4fvLUqfK/qFG13hMnT2hUHjFCRHW5wNUC/HFBAAMID5lN2oxWMlEeQun0P5rHDGTo3I4cOVK1b7HZ+ZDCrKhAgfySMEFCJXPIl35GUxhhc/oZix5w8/IqJp07d/mQ6t7pXJ6ZtevWydAhQ2TLli2S8ssvJXzEiNKta1cd4HjOc+bM+U7XDAoHG+n6Uy/zQYbQEDA/fea09O3TV21iXi0O0iVCJHLjgzlr1mz5KnUqad6suTRp3FjatmsnyZMnVzcGzAaJKvngQaoQBAaTEFvo0GGkcePvlRTGjB4jwd2Cq0UQZpVEsXv27pHMmTJrFEdKg+ga4fAfW/yoXmpEskSVRG+rVq2UadOmvyRg/NbGjB6tEemu3bvVcw3bm2ZNm8oVHx89DiLC5BLX17Vr10n58mWlX7/+apcDITKg4NmFrQ4+aYivE0UvXLhACR0SrlqlqgR3c5O1a9eq19eB/QdUOJ1juRfafvrUadm1Z7c6BhOxgikDFH5tECHkjhkiBAzZQX6Yd4ItoujgA96Iui9fsUKqV6umAx6+Y2CKS/C06VPlixRfaGqFwQPnibhx4kiSJEmlStUqSnSQCO7NKb9MqemUpMmSKdmGCRtWBdhxZj5/7pwMHTZMLZYg5oGDBkq0qC9mHB9SMPLs0qWLTJ06VWcYOI1gRkk/1a5dR8aMHSvfVq0qkT0iq/ko0bczCqSLiDl9AZbp0qeX2bNmabsg4X379qm1k2kl/7U3jHT96emEIIioChYsKBXKV5BEiROpq+7rpAuBEQHgatCmdRvZtWeX2srUqF5DDRr5f6ZMmWT/vv3Ss3cvCRcmjKT48gt5+PCRepFhsIgTA1M3PM/q168vo8eMluCuwTUCIn3h99RP5s+bL5E9PNQzDYKEBImOsFLJlJnr75ObN2+p7xqF/zNtbtnyJyVPSOn48WM6VSS6g+AgnI2bNkjIkKF02s+56OFC5pUqVJKRo0aqzQ6RFxE9JEiuD6cLiBCzSSJNImG+HG4VTI9JaWzdtk1OnjghZ8+dlQH9Byhhb92yRXxv3JAkiRLL3Xt39X7xcJszZ46mBhhAIFdwIz0TI2YMCRc2nDRu3FjJmek5FjK0n3vs3Lmzntf8h+aSOVMW2bdvrw4uOG+QP4XQmDLTn+ROY8eJLf369pVw4cLrPeC8AZEzWEGGly5ekgQJEyiRe3hEVov6UaNGa6qhZMkS/vJ0Ybfu8Egj2mdmUqVKFXXK4O+LFy2SZcuXS7KkyWTi5IkSKWIkf6n3TRfBtJRnluee1BIuzWC9f/8+WbNmrQ48+KW9zfuBN9X1Of3fSNefehNCqFypsoQKHUr27N6j0z4io9GjR798WUYusVChQlKqVCnNpW7auEmqVqsqs2bOkjJlyqirK1EWhMwHig89ebp6DepJ99+6S9WqVTVqLeZVTBYuWKikNn/+fFmxYqW4uATTSJhzqIeXLniKVSxfUSZOmqjXhxgqV6ks+/bu04jz9OkzkiRpErl44aJG0KQwmjVvpi6zRKzcy97de9XlePnyZdoucsTk7iBT6sdCZvny5ZIlaxZZt269jBg+XOrXr6cRGP8jSsTd99ix4y890rDhcQseXL5Ol0592sjJQphER19++aXawQ8aOEgj4xd2QlfVWZaccosfW8jmTZvl4MGDasFeonhxWblyhVrXQ4RhwoQWkWBKAETkDEx4y61ds0ZChg6tOXEibTzmIM9vcuVSo0tSBURokBlRMYWUB3ZApBkYzEaNGim5c+XRfHzYcOHUrsbTM566NZNKcA/hri69ixYv1kHxq1Sp/OXpYtDMlzev5v3BnzQPDtBY+BQvXkLmzp2jg9+OHdtl+fIV7/0i9V0b68jhYtPDz506dpJt27eJi6urRv3YToGpFYt0XZ88eeLq6uoafN++fSf884FgWsxIz0PINBhCgSiJpByFaIp0AVNAPjxEixMmTNBotGzZsvqyxFGaNW2mPmNcg0iC1Ql8+LNnzy5Dhw6Ru3fv6fmONAZREKsXeMmDPTmR6/p16yVxkiQahfFBZbpXuXJlfXlFNEv6AmdhVloQ3THVZ9pIe0hjkOeEhCBzzCM5h9QE0Qv/hySJZHnZxu/kjpnqk1qATIk2iYp52UT+kykn081tW7fKvv37te2ch2ElL7C4NyJfjoVY/xg/XtMtrsGDS6TIkfQezp87r6kRBgmiYWYX6dKl00j6iZ+fNKhf/6UjLnbgk6dM0XaRC+cYTDw5hvvAEh7MqZvpOzlo+gFiJqrli1QPlvFRPDwkesyYsn/vXrnm66v5W2YXpBm4J3DknumHqFGjSNKkL2YRH1rI186aOVO+q1lTZwgM5vQJ7aavqP/ihQtSoGBBKVy48IdW99bnEwBgOkpKixkMfUAahp95CcrAx0BtxUj3o5Gufz5cECxRLyTx+tt4/6zHrvVuCBDVk0N2c3fT6Tx291YMgXdBwNIL74KWE4/lhRJpAnKNVgIPAswiNqxfL8FcXDTSdCzxCzwttJYEdgSMdAN7D1n7DAFD4LNCwEj3s+pOuxlDwBAI7AgY6Qb2HrL2GQKGwGeFgJHuZ9WddjOGgCEQ2BEw0g3sPWTtMwQMgc8KASPdz6o77WYMAUMgsCNgpBvYe8jaZwgYAp8VAka6n1V32s0YAoZAYEfASDew95C1zxAwBD4rBIx0P6vutJsxBAyBwI6AkW5g7yFrnyFgCHxWCBjpflbdaTdjCBgCgR0BI11/7CGkFLGHwbnh22+/VXnA1ws6t4iUozOL3CAWMB9SkGZcu2atauy+q/gK0oSI6kSMGFGbgDB4poyZJHqM6O/VJNqybu1aKVykyGfnFoB8JTrASEsGZEEUHBskJDX9syCTiSaww2/PP6/9b9fCSmra9Okq/9i0aVOV11y1apVMnjRJQoUOraLz7m7uqkn9fePvVXwe9T3cWdBJftfn3Rn39DZ1GOm+DUpvc8zz59K6TRtZvWaN6tm2/eUXFc9+veDflSdvbhkxfISMHTdW4sWNp24OPHhYzUBcaJF6Hz6s4ufhwr6w7EGTF0+y8OEjvCS0qz4+cvzECdXaxZIGZwM+OAh/UyDUFwaQvkqsSESia4upIR/asePGqVNDp06d9AFu0qSJkneihIlUX5fzcThGdxadVO6LB5/rcS10XrEpcjgaY6aJZxmOAjgiX/W5qnYuaO96H/aWKJE9JELEiCrgzj1yX7SX34OJSOgwYdTaB/sbzkHzF2zQ28UEEgHvhw8eqD4w9XK/6Ae/6kxAm27duqlatgyC3D8atNw/Or2024ELBOPt7a3XQN+Y+hztQhT+wYOHKraOAwftAjc0YyEoVMZix4qleOLnhubv/fv3xM3NXfuHerm327fvSIQI4YW+8nv6VO8NnKgL/WL6ivbQDnCEULkeWCPK7ij8jl0R+r9oKCOGzzmJEydWbKiP9qFKR1/S3pAhQkqcuC+ugSg+ODuMN7l3sKL9tB2xcTDC581BZoikI3yPRjCayAw61M05/J12O0xOUcXj3mjnndu3VdcYrz2K7/XrcuH8BUmaNMnLQITB49dOneSHFi1k957dcvTIURX+R1C+UaNGqjm9bv06adqkqfro8Vyhh4yUJhrN6D7joPIpFiNdf+o1Hj58yPCJwl8Lr61/ckNt2LCBhI8QQZYsXiLT/6+98wCPqvja+ElP6L2DdAUVKaFZQEFULGABBOwFFQtYQCkCKioWUIog/FWqgICKVGlWQBSQIoiFXqR3COnJ9/wOO/tdrrvJBtKQmeeBze7evXfmzMw775w55fNpCnD9+/fXIOFMRHKHUdatXy8R4eFy/333y9Kfluqq37//a9K585MaWJusBaRDYTLBrHnexE8nKtiR0oZg4P/s2iXdX+yuoBQVlUdBlcSSTHZAFxAiqDiBwAGmzk921gDhTGISKsLuVq9erQDXqGFDOXHypE5KcqCRFPGzzyYrkNzd7m7NEkBKHAK3AxbjJ0yQyPAIufKaq6RY0WLy3XffSlRklAbd5joyNJDap1y5sjJixId6XxjMgYMHJW+ePJoR4r3339d6ESS7xQ0tZPD7gzV4OamAyENGLrrSpUpr1gt2FYDQgAFvaTbhW2+7VdvHjoL8YuwuevXuJY8+8qg+BwAH0Df+vVFB8Y4779QFxqRTQmazZs7Ueze//nrNarFmzWrZsmWrgg/tJn0SWSWoE5kTkH2ty2tJ4cKFZM6cudo3pKmn7mTriIk5Je3atdXPNvzxhyQnJWn6JQBk1a+rFMjatmur2UG4J8Hm2Q2xGLOoEtSdoPIETl+9eo3s3LFDA7tzD5KNEtQ+ul49qXDRRboQs5DQj8iP3/bq2VMTR5YpXVrH1dvvnE4nRdaP5T8vl7CwUBk+Yrhm4SAwOjnjGAvk/iMjSEJioiZSZdF56MEHVYb0A2Ofv+n3pk2ayhtvvqFpjwhiDlgDpAA0TBZ5Apa0gQWZhKMANLKdPXO2VK5aRR64/35dREjLBIgzNhjTsFsC+iMP+vV8zb1mQTeTQJcJfvXVV0nx4iWUqcAeARZ3eezxxxScFy5YqKDDACSJIul+khKSyDSjaVjIowbIHD56RNPUkPUXJgDgMXgZtEyA6tWqadJIBiDAvH//Ppk27XPN8ADbYaKNHDVKXnvtVb2GlOcM4sce6ySXX15L2Rg5zWA3Tz/ztLS8qaWyyd83bFBgJust2X7btW0ri5cs1gy9c+fMlcSkRGVGMPFfV6+SyZMmK9MaNGiQsi2ACQB7c8Cbki9vPgVFWCKZfcn6S0408pexMJF1AnmRzReQJW1Rp0c7ybKfl2kKInYNEhwkt7e+XdPSAOzk4br//gd0EaGtqGm4B88GYEkFX7hQIWVmpOWh7QAXILVl8xZd+GD5fGZAgd3E88+/IL179ZLEpASpUaOmygoZEbgccGQhY0cze9YsSUlN1c/atmsnlSpWVJBiDBQrVlyzgbCIkl0Zdg3orVi5UgoWKCh79uzWLBO0gTRGMM4hQ4Z4c42RBon6sjsYP268MlzkQDvffvstCQ4O0XuTlLN3794ScypGTsXE6M5qzJixckXt2nLwwAFp1ry51I+OVpmQEYOg+OSU6/ZCN4nMEyVNrrlG1SXPP/+8ZvqAaZN/jbEMyDGuWJTJBMLOB8ADSNl5wLBZPGHPLMwwULJ/NGjQUHdk7777rvYlzJqsF0kpKbJg/nztO0gCY+7Gm26Um268SacI4AopuPvuuxW8Yd6QAxYd5MoO6+aWN8tXM77SxWzkyJHaL+djsaCbSb3G6t+s2XU6sD/6+BPJExWlAMTAcOqeHn/scc29RQYCskJQSK1DkkOYbcd77pEvv/xSAZnvYW8FChaQAW8OkHvvvU8GDnxXt20kXiRTbaWKlaRXz16SkJigvyEzK5OFlCkwVSYCEwBg2b59h6bpJkfbw488rGm92Tp3fuIJrQcT4fEnnpB9e/cqyKSkpugiQmqdLs88o7m/YIekxyEZYdEiRaRc+fIKqAAboMuzmeRMOLbALBLotwEnWBqTle+YYDwPUATsYMoACOCJbABs7kfiQxYTJi8LTa1aV2iqIvKCdex4j8oO1nVRxYp6Hal2Lrv8Mun8RGcpWaqktLqtlbJ+CuDA4sViQVobctQNeGuAMmEWSrb61Onpp55SmbdsebM0b95cf0sSTdrAhIetwbRgw7DThQsWaHZmskmQZog+JysueklYOdtkts+oK4oWLSyHDx/RbMfsaubPn6cgyriBRXft2kXztdHHefLmkYcfeljHAKAM0HAdcgQEe/ToIf369VNGyOLHYr5n716tM8ksv//hB81+DBgDugsWLJR+/foqyKIiAkAbNmyo5KBmjRpSo2ZNXSRgrdSPhePo0SMyaNB70qBBA00vxbUw8MmTJ6v+F9lyjkEf00cREWQiDtLxSSHtE2OwSpWqsnbtGiUYgC4LBqoU6nDo8CEZ/N77Ehcfr6muGEssRJCMFi2ul717T993w+8b5NbbblNVA2Pdgm5KUmpqalJYWFhSUlJSckREhL4mJycnxcXFpYSFhem/iIiIlBMnTqRERUWlHDp0KCU0NDQ1PDw8NSoqKjV//vypxYsXT502bVqqBwrNq6r8+EfR17Zt2+rrgQMHgk6cOBEUGxsbdOrUqeDSpUsHxcTEBCclJQUlJCQE58uXLzguLi4kPDw8JCkpKTgsLCxL0vWw5WEwk5PrwMEDgu6WVZ2DMyaIKUzC1q1byddfz1NgNAUgBAwAWrZcTF70w/fec68mRIS9jR0zRicSEx1WuGL5CgWWdevWS82aNXQ7abL0MmDZLsOOmLBMUCbyunXrpEHDBrJ2zVoFz+lffSUjP/zQu41EnwbzBPj/2f2P3HbrbapHhJmxRWRxIPng1ClTVZ9M3jBAlIMQJisAz8QBiFGZAFAwPcCWbfVFF1WQ9et/VxZNdmLAr2CBAtKocWOVH8k9R3z4odx+e2vdBQC63bu/qAkgmdToUgsVLKh6PVQc3IOsy8gEhvzzz8vkoosqKgODpQPmqDRMIdtD06ZNtb5MeGQAyN933/0yduwYqVO3rsz7+mvN/cV3/KOQl4xDHkAXhs5uYufOHaoyqF37Cj3gqVu3nmzY8Ltut9G9582XVx555GH5aNRHEhkVKcdPnJCjR47o331e7qO/MenkkQdgSt0TEuKV2aFfpj/QfbPFb3ptU5k0cZIumoAqY+Sbb79VVcyMmTOk2XXN5Pff1+tCify3bN0ql9Y8zdYXL16ibXj99f56T1QQe3bvVvUOWaHRa7MzQoWVlJSsagly4sHGkQkJSmvXqa1qkmHDhylDrV+/vi5SXMti/ssvy1VujEFAm8Lh7KTJk+U6T90nTpqkjJqxycJLjjyAGX0wmY3ZAbGbYuzNnjlLOnTsqP3Offlu0cJFuqMhwSpyvLZpzh5sng1ns0z3bKTm5zewQPRxAAAsj20Zr0wgU9ANMtB3796j7IECYLN9ZFuJbpbJR5ZfBjXsZc6cOboNveSSi3W7xYQCVAAZfkvWXYAdZsKzGLSwCQ5smEh8j+6NbRssgQHPNo4DMsCVSQxrARQBR+7N1pFtpmGnRYsVlWpVq+l2ExADWEjCGR8XLx3v6agHgWx5lZkXKOBNE8+2GhbGc0qULKntmzdvnrJY9KDFihVVHSJqA+ofHxcnJUuXVtYP8wQMYKjUi3uwDWWby0T9/rvvpMUNNyhbo6gqZPIkPehBZwlb4hCIdho5A7ToG+mXn5ctk4WLFkmTpk2laZMmyk537tql/YA8Spcurf8oqEv279unz7/0sst0yw/TgmXSRu5JHyAT2g+IsmjQLmRJ3WlDSnKKlC5bWmpfUVs/R18OkNPfyBX9K/3KAgejNElNkTu7D+4HuwSsWXCub3G9NG7UWGbOminr161Xps8YmDjxU9Xjoy5gMWds0gZ2EvQzciVJ6aFDB3UHxfNIqAmbZXxt3rJZ1QK1r6ijz2DhZVfRrl07rQNJWOlz7sPigQqABY4+Q/60g2LGCYQAZsuYRj1BYeFgx8RvuC+Lt2HkZcuW0fFBP9CvqKEYixyqMR4AYg5KfanwMnFKZ8mtLOhmiVgzdlO2rWQJRo8FSNiSNRJARQB4wPyz0zQqa1pzYd+Vw1AsapwWHueLRCzo5oKe0tPwpCSv6VUuqNJ/sgqwa/TrvqxK/pMNto3KlRKwoJsru8VWKjMlgPnV+WpelJlysPfKHRKwoJs7+kFrMXv2bGncuLHqCtEHoyfcu2ePOkpwaOSvoO/DnhKdIQWdF3pF9G1nU9D5omvEjCgjBZ0u+kJ02uiF0eeVLlVK7XvRz6VXVL+ZmCB58+RN79KAv0ev+8GwD/REv269unqCzkFRaFiYXFL9Yj2wQXeN3hd9J3a7HNUaWQb6oMSEBDUhw34aPSx6T2dBFlgzhPgw6McRAJ0rJnWB40ixxQAAIABJREFUFnT12OVygIp97alTsTJ27FjV5aPzPl9P9gNt//l8nQXdbO49WBfmSehuOThwFmwjOQjhcw43Fi1aKMt++kn+/OsvNb3Cq6dsubKSmpoiiYlJpw/U4mJl9CejFTT4LaZA6IcBDUAbIMS0iX9MfHSZPL9goYJqP4sROhP1VOwpiQiPUEaIORCHIRywGa8iDi0ARSwRKPyNSoS68ts8UXn0oIbDDk6vecaOnTvkoQcfkpiTMdKwUUO1u6RwoIIceAZ/80wOnVholixeLH379dNDEupuns/v+D2HKhwecjjEoRYqg2LFi0lwEPcIUgsOBbioKL2Ok3oADVvn1nfcLqt+/VViTp6SX1f9qiZmLHSFixTRBeaxTp1Ur85BFYdptBHZYDaFRQCF5yED9InUh8NKDq4WLVqkts1RkZFqR41XntHPI6eXevTQQ0TsZrkHh1DUkYL1BAdymF3Rj8iGttEW+odCv1Ef/vFsFtqjx47J0iVLpHHjRnooFRefoIs0DgrtO7TP5pFtHxeoBCzoBiqpTLpu4MCBaj/LxMWcCkZqyrBhQyUiIlJZCp5O3bp3l9WrVqk5DWwIywBOha+8srHs3LlLQRYnitNODxV0ggJcnDLjpYQJDvakFMyLMB/jOk6MATvMwDgBx+Tnw1EfSssbWypD46T9tOlXdbnyyqvUbAr71oT4eLU7verqq9UeGK8n7DpxUMBECHtM6kp9YJg7d+2UO++4U02esEk9dOiwxMfHqV0swA6Dx80W+1vqxTOwbMAkaOKnn2p72nfooGZlFMzVMGfjtB+7Yw7GVq9ZI0WLFpFatWpLkKTq6TvAiYkchfpx4s0r4Fq2TBllo5MmTZTWrW/XBapNm7vkqquuVpB+9bXX1Mtt5coV2g7Ajmfi2bd50yY19QMwMcnjQI668B5dMQsOJmm0Fa/BNm3bqJ0wVgq0AVAtVLiQOsbwG9rNK1YYOHNwig/bxuSOZ7PrwTOMhYY+wrogISFR68spP4dJmCTWq1tXrsQUrkkTGTZ0qOQvUECdG2zJnRKwoJuN/cIExTYXJgQAYuCNI4Ep2JiOHz9BgZjPiS1w+MhhadigoaxavVo9pXAgKF+hguTJEyVdnumi9psY0wPUeHC9+sqrArCjjgCAYECYIGEgzwRNTk6SV155Vf+GFcMocWiA9eFVxKTnhB/gwG6W50VGRkjpMmWkcKHCqj5Qb6vYWHnm6afVHG3o0CHSp09fWbbsZ60X9p37MVH6Z5c0bNhImR31YCGYM3eupKQky8EDB3XRee7559RmFWYJiC77aZmEhIYoALHAAOjUHyYMcAImO3bu1HteVKGCLl7ItE2bNsoWsQ2ePWu2vD/4fQVCfou7NPLAkQCGTLtgnTD7V1877eHH/dmWYwrFggHjhDHDZi+pUUPNomJPnVKX7TFjx0hSIq6ra9SjDUN/6ksfsPuApcKcMQPD7hrm+tyzz8nV11ytiwrXI3NsTzHdgyUjc+rXq1dPj8dXdQVqbILxosMsDLOstm3aSuMrG+v17HyOHT+mpodcS9/gOg3wAua25E4JWNDNxn4B5GBzTEyYCizGqXeFUWHIznYVNgg44BnVvFlzZUsYhwNcgAm2jnju4PlTp3ZtDSqCHekHw4cr+8UJoVWr1hJz8qR0ffZZNSSvcUkNZWtMTIzWsfuMjIqSIYMHq6MAzwZ0YaGwTO6PE8Gvv/6qQAobBViM4fvrr7+u7K5M2TKyY/sOBfatBD6pVk239Lv+2SVXNb5SQRK7UgAIZknbK1epLL179VZGCgACupjO8SzkACsEyPC3x8kE5kf9eOa2bVtlwoRPFVhYRDDKHzDgTXWBZfsNM2fBOXb8uLb3741/y6IFC6Vho0Zq99y3bx8ZPWasOgegHuE+MHhcqtGrrlm7Vq5p0kS2bd0qQUEilStXUVaLzS5ehsgHEKafcMyAgaMqANCpJzEFKleuJEOHDtO+oGCHjWwBan4zatRI1S0jd9QLPLN7t27qopsqKRJdv4Fcc/XVytpZbKZMmapqJUCe57JoYqtKP8Hk+Tdy1Ei1zMChxZbcKwELutnYN6gHCJICCDKZCDDDoRFqAAqMCMaC7SHukjfd1FIqVCivwAcIox8dN36c3HrrLbrNhWUCnAAJukeNA9C2rXz80Ufy4EMPqbcPBQZFGD28gQAtdLV4JxHohK0uv8cnH3dOjPoBubFjxqr6YeGihQp+sHTqhR4W8KfgCPDG62/I4CGD1U34fx99JF9On64upSwSqBeuufoaVY1w8IMbKyoIDq527/5H2weT5XOe+9PSpfLpxInKYHEJBUBwPOAaCkDa4voWsnvPbgX/NatXy5NPPSVvv/WWvP7GG7J8xQr55KOPZcHCBQqQ6JYBNVQeJ0+ckKbXXqtbdXYQMHhkB+DhoQaIscMAQHG1RR1DjAYO1QBRvmdXQJyFGdOna2Aj6gZjZSFEnYBOGx004FqpUkUZPHiItpdCHxLNix0Ei8ykiRPlic6dNXIW6h6AmAV05sxZGr+BxQe2je6We9zcsqXGUmAcUOgjGDl675IlSsgjjz6q+mkWcZ5jS+6VgAXdbOwbQBUwZWuM7hR2BGsxoEtVjL4VL6tFi77RQxN0uJ9NmSKLf/xRgYdDmg+Gf6AHVDVrXqousuhoYZefT5umINPy5psVLChTp06TxYt/VNaFJ9eECePl0ksvUxZJ4JYlS5fqRDXBWdA5z5gxQ2Mw3P/AAzqRYViwKqKcwaIpuP0CDnjJAV68wnyxXgAMACkYOTpdwJotPpYVsEEYH2CMfpUtO8/nYOjTCRM0CAtbc94/2bmzN1Ql23/aCRij4wQIN/79t1SuUkVjOPDMKVM+k//97yNv2D+27kQeu+66pupOzBac7XrNGjVVfUCIze07tqtnE/UEbGGxyI54GhTAGIBDbfDppxMlOrqu3HZbK1Vn4IWFXhyQR3VQvXo1DZTDb35duVJuuPFGvQeegDB/QnnClFEJ0B52Lchx1qyZ8vfGjdK2TRuNL8EiyHcsRqhMcHvt9Egnufa6026vWJjQXvTQyJK+pB4sjPS/LblXAhZ0c2/fZErN2ILiH2/CPWbKTc/xJjDd1/r3VzDdsX276lxZXNIr6J1Rbfjy2gMwn33uObm7XTtvvARzP2K9AqLna9BrDkMBdBZNt8VLejKz3+c+CVjQzX19kqk1gq3BimDOuQl0ULXAqDntD/TQB70wTM5XRg5Mt9juExgoN7UzMzqT3QAM/3x0ec2M9v/X7mFB97/Wo7Y9VgJWArlaAhZ0c3X3ZF3l0LGih0U/DNPkEIYDoLP1Ysu6mgZ+Z1g9h2PoyHEsMIeMgaguAn+KvdJK4NwkYEH33OR33v6aQy5cYzmk4bV9+w4a2b9S5Urqwst2lsK2ncMa8z43N5hYwbVr15G333lLLT3q1qkjvyxfrra8tJfX/5rqITf3h62bbwlY0L2ARwaB0DFVwmWY03fMkXCbNZksOLDCtCouPk6dLjjZz80FywlMsNB9EtcYxwOcCLC8wGoBCwUO4mDBtlgJ5JQELOjmlORzwXNhsZh5caCFJxZmWlM+myJXX3ONfP31XLWx/WX5L8qEcRrAxCk3F8zRyLqBfSsLCZkeMOnic8AWsypUDniC2WIlkFMSsKCbU5LPJc/FcQJbVlJiY1aGnhe2CBsEbLEr5vS8+4svqmNHbt6eYzdLeh/iMvAaGxcnVzZu7E0xjlfdW2+/Lbfdemsukb6txoUoAQu6F2KvO9qMYwIOGTgEkH2YuAI4MeDAAVvExpXIVXny5tVU7bk5Li0qBNLT4GaMTS8ux0RnQ8WAqgHPNwIC4Uhhi5VATknAgm5OST6XPBeje+x4cVPlsAn3ZNxkibtALAFiDQC0Tz35lAZayc2FGA/jxo5VwMXbjYBCxHbAjRa2jscdecdssRLISQlY0M1J6dtnWwlYCVxwErCge8F1uW2wlYCVQE5KwIJuTkrfPttKwErggpOABd1s7HKcDogo5Qxc7nz86aDix6VIkaIa0o94CaTZOZdChgccG8jbldFCsPHg4BD9GaEd0fWeD2EDceYIEpEDBw9qJC4TlpJgMUR627hpo1SvVt0biSyjcvF3Pc/lHwHRTSEyGRkeOJQ83/KWEUSIMenO95YReaWmpAhBiX1ZvZDGiFjHRHzLjYW+o96ZbbFjQTcbe3vb1m0aaBonBF9WAGROWLV6lVSuVFmzBJhUPP4GbHqTGAAgFm39+vU17xcBvn2BOIPLAIUzcy5xcu+68y51Nti7Z6+8/sbrGnLQCSr+7olY/WXhZbK56+6+1n1fBdKgIA2vaJ5vPjNdaH7DQoN3Xd169TSkJPa6BECvWLGigvAL3V5QSw2T5cHZHu4VyLOpL79z9g2u1Lw3oTqpH/ciGD1WFM7APu5nBJKx2N1e0+6M/NZ9D199Ya4h2wfmhBxGOserr9/4q8u8r7+WxKQkzdfnBjHctskeQnB7dx+kNy19jTv3oueWi/u9v3aYexPonzjV2Hr7k3169fT1vQXds5HaWf6G7AoEqiZrQoXyFdQuNiIywns3AosTiJzMCVgOAHD8jYUBqXSIH0tsBK4hwHaHezrKqZgYTTdDLi9i2xJvlzJr9ixZumSpBg/HMgEgIoA2Actbt26t12CbCyAdPHRQE2EWK1pUJwAJK++48w51JiAIOA4HBCXv0KGDNKjfQJNjUp+PP/pYtmzdoiZmhGvk3idPnpD169ZLeESEAh8ZGLAaYFIxybg/7Kldu3aaA4yyYcMGNefCTRePuJkzZ2pbTEB3AqOTbRfw59q77rxTNm7epBYKoSGhGroSGWH2RtZhMv1+OHy4PPf88yobPO9YbJApGSmwyGDhI+3Q/gP75b5779PMGJQFCxbK3LlzNI4tsSi4L4HPSZHEswkdScBy7JdJ9/NMl2c0pxxZKEhMWaRoEXUqQd7EH0Z2r/fvLyVKlZIC+fNreiX6ZsXyFXLbbbdK+fIV1CkF+bZq3UpqXV5LRnw4QsH6sU6PnRFZjOcTSY1A9RPGT5D6DeprnjrkSc42zPvIwHH48BH97LrrrpWjx47KsKHDJCEhXkqWLCU7d+yQiy+5RN2/CdZOoHfGzOYtm6Vjh46ac46A7wDNiuXL5c0BA6RK1SpSp3Yd7V8sQagrfbpl82Zpd/fdKhf6n/5dsXKFtLyppf6ewhhnoXvxpRe1zkFBwfL0009pTGSsZdq1bSe1rqilCxLB9bEyAaAZA8SHJgpdieLFNc0TfUchgPtPPy1Vl2/GIWOLefLhiBGSmJykljbIYsZXM6R2ndp6DzwUqR9xjMksMuyDYXJg/wF1+Dly5LD2O4HiydtHBDychlhEWZhZNKl7eES4ypn+P5diQfdcpJfB3+7YsV1NsQimTbps2BcBZ0wBdH/++WdlSwQCJ1A3ExfwI1kjuc/YpjIYcVwgc0PJUiU1mwKDlsFIOqB9+/YqWJL5YeTIUaqmYBAywHCJJT8bYMTfAMVVV14pa9aukSAJUiAkky+TaMeOHd468kwmKpkVADHAAy82Ej0uXLRIMyaQMoZnb9q0WZnxXXfdKR99/LFmVyCwNs4LgDwA+PffG2X48A+06ciB3/I8GDBqDCYY6YxQZzAJYOvIhzZ8//13smXLVp1wq1ev0QSaTCjsb6kb+dIIGk5+tpiYk/pcZADrBQD4x5YZmVxyycUan2HUyFFaF0Dg5ltuVtBD9niz8WzAF3MzbIAJsk6OtB8XL5YmTa7WwOZk6SB2MYHpCSpOPxGgHjCgPcgOeeXLn0+OHD6i92KhAewBUoCGxZR+QT4hIaFyYP8+eXfgQO/4QD4vvfSSLhiMhwoXVdAFkljB2FoTOB25bdu2XbZs2ayLEeos5PHMM12ExKdkucDemgWUBZmxxgJBigz6i90WYwC2DtMlRxuLNgsUKY0ARUDur7//1tx5JB5F1gnxCRoMvvXtrdU+GnniGUiCU1IqHThwUPPG0Qd4QuKUA7gD+M8+/7zMnTNXSpYsoXE/sB3v1bOnppJiHrBDISA8MZjJWYdZI/di0Zg6ZYomHB09eowsWfKjXNesmTr2ANpt7mqjixLelCxsuLSzaBAQfsumLRIaFqpjDrUT/UTOv1mzZ2uc5+nTv5K6dWpL3nz5tF/pF+ZF0WJF5cXuL2Zw5p95uQXdcxJfxn4MKxw6ZKiC0PARI6RggQIaD8AJujA8AIzV1LDWN954XVJSUpVxMSFJL8NKDKiy7evQvr3ky59fBxgDEuAGkGHK5PYCdEhV8/BDD6mnFmAFCDFoGeiNGjVWMEX39tH//qfMBUCMjIzSCcegZ1ByDSl9mMwAD8wZJwq2XkxIgClVRC65+BIZP2G8XNu0qTc1DpOE2AiffDJaU/UwmQAdAPDBBx/QRYjnkVSRLd2jnTppNuSE+DgFT8Bpzpw5CvZdu3YRCQqWkR9+qGzdZG4AvABotsMrVq6U2rVqydZtW2XXrn/UDZjsDyw45IuLj4uXf3bvlqpVq0hyYrK88+7p3HXjJ0xQUKp1+eVSrFhRKVigoNS64gp9NqwN0DPZJZAT4LlixXIZNuwDmTJlivYPQI08AGDSI5Fn7YMPhmuSTPqI3wCOMCj0zbAvMhP37NlD68gz8xfIr3p41BLOgldg4cJFNI0QTPGBBx+QqlWqyEMPPawg36VrV/n7r790F9C1a1eNowHwvTngTXnpxZd0p4EsmjZtoolEWRAYbzfdeKMsXrJEFy9Anf6hf3GbBuC5F1kwFi5Y4E0hz0LC7iIxMUnTE02aPEnH5p5/9mjCT8ALhsnCRx47+huXc2Q1cuSH+qwXunWTTz7+WOXCwkEMEAAZW2uAn75AprBgCArZPiAfjEfmCrupIkWLyqZNG+XVV1+TsPAwXSRHfzJamjVrpimUSHAanxAvr/R7RXPVketv8+Ytsn37Ns1sgpyp96WXXab9deTwYa1bq1a3Sf78BXRRLVmiuAQFByt5MDkCMzb7//9qC7pnK7mz+B0TANBjAg4ZMli35RUrVdIJTmE1hg3BEAg2wxac8u133+mEZ5t66lSs7Nm7W+684w55/fU35KKKFVXlcPTIEXVyYGDD4GA06HP79HlZihUrruCMaqNrly4yZOhQHWxMQMAdJsBAJi8Z6XGI1gUrh50A7GxZAUoG7Lhx4xWIhUMjTXF+p7aFvGy333GH1Kp1uQIA7rZvv/2W5lqj7jAFGAy/YhLQ1jGjxyhgA0Bcw+EhoHMyJka6d3tBXnzxJU1/U65cef0NAAArpm0HDx1SMFiyeLECC7/TbLo9e2p+ONKV14+uL3v37ZOVv66Q9ne31y335i1bdDtZtEhRncxsg5csXiLPv/C8siwWFSYr+mtADFUBrJUFhWcz4QA7/lZmWrqMrF6zWkYMHyGfTflMmRjtQIceHhauGZo5kKIvWFhgj2U03dDTCoKoMegDJjgAy+LKggj4wMLYAbC9LubZ0rKY9uvbV8aNH6/PL1e+vFSpXElGjx6tjK9p02s1rROsF2bHWGAhBkipO4BHxuFjx45qyiZYMnLlGtQ51NvkpGNB4zvYri4QiYlSqWIlqV6tqsyYOVPBHIbOInTDDTfK6NGfaFp56oiaiN0XbdZA+n/9Kffec69s37Zd/vjzDwU35Hh769YydNgwmTRpoi4mBKpnl8bvYde9evdSNQC7ONRDeB3i5j3grQGaDZtrUFUwniIiImXTpr/l22+/03FF3jxURQXyF9Bcf++8/a707/+azinazZjC7R21FnMRtcnChYvk/vvvk4ED39VxABHgmSwALNQpqSma4+5cigXdc5FeBn/LpGfws52rXz9a2c33P/ygQEehc2ECDC4sDphwFACmXbu2CmBMJg4f2MY/8cTp/GE9e/WUPHnyyrVNmmiCQpFU+WD4CPnu22+lTJnS8uijnVTvCNO84/bb5YEHH9T7sl0vWLCAZrtlW8kqDgvn2UwKgIYJA7NF9wdTg/HAhlksYDGwUraoACFbOhJpkoWY+7D9JqMtYI/agAVl0MCBUqpMaQkJDpYePXrq4gJAouqgLTBJFgOAv13btrqowIZh26t+XSU33nSjjB03VhYtXKTbSFjay717y6D335OjR47qBMNzjraierm4enXZsOEPzQ0H80R2MComEQvD4UOHpPOTTyor56CHZwNm6D0bNmiguvJy5cvJ6lWrdWICDlFReVRe6JgBTNqGKuiPDRtk6rRpsm37djlx/Li3r7gfuwtckKnzT8uWyepVq9Q1GdaFGqNhwwaay44+h3UnJyVLt+7dZN7X83S7DxOj/PnHH1pfng+LY6FhB9Sjx0u6aL414C21frnzzjsUEFmM6Ht2VGz7WUTpR+QOOAJYwUFB8lLPHgpiqB1gsBR2DeySqCegzjkEbuLotxPi4+Xll3vrzoVYHYA1iwYLDr+H6aOGQNVCstEbWrTQBY1dBowT0GOBYlcCa6V/2UkR9Y4dRJUqVaVfv76qDmA3hR6eAlAzRjgUQ+6arLRFC1n721ptO+Oqa9dnFdhhySRvRXaMT3IJXt+8hUTXj9ZFhrHDmIDk0LfsPDUdVMmSCtro9FkE0AGj6qLvqOO55qCzoJtB4MyMyzN6EspgXb9+nbz3/mA1haKkZTVg6ui+hq1semEN0zqZdrfdaUngSy6AgTunl7+TdrdM0qsrBxowZyaMKRmVqz85soUFbNMqacmJbMmw9yuuuMLvLdJqH3KlLexOAFd01SxIyA5AZovBroPCdVx/NjExnH2BtcxHH32k6ihUC/6K8ze+5A2Q+kqnxP38yYzdD+cJ7sKiAgiyO+QwzFdx1oH7Iwszxs34Q22yYMF86f9af+8t/I1Df2OaeyPjzDAfs6CbGSiahfdgUKErRO93LvaSWVjFbL81EwNdItvw3JiocdlPP8nFF1+susZzLYAzahAmOxYIsGGYnXOxOddn8HtMw2B9ZneVGfc813ugb2b3h5rtXMAOJs2BInMoNxQLurmhF2wdrASsBC4YCVjQzcVdDctFJ8d2Ly3PNLY+6MHYhqanPsjs5qLzRY2REdtFrsdcCeYeCFNlK7h7zx4pX65cplUftgwD4sDKGObDqmBU2PpSsL0tVLiwMkCuZ7vLgeCx48ckJDhEdba+CjpIvvP3faY1wnMj6sY4Mc4ejBtslZMSE32mq8/s5/u7H/3G2UOpUqdlzEElZwPokZ0FEzL0xxwIp6XayK56Z/VzLOhmtYTP4f6A02uv9Zcnn+ys4OCvYPrz9ltvyZSpU/zq086hGj5/ynaN0+0qVSqrlQMn34EWDtSwJ+ZQJn++/On+bPGPi2X97+vVwiGzCtt29IUDBgxQUOX0m8MS9LkcdgKwn0+bJgUKFpQ333hDxo4bp6Z4HK5gusSigV7ZXQAWDumwjcW8LTsKiy4HeLjcAr6xcbHSqGEjiY+Pk1tuST9gO4dFmLnhdJFZZeLET9V5YcKE8dK3bz8hOSgHyBwqcshmCjpgDqdYvCEWb775ph4k/5eLBd1s7F0m5BdffKEmRDg3zJgxQ0qXLqVePT//tEzmL1igp62cyGIJ8Odff8mG339XYFiyZKls3bJFDbtxVECnyYkxNomYBqn94wfD1HMGpoMTxrKff5aNf/0ld9x5px7E7Nu/T8aNHacHGgx8wziwFMDIvNrFF2tWBWxSYXlly5VT8OAwh0nJabhJdTN58mS1A8Zsiwm1b/9+2bF9uxQuVEhiTp3SQweegeH80qU/yS233OzVqfXr2082/LFBRnz4oUz57DOtD55bnExzss6pMmY5sGBYHCfPnTo9JiGhwTLx04nKhghWvmjhQjVcx+tt9uw5alfL73788Qe1oMCJomDBQsqiMJ3CVphTauqO8wcWCePGj9PJjgnYJRdfrPbOxUuUUO8/zOuwIa1dp446dQDG3V7opodZw4ePUNOtYsXPPHQCmF/u/bKUKVtGzaX4HfJFD4t1w8ZNm6Rtu7ZSrWo1BXhMsrBBRb4wQ+qJA8K9994jJ06clCKFC0v+AgXUgQITJkCVaxknHH5hrsXix0k+beL3p2JPSetWrXUHAovEpA4Gj5MNbB77W6wm8DDDrIu4w1g4YKHw9dyvZe/+fXL/ffephQFl5owZqhONT0jQhYb2MEawneYa7s045B54O+IAgfUEyU5xJqlRs6buUqg/OzLMFTEBYwFjccCmm8NHxiwHhJjR/ZeLBd1s7F0mBYMSsxxsahm0mOQ0v765bPx7o5qiYF7z2KOdZNrn03SQmgSLmOIwSJlwbFuZBJh1sUUf9N4g2bljp7qgRkZESHx8gk6Etb/9JtWqVlEngyKFi8jsWbN00u/Zs1tdQhnoMA0Ge8ubbpJvvv1WbXY5uGPS4Z2DIT/ukExuXnEuwJh8/vx5MmbMWLXPxO4VAKC++KsDMDBBFhZAB5MbQIzTcSY55mTYoHIYxPM5uU5OSVbTKUyHaOt11zWT9u3v1gUGJoTt6IQJnyqT/2bRQml5881qAsWzWHDq128g69b9pja1yAib0V69e0v5cuW1PQ8+8IB8PW+emg9xf1QxmI5RX1QyeFCN+t8odW/t3auX9HvlFb0PDAyW27dPX4mLi9VFgEwUMDIYL212Fhg8iwLtxk65T5++ytywdQaAAEtsdZEjfYQpGSZUY8eOkbiEeImLjdOT+m8WfSMVKl4k9erWPQ1SkyeriRugi5nVrbfeqouAMe2jDYwFtu/IlKBKOEgAsizOACWvOJIgM9yYie3BIjp16hSZP3+Bji/GFeMQkzsWVRYkxiz1Rhb0D/evWKmiTJs6TWWwdesWXRQx98IjEKB/+OGH5O6722s7MVfDXI7xwKKAPSxjHxLy4IMP6uKPeeKXX3whg957T+2j/8vFgm429i6sDDtRBnuLFtdL3XrRcvDAAT0xhqlg07h2zVq1RcUGFGbCFhiwxp60+sXV5fChw2qy/M3oAAAgAElEQVQEzxYWrzAKwMHWjQnD9WydYb+YPWG/WaHCRXodjGjatKnKNpo0vVbtW/kdbBWWA/sAPGGYACP3wu5x6U8/aR23bd8mVatU1QnMRGRSo/+EmdE27DRpH8+GTbKwAL78lr9h7IAB9sEA5Zq1a7VeMGW2xkx07kd7AR6M5Kkfv8N+FsYNmMEmASs8kpjo2AHDKpnY7CQAM9hbn5dhnGXVfRNwwvtp3969Klc8+njlvrSXZ3J/FgZsdslCgYzZDrMb2bhxk7J+QMWkOEK/69ySw9hRswCSyIh64RQAsMyaOUtZLWZkxjMOe2jqCUjt/ucfVWXgfUdMhkcffUQN83GaQCc6cdJEefutt1VegC7geuzYcdXZ4pBC37OIGdDFeoL+2rVzl4InOwj1dixZSvq90k969uqlbrL16tVV+2mcBPjtQw8+KJUqV5bHH39CvRKpI3KC3ROwCbVBjRo11f2aRY4+R+YsboUKF1LzLkq3F16QNm3b6oJFTATsYkNDQ7TO1A0PNIAcpwsWUpwh8Ka7/D/OcpGNBd1sBF0mW+/evWTo0GHKdgEoXBH379uvLJOBibdQ40aN5cTJk+qIwCBmKwi7xAvtdICaQwpKJiU6A5hJxwEOzHT/vn3KHIJDQnQwc0BBYWvYpMk1cvTo6ZB9GNYDNuhKARsAiC3p0aNHZMiQoeoUUbRIEXWXxSB96udTpcPdHVQHypYVFs79fv99g07Yl/u8LD179FSvJDyFuDeqFN4D6Bjm4/3DIgHjAVCvbHyllC5TWjb88Ye6dAL0W7dt0+A7qAI47Hr11Vdk4MBB0rFjB02QOf3L6dqm39b9Ju++8648/vhj+j3qGvU627xZXnvtVenSpau0bHmTugHjxYSaAttNJjugi6sp9eKQB/CIjq4nu3fvUWcNtv58B5jjZIJHGADJswBR9OgsIMSGYIEEOGCyABxtgCXznn5D7iwIsHvsdwFf9L2APYvPHXfcrp8XL15CVSyMDcCoWtWqUrVadQkJCZLvvvtedc4UHAZw4Ub9MXDQQPn440/UEQDGSD/gJFHjkku8nnqDBg7SLTyLJO2iP3CwYAdRt04drefcr+dKcFCwLgp4auHNNWb0aN0FMKZM0CTAmXGMnnvA22/JC8+/oKoGPNS4HhUO5emnnpK72pyOfcAuhcUxIiJc9u7dp84el9eqJT1IdtqtmzpXTPv8c1WrRUVGZuOMzJlHWdDNRrkfPnxIWS4HCwxGPIIKFCwgL3brLu8PHqw6PbZubMdhHwAOVgGdn+wsQwYPUZ/wu9u3VyYLW2jUqJHWftGihXLk6DEpV7asAjcTBUAHoNvd3U5ZCGX8+PG6NUa1kC9fXp0ITHwmMKoDwB0wYBLBpt5+5225ocUNyla2bd2q20PYJ/patppPP/OM1KldW+uIGgA1BcANM+JgCmAESAFUbGoBbhg9bJqJC2DBGrH2f/75F/QeMEmCjODyjL6QtgJAsGfYOOoYtp8wPLbt6ADZHqN6AODeefttGT1mjOotAUIC5CBHdLZMfmTGlpfFhcNJPOGoEyoI+gaW/Mbrr8u69etl1qyZUqhQYXnjjTdl1KiRyuhpE+6vPXr2kE6PdpIZM77S9iJTFhqNhdGhg8dLrIfKl2cTmObFl15SVUybNm11ATFWEywAqCHY3j/7bFddqAA6wI94DFzX4vobpAsxJ0R0R4QnGAes7EjMtp72HDt+XBLjE3T7z2EgCx+AOXPmLN1RrFv/m/y+/neVCe1Ff8pigKsvQXtg1LGnYuXxJ57QqFsUPNJYDPA+pB/oI6KzAdL8hh0VcmTcGCcN3Mr5DX3AYocqCFUFnzHO0bvTfwMGvKW/HzlqlDz6yCPZZvGRjdP+X4+yoJuD0ifsXt48eXUwAgJsT415EodhsDIGOoXvcYdlu5dWgckAIv5MsRj0gJbbO4jDDyaBLyN09JjUFb2ws6TnkWauhX3BcH0V2kRbTTsBHMDBaSLH4sSz0A2a+ru97fgd9zBxetEXIktfBSBn4ru/B8z43JiMwZpxKyaICoVFgQUG9cyUz6bIK6++kiGjfWQeczJGChb6/z6EZbLowZBZNNz9jENEaGhYhuPN+mo3fTzsgw+kfr16MmnyZAVKY+pn+pIxRz2dHnkccqLTZkcCiCKjuPg4Hbv0H/pt2D6Li7MQXYxoab7KgQP7pWChQhqf4kIrFnQvtB4/D9vLQgIg+nMFzawmAf6U9LyfUAlQ/GUAyUh90IcCcFgSZHUB0NlhYQnBboqDtUAKaht2Ob5co1mY2EFhqeJvYQ3kGRfSNRZ0L6Tetm21ErASyHEJWNDN8S7ImQqwxWbbjwkXW3m2zmy30wv0kjO1DeyptIe2oD5B54yq4XxuT2CttledbxKwoHu+9Vgm1RdbSU6LCUnI6fFdbe7SgxUsJ87XwuET+kbM1bp26SqVKldSCwxbrARykwQs6Oam3sjmuuAcgaMAJ/o//PijzJv3tUyaOEmz12Jqlj9fPrVGiIuLlyc6d9ZYubm54DDw9dy5mn6H1DRVq1ZTcy2sDTSrQpcuZ5UVOTe32dbt/JOABd3zr88yrcbYbXKYwsk/JlO8Yq+KORqn2NhcYlOLaVeLG25Q28vcXHBUwKwLO1DqTzvI/ZaYkKheUAQKx0Y6vYOy3NxGW7fzXwIWdM//PjzrFnBaD6PFbhbrgOeef0597wFbnC1QP+AAgSkTRvBt2rY562dl9Q9pCy68ytq//17W//671nf+vPlCGnCy3OKiy3uSQ9piJZBTErCgm1OSzyXPxZmCANb8e+mlHrJ48Y/qcYXHWbXq1TQmBKBMPAFY79lkKMiOpgK6BOTBWD8sNFTuu/9+NeTH6ePF7t016zFusAQSyu7wl9nRfvuM80cCFnTPn77KkppilE/EMuw3iYLV6bHH1WsK1ogO9/33B6tVw0MPP6zqhdy6NTcZiXEdBnhRmzxw/wMSlSdKPbZCQoLlnXfe9eb/yhJh2ptaCQQgAQu6AQjpv3wJYMU/45KKhxG6XRO/F3dRMtSWLVsm14sBryoWBf45HR2IRREWHm4P0XJ9D14YFbSge2H0s22llYCVQC6RgAXdXNIRthpWAlYCF4YELOheGP1sW2klYCWQSyRgQTeXdISthpWAlcCFIQELuhdGP9tWWglYCeQSCVjQzSUdYathJWAlcGFIwAW6icHBwUkikpSamppI6Gx//1JTU7ku0bympKTwm6SwsLCkpKSk5IiICH1NTk5OiouLSwkLC9N/ERERKSdOnEiJiopKOXToUEpoaGhqeHh4alRUVGr+/PlTixcvnjpt2rTTcU3JKOApQYQ5dfxNbip9f+DAgaATJ04ExcbGBp06dSq4dOnSQTExMcFJSUlBCQkJwfny5QuOi4sLCQ8PD0lKSgoOCwsLSUxMDAkJCQn97bffNl8Y3WxbaSVgJZBbJOAHdL1gakE3t/SUrYeVgJXAf0ICFnT/E91oG2ElYCVwvkjAgu750lO2nlYCVgL/CQlY0P1PdKNthJWAlcD5IgELuudLT9l6WglYCfwnJBAdHd3PY4Gg1gce6wV7kJaVvRto6vKsrIO9d+AScKer55e+PkvrjgTgya0R2gKXxLlf6UsOF5ps/IGusVowJmFuKwZrMuYaf8ePH5fXX+8vBw8ekoiICA0t2LFjxzOuYnB179ZNDhw8IOERkdK6VSu55dZbvbZw5z6kM3YHgIN03JdeeqkmccysMnr0aGnSpIlUrVrV5y157m/r1kmd2rXTBCJkSjB16nc2Zffu3fLV9Ony5FlmvFi5YoW89/77EnMyRq5v0VyefPIp+fPPPzUYOkkwSQlPyqPu3bvr34SU3Lt3r/Tt21e6dukil152mZw4cUJe6ddPOnS8R6Kj651NM/z+ZvPmzRp2s0wZ3xHgZsycISVLlNTA7v7Kxo0b5b333tPQl8RTLl8+a1MybdmyRV588UXp3au3FClaRGXXr1+/s+7jcxEo8/HZZ5+VUqVKSc+ePbXfatWqJW3aZG2wfifoAqxBQUFqp2tBN4O9eeLESRk+fJgcPXpMAJ2nnnpS+vV75Yy7JCYmYl+subqSk5Lk3YEDhXi2BQsWlOXLlytQkaWB8vfff8tFF10k/ObQoUMSGRkpv/zyi6aiiYyMkOPHT2j4RYKNV65cWWDPW7ZslgoVLpJt27ZqfrBdu3bp/Vb+ulIiwiOkYcOG+tnBgwc1lGOhQoU0cwTxZskWQfoecolRHyYHg3HJksV6/2pVq8vWbVulSpUqsm3bNs2ySwZhsgpfccUVWmfq+ccff8ikSZOkc+fOep81a9fKtU2bSoECBWTVqlUKVtS7S5euMnr0J7pALV/+i1zTpImEhoQqyDIZANp58+bJJ598ovKk3tTv2muvVVlQuI4A63ny5NG2IQvadsklNWTzlk2yZfMW/R4Z//TTT9o22rl5y2Y5dPCQXHbZZfrbkydPyo8//ihly5b1toVswvc9cL90euRRvY4El/Qb9SFYOsk8+7zcRx5+5GEFjVIlS8qUqVNlwYIF2sdff/21XvPdd9/Km28OkE8//VQOHjgoO3ftlObNm8uRI0fkn3/+kSJFimg/O/ubNhQtUlS++/47rQ/9sG/fXilfvoLKvly5cpr1uOuzXaVsmbIKXAShp6+jo6MV6MkE8u2330j9+g2kTp06Or6QEWmMyAANWCOvjz/+WOrWrSs7tu9QS3julZWF8dyyZUupWbOmtuOLL76QH374QX5e9rOOjVtvu1XH8qxZszTY/E033aRjJCsKz2natKnKisXniSeekKZNr5UHH3xApk+fLtWqVVPylNnFDbqGwRo1Q3oM1zhIWOcIT88sXbpUBy5ZFkqUKHFGfwFQZGUYMmSIFC9eXMjaAOvbumWLTpgjR4/I8OEjFFR69OoprW9rpSCybNkyOXDgoBQpUlgOHT4s1zdvLvv275MnHn9CwQBQURbdvbuu0qzaw4cP14lORtzNm7fIgX375LZWrTSTArPrxInj0qzZdTJ58mfy6quvSfPmzWTcuHESExMjN7W8SQYNHCR58ubVxQHG+MADDyigvP/++9KjRw8FA7IHk4H3qaeeEuLwAuAFCxSU+QvmazLIqVOnajtpN0D1v//9T4GY7BNr16yVXr17yZfTv5RiRYtJzKlT0rxZM2WRsA92CaQKGjNmjAL4l9OnS5HChfX3r732mi4aI0eOlF9/XSmxsXHSulVrmT1nti5S119/vXzzzTcSGxurAAPI0S+nYk/JHbffIePHj5fwiHAZ/sFwXQx4JkC1adMmeemllxSkWOCoLyBLIcYwCTtp84QJE2THjh1CrOGSJUtKnz59VEa0lwXi888/1z6GYbIA0YaHH35Y5s6dq/UHRFm0pk6dIu+9975e1+OlHnL7HbcrU+Y5vCInXmHQv/++Xnr16q19zD/ugYxYKGC6gAYLRYcOHTQoPf2xYsUK6f7ii7L8l190od69e4/UrFFDSpYqpYvPuHFj5dlnn/O2gXa3b98+szHmX/f75ttvpUP7DhIVFSmDBw/WdjJmWQgAWTJ/sIAho27duku7dm2zpE4pycnSqnVr7WvG8J9//CGXXX65Zhhh8WenNXDQQGl1W6tMfX50dHRfjwea8URTlpsR0OV6QDclJSU5V3qkJSYmBuORFh8fHxIREREcHx8fmlUeaQzaOnVq61bNXQAfwAvgYtJ89NFHOoHvvPNOBZpOnTpp9tr69etrGvEdO3ZKXFysgkfevHl1cgOygHKJ4iXkqaefkk6dHlO2EhYWqmBEsO7p07+UO1rfrkDGvZcuWSrffPuNNL6ysfz5x58KiNwftgSjBURhXBs2bFCwgKGtX7dOjh0/rsDD/WGw1B/Q6dq1qzJRwGHQoEHazCVLlihroW1suVNSU6R6teoKmJ07Pym7du1U9n/llVfJzz//LHPmzJUGDeoreDHhNPtw/vwSFZVH+vbto/dcu3atzJwxQ1Ufl9SooQzp3nvvkzFjRusEZQEbNnSo/PX33/LJ6E8kPi5eF7KBA9/V68LDw2TUyFGye88eBRkATIKC5FRMjLz3/nsK9vg8zpk9W+VA/akLEx/gMuBJXQAx2PDMWbNkxPDhMuyDD5RdXnfdtcoS6SNYE5mIufaejh1154LcPvvsM1WjNGjQQJo1a6aMCobdokULzdBBIQszzPf4ieO6UOzcuUMGDXpP+wpARzYkDUWebIMBWhZWxgULCgvvypUrtT/oS8B/wIABUr1aNV1QduzcqYtmv7595et583THQh0eeughzYs3Y9ZMlSVjIqtLfEKC3HLzzdof7H6YEywaMH7GILs5gJCFnTlx3XXXZUmVkgHdVq2kdu3aKkN2ajVr1lCSwsLQ5+WX5dixozJu3PhMfX5GQdfp+uvLDTg0NDQZADYuwGFhYck57gZsQJdX3IAB3dDQ0JC1a9duyUxp7tm9WyfeF19+qRl02Qqy3WfyUwzTHTp0iBQoUFBBKDExSXV9Tz/9jIII4MsgYCvN3zDFJk2byratW+Xll1+WZ555Rlkx/2CZbHlhtAAT7Br9XOvWrRVUe/XqJStX/irly5fTictv2FIyGWGRDDrABjCHgVE/AJVrAX/0oR99/LGMGDFCdu7YKSdjTiozYaKyzUe9ADOksI2fPWeODHz3XQXd+IR4qVO7jjzyyCN6L1jhs892lYYNSRz5g7JhtrtMPK4HiNgZACb8TVm9erXMnjVLmdAVtWsrY6XNylTDw+XBBx6Qjz/5RJkJMgDYUJWQG41nIhNSyPMMGE1kRITAbr7/8QcZ7ElDBJtBzgD6vPnzpUP79sqUkQv14lkAHuzysssvk6++/EpGjxmtsuzbp68uLoAaQMECxW/j4+MVKJAROnNAl60sTP7Kq66Sxx9/TIoWLab9xHihbNu+TZ579jkpWqyotL+7vapWBg4cKG+88YYyLtr7yiuvSPu775YhQ4eqnADJfAXyy7Kflinrpw9YFAFdGDqAnZiQIBs3bVK2PGrUKG1Pt27dZN++fXptpUqV5IvPv5DSZUrpgphdBZnTL8imQ8cOcmDfAbnl1ls0czO7MxbxGTNmaHJUxlxWFMb/zTffrGOULNL9+/eXe+65V/76609NXzVgADvRRO9uJ7PqEB0dDatwstwzrBjOxg2YgAsAb2JiIsw394EusReCg4NDMxt0FyyYL717vywLFy5UtgNjhR3BKihMvGbNmkv58mUlPj5B2S7M5eXevaVc+fL6GyaC0VkyUSpVrCjdundXsOWQgwnIIIH1AMgMXBgMgAPzvO++++TjTz7WicvAgfHEnDwpBw8dkrz58inwMJmZfDyHwQ3bYsWnwHTZJnNPADUoOFj27tmjbBhAYzsOGFIf9KwsBBRYAls0trswQNjYlCmfSZkyZfV7AHP8uPESEhqif3/77bcKUFwL2KLGaNS4sd4H4KdwUARAAIhcB5iUKlVS+vbtp+oFQIXJkpCYoG1YtHCRLjokn5z+1VcSGhKiW1R0ljCqhIREufnmlrJw0SIZOmSIMj1kwyJSqVJl1X3fcsst8vzzz+vzWZxQ7aBCQA2E3E6rNH7VPl29apVce911ylBpO7scZASTB3RhtdSPBQ5WCzMtXqKEXFShvCQnJUvDRo30c1NoA/dFRwzzp7179uyWF17oJm+++aYUKlhQ/t60SaZ/+aXKjL79+ZefpWzZcrqTOHb0mLJGVEgwVnYKyI4+rl2njsydM0dVSOhLf/jhe5k/f4E+GuCrWKmiNGro/8AtswDH3Ifxw9hljH6pO4xeEhYeprsDxiXjA1URiyzkISsKoIv8YdPobiFKLNjsGNCxM9dYqG688cZMfXzdunUVdFEnOE3HfOhyNfhNSEjIGYFufAW8uWBB9/jxY3L48BHdJjFJAQ0OoZzZZ/mMAwNYWPXq1XV7CFjSyej2AFIKulVOeZmIgBO/YwKzReUgavXqVarL5DCiQoUK+hsGESyV7xnQvPIsQAJGA5Nl6wrYo/+DQQJyvJpDOwYZhy2AHb9l24UVAgMS9gcD51oAgTaSJdgUvuN0n2dVrFhR64ye9KqrrtLrVyxfIfEJcdK48ZXKuFER8CyzpWSywRKpo1mkYIoAOdfDrJkcyIwSFxsrPy5erCydAyTYG21jcQNo8uTNIxXKV9Bnc1gDY2UhNNeZvHDcG/nTVyxexuoCeQGg9AVMloNH6gcQo+PlXqYN1Jn7AoZ8Rx35x/XIms+ZzMiUNqCO4ICIRcH0d/fu3aTNXW2kWfPm2o8rV66Qyy67XOuFXPfs2SuVK1fSPqfPAAX6hPrSXvoCOezfv1+fBYAjuw1/bJCkxCSVK7JiwYWpAzaU3Xt2S56oPNq+7CqMT8YPbeE8goWcw0XGCp8vXbJEVWXIHRlnReG5qLdoN3JhvDJWGAOoN9hNoJbK7FKvXr2XHfa5TuAFZJ1WDGcNugkJCTDelJiYGG+ksbx586bs2bMnNUuijCUkJBB1LNhEGXOrF7KK6WZm58yfP1/4h44yu1KGAzzoBGEWAKst2ScB1AnskOjvrNSrclKPjh6VEgzeluyXgBt0nXpat42u0zY3NDTU60DB507rBSfTjYyMTIqNjVWwzVWgi0539erVW7Nf5IE9ETMmmBhb4OwqsDKYJ6u+LdkrgRMnT0pINvQ3DJttO2oiW3JGAvXq1esNo3Xa5xo1gy9bXQO8vtQMgC3WC7kadLFeMEw3N4NuzgwH+1QrASuBrJZAdHR0L7cbsA8vNL963LCwMGW8hu0a6wWNXp6UlBQREZHsj+keOHAghfZlehBz1AuJiYlB8fHxwVFRUQQtD46MjARsnUHMQ1atWrUtqwVs728lYCVgJeCUQHR0dE+nna4PxmuyR/wLeMkuERoa6v3cF9PNVtAFbMuVK0cmCQBWQddkjrCgawe+lYCVQG6QQN26dTHi92m9AHsNCQlxBr8xaXz01Wm5gFoBvS5M16leSA903SwXmZx1uh5/oMuBGs4RlunmhiFn62AlcGFLoF69ei+5rRcc6oUzQNcd5MYNuoCtL9A11gsnT55MCQ8P17xoWC+gXnCC7vfff+/OjZaxHGmBgC463YSEBLXTteqFC3vw29ZbCeSEBKKjo7v70eka87EzrBTcVgtGlwvT5W880fiHUwRqXZiu8UgLEHS9QJvhxJRpgW5UVJTqdLFaAHR5Xbly5facELp9ppWAlcCFK4Ho6OgXMKs3wGucJJwWDGmZijlBl9gLBnTJBoxHmi/QJRNw/vz5U3bt2nVGJmAP08046NJ9ZAQ+duxYMDrd+Ph4zQhsdLqoFwzoGhUDTNeC7oU78G3LrQRySgL16tV7LjU1NdmHR5rbHfgM5ovJmBOMjR4X9YKT6WKf62a6WQq6pF7nX8mSJdVBIn/+/Aq+gK1xkiD+Akx3+fLlO3JK8Pa5VgJWAhemBKKjo7s6QNfLeA3TNQdpxizMOE9gteAGXaPT5UAN9YIn9kIKOl10uagXIiIicJRIzRKmGxsbG4SKIS4uLjgt0E1OTg4myti6dess6F6Y49622kogxyRQr169Z4KCghRsAV9jPuYJ7ajA6gRXw3DN5wZ8AVon6IaHhyfHx8enREZGqp1upoOuBoUVIZKTvqJe8AW6ycnJ2Ox67XWxYgB0Ybtr167dmWOStw+2ErASuCAlEB0d/ZRhuuhkDegCrua9YbceEzIvEPPegK45RIPhol4AdD1qBmW6MNyjR4+m8nrw4EF0uWrF4MN6ITCdrqe3gojSf+DAAWxzvaCLeqFo0aJeW11AN2/evKgZQjz2uiHh4eHBa9as2XVB9rpttJWAlUCOSaBevXpPeJiul+0alusAYY0uZtitE2xht573Gs7RgK5TtYBe1wm6hw8fVsDNkydPSlRUFKoGBdpAD9KMsJThtm3bNsgX6JYuXVoP0wBgE/gmLi4uhAM1wBema0E3x8adfbCVwAUrgXr16j3mcY4ANA3T/dfBmmG+PtQKCrbGPtcJusY+14DuiRMnANmUffv2pUZGRp5ho5stoGvcgQ3oEoOBA7WkpCS12w0JCeGV96FBQUHef9gf87nnM9QTzu/5PCQlJUV/yyvvU1NTg4OCgoJFRF95j0rE8zkLhv5LTU31vnpCDepiYtQn7pHpuf6CHbC24VYC2SGBoKAg55abR3qdCAgd6vg+1fN3akpKCn+neN6npKam8rfzFYDlfbIDUGGtBnAN88VBwrBcvdZjJmaYrepynY4RzuDlmIwZVUKOgm7BggWV8fryTAN0TQFYDegaoPWArBd0U1JSAF19b0DWDbyAK8WArxN0g4ODvWCrvekBXifoOsDVgPAZY82Cb3ZMPfuMC00CaYCtF2gBV49cvIDL7zyf62eArQdgncALaKYEBwcboPWqF2C8LnWCF5jR4fI9wGtiLTjtc43VQmhoqOpynSEdQ0JCUrOE6SIAt4qhePHieJ554+oa0EW9gJrBeKbBdJ2MF/A1LBfwNcDrAdd/gW1qaqoyW/PPwXi9zNYJvobtApq+mK0bbB3Xuce/TzC+0CaJba+VQCZLwMtwXYzWPEa/dzJdD8PlcycIK8M1zDY4OBi8NQAMs/WqFgBQA8Tm4MyAbEhIiIKtB5S9wGtYrrHPxWrBxFzAegFTMQDXmIsdOnRIdboFCxbUKGPodIsXL57qiLlwRvvMVtsNMl6dri/Q9RX4BksGA7ocpBnPNA/oov9VNQOga9QMvBqm6wJgryrBh1pB1Quef4Cr/u15daoTjJrBsF2vWsHJZGHGmTyw7O2sBKwE0pGAg9Ge1vf9v8rh/+MTuBiuA3i9agUH2AK6TpbrBV+PikGB2Mlsne8BYAPGBmwTExOxwVVTMeOJBugeO3bMa61gMkaYQzQ/oOtWp5zWf7pklC7oGs80DtOcThK+Io5hRmb0u4CuU7/rBFUDyEat4NDhwnYBV/PqBVkDwHzg0OOkLL4AAA2uSURBVOMSpNyp1/0X4AYAthaMLXRYCWS+BM4AIAO+vlQPRp97WkuYqmzXAK8LbJXpehiuefUyXMN8ncDqZLfmc6ce1wAvagVf9rlGtYCJmDvQDSwXsfmKLmbEmWHQdXumGXtdTMc8drtqxWCCmhvADQ2F5AYr001OTvYerPHe/DOfuw7NzOGZl+V6DtL08MyjJjAHaspsDeh6GqkAmkGGa0E38yecvaOVgE/QdbFdna4eUalawa3T9YAun6tawXOolmxe3QBsgNW8Arq+mK6xWgB0ExISUCNoah7jFOE0FfPniZZpoIsA0rLXBXiJr+u0YjCgC7N1sl3DdA3AmlcfwKuM1qPL9b76UC8o+MJ0DYN1Wi44gdcfw7WHZxYNrASyTwJuZus8QHOrG9yg62G+6E/1UM3odA3QOgHYMFrnqwHc07B0OnxjUlISell979TlwnQBXeP6i+4WqwUTzjEiIiKVQDfoc4197jmBblqeabBdt72uvwM1dLxO3S6ga6wanIB7eoegpmHmFQbs1dk6wNdrJuZmvGRy9Qe4dKYF3eybWPZJVgL+JOAGXbJtu/W6aR2oORmuB5SV7brVDB5ghbFqDBsn03WqE2C0vnS5AC5uv74O0LDPBXzNIZrLKeIMtu6Wg1/1gmGITs80PjMuwU4rBsN0jarBmI8ZthsWFqbAy6sBXF5ROThUCgq2HlMwffUFukal4PleWS6GEYCt00LBgK8vsLXM1gKClUDukYABWD+M15iKpeIwZnS9huHCeD1gmwKwwnj5zvO9/u2xYtBX599857TLdR+ewfl8RRVDl5tGyvU0AVeZvL+DNNMlTs80J+g6rRiMdxoqFqdbcFJSUjDA6wmE8y81g0ftoMCL/4R5NawWQPUwXy/jpb585lEnOHW6XucHt3mYm+Fa0M09E87WxEogHdBVEOMaA7rGUcLodj1g62W7DrXDv0DXCcgwXAO66HCxVjCvgC2gC9t1B7hxg26JEiVSAlErePXUgYAuF7vtdU18XWeySrduFx0voAv4Opmuk/Ea4HWqFwBg3ptXJ/g6wdYAsGG6pi0GVM0r3zuHtgVdO9GtBHKPBAzoAqqmVh5HiDMO1Bygq/pcz3v1VPOwVmW4BoTNq2G3vgDXsFteAWETZwG1AlYKTrdfty430JxoLkmfdpX1I/4z3GaJOuY+TDPxdUlWadiuU7drYu0CrOh2zYGaJxqZqho8KgbMypxM1wu6HrWBV9XgsFbwmoVZ0M09E8jWxEogoxLwBbq6DT/tgWbMxcQf04UJG7D1MGIFX/MZulwOywBVo1Lgbw/IcjCmOl1jImaClcN0Y2Ji9DDN6YFmdLkZBF2fOdJ86Xu9C4+vUI/mQM14qLl1u3nz5tXwj07GiwkZoGuA18l03QwXtgvIOj83ulvngZlLp+tdRCzTzejwt9dbCWS/BHwcrDm90wzwekHYw4gVaA3IOl+dgMvfBnB55b0bcFEpmJi5BmAN0/XngeYEXCQWgHohIND1Ai6LTnqg62S7RrfLq3GYMGoGPnMCLqoGJ/A6/wY0jZrBgG9aoOtk7U4VglUvZP9Esk+0EghUAumArlena9hveqBr1A1Odmv+NmoEgBdmGxcXhwWCOkEYawWjVuDVgC5xFvwdoFGvNLL/BuSR5pPxmgM1vnSqGfzpdo2awQ28vEfH6wTe8PBwBVejagAwDfga4PUFumFhYWoi5gJi7Rv+c4OtaZjV6QY6Hex1VgJZLwF/oGucJMz3Rt2QlJTktWhwMlzH98pm3eCbkJCQaliuJ4iNHpYZwPUEtFE9LoDrzy7XsFwk44i1oIuDQ1ruFOzer5z63DR1u4Auv3IfqPGZLzUDqgZfjNcwXaPjjYiIUIDlc8N6AUUA2ICvAVXzmXnvBl1t9enIYvrK94ECrQXirJ9c9glWAj5cflUozs8TExO9752Aa65zg25iYqJX1QCI8huYLa9Gj2sA1zBdrgN4Y2NjFWSdB2cALjEWnIFtnHa5fkDXH8j6ZLpmJAQMuk62y98mRbszJgOg69TxGsbLq1PHC9gBvLBfA7IwX8/hm74akOW3HjD12uQ6Wa4BYSf4WtC1E91KIPdIIBDQdYIw17tB2DBawNbDZs9gvnxumC6vBnDj4+P1c8DWMFyjSoiJiQG4vcFsSMfjjLHgtst1slz+TiPWQpqg6w98/2XFYECXV+Ms4YzJYPS7BnjdjNcAL6/oeg2Yeux6FVAN6HrUC2eoEMLCwvQ9vzMAy/vw8PAzmK5zqFkmm3smnq2JlYBbAm4wdjLchISEM5ivYbOAqwFoA8R8B8h6DtMUjD06WwVcdLge9qsMF7B16nANwzXqBXKgeVixqhvcB2hp6HK9fO9fbfXR/b4Yrxd4jYeaP+DFPdjY7gLEBnjdOl6PmkGB0wCvAV8n8+UzmK+b7foDWQOuBpADZbp2GlgJWAnknATcoAvQuRmveW9A2PzGgDBga5ivAVaPV5kCL38bdQJ/A6yArlOHaxguAEtQmwDUCsr7HJLzlxnDe0la0bR8hnxMKyYDd02P8RYoUEDVCw6dr743gBsZGalAbJisB5S9jNZ851FLeJmtk/Ua9muZbs5NIvtkK4G0JOBPzeDdbnti7DqB1XwHuDoZrgFd1Ad8znvzmdHbms/c6gSjt3WD7Z49e/Q+Tptc7k3ySV4DCVbuqW9A6gVvu11CO+PQzc14jZrBAG9ajNeldlA27GS+UVFR+t78M+wVBmzA1Q2yzvcRERFnhHL0BcJ2SlgJWAnknAQCAd34+HivWsEwXzcoe3SzXpB1gi6sFtAFWA2z9ZiBKcs1KgQ34KJC2Llzp6QHuDwrrQwRmQG6Z4CxL2sGLkC14GS85cuX18/cel7UDU7wdTJf8zf3cTJg894Nom4gBpwty825CWWfbCUQiATSA14nc3Xez616MCoEw36drNYckLmB1+hu+Y0BX6c6gc+NDtfNcHkfgC7XVPmcmK5f0OULY7vrBt6KFSsKVg1u4C1UqJAXnN3Ml3s42a8BWxiwE3jdels3+3V3vBuMAxkY9horASuBzJWAAdP07upPz2tA17zCaLmXYbPOvwFd53s3uzXgCuA6nR/4nPe+ANeTA025n6MN/wJXz3eZB7pu3a4BXl5RNbjBF10voFi6dGlxsl4DsE7ma4DVyXhxKTbXOoHXNNoJwP4sFdAXp9fR9nsrASuBrJUAFgSBPMEf6BoQ5RUQ5dUJruZzJwgfP378DBWDG2yNOsF87g9wz4XhmjZn5CDN12+CnLpdcwGs1w2+5oDNqW7gGmPh4GS+TnB1Ay/vfQGt8zf+vg+ko+01VgJWAjkjAbfe1tTCAKt577wuLdA14IuaAL2t8z1/G3ZLBoht27apOoHPs4rhngvoun+rIAj4UvBY49UX8BqQBWj528183WBrruEVq4eMAK7ztzkzhOxTrQSsBDIiAX+ga8DSeS/3tQZ8YbRcZ743B2Z8ZkDVl+42LbDlu8xguJkJutxLGa8p/oCX750HbbzHysH5OaoHA85OEPbHhJ0d4QTltDrbrQvOyMCw11oJWAmcnQTSAtW07uhmur5A2ACqk9G6gdYJrMbDLD2w5ftz1eG62xaIjjO9a3za85qoZDzQsF7+NvpeXwAMAzbqB773B8BOMHY3yB+gFi5c+IxLAwXosxte9ldWAlYCTgn4Ak6+P3LkSJqCClTl4Ly/k9EaUHXrbH2BLZ/5SDBp6uc3gI3ngoD01FybHqAGco1PD7ZAdL2mNU72a6wd3N8ZADafGxWFu8f8gWmxYsXOuNTf7+1UsRKwEsh8CRggdN/54MGDaT7MH1i774fKwHkjo5dFX8vnaelsze/cgMvn06ZN4+WsrBT8NSwQ0DW/DfTaM2I1uHW93MzJfHnvy9rBWWE3A3Y3xg3I7u8twGb+JLJ3tBLILAn4A2T3/d3Aar43zgzmvbmf+77uAzKuN0BrfutDd2u+CtgkLD25BAqk3CfQa//luWYqYXS95n164GuuAzRhwKZg95tew/jeMOhArrXXWAlYCeSsBAwoplcLw16d1zmZrBOMndcYF17zmRtw/ehucxR0zcMDAjx/CS99Hbi5Qdip9/UFnoEy10CvS6+T7fdWAlYCWS+BQBmvv+vcoB0IyJpWedQIvE1Pd5seCKcrqEAB1HmjQH/jV9frrlV6DNhc7wbjtFpnWW66fW8vsBLI1RIIlPm6wdUfkzWfm3xmzsZnQHebI6CbUcab3vVn2PlysRuE3Uw40JGSEZAO9J72OisBK4HskYA/MHU/3a0mCABcnYzWfbv0rBDS+z5d4QTKWn3dKKO/TdP7zal2MA/zB77ptspzgVtnHOjv7HVWAlYCOS8Bf2Dqr2a+GKz7Wh+M1nlJIIAayDVpCi+jwJmRnkjv3gF97wuMA63EuYJ2oM+x11kJWAlkvgQCAVEfoJpRUAz0+kCvS1cQ6QFfujdI44L07p3e99z6DE+3c6mM/a2VgJXAf18CPuLbptfoQME00OvSe17AZmDp3ugcwNffTwMB5XOpl/2tlYCVwH9XApkFkpl1H6+kswPYzuUZ5/Lb/+5wsi2zErASSEsCmQmUmXkvrXN2glp2PssOSSsBKwErgXORQKaDralMdgJhdj7rXIRtf2slYCVgJfCfAN1z7UYL2ucqQft7K4ELRwJZBprnKsL/A7Sd9EI3eeIkAAAAAElFTkSuQmCC"/>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9645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577" y="418242"/>
            <a:ext cx="9058806" cy="1642970"/>
          </a:xfrm>
        </p:spPr>
        <p:txBody>
          <a:bodyPr anchor="b">
            <a:normAutofit/>
          </a:bodyPr>
          <a:lstStyle/>
          <a:p>
            <a:r>
              <a:rPr lang="en-US" sz="3700" dirty="0"/>
              <a:t>Health Literacy/Education and Support</a:t>
            </a:r>
            <a:br>
              <a:rPr lang="en-US" sz="3700" dirty="0"/>
            </a:br>
            <a:r>
              <a:rPr lang="en-US" sz="3700" dirty="0"/>
              <a:t>PDSA 5</a:t>
            </a:r>
          </a:p>
        </p:txBody>
      </p:sp>
      <p:sp>
        <p:nvSpPr>
          <p:cNvPr id="6" name="Content Placeholder 5"/>
          <p:cNvSpPr>
            <a:spLocks noGrp="1"/>
          </p:cNvSpPr>
          <p:nvPr>
            <p:ph idx="1"/>
          </p:nvPr>
        </p:nvSpPr>
        <p:spPr>
          <a:xfrm>
            <a:off x="430695" y="2061212"/>
            <a:ext cx="11330609" cy="4576678"/>
          </a:xfrm>
        </p:spPr>
        <p:txBody>
          <a:bodyPr vert="horz" lIns="91440" tIns="45720" rIns="91440" bIns="45720" rtlCol="0" anchor="t">
            <a:normAutofit lnSpcReduction="10000"/>
          </a:bodyPr>
          <a:lstStyle/>
          <a:p>
            <a:pPr marL="0" indent="0">
              <a:buNone/>
            </a:pPr>
            <a:r>
              <a:rPr lang="en-US" sz="1600" b="1" dirty="0"/>
              <a:t>Intervention</a:t>
            </a:r>
            <a:r>
              <a:rPr lang="en-US" sz="1600" dirty="0"/>
              <a:t>: Provide structured education on using and interpreting CGM data</a:t>
            </a:r>
            <a:endParaRPr lang="en-US" sz="1600" b="1" dirty="0"/>
          </a:p>
          <a:p>
            <a:pPr marL="0" indent="0">
              <a:buNone/>
            </a:pPr>
            <a:r>
              <a:rPr lang="en-US" sz="1600" b="1" dirty="0"/>
              <a:t>Plan</a:t>
            </a:r>
            <a:r>
              <a:rPr lang="en-US" sz="1600" dirty="0"/>
              <a:t>: By providing CGM education using Libre and Dexcom patient resource handbook, patients will be able to use their CGM data to better understand how to make decisions related to diabetes management. We predict an increase in TIR and decrease TAR and TBR in patients using CGM going through a CGM class. We predict patients will have a better understanding of the metrics used to monitor time in range and how to increase this metric in between provider visits</a:t>
            </a:r>
            <a:endParaRPr lang="en-US" sz="1600" b="1" dirty="0"/>
          </a:p>
          <a:p>
            <a:pPr marL="0" indent="0">
              <a:buNone/>
            </a:pPr>
            <a:r>
              <a:rPr lang="en-US" sz="1600" b="1" dirty="0"/>
              <a:t>Do</a:t>
            </a:r>
            <a:r>
              <a:rPr lang="en-US" sz="1600" dirty="0"/>
              <a:t>: 3 participants</a:t>
            </a:r>
          </a:p>
          <a:p>
            <a:pPr marL="342900" indent="-342900">
              <a:buAutoNum type="arabicPeriod"/>
            </a:pPr>
            <a:r>
              <a:rPr lang="en-US" sz="1600" dirty="0"/>
              <a:t>Reviewed priorities and objectives of class with the QI team. </a:t>
            </a:r>
          </a:p>
          <a:p>
            <a:pPr marL="342900" indent="-342900">
              <a:buAutoNum type="arabicPeriod"/>
            </a:pPr>
            <a:r>
              <a:rPr lang="en-US" sz="1600" dirty="0"/>
              <a:t>Refined design of </a:t>
            </a:r>
            <a:r>
              <a:rPr lang="en-US" sz="1600" dirty="0" err="1"/>
              <a:t>powerpoint</a:t>
            </a:r>
            <a:r>
              <a:rPr lang="en-US" sz="1600" dirty="0"/>
              <a:t> to include more animations and pictures and less words. We also used process diagrams to review the different approaches to scenarios for better understanding</a:t>
            </a:r>
          </a:p>
          <a:p>
            <a:pPr marL="342900" indent="-342900">
              <a:buAutoNum type="arabicPeriod"/>
            </a:pPr>
            <a:r>
              <a:rPr lang="en-US" sz="1600" dirty="0"/>
              <a:t>Clarity  of text through projector was still not great, but patients very interactive during the review of scenarios. Some text was not showing through even though it was on the actual </a:t>
            </a:r>
            <a:r>
              <a:rPr lang="en-US" sz="1600" dirty="0" err="1"/>
              <a:t>powerpoint</a:t>
            </a:r>
            <a:r>
              <a:rPr lang="en-US" sz="1600" dirty="0"/>
              <a:t> on the computer.</a:t>
            </a:r>
          </a:p>
          <a:p>
            <a:pPr marL="342900" indent="-342900">
              <a:buAutoNum type="arabicPeriod"/>
            </a:pPr>
            <a:r>
              <a:rPr lang="en-US" sz="1600" dirty="0"/>
              <a:t>Post feedback from patients was very positive saying it was helpful to review scenarios and have a better understanding of goals. </a:t>
            </a:r>
          </a:p>
          <a:p>
            <a:pPr marL="0" indent="0">
              <a:buNone/>
            </a:pPr>
            <a:r>
              <a:rPr lang="en-US" sz="1600" b="1" dirty="0"/>
              <a:t>Study</a:t>
            </a:r>
            <a:r>
              <a:rPr lang="en-US" sz="1600" dirty="0"/>
              <a:t>: TIR increased, TAR decreased 2 weeks post education, but TBR increased (Compared AGP reports before taking the class and two weeks after taking the class</a:t>
            </a:r>
          </a:p>
          <a:p>
            <a:pPr marL="0" indent="0">
              <a:buNone/>
            </a:pPr>
            <a:r>
              <a:rPr lang="en-US" sz="1600" b="1" dirty="0"/>
              <a:t>Act</a:t>
            </a:r>
            <a:r>
              <a:rPr lang="en-US" sz="1600" dirty="0"/>
              <a:t>: Figure out how to get more clarity with the projector we have and how to get all the text to show when projected. Will try to use USB with projector to see if this helps with </a:t>
            </a:r>
            <a:r>
              <a:rPr lang="en-US" sz="1600"/>
              <a:t>projection quality.</a:t>
            </a:r>
            <a:endParaRPr lang="en-US" sz="1600" dirty="0"/>
          </a:p>
        </p:txBody>
      </p:sp>
      <p:sp>
        <p:nvSpPr>
          <p:cNvPr id="5" name="AutoShape 2" descr="data:image/png;base64,iVBORw0KGgoAAAANSUhEUgAAAV0AAAHdCAYAAAC+OKpvAAAAAXNSR0IArs4c6QAAIABJREFUeF7sXQeYE+XaPZlMerZXYOmIoiLILip2wYYde2/X3v0tqNjAXq5XsfeCBXvvglhAQHqR3jvbS9pMZvI/501mb4y7kMXV6/VmeJa0yZRvMuc733nP+342/HmL7c/bVWZPmRbItECmBdJqgVhaa7XjSn8mEP6Z+2rHJspsKtMCmRb4G7fA3xJ0/wiw/SO2+Tf+XWVOLdMCf+sWaA/gbI9tpNXIfwZ4tfc+2nt7aTVUZqVMC2Ra4C/dAr8XNH/v99NunD8SwLa27a19vqWTsJ1wwglpn2RmxUwLZFrg79kCb7/9Nk+sLYDZlnXbuu20Gvn3AN/WdrC1bW/t89a2L9/LgO7Wmj/zeaYF/v4tkADdtoDjfzXo/i7QTPk5tIm5VlZWbuu+//6/wswZZlrgf6wFioqKWgXSNJlwW4C4Leu2eCV+D3ht63dTv9cqc90auDY2Nm7rMfyP/Swzp5tpgf/+FsjKykoL8JJBOIkJb40Np7XtNkoZ7Qa6bQG61tb9FbNtDVy3BqqhUKgtx/Lf/6vLnEGmBf6HW8Dj8aQFjK2Bc0uMeAtMeGv72trnrV6pbQGtdL/T0nrN71GTTQXbVJBNBVVN07a472g0mu6x/Q//dDOnnmmB/44WUFU1LWBzOp2/Wi8VnFNBuBUmnLqvre17a5+3C+huDdBaBNnkgNfvBVmCardu3Vo9mUgksrVj/O/4tWWOMtMCmRaAy+XaKrCtXLkSqeD8O0G4tX229f3/COj+SqvdEuC2xmhTmStfd+7cuflktsZ8dV3PgHDm5s20wF+8BRwOx1bBlaeQCqZ8b82aNb8B3dZAeEsM2GK/b7/9dlvBNa1jT74E6YDS1tZpleGmy2yTwdMC2g4dOvxqu6kAmwqoGWnhL35nZQ4v0wLb0AKtSQypQJ0KyBZLTmbCrTFgS35oQXZoCVDbCsq/OeutASq/sLV1WnQj7L///s3vt6bVWkBqAab1aJqmrUOHDtgSsBqG8av9pr7ehuub+UqmBTIt8BdrAbvd3iLIpb6fDM4WIBNkk5nw1hhwMvhuwf/7h4Jum8D2hBNOaF7fYrgW2LYkH6QyWguALaC1Pk8F09zcXNlPKrPNgO5f7G7JHE6mBdqpBVoC3lQAraurEzC01rU+TwZgfr4lBmzJD2ky320G3y0B6zaB7pYAN5nZEjRTGW0y0FogynWSr112dra8TgXZ1PVaut4ZYG6nuyCzmUwLtGMLtMZmk3ehKMqvQC71Ow0NDfK5tZ71eTIIb4kBW9JDa8DbAvP9U0H3VyCYDsNNBltqtS2xWgsQyWQJvskAmQrAPp+v+RiS19sa8GZAtx3vlMymMi3QTi2wNdDdEuAGAoGtgi0Pk0yY+yEDbgl8+X5rwMvvbyHQ1mbw3Ram2yLotsRwW9JsS0pKbC1JCAREgmYyk7VA1PqMJ58MuMmMd0uAuzUwbqffTmYzmRbItMDvaIFUcE2H6bYGutxWMtutr6+X1xbwctsE3w0bNgg7JuhakkQy+KZKDS24G/5Q0N0mhltWVmaz/LMEYQJuMpNNZrZJwCvyQTLDTQZej8fzq2OxQLU1cM2A7u+4EzJfzbTAn9QCrYFu6vvW61Ao9BuWmywvEJCTXxNwWwNfAi31XsvtwNdb0XgtsN2aZew3n7eF6W4Tw02VEyzATWa21nM+kskSJJMBl69jsZjs3+12Nx+HBabWZ9ZvIxVkM6D7J901md1kWqAdWqA1kLXZbM0AZq0TDoflPeszvm+xXD4SeAm21nvUfq3nqXpvstshVW7YAuP900BXaie0JilYmWNkuKnstiVmS6BNBl4yWQJl8h8bluDK9zweD1pjtxYApwJtKjC3w28js4lMC2RaoJ1aIBlQuclU4E0GVevzUCjUvB4/t75jAS+ZsMPhMC2QtZhvssyQ7Hqw9F6C74YNG0RuaI3xptRs2BLwtgvTFaZp+XCTbWEEWALuihUrQu10LTKbybRApgUyLZBWC/Tt27eLBcgWCEciEQHdZOBNBuJU5msB76ZNm5p13pY03gkTJqTKC2lruy1mk7VwhtZ6rTJcfoegSw3322+/zYBuWj+TzEqZFsi0QHu1QL9+/XrY7fZmkI1EIjELfFVVNcl8Cb4EXbLdZObb1NQk7yU7HLaB8cqAPOV80mK6LWaYWZlprTFc7ogslxrupEmTgu3VkJntZFog0wKZFkinBcrLy7fTdd20gJaPBF4CLp9bwMtHgivB1wLeQCDQLEMkA28q400NrqXBeLcIuq0F1eR9y4+brONamWYWw7U03GnTpgXSaaTMOpkWyLRApgXaqwX69eu3g6IoFtM1NU0TZmsBLgGYTNgCX0tmCIfDzYCbynh9Pp9JV8PatWtb9PG24N9tE9NNG3Sp4yYDrsVwraDZ7Nmzm9qrITPbybRApgUyLZBOCwwYMGAngq6u6wRbAdIE8Fqgys/Ick26HiwpguBrAW8q4/V4PGaqzMBjSWa8BN4k/25aoJtWui+ZbmssNxl0Q6GQMn/+/MZ0GimzTqYFMi2QaYH2aoGKiopdyGoNwxA5IRqNEmx/xXwJtBbwkvESmBlsSwZep9NpWn5el8vFz2JbkhkSoJuq57bq4yXgpgO6ti25FQi6VqZZJBJRFi5c2NBeDZnZTqYFMi2QaYF0WqB///4DEnquScDlc4KsBb7JgGsBbyIbzUwFXovxEoDpaKiqqhKpwspcs6xkln93C9pui5ruFmWFxMm2CrpFRUVKshc3KytLmTx5cn06jZRZJ9MCmRbItEB7tcCuu+66G5ktmS4fLQC2XhN8k4E3+bnT6TQ0TRPGy+Ca5XCwNN6WZAZKDG1ImmgG3y0x3WabGBslmelSz7U8uQUFBUpyaq/f71emTZtW114NmdlOpgUyLZBpgXRaYMCAAXsmg64FtnyPgKuqqpEKvARaygwOh8PgowW8oVBIHA4W6G5JZiDwtiWg1hLotprum5wIEQwGlVRZgVllBN2ZM2fWptNImXUyLZBpgUwLtFcLlJeX72u32w0LbFt4NMhuuYLFcgnEFtjyUdd1I1XfpaTQ2NgoMkOqm8Fiu+0OugygtZR5pmmaUlhY2FzARtd1xefzKXPmzKlpr4bMbCfTApkWyLRAOi3Qv3//wYqiGKls1wLixOOvgDcajTYDMNkutV2CL90MBN9kmcFiuy0lTVhsNx0Xw9aYbnMGWirotqTlMohG4J03b151Oo2UWSfTApkWyLRAe7XAgAEDDrLZWJ7FpKZr8DHxWoDYNE0CLIku2a1IDXxkUI2Aaz1aQTUCbrLMwKDalrTdFlwMLc6xtiXQ/U2NhWQtl5lngUBAJAZLViDz9Xg8ypQpU6raqyEz28m0QKYFMi2QTguUl5cPTQVZC2ytx1TgtaQGPhJ4qekyqJbsZiD4bknbzcnJMdNwMVinIOUSW0z7bS0DLTWARnZrgS5ZrtvtZiCtMp1GyqyTaYFMC2RaoL1aoKKi4ohUpktmS6C1/qzXyY8W4xUK/G+9V7Rdi+1a1rGWtN1k0E1H200LdFMz0MLhsEJfLhMhCLiWlstHMt0ZM2ZsbktDbtq0CVdddRVTjXHssce25au/Wnf+/Pny2jRNPPXUU3j88ce3eVtt+WIwGMTIkSNx9tlnoU+fHdvy1T90XbbriBE34fbbR2L58uUoLy/nzBtb3efkyZPx1Vdf4bLLLsMtt96C6dOm45hjjsE111yDxsZG3HLLLZg0aRL22H133Hvfffjss8/AUnf//Oc/EQgEcPvtt2OvvfbCxo0bcccdd8DpdLIYEm677TYcdtjh2Gefvbd6DOmuwO3yHM8//wL07t2b5UYxZ84cDBkyJN1NZNb7m7TArrvuekwiGUKkhYTEIJJCS8CrqmqU71NiSGa81HnJeBlsI+i63W6DMgM1XZaCtLTdrKws00oPbktArc2ga7kW8vPzRVqgL9fScslyCbyzZ8/e1Jbr+M477wjg8sbmc7vdLl/XdR3ffvstfH4f9tpzLzQ0NAgYdO7cGbvvvjsWLVoE1tTkzV1RUYHrrrsWVVXVctO/9tpruO6667Bx0ybU1taic1kZ8vLysHbtWvTdZRfMmDZNHpuaAhg3bhy23743dt55Z7lhd9hhB6xbvw5ulxv5+fn45ptvUFBQIEBis8UHBuvXr8esWbPQsWNHeX3hhRdi1KiR6FDaEb226wVO/UyA41TyPObcvFwM2mMQ6uvr8fXXXzefA4Hx++9/QK9ePbHrrrvK96ZNmyb7Ki4ulm3z/LheTU0NevTogdVr1qC0tBTb9eqF2bNnY9Gihdh//wOQnZ0NdjxsNx5nt27dMGrkKBx+xOG4/PLL8cQTT2Dw4MFyPG63W4BpwYIFLFQkwLj99tvL/k4//XTsu+++WLFiBT788EOcddZZePjhh6Vduf0ffvgBF110EZ5++mkcdthhrGkq4Erw5fQn//jHP3D3Pfdg8k8/SbtwHYLjqFGjcOSRR6Bbt+747rvvpJ132WUX2SfPjefeZ4c+WLDgF3Tr3gNNTY2YOHEi+vbtiz59+mDJkiX4Zf4v2He/feVazpg5AxvWb8Dw66/Hc88/jz322APPP/+8gPuMGTPknNjWPXr2QPmA8rb8JDPr/he2wIABA463tFw+xmIxarkCuHyekBYEaAnEsVgsaum7qaBrWcgoM1igS7ab6tutrKyUNOE2gK5IC1uVFyyma0kLlmuBYEuLGNkuGW44HLY7nU4mR2xsyzU7/fTTsHlzpQDLRx99hK5du8rXb731Vrwxdiy0SAT33nuvgMWUKVPkBiaLff311zF16lRO7YM999xTQII3Lm/u9957D0cffbRso7CwUG5AggHfJ7Dvv99+ePiRR/Dggw9i8eIlMIyo3KzPPvusbPu5556T7xEMPv/iC3jcbtx///30KwtwnnzyyeDUHsFgAGeffQ5+/PFHnHnmmXJMj44ejdGPPoo+fXaQTmDMmDEChPw+gennn6dB1zXcffc9eOedt7F02TLk5ubilptvlmOvq6tFx46d8PrrryE7O0e+z/Pwer3SLg6nE9nZWbjpxptw7bXXQlFs6Ny5C2644Qacc+65KCzIx8aNm/DQQw/hySefwv7774d77rkHN954I8jKef5ss6uvvhrTp0/H+PHj5fmVV14pndLxxx8vAH3KKafgzjvvlA7x559/FvBnG40YMQLDhg2Ta8EO8uOPP5Y24zbq6urw0ksv4b777sPKVatQXVWFJ598EpFIRMCbI5m33npL2o7F6F955RV0795dru0jjzyCZ597FhdccAHOPuscvPjiC8Jc83LzcONNN8p+uZ0dd9xR2prrcRuVmyvx+RefC5O//IrLBXhfHfOqXIuFCxciakTx2KOP4cADD2zLzzKz7n9ZC5SXl5+cDLItAG+U4Gu32y2GK4/8SwquibabHFRzuVwG3QwEX6YHW1ID7WMsdu71ehlgk6BZGi6GtoOu5VqgtEDwTQVdl8ulTJ06dUO612vz5s3Cvk477TS50cmojjvuOAFW3lx8TcAkOLzxxhsCWgRGMi6uQ0ZYVlYmrMsCxBNPPFHkCt6YBNlnnnkGhx9+BE4++SRMmDBBbnDeoARhfkbgvmnECCxZvFhY8csvv4zHH3sMWdnZWLR4ETZv2ozttttO2OKAAQNkaH3iSSfKsJs3PkFj3rx5OPXUU2V7/P4DDzyA3Jwc/PDjjwIWLpdLjpnAQhZGwJ80cWKchXfuLNsga+bnRx11FN5991288cbrGDLkQGmXTz7+GOdfcD5GjbpDQOzYYcOEjbo9HpFSyBj/8Y/z8Pzzz+Hrb77BKSefLAyTbcZjIuDeddddOOOMM/D+++/jlwW/4OF/PYzsrCz03n57kQYI6gTSc889Vxhiv379pBMcNGiQXE4C5RFHHIEXX3xRGO0VV1yBQw45REYBBO6OHTqCUYLNmzZJ21Pm4fXiNniteDwE3RdefEHWZcdCEO/YsQM++eQTAeo333pL2vHUU07B6NGjRTJg2xQVFclv4cQTT8LYsWOx4459hPVff/11OProYzBmzCvYbbfd8dXXX0kHxXM788yzMHnyT9IZ8VjYkbbHsnDJYjQ0xms6xUwDhhmlphUvpRqLNY+GrH3FeDvKf0DMZvsVyxHWY1NgGgbCwUY01tchFAwhZhiybf6ZMOBSYjAMHRED0Ew7VNUFuxofEcp2Y0BU1xHVdMCuQFHsMI0oolEdMTMGVbFBVRVk+f3IzfLDDgN2mHDa7XA4nLCrTih2BxTFIY82RYVNVWFEDRh6BBE9Al3ThJxwu0bMjFeOtcVgxmLSvuGoAVVV0alLZ9g8OYghJueaOHV5lKaw/pcPbGzExDnEv8Fzdrpc2HnHnWW0me5SUVFxGkGVfzabrZnpJt4j4EYTQPwr0E1mu6ZpRpMdDWS6BF3KCwTd1IBadXW1+Hep67YCus2XyHqyRaZr+XNbcy1YoGsF0PjocDjs06ZNW59uQ/HmJiMlqJFl8fkLL7wgsgGHlY899piwQIIBb3ayKn4+e/Ys2O0qjjjicOTl5eNf//qXsF0yLd6w11x7rQA5QZagQ5Zz1JFHCiARiAjQBA0B3SlTcMutt8mwlsyWgDj64YcFjHbuuzPGfTNOwPvmW27GVVdeJaB70kknCbu9+uqrZLhMWYLDch4vwYIgxuE9h8cEAQ6HZ86aifvvuw/Tp8/Ao48+KuzxsKFDMWXqVHz55ZcYMmQwZs2aLQyTzJjHzyE/Qfb777/HOeecI4yfIDx06FAM3G0gcrNz8OA//ynASEAlILGtCNz77LOPsMonnngcN9xwo0gA3AZBl9IMj5GSBAGSLJQLOyB2RhMmfIuhhw7F4UccIR3Y8OHDZQRCcBx62GE468wzMfz64aiqqUb/fv1klLFq1Srk5ObA4/bg0KFDYVcUAd0PPvhAQPfwww8XQNW0CL77/oe4FvzWWzj44IPlOY/v6WeekWOhZMAO+Yfvv8ePEyfhwIOG4OepP0uHQLbLTphATKZPWYrsmpLTl19+gVtuuVXO7eKLLxbpaOTI26FFdDz3fPuA7ouvv4blK1cJYBCQotEITENPgK4JRSQoG6eXghnH4TgemzGY8iQxuLQRH+1QbAr0QC1qN67FxnVrEGhogqFrMPkX1aCqOuxmGE1hoEkHYg4vvL4skXW4OcM0oOk6woGg7NPpdsNms0OLhKFrYR4JPA4FXrcb3TqXoSjbD9UMw62Y8Luc8Lh9cLp9cLl8UF1eOJx+2J1e2J0exEwTkWAjmgL1IvdEIgEEQ2FEdF06AZ6qCRN6NIomzUDIMLDHXnugqHd/RGOK7DveBvGGIDJZr/leLGbG//hJzCbgTbkrJycPZ59+NvJyc9OFEgwcOPBMC3STgZfMloCb+Gtmunyd0HR/Izkk+Xet5AkJrLEmg+XdpX2MhXDcbvevJAYecKIWQ7JlbItpwM31c7cEupaOyynTLdCNRCJ2gu6MGTPWpdtS1PwIts888yw++OB9YTvUSqmlnn/++cKgOBTm+2R/ZJ5kh6MfGS3MZdiwY5CXn48H7n9AQI9ywU033ohnnn0Wp55yKsaNHydgTUCmJknWSWY2d+5cfPXV17jnnrsFaDdv3oTHHntcWOOyZctE6rj4kouxcsVKbNq4EatWrxbg4THV1dbi1NNOk+BUdXW1ABnBlQGmu+++W96j5nvzzTfLtgio/CE98OCDGPvGWKxYsVz2yfU5FKbuO3PmTDk2vuaQnT8+AiZZPAGa2vZ5550nw/3nnn1OQIjbu+XmW1BSUiIMg99n8Iusmwz0gAMOEG2bcsJpp52KY489TnTxzz7/XCSbSy+7FN+O+xbDjh0m58WF8gzlBA77yczPPvts6Tx4TtS2ydIvueQS6Qyqq2uw8847CVPnNaI+XFJSLMyN7V1VVSXyADuJcDgsx0RZgqCfk5Mj1/m1117FPvvsK+3Ez7OysqRdOVLgdSsuKhZWLkD64APSAZPdn3XW2bj22mvQuUsXLFywQJj5brvtJh3OoYceKiOf5597DjW1tQLePAaCfnssjzzzHJYsXQabAhi6Liw1JmyXrDUGU+4gJQGyCbA1YsIOCWJCEmOATVGg2lU4Yhr0xs1oqt6MQGMTdE2HEQ3D1DSodgMKQmgMBRDQVSiObGRn5UFRbYgacYZJqSqiaSDvdbo98vshCJIxKrEY7DYb7EoM2V4fOhYXwQEDiqHBrRrwOhxwuTxwuX3wuHzCMJ3ubCgOF1SnF6rTiagWRjjQgKbAv0G3KRhCIKJBgSnylmboiEZN1IZ1dO7RA7sM2gcxp0dYcBxcLdYbi7cLOx6+LyAc74ziAGwgGjWQk52LU048GTnZOWlfsvLy8nMs0FUURaQES2KwQNcC4ITOK0CcCLQJw+VrAi4lBiugxueUF8h4k10M/zHQZQaa5VqwQHfWrFlr022pX375BVnZWehc1hlNTU1YvHixBFg41KW2+e34CSgsKhTWtmnzJmE+xcUl2GfvfQSACc4EHIIcAYrssfd226EpEJDPCDIchhKIevfeXtgs3yPDI5MmKJC5dunSRQIxHEJTB6Se26lTJxkqki1TKiA75g1P0H/yySdQUlIqWiaZ4kEHHSTgxGE3AcT6PgNW7DhKioux1957iy7KQBQDYZRGCDDcP4+RQMXvEow4tOfQmgu/w2NmYG3dunWyLtuNgT92HvwOv8t98tj5XT7yHAl8lGl4/mRGHKpP+PZbOQ8GpFavWi0s3Ara8SYmw95vv/0kWEbmu3TpUpFVeF148/A9Hjf3w/PjdvlHYKUURABmu1GOofzC0Qu3S1CmhMI2nzp1ihzLHnsMag6csuOpqamWkUuvXr2kMyajZTsQUNkJcBtktLxeP/zwPbSIhty8POkE/H6/MOqfJk9Gl86d5TfEgB2Bmd+JM9Dfv9xy74OYu2AhHHYFZtSAmZAByG5tMXI7GVQ3MzqTIGOYiBpGHIRI9biu3Q633Qa3GQKC1dCCDdAjZK0aotEw7DEdqi2CQKgRTboNppqN7Ow8eAmEUQNR04QRo+wQle05HZQcFGgEbUOHQiYtn5iAaaAgLw8F2dlQzCjUmAaXGoNHtcPr8cHtdMPt9MnvwuX2Q3XH2a7i8giLj4aaEAo0IBisRzgSRn1TCI3hiEgaNhvBMgbNMBDUonBk52O3/YfAn1cEIwGmPG+bMP+4xhAfBSSANjHHjbxnxhA1o8jOysFJx52EnOzstC/YwIEDz7OCZpZua2m4SUyX4CrMNvk9S1awHik5WEVwmBqsaVqzhYzuBVrH2gN0k3+Rv8pEa6nAjcV0CboE24RzQQJpbQHdtFv0L7QiA2nXX3+9sFNLh7WCf3+hw9zmQ2Gn8O348bj5llviQ9htWNh5/euhh3D/Aw+Inv13Wi65fgSmzZoDl8MZZ2fC3OJAqkARmZLKrYwnEyBrECDJiONCKBS7CpfdDp9Nh9cMIKbXy+hD0zi81qEgDI9NQyBYjwYNiNqz4PPniURA/ViP6ogSvG3s8GxQ7Q6oqgNGVIemhYVRk3XbTFM0WMVmorSkBF6nC/aYAbfdhEcF3A4VHqcLXpcbHo8bquKBy+uHy5sdB16XB4YBmGS7oQaEmmoRDDUhEA6jMRSRP9k+TGimCc0wodmd2GXQvijruR143tIBSUeTArYiucQB25pajKvrpoGsrGycMOyENoFueXn5hRbDTWG8wnoJsjRFpcgNwnZbAl2L7Vr1GCzgtQrhEHxrampE07WCaSlJEluVF1qtKlZfXy/2MKvATbI/1+Px2Ml0nU4n8+tE0509e/aav9NN1tK5kNWRgVJXTMf7+t/WHuxYyJQti1xbj5+6K0HGcly09ft/5fXPuewaTJk+WzqTOKclY4sDrWi0tDwyYCaMzowPn4XlxuUFrkeW7FVtyLaF4YwFENVDCIWjiOgGVGjId2mIao2oatIRiJGB5sLr8ch3Ccp0ZFDCsDH4pSpQlXhQzYhSB9aFfZPdEqAJik6XQ0ZCqs0GFSb8qg0eB+BzOuB2uOBxu+ByOOB2xQHX6fXD4cqC4nACihoPyoUaEWmqRyBQh0A4iLqwhsYgg2wUmg0YRgyaaSBk2tCtXzn69EvY9ERJsDTdONOXf+ysBIxF6Raxl6sRdP1ZWTj+mOORnZU+062oqLgkKVhmgSyDZ78C3QT4UlZI1noFePlZIkW4WWIg401IDpIWbFnHCLqss2tJDsnWsXQ13VbnQiPocpZfaw40gm6yP5eAawXRdF23z507d/Vf+abJHFumBX5PC5x5ydWYMm2OSCtECzJKi93SNUDQFTA2Y8L0CLwiAcQMGWJT5XArCrLUGPz2MGzRECJaBOEInRA6SrMM5DpDqGkIYUOTG6YjB16PW6QLAjelA8o1DJbZ6TxQ1ASLjAOsacYdBgK6oqUa8Hh9yMr2w2bG4LCZyGZgzanA72QgzQWnqgro+n3ZUJ0+OL1ZcHmyYXe4RdeNmTq0UBC6BNTIdgOoC2loiuhoCmvCvG2GiYhhSjAtv3tv7DpoX3FGCJtNdEwxCg42Am4ciOM6bhxs49ID5RKCbjaGHX1sm0C3vLz8soSOmwyyFuiylxJQJdtNaLktgq6l8VpM10oLTvbrWtYxSgwtJUn8oaBrAa6qqvZoNKrwcerUqX9p0OVFZpCGjglqxVzoRGCiwaWXXpr2/cjgDJMyqDf+Gcv8efPQrXt3fPLpJ/JjpIPh9y5z583DuG++EYdCusuKlSuEcVHD5rJ+/TqEwxFxXNCORy03nYXBOdrHzj7rbBkxtGWhm4TaMjMB/2z54oyLCbozRQeNjwTig0SbYhMnAh8t3ZLOAnkhDDceQeN3suwxZKs6XIjA1CMIJqSFPJ+B7Qp1IBrB8lo7KsM+OBzx/cSH4QTWuExBiYKSgmKzx4FdgnRx/ZYgT2lB4XqqLa7VOl2wxSgrKPA7FPicdmS5VHnf5VDhd7uxl5ASAAAgAElEQVTFyUDXgtOTBTcB2E03g0vcBTpdC021CDXVIBBsQn0wgkYB3SiCmgbFiEI3TASiBrwlZRiwz2B4fX7pICznAo9TmC2BlxjLYKC8ZwXY2FRxpnv0kQTdrLR/FhUVFVeQ7FsuhQTDbRVsLfC1tF1qvZbUkGwjS/h2RdOlxGBN52MVwPnDQZdFbqykCKvADVmuBbqKoqjTpk2jnyathUEVpo4yUMTgyOrVq1FW1gn5+QUSOGGvRw8qAyQERQ7lGRji+tRUeeMzKLV2zRp06doV6zdsgNvlQigUlN96QWGhpK5yu/379xd2wh8BLV8MpNFaxYAUXQNMZWWEnnaqysrNGDhwN7mhGTRiUIfBJAZrGCzj9uh9PfOsMwU0uKxetUoSAphZRgCixYZeVAa6CPA8V26Hgaui4iLxYzJwyCAQ/ZM8dt5YPB9mXqlOB3bt31+2TbfDYUMPE8fBd99/B6/bi7PPOUuCg7TXMQjJX3H3Hj0k+MTtsENg4M1BBuP3y3MeBwNjTJJg4gV9rHQK0HLFoAXbkNuiS4GuBLYvj59BSgYQuV2eN7Ve2u24bdq2Vq5cBSa50D3CJBBq3fwunR/Lli+XNmEig7WwjZcsWYzbbrsdb775JlxOJ9asXSvXgmBMdwOPmVlozEZL1pbpBBl8wAHigWbKMoNkf+ZyxoVXCOg6nZ44yBJ4KScoNnFuJMRcmLFoImrPIBKPMC7xuWxArhqFX40A0bDY2YJhDT6HiR3KTBR7IlhXCyyt9SACj3xXpImErZXbYFCQlslmVk0ZQwCXQEbwpY4bdy743Ar8PjcadQV204CHAOtU4XMq8LlUeBwO+XPzuccft4+5yXT9cNGaRtCNxaCHw9ADdQg31qApSF03grqwjqBmoCEYTkgoMYS0KJScfPTfdwhy8wvickLCrCucV5gvjWbxdomfW0J2aGa6WTjqiGFtBd2rUjy5yYDbzHKTwFgYb0ugmxxQSwZdq+Qj/bp/COgmZ6JRXmhsbJRZIloDXU3T7ATftoAubVpPP/O0REEZQScwMaf/6GOOEUsVlxE33YTNlZWSFMEf9oP3PyAmeqbLUqdiJhQBgH7WkaNGYfvevfH555/LzUsLFb2rdDfQD0pAoKWGEXq6Bgga9H7mFxTgs08/FQChvzMYCuKYo4/BqaedigsvvEhsYqwZMHLkKFmf1io6A8h2mZ1GYKKLgWDGpAV2DDy+e+69B8cde6zY0a6/fjiWLVsq+2cgjqxwzty52GH77cUbS7bJjmfgwIH44osv5IYaefvtkpBAJs5H/rk9bnz5+Zfw+3046OCDsN122+Pxxx8TNwT/mH3GH/H/XXMNVq5YIYC59957i4WNzJDWM9qMvF6/WMLoYyXAOlQVY998E3fffRfGjRsvwMfnTz7xpATE3nxzrDBa+m65sIOiXY0OhNraGmG49BHzmtA5Qpvf7bfdJmBK5wc9zARP2t/YxgQJvqYljla7yqoq7LXnntIxslM6YP/BGDVypDB7XidrYWdMT3JUj+KYYcdIFt+fuZxx/mWY8vN0uGjcV+yw2dQE4MbBNx4XopQQN/2LZ5dBLdq3FBv8thhyVA0uhMWlEAhGEDN09C6xYfsOUQQCGuZtdKJa88FEnMXGky+4fbtY1ex2JQ66CrksA2ZkjEYCcCVCBUWJwaHY0SUX8HidWFGjQLXF4FXt8LudIi94nHZ4HXZ5z+VywOPKgt3phsvlhduXJdqu3e2P+4EjIURDDYg01QlRCkbCqAlHENJMNIV0BCOaSC1h2ujcfvTdezCKO3T6d4chFrG4H5fAa4jr4d+JEaLv8n3ThC/Lj6MOPwZZ/vSZbnl5+f8lJ0BY2m0yyFJisBhuqsxgvSbgtpChZliZaVbVsf8Y6FryAjPRCLpkujNmzFiZ7k3AgiqLFi4SUGDaJlkUbUZkRrwpyY7I8jiUJtNiLQCa4QlKtIZ17dZNEgN4sxMMmPBAZsThJ5+TBTLLi1lqBGYyuJ49e4oXtUvnLpKQcMlllwoITJk8RQI/xSUlOOuMM8X3W1hcKCm2I2+7HUcdfZTYysiwyQy5zZtHjBDPLn2iBF+m0HL7PHaCOhk0JQwCHb2vZNNk2aeccio2bdooTJ7v3XTTTZIGzHTWBx/8pwzZ+++6K4468ijxnfI8mNH1f//3fwLWjU2NOPLII3HXnXdJSvP3P/wgnRI7GXpuCZhkkazpQIZ+0EEH4qKLLpZ6C2TXt99+G4466mhpo1dffU0yupgtRg8uPa7cx5133oWNmzZi44YNIsfwfXaMvA48bmaI8aYn6C1fthxnnHmG2MzoDeZ2Szt0EA8tj//ll17GxEkTpTNiuxUWFODwI4/A9dddL5lybD+OXshcL73sMnz15Zfotd12wui4n+SFnSsTZNjhTPxxovwWkll0ur+9bV3vdILu1Olwu5yAnYCrxhlugsnKdpMAl0yYtiqyOpeiINuuw6+EYTNCkugRDEVQ4DNQ0QPCfueujmJFQw5ingI4nF7U1VRCiVGmINjapHN0Oh1wJDLSRN9NBO0kgy1mwh6LiavBZVewW1cT9ZqKXzarcComfEwjdzngdSkCuC7a1lQFPrcLbpcPDhflBQbSfHB6vLB7ssSXEWNmWqAeGtluKISQFkZjRJOAWjBsoDGkgZqtFjWg2x3YcdAB6NSte1xGSHh1RUZotoyR7SbYOXlvYh1KMn5/Fo447Kg2ge6AAQOusTLOLP02AcLCeFPBtiXQtYJpFtO1PLt0MCSDbkNDg8yjxmAa04FTazBss6abDtNNDaLZ7XYmR6QNukwDra+rwx6DBskwk+yWYMJhMIf2HCJbaaYcltN/SvAhM2OyBFkPweTDDz+Qm52gQ6bITCS+JkjTS0tA5A+clbLIzgi63PYRRx6BQw85FJdceimmTJ4snl9+nwyQ+6FMQIZMhkgvbkFhARrqG6Qew4FDhuCSSy7G6aefIdlYTB3+Zvw4ycgi0NJTOnr0I5LKS3bMpAB6dgluu+zSDxMn/iggziy7q66+Cq+8/Ir4jHnMTGhgUgVBjKBGeWXooYdi+A03yOelJaU4dOihwvJ33bW/eDN5nvTrMrOLzgN+l+3E8+T7BPbd99gdTQ1NuPf++zB4//1x9jlny6jg88+/wL777CsdCzu/+fPn4dZbb8PEH39EIBjEk089iUdHPyqeWXaCvEGY9cWFLHXZ0mU47fTTZN+8juywCAaUYthJUoe86OKLJauNIExGznY46+yzccLxx0uqcO/e22HatOlyXXl9mhqb8Ohjj0o2IYHLYrtME6d3mtdi/br1IqdYxXq2FUjb8r3TzrsEk3+eAQ/dCwxiEXgpM4h6EAfHZiuQMOH4a3JSn2Iix67BjRAMPYxgMJ411qezgr5lJjZUBfDzCmBTrAR5ZX1Eb62uXC8sWYbpdC5EIwLqdlA+AOy2eJov5QRVicn7TjslCDu6F8Swe/cIfl7twrIaB1z2GPxON/xOO/weO3wOO5wK4Cb79bjhdLoEdB0uP2yqFx6/H3aPT7YV1SLQGxughRoQ1cMIaxGEdA31IV2CaoFIVDLjxENst6P3wL3QpffOcvKWrtsMviS1/JeQFkTXTUgQArq+LBw29Ig2gW5FRcV1iUy0FmUFC2RVVRVZIRWELT3X4XCI5EDATQVdyza2JdDl9Z8+fbrlg/vNVOzJacC/cS+0BLrJNReSM9HIdOlcaCvo3nDjjaitqZHEgddfe02yxngzXnDhBXj/vfdF69xj0B747LPP0XfnnTH1559xwP4HYM3aNQLGBClWEyOL9fp8mD1rlrAsq9wg5QoORXfaaSdhi5QaOPRlZtS0RCoptzugfAC++PwLnHDC8QIiBCuny43TTztNjolmfaYYc7hNuYHGfvpZn3vuWQHdL778UlJXmUBAvZLHcOstt6BHz54CCpQurr7m/yQDiQB91NFHSz0FZkm99+67uO766yU9mbo1Ab+K+u+6dZJVRqZnRKMiLXTs1AmBpgB6b99b2D87mQHl5YiEw8KkWbSGHQ47LAJ6h44d8fRTT6G4qEiiwwRFfocdDzXoy6+4QkCcQ/5+/fpLhh6BjjnvPA8C/quvvirnztoUPE7a5QiMBD4GwJj2zD+e89tvv4O33npT2vfggw/Cx598gk4dO4lOzNEH254yA9OhOUqhTENdnUyXwMngGKumscYCgX/27DnNRYvYQVNL5yiIbcIRDWWic889B8OH39AW3Pxd6xJ0f/p5Brwul9QqiNGtkKipQHduzEZAJNbw/YTmy0JFthiy7BHk2CJQ6FiIhBEIhJDlNbDHdgryPBFMXdCEBbXZqEIhigoZXGTyBVOLGaBTpDN1ud0iLRCcuJ+wpqG+tgaRSEiG57SFeWwR7FIMHLBDCLFwAz5bXIjNQTucdhu8LidynAycqfDSp6vSOmaXWIhDdcDh8EBxemB3+uDLyobi9sKmOMSrGw00IBJqlPTkaFRDiPsO6ailfSykS5YapUJTsaNr/93QY6ddhZ1b7FYCjGS1CW/zvzVeK3ONpxCVzMShhxwujDfdpby8fHgys7W0WovlJjHbrYIumS7/UkGXlrHkdOCWmC6Pd0uFb9ICXZZz5EwRrDKWCrrJTJc+3baCLjOlyCYJoFLar08fSeUkMyP74c3KITs1Uw7rmSVGtkQAZbYRwY8gzWEph80Ek+7dusmwmIEwXjwOlZnBRcbEQA0X7oOBJYIywYzHwP0TqAgo9OCyVgMDUx999CGWLVsuaaoEb26PtQbKOnWS8pDUYclEebwMulHTZUEdghm3S6cB02Vfe/11SWsc/ehoYfQERn7u9/kEnLlPHiMTCwhQlDp4bla22PRp0yRQx0AbwaukuASzZs+S1FjemGS0ZKHvvP2O+DgpY5BmEdx5s/KP23rr7beRn5cn+jb3QxDlMRP4eP5kj198+YW0LVkq60oQDNm2BEZqrmx7dhi8btTLx48bjx367IBgMITddhso0grPef78XzBr9mwJfDGDjQt1b0oq1La5TbJnKX+ZmyvXiyyYrJwsmYyf19bt9qB//36S0suOlkWSKCnwM0ocf5aDhMd/6nmXYIqArluKwtDHSjdHPOGN7gTatBQJYokAK9SXWq6BXHsY3lgonlobCsE0wti+TMEuXaKorAphwi9hrNcK0WDPxr13jkJeXo7ILqtXr5GOj78ZgtqChQtFzaBMEzVMLFm6VCQfLsx8i4RCOLBzHQ7pWYnlG2z4bn0hakNx0HW7HMh1OpBF0HUSdG3Ictkl2YNOBWa2KSolBp94dhW6J1QHc55hhJqgRZpgaGFxXehRQ0C3OhxBbVBHIKzHM+piQMl2O6HbzgPhdDkTbJ+Sh9Ue8cw0CadZxYCsWhVGVDTdoQcTdP3pYi5//+x5f8Ny7Xb7b0C2JanBci8kJ0vILJemGbXkhS2BLg80tcxjS3OmtTvoUtOdOXPmirRb6n9kRTI02tEY3CO4UCMl4PzZy/c/fI8RN42Q3PwB/fvj0ccea07D/bOPpbX9MWhIjZ2VwoYc+NcrRn7aeZdiyrTp8Lo9cTBiFhpBl0P8RCUxPlppx2SpdgFcHblKEKoeRojeVj2EjnkGBvSIIdulYdIvAcxeq6Au6semkB2ffvoBevXsCS0akQ6GgSbiUzzrjAkShlT+qqmplREAOzOSFAZ4a2rqEa1ajL3s36MhouL7tfmoDdvgVBV4XA7kuBzIoq7LQFoCdN2UFhxOOB1uwO4U0PX5sqG4vBLUjVGrDTdBDwcRi9IiyEBgFI2RqOi61QENgXBU2K9mxuAv7oyi3uVweXwsfCaMV7UzG88GO9tEqqGx3eI2urj9jt7mqMgKhxw0tK2ge2OSF7fZlZAMugTbxB8/53N5TCRFNEsOye6FvzToUl6geyEDui3DCVka2TSlCga6/lMLWTrZE0cVrJXwV1vI6FhwiLr+tqYh/5HndMZ5l2HK9BnifbXZWUkrARg2u6QB06YbJ7d8P87o/IqJPDUCXywIMxIWi1i2N4JdusbQqzSCDZs1fD0ziCotF2GbCytrDfzw4wR06tiRRFpqPFjiYJxRU8NlsoSQaAEvqXpmREUiUBUV3437HGvHssSmis+W5qI+DHicTIJQBXTj8oJdpAVqvJQdmE7sYNlI1mLwZsHt9cLp9kNRHaLLa0FWQAsjpmuSbqwZ9BjraAhFURXU0RiiZzcCLWbA4SuGUrKjeH0JsCwtSe3ZwUcHS0qq8ed2SCyFAUKHGgfenOwsHHLwoW0F3Zssx4IlM1jabbLEkMxyk7y6Opmu9ToxZ5q4GLiQ6brd7mhrTJd1dZkO/KczXYIume7s2bOX/5E/+sy2My3wn2yBM+lemDETLoKuVR+XVi5miElgK15/wcq4ctpsyHdEkaeG4aCWG45AsUWwfScDfcoicCsaJs3TMGmJDldOKYK6giXVGj785F107FyCUDiEgqxCuFQmKcShl5lv9KJ76C5Q7aL5s4NauGChfF5QUITN61dg1hPDYDOBTxZloSlig5tpvy5VkiL8LoIuM9OcyHM74HLa4VSdcKhOuNwEW6+wXbfXD8XulKQLPRKUwB90TVh2SAJqUdQGaR+jgyGeKKGbUdicudByesN0+gGy2YQEo9DupiqSBafa7cJ+nXRRuOjKsAvwFubn4rhjjmyTT7e8vHxEMtNNsYoJw00C4V+9Jpt1OBzNvt3kWgz/UdC1Zv9NrqOb6l74q4Hu8hXL8eknn+DSSy9LizXRXUCXw7Zme9FKRj3aqhCWLjgwuEa5gVppTk4u9tgjfcM/kzDGjn1TrFjUbZn8MP7bb3H2WWf9LiZL0KCVbN9992vOPkv3fJLXYx0HscqdeKIUhk9dGEhkph2tbVyo01Inbst8eW+OfRM77bxTs2a/LceZ7nfOvOgKTJ0+Cy53vJBPnHjGQZdSgoNe3UR1LWahZatAsYM2sQgMLYSoHkFZgY6dO0dQnBvCpsoYPp8Rwqo6NwoLS1AT1LFwcwQfffIeOnfpgMq6SnQs7AiPwyvbpRa+aMFCLF2yFL132B7ffP21xD0Yp9hp551RXFIMxBSsW7UUEx86Ek5E8dF8NwJ6PFjmcTuas9Ho0/U7Hcj10EIWZ7oepxsecTB4oHq9UFQCOxkwcVdHNBxGLBpGJKIhRJ+uHkVdKIzqUFQYb0hKU+qAw4egrxei7mzY2BuJ9EJmbpday5JQIh0I3+R5EYjjjLi0KB8Xn3sS8nLTHxGWl5ff3JJFrDWgtaQG1mBI1XiTma4lLyRmC/5VXV0rkPaHMd0/CnQJONSG6G/ljU7QYMCHAMLpXti3Ewhp8ud6/Jzl/Fg1iYEoBq+okxK0OIRnj8+AA4MyMkvDv/6Fl15+WYb2/D5LI1qFXKix0owdDAQEWK695lo0NDaIG4IBLRYw6dyls/xguB9mxHE/DD5xewzsSRnK+no0NTaKBY1BsuOOPU6+w2w4rkc3BI+HgTv+2ELBoLzH42BQkHa0a669Bl9+8aU4Amgx47Y5/GcWGxeev7WwPXg8TETgkJLAyEAYtT8GHBnUo+uCbUEjO4+bQS9r4fCdx8ZgGT9n4I1WOKuADwNybBsWVGeyBY+PC4N9HP5TIuGQkMFIBvF4LvTv8jlBVpItHA5s3LBRssouuvgi8d7y3Lk/XmtrLrxhxxwjlkHa+hgkZYbcTz/9JEE+7o/bs6QGq0Yv98/tUybhsbK9ODEoZ4vgUlVdLTNY9OzVU+rTMtApv6fqajlHHgO/x2vHYA2Pm+1cVtYZqmqX7fK3WJCfDzuDZUnLWRdfhSnTZ8JFn24CdBk0UyRJghJDPHWM9XO9NhNFLhMFDg0OIyRBpnyfhj6dwijLDwKKgZmLDIyfq8FwFCAvLxuV9REsrNbw/ntvS0aiNVOD1KSlpGCamPLTZKxds1ayFtkWP09hoLNY7gcGcTUtCrti4Is7hyLXoeO92TY0aqpMO+V1u+BzMUGCbNchoJvlVOF2xoNpHrcXPgFdl7gYGFSjY0J1KMJ2zXBYircHIyzSo4m8QNdCtVjHyHSjMKNRQHWiwd0FmisvHkjjKEB1wi4zUygJAI7X1aUTg7V0GXhkwkRpcT5GXMWpp9IvYj5gwABmUyXXWmjWbJO03F+x3YSW28x6rSAaH2kdSw6kWXV1rVmCk0s8WjNItLu80BroWnV0LU23LfICgYIJEfwhcVoVAhTnydq+9/aSQUXjPIGKN8ELL7woPlcWvi4sLJAsL0a3GZRiIXCC60MP/0sKjzP6TSsSfZ+0KJ144glSAJyeU1q7OIMBFyYSzJ4zBw319bh95O2YN2ee3OQsEk6fKm9szjXG6PC999wjwEk/LK1njLgz04rZZbRLsfNYtWo1Xn11jHiNeVNfcuklAiADKypw1113S6FxRuUJXMxmY91aWq/ojKA3lSAwbtw3sl/OcMuI//AbhsvQ7L777hXPL28sAir9vV26dJZZIbj/Ky6/Ah9+9KHYtdjZ0JHw0EP/RENjI3p07yEJBXQ90DFy4UUXoramVry81NborKiqrBJvMj3DZ55xpgRk+EcWzXnW6AC56MILpYNh9h3Tb5mswag503/pK6aNjt9hdhq9yuefdz6aAk3Nc8TRWsZ2YfF6q87F8ccfJzNm8JyZlcdOiJ5pTqF0ztnnoLqmWhJmyOZYMJ7gyLbi74av2QnzN8JtE7j5OUGYgH0EPd+9emLJkqWyjZtG3CQZjswsZC1ier/pdaYlcerPUyQb8qSTTpb2ZQdGFp6TMnvBWZfEQddNPTxRxlGJ2WTIzz+CC2HXHjOR7zBR4okiGyx2HoJH1dCrVEfnwnq4HCE0Bu34YZaOGasBX26xJFxUN+lYVBPF62Newu677QZdZqX49xKfAieGr7/6BpsrN+Okk0/C4488ioiuoWuXrtht4ECZ0SM3Nxuf33EUilwhfDjbQG3EIcVtfKyxwECaJ67r+lTKDWS6DpEfCMwep1cCYA7WYlCdUtxcofgqtRfD0CMRRLR4Nl2Ys0aEI6gORERiIPOVVGSbilpnB0ScBXFtm23CWhFqIpnEqluRVOjc8vQWF+bhtuvPBx/TXSoqKgR0kyWGViQFAdlUhpuckfZfBbp2u12dM2fOsnQb6tprr8Onn34iNzuDSwSzQw89BJ988qlkTzGSTQDlvGOcnoYeVM4mQCZFwOJNSosXU0mpbTFDidviTUOAGT9+nIASrVBMJ6UFqt8u/ZqnpyFwDB48BHl5ubIdZsaRFdEKRl8qOwVasQhU555zLjZu3oi62nq88UY86+q+++6XYTBBjjc9mSHBlIW733rzTdx2+0i89/67OOP0M2QuL05EyZuciRKsKUHfLKPO3C9BhOdH0CdgsjPhjc9i6UwgUR2qAC0ZKhM4COSFRUUC8Mx4I5DTV0uvMDP0CEz0s7JtCIKvjBkjNzElDCaOEKhY7J1p0+zseB5WR8Ah/vDh1+OySy+XojT0C/MasL3pI2ZUne0plbZgk2Ni/QRa3ziSIEulvY7MkttlB8pOkGnGp516qjBsJpbQx8rjJ6snQ+Px8rjJ4rnQYseEDXqxOfrhH8GaoM0OjzN2sDO78sorZL41dqZffvWVzCF3/nnniU+ZIE62zWmTyIaPPPIomZXjwQcfwJVXXi2zanCERObNjumuu+/CbbfeJm3BRIzUYN55V1yHiVOmyvnGmW6i0A0j8iyxyBq3sRj8agylnigKVQ2qGYHLEUG3Ih1d8xvhdjXAMIENlQq+nhHBhoBfmDhdAtVNGpY0KLj/3ruwe0WFSAqFxUWJMpLxO4sk5YP3PpDpkXr06IkxL78soyyOzgb0H4BFSxajc1lHfHnviejgCOCzX0JYUwcBXL/PH2e7bif8HhW+RC0Gv9sFj4Auq4654XLGa+tyNgqyXjJ+qgS0i0miBDXdcAhNYU4lRJZL61gMTZqWqOerokYpRtBB4Iyn+7JID/8EXJtrEZPlxnVqSg+mEUNJSQHuHHFxW0H31uRKYinPLdcCme5/L+gmZv+V6mKso5tIjmgT6E74bgKeePwJ8XXyJuXNQU2U8kG3rl0FnAgQBCcWY+FU6kwiYLYXgebV116TLDXeQD98/4N4dVkjYEBiyu1vv50g07rc/8D9eObpZ2SuMfpXOacah2oEE4IgGSxvbIIzbzKf1yt1EQgalBdYUOfxx55Ax04d8cGHH+CG4Tc0Z101cohbV4tPP/lUiuiMHDUSxw47Fk88/jjeefddYecEEmptc+fMlWmGHnv8cdkHh+5cmMpMVk/mTtBiZ8DjoozAojnbbdcL3bt3w5VXXiXHTSClhMDzvf/e+3H1NVdLYGXEiJvFs8oEDzJesk8CCZk0OwW2LduHdiwCNhd2YBxys6Mgc6UPmENuAiA7tvvvu1+sW2xnbpdtut9++0pHxI6N140gysLnw447TiLut952m6RZcwJJjibYgVI24PmxPfj62Wefk3RWgjHlC3pvyWaPPOooKZSzbt16nHTSiQKkPA4yVwL1TTeNkPNgh0Sg4u+BWW6sX8FEGCbOMIV5/Lhxoq3z+PhdjqS4Dr9LlksfNa8LXRycc6+goBATJ03CdddeK785djwtLVfdfC++m/gjYlFNGCddBHHgtUmUn9fHo9hQ5Iqi1GXAgzBcioYuhVF0LW5AlqsOpqEhElWxZCUwfp4BXcmFxxsvFUlNd16NiWeeGo2hBx+Cxob6eNAuUXk2UQERy5cuE42cv4Py8oFYvmwpwpGI+Jw3bapE165lePHq/dHJHsTElWHMWRuG2+FAXnaO/PY8BF03rWNxmcHjsCMrUY3M6XAI8Hq8frh9PvHq0l1AWxzP26RdjNMERSJoDMYLmtdFjGaJgYyYzLjKyEOjkidygsQX2UZ0fHAyTqkzbMJkpE+0XUoLkFFRh9Ii3Hf71Sgp+rcktjUiV1FR0SLoMqCWLC+kPk/NTrNSgf+S8kJ7gDyj3a8AACAASURBVO6tt90qs+pSI+Vog/pbSWmpWIao9b08ZoywEhZ+YcWw9WvXIScvR8z4BN0P3n8fvXfYAT9PnSqvyU64PpkgFxZlueqqKzFs2LESaOAQ1pqllj8AMkoyWy5kiAQfapNML+7evQfmz52L8oEVMkV8JBySObd4ozJVlsDI6X84XxeZNRMbOF06GTMBjwkFDG4dcvDBwr4oD5AZcx0CGgHDSqUly9tvv/0lE63Pjn0wcGAFrrvuejkPZoYRYLg/piOT0ZIdsmoaOyXWSyBIcLbgh/75kAATteFjhg2TiSS5PwIadWoyas6gy4I21IirqqvQq2cvkWdYZOiKyy8X6YDHZaUof/zRxxg8ZLBkprF9u3TtgjWr10iiBDtJjlA4OeWsOXNw+GGHybbYSZL1s17DTjvtjB9//AEXXHAhJk2aKG3MTuzbCROEKTPNOl5drkzkFXZALBa09977yDTs1HPJ/gms7EB43pQUWJyI0g7X5wiA89sx/Zi1GKirM7DGEcgZp5+Oxx9/QoJs3C7X46iCncL8X+aLDML1eP3Yjux833n7bcycNavF+3zkQ8/jx5+moKmhGqFgoxSbEY9uovgNExDyXUBHVxS5qgaHTUNZno4eJY3I9VUDsSB03Y6wpmL6Qht+XqHA4cqRkRpH4TUhHXNqbDjz0nux936HIS+blcEgiQ1M83WpJuxKFNl+r8yhpoUjyM7OQm1djfBuMlUtYqCxqQlPX7oXyhxBLNysY8KiJgS1GMoKs2RCUxbs8SacDNluJ3xOVRgwf2ucTcLJZAnVBbfHL5XGWFdXkj6YQRvTZKYLTt0TpmUsGEZtOIrqcBQ1wShMXRfr2oawC9XIhSJarsyrIUyXzy0dJkbvbmIqJc58HNUNlJYUbgvo3pZsEbOebyvospi5lZVmGAY1Xpkr7T+q6bYH6NIzykIt1AWpz9H0TU2UbI/Mi1F4Zj5N/uknCWoEQyFhKB1KS3HhRRcJ0yPTYRCMYEHAO+zww6Q2ARfezGS3vDFZdIXFonljkpFyGTJ4MDqVlaFnz16STsr12XsTkAnYBAIeC4e/HF5zP9QGqcMy9XfQHruLbMBjYNEXzudGeYPf4cJhNve/91574+BDDhZwIHhwHjQGyax6vjwnBqW4fWsYTfbPTuH5F55HVIvivPPPE1bKhfUSCKw9evbAcccfLzVxuV0CDlkqf8R0BLB9yXKpTQ4eMkRKLlI2efGll+TcqGkS/CmvMPuOc9INHXqonA87Hwbf2P7cb3V1FZ566mlh/wT0Xfr2FRAOBAO4+KKLMGNGvNQmg3ZkiWSw1L+5EIj33HMQ3nrrbek0WG9ht0RJRrYJMw6pBXMmYBr82RbsKLh9slSm+1KOkYlDly+XDpltx9Tn5ctXSBCJoxZ2nPw+OxheSzJovk/wZxCVgM82ZX0IstQ3Xn8dl19xpaTkUoYgc+/Zqxc2rF/frPunIu/Dz7+LqTPnoL62CtWVGxFuqpdVqFcyKp/ttKODx0SRU5d03MJsHb1LQyjOrobNVi/1YqOaisawHZPmKliw0SNFxiXV1zRREzIxs9qGTvs9AU/JXojpQQEpv4cBYoCE2KlEkJ/tQY4fcDkMmUstx+dAUR6DYBo8Dh11VSsw/r5j0dvbiJU1wKSlTZi7LoKSfBe6leTL3GjUdpkgke1WkUXg9XgkvZnT+DDF2ZuVDZvihMqkCadbSItqiwrb5fx0oUgI4TCLmWtoiERRE4phQ1MYhhYBky3WBRRUmpyBwh0/P5lhKNFBSc0KzhVn1SJOVGkzFZSWFuGeWy9HSVH+1ghu8+cVFRUW6AqztdlszYVuWmK6W7KPcQ41Ml2mAbtcLnkk8P4tQDftFv2DVqTGSxAlUGaW/40WWLlyhQQp2dHTuTLmlVcklTvd5dmxX2Lm3EWor69FddVGNNRWQYsEZVtexYZSryJabpbC6mFR9CyNoGNuHZxqNWJmBEHNB90oQChiw6S5jVi6UYHX75Xdc3YIMt0ZVXZ0O+BRdN9pEOrqgWDEGffoygzurF3A2YalIm3zLLoqXTtOOyQz2RaDEdqIfsuHYUfnaizZCKyt1zF+URNqI0BF9xwU5nBmZZdMTul3UVpwIdfrkXoLHfoMQJcB+yOrqCP0QCMql85HcO0SOGLx+daiLLoeCsuMEdR1JUGCmWmRGNY2xG1xPpcL6wN2rNd8icy9eEadVeidkgOdDKKZi4UsXpeBTzqWFuOBkdegpLhN8kIz6CZZx5q13NZkhVS7WLK8kAHddO+KNqw3f958lJSWiPUqs/zvtACZNaWR/rv2bx4VpXv2L777LX5ZuDJRfL8WTU11aGpqgB5shDcaQAdvFHkODTkODT1Lo+ha2ACfsxq2WCOqg3nYUNMb7qxeAnDBSBMWrFiNFevWIRKNwqnaYSoxfLXMQOf9nkRxj31hxnQ0hThDBI8wXifXNKmLEoFpUKMvmLPyMjpF3ZXlHVUYkWoMrjwGvWOLMH8tUB8ysKQqgh9WRtC50I0+ZYXix6VXl5axbJ8TuX4/+h12GnY59GTYnS4JdnG/TL6o/mUWKmeMQyxCny6ZbgihUBx0mSAR1HVUhXSsrQtBj2rI8XiwOWTHskYXjMQURjK9kRR7j7Nd1RHXwMXXnEgFJjB37FCEh+4ajtLi9O/LZKabDLqpjLYtmm4GdNO9KzLrZVrgD2yBl9+bgGWrNojkQ7krFAqgiXVmazfDHVyHfCUIr6KjSwHtYY3I89UCZhO0aAwzV/eCXS9Ebk4O8vIKkFdQAIc/H5tqarBg4Vw4outgGpV48Dsbug5+Bj132he1AQOBYBx049InSyJCUmhph40nzjIuwZpjtK0ZiJkORCO1OLD2OOxkm4fZq21YX8MMshjmrgtjYzCGAb0KpcaBh4E0hx0ep4LtK/bHEVeOgkodw2LSiToSrL2wccpXqFswFYYWlaI9tIzROsbZIsK6hrqIiVW1AYQiYeT7vKgO27Gw3g4tRrkiPkey2OkkK41yDD3Q8QpjpgTZ7FJjokOHIoy+5ybRdtNdysvLb092LFhabgZ0023BraxHiw81T8oD27pQW6Su+mfPWEvtkIFD6qnJSzAYwJdffiXZcHEr1l9rYYlK1krdfff054TjuTLYx0Bhas1blpNkxTC6LWj/4kJnAzVwrstAHL3BvM7UhzlTxhtvjMUuu/SVCnL/qeWld7/FqnVVEoU39KjMYBFsqkNww1LY65fCE21ArtuQBIiSvFpE9Gx4sjgdeQyTZ2xEY30jCnN8KMjPRXFBEXxFZTBVP8LBBuQ4GrBq0wJc/+oidDrgaXTecYhMy97QmJiRgpF+MQLb4HLZEY4kJsaUIufxqr1xncKOaKQOgzadgL28c7B4g4KlmyKobtRR02hgZXUUnTtlobgwXzLRmAnGOrwnX3sfdhl8uFjCLJuXiK6x+ESYoQ1rsOLzl2AwQULTRQfnLCQsctMQjiBoAKtrmlAfCCPf70UgqmBelQ1BkzNeSJHfRBaaIv7w5vnl5JhZ/EZFFCY6lBbj0ftuQoeS9OfOy4BumncEg1bs5XjxGADi74nBNIIO3yMoMgBC/Y3P6TzgHwNR1GInTZwIB2c09XhkO9b8WvRcWtvmZ4x+cxtWVha3cdlll6Nv352lohWTL+hiSJUZ+D73zwCLtXA/dFcwC46ZbzxOvscMLS7cDi1o3Aczo8hq+FncoWGT4A/9pbSO8ZhokeG5ccobWqM+/vgTCXhxG1x4Tvw+XQL09PLc+GiBNj2y3FdqER0mIVAv43Fy/bglJyZtxf2yfbjwNYNP/IxBNS4MavEa8Jrw/bq6eqklzGOl84JBNp47O6xAU5MY3hm8S50kkj5rBq54rRgEsxbO8nH5ZZehY6cyrF27RrbJ2sn/OO88sXjNmz8PV11xFbw+r3iMGdhjthrtXrS1Wa4Pq314HDwPHl9dbR3yC/LluHkteK5sv/aaXeLl977FynWVcDmpR9pFWw1Ub0Rg9RzEapbDFQ2grFDHdh3rUVXPKX12QFmPfsgv6QDoDVi5eCYWzJ0ts/rmZ/vhycrDhiYTJXkF2Gv/vZHXuQR3PzMWkwKnouNOh6NzHouW89oxqZhT3dgQicag2k00BjkTYxy6onoMQQ1QFRNGTJHgYN9Vp2I/71SsqbZjTW0Ua6sj2FynY0NdFFk5bnTuVCRJHk4b4C8sxSX3PI+iLt2lpi3rLPC3nZVTIICoxEwEa2qw4atXEK6tgk6vrh4v5RjkzMCajiYtivUNYVTWNSLPyzneHJhXZaBOT8znlqgLzIAjr0mcpSemaJfJPRVETQMdO5Ti8QdvFetYuksGdNNsqTfHjhWbzrr16yWYxRuORaxZKJz2KNqzON0OWSnTb3kDEQTpdKBBnsZ+DtHoiWV+Py1FZE1kRvSyZmVnib3quWefE2CllYj1c2k5oleU0Xa+x2w1JgsMHz5cXBBcaCPiDU7AuuHGG8R7y+WOO+/AB+9/KDMd0EtLzy9BmK6D+PQrQTz91NNyLB9+9BEqyssFdJjZxnqzq1atlHnDnnrySYmeb9y0SY6DViUeG58T/AhSPAba0ViT9+FHHhZP5sxZM6Xm7XXXXoe+u/SVouRsFyZE0KPJhezyNmZVud0CaPTrklXSFsVjpp7JRAeCJBMA2AEQuOnlZYfGNuf5MJuPtjN2FEydpRWOrgEeEwuqc58P/fOfkgV2+WWXi3MkeWG7cnoddhDMzGNHwpRjzj9H9wTPkdeJnRGvH4+fXmCyW9r22KHwmvCP7UJ7HJMj2OZc2MZ8zrRiHgvPlc4JtiOdC8yUa2hoRGlpiZyj1ZGl+fNscbVX3p+AVesrJQ2YgSAzHETT+qUIrp4Ns2EDvKqGHToGkJMVwcI1hSj0FqKouBj5xR3hzyuBJysLoZp1mDZ5PBYsXCAsMGzPxr4D+mKfgw5Bvt+JCdMm48EZe6Nr38NQmkOtl4G0eICMoOtQo8jJimJTnRO2mIIcHzPeYmgIO5GfFYbPY8OC5QZyZ56FPezfY3W1iqqmGGqaolhdFcaqzTpidgXduxaJi0GNGei602648M7H5Phkqnc9IqDIjLQYCbQRQ+PG9aic8CbCTPk2WGksIh1bgHOkMVkiamJDYwQbauuQRZJkUzGvykSl7pDC6+JnVljSkZXGKJnYJABJScFKFWZ94E6dSvHEQyMzoJuaBtwelrG77rxTEgguvfQSjH70URw45ECZH+zee++TWRyuuupqAQdmE/GmYooqM7U42eOLL76E++6/Hw/cf7+kqb777nuS1kqbEW842rAIHhMnTsJPP03EgQceJJYiAiCBVGYE3qWvpA17vB6xddFfSqAjO6QXl0yNtiuH04GPPvxIGDPtZgR2rkMv6c03j8AVV16Bm0fcjBtvvAHvvPOuADftbF6vB6+8MgY33nCjTFLJc+E2CAzsVCzvKZ8T/J548gn866GH8Mgj8ZRWdkgEGgIh2SdnDKYnlncDs8g4NZBlcWPHZBXsYfGYCy++CCuWL5fzk7oIsRgeHT1aUotnzJiO8vIKAVna2giwBFUu9AaHwmGMfeMNnHba6TITBDudl158UdqPhcnplf1p8mSZSJLp0PwOkx/I0K2FNyPbiRa099//QMCU58vOj4/sNGkRsxaCMG157HAIpLw2nGHglTGvYNAeeyAvL1+scry2PG6eE8+FnlsCOjMHKUeQ9dJTPGrkKEmKufueu6VDYMdjFdX5PaA75qMJWL2+UmrP0qMbqdmMpjVzEdm0CEokiFyfhh3LGtAUCmHmIh96leSLyd/HUom+HOR16I7sDl1g04P4ZfoP+PDr8VhV2YDdduyOQTv2Rt+OORi/dDWerjoHOT2OQd+uIfg5n5nbQNTgbMMsDkMXAcsjxhAIReFSmWxgQyBMS5kNmu5ATaOOnFn/wCDlG6yudKKy0UBTJCagu6JSQ33QROdO+TIrtGozUdJtR5x78wMo696zuSB6nFuTaCuIhMKoWjwfjdM+hRnhCEKPJ0hQVohEEIpEETKByiYN66trpWSjDQ4sqDGxIWTNJRf35LKTtbsIukp8Kp9EBTKpF2wY6FzWAU88PEpkhnSXDNNNs6WYhUWWxBuHRWL23GtPVFdV48677pQc+CuuuFxuZvoqmfxAtkhmygkO6aPlrAbMMlq9Zo14eclwuZBZkSkxrZaeWs6SMGvmTAHcUXfcIesQGAkeXIfeXd7MvHH5msyJzIiFcjgU4tCdLJM/CKba0ltKUOH0OASKMa+OET8sGeYtN98iU8owcYKSweLF8bx/fv+bcd/g1TGvClAx4ePEk06SzK7jjjsW+Xn5+P7HHzHt55/l2FjIhLM+0KvMxA6yOM4bNuqOUcL8mQRCbZs/Wk7f07FDR+mYKEdQQ6VmumTxEtx55x2S7su0ZabwcuEsFNw3OwYmQZDx8pyZTcZaDUzIIKgTND/59FOpK3Hj8OHSztR2menFNmb70QM7duwbAuLJC9ufIMdj4XP6qjlND9uNbcWRBtODyaQ5TOV1vfqqq8XPzMQHHgOZNbP4amprZB0eH5Nk6P9lqjCZMac4opTAjDkya8oi/A4zEd//4AMBah4HvbuUJ37v8sqH1HQ3i2fVCAYRWr9YQBeBSkkcKMjWsH1pPWobQhg33UTP4lx0KskT76tLdaK4qATZJT3gLugAM2pi7bo1mDBxIlYuW4qKUh/269cZT0/dgPlld6Br/+PRIbteivAEQ6rYwVQ7WaGJiKYiBgVZbl20UHZQ8aQ2FZqhCCBmzboQe9o+wsY6NzbWRdEYimFTvYblVRo21OkoKcpFQV4u3HYbbG4/hpxyEQ4/8QzYmeJsRMUZQVYqBYGWLYaxeiGCi6fKexxxUmLgnG0cwYW0GAK6idqQhnXVdQLKTIRYVgusbrTLtEbsKOJuBRvsTgbS4lq1VYBKipgbBsrKOuKpR+5oD9C1ipVv1TpmBdz+9pYxa94rgi4N98zLJ9jxZv/662+EHXIabqaPnnPuORj9yGipxcCb6Pnnn8MF518gTJkM8oUXnsfBBx8ibIegzOE0mR9vRN7ABCoWX2G6MBemjPJmzcry45dfFgiL43fIbsmWmJzBifZYhKSmpg7ffTdBjPoEUKa9EkQJ8tRnyawOOvAgfPTxRwIk1IDJZo89dhjGjHkV5513Pj7//DPpAFhfgsNediZMcWWaLIfWBBxO5cOsqVNOPhn7H7C/ZI5xWE2AYaYaOw7Wq6irq5VEA+qc/IxD/aLCQtkubxB+t1vXbnK8Xbt2kfNjERh2UFwI4pRuKLOQcXI9yjdM9eQ8dNSWCVY8P3YQrGLG42eiAeWQ3JxsKR5E4HzwgQflvMOhsIxC2DGy/Tg64XWjbMI2mjx5CiZO+lHqKbAT5Cjk2OOOlemF2Ga8iZkWzc6VHR/1xKGHDcWaVWuwubJSmC2DeGTk3A8ZMxn2vvvsg+WJqeaZBchjfv6553Hd9dfJaIf1M5iNxsw8ZuT93uWl98eJvECvgFa1EY2rZ0OrWg67qcEOA6U5YXTJr4MW1fHlNANMQu1anIOCXC8cNgVu1YHsrFx4CzogYHpRWdeAsiI/ps9bhJoVC1CYpeLVeU0oPOgpFPc5EabWiJDmjTNEhZF+g3gI1WHAzjq3sZiUXRRXg8kpY1hYnbYyEzusvxwHOt7G5gY31teZCIRjqG2MYmW1hpVVEeRm+yQBgYVudD2Kjn0HYciwU9GvYnf4s7Mklsb2Xr10EcKb1kJZ+wtUPSBOBJlGndYxuhdCEbGNNWo6GsIGNtQ2SEYcQXdVvQ0rGhQYCks60l0Rn2lDCt8kKr7H4w3xEo+UNso6luKp0XeJXzfdJYXpSrWxhAe3VcBtadqevz3o8obmzcTsIw5fCbzxAFNUcuHJiHjTnHnGGXjzrbcECJl1xQwxAgdvPOplrBz2zTfjMHbs6zLTLkGDNyCH5mSSBAJqRgQ/S/ckUyawMBPt2Week5RYyhyDBsXZENNUX3n5ZcnGsqpREaSfeeZZAWAyUab58viYMUUmRa2Zk2ISlAk0ZJ0MzvXpsyM2bFgvAMcqYzweAsG9992LwfsPlhKE/C6z8zhjMUF8x512FEsPgZQ59qyORRChpkpAIsOjDk52y5q6V1/9f5K1xYVyBPfB4BErm3366acygSUL3nBhthZBiFops6/uufdeYaDcN90DBH5mkQ3ac08pbPL2O2+jS5eu/8/eW4BbVW7f/2N3nuAABw4tKl5b7MDu7ha7C712X7tA8JqICohYiC22YAMCKqGAdDendtfv+cx1Npe/f72Cit77vXs9DyLn7L3iXWuNd75zjjGmpRMYD86JoiSRPq5vZ5x5ltlwsgIgZ0y0yX0kVcAYsZoBZElTNK9qbkVF/j1m7Bhtv932q9zKevXqqW+++daiYyYBFGTcYyJxUkLkZPEXwJuX7b1339XAZ56xNAMTGNdMgYbjMhYcl0mN84UNwX35vVv/oR9q+pxF8iRjii2cosT8SSok6uVxZS3Sra5IqnV5g7yujCbMTOurSXG1KAtpveoytayKKpfNy+dxqayipZZngkrGGtShVWu5QiE1axbW+p3b6esFSQ3+fiu12fwo+QpJ1Tc4lCyPJ6CWLZyOFSuWp5SIZ8zvgYIe7TAx0bGWQQUA2qOOcy/TdvEBSudDakzklchJsXhOc1emNWNpUoFQ0LiwATwjoG55vGq9YVd12GRr1bTvoHAwqMYVi5VdvlDVuXpFvJLPHzJwLORomplSJplqqmWkHcexbEHzVzRq4bKlBrBz6j2a3ehT3jFfMFqY2TwSnVNYayqgGZCbzWNe7dq21hMP3a02NSXQdWezWRpUuqPRqPuPyOn+3hfgv/n7TArkGgFnHMRK23/HCPR78X1Nmz5T+dqFis2fpGztQnlyabmUlbuQU1V5Qi1DDfK5cip4ovpmhkuz5tcqGY+pedSrNlXl5nmQ8/jUkPGY4UwNE/N2u2iDLpuoZsMNJXdGNz9Xq8by3Y2TG3DntbTO6Q7RosoBr6XLM0ol4/IH6PrgVyDktePX1Wet/1oiV6mWM2/TRoseU9YVtCgYDVuCSLQ+q9nL05ZGaNGiSgGfz9qwZ3NOqiLSvEZlVS3UorJMgVSDWgak1s1bqKyyufIuvzx0gihkzaw82yQFNh+GdM5SDIsbUpq5YIH1cZvf6NWcmF85TG+MZ+z8jWE6xjdNHDIn7ZDPGy2xQ4c2evLRe9WmZs37CJYi3f+O9+cvPUsifHLSLHmLht5/6QmVDr5GI/DYoLc0eeJ4ZZZOU2bpDBVScbkLGfNNUCGnimhCVaEGhfzl6thha3XYYHNlCx6N/36yPh05RpN+mCGfp6BWzWj3U1BFOKhWzVtooy220habbqT2G3SyotnSQCe5W26uVNKlusa4ohUt1Bh3Wp0XCgGtbCBdkJfLE1QsmVQ8hcG5S/Vxj2IplxLZgFzf3qjqqQ8qr6AyeRlXOJPNa3FjRvOWZ1Tw+qyjcAAvXa9DKfS7pYBHlnJoXhZSq8oKtW3dWmUV1fIEoybpJStARJ2Br2stiJJGHUulskrmcqpNFjR57lzV1jdqQcyvOXG8hxFEOLaObF7YDFDurIOyM5GYNDuXU4f2bfV03/tLoLsu2Atr9JSXPlQagf+gEXjoiec18evPlV8+S7nGZSrkUtZRASYD/NayUErNo3H5gm3VsUU7tWndVuVV1WpW3UqZXEFTZ87RsI8/05ejvzEPg6pyvzrXVKljq2bq2Cqi3XfbQkmXtKzVfvKWtVKb1jVKpTJWb9h9t27mjFZT09psESPlEfsdhVRfIKgkJuJpGACSNxDUW0/eqikv3i6PJ2J8Xrr0pjLSslhG81amVXB7zaSJHmUhn8/8ckl9UFirigbVunkztWrWTBWVzaxRpccflscXaALLvAqZjDKpmBXtMinsKjPGYmjIFDR1/kLNWbRU82I+LYj77TvG+GhyFKN9PUVqkwAbe8Hxk6CLBIW0/o/3VJs2pUi3lF74D3r5S6fy14zAAw88rPGffyh3bJmy6bi10ynk+cPSOKNoIK2qspTq4+XatG1ztW5WpfKKSkXLylXWrIXKm9fI5fNrypSJGvLWcP0wbbblgqvCXm29frm6btRS70/PatuTb9Tftuoqb7Be6VhK2URGHdquZ/amsAXKI+WKNzZqZW2d9tt3PwWDAcXTCdUn6kw9Bv/2q7cGaf6HTymXSmvOnHlqTGSUyrrMfnH+ioxycqtFy2bGOQ7SjRfA9bpUEfKruiKq5jjQlVUoEgkrAOUtWiZ3ICSPm8jVZcY2uVRc6UTcuknQkDKZzJpIYvbSlRo3fZ5mN7q1MhOwvDNWkYS61MwIl51uG3AWHJaEte7JFdSubY2e7lsCXdefEenCv8RfFSbBn7VRbMESkiLXXyG/RTkG7ax791OtDREbooHNNt9c3ZrEDr82FlDH4PTCe11dPfdr3/urfv/tN99qzJivdfY55/ymU4Cz3OuBXrr+2ut+ttnlb9pp05dgThTtJH9uP/fedpsmfP6+3BmW1hkr+mIIk8sjCc4o4E2pRUVeS1a6tF6LSnWobqbK8qjRxcJ+n8KRCkVbtlBD2qXpsxaY4UxtY6MW1KXUujyirbfZRIvdZZoRb685rVsr2e4JBT1Bhb0RBTwhBb0B+VwBefJu+3l5CMpXWEF3SC2Xu9ViYr0S+YLabNRFkxdPUVt/rSpbr6+5Uyfqo9cw/Z9u9pELV2aUztM5uNKe+xCUtqaW7JWhgFpVljvOY2VRRSMRBSNRBcIV8gaicvmDlirAwjGdjCkdj5mYghQDVo+xdFaL6hMaMXGGpq10KVHwW8NJt9uJdE2F5i40CSUcRgPFP/NgKMDTbaP+fR9QmzaOReuabKWc7pqMUpP8D3YBlXO4rTQoPPuss8ywm+o+uU66RKBMokINA6BFi5bGCoBRQEWbG0WlfcH8+XYz0jH9dwAAIABJREFUIegjaOBnfG72rFnaqmtX+9yyZUutCg/NCjI+DxvLNqTAvXr2tJ/hpwpNhgaPULJgH3Dctm3bOWbb7dtZZ4OWLatNvguHtX37dkrSJ2r5cuvw8PXXY0zWuvEmm9h34PlyfOS2mEejWiMygg7GuULfuv222+zYcGBRjiGW4LxgEnCejAf7KPJSGS826HBTJk/WrbfdZhQtKvR8ju4I0LDg0nIOgDE/R5yBlSG/51yIkPg3KjV+xziTb4ZhAHk9WhY1BgjnunpzTK4bcOK84NAW5citqluZjLdNmxrrelHcYCFwL7k+WCuwPe699167T7BR4AXTBZj9QXdiMuJ8YDDwGahqixYuNFk1DAbEFvzhs3aubrcxSrh3jAnX67Q7cpaoHB++MNfB7zh3njvGhHOC8jZl6hRjYzARP/fc8z/7FN9z3eWa8OVwy2lSKKLwg/9CJoP5S0LKJ1VT5VJdwqVC2q2N27dUs7KQ5Ujp7VgeCqhlqxaatSKrRUvr1LVzB/kqKtViw80VdHnUZv3OynuzeuGLOn0XbaFFNbfb8t26NgiJrxT1lyuXTytVSDnAhdeCz6WuX8Z19GPL5CuLyh0p18T9t9FWm1Vog412kicU0fjhQzRwwLOavyKmxXU5JTMFVVSVKRwMKwjgBv3WL61ZJKgW0ZDKw0FVlEXsWaZ9jydcLn+43EkzoDjLZJTPJJROxpWON1qHYOweYynasmf0zrezNHFxUoLahpUjBjdN6YUCVgxuUgw+SxAXck6iAXVauw6tNaBvH7UtgW7sD08vICaAzwnNp8dlPfTUU08ZpQqiNz+ndQwcXF7qY44+RkuWLjZlGVEdxjAABQoxuJ28xMhH4fFCW4IqBBeW/UEhQwUFKA18ZqAOPuhgkw4DitCroF5BZcKE4+n+/U2airgApRa0qCFDXjKO63XXXW/7fPTRR9S7dx+jT8EL5RxnzJiuyZOnGIAQqQLICCkAGKhuAAONG+kj9kTfvmaszvUCNoCsRQAF6ckn+9kxkC8DIJwL/Nl777vfjMQBGjaoYAga4A3ncznTrUOD45wQTqCugxWBXBhqHAo8xnHYsLe19z77mIIO0N1ooy6mqKMFESDHWKJyY4y333476xYwdtxYA1yEEPyNqKJIf8PkHEpc794PGNWLSYprBtigwGFew2RzxplnWsNJQP3www7XTTffZJ+Fegb4cr8ZC1Y6TLoIZ1h40gMMZRmtimbNnGkgg3gCah4KxJtvusmJsFIpDX15qAknhr09zFSG0MQYJ4D5zLPOtC4lHBNeMMfjnjDG9lwMHGjKOTwLeFY495/b7r7yfE0Y+YUt4QFdolzGNZ6Er9qoVDqm6gqPKsJezV+WV6vKMlVXhBXwuhSNBBXxeRT0u5R2hbWsNqFOLcLyBMoVqW6jsDurzbbYUEm3X2MbarRJt92Viy5SOptS3ltQppBWtpDS4hWL1ZBpkCsgJbNxZV1ZxZVS6+/r1G3IYjUuWqxUJqMJO2ys7TbM62+dusjXrFpTxn+pZ198W/OX1GtRfVaxVEHlFRFr38OkQPseotzmkZABb3k0pEgoqDIi3WBY/nCZvMGovKGoPL6g5bJpK2953SSOa3jpZizSjadzenfSAn0+bYUBNuIIHnDLLFhBjZQCAg82p7oGHmdzBbVvX6MB/XqXQHddpBfoWwXwAjoQ8O+//z57OebNm6+pUyYbYRsCPNzUyy+7zEQAmLCwPDUJ76xZBkqoqr799ht7yS655FINefllbbP11taRgC7B9N0CEPg3PF+AmheNaJGIFuUTLx0gSSSLogkV3D/+QUdgv3FZ6TDx5ltv6bhjjzVVFgCKKum0U0+1jrH05uq6VVdh5gIvlIgUvi3AjcKMB5JuD+t1Xs94s8hvaUVDFAofme+8/vobisWIGFKm8Oo/oL8B9OhRozTsnXeszQ3SZ6K2AQMG2GS15VZbGX8WcHn//fcsksczguvcc889tO+++6nPgw/q/PPOt8h30KBnLMIDWABGQAqp7LC339acOXPtPIkYx4+foF4979cJJ55okxbROu1xAF2iZBRynCdKMICS62YyOvHEkyxyf+fdd3TC8cfr9tvvMJEK7YReeN7poswEw33v2aundTHGT2HCxAmKx+I2cZ52+ml68YUXzWD8gAMPNDUdgog333xDBx54kM4680zrYAxw4gPBJMezhHgDLjPn8dBDD1uUzPWxIgJoAV/Mc6699hrrLo23BAIdVlhvv/WW8XzhL3N+PA8/t91z+bma8PVXksurDICbdVq8x5MJNTTUqaExqVDApfVrnKadjSmPgj7a4fjkdUs+t0eBgMvsDXEjiPr9ipJTDZM2SKrrFp318tgl6rL/mTrvXMds3SkyOWdDNIjJUDqbdtrHG2zlbcK2D2Xyql+5QlXNW+qVF56SZ+pr2rZzR2Xk0fAvR2rC5NmqSxa0YCVMiLxCZSEDXVIfpBOqwgE1jwK6IZVF6Azsd0A5EDaw9Yej8gUi8gaDlpPN0h04EVfWgBcWQ0aJdEbxVFZj567Qq+MWyO0lHeFTrkATSsccin8T4uah2tnfjndlPkffvhr1L4FuzTrJ6dKZduCAAXr3/fd05BF01R1rqiReal5U80g44XjrHwbYETHygqFIo4U4ADXik0/MB4EHH4UUnXO7n3qqRbhEWLx0iC+Imsl9FjvxAnxEXSzfMY0Z+sor6nHppRY1Ll22zCJdxALsg2UqjSd32nknU6wB4o88/LC9BAgCADlUWESoKLA4BmB+7XXXacMNNjDi/ooVKzVy5FemFKN1NuIBNpbpXBdeD0wE9Obyety2zGaJy3mSAsFZi+U154kc+JZ/3GLt0Ol6Cygi8QVwSIlw7oAGfgMIN/g+kSnjRUt1IjyiRCrXgCKTzptvvGGASh84uv2S0mAiQHyBkg5PijfeeF077uj0JAPEttl2W02dMsUmRUx/UP8RpTKJkP5BiIL9JuNBs0gmBSY+hC2ISvDJYEJiYuVZIBWCku+kk062fmqMCRMkMm2idQCZfdJhGGUfqxruL0DK9ZBaYT8cj0mBSQZgZWJDgUhqAX400TzXwP4vvbSHGeJ8+tmnev211/VEvyc0f958M/n5ue3ey8/RhDGjJY9PibQjDKByT+ua+nqcxVLK5KT1W/nUvqVPHi8tdMqUzea1oq5RKwFlv9uRycotr9tny/qQz6XyMr/i2YLe+H6lbr6rpw4/7GBL9QC85WVl1m6KjUCgZXVLhUJBB2yLW1P7dyJGossXBjymGW/20sYtKzR7wTLNXrrC1GwNybwW1KVNMOEJBQy8w3QFDgXULBhQs2hAZaGg0dkqIji4BawI5g9FFYyWy+sPyxsMWRufQj5nOd1MosHJ8WZZdWD3mNes5Y16dtRsNWbcCvgCytJuHRmHlw4XTs81criO0y6OlSaVUHujjPUq5XTXRaRLpIK6C4ekjut11MQJEw24WPIjGsAWkJegZYuWFpVhBLP++p1199136cUXX1KnTutZW/MiDYWXHnctlrHkV8mJ4lxGjg5tP6kClrsUS4iMt9xyK40aPVrnnnOOeQDwMu7arZv1P0P9RG4Q5RSRJS8+Lzd/80ICpGyADREzgMGyHmUZPb7q6mp1wgkn2rEBAl4cJguW/4B/8aWeM3u2tt9he22wYRfx/5jf0LH3oIMOtuvA7wAHtFO6n6J5c+dr7Ngx5u5E6/gOHdrrn/98yMCSPPVXX35ljSOLJjDk2DbffFP5/QG7ZkBovU6dtOdee1mqABc2HMw223wzjRo12rooIDFGRs1EBqjtvfc+Jr8lkiX6J5oELAHjHXfcQd99N94iXcabayLdwMY533LLzdZDjrz6HnvuaaDHUvyQgw/R8BEf2xKeMSKnDBiScmFSO/200zXq69HWxp4JgJQP18Q9mTRpom648SY99eSTdq8f7NPHCqHdu5+iY4451sCcFdCSxYstSid6ZRLnvFhNAfykZEjFDBnyst3zffbZ23wxYo0xy7EzSRPx/tx239/P08Rvxinv9qk+HhM+yBh6pxJx1Tc2aFldVrVZqSro0satfaos86qyooUqAj7NXVgntw8rzXrF4gnFMjkDPr/PJXo1osbK5l2amfDptnvu12ndTzL/jKXLlqrzeutZumjaj9Os9XqzqmbqstGGZmTUtEZvioSdxbo/ENSbQwZpWM9LVemX0dVI28EOqE3mtKQhq8YkAg6vPQcRi7gDigb9Kg/7VRkKqioaUmU0bM8P6bJQKCqXLyBfMKJIeYVcXsduNZdKKkekm4qbwIJoN5ZIa0VjRoNHz9Ks2oyBLhvnS6dgr0W6mJc5XsDmMubx2bVAGXu6VEhbN5EuxQxeZMDgmKOP1o/TplmEh08CLy0GNAAdQHD00cdYFEc0R7fcqVN/NGAA7GzZVcCRapCZqhAtMXsTmU2ZMtXMbIhq8UsgcmCpzIvF9ynYfD3ma+3abVd78YmWAFkiK3KmRFUAyvARw42aA4CSziBtwEY0fsAB+9uyF2AgqgIEAAiAGYBlqV9d3dIKS0TNRJpEhPb9WMwkxxyDa8BdDNcsgIjPEtFFy8rMj4Fi3fPPP2f5W/7N70lhEJUWmy7SGJIon3HlhTjuuGPNVo9xY+KiKNXY0GCRK54GHIvJgrEhH833i17BTCbDPx6uL778wlqVk2fm5YM9wP65JvLC7JNJhXEBtIg027drZ7JuUjBsyItHjhqpPXbfw4qd+D5gYE7bcz7L75HvsmLo2KGD6urrDYSZDLl3pEVqatrojttvV89evWx8mVDJL++88y4aNeor1bRpoxEjPlEiHtdbb72pbbfZ1tIxnBurCO4rKx7+8P/sH68JJiJyux+8/75NiqSSivfnp8Db84oLNOG7b5Vz+VTb2GDPajrVqFwqoVhjQstjeS3POeKBDlGXOrb0KhQp0/o1LeUvIMPN2/cakzHLe9bFYTxQSXK8EzJ5lyavzOnKm27T2WeeYSbh3D8UX7jKuT2uJq9pr4LBUFM+1HHqclKj5ErxNg7py4/e0vsPXCxvFjqXzGAnXShYWmFZI65j9N91KRgOWu6WFjt0Bi4L+VUZCZnZejQYVMAflN/vs3vvD4blDUQUjlbIHSDSLpjxTSGZlHIJi3bJrzekHBbDO+MX6YuZdQbcxeDI2rDTJSLnpBvMgwHBhcdnkwKF6QFPlgpp6yS98LOhxG/8YW1drVlDUvUH/P6sjWjtscceNWvJP0Lb/2ecN0tyolIeePLgFB7/kzdSMESnpHpIW5CaATh/umXSGV1w4QXGUuAFxyLyl8Dzt15vzysv1vhvxynvguoV0/IVK1Rfv0LpJFV8mjNKDU3Bp88lrVfmUk3LClVXVaim3C+P/NayvLahXglYH/GUfD5Hguv3BVQfT2n8opSuvvkOXXXl5bZ/GCR4HeRSKbn9PouG4QbT5tzMzfMOeBUNwcFelv7fjf5EH/a+UIVETNmCy5gWmXxBjcm8ljdiUAMbwiW3pRbCqoyEnQJaKKCKcMDYC2XBoIKBoHF5ff6AFdSgj5HXhTrm8nhNjVHIJpCoGWeXlRh53UQqp9GzluvlbxfK5QnIQ27awBUpMAq0PEI1CyIs2nU75wjoDur/sNq2qVnj21SijK3xUP1xHyRa5mUjffBn8m1JJZDXK7Zd/+OuaN3tiQgYGhgFDVIJ/w0b0TupGoqPROK/tDXUN2jy5B/Upl1btV2NsvZHXWOvay7RhLFjzKC7IRHT0pUrtXTJEtXVx5XMSLGChL1VsXtZpUfq0r5S7WpaqlUQia1XjfGM6mINipk7V0Z+r89yoSG/z6r8w6es0JU33qrLL7/UVi0dO3Uwx66VU39UuLpavrKIFs5bKK+fNuZuW+VYEYoyW97xwCVV8f23o/XqraepEK83IQR0LFRpsWROy2OwF3JK52THBHQrwmG1KAurnKg3AvAGVRYOye/zOe3XvbRiDyhSXq5QpFwFX0i5AgVCjHBjErS5eMyhkGVz1iV4xpJGDRg9T4mcx4qIRbdyMxXjnGl+CQgb9c1t7mzt27XVoP6PlkB3XeR0/6gXobSf0gj8WSPQ+9pL9cM3YwjXlMikVNcQ05Lly7V4ea1WNKbNZauJaGCnFPZ6tOWGbbRe+xr9rTqoukULrEFkfSypWDJu7IUuHduqQ00rdaypUoe/bax3JjdoaSGiyy/roSWLl1g6hhQJHRu8oZD9ScRilqbyBfyKRsuaOK5EvHR7cCS3E78drReuP1GuRL2xA7LkdIl0U3mtiGUVT+WVzhWUdbkVCYVUVRa1hpIVoaB1B7ZINwTH2G/7cyLdkPyBgILRCnlDZcoV/GY36c7F5MqnlCPiT8SVpJNEOqPljWk9M2qe5tbRNsmxdySvaw3koUm6TI9maRNAN5PLqkP7Dhr4NJFuSRzxh/N019WLAu2J6j1FL3K7a7uR92WxNnPGTIs0aP+yLjb6g5HLPPbY41blPtf2OOQi4SjDYCh2RiDvSxENwQIqtWLvs7Xd9y9Gkw0NllckJw81jtz16qY95Icp7q1JpwbGGr4yuXFWK+SRYVP8ERvPAMyKP3IV8vANPTT1u29slQBAACyNsbhWNtRbyqC2MWkRZDKTVcHtUUV5lbp0bqvObaq0fccKtSvzyef1a2VdnRob6i132rpFlVbE8oo2r1HL5pVy16ynCSsK2mmPfbRw/kITbxAZLpvyozxlEUVatFA6mbKCIf3gyIkD9A6RwfkvS/dpkyfo2WuOlytRq2yOfHHefBli6bxq4zklswXrUpzKu4yTS3qhKhq1ppJhWrOHYTKELdL14mTmDykSDMkXCBhn1xOMyBOIOEfNJuXKONFuorFB8STAm1Mik9Mr3y7S6LkNxjcnP40QIgu9zaweHbMb4/C6XMrkcurYqaMGPfWw2rYtpRfWCehSlCFXR2Wb2ZwHibwdS0gDv6YGg8VWMPyb4hc3iFwTPEn+TZEN4jyFK4CSfl0jho+w/UCIpzBHIYljsEwlJ0jRqKh8KuZj2T98XY7dqlVrff31aGsPwznxeYCMfVHoKjaj5GdGkI/HVym/SDlwbFRwZWXl9juOTeqj2OsNdgTc135P9lNN6xr7LsBDDpPiFD6yFGq4VgpMxbQJ18f+AJPnX3hBl15yifFa995nb1N97bPvPjr+uONtHO6/735r8Mh+uTYUWvw/aREmJJaNFKUogCFUoMjI9TGWxYaPvFQALPeJcXriib4aPnyE0b2g9kEt4zwRV/B7io9MAtDU+BnXxf75+6fNPxkDwBmmCueCgT0evNwfJhTOtaK8XLNmz7bvcq4cixQJn2cpTeGG35HXT6fS9nP+TZEVCiLsCp4rxpRr4vuwTni5eYbWZnvkxss0Y/w4efwBFSh+0U+MRp/prAkSHFUWsmAiO7cK7oBygbC6VJdr63YVqmlRqUg0okR9naZOn2V5WfwOUu6gqmo6q8KXU6E8quVVm6nbPgeqvrZW1dUtTIzRuGQRygKFWzS3n1MwRAQSiUQtH2rphVUcMpdmT5uip648Sp54raUVAF7EB/FUTvWpvFKZgqUXErm8yqNhVUQialkWtZxuNEh6wWEyWAHN61cwFLK+e35/WL6wU1Bzw9/1AqRZ5aygGFcmEVPSot2sktm8Ppi8TO9PXiYP4G1dLmAtOAxjnjNHGOTkpBm3Dp06ajDphRLo/vGKNPKKUHYAXsjtACbcSV6Of9z6D+OmsrwC1IiGYDPwgFP8ATRoFvnVyK8MaCDYw+FEiQbgsU8KKa+++or1KYOvSgdahBNEYoACFDKMvJGf0nUWrifHQqzB39guwmKAsrblVlta5fzvV1xhFCTOAUoVER6FHaKq+ro67brbbsY7hfYGTY2ODZwbwATAIx+GZkTftTNOP8P2AfhVt2plNChEDzAD2Affg0JWNP3GmBtKVY9Le6i+od7oaRMnTtBbbw/Ty0OGGLjcc/fd+settxpdDsA/66yzTfEF0DB2MBVgPFBIA5gASMCdBpJdNtzQaFicN+q3Pn0etEIUFpSo7pYvX6EzTj/NWvhYC57zzjOTFyJdmolyT+ApE73DrwXoEG+sXLFCQ156ya6RwiMTbHFDXAHQwr+GEcLvoP6Rpyy2DAKYYV8A6BjW33X33XZ/oU3lMjlTpDF50WOOpp2MJ+PISoeiKoq6l158SbvsvIsJI6659lrjC3NcKGVrY635yA099OP4sVaoAugADJcFl6t62zp+sW638XHrE0l9v6hRvnSD/tYibB0kAl6PRaLfz1poAN25ZaXxfgORZor6MpqTSCu82YHq8fe/q3bFClupEBEmli6TO+BXpHlzLV602J4jJkpYDTT8NMEFbmEej+2XFkBPXHaEvPHlltMltZDNSnEEFKmcUhknvZDISmWRsMpCYbUsi1hONxz0qDwEkyEov8+rUCBoPf+MyRBEHBGWLxiWyxcyb9wCmex03PK5gC40OlIM5HbHzl6pF8YuUt4D6JLXRQxRjMqL4+Yo1dKZrDp2aK/BzzxeSi+si5wunR0AA8j0vMRENYFgQP2f7m/CBF4cXhr+BlB4sQAO+LlQoZhhEQ/AwQSUoYYhkiBSQlZ8+223W5SKgmyH7XewZeuAgQPsswAbIMiLvcWWWxpdCKFEkZ9K+/SNumykoUNftgmBCj++EHBGAXBazlCw4VwQCgCGgCT/f/gRh5sfQr9+T9pEAHAia+V3ABUqOriuUKzee+9d9er1gMl7O3bqpG/GjdOhhx2qIS8N0SGHHGq0NyYHQJRIFyEFVDYmDcARGhfih5eGDFGzykqLzAFAONCcNwAGsN9z77269567dfDBh9g13XDDjUZHI01AZH3wIYfolaFDTdbM2DB5AaAAGIDMuZ951llGryLiBVgRPhTBEMCFOcJ9RJ796WefGYj3f/ppa8vzt43+pmZVVQbeqxsaQfki0kUFR0R11ZVXGvgeeNBBRlN79RVH6ODz+zVgQH9decUV1i3ixhtu0AUXXaj77r3PJpCtttzKVHDwvOFW79JtF+Mt89zwDHA9dA8mVcSke8wxx9h4Ig6BDrWm2yM39dDU8eOMZ0oO0mm06PxtzRhN3ir5vLTmYbmc1+c/zLGGq20jHlVVlJkSLRj0mkdBQyyp6rKg/B6PImVB+UJuPTPiRx1/7pU695wzVLtypTbcaCMrNKWWL1Mmk1N5mxrjIcMGwAGM4lYR9s2XFp1XNqf5c2frsUuOkDe22AHdggO69DNrSOcstUAE3JguqAwFWjiiFhHSDAETSkSCAfNiCAa88vkCBrzwf/2BkAkkwuWVcvkctRmsN7i6ZoATazA2h6n1sjlNXxZTv8/nWDENOptFt3BybbP43NRtvM+JVNoog88OfNTcxtZ0K7EX1nCkAEG4koAKwEHUAagSueJ1AEcTkjo+AkQ5vPgs48n7PTPwGQNcpLIAD4BN1AQYoTAjMr35ppsN3ODfEiVD7Acs4KgCDrfffpsm/zDFGmJGoxFdffU1Fv0BVCjeSFnALcVXAH+GbrvsqqGvDDXwJpoG9OB1IsEFwAE5gIdzIMrj2DRDvOP2O/R438cN7AEBCPxE1qQoiPYh6hPxT506RXV19RZdEt3QbPLtt9+yBosAEUsw9n3W2WcZZxiA5JrgvBLB8tBi2nLmGWcYiF988SUGvqiyaHd00YUXWFGGCeKdd961XDDHnjNntnbttptRk2AzsEJAodWubTu7k5wjYgg4yvvtv7+27tpVn3/2uYEpUbPf5zeBBddPGgFpLt4ITA4ffPC+nn/+BZM9/zB5sp4bPNg40qtHuvvsu6+13inyhIliOQ8+R2SM2o7ojXvGyoF9MxEjZX7t1dd040032n0DwHkmUBZ6/T4TEiD/5hnis6QdGC+eB1YwpIxQphEtrun20A2Xasp3Y61jA9V46/tF9V2ArhP5Arp+j8sMbqCDTZq5UMNHT5BfObWqiihCJ1y5LBpF+lweCai6WYXxYgO0OvrsR51w7mW68borVVtbZ804sUJM1a5UPltQuGWVqRLra+ts4uDZtRbngBkw5iKVkNWShYv04EWHylU7z2nnA7OCdELK6fCAQgxecH0CxVtUkUDQJMDQxcJ+R6EGiyEUgKMbVJAo10eXirDxdYORShU8fnkDXovs8+mE8ZXTiZhSGOBAIUsXtLAhqSc+m6WlMToZO62EKMpZrOvol1fRxhiT9h3a67lnHlO7tv/qLv1r96cEur82Qk2/J1pEUw9wUXHlJdl333302muv6/QzztD7771nen3MUSgmEDECuryQAwcMtL5mpAeKXYRZkvcfMMBA4e1hb2vws4MN0EkTEL0RAQHsgBoR7p577Wmt1TfdbFPlsjlLEbDUJloi6qOvGCkPIi1yjhwLQOL/ecEBEl5cDFgQN1x//Q065NBDdMH559t3eOERRqD+6vNgH5soeOmR1RK5dtmwi14e+rJF+khjiSwBCMCKyJG8NCD19tvDLOXCBrAB2p06drTOvUc2yWzxZgBUaMx50kknqmfPXhZVM4FwzQgWSEfsv/8B+vDDDywnzDGYFLjGqqpmmj9/oU488QSb5EaNHqX27drbMQE4UihMQoDqySedbE00jz3uWH0z7hsDx75PPGFRMHlmcuaA8CcjPrFeZeSDW9e01rBh79jYcP3sj/vORInIAdEE+Ul63C1dusREGzh/nX7G6atWOsVrwL8BsEf2DciyGmJfTCBMrqgM77rzTrtXTFB9H+9r92L2nNnae6+9bfw4T2TSKB+Z/NZ0633txZo6YayBI9Gp1+Ux2TZ8U6Jdi+RcBXndLuvCEPT5rOD27lfjNG3OIoscy0MUlNwKuNxq26KlwkGv/GaI47cl9qBRc7TPkaRGrlAikbR7T3QYW7BA8URCVeuvp7mz5yidSimdzpjUnBViccHugFneous+5x8s1S5QzuVRLlswBgPpBYQZcHTpq1aXzKvpTPfzAAAgAElEQVS8LKKQL6DKCCKJgMoAW6/b/h2EtUB6Iei0BvIFwmZqjheDPGEFQiFrmimMedJxZRONSicb7BlLZ/Jakchq0Kj5mrwoLi890jwueX0Bp4hW5Bc3Gd6YOMJA9/FSpLsu0gsUq4jCyJ+STyUKJWqj8k1uj4gHySiKKMANgKCAAlATMfKiEQkBNKQUeHnxRGDB0qyymeVdWf4W7RXJX+LjShEIlzJyt+QSARI+C2izTZ8+rUlm3MkKS0SX5Jpx6iL6Jg1BSoPvsxEBskzfYYcdbelO5M3nycVSPKKCPu6bcTrwgAPNsey44443gOCaODY5ZSJZgBgQQNFGTpR0CT4KRM8U8diIqImgAXmiYyJAcsx8hheTn+MkhuQVcGHCGTNmrA4//DCL7uC5km+mMPXF559bsYmCGBMOtpRIaZH8kkKhaMUGKD/+eF9rKY+ZDSDFkr7z+p3tZQQwH3/8MfOsIMVCZNyxQ0ezsCQfW92qWu++866BNst67gleCFw/zwD3kLFiIxLneeDaf/hhsjm/AdoUBQEfnguukftHF2VWHUTupKlII3BPOD8mHNInTJBMsAA2KySeAdIMqB/32H13G7e12e6/8kIDXdSAlkOFX2p/JB+phibwCPo9CvjcFg2H/F7FkmmNmjBJsYaYykMh5bM5M7qJBkPWcQEv26rKkHw+twaNnKmaTXfS4OeeUXl5mfIUQaF8ITxIZeQOBpTPZJVKp81SsqqquQUtZg7OlqMtT1bzF8/TwxcepkDDIuXksVQHjAV4ugAvoMu7sjJBIS2ksM8RRkSC/O1TJOA1ri6RbjjIz8Py+b3y+MIKhSNm8ejyRxQMR6zlTyYZMxaD0o3GYEhCH8tkVZ8u6KWxCzVmDgwGWvSQ1vXITU7C/MzJN8NuNg8yte/QTs8Nelzt2pQi3XXCXlibB7702d8/AqwUyG/OnjPHCly0uWcy+G/fSD2QdyfN8u/EE7/3Om+/5ExNHj9OkUioCWyJbD3WN8zvdlmECxiTB6WQBk2Kpo+4dEHVGjthopSKqywYENwLik0Uv/CzJdINh3z6YvoyfTIrrssuv9wmCcuZety2NDfqls9n8mtWNr6maLHYuMyxYihYBD50yLN6v/dlKnfTV80RIsTTeTO8gcHgRLoFLUtkFQ2HFA4EbSLgb7pHREI+RQM+82AIBQOmmEOk4fMFFQo73SR85q8bdIqR+bSUTSqfjilRv9Kky7A6KNS9NXGJRvxYq2AA1gcRd94YGawQGC/zkHDhFllQ2/bt9eKzfUvphXUR6f7eF6D0/d82AkSuX48ZY+mA/xZF2q9dKcU9GAkU3yjIravtmnNO0g/ffG2VfJbH9Pmygpq7oKDHJ7/XLb/Xq1AQcAJssXV0hAVuT0gzFy7W+Enj1aYsoLDXq4Dfa5EltQzAMhoJmKJtyMiZ+n5pWhttvLHlbMnXR8vCqigrU2VllSrKKxQK+O0cSGt4oFC43QoGfSqrgFZXrxFDB6hdepaBvi3jXVI6m7dCGuDLUp70woLGnAIBr0XdUX/QADbsd6sCgQR+DGG/+e1GQmGT/eI4ZhTGaIV8gag5jgHGrkJGhQz+C5ia1ykRT5hfSGMmr0+m12rYhOVm2gPrg2M7Ea/LJg/SIQbGubyZNr3w7BMl0C2B7rp6jUv7/W8agYtPOULfjv5S4XBEbo9HHsmAl4jTT0TrB2h9CuOR6/dZZw48aeX1KZ7MKtYY17dTpirkyalj83JFrCGky7wXoBHivRv05RVLFzR1SUzzli4zatfyWFLL6pAMuxW0CFpyUwjL5s1BjIiVQlmxQ0OZL68tWnvVLOhxaG3WqcEBuxTfyfB5eL0uzavLikaRyIDDQb/9wf8XU3P+Lgv7VREJWc7XH6D1TlBef1CBUMSAFwqZx+eRq5B3nMaSMeXSjdYiHj+MunhaX89p0NBxi80DgoKfyYAtLcPKwGOAS5qG62jXoZ1eGFQC3f8Iwxscl2IxR2SAk1jRRvCXXlryhRRdINnjaETbHgota7sVBRmVlc1sKVTcWKqTm6VIU3QdW33fFIkoKlHw4cHn/8ntbrjBhkbOhyf6R2/kU7lu8sjkv7F0hBLGMnennXe2guSfsTFm5F5hYZBzhSZWFLj8GcdfV8c467iDNOqLTxRGjmtRLlEmsluKYXTVdVuxiBRAKOCxqBt6WcHl0bLaOmVSCS2rT6ghVq+2FWE1L6P3mUse5VXVrFxuDGjyWfl9Dog3xOOatnCJ5i2La/bitHGCm4Xdqop61LIMQHSbS5lZmRdQnRWUhrucdWwcyQYD6kwKsCvYKKYhkgD4uIY5K1PKuLymSIsEYCuQGvHZZIHrWNDnVlU57AaiXdIaAbm9IXkDIZVXVsoTCFsBkGOYt24qpnyqUUnAN5dTfSytHxbH9MzIhYplAdcmfrO5izmMC68PFojXIl0Mb563Qlopp7tOcrosC6G3VFZUKpFM2FINgGLJAXhQbClawlGwgnp12qmnWXuZj4d/bJQZljpsFJl4yYtKMYzEKbhARUL3fcop3a34ZGq2YHCV9LQok6UYw8/54/RUW2b74zzOOfscEw5svPHfrKgF4FLgwYrx/p49tcP2269SXxVfePi4b731ttG+OCcmiqeefkpbbL6F3v/gA2MmOAUZj1HQOCb/LkpiV5fvFoEfm0cqyBSeAFX+FKXO2BVSsYdyRxGJc6TgCNgzRhyDQiCcWMaq2LuNfbGPomE7x2JfxSaXnA+FQqhV7LOoqCt+B8aHs0R0pJxsVM5ptsn5XHf99Trj9NOtOMYx2dg/Y8J3OS/Oj2MU7w2f4eeckx03nbGcJNfLGHFPioq6dQWwP7ffU4/cT19+9pFCobDxZC2H63aAFtDxUZ0n+nURjbqsgSPeAiQsGxoBoZQyBZca4ykF3Hm1qy5X8/KocCQLetxmJg77gcIangfL6us05sd5FtEWci7zSyAfy1YWdKtFuU8toh6VBQB+p5CH1DeRIVpGdZY3IIO/6zFmBXU2Ilwnlxr0uTS/LmNG483KwpbPhaVAd2DOhdRCuKmQVh4OGRuD6N3rCykYKVMwFDFJsLvJwjOfTlrftGyyUal4gwU7jYmkpi1Pqv9XC7QyiZKQ9QFjwvPi0MbwdgC4kQG3b1ej5wf1U/sS6P7xijS4udCkIFFff931JimFinXUkUeaeTceqBQS4OfyUkOsh2pEhRyf3Q022NDI4TAQoG/xO6rVCBEArK9Hj7YuEtCLqHqvWL7cAADgoGfXY48+ai86ajE6Ttx4001WIe/Tp7dZNXIM/H2Jjq+88iqdcsrJ9nl4qNCeyCFyDVDGaPfy+RdfmAUh58cGRQ2QgzUAwCDSAAyhhMGjJfKDkXHMscfonrvvMeBhUoCy1tgY01133WnMCTjIqMqo1tOtAWUd5wzosySDzcExYAFQ+d9666569tnBdp18nwITQgY6cBx66CE2kcGAINJm0uA8YRVwrvRU69W7l0aNHGVdKQ47/HDjPRMtX/73v6tVdbWe7NfPulbgc0unC0Qe9CrjmuDUEtUythddfLEJM7hupMVMLlyHiSCuusoAGBYDx8VuEnobYhIYCXz+wgsu0LTp0413XNO2jZ4d5NzHLl02sl5y5G+h5pnL1p+0nXTY3vryk48VDAWMo0sUCehS5AJoCSadDuOORy4waOorKxLBFcjJ63Irmc3ZsxTyedS6edTa5YRcblWXRxUKegzoAMlp8xdqzrI6+UlhGMC7TFpbH8+pPunousoCLjWP+FQZdasiRM61yVEsm1cyXVAy47AVLPrFs9fJphqXGOBeHstpeVLGyS0LRezYRLmwLspCXstJw15AneZze63XG2Dr8YcUCETlj0TlDeCXi2cveV1yug0mC6arRmMyqTl1GfUfuVBL4zkrCjq+v85KAekv7AsD3WzOItyXnu2ndu3+1dj0125viaf7ayPU9Hs4qfBTkZkCQD/+OE2d1uukAw84wF5OqFV41cJ1xfAaEHyg1wO64sor7KWlBcxtt91qIPdgnwetDxe0IRRUUIEQQcCBLWruUcAB3IDID99/b5p9wJA2K5DQMb2mVxfUJqrh0KmIatkHwA8YAiwAFBMEAE96oV279hbF7r//ftbQEfI9dDbOBTB+e9gwOw680Ntuu92oZwguEBygvIPwz/USGX/yyadaWbvSNO5E3qRHSKtAJ8MLgjEA5DmX66+/zgD3iCOONDCH+sUxmldVmScDoAuwIsQAXNkHUTAR/BGHH2FRN3xeKGaIBPg9gMl5wHDgmgB8Is4jjjzC1F+AIuNKaufhhx/SNVdfY9xojg8o0t8MMISWBtAzEQCmjCXRLfsicmY1sWLFclt6M9EyrvCJmQDgUbNKQQbOsn3SxEkmyoAvzH3g/IiamWigGv6ZfsAnH7avvvz0I/OXJYq16NFSqYAuYWR+leqK9T4FIkDFNABN7WhoUgllqjHBWCQtPdC8zK9qXL7oU1YesIJabUNMsxYuNUtGv0cGVtTEOA6G5wgcEDYkUo6qK+h1qyyEfNejSMBjijhSCPBz6fzbmM6qIZ5TYzpvaQiidBpoQiOjmFYeDqgsjBw4aFJlqGKVYXLSHoX9jh9D2DpIIAUGcBFIVMjtJ8dLoRBJdM5EEoAufdPI68YTSS1ozOuZUQs1rz5jq07yudDHYC0YzQ7vCAxvMll16tBeLw5+spReWBeFNEQDzz47yExCWPLCp7z5llvMyANFGktjXnp6kPEiwlnFwIToCSDhxURptO122+qRhx9ZpUw7+6yztd/++xmfFv7tPffeY+oqQJamhuQ94dISFcJbZbnKCwzgEDXBkSUqeeXVVywfTDQFcMBNfeedYRo48Bk7L7itACBLYqeDwc42eyPmIG8L6PJ51F9s5FcRHgBGqKoAVKJoa5A57huNGTvGAB6w5byYiPg80mZ4s4DotGnTdf755xqXFnrUFVdcaRMDQIhQAP8Gok9WCUXQBdhZMQBUFH++nzTJlIBgwAUXXGiyXSJ0mm1+9OGHmjl7tgb0728cYn4OwAJutPkB0FF/0Szy/PPOM8AlumU1gZdxcSNSJcrmPPkswIhKD74s4844wadlrGk1xCTHfWDSICJGHMHYcm2ANOdLSgFxCNfBCoSqPh07mGz+rK37kftr5GfDFbBI12uFNMchy0RjxqkFiAFI01rlcgaaZuiyiipF+sDJX8ZiGSVTeTWLeNSqMmgy3JblQRXceS1eUWfiB0CZ6JWcLMkLAkXLixZcyuRzVnSj7Q/MhAxLddJnsA/CHpWHPZYzBtjSubx1jVgZI0rGlEcKBihqubSgNqtw2KfySEjlobBCXoqBUMa8ioT85r9AOx+6StCo0ucP2p9oeZX5MBjwelzKZ9NyZVNKxOqUSTRa+/iGRFJLY1kNHrNUM1emV9k4ck1YO7IqoKBHEZDUVdF7oZReiP3x6QV08MX8HLk9qEyozgAbokF8Br797jsTUKDjRzxx5pln6ZKLL9LDjzyqCRPGWyRHW5hnBw2yF/Cbb8bp1ttuNXMTIjXAiu+R1wWYOCa9yK648koTFSAvRmY5dswYc7YiZ8jyHyBqjwZ80CADeQj1RMn4BDABAESkNQDv7bbfXp+MGGGTBN8jzQEwEbX945ZbdORRR9l1sl+8BI486shVPduI9ovpEmwSAUjOE+EBAg/SCBTkWMLzOcANldWbb7xp/eGYfLp23VrvDBtmy32uecMuXSzdAugyEZBq4c/IUaNMPEL6hSj9h8k/6Kwzz7K867KlS7XBhhsaOKMU3GuvPbV82Qp16NRBX37+hXbaeRd9+uknpv6jcSMeCGefe66eGTjQlG5PPvWkqQQBac4D0AUYieCZrLguhBKkZUhvkFNGfMH5UYTkfiOrxuGNjXMYOHCAdt1td3315Zcm8iC/y0TGxARYL1q00J6HP8oKck2A+5Qj9tfXX46wFjcGZYBpLmepBWMH5Om766QBQF2nJY19zJoyIr3NZfOWhuD3aewP03B8pcqIRy3L/aoIIWTIWk8zn8dlajVSC0SmlicmpQELDLeuPGwErBKlDH/nHLtGhwcrS19Eg04EjFiDfC+90RqStElv6jbhkmYuz8iDAi0aMuMbJMAU08jrGq0tEFDE71WziogxLCimRcvKFQiWyx+NWq81u+Z8Tu58Sul4vbEYaGlf1xhXbbqg58Yt1bRlmSbGgnMdRT/dgtVynHx4u/ZtNXjAI6VId11EukU5Jwo0QJHlJyDGy4pPAUv3Xbp1M+ko0Q8R4G2336bO63W2aAlzlAf/+U9jByBpZWm/8cabWPqB6jKqK9p4A1YUhfCvxYSGttuwB4giOebV11xtLxAvOnlGnKjeffc9i0zJIQIYTmtu6ZxzzrWW55i/kK4AWAFyIlfSCkwULOXZqNoDkkTF5KRRS5GHBTBQZbHM77ZrN3XbpZtFhMhZOS+ukWu9/LLLLRJOJJPmcEYaBJtI8rpMHHjlooDbZJNNLRok1UC3hC223MJypUQNLMVR7BGNE2FTWOTYpAM232ILdeu2i6nFcArjGvkeUTJpiPPOPU/bbLuNTYSMLyovtlkzZ2mvvfcyaTXfY1+kXJBcE9EidQbwSRkgVIAKhWqNa0MdSIqCFQvnhG8FqRfUgOynyOhg8mJyYCLknpCu4fNMogA3aQueGcYMEP+ztuMP2ddAlyW2ywVDAL6r00YcOlc+nzWGAb8zngtNFXIFSwcUC1hEvlZEcv6yZ4/0QSTgVnnQZaIKL8Vki27VxDxwcsWAMH8sL2qWiHmlMwUl0zQzJwUhi4ABX6hkRL8cj8i3MkrnYYctgDotk3WsHjG9mbQgpVhWlmKoCIcUDQUNeIMeCnqo07B59CkaDiro9ZnpTSQaVSC4ukDCSS8gkChk40o01CqbSVmkWxvP6uUJKzVpCSk9CnpctVN0LViu2inEMiF16NC25L1QU7NuGlP+WS/KH3kc8sWkG8jVEhmWNmcESMMwNkwEa1PY4kUjfURz0GFvD/vDDdf/6PtzyD67aeSnn6ks4nj5oqCiRxlBnsMmdCppFkNCGmhSfWFUQ7RrnwNIvY6CDTpWwOdS2O+ynCwmOUS0Vmpqimz5t3kbNPEg+D4ADygDoUTERLuYp/M3BTJaulPLI7JNZRzDcjZobNg2Qm3jHNhyOZe+mZvQ3Nq0yq1HGmblKNICxlaAq9ssGlI06LWCWsjnt5pDKFSmQJgiWlOXYCgYCI7zaWUwMSfFQH43k9XKREavT6rTt4uSTWBL7puOEY7Vo9NRwvEmtvTCAAxvSi5j64Qy9ke/FOt6f19++aU9GPBgS9u/RqCYs+RFWpuNscQjgqiVFcB/+rb3HrtbsTNMtGZhGkt5p0bmtb5fiBaaWoE5OGd5X35HAS0IuPpkQOsALjxbrQJbY0I4PjAOrcuorA7oWoxK5Gx0L/qtQfni806uAnoYTSehivGjYMCliJ/eZE7kiwotls4pX3ApHCDn67Xz4ds/LExp0qKEyX7Lok5el4IatLXyoM86SRgYk9OFQhYOKxItN/YCBjhuX0AuQByRQyGjNPncZKMSWD3SxSSV1duTG/TV3IQs2814NXWSMJohmQk6W+Tz6ti+nZ4bWDK8+Y8QR/ynv5Cl8/u/PwL7HXyYPhj2ZtPC2LneJmx1SP70RXNJEa8M0AxofbIoNuR3UgOrmAhNUa0VxkxkYa3XLD/sIgOctySEg75N7dUtM9x0QD5jvr1+j0W+fA7KVSxJx1+i27xFvZURh/rFsj6ZymllLGvpCL4bDSHgcGnBiqzGz08Yh9YsHaNRM7tBWWfFNNzRYDfAYAjCYAgpHI4qECqXzxeWPxw2VVouk1Ehn1Yu2ah0os7SXql0SvFsXh9Oi+vj6TFrZGnsBSTBTV7ERdAlFUek+/wzeC+UIt2/NNKlck2hiao+jlM/VZbBSIAsX+xKgCCAYg7MgN+yUWmncEN++dc2ojyW11Tai+KAn34HChWtcooWjb+2z7X9PUwDFGC/RXH3c8fCIYxWMuSiV9/g3JKnpSjINm/+POvusSb90Pg8BTRoghTyis5pOMtRACR/S063KG75d2MAb5h8/J8dHe9+wOH69L03fvHUWrqk6gqKYuRoSRk4fFhLGWDuQoqgielQzGoabarJIcwi5iYKGkhrVDOT+JKwKLa1cYAX9gEpDMA0YADv5IIprmHdiGVjPElk6+SLq6Io2Lz274YE4Jw1ShkTQ2OyoG/mZJV1SRVRr0W1lVHsHr1mwlNl7dgBXSevG6GLRCCiULhS3mBUbj8SYTfhqlyFtNKkFpL11sstmU6qIZXTiJkJDZtcb3lnNoQkhPXGZSZFQ4ohn9N6nTrqxWf7qX27kiJtnYBuUVXFi8b/F5enxf+HLgWZHi4vBbAjjzxKzz032Li7q38X2hIvIAwDim4UWuDHvvbqq9aWmgf7p21ZmFUBSX5ePB4/41zgjE6cNElP9O27CgRYChd7OvHQUCwClCiIUeyjqLd6Lzdn9eloyhEZHHvMseZXWwQVjuXYAkKZcdRcHKOoRS8C+OpKr+J4FN/64jk8O3iwiUEo7LFf9lH8PtxY2CE/3Vb/efH6i2mCq6+5RrvtuqsZpbM/Ns6b/Otmm29uggXOlS4fr7/+mt586y373M8B5urnTFGOgufnn3+m6upWRm87+aSTLLcHgwIONWyRn44JL6b5r1oOMmcsBih2g54ZtOqZKY7d2k5Ya/P5u+/rrcmTvmuSg3M+/+r9i2lhdZjI0mMFK8fasQi0xKUGo6ta+1jAWmQ2NLmDOeaGzrbq/vOPfMHMyYv+jasKcxYNO/tFOkwkTTqCPC+teOiDxh/oaYCdk5d1RAlWgAO5KWDlpdnLM0rlC4qgSCNvi1GP1yM/0S+CiSapc9APo4HeadDGQpLH7xjhmNIMQUhO2WRcymeUTiWtrXom59KPy9P6dkHcxCRMIWYWxLnyrSbQ5bybN6/S+eecap1Q1nQriSPWcKSoqkN252XBD5dIlpcOiSxASVNDqvqwA+jcAC8WYIUR8GS/J3XNNVdbtHPDjTfoqaee1uQffrCWMPBC58yZqzfffMOUV9Cb4Ojefscd2qIpb4hvLXQuDDzuvfc+88Tl+LNnzzIl1YzpM4yN0KZtGx191NHGleUzVMsBFs7hqSefMo4wPdSuve5aA2qq9yiNaIczf/48uzZI/lT2YSSwLOP/YVMwicA1veHGm/TuO+8YL7ZNmxotXrzEolZEGitWrLQHEyEFnrZMNgccsJ8uvPAiAx54rYgrqqtbaurUH42CVaTdUf1//733NfCZgSZY4N9EqVwLLYJeeWWo0dw4Z86FP6jDiPKhebFKoEUSlDLYInShICKljRHj9kDvB1RXW2eFM8YFJgIrDZgJxWIa++EeIH0+7/zzrG8ZwgiYKch7T+neXQ319UZxM57wRx/ZvYaJwTjz/3y/vKxMd9x5h2bMmGnnw8oHpy1k2T0uu8zOC8ohY1va/vdGoAS6a3jPebEoTEFPgqu5cMECAzz6ah1y6KGmaoLvSjPJf9x8s/750EMGqMhhiWxp8bJw0SIDLlyfWHKyvKYwc1r3U/XVqJEGiDNmzTQKWSIRN6ECUR3gRDGMLgVY0JFKQGFUbIiI6IKUBdEGQMXfADwtbgBVzqOqWTNrgwNdinMiugbE+BzL7+7dTzED8WL3BKJS6E9ExhwbGhZAw3dYcjPb044d0ILvCrhA23rzrTcN1BCHEAUgzoCOBYcXEQnXC3cY3jHnBljDb8akG/rX7nvsYYY3gCvpEnjLgB/gDI8WoOLv4cM/1l133W1R94wZ07XXXnubYOXzz78w3i4THnQtRBCA45ZbbmFAj3cDkwlRPoIVuL5wbmfMnKGDDzrY1G0o3rbZZmv7fFGGzApmn7330QknnmARNVE6586zAAuC8+UzpCSYbI4++iibkKGfMV6tW7XW3HlzjSdMWyCM27kvpe1/bwRKoLuG95xlJqo0QIqoqn27drbchM8JgNE0kI6nE8ZP0M0336Qn+vUzqSoAh0KKyJKojVwp5H/ADY4svN2jjzpK06fP0IqVKwzkaG8DgLMPImhykO+9/74B30033mhLY6JsAAFKGC1oiDyJtAAQgABwgkcMsBFdwZUl7UG0jiACRRg5WyJaQB0whMsKyAFMAAnL/Cf6PqG9997LuuoS0e61516OKuy8c02lxec++fQT7bbrbhZRs9zmPIjO+TzgynXSWYHGlqjUaGD51ptvau68ebYPokkEFcuWLdfHH39k/0bgAXBC7WIFQZTMfujSixSY9joAMeNJpI+IA2oQKwT4xSjEUPmRi2UVQHcM/CbuveceA10mFH6HEo0ImetHQUYemEidv5nUOD9+zipg//32t7ZJTDLcW/ZPRM054mvBKoFxBfzJAzNJMfnA6QXg6YX3zrB3DJhRuyF2KW3/eyNQAt01vOeouogiAUH6YyF2oOUNpi+Q4Hnp/3HLP3TPPXfrhhtvVN/Hn9All1xs0VtFZYVSyZSqmlVp/oL5jvhh/nzLQyLphbSPOAGwRLm06aabWbTKyw/AAop8lhYzsXhcK5avsOivsrLClu0ANwqqXr16apddulm6Y+y4cXa+AADLdQAKtRxgTZRW7EjMJELrIPZHJI9CC5kwhjm4KeETgas+0enkKZNN7EGUDqgzMXQ/5RR99vnnpsICdG+++RbV1LS26I7ecT3vv9+8JwB6Ov+OHPmVSZgBLPK0/D/RPH8DdABR//5Pm1EP4o4Rn4xQ91O6r4p0MbJBqUa0ibT4mKOPtmX8ep3Xs2h++owZds2oi5o3b2GRLukBQB1VGxMB6jmOg2Pc7rvtbtJcCmTc4/POQ7b8uo0pkl9SEIwd2z333KtHHnnYQJhJBVAFdFH7AezYZiK24Od0dOae0oeOiYzC23XXX6ddu+1qQI/3A8Y5GAhxf0rb/84IlEB3DefaMx4AACAASURBVO81USB5WiIrluNErzR/ZLlelL2yvKTfE85jvJQoqr784gt13WYbM8NBgQVQsQ/yeuT6Lr7kEovQeGnxXiDqAth5sXnx2T75ZIT5KQCCADHLX45JpIa6jIgQoKFwRE6ZCBjFFhtRK/skh0jBhwaNH77/oYEU0SDHAlCJ6JC6Yk4DeAIMFLiIANnfhx99pNatWlmTxEw6rYMOPtgi9n/+80HdecedNtGwXCaiZCn/xhtv2oTBMVHZvfTiixo77hudccbpNgakaTAGIndLZ19a0BPRAlhE4Pycv9kH6Ql6xW29TVc7FrlX8qpMKqwSKH6QQiA9wGRSPCbHwJOX4seDfXqrZXW1mdnsuMOOjrtbWZm1e8dLg43vcu3wcFHHcb85B2S/xbEEZJlQAHNWO9vvsIONEekTJkCUi+R/UbI1b9Fcjz36mE2mXCvPDH8zyTJpoR4knfFbWStr+OiWPvYfNgIl0F2LG7J6ZX4tvmYf/T3fte8bCafYze/nj47xiuMK1nuNmxiSXih2ICbiXZfbz1fsixVy58i/xF4oMh9+7fwYZyLnn7I/fvq9X7ofv8RqWP37P2Vl/No5FX/vrARuttQCK4rS9r85AiXQ/T903ynmkVs8lXzsGvbeAkCIMImqidBK27obAfLSFEHXtqvvujuj0p7/ihEoge5fMeqlY5ZGoDQC/7MjUALdtbj1LMWxLiTHWfRjRUkGh5fiGLlVpIRU96EkUf3m8yx1Uaf9p24sx1luw2+lsk6R6ZfUav/uGshRM0Z/VVWevDU5bPLTJC0o+JG3Lbby+TPGH7UfTBI6F6+tt8MffX7Lly3T/AULrFD6a+mW33tsOpMwzr/FRY2UEu8JY/ZTVeHPnRcpIIq9UPaKSsE1OX+OQ+0DKuPChYvsnVyT463JvtfmMyXQXcPRgsoFU4FCDzzbO+643WSgJ55wgjER6JhAcWaLLbY0LivFI4phFKkoxlBs+U/doDVRHOKhp3gExem3PIx0iiBfCavgr9hgZcBXhsJH/pg0y8EHHWSFqz9rQ7SCEAYGBNS3v3KDFz1z1ix9+MEH63wCOOzQQ9X9tFNNybi224IFC4wOOHTo0DVyfYOBQgESgcza5MYB6ksuvVQXXXiBBj7zjPr17aeq5lVre7q/+/Ml0F3DIeRFdqrow/X228M0fPhHqqiotKgGWhgtcaiwH3XUkUY9wrwa1dNBBx2ojTb6mx54oLceeuifFg3AZYVCxIwN/5ecKp+nywCgh7j9gP33NwYC0RLc2qIPAraCvR/o3SRo6G5MBnqrYQwOv/eHyZPN76G8vEzZbM64weRr2RcNCa+97jqbADhv1FzwTR959BF9+smnOrV7d303fryJIRBuEDGiBDv//AuM2QCtioklm8nq5ltuNj4srAH2VeycAXuBa95mm21V3bKlXnn1VZM7A0AAIj7AsBe4JgAKoIQudvJJJ2voK0ONgcHLR+W/saFRLw0ZYjJeGAaAOhHbYYcdqoceflgtmrewMYalAIeaKIYVBtcK6MIsIYpnxXH66adp+IhPdNyxxxr1bsL48ca3JaJnouC8t95ma/W4tIfR+AYMGKhdu+1iLymUMKJGmCnrb7CBvv56tPXJwzMDlgPjBTMBXjNjxLnARIGzu2jhIrVq3cpoc0xmb7zxhnUKwbgeZR8G9fB7mZwxXk8mUzrggP31wvMvmDcxzBPy9Ox3xsyZNhZ8lvswY/p0XXnVVcYiobUSVL2iZy/dLfB3PmD//Yy7jZKRZwkq3tQff9RXX31pDVZhnLA6eezxx7Rs6TLz3L3pJufewLzYY889HMHIW2+q/9MDtMvOOxnvu2/fx02NyHevu/Y6nX3O2SZ+Wa9TJ/V64AGjOeLhzJjwfAwa9KxuuOF69enzoLWKmj5jup4Z+IypJLn3jAHUPcaHffK8wQ6C5170ikbIAi0PmuP999+nnXfupm+/GWd8b54pPs+7xPMD+2afffbWBx98aIKU555/Ts0qKu25Aay//OJLHXzIIaYEhWtP1MyzV2z0inx/8ODn7N2hOM0zxSr22GOPNY7979lKoLuGo0fkytIVWhEbDwYm4BRFiKQGD35WLVtW2wvOQwqQ8HsaI3p9PlVVNbcOwgARCjUEBIAWDyYAzAtK+5+zzzpLZ59zjineisqyLht1Ub8n+hmA0g1h0002tZQGDwSqKyhUvFg77bijnnv+eXNKOurIowzQaO5I48jGGM74KUuLzJ0zx66FaJaHlT9E8EQbRLzt27W33mfQ0niAUVgZ3ezYY51Ghub/kNNWW3U1gIGmVmROFEUF6UxGG/9tY40aNXJVt1+6JoQjYc2dM9eEGy++8IIOOuRgDf94uPFlX3/jdf3zwQfVu08fbb75Znr//Q+MWcGExphS+QfMMK0JhoL2MjNRffjRh9pk401MgICKDQAFdDkeURFy5QULmIjKteeee2j27DkG3lC8SEnQXgcgY7x5sTGKBwiI2FGawW/eeJONNebrMUaZi8Xi2myzTQ0MEUHwogO+3G/GD34xnNwePS7VccccpzfefMPUc0w0e+yxu50bghYEM4wXExzyaMAA8/jttqX/3UTjXvM7Uj48K1Dk+C7XTA82+L1Q/rAuZHIhncI5ME5MqByDfnFTJk+x75L6QBHZvkNHPfzQQzYBMunyPQB699120/ffT9J2222vkV+N1J5776k3Xn/TrgMBCPJ3Agz+/cgjj2r9zp21fMUKmxCJVg875FD1HzjAxhPKYO8+D9hzCH2Sd4S0G/eTieOfDz+krlti8FTQyaecYoDHhHDxRRfptKaWSowXPO9jjj3WnjMk1gAz9wyTe66VazjppJNNMMP3+Q73hHsJ8MIPRyVKQMF48CwxQTChYHTP6rVHj8v0dP+nzCMZg3q6oXCtJ5xwohnvn3TSiXriCae5KCrPolHVGkLH/+9jJdBdw5HrcVkPe9mJturr6jTp++8tYoWLSweDIsG+V8+euv/+nmrfsYOWLlli0SeRxb777avXXn3NHgZUZDwQADd8TWbaoloMuhdRBtETen6Agk4EKLR48ZjpETEQQUycOEE33nCjNXYEdLfbdjsNeXmI7bNDxw66+KKLTWXGg1VsU07nCyJCojxA+LXXX9MhBzvdJBBIPPnUU7q8Rw/jD/OQ7bTzTrri71cYSJMD43MAFuCHEAAwxxei2OmBF4vfEbkEAkEdf/xxdnxeSsaACWK9jp1MUMF5Ag6AD6ANe4IxW1lba+IHVhZETIAO1w23mcmJF5eJgvNo3bqVecaOHTtOAwb0t7EjoqRDAoZDTIo77rSjKekAUACSPCD/j3waIOLlQzkHOCPPZZLBu4IIn24HnBsrEKKrbt12NQYC54HAAwBkZXHRhRfp1NNONb41aj06FQOM0MR4gZk0iPqnTpmiTTbdRIcefKj6PNjHQBfFIc8PETXXyGoKEcaiRYuN1wuwAjAmSX7kEfkDAQMHonwEGEzcKOyYRPk5QMQGyKAYRNzB6oZx5DwARZSKnB8bIhDGietm7JisidD3P+AAuzY8PehOzQSPuIbnZvToURYJYrT0+OOPWZNGmrTCV+bZ5plGaHLGGWfa+HF9PBscm7ZNgB+TFgEH3U8uuuhiA0yi5NGjRmnPPfZQ5/XXt350fI7JCO+L0087zUCXyZEVJSu8V197zaJRzIhQbrKigp/NM0mQNOSll2w1yHkhlKEp7OOPPW6RuZkRjRljHh19n+hrKUPuNQDPBMq5km/m/WFfa+Lk92uQUgLdXxuhpt+zzOHh5qFi+UmOF0DgIUWwwEPEUpzl00PM4lt1tVmR3C9LVR4StsHPPWfiCUQIgCcRL14Cd9x5p5ndkMYAOHigINVTlMIGkuVp0R6Q5frUH6fag8LnATX+ZolLdMZkwEsI+Z5z5fe8qBt16WLLNl4uQJfC2RtvvqmDDjzQXkCWYS8PHWptg4heibQAAcCXCIsIYq+99zbHJdIRO+y4g5YuXWadfoloDjr4IHvgeWgRBxStEVm6McEAUOyXsWMiQZHF2JFi4WFmPAEXQBCF3yUXX2IvOS8rggUAkzFjQuradStrB8TKguiYZToGOFwf0Rjn66gIm2nTTTY2wAPwSeMAXoAj4EshlPHiHJkomEAROHBP8JU49JBDNfi5wRo4YIDuu/9+G4Pa2pXm8cDLyPmx9D/xhBNtKf7VqFHWUPS6q6/RwEHP2FgACEcfc4xJsRHQIO/ucemldt033nST/T9RLqALyAAWTCp19XUKh8JqqG/QMcccbS1n+AziHJvE9t3Xonsifu4R47HRRl0samYD4BhLoj2eM54fPs9qh8iYCJ6NiY9x4flmKc/YcR9JPQDI62+wvh595FF79gF0JisCiMOPOFwU0Ji4WFEceNBB6te3r84591w7p+OOO9Y8MQA17iv3momWffCMIxLiPaD2wfKd+3B/z/v19eivTVa++x67W9BA2oB2VdwT7g+AzqTMagkaHu8mqzTuN4EJkzGT3Sknn6J333vX3ou7777LGpsOe+cdXXj+BXr4kYdtAuIZtF59G25ogQ2BBMB8wQXnm9ES50w6gWasL7704u+OchnvEuiuIehCzuehAMSIPrlZPODnnX+Bxn/3nd0MgIEXBuDjhXhl6FCdfMrJevnloWYxiHUj7bBpxw4o4aXAC8LykGjmpBNPsqUyDwzRAQ8jx2XZxEvDxovCSwRIMBvzAAMgAPO555xjJitEN4BPn959LFdHNHUN+0qnbenJQ3XwwQcpkUhaRMeEcN2119oSkwiIaJtlJ9/j93gVsBEtkTPkhQWQlixdqpkzZtg18GJ022UXTZ02Tb0feMCiZq6PqK24YX7T+4Feqm5VbS5k5KMBQkCQCYpzJg/LBEOOGMUcLwTgQaTDUo8J7O1hb1v0hocuUTJAwveR9+7SbRdrGMk5XnX1VRo39htbmVx19ZW2XATYSf3wgrFxvUQzACcTFcCLuRETExMeqxKA4rbbb7fJCPUY94rJhrw594rJkXvBRAJY4cNx2mmn6q23WPLeYmPGGDNBk9pp1769nSPPE+AJSDAJksp56aUXbWwAZFICFDcBNSYr8o1Dhrxkrm2ku2rranXbrbfZz2+5+WZLY3H+pIXYWMZ3P7W75fZ5llhlFZuHMgnyMwPd2bMNdAF6bBS5Fp4RzpccObUIzolnv2OnjvZc8Zyz2mKcAUMmOkCPieXp/v3VsmULPfroY1YX4PwvuvBCTZs+3c6BDtSAdpH1c9VVV6pnz14WHDCerFho4sm7g+nT9GnTzBrzgV4PWJqCyZyAgsmX94RnEUUkkTa+Hvh7UAMBMHnemQCYYFmBkeogqud8i+8q95ufsVpkRUUaj7EpGiZxrAf79NG9992rNm3ariFi/PLHSqC7lkNItMANXJ2CwwPMC/JrG9/lQV3dL3Z1/9effp+bz0Z0tPrG8haQLW6re/v+0jmkM2kzM/3pvn7u8+T4AAlyoiz5Vt9YWrL9nOdt8XO8TEQeRFmAw+obxQhAvEhJ41r+naH6T6+1uC/Og3tQ9MQl/fFLbIGiyozlIlEn0uXDDjv8/3NevMiAf/G8iC7Lyst+7ZZavpw86ZpuKzlO1b8q5r9075gMipPdz+2ba8pkMwoFnQkxlUya89wvmaozPlzbz903olXuNaC/OrXxp2PPyoiJkUiYyJrVEZPYT7eiSf5Pf/5TRSL5YPwyfomeyHP49ya3uQEDB1o0zErj1zbu5eo0wd+qBuV9JcD6o7cS6P7RI/p/YH+kFVgWk8YgilvbjeUkuV+W3n8mR/bXzpOl8+ivv9bll/VQsAmsfu07/wu/h1/NMp4JaU14toDn4489psOPOELUCNbVxsT64osvaOTIUZafJkXxW6iM6+r8fut+S6D7W0eu9L3SCJRGoDQCv2EESqD7GwZtTb/CsoaiEbnCf7esJ29LnpAo47cqh1jSsZ9/l+ZgucTyngLGrynOyAOOH/+d5RQ5J5a7bFDHWKKyXGVpzJKef8OI4NgsP3/rxvlzjozDX63m+q3XUPpeaQR+bQRKoPtrI/Q7fg9QQVu67757/y2hGroS5uQUIH7rchweI/spVqSpJj/5JMyGc4yKxZKQ4hZ5wmIR6ZcujVzyXXfdqX79ntQJJxxvVXEoUgF/QO3atbWiDtQyrg/RAdSqfffdx6hyv8WmcM6cOcbq2Gfvva0o03/AAJWtlrP+Hbeg9NXSCPzHjUAJdNfwlhDZUcGdN2+u8V+Xr1iuAf37a/Mtt9Dhhx1ulV0KahQfKB4RrRFVwlLYtVs383KlSg7dBa7lVl27GncQlRhkbBgA++23vzp0aGcgNmv2LOMQ0sIH6g450q237qp0OqPvf/hehx5yiHr37mNn37nzetZ5gu4O++27r3baaUdjJkABA4Sh2Xz66Wc6/PDDjD7DebBvol34quRgYRpAv6KiC0Vrv/321THHHGttiABrwPbJJ5+ya+Saxk+YYNQoqF4LFy4wNgETDNfPWMEQgFXB8SiU0aMs3hgTJuTTp0/TlClTrZp95OGHa+SoUbqVav511xn9B9EH1WcKcX+1lHYNH4/Sx0ojsMYjUALdNRwqFEcAGGDA8pyEPukDijN3wCG87z5bikNfguIFiAI+mI1AJ4MPut3222nB/AUGJCiO7rn7bqNIIYyAEgU1iu9DMYJzSiUacvrOu+yiiRMmGNmcajnUqZ122tmquYggpv043czBMUqHvA+ZHMoL5wFtBgrZx8OH65STTzbAhSNJJAyFDAI6EeuHH3xo9LMzzjzDyOdQ3kKhoO688y4DQcB077320iOPPmrAyLFRnPXs1dPoVRQ94EwyLlSda9q0Uayx0ahuTD6AN73fKiorTZ330UcfOobomYxVpOGfXnHF3/Xww49o++2304gRnxh9CCpTaSuNwP+lESiB7hreTcARSSZRJ5SoV199xQjTtMVBwoiyCy05KirI61CtADO+Q8txuLwAIaC02aabatHixQa4cDWJdFHHwInFGwFQzOdyxsn86quRxhWlVfXVV12lhoZGDX72WQWCQVPPHHTQwVZ1hrD+449TV/VMQyzBOfw/9s4Cuqrj6+KHhATXAH+c4NJCgeJa3IM7FCguxUoLhaJFirsWL+7u7u4Q3DUQ3Anwrd+hj49SwcJLIGfWyorde2funvv2nDl3Zu8JE/6QuHHjvdjV5FVcNROoi8ic/Ck/x4geXTJkyKgOthRSEayPJXqlLbSL33nDTZqBcxlQIFn0B9zd3KV1m9aKA+t1WX9LpMsx6CKwVIvlRVGiRpXSJUtJ/ASeki5deh1owAQMWPzOQnlWTLCGknWrrMlkJ5MVQ+BzQsBI9y17k4XbRIZsjSS6RauACBIiYk3qgoUL1PcKomIvOgutIV3WM7K4min7+g3r5dnTZ7omkmuxGYFIkCiQHTb9+vbVRf4snif6ZVE+pMfOJ9ZIZsueTa76XNXol4XsRJ8shP995Egp7uUl5EbZ0cOWVzZvsLlg2IgRkjF9eo1sycVCbhAd98P5c+fO1ZdftIMlXhQW+LNBgWiXQWT0mNEydcpUJVLui4iYpULkkNE5IJrHPodBwBGlE/VzfdaAsri9aDEviRQpooweNVrixIsjadOk1cXtHI+oC2SNiAuL+9n5U7NmLSlZooRuOEBJio0nVgyBzwEBI9237MVNmzYqEfCSCTKEeK9f99XcKeaDe3bv0S3A/fr1FU/P+NK0aRM1RyxQoKBGmUyx2dPONk9eZJFiYGcZL56InMmbogHLFluEYMjPQpzB3YLL4EGD9TwiXlZCOARS2CbLLqQ7d+9IpYoVNeqEFBGmcWwLRmClQ4eO6sdG1MhOKCTu2H4aTJ7r7ji29OJUy7ZICgRPvnnXzp26h33osGGabyUqJqLGOJJdV6xWIEVAjpfcMKQOcePomyhRYnVHRmgGcoVYwY7oGyKOEiWqZMmS+cVuojZt9NocR857wMABeny2LFll/oIFGkGzTtOKIfA5IGCk+w69yHT88eNHShiQKNNnXpg5drzwYoqfKY4lWfwO2fDlWE4FsfAz238dheO4JkulHDuRkM4LGTKEEi2F+jmHJVzjx4+T3bv36LIt9Ai2bN6sO5Ko17HLibYiROIQen51Zw6RL8eyWuL1NlMX586aNfulVsHrO6euXvVRo8xXl6g5rvM6pNQD6bOLipd1r9bnaBNY8jOD0as4vortO3SVHWoIBFoEjHQDbdf8d8NIAaBShbYtqlZZMv99O+aH3hovuXiZ96Y1vR9aj51vCAQlBIx0g1Jv270aAoZAgCNgpBvgXWANMAQMgaCEgJFuUOptu1dDwBAIcASMdAO8C6wBhoAhEJQQMNINSr1t92oIGAIBjoCRboB3gTXAEDAEghICRrpBqbftXg0BQyDAETDSDfAusAYYAoZAUELASDco9bbdqyFgCAQ4Aka6Ad4F1gBDwBAISggY6Qal3rZ7NQQMgQBHwEg3wLvAGmAIGAJBCQEj3aDU23avhoAhEOAIGOkGeBdYAwwBQyAoIWCkG5R62+7VEDAEAhwBI90A7wJrgCFgCAQlBIx037K3MYS8fPmSHo1bAh5lFy9e1O8hQoR4y6u83WHY5WDx7hnP8x9PwDgSnzRcGPy77rdr4cc5CpeIM6dPS/gIEdTR4r+Kw30CofVr166pQzOOGv9Vzp07J+7u7nqso+CIAZa4c2Cr9Lb9efHSJXELHlz7wBnF4aChz4avrzpMW/k0ETDSfct+mzFjptSuXUttdvigYfCIbXiHjh3UZNE/y7Jly9TjDKvzfyqQDJ5qXbt19fe6/fM+3vVa+MBhRtm9R3cpWbLUf56+bft2WbtmjRQrVkyNP7GE/y+ihljz588vdevWfWnASQUQLVhiPY9pJpb1X3755RubjpHm/6JHl+bNmr3xWP84YPmyZXLu/HmJGzeuDB06TGbOnOEfl7VrBAACRrpvCTpmkgMGDJAFCxZIjRo1lHiJnPr26SOXLl+W6dOmS8WKFSTnN9+okePBAwfku+++k+TJk0mf3n3kmq+vfkAfP3kiffv2lbRp06rNOJEXBVvzKZMnS+EiRcQzfnxZumSJksTmzZvVMy1rlqwy4vcR4hHFQ8qXKy/Va9SQwYMGaZQGOZcvX0EKFykswURk4sSJ4uHh8cL+fcIfUqZMWXUZxi0Yk0fKtm3b5Ntvq8qwocMkQ8aMgvHmo0ePpW69ehI5UiR1IR4yZIhEjxFD6tapLUuWLJWrV6/K5cuX1XQT7zXuI3z48OpkjHsx5pFY02OdPn/+Avn666+1bfieYaK5YtUKuXTxkppZ3rx5U1atWqXOyHxhCQR5Dh8+XJYuWSz37j9QA8/s2bJJlapVZdy4cXLv/j0pXKiwugNDnvRF9+7dpU+fPpIxY0Z1DsYgc/ny5TJ9xgwpX7asFC1WTO+3Z48e0r5DBxkzZozEjRdPBg0cKClTplTCrVixotSrX18GDxqohIaH3ejRYyRnzhySO1cuWb12jTosz50zRypWqqT1XrxwQb5KnVp96U7ieHzihLpDQ9i0yeEHx9/w0bt754707NlLgrkEkyhRPCRzpiyyZesWqVe3ngwZOkQHD35fsniJVK9eXTJkyKBGpFyXNnL/PAsYj/I3SH/Q4EGya+cuxQIH6hnTp4vPtWsSNkwYady4sRAoLF+xXIoVLaLPwJtmAm/5UbDDPhABI923BHDs2LHqpNuuXTvp2bOnOtceP35c7df5cKRPn14NIrEUh2hcXV2ElETmzJlk2rTpapXOlHDr1q3i4RFZdu7cpdfjA8+HqFChQkpS+/cfUGffVatXS8mSxaVZs+bStGlTtTtnKuzj4yOFCxeRLVs2S6VKFaVvX+rOIKtWr5IVK1ZI4kSJ1HHX2/uwXqdX716SK1cuWb5suZLM4SOH9bypU6fJokWLlJgbNGig7cbpd/z48RImbFj5oXlzwXxy7bp10qjR9zJjxgzxiBxZSbdgwQJy4cJFOXLkiMSNG0eyZMmqZFarZk356U8r9Xnz5qmppkgwuXfvnqRJm0aOHDmqBFW5ciUZPHiIeHkVk6fPnsuA/v2VvHEFxtIdMscCvkiRIjoYUX+nTh0ladKk6qCMrT2YLFy4SLp16yoNGzZUA03wr16tmhLu11+nlRUrV8mK5cvV0Rgn5j69e0vHTp1k4MCBet8cX6pUKdm4caPU/K6mDB8xXOrXry+/tP1FLekXL1osNWpUl8mTp+gACkadO3dW3DDlzJgxg5w8eVK8vb015cQX5M9gQRu3bNkiGzZs0EGGZ4a20wfr169Xu3kG8R07dmhbeA54xnLkyC47duyUUqVKy4gRw3UgI/VBGmXnzp1Srlw5rb9subIycMBAwe153br12ue4VNOHDGbff/+9DBkyWL75Jpc8ePBAB1AGYisBj4CR7lv2AdNXLMqJUBMkTChNmzTRaCNVqlQyZcoUJdXTp09rFLxm9WrxvX5dHj16pLbnPPBEqxA1ZJQwYQK5ceOmlCldWkkKQiNa48NC9MyHcsKECVK8RHFZtnSZpjGIBiH3ZMmSybFjx5SgiPimTJ4imTJn0gEAYuFDumvXLm0HZMOHf+++vRpJESEzOBQvXlyPIWLjfmrVqiWjRo9SEgofLrySO4QA4UGsVapUlfXr12k6Y/WqNXL27BkdQLjvUKFDSedfO0vfPn3F76mfuv6GCx9OieLa1Wvqghw2bFiJGCmSPLh/X6NirNpLlCgh5KbBrVevXupYDDaDBg3S6T/W7ER29erVU0t42gZODEyUWbNmyahRo6R379468HEvLVq0kGu+1+Sw92G9T3Dq17ev5M2XT7Zv3679RTTduPH3cuLEScV87ty5ar5Zs2YtGTnyd8mQMYNs3rRZ1q5dqxGkm5ubXodInFwqbszg6uLqIlGjRNU+/+abbzQXTJTOcfRB1apVJV++fDJn9mx9DvsbbwAAIABJREFUXsqWKycZ0qWTWnVqS/p06ZXAhw4d+pJ0iZAXLlwoOXPm1EG4YqWKOgA983sm1WpUlzBhQsue3XukSNEi0qN7D0mYMKHEjBlTunbtKpkzZ5Yc2bMLKZfJkydr33MdBuHr168r0fMMOVym3/KRt8M+EgJGum8JLFEKHyo+vBSm2pBi/nz5Zdq0adKwUUM5dfKU3L17V7Zt3SrFS5RQEmF6efnKZdm5Y6d+eEknENVwHB9WornVq1ZL/Qb1pUP7DrJu/Vrx9EwgixcvUqIkDUDkxLEQFUQeMUIEmTtvnv7tRd2NxPvQIY10EidOrMcwNT569JgsWrRYRo8epZESURDTU6I5ItPWrVtrlMvfiHB3796t9wZx5s6bW/Lnza9RYLZs2fR7jx49ZOnSpXLi5ElJkyaN3LxxQ6ZNny758+WTKB5R5Lfuv8mPLVpIt99+UzJYt3adRI7iIcmSJhXX4K6yauUqJQSIHqLlJSCpkNWrVysxMEMYOGCA9OjZUzEC844dO2okyAAAQUJ4lKlTpkrPXj01KoZIZ86cqdEv5ejRo1K/fj05dOiQfP99Y42QaT9t69qtm9SsWVOjXTCgDefPn9cBFWIqW7asEj+E2L59ex3s7ty+Lb1699bUDBEqx+3Yvl0ie3go6ZIGYmAZNXKkxPP0lPPnzss3ub7R4yC++PHja9rmqo+PDjrgDT7MdH7r3l3q1akrVb+tIgsXLpYffmiuM4IECeLL2XNn9Zk6fPiwDpjbd2zX9owaOUqyZMki+/bv0yifdpGmmDtvrhK1Iz3x4P4DCe4WXPr27yvTp06X+/fvK65WAhYBI923xB9CILLjw03hZRZRGNNgpoVMJVOlTCVexb10Chondmx5+OiREiWkST6N6IfCS7KwYcPIiBG/yxdffCEPHz7SqGr79m0aoUCORHVETEQ3/Qf015wskRlTRMcHnw8bxEHdSZMlkxHDh+s0nUIkPHXqVE1LQD716tcTPoRMk8uXLy9VKlfW9vFWnP/NnjVbSY1CPpIp/d69e5SUsmbNKqdOndJ7Zbp8xcdHIkWMqB/w4K6u0qVrV43wIEgiT4h18qRJwht+Ijrq4PvKlSs1yk711VdSsUIFcXFx0Yh58ODBSlpLliyRMWPHysQJE6Rxk8ayYf0GiRUrluZIIVZIjAiPwrScCB2CIWXTu08f6diho2TNkkV27NyhswUGIHBj2k9kD25gTxQPvpEiRZSePXvLoEEDFRMGgFatWml/rVmzRmLEiKF/Y+BjwOGLe+MZYCbCizsIG3yIgLlmnTq1pVWrn7W/IeRly5dLgvjxdbDmf64uwRU/BtXWbVrLlctXdDbQu3cvGTt2nBw4cEBTFDw3pAyItAvkLyB58ubRQYW0x/ETJ+TXTp30/nkOIXIGaO6LQQis06VPL/PmztXUArnuYsW8ZMyY0Tp40VdWAg4BI11/wv6673WJ7PFimdOdO7clTOiwOgWl3L5zW548eiweUaLo77xEYjrNB+rVwvT1v/JunMeH2/HyzXHudV9fjbochZdrkCvTWl62USBYpve81KE8e/ZUnj599rc2OK5BioFo3EHi/wQT7XV3c5NwfxL9Px3DNfiQc7+vFr8nfpoKiB49+r/2AIQCsUHO/1QYHCikB14vvr7XNXf+b4W2RwgfXoK/1geO499U979dd9bMmbJo8WJ9eQj5Q3KRIr7A/Mnjx3Lm7FmdoUDCkDqzkleX/b36DBCZgl+0aNFenP/ksbi4uL58Icb937p1Uzw8XjxXrxf+zzsA6jGi/ddHwen/MNJ1OuQfv8Kjx47qSxbe5PMSx4rzEDh75oz0HzBAXx5+W62aZMmc+S+VM3CSeydqJe9tJeghYKQb9Prc7tgQMAQCEAEj3QAE36o2BAyBoIeAkW7Q63O7Y0PAEAhABIx0AxB8q9oQMASCHgJGukGvz+2ODQFDIAARMNINQPCtakPAEAh6CBjp+nOfsySIHV3sQvq3wqJ51lAiUhLYi0oKSjBdU/vw4UOJHTv2OzWZbc2so2Wt6IcUtu1u3rxJF/qzgYSCKhmbHtgwwQ4tdgmyWYGt2WxOYEMHa13ZgMKOtBc79XJ+csIvrNVlMwi79lhnzWYYcOAroAoaHGw9B3eed7Bml6KJ6ry5R4x034zRWx+B+EmHDh0kWtRoKjTzb4WdRLdu35apU6b8beE/egRvenDZ0vv6xorX63rTddj8wKaD1787rvPs+TNxCeaiHyy286JuduHCBd027CgOjdd/uk9HG1esXCFhQodRfYDXy7+dz4D06oYHdmmxZRkyhWjZrZUy5Zfyyy9tVYuB7cts4wWTZs2byZrVL3aT1fzuO3n2/LnqX4wZO0aCuwZXYRx2n31KBe0Jthqz7bxE8eJSpEhRFeHJkCG9Dt4OrMCT39/0bPjHvbNDE8xRn3v48IFKnSLEw8adp7TpXzad+Efdn/o1jHT9sQcRpOGrYIGCMmz4sH+88qWLF6XR999rBMaWVGQE2VaKlB8frj179ohXMS/J+U1O3R6KpB8kgZ4Ax7LDiN1M7MEPHz6cqnihR4CEX+lSpZWwDxw8IMOHj5D/RYumW0QRUOF4tu0SgaOfgC4wH1AW6KOFwBbWePHiSenSpfU4oka0W/kQIfYD0Z07e07FddAnmDRxomTJmlW38c6YOVMyZcwo9+7e1R1XED47sTJlyiyxY8fS3WhEahcvXZSnfs/kp59ayNKly2THju0SPXpMVT1DWJxZAlt9iaJQ/8qRI4di+NNPP0niRImldp3aqkOActjuPXu0rWyLBRswiRgholSrXk3bD8mjroYoUPHiXpIgQULVvti2dZt0+62bP/a6cy4FLoOHDJav034tN2/dUhlHRIGQsWQ7OlvG0XQg4kQwiP76mIUt5ggNIeOJahx6GWxD7ta1m4r7Iy5E31j5OwJGuv78VKB5gL7u6FGj/vHKc+fOUVlHCI8oDRWotWvWqlziipUrpWjRYkpoI0eN1KkkuqhlypSRDRs36D59CA0SRnwnRYoUOt2HXBCbYRfac3kudevUlbx58six48clTOjQutcf3YBatWvJV6m+0vpU2GXwINU1GDJkqEpLIjyTIkVyJcwmjZvIuPHjVCmLSJJp5InjJ1TspnPnX3V/P9F8zBgxdXcVwj7cy4rlK+TEyRNSpGhR1ZDlK268uDJhwkSVJdy8aZMkT5FCZQorV66souEMVJAjmrzLli2XcOHCqsIYuhIUdnb93KqV3q+jgAEf8hPHj8uSpUt14IkQPoLKM6LmBmF37dJVkiZLquI6iJUTpTdq2FAyZ8niz73+8S9H+3PmyClHjh5RomVArle3ruK8cNEiFX9ncIQIGUjRbXjTjOlDWs3AhmAP2hipU6dWNbrQoUKJ39OnqimM2BOqeW9yAPmQNnyq5xrp+nPPobd74cJ5GTVq9D9emQ8+eU6mgrFixpIsWbOovgH78tk+mj1HDrly+bJ07dJFYsSMqQ8v4i3kI4kG48SJLd9+W031UimQIQTTuUtnGTJ4iEaLiKMjyEL6gHMRkoF0+TsuFyFDhVRRlUmTJkrr1m0kW7YXJAVBxk8QX6NpiBCRGSJwImXyokTpiLFD7Pfu3lPCpHCcqqldvqxkygdxztw5kjFDRm0DvyOVOHjIEBk/bpzmV+MnSCC/tGmjwjwMAHxwiViJ/kljQBgon6EZgBgQ1+deb9++rdPYadOmSt9+/eT5s+caNS9cuEC1dPft269aF25uwSVSpMgasSPCQyRPpMtg8akWRG5mzZotu/fsVpU0BHwQ2yGVg/g96SqVhaxYUUWXPmaaAYLnGWPwY7s5gyZbn4lwibr5QiyIPLSVvyJgpOvPTwQqVQjOIA+I6hYPocNHi7/Xq1dXOnfuIiLPNSdJVMD0nik4xICSFx+eJn/uzeclBZEsUzVIZ+26terCgJJVuvRfy+NHj1VNi8iD8/kAQlBNmzVVicmQIUOpJOB3Nb7T6SdTcnKAyCUyRSQHDelBfqQ2EOdm2o8GMMTONJ2XVUTlN25cl+TJU+i1+vXvp4phFO45Q/r0smPnTnni56dC6pzXsVNHnfLTfiQOmSKjgQsx8FKuSdMmGlEzIPDh7N+vnyqT8bKLKBdtWNqKxCMvjyAZ/o4YDapk5KNJPYwfP04mTpykmOGxxrVx8qCN5B6RaVy/YYOEDBFCdXY/1dK7T2+9L7CYNXuWtP75Z6lerbp4Hz6sgxYzEgY5BjXSOR9T24F+YICkX8mvhwsXXl9oUj/PNM8iGswR/xT7+VQx/xjtNtL1Z1TH//GH3Lp5U4W/8VRjCozYNAVSQ4zb8TIKYiZyQ3UqQ/oM0q59Ozl8+IiULl1KoxWHuhZTRqbmkBwftCNHj+r/iU4RQfd78kQJGW1VziGq7D+gnySIn1CFvSG1y1euSNw4cTQCIXpk5QRRMC+ZFixcKGPHjBZPz/gqF0iaAc1dUhiIjE+cOEHixfPUcxggSpUsKbNmz345mHBPTOH5kDPdPXf2rH7wv0r9lXyR4gudYiIxSe6RqBsxbeyA0IP1ueKjkSipA/6GzqxDfYsBgeiegaRTx44qxh4nTlx9acM98HKN1QpffJFCokePoQMJKQ5y2aRqwIj8NfdCveSnuf9PtcyZO1c2/alrDCbMqhAuRwo0f7680r59B8WqZMkSKsr+MZXFSB04ZlAM+KSDmEnRJmZbDNjk5a38HQEj3UD2VLwu9YeWKxqpTPcdLrbk816Xd3z9Nv5rZcE/3fLbXJPzGCh4UULU+V8fapY5EY3+UyF9wWD0VapUsnjJEiVsR+7v1VUXr9/D69hwbV5IIncZVMvrKz3eth8/Jl5vWjnzMev+FK5tpBvIe2ndunX68owpekAX2sF0naialQ3vW7jOsqVL5ZC3ty7hehv33fety84zBAIbAka6ga1HrD2GgCHwWSNgpPtZd6/dnCFgCAQ2BIx0A1uPWHsMAUPgs0bASPez7l67OUPAEAhsCBjpBrYesfYYAobAZ42Ake5n3b12c4aAIRDYEDDSDWw9Yu0xBAyBzxoBI93Punvt5gwBQyCwIWCkG9h6xNpjCBgCnzUCRrqfdffazRkChkBgQ8BIN7D1iLXHEDAEPmsEjHT9uXtRDUOMJmTIkP94Zf6PQMuNmzclVMiQ/yoK877NQtcAXVOcIRCkQXWK3yNGjPjykg8ePFA9X/8UikFmEeeLjykn+F+YcD9nzpxR4feAasP79pmdF7QQMNL1x/6eO3euikfj5oA2bNx48f529Z9/bi2lSpWUnr16SauWLVUq0T8LCl6DBw9WiT2EwDHBRKqxRo0aL6uhnahzIX3oXwVix0kAJ4qAKOj0Llu2THVdkYeMFi1qQDTD6jQE3oiAke4bIXq7A4gesdXJkT2HzF8wX4oWKSKt/sGloG7depIwUUKZPWuWuh+gD7t61Sr5Ol06jUrxAMOrDMcI1LdwBliydIla5eB79aq61+nTp+TGjZsSLVo0OXXqpKRMmUpWrlwpCxYskHTpvpZ4np6S7ut0qmWLU+vESRPFM56nILuIZGTSpElVX5bvFKJw1P7Dhg2nA8PevXvUmNLdLYSULVdWf0afNnu2bJLmz8GCCHfBgoVy8dIF2bhhowqOT548Se2IKlSoqJE83m7YuaD/u3XrVm0v39G+rVKlit4zbeB3BMiTJ0+uThmbt2yRb3Lm1GMRyN64aaOcPXNWypUrq2LrCGWDB/fQvHlztahBgxcdV4wcrRgCgREBI11/6hUIE4cFvLrwOSvuVUwFxl8vDeo3UEscojIsT6JHj65i3IiFE31iKXP1qo8kSZxEtm7fJt/k/EYWLFwg+fLklWAuLioE7tCx3blzh/zxxwQlqTlz5uj/kIKkHThNQKwlSpaQ/fv2v0wnXLhwUV0qDhzYJ3ny5NX6RowYoVEx7hEhQoRQZwaIf9369ZLqy5Tqy4Uty6KFiyR9hvTqFtCnTx8lPKxzsG3B8BKRdrzWiK65HtN87g3SRdQa5whcJkgBPHr8SF0lSIc8ePhAateqrR5pPj5XpWHDBnL9xnV1lQCjli1/ktix48iGDRvUWihECHc1YPTw8NABBXPEPHnzqHEmmPft0+edreL96TGwyxgCb0TASPeNEL39AZAHppC4GUydOk2iRo3yt5Pr1K0rXl7FZPmy5dK/f3/9PwS8Zs1aef78mbof4PSQN29eOXzksEaVGFkSMRLBYRTpKETX+JNx3hWfq5IoQQJJ8eUXsmP7DhUbR2gc/zWI1ffaNRkydKgSNg7Drq4uUrXqt9KseXMZOGCAWt80bNRQhg8brl5lvXr21Lx07z59ZMqUKWp9jgUM7cIupmWrVhqFEllizYP7BY4YtKVbt9+EtuHwgKULbhY4WOAOwYAAIdepXUcSJEygDr/hwobT+9izd486SXAdol6i17Fjx6olT+YsmdXG6H/R/if5CxSUbt26ar1nz56VbNmyKanjf4ZXF04bVgyBwIqAka4/9QykBYHh5EtOFc8viAqRbl5qOUqt2rU19QDR4kNGIR9atkxZCRsurDpEYKFDJEnkCPERDeOvNmvWLOnZs6dEiRLl5UswIkfSADly5FQX3+49usu0qdOUuDGOJJo8fuK4Rpu9e/WWQ94HZcWKlZIsWTIpVqyY/Nz6Z+nfr78SIW7BPbv3UHtz8r686GvXvr1MmzZNI8uTJ0+q7Tf1cA+e8eNr/pSomNQBxMoLOwiQe4IwuUeInuvh0Qa54pEGeeOEQQ6YgeG7777T62KmCNneuX1b6tarp4MHNjDlypeTGNFjyOlTp9UqiJd2Xbp01nZh7/PCV22slChRXCNpK4ZAYEXASNefeoY8Kd5hanseJoySLdNwyMbT0/NlLRAThIOPGQTmKER3WNbwIg4i27Fjp0SKFFFfgEGKbu5uag6JHQuRHTbjlMmTJqsDb8FCBWXypEnya+fOSnTt27dXwgofLrxcveYjMWPGkmlTpyphZ8yUScmRNtIGDDRZyUCaALNKVl9g/b5q1Upp1qy5zJ4zW+3NiXTJzUbx8JBevXvrYMLAgvkm52OCWbVqFY3gMZT8vlEjyZM3r7YTix+i9Pnz56trMPVCxviX3b59S37/faTmgfFoI89LxNy4cRM1mrx3/740atRI20f6A+cK2ujwPeMFHmkdBiRs3R2edP7UtXYZQ8BfETDS9Sc4WbJEtMt3h0cUpMLU+lUvMY7hd45zGE9CSJAkkSa25RRekkWL9r8Xy8tu3BBfX181hiR3y0sn8rgvy3MRCSZ6Ta5NHVyb3x2Fv0N2RJVc8/VjHcdhfx4qdGiJHCnSX67D+ZAi9vFYqr/q0UYqgHsmx0q91EPk7HBB5tqLFi+W+fPmqTca0SzW6JxDFE8hEicHDKk68KI+7puBguuRa8b0EBwoLBFj8HAsEWNA4tof05DRnx4Xu0wQRsBINxB0/po1a2Tvnr1Sv0H9NxpOQjyQDOTyqRQIHnPNDBkyaJRuxRAIyggY6QaC3n9X595A0OR3bkJQuMd3BsVOCJIIGOkGyW63mzYEDIGAQsBIN6CQt3oNAUMgSCJgpBsku91u2hAwBAIKASPdgELe6jUEDIEgiYCRbpDsdrtpQ8AQCCgEjHSdiDxv8A8dPCS379zWdbKsmUXU5n0Ka1JZE8smhFcLW37ZtOBY//rq/9iae+jQId0qy3noRezdu1d3lLFulg0Gr1/vv9rGzjJ2zLFu14ohYAi8HQJGum+Hk78cBcnlyZNHtRDYBJA+XXqZPmP6e127S+cuupW3dJnSfzmfHVlZs2aRBg0a/u26EG6RIkVkx/bt4hElim66QCymVs1aMmz4MN2Nxq64tymTJk2STp06SpgwYXXnGzoIVgwBQ+DNCBjpvhkjfzsCuULIqWbNmirTSJkyZbJcunRZMmbMqDoC69etl8ZNGqvwTdtffpErPj66TZfdWWydJbKsXr26VPu2miRLnky3BrMFGI0FRHSWLlsqRYsUlSRJk+h23Hx580rDRo1008WBAwdUowApRXaLEXG3b9de8uTOLT+1aiVfp02ru8oaNWyoIje3bt2SYl7FZOvWbbptuUGD+lK4cBFtC23Imyevyk5yrYEDB/obTnYhQ+BzRsBI14m9+/jJY8mcKbNuf40TJ44UK1ZURo4cJcFcgkmub3LpFl90YCE49AUOHjgoUaJGVR0CtvaSAmD7LzKQiMmkSpVK5R6fPX2q+g6kCvg9buzYsmDhIsmTJ7fMnz9PBg0arFKPkG6uXLk0xQBRsruNejp07CBtWreRwkWKyJrVq1UbAsnGRAkTql7C0OHDpXChQipIQ9tIXbAFl+3EXl5eem1E060YAobAmxEw0n0zRv52BHnYLFkyy9fp0ku2rFmVKFHeQlULEkPoBhJEXwDNAYgWcib6TJgwgcyZM1dFvtlSO3nyZN1SmzJVKqn53XeSIEECqVCxgka7RNRsLUbInGi1fv0G6hIB6SL4TS6WvC/1UF/r1j/LwIGDVKAHZTJ0a7nG8OHDZf369SrCg5j6lSuXVckrceLEmpqoWrWqpknGjBmj+WkrhoAh8GYEjHTfjJG/HQGRpU+fXom2bNmyKlpOVIlK1rWrV6V9h/bSsGFD1bO9evWayhtmzZZNj0PRhkh53dq18sUXKeT+/QcqjUjqAcWxy1cuq+JXwwYNNYqFQFEoQ44RckR6EdIlHUFUij5vokQJVUWsbbt20qZ1a2nWrJnKRyZNkkSj5slTpqiCGY4MyDUiMo5GL/Xy++jRo1UzF+Im+rZiCBgCb0bASPfNGPnbEbxIq1uvrlSuVFlfqEGmP/74o5Jiyi+/1Fzu4cNHxKu4l5QqWUojYFIAfCfCxeHBPUQI6dChvRz2PqyykVjWoDeL3u7y5cuVIFOlTCnXfH2Fl11E00TGEDGODmj1kt6glC5dWsmV+olqkadEQrJd23YyYvhwad2mjSp8NWvaVLy9vaVAwQLSqtXPei6yiwcPHlD1r6JFi6pOrhVDwBB4MwJGum/GyKlHQK6vOgk/efxEiZDC/1xcXcX9FYUxyBBHCfRmiZJfLa9f60Nu5OGDBxIyVKgPuYSdawgYAiLMNjuIiN/z58/9+O7i4sL3J8+fP3/C93/7+vN4jtPjnz17ptdwc3Pz8/PzexoiRAj9/vTpU7+HDx8+c3Nz068QIUI8u3PnzrNQoUI98/X1fRY8ePDn7u7uz0OFCvU8XLhwz6NGjfp8+vTpDh3Yl3qwwV4oxmrR72XLltXvV69eDXbnzp1gDx48CHb//n2XGDFiBLt3756Ln59fsMePH7uEDRvW5eHDh67u7u6ufn5+Lm5ubq5PnjxxdXV1Db5v374Tn/pTQEph3ty50qBhQ7Me/9Q709ofJBAw0g0S3Ww3aQgYAoEFASNdJ/YEu9DIvbIzjPIhu7kcrhCvuyTgwMB1HW4Kr94eqyeoP3ac2OLq4qq5XZwgWB1BPhdrdHK0b1tYwsbqBVu58LaI2XGGgKUXnJpe4EUaL5327d8nwV2Dq5PCzJkz3+s5xPwS2xp8zl4tGDxmyphJ6tSt87frsimC/O/6DevFI7LHyx1ptWvX1mVfEydOfGsCZZUDFkP4kbExgi3EVgwBQ+DNCFik+2aM/O0IloyxtIqtumzHxQZ906bNajeOBgNRKGtk69WrJ1988YX06tVLfK5ckZ9atlSdBJyCQ4UKJeXLl5fy5cvJFym+lGzZs+kmiLBhw+ma2ilTp6pTb6ZMmWXo0CG6SoI1uug0sGSMpWOYS7KaAUfdTr92kpw5ckjrn9tI/gL59e9Vq1SVefPnyb1799VanVUK69atk9p4uGXMpDvS6tSuLRkyZlQ795IlS6pNuhVDwBB4MwJGum/GyN+OeMKOtMxZ1C2YKJWNChg13rl7RwoVKiSLFi7S6Jd1ujlz5pBVq1aLh0dk8fCIokR38uQJtT3PljW7jB07RtfrspqBLcBx48WTLZs3a3qAa+OUC5Fv2LBenXbZifZPO9JY49u+fTtp2bKV1o3jLyQ9ffp0XS6GtsPvI0Zou7GEZ1mag7CXLlkiLX5soRsrsHO3YggYAm9GwEj3zRj52xHkVDNnySyJEiaStGnTSsqUKaV79+7SsFFDddDt2qWr7vxiPa2fHytHgumWW7bbxo/vKcuWLVfC7t69h4wZM1o3RbA7rEmTxpI4SVLJny+fbNq0SW3aV65cqXoO7HRr1qypVKtW/T93pA0YMFCWLVum7dm8ebOuISZtsH37dt0Awe43ImTSIaQSiM5ZOYF1PGt/LdL1t8fELvSZI2Ck68QOJr0AEbKBoUyZMkpsaC2wqwzr826/dZNmTZvpLjLyr2wDJhq+d++eSi7evnVbBWZSf5Va7j+4L/Hjx5cWLVooIbJtePeu3dKseXOJGDGCrFy1SurXry8XL1yQUiVL6s42Il3qJ7qOED6CRIsWVerUrStt2/4i7dt30BwtGyp4sYYSGj9D4mwDZvODt/chad26jUSKFEnKlysvpUqXkilTpoqnZzwTvHHic2RVfdoIGOk6sf+IQCHbunXrak4XMkVxDHIkFVC9WnU5d/6cbg0mb9u0aRO5efOWbrllxcP48ePVer1d+/bifeiQzJs3T6NTXp6xCoF8MBsk0qRJI+fPn9cda6QCRo0cKXHixpXjx4+rOA35XUrlSpVk85YtWn/Pnj01b8xqiC6dO8uAgQM1pxwxYkS9PhFz9uzZpGfPXro6gt1x/fr1ldChw+huNrYXWzEEDIE3I2Ck+2aMnHYES7gQoSHSpLCjjC+Ij0I0S87W8Tv/4+UbRF6hQgXdUvxq4XiOfdtlYAwKkC7E/moh4iadQI731YKYDkvGXt1B5zSwrCJD4BNFwEj3E+04R7N37dqly71IWSBEY8UQMAQCNwJGuoG7f6x1hoAh8JkhYKTr5A5l5xe5U/Kq7OR6fUfZx2iOQwAd9wgzIFblAAAgAElEQVReglHY0UaemJURVgwBQ8B5CBjpOg9rXWuLji7rXcmzIq3YoUMH3fDwsQobIHghh+tDiBAhdUkYL/HQ9GXDA7KR+KRZMQQMAecgYKTrHJy1FpaMZc2SRYqXKKGrFdh5xoqEsGHCKilWqlxJ7ty5LVeu+Oj/161bK2XLlJWp06aJj88VXUUQMmQoNZFE8pGVCqxaYL0s63xZ+0uON32G9JI1S1atk/W3/fv3kz/++EO1c6fPmCG1a9VS/zR2tfn6XtelYq+/PHMiLFaVIRCkEDDSdWJ3Q7o5smdX54YiRYtqxMn0njW5iI2zQoD1sD+3+lnTAGykSJwokfTt108iRoooaVKn1vW6u3bt1rQExBzfM76ScIwYMXSZWKLEicX32jXdWcaqApaI4aWG4wP+Zqx42Lhxo67BZatxtWrVNPq2YggYAs5BwEjXOTi/jHRz5Mgubdu2U+EbNkawtffFpolMaoczYcIEGTVqlIrPELWycQIzSkTK+X+VKlV0VxjkiyNvtuzZ5fmzZ6qRwHmQa/HixZXI8UHLlzef6jOwFpdlZfijsSWY7+gyzJwxUzZs3GBavE58DqyqoI2Aka4T+1/TC9mySrmy5VQfgU0PEO+OnTukXt164uPjI6VLlZLGjRvLlq1b1XwSV15euhEVs0ts3NhxautDThhNhEyZM4vfkydKvqQQyBFj747jL6TbqWMnmTFzhi4r27hxg3To0FFq1aopJ06cFNTFGn/fWDZv2fxybbAT4bCqDIEgiYCRrhO7nVULuXMTZZ7Ul2qojbGNl1wt24CZ7rPFd9nypZIxY2bZum2rNGrYUI9h48SvnX5Vsm3bvq08e/pM2rZrKzdv3JSLFy5qNDtlyhT1MOO627dvU/NJNG/LVygvp0+d0e3BYcOEkd+6d5fWrVtrnbxEI93xthsonAiXVWUIfJYIGOk6uVtZpuXYbkskSkGDAQKMFy+e6i2Qr2Wn1+3bt3VZ2cWLF+XpUz+JEyeuHs/LM5Z8xY0bV6/FOZAmRM6yMPK2rIhwLEfjGNIJiJRDxBzDbjJMLxMkiC/Bgr3YFmzFEDAEPj4CRrofH2OrwRAwBAyBlwgY6drDYAgYAoaAExEw0nUi2FRFWsCRQnCofTmjCYjZkIKw3K0z0LY6DIF/R8BI14lPBznXWrVq6SYFNiOwhIulYORYP1Yhv4sI+bRp0zQ/jFwj5pUsOwsZMoSECxdel5k5tgd/rHbYdQ0BQ+AFAka6TnwSHj3GIy2z+pQlSphAOnX6VckPzdvVq1fr+lo2SPACLXGSxLJ18xYpWLCgLFuxXK5dvaamkrxgg0B5OcbKAzZEoHXLKgU2SyBUjiNFihQp9M7Gjh0rbdr8orvS2H68ZMlSad/hhR7vqpUr5ey5c7Jly5a3NqR0IlxWlSHwWSJgpOvEbnXsSGvfoYPuFGONbuxYseXAgf0SMlQo3Z1GJNyhYweJGzuuxPOMJ5kzZZKOHTuJewg3KVigkIQOE1rFyVmZACEj54gTBD5pd+/d1YiVKJrdZxC0l5eXJEyYUPr27asR9unTZ8TLq5imOGhDjRo1NOK2YggYAs5BwEjXOThrLUq6OXLIL23aSDEvL93wwM4x8q3sKFuzZrVMnTpNnRgwhty2bZsK1LDVt3ad2rJ7927dzPDHhD90Rxq7zLDq4brsMhs5cqSmCoiI2UjB8jB2nfE/HCoQ2EH0fOfOneqDRtoB0ZuPmd5wIrxWlSHwSSBgpOvEboIcs+fILjW/q6l6CFjy4FkG8bJBAkUwdBDQX8BYcuHChbodmOi1XLlyKmyDrU7nzl0keHBXJdgsWbPydk490CZOmKAbHUqVKikHDhzUHWk//vSTai38Mf4PdfL94YfmcurUKXWZ8PSMLx07dnAiAlaVIWAIGOk68RkgD5shYwY5d/ac5mS9intJ21/aqugMmyZixoypbsBs2/06bVo5fvyEknGrVq00nQBRsvoA4n3+/Jk0adJUN0KweSJnzpy6DRjFMCJdxzZgNlKg83Dv3n0JEcJd0worVqyQEiWK6660kiVLOREBq8oQMASMdJ34DLBcjOk9BMtyMZTBUAJDlpEdYwjbQIrPnj9TAZqLFy9J7FixXqQgnjzWLcKQLy/EOC516tS6mw0C5zoYXXIeL9UgcMeSNF7O8YItZqyY6gJM5IxUZKRIkT+qlq8TobWqDIFPBgEj3U+mq6yhhoAh8DkgYKT7OfSi3YMhYAh8MggY6X4yXWUNNQQMgc8BASNdJ/YiuVdWJrDcq0+fPrrEixUFvXr1ljhxYv+tJWdOn5aBgwapvOPJU6ckd+7cb91atHk7d+4sPzRvLvE8Pf92HrvjhgwZoi/fokSJosd+/fXXb319x4He3t66wiJ9+vSybfs26dK5yztfw04wBIISAka6TuxtVhqkSZNGd5Gx4qBkyZK6iWH/gQNy984d8fX1VWJlc8P6dev05Vr/AQPk26pVpW//frJ0yVLV1WXpWeLEifU6uEmwFpe1tpD0jZs3JVLEiBIrVizp0rWL/PBDC3FxCSZbtmxVUkUOkjJjxgypX7+BtG/fVrZv3y7e3odl3rx5ukU4WbJkcvToUb0GEpC7du+SjBkySpgwYXS5GS8EkydPJtu379BVEux6a9mqpbalfbv2smr1Knnq91RXVLB6ghd83C/L4yJHjuxExK0qQyDwIWCk68Q+YaUBu9AgrqFDh0rXrl3l5s2buiuMrb2QGRsYYsaIIb927qwRMbq4EDWGkj/92EImT54i0aJGlVq1a2u0TMSKDi/LzlgCFiF8eCXl4SNGSI8ePXSZGWt3IT8PDw8lVnR1K1asqL8PGjRIl6ZhG8RqB87BZaJp06aSP18+mfsnEbPRokGDBvr3pEmSSO48efQ4VlPQ3qpVq8qmzZulQIECqu/AVmaMN48fOyarVq/WdhYtWkT69u3nFNt5J3arVWUIvBMCRrrvBNeHHUzEh76CCpLHjSs+V3x0ydfDBw/k6bNnumSMyJelZJUqV5ZECRMqYbZu00Z69ewpgwcNlmJexWT27NnqpUYUOnDgQCW6JEmSvCDzYcOkRvXqUrdePRk3dqz+b9bMmTJrzhzVWuB3Ith8+fLpNmJIvkL5CuLm7qZbkEcMHyHTpk/TnwsVKiRnz57VCJytx7926qQmmThUYCnELje2Lg8aNFDKlCmrqRJ2yc2bN1f27z+g0Ti77dCBIHoeMKC/rFmz1pyHP+wxsrM/cQSMdJ3YgZAuGxWYms+ZO0+KFimi0/i79+6pjQ7bgklBLFiwQL799luJHz++tG3bVjdHdO/RQwYOGKCR5qpVqzSqJZpEUwENhQQJEug0nsgVK3cMLCdOmKhT/GVLl6qNO2kEtg2j19CkSRMhH0tOd9r06dK7Vy81zBw2bKh6rzVt1kyFc3AVzp49u6YjmjVrphH52jVrJGOmTOrxxvpgUiDlypaVZcuWSdKkSXVdMZExhEwemy3OrBv+7bfftO1m9+7Eh86qCnQIGOk6sUsgRXK2EGqLH3+ULp07y6xZs5SU+A5J8UIKgZo+fftI1ChRNVJE0Kbqt1WlSpWqmutdvGiREluVqlU1RQDBlS1fXiPasaNHS+myZaVGjeoyauQoQVyn5U8/6U42tgXPmTNHVc2OHDmikSzn8j/aNmzYMKlXv56ECR1G88VlypTW7cjJkiWXTZs2SsOGjdQoE/LGAJMXgWzG4BpsaeZ/DBQ7d+1UVGNEj6HpEe5Zc8xduuiWZCNdJz50VlWgQ8BI14ldwi4yXjyRPiAV4OnpqbvRyMnu3btPrl71UYIiely9arWEDR9WwocLr87BiN1AYCiHkUqAuIhCT544KRkzZZQIESPKpQsXJGGiRBo9R40WVdMXnHv69Gk5sH+/pEufXknRUXhRB4HyN8gTVTOEcjgPMqedBw8dlGASTHexRYwYUckZCcm7d+9qKoS/cy4vyEh3hAsfTrZv2yaxY8fR++AFH//nu8N80+Hd5kTorSpDINAgYKQbaLrCGmIIGAJBAQEj3aDQy3aPhoAhEGgQMNINNF1hDTEEDIGggICRblDoZbtHQ8AQCDQIGOkGmq6whhgChkBQQMBINyj0st2jIWAIBBoEjHQDTVdYQwwBQyAoIGCkGwC9zIYHtv+yqQB9BUdBn4Dy6t8CoHlWpSFgCHxEBIx0PyK4/3RprHZq166timCp06SWCRMmytGjR9R+58SJk4IkY8uWLZ3cKqvOEDAEnIWAka6zkBZRYmXrbfjw4aVB/fryS9tfJFWqr3TLLQpjiMKcPHlS8uTOrS6/qIutWLFS9uzdI1WrVJEbN27I8ePHxMXFVXUR0GlAVMaKIWAIfDoIGOk6sa/YBouyF+LhDhGZFi1a6JZbtsymTZtWhWUSJEwg8lxU6IaoF4EajkEPFzlIZBSTJk0ix44dV4EbK4aAIfDpIGCk68S+QiYRlbHff/9dBb3nz58v7dq3k/x584uLq6tE8fCQPfv2SvNmzVTBC00ENGrTpE6tAjWQMsSNaM2DB0hCPpI4ceM48Q6sKkPAEPhQBIx0PxTBdzifF2goimXKlEl1Z4lkI0WOJB6RPOTuvbsqMIN9Olq2jRo2ksRJEqt1OqpkvHiDtG9cvy5/TJigouSWXngH8O1QQyCQIGCk6+SOQP4Q8W9kFrHeWbx4sYp/I0aeIUMGTSVAsrg0oJnbvn17VfbKnDmzxIwVS06eOKEC5kgrHjt2VCZOnOTkO7DqDAFD4EMQMNL9EPTe81xSBLw8Q3aRXC32OpcuXpKw4cJqbpevO3fuqGwinmWXLl+W5MmS6Ys4RMF5EYe0IqSNbCLHrl69+mVr+DvpimB//gVXClcXl7/8Hw1dR+G6WPVQ+BnpRYf84tNnT8UlmMvL3/2ePpXgr5xLXY5r8TLw2fPnL+viZ3n+/OW1Xz32RV1P9aWgo7z+f+p2/fP/HCvBXMQl2Iu7+ls7n/qJq+v/L7979Vrci2NAe88us9MMAX9DwEjX36AMuAuReti3f5/q3r4oz+X5n789//MvL/7Db45j/vrbq//5688vfuOs/zrbufX9f1tevz9HOxx3C+lDujhaoAdsxRAIaASMdAO6B6x+Q8AQCFIIGOkGqe62mzUEDIGARsBIN6B7wOo3BAyBIIWAkW6Q6m67WUPAEAhoBIx0A7oHrH5DwBAIUggY6Qap7rabNQQMgYBGwEg3oHvA6jcEDIEghYCRbpDqbrtZQ8AQCGgEjHQDugesfkPAEAhSCBjpBqnutps1BAyBgEbASDege8DqNwQMgSCFgJFukOpuu1lDwBAIaASMdAO6B6x+Q8AQCFIIGOkGqe62mzUEDIGARsBIN6B7wOo3BAyBIIWAkW6Q6m67WUPAEAhoBIx0/bkH8C1zd3d/6Zbw+uUd/0d4PHjw4OoSEdgK7hQ4LzizbeASIkQIFRzHSYPC7+9ScJN48OCBhAkT5l1O+8djL126JG5ubhIlSpSX/798+bL2a7Ro0QSXDGyUwoYNq/8HL9odOnRobQP/e/Xc92kQdeAKEipUKG0LGPn5+b2s832u6Z/ncI8867SNe8ZBhN+t/DcCRrr++IQsWLBALdKTJ08u3bp10w/n66VD+w5SvERx6dOnrzRt2kRt1QNb2blzp5pglixZ8mXT+LCvWLFCcufO/V4frJUrVkiatGklcuTI/3i7HTt2VLNOMMMzjg9vzpw53wkarI1wSq5bt+47nffqwQw4nTt3lr1796mdEHb3pUqVkr59+sjadevEz++pVKxYQfLlyyclSpSQiRMnqu3SpMmTZMniJdKpUyfp3aePXL50UcqVKy9ly5Z977YwiDRs2FAHv759+0q5cuXU1LR58+bvfU3/PLF8+fLiESWKDBk8WH744Qf54osv5LvvvvPPKj7Laxnp+lO3MtLzocicOYuMHz9OTSUxmHy91K1TV5IlTy7TZ0yXqVOmSJw4ceT0mdNy+tRpOXPmjBQsUEAie3jIjBkzxM3dXT/Yr3qScb2DBw/K2rVr1awSm/bdu3dr5JUyZUpZunSpJEmcWDJkzKhVcyzRGPVs375d4sWLJ/MXzJeECRNJ1ixZ9P9p0qSR/fv2STxPT/VcO3HihFy8eFHCRwgvJ0+clJChQkmc2LGlTp06Mnz4cCWBDRs2SJ48eTSy47r4udGWhQsXqr08Aw/kCRFmz55diRACyZo1q2DOSVupd+/evWovP3v2bCWW6NGjy57du0WCBdPo6dLFixIxcmTJnSuX3g8R6K1bt5To9u3bJ0mSJJG5c+dKuPDh9X4YMBInTiTHj58QItMiRYpoxEyd+NFxfOzYsfVahw8fllWrVkn69On1i0L7J/wxQQYMHKADz4ABA6RMmTJKrv369dNIE1KuVq2aFCxYUHr16iW1a9eWylWqyJXLl6V69epy+dIlyZ0nj/To0V0mTZr8r7Oet3n0Zs6cKS1bttQ6W7RooQMf0e+8+fPEq5iXDto8K3v37ZMypUsrps4q2bJlky1bt8juXbulR48eWjeD1NChwyRy5Ejqau3M2ZKz7vtD6zHS/VAE/zyf6eWlSxdl565d0qJ5Cxk6bKjkzZv3b1ev36CBxI0TR8mRD3KsWLGUyCDhr1J9JW7Bg0vUqFHVjPLu3TuSJk3av0Ru2Ljz4UuSJKls2LBeKlSsKJ06dtToZ8eO7RIjRkzZt3evNGveXNKlSyfTpk2Tw0cOS/ly5aV79+5Kkli9ex/ylnz588muXbukT58++sGGSCDDJUuXyNYtW5XUIOlz589Lzhw5lNwaNWqk0WSqVKnk0MGDki17diWjVj+3kjWr1yoZ7t27R/Lnzy/z5s3TNpBGwTiTyGjr1q16TciW38ePH68REu1ct26dEuOoUaN0EBkzZoxG1lu3bZOhQ4ZIwoQJhdkEtvS045dffpEYMaKrHX2kyB6SInlyvS6OyhA+x0eNFk3NLK9du6YkW7hQYWncpLGmA3766Sfx9IwnSxYvlXHjx2k6gEiVwQPyoNCO337rJrFjx9H20kYK5qAMrMmSJZO2bdvK999/r9Psvn37SLRo/5NBgwfLzRs3tI0fUoi8CxUqpIMJ/dOsWTMpWqSo1nv8xHHFgfoZNGg/zxJ4O6PwfJ89d1YH37u370iKL77Q5+mar69c9fHRwQo3a4fJqTPa9CnUYaTrT73Eh5MP8qxZs5QUf/utu1SqVPFvV69Tp654eRVTUujfv7/+f9iwYRIqVEgpWLCQtGrVSj/ovXv3lqtXr0rPnj2VhBwF0oWsDx06pARGBOnt7S0///yzfPPNN1K4cGEly2LFiulUj2itc5cukiZ1ajl16pRGj9i9Q5xLlizRKJapc4sfW0j1atWVdBctXiybNm6UGzduaJpkwsQJEipkKI1IIdFevXvr9Tdv2iSpU6dWkiPqgxSKFi2qxFSsaDFZvmK5RpaQFdEYH06IqmjRIrJ/3wF54vdE8ufLLw0aNpCatWpJl86dNdL9/fffNT/KB3j06NGKCRErETOkS3QO2fB3ourJkyfrvdM2iD5WzFiSJGkS+fLLL6VLly7qHMx16JuLly7J940aaV/xN+5p+bJlsnjJEokZM6Z0/vVXSZQ4sVSoUEEhP378uB6XNm1aKVCggAwaNEg2btgoZcuVVfwhWgYgCB2HZiLf69evS/MffpDhw4j4/jmd8i6PHQMSs6YdO3ZopE+6o3Sp0oovKRkGLnDLmy+v/NzqZ22TMwqY0y9g7uvrqz9PnTpVdu3cKavXrNFneP369U5rjzPu2T/qMNL1DxRF5Pbt2zr9ZgrNVJDoDWKCFIguHaVO7TpSuGhhWb5suQwePPgl6TIdIzXBuRAjZHfs2DElCoggRMiQOk3ev3+//Prrr/Ljjz9qhAnJEunx4ePDSE4ZIiESwnYcciEKO3nylOaQud6IESNk2NChcvrMGSUKpoZMi4mYlHQXLdL0AQTfpk0bmTJ1iri7uYu39yHJkiWLTJ48RTr92kk2btggDx4+1A9V3jx5pGnTZjpIkPrw9PTUF1q79+yWA/v2S8RIkaRA/vzSo2dPvTcGCr7AhgGD3CeEBnnQPkgXcmVAgly5zxw5cmjbiPq+rfatNG/WXBo3aSKhQ4WSMWPG6gsnV1cXjeS5f6Ju2uP35IkMGDhQyRM7+mZNm8qxY0flxx9/0kiUfDIRIqTL4MAshN9pH6TNYLFt2zb9G3iRk2fmACFD8FOnTZEWLX6UFcuX6/1BjLt37ZJy5cv7y9NF+oho9/TpM7Jp00apUqWKtpk0kKaGDuyXI4cPy57de2XVqpUSJ25cf6n3TRchVcQMi/vlGeNZmT59ug7qW7ZskY2bNsmihQv1BZuV/0fASNefngZyfW1++UVmzpiheaxfO3WSn1u3VpJIkCDBy1p4OIkKV65cqdN6CmRALhWChog5fvHixRqh8VATURFVMIW8ePGC1KtXX6LHiCGnT53S6I4pOcf92rmzeB88qPlQyMJR78iRv8vUqdM0PQAJMT1nytehQweNtsl93rx5UyNMItNlS5fKpi2b5fGjxzoFnz59hk6nly9bKtlz5JQNG9fLg/sPlNzIKRIR16xZU0nM1/eakl/JEiVkxO+/S/gIEeTrtGnluq+v5pZv3b4tJ0+elOBubtK8WTPp/ttv4ubuJseOHdd8KpEhaYVHjx9pND+g/wBp166dFChYUHO2p0+f1sGNOnjZBiGuWr1agru6SM6c32hkT7uSJkkinvHjy5gxoyVp0mQaIV+5fEXKVyivA6OPj4/UrPmdxIoVRw4c2K+DWPHixXXAa9K4sVy9dk1/Jl9LqgR8iWCZuj97/lyKFimipEv0y6BBHp8ZQI/uPXSwJColp+kfBdItW7aM7Nr1InfPAAmGpKG4F+r3iBxZYsWKLWPGjvGX1Rtv027SC/Xq1dOXipD/Dy1ayJ3bt3VwohAUgKmVvyJgpOuPTwQkyRQ+QvjwEiVqVH3hQbTHMiNHYdkPH1xI2vGSgbwdJMhx/ExEe/ToUQkVOrS+wOJlStKkSXW6TIEkIQTIlkiWOiAgfiZXGz1G9JfLlR49fCR9+vZRUm/QoIHWy1SYiJIcIJEbL7v4HSKjDRzDtShcl99pH0uEXMkXPn+uURZtcvyf79wb7SYnGi5cOH0xCJnTbqLmBw/uS7jwEeTwIW+JFTuWEixExtSUKJOol3rAQIR0zTPFiKgXzBwRE+3lb6x0ACvvQ4fEPWRISRg/vjx+BUsHngyEvJwkpUOkXrp0ab03rsPSPXCk7yJGjKh/536ZLfA7OXcK7Qc37ouXkpAf53DftIV2cv98p/0c7x9L16ibvnAshQMf6gHbuHHjap/x4s7n6lUdMJ354grsmOXw5fiZfmJAoB0O7PzxI/ZZXMpI9xPoxgsXLmje9H1ekJw/d1769uurkRzEGhQL+WtSBqxaIBfMAGTFEAgoBIx0Awp5J9VLNMbX+xC2k5rolGqIxIgK7U26U+C2Sv4DASNdezwMAUPAEHAiAka6TgTbqjIEDAFDwEjXngFDwBAwBJyIgJGuE8G2qgwBQ8AQMNK1Z8AQMAQMASciYKTrRLCtKkPAEDAEjHTtGTAEDAFDwIkIGOk6EWyryhAwBAwBI117BgwBQ8AQcCICRrpOBNuqMgQMAUPASNeeAUPAEDAEnIiAka4/g41zAQIrCKugXvVPZfy48XL/wX2VxQvsBWWxa77X5KrPVVUDQ8rwXQqOEahtoe37poIc4u07tyV3rtxvOlT/f//+A5k1a4bEj59AlbeQeXy1IKCNwHfy5MmkUaPv38vb7a0a8pEOQl0M3VykKtFLbt+hg8SKGVOlLQO6oKyGi0We3HmkdJnS6jyCetvb9HNAtz2g6zfS9cceQO4PIfHVa1bLzh071S7m9QI5lC5dRq140Np99vSpSgzi4IAcHlqsaNQ6JBPPnz+vEn4ItkCAwYKJHDhwUDJnySKPHz1SMRt0anGZ4MPpEHTB+SFS5MiqqeuQTuRaHIv+LddCbYvvtHPPnt0SM2YsvQb+aOjNomyGxOEff/whOXLmlPPnzkrduvVUUvHipYsSLkxY9Sbj58gRI4nf06dKfsgtbt+xQ75KlUolCLkXZByReaSkSJFCf0YCMGasWBI5UiQ9BtFwxOC5X+x1kAxEjByNXI7NkjmzWsGgIwseV6/6yIABA6Vy5UoiEkzPQyoSSUdE1CEn3DPQuq1R4zsVQf/UCoLggwcPknHjxksxr2Iya+YsFWdHYxmCo7/27NmjUps4a/yTGerHuGeeGyQ76Tf0frFtat+unQ58y5Yvk7hx4qrWs5W/I2Ck649PBfKBuDCgGzt+/B/64Xi9EAmP/H2karDWb1BfhbAHDhgoFStVVNHu4MHd1BCyXdu2qtlKNIGA9saNGwXS5MPl7u4m4cNHUPJCOQuN2CFDhmhUhOYs7qybt2xRHdZCBQvJufPn1Can5U8tJdVXqeT3kb9LlkyZZfPmLVKkWFH1EDtz9ozcu3tPbWHwUosdK5bcvXtP0qVPJ4sXLZYiRYuoVjBqZbhTIG6OgHbixIm1XkwRb9y8qQ4LDADoyfKBBAMkJbEYCuHurqSJWwNEzjGQKW1HCxb7IOrYvHmTuLi4qh5x/Xr1ZMLEiUra6PdCwNRLVIzzBdrCadOk0ToxyEQLF+Ju80sbiRolqkSNGk0aNKivOGIt9KkVBifEwh/cv6+uHv0HDNA+YnABV0TxmzdvJmHChJU0aVLLkCFDP8gI823xQYcZ/zqe3969esm48ePVOgrx/V27dsrjx09k8KBBki9//re9ZJA5zkjXn7qaDwWOsBkyZJTZs2cpkfyTvXqv3r3ksPdhjVAhGqI2CBhDyVEjR0qJkiWUkPgicuvdu5d4eERRQkYcG1PHpk2bSu3atSRChIhKJLhK/Pbbb+pci9g1zgJY31y6fEkOHjioRpE9evTUyI8PLh8YvMxQ9uluhDAAACAASURBVMc5Am8rfMyw6OGDTCSMTQ5ERXRI9M15uDYcOXpESpYoKVOmTNE6EB5nUHAQwZo1a3RwQLsWpwvOjfa/aGpPjn8Yfl98UN3dQ0ivXj01xcIX94FVjrf3YTly5LBeGwxxnsDyBfeGNGnTyJTJk6V16zayadMmJei79+5J4kSJ5MyZs2rBgy8XzhOQPdPdnr16ooeuesKfasFNBHIlVcNAjF1Qvbr1ZMjgIVKvfj19VnBvoI/oM2d4pDEg8txg2YNX3hWfK1KpUmXFfsf27dKxU0e5dfuOjB0z5lOF/aO120jXn6Al0oLInj71k6NHj2kkiNULeV2Hli1EW7FiRSUEPjzYhOfNm0enhOQn58yeLdWqV5Pjx47Jt9Wqqa05U0fsakgTMNV2CeYiderW0WuTHvj667SSMVNmdQQeO3as3L51S2rUqCF/TJig0R/mjlu2bJZff+2sljpMA0O6u0uatGnVkQITzSKFCwsuxXfv3BH3ECH0HMj4hx9+0IGDaBSn4guXLohbcDc1IiTKadKkiaL3Q/PmUr1GDXVW4Iu8Lz5muBXHih1H0qZOoykXpsrkWIlIY8aMIe3bd9DcN7Y2kC7t8T58WNMbA/r310EBW6KYMWKowSFeXOCGzRCW7Qwed+7clsSJk2gEzP8hdmyHcC2AdLkG33F7+FQLWEJw9MO69eulapUq2m9EwUp6mzer/RODMpZHzhCrh3QhemY9eNrhjdaxYydN5TArY8ZHimrcuHGfKuwfrd1Guv4ELYR648ZNOXz4kNSv30Cn3JDWihUrXnqVMSXGeXfipElaKwRM/hMDy6+++kq9rnCWhSwxb3TYveCdhjstpN6q1c/6YujG9eviVby4Os4SbWK4yBSefCYkTR6X6+DQi2eVZzxP2bnrhY03eV+iUKJV6mnarJmEDRNGp+p8kHDzJcqEEPl96pQp8lXq1OqTxu/kdxcuWKC+WJQBA/rL9u079Pz0GTKI77VrmnYgT/y//0XX4yAFomc+oJDDYW9vieQRWVavWq3RkcOGnYgepwzq79u3r6YLjh45KkmTJdU0SRSPKErK5H+ZFfhe89UZw9mzZ+TChYs6WAwdOlRJtly5cnrvXl5emvv8VAvPDZE++XFSJyVLltRnA+L7ruZ30r9vf0mYKKHcunVL5s2fr35pH7tQd/bs2WTwkCESTIIp+fP8TZo0SZ87+pD/Fffy+thN+eSub6Trz11GnpKXT6QGiPogU4dvFXk4Phh4iFGIXHjxxAsrIuLtO7arxxnE5iAJ0gWQH/kyXpyQM8WHjBcWRMgrV63Sl3EQD9eFUKkDsod4INet27bq6gP+TzqDwgs1XlaRruA7+Wj+T2RLeoCXa7QPH7VDh7wlXPiwSngc261bVxk5ctTL+6I+pr7cA1E8xABxp/06rcSOFVsHAo4hWnf4u23avEmjZiKz9u3b63kMFLwgA0OOhVzBjnTM0WMv7pl2Uxf4eMb3lCePn2hemxQN53EP1MFgRnsgZ+7xVUdmf+7yj345InoGI2zgmTUdPXZMbc6ZHTC4OVI65Pb53RmF9wUYnII3fcLshZw7z/OatWt1lQXtMSfgv/eGka4zntAPqGPGjOmyZctWjUidkat7U1NZGpQ2bRopX77Cmw791/8zLe7UqaMEC+aiAwdTZftwvjecduInhoCRbiDvMCJLojZcaAO6kE8lbxotGiaZrh/UHIiXpXJEtIFhMPmgm7GTDYF3QMBI9x3AskMNAUPAEPhQBIx0PxRBO98QMAQMgXdAwEj3HcCyQw0BQ8AQ+FAEjHQ/FEE73xAwBAyBd0DASPcdwLJDDQFDwBD4UASMdD8UQTvfEDAEDIF3QMBI9x3AskMNAUPAEPhQBIx0PxRBO98QMAQMgXdAwEj3HcCyQw0BQ8AQ+FAEjHQ/FEE73xAwBAyBd0DASPcdwLJDDQFDwBD4UASMdD8UwVfOR1Vs167d8vTZU8meLZtaxrxekL9Doi98+HDi5VVc1cj8q6A5izpYzJgx3+uSKHWhWIVW7tvoISA5iOZvrFgx1SkAXdfXPdQQLEcUHbWzoFCQPBw7doy4hwgp1atXkxDuId77tpELRY+WZwSFNUTeceNAqjIwFLSRedZwtpg7d64qv5lH2pt7xkj3zRi99REIl6Mbi4g0bgqvGyWiDVu8eHElJsS3t27dptY5HpEiy/kLF1SC0OFxhjwiknmIzDh8xzgmTuzY+jc0aZE9xKuK4yjo6GbLnk1Sp0qtbg2Uc+fOqdg5xyLHhwwiUoHosfId6UiHrxbyi6iIoQOM3CT6uXzwEbmJETOm2vpwDF8QQZ8+ffReEdkuWrSICll36NhRQocK/bJNyP8h2oMmMPdBgahpt6/vNYkbN57KOSLqQ/v4Eu750SOtHzlMcOMDzfkPHz0Uvyd+KjkJDoiX037uCxEd2ou1z6uFYzgeeUfawvVoNwSJkBCDDddioEGEByJ5/Oix1oX6GV/IRSKVyc+cRz3UCQkyqHA+9fbo3l3u3b+v1kVfp02r+sXvW7gmfYqNEQLv2bJlU41hBM0d7hz0K/eEeWiC+Amcar6ZOXNmxWvvvr1Sp3YdlQVFMe7EiZMSMmQIFZK38ncEjHT96angA4JBIgRYsVIlyfVNrr9dGb1XPoQ4KEACPKBfYoNz6pRa2KRMlUpa/vSTntejR3cpUaKECqOjVQqhHDt+XJIlTao6pefPn5Ny5cqrQn+rVq2UDNq2bSu7du+SyJEiqzWPz9WrsnTJEiWTXLlyKXE0aNBAr40Q+dQpU5X8KlWqpNEtPyOQDSFBgl27dJFx48ephQ7i6rSHD/29u3flm9y55caN6/Lk8WOZNGmyiqwvW7ZMbXogAhwFIHtsdaiXKPj6jRvy6OFDadWqpUyePFl8fK6q+DVkWrhIYTl18pQei48cItiIvM+dM1cePX6kBpPYCR0+clge3H+gIvEMcOj2JkiQUEqXLqVi6AxGtWrVlgwZXkTWo0aN0nZhgFm+XDl1leCYkqVKyt49e1U4fvLUqfK/qFG13hMnT2hUHjFCRHW5wNUC/HFBAAMID5lN2oxWMlEeQun0P5rHDGTo3I4cOVK1b7HZ+ZDCrKhAgfySMEFCJXPIl35GUxhhc/oZix5w8/IqJp07d/mQ6t7pXJ6ZtevWydAhQ2TLli2S8ssvJXzEiNKta1cd4HjOc+bM+U7XDAoHG+n6Uy/zQYbQEDA/fea09O3TV21iXi0O0iVCJHLjgzlr1mz5KnUqad6suTRp3FjatmsnyZMnVzcGzAaJKvngQaoQBAaTEFvo0GGkcePvlRTGjB4jwd2Cq0UQZpVEsXv27pHMmTJrFEdKg+ga4fAfW/yoXmpEskSVRG+rVq2UadOmvyRg/NbGjB6tEemu3bvVcw3bm2ZNm8oVHx89DiLC5BLX17Vr10n58mWlX7/+apcDITKg4NmFrQ4+aYivE0UvXLhACR0SrlqlqgR3c5O1a9eq19eB/QdUOJ1juRfafvrUadm1Z7c6BhOxgikDFH5tECHkjhkiBAzZQX6Yd4ItoujgA96Iui9fsUKqV6umAx6+Y2CKS/C06VPlixRfaGqFwQPnibhx4kiSJEmlStUqSnSQCO7NKb9MqemUpMmSKdmGCRtWBdhxZj5/7pwMHTZMLZYg5oGDBkq0qC9mHB9SMPLs0qWLTJ06VWcYOI1gRkk/1a5dR8aMHSvfVq0qkT0iq/ko0bczCqSLiDl9AZbp0qeX2bNmabsg4X379qm1k2kl/7U3jHT96emEIIioChYsKBXKV5BEiROpq+7rpAuBEQHgatCmdRvZtWeX2srUqF5DDRr5f6ZMmWT/vv3Ss3cvCRcmjKT48gt5+PCRepFhsIgTA1M3PM/q168vo8eMluCuwTUCIn3h99RP5s+bL5E9PNQzDYKEBImOsFLJlJnr75ObN2+p7xqF/zNtbtnyJyVPSOn48WM6VSS6g+AgnI2bNkjIkKF02s+56OFC5pUqVJKRo0aqzQ6RFxE9JEiuD6cLiBCzSSJNImG+HG4VTI9JaWzdtk1OnjghZ8+dlQH9Byhhb92yRXxv3JAkiRLL3Xt39X7xcJszZ46mBhhAIFdwIz0TI2YMCRc2nDRu3FjJmek5FjK0n3vs3Lmzntf8h+aSOVMW2bdvrw4uOG+QP4XQmDLTn+ROY8eJLf369pVw4cLrPeC8AZEzWEGGly5ekgQJEyiRe3hEVov6UaNGa6qhZMkS/vJ0Ybfu8Egj2mdmUqVKFXXK4O+LFy2SZcuXS7KkyWTi5IkSKWIkf6n3TRfBtJRnluee1BIuzWC9f/8+WbNmrQ48+KW9zfuBN9X1Of3fSNefehNCqFypsoQKHUr27N6j0z4io9GjR798WUYusVChQlKqVCnNpW7auEmqVqsqs2bOkjJlyqirK1EWhMwHig89ebp6DepJ99+6S9WqVTVqLeZVTBYuWKikNn/+fFmxYqW4uATTSJhzqIeXLniKVSxfUSZOmqjXhxgqV6ks+/bu04jz9OkzkiRpErl44aJG0KQwmjVvpi6zRKzcy97de9XlePnyZdoucsTk7iBT6sdCZvny5ZIlaxZZt269jBg+XOrXr6cRGP8jSsTd99ix4y890rDhcQseXL5Ol0592sjJQphER19++aXawQ8aOEgj4xd2QlfVWZaccosfW8jmTZvl4MGDasFeonhxWblyhVrXQ4RhwoQWkWBKAETkDEx4y61ds0ZChg6tOXEibTzmIM9vcuVSo0tSBURokBlRMYWUB3ZApBkYzEaNGim5c+XRfHzYcOHUrsbTM566NZNKcA/hri69ixYv1kHxq1Sp/OXpYtDMlzev5v3BnzQPDtBY+BQvXkLmzp2jg9+OHdtl+fIV7/0i9V0b68jhYtPDz506dpJt27eJi6urRv3YToGpFYt0XZ88eeLq6uoafN++fSf884FgWsxIz0PINBhCgSiJpByFaIp0AVNAPjxEixMmTNBotGzZsvqyxFGaNW2mPmNcg0iC1Ql8+LNnzy5Dhw6Ru3fv6fmONAZREKsXeMmDPTmR6/p16yVxkiQahfFBZbpXuXJlfXlFNEv6AmdhVloQ3THVZ9pIe0hjkOeEhCBzzCM5h9QE0Qv/hySJZHnZxu/kjpnqk1qATIk2iYp52UT+kykn081tW7fKvv37te2ch2ElL7C4NyJfjoVY/xg/XtMtrsGDS6TIkfQezp87r6kRBgmiYWYX6dKl00j6iZ+fNKhf/6UjLnbgk6dM0XaRC+cYTDw5hvvAEh7MqZvpOzlo+gFiJqrli1QPlvFRPDwkesyYsn/vXrnm66v5W2YXpBm4J3DknumHqFGjSNKkL2YRH1rI186aOVO+q1lTZwgM5vQJ7aavqP/ihQtSoGBBKVy48IdW99bnEwBgOkpKixkMfUAahp95CcrAx0BtxUj3o5Gufz5cECxRLyTx+tt4/6zHrvVuCBDVk0N2c3fT6Tx291YMgXdBwNIL74KWE4/lhRJpAnKNVgIPAswiNqxfL8FcXDTSdCzxCzwttJYEdgSMdAN7D1n7DAFD4LNCwEj3s+pOuxlDwBAI7AgY6Qb2HrL2GQKGwGeFgJHuZ9WddjOGgCEQ2BEw0g3sPWTtMwQMgc8KASPdz6o77WYMAUMgsCNgpBvYe8jaZwgYAp8VAka6n1V32s0YAoZAYEfASDew95C1zxAwBD4rBIx0P6vutJsxBAyBwI6AkW5g7yFrnyFgCHxWCBjpflbdaTdjCBgCgR0BI11/7CGkFLGHwbnh22+/VXnA1ws6t4iUozOL3CAWMB9SkGZcu2atauy+q/gK0oSI6kSMGFGbgDB4poyZJHqM6O/VJNqybu1aKVykyGfnFoB8JTrASEsGZEEUHBskJDX9syCTiSaww2/PP6/9b9fCSmra9Okq/9i0aVOV11y1apVMnjRJQoUOraLz7m7uqkn9fePvVXwe9T3cWdBJftfn3Rn39DZ1GOm+DUpvc8zz59K6TRtZvWaN6tm2/eUXFc9+veDflSdvbhkxfISMHTdW4sWNp24OPHhYzUBcaJF6Hz6s4ufhwr6w7EGTF0+y8OEjvCS0qz4+cvzECdXaxZIGZwM+OAh/UyDUFwaQvkqsSESia4upIR/asePGqVNDp06d9AFu0qSJkneihIlUX5fzcThGdxadVO6LB5/rcS10XrEpcjgaY6aJZxmOAjgiX/W5qnYuaO96H/aWKJE9JELEiCrgzj1yX7SX34OJSOgwYdTaB/sbzkHzF2zQ28UEEgHvhw8eqD4w9XK/6Ae/6kxAm27duqlatgyC3D8atNw/Or2024ELBOPt7a3XQN+Y+hztQhT+wYOHKraOAwftAjc0YyEoVMZix4qleOLnhubv/fv3xM3NXfuHerm327fvSIQI4YW+8nv6VO8NnKgL/WL6ivbQDnCEULkeWCPK7ij8jl0R+r9oKCOGzzmJEydWbKiP9qFKR1/S3pAhQkqcuC+ugSg+ODuMN7l3sKL9tB2xcTDC581BZoikI3yPRjCayAw61M05/J12O0xOUcXj3mjnndu3VdcYrz2K7/XrcuH8BUmaNMnLQITB49dOneSHFi1k957dcvTIURX+R1C+UaNGqjm9bv06adqkqfro8Vyhh4yUJhrN6D7joPIpFiNdf+o1Hj58yPCJwl8Lr61/ckNt2LCBhI8QQZYsXiLT/6+98wCPqvja+ElP6L2DdAUVKaFZQEFULGABBOwFFQtYQCkCKioWUIog/FWqgICKVGlWQBSQIoiFXqR3COnJ9/wOO/tdrrvJBtKQmeeBze7evXfmzMw775w55fNpCnD9+/fXIOFMRHKHUdatXy8R4eFy/333y9Kfluqq37//a9K585MaWJusBaRDYTLBrHnexE8nKtiR0oZg4P/s2iXdX+yuoBQVlUdBlcSSTHZAFxAiqDiBwAGmzk921gDhTGISKsLuVq9erQDXqGFDOXHypE5KcqCRFPGzzyYrkNzd7m7NEkBKHAK3AxbjJ0yQyPAIufKaq6RY0WLy3XffSlRklAbd5joyNJDap1y5sjJixId6XxjMgYMHJW+ePJoR4r3339d6ESS7xQ0tZPD7gzV4OamAyENGLrrSpUpr1gt2FYDQgAFvaTbhW2+7VdvHjoL8YuwuevXuJY8+8qg+BwAH0Df+vVFB8Y4779QFxqRTQmazZs7Ueze//nrNarFmzWrZsmWrgg/tJn0SWSWoE5kTkH2ty2tJ4cKFZM6cudo3pKmn7mTriIk5Je3atdXPNvzxhyQnJWn6JQBk1a+rFMjatmur2UG4J8Hm2Q2xGLOoEtSdoPIETl+9eo3s3LFDA7tzD5KNEtQ+ul49qXDRRboQs5DQj8iP3/bq2VMTR5YpXVrH1dvvnE4nRdaP5T8vl7CwUBk+Yrhm4SAwOjnjGAvk/iMjSEJioiZSZdF56MEHVYb0A2Ofv+n3pk2ayhtvvqFpjwhiDlgDpAA0TBZ5Apa0gQWZhKMANLKdPXO2VK5aRR64/35dREjLBIgzNhjTsFsC+iMP+vV8zb1mQTeTQJcJfvXVV0nx4iWUqcAeARZ3eezxxxScFy5YqKDDACSJIul+khKSyDSjaVjIowbIHD56RNPUkPUXJgDgMXgZtEyA6tWqadJIBiDAvH//Ppk27XPN8ADbYaKNHDVKXnvtVb2GlOcM4sce6ySXX15L2Rg5zWA3Tz/ztLS8qaWyyd83bFBgJust2X7btW0ri5cs1gy9c+fMlcSkRGVGMPFfV6+SyZMmK9MaNGiQsi2ACQB7c8Cbki9vPgVFWCKZfcn6S0408pexMJF1AnmRzReQJW1Rp0c7ybKfl2kKInYNEhwkt7e+XdPSAOzk4br//gd0EaGtqGm4B88GYEkFX7hQIWVmpOWh7QAXILVl8xZd+GD5fGZAgd3E88+/IL179ZLEpASpUaOmygoZEbgccGQhY0cze9YsSUlN1c/atmsnlSpWVJBiDBQrVlyzgbCIkl0Zdg3orVi5UgoWKCh79uzWLBO0gTRGMM4hQ4Z4c42RBon6sjsYP268MlzkQDvffvstCQ4O0XuTlLN3794ScypGTsXE6M5qzJixckXt2nLwwAFp1ry51I+OVpmQEYOg+OSU6/ZCN4nMEyVNrrlG1SXPP/+8ZvqAaZN/jbEMyDGuWJTJBMLOB8ADSNl5wLBZPGHPLMwwULJ/NGjQUHdk7777rvYlzJqsF0kpKbJg/nztO0gCY+7Gm26Um268SacI4AopuPvuuxW8Yd6QAxYd5MoO6+aWN8tXM77SxWzkyJHaL+djsaCbSb3G6t+s2XU6sD/6+BPJExWlAMTAcOqeHn/scc29RQYCskJQSK1DkkOYbcd77pEvv/xSAZnvYW8FChaQAW8OkHvvvU8GDnxXt20kXiRTbaWKlaRXz16SkJigvyEzK5OFlCkwVSYCEwBg2b59h6bpJkfbw488rGm92Tp3fuIJrQcT4fEnnpB9e/cqyKSkpugiQmqdLs88o7m/YIekxyEZYdEiRaRc+fIKqAAboMuzmeRMOLbALBLotwEnWBqTle+YYDwPUATsYMoACOCJbABs7kfiQxYTJi8LTa1aV2iqIvKCdex4j8oO1nVRxYp6Hal2Lrv8Mun8RGcpWaqktLqtlbJ+CuDA4sViQVobctQNeGuAMmEWSrb61Onpp55SmbdsebM0b95cf0sSTdrAhIetwbRgw7DThQsWaHZmskmQZog+JysueklYOdtkts+oK4oWLSyHDx/RbMfsaubPn6cgyriBRXft2kXztdHHefLmkYcfeljHAKAM0HAdcgQEe/ToIf369VNGyOLHYr5n716tM8ksv//hB81+DBgDugsWLJR+/foqyKIiAkAbNmyo5KBmjRpSo2ZNXSRgrdSPhePo0SMyaNB70qBBA00vxbUw8MmTJ6v+F9lyjkEf00cREWQiDtLxSSHtE2OwSpWqsnbtGiUYgC4LBqoU6nDo8CEZ/N77Ehcfr6muGEssRJCMFi2ul717T993w+8b5NbbblNVA2Pdgm5KUmpqalJYWFhSUlJSckREhL4mJycnxcXFpYSFhem/iIiIlBMnTqRERUWlHDp0KCU0NDQ1PDw8NSoqKjV//vypxYsXT502bVqqBwrNq6r8+EfR17Zt2+rrgQMHgk6cOBEUGxsbdOrUqeDSpUsHxcTEBCclJQUlJCQE58uXLzguLi4kPDw8JCkpKTgsLCxL0vWw5WEwk5PrwMEDgu6WVZ2DMyaIKUzC1q1byddfz1NgNAUgBAwAWrZcTF70w/fec68mRIS9jR0zRicSEx1WuGL5CgWWdevWS82aNXQ7abL0MmDZLsOOmLBMUCbyunXrpEHDBrJ2zVoFz+lffSUjP/zQu41EnwbzBPj/2f2P3HbrbapHhJmxRWRxIPng1ClTVZ9M3jBAlIMQJisAz8QBiFGZAFAwPcCWbfVFF1WQ9et/VxZNdmLAr2CBAtKocWOVH8k9R3z4odx+e2vdBQC63bu/qAkgmdToUgsVLKh6PVQc3IOsy8gEhvzzz8vkoosqKgODpQPmqDRMIdtD06ZNtb5MeGQAyN933/0yduwYqVO3rsz7+mvN/cV3/KOQl4xDHkAXhs5uYufOHaoyqF37Cj3gqVu3nmzY8Ltut9G9582XVx555GH5aNRHEhkVKcdPnJCjR47o331e7qO/MenkkQdgSt0TEuKV2aFfpj/QfbPFb3ptU5k0cZIumoAqY+Sbb79VVcyMmTOk2XXN5Pff1+tCify3bN0ql9Y8zdYXL16ibXj99f56T1QQe3bvVvUOWaHRa7MzQoWVlJSsagly4sHGkQkJSmvXqa1qkmHDhylDrV+/vi5SXMti/ssvy1VujEFAm8Lh7KTJk+U6T90nTpqkjJqxycJLjjyAGX0wmY3ZAbGbYuzNnjlLOnTsqP3Offlu0cJFuqMhwSpyvLZpzh5sng1ns0z3bKTm5zewQPRxAAAsj20Zr0wgU9ANMtB3796j7IECYLN9ZFuJbpbJR5ZfBjXsZc6cOboNveSSi3W7xYQCVAAZfkvWXYAdZsKzGLSwCQ5smEh8j+6NbRssgQHPNo4DMsCVSQxrARQBR+7N1pFtpmGnRYsVlWpVq+l2ExADWEjCGR8XLx3v6agHgWx5lZkXKOBNE8+2GhbGc0qULKntmzdvnrJY9KDFihVVHSJqA+ofHxcnJUuXVtYP8wQMYKjUi3uwDWWby0T9/rvvpMUNNyhbo6gqZPIkPehBZwlb4hCIdho5A7ToG+mXn5ctk4WLFkmTpk2laZMmyk537tql/YA8Spcurf8oqEv279unz7/0sst0yw/TgmXSRu5JHyAT2g+IsmjQLmRJ3WlDSnKKlC5bWmpfUVs/R18OkNPfyBX9K/3KAgejNElNkTu7D+4HuwSsWXCub3G9NG7UWGbOminr161Xps8YmDjxU9Xjoy5gMWds0gZ2EvQzciVJ6aFDB3UHxfNIqAmbZXxt3rJZ1QK1r6ijz2DhZVfRrl07rQNJWOlz7sPigQqABY4+Q/60g2LGCYQAZsuYRj1BYeFgx8RvuC+Lt2HkZcuW0fFBP9CvqKEYixyqMR4AYg5KfanwMnFKZ8mtLOhmiVgzdlO2rWQJRo8FSNiSNRJARQB4wPyz0zQqa1pzYd+Vw1AsapwWHueLRCzo5oKe0tPwpCSv6VUuqNJ/sgqwa/TrvqxK/pMNto3KlRKwoJsru8VWKjMlgPnV+WpelJlysPfKHRKwoJs7+kFrMXv2bGncuLHqCtEHoyfcu2ePOkpwaOSvoO/DnhKdIQWdF3pF9G1nU9D5omvEjCgjBZ0u+kJ02uiF0eeVLlVK7XvRz6VXVL+ZmCB58+RN79KAv0ev+8GwD/REv269unqCzkFRaFiYXFL9Yj2wQXeN3hd9J3a7HNUaWQb6oMSEBDUhw34aPSx6T2dBFlgzhPgw6McRAJ0rJnWB40ixxQAAIABJREFUFnT12OVygIp97alTsTJ27FjV5aPzPl9P9gNt//l8nQXdbO49WBfmSehuOThwFmwjOQjhcw43Fi1aKMt++kn+/OsvNb3Cq6dsubKSmpoiiYlJpw/U4mJl9CejFTT4LaZA6IcBDUAbIMS0iX9MfHSZPL9goYJqP4sROhP1VOwpiQiPUEaIORCHIRywGa8iDi0ARSwRKPyNSoS68ts8UXn0oIbDDk6vecaOnTvkoQcfkpiTMdKwUUO1u6RwoIIceAZ/80wOnVholixeLH379dNDEupuns/v+D2HKhwecjjEoRYqg2LFi0lwEPcIUgsOBbioKL2Ok3oADVvn1nfcLqt+/VViTp6SX1f9qiZmLHSFixTRBeaxTp1Ur85BFYdptBHZYDaFRQCF5yED9InUh8NKDq4WLVqkts1RkZFqR41XntHPI6eXevTQQ0TsZrkHh1DUkYL1BAdymF3Rj8iGttEW+odCv1Ef/vFsFtqjx47J0iVLpHHjRnooFRefoIs0DgrtO7TP5pFtHxeoBCzoBiqpTLpu4MCBaj/LxMWcCkZqyrBhQyUiIlJZCp5O3bp3l9WrVqk5DWwIywBOha+8srHs3LlLQRYnitNODxV0ggJcnDLjpYQJDvakFMyLMB/jOk6MATvMwDgBx+Tnw1EfSssbWypD46T9tOlXdbnyyqvUbAr71oT4eLU7verqq9UeGK8n7DpxUMBECHtM6kp9YJg7d+2UO++4U02esEk9dOiwxMfHqV0swA6Dx80W+1vqxTOwbMAkaOKnn2p72nfooGZlFMzVMGfjtB+7Yw7GVq9ZI0WLFpFatWpLkKTq6TvAiYkchfpx4s0r4Fq2TBllo5MmTZTWrW/XBapNm7vkqquuVpB+9bXX1Mtt5coV2g7Ajmfi2bd50yY19QMwMcnjQI668B5dMQsOJmm0Fa/BNm3bqJ0wVgq0AVAtVLiQOsbwG9rNK1YYOHNwig/bxuSOZ7PrwTOMhYY+wrogISFR68spP4dJmCTWq1tXrsQUrkkTGTZ0qOQvUECdG2zJnRKwoJuN/cIExTYXJgQAYuCNI4Ep2JiOHz9BgZjPiS1w+MhhadigoaxavVo9pXAgKF+hguTJEyVdnumi9psY0wPUeHC9+sqrArCjjgCAYECYIGEgzwRNTk6SV155Vf+GFcMocWiA9eFVxKTnhB/gwG6W50VGRkjpMmWkcKHCqj5Qb6vYWHnm6afVHG3o0CHSp09fWbbsZ60X9p37MVH6Z5c0bNhImR31YCGYM3eupKQky8EDB3XRee7559RmFWYJiC77aZmEhIYoALHAAOjUHyYMcAImO3bu1HteVKGCLl7ItE2bNsoWsQ2ePWu2vD/4fQVCfou7NPLAkQCGTLtgnTD7V1877eHH/dmWYwrFggHjhDHDZi+pUUPNomJPnVKX7TFjx0hSIq6ra9SjDUN/6ksfsPuApcKcMQPD7hrm+tyzz8nV11ytiwrXI3NsTzHdgyUjc+rXq1dPj8dXdQVqbILxosMsDLOstm3aSuMrG+v17HyOHT+mpodcS9/gOg3wAua25E4JWNDNxn4B5GBzTEyYCizGqXeFUWHIznYVNgg44BnVvFlzZUsYhwNcgAm2jnju4PlTp3ZtDSqCHekHw4cr+8UJoVWr1hJz8qR0ffZZNSSvcUkNZWtMTIzWsfuMjIqSIYMHq6MAzwZ0YaGwTO6PE8Gvv/6qQAobBViM4fvrr7+u7K5M2TKyY/sOBfatBD6pVk239Lv+2SVXNb5SQRK7UgAIZknbK1epLL179VZGCgACupjO8SzkACsEyPC3x8kE5kf9eOa2bVtlwoRPFVhYRDDKHzDgTXWBZfsNM2fBOXb8uLb3741/y6IFC6Vho0Zq99y3bx8ZPWasOgegHuE+MHhcqtGrrlm7Vq5p0kS2bd0qQUEilStXUVaLzS5ehsgHEKafcMyAgaMqANCpJzEFKleuJEOHDtO+oGCHjWwBan4zatRI1S0jd9QLPLN7t27qopsqKRJdv4Fcc/XVytpZbKZMmapqJUCe57JoYqtKP8Hk+Tdy1Ei1zMChxZbcKwELutnYN6gHCJICCDKZCDDDoRFqAAqMCMaC7SHukjfd1FIqVCivwAcIox8dN36c3HrrLbrNhWUCnAAJukeNA9C2rXz80Ufy4EMPqbcPBQZFGD28gQAtdLV4JxHohK0uv8cnH3dOjPoBubFjxqr6YeGihQp+sHTqhR4W8KfgCPDG62/I4CGD1U34fx99JF9On64upSwSqBeuufoaVY1w8IMbKyoIDq527/5H2weT5XOe+9PSpfLpxInKYHEJBUBwPOAaCkDa4voWsnvPbgX/NatXy5NPPSVvv/WWvP7GG7J8xQr55KOPZcHCBQqQ6JYBNVQeJ0+ckKbXXqtbdXYQMHhkB+DhoQaIscMAQHG1RR1DjAYO1QBRvmdXQJyFGdOna2Aj6gZjZSFEnYBOGx004FqpUkUZPHiItpdCHxLNix0Ei8ykiRPlic6dNXIW6h6AmAV05sxZGr+BxQe2je6We9zcsqXGUmAcUOgjGDl675IlSsgjjz6q+mkWcZ5jS+6VgAXdbOwbQBUwZWuM7hR2BGsxoEtVjL4VL6tFi77RQxN0uJ9NmSKLf/xRgYdDmg+Gf6AHVDVrXqousuhoYZefT5umINPy5psVLChTp06TxYt/VNaFJ9eECePl0ksvUxZJ4JYlS5fqRDXBWdA5z5gxQ2Mw3P/AAzqRYViwKqKcwaIpuP0CDnjJAV68wnyxXgAMACkYOTpdwJotPpYVsEEYH2CMfpUtO8/nYOjTCRM0CAtbc94/2bmzN1Ql23/aCRij4wQIN/79t1SuUkVjOPDMKVM+k//97yNv2D+27kQeu+66pupOzBac7XrNGjVVfUCIze07tqtnE/UEbGGxyI54GhTAGIBDbfDppxMlOrqu3HZbK1Vn4IWFXhyQR3VQvXo1DZTDb35duVJuuPFGvQeegDB/QnnClFEJ0B52Lchx1qyZ8vfGjdK2TRuNL8EiyHcsRqhMcHvt9Egnufa6026vWJjQXvTQyJK+pB4sjPS/LblXAhZ0c2/fZErN2ILiH2/CPWbKTc/xJjDd1/r3VzDdsX276lxZXNIr6J1Rbfjy2gMwn33uObm7XTtvvARzP2K9AqLna9BrDkMBdBZNt8VLejKz3+c+CVjQzX19kqk1gq3BimDOuQl0ULXAqDntD/TQB70wTM5XRg5Mt9juExgoN7UzMzqT3QAM/3x0ec2M9v/X7mFB97/Wo7Y9VgJWArlaAhZ0c3X3ZF3l0LGih0U/DNPkEIYDoLP1Ysu6mgZ+Z1g9h2PoyHEsMIeMgaguAn+KvdJK4NwkYEH33OR33v6aQy5cYzmk4bV9+w4a2b9S5Urqwst2lsK2ncMa8z43N5hYwbVr15G333lLLT3q1qkjvyxfrra8tJfX/5rqITf3h62bbwlY0L2ARwaB0DFVwmWY03fMkXCbNZksOLDCtCouPk6dLjjZz80FywlMsNB9EtcYxwOcCLC8wGoBCwUO4mDBtlgJ5JQELOjmlORzwXNhsZh5caCFJxZmWlM+myJXX3ONfP31XLWx/WX5L8qEcRrAxCk3F8zRyLqBfSsLCZkeMOnic8AWsypUDniC2WIlkFMSsKCbU5LPJc/FcQJbVlJiY1aGnhe2CBsEbLEr5vS8+4svqmNHbt6eYzdLeh/iMvAaGxcnVzZu7E0xjlfdW2+/Lbfdemsukb6txoUoAQu6F2KvO9qMYwIOGTgEkH2YuAI4MeDAAVvExpXIVXny5tVU7bk5Li0qBNLT4GaMTS8ux0RnQ8WAqgHPNwIC4Uhhi5VATknAgm5OST6XPBeje+x4cVPlsAn3ZNxkibtALAFiDQC0Tz35lAZayc2FGA/jxo5VwMXbjYBCxHbAjRa2jscdecdssRLISQlY0M1J6dtnWwlYCVxwErCge8F1uW2wlYCVQE5KwIJuTkrfPttKwErggpOABd1s7HKcDogo5Qxc7nz86aDix6VIkaIa0o94CaTZOZdChgccG8jbldFCsPHg4BD9GaEd0fWeD2EDceYIEpEDBw9qJC4TlpJgMUR627hpo1SvVt0biSyjcvF3Pc/lHwHRTSEyGRkeOJQ83/KWEUSIMenO95YReaWmpAhBiX1ZvZDGiFjHRHzLjYW+o96ZbbFjQTcbe3vb1m0aaBonBF9WAGROWLV6lVSuVFmzBJhUPP4GbHqTGAAgFm39+vU17xcBvn2BOIPLAIUzcy5xcu+68y51Nti7Z6+8/sbrGnLQCSr+7olY/WXhZbK56+6+1n1fBdKgIA2vaJ5vPjNdaH7DQoN3Xd169TSkJPa6BECvWLGigvAL3V5QSw2T5cHZHu4VyLOpL79z9g2u1Lw3oTqpH/ciGD1WFM7APu5nBJKx2N1e0+6M/NZ9D199Ya4h2wfmhBxGOserr9/4q8u8r7+WxKQkzdfnBjHctskeQnB7dx+kNy19jTv3oueWi/u9v3aYexPonzjV2Hr7k3169fT1vQXds5HaWf6G7AoEqiZrQoXyFdQuNiIywns3AosTiJzMCVgOAHD8jYUBqXSIH0tsBK4hwHaHezrKqZgYTTdDLi9i2xJvlzJr9ixZumSpBg/HMgEgIoA2Actbt26t12CbCyAdPHRQE2EWK1pUJwAJK++48w51JiAIOA4HBCXv0KGDNKjfQJNjUp+PP/pYtmzdoiZmhGvk3idPnpD169ZLeESEAh8ZGLAaYFIxybg/7Kldu3aaA4yyYcMGNefCTRePuJkzZ2pbTEB3AqOTbRfw59q77rxTNm7epBYKoSGhGroSGWH2RtZhMv1+OHy4PPf88yobPO9YbJApGSmwyGDhI+3Q/gP75b5779PMGJQFCxbK3LlzNI4tsSi4L4HPSZHEswkdScBy7JdJ9/NMl2c0pxxZKEhMWaRoEXUqQd7EH0Z2r/fvLyVKlZIC+fNreiX6ZsXyFXLbbbdK+fIV1CkF+bZq3UpqXV5LRnw4QsH6sU6PnRFZjOcTSY1A9RPGT5D6DeprnjrkSc42zPvIwHH48BH97LrrrpWjx47KsKHDJCEhXkqWLCU7d+yQiy+5RN2/CdZOoHfGzOYtm6Vjh46ac46A7wDNiuXL5c0BA6RK1SpSp3Yd7V8sQagrfbpl82Zpd/fdKhf6n/5dsXKFtLyppf6ewhhnoXvxpRe1zkFBwfL0009pTGSsZdq1bSe1rqilCxLB9bEyAaAZA8SHJgpdieLFNc0TfUchgPtPPy1Vl2/GIWOLefLhiBGSmJykljbIYsZXM6R2ndp6DzwUqR9xjMksMuyDYXJg/wF1+Dly5LD2O4HiydtHBDychlhEWZhZNKl7eES4ypn+P5diQfdcpJfB3+7YsV1NsQimTbps2BcBZ0wBdH/++WdlSwQCJ1A3ExfwI1kjuc/YpjIYcVwgc0PJUiU1mwKDlsFIOqB9+/YqWJL5YeTIUaqmYBAywHCJJT8bYMTfAMVVV14pa9aukSAJUiAkky+TaMeOHd468kwmKpkVADHAAy82Ej0uXLRIMyaQMoZnb9q0WZnxXXfdKR99/LFmVyCwNs4LgDwA+PffG2X48A+06ciB3/I8GDBqDCYY6YxQZzAJYOvIhzZ8//13smXLVp1wq1ev0QSaTCjsb6kb+dIIGk5+tpiYk/pcZADrBQD4x5YZmVxyycUan2HUyFFaF0Dg5ltuVtBD9niz8WzAF3MzbIAJsk6OtB8XL5YmTa7WwOZk6SB2MYHpCSpOPxGgHjCgPcgOeeXLn0+OHD6i92KhAewBUoCGxZR+QT4hIaFyYP8+eXfgQO/4QD4vvfSSLhiMhwoXVdAFkljB2FoTOB25bdu2XbZs2ayLEeos5PHMM12ExKdkucDemgWUBZmxxgJBigz6i90WYwC2DtMlRxuLNgsUKY0ARUDur7//1tx5JB5F1gnxCRoMvvXtrdU+GnniGUiCU1IqHThwUPPG0Qd4QuKUA7gD+M8+/7zMnTNXSpYsoXE/sB3v1bOnppJiHrBDISA8MZjJWYdZI/di0Zg6ZYomHB09eowsWfKjXNesmTr2ANpt7mqjixLelCxsuLSzaBAQfsumLRIaFqpjDrUT/UTOv1mzZ2uc5+nTv5K6dWpL3nz5tF/pF+ZF0WJF5cXuL2Zw5p95uQXdcxJfxn4MKxw6ZKiC0PARI6RggQIaD8AJujA8AIzV1LDWN954XVJSUpVxMSFJL8NKDKiy7evQvr3ky59fBxgDEuAGkGHK5PYCdEhV8/BDD6mnFmAFCDFoGeiNGjVWMEX39tH//qfMBUCMjIzSCcegZ1ByDSl9mMwAD8wZJwq2XkxIgClVRC65+BIZP2G8XNu0qTc1DpOE2AiffDJaU/UwmQAdAPDBBx/QRYjnkVSRLd2jnTppNuSE+DgFT8Bpzpw5CvZdu3YRCQqWkR9+qGzdZG4AvABotsMrVq6U2rVqydZtW2XXrn/UDZjsDyw45IuLj4uXf3bvlqpVq0hyYrK88+7p3HXjJ0xQUKp1+eVSrFhRKVigoNS64gp9NqwN0DPZJZAT4LlixXIZNuwDmTJlivYPQI08AGDSI5Fn7YMPhmuSTPqI3wCOMCj0zbAvMhP37NlD68gz8xfIr3p41BLOgldg4cJFNI0QTPGBBx+QqlWqyEMPPawg36VrV/n7r790F9C1a1eNowHwvTngTXnpxZd0p4EsmjZtoolEWRAYbzfdeKMsXrJEFy9Anf6hf3GbBuC5F1kwFi5Y4E0hz0LC7iIxMUnTE02aPEnH5p5/9mjCT8ALhsnCRx47+huXc2Q1cuSH+qwXunWTTz7+WOXCwkEMEAAZW2uAn75AprBgCArZPiAfjEfmCrupIkWLyqZNG+XVV1+TsPAwXSRHfzJamjVrpimUSHAanxAvr/R7RXPVketv8+Ytsn37Ns1sgpyp96WXXab9deTwYa1bq1a3Sf78BXRRLVmiuAQFByt5MDkCMzb7//9qC7pnK7mz+B0TANBjAg4ZMli35RUrVdIJTmE1hg3BEAg2wxac8u133+mEZ5t66lSs7Nm7W+684w55/fU35KKKFVXlcPTIEXVyYGDD4GA06HP79HlZihUrruCMaqNrly4yZOhQHWxMQMAdJsBAJi8Z6XGI1gUrh50A7GxZAUoG7Lhx4xWIhUMjTXF+p7aFvGy333GH1Kp1uQIA7rZvv/2W5lqj7jAFGAy/YhLQ1jGjxyhgA0Bcw+EhoHMyJka6d3tBXnzxJU1/U65cef0NAAArpm0HDx1SMFiyeLECC7/TbLo9e2p+ONKV14+uL3v37ZOVv66Q9ne31y335i1bdDtZtEhRncxsg5csXiLPv/C8siwWFSYr+mtADFUBrJUFhWcz4QA7/lZmWrqMrF6zWkYMHyGfTflMmRjtQIceHhauGZo5kKIvWFhgj2U03dDTCoKoMegDJjgAy+LKggj4wMLYAbC9LubZ0rKY9uvbV8aNH6/PL1e+vFSpXElGjx6tjK9p02s1rROsF2bHWGAhBkipO4BHxuFjx45qyiZYMnLlGtQ51NvkpGNB4zvYri4QiYlSqWIlqV6tqsyYOVPBHIbOInTDDTfK6NGfaFp56oiaiN0XbdZA+n/9Kffec69s37Zd/vjzDwU35Hh769YydNgwmTRpoi4mBKpnl8bvYde9evdSNQC7ONRDeB3i5j3grQGaDZtrUFUwniIiImXTpr/l22+/03FF3jxURQXyF9Bcf++8/a707/+azinazZjC7R21FnMRtcnChYvk/vvvk4ED39VxABHgmSwALNQpqSma4+5cigXdc5FeBn/LpGfws52rXz9a2c33P/ygQEehc2ECDC4sDphwFACmXbu2CmBMJg4f2MY/8cTp/GE9e/WUPHnyyrVNmmiCQpFU+WD4CPnu22+lTJnS8uijnVTvCNO84/bb5YEHH9T7sl0vWLCAZrtlW8kqDgvn2UwKgIYJA7NF9wdTg/HAhlksYDGwUraoACFbOhJpkoWY+7D9JqMtYI/agAVl0MCBUqpMaQkJDpYePXrq4gJAouqgLTBJFgOAv13btrqowIZh26t+XSU33nSjjB03VhYtXKTbSFjay717y6D335OjR47qBMNzjraierm4enXZsOEPzQ0H80R2MComEQvD4UOHpPOTTyor56CHZwNm6D0bNmiguvJy5cvJ6lWrdWICDlFReVRe6JgBTNqGKuiPDRtk6rRpsm37djlx/Li3r7gfuwtckKnzT8uWyepVq9Q1GdaFGqNhwwaay44+h3UnJyVLt+7dZN7X83S7DxOj/PnHH1pfng+LY6FhB9Sjx0u6aL414C21frnzzjsUEFmM6Ht2VGz7WUTpR+QOOAJYwUFB8lLPHgpiqB1gsBR2DeySqCegzjkEbuLotxPi4+Xll3vrzoVYHYA1iwYLDr+H6aOGQNVCstEbWrTQBY1dBowT0GOBYlcCa6V/2UkR9Y4dRJUqVaVfv76qDmA3hR6eAlAzRjgUQ+6arLRFC1n721ptO+Oqa9dnFdhhySRvRXaMT3IJXt+8hUTXj9ZFhrHDmIDk0LfsPDUdVMmSCtro9FkE0AGj6qLvqOO55qCzoJtB4MyMyzN6EspgXb9+nbz3/mA1haKkZTVg6ui+hq1semEN0zqZdrfdaUngSy6AgTunl7+TdrdM0qsrBxowZyaMKRmVqz85soUFbNMqacmJbMmw9yuuuMLvLdJqH3KlLexOAFd01SxIyA5AZovBroPCdVx/NjExnH2BtcxHH32k6ihUC/6K8ze+5A2Q+kqnxP38yYzdD+cJ7sKiAgiyO+QwzFdx1oH7Iwszxs34Q22yYMF86f9af+8t/I1Df2OaeyPjzDAfs6CbGSiahfdgUKErRO93LvaSWVjFbL81EwNdItvw3JiocdlPP8nFF1+susZzLYAzahAmOxYIsGGYnXOxOddn8HtMw2B9ZneVGfc813ugb2b3h5rtXMAOJs2BInMoNxQLurmhF2wdrASsBC4YCVjQzcVdDctFJ8d2Ly3PNLY+6MHYhqanPsjs5qLzRY2REdtFrsdcCeYeCFNlK7h7zx4pX65cplUftgwD4sDKGObDqmBU2PpSsL0tVLiwMkCuZ7vLgeCx48ckJDhEdba+CjpIvvP3faY1wnMj6sY4Mc4ejBtslZMSE32mq8/s5/u7H/3G2UOpUqdlzEElZwPokZ0FEzL0xxwIp6XayK56Z/VzLOhmtYTP4f6A02uv9Zcnn+ys4OCvYPrz9ltvyZSpU/zq086hGj5/ynaN0+0qVSqrlQMn34EWDtSwJ+ZQJn++/On+bPGPi2X97+vVwiGzCtt29IUDBgxQUOX0m8MS9LkcdgKwn0+bJgUKFpQ333hDxo4bp6Z4HK5gusSigV7ZXQAWDumwjcW8LTsKiy4HeLjcAr6xcbHSqGEjiY+Pk1tuST9gO4dFmLnhdJFZZeLET9V5YcKE8dK3bz8hOSgHyBwqcshmCjpgDqdYvCEWb775ph4k/5eLBd1s7F0m5BdffKEmRDg3zJgxQ0qXLqVePT//tEzmL1igp62cyGIJ8Odff8mG339XYFiyZKls3bJFDbtxVECnyYkxNomYBqn94wfD1HMGpoMTxrKff5aNf/0ld9x5px7E7Nu/T8aNHacHGgx8wziwFMDIvNrFF2tWBWxSYXlly5VT8OAwh0nJabhJdTN58mS1A8Zsiwm1b/9+2bF9uxQuVEhiTp3SQweegeH80qU/yS233OzVqfXr2082/LFBRnz4oUz57DOtD55bnExzss6pMmY5sGBYHCfPnTo9JiGhwTLx04nKhghWvmjhQjVcx+tt9uw5alfL73788Qe1oMCJomDBQsqiMJ3CVphTauqO8wcWCePGj9PJjgnYJRdfrPbOxUuUUO8/zOuwIa1dp446dQDG3V7opodZw4ePUNOtYsXPPHQCmF/u/bKUKVtGzaX4HfJFD4t1w8ZNm6Rtu7ZSrWo1BXhMsrBBRb4wQ+qJA8K9994jJ06clCKFC0v+AgXUgQITJkCVaxknHH5hrsXix0k+beL3p2JPSetWrXUHAovEpA4Gj5MNbB77W6wm8DDDrIu4w1g4YKHw9dyvZe/+fXL/ffephQFl5owZqhONT0jQhYb2MEawneYa7s045B54O+IAgfUEyU5xJqlRs6buUqg/OzLMFTEBYwFjccCmm8NHxiwHhJjR/ZeLBd1s7F0mBYMSsxxsahm0mOQ0v765bPx7o5qiYF7z2KOdZNrn03SQmgSLmOIwSJlwbFuZBJh1sUUf9N4g2bljp7qgRkZESHx8gk6Etb/9JtWqVlEngyKFi8jsWbN00u/Zs1tdQhnoMA0Ge8ubbpJvvv1WbXY5uGPS4Z2DIT/ukExuXnEuwJh8/vx5MmbMWLXPxO4VAKC++KsDMDBBFhZAB5MbQIzTcSY55mTYoHIYxPM5uU5OSVbTKUyHaOt11zWT9u3v1gUGJoTt6IQJnyqT/2bRQml5881qAsWzWHDq128g69b9pja1yAib0V69e0v5cuW1PQ8+8IB8PW+emg9xf1QxmI5RX1QyeFCN+t8odW/t3auX9HvlFb0PDAyW27dPX4mLi9VFgEwUMDIYL212Fhg8iwLtxk65T5++ytywdQaAAEtsdZEjfYQpGSZUY8eOkbiEeImLjdOT+m8WfSMVKl4k9erWPQ1SkyeriRugi5nVrbfeqouAMe2jDYwFtu/IlKBKOEgAsizOACWvOJIgM9yYie3BIjp16hSZP3+Bji/GFeMQkzsWVRYkxiz1Rhb0D/evWKmiTJs6TWWwdesWXRQx98IjEKB/+OGH5O6722s7MVfDXI7xwKKAPSxjHxLy4IMP6uKPeeKXX3whg957T+2j/8vFgm429i6sDDtRBnuLFtdL3XrRcvDAAT0xhqlg07h2zVq1RcUGFGbCFhiwxp60+sXV5fChw2qy/M3oAAAgAElEQVQEzxYWrzAKwMHWjQnD9WydYb+YPWG/WaHCRXodjGjatKnKNpo0vVbtW/kdbBWWA/sAPGGYACP3wu5x6U8/aR23bd8mVatU1QnMRGRSo/+EmdE27DRpH8+GTbKwAL78lr9h7IAB9sEA5Zq1a7VeMGW2xkx07kd7AR6M5Kkfv8N+FsYNmMEmASs8kpjo2AHDKpnY7CQAM9hbn5dhnGXVfRNwwvtp3969Klc8+njlvrSXZ3J/FgZsdslCgYzZDrMb2bhxk7J+QMWkOEK/69ySw9hRswCSyIh64RQAsMyaOUtZLWZkxjMOe2jqCUjt/ucfVWXgfUdMhkcffUQN83GaQCc6cdJEefutt1VegC7geuzYcdXZ4pBC37OIGdDFeoL+2rVzl4InOwj1dixZSvq90k969uqlbrL16tVV+2mcBPjtQw8+KJUqV5bHH39CvRKpI3KC3ROwCbVBjRo11f2aRY4+R+YsboUKF1LzLkq3F16QNm3b6oJFTATsYkNDQ7TO1A0PNIAcpwsWUpwh8Ka7/D/OcpGNBd1sBF0mW+/evWTo0GHKdgEoXBH379uvLJOBibdQ40aN5cTJk+qIwCBmKwi7xAvtdICaQwpKJiU6A5hJxwEOzHT/vn3KHIJDQnQwc0BBYWvYpMk1cvTo6ZB9GNYDNuhKARsAiC3p0aNHZMiQoeoUUbRIEXWXxSB96udTpcPdHVQHypYVFs79fv99g07Yl/u8LD179FSvJDyFuDeqFN4D6Bjm4/3DIgHjAVCvbHyllC5TWjb88Ye6dAL0W7dt0+A7qAI47Hr11Vdk4MBB0rFjB02QOf3L6dqm39b9Ju++8648/vhj+j3qGvU627xZXnvtVenSpau0bHmTugHjxYSaAttNJjugi6sp9eKQB/CIjq4nu3fvUWcNtv58B5jjZIJHGADJswBR9OgsIMSGYIEEOGCyABxtgCXznn5D7iwIsHvsdwFf9L2APYvPHXfcrp8XL15CVSyMDcCoWtWqUrVadQkJCZLvvvtedc4UHAZw4Ub9MXDQQPn440/UEQDGSD/gJFHjkku8nnqDBg7SLTyLJO2iP3CwYAdRt04drefcr+dKcFCwLgp4auHNNWb0aN0FMKZM0CTAmXGMnnvA22/JC8+/oKoGPNS4HhUO5emnnpK72pyOfcAuhcUxIiJc9u7dp84el9eqJT1IdtqtmzpXTPv8c1WrRUVGZuOMzJlHWdDNRrkfPnxIWS4HCwxGPIIKFCwgL3brLu8PHqw6PbZubMdhHwAOVgGdn+wsQwYPUZ/wu9u3VyYLW2jUqJHWftGihXLk6DEpV7asAjcTBUAHoNvd3U5ZCGX8+PG6NUa1kC9fXp0ITHwmMKoDwB0wYBLBpt5+5225ocUNyla2bd2q20PYJ/patppPP/OM1KldW+uIGgA1BcANM+JgCmAESAFUbGoBbhg9bJqJC2DBGrH2f/75F/QeMEmCjODyjL6QtgJAsGfYOOoYtp8wPLbt6ADZHqN6AODeefttGT1mjOotAUIC5CBHdLZMfmTGlpfFhcNJPOGoEyoI+gaW/Mbrr8u69etl1qyZUqhQYXnjjTdl1KiRyuhpE+6vPXr2kE6PdpIZM77S9iJTFhqNhdGhg8dLrIfKl2cTmObFl15SVUybNm11ATFWEywAqCHY3j/7bFddqAA6wI94DFzX4vobpAsxJ0R0R4QnGAes7EjMtp72HDt+XBLjE3T7z2EgCx+AOXPmLN1RrFv/m/y+/neVCe1Ff8pigKsvQXtg1LGnYuXxJ57QqFsUPNJYDPA+pB/oI6KzAdL8hh0VcmTcGCcN3Mr5DX3AYocqCFUFnzHO0bvTfwMGvKW/HzlqlDz6yCPZZvGRjdP+X4+yoJuD0ifsXt48eXUwAgJsT415EodhsDIGOoXvcYdlu5dWgckAIv5MsRj0gJbbO4jDDyaBLyN09JjUFb2ws6TnkWauhX3BcH0V2kRbTTsBHMDBaSLH4sSz0A2a+ru97fgd9zBxetEXIktfBSBn4ru/B8z43JiMwZpxKyaICoVFgQUG9cyUz6bIK6++kiGjfWQeczJGChb6/z6EZbLowZBZNNz9jENEaGhYhuPN+mo3fTzsgw+kfr16MmnyZAVKY+pn+pIxRz2dHnkccqLTZkcCiCKjuPg4Hbv0H/pt2D6Li7MQXYxoab7KgQP7pWChQhqf4kIrFnQvtB4/D9vLQgIg+nMFzawmAf6U9LyfUAlQ/GUAyUh90IcCcFgSZHUB0NlhYQnBboqDtUAKaht2Ob5co1mY2EFhqeJvYQ3kGRfSNRZ0L6Tetm21ErASyHEJWNDN8S7ImQqwxWbbjwkXW3m2zmy30wv0kjO1DeyptIe2oD5B54yq4XxuT2CttledbxKwoHu+9Vgm1RdbSU6LCUnI6fFdbe7SgxUsJ87XwuET+kbM1bp26SqVKldSCwxbrARykwQs6Oam3sjmuuAcgaMAJ/o//PijzJv3tUyaOEmz12Jqlj9fPrVGiIuLlyc6d9ZYubm54DDw9dy5mn6H1DRVq1ZTcy2sDTSrQpcuZ5UVOTe32dbt/JOABd3zr88yrcbYbXKYwsk/JlO8Yq+KORqn2NhcYlOLaVeLG25Q28vcXHBUwKwLO1DqTzvI/ZaYkKheUAQKx0Y6vYOy3NxGW7fzXwIWdM//PjzrFnBaD6PFbhbrgOeef0597wFbnC1QP+AAgSkTRvBt2rY562dl9Q9pCy68ytq//17W//671nf+vPlCGnCy3OKiy3uSQ9piJZBTErCgm1OSzyXPxZmCANb8e+mlHrJ48Y/qcYXHWbXq1TQmBKBMPAFY79lkKMiOpgK6BOTBWD8sNFTuu/9+NeTH6ePF7t016zFusAQSyu7wl9nRfvuM80cCFnTPn77KkppilE/EMuw3iYLV6bHH1WsK1ogO9/33B6tVw0MPP6zqhdy6NTcZiXEdBnhRmzxw/wMSlSdKPbZCQoLlnXfe9eb/yhJh2ptaCQQgAQu6AQjpv3wJYMU/45KKhxG6XRO/F3dRMtSWLVsm14sBryoWBf45HR2IRREWHm4P0XJ9D14YFbSge2H0s22llYCVQC6RgAXdXNIRthpWAlYCF4YELOheGP1sW2klYCWQSyRgQTeXdISthpWAlcCFIQELuhdGP9tWWglYCeQSCVjQzSUdYathJWAlcGFIwAW6icHBwUkikpSamppI6Gx//1JTU7ku0bympKTwm6SwsLCkpKSk5IiICH1NTk5OiouLSwkLC9N/ERERKSdOnEiJiopKOXToUEpoaGhqeHh4alRUVGr+/PlTixcvnjpt2rTTcU3JKOApQYQ5dfxNbip9f+DAgaATJ04ExcbGBp06dSq4dOnSQTExMcFJSUlBCQkJwfny5QuOi4sLCQ8PD0lKSgoOCwsLSUxMDAkJCQn97bffNl8Y3WxbaSVgJZBbJOAHdL1gakE3t/SUrYeVgJXAf0ICFnT/E91oG2ElYCVwvkjAgu750lO2nlYCVgL/CQlY0P1PdKNthJWAlcD5IgELuudLT9l6WglYCfwnJBAdHd3PY4Gg1gce6wV7kJaVvRto6vKsrIO9d+AScKer55e+PkvrjgTgya0R2gKXxLlf6UsOF5ps/IGusVowJmFuKwZrMuYaf8ePH5fXX+8vBw8ekoiICA0t2LFjxzOuYnB179ZNDhw8IOERkdK6VSu55dZbvbZw5z6kM3YHgIN03JdeeqkmccysMnr0aGnSpIlUrVrV5y157m/r1kmd2rXTBCJkSjB16nc2Zffu3fLV9Ony5FlmvFi5YoW89/77EnMyRq5v0VyefPIp+fPPPzUYOkkwSQlPyqPu3bvr34SU3Lt3r/Tt21e6dukil152mZw4cUJe6ddPOnS8R6Kj651NM/z+ZvPmzRp2s0wZ3xHgZsycISVLlNTA7v7Kxo0b5b333tPQl8RTLl8+a1MybdmyRV588UXp3au3FClaRGXXr1+/s+7jcxEo8/HZZ5+VUqVKSc+ePbXfatWqJW3aZG2wfifoAqxBQUFqp2tBN4O9eeLESRk+fJgcPXpMAJ2nnnpS+vV75Yy7JCYmYl+subqSk5Lk3YEDhXi2BQsWlOXLlytQkaWB8vfff8tFF10k/ObQoUMSGRkpv/zyi6aiiYyMkOPHT2j4RYKNV65cWWDPW7ZslgoVLpJt27ZqfrBdu3bp/Vb+ulIiwiOkYcOG+tnBgwc1lGOhQoU0cwTxZskWQfoecolRHyYHg3HJksV6/2pVq8vWbVulSpUqsm3bNs2ySwZhsgpfccUVWmfq+ccff8ikSZOkc+fOep81a9fKtU2bSoECBWTVqlUKVtS7S5euMnr0J7pALV/+i1zTpImEhoQqyDIZANp58+bJJ598ovKk3tTv2muvVVlQuI4A63ny5NG2IQvadsklNWTzlk2yZfMW/R4Z//TTT9o22rl5y2Y5dPCQXHbZZfrbkydPyo8//ihly5b1toVswvc9cL90euRRvY4El/Qb9SFYOsk8+7zcRx5+5GEFjVIlS8qUqVNlwYIF2sdff/21XvPdd9/Km28OkE8//VQOHjgoO3ftlObNm8uRI0fkn3/+kSJFimg/O/ubNhQtUlS++/47rQ/9sG/fXilfvoLKvly5cpr1uOuzXaVsmbIKXAShp6+jo6MV6MkE8u2330j9+g2kTp06Or6QEWmMyAANWCOvjz/+WOrWrSs7tu9QS3julZWF8dyyZUupWbOmtuOLL76QH374QX5e9rOOjVtvu1XH8qxZszTY/E033aRjJCsKz2natKnKisXniSeekKZNr5UHH3xApk+fLtWqVVPylNnFDbqGwRo1Q3oM1zhIWOcIT88sXbpUBy5ZFkqUKHFGfwFQZGUYMmSIFC9eXMjaAOvbumWLTpgjR4/I8OEjFFR69OoprW9rpSCybNkyOXDgoBQpUlgOHT4s1zdvLvv275MnHn9CwQBQURbdvbuu0qzaw4cP14lORtzNm7fIgX375LZWrTSTArPrxInj0qzZdTJ58mfy6quvSfPmzWTcuHESExMjN7W8SQYNHCR58ubVxQHG+MADDyigvP/++9KjRw8FA7IHk4H3qaeeEuLwAuAFCxSU+QvmazLIqVOnajtpN0D1v//9T4GY7BNr16yVXr17yZfTv5RiRYtJzKlT0rxZM2WRsA92CaQKGjNmjAL4l9OnS5HChfX3r732mi4aI0eOlF9/XSmxsXHSulVrmT1nti5S119/vXzzzTcSGxurAAPI0S+nYk/JHbffIePHj5fwiHAZ/sFwXQx4JkC1adMmeemllxSkWOCoLyBLIcYwCTtp84QJE2THjh1CrOGSJUtKnz59VEa0lwXi888/1z6GYbIA0YaHH35Y5s6dq/UHRFm0pk6dIu+9975e1+OlHnL7HbcrU+Y5vCInXmHQv/++Xnr16q19zD/ugYxYKGC6gAYLRYcOHTQoPf2xYsUK6f7ii7L8l190od69e4/UrFFDSpYqpYvPuHFj5dlnn/O2gXa3b98+szHmX/f75ttvpUP7DhIVFSmDBw/WdjJmWQgAWTJ/sIAho27duku7dm2zpE4pycnSqnVr7WvG8J9//CGXXX65Zhhh8WenNXDQQGl1W6tMfX50dHRfjwea8URTlpsR0OV6QDclJSU5V3qkJSYmBuORFh8fHxIREREcHx8fmlUeaQzaOnVq61bNXQAfwAvgYtJ89NFHOoHvvPNOBZpOnTpp9tr69etrGvEdO3ZKXFysgkfevHl1cgOygHKJ4iXkqaefkk6dHlO2EhYWqmBEsO7p07+UO1rfrkDGvZcuWSrffPuNNL6ysfz5x58KiNwftgSjBURhXBs2bFCwgKGtX7dOjh0/rsDD/WGw1B/Q6dq1qzJRwGHQoEHazCVLlihroW1suVNSU6R6teoKmJ07Pym7du1U9n/llVfJzz//LHPmzJUGDeoreDHhNPtw/vwSFZVH+vbto/dcu3atzJwxQ1Ufl9SooQzp3nvvkzFjRusEZQEbNnSo/PX33/LJ6E8kPi5eF7KBA9/V68LDw2TUyFGye88eBRkATIKC5FRMjLz3/nsK9vg8zpk9W+VA/akLEx/gMuBJXQAx2PDMWbNkxPDhMuyDD5RdXnfdtcoS6SNYE5mIufaejh1154LcPvvsM1WjNGjQQJo1a6aMCobdokULzdBBIQszzPf4ieO6UOzcuUMGDXpP+wpARzYkDUWebIMBWhZWxgULCgvvypUrtT/oS8B/wIABUr1aNV1QduzcqYtmv7595et583THQh0eeughzYs3Y9ZMlSVjIqtLfEKC3HLzzdof7H6YEywaMH7GILs5gJCFnTlx3XXXZUmVkgHdVq2kdu3aKkN2ajVr1lCSwsLQ5+WX5dixozJu3PhMfX5GQdfp+uvLDTg0NDQZADYuwGFhYck57gZsQJdX3IAB3dDQ0JC1a9duyUxp7tm9WyfeF19+qRl02Qqy3WfyUwzTHTp0iBQoUFBBKDExSXV9Tz/9jIII4MsgYCvN3zDFJk2byratW+Xll1+WZ555Rlkx/2CZbHlhtAAT7Br9XOvWrRVUe/XqJStX/irly5fTictv2FIyGWGRDDrABjCHgVE/AJVrAX/0oR99/LGMGDFCdu7YKSdjTiozYaKyzUe9ADOksI2fPWeODHz3XQXd+IR4qVO7jjzyyCN6L1jhs892lYYNSRz5g7JhtrtMPK4HiNgZACb8TVm9erXMnjVLmdAVtWsrY6XNylTDw+XBBx6Qjz/5RJkJMgDYUJWQG41nIhNSyPMMGE1kRITAbr7/8QcZ7ElDBJtBzgD6vPnzpUP79sqUkQv14lkAHuzysssvk6++/EpGjxmtsuzbp68uLoAaQMECxW/j4+MVKJAROnNAl60sTP7Kq66Sxx9/TIoWLab9xHihbNu+TZ579jkpWqyotL+7vapWBg4cKG+88YYyLtr7yiuvSPu775YhQ4eqnADJfAXyy7Kflinrpw9YFAFdGDqAnZiQIBs3bVK2PGrUKG1Pt27dZN++fXptpUqV5IvPv5DSZUrpgphdBZnTL8imQ8cOcmDfAbnl1ls0czO7MxbxGTNmaHJUxlxWFMb/zTffrGOULNL9+/eXe+65V/76609NXzVgADvRRO9uJ7PqEB0dDatwstwzrBjOxg2YgAsAb2JiIsw394EusReCg4NDMxt0FyyYL717vywLFy5UtgNjhR3BKihMvGbNmkv58mUlPj5B2S7M5eXevaVc+fL6GyaC0VkyUSpVrCjdundXsOWQgwnIIIH1AMgMXBgMgAPzvO++++TjTz7WicvAgfHEnDwpBw8dkrz58inwMJmZfDyHwQ3bYsWnwHTZJnNPADUoOFj27tmjbBhAYzsOGFIf9KwsBBRYAls0trswQNjYlCmfSZkyZfV7AHP8uPESEhqif3/77bcKUFwL2KLGaNS4sd4H4KdwUARAAIhcB5iUKlVS+vbtp+oFQIXJkpCYoG1YtHCRLjokn5z+1VcSGhKiW1R0ljCqhIREufnmlrJw0SIZOmSIMj1kwyJSqVJl1X3fcsst8vzzz+vzWZxQ7aBCQA2E3E6rNH7VPl29apVce911ylBpO7scZASTB3RhtdSPBQ5WCzMtXqKEXFShvCQnJUvDRo30c1NoA/dFRwzzp7179uyWF17oJm+++aYUKlhQ/t60SaZ/+aXKjL79+ZefpWzZcrqTOHb0mLJGVEgwVnYKyI4+rl2njsydM0dVSOhLf/jhe5k/f4E+GuCrWKmiNGro/8AtswDH3Ifxw9hljH6pO4xeEhYeprsDxiXjA1URiyzkISsKoIv8YdPobiFKLNjsGNCxM9dYqG688cZMfXzdunUVdFEnOE3HfOhyNfhNSEjIGYFufAW8uWBB9/jxY3L48BHdJjFJAQ0OoZzZZ/mMAwNYWPXq1XV7CFjSyej2AFIKulVOeZmIgBO/YwKzReUgavXqVarL5DCiQoUK+hsGESyV7xnQvPIsQAJGA5Nl6wrYo/+DQQJyvJpDOwYZhy2AHb9l24UVAgMS9gcD51oAgTaSJdgUvuN0n2dVrFhR64ye9KqrrtLrVyxfIfEJcdK48ZXKuFER8CyzpWSywRKpo1mkYIoAOdfDrJkcyIwSFxsrPy5erCydAyTYG21jcQNo8uTNIxXKV9Bnc1gDY2UhNNeZvHDcG/nTVyxexuoCeQGg9AVMloNH6gcQo+PlXqYN1Jn7AoZ8Rx35x/XIms+ZzMiUNqCO4ICIRcH0d/fu3aTNXW2kWfPm2o8rV66Qyy67XOuFXPfs2SuVK1fSPqfPAAX6hPrSXvoCOezfv1+fBYAjuw1/bJCkxCSVK7JiwYWpAzaU3Xt2S56oPNq+7CqMT8YPbeE8goWcw0XGCp8vXbJEVWXIHRlnReG5qLdoN3JhvDJWGAOoN9hNoJbK7FKvXr2XHfa5TuAFZJ1WDGcNugkJCTDelJiYGG+ksbx586bs2bMnNUuijCUkJBB1LNhEGXOrF7KK6WZm58yfP1/4h44yu1KGAzzoBGEWAKst2ScB1AnskOjvrNSrclKPjh6VEgzeluyXgBt0nXpat42u0zY3NDTU60DB507rBSfTjYyMTIqNjVWwzVWgi0539erVW7Nf5IE9ETMmmBhb4OwqsDKYJ6u+LdkrgRMnT0pINvQ3DJttO2oiW3JGAvXq1esNo3Xa5xo1gy9bXQO8vtQMgC3WC7kadLFeMEw3N4NuzgwH+1QrASuBrJZAdHR0L7cbsA8vNL963LCwMGW8hu0a6wWNXp6UlBQREZHsj+keOHAghfZlehBz1AuJiYlB8fHxwVFRUQQtD46MjARsnUHMQ1atWrUtqwVs728lYCVgJeCUQHR0dE+nna4PxmuyR/wLeMkuERoa6v3cF9PNVtAFbMuVK0cmCQBWQddkjrCgawe+lYCVQG6QQN26dTHi92m9AHsNCQlxBr8xaXz01Wm5gFoBvS5M16leSA903SwXmZx1uh5/oMuBGs4RlunmhiFn62AlcGFLoF69ei+5rRcc6oUzQNcd5MYNuoCtL9A11gsnT55MCQ8P17xoWC+gXnCC7vfff+/OjZaxHGmBgC463YSEBLXTteqFC3vw29ZbCeSEBKKjo7v70eka87EzrBTcVgtGlwvT5W880fiHUwRqXZiu8UgLEHS9QJvhxJRpgW5UVJTqdLFaAHR5Xbly5facELp9ppWAlcCFK4Ho6OgXMKs3wGucJJwWDGmZijlBl9gLBnTJBoxHmi/QJRNw/vz5U3bt2nVGJmAP08046NJ9ZAQ+duxYMDrd+Ph4zQhsdLqoFwzoGhUDTNeC7oU78G3LrQRySgL16tV7LjU1NdmHR5rbHfgM5ovJmBOMjR4X9YKT6WKf62a6WQq6pF7nX8mSJdVBIn/+/Aq+gK1xkiD+Akx3+fLlO3JK8Pa5VgJWAhemBKKjo7s6QNfLeA3TNQdpxizMOE9gteAGXaPT5UAN9YIn9kIKOl10uagXIiIicJRIzRKmGxsbG4SKIS4uLjgt0E1OTg4myti6dess6F6Y49622kogxyRQr169Z4KCghRsAV9jPuYJ7ajA6gRXw3DN5wZ8AVon6IaHhyfHx8enREZGqp1upoOuBoUVIZKTvqJe8AW6ycnJ2Ox67XWxYgB0Ybtr167dmWOStw+2ErASuCAlEB0d/ZRhuuhkDegCrua9YbceEzIvEPPegK45RIPhol4AdD1qBmW6MNyjR4+m8nrw4EF0uWrF4MN6ITCdrqe3gojSf+DAAWxzvaCLeqFo0aJeW11AN2/evKgZQjz2uiHh4eHBa9as2XVB9rpttJWAlUCOSaBevXpPeJiul+0alusAYY0uZtitE2xht573Gs7RgK5TtYBe1wm6hw8fVsDNkydPSlRUFKoGBdpAD9KMsJThtm3bNsgX6JYuXVoP0wBgE/gmLi4uhAM1wBema0E3x8adfbCVwAUrgXr16j3mcY4ANA3T/dfBmmG+PtQKCrbGPtcJusY+14DuiRMnANmUffv2pUZGRp5ho5stoGvcgQ3oEoOBA7WkpCS12w0JCeGV96FBQUHef9gf87nnM9QTzu/5PCQlJUV/yyvvU1NTg4OCgoJFRF95j0rE8zkLhv5LTU31vnpCDepiYtQn7pHpuf6CHbC24VYC2SGBoKAg55abR3qdCAgd6vg+1fN3akpKCn+neN6npKam8rfzFYDlfbIDUGGtBnAN88VBwrBcvdZjJmaYrepynY4RzuDlmIwZVUKOgm7BggWV8fryTAN0TQFYDegaoPWArBd0U1JSAF19b0DWDbyAK8WArxN0g4ODvWCrvekBXifoOsDVgPAZY82Cb3ZMPfuMC00CaYCtF2gBV49cvIDL7zyf62eArQdgncALaKYEBwcboPWqF2C8LnWCF5jR4fI9wGtiLTjtc43VQmhoqOpynSEdQ0JCUrOE6SIAt4qhePHieJ554+oa0EW9gJrBeKbBdJ2MF/A1LBfwNcDrAdd/gW1qaqoyW/PPwXi9zNYJvobtApq+mK0bbB3Xuce/TzC+0CaJba+VQCZLwMtwXYzWPEa/dzJdD8PlcycIK8M1zDY4OBi8NQAMs/WqFgBQA8Tm4MyAbEhIiIKtB5S9wGtYrrHPxWrBxFzAegFTMQDXmIsdOnRIdboFCxbUKGPodIsXL57qiLlwRvvMVtsNMl6dri/Q9RX4BksGA7ocpBnPNA/oov9VNQOga9QMvBqm6wJgryrBh1pB1Quef4Cr/u15daoTjJrBsF2vWsHJZGHGmTyw7O2sBKwE0pGAg9Ge1vf9v8rh/+MTuBiuA3i9agUH2AK6TpbrBV+PikGB2Mlsne8BYAPGBmwTExOxwVVTMeOJBugeO3bMa61gMkaYQzQ/oOtWp5zWf7pklC7oGs80DtOcThK+Io5hRmb0u4CuU7/rBFUDyEat4NDhwnYBV/PqBVkDwHzg0OOkLL4AAA2uSURBVOMSpNyp1/0X4AYAthaMLXRYCWS+BM4AIAO+vlQPRp97WkuYqmzXAK8LbJXpehiuefUyXMN8ncDqZLfmc6ce1wAvagVf9rlGtYCJmDvQDSwXsfmKLmbEmWHQdXumGXtdTMc8drtqxWCCmhvADQ2F5AYr001OTvYerPHe/DOfuw7NzOGZl+V6DtL08MyjJjAHaspsDeh6GqkAmkGGa0E38yecvaOVgE/QdbFdna4eUalawa3T9YAun6tawXOolmxe3QBsgNW8Arq+mK6xWgB0ExISUCNoah7jFOE0FfPniZZpoIsA0rLXBXiJr+u0YjCgC7N1sl3DdA3AmlcfwKuM1qPL9b76UC8o+MJ0DYN1Wi44gdcfw7WHZxYNrASyTwJuZus8QHOrG9yg62G+6E/1UM3odA3QOgHYMFrnqwHc07B0OnxjUlISell979TlwnQBXeP6i+4WqwUTzjEiIiKVQDfoc4197jmBblqeabBdt72uvwM1dLxO3S6ga6wanIB7eoegpmHmFQbs1dk6wNdrJuZmvGRy9Qe4dKYF3eybWPZJVgL+JOAGXbJtu/W6aR2oORmuB5SV7brVDB5ghbFqDBsn03WqE2C0vnS5AC5uv74O0LDPBXzNIZrLKeIMtu6Wg1/1gmGITs80PjMuwU4rBsN0jarBmI8ZthsWFqbAy6sBXF5ROThUCgq2HlMwffUFukal4PleWS6GEYCt00LBgK8vsLXM1gKClUDukYABWD+M15iKpeIwZnS9huHCeD1gmwKwwnj5zvO9/u2xYtBX599857TLdR+ewfl8RRVDl5tGyvU0AVeZvL+DNNMlTs80J+g6rRiMdxoqFqdbcFJSUjDA6wmE8y81g0ftoMCL/4R5NawWQPUwXy/jpb585lEnOHW6XucHt3mYm+Fa0M09E87WxEogHdBVEOMaA7rGUcLodj1g62W7DrXDv0DXCcgwXAO66HCxVjCvgC2gC9t1B7hxg26JEiVSAlErePXUgYAuF7vtdU18XWeySrduFx0voAv4Opmuk/Ea4HWqFwBg3ptXJ/g6wdYAsGG6pi0GVM0r3zuHtgVdO9GtBHKPBAzoAqqmVh5HiDMO1Bygq/pcz3v1VPOwVmW4BoTNq2G3vgDXsFteAWETZwG1AlYKTrdfty430JxoLkmfdpX1I/4z3GaJOuY+TDPxdUlWadiuU7drYu0CrOh2zYGaJxqZqho8KgbMypxM1wu6HrWBV9XgsFbwmoVZ0M09E8jWxEogoxLwBbq6DT/tgWbMxcQf04UJG7D1MGIFX/MZulwOywBVo1Lgbw/IcjCmOl1jImaClcN0Y2Ji9DDN6YFmdLkZBF2fOdJ86Xu9C4+vUI/mQM14qLl1u3nz5tXwj07GiwkZoGuA18l03QwXtgvIOj83ulvngZlLp+tdRCzTzejwt9dbCWS/BHwcrDm90wzwekHYw4gVaA3IOl+dgMvfBnB55b0bcFEpmJi5BmAN0/XngeYEXCQWgHohIND1Ai6LTnqg62S7RrfLq3GYMGoGPnMCLqoGJ/A6/wY0jZrBgG9aoOtk7U4VglUvZP9Esk+0EghUAumArlena9hveqBr1A1Odmv+NmoEgBdmGxcXhwWCOkEYawWjVuDVgC5xFvwdoFGvNLL/BuSR5pPxmgM1vnSqGfzpdo2awQ28vEfH6wTe8PBwBVejagAwDfga4PUFumFhYWoi5gJi7Rv+c4OtaZjV6QY6Hex1VgJZLwF/oGucJMz3Rt2QlJTktWhwMlzH98pm3eCbkJCQaliuJ4iNHpYZwPUEtFE9LoDrzy7XsFwk44i1oIuDQ1ruFOzer5z63DR1u4Auv3IfqPGZLzUDqgZfjNcwXaPjjYiIUIDlc8N6AUUA2ICvAVXzmXnvBl1t9enIYvrK94ECrQXirJ9c9glWAj5cflUozs8TExO9752Aa65zg25iYqJX1QCI8huYLa9Gj2sA1zBdrgN4Y2NjFWSdB2cALjEWnIFtnHa5fkDXH8j6ZLpmJAQMuk62y98mRbszJgOg69TxGsbLq1PHC9gBvLBfA7IwX8/hm74akOW3HjD12uQ6Wa4BYSf4WtC1E91KIPdIIBDQdYIw17tB2DBawNbDZs9gvnxumC6vBnDj4+P1c8DWMFyjSoiJiQG4vcFsSMfjjLHgtst1slz+TiPWQpqg6w98/2XFYECXV+Ms4YzJYPS7BnjdjNcAL6/oeg2Yeux6FVAN6HrUC2eoEMLCwvQ9vzMAy/vw8PAzmK5zqFkmm3smnq2JlYBbAm4wdjLchISEM5ivYbOAqwFoA8R8B8h6DtMUjD06WwVcdLge9qsMF7B16nANwzXqBXKgeVixqhvcB2hp6HK9fO9fbfXR/b4Yrxd4jYeaP+DFPdjY7gLEBnjdOl6PmkGB0wCvAV8n8+UzmK+b7foDWQOuBpADZbp2GlgJWAnknATcoAvQuRmveW9A2PzGgDBga5ivAVaPV5kCL38bdQJ/A6yArlOHaxguAEtQmwDUCsr7HJLzlxnDe0la0bR8hnxMKyYDd02P8RYoUEDVCw6dr743gBsZGalAbJisB5S9jNZ851FLeJmtk/Ua9muZbs5NIvtkK4G0JOBPzeDdbnti7DqB1XwHuDoZrgFd1Ad8znvzmdHbms/c6gSjt3WD7Z49e/Q+Tptc7k3ySV4DCVbuqW9A6gVvu11CO+PQzc14jZrBAG9ajNeldlA27GS+UVFR+t78M+wVBmzA1Q2yzvcRERFnhHL0BcJ2SlgJWAnknAQCAd34+HivWsEwXzcoe3SzXpB1gi6sFtAFWA2z9ZiBKcs1KgQ34KJC2Llzp6QHuDwrrQwRmQG6Z4CxL2sGLkC14GS85cuX18/cel7UDU7wdTJf8zf3cTJg894Nom4gBpwty825CWWfbCUQiATSA14nc3Xez616MCoEw36drNYckLmB1+hu+Y0BX6c6gc+NDtfNcHkfgC7XVPmcmK5f0OULY7vrBt6KFSsKVg1u4C1UqJAXnN3Ml3s42a8BWxiwE3jdels3+3V3vBuMAxkY9horASuBzJWAAdP07upPz2tA17zCaLmXYbPOvwFd53s3uzXgCuA6nR/4nPe+ANeTA025n6MN/wJXz3eZB7pu3a4BXl5RNbjBF10voFi6dGlxsl4DsE7ma4DVyXhxKTbXOoHXNNoJwP4sFdAXp9fR9nsrASuBrJUAFgSBPMEf6BoQ5RUQ5dUJruZzJwgfP378DBWDG2yNOsF87g9wz4XhmjZn5CDN12+CnLpdcwGs1w2+5oDNqW7gGmPh4GS+TnB1Ay/vfQGt8zf+vg+ko+01VgJWAjkjAbfe1tTCAKt577wuLdA14IuaAL2t8z1/G3ZLBoht27apOoHPs4rhngvoun+rIAj4UvBY49UX8BqQBWj528183WBrruEVq4eMAK7ztzkzhOxTrQSsBDIiAX+ga8DSeS/3tQZ8YbRcZ743B2Z8ZkDVl+42LbDlu8xguJkJutxLGa8p/oCX750HbbzHysH5OaoHA85OEPbHhJ0d4QTltDrbrQvOyMCw11oJWAmcnQTSAtW07uhmur5A2ACqk9G6gdYJrMbDLD2w5ftz1eG62xaIjjO9a3za85qoZDzQsF7+NvpeXwAMAzbqB773B8BOMHY3yB+gFi5c+IxLAwXosxte9ldWAlYCTgn4Ak6+P3LkSJqCClTl4Ly/k9EaUHXrbH2BLZ/5SDBp6uc3gI3ngoD01FybHqAGco1PD7ZAdL2mNU72a6wd3N8ZADafGxWFu8f8gWmxYsXOuNTf7+1UsRKwEsh8CRggdN/54MGDaT7MH1i774fKwHkjo5dFX8vnaelsze/cgMvn06ZN4+WsrBT8NSwQ0DW/DfTaM2I1uHW93MzJfHnvy9rBWWE3A3Y3xg3I7u8twGb+JLJ3tBLILAn4A2T3/d3Aar43zgzmvbmf+77uAzKuN0BrfutDd2u+CtgkLD25BAqk3CfQa//luWYqYXS95n164GuuAzRhwKZg95tew/jeMOhArrXXWAlYCeSsBAwoplcLw16d1zmZrBOMndcYF17zmRtw/ehucxR0zcMDAjx/CS99Hbi5Qdip9/UFnoEy10CvS6+T7fdWAlYCWS+BQBmvv+vcoB0IyJpWedQIvE1Pd5seCKcrqEAB1HmjQH/jV9frrlV6DNhc7wbjtFpnWW66fW8vsBLI1RIIlPm6wdUfkzWfm3xmzsZnQHebI6CbUcab3vVn2PlysRuE3Uw40JGSEZAO9J72OisBK4HskYA/MHU/3a0mCABcnYzWfbv0rBDS+z5d4QTKWn3dKKO/TdP7zal2MA/zB77ptspzgVtnHOjv7HVWAlYCOS8Bf2Dqr2a+GKz7Wh+M1nlJIIAayDVpCi+jwJmRnkjv3gF97wuMA63EuYJ2oM+x11kJWAlkvgQCAVEfoJpRUAz0+kCvS1cQ6QFfujdI44L07p3e99z6DE+3c6mM/a2VgJXAf18CPuLbptfoQME00OvSe17AZmDp3ugcwNffTwMB5XOpl/2tlYCVwH9XApkFkpl1H6+kswPYzuUZ5/Lb/+5wsi2zErASSEsCmQmUmXkvrXN2glp2PssOSSsBKwErgXORQKaDralMdgJhdj7rXIRtf2slYCVgJfCfAN1z7UYL2ucqQft7K4ELRwJZBprnKsL/A7Sd9EI3eeIkAAAAAElFTkSuQmCC"/>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47876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mond 4"/>
          <p:cNvSpPr/>
          <p:nvPr/>
        </p:nvSpPr>
        <p:spPr>
          <a:xfrm>
            <a:off x="2000100" y="412543"/>
            <a:ext cx="1511200" cy="904975"/>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On insulin?</a:t>
            </a:r>
          </a:p>
        </p:txBody>
      </p:sp>
      <p:sp>
        <p:nvSpPr>
          <p:cNvPr id="9" name="Rounded Rectangle 8"/>
          <p:cNvSpPr/>
          <p:nvPr/>
        </p:nvSpPr>
        <p:spPr>
          <a:xfrm>
            <a:off x="119216" y="438130"/>
            <a:ext cx="1641463" cy="869969"/>
          </a:xfrm>
          <a:prstGeom prst="roundRect">
            <a:avLst/>
          </a:prstGeom>
          <a:solidFill>
            <a:srgbClr val="00B050"/>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Patient sees Provider in Diabetes Clinic</a:t>
            </a:r>
          </a:p>
        </p:txBody>
      </p:sp>
      <p:sp>
        <p:nvSpPr>
          <p:cNvPr id="10" name="Diamond 9"/>
          <p:cNvSpPr/>
          <p:nvPr/>
        </p:nvSpPr>
        <p:spPr>
          <a:xfrm>
            <a:off x="5849944" y="214801"/>
            <a:ext cx="1819960" cy="1292652"/>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Will patient accept CGM? </a:t>
            </a:r>
          </a:p>
        </p:txBody>
      </p:sp>
      <p:sp>
        <p:nvSpPr>
          <p:cNvPr id="14" name="Rectangle 13"/>
          <p:cNvSpPr/>
          <p:nvPr/>
        </p:nvSpPr>
        <p:spPr>
          <a:xfrm>
            <a:off x="10447918" y="379667"/>
            <a:ext cx="1686722" cy="9398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Give info on </a:t>
            </a:r>
            <a:r>
              <a:rPr lang="en-US" sz="1400" dirty="0" err="1"/>
              <a:t>GoodRx</a:t>
            </a:r>
            <a:r>
              <a:rPr lang="en-US" sz="1400" dirty="0"/>
              <a:t>- Libre 2/3 &amp; out-of-pocket costs</a:t>
            </a:r>
          </a:p>
        </p:txBody>
      </p:sp>
      <p:sp>
        <p:nvSpPr>
          <p:cNvPr id="16" name="Rectangle 15"/>
          <p:cNvSpPr/>
          <p:nvPr/>
        </p:nvSpPr>
        <p:spPr>
          <a:xfrm>
            <a:off x="8859466" y="4968540"/>
            <a:ext cx="1342353" cy="12406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Provide Prescription CDCES/Nurse provides education</a:t>
            </a:r>
          </a:p>
        </p:txBody>
      </p:sp>
      <p:sp>
        <p:nvSpPr>
          <p:cNvPr id="17" name="Rectangle 16"/>
          <p:cNvSpPr/>
          <p:nvPr/>
        </p:nvSpPr>
        <p:spPr>
          <a:xfrm>
            <a:off x="2688116" y="2720443"/>
            <a:ext cx="2691001" cy="8097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400" dirty="0"/>
              <a:t>Determine appropriate DME provider.  Initiate application on Parachute until Epic integration</a:t>
            </a:r>
          </a:p>
        </p:txBody>
      </p:sp>
      <p:cxnSp>
        <p:nvCxnSpPr>
          <p:cNvPr id="21" name="Straight Arrow Connector 20"/>
          <p:cNvCxnSpPr>
            <a:cxnSpLocks/>
            <a:stCxn id="9" idx="3"/>
            <a:endCxn id="5" idx="1"/>
          </p:cNvCxnSpPr>
          <p:nvPr/>
        </p:nvCxnSpPr>
        <p:spPr>
          <a:xfrm flipV="1">
            <a:off x="1760679" y="865031"/>
            <a:ext cx="239421" cy="8084"/>
          </a:xfrm>
          <a:prstGeom prst="straightConnector1">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a:stCxn id="5" idx="3"/>
            <a:endCxn id="12" idx="1"/>
          </p:cNvCxnSpPr>
          <p:nvPr/>
        </p:nvCxnSpPr>
        <p:spPr>
          <a:xfrm flipV="1">
            <a:off x="3511300" y="863502"/>
            <a:ext cx="209533" cy="1529"/>
          </a:xfrm>
          <a:prstGeom prst="straightConnector1">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a:stCxn id="210" idx="2"/>
            <a:endCxn id="56" idx="0"/>
          </p:cNvCxnSpPr>
          <p:nvPr/>
        </p:nvCxnSpPr>
        <p:spPr>
          <a:xfrm flipH="1">
            <a:off x="6373889" y="5006673"/>
            <a:ext cx="773" cy="301457"/>
          </a:xfrm>
          <a:prstGeom prst="straightConnector1">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a:stCxn id="12" idx="3"/>
            <a:endCxn id="10" idx="1"/>
          </p:cNvCxnSpPr>
          <p:nvPr/>
        </p:nvCxnSpPr>
        <p:spPr>
          <a:xfrm flipV="1">
            <a:off x="5619880" y="861127"/>
            <a:ext cx="230064" cy="2375"/>
          </a:xfrm>
          <a:prstGeom prst="straightConnector1">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p:cNvCxnSpPr>
          <p:nvPr/>
        </p:nvCxnSpPr>
        <p:spPr>
          <a:xfrm flipV="1">
            <a:off x="8865324" y="960077"/>
            <a:ext cx="411461" cy="401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a:stCxn id="104" idx="1"/>
            <a:endCxn id="16" idx="3"/>
          </p:cNvCxnSpPr>
          <p:nvPr/>
        </p:nvCxnSpPr>
        <p:spPr>
          <a:xfrm flipH="1">
            <a:off x="10201819" y="5419302"/>
            <a:ext cx="296731" cy="169571"/>
          </a:xfrm>
          <a:prstGeom prst="straightConnector1">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cxnSpLocks/>
            <a:stCxn id="46" idx="3"/>
            <a:endCxn id="210" idx="1"/>
          </p:cNvCxnSpPr>
          <p:nvPr/>
        </p:nvCxnSpPr>
        <p:spPr>
          <a:xfrm>
            <a:off x="5086509" y="4505146"/>
            <a:ext cx="378173" cy="4062"/>
          </a:xfrm>
          <a:prstGeom prst="straightConnector1">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cxnSpLocks/>
            <a:stCxn id="18" idx="2"/>
            <a:endCxn id="105" idx="0"/>
          </p:cNvCxnSpPr>
          <p:nvPr/>
        </p:nvCxnSpPr>
        <p:spPr>
          <a:xfrm flipH="1">
            <a:off x="8031145" y="1481564"/>
            <a:ext cx="785665" cy="53185"/>
          </a:xfrm>
          <a:prstGeom prst="straightConnector1">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cxnSpLocks/>
            <a:stCxn id="140" idx="1"/>
            <a:endCxn id="17" idx="3"/>
          </p:cNvCxnSpPr>
          <p:nvPr/>
        </p:nvCxnSpPr>
        <p:spPr>
          <a:xfrm flipH="1" flipV="1">
            <a:off x="5379117" y="3125303"/>
            <a:ext cx="1760435" cy="27518"/>
          </a:xfrm>
          <a:prstGeom prst="straightConnector1">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8664394" y="960176"/>
            <a:ext cx="450166" cy="307777"/>
          </a:xfrm>
          <a:prstGeom prst="rect">
            <a:avLst/>
          </a:prstGeom>
          <a:noFill/>
        </p:spPr>
        <p:txBody>
          <a:bodyPr wrap="square" rtlCol="0">
            <a:spAutoFit/>
          </a:bodyPr>
          <a:lstStyle/>
          <a:p>
            <a:r>
              <a:rPr lang="en-US" sz="1400" dirty="0"/>
              <a:t>NO</a:t>
            </a:r>
            <a:endParaRPr lang="en-US" dirty="0"/>
          </a:p>
        </p:txBody>
      </p:sp>
      <p:sp>
        <p:nvSpPr>
          <p:cNvPr id="60" name="TextBox 59"/>
          <p:cNvSpPr txBox="1"/>
          <p:nvPr/>
        </p:nvSpPr>
        <p:spPr>
          <a:xfrm>
            <a:off x="107157" y="-71845"/>
            <a:ext cx="4848926" cy="523220"/>
          </a:xfrm>
          <a:prstGeom prst="rect">
            <a:avLst/>
          </a:prstGeom>
          <a:noFill/>
        </p:spPr>
        <p:txBody>
          <a:bodyPr wrap="square" rtlCol="0">
            <a:spAutoFit/>
          </a:bodyPr>
          <a:lstStyle/>
          <a:p>
            <a:r>
              <a:rPr lang="en-US" sz="2800" b="1" u="sng" dirty="0">
                <a:solidFill>
                  <a:srgbClr val="C00000"/>
                </a:solidFill>
              </a:rPr>
              <a:t>CGM Access Process 1</a:t>
            </a:r>
          </a:p>
        </p:txBody>
      </p:sp>
      <p:sp>
        <p:nvSpPr>
          <p:cNvPr id="63" name="Explosion 1 62"/>
          <p:cNvSpPr/>
          <p:nvPr/>
        </p:nvSpPr>
        <p:spPr>
          <a:xfrm>
            <a:off x="8625165" y="5338009"/>
            <a:ext cx="369326" cy="33191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Rectangle 45"/>
          <p:cNvSpPr/>
          <p:nvPr/>
        </p:nvSpPr>
        <p:spPr>
          <a:xfrm>
            <a:off x="2991238" y="4006163"/>
            <a:ext cx="2095271" cy="9979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400" dirty="0"/>
              <a:t>Follow-up with parachute application, make changes as requested</a:t>
            </a:r>
          </a:p>
        </p:txBody>
      </p:sp>
      <p:cxnSp>
        <p:nvCxnSpPr>
          <p:cNvPr id="55" name="Straight Arrow Connector 54"/>
          <p:cNvCxnSpPr>
            <a:cxnSpLocks/>
            <a:stCxn id="153" idx="1"/>
            <a:endCxn id="210" idx="3"/>
          </p:cNvCxnSpPr>
          <p:nvPr/>
        </p:nvCxnSpPr>
        <p:spPr>
          <a:xfrm flipH="1" flipV="1">
            <a:off x="7284642" y="4509208"/>
            <a:ext cx="1227369" cy="6745"/>
          </a:xfrm>
          <a:prstGeom prst="straightConnector1">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sp>
        <p:nvSpPr>
          <p:cNvPr id="12" name="Diamond 11">
            <a:extLst>
              <a:ext uri="{FF2B5EF4-FFF2-40B4-BE49-F238E27FC236}">
                <a16:creationId xmlns:a16="http://schemas.microsoft.com/office/drawing/2014/main" id="{C8BEED21-7179-906A-5379-108C6482E984}"/>
              </a:ext>
            </a:extLst>
          </p:cNvPr>
          <p:cNvSpPr/>
          <p:nvPr/>
        </p:nvSpPr>
        <p:spPr>
          <a:xfrm>
            <a:off x="3720833" y="224740"/>
            <a:ext cx="1899047" cy="1277524"/>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Would CGM help patient?</a:t>
            </a:r>
          </a:p>
        </p:txBody>
      </p:sp>
      <p:cxnSp>
        <p:nvCxnSpPr>
          <p:cNvPr id="25" name="Straight Arrow Connector 24">
            <a:extLst>
              <a:ext uri="{FF2B5EF4-FFF2-40B4-BE49-F238E27FC236}">
                <a16:creationId xmlns:a16="http://schemas.microsoft.com/office/drawing/2014/main" id="{636DE79D-824B-B583-0BD5-978DFB6DE6E1}"/>
              </a:ext>
            </a:extLst>
          </p:cNvPr>
          <p:cNvCxnSpPr>
            <a:cxnSpLocks/>
            <a:stCxn id="12" idx="2"/>
            <a:endCxn id="204" idx="0"/>
          </p:cNvCxnSpPr>
          <p:nvPr/>
        </p:nvCxnSpPr>
        <p:spPr>
          <a:xfrm flipH="1">
            <a:off x="4667436" y="1502264"/>
            <a:ext cx="2921" cy="176081"/>
          </a:xfrm>
          <a:prstGeom prst="straightConnector1">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sp>
        <p:nvSpPr>
          <p:cNvPr id="56" name="Rounded Rectangle 55">
            <a:extLst>
              <a:ext uri="{FF2B5EF4-FFF2-40B4-BE49-F238E27FC236}">
                <a16:creationId xmlns:a16="http://schemas.microsoft.com/office/drawing/2014/main" id="{96C2F8D8-3F65-E7B7-1ED8-E11D70846F17}"/>
              </a:ext>
            </a:extLst>
          </p:cNvPr>
          <p:cNvSpPr/>
          <p:nvPr/>
        </p:nvSpPr>
        <p:spPr>
          <a:xfrm>
            <a:off x="4484510" y="5308130"/>
            <a:ext cx="3778758" cy="624114"/>
          </a:xfrm>
          <a:prstGeom prst="round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Confirm CGM delivered or picked up, comfortable with application</a:t>
            </a:r>
          </a:p>
        </p:txBody>
      </p:sp>
      <p:sp>
        <p:nvSpPr>
          <p:cNvPr id="64" name="Rectangle 63">
            <a:extLst>
              <a:ext uri="{FF2B5EF4-FFF2-40B4-BE49-F238E27FC236}">
                <a16:creationId xmlns:a16="http://schemas.microsoft.com/office/drawing/2014/main" id="{B44EDA7B-1BF6-6099-8C8E-C1FC2E113F67}"/>
              </a:ext>
            </a:extLst>
          </p:cNvPr>
          <p:cNvSpPr/>
          <p:nvPr/>
        </p:nvSpPr>
        <p:spPr>
          <a:xfrm rot="10800000" flipV="1">
            <a:off x="55411" y="2440282"/>
            <a:ext cx="1550588" cy="8699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Give info on </a:t>
            </a:r>
            <a:r>
              <a:rPr lang="en-US" sz="1400" dirty="0" err="1"/>
              <a:t>GoodRx</a:t>
            </a:r>
            <a:r>
              <a:rPr lang="en-US" sz="1400" dirty="0"/>
              <a:t>- Libre 2/3 &amp; out-of-pocket costs</a:t>
            </a:r>
          </a:p>
        </p:txBody>
      </p:sp>
      <p:cxnSp>
        <p:nvCxnSpPr>
          <p:cNvPr id="68" name="Straight Arrow Connector 67">
            <a:extLst>
              <a:ext uri="{FF2B5EF4-FFF2-40B4-BE49-F238E27FC236}">
                <a16:creationId xmlns:a16="http://schemas.microsoft.com/office/drawing/2014/main" id="{E12A63F0-931C-50DD-C05C-39FFBE7EC672}"/>
              </a:ext>
            </a:extLst>
          </p:cNvPr>
          <p:cNvCxnSpPr>
            <a:cxnSpLocks/>
            <a:stCxn id="98" idx="1"/>
            <a:endCxn id="64" idx="0"/>
          </p:cNvCxnSpPr>
          <p:nvPr/>
        </p:nvCxnSpPr>
        <p:spPr>
          <a:xfrm>
            <a:off x="701374" y="1864631"/>
            <a:ext cx="129331" cy="575651"/>
          </a:xfrm>
          <a:prstGeom prst="straightConnector1">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239E3FF7-1B4D-9964-24B7-2034AEBA001F}"/>
              </a:ext>
            </a:extLst>
          </p:cNvPr>
          <p:cNvCxnSpPr>
            <a:cxnSpLocks/>
            <a:stCxn id="272" idx="2"/>
            <a:endCxn id="273" idx="0"/>
          </p:cNvCxnSpPr>
          <p:nvPr/>
        </p:nvCxnSpPr>
        <p:spPr>
          <a:xfrm>
            <a:off x="812572" y="5344307"/>
            <a:ext cx="21053" cy="735283"/>
          </a:xfrm>
          <a:prstGeom prst="straightConnector1">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sp>
        <p:nvSpPr>
          <p:cNvPr id="83" name="Rounded Rectangle 82">
            <a:extLst>
              <a:ext uri="{FF2B5EF4-FFF2-40B4-BE49-F238E27FC236}">
                <a16:creationId xmlns:a16="http://schemas.microsoft.com/office/drawing/2014/main" id="{24D38CB2-E9A5-627C-90B5-DCC463CDF570}"/>
              </a:ext>
            </a:extLst>
          </p:cNvPr>
          <p:cNvSpPr/>
          <p:nvPr/>
        </p:nvSpPr>
        <p:spPr>
          <a:xfrm>
            <a:off x="4982693" y="6251858"/>
            <a:ext cx="2796804" cy="478633"/>
          </a:xfrm>
          <a:prstGeom prst="roundRect">
            <a:avLst/>
          </a:prstGeom>
          <a:solidFill>
            <a:srgbClr val="FF00FE"/>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Are data available in clinic?</a:t>
            </a:r>
          </a:p>
          <a:p>
            <a:pPr algn="ctr"/>
            <a:r>
              <a:rPr lang="en-US" sz="1600" dirty="0"/>
              <a:t>Determine clinic process 2</a:t>
            </a:r>
          </a:p>
        </p:txBody>
      </p:sp>
      <p:cxnSp>
        <p:nvCxnSpPr>
          <p:cNvPr id="85" name="Straight Arrow Connector 84">
            <a:extLst>
              <a:ext uri="{FF2B5EF4-FFF2-40B4-BE49-F238E27FC236}">
                <a16:creationId xmlns:a16="http://schemas.microsoft.com/office/drawing/2014/main" id="{4153E5E9-DCF0-277A-0C68-94EB12841CD8}"/>
              </a:ext>
            </a:extLst>
          </p:cNvPr>
          <p:cNvCxnSpPr>
            <a:cxnSpLocks/>
            <a:stCxn id="105" idx="3"/>
            <a:endCxn id="146" idx="1"/>
          </p:cNvCxnSpPr>
          <p:nvPr/>
        </p:nvCxnSpPr>
        <p:spPr>
          <a:xfrm>
            <a:off x="9122459" y="1951045"/>
            <a:ext cx="295919" cy="639577"/>
          </a:xfrm>
          <a:prstGeom prst="straightConnector1">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sp>
        <p:nvSpPr>
          <p:cNvPr id="18" name="Diamond 17">
            <a:extLst>
              <a:ext uri="{FF2B5EF4-FFF2-40B4-BE49-F238E27FC236}">
                <a16:creationId xmlns:a16="http://schemas.microsoft.com/office/drawing/2014/main" id="{157D67F8-5D42-18AA-9E27-31B9F0FB88A2}"/>
              </a:ext>
            </a:extLst>
          </p:cNvPr>
          <p:cNvSpPr/>
          <p:nvPr/>
        </p:nvSpPr>
        <p:spPr>
          <a:xfrm>
            <a:off x="7865893" y="224740"/>
            <a:ext cx="1901834" cy="1256824"/>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Patient have CGM coverage?</a:t>
            </a:r>
          </a:p>
        </p:txBody>
      </p:sp>
      <p:sp>
        <p:nvSpPr>
          <p:cNvPr id="53" name="TextBox 52">
            <a:extLst>
              <a:ext uri="{FF2B5EF4-FFF2-40B4-BE49-F238E27FC236}">
                <a16:creationId xmlns:a16="http://schemas.microsoft.com/office/drawing/2014/main" id="{87C61C5A-DF4B-0C6E-2E20-ED627331757E}"/>
              </a:ext>
            </a:extLst>
          </p:cNvPr>
          <p:cNvSpPr txBox="1"/>
          <p:nvPr/>
        </p:nvSpPr>
        <p:spPr>
          <a:xfrm>
            <a:off x="2610831" y="1029619"/>
            <a:ext cx="300082" cy="307777"/>
          </a:xfrm>
          <a:prstGeom prst="rect">
            <a:avLst/>
          </a:prstGeom>
          <a:noFill/>
        </p:spPr>
        <p:txBody>
          <a:bodyPr wrap="none" rtlCol="0">
            <a:spAutoFit/>
          </a:bodyPr>
          <a:lstStyle/>
          <a:p>
            <a:r>
              <a:rPr lang="en-US" sz="1400" dirty="0"/>
              <a:t>N</a:t>
            </a:r>
          </a:p>
        </p:txBody>
      </p:sp>
      <p:sp>
        <p:nvSpPr>
          <p:cNvPr id="73" name="TextBox 72">
            <a:extLst>
              <a:ext uri="{FF2B5EF4-FFF2-40B4-BE49-F238E27FC236}">
                <a16:creationId xmlns:a16="http://schemas.microsoft.com/office/drawing/2014/main" id="{AC6C1B02-E241-AAE6-0E60-BDFE6C382CF7}"/>
              </a:ext>
            </a:extLst>
          </p:cNvPr>
          <p:cNvSpPr txBox="1"/>
          <p:nvPr/>
        </p:nvSpPr>
        <p:spPr>
          <a:xfrm>
            <a:off x="3103218" y="721842"/>
            <a:ext cx="272832" cy="307777"/>
          </a:xfrm>
          <a:prstGeom prst="rect">
            <a:avLst/>
          </a:prstGeom>
          <a:noFill/>
        </p:spPr>
        <p:txBody>
          <a:bodyPr wrap="none" rtlCol="0">
            <a:spAutoFit/>
          </a:bodyPr>
          <a:lstStyle/>
          <a:p>
            <a:r>
              <a:rPr lang="en-US" sz="1400" dirty="0"/>
              <a:t>Y</a:t>
            </a:r>
          </a:p>
        </p:txBody>
      </p:sp>
      <p:sp>
        <p:nvSpPr>
          <p:cNvPr id="74" name="TextBox 73">
            <a:extLst>
              <a:ext uri="{FF2B5EF4-FFF2-40B4-BE49-F238E27FC236}">
                <a16:creationId xmlns:a16="http://schemas.microsoft.com/office/drawing/2014/main" id="{0001471E-7D2A-55C3-3954-DE835A381A9F}"/>
              </a:ext>
            </a:extLst>
          </p:cNvPr>
          <p:cNvSpPr txBox="1"/>
          <p:nvPr/>
        </p:nvSpPr>
        <p:spPr>
          <a:xfrm>
            <a:off x="6618577" y="1218557"/>
            <a:ext cx="300082" cy="307777"/>
          </a:xfrm>
          <a:prstGeom prst="rect">
            <a:avLst/>
          </a:prstGeom>
          <a:noFill/>
        </p:spPr>
        <p:txBody>
          <a:bodyPr wrap="none" rtlCol="0">
            <a:spAutoFit/>
          </a:bodyPr>
          <a:lstStyle/>
          <a:p>
            <a:r>
              <a:rPr lang="en-US" sz="1400" dirty="0"/>
              <a:t>N</a:t>
            </a:r>
          </a:p>
        </p:txBody>
      </p:sp>
      <p:sp>
        <p:nvSpPr>
          <p:cNvPr id="77" name="TextBox 76">
            <a:extLst>
              <a:ext uri="{FF2B5EF4-FFF2-40B4-BE49-F238E27FC236}">
                <a16:creationId xmlns:a16="http://schemas.microsoft.com/office/drawing/2014/main" id="{5EAD0CC3-B3CC-9D94-7712-85CE6B058AFF}"/>
              </a:ext>
            </a:extLst>
          </p:cNvPr>
          <p:cNvSpPr txBox="1"/>
          <p:nvPr/>
        </p:nvSpPr>
        <p:spPr>
          <a:xfrm>
            <a:off x="4520315" y="1204809"/>
            <a:ext cx="300082" cy="307777"/>
          </a:xfrm>
          <a:prstGeom prst="rect">
            <a:avLst/>
          </a:prstGeom>
          <a:noFill/>
        </p:spPr>
        <p:txBody>
          <a:bodyPr wrap="none" rtlCol="0">
            <a:spAutoFit/>
          </a:bodyPr>
          <a:lstStyle/>
          <a:p>
            <a:r>
              <a:rPr lang="en-US" sz="1400" dirty="0"/>
              <a:t>N</a:t>
            </a:r>
          </a:p>
        </p:txBody>
      </p:sp>
      <p:sp>
        <p:nvSpPr>
          <p:cNvPr id="80" name="TextBox 79">
            <a:extLst>
              <a:ext uri="{FF2B5EF4-FFF2-40B4-BE49-F238E27FC236}">
                <a16:creationId xmlns:a16="http://schemas.microsoft.com/office/drawing/2014/main" id="{5DB1A6A8-501A-F5C1-30FA-CF4977AF5C2A}"/>
              </a:ext>
            </a:extLst>
          </p:cNvPr>
          <p:cNvSpPr txBox="1"/>
          <p:nvPr/>
        </p:nvSpPr>
        <p:spPr>
          <a:xfrm>
            <a:off x="7305816" y="707238"/>
            <a:ext cx="272832" cy="307777"/>
          </a:xfrm>
          <a:prstGeom prst="rect">
            <a:avLst/>
          </a:prstGeom>
          <a:noFill/>
        </p:spPr>
        <p:txBody>
          <a:bodyPr wrap="none" rtlCol="0">
            <a:spAutoFit/>
          </a:bodyPr>
          <a:lstStyle/>
          <a:p>
            <a:r>
              <a:rPr lang="en-US" sz="1400" dirty="0"/>
              <a:t>Y</a:t>
            </a:r>
          </a:p>
        </p:txBody>
      </p:sp>
      <p:sp>
        <p:nvSpPr>
          <p:cNvPr id="81" name="TextBox 80">
            <a:extLst>
              <a:ext uri="{FF2B5EF4-FFF2-40B4-BE49-F238E27FC236}">
                <a16:creationId xmlns:a16="http://schemas.microsoft.com/office/drawing/2014/main" id="{98E8521D-74D9-C4B1-8184-00FF11BD946D}"/>
              </a:ext>
            </a:extLst>
          </p:cNvPr>
          <p:cNvSpPr txBox="1"/>
          <p:nvPr/>
        </p:nvSpPr>
        <p:spPr>
          <a:xfrm>
            <a:off x="5230333" y="707238"/>
            <a:ext cx="272832" cy="307777"/>
          </a:xfrm>
          <a:prstGeom prst="rect">
            <a:avLst/>
          </a:prstGeom>
          <a:noFill/>
        </p:spPr>
        <p:txBody>
          <a:bodyPr wrap="none" rtlCol="0">
            <a:spAutoFit/>
          </a:bodyPr>
          <a:lstStyle/>
          <a:p>
            <a:r>
              <a:rPr lang="en-US" sz="1400" dirty="0"/>
              <a:t>Y</a:t>
            </a:r>
          </a:p>
        </p:txBody>
      </p:sp>
      <p:cxnSp>
        <p:nvCxnSpPr>
          <p:cNvPr id="84" name="Elbow Connector 83">
            <a:extLst>
              <a:ext uri="{FF2B5EF4-FFF2-40B4-BE49-F238E27FC236}">
                <a16:creationId xmlns:a16="http://schemas.microsoft.com/office/drawing/2014/main" id="{022ABADC-D201-34D4-17DB-D071A64FC3A6}"/>
              </a:ext>
            </a:extLst>
          </p:cNvPr>
          <p:cNvCxnSpPr>
            <a:cxnSpLocks/>
            <a:stCxn id="10" idx="2"/>
            <a:endCxn id="204" idx="3"/>
          </p:cNvCxnSpPr>
          <p:nvPr/>
        </p:nvCxnSpPr>
        <p:spPr>
          <a:xfrm rot="5400000">
            <a:off x="5908858" y="1132623"/>
            <a:ext cx="476237" cy="1225897"/>
          </a:xfrm>
          <a:prstGeom prst="bentConnector2">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A3272FFB-3A4B-EB9E-2AEC-7C003E29182B}"/>
              </a:ext>
            </a:extLst>
          </p:cNvPr>
          <p:cNvCxnSpPr>
            <a:cxnSpLocks/>
            <a:stCxn id="10" idx="3"/>
            <a:endCxn id="18" idx="1"/>
          </p:cNvCxnSpPr>
          <p:nvPr/>
        </p:nvCxnSpPr>
        <p:spPr>
          <a:xfrm flipV="1">
            <a:off x="7669904" y="853152"/>
            <a:ext cx="195989" cy="7975"/>
          </a:xfrm>
          <a:prstGeom prst="straightConnector1">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107FDF7-ECFA-E0DB-258B-5B221A1AB106}"/>
              </a:ext>
            </a:extLst>
          </p:cNvPr>
          <p:cNvSpPr txBox="1"/>
          <p:nvPr/>
        </p:nvSpPr>
        <p:spPr>
          <a:xfrm>
            <a:off x="9371200" y="691502"/>
            <a:ext cx="300082" cy="307777"/>
          </a:xfrm>
          <a:prstGeom prst="rect">
            <a:avLst/>
          </a:prstGeom>
          <a:noFill/>
        </p:spPr>
        <p:txBody>
          <a:bodyPr wrap="none" rtlCol="0">
            <a:spAutoFit/>
          </a:bodyPr>
          <a:lstStyle/>
          <a:p>
            <a:r>
              <a:rPr lang="en-US" sz="1400" dirty="0"/>
              <a:t>N</a:t>
            </a:r>
          </a:p>
        </p:txBody>
      </p:sp>
      <p:cxnSp>
        <p:nvCxnSpPr>
          <p:cNvPr id="100" name="Straight Arrow Connector 99">
            <a:extLst>
              <a:ext uri="{FF2B5EF4-FFF2-40B4-BE49-F238E27FC236}">
                <a16:creationId xmlns:a16="http://schemas.microsoft.com/office/drawing/2014/main" id="{69532799-B3B3-A119-FD6C-C4F120B4D221}"/>
              </a:ext>
            </a:extLst>
          </p:cNvPr>
          <p:cNvCxnSpPr>
            <a:cxnSpLocks/>
            <a:stCxn id="140" idx="3"/>
            <a:endCxn id="146" idx="1"/>
          </p:cNvCxnSpPr>
          <p:nvPr/>
        </p:nvCxnSpPr>
        <p:spPr>
          <a:xfrm flipV="1">
            <a:off x="8959512" y="2590622"/>
            <a:ext cx="458866" cy="562199"/>
          </a:xfrm>
          <a:prstGeom prst="straightConnector1">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630514DE-51B6-A650-42AC-B536BDC9647D}"/>
              </a:ext>
            </a:extLst>
          </p:cNvPr>
          <p:cNvCxnSpPr>
            <a:cxnSpLocks/>
            <a:stCxn id="18" idx="3"/>
            <a:endCxn id="14" idx="1"/>
          </p:cNvCxnSpPr>
          <p:nvPr/>
        </p:nvCxnSpPr>
        <p:spPr>
          <a:xfrm flipV="1">
            <a:off x="9767727" y="849568"/>
            <a:ext cx="680191" cy="3584"/>
          </a:xfrm>
          <a:prstGeom prst="straightConnector1">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sp>
        <p:nvSpPr>
          <p:cNvPr id="104" name="Diamond 103">
            <a:extLst>
              <a:ext uri="{FF2B5EF4-FFF2-40B4-BE49-F238E27FC236}">
                <a16:creationId xmlns:a16="http://schemas.microsoft.com/office/drawing/2014/main" id="{66CC2353-6C17-3357-3C82-F841CE3C55E2}"/>
              </a:ext>
            </a:extLst>
          </p:cNvPr>
          <p:cNvSpPr/>
          <p:nvPr/>
        </p:nvSpPr>
        <p:spPr>
          <a:xfrm>
            <a:off x="10498550" y="4818051"/>
            <a:ext cx="1636205" cy="1202501"/>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Will patient self pay?</a:t>
            </a:r>
          </a:p>
        </p:txBody>
      </p:sp>
      <p:cxnSp>
        <p:nvCxnSpPr>
          <p:cNvPr id="106" name="Straight Arrow Connector 105">
            <a:extLst>
              <a:ext uri="{FF2B5EF4-FFF2-40B4-BE49-F238E27FC236}">
                <a16:creationId xmlns:a16="http://schemas.microsoft.com/office/drawing/2014/main" id="{A0CC0998-5C85-8763-3209-A520526B1995}"/>
              </a:ext>
            </a:extLst>
          </p:cNvPr>
          <p:cNvCxnSpPr>
            <a:cxnSpLocks/>
            <a:stCxn id="155" idx="2"/>
            <a:endCxn id="153" idx="0"/>
          </p:cNvCxnSpPr>
          <p:nvPr/>
        </p:nvCxnSpPr>
        <p:spPr>
          <a:xfrm flipH="1">
            <a:off x="9678366" y="3879628"/>
            <a:ext cx="599634" cy="367144"/>
          </a:xfrm>
          <a:prstGeom prst="straightConnector1">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58F9E49C-BA64-D547-5ACC-1900E53100E7}"/>
              </a:ext>
            </a:extLst>
          </p:cNvPr>
          <p:cNvCxnSpPr>
            <a:cxnSpLocks/>
            <a:stCxn id="14" idx="2"/>
            <a:endCxn id="104" idx="0"/>
          </p:cNvCxnSpPr>
          <p:nvPr/>
        </p:nvCxnSpPr>
        <p:spPr>
          <a:xfrm>
            <a:off x="11291279" y="1319468"/>
            <a:ext cx="25374" cy="3498583"/>
          </a:xfrm>
          <a:prstGeom prst="straightConnector1">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EC072C3A-D00B-F30F-A17F-C4E836B9C94C}"/>
              </a:ext>
            </a:extLst>
          </p:cNvPr>
          <p:cNvSpPr txBox="1"/>
          <p:nvPr/>
        </p:nvSpPr>
        <p:spPr>
          <a:xfrm>
            <a:off x="8679420" y="1176465"/>
            <a:ext cx="272832" cy="307777"/>
          </a:xfrm>
          <a:prstGeom prst="rect">
            <a:avLst/>
          </a:prstGeom>
          <a:noFill/>
        </p:spPr>
        <p:txBody>
          <a:bodyPr wrap="none" rtlCol="0">
            <a:spAutoFit/>
          </a:bodyPr>
          <a:lstStyle/>
          <a:p>
            <a:r>
              <a:rPr lang="en-US" sz="1400" dirty="0"/>
              <a:t>Y</a:t>
            </a:r>
          </a:p>
        </p:txBody>
      </p:sp>
      <p:sp>
        <p:nvSpPr>
          <p:cNvPr id="117" name="TextBox 116">
            <a:extLst>
              <a:ext uri="{FF2B5EF4-FFF2-40B4-BE49-F238E27FC236}">
                <a16:creationId xmlns:a16="http://schemas.microsoft.com/office/drawing/2014/main" id="{791F1CC0-8C24-5DFA-A5DE-00CCEC4E7036}"/>
              </a:ext>
            </a:extLst>
          </p:cNvPr>
          <p:cNvSpPr txBox="1"/>
          <p:nvPr/>
        </p:nvSpPr>
        <p:spPr>
          <a:xfrm>
            <a:off x="10584618" y="5285502"/>
            <a:ext cx="272832" cy="307777"/>
          </a:xfrm>
          <a:prstGeom prst="rect">
            <a:avLst/>
          </a:prstGeom>
          <a:noFill/>
        </p:spPr>
        <p:txBody>
          <a:bodyPr wrap="none" rtlCol="0">
            <a:spAutoFit/>
          </a:bodyPr>
          <a:lstStyle/>
          <a:p>
            <a:r>
              <a:rPr lang="en-US" sz="1400" dirty="0"/>
              <a:t>Y</a:t>
            </a:r>
          </a:p>
        </p:txBody>
      </p:sp>
      <p:cxnSp>
        <p:nvCxnSpPr>
          <p:cNvPr id="121" name="Straight Arrow Connector 120">
            <a:extLst>
              <a:ext uri="{FF2B5EF4-FFF2-40B4-BE49-F238E27FC236}">
                <a16:creationId xmlns:a16="http://schemas.microsoft.com/office/drawing/2014/main" id="{0F15C889-428B-DF6F-9EFD-61C6B245F8F8}"/>
              </a:ext>
            </a:extLst>
          </p:cNvPr>
          <p:cNvCxnSpPr>
            <a:cxnSpLocks/>
            <a:stCxn id="104" idx="2"/>
            <a:endCxn id="207" idx="0"/>
          </p:cNvCxnSpPr>
          <p:nvPr/>
        </p:nvCxnSpPr>
        <p:spPr>
          <a:xfrm flipH="1">
            <a:off x="11306027" y="6020552"/>
            <a:ext cx="10626" cy="162651"/>
          </a:xfrm>
          <a:prstGeom prst="straightConnector1">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C066FCDF-23E1-CB4D-5D1C-6301C9B2A741}"/>
              </a:ext>
            </a:extLst>
          </p:cNvPr>
          <p:cNvSpPr txBox="1"/>
          <p:nvPr/>
        </p:nvSpPr>
        <p:spPr>
          <a:xfrm>
            <a:off x="11155745" y="5676199"/>
            <a:ext cx="300082" cy="307777"/>
          </a:xfrm>
          <a:prstGeom prst="rect">
            <a:avLst/>
          </a:prstGeom>
          <a:noFill/>
        </p:spPr>
        <p:txBody>
          <a:bodyPr wrap="none" rtlCol="0">
            <a:spAutoFit/>
          </a:bodyPr>
          <a:lstStyle/>
          <a:p>
            <a:r>
              <a:rPr lang="en-US" sz="1400" dirty="0"/>
              <a:t>N</a:t>
            </a:r>
          </a:p>
        </p:txBody>
      </p:sp>
      <p:sp>
        <p:nvSpPr>
          <p:cNvPr id="105" name="Diamond 104">
            <a:extLst>
              <a:ext uri="{FF2B5EF4-FFF2-40B4-BE49-F238E27FC236}">
                <a16:creationId xmlns:a16="http://schemas.microsoft.com/office/drawing/2014/main" id="{C38A0C0A-D003-0B3D-FD80-FBF3DE36015C}"/>
              </a:ext>
            </a:extLst>
          </p:cNvPr>
          <p:cNvSpPr/>
          <p:nvPr/>
        </p:nvSpPr>
        <p:spPr>
          <a:xfrm>
            <a:off x="6939831" y="1534749"/>
            <a:ext cx="2182628" cy="832591"/>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Medicaid Traditional?</a:t>
            </a:r>
          </a:p>
        </p:txBody>
      </p:sp>
      <p:sp>
        <p:nvSpPr>
          <p:cNvPr id="140" name="Diamond 139">
            <a:extLst>
              <a:ext uri="{FF2B5EF4-FFF2-40B4-BE49-F238E27FC236}">
                <a16:creationId xmlns:a16="http://schemas.microsoft.com/office/drawing/2014/main" id="{DF68A9D6-8FA8-0FAA-3A50-96853BFF185F}"/>
              </a:ext>
            </a:extLst>
          </p:cNvPr>
          <p:cNvSpPr/>
          <p:nvPr/>
        </p:nvSpPr>
        <p:spPr>
          <a:xfrm>
            <a:off x="7139552" y="2655355"/>
            <a:ext cx="1819960" cy="994931"/>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Pharmacy benefit?</a:t>
            </a:r>
          </a:p>
        </p:txBody>
      </p:sp>
      <p:sp>
        <p:nvSpPr>
          <p:cNvPr id="141" name="TextBox 140">
            <a:extLst>
              <a:ext uri="{FF2B5EF4-FFF2-40B4-BE49-F238E27FC236}">
                <a16:creationId xmlns:a16="http://schemas.microsoft.com/office/drawing/2014/main" id="{1F5680C1-E9AF-4262-5B34-E2478EDA878C}"/>
              </a:ext>
            </a:extLst>
          </p:cNvPr>
          <p:cNvSpPr txBox="1"/>
          <p:nvPr/>
        </p:nvSpPr>
        <p:spPr>
          <a:xfrm>
            <a:off x="8547572" y="2981766"/>
            <a:ext cx="272832" cy="307777"/>
          </a:xfrm>
          <a:prstGeom prst="rect">
            <a:avLst/>
          </a:prstGeom>
          <a:noFill/>
        </p:spPr>
        <p:txBody>
          <a:bodyPr wrap="square" rtlCol="0">
            <a:spAutoFit/>
          </a:bodyPr>
          <a:lstStyle/>
          <a:p>
            <a:r>
              <a:rPr lang="en-US" sz="1400" dirty="0"/>
              <a:t>Y</a:t>
            </a:r>
          </a:p>
        </p:txBody>
      </p:sp>
      <p:sp>
        <p:nvSpPr>
          <p:cNvPr id="142" name="TextBox 141">
            <a:extLst>
              <a:ext uri="{FF2B5EF4-FFF2-40B4-BE49-F238E27FC236}">
                <a16:creationId xmlns:a16="http://schemas.microsoft.com/office/drawing/2014/main" id="{4E768ADC-489D-F734-9ABA-D2D12D0EC5FB}"/>
              </a:ext>
            </a:extLst>
          </p:cNvPr>
          <p:cNvSpPr txBox="1"/>
          <p:nvPr/>
        </p:nvSpPr>
        <p:spPr>
          <a:xfrm>
            <a:off x="7244923" y="2981765"/>
            <a:ext cx="300082" cy="307777"/>
          </a:xfrm>
          <a:prstGeom prst="rect">
            <a:avLst/>
          </a:prstGeom>
          <a:noFill/>
        </p:spPr>
        <p:txBody>
          <a:bodyPr wrap="none" rtlCol="0">
            <a:spAutoFit/>
          </a:bodyPr>
          <a:lstStyle/>
          <a:p>
            <a:r>
              <a:rPr lang="en-US" sz="1400" dirty="0"/>
              <a:t>N</a:t>
            </a:r>
          </a:p>
        </p:txBody>
      </p:sp>
      <p:sp>
        <p:nvSpPr>
          <p:cNvPr id="146" name="Rectangle 145">
            <a:extLst>
              <a:ext uri="{FF2B5EF4-FFF2-40B4-BE49-F238E27FC236}">
                <a16:creationId xmlns:a16="http://schemas.microsoft.com/office/drawing/2014/main" id="{9284A238-76D2-BF48-AFCD-5042CC076327}"/>
              </a:ext>
            </a:extLst>
          </p:cNvPr>
          <p:cNvSpPr/>
          <p:nvPr/>
        </p:nvSpPr>
        <p:spPr>
          <a:xfrm>
            <a:off x="9418378" y="2314575"/>
            <a:ext cx="1708804" cy="5520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400" dirty="0"/>
              <a:t>Prescribe/Initiate Prior Authorization</a:t>
            </a:r>
          </a:p>
        </p:txBody>
      </p:sp>
      <p:sp>
        <p:nvSpPr>
          <p:cNvPr id="153" name="Rectangle 152">
            <a:extLst>
              <a:ext uri="{FF2B5EF4-FFF2-40B4-BE49-F238E27FC236}">
                <a16:creationId xmlns:a16="http://schemas.microsoft.com/office/drawing/2014/main" id="{9096E945-6504-9416-8670-B7BBBAA1C499}"/>
              </a:ext>
            </a:extLst>
          </p:cNvPr>
          <p:cNvSpPr/>
          <p:nvPr/>
        </p:nvSpPr>
        <p:spPr>
          <a:xfrm>
            <a:off x="8512011" y="4246772"/>
            <a:ext cx="2332710" cy="5383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400" dirty="0"/>
              <a:t>Check status of Prior Authorization. Appeal PRN</a:t>
            </a:r>
          </a:p>
        </p:txBody>
      </p:sp>
      <p:sp>
        <p:nvSpPr>
          <p:cNvPr id="155" name="Rectangle 154">
            <a:extLst>
              <a:ext uri="{FF2B5EF4-FFF2-40B4-BE49-F238E27FC236}">
                <a16:creationId xmlns:a16="http://schemas.microsoft.com/office/drawing/2014/main" id="{FAF831A8-7AA0-026F-CB24-5C5BC6DF9354}"/>
              </a:ext>
            </a:extLst>
          </p:cNvPr>
          <p:cNvSpPr/>
          <p:nvPr/>
        </p:nvSpPr>
        <p:spPr>
          <a:xfrm>
            <a:off x="9606823" y="3216978"/>
            <a:ext cx="1342353" cy="6626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CDE provides education</a:t>
            </a:r>
          </a:p>
        </p:txBody>
      </p:sp>
      <p:sp>
        <p:nvSpPr>
          <p:cNvPr id="156" name="Explosion 1 155">
            <a:extLst>
              <a:ext uri="{FF2B5EF4-FFF2-40B4-BE49-F238E27FC236}">
                <a16:creationId xmlns:a16="http://schemas.microsoft.com/office/drawing/2014/main" id="{ADF32A32-3235-2E6D-7E28-AEBDEC9EDDF9}"/>
              </a:ext>
            </a:extLst>
          </p:cNvPr>
          <p:cNvSpPr/>
          <p:nvPr/>
        </p:nvSpPr>
        <p:spPr>
          <a:xfrm>
            <a:off x="9454479" y="3049102"/>
            <a:ext cx="369326" cy="33191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cxnSp>
        <p:nvCxnSpPr>
          <p:cNvPr id="158" name="Straight Arrow Connector 157">
            <a:extLst>
              <a:ext uri="{FF2B5EF4-FFF2-40B4-BE49-F238E27FC236}">
                <a16:creationId xmlns:a16="http://schemas.microsoft.com/office/drawing/2014/main" id="{C7CF6BE1-C517-8ACE-FD6D-36A8F55E8321}"/>
              </a:ext>
            </a:extLst>
          </p:cNvPr>
          <p:cNvCxnSpPr>
            <a:cxnSpLocks/>
            <a:stCxn id="105" idx="2"/>
            <a:endCxn id="140" idx="0"/>
          </p:cNvCxnSpPr>
          <p:nvPr/>
        </p:nvCxnSpPr>
        <p:spPr>
          <a:xfrm>
            <a:off x="8031145" y="2367340"/>
            <a:ext cx="18387" cy="288015"/>
          </a:xfrm>
          <a:prstGeom prst="straightConnector1">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29126AA4-E059-8471-402F-7071E425EEE8}"/>
              </a:ext>
            </a:extLst>
          </p:cNvPr>
          <p:cNvCxnSpPr>
            <a:cxnSpLocks/>
            <a:stCxn id="146" idx="2"/>
            <a:endCxn id="155" idx="0"/>
          </p:cNvCxnSpPr>
          <p:nvPr/>
        </p:nvCxnSpPr>
        <p:spPr>
          <a:xfrm>
            <a:off x="10272780" y="2866669"/>
            <a:ext cx="5220" cy="350309"/>
          </a:xfrm>
          <a:prstGeom prst="straightConnector1">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3AB6ED02-E3CA-8E84-B487-DDEBA0480660}"/>
              </a:ext>
            </a:extLst>
          </p:cNvPr>
          <p:cNvSpPr txBox="1"/>
          <p:nvPr/>
        </p:nvSpPr>
        <p:spPr>
          <a:xfrm>
            <a:off x="8645760" y="1880833"/>
            <a:ext cx="272832" cy="307777"/>
          </a:xfrm>
          <a:prstGeom prst="rect">
            <a:avLst/>
          </a:prstGeom>
          <a:noFill/>
        </p:spPr>
        <p:txBody>
          <a:bodyPr wrap="none" rtlCol="0">
            <a:spAutoFit/>
          </a:bodyPr>
          <a:lstStyle/>
          <a:p>
            <a:r>
              <a:rPr lang="en-US" sz="1400" dirty="0"/>
              <a:t>Y</a:t>
            </a:r>
          </a:p>
        </p:txBody>
      </p:sp>
      <p:sp>
        <p:nvSpPr>
          <p:cNvPr id="96" name="TextBox 95">
            <a:extLst>
              <a:ext uri="{FF2B5EF4-FFF2-40B4-BE49-F238E27FC236}">
                <a16:creationId xmlns:a16="http://schemas.microsoft.com/office/drawing/2014/main" id="{260FD425-D21B-FA2B-FB55-475D867A0521}"/>
              </a:ext>
            </a:extLst>
          </p:cNvPr>
          <p:cNvSpPr txBox="1"/>
          <p:nvPr/>
        </p:nvSpPr>
        <p:spPr>
          <a:xfrm>
            <a:off x="7858129" y="2092952"/>
            <a:ext cx="290338" cy="307777"/>
          </a:xfrm>
          <a:prstGeom prst="rect">
            <a:avLst/>
          </a:prstGeom>
          <a:noFill/>
        </p:spPr>
        <p:txBody>
          <a:bodyPr wrap="square" rtlCol="0">
            <a:spAutoFit/>
          </a:bodyPr>
          <a:lstStyle/>
          <a:p>
            <a:r>
              <a:rPr lang="en-US" sz="1400" dirty="0"/>
              <a:t>N</a:t>
            </a:r>
          </a:p>
        </p:txBody>
      </p:sp>
      <p:sp>
        <p:nvSpPr>
          <p:cNvPr id="204" name="Rounded Rectangle 8">
            <a:extLst>
              <a:ext uri="{FF2B5EF4-FFF2-40B4-BE49-F238E27FC236}">
                <a16:creationId xmlns:a16="http://schemas.microsoft.com/office/drawing/2014/main" id="{9DC25C08-A545-F961-ADF1-D06E7D6074E6}"/>
              </a:ext>
            </a:extLst>
          </p:cNvPr>
          <p:cNvSpPr/>
          <p:nvPr/>
        </p:nvSpPr>
        <p:spPr>
          <a:xfrm>
            <a:off x="3800844" y="1678345"/>
            <a:ext cx="1733183" cy="610690"/>
          </a:xfrm>
          <a:prstGeom prst="roundRect">
            <a:avLst/>
          </a:prstGeom>
          <a:solidFill>
            <a:srgbClr val="FF0000"/>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No CGM prescribed</a:t>
            </a:r>
          </a:p>
          <a:p>
            <a:pPr algn="ctr"/>
            <a:r>
              <a:rPr lang="en-US" sz="1400" dirty="0"/>
              <a:t>Follow up SBGM</a:t>
            </a:r>
          </a:p>
        </p:txBody>
      </p:sp>
      <p:sp>
        <p:nvSpPr>
          <p:cNvPr id="207" name="Rounded Rectangle 8">
            <a:extLst>
              <a:ext uri="{FF2B5EF4-FFF2-40B4-BE49-F238E27FC236}">
                <a16:creationId xmlns:a16="http://schemas.microsoft.com/office/drawing/2014/main" id="{787C759D-0DA8-4642-430B-C37B313A836E}"/>
              </a:ext>
            </a:extLst>
          </p:cNvPr>
          <p:cNvSpPr/>
          <p:nvPr/>
        </p:nvSpPr>
        <p:spPr>
          <a:xfrm>
            <a:off x="10444207" y="6183203"/>
            <a:ext cx="1723640" cy="582646"/>
          </a:xfrm>
          <a:prstGeom prst="roundRect">
            <a:avLst/>
          </a:prstGeom>
          <a:solidFill>
            <a:srgbClr val="FF0000"/>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No CGM prescribed.</a:t>
            </a:r>
          </a:p>
          <a:p>
            <a:pPr algn="ctr"/>
            <a:r>
              <a:rPr lang="en-US" sz="1400" dirty="0"/>
              <a:t>Follow up SBGM</a:t>
            </a:r>
          </a:p>
        </p:txBody>
      </p:sp>
      <p:sp>
        <p:nvSpPr>
          <p:cNvPr id="210" name="Diamond 209">
            <a:extLst>
              <a:ext uri="{FF2B5EF4-FFF2-40B4-BE49-F238E27FC236}">
                <a16:creationId xmlns:a16="http://schemas.microsoft.com/office/drawing/2014/main" id="{6277704A-3D0A-3859-5C2B-F342DEA60DE4}"/>
              </a:ext>
            </a:extLst>
          </p:cNvPr>
          <p:cNvSpPr/>
          <p:nvPr/>
        </p:nvSpPr>
        <p:spPr>
          <a:xfrm>
            <a:off x="5464682" y="4011742"/>
            <a:ext cx="1819960" cy="994931"/>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Appeal denied?</a:t>
            </a:r>
          </a:p>
        </p:txBody>
      </p:sp>
      <p:sp>
        <p:nvSpPr>
          <p:cNvPr id="213" name="Rounded Rectangle 8">
            <a:extLst>
              <a:ext uri="{FF2B5EF4-FFF2-40B4-BE49-F238E27FC236}">
                <a16:creationId xmlns:a16="http://schemas.microsoft.com/office/drawing/2014/main" id="{3B92E7AA-2681-3DD6-D309-8C418472C2B4}"/>
              </a:ext>
            </a:extLst>
          </p:cNvPr>
          <p:cNvSpPr/>
          <p:nvPr/>
        </p:nvSpPr>
        <p:spPr>
          <a:xfrm>
            <a:off x="5624037" y="3381013"/>
            <a:ext cx="1465349" cy="488169"/>
          </a:xfrm>
          <a:prstGeom prst="roundRect">
            <a:avLst/>
          </a:prstGeom>
          <a:solidFill>
            <a:srgbClr val="FF0000"/>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No CGM access.  Follow up SBGM</a:t>
            </a:r>
          </a:p>
        </p:txBody>
      </p:sp>
      <p:cxnSp>
        <p:nvCxnSpPr>
          <p:cNvPr id="214" name="Straight Arrow Connector 213">
            <a:extLst>
              <a:ext uri="{FF2B5EF4-FFF2-40B4-BE49-F238E27FC236}">
                <a16:creationId xmlns:a16="http://schemas.microsoft.com/office/drawing/2014/main" id="{AC85496E-EC52-85C9-E743-5CE12C714D55}"/>
              </a:ext>
            </a:extLst>
          </p:cNvPr>
          <p:cNvCxnSpPr>
            <a:cxnSpLocks/>
            <a:stCxn id="210" idx="0"/>
            <a:endCxn id="213" idx="2"/>
          </p:cNvCxnSpPr>
          <p:nvPr/>
        </p:nvCxnSpPr>
        <p:spPr>
          <a:xfrm flipH="1" flipV="1">
            <a:off x="6356712" y="3869182"/>
            <a:ext cx="17950" cy="142560"/>
          </a:xfrm>
          <a:prstGeom prst="straightConnector1">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B07F340-FD0A-581A-38B9-09FA2D600AA1}"/>
              </a:ext>
            </a:extLst>
          </p:cNvPr>
          <p:cNvSpPr txBox="1"/>
          <p:nvPr/>
        </p:nvSpPr>
        <p:spPr>
          <a:xfrm>
            <a:off x="6237574" y="4041663"/>
            <a:ext cx="270508" cy="242765"/>
          </a:xfrm>
          <a:prstGeom prst="rect">
            <a:avLst/>
          </a:prstGeom>
          <a:noFill/>
        </p:spPr>
        <p:txBody>
          <a:bodyPr wrap="none" rtlCol="0">
            <a:spAutoFit/>
          </a:bodyPr>
          <a:lstStyle/>
          <a:p>
            <a:r>
              <a:rPr lang="en-US" sz="1400" dirty="0"/>
              <a:t>Y</a:t>
            </a:r>
          </a:p>
        </p:txBody>
      </p:sp>
      <p:cxnSp>
        <p:nvCxnSpPr>
          <p:cNvPr id="222" name="Straight Arrow Connector 221">
            <a:extLst>
              <a:ext uri="{FF2B5EF4-FFF2-40B4-BE49-F238E27FC236}">
                <a16:creationId xmlns:a16="http://schemas.microsoft.com/office/drawing/2014/main" id="{AAEFF287-F8B0-3337-EBC7-9ECF53EFA21D}"/>
              </a:ext>
            </a:extLst>
          </p:cNvPr>
          <p:cNvCxnSpPr>
            <a:cxnSpLocks/>
            <a:stCxn id="17" idx="2"/>
            <a:endCxn id="46" idx="0"/>
          </p:cNvCxnSpPr>
          <p:nvPr/>
        </p:nvCxnSpPr>
        <p:spPr>
          <a:xfrm>
            <a:off x="4033617" y="3530162"/>
            <a:ext cx="5257" cy="476001"/>
          </a:xfrm>
          <a:prstGeom prst="straightConnector1">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0AF67FDE-D5A9-2D75-E8D4-1C4079C2FCF6}"/>
              </a:ext>
            </a:extLst>
          </p:cNvPr>
          <p:cNvSpPr txBox="1"/>
          <p:nvPr/>
        </p:nvSpPr>
        <p:spPr>
          <a:xfrm>
            <a:off x="6208776" y="4696668"/>
            <a:ext cx="297526" cy="242765"/>
          </a:xfrm>
          <a:prstGeom prst="rect">
            <a:avLst/>
          </a:prstGeom>
          <a:noFill/>
        </p:spPr>
        <p:txBody>
          <a:bodyPr wrap="none" rtlCol="0">
            <a:spAutoFit/>
          </a:bodyPr>
          <a:lstStyle/>
          <a:p>
            <a:r>
              <a:rPr lang="en-US" sz="1400" dirty="0"/>
              <a:t>N</a:t>
            </a:r>
          </a:p>
        </p:txBody>
      </p:sp>
      <p:sp>
        <p:nvSpPr>
          <p:cNvPr id="271" name="Rectangle 270">
            <a:extLst>
              <a:ext uri="{FF2B5EF4-FFF2-40B4-BE49-F238E27FC236}">
                <a16:creationId xmlns:a16="http://schemas.microsoft.com/office/drawing/2014/main" id="{1E9F8BEE-B6C9-A814-AFE9-57318C88CBF8}"/>
              </a:ext>
            </a:extLst>
          </p:cNvPr>
          <p:cNvSpPr/>
          <p:nvPr/>
        </p:nvSpPr>
        <p:spPr>
          <a:xfrm>
            <a:off x="1793095" y="5157208"/>
            <a:ext cx="1342353" cy="9173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Provide Prescription CDE provides education</a:t>
            </a:r>
          </a:p>
        </p:txBody>
      </p:sp>
      <p:sp>
        <p:nvSpPr>
          <p:cNvPr id="272" name="Diamond 271">
            <a:extLst>
              <a:ext uri="{FF2B5EF4-FFF2-40B4-BE49-F238E27FC236}">
                <a16:creationId xmlns:a16="http://schemas.microsoft.com/office/drawing/2014/main" id="{FE826969-605A-E4D3-B781-E598A073A201}"/>
              </a:ext>
            </a:extLst>
          </p:cNvPr>
          <p:cNvSpPr/>
          <p:nvPr/>
        </p:nvSpPr>
        <p:spPr>
          <a:xfrm>
            <a:off x="-5531" y="4141806"/>
            <a:ext cx="1636205" cy="1202501"/>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Will patient self pay?</a:t>
            </a:r>
          </a:p>
        </p:txBody>
      </p:sp>
      <p:sp>
        <p:nvSpPr>
          <p:cNvPr id="273" name="Rounded Rectangle 8">
            <a:extLst>
              <a:ext uri="{FF2B5EF4-FFF2-40B4-BE49-F238E27FC236}">
                <a16:creationId xmlns:a16="http://schemas.microsoft.com/office/drawing/2014/main" id="{779BD573-1299-892E-ADCC-E364B0A7F10F}"/>
              </a:ext>
            </a:extLst>
          </p:cNvPr>
          <p:cNvSpPr/>
          <p:nvPr/>
        </p:nvSpPr>
        <p:spPr>
          <a:xfrm>
            <a:off x="36576" y="6079590"/>
            <a:ext cx="1594098" cy="685213"/>
          </a:xfrm>
          <a:prstGeom prst="roundRect">
            <a:avLst/>
          </a:prstGeom>
          <a:solidFill>
            <a:srgbClr val="FF0000"/>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No CGM prescribed.</a:t>
            </a:r>
          </a:p>
          <a:p>
            <a:pPr algn="ctr"/>
            <a:r>
              <a:rPr lang="en-US" sz="1400" dirty="0"/>
              <a:t>Follow up SBGM</a:t>
            </a:r>
          </a:p>
        </p:txBody>
      </p:sp>
      <p:cxnSp>
        <p:nvCxnSpPr>
          <p:cNvPr id="275" name="Straight Arrow Connector 274">
            <a:extLst>
              <a:ext uri="{FF2B5EF4-FFF2-40B4-BE49-F238E27FC236}">
                <a16:creationId xmlns:a16="http://schemas.microsoft.com/office/drawing/2014/main" id="{118C178D-A2FB-D67D-6A47-245D7145C090}"/>
              </a:ext>
            </a:extLst>
          </p:cNvPr>
          <p:cNvCxnSpPr>
            <a:cxnSpLocks/>
            <a:stCxn id="64" idx="2"/>
            <a:endCxn id="272" idx="0"/>
          </p:cNvCxnSpPr>
          <p:nvPr/>
        </p:nvCxnSpPr>
        <p:spPr>
          <a:xfrm flipH="1">
            <a:off x="812572" y="3310251"/>
            <a:ext cx="18133" cy="831555"/>
          </a:xfrm>
          <a:prstGeom prst="straightConnector1">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D14C89BD-92F1-9C38-F32E-299A60A3322D}"/>
              </a:ext>
            </a:extLst>
          </p:cNvPr>
          <p:cNvSpPr txBox="1"/>
          <p:nvPr/>
        </p:nvSpPr>
        <p:spPr>
          <a:xfrm>
            <a:off x="1247868" y="4589169"/>
            <a:ext cx="272832" cy="307777"/>
          </a:xfrm>
          <a:prstGeom prst="rect">
            <a:avLst/>
          </a:prstGeom>
          <a:noFill/>
        </p:spPr>
        <p:txBody>
          <a:bodyPr wrap="none" rtlCol="0">
            <a:spAutoFit/>
          </a:bodyPr>
          <a:lstStyle/>
          <a:p>
            <a:r>
              <a:rPr lang="en-US" sz="1400" dirty="0"/>
              <a:t>Y</a:t>
            </a:r>
          </a:p>
        </p:txBody>
      </p:sp>
      <p:sp>
        <p:nvSpPr>
          <p:cNvPr id="38" name="TextBox 37">
            <a:extLst>
              <a:ext uri="{FF2B5EF4-FFF2-40B4-BE49-F238E27FC236}">
                <a16:creationId xmlns:a16="http://schemas.microsoft.com/office/drawing/2014/main" id="{5C7EDB80-8352-137D-BB69-7D4BE86561E8}"/>
              </a:ext>
            </a:extLst>
          </p:cNvPr>
          <p:cNvSpPr txBox="1"/>
          <p:nvPr/>
        </p:nvSpPr>
        <p:spPr>
          <a:xfrm>
            <a:off x="662531" y="5019087"/>
            <a:ext cx="300082" cy="307777"/>
          </a:xfrm>
          <a:prstGeom prst="rect">
            <a:avLst/>
          </a:prstGeom>
          <a:noFill/>
        </p:spPr>
        <p:txBody>
          <a:bodyPr wrap="none" rtlCol="0">
            <a:spAutoFit/>
          </a:bodyPr>
          <a:lstStyle/>
          <a:p>
            <a:r>
              <a:rPr lang="en-US" sz="1400" dirty="0"/>
              <a:t>N</a:t>
            </a:r>
          </a:p>
        </p:txBody>
      </p:sp>
      <p:cxnSp>
        <p:nvCxnSpPr>
          <p:cNvPr id="284" name="Elbow Connector 283">
            <a:extLst>
              <a:ext uri="{FF2B5EF4-FFF2-40B4-BE49-F238E27FC236}">
                <a16:creationId xmlns:a16="http://schemas.microsoft.com/office/drawing/2014/main" id="{253D30E1-6DBE-8797-B039-289508725537}"/>
              </a:ext>
            </a:extLst>
          </p:cNvPr>
          <p:cNvCxnSpPr>
            <a:cxnSpLocks/>
            <a:stCxn id="272" idx="3"/>
            <a:endCxn id="271" idx="0"/>
          </p:cNvCxnSpPr>
          <p:nvPr/>
        </p:nvCxnSpPr>
        <p:spPr>
          <a:xfrm>
            <a:off x="1630674" y="4743057"/>
            <a:ext cx="833598" cy="414151"/>
          </a:xfrm>
          <a:prstGeom prst="bentConnector2">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cxnSp>
        <p:nvCxnSpPr>
          <p:cNvPr id="287" name="Straight Arrow Connector 286">
            <a:extLst>
              <a:ext uri="{FF2B5EF4-FFF2-40B4-BE49-F238E27FC236}">
                <a16:creationId xmlns:a16="http://schemas.microsoft.com/office/drawing/2014/main" id="{C52F72FC-63EE-1AA7-67F9-5B6FA8CEBD93}"/>
              </a:ext>
            </a:extLst>
          </p:cNvPr>
          <p:cNvCxnSpPr>
            <a:cxnSpLocks/>
            <a:stCxn id="271" idx="3"/>
            <a:endCxn id="56" idx="1"/>
          </p:cNvCxnSpPr>
          <p:nvPr/>
        </p:nvCxnSpPr>
        <p:spPr>
          <a:xfrm>
            <a:off x="3135448" y="5615866"/>
            <a:ext cx="1349062" cy="4321"/>
          </a:xfrm>
          <a:prstGeom prst="straightConnector1">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cxnSp>
        <p:nvCxnSpPr>
          <p:cNvPr id="290" name="Straight Arrow Connector 289">
            <a:extLst>
              <a:ext uri="{FF2B5EF4-FFF2-40B4-BE49-F238E27FC236}">
                <a16:creationId xmlns:a16="http://schemas.microsoft.com/office/drawing/2014/main" id="{A4A50EE7-4324-8CD5-9C0D-3414FE3FB2FB}"/>
              </a:ext>
            </a:extLst>
          </p:cNvPr>
          <p:cNvCxnSpPr>
            <a:cxnSpLocks/>
            <a:stCxn id="56" idx="2"/>
            <a:endCxn id="83" idx="0"/>
          </p:cNvCxnSpPr>
          <p:nvPr/>
        </p:nvCxnSpPr>
        <p:spPr>
          <a:xfrm>
            <a:off x="6373889" y="5932244"/>
            <a:ext cx="7206" cy="319614"/>
          </a:xfrm>
          <a:prstGeom prst="straightConnector1">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sp>
        <p:nvSpPr>
          <p:cNvPr id="297" name="Explosion 1 296">
            <a:extLst>
              <a:ext uri="{FF2B5EF4-FFF2-40B4-BE49-F238E27FC236}">
                <a16:creationId xmlns:a16="http://schemas.microsoft.com/office/drawing/2014/main" id="{481C0732-51D4-20A6-CA8B-CF958FF9EF18}"/>
              </a:ext>
            </a:extLst>
          </p:cNvPr>
          <p:cNvSpPr/>
          <p:nvPr/>
        </p:nvSpPr>
        <p:spPr>
          <a:xfrm>
            <a:off x="4919933" y="2485058"/>
            <a:ext cx="749091" cy="437225"/>
          </a:xfrm>
          <a:prstGeom prst="irregularSeal1">
            <a:avLst/>
          </a:prstGeom>
          <a:solidFill>
            <a:srgbClr val="00DE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lumMod val="65000"/>
                    <a:lumOff val="35000"/>
                  </a:schemeClr>
                </a:solidFill>
              </a:rPr>
              <a:t>Info? </a:t>
            </a:r>
          </a:p>
        </p:txBody>
      </p:sp>
      <p:sp>
        <p:nvSpPr>
          <p:cNvPr id="305" name="Explosion 1 304">
            <a:extLst>
              <a:ext uri="{FF2B5EF4-FFF2-40B4-BE49-F238E27FC236}">
                <a16:creationId xmlns:a16="http://schemas.microsoft.com/office/drawing/2014/main" id="{6AB96828-BBDB-D104-53C6-C909A3C64F12}"/>
              </a:ext>
            </a:extLst>
          </p:cNvPr>
          <p:cNvSpPr/>
          <p:nvPr/>
        </p:nvSpPr>
        <p:spPr>
          <a:xfrm>
            <a:off x="2602023" y="3867020"/>
            <a:ext cx="751221" cy="437225"/>
          </a:xfrm>
          <a:prstGeom prst="irregularSeal1">
            <a:avLst/>
          </a:prstGeom>
          <a:solidFill>
            <a:srgbClr val="FF00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lumMod val="65000"/>
                    <a:lumOff val="35000"/>
                  </a:schemeClr>
                </a:solidFill>
              </a:rPr>
              <a:t>Who</a:t>
            </a:r>
          </a:p>
          <a:p>
            <a:pPr algn="ctr"/>
            <a:r>
              <a:rPr lang="en-US" sz="800" dirty="0">
                <a:solidFill>
                  <a:schemeClr val="tx1">
                    <a:lumMod val="65000"/>
                    <a:lumOff val="35000"/>
                  </a:schemeClr>
                </a:solidFill>
              </a:rPr>
              <a:t>when</a:t>
            </a:r>
          </a:p>
        </p:txBody>
      </p:sp>
      <p:sp>
        <p:nvSpPr>
          <p:cNvPr id="306" name="Explosion 1 305">
            <a:extLst>
              <a:ext uri="{FF2B5EF4-FFF2-40B4-BE49-F238E27FC236}">
                <a16:creationId xmlns:a16="http://schemas.microsoft.com/office/drawing/2014/main" id="{0379055D-A88B-7E41-9B98-CB65A9F5BE14}"/>
              </a:ext>
            </a:extLst>
          </p:cNvPr>
          <p:cNvSpPr/>
          <p:nvPr/>
        </p:nvSpPr>
        <p:spPr>
          <a:xfrm>
            <a:off x="2417796" y="2450459"/>
            <a:ext cx="751221" cy="437225"/>
          </a:xfrm>
          <a:prstGeom prst="irregularSeal1">
            <a:avLst/>
          </a:prstGeom>
          <a:solidFill>
            <a:srgbClr val="FF00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lumMod val="65000"/>
                    <a:lumOff val="35000"/>
                  </a:schemeClr>
                </a:solidFill>
              </a:rPr>
              <a:t>Who</a:t>
            </a:r>
          </a:p>
          <a:p>
            <a:pPr algn="ctr"/>
            <a:r>
              <a:rPr lang="en-US" sz="800" dirty="0">
                <a:solidFill>
                  <a:schemeClr val="tx1">
                    <a:lumMod val="65000"/>
                    <a:lumOff val="35000"/>
                  </a:schemeClr>
                </a:solidFill>
              </a:rPr>
              <a:t>when</a:t>
            </a:r>
          </a:p>
        </p:txBody>
      </p:sp>
      <p:sp>
        <p:nvSpPr>
          <p:cNvPr id="307" name="Explosion 1 306">
            <a:extLst>
              <a:ext uri="{FF2B5EF4-FFF2-40B4-BE49-F238E27FC236}">
                <a16:creationId xmlns:a16="http://schemas.microsoft.com/office/drawing/2014/main" id="{DFCF389F-CB01-CB93-6E21-649DD2C32DCE}"/>
              </a:ext>
            </a:extLst>
          </p:cNvPr>
          <p:cNvSpPr/>
          <p:nvPr/>
        </p:nvSpPr>
        <p:spPr>
          <a:xfrm>
            <a:off x="4204862" y="5073387"/>
            <a:ext cx="751221" cy="437225"/>
          </a:xfrm>
          <a:prstGeom prst="irregularSeal1">
            <a:avLst/>
          </a:prstGeom>
          <a:solidFill>
            <a:srgbClr val="FF00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lumMod val="65000"/>
                    <a:lumOff val="35000"/>
                  </a:schemeClr>
                </a:solidFill>
              </a:rPr>
              <a:t>Who</a:t>
            </a:r>
          </a:p>
          <a:p>
            <a:pPr algn="ctr"/>
            <a:r>
              <a:rPr lang="en-US" sz="800" dirty="0">
                <a:solidFill>
                  <a:schemeClr val="tx1">
                    <a:lumMod val="65000"/>
                    <a:lumOff val="35000"/>
                  </a:schemeClr>
                </a:solidFill>
              </a:rPr>
              <a:t>when</a:t>
            </a:r>
          </a:p>
        </p:txBody>
      </p:sp>
      <p:sp>
        <p:nvSpPr>
          <p:cNvPr id="308" name="Explosion 1 307">
            <a:extLst>
              <a:ext uri="{FF2B5EF4-FFF2-40B4-BE49-F238E27FC236}">
                <a16:creationId xmlns:a16="http://schemas.microsoft.com/office/drawing/2014/main" id="{F72BFF1F-DB0C-E887-1FD3-B394F1640E52}"/>
              </a:ext>
            </a:extLst>
          </p:cNvPr>
          <p:cNvSpPr/>
          <p:nvPr/>
        </p:nvSpPr>
        <p:spPr>
          <a:xfrm>
            <a:off x="6879385" y="2653189"/>
            <a:ext cx="751221" cy="437225"/>
          </a:xfrm>
          <a:prstGeom prst="irregularSeal1">
            <a:avLst/>
          </a:prstGeom>
          <a:solidFill>
            <a:srgbClr val="FF00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lumMod val="65000"/>
                    <a:lumOff val="35000"/>
                  </a:schemeClr>
                </a:solidFill>
              </a:rPr>
              <a:t>Who</a:t>
            </a:r>
          </a:p>
          <a:p>
            <a:pPr algn="ctr"/>
            <a:r>
              <a:rPr lang="en-US" sz="800" dirty="0">
                <a:solidFill>
                  <a:schemeClr val="tx1">
                    <a:lumMod val="65000"/>
                    <a:lumOff val="35000"/>
                  </a:schemeClr>
                </a:solidFill>
              </a:rPr>
              <a:t>when</a:t>
            </a:r>
          </a:p>
        </p:txBody>
      </p:sp>
      <p:grpSp>
        <p:nvGrpSpPr>
          <p:cNvPr id="318" name="Group 317">
            <a:extLst>
              <a:ext uri="{FF2B5EF4-FFF2-40B4-BE49-F238E27FC236}">
                <a16:creationId xmlns:a16="http://schemas.microsoft.com/office/drawing/2014/main" id="{7AADB0FC-C23E-92B3-5BD3-A535D8380117}"/>
              </a:ext>
            </a:extLst>
          </p:cNvPr>
          <p:cNvGrpSpPr/>
          <p:nvPr/>
        </p:nvGrpSpPr>
        <p:grpSpPr>
          <a:xfrm>
            <a:off x="1821963" y="6122349"/>
            <a:ext cx="2756992" cy="712262"/>
            <a:chOff x="1869295" y="6155108"/>
            <a:chExt cx="2756992" cy="712262"/>
          </a:xfrm>
        </p:grpSpPr>
        <p:sp>
          <p:nvSpPr>
            <p:cNvPr id="317" name="Rectangle 316">
              <a:extLst>
                <a:ext uri="{FF2B5EF4-FFF2-40B4-BE49-F238E27FC236}">
                  <a16:creationId xmlns:a16="http://schemas.microsoft.com/office/drawing/2014/main" id="{4AEE305A-2BB3-E898-15E0-1A625168AFD0}"/>
                </a:ext>
              </a:extLst>
            </p:cNvPr>
            <p:cNvSpPr/>
            <p:nvPr/>
          </p:nvSpPr>
          <p:spPr>
            <a:xfrm>
              <a:off x="1869295" y="6182157"/>
              <a:ext cx="2756992" cy="685213"/>
            </a:xfrm>
            <a:prstGeom prst="rect">
              <a:avLst/>
            </a:prstGeom>
            <a:solidFill>
              <a:srgbClr val="5B9BD5">
                <a:alpha val="3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Explosion 1 64"/>
            <p:cNvSpPr/>
            <p:nvPr/>
          </p:nvSpPr>
          <p:spPr>
            <a:xfrm>
              <a:off x="2128056" y="6485274"/>
              <a:ext cx="369326" cy="33191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1909861" y="6155108"/>
              <a:ext cx="1401939" cy="369332"/>
            </a:xfrm>
            <a:prstGeom prst="rect">
              <a:avLst/>
            </a:prstGeom>
            <a:noFill/>
          </p:spPr>
          <p:txBody>
            <a:bodyPr wrap="square" rtlCol="0">
              <a:spAutoFit/>
            </a:bodyPr>
            <a:lstStyle/>
            <a:p>
              <a:r>
                <a:rPr lang="en-US" dirty="0"/>
                <a:t>Pain points</a:t>
              </a:r>
            </a:p>
          </p:txBody>
        </p:sp>
        <p:sp>
          <p:nvSpPr>
            <p:cNvPr id="303" name="Explosion 1 302">
              <a:extLst>
                <a:ext uri="{FF2B5EF4-FFF2-40B4-BE49-F238E27FC236}">
                  <a16:creationId xmlns:a16="http://schemas.microsoft.com/office/drawing/2014/main" id="{27F79040-6018-D285-69C2-48617E65FFC2}"/>
                </a:ext>
              </a:extLst>
            </p:cNvPr>
            <p:cNvSpPr/>
            <p:nvPr/>
          </p:nvSpPr>
          <p:spPr>
            <a:xfrm>
              <a:off x="2723572" y="6398407"/>
              <a:ext cx="751221" cy="437225"/>
            </a:xfrm>
            <a:prstGeom prst="irregularSeal1">
              <a:avLst/>
            </a:prstGeom>
            <a:solidFill>
              <a:srgbClr val="FF00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lumMod val="65000"/>
                      <a:lumOff val="35000"/>
                    </a:schemeClr>
                  </a:solidFill>
                </a:rPr>
                <a:t>Who</a:t>
              </a:r>
            </a:p>
            <a:p>
              <a:pPr algn="ctr"/>
              <a:r>
                <a:rPr lang="en-US" sz="800" dirty="0">
                  <a:solidFill>
                    <a:schemeClr val="tx1">
                      <a:lumMod val="65000"/>
                      <a:lumOff val="35000"/>
                    </a:schemeClr>
                  </a:solidFill>
                </a:rPr>
                <a:t>when</a:t>
              </a:r>
            </a:p>
          </p:txBody>
        </p:sp>
        <p:sp>
          <p:nvSpPr>
            <p:cNvPr id="309" name="Explosion 1 308">
              <a:extLst>
                <a:ext uri="{FF2B5EF4-FFF2-40B4-BE49-F238E27FC236}">
                  <a16:creationId xmlns:a16="http://schemas.microsoft.com/office/drawing/2014/main" id="{822F53BC-8D3D-1D79-2791-85FE08813E14}"/>
                </a:ext>
              </a:extLst>
            </p:cNvPr>
            <p:cNvSpPr/>
            <p:nvPr/>
          </p:nvSpPr>
          <p:spPr>
            <a:xfrm>
              <a:off x="3595129" y="6382937"/>
              <a:ext cx="749091" cy="437225"/>
            </a:xfrm>
            <a:prstGeom prst="irregularSeal1">
              <a:avLst/>
            </a:prstGeom>
            <a:solidFill>
              <a:srgbClr val="00DE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lumMod val="65000"/>
                      <a:lumOff val="35000"/>
                    </a:schemeClr>
                  </a:solidFill>
                </a:rPr>
                <a:t>Info? </a:t>
              </a:r>
            </a:p>
          </p:txBody>
        </p:sp>
      </p:grpSp>
      <p:sp>
        <p:nvSpPr>
          <p:cNvPr id="310" name="Explosion 1 309">
            <a:extLst>
              <a:ext uri="{FF2B5EF4-FFF2-40B4-BE49-F238E27FC236}">
                <a16:creationId xmlns:a16="http://schemas.microsoft.com/office/drawing/2014/main" id="{BE38D083-EF88-14D2-231F-47DBCBCE6E35}"/>
              </a:ext>
            </a:extLst>
          </p:cNvPr>
          <p:cNvSpPr/>
          <p:nvPr/>
        </p:nvSpPr>
        <p:spPr>
          <a:xfrm>
            <a:off x="7234715" y="2461493"/>
            <a:ext cx="749091" cy="437225"/>
          </a:xfrm>
          <a:prstGeom prst="irregularSeal1">
            <a:avLst/>
          </a:prstGeom>
          <a:solidFill>
            <a:srgbClr val="00DE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lumMod val="65000"/>
                    <a:lumOff val="35000"/>
                  </a:schemeClr>
                </a:solidFill>
              </a:rPr>
              <a:t>Info? </a:t>
            </a:r>
          </a:p>
        </p:txBody>
      </p:sp>
      <p:sp>
        <p:nvSpPr>
          <p:cNvPr id="311" name="Explosion 1 310">
            <a:extLst>
              <a:ext uri="{FF2B5EF4-FFF2-40B4-BE49-F238E27FC236}">
                <a16:creationId xmlns:a16="http://schemas.microsoft.com/office/drawing/2014/main" id="{43A8ACA1-728F-F6AE-4E6E-DE590302C1AC}"/>
              </a:ext>
            </a:extLst>
          </p:cNvPr>
          <p:cNvSpPr/>
          <p:nvPr/>
        </p:nvSpPr>
        <p:spPr>
          <a:xfrm>
            <a:off x="8191867" y="3935457"/>
            <a:ext cx="751221" cy="437225"/>
          </a:xfrm>
          <a:prstGeom prst="irregularSeal1">
            <a:avLst/>
          </a:prstGeom>
          <a:solidFill>
            <a:srgbClr val="FF00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lumMod val="65000"/>
                    <a:lumOff val="35000"/>
                  </a:schemeClr>
                </a:solidFill>
              </a:rPr>
              <a:t>Who</a:t>
            </a:r>
          </a:p>
          <a:p>
            <a:pPr algn="ctr"/>
            <a:r>
              <a:rPr lang="en-US" sz="800" dirty="0">
                <a:solidFill>
                  <a:schemeClr val="tx1">
                    <a:lumMod val="65000"/>
                    <a:lumOff val="35000"/>
                  </a:schemeClr>
                </a:solidFill>
              </a:rPr>
              <a:t>when</a:t>
            </a:r>
          </a:p>
        </p:txBody>
      </p:sp>
      <p:sp>
        <p:nvSpPr>
          <p:cNvPr id="312" name="Explosion 1 311">
            <a:extLst>
              <a:ext uri="{FF2B5EF4-FFF2-40B4-BE49-F238E27FC236}">
                <a16:creationId xmlns:a16="http://schemas.microsoft.com/office/drawing/2014/main" id="{C5479E20-54C9-AE0E-57C9-1C0B4C6611E8}"/>
              </a:ext>
            </a:extLst>
          </p:cNvPr>
          <p:cNvSpPr/>
          <p:nvPr/>
        </p:nvSpPr>
        <p:spPr>
          <a:xfrm>
            <a:off x="7896669" y="284617"/>
            <a:ext cx="749091" cy="437225"/>
          </a:xfrm>
          <a:prstGeom prst="irregularSeal1">
            <a:avLst/>
          </a:prstGeom>
          <a:solidFill>
            <a:srgbClr val="00DE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lumMod val="65000"/>
                    <a:lumOff val="35000"/>
                  </a:schemeClr>
                </a:solidFill>
              </a:rPr>
              <a:t>Info? </a:t>
            </a:r>
          </a:p>
        </p:txBody>
      </p:sp>
      <p:sp>
        <p:nvSpPr>
          <p:cNvPr id="313" name="Explosion 1 312">
            <a:extLst>
              <a:ext uri="{FF2B5EF4-FFF2-40B4-BE49-F238E27FC236}">
                <a16:creationId xmlns:a16="http://schemas.microsoft.com/office/drawing/2014/main" id="{B20600B4-7415-B4DB-570E-F659A733960E}"/>
              </a:ext>
            </a:extLst>
          </p:cNvPr>
          <p:cNvSpPr/>
          <p:nvPr/>
        </p:nvSpPr>
        <p:spPr>
          <a:xfrm>
            <a:off x="9222595" y="2010950"/>
            <a:ext cx="751221" cy="437225"/>
          </a:xfrm>
          <a:prstGeom prst="irregularSeal1">
            <a:avLst/>
          </a:prstGeom>
          <a:solidFill>
            <a:srgbClr val="FF00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lumMod val="65000"/>
                    <a:lumOff val="35000"/>
                  </a:schemeClr>
                </a:solidFill>
              </a:rPr>
              <a:t>Who</a:t>
            </a:r>
          </a:p>
          <a:p>
            <a:pPr algn="ctr"/>
            <a:r>
              <a:rPr lang="en-US" sz="800" dirty="0">
                <a:solidFill>
                  <a:schemeClr val="tx1">
                    <a:lumMod val="65000"/>
                    <a:lumOff val="35000"/>
                  </a:schemeClr>
                </a:solidFill>
              </a:rPr>
              <a:t>when</a:t>
            </a:r>
          </a:p>
        </p:txBody>
      </p:sp>
      <p:sp>
        <p:nvSpPr>
          <p:cNvPr id="98" name="Diamond 97"/>
          <p:cNvSpPr/>
          <p:nvPr/>
        </p:nvSpPr>
        <p:spPr>
          <a:xfrm>
            <a:off x="701374" y="1412143"/>
            <a:ext cx="1936285" cy="904975"/>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Patient interested in CGM</a:t>
            </a:r>
          </a:p>
        </p:txBody>
      </p:sp>
      <p:cxnSp>
        <p:nvCxnSpPr>
          <p:cNvPr id="102" name="Straight Arrow Connector 101">
            <a:extLst>
              <a:ext uri="{FF2B5EF4-FFF2-40B4-BE49-F238E27FC236}">
                <a16:creationId xmlns:a16="http://schemas.microsoft.com/office/drawing/2014/main" id="{E12A63F0-931C-50DD-C05C-39FFBE7EC672}"/>
              </a:ext>
            </a:extLst>
          </p:cNvPr>
          <p:cNvCxnSpPr>
            <a:cxnSpLocks/>
            <a:stCxn id="53" idx="2"/>
            <a:endCxn id="98" idx="0"/>
          </p:cNvCxnSpPr>
          <p:nvPr/>
        </p:nvCxnSpPr>
        <p:spPr>
          <a:xfrm flipH="1">
            <a:off x="1669517" y="1337396"/>
            <a:ext cx="1091355" cy="74747"/>
          </a:xfrm>
          <a:prstGeom prst="straightConnector1">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AC6C1B02-E241-AAE6-0E60-BDFE6C382CF7}"/>
              </a:ext>
            </a:extLst>
          </p:cNvPr>
          <p:cNvSpPr txBox="1"/>
          <p:nvPr/>
        </p:nvSpPr>
        <p:spPr>
          <a:xfrm>
            <a:off x="803531" y="1711967"/>
            <a:ext cx="272832" cy="307777"/>
          </a:xfrm>
          <a:prstGeom prst="rect">
            <a:avLst/>
          </a:prstGeom>
          <a:noFill/>
        </p:spPr>
        <p:txBody>
          <a:bodyPr wrap="none" rtlCol="0">
            <a:spAutoFit/>
          </a:bodyPr>
          <a:lstStyle/>
          <a:p>
            <a:r>
              <a:rPr lang="en-US" sz="1400" dirty="0"/>
              <a:t>Y</a:t>
            </a:r>
          </a:p>
        </p:txBody>
      </p:sp>
      <p:sp>
        <p:nvSpPr>
          <p:cNvPr id="109" name="TextBox 108">
            <a:extLst>
              <a:ext uri="{FF2B5EF4-FFF2-40B4-BE49-F238E27FC236}">
                <a16:creationId xmlns:a16="http://schemas.microsoft.com/office/drawing/2014/main" id="{87C61C5A-DF4B-0C6E-2E20-ED627331757E}"/>
              </a:ext>
            </a:extLst>
          </p:cNvPr>
          <p:cNvSpPr txBox="1"/>
          <p:nvPr/>
        </p:nvSpPr>
        <p:spPr>
          <a:xfrm>
            <a:off x="2166526" y="1721876"/>
            <a:ext cx="300082" cy="307777"/>
          </a:xfrm>
          <a:prstGeom prst="rect">
            <a:avLst/>
          </a:prstGeom>
          <a:noFill/>
        </p:spPr>
        <p:txBody>
          <a:bodyPr wrap="none" rtlCol="0">
            <a:spAutoFit/>
          </a:bodyPr>
          <a:lstStyle/>
          <a:p>
            <a:r>
              <a:rPr lang="en-US" sz="1400" dirty="0"/>
              <a:t>N</a:t>
            </a:r>
          </a:p>
        </p:txBody>
      </p:sp>
      <p:cxnSp>
        <p:nvCxnSpPr>
          <p:cNvPr id="110" name="Straight Arrow Connector 109"/>
          <p:cNvCxnSpPr>
            <a:cxnSpLocks/>
            <a:endCxn id="204" idx="1"/>
          </p:cNvCxnSpPr>
          <p:nvPr/>
        </p:nvCxnSpPr>
        <p:spPr>
          <a:xfrm>
            <a:off x="2646514" y="1864631"/>
            <a:ext cx="1154330" cy="119059"/>
          </a:xfrm>
          <a:prstGeom prst="straightConnector1">
            <a:avLst/>
          </a:prstGeom>
          <a:ln w="15875">
            <a:solidFill>
              <a:srgbClr val="007DFF"/>
            </a:solidFill>
            <a:headEnd w="med" len="lg"/>
            <a:tailEnd type="triangle" w="lg" len="med"/>
          </a:ln>
        </p:spPr>
        <p:style>
          <a:lnRef idx="1">
            <a:schemeClr val="accent1"/>
          </a:lnRef>
          <a:fillRef idx="0">
            <a:schemeClr val="accent1"/>
          </a:fillRef>
          <a:effectRef idx="0">
            <a:schemeClr val="accent1"/>
          </a:effectRef>
          <a:fontRef idx="minor">
            <a:schemeClr val="tx1"/>
          </a:fontRef>
        </p:style>
      </p:cxnSp>
      <p:sp>
        <p:nvSpPr>
          <p:cNvPr id="2" name="Explosion 1 62">
            <a:extLst>
              <a:ext uri="{FF2B5EF4-FFF2-40B4-BE49-F238E27FC236}">
                <a16:creationId xmlns:a16="http://schemas.microsoft.com/office/drawing/2014/main" id="{9C6EEEFD-FBC3-9EDD-0FED-A64BBE60E27E}"/>
              </a:ext>
            </a:extLst>
          </p:cNvPr>
          <p:cNvSpPr/>
          <p:nvPr/>
        </p:nvSpPr>
        <p:spPr>
          <a:xfrm>
            <a:off x="4517508" y="51634"/>
            <a:ext cx="369326" cy="33191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 name="Rectangle 2">
            <a:extLst>
              <a:ext uri="{FF2B5EF4-FFF2-40B4-BE49-F238E27FC236}">
                <a16:creationId xmlns:a16="http://schemas.microsoft.com/office/drawing/2014/main" id="{516551AD-D578-1AB2-B68C-B1C09914C0B8}"/>
              </a:ext>
            </a:extLst>
          </p:cNvPr>
          <p:cNvSpPr/>
          <p:nvPr/>
        </p:nvSpPr>
        <p:spPr>
          <a:xfrm>
            <a:off x="4357687" y="-11906"/>
            <a:ext cx="750093" cy="476249"/>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B01212C-1457-900F-24BA-2986286C228B}"/>
              </a:ext>
            </a:extLst>
          </p:cNvPr>
          <p:cNvSpPr/>
          <p:nvPr/>
        </p:nvSpPr>
        <p:spPr>
          <a:xfrm>
            <a:off x="9191625" y="1964530"/>
            <a:ext cx="750093" cy="476249"/>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6D79997-7DE0-7E11-151B-6BCA204DCB33}"/>
              </a:ext>
            </a:extLst>
          </p:cNvPr>
          <p:cNvSpPr/>
          <p:nvPr/>
        </p:nvSpPr>
        <p:spPr>
          <a:xfrm>
            <a:off x="7858125" y="214312"/>
            <a:ext cx="750093" cy="476249"/>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DF1EF89-30AD-0732-C414-0956DA2F4400}"/>
              </a:ext>
            </a:extLst>
          </p:cNvPr>
          <p:cNvSpPr/>
          <p:nvPr/>
        </p:nvSpPr>
        <p:spPr>
          <a:xfrm>
            <a:off x="2351484" y="2369342"/>
            <a:ext cx="821530" cy="535780"/>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F5283B0-F69E-103E-B168-B79EFD96BC58}"/>
              </a:ext>
            </a:extLst>
          </p:cNvPr>
          <p:cNvSpPr/>
          <p:nvPr/>
        </p:nvSpPr>
        <p:spPr>
          <a:xfrm>
            <a:off x="2470547" y="3684984"/>
            <a:ext cx="887014" cy="678654"/>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FE58D8-842F-25C8-3342-BB00B81A2C3E}"/>
              </a:ext>
            </a:extLst>
          </p:cNvPr>
          <p:cNvSpPr/>
          <p:nvPr/>
        </p:nvSpPr>
        <p:spPr>
          <a:xfrm>
            <a:off x="4887515" y="2452687"/>
            <a:ext cx="750093" cy="476249"/>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6BF7B55-071A-AF6F-5957-A0E1934FE950}"/>
              </a:ext>
            </a:extLst>
          </p:cNvPr>
          <p:cNvSpPr/>
          <p:nvPr/>
        </p:nvSpPr>
        <p:spPr>
          <a:xfrm>
            <a:off x="6762750" y="2357437"/>
            <a:ext cx="1131092" cy="702467"/>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376FCA-A821-1450-F902-A73D4C5DCFB9}"/>
              </a:ext>
            </a:extLst>
          </p:cNvPr>
          <p:cNvSpPr/>
          <p:nvPr/>
        </p:nvSpPr>
        <p:spPr>
          <a:xfrm>
            <a:off x="8167687" y="3923109"/>
            <a:ext cx="750093" cy="476249"/>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27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169" y="17515"/>
            <a:ext cx="10972800" cy="391621"/>
          </a:xfrm>
        </p:spPr>
        <p:txBody>
          <a:bodyPr>
            <a:noAutofit/>
          </a:bodyPr>
          <a:lstStyle/>
          <a:p>
            <a:pPr algn="ctr"/>
            <a:r>
              <a:rPr lang="en-US" sz="2400" dirty="0">
                <a:latin typeface="+mn-lt"/>
              </a:rPr>
              <a:t>Grady KDD</a:t>
            </a:r>
          </a:p>
        </p:txBody>
      </p:sp>
      <p:sp>
        <p:nvSpPr>
          <p:cNvPr id="4" name="Rectangle 3"/>
          <p:cNvSpPr/>
          <p:nvPr/>
        </p:nvSpPr>
        <p:spPr>
          <a:xfrm>
            <a:off x="229645" y="1434105"/>
            <a:ext cx="1793290" cy="4206240"/>
          </a:xfrm>
          <a:prstGeom prst="rect">
            <a:avLst/>
          </a:prstGeom>
          <a:noFill/>
          <a:ln w="28575">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base">
              <a:spcBef>
                <a:spcPct val="0"/>
              </a:spcBef>
              <a:spcAft>
                <a:spcPct val="0"/>
              </a:spcAft>
            </a:pPr>
            <a:r>
              <a:rPr lang="en-US" sz="1400" dirty="0">
                <a:solidFill>
                  <a:schemeClr val="tx1"/>
                </a:solidFill>
              </a:rPr>
              <a:t>Among people with T1D,* increase percentage of patients actively using CGM (measuring actual usage vs prescriptions)</a:t>
            </a:r>
            <a:endParaRPr lang="en-US" sz="1200" dirty="0">
              <a:solidFill>
                <a:schemeClr val="tx1"/>
              </a:solidFill>
            </a:endParaRPr>
          </a:p>
        </p:txBody>
      </p:sp>
      <p:sp>
        <p:nvSpPr>
          <p:cNvPr id="5" name="Rectangle 4"/>
          <p:cNvSpPr/>
          <p:nvPr/>
        </p:nvSpPr>
        <p:spPr>
          <a:xfrm>
            <a:off x="2515819" y="1168602"/>
            <a:ext cx="1828800" cy="548640"/>
          </a:xfrm>
          <a:prstGeom prst="rect">
            <a:avLst/>
          </a:prstGeom>
          <a:noFill/>
          <a:ln w="28575">
            <a:solidFill>
              <a:srgbClr val="56CAE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1200" dirty="0">
                <a:solidFill>
                  <a:schemeClr val="tx1"/>
                </a:solidFill>
              </a:rPr>
              <a:t>Health Literacy/ Education and Support</a:t>
            </a:r>
          </a:p>
        </p:txBody>
      </p:sp>
      <p:sp>
        <p:nvSpPr>
          <p:cNvPr id="10" name="TextBox 9"/>
          <p:cNvSpPr txBox="1"/>
          <p:nvPr/>
        </p:nvSpPr>
        <p:spPr>
          <a:xfrm>
            <a:off x="643534" y="673762"/>
            <a:ext cx="789026" cy="400110"/>
          </a:xfrm>
          <a:prstGeom prst="rect">
            <a:avLst/>
          </a:prstGeom>
          <a:noFill/>
        </p:spPr>
        <p:txBody>
          <a:bodyPr wrap="square" rtlCol="0">
            <a:spAutoFit/>
          </a:bodyPr>
          <a:lstStyle/>
          <a:p>
            <a:pPr fontAlgn="base">
              <a:spcBef>
                <a:spcPct val="0"/>
              </a:spcBef>
              <a:spcAft>
                <a:spcPct val="0"/>
              </a:spcAft>
            </a:pPr>
            <a:r>
              <a:rPr lang="en-US" sz="2000" b="1" dirty="0"/>
              <a:t> Aim</a:t>
            </a:r>
          </a:p>
        </p:txBody>
      </p:sp>
      <p:sp>
        <p:nvSpPr>
          <p:cNvPr id="11" name="TextBox 10"/>
          <p:cNvSpPr txBox="1"/>
          <p:nvPr/>
        </p:nvSpPr>
        <p:spPr>
          <a:xfrm>
            <a:off x="2515819" y="396886"/>
            <a:ext cx="1938002" cy="400110"/>
          </a:xfrm>
          <a:prstGeom prst="rect">
            <a:avLst/>
          </a:prstGeom>
          <a:noFill/>
        </p:spPr>
        <p:txBody>
          <a:bodyPr wrap="square" rtlCol="0">
            <a:spAutoFit/>
          </a:bodyPr>
          <a:lstStyle/>
          <a:p>
            <a:pPr fontAlgn="base">
              <a:spcBef>
                <a:spcPct val="0"/>
              </a:spcBef>
              <a:spcAft>
                <a:spcPct val="0"/>
              </a:spcAft>
            </a:pPr>
            <a:r>
              <a:rPr lang="en-US" sz="2000" dirty="0"/>
              <a:t>Primary Drivers</a:t>
            </a:r>
          </a:p>
        </p:txBody>
      </p:sp>
      <p:sp>
        <p:nvSpPr>
          <p:cNvPr id="13" name="Rectangle 12"/>
          <p:cNvSpPr/>
          <p:nvPr/>
        </p:nvSpPr>
        <p:spPr>
          <a:xfrm>
            <a:off x="4822881" y="737877"/>
            <a:ext cx="6949440" cy="893959"/>
          </a:xfrm>
          <a:prstGeom prst="rect">
            <a:avLst/>
          </a:prstGeom>
          <a:noFill/>
          <a:ln w="28575">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2" rtlCol="0" anchor="ctr"/>
          <a:lstStyle/>
          <a:p>
            <a:pPr fontAlgn="base">
              <a:spcBef>
                <a:spcPct val="0"/>
              </a:spcBef>
              <a:spcAft>
                <a:spcPct val="0"/>
              </a:spcAft>
            </a:pPr>
            <a:r>
              <a:rPr lang="en-US" sz="1200" dirty="0">
                <a:solidFill>
                  <a:schemeClr val="tx1"/>
                </a:solidFill>
              </a:rPr>
              <a:t>CGM Classes</a:t>
            </a:r>
          </a:p>
          <a:p>
            <a:pPr marL="171450" indent="-171450" fontAlgn="base">
              <a:spcBef>
                <a:spcPct val="0"/>
              </a:spcBef>
              <a:spcAft>
                <a:spcPct val="0"/>
              </a:spcAft>
              <a:buFont typeface="Arial"/>
              <a:buChar char="•"/>
            </a:pPr>
            <a:r>
              <a:rPr lang="en-US" sz="1200" dirty="0">
                <a:solidFill>
                  <a:schemeClr val="tx1"/>
                </a:solidFill>
              </a:rPr>
              <a:t>Patient education on device use</a:t>
            </a:r>
          </a:p>
          <a:p>
            <a:pPr marL="171450" indent="-171450">
              <a:spcBef>
                <a:spcPct val="0"/>
              </a:spcBef>
              <a:spcAft>
                <a:spcPct val="0"/>
              </a:spcAft>
              <a:buFont typeface="Arial,Sans-Serif"/>
              <a:buChar char="•"/>
            </a:pPr>
            <a:r>
              <a:rPr lang="en-US" sz="1200" dirty="0">
                <a:solidFill>
                  <a:schemeClr val="tx1"/>
                </a:solidFill>
                <a:ea typeface="+mn-lt"/>
                <a:cs typeface="+mn-lt"/>
              </a:rPr>
              <a:t>Peer support groups, technology literacy</a:t>
            </a:r>
          </a:p>
        </p:txBody>
      </p:sp>
      <p:sp>
        <p:nvSpPr>
          <p:cNvPr id="17" name="TextBox 16"/>
          <p:cNvSpPr txBox="1"/>
          <p:nvPr/>
        </p:nvSpPr>
        <p:spPr>
          <a:xfrm>
            <a:off x="7225775" y="331198"/>
            <a:ext cx="2163551" cy="400110"/>
          </a:xfrm>
          <a:prstGeom prst="rect">
            <a:avLst/>
          </a:prstGeom>
          <a:noFill/>
        </p:spPr>
        <p:txBody>
          <a:bodyPr wrap="square" rtlCol="0">
            <a:spAutoFit/>
          </a:bodyPr>
          <a:lstStyle/>
          <a:p>
            <a:pPr algn="ctr" fontAlgn="base">
              <a:spcBef>
                <a:spcPct val="0"/>
              </a:spcBef>
              <a:spcAft>
                <a:spcPct val="0"/>
              </a:spcAft>
            </a:pPr>
            <a:r>
              <a:rPr lang="en-US" sz="2000" dirty="0"/>
              <a:t>Change Ideas</a:t>
            </a:r>
          </a:p>
        </p:txBody>
      </p:sp>
      <p:cxnSp>
        <p:nvCxnSpPr>
          <p:cNvPr id="19" name="Straight Connector 18"/>
          <p:cNvCxnSpPr>
            <a:cxnSpLocks/>
            <a:stCxn id="4" idx="3"/>
            <a:endCxn id="5" idx="1"/>
          </p:cNvCxnSpPr>
          <p:nvPr/>
        </p:nvCxnSpPr>
        <p:spPr>
          <a:xfrm flipV="1">
            <a:off x="2022935" y="1442922"/>
            <a:ext cx="492884" cy="2094303"/>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a:stCxn id="13" idx="1"/>
            <a:endCxn id="5" idx="3"/>
          </p:cNvCxnSpPr>
          <p:nvPr/>
        </p:nvCxnSpPr>
        <p:spPr>
          <a:xfrm flipH="1">
            <a:off x="4344619" y="1184857"/>
            <a:ext cx="478262" cy="258065"/>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2515819" y="5336307"/>
            <a:ext cx="1828800" cy="548640"/>
          </a:xfrm>
          <a:prstGeom prst="rect">
            <a:avLst/>
          </a:prstGeom>
          <a:noFill/>
          <a:ln w="28575">
            <a:solidFill>
              <a:srgbClr val="56CAE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1200" dirty="0">
                <a:solidFill>
                  <a:schemeClr val="tx1"/>
                </a:solidFill>
                <a:highlight>
                  <a:srgbClr val="FFFF00"/>
                </a:highlight>
              </a:rPr>
              <a:t>Access to Device</a:t>
            </a:r>
          </a:p>
        </p:txBody>
      </p:sp>
      <p:cxnSp>
        <p:nvCxnSpPr>
          <p:cNvPr id="180" name="Straight Connector 179"/>
          <p:cNvCxnSpPr>
            <a:cxnSpLocks/>
            <a:stCxn id="74" idx="1"/>
            <a:endCxn id="4" idx="3"/>
          </p:cNvCxnSpPr>
          <p:nvPr/>
        </p:nvCxnSpPr>
        <p:spPr>
          <a:xfrm flipH="1" flipV="1">
            <a:off x="2022935" y="3537225"/>
            <a:ext cx="492884" cy="2073402"/>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4207B1A8-3333-45FB-93CB-EEDF7606D9FD}"/>
              </a:ext>
            </a:extLst>
          </p:cNvPr>
          <p:cNvSpPr/>
          <p:nvPr/>
        </p:nvSpPr>
        <p:spPr>
          <a:xfrm>
            <a:off x="4822881" y="4108124"/>
            <a:ext cx="6949440" cy="838570"/>
          </a:xfrm>
          <a:prstGeom prst="rect">
            <a:avLst/>
          </a:prstGeom>
          <a:noFill/>
          <a:ln w="28575">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2" rtlCol="0" anchor="ctr"/>
          <a:lstStyle/>
          <a:p>
            <a:pPr marL="171450" indent="-171450" fontAlgn="base">
              <a:spcBef>
                <a:spcPct val="0"/>
              </a:spcBef>
              <a:spcAft>
                <a:spcPct val="0"/>
              </a:spcAft>
              <a:buFont typeface="Arial" panose="020B0604020202020204" pitchFamily="34" charset="0"/>
              <a:buChar char="•"/>
            </a:pPr>
            <a:r>
              <a:rPr lang="en-US" sz="1200" dirty="0">
                <a:solidFill>
                  <a:schemeClr val="tx1"/>
                </a:solidFill>
              </a:rPr>
              <a:t>Test new workflows to improve device use/device documentation</a:t>
            </a:r>
          </a:p>
          <a:p>
            <a:pPr marL="171450" indent="-171450" fontAlgn="base">
              <a:spcBef>
                <a:spcPct val="0"/>
              </a:spcBef>
              <a:spcAft>
                <a:spcPct val="0"/>
              </a:spcAft>
              <a:buFont typeface="Arial" panose="020B0604020202020204" pitchFamily="34" charset="0"/>
              <a:buChar char="•"/>
            </a:pPr>
            <a:r>
              <a:rPr lang="en-US" sz="1200" dirty="0">
                <a:solidFill>
                  <a:schemeClr val="tx1"/>
                </a:solidFill>
              </a:rPr>
              <a:t>Device data reviews,  staff troubleshoot device</a:t>
            </a:r>
          </a:p>
          <a:p>
            <a:pPr marL="171450" indent="-171450" fontAlgn="base">
              <a:spcBef>
                <a:spcPct val="0"/>
              </a:spcBef>
              <a:spcAft>
                <a:spcPct val="0"/>
              </a:spcAft>
              <a:buFont typeface="Arial" panose="020B0604020202020204" pitchFamily="34" charset="0"/>
              <a:buChar char="•"/>
            </a:pPr>
            <a:r>
              <a:rPr lang="en-US" sz="1200" dirty="0">
                <a:solidFill>
                  <a:schemeClr val="tx1"/>
                </a:solidFill>
              </a:rPr>
              <a:t>Advertise CGM in waiting rooms, etc.</a:t>
            </a:r>
          </a:p>
          <a:p>
            <a:pPr marL="171450" indent="-171450" fontAlgn="base">
              <a:spcBef>
                <a:spcPct val="0"/>
              </a:spcBef>
              <a:spcAft>
                <a:spcPct val="0"/>
              </a:spcAft>
              <a:buFont typeface="Arial" panose="020B0604020202020204" pitchFamily="34" charset="0"/>
              <a:buChar char="•"/>
            </a:pPr>
            <a:r>
              <a:rPr lang="en-US" sz="1200" dirty="0">
                <a:solidFill>
                  <a:schemeClr val="tx1"/>
                </a:solidFill>
              </a:rPr>
              <a:t>Provide contact information for device reps/patient support</a:t>
            </a:r>
          </a:p>
        </p:txBody>
      </p:sp>
      <p:sp>
        <p:nvSpPr>
          <p:cNvPr id="96" name="Rectangle 95">
            <a:extLst>
              <a:ext uri="{FF2B5EF4-FFF2-40B4-BE49-F238E27FC236}">
                <a16:creationId xmlns:a16="http://schemas.microsoft.com/office/drawing/2014/main" id="{498A2942-6289-4360-9EF6-9A6D650B486B}"/>
              </a:ext>
            </a:extLst>
          </p:cNvPr>
          <p:cNvSpPr/>
          <p:nvPr/>
        </p:nvSpPr>
        <p:spPr>
          <a:xfrm>
            <a:off x="2515819" y="1983855"/>
            <a:ext cx="1828800" cy="548640"/>
          </a:xfrm>
          <a:prstGeom prst="rect">
            <a:avLst/>
          </a:prstGeom>
          <a:noFill/>
          <a:ln w="28575">
            <a:solidFill>
              <a:srgbClr val="56CAE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endParaRPr lang="en-US" sz="1200">
              <a:solidFill>
                <a:schemeClr val="tx1"/>
              </a:solidFill>
            </a:endParaRPr>
          </a:p>
          <a:p>
            <a:pPr algn="ctr" fontAlgn="base">
              <a:spcBef>
                <a:spcPct val="0"/>
              </a:spcBef>
              <a:spcAft>
                <a:spcPct val="0"/>
              </a:spcAft>
            </a:pPr>
            <a:r>
              <a:rPr lang="en-US" sz="1200">
                <a:solidFill>
                  <a:schemeClr val="tx1"/>
                </a:solidFill>
              </a:rPr>
              <a:t>Use of Data</a:t>
            </a:r>
          </a:p>
          <a:p>
            <a:pPr algn="ctr" fontAlgn="base">
              <a:spcBef>
                <a:spcPct val="0"/>
              </a:spcBef>
              <a:spcAft>
                <a:spcPct val="0"/>
              </a:spcAft>
            </a:pPr>
            <a:endParaRPr lang="en-US" sz="1400">
              <a:solidFill>
                <a:schemeClr val="tx1"/>
              </a:solidFill>
            </a:endParaRPr>
          </a:p>
        </p:txBody>
      </p:sp>
      <p:sp>
        <p:nvSpPr>
          <p:cNvPr id="114" name="Rectangle 113">
            <a:extLst>
              <a:ext uri="{FF2B5EF4-FFF2-40B4-BE49-F238E27FC236}">
                <a16:creationId xmlns:a16="http://schemas.microsoft.com/office/drawing/2014/main" id="{ECA05E60-FE08-4CE3-801E-92CC2EE92A61}"/>
              </a:ext>
            </a:extLst>
          </p:cNvPr>
          <p:cNvSpPr/>
          <p:nvPr/>
        </p:nvSpPr>
        <p:spPr>
          <a:xfrm>
            <a:off x="4822881" y="1730400"/>
            <a:ext cx="6949440" cy="457200"/>
          </a:xfrm>
          <a:prstGeom prst="rect">
            <a:avLst/>
          </a:prstGeom>
          <a:noFill/>
          <a:ln w="28575">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1" rtlCol="0" anchor="ctr"/>
          <a:lstStyle/>
          <a:p>
            <a:pPr marL="171450" lvl="0" indent="-171450" fontAlgn="base">
              <a:spcBef>
                <a:spcPct val="0"/>
              </a:spcBef>
              <a:spcAft>
                <a:spcPct val="0"/>
              </a:spcAft>
              <a:buFont typeface="Arial" panose="020B0604020202020204" pitchFamily="34" charset="0"/>
              <a:buChar char="•"/>
            </a:pPr>
            <a:r>
              <a:rPr lang="en-US" sz="1200" dirty="0">
                <a:solidFill>
                  <a:schemeClr val="tx1"/>
                </a:solidFill>
              </a:rPr>
              <a:t>Use flow sheets built for capturing data of active CGM use</a:t>
            </a:r>
          </a:p>
        </p:txBody>
      </p:sp>
      <p:cxnSp>
        <p:nvCxnSpPr>
          <p:cNvPr id="301" name="Straight Connector 300">
            <a:extLst>
              <a:ext uri="{FF2B5EF4-FFF2-40B4-BE49-F238E27FC236}">
                <a16:creationId xmlns:a16="http://schemas.microsoft.com/office/drawing/2014/main" id="{69F43410-F089-453B-8562-D5DF63EB04EA}"/>
              </a:ext>
            </a:extLst>
          </p:cNvPr>
          <p:cNvCxnSpPr>
            <a:cxnSpLocks/>
            <a:stCxn id="96" idx="1"/>
            <a:endCxn id="4" idx="3"/>
          </p:cNvCxnSpPr>
          <p:nvPr/>
        </p:nvCxnSpPr>
        <p:spPr>
          <a:xfrm flipH="1">
            <a:off x="2022935" y="2258175"/>
            <a:ext cx="492884" cy="1279050"/>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3394FDCC-28B7-454E-ADF7-721571B93B40}"/>
              </a:ext>
            </a:extLst>
          </p:cNvPr>
          <p:cNvCxnSpPr>
            <a:cxnSpLocks/>
            <a:stCxn id="114" idx="1"/>
            <a:endCxn id="96" idx="3"/>
          </p:cNvCxnSpPr>
          <p:nvPr/>
        </p:nvCxnSpPr>
        <p:spPr>
          <a:xfrm flipH="1">
            <a:off x="4344619" y="1959000"/>
            <a:ext cx="478262" cy="299175"/>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2F300C46-79C6-4EB8-90B6-BD8FF97DA7FB}"/>
              </a:ext>
            </a:extLst>
          </p:cNvPr>
          <p:cNvCxnSpPr>
            <a:cxnSpLocks/>
            <a:stCxn id="57" idx="1"/>
            <a:endCxn id="3" idx="3"/>
          </p:cNvCxnSpPr>
          <p:nvPr/>
        </p:nvCxnSpPr>
        <p:spPr>
          <a:xfrm flipH="1">
            <a:off x="4344619" y="4527409"/>
            <a:ext cx="478262" cy="267965"/>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CF68740-621E-4284-9883-B3A8B50362AA}"/>
              </a:ext>
            </a:extLst>
          </p:cNvPr>
          <p:cNvSpPr/>
          <p:nvPr/>
        </p:nvSpPr>
        <p:spPr>
          <a:xfrm>
            <a:off x="2515819" y="4521054"/>
            <a:ext cx="1828800" cy="548640"/>
          </a:xfrm>
          <a:prstGeom prst="rect">
            <a:avLst/>
          </a:prstGeom>
          <a:noFill/>
          <a:ln w="28575">
            <a:solidFill>
              <a:srgbClr val="56CAE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chemeClr val="tx1"/>
                </a:solidFill>
                <a:cs typeface="Calibri"/>
              </a:rPr>
              <a:t>Device use</a:t>
            </a:r>
            <a:endParaRPr lang="en-US" sz="1200" dirty="0">
              <a:solidFill>
                <a:schemeClr val="tx1"/>
              </a:solidFill>
              <a:ea typeface="+mn-lt"/>
              <a:cs typeface="+mn-lt"/>
            </a:endParaRPr>
          </a:p>
        </p:txBody>
      </p:sp>
      <p:cxnSp>
        <p:nvCxnSpPr>
          <p:cNvPr id="121" name="Straight Connector 120">
            <a:extLst>
              <a:ext uri="{FF2B5EF4-FFF2-40B4-BE49-F238E27FC236}">
                <a16:creationId xmlns:a16="http://schemas.microsoft.com/office/drawing/2014/main" id="{568B5C0F-32CF-4375-9AEC-AB02FC2E4EAA}"/>
              </a:ext>
            </a:extLst>
          </p:cNvPr>
          <p:cNvCxnSpPr>
            <a:cxnSpLocks/>
            <a:stCxn id="3" idx="1"/>
            <a:endCxn id="4" idx="3"/>
          </p:cNvCxnSpPr>
          <p:nvPr/>
        </p:nvCxnSpPr>
        <p:spPr>
          <a:xfrm flipH="1" flipV="1">
            <a:off x="2022935" y="3537225"/>
            <a:ext cx="492884" cy="1258149"/>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F6FEC3F-7857-4811-B110-B6D771310941}"/>
              </a:ext>
            </a:extLst>
          </p:cNvPr>
          <p:cNvSpPr/>
          <p:nvPr/>
        </p:nvSpPr>
        <p:spPr>
          <a:xfrm>
            <a:off x="2515819" y="2799108"/>
            <a:ext cx="1828800" cy="640080"/>
          </a:xfrm>
          <a:prstGeom prst="rect">
            <a:avLst/>
          </a:prstGeom>
          <a:noFill/>
          <a:ln w="28575">
            <a:solidFill>
              <a:srgbClr val="56CAE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1200">
                <a:solidFill>
                  <a:schemeClr val="tx1"/>
                </a:solidFill>
              </a:rPr>
              <a:t>Social Determinant of Health</a:t>
            </a:r>
          </a:p>
        </p:txBody>
      </p:sp>
      <p:sp>
        <p:nvSpPr>
          <p:cNvPr id="43" name="Rectangle 42">
            <a:extLst>
              <a:ext uri="{FF2B5EF4-FFF2-40B4-BE49-F238E27FC236}">
                <a16:creationId xmlns:a16="http://schemas.microsoft.com/office/drawing/2014/main" id="{31B9E46F-C3DA-49E1-98AD-9037D6834554}"/>
              </a:ext>
            </a:extLst>
          </p:cNvPr>
          <p:cNvSpPr/>
          <p:nvPr/>
        </p:nvSpPr>
        <p:spPr>
          <a:xfrm>
            <a:off x="4822881" y="5045258"/>
            <a:ext cx="6949440" cy="753787"/>
          </a:xfrm>
          <a:prstGeom prst="rect">
            <a:avLst/>
          </a:prstGeom>
          <a:solidFill>
            <a:schemeClr val="bg1"/>
          </a:solidFill>
          <a:ln w="28575">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2" rtlCol="0" anchor="ctr"/>
          <a:lstStyle/>
          <a:p>
            <a:pPr marL="171450" indent="-171450" fontAlgn="base">
              <a:spcBef>
                <a:spcPct val="0"/>
              </a:spcBef>
              <a:spcAft>
                <a:spcPct val="0"/>
              </a:spcAft>
              <a:buFont typeface="Arial" panose="020B0604020202020204" pitchFamily="34" charset="0"/>
              <a:buChar char="•"/>
            </a:pPr>
            <a:r>
              <a:rPr lang="en-US" sz="1200" dirty="0">
                <a:solidFill>
                  <a:schemeClr val="tx1"/>
                </a:solidFill>
              </a:rPr>
              <a:t>Using Parachute for orders and order follow up</a:t>
            </a:r>
          </a:p>
        </p:txBody>
      </p:sp>
      <p:cxnSp>
        <p:nvCxnSpPr>
          <p:cNvPr id="45" name="Straight Connector 44">
            <a:extLst>
              <a:ext uri="{FF2B5EF4-FFF2-40B4-BE49-F238E27FC236}">
                <a16:creationId xmlns:a16="http://schemas.microsoft.com/office/drawing/2014/main" id="{A6CFA8A4-D3D7-4081-A0BA-C7990A85564C}"/>
              </a:ext>
            </a:extLst>
          </p:cNvPr>
          <p:cNvCxnSpPr>
            <a:cxnSpLocks/>
            <a:stCxn id="7" idx="1"/>
            <a:endCxn id="4" idx="3"/>
          </p:cNvCxnSpPr>
          <p:nvPr/>
        </p:nvCxnSpPr>
        <p:spPr>
          <a:xfrm flipH="1">
            <a:off x="2022935" y="3119148"/>
            <a:ext cx="492884" cy="418077"/>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283CF7F-21F0-4B8D-82F4-3CA26CC54FFA}"/>
              </a:ext>
            </a:extLst>
          </p:cNvPr>
          <p:cNvCxnSpPr>
            <a:cxnSpLocks/>
            <a:stCxn id="74" idx="3"/>
            <a:endCxn id="43" idx="1"/>
          </p:cNvCxnSpPr>
          <p:nvPr/>
        </p:nvCxnSpPr>
        <p:spPr>
          <a:xfrm flipV="1">
            <a:off x="4344619" y="5422152"/>
            <a:ext cx="478262" cy="188475"/>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7C893D6-524C-4821-8C3C-26D6A1E99536}"/>
              </a:ext>
            </a:extLst>
          </p:cNvPr>
          <p:cNvCxnSpPr>
            <a:cxnSpLocks/>
            <a:stCxn id="7" idx="3"/>
            <a:endCxn id="63" idx="1"/>
          </p:cNvCxnSpPr>
          <p:nvPr/>
        </p:nvCxnSpPr>
        <p:spPr>
          <a:xfrm flipV="1">
            <a:off x="4344619" y="2705449"/>
            <a:ext cx="478262" cy="413699"/>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57FC25A-C8F9-4B23-94C9-F709CA5C4F19}"/>
              </a:ext>
            </a:extLst>
          </p:cNvPr>
          <p:cNvCxnSpPr>
            <a:cxnSpLocks/>
            <a:stCxn id="57" idx="1"/>
            <a:endCxn id="5" idx="3"/>
          </p:cNvCxnSpPr>
          <p:nvPr/>
        </p:nvCxnSpPr>
        <p:spPr>
          <a:xfrm flipH="1" flipV="1">
            <a:off x="4344619" y="1442922"/>
            <a:ext cx="478262" cy="3084487"/>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A5C2437-6157-4B12-99D4-51A20223945C}"/>
              </a:ext>
            </a:extLst>
          </p:cNvPr>
          <p:cNvCxnSpPr>
            <a:cxnSpLocks/>
            <a:stCxn id="3" idx="3"/>
            <a:endCxn id="114" idx="1"/>
          </p:cNvCxnSpPr>
          <p:nvPr/>
        </p:nvCxnSpPr>
        <p:spPr>
          <a:xfrm flipV="1">
            <a:off x="4344619" y="1959000"/>
            <a:ext cx="478262" cy="2836374"/>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7C7AEB4-1DA5-41AA-804E-CF38A8A81797}"/>
              </a:ext>
            </a:extLst>
          </p:cNvPr>
          <p:cNvSpPr txBox="1"/>
          <p:nvPr/>
        </p:nvSpPr>
        <p:spPr>
          <a:xfrm>
            <a:off x="304559" y="5681228"/>
            <a:ext cx="1562793" cy="707886"/>
          </a:xfrm>
          <a:prstGeom prst="rect">
            <a:avLst/>
          </a:prstGeom>
          <a:solidFill>
            <a:schemeClr val="bg1"/>
          </a:solidFill>
        </p:spPr>
        <p:txBody>
          <a:bodyPr wrap="square" rtlCol="0">
            <a:spAutoFit/>
          </a:bodyPr>
          <a:lstStyle/>
          <a:p>
            <a:r>
              <a:rPr lang="en-US" sz="1000" dirty="0"/>
              <a:t>*Duration &gt; 1 year, ages 18-75, with at least one in-person or telemedicine visit in the last year</a:t>
            </a:r>
          </a:p>
        </p:txBody>
      </p:sp>
      <p:sp>
        <p:nvSpPr>
          <p:cNvPr id="63" name="Rectangle 62">
            <a:extLst>
              <a:ext uri="{FF2B5EF4-FFF2-40B4-BE49-F238E27FC236}">
                <a16:creationId xmlns:a16="http://schemas.microsoft.com/office/drawing/2014/main" id="{CE72F717-E4B1-42BE-A4F5-C180C48D1FFC}"/>
              </a:ext>
            </a:extLst>
          </p:cNvPr>
          <p:cNvSpPr/>
          <p:nvPr/>
        </p:nvSpPr>
        <p:spPr>
          <a:xfrm>
            <a:off x="4822881" y="2286164"/>
            <a:ext cx="6949440" cy="838570"/>
          </a:xfrm>
          <a:prstGeom prst="rect">
            <a:avLst/>
          </a:prstGeom>
          <a:noFill/>
          <a:ln w="28575">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1" rtlCol="0" anchor="ctr"/>
          <a:lstStyle/>
          <a:p>
            <a:pPr marL="171450" indent="-171450" fontAlgn="base">
              <a:spcBef>
                <a:spcPct val="0"/>
              </a:spcBef>
              <a:spcAft>
                <a:spcPct val="0"/>
              </a:spcAft>
              <a:buFont typeface="Arial"/>
              <a:buChar char="•"/>
            </a:pPr>
            <a:r>
              <a:rPr lang="en-US" sz="1200" dirty="0">
                <a:solidFill>
                  <a:schemeClr val="tx1"/>
                </a:solidFill>
              </a:rPr>
              <a:t>Culturally Competent Care (offering education/materials in appropriate languages, use of images vs text, etc.)</a:t>
            </a:r>
          </a:p>
        </p:txBody>
      </p:sp>
      <p:cxnSp>
        <p:nvCxnSpPr>
          <p:cNvPr id="32" name="Straight Connector 31">
            <a:extLst>
              <a:ext uri="{FF2B5EF4-FFF2-40B4-BE49-F238E27FC236}">
                <a16:creationId xmlns:a16="http://schemas.microsoft.com/office/drawing/2014/main" id="{3A5C2437-6157-4B12-99D4-51A20223945C}"/>
              </a:ext>
            </a:extLst>
          </p:cNvPr>
          <p:cNvCxnSpPr>
            <a:cxnSpLocks/>
            <a:stCxn id="74" idx="3"/>
          </p:cNvCxnSpPr>
          <p:nvPr/>
        </p:nvCxnSpPr>
        <p:spPr>
          <a:xfrm flipV="1">
            <a:off x="4344619" y="1184856"/>
            <a:ext cx="463679" cy="4425771"/>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8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80"/>
                                        </p:tgtEl>
                                        <p:attrNameLst>
                                          <p:attrName>style.visibility</p:attrName>
                                        </p:attrNameLst>
                                      </p:cBhvr>
                                      <p:to>
                                        <p:strVal val="visible"/>
                                      </p:to>
                                    </p:set>
                                    <p:animEffect transition="in" filter="fade">
                                      <p:cBhvr>
                                        <p:cTn id="24" dur="1000"/>
                                        <p:tgtEl>
                                          <p:spTgt spid="180"/>
                                        </p:tgtEl>
                                      </p:cBhvr>
                                    </p:animEffect>
                                    <p:anim calcmode="lin" valueType="num">
                                      <p:cBhvr>
                                        <p:cTn id="25" dur="1000" fill="hold"/>
                                        <p:tgtEl>
                                          <p:spTgt spid="180"/>
                                        </p:tgtEl>
                                        <p:attrNameLst>
                                          <p:attrName>ppt_x</p:attrName>
                                        </p:attrNameLst>
                                      </p:cBhvr>
                                      <p:tavLst>
                                        <p:tav tm="0">
                                          <p:val>
                                            <p:strVal val="#ppt_x"/>
                                          </p:val>
                                        </p:tav>
                                        <p:tav tm="100000">
                                          <p:val>
                                            <p:strVal val="#ppt_x"/>
                                          </p:val>
                                        </p:tav>
                                      </p:tavLst>
                                    </p:anim>
                                    <p:anim calcmode="lin" valueType="num">
                                      <p:cBhvr>
                                        <p:cTn id="26" dur="1000" fill="hold"/>
                                        <p:tgtEl>
                                          <p:spTgt spid="18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000"/>
                                        <p:tgtEl>
                                          <p:spTgt spid="74"/>
                                        </p:tgtEl>
                                      </p:cBhvr>
                                    </p:animEffect>
                                    <p:anim calcmode="lin" valueType="num">
                                      <p:cBhvr>
                                        <p:cTn id="30" dur="1000" fill="hold"/>
                                        <p:tgtEl>
                                          <p:spTgt spid="74"/>
                                        </p:tgtEl>
                                        <p:attrNameLst>
                                          <p:attrName>ppt_x</p:attrName>
                                        </p:attrNameLst>
                                      </p:cBhvr>
                                      <p:tavLst>
                                        <p:tav tm="0">
                                          <p:val>
                                            <p:strVal val="#ppt_x"/>
                                          </p:val>
                                        </p:tav>
                                        <p:tav tm="100000">
                                          <p:val>
                                            <p:strVal val="#ppt_x"/>
                                          </p:val>
                                        </p:tav>
                                      </p:tavLst>
                                    </p:anim>
                                    <p:anim calcmode="lin" valueType="num">
                                      <p:cBhvr>
                                        <p:cTn id="3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1000"/>
                                        <p:tgtEl>
                                          <p:spTgt spid="57"/>
                                        </p:tgtEl>
                                      </p:cBhvr>
                                    </p:animEffect>
                                    <p:anim calcmode="lin" valueType="num">
                                      <p:cBhvr>
                                        <p:cTn id="47" dur="1000" fill="hold"/>
                                        <p:tgtEl>
                                          <p:spTgt spid="57"/>
                                        </p:tgtEl>
                                        <p:attrNameLst>
                                          <p:attrName>ppt_x</p:attrName>
                                        </p:attrNameLst>
                                      </p:cBhvr>
                                      <p:tavLst>
                                        <p:tav tm="0">
                                          <p:val>
                                            <p:strVal val="#ppt_x"/>
                                          </p:val>
                                        </p:tav>
                                        <p:tav tm="100000">
                                          <p:val>
                                            <p:strVal val="#ppt_x"/>
                                          </p:val>
                                        </p:tav>
                                      </p:tavLst>
                                    </p:anim>
                                    <p:anim calcmode="lin" valueType="num">
                                      <p:cBhvr>
                                        <p:cTn id="48" dur="1000" fill="hold"/>
                                        <p:tgtEl>
                                          <p:spTgt spid="5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14"/>
                                        </p:tgtEl>
                                        <p:attrNameLst>
                                          <p:attrName>style.visibility</p:attrName>
                                        </p:attrNameLst>
                                      </p:cBhvr>
                                      <p:to>
                                        <p:strVal val="visible"/>
                                      </p:to>
                                    </p:set>
                                    <p:animEffect transition="in" filter="fade">
                                      <p:cBhvr>
                                        <p:cTn id="56" dur="1000"/>
                                        <p:tgtEl>
                                          <p:spTgt spid="114"/>
                                        </p:tgtEl>
                                      </p:cBhvr>
                                    </p:animEffect>
                                    <p:anim calcmode="lin" valueType="num">
                                      <p:cBhvr>
                                        <p:cTn id="57" dur="1000" fill="hold"/>
                                        <p:tgtEl>
                                          <p:spTgt spid="114"/>
                                        </p:tgtEl>
                                        <p:attrNameLst>
                                          <p:attrName>ppt_x</p:attrName>
                                        </p:attrNameLst>
                                      </p:cBhvr>
                                      <p:tavLst>
                                        <p:tav tm="0">
                                          <p:val>
                                            <p:strVal val="#ppt_x"/>
                                          </p:val>
                                        </p:tav>
                                        <p:tav tm="100000">
                                          <p:val>
                                            <p:strVal val="#ppt_x"/>
                                          </p:val>
                                        </p:tav>
                                      </p:tavLst>
                                    </p:anim>
                                    <p:anim calcmode="lin" valueType="num">
                                      <p:cBhvr>
                                        <p:cTn id="58" dur="1000" fill="hold"/>
                                        <p:tgtEl>
                                          <p:spTgt spid="114"/>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01"/>
                                        </p:tgtEl>
                                        <p:attrNameLst>
                                          <p:attrName>style.visibility</p:attrName>
                                        </p:attrNameLst>
                                      </p:cBhvr>
                                      <p:to>
                                        <p:strVal val="visible"/>
                                      </p:to>
                                    </p:set>
                                    <p:animEffect transition="in" filter="fade">
                                      <p:cBhvr>
                                        <p:cTn id="61" dur="1000"/>
                                        <p:tgtEl>
                                          <p:spTgt spid="301"/>
                                        </p:tgtEl>
                                      </p:cBhvr>
                                    </p:animEffect>
                                    <p:anim calcmode="lin" valueType="num">
                                      <p:cBhvr>
                                        <p:cTn id="62" dur="1000" fill="hold"/>
                                        <p:tgtEl>
                                          <p:spTgt spid="301"/>
                                        </p:tgtEl>
                                        <p:attrNameLst>
                                          <p:attrName>ppt_x</p:attrName>
                                        </p:attrNameLst>
                                      </p:cBhvr>
                                      <p:tavLst>
                                        <p:tav tm="0">
                                          <p:val>
                                            <p:strVal val="#ppt_x"/>
                                          </p:val>
                                        </p:tav>
                                        <p:tav tm="100000">
                                          <p:val>
                                            <p:strVal val="#ppt_x"/>
                                          </p:val>
                                        </p:tav>
                                      </p:tavLst>
                                    </p:anim>
                                    <p:anim calcmode="lin" valueType="num">
                                      <p:cBhvr>
                                        <p:cTn id="63" dur="1000" fill="hold"/>
                                        <p:tgtEl>
                                          <p:spTgt spid="301"/>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11"/>
                                        </p:tgtEl>
                                        <p:attrNameLst>
                                          <p:attrName>style.visibility</p:attrName>
                                        </p:attrNameLst>
                                      </p:cBhvr>
                                      <p:to>
                                        <p:strVal val="visible"/>
                                      </p:to>
                                    </p:set>
                                    <p:animEffect transition="in" filter="fade">
                                      <p:cBhvr>
                                        <p:cTn id="66" dur="1000"/>
                                        <p:tgtEl>
                                          <p:spTgt spid="311"/>
                                        </p:tgtEl>
                                      </p:cBhvr>
                                    </p:animEffect>
                                    <p:anim calcmode="lin" valueType="num">
                                      <p:cBhvr>
                                        <p:cTn id="67" dur="1000" fill="hold"/>
                                        <p:tgtEl>
                                          <p:spTgt spid="311"/>
                                        </p:tgtEl>
                                        <p:attrNameLst>
                                          <p:attrName>ppt_x</p:attrName>
                                        </p:attrNameLst>
                                      </p:cBhvr>
                                      <p:tavLst>
                                        <p:tav tm="0">
                                          <p:val>
                                            <p:strVal val="#ppt_x"/>
                                          </p:val>
                                        </p:tav>
                                        <p:tav tm="100000">
                                          <p:val>
                                            <p:strVal val="#ppt_x"/>
                                          </p:val>
                                        </p:tav>
                                      </p:tavLst>
                                    </p:anim>
                                    <p:anim calcmode="lin" valueType="num">
                                      <p:cBhvr>
                                        <p:cTn id="68" dur="1000" fill="hold"/>
                                        <p:tgtEl>
                                          <p:spTgt spid="311"/>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56"/>
                                        </p:tgtEl>
                                        <p:attrNameLst>
                                          <p:attrName>style.visibility</p:attrName>
                                        </p:attrNameLst>
                                      </p:cBhvr>
                                      <p:to>
                                        <p:strVal val="visible"/>
                                      </p:to>
                                    </p:set>
                                    <p:animEffect transition="in" filter="fade">
                                      <p:cBhvr>
                                        <p:cTn id="71" dur="1000"/>
                                        <p:tgtEl>
                                          <p:spTgt spid="356"/>
                                        </p:tgtEl>
                                      </p:cBhvr>
                                    </p:animEffect>
                                    <p:anim calcmode="lin" valueType="num">
                                      <p:cBhvr>
                                        <p:cTn id="72" dur="1000" fill="hold"/>
                                        <p:tgtEl>
                                          <p:spTgt spid="356"/>
                                        </p:tgtEl>
                                        <p:attrNameLst>
                                          <p:attrName>ppt_x</p:attrName>
                                        </p:attrNameLst>
                                      </p:cBhvr>
                                      <p:tavLst>
                                        <p:tav tm="0">
                                          <p:val>
                                            <p:strVal val="#ppt_x"/>
                                          </p:val>
                                        </p:tav>
                                        <p:tav tm="100000">
                                          <p:val>
                                            <p:strVal val="#ppt_x"/>
                                          </p:val>
                                        </p:tav>
                                      </p:tavLst>
                                    </p:anim>
                                    <p:anim calcmode="lin" valueType="num">
                                      <p:cBhvr>
                                        <p:cTn id="73" dur="1000" fill="hold"/>
                                        <p:tgtEl>
                                          <p:spTgt spid="35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1000"/>
                                        <p:tgtEl>
                                          <p:spTgt spid="3"/>
                                        </p:tgtEl>
                                      </p:cBhvr>
                                    </p:animEffect>
                                    <p:anim calcmode="lin" valueType="num">
                                      <p:cBhvr>
                                        <p:cTn id="77" dur="1000" fill="hold"/>
                                        <p:tgtEl>
                                          <p:spTgt spid="3"/>
                                        </p:tgtEl>
                                        <p:attrNameLst>
                                          <p:attrName>ppt_x</p:attrName>
                                        </p:attrNameLst>
                                      </p:cBhvr>
                                      <p:tavLst>
                                        <p:tav tm="0">
                                          <p:val>
                                            <p:strVal val="#ppt_x"/>
                                          </p:val>
                                        </p:tav>
                                        <p:tav tm="100000">
                                          <p:val>
                                            <p:strVal val="#ppt_x"/>
                                          </p:val>
                                        </p:tav>
                                      </p:tavLst>
                                    </p:anim>
                                    <p:anim calcmode="lin" valueType="num">
                                      <p:cBhvr>
                                        <p:cTn id="78" dur="1000" fill="hold"/>
                                        <p:tgtEl>
                                          <p:spTgt spid="3"/>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fade">
                                      <p:cBhvr>
                                        <p:cTn id="81" dur="1000"/>
                                        <p:tgtEl>
                                          <p:spTgt spid="121"/>
                                        </p:tgtEl>
                                      </p:cBhvr>
                                    </p:animEffect>
                                    <p:anim calcmode="lin" valueType="num">
                                      <p:cBhvr>
                                        <p:cTn id="82" dur="1000" fill="hold"/>
                                        <p:tgtEl>
                                          <p:spTgt spid="121"/>
                                        </p:tgtEl>
                                        <p:attrNameLst>
                                          <p:attrName>ppt_x</p:attrName>
                                        </p:attrNameLst>
                                      </p:cBhvr>
                                      <p:tavLst>
                                        <p:tav tm="0">
                                          <p:val>
                                            <p:strVal val="#ppt_x"/>
                                          </p:val>
                                        </p:tav>
                                        <p:tav tm="100000">
                                          <p:val>
                                            <p:strVal val="#ppt_x"/>
                                          </p:val>
                                        </p:tav>
                                      </p:tavLst>
                                    </p:anim>
                                    <p:anim calcmode="lin" valueType="num">
                                      <p:cBhvr>
                                        <p:cTn id="83" dur="1000" fill="hold"/>
                                        <p:tgtEl>
                                          <p:spTgt spid="12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fade">
                                      <p:cBhvr>
                                        <p:cTn id="86" dur="1000"/>
                                        <p:tgtEl>
                                          <p:spTgt spid="7"/>
                                        </p:tgtEl>
                                      </p:cBhvr>
                                    </p:animEffect>
                                    <p:anim calcmode="lin" valueType="num">
                                      <p:cBhvr>
                                        <p:cTn id="87" dur="1000" fill="hold"/>
                                        <p:tgtEl>
                                          <p:spTgt spid="7"/>
                                        </p:tgtEl>
                                        <p:attrNameLst>
                                          <p:attrName>ppt_x</p:attrName>
                                        </p:attrNameLst>
                                      </p:cBhvr>
                                      <p:tavLst>
                                        <p:tav tm="0">
                                          <p:val>
                                            <p:strVal val="#ppt_x"/>
                                          </p:val>
                                        </p:tav>
                                        <p:tav tm="100000">
                                          <p:val>
                                            <p:strVal val="#ppt_x"/>
                                          </p:val>
                                        </p:tav>
                                      </p:tavLst>
                                    </p:anim>
                                    <p:anim calcmode="lin" valueType="num">
                                      <p:cBhvr>
                                        <p:cTn id="88" dur="1000" fill="hold"/>
                                        <p:tgtEl>
                                          <p:spTgt spid="7"/>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fade">
                                      <p:cBhvr>
                                        <p:cTn id="91" dur="1000"/>
                                        <p:tgtEl>
                                          <p:spTgt spid="43"/>
                                        </p:tgtEl>
                                      </p:cBhvr>
                                    </p:animEffect>
                                    <p:anim calcmode="lin" valueType="num">
                                      <p:cBhvr>
                                        <p:cTn id="92" dur="1000" fill="hold"/>
                                        <p:tgtEl>
                                          <p:spTgt spid="43"/>
                                        </p:tgtEl>
                                        <p:attrNameLst>
                                          <p:attrName>ppt_x</p:attrName>
                                        </p:attrNameLst>
                                      </p:cBhvr>
                                      <p:tavLst>
                                        <p:tav tm="0">
                                          <p:val>
                                            <p:strVal val="#ppt_x"/>
                                          </p:val>
                                        </p:tav>
                                        <p:tav tm="100000">
                                          <p:val>
                                            <p:strVal val="#ppt_x"/>
                                          </p:val>
                                        </p:tav>
                                      </p:tavLst>
                                    </p:anim>
                                    <p:anim calcmode="lin" valueType="num">
                                      <p:cBhvr>
                                        <p:cTn id="93" dur="1000" fill="hold"/>
                                        <p:tgtEl>
                                          <p:spTgt spid="43"/>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1000"/>
                                        <p:tgtEl>
                                          <p:spTgt spid="45"/>
                                        </p:tgtEl>
                                      </p:cBhvr>
                                    </p:animEffect>
                                    <p:anim calcmode="lin" valueType="num">
                                      <p:cBhvr>
                                        <p:cTn id="97" dur="1000" fill="hold"/>
                                        <p:tgtEl>
                                          <p:spTgt spid="45"/>
                                        </p:tgtEl>
                                        <p:attrNameLst>
                                          <p:attrName>ppt_x</p:attrName>
                                        </p:attrNameLst>
                                      </p:cBhvr>
                                      <p:tavLst>
                                        <p:tav tm="0">
                                          <p:val>
                                            <p:strVal val="#ppt_x"/>
                                          </p:val>
                                        </p:tav>
                                        <p:tav tm="100000">
                                          <p:val>
                                            <p:strVal val="#ppt_x"/>
                                          </p:val>
                                        </p:tav>
                                      </p:tavLst>
                                    </p:anim>
                                    <p:anim calcmode="lin" valueType="num">
                                      <p:cBhvr>
                                        <p:cTn id="98" dur="1000" fill="hold"/>
                                        <p:tgtEl>
                                          <p:spTgt spid="45"/>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1000"/>
                                        <p:tgtEl>
                                          <p:spTgt spid="47"/>
                                        </p:tgtEl>
                                      </p:cBhvr>
                                    </p:animEffect>
                                    <p:anim calcmode="lin" valueType="num">
                                      <p:cBhvr>
                                        <p:cTn id="102" dur="1000" fill="hold"/>
                                        <p:tgtEl>
                                          <p:spTgt spid="47"/>
                                        </p:tgtEl>
                                        <p:attrNameLst>
                                          <p:attrName>ppt_x</p:attrName>
                                        </p:attrNameLst>
                                      </p:cBhvr>
                                      <p:tavLst>
                                        <p:tav tm="0">
                                          <p:val>
                                            <p:strVal val="#ppt_x"/>
                                          </p:val>
                                        </p:tav>
                                        <p:tav tm="100000">
                                          <p:val>
                                            <p:strVal val="#ppt_x"/>
                                          </p:val>
                                        </p:tav>
                                      </p:tavLst>
                                    </p:anim>
                                    <p:anim calcmode="lin" valueType="num">
                                      <p:cBhvr>
                                        <p:cTn id="103" dur="1000" fill="hold"/>
                                        <p:tgtEl>
                                          <p:spTgt spid="47"/>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fade">
                                      <p:cBhvr>
                                        <p:cTn id="111" dur="1000"/>
                                        <p:tgtEl>
                                          <p:spTgt spid="49"/>
                                        </p:tgtEl>
                                      </p:cBhvr>
                                    </p:animEffect>
                                    <p:anim calcmode="lin" valueType="num">
                                      <p:cBhvr>
                                        <p:cTn id="112" dur="1000" fill="hold"/>
                                        <p:tgtEl>
                                          <p:spTgt spid="49"/>
                                        </p:tgtEl>
                                        <p:attrNameLst>
                                          <p:attrName>ppt_x</p:attrName>
                                        </p:attrNameLst>
                                      </p:cBhvr>
                                      <p:tavLst>
                                        <p:tav tm="0">
                                          <p:val>
                                            <p:strVal val="#ppt_x"/>
                                          </p:val>
                                        </p:tav>
                                        <p:tav tm="100000">
                                          <p:val>
                                            <p:strVal val="#ppt_x"/>
                                          </p:val>
                                        </p:tav>
                                      </p:tavLst>
                                    </p:anim>
                                    <p:anim calcmode="lin" valueType="num">
                                      <p:cBhvr>
                                        <p:cTn id="113" dur="1000" fill="hold"/>
                                        <p:tgtEl>
                                          <p:spTgt spid="49"/>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50"/>
                                        </p:tgtEl>
                                        <p:attrNameLst>
                                          <p:attrName>style.visibility</p:attrName>
                                        </p:attrNameLst>
                                      </p:cBhvr>
                                      <p:to>
                                        <p:strVal val="visible"/>
                                      </p:to>
                                    </p:set>
                                    <p:animEffect transition="in" filter="fade">
                                      <p:cBhvr>
                                        <p:cTn id="116" dur="1000"/>
                                        <p:tgtEl>
                                          <p:spTgt spid="50"/>
                                        </p:tgtEl>
                                      </p:cBhvr>
                                    </p:animEffect>
                                    <p:anim calcmode="lin" valueType="num">
                                      <p:cBhvr>
                                        <p:cTn id="117" dur="1000" fill="hold"/>
                                        <p:tgtEl>
                                          <p:spTgt spid="50"/>
                                        </p:tgtEl>
                                        <p:attrNameLst>
                                          <p:attrName>ppt_x</p:attrName>
                                        </p:attrNameLst>
                                      </p:cBhvr>
                                      <p:tavLst>
                                        <p:tav tm="0">
                                          <p:val>
                                            <p:strVal val="#ppt_x"/>
                                          </p:val>
                                        </p:tav>
                                        <p:tav tm="100000">
                                          <p:val>
                                            <p:strVal val="#ppt_x"/>
                                          </p:val>
                                        </p:tav>
                                      </p:tavLst>
                                    </p:anim>
                                    <p:anim calcmode="lin" valueType="num">
                                      <p:cBhvr>
                                        <p:cTn id="118" dur="1000" fill="hold"/>
                                        <p:tgtEl>
                                          <p:spTgt spid="50"/>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fade">
                                      <p:cBhvr>
                                        <p:cTn id="126" dur="1000"/>
                                        <p:tgtEl>
                                          <p:spTgt spid="32"/>
                                        </p:tgtEl>
                                      </p:cBhvr>
                                    </p:animEffect>
                                    <p:anim calcmode="lin" valueType="num">
                                      <p:cBhvr>
                                        <p:cTn id="127" dur="1000" fill="hold"/>
                                        <p:tgtEl>
                                          <p:spTgt spid="32"/>
                                        </p:tgtEl>
                                        <p:attrNameLst>
                                          <p:attrName>ppt_x</p:attrName>
                                        </p:attrNameLst>
                                      </p:cBhvr>
                                      <p:tavLst>
                                        <p:tav tm="0">
                                          <p:val>
                                            <p:strVal val="#ppt_x"/>
                                          </p:val>
                                        </p:tav>
                                        <p:tav tm="100000">
                                          <p:val>
                                            <p:strVal val="#ppt_x"/>
                                          </p:val>
                                        </p:tav>
                                      </p:tavLst>
                                    </p:anim>
                                    <p:anim calcmode="lin" valueType="num">
                                      <p:cBhvr>
                                        <p:cTn id="12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74" grpId="0" animBg="1"/>
      <p:bldP spid="57" grpId="0" animBg="1"/>
      <p:bldP spid="96" grpId="0" animBg="1"/>
      <p:bldP spid="114" grpId="0" animBg="1"/>
      <p:bldP spid="3" grpId="0" animBg="1"/>
      <p:bldP spid="7" grpId="0" animBg="1"/>
      <p:bldP spid="43" grpId="0" animBg="1"/>
      <p:bldP spid="6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04800"/>
            <a:ext cx="5323715" cy="1642970"/>
          </a:xfrm>
        </p:spPr>
        <p:txBody>
          <a:bodyPr anchor="b">
            <a:normAutofit/>
          </a:bodyPr>
          <a:lstStyle/>
          <a:p>
            <a:r>
              <a:rPr lang="en-US" sz="3700" dirty="0"/>
              <a:t>Access and CGM Coverage</a:t>
            </a:r>
            <a:br>
              <a:rPr lang="en-US" sz="3700" dirty="0"/>
            </a:br>
            <a:r>
              <a:rPr lang="en-US" sz="3700" dirty="0"/>
              <a:t>PDSA 1</a:t>
            </a:r>
          </a:p>
        </p:txBody>
      </p:sp>
      <p:sp>
        <p:nvSpPr>
          <p:cNvPr id="3" name="Content Placeholder 2"/>
          <p:cNvSpPr>
            <a:spLocks noGrp="1"/>
          </p:cNvSpPr>
          <p:nvPr>
            <p:ph idx="1"/>
          </p:nvPr>
        </p:nvSpPr>
        <p:spPr>
          <a:xfrm>
            <a:off x="457200" y="2144990"/>
            <a:ext cx="6630962" cy="4428805"/>
          </a:xfrm>
        </p:spPr>
        <p:txBody>
          <a:bodyPr vert="horz" lIns="91440" tIns="45720" rIns="91440" bIns="45720" rtlCol="0" anchor="t">
            <a:normAutofit fontScale="92500"/>
          </a:bodyPr>
          <a:lstStyle/>
          <a:p>
            <a:pPr marL="0" indent="0">
              <a:buNone/>
            </a:pPr>
            <a:r>
              <a:rPr lang="en-US" sz="1600" dirty="0"/>
              <a:t>Intervention: screening questionnaire</a:t>
            </a:r>
          </a:p>
          <a:p>
            <a:pPr marL="0" indent="0">
              <a:buNone/>
            </a:pPr>
            <a:r>
              <a:rPr lang="en-US" sz="1600" b="1" dirty="0"/>
              <a:t>Plan</a:t>
            </a:r>
            <a:r>
              <a:rPr lang="en-US" sz="1600" dirty="0"/>
              <a:t>: To implement a patient survey on CGM to improve discussion with providers and reduce bias in offering CGM therapy (in regular clinic not GOC)</a:t>
            </a:r>
            <a:endParaRPr lang="en-US" sz="1600" dirty="0">
              <a:cs typeface="Calibri"/>
            </a:endParaRPr>
          </a:p>
          <a:p>
            <a:pPr>
              <a:spcBef>
                <a:spcPts val="0"/>
              </a:spcBef>
            </a:pPr>
            <a:r>
              <a:rPr lang="en-US" sz="1600" dirty="0"/>
              <a:t>Survey developed and implemented over 3-month period</a:t>
            </a:r>
            <a:endParaRPr lang="en-US" sz="1600" dirty="0">
              <a:cs typeface="Calibri"/>
            </a:endParaRPr>
          </a:p>
          <a:p>
            <a:pPr>
              <a:spcBef>
                <a:spcPts val="0"/>
              </a:spcBef>
            </a:pPr>
            <a:r>
              <a:rPr lang="en-US" sz="1600" dirty="0"/>
              <a:t>Survey reviewed during visit with provider </a:t>
            </a:r>
            <a:endParaRPr lang="en-US" sz="1600" dirty="0">
              <a:cs typeface="Calibri" panose="020F0502020204030204"/>
            </a:endParaRPr>
          </a:p>
          <a:p>
            <a:pPr marL="0" indent="0">
              <a:buNone/>
            </a:pPr>
            <a:r>
              <a:rPr lang="en-US" sz="1600" dirty="0"/>
              <a:t>We predict an increase in CGM therapy and related increase in CGM prescriptions</a:t>
            </a:r>
          </a:p>
          <a:p>
            <a:pPr marL="0" indent="0">
              <a:buNone/>
            </a:pPr>
            <a:r>
              <a:rPr lang="en-US" sz="1600" b="1" dirty="0"/>
              <a:t>Do</a:t>
            </a:r>
            <a:r>
              <a:rPr lang="en-US" sz="1600" dirty="0"/>
              <a:t>: screener (see image to right)</a:t>
            </a:r>
          </a:p>
          <a:p>
            <a:pPr marL="0" indent="0">
              <a:spcBef>
                <a:spcPts val="0"/>
              </a:spcBef>
              <a:buNone/>
            </a:pPr>
            <a:r>
              <a:rPr lang="en-US" sz="1600" b="1" dirty="0"/>
              <a:t>Study</a:t>
            </a:r>
            <a:r>
              <a:rPr lang="en-US" sz="1600" dirty="0"/>
              <a:t>: 6/1-9/8/2023</a:t>
            </a:r>
            <a:endParaRPr lang="en-US" sz="1600" dirty="0">
              <a:cs typeface="Calibri" panose="020F0502020204030204"/>
            </a:endParaRPr>
          </a:p>
          <a:p>
            <a:pPr>
              <a:spcBef>
                <a:spcPts val="0"/>
              </a:spcBef>
            </a:pPr>
            <a:r>
              <a:rPr lang="en-US" sz="1600" dirty="0"/>
              <a:t>4 surveys completed </a:t>
            </a:r>
          </a:p>
          <a:p>
            <a:pPr>
              <a:spcBef>
                <a:spcPts val="0"/>
              </a:spcBef>
            </a:pPr>
            <a:r>
              <a:rPr lang="en-US" sz="1600" dirty="0"/>
              <a:t>4 not currently on CGM but want one </a:t>
            </a:r>
          </a:p>
          <a:p>
            <a:pPr>
              <a:spcBef>
                <a:spcPts val="0"/>
              </a:spcBef>
            </a:pPr>
            <a:r>
              <a:rPr lang="en-US" sz="1600" dirty="0"/>
              <a:t>3/4 with health insurance</a:t>
            </a:r>
          </a:p>
          <a:p>
            <a:pPr>
              <a:spcBef>
                <a:spcPts val="0"/>
              </a:spcBef>
            </a:pPr>
            <a:r>
              <a:rPr lang="en-US" sz="1600" dirty="0"/>
              <a:t>3/4 willing to purchase out of pocket including the 1 without health insurance</a:t>
            </a:r>
          </a:p>
          <a:p>
            <a:pPr>
              <a:spcBef>
                <a:spcPts val="0"/>
              </a:spcBef>
            </a:pPr>
            <a:r>
              <a:rPr lang="en-US" sz="1600" dirty="0"/>
              <a:t>All 4 had prescriptions placed for CGM that day by MD. Lots of questions on how to properly place orders</a:t>
            </a:r>
          </a:p>
          <a:p>
            <a:pPr>
              <a:spcBef>
                <a:spcPts val="0"/>
              </a:spcBef>
            </a:pPr>
            <a:r>
              <a:rPr lang="en-US" sz="1600" dirty="0"/>
              <a:t>0 out of 4 on CGM by end of this cycle</a:t>
            </a:r>
            <a:endParaRPr lang="en-US" sz="1600" dirty="0">
              <a:cs typeface="Calibri"/>
            </a:endParaRPr>
          </a:p>
          <a:p>
            <a:pPr marL="0" indent="0">
              <a:buNone/>
            </a:pPr>
            <a:r>
              <a:rPr lang="en-US" sz="1600" b="1" dirty="0"/>
              <a:t>Act</a:t>
            </a:r>
            <a:r>
              <a:rPr lang="en-US" sz="1600" dirty="0"/>
              <a:t>: Issues with provider knowledge of how to properly order CGM therapy. Chart review showed prescriptions were sent for patients when DME was actually supposed to be use. Screening tool also updated. (See PDSA 3)</a:t>
            </a:r>
          </a:p>
        </p:txBody>
      </p:sp>
      <p:sp>
        <p:nvSpPr>
          <p:cNvPr id="16" name="Rectangle 1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stretch>
            <a:fillRect/>
          </a:stretch>
        </p:blipFill>
        <p:spPr>
          <a:xfrm>
            <a:off x="7088162" y="909081"/>
            <a:ext cx="4146139" cy="5071731"/>
          </a:xfrm>
          <a:prstGeom prst="rect">
            <a:avLst/>
          </a:prstGeom>
        </p:spPr>
      </p:pic>
      <p:sp>
        <p:nvSpPr>
          <p:cNvPr id="5" name="AutoShape 2" descr="data:image/png;base64,iVBORw0KGgoAAAANSUhEUgAAAV0AAAHdCAYAAAC+OKpvAAAAAXNSR0IArs4c6QAAIABJREFUeF7sXQeYE+XaPZlMerZXYOmIoiLILip2wYYde2/X3v0tqNjAXq5XsfeCBXvvglhAQHqR3jvbS9pMZvI/501mb4y7kMXV6/VmeJa0yZRvMuc733nP+342/HmL7c/bVWZPmRbItECmBdJqgVhaa7XjSn8mEP6Z+2rHJspsKtMCmRb4G7fA3xJ0/wiw/SO2+Tf+XWVOLdMCf+sWaA/gbI9tpNXIfwZ4tfc+2nt7aTVUZqVMC2Ra4C/dAr8XNH/v99NunD8SwLa27a19vqWTsJ1wwglpn2RmxUwLZFrg79kCb7/9Nk+sLYDZlnXbuu20Gvn3AN/WdrC1bW/t89a2L9/LgO7Wmj/zeaYF/v4tkADdtoDjfzXo/i7QTPk5tIm5VlZWbuu+//6/wswZZlrgf6wFioqKWgXSNJlwW4C4Leu2eCV+D3ht63dTv9cqc90auDY2Nm7rMfyP/Swzp5tpgf/+FsjKykoL8JJBOIkJb40Np7XtNkoZ7Qa6bQG61tb9FbNtDVy3BqqhUKgtx/Lf/6vLnEGmBf6HW8Dj8aQFjK2Bc0uMeAtMeGv72trnrV6pbQGtdL/T0nrN71GTTQXbVJBNBVVN07a472g0mu6x/Q//dDOnnmmB/44WUFU1LWBzOp2/Wi8VnFNBuBUmnLqvre17a5+3C+huDdBaBNnkgNfvBVmCardu3Vo9mUgksrVj/O/4tWWOMtMCmRaAy+XaKrCtXLkSqeD8O0G4tX229f3/COj+SqvdEuC2xmhTmStfd+7cuflktsZ8dV3PgHDm5s20wF+8BRwOx1bBlaeQCqZ8b82aNb8B3dZAeEsM2GK/b7/9dlvBNa1jT74E6YDS1tZpleGmy2yTwdMC2g4dOvxqu6kAmwqoGWnhL35nZQ4v0wLb0AKtSQypQJ0KyBZLTmbCrTFgS35oQXZoCVDbCsq/OeutASq/sLV1WnQj7L///s3vt6bVWkBqAab1aJqmrUOHDtgSsBqG8av9pr7ehuub+UqmBTIt8BdrAbvd3iLIpb6fDM4WIBNkk5nw1hhwMvhuwf/7h4Jum8D2hBNOaF7fYrgW2LYkH6QyWguALaC1Pk8F09zcXNlPKrPNgO5f7G7JHE6mBdqpBVoC3lQAraurEzC01rU+TwZgfr4lBmzJD2ky320G3y0B6zaB7pYAN5nZEjRTGW0y0FogynWSr112dra8TgXZ1PVaut4ZYG6nuyCzmUwLtGMLtMZmk3ehKMqvQC71Ow0NDfK5tZ71eTIIb4kBW9JDa8DbAvP9U0H3VyCYDsNNBltqtS2xWgsQyWQJvskAmQrAPp+v+RiS19sa8GZAtx3vlMymMi3QTi2wNdDdEuAGAoGtgi0Pk0yY+yEDbgl8+X5rwMvvbyHQ1mbw3Ram2yLotsRwW9JsS0pKbC1JCAREgmYyk7VA1PqMJ58MuMmMd0uAuzUwbqffTmYzmRbItMDvaIFUcE2H6bYGutxWMtutr6+X1xbwctsE3w0bNgg7JuhakkQy+KZKDS24G/5Q0N0mhltWVmaz/LMEYQJuMpNNZrZJwCvyQTLDTQZej8fzq2OxQLU1cM2A7u+4EzJfzbTAn9QCrYFu6vvW61Ao9BuWmywvEJCTXxNwWwNfAi31XsvtwNdb0XgtsN2aZew3n7eF6W4Tw02VEyzATWa21nM+kskSJJMBl69jsZjs3+12Nx+HBabWZ9ZvIxVkM6D7J901md1kWqAdWqA1kLXZbM0AZq0TDoflPeszvm+xXD4SeAm21nvUfq3nqXpvstshVW7YAuP900BXaie0JilYmWNkuKnstiVmS6BNBl4yWQJl8h8bluDK9zweD1pjtxYApwJtKjC3w28js4lMC2RaoJ1aIBlQuclU4E0GVevzUCjUvB4/t75jAS+ZsMPhMC2QtZhvssyQ7Hqw9F6C74YNG0RuaI3xptRs2BLwtgvTFaZp+XCTbWEEWALuihUrQu10LTKbybRApgUyLZBWC/Tt27eLBcgWCEciEQHdZOBNBuJU5msB76ZNm5p13pY03gkTJqTKC2lruy1mk7VwhtZ6rTJcfoegSw3322+/zYBuWj+TzEqZFsi0QHu1QL9+/XrY7fZmkI1EIjELfFVVNcl8Cb4EXbLdZObb1NQk7yU7HLaB8cqAPOV80mK6LWaYWZlprTFc7ogslxrupEmTgu3VkJntZFog0wKZFkinBcrLy7fTdd20gJaPBF4CLp9bwMtHgivB1wLeQCDQLEMkA28q400NrqXBeLcIuq0F1eR9y4+brONamWYWw7U03GnTpgXSaaTMOpkWyLRApgXaqwX69eu3g6IoFtM1NU0TZmsBLgGYTNgCX0tmCIfDzYCbynh9Pp9JV8PatWtb9PG24N9tE9NNG3Sp4yYDrsVwraDZ7Nmzm9qrITPbybRApgUyLZBOCwwYMGAngq6u6wRbAdIE8Fqgys/Ick26HiwpguBrAW8q4/V4PGaqzMBjSWa8BN4k/25aoJtWui+ZbmssNxl0Q6GQMn/+/MZ0GimzTqYFMi2QaYH2aoGKiopdyGoNwxA5IRqNEmx/xXwJtBbwkvESmBlsSwZep9NpWn5el8vFz2JbkhkSoJuq57bq4yXgpgO6ti25FQi6VqZZJBJRFi5c2NBeDZnZTqYFMi2QaYF0WqB///4DEnquScDlc4KsBb7JgGsBbyIbzUwFXovxEoDpaKiqqhKpwspcs6xkln93C9pui5ruFmWFxMm2CrpFRUVKshc3KytLmTx5cn06jZRZJ9MCmRbItEB7tcCuu+66G5ktmS4fLQC2XhN8k4E3+bnT6TQ0TRPGy+Ca5XCwNN6WZAZKDG1ImmgG3y0x3WabGBslmelSz7U8uQUFBUpyaq/f71emTZtW114NmdlOpgUyLZBpgXRaYMCAAXsmg64FtnyPgKuqqpEKvARaygwOh8PgowW8oVBIHA4W6G5JZiDwtiWg1hLotprum5wIEQwGlVRZgVllBN2ZM2fWptNImXUyLZBpgUwLtFcLlJeX72u32w0LbFt4NMhuuYLFcgnEFtjyUdd1I1XfpaTQ2NgoMkOqm8Fiu+0OugygtZR5pmmaUlhY2FzARtd1xefzKXPmzKlpr4bMbCfTApkWyLRAOi3Qv3//wYqiGKls1wLixOOvgDcajTYDMNkutV2CL90MBN9kmcFiuy0lTVhsNx0Xw9aYbnMGWirotqTlMohG4J03b151Oo2UWSfTApkWyLRAe7XAgAEDDrLZWJ7FpKZr8DHxWoDYNE0CLIku2a1IDXxkUI2Aaz1aQTUCbrLMwKDalrTdFlwMLc6xtiXQ/U2NhWQtl5lngUBAJAZLViDz9Xg8ypQpU6raqyEz28m0QKYFMi2QTguUl5cPTQVZC2ytx1TgtaQGPhJ4qekyqJbsZiD4bknbzcnJMdNwMVinIOUSW0z7bS0DLTWARnZrgS5ZrtvtZiCtMp1GyqyTaYFMC2RaoL1aoKKi4ohUpktmS6C1/qzXyY8W4xUK/G+9V7Rdi+1a1rGWtN1k0E1H200LdFMz0MLhsEJfLhMhCLiWlstHMt0ZM2ZsbktDbtq0CVdddRVTjXHssce25au/Wnf+/Pny2jRNPPXUU3j88ce3eVtt+WIwGMTIkSNx9tlnoU+fHdvy1T90XbbriBE34fbbR2L58uUoLy/nzBtb3efkyZPx1Vdf4bLLLsMtt96C6dOm45hjjsE111yDxsZG3HLLLZg0aRL22H133Hvfffjss8/AUnf//Oc/EQgEcPvtt2OvvfbCxo0bcccdd8DpdLIYEm677TYcdtjh2Gefvbd6DOmuwO3yHM8//wL07t2b5UYxZ84cDBkyJN1NZNb7m7TArrvuekwiGUKkhYTEIJJCS8CrqmqU71NiSGa81HnJeBlsI+i63W6DMgM1XZaCtLTdrKws00oPbktArc2ga7kW8vPzRVqgL9fScslyCbyzZ8/e1Jbr+M477wjg8sbmc7vdLl/XdR3ffvstfH4f9tpzLzQ0NAgYdO7cGbvvvjsWLVoE1tTkzV1RUYHrrrsWVVXVctO/9tpruO6667Bx0ybU1taic1kZ8vLysHbtWvTdZRfMmDZNHpuaAhg3bhy23743dt55Z7lhd9hhB6xbvw5ulxv5+fn45ptvUFBQIEBis8UHBuvXr8esWbPQsWNHeX3hhRdi1KiR6FDaEb226wVO/UyA41TyPObcvFwM2mMQ6uvr8fXXXzefA4Hx++9/QK9ePbHrrrvK96ZNmyb7Ki4ulm3z/LheTU0NevTogdVr1qC0tBTb9eqF2bNnY9Gihdh//wOQnZ0NdjxsNx5nt27dMGrkKBx+xOG4/PLL8cQTT2Dw4MFyPG63W4BpwYIFLFQkwLj99tvL/k4//XTsu+++WLFiBT788EOcddZZePjhh6Vduf0ffvgBF110EZ5++mkcdthhrGkq4Erw5fQn//jHP3D3Pfdg8k8/SbtwHYLjqFGjcOSRR6Bbt+747rvvpJ132WUX2SfPjefeZ4c+WLDgF3Tr3gNNTY2YOHEi+vbtiz59+mDJkiX4Zf4v2He/feVazpg5AxvWb8Dw66/Hc88/jz322APPP/+8gPuMGTPknNjWPXr2QPmA8rb8JDPr/he2wIABA463tFw+xmIxarkCuHyekBYEaAnEsVgsaum7qaBrWcgoM1igS7ab6tutrKyUNOE2gK5IC1uVFyyma0kLlmuBYEuLGNkuGW44HLY7nU4mR2xsyzU7/fTTsHlzpQDLRx99hK5du8rXb731Vrwxdiy0SAT33nuvgMWUKVPkBiaLff311zF16lRO7YM999xTQII3Lm/u9957D0cffbRso7CwUG5AggHfJ7Dvv99+ePiRR/Dggw9i8eIlMIyo3KzPPvusbPu5556T7xEMPv/iC3jcbtx///30KwtwnnzyyeDUHsFgAGeffQ5+/PFHnHnmmXJMj44ejdGPPoo+fXaQTmDMmDEChPw+gennn6dB1zXcffc9eOedt7F02TLk5ubilptvlmOvq6tFx46d8PrrryE7O0e+z/Pwer3SLg6nE9nZWbjpxptw7bXXQlFs6Ny5C2644Qacc+65KCzIx8aNm/DQQw/hySefwv7774d77rkHN954I8jKef5ss6uvvhrTp0/H+PHj5fmVV14pndLxxx8vAH3KKafgzjvvlA7x559/FvBnG40YMQLDhg2Ta8EO8uOPP5Y24zbq6urw0ksv4b777sPKVatQXVWFJ598EpFIRMCbI5m33npL2o7F6F955RV0795dru0jjzyCZ597FhdccAHOPuscvPjiC8Jc83LzcONNN8p+uZ0dd9xR2prrcRuVmyvx+RefC5O//IrLBXhfHfOqXIuFCxciakTx2KOP4cADD2zLzzKz7n9ZC5SXl5+cDLItAG+U4Gu32y2GK4/8SwquibabHFRzuVwG3QwEX6YHW1ID7WMsdu71ehlgk6BZGi6GtoOu5VqgtEDwTQVdl8ulTJ06dUO612vz5s3Cvk477TS50cmojjvuOAFW3lx8TcAkOLzxxhsCWgRGMi6uQ0ZYVlYmrMsCxBNPPFHkCt6YBNlnnnkGhx9+BE4++SRMmDBBbnDeoARhfkbgvmnECCxZvFhY8csvv4zHH3sMWdnZWLR4ETZv2ozttttO2OKAAQNkaH3iSSfKsJs3PkFj3rx5OPXUU2V7/P4DDzyA3Jwc/PDjjwIWLpdLjpnAQhZGwJ80cWKchXfuLNsga+bnRx11FN5991288cbrGDLkQGmXTz7+GOdfcD5GjbpDQOzYYcOEjbo9HpFSyBj/8Y/z8Pzzz+Hrb77BKSefLAyTbcZjIuDeddddOOOMM/D+++/jlwW/4OF/PYzsrCz03n57kQYI6gTSc889Vxhiv379pBMcNGiQXE4C5RFHHIEXX3xRGO0VV1yBQw45REYBBO6OHTqCUYLNmzZJ21Pm4fXiNniteDwE3RdefEHWZcdCEO/YsQM++eQTAeo333pL2vHUU07B6NGjRTJg2xQVFclv4cQTT8LYsWOx4459hPVff/11OProYzBmzCvYbbfd8dXXX0kHxXM788yzMHnyT9IZ8VjYkbbHsnDJYjQ0xms6xUwDhhmlphUvpRqLNY+GrH3FeDvKf0DMZvsVyxHWY1NgGgbCwUY01tchFAwhZhiybf6ZMOBSYjAMHRED0Ew7VNUFuxofEcp2Y0BU1xHVdMCuQFHsMI0oolEdMTMGVbFBVRVk+f3IzfLDDgN2mHDa7XA4nLCrTih2BxTFIY82RYVNVWFEDRh6BBE9Al3ThJxwu0bMjFeOtcVgxmLSvuGoAVVV0alLZ9g8OYghJueaOHV5lKaw/pcPbGzExDnEv8Fzdrpc2HnHnWW0me5SUVFxGkGVfzabrZnpJt4j4EYTQPwr0E1mu6ZpRpMdDWS6BF3KCwTd1IBadXW1+Hep67YCus2XyHqyRaZr+XNbcy1YoGsF0PjocDjs06ZNW59uQ/HmJiMlqJFl8fkLL7wgsgGHlY899piwQIIBb3ayKn4+e/Ys2O0qjjjicOTl5eNf//qXsF0yLd6w11x7rQA5QZagQ5Zz1JFHCiARiAjQBA0B3SlTcMutt8mwlsyWgDj64YcFjHbuuzPGfTNOwPvmW27GVVdeJaB70kknCbu9+uqrZLhMWYLDch4vwYIgxuE9h8cEAQ6HZ86aifvvuw/Tp8/Ao48+KuzxsKFDMWXqVHz55ZcYMmQwZs2aLQyTzJjHzyE/Qfb777/HOeecI4yfIDx06FAM3G0gcrNz8OA//ynASEAlILGtCNz77LOPsMonnngcN9xwo0gA3AZBl9IMj5GSBAGSLJQLOyB2RhMmfIuhhw7F4UccIR3Y8OHDZQRCcBx62GE468wzMfz64aiqqUb/fv1klLFq1Srk5ObA4/bg0KFDYVcUAd0PPvhAQPfwww8XQNW0CL77/oe4FvzWWzj44IPlOY/v6WeekWOhZMAO+Yfvv8ePEyfhwIOG4OepP0uHQLbLTphATKZPWYrsmpLTl19+gVtuuVXO7eKLLxbpaOTI26FFdDz3fPuA7ouvv4blK1cJYBCQotEITENPgK4JRSQoG6eXghnH4TgemzGY8iQxuLQRH+1QbAr0QC1qN67FxnVrEGhogqFrMPkX1aCqOuxmGE1hoEkHYg4vvL4skXW4OcM0oOk6woGg7NPpdsNms0OLhKFrYR4JPA4FXrcb3TqXoSjbD9UMw62Y8Luc8Lh9cLp9cLl8UF1eOJx+2J1e2J0exEwTkWAjmgL1IvdEIgEEQ2FEdF06AZ6qCRN6NIomzUDIMLDHXnugqHd/RGOK7DveBvGGIDJZr/leLGbG//hJzCbgTbkrJycPZ59+NvJyc9OFEgwcOPBMC3STgZfMloCb+Gtmunyd0HR/Izkk+Xet5AkJrLEmg+XdpX2MhXDcbvevJAYecKIWQ7JlbItpwM31c7cEupaOyynTLdCNRCJ2gu6MGTPWpdtS1PwIts888yw++OB9YTvUSqmlnn/++cKgOBTm+2R/ZJ5kh6MfGS3MZdiwY5CXn48H7n9AQI9ywU033ohnnn0Wp55yKsaNHydgTUCmJknWSWY2d+5cfPXV17jnnrsFaDdv3oTHHntcWOOyZctE6rj4kouxcsVKbNq4EatWrxbg4THV1dbi1NNOk+BUdXW1ABnBlQGmu+++W96j5nvzzTfLtgio/CE98OCDGPvGWKxYsVz2yfU5FKbuO3PmTDk2vuaQnT8+AiZZPAGa2vZ5550nw/3nnn1OQIjbu+XmW1BSUiIMg99n8Iusmwz0gAMOEG2bcsJpp52KY489TnTxzz7/XCSbSy+7FN+O+xbDjh0m58WF8gzlBA77yczPPvts6Tx4TtS2ydIvueQS6Qyqq2uw8847CVPnNaI+XFJSLMyN7V1VVSXyADuJcDgsx0RZgqCfk5Mj1/m1117FPvvsK+3Ez7OysqRdOVLgdSsuKhZWLkD64APSAZPdn3XW2bj22mvQuUsXLFywQJj5brvtJh3OoYceKiOf5597DjW1tQLePAaCfnssjzzzHJYsXQabAhi6Liw1JmyXrDUGU+4gJQGyCbA1YsIOCWJCEmOATVGg2lU4Yhr0xs1oqt6MQGMTdE2HEQ3D1DSodgMKQmgMBRDQVSiObGRn5UFRbYgacYZJqSqiaSDvdbo98vshCJIxKrEY7DYb7EoM2V4fOhYXwQEDiqHBrRrwOhxwuTxwuX3wuHzCMJ3ubCgOF1SnF6rTiagWRjjQgKbAv0G3KRhCIKJBgSnylmboiEZN1IZ1dO7RA7sM2gcxp0dYcBxcLdYbi7cLOx6+LyAc74ziAGwgGjWQk52LU048GTnZOWlfsvLy8nMs0FUURaQES2KwQNcC4ITOK0CcCLQJw+VrAi4lBiugxueUF8h4k10M/zHQZQaa5VqwQHfWrFlr022pX375BVnZWehc1hlNTU1YvHixBFg41KW2+e34CSgsKhTWtmnzJmE+xcUl2GfvfQSACc4EHIIcAYrssfd226EpEJDPCDIchhKIevfeXtgs3yPDI5MmKJC5dunSRQIxHEJTB6Se26lTJxkqki1TKiA75g1P0H/yySdQUlIqWiaZ4kEHHSTgxGE3AcT6PgNW7DhKioux1957iy7KQBQDYZRGCDDcP4+RQMXvEow4tOfQmgu/w2NmYG3dunWyLtuNgT92HvwOv8t98tj5XT7yHAl8lGl4/mRGHKpP+PZbOQ8GpFavWi0s3Ara8SYmw95vv/0kWEbmu3TpUpFVeF148/A9Hjf3w/PjdvlHYKUURABmu1GOofzC0Qu3S1CmhMI2nzp1ihzLHnsMag6csuOpqamWkUuvXr2kMyajZTsQUNkJcBtktLxeP/zwPbSIhty8POkE/H6/MOqfJk9Gl86d5TfEgB2Bmd+JM9Dfv9xy74OYu2AhHHYFZtSAmZAByG5tMXI7GVQ3MzqTIGOYiBpGHIRI9biu3Q633Qa3GQKC1dCCDdAjZK0aotEw7DEdqi2CQKgRTboNppqN7Ow8eAmEUQNR04QRo+wQle05HZQcFGgEbUOHQiYtn5iAaaAgLw8F2dlQzCjUmAaXGoNHtcPr8cHtdMPt9MnvwuX2Q3XH2a7i8giLj4aaEAo0IBisRzgSRn1TCI3hiEgaNhvBMgbNMBDUonBk52O3/YfAn1cEIwGmPG+bMP+4xhAfBSSANjHHjbxnxhA1o8jOysFJx52EnOzstC/YwIEDz7OCZpZua2m4SUyX4CrMNvk9S1awHik5WEVwmBqsaVqzhYzuBVrH2gN0k3+Rv8pEa6nAjcV0CboE24RzQQJpbQHdtFv0L7QiA2nXX3+9sFNLh7WCf3+hw9zmQ2Gn8O348bj5llviQ9htWNh5/euhh3D/Aw+Inv13Wi65fgSmzZoDl8MZZ2fC3OJAqkARmZLKrYwnEyBrECDJiONCKBS7CpfdDp9Nh9cMIKbXy+hD0zi81qEgDI9NQyBYjwYNiNqz4PPniURA/ViP6ogSvG3s8GxQ7Q6oqgNGVIemhYVRk3XbTFM0WMVmorSkBF6nC/aYAbfdhEcF3A4VHqcLXpcbHo8bquKBy+uHy5sdB16XB4YBmGS7oQaEmmoRDDUhEA6jMRSRP9k+TGimCc0wodmd2GXQvijruR143tIBSUeTArYiucQB25pajKvrpoGsrGycMOyENoFueXn5hRbDTWG8wnoJsjRFpcgNwnZbAl2L7Vr1GCzgtQrhEHxrampE07WCaSlJEluVF1qtKlZfXy/2MKvATbI/1+Px2Ml0nU4n8+tE0509e/aav9NN1tK5kNWRgVJXTMf7+t/WHuxYyJQti1xbj5+6K0HGcly09ft/5fXPuewaTJk+WzqTOKclY4sDrWi0tDwyYCaMzowPn4XlxuUFrkeW7FVtyLaF4YwFENVDCIWjiOgGVGjId2mIao2oatIRiJGB5sLr8ch3Ccp0ZFDCsDH4pSpQlXhQzYhSB9aFfZPdEqAJik6XQ0ZCqs0GFSb8qg0eB+BzOuB2uOBxu+ByOOB2xQHX6fXD4cqC4nACihoPyoUaEWmqRyBQh0A4iLqwhsYgg2wUmg0YRgyaaSBk2tCtXzn69EvY9ERJsDTdONOXf+ysBIxF6Raxl6sRdP1ZWTj+mOORnZU+062oqLgkKVhmgSyDZ78C3QT4UlZI1noFePlZIkW4WWIg401IDpIWbFnHCLqss2tJDsnWsXQ13VbnQiPocpZfaw40gm6yP5eAawXRdF23z507d/Vf+abJHFumBX5PC5x5ydWYMm2OSCtECzJKi93SNUDQFTA2Y8L0CLwiAcQMGWJT5XArCrLUGPz2MGzRECJaBOEInRA6SrMM5DpDqGkIYUOTG6YjB16PW6QLAjelA8o1DJbZ6TxQ1ASLjAOsacYdBgK6oqUa8Hh9yMr2w2bG4LCZyGZgzanA72QgzQWnqgro+n3ZUJ0+OL1ZcHmyYXe4RdeNmTq0UBC6BNTIdgOoC2loiuhoCmvCvG2GiYhhSjAtv3tv7DpoX3FGCJtNdEwxCg42Am4ciOM6bhxs49ID5RKCbjaGHX1sm0C3vLz8soSOmwyyFuiylxJQJdtNaLktgq6l8VpM10oLTvbrWtYxSgwtJUn8oaBrAa6qqvZoNKrwcerUqX9p0OVFZpCGjglqxVzoRGCiwaWXXpr2/cjgDJMyqDf+Gcv8efPQrXt3fPLpJ/JjpIPh9y5z583DuG++EYdCusuKlSuEcVHD5rJ+/TqEwxFxXNCORy03nYXBOdrHzj7rbBkxtGWhm4TaMjMB/2z54oyLCbozRQeNjwTig0SbYhMnAh8t3ZLOAnkhDDceQeN3suwxZKs6XIjA1CMIJqSFPJ+B7Qp1IBrB8lo7KsM+OBzx/cSH4QTWuExBiYKSgmKzx4FdgnRx/ZYgT2lB4XqqLa7VOl2wxSgrKPA7FPicdmS5VHnf5VDhd7uxl5ASAAAgAElEQVTFyUDXgtOTBTcB2E03g0vcBTpdC021CDXVIBBsQn0wgkYB3SiCmgbFiEI3TASiBrwlZRiwz2B4fX7pICznAo9TmC2BlxjLYKC8ZwXY2FRxpnv0kQTdrLR/FhUVFVeQ7FsuhQTDbRVsLfC1tF1qvZbUkGwjS/h2RdOlxGBN52MVwPnDQZdFbqykCKvADVmuBbqKoqjTpk2jnyathUEVpo4yUMTgyOrVq1FW1gn5+QUSOGGvRw8qAyQERQ7lGRji+tRUeeMzKLV2zRp06doV6zdsgNvlQigUlN96QWGhpK5yu/379xd2wh8BLV8MpNFaxYAUXQNMZWWEnnaqysrNGDhwN7mhGTRiUIfBJAZrGCzj9uh9PfOsMwU0uKxetUoSAphZRgCixYZeVAa6CPA8V26Hgaui4iLxYzJwyCAQ/ZM8dt5YPB9mXqlOB3bt31+2TbfDYUMPE8fBd99/B6/bi7PPOUuCg7TXMQjJX3H3Hj0k+MTtsENg4M1BBuP3y3MeBwNjTJJg4gV9rHQK0HLFoAXbkNuiS4GuBLYvj59BSgYQuV2eN7Ve2u24bdq2Vq5cBSa50D3CJBBq3fwunR/Lli+XNmEig7WwjZcsWYzbbrsdb775JlxOJ9asXSvXgmBMdwOPmVlozEZL1pbpBBl8wAHigWbKMoNkf+ZyxoVXCOg6nZ44yBJ4KScoNnFuJMRcmLFoImrPIBKPMC7xuWxArhqFX40A0bDY2YJhDT6HiR3KTBR7IlhXCyyt9SACj3xXpImErZXbYFCQlslmVk0ZQwCXQEbwpY4bdy743Ar8PjcadQV204CHAOtU4XMq8LlUeBwO+XPzuccft4+5yXT9cNGaRtCNxaCHw9ADdQg31qApSF03grqwjqBmoCEYTkgoMYS0KJScfPTfdwhy8wvickLCrCucV5gvjWbxdomfW0J2aGa6WTjqiGFtBd2rUjy5yYDbzHKTwFgYb0ugmxxQSwZdq+Qj/bp/COgmZ6JRXmhsbJRZIloDXU3T7ATftoAubVpPP/O0REEZQScwMaf/6GOOEUsVlxE33YTNlZWSFMEf9oP3PyAmeqbLUqdiJhQBgH7WkaNGYfvevfH555/LzUsLFb2rdDfQD0pAoKWGEXq6Bgga9H7mFxTgs08/FQChvzMYCuKYo4/BqaedigsvvEhsYqwZMHLkKFmf1io6A8h2mZ1GYKKLgWDGpAV2DDy+e+69B8cde6zY0a6/fjiWLVsq+2cgjqxwzty52GH77cUbS7bJjmfgwIH44osv5IYaefvtkpBAJs5H/rk9bnz5+Zfw+3046OCDsN122+Pxxx8TNwT/mH3GH/H/XXMNVq5YIYC59957i4WNzJDWM9qMvF6/WMLoYyXAOlQVY998E3fffRfGjRsvwMfnTz7xpATE3nxzrDBa+m65sIOiXY0OhNraGmG49BHzmtA5Qpvf7bfdJmBK5wc9zARP2t/YxgQJvqYljla7yqoq7LXnntIxslM6YP/BGDVypDB7XidrYWdMT3JUj+KYYcdIFt+fuZxx/mWY8vN0uGjcV+yw2dQE4MbBNx4XopQQN/2LZ5dBLdq3FBv8thhyVA0uhMWlEAhGEDN09C6xYfsOUQQCGuZtdKJa88FEnMXGky+4fbtY1ex2JQ66CrksA2ZkjEYCcCVCBUWJwaHY0SUX8HidWFGjQLXF4FXt8LudIi94nHZ4HXZ5z+VywOPKgt3phsvlhduXJdqu3e2P+4EjIURDDYg01QlRCkbCqAlHENJMNIV0BCOaSC1h2ujcfvTdezCKO3T6d4chFrG4H5fAa4jr4d+JEaLv8n3ThC/Lj6MOPwZZ/vSZbnl5+f8lJ0BY2m0yyFJisBhuqsxgvSbgtpChZliZaVbVsf8Y6FryAjPRCLpkujNmzFiZ7k3AgiqLFi4SUGDaJlkUbUZkRrwpyY7I8jiUJtNiLQCa4QlKtIZ17dZNEgN4sxMMmPBAZsThJ5+TBTLLi1lqBGYyuJ49e4oXtUvnLpKQcMlllwoITJk8RQI/xSUlOOuMM8X3W1hcKCm2I2+7HUcdfZTYysiwyQy5zZtHjBDPLn2iBF+m0HL7PHaCOhk0JQwCHb2vZNNk2aeccio2bdooTJ7v3XTTTZIGzHTWBx/8pwzZ+++6K4468ijxnfI8mNH1f//3fwLWjU2NOPLII3HXnXdJSvP3P/wgnRI7GXpuCZhkkazpQIZ+0EEH4qKLLpZ6C2TXt99+G4466mhpo1dffU0yupgtRg8uPa7cx5133oWNmzZi44YNIsfwfXaMvA48bmaI8aYn6C1fthxnnHmG2MzoDeZ2Szt0EA8tj//ll17GxEkTpTNiuxUWFODwI4/A9dddL5lybD+OXshcL73sMnz15Zfotd12wui4n+SFnSsTZNjhTPxxovwWkll0ur+9bV3vdILu1Olwu5yAnYCrxhlugsnKdpMAl0yYtiqyOpeiINuuw6+EYTNCkugRDEVQ4DNQ0QPCfueujmJFQw5ingI4nF7U1VRCiVGmINjapHN0Oh1wJDLSRN9NBO0kgy1mwh6LiavBZVewW1cT9ZqKXzarcComfEwjdzngdSkCuC7a1lQFPrcLbpcPDhflBQbSfHB6vLB7ssSXEWNmWqAeGtluKISQFkZjRJOAWjBsoDGkgZqtFjWg2x3YcdAB6NSte1xGSHh1RUZotoyR7SbYOXlvYh1KMn5/Fo447Kg2ge6AAQOusTLOLP02AcLCeFPBtiXQtYJpFtO1PLt0MCSDbkNDg8yjxmAa04FTazBss6abDtNNDaLZ7XYmR6QNukwDra+rwx6DBskwk+yWYMJhMIf2HCJbaaYcltN/SvAhM2OyBFkPweTDDz+Qm52gQ6bITCS+JkjTS0tA5A+clbLIzgi63PYRRx6BQw85FJdceimmTJ4snl9+nwyQ+6FMQIZMhkgvbkFhARrqG6Qew4FDhuCSSy7G6aefIdlYTB3+Zvw4ycgi0NJTOnr0I5LKS3bMpAB6dgluu+zSDxMn/iggziy7q66+Cq+8/Ir4jHnMTGhgUgVBjKBGeWXooYdi+A03yOelJaU4dOihwvJ33bW/eDN5nvTrMrOLzgN+l+3E8+T7BPbd99gdTQ1NuPf++zB4//1x9jlny6jg88+/wL777CsdCzu/+fPn4dZbb8PEH39EIBjEk089iUdHPyqeWXaCvEGY9cWFLHXZ0mU47fTTZN+8juywCAaUYthJUoe86OKLJauNIExGznY46+yzccLxx0uqcO/e22HatOlyXXl9mhqb8Ohjj0o2IYHLYrtME6d3mtdi/br1IqdYxXq2FUjb8r3TzrsEk3+eAQ/dCwxiEXgpM4h6EAfHZiuQMOH4a3JSn2Iix67BjRAMPYxgMJ411qezgr5lJjZUBfDzCmBTrAR5ZX1Eb62uXC8sWYbpdC5EIwLqdlA+AOy2eJov5QRVicn7TjslCDu6F8Swe/cIfl7twrIaB1z2GPxON/xOO/weO3wOO5wK4Cb79bjhdLoEdB0uP2yqFx6/H3aPT7YV1SLQGxughRoQ1cMIaxGEdA31IV2CaoFIVDLjxENst6P3wL3QpffOcvKWrtsMviS1/JeQFkTXTUgQArq+LBw29Ig2gW5FRcV1iUy0FmUFC2RVVRVZIRWELT3X4XCI5EDATQVdyza2JdDl9Z8+fbrlg/vNVOzJacC/cS+0BLrJNReSM9HIdOlcaCvo3nDjjaitqZHEgddfe02yxngzXnDhBXj/vfdF69xj0B747LPP0XfnnTH1559xwP4HYM3aNQLGBClWEyOL9fp8mD1rlrAsq9wg5QoORXfaaSdhi5QaOPRlZtS0RCoptzugfAC++PwLnHDC8QIiBCuny43TTztNjolmfaYYc7hNuYHGfvpZn3vuWQHdL778UlJXmUBAvZLHcOstt6BHz54CCpQurr7m/yQDiQB91NFHSz0FZkm99+67uO766yU9mbo1Ab+K+u+6dZJVRqZnRKMiLXTs1AmBpgB6b99b2D87mQHl5YiEw8KkWbSGHQ47LAJ6h44d8fRTT6G4qEiiwwRFfocdDzXoy6+4QkCcQ/5+/fpLhh6BjjnvPA8C/quvvirnztoUPE7a5QiMBD4GwJj2zD+e89tvv4O33npT2vfggw/Cx598gk4dO4lOzNEH254yA9OhOUqhTENdnUyXwMngGKumscYCgX/27DnNRYvYQVNL5yiIbcIRDWWic889B8OH39AW3Pxd6xJ0f/p5Brwul9QqiNGtkKipQHduzEZAJNbw/YTmy0JFthiy7BHk2CJQ6FiIhBEIhJDlNbDHdgryPBFMXdCEBbXZqEIhigoZXGTyBVOLGaBTpDN1ud0iLRCcuJ+wpqG+tgaRSEiG57SFeWwR7FIMHLBDCLFwAz5bXIjNQTucdhu8LidynAycqfDSp6vSOmaXWIhDdcDh8EBxemB3+uDLyobi9sKmOMSrGw00IBJqlPTkaFRDiPsO6ailfSykS5YapUJTsaNr/93QY6ddhZ1b7FYCjGS1CW/zvzVeK3ONpxCVzMShhxwujDfdpby8fHgys7W0WovlJjHbrYIumS7/UkGXlrHkdOCWmC6Pd0uFb9ICXZZz5EwRrDKWCrrJTJc+3baCLjOlyCYJoFLar08fSeUkMyP74c3KITs1Uw7rmSVGtkQAZbYRwY8gzWEph80Ek+7dusmwmIEwXjwOlZnBRcbEQA0X7oOBJYIywYzHwP0TqAgo9OCyVgMDUx999CGWLVsuaaoEb26PtQbKOnWS8pDUYclEebwMulHTZUEdghm3S6cB02Vfe/11SWsc/ehoYfQERn7u9/kEnLlPHiMTCwhQlDp4bla22PRp0yRQx0AbwaukuASzZs+S1FjemGS0ZKHvvP2O+DgpY5BmEdx5s/KP23rr7beRn5cn+jb3QxDlMRP4eP5kj198+YW0LVkq60oQDNm2BEZqrmx7dhi8btTLx48bjx367IBgMITddhso0grPef78XzBr9mwJfDGDjQt1b0oq1La5TbJnKX+ZmyvXiyyYrJwsmYyf19bt9qB//36S0suOlkWSKCnwM0ocf5aDhMd/6nmXYIqArluKwtDHSjdHPOGN7gTatBQJYokAK9SXWq6BXHsY3lgonlobCsE0wti+TMEuXaKorAphwi9hrNcK0WDPxr13jkJeXo7ILqtXr5GOj78ZgtqChQtFzaBMEzVMLFm6VCQfLsx8i4RCOLBzHQ7pWYnlG2z4bn0hakNx0HW7HMh1OpBF0HUSdG3Ictkl2YNOBWa2KSolBp94dhW6J1QHc55hhJqgRZpgaGFxXehRQ0C3OhxBbVBHIKzHM+piQMl2O6HbzgPhdDkTbJ+Sh9Ue8cw0CadZxYCsWhVGVDTdoQcTdP3pYi5//+x5f8Ny7Xb7b0C2JanBci8kJ0vILJemGbXkhS2BLg80tcxjS3OmtTvoUtOdOXPmirRb6n9kRTI02tEY3CO4UCMl4PzZy/c/fI8RN42Q3PwB/fvj0ccea07D/bOPpbX9MWhIjZ2VwoYc+NcrRn7aeZdiyrTp8Lo9cTBiFhpBl0P8RCUxPlppx2SpdgFcHblKEKoeRojeVj2EjnkGBvSIIdulYdIvAcxeq6Au6semkB2ffvoBevXsCS0akQ6GgSbiUzzrjAkShlT+qqmplREAOzOSFAZ4a2rqEa1ajL3s36MhouL7tfmoDdvgVBV4XA7kuBzIoq7LQFoCdN2UFhxOOB1uwO4U0PX5sqG4vBLUjVGrDTdBDwcRi9IiyEBgFI2RqOi61QENgXBU2K9mxuAv7oyi3uVweXwsfCaMV7UzG88GO9tEqqGx3eI2urj9jt7mqMgKhxw0tK2ge2OSF7fZlZAMugTbxB8/53N5TCRFNEsOye6FvzToUl6geyEDui3DCVka2TSlCga6/lMLWTrZE0cVrJXwV1vI6FhwiLr+tqYh/5HndMZ5l2HK9BnifbXZWUkrARg2u6QB06YbJ7d8P87o/IqJPDUCXywIMxIWi1i2N4JdusbQqzSCDZs1fD0ziCotF2GbCytrDfzw4wR06tiRRFpqPFjiYJxRU8NlsoSQaAEvqXpmREUiUBUV3437HGvHssSmis+W5qI+DHicTIJQBXTj8oJdpAVqvJQdmE7sYNlI1mLwZsHt9cLp9kNRHaLLa0FWQAsjpmuSbqwZ9BjraAhFURXU0RiiZzcCLWbA4SuGUrKjeH0JsCwtSe3ZwUcHS0qq8ed2SCyFAUKHGgfenOwsHHLwoW0F3Zssx4IlM1jabbLEkMxyk7y6Opmu9ToxZ5q4GLiQ6brd7mhrTJd1dZkO/KczXYIume7s2bOX/5E/+sy2My3wn2yBM+lemDETLoKuVR+XVi5miElgK15/wcq4ctpsyHdEkaeG4aCWG45AsUWwfScDfcoicCsaJs3TMGmJDldOKYK6giXVGj785F107FyCUDiEgqxCuFQmKcShl5lv9KJ76C5Q7aL5s4NauGChfF5QUITN61dg1hPDYDOBTxZloSlig5tpvy5VkiL8LoIuM9OcyHM74HLa4VSdcKhOuNwEW6+wXbfXD8XulKQLPRKUwB90TVh2SAJqUdQGaR+jgyGeKKGbUdicudByesN0+gGy2YQEo9DupiqSBafa7cJ+nXRRuOjKsAvwFubn4rhjjmyTT7e8vHxEMtNNsYoJw00C4V+9Jpt1OBzNvt3kWgz/UdC1Zv9NrqOb6l74q4Hu8hXL8eknn+DSSy9LizXRXUCXw7Zme9FKRj3aqhCWLjgwuEa5gVppTk4u9tgjfcM/kzDGjn1TrFjUbZn8MP7bb3H2WWf9LiZL0KCVbN9992vOPkv3fJLXYx0HscqdeKIUhk9dGEhkph2tbVyo01Inbst8eW+OfRM77bxTs2a/LceZ7nfOvOgKTJ0+Cy53vJBPnHjGQZdSgoNe3UR1LWahZatAsYM2sQgMLYSoHkFZgY6dO0dQnBvCpsoYPp8Rwqo6NwoLS1AT1LFwcwQfffIeOnfpgMq6SnQs7AiPwyvbpRa+aMFCLF2yFL132B7ffP21xD0Yp9hp551RXFIMxBSsW7UUEx86Ek5E8dF8NwJ6PFjmcTuas9Ho0/U7Hcj10EIWZ7oepxsecTB4oHq9UFQCOxkwcVdHNBxGLBpGJKIhRJ+uHkVdKIzqUFQYb0hKU+qAw4egrxei7mzY2BuJ9EJmbpday5JQIh0I3+R5EYjjjLi0KB8Xn3sS8nLTHxGWl5ff3JJFrDWgtaQG1mBI1XiTma4lLyRmC/5VXV0rkPaHMd0/CnQJONSG6G/ljU7QYMCHAMLpXti3Ewhp8ud6/Jzl/Fg1iYEoBq+okxK0OIRnj8+AA4MyMkvDv/6Fl15+WYb2/D5LI1qFXKix0owdDAQEWK695lo0NDaIG4IBLRYw6dyls/xguB9mxHE/DD5xewzsSRnK+no0NTaKBY1BsuOOPU6+w2w4rkc3BI+HgTv+2ELBoLzH42BQkHa0a669Bl9+8aU4Amgx47Y5/GcWGxeev7WwPXg8TETgkJLAyEAYtT8GHBnUo+uCbUEjO4+bQS9r4fCdx8ZgGT9n4I1WOKuADwNybBsWVGeyBY+PC4N9HP5TIuGQkMFIBvF4LvTv8jlBVpItHA5s3LBRssouuvgi8d7y3Lk/XmtrLrxhxxwjlkHa+hgkZYbcTz/9JEE+7o/bs6QGq0Yv98/tUybhsbK9ODEoZ4vgUlVdLTNY9OzVU+rTMtApv6fqajlHHgO/x2vHYA2Pm+1cVtYZqmqX7fK3WJCfDzuDZUnLWRdfhSnTZ8JFn24CdBk0UyRJghJDPHWM9XO9NhNFLhMFDg0OIyRBpnyfhj6dwijLDwKKgZmLDIyfq8FwFCAvLxuV9REsrNbw/ntvS0aiNVOD1KSlpGCamPLTZKxds1ayFtkWP09hoLNY7gcGcTUtCrti4Is7hyLXoeO92TY0aqpMO+V1u+BzMUGCbNchoJvlVOF2xoNpHrcXPgFdl7gYGFSjY0J1KMJ2zXBYircHIyzSo4m8QNdCtVjHyHSjMKNRQHWiwd0FmisvHkjjKEB1wi4zUygJAI7X1aUTg7V0GXhkwkRpcT5GXMWpp9IvYj5gwABmUyXXWmjWbJO03F+x3YSW28x6rSAaH2kdSw6kWXV1rVmCk0s8WjNItLu80BroWnV0LU23LfICgYIJEfwhcVoVAhTnydq+9/aSQUXjPIGKN8ELL7woPlcWvi4sLJAsL0a3GZRiIXCC60MP/0sKjzP6TSsSfZ+0KJ144glSAJyeU1q7OIMBFyYSzJ4zBw319bh95O2YN2ee3OQsEk6fKm9szjXG6PC999wjwEk/LK1njLgz04rZZbRLsfNYtWo1Xn11jHiNeVNfcuklAiADKypw1113S6FxRuUJXMxmY91aWq/ojKA3lSAwbtw3sl/OcMuI//AbhsvQ7L777hXPL28sAir9vV26dJZZIbj/Ky6/Ah9+9KHYtdjZ0JHw0EP/RENjI3p07yEJBXQ90DFy4UUXoramVry81NborKiqrBJvMj3DZ55xpgRk+EcWzXnW6AC56MILpYNh9h3Tb5mswag503/pK6aNjt9hdhq9yuefdz6aAk3Nc8TRWsZ2YfF6q87F8ccfJzNm8JyZlcdOiJ5pTqF0ztnnoLqmWhJmyOZYMJ7gyLbi74av2QnzN8JtE7j5OUGYgH0EPd+9emLJkqWyjZtG3CQZjswsZC1ier/pdaYlcerPUyQb8qSTTpb2ZQdGFp6TMnvBWZfEQddNPTxRxlGJ2WTIzz+CC2HXHjOR7zBR4okiGyx2HoJH1dCrVEfnwnq4HCE0Bu34YZaOGasBX26xJFxUN+lYVBPF62Newu677QZdZqX49xKfAieGr7/6BpsrN+Okk0/C4488ioiuoWuXrtht4ECZ0SM3Nxuf33EUilwhfDjbQG3EIcVtfKyxwECaJ67r+lTKDWS6DpEfCMwep1cCYA7WYlCdUtxcofgqtRfD0CMRRLR4Nl2Ys0aEI6gORERiIPOVVGSbilpnB0ScBXFtm23CWhFqIpnEqluRVOjc8vQWF+bhtuvPBx/TXSoqKgR0kyWGViQFAdlUhpuckfZfBbp2u12dM2fOsnQb6tprr8Onn34iNzuDSwSzQw89BJ988qlkTzGSTQDlvGOcnoYeVM4mQCZFwOJNSosXU0mpbTFDidviTUOAGT9+nIASrVBMJ6UFqt8u/ZqnpyFwDB48BHl5ubIdZsaRFdEKRl8qOwVasQhU555zLjZu3oi62nq88UY86+q+++6XYTBBjjc9mSHBlIW733rzTdx2+0i89/67OOP0M2QuL05EyZuciRKsKUHfLKPO3C9BhOdH0CdgsjPhjc9i6UwgUR2qAC0ZKhM4COSFRUUC8Mx4I5DTV0uvMDP0CEz0s7JtCIKvjBkjNzElDCaOEKhY7J1p0+zseB5WR8Ah/vDh1+OySy+XojT0C/MasL3pI2ZUne0plbZgk2Ni/QRa3ziSIEulvY7MkttlB8pOkGnGp516qjBsJpbQx8rjJ6snQ+Px8rjJ4rnQYseEDXqxOfrhH8GaoM0OjzN2sDO78sorZL41dqZffvWVzCF3/nnniU+ZIE62zWmTyIaPPPIomZXjwQcfwJVXXi2zanCERObNjumuu+/CbbfeJm3BRIzUYN55V1yHiVOmyvnGmW6i0A0j8iyxyBq3sRj8agylnigKVQ2qGYHLEUG3Ih1d8xvhdjXAMIENlQq+nhHBhoBfmDhdAtVNGpY0KLj/3ruwe0WFSAqFxUWJMpLxO4sk5YP3PpDpkXr06IkxL78soyyOzgb0H4BFSxajc1lHfHnviejgCOCzX0JYUwcBXL/PH2e7bif8HhW+RC0Gv9sFj4Auq4654XLGa+tyNgqyXjJ+qgS0i0miBDXdcAhNYU4lRJZL61gMTZqWqOerokYpRtBB4Iyn+7JID/8EXJtrEZPlxnVqSg+mEUNJSQHuHHFxW0H31uRKYinPLdcCme5/L+gmZv+V6mKso5tIjmgT6E74bgKeePwJ8XXyJuXNQU2U8kG3rl0FnAgQBCcWY+FU6kwiYLYXgebV116TLDXeQD98/4N4dVkjYEBiyu1vv50g07rc/8D9eObpZ2SuMfpXOacah2oEE4IgGSxvbIIzbzKf1yt1EQgalBdYUOfxx55Ax04d8cGHH+CG4Tc0Z101cohbV4tPP/lUiuiMHDUSxw47Fk88/jjeefddYecEEmptc+fMlWmGHnv8cdkHh+5cmMpMVk/mTtBiZ8DjoozAojnbbdcL3bt3w5VXXiXHTSClhMDzvf/e+3H1NVdLYGXEiJvFs8oEDzJesk8CCZk0OwW2LduHdiwCNhd2YBxys6Mgc6UPmENuAiA7tvvvu1+sW2xnbpdtut9++0pHxI6N140gysLnw447TiLut952m6RZcwJJjibYgVI24PmxPfj62Wefk3RWgjHlC3pvyWaPPOooKZSzbt16nHTSiQKkPA4yVwL1TTeNkPNgh0Sg4u+BWW6sX8FEGCbOMIV5/Lhxoq3z+PhdjqS4Dr9LlksfNa8LXRycc6+goBATJ03CdddeK785djwtLVfdfC++m/gjYlFNGCddBHHgtUmUn9fHo9hQ5Iqi1GXAgzBcioYuhVF0LW5AlqsOpqEhElWxZCUwfp4BXcmFxxsvFUlNd16NiWeeGo2hBx+Cxob6eNAuUXk2UQERy5cuE42cv4Py8oFYvmwpwpGI+Jw3bapE165lePHq/dHJHsTElWHMWRuG2+FAXnaO/PY8BF03rWNxmcHjsCMrUY3M6XAI8Hq8frh9PvHq0l1AWxzP26RdjNMERSJoDMYLmtdFjGaJgYyYzLjKyEOjkidygsQX2UZ0fHAyTqkzbMJkpE+0XUoLkFFRh9Ii3Hf71Sgp+rcktjUiV1FR0SLoMqCWLC+kPk/NTrNSgf+S8kJ7gDyj3a8AACAASURBVO6tt90qs+pSI+Vog/pbSWmpWIao9b08ZoywEhZ+YcWw9WvXIScvR8z4BN0P3n8fvXfYAT9PnSqvyU64PpkgFxZlueqqKzFs2LESaOAQ1pqllj8AMkoyWy5kiAQfapNML+7evQfmz52L8oEVMkV8JBySObd4ozJVlsDI6X84XxeZNRMbOF06GTMBjwkFDG4dcvDBwr4oD5AZcx0CGgHDSqUly9tvv/0lE63Pjn0wcGAFrrvuejkPZoYRYLg/piOT0ZIdsmoaOyXWSyBIcLbgh/75kAATteFjhg2TiSS5PwIadWoyas6gy4I21IirqqvQq2cvkWdYZOiKyy8X6YDHZaUof/zRxxg8ZLBkprF9u3TtgjWr10iiBDtJjlA4OeWsOXNw+GGHybbYSZL1s17DTjvtjB9//AEXXHAhJk2aKG3MTuzbCROEKTPNOl5drkzkFXZALBa09977yDTs1HPJ/gms7EB43pQUWJyI0g7X5wiA89sx/Zi1GKirM7DGEcgZp5+Oxx9/QoJs3C7X46iCncL8X+aLDML1eP3Yjux833n7bcycNavF+3zkQ8/jx5+moKmhGqFgoxSbEY9uovgNExDyXUBHVxS5qgaHTUNZno4eJY3I9VUDsSB03Y6wpmL6Qht+XqHA4cqRkRpH4TUhHXNqbDjz0nux936HIS+blcEgiQ1M83WpJuxKFNl+r8yhpoUjyM7OQm1djfBuMlUtYqCxqQlPX7oXyhxBLNysY8KiJgS1GMoKs2RCUxbs8SacDNluJ3xOVRgwf2ucTcLJZAnVBbfHL5XGWFdXkj6YQRvTZKYLTt0TpmUsGEZtOIrqcBQ1wShMXRfr2oawC9XIhSJarsyrIUyXzy0dJkbvbmIqJc58HNUNlJYUbgvo3pZsEbOebyvospi5lZVmGAY1Xpkr7T+q6bYH6NIzykIt1AWpz9H0TU2UbI/Mi1F4Zj5N/uknCWoEQyFhKB1KS3HhRRcJ0yPTYRCMYEHAO+zww6Q2ARfezGS3vDFZdIXFonljkpFyGTJ4MDqVlaFnz16STsr12XsTkAnYBAIeC4e/HF5zP9QGqcMy9XfQHruLbMBjYNEXzudGeYPf4cJhNve/91574+BDDhZwIHhwHjQGyax6vjwnBqW4fWsYTfbPTuH5F55HVIvivPPPE1bKhfUSCKw9evbAcccfLzVxuV0CDlkqf8R0BLB9yXKpTQ4eMkRKLlI2efGll+TcqGkS/CmvMPuOc9INHXqonA87Hwbf2P7cb3V1FZ566mlh/wT0Xfr2FRAOBAO4+KKLMGNGvNQmg3ZkiWSw1L+5EIj33HMQ3nrrbek0WG9ht0RJRrYJMw6pBXMmYBr82RbsKLh9slSm+1KOkYlDly+XDpltx9Tn5ctXSBCJoxZ2nPw+OxheSzJovk/wZxCVgM82ZX0IstQ3Xn8dl19xpaTkUoYgc+/Zqxc2rF/frPunIu/Dz7+LqTPnoL62CtWVGxFuqpdVqFcyKp/ttKODx0SRU5d03MJsHb1LQyjOrobNVi/1YqOaisawHZPmKliw0SNFxiXV1zRREzIxs9qGTvs9AU/JXojpQQEpv4cBYoCE2KlEkJ/tQY4fcDkMmUstx+dAUR6DYBo8Dh11VSsw/r5j0dvbiJU1wKSlTZi7LoKSfBe6leTL3GjUdpkgke1WkUXg9XgkvZnT+DDF2ZuVDZvihMqkCadbSItqiwrb5fx0oUgI4TCLmWtoiERRE4phQ1MYhhYBky3WBRRUmpyBwh0/P5lhKNFBSc0KzhVn1SJOVGkzFZSWFuGeWy9HSVH+1ghu8+cVFRUW6AqztdlszYVuWmK6W7KPcQ41Ml2mAbtcLnkk8P4tQDftFv2DVqTGSxAlUGaW/40WWLlyhQQp2dHTuTLmlVcklTvd5dmxX2Lm3EWor69FddVGNNRWQYsEZVtexYZSryJabpbC6mFR9CyNoGNuHZxqNWJmBEHNB90oQChiw6S5jVi6UYHX75Xdc3YIMt0ZVXZ0O+BRdN9pEOrqgWDEGffoygzurF3A2YalIm3zLLoqXTtOOyQz2RaDEdqIfsuHYUfnaizZCKyt1zF+URNqI0BF9xwU5nBmZZdMTul3UVpwIdfrkXoLHfoMQJcB+yOrqCP0QCMql85HcO0SOGLx+daiLLoeCsuMEdR1JUGCmWmRGNY2xG1xPpcL6wN2rNd8icy9eEadVeidkgOdDKKZi4UsXpeBTzqWFuOBkdegpLhN8kIz6CZZx5q13NZkhVS7WLK8kAHddO+KNqw3f958lJSWiPUqs/zvtACZNaWR/rv2bx4VpXv2L777LX5ZuDJRfL8WTU11aGpqgB5shDcaQAdvFHkODTkODT1Lo+ha2ACfsxq2WCOqg3nYUNMb7qxeAnDBSBMWrFiNFevWIRKNwqnaYSoxfLXMQOf9nkRxj31hxnQ0hThDBI8wXifXNKmLEoFpUKMvmLPyMjpF3ZXlHVUYkWoMrjwGvWOLMH8tUB8ysKQqgh9WRtC50I0+ZYXix6VXl5axbJ8TuX4/+h12GnY59GTYnS4JdnG/TL6o/mUWKmeMQyxCny6ZbgihUBx0mSAR1HVUhXSsrQtBj2rI8XiwOWTHskYXjMQURjK9kRR7j7Nd1RHXwMXXnEgFJjB37FCEh+4ajtLi9O/LZKabDLqpjLYtmm4GdNO9KzLrZVrgD2yBl9+bgGWrNojkQ7krFAqgiXVmazfDHVyHfCUIr6KjSwHtYY3I89UCZhO0aAwzV/eCXS9Ebk4O8vIKkFdQAIc/H5tqarBg4Vw4outgGpV48Dsbug5+Bj132he1AQOBYBx049InSyJCUmhph40nzjIuwZpjtK0ZiJkORCO1OLD2OOxkm4fZq21YX8MMshjmrgtjYzCGAb0KpcaBh4E0hx0ep4LtK/bHEVeOgkodw2LSiToSrL2wccpXqFswFYYWlaI9tIzROsbZIsK6hrqIiVW1AYQiYeT7vKgO27Gw3g4tRrkiPkey2OkkK41yDD3Q8QpjpgTZ7FJjokOHIoy+5ybRdtNdysvLb092LFhabgZ0023BraxHiw81T8oD27pQW6Su+mfPWEvtkIFD6qnJSzAYwJdffiXZcHEr1l9rYYlK1krdfff054TjuTLYx0Bhas1blpNkxTC6LWj/4kJnAzVwrstAHL3BvM7UhzlTxhtvjMUuu/SVCnL/qeWld7/FqnVVEoU39KjMYBFsqkNww1LY65fCE21ArtuQBIiSvFpE9Gx4sjgdeQyTZ2xEY30jCnN8KMjPRXFBEXxFZTBVP8LBBuQ4GrBq0wJc/+oidDrgaXTecYhMy97QmJiRgpF+MQLb4HLZEY4kJsaUIufxqr1xncKOaKQOgzadgL28c7B4g4KlmyKobtRR02hgZXUUnTtlobgwXzLRmAnGOrwnX3sfdhl8uFjCLJuXiK6x+ESYoQ1rsOLzl2AwQULTRQfnLCQsctMQjiBoAKtrmlAfCCPf70UgqmBelQ1BkzNeSJHfRBaaIv7w5vnl5JhZ/EZFFCY6lBbj0ftuQoeS9OfOy4BumncEg1bs5XjxGADi74nBNIIO3yMoMgBC/Y3P6TzgHwNR1GInTZwIB2c09XhkO9b8WvRcWtvmZ4x+cxtWVha3cdlll6Nv352lohWTL+hiSJUZ+D73zwCLtXA/dFcwC46ZbzxOvscMLS7cDi1o3Aczo8hq+FncoWGT4A/9pbSO8ZhokeG5ccobWqM+/vgTCXhxG1x4Tvw+XQL09PLc+GiBNj2y3FdqER0mIVAv43Fy/bglJyZtxf2yfbjwNYNP/IxBNS4MavEa8Jrw/bq6eqklzGOl84JBNp47O6xAU5MY3hm8S50kkj5rBq54rRgEsxbO8nH5ZZehY6cyrF27RrbJ2sn/OO88sXjNmz8PV11xFbw+r3iMGdhjthrtXrS1Wa4Pq314HDwPHl9dbR3yC/LluHkteK5sv/aaXeLl977FynWVcDmpR9pFWw1Ub0Rg9RzEapbDFQ2grFDHdh3rUVXPKX12QFmPfsgv6QDoDVi5eCYWzJ0ts/rmZ/vhycrDhiYTJXkF2Gv/vZHXuQR3PzMWkwKnouNOh6NzHouW89oxqZhT3dgQicag2k00BjkTYxy6onoMQQ1QFRNGTJHgYN9Vp2I/71SsqbZjTW0Ua6sj2FynY0NdFFk5bnTuVCRJHk4b4C8sxSX3PI+iLt2lpi3rLPC3nZVTIICoxEwEa2qw4atXEK6tgk6vrh4v5RjkzMCajiYtivUNYVTWNSLPyzneHJhXZaBOT8znlqgLzIAjr0mcpSemaJfJPRVETQMdO5Ti8QdvFetYuksGdNNsqTfHjhWbzrr16yWYxRuORaxZKJz2KNqzON0OWSnTb3kDEQTpdKBBnsZ+DtHoiWV+Py1FZE1kRvSyZmVnib3quWefE2CllYj1c2k5oleU0Xa+x2w1JgsMHz5cXBBcaCPiDU7AuuHGG8R7y+WOO+/AB+9/KDMd0EtLzy9BmK6D+PQrQTz91NNyLB9+9BEqyssFdJjZxnqzq1atlHnDnnrySYmeb9y0SY6DViUeG58T/AhSPAba0ViT9+FHHhZP5sxZM6Xm7XXXXoe+u/SVouRsFyZE0KPJhezyNmZVud0CaPTrklXSFsVjpp7JRAeCJBMA2AEQuOnlZYfGNuf5MJuPtjN2FEydpRWOrgEeEwuqc58P/fOfkgV2+WWXi3MkeWG7cnoddhDMzGNHwpRjzj9H9wTPkdeJnRGvH4+fXmCyW9r22KHwmvCP7UJ7HJMj2OZc2MZ8zrRiHgvPlc4JtiOdC8yUa2hoRGlpiZyj1ZGl+fNscbVX3p+AVesrJQ2YgSAzHETT+qUIrp4Ns2EDvKqGHToGkJMVwcI1hSj0FqKouBj5xR3hzyuBJysLoZp1mDZ5PBYsXCAsMGzPxr4D+mKfgw5Bvt+JCdMm48EZe6Nr38NQmkOtl4G0eICMoOtQo8jJimJTnRO2mIIcHzPeYmgIO5GfFYbPY8OC5QZyZ56FPezfY3W1iqqmGGqaolhdFcaqzTpidgXduxaJi0GNGei602648M7H5Phkqnc9IqDIjLQYCbQRQ+PG9aic8CbCTPk2WGksIh1bgHOkMVkiamJDYwQbauuQRZJkUzGvykSl7pDC6+JnVljSkZXGKJnYJABJScFKFWZ94E6dSvHEQyMzoJuaBtwelrG77rxTEgguvfQSjH70URw45ECZH+zee++TWRyuuupqAQdmE/GmYooqM7U42eOLL76E++6/Hw/cf7+kqb777nuS1kqbEW842rAIHhMnTsJPP03EgQceJJYiAiCBVGYE3qWvpA17vB6xddFfSqAjO6QXl0yNtiuH04GPPvxIGDPtZgR2rkMv6c03j8AVV16Bm0fcjBtvvAHvvPOuADftbF6vB6+8MgY33nCjTFLJc+E2CAzsVCzvKZ8T/J548gn866GH8Mgj8ZRWdkgEGgIh2SdnDKYnlncDs8g4NZBlcWPHZBXsYfGYCy++CCuWL5fzk7oIsRgeHT1aUotnzJiO8vIKAVna2giwBFUu9AaHwmGMfeMNnHba6TITBDudl158UdqPhcnplf1p8mSZSJLp0PwOkx/I0K2FNyPbiRa099//QMCU58vOj4/sNGkRsxaCMG157HAIpLw2nGHglTGvYNAeeyAvL1+scry2PG6eE8+FnlsCOjMHKUeQ9dJTPGrkKEmKufueu6VDYMdjFdX5PaA75qMJWL2+UmrP0qMbqdmMpjVzEdm0CEokiFyfhh3LGtAUCmHmIh96leSLyd/HUom+HOR16I7sDl1g04P4ZfoP+PDr8VhV2YDdduyOQTv2Rt+OORi/dDWerjoHOT2OQd+uIfg5n5nbQNTgbMMsDkMXAcsjxhAIReFSmWxgQyBMS5kNmu5ATaOOnFn/wCDlG6yudKKy0UBTJCagu6JSQ33QROdO+TIrtGozUdJtR5x78wMo696zuSB6nFuTaCuIhMKoWjwfjdM+hRnhCEKPJ0hQVohEEIpEETKByiYN66trpWSjDQ4sqDGxIWTNJRf35LKTtbsIukp8Kp9EBTKpF2wY6FzWAU88PEpkhnSXDNNNs6WYhUWWxBuHRWL23GtPVFdV48677pQc+CuuuFxuZvoqmfxAtkhmygkO6aPlrAbMMlq9Zo14eclwuZBZkSkxrZaeWs6SMGvmTAHcUXfcIesQGAkeXIfeXd7MvHH5msyJzIiFcjgU4tCdLJM/CKba0ltKUOH0OASKMa+OET8sGeYtN98iU8owcYKSweLF8bx/fv+bcd/g1TGvClAx4ePEk06SzK7jjjsW+Xn5+P7HHzHt55/l2FjIhLM+0KvMxA6yOM4bNuqOUcL8mQRCbZs/Wk7f07FDR+mYKEdQQ6VmumTxEtx55x2S7su0ZabwcuEsFNw3OwYmQZDx8pyZTcZaDUzIIKgTND/59FOpK3Hj8OHSztR2menFNmb70QM7duwbAuLJC9ufIMdj4XP6qjlND9uNbcWRBtODyaQ5TOV1vfqqq8XPzMQHHgOZNbP4amprZB0eH5Nk6P9lqjCZMac4opTAjDkya8oi/A4zEd//4AMBah4HvbuUJ37v8sqH1HQ3i2fVCAYRWr9YQBeBSkkcKMjWsH1pPWobQhg33UTP4lx0KskT76tLdaK4qATZJT3gLugAM2pi7bo1mDBxIlYuW4qKUh/269cZT0/dgPlld6Br/+PRIbteivAEQ6rYwVQ7WaGJiKYiBgVZbl20UHZQ8aQ2FZqhCCBmzboQe9o+wsY6NzbWRdEYimFTvYblVRo21OkoKcpFQV4u3HYbbG4/hpxyEQ4/8QzYmeJsRMUZQVYqBYGWLYaxeiGCi6fKexxxUmLgnG0cwYW0GAK6idqQhnXVdQLKTIRYVgusbrTLtEbsKOJuBRvsTgbS4lq1VYBKipgbBsrKOuKpR+5oD9C1ipVv1TpmBdz+9pYxa94rgi4N98zLJ9jxZv/662+EHXIabqaPnnPuORj9yGipxcCb6Pnnn8MF518gTJkM8oUXnsfBBx8ibIegzOE0mR9vRN7ABCoWX2G6MBemjPJmzcry45dfFgiL43fIbsmWmJzBifZYhKSmpg7ffTdBjPoEUKa9EkQJ8tRnyawOOvAgfPTxRwIk1IDJZo89dhjGjHkV5513Pj7//DPpAFhfgsNediZMcWWaLIfWBBxO5cOsqVNOPhn7H7C/ZI5xWE2AYaYaOw7Wq6irq5VEA+qc/IxD/aLCQtkubxB+t1vXbnK8Xbt2kfNjERh2UFwI4pRuKLOQcXI9yjdM9eQ8dNSWCVY8P3YQrGLG42eiAeWQ3JxsKR5E4HzwgQflvMOhsIxC2DGy/Tg64XWjbMI2mjx5CiZO+lHqKbAT5Cjk2OOOlemF2Ga8iZkWzc6VHR/1xKGHDcWaVWuwubJSmC2DeGTk3A8ZMxn2vvvsg+WJqeaZBchjfv6553Hd9dfJaIf1M5iNxsw8ZuT93uWl98eJvECvgFa1EY2rZ0OrWg67qcEOA6U5YXTJr4MW1fHlNANMQu1anIOCXC8cNgVu1YHsrFx4CzogYHpRWdeAsiI/ps9bhJoVC1CYpeLVeU0oPOgpFPc5EabWiJDmjTNEhZF+g3gI1WHAzjq3sZiUXRRXg8kpY1hYnbYyEzusvxwHOt7G5gY31teZCIRjqG2MYmW1hpVVEeRm+yQBgYVudD2Kjn0HYciwU9GvYnf4s7Mklsb2Xr10EcKb1kJZ+wtUPSBOBJlGndYxuhdCEbGNNWo6GsIGNtQ2SEYcQXdVvQ0rGhQYCks60l0Rn2lDCt8kKr7H4w3xEo+UNso6luKp0XeJXzfdJYXpSrWxhAe3VcBtadqevz3o8obmzcTsIw5fCbzxAFNUcuHJiHjTnHnGGXjzrbcECJl1xQwxAgdvPOplrBz2zTfjMHbs6zLTLkGDNyCH5mSSBAJqRgQ/S/ckUyawMBPt2Week5RYyhyDBsXZENNUX3n5ZcnGsqpREaSfeeZZAWAyUab58viYMUUmRa2Zk2ISlAk0ZJ0MzvXpsyM2bFgvAMcqYzweAsG9992LwfsPlhKE/C6z8zhjMUF8x512FEsPgZQ59qyORRChpkpAIsOjDk52y5q6V1/9f5K1xYVyBPfB4BErm3366acygSUL3nBhthZBiFops6/uufdeYaDcN90DBH5mkQ3ac08pbPL2O2+jS5eu/8/eW4BbVW7f/2N3nuAABw4tKl5b7MDu7ha7C712X7tA8JqICohYiC22YAMCKqGAdDendtfv+cx1Npe/f72Cit77vXs9DyLn7L3iXWuNd75zjjGmpRMYD86JoiSRPq5vZ5x5ltlwsgIgZ0y0yX0kVcAYsZoBZElTNK9qbkVF/j1m7Bhtv932q9zKevXqqW+++daiYyYBFGTcYyJxUkLkZPEXwJuX7b1339XAZ56xNAMTGNdMgYbjMhYcl0mN84UNwX35vVv/oR9q+pxF8iRjii2cosT8SSok6uVxZS3Sra5IqnV5g7yujCbMTOurSXG1KAtpveoytayKKpfNy+dxqayipZZngkrGGtShVWu5QiE1axbW+p3b6esFSQ3+fiu12fwo+QpJ1Tc4lCyPJ6CWLZyOFSuWp5SIZ8zvgYIe7TAx0bGWQQUA2qOOcy/TdvEBSudDakzklchJsXhOc1emNWNpUoFQ0LiwATwjoG55vGq9YVd12GRr1bTvoHAwqMYVi5VdvlDVuXpFvJLPHzJwLORomplSJplqqmWkHcexbEHzVzRq4bKlBrBz6j2a3ehT3jFfMFqY2TwSnVNYayqgGZCbzWNe7dq21hMP3a02NSXQdWezWRpUuqPRqPuPyOn+3hfgv/n7TArkGgFnHMRK23/HCPR78X1Nmz5T+dqFis2fpGztQnlyabmUlbuQU1V5Qi1DDfK5cip4ovpmhkuz5tcqGY+pedSrNlXl5nmQ8/jUkPGY4UwNE/N2u2iDLpuoZsMNJXdGNz9Xq8by3Y2TG3DntbTO6Q7RosoBr6XLM0ol4/IH6PrgVyDktePX1Wet/1oiV6mWM2/TRoseU9YVtCgYDVuCSLQ+q9nL05ZGaNGiSgGfz9qwZ3NOqiLSvEZlVS3UorJMgVSDWgak1s1bqKyyufIuvzx0gihkzaw82yQFNh+GdM5SDIsbUpq5YIH1cZvf6NWcmF85TG+MZ+z8jWE6xjdNHDIn7ZDPGy2xQ4c2evLRe9WmZs37CJYi3f+O9+cvPUsifHLSLHmLht5/6QmVDr5GI/DYoLc0eeJ4ZZZOU2bpDBVScbkLGfNNUCGnimhCVaEGhfzl6thha3XYYHNlCx6N/36yPh05RpN+mCGfp6BWzWj3U1BFOKhWzVtooy220habbqT2G3SyotnSQCe5W26uVNKlusa4ohUt1Bh3Wp0XCgGtbCBdkJfLE1QsmVQ8hcG5S/Vxj2IplxLZgFzf3qjqqQ8qr6AyeRlXOJPNa3FjRvOWZ1Tw+qyjcAAvXa9DKfS7pYBHlnJoXhZSq8oKtW3dWmUV1fIEoybpJStARJ2Br2stiJJGHUulskrmcqpNFjR57lzV1jdqQcyvOXG8hxFEOLaObF7YDFDurIOyM5GYNDuXU4f2bfV03/tLoLsu2Atr9JSXPlQagf+gEXjoiec18evPlV8+S7nGZSrkUtZRASYD/NayUErNo3H5gm3VsUU7tWndVuVV1WpW3UqZXEFTZ87RsI8/05ejvzEPg6pyvzrXVKljq2bq2Cqi3XfbQkmXtKzVfvKWtVKb1jVKpTJWb9h9t27mjFZT09psESPlEfsdhVRfIKgkJuJpGACSNxDUW0/eqikv3i6PJ2J8Xrr0pjLSslhG81amVXB7zaSJHmUhn8/8ckl9UFirigbVunkztWrWTBWVzaxRpccflscXaALLvAqZjDKpmBXtMinsKjPGYmjIFDR1/kLNWbRU82I+LYj77TvG+GhyFKN9PUVqkwAbe8Hxk6CLBIW0/o/3VJs2pUi3lF74D3r5S6fy14zAAw88rPGffyh3bJmy6bi10ynk+cPSOKNoIK2qspTq4+XatG1ztW5WpfKKSkXLylXWrIXKm9fI5fNrypSJGvLWcP0wbbblgqvCXm29frm6btRS70/PatuTb9Tftuoqb7Be6VhK2URGHdquZ/amsAXKI+WKNzZqZW2d9tt3PwWDAcXTCdUn6kw9Bv/2q7cGaf6HTymXSmvOnHlqTGSUyrrMfnH+ioxycqtFy2bGOQ7SjRfA9bpUEfKruiKq5jjQlVUoEgkrAOUtWiZ3ICSPm8jVZcY2uVRc6UTcuknQkDKZzJpIYvbSlRo3fZ5mN7q1MhOwvDNWkYS61MwIl51uG3AWHJaEte7JFdSubY2e7lsCXdefEenCv8RfFSbBn7VRbMESkiLXXyG/RTkG7ax791OtDREbooHNNt9c3ZrEDr82FlDH4PTCe11dPfdr3/urfv/tN99qzJivdfY55/ymU4Cz3OuBXrr+2ut+ttnlb9pp05dgThTtJH9uP/fedpsmfP6+3BmW1hkr+mIIk8sjCc4o4E2pRUVeS1a6tF6LSnWobqbK8qjRxcJ+n8KRCkVbtlBD2qXpsxaY4UxtY6MW1KXUujyirbfZRIvdZZoRb685rVsr2e4JBT1Bhb0RBTwhBb0B+VwBefJu+3l5CMpXWEF3SC2Xu9ViYr0S+YLabNRFkxdPUVt/rSpbr6+5Uyfqo9cw/Z9u9pELV2aUztM5uNKe+xCUtqaW7JWhgFpVljvOY2VRRSMRBSNRBcIV8gaicvmDlirAwjGdjCkdj5mYghQDVo+xdFaL6hMaMXGGpq10KVHwW8NJt9uJdE2F5i40CSUcRgPFP/NgKMDTbaP+fR9QmzaOReuabKWc7pqMUpP8D3YBlXO4rTQoPPuss8ywm+o+uU66RKBMokINA6BFi5bGCoBRQEWbG0WlfcH8+XYz0jH9dwAAIABJREFUIegjaOBnfG72rFnaqmtX+9yyZUutCg/NCjI+DxvLNqTAvXr2tJ/hpwpNhgaPULJgH3Dctm3bOWbb7dtZZ4OWLatNvguHtX37dkrSJ2r5cuvw8PXXY0zWuvEmm9h34PlyfOS2mEejWiMygg7GuULfuv222+zYcGBRjiGW4LxgEnCejAf7KPJSGS826HBTJk/WrbfdZhQtKvR8ju4I0LDg0nIOgDE/R5yBlSG/51yIkPg3KjV+xziTb4ZhAHk9WhY1BgjnunpzTK4bcOK84NAW5citqluZjLdNmxrrelHcYCFwL7k+WCuwPe699167T7BR4AXTBZj9QXdiMuJ8YDDwGahqixYuNFk1DAbEFvzhs3aubrcxSrh3jAnX67Q7cpaoHB++MNfB7zh3njvGhHOC8jZl6hRjYzARP/fc8z/7FN9z3eWa8OVwy2lSKKLwg/9CJoP5S0LKJ1VT5VJdwqVC2q2N27dUs7KQ5Ujp7VgeCqhlqxaatSKrRUvr1LVzB/kqKtViw80VdHnUZv3OynuzeuGLOn0XbaFFNbfb8t26NgiJrxT1lyuXTytVSDnAhdeCz6WuX8Z19GPL5CuLyh0p18T9t9FWm1Vog412kicU0fjhQzRwwLOavyKmxXU5JTMFVVSVKRwMKwjgBv3WL61ZJKgW0ZDKw0FVlEXsWaZ9jydcLn+43EkzoDjLZJTPJJROxpWON1qHYOweYynasmf0zrezNHFxUoLahpUjBjdN6YUCVgxuUgw+SxAXck6iAXVauw6tNaBvH7UtgW7sD08vICaAzwnNp8dlPfTUU08ZpQqiNz+ndQwcXF7qY44+RkuWLjZlGVEdxjAABQoxuJ28xMhH4fFCW4IqBBeW/UEhQwUFKA18ZqAOPuhgkw4DitCroF5BZcKE4+n+/U2airgApRa0qCFDXjKO63XXXW/7fPTRR9S7dx+jT8EL5RxnzJiuyZOnGIAQqQLICCkAGKhuAAONG+kj9kTfvmaszvUCNoCsRQAF6ckn+9kxkC8DIJwL/Nl777vfjMQBGjaoYAga4A3ncznTrUOD45wQTqCugxWBXBhqHAo8xnHYsLe19z77mIIO0N1ooy6mqKMFESDHWKJyY4y333476xYwdtxYA1yEEPyNqKJIf8PkHEpc794PGNWLSYprBtigwGFew2RzxplnWsNJQP3www7XTTffZJ+Fegb4cr8ZC1Y6TLoIZ1h40gMMZRmtimbNnGkgg3gCah4KxJtvusmJsFIpDX15qAknhr09zFSG0MQYJ4D5zLPOtC4lHBNeMMfjnjDG9lwMHGjKOTwLeFY495/b7r7yfE0Y+YUt4QFdolzGNZ6Er9qoVDqm6gqPKsJezV+WV6vKMlVXhBXwuhSNBBXxeRT0u5R2hbWsNqFOLcLyBMoVqW6jsDurzbbYUEm3X2MbarRJt92Viy5SOptS3ltQppBWtpDS4hWL1ZBpkCsgJbNxZV1ZxZVS6+/r1G3IYjUuWqxUJqMJO2ys7TbM62+dusjXrFpTxn+pZ198W/OX1GtRfVaxVEHlFRFr38OkQPseotzmkZABb3k0pEgoqDIi3WBY/nCZvMGovKGoPL6g5bJpK2953SSOa3jpZizSjadzenfSAn0+bYUBNuIIHnDLLFhBjZQCAg82p7oGHmdzBbVvX6MB/XqXQHddpBfoWwXwAjoQ8O+//z57OebNm6+pUyYbYRsCPNzUyy+7zEQAmLCwPDUJ76xZBkqoqr799ht7yS655FINefllbbP11taRgC7B9N0CEPg3PF+AmheNaJGIFuUTLx0gSSSLogkV3D/+QUdgv3FZ6TDx5ltv6bhjjzVVFgCKKum0U0+1jrH05uq6VVdh5gIvlIgUvi3AjcKMB5JuD+t1Xs94s8hvaUVDFAofme+8/vobisWIGFKm8Oo/oL8B9OhRozTsnXeszQ3SZ6K2AQMG2GS15VZbGX8WcHn//fcsksczguvcc889tO+++6nPgw/q/PPOt8h30KBnLMIDWABGQAqp7LC339acOXPtPIkYx4+foF4979cJJ55okxbROu1xAF2iZBRynCdKMICS62YyOvHEkyxyf+fdd3TC8cfr9tvvMJEK7YReeN7poswEw33v2aundTHGT2HCxAmKx+I2cZ52+ml68YUXzWD8gAMPNDUdgog333xDBx54kM4680zrYAxw4gPBJMezhHgDLjPn8dBDD1uUzPWxIgJoAV/Mc6699hrrLo23BAIdVlhvv/WW8XzhL3N+PA8/t91z+bma8PVXksurDICbdVq8x5MJNTTUqaExqVDApfVrnKadjSmPgj7a4fjkdUs+t0eBgMvsDXEjiPr9ipJTDZM2SKrrFp318tgl6rL/mTrvXMds3SkyOWdDNIjJUDqbdtrHG2zlbcK2D2Xyql+5QlXNW+qVF56SZ+pr2rZzR2Xk0fAvR2rC5NmqSxa0YCVMiLxCZSEDXVIfpBOqwgE1jwK6IZVF6Azsd0A5EDaw9Yej8gUi8gaDlpPN0h04EVfWgBcWQ0aJdEbxVFZj567Qq+MWyO0lHeFTrkATSsccin8T4uah2tnfjndlPkffvhr1L4FuzTrJ6dKZduCAAXr3/fd05BF01R1rqiReal5U80g44XjrHwbYETHygqFIo4U4ADXik0/MB4EHH4UUnXO7n3qqRbhEWLx0iC+Imsl9FjvxAnxEXSzfMY0Z+sor6nHppRY1Ll22zCJdxALsg2UqjSd32nknU6wB4o88/LC9BAgCADlUWESoKLA4BmB+7XXXacMNNjDi/ooVKzVy5FemFKN1NuIBNpbpXBdeD0wE9Obyety2zGaJy3mSAsFZi+U154kc+JZ/3GLt0Ol6Cygi8QVwSIlw7oAGfgMIN/g+kSnjRUt1IjyiRCrXgCKTzptvvGGASh84uv2S0mAiQHyBkg5PijfeeF077uj0JAPEttl2W02dMsUmRUx/UP8RpTKJkP5BiIL9JuNBs0gmBSY+hC2ISvDJYEJiYuVZIBWCku+kk062fmqMCRMkMm2idQCZfdJhGGUfqxruL0DK9ZBaYT8cj0mBSQZgZWJDgUhqAX400TzXwP4vvbSHGeJ8+tmnev211/VEvyc0f958M/n5ue3ey8/RhDGjJY9PibQjDKByT+ua+nqcxVLK5KT1W/nUvqVPHi8tdMqUzea1oq5RKwFlv9uRycotr9tny/qQz6XyMr/i2YLe+H6lbr6rpw4/7GBL9QC85WVl1m6KjUCgZXVLhUJBB2yLW1P7dyJGossXBjymGW/20sYtKzR7wTLNXrrC1GwNybwW1KVNMOEJBQy8w3QFDgXULBhQs2hAZaGg0dkqIji4BawI5g9FFYyWy+sPyxsMWRufQj5nOd1MosHJ8WZZdWD3mNes5Y16dtRsNWbcCvgCytJuHRmHlw4XTs81criO0y6OlSaVUHujjPUq5XTXRaRLpIK6C4ekjut11MQJEw24WPIjGsAWkJegZYuWFpVhBLP++p1199136cUXX1KnTutZW/MiDYWXHnctlrHkV8mJ4lxGjg5tP6kClrsUS4iMt9xyK40aPVrnnnOOeQDwMu7arZv1P0P9RG4Q5RSRJS8+Lzd/80ICpGyADREzgMGyHmUZPb7q6mp1wgkn2rEBAl4cJguW/4B/8aWeM3u2tt9he22wYRfx/5jf0LH3oIMOtuvA7wAHtFO6n6J5c+dr7Ngx5u5E6/gOHdrrn/98yMCSPPVXX35ljSOLJjDk2DbffFP5/QG7ZkBovU6dtOdee1mqABc2HMw223wzjRo12rooIDFGRs1EBqjtvfc+Jr8lkiX6J5oELAHjHXfcQd99N94iXcabayLdwMY533LLzdZDjrz6HnvuaaDHUvyQgw/R8BEf2xKeMSKnDBiScmFSO/200zXq69HWxp4JgJQP18Q9mTRpom648SY99eSTdq8f7NPHCqHdu5+iY4451sCcFdCSxYstSid6ZRLnvFhNAfykZEjFDBnyst3zffbZ23wxYo0xy7EzSRPx/tx239/P08Rvxinv9qk+HhM+yBh6pxJx1Tc2aFldVrVZqSro0satfaos86qyooUqAj7NXVgntw8rzXrF4gnFMjkDPr/PJXo1osbK5l2amfDptnvu12ndTzL/jKXLlqrzeutZumjaj9Os9XqzqmbqstGGZmTUtEZvioSdxbo/ENSbQwZpWM9LVemX0dVI28EOqE3mtKQhq8YkAg6vPQcRi7gDigb9Kg/7VRkKqioaUmU0bM8P6bJQKCqXLyBfMKJIeYVcXsduNZdKKkekm4qbwIJoN5ZIa0VjRoNHz9Ks2oyBLhvnS6dgr0W6mJc5XsDmMubx2bVAGXu6VEhbN5EuxQxeZMDgmKOP1o/TplmEh08CLy0GNAAdQHD00cdYFEc0R7fcqVN/NGAA7GzZVcCRapCZqhAtMXsTmU2ZMtXMbIhq8UsgcmCpzIvF9ynYfD3ma+3abVd78YmWAFkiK3KmRFUAyvARw42aA4CSziBtwEY0fsAB+9uyF2AgqgIEAAiAGYBlqV9d3dIKS0TNRJpEhPb9WMwkxxyDa8BdDNcsgIjPEtFFy8rMj4Fi3fPPP2f5W/7N70lhEJUWmy7SGJIon3HlhTjuuGPNVo9xY+KiKNXY0GCRK54GHIvJgrEhH833i17BTCbDPx6uL778wlqVk2fm5YM9wP65JvLC7JNJhXEBtIg027drZ7JuUjBsyItHjhqpPXbfw4qd+D5gYE7bcz7L75HvsmLo2KGD6urrDYSZDLl3pEVqatrojttvV89evWx8mVDJL++88y4aNeor1bRpoxEjPlEiHtdbb72pbbfZ1tIxnBurCO4rKx7+8P/sH68JJiJyux+8/75NiqSSivfnp8Db84oLNOG7b5Vz+VTb2GDPajrVqFwqoVhjQstjeS3POeKBDlGXOrb0KhQp0/o1LeUvIMPN2/cakzHLe9bFYTxQSXK8EzJ5lyavzOnKm27T2WeeYSbh3D8UX7jKuT2uJq9pr4LBUFM+1HHqclKj5ErxNg7py4/e0vsPXCxvFjqXzGAnXShYWmFZI65j9N91KRgOWu6WFjt0Bi4L+VUZCZnZejQYVMAflN/vs3vvD4blDUQUjlbIHSDSLpjxTSGZlHIJi3bJrzekHBbDO+MX6YuZdQbcxeDI2rDTJSLnpBvMgwHBhcdnkwKF6QFPlgpp6yS98LOhxG/8YW1drVlDUvUH/P6sjWjtscceNWvJP0Lb/2ecN0tyolIeePLgFB7/kzdSMESnpHpIW5CaATh/umXSGV1w4QXGUuAFxyLyl8Dzt15vzysv1vhvxynvguoV0/IVK1Rfv0LpJFV8mjNKDU3Bp88lrVfmUk3LClVXVaim3C+P/NayvLahXglYH/GUfD5Hguv3BVQfT2n8opSuvvkOXXXl5bZ/GCR4HeRSKbn9PouG4QbT5tzMzfMOeBUNwcFelv7fjf5EH/a+UIVETNmCy5gWmXxBjcm8ljdiUAMbwiW3pRbCqoyEnQJaKKCKcMDYC2XBoIKBoHF5ff6AFdSgj5HXhTrm8nhNjVHIJpCoGWeXlRh53UQqp9GzluvlbxfK5QnIQ27awBUpMAq0PEI1CyIs2nU75wjoDur/sNq2qVnj21SijK3xUP1xHyRa5mUjffBn8m1JJZDXK7Zd/+OuaN3tiQgYGhgFDVIJ/w0b0TupGoqPROK/tDXUN2jy5B/Upl1btV2NsvZHXWOvay7RhLFjzKC7IRHT0pUrtXTJEtXVx5XMSLGChL1VsXtZpUfq0r5S7WpaqlUQia1XjfGM6mINipk7V0Z+r89yoSG/z6r8w6es0JU33qrLL7/UVi0dO3Uwx66VU39UuLpavrKIFs5bKK+fNuZuW+VYEYoyW97xwCVV8f23o/XqraepEK83IQR0LFRpsWROy2OwF3JK52THBHQrwmG1KAurnKg3AvAGVRYOye/zOe3XvbRiDyhSXq5QpFwFX0i5AgVCjHBjErS5eMyhkGVz1iV4xpJGDRg9T4mcx4qIRbdyMxXjnGl+CQgb9c1t7mzt27XVoP6PlkB3XeR0/6gXobSf0gj8WSPQ+9pL9cM3YwjXlMikVNcQ05Lly7V4ea1WNKbNZauJaGCnFPZ6tOWGbbRe+xr9rTqoukULrEFkfSypWDJu7IUuHduqQ00rdaypUoe/bax3JjdoaSGiyy/roSWLl1g6hhQJHRu8oZD9ScRilqbyBfyKRsuaOK5EvHR7cCS3E78drReuP1GuRL2xA7LkdIl0U3mtiGUVT+WVzhWUdbkVCYVUVRa1hpIVoaB1B7ZINwTH2G/7cyLdkPyBgILRCnlDZcoV/GY36c7F5MqnlCPiT8SVpJNEOqPljWk9M2qe5tbRNsmxdySvaw3koUm6TI9maRNAN5PLqkP7Dhr4NJFuSRzxh/N019WLAu2J6j1FL3K7a7uR92WxNnPGTIs0aP+yLjb6g5HLPPbY41blPtf2OOQi4SjDYCh2RiDvSxENwQIqtWLvs7Xd9y9Gkw0NllckJw81jtz16qY95Icp7q1JpwbGGr4yuXFWK+SRYVP8ERvPAMyKP3IV8vANPTT1u29slQBAACyNsbhWNtRbyqC2MWkRZDKTVcHtUUV5lbp0bqvObaq0fccKtSvzyef1a2VdnRob6i132rpFlVbE8oo2r1HL5pVy16ynCSsK2mmPfbRw/kITbxAZLpvyozxlEUVatFA6mbKCIf3gyIkD9A6RwfkvS/dpkyfo2WuOlytRq2yOfHHefBli6bxq4zklswXrUpzKu4yTS3qhKhq1ppJhWrOHYTKELdL14mTmDykSDMkXCBhn1xOMyBOIOEfNJuXKONFuorFB8STAm1Mik9Mr3y7S6LkNxjcnP40QIgu9zaweHbMb4/C6XMrkcurYqaMGPfWw2rYtpRfWCehSlCFXR2Wb2ZwHibwdS0gDv6YGg8VWMPyb4hc3iFwTPEn+TZEN4jyFK4CSfl0jho+w/UCIpzBHIYljsEwlJ0jRqKh8KuZj2T98XY7dqlVrff31aGsPwznxeYCMfVHoKjaj5GdGkI/HVym/SDlwbFRwZWXl9juOTeqj2OsNdgTc135P9lNN6xr7LsBDDpPiFD6yFGq4VgpMxbQJ18f+AJPnX3hBl15yifFa995nb1N97bPvPjr+uONtHO6/735r8Mh+uTYUWvw/aREmJJaNFKUogCFUoMjI9TGWxYaPvFQALPeJcXriib4aPnyE0b2g9kEt4zwRV/B7io9MAtDU+BnXxf75+6fNPxkDwBmmCueCgT0evNwfJhTOtaK8XLNmz7bvcq4cixQJn2cpTeGG35HXT6fS9nP+TZEVCiLsCp4rxpRr4vuwTni5eYbWZnvkxss0Y/w4efwBFSh+0U+MRp/prAkSHFUWsmAiO7cK7oBygbC6VJdr63YVqmlRqUg0okR9naZOn2V5WfwOUu6gqmo6q8KXU6E8quVVm6nbPgeqvrZW1dUtTIzRuGQRygKFWzS3n1MwRAQSiUQtH2rphVUcMpdmT5uip648Sp54raUVAF7EB/FUTvWpvFKZgqUXErm8yqNhVUQialkWtZxuNEh6wWEyWAHN61cwFLK+e35/WL6wU1Bzw9/1AqRZ5aygGFcmEVPSot2sktm8Ppi8TO9PXiYP4G1dLmAtOAxjnjNHGOTkpBm3Dp06ajDphRLo/vGKNPKKUHYAXsjtACbcSV6Of9z6D+OmsrwC1IiGYDPwgFP8ATRoFvnVyK8MaCDYw+FEiQbgsU8KKa+++or1KYOvSgdahBNEYoACFDKMvJGf0nUWrifHQqzB39guwmKAsrblVlta5fzvV1xhFCTOAUoVER6FHaKq+ro67brbbsY7hfYGTY2ODZwbwATAIx+GZkTftTNOP8P2AfhVt2plNChEDzAD2Affg0JWNP3GmBtKVY9Le6i+od7oaRMnTtBbbw/Ty0OGGLjcc/fd+settxpdDsA/66yzTfEF0DB2MBVgPFBIA5gASMCdBpJdNtzQaFicN+q3Pn0etEIUFpSo7pYvX6EzTj/NWvhYC57zzjOTFyJdmolyT+ApE73DrwXoEG+sXLFCQ156ya6RwiMTbHFDXAHQwr+GEcLvoP6Rpyy2DAKYYV8A6BjW33X33XZ/oU3lMjlTpDF50WOOpp2MJ+PISoeiKoq6l158SbvsvIsJI6659lrjC3NcKGVrY635yA099OP4sVaoAugADJcFl6t62zp+sW638XHrE0l9v6hRvnSD/tYibB0kAl6PRaLfz1poAN25ZaXxfgORZor6MpqTSCu82YHq8fe/q3bFClupEBEmli6TO+BXpHlzLV602J4jJkpYDTT8NMEFbmEej+2XFkBPXHaEvPHlltMltZDNSnEEFKmcUhknvZDISmWRsMpCYbUsi1hONxz0qDwEkyEov8+rUCBoPf+MyRBEHBGWLxiWyxcyb9wCmex03PK5gC40OlIM5HbHzl6pF8YuUt4D6JLXRQxRjMqL4+Yo1dKZrDp2aK/BzzxeSi+si5wunR0AA8j0vMRENYFgQP2f7m/CBF4cXhr+BlB4sQAO+LlQoZhhEQ/AwQSUoYYhkiBSQlZ8+223W5SKgmyH7XewZeuAgQPsswAbIMiLvcWWWxpdCKFEkZ9K+/SNumykoUNftgmBCj++EHBGAXBazlCw4VwQCgCGgCT/f/gRh5sfQr9+T9pEAHAia+V3ABUqOriuUKzee+9d9er1gMl7O3bqpG/GjdOhhx2qIS8N0SGHHGq0NyYHQJRIFyEFVDYmDcARGhfih5eGDFGzykqLzAFAONCcNwAGsN9z77269567dfDBh9g13XDDjUZHI01AZH3wIYfolaFDTdbM2DB5AaAAGIDMuZ951llGryLiBVgRPhTBEMCFOcJ9RJ796WefGYj3f/ppa8vzt43+pmZVVQbeqxsaQfki0kUFR0R11ZVXGvgeeNBBRlN79RVH6ODz+zVgQH9decUV1i3ixhtu0AUXXaj77r3PJpCtttzKVHDwvOFW79JtF+Mt89zwDHA9dA8mVcSke8wxx9h4Ig6BDrWm2yM39dDU8eOMZ0oO0mm06PxtzRhN3ir5vLTmYbmc1+c/zLGGq20jHlVVlJkSLRj0mkdBQyyp6rKg/B6PImVB+UJuPTPiRx1/7pU695wzVLtypTbcaCMrNKWWL1Mmk1N5mxrjIcMGwAGM4lYR9s2XFp1XNqf5c2frsUuOkDe22AHdggO69DNrSOcstUAE3JguqAwFWjiiFhHSDAETSkSCAfNiCAa88vkCBrzwf/2BkAkkwuWVcvkctRmsN7i6ZoATazA2h6n1sjlNXxZTv8/nWDENOptFt3BybbP43NRtvM+JVNoog88OfNTcxtZ0K7EX1nCkAEG4koAKwEHUAagSueJ1AEcTkjo+AkQ5vPgs48n7PTPwGQNcpLIAD4BN1AQYoTAjMr35ppsN3ODfEiVD7Acs4KgCDrfffpsm/zDFGmJGoxFdffU1Fv0BVCjeSFnALcVXAH+GbrvsqqGvDDXwJpoG9OB1IsEFwAE5gIdzIMrj2DRDvOP2O/R438cN7AEBCPxE1qQoiPYh6hPxT506RXV19RZdEt3QbPLtt9+yBosAEUsw9n3W2WcZZxiA5JrgvBLB8tBi2nLmGWcYiF988SUGvqiyaHd00YUXWFGGCeKdd961XDDHnjNntnbttptRk2AzsEJAodWubTu7k5wjYgg4yvvtv7+27tpVn3/2uYEpUbPf5zeBBddPGgFpLt4ITA4ffPC+nn/+BZM9/zB5sp4bPNg40qtHuvvsu6+13inyhIliOQ8+R2SM2o7ojXvGyoF9MxEjZX7t1dd040032n0DwHkmUBZ6/T4TEiD/5hnis6QdGC+eB1YwpIxQphEtrun20A2Xasp3Y61jA9V46/tF9V2ArhP5Arp+j8sMbqCDTZq5UMNHT5BfObWqiihCJ1y5LBpF+lweCai6WYXxYgO0OvrsR51w7mW68borVVtbZ804sUJM1a5UPltQuGWVqRLra+ts4uDZtRbngBkw5iKVkNWShYv04EWHylU7z2nnA7OCdELK6fCAQgxecH0CxVtUkUDQJMDQxcJ+R6EGiyEUgKMbVJAo10eXirDxdYORShU8fnkDXovs8+mE8ZXTiZhSGOBAIUsXtLAhqSc+m6WlMToZO62EKMpZrOvol1fRxhiT9h3a67lnHlO7tv/qLv1r96cEur82Qk2/J1pEUw9wUXHlJdl333302muv6/QzztD7771nen3MUSgmEDECuryQAwcMtL5mpAeKXYRZkvcfMMBA4e1hb2vws4MN0EkTEL0RAQHsgBoR7p577Wmt1TfdbFPlsjlLEbDUJloi6qOvGCkPIi1yjhwLQOL/ecEBEl5cDFgQN1x//Q065NBDdMH559t3eOERRqD+6vNgH5soeOmR1RK5dtmwi14e+rJF+khjiSwBCMCKyJG8NCD19tvDLOXCBrAB2p06drTOvUc2yWzxZgBUaMx50kknqmfPXhZVM4FwzQgWSEfsv/8B+vDDDywnzDGYFLjGqqpmmj9/oU488QSb5EaNHqX27drbMQE4UihMQoDqySedbE00jz3uWH0z7hsDx75PPGFRMHlmcuaA8CcjPrFeZeSDW9e01rBh79jYcP3sj/vORInIAdEE+Ul63C1dusREGzh/nX7G6atWOsVrwL8BsEf2DciyGmJfTCBMrqgM77rzTrtXTFB9H+9r92L2nNnae6+9bfw4T2TSKB+Z/NZ0633txZo6YayBI9Gp1+Ux2TZ8U6Jdi+RcBXndLuvCEPT5rOD27lfjNG3OIoscy0MUlNwKuNxq26KlwkGv/GaI47cl9qBRc7TPkaRGrlAikbR7T3QYW7BA8URCVeuvp7mz5yidSimdzpjUnBViccHugFneous+5x8s1S5QzuVRLlswBgPpBYQZcHTpq1aXzKvpTPfzAAAgAElEQVS8LKKQL6DKCCKJgMoAW6/b/h2EtUB6Iei0BvIFwmZqjheDPGEFQiFrmimMedJxZRONSicb7BlLZ/Jakchq0Kj5mrwoLi890jwueX0Bp4hW5Bc3Gd6YOMJA9/FSpLsu0gsUq4jCyJ+STyUKJWqj8k1uj4gHySiKKMANgKCAAlATMfKiEQkBNKQUeHnxRGDB0qyymeVdWf4W7RXJX+LjShEIlzJyt+QSARI+C2izTZ8+rUlm3MkKS0SX5Jpx6iL6Jg1BSoPvsxEBskzfYYcdbelO5M3nycVSPKKCPu6bcTrwgAPNsey44443gOCaODY5ZSJZgBgQQNFGTpR0CT4KRM8U8diIqImgAXmiYyJAcsx8hheTn+MkhuQVcGHCGTNmrA4//DCL7uC5km+mMPXF559bsYmCGBMOtpRIaZH8kkKhaMUGKD/+eF9rKY+ZDSDFkr7z+p3tZQQwH3/8MfOsIMVCZNyxQ0ezsCQfW92qWu++866BNst67gleCFw/zwD3kLFiIxLneeDaf/hhsjm/AdoUBQEfnguukftHF2VWHUTupKlII3BPOD8mHNInTJBMsAA2KySeAdIMqB/32H13G7e12e6/8kIDXdSAlkOFX2p/JB+phibwCPo9CvjcFg2H/F7FkmmNmjBJsYaYykMh5bM5M7qJBkPWcQEv26rKkHw+twaNnKmaTXfS4OeeUXl5mfIUQaF8ITxIZeQOBpTPZJVKp81SsqqquQUtZg7OlqMtT1bzF8/TwxcepkDDIuXksVQHjAV4ugAvoMu7sjJBIS2ksM8RRkSC/O1TJOA1ri6RbjjIz8Py+b3y+MIKhSNm8ejyRxQMR6zlTyYZMxaD0o3GYEhCH8tkVZ8u6KWxCzVmDgwGWvSQ1vXITU7C/MzJN8NuNg8yte/QTs8Nelzt2pQi3XXCXlibB7702d8/AqwUyG/OnjPHCly0uWcy+G/fSD2QdyfN8u/EE7/3Om+/5ExNHj9OkUioCWyJbD3WN8zvdlmECxiTB6WQBk2Kpo+4dEHVGjthopSKqywYENwLik0Uv/CzJdINh3z6YvoyfTIrrssuv9wmCcuZety2NDfqls9n8mtWNr6maLHYuMyxYihYBD50yLN6v/dlKnfTV80RIsTTeTO8gcHgRLoFLUtkFQ2HFA4EbSLgb7pHREI+RQM+82AIBQOmmEOk4fMFFQo73SR85q8bdIqR+bSUTSqfjilRv9Kky7A6KNS9NXGJRvxYq2AA1gcRd94YGawQGC/zkHDhFllQ2/bt9eKzfUvphXUR6f7eF6D0/d82AkSuX48ZY+mA/xZF2q9dKcU9GAkU3yjIravtmnNO0g/ffG2VfJbH9Pmygpq7oKDHJ7/XLb/Xq1AQcAJssXV0hAVuT0gzFy7W+Enj1aYsoLDXq4Dfa5EltQzAMhoJmKJtyMiZ+n5pWhttvLHlbMnXR8vCqigrU2VllSrKKxQK+O0cSGt4oFC43QoGfSqrgFZXrxFDB6hdepaBvi3jXVI6m7dCGuDLUp70woLGnAIBr0XdUX/QADbsd6sCgQR+DGG/+e1GQmGT/eI4ZhTGaIV8gag5jgHGrkJGhQz+C5ia1ykRT5hfSGMmr0+m12rYhOVm2gPrg2M7Ea/LJg/SIQbGubyZNr3w7BMl0C2B7rp6jUv7/W8agYtPOULfjv5S4XBEbo9HHsmAl4jTT0TrB2h9CuOR6/dZZw48aeX1KZ7MKtYY17dTpirkyalj83JFrCGky7wXoBHivRv05RVLFzR1SUzzli4zatfyWFLL6pAMuxW0CFpyUwjL5s1BjIiVQlmxQ0OZL68tWnvVLOhxaG3WqcEBuxTfyfB5eL0uzavLikaRyIDDQb/9wf8XU3P+Lgv7VREJWc7XH6D1TlBef1CBUMSAFwqZx+eRq5B3nMaSMeXSjdYiHj+MunhaX89p0NBxi80DgoKfyYAtLcPKwGOAS5qG62jXoZ1eGFQC3f8Iwxscl2IxR2SAk1jRRvCXXlryhRRdINnjaETbHgota7sVBRmVlc1sKVTcWKqTm6VIU3QdW33fFIkoKlHw4cHn/8ntbrjBhkbOhyf6R2/kU7lu8sjkv7F0hBLGMnennXe2guSfsTFm5F5hYZBzhSZWFLj8GcdfV8c467iDNOqLTxRGjmtRLlEmsluKYXTVdVuxiBRAKOCxqBt6WcHl0bLaOmVSCS2rT6ghVq+2FWE1L6P3mUse5VXVrFxuDGjyWfl9Dog3xOOatnCJ5i2La/bitHGCm4Xdqop61LIMQHSbS5lZmRdQnRWUhrucdWwcyQYD6kwKsCvYKKYhkgD4uIY5K1PKuLymSIsEYCuQGvHZZIHrWNDnVlU57AaiXdIaAbm9IXkDIZVXVsoTCFsBkGOYt24qpnyqUUnAN5dTfSytHxbH9MzIhYplAdcmfrO5izmMC68PFojXIl0Mb563Qlopp7tOcrosC6G3VFZUKpFM2FINgGLJAXhQbClawlGwgnp12qmnWXuZj4d/bJQZljpsFJl4yYtKMYzEKbhARUL3fcop3a34ZGq2YHCV9LQok6UYw8/54/RUW2b74zzOOfscEw5svPHfrKgF4FLgwYrx/p49tcP2269SXxVfePi4b731ttG+OCcmiqeefkpbbL6F3v/gA2MmOAUZj1HQOCb/LkpiV5fvFoEfm0cqyBSeAFX+FKXO2BVSsYdyRxGJc6TgCNgzRhyDQiCcWMaq2LuNfbGPomE7x2JfxSaXnA+FQqhV7LOoqCt+B8aHs0R0pJxsVM5ptsn5XHf99Trj9NOtOMYx2dg/Y8J3OS/Oj2MU7w2f4eeckx03nbGcJNfLGHFPioq6dQWwP7ffU4/cT19+9pFCobDxZC2H63aAFtDxUZ0n+nURjbqsgSPeAiQsGxoBoZQyBZca4ykF3Hm1qy5X8/KocCQLetxmJg77gcIangfL6us05sd5FtEWci7zSyAfy1YWdKtFuU8toh6VBQB+p5CH1DeRIVpGdZY3IIO/6zFmBXU2Ilwnlxr0uTS/LmNG483KwpbPhaVAd2DOhdRCuKmQVh4OGRuD6N3rCykYKVMwFDFJsLvJwjOfTlrftGyyUal4gwU7jYmkpi1Pqv9XC7QyiZKQ9QFjwvPi0MbwdgC4kQG3b1ej5wf1U/sS6P7xijS4udCkIFFff931JimFinXUkUeaeTceqBQS4OfyUkOsh2pEhRyf3Q022NDI4TAQoG/xO6rVCBEArK9Hj7YuEtCLqHqvWL7cAADgoGfXY48+ai86ajE6Ttx4001WIe/Tp7dZNXIM/H2Jjq+88iqdcsrJ9nl4qNCeyCFyDVDGaPfy+RdfmAUh58cGRQ2QgzUAwCDSAAyhhMGjJfKDkXHMscfonrvvMeBhUoCy1tgY01133WnMCTjIqMqo1tOtAWUd5wzosySDzcExYAFQ+d9666569tnBdp18nwITQgY6cBx66CE2kcGAINJm0uA8YRVwrvRU69W7l0aNHGVdKQ47/HDjPRMtX/73v6tVdbWe7NfPulbgc0unC0Qe9CrjmuDUEtUythddfLEJM7hupMVMLlyHiSCuusoAGBYDx8VuEnobYhIYCXz+wgsu0LTp0413XNO2jZ4d5NzHLl02sl5y5G+h5pnL1p+0nXTY3vryk48VDAWMo0sUCehS5AJoCSadDuOORy4waOorKxLBFcjJ63Irmc3ZsxTyedS6edTa5YRcblWXRxUKegzoAMlp8xdqzrI6+UlhGMC7TFpbH8+pPunousoCLjWP+FQZdasiRM61yVEsm1cyXVAy47AVLPrFs9fJphqXGOBeHstpeVLGyS0LRezYRLmwLspCXstJw15AneZze63XG2Dr8YcUCETlj0TlDeCXi2cveV1yug0mC6arRmMyqTl1GfUfuVBL4zkrCjq+v85KAekv7AsD3WzOItyXnu2ndu3+1dj0125viaf7ayPU9Hs4qfBTkZkCQD/+OE2d1uukAw84wF5OqFV41cJ1xfAaEHyg1wO64sor7KWlBcxtt91qIPdgnwetDxe0IRRUUIEQQcCBLWruUcAB3IDID99/b5p9wJA2K5DQMb2mVxfUJqrh0KmIatkHwA8YAiwAFBMEAE96oV279hbF7r//ftbQEfI9dDbOBTB+e9gwOw680Ntuu92oZwguEBygvIPwz/USGX/yyadaWbvSNO5E3qRHSKtAJ8MLgjEA5DmX66+/zgD3iCOONDCH+sUxmldVmScDoAuwIsQAXNkHUTAR/BGHH2FRN3xeKGaIBPg9gMl5wHDgmgB8Is4jjjzC1F+AIuNKaufhhx/SNVdfY9xojg8o0t8MMISWBtAzEQCmjCXRLfsicmY1sWLFclt6M9EyrvCJmQDgUbNKQQbOsn3SxEkmyoAvzH3g/IiamWigGv6ZfsAnH7avvvz0I/OXJYq16NFSqYAuYWR+leqK9T4FIkDFNABN7WhoUgllqjHBWCQtPdC8zK9qXL7oU1YesIJabUNMsxYuNUtGv0cGVtTEOA6G5wgcEDYkUo6qK+h1qyyEfNejSMBjijhSCPBz6fzbmM6qIZ5TYzpvaQiidBpoQiOjmFYeDqgsjBw4aFJlqGKVYXLSHoX9jh9D2DpIIAUGcBFIVMjtJ8dLoRBJdM5EEoAufdPI68YTSS1ozOuZUQs1rz5jq07yudDHYC0YzQ7vCAxvMll16tBeLw5+spReWBeFNEQDzz47yExCWPLCp7z5llvMyANFGktjXnp6kPEiwlnFwIToCSDhxURptO122+qRhx9ZpUw7+6yztd/++xmfFv7tPffeY+oqQJamhuQ94dISFcJbZbnKCwzgEDXBkSUqeeXVVywfTDQFcMBNfeedYRo48Bk7L7itACBLYqeDwc42eyPmIG8L6PJ51F9s5FcRHgBGqKoAVKJoa5A57huNGTvGAB6w5byYiPg80mZ4s4DotGnTdf755xqXFnrUFVdcaRMDQIhQAP8Gok9WCUXQBdhZMQBUFH++nzTJlIBgwAUXXGiyXSJ0mm1+9OGHmjl7tgb0728cYn4OwAJutPkB0FF/0Szy/PPOM8AlumU1gZdxcSNSJcrmPPkswIhKD74s4844wadlrGk1xCTHfWDSICJGHMHYcm2ANOdLSgFxCNfBCoSqPh07mGz+rK37kftr5GfDFbBI12uFNMchy0RjxqkFiAFI01rlcgaaZuiyiipF+sDJX8ZiGSVTeTWLeNSqMmgy3JblQRXceS1eUWfiB0CZ6JWcLMkLAkXLixZcyuRzVnSj7Q/MhAxLddJnsA/CHpWHPZYzBtjSubx1jVgZI0rGlEcKBihqubSgNqtw2KfySEjlobBCXoqBUMa8ioT85r9AOx+6StCo0ucP2p9oeZX5MBjwelzKZ9NyZVNKxOqUSTRa+/iGRFJLY1kNHrNUM1emV9k4ck1YO7IqoKBHEZDUVdF7oZReiP3x6QV08MX8HLk9qEyozgAbokF8Br797jsTUKDjRzxx5pln6ZKLL9LDjzyqCRPGWyRHW5hnBw2yF/Cbb8bp1ttuNXMTIjXAiu+R1wWYOCa9yK648koTFSAvRmY5dswYc7YiZ8jyHyBqjwZ80CADeQj1RMn4BDABAESkNQDv7bbfXp+MGGGTBN8jzQEwEbX945ZbdORRR9l1sl+8BI486shVPduI9ovpEmwSAUjOE+EBAg/SCBTkWMLzOcANldWbb7xp/eGYfLp23VrvDBtmy32uecMuXSzdAugyEZBq4c/IUaNMPEL6hSj9h8k/6Kwzz7K867KlS7XBhhsaOKMU3GuvPbV82Qp16NRBX37+hXbaeRd9+uknpv6jcSMeCGefe66eGTjQlG5PPvWkqQQBac4D0AUYieCZrLguhBKkZUhvkFNGfMH5UYTkfiOrxuGNjXMYOHCAdt1td3315Zcm8iC/y0TGxARYL1q00J6HP8oKck2A+5Qj9tfXX46wFjcGZYBpLmepBWMH5Om766QBQF2nJY19zJoyIr3NZfOWhuD3aewP03B8pcqIRy3L/aoIIWTIWk8zn8dlajVSC0SmlicmpQELDLeuPGwErBKlDH/nHLtGhwcrS19Eg04EjFiDfC+90RqStElv6jbhkmYuz8iDAi0aMuMbJMAU08jrGq0tEFDE71WziogxLCimRcvKFQiWyx+NWq81u+Z8Tu58Sul4vbEYaGlf1xhXbbqg58Yt1bRlmSbGgnMdRT/dgtVynHx4u/ZtNXjAI6VId11EukU5Jwo0QJHlJyDGy4pPAUv3Xbp1M+ko0Q8R4G2336bO63W2aAlzlAf/+U9jByBpZWm/8cabWPqB6jKqK9p4A1YUhfCvxYSGttuwB4giOebV11xtLxAvOnlGnKjeffc9i0zJIQIYTmtu6ZxzzrWW55i/kK4AWAFyIlfSCkwULOXZqNoDkkTF5KRRS5GHBTBQZbHM77ZrN3XbpZtFhMhZOS+ukWu9/LLLLRJOJJPmcEYaBJtI8rpMHHjlooDbZJNNLRok1UC3hC223MJypUQNLMVR7BGNE2FTWOTYpAM232ILdeu2i6nFcArjGvkeUTJpiPPOPU/bbLuNTYSMLyovtlkzZ2mvvfcyaTXfY1+kXJBcE9EidQbwSRkgVIAKhWqNa0MdSIqCFQvnhG8FqRfUgOynyOhg8mJyYCLknpCu4fNMogA3aQueGcYMEP+ztuMP2ddAlyW2ywVDAL6r00YcOlc+nzWGAb8zngtNFXIFSwcUC1hEvlZEcv6yZ4/0QSTgVnnQZaIKL8Vki27VxDxwcsWAMH8sL2qWiHmlMwUl0zQzJwUhi4ABX6hkRL8cj8i3MkrnYYctgDotk3WsHjG9mbQgpVhWlmKoCIcUDQUNeIMeCnqo07B59CkaDiro9ZnpTSQaVSC4ukDCSS8gkChk40o01CqbSVmkWxvP6uUJKzVpCSk9CnpctVN0LViu2inEMiF16NC25L1QU7NuGlP+WS/KH3kc8sWkG8jVEhmWNmcESMMwNkwEa1PY4kUjfURz0GFvD/vDDdf/6PtzyD67aeSnn6ks4nj5oqCiRxlBnsMmdCppFkNCGmhSfWFUQ7RrnwNIvY6CDTpWwOdS2O+ynCwmOUS0Vmpqimz5t3kbNPEg+D4ADygDoUTERLuYp/M3BTJaulPLI7JNZRzDcjZobNg2Qm3jHNhyOZe+mZvQ3Nq0yq1HGmblKNICxlaAq9ssGlI06LWCWsjnt5pDKFSmQJgiWlOXYCgYCI7zaWUwMSfFQH43k9XKREavT6rTt4uSTWBL7puOEY7Vo9NRwvEmtvTCAAxvSi5j64Qy9ke/FOt6f19++aU9GPBgS9u/RqCYs+RFWpuNscQjgqiVFcB/+rb3HrtbsTNMtGZhGkt5p0bmtb5fiBaaWoE5OGd5X35HAS0IuPpkQOsALjxbrQJbY0I4PjAOrcuorA7oWoxK5Gx0L/qtQfni806uAnoYTSehivGjYMCliJ/eZE7kiwotls4pX3ApHCDn67Xz4ds/LExp0qKEyX7Lok5el4IatLXyoM86SRgYk9OFQhYOKxItN/YCBjhuX0AuQByRQyGjNPncZKMSWD3SxSSV1duTG/TV3IQs2814NXWSMJohmQk6W+Tz6ti+nZ4bWDK8+Y8QR/ynv5Cl8/u/PwL7HXyYPhj2ZtPC2LneJmx1SP70RXNJEa8M0AxofbIoNuR3UgOrmAhNUa0VxkxkYa3XLD/sIgOctySEg75N7dUtM9x0QD5jvr1+j0W+fA7KVSxJx1+i27xFvZURh/rFsj6ZymllLGvpCL4bDSHgcGnBiqzGz08Yh9YsHaNRM7tBWWfFNNzRYDfAYAjCYAgpHI4qECqXzxeWPxw2VVouk1Ehn1Yu2ah0os7SXql0SvFsXh9Oi+vj6TFrZGnsBSTBTV7ERdAlFUek+/wzeC+UIt2/NNKlck2hiao+jlM/VZbBSIAsX+xKgCCAYg7MgN+yUWmncEN++dc2ojyW11Tai+KAn34HChWtcooWjb+2z7X9PUwDFGC/RXH3c8fCIYxWMuSiV9/g3JKnpSjINm/+POvusSb90Pg8BTRoghTyis5pOMtRACR/S063KG75d2MAb5h8/J8dHe9+wOH69L03fvHUWrqk6gqKYuRoSRk4fFhLGWDuQoqgielQzGoabarJIcwi5iYKGkhrVDOT+JKwKLa1cYAX9gEpDMA0YADv5IIprmHdiGVjPElk6+SLq6Io2Lz274YE4Jw1ShkTQ2OyoG/mZJV1SRVRr0W1lVHsHr1mwlNl7dgBXSevG6GLRCCiULhS3mBUbj8SYTfhqlyFtNKkFpL11sstmU6qIZXTiJkJDZtcb3lnNoQkhPXGZSZFQ4ohn9N6nTrqxWf7qX27kiJtnYBuUVXFi8b/F5enxf+HLgWZHi4vBbAjjzxKzz032Li7q38X2hIvIAwDim4UWuDHvvbqq9aWmgf7p21ZmFUBSX5ePB4/41zgjE6cNElP9O27CgRYChd7OvHQUCwClCiIUeyjqLd6Lzdn9eloyhEZHHvMseZXWwQVjuXYAkKZcdRcHKOoRS8C+OpKr+J4FN/64jk8O3iwiUEo7LFf9lH8PtxY2CE/3Vb/efH6i2mCq6+5RrvtuqsZpbM/Ns6b/Otmm29uggXOlS4fr7/+mt586y373M8B5urnTFGOgufnn3+m6upWRm87+aSTLLcHgwIONWyRn44JL6b5r1oOMmcsBih2g54ZtOqZKY7d2k5Ya/P5u+/rrcmTvmuSg3M+/+r9i2lhdZjI0mMFK8fasQi0xKUGo6ta+1jAWmQ2NLmDOeaGzrbq/vOPfMHMyYv+jasKcxYNO/tFOkwkTTqCPC+teOiDxh/oaYCdk5d1RAlWgAO5KWDlpdnLM0rlC4qgSCNvi1GP1yM/0S+CiSapc9APo4HeadDGQpLH7xjhmNIMQUhO2WRcymeUTiWtrXom59KPy9P6dkHcxCRMIWYWxLnyrSbQ5bybN6/S+eecap1Q1nQriSPWcKSoqkN252XBD5dIlpcOiSxASVNDqvqwA+jcAC8WYIUR8GS/J3XNNVdbtHPDjTfoqaee1uQffrCWMPBC58yZqzfffMOUV9Cb4Ojefscd2qIpb4hvLXQuDDzuvfc+88Tl+LNnzzIl1YzpM4yN0KZtGx191NHGleUzVMsBFs7hqSefMo4wPdSuve5aA2qq9yiNaIczf/48uzZI/lT2YSSwLOP/YVMwicA1veHGm/TuO+8YL7ZNmxotXrzEolZEGitWrLQHEyEFnrZMNgccsJ8uvPAiAx54rYgrqqtbaurUH42CVaTdUf1//733NfCZgSZY4N9EqVwLLYJeeWWo0dw4Z86FP6jDiPKhebFKoEUSlDLYInShICKljRHj9kDvB1RXW2eFM8YFJgIrDZgJxWIa++EeIH0+7/zzrG8ZwgiYKch7T+neXQ319UZxM57wRx/ZvYaJwTjz/3y/vKxMd9x5h2bMmGnnw8oHpy1k2T0uu8zOC8ohY1va/vdGoAS6a3jPebEoTEFPgqu5cMECAzz6ah1y6KGmaoLvSjPJf9x8s/750EMGqMhhiWxp8bJw0SIDLlyfWHKyvKYwc1r3U/XVqJEGiDNmzTQKWSIRN6ECUR3gRDGMLgVY0JFKQGFUbIiI6IKUBdEGQMXfADwtbgBVzqOqWTNrgwNdinMiugbE+BzL7+7dTzED8WL3BKJS6E9ExhwbGhZAw3dYcjPb044d0ILvCrhA23rzrTcN1BCHEAUgzoCOBYcXEQnXC3cY3jHnBljDb8akG/rX7nvsYYY3gCvpEnjLgB/gDI8WoOLv4cM/1l133W1R94wZ07XXXnubYOXzz78w3i4THnQtRBCA45ZbbmFAj3cDkwlRPoIVuL5wbmfMnKGDDzrY1G0o3rbZZmv7fFGGzApmn7330QknnmARNVE6586zAAuC8+UzpCSYbI4++iibkKGfMV6tW7XW3HlzjSdMWyCM27kvpe1/bwRKoLuG95xlJqo0QIqoqn27drbchM8JgNE0kI6nE8ZP0M0336Qn+vUzqSoAh0KKyJKojVwp5H/ADY4svN2jjzpK06fP0IqVKwzkaG8DgLMPImhykO+9/74B30033mhLY6JsAAFKGC1oiDyJtAAQgABwgkcMsBFdwZUl7UG0jiACRRg5WyJaQB0whMsKyAFMAAnL/Cf6PqG9997LuuoS0e61516OKuy8c02lxec++fQT7bbrbhZRs9zmPIjO+TzgynXSWYHGlqjUaGD51ptvau68ebYPokkEFcuWLdfHH39k/0bgAXBC7WIFQZTMfujSixSY9joAMeNJpI+IA2oQKwT4xSjEUPmRi2UVQHcM/CbuveceA10mFH6HEo0ImetHQUYemEidv5nUOD9+zipg//32t7ZJTDLcW/ZPRM054mvBKoFxBfzJAzNJMfnA6QXg6YX3zrB3DJhRuyF2KW3/eyNQAt01vOeouogiAUH6YyF2oOUNpi+Q4Hnp/3HLP3TPPXfrhhtvVN/Hn9All1xs0VtFZYVSyZSqmlVp/oL5jvhh/nzLQyLphbSPOAGwRLm06aabWbTKyw/AAop8lhYzsXhcK5avsOivsrLClu0ANwqqXr16apddulm6Y+y4cXa+AADLdQAKtRxgTZRW7EjMJELrIPZHJI9CC5kwhjm4KeETgas+0enkKZNN7EGUDqgzMXQ/5RR99vnnpsICdG+++RbV1LS26I7ecT3vv9+8JwB6Ov+OHPmVSZgBLPK0/D/RPH8DdABR//5Pm1EP4o4Rn4xQ91O6r4p0MbJBqUa0ibT4mKOPtmX8ep3Xs2h++owZds2oi5o3b2GRLukBQB1VGxMB6jmOg2Pc7rvtbtJcCmTc4/POQ7b8uo0pkl9SEIwd2z333KtHHnnYQJhJBVAFdFH7AezYZiK24Od0dOae0oeOiYzC23XXX6ddu+1qQI/3A8Y5GAhxf0rb/84IlEB3DefaMx4AACAASURBVO81USB5WiIrluNErzR/ZLlelL2yvKTfE85jvJQoqr784gt13WYbM8NBgQVQsQ/yeuT6Lr7kEovQeGnxXiDqAth5sXnx2T75ZIT5KQCCADHLX45JpIa6jIgQoKFwRE6ZCBjFFhtRK/skh0jBhwaNH77/oYEU0SDHAlCJ6JC6Yk4DeAIMFLiIANnfhx99pNatWlmTxEw6rYMOPtgi9n/+80HdecedNtGwXCaiZCn/xhtv2oTBMVHZvfTiixo77hudccbpNgakaTAGIndLZ19a0BPRAlhE4Pycv9kH6Ql6xW29TVc7FrlX8qpMKqwSKH6QQiA9wGRSPCbHwJOX4seDfXqrZXW1mdnsuMOOjrtbWZm1e8dLg43vcu3wcFHHcb85B2S/xbEEZJlQAHNWO9vvsIONEekTJkCUi+R/UbI1b9Fcjz36mE2mXCvPDH8zyTJpoR4knfFbWStr+OiWPvYfNgIl0F2LG7J6ZX4tvmYf/T3fte8bCafYze/nj47xiuMK1nuNmxiSXih2ICbiXZfbz1fsixVy58i/xF4oMh9+7fwYZyLnn7I/fvq9X7ofv8RqWP37P2Vl/No5FX/vrARuttQCK4rS9r85AiXQ/T903ynmkVs8lXzsGvbeAkCIMImqidBK27obAfLSFEHXtqvvujuj0p7/ihEoge5fMeqlY5ZGoDQC/7MjUALdtbj1LMWxLiTHWfRjRUkGh5fiGLlVpIRU96EkUf3m8yx1Uaf9p24sx1luw2+lsk6R6ZfUav/uGshRM0Z/VVWevDU5bPLTJC0o+JG3Lbby+TPGH7UfTBI6F6+tt8MffX7Lly3T/AULrFD6a+mW33tsOpMwzr/FRY2UEu8JY/ZTVeHPnRcpIIq9UPaKSsE1OX+OQ+0DKuPChYvsnVyT463JvtfmMyXQXcPRgsoFU4FCDzzbO+643WSgJ55wgjER6JhAcWaLLbY0LivFI4phFKkoxlBs+U/doDVRHOKhp3gExem3PIx0iiBfCavgr9hgZcBXhsJH/pg0y8EHHWSFqz9rQ7SCEAYGBNS3v3KDFz1z1ix9+MEH63wCOOzQQ9X9tFNNybi224IFC4wOOHTo0DVyfYOBQgESgcza5MYB6ksuvVQXXXiBBj7zjPr17aeq5lVre7q/+/Ml0F3DIeRFdqrow/X228M0fPhHqqiotKgGWhgtcaiwH3XUkUY9wrwa1dNBBx2ojTb6mx54oLceeuifFg3AZYVCxIwN/5ecKp+nywCgh7j9gP33NwYC0RLc2qIPAraCvR/o3SRo6G5MBnqrYQwOv/eHyZPN76G8vEzZbM64weRr2RcNCa+97jqbADhv1FzwTR959BF9+smnOrV7d303fryJIRBuEDGiBDv//AuM2QCtioklm8nq5ltuNj4srAH2VeycAXuBa95mm21V3bKlXnn1VZM7A0AAIj7AsBe4JgAKoIQudvJJJ2voK0ONgcHLR+W/saFRLw0ZYjJeGAaAOhHbYYcdqoceflgtmrewMYalAIeaKIYVBtcK6MIsIYpnxXH66adp+IhPdNyxxxr1bsL48ca3JaJnouC8t95ma/W4tIfR+AYMGKhdu+1iLymUMKJGmCnrb7CBvv56tPXJwzMDlgPjBTMBXjNjxLnARIGzu2jhIrVq3cpoc0xmb7zxhnUKwbgeZR8G9fB7mZwxXk8mUzrggP31wvMvmDcxzBPy9Ox3xsyZNhZ8lvswY/p0XXnVVcYiobUSVL2iZy/dLfB3PmD//Yy7jZKRZwkq3tQff9RXX31pDVZhnLA6eezxx7Rs6TLz3L3pJufewLzYY889HMHIW2+q/9MDtMvOOxnvu2/fx02NyHevu/Y6nX3O2SZ+Wa9TJ/V64AGjOeLhzJjwfAwa9KxuuOF69enzoLWKmj5jup4Z+IypJLn3jAHUPcaHffK8wQ6C5170ikbIAi0PmuP999+nnXfupm+/GWd8b54pPs+7xPMD+2afffbWBx98aIKU555/Ts0qKu25Aay//OJLHXzIIaYEhWtP1MyzV2z0inx/8ODn7N2hOM0zxSr22GOPNY7979lKoLuGo0fkytIVWhEbDwYm4BRFiKQGD35WLVtW2wvOQwqQ8HsaI3p9PlVVNbcOwgARCjUEBIAWDyYAzAtK+5+zzzpLZ59zjineisqyLht1Ub8n+hmA0g1h0002tZQGDwSqKyhUvFg77bijnnv+eXNKOurIowzQaO5I48jGGM74KUuLzJ0zx66FaJaHlT9E8EQbRLzt27W33mfQ0niAUVgZ3ezYY51Ghub/kNNWW3U1gIGmVmROFEUF6UxGG/9tY40aNXJVt1+6JoQjYc2dM9eEGy++8IIOOuRgDf94uPFlX3/jdf3zwQfVu08fbb75Znr//Q+MWcGExphS+QfMMK0JhoL2MjNRffjRh9pk401MgICKDQAFdDkeURFy5QULmIjKteeee2j27DkG3lC8SEnQXgcgY7x5sTGKBwiI2FGawW/eeJONNebrMUaZi8Xi2myzTQ0MEUHwogO+3G/GD34xnNwePS7VccccpzfefMPUc0w0e+yxu50bghYEM4wXExzyaMAA8/jttqX/3UTjXvM7Uj48K1Dk+C7XTA82+L1Q/rAuZHIhncI5ME5MqByDfnFTJk+x75L6QBHZvkNHPfzQQzYBMunyPQB699120/ffT9J2222vkV+N1J5776k3Xn/TrgMBCPJ3Agz+/cgjj2r9zp21fMUKmxCJVg875FD1HzjAxhPKYO8+D9hzCH2Sd4S0G/eTieOfDz+krlti8FTQyaecYoDHhHDxRRfptKaWSowXPO9jjj3WnjMk1gAz9wyTe66VazjppJNNMMP3+Q73hHsJ8MIPRyVKQMF48CwxQTChYHTP6rVHj8v0dP+nzCMZg3q6oXCtJ5xwohnvn3TSiXriCae5KCrPolHVGkLH/+9jJdBdw5HrcVkPe9mJturr6jTp++8tYoWLSweDIsG+V8+euv/+nmrfsYOWLlli0SeRxb777avXXn3NHgZUZDwQADd8TWbaoloMuhdRBtETen6Agk4EKLR48ZjpETEQQUycOEE33nCjNXYEdLfbdjsNeXmI7bNDxw66+KKLTWXGg1VsU07nCyJCojxA+LXXX9MhBzvdJBBIPPnUU7q8Rw/jD/OQ7bTzTrri71cYSJMD43MAFuCHEAAwxxei2OmBF4vfEbkEAkEdf/xxdnxeSsaACWK9jp1MUMF5Ag6AD6ANe4IxW1lba+IHVhZETIAO1w23mcmJF5eJgvNo3bqVecaOHTtOAwb0t7EjoqRDAoZDTIo77rSjKekAUACSPCD/j3waIOLlQzkHOCPPZZLBu4IIn24HnBsrEKKrbt12NQYC54HAAwBkZXHRhRfp1NNONb41aj06FQOM0MR4gZk0iPqnTpmiTTbdRIcefKj6PNjHQBfFIc8PETXXyGoKEcaiRYuN1wuwAjAmSX7kEfkDAQMHonwEGEzcKOyYRPk5QMQGyKAYRNzB6oZx5DwARZSKnB8bIhDGietm7JisidD3P+AAuzY8PehOzQSPuIbnZvToURYJYrT0+OOPWZNGmrTCV+bZ5plGaHLGGWfa+HF9PBscm7ZNgB+TFgEH3U8uuuhiA0yi5NGjRmnPPfZQ5/XXt350fI7JCO+L0087zUCXyZEVJSu8V197zaJRzIhQbrKigp/NM0mQNOSll2w1yHkhlKEp7OOPPW6RuZkRjRljHh19n+hrKUPuNQDPBMq5km/m/WFfa+Lk92uQUgLdXxuhpt+zzOHh5qFi+UmOF0DgIUWwwEPEUpzl00PM4lt1tVmR3C9LVR4StsHPPWfiCUQIgCcRL14Cd9x5p5ndkMYAOHigINVTlMIGkuVp0R6Q5frUH6fag8LnATX+ZolLdMZkwEsI+Z5z5fe8qBt16WLLNl4uQJfC2RtvvqmDDjzQXkCWYS8PHWptg4heibQAAcCXCIsIYq+99zbHJdIRO+y4g5YuXWadfoloDjr4IHvgeWgRBxStEVm6McEAUOyXsWMiQZHF2JFi4WFmPAEXQBCF3yUXX2IvOS8rggUAkzFjQuradStrB8TKguiYZToGOFwf0Rjn66gIm2nTTTY2wAPwSeMAXoAj4EshlPHiHJkomEAROHBP8JU49JBDNfi5wRo4YIDuu/9+G4Pa2pXm8cDLyPmx9D/xhBNtKf7VqFHWUPS6q6/RwEHP2FgACEcfc4xJsRHQIO/ucemldt033nST/T9RLqALyAAWTCp19XUKh8JqqG/QMcccbS1n+AziHJvE9t3Xonsifu4R47HRRl0samYD4BhLoj2eM54fPs9qh8iYCJ6NiY9x4flmKc/YcR9JPQDI62+wvh595FF79gF0JisCiMOPOFwU0Ji4WFEceNBB6te3r84591w7p+OOO9Y8MQA17iv3momWffCMIxLiPaD2wfKd+3B/z/v19eivTVa++x67W9BA2oB2VdwT7g+AzqTMagkaHu8mqzTuN4EJkzGT3Sknn6J333vX3ou7777LGpsOe+cdXXj+BXr4kYdtAuIZtF59G25ogQ2BBMB8wQXnm9ES50w6gWasL7704u+OchnvEuiuIehCzuehAMSIPrlZPODnnX+Bxn/3nd0MgIEXBuDjhXhl6FCdfMrJevnloWYxiHUj7bBpxw4o4aXAC8LykGjmpBNPsqUyDwzRAQ8jx2XZxEvDxovCSwRIMBvzAAMgAPO555xjJitEN4BPn959LFdHNHUN+0qnbenJQ3XwwQcpkUhaRMeEcN2119oSkwiIaJtlJ9/j93gVsBEtkTPkhQWQlixdqpkzZtg18GJ022UXTZ02Tb0feMCiZq6PqK24YX7T+4Feqm5VbS5k5KMBQkCQCYpzJg/LBEOOGMUcLwTgQaTDUo8J7O1hb1v0hocuUTJAwveR9+7SbRdrGMk5XnX1VRo39htbmVx19ZW2XATYSf3wgrFxvUQzACcTFcCLuRETExMeqxKA4rbbb7fJCPUY94rJhrw594rJkXvBRAJY4cNx2mmn6q23WPLeYmPGGDNBk9pp1769nSPPE+AJSDAJksp56aUXbWwAZFICFDcBNSYr8o1Dhrxkrm2ku2rranXbrbfZz2+5+WZLY3H+pIXYWMZ3P7W75fZ5llhlFZuHMgnyMwPd2bMNdAF6bBS5Fp4RzpccObUIzolnv2OnjvZc8Zyz2mKcAUMmOkCPieXp/v3VsmULPfroY1YX4PwvuvBCTZs+3c6BDtSAdpH1c9VVV6pnz14WHDCerFho4sm7g+nT9GnTzBrzgV4PWJqCyZyAgsmX94RnEUUkkTa+Hvh7UAMBMHnemQCYYFmBkeogqud8i+8q95ufsVpkRUUaj7EpGiZxrAf79NG9992rNm3ariFi/PLHSqC7lkNItMANXJ2CwwPMC/JrG9/lQV3dL3Z1/9effp+bz0Z0tPrG8haQLW6re/v+0jmkM2kzM/3pvn7u8+T4AAlyoiz5Vt9YWrL9nOdt8XO8TEQeRFmAw+obxQhAvEhJ41r+naH6T6+1uC/Og3tQ9MQl/fFLbIGiyozlIlEn0uXDDjv8/3NevMiAf/G8iC7Lyst+7ZZavpw86ZpuKzlO1b8q5r9075gMipPdz+2ba8pkMwoFnQkxlUya89wvmaozPlzbz903olXuNaC/OrXxp2PPyoiJkUiYyJrVEZPYT7eiSf5Pf/5TRSL5YPwyfomeyHP49ya3uQEDB1o0zErj1zbu5eo0wd+qBuV9JcD6o7cS6P7RI/p/YH+kFVgWk8YgilvbjeUkuV+W3n8mR/bXzpOl8+ivv9bll/VQsAmsfu07/wu/h1/NMp4JaU14toDn4489psOPOELUCNbVxsT64osvaOTIUZafJkXxW6iM6+r8fut+S6D7W0eu9L3SCJRGoDQCv2EESqD7GwZtTb/CsoaiEbnCf7esJ29LnpAo47cqh1jSsZ9/l+ZgucTyngLGrynOyAOOH/+d5RQ5J5a7bFDHWKKyXGVpzJKef8OI4NgsP3/rxvlzjozDX63m+q3XUPpeaQR+bQRKoPtrI/Q7fg9QQVu67757/y2hGroS5uQUIH7rchweI/spVqSpJj/5JMyGc4yKxZKQ4hZ5wmIR6ZcujVzyXXfdqX79ntQJJxxvVXEoUgF/QO3atbWiDtQyrg/RAdSqfffdx6hyv8WmcM6cOcbq2Gfvva0o03/AAJWtlrP+Hbeg9NXSCPzHjUAJdNfwlhDZUcGdN2+u8V+Xr1iuAf37a/Mtt9Dhhx1ulV0KahQfKB4RrRFVwlLYtVs383KlSg7dBa7lVl27GncQlRhkbBgA++23vzp0aGcgNmv2LOMQ0sIH6g450q237qp0OqPvf/hehx5yiHr37mNn37nzetZ5gu4O++27r3baaUdjJkABA4Sh2Xz66Wc6/PDDjD7DebBvol34quRgYRpAv6KiC0Vrv/321THHHGttiABrwPbJJ5+ya+Saxk+YYNQoqF4LFy4wNgETDNfPWMEQgFXB8SiU0aMs3hgTJuTTp0/TlClTrZp95OGHa+SoUbqVav511xn9B9EH1WcKcX+1lHYNH4/Sx0ojsMYjUALdNRwqFEcAGGDA8pyEPukDijN3wCG87z5bikNfguIFiAI+mI1AJ4MPut3222nB/AUGJCiO7rn7bqNIIYyAEgU1iu9DMYJzSiUacvrOu+yiiRMmGNmcajnUqZ122tmquYggpv043czBMUqHvA+ZHMoL5wFtBgrZx8OH65STTzbAhSNJJAyFDAI6EeuHH3xo9LMzzjzDyOdQ3kKhoO688y4DQcB077320iOPPmrAyLFRnPXs1dPoVRQ94EwyLlSda9q0Uayx0ahuTD6AN73fKiorTZ330UcfOobomYxVpOGfXnHF3/Xww49o++2304gRnxh9CCpTaSuNwP+lESiB7hreTcARSSZRJ5SoV199xQjTtMVBwoiyCy05KirI61CtADO+Q8txuLwAIaC02aabatHixQa4cDWJdFHHwInFGwFQzOdyxsn86quRxhWlVfXVV12lhoZGDX72WQWCQVPPHHTQwVZ1hrD+449TV/VMQyzBOfw/9s4Cuqrj6+KHhATXAH+c4NJCgeJa3IM7FCguxUoLhaJFirsWL+7u7u4Q3DUQ3Anwrd+hj49SwcJLIGfWyorde2funvv2nDl3Zu8JE/6QuHHjvdjV5FVcNROoi8ic/Ck/x4geXTJkyKgOthRSEayPJXqlLbSL33nDTZqBcxlQIFn0B9zd3KV1m9aKA+t1WX9LpMsx6CKwVIvlRVGiRpXSJUtJ/ASeki5deh1owAQMWPzOQnlWTLCGknWrrMlkJ5MVQ+BzQsBI9y17k4XbRIZsjSS6RauACBIiYk3qgoUL1PcKomIvOgutIV3WM7K4min7+g3r5dnTZ7omkmuxGYFIkCiQHTb9+vbVRf4snif6ZVE+pMfOJ9ZIZsueTa76XNXol4XsRJ8shP995Egp7uUl5EbZ0cOWVzZvsLlg2IgRkjF9eo1sycVCbhAd98P5c+fO1ZdftIMlXhQW+LNBgWiXQWT0mNEydcpUJVLui4iYpULkkNE5IJrHPodBwBGlE/VzfdaAsri9aDEviRQpooweNVrixIsjadOk1cXtHI+oC2SNiAuL+9n5U7NmLSlZooRuOEBJio0nVgyBzwEBI9237MVNmzYqEfCSCTKEeK9f99XcKeaDe3bv0S3A/fr1FU/P+NK0aRM1RyxQoKBGmUyx2dPONk9eZJFiYGcZL56InMmbogHLFluEYMjPQpzB3YLL4EGD9TwiXlZCOARS2CbLLqQ7d+9IpYoVNeqEFBGmcWwLRmClQ4eO6sdG1MhOKCTu2H4aTJ7r7ji29OJUy7ZICgRPvnnXzp26h33osGGabyUqJqLGOJJdV6xWIEVAjpfcMKQOcePomyhRYnVHRmgGcoVYwY7oGyKOEiWqZMmS+cVuojZt9NocR857wMABeny2LFll/oIFGkGzTtOKIfA5IGCk+w69yHT88eNHShiQKNNnXpg5drzwYoqfKY4lWfwO2fDlWE4FsfAz238dheO4JkulHDuRkM4LGTKEEi2F+jmHJVzjx4+T3bv36LIt9Ai2bN6sO5Ko17HLibYiROIQen51Zw6RL8eyWuL1NlMX586aNfulVsHrO6euXvVRo8xXl6g5rvM6pNQD6bOLipd1r9bnaBNY8jOD0as4vortO3SVHWoIBFoEjHQDbdf8d8NIAaBShbYtqlZZMv99O+aH3hovuXiZ96Y1vR9aj51vCAQlBIx0g1Jv270aAoZAgCNgpBvgXWANMAQMgaCEgJFuUOptu1dDwBAIcASMdAO8C6wBhoAhEJQQMNINSr1t92oIGAIBjoCRboB3gTXAEDAEghICRrpBqbftXg0BQyDAETDSDfAusAYYAoZAUELASDco9bbdqyFgCAQ4Aka6Ad4F1gBDwBAISggY6Qal3rZ7NQQMgQBHwEg3wLvAGmAIGAJBCQEj3aDU23avhoAhEOAIGOkGeBdYAwwBQyAoIWCkG5R62+7VEDAEAhwBI90A7wJrgCFgCAQlBIx037K3MYS8fPmSHo1bAh5lFy9e1O8hQoR4y6u83WHY5WDx7hnP8x9PwDgSnzRcGPy77rdr4cc5CpeIM6dPS/gIEdTR4r+Kw30CofVr166pQzOOGv9Vzp07J+7u7nqso+CIAZa4c2Cr9Lb9efHSJXELHlz7wBnF4aChz4avrzpMW/k0ETDSfct+mzFjptSuXUttdvigYfCIbXiHjh3UZNE/y7Jly9TjDKvzfyqQDJ5qXbt19fe6/fM+3vVa+MBhRtm9R3cpWbLUf56+bft2WbtmjRQrVkyNP7GE/y+ihljz588vdevWfWnASQUQLVhiPY9pJpb1X3755RubjpHm/6JHl+bNmr3xWP84YPmyZXLu/HmJGzeuDB06TGbOnOEfl7VrBAACRrpvCTpmkgMGDJAFCxZIjRo1lHiJnPr26SOXLl+W6dOmS8WKFSTnN9+okePBAwfku+++k+TJk0mf3n3kmq+vfkAfP3kiffv2lbRp06rNOJEXBVvzKZMnS+EiRcQzfnxZumSJksTmzZvVMy1rlqwy4vcR4hHFQ8qXKy/Va9SQwYMGaZQGOZcvX0EKFykswURk4sSJ4uHh8cL+fcIfUqZMWXUZxi0Yk0fKtm3b5Ntvq8qwocMkQ8aMgvHmo0ePpW69ehI5UiR1IR4yZIhEjxFD6tapLUuWLJWrV6/K5cuX1XQT7zXuI3z48OpkjHsx5pFY02OdPn/+Avn666+1bfieYaK5YtUKuXTxkppZ3rx5U1atWqXOyHxhCQR5Dh8+XJYuWSz37j9QA8/s2bJJlapVZdy4cXLv/j0pXKiwugNDnvRF9+7dpU+fPpIxY0Z1DsYgc/ny5TJ9xgwpX7asFC1WTO+3Z48e0r5DBxkzZozEjRdPBg0cKClTplTCrVixotSrX18GDxqohIaH3ejRYyRnzhySO1cuWb12jTosz50zRypWqqT1XrxwQb5KnVp96U7ieHzihLpDQ9i0yeEHx9/w0bt754707NlLgrkEkyhRPCRzpiyyZesWqVe3ngwZOkQHD35fsniJVK9eXTJkyKBGpFyXNnL/PAsYj/I3SH/Q4EGya+cuxQIH6hnTp4vPtWsSNkwYady4sRAoLF+xXIoVLaLPwJtmAm/5UbDDPhABI923BHDs2LHqpNuuXTvp2bOnOtceP35c7df5cKRPn14NIrEUh2hcXV2ElETmzJlk2rTpapXOlHDr1q3i4RFZdu7cpdfjA8+HqFChQkpS+/cfUGffVatXS8mSxaVZs+bStGlTtTtnKuzj4yOFCxeRLVs2S6VKFaVvX+rOIKtWr5IVK1ZI4kSJ1HHX2/uwXqdX716SK1cuWb5suZLM4SOH9bypU6fJokWLlJgbNGig7cbpd/z48RImbFj5oXlzwXxy7bp10qjR9zJjxgzxiBxZSbdgwQJy4cJFOXLkiMSNG0eyZMmqZFarZk356U8r9Xnz5qmppkgwuXfvnqRJm0aOHDmqBFW5ciUZPHiIeHkVk6fPnsuA/v2VvHEFxtIdMscCvkiRIjoYUX+nTh0ladKk6qCMrT2YLFy4SLp16yoNGzZUA03wr16tmhLu11+nlRUrV8mK5cvV0Rgn5j69e0vHTp1k4MCBet8cX6pUKdm4caPU/K6mDB8xXOrXry+/tP1FLekXL1osNWpUl8mTp+gACkadO3dW3DDlzJgxg5w8eVK8vb015cQX5M9gQRu3bNkiGzZs0EGGZ4a20wfr169Xu3kG8R07dmhbeA54xnLkyC47duyUUqVKy4gRw3UgI/VBGmXnzp1Srlw5rb9subIycMBAwe153br12ue4VNOHDGbff/+9DBkyWL75Jpc8ePBAB1AGYisBj4CR7lv2AdNXLMqJUBMkTChNmzTRaCNVqlQyZcoUJdXTp09rFLxm9WrxvX5dHj16pLbnPPBEqxA1ZJQwYQK5ceOmlCldWkkKQiNa48NC9MyHcsKECVK8RHFZtnSZpjGIBiH3ZMmSybFjx5SgiPimTJ4imTJn0gEAYuFDumvXLm0HZMOHf+++vRpJESEzOBQvXlyPIWLjfmrVqiWjRo9SEgofLrySO4QA4UGsVapUlfXr12k6Y/WqNXL27BkdQLjvUKFDSedfO0vfPn3F76mfuv6GCx9OieLa1Wvqghw2bFiJGCmSPLh/X6NirNpLlCgh5KbBrVevXupYDDaDBg3S6T/W7ER29erVU0t42gZODEyUWbNmyahRo6R379468HEvLVq0kGu+1+Sw92G9T3Dq17ev5M2XT7Zv3679RTTduPH3cuLEScV87ty5ar5Zs2YtGTnyd8mQMYNs3rRZ1q5dqxGkm5ubXodInFwqbszg6uLqIlGjRNU+/+abbzQXTJTOcfRB1apVJV++fDJn9mx9DvsbbwAAIABJREFUXsqWKycZ0qWTWnVqS/p06ZXAhw4d+pJ0iZAXLlwoOXPm1EG4YqWKOgA983sm1WpUlzBhQsue3XukSNEi0qN7D0mYMKHEjBlTunbtKpkzZ5Yc2bMLKZfJkydr33MdBuHr168r0fMMOVym3/KRt8M+EgJGum8JLFEKHyo+vBSm2pBi/nz5Zdq0adKwUUM5dfKU3L17V7Zt3SrFS5RQEmF6efnKZdm5Y6d+eEknENVwHB9WornVq1ZL/Qb1pUP7DrJu/Vrx9EwgixcvUqIkDUDkxLEQFUQeMUIEmTtvnv7tRd2NxPvQIY10EidOrMcwNT569JgsWrRYRo8epZESURDTU6I5ItPWrVtrlMvfiHB3796t9wZx5s6bW/Lnza9RYLZs2fR7jx49ZOnSpXLi5ElJkyaN3LxxQ6ZNny758+WTKB5R5Lfuv8mPLVpIt99+UzJYt3adRI7iIcmSJhXX4K6yauUqJQSIHqLlJSCpkNWrVysxMEMYOGCA9OjZUzEC844dO2okyAAAQUJ4lKlTpkrPXj01KoZIZ86cqdEv5ejRo1K/fj05dOiQfP99Y42QaT9t69qtm9SsWVOjXTCgDefPn9cBFWIqW7asEj+E2L59ex3s7ty+Lb1699bUDBEqx+3Yvl0ie3go6ZIGYmAZNXKkxPP0lPPnzss3ub7R4yC++PHja9rmqo+PDjrgDT7MdH7r3l3q1akrVb+tIgsXLpYffmiuM4IECeLL2XNn9Zk6fPiwDpjbd2zX9owaOUqyZMki+/bv0yifdpGmmDtvrhK1Iz3x4P4DCe4WXPr27yvTp06X+/fvK65WAhYBI923xB9CILLjw03hZRZRGNNgpoVMJVOlTCVexb10Chondmx5+OiREiWkST6N6IfCS7KwYcPIiBG/yxdffCEPHz7SqGr79m0aoUCORHVETEQ3/Qf015wskRlTRMcHnw8bxEHdSZMlkxHDh+s0nUIkPHXqVE1LQD716tcTPoRMk8uXLy9VKlfW9vFWnP/NnjVbSY1CPpIp/d69e5SUsmbNKqdOndJ7Zbp8xcdHIkWMqB/w4K6u0qVrV43wIEgiT4h18qRJwht+Ijrq4PvKlSs1yk711VdSsUIFcXFx0Yh58ODBSlpLliyRMWPHysQJE6Rxk8ayYf0GiRUrluZIIVZIjAiPwrScCB2CIWXTu08f6diho2TNkkV27NyhswUGIHBj2k9kD25gTxQPvpEiRZSePXvLoEEDFRMGgFatWml/rVmzRmLEiKF/Y+BjwOGLe+MZYCbCizsIG3yIgLlmnTq1pVWrn7W/IeRly5dLgvjxdbDmf64uwRU/BtXWbVrLlctXdDbQu3cvGTt2nBw4cEBTFDw3pAyItAvkLyB58ubRQYW0x/ETJ+TXTp30/nkOIXIGaO6LQQis06VPL/PmztXUArnuYsW8ZMyY0Tp40VdWAg4BI11/wv6673WJ7PFimdOdO7clTOiwOgWl3L5zW548eiweUaLo77xEYjrNB+rVwvT1v/JunMeH2/HyzXHudV9fjbochZdrkCvTWl62USBYpve81KE8e/ZUnj599rc2OK5BioFo3EHi/wQT7XV3c5NwfxL9Px3DNfiQc7+vFr8nfpoKiB49+r/2AIQCsUHO/1QYHCikB14vvr7XNXf+b4W2RwgfXoK/1geO499U979dd9bMmbJo8WJ9eQj5Q3KRIr7A/Mnjx3Lm7FmdoUDCkDqzkleX/b36DBCZgl+0aNFenP/ksbi4uL58Icb937p1Uzw8XjxXrxf+zzsA6jGi/ddHwen/MNJ1OuQfv8Kjx47qSxbe5PMSx4rzEDh75oz0HzBAXx5+W62aZMmc+S+VM3CSeydqJe9tJeghYKQb9Prc7tgQMAQCEAEj3QAE36o2BAyBoIeAkW7Q63O7Y0PAEAhABIx0AxB8q9oQMASCHgJGukGvz+2ODQFDIAARMNINQPCtakPAEAh6CBjp+nOfsySIHV3sQvq3wqJ51lAiUhLYi0oKSjBdU/vw4UOJHTv2OzWZbc2so2Wt6IcUtu1u3rxJF/qzgYSCKhmbHtgwwQ4tdgmyWYGt2WxOYEMHa13ZgMKOtBc79XJ+csIvrNVlMwi79lhnzWYYcOAroAoaHGw9B3eed7Bml6KJ6ry5R4x034zRWx+B+EmHDh0kWtRoKjTzb4WdRLdu35apU6b8beE/egRvenDZ0vv6xorX63rTddj8wKaD1787rvPs+TNxCeaiHyy286JuduHCBd027CgOjdd/uk9HG1esXCFhQodRfYDXy7+dz4D06oYHdmmxZRkyhWjZrZUy5Zfyyy9tVYuB7cts4wWTZs2byZrVL3aT1fzuO3n2/LnqX4wZO0aCuwZXYRx2n31KBe0Jthqz7bxE8eJSpEhRFeHJkCG9Dt4OrMCT39/0bPjHvbNDE8xRn3v48IFKnSLEw8adp7TpXzad+Efdn/o1jHT9sQcRpOGrYIGCMmz4sH+88qWLF6XR999rBMaWVGQE2VaKlB8frj179ohXMS/J+U1O3R6KpB8kgZ4Ax7LDiN1M7MEPHz6cqnihR4CEX+lSpZWwDxw8IMOHj5D/RYumW0QRUOF4tu0SgaOfgC4wH1AW6KOFwBbWePHiSenSpfU4oka0W/kQIfYD0Z07e07FddAnmDRxomTJmlW38c6YOVMyZcwo9+7e1R1XED47sTJlyiyxY8fS3WhEahcvXZSnfs/kp59ayNKly2THju0SPXpMVT1DWJxZAlt9iaJQ/8qRI4di+NNPP0niRImldp3aqkOActjuPXu0rWyLBRswiRgholSrXk3bD8mjroYoUPHiXpIgQULVvti2dZt0+62bP/a6cy4FLoOHDJav034tN2/dUhlHRIGQsWQ7OlvG0XQg4kQwiP76mIUt5ggNIeOJahx6GWxD7ta1m4r7Iy5E31j5OwJGuv78VKB5gL7u6FGj/vHKc+fOUVlHCI8oDRWotWvWqlziipUrpWjRYkpoI0eN1KkkuqhlypSRDRs36D59CA0SRnwnRYoUOt2HXBCbYRfac3kudevUlbx58six48clTOjQutcf3YBatWvJV6m+0vpU2GXwINU1GDJkqEpLIjyTIkVyJcwmjZvIuPHjVCmLSJJp5InjJ1TspnPnX3V/P9F8zBgxdXcVwj7cy4rlK+TEyRNSpGhR1ZDlK268uDJhwkSVJdy8aZMkT5FCZQorV66souEMVJAjmrzLli2XcOHCqsIYuhIUdnb93KqV3q+jgAEf8hPHj8uSpUt14IkQPoLKM6LmBmF37dJVkiZLquI6iJUTpTdq2FAyZ8niz73+8S9H+3PmyClHjh5RomVArle3ruK8cNEiFX9ncIQIGUjRbXjTjOlDWs3AhmAP2hipU6dWNbrQoUKJ39OnqimM2BOqeW9yAPmQNnyq5xrp+nPPobd74cJ5GTVq9D9emQ8+eU6mgrFixpIsWbOovgH78tk+mj1HDrly+bJ07dJFYsSMqQ8v4i3kI4kG48SJLd9+W031UimQIQTTuUtnGTJ4iEaLiKMjyEL6gHMRkoF0+TsuFyFDhVRRlUmTJkrr1m0kW7YXJAVBxk8QX6NpiBCRGSJwImXyokTpiLFD7Pfu3lPCpHCcqqldvqxkygdxztw5kjFDRm0DvyOVOHjIEBk/bpzmV+MnSCC/tGmjwjwMAHxwiViJ/kljQBgon6EZgBgQ1+deb9++rdPYadOmSt9+/eT5s+caNS9cuEC1dPft269aF25uwSVSpMgasSPCQyRPpMtg8akWRG5mzZotu/fsVpU0BHwQ2yGVg/g96SqVhaxYUUWXPmaaAYLnGWPwY7s5gyZbn4lwibr5QiyIPLSVvyJgpOvPTwQqVQjOIA+I6hYPocNHi7/Xq1dXOnfuIiLPNSdJVMD0nik4xICSFx+eJn/uzeclBZEsUzVIZ+26terCgJJVuvRfy+NHj1VNi8iD8/kAQlBNmzVVicmQIUOpJOB3Nb7T6SdTcnKAyCUyRSQHDelBfqQ2EOdm2o8GMMTONJ2XVUTlN25cl+TJU+i1+vXvp4phFO45Q/r0smPnTnni56dC6pzXsVNHnfLTfiQOmSKjgQsx8FKuSdMmGlEzIPDh7N+vnyqT8bKLKBdtWNqKxCMvjyAZ/o4YDapk5KNJPYwfP04mTpykmOGxxrVx8qCN5B6RaVy/YYOEDBFCdXY/1dK7T2+9L7CYNXuWtP75Z6lerbp4Hz6sgxYzEgY5BjXSOR9T24F+YICkX8mvhwsXXl9oUj/PNM8iGswR/xT7+VQx/xjtNtL1Z1TH//GH3Lp5U4W/8VRjCozYNAVSQ4zb8TIKYiZyQ3UqQ/oM0q59Ozl8+IiULl1KoxWHuhZTRqbmkBwftCNHj+r/iU4RQfd78kQJGW1VziGq7D+gnySIn1CFvSG1y1euSNw4cTQCIXpk5QRRMC+ZFixcKGPHjBZPz/gqF0iaAc1dUhiIjE+cOEHixfPUcxggSpUsKbNmz345mHBPTOH5kDPdPXf2rH7wv0r9lXyR4gudYiIxSe6RqBsxbeyA0IP1ueKjkSipA/6GzqxDfYsBgeiegaRTx44qxh4nTlx9acM98HKN1QpffJFCokePoQMJKQ5y2aRqwIj8NfdCveSnuf9PtcyZO1c2/alrDCbMqhAuRwo0f7680r59B8WqZMkSKsr+MZXFSB04ZlAM+KSDmEnRJmZbDNjk5a38HQEj3UD2VLwu9YeWKxqpTPcdLrbk816Xd3z9Nv5rZcE/3fLbXJPzGCh4UULU+V8fapY5EY3+UyF9wWD0VapUsnjJEiVsR+7v1VUXr9/D69hwbV5IIncZVMvrKz3eth8/Jl5vWjnzMev+FK5tpBvIe2ndunX68owpekAX2sF0naialQ3vW7jOsqVL5ZC3ty7hehv33fety84zBAIbAka6ga1HrD2GgCHwWSNgpPtZd6/dnCFgCAQ2BIx0A1uPWHsMAUPgs0bASPez7l67OUPAEAhsCBjpBrYesfYYAobAZ42Ake5n3b12c4aAIRDYEDDSDWw9Yu0xBAyBzxoBI93Punvt5gwBQyCwIWCkG9h6xNpjCBgCnzUCRrqfdffazRkChkBgQ8BIN7D1iLXHEDAEPmsEjHT9uXtRDUOMJmTIkP94Zf6PQMuNmzclVMiQ/yoK877NQtcAXVOcIRCkQXWK3yNGjPjykg8ePFA9X/8UikFmEeeLjykn+F+YcD9nzpxR4feAasP79pmdF7QQMNL1x/6eO3euikfj5oA2bNx48f529Z9/bi2lSpWUnr16SauWLVUq0T8LCl6DBw9WiT2EwDHBRKqxRo0aL6uhnahzIX3oXwVix0kAJ4qAKOj0Llu2THVdkYeMFi1qQDTD6jQE3oiAke4bIXq7A4gesdXJkT2HzF8wX4oWKSKt/sGloG7depIwUUKZPWuWuh+gD7t61Sr5Ol06jUrxAMOrDMcI1LdwBliydIla5eB79aq61+nTp+TGjZsSLVo0OXXqpKRMmUpWrlwpCxYskHTpvpZ4np6S7ut0qmWLU+vESRPFM56nILuIZGTSpElVX5bvFKJw1P7Dhg2nA8PevXvUmNLdLYSULVdWf0afNnu2bJLmz8GCCHfBgoVy8dIF2bhhowqOT548Se2IKlSoqJE83m7YuaD/u3XrVm0v39G+rVKlit4zbeB3BMiTJ0+uThmbt2yRb3Lm1GMRyN64aaOcPXNWypUrq2LrCGWDB/fQvHlztahBgxcdV4wcrRgCgREBI11/6hUIE4cFvLrwOSvuVUwFxl8vDeo3UEscojIsT6JHj65i3IiFE31iKXP1qo8kSZxEtm7fJt/k/EYWLFwg+fLklWAuLioE7tCx3blzh/zxxwQlqTlz5uj/kIKkHThNQKwlSpaQ/fv2v0wnXLhwUV0qDhzYJ3ny5NX6RowYoVEx7hEhQoRQZwaIf9369ZLqy5Tqy4Uty6KFiyR9hvTqFtCnTx8lPKxzsG3B8BKRdrzWiK65HtN87g3SRdQa5whcJkgBPHr8SF0lSIc8ePhAateqrR5pPj5XpWHDBnL9xnV1lQCjli1/ktix48iGDRvUWihECHc1YPTw8NABBXPEPHnzqHEmmPft0+edreL96TGwyxgCb0TASPeNEL39AZAHppC4GUydOk2iRo3yt5Pr1K0rXl7FZPmy5dK/f3/9PwS8Zs1aef78mbof4PSQN29eOXzksEaVGFkSMRLBYRTpKETX+JNx3hWfq5IoQQJJ8eUXsmP7DhUbR2gc/zWI1ffaNRkydKgSNg7Drq4uUrXqt9KseXMZOGCAWt80bNRQhg8brl5lvXr21Lx07z59ZMqUKWp9jgUM7cIupmWrVhqFEllizYP7BY4YtKVbt9+EtuHwgKULbhY4WOAOwYAAIdepXUcSJEygDr/hwobT+9izd486SXAdol6i17Fjx6olT+YsmdXG6H/R/if5CxSUbt26ar1nz56VbNmyKanjf4ZXF04bVgyBwIqAka4/9QykBYHh5EtOFc8viAqRbl5qOUqt2rU19QDR4kNGIR9atkxZCRsurDpEYKFDJEnkCPERDeOvNmvWLOnZs6dEiRLl5UswIkfSADly5FQX3+49usu0qdOUuDGOJJo8fuK4Rpu9e/WWQ94HZcWKlZIsWTIpVqyY/Nz6Z+nfr78SIW7BPbv3UHtz8r686GvXvr1MmzZNI8uTJ0+q7Tf1cA+e8eNr/pSomNQBxMoLOwiQe4IwuUeInuvh0Qa54pEGeeOEQQ6YgeG7777T62KmCNneuX1b6tarp4MHNjDlypeTGNFjyOlTp9UqiJd2Xbp01nZh7/PCV22slChRXCNpK4ZAYEXASNefeoY8Kd5hanseJoySLdNwyMbT0/NlLRAThIOPGQTmKER3WNbwIg4i27Fjp0SKFFFfgEGKbu5uag6JHQuRHTbjlMmTJqsDb8FCBWXypEnya+fOSnTt27dXwgofLrxcveYjMWPGkmlTpyphZ8yUScmRNtIGDDRZyUCaALNKVl9g/b5q1Upp1qy5zJ4zW+3NiXTJzUbx8JBevXvrYMLAgvkm52OCWbVqFY3gMZT8vlEjyZM3r7YTix+i9Pnz56trMPVCxviX3b59S37/faTmgfFoI89LxNy4cRM1mrx3/740atRI20f6A+cK2ujwPeMFHmkdBiRs3R2edP7UtXYZQ8BfETDS9Sc4WbJEtMt3h0cUpMLU+lUvMY7hd45zGE9CSJAkkSa25RRekkWL9r8Xy8tu3BBfX181hiR3y0sn8rgvy3MRCSZ6Ta5NHVyb3x2Fv0N2RJVc8/VjHcdhfx4qdGiJHCnSX67D+ZAi9vFYqr/q0UYqgHsmx0q91EPk7HBB5tqLFi+W+fPmqTca0SzW6JxDFE8hEicHDKk68KI+7puBguuRa8b0EBwoLBFj8HAsEWNA4tof05DRnx4Xu0wQRsBINxB0/po1a2Tvnr1Sv0H9NxpOQjyQDOTyqRQIHnPNDBkyaJRuxRAIyggY6QaC3n9X595A0OR3bkJQuMd3BsVOCJIIGOkGyW63mzYEDIGAQsBIN6CQt3oNAUMgSCJgpBsku91u2hAwBAIKASPdgELe6jUEDIEgiYCRbpDsdrtpQ8AQCCgEjHSdiDxv8A8dPCS379zWdbKsmUXU5n0Ka1JZE8smhFcLW37ZtOBY//rq/9iae+jQId0qy3noRezdu1d3lLFulg0Gr1/vv9rGzjJ2zLFu14ohYAi8HQJGum+Hk78cBcnlyZNHtRDYBJA+XXqZPmP6e127S+cuupW3dJnSfzmfHVlZs2aRBg0a/u26EG6RIkVkx/bt4hElim66QCymVs1aMmz4MN2Nxq64tymTJk2STp06SpgwYXXnGzoIVgwBQ+DNCBjpvhkjfzsCuULIqWbNmirTSJkyZbJcunRZMmbMqDoC69etl8ZNGqvwTdtffpErPj66TZfdWWydJbKsXr26VPu2miRLnky3BrMFGI0FRHSWLlsqRYsUlSRJk+h23Hx580rDRo1008WBAwdUowApRXaLEXG3b9de8uTOLT+1aiVfp02ru8oaNWyoIje3bt2SYl7FZOvWbbptuUGD+lK4cBFtC23Imyevyk5yrYEDB/obTnYhQ+BzRsBI14m9+/jJY8mcKbNuf40TJ44UK1ZURo4cJcFcgkmub3LpFl90YCE49AUOHjgoUaJGVR0CtvaSAmD7LzKQiMmkSpVK5R6fPX2q+g6kCvg9buzYsmDhIsmTJ7fMnz9PBg0arFKPkG6uXLk0xQBRsruNejp07CBtWreRwkWKyJrVq1UbAsnGRAkTql7C0OHDpXChQipIQ9tIXbAFl+3EXl5eem1E060YAobAmxEw0n0zRv52BHnYLFkyy9fp0ku2rFmVKFHeQlULEkPoBhJEXwDNAYgWcib6TJgwgcyZM1dFvtlSO3nyZN1SmzJVKqn53XeSIEECqVCxgka7RNRsLUbInGi1fv0G6hIB6SL4TS6WvC/1UF/r1j/LwIGDVKAHZTJ0a7nG8OHDZf369SrCg5j6lSuXVckrceLEmpqoWrWqpknGjBmj+WkrhoAh8GYEjHTfjJG/HQGRpU+fXom2bNmyKlpOVIlK1rWrV6V9h/bSsGFD1bO9evWayhtmzZZNj0PRhkh53dq18sUXKeT+/QcqjUjqAcWxy1cuq+JXwwYNNYqFQFEoQ44RckR6EdIlHUFUij5vokQJVUWsbbt20qZ1a2nWrJnKRyZNkkSj5slTpqiCGY4MyDUiMo5GL/Xy++jRo1UzF+Im+rZiCBgCb0bASPfNGPnbEbxIq1uvrlSuVFlfqEGmP/74o5Jiyi+/1Fzu4cNHxKu4l5QqWUojYFIAfCfCxeHBPUQI6dChvRz2PqyykVjWoDeL3u7y5cuVIFOlTCnXfH2Fl11E00TGEDGODmj1kt6glC5dWsmV+olqkadEQrJd23YyYvhwad2mjSp8NWvaVLy9vaVAwQLSqtXPei6yiwcPHlD1r6JFi6pOrhVDwBB4MwJGum/GyKlHQK6vOgk/efxEiZDC/1xcXcX9FYUxyBBHCfRmiZJfLa9f60Nu5OGDBxIyVKgPuYSdawgYAiLMNjuIiN/z58/9+O7i4sL3J8+fP3/C93/7+vN4jtPjnz17ptdwc3Pz8/PzexoiRAj9/vTpU7+HDx8+c3Nz068QIUI8u3PnzrNQoUI98/X1fRY8ePDn7u7uz0OFCvU8XLhwz6NGjfp8+vTpDh3Yl3qwwV4oxmrR72XLltXvV69eDXbnzp1gDx48CHb//n2XGDFiBLt3756Ln59fsMePH7uEDRvW5eHDh67u7u6ufn5+Lm5ubq5PnjxxdXV1Db5v374Tn/pTQEph3ty50qBhQ7Me/9Q709ofJBAw0g0S3Ww3aQgYAoEFASNdJ/YEu9DIvbIzjPIhu7kcrhCvuyTgwMB1HW4Kr94eqyeoP3ac2OLq4qq5XZwgWB1BPhdrdHK0b1tYwsbqBVu58LaI2XGGgKUXnJpe4EUaL5327d8nwV2Dq5PCzJkz3+s5xPwS2xp8zl4tGDxmyphJ6tSt87frsimC/O/6DevFI7LHyx1ptWvX1mVfEydOfGsCZZUDFkP4kbExgi3EVgwBQ+DNCFik+2aM/O0IloyxtIqtumzHxQZ906bNajeOBgNRKGtk69WrJ1988YX06tVLfK5ckZ9atlSdBJyCQ4UKJeXLl5fy5cvJFym+lGzZs+kmiLBhw+ma2ilTp6pTb6ZMmWXo0CG6SoI1uug0sGSMpWOYS7KaAUfdTr92kpw5ckjrn9tI/gL59e9Vq1SVefPnyb1799VanVUK69atk9p4uGXMpDvS6tSuLRkyZlQ795IlS6pNuhVDwBB4MwJGum/GyN+OeMKOtMxZ1C2YKJWNChg13rl7RwoVKiSLFi7S6Jd1ujlz5pBVq1aLh0dk8fCIokR38uQJtT3PljW7jB07RtfrspqBLcBx48WTLZs3a3qAa+OUC5Fv2LBenXbZifZPO9JY49u+fTtp2bKV1o3jLyQ9ffp0XS6GtsPvI0Zou7GEZ1mag7CXLlkiLX5soRsrsHO3YggYAm9GwEj3zRj52xHkVDNnySyJEiaStGnTSsqUKaV79+7SsFFDddDt2qWr7vxiPa2fHytHgumWW7bbxo/vKcuWLVfC7t69h4wZM1o3RbA7rEmTxpI4SVLJny+fbNq0SW3aV65cqXoO7HRr1qypVKtW/T93pA0YMFCWLVum7dm8ebOuISZtsH37dt0Awe43ImTSIaQSiM5ZOYF1PGt/LdL1t8fELvSZI2Ck68QOJr0AEbKBoUyZMkpsaC2wqwzr826/dZNmTZvpLjLyr2wDJhq+d++eSi7evnVbBWZSf5Va7j+4L/Hjx5cWLVooIbJtePeu3dKseXOJGDGCrFy1SurXry8XL1yQUiVL6s42Il3qJ7qOED6CRIsWVerUrStt2/4i7dt30BwtGyp4sYYSGj9D4mwDZvODt/chad26jUSKFEnKlysvpUqXkilTpoqnZzwTvHHic2RVfdoIGOk6sf+IQCHbunXrak4XMkVxDHIkFVC9WnU5d/6cbg0mb9u0aRO5efOWbrllxcP48ePVer1d+/bifeiQzJs3T6NTXp6xCoF8MBsk0qRJI+fPn9cda6QCRo0cKXHixpXjx4+rOA35XUrlSpVk85YtWn/Pnj01b8xqiC6dO8uAgQM1pxwxYkS9PhFz9uzZpGfPXro6gt1x/fr1ldChw+huNrYXWzEEDIE3I2Ck+2aMnHYES7gQoSHSpLCjjC+Ij0I0S87W8Tv/4+UbRF6hQgXdUvxq4XiOfdtlYAwKkC7E/moh4iadQI731YKYDkvGXt1B5zSwrCJD4BNFwEj3E+04R7N37dqly71IWSBEY8UQMAQCNwJGuoG7f6x1hoAh8JkhYKTr5A5l5xe5U/Kq7OR6fUfZx2iOQwAd9wgzIFblAAAgAElEQVReglHY0UaemJURVgwBQ8B5CBjpOg9rXWuLji7rXcmzIq3YoUMH3fDwsQobIHghh+tDiBAhdUkYL/HQ9GXDA7KR+KRZMQQMAecgYKTrHJy1FpaMZc2SRYqXKKGrFdh5xoqEsGHCKilWqlxJ7ty5LVeu+Oj/161bK2XLlJWp06aJj88VXUUQMmQoNZFE8pGVCqxaYL0s63xZ+0uON32G9JI1S1atk/W3/fv3kz/++EO1c6fPmCG1a9VS/zR2tfn6XtelYq+/PHMiLFaVIRCkEDDSdWJ3Q7o5smdX54YiRYtqxMn0njW5iI2zQoD1sD+3+lnTAGykSJwokfTt108iRoooaVKn1vW6u3bt1rQExBzfM76ScIwYMXSZWKLEicX32jXdWcaqApaI4aWG4wP+Zqx42Lhxo67BZatxtWrVNPq2YggYAs5BwEjXOTi/jHRz5Mgubdu2U+EbNkawtffFpolMaoczYcIEGTVqlIrPELWycQIzSkTK+X+VKlV0VxjkiyNvtuzZ5fmzZ6qRwHmQa/HixZXI8UHLlzef6jOwFpdlZfijsSWY7+gyzJwxUzZs3GBavE58DqyqoI2Aka4T+1/TC9mySrmy5VQfgU0PEO+OnTukXt164uPjI6VLlZLGjRvLlq1b1XwSV15euhEVs0ts3NhxautDThhNhEyZM4vfkydKvqQQyBFj747jL6TbqWMnmTFzhi4r27hxg3To0FFq1aopJ06cFNTFGn/fWDZv2fxybbAT4bCqDIEgiYCRrhO7nVULuXMTZZ7Ul2qojbGNl1wt24CZ7rPFd9nypZIxY2bZum2rNGrYUI9h48SvnX5Vsm3bvq08e/pM2rZrKzdv3JSLFy5qNDtlyhT1MOO627dvU/NJNG/LVygvp0+d0e3BYcOEkd+6d5fWrVtrnbxEI93xthsonAiXVWUIfJYIGOk6uVtZpuXYbkskSkGDAQKMFy+e6i2Qr2Wn1+3bt3VZ2cWLF+XpUz+JEyeuHs/LM5Z8xY0bV6/FOZAmRM6yMPK2rIhwLEfjGNIJiJRDxBzDbjJMLxMkiC/Bgr3YFmzFEDAEPj4CRrofH2OrwRAwBAyBlwgY6drDYAgYAoaAExEw0nUi2FRFWsCRQnCofTmjCYjZkIKw3K0z0LY6DIF/R8BI14lPBznXWrVq6SYFNiOwhIulYORYP1Yhv4sI+bRp0zQ/jFwj5pUsOwsZMoSECxdel5k5tgd/rHbYdQ0BQ+AFAka6TnwSHj3GIy2z+pQlSphAOnX6VckPzdvVq1fr+lo2SPACLXGSxLJ18xYpWLCgLFuxXK5dvaamkrxgg0B5OcbKAzZEoHXLKgU2SyBUjiNFihQp9M7Gjh0rbdr8orvS2H68ZMlSad/hhR7vqpUr5ey5c7Jly5a3NqR0IlxWlSHwWSJgpOvEbnXsSGvfoYPuFGONbuxYseXAgf0SMlQo3Z1GJNyhYweJGzuuxPOMJ5kzZZKOHTuJewg3KVigkIQOE1rFyVmZACEj54gTBD5pd+/d1YiVKJrdZxC0l5eXJEyYUPr27asR9unTZ8TLq5imOGhDjRo1NOK2YggYAs5BwEjXOThrLUq6OXLIL23aSDEvL93wwM4x8q3sKFuzZrVMnTpNnRgwhty2bZsK1LDVt3ad2rJ7927dzPDHhD90Rxq7zLDq4brsMhs5cqSmCoiI2UjB8jB2nfE/HCoQ2EH0fOfOneqDRtoB0ZuPmd5wIrxWlSHwSSBgpOvEboIcs+fILjW/q6l6CFjy4FkG8bJBAkUwdBDQX8BYcuHChbodmOi1XLlyKmyDrU7nzl0keHBXJdgsWbPydk490CZOmKAbHUqVKikHDhzUHWk//vSTai38Mf4PdfL94YfmcurUKXWZ8PSMLx07dnAiAlaVIWAIGOk68RkgD5shYwY5d/ac5mS9intJ21/aqugMmyZixoypbsBs2/06bVo5fvyEknGrVq00nQBRsvoA4n3+/Jk0adJUN0KweSJnzpy6DRjFMCJdxzZgNlKg83Dv3n0JEcJd0worVqyQEiWK6660kiVLOREBq8oQMASMdJ34DLBcjOk9BMtyMZTBUAJDlpEdYwjbQIrPnj9TAZqLFy9J7FixXqQgnjzWLcKQLy/EOC516tS6mw0C5zoYXXIeL9UgcMeSNF7O8YItZqyY6gJM5IxUZKRIkT+qlq8TobWqDIFPBgEj3U+mq6yhhoAh8DkgYKT7OfSi3YMhYAh8MggY6X4yXWUNNQQMgc8BASNdJ/YiuVdWJrDcq0+fPrrEixUFvXr1ljhxYv+tJWdOn5aBgwapvOPJU6ckd+7cb91atHk7d+4sPzRvLvE8Pf92HrvjhgwZoi/fokSJosd+/fXXb319x4He3t66wiJ9+vSybfs26dK5yztfw04wBIISAka6TuxtVhqkSZNGd5Gx4qBkyZK6iWH/gQNy984d8fX1VWJlc8P6dev05Vr/AQPk26pVpW//frJ0yVLV1WXpWeLEifU6uEmwFpe1tpD0jZs3JVLEiBIrVizp0rWL/PBDC3FxCSZbtmxVUkUOkjJjxgypX7+BtG/fVrZv3y7e3odl3rx5ukU4WbJkcvToUb0GEpC7du+SjBkySpgwYXS5GS8EkydPJtu379BVEux6a9mqpbalfbv2smr1Knnq91RXVLB6ghd83C/L4yJHjuxExK0qQyDwIWCk68Q+YaUBu9AgrqFDh0rXrl3l5s2buiuMrb2QGRsYYsaIIb927qwRMbq4EDWGkj/92EImT54i0aJGlVq1a2u0TMSKDi/LzlgCFiF8eCXl4SNGSI8ePXSZGWt3IT8PDw8lVnR1K1asqL8PGjRIl6ZhG8RqB87BZaJp06aSP18+mfsnEbPRokGDBvr3pEmSSO48efQ4VlPQ3qpVq8qmzZulQIECqu/AVmaMN48fOyarVq/WdhYtWkT69u3nFNt5J3arVWUIvBMCRrrvBNeHHUzEh76CCpLHjSs+V3x0ydfDBw/k6bNnumSMyJelZJUqV5ZECRMqYbZu00Z69ewpgwcNlmJexWT27NnqpUYUOnDgQCW6JEmSvCDzYcOkRvXqUrdePRk3dqz+b9bMmTJrzhzVWuB3Ith8+fLpNmJIvkL5CuLm7qZbkEcMHyHTpk/TnwsVKiRnz57VCJytx7926qQmmThUYCnELje2Lg8aNFDKlCmrqRJ2yc2bN1f27z+g0Ti77dCBIHoeMKC/rFmz1pyHP+wxsrM/cQSMdJ3YgZAuGxWYms+ZO0+KFimi0/i79+6pjQ7bgklBLFiwQL799luJHz++tG3bVjdHdO/RQwYOGKCR5qpVqzSqJZpEUwENhQQJEug0nsgVK3cMLCdOmKhT/GVLl6qNO2kEtg2j19CkSRMhH0tOd9r06dK7Vy81zBw2bKh6rzVt1kyFc3AVzp49u6YjmjVrphH52jVrJGOmTOrxxvpgUiDlypaVZcuWSdKkSXVdMZExhEwemy3OrBv+7bfftO1m9+7Eh86qCnQIGOk6sUsgRXK2EGqLH3+ULp07y6xZs5SU+A5J8UIKgZo+fftI1ChRNVJE0Kbqt1WlSpWqmutdvGiREluVqlU1RQDBlS1fXiPasaNHS+myZaVGjeoyauQoQVyn5U8/6U42tgXPmTNHVc2OHDmikSzn8j/aNmzYMKlXv56ECR1G88VlypTW7cjJkiWXTZs2SsOGjdQoE/LGAJMXgWzG4BpsaeZ/DBQ7d+1UVGNEj6HpEe5Zc8xduuiWZCNdJz50VlWgQ8BI14ldwi4yXjyRPiAV4OnpqbvRyMnu3btPrl71UYIiely9arWEDR9WwocLr87BiN1AYCiHkUqAuIhCT544KRkzZZQIESPKpQsXJGGiRBo9R40WVdMXnHv69Gk5sH+/pEufXknRUXhRB4HyN8gTVTOEcjgPMqedBw8dlGASTHexRYwYUckZCcm7d+9qKoS/cy4vyEh3hAsfTrZv2yaxY8fR++AFH//nu8N80+Hd5kTorSpDINAgYKQbaLrCGmIIGAJBAQEj3aDQy3aPhoAhEGgQMNINNF1hDTEEDIGggICRblDoZbtHQ8AQCDQIGOkGmq6whhgChkBQQMBINyj0st2jIWAIBBoEjHQDTVdYQwwBQyAoIGCkGwC9zIYHtv+yqQB9BUdBn4Dy6t8CoHlWpSFgCHxEBIx0PyK4/3RprHZq166timCp06SWCRMmytGjR9R+58SJk4IkY8uWLZ3cKqvOEDAEnIWAka6zkBZRYmXrbfjw4aVB/fryS9tfJFWqr3TLLQpjiMKcPHlS8uTOrS6/qIutWLFS9uzdI1WrVJEbN27I8ePHxMXFVXUR0GlAVMaKIWAIfDoIGOk6sa/YBouyF+LhDhGZFi1a6JZbtsymTZtWhWUSJEwg8lxU6IaoF4EajkEPFzlIZBSTJk0ix44dV4EbK4aAIfDpIGCk68S+QiYRlbHff/9dBb3nz58v7dq3k/x584uLq6tE8fCQPfv2SvNmzVTBC00ENGrTpE6tAjWQMsSNaM2DB0hCPpI4ceM48Q6sKkPAEPhQBIx0PxTBdzifF2goimXKlEl1Z4lkI0WOJB6RPOTuvbsqMIN9Olq2jRo2ksRJEqt1OqpkvHiDtG9cvy5/TJigouSWXngH8O1QQyCQIGCk6+SOQP4Q8W9kFrHeWbx4sYp/I0aeIUMGTSVAsrg0oJnbvn17VfbKnDmzxIwVS06eOKEC5kgrHjt2VCZOnOTkO7DqDAFD4EMQMNL9EPTe81xSBLw8Q3aRXC32OpcuXpKw4cJqbpevO3fuqGwinmWXLl+W5MmS6Ys4RMF5EYe0IqSNbCLHrl69+mVr+DvpimB//gVXClcXl7/8Hw1dR+G6WPVQ+BnpRYf84tNnT8UlmMvL3/2ePpXgr5xLXY5r8TLw2fPnL+viZ3n+/OW1Xz32RV1P9aWgo7z+f+p2/fP/HCvBXMQl2Iu7+ls7n/qJq+v/L7979Vrci2NAe88us9MMAX9DwEjX36AMuAuReti3f5/q3r4oz+X5n789//MvL/7Db45j/vrbq//5688vfuOs/zrbufX9f1tevz9HOxx3C+lDujhaoAdsxRAIaASMdAO6B6x+Q8AQCFIIGOkGqe62mzUEDIGARsBIN6B7wOo3BAyBIIWAkW6Q6m67WUPAEAhoBIx0A7oHrH5DwBAIUggY6Qap7rabNQQMgYBGwEg3oHvA6jcEDIEghYCRbpDqbrtZQ8AQCGgEjHQDugesfkPAEAhSCBjpBqnutps1BAyBgEbASDege8DqNwQMgSCFgJFukOpuu1lDwBAIaASMdAO6B6x+Q8AQCFIIGOkGqe62mzUEDIGARsBIN6B7wOo3BAyBIIWAkW6Q6m67WUPAEAhoBIx0/bkH8C1zd3d/6Zbw+uUd/0d4PHjw4OoSEdgK7hQ4LzizbeASIkQIFRzHSYPC7+9ScJN48OCBhAkT5l1O+8djL126JG5ubhIlSpSX/798+bL2a7Ro0QSXDGyUwoYNq/8HL9odOnRobQP/e/Xc92kQdeAKEipUKG0LGPn5+b2s832u6Z/ncI8867SNe8ZBhN+t/DcCRrr++IQsWLBALdKTJ08u3bp10w/n66VD+w5SvERx6dOnrzRt2kRt1QNb2blzp5pglixZ8mXT+LCvWLFCcufO/V4frJUrVkiatGklcuTI/3i7HTt2VLNOMMMzjg9vzpw53wkarI1wSq5bt+47nffqwQw4nTt3lr1796mdEHb3pUqVkr59+sjadevEz++pVKxYQfLlyyclSpSQiRMnqu3SpMmTZMniJdKpUyfp3aePXL50UcqVKy9ly5Z977YwiDRs2FAHv759+0q5cuXU1LR58+bvfU3/PLF8+fLiESWKDBk8WH744Qf54osv5LvvvvPPKj7Laxnp+lO3MtLzocicOYuMHz9OTSUxmHy91K1TV5IlTy7TZ0yXqVOmSJw4ceT0mdNy+tRpOXPmjBQsUEAie3jIjBkzxM3dXT/Yr3qScb2DBw/K2rVr1awSm/bdu3dr5JUyZUpZunSpJEmcWDJkzKhVcyzRGPVs375d4sWLJ/MXzJeECRNJ1ixZ9P9p0qSR/fv2STxPT/VcO3HihFy8eFHCRwgvJ0+clJChQkmc2LGlTp06Mnz4cCWBDRs2SJ48eTSy47r4udGWhQsXqr08Aw/kCRFmz55diRACyZo1q2DOSVupd+/evWovP3v2bCWW6NGjy57du0WCBdPo6dLFixIxcmTJnSuX3g8R6K1bt5To9u3bJ0mSJJG5c+dKuPDh9X4YMBInTiTHj58QItMiRYpoxEyd+NFxfOzYsfVahw8fllWrVkn69On1i0L7J/wxQQYMHKADz4ABA6RMmTJKrv369dNIE1KuVq2aFCxYUHr16iW1a9eWylWqyJXLl6V69epy+dIlyZ0nj/To0V0mTZr8r7Oet3n0Zs6cKS1bttQ6W7RooQMf0e+8+fPEq5iXDto8K3v37ZMypUsrps4q2bJlky1bt8juXbulR48eWjeD1NChwyRy5Ejqau3M2ZKz7vtD6zHS/VAE/zyf6eWlSxdl565d0qJ5Cxk6bKjkzZv3b1ev36CBxI0TR8mRD3KsWLGUyCDhr1J9JW7Bg0vUqFHVjPLu3TuSJk3av0Ru2Ljz4UuSJKls2LBeKlSsKJ06dtToZ8eO7RIjRkzZt3evNGveXNKlSyfTpk2Tw0cOS/ly5aV79+5Kkli9ex/ylnz588muXbukT58++sGGSCDDJUuXyNYtW5XUIOlz589Lzhw5lNwaNWqk0WSqVKnk0MGDki17diWjVj+3kjWr1yoZ7t27R/Lnzy/z5s3TNpBGwTiTyGjr1q16TciW38ePH68REu1ct26dEuOoUaN0EBkzZoxG1lu3bZOhQ4ZIwoQJhdkEtvS045dffpEYMaKrHX2kyB6SInlyvS6OyhA+x0eNFk3NLK9du6YkW7hQYWncpLGmA3766Sfx9IwnSxYvlXHjx2k6gEiVwQPyoNCO337rJrFjx9H20kYK5qAMrMmSJZO2bdvK999/r9Psvn37SLRo/5NBgwfLzRs3tI0fUoi8CxUqpIMJ/dOsWTMpWqSo1nv8xHHFgfoZNGg/zxJ4O6PwfJ89d1YH37u370iKL77Q5+mar69c9fHRwQo3a4fJqTPa9CnUYaTrT73Eh5MP8qxZs5QUf/utu1SqVPFvV69Tp654eRVTUujfv7/+f9iwYRIqVEgpWLCQtGrVSj/ovXv3lqtXr0rPnj2VhBwF0oWsDx06pARGBOnt7S0///yzfPPNN1K4cGEly2LFiulUj2itc5cukiZ1ajl16pRGj9i9Q5xLlizRKJapc4sfW0j1atWVdBctXiybNm6UGzduaJpkwsQJEipkKI1IIdFevXvr9Tdv2iSpU6dWkiPqgxSKFi2qxFSsaDFZvmK5RpaQFdEYH06IqmjRIrJ/3wF54vdE8ufLLw0aNpCatWpJl86dNdL9/fffNT/KB3j06NGKCRErETOkS3QO2fB3ourJkyfrvdM2iD5WzFiSJGkS+fLLL6VLly7qHMx16JuLly7J940aaV/xN+5p+bJlsnjJEokZM6Z0/vVXSZQ4sVSoUEEhP378uB6XNm1aKVCggAwaNEg2btgoZcuVVfwhWgYgCB2HZiLf69evS/MffpDhw4j4/jmd8i6PHQMSs6YdO3ZopE+6o3Sp0oovKRkGLnDLmy+v/NzqZ22TMwqY0y9g7uvrqz9PnTpVdu3cKavXrNFneP369U5rjzPu2T/qMNL1DxRF5Pbt2zr9ZgrNVJDoDWKCFIguHaVO7TpSuGhhWb5suQwePPgl6TIdIzXBuRAjZHfs2DElCoggRMiQOk3ev3+//Prrr/Ljjz9qhAnJEunx4ePDSE4ZIiESwnYcciEKO3nylOaQud6IESNk2NChcvrMGSUKpoZMi4mYlHQXLdL0AQTfpk0bmTJ1iri7uYu39yHJkiWLTJ48RTr92kk2btggDx4+1A9V3jx5pGnTZjpIkPrw9PTUF1q79+yWA/v2S8RIkaRA/vzSo2dPvTcGCr7AhgGD3CeEBnnQPkgXcmVAgly5zxw5cmjbiPq+rfatNG/WXBo3aSKhQ4WSMWPG6gsnV1cXjeS5f6Ju2uP35IkMGDhQyRM7+mZNm8qxY0flxx9/0kiUfDIRIqTL4MAshN9pH6TNYLFt2zb9G3iRk2fmACFD8FOnTZEWLX6UFcuX6/1BjLt37ZJy5cv7y9NF+oho9/TpM7Jp00apUqWKtpk0kKaGDuyXI4cPy57de2XVqpUSJ25cf6n3TRchVcQMi/vlGeNZmT59ug7qW7ZskY2bNsmihQv1BZuV/0fASNefngZyfW1++UVmzpiheaxfO3WSn1u3VpJIkCDBy1p4OIkKV65cqdN6CmRALhWChog5fvHixRqh8VATURFVMIW8ePGC1KtXX6LHiCGnT53S6I4pOcf92rmzeB88qPlQyMJR78iRv8vUqdM0PQAJMT1nytehQweNtsl93rx5UyNMItNlS5fKpi2b5fGjxzoFnz59hk6nly9bKtlz5JQNG9fLg/sPlNzIKRIR16xZU0nM1/eakl/JEiVkxO+/S/gIEeTrtGnluq+v5pZv3b4tJ0+elOBubtK8WTPp/ttv4ubuJseOHdd8KpEhaYVHjx9pND+g/wBp166dFChYUHO2p0+f1sGNOnjZBiGuWr1agru6SM6c32hkT7uSJkkinvHjy5gxoyVp0mQaIV+5fEXKVyivA6OPj4/UrPmdxIoVRw4c2K+DWPHixXXAa9K4sVy9dk1/Jl9LqgR8iWCZuj97/lyKFimipEv0y6BBHp8ZQI/uPXSwJColp+kfBdItW7aM7Nr1InfPAAmGpKG4F+r3iBxZYsWKLWPGjvGX1Rtv027SC/Xq1dOXipD/Dy1ayJ3bt3VwohAUgKmVvyJgpOuPTwQkyRQ+QvjwEiVqVH3hQbTHMiNHYdkPH1xI2vGSgbwdJMhx/ExEe/ToUQkVOrS+wOJlStKkSXW6TIEkIQTIlkiWOiAgfiZXGz1G9JfLlR49fCR9+vZRUm/QoIHWy1SYiJIcIJEbL7v4HSKjDRzDtShcl99pH0uEXMkXPn+uURZtcvyf79wb7SYnGi5cOH0xCJnTbqLmBw/uS7jwEeTwIW+JFTuWEixExtSUKJOol3rAQIR0zTPFiKgXzBwRE+3lb6x0ACvvQ4fEPWRISRg/vjx+BUsHngyEvJwkpUOkXrp0ab03rsPSPXCk7yJGjKh/536ZLfA7OXcK7Qc37ouXkpAf53DftIV2cv98p/0c7x9L16ibvnAshQMf6gHbuHHjap/x4s7n6lUdMJ354grsmOXw5fiZfmJAoB0O7PzxI/ZZXMpI9xPoxgsXLmje9H1ekJw/d1769uurkRzEGhQL+WtSBqxaIBfMAGTFEAgoBIx0Awp5J9VLNMbX+xC2k5rolGqIxIgK7U26U+C2Sv4DASNdezwMAUPAEHAiAka6TgTbqjIEDAFDwEjXngFDwBAwBJyIgJGuE8G2qgwBQ8AQMNK1Z8AQMAQMASciYKTrRLCtKkPAEDAEjHTtGTAEDAFDwIkIGOk6EWyryhAwBAwBI117BgwBQ8AQcCICRrpOBNuqMgQMAUPASNeeAUPAEDAEnIiAka4/g41zAQIrCKugXvVPZfy48XL/wX2VxQvsBWWxa77X5KrPVVUDQ8rwXQqOEahtoe37poIc4u07tyV3rtxvOlT/f//+A5k1a4bEj59AlbeQeXy1IKCNwHfy5MmkUaPv38vb7a0a8pEOQl0M3VykKtFLbt+hg8SKGVOlLQO6oKyGi0We3HmkdJnS6jyCetvb9HNAtz2g6zfS9cceQO4PIfHVa1bLzh071S7m9QI5lC5dRq140Np99vSpSgzi4IAcHlqsaNQ6JBPPnz+vEn4ItkCAwYKJHDhwUDJnySKPHz1SMRt0anGZ4MPpEHTB+SFS5MiqqeuQTuRaHIv+LddCbYvvtHPPnt0SM2YsvQb+aOjNomyGxOEff/whOXLmlPPnzkrduvVUUvHipYsSLkxY9Sbj58gRI4nf06dKfsgtbt+xQ75KlUolCLkXZByReaSkSJFCf0YCMGasWBI5UiQ9BtFwxOC5X+x1kAxEjByNXI7NkjmzWsGgIwseV6/6yIABA6Vy5UoiEkzPQyoSSUdE1CEn3DPQuq1R4zsVQf/UCoLggwcPknHjxksxr2Iya+YsFWdHYxmCo7/27NmjUps4a/yTGerHuGeeGyQ76Tf0frFtat+unQ58y5Yvk7hx4qrWs5W/I2Ck649PBfKBuDCgGzt+/B/64Xi9EAmP/H2karDWb1BfhbAHDhgoFStVVNHu4MHd1BCyXdu2qtlKNIGA9saNGwXS5MPl7u4m4cNHUPJCOQuN2CFDhmhUhOYs7qybt2xRHdZCBQvJufPn1Can5U8tJdVXqeT3kb9LlkyZZfPmLVKkWFH1EDtz9ozcu3tPbWHwUosdK5bcvXtP0qVPJ4sXLZYiRYuoVjBqZbhTIG6OgHbixIm1XkwRb9y8qQ4LDADoyfKBBAMkJbEYCuHurqSJWwNEzjGQKW1HCxb7IOrYvHmTuLi4qh5x/Xr1ZMLEiUra6PdCwNRLVIzzBdrCadOk0ToxyEQLF+Ju80sbiRolqkSNGk0aNKivOGIt9KkVBifEwh/cv6+uHv0HDNA+YnABV0TxmzdvJmHChJU0aVLLkCFDP8gI823xQYcZ/zqe3969esm48ePVOgrx/V27dsrjx09k8KBBki9//re9ZJA5zkjXn7qaDwWOsBkyZJTZs2cpkfyTvXqv3r3ksPdhjVAhGqI2CBhDyVEjR0qJkiWUkPgicuvdu5d4eERRQkYcG1PHpk2bSu3atSRChIhKJLhK/Pbbb+pci9g1zgJY31y6fEkOHjioRpE9evTUyI8PLh8YvMxQ9uluhDAAACAASURBVMc5Am8rfMyw6OGDTCSMTQ5ERXRI9M15uDYcOXpESpYoKVOmTNE6EB5nUHAQwZo1a3RwQLsWpwvOjfa/aGpPjn8Yfl98UN3dQ0ivXj01xcIX94FVjrf3YTly5LBeGwxxnsDyBfeGNGnTyJTJk6V16zayadMmJei79+5J4kSJ5MyZs2rBgy8XzhOQPdPdnr16ooeuesKfasFNBHIlVcNAjF1Qvbr1ZMjgIVKvfj19VnBvoI/oM2d4pDEg8txg2YNX3hWfK1KpUmXFfsf27dKxU0e5dfuOjB0z5lOF/aO120jXn6Al0oLInj71k6NHj2kkiNULeV2Hli1EW7FiRSUEPjzYhOfNm0enhOQn58yeLdWqV5Pjx47Jt9Wqqa05U0fsakgTMNV2CeYiderW0WuTHvj667SSMVNmdQQeO3as3L51S2rUqCF/TJig0R/mjlu2bJZff+2sljpMA0O6u0uatGnVkQITzSKFCwsuxXfv3BH3ECH0HMj4hx9+0IGDaBSn4guXLohbcDc1IiTKadKkiaL3Q/PmUr1GDXVW4Iu8Lz5muBXHih1H0qZOoykXpsrkWIlIY8aMIe3bd9DcN7Y2kC7t8T58WNMbA/r310EBW6KYMWKowSFeXOCGzRCW7Qwed+7clsSJk2gEzP8hdmyHcC2AdLkG33F7+FQLWEJw9MO69eulapUq2m9EwUp6mzer/RODMpZHzhCrh3QhemY9eNrhjdaxYydN5TArY8ZHimrcuHGfKuwfrd1Guv4ELYR648ZNOXz4kNSv30Cn3JDWihUrXnqVMSXGeXfipElaKwRM/hMDy6+++kq9rnCWhSwxb3TYveCdhjstpN6q1c/6YujG9eviVby4Os4SbWK4yBSefCYkTR6X6+DQi2eVZzxP2bnrhY03eV+iUKJV6mnarJmEDRNGp+p8kHDzJcqEEPl96pQp8lXq1OqTxu/kdxcuWKC+WJQBA/rL9u079Pz0GTKI77VrmnYgT/y//0XX4yAFomc+oJDDYW9vieQRWVavWq3RkcOGnYgepwzq79u3r6YLjh45KkmTJdU0SRSPKErK5H+ZFfhe89UZw9mzZ+TChYs6WAwdOlRJtly5cnrvXl5emvv8VAvPDZE++XFSJyVLltRnA+L7ruZ30r9vf0mYKKHcunVL5s2fr35pH7tQd/bs2WTwkCESTIIp+fP8TZo0SZ87+pD/Fffy+thN+eSub6Trz11GnpKXT6QGiPogU4dvFXk4Phh4iFGIXHjxxAsrIuLtO7arxxnE5iAJ0gWQH/kyXpyQM8WHjBcWRMgrV63Sl3EQD9eFUKkDsod4INet27bq6gP+TzqDwgs1XlaRruA7+Wj+T2RLeoCXa7QPH7VDh7wlXPiwSngc261bVxk5ctTL+6I+pr7cA1E8xABxp/06rcSOFVsHAo4hWnf4u23avEmjZiKz9u3b63kMFLwgA0OOhVzBjnTM0WMv7pl2Uxf4eMb3lCePn2hemxQN53EP1MFgRnsgZ+7xVUdmf+7yj345InoGI2zgmTUdPXZMbc6ZHTC4OVI65Pb53RmF9wUYnII3fcLshZw7z/OatWt1lQXtMSfgv/eGka4zntAPqGPGjOmyZctWjUidkat7U1NZGpQ2bRopX77Cmw791/8zLe7UqaMEC+aiAwdTZftwvjecduInhoCRbiDvMCJLojZcaAO6kE8lbxotGiaZrh/UHIiXpXJEtIFhMPmgm7GTDYF3QMBI9x3AskMNAUPAEPhQBIx0PxRBO98QMAQMgXdAwEj3HcCyQw0BQ8AQ+FAEjHQ/FEE73xAwBAyBd0DASPcdwLJDDQFDwBD4UASMdD8UQTvfEDAEDIF3QMBI9x3AskMNAUPAEPhQBIx0PxRBO98QMAQMgXdAwEj3HcCyQw0BQ8AQ+FAEjHQ/FEE73xAwBAyBd0DASPcdwLJDDQFDwBD4UASMdD8UwVfOR1Vs167d8vTZU8meLZtaxrxekL9Doi98+HDi5VVc1cj8q6A5izpYzJgx3+uSKHWhWIVW7tvoISA5iOZvrFgx1SkAXdfXPdQQLEcUHbWzoFCQPBw7doy4hwgp1atXkxDuId77tpELRY+WZwSFNUTeceNAqjIwFLSRedZwtpg7d64qv5lH2pt7xkj3zRi99REIl6Mbi4g0bgqvGyWiDVu8eHElJsS3t27dptY5HpEiy/kLF1SC0OFxhjwiknmIzDh8xzgmTuzY+jc0aZE9xKuK4yjo6GbLnk1Sp0qtbg2Uc+fOqdg5xyLHhwwiUoHosfId6UiHrxbyi6iIoQOM3CT6uXzwEbmJETOm2vpwDF8QQZ8+ffReEdkuWrSICll36NhRQocK/bJNyP8h2oMmMPdBgahpt6/vNYkbN57KOSLqQ/v4Eu750SOtHzlMcOMDzfkPHz0Uvyd+KjkJDoiX037uCxEd2ou1z6uFYzgeeUfawvVoNwSJkBCDDddioEGEByJ5/Oix1oX6GV/IRSKVyc+cRz3UCQkyqHA+9fbo3l3u3b+v1kVfp02r+sXvW7gmfYqNEQLv2bJlU41hBM0d7hz0K/eEeWiC+Amcar6ZOXNmxWvvvr1Sp3YdlQVFMe7EiZMSMmQIFZK38ncEjHT96angA4JBIgRYsVIlyfVNrr9dGb1XPoQ4KEACPKBfYoNz6pRa2KRMlUpa/vSTntejR3cpUaKECqOjVQqhHDt+XJIlTao6pefPn5Ny5cqrQn+rVq2UDNq2bSu7du+SyJEiqzWPz9WrsnTJEiWTXLlyKXE0aNBAr40Q+dQpU5X8KlWqpNEtPyOQDSFBgl27dJFx48ephQ7i6rSHD/29u3flm9y55caN6/Lk8WOZNGmyiqwvW7ZMbXogAhwFIHtsdaiXKPj6jRvy6OFDadWqpUyePFl8fK6q+DVkWrhIYTl18pQei48cItiIvM+dM1cePX6kBpPYCR0+clge3H+gIvEMcOj2JkiQUEqXLqVi6AxGtWrVlgwZXkTWo0aN0nZhgFm+XDl1leCYkqVKyt49e1U4fvLUqfK/qFG13hMnT2hUHjFCRHW5wNUC/HFBAAMID5lN2oxWMlEeQun0P5rHDGTo3I4cOVK1b7HZ+ZDCrKhAgfySMEFCJXPIl35GUxhhc/oZix5w8/IqJp07d/mQ6t7pXJ6ZtevWydAhQ2TLli2S8ssvJXzEiNKta1cd4HjOc+bM+U7XDAoHG+n6Uy/zQYbQEDA/fea09O3TV21iXi0O0iVCJHLjgzlr1mz5KnUqad6suTRp3FjatmsnyZMnVzcGzAaJKvngQaoQBAaTEFvo0GGkcePvlRTGjB4jwd2Cq0UQZpVEsXv27pHMmTJrFEdKg+ga4fAfW/yoXmpEskSVRG+rVq2UadOmvyRg/NbGjB6tEemu3bvVcw3bm2ZNm8oVHx89DiLC5BLX17Vr10n58mWlX7/+apcDITKg4NmFrQ4+aYivE0UvXLhACR0SrlqlqgR3c5O1a9eq19eB/QdUOJ1juRfafvrUadm1Z7c6BhOxgikDFH5tECHkjhkiBAzZQX6Yd4ItoujgA96Iui9fsUKqV6umAx6+Y2CKS/C06VPlixRfaGqFwQPnibhx4kiSJEmlStUqSnSQCO7NKb9MqemUpMmSKdmGCRtWBdhxZj5/7pwMHTZMLZYg5oGDBkq0qC9mHB9SMPLs0qWLTJ06VWcYOI1gRkk/1a5dR8aMHSvfVq0qkT0iq/ko0bczCqSLiDl9AZbp0qeX2bNmabsg4X379qm1k2kl/7U3jHT96emEIIioChYsKBXKV5BEiROpq+7rpAuBEQHgatCmdRvZtWeX2srUqF5DDRr5f6ZMmWT/vv3Ss3cvCRcmjKT48gt5+PCRepFhsIgTA1M3PM/q168vo8eMluCuwTUCIn3h99RP5s+bL5E9PNQzDYKEBImOsFLJlJnr75ObN2+p7xqF/zNtbtnyJyVPSOn48WM6VSS6g+AgnI2bNkjIkKF02s+56OFC5pUqVJKRo0aqzQ6RFxE9JEiuD6cLiBCzSSJNImG+HG4VTI9JaWzdtk1OnjghZ8+dlQH9Byhhb92yRXxv3JAkiRLL3Xt39X7xcJszZ46mBhhAIFdwIz0TI2YMCRc2nDRu3FjJmek5FjK0n3vs3Lmzntf8h+aSOVMW2bdvrw4uOG+QP4XQmDLTn+ROY8eJLf369pVw4cLrPeC8AZEzWEGGly5ekgQJEyiRe3hEVov6UaNGa6qhZMkS/vJ0Ybfu8Egj2mdmUqVKFXXK4O+LFy2SZcuXS7KkyWTi5IkSKWIkf6n3TRfBtJRnluee1BIuzWC9f/8+WbNmrQ48+KW9zfuBN9X1Of3fSNefehNCqFypsoQKHUr27N6j0z4io9GjR798WUYusVChQlKqVCnNpW7auEmqVqsqs2bOkjJlyqirK1EWhMwHig89ebp6DepJ99+6S9WqVTVqLeZVTBYuWKikNn/+fFmxYqW4uATTSJhzqIeXLniKVSxfUSZOmqjXhxgqV6ks+/bu04jz9OkzkiRpErl44aJG0KQwmjVvpi6zRKzcy97de9XlePnyZdoucsTk7iBT6sdCZvny5ZIlaxZZt269jBg+XOrXr6cRGP8jSsTd99ix4y890rDhcQseXL5Ol0592sjJQphER19++aXawQ8aOEgj4xd2QlfVWZaccosfW8jmTZvl4MGDasFeonhxWblyhVrXQ4RhwoQWkWBKAETkDEx4y61ds0ZChg6tOXEibTzmIM9vcuVSo0tSBURokBlRMYWUB3ZApBkYzEaNGim5c+XRfHzYcOHUrsbTM566NZNKcA/hri69ixYv1kHxq1Sp/OXpYtDMlzev5v3BnzQPDtBY+BQvXkLmzp2jg9+OHdtl+fIV7/0i9V0b68jhYtPDz506dpJt27eJi6urRv3YToGpFYt0XZ88eeLq6uoafN++fSf884FgWsxIz0PINBhCgSiJpByFaIp0AVNAPjxEixMmTNBotGzZsvqyxFGaNW2mPmNcg0iC1Ql8+LNnzy5Dhw6Ru3fv6fmONAZREKsXeMmDPTmR6/p16yVxkiQahfFBZbpXuXJlfXlFNEv6AmdhVloQ3THVZ9pIe0hjkOeEhCBzzCM5h9QE0Qv/hySJZHnZxu/kjpnqk1qATIk2iYp52UT+kykn081tW7fKvv37te2ch2ElL7C4NyJfjoVY/xg/XtMtrsGDS6TIkfQezp87r6kRBgmiYWYX6dKl00j6iZ+fNKhf/6UjLnbgk6dM0XaRC+cYTDw5hvvAEh7MqZvpOzlo+gFiJqrli1QPlvFRPDwkesyYsn/vXrnm66v5W2YXpBm4J3DknumHqFGjSNKkL2YRH1rI186aOVO+q1lTZwgM5vQJ7aavqP/ihQtSoGBBKVy48IdW99bnEwBgOkpKixkMfUAahp95CcrAx0BtxUj3o5Gufz5cECxRLyTx+tt4/6zHrvVuCBDVk0N2c3fT6Tx291YMgXdBwNIL74KWE4/lhRJpAnKNVgIPAswiNqxfL8FcXDTSdCzxCzwttJYEdgSMdAN7D1n7DAFD4LNCwEj3s+pOuxlDwBAI7AgY6Qb2HrL2GQKGwGeFgJHuZ9WddjOGgCEQ2BEw0g3sPWTtMwQMgc8KASPdz6o77WYMAUMgsCNgpBvYe8jaZwgYAp8VAka6n1V32s0YAoZAYEfASDew95C1zxAwBD4rBIx0P6vutJsxBAyBwI6AkW5g7yFrnyFgCHxWCBjpflbdaTdjCBgCgR0BI11/7CGkFLGHwbnh22+/VXnA1ws6t4iUozOL3CAWMB9SkGZcu2atauy+q/gK0oSI6kSMGFGbgDB4poyZJHqM6O/VJNqybu1aKVykyGfnFoB8JTrASEsGZEEUHBskJDX9syCTiSaww2/PP6/9b9fCSmra9Okq/9i0aVOV11y1apVMnjRJQoUOraLz7m7uqkn9fePvVXwe9T3cWdBJftfn3Rn39DZ1GOm+DUpvc8zz59K6TRtZvWaN6tm2/eUXFc9+veDflSdvbhkxfISMHTdW4sWNp24OPHhYzUBcaJF6Hz6s4ufhwr6w7EGTF0+y8OEjvCS0qz4+cvzECdXaxZIGZwM+OAh/UyDUFwaQvkqsSESia4upIR/asePGqVNDp06d9AFu0qSJkneihIlUX5fzcThGdxadVO6LB5/rcS10XrEpcjgaY6aJZxmOAjgiX/W5qnYuaO96H/aWKJE9JELEiCrgzj1yX7SX34OJSOgwYdTaB/sbzkHzF2zQ28UEEgHvhw8eqD4w9XK/6Ae/6kxAm27duqlatgyC3D8atNw/Or2024ELBOPt7a3XQN+Y+hztQhT+wYOHKraOAwftAjc0YyEoVMZix4qleOLnhubv/fv3xM3NXfuHerm327fvSIQI4YW+8nv6VO8NnKgL/WL6ivbQDnCEULkeWCPK7ij8jl0R+r9oKCOGzzmJEydWbKiP9qFKR1/S3pAhQkqcuC+ugSg+ODuMN7l3sKL9tB2xcTDC581BZoikI3yPRjCayAw61M05/J12O0xOUcXj3mjnndu3VdcYrz2K7/XrcuH8BUmaNMnLQITB49dOneSHFi1k957dcvTIURX+R1C+UaNGqjm9bv06adqkqfro8Vyhh4yUJhrN6D7joPIpFiNdf+o1Hj58yPCJwl8Lr61/ckNt2LCBhI8QQZYsXiLT/6+98wCPqvja+ElP6L2DdAUVKaFZQEFULGABBOwFFQtYQCkCKioWUIog/FWqgICKVGlWQBSQIoiFXqR3COnJ9/wOO/tdrrvJBtKQmeeBze7evXfmzMw775w55fNpCnD9+/fXIOFMRHKHUdatXy8R4eFy/333y9Kfluqq37//a9K585MaWJusBaRDYTLBrHnexE8nKtiR0oZg4P/s2iXdX+yuoBQVlUdBlcSSTHZAFxAiqDiBwAGmzk921gDhTGISKsLuVq9erQDXqGFDOXHypE5KcqCRFPGzzyYrkNzd7m7NEkBKHAK3AxbjJ0yQyPAIufKaq6RY0WLy3XffSlRklAbd5joyNJDap1y5sjJixId6XxjMgYMHJW+ePJoR4r3339d6ESS7xQ0tZPD7gzV4OamAyENGLrrSpUpr1gt2FYDQgAFvaTbhW2+7VdvHjoL8YuwuevXuJY8+8qg+BwAH0Df+vVFB8Y4779QFxqRTQmazZs7Ueze//nrNarFmzWrZsmWrgg/tJn0SWSWoE5kTkH2ty2tJ4cKFZM6cudo3pKmn7mTriIk5Je3atdXPNvzxhyQnJWn6JQBk1a+rFMjatmur2UG4J8Hm2Q2xGLOoEtSdoPIETl+9eo3s3LFDA7tzD5KNEtQ+ul49qXDRRboQs5DQj8iP3/bq2VMTR5YpXVrH1dvvnE4nRdaP5T8vl7CwUBk+Yrhm4SAwOjnjGAvk/iMjSEJioiZSZdF56MEHVYb0A2Ofv+n3pk2ayhtvvqFpjwhiDlgDpAA0TBZ5Apa0gQWZhKMANLKdPXO2VK5aRR64/35dREjLBIgzNhjTsFsC+iMP+vV8zb1mQTeTQJcJfvXVV0nx4iWUqcAeARZ3eezxxxScFy5YqKDDACSJIul+khKSyDSjaVjIowbIHD56RNPUkPUXJgDgMXgZtEyA6tWqadJIBiDAvH//Ppk27XPN8ADbYaKNHDVKXnvtVb2GlOcM4sce6ySXX15L2Rg5zWA3Tz/ztLS8qaWyyd83bFBgJust2X7btW0ri5cs1gy9c+fMlcSkRGVGMPFfV6+SyZMmK9MaNGiQsi2ACQB7c8Cbki9vPgVFWCKZfcn6S0408pexMJF1AnmRzReQJW1Rp0c7ybKfl2kKInYNEhwkt7e+XdPSAOzk4br//gd0EaGtqGm4B88GYEkFX7hQIWVmpOWh7QAXILVl8xZd+GD5fGZAgd3E88+/IL179ZLEpASpUaOmygoZEbgccGQhY0cze9YsSUlN1c/atmsnlSpWVJBiDBQrVlyzgbCIkl0Zdg3orVi5UgoWKCh79uzWLBO0gTRGMM4hQ4Z4c42RBon6sjsYP268MlzkQDvffvstCQ4O0XuTlLN3794ScypGTsXE6M5qzJixckXt2nLwwAFp1ry51I+OVpmQEYOg+OSU6/ZCN4nMEyVNrrlG1SXPP/+8ZvqAaZN/jbEMyDGuWJTJBMLOB8ADSNl5wLBZPGHPLMwwULJ/NGjQUHdk7777rvYlzJqsF0kpKbJg/nztO0gCY+7Gm26Um268SacI4AopuPvuuxW8Yd6QAxYd5MoO6+aWN8tXM77SxWzkyJHaL+djsaCbSb3G6t+s2XU6sD/6+BPJExWlAMTAcOqeHn/scc29RQYCskJQSK1DkkOYbcd77pEvv/xSAZnvYW8FChaQAW8OkHvvvU8GDnxXt20kXiRTbaWKlaRXz16SkJigvyEzK5OFlCkwVSYCEwBg2b59h6bpJkfbw488rGm92Tp3fuIJrQcT4fEnnpB9e/cqyKSkpugiQmqdLs88o7m/YIekxyEZYdEiRaRc+fIKqAAboMuzmeRMOLbALBLotwEnWBqTle+YYDwPUATsYMoACOCJbABs7kfiQxYTJi8LTa1aV2iqIvKCdex4j8oO1nVRxYp6Hal2Lrv8Mun8RGcpWaqktLqtlbJ+CuDA4sViQVobctQNeGuAMmEWSrb61Onpp55SmbdsebM0b95cf0sSTdrAhIetwbRgw7DThQsWaHZmskmQZog+JysueklYOdtkts+oK4oWLSyHDx/RbMfsaubPn6cgyriBRXft2kXztdHHefLmkYcfeljHAKAM0HAdcgQEe/ToIf369VNGyOLHYr5n716tM8ksv//hB81+DBgDugsWLJR+/foqyKIiAkAbNmyo5KBmjRpSo2ZNXSRgrdSPhePo0SMyaNB70qBBA00vxbUw8MmTJ6v+F9lyjkEf00cREWQiDtLxSSHtE2OwSpWqsnbtGiUYgC4LBqoU6nDo8CEZ/N77Ehcfr6muGEssRJCMFi2ul717T993w+8b5NbbblNVA2Pdgm5KUmpqalJYWFhSUlJSckREhL4mJycnxcXFpYSFhem/iIiIlBMnTqRERUWlHDp0KCU0NDQ1PDw8NSoqKjV//vypxYsXT502bVqqBwrNq6r8+EfR17Zt2+rrgQMHgk6cOBEUGxsbdOrUqeDSpUsHxcTEBCclJQUlJCQE58uXLzguLi4kPDw8JCkpKTgsLCxL0vWw5WEwk5PrwMEDgu6WVZ2DMyaIKUzC1q1byddfz1NgNAUgBAwAWrZcTF70w/fec68mRIS9jR0zRicSEx1WuGL5CgWWdevWS82aNXQ7abL0MmDZLsOOmLBMUCbyunXrpEHDBrJ2zVoFz+lffSUjP/zQu41EnwbzBPj/2f2P3HbrbapHhJmxRWRxIPng1ClTVZ9M3jBAlIMQJisAz8QBiFGZAFAwPcCWbfVFF1WQ9et/VxZNdmLAr2CBAtKocWOVH8k9R3z4odx+e2vdBQC63bu/qAkgmdToUgsVLKh6PVQc3IOsy8gEhvzzz8vkoosqKgODpQPmqDRMIdtD06ZNtb5MeGQAyN933/0yduwYqVO3rsz7+mvN/cV3/KOQl4xDHkAXhs5uYufOHaoyqF37Cj3gqVu3nmzY8Ltut9G9582XVx555GH5aNRHEhkVKcdPnJCjR47o331e7qO/MenkkQdgSt0TEuKV2aFfpj/QfbPFb3ptU5k0cZIumoAqY+Sbb79VVcyMmTOk2XXN5Pff1+tCify3bN0ql9Y8zdYXL16ibXj99f56T1QQe3bvVvUOWaHRa7MzQoWVlJSsagly4sHGkQkJSmvXqa1qkmHDhylDrV+/vi5SXMti/ssvy1VujEFAm8Lh7KTJk+U6T90nTpqkjJqxycJLjjyAGX0wmY3ZAbGbYuzNnjlLOnTsqP3Offlu0cJFuqMhwSpyvLZpzh5sng1ns0z3bKTm5zewQPRxAAAsj20Zr0wgU9ANMtB3796j7IECYLN9ZFuJbpbJR5ZfBjXsZc6cOboNveSSi3W7xYQCVAAZfkvWXYAdZsKzGLSwCQ5smEh8j+6NbRssgQHPNo4DMsCVSQxrARQBR+7N1pFtpmGnRYsVlWpVq+l2ExADWEjCGR8XLx3v6agHgWx5lZkXKOBNE8+2GhbGc0qULKntmzdvnrJY9KDFihVVHSJqA+ofHxcnJUuXVtYP8wQMYKjUi3uwDWWby0T9/rvvpMUNNyhbo6gqZPIkPehBZwlb4hCIdho5A7ToG+mXn5ctk4WLFkmTpk2laZMmyk537tql/YA8Spcurf8oqEv279unz7/0sst0yw/TgmXSRu5JHyAT2g+IsmjQLmRJ3WlDSnKKlC5bWmpfUVs/R18OkNPfyBX9K/3KAgejNElNkTu7D+4HuwSsWXCub3G9NG7UWGbOminr161Xps8YmDjxU9Xjoy5gMWds0gZ2EvQzciVJ6aFDB3UHxfNIqAmbZXxt3rJZ1QK1r6ijz2DhZVfRrl07rQNJWOlz7sPigQqABY4+Q/60g2LGCYQAZsuYRj1BYeFgx8RvuC+Lt2HkZcuW0fFBP9CvqKEYixyqMR4AYg5KfanwMnFKZ8mtLOhmiVgzdlO2rWQJRo8FSNiSNRJARQB4wPyz0zQqa1pzYd+Vw1AsapwWHueLRCzo5oKe0tPwpCSv6VUuqNJ/sgqwa/TrvqxK/pMNto3KlRKwoJsru8VWKjMlgPnV+WpelJlysPfKHRKwoJs7+kFrMXv2bGncuLHqCtEHoyfcu2ePOkpwaOSvoO/DnhKdIQWdF3pF9G1nU9D5omvEjCgjBZ0u+kJ02uiF0eeVLlVK7XvRz6VXVL+ZmCB58+RN79KAv0ev+8GwD/REv269unqCzkFRaFiYXFL9Yj2wQXeN3hd9J3a7HNUaWQb6oMSEBDUhw34aPSx6T2dBFlgzhPgw6McRAJ0rJnWB40ixxQAAIABJREFUFnT12OVygIp97alTsTJ27FjV5aPzPl9P9gNt//l8nQXdbO49WBfmSehuOThwFmwjOQjhcw43Fi1aKMt++kn+/OsvNb3Cq6dsubKSmpoiiYlJpw/U4mJl9CejFTT4LaZA6IcBDUAbIMS0iX9MfHSZPL9goYJqP4sROhP1VOwpiQiPUEaIORCHIRywGa8iDi0ARSwRKPyNSoS68ts8UXn0oIbDDk6vecaOnTvkoQcfkpiTMdKwUUO1u6RwoIIceAZ/80wOnVholixeLH379dNDEupuns/v+D2HKhwecjjEoRYqg2LFi0lwEPcIUgsOBbioKL2Ok3oADVvn1nfcLqt+/VViTp6SX1f9qiZmLHSFixTRBeaxTp1Ur85BFYdptBHZYDaFRQCF5yED9InUh8NKDq4WLVqkts1RkZFqR41XntHPI6eXevTQQ0TsZrkHh1DUkYL1BAdymF3Rj8iGttEW+odCv1Ef/vFsFtqjx47J0iVLpHHjRnooFRefoIs0DgrtO7TP5pFtHxeoBCzoBiqpTLpu4MCBaj/LxMWcCkZqyrBhQyUiIlJZCp5O3bp3l9WrVqk5DWwIywBOha+8srHs3LlLQRYnitNODxV0ggJcnDLjpYQJDvakFMyLMB/jOk6MATvMwDgBx+Tnw1EfSssbWypD46T9tOlXdbnyyqvUbAr71oT4eLU7verqq9UeGK8n7DpxUMBECHtM6kp9YJg7d+2UO++4U02esEk9dOiwxMfHqV0swA6Dx80W+1vqxTOwbMAkaOKnn2p72nfooGZlFMzVMGfjtB+7Yw7GVq9ZI0WLFpFatWpLkKTq6TvAiYkchfpx4s0r4Fq2TBllo5MmTZTWrW/XBapNm7vkqquuVpB+9bXX1Mtt5coV2g7Ajmfi2bd50yY19QMwMcnjQI668B5dMQsOJmm0Fa/BNm3bqJ0wVgq0AVAtVLiQOsbwG9rNK1YYOHNwig/bxuSOZ7PrwTOMhYY+wrogISFR68spP4dJmCTWq1tXrsQUrkkTGTZ0qOQvUECdG2zJnRKwoJuN/cIExTYXJgQAYuCNI4Ep2JiOHz9BgZjPiS1w+MhhadigoaxavVo9pXAgKF+hguTJEyVdnumi9psY0wPUeHC9+sqrArCjjgCAYECYIGEgzwRNTk6SV155Vf+GFcMocWiA9eFVxKTnhB/gwG6W50VGRkjpMmWkcKHCqj5Qb6vYWHnm6afVHG3o0CHSp09fWbbsZ60X9p37MVH6Z5c0bNhImR31YCGYM3eupKQky8EDB3XRee7559RmFWYJiC77aZmEhIYoALHAAOjUHyYMcAImO3bu1HteVKGCLl7ItE2bNsoWsQ2ePWu2vD/4fQVCfou7NPLAkQCGTLtgnTD7V1877eHH/dmWYwrFggHjhDHDZi+pUUPNomJPnVKX7TFjx0hSIq6ra9SjDUN/6ksfsPuApcKcMQPD7hrm+tyzz8nV11ytiwrXI3NsTzHdgyUjc+rXq1dPj8dXdQVqbILxosMsDLOstm3aSuMrG+v17HyOHT+mpodcS9/gOg3wAua25E4JWNDNxn4B5GBzTEyYCizGqXeFUWHIznYVNgg44BnVvFlzZUsYhwNcgAm2jnju4PlTp3ZtDSqCHekHw4cr+8UJoVWr1hJz8qR0ffZZNSSvcUkNZWtMTIzWsfuMjIqSIYMHq6MAzwZ0YaGwTO6PE8Gvv/6qQAobBViM4fvrr7+u7K5M2TKyY/sOBfatBD6pVk239Lv+2SVXNb5SQRK7UgAIZknbK1epLL179VZGCgACupjO8SzkACsEyPC3x8kE5kf9eOa2bVtlwoRPFVhYRDDKHzDgTXWBZfsNM2fBOXb8uLb3741/y6IFC6Vho0Zq99y3bx8ZPWasOgegHuE+MHhcqtGrrlm7Vq5p0kS2bd0qQUEilStXUVaLzS5ehsgHEKafcMyAgaMqANCpJzEFKleuJEOHDtO+oGCHjWwBan4zatRI1S0jd9QLPLN7t27qopsqKRJdv4Fcc/XVytpZbKZMmapqJUCe57JoYqtKP8Hk+Tdy1Ei1zMChxZbcKwELutnYN6gHCJICCDKZCDDDoRFqAAqMCMaC7SHukjfd1FIqVCivwAcIox8dN36c3HrrLbrNhWUCnAAJukeNA9C2rXz80Ufy4EMPqbcPBQZFGD28gQAtdLV4JxHohK0uv8cnH3dOjPoBubFjxqr6YeGihQp+sHTqhR4W8KfgCPDG62/I4CGD1U34fx99JF9On64upSwSqBeuufoaVY1w8IMbKyoIDq527/5H2weT5XOe+9PSpfLpxInKYHEJBUBwPOAaCkDa4voWsnvPbgX/NatXy5NPPSVvv/WWvP7GG7J8xQr55KOPZcHCBQqQ6JYBNVQeJ0+ckKbXXqtbdXYQMHhkB+DhoQaIscMAQHG1RR1DjAYO1QBRvmdXQJyFGdOna2Aj6gZjZSFEnYBOGx004FqpUkUZPHiItpdCHxLNix0Ei8ykiRPlic6dNXIW6h6AmAV05sxZGr+BxQe2je6We9zcsqXGUmAcUOgjGDl675IlSsgjjz6q+mkWcZ5jS+6VgAXdbOwbQBUwZWuM7hR2BGsxoEtVjL4VL6tFi77RQxN0uJ9NmSKLf/xRgYdDmg+Gf6AHVDVrXqousuhoYZefT5umINPy5psVLChTp06TxYt/VNaFJ9eECePl0ksvUxZJ4JYlS5fqRDXBWdA5z5gxQ2Mw3P/AAzqRYViwKqKcwaIpuP0CDnjJAV68wnyxXgAMACkYOTpdwJotPpYVsEEYH2CMfpUtO8/nYOjTCRM0CAtbc94/2bmzN1Ql23/aCRij4wQIN/79t1SuUkVjOPDMKVM+k//97yNv2D+27kQeu+66pupOzBac7XrNGjVVfUCIze07tqtnE/UEbGGxyI54GhTAGIBDbfDppxMlOrqu3HZbK1Vn4IWFXhyQR3VQvXo1DZTDb35duVJuuPFGvQeegDB/QnnClFEJ0B52Lchx1qyZ8vfGjdK2TRuNL8EiyHcsRqhMcHvt9Egnufa6026vWJjQXvTQyJK+pB4sjPS/LblXAhZ0c2/fZErN2ILiH2/CPWbKTc/xJjDd1/r3VzDdsX276lxZXNIr6J1Rbfjy2gMwn33uObm7XTtvvARzP2K9AqLna9BrDkMBdBZNt8VLejKz3+c+CVjQzX19kqk1gq3BimDOuQl0ULXAqDntD/TQB70wTM5XRg5Mt9juExgoN7UzMzqT3QAM/3x0ec2M9v/X7mFB97/Wo7Y9VgJWArlaAhZ0c3X3ZF3l0LGih0U/DNPkEIYDoLP1Ysu6mgZ+Z1g9h2PoyHEsMIeMgaguAn+KvdJK4NwkYEH33OR33v6aQy5cYzmk4bV9+w4a2b9S5Urqwst2lsK2ncMa8z43N5hYwbVr15G333lLLT3q1qkjvyxfrra8tJfX/5rqITf3h62bbwlY0L2ARwaB0DFVwmWY03fMkXCbNZksOLDCtCouPk6dLjjZz80FywlMsNB9EtcYxwOcCLC8wGoBCwUO4mDBtlgJ5JQELOjmlORzwXNhsZh5caCFJxZmWlM+myJXX3ONfP31XLWx/WX5L8qEcRrAxCk3F8zRyLqBfSsLCZkeMOnic8AWsypUDniC2WIlkFMSsKCbU5LPJc/FcQJbVlJiY1aGnhe2CBsEbLEr5vS8+4svqmNHbt6eYzdLeh/iMvAaGxcnVzZu7E0xjlfdW2+/Lbfdemsukb6txoUoAQu6F2KvO9qMYwIOGTgEkH2YuAI4MeDAAVvExpXIVXny5tVU7bk5Li0qBNLT4GaMTS8ux0RnQ8WAqgHPNwIC4Uhhi5VATknAgm5OST6XPBeje+x4cVPlsAn3ZNxkibtALAFiDQC0Tz35lAZayc2FGA/jxo5VwMXbjYBCxHbAjRa2jscdecdssRLISQlY0M1J6dtnWwlYCVxwErCge8F1uW2wlYCVQE5KwIJuTkrfPttKwErggpOABd1s7HKcDogo5Qxc7nz86aDix6VIkaIa0o94CaTZOZdChgccG8jbldFCsPHg4BD9GaEd0fWeD2EDceYIEpEDBw9qJC4TlpJgMUR627hpo1SvVt0biSyjcvF3Pc/lHwHRTSEyGRkeOJQ83/KWEUSIMenO95YReaWmpAhBiX1ZvZDGiFjHRHzLjYW+o96ZbbFjQTcbe3vb1m0aaBonBF9WAGROWLV6lVSuVFmzBJhUPP4GbHqTGAAgFm39+vU17xcBvn2BOIPLAIUzcy5xcu+68y51Nti7Z6+8/sbrGnLQCSr+7olY/WXhZbK56+6+1n1fBdKgIA2vaJ5vPjNdaH7DQoN3Xd169TSkJPa6BECvWLGigvAL3V5QSw2T5cHZHu4VyLOpL79z9g2u1Lw3oTqpH/ciGD1WFM7APu5nBJKx2N1e0+6M/NZ9D199Ya4h2wfmhBxGOserr9/4q8u8r7+WxKQkzdfnBjHctskeQnB7dx+kNy19jTv3oueWi/u9v3aYexPonzjV2Hr7k3169fT1vQXds5HaWf6G7AoEqiZrQoXyFdQuNiIywns3AosTiJzMCVgOAHD8jYUBqXSIH0tsBK4hwHaHezrKqZgYTTdDLi9i2xJvlzJr9ixZumSpBg/HMgEgIoA2Actbt26t12CbCyAdPHRQE2EWK1pUJwAJK++48w51JiAIOA4HBCXv0KGDNKjfQJNjUp+PP/pYtmzdoiZmhGvk3idPnpD169ZLeESEAh8ZGLAaYFIxybg/7Kldu3aaA4yyYcMGNefCTRePuJkzZ2pbTEB3AqOTbRfw59q77rxTNm7epBYKoSGhGroSGWH2RtZhMv1+OHy4PPf88yobPO9YbJApGSmwyGDhI+3Q/gP75b5779PMGJQFCxbK3LlzNI4tsSi4L4HPSZHEswkdScBy7JdJ9/NMl2c0pxxZKEhMWaRoEXUqQd7EH0Z2r/fvLyVKlZIC+fNreiX6ZsXyFXLbbbdK+fIV1CkF+bZq3UpqXV5LRnw4QsH6sU6PnRFZjOcTSY1A9RPGT5D6DeprnjrkSc42zPvIwHH48BH97LrrrpWjx47KsKHDJCEhXkqWLCU7d+yQiy+5RN2/CdZOoHfGzOYtm6Vjh46ac46A7wDNiuXL5c0BA6RK1SpSp3Yd7V8sQagrfbpl82Zpd/fdKhf6n/5dsXKFtLyppf6ewhhnoXvxpRe1zkFBwfL0009pTGSsZdq1bSe1rqilCxLB9bEyAaAZA8SHJgpdieLFNc0TfUchgPtPPy1Vl2/GIWOLefLhiBGSmJykljbIYsZXM6R2ndp6DzwUqR9xjMksMuyDYXJg/wF1+Dly5LD2O4HiydtHBDychlhEWZhZNKl7eES4ypn+P5diQfdcpJfB3+7YsV1NsQimTbps2BcBZ0wBdH/++WdlSwQCJ1A3ExfwI1kjuc/YpjIYcVwgc0PJUiU1mwKDlsFIOqB9+/YqWJL5YeTIUaqmYBAywHCJJT8bYMTfAMVVV14pa9aukSAJUiAkky+TaMeOHd468kwmKpkVADHAAy82Ej0uXLRIMyaQMoZnb9q0WZnxXXfdKR99/LFmVyCwNs4LgDwA+PffG2X48A+06ciB3/I8GDBqDCYY6YxQZzAJYOvIhzZ8//13smXLVp1wq1ev0QSaTCjsb6kb+dIIGk5+tpiYk/pcZADrBQD4x5YZmVxyycUan2HUyFFaF0Dg5ltuVtBD9niz8WzAF3MzbIAJsk6OtB8XL5YmTa7WwOZk6SB2MYHpCSpOPxGgHjCgPcgOeeXLn0+OHD6i92KhAewBUoCGxZR+QT4hIaFyYP8+eXfgQO/4QD4vvfSSLhiMhwoXVdAFkljB2FoTOB25bdu2XbZs2ayLEeos5PHMM12ExKdkucDemgWUBZmxxgJBigz6i90WYwC2DtMlRxuLNgsUKY0ARUDur7//1tx5JB5F1gnxCRoMvvXtrdU+GnniGUiCU1IqHThwUPPG0Qd4QuKUA7gD+M8+/7zMnTNXSpYsoXE/sB3v1bOnppJiHrBDISA8MZjJWYdZI/di0Zg6ZYomHB09eowsWfKjXNesmTr2ANpt7mqjixLelCxsuLSzaBAQfsumLRIaFqpjDrUT/UTOv1mzZ2uc5+nTv5K6dWpL3nz5tF/pF+ZF0WJF5cXuL2Zw5p95uQXdcxJfxn4MKxw6ZKiC0PARI6RggQIaD8AJujA8AIzV1LDWN954XVJSUpVxMSFJL8NKDKiy7evQvr3ky59fBxgDEuAGkGHK5PYCdEhV8/BDD6mnFmAFCDFoGeiNGjVWMEX39tH//qfMBUCMjIzSCcegZ1ByDSl9mMwAD8wZJwq2XkxIgClVRC65+BIZP2G8XNu0qTc1DpOE2AiffDJaU/UwmQAdAPDBBx/QRYjnkVSRLd2jnTppNuSE+DgFT8Bpzpw5CvZdu3YRCQqWkR9+qGzdZG4AvABotsMrVq6U2rVqydZtW2XXrn/UDZjsDyw45IuLj4uXf3bvlqpVq0hyYrK88+7p3HXjJ0xQUKp1+eVSrFhRKVigoNS64gp9NqwN0DPZJZAT4LlixXIZNuwDmTJlivYPQI08AGDSI5Fn7YMPhmuSTPqI3wCOMCj0zbAvMhP37NlD68gz8xfIr3p41BLOgldg4cJFNI0QTPGBBx+QqlWqyEMPPawg36VrV/n7r790F9C1a1eNowHwvTngTXnpxZd0p4EsmjZtoolEWRAYbzfdeKMsXrJEFy9Anf6hf3GbBuC5F1kwFi5Y4E0hz0LC7iIxMUnTE02aPEnH5p5/9mjCT8ALhsnCRx47+huXc2Q1cuSH+qwXunWTTz7+WOXCwkEMEAAZW2uAn75AprBgCArZPiAfjEfmCrupIkWLyqZNG+XVV1+TsPAwXSRHfzJamjVrpimUSHAanxAvr/R7RXPVketv8+Ytsn37Ns1sgpyp96WXXab9deTwYa1bq1a3Sf78BXRRLVmiuAQFByt5MDkCMzb7//9qC7pnK7mz+B0TANBjAg4ZMli35RUrVdIJTmE1hg3BEAg2wxac8u133+mEZ5t66lSs7Nm7W+684w55/fU35KKKFVXlcPTIEXVyYGDD4GA06HP79HlZihUrruCMaqNrly4yZOhQHWxMQMAdJsBAJi8Z6XGI1gUrh50A7GxZAUoG7Lhx4xWIhUMjTXF+p7aFvGy333GH1Kp1uQIA7rZvv/2W5lqj7jAFGAy/YhLQ1jGjxyhgA0Bcw+EhoHMyJka6d3tBXnzxJU1/U65cef0NAAArpm0HDx1SMFiyeLECC7/TbLo9e2p+ONKV14+uL3v37ZOVv66Q9ne31y335i1bdDtZtEhRncxsg5csXiLPv/C8siwWFSYr+mtADFUBrJUFhWcz4QA7/lZmWrqMrF6zWkYMHyGfTflMmRjtQIceHhauGZo5kKIvWFhgj2U03dDTCoKoMegDJjgAy+LKggj4wMLYAbC9LubZ0rKY9uvbV8aNH6/PL1e+vFSpXElGjx6tjK9p02s1rROsF2bHWGAhBkipO4BHxuFjx45qyiZYMnLlGtQ51NvkpGNB4zvYri4QiYlSqWIlqV6tqsyYOVPBHIbOInTDDTfK6NGfaFp56oiaiN0XbdZA+n/9Kffec69s37Zd/vjzDwU35Hh769YydNgwmTRpoi4mBKpnl8bvYde9evdSNQC7ONRDeB3i5j3grQGaDZtrUFUwniIiImXTpr/l22+/03FF3jxURQXyF9Bcf++8/a707/+azinazZjC7R21FnMRtcnChYvk/vvvk4ED39VxABHgmSwALNQpqSma4+5cigXdc5FeBn/LpGfws52rXz9a2c33P/ygQEehc2ECDC4sDphwFACmXbu2CmBMJg4f2MY/8cTp/GE9e/WUPHnyyrVNmmiCQpFU+WD4CPnu22+lTJnS8uijnVTvCNO84/bb5YEHH9T7sl0vWLCAZrtlW8kqDgvn2UwKgIYJA7NF9wdTg/HAhlksYDGwUraoACFbOhJpkoWY+7D9JqMtYI/agAVl0MCBUqpMaQkJDpYePXrq4gJAouqgLTBJFgOAv13btrqowIZh26t+XSU33nSjjB03VhYtXKTbSFjay717y6D335OjR47qBMNzjraierm4enXZsOEPzQ0H80R2MComEQvD4UOHpPOTTyor56CHZwNm6D0bNmiguvJy5cvJ6lWrdWICDlFReVRe6JgBTNqGKuiPDRtk6rRpsm37djlx/Li3r7gfuwtckKnzT8uWyepVq9Q1GdaFGqNhwwaay44+h3UnJyVLt+7dZN7X83S7DxOj/PnHH1pfng+LY6FhB9Sjx0u6aL414C21frnzzjsUEFmM6Ht2VGz7WUTpR+QOOAJYwUFB8lLPHgpiqB1gsBR2DeySqCegzjkEbuLotxPi4+Xll3vrzoVYHYA1iwYLDr+H6aOGQNVCstEbWrTQBY1dBowT0GOBYlcCa6V/2UkR9Y4dRJUqVaVfv76qDmA3hR6eAlAzRjgUQ+6arLRFC1n721ptO+Oqa9dnFdhhySRvRXaMT3IJXt+8hUTXj9ZFhrHDmIDk0LfsPDUdVMmSCtro9FkE0AGj6qLvqOO55qCzoJtB4MyMyzN6EspgXb9+nbz3/mA1haKkZTVg6ui+hq1semEN0zqZdrfdaUngSy6AgTunl7+TdrdM0qsrBxowZyaMKRmVqz85soUFbNMqacmJbMmw9yuuuMLvLdJqH3KlLexOAFd01SxIyA5AZovBroPCdVx/NjExnH2BtcxHH32k6ihUC/6K8ze+5A2Q+kqnxP38yYzdD+cJ7sKiAgiyO+QwzFdx1oH7Iwszxs34Q22yYMF86f9af+8t/I1Df2OaeyPjzDAfs6CbGSiahfdgUKErRO93LvaSWVjFbL81EwNdItvw3JiocdlPP8nFF1+susZzLYAzahAmOxYIsGGYnXOxOddn8HtMw2B9ZneVGfc813ugb2b3h5rtXMAOJs2BInMoNxQLurmhF2wdrASsBC4YCVjQzcVdDctFJ8d2Ly3PNLY+6MHYhqanPsjs5qLzRY2REdtFrsdcCeYeCFNlK7h7zx4pX65cplUftgwD4sDKGObDqmBU2PpSsL0tVLiwMkCuZ7vLgeCx48ckJDhEdba+CjpIvvP3faY1wnMj6sY4Mc4ejBtslZMSE32mq8/s5/u7H/3G2UOpUqdlzEElZwPokZ0FEzL0xxwIp6XayK56Z/VzLOhmtYTP4f6A02uv9Zcnn+ys4OCvYPrz9ltvyZSpU/zq086hGj5/ynaN0+0qVSqrlQMn34EWDtSwJ+ZQJn++/On+bPGPi2X97+vVwiGzCtt29IUDBgxQUOX0m8MS9LkcdgKwn0+bJgUKFpQ333hDxo4bp6Z4HK5gusSigV7ZXQAWDumwjcW8LTsKiy4HeLjcAr6xcbHSqGEjiY+Pk1tuST9gO4dFmLnhdJFZZeLET9V5YcKE8dK3bz8hOSgHyBwqcshmCjpgDqdYvCEWb775ph4k/5eLBd1s7F0m5BdffKEmRDg3zJgxQ0qXLqVePT//tEzmL1igp62cyGIJ8Odff8mG339XYFiyZKls3bJFDbtxVECnyYkxNomYBqn94wfD1HMGpoMTxrKff5aNf/0ld9x5px7E7Nu/T8aNHacHGgx8wziwFMDIvNrFF2tWBWxSYXlly5VT8OAwh0nJabhJdTN58mS1A8Zsiwm1b/9+2bF9uxQuVEhiTp3SQweegeH80qU/yS233OzVqfXr2082/LFBRnz4oUz57DOtD55bnExzss6pMmY5sGBYHCfPnTo9JiGhwTLx04nKhghWvmjhQjVcx+tt9uw5alfL73788Qe1oMCJomDBQsqiMJ3CVphTauqO8wcWCePGj9PJjgnYJRdfrPbOxUuUUO8/zOuwIa1dp446dQDG3V7opodZw4ePUNOtYsXPPHQCmF/u/bKUKVtGzaX4HfJFD4t1w8ZNm6Rtu7ZSrWo1BXhMsrBBRb4wQ+qJA8K9994jJ06clCKFC0v+AgXUgQITJkCVaxknHH5hrsXix0k+beL3p2JPSetWrXUHAovEpA4Gj5MNbB77W6wm8DDDrIu4w1g4YKHw9dyvZe/+fXL/ffephQFl5owZqhONT0jQhYb2MEawneYa7s045B54O+IAgfUEyU5xJqlRs6buUqg/OzLMFTEBYwFjccCmm8NHxiwHhJjR/ZeLBd1s7F0mBYMSsxxsahm0mOQ0v765bPx7o5qiYF7z2KOdZNrn03SQmgSLmOIwSJlwbFuZBJh1sUUf9N4g2bljp7qgRkZESHx8gk6Etb/9JtWqVlEngyKFi8jsWbN00u/Zs1tdQhnoMA0Ge8ubbpJvvv1WbXY5uGPS4Z2DIT/ukExuXnEuwJh8/vx5MmbMWLXPxO4VAKC++KsDMDBBFhZAB5MbQIzTcSY55mTYoHIYxPM5uU5OSVbTKUyHaOt11zWT9u3v1gUGJoTt6IQJnyqT/2bRQml5881qAsWzWHDq128g69b9pja1yAib0V69e0v5cuW1PQ8+8IB8PW+emg9xf1QxmI5RX1QyeFCN+t8odW/t3auX9HvlFb0PDAyW27dPX4mLi9VFgEwUMDIYL212Fhg8iwLtxk65T5++ytywdQaAAEtsdZEjfYQpGSZUY8eOkbiEeImLjdOT+m8WfSMVKl4k9erWPQ1SkyeriRugi5nVrbfeqouAMe2jDYwFtu/IlKBKOEgAsizOACWvOJIgM9yYie3BIjp16hSZP3+Bji/GFeMQkzsWVRYkxiz1Rhb0D/evWKmiTJs6TWWwdesWXRQx98IjEKB/+OGH5O6722s7MVfDXI7xwKKAPSxjHxLy4IMP6uKPeeKXX3whg957T+2j/8vFgm429i6sDDtRBnuLFtdL3XrRcvDAAT0xhqlg07h2zVq1RcUGFGbCFhiwxp60+sXV5fChw2qy/M3oAAAgAElEQVQEzxYWrzAKwMHWjQnD9WydYb+YPWG/WaHCRXodjGjatKnKNpo0vVbtW/kdbBWWA/sAPGGYACP3wu5x6U8/aR23bd8mVatU1QnMRGRSo/+EmdE27DRpH8+GTbKwAL78lr9h7IAB9sEA5Zq1a7VeMGW2xkx07kd7AR6M5Kkfv8N+FsYNmMEmASs8kpjo2AHDKpnY7CQAM9hbn5dhnGXVfRNwwvtp3969Klc8+njlvrSXZ3J/FgZsdslCgYzZDrMb2bhxk7J+QMWkOEK/69ySw9hRswCSyIh64RQAsMyaOUtZLWZkxjMOe2jqCUjt/ucfVWXgfUdMhkcffUQN83GaQCc6cdJEefutt1VegC7geuzYcdXZ4pBC37OIGdDFeoL+2rVzl4InOwj1dixZSvq90k969uqlbrL16tVV+2mcBPjtQw8+KJUqV5bHH39CvRKpI3KC3ROwCbVBjRo11f2aRY4+R+YsboUKF1LzLkq3F16QNm3b6oJFTATsYkNDQ7TO1A0PNIAcpwsWUpwh8Ka7/D/OcpGNBd1sBF0mW+/evWTo0GHKdgEoXBH379uvLJOBibdQ40aN5cTJk+qIwCBmKwi7xAvtdICaQwpKJiU6A5hJxwEOzHT/vn3KHIJDQnQwc0BBYWvYpMk1cvTo6ZB9GNYDNuhKARsAiC3p0aNHZMiQoeoUUbRIEXWXxSB96udTpcPdHVQHypYVFs79fv99g07Yl/u8LD179FSvJDyFuDeqFN4D6Bjm4/3DIgHjAVCvbHyllC5TWjb88Ye6dAL0W7dt0+A7qAI47Hr11Vdk4MBB0rFjB02QOf3L6dqm39b9Ju++8648/vhj+j3qGvU627xZXnvtVenSpau0bHmTugHjxYSaAttNJjugi6sp9eKQB/CIjq4nu3fvUWcNtv58B5jjZIJHGADJswBR9OgsIMSGYIEEOGCyABxtgCXznn5D7iwIsHvsdwFf9L2APYvPHXfcrp8XL15CVSyMDcCoWtWqUrVadQkJCZLvvvtedc4UHAZw4Ub9MXDQQPn440/UEQDGSD/gJFHjkku8nnqDBg7SLTyLJO2iP3CwYAdRt04drefcr+dKcFCwLgp4auHNNWb0aN0FMKZM0CTAmXGMnnvA22/JC8+/oKoGPNS4HhUO5emnnpK72pyOfcAuhcUxIiJc9u7dp84el9eqJT1IdtqtmzpXTPv8c1WrRUVGZuOMzJlHWdDNRrkfPnxIWS4HCwxGPIIKFCwgL3brLu8PHqw6PbZubMdhHwAOVgGdn+wsQwYPUZ/wu9u3VyYLW2jUqJHWftGihXLk6DEpV7asAjcTBUAHoNvd3U5ZCGX8+PG6NUa1kC9fXp0ITHwmMKoDwB0wYBLBpt5+5225ocUNyla2bd2q20PYJ/patppPP/OM1KldW+uIGgA1BcANM+JgCmAESAFUbGoBbhg9bJqJC2DBGrH2f/75F/QeMEmCjODyjL6QtgJAsGfYOOoYtp8wPLbt6ADZHqN6AODeefttGT1mjOotAUIC5CBHdLZMfmTGlpfFhcNJPOGoEyoI+gaW/Mbrr8u69etl1qyZUqhQYXnjjTdl1KiRyuhpE+6vPXr2kE6PdpIZM77S9iJTFhqNhdGhg8dLrIfKl2cTmObFl15SVUybNm11ATFWEywAqCHY3j/7bFddqAA6wI94DFzX4vobpAsxJ0R0R4QnGAes7EjMtp72HDt+XBLjE3T7z2EgCx+AOXPmLN1RrFv/m/y+/neVCe1Ff8pigKsvQXtg1LGnYuXxJ57QqFsUPNJYDPA+pB/oI6KzAdL8hh0VcmTcGCcN3Mr5DX3AYocqCFUFnzHO0bvTfwMGvKW/HzlqlDz6yCPZZvGRjdP+X4+yoJuD0ifsXt48eXUwAgJsT415EodhsDIGOoXvcYdlu5dWgckAIv5MsRj0gJbbO4jDDyaBLyN09JjUFb2ws6TnkWauhX3BcH0V2kRbTTsBHMDBaSLH4sSz0A2a+ru97fgd9zBxetEXIktfBSBn4ru/B8z43JiMwZpxKyaICoVFgQUG9cyUz6bIK6++kiGjfWQeczJGChb6/z6EZbLowZBZNNz9jENEaGhYhuPN+mo3fTzsgw+kfr16MmnyZAVKY+pn+pIxRz2dHnkccqLTZkcCiCKjuPg4Hbv0H/pt2D6Li7MQXYxoab7KgQP7pWChQhqf4kIrFnQvtB4/D9vLQgIg+nMFzawmAf6U9LyfUAlQ/GUAyUh90IcCcFgSZHUB0NlhYQnBboqDtUAKaht2Ob5co1mY2EFhqeJvYQ3kGRfSNRZ0L6Tetm21ErASyHEJWNDN8S7ImQqwxWbbjwkXW3m2zmy30wv0kjO1DeyptIe2oD5B54yq4XxuT2CttledbxKwoHu+9Vgm1RdbSU6LCUnI6fFdbe7SgxUsJ87XwuET+kbM1bp26SqVKldSCwxbrARykwQs6Oam3sjmuuAcgaMAJ/o//PijzJv3tUyaOEmz12Jqlj9fPrVGiIuLlyc6d9ZYubm54DDw9dy5mn6H1DRVq1ZTcy2sDTSrQpcuZ5UVOTe32dbt/JOABd3zr88yrcbYbXKYwsk/JlO8Yq+KORqn2NhcYlOLaVeLG25Q28vcXHBUwKwLO1DqTzvI/ZaYkKheUAQKx0Y6vYOy3NxGW7fzXwIWdM//PjzrFnBaD6PFbhbrgOeef0597wFbnC1QP+AAgSkTRvBt2rY562dl9Q9pCy68ytq//17W//671nf+vPlCGnCy3OKiy3uSQ9piJZBTErCgm1OSzyXPxZmCANb8e+mlHrJ48Y/qcYXHWbXq1TQmBKBMPAFY79lkKMiOpgK6BOTBWD8sNFTuu/9+NeTH6ePF7t016zFusAQSyu7wl9nRfvuM80cCFnTPn77KkppilE/EMuw3iYLV6bHH1WsK1ogO9/33B6tVw0MPP6zqhdy6NTcZiXEdBnhRmzxw/wMSlSdKPbZCQoLlnXfe9eb/yhJh2ptaCQQgAQu6AQjpv3wJYMU/45KKhxG6XRO/F3dRMtSWLVsm14sBryoWBf45HR2IRREWHm4P0XJ9D14YFbSge2H0s22llYCVQC6RgAXdXNIRthpWAlYCF4YELOheGP1sW2klYCWQSyRgQTeXdISthpWAlcCFIQELuhdGP9tWWglYCeQSCVjQzSUdYathJWAlcGFIwAW6icHBwUkikpSamppI6Gx//1JTU7ku0bympKTwm6SwsLCkpKSk5IiICH1NTk5OiouLSwkLC9N/ERERKSdOnEiJiopKOXToUEpoaGhqeHh4alRUVGr+/PlTixcvnjpt2rTTcU3JKOApQYQ5dfxNbip9f+DAgaATJ04ExcbGBp06dSq4dOnSQTExMcFJSUlBCQkJwfny5QuOi4sLCQ8PD0lKSgoOCwsLSUxMDAkJCQn97bffNl8Y3WxbaSVgJZBbJOAHdL1gakE3t/SUrYeVgJXAf0ICFnT/E91oG2ElYCVwvkjAgu750lO2nlYCVgL/CQlY0P1PdKNthJWAlcD5IgELuudLT9l6WglYCfwnJBAdHd3PY4Gg1gce6wV7kJaVvRto6vKsrIO9d+AScKer55e+PkvrjgTgya0R2gKXxLlf6UsOF5ps/IGusVowJmFuKwZrMuYaf8ePH5fXX+8vBw8ekoiICA0t2LFjxzOuYnB179ZNDhw8IOERkdK6VSu55dZbvbZw5z6kM3YHgIN03JdeeqkmccysMnr0aGnSpIlUrVrV5y157m/r1kmd2rXTBCJkSjB16nc2Zffu3fLV9Ony5FlmvFi5YoW89/77EnMyRq5v0VyefPIp+fPPPzUYOkkwSQlPyqPu3bvr34SU3Lt3r/Tt21e6dukil152mZw4cUJe6ddPOnS8R6Kj651NM/z+ZvPmzRp2s0wZ3xHgZsycISVLlNTA7v7Kxo0b5b333tPQl8RTLl8+a1MybdmyRV588UXp3au3FClaRGXXr1+/s+7jcxEo8/HZZ5+VUqVKSc+ePbXfatWqJW3aZG2wfifoAqxBQUFqp2tBN4O9eeLESRk+fJgcPXpMAJ2nnnpS+vV75Yy7JCYmYl+subqSk5Lk3YEDhXi2BQsWlOXLlytQkaWB8vfff8tFF10k/ObQoUMSGRkpv/zyi6aiiYyMkOPHT2j4RYKNV65cWWDPW7ZslgoVLpJt27ZqfrBdu3bp/Vb+ulIiwiOkYcOG+tnBgwc1lGOhQoU0cwTxZskWQfoecolRHyYHg3HJksV6/2pVq8vWbVulSpUqsm3bNs2ySwZhsgpfccUVWmfq+ccff8ikSZOkc+fOep81a9fKtU2bSoECBWTVqlUKVtS7S5euMnr0J7pALV/+i1zTpImEhoQqyDIZANp58+bJJ598ovKk3tTv2muvVVlQuI4A63ny5NG2IQvadsklNWTzlk2yZfMW/R4Z//TTT9o22rl5y2Y5dPCQXHbZZfrbkydPyo8//ihly5b1toVswvc9cL90euRRvY4El/Qb9SFYOsk8+7zcRx5+5GEFjVIlS8qUqVNlwYIF2sdff/21XvPdd9/Km28OkE8//VQOHjgoO3ftlObNm8uRI0fkn3/+kSJFimg/O/ubNhQtUlS++/47rQ/9sG/fXilfvoLKvly5cpr1uOuzXaVsmbIKXAShp6+jo6MV6MkE8u2330j9+g2kTp06Or6QEWmMyAANWCOvjz/+WOrWrSs7tu9QS3julZWF8dyyZUupWbOmtuOLL76QH374QX5e9rOOjVtvu1XH8qxZszTY/E033aRjJCsKz2natKnKisXniSeekKZNr5UHH3xApk+fLtWqVVPylNnFDbqGwRo1Q3oM1zhIWOcIT88sXbpUBy5ZFkqUKHFGfwFQZGUYMmSIFC9eXMjaAOvbumWLTpgjR4/I8OEjFFR69OoprW9rpSCybNkyOXDgoBQpUlgOHT4s1zdvLvv275MnHn9CwQBQURbdvbuu0qzaw4cP14lORtzNm7fIgX375LZWrTSTArPrxInj0qzZdTJ58mfy6quvSfPmzWTcuHESExMjN7W8SQYNHCR58ubVxQHG+MADDyigvP/++9KjRw8FA7IHk4H3qaeeEuLwAuAFCxSU+QvmazLIqVOnajtpN0D1v//9T4GY7BNr16yVXr17yZfTv5RiRYtJzKlT0rxZM2WRsA92CaQKGjNmjAL4l9OnS5HChfX3r732mi4aI0eOlF9/XSmxsXHSulVrmT1nti5S119/vXzzzTcSGxurAAPI0S+nYk/JHbffIePHj5fwiHAZ/sFwXQx4JkC1adMmeemllxSkWOCoLyBLIcYwCTtp84QJE2THjh1CrOGSJUtKnz59VEa0lwXi888/1z6GYbIA0YaHH35Y5s6dq/UHRFm0pk6dIu+9975e1+OlHnL7HbcrU+Y5vCInXmHQv/++Xnr16q19zD/ugYxYKGC6gAYLRYcOHTQoPf2xYsUK6f7ii7L8l190od69e4/UrFFDSpYqpYvPuHFj5dlnn/O2gXa3b98+szHmX/f75ttvpUP7DhIVFSmDBw/WdjJmWQgAWTJ/sIAho27duku7dm2zpE4pycnSqnVr7WvG8J9//CGXXX65Zhhh8WenNXDQQGl1W6tMfX50dHRfjwea8URTlpsR0OV6QDclJSU5V3qkJSYmBuORFh8fHxIREREcHx8fmlUeaQzaOnVq61bNXQAfwAvgYtJ89NFHOoHvvPNOBZpOnTpp9tr69etrGvEdO3ZKXFysgkfevHl1cgOygHKJ4iXkqaefkk6dHlO2EhYWqmBEsO7p07+UO1rfrkDGvZcuWSrffPuNNL6ysfz5x58KiNwftgSjBURhXBs2bFCwgKGtX7dOjh0/rsDD/WGw1B/Q6dq1qzJRwGHQoEHazCVLlihroW1suVNSU6R6teoKmJ07Pym7du1U9n/llVfJzz//LHPmzJUGDeoreDHhNPtw/vwSFZVH+vbto/dcu3atzJwxQ1Ufl9SooQzp3nvvkzFjRusEZQEbNnSo/PX33/LJ6E8kPi5eF7KBA9/V68LDw2TUyFGye88eBRkATIKC5FRMjLz3/nsK9vg8zpk9W+VA/akLEx/gMuBJXQAx2PDMWbNkxPDhMuyDD5RdXnfdtcoS6SNYE5mIufaejh1154LcPvvsM1WjNGjQQJo1a6aMCobdokULzdBBIQszzPf4ieO6UOzcuUMGDXpP+wpARzYkDUWebIMBWhZWxgULCgvvypUrtT/oS8B/wIABUr1aNV1QduzcqYtmv7595et583THQh0eeughzYs3Y9ZMlSVjIqtLfEKC3HLzzdof7H6YEywaMH7GILs5gJCFnTlx3XXXZUmVkgHdVq2kdu3aKkN2ajVr1lCSwsLQ5+WX5dixozJu3PhMfX5GQdfp+uvLDTg0NDQZADYuwGFhYck57gZsQJdX3IAB3dDQ0JC1a9duyUxp7tm9WyfeF19+qRl02Qqy3WfyUwzTHTp0iBQoUFBBKDExSXV9Tz/9jIII4MsgYCvN3zDFJk2byratW+Xll1+WZ555Rlkx/2CZbHlhtAAT7Br9XOvWrRVUe/XqJStX/irly5fTictv2FIyGWGRDDrABjCHgVE/AJVrAX/0oR99/LGMGDFCdu7YKSdjTiozYaKyzUe9ADOksI2fPWeODHz3XQXd+IR4qVO7jjzyyCN6L1jhs892lYYNSRz5g7JhtrtMPK4HiNgZACb8TVm9erXMnjVLmdAVtWsrY6XNylTDw+XBBx6Qjz/5RJkJMgDYUJWQG41nIhNSyPMMGE1kRITAbr7/8QcZ7ElDBJtBzgD6vPnzpUP79sqUkQv14lkAHuzysssvk6++/EpGjxmtsuzbp68uLoAaQMECxW/j4+MVKJAROnNAl60sTP7Kq66Sxx9/TIoWLab9xHihbNu+TZ579jkpWqyotL+7vapWBg4cKG+88YYyLtr7yiuvSPu775YhQ4eqnADJfAXyy7Kflinrpw9YFAFdGDqAnZiQIBs3bVK2PGrUKG1Pt27dZN++fXptpUqV5IvPv5DSZUrpgphdBZnTL8imQ8cOcmDfAbnl1ls0czO7MxbxGTNmaHJUxlxWFMb/zTffrGOULNL9+/eXe+65V/76609NXzVgADvRRO9uJ7PqEB0dDatwstwzrBjOxg2YgAsAb2JiIsw394EusReCg4NDMxt0FyyYL717vywLFy5UtgNjhR3BKihMvGbNmkv58mUlPj5B2S7M5eXevaVc+fL6GyaC0VkyUSpVrCjdundXsOWQgwnIIIH1AMgMXBgMgAPzvO++++TjTz7WicvAgfHEnDwpBw8dkrz58inwMJmZfDyHwQ3bYsWnwHTZJnNPADUoOFj27tmjbBhAYzsOGFIf9KwsBBRYAls0trswQNjYlCmfSZkyZfV7AHP8uPESEhqif3/77bcKUFwL2KLGaNS4sd4H4KdwUARAAIhcB5iUKlVS+vbtp+oFQIXJkpCYoG1YtHCRLjokn5z+1VcSGhKiW1R0ljCqhIREufnmlrJw0SIZOmSIMj1kwyJSqVJl1X3fcsst8vzzz+vzWZxQ7aBCQA2E3E6rNH7VPl29apVce911ylBpO7scZASTB3RhtdSPBQ5WCzMtXqKEXFShvCQnJUvDRo30c1NoA/dFRwzzp7179uyWF17oJm+++aYUKlhQ/t60SaZ/+aXKjL79+ZefpWzZcrqTOHb0mLJGVEgwVnYKyI4+rl2njsydM0dVSOhLf/jhe5k/f4E+GuCrWKmiNGro/8AtswDH3Ifxw9hljH6pO4xeEhYeprsDxiXjA1URiyzkISsKoIv8YdPobiFKLNjsGNCxM9dYqG688cZMfXzdunUVdFEnOE3HfOhyNfhNSEjIGYFufAW8uWBB9/jxY3L48BHdJjFJAQ0OoZzZZ/mMAwNYWPXq1XV7CFjSyej2AFIKulVOeZmIgBO/YwKzReUgavXqVarL5DCiQoUK+hsGESyV7xnQvPIsQAJGA5Nl6wrYo/+DQQJyvJpDOwYZhy2AHb9l24UVAgMS9gcD51oAgTaSJdgUvuN0n2dVrFhR64ye9KqrrtLrVyxfIfEJcdK48ZXKuFER8CyzpWSywRKpo1mkYIoAOdfDrJkcyIwSFxsrPy5erCydAyTYG21jcQNo8uTNIxXKV9Bnc1gDY2UhNNeZvHDcG/nTVyxexuoCeQGg9AVMloNH6gcQo+PlXqYN1Jn7AoZ8Rx35x/XIms+ZzMiUNqCO4ICIRcH0d/fu3aTNXW2kWfPm2o8rV66Qyy67XOuFXPfs2SuVK1fSPqfPAAX6hPrSXvoCOezfv1+fBYAjuw1/bJCkxCSVK7JiwYWpAzaU3Xt2S56oPNq+7CqMT8YPbeE8goWcw0XGCp8vXbJEVWXIHRlnReG5qLdoN3JhvDJWGAOoN9hNoJbK7FKvXr2XHfa5TuAFZJ1WDGcNugkJCTDelJiYGG+ksbx586bs2bMnNUuijCUkJBB1LNhEGXOrF7KK6WZm58yfP1/4h44yu1KGAzzoBGEWAKst2ScB1AnskOjvrNSrclKPjh6VEgzeluyXgBt0nXpat42u0zY3NDTU60DB507rBSfTjYyMTIqNjVWwzVWgi0539erVW7Nf5IE9ETMmmBhb4OwqsDKYJ6u+LdkrgRMnT0pINvQ3DJttO2oiW3JGAvXq1esNo3Xa5xo1gy9bXQO8vtQMgC3WC7kadLFeMEw3N4NuzgwH+1QrASuBrJZAdHR0L7cbsA8vNL963LCwMGW8hu0a6wWNXp6UlBQREZHsj+keOHAghfZlehBz1AuJiYlB8fHxwVFRUQQtD46MjARsnUHMQ1atWrUtqwVs728lYCVgJeCUQHR0dE+nna4PxmuyR/wLeMkuERoa6v3cF9PNVtAFbMuVK0cmCQBWQddkjrCgawe+lYCVQG6QQN26dTHi92m9AHsNCQlxBr8xaXz01Wm5gFoBvS5M16leSA903SwXmZx1uh5/oMuBGs4RlunmhiFn62AlcGFLoF69ei+5rRcc6oUzQNcd5MYNuoCtL9A11gsnT55MCQ8P17xoWC+gXnCC7vfff+/OjZaxHGmBgC463YSEBLXTteqFC3vw29ZbCeSEBKKjo7v70eka87EzrBTcVgtGlwvT5W880fiHUwRqXZiu8UgLEHS9QJvhxJRpgW5UVJTqdLFaAHR5Xbly5facELp9ppWAlcCFK4Ho6OgXMKs3wGucJJwWDGmZijlBl9gLBnTJBoxHmi/QJRNw/vz5U3bt2nVGJmAP08046NJ9ZAQ+duxYMDrd+Ph4zQhsdLqoFwzoGhUDTNeC7oU78G3LrQRySgL16tV7LjU1NdmHR5rbHfgM5ovJmBOMjR4X9YKT6WKf62a6WQq6pF7nX8mSJdVBIn/+/Aq+gK1xkiD+Akx3+fLlO3JK8Pa5VgJWAhemBKKjo7s6QNfLeA3TNQdpxizMOE9gteAGXaPT5UAN9YIn9kIKOl10uagXIiIicJRIzRKmGxsbG4SKIS4uLjgt0E1OTg4myti6dess6F6Y49622kogxyRQr169Z4KCghRsAV9jPuYJ7ajA6gRXw3DN5wZ8AVon6IaHhyfHx8enREZGqp1upoOuBoUVIZKTvqJe8AW6ycnJ2Ox67XWxYgB0Ybtr167dmWOStw+2ErASuCAlEB0d/ZRhuuhkDegCrua9YbceEzIvEPPegK45RIPhol4AdD1qBmW6MNyjR4+m8nrw4EF0uWrF4MN6ITCdrqe3gojSf+DAAWxzvaCLeqFo0aJeW11AN2/evKgZQjz2uiHh4eHBa9as2XVB9rpttJWAlUCOSaBevXpPeJiul+0alusAYY0uZtitE2xht573Gs7RgK5TtYBe1wm6hw8fVsDNkydPSlRUFKoGBdpAD9KMsJThtm3bNsgX6JYuXVoP0wBgE/gmLi4uhAM1wBema0E3x8adfbCVwAUrgXr16j3mcY4ANA3T/dfBmmG+PtQKCrbGPtcJusY+14DuiRMnANmUffv2pUZGRp5ho5stoGvcgQ3oEoOBA7WkpCS12w0JCeGV96FBQUHef9gf87nnM9QTzu/5PCQlJUV/yyvvU1NTg4OCgoJFRF95j0rE8zkLhv5LTU31vnpCDepiYtQn7pHpuf6CHbC24VYC2SGBoKAg55abR3qdCAgd6vg+1fN3akpKCn+neN6npKam8rfzFYDlfbIDUGGtBnAN88VBwrBcvdZjJmaYrepynY4RzuDlmIwZVUKOgm7BggWV8fryTAN0TQFYDegaoPWArBd0U1JSAF19b0DWDbyAK8WArxN0g4ODvWCrvekBXifoOsDVgPAZY82Cb3ZMPfuMC00CaYCtF2gBV49cvIDL7zyf62eArQdgncALaKYEBwcboPWqF2C8LnWCF5jR4fI9wGtiLTjtc43VQmhoqOpynSEdQ0JCUrOE6SIAt4qhePHieJ554+oa0EW9gJrBeKbBdJ2MF/A1LBfwNcDrAdd/gW1qaqoyW/PPwXi9zNYJvobtApq+mK0bbB3Xuce/TzC+0CaJba+VQCZLwMtwXYzWPEa/dzJdD8PlcycIK8M1zDY4OBi8NQAMs/WqFgBQA8Tm4MyAbEhIiIKtB5S9wGtYrrHPxWrBxFzAegFTMQDXmIsdOnRIdboFCxbUKGPodIsXL57qiLlwRvvMVtsNMl6dri/Q9RX4BksGA7ocpBnPNA/oov9VNQOga9QMvBqm6wJgryrBh1pB1Quef4Cr/u15daoTjJrBsF2vWsHJZGHGmTyw7O2sBKwE0pGAg9Ge1vf9v8rh/+MTuBiuA3i9agUH2AK6TpbrBV+PikGB2Mlsne8BYAPGBmwTExOxwVVTMeOJBugeO3bMa61gMkaYQzQ/oOtWp5zWf7pklC7oGs80DtOcThK+Io5hRmb0u4CuU7/rBFUDyEat4NDhwnYBV/PqBVkDwHzg0OOkLL4AAA2uSURBVOMSpNyp1/0X4AYAthaMLXRYCWS+BM4AIAO+vlQPRp97WkuYqmzXAK8LbJXpehiuefUyXMN8ncDqZLfmc6ce1wAvagVf9rlGtYCJmDvQDSwXsfmKLmbEmWHQdXumGXtdTMc8drtqxWCCmhvADQ2F5AYr001OTvYerPHe/DOfuw7NzOGZl+V6DtL08MyjJjAHaspsDeh6GqkAmkGGa0E38yecvaOVgE/QdbFdna4eUalawa3T9YAun6tawXOolmxe3QBsgNW8Arq+mK6xWgB0ExISUCNoah7jFOE0FfPniZZpoIsA0rLXBXiJr+u0YjCgC7N1sl3DdA3AmlcfwKuM1qPL9b76UC8o+MJ0DYN1Wi44gdcfw7WHZxYNrASyTwJuZus8QHOrG9yg62G+6E/1UM3odA3QOgHYMFrnqwHc07B0OnxjUlISell979TlwnQBXeP6i+4WqwUTzjEiIiKVQDfoc4197jmBblqeabBdt72uvwM1dLxO3S6ga6wanIB7eoegpmHmFQbs1dk6wNdrJuZmvGRy9Qe4dKYF3eybWPZJVgL+JOAGXbJtu/W6aR2oORmuB5SV7brVDB5ghbFqDBsn03WqE2C0vnS5AC5uv74O0LDPBXzNIZrLKeIMtu6Wg1/1gmGITs80PjMuwU4rBsN0jarBmI8ZthsWFqbAy6sBXF5ROThUCgq2HlMwffUFukal4PleWS6GEYCt00LBgK8vsLXM1gKClUDukYABWD+M15iKpeIwZnS9huHCeD1gmwKwwnj5zvO9/u2xYtBX599857TLdR+ewfl8RRVDl5tGyvU0AVeZvL+DNNMlTs80J+g6rRiMdxoqFqdbcFJSUjDA6wmE8y81g0ftoMCL/4R5NawWQPUwXy/jpb585lEnOHW6XucHt3mYm+Fa0M09E87WxEogHdBVEOMaA7rGUcLodj1g62W7DrXDv0DXCcgwXAO66HCxVjCvgC2gC9t1B7hxg26JEiVSAlErePXUgYAuF7vtdU18XWeySrduFx0voAv4Opmuk/Ea4HWqFwBg3ptXJ/g6wdYAsGG6pi0GVM0r3zuHtgVdO9GtBHKPBAzoAqqmVh5HiDMO1Bygq/pcz3v1VPOwVmW4BoTNq2G3vgDXsFteAWETZwG1AlYKTrdfty430JxoLkmfdpX1I/4z3GaJOuY+TDPxdUlWadiuU7drYu0CrOh2zYGaJxqZqho8KgbMypxM1wu6HrWBV9XgsFbwmoVZ0M09E8jWxEogoxLwBbq6DT/tgWbMxcQf04UJG7D1MGIFX/MZulwOywBVo1Lgbw/IcjCmOl1jImaClcN0Y2Ji9DDN6YFmdLkZBF2fOdJ86Xu9C4+vUI/mQM14qLl1u3nz5tXwj07GiwkZoGuA18l03QwXtgvIOj83ulvngZlLp+tdRCzTzejwt9dbCWS/BHwcrDm90wzwekHYw4gVaA3IOl+dgMvfBnB55b0bcFEpmJi5BmAN0/XngeYEXCQWgHohIND1Ai6LTnqg62S7RrfLq3GYMGoGPnMCLqoGJ/A6/wY0jZrBgG9aoOtk7U4VglUvZP9Esk+0EghUAumArlena9hveqBr1A1Odmv+NmoEgBdmGxcXhwWCOkEYawWjVuDVgC5xFvwdoFGvNLL/BuSR5pPxmgM1vnSqGfzpdo2awQ28vEfH6wTe8PBwBVejagAwDfga4PUFumFhYWoi5gJi7Rv+c4OtaZjV6QY6Hex1VgJZLwF/oGucJMz3Rt2QlJTktWhwMlzH98pm3eCbkJCQaliuJ4iNHpYZwPUEtFE9LoDrzy7XsFwk44i1oIuDQ1ruFOzer5z63DR1u4Auv3IfqPGZLzUDqgZfjNcwXaPjjYiIUIDlc8N6AUUA2ICvAVXzmXnvBl1t9enIYvrK94ECrQXirJ9c9glWAj5cflUozs8TExO9752Aa65zg25iYqJX1QCI8huYLa9Gj2sA1zBdrgN4Y2NjFWSdB2cALjEWnIFtnHa5fkDXH8j6ZLpmJAQMuk62y98mRbszJgOg69TxGsbLq1PHC9gBvLBfA7IwX8/hm74akOW3HjD12uQ6Wa4BYSf4WtC1E91KIPdIIBDQdYIw17tB2DBawNbDZs9gvnxumC6vBnDj4+P1c8DWMFyjSoiJiQG4vcFsSMfjjLHgtst1slz+TiPWQpqg6w98/2XFYECXV+Ms4YzJYPS7BnjdjNcAL6/oeg2Yeux6FVAN6HrUC2eoEMLCwvQ9vzMAy/vw8PAzmK5zqFkmm3smnq2JlYBbAm4wdjLchISEM5ivYbOAqwFoA8R8B8h6DtMUjD06WwVcdLge9qsMF7B16nANwzXqBXKgeVixqhvcB2hp6HK9fO9fbfXR/b4Yrxd4jYeaP+DFPdjY7gLEBnjdOl6PmkGB0wCvAV8n8+UzmK+b7foDWQOuBpADZbp2GlgJWAnknATcoAvQuRmveW9A2PzGgDBga5ivAVaPV5kCL38bdQJ/A6yArlOHaxguAEtQmwDUCsr7HJLzlxnDe0la0bR8hnxMKyYDd02P8RYoUEDVCw6dr743gBsZGalAbJisB5S9jNZ851FLeJmtk/Ua9muZbs5NIvtkK4G0JOBPzeDdbnti7DqB1XwHuDoZrgFd1Ad8znvzmdHbms/c6gSjt3WD7Z49e/Q+Tptc7k3ySV4DCVbuqW9A6gVvu11CO+PQzc14jZrBAG9ajNeldlA27GS+UVFR+t78M+wVBmzA1Q2yzvcRERFnhHL0BcJ2SlgJWAnknAQCAd34+HivWsEwXzcoe3SzXpB1gi6sFtAFWA2z9ZiBKcs1KgQ34KJC2Llzp6QHuDwrrQwRmQG6Z4CxL2sGLkC14GS85cuX18/cel7UDU7wdTJf8zf3cTJg894Nom4gBpwty825CWWfbCUQiATSA14nc3Xez616MCoEw36drNYckLmB1+hu+Y0BX6c6gc+NDtfNcHkfgC7XVPmcmK5f0OULY7vrBt6KFSsKVg1u4C1UqJAXnN3Ml3s42a8BWxiwE3jdels3+3V3vBuMAxkY9horASuBzJWAAdP07upPz2tA17zCaLmXYbPOvwFd53s3uzXgCuA6nR/4nPe+ANeTA025n6MN/wJXz3eZB7pu3a4BXl5RNbjBF10voFi6dGlxsl4DsE7ma4DVyXhxKTbXOoHXNNoJwP4sFdAXp9fR9nsrASuBrJUAFgSBPMEf6BoQ5RUQ5dUJruZzJwgfP378DBWDG2yNOsF87g9wz4XhmjZn5CDN12+CnLpdcwGs1w2+5oDNqW7gGmPh4GS+TnB1Ay/vfQGt8zf+vg+ko+01VgJWAjkjAbfe1tTCAKt577wuLdA14IuaAL2t8z1/G3ZLBoht27apOoHPs4rhngvoun+rIAj4UvBY49UX8BqQBWj528183WBrruEVq4eMAK7ztzkzhOxTrQSsBDIiAX+ga8DSeS/3tQZ8YbRcZ743B2Z8ZkDVl+42LbDlu8xguJkJutxLGa8p/oCX750HbbzHysH5OaoHA85OEPbHhJ0d4QTltDrbrQvOyMCw11oJWAmcnQTSAtW07uhmur5A2ACqk9G6gdYJrMbDLD2w5ftz1eG62xaIjjO9a3za85qoZDzQsF7+NvpeXwAMAzbqB773B8BOMHY3yB+gFi5c+IxLAwXosxte9ldWAlYCTgn4Ak6+P3LkSJqCClTl4Ly/k9EaUHXrbH2BLZ/5SDBp6uc3gI3ngoD01FybHqAGco1PD7ZAdL2mNU72a6wd3N8ZADafGxWFu8f8gWmxYsXOuNTf7+1UsRKwEsh8CRggdN/54MGDaT7MH1i774fKwHkjo5dFX8vnaelsze/cgMvn06ZN4+WsrBT8NSwQ0DW/DfTaM2I1uHW93MzJfHnvy9rBWWE3A3Y3xg3I7u8twGb+JLJ3tBLILAn4A2T3/d3Aar43zgzmvbmf+77uAzKuN0BrfutDd2u+CtgkLD25BAqk3CfQa//luWYqYXS95n164GuuAzRhwKZg95tew/jeMOhArrXXWAlYCeSsBAwoplcLw16d1zmZrBOMndcYF17zmRtw/ehucxR0zcMDAjx/CS99Hbi5Qdip9/UFnoEy10CvS6+T7fdWAlYCWS+BQBmvv+vcoB0IyJpWedQIvE1Pd5seCKcrqEAB1HmjQH/jV9frrlV6DNhc7wbjtFpnWW66fW8vsBLI1RIIlPm6wdUfkzWfm3xmzsZnQHebI6CbUcab3vVn2PlysRuE3Uw40JGSEZAO9J72OisBK4HskYA/MHU/3a0mCABcnYzWfbv0rBDS+z5d4QTKWn3dKKO/TdP7zal2MA/zB77ptspzgVtnHOjv7HVWAlYCOS8Bf2Dqr2a+GKz7Wh+M1nlJIIAayDVpCi+jwJmRnkjv3gF97wuMA63EuYJ2oM+x11kJWAlkvgQCAVEfoJpRUAz0+kCvS1cQ6QFfujdI44L07p3e99z6DE+3c6mM/a2VgJXAf18CPuLbptfoQME00OvSe17AZmDp3ugcwNffTwMB5XOpl/2tlYCVwH9XApkFkpl1H6+kswPYzuUZ5/Lb/+5wsi2zErASSEsCmQmUmXkvrXN2glp2PssOSSsBKwErgXORQKaDralMdgJhdj7rXIRtf2slYCVgJfCfAN1z7UYL2ucqQft7K4ELRwJZBprnKsL/A7Sd9EI3eeIkAAAAAElFTkSuQmCC"/>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2829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66946"/>
            <a:ext cx="5323715" cy="1642970"/>
          </a:xfrm>
        </p:spPr>
        <p:txBody>
          <a:bodyPr anchor="b">
            <a:normAutofit/>
          </a:bodyPr>
          <a:lstStyle/>
          <a:p>
            <a:r>
              <a:rPr lang="en-US" sz="3700" dirty="0"/>
              <a:t>Access and CGM Coverage</a:t>
            </a:r>
            <a:br>
              <a:rPr lang="en-US" sz="3700" dirty="0"/>
            </a:br>
            <a:r>
              <a:rPr lang="en-US" sz="3700" dirty="0"/>
              <a:t>PDSA 2</a:t>
            </a:r>
          </a:p>
        </p:txBody>
      </p:sp>
      <p:sp>
        <p:nvSpPr>
          <p:cNvPr id="29" name="Rectangle 28">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72F7510-4F1E-9473-F4C7-A0E113B30975}"/>
              </a:ext>
            </a:extLst>
          </p:cNvPr>
          <p:cNvPicPr>
            <a:picLocks noChangeAspect="1"/>
          </p:cNvPicPr>
          <p:nvPr/>
        </p:nvPicPr>
        <p:blipFill>
          <a:blip r:embed="rId3"/>
          <a:stretch>
            <a:fillRect/>
          </a:stretch>
        </p:blipFill>
        <p:spPr>
          <a:xfrm>
            <a:off x="6223570" y="1073426"/>
            <a:ext cx="5762410" cy="4278589"/>
          </a:xfrm>
          <a:prstGeom prst="rect">
            <a:avLst/>
          </a:prstGeom>
        </p:spPr>
      </p:pic>
      <p:sp>
        <p:nvSpPr>
          <p:cNvPr id="5" name="AutoShape 2" descr="data:image/png;base64,iVBORw0KGgoAAAANSUhEUgAAAV0AAAHdCAYAAAC+OKpvAAAAAXNSR0IArs4c6QAAIABJREFUeF7sXQeYE+XaPZlMerZXYOmIoiLILip2wYYde2/X3v0tqNjAXq5XsfeCBXvvglhAQHqR3jvbS9pMZvI/501mb4y7kMXV6/VmeJa0yZRvMuc733nP+342/HmL7c/bVWZPmRbItECmBdJqgVhaa7XjSn8mEP6Z+2rHJspsKtMCmRb4G7fA3xJ0/wiw/SO2+Tf+XWVOLdMCf+sWaA/gbI9tpNXIfwZ4tfc+2nt7aTVUZqVMC2Ra4C/dAr8XNH/v99NunD8SwLa27a19vqWTsJ1wwglpn2RmxUwLZFrg79kCb7/9Nk+sLYDZlnXbuu20Gvn3AN/WdrC1bW/t89a2L9/LgO7Wmj/zeaYF/v4tkADdtoDjfzXo/i7QTPk5tIm5VlZWbuu+//6/wswZZlrgf6wFioqKWgXSNJlwW4C4Leu2eCV+D3ht63dTv9cqc90auDY2Nm7rMfyP/Swzp5tpgf/+FsjKykoL8JJBOIkJb40Np7XtNkoZ7Qa6bQG61tb9FbNtDVy3BqqhUKgtx/Lf/6vLnEGmBf6HW8Dj8aQFjK2Bc0uMeAtMeGv72trnrV6pbQGtdL/T0nrN71GTTQXbVJBNBVVN07a472g0mu6x/Q//dDOnnmmB/44WUFU1LWBzOp2/Wi8VnFNBuBUmnLqvre17a5+3C+huDdBaBNnkgNfvBVmCardu3Vo9mUgksrVj/O/4tWWOMtMCmRaAy+XaKrCtXLkSqeD8O0G4tX229f3/COj+SqvdEuC2xmhTmStfd+7cuflktsZ8dV3PgHDm5s20wF+8BRwOx1bBlaeQCqZ8b82aNb8B3dZAeEsM2GK/b7/9dlvBNa1jT74E6YDS1tZpleGmy2yTwdMC2g4dOvxqu6kAmwqoGWnhL35nZQ4v0wLb0AKtSQypQJ0KyBZLTmbCrTFgS35oQXZoCVDbCsq/OeutASq/sLV1WnQj7L///s3vt6bVWkBqAab1aJqmrUOHDtgSsBqG8av9pr7ehuub+UqmBTIt8BdrAbvd3iLIpb6fDM4WIBNkk5nw1hhwMvhuwf/7h4Jum8D2hBNOaF7fYrgW2LYkH6QyWguALaC1Pk8F09zcXNlPKrPNgO5f7G7JHE6mBdqpBVoC3lQAraurEzC01rU+TwZgfr4lBmzJD2ky320G3y0B6zaB7pYAN5nZEjRTGW0y0FogynWSr112dra8TgXZ1PVaut4ZYG6nuyCzmUwLtGMLtMZmk3ehKMqvQC71Ow0NDfK5tZ71eTIIb4kBW9JDa8DbAvP9U0H3VyCYDsNNBltqtS2xWgsQyWQJvskAmQrAPp+v+RiS19sa8GZAtx3vlMymMi3QTi2wNdDdEuAGAoGtgi0Pk0yY+yEDbgl8+X5rwMvvbyHQ1mbw3Ram2yLotsRwW9JsS0pKbC1JCAREgmYyk7VA1PqMJ58MuMmMd0uAuzUwbqffTmYzmRbItMDvaIFUcE2H6bYGutxWMtutr6+X1xbwctsE3w0bNgg7JuhakkQy+KZKDS24G/5Q0N0mhltWVmaz/LMEYQJuMpNNZrZJwCvyQTLDTQZej8fzq2OxQLU1cM2A7u+4EzJfzbTAn9QCrYFu6vvW61Ao9BuWmywvEJCTXxNwWwNfAi31XsvtwNdb0XgtsN2aZew3n7eF6W4Tw02VEyzATWa21nM+kskSJJMBl69jsZjs3+12Nx+HBabWZ9ZvIxVkM6D7J901md1kWqAdWqA1kLXZbM0AZq0TDoflPeszvm+xXD4SeAm21nvUfq3nqXpvstshVW7YAuP900BXaie0JilYmWNkuKnstiVmS6BNBl4yWQJl8h8bluDK9zweD1pjtxYApwJtKjC3w28js4lMC2RaoJ1aIBlQuclU4E0GVevzUCjUvB4/t75jAS+ZsMPhMC2QtZhvssyQ7Hqw9F6C74YNG0RuaI3xptRs2BLwtgvTFaZp+XCTbWEEWALuihUrQu10LTKbybRApgUyLZBWC/Tt27eLBcgWCEciEQHdZOBNBuJU5msB76ZNm5p13pY03gkTJqTKC2lruy1mk7VwhtZ6rTJcfoegSw3322+/zYBuWj+TzEqZFsi0QHu1QL9+/XrY7fZmkI1EIjELfFVVNcl8Cb4EXbLdZObb1NQk7yU7HLaB8cqAPOV80mK6LWaYWZlprTFc7ogslxrupEmTgu3VkJntZFog0wKZFkinBcrLy7fTdd20gJaPBF4CLp9bwMtHgivB1wLeQCDQLEMkA28q400NrqXBeLcIuq0F1eR9y4+brONamWYWw7U03GnTpgXSaaTMOpkWyLRApgXaqwX69eu3g6IoFtM1NU0TZmsBLgGYTNgCX0tmCIfDzYCbynh9Pp9JV8PatWtb9PG24N9tE9NNG3Sp4yYDrsVwraDZ7Nmzm9qrITPbybRApgUyLZBOCwwYMGAngq6u6wRbAdIE8Fqgys/Ick26HiwpguBrAW8q4/V4PGaqzMBjSWa8BN4k/25aoJtWui+ZbmssNxl0Q6GQMn/+/MZ0GimzTqYFMi2QaYH2aoGKiopdyGoNwxA5IRqNEmx/xXwJtBbwkvESmBlsSwZep9NpWn5el8vFz2JbkhkSoJuq57bq4yXgpgO6ti25FQi6VqZZJBJRFi5c2NBeDZnZTqYFMi2QaYF0WqB///4DEnquScDlc4KsBb7JgGsBbyIbzUwFXovxEoDpaKiqqhKpwspcs6xkln93C9pui5ruFmWFxMm2CrpFRUVKshc3KytLmTx5cn06jZRZJ9MCmRbItEB7tcCuu+66G5ktmS4fLQC2XhN8k4E3+bnT6TQ0TRPGy+Ca5XCwNN6WZAZKDG1ImmgG3y0x3WabGBslmelSz7U8uQUFBUpyaq/f71emTZtW114NmdlOpgUyLZBpgXRaYMCAAXsmg64FtnyPgKuqqpEKvARaygwOh8PgowW8oVBIHA4W6G5JZiDwtiWg1hLotprum5wIEQwGlVRZgVllBN2ZM2fWptNImXUyLZBpgUwLtFcLlJeX72u32w0LbFt4NMhuuYLFcgnEFtjyUdd1I1XfpaTQ2NgoMkOqm8Fiu+0OugygtZR5pmmaUlhY2FzARtd1xefzKXPmzKlpr4bMbCfTApkWyLRAOi3Qv3//wYqiGKls1wLixOOvgDcajTYDMNkutV2CL90MBN9kmcFiuy0lTVhsNx0Xw9aYbnMGWirotqTlMohG4J03b151Oo2UWSfTApkWyLRAe7XAgAEDDrLZWJ7FpKZr8DHxWoDYNE0CLIku2a1IDXxkUI2Aaz1aQTUCbrLMwKDalrTdFlwMLc6xtiXQ/U2NhWQtl5lngUBAJAZLViDz9Xg8ypQpU6raqyEz28m0QKYFMi2QTguUl5cPTQVZC2ytx1TgtaQGPhJ4qekyqJbsZiD4bknbzcnJMdNwMVinIOUSW0z7bS0DLTWARnZrgS5ZrtvtZiCtMp1GyqyTaYFMC2RaoL1aoKKi4ohUpktmS6C1/qzXyY8W4xUK/G+9V7Rdi+1a1rGWtN1k0E1H200LdFMz0MLhsEJfLhMhCLiWlstHMt0ZM2ZsbktDbtq0CVdddRVTjXHssce25au/Wnf+/Pny2jRNPPXUU3j88ce3eVtt+WIwGMTIkSNx9tlnoU+fHdvy1T90XbbriBE34fbbR2L58uUoLy/nzBtb3efkyZPx1Vdf4bLLLsMtt96C6dOm45hjjsE111yDxsZG3HLLLZg0aRL22H133Hvfffjss8/AUnf//Oc/EQgEcPvtt2OvvfbCxo0bcccdd8DpdLIYEm677TYcdtjh2Gefvbd6DOmuwO3yHM8//wL07t2b5UYxZ84cDBkyJN1NZNb7m7TArrvuekwiGUKkhYTEIJJCS8CrqmqU71NiSGa81HnJeBlsI+i63W6DMgM1XZaCtLTdrKws00oPbktArc2ga7kW8vPzRVqgL9fScslyCbyzZ8/e1Jbr+M477wjg8sbmc7vdLl/XdR3ffvstfH4f9tpzLzQ0NAgYdO7cGbvvvjsWLVoE1tTkzV1RUYHrrrsWVVXVctO/9tpruO6667Bx0ybU1taic1kZ8vLysHbtWvTdZRfMmDZNHpuaAhg3bhy23743dt55Z7lhd9hhB6xbvw5ulxv5+fn45ptvUFBQIEBis8UHBuvXr8esWbPQsWNHeX3hhRdi1KiR6FDaEb226wVO/UyA41TyPObcvFwM2mMQ6uvr8fXXXzefA4Hx++9/QK9ePbHrrrvK96ZNmyb7Ki4ulm3z/LheTU0NevTogdVr1qC0tBTb9eqF2bNnY9Gihdh//wOQnZ0NdjxsNx5nt27dMGrkKBx+xOG4/PLL8cQTT2Dw4MFyPG63W4BpwYIFLFQkwLj99tvL/k4//XTsu+++WLFiBT788EOcddZZePjhh6Vduf0ffvgBF110EZ5++mkcdthhrGkq4Erw5fQn//jHP3D3Pfdg8k8/SbtwHYLjqFGjcOSRR6Bbt+747rvvpJ132WUX2SfPjefeZ4c+WLDgF3Tr3gNNTY2YOHEi+vbtiz59+mDJkiX4Zf4v2He/feVazpg5AxvWb8Dw66/Hc88/jz322APPP/+8gPuMGTPknNjWPXr2QPmA8rb8JDPr/he2wIABA463tFw+xmIxarkCuHyekBYEaAnEsVgsaum7qaBrWcgoM1igS7ab6tutrKyUNOE2gK5IC1uVFyyma0kLlmuBYEuLGNkuGW44HLY7nU4mR2xsyzU7/fTTsHlzpQDLRx99hK5du8rXb731Vrwxdiy0SAT33nuvgMWUKVPkBiaLff311zF16lRO7YM999xTQII3Lm/u9957D0cffbRso7CwUG5AggHfJ7Dvv99+ePiRR/Dggw9i8eIlMIyo3KzPPvusbPu5556T7xEMPv/iC3jcbtx///30KwtwnnzyyeDUHsFgAGeffQ5+/PFHnHnmmXJMj44ejdGPPoo+fXaQTmDMmDEChPw+gennn6dB1zXcffc9eOedt7F02TLk5ubilptvlmOvq6tFx46d8PrrryE7O0e+z/Pwer3SLg6nE9nZWbjpxptw7bXXQlFs6Ny5C2644Qacc+65KCzIx8aNm/DQQw/hySefwv7774d77rkHN954I8jKef5ss6uvvhrTp0/H+PHj5fmVV14pndLxxx8vAH3KKafgzjvvlA7x559/FvBnG40YMQLDhg2Ta8EO8uOPP5Y24zbq6urw0ksv4b777sPKVatQXVWFJ598EpFIRMCbI5m33npL2o7F6F955RV0795dru0jjzyCZ597FhdccAHOPuscvPjiC8Jc83LzcONNN8p+uZ0dd9xR2prrcRuVmyvx+RefC5O//IrLBXhfHfOqXIuFCxciakTx2KOP4cADD2zLzzKz7n9ZC5SXl5+cDLItAG+U4Gu32y2GK4/8SwquibabHFRzuVwG3QwEX6YHW1ID7WMsdu71ehlgk6BZGi6GtoOu5VqgtEDwTQVdl8ulTJ06dUO612vz5s3Cvk477TS50cmojjvuOAFW3lx8TcAkOLzxxhsCWgRGMi6uQ0ZYVlYmrMsCxBNPPFHkCt6YBNlnnnkGhx9+BE4++SRMmDBBbnDeoARhfkbgvmnECCxZvFhY8csvv4zHH3sMWdnZWLR4ETZv2ozttttO2OKAAQNkaH3iSSfKsJs3PkFj3rx5OPXUU2V7/P4DDzyA3Jwc/PDjjwIWLpdLjpnAQhZGwJ80cWKchXfuLNsga+bnRx11FN5991288cbrGDLkQGmXTz7+GOdfcD5GjbpDQOzYYcOEjbo9HpFSyBj/8Y/z8Pzzz+Hrb77BKSefLAyTbcZjIuDeddddOOOMM/D+++/jlwW/4OF/PYzsrCz03n57kQYI6gTSc889Vxhiv379pBMcNGiQXE4C5RFHHIEXX3xRGO0VV1yBQw45REYBBO6OHTqCUYLNmzZJ21Pm4fXiNniteDwE3RdefEHWZcdCEO/YsQM++eQTAeo333pL2vHUU07B6NGjRTJg2xQVFclv4cQTT8LYsWOx4459hPVff/11OProYzBmzCvYbbfd8dXXX0kHxXM788yzMHnyT9IZ8VjYkbbHsnDJYjQ0xms6xUwDhhmlphUvpRqLNY+GrH3FeDvKf0DMZvsVyxHWY1NgGgbCwUY01tchFAwhZhiybf6ZMOBSYjAMHRED0Ew7VNUFuxofEcp2Y0BU1xHVdMCuQFHsMI0oolEdMTMGVbFBVRVk+f3IzfLDDgN2mHDa7XA4nLCrTih2BxTFIY82RYVNVWFEDRh6BBE9Al3ThJxwu0bMjFeOtcVgxmLSvuGoAVVV0alLZ9g8OYghJueaOHV5lKaw/pcPbGzExDnEv8Fzdrpc2HnHnWW0me5SUVFxGkGVfzabrZnpJt4j4EYTQPwr0E1mu6ZpRpMdDWS6BF3KCwTd1IBadXW1+Hep67YCus2XyHqyRaZr+XNbcy1YoGsF0PjocDjs06ZNW59uQ/HmJiMlqJFl8fkLL7wgsgGHlY899piwQIIBb3ayKn4+e/Ys2O0qjjjicOTl5eNf//qXsF0yLd6w11x7rQA5QZagQ5Zz1JFHCiARiAjQBA0B3SlTcMutt8mwlsyWgDj64YcFjHbuuzPGfTNOwPvmW27GVVdeJaB70kknCbu9+uqrZLhMWYLDch4vwYIgxuE9h8cEAQ6HZ86aifvvuw/Tp8/Ao48+KuzxsKFDMWXqVHz55ZcYMmQwZs2aLQyTzJjHzyE/Qfb777/HOeecI4yfIDx06FAM3G0gcrNz8OA//ynASEAlILGtCNz77LOPsMonnngcN9xwo0gA3AZBl9IMj5GSBAGSLJQLOyB2RhMmfIuhhw7F4UccIR3Y8OHDZQRCcBx62GE468wzMfz64aiqqUb/fv1klLFq1Srk5ObA4/bg0KFDYVcUAd0PPvhAQPfwww8XQNW0CL77/oe4FvzWWzj44IPlOY/v6WeekWOhZMAO+Yfvv8ePEyfhwIOG4OepP0uHQLbLTphATKZPWYrsmpLTl19+gVtuuVXO7eKLLxbpaOTI26FFdDz3fPuA7ouvv4blK1cJYBCQotEITENPgK4JRSQoG6eXghnH4TgemzGY8iQxuLQRH+1QbAr0QC1qN67FxnVrEGhogqFrMPkX1aCqOuxmGE1hoEkHYg4vvL4skXW4OcM0oOk6woGg7NPpdsNms0OLhKFrYR4JPA4FXrcb3TqXoSjbD9UMw62Y8Luc8Lh9cLp9cLl8UF1eOJx+2J1e2J0exEwTkWAjmgL1IvdEIgEEQ2FEdF06AZ6qCRN6NIomzUDIMLDHXnugqHd/RGOK7DveBvGGIDJZr/leLGbG//hJzCbgTbkrJycPZ59+NvJyc9OFEgwcOPBMC3STgZfMloCb+Gtmunyd0HR/Izkk+Xet5AkJrLEmg+XdpX2MhXDcbvevJAYecKIWQ7JlbItpwM31c7cEupaOyynTLdCNRCJ2gu6MGTPWpdtS1PwIts888yw++OB9YTvUSqmlnn/++cKgOBTm+2R/ZJ5kh6MfGS3MZdiwY5CXn48H7n9AQI9ywU033ohnnn0Wp55yKsaNHydgTUCmJknWSWY2d+5cfPXV17jnnrsFaDdv3oTHHntcWOOyZctE6rj4kouxcsVKbNq4EatWrxbg4THV1dbi1NNOk+BUdXW1ABnBlQGmu+++W96j5nvzzTfLtgio/CE98OCDGPvGWKxYsVz2yfU5FKbuO3PmTDk2vuaQnT8+AiZZPAGa2vZ5550nw/3nnn1OQIjbu+XmW1BSUiIMg99n8Iusmwz0gAMOEG2bcsJpp52KY489TnTxzz7/XCSbSy+7FN+O+xbDjh0m58WF8gzlBA77yczPPvts6Tx4TtS2ydIvueQS6Qyqq2uw8847CVPnNaI+XFJSLMyN7V1VVSXyADuJcDgsx0RZgqCfk5Mj1/m1117FPvvsK+3Ez7OysqRdOVLgdSsuKhZWLkD64APSAZPdn3XW2bj22mvQuUsXLFywQJj5brvtJh3OoYceKiOf5597DjW1tQLePAaCfnssjzzzHJYsXQabAhi6Liw1JmyXrDUGU+4gJQGyCbA1YsIOCWJCEmOATVGg2lU4Yhr0xs1oqt6MQGMTdE2HEQ3D1DSodgMKQmgMBRDQVSiObGRn5UFRbYgacYZJqSqiaSDvdbo98vshCJIxKrEY7DYb7EoM2V4fOhYXwQEDiqHBrRrwOhxwuTxwuX3wuHzCMJ3ubCgOF1SnF6rTiagWRjjQgKbAv0G3KRhCIKJBgSnylmboiEZN1IZ1dO7RA7sM2gcxp0dYcBxcLdYbi7cLOx6+LyAc74ziAGwgGjWQk52LU048GTnZOWlfsvLy8nMs0FUURaQES2KwQNcC4ITOK0CcCLQJw+VrAi4lBiugxueUF8h4k10M/zHQZQaa5VqwQHfWrFlr022pX375BVnZWehc1hlNTU1YvHixBFg41KW2+e34CSgsKhTWtmnzJmE+xcUl2GfvfQSACc4EHIIcAYrssfd226EpEJDPCDIchhKIevfeXtgs3yPDI5MmKJC5dunSRQIxHEJTB6Se26lTJxkqki1TKiA75g1P0H/yySdQUlIqWiaZ4kEHHSTgxGE3AcT6PgNW7DhKioux1957iy7KQBQDYZRGCDDcP4+RQMXvEow4tOfQmgu/w2NmYG3dunWyLtuNgT92HvwOv8t98tj5XT7yHAl8lGl4/mRGHKpP+PZbOQ8GpFavWi0s3Ara8SYmw95vv/0kWEbmu3TpUpFVeF148/A9Hjf3w/PjdvlHYKUURABmu1GOofzC0Qu3S1CmhMI2nzp1ihzLHnsMag6csuOpqamWkUuvXr2kMyajZTsQUNkJcBtktLxeP/zwPbSIhty8POkE/H6/MOqfJk9Gl86d5TfEgB2Bmd+JM9Dfv9xy74OYu2AhHHYFZtSAmZAByG5tMXI7GVQ3MzqTIGOYiBpGHIRI9biu3Q633Qa3GQKC1dCCDdAjZK0aotEw7DEdqi2CQKgRTboNppqN7Ow8eAmEUQNR04QRo+wQle05HZQcFGgEbUOHQiYtn5iAaaAgLw8F2dlQzCjUmAaXGoNHtcPr8cHtdMPt9MnvwuX2Q3XH2a7i8giLj4aaEAo0IBisRzgSRn1TCI3hiEgaNhvBMgbNMBDUonBk52O3/YfAn1cEIwGmPG+bMP+4xhAfBSSANjHHjbxnxhA1o8jOysFJx52EnOzstC/YwIEDz7OCZpZua2m4SUyX4CrMNvk9S1awHik5WEVwmBqsaVqzhYzuBVrH2gN0k3+Rv8pEa6nAjcV0CboE24RzQQJpbQHdtFv0L7QiA2nXX3+9sFNLh7WCf3+hw9zmQ2Gn8O348bj5llviQ9htWNh5/euhh3D/Aw+Inv13Wi65fgSmzZoDl8MZZ2fC3OJAqkARmZLKrYwnEyBrECDJiONCKBS7CpfdDp9Nh9cMIKbXy+hD0zi81qEgDI9NQyBYjwYNiNqz4PPniURA/ViP6ogSvG3s8GxQ7Q6oqgNGVIemhYVRk3XbTFM0WMVmorSkBF6nC/aYAbfdhEcF3A4VHqcLXpcbHo8bquKBy+uHy5sdB16XB4YBmGS7oQaEmmoRDDUhEA6jMRSRP9k+TGimCc0wodmd2GXQvijruR143tIBSUeTArYiucQB25pajKvrpoGsrGycMOyENoFueXn5hRbDTWG8wnoJsjRFpcgNwnZbAl2L7Vr1GCzgtQrhEHxrampE07WCaSlJEluVF1qtKlZfXy/2MKvATbI/1+Px2Ml0nU4n8+tE0509e/aav9NN1tK5kNWRgVJXTMf7+t/WHuxYyJQti1xbj5+6K0HGcly09ft/5fXPuewaTJk+WzqTOKclY4sDrWi0tDwyYCaMzowPn4XlxuUFrkeW7FVtyLaF4YwFENVDCIWjiOgGVGjId2mIao2oatIRiJGB5sLr8ch3Ccp0ZFDCsDH4pSpQlXhQzYhSB9aFfZPdEqAJik6XQ0ZCqs0GFSb8qg0eB+BzOuB2uOBxu+ByOOB2xQHX6fXD4cqC4nACihoPyoUaEWmqRyBQh0A4iLqwhsYgg2wUmg0YRgyaaSBk2tCtXzn69EvY9ERJsDTdONOXf+ysBIxF6Raxl6sRdP1ZWTj+mOORnZU+062oqLgkKVhmgSyDZ78C3QT4UlZI1noFePlZIkW4WWIg401IDpIWbFnHCLqss2tJDsnWsXQ13VbnQiPocpZfaw40gm6yP5eAawXRdF23z507d/Vf+abJHFumBX5PC5x5ydWYMm2OSCtECzJKi93SNUDQFTA2Y8L0CLwiAcQMGWJT5XArCrLUGPz2MGzRECJaBOEInRA6SrMM5DpDqGkIYUOTG6YjB16PW6QLAjelA8o1DJbZ6TxQ1ASLjAOsacYdBgK6oqUa8Hh9yMr2w2bG4LCZyGZgzanA72QgzQWnqgro+n3ZUJ0+OL1ZcHmyYXe4RdeNmTq0UBC6BNTIdgOoC2loiuhoCmvCvG2GiYhhSjAtv3tv7DpoX3FGCJtNdEwxCg42Am4ciOM6bhxs49ID5RKCbjaGHX1sm0C3vLz8soSOmwyyFuiylxJQJdtNaLktgq6l8VpM10oLTvbrWtYxSgwtJUn8oaBrAa6qqvZoNKrwcerUqX9p0OVFZpCGjglqxVzoRGCiwaWXXpr2/cjgDJMyqDf+Gcv8efPQrXt3fPLpJ/JjpIPh9y5z583DuG++EYdCusuKlSuEcVHD5rJ+/TqEwxFxXNCORy03nYXBOdrHzj7rbBkxtGWhm4TaMjMB/2z54oyLCbozRQeNjwTig0SbYhMnAh8t3ZLOAnkhDDceQeN3suwxZKs6XIjA1CMIJqSFPJ+B7Qp1IBrB8lo7KsM+OBzx/cSH4QTWuExBiYKSgmKzx4FdgnRx/ZYgT2lB4XqqLa7VOl2wxSgrKPA7FPicdmS5VHnf5VDhd7uxl5ASAAAgAElEQVTFyUDXgtOTBTcB2E03g0vcBTpdC021CDXVIBBsQn0wgkYB3SiCmgbFiEI3TASiBrwlZRiwz2B4fX7pICznAo9TmC2BlxjLYKC8ZwXY2FRxpnv0kQTdrLR/FhUVFVeQ7FsuhQTDbRVsLfC1tF1qvZbUkGwjS/h2RdOlxGBN52MVwPnDQZdFbqykCKvADVmuBbqKoqjTpk2jnyathUEVpo4yUMTgyOrVq1FW1gn5+QUSOGGvRw8qAyQERQ7lGRji+tRUeeMzKLV2zRp06doV6zdsgNvlQigUlN96QWGhpK5yu/379xd2wh8BLV8MpNFaxYAUXQNMZWWEnnaqysrNGDhwN7mhGTRiUIfBJAZrGCzj9uh9PfOsMwU0uKxetUoSAphZRgCixYZeVAa6CPA8V26Hgaui4iLxYzJwyCAQ/ZM8dt5YPB9mXqlOB3bt31+2TbfDYUMPE8fBd99/B6/bi7PPOUuCg7TXMQjJX3H3Hj0k+MTtsENg4M1BBuP3y3MeBwNjTJJg4gV9rHQK0HLFoAXbkNuiS4GuBLYvj59BSgYQuV2eN7Ve2u24bdq2Vq5cBSa50D3CJBBq3fwunR/Lli+XNmEig7WwjZcsWYzbbrsdb775JlxOJ9asXSvXgmBMdwOPmVlozEZL1pbpBBl8wAHigWbKMoNkf+ZyxoVXCOg6nZ44yBJ4KScoNnFuJMRcmLFoImrPIBKPMC7xuWxArhqFX40A0bDY2YJhDT6HiR3KTBR7IlhXCyyt9SACj3xXpImErZXbYFCQlslmVk0ZQwCXQEbwpY4bdy743Ar8PjcadQV204CHAOtU4XMq8LlUeBwO+XPzuccft4+5yXT9cNGaRtCNxaCHw9ADdQg31qApSF03grqwjqBmoCEYTkgoMYS0KJScfPTfdwhy8wvickLCrCucV5gvjWbxdomfW0J2aGa6WTjqiGFtBd2rUjy5yYDbzHKTwFgYb0ugmxxQSwZdq+Qj/bp/COgmZ6JRXmhsbJRZIloDXU3T7ATftoAubVpPP/O0REEZQScwMaf/6GOOEUsVlxE33YTNlZWSFMEf9oP3PyAmeqbLUqdiJhQBgH7WkaNGYfvevfH555/LzUsLFb2rdDfQD0pAoKWGEXq6Bgga9H7mFxTgs08/FQChvzMYCuKYo4/BqaedigsvvEhsYqwZMHLkKFmf1io6A8h2mZ1GYKKLgWDGpAV2DDy+e+69B8cde6zY0a6/fjiWLVsq+2cgjqxwzty52GH77cUbS7bJjmfgwIH44osv5IYaefvtkpBAJs5H/rk9bnz5+Zfw+3046OCDsN122+Pxxx8TNwT/mH3GH/H/XXMNVq5YIYC59957i4WNzJDWM9qMvF6/WMLoYyXAOlQVY998E3fffRfGjRsvwMfnTz7xpATE3nxzrDBa+m65sIOiXY0OhNraGmG49BHzmtA5Qpvf7bfdJmBK5wc9zARP2t/YxgQJvqYljla7yqoq7LXnntIxslM6YP/BGDVypDB7XidrYWdMT3JUj+KYYcdIFt+fuZxx/mWY8vN0uGjcV+yw2dQE4MbBNx4XopQQN/2LZ5dBLdq3FBv8thhyVA0uhMWlEAhGEDN09C6xYfsOUQQCGuZtdKJa88FEnMXGky+4fbtY1ex2JQ66CrksA2ZkjEYCcCVCBUWJwaHY0SUX8HidWFGjQLXF4FXt8LudIi94nHZ4HXZ5z+VywOPKgt3phsvlhduXJdqu3e2P+4EjIURDDYg01QlRCkbCqAlHENJMNIV0BCOaSC1h2ujcfvTdezCKO3T6d4chFrG4H5fAa4jr4d+JEaLv8n3ThC/Lj6MOPwZZ/vSZbnl5+f8lJ0BY2m0yyFJisBhuqsxgvSbgtpChZliZaVbVsf8Y6FryAjPRCLpkujNmzFiZ7k3AgiqLFi4SUGDaJlkUbUZkRrwpyY7I8jiUJtNiLQCa4QlKtIZ17dZNEgN4sxMMmPBAZsThJ5+TBTLLi1lqBGYyuJ49e4oXtUvnLpKQcMlllwoITJk8RQI/xSUlOOuMM8X3W1hcKCm2I2+7HUcdfZTYysiwyQy5zZtHjBDPLn2iBF+m0HL7PHaCOhk0JQwCHb2vZNNk2aeccio2bdooTJ7v3XTTTZIGzHTWBx/8pwzZ+++6K4468ijxnfI8mNH1f//3fwLWjU2NOPLII3HXnXdJSvP3P/wgnRI7GXpuCZhkkazpQIZ+0EEH4qKLLpZ6C2TXt99+G4466mhpo1dffU0yupgtRg8uPa7cx5133oWNmzZi44YNIsfwfXaMvA48bmaI8aYn6C1fthxnnHmG2MzoDeZ2Szt0EA8tj//ll17GxEkTpTNiuxUWFODwI4/A9dddL5lybD+OXshcL73sMnz15Zfotd12wui4n+SFnSsTZNjhTPxxovwWkll0ur+9bV3vdILu1Olwu5yAnYCrxhlugsnKdpMAl0yYtiqyOpeiINuuw6+EYTNCkugRDEVQ4DNQ0QPCfueujmJFQw5ingI4nF7U1VRCiVGmINjapHN0Oh1wJDLSRN9NBO0kgy1mwh6LiavBZVewW1cT9ZqKXzarcComfEwjdzngdSkCuC7a1lQFPrcLbpcPDhflBQbSfHB6vLB7ssSXEWNmWqAeGtluKISQFkZjRJOAWjBsoDGkgZqtFjWg2x3YcdAB6NSte1xGSHh1RUZotoyR7SbYOXlvYh1KMn5/Fo447Kg2ge6AAQOusTLOLP02AcLCeFPBtiXQtYJpFtO1PLt0MCSDbkNDg8yjxmAa04FTazBss6abDtNNDaLZ7XYmR6QNukwDra+rwx6DBskwk+yWYMJhMIf2HCJbaaYcltN/SvAhM2OyBFkPweTDDz+Qm52gQ6bITCS+JkjTS0tA5A+clbLIzgi63PYRRx6BQw85FJdceimmTJ4snl9+nwyQ+6FMQIZMhkgvbkFhARrqG6Qew4FDhuCSSy7G6aefIdlYTB3+Zvw4ycgi0NJTOnr0I5LKS3bMpAB6dgluu+zSDxMn/iggziy7q66+Cq+8/Ir4jHnMTGhgUgVBjKBGeWXooYdi+A03yOelJaU4dOihwvJ33bW/eDN5nvTrMrOLzgN+l+3E8+T7BPbd99gdTQ1NuPf++zB4//1x9jlny6jg88+/wL777CsdCzu/+fPn4dZbb8PEH39EIBjEk089iUdHPyqeWXaCvEGY9cWFLHXZ0mU47fTTZN+8juywCAaUYthJUoe86OKLJauNIExGznY46+yzccLxx0uqcO/e22HatOlyXXl9mhqb8Ohjj0o2IYHLYrtME6d3mtdi/br1IqdYxXq2FUjb8r3TzrsEk3+eAQ/dCwxiEXgpM4h6EAfHZiuQMOH4a3JSn2Iix67BjRAMPYxgMJ411qezgr5lJjZUBfDzCmBTrAR5ZX1Eb62uXC8sWYbpdC5EIwLqdlA+AOy2eJov5QRVicn7TjslCDu6F8Swe/cIfl7twrIaB1z2GPxON/xOO/weO3wOO5wK4Cb79bjhdLoEdB0uP2yqFx6/H3aPT7YV1SLQGxughRoQ1cMIaxGEdA31IV2CaoFIVDLjxENst6P3wL3QpffOcvKWrtsMviS1/JeQFkTXTUgQArq+LBw29Ig2gW5FRcV1iUy0FmUFC2RVVRVZIRWELT3X4XCI5EDATQVdyza2JdDl9Z8+fbrlg/vNVOzJacC/cS+0BLrJNReSM9HIdOlcaCvo3nDjjaitqZHEgddfe02yxngzXnDhBXj/vfdF69xj0B747LPP0XfnnTH1559xwP4HYM3aNQLGBClWEyOL9fp8mD1rlrAsq9wg5QoORXfaaSdhi5QaOPRlZtS0RCoptzugfAC++PwLnHDC8QIiBCuny43TTztNjolmfaYYc7hNuYHGfvpZn3vuWQHdL778UlJXmUBAvZLHcOstt6BHz54CCpQurr7m/yQDiQB91NFHSz0FZkm99+67uO766yU9mbo1Ab+K+u+6dZJVRqZnRKMiLXTs1AmBpgB6b99b2D87mQHl5YiEw8KkWbSGHQ47LAJ6h44d8fRTT6G4qEiiwwRFfocdDzXoy6+4QkCcQ/5+/fpLhh6BjjnvPA8C/quvvirnztoUPE7a5QiMBD4GwJj2zD+e89tvv4O33npT2vfggw/Cx598gk4dO4lOzNEH254yA9OhOUqhTENdnUyXwMngGKumscYCgX/27DnNRYvYQVNL5yiIbcIRDWWic889B8OH39AW3Pxd6xJ0f/p5Brwul9QqiNGtkKipQHduzEZAJNbw/YTmy0JFthiy7BHk2CJQ6FiIhBEIhJDlNbDHdgryPBFMXdCEBbXZqEIhigoZXGTyBVOLGaBTpDN1ud0iLRCcuJ+wpqG+tgaRSEiG57SFeWwR7FIMHLBDCLFwAz5bXIjNQTucdhu8LidynAycqfDSp6vSOmaXWIhDdcDh8EBxemB3+uDLyobi9sKmOMSrGw00IBJqlPTkaFRDiPsO6ailfSykS5YapUJTsaNr/93QY6ddhZ1b7FYCjGS1CW/zvzVeK3ONpxCVzMShhxwujDfdpby8fHgys7W0WovlJjHbrYIumS7/UkGXlrHkdOCWmC6Pd0uFb9ICXZZz5EwRrDKWCrrJTJc+3baCLjOlyCYJoFLar08fSeUkMyP74c3KITs1Uw7rmSVGtkQAZbYRwY8gzWEph80Ek+7dusmwmIEwXjwOlZnBRcbEQA0X7oOBJYIywYzHwP0TqAgo9OCyVgMDUx999CGWLVsuaaoEb26PtQbKOnWS8pDUYclEebwMulHTZUEdghm3S6cB02Vfe/11SWsc/ehoYfQERn7u9/kEnLlPHiMTCwhQlDp4bla22PRp0yRQx0AbwaukuASzZs+S1FjemGS0ZKHvvP2O+DgpY5BmEdx5s/KP23rr7beRn5cn+jb3QxDlMRP4eP5kj198+YW0LVkq60oQDNm2BEZqrmx7dhi8btTLx48bjx367IBgMITddhso0grPef78XzBr9mwJfDGDjQt1b0oq1La5TbJnKX+ZmyvXiyyYrJwsmYyf19bt9qB//36S0suOlkWSKCnwM0ocf5aDhMd/6nmXYIqArluKwtDHSjdHPOGN7gTatBQJYokAK9SXWq6BXHsY3lgonlobCsE0wti+TMEuXaKorAphwi9hrNcK0WDPxr13jkJeXo7ILqtXr5GOj78ZgtqChQtFzaBMEzVMLFm6VCQfLsx8i4RCOLBzHQ7pWYnlG2z4bn0hakNx0HW7HMh1OpBF0HUSdG3Ictkl2YNOBWa2KSolBp94dhW6J1QHc55hhJqgRZpgaGFxXehRQ0C3OhxBbVBHIKzHM+piQMl2O6HbzgPhdDkTbJ+Sh9Ue8cw0CadZxYCsWhVGVDTdoQcTdP3pYi5//+x5f8Ny7Xb7b0C2JanBci8kJ0vILJemGbXkhS2BLg80tcxjS3OmtTvoUtOdOXPmirRb6n9kRTI02tEY3CO4UCMl4PzZy/c/fI8RN42Q3PwB/fvj0ccea07D/bOPpbX9MWhIjZ2VwoYc+NcrRn7aeZdiyrTp8Lo9cTBiFhpBl0P8RCUxPlppx2SpdgFcHblKEKoeRojeVj2EjnkGBvSIIdulYdIvAcxeq6Au6semkB2ffvoBevXsCS0akQ6GgSbiUzzrjAkShlT+qqmplREAOzOSFAZ4a2rqEa1ajL3s36MhouL7tfmoDdvgVBV4XA7kuBzIoq7LQFoCdN2UFhxOOB1uwO4U0PX5sqG4vBLUjVGrDTdBDwcRi9IiyEBgFI2RqOi61QENgXBU2K9mxuAv7oyi3uVweXwsfCaMV7UzG88GO9tEqqGx3eI2urj9jt7mqMgKhxw0tK2ge2OSF7fZlZAMugTbxB8/53N5TCRFNEsOye6FvzToUl6geyEDui3DCVka2TSlCga6/lMLWTrZE0cVrJXwV1vI6FhwiLr+tqYh/5HndMZ5l2HK9BnifbXZWUkrARg2u6QB06YbJ7d8P87o/IqJPDUCXywIMxIWi1i2N4JdusbQqzSCDZs1fD0ziCotF2GbCytrDfzw4wR06tiRRFpqPFjiYJxRU8NlsoSQaAEvqXpmREUiUBUV3437HGvHssSmis+W5qI+DHicTIJQBXTj8oJdpAVqvJQdmE7sYNlI1mLwZsHt9cLp9kNRHaLLa0FWQAsjpmuSbqwZ9BjraAhFURXU0RiiZzcCLWbA4SuGUrKjeH0JsCwtSe3ZwUcHS0qq8ed2SCyFAUKHGgfenOwsHHLwoW0F3Zssx4IlM1jabbLEkMxyk7y6Opmu9ToxZ5q4GLiQ6brd7mhrTJd1dZkO/KczXYIume7s2bOX/5E/+sy2My3wn2yBM+lemDETLoKuVR+XVi5miElgK15/wcq4ctpsyHdEkaeG4aCWG45AsUWwfScDfcoicCsaJs3TMGmJDldOKYK6giXVGj785F107FyCUDiEgqxCuFQmKcShl5lv9KJ76C5Q7aL5s4NauGChfF5QUITN61dg1hPDYDOBTxZloSlig5tpvy5VkiL8LoIuM9OcyHM74HLa4VSdcKhOuNwEW6+wXbfXD8XulKQLPRKUwB90TVh2SAJqUdQGaR+jgyGeKKGbUdicudByesN0+gGy2YQEo9DupiqSBafa7cJ+nXRRuOjKsAvwFubn4rhjjmyTT7e8vHxEMtNNsYoJw00C4V+9Jpt1OBzNvt3kWgz/UdC1Zv9NrqOb6l74q4Hu8hXL8eknn+DSSy9LizXRXUCXw7Zme9FKRj3aqhCWLjgwuEa5gVppTk4u9tgjfcM/kzDGjn1TrFjUbZn8MP7bb3H2WWf9LiZL0KCVbN9992vOPkv3fJLXYx0HscqdeKIUhk9dGEhkph2tbVyo01Inbst8eW+OfRM77bxTs2a/LceZ7nfOvOgKTJ0+Cy53vJBPnHjGQZdSgoNe3UR1LWahZatAsYM2sQgMLYSoHkFZgY6dO0dQnBvCpsoYPp8Rwqo6NwoLS1AT1LFwcwQfffIeOnfpgMq6SnQs7AiPwyvbpRa+aMFCLF2yFL132B7ffP21xD0Yp9hp551RXFIMxBSsW7UUEx86Ek5E8dF8NwJ6PFjmcTuas9Ho0/U7Hcj10EIWZ7oepxsecTB4oHq9UFQCOxkwcVdHNBxGLBpGJKIhRJ+uHkVdKIzqUFQYb0hKU+qAw4egrxei7mzY2BuJ9EJmbpday5JQIh0I3+R5EYjjjLi0KB8Xn3sS8nLTHxGWl5ff3JJFrDWgtaQG1mBI1XiTma4lLyRmC/5VXV0rkPaHMd0/CnQJONSG6G/ljU7QYMCHAMLpXti3Ewhp8ud6/Jzl/Fg1iYEoBq+okxK0OIRnj8+AA4MyMkvDv/6Fl15+WYb2/D5LI1qFXKix0owdDAQEWK695lo0NDaIG4IBLRYw6dyls/xguB9mxHE/DD5xewzsSRnK+no0NTaKBY1BsuOOPU6+w2w4rkc3BI+HgTv+2ELBoLzH42BQkHa0a669Bl9+8aU4Amgx47Y5/GcWGxeev7WwPXg8TETgkJLAyEAYtT8GHBnUo+uCbUEjO4+bQS9r4fCdx8ZgGT9n4I1WOKuADwNybBsWVGeyBY+PC4N9HP5TIuGQkMFIBvF4LvTv8jlBVpItHA5s3LBRssouuvgi8d7y3Lk/XmtrLrxhxxwjlkHa+hgkZYbcTz/9JEE+7o/bs6QGq0Yv98/tUybhsbK9ODEoZ4vgUlVdLTNY9OzVU+rTMtApv6fqajlHHgO/x2vHYA2Pm+1cVtYZqmqX7fK3WJCfDzuDZUnLWRdfhSnTZ8JFn24CdBk0UyRJghJDPHWM9XO9NhNFLhMFDg0OIyRBpnyfhj6dwijLDwKKgZmLDIyfq8FwFCAvLxuV9REsrNbw/ntvS0aiNVOD1KSlpGCamPLTZKxds1ayFtkWP09hoLNY7gcGcTUtCrti4Is7hyLXoeO92TY0aqpMO+V1u+BzMUGCbNchoJvlVOF2xoNpHrcXPgFdl7gYGFSjY0J1KMJ2zXBYircHIyzSo4m8QNdCtVjHyHSjMKNRQHWiwd0FmisvHkjjKEB1wi4zUygJAI7X1aUTg7V0GXhkwkRpcT5GXMWpp9IvYj5gwABmUyXXWmjWbJO03F+x3YSW28x6rSAaH2kdSw6kWXV1rVmCk0s8WjNItLu80BroWnV0LU23LfICgYIJEfwhcVoVAhTnydq+9/aSQUXjPIGKN8ELL7woPlcWvi4sLJAsL0a3GZRiIXCC60MP/0sKjzP6TSsSfZ+0KJ144glSAJyeU1q7OIMBFyYSzJ4zBw319bh95O2YN2ee3OQsEk6fKm9szjXG6PC999wjwEk/LK1njLgz04rZZbRLsfNYtWo1Xn11jHiNeVNfcuklAiADKypw1113S6FxRuUJXMxmY91aWq/ojKA3lSAwbtw3sl/OcMuI//AbhsvQ7L777hXPL28sAir9vV26dJZZIbj/Ky6/Ah9+9KHYtdjZ0JHw0EP/RENjI3p07yEJBXQ90DFy4UUXoramVry81NborKiqrBJvMj3DZ55xpgRk+EcWzXnW6AC56MILpYNh9h3Tb5mswag503/pK6aNjt9hdhq9yuefdz6aAk3Nc8TRWsZ2YfF6q87F8ccfJzNm8JyZlcdOiJ5pTqF0ztnnoLqmWhJmyOZYMJ7gyLbi74av2QnzN8JtE7j5OUGYgH0EPd+9emLJkqWyjZtG3CQZjswsZC1ier/pdaYlcerPUyQb8qSTTpb2ZQdGFp6TMnvBWZfEQddNPTxRxlGJ2WTIzz+CC2HXHjOR7zBR4okiGyx2HoJH1dCrVEfnwnq4HCE0Bu34YZaOGasBX26xJFxUN+lYVBPF62Newu677QZdZqX49xKfAieGr7/6BpsrN+Okk0/C4488ioiuoWuXrtht4ECZ0SM3Nxuf33EUilwhfDjbQG3EIcVtfKyxwECaJ67r+lTKDWS6DpEfCMwep1cCYA7WYlCdUtxcofgqtRfD0CMRRLR4Nl2Ys0aEI6gORERiIPOVVGSbilpnB0ScBXFtm23CWhFqIpnEqluRVOjc8vQWF+bhtuvPBx/TXSoqKgR0kyWGViQFAdlUhpuckfZfBbp2u12dM2fOsnQb6tprr8Onn34iNzuDSwSzQw89BJ988qlkTzGSTQDlvGOcnoYeVM4mQCZFwOJNSosXU0mpbTFDidviTUOAGT9+nIASrVBMJ6UFqt8u/ZqnpyFwDB48BHl5ubIdZsaRFdEKRl8qOwVasQhU555zLjZu3oi62nq88UY86+q+++6XYTBBjjc9mSHBlIW733rzTdx2+0i89/67OOP0M2QuL05EyZuciRKsKUHfLKPO3C9BhOdH0CdgsjPhjc9i6UwgUR2qAC0ZKhM4COSFRUUC8Mx4I5DTV0uvMDP0CEz0s7JtCIKvjBkjNzElDCaOEKhY7J1p0+zseB5WR8Ah/vDh1+OySy+XojT0C/MasL3pI2ZUne0plbZgk2Ni/QRa3ziSIEulvY7MkttlB8pOkGnGp516qjBsJpbQx8rjJ6snQ+Px8rjJ4rnQYseEDXqxOfrhH8GaoM0OjzN2sDO78sorZL41dqZffvWVzCF3/nnniU+ZIE62zWmTyIaPPPIomZXjwQcfwJVXXi2zanCERObNjumuu+/CbbfeJm3BRIzUYN55V1yHiVOmyvnGmW6i0A0j8iyxyBq3sRj8agylnigKVQ2qGYHLEUG3Ih1d8xvhdjXAMIENlQq+nhHBhoBfmDhdAtVNGpY0KLj/3ruwe0WFSAqFxUWJMpLxO4sk5YP3PpDpkXr06IkxL78soyyOzgb0H4BFSxajc1lHfHnviejgCOCzX0JYUwcBXL/PH2e7bif8HhW+RC0Gv9sFj4Auq4654XLGa+tyNgqyXjJ+qgS0i0miBDXdcAhNYU4lRJZL61gMTZqWqOerokYpRtBB4Iyn+7JID/8EXJtrEZPlxnVqSg+mEUNJSQHuHHFxW0H31uRKYinPLdcCme5/L+gmZv+V6mKso5tIjmgT6E74bgKeePwJ8XXyJuXNQU2U8kG3rl0FnAgQBCcWY+FU6kwiYLYXgebV116TLDXeQD98/4N4dVkjYEBiyu1vv50g07rc/8D9eObpZ2SuMfpXOacah2oEE4IgGSxvbIIzbzKf1yt1EQgalBdYUOfxx55Ax04d8cGHH+CG4Tc0Z101cohbV4tPP/lUiuiMHDUSxw47Fk88/jjeefddYecEEmptc+fMlWmGHnv8cdkHh+5cmMpMVk/mTtBiZ8DjoozAojnbbdcL3bt3w5VXXiXHTSClhMDzvf/e+3H1NVdLYGXEiJvFs8oEDzJesk8CCZk0OwW2LduHdiwCNhd2YBxys6Mgc6UPmENuAiA7tvvvu1+sW2xnbpdtut9++0pHxI6N140gysLnw447TiLut952m6RZcwJJjibYgVI24PmxPfj62Wefk3RWgjHlC3pvyWaPPOooKZSzbt16nHTSiQKkPA4yVwL1TTeNkPNgh0Sg4u+BWW6sX8FEGCbOMIV5/Lhxoq3z+PhdjqS4Dr9LlksfNa8LXRycc6+goBATJ03CdddeK785djwtLVfdfC++m/gjYlFNGCddBHHgtUmUn9fHo9hQ5Iqi1GXAgzBcioYuhVF0LW5AlqsOpqEhElWxZCUwfp4BXcmFxxsvFUlNd16NiWeeGo2hBx+Cxob6eNAuUXk2UQERy5cuE42cv4Py8oFYvmwpwpGI+Jw3bapE165lePHq/dHJHsTElWHMWRuG2+FAXnaO/PY8BF03rWNxmcHjsCMrUY3M6XAI8Hq8frh9PvHq0l1AWxzP26RdjNMERSJoDMYLmtdFjGaJgYyYzLjKyEOjkidygsQX2UZ0fHAyTqkzbMJkpE+0XUoLkFFRh9Ii3Hf71Sgp+rcktjUiV1FR0SLoMqCWLC+kPk/NTrNSgf+S8kJ7gDyj3a8AACAASURBVO6tt90qs+pSI+Vog/pbSWmpWIao9b08ZoywEhZ+YcWw9WvXIScvR8z4BN0P3n8fvXfYAT9PnSqvyU64PpkgFxZlueqqKzFs2LESaOAQ1pqllj8AMkoyWy5kiAQfapNML+7evQfmz52L8oEVMkV8JBySObd4ozJVlsDI6X84XxeZNRMbOF06GTMBjwkFDG4dcvDBwr4oD5AZcx0CGgHDSqUly9tvv/0lE63Pjn0wcGAFrrvuejkPZoYRYLg/piOT0ZIdsmoaOyXWSyBIcLbgh/75kAATteFjhg2TiSS5PwIadWoyas6gy4I21IirqqvQq2cvkWdYZOiKyy8X6YDHZaUof/zRxxg8ZLBkprF9u3TtgjWr10iiBDtJjlA4OeWsOXNw+GGHybbYSZL1s17DTjvtjB9//AEXXHAhJk2aKG3MTuzbCROEKTPNOl5drkzkFXZALBa09977yDTs1HPJ/gms7EB43pQUWJyI0g7X5wiA89sx/Zi1GKirM7DGEcgZp5+Oxx9/QoJs3C7X46iCncL8X+aLDML1eP3Yjux833n7bcycNavF+3zkQ8/jx5+moKmhGqFgoxSbEY9uovgNExDyXUBHVxS5qgaHTUNZno4eJY3I9VUDsSB03Y6wpmL6Qht+XqHA4cqRkRpH4TUhHXNqbDjz0nux936HIS+blcEgiQ1M83WpJuxKFNl+r8yhpoUjyM7OQm1djfBuMlUtYqCxqQlPX7oXyhxBLNysY8KiJgS1GMoKs2RCUxbs8SacDNluJ3xOVRgwf2ucTcLJZAnVBbfHL5XGWFdXkj6YQRvTZKYLTt0TpmUsGEZtOIrqcBQ1wShMXRfr2oawC9XIhSJarsyrIUyXzy0dJkbvbmIqJc58HNUNlJYUbgvo3pZsEbOebyvospi5lZVmGAY1Xpkr7T+q6bYH6NIzykIt1AWpz9H0TU2UbI/Mi1F4Zj5N/uknCWoEQyFhKB1KS3HhRRcJ0yPTYRCMYEHAO+zww6Q2ARfezGS3vDFZdIXFonljkpFyGTJ4MDqVlaFnz16STsr12XsTkAnYBAIeC4e/HF5zP9QGqcMy9XfQHruLbMBjYNEXzudGeYPf4cJhNve/91574+BDDhZwIHhwHjQGyax6vjwnBqW4fWsYTfbPTuH5F55HVIvivPPPE1bKhfUSCKw9evbAcccfLzVxuV0CDlkqf8R0BLB9yXKpTQ4eMkRKLlI2efGll+TcqGkS/CmvMPuOc9INHXqonA87Hwbf2P7cb3V1FZ566mlh/wT0Xfr2FRAOBAO4+KKLMGNGvNQmg3ZkiWSw1L+5EIj33HMQ3nrrbek0WG9ht0RJRrYJMw6pBXMmYBr82RbsKLh9slSm+1KOkYlDly+XDpltx9Tn5ctXSBCJoxZ2nPw+OxheSzJovk/wZxCVgM82ZX0IstQ3Xn8dl19xpaTkUoYgc+/Zqxc2rF/frPunIu/Dz7+LqTPnoL62CtWVGxFuqpdVqFcyKp/ttKODx0SRU5d03MJsHb1LQyjOrobNVi/1YqOaisawHZPmKliw0SNFxiXV1zRREzIxs9qGTvs9AU/JXojpQQEpv4cBYoCE2KlEkJ/tQY4fcDkMmUstx+dAUR6DYBo8Dh11VSsw/r5j0dvbiJU1wKSlTZi7LoKSfBe6leTL3GjUdpkgke1WkUXg9XgkvZnT+DDF2ZuVDZvihMqkCadbSItqiwrb5fx0oUgI4TCLmWtoiERRE4phQ1MYhhYBky3WBRRUmpyBwh0/P5lhKNFBSc0KzhVn1SJOVGkzFZSWFuGeWy9HSVH+1ghu8+cVFRUW6AqztdlszYVuWmK6W7KPcQ41Ml2mAbtcLnkk8P4tQDftFv2DVqTGSxAlUGaW/40WWLlyhQQp2dHTuTLmlVcklTvd5dmxX2Lm3EWor69FddVGNNRWQYsEZVtexYZSryJabpbC6mFR9CyNoGNuHZxqNWJmBEHNB90oQChiw6S5jVi6UYHX75Xdc3YIMt0ZVXZ0O+BRdN9pEOrqgWDEGffoygzurF3A2YalIm3zLLoqXTtOOyQz2RaDEdqIfsuHYUfnaizZCKyt1zF+URNqI0BF9xwU5nBmZZdMTul3UVpwIdfrkXoLHfoMQJcB+yOrqCP0QCMql85HcO0SOGLx+daiLLoeCsuMEdR1JUGCmWmRGNY2xG1xPpcL6wN2rNd8icy9eEadVeidkgOdDKKZi4UsXpeBTzqWFuOBkdegpLhN8kIz6CZZx5q13NZkhVS7WLK8kAHddO+KNqw3f958lJSWiPUqs/zvtACZNaWR/rv2bx4VpXv2L777LX5ZuDJRfL8WTU11aGpqgB5shDcaQAdvFHkODTkODT1Lo+ha2ACfsxq2WCOqg3nYUNMb7qxeAnDBSBMWrFiNFevWIRKNwqnaYSoxfLXMQOf9nkRxj31hxnQ0hThDBI8wXifXNKmLEoFpUKMvmLPyMjpF3ZXlHVUYkWoMrjwGvWOLMH8tUB8ysKQqgh9WRtC50I0+ZYXix6VXl5axbJ8TuX4/+h12GnY59GTYnS4JdnG/TL6o/mUWKmeMQyxCny6ZbgihUBx0mSAR1HVUhXSsrQtBj2rI8XiwOWTHskYXjMQURjK9kRR7j7Nd1RHXwMXXnEgFJjB37FCEh+4ajtLi9O/LZKabDLqpjLYtmm4GdNO9KzLrZVrgD2yBl9+bgGWrNojkQ7krFAqgiXVmazfDHVyHfCUIr6KjSwHtYY3I89UCZhO0aAwzV/eCXS9Ebk4O8vIKkFdQAIc/H5tqarBg4Vw4outgGpV48Dsbug5+Bj132he1AQOBYBx049InSyJCUmhph40nzjIuwZpjtK0ZiJkORCO1OLD2OOxkm4fZq21YX8MMshjmrgtjYzCGAb0KpcaBh4E0hx0ep4LtK/bHEVeOgkodw2LSiToSrL2wccpXqFswFYYWlaI9tIzROsbZIsK6hrqIiVW1AYQiYeT7vKgO27Gw3g4tRrkiPkey2OkkK41yDD3Q8QpjpgTZ7FJjokOHIoy+5ybRdtNdysvLb092LFhabgZ0023BraxHiw81T8oD27pQW6Su+mfPWEvtkIFD6qnJSzAYwJdffiXZcHEr1l9rYYlK1krdfff054TjuTLYx0Bhas1blpNkxTC6LWj/4kJnAzVwrstAHL3BvM7UhzlTxhtvjMUuu/SVCnL/qeWld7/FqnVVEoU39KjMYBFsqkNww1LY65fCE21ArtuQBIiSvFpE9Gx4sjgdeQyTZ2xEY30jCnN8KMjPRXFBEXxFZTBVP8LBBuQ4GrBq0wJc/+oidDrgaXTecYhMy97QmJiRgpF+MQLb4HLZEY4kJsaUIufxqr1xncKOaKQOgzadgL28c7B4g4KlmyKobtRR02hgZXUUnTtlobgwXzLRmAnGOrwnX3sfdhl8uFjCLJuXiK6x+ESYoQ1rsOLzl2AwQULTRQfnLCQsctMQjiBoAKtrmlAfCCPf70UgqmBelQ1BkzNeSJHfRBaaIv7w5vnl5JhZ/EZFFCY6lBbj0ftuQoeS9OfOy4BumncEg1bs5XjxGADi74nBNIIO3yMoMgBC/Y3P6TzgHwNR1GInTZwIB2c09XhkO9b8WvRcWtvmZ4x+cxtWVha3cdlll6Nv352lohWTL+hiSJUZ+D73zwCLtXA/dFcwC46ZbzxOvscMLS7cDi1o3Aczo8hq+FncoWGT4A/9pbSO8ZhokeG5ccobWqM+/vgTCXhxG1x4Tvw+XQL09PLc+GiBNj2y3FdqER0mIVAv43Fy/bglJyZtxf2yfbjwNYNP/IxBNS4MavEa8Jrw/bq6eqklzGOl84JBNp47O6xAU5MY3hm8S50kkj5rBq54rRgEsxbO8nH5ZZehY6cyrF27RrbJ2sn/OO88sXjNmz8PV11xFbw+r3iMGdhjthrtXrS1Wa4Pq314HDwPHl9dbR3yC/LluHkteK5sv/aaXeLl977FynWVcDmpR9pFWw1Ub0Rg9RzEapbDFQ2grFDHdh3rUVXPKX12QFmPfsgv6QDoDVi5eCYWzJ0ts/rmZ/vhycrDhiYTJXkF2Gv/vZHXuQR3PzMWkwKnouNOh6NzHouW89oxqZhT3dgQicag2k00BjkTYxy6onoMQQ1QFRNGTJHgYN9Vp2I/71SsqbZjTW0Ua6sj2FynY0NdFFk5bnTuVCRJHk4b4C8sxSX3PI+iLt2lpi3rLPC3nZVTIICoxEwEa2qw4atXEK6tgk6vrh4v5RjkzMCajiYtivUNYVTWNSLPyzneHJhXZaBOT8znlqgLzIAjr0mcpSemaJfJPRVETQMdO5Ti8QdvFetYuksGdNNsqTfHjhWbzrr16yWYxRuORaxZKJz2KNqzON0OWSnTb3kDEQTpdKBBnsZ+DtHoiWV+Py1FZE1kRvSyZmVnib3quWefE2CllYj1c2k5oleU0Xa+x2w1JgsMHz5cXBBcaCPiDU7AuuHGG8R7y+WOO+/AB+9/KDMd0EtLzy9BmK6D+PQrQTz91NNyLB9+9BEqyssFdJjZxnqzq1atlHnDnnrySYmeb9y0SY6DViUeG58T/AhSPAba0ViT9+FHHhZP5sxZM6Xm7XXXXoe+u/SVouRsFyZE0KPJhezyNmZVud0CaPTrklXSFsVjpp7JRAeCJBMA2AEQuOnlZYfGNuf5MJuPtjN2FEydpRWOrgEeEwuqc58P/fOfkgV2+WWXi3MkeWG7cnoddhDMzGNHwpRjzj9H9wTPkdeJnRGvH4+fXmCyW9r22KHwmvCP7UJ7HJMj2OZc2MZ8zrRiHgvPlc4JtiOdC8yUa2hoRGlpiZyj1ZGl+fNscbVX3p+AVesrJQ2YgSAzHETT+qUIrp4Ns2EDvKqGHToGkJMVwcI1hSj0FqKouBj5xR3hzyuBJysLoZp1mDZ5PBYsXCAsMGzPxr4D+mKfgw5Bvt+JCdMm48EZe6Nr38NQmkOtl4G0eICMoOtQo8jJimJTnRO2mIIcHzPeYmgIO5GfFYbPY8OC5QZyZ56FPezfY3W1iqqmGGqaolhdFcaqzTpidgXduxaJi0GNGei602648M7H5Phkqnc9IqDIjLQYCbQRQ+PG9aic8CbCTPk2WGksIh1bgHOkMVkiamJDYwQbauuQRZJkUzGvykSl7pDC6+JnVljSkZXGKJnYJABJScFKFWZ94E6dSvHEQyMzoJuaBtwelrG77rxTEgguvfQSjH70URw45ECZH+zee++TWRyuuupqAQdmE/GmYooqM7U42eOLL76E++6/Hw/cf7+kqb777nuS1kqbEW842rAIHhMnTsJPP03EgQceJJYiAiCBVGYE3qWvpA17vB6xddFfSqAjO6QXl0yNtiuH04GPPvxIGDPtZgR2rkMv6c03j8AVV16Bm0fcjBtvvAHvvPOuADftbF6vB6+8MgY33nCjTFLJc+E2CAzsVCzvKZ8T/J548gn866GH8Mgj8ZRWdkgEGgIh2SdnDKYnlncDs8g4NZBlcWPHZBXsYfGYCy++CCuWL5fzk7oIsRgeHT1aUotnzJiO8vIKAVna2giwBFUu9AaHwmGMfeMNnHba6TITBDudl158UdqPhcnplf1p8mSZSJLp0PwOkx/I0K2FNyPbiRa099//QMCU58vOj4/sNGkRsxaCMG157HAIpLw2nGHglTGvYNAeeyAvL1+scry2PG6eE8+FnlsCOjMHKUeQ9dJTPGrkKEmKufueu6VDYMdjFdX5PaA75qMJWL2+UmrP0qMbqdmMpjVzEdm0CEokiFyfhh3LGtAUCmHmIh96leSLyd/HUom+HOR16I7sDl1g04P4ZfoP+PDr8VhV2YDdduyOQTv2Rt+OORi/dDWerjoHOT2OQd+uIfg5n5nbQNTgbMMsDkMXAcsjxhAIReFSmWxgQyBMS5kNmu5ATaOOnFn/wCDlG6yudKKy0UBTJCagu6JSQ33QROdO+TIrtGozUdJtR5x78wMo696zuSB6nFuTaCuIhMKoWjwfjdM+hRnhCEKPJ0hQVohEEIpEETKByiYN66trpWSjDQ4sqDGxIWTNJRf35LKTtbsIukp8Kp9EBTKpF2wY6FzWAU88PEpkhnSXDNNNs6WYhUWWxBuHRWL23GtPVFdV48677pQc+CuuuFxuZvoqmfxAtkhmygkO6aPlrAbMMlq9Zo14eclwuZBZkSkxrZaeWs6SMGvmTAHcUXfcIesQGAkeXIfeXd7MvHH5msyJzIiFcjgU4tCdLJM/CKba0ltKUOH0OASKMa+OET8sGeYtN98iU8owcYKSweLF8bx/fv+bcd/g1TGvClAx4ePEk06SzK7jjjsW+Xn5+P7HHzHt55/l2FjIhLM+0KvMxA6yOM4bNuqOUcL8mQRCbZs/Wk7f07FDR+mYKEdQQ6VmumTxEtx55x2S7su0ZabwcuEsFNw3OwYmQZDx8pyZTcZaDUzIIKgTND/59FOpK3Hj8OHSztR2menFNmb70QM7duwbAuLJC9ufIMdj4XP6qjlND9uNbcWRBtODyaQ5TOV1vfqqq8XPzMQHHgOZNbP4amprZB0eH5Nk6P9lqjCZMac4opTAjDkya8oi/A4zEd//4AMBah4HvbuUJ37v8sqH1HQ3i2fVCAYRWr9YQBeBSkkcKMjWsH1pPWobQhg33UTP4lx0KskT76tLdaK4qATZJT3gLugAM2pi7bo1mDBxIlYuW4qKUh/269cZT0/dgPlld6Br/+PRIbteivAEQ6rYwVQ7WaGJiKYiBgVZbl20UHZQ8aQ2FZqhCCBmzboQe9o+wsY6NzbWRdEYimFTvYblVRo21OkoKcpFQV4u3HYbbG4/hpxyEQ4/8QzYmeJsRMUZQVYqBYGWLYaxeiGCi6fKexxxUmLgnG0cwYW0GAK6idqQhnXVdQLKTIRYVgusbrTLtEbsKOJuBRvsTgbS4lq1VYBKipgbBsrKOuKpR+5oD9C1ipVv1TpmBdz+9pYxa94rgi4N98zLJ9jxZv/662+EHXIabqaPnnPuORj9yGipxcCb6Pnnn8MF518gTJkM8oUXnsfBBx8ibIegzOE0mR9vRN7ABCoWX2G6MBemjPJmzcry45dfFgiL43fIbsmWmJzBifZYhKSmpg7ffTdBjPoEUKa9EkQJ8tRnyawOOvAgfPTxRwIk1IDJZo89dhjGjHkV5513Pj7//DPpAFhfgsNediZMcWWaLIfWBBxO5cOsqVNOPhn7H7C/ZI5xWE2AYaYaOw7Wq6irq5VEA+qc/IxD/aLCQtkubxB+t1vXbnK8Xbt2kfNjERh2UFwI4pRuKLOQcXI9yjdM9eQ8dNSWCVY8P3YQrGLG42eiAeWQ3JxsKR5E4HzwgQflvMOhsIxC2DGy/Tg64XWjbMI2mjx5CiZO+lHqKbAT5Cjk2OOOlemF2Ga8iZkWzc6VHR/1xKGHDcWaVWuwubJSmC2DeGTk3A8ZMxn2vvvsg+WJqeaZBchjfv6553Hd9dfJaIf1M5iNxsw8ZuT93uWl98eJvECvgFa1EY2rZ0OrWg67qcEOA6U5YXTJr4MW1fHlNANMQu1anIOCXC8cNgVu1YHsrFx4CzogYHpRWdeAsiI/ps9bhJoVC1CYpeLVeU0oPOgpFPc5EabWiJDmjTNEhZF+g3gI1WHAzjq3sZiUXRRXg8kpY1hYnbYyEzusvxwHOt7G5gY31teZCIRjqG2MYmW1hpVVEeRm+yQBgYVudD2Kjn0HYciwU9GvYnf4s7Mklsb2Xr10EcKb1kJZ+wtUPSBOBJlGndYxuhdCEbGNNWo6GsIGNtQ2SEYcQXdVvQ0rGhQYCks60l0Rn2lDCt8kKr7H4w3xEo+UNso6luKp0XeJXzfdJYXpSrWxhAe3VcBtadqevz3o8obmzcTsIw5fCbzxAFNUcuHJiHjTnHnGGXjzrbcECJl1xQwxAgdvPOplrBz2zTfjMHbs6zLTLkGDNyCH5mSSBAJqRgQ/S/ckUyawMBPt2Week5RYyhyDBsXZENNUX3n5ZcnGsqpREaSfeeZZAWAyUab58viYMUUmRa2Zk2ISlAk0ZJ0MzvXpsyM2bFgvAMcqYzweAsG9992LwfsPlhKE/C6z8zhjMUF8x512FEsPgZQ59qyORRChpkpAIsOjDk52y5q6V1/9f5K1xYVyBPfB4BErm3366acygSUL3nBhthZBiFops6/uufdeYaDcN90DBH5mkQ3ac08pbPL2O2+jS5eu/8/eW4BbVW7f/2N3nuAABw4tKl5b7MDu7ha7C712X7tA8JqICohYiC22YAMCKqGAdDendtfv+cx1Npe/f72Cit77vXs9DyLn7L3iXWuNd75zjjGmpRMYD86JoiSRPq5vZ5x5ltlwsgIgZ0y0yX0kVcAYsZoBZElTNK9qbkVF/j1m7Bhtv932q9zKevXqqW+++daiYyYBFGTcYyJxUkLkZPEXwJuX7b1339XAZ56xNAMTGNdMgYbjMhYcl0mN84UNwX35vVv/oR9q+pxF8iRjii2cosT8SSok6uVxZS3Sra5IqnV5g7yujCbMTOurSXG1KAtpveoytayKKpfNy+dxqayipZZngkrGGtShVWu5QiE1axbW+p3b6esFSQ3+fiu12fwo+QpJ1Tc4lCyPJ6CWLZyOFSuWp5SIZ8zvgYIe7TAx0bGWQQUA2qOOcy/TdvEBSudDakzklchJsXhOc1emNWNpUoFQ0LiwATwjoG55vGq9YVd12GRr1bTvoHAwqMYVi5VdvlDVuXpFvJLPHzJwLORomplSJplqqmWkHcexbEHzVzRq4bKlBrBz6j2a3ehT3jFfMFqY2TwSnVNYayqgGZCbzWNe7dq21hMP3a02NSXQdWezWRpUuqPRqPuPyOn+3hfgv/n7TArkGgFnHMRK23/HCPR78X1Nmz5T+dqFis2fpGztQnlyabmUlbuQU1V5Qi1DDfK5cip4ovpmhkuz5tcqGY+pedSrNlXl5nmQ8/jUkPGY4UwNE/N2u2iDLpuoZsMNJXdGNz9Xq8by3Y2TG3DntbTO6Q7RosoBr6XLM0ol4/IH6PrgVyDktePX1Wet/1oiV6mWM2/TRoseU9YVtCgYDVuCSLQ+q9nL05ZGaNGiSgGfz9qwZ3NOqiLSvEZlVS3UorJMgVSDWgak1s1bqKyyufIuvzx0gihkzaw82yQFNh+GdM5SDIsbUpq5YIH1cZvf6NWcmF85TG+MZ+z8jWE6xjdNHDIn7ZDPGy2xQ4c2evLRe9WmZs37CJYi3f+O9+cvPUsifHLSLHmLht5/6QmVDr5GI/DYoLc0eeJ4ZZZOU2bpDBVScbkLGfNNUCGnimhCVaEGhfzl6thha3XYYHNlCx6N/36yPh05RpN+mCGfp6BWzWj3U1BFOKhWzVtooy220habbqT2G3SyotnSQCe5W26uVNKlusa4ohUt1Bh3Wp0XCgGtbCBdkJfLE1QsmVQ8hcG5S/Vxj2IplxLZgFzf3qjqqQ8qr6AyeRlXOJPNa3FjRvOWZ1Tw+qyjcAAvXa9DKfS7pYBHlnJoXhZSq8oKtW3dWmUV1fIEoybpJStARJ2Br2stiJJGHUulskrmcqpNFjR57lzV1jdqQcyvOXG8hxFEOLaObF7YDFDurIOyM5GYNDuXU4f2bfV03/tLoLsu2Atr9JSXPlQagf+gEXjoiec18evPlV8+S7nGZSrkUtZRASYD/NayUErNo3H5gm3VsUU7tWndVuVV1WpW3UqZXEFTZ87RsI8/05ejvzEPg6pyvzrXVKljq2bq2Cqi3XfbQkmXtKzVfvKWtVKb1jVKpTJWb9h9t27mjFZT09psESPlEfsdhVRfIKgkJuJpGACSNxDUW0/eqikv3i6PJ2J8Xrr0pjLSslhG81amVXB7zaSJHmUhn8/8ckl9UFirigbVunkztWrWTBWVzaxRpccflscXaALLvAqZjDKpmBXtMinsKjPGYmjIFDR1/kLNWbRU82I+LYj77TvG+GhyFKN9PUVqkwAbe8Hxk6CLBIW0/o/3VJs2pUi3lF74D3r5S6fy14zAAw88rPGffyh3bJmy6bi10ynk+cPSOKNoIK2qspTq4+XatG1ztW5WpfKKSkXLylXWrIXKm9fI5fNrypSJGvLWcP0wbbblgqvCXm29frm6btRS70/PatuTb9Tftuoqb7Be6VhK2URGHdquZ/amsAXKI+WKNzZqZW2d9tt3PwWDAcXTCdUn6kw9Bv/2q7cGaf6HTymXSmvOnHlqTGSUyrrMfnH+ioxycqtFy2bGOQ7SjRfA9bpUEfKruiKq5jjQlVUoEgkrAOUtWiZ3ICSPm8jVZcY2uVRc6UTcuknQkDKZzJpIYvbSlRo3fZ5mN7q1MhOwvDNWkYS61MwIl51uG3AWHJaEte7JFdSubY2e7lsCXdefEenCv8RfFSbBn7VRbMESkiLXXyG/RTkG7ax791OtDREbooHNNt9c3ZrEDr82FlDH4PTCe11dPfdr3/urfv/tN99qzJivdfY55/ymU4Cz3OuBXrr+2ut+ttnlb9pp05dgThTtJH9uP/fedpsmfP6+3BmW1hkr+mIIk8sjCc4o4E2pRUVeS1a6tF6LSnWobqbK8qjRxcJ+n8KRCkVbtlBD2qXpsxaY4UxtY6MW1KXUujyirbfZRIvdZZoRb685rVsr2e4JBT1Bhb0RBTwhBb0B+VwBefJu+3l5CMpXWEF3SC2Xu9ViYr0S+YLabNRFkxdPUVt/rSpbr6+5Uyfqo9cw/Z9u9pELV2aUztM5uNKe+xCUtqaW7JWhgFpVljvOY2VRRSMRBSNRBcIV8gaicvmDlirAwjGdjCkdj5mYghQDVo+xdFaL6hMaMXGGpq10KVHwW8NJt9uJdE2F5i40CSUcRgPFP/NgKMDTbaP+fR9QmzaOReuabKWc7pqMUpP8D3YBlXO4rTQoPPuss8ywm+o+uU66RKBMokINA6BFi5bGCoBRQEWbG0WlfcH8+XYz0jH9dwAAIABJREFUIegjaOBnfG72rFnaqmtX+9yyZUutCg/NCjI+DxvLNqTAvXr2tJ/hpwpNhgaPULJgH3Dctm3bOWbb7dtZZ4OWLatNvguHtX37dkrSJ2r5cuvw8PXXY0zWuvEmm9h34PlyfOS2mEejWiMygg7GuULfuv222+zYcGBRjiGW4LxgEnCejAf7KPJSGS826HBTJk/WrbfdZhQtKvR8ju4I0LDg0nIOgDE/R5yBlSG/51yIkPg3KjV+xziTb4ZhAHk9WhY1BgjnunpzTK4bcOK84NAW5citqluZjLdNmxrrelHcYCFwL7k+WCuwPe699167T7BR4AXTBZj9QXdiMuJ8YDDwGahqixYuNFk1DAbEFvzhs3aubrcxSrh3jAnX67Q7cpaoHB++MNfB7zh3njvGhHOC8jZl6hRjYzARP/fc8z/7FN9z3eWa8OVwy2lSKKLwg/9CJoP5S0LKJ1VT5VJdwqVC2q2N27dUs7KQ5Ujp7VgeCqhlqxaatSKrRUvr1LVzB/kqKtViw80VdHnUZv3OynuzeuGLOn0XbaFFNbfb8t26NgiJrxT1lyuXTytVSDnAhdeCz6WuX8Z19GPL5CuLyh0p18T9t9FWm1Vog412kicU0fjhQzRwwLOavyKmxXU5JTMFVVSVKRwMKwjgBv3WL61ZJKgW0ZDKw0FVlEXsWaZ9jydcLn+43EkzoDjLZJTPJJROxpWON1qHYOweYynasmf0zrezNHFxUoLahpUjBjdN6YUCVgxuUgw+SxAXck6iAXVauw6tNaBvH7UtgW7sD08vICaAzwnNp8dlPfTUU08ZpQqiNz+ndQwcXF7qY44+RkuWLjZlGVEdxjAABQoxuJ28xMhH4fFCW4IqBBeW/UEhQwUFKA18ZqAOPuhgkw4DitCroF5BZcKE4+n+/U2airgApRa0qCFDXjKO63XXXW/7fPTRR9S7dx+jT8EL5RxnzJiuyZOnGIAQqQLICCkAGKhuAAONG+kj9kTfvmaszvUCNoCsRQAF6ckn+9kxkC8DIJwL/Nl777vfjMQBGjaoYAga4A3ncznTrUOD45wQTqCugxWBXBhqHAo8xnHYsLe19z77mIIO0N1ooy6mqKMFESDHWKJyY4y333476xYwdtxYA1yEEPyNqKJIf8PkHEpc794PGNWLSYprBtigwGFew2RzxplnWsNJQP3www7XTTffZJ+Fegb4cr8ZC1Y6TLoIZ1h40gMMZRmtimbNnGkgg3gCah4KxJtvusmJsFIpDX15qAknhr09zFSG0MQYJ4D5zLPOtC4lHBNeMMfjnjDG9lwMHGjKOTwLeFY495/b7r7yfE0Y+YUt4QFdolzGNZ6Er9qoVDqm6gqPKsJezV+WV6vKMlVXhBXwuhSNBBXxeRT0u5R2hbWsNqFOLcLyBMoVqW6jsDurzbbYUEm3X2MbarRJt92Viy5SOptS3ltQppBWtpDS4hWL1ZBpkCsgJbNxZV1ZxZVS6+/r1G3IYjUuWqxUJqMJO2ys7TbM62+dusjXrFpTxn+pZ198W/OX1GtRfVaxVEHlFRFr38OkQPseotzmkZABb3k0pEgoqDIi3WBY/nCZvMGovKGoPL6g5bJpK2953SSOa3jpZizSjadzenfSAn0+bYUBNuIIHnDLLFhBjZQCAg82p7oGHmdzBbVvX6MB/XqXQHddpBfoWwXwAjoQ8O+//z57OebNm6+pUyYbYRsCPNzUyy+7zEQAmLCwPDUJ76xZBkqoqr799ht7yS655FINefllbbP11taRgC7B9N0CEPg3PF+AmheNaJGIFuUTLx0gSSSLogkV3D/+QUdgv3FZ6TDx5ltv6bhjjzVVFgCKKum0U0+1jrH05uq6VVdh5gIvlIgUvi3AjcKMB5JuD+t1Xs94s8hvaUVDFAofme+8/vobisWIGFKm8Oo/oL8B9OhRozTsnXeszQ3SZ6K2AQMG2GS15VZbGX8WcHn//fcsksczguvcc889tO+++6nPgw/q/PPOt8h30KBnLMIDWABGQAqp7LC339acOXPtPIkYx4+foF4979cJJ55okxbROu1xAF2iZBRynCdKMICS62YyOvHEkyxyf+fdd3TC8cfr9tvvMJEK7YReeN7poswEw33v2aundTHGT2HCxAmKx+I2cZ52+ml68YUXzWD8gAMPNDUdgog333xDBx54kM4680zrYAxw4gPBJMezhHgDLjPn8dBDD1uUzPWxIgJoAV/Mc6699hrrLo23BAIdVlhvv/WW8XzhL3N+PA8/t91z+bma8PVXksurDICbdVq8x5MJNTTUqaExqVDApfVrnKadjSmPgj7a4fjkdUs+t0eBgMvsDXEjiPr9ipJTDZM2SKrrFp318tgl6rL/mTrvXMds3SkyOWdDNIjJUDqbdtrHG2zlbcK2D2Xyql+5QlXNW+qVF56SZ+pr2rZzR2Xk0fAvR2rC5NmqSxa0YCVMiLxCZSEDXVIfpBOqwgE1jwK6IZVF6Azsd0A5EDaw9Yej8gUi8gaDlpPN0h04EVfWgBcWQ0aJdEbxVFZj567Qq+MWyO0lHeFTrkATSsccin8T4uah2tnfjndlPkffvhr1L4FuzTrJ6dKZduCAAXr3/fd05BF01R1rqiReal5U80g44XjrHwbYETHygqFIo4U4ADXik0/MB4EHH4UUnXO7n3qqRbhEWLx0iC+Imsl9FjvxAnxEXSzfMY0Z+sor6nHppRY1Ll22zCJdxALsg2UqjSd32nknU6wB4o88/LC9BAgCADlUWESoKLA4BmB+7XXXacMNNjDi/ooVKzVy5FemFKN1NuIBNpbpXBdeD0wE9Obyety2zGaJy3mSAsFZi+U154kc+JZ/3GLt0Ol6Cygi8QVwSIlw7oAGfgMIN/g+kSnjRUt1IjyiRCrXgCKTzptvvGGASh84uv2S0mAiQHyBkg5PijfeeF077uj0JAPEttl2W02dMsUmRUx/UP8RpTKJkP5BiIL9JuNBs0gmBSY+hC2ISvDJYEJiYuVZIBWCku+kk062fmqMCRMkMm2idQCZfdJhGGUfqxruL0DK9ZBaYT8cj0mBSQZgZWJDgUhqAX400TzXwP4vvbSHGeJ8+tmnev211/VEvyc0f958M/n5ue3ey8/RhDGjJY9PibQjDKByT+ua+nqcxVLK5KT1W/nUvqVPHi8tdMqUzea1oq5RKwFlv9uRycotr9tny/qQz6XyMr/i2YLe+H6lbr6rpw4/7GBL9QC85WVl1m6KjUCgZXVLhUJBB2yLW1P7dyJGossXBjymGW/20sYtKzR7wTLNXrrC1GwNybwW1KVNMOEJBQy8w3QFDgXULBhQs2hAZaGg0dkqIji4BawI5g9FFYyWy+sPyxsMWRufQj5nOd1MosHJ8WZZdWD3mNes5Y16dtRsNWbcCvgCytJuHRmHlw4XTs81criO0y6OlSaVUHujjPUq5XTXRaRLpIK6C4ekjut11MQJEw24WPIjGsAWkJegZYuWFpVhBLP++p1199136cUXX1KnTutZW/MiDYWXHnctlrHkV8mJ4lxGjg5tP6kClrsUS4iMt9xyK40aPVrnnnOOeQDwMu7arZv1P0P9RG4Q5RSRJS8+Lzd/80ICpGyADREzgMGyHmUZPb7q6mp1wgkn2rEBAl4cJguW/4B/8aWeM3u2tt9he22wYRfx/5jf0LH3oIMOtuvA7wAHtFO6n6J5c+dr7Ngx5u5E6/gOHdrrn/98yMCSPPVXX35ljSOLJjDk2DbffFP5/QG7ZkBovU6dtOdee1mqABc2HMw223wzjRo12rooIDFGRs1EBqjtvfc+Jr8lkiX6J5oELAHjHXfcQd99N94iXcabayLdwMY533LLzdZDjrz6HnvuaaDHUvyQgw/R8BEf2xKeMSKnDBiScmFSO/200zXq69HWxp4JgJQP18Q9mTRpom648SY99eSTdq8f7NPHCqHdu5+iY4451sCcFdCSxYstSid6ZRLnvFhNAfykZEjFDBnyst3zffbZ23wxYo0xy7EzSRPx/tx239/P08Rvxinv9qk+HhM+yBh6pxJx1Tc2aFldVrVZqSro0satfaos86qyooUqAj7NXVgntw8rzXrF4gnFMjkDPr/PJXo1osbK5l2amfDptnvu12ndTzL/jKXLlqrzeutZumjaj9Os9XqzqmbqstGGZmTUtEZvioSdxbo/ENSbQwZpWM9LVemX0dVI28EOqE3mtKQhq8YkAg6vPQcRi7gDigb9Kg/7VRkKqioaUmU0bM8P6bJQKCqXLyBfMKJIeYVcXsduNZdKKkekm4qbwIJoN5ZIa0VjRoNHz9Ks2oyBLhvnS6dgr0W6mJc5XsDmMubx2bVAGXu6VEhbN5EuxQxeZMDgmKOP1o/TplmEh08CLy0GNAAdQHD00cdYFEc0R7fcqVN/NGAA7GzZVcCRapCZqhAtMXsTmU2ZMtXMbIhq8UsgcmCpzIvF9ynYfD3ma+3abVd78YmWAFkiK3KmRFUAyvARw42aA4CSziBtwEY0fsAB+9uyF2AgqgIEAAiAGYBlqV9d3dIKS0TNRJpEhPb9WMwkxxyDa8BdDNcsgIjPEtFFy8rMj4Fi3fPPP2f5W/7N70lhEJUWmy7SGJIon3HlhTjuuGPNVo9xY+KiKNXY0GCRK54GHIvJgrEhH833i17BTCbDPx6uL778wlqVk2fm5YM9wP65JvLC7JNJhXEBtIg027drZ7JuUjBsyItHjhqpPXbfw4qd+D5gYE7bcz7L75HvsmLo2KGD6urrDYSZDLl3pEVqatrojttvV89evWx8mVDJL++88y4aNeor1bRpoxEjPlEiHtdbb72pbbfZ1tIxnBurCO4rKx7+8P/sH68JJiJyux+8/75NiqSSivfnp8Db84oLNOG7b5Vz+VTb2GDPajrVqFwqoVhjQstjeS3POeKBDlGXOrb0KhQp0/o1LeUvIMPN2/cakzHLe9bFYTxQSXK8EzJ5lyavzOnKm27T2WeeYSbh3D8UX7jKuT2uJq9pr4LBUFM+1HHqclKj5ErxNg7py4/e0vsPXCxvFjqXzGAnXShYWmFZI65j9N91KRgOWu6WFjt0Bi4L+VUZCZnZejQYVMAflN/vs3vvD4blDUQUjlbIHSDSLpjxTSGZlHIJi3bJrzekHBbDO+MX6YuZdQbcxeDI2rDTJSLnpBvMgwHBhcdnkwKF6QFPlgpp6yS98LOhxG/8YW1drVlDUvUH/P6sjWjtscceNWvJP0Lb/2ecN0tyolIeePLgFB7/kzdSMESnpHpIW5CaATh/umXSGV1w4QXGUuAFxyLyl8Dzt15vzysv1vhvxynvguoV0/IVK1Rfv0LpJFV8mjNKDU3Bp88lrVfmUk3LClVXVaim3C+P/NayvLahXglYH/GUfD5Hguv3BVQfT2n8opSuvvkOXXXl5bZ/GCR4HeRSKbn9PouG4QbT5tzMzfMOeBUNwcFelv7fjf5EH/a+UIVETNmCy5gWmXxBjcm8ljdiUAMbwiW3pRbCqoyEnQJaKKCKcMDYC2XBoIKBoHF5ff6AFdSgj5HXhTrm8nhNjVHIJpCoGWeXlRh53UQqp9GzluvlbxfK5QnIQ27awBUpMAq0PEI1CyIs2nU75wjoDur/sNq2qVnj21SijK3xUP1xHyRa5mUjffBn8m1JJZDXK7Zd/+OuaN3tiQgYGhgFDVIJ/w0b0TupGoqPROK/tDXUN2jy5B/Upl1btV2NsvZHXWOvay7RhLFjzKC7IRHT0pUrtXTJEtXVx5XMSLGChL1VsXtZpUfq0r5S7WpaqlUQia1XjfGM6mINipk7V0Z+r89yoSG/z6r8w6es0JU33qrLL7/UVi0dO3Uwx66VU39UuLpavrKIFs5bKK+fNuZuW+VYEYoyW97xwCVV8f23o/XqraepEK83IQR0LFRpsWROy2OwF3JK52THBHQrwmG1KAurnKg3AvAGVRYOye/zOe3XvbRiDyhSXq5QpFwFX0i5AgVCjHBjErS5eMyhkGVz1iV4xpJGDRg9T4mcx4qIRbdyMxXjnGl+CQgb9c1t7mzt27XVoP6PlkB3XeR0/6gXobSf0gj8WSPQ+9pL9cM3YwjXlMikVNcQ05Lly7V4ea1WNKbNZauJaGCnFPZ6tOWGbbRe+xr9rTqoukULrEFkfSypWDJu7IUuHduqQ00rdaypUoe/bax3JjdoaSGiyy/roSWLl1g6hhQJHRu8oZD9ScRilqbyBfyKRsuaOK5EvHR7cCS3E78drReuP1GuRL2xA7LkdIl0U3mtiGUVT+WVzhWUdbkVCYVUVRa1hpIVoaB1B7ZINwTH2G/7cyLdkPyBgILRCnlDZcoV/GY36c7F5MqnlCPiT8SVpJNEOqPljWk9M2qe5tbRNsmxdySvaw3koUm6TI9maRNAN5PLqkP7Dhr4NJFuSRzxh/N019WLAu2J6j1FL3K7a7uR92WxNnPGTIs0aP+yLjb6g5HLPPbY41blPtf2OOQi4SjDYCh2RiDvSxENwQIqtWLvs7Xd9y9Gkw0NllckJw81jtz16qY95Icp7q1JpwbGGr4yuXFWK+SRYVP8ERvPAMyKP3IV8vANPTT1u29slQBAACyNsbhWNtRbyqC2MWkRZDKTVcHtUUV5lbp0bqvObaq0fccKtSvzyef1a2VdnRob6i132rpFlVbE8oo2r1HL5pVy16ynCSsK2mmPfbRw/kITbxAZLpvyozxlEUVatFA6mbKCIf3gyIkD9A6RwfkvS/dpkyfo2WuOlytRq2yOfHHefBli6bxq4zklswXrUpzKu4yTS3qhKhq1ppJhWrOHYTKELdL14mTmDykSDMkXCBhn1xOMyBOIOEfNJuXKONFuorFB8STAm1Mik9Mr3y7S6LkNxjcnP40QIgu9zaweHbMb4/C6XMrkcurYqaMGPfWw2rYtpRfWCehSlCFXR2Wb2ZwHibwdS0gDv6YGg8VWMPyb4hc3iFwTPEn+TZEN4jyFK4CSfl0jho+w/UCIpzBHIYljsEwlJ0jRqKh8KuZj2T98XY7dqlVrff31aGsPwznxeYCMfVHoKjaj5GdGkI/HVym/SDlwbFRwZWXl9juOTeqj2OsNdgTc135P9lNN6xr7LsBDDpPiFD6yFGq4VgpMxbQJ18f+AJPnX3hBl15yifFa995nb1N97bPvPjr+uONtHO6/735r8Mh+uTYUWvw/aREmJJaNFKUogCFUoMjI9TGWxYaPvFQALPeJcXriib4aPnyE0b2g9kEt4zwRV/B7io9MAtDU+BnXxf75+6fNPxkDwBmmCueCgT0evNwfJhTOtaK8XLNmz7bvcq4cixQJn2cpTeGG35HXT6fS9nP+TZEVCiLsCp4rxpRr4vuwTni5eYbWZnvkxss0Y/w4efwBFSh+0U+MRp/prAkSHFUWsmAiO7cK7oBygbC6VJdr63YVqmlRqUg0okR9naZOn2V5WfwOUu6gqmo6q8KXU6E8quVVm6nbPgeqvrZW1dUtTIzRuGQRygKFWzS3n1MwRAQSiUQtH2rphVUcMpdmT5uip648Sp54raUVAF7EB/FUTvWpvFKZgqUXErm8yqNhVUQialkWtZxuNEh6wWEyWAHN61cwFLK+e35/WL6wU1Bzw9/1AqRZ5aygGFcmEVPSot2sktm8Ppi8TO9PXiYP4G1dLmAtOAxjnjNHGOTkpBm3Dp06ajDphRLo/vGKNPKKUHYAXsjtACbcSV6Of9z6D+OmsrwC1IiGYDPwgFP8ATRoFvnVyK8MaCDYw+FEiQbgsU8KKa+++or1KYOvSgdahBNEYoACFDKMvJGf0nUWrifHQqzB39guwmKAsrblVlta5fzvV1xhFCTOAUoVER6FHaKq+ro67brbbsY7hfYGTY2ODZwbwATAIx+GZkTftTNOP8P2AfhVt2plNChEDzAD2Affg0JWNP3GmBtKVY9Le6i+od7oaRMnTtBbbw/Ty0OGGLjcc/fd+settxpdDsA/66yzTfEF0DB2MBVgPFBIA5gASMCdBpJdNtzQaFicN+q3Pn0etEIUFpSo7pYvX6EzTj/NWvhYC57zzjOTFyJdmolyT+ApE73DrwXoEG+sXLFCQ156ya6RwiMTbHFDXAHQwr+GEcLvoP6Rpyy2DAKYYV8A6BjW33X33XZ/oU3lMjlTpDF50WOOpp2MJ+PISoeiKoq6l158SbvsvIsJI6659lrjC3NcKGVrY635yA099OP4sVaoAugADJcFl6t62zp+sW638XHrE0l9v6hRvnSD/tYibB0kAl6PRaLfz1poAN25ZaXxfgORZor6MpqTSCu82YHq8fe/q3bFClupEBEmli6TO+BXpHlzLV602J4jJkpYDTT8NMEFbmEej+2XFkBPXHaEvPHlltMltZDNSnEEFKmcUhknvZDISmWRsMpCYbUsi1hONxz0qDwEkyEov8+rUCBoPf+MyRBEHBGWLxiWyxcyb9wCmex03PK5gC40OlIM5HbHzl6pF8YuUt4D6JLXRQxRjMqL4+Yo1dKZrDp2aK/BzzxeSi+si5wunR0AA8j0vMRENYFgQP2f7m/CBF4cXhr+BlB4sQAO+LlQoZhhEQ/AwQSUoYYhkiBSQlZ8+223W5SKgmyH7XewZeuAgQPsswAbIMiLvcWWWxpdCKFEkZ9K+/SNumykoUNftgmBCj++EHBGAXBazlCw4VwQCgCGgCT/f/gRh5sfQr9+T9pEAHAia+V3ABUqOriuUKzee+9d9er1gMl7O3bqpG/GjdOhhx2qIS8N0SGHHGq0NyYHQJRIFyEFVDYmDcARGhfih5eGDFGzykqLzAFAONCcNwAGsN9z77269567dfDBh9g13XDDjUZHI01AZH3wIYfolaFDTdbM2DB5AaAAGIDMuZ951llGryLiBVgRPhTBEMCFOcJ9RJ796WefGYj3f/ppa8vzt43+pmZVVQbeqxsaQfki0kUFR0R11ZVXGvgeeNBBRlN79RVH6ODz+zVgQH9decUV1i3ixhtu0AUXXaj77r3PJpCtttzKVHDwvOFW79JtF+Mt89zwDHA9dA8mVcSke8wxx9h4Ig6BDrWm2yM39dDU8eOMZ0oO0mm06PxtzRhN3ir5vLTmYbmc1+c/zLGGq20jHlVVlJkSLRj0mkdBQyyp6rKg/B6PImVB+UJuPTPiRx1/7pU695wzVLtypTbcaCMrNKWWL1Mmk1N5mxrjIcMGwAGM4lYR9s2XFp1XNqf5c2frsUuOkDe22AHdggO69DNrSOcstUAE3JguqAwFWjiiFhHSDAETSkSCAfNiCAa88vkCBrzwf/2BkAkkwuWVcvkctRmsN7i6ZoATazA2h6n1sjlNXxZTv8/nWDENOptFt3BybbP43NRtvM+JVNoog88OfNTcxtZ0K7EX1nCkAEG4koAKwEHUAagSueJ1AEcTkjo+AkQ5vPgs48n7PTPwGQNcpLIAD4BN1AQYoTAjMr35ppsN3ODfEiVD7Acs4KgCDrfffpsm/zDFGmJGoxFdffU1Fv0BVCjeSFnALcVXAH+GbrvsqqGvDDXwJpoG9OB1IsEFwAE5gIdzIMrj2DRDvOP2O/R438cN7AEBCPxE1qQoiPYh6hPxT506RXV19RZdEt3QbPLtt9+yBosAEUsw9n3W2WcZZxiA5JrgvBLB8tBi2nLmGWcYiF988SUGvqiyaHd00YUXWFGGCeKdd961XDDHnjNntnbttptRk2AzsEJAodWubTu7k5wjYgg4yvvtv7+27tpVn3/2uYEpUbPf5zeBBddPGgFpLt4ITA4ffPC+nn/+BZM9/zB5sp4bPNg40qtHuvvsu6+13inyhIliOQ8+R2SM2o7ojXvGyoF9MxEjZX7t1dd040032n0DwHkmUBZ6/T4TEiD/5hnis6QdGC+eB1YwpIxQphEtrun20A2Xasp3Y61jA9V46/tF9V2ArhP5Arp+j8sMbqCDTZq5UMNHT5BfObWqiihCJ1y5LBpF+lweCai6WYXxYgO0OvrsR51w7mW68borVVtbZ804sUJM1a5UPltQuGWVqRLra+ts4uDZtRbngBkw5iKVkNWShYv04EWHylU7z2nnA7OCdELK6fCAQgxecH0CxVtUkUDQJMDQxcJ+R6EGiyEUgKMbVJAo10eXirDxdYORShU8fnkDXovs8+mE8ZXTiZhSGOBAIUsXtLAhqSc+m6WlMToZO62EKMpZrOvol1fRxhiT9h3a67lnHlO7tv/qLv1r96cEur82Qk2/J1pEUw9wUXHlJdl333302muv6/QzztD7771nen3MUSgmEDECuryQAwcMtL5mpAeKXYRZkvcfMMBA4e1hb2vws4MN0EkTEL0RAQHsgBoR7p577Wmt1TfdbFPlsjlLEbDUJloi6qOvGCkPIi1yjhwLQOL/ecEBEl5cDFgQN1x//Q065NBDdMH559t3eOERRqD+6vNgH5soeOmR1RK5dtmwi14e+rJF+khjiSwBCMCKyJG8NCD19tvDLOXCBrAB2p06drTOvUc2yWzxZgBUaMx50kknqmfPXhZVM4FwzQgWSEfsv/8B+vDDDywnzDGYFLjGqqpmmj9/oU488QSb5EaNHqX27drbMQE4UihMQoDqySedbE00jz3uWH0z7hsDx75PPGFRMHlmcuaA8CcjPrFeZeSDW9e01rBh79jYcP3sj/vORInIAdEE+Ul63C1dusREGzh/nX7G6atWOsVrwL8BsEf2DciyGmJfTCBMrqgM77rzTrtXTFB9H+9r92L2nNnae6+9bfw4T2TSKB+Z/NZ0633txZo6YayBI9Gp1+Ux2TZ8U6Jdi+RcBXndLuvCEPT5rOD27lfjNG3OIoscy0MUlNwKuNxq26KlwkGv/GaI47cl9qBRc7TPkaRGrlAikbR7T3QYW7BA8URCVeuvp7mz5yidSimdzpjUnBViccHugFneous+5x8s1S5QzuVRLlswBgPpBYQZcHTpq1aXzKvpTPfzAAAgAElEQVS8LKKQL6DKCCKJgMoAW6/b/h2EtUB6Iei0BvIFwmZqjheDPGEFQiFrmimMedJxZRONSicb7BlLZ/Jakchq0Kj5mrwoLi890jwueX0Bp4hW5Bc3Gd6YOMJA9/FSpLsu0gsUq4jCyJ+STyUKJWqj8k1uj4gHySiKKMANgKCAAlATMfKiEQkBNKQUeHnxRGDB0qyymeVdWf4W7RXJX+LjShEIlzJyt+QSARI+C2izTZ8+rUlm3MkKS0SX5Jpx6iL6Jg1BSoPvsxEBskzfYYcdbelO5M3nycVSPKKCPu6bcTrwgAPNsey44443gOCaODY5ZSJZgBgQQNFGTpR0CT4KRM8U8diIqImgAXmiYyJAcsx8hheTn+MkhuQVcGHCGTNmrA4//DCL7uC5km+mMPXF559bsYmCGBMOtpRIaZH8kkKhaMUGKD/+eF9rKY+ZDSDFkr7z+p3tZQQwH3/8MfOsIMVCZNyxQ0ezsCQfW92qWu++866BNst67gleCFw/zwD3kLFiIxLneeDaf/hhsjm/AdoUBQEfnguukftHF2VWHUTupKlII3BPOD8mHNInTJBMsAA2KySeAdIMqB/32H13G7e12e6/8kIDXdSAlkOFX2p/JB+phibwCPo9CvjcFg2H/F7FkmmNmjBJsYaYykMh5bM5M7qJBkPWcQEv26rKkHw+twaNnKmaTXfS4OeeUXl5mfIUQaF8ITxIZeQOBpTPZJVKp81SsqqquQUtZg7OlqMtT1bzF8/TwxcepkDDIuXksVQHjAV4ugAvoMu7sjJBIS2ksM8RRkSC/O1TJOA1ri6RbjjIz8Py+b3y+MIKhSNm8ejyRxQMR6zlTyYZMxaD0o3GYEhCH8tkVZ8u6KWxCzVmDgwGWvSQ1vXITU7C/MzJN8NuNg8yte/QTs8Nelzt2pQi3XXCXlibB7702d8/AqwUyG/OnjPHCly0uWcy+G/fSD2QdyfN8u/EE7/3Om+/5ExNHj9OkUioCWyJbD3WN8zvdlmECxiTB6WQBk2Kpo+4dEHVGjthopSKqywYENwLik0Uv/CzJdINh3z6YvoyfTIrrssuv9wmCcuZety2NDfqls9n8mtWNr6maLHYuMyxYihYBD50yLN6v/dlKnfTV80RIsTTeTO8gcHgRLoFLUtkFQ2HFA4EbSLgb7pHREI+RQM+82AIBQOmmEOk4fMFFQo73SR85q8bdIqR+bSUTSqfjilRv9Kky7A6KNS9NXGJRvxYq2AA1gcRd94YGawQGC/zkHDhFllQ2/bt9eKzfUvphXUR6f7eF6D0/d82AkSuX48ZY+mA/xZF2q9dKcU9GAkU3yjIravtmnNO0g/ffG2VfJbH9Pmygpq7oKDHJ7/XLb/Xq1AQcAJssXV0hAVuT0gzFy7W+Enj1aYsoLDXq4Dfa5EltQzAMhoJmKJtyMiZ+n5pWhttvLHlbMnXR8vCqigrU2VllSrKKxQK+O0cSGt4oFC43QoGfSqrgFZXrxFDB6hdepaBvi3jXVI6m7dCGuDLUp70woLGnAIBr0XdUX/QADbsd6sCgQR+DGG/+e1GQmGT/eI4ZhTGaIV8gag5jgHGrkJGhQz+C5ia1ykRT5hfSGMmr0+m12rYhOVm2gPrg2M7Ea/LJg/SIQbGubyZNr3w7BMl0C2B7rp6jUv7/W8agYtPOULfjv5S4XBEbo9HHsmAl4jTT0TrB2h9CuOR6/dZZw48aeX1KZ7MKtYY17dTpirkyalj83JFrCGky7wXoBHivRv05RVLFzR1SUzzli4zatfyWFLL6pAMuxW0CFpyUwjL5s1BjIiVQlmxQ0OZL68tWnvVLOhxaG3WqcEBuxTfyfB5eL0uzavLikaRyIDDQb/9wf8XU3P+Lgv7VREJWc7XH6D1TlBef1CBUMSAFwqZx+eRq5B3nMaSMeXSjdYiHj+MunhaX89p0NBxi80DgoKfyYAtLcPKwGOAS5qG62jXoZ1eGFQC3f8Iwxscl2IxR2SAk1jRRvCXXlryhRRdINnjaETbHgota7sVBRmVlc1sKVTcWKqTm6VIU3QdW33fFIkoKlHw4cHn/8ntbrjBhkbOhyf6R2/kU7lu8sjkv7F0hBLGMnennXe2guSfsTFm5F5hYZBzhSZWFLj8GcdfV8c467iDNOqLTxRGjmtRLlEmsluKYXTVdVuxiBRAKOCxqBt6WcHl0bLaOmVSCS2rT6ghVq+2FWE1L6P3mUse5VXVrFxuDGjyWfl9Dog3xOOatnCJ5i2La/bitHGCm4Xdqop61LIMQHSbS5lZmRdQnRWUhrucdWwcyQYD6kwKsCvYKKYhkgD4uIY5K1PKuLymSIsEYCuQGvHZZIHrWNDnVlU57AaiXdIaAbm9IXkDIZVXVsoTCFsBkGOYt24qpnyqUUnAN5dTfSytHxbH9MzIhYplAdcmfrO5izmMC68PFojXIl0Mb563Qlopp7tOcrosC6G3VFZUKpFM2FINgGLJAXhQbClawlGwgnp12qmnWXuZj4d/bJQZljpsFJl4yYtKMYzEKbhARUL3fcop3a34ZGq2YHCV9LQok6UYw8/54/RUW2b74zzOOfscEw5svPHfrKgF4FLgwYrx/p49tcP2269SXxVfePi4b731ttG+OCcmiqeefkpbbL6F3v/gA2MmOAUZj1HQOCb/LkpiV5fvFoEfm0cqyBSeAFX+FKXO2BVSsYdyRxGJc6TgCNgzRhyDQiCcWMaq2LuNfbGPomE7x2JfxSaXnA+FQqhV7LOoqCt+B8aHs0R0pJxsVM5ptsn5XHf99Trj9NOtOMYx2dg/Y8J3OS/Oj2MU7w2f4eeckx03nbGcJNfLGHFPioq6dQWwP7ffU4/cT19+9pFCobDxZC2H63aAFtDxUZ0n+nURjbqsgSPeAiQsGxoBoZQyBZca4ykF3Hm1qy5X8/KocCQLetxmJg77gcIangfL6us05sd5FtEWci7zSyAfy1YWdKtFuU8toh6VBQB+p5CH1DeRIVpGdZY3IIO/6zFmBXU2Ilwnlxr0uTS/LmNG483KwpbPhaVAd2DOhdRCuKmQVh4OGRuD6N3rCykYKVMwFDFJsLvJwjOfTlrftGyyUal4gwU7jYmkpi1Pqv9XC7QyiZKQ9QFjwvPi0MbwdgC4kQG3b1ej5wf1U/sS6P7xijS4udCkIFFff931JimFinXUkUeaeTceqBQS4OfyUkOsh2pEhRyf3Q022NDI4TAQoG/xO6rVCBEArK9Hj7YuEtCLqHqvWL7cAADgoGfXY48+ai86ajE6Ttx4001WIe/Tp7dZNXIM/H2Jjq+88iqdcsrJ9nl4qNCeyCFyDVDGaPfy+RdfmAUh58cGRQ2QgzUAwCDSAAyhhMGjJfKDkXHMscfonrvvMeBhUoCy1tgY01133WnMCTjIqMqo1tOtAWUd5wzosySDzcExYAFQ+d9666569tnBdp18nwITQgY6cBx66CE2kcGAINJm0uA8YRVwrvRU69W7l0aNHGVdKQ47/HDjPRMtX/73v6tVdbWe7NfPulbgc0unC0Qe9CrjmuDUEtUythddfLEJM7hupMVMLlyHiSCuusoAGBYDx8VuEnobYhIYCXz+wgsu0LTp0413XNO2jZ4d5NzHLl02sl5y5G+h5pnL1p+0nXTY3vryk48VDAWMo0sUCehS5AJoCSadDuOORy4waOorKxLBFcjJ63Irmc3ZsxTyedS6edTa5YRcblWXRxUKegzoAMlp8xdqzrI6+UlhGMC7TFpbH8+pPunousoCLjWP+FQZdasiRM61yVEsm1cyXVAy47AVLPrFs9fJphqXGOBeHstpeVLGyS0LRezYRLmwLspCXstJw15AneZze63XG2Dr8YcUCETlj0TlDeCXi2cveV1yug0mC6arRmMyqTl1GfUfuVBL4zkrCjq+v85KAekv7AsD3WzOItyXnu2ndu3+1dj0125viaf7ayPU9Hs4qfBTkZkCQD/+OE2d1uukAw84wF5OqFV41cJ1xfAaEHyg1wO64sor7KWlBcxtt91qIPdgnwetDxe0IRRUUIEQQcCBLWruUcAB3IDID99/b5p9wJA2K5DQMb2mVxfUJqrh0KmIatkHwA8YAiwAFBMEAE96oV279hbF7r//ftbQEfI9dDbOBTB+e9gwOw680Ntuu92oZwguEBygvIPwz/USGX/yyadaWbvSNO5E3qRHSKtAJ8MLgjEA5DmX66+/zgD3iCOONDCH+sUxmldVmScDoAuwIsQAXNkHUTAR/BGHH2FRN3xeKGaIBPg9gMl5wHDgmgB8Is4jjjzC1F+AIuNKaufhhx/SNVdfY9xojg8o0t8MMISWBtAzEQCmjCXRLfsicmY1sWLFclt6M9EyrvCJmQDgUbNKQQbOsn3SxEkmyoAvzH3g/IiamWigGv6ZfsAnH7avvvz0I/OXJYq16NFSqYAuYWR+leqK9T4FIkDFNABN7WhoUgllqjHBWCQtPdC8zK9qXL7oU1YesIJabUNMsxYuNUtGv0cGVtTEOA6G5wgcEDYkUo6qK+h1qyyEfNejSMBjijhSCPBz6fzbmM6qIZ5TYzpvaQiidBpoQiOjmFYeDqgsjBw4aFJlqGKVYXLSHoX9jh9D2DpIIAUGcBFIVMjtJ8dLoRBJdM5EEoAufdPI68YTSS1ozOuZUQs1rz5jq07yudDHYC0YzQ7vCAxvMll16tBeLw5+spReWBeFNEQDzz47yExCWPLCp7z5llvMyANFGktjXnp6kPEiwlnFwIToCSDhxURptO122+qRhx9ZpUw7+6yztd/++xmfFv7tPffeY+oqQJamhuQ94dISFcJbZbnKCwzgEDXBkSUqeeXVVywfTDQFcMBNfeedYRo48Bk7L7itACBLYqeDwc42eyPmIG8L6PJ51F9s5FcRHgBGqKoAVKJoa5A57huNGTvGAB6w5byYiPg80mZ4s4DotGnTdf755xqXFnrUFVdcaRMDQIhQAP8Gok9WCUXQBdhZMQBUFH++nzTJlIBgwAUXXGiyXSJ0mm1+9OGHmjl7tgb0728cYn4OwAJutPkB0FF/0Szy/PPOM8AlumU1gZdxcSNSJcrmPPkswIhKD74s4844wadlrGk1xCTHfWDSICJGHMHYcm2ANOdLSgFxCNfBCoSqPh07mGz+rK37kftr5GfDFbBI12uFNMchy0RjxqkFiAFI01rlcgaaZuiyiipF+sDJX8ZiGSVTeTWLeNSqMmgy3JblQRXceS1eUWfiB0CZ6JWcLMkLAkXLixZcyuRzVnSj7Q/MhAxLddJnsA/CHpWHPZYzBtjSubx1jVgZI0rGlEcKBihqubSgNqtw2KfySEjlobBCXoqBUMa8ioT85r9AOx+6StCo0ucP2p9oeZX5MBjwelzKZ9NyZVNKxOqUSTRa+/iGRFJLY1kNHrNUM1emV9k4ck1YO7IqoKBHEZDUVdF7oZReiP3x6QV08MX8HLk9qEyozgAbokF8Br797jsTUKDjRzxx5pln6ZKLL9LDjzyqCRPGWyRHW5hnBw2yF/Cbb8bp1ttuNXMTIjXAiu+R1wWYOCa9yK648koTFSAvRmY5dswYc7YiZ8jyHyBqjwZ80CADeQj1RMn4BDABAESkNQDv7bbfXp+MGGGTBN8jzQEwEbX945ZbdORRR9l1sl+8BI486shVPduI9ovpEmwSAUjOE+EBAg/SCBTkWMLzOcANldWbb7xp/eGYfLp23VrvDBtmy32uecMuXSzdAugyEZBq4c/IUaNMPEL6hSj9h8k/6Kwzz7K867KlS7XBhhsaOKMU3GuvPbV82Qp16NRBX37+hXbaeRd9+uknpv6jcSMeCGefe66eGTjQlG5PPvWkqQQBac4D0AUYieCZrLguhBKkZUhvkFNGfMH5UYTkfiOrxuGNjXMYOHCAdt1td3315Zcm8iC/y0TGxARYL1q00J6HP8oKck2A+5Qj9tfXX46wFjcGZYBpLmepBWMH5Om766QBQF2nJY19zJoyIr3NZfOWhuD3aewP03B8pcqIRy3L/aoIIWTIWk8zn8dlajVSC0SmlicmpQELDLeuPGwErBKlDH/nHLtGhwcrS19Eg04EjFiDfC+90RqStElv6jbhkmYuz8iDAi0aMuMbJMAU08jrGq0tEFDE71WziogxLCimRcvKFQiWyx+NWq81u+Z8Tu58Sul4vbEYaGlf1xhXbbqg58Yt1bRlmSbGgnMdRT/dgtVynHx4u/ZtNXjAI6VId11EukU5Jwo0QJHlJyDGy4pPAUv3Xbp1M+ko0Q8R4G2336bO63W2aAlzlAf/+U9jByBpZWm/8cabWPqB6jKqK9p4A1YUhfCvxYSGttuwB4giOebV11xtLxAvOnlGnKjeffc9i0zJIQIYTmtu6ZxzzrWW55i/kK4AWAFyIlfSCkwULOXZqNoDkkTF5KRRS5GHBTBQZbHM77ZrN3XbpZtFhMhZOS+ukWu9/LLLLRJOJJPmcEYaBJtI8rpMHHjlooDbZJNNLRok1UC3hC223MJypUQNLMVR7BGNE2FTWOTYpAM232ILdeu2i6nFcArjGvkeUTJpiPPOPU/bbLuNTYSMLyovtlkzZ2mvvfcyaTXfY1+kXJBcE9EidQbwSRkgVIAKhWqNa0MdSIqCFQvnhG8FqRfUgOynyOhg8mJyYCLknpCu4fNMogA3aQueGcYMEP+ztuMP2ddAlyW2ywVDAL6r00YcOlc+nzWGAb8zngtNFXIFSwcUC1hEvlZEcv6yZ4/0QSTgVnnQZaIKL8Vki27VxDxwcsWAMH8sL2qWiHmlMwUl0zQzJwUhi4ABX6hkRL8cj8i3MkrnYYctgDotk3WsHjG9mbQgpVhWlmKoCIcUDQUNeIMeCnqo07B59CkaDiro9ZnpTSQaVSC4ukDCSS8gkChk40o01CqbSVmkWxvP6uUJKzVpCSk9CnpctVN0LViu2inEMiF16NC25L1QU7NuGlP+WS/KH3kc8sWkG8jVEhmWNmcESMMwNkwEa1PY4kUjfURz0GFvD/vDDdf/6PtzyD67aeSnn6ks4nj5oqCiRxlBnsMmdCppFkNCGmhSfWFUQ7RrnwNIvY6CDTpWwOdS2O+ynCwmOUS0Vmpqimz5t3kbNPEg+D4ADygDoUTERLuYp/M3BTJaulPLI7JNZRzDcjZobNg2Qm3jHNhyOZe+mZvQ3Nq0yq1HGmblKNICxlaAq9ssGlI06LWCWsjnt5pDKFSmQJgiWlOXYCgYCI7zaWUwMSfFQH43k9XKREavT6rTt4uSTWBL7puOEY7Vo9NRwvEmtvTCAAxvSi5j64Qy9ke/FOt6f19++aU9GPBgS9u/RqCYs+RFWpuNscQjgqiVFcB/+rb3HrtbsTNMtGZhGkt5p0bmtb5fiBaaWoE5OGd5X35HAS0IuPpkQOsALjxbrQJbY0I4PjAOrcuorA7oWoxK5Gx0L/qtQfni806uAnoYTSehivGjYMCliJ/eZE7kiwotls4pX3ApHCDn67Xz4ds/LExp0qKEyX7Lok5el4IatLXyoM86SRgYk9OFQhYOKxItN/YCBjhuX0AuQByRQyGjNPncZKMSWD3SxSSV1duTG/TV3IQs2814NXWSMJohmQk6W+Tz6ti+nZ4bWDK8+Y8QR/ynv5Cl8/u/PwL7HXyYPhj2ZtPC2LneJmx1SP70RXNJEa8M0AxofbIoNuR3UgOrmAhNUa0VxkxkYa3XLD/sIgOctySEg75N7dUtM9x0QD5jvr1+j0W+fA7KVSxJx1+i27xFvZURh/rFsj6ZymllLGvpCL4bDSHgcGnBiqzGz08Yh9YsHaNRM7tBWWfFNNzRYDfAYAjCYAgpHI4qECqXzxeWPxw2VVouk1Ehn1Yu2ah0os7SXql0SvFsXh9Oi+vj6TFrZGnsBSTBTV7ERdAlFUek+/wzeC+UIt2/NNKlck2hiao+jlM/VZbBSIAsX+xKgCCAYg7MgN+yUWmncEN++dc2ojyW11Tai+KAn34HChWtcooWjb+2z7X9PUwDFGC/RXH3c8fCIYxWMuSiV9/g3JKnpSjINm/+POvusSb90Pg8BTRoghTyis5pOMtRACR/S063KG75d2MAb5h8/J8dHe9+wOH69L03fvHUWrqk6gqKYuRoSRk4fFhLGWDuQoqgielQzGoabarJIcwi5iYKGkhrVDOT+JKwKLa1cYAX9gEpDMA0YADv5IIprmHdiGVjPElk6+SLq6Io2Lz274YE4Jw1ShkTQ2OyoG/mZJV1SRVRr0W1lVHsHr1mwlNl7dgBXSevG6GLRCCiULhS3mBUbj8SYTfhqlyFtNKkFpL11sstmU6qIZXTiJkJDZtcb3lnNoQkhPXGZSZFQ4ohn9N6nTrqxWf7qX27kiJtnYBuUVXFi8b/F5enxf+HLgWZHi4vBbAjjzxKzz032Li7q38X2hIvIAwDim4UWuDHvvbqq9aWmgf7p21ZmFUBSX5ePB4/41zgjE6cNElP9O27CgRYChd7OvHQUCwClCiIUeyjqLd6Lzdn9eloyhEZHHvMseZXWwQVjuXYAkKZcdRcHKOoRS8C+OpKr+J4FN/64jk8O3iwiUEo7LFf9lH8PtxY2CE/3Vb/efH6i2mCq6+5RrvtuqsZpbM/Ns6b/Otmm29uggXOlS4fr7/+mt586y373M8B5urnTFGOgufnn3+m6upWRm87+aSTLLcHgwIONWyRn44JL6b5r1oOMmcsBih2g54ZtOqZKY7d2k5Ya/P5u+/rrcmTvmuSg3M+/+r9i2lhdZjI0mMFK8fasQi0xKUGo6ta+1jAWmQ2NLmDOeaGzrbq/vOPfMHMyYv+jasKcxYNO/tFOkwkTTqCPC+teOiDxh/oaYCdk5d1RAlWgAO5KWDlpdnLM0rlC4qgSCNvi1GP1yM/0S+CiSapc9APo4HeadDGQpLH7xjhmNIMQUhO2WRcymeUTiWtrXom59KPy9P6dkHcxCRMIWYWxLnyrSbQ5bybN6/S+eecap1Q1nQriSPWcKSoqkN252XBD5dIlpcOiSxASVNDqvqwA+jcAC8WYIUR8GS/J3XNNVdbtHPDjTfoqaee1uQffrCWMPBC58yZqzfffMOUV9Cb4Ojefscd2qIpb4hvLXQuDDzuvfc+88Tl+LNnzzIl1YzpM4yN0KZtGx191NHGleUzVMsBFs7hqSefMo4wPdSuve5aA2qq9yiNaIczf/48uzZI/lT2YSSwLOP/YVMwicA1veHGm/TuO+8YL7ZNmxotXrzEolZEGitWrLQHEyEFnrZMNgccsJ8uvPAiAx54rYgrqqtbaurUH42CVaTdUf1//733NfCZgSZY4N9EqVwLLYJeeWWo0dw4Z86FP6jDiPKhebFKoEUSlDLYInShICKljRHj9kDvB1RXW2eFM8YFJgIrDZgJxWIa++EeIH0+7/zzrG8ZwgiYKch7T+neXQ319UZxM57wRx/ZvYaJwTjz/3y/vKxMd9x5h2bMmGnnw8oHpy1k2T0uu8zOC8ohY1va/vdGoAS6a3jPebEoTEFPgqu5cMECAzz6ah1y6KGmaoLvSjPJf9x8s/750EMGqMhhiWxp8bJw0SIDLlyfWHKyvKYwc1r3U/XVqJEGiDNmzTQKWSIRN6ECUR3gRDGMLgVY0JFKQGFUbIiI6IKUBdEGQMXfADwtbgBVzqOqWTNrgwNdinMiugbE+BzL7+7dTzED8WL3BKJS6E9ExhwbGhZAw3dYcjPb044d0ILvCrhA23rzrTcN1BCHEAUgzoCOBYcXEQnXC3cY3jHnBljDb8akG/rX7nvsYYY3gCvpEnjLgB/gDI8WoOLv4cM/1l133W1R94wZ07XXXnubYOXzz78w3i4THnQtRBCA45ZbbmFAj3cDkwlRPoIVuL5wbmfMnKGDDzrY1G0o3rbZZmv7fFGGzApmn7330QknnmARNVE6586zAAuC8+UzpCSYbI4++iibkKGfMV6tW7XW3HlzjSdMWyCM27kvpe1/bwRKoLuG95xlJqo0QIqoqn27drbchM8JgNE0kI6nE8ZP0M0336Qn+vUzqSoAh0KKyJKojVwp5H/ADY4svN2jjzpK06fP0IqVKwzkaG8DgLMPImhykO+9/74B30033mhLY6JsAAFKGC1oiDyJtAAQgABwgkcMsBFdwZUl7UG0jiACRRg5WyJaQB0whMsKyAFMAAnL/Cf6PqG9997LuuoS0e61516OKuy8c02lxec++fQT7bbrbhZRs9zmPIjO+TzgynXSWYHGlqjUaGD51ptvau68ebYPokkEFcuWLdfHH39k/0bgAXBC7WIFQZTMfujSixSY9joAMeNJpI+IA2oQKwT4xSjEUPmRi2UVQHcM/CbuveceA10mFH6HEo0ImetHQUYemEidv5nUOD9+zipg//32t7ZJTDLcW/ZPRM054mvBKoFxBfzJAzNJMfnA6QXg6YX3zrB3DJhRuyF2KW3/eyNQAt01vOeouogiAUH6YyF2oOUNpi+Q4Hnp/3HLP3TPPXfrhhtvVN/Hn9All1xs0VtFZYVSyZSqmlVp/oL5jvhh/nzLQyLphbSPOAGwRLm06aabWbTKyw/AAop8lhYzsXhcK5avsOivsrLClu0ANwqqXr16apddulm6Y+y4cXa+AADLdQAKtRxgTZRW7EjMJELrIPZHJI9CC5kwhjm4KeETgas+0enkKZNN7EGUDqgzMXQ/5RR99vnnpsICdG+++RbV1LS26I7ecT3vv9+8JwB6Ov+OHPmVSZgBLPK0/D/RPH8DdABR//5Pm1EP4o4Rn4xQ91O6r4p0MbJBqUa0ibT4mKOPtmX8ep3Xs2h++owZds2oi5o3b2GRLukBQB1VGxMB6jmOg2Pc7rvtbtJcCmTc4/POQ7b8uo0pkl9SEIwd2z333KtHHnnYQJhJBVAFdFH7AezYZiK24Od0dOae0oeOiYzC23XXX6ddu+1qQI/3A8Y5GAhxf0rb/84IlEB3DefaMx4AACAASURBVO81USB5WiIrluNErzR/ZLlelL2yvKTfE85jvJQoqr784gt13WYbM8NBgQVQsQ/yeuT6Lr7kEovQeGnxXiDqAth5sXnx2T75ZIT5KQCCADHLX45JpIa6jIgQoKFwRE6ZCBjFFhtRK/skh0jBhwaNH77/oYEU0SDHAlCJ6JC6Yk4DeAIMFLiIANnfhx99pNatWlmTxEw6rYMOPtgi9n/+80HdecedNtGwXCaiZCn/xhtv2oTBMVHZvfTiixo77hudccbpNgakaTAGIndLZ19a0BPRAlhE4Pycv9kH6Ql6xW29TVc7FrlX8qpMKqwSKH6QQiA9wGRSPCbHwJOX4seDfXqrZXW1mdnsuMOOjrtbWZm1e8dLg43vcu3wcFHHcb85B2S/xbEEZJlQAHNWO9vvsIONEekTJkCUi+R/UbI1b9Fcjz36mE2mXCvPDH8zyTJpoR4knfFbWStr+OiWPvYfNgIl0F2LG7J6ZX4tvmYf/T3fte8bCafYze/nj47xiuMK1nuNmxiSXih2ICbiXZfbz1fsixVy58i/xF4oMh9+7fwYZyLnn7I/fvq9X7ofv8RqWP37P2Vl/No5FX/vrARuttQCK4rS9r85AiXQ/T903ynmkVs8lXzsGvbeAkCIMImqidBK27obAfLSFEHXtqvvujuj0p7/ihEoge5fMeqlY5ZGoDQC/7MjUALdtbj1LMWxLiTHWfRjRUkGh5fiGLlVpIRU96EkUf3m8yx1Uaf9p24sx1luw2+lsk6R6ZfUav/uGshRM0Z/VVWevDU5bPLTJC0o+JG3Lbby+TPGH7UfTBI6F6+tt8MffX7Lly3T/AULrFD6a+mW33tsOpMwzr/FRY2UEu8JY/ZTVeHPnRcpIIq9UPaKSsE1OX+OQ+0DKuPChYvsnVyT463JvtfmMyXQXcPRgsoFU4FCDzzbO+643WSgJ55wgjER6JhAcWaLLbY0LivFI4phFKkoxlBs+U/doDVRHOKhp3gExem3PIx0iiBfCavgr9hgZcBXhsJH/pg0y8EHHWSFqz9rQ7SCEAYGBNS3v3KDFz1z1ix9+MEH63wCOOzQQ9X9tFNNybi224IFC4wOOHTo0DVyfYOBQgESgcza5MYB6ksuvVQXXXiBBj7zjPr17aeq5lVre7q/+/Ml0F3DIeRFdqrow/X228M0fPhHqqiotKgGWhgtcaiwH3XUkUY9wrwa1dNBBx2ojTb6mx54oLceeuifFg3AZYVCxIwN/5ecKp+nywCgh7j9gP33NwYC0RLc2qIPAraCvR/o3SRo6G5MBnqrYQwOv/eHyZPN76G8vEzZbM64weRr2RcNCa+97jqbADhv1FzwTR959BF9+smnOrV7d303fryJIRBuEDGiBDv//AuM2QCtioklm8nq5ltuNj4srAH2VeycAXuBa95mm21V3bKlXnn1VZM7A0AAIj7AsBe4JgAKoIQudvJJJ2voK0ONgcHLR+W/saFRLw0ZYjJeGAaAOhHbYYcdqoceflgtmrewMYalAIeaKIYVBtcK6MIsIYpnxXH66adp+IhPdNyxxxr1bsL48ca3JaJnouC8t95ma/W4tIfR+AYMGKhdu+1iLymUMKJGmCnrb7CBvv56tPXJwzMDlgPjBTMBXjNjxLnARIGzu2jhIrVq3cpoc0xmb7zxhnUKwbgeZR8G9fB7mZwxXk8mUzrggP31wvMvmDcxzBPy9Ox3xsyZNhZ8lvswY/p0XXnVVcYiobUSVL2iZy/dLfB3PmD//Yy7jZKRZwkq3tQff9RXX31pDVZhnLA6eezxx7Rs6TLz3L3pJufewLzYY889HMHIW2+q/9MDtMvOOxnvu2/fx02NyHevu/Y6nX3O2SZ+Wa9TJ/V64AGjOeLhzJjwfAwa9KxuuOF69enzoLWKmj5jup4Z+IypJLn3jAHUPcaHffK8wQ6C5170ikbIAi0PmuP999+nnXfupm+/GWd8b54pPs+7xPMD+2afffbWBx98aIKU555/Ts0qKu25Aay//OJLHXzIIaYEhWtP1MyzV2z0inx/8ODn7N2hOM0zxSr22GOPNY7979lKoLuGo0fkytIVWhEbDwYm4BRFiKQGD35WLVtW2wvOQwqQ8HsaI3p9PlVVNbcOwgARCjUEBIAWDyYAzAtK+5+zzzpLZ59zjineisqyLht1Ub8n+hmA0g1h0002tZQGDwSqKyhUvFg77bijnnv+eXNKOurIowzQaO5I48jGGM74KUuLzJ0zx66FaJaHlT9E8EQbRLzt27W33mfQ0niAUVgZ3ezYY51Ghub/kNNWW3U1gIGmVmROFEUF6UxGG/9tY40aNXJVt1+6JoQjYc2dM9eEGy++8IIOOuRgDf94uPFlX3/jdf3zwQfVu08fbb75Znr//Q+MWcGExphS+QfMMK0JhoL2MjNRffjRh9pk401MgICKDQAFdDkeURFy5QULmIjKteeee2j27DkG3lC8SEnQXgcgY7x5sTGKBwiI2FGawW/eeJONNebrMUaZi8Xi2myzTQ0MEUHwogO+3G/GD34xnNwePS7VccccpzfefMPUc0w0e+yxu50bghYEM4wXExzyaMAA8/jttqX/3UTjXvM7Uj48K1Dk+C7XTA82+L1Q/rAuZHIhncI5ME5MqByDfnFTJk+x75L6QBHZvkNHPfzQQzYBMunyPQB699120/ffT9J2222vkV+N1J5776k3Xn/TrgMBCPJ3Agz+/cgjj2r9zp21fMUKmxCJVg875FD1HzjAxhPKYO8+D9hzCH2Sd4S0G/eTieOfDz+krlti8FTQyaecYoDHhHDxRRfptKaWSowXPO9jjj3WnjMk1gAz9wyTe66VazjppJNNMMP3+Q73hHsJ8MIPRyVKQMF48CwxQTChYHTP6rVHj8v0dP+nzCMZg3q6oXCtJ5xwohnvn3TSiXriCae5KCrPolHVGkLH/+9jJdBdw5HrcVkPe9mJturr6jTp++8tYoWLSweDIsG+V8+euv/+nmrfsYOWLlli0SeRxb777avXXn3NHgZUZDwQADd8TWbaoloMuhdRBtETen6Agk4EKLR48ZjpETEQQUycOEE33nCjNXYEdLfbdjsNeXmI7bNDxw66+KKLTWXGg1VsU07nCyJCojxA+LXXX9MhBzvdJBBIPPnUU7q8Rw/jD/OQ7bTzTrri71cYSJMD43MAFuCHEAAwxxei2OmBF4vfEbkEAkEdf/xxdnxeSsaACWK9jp1MUMF5Ag6AD6ANe4IxW1lba+IHVhZETIAO1w23mcmJF5eJgvNo3bqVecaOHTtOAwb0t7EjoqRDAoZDTIo77rSjKekAUACSPCD/j3waIOLlQzkHOCPPZZLBu4IIn24HnBsrEKKrbt12NQYC54HAAwBkZXHRhRfp1NNONb41aj06FQOM0MR4gZk0iPqnTpmiTTbdRIcefKj6PNjHQBfFIc8PETXXyGoKEcaiRYuN1wuwAjAmSX7kEfkDAQMHonwEGEzcKOyYRPk5QMQGyKAYRNzB6oZx5DwARZSKnB8bIhDGietm7JisidD3P+AAuzY8PehOzQSPuIbnZvToURYJYrT0+OOPWZNGmrTCV+bZ5plGaHLGGWfa+HF9PBscm7ZNgB+TFgEH3U8uuuhiA0yi5NGjRmnPPfZQ5/XXt350fI7JCO+L0087zUCXyZEVJSu8V197zaJRzIhQbrKigp/NM0mQNOSll2w1yHkhlKEp7OOPPW6RuZkRjRljHh19n+hrKUPuNQDPBMq5km/m/WFfa+Lk92uQUgLdXxuhpt+zzOHh5qFi+UmOF0DgIUWwwEPEUpzl00PM4lt1tVmR3C9LVR4StsHPPWfiCUQIgCcRL14Cd9x5p5ndkMYAOHigINVTlMIGkuVp0R6Q5frUH6fag8LnATX+ZolLdMZkwEsI+Z5z5fe8qBt16WLLNl4uQJfC2RtvvqmDDjzQXkCWYS8PHWptg4heibQAAcCXCIsIYq+99zbHJdIRO+y4g5YuXWadfoloDjr4IHvgeWgRBxStEVm6McEAUOyXsWMiQZHF2JFi4WFmPAEXQBCF3yUXX2IvOS8rggUAkzFjQuradStrB8TKguiYZToGOFwf0Rjn66gIm2nTTTY2wAPwSeMAXoAj4EshlPHiHJkomEAROHBP8JU49JBDNfi5wRo4YIDuu/9+G4Pa2pXm8cDLyPmx9D/xhBNtKf7VqFHWUPS6q6/RwEHP2FgACEcfc4xJsRHQIO/ucemldt033nST/T9RLqALyAAWTCp19XUKh8JqqG/QMcccbS1n+AziHJvE9t3Xonsifu4R47HRRl0samYD4BhLoj2eM54fPs9qh8iYCJ6NiY9x4flmKc/YcR9JPQDI62+wvh595FF79gF0JisCiMOPOFwU0Ji4WFEceNBB6te3r84591w7p+OOO9Y8MQA17iv3momWffCMIxLiPaD2wfKd+3B/z/v19eivTVa++x67W9BA2oB2VdwT7g+AzqTMagkaHu8mqzTuN4EJkzGT3Sknn6J333vX3ou7777LGpsOe+cdXXj+BXr4kYdtAuIZtF59G25ogQ2BBMB8wQXnm9ES50w6gWasL7704u+OchnvEuiuIehCzuehAMSIPrlZPODnnX+Bxn/3nd0MgIEXBuDjhXhl6FCdfMrJevnloWYxiHUj7bBpxw4o4aXAC8LykGjmpBNPsqUyDwzRAQ8jx2XZxEvDxovCSwRIMBvzAAMgAPO555xjJitEN4BPn959LFdHNHUN+0qnbenJQ3XwwQcpkUhaRMeEcN2119oSkwiIaJtlJ9/j93gVsBEtkTPkhQWQlixdqpkzZtg18GJ022UXTZ02Tb0feMCiZq6PqK24YX7T+4Feqm5VbS5k5KMBQkCQCYpzJg/LBEOOGMUcLwTgQaTDUo8J7O1hb1v0hocuUTJAwveR9+7SbRdrGMk5XnX1VRo39htbmVx19ZW2XATYSf3wgrFxvUQzACcTFcCLuRETExMeqxKA4rbbb7fJCPUY94rJhrw594rJkXvBRAJY4cNx2mmn6q23WPLeYmPGGDNBk9pp1769nSPPE+AJSDAJksp56aUXbWwAZFICFDcBNSYr8o1Dhrxkrm2ku2rranXbrbfZz2+5+WZLY3H+pIXYWMZ3P7W75fZ5llhlFZuHMgnyMwPd2bMNdAF6bBS5Fp4RzpccObUIzolnv2OnjvZc8Zyz2mKcAUMmOkCPieXp/v3VsmULPfroY1YX4PwvuvBCTZs+3c6BDtSAdpH1c9VVV6pnz14WHDCerFho4sm7g+nT9GnTzBrzgV4PWJqCyZyAgsmX94RnEUUkkTa+Hvh7UAMBMHnemQCYYFmBkeogqud8i+8q95ufsVpkRUUaj7EpGiZxrAf79NG9992rNm3ariFi/PLHSqC7lkNItMANXJ2CwwPMC/JrG9/lQV3dL3Z1/9effp+bz0Z0tPrG8haQLW6re/v+0jmkM2kzM/3pvn7u8+T4AAlyoiz5Vt9YWrL9nOdt8XO8TEQeRFmAw+obxQhAvEhJ41r+naH6T6+1uC/Og3tQ9MQl/fFLbIGiyozlIlEn0uXDDjv8/3NevMiAf/G8iC7Lyst+7ZZavpw86ZpuKzlO1b8q5r9075gMipPdz+2ba8pkMwoFnQkxlUya89wvmaozPlzbz903olXuNaC/OrXxp2PPyoiJkUiYyJrVEZPYT7eiSf5Pf/5TRSL5YPwyfomeyHP49ya3uQEDB1o0zErj1zbu5eo0wd+qBuV9JcD6o7cS6P7RI/p/YH+kFVgWk8YgilvbjeUkuV+W3n8mR/bXzpOl8+ivv9bll/VQsAmsfu07/wu/h1/NMp4JaU14toDn4489psOPOELUCNbVxsT64osvaOTIUZafJkXxW6iM6+r8fut+S6D7W0eu9L3SCJRGoDQCv2EESqD7GwZtTb/CsoaiEbnCf7esJ29LnpAo47cqh1jSsZ9/l+ZgucTyngLGrynOyAOOH/+d5RQ5J5a7bFDHWKKyXGVpzJKef8OI4NgsP3/rxvlzjozDX63m+q3XUPpeaQR+bQRKoPtrI/Q7fg9QQVu67757/y2hGroS5uQUIH7rchweI/spVqSpJj/5JMyGc4yKxZKQ4hZ5wmIR6ZcujVzyXXfdqX79ntQJJxxvVXEoUgF/QO3atbWiDtQyrg/RAdSqfffdx6hyv8WmcM6cOcbq2Gfvva0o03/AAJWtlrP+Hbeg9NXSCPzHjUAJdNfwlhDZUcGdN2+u8V+Xr1iuAf37a/Mtt9Dhhx1ulV0KahQfKB4RrRFVwlLYtVs383KlSg7dBa7lVl27GncQlRhkbBgA++23vzp0aGcgNmv2LOMQ0sIH6g450q237qp0OqPvf/hehx5yiHr37mNn37nzetZ5gu4O++27r3baaUdjJkABA4Sh2Xz66Wc6/PDDjD7DebBvol34quRgYRpAv6KiC0Vrv/321THHHGttiABrwPbJJ5+ya+Saxk+YYNQoqF4LFy4wNgETDNfPWMEQgFXB8SiU0aMs3hgTJuTTp0/TlClTrZp95OGHa+SoUbqVav511xn9B9EH1WcKcX+1lHYNH4/Sx0ojsMYjUALdNRwqFEcAGGDA8pyEPukDijN3wCG87z5bikNfguIFiAI+mI1AJ4MPut3222nB/AUGJCiO7rn7bqNIIYyAEgU1iu9DMYJzSiUacvrOu+yiiRMmGNmcajnUqZ122tmquYggpv043czBMUqHvA+ZHMoL5wFtBgrZx8OH65STTzbAhSNJJAyFDAI6EeuHH3xo9LMzzjzDyOdQ3kKhoO688y4DQcB077320iOPPmrAyLFRnPXs1dPoVRQ94EwyLlSda9q0Uayx0ahuTD6AN73fKiorTZ330UcfOobomYxVpOGfXnHF3/Xww49o++2304gRnxh9CCpTaSuNwP+lESiB7hreTcARSSZRJ5SoV199xQjTtMVBwoiyCy05KirI61CtADO+Q8txuLwAIaC02aabatHixQa4cDWJdFHHwInFGwFQzOdyxsn86quRxhWlVfXVV12lhoZGDX72WQWCQVPPHHTQwVZ1hrD+449TV/VMQyzBOfw/9s4Cuqrj6+KHhATXAH+c4NJCgeJa3IM7FCguxUoLhaJFirsWL+7u7u4Q3DUQ3Anwrd+hj49SwcJLIGfWyorde2funvv2nDl3Zu8JE/6QuHHjvdjV5FVcNROoi8ic/Ck/x4geXTJkyKgOthRSEayPJXqlLbSL33nDTZqBcxlQIFn0B9zd3KV1m9aKA+t1WX9LpMsx6CKwVIvlRVGiRpXSJUtJ/ASeki5deh1owAQMWPzOQnlWTLCGknWrrMlkJ5MVQ+BzQsBI9y17k4XbRIZsjSS6RauACBIiYk3qgoUL1PcKomIvOgutIV3WM7K4min7+g3r5dnTZ7omkmuxGYFIkCiQHTb9+vbVRf4snif6ZVE+pMfOJ9ZIZsueTa76XNXol4XsRJ8shP995Egp7uUl5EbZ0cOWVzZvsLlg2IgRkjF9eo1sycVCbhAd98P5c+fO1ZdftIMlXhQW+LNBgWiXQWT0mNEydcpUJVLui4iYpULkkNE5IJrHPodBwBGlE/VzfdaAsri9aDEviRQpooweNVrixIsjadOk1cXtHI+oC2SNiAuL+9n5U7NmLSlZooRuOEBJio0nVgyBzwEBI9237MVNmzYqEfCSCTKEeK9f99XcKeaDe3bv0S3A/fr1FU/P+NK0aRM1RyxQoKBGmUyx2dPONk9eZJFiYGcZL56InMmbogHLFluEYMjPQpzB3YLL4EGD9TwiXlZCOARS2CbLLqQ7d+9IpYoVNeqEFBGmcWwLRmClQ4eO6sdG1MhOKCTu2H4aTJ7r7ji29OJUy7ZICgRPvnnXzp26h33osGGabyUqJqLGOJJdV6xWIEVAjpfcMKQOcePomyhRYnVHRmgGcoVYwY7oGyKOEiWqZMmS+cVuojZt9NocR857wMABeny2LFll/oIFGkGzTtOKIfA5IGCk+w69yHT88eNHShiQKNNnXpg5drzwYoqfKY4lWfwO2fDlWE4FsfAz238dheO4JkulHDuRkM4LGTKEEi2F+jmHJVzjx4+T3bv36LIt9Ai2bN6sO5Ko17HLibYiROIQen51Zw6RL8eyWuL1NlMX586aNfulVsHrO6euXvVRo8xXl6g5rvM6pNQD6bOLipd1r9bnaBNY8jOD0as4vortO3SVHWoIBFoEjHQDbdf8d8NIAaBShbYtqlZZMv99O+aH3hovuXiZ96Y1vR9aj51vCAQlBIx0g1Jv270aAoZAgCNgpBvgXWANMAQMgaCEgJFuUOptu1dDwBAIcASMdAO8C6wBhoAhEJQQMNINSr1t92oIGAIBjoCRboB3gTXAEDAEghICRrpBqbftXg0BQyDAETDSDfAusAYYAoZAUELASDco9bbdqyFgCAQ4Aka6Ad4F1gBDwBAISggY6Qal3rZ7NQQMgQBHwEg3wLvAGmAIGAJBCQEj3aDU23avhoAhEOAIGOkGeBdYAwwBQyAoIWCkG5R62+7VEDAEAhwBI90A7wJrgCFgCAQlBIx037K3MYS8fPmSHo1bAh5lFy9e1O8hQoR4y6u83WHY5WDx7hnP8x9PwDgSnzRcGPy77rdr4cc5CpeIM6dPS/gIEdTR4r+Kw30CofVr166pQzOOGv9Vzp07J+7u7nqso+CIAZa4c2Cr9Lb9efHSJXELHlz7wBnF4aChz4avrzpMW/k0ETDSfct+mzFjptSuXUttdvigYfCIbXiHjh3UZNE/y7Jly9TjDKvzfyqQDJ5qXbt19fe6/fM+3vVa+MBhRtm9R3cpWbLUf56+bft2WbtmjRQrVkyNP7GE/y+ihljz588vdevWfWnASQUQLVhiPY9pJpb1X3755RubjpHm/6JHl+bNmr3xWP84YPmyZXLu/HmJGzeuDB06TGbOnOEfl7VrBAACRrpvCTpmkgMGDJAFCxZIjRo1lHiJnPr26SOXLl+W6dOmS8WKFSTnN9+okePBAwfku+++k+TJk0mf3n3kmq+vfkAfP3kiffv2lbRp06rNOJEXBVvzKZMnS+EiRcQzfnxZumSJksTmzZvVMy1rlqwy4vcR4hHFQ8qXKy/Va9SQwYMGaZQGOZcvX0EKFykswURk4sSJ4uHh8cL+fcIfUqZMWXUZxi0Yk0fKtm3b5Ntvq8qwocMkQ8aMgvHmo0ePpW69ehI5UiR1IR4yZIhEjxFD6tapLUuWLJWrV6/K5cuX1XQT7zXuI3z48OpkjHsx5pFY02OdPn/+Avn666+1bfieYaK5YtUKuXTxkppZ3rx5U1atWqXOyHxhCQR5Dh8+XJYuWSz37j9QA8/s2bJJlapVZdy4cXLv/j0pXKiwugNDnvRF9+7dpU+fPpIxY0Z1DsYgc/ny5TJ9xgwpX7asFC1WTO+3Z48e0r5DBxkzZozEjRdPBg0cKClTplTCrVixotSrX18GDxqohIaH3ejRYyRnzhySO1cuWb12jTosz50zRypWqqT1XrxwQb5KnVp96U7ieHzihLpDQ9i0yeEHx9/w0bt754707NlLgrkEkyhRPCRzpiyyZesWqVe3ngwZOkQHD35fsniJVK9eXTJkyKBGpFyXNnL/PAsYj/I3SH/Q4EGya+cuxQIH6hnTp4vPtWsSNkwYady4sRAoLF+xXIoVLaLPwJtmAm/5UbDDPhABI923BHDs2LHqpNuuXTvp2bOnOtceP35c7df5cKRPn14NIrEUh2hcXV2ElETmzJlk2rTpapXOlHDr1q3i4RFZdu7cpdfjA8+HqFChQkpS+/cfUGffVatXS8mSxaVZs+bStGlTtTtnKuzj4yOFCxeRLVs2S6VKFaVvX+rOIKtWr5IVK1ZI4kSJ1HHX2/uwXqdX716SK1cuWb5suZLM4SOH9bypU6fJokWLlJgbNGig7cbpd/z48RImbFj5oXlzwXxy7bp10qjR9zJjxgzxiBxZSbdgwQJy4cJFOXLkiMSNG0eyZMmqZFarZk356U8r9Xnz5qmppkgwuXfvnqRJm0aOHDmqBFW5ciUZPHiIeHkVk6fPnsuA/v2VvHEFxtIdMscCvkiRIjoYUX+nTh0ladKk6qCMrT2YLFy4SLp16yoNGzZUA03wr16tmhLu11+nlRUrV8mK5cvV0Rgn5j69e0vHTp1k4MCBet8cX6pUKdm4caPU/K6mDB8xXOrXry+/tP1FLekXL1osNWpUl8mTp+gACkadO3dW3DDlzJgxg5w8eVK8vb015cQX5M9gQRu3bNkiGzZs0EGGZ4a20wfr169Xu3kG8R07dmhbeA54xnLkyC47duyUUqVKy4gRw3UgI/VBGmXnzp1Srlw5rb9subIycMBAwe153br12ue4VNOHDGbff/+9DBkyWL75Jpc8ePBAB1AGYisBj4CR7lv2AdNXLMqJUBMkTChNmzTRaCNVqlQyZcoUJdXTp09rFLxm9WrxvX5dHj16pLbnPPBEqxA1ZJQwYQK5ceOmlCldWkkKQiNa48NC9MyHcsKECVK8RHFZtnSZpjGIBiH3ZMmSybFjx5SgiPimTJ4imTJn0gEAYuFDumvXLm0HZMOHf+++vRpJESEzOBQvXlyPIWLjfmrVqiWjRo9SEgofLrySO4QA4UGsVapUlfXr12k6Y/WqNXL27BkdQLjvUKFDSedfO0vfPn3F76mfuv6GCx9OieLa1Wvqghw2bFiJGCmSPLh/X6NirNpLlCgh5KbBrVevXupYDDaDBg3S6T/W7ER29erVU0t42gZODEyUWbNmyahRo6R379468HEvLVq0kGu+1+Sw92G9T3Dq17ev5M2XT7Zv3679RTTduPH3cuLEScV87ty5ar5Zs2YtGTnyd8mQMYNs3rRZ1q5dqxGkm5ubXodInFwqbszg6uLqIlGjRNU+/+abbzQXTJTOcfRB1apVJV++fDJn9mx9DvsbbwAAIABJREFUXsqWKycZ0qWTWnVqS/p06ZXAhw4d+pJ0iZAXLlwoOXPm1EG4YqWKOgA983sm1WpUlzBhQsue3XukSNEi0qN7D0mYMKHEjBlTunbtKpkzZ5Yc2bMLKZfJkydr33MdBuHr168r0fMMOVym3/KRt8M+EgJGum8JLFEKHyo+vBSm2pBi/nz5Zdq0adKwUUM5dfKU3L17V7Zt3SrFS5RQEmF6efnKZdm5Y6d+eEknENVwHB9WornVq1ZL/Qb1pUP7DrJu/Vrx9EwgixcvUqIkDUDkxLEQFUQeMUIEmTtvnv7tRd2NxPvQIY10EidOrMcwNT569JgsWrRYRo8epZESURDTU6I5ItPWrVtrlMvfiHB3796t9wZx5s6bW/Lnza9RYLZs2fR7jx49ZOnSpXLi5ElJkyaN3LxxQ6ZNny758+WTKB5R5Lfuv8mPLVpIt99+UzJYt3adRI7iIcmSJhXX4K6yauUqJQSIHqLlJSCpkNWrVysxMEMYOGCA9OjZUzEC844dO2okyAAAQUJ4lKlTpkrPXj01KoZIZ86cqdEv5ejRo1K/fj05dOiQfP99Y42QaT9t69qtm9SsWVOjXTCgDefPn9cBFWIqW7asEj+E2L59ex3s7ty+Lb1699bUDBEqx+3Yvl0ie3go6ZIGYmAZNXKkxPP0lPPnzss3ub7R4yC++PHja9rmqo+PDjrgDT7MdH7r3l3q1akrVb+tIgsXLpYffmiuM4IECeLL2XNn9Zk6fPiwDpjbd2zX9owaOUqyZMki+/bv0yifdpGmmDtvrhK1Iz3x4P4DCe4WXPr27yvTp06X+/fvK65WAhYBI923xB9CILLjw03hZRZRGNNgpoVMJVOlTCVexb10Chondmx5+OiREiWkST6N6IfCS7KwYcPIiBG/yxdffCEPHz7SqGr79m0aoUCORHVETEQ3/Qf015wskRlTRMcHnw8bxEHdSZMlkxHDh+s0nUIkPHXqVE1LQD716tcTPoRMk8uXLy9VKlfW9vFWnP/NnjVbSY1CPpIp/d69e5SUsmbNKqdOndJ7Zbp8xcdHIkWMqB/w4K6u0qVrV43wIEgiT4h18qRJwht+Ijrq4PvKlSs1yk711VdSsUIFcXFx0Yh58ODBSlpLliyRMWPHysQJE6Rxk8ayYf0GiRUrluZIIVZIjAiPwrScCB2CIWXTu08f6diho2TNkkV27NyhswUGIHBj2k9kD25gTxQPvpEiRZSePXvLoEEDFRMGgFatWml/rVmzRmLEiKF/Y+BjwOGLe+MZYCbCizsIG3yIgLlmnTq1pVWrn7W/IeRly5dLgvjxdbDmf64uwRU/BtXWbVrLlctXdDbQu3cvGTt2nBw4cEBTFDw3pAyItAvkLyB58ubRQYW0x/ETJ+TXTp30/nkOIXIGaO6LQQis06VPL/PmztXUArnuYsW8ZMyY0Tp40VdWAg4BI11/wv6673WJ7PFimdOdO7clTOiwOgWl3L5zW548eiweUaLo77xEYjrNB+rVwvT1v/JunMeH2/HyzXHudV9fjbochZdrkCvTWl62USBYpve81KE8e/ZUnj599rc2OK5BioFo3EHi/wQT7XV3c5NwfxL9Px3DNfiQc7+vFr8nfpoKiB49+r/2AIQCsUHO/1QYHCikB14vvr7XNXf+b4W2RwgfXoK/1geO499U979dd9bMmbJo8WJ9eQj5Q3KRIr7A/Mnjx3Lm7FmdoUDCkDqzkleX/b36DBCZgl+0aNFenP/ksbi4uL58Icb937p1Uzw8XjxXrxf+zzsA6jGi/ddHwen/MNJ1OuQfv8Kjx47qSxbe5PMSx4rzEDh75oz0HzBAXx5+W62aZMmc+S+VM3CSeydqJe9tJeghYKQb9Prc7tgQMAQCEAEj3QAE36o2BAyBoIeAkW7Q63O7Y0PAEAhABIx0AxB8q9oQMASCHgJGukGvz+2ODQFDIAARMNINQPCtakPAEAh6CBjp+nOfsySIHV3sQvq3wqJ51lAiUhLYi0oKSjBdU/vw4UOJHTv2OzWZbc2so2Wt6IcUtu1u3rxJF/qzgYSCKhmbHtgwwQ4tdgmyWYGt2WxOYEMHa13ZgMKOtBc79XJ+csIvrNVlMwi79lhnzWYYcOAroAoaHGw9B3eed7Bml6KJ6ry5R4x034zRWx+B+EmHDh0kWtRoKjTzb4WdRLdu35apU6b8beE/egRvenDZ0vv6xorX63rTddj8wKaD1787rvPs+TNxCeaiHyy286JuduHCBd027CgOjdd/uk9HG1esXCFhQodRfYDXy7+dz4D06oYHdmmxZRkyhWjZrZUy5Zfyyy9tVYuB7cts4wWTZs2byZrVL3aT1fzuO3n2/LnqX4wZO0aCuwZXYRx2n31KBe0Jthqz7bxE8eJSpEhRFeHJkCG9Dt4OrMCT39/0bPjHvbNDE8xRn3v48IFKnSLEw8adp7TpXzad+Efdn/o1jHT9sQcRpOGrYIGCMmz4sH+88qWLF6XR999rBMaWVGQE2VaKlB8frj179ohXMS/J+U1O3R6KpB8kgZ4Ax7LDiN1M7MEPHz6cqnihR4CEX+lSpZWwDxw8IMOHj5D/RYumW0QRUOF4tu0SgaOfgC4wH1AW6KOFwBbWePHiSenSpfU4oka0W/kQIfYD0Z07e07FddAnmDRxomTJmlW38c6YOVMyZcwo9+7e1R1XED47sTJlyiyxY8fS3WhEahcvXZSnfs/kp59ayNKly2THju0SPXpMVT1DWJxZAlt9iaJQ/8qRI4di+NNPP0niRImldp3aqkOActjuPXu0rWyLBRswiRgholSrXk3bD8mjroYoUPHiXpIgQULVvti2dZt0+62bP/a6cy4FLoOHDJav034tN2/dUhlHRIGQsWQ7OlvG0XQg4kQwiP76mIUt5ggNIeOJahx6GWxD7ta1m4r7Iy5E31j5OwJGuv78VKB5gL7u6FGj/vHKc+fOUVlHCI8oDRWotWvWqlziipUrpWjRYkpoI0eN1KkkuqhlypSRDRs36D59CA0SRnwnRYoUOt2HXBCbYRfac3kudevUlbx58six48clTOjQutcf3YBatWvJV6m+0vpU2GXwINU1GDJkqEpLIjyTIkVyJcwmjZvIuPHjVCmLSJJp5InjJ1TspnPnX3V/P9F8zBgxdXcVwj7cy4rlK+TEyRNSpGhR1ZDlK268uDJhwkSVJdy8aZMkT5FCZQorV66souEMVJAjmrzLli2XcOHCqsIYuhIUdnb93KqV3q+jgAEf8hPHj8uSpUt14IkQPoLKM6LmBmF37dJVkiZLquI6iJUTpTdq2FAyZ8niz73+8S9H+3PmyClHjh5RomVArle3ruK8cNEiFX9ncIQIGUjRbXjTjOlDWs3AhmAP2hipU6dWNbrQoUKJ39OnqimM2BOqeW9yAPmQNnyq5xrp+nPPobd74cJ5GTVq9D9emQ8+eU6mgrFixpIsWbOovgH78tk+mj1HDrly+bJ07dJFYsSMqQ8v4i3kI4kG48SJLd9+W031UimQIQTTuUtnGTJ4iEaLiKMjyEL6gHMRkoF0+TsuFyFDhVRRlUmTJkrr1m0kW7YXJAVBxk8QX6NpiBCRGSJwImXyokTpiLFD7Pfu3lPCpHCcqqldvqxkygdxztw5kjFDRm0DvyOVOHjIEBk/bpzmV+MnSCC/tGmjwjwMAHxwiViJ/kljQBgon6EZgBgQ1+deb9++rdPYadOmSt9+/eT5s+caNS9cuEC1dPft269aF25uwSVSpMgasSPCQyRPpMtg8akWRG5mzZotu/fsVpU0BHwQ2yGVg/g96SqVhaxYUUWXPmaaAYLnGWPwY7s5gyZbn4lwibr5QiyIPLSVvyJgpOvPTwQqVQjOIA+I6hYPocNHi7/Xq1dXOnfuIiLPNSdJVMD0nik4xICSFx+eJn/uzeclBZEsUzVIZ+26terCgJJVuvRfy+NHj1VNi8iD8/kAQlBNmzVVicmQIUOpJOB3Nb7T6SdTcnKAyCUyRSQHDelBfqQ2EOdm2o8GMMTONJ2XVUTlN25cl+TJU+i1+vXvp4phFO45Q/r0smPnTnni56dC6pzXsVNHnfLTfiQOmSKjgQsx8FKuSdMmGlEzIPDh7N+vnyqT8bKLKBdtWNqKxCMvjyAZ/o4YDapk5KNJPYwfP04mTpykmOGxxrVx8qCN5B6RaVy/YYOEDBFCdXY/1dK7T2+9L7CYNXuWtP75Z6lerbp4Hz6sgxYzEgY5BjXSOR9T24F+YICkX8mvhwsXXl9oUj/PNM8iGswR/xT7+VQx/xjtNtL1Z1TH//GH3Lp5U4W/8VRjCozYNAVSQ4zb8TIKYiZyQ3UqQ/oM0q59Ozl8+IiULl1KoxWHuhZTRqbmkBwftCNHj+r/iU4RQfd78kQJGW1VziGq7D+gnySIn1CFvSG1y1euSNw4cTQCIXpk5QRRMC+ZFixcKGPHjBZPz/gqF0iaAc1dUhiIjE+cOEHixfPUcxggSpUsKbNmz345mHBPTOH5kDPdPXf2rH7wv0r9lXyR4gudYiIxSe6RqBsxbeyA0IP1ueKjkSipA/6GzqxDfYsBgeiegaRTx44qxh4nTlx9acM98HKN1QpffJFCokePoQMJKQ5y2aRqwIj8NfdCveSnuf9PtcyZO1c2/alrDCbMqhAuRwo0f7680r59B8WqZMkSKsr+MZXFSB04ZlAM+KSDmEnRJmZbDNjk5a38HQEj3UD2VLwu9YeWKxqpTPcdLrbk816Xd3z9Nv5rZcE/3fLbXJPzGCh4UULU+V8fapY5EY3+UyF9wWD0VapUsnjJEiVsR+7v1VUXr9/D69hwbV5IIncZVMvrKz3eth8/Jl5vWjnzMev+FK5tpBvIe2ndunX68owpekAX2sF0naialQ3vW7jOsqVL5ZC3ty7hehv33fety84zBAIbAka6ga1HrD2GgCHwWSNgpPtZd6/dnCFgCAQ2BIx0A1uPWHsMAUPgs0bASPez7l67OUPAEAhsCBjpBrYesfYYAobAZ42Ake5n3b12c4aAIRDYEDDSDWw9Yu0xBAyBzxoBI93Punvt5gwBQyCwIWCkG9h6xNpjCBgCnzUCRrqfdffazRkChkBgQ8BIN7D1iLXHEDAEPmsEjHT9uXtRDUOMJmTIkP94Zf6PQMuNmzclVMiQ/yoK877NQtcAXVOcIRCkQXWK3yNGjPjykg8ePFA9X/8UikFmEeeLjykn+F+YcD9nzpxR4feAasP79pmdF7QQMNL1x/6eO3euikfj5oA2bNx48f529Z9/bi2lSpWUnr16SauWLVUq0T8LCl6DBw9WiT2EwDHBRKqxRo0aL6uhnahzIX3oXwVix0kAJ4qAKOj0Llu2THVdkYeMFi1qQDTD6jQE3oiAke4bIXq7A4gesdXJkT2HzF8wX4oWKSKt/sGloG7depIwUUKZPWuWuh+gD7t61Sr5Ol06jUrxAMOrDMcI1LdwBliydIla5eB79aq61+nTp+TGjZsSLVo0OXXqpKRMmUpWrlwpCxYskHTpvpZ4np6S7ut0qmWLU+vESRPFM56nILuIZGTSpElVX5bvFKJw1P7Dhg2nA8PevXvUmNLdLYSULVdWf0afNnu2bJLmz8GCCHfBgoVy8dIF2bhhowqOT548Se2IKlSoqJE83m7YuaD/u3XrVm0v39G+rVKlit4zbeB3BMiTJ0+uThmbt2yRb3Lm1GMRyN64aaOcPXNWypUrq2LrCGWDB/fQvHlztahBgxcdV4wcrRgCgREBI11/6hUIE4cFvLrwOSvuVUwFxl8vDeo3UEscojIsT6JHj65i3IiFE31iKXP1qo8kSZxEtm7fJt/k/EYWLFwg+fLklWAuLioE7tCx3blzh/zxxwQlqTlz5uj/kIKkHThNQKwlSpaQ/fv2v0wnXLhwUV0qDhzYJ3ny5NX6RowYoVEx7hEhQoRQZwaIf9369ZLqy5Tqy4Uty6KFiyR9hvTqFtCnTx8lPKxzsG3B8BKRdrzWiK65HtN87g3SRdQa5whcJkgBPHr8SF0lSIc8ePhAateqrR5pPj5XpWHDBnL9xnV1lQCjli1/ktix48iGDRvUWihECHc1YPTw8NABBXPEPHnzqHEmmPft0+edreL96TGwyxgCb0TASPeNEL39AZAHppC4GUydOk2iRo3yt5Pr1K0rXl7FZPmy5dK/f3/9PwS8Zs1aef78mbof4PSQN29eOXzksEaVGFkSMRLBYRTpKETX+JNx3hWfq5IoQQJJ8eUXsmP7DhUbR2gc/zWI1ffaNRkydKgSNg7Drq4uUrXqt9KseXMZOGCAWt80bNRQhg8brl5lvXr21Lx07z59ZMqUKWp9jgUM7cIupmWrVhqFEllizYP7BY4YtKVbt9+EtuHwgKULbhY4WOAOwYAAIdepXUcSJEygDr/hwobT+9izd486SXAdol6i17Fjx6olT+YsmdXG6H/R/if5CxSUbt26ar1nz56VbNmyKanjf4ZXF04bVgyBwIqAka4/9QykBYHh5EtOFc8viAqRbl5qOUqt2rU19QDR4kNGIR9atkxZCRsurDpEYKFDJEnkCPERDeOvNmvWLOnZs6dEiRLl5UswIkfSADly5FQX3+49usu0qdOUuDGOJJo8fuK4Rpu9e/WWQ94HZcWKlZIsWTIpVqyY/Nz6Z+nfr78SIW7BPbv3UHtz8r686GvXvr1MmzZNI8uTJ0+q7Tf1cA+e8eNr/pSomNQBxMoLOwiQe4IwuUeInuvh0Qa54pEGeeOEQQ6YgeG7777T62KmCNneuX1b6tarp4MHNjDlypeTGNFjyOlTp9UqiJd2Xbp01nZh7/PCV22slChRXCNpK4ZAYEXASNefeoY8Kd5hanseJoySLdNwyMbT0/NlLRAThIOPGQTmKER3WNbwIg4i27Fjp0SKFFFfgEGKbu5uag6JHQuRHTbjlMmTJqsDb8FCBWXypEnya+fOSnTt27dXwgofLrxcveYjMWPGkmlTpyphZ8yUScmRNtIGDDRZyUCaALNKVl9g/b5q1Upp1qy5zJ4zW+3NiXTJzUbx8JBevXvrYMLAgvkm52OCWbVqFY3gMZT8vlEjyZM3r7YTix+i9Pnz56trMPVCxviX3b59S37/faTmgfFoI89LxNy4cRM1mrx3/740atRI20f6A+cK2ujwPeMFHmkdBiRs3R2edP7UtXYZQ8BfETDS9Sc4WbJEtMt3h0cUpMLU+lUvMY7hd45zGE9CSJAkkSa25RRekkWL9r8Xy8tu3BBfX181hiR3y0sn8rgvy3MRCSZ6Ta5NHVyb3x2Fv0N2RJVc8/VjHcdhfx4qdGiJHCnSX67D+ZAi9vFYqr/q0UYqgHsmx0q91EPk7HBB5tqLFi+W+fPmqTca0SzW6JxDFE8hEicHDKk68KI+7puBguuRa8b0EBwoLBFj8HAsEWNA4tof05DRnx4Xu0wQRsBINxB0/po1a2Tvnr1Sv0H9NxpOQjyQDOTyqRQIHnPNDBkyaJRuxRAIyggY6QaC3n9X595A0OR3bkJQuMd3BsVOCJIIGOkGyW63mzYEDIGAQsBIN6CQt3oNAUMgSCJgpBsku91u2hAwBAIKASPdgELe6jUEDIEgiYCRbpDsdrtpQ8AQCCgEjHSdiDxv8A8dPCS379zWdbKsmUXU5n0Ka1JZE8smhFcLW37ZtOBY//rq/9iae+jQId0qy3noRezdu1d3lLFulg0Gr1/vv9rGzjJ2zLFu14ohYAi8HQJGum+Hk78cBcnlyZNHtRDYBJA+XXqZPmP6e127S+cuupW3dJnSfzmfHVlZs2aRBg0a/u26EG6RIkVkx/bt4hElim66QCymVs1aMmz4MN2Nxq64tymTJk2STp06SpgwYXXnGzoIVgwBQ+DNCBjpvhkjfzsCuULIqWbNmirTSJkyZbJcunRZMmbMqDoC69etl8ZNGqvwTdtffpErPj66TZfdWWydJbKsXr26VPu2miRLnky3BrMFGI0FRHSWLlsqRYsUlSRJk+h23Hx580rDRo1008WBAwdUowApRXaLEXG3b9de8uTOLT+1aiVfp02ru8oaNWyoIje3bt2SYl7FZOvWbbptuUGD+lK4cBFtC23Imyevyk5yrYEDB/obTnYhQ+BzRsBI14m9+/jJY8mcKbNuf40TJ44UK1ZURo4cJcFcgkmub3LpFl90YCE49AUOHjgoUaJGVR0CtvaSAmD7LzKQiMmkSpVK5R6fPX2q+g6kCvg9buzYsmDhIsmTJ7fMnz9PBg0arFKPkG6uXLk0xQBRsruNejp07CBtWreRwkWKyJrVq1UbAsnGRAkTql7C0OHDpXChQipIQ9tIXbAFl+3EXl5eem1E060YAobAmxEw0n0zRv52BHnYLFkyy9fp0ku2rFmVKFHeQlULEkPoBhJEXwDNAYgWcib6TJgwgcyZM1dFvtlSO3nyZN1SmzJVKqn53XeSIEECqVCxgka7RNRsLUbInGi1fv0G6hIB6SL4TS6WvC/1UF/r1j/LwIGDVKAHZTJ0a7nG8OHDZf369SrCg5j6lSuXVckrceLEmpqoWrWqpknGjBmj+WkrhoAh8GYEjHTfjJG/HQGRpU+fXom2bNmyKlpOVIlK1rWrV6V9h/bSsGFD1bO9evWayhtmzZZNj0PRhkh53dq18sUXKeT+/QcqjUjqAcWxy1cuq+JXwwYNNYqFQFEoQ44RckR6EdIlHUFUij5vokQJVUWsbbt20qZ1a2nWrJnKRyZNkkSj5slTpqiCGY4MyDUiMo5GL/Xy++jRo1UzF+Im+rZiCBgCb0bASPfNGPnbEbxIq1uvrlSuVFlfqEGmP/74o5Jiyi+/1Fzu4cNHxKu4l5QqWUojYFIAfCfCxeHBPUQI6dChvRz2PqyykVjWoDeL3u7y5cuVIFOlTCnXfH2Fl11E00TGEDGODmj1kt6glC5dWsmV+olqkadEQrJd23YyYvhwad2mjSp8NWvaVLy9vaVAwQLSqtXPei6yiwcPHlD1r6JFi6pOrhVDwBB4MwJGum/GyKlHQK6vOgk/efxEiZDC/1xcXcX9FYUxyBBHCfRmiZJfLa9f60Nu5OGDBxIyVKgPuYSdawgYAiLMNjuIiN/z58/9+O7i4sL3J8+fP3/C93/7+vN4jtPjnz17ptdwc3Pz8/PzexoiRAj9/vTpU7+HDx8+c3Nz068QIUI8u3PnzrNQoUI98/X1fRY8ePDn7u7uz0OFCvU8XLhwz6NGjfp8+vTpDh3Yl3qwwV4oxmrR72XLltXvV69eDXbnzp1gDx48CHb//n2XGDFiBLt3756Ln59fsMePH7uEDRvW5eHDh67u7u6ufn5+Lm5ubq5PnjxxdXV1Db5v374Tn/pTQEph3ty50qBhQ7Me/9Q709ofJBAw0g0S3Ww3aQgYAoEFASNdJ/YEu9DIvbIzjPIhu7kcrhCvuyTgwMB1HW4Kr94eqyeoP3ac2OLq4qq5XZwgWB1BPhdrdHK0b1tYwsbqBVu58LaI2XGGgKUXnJpe4EUaL5327d8nwV2Dq5PCzJkz3+s5xPwS2xp8zl4tGDxmyphJ6tSt87frsimC/O/6DevFI7LHyx1ptWvX1mVfEydOfGsCZZUDFkP4kbExgi3EVgwBQ+DNCFik+2aM/O0IloyxtIqtumzHxQZ906bNajeOBgNRKGtk69WrJ1988YX06tVLfK5ckZ9atlSdBJyCQ4UKJeXLl5fy5cvJFym+lGzZs+kmiLBhw+ma2ilTp6pTb6ZMmWXo0CG6SoI1uug0sGSMpWOYS7KaAUfdTr92kpw5ckjrn9tI/gL59e9Vq1SVefPnyb1799VanVUK69atk9p4uGXMpDvS6tSuLRkyZlQ795IlS6pNuhVDwBB4MwJGum/GyN+OeMKOtMxZ1C2YKJWNChg13rl7RwoVKiSLFi7S6Jd1ujlz5pBVq1aLh0dk8fCIokR38uQJtT3PljW7jB07RtfrspqBLcBx48WTLZs3a3qAa+OUC5Fv2LBenXbZifZPO9JY49u+fTtp2bKV1o3jLyQ9ffp0XS6GtsPvI0Zou7GEZ1mag7CXLlkiLX5soRsrsHO3YggYAm9GwEj3zRj52xHkVDNnySyJEiaStGnTSsqUKaV79+7SsFFDddDt2qWr7vxiPa2fHytHgumWW7bbxo/vKcuWLVfC7t69h4wZM1o3RbA7rEmTxpI4SVLJny+fbNq0SW3aV65cqXoO7HRr1qypVKtW/T93pA0YMFCWLVum7dm8ebOuISZtsH37dt0Awe43ImTSIaQSiM5ZOYF1PGt/LdL1t8fELvSZI2Ck68QOJr0AEbKBoUyZMkpsaC2wqwzr826/dZNmTZvpLjLyr2wDJhq+d++eSi7evnVbBWZSf5Va7j+4L/Hjx5cWLVooIbJtePeu3dKseXOJGDGCrFy1SurXry8XL1yQUiVL6s42Il3qJ7qOED6CRIsWVerUrStt2/4i7dt30BwtGyp4sYYSGj9D4mwDZvODt/chad26jUSKFEnKlysvpUqXkilTpoqnZzwTvHHic2RVfdoIGOk6sf+IQCHbunXrak4XMkVxDHIkFVC9WnU5d/6cbg0mb9u0aRO5efOWbrllxcP48ePVer1d+/bifeiQzJs3T6NTXp6xCoF8MBsk0qRJI+fPn9cda6QCRo0cKXHixpXjx4+rOA35XUrlSpVk85YtWn/Pnj01b8xqiC6dO8uAgQM1pxwxYkS9PhFz9uzZpGfPXro6gt1x/fr1ldChw+huNrYXWzEEDIE3I2Ck+2aMnHYES7gQoSHSpLCjjC+Ij0I0S87W8Tv/4+UbRF6hQgXdUvxq4XiOfdtlYAwKkC7E/moh4iadQI731YKYDkvGXt1B5zSwrCJD4BNFwEj3E+04R7N37dqly71IWSBEY8UQMAQCNwJGuoG7f6x1hoAh8JkhYKTr5A5l5xe5U/Kq7OR6fUfZx2iOQwAd9wgzIFblAAAgAElEQVReglHY0UaemJURVgwBQ8B5CBjpOg9rXWuLji7rXcmzIq3YoUMH3fDwsQobIHghh+tDiBAhdUkYL/HQ9GXDA7KR+KRZMQQMAecgYKTrHJy1FpaMZc2SRYqXKKGrFdh5xoqEsGHCKilWqlxJ7ty5LVeu+Oj/161bK2XLlJWp06aJj88VXUUQMmQoNZFE8pGVCqxaYL0s63xZ+0uON32G9JI1S1atk/W3/fv3kz/++EO1c6fPmCG1a9VS/zR2tfn6XtelYq+/PHMiLFaVIRCkEDDSdWJ3Q7o5smdX54YiRYtqxMn0njW5iI2zQoD1sD+3+lnTAGykSJwokfTt108iRoooaVKn1vW6u3bt1rQExBzfM76ScIwYMXSZWKLEicX32jXdWcaqApaI4aWG4wP+Zqx42Lhxo67BZatxtWrVNPq2YggYAs5BwEjXOTi/jHRz5Mgubdu2U+EbNkawtffFpolMaoczYcIEGTVqlIrPELWycQIzSkTK+X+VKlV0VxjkiyNvtuzZ5fmzZ6qRwHmQa/HixZXI8UHLlzef6jOwFpdlZfijsSWY7+gyzJwxUzZs3GBavE58DqyqoI2Aka4T+1/TC9mySrmy5VQfgU0PEO+OnTukXt164uPjI6VLlZLGjRvLlq1b1XwSV15euhEVs0ts3NhxautDThhNhEyZM4vfkydKvqQQyBFj747jL6TbqWMnmTFzhi4r27hxg3To0FFq1aopJ06cFNTFGn/fWDZv2fxybbAT4bCqDIEgiYCRrhO7nVULuXMTZZ7Ul2qojbGNl1wt24CZ7rPFd9nypZIxY2bZum2rNGrYUI9h48SvnX5Vsm3bvq08e/pM2rZrKzdv3JSLFy5qNDtlyhT1MOO627dvU/NJNG/LVygvp0+d0e3BYcOEkd+6d5fWrVtrnbxEI93xthsonAiXVWUIfJYIGOk6uVtZpuXYbkskSkGDAQKMFy+e6i2Qr2Wn1+3bt3VZ2cWLF+XpUz+JEyeuHs/LM5Z8xY0bV6/FOZAmRM6yMPK2rIhwLEfjGNIJiJRDxBzDbjJMLxMkiC/Bgr3YFmzFEDAEPj4CRrofH2OrwRAwBAyBlwgY6drDYAgYAoaAExEw0nUi2FRFWsCRQnCofTmjCYjZkIKw3K0z0LY6DIF/R8BI14lPBznXWrVq6SYFNiOwhIulYORYP1Yhv4sI+bRp0zQ/jFwj5pUsOwsZMoSECxdel5k5tgd/rHbYdQ0BQ+AFAka6TnwSHj3GIy2z+pQlSphAOnX6VckPzdvVq1fr+lo2SPACLXGSxLJ18xYpWLCgLFuxXK5dvaamkrxgg0B5OcbKAzZEoHXLKgU2SyBUjiNFihQp9M7Gjh0rbdr8orvS2H68ZMlSad/hhR7vqpUr5ey5c7Jly5a3NqR0IlxWlSHwWSJgpOvEbnXsSGvfoYPuFGONbuxYseXAgf0SMlQo3Z1GJNyhYweJGzuuxPOMJ5kzZZKOHTuJewg3KVigkIQOE1rFyVmZACEj54gTBD5pd+/d1YiVKJrdZxC0l5eXJEyYUPr27asR9unTZ8TLq5imOGhDjRo1NOK2YggYAs5BwEjXOThrLUq6OXLIL23aSDEvL93wwM4x8q3sKFuzZrVMnTpNnRgwhty2bZsK1LDVt3ad2rJ7927dzPDHhD90Rxq7zLDq4brsMhs5cqSmCoiI2UjB8jB2nfE/HCoQ2EH0fOfOneqDRtoB0ZuPmd5wIrxWlSHwSSBgpOvEboIcs+fILjW/q6l6CFjy4FkG8bJBAkUwdBDQX8BYcuHChbodmOi1XLlyKmyDrU7nzl0keHBXJdgsWbPydk490CZOmKAbHUqVKikHDhzUHWk//vSTai38Mf4PdfL94YfmcurUKXWZ8PSMLx07dnAiAlaVIWAIGOk68RkgD5shYwY5d/ac5mS9intJ21/aqugMmyZixoypbsBs2/06bVo5fvyEknGrVq00nQBRsvoA4n3+/Jk0adJUN0KweSJnzpy6DRjFMCJdxzZgNlKg83Dv3n0JEcJd0worVqyQEiWK6660kiVLOREBq8oQMASMdJ34DLBcjOk9BMtyMZTBUAJDlpEdYwjbQIrPnj9TAZqLFy9J7FixXqQgnjzWLcKQLy/EOC516tS6mw0C5zoYXXIeL9UgcMeSNF7O8YItZqyY6gJM5IxUZKRIkT+qlq8TobWqDIFPBgEj3U+mq6yhhoAh8DkgYKT7OfSi3YMhYAh8MggY6X4yXWUNNQQMgc8BASNdJ/YiuVdWJrDcq0+fPrrEixUFvXr1ljhxYv+tJWdOn5aBgwapvOPJU6ckd+7cb91atHk7d+4sPzRvLvE8Pf92HrvjhgwZoi/fokSJosd+/fXXb319x4He3t66wiJ9+vSybfs26dK5yztfw04wBIISAka6TuxtVhqkSZNGd5Gx4qBkyZK6iWH/gQNy984d8fX1VWJlc8P6dev05Vr/AQPk26pVpW//frJ0yVLV1WXpWeLEifU6uEmwFpe1tpD0jZs3JVLEiBIrVizp0rWL/PBDC3FxCSZbtmxVUkUOkjJjxgypX7+BtG/fVrZv3y7e3odl3rx5ukU4WbJkcvToUb0GEpC7du+SjBkySpgwYXS5GS8EkydPJtu379BVEux6a9mqpbalfbv2smr1Knnq91RXVLB6ghd83C/L4yJHjuxExK0qQyDwIWCk68Q+YaUBu9AgrqFDh0rXrl3l5s2buiuMrb2QGRsYYsaIIb927qwRMbq4EDWGkj/92EImT54i0aJGlVq1a2u0TMSKDi/LzlgCFiF8eCXl4SNGSI8ePXSZGWt3IT8PDw8lVnR1K1asqL8PGjRIl6ZhG8RqB87BZaJp06aSP18+mfsnEbPRokGDBvr3pEmSSO48efQ4VlPQ3qpVq8qmzZulQIECqu/AVmaMN48fOyarVq/WdhYtWkT69u3nFNt5J3arVWUIvBMCRrrvBNeHHUzEh76CCpLHjSs+V3x0ydfDBw/k6bNnumSMyJelZJUqV5ZECRMqYbZu00Z69ewpgwcNlmJexWT27NnqpUYUOnDgQCW6JEmSvCDzYcOkRvXqUrdePRk3dqz+b9bMmTJrzhzVWuB3Ith8+fLpNmJIvkL5CuLm7qZbkEcMHyHTpk/TnwsVKiRnz57VCJytx7926qQmmThUYCnELje2Lg8aNFDKlCmrqRJ2yc2bN1f27z+g0Ti77dCBIHoeMKC/rFmz1pyHP+wxsrM/cQSMdJ3YgZAuGxWYms+ZO0+KFimi0/i79+6pjQ7bgklBLFiwQL799luJHz++tG3bVjdHdO/RQwYOGKCR5qpVqzSqJZpEUwENhQQJEug0nsgVK3cMLCdOmKhT/GVLl6qNO2kEtg2j19CkSRMhH0tOd9r06dK7Vy81zBw2bKh6rzVt1kyFc3AVzp49u6YjmjVrphH52jVrJGOmTOrxxvpgUiDlypaVZcuWSdKkSXVdMZExhEwemy3OrBv+7bfftO1m9+7Eh86qCnQIGOk6sUsgRXK2EGqLH3+ULp07y6xZs5SU+A5J8UIKgZo+fftI1ChRNVJE0Kbqt1WlSpWqmutdvGiREluVqlU1RQDBlS1fXiPasaNHS+myZaVGjeoyauQoQVyn5U8/6U42tgXPmTNHVc2OHDmikSzn8j/aNmzYMKlXv56ECR1G88VlypTW7cjJkiWXTZs2SsOGjdQoE/LGAJMXgWzG4BpsaeZ/DBQ7d+1UVGNEj6HpEe5Zc8xduuiWZCNdJz50VlWgQ8BI14ldwi4yXjyRPiAV4OnpqbvRyMnu3btPrl71UYIiely9arWEDR9WwocLr87BiN1AYCiHkUqAuIhCT544KRkzZZQIESPKpQsXJGGiRBo9R40WVdMXnHv69Gk5sH+/pEufXknRUXhRB4HyN8gTVTOEcjgPMqedBw8dlGASTHexRYwYUckZCcm7d+9qKoS/cy4vyEh3hAsfTrZv2yaxY8fR++AFH//nu8N80+Hd5kTorSpDINAgYKQbaLrCGmIIGAJBAQEj3aDQy3aPhoAhEGgQMNINNF1hDTEEDIGggICRblDoZbtHQ8AQCDQIGOkGmq6whhgChkBQQMBINyj0st2jIWAIBBoEjHQDTVdYQwwBQyAoIGCkGwC9zIYHtv+yqQB9BUdBn4Dy6t8CoHlWpSFgCHxEBIx0PyK4/3RprHZq166timCp06SWCRMmytGjR9R+58SJk4IkY8uWLZ3cKqvOEDAEnIWAka6zkBZRYmXrbfjw4aVB/fryS9tfJFWqr3TLLQpjiMKcPHlS8uTOrS6/qIutWLFS9uzdI1WrVJEbN27I8ePHxMXFVXUR0GlAVMaKIWAIfDoIGOk6sa/YBouyF+LhDhGZFi1a6JZbtsymTZtWhWUSJEwg8lxU6IaoF4EajkEPFzlIZBSTJk0ix44dV4EbK4aAIfDpIGCk68S+QiYRlbHff/9dBb3nz58v7dq3k/x584uLq6tE8fCQPfv2SvNmzVTBC00ENGrTpE6tAjWQMsSNaM2DB0hCPpI4ceM48Q6sKkPAEPhQBIx0PxTBdzifF2goimXKlEl1Z4lkI0WOJB6RPOTuvbsqMIN9Olq2jRo2ksRJEqt1OqpkvHiDtG9cvy5/TJigouSWXngH8O1QQyCQIGCk6+SOQP4Q8W9kFrHeWbx4sYp/I0aeIUMGTSVAsrg0oJnbvn17VfbKnDmzxIwVS06eOKEC5kgrHjt2VCZOnOTkO7DqDAFD4EMQMNL9EPTe81xSBLw8Q3aRXC32OpcuXpKw4cJqbpevO3fuqGwinmWXLl+W5MmS6Ys4RMF5EYe0IqSNbCLHrl69+mVr+DvpimB//gVXClcXl7/8Hw1dR+G6WPVQ+BnpRYf84tNnT8UlmMvL3/2ePpXgr5xLXY5r8TLw2fPnL+viZ3n+/OW1Xz32RV1P9aWgo7z+f+p2/fP/HCvBXMQl2Iu7+ls7n/qJq+v/L7979Vrci2NAe88us9MMAX9DwEjX36AMuAuReti3f5/q3r4oz+X5n789//MvL/7Db45j/vrbq//5688vfuOs/zrbufX9f1tevz9HOxx3C+lDujhaoAdsxRAIaASMdAO6B6x+Q8AQCFIIGOkGqe62mzUEDIGARsBIN6B7wOo3BAyBIIWAkW6Q6m67WUPAEAhoBIx0A7oHrH5DwBAIUggY6Qap7rabNQQMgYBGwEg3oHvA6jcEDIEghYCRbpDqbrtZQ8AQCGgEjHQDugesfkPAEAhSCBjpBqnutps1BAyBgEbASDege8DqNwQMgSCFgJFukOpuu1lDwBAIaASMdAO6B6x+Q8AQCFIIGOkGqe62mzUEDIGARsBIN6B7wOo3BAyBIIWAkW6Q6m67WUPAEAhoBIx0/bkH8C1zd3d/6Zbw+uUd/0d4PHjw4OoSEdgK7hQ4LzizbeASIkQIFRzHSYPC7+9ScJN48OCBhAkT5l1O+8djL126JG5ubhIlSpSX/798+bL2a7Ro0QSXDGyUwoYNq/8HL9odOnRobQP/e/Xc92kQdeAKEipUKG0LGPn5+b2s832u6Z/ncI8867SNe8ZBhN+t/DcCRrr++IQsWLBALdKTJ08u3bp10w/n66VD+w5SvERx6dOnrzRt2kRt1QNb2blzp5pglixZ8mXT+LCvWLFCcufO/V4frJUrVkiatGklcuTI/3i7HTt2VLNOMMMzjg9vzpw53wkarI1wSq5bt+47nffqwQw4nTt3lr1796mdEHb3pUqVkr59+sjadevEz++pVKxYQfLlyyclSpSQiRMnqu3SpMmTZMniJdKpUyfp3aePXL50UcqVKy9ly5Z977YwiDRs2FAHv759+0q5cuXU1LR58+bvfU3/PLF8+fLiESWKDBk8WH744Qf54osv5LvvvvPPKj7Laxnp+lO3MtLzocicOYuMHz9OTSUxmHy91K1TV5IlTy7TZ0yXqVOmSJw4ceT0mdNy+tRpOXPmjBQsUEAie3jIjBkzxM3dXT/Yr3qScb2DBw/K2rVr1awSm/bdu3dr5JUyZUpZunSpJEmcWDJkzKhVcyzRGPVs375d4sWLJ/MXzJeECRNJ1ixZ9P9p0qSR/fv2STxPT/VcO3HihFy8eFHCRwgvJ0+clJChQkmc2LGlTp06Mnz4cCWBDRs2SJ48eTSy47r4udGWhQsXqr08Aw/kCRFmz55diRACyZo1q2DOSVupd+/evWovP3v2bCWW6NGjy57du0WCBdPo6dLFixIxcmTJnSuX3g8R6K1bt5To9u3bJ0mSJJG5c+dKuPDh9X4YMBInTiTHj58QItMiRYpoxEyd+NFxfOzYsfVahw8fllWrVkn69On1i0L7J/wxQQYMHKADz4ABA6RMmTJKrv369dNIE1KuVq2aFCxYUHr16iW1a9eWylWqyJXLl6V69epy+dIlyZ0nj/To0V0mTZr8r7Oet3n0Zs6cKS1bttQ6W7RooQMf0e+8+fPEq5iXDto8K3v37ZMypUsrps4q2bJlky1bt8juXbulR48eWjeD1NChwyRy5Ejqau3M2ZKz7vtD6zHS/VAE/zyf6eWlSxdl565d0qJ5Cxk6bKjkzZv3b1ev36CBxI0TR8mRD3KsWLGUyCDhr1J9JW7Bg0vUqFHVjPLu3TuSJk3av0Ru2Ljz4UuSJKls2LBeKlSsKJ06dtToZ8eO7RIjRkzZt3evNGveXNKlSyfTpk2Tw0cOS/ly5aV79+5Kkli9ex/ylnz588muXbukT58++sGGSCDDJUuXyNYtW5XUIOlz589Lzhw5lNwaNWqk0WSqVKnk0MGDki17diWjVj+3kjWr1yoZ7t27R/Lnzy/z5s3TNpBGwTiTyGjr1q16TciW38ePH68REu1ct26dEuOoUaN0EBkzZoxG1lu3bZOhQ4ZIwoQJhdkEtvS045dffpEYMaKrHX2kyB6SInlyvS6OyhA+x0eNFk3NLK9du6YkW7hQYWncpLGmA3766Sfx9IwnSxYvlXHjx2k6gEiVwQPyoNCO337rJrFjx9H20kYK5qAMrMmSJZO2bdvK999/r9Psvn37SLRo/5NBgwfLzRs3tI0fUoi8CxUqpIMJ/dOsWTMpWqSo1nv8xHHFgfoZNGg/zxJ4O6PwfJ89d1YH37u370iKL77Q5+mar69c9fHRwQo3a4fJqTPa9CnUYaTrT73Eh5MP8qxZs5QUf/utu1SqVPFvV69Tp654eRVTUujfv7/+f9iwYRIqVEgpWLCQtGrVSj/ovXv3lqtXr0rPnj2VhBwF0oWsDx06pARGBOnt7S0///yzfPPNN1K4cGEly2LFiulUj2itc5cukiZ1ajl16pRGj9i9Q5xLlizRKJapc4sfW0j1atWVdBctXiybNm6UGzduaJpkwsQJEipkKI1IIdFevXvr9Tdv2iSpU6dWkiPqgxSKFi2qxFSsaDFZvmK5RpaQFdEYH06IqmjRIrJ/3wF54vdE8ufLLw0aNpCatWpJl86dNdL9/fffNT/KB3j06NGKCRErETOkS3QO2fB3ourJkyfrvdM2iD5WzFiSJGkS+fLLL6VLly7qHMx16JuLly7J940aaV/xN+5p+bJlsnjJEokZM6Z0/vVXSZQ4sVSoUEEhP378uB6XNm1aKVCggAwaNEg2btgoZcuVVfwhWgYgCB2HZiLf69evS/MffpDhw4j4/jmd8i6PHQMSs6YdO3ZopE+6o3Sp0oovKRkGLnDLmy+v/NzqZ22TMwqY0y9g7uvrqz9PnTpVdu3cKavXrNFneP369U5rjzPu2T/qMNL1DxRF5Pbt2zr9ZgrNVJDoDWKCFIguHaVO7TpSuGhhWb5suQwePPgl6TIdIzXBuRAjZHfs2DElCoggRMiQOk3ev3+//Prrr/Ljjz9qhAnJEunx4ePDSE4ZIiESwnYcciEKO3nylOaQud6IESNk2NChcvrMGSUKpoZMi4mYlHQXLdL0AQTfpk0bmTJ1iri7uYu39yHJkiWLTJ48RTr92kk2btggDx4+1A9V3jx5pGnTZjpIkPrw9PTUF1q79+yWA/v2S8RIkaRA/vzSo2dPvTcGCr7AhgGD3CeEBnnQPkgXcmVAgly5zxw5cmjbiPq+rfatNG/WXBo3aSKhQ4WSMWPG6gsnV1cXjeS5f6Ju2uP35IkMGDhQyRM7+mZNm8qxY0flxx9/0kiUfDIRIqTL4MAshN9pH6TNYLFt2zb9G3iRk2fmACFD8FOnTZEWLX6UFcuX6/1BjLt37ZJy5cv7y9NF+oho9/TpM7Jp00apUqWKtpk0kKaGDuyXI4cPy57de2XVqpUSJ25cf6n3TRchVcQMi/vlGeNZmT59ug7qW7ZskY2bNsmihQv1BZuV/0fASNefngZyfW1++UVmzpiheaxfO3WSn1u3VpJIkCDBy1p4OIkKV65cqdN6CmRALhWChog5fvHixRqh8VATURFVMIW8ePGC1KtXX6LHiCGnT53S6I4pOcf92rmzeB88qPlQyMJR78iRv8vUqdM0PQAJMT1nytehQweNtsl93rx5UyNMItNlS5fKpi2b5fGjxzoFnz59hk6nly9bKtlz5JQNG9fLg/sPlNzIKRIR16xZU0nM1/eakl/JEiVkxO+/S/gIEeTrtGnluq+v5pZv3b4tJ0+elOBubtK8WTPp/ttv4ubuJseOHdd8KpEhaYVHjx9pND+g/wBp166dFChYUHO2p0+f1sGNOnjZBiGuWr1agru6SM6c32hkT7uSJkkinvHjy5gxoyVp0mQaIV+5fEXKVyivA6OPj4/UrPmdxIoVRw4c2K+DWPHixXXAa9K4sVy9dk1/Jl9LqgR8iWCZuj97/lyKFimipEv0y6BBHp8ZQI/uPXSwJColp+kfBdItW7aM7Nr1InfPAAmGpKG4F+r3iBxZYsWKLWPGjvGX1Rtv027SC/Xq1dOXipD/Dy1ayJ3bt3VwohAUgKmVvyJgpOuPTwQkyRQ+QvjwEiVqVH3hQbTHMiNHYdkPH1xI2vGSgbwdJMhx/ExEe/ToUQkVOrS+wOJlStKkSXW6TIEkIQTIlkiWOiAgfiZXGz1G9JfLlR49fCR9+vZRUm/QoIHWy1SYiJIcIJEbL7v4HSKjDRzDtShcl99pH0uEXMkXPn+uURZtcvyf79wb7SYnGi5cOH0xCJnTbqLmBw/uS7jwEeTwIW+JFTuWEixExtSUKJOol3rAQIR0zTPFiKgXzBwRE+3lb6x0ACvvQ4fEPWRISRg/vjx+BUsHngyEvJwkpUOkXrp0ab03rsPSPXCk7yJGjKh/536ZLfA7OXcK7Qc37ouXkpAf53DftIV2cv98p/0c7x9L16ibvnAshQMf6gHbuHHjap/x4s7n6lUdMJ354grsmOXw5fiZfmJAoB0O7PzxI/ZZXMpI9xPoxgsXLmje9H1ekJw/d1769uurkRzEGhQL+WtSBqxaIBfMAGTFEAgoBIx0Awp5J9VLNMbX+xC2k5rolGqIxIgK7U26U+C2Sv4DASNdezwMAUPAEHAiAka6TgTbqjIEDAFDwEjXngFDwBAwBJyIgJGuE8G2qgwBQ8AQMNK1Z8AQMAQMASciYKTrRLCtKkPAEDAEjHTtGTAEDAFDwIkIGOk6EWyryhAwBAwBI117BgwBQ8AQcCICRrpOBNuqMgQMAUPASNeeAUPAEDAEnIiAka4/g41zAQIrCKugXvVPZfy48XL/wX2VxQvsBWWxa77X5KrPVVUDQ8rwXQqOEahtoe37poIc4u07tyV3rtxvOlT/f//+A5k1a4bEj59AlbeQeXy1IKCNwHfy5MmkUaPv38vb7a0a8pEOQl0M3VykKtFLbt+hg8SKGVOlLQO6oKyGi0We3HmkdJnS6jyCetvb9HNAtz2g6zfS9cceQO4PIfHVa1bLzh071S7m9QI5lC5dRq140Np99vSpSgzi4IAcHlqsaNQ6JBPPnz+vEn4ItkCAwYKJHDhwUDJnySKPHz1SMRt0anGZ4MPpEHTB+SFS5MiqqeuQTuRaHIv+LddCbYvvtHPPnt0SM2YsvQb+aOjNomyGxOEff/whOXLmlPPnzkrduvVUUvHipYsSLkxY9Sbj58gRI4nf06dKfsgtbt+xQ75KlUolCLkXZByReaSkSJFCf0YCMGasWBI5UiQ9BtFwxOC5X+x1kAxEjByNXI7NkjmzWsGgIwseV6/6yIABA6Vy5UoiEkzPQyoSSUdE1CEn3DPQuq1R4zsVQf/UCoLggwcPknHjxksxr2Iya+YsFWdHYxmCo7/27NmjUps4a/yTGerHuGeeGyQ76Tf0frFtat+unQ58y5Yvk7hx4qrWs5W/I2Ck649PBfKBuDCgGzt+/B/64Xi9EAmP/H2karDWb1BfhbAHDhgoFStVVNHu4MHd1BCyXdu2qtlKNIGA9saNGwXS5MPl7u4m4cNHUPJCOQuN2CFDhmhUhOYs7qybt2xRHdZCBQvJufPn1Can5U8tJdVXqeT3kb9LlkyZZfPmLVKkWFH1EDtz9ozcu3tPbWHwUosdK5bcvXtP0qVPJ4sXLZYiRYuoVjBqZbhTIG6OgHbixIm1XkwRb9y8qQ4LDADoyfKBBAMkJbEYCuHurqSJWwNEzjGQKW1HCxb7IOrYvHmTuLi4qh5x/Xr1ZMLEiUra6PdCwNRLVIzzBdrCadOk0ToxyEQLF+Ju80sbiRolqkSNGk0aNKivOGIt9KkVBifEwh/cv6+uHv0HDNA+YnABV0TxmzdvJmHChJU0aVLLkCFDP8gI823xQYcZ/zqe3969esm48ePVOgrx/V27dsrjx09k8KBBki9//re9ZJA5zkjXn7qaDwWOsBkyZJTZs2cpkfyTvXqv3r3ksPdhjVAhGqI2CBhDyVEjR0qJkiWUkPgicuvdu5d4eERRQkYcG1PHpk2bSu3atSRChIhKJLhK/Pbbb+pci9g1zgJY31y6fEkOHjioRpE9evTUyI8PLh8YvMxQ9uluhDAAACAASURBVMc5Am8rfMyw6OGDTCSMTQ5ERXRI9M15uDYcOXpESpYoKVOmTNE6EB5nUHAQwZo1a3RwQLsWpwvOjfa/aGpPjn8Yfl98UN3dQ0ivXj01xcIX94FVjrf3YTly5LBeGwxxnsDyBfeGNGnTyJTJk6V16zayadMmJei79+5J4kSJ5MyZs2rBgy8XzhOQPdPdnr16ooeuesKfasFNBHIlVcNAjF1Qvbr1ZMjgIVKvfj19VnBvoI/oM2d4pDEg8txg2YNX3hWfK1KpUmXFfsf27dKxU0e5dfuOjB0z5lOF/aO120jXn6Al0oLInj71k6NHj2kkiNULeV2Hli1EW7FiRSUEPjzYhOfNm0enhOQn58yeLdWqV5Pjx47Jt9Wqqa05U0fsakgTMNV2CeYiderW0WuTHvj667SSMVNmdQQeO3as3L51S2rUqCF/TJig0R/mjlu2bJZff+2sljpMA0O6u0uatGnVkQITzSKFCwsuxXfv3BH3ECH0HMj4hx9+0IGDaBSn4guXLohbcDc1IiTKadKkiaL3Q/PmUr1GDXVW4Iu8Lz5muBXHih1H0qZOoykXpsrkWIlIY8aMIe3bd9DcN7Y2kC7t8T58WNMbA/r310EBW6KYMWKowSFeXOCGzRCW7Qwed+7clsSJk2gEzP8hdmyHcC2AdLkG33F7+FQLWEJw9MO69eulapUq2m9EwUp6mzer/RODMpZHzhCrh3QhemY9eNrhjdaxYydN5TArY8ZHimrcuHGfKuwfrd1Guv4ELYR648ZNOXz4kNSv30Cn3JDWihUrXnqVMSXGeXfipElaKwRM/hMDy6+++kq9rnCWhSwxb3TYveCdhjstpN6q1c/6YujG9eviVby4Os4SbWK4yBSefCYkTR6X6+DQi2eVZzxP2bnrhY03eV+iUKJV6mnarJmEDRNGp+p8kHDzJcqEEPl96pQp8lXq1OqTxu/kdxcuWKC+WJQBA/rL9u079Pz0GTKI77VrmnYgT/y//0XX4yAFomc+oJDDYW9vieQRWVavWq3RkcOGnYgepwzq79u3r6YLjh45KkmTJdU0SRSPKErK5H+ZFfhe89UZw9mzZ+TChYs6WAwdOlRJtly5cnrvXl5emvv8VAvPDZE++XFSJyVLltRnA+L7ruZ30r9vf0mYKKHcunVL5s2fr35pH7tQd/bs2WTwkCESTIIp+fP8TZo0SZ87+pD/Fffy+thN+eSub6Trz11GnpKXT6QGiPogU4dvFXk4Phh4iFGIXHjxxAsrIuLtO7arxxnE5iAJ0gWQH/kyXpyQM8WHjBcWRMgrV63Sl3EQD9eFUKkDsod4INet27bq6gP+TzqDwgs1XlaRruA7+Wj+T2RLeoCXa7QPH7VDh7wlXPiwSngc261bVxk5ctTL+6I+pr7cA1E8xABxp/06rcSOFVsHAo4hWnf4u23avEmjZiKz9u3b63kMFLwgA0OOhVzBjnTM0WMv7pl2Uxf4eMb3lCePn2hemxQN53EP1MFgRnsgZ+7xVUdmf+7yj345InoGI2zgmTUdPXZMbc6ZHTC4OVI65Pb53RmF9wUYnII3fcLshZw7z/OatWt1lQXtMSfgv/eGka4zntAPqGPGjOmyZctWjUidkat7U1NZGpQ2bRopX77Cmw791/8zLe7UqaMEC+aiAwdTZftwvjecduInhoCRbiDvMCJLojZcaAO6kE8lbxotGiaZrh/UHIiXpXJEtIFhMPmgm7GTDYF3QMBI9x3AskMNAUPAEPhQBIx0PxRBO98QMAQMgXdAwEj3HcCyQw0BQ8AQ+FAEjHQ/FEE73xAwBAyBd0DASPcdwLJDDQFDwBD4UASMdD8UQTvfEDAEDIF3QMBI9x3AskMNAUPAEPhQBIx0PxRBO98QMAQMgXdAwEj3HcCyQw0BQ8AQ+FAEjHQ/FEE73xAwBAyBd0DASPcdwLJDDQFDwBD4UASMdD8UwVfOR1Vs167d8vTZU8meLZtaxrxekL9Doi98+HDi5VVc1cj8q6A5izpYzJgx3+uSKHWhWIVW7tvoISA5iOZvrFgx1SkAXdfXPdQQLEcUHbWzoFCQPBw7doy4hwgp1atXkxDuId77tpELRY+WZwSFNUTeceNAqjIwFLSRedZwtpg7d64qv5lH2pt7xkj3zRi99REIl6Mbi4g0bgqvGyWiDVu8eHElJsS3t27dptY5HpEiy/kLF1SC0OFxhjwiknmIzDh8xzgmTuzY+jc0aZE9xKuK4yjo6GbLnk1Sp0qtbg2Uc+fOqdg5xyLHhwwiUoHosfId6UiHrxbyi6iIoQOM3CT6uXzwEbmJETOm2vpwDF8QQZ8+ffReEdkuWrSICll36NhRQocK/bJNyP8h2oMmMPdBgahpt6/vNYkbN57KOSLqQ/v4Eu750SOtHzlMcOMDzfkPHz0Uvyd+KjkJDoiX037uCxEd2ou1z6uFYzgeeUfawvVoNwSJkBCDDddioEGEByJ5/Oix1oX6GV/IRSKVyc+cRz3UCQkyqHA+9fbo3l3u3b+v1kVfp02r+sXvW7gmfYqNEQLv2bJlU41hBM0d7hz0K/eEeWiC+Amcar6ZOXNmxWvvvr1Sp3YdlQVFMe7EiZMSMmQIFZK38ncEjHT96angA4JBIgRYsVIlyfVNrr9dGb1XPoQ4KEACPKBfYoNz6pRa2KRMlUpa/vSTntejR3cpUaKECqOjVQqhHDt+XJIlTao6pefPn5Ny5cqrQn+rVq2UDNq2bSu7du+SyJEiqzWPz9WrsnTJEiWTXLlyKXE0aNBAr40Q+dQpU5X8KlWqpNEtPyOQDSFBgl27dJFx48ephQ7i6rSHD/29u3flm9y55caN6/Lk8WOZNGmyiqwvW7ZMbXogAhwFIHtsdaiXKPj6jRvy6OFDadWqpUyePFl8fK6q+DVkWrhIYTl18pQei48cItiIvM+dM1cePX6kBpPYCR0+clge3H+gIvEMcOj2JkiQUEqXLqVi6AxGtWrVlgwZXkTWo0aN0nZhgFm+XDl1leCYkqVKyt49e1U4fvLUqfK/qFG13hMnT2hUHjFCRHW5wNUC/HFBAAMID5lN2oxWMlEeQun0P5rHDGTo3I4cOVK1b7HZ+ZDCrKhAgfySMEFCJXPIl35GUxhhc/oZix5w8/IqJp07d/mQ6t7pXJ6ZtevWydAhQ2TLli2S8ssvJXzEiNKta1cd4HjOc+bM+U7XDAoHG+n6Uy/zQYbQEDA/fea09O3TV21iXi0O0iVCJHLjgzlr1mz5KnUqad6suTRp3FjatmsnyZMnVzcGzAaJKvngQaoQBAaTEFvo0GGkcePvlRTGjB4jwd2Cq0UQZpVEsXv27pHMmTJrFEdKg+ga4fAfW/yoXmpEskSVRG+rVq2UadOmvyRg/NbGjB6tEemu3bvVcw3bm2ZNm8oVHx89DiLC5BLX17Vr10n58mWlX7/+apcDITKg4NmFrQ4+aYivE0UvXLhACR0SrlqlqgR3c5O1a9eq19eB/QdUOJ1juRfafvrUadm1Z7c6BhOxgikDFH5tECHkjhkiBAzZQX6Yd4ItoujgA96Iui9fsUKqV6umAx6+Y2CKS/C06VPlixRfaGqFwQPnibhx4kiSJEmlStUqSnSQCO7NKb9MqemUpMmSKdmGCRtWBdhxZj5/7pwMHTZMLZYg5oGDBkq0qC9mHB9SMPLs0qWLTJ06VWcYOI1gRkk/1a5dR8aMHSvfVq0qkT0iq/ko0bczCqSLiDl9AZbp0qeX2bNmabsg4X379qm1k2kl/7U3jHT96emEIIioChYsKBXKV5BEiROpq+7rpAuBEQHgatCmdRvZtWeX2srUqF5DDRr5f6ZMmWT/vv3Ss3cvCRcmjKT48gt5+PCRepFhsIgTA1M3PM/q168vo8eMluCuwTUCIn3h99RP5s+bL5E9PNQzDYKEBImOsFLJlJnr75ObN2+p7xqF/zNtbtnyJyVPSOn48WM6VSS6g+AgnI2bNkjIkKF02s+56OFC5pUqVJKRo0aqzQ6RFxE9JEiuD6cLiBCzSSJNImG+HG4VTI9JaWzdtk1OnjghZ8+dlQH9Byhhb92yRXxv3JAkiRLL3Xt39X7xcJszZ46mBhhAIFdwIz0TI2YMCRc2nDRu3FjJmek5FjK0n3vs3Lmzntf8h+aSOVMW2bdvrw4uOG+QP4XQmDLTn+ROY8eJLf369pVw4cLrPeC8AZEzWEGGly5ekgQJEyiRe3hEVov6UaNGa6qhZMkS/vJ0Ybfu8Egj2mdmUqVKFXXK4O+LFy2SZcuXS7KkyWTi5IkSKWIkf6n3TRfBtJRnluee1BIuzWC9f/8+WbNmrQ48+KW9zfuBN9X1Of3fSNefehNCqFypsoQKHUr27N6j0z4io9GjR798WUYusVChQlKqVCnNpW7auEmqVqsqs2bOkjJlyqirK1EWhMwHig89ebp6DepJ99+6S9WqVTVqLeZVTBYuWKikNn/+fFmxYqW4uATTSJhzqIeXLniKVSxfUSZOmqjXhxgqV6ks+/bu04jz9OkzkiRpErl44aJG0KQwmjVvpi6zRKzcy97de9XlePnyZdoucsTk7iBT6sdCZvny5ZIlaxZZt269jBg+XOrXr6cRGP8jSsTd99ix4y890rDhcQseXL5Ol0592sjJQphER19++aXawQ8aOEgj4xd2QlfVWZaccosfW8jmTZvl4MGDasFeonhxWblyhVrXQ4RhwoQWkWBKAETkDEx4y61ds0ZChg6tOXEibTzmIM9vcuVSo0tSBURokBlRMYWUB3ZApBkYzEaNGim5c+XRfHzYcOHUrsbTM566NZNKcA/hri69ixYv1kHxq1Sp/OXpYtDMlzev5v3BnzQPDtBY+BQvXkLmzp2jg9+OHdtl+fIV7/0i9V0b68jhYtPDz506dpJt27eJi6urRv3YToGpFYt0XZ88eeLq6uoafN++fSf884FgWsxIz0PINBhCgSiJpByFaIp0AVNAPjxEixMmTNBotGzZsvqyxFGaNW2mPmNcg0iC1Ql8+LNnzy5Dhw6Ru3fv6fmONAZREKsXeMmDPTmR6/p16yVxkiQahfFBZbpXuXJlfXlFNEv6AmdhVloQ3THVZ9pIe0hjkOeEhCBzzCM5h9QE0Qv/hySJZHnZxu/kjpnqk1qATIk2iYp52UT+kykn081tW7fKvv37te2ch2ElL7C4NyJfjoVY/xg/XtMtrsGDS6TIkfQezp87r6kRBgmiYWYX6dKl00j6iZ+fNKhf/6UjLnbgk6dM0XaRC+cYTDw5hvvAEh7MqZvpOzlo+gFiJqrli1QPlvFRPDwkesyYsn/vXrnm66v5W2YXpBm4J3DknumHqFGjSNKkL2YRH1rI186aOVO+q1lTZwgM5vQJ7aavqP/ihQtSoGBBKVy48IdW99bnEwBgOkpKixkMfUAahp95CcrAx0BtxUj3o5Gufz5cECxRLyTx+tt4/6zHrvVuCBDVk0N2c3fT6Tx291YMgXdBwNIL74KWE4/lhRJpAnKNVgIPAswiNqxfL8FcXDTSdCzxCzwttJYEdgSMdAN7D1n7DAFD4LNCwEj3s+pOuxlDwBAI7AgY6Qb2HrL2GQKGwGeFgJHuZ9WddjOGgCEQ2BEw0g3sPWTtMwQMgc8KASPdz6o77WYMAUMgsCNgpBvYe8jaZwgYAp8VAka6n1V32s0YAoZAYEfASDew95C1zxAwBD4rBIx0P6vutJsxBAyBwI6AkW5g7yFrnyFgCHxWCBjpflbdaTdjCBgCgR0BI11/7CGkFLGHwbnh22+/VXnA1ws6t4iUozOL3CAWMB9SkGZcu2atauy+q/gK0oSI6kSMGFGbgDB4poyZJHqM6O/VJNqybu1aKVykyGfnFoB8JTrASEsGZEEUHBskJDX9syCTiSaww2/PP6/9b9fCSmra9Okq/9i0aVOV11y1apVMnjRJQoUOraLz7m7uqkn9fePvVXwe9T3cWdBJftfn3Rn39DZ1GOm+DUpvc8zz59K6TRtZvWaN6tm2/eUXFc9+veDflSdvbhkxfISMHTdW4sWNp24OPHhYzUBcaJF6Hz6s4ufhwr6w7EGTF0+y8OEjvCS0qz4+cvzECdXaxZIGZwM+OAh/UyDUFwaQvkqsSESia4upIR/asePGqVNDp06d9AFu0qSJkneihIlUX5fzcThGdxadVO6LB5/rcS10XrEpcjgaY6aJZxmOAjgiX/W5qnYuaO96H/aWKJE9JELEiCrgzj1yX7SX34OJSOgwYdTaB/sbzkHzF2zQ28UEEgHvhw8eqD4w9XK/6Ae/6kxAm27duqlatgyC3D8atNw/Or2024ELBOPt7a3XQN+Y+hztQhT+wYOHKraOAwftAjc0YyEoVMZix4qleOLnhubv/fv3xM3NXfuHerm327fvSIQI4YW+8nv6VO8NnKgL/WL6ivbQDnCEULkeWCPK7ij8jl0R+r9oKCOGzzmJEydWbKiP9qFKR1/S3pAhQkqcuC+ugSg+ODuMN7l3sKL9tB2xcTDC581BZoikI3yPRjCayAw61M05/J12O0xOUcXj3mjnndu3VdcYrz2K7/XrcuH8BUmaNMnLQITB49dOneSHFi1k957dcvTIURX+R1C+UaNGqjm9bv06adqkqfro8Vyhh4yUJhrN6D7joPIpFiNdf+o1Hj58yPCJwl8Lr61/ckNt2LCBhI8QQZYsXiLT/6+98wCPqvja+ElP6L2DdAUVKaFZQEFULGABBOwFFQtYQCkCKioWUIog/FWqgICKVGlWQBSQIoiFXqR3COnJ9/wOO/tdrrvJBtKQmeeBze7evXfmzMw775w55fNpCnD9+/fXIOFMRHKHUdatXy8R4eFy/333y9Kfluqq37//a9K585MaWJusBaRDYTLBrHnexE8nKtiR0oZg4P/s2iXdX+yuoBQVlUdBlcSSTHZAFxAiqDiBwAGmzk921gDhTGISKsLuVq9erQDXqGFDOXHypE5KcqCRFPGzzyYrkNzd7m7NEkBKHAK3AxbjJ0yQyPAIufKaq6RY0WLy3XffSlRklAbd5joyNJDap1y5sjJixId6XxjMgYMHJW+ePJoR4r3339d6ESS7xQ0tZPD7gzV4OamAyENGLrrSpUpr1gt2FYDQgAFvaTbhW2+7VdvHjoL8YuwuevXuJY8+8qg+BwAH0Df+vVFB8Y4779QFxqRTQmazZs7Ueze//nrNarFmzWrZsmWrgg/tJn0SWSWoE5kTkH2ty2tJ4cKFZM6cudo3pKmn7mTriIk5Je3atdXPNvzxhyQnJWn6JQBk1a+rFMjatmur2UG4J8Hm2Q2xGLOoEtSdoPIETl+9eo3s3LFDA7tzD5KNEtQ+ul49qXDRRboQs5DQj8iP3/bq2VMTR5YpXVrH1dvvnE4nRdaP5T8vl7CwUBk+Yrhm4SAwOjnjGAvk/iMjSEJioiZSZdF56MEHVYb0A2Ofv+n3pk2ayhtvvqFpjwhiDlgDpAA0TBZ5Apa0gQWZhKMANLKdPXO2VK5aRR64/35dREjLBIgzNhjTsFsC+iMP+vV8zb1mQTeTQJcJfvXVV0nx4iWUqcAeARZ3eezxxxScFy5YqKDDACSJIul+khKSyDSjaVjIowbIHD56RNPUkPUXJgDgMXgZtEyA6tWqadJIBiDAvH//Ppk27XPN8ADbYaKNHDVKXnvtVb2GlOcM4sce6ySXX15L2Rg5zWA3Tz/ztLS8qaWyyd83bFBgJust2X7btW0ri5cs1gy9c+fMlcSkRGVGMPFfV6+SyZMmK9MaNGiQsi2ACQB7c8Cbki9vPgVFWCKZfcn6S0408pexMJF1AnmRzReQJW1Rp0c7ybKfl2kKInYNEhwkt7e+XdPSAOzk4br//gd0EaGtqGm4B88GYEkFX7hQIWVmpOWh7QAXILVl8xZd+GD5fGZAgd3E88+/IL179ZLEpASpUaOmygoZEbgccGQhY0cze9YsSUlN1c/atmsnlSpWVJBiDBQrVlyzgbCIkl0Zdg3orVi5UgoWKCh79uzWLBO0gTRGMM4hQ4Z4c42RBon6sjsYP268MlzkQDvffvstCQ4O0XuTlLN3794ScypGTsXE6M5qzJixckXt2nLwwAFp1ry51I+OVpmQEYOg+OSU6/ZCN4nMEyVNrrlG1SXPP/+8ZvqAaZN/jbEMyDGuWJTJBMLOB8ADSNl5wLBZPGHPLMwwULJ/NGjQUHdk7777rvYlzJqsF0kpKbJg/nztO0gCY+7Gm26Um268SacI4AopuPvuuxW8Yd6QAxYd5MoO6+aWN8tXM77SxWzkyJHaL+djsaCbSb3G6t+s2XU6sD/6+BPJExWlAMTAcOqeHn/scc29RQYCskJQSK1DkkOYbcd77pEvv/xSAZnvYW8FChaQAW8OkHvvvU8GDnxXt20kXiRTbaWKlaRXz16SkJigvyEzK5OFlCkwVSYCEwBg2b59h6bpJkfbw488rGm92Tp3fuIJrQcT4fEnnpB9e/cqyKSkpugiQmqdLs88o7m/YIekxyEZYdEiRaRc+fIKqAAboMuzmeRMOLbALBLotwEnWBqTle+YYDwPUATsYMoACOCJbABs7kfiQxYTJi8LTa1aV2iqIvKCdex4j8oO1nVRxYp6Hal2Lrv8Mun8RGcpWaqktLqtlbJ+CuDA4sViQVobctQNeGuAMmEWSrb61Onpp55SmbdsebM0b95cf0sSTdrAhIetwbRgw7DThQsWaHZmskmQZog+JysueklYOdtkts+oK4oWLSyHDx/RbMfsaubPn6cgyriBRXft2kXztdHHefLmkYcfeljHAKAM0HAdcgQEe/ToIf369VNGyOLHYr5n716tM8ksv//hB81+DBgDugsWLJR+/foqyKIiAkAbNmyo5KBmjRpSo2ZNXSRgrdSPhePo0SMyaNB70qBBA00vxbUw8MmTJ6v+F9lyjkEf00cREWQiDtLxSSHtE2OwSpWqsnbtGiUYgC4LBqoU6nDo8CEZ/N77Ehcfr6muGEssRJCMFi2ul717T993w+8b5NbbblNVA2Pdgm5KUmpqalJYWFhSUlJSckREhL4mJycnxcXFpYSFhem/iIiIlBMnTqRERUWlHDp0KCU0NDQ1PDw8NSoqKjV//vypxYsXT502bVqqBwrNq6r8+EfR17Zt2+rrgQMHgk6cOBEUGxsbdOrUqeDSpUsHxcTEBCclJQUlJCQE58uXLzguLi4kPDw8JCkpKTgsLCxL0vWw5WEwk5PrwMEDgu6WVZ2DMyaIKUzC1q1byddfz1NgNAUgBAwAWrZcTF70w/fec68mRIS9jR0zRicSEx1WuGL5CgWWdevWS82aNXQ7abL0MmDZLsOOmLBMUCbyunXrpEHDBrJ2zVoFz+lffSUjP/zQu41EnwbzBPj/2f2P3HbrbapHhJmxRWRxIPng1ClTVZ9M3jBAlIMQJisAz8QBiFGZAFAwPcCWbfVFF1WQ9et/VxZNdmLAr2CBAtKocWOVH8k9R3z4odx+e2vdBQC63bu/qAkgmdToUgsVLKh6PVQc3IOsy8gEhvzzz8vkoosqKgODpQPmqDRMIdtD06ZNtb5MeGQAyN933/0yduwYqVO3rsz7+mvN/cV3/KOQl4xDHkAXhs5uYufOHaoyqF37Cj3gqVu3nmzY8Ltut9G9582XVx555GH5aNRHEhkVKcdPnJCjR47o331e7qO/MenkkQdgSt0TEuKV2aFfpj/QfbPFb3ptU5k0cZIumoAqY+Sbb79VVcyMmTOk2XXN5Pff1+tCify3bN0ql9Y8zdYXL16ibXj99f56T1QQe3bvVvUOWaHRa7MzQoWVlJSsagly4sHGkQkJSmvXqa1qkmHDhylDrV+/vi5SXMti/ssvy1VujEFAm8Lh7KTJk+U6T90nTpqkjJqxycJLjjyAGX0wmY3ZAbGbYuzNnjlLOnTsqP3Offlu0cJFuqMhwSpyvLZpzh5sng1ns0z3bKTm5zewQPRxAAAsj20Zr0wgU9ANMtB3796j7IECYLN9ZFuJbpbJR5ZfBjXsZc6cOboNveSSi3W7xYQCVAAZfkvWXYAdZsKzGLSwCQ5smEh8j+6NbRssgQHPNo4DMsCVSQxrARQBR+7N1pFtpmGnRYsVlWpVq+l2ExADWEjCGR8XLx3v6agHgWx5lZkXKOBNE8+2GhbGc0qULKntmzdvnrJY9KDFihVVHSJqA+ofHxcnJUuXVtYP8wQMYKjUi3uwDWWby0T9/rvvpMUNNyhbo6gqZPIkPehBZwlb4hCIdho5A7ToG+mXn5ctk4WLFkmTpk2laZMmyk537tql/YA8Spcurf8oqEv279unz7/0sst0yw/TgmXSRu5JHyAT2g+IsmjQLmRJ3WlDSnKKlC5bWmpfUVs/R18OkNPfyBX9K/3KAgejNElNkTu7D+4HuwSsWXCub3G9NG7UWGbOminr161Xps8YmDjxU9Xjoy5gMWds0gZ2EvQzciVJ6aFDB3UHxfNIqAmbZXxt3rJZ1QK1r6ijz2DhZVfRrl07rQNJWOlz7sPigQqABY4+Q/60g2LGCYQAZsuYRj1BYeFgx8RvuC+Lt2HkZcuW0fFBP9CvqKEYixyqMR4AYg5KfanwMnFKZ8mtLOhmiVgzdlO2rWQJRo8FSNiSNRJARQB4wPyz0zQqa1pzYd+Vw1AsapwWHueLRCzo5oKe0tPwpCSv6VUuqNJ/sgqwa/TrvqxK/pMNto3KlRKwoJsru8VWKjMlgPnV+WpelJlysPfKHRKwoJs7+kFrMXv2bGncuLHqCtEHoyfcu2ePOkpwaOSvoO/DnhKdIQWdF3pF9G1nU9D5omvEjCgjBZ0u+kJ02uiF0eeVLlVK7XvRz6VXVL+ZmCB58+RN79KAv0ev+8GwD/REv269unqCzkFRaFiYXFL9Yj2wQXeN3hd9J3a7HNUaWQb6oMSEBDUhw34aPSx6T2dBFlgzhPgw6McRAJ0rJnWB40ixxQAAIABJREFUFnT12OVygIp97alTsTJ27FjV5aPzPl9P9gNt//l8nQXdbO49WBfmSehuOThwFmwjOQjhcw43Fi1aKMt++kn+/OsvNb3Cq6dsubKSmpoiiYlJpw/U4mJl9CejFTT4LaZA6IcBDUAbIMS0iX9MfHSZPL9goYJqP4sROhP1VOwpiQiPUEaIORCHIRywGa8iDi0ARSwRKPyNSoS68ts8UXn0oIbDDk6vecaOnTvkoQcfkpiTMdKwUUO1u6RwoIIceAZ/80wOnVholixeLH379dNDEupuns/v+D2HKhwecjjEoRYqg2LFi0lwEPcIUgsOBbioKL2Ok3oADVvn1nfcLqt+/VViTp6SX1f9qiZmLHSFixTRBeaxTp1Ur85BFYdptBHZYDaFRQCF5yED9InUh8NKDq4WLVqkts1RkZFqR41XntHPI6eXevTQQ0TsZrkHh1DUkYL1BAdymF3Rj8iGttEW+odCv1Ef/vFsFtqjx47J0iVLpHHjRnooFRefoIs0DgrtO7TP5pFtHxeoBCzoBiqpTLpu4MCBaj/LxMWcCkZqyrBhQyUiIlJZCp5O3bp3l9WrVqk5DWwIywBOha+8srHs3LlLQRYnitNODxV0ggJcnDLjpYQJDvakFMyLMB/jOk6MATvMwDgBx+Tnw1EfSssbWypD46T9tOlXdbnyyqvUbAr71oT4eLU7verqq9UeGK8n7DpxUMBECHtM6kp9YJg7d+2UO++4U02esEk9dOiwxMfHqV0swA6Dx80W+1vqxTOwbMAkaOKnn2p72nfooGZlFMzVMGfjtB+7Yw7GVq9ZI0WLFpFatWpLkKTq6TvAiYkchfpx4s0r4Fq2TBllo5MmTZTWrW/XBapNm7vkqquuVpB+9bXX1Mtt5coV2g7Ajmfi2bd50yY19QMwMcnjQI668B5dMQsOJmm0Fa/BNm3bqJ0wVgq0AVAtVLiQOsbwG9rNK1YYOHNwig/bxuSOZ7PrwTOMhYY+wrogISFR68spP4dJmCTWq1tXrsQUrkkTGTZ0qOQvUECdG2zJnRKwoJuN/cIExTYXJgQAYuCNI4Ep2JiOHz9BgZjPiS1w+MhhadigoaxavVo9pXAgKF+hguTJEyVdnumi9psY0wPUeHC9+sqrArCjjgCAYECYIGEgzwRNTk6SV155Vf+GFcMocWiA9eFVxKTnhB/gwG6W50VGRkjpMmWkcKHCqj5Qb6vYWHnm6afVHG3o0CHSp09fWbbsZ60X9p37MVH6Z5c0bNhImR31YCGYM3eupKQky8EDB3XRee7559RmFWYJiC77aZmEhIYoALHAAOjUHyYMcAImO3bu1HteVKGCLl7ItE2bNsoWsQ2ePWu2vD/4fQVCfou7NPLAkQCGTLtgnTD7V1877eHH/dmWYwrFggHjhDHDZi+pUUPNomJPnVKX7TFjx0hSIq6ra9SjDUN/6ksfsPuApcKcMQPD7hrm+tyzz8nV11ytiwrXI3NsTzHdgyUjc+rXq1dPj8dXdQVqbILxosMsDLOstm3aSuMrG+v17HyOHT+mpodcS9/gOg3wAua25E4JWNDNxn4B5GBzTEyYCizGqXeFUWHIznYVNgg44BnVvFlzZUsYhwNcgAm2jnju4PlTp3ZtDSqCHekHw4cr+8UJoVWr1hJz8qR0ffZZNSSvcUkNZWtMTIzWsfuMjIqSIYMHq6MAzwZ0YaGwTO6PE8Gvv/6qQAobBViM4fvrr7+u7K5M2TKyY/sOBfatBD6pVk239Lv+2SVXNb5SQRK7UgAIZknbK1epLL179VZGCgACupjO8SzkACsEyPC3x8kE5kf9eOa2bVtlwoRPFVhYRDDKHzDgTXWBZfsNM2fBOXb8uLb3741/y6IFC6Vho0Zq99y3bx8ZPWasOgegHuE+MHhcqtGrrlm7Vq5p0kS2bd0qQUEilStXUVaLzS5ehsgHEKafcMyAgaMqANCpJzEFKleuJEOHDtO+oGCHjWwBan4zatRI1S0jd9QLPLN7t27qopsqKRJdv4Fcc/XVytpZbKZMmapqJUCe57JoYqtKP8Hk+Tdy1Ei1zMChxZbcKwELutnYN6gHCJICCDKZCDDDoRFqAAqMCMaC7SHukjfd1FIqVCivwAcIox8dN36c3HrrLbrNhWUCnAAJukeNA9C2rXz80Ufy4EMPqbcPBQZFGD28gQAtdLV4JxHohK0uv8cnH3dOjPoBubFjxqr6YeGihQp+sHTqhR4W8KfgCPDG62/I4CGD1U34fx99JF9On64upSwSqBeuufoaVY1w8IMbKyoIDq527/5H2weT5XOe+9PSpfLpxInKYHEJBUBwPOAaCkDa4voWsnvPbgX/NatXy5NPPSVvv/WWvP7GG7J8xQr55KOPZcHCBQqQ6JYBNVQeJ0+ckKbXXqtbdXYQMHhkB+DhoQaIscMAQHG1RR1DjAYO1QBRvmdXQJyFGdOna2Aj6gZjZSFEnYBOGx004FqpUkUZPHiItpdCHxLNix0Ei8ykiRPlic6dNXIW6h6AmAV05sxZGr+BxQe2je6We9zcsqXGUmAcUOgjGDl675IlSsgjjz6q+mkWcZ5jS+6VgAXdbOwbQBUwZWuM7hR2BGsxoEtVjL4VL6tFi77RQxN0uJ9NmSKLf/xRgYdDmg+Gf6AHVDVrXqousuhoYZefT5umINPy5psVLChTp06TxYt/VNaFJ9eECePl0ksvUxZJ4JYlS5fqRDXBWdA5z5gxQ2Mw3P/AAzqRYViwKqKcwaIpuP0CDnjJAV68wnyxXgAMACkYOTpdwJotPpYVsEEYH2CMfpUtO8/nYOjTCRM0CAtbc94/2bmzN1Ql23/aCRij4wQIN/79t1SuUkVjOPDMKVM+k//97yNv2D+27kQeu+66pupOzBac7XrNGjVVfUCIze07tqtnE/UEbGGxyI54GhTAGIBDbfDppxMlOrqu3HZbK1Vn4IWFXhyQR3VQvXo1DZTDb35duVJuuPFGvQeegDB/QnnClFEJ0B52Lchx1qyZ8vfGjdK2TRuNL8EiyHcsRqhMcHvt9Egnufa6026vWJjQXvTQyJK+pB4sjPS/LblXAhZ0c2/fZErN2ILiH2/CPWbKTc/xJjDd1/r3VzDdsX276lxZXNIr6J1Rbfjy2gMwn33uObm7XTtvvARzP2K9AqLna9BrDkMBdBZNt8VLejKz3+c+CVjQzX19kqk1gq3BimDOuQl0ULXAqDntD/TQB70wTM5XRg5Mt9juExgoN7UzMzqT3QAM/3x0ec2M9v/X7mFB97/Wo7Y9VgJWArlaAhZ0c3X3ZF3l0LGih0U/DNPkEIYDoLP1Ysu6mgZ+Z1g9h2PoyHEsMIeMgaguAn+KvdJK4NwkYEH33OR33v6aQy5cYzmk4bV9+w4a2b9S5Urqwst2lsK2ncMa8z43N5hYwbVr15G333lLLT3q1qkjvyxfrra8tJfX/5rqITf3h62bbwlY0L2ARwaB0DFVwmWY03fMkXCbNZksOLDCtCouPk6dLjjZz80FywlMsNB9EtcYxwOcCLC8wGoBCwUO4mDBtlgJ5JQELOjmlORzwXNhsZh5caCFJxZmWlM+myJXX3ONfP31XLWx/WX5L8qEcRrAxCk3F8zRyLqBfSsLCZkeMOnic8AWsypUDniC2WIlkFMSsKCbU5LPJc/FcQJbVlJiY1aGnhe2CBsEbLEr5vS8+4svqmNHbt6eYzdLeh/iMvAaGxcnVzZu7E0xjlfdW2+/Lbfdemsukb6txoUoAQu6F2KvO9qMYwIOGTgEkH2YuAI4MeDAAVvExpXIVXny5tVU7bk5Li0qBNLT4GaMTS8ux0RnQ8WAqgHPNwIC4Uhhi5VATknAgm5OST6XPBeje+x4cVPlsAn3ZNxkibtALAFiDQC0Tz35lAZayc2FGA/jxo5VwMXbjYBCxHbAjRa2jscdecdssRLISQlY0M1J6dtnWwlYCVxwErCge8F1uW2wlYCVQE5KwIJuTkrfPttKwErggpOABd1s7HKcDogo5Qxc7nz86aDix6VIkaIa0o94CaTZOZdChgccG8jbldFCsPHg4BD9GaEd0fWeD2EDceYIEpEDBw9qJC4TlpJgMUR627hpo1SvVt0biSyjcvF3Pc/lHwHRTSEyGRkeOJQ83/KWEUSIMenO95YReaWmpAhBiX1ZvZDGiFjHRHzLjYW+o96ZbbFjQTcbe3vb1m0aaBonBF9WAGROWLV6lVSuVFmzBJhUPP4GbHqTGAAgFm39+vU17xcBvn2BOIPLAIUzcy5xcu+68y51Nti7Z6+8/sbrGnLQCSr+7olY/WXhZbK56+6+1n1fBdKgIA2vaJ5vPjNdaH7DQoN3Xd169TSkJPa6BECvWLGigvAL3V5QSw2T5cHZHu4VyLOpL79z9g2u1Lw3oTqpH/ciGD1WFM7APu5nBJKx2N1e0+6M/NZ9D199Ya4h2wfmhBxGOserr9/4q8u8r7+WxKQkzdfnBjHctskeQnB7dx+kNy19jTv3oueWi/u9v3aYexPonzjV2Hr7k3169fT1vQXds5HaWf6G7AoEqiZrQoXyFdQuNiIywns3AosTiJzMCVgOAHD8jYUBqXSIH0tsBK4hwHaHezrKqZgYTTdDLi9i2xJvlzJr9ixZumSpBg/HMgEgIoA2Actbt26t12CbCyAdPHRQE2EWK1pUJwAJK++48w51JiAIOA4HBCXv0KGDNKjfQJNjUp+PP/pYtmzdoiZmhGvk3idPnpD169ZLeESEAh8ZGLAaYFIxybg/7Kldu3aaA4yyYcMGNefCTRePuJkzZ2pbTEB3AqOTbRfw59q77rxTNm7epBYKoSGhGroSGWH2RtZhMv1+OHy4PPf88yobPO9YbJApGSmwyGDhI+3Q/gP75b5779PMGJQFCxbK3LlzNI4tsSi4L4HPSZHEswkdScBy7JdJ9/NMl2c0pxxZKEhMWaRoEXUqQd7EH0Z2r/fvLyVKlZIC+fNreiX6ZsXyFXLbbbdK+fIV1CkF+bZq3UpqXV5LRnw4QsH6sU6PnRFZjOcTSY1A9RPGT5D6DeprnjrkSc42zPvIwHH48BH97LrrrpWjx47KsKHDJCEhXkqWLCU7d+yQiy+5RN2/CdZOoHfGzOYtm6Vjh46ac46A7wDNiuXL5c0BA6RK1SpSp3Yd7V8sQagrfbpl82Zpd/fdKhf6n/5dsXKFtLyppf6ewhhnoXvxpRe1zkFBwfL0009pTGSsZdq1bSe1rqilCxLB9bEyAaAZA8SHJgpdieLFNc0TfUchgPtPPy1Vl2/GIWOLefLhiBGSmJykljbIYsZXM6R2ndp6DzwUqR9xjMksMuyDYXJg/wF1+Dly5LD2O4HiydtHBDychlhEWZhZNKl7eES4ypn+P5diQfdcpJfB3+7YsV1NsQimTbps2BcBZ0wBdH/++WdlSwQCJ1A3ExfwI1kjuc/YpjIYcVwgc0PJUiU1mwKDlsFIOqB9+/YqWJL5YeTIUaqmYBAywHCJJT8bYMTfAMVVV14pa9aukSAJUiAkky+TaMeOHd468kwmKpkVADHAAy82Ej0uXLRIMyaQMoZnb9q0WZnxXXfdKR99/LFmVyCwNs4LgDwA+PffG2X48A+06ciB3/I8GDBqDCYY6YxQZzAJYOvIhzZ8//13smXLVp1wq1ev0QSaTCjsb6kb+dIIGk5+tpiYk/pcZADrBQD4x5YZmVxyycUan2HUyFFaF0Dg5ltuVtBD9niz8WzAF3MzbIAJsk6OtB8XL5YmTa7WwOZk6SB2MYHpCSpOPxGgHjCgPcgOeeXLn0+OHD6i92KhAewBUoCGxZR+QT4hIaFyYP8+eXfgQO/4QD4vvfSSLhiMhwoXVdAFkljB2FoTOB25bdu2XbZs2ayLEeos5PHMM12ExKdkucDemgWUBZmxxgJBigz6i90WYwC2DtMlRxuLNgsUKY0ARUDur7//1tx5JB5F1gnxCRoMvvXtrdU+GnniGUiCU1IqHThwUPPG0Qd4QuKUA7gD+M8+/7zMnTNXSpYsoXE/sB3v1bOnppJiHrBDISA8MZjJWYdZI/di0Zg6ZYomHB09eowsWfKjXNesmTr2ANpt7mqjixLelCxsuLSzaBAQfsumLRIaFqpjDrUT/UTOv1mzZ2uc5+nTv5K6dWpL3nz5tF/pF+ZF0WJF5cXuL2Zw5p95uQXdcxJfxn4MKxw6ZKiC0PARI6RggQIaD8AJujA8AIzV1LDWN954XVJSUpVxMSFJL8NKDKiy7evQvr3ky59fBxgDEuAGkGHK5PYCdEhV8/BDD6mnFmAFCDFoGeiNGjVWMEX39tH//qfMBUCMjIzSCcegZ1ByDSl9mMwAD8wZJwq2XkxIgClVRC65+BIZP2G8XNu0qTc1DpOE2AiffDJaU/UwmQAdAPDBBx/QRYjnkVSRLd2jnTppNuSE+DgFT8Bpzpw5CvZdu3YRCQqWkR9+qGzdZG4AvABotsMrVq6U2rVqydZtW2XXrn/UDZjsDyw45IuLj4uXf3bvlqpVq0hyYrK88+7p3HXjJ0xQUKp1+eVSrFhRKVigoNS64gp9NqwN0DPZJZAT4LlixXIZNuwDmTJlivYPQI08AGDSI5Fn7YMPhmuSTPqI3wCOMCj0zbAvMhP37NlD68gz8xfIr3p41BLOgldg4cJFNI0QTPGBBx+QqlWqyEMPPawg36VrV/n7r790F9C1a1eNowHwvTngTXnpxZd0p4EsmjZtoolEWRAYbzfdeKMsXrJEFy9Anf6hf3GbBuC5F1kwFi5Y4E0hz0LC7iIxMUnTE02aPEnH5p5/9mjCT8ALhsnCRx47+huXc2Q1cuSH+qwXunWTTz7+WOXCwkEMEAAZW2uAn75AprBgCArZPiAfjEfmCrupIkWLyqZNG+XVV1+TsPAwXSRHfzJamjVrpimUSHAanxAvr/R7RXPVketv8+Ytsn37Ns1sgpyp96WXXab9deTwYa1bq1a3Sf78BXRRLVmiuAQFByt5MDkCMzb7//9qC7pnK7mz+B0TANBjAg4ZMli35RUrVdIJTmE1hg3BEAg2wxac8u133+mEZ5t66lSs7Nm7W+684w55/fU35KKKFVXlcPTIEXVyYGDD4GA06HP79HlZihUrruCMaqNrly4yZOhQHWxMQMAdJsBAJi8Z6XGI1gUrh50A7GxZAUoG7Lhx4xWIhUMjTXF+p7aFvGy333GH1Kp1uQIA7rZvv/2W5lqj7jAFGAy/YhLQ1jGjxyhgA0Bcw+EhoHMyJka6d3tBXnzxJU1/U65cef0NAAArpm0HDx1SMFiyeLECC7/TbLo9e2p+ONKV14+uL3v37ZOVv66Q9ne31y335i1bdDtZtEhRncxsg5csXiLPv/C8siwWFSYr+mtADFUBrJUFhWcz4QA7/lZmWrqMrF6zWkYMHyGfTflMmRjtQIceHhauGZo5kKIvWFhgj2U03dDTCoKoMegDJjgAy+LKggj4wMLYAbC9LubZ0rKY9uvbV8aNH6/PL1e+vFSpXElGjx6tjK9p02s1rROsF2bHWGAhBkipO4BHxuFjx45qyiZYMnLlGtQ51NvkpGNB4zvYri4QiYlSqWIlqV6tqsyYOVPBHIbOInTDDTfK6NGfaFp56oiaiN0XbdZA+n/9Kffec69s37Zd/vjzDwU35Hh769YydNgwmTRpoi4mBKpnl8bvYde9evdSNQC7ONRDeB3i5j3grQGaDZtrUFUwniIiImXTpr/l22+/03FF3jxURQXyF9Bcf++8/a707/+azinazZjC7R21FnMRtcnChYvk/vvvk4ED39VxABHgmSwALNQpqSma4+5cigXdc5FeBn/LpGfws52rXz9a2c33P/ygQEehc2ECDC4sDphwFACmXbu2CmBMJg4f2MY/8cTp/GE9e/WUPHnyyrVNmmiCQpFU+WD4CPnu22+lTJnS8uijnVTvCNO84/bb5YEHH9T7sl0vWLCAZrtlW8kqDgvn2UwKgIYJA7NF9wdTg/HAhlksYDGwUraoACFbOhJpkoWY+7D9JqMtYI/agAVl0MCBUqpMaQkJDpYePXrq4gJAouqgLTBJFgOAv13btrqowIZh26t+XSU33nSjjB03VhYtXKTbSFjay717y6D335OjR47qBMNzjraierm4enXZsOEPzQ0H80R2MComEQvD4UOHpPOTTyor56CHZwNm6D0bNmiguvJy5cvJ6lWrdWICDlFReVRe6JgBTNqGKuiPDRtk6rRpsm37djlx/Li3r7gfuwtckKnzT8uWyepVq9Q1GdaFGqNhwwaay44+h3UnJyVLt+7dZN7X83S7DxOj/PnHH1pfng+LY6FhB9Sjx0u6aL414C21frnzzjsUEFmM6Ht2VGz7WUTpR+QOOAJYwUFB8lLPHgpiqB1gsBR2DeySqCegzjkEbuLotxPi4+Xll3vrzoVYHYA1iwYLDr+H6aOGQNVCstEbWrTQBY1dBowT0GOBYlcCa6V/2UkR9Y4dRJUqVaVfv76qDmA3hR6eAlAzRjgUQ+6arLRFC1n721ptO+Oqa9dnFdhhySRvRXaMT3IJXt+8hUTXj9ZFhrHDmIDk0LfsPDUdVMmSCtro9FkE0AGj6qLvqOO55qCzoJtB4MyMyzN6EspgXb9+nbz3/mA1haKkZTVg6ui+hq1semEN0zqZdrfdaUngSy6AgTunl7+TdrdM0qsrBxowZyaMKRmVqz85soUFbNMqacmJbMmw9yuuuMLvLdJqH3KlLexOAFd01SxIyA5AZovBroPCdVx/NjExnH2BtcxHH32k6ihUC/6K8ze+5A2Q+kqnxP38yYzdD+cJ7sKiAgiyO+QwzFdx1oH7Iwszxs34Q22yYMF86f9af+8t/I1Df2OaeyPjzDAfs6CbGSiahfdgUKErRO93LvaSWVjFbL81EwNdItvw3JiocdlPP8nFF1+susZzLYAzahAmOxYIsGGYnXOxOddn8HtMw2B9ZneVGfc813ugb2b3h5rtXMAOJs2BInMoNxQLurmhF2wdrASsBC4YCVjQzcVdDctFJ8d2Ly3PNLY+6MHYhqanPsjs5qLzRY2REdtFrsdcCeYeCFNlK7h7zx4pX65cplUftgwD4sDKGObDqmBU2PpSsL0tVLiwMkCuZ7vLgeCx48ckJDhEdba+CjpIvvP3faY1wnMj6sY4Mc4ejBtslZMSE32mq8/s5/u7H/3G2UOpUqdlzEElZwPokZ0FEzL0xxwIp6XayK56Z/VzLOhmtYTP4f6A02uv9Zcnn+ys4OCvYPrz9ltvyZSpU/zq086hGj5/ynaN0+0qVSqrlQMn34EWDtSwJ+ZQJn++/On+bPGPi2X97+vVwiGzCtt29IUDBgxQUOX0m8MS9LkcdgKwn0+bJgUKFpQ333hDxo4bp6Z4HK5gusSigV7ZXQAWDumwjcW8LTsKiy4HeLjcAr6xcbHSqGEjiY+Pk1tuST9gO4dFmLnhdJFZZeLET9V5YcKE8dK3bz8hOSgHyBwqcshmCjpgDqdYvCEWb775ph4k/5eLBd1s7F0m5BdffKEmRDg3zJgxQ0qXLqVePT//tEzmL1igp62cyGIJ8Odff8mG339XYFiyZKls3bJFDbtxVECnyYkxNomYBqn94wfD1HMGpoMTxrKff5aNf/0ld9x5px7E7Nu/T8aNHacHGgx8wziwFMDIvNrFF2tWBWxSYXlly5VT8OAwh0nJabhJdTN58mS1A8Zsiwm1b/9+2bF9uxQuVEhiTp3SQweegeH80qU/yS233OzVqfXr2082/LFBRnz4oUz57DOtD55bnExzss6pMmY5sGBYHCfPnTo9JiGhwTLx04nKhghWvmjhQjVcx+tt9uw5alfL73788Qe1oMCJomDBQsqiMJ3CVphTauqO8wcWCePGj9PJjgnYJRdfrPbOxUuUUO8/zOuwIa1dp446dQDG3V7opodZw4ePUNOtYsXPPHQCmF/u/bKUKVtGzaX4HfJFD4t1w8ZNm6Rtu7ZSrWo1BXhMsrBBRb4wQ+qJA8K9994jJ06clCKFC0v+AgXUgQITJkCVaxknHH5hrsXix0k+beL3p2JPSetWrXUHAovEpA4Gj5MNbB77W6wm8DDDrIu4w1g4YKHw9dyvZe/+fXL/ffephQFl5owZqhONT0jQhYb2MEawneYa7s045B54O+IAgfUEyU5xJqlRs6buUqg/OzLMFTEBYwFjccCmm8NHxiwHhJjR/ZeLBd1s7F0mBYMSsxxsahm0mOQ0v765bPx7o5qiYF7z2KOdZNrn03SQmgSLmOIwSJlwbFuZBJh1sUUf9N4g2bljp7qgRkZESHx8gk6Etb/9JtWqVlEngyKFi8jsWbN00u/Zs1tdQhnoMA0Ge8ubbpJvvv1WbXY5uGPS4Z2DIT/ukExuXnEuwJh8/vx5MmbMWLXPxO4VAKC++KsDMDBBFhZAB5MbQIzTcSY55mTYoHIYxPM5uU5OSVbTKUyHaOt11zWT9u3v1gUGJoTt6IQJnyqT/2bRQml5881qAsWzWHDq128g69b9pja1yAib0V69e0v5cuW1PQ8+8IB8PW+emg9xf1QxmI5RX1QyeFCN+t8odW/t3auX9HvlFb0PDAyW27dPX4mLi9VFgEwUMDIYL212Fhg8iwLtxk65T5++ytywdQaAAEtsdZEjfYQpGSZUY8eOkbiEeImLjdOT+m8WfSMVKl4k9erWPQ1SkyeriRugi5nVrbfeqouAMe2jDYwFtu/IlKBKOEgAsizOACWvOJIgM9yYie3BIjp16hSZP3+Bji/GFeMQkzsWVRYkxiz1Rhb0D/evWKmiTJs6TWWwdesWXRQx98IjEKB/+OGH5O6722s7MVfDXI7xwKKAPSxjHxLy4IMP6uKPeeKXX3whg957T+2j/8vFgm429i6sDDtRBnuLFtdL3XrRcvDAAT0xhqlg07h2zVq1RcUGFGbCFhiwxp60+sXV5fChw2qy/M3oAAAgAElEQVQEzxYWrzAKwMHWjQnD9WydYb+YPWG/WaHCRXodjGjatKnKNpo0vVbtW/kdbBWWA/sAPGGYACP3wu5x6U8/aR23bd8mVatU1QnMRGRSo/+EmdE27DRpH8+GTbKwAL78lr9h7IAB9sEA5Zq1a7VeMGW2xkx07kd7AR6M5Kkfv8N+FsYNmMEmASs8kpjo2AHDKpnY7CQAM9hbn5dhnGXVfRNwwvtp3969Klc8+njlvrSXZ3J/FgZsdslCgYzZDrMb2bhxk7J+QMWkOEK/69ySw9hRswCSyIh64RQAsMyaOUtZLWZkxjMOe2jqCUjt/ucfVWXgfUdMhkcffUQN83GaQCc6cdJEefutt1VegC7geuzYcdXZ4pBC37OIGdDFeoL+2rVzl4InOwj1dixZSvq90k969uqlbrL16tVV+2mcBPjtQw8+KJUqV5bHH39CvRKpI3KC3ROwCbVBjRo11f2aRY4+R+YsboUKF1LzLkq3F16QNm3b6oJFTATsYkNDQ7TO1A0PNIAcpwsWUpwh8Ka7/D/OcpGNBd1sBF0mW+/evWTo0GHKdgEoXBH379uvLJOBibdQ40aN5cTJk+qIwCBmKwi7xAvtdICaQwpKJiU6A5hJxwEOzHT/vn3KHIJDQnQwc0BBYWvYpMk1cvTo6ZB9GNYDNuhKARsAiC3p0aNHZMiQoeoUUbRIEXWXxSB96udTpcPdHVQHypYVFs79fv99g07Yl/u8LD179FSvJDyFuDeqFN4D6Bjm4/3DIgHjAVCvbHyllC5TWjb88Ye6dAL0W7dt0+A7qAI47Hr11Vdk4MBB0rFjB02QOf3L6dqm39b9Ju++8648/vhj+j3qGvU627xZXnvtVenSpau0bHmTugHjxYSaAttNJjugi6sp9eKQB/CIjq4nu3fvUWcNtv58B5jjZIJHGADJswBR9OgsIMSGYIEEOGCyABxtgCXznn5D7iwIsHvsdwFf9L2APYvPHXfcrp8XL15CVSyMDcCoWtWqUrVadQkJCZLvvvtedc4UHAZw4Ub9MXDQQPn440/UEQDGSD/gJFHjkku8nnqDBg7SLTyLJO2iP3CwYAdRt04drefcr+dKcFCwLgp4auHNNWb0aN0FMKZM0CTAmXGMnnvA22/JC8+/oKoGPNS4HhUO5emnnpK72pyOfcAuhcUxIiJc9u7dp84el9eqJT1IdtqtmzpXTPv8c1WrRUVGZuOMzJlHWdDNRrkfPnxIWS4HCwxGPIIKFCwgL3brLu8PHqw6PbZubMdhHwAOVgGdn+wsQwYPUZ/wu9u3VyYLW2jUqJHWftGihXLk6DEpV7asAjcTBUAHoNvd3U5ZCGX8+PG6NUa1kC9fXp0ITHwmMKoDwB0wYBLBpt5+5225ocUNyla2bd2q20PYJ/patppPP/OM1KldW+uIGgA1BcANM+JgCmAESAFUbGoBbhg9bJqJC2DBGrH2f/75F/QeMEmCjODyjL6QtgJAsGfYOOoYtp8wPLbt6ADZHqN6AODeefttGT1mjOotAUIC5CBHdLZMfmTGlpfFhcNJPOGoEyoI+gaW/Mbrr8u69etl1qyZUqhQYXnjjTdl1KiRyuhpE+6vPXr2kE6PdpIZM77S9iJTFhqNhdGhg8dLrIfKl2cTmObFl15SVUybNm11ATFWEywAqCHY3j/7bFddqAA6wI94DFzX4vobpAsxJ0R0R4QnGAes7EjMtp72HDt+XBLjE3T7z2EgCx+AOXPmLN1RrFv/m/y+/neVCe1Ff8pigKsvQXtg1LGnYuXxJ57QqFsUPNJYDPA+pB/oI6KzAdL8hh0VcmTcGCcN3Mr5DX3AYocqCFUFnzHO0bvTfwMGvKW/HzlqlDz6yCPZZvGRjdP+X4+yoJuD0ifsXt48eXUwAgJsT415EodhsDIGOoXvcYdlu5dWgckAIv5MsRj0gJbbO4jDDyaBLyN09JjUFb2ws6TnkWauhX3BcH0V2kRbTTsBHMDBaSLH4sSz0A2a+ru97fgd9zBxetEXIktfBSBn4ru/B8z43JiMwZpxKyaICoVFgQUG9cyUz6bIK6++kiGjfWQeczJGChb6/z6EZbLowZBZNNz9jENEaGhYhuPN+mo3fTzsgw+kfr16MmnyZAVKY+pn+pIxRz2dHnkccqLTZkcCiCKjuPg4Hbv0H/pt2D6Li7MQXYxoab7KgQP7pWChQhqf4kIrFnQvtB4/D9vLQgIg+nMFzawmAf6U9LyfUAlQ/GUAyUh90IcCcFgSZHUB0NlhYQnBboqDtUAKaht2Ob5co1mY2EFhqeJvYQ3kGRfSNRZ0L6Tetm21ErASyHEJWNDN8S7ImQqwxWbbjwkXW3m2zmy30wv0kjO1DeyptIe2oD5B54yq4XxuT2CttledbxKwoHu+9Vgm1RdbSU6LCUnI6fFdbe7SgxUsJ87XwuET+kbM1bp26SqVKldSCwxbrARykwQs6Oam3sjmuuAcgaMAJ/o//PijzJv3tUyaOEmz12Jqlj9fPrVGiIuLlyc6d9ZYubm54DDw9dy5mn6H1DRVq1ZTcy2sDTSrQpcuZ5UVOTe32dbt/JOABd3zr88yrcbYbXKYwsk/JlO8Yq+KORqn2NhcYlOLaVeLG25Q28vcXHBUwKwLO1DqTzvI/ZaYkKheUAQKx0Y6vYOy3NxGW7fzXwIWdM//PjzrFnBaD6PFbhbrgOeef0597wFbnC1QP+AAgSkTRvBt2rY562dl9Q9pCy68ytq//17W//671nf+vPlCGnCy3OKiy3uSQ9piJZBTErCgm1OSzyXPxZmCANb8e+mlHrJ48Y/qcYXHWbXq1TQmBKBMPAFY79lkKMiOpgK6BOTBWD8sNFTuu/9+NeTH6ePF7t016zFusAQSyu7wl9nRfvuM80cCFnTPn77KkppilE/EMuw3iYLV6bHH1WsK1ogO9/33B6tVw0MPP6zqhdy6NTcZiXEdBnhRmzxw/wMSlSdKPbZCQoLlnXfe9eb/yhJh2ptaCQQgAQu6AQjpv3wJYMU/45KKhxG6XRO/F3dRMtSWLVsm14sBryoWBf45HR2IRREWHm4P0XJ9D14YFbSge2H0s22llYCVQC6RgAXdXNIRthpWAlYCF4YELOheGP1sW2klYCWQSyRgQTeXdISthpWAlcCFIQELuhdGP9tWWglYCeQSCVjQzSUdYathJWAlcGFIwAW6icHBwUkikpSamppI6Gx//1JTU7ku0bympKTwm6SwsLCkpKSk5IiICH1NTk5OiouLSwkLC9N/ERERKSdOnEiJiopKOXToUEpoaGhqeHh4alRUVGr+/PlTixcvnjpt2rTTcU3JKOApQYQ5dfxNbip9f+DAgaATJ04ExcbGBp06dSq4dOnSQTExMcFJSUlBCQkJwfny5QuOi4sLCQ8PD0lKSgoOCwsLSUxMDAkJCQn97bffNl8Y3WxbaSVgJZBbJOAHdL1gakE3t/SUrYeVgJXAf0ICFnT/E91oG2ElYCVwvkjAgu750lO2nlYCVgL/CQlY0P1PdKNthJWAlcD5IgELuudLT9l6WglYCfwnJBAdHd3PY4Gg1gce6wV7kJaVvRto6vKsrIO9d+AScKer55e+PkvrjgTgya0R2gKXxLlf6UsOF5ps/IGusVowJmFuKwZrMuYaf8ePH5fXX+8vBw8ekoiICA0t2LFjxzOuYnB179ZNDhw8IOERkdK6VSu55dZbvbZw5z6kM3YHgIN03JdeeqkmccysMnr0aGnSpIlUrVrV5y157m/r1kmd2rXTBCJkSjB16nc2Zffu3fLV9Ony5FlmvFi5YoW89/77EnMyRq5v0VyefPIp+fPPPzUYOkkwSQlPyqPu3bvr34SU3Lt3r/Tt21e6dukil152mZw4cUJe6ddPOnS8R6Kj651NM/z+ZvPmzRp2s0wZ3xHgZsycISVLlNTA7v7Kxo0b5b333tPQl8RTLl8+a1MybdmyRV588UXp3au3FClaRGXXr1+/s+7jcxEo8/HZZ5+VUqVKSc+ePbXfatWqJW3aZG2wfifoAqxBQUFqp2tBN4O9eeLESRk+fJgcPXpMAJ2nnnpS+vV75Yy7JCYmYl+subqSk5Lk3YEDhXi2BQsWlOXLlytQkaWB8vfff8tFF10k/ObQoUMSGRkpv/zyi6aiiYyMkOPHT2j4RYKNV65cWWDPW7ZslgoVLpJt27ZqfrBdu3bp/Vb+ulIiwiOkYcOG+tnBgwc1lGOhQoU0cwTxZskWQfoecolRHyYHg3HJksV6/2pVq8vWbVulSpUqsm3bNs2ySwZhsgpfccUVWmfq+ccff8ikSZOkc+fOep81a9fKtU2bSoECBWTVqlUKVtS7S5euMnr0J7pALV/+i1zTpImEhoQqyDIZANp58+bJJ598ovKk3tTv2muvVVlQuI4A63ny5NG2IQvadsklNWTzlk2yZfMW/R4Z//TTT9o22rl5y2Y5dPCQXHbZZfrbkydPyo8//ihly5b1toVswvc9cL90euRRvY4El/Qb9SFYOsk8+7zcRx5+5GEFjVIlS8qUqVNlwYIF2sdff/21XvPdd9/Km28OkE8//VQOHjgoO3ftlObNm8uRI0fkn3/+kSJFimg/O/ubNhQtUlS++/47rQ/9sG/fXilfvoLKvly5cpr1uOuzXaVsmbIKXAShp6+jo6MV6MkE8u2330j9+g2kTp06Or6QEWmMyAANWCOvjz/+WOrWrSs7tu9QS3julZWF8dyyZUupWbOmtuOLL76QH374QX5e9rOOjVtvu1XH8qxZszTY/E033aRjJCsKz2natKnKisXniSeekKZNr5UHH3xApk+fLtWqVVPylNnFDbqGwRo1Q3oM1zhIWOcIT88sXbpUBy5ZFkqUKHFGfwFQZGUYMmSIFC9eXMjaAOvbumWLTpgjR4/I8OEjFFR69OoprW9rpSCybNkyOXDgoBQpUlgOHT4s1zdvLvv275MnHn9CwQBQURbdvbuu0qzaw4cP14lORtzNm7fIgX375LZWrTSTArPrxInj0qzZdTJ58mfy6quvSfPmzWTcuHESExMjN7W8SQYNHCR58ubVxQHG+MADDyigvP/++9KjRw8FA7IHk4H3qaeeEuLwAuAFCxSU+QvmazLIqVOnajtpN0D1v//9T4GY7BNr16yVXr17yZfTv5RiRYtJzKlT0rxZM2WRsA92CaQKGjNmjAL4l9OnS5HChfX3r732mi4aI0eOlF9/XSmxsXHSulVrmT1nti5S119/vXzzzTcSGxurAAPI0S+nYk/JHbffIePHj5fwiHAZ/sFwXQx4JkC1adMmeemllxSkWOCoLyBLIcYwCTtp84QJE2THjh1CrOGSJUtKnz59VEa0lwXi888/1z6GYbIA0YaHH35Y5s6dq/UHRFm0pk6dIu+9975e1+OlHnL7HbcrU+Y5vCInXmHQv/++Xnr16q19zD/ugYxYKGC6gAYLRYcOHTQoPf2xYsUK6f7ii7L8l190od69e4/UrFFDSpYqpYvPuHFj5dlnn/O2gXa3b98+szHmX/f75ttvpUP7DhIVFSmDBw/WdjJmWQgAWTJ/sIAho27duku7dm2zpE4pycnSqnVr7WvG8J9//CGXXX65Zhhh8WenNXDQQGl1W6tMfX50dHRfjwea8URTlpsR0OV6QDclJSU5V3qkJSYmBuORFh8fHxIREREcHx8fmlUeaQzaOnVq61bNXQAfwAvgYtJ89NFHOoHvvPNOBZpOnTpp9tr69etrGvEdO3ZKXFysgkfevHl1cgOygHKJ4iXkqaefkk6dHlO2EhYWqmBEsO7p07+UO1rfrkDGvZcuWSrffPuNNL6ysfz5x58KiNwftgSjBURhXBs2bFCwgKGtX7dOjh0/rsDD/WGw1B/Q6dq1qzJRwGHQoEHazCVLlihroW1suVNSU6R6teoKmJ07Pym7du1U9n/llVfJzz//LHPmzJUGDeoreDHhNPtw/vwSFZVH+vbto/dcu3atzJwxQ1Ufl9SooQzp3nvvkzFjRusEZQEbNnSo/PX33/LJ6E8kPi5eF7KBA9/V68LDw2TUyFGye88eBRkATIKC5FRMjLz3/nsK9vg8zpk9W+VA/akLEx/gMuBJXQAx2PDMWbNkxPDhMuyDD5RdXnfdtcoS6SNYE5mIufaejh1154LcPvvsM1WjNGjQQJo1a6aMCobdokULzdBBIQszzPf4ieO6UOzcuUMGDXpP+wpARzYkDUWebIMBWhZWxgULCgvvypUrtT/oS8B/wIABUr1aNV1QduzcqYtmv7595et583THQh0eeughzYs3Y9ZMlSVjIqtLfEKC3HLzzdof7H6YEywaMH7GILs5gJCFnTlx3XXXZUmVkgHdVq2kdu3aKkN2ajVr1lCSwsLQ5+WX5dixozJu3PhMfX5GQdfp+uvLDTg0NDQZADYuwGFhYck57gZsQJdX3IAB3dDQ0JC1a9duyUxp7tm9WyfeF19+qRl02Qqy3WfyUwzTHTp0iBQoUFBBKDExSXV9Tz/9jIII4MsgYCvN3zDFJk2byratW+Xll1+WZ555Rlkx/2CZbHlhtAAT7Br9XOvWrRVUe/XqJStX/irly5fTictv2FIyGWGRDDrABjCHgVE/AJVrAX/0oR99/LGMGDFCdu7YKSdjTiozYaKyzUe9ADOksI2fPWeODHz3XQXd+IR4qVO7jjzyyCN6L1jhs892lYYNSRz5g7JhtrtMPK4HiNgZACb8TVm9erXMnjVLmdAVtWsrY6XNylTDw+XBBx6Qjz/5RJkJMgDYUJWQG41nIhNSyPMMGE1kRITAbr7/8QcZ7ElDBJtBzgD6vPnzpUP79sqUkQv14lkAHuzysssvk6++/EpGjxmtsuzbp68uLoAaQMECxW/j4+MVKJAROnNAl60sTP7Kq66Sxx9/TIoWLab9xHihbNu+TZ579jkpWqyotL+7vapWBg4cKG+88YYyLtr7yiuvSPu775YhQ4eqnADJfAXyy7Kflinrpw9YFAFdGDqAnZiQIBs3bVK2PGrUKG1Pt27dZN++fXptpUqV5IvPv5DSZUrpgphdBZnTL8imQ8cOcmDfAbnl1ls0czO7MxbxGTNmaHJUxlxWFMb/zTffrGOULNL9+/eXe+65V/76609NXzVgADvRRO9uJ7PqEB0dDatwstwzrBjOxg2YgAsAb2JiIsw394EusReCg4NDMxt0FyyYL717vywLFy5UtgNjhR3BKihMvGbNmkv58mUlPj5B2S7M5eXevaVc+fL6GyaC0VkyUSpVrCjdundXsOWQgwnIIIH1AMgMXBgMgAPzvO++++TjTz7WicvAgfHEnDwpBw8dkrz58inwMJmZfDyHwQ3bYsWnwHTZJnNPADUoOFj27tmjbBhAYzsOGFIf9KwsBBRYAls0trswQNjYlCmfSZkyZfV7AHP8uPESEhqif3/77bcKUFwL2KLGaNS4sd4H4KdwUARAAIhcB5iUKlVS+vbtp+oFQIXJkpCYoG1YtHCRLjokn5z+1VcSGhKiW1R0ljCqhIREufnmlrJw0SIZOmSIMj1kwyJSqVJl1X3fcsst8vzzz+vzWZxQ7aBCQA2E3E6rNH7VPl29apVce911ylBpO7scZASTB3RhtdSPBQ5WCzMtXqKEXFShvCQnJUvDRo30c1NoA/dFRwzzp7179uyWF17oJm+++aYUKlhQ/t60SaZ/+aXKjL79+ZefpWzZcrqTOHb0mLJGVEgwVnYKyI4+rl2njsydM0dVSOhLf/jhe5k/f4E+GuCrWKmiNGro/8AtswDH3Ifxw9hljH6pO4xeEhYeprsDxiXjA1URiyzkISsKoIv8YdPobiFKLNjsGNCxM9dYqG688cZMfXzdunUVdFEnOE3HfOhyNfhNSEjIGYFufAW8uWBB9/jxY3L48BHdJjFJAQ0OoZzZZ/mMAwNYWPXq1XV7CFjSyej2AFIKulVOeZmIgBO/YwKzReUgavXqVarL5DCiQoUK+hsGESyV7xnQvPIsQAJGA5Nl6wrYo/+DQQJyvJpDOwYZhy2AHb9l24UVAgMS9gcD51oAgTaSJdgUvuN0n2dVrFhR64ye9KqrrtLrVyxfIfEJcdK48ZXKuFER8CyzpWSywRKpo1mkYIoAOdfDrJkcyIwSFxsrPy5erCydAyTYG21jcQNo8uTNIxXKV9Bnc1gDY2UhNNeZvHDcG/nTVyxexuoCeQGg9AVMloNH6gcQo+PlXqYN1Jn7AoZ8Rx35x/XIms+ZzMiUNqCO4ICIRcH0d/fu3aTNXW2kWfPm2o8rV66Qyy67XOuFXPfs2SuVK1fSPqfPAAX6hPrSXvoCOezfv1+fBYAjuw1/bJCkxCSVK7JiwYWpAzaU3Xt2S56oPNq+7CqMT8YPbeE8goWcw0XGCp8vXbJEVWXIHRlnReG5qLdoN3JhvDJWGAOoN9hNoJbK7FKvXr2XHfa5TuAFZJ1WDGcNugkJCTDelJiYGG+ksbx586bs2bMnNUuijCUkJBB1LNhEGXOrF7KK6WZm58yfP1/4h44yu1KGAzzoBGEWAKst2ScB1AnskOjvrNSrclKPjh6VEgzeluyXgBt0nXpat42u0zY3NDTU60DB507rBSfTjYyMTIqNjVWwzVWgi0539erVW7Nf5IE9ETMmmBhb4OwqsDKYJ6u+LdkrgRMnT0pINvQ3DJttO2oiW3JGAvXq1esNo3Xa5xo1gy9bXQO8vtQMgC3WC7kadLFeMEw3N4NuzgwH+1QrASuBrJZAdHR0L7cbsA8vNL963LCwMGW8hu0a6wWNXp6UlBQREZHsj+keOHAghfZlehBz1AuJiYlB8fHxwVFRUQQtD46MjARsnUHMQ1atWrUtqwVs728lYCVgJeCUQHR0dE+nna4PxmuyR/wLeMkuERoa6v3cF9PNVtAFbMuVK0cmCQBWQddkjrCgawe+lYCVQG6QQN26dTHi92m9AHsNCQlxBr8xaXz01Wm5gFoBvS5M16leSA903SwXmZx1uh5/oMuBGs4RlunmhiFn62AlcGFLoF69ei+5rRcc6oUzQNcd5MYNuoCtL9A11gsnT55MCQ8P17xoWC+gXnCC7vfff+/OjZaxHGmBgC463YSEBLXTteqFC3vw29ZbCeSEBKKjo7v70eka87EzrBTcVgtGlwvT5W880fiHUwRqXZiu8UgLEHS9QJvhxJRpgW5UVJTqdLFaAHR5Xbly5facELp9ppWAlcCFK4Ho6OgXMKs3wGucJJwWDGmZijlBl9gLBnTJBoxHmi/QJRNw/vz5U3bt2nVGJmAP08046NJ9ZAQ+duxYMDrd+Ph4zQhsdLqoFwzoGhUDTNeC7oU78G3LrQRySgL16tV7LjU1NdmHR5rbHfgM5ovJmBOMjR4X9YKT6WKf62a6WQq6pF7nX8mSJdVBIn/+/Aq+gK1xkiD+Akx3+fLlO3JK8Pa5VgJWAhemBKKjo7s6QNfLeA3TNQdpxizMOE9gteAGXaPT5UAN9YIn9kIKOl10uagXIiIicJRIzRKmGxsbG4SKIS4uLjgt0E1OTg4myti6dess6F6Y49622kogxyRQr169Z4KCghRsAV9jPuYJ7ajA6gRXw3DN5wZ8AVon6IaHhyfHx8enREZGqp1upoOuBoUVIZKTvqJe8AW6ycnJ2Ox67XWxYgB0Ybtr167dmWOStw+2ErASuCAlEB0d/ZRhuuhkDegCrua9YbceEzIvEPPegK45RIPhol4AdD1qBmW6MNyjR4+m8nrw4EF0uWrF4MN6ITCdrqe3gojSf+DAAWxzvaCLeqFo0aJeW11AN2/evKgZQjz2uiHh4eHBa9as2XVB9rpttJWAlUCOSaBevXpPeJiul+0alusAYY0uZtitE2xht573Gs7RgK5TtYBe1wm6hw8fVsDNkydPSlRUFKoGBdpAD9KMsJThtm3bNsgX6JYuXVoP0wBgE/gmLi4uhAM1wBema0E3x8adfbCVwAUrgXr16j3mcY4ANA3T/dfBmmG+PtQKCrbGPtcJusY+14DuiRMnANmUffv2pUZGRp5ho5stoGvcgQ3oEoOBA7WkpCS12w0JCeGV96FBQUHef9gf87nnM9QTzu/5PCQlJUV/yyvvU1NTg4OCgoJFRF95j0rE8zkLhv5LTU31vnpCDepiYtQn7pHpuf6CHbC24VYC2SGBoKAg55abR3qdCAgd6vg+1fN3akpKCn+neN6npKam8rfzFYDlfbIDUGGtBnAN88VBwrBcvdZjJmaYrepynY4RzuDlmIwZVUKOgm7BggWV8fryTAN0TQFYDegaoPWArBd0U1JSAF19b0DWDbyAK8WArxN0g4ODvWCrvekBXifoOsDVgPAZY82Cb3ZMPfuMC00CaYCtF2gBV49cvIDL7zyf62eArQdgncALaKYEBwcboPWqF2C8LnWCF5jR4fI9wGtiLTjtc43VQmhoqOpynSEdQ0JCUrOE6SIAt4qhePHieJ554+oa0EW9gJrBeKbBdJ2MF/A1LBfwNcDrAdd/gW1qaqoyW/PPwXi9zNYJvobtApq+mK0bbB3Xuce/TzC+0CaJba+VQCZLwMtwXYzWPEa/dzJdD8PlcycIK8M1zDY4OBi8NQAMs/WqFgBQA8Tm4MyAbEhIiIKtB5S9wGtYrrHPxWrBxFzAegFTMQDXmIsdOnRIdboFCxbUKGPodIsXL57qiLlwRvvMVtsNMl6dri/Q9RX4BksGA7ocpBnPNA/oov9VNQOga9QMvBqm6wJgryrBh1pB1Quef4Cr/u15daoTjJrBsF2vWsHJZGHGmTyw7O2sBKwE0pGAg9Ge1vf9v8rh/+MTuBiuA3i9agUH2AK6TpbrBV+PikGB2Mlsne8BYAPGBmwTExOxwVVTMeOJBugeO3bMa61gMkaYQzQ/oOtWp5zWf7pklC7oGs80DtOcThK+Io5hRmb0u4CuU7/rBFUDyEat4NDhwnYBV/PqBVkDwHzg0OOkLL4AAA2uSURBVOMSpNyp1/0X4AYAthaMLXRYCWS+BM4AIAO+vlQPRp97WkuYqmzXAK8LbJXpehiuefUyXMN8ncDqZLfmc6ce1wAvagVf9rlGtYCJmDvQDSwXsfmKLmbEmWHQdXumGXtdTMc8drtqxWCCmhvADQ2F5AYr001OTvYerPHe/DOfuw7NzOGZl+V6DtL08MyjJjAHaspsDeh6GqkAmkGGa0E38yecvaOVgE/QdbFdna4eUalawa3T9YAun6tawXOolmxe3QBsgNW8Arq+mK6xWgB0ExISUCNoah7jFOE0FfPniZZpoIsA0rLXBXiJr+u0YjCgC7N1sl3DdA3AmlcfwKuM1qPL9b76UC8o+MJ0DYN1Wi44gdcfw7WHZxYNrASyTwJuZus8QHOrG9yg62G+6E/1UM3odA3QOgHYMFrnqwHc07B0OnxjUlISell979TlwnQBXeP6i+4WqwUTzjEiIiKVQDfoc4197jmBblqeabBdt72uvwM1dLxO3S6ga6wanIB7eoegpmHmFQbs1dk6wNdrJuZmvGRy9Qe4dKYF3eybWPZJVgL+JOAGXbJtu/W6aR2oORmuB5SV7brVDB5ghbFqDBsn03WqE2C0vnS5AC5uv74O0LDPBXzNIZrLKeIMtu6Wg1/1gmGITs80PjMuwU4rBsN0jarBmI8ZthsWFqbAy6sBXF5ROThUCgq2HlMwffUFukal4PleWS6GEYCt00LBgK8vsLXM1gKClUDukYABWD+M15iKpeIwZnS9huHCeD1gmwKwwnj5zvO9/u2xYtBX599857TLdR+ewfl8RRVDl5tGyvU0AVeZvL+DNNMlTs80J+g6rRiMdxoqFqdbcFJSUjDA6wmE8y81g0ftoMCL/4R5NawWQPUwXy/jpb585lEnOHW6XucHt3mYm+Fa0M09E87WxEogHdBVEOMaA7rGUcLodj1g62W7DrXDv0DXCcgwXAO66HCxVjCvgC2gC9t1B7hxg26JEiVSAlErePXUgYAuF7vtdU18XWeySrduFx0voAv4Opmuk/Ea4HWqFwBg3ptXJ/g6wdYAsGG6pi0GVM0r3zuHtgVdO9GtBHKPBAzoAqqmVh5HiDMO1Bygq/pcz3v1VPOwVmW4BoTNq2G3vgDXsFteAWETZwG1AlYKTrdfty430JxoLkmfdpX1I/4z3GaJOuY+TDPxdUlWadiuU7drYu0CrOh2zYGaJxqZqho8KgbMypxM1wu6HrWBV9XgsFbwmoVZ0M09E8jWxEogoxLwBbq6DT/tgWbMxcQf04UJG7D1MGIFX/MZulwOywBVo1Lgbw/IcjCmOl1jImaClcN0Y2Ji9DDN6YFmdLkZBF2fOdJ86Xu9C4+vUI/mQM14qLl1u3nz5tXwj07GiwkZoGuA18l03QwXtgvIOj83ulvngZlLp+tdRCzTzejwt9dbCWS/BHwcrDm90wzwekHYw4gVaA3IOl+dgMvfBnB55b0bcFEpmJi5BmAN0/XngeYEXCQWgHohIND1Ai6LTnqg62S7RrfLq3GYMGoGPnMCLqoGJ/A6/wY0jZrBgG9aoOtk7U4VglUvZP9Esk+0EghUAumArlena9hveqBr1A1Odmv+NmoEgBdmGxcXhwWCOkEYawWjVuDVgC5xFvwdoFGvNLL/BuSR5pPxmgM1vnSqGfzpdo2awQ28vEfH6wTe8PBwBVejagAwDfga4PUFumFhYWoi5gJi7Rv+c4OtaZjV6QY6Hex1VgJZLwF/oGucJMz3Rt2QlJTktWhwMlzH98pm3eCbkJCQaliuJ4iNHpYZwPUEtFE9LoDrzy7XsFwk44i1oIuDQ1ruFOzer5z63DR1u4Auv3IfqPGZLzUDqgZfjNcwXaPjjYiIUIDlc8N6AUUA2ICvAVXzmXnvBl1t9enIYvrK94ECrQXirJ9c9glWAj5cflUozs8TExO9752Aa65zg25iYqJX1QCI8huYLa9Gj2sA1zBdrgN4Y2NjFWSdB2cALjEWnIFtnHa5fkDXH8j6ZLpmJAQMuk62y98mRbszJgOg69TxGsbLq1PHC9gBvLBfA7IwX8/hm74akOW3HjD12uQ6Wa4BYSf4WtC1E91KIPdIIBDQdYIw17tB2DBawNbDZs9gvnxumC6vBnDj4+P1c8DWMFyjSoiJiQG4vcFsSMfjjLHgtst1slz+TiPWQpqg6w98/2XFYECXV+Ms4YzJYPS7BnjdjNcAL6/oeg2Yeux6FVAN6HrUC2eoEMLCwvQ9vzMAy/vw8PAzmK5zqFkmm3smnq2JlYBbAm4wdjLchISEM5ivYbOAqwFoA8R8B8h6DtMUjD06WwVcdLge9qsMF7B16nANwzXqBXKgeVixqhvcB2hp6HK9fO9fbfXR/b4Yrxd4jYeaP+DFPdjY7gLEBnjdOl6PmkGB0wCvAV8n8+UzmK+b7foDWQOuBpADZbp2GlgJWAnknATcoAvQuRmveW9A2PzGgDBga5ivAVaPV5kCL38bdQJ/A6yArlOHaxguAEtQmwDUCsr7HJLzlxnDe0la0bR8hnxMKyYDd02P8RYoUEDVCw6dr743gBsZGalAbJisB5S9jNZ851FLeJmtk/Ua9muZbs5NIvtkK4G0JOBPzeDdbnti7DqB1XwHuDoZrgFd1Ad8znvzmdHbms/c6gSjt3WD7Z49e/Q+Tptc7k3ySV4DCVbuqW9A6gVvu11CO+PQzc14jZrBAG9ajNeldlA27GS+UVFR+t78M+wVBmzA1Q2yzvcRERFnhHL0BcJ2SlgJWAnknAQCAd34+HivWsEwXzcoe3SzXpB1gi6sFtAFWA2z9ZiBKcs1KgQ34KJC2Llzp6QHuDwrrQwRmQG6Z4CxL2sGLkC14GS85cuX18/cel7UDU7wdTJf8zf3cTJg894Nom4gBpwty825CWWfbCUQiATSA14nc3Xez616MCoEw36drNYckLmB1+hu+Y0BX6c6gc+NDtfNcHkfgC7XVPmcmK5f0OULY7vrBt6KFSsKVg1u4C1UqJAXnN3Ml3s42a8BWxiwE3jdels3+3V3vBuMAxkY9horASuBzJWAAdP07upPz2tA17zCaLmXYbPOvwFd53s3uzXgCuA6nR/4nPe+ANeTA025n6MN/wJXz3eZB7pu3a4BXl5RNbjBF10voFi6dGlxsl4DsE7ma4DVyXhxKTbXOoHXNNoJwP4sFdAXp9fR9nsrASuBrJUAFgSBPMEf6BoQ5RUQ5dUJruZzJwgfP378DBWDG2yNOsF87g9wz4XhmjZn5CDN12+CnLpdcwGs1w2+5oDNqW7gGmPh4GS+TnB1Ay/vfQGt8zf+vg+ko+01VgJWAjkjAbfe1tTCAKt577wuLdA14IuaAL2t8z1/G3ZLBoht27apOoHPs4rhngvoun+rIAj4UvBY49UX8BqQBWj528183WBrruEVq4eMAK7ztzkzhOxTrQSsBDIiAX+ga8DSeS/3tQZ8YbRcZ743B2Z8ZkDVl+42LbDlu8xguJkJutxLGa8p/oCX750HbbzHysH5OaoHA85OEPbHhJ0d4QTltDrbrQvOyMCw11oJWAmcnQTSAtW07uhmur5A2ACqk9G6gdYJrMbDLD2w5ftz1eG62xaIjjO9a3za85qoZDzQsF7+NvpeXwAMAzbqB773B8BOMHY3yB+gFi5c+IxLAwXosxte9ldWAlYCTgn4Ak6+P3LkSJqCClTl4Ly/k9EaUHXrbH2BLZ/5SDBp6uc3gI3ngoD01FybHqAGco1PD7ZAdL2mNU72a6wd3N8ZADafGxWFu8f8gWmxYsXOuNTf7+1UsRKwEsh8CRggdN/54MGDaT7MH1i774fKwHkjo5dFX8vnaelsze/cgMvn06ZN4+WsrBT8NSwQ0DW/DfTaM2I1uHW93MzJfHnvy9rBWWE3A3Y3xg3I7u8twGb+JLJ3tBLILAn4A2T3/d3Aar43zgzmvbmf+77uAzKuN0BrfutDd2u+CtgkLD25BAqk3CfQa//luWYqYXS95n164GuuAzRhwKZg95tew/jeMOhArrXXWAlYCeSsBAwoplcLw16d1zmZrBOMndcYF17zmRtw/ehucxR0zcMDAjx/CS99Hbi5Qdip9/UFnoEy10CvS6+T7fdWAlYCWS+BQBmvv+vcoB0IyJpWedQIvE1Pd5seCKcrqEAB1HmjQH/jV9frrlV6DNhc7wbjtFpnWW66fW8vsBLI1RIIlPm6wdUfkzWfm3xmzsZnQHebI6CbUcab3vVn2PlysRuE3Uw40JGSEZAO9J72OisBK4HskYA/MHU/3a0mCABcnYzWfbv0rBDS+z5d4QTKWn3dKKO/TdP7zal2MA/zB77ptspzgVtnHOjv7HVWAlYCOS8Bf2Dqr2a+GKz7Wh+M1nlJIIAayDVpCi+jwJmRnkjv3gF97wuMA63EuYJ2oM+x11kJWAlkvgQCAVEfoJpRUAz0+kCvS1cQ6QFfujdI44L07p3e99z6DE+3c6mM/a2VgJXAf18CPuLbptfoQME00OvSe17AZmDp3ugcwNffTwMB5XOpl/2tlYCVwH9XApkFkpl1H6+kswPYzuUZ5/Lb/+5wsi2zErASSEsCmQmUmXkvrXN2glp2PssOSSsBKwErgXORQKaDralMdgJhdj7rXIRtf2slYCVgJfCfAN1z7UYL2ucqQft7K4ELRwJZBprnKsL/A7Sd9EI3eeIkAAAAAElFTkSuQmCC"/>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90AA0091-FBD8-8107-80CF-5F875E372207}"/>
              </a:ext>
            </a:extLst>
          </p:cNvPr>
          <p:cNvSpPr txBox="1"/>
          <p:nvPr/>
        </p:nvSpPr>
        <p:spPr>
          <a:xfrm>
            <a:off x="6672290" y="5419811"/>
            <a:ext cx="5651157" cy="276999"/>
          </a:xfrm>
          <a:prstGeom prst="rect">
            <a:avLst/>
          </a:prstGeom>
          <a:noFill/>
        </p:spPr>
        <p:txBody>
          <a:bodyPr wrap="square" rtlCol="0">
            <a:spAutoFit/>
          </a:bodyPr>
          <a:lstStyle/>
          <a:p>
            <a:pPr algn="ctr"/>
            <a:r>
              <a:rPr lang="en-US" sz="1200" dirty="0">
                <a:solidFill>
                  <a:schemeClr val="bg1"/>
                </a:solidFill>
              </a:rPr>
              <a:t>*Also have section for </a:t>
            </a:r>
            <a:r>
              <a:rPr lang="en-US" sz="1200" dirty="0" err="1">
                <a:solidFill>
                  <a:schemeClr val="bg1"/>
                </a:solidFill>
              </a:rPr>
              <a:t>Dexcom</a:t>
            </a:r>
            <a:endParaRPr lang="en-US" sz="1200" dirty="0">
              <a:solidFill>
                <a:schemeClr val="bg1"/>
              </a:solidFill>
            </a:endParaRPr>
          </a:p>
        </p:txBody>
      </p:sp>
      <p:sp>
        <p:nvSpPr>
          <p:cNvPr id="10" name="Content Placeholder 5">
            <a:extLst>
              <a:ext uri="{FF2B5EF4-FFF2-40B4-BE49-F238E27FC236}">
                <a16:creationId xmlns:a16="http://schemas.microsoft.com/office/drawing/2014/main" id="{E01C10F2-C946-B414-5D53-22DB4FD8BBCD}"/>
              </a:ext>
            </a:extLst>
          </p:cNvPr>
          <p:cNvSpPr txBox="1">
            <a:spLocks/>
          </p:cNvSpPr>
          <p:nvPr/>
        </p:nvSpPr>
        <p:spPr>
          <a:xfrm>
            <a:off x="398939" y="1809915"/>
            <a:ext cx="5953580" cy="5048071"/>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Intervention: CGM Mapping Tool for Providers </a:t>
            </a:r>
          </a:p>
          <a:p>
            <a:pPr marL="0" indent="0">
              <a:buFont typeface="Arial" panose="020B0604020202020204" pitchFamily="34" charset="0"/>
              <a:buNone/>
            </a:pPr>
            <a:r>
              <a:rPr lang="en-US" sz="1800" b="1" dirty="0"/>
              <a:t>Plan</a:t>
            </a:r>
            <a:r>
              <a:rPr lang="en-US" sz="1800" dirty="0"/>
              <a:t>: To create a resource for providers within the GHS clinics to determine pathway for technology prescriptions (DME vs. Pharmacy)</a:t>
            </a:r>
          </a:p>
          <a:p>
            <a:pPr>
              <a:lnSpc>
                <a:spcPct val="100000"/>
              </a:lnSpc>
              <a:spcBef>
                <a:spcPts val="0"/>
              </a:spcBef>
            </a:pPr>
            <a:r>
              <a:rPr lang="en-US" sz="1800" dirty="0"/>
              <a:t>Resource file created for commonly-encountered insurance plans</a:t>
            </a:r>
          </a:p>
          <a:p>
            <a:pPr>
              <a:lnSpc>
                <a:spcPct val="100000"/>
              </a:lnSpc>
              <a:spcBef>
                <a:spcPts val="0"/>
              </a:spcBef>
            </a:pPr>
            <a:r>
              <a:rPr lang="en-US" sz="1800" dirty="0"/>
              <a:t>Made available to faculty to have in exam room</a:t>
            </a:r>
          </a:p>
          <a:p>
            <a:pPr marL="0" indent="0">
              <a:buFont typeface="Arial" panose="020B0604020202020204" pitchFamily="34" charset="0"/>
              <a:buNone/>
            </a:pPr>
            <a:r>
              <a:rPr lang="en-US" sz="1800" dirty="0"/>
              <a:t>We predict an increase in CGM therapy and related increase in CGM prescriptions</a:t>
            </a:r>
          </a:p>
          <a:p>
            <a:pPr marL="0" indent="0">
              <a:buFont typeface="Arial" panose="020B0604020202020204" pitchFamily="34" charset="0"/>
              <a:buNone/>
            </a:pPr>
            <a:r>
              <a:rPr lang="en-US" sz="1800" b="1" dirty="0"/>
              <a:t>Do</a:t>
            </a:r>
            <a:r>
              <a:rPr lang="en-US" sz="1800" dirty="0"/>
              <a:t>: CGM Mapping Tool (see image to right)</a:t>
            </a:r>
          </a:p>
          <a:p>
            <a:pPr marL="0" indent="0">
              <a:buFont typeface="Arial" panose="020B0604020202020204" pitchFamily="34" charset="0"/>
              <a:buNone/>
            </a:pPr>
            <a:r>
              <a:rPr lang="en-US" sz="1800" b="1" dirty="0"/>
              <a:t>Study</a:t>
            </a:r>
            <a:r>
              <a:rPr lang="en-US" sz="1800" dirty="0"/>
              <a:t>: 9/8/2023-current</a:t>
            </a:r>
          </a:p>
          <a:p>
            <a:pPr marL="0" indent="0">
              <a:buFont typeface="Arial" panose="020B0604020202020204" pitchFamily="34" charset="0"/>
              <a:buNone/>
            </a:pPr>
            <a:r>
              <a:rPr lang="en-US" sz="1800" dirty="0"/>
              <a:t>No current data in QI portal to track increase in prescriptions, but increased numbers of patients in </a:t>
            </a:r>
            <a:r>
              <a:rPr lang="en-US" sz="1800" dirty="0" err="1"/>
              <a:t>libreview</a:t>
            </a:r>
            <a:r>
              <a:rPr lang="en-US" sz="1800" dirty="0"/>
              <a:t> and clarity patient list during this time. Working on gathering this data</a:t>
            </a:r>
            <a:endParaRPr lang="en-US" sz="1800" dirty="0">
              <a:cs typeface="Calibri"/>
            </a:endParaRPr>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b="1" dirty="0"/>
              <a:t>Act</a:t>
            </a:r>
            <a:r>
              <a:rPr lang="en-US" sz="1800" dirty="0"/>
              <a:t>: Faculty feeling more comfortable with prescribing CGM, but need to train other staff who are responsible for entering prescriptions. Well help streamline follow up on who is receiving technology and allow all staff to start orders through parachute (see PDSA 4)</a:t>
            </a:r>
          </a:p>
          <a:p>
            <a:endParaRPr lang="en-US" sz="1800" dirty="0"/>
          </a:p>
        </p:txBody>
      </p:sp>
    </p:spTree>
    <p:extLst>
      <p:ext uri="{BB962C8B-B14F-4D97-AF65-F5344CB8AC3E}">
        <p14:creationId xmlns:p14="http://schemas.microsoft.com/office/powerpoint/2010/main" val="2377793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152" y="381462"/>
            <a:ext cx="5323715" cy="1642970"/>
          </a:xfrm>
        </p:spPr>
        <p:txBody>
          <a:bodyPr anchor="b">
            <a:normAutofit/>
          </a:bodyPr>
          <a:lstStyle/>
          <a:p>
            <a:r>
              <a:rPr lang="en-US" sz="3700" dirty="0">
                <a:ea typeface="+mj-lt"/>
                <a:cs typeface="+mj-lt"/>
              </a:rPr>
              <a:t>Access and CGM Coverage</a:t>
            </a:r>
            <a:br>
              <a:rPr lang="en-US" sz="3700" dirty="0"/>
            </a:br>
            <a:r>
              <a:rPr lang="en-US" sz="3700" dirty="0"/>
              <a:t>PDSA 3</a:t>
            </a:r>
          </a:p>
        </p:txBody>
      </p:sp>
      <p:sp>
        <p:nvSpPr>
          <p:cNvPr id="3" name="Content Placeholder 2"/>
          <p:cNvSpPr>
            <a:spLocks noGrp="1"/>
          </p:cNvSpPr>
          <p:nvPr>
            <p:ph idx="1"/>
          </p:nvPr>
        </p:nvSpPr>
        <p:spPr>
          <a:xfrm>
            <a:off x="639678" y="2158759"/>
            <a:ext cx="6562598" cy="4317779"/>
          </a:xfrm>
        </p:spPr>
        <p:txBody>
          <a:bodyPr vert="horz" lIns="91440" tIns="45720" rIns="91440" bIns="45720" rtlCol="0" anchor="t">
            <a:normAutofit lnSpcReduction="10000"/>
          </a:bodyPr>
          <a:lstStyle/>
          <a:p>
            <a:pPr marL="0" indent="0">
              <a:buNone/>
            </a:pPr>
            <a:r>
              <a:rPr lang="en-US" sz="2000" dirty="0"/>
              <a:t>Intervention: screening questionnaire- updated</a:t>
            </a:r>
          </a:p>
          <a:p>
            <a:pPr marL="0" indent="0">
              <a:buNone/>
            </a:pPr>
            <a:r>
              <a:rPr lang="en-US" sz="2000" b="1" dirty="0"/>
              <a:t>Plan</a:t>
            </a:r>
            <a:r>
              <a:rPr lang="en-US" sz="2000" dirty="0"/>
              <a:t>: To implement a patient survey on CGM to improve discussion with providers and reduce bias in offering CGM therapy</a:t>
            </a:r>
          </a:p>
          <a:p>
            <a:pPr>
              <a:spcBef>
                <a:spcPts val="0"/>
              </a:spcBef>
            </a:pPr>
            <a:r>
              <a:rPr lang="en-US" sz="2000" dirty="0"/>
              <a:t>Added why patients not interested in CGM</a:t>
            </a:r>
          </a:p>
          <a:p>
            <a:pPr>
              <a:spcBef>
                <a:spcPts val="0"/>
              </a:spcBef>
            </a:pPr>
            <a:r>
              <a:rPr lang="en-US" sz="2000" dirty="0"/>
              <a:t>Added signature line to ensure MD reviewed screening tool</a:t>
            </a:r>
          </a:p>
          <a:p>
            <a:pPr>
              <a:spcBef>
                <a:spcPts val="0"/>
              </a:spcBef>
            </a:pPr>
            <a:r>
              <a:rPr lang="en-US" sz="2000" dirty="0"/>
              <a:t>Added brief coverage overview </a:t>
            </a:r>
          </a:p>
          <a:p>
            <a:pPr marL="0" indent="0">
              <a:buNone/>
            </a:pPr>
            <a:r>
              <a:rPr lang="en-US" sz="2000" dirty="0"/>
              <a:t>We predict an increase in CGM therapy and related increase in CGM prescriptions</a:t>
            </a:r>
          </a:p>
          <a:p>
            <a:pPr marL="0" indent="0">
              <a:buNone/>
            </a:pPr>
            <a:r>
              <a:rPr lang="en-US" sz="2000" b="1" dirty="0"/>
              <a:t>Do</a:t>
            </a:r>
            <a:r>
              <a:rPr lang="en-US" sz="2000" dirty="0"/>
              <a:t>: screener (see image to right)</a:t>
            </a:r>
          </a:p>
          <a:p>
            <a:pPr marL="0" indent="0">
              <a:buNone/>
            </a:pPr>
            <a:endParaRPr lang="en-US" sz="2000" dirty="0"/>
          </a:p>
          <a:p>
            <a:pPr marL="0" indent="0">
              <a:spcBef>
                <a:spcPts val="0"/>
              </a:spcBef>
              <a:buNone/>
            </a:pPr>
            <a:r>
              <a:rPr lang="en-US" sz="2000" b="1" dirty="0"/>
              <a:t>Study</a:t>
            </a:r>
            <a:r>
              <a:rPr lang="en-US" sz="2000" dirty="0"/>
              <a:t>: Plan to start Jan 2023 after this has been reviewed by larger team to implement</a:t>
            </a:r>
            <a:endParaRPr lang="en-US" sz="2000" dirty="0">
              <a:cs typeface="Calibri"/>
            </a:endParaRPr>
          </a:p>
          <a:p>
            <a:pPr marL="0" indent="0">
              <a:spcBef>
                <a:spcPts val="0"/>
              </a:spcBef>
              <a:buNone/>
            </a:pPr>
            <a:r>
              <a:rPr lang="en-US" sz="2000" b="1" dirty="0"/>
              <a:t>Act</a:t>
            </a:r>
            <a:r>
              <a:rPr lang="en-US" sz="2000" dirty="0"/>
              <a:t>:</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7202276" y="909081"/>
            <a:ext cx="3917911" cy="5071731"/>
          </a:xfrm>
          <a:prstGeom prst="rect">
            <a:avLst/>
          </a:prstGeom>
        </p:spPr>
      </p:pic>
      <p:sp>
        <p:nvSpPr>
          <p:cNvPr id="5" name="AutoShape 2" descr="data:image/png;base64,iVBORw0KGgoAAAANSUhEUgAAAV0AAAHdCAYAAAC+OKpvAAAAAXNSR0IArs4c6QAAIABJREFUeF7sXQeYE+XaPZlMerZXYOmIoiLILip2wYYde2/X3v0tqNjAXq5XsfeCBXvvglhAQHqR3jvbS9pMZvI/501mb4y7kMXV6/VmeJa0yZRvMuc733nP+342/HmL7c/bVWZPmRbItECmBdJqgVhaa7XjSn8mEP6Z+2rHJspsKtMCmRb4G7fA3xJ0/wiw/SO2+Tf+XWVOLdMCf+sWaA/gbI9tpNXIfwZ4tfc+2nt7aTVUZqVMC2Ra4C/dAr8XNH/v99NunD8SwLa27a19vqWTsJ1wwglpn2RmxUwLZFrg79kCb7/9Nk+sLYDZlnXbuu20Gvn3AN/WdrC1bW/t89a2L9/LgO7Wmj/zeaYF/v4tkADdtoDjfzXo/i7QTPk5tIm5VlZWbuu+//6/wswZZlrgf6wFioqKWgXSNJlwW4C4Leu2eCV+D3ht63dTv9cqc90auDY2Nm7rMfyP/Swzp5tpgf/+FsjKykoL8JJBOIkJb40Np7XtNkoZ7Qa6bQG61tb9FbNtDVy3BqqhUKgtx/Lf/6vLnEGmBf6HW8Dj8aQFjK2Bc0uMeAtMeGv72trnrV6pbQGtdL/T0nrN71GTTQXbVJBNBVVN07a472g0mu6x/Q//dDOnnmmB/44WUFU1LWBzOp2/Wi8VnFNBuBUmnLqvre17a5+3C+huDdBaBNnkgNfvBVmCardu3Vo9mUgksrVj/O/4tWWOMtMCmRaAy+XaKrCtXLkSqeD8O0G4tX229f3/COj+SqvdEuC2xmhTmStfd+7cuflktsZ8dV3PgHDm5s20wF+8BRwOx1bBlaeQCqZ8b82aNb8B3dZAeEsM2GK/b7/9dlvBNa1jT74E6YDS1tZpleGmy2yTwdMC2g4dOvxqu6kAmwqoGWnhL35nZQ4v0wLb0AKtSQypQJ0KyBZLTmbCrTFgS35oQXZoCVDbCsq/OeutASq/sLV1WnQj7L///s3vt6bVWkBqAab1aJqmrUOHDtgSsBqG8av9pr7ehuub+UqmBTIt8BdrAbvd3iLIpb6fDM4WIBNkk5nw1hhwMvhuwf/7h4Jum8D2hBNOaF7fYrgW2LYkH6QyWguALaC1Pk8F09zcXNlPKrPNgO5f7G7JHE6mBdqpBVoC3lQAraurEzC01rU+TwZgfr4lBmzJD2ky320G3y0B6zaB7pYAN5nZEjRTGW0y0FogynWSr112dra8TgXZ1PVaut4ZYG6nuyCzmUwLtGMLtMZmk3ehKMqvQC71Ow0NDfK5tZ71eTIIb4kBW9JDa8DbAvP9U0H3VyCYDsNNBltqtS2xWgsQyWQJvskAmQrAPp+v+RiS19sa8GZAtx3vlMymMi3QTi2wNdDdEuAGAoGtgi0Pk0yY+yEDbgl8+X5rwMvvbyHQ1mbw3Ram2yLotsRwW9JsS0pKbC1JCAREgmYyk7VA1PqMJ58MuMmMd0uAuzUwbqffTmYzmRbItMDvaIFUcE2H6bYGutxWMtutr6+X1xbwctsE3w0bNgg7JuhakkQy+KZKDS24G/5Q0N0mhltWVmaz/LMEYQJuMpNNZrZJwCvyQTLDTQZej8fzq2OxQLU1cM2A7u+4EzJfzbTAn9QCrYFu6vvW61Ao9BuWmywvEJCTXxNwWwNfAi31XsvtwNdb0XgtsN2aZew3n7eF6W4Tw02VEyzATWa21nM+kskSJJMBl69jsZjs3+12Nx+HBabWZ9ZvIxVkM6D7J901md1kWqAdWqA1kLXZbM0AZq0TDoflPeszvm+xXD4SeAm21nvUfq3nqXpvstshVW7YAuP900BXaie0JilYmWNkuKnstiVmS6BNBl4yWQJl8h8bluDK9zweD1pjtxYApwJtKjC3w28js4lMC2RaoJ1aIBlQuclU4E0GVevzUCjUvB4/t75jAS+ZsMPhMC2QtZhvssyQ7Hqw9F6C74YNG0RuaI3xptRs2BLwtgvTFaZp+XCTbWEEWALuihUrQu10LTKbybRApgUyLZBWC/Tt27eLBcgWCEciEQHdZOBNBuJU5msB76ZNm5p13pY03gkTJqTKC2lruy1mk7VwhtZ6rTJcfoegSw3322+/zYBuWj+TzEqZFsi0QHu1QL9+/XrY7fZmkI1EIjELfFVVNcl8Cb4EXbLdZObb1NQk7yU7HLaB8cqAPOV80mK6LWaYWZlprTFc7ogslxrupEmTgu3VkJntZFog0wKZFkinBcrLy7fTdd20gJaPBF4CLp9bwMtHgivB1wLeQCDQLEMkA28q400NrqXBeLcIuq0F1eR9y4+brONamWYWw7U03GnTpgXSaaTMOpkWyLRApgXaqwX69eu3g6IoFtM1NU0TZmsBLgGYTNgCX0tmCIfDzYCbynh9Pp9JV8PatWtb9PG24N9tE9NNG3Sp4yYDrsVwraDZ7Nmzm9qrITPbybRApgUyLZBOCwwYMGAngq6u6wRbAdIE8Fqgys/Ick26HiwpguBrAW8q4/V4PGaqzMBjSWa8BN4k/25aoJtWui+ZbmssNxl0Q6GQMn/+/MZ0GimzTqYFMi2QaYH2aoGKiopdyGoNwxA5IRqNEmx/xXwJtBbwkvESmBlsSwZep9NpWn5el8vFz2JbkhkSoJuq57bq4yXgpgO6ti25FQi6VqZZJBJRFi5c2NBeDZnZTqYFMi2QaYF0WqB///4DEnquScDlc4KsBb7JgGsBbyIbzUwFXovxEoDpaKiqqhKpwspcs6xkln93C9pui5ruFmWFxMm2CrpFRUVKshc3KytLmTx5cn06jZRZJ9MCmRbItEB7tcCuu+66G5ktmS4fLQC2XhN8k4E3+bnT6TQ0TRPGy+Ca5XCwNN6WZAZKDG1ImmgG3y0x3WabGBslmelSz7U8uQUFBUpyaq/f71emTZtW114NmdlOpgUyLZBpgXRaYMCAAXsmg64FtnyPgKuqqpEKvARaygwOh8PgowW8oVBIHA4W6G5JZiDwtiWg1hLotprum5wIEQwGlVRZgVllBN2ZM2fWptNImXUyLZBpgUwLtFcLlJeX72u32w0LbFt4NMhuuYLFcgnEFtjyUdd1I1XfpaTQ2NgoMkOqm8Fiu+0OugygtZR5pmmaUlhY2FzARtd1xefzKXPmzKlpr4bMbCfTApkWyLRAOi3Qv3//wYqiGKls1wLixOOvgDcajTYDMNkutV2CL90MBN9kmcFiuy0lTVhsNx0Xw9aYbnMGWirotqTlMohG4J03b151Oo2UWSfTApkWyLRAe7XAgAEDDrLZWJ7FpKZr8DHxWoDYNE0CLIku2a1IDXxkUI2Aaz1aQTUCbrLMwKDalrTdFlwMLc6xtiXQ/U2NhWQtl5lngUBAJAZLViDz9Xg8ypQpU6raqyEz28m0QKYFMi2QTguUl5cPTQVZC2ytx1TgtaQGPhJ4qekyqJbsZiD4bknbzcnJMdNwMVinIOUSW0z7bS0DLTWARnZrgS5ZrtvtZiCtMp1GyqyTaYFMC2RaoL1aoKKi4ohUpktmS6C1/qzXyY8W4xUK/G+9V7Rdi+1a1rGWtN1k0E1H200LdFMz0MLhsEJfLhMhCLiWlstHMt0ZM2ZsbktDbtq0CVdddRVTjXHssce25au/Wnf+/Pny2jRNPPXUU3j88ce3eVtt+WIwGMTIkSNx9tlnoU+fHdvy1T90XbbriBE34fbbR2L58uUoLy/nzBtb3efkyZPx1Vdf4bLLLsMtt96C6dOm45hjjsE111yDxsZG3HLLLZg0aRL22H133Hvfffjss8/AUnf//Oc/EQgEcPvtt2OvvfbCxo0bcccdd8DpdLIYEm677TYcdtjh2Gefvbd6DOmuwO3yHM8//wL07t2b5UYxZ84cDBkyJN1NZNb7m7TArrvuekwiGUKkhYTEIJJCS8CrqmqU71NiSGa81HnJeBlsI+i63W6DMgM1XZaCtLTdrKws00oPbktArc2ga7kW8vPzRVqgL9fScslyCbyzZ8/e1Jbr+M477wjg8sbmc7vdLl/XdR3ffvstfH4f9tpzLzQ0NAgYdO7cGbvvvjsWLVoE1tTkzV1RUYHrrrsWVVXVctO/9tpruO6667Bx0ybU1taic1kZ8vLysHbtWvTdZRfMmDZNHpuaAhg3bhy23743dt55Z7lhd9hhB6xbvw5ulxv5+fn45ptvUFBQIEBis8UHBuvXr8esWbPQsWNHeX3hhRdi1KiR6FDaEb226wVO/UyA41TyPObcvFwM2mMQ6uvr8fXXXzefA4Hx++9/QK9ePbHrrrvK96ZNmyb7Ki4ulm3z/LheTU0NevTogdVr1qC0tBTb9eqF2bNnY9Gihdh//wOQnZ0NdjxsNx5nt27dMGrkKBx+xOG4/PLL8cQTT2Dw4MFyPG63W4BpwYIFLFQkwLj99tvL/k4//XTsu+++WLFiBT788EOcddZZePjhh6Vduf0ffvgBF110EZ5++mkcdthhrGkq4Erw5fQn//jHP3D3Pfdg8k8/SbtwHYLjqFGjcOSRR6Bbt+747rvvpJ132WUX2SfPjefeZ4c+WLDgF3Tr3gNNTY2YOHEi+vbtiz59+mDJkiX4Zf4v2He/feVazpg5AxvWb8Dw66/Hc88/jz322APPP/+8gPuMGTPknNjWPXr2QPmA8rb8JDPr/he2wIABA463tFw+xmIxarkCuHyekBYEaAnEsVgsaum7qaBrWcgoM1igS7ab6tutrKyUNOE2gK5IC1uVFyyma0kLlmuBYEuLGNkuGW44HLY7nU4mR2xsyzU7/fTTsHlzpQDLRx99hK5du8rXb731Vrwxdiy0SAT33nuvgMWUKVPkBiaLff311zF16lRO7YM999xTQII3Lm/u9957D0cffbRso7CwUG5AggHfJ7Dvv99+ePiRR/Dggw9i8eIlMIyo3KzPPvusbPu5556T7xEMPv/iC3jcbtx///30KwtwnnzyyeDUHsFgAGeffQ5+/PFHnHnmmXJMj44ejdGPPoo+fXaQTmDMmDEChPw+gennn6dB1zXcffc9eOedt7F02TLk5ubilptvlmOvq6tFx46d8PrrryE7O0e+z/Pwer3SLg6nE9nZWbjpxptw7bXXQlFs6Ny5C2644Qacc+65KCzIx8aNm/DQQw/hySefwv7774d77rkHN954I8jKef5ss6uvvhrTp0/H+PHj5fmVV14pndLxxx8vAH3KKafgzjvvlA7x559/FvBnG40YMQLDhg2Ta8EO8uOPP5Y24zbq6urw0ksv4b777sPKVatQXVWFJ598EpFIRMCbI5m33npL2o7F6F955RV0795dru0jjzyCZ597FhdccAHOPuscvPjiC8Jc83LzcONNN8p+uZ0dd9xR2prrcRuVmyvx+RefC5O//IrLBXhfHfOqXIuFCxciakTx2KOP4cADD2zLzzKz7n9ZC5SXl5+cDLItAG+U4Gu32y2GK4/8SwquibabHFRzuVwG3QwEX6YHW1ID7WMsdu71ehlgk6BZGi6GtoOu5VqgtEDwTQVdl8ulTJ06dUO612vz5s3Cvk477TS50cmojjvuOAFW3lx8TcAkOLzxxhsCWgRGMi6uQ0ZYVlYmrMsCxBNPPFHkCt6YBNlnnnkGhx9+BE4++SRMmDBBbnDeoARhfkbgvmnECCxZvFhY8csvv4zHH3sMWdnZWLR4ETZv2ozttttO2OKAAQNkaH3iSSfKsJs3PkFj3rx5OPXUU2V7/P4DDzyA3Jwc/PDjjwIWLpdLjpnAQhZGwJ80cWKchXfuLNsga+bnRx11FN5991288cbrGDLkQGmXTz7+GOdfcD5GjbpDQOzYYcOEjbo9HpFSyBj/8Y/z8Pzzz+Hrb77BKSefLAyTbcZjIuDeddddOOOMM/D+++/jlwW/4OF/PYzsrCz03n57kQYI6gTSc889Vxhiv379pBMcNGiQXE4C5RFHHIEXX3xRGO0VV1yBQw45REYBBO6OHTqCUYLNmzZJ21Pm4fXiNniteDwE3RdefEHWZcdCEO/YsQM++eQTAeo333pL2vHUU07B6NGjRTJg2xQVFclv4cQTT8LYsWOx4459hPVff/11OProYzBmzCvYbbfd8dXXX0kHxXM788yzMHnyT9IZ8VjYkbbHsnDJYjQ0xms6xUwDhhmlphUvpRqLNY+GrH3FeDvKf0DMZvsVyxHWY1NgGgbCwUY01tchFAwhZhiybf6ZMOBSYjAMHRED0Ew7VNUFuxofEcp2Y0BU1xHVdMCuQFHsMI0oolEdMTMGVbFBVRVk+f3IzfLDDgN2mHDa7XA4nLCrTih2BxTFIY82RYVNVWFEDRh6BBE9Al3ThJxwu0bMjFeOtcVgxmLSvuGoAVVV0alLZ9g8OYghJueaOHV5lKaw/pcPbGzExDnEv8Fzdrpc2HnHnWW0me5SUVFxGkGVfzabrZnpJt4j4EYTQPwr0E1mu6ZpRpMdDWS6BF3KCwTd1IBadXW1+Hep67YCus2XyHqyRaZr+XNbcy1YoGsF0PjocDjs06ZNW59uQ/HmJiMlqJFl8fkLL7wgsgGHlY899piwQIIBb3ayKn4+e/Ys2O0qjjjicOTl5eNf//qXsF0yLd6w11x7rQA5QZagQ5Zz1JFHCiARiAjQBA0B3SlTcMutt8mwlsyWgDj64YcFjHbuuzPGfTNOwPvmW27GVVdeJaB70kknCbu9+uqrZLhMWYLDch4vwYIgxuE9h8cEAQ6HZ86aifvvuw/Tp8/Ao48+KuzxsKFDMWXqVHz55ZcYMmQwZs2aLQyTzJjHzyE/Qfb777/HOeecI4yfIDx06FAM3G0gcrNz8OA//ynASEAlILGtCNz77LOPsMonnngcN9xwo0gA3AZBl9IMj5GSBAGSLJQLOyB2RhMmfIuhhw7F4UccIR3Y8OHDZQRCcBx62GE468wzMfz64aiqqUb/fv1klLFq1Srk5ObA4/bg0KFDYVcUAd0PPvhAQPfwww8XQNW0CL77/oe4FvzWWzj44IPlOY/v6WeekWOhZMAO+Yfvv8ePEyfhwIOG4OepP0uHQLbLTphATKZPWYrsmpLTl19+gVtuuVXO7eKLLxbpaOTI26FFdDz3fPuA7ouvv4blK1cJYBCQotEITENPgK4JRSQoG6eXghnH4TgemzGY8iQxuLQRH+1QbAr0QC1qN67FxnVrEGhogqFrMPkX1aCqOuxmGE1hoEkHYg4vvL4skXW4OcM0oOk6woGg7NPpdsNms0OLhKFrYR4JPA4FXrcb3TqXoSjbD9UMw62Y8Luc8Lh9cLp9cLl8UF1eOJx+2J1e2J0exEwTkWAjmgL1IvdEIgEEQ2FEdF06AZ6qCRN6NIomzUDIMLDHXnugqHd/RGOK7DveBvGGIDJZr/leLGbG//hJzCbgTbkrJycPZ59+NvJyc9OFEgwcOPBMC3STgZfMloCb+Gtmunyd0HR/Izkk+Xet5AkJrLEmg+XdpX2MhXDcbvevJAYecKIWQ7JlbItpwM31c7cEupaOyynTLdCNRCJ2gu6MGTPWpdtS1PwIts888yw++OB9YTvUSqmlnn/++cKgOBTm+2R/ZJ5kh6MfGS3MZdiwY5CXn48H7n9AQI9ywU033ohnnn0Wp55yKsaNHydgTUCmJknWSWY2d+5cfPXV17jnnrsFaDdv3oTHHntcWOOyZctE6rj4kouxcsVKbNq4EatWrxbg4THV1dbi1NNOk+BUdXW1ABnBlQGmu+++W96j5nvzzTfLtgio/CE98OCDGPvGWKxYsVz2yfU5FKbuO3PmTDk2vuaQnT8+AiZZPAGa2vZ5550nw/3nnn1OQIjbu+XmW1BSUiIMg99n8Iusmwz0gAMOEG2bcsJpp52KY489TnTxzz7/XCSbSy+7FN+O+xbDjh0m58WF8gzlBA77yczPPvts6Tx4TtS2ydIvueQS6Qyqq2uw8847CVPnNaI+XFJSLMyN7V1VVSXyADuJcDgsx0RZgqCfk5Mj1/m1117FPvvsK+3Ez7OysqRdOVLgdSsuKhZWLkD64APSAZPdn3XW2bj22mvQuUsXLFywQJj5brvtJh3OoYceKiOf5597DjW1tQLePAaCfnssjzzzHJYsXQabAhi6Liw1JmyXrDUGU+4gJQGyCbA1YsIOCWJCEmOATVGg2lU4Yhr0xs1oqt6MQGMTdE2HEQ3D1DSodgMKQmgMBRDQVSiObGRn5UFRbYgacYZJqSqiaSDvdbo98vshCJIxKrEY7DYb7EoM2V4fOhYXwQEDiqHBrRrwOhxwuTxwuX3wuHzCMJ3ubCgOF1SnF6rTiagWRjjQgKbAv0G3KRhCIKJBgSnylmboiEZN1IZ1dO7RA7sM2gcxp0dYcBxcLdYbi7cLOx6+LyAc74ziAGwgGjWQk52LU048GTnZOWlfsvLy8nMs0FUURaQES2KwQNcC4ITOK0CcCLQJw+VrAi4lBiugxueUF8h4k10M/zHQZQaa5VqwQHfWrFlr022pX375BVnZWehc1hlNTU1YvHixBFg41KW2+e34CSgsKhTWtmnzJmE+xcUl2GfvfQSACc4EHIIcAYrssfd226EpEJDPCDIchhKIevfeXtgs3yPDI5MmKJC5dunSRQIxHEJTB6Se26lTJxkqki1TKiA75g1P0H/yySdQUlIqWiaZ4kEHHSTgxGE3AcT6PgNW7DhKioux1957iy7KQBQDYZRGCDDcP4+RQMXvEow4tOfQmgu/w2NmYG3dunWyLtuNgT92HvwOv8t98tj5XT7yHAl8lGl4/mRGHKpP+PZbOQ8GpFavWi0s3Ara8SYmw95vv/0kWEbmu3TpUpFVeF148/A9Hjf3w/PjdvlHYKUURABmu1GOofzC0Qu3S1CmhMI2nzp1ihzLHnsMag6csuOpqamWkUuvXr2kMyajZTsQUNkJcBtktLxeP/zwPbSIhty8POkE/H6/MOqfJk9Gl86d5TfEgB2Bmd+JM9Dfv9xy74OYu2AhHHYFZtSAmZAByG5tMXI7GVQ3MzqTIGOYiBpGHIRI9biu3Q633Qa3GQKC1dCCDdAjZK0aotEw7DEdqi2CQKgRTboNppqN7Ow8eAmEUQNR04QRo+wQle05HZQcFGgEbUOHQiYtn5iAaaAgLw8F2dlQzCjUmAaXGoNHtcPr8cHtdMPt9MnvwuX2Q3XH2a7i8giLj4aaEAo0IBisRzgSRn1TCI3hiEgaNhvBMgbNMBDUonBk52O3/YfAn1cEIwGmPG+bMP+4xhAfBSSANjHHjbxnxhA1o8jOysFJx52EnOzstC/YwIEDz7OCZpZua2m4SUyX4CrMNvk9S1awHik5WEVwmBqsaVqzhYzuBVrH2gN0k3+Rv8pEa6nAjcV0CboE24RzQQJpbQHdtFv0L7QiA2nXX3+9sFNLh7WCf3+hw9zmQ2Gn8O348bj5llviQ9htWNh5/euhh3D/Aw+Inv13Wi65fgSmzZoDl8MZZ2fC3OJAqkARmZLKrYwnEyBrECDJiONCKBS7CpfdDp9Nh9cMIKbXy+hD0zi81qEgDI9NQyBYjwYNiNqz4PPniURA/ViP6ogSvG3s8GxQ7Q6oqgNGVIemhYVRk3XbTFM0WMVmorSkBF6nC/aYAbfdhEcF3A4VHqcLXpcbHo8bquKBy+uHy5sdB16XB4YBmGS7oQaEmmoRDDUhEA6jMRSRP9k+TGimCc0wodmd2GXQvijruR143tIBSUeTArYiucQB25pajKvrpoGsrGycMOyENoFueXn5hRbDTWG8wnoJsjRFpcgNwnZbAl2L7Vr1GCzgtQrhEHxrampE07WCaSlJEluVF1qtKlZfXy/2MKvATbI/1+Px2Ml0nU4n8+tE0509e/aav9NN1tK5kNWRgVJXTMf7+t/WHuxYyJQti1xbj5+6K0HGcly09ft/5fXPuewaTJk+WzqTOKclY4sDrWi0tDwyYCaMzowPn4XlxuUFrkeW7FVtyLaF4YwFENVDCIWjiOgGVGjId2mIao2oatIRiJGB5sLr8ch3Ccp0ZFDCsDH4pSpQlXhQzYhSB9aFfZPdEqAJik6XQ0ZCqs0GFSb8qg0eB+BzOuB2uOBxu+ByOOB2xQHX6fXD4cqC4nACihoPyoUaEWmqRyBQh0A4iLqwhsYgg2wUmg0YRgyaaSBk2tCtXzn69EvY9ERJsDTdONOXf+ysBIxF6Raxl6sRdP1ZWTj+mOORnZU+062oqLgkKVhmgSyDZ78C3QT4UlZI1noFePlZIkW4WWIg401IDpIWbFnHCLqss2tJDsnWsXQ13VbnQiPocpZfaw40gm6yP5eAawXRdF23z507d/Vf+abJHFumBX5PC5x5ydWYMm2OSCtECzJKi93SNUDQFTA2Y8L0CLwiAcQMGWJT5XArCrLUGPz2MGzRECJaBOEInRA6SrMM5DpDqGkIYUOTG6YjB16PW6QLAjelA8o1DJbZ6TxQ1ASLjAOsacYdBgK6oqUa8Hh9yMr2w2bG4LCZyGZgzanA72QgzQWnqgro+n3ZUJ0+OL1ZcHmyYXe4RdeNmTq0UBC6BNTIdgOoC2loiuhoCmvCvG2GiYhhSjAtv3tv7DpoX3FGCJtNdEwxCg42Am4ciOM6bhxs49ID5RKCbjaGHX1sm0C3vLz8soSOmwyyFuiylxJQJdtNaLktgq6l8VpM10oLTvbrWtYxSgwtJUn8oaBrAa6qqvZoNKrwcerUqX9p0OVFZpCGjglqxVzoRGCiwaWXXpr2/cjgDJMyqDf+Gcv8efPQrXt3fPLpJ/JjpIPh9y5z583DuG++EYdCusuKlSuEcVHD5rJ+/TqEwxFxXNCORy03nYXBOdrHzj7rbBkxtGWhm4TaMjMB/2z54oyLCbozRQeNjwTig0SbYhMnAh8t3ZLOAnkhDDceQeN3suwxZKs6XIjA1CMIJqSFPJ+B7Qp1IBrB8lo7KsM+OBzx/cSH4QTWuExBiYKSgmKzx4FdgnRx/ZYgT2lB4XqqLa7VOl2wxSgrKPA7FPicdmS5VHnf5VDhd7uxl5ASAAAgAElEQVTFyUDXgtOTBTcB2E03g0vcBTpdC021CDXVIBBsQn0wgkYB3SiCmgbFiEI3TASiBrwlZRiwz2B4fX7pICznAo9TmC2BlxjLYKC8ZwXY2FRxpnv0kQTdrLR/FhUVFVeQ7FsuhQTDbRVsLfC1tF1qvZbUkGwjS/h2RdOlxGBN52MVwPnDQZdFbqykCKvADVmuBbqKoqjTpk2jnyathUEVpo4yUMTgyOrVq1FW1gn5+QUSOGGvRw8qAyQERQ7lGRji+tRUeeMzKLV2zRp06doV6zdsgNvlQigUlN96QWGhpK5yu/379xd2wh8BLV8MpNFaxYAUXQNMZWWEnnaqysrNGDhwN7mhGTRiUIfBJAZrGCzj9uh9PfOsMwU0uKxetUoSAphZRgCixYZeVAa6CPA8V26Hgaui4iLxYzJwyCAQ/ZM8dt5YPB9mXqlOB3bt31+2TbfDYUMPE8fBd99/B6/bi7PPOUuCg7TXMQjJX3H3Hj0k+MTtsENg4M1BBuP3y3MeBwNjTJJg4gV9rHQK0HLFoAXbkNuiS4GuBLYvj59BSgYQuV2eN7Ve2u24bdq2Vq5cBSa50D3CJBBq3fwunR/Lli+XNmEig7WwjZcsWYzbbrsdb775JlxOJ9asXSvXgmBMdwOPmVlozEZL1pbpBBl8wAHigWbKMoNkf+ZyxoVXCOg6nZ44yBJ4KScoNnFuJMRcmLFoImrPIBKPMC7xuWxArhqFX40A0bDY2YJhDT6HiR3KTBR7IlhXCyyt9SACj3xXpImErZXbYFCQlslmVk0ZQwCXQEbwpY4bdy743Ar8PjcadQV204CHAOtU4XMq8LlUeBwO+XPzuccft4+5yXT9cNGaRtCNxaCHw9ADdQg31qApSF03grqwjqBmoCEYTkgoMYS0KJScfPTfdwhy8wvickLCrCucV5gvjWbxdomfW0J2aGa6WTjqiGFtBd2rUjy5yYDbzHKTwFgYb0ugmxxQSwZdq+Qj/bp/COgmZ6JRXmhsbJRZIloDXU3T7ATftoAubVpPP/O0REEZQScwMaf/6GOOEUsVlxE33YTNlZWSFMEf9oP3PyAmeqbLUqdiJhQBgH7WkaNGYfvevfH555/LzUsLFb2rdDfQD0pAoKWGEXq6Bgga9H7mFxTgs08/FQChvzMYCuKYo4/BqaedigsvvEhsYqwZMHLkKFmf1io6A8h2mZ1GYKKLgWDGpAV2DDy+e+69B8cde6zY0a6/fjiWLVsq+2cgjqxwzty52GH77cUbS7bJjmfgwIH44osv5IYaefvtkpBAJs5H/rk9bnz5+Zfw+3046OCDsN122+Pxxx8TNwT/mH3GH/H/XXMNVq5YIYC59957i4WNzJDWM9qMvF6/WMLoYyXAOlQVY998E3fffRfGjRsvwMfnTz7xpATE3nxzrDBa+m65sIOiXY0OhNraGmG49BHzmtA5Qpvf7bfdJmBK5wc9zARP2t/YxgQJvqYljla7yqoq7LXnntIxslM6YP/BGDVypDB7XidrYWdMT3JUj+KYYcdIFt+fuZxx/mWY8vN0uGjcV+yw2dQE4MbBNx4XopQQN/2LZ5dBLdq3FBv8thhyVA0uhMWlEAhGEDN09C6xYfsOUQQCGuZtdKJa88FEnMXGky+4fbtY1ex2JQ66CrksA2ZkjEYCcCVCBUWJwaHY0SUX8HidWFGjQLXF4FXt8LudIi94nHZ4HXZ5z+VywOPKgt3phsvlhduXJdqu3e2P+4EjIURDDYg01QlRCkbCqAlHENJMNIV0BCOaSC1h2ujcfvTdezCKO3T6d4chFrG4H5fAa4jr4d+JEaLv8n3ThC/Lj6MOPwZZ/vSZbnl5+f8lJ0BY2m0yyFJisBhuqsxgvSbgtpChZliZaVbVsf8Y6FryAjPRCLpkujNmzFiZ7k3AgiqLFi4SUGDaJlkUbUZkRrwpyY7I8jiUJtNiLQCa4QlKtIZ17dZNEgN4sxMMmPBAZsThJ5+TBTLLi1lqBGYyuJ49e4oXtUvnLpKQcMlllwoITJk8RQI/xSUlOOuMM8X3W1hcKCm2I2+7HUcdfZTYysiwyQy5zZtHjBDPLn2iBF+m0HL7PHaCOhk0JQwCHb2vZNNk2aeccio2bdooTJ7v3XTTTZIGzHTWBx/8pwzZ+++6K4468ijxnfI8mNH1f//3fwLWjU2NOPLII3HXnXdJSvP3P/wgnRI7GXpuCZhkkazpQIZ+0EEH4qKLLpZ6C2TXt99+G4466mhpo1dffU0yupgtRg8uPa7cx5133oWNmzZi44YNIsfwfXaMvA48bmaI8aYn6C1fthxnnHmG2MzoDeZ2Szt0EA8tj//ll17GxEkTpTNiuxUWFODwI4/A9dddL5lybD+OXshcL73sMnz15Zfotd12wui4n+SFnSsTZNjhTPxxovwWkll0ur+9bV3vdILu1Olwu5yAnYCrxhlugsnKdpMAl0yYtiqyOpeiINuuw6+EYTNCkugRDEVQ4DNQ0QPCfueujmJFQw5ingI4nF7U1VRCiVGmINjapHN0Oh1wJDLSRN9NBO0kgy1mwh6LiavBZVewW1cT9ZqKXzarcComfEwjdzngdSkCuC7a1lQFPrcLbpcPDhflBQbSfHB6vLB7ssSXEWNmWqAeGtluKISQFkZjRJOAWjBsoDGkgZqtFjWg2x3YcdAB6NSte1xGSHh1RUZotoyR7SbYOXlvYh1KMn5/Fo447Kg2ge6AAQOusTLOLP02AcLCeFPBtiXQtYJpFtO1PLt0MCSDbkNDg8yjxmAa04FTazBss6abDtNNDaLZ7XYmR6QNukwDra+rwx6DBskwk+yWYMJhMIf2HCJbaaYcltN/SvAhM2OyBFkPweTDDz+Qm52gQ6bITCS+JkjTS0tA5A+clbLIzgi63PYRRx6BQw85FJdceimmTJ4snl9+nwyQ+6FMQIZMhkgvbkFhARrqG6Qew4FDhuCSSy7G6aefIdlYTB3+Zvw4ycgi0NJTOnr0I5LKS3bMpAB6dgluu+zSDxMn/iggziy7q66+Cq+8/Ir4jHnMTGhgUgVBjKBGeWXooYdi+A03yOelJaU4dOihwvJ33bW/eDN5nvTrMrOLzgN+l+3E8+T7BPbd99gdTQ1NuPf++zB4//1x9jlny6jg88+/wL777CsdCzu/+fPn4dZbb8PEH39EIBjEk089iUdHPyqeWXaCvEGY9cWFLHXZ0mU47fTTZN+8juywCAaUYthJUoe86OKLJauNIExGznY46+yzccLxx0uqcO/e22HatOlyXXl9mhqb8Ohjj0o2IYHLYrtME6d3mtdi/br1IqdYxXq2FUjb8r3TzrsEk3+eAQ/dCwxiEXgpM4h6EAfHZiuQMOH4a3JSn2Iix67BjRAMPYxgMJ411qezgr5lJjZUBfDzCmBTrAR5ZX1Eb62uXC8sWYbpdC5EIwLqdlA+AOy2eJov5QRVicn7TjslCDu6F8Swe/cIfl7twrIaB1z2GPxON/xOO/weO3wOO5wK4Cb79bjhdLoEdB0uP2yqFx6/H3aPT7YV1SLQGxughRoQ1cMIaxGEdA31IV2CaoFIVDLjxENst6P3wL3QpffOcvKWrtsMviS1/JeQFkTXTUgQArq+LBw29Ig2gW5FRcV1iUy0FmUFC2RVVRVZIRWELT3X4XCI5EDATQVdyza2JdDl9Z8+fbrlg/vNVOzJacC/cS+0BLrJNReSM9HIdOlcaCvo3nDjjaitqZHEgddfe02yxngzXnDhBXj/vfdF69xj0B747LPP0XfnnTH1559xwP4HYM3aNQLGBClWEyOL9fp8mD1rlrAsq9wg5QoORXfaaSdhi5QaOPRlZtS0RCoptzugfAC++PwLnHDC8QIiBCuny43TTztNjolmfaYYc7hNuYHGfvpZn3vuWQHdL778UlJXmUBAvZLHcOstt6BHz54CCpQurr7m/yQDiQB91NFHSz0FZkm99+67uO766yU9mbo1Ab+K+u+6dZJVRqZnRKMiLXTs1AmBpgB6b99b2D87mQHl5YiEw8KkWbSGHQ47LAJ6h44d8fRTT6G4qEiiwwRFfocdDzXoy6+4QkCcQ/5+/fpLhh6BjjnvPA8C/quvvirnztoUPE7a5QiMBD4GwJj2zD+e89tvv4O33npT2vfggw/Cx598gk4dO4lOzNEH254yA9OhOUqhTENdnUyXwMngGKumscYCgX/27DnNRYvYQVNL5yiIbcIRDWWic889B8OH39AW3Pxd6xJ0f/p5Brwul9QqiNGtkKipQHduzEZAJNbw/YTmy0JFthiy7BHk2CJQ6FiIhBEIhJDlNbDHdgryPBFMXdCEBbXZqEIhigoZXGTyBVOLGaBTpDN1ud0iLRCcuJ+wpqG+tgaRSEiG57SFeWwR7FIMHLBDCLFwAz5bXIjNQTucdhu8LidynAycqfDSp6vSOmaXWIhDdcDh8EBxemB3+uDLyobi9sKmOMSrGw00IBJqlPTkaFRDiPsO6ailfSykS5YapUJTsaNr/93QY6ddhZ1b7FYCjGS1CW/zvzVeK3ONpxCVzMShhxwujDfdpby8fHgys7W0WovlJjHbrYIumS7/UkGXlrHkdOCWmC6Pd0uFb9ICXZZz5EwRrDKWCrrJTJc+3baCLjOlyCYJoFLar08fSeUkMyP74c3KITs1Uw7rmSVGtkQAZbYRwY8gzWEph80Ek+7dusmwmIEwXjwOlZnBRcbEQA0X7oOBJYIywYzHwP0TqAgo9OCyVgMDUx999CGWLVsuaaoEb26PtQbKOnWS8pDUYclEebwMulHTZUEdghm3S6cB02Vfe/11SWsc/ehoYfQERn7u9/kEnLlPHiMTCwhQlDp4bla22PRp0yRQx0AbwaukuASzZs+S1FjemGS0ZKHvvP2O+DgpY5BmEdx5s/KP23rr7beRn5cn+jb3QxDlMRP4eP5kj198+YW0LVkq60oQDNm2BEZqrmx7dhi8btTLx48bjx367IBgMITddhso0grPef78XzBr9mwJfDGDjQt1b0oq1La5TbJnKX+ZmyvXiyyYrJwsmYyf19bt9qB//36S0suOlkWSKCnwM0ocf5aDhMd/6nmXYIqArluKwtDHSjdHPOGN7gTatBQJYokAK9SXWq6BXHsY3lgonlobCsE0wti+TMEuXaKorAphwi9hrNcK0WDPxr13jkJeXo7ILqtXr5GOj78ZgtqChQtFzaBMEzVMLFm6VCQfLsx8i4RCOLBzHQ7pWYnlG2z4bn0hakNx0HW7HMh1OpBF0HUSdG3Ictkl2YNOBWa2KSolBp94dhW6J1QHc55hhJqgRZpgaGFxXehRQ0C3OhxBbVBHIKzHM+piQMl2O6HbzgPhdDkTbJ+Sh9Ue8cw0CadZxYCsWhVGVDTdoQcTdP3pYi5//+x5f8Ny7Xb7b0C2JanBci8kJ0vILJemGbXkhS2BLg80tcxjS3OmtTvoUtOdOXPmirRb6n9kRTI02tEY3CO4UCMl4PzZy/c/fI8RN42Q3PwB/fvj0ccea07D/bOPpbX9MWhIjZ2VwoYc+NcrRn7aeZdiyrTp8Lo9cTBiFhpBl0P8RCUxPlppx2SpdgFcHblKEKoeRojeVj2EjnkGBvSIIdulYdIvAcxeq6Au6semkB2ffvoBevXsCS0akQ6GgSbiUzzrjAkShlT+qqmplREAOzOSFAZ4a2rqEa1ajL3s36MhouL7tfmoDdvgVBV4XA7kuBzIoq7LQFoCdN2UFhxOOB1uwO4U0PX5sqG4vBLUjVGrDTdBDwcRi9IiyEBgFI2RqOi61QENgXBU2K9mxuAv7oyi3uVweXwsfCaMV7UzG88GO9tEqqGx3eI2urj9jt7mqMgKhxw0tK2ge2OSF7fZlZAMugTbxB8/53N5TCRFNEsOye6FvzToUl6geyEDui3DCVka2TSlCga6/lMLWTrZE0cVrJXwV1vI6FhwiLr+tqYh/5HndMZ5l2HK9BnifbXZWUkrARg2u6QB06YbJ7d8P87o/IqJPDUCXywIMxIWi1i2N4JdusbQqzSCDZs1fD0ziCotF2GbCytrDfzw4wR06tiRRFpqPFjiYJxRU8NlsoSQaAEvqXpmREUiUBUV3437HGvHssSmis+W5qI+DHicTIJQBXTj8oJdpAVqvJQdmE7sYNlI1mLwZsHt9cLp9kNRHaLLa0FWQAsjpmuSbqwZ9BjraAhFURXU0RiiZzcCLWbA4SuGUrKjeH0JsCwtSe3ZwUcHS0qq8ed2SCyFAUKHGgfenOwsHHLwoW0F3Zssx4IlM1jabbLEkMxyk7y6Opmu9ToxZ5q4GLiQ6brd7mhrTJd1dZkO/KczXYIume7s2bOX/5E/+sy2My3wn2yBM+lemDETLoKuVR+XVi5miElgK15/wcq4ctpsyHdEkaeG4aCWG45AsUWwfScDfcoicCsaJs3TMGmJDldOKYK6giXVGj785F107FyCUDiEgqxCuFQmKcShl5lv9KJ76C5Q7aL5s4NauGChfF5QUITN61dg1hPDYDOBTxZloSlig5tpvy5VkiL8LoIuM9OcyHM74HLa4VSdcKhOuNwEW6+wXbfXD8XulKQLPRKUwB90TVh2SAJqUdQGaR+jgyGeKKGbUdicudByesN0+gGy2YQEo9DupiqSBafa7cJ+nXRRuOjKsAvwFubn4rhjjmyTT7e8vHxEMtNNsYoJw00C4V+9Jpt1OBzNvt3kWgz/UdC1Zv9NrqOb6l74q4Hu8hXL8eknn+DSSy9LizXRXUCXw7Zme9FKRj3aqhCWLjgwuEa5gVppTk4u9tgjfcM/kzDGjn1TrFjUbZn8MP7bb3H2WWf9LiZL0KCVbN9992vOPkv3fJLXYx0HscqdeKIUhk9dGEhkph2tbVyo01Inbst8eW+OfRM77bxTs2a/LceZ7nfOvOgKTJ0+Cy53vJBPnHjGQZdSgoNe3UR1LWahZatAsYM2sQgMLYSoHkFZgY6dO0dQnBvCpsoYPp8Rwqo6NwoLS1AT1LFwcwQfffIeOnfpgMq6SnQs7AiPwyvbpRa+aMFCLF2yFL132B7ffP21xD0Yp9hp551RXFIMxBSsW7UUEx86Ek5E8dF8NwJ6PFjmcTuas9Ho0/U7Hcj10EIWZ7oepxsecTB4oHq9UFQCOxkwcVdHNBxGLBpGJKIhRJ+uHkVdKIzqUFQYb0hKU+qAw4egrxei7mzY2BuJ9EJmbpday5JQIh0I3+R5EYjjjLi0KB8Xn3sS8nLTHxGWl5ff3JJFrDWgtaQG1mBI1XiTma4lLyRmC/5VXV0rkPaHMd0/CnQJONSG6G/ljU7QYMCHAMLpXti3Ewhp8ud6/Jzl/Fg1iYEoBq+okxK0OIRnj8+AA4MyMkvDv/6Fl15+WYb2/D5LI1qFXKix0owdDAQEWK695lo0NDaIG4IBLRYw6dyls/xguB9mxHE/DD5xewzsSRnK+no0NTaKBY1BsuOOPU6+w2w4rkc3BI+HgTv+2ELBoLzH42BQkHa0a669Bl9+8aU4Amgx47Y5/GcWGxeev7WwPXg8TETgkJLAyEAYtT8GHBnUo+uCbUEjO4+bQS9r4fCdx8ZgGT9n4I1WOKuADwNybBsWVGeyBY+PC4N9HP5TIuGQkMFIBvF4LvTv8jlBVpItHA5s3LBRssouuvgi8d7y3Lk/XmtrLrxhxxwjlkHa+hgkZYbcTz/9JEE+7o/bs6QGq0Yv98/tUybhsbK9ODEoZ4vgUlVdLTNY9OzVU+rTMtApv6fqajlHHgO/x2vHYA2Pm+1cVtYZqmqX7fK3WJCfDzuDZUnLWRdfhSnTZ8JFn24CdBk0UyRJghJDPHWM9XO9NhNFLhMFDg0OIyRBpnyfhj6dwijLDwKKgZmLDIyfq8FwFCAvLxuV9REsrNbw/ntvS0aiNVOD1KSlpGCamPLTZKxds1ayFtkWP09hoLNY7gcGcTUtCrti4Is7hyLXoeO92TY0aqpMO+V1u+BzMUGCbNchoJvlVOF2xoNpHrcXPgFdl7gYGFSjY0J1KMJ2zXBYircHIyzSo4m8QNdCtVjHyHSjMKNRQHWiwd0FmisvHkjjKEB1wi4zUygJAI7X1aUTg7V0GXhkwkRpcT5GXMWpp9IvYj5gwABmUyXXWmjWbJO03F+x3YSW28x6rSAaH2kdSw6kWXV1rVmCk0s8WjNItLu80BroWnV0LU23LfICgYIJEfwhcVoVAhTnydq+9/aSQUXjPIGKN8ELL7woPlcWvi4sLJAsL0a3GZRiIXCC60MP/0sKjzP6TSsSfZ+0KJ144glSAJyeU1q7OIMBFyYSzJ4zBw319bh95O2YN2ee3OQsEk6fKm9szjXG6PC999wjwEk/LK1njLgz04rZZbRLsfNYtWo1Xn11jHiNeVNfcuklAiADKypw1113S6FxRuUJXMxmY91aWq/ojKA3lSAwbtw3sl/OcMuI//AbhsvQ7L777hXPL28sAir9vV26dJZZIbj/Ky6/Ah9+9KHYtdjZ0JHw0EP/RENjI3p07yEJBXQ90DFy4UUXoramVry81NborKiqrBJvMj3DZ55xpgRk+EcWzXnW6AC56MILpYNh9h3Tb5mswag503/pK6aNjt9hdhq9yuefdz6aAk3Nc8TRWsZ2YfF6q87F8ccfJzNm8JyZlcdOiJ5pTqF0ztnnoLqmWhJmyOZYMJ7gyLbi74av2QnzN8JtE7j5OUGYgH0EPd+9emLJkqWyjZtG3CQZjswsZC1ier/pdaYlcerPUyQb8qSTTpb2ZQdGFp6TMnvBWZfEQddNPTxRxlGJ2WTIzz+CC2HXHjOR7zBR4okiGyx2HoJH1dCrVEfnwnq4HCE0Bu34YZaOGasBX26xJFxUN+lYVBPF62Newu677QZdZqX49xKfAieGr7/6BpsrN+Okk0/C4488ioiuoWuXrtht4ECZ0SM3Nxuf33EUilwhfDjbQG3EIcVtfKyxwECaJ67r+lTKDWS6DpEfCMwep1cCYA7WYlCdUtxcofgqtRfD0CMRRLR4Nl2Ys0aEI6gORERiIPOVVGSbilpnB0ScBXFtm23CWhFqIpnEqluRVOjc8vQWF+bhtuvPBx/TXSoqKgR0kyWGViQFAdlUhpuckfZfBbp2u12dM2fOsnQb6tprr8Onn34iNzuDSwSzQw89BJ988qlkTzGSTQDlvGOcnoYeVM4mQCZFwOJNSosXU0mpbTFDidviTUOAGT9+nIASrVBMJ6UFqt8u/ZqnpyFwDB48BHl5ubIdZsaRFdEKRl8qOwVasQhU555zLjZu3oi62nq88UY86+q+++6XYTBBjjc9mSHBlIW733rzTdx2+0i89/67OOP0M2QuL05EyZuciRKsKUHfLKPO3C9BhOdH0CdgsjPhjc9i6UwgUR2qAC0ZKhM4COSFRUUC8Mx4I5DTV0uvMDP0CEz0s7JtCIKvjBkjNzElDCaOEKhY7J1p0+zseB5WR8Ah/vDh1+OySy+XojT0C/MasL3pI2ZUne0plbZgk2Ni/QRa3ziSIEulvY7MkttlB8pOkGnGp516qjBsJpbQx8rjJ6snQ+Px8rjJ4rnQYseEDXqxOfrhH8GaoM0OjzN2sDO78sorZL41dqZffvWVzCF3/nnniU+ZIE62zWmTyIaPPPIomZXjwQcfwJVXXi2zanCERObNjumuu+/CbbfeJm3BRIzUYN55V1yHiVOmyvnGmW6i0A0j8iyxyBq3sRj8agylnigKVQ2qGYHLEUG3Ih1d8xvhdjXAMIENlQq+nhHBhoBfmDhdAtVNGpY0KLj/3ruwe0WFSAqFxUWJMpLxO4sk5YP3PpDpkXr06IkxL78soyyOzgb0H4BFSxajc1lHfHnviejgCOCzX0JYUwcBXL/PH2e7bif8HhW+RC0Gv9sFj4Auq4654XLGa+tyNgqyXjJ+qgS0i0miBDXdcAhNYU4lRJZL61gMTZqWqOerokYpRtBB4Iyn+7JID/8EXJtrEZPlxnVqSg+mEUNJSQHuHHFxW0H31uRKYinPLdcCme5/L+gmZv+V6mKso5tIjmgT6E74bgKeePwJ8XXyJuXNQU2U8kG3rl0FnAgQBCcWY+FU6kwiYLYXgebV116TLDXeQD98/4N4dVkjYEBiyu1vv50g07rc/8D9eObpZ2SuMfpXOacah2oEE4IgGSxvbIIzbzKf1yt1EQgalBdYUOfxx55Ax04d8cGHH+CG4Tc0Z101cohbV4tPP/lUiuiMHDUSxw47Fk88/jjeefddYecEEmptc+fMlWmGHnv8cdkHh+5cmMpMVk/mTtBiZ8DjoozAojnbbdcL3bt3w5VXXiXHTSClhMDzvf/e+3H1NVdLYGXEiJvFs8oEDzJesk8CCZk0OwW2LduHdiwCNhd2YBxys6Mgc6UPmENuAiA7tvvvu1+sW2xnbpdtut9++0pHxI6N140gysLnw447TiLut952m6RZcwJJjibYgVI24PmxPfj62Wefk3RWgjHlC3pvyWaPPOooKZSzbt16nHTSiQKkPA4yVwL1TTeNkPNgh0Sg4u+BWW6sX8FEGCbOMIV5/Lhxoq3z+PhdjqS4Dr9LlksfNa8LXRycc6+goBATJ03CdddeK785djwtLVfdfC++m/gjYlFNGCddBHHgtUmUn9fHo9hQ5Iqi1GXAgzBcioYuhVF0LW5AlqsOpqEhElWxZCUwfp4BXcmFxxsvFUlNd16NiWeeGo2hBx+Cxob6eNAuUXk2UQERy5cuE42cv4Py8oFYvmwpwpGI+Jw3bapE165lePHq/dHJHsTElWHMWRuG2+FAXnaO/PY8BF03rWNxmcHjsCMrUY3M6XAI8Hq8frh9PvHq0l1AWxzP26RdjNMERSJoDMYLmtdFjGaJgYyYzLjKyEOjkidygsQX2UZ0fHAyTqkzbMJkpE+0XUoLkFFRh9Ii3Hf71Sgp+rcktjUiV1FR0SLoMqCWLC+kPk/NTrNSgf+S8kJ7gDyj3a8AACAASURBVO6tt90qs+pSI+Vog/pbSWmpWIao9b08ZoywEhZ+YcWw9WvXIScvR8z4BN0P3n8fvXfYAT9PnSqvyU64PpkgFxZlueqqKzFs2LESaOAQ1pqllj8AMkoyWy5kiAQfapNML+7evQfmz52L8oEVMkV8JBySObd4ozJVlsDI6X84XxeZNRMbOF06GTMBjwkFDG4dcvDBwr4oD5AZcx0CGgHDSqUly9tvv/0lE63Pjn0wcGAFrrvuejkPZoYRYLg/piOT0ZIdsmoaOyXWSyBIcLbgh/75kAATteFjhg2TiSS5PwIadWoyas6gy4I21IirqqvQq2cvkWdYZOiKyy8X6YDHZaUof/zRxxg8ZLBkprF9u3TtgjWr10iiBDtJjlA4OeWsOXNw+GGHybbYSZL1s17DTjvtjB9//AEXXHAhJk2aKG3MTuzbCROEKTPNOl5drkzkFXZALBa09977yDTs1HPJ/gms7EB43pQUWJyI0g7X5wiA89sx/Zi1GKirM7DGEcgZp5+Oxx9/QoJs3C7X46iCncL8X+aLDML1eP3Yjux833n7bcycNavF+3zkQ8/jx5+moKmhGqFgoxSbEY9uovgNExDyXUBHVxS5qgaHTUNZno4eJY3I9VUDsSB03Y6wpmL6Qht+XqHA4cqRkRpH4TUhHXNqbDjz0nux936HIS+blcEgiQ1M83WpJuxKFNl+r8yhpoUjyM7OQm1djfBuMlUtYqCxqQlPX7oXyhxBLNysY8KiJgS1GMoKs2RCUxbs8SacDNluJ3xOVRgwf2ucTcLJZAnVBbfHL5XGWFdXkj6YQRvTZKYLTt0TpmUsGEZtOIrqcBQ1wShMXRfr2oawC9XIhSJarsyrIUyXzy0dJkbvbmIqJc58HNUNlJYUbgvo3pZsEbOebyvospi5lZVmGAY1Xpkr7T+q6bYH6NIzykIt1AWpz9H0TU2UbI/Mi1F4Zj5N/uknCWoEQyFhKB1KS3HhRRcJ0yPTYRCMYEHAO+zww6Q2ARfezGS3vDFZdIXFonljkpFyGTJ4MDqVlaFnz16STsr12XsTkAnYBAIeC4e/HF5zP9QGqcMy9XfQHruLbMBjYNEXzudGeYPf4cJhNve/91574+BDDhZwIHhwHjQGyax6vjwnBqW4fWsYTfbPTuH5F55HVIvivPPPE1bKhfUSCKw9evbAcccfLzVxuV0CDlkqf8R0BLB9yXKpTQ4eMkRKLlI2efGll+TcqGkS/CmvMPuOc9INHXqonA87Hwbf2P7cb3V1FZ566mlh/wT0Xfr2FRAOBAO4+KKLMGNGvNQmg3ZkiWSw1L+5EIj33HMQ3nrrbek0WG9ht0RJRrYJMw6pBXMmYBr82RbsKLh9slSm+1KOkYlDly+XDpltx9Tn5ctXSBCJoxZ2nPw+OxheSzJovk/wZxCVgM82ZX0IstQ3Xn8dl19xpaTkUoYgc+/Zqxc2rF/frPunIu/Dz7+LqTPnoL62CtWVGxFuqpdVqFcyKp/ttKODx0SRU5d03MJsHb1LQyjOrobNVi/1YqOaisawHZPmKliw0SNFxiXV1zRREzIxs9qGTvs9AU/JXojpQQEpv4cBYoCE2KlEkJ/tQY4fcDkMmUstx+dAUR6DYBo8Dh11VSsw/r5j0dvbiJU1wKSlTZi7LoKSfBe6leTL3GjUdpkgke1WkUXg9XgkvZnT+DDF2ZuVDZvihMqkCadbSItqiwrb5fx0oUgI4TCLmWtoiERRE4phQ1MYhhYBky3WBRRUmpyBwh0/P5lhKNFBSc0KzhVn1SJOVGkzFZSWFuGeWy9HSVH+1ghu8+cVFRUW6AqztdlszYVuWmK6W7KPcQ41Ml2mAbtcLnkk8P4tQDftFv2DVqTGSxAlUGaW/40WWLlyhQQp2dHTuTLmlVcklTvd5dmxX2Lm3EWor69FddVGNNRWQYsEZVtexYZSryJabpbC6mFR9CyNoGNuHZxqNWJmBEHNB90oQChiw6S5jVi6UYHX75Xdc3YIMt0ZVXZ0O+BRdN9pEOrqgWDEGffoygzurF3A2YalIm3zLLoqXTtOOyQz2RaDEdqIfsuHYUfnaizZCKyt1zF+URNqI0BF9xwU5nBmZZdMTul3UVpwIdfrkXoLHfoMQJcB+yOrqCP0QCMql85HcO0SOGLx+daiLLoeCsuMEdR1JUGCmWmRGNY2xG1xPpcL6wN2rNd8icy9eEadVeidkgOdDKKZi4UsXpeBTzqWFuOBkdegpLhN8kIz6CZZx5q13NZkhVS7WLK8kAHddO+KNqw3f958lJSWiPUqs/zvtACZNaWR/rv2bx4VpXv2L777LX5ZuDJRfL8WTU11aGpqgB5shDcaQAdvFHkODTkODT1Lo+ha2ACfsxq2WCOqg3nYUNMb7qxeAnDBSBMWrFiNFevWIRKNwqnaYSoxfLXMQOf9nkRxj31hxnQ0hThDBI8wXifXNKmLEoFpUKMvmLPyMjpF3ZXlHVUYkWoMrjwGvWOLMH8tUB8ysKQqgh9WRtC50I0+ZYXix6VXl5axbJ8TuX4/+h12GnY59GTYnS4JdnG/TL6o/mUWKmeMQyxCny6ZbgihUBx0mSAR1HVUhXSsrQtBj2rI8XiwOWTHskYXjMQURjK9kRR7j7Nd1RHXwMXXnEgFJjB37FCEh+4ajtLi9O/LZKabDLqpjLYtmm4GdNO9KzLrZVrgD2yBl9+bgGWrNojkQ7krFAqgiXVmazfDHVyHfCUIr6KjSwHtYY3I89UCZhO0aAwzV/eCXS9Ebk4O8vIKkFdQAIc/H5tqarBg4Vw4outgGpV48Dsbug5+Bj132he1AQOBYBx049InSyJCUmhph40nzjIuwZpjtK0ZiJkORCO1OLD2OOxkm4fZq21YX8MMshjmrgtjYzCGAb0KpcaBh4E0hx0ep4LtK/bHEVeOgkodw2LSiToSrL2wccpXqFswFYYWlaI9tIzROsbZIsK6hrqIiVW1AYQiYeT7vKgO27Gw3g4tRrkiPkey2OkkK41yDD3Q8QpjpgTZ7FJjokOHIoy+5ybRdtNdysvLb092LFhabgZ0023BraxHiw81T8oD27pQW6Su+mfPWEvtkIFD6qnJSzAYwJdffiXZcHEr1l9rYYlK1krdfff054TjuTLYx0Bhas1blpNkxTC6LWj/4kJnAzVwrstAHL3BvM7UhzlTxhtvjMUuu/SVCnL/qeWld7/FqnVVEoU39KjMYBFsqkNww1LY65fCE21ArtuQBIiSvFpE9Gx4sjgdeQyTZ2xEY30jCnN8KMjPRXFBEXxFZTBVP8LBBuQ4GrBq0wJc/+oidDrgaXTecYhMy97QmJiRgpF+MQLb4HLZEY4kJsaUIufxqr1xncKOaKQOgzadgL28c7B4g4KlmyKobtRR02hgZXUUnTtlobgwXzLRmAnGOrwnX3sfdhl8uFjCLJuXiK6x+ESYoQ1rsOLzl2AwQULTRQfnLCQsctMQjiBoAKtrmlAfCCPf70UgqmBelQ1BkzNeSJHfRBaaIv7w5vnl5JhZ/EZFFCY6lBbj0ftuQoeS9OfOy4BumncEg1bs5XjxGADi74nBNIIO3yMoMgBC/Y3P6TzgHwNR1GInTZwIB2c09XhkO9b8WvRcWtvmZ4x+cxtWVha3cdlll6Nv352lohWTL+hiSJUZ+D73zwCLtXA/dFcwC46ZbzxOvscMLS7cDi1o3Aczo8hq+FncoWGT4A/9pbSO8ZhokeG5ccobWqM+/vgTCXhxG1x4Tvw+XQL09PLc+GiBNj2y3FdqER0mIVAv43Fy/bglJyZtxf2yfbjwNYNP/IxBNS4MavEa8Jrw/bq6eqklzGOl84JBNp47O6xAU5MY3hm8S50kkj5rBq54rRgEsxbO8nH5ZZehY6cyrF27RrbJ2sn/OO88sXjNmz8PV11xFbw+r3iMGdhjthrtXrS1Wa4Pq314HDwPHl9dbR3yC/LluHkteK5sv/aaXeLl977FynWVcDmpR9pFWw1Ub0Rg9RzEapbDFQ2grFDHdh3rUVXPKX12QFmPfsgv6QDoDVi5eCYWzJ0ts/rmZ/vhycrDhiYTJXkF2Gv/vZHXuQR3PzMWkwKnouNOh6NzHouW89oxqZhT3dgQicag2k00BjkTYxy6onoMQQ1QFRNGTJHgYN9Vp2I/71SsqbZjTW0Ua6sj2FynY0NdFFk5bnTuVCRJHk4b4C8sxSX3PI+iLt2lpi3rLPC3nZVTIICoxEwEa2qw4atXEK6tgk6vrh4v5RjkzMCajiYtivUNYVTWNSLPyzneHJhXZaBOT8znlqgLzIAjr0mcpSemaJfJPRVETQMdO5Ti8QdvFetYuksGdNNsqTfHjhWbzrr16yWYxRuORaxZKJz2KNqzON0OWSnTb3kDEQTpdKBBnsZ+DtHoiWV+Py1FZE1kRvSyZmVnib3quWefE2CllYj1c2k5oleU0Xa+x2w1JgsMHz5cXBBcaCPiDU7AuuHGG8R7y+WOO+/AB+9/KDMd0EtLzy9BmK6D+PQrQTz91NNyLB9+9BEqyssFdJjZxnqzq1atlHnDnnrySYmeb9y0SY6DViUeG58T/AhSPAba0ViT9+FHHhZP5sxZM6Xm7XXXXoe+u/SVouRsFyZE0KPJhezyNmZVud0CaPTrklXSFsVjpp7JRAeCJBMA2AEQuOnlZYfGNuf5MJuPtjN2FEydpRWOrgEeEwuqc58P/fOfkgV2+WWXi3MkeWG7cnoddhDMzGNHwpRjzj9H9wTPkdeJnRGvH4+fXmCyW9r22KHwmvCP7UJ7HJMj2OZc2MZ8zrRiHgvPlc4JtiOdC8yUa2hoRGlpiZyj1ZGl+fNscbVX3p+AVesrJQ2YgSAzHETT+qUIrp4Ns2EDvKqGHToGkJMVwcI1hSj0FqKouBj5xR3hzyuBJysLoZp1mDZ5PBYsXCAsMGzPxr4D+mKfgw5Bvt+JCdMm48EZe6Nr38NQmkOtl4G0eICMoOtQo8jJimJTnRO2mIIcHzPeYmgIO5GfFYbPY8OC5QZyZ56FPezfY3W1iqqmGGqaolhdFcaqzTpidgXduxaJi0GNGei602648M7H5Phkqnc9IqDIjLQYCbQRQ+PG9aic8CbCTPk2WGksIh1bgHOkMVkiamJDYwQbauuQRZJkUzGvykSl7pDC6+JnVljSkZXGKJnYJABJScFKFWZ94E6dSvHEQyMzoJuaBtwelrG77rxTEgguvfQSjH70URw45ECZH+zee++TWRyuuupqAQdmE/GmYooqM7U42eOLL76E++6/Hw/cf7+kqb777nuS1kqbEW842rAIHhMnTsJPP03EgQceJJYiAiCBVGYE3qWvpA17vB6xddFfSqAjO6QXl0yNtiuH04GPPvxIGDPtZgR2rkMv6c03j8AVV16Bm0fcjBtvvAHvvPOuADftbF6vB6+8MgY33nCjTFLJc+E2CAzsVCzvKZ8T/J548gn866GH8Mgj8ZRWdkgEGgIh2SdnDKYnlncDs8g4NZBlcWPHZBXsYfGYCy++CCuWL5fzk7oIsRgeHT1aUotnzJiO8vIKAVna2giwBFUu9AaHwmGMfeMNnHba6TITBDudl158UdqPhcnplf1p8mSZSJLp0PwOkx/I0K2FNyPbiRa099//QMCU58vOj4/sNGkRsxaCMG157HAIpLw2nGHglTGvYNAeeyAvL1+scry2PG6eE8+FnlsCOjMHKUeQ9dJTPGrkKEmKufueu6VDYMdjFdX5PaA75qMJWL2+UmrP0qMbqdmMpjVzEdm0CEokiFyfhh3LGtAUCmHmIh96leSLyd/HUom+HOR16I7sDl1g04P4ZfoP+PDr8VhV2YDdduyOQTv2Rt+OORi/dDWerjoHOT2OQd+uIfg5n5nbQNTgbMMsDkMXAcsjxhAIReFSmWxgQyBMS5kNmu5ATaOOnFn/wCDlG6yudKKy0UBTJCagu6JSQ33QROdO+TIrtGozUdJtR5x78wMo696zuSB6nFuTaCuIhMKoWjwfjdM+hRnhCEKPJ0hQVohEEIpEETKByiYN66trpWSjDQ4sqDGxIWTNJRf35LKTtbsIukp8Kp9EBTKpF2wY6FzWAU88PEpkhnSXDNNNs6WYhUWWxBuHRWL23GtPVFdV48677pQc+CuuuFxuZvoqmfxAtkhmygkO6aPlrAbMMlq9Zo14eclwuZBZkSkxrZaeWs6SMGvmTAHcUXfcIesQGAkeXIfeXd7MvHH5msyJzIiFcjgU4tCdLJM/CKba0ltKUOH0OASKMa+OET8sGeYtN98iU8owcYKSweLF8bx/fv+bcd/g1TGvClAx4ePEk06SzK7jjjsW+Xn5+P7HHzHt55/l2FjIhLM+0KvMxA6yOM4bNuqOUcL8mQRCbZs/Wk7f07FDR+mYKEdQQ6VmumTxEtx55x2S7su0ZabwcuEsFNw3OwYmQZDx8pyZTcZaDUzIIKgTND/59FOpK3Hj8OHSztR2menFNmb70QM7duwbAuLJC9ufIMdj4XP6qjlND9uNbcWRBtODyaQ5TOV1vfqqq8XPzMQHHgOZNbP4amprZB0eH5Nk6P9lqjCZMac4opTAjDkya8oi/A4zEd//4AMBah4HvbuUJ37v8sqH1HQ3i2fVCAYRWr9YQBeBSkkcKMjWsH1pPWobQhg33UTP4lx0KskT76tLdaK4qATZJT3gLugAM2pi7bo1mDBxIlYuW4qKUh/269cZT0/dgPlld6Br/+PRIbteivAEQ6rYwVQ7WaGJiKYiBgVZbl20UHZQ8aQ2FZqhCCBmzboQe9o+wsY6NzbWRdEYimFTvYblVRo21OkoKcpFQV4u3HYbbG4/hpxyEQ4/8QzYmeJsRMUZQVYqBYGWLYaxeiGCi6fKexxxUmLgnG0cwYW0GAK6idqQhnXVdQLKTIRYVgusbrTLtEbsKOJuBRvsTgbS4lq1VYBKipgbBsrKOuKpR+5oD9C1ipVv1TpmBdz+9pYxa94rgi4N98zLJ9jxZv/662+EHXIabqaPnnPuORj9yGipxcCb6Pnnn8MF518gTJkM8oUXnsfBBx8ibIegzOE0mR9vRN7ABCoWX2G6MBemjPJmzcry45dfFgiL43fIbsmWmJzBifZYhKSmpg7ffTdBjPoEUKa9EkQJ8tRnyawOOvAgfPTxRwIk1IDJZo89dhjGjHkV5513Pj7//DPpAFhfgsNediZMcWWaLIfWBBxO5cOsqVNOPhn7H7C/ZI5xWE2AYaYaOw7Wq6irq5VEA+qc/IxD/aLCQtkubxB+t1vXbnK8Xbt2kfNjERh2UFwI4pRuKLOQcXI9yjdM9eQ8dNSWCVY8P3YQrGLG42eiAeWQ3JxsKR5E4HzwgQflvMOhsIxC2DGy/Tg64XWjbMI2mjx5CiZO+lHqKbAT5Cjk2OOOlemF2Ga8iZkWzc6VHR/1xKGHDcWaVWuwubJSmC2DeGTk3A8ZMxn2vvvsg+WJqeaZBchjfv6553Hd9dfJaIf1M5iNxsw8ZuT93uWl98eJvECvgFa1EY2rZ0OrWg67qcEOA6U5YXTJr4MW1fHlNANMQu1anIOCXC8cNgVu1YHsrFx4CzogYHpRWdeAsiI/ps9bhJoVC1CYpeLVeU0oPOgpFPc5EabWiJDmjTNEhZF+g3gI1WHAzjq3sZiUXRRXg8kpY1hYnbYyEzusvxwHOt7G5gY31teZCIRjqG2MYmW1hpVVEeRm+yQBgYVudD2Kjn0HYciwU9GvYnf4s7Mklsb2Xr10EcKb1kJZ+wtUPSBOBJlGndYxuhdCEbGNNWo6GsIGNtQ2SEYcQXdVvQ0rGhQYCks60l0Rn2lDCt8kKr7H4w3xEo+UNso6luKp0XeJXzfdJYXpSrWxhAe3VcBtadqevz3o8obmzcTsIw5fCbzxAFNUcuHJiHjTnHnGGXjzrbcECJl1xQwxAgdvPOplrBz2zTfjMHbs6zLTLkGDNyCH5mSSBAJqRgQ/S/ckUyawMBPt2Week5RYyhyDBsXZENNUX3n5ZcnGsqpREaSfeeZZAWAyUab58viYMUUmRa2Zk2ISlAk0ZJ0MzvXpsyM2bFgvAMcqYzweAsG9992LwfsPlhKE/C6z8zhjMUF8x512FEsPgZQ59qyORRChpkpAIsOjDk52y5q6V1/9f5K1xYVyBPfB4BErm3366acygSUL3nBhthZBiFops6/uufdeYaDcN90DBH5mkQ3ac08pbPL2O2+jS5eu/8/eW4BbVW7f/2N3nuAABw4tKl5b7MDu7ha7C712X7tA8JqICohYiC22YAMCKqGAdDendtfv+cx1Npe/f72Cit77vXs9DyLn7L3iXWuNd75zjjGmpRMYD86JoiSRPq5vZ5x5ltlwsgIgZ0y0yX0kVcAYsZoBZElTNK9qbkVF/j1m7Bhtv932q9zKevXqqW+++daiYyYBFGTcYyJxUkLkZPEXwJuX7b1339XAZ56xNAMTGNdMgYbjMhYcl0mN84UNwX35vVv/oR9q+pxF8iRjii2cosT8SSok6uVxZS3Sra5IqnV5g7yujCbMTOurSXG1KAtpveoytayKKpfNy+dxqayipZZngkrGGtShVWu5QiE1axbW+p3b6esFSQ3+fiu12fwo+QpJ1Tc4lCyPJ6CWLZyOFSuWp5SIZ8zvgYIe7TAx0bGWQQUA2qOOcy/TdvEBSudDakzklchJsXhOc1emNWNpUoFQ0LiwATwjoG55vGq9YVd12GRr1bTvoHAwqMYVi5VdvlDVuXpFvJLPHzJwLORomplSJplqqmWkHcexbEHzVzRq4bKlBrBz6j2a3ehT3jFfMFqY2TwSnVNYayqgGZCbzWNe7dq21hMP3a02NSXQdWezWRpUuqPRqPuPyOn+3hfgv/n7TArkGgFnHMRK23/HCPR78X1Nmz5T+dqFis2fpGztQnlyabmUlbuQU1V5Qi1DDfK5cip4ovpmhkuz5tcqGY+pedSrNlXl5nmQ8/jUkPGY4UwNE/N2u2iDLpuoZsMNJXdGNz9Xq8by3Y2TG3DntbTO6Q7RosoBr6XLM0ol4/IH6PrgVyDktePX1Wet/1oiV6mWM2/TRoseU9YVtCgYDVuCSLQ+q9nL05ZGaNGiSgGfz9qwZ3NOqiLSvEZlVS3UorJMgVSDWgak1s1bqKyyufIuvzx0gihkzaw82yQFNh+GdM5SDIsbUpq5YIH1cZvf6NWcmF85TG+MZ+z8jWE6xjdNHDIn7ZDPGy2xQ4c2evLRe9WmZs37CJYi3f+O9+cvPUsifHLSLHmLht5/6QmVDr5GI/DYoLc0eeJ4ZZZOU2bpDBVScbkLGfNNUCGnimhCVaEGhfzl6thha3XYYHNlCx6N/36yPh05RpN+mCGfp6BWzWj3U1BFOKhWzVtooy220habbqT2G3SyotnSQCe5W26uVNKlusa4ohUt1Bh3Wp0XCgGtbCBdkJfLE1QsmVQ8hcG5S/Vxj2IplxLZgFzf3qjqqQ8qr6AyeRlXOJPNa3FjRvOWZ1Tw+qyjcAAvXa9DKfS7pYBHlnJoXhZSq8oKtW3dWmUV1fIEoybpJStARJ2Br2stiJJGHUulskrmcqpNFjR57lzV1jdqQcyvOXG8hxFEOLaObF7YDFDurIOyM5GYNDuXU4f2bfV03/tLoLsu2Atr9JSXPlQagf+gEXjoiec18evPlV8+S7nGZSrkUtZRASYD/NayUErNo3H5gm3VsUU7tWndVuVV1WpW3UqZXEFTZ87RsI8/05ejvzEPg6pyvzrXVKljq2bq2Cqi3XfbQkmXtKzVfvKWtVKb1jVKpTJWb9h9t27mjFZT09psESPlEfsdhVRfIKgkJuJpGACSNxDUW0/eqikv3i6PJ2J8Xrr0pjLSslhG81amVXB7zaSJHmUhn8/8ckl9UFirigbVunkztWrWTBWVzaxRpccflscXaALLvAqZjDKpmBXtMinsKjPGYmjIFDR1/kLNWbRU82I+LYj77TvG+GhyFKN9PUVqkwAbe8Hxk6CLBIW0/o/3VJs2pUi3lF74D3r5S6fy14zAAw88rPGffyh3bJmy6bi10ynk+cPSOKNoIK2qspTq4+XatG1ztW5WpfKKSkXLylXWrIXKm9fI5fNrypSJGvLWcP0wbbblgqvCXm29frm6btRS70/PatuTb9Tftuoqb7Be6VhK2URGHdquZ/amsAXKI+WKNzZqZW2d9tt3PwWDAcXTCdUn6kw9Bv/2q7cGaf6HTymXSmvOnHlqTGSUyrrMfnH+ioxycqtFy2bGOQ7SjRfA9bpUEfKruiKq5jjQlVUoEgkrAOUtWiZ3ICSPm8jVZcY2uVRc6UTcuknQkDKZzJpIYvbSlRo3fZ5mN7q1MhOwvDNWkYS61MwIl51uG3AWHJaEte7JFdSubY2e7lsCXdefEenCv8RfFSbBn7VRbMESkiLXXyG/RTkG7ax791OtDREbooHNNt9c3ZrEDr82FlDH4PTCe11dPfdr3/urfv/tN99qzJivdfY55/ymU4Cz3OuBXrr+2ut+ttnlb9pp05dgThTtJH9uP/fedpsmfP6+3BmW1hkr+mIIk8sjCc4o4E2pRUVeS1a6tF6LSnWobqbK8qjRxcJ+n8KRCkVbtlBD2qXpsxaY4UxtY6MW1KXUujyirbfZRIvdZZoRb685rVsr2e4JBT1Bhb0RBTwhBb0B+VwBefJu+3l5CMpXWEF3SC2Xu9ViYr0S+YLabNRFkxdPUVt/rSpbr6+5Uyfqo9cw/Z9u9pELV2aUztM5uNKe+xCUtqaW7JWhgFpVljvOY2VRRSMRBSNRBcIV8gaicvmDlirAwjGdjCkdj5mYghQDVo+xdFaL6hMaMXGGpq10KVHwW8NJt9uJdE2F5i40CSUcRgPFP/NgKMDTbaP+fR9QmzaOReuabKWc7pqMUpP8D3YBlXO4rTQoPPuss8ywm+o+uU66RKBMokINA6BFi5bGCoBRQEWbG0WlfcH8+XYz0jH9dwAAIABJREFUIegjaOBnfG72rFnaqmtX+9yyZUutCg/NCjI+DxvLNqTAvXr2tJ/hpwpNhgaPULJgH3Dctm3bOWbb7dtZZ4OWLatNvguHtX37dkrSJ2r5cuvw8PXXY0zWuvEmm9h34PlyfOS2mEejWiMygg7GuULfuv222+zYcGBRjiGW4LxgEnCejAf7KPJSGS826HBTJk/WrbfdZhQtKvR8ju4I0LDg0nIOgDE/R5yBlSG/51yIkPg3KjV+xziTb4ZhAHk9WhY1BgjnunpzTK4bcOK84NAW5citqluZjLdNmxrrelHcYCFwL7k+WCuwPe699167T7BR4AXTBZj9QXdiMuJ8YDDwGahqixYuNFk1DAbEFvzhs3aubrcxSrh3jAnX67Q7cpaoHB++MNfB7zh3njvGhHOC8jZl6hRjYzARP/fc8z/7FN9z3eWa8OVwy2lSKKLwg/9CJoP5S0LKJ1VT5VJdwqVC2q2N27dUs7KQ5Ujp7VgeCqhlqxaatSKrRUvr1LVzB/kqKtViw80VdHnUZv3OynuzeuGLOn0XbaFFNbfb8t26NgiJrxT1lyuXTytVSDnAhdeCz6WuX8Z19GPL5CuLyh0p18T9t9FWm1Vog412kicU0fjhQzRwwLOavyKmxXU5JTMFVVSVKRwMKwjgBv3WL61ZJKgW0ZDKw0FVlEXsWaZ9jydcLn+43EkzoDjLZJTPJJROxpWON1qHYOweYynasmf0zrezNHFxUoLahpUjBjdN6YUCVgxuUgw+SxAXck6iAXVauw6tNaBvH7UtgW7sD08vICaAzwnNp8dlPfTUU08ZpQqiNz+ndQwcXF7qY44+RkuWLjZlGVEdxjAABQoxuJ28xMhH4fFCW4IqBBeW/UEhQwUFKA18ZqAOPuhgkw4DitCroF5BZcKE4+n+/U2airgApRa0qCFDXjKO63XXXW/7fPTRR9S7dx+jT8EL5RxnzJiuyZOnGIAQqQLICCkAGKhuAAONG+kj9kTfvmaszvUCNoCsRQAF6ckn+9kxkC8DIJwL/Nl777vfjMQBGjaoYAga4A3ncznTrUOD45wQTqCugxWBXBhqHAo8xnHYsLe19z77mIIO0N1ooy6mqKMFESDHWKJyY4y333476xYwdtxYA1yEEPyNqKJIf8PkHEpc794PGNWLSYprBtigwGFew2RzxplnWsNJQP3www7XTTffZJ+Fegb4cr8ZC1Y6TLoIZ1h40gMMZRmtimbNnGkgg3gCah4KxJtvusmJsFIpDX15qAknhr09zFSG0MQYJ4D5zLPOtC4lHBNeMMfjnjDG9lwMHGjKOTwLeFY495/b7r7yfE0Y+YUt4QFdolzGNZ6Er9qoVDqm6gqPKsJezV+WV6vKMlVXhBXwuhSNBBXxeRT0u5R2hbWsNqFOLcLyBMoVqW6jsDurzbbYUEm3X2MbarRJt92Viy5SOptS3ltQppBWtpDS4hWL1ZBpkCsgJbNxZV1ZxZVS6+/r1G3IYjUuWqxUJqMJO2ys7TbM62+dusjXrFpTxn+pZ198W/OX1GtRfVaxVEHlFRFr38OkQPseotzmkZABb3k0pEgoqDIi3WBY/nCZvMGovKGoPL6g5bJpK2953SSOa3jpZizSjadzenfSAn0+bYUBNuIIHnDLLFhBjZQCAg82p7oGHmdzBbVvX6MB/XqXQHddpBfoWwXwAjoQ8O+//z57OebNm6+pUyYbYRsCPNzUyy+7zEQAmLCwPDUJ76xZBkqoqr799ht7yS655FINefllbbP11taRgC7B9N0CEPg3PF+AmheNaJGIFuUTLx0gSSSLogkV3D/+QUdgv3FZ6TDx5ltv6bhjjzVVFgCKKum0U0+1jrH05uq6VVdh5gIvlIgUvi3AjcKMB5JuD+t1Xs94s8hvaUVDFAofme+8/vobisWIGFKm8Oo/oL8B9OhRozTsnXeszQ3SZ6K2AQMG2GS15VZbGX8WcHn//fcsksczguvcc889tO+++6nPgw/q/PPOt8h30KBnLMIDWABGQAqp7LC339acOXPtPIkYx4+foF4979cJJ55okxbROu1xAF2iZBRynCdKMICS62YyOvHEkyxyf+fdd3TC8cfr9tvvMJEK7YReeN7poswEw33v2aundTHGT2HCxAmKx+I2cZ52+ml68YUXzWD8gAMPNDUdgog333xDBx54kM4680zrYAxw4gPBJMezhHgDLjPn8dBDD1uUzPWxIgJoAV/Mc6699hrrLo23BAIdVlhvv/WW8XzhL3N+PA8/t91z+bma8PVXksurDICbdVq8x5MJNTTUqaExqVDApfVrnKadjSmPgj7a4fjkdUs+t0eBgMvsDXEjiPr9ipJTDZM2SKrrFp318tgl6rL/mTrvXMds3SkyOWdDNIjJUDqbdtrHG2zlbcK2D2Xyql+5QlXNW+qVF56SZ+pr2rZzR2Xk0fAvR2rC5NmqSxa0YCVMiLxCZSEDXVIfpBOqwgE1jwK6IZVF6Azsd0A5EDaw9Yej8gUi8gaDlpPN0h04EVfWgBcWQ0aJdEbxVFZj567Qq+MWyO0lHeFTrkATSsccin8T4uah2tnfjndlPkffvhr1L4FuzTrJ6dKZduCAAXr3/fd05BF01R1rqiReal5U80g44XjrHwbYETHygqFIo4U4ADXik0/MB4EHH4UUnXO7n3qqRbhEWLx0iC+Imsl9FjvxAnxEXSzfMY0Z+sor6nHppRY1Ll22zCJdxALsg2UqjSd32nknU6wB4o88/LC9BAgCADlUWESoKLA4BmB+7XXXacMNNjDi/ooVKzVy5FemFKN1NuIBNpbpXBdeD0wE9Obyety2zGaJy3mSAsFZi+U154kc+JZ/3GLt0Ol6Cygi8QVwSIlw7oAGfgMIN/g+kSnjRUt1IjyiRCrXgCKTzptvvGGASh84uv2S0mAiQHyBkg5PijfeeF077uj0JAPEttl2W02dMsUmRUx/UP8RpTKJkP5BiIL9JuNBs0gmBSY+hC2ISvDJYEJiYuVZIBWCku+kk062fmqMCRMkMm2idQCZfdJhGGUfqxruL0DK9ZBaYT8cj0mBSQZgZWJDgUhqAX400TzXwP4vvbSHGeJ8+tmnev211/VEvyc0f958M/n5ue3ey8/RhDGjJY9PibQjDKByT+ua+nqcxVLK5KT1W/nUvqVPHi8tdMqUzea1oq5RKwFlv9uRycotr9tny/qQz6XyMr/i2YLe+H6lbr6rpw4/7GBL9QC85WVl1m6KjUCgZXVLhUJBB2yLW1P7dyJGossXBjymGW/20sYtKzR7wTLNXrrC1GwNybwW1KVNMOEJBQy8w3QFDgXULBhQs2hAZaGg0dkqIji4BawI5g9FFYyWy+sPyxsMWRufQj5nOd1MosHJ8WZZdWD3mNes5Y16dtRsNWbcCvgCytJuHRmHlw4XTs81criO0y6OlSaVUHujjPUq5XTXRaRLpIK6C4ekjut11MQJEw24WPIjGsAWkJegZYuWFpVhBLP++p1199136cUXX1KnTutZW/MiDYWXHnctlrHkV8mJ4lxGjg5tP6kClrsUS4iMt9xyK40aPVrnnnOOeQDwMu7arZv1P0P9RG4Q5RSRJS8+Lzd/80ICpGyADREzgMGyHmUZPb7q6mp1wgkn2rEBAl4cJguW/4B/8aWeM3u2tt9he22wYRfx/5jf0LH3oIMOtuvA7wAHtFO6n6J5c+dr7Ngx5u5E6/gOHdrrn/98yMCSPPVXX35ljSOLJjDk2DbffFP5/QG7ZkBovU6dtOdee1mqABc2HMw223wzjRo12rooIDFGRs1EBqjtvfc+Jr8lkiX6J5oELAHjHXfcQd99N94iXcabayLdwMY533LLzdZDjrz6HnvuaaDHUvyQgw/R8BEf2xKeMSKnDBiScmFSO/200zXq69HWxp4JgJQP18Q9mTRpom648SY99eSTdq8f7NPHCqHdu5+iY4451sCcFdCSxYstSid6ZRLnvFhNAfykZEjFDBnyst3zffbZ23wxYo0xy7EzSRPx/tx239/P08Rvxinv9qk+HhM+yBh6pxJx1Tc2aFldVrVZqSro0satfaos86qyooUqAj7NXVgntw8rzXrF4gnFMjkDPr/PJXo1osbK5l2amfDptnvu12ndTzL/jKXLlqrzeutZumjaj9Os9XqzqmbqstGGZmTUtEZvioSdxbo/ENSbQwZpWM9LVemX0dVI28EOqE3mtKQhq8YkAg6vPQcRi7gDigb9Kg/7VRkKqioaUmU0bM8P6bJQKCqXLyBfMKJIeYVcXsduNZdKKkekm4qbwIJoN5ZIa0VjRoNHz9Ks2oyBLhvnS6dgr0W6mJc5XsDmMubx2bVAGXu6VEhbN5EuxQxeZMDgmKOP1o/TplmEh08CLy0GNAAdQHD00cdYFEc0R7fcqVN/NGAA7GzZVcCRapCZqhAtMXsTmU2ZMtXMbIhq8UsgcmCpzIvF9ynYfD3ma+3abVd78YmWAFkiK3KmRFUAyvARw42aA4CSziBtwEY0fsAB+9uyF2AgqgIEAAiAGYBlqV9d3dIKS0TNRJpEhPb9WMwkxxyDa8BdDNcsgIjPEtFFy8rMj4Fi3fPPP2f5W/7N70lhEJUWmy7SGJIon3HlhTjuuGPNVo9xY+KiKNXY0GCRK54GHIvJgrEhH833i17BTCbDPx6uL778wlqVk2fm5YM9wP65JvLC7JNJhXEBtIg027drZ7JuUjBsyItHjhqpPXbfw4qd+D5gYE7bcz7L75HvsmLo2KGD6urrDYSZDLl3pEVqatrojttvV89evWx8mVDJL++88y4aNeor1bRpoxEjPlEiHtdbb72pbbfZ1tIxnBurCO4rKx7+8P/sH68JJiJyux+8/75NiqSSivfnp8Db84oLNOG7b5Vz+VTb2GDPajrVqFwqoVhjQstjeS3POeKBDlGXOrb0KhQp0/o1LeUvIMPN2/cakzHLe9bFYTxQSXK8EzJ5lyavzOnKm27T2WeeYSbh3D8UX7jKuT2uJq9pr4LBUFM+1HHqclKj5ErxNg7py4/e0vsPXCxvFjqXzGAnXShYWmFZI65j9N91KRgOWu6WFjt0Bi4L+VUZCZnZejQYVMAflN/vs3vvD4blDUQUjlbIHSDSLpjxTSGZlHIJi3bJrzekHBbDO+MX6YuZdQbcxeDI2rDTJSLnpBvMgwHBhcdnkwKF6QFPlgpp6yS98LOhxG/8YW1drVlDUvUH/P6sjWjtscceNWvJP0Lb/2ecN0tyolIeePLgFB7/kzdSMESnpHpIW5CaATh/umXSGV1w4QXGUuAFxyLyl8Dzt15vzysv1vhvxynvguoV0/IVK1Rfv0LpJFV8mjNKDU3Bp88lrVfmUk3LClVXVaim3C+P/NayvLahXglYH/GUfD5Hguv3BVQfT2n8opSuvvkOXXXl5bZ/GCR4HeRSKbn9PouG4QbT5tzMzfMOeBUNwcFelv7fjf5EH/a+UIVETNmCy5gWmXxBjcm8ljdiUAMbwiW3pRbCqoyEnQJaKKCKcMDYC2XBoIKBoHF5ff6AFdSgj5HXhTrm8nhNjVHIJpCoGWeXlRh53UQqp9GzluvlbxfK5QnIQ27awBUpMAq0PEI1CyIs2nU75wjoDur/sNq2qVnj21SijK3xUP1xHyRa5mUjffBn8m1JJZDXK7Zd/+OuaN3tiQgYGhgFDVIJ/w0b0TupGoqPROK/tDXUN2jy5B/Upl1btV2NsvZHXWOvay7RhLFjzKC7IRHT0pUrtXTJEtXVx5XMSLGChL1VsXtZpUfq0r5S7WpaqlUQia1XjfGM6mINipk7V0Z+r89yoSG/z6r8w6es0JU33qrLL7/UVi0dO3Uwx66VU39UuLpavrKIFs5bKK+fNuZuW+VYEYoyW97xwCVV8f23o/XqraepEK83IQR0LFRpsWROy2OwF3JK52THBHQrwmG1KAurnKg3AvAGVRYOye/zOe3XvbRiDyhSXq5QpFwFX0i5AgVCjHBjErS5eMyhkGVz1iV4xpJGDRg9T4mcx4qIRbdyMxXjnGl+CQgb9c1t7mzt27XVoP6PlkB3XeR0/6gXobSf0gj8WSPQ+9pL9cM3YwjXlMikVNcQ05Lly7V4ea1WNKbNZauJaGCnFPZ6tOWGbbRe+xr9rTqoukULrEFkfSypWDJu7IUuHduqQ00rdaypUoe/bax3JjdoaSGiyy/roSWLl1g6hhQJHRu8oZD9ScRilqbyBfyKRsuaOK5EvHR7cCS3E78drReuP1GuRL2xA7LkdIl0U3mtiGUVT+WVzhWUdbkVCYVUVRa1hpIVoaB1B7ZINwTH2G/7cyLdkPyBgILRCnlDZcoV/GY36c7F5MqnlCPiT8SVpJNEOqPljWk9M2qe5tbRNsmxdySvaw3koUm6TI9maRNAN5PLqkP7Dhr4NJFuSRzxh/N019WLAu2J6j1FL3K7a7uR92WxNnPGTIs0aP+yLjb6g5HLPPbY41blPtf2OOQi4SjDYCh2RiDvSxENwQIqtWLvs7Xd9y9Gkw0NllckJw81jtz16qY95Icp7q1JpwbGGr4yuXFWK+SRYVP8ERvPAMyKP3IV8vANPTT1u29slQBAACyNsbhWNtRbyqC2MWkRZDKTVcHtUUV5lbp0bqvObaq0fccKtSvzyef1a2VdnRob6i132rpFlVbE8oo2r1HL5pVy16ynCSsK2mmPfbRw/kITbxAZLpvyozxlEUVatFA6mbKCIf3gyIkD9A6RwfkvS/dpkyfo2WuOlytRq2yOfHHefBli6bxq4zklswXrUpzKu4yTS3qhKhq1ppJhWrOHYTKELdL14mTmDykSDMkXCBhn1xOMyBOIOEfNJuXKONFuorFB8STAm1Mik9Mr3y7S6LkNxjcnP40QIgu9zaweHbMb4/C6XMrkcurYqaMGPfWw2rYtpRfWCehSlCFXR2Wb2ZwHibwdS0gDv6YGg8VWMPyb4hc3iFwTPEn+TZEN4jyFK4CSfl0jho+w/UCIpzBHIYljsEwlJ0jRqKh8KuZj2T98XY7dqlVrff31aGsPwznxeYCMfVHoKjaj5GdGkI/HVym/SDlwbFRwZWXl9juOTeqj2OsNdgTc135P9lNN6xr7LsBDDpPiFD6yFGq4VgpMxbQJ18f+AJPnX3hBl15yifFa995nb1N97bPvPjr+uONtHO6/735r8Mh+uTYUWvw/aREmJJaNFKUogCFUoMjI9TGWxYaPvFQALPeJcXriib4aPnyE0b2g9kEt4zwRV/B7io9MAtDU+BnXxf75+6fNPxkDwBmmCueCgT0evNwfJhTOtaK8XLNmz7bvcq4cixQJn2cpTeGG35HXT6fS9nP+TZEVCiLsCp4rxpRr4vuwTni5eYbWZnvkxss0Y/w4efwBFSh+0U+MRp/prAkSHFUWsmAiO7cK7oBygbC6VJdr63YVqmlRqUg0okR9naZOn2V5WfwOUu6gqmo6q8KXU6E8quVVm6nbPgeqvrZW1dUtTIzRuGQRygKFWzS3n1MwRAQSiUQtH2rphVUcMpdmT5uip648Sp54raUVAF7EB/FUTvWpvFKZgqUXErm8yqNhVUQialkWtZxuNEh6wWEyWAHN61cwFLK+e35/WL6wU1Bzw9/1AqRZ5aygGFcmEVPSot2sktm8Ppi8TO9PXiYP4G1dLmAtOAxjnjNHGOTkpBm3Dp06ajDphRLo/vGKNPKKUHYAXsjtACbcSV6Of9z6D+OmsrwC1IiGYDPwgFP8ATRoFvnVyK8MaCDYw+FEiQbgsU8KKa+++or1KYOvSgdahBNEYoACFDKMvJGf0nUWrifHQqzB39guwmKAsrblVlta5fzvV1xhFCTOAUoVER6FHaKq+ro67brbbsY7hfYGTY2ODZwbwATAIx+GZkTftTNOP8P2AfhVt2plNChEDzAD2Affg0JWNP3GmBtKVY9Le6i+od7oaRMnTtBbbw/Ty0OGGLjcc/fd+settxpdDsA/66yzTfEF0DB2MBVgPFBIA5gASMCdBpJdNtzQaFicN+q3Pn0etEIUFpSo7pYvX6EzTj/NWvhYC57zzjOTFyJdmolyT+ApE73DrwXoEG+sXLFCQ156ya6RwiMTbHFDXAHQwr+GEcLvoP6Rpyy2DAKYYV8A6BjW33X33XZ/oU3lMjlTpDF50WOOpp2MJ+PISoeiKoq6l158SbvsvIsJI6659lrjC3NcKGVrY635yA099OP4sVaoAugADJcFl6t62zp+sW638XHrE0l9v6hRvnSD/tYibB0kAl6PRaLfz1poAN25ZaXxfgORZor6MpqTSCu82YHq8fe/q3bFClupEBEmli6TO+BXpHlzLV602J4jJkpYDTT8NMEFbmEej+2XFkBPXHaEvPHlltMltZDNSnEEFKmcUhknvZDISmWRsMpCYbUsi1hONxz0qDwEkyEov8+rUCBoPf+MyRBEHBGWLxiWyxcyb9wCmex03PK5gC40OlIM5HbHzl6pF8YuUt4D6JLXRQxRjMqL4+Yo1dKZrDp2aK/BzzxeSi+si5wunR0AA8j0vMRENYFgQP2f7m/CBF4cXhr+BlB4sQAO+LlQoZhhEQ/AwQSUoYYhkiBSQlZ8+223W5SKgmyH7XewZeuAgQPsswAbIMiLvcWWWxpdCKFEkZ9K+/SNumykoUNftgmBCj++EHBGAXBazlCw4VwQCgCGgCT/f/gRh5sfQr9+T9pEAHAia+V3ABUqOriuUKzee+9d9er1gMl7O3bqpG/GjdOhhx2qIS8N0SGHHGq0NyYHQJRIFyEFVDYmDcARGhfih5eGDFGzykqLzAFAONCcNwAGsN9z77269567dfDBh9g13XDDjUZHI01AZH3wIYfolaFDTdbM2DB5AaAAGIDMuZ951llGryLiBVgRPhTBEMCFOcJ9RJ796WefGYj3f/ppa8vzt43+pmZVVQbeqxsaQfki0kUFR0R11ZVXGvgeeNBBRlN79RVH6ODz+zVgQH9decUV1i3ixhtu0AUXXaj77r3PJpCtttzKVHDwvOFW79JtF+Mt89zwDHA9dA8mVcSke8wxx9h4Ig6BDrWm2yM39dDU8eOMZ0oO0mm06PxtzRhN3ir5vLTmYbmc1+c/zLGGq20jHlVVlJkSLRj0mkdBQyyp6rKg/B6PImVB+UJuPTPiRx1/7pU695wzVLtypTbcaCMrNKWWL1Mmk1N5mxrjIcMGwAGM4lYR9s2XFp1XNqf5c2frsUuOkDe22AHdggO69DNrSOcstUAE3JguqAwFWjiiFhHSDAETSkSCAfNiCAa88vkCBrzwf/2BkAkkwuWVcvkctRmsN7i6ZoATazA2h6n1sjlNXxZTv8/nWDENOptFt3BybbP43NRtvM+JVNoog88OfNTcxtZ0K7EX1nCkAEG4koAKwEHUAagSueJ1AEcTkjo+AkQ5vPgs48n7PTPwGQNcpLIAD4BN1AQYoTAjMr35ppsN3ODfEiVD7Acs4KgCDrfffpsm/zDFGmJGoxFdffU1Fv0BVCjeSFnALcVXAH+GbrvsqqGvDDXwJpoG9OB1IsEFwAE5gIdzIMrj2DRDvOP2O/R438cN7AEBCPxE1qQoiPYh6hPxT506RXV19RZdEt3QbPLtt9+yBosAEUsw9n3W2WcZZxiA5JrgvBLB8tBi2nLmGWcYiF988SUGvqiyaHd00YUXWFGGCeKdd961XDDHnjNntnbttptRk2AzsEJAodWubTu7k5wjYgg4yvvtv7+27tpVn3/2uYEpUbPf5zeBBddPGgFpLt4ITA4ffPC+nn/+BZM9/zB5sp4bPNg40qtHuvvsu6+13inyhIliOQ8+R2SM2o7ojXvGyoF9MxEjZX7t1dd040032n0DwHkmUBZ6/T4TEiD/5hnis6QdGC+eB1YwpIxQphEtrun20A2Xasp3Y61jA9V46/tF9V2ArhP5Arp+j8sMbqCDTZq5UMNHT5BfObWqiihCJ1y5LBpF+lweCai6WYXxYgO0OvrsR51w7mW68borVVtbZ804sUJM1a5UPltQuGWVqRLra+ts4uDZtRbngBkw5iKVkNWShYv04EWHylU7z2nnA7OCdELK6fCAQgxecH0CxVtUkUDQJMDQxcJ+R6EGiyEUgKMbVJAo10eXirDxdYORShU8fnkDXovs8+mE8ZXTiZhSGOBAIUsXtLAhqSc+m6WlMToZO62EKMpZrOvol1fRxhiT9h3a67lnHlO7tv/qLv1r96cEur82Qk2/J1pEUw9wUXHlJdl333302muv6/QzztD7771nen3MUSgmEDECuryQAwcMtL5mpAeKXYRZkvcfMMBA4e1hb2vws4MN0EkTEL0RAQHsgBoR7p577Wmt1TfdbFPlsjlLEbDUJloi6qOvGCkPIi1yjhwLQOL/ecEBEl5cDFgQN1x//Q065NBDdMH559t3eOERRqD+6vNgH5soeOmR1RK5dtmwi14e+rJF+khjiSwBCMCKyJG8NCD19tvDLOXCBrAB2p06drTOvUc2yWzxZgBUaMx50kknqmfPXhZVM4FwzQgWSEfsv/8B+vDDDywnzDGYFLjGqqpmmj9/oU488QSb5EaNHqX27drbMQE4UihMQoDqySedbE00jz3uWH0z7hsDx75PPGFRMHlmcuaA8CcjPrFeZeSDW9e01rBh79jYcP3sj/vORInIAdEE+Ul63C1dusREGzh/nX7G6atWOsVrwL8BsEf2DciyGmJfTCBMrqgM77rzTrtXTFB9H+9r92L2nNnae6+9bfw4T2TSKB+Z/NZ0633txZo6YayBI9Gp1+Ux2TZ8U6Jdi+RcBXndLuvCEPT5rOD27lfjNG3OIoscy0MUlNwKuNxq26KlwkGv/GaI47cl9qBRc7TPkaRGrlAikbR7T3QYW7BA8URCVeuvp7mz5yidSimdzpjUnBViccHugFneous+5x8s1S5QzuVRLlswBgPpBYQZcHTpq1aXzKvpTPfzAAAgAElEQVS8LKKQL6DKCCKJgMoAW6/b/h2EtUB6Iei0BvIFwmZqjheDPGEFQiFrmimMedJxZRONSicb7BlLZ/Jakchq0Kj5mrwoLi890jwueX0Bp4hW5Bc3Gd6YOMJA9/FSpLsu0gsUq4jCyJ+STyUKJWqj8k1uj4gHySiKKMANgKCAAlATMfKiEQkBNKQUeHnxRGDB0qyymeVdWf4W7RXJX+LjShEIlzJyt+QSARI+C2izTZ8+rUlm3MkKS0SX5Jpx6iL6Jg1BSoPvsxEBskzfYYcdbelO5M3nycVSPKKCPu6bcTrwgAPNsey44443gOCaODY5ZSJZgBgQQNFGTpR0CT4KRM8U8diIqImgAXmiYyJAcsx8hheTn+MkhuQVcGHCGTNmrA4//DCL7uC5km+mMPXF559bsYmCGBMOtpRIaZH8kkKhaMUGKD/+eF9rKY+ZDSDFkr7z+p3tZQQwH3/8MfOsIMVCZNyxQ0ezsCQfW92qWu++866BNst67gleCFw/zwD3kLFiIxLneeDaf/hhsjm/AdoUBQEfnguukftHF2VWHUTupKlII3BPOD8mHNInTJBMsAA2KySeAdIMqB/32H13G7e12e6/8kIDXdSAlkOFX2p/JB+phibwCPo9CvjcFg2H/F7FkmmNmjBJsYaYykMh5bM5M7qJBkPWcQEv26rKkHw+twaNnKmaTXfS4OeeUXl5mfIUQaF8ITxIZeQOBpTPZJVKp81SsqqquQUtZg7OlqMtT1bzF8/TwxcepkDDIuXksVQHjAV4ugAvoMu7sjJBIS2ksM8RRkSC/O1TJOA1ri6RbjjIz8Py+b3y+MIKhSNm8ejyRxQMR6zlTyYZMxaD0o3GYEhCH8tkVZ8u6KWxCzVmDgwGWvSQ1vXITU7C/MzJN8NuNg8yte/QTs8Nelzt2pQi3XXCXlibB7702d8/AqwUyG/OnjPHCly0uWcy+G/fSD2QdyfN8u/EE7/3Om+/5ExNHj9OkUioCWyJbD3WN8zvdlmECxiTB6WQBk2Kpo+4dEHVGjthopSKqywYENwLik0Uv/CzJdINh3z6YvoyfTIrrssuv9wmCcuZety2NDfqls9n8mtWNr6maLHYuMyxYihYBD50yLN6v/dlKnfTV80RIsTTeTO8gcHgRLoFLUtkFQ2HFA4EbSLgb7pHREI+RQM+82AIBQOmmEOk4fMFFQo73SR85q8bdIqR+bSUTSqfjilRv9Kky7A6KNS9NXGJRvxYq2AA1gcRd94YGawQGC/zkHDhFllQ2/bt9eKzfUvphXUR6f7eF6D0/d82AkSuX48ZY+mA/xZF2q9dKcU9GAkU3yjIravtmnNO0g/ffG2VfJbH9Pmygpq7oKDHJ7/XLb/Xq1AQcAJssXV0hAVuT0gzFy7W+Enj1aYsoLDXq4Dfa5EltQzAMhoJmKJtyMiZ+n5pWhttvLHlbMnXR8vCqigrU2VllSrKKxQK+O0cSGt4oFC43QoGfSqrgFZXrxFDB6hdepaBvi3jXVI6m7dCGuDLUp70woLGnAIBr0XdUX/QADbsd6sCgQR+DGG/+e1GQmGT/eI4ZhTGaIV8gag5jgHGrkJGhQz+C5ia1ykRT5hfSGMmr0+m12rYhOVm2gPrg2M7Ea/LJg/SIQbGubyZNr3w7BMl0C2B7rp6jUv7/W8agYtPOULfjv5S4XBEbo9HHsmAl4jTT0TrB2h9CuOR6/dZZw48aeX1KZ7MKtYY17dTpirkyalj83JFrCGky7wXoBHivRv05RVLFzR1SUzzli4zatfyWFLL6pAMuxW0CFpyUwjL5s1BjIiVQlmxQ0OZL68tWnvVLOhxaG3WqcEBuxTfyfB5eL0uzavLikaRyIDDQb/9wf8XU3P+Lgv7VREJWc7XH6D1TlBef1CBUMSAFwqZx+eRq5B3nMaSMeXSjdYiHj+MunhaX89p0NBxi80DgoKfyYAtLcPKwGOAS5qG62jXoZ1eGFQC3f8Iwxscl2IxR2SAk1jRRvCXXlryhRRdINnjaETbHgota7sVBRmVlc1sKVTcWKqTm6VIU3QdW33fFIkoKlHw4cHn/8ntbrjBhkbOhyf6R2/kU7lu8sjkv7F0hBLGMnennXe2guSfsTFm5F5hYZBzhSZWFLj8GcdfV8c467iDNOqLTxRGjmtRLlEmsluKYXTVdVuxiBRAKOCxqBt6WcHl0bLaOmVSCS2rT6ghVq+2FWE1L6P3mUse5VXVrFxuDGjyWfl9Dog3xOOatnCJ5i2La/bitHGCm4Xdqop61LIMQHSbS5lZmRdQnRWUhrucdWwcyQYD6kwKsCvYKKYhkgD4uIY5K1PKuLymSIsEYCuQGvHZZIHrWNDnVlU57AaiXdIaAbm9IXkDIZVXVsoTCFsBkGOYt24qpnyqUUnAN5dTfSytHxbH9MzIhYplAdcmfrO5izmMC68PFojXIl0Mb563Qlopp7tOcrosC6G3VFZUKpFM2FINgGLJAXhQbClawlGwgnp12qmnWXuZj4d/bJQZljpsFJl4yYtKMYzEKbhARUL3fcop3a34ZGq2YHCV9LQok6UYw8/54/RUW2b74zzOOfscEw5svPHfrKgF4FLgwYrx/p49tcP2269SXxVfePi4b731ttG+OCcmiqeefkpbbL6F3v/gA2MmOAUZj1HQOCb/LkpiV5fvFoEfm0cqyBSeAFX+FKXO2BVSsYdyRxGJc6TgCNgzRhyDQiCcWMaq2LuNfbGPomE7x2JfxSaXnA+FQqhV7LOoqCt+B8aHs0R0pJxsVM5ptsn5XHf99Trj9NOtOMYx2dg/Y8J3OS/Oj2MU7w2f4eeckx03nbGcJNfLGHFPioq6dQWwP7ffU4/cT19+9pFCobDxZC2H63aAFtDxUZ0n+nURjbqsgSPeAiQsGxoBoZQyBZca4ykF3Hm1qy5X8/KocCQLetxmJg77gcIangfL6us05sd5FtEWci7zSyAfy1YWdKtFuU8toh6VBQB+p5CH1DeRIVpGdZY3IIO/6zFmBXU2Ilwnlxr0uTS/LmNG483KwpbPhaVAd2DOhdRCuKmQVh4OGRuD6N3rCykYKVMwFDFJsLvJwjOfTlrftGyyUal4gwU7jYmkpi1Pqv9XC7QyiZKQ9QFjwvPi0MbwdgC4kQG3b1ej5wf1U/sS6P7xijS4udCkIFFff931JimFinXUkUeaeTceqBQS4OfyUkOsh2pEhRyf3Q022NDI4TAQoG/xO6rVCBEArK9Hj7YuEtCLqHqvWL7cAADgoGfXY48+ai86ajE6Ttx4001WIe/Tp7dZNXIM/H2Jjq+88iqdcsrJ9nl4qNCeyCFyDVDGaPfy+RdfmAUh58cGRQ2QgzUAwCDSAAyhhMGjJfKDkXHMscfonrvvMeBhUoCy1tgY01133WnMCTjIqMqo1tOtAWUd5wzosySDzcExYAFQ+d9666569tnBdp18nwITQgY6cBx66CE2kcGAINJm0uA8YRVwrvRU69W7l0aNHGVdKQ47/HDjPRMtX/73v6tVdbWe7NfPulbgc0unC0Qe9CrjmuDUEtUythddfLEJM7hupMVMLlyHiSCuusoAGBYDx8VuEnobYhIYCXz+wgsu0LTp0413XNO2jZ4d5NzHLl02sl5y5G+h5pnL1p+0nXTY3vryk48VDAWMo0sUCehS5AJoCSadDuOORy4waOorKxLBFcjJ63Irmc3ZsxTyedS6edTa5YRcblWXRxUKegzoAMlp8xdqzrI6+UlhGMC7TFpbH8+pPunousoCLjWP+FQZdasiRM61yVEsm1cyXVAy47AVLPrFs9fJphqXGOBeHstpeVLGyS0LRezYRLmwLspCXstJw15AneZze63XG2Dr8YcUCETlj0TlDeCXi2cveV1yug0mC6arRmMyqTl1GfUfuVBL4zkrCjq+v85KAekv7AsD3WzOItyXnu2ndu3+1dj0125viaf7ayPU9Hs4qfBTkZkCQD/+OE2d1uukAw84wF5OqFV41cJ1xfAaEHyg1wO64sor7KWlBcxtt91qIPdgnwetDxe0IRRUUIEQQcCBLWruUcAB3IDID99/b5p9wJA2K5DQMb2mVxfUJqrh0KmIatkHwA8YAiwAFBMEAE96oV279hbF7r//ftbQEfI9dDbOBTB+e9gwOw680Ntuu92oZwguEBygvIPwz/USGX/yyadaWbvSNO5E3qRHSKtAJ8MLgjEA5DmX66+/zgD3iCOONDCH+sUxmldVmScDoAuwIsQAXNkHUTAR/BGHH2FRN3xeKGaIBPg9gMl5wHDgmgB8Is4jjjzC1F+AIuNKaufhhx/SNVdfY9xojg8o0t8MMISWBtAzEQCmjCXRLfsicmY1sWLFclt6M9EyrvCJmQDgUbNKQQbOsn3SxEkmyoAvzH3g/IiamWigGv6ZfsAnH7avvvz0I/OXJYq16NFSqYAuYWR+leqK9T4FIkDFNABN7WhoUgllqjHBWCQtPdC8zK9qXL7oU1YesIJabUNMsxYuNUtGv0cGVtTEOA6G5wgcEDYkUo6qK+h1qyyEfNejSMBjijhSCPBz6fzbmM6qIZ5TYzpvaQiidBpoQiOjmFYeDqgsjBw4aFJlqGKVYXLSHoX9jh9D2DpIIAUGcBFIVMjtJ8dLoRBJdM5EEoAufdPI68YTSS1ozOuZUQs1rz5jq07yudDHYC0YzQ7vCAxvMll16tBeLw5+spReWBeFNEQDzz47yExCWPLCp7z5llvMyANFGktjXnp6kPEiwlnFwIToCSDhxURptO122+qRhx9ZpUw7+6yztd/++xmfFv7tPffeY+oqQJamhuQ94dISFcJbZbnKCwzgEDXBkSUqeeXVVywfTDQFcMBNfeedYRo48Bk7L7itACBLYqeDwc42eyPmIG8L6PJ51F9s5FcRHgBGqKoAVKJoa5A57huNGTvGAB6w5byYiPg80mZ4s4DotGnTdf755xqXFnrUFVdcaRMDQIhQAP8Gok9WCUXQBdhZMQBUFH++nzTJlIBgwAUXXGiyXSJ0mm1+9OGHmjl7tgb0728cYn4OwAJutPkB0FF/0Szy/PPOM8AlumU1gZdxcSNSJcrmPPkswIhKD74s4844wadlrGk1xCTHfWDSICJGHMHYcm2ANOdLSgFxCNfBCoSqPh07mGz+rK37kftr5GfDFbBI12uFNMchy0RjxqkFiAFI01rlcgaaZuiyiipF+sDJX8ZiGSVTeTWLeNSqMmgy3JblQRXceS1eUWfiB0CZ6JWcLMkLAkXLixZcyuRzVnSj7Q/MhAxLddJnsA/CHpWHPZYzBtjSubx1jVgZI0rGlEcKBihqubSgNqtw2KfySEjlobBCXoqBUMa8ioT85r9AOx+6StCo0ucP2p9oeZX5MBjwelzKZ9NyZVNKxOqUSTRa+/iGRFJLY1kNHrNUM1emV9k4ck1YO7IqoKBHEZDUVdF7oZReiP3x6QV08MX8HLk9qEyozgAbokF8Br797jsTUKDjRzxx5pln6ZKLL9LDjzyqCRPGWyRHW5hnBw2yF/Cbb8bp1ttuNXMTIjXAiu+R1wWYOCa9yK648koTFSAvRmY5dswYc7YiZ8jyHyBqjwZ80CADeQj1RMn4BDABAESkNQDv7bbfXp+MGGGTBN8jzQEwEbX945ZbdORRR9l1sl+8BI486shVPduI9ovpEmwSAUjOE+EBAg/SCBTkWMLzOcANldWbb7xp/eGYfLp23VrvDBtmy32uecMuXSzdAugyEZBq4c/IUaNMPEL6hSj9h8k/6Kwzz7K867KlS7XBhhsaOKMU3GuvPbV82Qp16NRBX37+hXbaeRd9+uknpv6jcSMeCGefe66eGTjQlG5PPvWkqQQBac4D0AUYieCZrLguhBKkZUhvkFNGfMH5UYTkfiOrxuGNjXMYOHCAdt1td3315Zcm8iC/y0TGxARYL1q00J6HP8oKck2A+5Qj9tfXX46wFjcGZYBpLmepBWMH5Om766QBQF2nJY19zJoyIr3NZfOWhuD3aewP03B8pcqIRy3L/aoIIWTIWk8zn8dlajVSC0SmlicmpQELDLeuPGwErBKlDH/nHLtGhwcrS19Eg04EjFiDfC+90RqStElv6jbhkmYuz8iDAi0aMuMbJMAU08jrGq0tEFDE71WziogxLCimRcvKFQiWyx+NWq81u+Z8Tu58Sul4vbEYaGlf1xhXbbqg58Yt1bRlmSbGgnMdRT/dgtVynHx4u/ZtNXjAI6VId11EukU5Jwo0QJHlJyDGy4pPAUv3Xbp1M+ko0Q8R4G2336bO63W2aAlzlAf/+U9jByBpZWm/8cabWPqB6jKqK9p4A1YUhfCvxYSGttuwB4giOebV11xtLxAvOnlGnKjeffc9i0zJIQIYTmtu6ZxzzrWW55i/kK4AWAFyIlfSCkwULOXZqNoDkkTF5KRRS5GHBTBQZbHM77ZrN3XbpZtFhMhZOS+ukWu9/LLLLRJOJJPmcEYaBJtI8rpMHHjlooDbZJNNLRok1UC3hC223MJypUQNLMVR7BGNE2FTWOTYpAM232ILdeu2i6nFcArjGvkeUTJpiPPOPU/bbLuNTYSMLyovtlkzZ2mvvfcyaTXfY1+kXJBcE9EidQbwSRkgVIAKhWqNa0MdSIqCFQvnhG8FqRfUgOynyOhg8mJyYCLknpCu4fNMogA3aQueGcYMEP+ztuMP2ddAlyW2ywVDAL6r00YcOlc+nzWGAb8zngtNFXIFSwcUC1hEvlZEcv6yZ4/0QSTgVnnQZaIKL8Vki27VxDxwcsWAMH8sL2qWiHmlMwUl0zQzJwUhi4ABX6hkRL8cj8i3MkrnYYctgDotk3WsHjG9mbQgpVhWlmKoCIcUDQUNeIMeCnqo07B59CkaDiro9ZnpTSQaVSC4ukDCSS8gkChk40o01CqbSVmkWxvP6uUJKzVpCSk9CnpctVN0LViu2inEMiF16NC25L1QU7NuGlP+WS/KH3kc8sWkG8jVEhmWNmcESMMwNkwEa1PY4kUjfURz0GFvD/vDDdf/6PtzyD67aeSnn6ks4nj5oqCiRxlBnsMmdCppFkNCGmhSfWFUQ7RrnwNIvY6CDTpWwOdS2O+ynCwmOUS0Vmpqimz5t3kbNPEg+D4ADygDoUTERLuYp/M3BTJaulPLI7JNZRzDcjZobNg2Qm3jHNhyOZe+mZvQ3Nq0yq1HGmblKNICxlaAq9ssGlI06LWCWsjnt5pDKFSmQJgiWlOXYCgYCI7zaWUwMSfFQH43k9XKREavT6rTt4uSTWBL7puOEY7Vo9NRwvEmtvTCAAxvSi5j64Qy9ke/FOt6f19++aU9GPBgS9u/RqCYs+RFWpuNscQjgqiVFcB/+rb3HrtbsTNMtGZhGkt5p0bmtb5fiBaaWoE5OGd5X35HAS0IuPpkQOsALjxbrQJbY0I4PjAOrcuorA7oWoxK5Gx0L/qtQfni806uAnoYTSehivGjYMCliJ/eZE7kiwotls4pX3ApHCDn67Xz4ds/LExp0qKEyX7Lok5el4IatLXyoM86SRgYk9OFQhYOKxItN/YCBjhuX0AuQByRQyGjNPncZKMSWD3SxSSV1duTG/TV3IQs2814NXWSMJohmQk6W+Tz6ti+nZ4bWDK8+Y8QR/ynv5Cl8/u/PwL7HXyYPhj2ZtPC2LneJmx1SP70RXNJEa8M0AxofbIoNuR3UgOrmAhNUa0VxkxkYa3XLD/sIgOctySEg75N7dUtM9x0QD5jvr1+j0W+fA7KVSxJx1+i27xFvZURh/rFsj6ZymllLGvpCL4bDSHgcGnBiqzGz08Yh9YsHaNRM7tBWWfFNNzRYDfAYAjCYAgpHI4qECqXzxeWPxw2VVouk1Ehn1Yu2ah0os7SXql0SvFsXh9Oi+vj6TFrZGnsBSTBTV7ERdAlFUek+/wzeC+UIt2/NNKlck2hiao+jlM/VZbBSIAsX+xKgCCAYg7MgN+yUWmncEN++dc2ojyW11Tai+KAn34HChWtcooWjb+2z7X9PUwDFGC/RXH3c8fCIYxWMuSiV9/g3JKnpSjINm/+POvusSb90Pg8BTRoghTyis5pOMtRACR/S063KG75d2MAb5h8/J8dHe9+wOH69L03fvHUWrqk6gqKYuRoSRk4fFhLGWDuQoqgielQzGoabarJIcwi5iYKGkhrVDOT+JKwKLa1cYAX9gEpDMA0YADv5IIprmHdiGVjPElk6+SLq6Io2Lz274YE4Jw1ShkTQ2OyoG/mZJV1SRVRr0W1lVHsHr1mwlNl7dgBXSevG6GLRCCiULhS3mBUbj8SYTfhqlyFtNKkFpL11sstmU6qIZXTiJkJDZtcb3lnNoQkhPXGZSZFQ4ohn9N6nTrqxWf7qX27kiJtnYBuUVXFi8b/F5enxf+HLgWZHi4vBbAjjzxKzz032Li7q38X2hIvIAwDim4UWuDHvvbqq9aWmgf7p21ZmFUBSX5ePB4/41zgjE6cNElP9O27CgRYChd7OvHQUCwClCiIUeyjqLd6Lzdn9eloyhEZHHvMseZXWwQVjuXYAkKZcdRcHKOoRS8C+OpKr+J4FN/64jk8O3iwiUEo7LFf9lH8PtxY2CE/3Vb/efH6i2mCq6+5RrvtuqsZpbM/Ns6b/Otmm29uggXOlS4fr7/+mt586y373M8B5urnTFGOgufnn3+m6upWRm87+aSTLLcHgwIONWyRn44JL6b5r1oOMmcsBih2g54ZtOqZKY7d2k5Ya/P5u+/rrcmTvmuSg3M+/+r9i2lhdZjI0mMFK8fasQi0xKUGo6ta+1jAWmQ2NLmDOeaGzrbq/vOPfMHMyYv+jasKcxYNO/tFOkwkTTqCPC+teOiDxh/oaYCdk5d1RAlWgAO5KWDlpdnLM0rlC4qgSCNvi1GP1yM/0S+CiSapc9APo4HeadDGQpLH7xjhmNIMQUhO2WRcymeUTiWtrXom59KPy9P6dkHcxCRMIWYWxLnyrSbQ5bybN6/S+eecap1Q1nQriSPWcKSoqkN252XBD5dIlpcOiSxASVNDqvqwA+jcAC8WYIUR8GS/J3XNNVdbtHPDjTfoqaee1uQffrCWMPBC58yZqzfffMOUV9Cb4Ojefscd2qIpb4hvLXQuDDzuvfc+88Tl+LNnzzIl1YzpM4yN0KZtGx191NHGleUzVMsBFs7hqSefMo4wPdSuve5aA2qq9yiNaIczf/48uzZI/lT2YSSwLOP/YVMwicA1veHGm/TuO+8YL7ZNmxotXrzEolZEGitWrLQHEyEFnrZMNgccsJ8uvPAiAx54rYgrqqtbaurUH42CVaTdUf1//733NfCZgSZY4N9EqVwLLYJeeWWo0dw4Z86FP6jDiPKhebFKoEUSlDLYInShICKljRHj9kDvB1RXW2eFM8YFJgIrDZgJxWIa++EeIH0+7/zzrG8ZwgiYKch7T+neXQ319UZxM57wRx/ZvYaJwTjz/3y/vKxMd9x5h2bMmGnnw8oHpy1k2T0uu8zOC8ohY1va/vdGoAS6a3jPebEoTEFPgqu5cMECAzz6ah1y6KGmaoLvSjPJf9x8s/750EMGqMhhiWxp8bJw0SIDLlyfWHKyvKYwc1r3U/XVqJEGiDNmzTQKWSIRN6ECUR3gRDGMLgVY0JFKQGFUbIiI6IKUBdEGQMXfADwtbgBVzqOqWTNrgwNdinMiugbE+BzL7+7dTzED8WL3BKJS6E9ExhwbGhZAw3dYcjPb044d0ILvCrhA23rzrTcN1BCHEAUgzoCOBYcXEQnXC3cY3jHnBljDb8akG/rX7nvsYYY3gCvpEnjLgB/gDI8WoOLv4cM/1l133W1R94wZ07XXXnubYOXzz78w3i4THnQtRBCA45ZbbmFAj3cDkwlRPoIVuL5wbmfMnKGDDzrY1G0o3rbZZmv7fFGGzApmn7330QknnmARNVE6586zAAuC8+UzpCSYbI4++iibkKGfMV6tW7XW3HlzjSdMWyCM27kvpe1/bwRKoLuG95xlJqo0QIqoqn27drbchM8JgNE0kI6nE8ZP0M0336Qn+vUzqSoAh0KKyJKojVwp5H/ADY4svN2jjzpK06fP0IqVKwzkaG8DgLMPImhykO+9/74B30033mhLY6JsAAFKGC1oiDyJtAAQgABwgkcMsBFdwZUl7UG0jiACRRg5WyJaQB0whMsKyAFMAAnL/Cf6PqG9997LuuoS0e61516OKuy8c02lxec++fQT7bbrbhZRs9zmPIjO+TzgynXSWYHGlqjUaGD51ptvau68ebYPokkEFcuWLdfHH39k/0bgAXBC7WIFQZTMfujSixSY9joAMeNJpI+IA2oQKwT4xSjEUPmRi2UVQHcM/CbuveceA10mFH6HEo0ImetHQUYemEidv5nUOD9+zipg//32t7ZJTDLcW/ZPRM054mvBKoFxBfzJAzNJMfnA6QXg6YX3zrB3DJhRuyF2KW3/eyNQAt01vOeouogiAUH6YyF2oOUNpi+Q4Hnp/3HLP3TPPXfrhhtvVN/Hn9All1xs0VtFZYVSyZSqmlVp/oL5jvhh/nzLQyLphbSPOAGwRLm06aabWbTKyw/AAop8lhYzsXhcK5avsOivsrLClu0ANwqqXr16apddulm6Y+y4cXa+AADLdQAKtRxgTZRW7EjMJELrIPZHJI9CC5kwhjm4KeETgas+0enkKZNN7EGUDqgzMXQ/5RR99vnnpsICdG+++RbV1LS26I7ecT3vv9+8JwB6Ov+OHPmVSZgBLPK0/D/RPH8DdABR//5Pm1EP4o4Rn4xQ91O6r4p0MbJBqUa0ibT4mKOPtmX8ep3Xs2h++owZds2oi5o3b2GRLukBQB1VGxMB6jmOg2Pc7rvtbtJcCmTc4/POQ7b8uo0pkl9SEIwd2z333KtHHnnYQJhJBVAFdFH7AezYZiK24Od0dOae0oeOiYzC23XXX6ddu+1qQI/3A8Y5GAhxf0rb/84IlEB3DefaMx4AACAASURBVO81USB5WiIrluNErzR/ZLlelL2yvKTfE85jvJQoqr784gt13WYbM8NBgQVQsQ/yeuT6Lr7kEovQeGnxXiDqAth5sXnx2T75ZIT5KQCCADHLX45JpIa6jIgQoKFwRE6ZCBjFFhtRK/skh0jBhwaNH77/oYEU0SDHAlCJ6JC6Yk4DeAIMFLiIANnfhx99pNatWlmTxEw6rYMOPtgi9n/+80HdecedNtGwXCaiZCn/xhtv2oTBMVHZvfTiixo77hudccbpNgakaTAGIndLZ19a0BPRAlhE4Pycv9kH6Ql6xW29TVc7FrlX8qpMKqwSKH6QQiA9wGRSPCbHwJOX4seDfXqrZXW1mdnsuMOOjrtbWZm1e8dLg43vcu3wcFHHcb85B2S/xbEEZJlQAHNWO9vvsIONEekTJkCUi+R/UbI1b9Fcjz36mE2mXCvPDH8zyTJpoR4knfFbWStr+OiWPvYfNgIl0F2LG7J6ZX4tvmYf/T3fte8bCafYze/nj47xiuMK1nuNmxiSXih2ICbiXZfbz1fsixVy58i/xF4oMh9+7fwYZyLnn7I/fvq9X7ofv8RqWP37P2Vl/No5FX/vrARuttQCK4rS9r85AiXQ/T903ynmkVs8lXzsGvbeAkCIMImqidBK27obAfLSFEHXtqvvujuj0p7/ihEoge5fMeqlY5ZGoDQC/7MjUALdtbj1LMWxLiTHWfRjRUkGh5fiGLlVpIRU96EkUf3m8yx1Uaf9p24sx1luw2+lsk6R6ZfUav/uGshRM0Z/VVWevDU5bPLTJC0o+JG3Lbby+TPGH7UfTBI6F6+tt8MffX7Lly3T/AULrFD6a+mW33tsOpMwzr/FRY2UEu8JY/ZTVeHPnRcpIIq9UPaKSsE1OX+OQ+0DKuPChYvsnVyT463JvtfmMyXQXcPRgsoFU4FCDzzbO+643WSgJ55wgjER6JhAcWaLLbY0LivFI4phFKkoxlBs+U/doDVRHOKhp3gExem3PIx0iiBfCavgr9hgZcBXhsJH/pg0y8EHHWSFqz9rQ7SCEAYGBNS3v3KDFz1z1ix9+MEH63wCOOzQQ9X9tFNNybi224IFC4wOOHTo0DVyfYOBQgESgcza5MYB6ksuvVQXXXiBBj7zjPr17aeq5lVre7q/+/Ml0F3DIeRFdqrow/X228M0fPhHqqiotKgGWhgtcaiwH3XUkUY9wrwa1dNBBx2ojTb6mx54oLceeuifFg3AZYVCxIwN/5ecKp+nywCgh7j9gP33NwYC0RLc2qIPAraCvR/o3SRo6G5MBnqrYQwOv/eHyZPN76G8vEzZbM64weRr2RcNCa+97jqbADhv1FzwTR959BF9+smnOrV7d303fryJIRBuEDGiBDv//AuM2QCtioklm8nq5ltuNj4srAH2VeycAXuBa95mm21V3bKlXnn1VZM7A0AAIj7AsBe4JgAKoIQudvJJJ2voK0ONgcHLR+W/saFRLw0ZYjJeGAaAOhHbYYcdqoceflgtmrewMYalAIeaKIYVBtcK6MIsIYpnxXH66adp+IhPdNyxxxr1bsL48ca3JaJnouC8t95ma/W4tIfR+AYMGKhdu+1iLymUMKJGmCnrb7CBvv56tPXJwzMDlgPjBTMBXjNjxLnARIGzu2jhIrVq3cpoc0xmb7zxhnUKwbgeZR8G9fB7mZwxXk8mUzrggP31wvMvmDcxzBPy9Ox3xsyZNhZ8lvswY/p0XXnVVcYiobUSVL2iZy/dLfB3PmD//Yy7jZKRZwkq3tQff9RXX31pDVZhnLA6eezxx7Rs6TLz3L3pJufewLzYY889HMHIW2+q/9MDtMvOOxnvu2/fx02NyHevu/Y6nX3O2SZ+Wa9TJ/V64AGjOeLhzJjwfAwa9KxuuOF69enzoLWKmj5jup4Z+IypJLn3jAHUPcaHffK8wQ6C5170ikbIAi0PmuP999+nnXfupm+/GWd8b54pPs+7xPMD+2afffbWBx98aIKU555/Ts0qKu25Aay//OJLHXzIIaYEhWtP1MyzV2z0inx/8ODn7N2hOM0zxSr22GOPNY7979lKoLuGo0fkytIVWhEbDwYm4BRFiKQGD35WLVtW2wvOQwqQ8HsaI3p9PlVVNbcOwgARCjUEBIAWDyYAzAtK+5+zzzpLZ59zjineisqyLht1Ub8n+hmA0g1h0002tZQGDwSqKyhUvFg77bijnnv+eXNKOurIowzQaO5I48jGGM74KUuLzJ0zx66FaJaHlT9E8EQbRLzt27W33mfQ0niAUVgZ3ezYY51Ghub/kNNWW3U1gIGmVmROFEUF6UxGG/9tY40aNXJVt1+6JoQjYc2dM9eEGy++8IIOOuRgDf94uPFlX3/jdf3zwQfVu08fbb75Znr//Q+MWcGExphS+QfMMK0JhoL2MjNRffjRh9pk401MgICKDQAFdDkeURFy5QULmIjKteeee2j27DkG3lC8SEnQXgcgY7x5sTGKBwiI2FGawW/eeJONNebrMUaZi8Xi2myzTQ0MEUHwogO+3G/GD34xnNwePS7VccccpzfefMPUc0w0e+yxu50bghYEM4wXExzyaMAA8/jttqX/3UTjXvM7Uj48K1Dk+C7XTA82+L1Q/rAuZHIhncI5ME5MqByDfnFTJk+x75L6QBHZvkNHPfzQQzYBMunyPQB699120/ffT9J2222vkV+N1J5776k3Xn/TrgMBCPJ3Agz+/cgjj2r9zp21fMUKmxCJVg875FD1HzjAxhPKYO8+D9hzCH2Sd4S0G/eTieOfDz+krlti8FTQyaecYoDHhHDxRRfptKaWSowXPO9jjj3WnjMk1gAz9wyTe66VazjppJNNMMP3+Q73hHsJ8MIPRyVKQMF48CwxQTChYHTP6rVHj8v0dP+nzCMZg3q6oXCtJ5xwohnvn3TSiXriCae5KCrPolHVGkLH/+9jJdBdw5HrcVkPe9mJturr6jTp++8tYoWLSweDIsG+V8+euv/+nmrfsYOWLlli0SeRxb777avXXn3NHgZUZDwQADd8TWbaoloMuhdRBtETen6Agk4EKLR48ZjpETEQQUycOEE33nCjNXYEdLfbdjsNeXmI7bNDxw66+KKLTWXGg1VsU07nCyJCojxA+LXXX9MhBzvdJBBIPPnUU7q8Rw/jD/OQ7bTzTrri71cYSJMD43MAFuCHEAAwxxei2OmBF4vfEbkEAkEdf/xxdnxeSsaACWK9jp1MUMF5Ag6AD6ANe4IxW1lba+IHVhZETIAO1w23mcmJF5eJgvNo3bqVecaOHTtOAwb0t7EjoqRDAoZDTIo77rSjKekAUACSPCD/j3waIOLlQzkHOCPPZZLBu4IIn24HnBsrEKKrbt12NQYC54HAAwBkZXHRhRfp1NNONb41aj06FQOM0MR4gZk0iPqnTpmiTTbdRIcefKj6PNjHQBfFIc8PETXXyGoKEcaiRYuN1wuwAjAmSX7kEfkDAQMHonwEGEzcKOyYRPk5QMQGyKAYRNzB6oZx5DwARZSKnB8bIhDGietm7JisidD3P+AAuzY8PehOzQSPuIbnZvToURYJYrT0+OOPWZNGmrTCV+bZ5plGaHLGGWfa+HF9PBscm7ZNgB+TFgEH3U8uuuhiA0yi5NGjRmnPPfZQ5/XXt350fI7JCO+L0087zUCXyZEVJSu8V197zaJRzIhQbrKigp/NM0mQNOSll2w1yHkhlKEp7OOPPW6RuZkRjRljHh19n+hrKUPuNQDPBMq5km/m/WFfa+Lk92uQUgLdXxuhpt+zzOHh5qFi+UmOF0DgIUWwwEPEUpzl00PM4lt1tVmR3C9LVR4StsHPPWfiCUQIgCcRL14Cd9x5p5ndkMYAOHigINVTlMIGkuVp0R6Q5frUH6fag8LnATX+ZolLdMZkwEsI+Z5z5fe8qBt16WLLNl4uQJfC2RtvvqmDDjzQXkCWYS8PHWptg4heibQAAcCXCIsIYq+99zbHJdIRO+y4g5YuXWadfoloDjr4IHvgeWgRBxStEVm6McEAUOyXsWMiQZHF2JFi4WFmPAEXQBCF3yUXX2IvOS8rggUAkzFjQuradStrB8TKguiYZToGOFwf0Rjn66gIm2nTTTY2wAPwSeMAXoAj4EshlPHiHJkomEAROHBP8JU49JBDNfi5wRo4YIDuu/9+G4Pa2pXm8cDLyPmx9D/xhBNtKf7VqFHWUPS6q6/RwEHP2FgACEcfc4xJsRHQIO/ucemldt033nST/T9RLqALyAAWTCp19XUKh8JqqG/QMcccbS1n+AziHJvE9t3Xonsifu4R47HRRl0samYD4BhLoj2eM54fPs9qh8iYCJ6NiY9x4flmKc/YcR9JPQDI62+wvh595FF79gF0JisCiMOPOFwU0Ji4WFEceNBB6te3r84591w7p+OOO9Y8MQA17iv3momWffCMIxLiPaD2wfKd+3B/z/v19eivTVa++x67W9BA2oB2VdwT7g+AzqTMagkaHu8mqzTuN4EJkzGT3Sknn6J333vX3ou7777LGpsOe+cdXXj+BXr4kYdtAuIZtF59G25ogQ2BBMB8wQXnm9ES50w6gWasL7704u+OchnvEuiuIehCzuehAMSIPrlZPODnnX+Bxn/3nd0MgIEXBuDjhXhl6FCdfMrJevnloWYxiHUj7bBpxw4o4aXAC8LykGjmpBNPsqUyDwzRAQ8jx2XZxEvDxovCSwRIMBvzAAMgAPO555xjJitEN4BPn959LFdHNHUN+0qnbenJQ3XwwQcpkUhaRMeEcN2119oSkwiIaJtlJ9/j93gVsBEtkTPkhQWQlixdqpkzZtg18GJ022UXTZ02Tb0feMCiZq6PqK24YX7T+4Feqm5VbS5k5KMBQkCQCYpzJg/LBEOOGMUcLwTgQaTDUo8J7O1hb1v0hocuUTJAwveR9+7SbRdrGMk5XnX1VRo39htbmVx19ZW2XATYSf3wgrFxvUQzACcTFcCLuRETExMeqxKA4rbbb7fJCPUY94rJhrw594rJkXvBRAJY4cNx2mmn6q23WPLeYmPGGDNBk9pp1769nSPPE+AJSDAJksp56aUXbWwAZFICFDcBNSYr8o1Dhrxkrm2ku2rranXbrbfZz2+5+WZLY3H+pIXYWMZ3P7W75fZ5llhlFZuHMgnyMwPd2bMNdAF6bBS5Fp4RzpccObUIzolnv2OnjvZc8Zyz2mKcAUMmOkCPieXp/v3VsmULPfroY1YX4PwvuvBCTZs+3c6BDtSAdpH1c9VVV6pnz14WHDCerFho4sm7g+nT9GnTzBrzgV4PWJqCyZyAgsmX94RnEUUkkTa+Hvh7UAMBMHnemQCYYFmBkeogqud8i+8q95ufsVpkRUUaj7EpGiZxrAf79NG9992rNm3ariFi/PLHSqC7lkNItMANXJ2CwwPMC/JrG9/lQV3dL3Z1/9effp+bz0Z0tPrG8haQLW6re/v+0jmkM2kzM/3pvn7u8+T4AAlyoiz5Vt9YWrL9nOdt8XO8TEQeRFmAw+obxQhAvEhJ41r+naH6T6+1uC/Og3tQ9MQl/fFLbIGiyozlIlEn0uXDDjv8/3NevMiAf/G8iC7Lyst+7ZZavpw86ZpuKzlO1b8q5r9075gMipPdz+2ba8pkMwoFnQkxlUya89wvmaozPlzbz903olXuNaC/OrXxp2PPyoiJkUiYyJrVEZPYT7eiSf5Pf/5TRSL5YPwyfomeyHP49ya3uQEDB1o0zErj1zbu5eo0wd+qBuV9JcD6o7cS6P7RI/p/YH+kFVgWk8YgilvbjeUkuV+W3n8mR/bXzpOl8+ivv9bll/VQsAmsfu07/wu/h1/NMp4JaU14toDn4489psOPOELUCNbVxsT64osvaOTIUZafJkXxW6iM6+r8fut+S6D7W0eu9L3SCJRGoDQCv2EESqD7GwZtTb/CsoaiEbnCf7esJ29LnpAo47cqh1jSsZ9/l+ZgucTyngLGrynOyAOOH/+d5RQ5J5a7bFDHWKKyXGVpzJKef8OI4NgsP3/rxvlzjozDX63m+q3XUPpeaQR+bQRKoPtrI/Q7fg9QQVu67757/y2hGroS5uQUIH7rchweI/spVqSpJj/5JMyGc4yKxZKQ4hZ5wmIR6ZcujVzyXXfdqX79ntQJJxxvVXEoUgF/QO3atbWiDtQyrg/RAdSqfffdx6hyv8WmcM6cOcbq2Gfvva0o03/AAJWtlrP+Hbeg9NXSCPzHjUAJdNfwlhDZUcGdN2+u8V+Xr1iuAf37a/Mtt9Dhhx1ulV0KahQfKB4RrRFVwlLYtVs383KlSg7dBa7lVl27GncQlRhkbBgA++23vzp0aGcgNmv2LOMQ0sIH6g450q237qp0OqPvf/hehx5yiHr37mNn37nzetZ5gu4O++27r3baaUdjJkABA4Sh2Xz66Wc6/PDDjD7DebBvol34quRgYRpAv6KiC0Vrv/321THHHGttiABrwPbJJ5+ya+Saxk+YYNQoqF4LFy4wNgETDNfPWMEQgFXB8SiU0aMs3hgTJuTTp0/TlClTrZp95OGHa+SoUbqVav511xn9B9EH1WcKcX+1lHYNH4/Sx0ojsMYjUALdNRwqFEcAGGDA8pyEPukDijN3wCG87z5bikNfguIFiAI+mI1AJ4MPut3222nB/AUGJCiO7rn7bqNIIYyAEgU1iu9DMYJzSiUacvrOu+yiiRMmGNmcajnUqZ122tmquYggpv043czBMUqHvA+ZHMoL5wFtBgrZx8OH65STTzbAhSNJJAyFDAI6EeuHH3xo9LMzzjzDyOdQ3kKhoO688y4DQcB077320iOPPmrAyLFRnPXs1dPoVRQ94EwyLlSda9q0Uayx0ahuTD6AN73fKiorTZ330UcfOobomYxVpOGfXnHF3/Xww49o++2304gRnxh9CCpTaSuNwP+lESiB7hreTcARSSZRJ5SoV199xQjTtMVBwoiyCy05KirI61CtADO+Q8txuLwAIaC02aabatHixQa4cDWJdFHHwInFGwFQzOdyxsn86quRxhWlVfXVV12lhoZGDX72WQWCQVPPHHTQwVZ1hrD+449TV/VMQyzBOfw/9s4Cuqrj6+KHhATXAH+c4NJCgeJa3IM7FCguxUoLhaJFirsWL+7u7u4Q3DUQ3Anwrd+hj49SwcJLIGfWyorde2funvv2nDl3Zu8JE/6QuHHjvdjV5FVcNROoi8ic/Ck/x4geXTJkyKgOthRSEayPJXqlLbSL33nDTZqBcxlQIFn0B9zd3KV1m9aKA+t1WX9LpMsx6CKwVIvlRVGiRpXSJUtJ/ASeki5deh1owAQMWPzOQnlWTLCGknWrrMlkJ5MVQ+BzQsBI9y17k4XbRIZsjSS6RauACBIiYk3qgoUL1PcKomIvOgutIV3WM7K4min7+g3r5dnTZ7omkmuxGYFIkCiQHTb9+vbVRf4snif6ZVE+pMfOJ9ZIZsueTa76XNXol4XsRJ8shP995Egp7uUl5EbZ0cOWVzZvsLlg2IgRkjF9eo1sycVCbhAd98P5c+fO1ZdftIMlXhQW+LNBgWiXQWT0mNEydcpUJVLui4iYpULkkNE5IJrHPodBwBGlE/VzfdaAsri9aDEviRQpooweNVrixIsjadOk1cXtHI+oC2SNiAuL+9n5U7NmLSlZooRuOEBJio0nVgyBzwEBI9237MVNmzYqEfCSCTKEeK9f99XcKeaDe3bv0S3A/fr1FU/P+NK0aRM1RyxQoKBGmUyx2dPONk9eZJFiYGcZL56InMmbogHLFluEYMjPQpzB3YLL4EGD9TwiXlZCOARS2CbLLqQ7d+9IpYoVNeqEFBGmcWwLRmClQ4eO6sdG1MhOKCTu2H4aTJ7r7ji29OJUy7ZICgRPvnnXzp26h33osGGabyUqJqLGOJJdV6xWIEVAjpfcMKQOcePomyhRYnVHRmgGcoVYwY7oGyKOEiWqZMmS+cVuojZt9NocR857wMABeny2LFll/oIFGkGzTtOKIfA5IGCk+w69yHT88eNHShiQKNNnXpg5drzwYoqfKY4lWfwO2fDlWE4FsfAz238dheO4JkulHDuRkM4LGTKEEi2F+jmHJVzjx4+T3bv36LIt9Ai2bN6sO5Ko17HLibYiROIQen51Zw6RL8eyWuL1NlMX586aNfulVsHrO6euXvVRo8xXl6g5rvM6pNQD6bOLipd1r9bnaBNY8jOD0as4vortO3SVHWoIBFoEjHQDbdf8d8NIAaBShbYtqlZZMv99O+aH3hovuXiZ96Y1vR9aj51vCAQlBIx0g1Jv270aAoZAgCNgpBvgXWANMAQMgaCEgJFuUOptu1dDwBAIcASMdAO8C6wBhoAhEJQQMNINSr1t92oIGAIBjoCRboB3gTXAEDAEghICRrpBqbftXg0BQyDAETDSDfAusAYYAoZAUELASDco9bbdqyFgCAQ4Aka6Ad4F1gBDwBAISggY6Qal3rZ7NQQMgQBHwEg3wLvAGmAIGAJBCQEj3aDU23avhoAhEOAIGOkGeBdYAwwBQyAoIWCkG5R62+7VEDAEAhwBI90A7wJrgCFgCAQlBIx037K3MYS8fPmSHo1bAh5lFy9e1O8hQoR4y6u83WHY5WDx7hnP8x9PwDgSnzRcGPy77rdr4cc5CpeIM6dPS/gIEdTR4r+Kw30CofVr166pQzOOGv9Vzp07J+7u7nqso+CIAZa4c2Cr9Lb9efHSJXELHlz7wBnF4aChz4avrzpMW/k0ETDSfct+mzFjptSuXUttdvigYfCIbXiHjh3UZNE/y7Jly9TjDKvzfyqQDJ5qXbt19fe6/fM+3vVa+MBhRtm9R3cpWbLUf56+bft2WbtmjRQrVkyNP7GE/y+ihljz588vdevWfWnASQUQLVhiPY9pJpb1X3755RubjpHm/6JHl+bNmr3xWP84YPmyZXLu/HmJGzeuDB06TGbOnOEfl7VrBAACRrpvCTpmkgMGDJAFCxZIjRo1lHiJnPr26SOXLl+W6dOmS8WKFSTnN9+okePBAwfku+++k+TJk0mf3n3kmq+vfkAfP3kiffv2lbRp06rNOJEXBVvzKZMnS+EiRcQzfnxZumSJksTmzZvVMy1rlqwy4vcR4hHFQ8qXKy/Va9SQwYMGaZQGOZcvX0EKFykswURk4sSJ4uHh8cL+fcIfUqZMWXUZxi0Yk0fKtm3b5Ntvq8qwocMkQ8aMgvHmo0ePpW69ehI5UiR1IR4yZIhEjxFD6tapLUuWLJWrV6/K5cuX1XQT7zXuI3z48OpkjHsx5pFY02OdPn/+Avn666+1bfieYaK5YtUKuXTxkppZ3rx5U1atWqXOyHxhCQR5Dh8+XJYuWSz37j9QA8/s2bJJlapVZdy4cXLv/j0pXKiwugNDnvRF9+7dpU+fPpIxY0Z1DsYgc/ny5TJ9xgwpX7asFC1WTO+3Z48e0r5DBxkzZozEjRdPBg0cKClTplTCrVixotSrX18GDxqohIaH3ejRYyRnzhySO1cuWb12jTosz50zRypWqqT1XrxwQb5KnVp96U7ieHzihLpDQ9i0yeEHx9/w0bt754707NlLgrkEkyhRPCRzpiyyZesWqVe3ngwZOkQHD35fsniJVK9eXTJkyKBGpFyXNnL/PAsYj/I3SH/Q4EGya+cuxQIH6hnTp4vPtWsSNkwYady4sRAoLF+xXIoVLaLPwJtmAm/5UbDDPhABI923BHDs2LHqpNuuXTvp2bOnOtceP35c7df5cKRPn14NIrEUh2hcXV2ElETmzJlk2rTpapXOlHDr1q3i4RFZdu7cpdfjA8+HqFChQkpS+/cfUGffVatXS8mSxaVZs+bStGlTtTtnKuzj4yOFCxeRLVs2S6VKFaVvX+rOIKtWr5IVK1ZI4kSJ1HHX2/uwXqdX716SK1cuWb5suZLM4SOH9bypU6fJokWLlJgbNGig7cbpd/z48RImbFj5oXlzwXxy7bp10qjR9zJjxgzxiBxZSbdgwQJy4cJFOXLkiMSNG0eyZMmqZFarZk356U8r9Xnz5qmppkgwuXfvnqRJm0aOHDmqBFW5ciUZPHiIeHkVk6fPnsuA/v2VvHEFxtIdMscCvkiRIjoYUX+nTh0ladKk6qCMrT2YLFy4SLp16yoNGzZUA03wr16tmhLu11+nlRUrV8mK5cvV0Rgn5j69e0vHTp1k4MCBet8cX6pUKdm4caPU/K6mDB8xXOrXry+/tP1FLekXL1osNWpUl8mTp+gACkadO3dW3DDlzJgxg5w8eVK8vb015cQX5M9gQRu3bNkiGzZs0EGGZ4a20wfr169Xu3kG8R07dmhbeA54xnLkyC47duyUUqVKy4gRw3UgI/VBGmXnzp1Srlw5rb9subIycMBAwe153br12ue4VNOHDGbff/+9DBkyWL75Jpc8ePBAB1AGYisBj4CR7lv2AdNXLMqJUBMkTChNmzTRaCNVqlQyZcoUJdXTp09rFLxm9WrxvX5dHj16pLbnPPBEqxA1ZJQwYQK5ceOmlCldWkkKQiNa48NC9MyHcsKECVK8RHFZtnSZpjGIBiH3ZMmSybFjx5SgiPimTJ4imTJn0gEAYuFDumvXLm0HZMOHf+++vRpJESEzOBQvXlyPIWLjfmrVqiWjRo9SEgofLrySO4QA4UGsVapUlfXr12k6Y/WqNXL27BkdQLjvUKFDSedfO0vfPn3F76mfuv6GCx9OieLa1Wvqghw2bFiJGCmSPLh/X6NirNpLlCgh5KbBrVevXupYDDaDBg3S6T/W7ER29erVU0t42gZODEyUWbNmyahRo6R379468HEvLVq0kGu+1+Sw92G9T3Dq17ev5M2XT7Zv3679RTTduPH3cuLEScV87ty5ar5Zs2YtGTnyd8mQMYNs3rRZ1q5dqxGkm5ubXodInFwqbszg6uLqIlGjRNU+/+abbzQXTJTOcfRB1apVJV++fDJn9mx9DvsbbwAAIABJREFUXsqWKycZ0qWTWnVqS/p06ZXAhw4d+pJ0iZAXLlwoOXPm1EG4YqWKOgA983sm1WpUlzBhQsue3XukSNEi0qN7D0mYMKHEjBlTunbtKpkzZ5Yc2bMLKZfJkydr33MdBuHr168r0fMMOVym3/KRt8M+EgJGum8JLFEKHyo+vBSm2pBi/nz5Zdq0adKwUUM5dfKU3L17V7Zt3SrFS5RQEmF6efnKZdm5Y6d+eEknENVwHB9WornVq1ZL/Qb1pUP7DrJu/Vrx9EwgixcvUqIkDUDkxLEQFUQeMUIEmTtvnv7tRd2NxPvQIY10EidOrMcwNT569JgsWrRYRo8epZESURDTU6I5ItPWrVtrlMvfiHB3796t9wZx5s6bW/Lnza9RYLZs2fR7jx49ZOnSpXLi5ElJkyaN3LxxQ6ZNny758+WTKB5R5Lfuv8mPLVpIt99+UzJYt3adRI7iIcmSJhXX4K6yauUqJQSIHqLlJSCpkNWrVysxMEMYOGCA9OjZUzEC844dO2okyAAAQUJ4lKlTpkrPXj01KoZIZ86cqdEv5ejRo1K/fj05dOiQfP99Y42QaT9t69qtm9SsWVOjXTCgDefPn9cBFWIqW7asEj+E2L59ex3s7ty+Lb1699bUDBEqx+3Yvl0ie3go6ZIGYmAZNXKkxPP0lPPnzss3ub7R4yC++PHja9rmqo+PDjrgDT7MdH7r3l3q1akrVb+tIgsXLpYffmiuM4IECeLL2XNn9Zk6fPiwDpjbd2zX9owaOUqyZMki+/bv0yifdpGmmDtvrhK1Iz3x4P4DCe4WXPr27yvTp06X+/fvK65WAhYBI923xB9CILLjw03hZRZRGNNgpoVMJVOlTCVexb10Chondmx5+OiREiWkST6N6IfCS7KwYcPIiBG/yxdffCEPHz7SqGr79m0aoUCORHVETEQ3/Qf015wskRlTRMcHnw8bxEHdSZMlkxHDh+s0nUIkPHXqVE1LQD716tcTPoRMk8uXLy9VKlfW9vFWnP/NnjVbSY1CPpIp/d69e5SUsmbNKqdOndJ7Zbp8xcdHIkWMqB/w4K6u0qVrV43wIEgiT4h18qRJwht+Ijrq4PvKlSs1yk711VdSsUIFcXFx0Yh58ODBSlpLliyRMWPHysQJE6Rxk8ayYf0GiRUrluZIIVZIjAiPwrScCB2CIWXTu08f6diho2TNkkV27NyhswUGIHBj2k9kD25gTxQPvpEiRZSePXvLoEEDFRMGgFatWml/rVmzRmLEiKF/Y+BjwOGLe+MZYCbCizsIG3yIgLlmnTq1pVWrn7W/IeRly5dLgvjxdbDmf64uwRU/BtXWbVrLlctXdDbQu3cvGTt2nBw4cEBTFDw3pAyItAvkLyB58ubRQYW0x/ETJ+TXTp30/nkOIXIGaO6LQQis06VPL/PmztXUArnuYsW8ZMyY0Tp40VdWAg4BI11/wv6673WJ7PFimdOdO7clTOiwOgWl3L5zW548eiweUaLo77xEYjrNB+rVwvT1v/JunMeH2/HyzXHudV9fjbochZdrkCvTWl62USBYpve81KE8e/ZUnj599rc2OK5BioFo3EHi/wQT7XV3c5NwfxL9Px3DNfiQc7+vFr8nfpoKiB49+r/2AIQCsUHO/1QYHCikB14vvr7XNXf+b4W2RwgfXoK/1geO499U979dd9bMmbJo8WJ9eQj5Q3KRIr7A/Mnjx3Lm7FmdoUDCkDqzkleX/b36DBCZgl+0aNFenP/ksbi4uL58Icb937p1Uzw8XjxXrxf+zzsA6jGi/ddHwen/MNJ1OuQfv8Kjx47qSxbe5PMSx4rzEDh75oz0HzBAXx5+W62aZMmc+S+VM3CSeydqJe9tJeghYKQb9Prc7tgQMAQCEAEj3QAE36o2BAyBoIeAkW7Q63O7Y0PAEAhABIx0AxB8q9oQMASCHgJGukGvz+2ODQFDIAARMNINQPCtakPAEAh6CBjp+nOfsySIHV3sQvq3wqJ51lAiUhLYi0oKSjBdU/vw4UOJHTv2OzWZbc2so2Wt6IcUtu1u3rxJF/qzgYSCKhmbHtgwwQ4tdgmyWYGt2WxOYEMHa13ZgMKOtBc79XJ+csIvrNVlMwi79lhnzWYYcOAroAoaHGw9B3eed7Bml6KJ6ry5R4x034zRWx+B+EmHDh0kWtRoKjTzb4WdRLdu35apU6b8beE/egRvenDZ0vv6xorX63rTddj8wKaD1787rvPs+TNxCeaiHyy286JuduHCBd027CgOjdd/uk9HG1esXCFhQodRfYDXy7+dz4D06oYHdmmxZRkyhWjZrZUy5Zfyyy9tVYuB7cts4wWTZs2byZrVL3aT1fzuO3n2/LnqX4wZO0aCuwZXYRx2n31KBe0Jthqz7bxE8eJSpEhRFeHJkCG9Dt4OrMCT39/0bPjHvbNDE8xRn3v48IFKnSLEw8adp7TpXzad+Efdn/o1jHT9sQcRpOGrYIGCMmz4sH+88qWLF6XR999rBMaWVGQE2VaKlB8frj179ohXMS/J+U1O3R6KpB8kgZ4Ax7LDiN1M7MEPHz6cqnihR4CEX+lSpZWwDxw8IMOHj5D/RYumW0QRUOF4tu0SgaOfgC4wH1AW6KOFwBbWePHiSenSpfU4oka0W/kQIfYD0Z07e07FddAnmDRxomTJmlW38c6YOVMyZcwo9+7e1R1XED47sTJlyiyxY8fS3WhEahcvXZSnfs/kp59ayNKly2THju0SPXpMVT1DWJxZAlt9iaJQ/8qRI4di+NNPP0niRImldp3aqkOActjuPXu0rWyLBRswiRgholSrXk3bD8mjroYoUPHiXpIgQULVvti2dZt0+62bP/a6cy4FLoOHDJav034tN2/dUhlHRIGQsWQ7OlvG0XQg4kQwiP76mIUt5ggNIeOJahx6GWxD7ta1m4r7Iy5E31j5OwJGuv78VKB5gL7u6FGj/vHKc+fOUVlHCI8oDRWotWvWqlziipUrpWjRYkpoI0eN1KkkuqhlypSRDRs36D59CA0SRnwnRYoUOt2HXBCbYRfac3kudevUlbx58six48clTOjQutcf3YBatWvJV6m+0vpU2GXwINU1GDJkqEpLIjyTIkVyJcwmjZvIuPHjVCmLSJJp5InjJ1TspnPnX3V/P9F8zBgxdXcVwj7cy4rlK+TEyRNSpGhR1ZDlK268uDJhwkSVJdy8aZMkT5FCZQorV66souEMVJAjmrzLli2XcOHCqsIYuhIUdnb93KqV3q+jgAEf8hPHj8uSpUt14IkQPoLKM6LmBmF37dJVkiZLquI6iJUTpTdq2FAyZ8niz73+8S9H+3PmyClHjh5RomVArle3ruK8cNEiFX9ncIQIGUjRbXjTjOlDWs3AhmAP2hipU6dWNbrQoUKJ39OnqimM2BOqeW9yAPmQNnyq5xrp+nPPobd74cJ5GTVq9D9emQ8+eU6mgrFixpIsWbOovgH78tk+mj1HDrly+bJ07dJFYsSMqQ8v4i3kI4kG48SJLd9+W031UimQIQTTuUtnGTJ4iEaLiKMjyEL6gHMRkoF0+TsuFyFDhVRRlUmTJkrr1m0kW7YXJAVBxk8QX6NpiBCRGSJwImXyokTpiLFD7Pfu3lPCpHCcqqldvqxkygdxztw5kjFDRm0DvyOVOHjIEBk/bpzmV+MnSCC/tGmjwjwMAHxwiViJ/kljQBgon6EZgBgQ1+deb9++rdPYadOmSt9+/eT5s+caNS9cuEC1dPft269aF25uwSVSpMgasSPCQyRPpMtg8akWRG5mzZotu/fsVpU0BHwQ2yGVg/g96SqVhaxYUUWXPmaaAYLnGWPwY7s5gyZbn4lwibr5QiyIPLSVvyJgpOvPTwQqVQjOIA+I6hYPocNHi7/Xq1dXOnfuIiLPNSdJVMD0nik4xICSFx+eJn/uzeclBZEsUzVIZ+26terCgJJVuvRfy+NHj1VNi8iD8/kAQlBNmzVVicmQIUOpJOB3Nb7T6SdTcnKAyCUyRSQHDelBfqQ2EOdm2o8GMMTONJ2XVUTlN25cl+TJU+i1+vXvp4phFO45Q/r0smPnTnni56dC6pzXsVNHnfLTfiQOmSKjgQsx8FKuSdMmGlEzIPDh7N+vnyqT8bKLKBdtWNqKxCMvjyAZ/o4YDapk5KNJPYwfP04mTpykmOGxxrVx8qCN5B6RaVy/YYOEDBFCdXY/1dK7T2+9L7CYNXuWtP75Z6lerbp4Hz6sgxYzEgY5BjXSOR9T24F+YICkX8mvhwsXXl9oUj/PNM8iGswR/xT7+VQx/xjtNtL1Z1TH//GH3Lp5U4W/8VRjCozYNAVSQ4zb8TIKYiZyQ3UqQ/oM0q59Ozl8+IiULl1KoxWHuhZTRqbmkBwftCNHj+r/iU4RQfd78kQJGW1VziGq7D+gnySIn1CFvSG1y1euSNw4cTQCIXpk5QRRMC+ZFixcKGPHjBZPz/gqF0iaAc1dUhiIjE+cOEHixfPUcxggSpUsKbNmz345mHBPTOH5kDPdPXf2rH7wv0r9lXyR4gudYiIxSe6RqBsxbeyA0IP1ueKjkSipA/6GzqxDfYsBgeiegaRTx44qxh4nTlx9acM98HKN1QpffJFCokePoQMJKQ5y2aRqwIj8NfdCveSnuf9PtcyZO1c2/alrDCbMqhAuRwo0f7680r59B8WqZMkSKsr+MZXFSB04ZlAM+KSDmEnRJmZbDNjk5a38HQEj3UD2VLwu9YeWKxqpTPcdLrbk816Xd3z9Nv5rZcE/3fLbXJPzGCh4UULU+V8fapY5EY3+UyF9wWD0VapUsnjJEiVsR+7v1VUXr9/D69hwbV5IIncZVMvrKz3eth8/Jl5vWjnzMev+FK5tpBvIe2ndunX68owpekAX2sF0naialQ3vW7jOsqVL5ZC3ty7hehv33fety84zBAIbAka6ga1HrD2GgCHwWSNgpPtZd6/dnCFgCAQ2BIx0A1uPWHsMAUPgs0bASPez7l67OUPAEAhsCBjpBrYesfYYAobAZ42Ake5n3b12c4aAIRDYEDDSDWw9Yu0xBAyBzxoBI93Punvt5gwBQyCwIWCkG9h6xNpjCBgCnzUCRrqfdffazRkChkBgQ8BIN7D1iLXHEDAEPmsEjHT9uXtRDUOMJmTIkP94Zf6PQMuNmzclVMiQ/yoK877NQtcAXVOcIRCkQXWK3yNGjPjykg8ePFA9X/8UikFmEeeLjykn+F+YcD9nzpxR4feAasP79pmdF7QQMNL1x/6eO3euikfj5oA2bNx48f529Z9/bi2lSpWUnr16SauWLVUq0T8LCl6DBw9WiT2EwDHBRKqxRo0aL6uhnahzIX3oXwVix0kAJ4qAKOj0Llu2THVdkYeMFi1qQDTD6jQE3oiAke4bIXq7A4gesdXJkT2HzF8wX4oWKSKt/sGloG7depIwUUKZPWuWuh+gD7t61Sr5Ol06jUrxAMOrDMcI1LdwBliydIla5eB79aq61+nTp+TGjZsSLVo0OXXqpKRMmUpWrlwpCxYskHTpvpZ4np6S7ut0qmWLU+vESRPFM56nILuIZGTSpElVX5bvFKJw1P7Dhg2nA8PevXvUmNLdLYSULVdWf0afNnu2bJLmz8GCCHfBgoVy8dIF2bhhowqOT548Se2IKlSoqJE83m7YuaD/u3XrVm0v39G+rVKlit4zbeB3BMiTJ0+uThmbt2yRb3Lm1GMRyN64aaOcPXNWypUrq2LrCGWDB/fQvHlztahBgxcdV4wcrRgCgREBI11/6hUIE4cFvLrwOSvuVUwFxl8vDeo3UEscojIsT6JHj65i3IiFE31iKXP1qo8kSZxEtm7fJt/k/EYWLFwg+fLklWAuLioE7tCx3blzh/zxxwQlqTlz5uj/kIKkHThNQKwlSpaQ/fv2v0wnXLhwUV0qDhzYJ3ny5NX6RowYoVEx7hEhQoRQZwaIf9369ZLqy5Tqy4Uty6KFiyR9hvTqFtCnTx8lPKxzsG3B8BKRdrzWiK65HtN87g3SRdQa5whcJkgBPHr8SF0lSIc8ePhAateqrR5pPj5XpWHDBnL9xnV1lQCjli1/ktix48iGDRvUWihECHc1YPTw8NABBXPEPHnzqHEmmPft0+edreL96TGwyxgCb0TASPeNEL39AZAHppC4GUydOk2iRo3yt5Pr1K0rXl7FZPmy5dK/f3/9PwS8Zs1aef78mbof4PSQN29eOXzksEaVGFkSMRLBYRTpKETX+JNx3hWfq5IoQQJJ8eUXsmP7DhUbR2gc/zWI1ffaNRkydKgSNg7Drq4uUrXqt9KseXMZOGCAWt80bNRQhg8brl5lvXr21Lx07z59ZMqUKWp9jgUM7cIupmWrVhqFEllizYP7BY4YtKVbt9+EtuHwgKULbhY4WOAOwYAAIdepXUcSJEygDr/hwobT+9izd486SXAdol6i17Fjx6olT+YsmdXG6H/R/if5CxSUbt26ar1nz56VbNmyKanjf4ZXF04bVgyBwIqAka4/9QykBYHh5EtOFc8viAqRbl5qOUqt2rU19QDR4kNGIR9atkxZCRsurDpEYKFDJEnkCPERDeOvNmvWLOnZs6dEiRLl5UswIkfSADly5FQX3+49usu0qdOUuDGOJJo8fuK4Rpu9e/WWQ94HZcWKlZIsWTIpVqyY/Nz6Z+nfr78SIW7BPbv3UHtz8r686GvXvr1MmzZNI8uTJ0+q7Tf1cA+e8eNr/pSomNQBxMoLOwiQe4IwuUeInuvh0Qa54pEGeeOEQQ6YgeG7777T62KmCNneuX1b6tarp4MHNjDlypeTGNFjyOlTp9UqiJd2Xbp01nZh7/PCV22slChRXCNpK4ZAYEXASNefeoY8Kd5hanseJoySLdNwyMbT0/NlLRAThIOPGQTmKER3WNbwIg4i27Fjp0SKFFFfgEGKbu5uag6JHQuRHTbjlMmTJqsDb8FCBWXypEnya+fOSnTt27dXwgofLrxcveYjMWPGkmlTpyphZ8yUScmRNtIGDDRZyUCaALNKVl9g/b5q1Upp1qy5zJ4zW+3NiXTJzUbx8JBevXvrYMLAgvkm52OCWbVqFY3gMZT8vlEjyZM3r7YTix+i9Pnz56trMPVCxviX3b59S37/faTmgfFoI89LxNy4cRM1mrx3/740atRI20f6A+cK2ujwPeMFHmkdBiRs3R2edP7UtXYZQ8BfETDS9Sc4WbJEtMt3h0cUpMLU+lUvMY7hd45zGE9CSJAkkSa25RRekkWL9r8Xy8tu3BBfX181hiR3y0sn8rgvy3MRCSZ6Ta5NHVyb3x2Fv0N2RJVc8/VjHcdhfx4qdGiJHCnSX67D+ZAi9vFYqr/q0UYqgHsmx0q91EPk7HBB5tqLFi+W+fPmqTca0SzW6JxDFE8hEicHDKk68KI+7puBguuRa8b0EBwoLBFj8HAsEWNA4tof05DRnx4Xu0wQRsBINxB0/po1a2Tvnr1Sv0H9NxpOQjyQDOTyqRQIHnPNDBkyaJRuxRAIyggY6QaC3n9X595A0OR3bkJQuMd3BsVOCJIIGOkGyW63mzYEDIGAQsBIN6CQt3oNAUMgSCJgpBsku91u2hAwBAIKASPdgELe6jUEDIEgiYCRbpDsdrtpQ8AQCCgEjHSdiDxv8A8dPCS379zWdbKsmUXU5n0Ka1JZE8smhFcLW37ZtOBY//rq/9iae+jQId0qy3noRezdu1d3lLFulg0Gr1/vv9rGzjJ2zLFu14ohYAi8HQJGum+Hk78cBcnlyZNHtRDYBJA+XXqZPmP6e127S+cuupW3dJnSfzmfHVlZs2aRBg0a/u26EG6RIkVkx/bt4hElim66QCymVs1aMmz4MN2Nxq64tymTJk2STp06SpgwYXXnGzoIVgwBQ+DNCBjpvhkjfzsCuULIqWbNmirTSJkyZbJcunRZMmbMqDoC69etl8ZNGqvwTdtffpErPj66TZfdWWydJbKsXr26VPu2miRLnky3BrMFGI0FRHSWLlsqRYsUlSRJk+h23Hx580rDRo1008WBAwdUowApRXaLEXG3b9de8uTOLT+1aiVfp02ru8oaNWyoIje3bt2SYl7FZOvWbbptuUGD+lK4cBFtC23Imyevyk5yrYEDB/obTnYhQ+BzRsBI14m9+/jJY8mcKbNuf40TJ44UK1ZURo4cJcFcgkmub3LpFl90YCE49AUOHjgoUaJGVR0CtvaSAmD7LzKQiMmkSpVK5R6fPX2q+g6kCvg9buzYsmDhIsmTJ7fMnz9PBg0arFKPkG6uXLk0xQBRsruNejp07CBtWreRwkWKyJrVq1UbAsnGRAkTql7C0OHDpXChQipIQ9tIXbAFl+3EXl5eem1E060YAobAmxEw0n0zRv52BHnYLFkyy9fp0ku2rFmVKFHeQlULEkPoBhJEXwDNAYgWcib6TJgwgcyZM1dFvtlSO3nyZN1SmzJVKqn53XeSIEECqVCxgka7RNRsLUbInGi1fv0G6hIB6SL4TS6WvC/1UF/r1j/LwIGDVKAHZTJ0a7nG8OHDZf369SrCg5j6lSuXVckrceLEmpqoWrWqpknGjBmj+WkrhoAh8GYEjHTfjJG/HQGRpU+fXom2bNmyKlpOVIlK1rWrV6V9h/bSsGFD1bO9evWayhtmzZZNj0PRhkh53dq18sUXKeT+/QcqjUjqAcWxy1cuq+JXwwYNNYqFQFEoQ44RckR6EdIlHUFUij5vokQJVUWsbbt20qZ1a2nWrJnKRyZNkkSj5slTpqiCGY4MyDUiMo5GL/Xy++jRo1UzF+Im+rZiCBgCb0bASPfNGPnbEbxIq1uvrlSuVFlfqEGmP/74o5Jiyi+/1Fzu4cNHxKu4l5QqWUojYFIAfCfCxeHBPUQI6dChvRz2PqyykVjWoDeL3u7y5cuVIFOlTCnXfH2Fl11E00TGEDGODmj1kt6glC5dWsmV+olqkadEQrJd23YyYvhwad2mjSp8NWvaVLy9vaVAwQLSqtXPei6yiwcPHlD1r6JFi6pOrhVDwBB4MwJGum/GyKlHQK6vOgk/efxEiZDC/1xcXcX9FYUxyBBHCfRmiZJfLa9f60Nu5OGDBxIyVKgPuYSdawgYAiLMNjuIiN/z58/9+O7i4sL3J8+fP3/C93/7+vN4jtPjnz17ptdwc3Pz8/PzexoiRAj9/vTpU7+HDx8+c3Nz068QIUI8u3PnzrNQoUI98/X1fRY8ePDn7u7uz0OFCvU8XLhwz6NGjfp8+vTpDh3Yl3qwwV4oxmrR72XLltXvV69eDXbnzp1gDx48CHb//n2XGDFiBLt3756Ln59fsMePH7uEDRvW5eHDh67u7u6ufn5+Lm5ubq5PnjxxdXV1Db5v374Tn/pTQEph3ty50qBhQ7Me/9Q709ofJBAw0g0S3Ww3aQgYAoEFASNdJ/YEu9DIvbIzjPIhu7kcrhCvuyTgwMB1HW4Kr94eqyeoP3ac2OLq4qq5XZwgWB1BPhdrdHK0b1tYwsbqBVu58LaI2XGGgKUXnJpe4EUaL5327d8nwV2Dq5PCzJkz3+s5xPwS2xp8zl4tGDxmyphJ6tSt87frsimC/O/6DevFI7LHyx1ptWvX1mVfEydOfGsCZZUDFkP4kbExgi3EVgwBQ+DNCFik+2aM/O0IloyxtIqtumzHxQZ906bNajeOBgNRKGtk69WrJ1988YX06tVLfK5ckZ9atlSdBJyCQ4UKJeXLl5fy5cvJFym+lGzZs+kmiLBhw+ma2ilTp6pTb6ZMmWXo0CG6SoI1uug0sGSMpWOYS7KaAUfdTr92kpw5ckjrn9tI/gL59e9Vq1SVefPnyb1799VanVUK69atk9p4uGXMpDvS6tSuLRkyZlQ795IlS6pNuhVDwBB4MwJGum/GyN+OeMKOtMxZ1C2YKJWNChg13rl7RwoVKiSLFi7S6Jd1ujlz5pBVq1aLh0dk8fCIokR38uQJtT3PljW7jB07RtfrspqBLcBx48WTLZs3a3qAa+OUC5Fv2LBenXbZifZPO9JY49u+fTtp2bKV1o3jLyQ9ffp0XS6GtsPvI0Zou7GEZ1mag7CXLlkiLX5soRsrsHO3YggYAm9GwEj3zRj52xHkVDNnySyJEiaStGnTSsqUKaV79+7SsFFDddDt2qWr7vxiPa2fHytHgumWW7bbxo/vKcuWLVfC7t69h4wZM1o3RbA7rEmTxpI4SVLJny+fbNq0SW3aV65cqXoO7HRr1qypVKtW/T93pA0YMFCWLVum7dm8ebOuISZtsH37dt0Awe43ImTSIaQSiM5ZOYF1PGt/LdL1t8fELvSZI2Ck68QOJr0AEbKBoUyZMkpsaC2wqwzr826/dZNmTZvpLjLyr2wDJhq+d++eSi7evnVbBWZSf5Va7j+4L/Hjx5cWLVooIbJtePeu3dKseXOJGDGCrFy1SurXry8XL1yQUiVL6s42Il3qJ7qOED6CRIsWVerUrStt2/4i7dt30BwtGyp4sYYSGj9D4mwDZvODt/chad26jUSKFEnKlysvpUqXkilTpoqnZzwTvHHic2RVfdoIGOk6sf+IQCHbunXrak4XMkVxDHIkFVC9WnU5d/6cbg0mb9u0aRO5efOWbrllxcP48ePVer1d+/bifeiQzJs3T6NTXp6xCoF8MBsk0qRJI+fPn9cda6QCRo0cKXHixpXjx4+rOA35XUrlSpVk85YtWn/Pnj01b8xqiC6dO8uAgQM1pxwxYkS9PhFz9uzZpGfPXro6gt1x/fr1ldChw+huNrYXWzEEDIE3I2Ck+2aMnHYES7gQoSHSpLCjjC+Ij0I0S87W8Tv/4+UbRF6hQgXdUvxq4XiOfdtlYAwKkC7E/moh4iadQI731YKYDkvGXt1B5zSwrCJD4BNFwEj3E+04R7N37dqly71IWSBEY8UQMAQCNwJGuoG7f6x1hoAh8JkhYKTr5A5l5xe5U/Kq7OR6fUfZx2iOQwAd9wgzIFblAAAgAElEQVReglHY0UaemJURVgwBQ8B5CBjpOg9rXWuLji7rXcmzIq3YoUMH3fDwsQobIHghh+tDiBAhdUkYL/HQ9GXDA7KR+KRZMQQMAecgYKTrHJy1FpaMZc2SRYqXKKGrFdh5xoqEsGHCKilWqlxJ7ty5LVeu+Oj/161bK2XLlJWp06aJj88VXUUQMmQoNZFE8pGVCqxaYL0s63xZ+0uON32G9JI1S1atk/W3/fv3kz/++EO1c6fPmCG1a9VS/zR2tfn6XtelYq+/PHMiLFaVIRCkEDDSdWJ3Q7o5smdX54YiRYtqxMn0njW5iI2zQoD1sD+3+lnTAGykSJwokfTt108iRoooaVKn1vW6u3bt1rQExBzfM76ScIwYMXSZWKLEicX32jXdWcaqApaI4aWG4wP+Zqx42Lhxo67BZatxtWrVNPq2YggYAs5BwEjXOTi/jHRz5Mgubdu2U+EbNkawtffFpolMaoczYcIEGTVqlIrPELWycQIzSkTK+X+VKlV0VxjkiyNvtuzZ5fmzZ6qRwHmQa/HixZXI8UHLlzef6jOwFpdlZfijsSWY7+gyzJwxUzZs3GBavE58DqyqoI2Aka4T+1/TC9mySrmy5VQfgU0PEO+OnTukXt164uPjI6VLlZLGjRvLlq1b1XwSV15euhEVs0ts3NhxautDThhNhEyZM4vfkydKvqQQyBFj747jL6TbqWMnmTFzhi4r27hxg3To0FFq1aopJ06cFNTFGn/fWDZv2fxybbAT4bCqDIEgiYCRrhO7nVULuXMTZZ7Ul2qojbGNl1wt24CZ7rPFd9nypZIxY2bZum2rNGrYUI9h48SvnX5Vsm3bvq08e/pM2rZrKzdv3JSLFy5qNDtlyhT1MOO627dvU/NJNG/LVygvp0+d0e3BYcOEkd+6d5fWrVtrnbxEI93xthsonAiXVWUIfJYIGOk6uVtZpuXYbkskSkGDAQKMFy+e6i2Qr2Wn1+3bt3VZ2cWLF+XpUz+JEyeuHs/LM5Z8xY0bV6/FOZAmRM6yMPK2rIhwLEfjGNIJiJRDxBzDbjJMLxMkiC/Bgr3YFmzFEDAEPj4CRrofH2OrwRAwBAyBlwgY6drDYAgYAoaAExEw0nUi2FRFWsCRQnCofTmjCYjZkIKw3K0z0LY6DIF/R8BI14lPBznXWrVq6SYFNiOwhIulYORYP1Yhv4sI+bRp0zQ/jFwj5pUsOwsZMoSECxdel5k5tgd/rHbYdQ0BQ+AFAka6TnwSHj3GIy2z+pQlSphAOnX6VckPzdvVq1fr+lo2SPACLXGSxLJ18xYpWLCgLFuxXK5dvaamkrxgg0B5OcbKAzZEoHXLKgU2SyBUjiNFihQp9M7Gjh0rbdr8orvS2H68ZMlSad/hhR7vqpUr5ey5c7Jly5a3NqR0IlxWlSHwWSJgpOvEbnXsSGvfoYPuFGONbuxYseXAgf0SMlQo3Z1GJNyhYweJGzuuxPOMJ5kzZZKOHTuJewg3KVigkIQOE1rFyVmZACEj54gTBD5pd+/d1YiVKJrdZxC0l5eXJEyYUPr27asR9unTZ8TLq5imOGhDjRo1NOK2YggYAs5BwEjXOThrLUq6OXLIL23aSDEvL93wwM4x8q3sKFuzZrVMnTpNnRgwhty2bZsK1LDVt3ad2rJ7927dzPDHhD90Rxq7zLDq4brsMhs5cqSmCoiI2UjB8jB2nfE/HCoQ2EH0fOfOneqDRtoB0ZuPmd5wIrxWlSHwSSBgpOvEboIcs+fILjW/q6l6CFjy4FkG8bJBAkUwdBDQX8BYcuHChbodmOi1XLlyKmyDrU7nzl0keHBXJdgsWbPydk490CZOmKAbHUqVKikHDhzUHWk//vSTai38Mf4PdfL94YfmcurUKXWZ8PSMLx07dnAiAlaVIWAIGOk68RkgD5shYwY5d/ac5mS9intJ21/aqugMmyZixoypbsBs2/06bVo5fvyEknGrVq00nQBRsvoA4n3+/Jk0adJUN0KweSJnzpy6DRjFMCJdxzZgNlKg83Dv3n0JEcJd0worVqyQEiWK6660kiVLOREBq8oQMASMdJ34DLBcjOk9BMtyMZTBUAJDlpEdYwjbQIrPnj9TAZqLFy9J7FixXqQgnjzWLcKQLy/EOC516tS6mw0C5zoYXXIeL9UgcMeSNF7O8YItZqyY6gJM5IxUZKRIkT+qlq8TobWqDIFPBgEj3U+mq6yhhoAh8DkgYKT7OfSi3YMhYAh8MggY6X4yXWUNNQQMgc8BASNdJ/YiuVdWJrDcq0+fPrrEixUFvXr1ljhxYv+tJWdOn5aBgwapvOPJU6ckd+7cb91atHk7d+4sPzRvLvE8Pf92HrvjhgwZoi/fokSJosd+/fXXb319x4He3t66wiJ9+vSybfs26dK5yztfw04wBIISAka6TuxtVhqkSZNGd5Gx4qBkyZK6iWH/gQNy984d8fX1VWJlc8P6dev05Vr/AQPk26pVpW//frJ0yVLV1WXpWeLEifU6uEmwFpe1tpD0jZs3JVLEiBIrVizp0rWL/PBDC3FxCSZbtmxVUkUOkjJjxgypX7+BtG/fVrZv3y7e3odl3rx5ukU4WbJkcvToUb0GEpC7du+SjBkySpgwYXS5GS8EkydPJtu379BVEux6a9mqpbalfbv2smr1Knnq91RXVLB6ghd83C/L4yJHjuxExK0qQyDwIWCk68Q+YaUBu9AgrqFDh0rXrl3l5s2buiuMrb2QGRsYYsaIIb927qwRMbq4EDWGkj/92EImT54i0aJGlVq1a2u0TMSKDi/LzlgCFiF8eCXl4SNGSI8ePXSZGWt3IT8PDw8lVnR1K1asqL8PGjRIl6ZhG8RqB87BZaJp06aSP18+mfsnEbPRokGDBvr3pEmSSO48efQ4VlPQ3qpVq8qmzZulQIECqu/AVmaMN48fOyarVq/WdhYtWkT69u3nFNt5J3arVWUIvBMCRrrvBNeHHUzEh76CCpLHjSs+V3x0ydfDBw/k6bNnumSMyJelZJUqV5ZECRMqYbZu00Z69ewpgwcNlmJexWT27NnqpUYUOnDgQCW6JEmSvCDzYcOkRvXqUrdePRk3dqz+b9bMmTJrzhzVWuB3Ith8+fLpNmJIvkL5CuLm7qZbkEcMHyHTpk/TnwsVKiRnz57VCJytx7926qQmmThUYCnELje2Lg8aNFDKlCmrqRJ2yc2bN1f27z+g0Ti77dCBIHoeMKC/rFmz1pyHP+wxsrM/cQSMdJ3YgZAuGxWYms+ZO0+KFimi0/i79+6pjQ7bgklBLFiwQL799luJHz++tG3bVjdHdO/RQwYOGKCR5qpVqzSqJZpEUwENhQQJEug0nsgVK3cMLCdOmKhT/GVLl6qNO2kEtg2j19CkSRMhH0tOd9r06dK7Vy81zBw2bKh6rzVt1kyFc3AVzp49u6YjmjVrphH52jVrJGOmTOrxxvpgUiDlypaVZcuWSdKkSXVdMZExhEwemy3OrBv+7bfftO1m9+7Eh86qCnQIGOk6sUsgRXK2EGqLH3+ULp07y6xZs5SU+A5J8UIKgZo+fftI1ChRNVJE0Kbqt1WlSpWqmutdvGiREluVqlU1RQDBlS1fXiPasaNHS+myZaVGjeoyauQoQVyn5U8/6U42tgXPmTNHVc2OHDmikSzn8j/aNmzYMKlXv56ECR1G88VlypTW7cjJkiWXTZs2SsOGjdQoE/LGAJMXgWzG4BpsaeZ/DBQ7d+1UVGNEj6HpEe5Zc8xduuiWZCNdJz50VlWgQ8BI14ldwi4yXjyRPiAV4OnpqbvRyMnu3btPrl71UYIiely9arWEDR9WwocLr87BiN1AYCiHkUqAuIhCT544KRkzZZQIESPKpQsXJGGiRBo9R40WVdMXnHv69Gk5sH+/pEufXknRUXhRB4HyN8gTVTOEcjgPMqedBw8dlGASTHexRYwYUckZCcm7d+9qKoS/cy4vyEh3hAsfTrZv2yaxY8fR++AFH//nu8N80+Hd5kTorSpDINAgYKQbaLrCGmIIGAJBAQEj3aDQy3aPhoAhEGgQMNINNF1hDTEEDIGggICRblDoZbtHQ8AQCDQIGOkGmq6whhgChkBQQMBINyj0st2jIWAIBBoEjHQDTVdYQwwBQyAoIGCkGwC9zIYHtv+yqQB9BUdBn4Dy6t8CoHlWpSFgCHxEBIx0PyK4/3RprHZq166timCp06SWCRMmytGjR9R+58SJk4IkY8uWLZ3cKqvOEDAEnIWAka6zkBZRYmXrbfjw4aVB/fryS9tfJFWqr3TLLQpjiMKcPHlS8uTOrS6/qIutWLFS9uzdI1WrVJEbN27I8ePHxMXFVXUR0GlAVMaKIWAIfDoIGOk6sa/YBouyF+LhDhGZFi1a6JZbtsymTZtWhWUSJEwg8lxU6IaoF4EajkEPFzlIZBSTJk0ix44dV4EbK4aAIfDpIGCk68S+QiYRlbHff/9dBb3nz58v7dq3k/x584uLq6tE8fCQPfv2SvNmzVTBC00ENGrTpE6tAjWQMsSNaM2DB0hCPpI4ceM48Q6sKkPAEPhQBIx0PxTBdzifF2goimXKlEl1Z4lkI0WOJB6RPOTuvbsqMIN9Olq2jRo2ksRJEqt1OqpkvHiDtG9cvy5/TJigouSWXngH8O1QQyCQIGCk6+SOQP4Q8W9kFrHeWbx4sYp/I0aeIUMGTSVAsrg0oJnbvn17VfbKnDmzxIwVS06eOKEC5kgrHjt2VCZOnOTkO7DqDAFD4EMQMNL9EPTe81xSBLw8Q3aRXC32OpcuXpKw4cJqbpevO3fuqGwinmWXLl+W5MmS6Ys4RMF5EYe0IqSNbCLHrl69+mVr+DvpimB//gVXClcXl7/8Hw1dR+G6WPVQ+BnpRYf84tNnT8UlmMvL3/2ePpXgr5xLXY5r8TLw2fPnL+viZ3n+/OW1Xz32RV1P9aWgo7z+f+p2/fP/HCvBXMQl2Iu7+ls7n/qJq+v/L7979Vrci2NAe88us9MMAX9DwEjX36AMuAuReti3f5/q3r4oz+X5n789//MvL/7Db45j/vrbq//5688vfuOs/zrbufX9f1tevz9HOxx3C+lDujhaoAdsxRAIaASMdAO6B6x+Q8AQCFIIGOkGqe62mzUEDIGARsBIN6B7wOo3BAyBIIWAkW6Q6m67WUPAEAhoBIx0A7oHrH5DwBAIUggY6Qap7rabNQQMgYBGwEg3oHvA6jcEDIEghYCRbpDqbrtZQ8AQCGgEjHQDugesfkPAEAhSCBjpBqnutps1BAyBgEbASDege8DqNwQMgSCFgJFukOpuu1lDwBAIaASMdAO6B6x+Q8AQCFIIGOkGqe62mzUEDIGARsBIN6B7wOo3BAyBIIWAkW6Q6m67WUPAEAhoBIx0/bkH8C1zd3d/6Zbw+uUd/0d4PHjw4OoSEdgK7hQ4LzizbeASIkQIFRzHSYPC7+9ScJN48OCBhAkT5l1O+8djL126JG5ubhIlSpSX/798+bL2a7Ro0QSXDGyUwoYNq/8HL9odOnRobQP/e/Xc92kQdeAKEipUKG0LGPn5+b2s832u6Z/ncI8867SNe8ZBhN+t/DcCRrr++IQsWLBALdKTJ08u3bp10w/n66VD+w5SvERx6dOnrzRt2kRt1QNb2blzp5pglixZ8mXT+LCvWLFCcufO/V4frJUrVkiatGklcuTI/3i7HTt2VLNOMMMzjg9vzpw53wkarI1wSq5bt+47nffqwQw4nTt3lr1796mdEHb3pUqVkr59+sjadevEz++pVKxYQfLlyyclSpSQiRMnqu3SpMmTZMniJdKpUyfp3aePXL50UcqVKy9ly5Z977YwiDRs2FAHv759+0q5cuXU1LR58+bvfU3/PLF8+fLiESWKDBk8WH744Qf54osv5LvvvvPPKj7Laxnp+lO3MtLzocicOYuMHz9OTSUxmHy91K1TV5IlTy7TZ0yXqVOmSJw4ceT0mdNy+tRpOXPmjBQsUEAie3jIjBkzxM3dXT/Yr3qScb2DBw/K2rVr1awSm/bdu3dr5JUyZUpZunSpJEmcWDJkzKhVcyzRGPVs375d4sWLJ/MXzJeECRNJ1ixZ9P9p0qSR/fv2STxPT/VcO3HihFy8eFHCRwgvJ0+clJChQkmc2LGlTp06Mnz4cCWBDRs2SJ48eTSy47r4udGWhQsXqr08Aw/kCRFmz55diRACyZo1q2DOSVupd+/evWovP3v2bCWW6NGjy57du0WCBdPo6dLFixIxcmTJnSuX3g8R6K1bt5To9u3bJ0mSJJG5c+dKuPDh9X4YMBInTiTHj58QItMiRYpoxEyd+NFxfOzYsfVahw8fllWrVkn69On1i0L7J/wxQQYMHKADz4ABA6RMmTJKrv369dNIE1KuVq2aFCxYUHr16iW1a9eWylWqyJXLl6V69epy+dIlyZ0nj/To0V0mTZr8r7Oet3n0Zs6cKS1bttQ6W7RooQMf0e+8+fPEq5iXDto8K3v37ZMypUsrps4q2bJlky1bt8juXbulR48eWjeD1NChwyRy5Ejqau3M2ZKz7vtD6zHS/VAE/zyf6eWlSxdl565d0qJ5Cxk6bKjkzZv3b1ev36CBxI0TR8mRD3KsWLGUyCDhr1J9JW7Bg0vUqFHVjPLu3TuSJk3av0Ru2Ljz4UuSJKls2LBeKlSsKJ06dtToZ8eO7RIjRkzZt3evNGveXNKlSyfTpk2Tw0cOS/ly5aV79+5Kkli9ex/ylnz588muXbukT58++sGGSCDDJUuXyNYtW5XUIOlz589Lzhw5lNwaNWqk0WSqVKnk0MGDki17diWjVj+3kjWr1yoZ7t27R/Lnzy/z5s3TNpBGwTiTyGjr1q16TciW38ePH68REu1ct26dEuOoUaN0EBkzZoxG1lu3bZOhQ4ZIwoQJhdkEtvS045dffpEYMaKrHX2kyB6SInlyvS6OyhA+x0eNFk3NLK9du6YkW7hQYWncpLGmA3766Sfx9IwnSxYvlXHjx2k6gEiVwQPyoNCO337rJrFjx9H20kYK5qAMrMmSJZO2bdvK999/r9Psvn37SLRo/5NBgwfLzRs3tI0fUoi8CxUqpIMJ/dOsWTMpWqSo1nv8xHHFgfoZNGg/zxJ4O6PwfJ89d1YH37u370iKL77Q5+mar69c9fHRwQo3a4fJqTPa9CnUYaTrT73Eh5MP8qxZs5QUf/utu1SqVPFvV69Tp654eRVTUujfv7/+f9iwYRIqVEgpWLCQtGrVSj/ovXv3lqtXr0rPnj2VhBwF0oWsDx06pARGBOnt7S0///yzfPPNN1K4cGEly2LFiulUj2itc5cukiZ1ajl16pRGj9i9Q5xLlizRKJapc4sfW0j1atWVdBctXiybNm6UGzduaJpkwsQJEipkKI1IIdFevXvr9Tdv2iSpU6dWkiPqgxSKFi2qxFSsaDFZvmK5RpaQFdEYH06IqmjRIrJ/3wF54vdE8ufLLw0aNpCatWpJl86dNdL9/fffNT/KB3j06NGKCRErETOkS3QO2fB3ourJkyfrvdM2iD5WzFiSJGkS+fLLL6VLly7qHMx16JuLly7J940aaV/xN+5p+bJlsnjJEokZM6Z0/vVXSZQ4sVSoUEEhP378uB6XNm1aKVCggAwaNEg2btgoZcuVVfwhWgYgCB2HZiLf69evS/MffpDhw4j4/jmd8i6PHQMSs6YdO3ZopE+6o3Sp0oovKRkGLnDLmy+v/NzqZ22TMwqY0y9g7uvrqz9PnTpVdu3cKavXrNFneP369U5rjzPu2T/qMNL1DxRF5Pbt2zr9ZgrNVJDoDWKCFIguHaVO7TpSuGhhWb5suQwePPgl6TIdIzXBuRAjZHfs2DElCoggRMiQOk3ev3+//Prrr/Ljjz9qhAnJEunx4ePDSE4ZIiESwnYcciEKO3nylOaQud6IESNk2NChcvrMGSUKpoZMi4mYlHQXLdL0AQTfpk0bmTJ1iri7uYu39yHJkiWLTJ48RTr92kk2btggDx4+1A9V3jx5pGnTZjpIkPrw9PTUF1q79+yWA/v2S8RIkaRA/vzSo2dPvTcGCr7AhgGD3CeEBnnQPkgXcmVAgly5zxw5cmjbiPq+rfatNG/WXBo3aSKhQ4WSMWPG6gsnV1cXjeS5f6Ju2uP35IkMGDhQyRM7+mZNm8qxY0flxx9/0kiUfDIRIqTL4MAshN9pH6TNYLFt2zb9G3iRk2fmACFD8FOnTZEWLX6UFcuX6/1BjLt37ZJy5cv7y9NF+oho9/TpM7Jp00apUqWKtpk0kKaGDuyXI4cPy57de2XVqpUSJ25cf6n3TRchVcQMi/vlGeNZmT59ug7qW7ZskY2bNsmihQv1BZuV/0fASNefngZyfW1++UVmzpiheaxfO3WSn1u3VpJIkCDBy1p4OIkKV65cqdN6CmRALhWChog5fvHixRqh8VATURFVMIW8ePGC1KtXX6LHiCGnT53S6I4pOcf92rmzeB88qPlQyMJR78iRv8vUqdM0PQAJMT1nytehQweNtsl93rx5UyNMItNlS5fKpi2b5fGjxzoFnz59hk6nly9bKtlz5JQNG9fLg/sPlNzIKRIR16xZU0nM1/eakl/JEiVkxO+/S/gIEeTrtGnluq+v5pZv3b4tJ0+elOBubtK8WTPp/ttv4ubuJseOHdd8KpEhaYVHjx9pND+g/wBp166dFChYUHO2p0+f1sGNOnjZBiGuWr1agru6SM6c32hkT7uSJkkinvHjy5gxoyVp0mQaIV+5fEXKVyivA6OPj4/UrPmdxIoVRw4c2K+DWPHixXXAa9K4sVy9dk1/Jl9LqgR8iWCZuj97/lyKFimipEv0y6BBHp8ZQI/uPXSwJColp+kfBdItW7aM7Nr1InfPAAmGpKG4F+r3iBxZYsWKLWPGjvGX1Rtv027SC/Xq1dOXipD/Dy1ayJ3bt3VwohAUgKmVvyJgpOuPTwQkyRQ+QvjwEiVqVH3hQbTHMiNHYdkPH1xI2vGSgbwdJMhx/ExEe/ToUQkVOrS+wOJlStKkSXW6TIEkIQTIlkiWOiAgfiZXGz1G9JfLlR49fCR9+vZRUm/QoIHWy1SYiJIcIJEbL7v4HSKjDRzDtShcl99pH0uEXMkXPn+uURZtcvyf79wb7SYnGi5cOH0xCJnTbqLmBw/uS7jwEeTwIW+JFTuWEixExtSUKJOol3rAQIR0zTPFiKgXzBwRE+3lb6x0ACvvQ4fEPWRISRg/vjx+BUsHngyEvJwkpUOkXrp0ab03rsPSPXCk7yJGjKh/536ZLfA7OXcK7Qc37ouXkpAf53DftIV2cv98p/0c7x9L16ibvnAshQMf6gHbuHHjap/x4s7n6lUdMJ354grsmOXw5fiZfmJAoB0O7PzxI/ZZXMpI9xPoxgsXLmje9H1ekJw/d1769uurkRzEGhQL+WtSBqxaIBfMAGTFEAgoBIx0Awp5J9VLNMbX+xC2k5rolGqIxIgK7U26U+C2Sv4DASNdezwMAUPAEHAiAka6TgTbqjIEDAFDwEjXngFDwBAwBJyIgJGuE8G2qgwBQ8AQMNK1Z8AQMAQMASciYKTrRLCtKkPAEDAEjHTtGTAEDAFDwIkIGOk6EWyryhAwBAwBI117BgwBQ8AQcCICRrpOBNuqMgQMAUPASNeeAUPAEDAEnIiAka4/g41zAQIrCKugXvVPZfy48XL/wX2VxQvsBWWxa77X5KrPVVUDQ8rwXQqOEahtoe37poIc4u07tyV3rtxvOlT/f//+A5k1a4bEj59AlbeQeXy1IKCNwHfy5MmkUaPv38vb7a0a8pEOQl0M3VykKtFLbt+hg8SKGVOlLQO6oKyGi0We3HmkdJnS6jyCetvb9HNAtz2g6zfS9cceQO4PIfHVa1bLzh071S7m9QI5lC5dRq140Np99vSpSgzi4IAcHlqsaNQ6JBPPnz+vEn4ItkCAwYKJHDhwUDJnySKPHz1SMRt0anGZ4MPpEHTB+SFS5MiqqeuQTuRaHIv+LddCbYvvtHPPnt0SM2YsvQb+aOjNomyGxOEff/whOXLmlPPnzkrduvVUUvHipYsSLkxY9Sbj58gRI4nf06dKfsgtbt+xQ75KlUolCLkXZByReaSkSJFCf0YCMGasWBI5UiQ9BtFwxOC5X+x1kAxEjByNXI7NkjmzWsGgIwseV6/6yIABA6Vy5UoiEkzPQyoSSUdE1CEn3DPQuq1R4zsVQf/UCoLggwcPknHjxksxr2Iya+YsFWdHYxmCo7/27NmjUps4a/yTGerHuGeeGyQ76Tf0frFtat+unQ58y5Yvk7hx4qrWs5W/I2Ck649PBfKBuDCgGzt+/B/64Xi9EAmP/H2karDWb1BfhbAHDhgoFStVVNHu4MHd1BCyXdu2qtlKNIGA9saNGwXS5MPl7u4m4cNHUPJCOQuN2CFDhmhUhOYs7qybt2xRHdZCBQvJufPn1Can5U8tJdVXqeT3kb9LlkyZZfPmLVKkWFH1EDtz9ozcu3tPbWHwUosdK5bcvXtP0qVPJ4sXLZYiRYuoVjBqZbhTIG6OgHbixIm1XkwRb9y8qQ4LDADoyfKBBAMkJbEYCuHurqSJWwNEzjGQKW1HCxb7IOrYvHmTuLi4qh5x/Xr1ZMLEiUra6PdCwNRLVIzzBdrCadOk0ToxyEQLF+Ju80sbiRolqkSNGk0aNKivOGIt9KkVBifEwh/cv6+uHv0HDNA+YnABV0TxmzdvJmHChJU0aVLLkCFDP8gI823xQYcZ/zqe3969esm48ePVOgrx/V27dsrjx09k8KBBki9//re9ZJA5zkjXn7qaDwWOsBkyZJTZs2cpkfyTvXqv3r3ksPdhjVAhGqI2CBhDyVEjR0qJkiWUkPgicuvdu5d4eERRQkYcG1PHpk2bSu3atSRChIhKJLhK/Pbbb+pci9g1zgJY31y6fEkOHjioRpE9evTUyI8PLh8YvMxQ9uluhDAAACAASURBVMc5Am8rfMyw6OGDTCSMTQ5ERXRI9M15uDYcOXpESpYoKVOmTNE6EB5nUHAQwZo1a3RwQLsWpwvOjfa/aGpPjn8Yfl98UN3dQ0ivXj01xcIX94FVjrf3YTly5LBeGwxxnsDyBfeGNGnTyJTJk6V16zayadMmJei79+5J4kSJ5MyZs2rBgy8XzhOQPdPdnr16ooeuesKfasFNBHIlVcNAjF1Qvbr1ZMjgIVKvfj19VnBvoI/oM2d4pDEg8txg2YNX3hWfK1KpUmXFfsf27dKxU0e5dfuOjB0z5lOF/aO120jXn6Al0oLInj71k6NHj2kkiNULeV2Hli1EW7FiRSUEPjzYhOfNm0enhOQn58yeLdWqV5Pjx47Jt9Wqqa05U0fsakgTMNV2CeYiderW0WuTHvj667SSMVNmdQQeO3as3L51S2rUqCF/TJig0R/mjlu2bJZff+2sljpMA0O6u0uatGnVkQITzSKFCwsuxXfv3BH3ECH0HMj4hx9+0IGDaBSn4guXLohbcDc1IiTKadKkiaL3Q/PmUr1GDXVW4Iu8Lz5muBXHih1H0qZOoykXpsrkWIlIY8aMIe3bd9DcN7Y2kC7t8T58WNMbA/r310EBW6KYMWKowSFeXOCGzRCW7Qwed+7clsSJk2gEzP8hdmyHcC2AdLkG33F7+FQLWEJw9MO69eulapUq2m9EwUp6mzer/RODMpZHzhCrh3QhemY9eNrhjdaxYydN5TArY8ZHimrcuHGfKuwfrd1Guv4ELYR648ZNOXz4kNSv30Cn3JDWihUrXnqVMSXGeXfipElaKwRM/hMDy6+++kq9rnCWhSwxb3TYveCdhjstpN6q1c/6YujG9eviVby4Os4SbWK4yBSefCYkTR6X6+DQi2eVZzxP2bnrhY03eV+iUKJV6mnarJmEDRNGp+p8kHDzJcqEEPl96pQp8lXq1OqTxu/kdxcuWKC+WJQBA/rL9u079Pz0GTKI77VrmnYgT/y//0XX4yAFomc+oJDDYW9vieQRWVavWq3RkcOGnYgepwzq79u3r6YLjh45KkmTJdU0SRSPKErK5H+ZFfhe89UZw9mzZ+TChYs6WAwdOlRJtly5cnrvXl5emvv8VAvPDZE++XFSJyVLltRnA+L7ruZ30r9vf0mYKKHcunVL5s2fr35pH7tQd/bs2WTwkCESTIIp+fP8TZo0SZ87+pD/Fffy+thN+eSub6Trz11GnpKXT6QGiPogU4dvFXk4Phh4iFGIXHjxxAsrIuLtO7arxxnE5iAJ0gWQH/kyXpyQM8WHjBcWRMgrV63Sl3EQD9eFUKkDsod4INet27bq6gP+TzqDwgs1XlaRruA7+Wj+T2RLeoCXa7QPH7VDh7wlXPiwSngc261bVxk5ctTL+6I+pr7cA1E8xABxp/06rcSOFVsHAo4hWnf4u23avEmjZiKz9u3b63kMFLwgA0OOhVzBjnTM0WMv7pl2Uxf4eMb3lCePn2hemxQN53EP1MFgRnsgZ+7xVUdmf+7yj345InoGI2zgmTUdPXZMbc6ZHTC4OVI65Pb53RmF9wUYnII3fcLshZw7z/OatWt1lQXtMSfgv/eGka4zntAPqGPGjOmyZctWjUidkat7U1NZGpQ2bRopX77Cmw791/8zLe7UqaMEC+aiAwdTZftwvjecduInhoCRbiDvMCJLojZcaAO6kE8lbxotGiaZrh/UHIiXpXJEtIFhMPmgm7GTDYF3QMBI9x3AskMNAUPAEPhQBIx0PxRBO98QMAQMgXdAwEj3HcCyQw0BQ8AQ+FAEjHQ/FEE73xAwBAyBd0DASPcdwLJDDQFDwBD4UASMdD8UQTvfEDAEDIF3QMBI9x3AskMNAUPAEPhQBIx0PxRBO98QMAQMgXdAwEj3HcCyQw0BQ8AQ+FAEjHQ/FEE73xAwBAyBd0DASPcdwLJDDQFDwBD4UASMdD8UwVfOR1Vs167d8vTZU8meLZtaxrxekL9Doi98+HDi5VVc1cj8q6A5izpYzJgx3+uSKHWhWIVW7tvoISA5iOZvrFgx1SkAXdfXPdQQLEcUHbWzoFCQPBw7doy4hwgp1atXkxDuId77tpELRY+WZwSFNUTeceNAqjIwFLSRedZwtpg7d64qv5lH2pt7xkj3zRi99REIl6Mbi4g0bgqvGyWiDVu8eHElJsS3t27dptY5HpEiy/kLF1SC0OFxhjwiknmIzDh8xzgmTuzY+jc0aZE9xKuK4yjo6GbLnk1Sp0qtbg2Uc+fOqdg5xyLHhwwiUoHosfId6UiHrxbyi6iIoQOM3CT6uXzwEbmJETOm2vpwDF8QQZ8+ffReEdkuWrSICll36NhRQocK/bJNyP8h2oMmMPdBgahpt6/vNYkbN57KOSLqQ/v4Eu750SOtHzlMcOMDzfkPHz0Uvyd+KjkJDoiX037uCxEd2ou1z6uFYzgeeUfawvVoNwSJkBCDDddioEGEByJ5/Oix1oX6GV/IRSKVyc+cRz3UCQkyqHA+9fbo3l3u3b+v1kVfp02r+sXvW7gmfYqNEQLv2bJlU41hBM0d7hz0K/eEeWiC+Amcar6ZOXNmxWvvvr1Sp3YdlQVFMe7EiZMSMmQIFZK38ncEjHT96angA4JBIgRYsVIlyfVNrr9dGb1XPoQ4KEACPKBfYoNz6pRa2KRMlUpa/vSTntejR3cpUaKECqOjVQqhHDt+XJIlTao6pefPn5Ny5cqrQn+rVq2UDNq2bSu7du+SyJEiqzWPz9WrsnTJEiWTXLlyKXE0aNBAr40Q+dQpU5X8KlWqpNEtPyOQDSFBgl27dJFx48ephQ7i6rSHD/29u3flm9y55caN6/Lk8WOZNGmyiqwvW7ZMbXogAhwFIHtsdaiXKPj6jRvy6OFDadWqpUyePFl8fK6q+DVkWrhIYTl18pQei48cItiIvM+dM1cePX6kBpPYCR0+clge3H+gIvEMcOj2JkiQUEqXLqVi6AxGtWrVlgwZXkTWo0aN0nZhgFm+XDl1leCYkqVKyt49e1U4fvLUqfK/qFG13hMnT2hUHjFCRHW5wNUC/HFBAAMID5lN2oxWMlEeQun0P5rHDGTo3I4cOVK1b7HZ+ZDCrKhAgfySMEFCJXPIl35GUxhhc/oZix5w8/IqJp07d/mQ6t7pXJ6ZtevWydAhQ2TLli2S8ssvJXzEiNKta1cd4HjOc+bM+U7XDAoHG+n6Uy/zQYbQEDA/fea09O3TV21iXi0O0iVCJHLjgzlr1mz5KnUqad6suTRp3FjatmsnyZMnVzcGzAaJKvngQaoQBAaTEFvo0GGkcePvlRTGjB4jwd2Cq0UQZpVEsXv27pHMmTJrFEdKg+ga4fAfW/yoXmpEskSVRG+rVq2UadOmvyRg/NbGjB6tEemu3bvVcw3bm2ZNm8oVHx89DiLC5BLX17Vr10n58mWlX7/+apcDITKg4NmFrQ4+aYivE0UvXLhACR0SrlqlqgR3c5O1a9eq19eB/QdUOJ1juRfafvrUadm1Z7c6BhOxgikDFH5tECHkjhkiBAzZQX6Yd4ItoujgA96Iui9fsUKqV6umAx6+Y2CKS/C06VPlixRfaGqFwQPnibhx4kiSJEmlStUqSnSQCO7NKb9MqemUpMmSKdmGCRtWBdhxZj5/7pwMHTZMLZYg5oGDBkq0qC9mHB9SMPLs0qWLTJ06VWcYOI1gRkk/1a5dR8aMHSvfVq0qkT0iq/ko0bczCqSLiDl9AZbp0qeX2bNmabsg4X379qm1k2kl/7U3jHT96emEIIioChYsKBXKV5BEiROpq+7rpAuBEQHgatCmdRvZtWeX2srUqF5DDRr5f6ZMmWT/vv3Ss3cvCRcmjKT48gt5+PCRepFhsIgTA1M3PM/q168vo8eMluCuwTUCIn3h99RP5s+bL5E9PNQzDYKEBImOsFLJlJnr75ObN2+p7xqF/zNtbtnyJyVPSOn48WM6VSS6g+AgnI2bNkjIkKF02s+56OFC5pUqVJKRo0aqzQ6RFxE9JEiuD6cLiBCzSSJNImG+HG4VTI9JaWzdtk1OnjghZ8+dlQH9Byhhb92yRXxv3JAkiRLL3Xt39X7xcJszZ46mBhhAIFdwIz0TI2YMCRc2nDRu3FjJmek5FjK0n3vs3Lmzntf8h+aSOVMW2bdvrw4uOG+QP4XQmDLTn+ROY8eJLf369pVw4cLrPeC8AZEzWEGGly5ekgQJEyiRe3hEVov6UaNGa6qhZMkS/vJ0Ybfu8Egj2mdmUqVKFXXK4O+LFy2SZcuXS7KkyWTi5IkSKWIkf6n3TRfBtJRnluee1BIuzWC9f/8+WbNmrQ48+KW9zfuBN9X1Of3fSNefehNCqFypsoQKHUr27N6j0z4io9GjR798WUYusVChQlKqVCnNpW7auEmqVqsqs2bOkjJlyqirK1EWhMwHig89ebp6DepJ99+6S9WqVTVqLeZVTBYuWKikNn/+fFmxYqW4uATTSJhzqIeXLniKVSxfUSZOmqjXhxgqV6ks+/bu04jz9OkzkiRpErl44aJG0KQwmjVvpi6zRKzcy97de9XlePnyZdoucsTk7iBT6sdCZvny5ZIlaxZZt269jBg+XOrXr6cRGP8jSsTd99ix4y890rDhcQseXL5Ol0592sjJQphER19++aXawQ8aOEgj4xd2QlfVWZaccosfW8jmTZvl4MGDasFeonhxWblyhVrXQ4RhwoQWkWBKAETkDEx4y61ds0ZChg6tOXEibTzmIM9vcuVSo0tSBURokBlRMYWUB3ZApBkYzEaNGim5c+XRfHzYcOHUrsbTM566NZNKcA/hri69ixYv1kHxq1Sp/OXpYtDMlzev5v3BnzQPDtBY+BQvXkLmzp2jg9+OHdtl+fIV7/0i9V0b68jhYtPDz506dpJt27eJi6urRv3YToGpFYt0XZ88eeLq6uoafN++fSf884FgWsxIz0PINBhCgSiJpByFaIp0AVNAPjxEixMmTNBotGzZsvqyxFGaNW2mPmNcg0iC1Ql8+LNnzy5Dhw6Ru3fv6fmONAZREKsXeMmDPTmR6/p16yVxkiQahfFBZbpXuXJlfXlFNEv6AmdhVloQ3THVZ9pIe0hjkOeEhCBzzCM5h9QE0Qv/hySJZHnZxu/kjpnqk1qATIk2iYp52UT+kykn081tW7fKvv37te2ch2ElL7C4NyJfjoVY/xg/XtMtrsGDS6TIkfQezp87r6kRBgmiYWYX6dKl00j6iZ+fNKhf/6UjLnbgk6dM0XaRC+cYTDw5hvvAEh7MqZvpOzlo+gFiJqrli1QPlvFRPDwkesyYsn/vXrnm66v5W2YXpBm4J3DknumHqFGjSNKkL2YRH1rI186aOVO+q1lTZwgM5vQJ7aavqP/ihQtSoGBBKVy48IdW99bnEwBgOkpKixkMfUAahp95CcrAx0BtxUj3o5Gufz5cECxRLyTx+tt4/6zHrvVuCBDVk0N2c3fT6Tx291YMgXdBwNIL74KWE4/lhRJpAnKNVgIPAswiNqxfL8FcXDTSdCzxCzwttJYEdgSMdAN7D1n7DAFD4LNCwEj3s+pOuxlDwBAI7AgY6Qb2HrL2GQKGwGeFgJHuZ9WddjOGgCEQ2BEw0g3sPWTtMwQMgc8KASPdz6o77WYMAUMgsCNgpBvYe8jaZwgYAp8VAka6n1V32s0YAoZAYEfASDew95C1zxAwBD4rBIx0P6vutJsxBAyBwI6AkW5g7yFrnyFgCHxWCBjpflbdaTdjCBgCgR0BI11/7CGkFLGHwbnh22+/VXnA1ws6t4iUozOL3CAWMB9SkGZcu2atauy+q/gK0oSI6kSMGFGbgDB4poyZJHqM6O/VJNqybu1aKVykyGfnFoB8JTrASEsGZEEUHBskJDX9syCTiSaww2/PP6/9b9fCSmra9Okq/9i0aVOV11y1apVMnjRJQoUOraLz7m7uqkn9fePvVXwe9T3cWdBJftfn3Rn39DZ1GOm+DUpvc8zz59K6TRtZvWaN6tm2/eUXFc9+veDflSdvbhkxfISMHTdW4sWNp24OPHhYzUBcaJF6Hz6s4ufhwr6w7EGTF0+y8OEjvCS0qz4+cvzECdXaxZIGZwM+OAh/UyDUFwaQvkqsSESia4upIR/asePGqVNDp06d9AFu0qSJkneihIlUX5fzcThGdxadVO6LB5/rcS10XrEpcjgaY6aJZxmOAjgiX/W5qnYuaO96H/aWKJE9JELEiCrgzj1yX7SX34OJSOgwYdTaB/sbzkHzF2zQ28UEEgHvhw8eqD4w9XK/6Ae/6kxAm27duqlatgyC3D8atNw/Or2024ELBOPt7a3XQN+Y+hztQhT+wYOHKraOAwftAjc0YyEoVMZix4qleOLnhubv/fv3xM3NXfuHerm327fvSIQI4YW+8nv6VO8NnKgL/WL6ivbQDnCEULkeWCPK7ij8jl0R+r9oKCOGzzmJEydWbKiP9qFKR1/S3pAhQkqcuC+ugSg+ODuMN7l3sKL9tB2xcTDC581BZoikI3yPRjCayAw61M05/J12O0xOUcXj3mjnndu3VdcYrz2K7/XrcuH8BUmaNMnLQITB49dOneSHFi1k957dcvTIURX+R1C+UaNGqjm9bv06adqkqfro8Vyhh4yUJhrN6D7joPIpFiNdf+o1Hj58yPCJwl8Lr61/ckNt2LCBhI8QQZYsXiLT/6+98wCPqvja+ElP6L2DdAUVKaFZQEFULGABBOwFFQtYQCkCKioWUIog/FWqgICKVGlWQBSQIoiFXqR3COnJ9/wOO/tdrrvJBtKQmeeBze7evXfmzMw775w55fNpCnD9+/fXIOFMRHKHUdatXy8R4eFy/333y9Kfluqq37//a9K585MaWJusBaRDYTLBrHnexE8nKtiR0oZg4P/s2iXdX+yuoBQVlUdBlcSSTHZAFxAiqDiBwAGmzk921gDhTGISKsLuVq9erQDXqGFDOXHypE5KcqCRFPGzzyYrkNzd7m7NEkBKHAK3AxbjJ0yQyPAIufKaq6RY0WLy3XffSlRklAbd5joyNJDap1y5sjJixId6XxjMgYMHJW+ePJoR4r3339d6ESS7xQ0tZPD7gzV4OamAyENGLrrSpUpr1gt2FYDQgAFvaTbhW2+7VdvHjoL8YuwuevXuJY8+8qg+BwAH0Df+vVFB8Y4779QFxqRTQmazZs7Ueze//nrNarFmzWrZsmWrgg/tJn0SWSWoE5kTkH2ty2tJ4cKFZM6cudo3pKmn7mTriIk5Je3atdXPNvzxhyQnJWn6JQBk1a+rFMjatmur2UG4J8Hm2Q2xGLOoEtSdoPIETl+9eo3s3LFDA7tzD5KNEtQ+ul49qXDRRboQs5DQj8iP3/bq2VMTR5YpXVrH1dvvnE4nRdaP5T8vl7CwUBk+Yrhm4SAwOjnjGAvk/iMjSEJioiZSZdF56MEHVYb0A2Ofv+n3pk2ayhtvvqFpjwhiDlgDpAA0TBZ5Apa0gQWZhKMANLKdPXO2VK5aRR64/35dREjLBIgzNhjTsFsC+iMP+vV8zb1mQTeTQJcJfvXVV0nx4iWUqcAeARZ3eezxxxScFy5YqKDDACSJIul+khKSyDSjaVjIowbIHD56RNPUkPUXJgDgMXgZtEyA6tWqadJIBiDAvH//Ppk27XPN8ADbYaKNHDVKXnvtVb2GlOcM4sce6ySXX15L2Rg5zWA3Tz/ztLS8qaWyyd83bFBgJust2X7btW0ri5cs1gy9c+fMlcSkRGVGMPFfV6+SyZMmK9MaNGiQsi2ACQB7c8Cbki9vPgVFWCKZfcn6S0408pexMJF1AnmRzReQJW1Rp0c7ybKfl2kKInYNEhwkt7e+XdPSAOzk4br//gd0EaGtqGm4B88GYEkFX7hQIWVmpOWh7QAXILVl8xZd+GD5fGZAgd3E88+/IL179ZLEpASpUaOmygoZEbgccGQhY0cze9YsSUlN1c/atmsnlSpWVJBiDBQrVlyzgbCIkl0Zdg3orVi5UgoWKCh79uzWLBO0gTRGMM4hQ4Z4c42RBon6sjsYP268MlzkQDvffvstCQ4O0XuTlLN3794ScypGTsXE6M5qzJixckXt2nLwwAFp1ry51I+OVpmQEYOg+OSU6/ZCN4nMEyVNrrlG1SXPP/+8ZvqAaZN/jbEMyDGuWJTJBMLOB8ADSNl5wLBZPGHPLMwwULJ/NGjQUHdk7777rvYlzJqsF0kpKbJg/nztO0gCY+7Gm26Um268SacI4AopuPvuuxW8Yd6QAxYd5MoO6+aWN8tXM77SxWzkyJHaL+djsaCbSb3G6t+s2XU6sD/6+BPJExWlAMTAcOqeHn/scc29RQYCskJQSK1DkkOYbcd77pEvv/xSAZnvYW8FChaQAW8OkHvvvU8GDnxXt20kXiRTbaWKlaRXz16SkJigvyEzK5OFlCkwVSYCEwBg2b59h6bpJkfbw488rGm92Tp3fuIJrQcT4fEnnpB9e/cqyKSkpugiQmqdLs88o7m/YIekxyEZYdEiRaRc+fIKqAAboMuzmeRMOLbALBLotwEnWBqTle+YYDwPUATsYMoACOCJbABs7kfiQxYTJi8LTa1aV2iqIvKCdex4j8oO1nVRxYp6Hal2Lrv8Mun8RGcpWaqktLqtlbJ+CuDA4sViQVobctQNeGuAMmEWSrb61Onpp55SmbdsebM0b95cf0sSTdrAhIetwbRgw7DThQsWaHZmskmQZog+JysueklYOdtkts+oK4oWLSyHDx/RbMfsaubPn6cgyriBRXft2kXztdHHefLmkYcfeljHAKAM0HAdcgQEe/ToIf369VNGyOLHYr5n716tM8ksv//hB81+DBgDugsWLJR+/foqyKIiAkAbNmyo5KBmjRpSo2ZNXSRgrdSPhePo0SMyaNB70qBBA00vxbUw8MmTJ6v+F9lyjkEf00cREWQiDtLxSSHtE2OwSpWqsnbtGiUYgC4LBqoU6nDo8CEZ/N77Ehcfr6muGEssRJCMFi2ul717T993w+8b5NbbblNVA2Pdgm5KUmpqalJYWFhSUlJSckREhL4mJycnxcXFpYSFhem/iIiIlBMnTqRERUWlHDp0KCU0NDQ1PDw8NSoqKjV//vypxYsXT502bVqqBwrNq6r8+EfR17Zt2+rrgQMHgk6cOBEUGxsbdOrUqeDSpUsHxcTEBCclJQUlJCQE58uXLzguLi4kPDw8JCkpKTgsLCxL0vWw5WEwk5PrwMEDgu6WVZ2DMyaIKUzC1q1byddfz1NgNAUgBAwAWrZcTF70w/fec68mRIS9jR0zRicSEx1WuGL5CgWWdevWS82aNXQ7abL0MmDZLsOOmLBMUCbyunXrpEHDBrJ2zVoFz+lffSUjP/zQu41EnwbzBPj/2f2P3HbrbapHhJmxRWRxIPng1ClTVZ9M3jBAlIMQJisAz8QBiFGZAFAwPcCWbfVFF1WQ9et/VxZNdmLAr2CBAtKocWOVH8k9R3z4odx+e2vdBQC63bu/qAkgmdToUgsVLKh6PVQc3IOsy8gEhvzzz8vkoosqKgODpQPmqDRMIdtD06ZNtb5MeGQAyN933/0yduwYqVO3rsz7+mvN/cV3/KOQl4xDHkAXhs5uYufOHaoyqF37Cj3gqVu3nmzY8Ltut9G9582XVx555GH5aNRHEhkVKcdPnJCjR47o331e7qO/MenkkQdgSt0TEuKV2aFfpj/QfbPFb3ptU5k0cZIumoAqY+Sbb79VVcyMmTOk2XXN5Pff1+tCify3bN0ql9Y8zdYXL16ibXj99f56T1QQe3bvVvUOWaHRa7MzQoWVlJSsagly4sHGkQkJSmvXqa1qkmHDhylDrV+/vi5SXMti/ssvy1VujEFAm8Lh7KTJk+U6T90nTpqkjJqxycJLjjyAGX0wmY3ZAbGbYuzNnjlLOnTsqP3Offlu0cJFuqMhwSpyvLZpzh5sng1ns0z3bKTm5zewQPRxAAAsj20Zr0wgU9ANMtB3796j7IECYLN9ZFuJbpbJR5ZfBjXsZc6cOboNveSSi3W7xYQCVAAZfkvWXYAdZsKzGLSwCQ5smEh8j+6NbRssgQHPNo4DMsCVSQxrARQBR+7N1pFtpmGnRYsVlWpVq+l2ExADWEjCGR8XLx3v6agHgWx5lZkXKOBNE8+2GhbGc0qULKntmzdvnrJY9KDFihVVHSJqA+ofHxcnJUuXVtYP8wQMYKjUi3uwDWWby0T9/rvvpMUNNyhbo6gqZPIkPehBZwlb4hCIdho5A7ToG+mXn5ctk4WLFkmTpk2laZMmyk537tql/YA8Spcurf8oqEv279unz7/0sst0yw/TgmXSRu5JHyAT2g+IsmjQLmRJ3WlDSnKKlC5bWmpfUVs/R18OkNPfyBX9K/3KAgejNElNkTu7D+4HuwSsWXCub3G9NG7UWGbOminr161Xps8YmDjxU9Xjoy5gMWds0gZ2EvQzciVJ6aFDB3UHxfNIqAmbZXxt3rJZ1QK1r6ijz2DhZVfRrl07rQNJWOlz7sPigQqABY4+Q/60g2LGCYQAZsuYRj1BYeFgx8RvuC+Lt2HkZcuW0fFBP9CvqKEYixyqMR4AYg5KfanwMnFKZ8mtLOhmiVgzdlO2rWQJRo8FSNiSNRJARQB4wPyz0zQqa1pzYd+Vw1AsapwWHueLRCzo5oKe0tPwpCSv6VUuqNJ/sgqwa/TrvqxK/pMNto3KlRKwoJsru8VWKjMlgPnV+WpelJlysPfKHRKwoJs7+kFrMXv2bGncuLHqCtEHoyfcu2ePOkpwaOSvoO/DnhKdIQWdF3pF9G1nU9D5omvEjCgjBZ0u+kJ02uiF0eeVLlVK7XvRz6VXVL+ZmCB58+RN79KAv0ev+8GwD/REv269unqCzkFRaFiYXFL9Yj2wQXeN3hd9J3a7HNUaWQb6oMSEBDUhw34aPSx6T2dBFlgzhPgw6McRAJ0rJnWB40ixxQAAIABJREFUFnT12OVygIp97alTsTJ27FjV5aPzPl9P9gNt//l8nQXdbO49WBfmSehuOThwFmwjOQjhcw43Fi1aKMt++kn+/OsvNb3Cq6dsubKSmpoiiYlJpw/U4mJl9CejFTT4LaZA6IcBDUAbIMS0iX9MfHSZPL9goYJqP4sROhP1VOwpiQiPUEaIORCHIRywGa8iDi0ARSwRKPyNSoS68ts8UXn0oIbDDk6vecaOnTvkoQcfkpiTMdKwUUO1u6RwoIIceAZ/80wOnVholixeLH379dNDEupuns/v+D2HKhwecjjEoRYqg2LFi0lwEPcIUgsOBbioKL2Ok3oADVvn1nfcLqt+/VViTp6SX1f9qiZmLHSFixTRBeaxTp1Ur85BFYdptBHZYDaFRQCF5yED9InUh8NKDq4WLVqkts1RkZFqR41XntHPI6eXevTQQ0TsZrkHh1DUkYL1BAdymF3Rj8iGttEW+odCv1Ef/vFsFtqjx47J0iVLpHHjRnooFRefoIs0DgrtO7TP5pFtHxeoBCzoBiqpTLpu4MCBaj/LxMWcCkZqyrBhQyUiIlJZCp5O3bp3l9WrVqk5DWwIywBOha+8srHs3LlLQRYnitNODxV0ggJcnDLjpYQJDvakFMyLMB/jOk6MATvMwDgBx+Tnw1EfSssbWypD46T9tOlXdbnyyqvUbAr71oT4eLU7verqq9UeGK8n7DpxUMBECHtM6kp9YJg7d+2UO++4U02esEk9dOiwxMfHqV0swA6Dx80W+1vqxTOwbMAkaOKnn2p72nfooGZlFMzVMGfjtB+7Yw7GVq9ZI0WLFpFatWpLkKTq6TvAiYkchfpx4s0r4Fq2TBllo5MmTZTWrW/XBapNm7vkqquuVpB+9bXX1Mtt5coV2g7Ajmfi2bd50yY19QMwMcnjQI668B5dMQsOJmm0Fa/BNm3bqJ0wVgq0AVAtVLiQOsbwG9rNK1YYOHNwig/bxuSOZ7PrwTOMhYY+wrogISFR68spP4dJmCTWq1tXrsQUrkkTGTZ0qOQvUECdG2zJnRKwoJuN/cIExTYXJgQAYuCNI4Ep2JiOHz9BgZjPiS1w+MhhadigoaxavVo9pXAgKF+hguTJEyVdnumi9psY0wPUeHC9+sqrArCjjgCAYECYIGEgzwRNTk6SV155Vf+GFcMocWiA9eFVxKTnhB/gwG6W50VGRkjpMmWkcKHCqj5Qb6vYWHnm6afVHG3o0CHSp09fWbbsZ60X9p37MVH6Z5c0bNhImR31YCGYM3eupKQky8EDB3XRee7559RmFWYJiC77aZmEhIYoALHAAOjUHyYMcAImO3bu1HteVKGCLl7ItE2bNsoWsQ2ePWu2vD/4fQVCfou7NPLAkQCGTLtgnTD7V1877eHH/dmWYwrFggHjhDHDZi+pUUPNomJPnVKX7TFjx0hSIq6ra9SjDUN/6ksfsPuApcKcMQPD7hrm+tyzz8nV11ytiwrXI3NsTzHdgyUjc+rXq1dPj8dXdQVqbILxosMsDLOstm3aSuMrG+v17HyOHT+mpodcS9/gOg3wAua25E4JWNDNxn4B5GBzTEyYCizGqXeFUWHIznYVNgg44BnVvFlzZUsYhwNcgAm2jnju4PlTp3ZtDSqCHekHw4cr+8UJoVWr1hJz8qR0ffZZNSSvcUkNZWtMTIzWsfuMjIqSIYMHq6MAzwZ0YaGwTO6PE8Gvv/6qQAobBViM4fvrr7+u7K5M2TKyY/sOBfatBD6pVk239Lv+2SVXNb5SQRK7UgAIZknbK1epLL179VZGCgACupjO8SzkACsEyPC3x8kE5kf9eOa2bVtlwoRPFVhYRDDKHzDgTXWBZfsNM2fBOXb8uLb3741/y6IFC6Vho0Zq99y3bx8ZPWasOgegHuE+MHhcqtGrrlm7Vq5p0kS2bd0qQUEilStXUVaLzS5ehsgHEKafcMyAgaMqANCpJzEFKleuJEOHDtO+oGCHjWwBan4zatRI1S0jd9QLPLN7t27qopsqKRJdv4Fcc/XVytpZbKZMmapqJUCe57JoYqtKP8Hk+Tdy1Ei1zMChxZbcKwELutnYN6gHCJICCDKZCDDDoRFqAAqMCMaC7SHukjfd1FIqVCivwAcIox8dN36c3HrrLbrNhWUCnAAJukeNA9C2rXz80Ufy4EMPqbcPBQZFGD28gQAtdLV4JxHohK0uv8cnH3dOjPoBubFjxqr6YeGihQp+sHTqhR4W8KfgCPDG62/I4CGD1U34fx99JF9On64upSwSqBeuufoaVY1w8IMbKyoIDq527/5H2weT5XOe+9PSpfLpxInKYHEJBUBwPOAaCkDa4voWsnvPbgX/NatXy5NPPSVvv/WWvP7GG7J8xQr55KOPZcHCBQqQ6JYBNVQeJ0+ckKbXXqtbdXYQMHhkB+DhoQaIscMAQHG1RR1DjAYO1QBRvmdXQJyFGdOna2Aj6gZjZSFEnYBOGx004FqpUkUZPHiItpdCHxLNix0Ei8ykiRPlic6dNXIW6h6AmAV05sxZGr+BxQe2je6We9zcsqXGUmAcUOgjGDl675IlSsgjjz6q+mkWcZ5jS+6VgAXdbOwbQBUwZWuM7hR2BGsxoEtVjL4VL6tFi77RQxN0uJ9NmSKLf/xRgYdDmg+Gf6AHVDVrXqousuhoYZefT5umINPy5psVLChTp06TxYt/VNaFJ9eECePl0ksvUxZJ4JYlS5fqRDXBWdA5z5gxQ2Mw3P/AAzqRYViwKqKcwaIpuP0CDnjJAV68wnyxXgAMACkYOTpdwJotPpYVsEEYH2CMfpUtO8/nYOjTCRM0CAtbc94/2bmzN1Ql23/aCRij4wQIN/79t1SuUkVjOPDMKVM+k//97yNv2D+27kQeu+66pupOzBac7XrNGjVVfUCIze07tqtnE/UEbGGxyI54GhTAGIBDbfDppxMlOrqu3HZbK1Vn4IWFXhyQR3VQvXo1DZTDb35duVJuuPFGvQeegDB/QnnClFEJ0B52Lchx1qyZ8vfGjdK2TRuNL8EiyHcsRqhMcHvt9Egnufa6026vWJjQXvTQyJK+pB4sjPS/LblXAhZ0c2/fZErN2ILiH2/CPWbKTc/xJjDd1/r3VzDdsX276lxZXNIr6J1Rbfjy2gMwn33uObm7XTtvvARzP2K9AqLna9BrDkMBdBZNt8VLejKz3+c+CVjQzX19kqk1gq3BimDOuQl0ULXAqDntD/TQB70wTM5XRg5Mt9juExgoN7UzMzqT3QAM/3x0ec2M9v/X7mFB97/Wo7Y9VgJWArlaAhZ0c3X3ZF3l0LGih0U/DNPkEIYDoLP1Ysu6mgZ+Z1g9h2PoyHEsMIeMgaguAn+KvdJK4NwkYEH33OR33v6aQy5cYzmk4bV9+w4a2b9S5Urqwst2lsK2ncMa8z43N5hYwbVr15G333lLLT3q1qkjvyxfrra8tJfX/5rqITf3h62bbwlY0L2ARwaB0DFVwmWY03fMkXCbNZksOLDCtCouPk6dLjjZz80FywlMsNB9EtcYxwOcCLC8wGoBCwUO4mDBtlgJ5JQELOjmlORzwXNhsZh5caCFJxZmWlM+myJXX3ONfP31XLWx/WX5L8qEcRrAxCk3F8zRyLqBfSsLCZkeMOnic8AWsypUDniC2WIlkFMSsKCbU5LPJc/FcQJbVlJiY1aGnhe2CBsEbLEr5vS8+4svqmNHbt6eYzdLeh/iMvAaGxcnVzZu7E0xjlfdW2+/Lbfdemsukb6txoUoAQu6F2KvO9qMYwIOGTgEkH2YuAI4MeDAAVvExpXIVXny5tVU7bk5Li0qBNLT4GaMTS8ux0RnQ8WAqgHPNwIC4Uhhi5VATknAgm5OST6XPBeje+x4cVPlsAn3ZNxkibtALAFiDQC0Tz35lAZayc2FGA/jxo5VwMXbjYBCxHbAjRa2jscdecdssRLISQlY0M1J6dtnWwlYCVxwErCge8F1uW2wlYCVQE5KwIJuTkrfPttKwErggpOABd1s7HKcDogo5Qxc7nz86aDix6VIkaIa0o94CaTZOZdChgccG8jbldFCsPHg4BD9GaEd0fWeD2EDceYIEpEDBw9qJC4TlpJgMUR627hpo1SvVt0biSyjcvF3Pc/lHwHRTSEyGRkeOJQ83/KWEUSIMenO95YReaWmpAhBiX1ZvZDGiFjHRHzLjYW+o96ZbbFjQTcbe3vb1m0aaBonBF9WAGROWLV6lVSuVFmzBJhUPP4GbHqTGAAgFm39+vU17xcBvn2BOIPLAIUzcy5xcu+68y51Nti7Z6+8/sbrGnLQCSr+7olY/WXhZbK56+6+1n1fBdKgIA2vaJ5vPjNdaH7DQoN3Xd169TSkJPa6BECvWLGigvAL3V5QSw2T5cHZHu4VyLOpL79z9g2u1Lw3oTqpH/ciGD1WFM7APu5nBJKx2N1e0+6M/NZ9D199Ya4h2wfmhBxGOserr9/4q8u8r7+WxKQkzdfnBjHctskeQnB7dx+kNy19jTv3oueWi/u9v3aYexPonzjV2Hr7k3169fT1vQXds5HaWf6G7AoEqiZrQoXyFdQuNiIywns3AosTiJzMCVgOAHD8jYUBqXSIH0tsBK4hwHaHezrKqZgYTTdDLi9i2xJvlzJr9ixZumSpBg/HMgEgIoA2Actbt26t12CbCyAdPHRQE2EWK1pUJwAJK++48w51JiAIOA4HBCXv0KGDNKjfQJNjUp+PP/pYtmzdoiZmhGvk3idPnpD169ZLeESEAh8ZGLAaYFIxybg/7Kldu3aaA4yyYcMGNefCTRePuJkzZ2pbTEB3AqOTbRfw59q77rxTNm7epBYKoSGhGroSGWH2RtZhMv1+OHy4PPf88yobPO9YbJApGSmwyGDhI+3Q/gP75b5779PMGJQFCxbK3LlzNI4tsSi4L4HPSZHEswkdScBy7JdJ9/NMl2c0pxxZKEhMWaRoEXUqQd7EH0Z2r/fvLyVKlZIC+fNreiX6ZsXyFXLbbbdK+fIV1CkF+bZq3UpqXV5LRnw4QsH6sU6PnRFZjOcTSY1A9RPGT5D6DeprnjrkSc42zPvIwHH48BH97LrrrpWjx47KsKHDJCEhXkqWLCU7d+yQiy+5RN2/CdZOoHfGzOYtm6Vjh46ac46A7wDNiuXL5c0BA6RK1SpSp3Yd7V8sQagrfbpl82Zpd/fdKhf6n/5dsXKFtLyppf6ewhhnoXvxpRe1zkFBwfL0009pTGSsZdq1bSe1rqilCxLB9bEyAaAZA8SHJgpdieLFNc0TfUchgPtPPy1Vl2/GIWOLefLhiBGSmJykljbIYsZXM6R2ndp6DzwUqR9xjMksMuyDYXJg/wF1+Dly5LD2O4HiydtHBDychlhEWZhZNKl7eES4ypn+P5diQfdcpJfB3+7YsV1NsQimTbps2BcBZ0wBdH/++WdlSwQCJ1A3ExfwI1kjuc/YpjIYcVwgc0PJUiU1mwKDlsFIOqB9+/YqWJL5YeTIUaqmYBAywHCJJT8bYMTfAMVVV14pa9aukSAJUiAkky+TaMeOHd468kwmKpkVADHAAy82Ej0uXLRIMyaQMoZnb9q0WZnxXXfdKR99/LFmVyCwNs4LgDwA+PffG2X48A+06ciB3/I8GDBqDCYY6YxQZzAJYOvIhzZ8//13smXLVp1wq1ev0QSaTCjsb6kb+dIIGk5+tpiYk/pcZADrBQD4x5YZmVxyycUan2HUyFFaF0Dg5ltuVtBD9niz8WzAF3MzbIAJsk6OtB8XL5YmTa7WwOZk6SB2MYHpCSpOPxGgHjCgPcgOeeXLn0+OHD6i92KhAewBUoCGxZR+QT4hIaFyYP8+eXfgQO/4QD4vvfSSLhiMhwoXVdAFkljB2FoTOB25bdu2XbZs2ayLEeos5PHMM12ExKdkucDemgWUBZmxxgJBigz6i90WYwC2DtMlRxuLNgsUKY0ARUDur7//1tx5JB5F1gnxCRoMvvXtrdU+GnniGUiCU1IqHThwUPPG0Qd4QuKUA7gD+M8+/7zMnTNXSpYsoXE/sB3v1bOnppJiHrBDISA8MZjJWYdZI/di0Zg6ZYomHB09eowsWfKjXNesmTr2ANpt7mqjixLelCxsuLSzaBAQfsumLRIaFqpjDrUT/UTOv1mzZ2uc5+nTv5K6dWpL3nz5tF/pF+ZF0WJF5cXuL2Zw5p95uQXdcxJfxn4MKxw6ZKiC0PARI6RggQIaD8AJujA8AIzV1LDWN954XVJSUpVxMSFJL8NKDKiy7evQvr3ky59fBxgDEuAGkGHK5PYCdEhV8/BDD6mnFmAFCDFoGeiNGjVWMEX39tH//qfMBUCMjIzSCcegZ1ByDSl9mMwAD8wZJwq2XkxIgClVRC65+BIZP2G8XNu0qTc1DpOE2AiffDJaU/UwmQAdAPDBBx/QRYjnkVSRLd2jnTppNuSE+DgFT8Bpzpw5CvZdu3YRCQqWkR9+qGzdZG4AvABotsMrVq6U2rVqydZtW2XXrn/UDZjsDyw45IuLj4uXf3bvlqpVq0hyYrK88+7p3HXjJ0xQUKp1+eVSrFhRKVigoNS64gp9NqwN0DPZJZAT4LlixXIZNuwDmTJlivYPQI08AGDSI5Fn7YMPhmuSTPqI3wCOMCj0zbAvMhP37NlD68gz8xfIr3p41BLOgldg4cJFNI0QTPGBBx+QqlWqyEMPPawg36VrV/n7r790F9C1a1eNowHwvTngTXnpxZd0p4EsmjZtoolEWRAYbzfdeKMsXrJEFy9Anf6hf3GbBuC5F1kwFi5Y4E0hz0LC7iIxMUnTE02aPEnH5p5/9mjCT8ALhsnCRx47+huXc2Q1cuSH+qwXunWTTz7+WOXCwkEMEAAZW2uAn75AprBgCArZPiAfjEfmCrupIkWLyqZNG+XVV1+TsPAwXSRHfzJamjVrpimUSHAanxAvr/R7RXPVketv8+Ytsn37Ns1sgpyp96WXXab9deTwYa1bq1a3Sf78BXRRLVmiuAQFByt5MDkCMzb7//9qC7pnK7mz+B0TANBjAg4ZMli35RUrVdIJTmE1hg3BEAg2wxac8u133+mEZ5t66lSs7Nm7W+684w55/fU35KKKFVXlcPTIEXVyYGDD4GA06HP79HlZihUrruCMaqNrly4yZOhQHWxMQMAdJsBAJi8Z6XGI1gUrh50A7GxZAUoG7Lhx4xWIhUMjTXF+p7aFvGy333GH1Kp1uQIA7rZvv/2W5lqj7jAFGAy/YhLQ1jGjxyhgA0Bcw+EhoHMyJka6d3tBXnzxJU1/U65cef0NAAArpm0HDx1SMFiyeLECC7/TbLo9e2p+ONKV14+uL3v37ZOVv66Q9ne31y335i1bdDtZtEhRncxsg5csXiLPv/C8siwWFSYr+mtADFUBrJUFhWcz4QA7/lZmWrqMrF6zWkYMHyGfTflMmRjtQIceHhauGZo5kKIvWFhgj2U03dDTCoKoMegDJjgAy+LKggj4wMLYAbC9LubZ0rKY9uvbV8aNH6/PL1e+vFSpXElGjx6tjK9p02s1rROsF2bHWGAhBkipO4BHxuFjx45qyiZYMnLlGtQ51NvkpGNB4zvYri4QiYlSqWIlqV6tqsyYOVPBHIbOInTDDTfK6NGfaFp56oiaiN0XbdZA+n/9Kffec69s37Zd/vjzDwU35Hh769YydNgwmTRpoi4mBKpnl8bvYde9evdSNQC7ONRDeB3i5j3grQGaDZtrUFUwniIiImXTpr/l22+/03FF3jxURQXyF9Bcf++8/a707/+azinazZjC7R21FnMRtcnChYvk/vvvk4ED39VxABHgmSwALNQpqSma4+5cigXdc5FeBn/LpGfws52rXz9a2c33P/ygQEehc2ECDC4sDphwFACmXbu2CmBMJg4f2MY/8cTp/GE9e/WUPHnyyrVNmmiCQpFU+WD4CPnu22+lTJnS8uijnVTvCNO84/bb5YEHH9T7sl0vWLCAZrtlW8kqDgvn2UwKgIYJA7NF9wdTg/HAhlksYDGwUraoACFbOhJpkoWY+7D9JqMtYI/agAVl0MCBUqpMaQkJDpYePXrq4gJAouqgLTBJFgOAv13btrqowIZh26t+XSU33nSjjB03VhYtXKTbSFjay717y6D335OjR47qBMNzjraierm4enXZsOEPzQ0H80R2MComEQvD4UOHpPOTTyor56CHZwNm6D0bNmiguvJy5cvJ6lWrdWICDlFReVRe6JgBTNqGKuiPDRtk6rRpsm37djlx/Li3r7gfuwtckKnzT8uWyepVq9Q1GdaFGqNhwwaay44+h3UnJyVLt+7dZN7X83S7DxOj/PnHH1pfng+LY6FhB9Sjx0u6aL414C21frnzzjsUEFmM6Ht2VGz7WUTpR+QOOAJYwUFB8lLPHgpiqB1gsBR2DeySqCegzjkEbuLotxPi4+Xll3vrzoVYHYA1iwYLDr+H6aOGQNVCstEbWrTQBY1dBowT0GOBYlcCa6V/2UkR9Y4dRJUqVaVfv76qDmA3hR6eAlAzRjgUQ+6arLRFC1n721ptO+Oqa9dnFdhhySRvRXaMT3IJXt+8hUTXj9ZFhrHDmIDk0LfsPDUdVMmSCtro9FkE0AGj6qLvqOO55qCzoJtB4MyMyzN6EspgXb9+nbz3/mA1haKkZTVg6ui+hq1semEN0zqZdrfdaUngSy6AgTunl7+TdrdM0qsrBxowZyaMKRmVqz85soUFbNMqacmJbMmw9yuuuMLvLdJqH3KlLexOAFd01SxIyA5AZovBroPCdVx/NjExnH2BtcxHH32k6ihUC/6K8ze+5A2Q+kqnxP38yYzdD+cJ7sKiAgiyO+QwzFdx1oH7Iwszxs34Q22yYMF86f9af+8t/I1Df2OaeyPjzDAfs6CbGSiahfdgUKErRO93LvaSWVjFbL81EwNdItvw3JiocdlPP8nFF1+susZzLYAzahAmOxYIsGGYnXOxOddn8HtMw2B9ZneVGfc813ugb2b3h5rtXMAOJs2BInMoNxQLurmhF2wdrASsBC4YCVjQzcVdDctFJ8d2Ly3PNLY+6MHYhqanPsjs5qLzRY2REdtFrsdcCeYeCFNlK7h7zx4pX65cplUftgwD4sDKGObDqmBU2PpSsL0tVLiwMkCuZ7vLgeCx48ckJDhEdba+CjpIvvP3faY1wnMj6sY4Mc4ejBtslZMSE32mq8/s5/u7H/3G2UOpUqdlzEElZwPokZ0FEzL0xxwIp6XayK56Z/VzLOhmtYTP4f6A02uv9Zcnn+ys4OCvYPrz9ltvyZSpU/zq086hGj5/ynaN0+0qVSqrlQMn34EWDtSwJ+ZQJn++/On+bPGPi2X97+vVwiGzCtt29IUDBgxQUOX0m8MS9LkcdgKwn0+bJgUKFpQ333hDxo4bp6Z4HK5gusSigV7ZXQAWDumwjcW8LTsKiy4HeLjcAr6xcbHSqGEjiY+Pk1tuST9gO4dFmLnhdJFZZeLET9V5YcKE8dK3bz8hOSgHyBwqcshmCjpgDqdYvCEWb775ph4k/5eLBd1s7F0m5BdffKEmRDg3zJgxQ0qXLqVePT//tEzmL1igp62cyGIJ8Odff8mG339XYFiyZKls3bJFDbtxVECnyYkxNomYBqn94wfD1HMGpoMTxrKff5aNf/0ld9x5px7E7Nu/T8aNHacHGgx8wziwFMDIvNrFF2tWBWxSYXlly5VT8OAwh0nJabhJdTN58mS1A8Zsiwm1b/9+2bF9uxQuVEhiTp3SQweegeH80qU/yS233OzVqfXr2082/LFBRnz4oUz57DOtD55bnExzss6pMmY5sGBYHCfPnTo9JiGhwTLx04nKhghWvmjhQjVcx+tt9uw5alfL73788Qe1oMCJomDBQsqiMJ3CVphTauqO8wcWCePGj9PJjgnYJRdfrPbOxUuUUO8/zOuwIa1dp446dQDG3V7opodZw4ePUNOtYsXPPHQCmF/u/bKUKVtGzaX4HfJFD4t1w8ZNm6Rtu7ZSrWo1BXhMsrBBRb4wQ+qJA8K9994jJ06clCKFC0v+AgXUgQITJkCVaxknHH5hrsXix0k+beL3p2JPSetWrXUHAovEpA4Gj5MNbB77W6wm8DDDrIu4w1g4YKHw9dyvZe/+fXL/ffephQFl5owZqhONT0jQhYb2MEawneYa7s045B54O+IAgfUEyU5xJqlRs6buUqg/OzLMFTEBYwFjccCmm8NHxiwHhJjR/ZeLBd1s7F0mBYMSsxxsahm0mOQ0v765bPx7o5qiYF7z2KOdZNrn03SQmgSLmOIwSJlwbFuZBJh1sUUf9N4g2bljp7qgRkZESHx8gk6Etb/9JtWqVlEngyKFi8jsWbN00u/Zs1tdQhnoMA0Ge8ubbpJvvv1WbXY5uGPS4Z2DIT/ukExuXnEuwJh8/vx5MmbMWLXPxO4VAKC++KsDMDBBFhZAB5MbQIzTcSY55mTYoHIYxPM5uU5OSVbTKUyHaOt11zWT9u3v1gUGJoTt6IQJnyqT/2bRQml5881qAsWzWHDq128g69b9pja1yAib0V69e0v5cuW1PQ8+8IB8PW+emg9xf1QxmI5RX1QyeFCN+t8odW/t3auX9HvlFb0PDAyW27dPX4mLi9VFgEwUMDIYL212Fhg8iwLtxk65T5++ytywdQaAAEtsdZEjfYQpGSZUY8eOkbiEeImLjdOT+m8WfSMVKl4k9erWPQ1SkyeriRugi5nVrbfeqouAMe2jDYwFtu/IlKBKOEgAsizOACWvOJIgM9yYie3BIjp16hSZP3+Bji/GFeMQkzsWVRYkxiz1Rhb0D/evWKmiTJs6TWWwdesWXRQx98IjEKB/+OGH5O6722s7MVfDXI7xwKKAPSxjHxLy4IMP6uKPeeKXX3whg957T+2j/8vFgm429i6sDDtRBnuLFtdL3XrRcvDAAT0xhqlg07h2zVq1RcUGFGbCFhiwxp60+sXV5fChw2qy/M3oAAAgAElEQVQEzxYWrzAKwMHWjQnD9WydYb+YPWG/WaHCRXodjGjatKnKNpo0vVbtW/kdbBWWA/sAPGGYACP3wu5x6U8/aR23bd8mVatU1QnMRGRSo/+EmdE27DRpH8+GTbKwAL78lr9h7IAB9sEA5Zq1a7VeMGW2xkx07kd7AR6M5Kkfv8N+FsYNmMEmASs8kpjo2AHDKpnY7CQAM9hbn5dhnGXVfRNwwvtp3969Klc8+njlvrSXZ3J/FgZsdslCgYzZDrMb2bhxk7J+QMWkOEK/69ySw9hRswCSyIh64RQAsMyaOUtZLWZkxjMOe2jqCUjt/ucfVWXgfUdMhkcffUQN83GaQCc6cdJEefutt1VegC7geuzYcdXZ4pBC37OIGdDFeoL+2rVzl4InOwj1dixZSvq90k969uqlbrL16tVV+2mcBPjtQw8+KJUqV5bHH39CvRKpI3KC3ROwCbVBjRo11f2aRY4+R+YsboUKF1LzLkq3F16QNm3b6oJFTATsYkNDQ7TO1A0PNIAcpwsWUpwh8Ka7/D/OcpGNBd1sBF0mW+/evWTo0GHKdgEoXBH379uvLJOBibdQ40aN5cTJk+qIwCBmKwi7xAvtdICaQwpKJiU6A5hJxwEOzHT/vn3KHIJDQnQwc0BBYWvYpMk1cvTo6ZB9GNYDNuhKARsAiC3p0aNHZMiQoeoUUbRIEXWXxSB96udTpcPdHVQHypYVFs79fv99g07Yl/u8LD179FSvJDyFuDeqFN4D6Bjm4/3DIgHjAVCvbHyllC5TWjb88Ye6dAL0W7dt0+A7qAI47Hr11Vdk4MBB0rFjB02QOf3L6dqm39b9Ju++8648/vhj+j3qGvU627xZXnvtVenSpau0bHmTugHjxYSaAttNJjugi6sp9eKQB/CIjq4nu3fvUWcNtv58B5jjZIJHGADJswBR9OgsIMSGYIEEOGCyABxtgCXznn5D7iwIsHvsdwFf9L2APYvPHXfcrp8XL15CVSyMDcCoWtWqUrVadQkJCZLvvvtedc4UHAZw4Ub9MXDQQPn440/UEQDGSD/gJFHjkku8nnqDBg7SLTyLJO2iP3CwYAdRt04drefcr+dKcFCwLgp4auHNNWb0aN0FMKZM0CTAmXGMnnvA22/JC8+/oKoGPNS4HhUO5emnnpK72pyOfcAuhcUxIiJc9u7dp84el9eqJT1IdtqtmzpXTPv8c1WrRUVGZuOMzJlHWdDNRrkfPnxIWS4HCwxGPIIKFCwgL3brLu8PHqw6PbZubMdhHwAOVgGdn+wsQwYPUZ/wu9u3VyYLW2jUqJHWftGihXLk6DEpV7asAjcTBUAHoNvd3U5ZCGX8+PG6NUa1kC9fXp0ITHwmMKoDwB0wYBLBpt5+5225ocUNyla2bd2q20PYJ/patppPP/OM1KldW+uIGgA1BcANM+JgCmAESAFUbGoBbhg9bJqJC2DBGrH2f/75F/QeMEmCjODyjL6QtgJAsGfYOOoYtp8wPLbt6ADZHqN6AODeefttGT1mjOotAUIC5CBHdLZMfmTGlpfFhcNJPOGoEyoI+gaW/Mbrr8u69etl1qyZUqhQYXnjjTdl1KiRyuhpE+6vPXr2kE6PdpIZM77S9iJTFhqNhdGhg8dLrIfKl2cTmObFl15SVUybNm11ATFWEywAqCHY3j/7bFddqAA6wI94DFzX4vobpAsxJ0R0R4QnGAes7EjMtp72HDt+XBLjE3T7z2EgCx+AOXPmLN1RrFv/m/y+/neVCe1Ff8pigKsvQXtg1LGnYuXxJ57QqFsUPNJYDPA+pB/oI6KzAdL8hh0VcmTcGCcN3Mr5DX3AYocqCFUFnzHO0bvTfwMGvKW/HzlqlDz6yCPZZvGRjdP+X4+yoJuD0ifsXt48eXUwAgJsT415EodhsDIGOoXvcYdlu5dWgckAIv5MsRj0gJbbO4jDDyaBLyN09JjUFb2ws6TnkWauhX3BcH0V2kRbTTsBHMDBaSLH4sSz0A2a+ru97fgd9zBxetEXIktfBSBn4ru/B8z43JiMwZpxKyaICoVFgQUG9cyUz6bIK6++kiGjfWQeczJGChb6/z6EZbLowZBZNNz9jENEaGhYhuPN+mo3fTzsgw+kfr16MmnyZAVKY+pn+pIxRz2dHnkccqLTZkcCiCKjuPg4Hbv0H/pt2D6Li7MQXYxoab7KgQP7pWChQhqf4kIrFnQvtB4/D9vLQgIg+nMFzawmAf6U9LyfUAlQ/GUAyUh90IcCcFgSZHUB0NlhYQnBboqDtUAKaht2Ob5co1mY2EFhqeJvYQ3kGRfSNRZ0L6Tetm21ErASyHEJWNDN8S7ImQqwxWbbjwkXW3m2zmy30wv0kjO1DeyptIe2oD5B54yq4XxuT2CttledbxKwoHu+9Vgm1RdbSU6LCUnI6fFdbe7SgxUsJ87XwuET+kbM1bp26SqVKldSCwxbrARykwQs6Oam3sjmuuAcgaMAJ/o//PijzJv3tUyaOEmz12Jqlj9fPrVGiIuLlyc6d9ZYubm54DDw9dy5mn6H1DRVq1ZTcy2sDTSrQpcuZ5UVOTe32dbt/JOABd3zr88yrcbYbXKYwsk/JlO8Yq+KORqn2NhcYlOLaVeLG25Q28vcXHBUwKwLO1DqTzvI/ZaYkKheUAQKx0Y6vYOy3NxGW7fzXwIWdM//PjzrFnBaD6PFbhbrgOeef0597wFbnC1QP+AAgSkTRvBt2rY562dl9Q9pCy68ytq//17W//671nf+vPlCGnCy3OKiy3uSQ9piJZBTErCgm1OSzyXPxZmCANb8e+mlHrJ48Y/qcYXHWbXq1TQmBKBMPAFY79lkKMiOpgK6BOTBWD8sNFTuu/9+NeTH6ePF7t016zFusAQSyu7wl9nRfvuM80cCFnTPn77KkppilE/EMuw3iYLV6bHH1WsK1ogO9/33B6tVw0MPP6zqhdy6NTcZiXEdBnhRmzxw/wMSlSdKPbZCQoLlnXfe9eb/yhJh2ptaCQQgAQu6AQjpv3wJYMU/45KKhxG6XRO/F3dRMtSWLVsm14sBryoWBf45HR2IRREWHm4P0XJ9D14YFbSge2H0s22llYCVQC6RgAXdXNIRthpWAlYCF4YELOheGP1sW2klYCWQSyRgQTeXdISthpWAlcCFIQELuhdGP9tWWglYCeQSCVjQzSUdYathJWAlcGFIwAW6icHBwUkikpSamppI6Gx//1JTU7ku0bympKTwm6SwsLCkpKSk5IiICH1NTk5OiouLSwkLC9N/ERERKSdOnEiJiopKOXToUEpoaGhqeHh4alRUVGr+/PlTixcvnjpt2rTTcU3JKOApQYQ5dfxNbip9f+DAgaATJ04ExcbGBp06dSq4dOnSQTExMcFJSUlBCQkJwfny5QuOi4sLCQ8PD0lKSgoOCwsLSUxMDAkJCQn97bffNl8Y3WxbaSVgJZBbJOAHdL1gakE3t/SUrYeVgJXAf0ICFnT/E91oG2ElYCVwvkjAgu750lO2nlYCVgL/CQlY0P1PdKNthJWAlcD5IgELuudLT9l6WglYCfwnJBAdHd3PY4Gg1gce6wV7kJaVvRto6vKsrIO9d+AScKer55e+PkvrjgTgya0R2gKXxLlf6UsOF5ps/IGusVowJmFuKwZrMuYaf8ePH5fXX+8vBw8ekoiICA0t2LFjxzOuYnB179ZNDhw8IOERkdK6VSu55dZbvbZw5z6kM3YHgIN03JdeeqkmccysMnr0aGnSpIlUrVrV5y157m/r1kmd2rXTBCJkSjB16nc2Zffu3fLV9Ony5FlmvFi5YoW89/77EnMyRq5v0VyefPIp+fPPPzUYOkkwSQlPyqPu3bvr34SU3Lt3r/Tt21e6dukil152mZw4cUJe6ddPOnS8R6Kj651NM/z+ZvPmzRp2s0wZ3xHgZsycISVLlNTA7v7Kxo0b5b333tPQl8RTLl8+a1MybdmyRV588UXp3au3FClaRGXXr1+/s+7jcxEo8/HZZ5+VUqVKSc+ePbXfatWqJW3aZG2wfifoAqxBQUFqp2tBN4O9eeLESRk+fJgcPXpMAJ2nnnpS+vV75Yy7JCYmYl+subqSk5Lk3YEDhXi2BQsWlOXLlytQkaWB8vfff8tFF10k/ObQoUMSGRkpv/zyi6aiiYyMkOPHT2j4RYKNV65cWWDPW7ZslgoVLpJt27ZqfrBdu3bp/Vb+ulIiwiOkYcOG+tnBgwc1lGOhQoU0cwTxZskWQfoecolRHyYHg3HJksV6/2pVq8vWbVulSpUqsm3bNs2ySwZhsgpfccUVWmfq+ccff8ikSZOkc+fOep81a9fKtU2bSoECBWTVqlUKVtS7S5euMnr0J7pALV/+i1zTpImEhoQqyDIZANp58+bJJ598ovKk3tTv2muvVVlQuI4A63ny5NG2IQvadsklNWTzlk2yZfMW/R4Z//TTT9o22rl5y2Y5dPCQXHbZZfrbkydPyo8//ihly5b1toVswvc9cL90euRRvY4El/Qb9SFYOsk8+7zcRx5+5GEFjVIlS8qUqVNlwYIF2sdff/21XvPdd9/Km28OkE8//VQOHjgoO3ftlObNm8uRI0fkn3/+kSJFimg/O/ubNhQtUlS++/47rQ/9sG/fXilfvoLKvly5cpr1uOuzXaVsmbIKXAShp6+jo6MV6MkE8u2330j9+g2kTp06Or6QEWmMyAANWCOvjz/+WOrWrSs7tu9QS3julZWF8dyyZUupWbOmtuOLL76QH374QX5e9rOOjVtvu1XH8qxZszTY/E033aRjJCsKz2natKnKisXniSeekKZNr5UHH3xApk+fLtWqVVPylNnFDbqGwRo1Q3oM1zhIWOcIT88sXbpUBy5ZFkqUKHFGfwFQZGUYMmSIFC9eXMjaAOvbumWLTpgjR4/I8OEjFFR69OoprW9rpSCybNkyOXDgoBQpUlgOHT4s1zdvLvv275MnHn9CwQBQURbdvbuu0qzaw4cP14lORtzNm7fIgX375LZWrTSTArPrxInj0qzZdTJ58mfy6quvSfPmzWTcuHESExMjN7W8SQYNHCR58ubVxQHG+MADDyigvP/++9KjRw8FA7IHk4H3qaeeEuLwAuAFCxSU+QvmazLIqVOnajtpN0D1v//9T4GY7BNr16yVXr17yZfTv5RiRYtJzKlT0rxZM2WRsA92CaQKGjNmjAL4l9OnS5HChfX3r732mi4aI0eOlF9/XSmxsXHSulVrmT1nti5S119/vXzzzTcSGxurAAPI0S+nYk/JHbffIePHj5fwiHAZ/sFwXQx4JkC1adMmeemllxSkWOCoLyBLIcYwCTtp84QJE2THjh1CrOGSJUtKnz59VEa0lwXi888/1z6GYbIA0YaHH35Y5s6dq/UHRFm0pk6dIu+9975e1+OlHnL7HbcrU+Y5vCInXmHQv/++Xnr16q19zD/ugYxYKGC6gAYLRYcOHTQoPf2xYsUK6f7ii7L8l190od69e4/UrFFDSpYqpYvPuHFj5dlnn/O2gXa3b98+szHmX/f75ttvpUP7DhIVFSmDBw/WdjJmWQgAWTJ/sIAho27duku7dm2zpE4pycnSqnVr7WvG8J9//CGXXX65Zhhh8WenNXDQQGl1W6tMfX50dHRfjwea8URTlpsR0OV6QDclJSU5V3qkJSYmBuORFh8fHxIREREcHx8fmlUeaQzaOnVq61bNXQAfwAvgYtJ89NFHOoHvvPNOBZpOnTpp9tr69etrGvEdO3ZKXFysgkfevHl1cgOygHKJ4iXkqaefkk6dHlO2EhYWqmBEsO7p07+UO1rfrkDGvZcuWSrffPuNNL6ysfz5x58KiNwftgSjBURhXBs2bFCwgKGtX7dOjh0/rsDD/WGw1B/Q6dq1qzJRwGHQoEHazCVLlihroW1suVNSU6R6teoKmJ07Pym7du1U9n/llVfJzz//LHPmzJUGDeoreDHhNPtw/vwSFZVH+vbto/dcu3atzJwxQ1Ufl9SooQzp3nvvkzFjRusEZQEbNnSo/PX33/LJ6E8kPi5eF7KBA9/V68LDw2TUyFGye88eBRkATIKC5FRMjLz3/nsK9vg8zpk9W+VA/akLEx/gMuBJXQAx2PDMWbNkxPDhMuyDD5RdXnfdtcoS6SNYE5mIufaejh1154LcPvvsM1WjNGjQQJo1a6aMCobdokULzdBBIQszzPf4ieO6UOzcuUMGDXpP+wpARzYkDUWebIMBWhZWxgULCgvvypUrtT/oS8B/wIABUr1aNV1QduzcqYtmv7595et583THQh0eeughzYs3Y9ZMlSVjIqtLfEKC3HLzzdof7H6YEywaMH7GILs5gJCFnTlx3XXXZUmVkgHdVq2kdu3aKkN2ajVr1lCSwsLQ5+WX5dixozJu3PhMfX5GQdfp+uvLDTg0NDQZADYuwGFhYck57gZsQJdX3IAB3dDQ0JC1a9duyUxp7tm9WyfeF19+qRl02Qqy3WfyUwzTHTp0iBQoUFBBKDExSXV9Tz/9jIII4MsgYCvN3zDFJk2byratW+Xll1+WZ555Rlkx/2CZbHlhtAAT7Br9XOvWrRVUe/XqJStX/irly5fTictv2FIyGWGRDDrABjCHgVE/AJVrAX/0oR99/LGMGDFCdu7YKSdjTiozYaKyzUe9ADOksI2fPWeODHz3XQXd+IR4qVO7jjzyyCN6L1jhs892lYYNSRz5g7JhtrtMPK4HiNgZACb8TVm9erXMnjVLmdAVtWsrY6XNylTDw+XBBx6Qjz/5RJkJMgDYUJWQG41nIhNSyPMMGE1kRITAbr7/8QcZ7ElDBJtBzgD6vPnzpUP79sqUkQv14lkAHuzysssvk6++/EpGjxmtsuzbp68uLoAaQMECxW/j4+MVKJAROnNAl60sTP7Kq66Sxx9/TIoWLab9xHihbNu+TZ579jkpWqyotL+7vapWBg4cKG+88YYyLtr7yiuvSPu775YhQ4eqnADJfAXyy7Kflinrpw9YFAFdGDqAnZiQIBs3bVK2PGrUKG1Pt27dZN++fXptpUqV5IvPv5DSZUrpgphdBZnTL8imQ8cOcmDfAbnl1ls0czO7MxbxGTNmaHJUxlxWFMb/zTffrGOULNL9+/eXe+65V/76609NXzVgADvRRO9uJ7PqEB0dDatwstwzrBjOxg2YgAsAb2JiIsw394EusReCg4NDMxt0FyyYL717vywLFy5UtgNjhR3BKihMvGbNmkv58mUlPj5B2S7M5eXevaVc+fL6GyaC0VkyUSpVrCjdundXsOWQgwnIIIH1AMgMXBgMgAPzvO++++TjTz7WicvAgfHEnDwpBw8dkrz58inwMJmZfDyHwQ3bYsWnwHTZJnNPADUoOFj27tmjbBhAYzsOGFIf9KwsBBRYAls0trswQNjYlCmfSZkyZfV7AHP8uPESEhqif3/77bcKUFwL2KLGaNS4sd4H4KdwUARAAIhcB5iUKlVS+vbtp+oFQIXJkpCYoG1YtHCRLjokn5z+1VcSGhKiW1R0ljCqhIREufnmlrJw0SIZOmSIMj1kwyJSqVJl1X3fcsst8vzzz+vzWZxQ7aBCQA2E3E6rNH7VPl29apVce911ylBpO7scZASTB3RhtdSPBQ5WCzMtXqKEXFShvCQnJUvDRo30c1NoA/dFRwzzp7179uyWF17oJm+++aYUKlhQ/t60SaZ/+aXKjL79+ZefpWzZcrqTOHb0mLJGVEgwVnYKyI4+rl2njsydM0dVSOhLf/jhe5k/f4E+GuCrWKmiNGro/8AtswDH3Ifxw9hljH6pO4xeEhYeprsDxiXjA1URiyzkISsKoIv8YdPobiFKLNjsGNCxM9dYqG688cZMfXzdunUVdFEnOE3HfOhyNfhNSEjIGYFufAW8uWBB9/jxY3L48BHdJjFJAQ0OoZzZZ/mMAwNYWPXq1XV7CFjSyej2AFIKulVOeZmIgBO/YwKzReUgavXqVarL5DCiQoUK+hsGESyV7xnQvPIsQAJGA5Nl6wrYo/+DQQJyvJpDOwYZhy2AHb9l24UVAgMS9gcD51oAgTaSJdgUvuN0n2dVrFhR64ye9KqrrtLrVyxfIfEJcdK48ZXKuFER8CyzpWSywRKpo1mkYIoAOdfDrJkcyIwSFxsrPy5erCydAyTYG21jcQNo8uTNIxXKV9Bnc1gDY2UhNNeZvHDcG/nTVyxexuoCeQGg9AVMloNH6gcQo+PlXqYN1Jn7AoZ8Rx35x/XIms+ZzMiUNqCO4ICIRcH0d/fu3aTNXW2kWfPm2o8rV66Qyy67XOuFXPfs2SuVK1fSPqfPAAX6hPrSXvoCOezfv1+fBYAjuw1/bJCkxCSVK7JiwYWpAzaU3Xt2S56oPNq+7CqMT8YPbeE8goWcw0XGCp8vXbJEVWXIHRlnReG5qLdoN3JhvDJWGAOoN9hNoJbK7FKvXr2XHfa5TuAFZJ1WDGcNugkJCTDelJiYGG+ksbx586bs2bMnNUuijCUkJBB1LNhEGXOrF7KK6WZm58yfP1/4h44yu1KGAzzoBGEWAKst2ScB1AnskOjvrNSrclKPjh6VEgzeluyXgBt0nXpat42u0zY3NDTU60DB507rBSfTjYyMTIqNjVWwzVWgi0539erVW7Nf5IE9ETMmmBhb4OwqsDKYJ6u+LdkrgRMnT0pINvQ3DJttO2oiW3JGAvXq1esNo3Xa5xo1gy9bXQO8vtQMgC3WC7kadLFeMEw3N4NuzgwH+1QrASuBrJZAdHR0L7cbsA8vNL963LCwMGW8hu0a6wWNXp6UlBQREZHsj+keOHAghfZlehBz1AuJiYlB8fHxwVFRUQQtD46MjARsnUHMQ1atWrUtqwVs728lYCVgJeCUQHR0dE+nna4PxmuyR/wLeMkuERoa6v3cF9PNVtAFbMuVK0cmCQBWQddkjrCgawe+lYCVQG6QQN26dTHi92m9AHsNCQlxBr8xaXz01Wm5gFoBvS5M16leSA903SwXmZx1uh5/oMuBGs4RlunmhiFn62AlcGFLoF69ei+5rRcc6oUzQNcd5MYNuoCtL9A11gsnT55MCQ8P17xoWC+gXnCC7vfff+/OjZaxHGmBgC463YSEBLXTteqFC3vw29ZbCeSEBKKjo7v70eka87EzrBTcVgtGlwvT5W880fiHUwRqXZiu8UgLEHS9QJvhxJRpgW5UVJTqdLFaAHR5Xbly5facELp9ppWAlcCFK4Ho6OgXMKs3wGucJJwWDGmZijlBl9gLBnTJBoxHmi/QJRNw/vz5U3bt2nVGJmAP08046NJ9ZAQ+duxYMDrd+Ph4zQhsdLqoFwzoGhUDTNeC7oU78G3LrQRySgL16tV7LjU1NdmHR5rbHfgM5ovJmBOMjR4X9YKT6WKf62a6WQq6pF7nX8mSJdVBIn/+/Aq+gK1xkiD+Akx3+fLlO3JK8Pa5VgJWAhemBKKjo7s6QNfLeA3TNQdpxizMOE9gteAGXaPT5UAN9YIn9kIKOl10uagXIiIicJRIzRKmGxsbG4SKIS4uLjgt0E1OTg4myti6dess6F6Y49622kogxyRQr169Z4KCghRsAV9jPuYJ7ajA6gRXw3DN5wZ8AVon6IaHhyfHx8enREZGqp1upoOuBoUVIZKTvqJe8AW6ycnJ2Ox67XWxYgB0Ybtr167dmWOStw+2ErASuCAlEB0d/ZRhuuhkDegCrua9YbceEzIvEPPegK45RIPhol4AdD1qBmW6MNyjR4+m8nrw4EF0uWrF4MN6ITCdrqe3gojSf+DAAWxzvaCLeqFo0aJeW11AN2/evKgZQjz2uiHh4eHBa9as2XVB9rpttJWAlUCOSaBevXpPeJiul+0alusAYY0uZtitE2xht573Gs7RgK5TtYBe1wm6hw8fVsDNkydPSlRUFKoGBdpAD9KMsJThtm3bNsgX6JYuXVoP0wBgE/gmLi4uhAM1wBema0E3x8adfbCVwAUrgXr16j3mcY4ANA3T/dfBmmG+PtQKCrbGPtcJusY+14DuiRMnANmUffv2pUZGRp5ho5stoGvcgQ3oEoOBA7WkpCS12w0JCeGV96FBQUHef9gf87nnM9QTzu/5PCQlJUV/yyvvU1NTg4OCgoJFRF95j0rE8zkLhv5LTU31vnpCDepiYtQn7pHpuf6CHbC24VYC2SGBoKAg55abR3qdCAgd6vg+1fN3akpKCn+neN6npKam8rfzFYDlfbIDUGGtBnAN88VBwrBcvdZjJmaYrepynY4RzuDlmIwZVUKOgm7BggWV8fryTAN0TQFYDegaoPWArBd0U1JSAF19b0DWDbyAK8WArxN0g4ODvWCrvekBXifoOsDVgPAZY82Cb3ZMPfuMC00CaYCtF2gBV49cvIDL7zyf62eArQdgncALaKYEBwcboPWqF2C8LnWCF5jR4fI9wGtiLTjtc43VQmhoqOpynSEdQ0JCUrOE6SIAt4qhePHieJ554+oa0EW9gJrBeKbBdJ2MF/A1LBfwNcDrAdd/gW1qaqoyW/PPwXi9zNYJvobtApq+mK0bbB3Xuce/TzC+0CaJba+VQCZLwMtwXYzWPEa/dzJdD8PlcycIK8M1zDY4OBi8NQAMs/WqFgBQA8Tm4MyAbEhIiIKtB5S9wGtYrrHPxWrBxFzAegFTMQDXmIsdOnRIdboFCxbUKGPodIsXL57qiLlwRvvMVtsNMl6dri/Q9RX4BksGA7ocpBnPNA/oov9VNQOga9QMvBqm6wJgryrBh1pB1Quef4Cr/u15daoTjJrBsF2vWsHJZGHGmTyw7O2sBKwE0pGAg9Ge1vf9v8rh/+MTuBiuA3i9agUH2AK6TpbrBV+PikGB2Mlsne8BYAPGBmwTExOxwVVTMeOJBugeO3bMa61gMkaYQzQ/oOtWp5zWf7pklC7oGs80DtOcThK+Io5hRmb0u4CuU7/rBFUDyEat4NDhwnYBV/PqBVkDwHzg0OOkLL4AAA2uSURBVOMSpNyp1/0X4AYAthaMLXRYCWS+BM4AIAO+vlQPRp97WkuYqmzXAK8LbJXpehiuefUyXMN8ncDqZLfmc6ce1wAvagVf9rlGtYCJmDvQDSwXsfmKLmbEmWHQdXumGXtdTMc8drtqxWCCmhvADQ2F5AYr001OTvYerPHe/DOfuw7NzOGZl+V6DtL08MyjJjAHaspsDeh6GqkAmkGGa0E38yecvaOVgE/QdbFdna4eUalawa3T9YAun6tawXOolmxe3QBsgNW8Arq+mK6xWgB0ExISUCNoah7jFOE0FfPniZZpoIsA0rLXBXiJr+u0YjCgC7N1sl3DdA3AmlcfwKuM1qPL9b76UC8o+MJ0DYN1Wi44gdcfw7WHZxYNrASyTwJuZus8QHOrG9yg62G+6E/1UM3odA3QOgHYMFrnqwHc07B0OnxjUlISell979TlwnQBXeP6i+4WqwUTzjEiIiKVQDfoc4197jmBblqeabBdt72uvwM1dLxO3S6ga6wanIB7eoegpmHmFQbs1dk6wNdrJuZmvGRy9Qe4dKYF3eybWPZJVgL+JOAGXbJtu/W6aR2oORmuB5SV7brVDB5ghbFqDBsn03WqE2C0vnS5AC5uv74O0LDPBXzNIZrLKeIMtu6Wg1/1gmGITs80PjMuwU4rBsN0jarBmI8ZthsWFqbAy6sBXF5ROThUCgq2HlMwffUFukal4PleWS6GEYCt00LBgK8vsLXM1gKClUDukYABWD+M15iKpeIwZnS9huHCeD1gmwKwwnj5zvO9/u2xYtBX599857TLdR+ewfl8RRVDl5tGyvU0AVeZvL+DNNMlTs80J+g6rRiMdxoqFqdbcFJSUjDA6wmE8y81g0ftoMCL/4R5NawWQPUwXy/jpb585lEnOHW6XucHt3mYm+Fa0M09E87WxEogHdBVEOMaA7rGUcLodj1g62W7DrXDv0DXCcgwXAO66HCxVjCvgC2gC9t1B7hxg26JEiVSAlErePXUgYAuF7vtdU18XWeySrduFx0voAv4Opmuk/Ea4HWqFwBg3ptXJ/g6wdYAsGG6pi0GVM0r3zuHtgVdO9GtBHKPBAzoAqqmVh5HiDMO1Bygq/pcz3v1VPOwVmW4BoTNq2G3vgDXsFteAWETZwG1AlYKTrdfty430JxoLkmfdpX1I/4z3GaJOuY+TDPxdUlWadiuU7drYu0CrOh2zYGaJxqZqho8KgbMypxM1wu6HrWBV9XgsFbwmoVZ0M09E8jWxEogoxLwBbq6DT/tgWbMxcQf04UJG7D1MGIFX/MZulwOywBVo1Lgbw/IcjCmOl1jImaClcN0Y2Ji9DDN6YFmdLkZBF2fOdJ86Xu9C4+vUI/mQM14qLl1u3nz5tXwj07GiwkZoGuA18l03QwXtgvIOj83ulvngZlLp+tdRCzTzejwt9dbCWS/BHwcrDm90wzwekHYw4gVaA3IOl+dgMvfBnB55b0bcFEpmJi5BmAN0/XngeYEXCQWgHohIND1Ai6LTnqg62S7RrfLq3GYMGoGPnMCLqoGJ/A6/wY0jZrBgG9aoOtk7U4VglUvZP9Esk+0EghUAumArlena9hveqBr1A1Odmv+NmoEgBdmGxcXhwWCOkEYawWjVuDVgC5xFvwdoFGvNLL/BuSR5pPxmgM1vnSqGfzpdo2awQ28vEfH6wTe8PBwBVejagAwDfga4PUFumFhYWoi5gJi7Rv+c4OtaZjV6QY6Hex1VgJZLwF/oGucJMz3Rt2QlJTktWhwMlzH98pm3eCbkJCQaliuJ4iNHpYZwPUEtFE9LoDrzy7XsFwk44i1oIuDQ1ruFOzer5z63DR1u4Auv3IfqPGZLzUDqgZfjNcwXaPjjYiIUIDlc8N6AUUA2ICvAVXzmXnvBl1t9enIYvrK94ECrQXirJ9c9glWAj5cflUozs8TExO9752Aa65zg25iYqJX1QCI8huYLa9Gj2sA1zBdrgN4Y2NjFWSdB2cALjEWnIFtnHa5fkDXH8j6ZLpmJAQMuk62y98mRbszJgOg69TxGsbLq1PHC9gBvLBfA7IwX8/hm74akOW3HjD12uQ6Wa4BYSf4WtC1E91KIPdIIBDQdYIw17tB2DBawNbDZs9gvnxumC6vBnDj4+P1c8DWMFyjSoiJiQG4vcFsSMfjjLHgtst1slz+TiPWQpqg6w98/2XFYECXV+Ms4YzJYPS7BnjdjNcAL6/oeg2Yeux6FVAN6HrUC2eoEMLCwvQ9vzMAy/vw8PAzmK5zqFkmm3smnq2JlYBbAm4wdjLchISEM5ivYbOAqwFoA8R8B8h6DtMUjD06WwVcdLge9qsMF7B16nANwzXqBXKgeVixqhvcB2hp6HK9fO9fbfXR/b4Yrxd4jYeaP+DFPdjY7gLEBnjdOl6PmkGB0wCvAV8n8+UzmK+b7foDWQOuBpADZbp2GlgJWAnknATcoAvQuRmveW9A2PzGgDBga5ivAVaPV5kCL38bdQJ/A6yArlOHaxguAEtQmwDUCsr7HJLzlxnDe0la0bR8hnxMKyYDd02P8RYoUEDVCw6dr743gBsZGalAbJisB5S9jNZ851FLeJmtk/Ua9muZbs5NIvtkK4G0JOBPzeDdbnti7DqB1XwHuDoZrgFd1Ad8znvzmdHbms/c6gSjt3WD7Z49e/Q+Tptc7k3ySV4DCVbuqW9A6gVvu11CO+PQzc14jZrBAG9ajNeldlA27GS+UVFR+t78M+wVBmzA1Q2yzvcRERFnhHL0BcJ2SlgJWAnknAQCAd34+HivWsEwXzcoe3SzXpB1gi6sFtAFWA2z9ZiBKcs1KgQ34KJC2Llzp6QHuDwrrQwRmQG6Z4CxL2sGLkC14GS85cuX18/cel7UDU7wdTJf8zf3cTJg894Nom4gBpwty825CWWfbCUQiATSA14nc3Xez616MCoEw36drNYckLmB1+hu+Y0BX6c6gc+NDtfNcHkfgC7XVPmcmK5f0OULY7vrBt6KFSsKVg1u4C1UqJAXnN3Ml3s42a8BWxiwE3jdels3+3V3vBuMAxkY9horASuBzJWAAdP07upPz2tA17zCaLmXYbPOvwFd53s3uzXgCuA6nR/4nPe+ANeTA025n6MN/wJXz3eZB7pu3a4BXl5RNbjBF10voFi6dGlxsl4DsE7ma4DVyXhxKTbXOoHXNNoJwP4sFdAXp9fR9nsrASuBrJUAFgSBPMEf6BoQ5RUQ5dUJruZzJwgfP378DBWDG2yNOsF87g9wz4XhmjZn5CDN12+CnLpdcwGs1w2+5oDNqW7gGmPh4GS+TnB1Ay/vfQGt8zf+vg+ko+01VgJWAjkjAbfe1tTCAKt577wuLdA14IuaAL2t8z1/G3ZLBoht27apOoHPs4rhngvoun+rIAj4UvBY49UX8BqQBWj528183WBrruEVq4eMAK7ztzkzhOxTrQSsBDIiAX+ga8DSeS/3tQZ8YbRcZ743B2Z8ZkDVl+42LbDlu8xguJkJutxLGa8p/oCX750HbbzHysH5OaoHA85OEPbHhJ0d4QTltDrbrQvOyMCw11oJWAmcnQTSAtW07uhmur5A2ACqk9G6gdYJrMbDLD2w5ftz1eG62xaIjjO9a3za85qoZDzQsF7+NvpeXwAMAzbqB773B8BOMHY3yB+gFi5c+IxLAwXosxte9ldWAlYCTgn4Ak6+P3LkSJqCClTl4Ly/k9EaUHXrbH2BLZ/5SDBp6uc3gI3ngoD01FybHqAGco1PD7ZAdL2mNU72a6wd3N8ZADafGxWFu8f8gWmxYsXOuNTf7+1UsRKwEsh8CRggdN/54MGDaT7MH1i774fKwHkjo5dFX8vnaelsze/cgMvn06ZN4+WsrBT8NSwQ0DW/DfTaM2I1uHW93MzJfHnvy9rBWWE3A3Y3xg3I7u8twGb+JLJ3tBLILAn4A2T3/d3Aar43zgzmvbmf+77uAzKuN0BrfutDd2u+CtgkLD25BAqk3CfQa//luWYqYXS95n164GuuAzRhwKZg95tew/jeMOhArrXXWAlYCeSsBAwoplcLw16d1zmZrBOMndcYF17zmRtw/ehucxR0zcMDAjx/CS99Hbi5Qdip9/UFnoEy10CvS6+T7fdWAlYCWS+BQBmvv+vcoB0IyJpWedQIvE1Pd5seCKcrqEAB1HmjQH/jV9frrlV6DNhc7wbjtFpnWW66fW8vsBLI1RIIlPm6wdUfkzWfm3xmzsZnQHebI6CbUcab3vVn2PlysRuE3Uw40JGSEZAO9J72OisBK4HskYA/MHU/3a0mCABcnYzWfbv0rBDS+z5d4QTKWn3dKKO/TdP7zal2MA/zB77ptspzgVtnHOjv7HVWAlYCOS8Bf2Dqr2a+GKz7Wh+M1nlJIIAayDVpCi+jwJmRnkjv3gF97wuMA63EuYJ2oM+x11kJWAlkvgQCAVEfoJpRUAz0+kCvS1cQ6QFfujdI44L07p3e99z6DE+3c6mM/a2VgJXAf18CPuLbptfoQME00OvSe17AZmDp3ugcwNffTwMB5XOpl/2tlYCVwH9XApkFkpl1H6+kswPYzuUZ5/Lb/+5wsi2zErASSEsCmQmUmXkvrXN2glp2PssOSSsBKwErgXORQKaDralMdgJhdj7rXIRtf2slYCVgJfCfAN1z7UYL2ucqQft7K4ELRwJZBprnKsL/A7Sd9EI3eeIkAAAAAElFTkSuQmCC"/>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14040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2577" y="418242"/>
            <a:ext cx="5323715" cy="1642970"/>
          </a:xfrm>
        </p:spPr>
        <p:txBody>
          <a:bodyPr anchor="b">
            <a:normAutofit/>
          </a:bodyPr>
          <a:lstStyle/>
          <a:p>
            <a:r>
              <a:rPr lang="en-US" sz="3700" dirty="0">
                <a:ea typeface="+mj-lt"/>
                <a:cs typeface="+mj-lt"/>
              </a:rPr>
              <a:t>Access and CGM Coverage</a:t>
            </a:r>
            <a:br>
              <a:rPr lang="en-US" sz="3700" dirty="0"/>
            </a:br>
            <a:r>
              <a:rPr lang="en-US" sz="3700" dirty="0"/>
              <a:t>PDSA 4</a:t>
            </a:r>
          </a:p>
        </p:txBody>
      </p:sp>
      <p:sp>
        <p:nvSpPr>
          <p:cNvPr id="6" name="Content Placeholder 5"/>
          <p:cNvSpPr>
            <a:spLocks noGrp="1"/>
          </p:cNvSpPr>
          <p:nvPr>
            <p:ph idx="1"/>
          </p:nvPr>
        </p:nvSpPr>
        <p:spPr>
          <a:xfrm>
            <a:off x="457200" y="2281322"/>
            <a:ext cx="6153665" cy="4119045"/>
          </a:xfrm>
        </p:spPr>
        <p:txBody>
          <a:bodyPr vert="horz" lIns="91440" tIns="45720" rIns="91440" bIns="45720" rtlCol="0" anchor="t">
            <a:normAutofit lnSpcReduction="10000"/>
          </a:bodyPr>
          <a:lstStyle/>
          <a:p>
            <a:pPr marL="0" indent="0">
              <a:buNone/>
            </a:pPr>
            <a:r>
              <a:rPr lang="en-US" sz="2000" b="1" dirty="0"/>
              <a:t>Intervention</a:t>
            </a:r>
            <a:r>
              <a:rPr lang="en-US" sz="2000" dirty="0"/>
              <a:t>: Staff training on prescribing CGMs. Tip sheet</a:t>
            </a:r>
          </a:p>
          <a:p>
            <a:pPr marL="0" indent="0">
              <a:buNone/>
            </a:pPr>
            <a:r>
              <a:rPr lang="en-US" sz="2000" b="1" dirty="0"/>
              <a:t>Plan</a:t>
            </a:r>
            <a:r>
              <a:rPr lang="en-US" sz="2000" dirty="0"/>
              <a:t>: To create a resource for staff (nurses, pharm tech, CDCES) within the diabetes center to determine pathway for technology prescriptions (DME vs. Pharmacy)</a:t>
            </a:r>
          </a:p>
          <a:p>
            <a:pPr marL="0" indent="0">
              <a:buNone/>
            </a:pPr>
            <a:r>
              <a:rPr lang="en-US" sz="2000" dirty="0"/>
              <a:t>We predict an increase in CGM therapy and related increase in CGM prescriptions </a:t>
            </a:r>
          </a:p>
          <a:p>
            <a:pPr marL="0" indent="0">
              <a:buNone/>
            </a:pPr>
            <a:r>
              <a:rPr lang="en-US" sz="2000" b="1" dirty="0"/>
              <a:t>Do</a:t>
            </a:r>
            <a:r>
              <a:rPr lang="en-US" sz="2000" dirty="0"/>
              <a:t>: Prescribing CGM </a:t>
            </a:r>
            <a:r>
              <a:rPr lang="en-US" sz="2000" dirty="0" err="1"/>
              <a:t>Tipsheet</a:t>
            </a:r>
            <a:r>
              <a:rPr lang="en-US" sz="2000" dirty="0"/>
              <a:t> in service for staff (see image to right)</a:t>
            </a:r>
          </a:p>
          <a:p>
            <a:pPr marL="0" indent="0">
              <a:buNone/>
            </a:pPr>
            <a:r>
              <a:rPr lang="en-US" sz="2000" b="1" dirty="0"/>
              <a:t>Study</a:t>
            </a:r>
            <a:r>
              <a:rPr lang="en-US" sz="2000" dirty="0"/>
              <a:t>: In service scheduled tentatively for 12/12</a:t>
            </a:r>
          </a:p>
          <a:p>
            <a:pPr marL="0" indent="0">
              <a:buNone/>
            </a:pPr>
            <a:endParaRPr lang="en-US" sz="2000" dirty="0"/>
          </a:p>
          <a:p>
            <a:pPr marL="0" indent="0">
              <a:buNone/>
            </a:pPr>
            <a:r>
              <a:rPr lang="en-US" sz="2000" b="1" dirty="0"/>
              <a:t>Act</a:t>
            </a:r>
            <a:r>
              <a:rPr lang="en-US" sz="2000" dirty="0"/>
              <a:t>:</a:t>
            </a:r>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a:stretch>
            <a:fillRect/>
          </a:stretch>
        </p:blipFill>
        <p:spPr>
          <a:xfrm>
            <a:off x="6610865" y="337755"/>
            <a:ext cx="4930515" cy="6182466"/>
          </a:xfrm>
          <a:prstGeom prst="rect">
            <a:avLst/>
          </a:prstGeom>
        </p:spPr>
      </p:pic>
      <p:sp>
        <p:nvSpPr>
          <p:cNvPr id="5" name="AutoShape 2" descr="data:image/png;base64,iVBORw0KGgoAAAANSUhEUgAAAV0AAAHdCAYAAAC+OKpvAAAAAXNSR0IArs4c6QAAIABJREFUeF7sXQeYE+XaPZlMerZXYOmIoiLILip2wYYde2/X3v0tqNjAXq5XsfeCBXvvglhAQHqR3jvbS9pMZvI/501mb4y7kMXV6/VmeJa0yZRvMuc733nP+342/HmL7c/bVWZPmRbItECmBdJqgVhaa7XjSn8mEP6Z+2rHJspsKtMCmRb4G7fA3xJ0/wiw/SO2+Tf+XWVOLdMCf+sWaA/gbI9tpNXIfwZ4tfc+2nt7aTVUZqVMC2Ra4C/dAr8XNH/v99NunD8SwLa27a19vqWTsJ1wwglpn2RmxUwLZFrg79kCb7/9Nk+sLYDZlnXbuu20Gvn3AN/WdrC1bW/t89a2L9/LgO7Wmj/zeaYF/v4tkADdtoDjfzXo/i7QTPk5tIm5VlZWbuu+//6/wswZZlrgf6wFioqKWgXSNJlwW4C4Leu2eCV+D3ht63dTv9cqc90auDY2Nm7rMfyP/Swzp5tpgf/+FsjKykoL8JJBOIkJb40Np7XtNkoZ7Qa6bQG61tb9FbNtDVy3BqqhUKgtx/Lf/6vLnEGmBf6HW8Dj8aQFjK2Bc0uMeAtMeGv72trnrV6pbQGtdL/T0nrN71GTTQXbVJBNBVVN07a472g0mu6x/Q//dDOnnmmB/44WUFU1LWBzOp2/Wi8VnFNBuBUmnLqvre17a5+3C+huDdBaBNnkgNfvBVmCardu3Vo9mUgksrVj/O/4tWWOMtMCmRaAy+XaKrCtXLkSqeD8O0G4tX229f3/COj+SqvdEuC2xmhTmStfd+7cuflktsZ8dV3PgHDm5s20wF+8BRwOx1bBlaeQCqZ8b82aNb8B3dZAeEsM2GK/b7/9dlvBNa1jT74E6YDS1tZpleGmy2yTwdMC2g4dOvxqu6kAmwqoGWnhL35nZQ4v0wLb0AKtSQypQJ0KyBZLTmbCrTFgS35oQXZoCVDbCsq/OeutASq/sLV1WnQj7L///s3vt6bVWkBqAab1aJqmrUOHDtgSsBqG8av9pr7ehuub+UqmBTIt8BdrAbvd3iLIpb6fDM4WIBNkk5nw1hhwMvhuwf/7h4Jum8D2hBNOaF7fYrgW2LYkH6QyWguALaC1Pk8F09zcXNlPKrPNgO5f7G7JHE6mBdqpBVoC3lQAraurEzC01rU+TwZgfr4lBmzJD2ky320G3y0B6zaB7pYAN5nZEjRTGW0y0FogynWSr112dra8TgXZ1PVaut4ZYG6nuyCzmUwLtGMLtMZmk3ehKMqvQC71Ow0NDfK5tZ71eTIIb4kBW9JDa8DbAvP9U0H3VyCYDsNNBltqtS2xWgsQyWQJvskAmQrAPp+v+RiS19sa8GZAtx3vlMymMi3QTi2wNdDdEuAGAoGtgi0Pk0yY+yEDbgl8+X5rwMvvbyHQ1mbw3Ram2yLotsRwW9JsS0pKbC1JCAREgmYyk7VA1PqMJ58MuMmMd0uAuzUwbqffTmYzmRbItMDvaIFUcE2H6bYGutxWMtutr6+X1xbwctsE3w0bNgg7JuhakkQy+KZKDS24G/5Q0N0mhltWVmaz/LMEYQJuMpNNZrZJwCvyQTLDTQZej8fzq2OxQLU1cM2A7u+4EzJfzbTAn9QCrYFu6vvW61Ao9BuWmywvEJCTXxNwWwNfAi31XsvtwNdb0XgtsN2aZew3n7eF6W4Tw02VEyzATWa21nM+kskSJJMBl69jsZjs3+12Nx+HBabWZ9ZvIxVkM6D7J901md1kWqAdWqA1kLXZbM0AZq0TDoflPeszvm+xXD4SeAm21nvUfq3nqXpvstshVW7YAuP900BXaie0JilYmWNkuKnstiVmS6BNBl4yWQJl8h8bluDK9zweD1pjtxYApwJtKjC3w28js4lMC2RaoJ1aIBlQuclU4E0GVevzUCjUvB4/t75jAS+ZsMPhMC2QtZhvssyQ7Hqw9F6C74YNG0RuaI3xptRs2BLwtgvTFaZp+XCTbWEEWALuihUrQu10LTKbybRApgUyLZBWC/Tt27eLBcgWCEciEQHdZOBNBuJU5msB76ZNm5p13pY03gkTJqTKC2lruy1mk7VwhtZ6rTJcfoegSw3322+/zYBuWj+TzEqZFsi0QHu1QL9+/XrY7fZmkI1EIjELfFVVNcl8Cb4EXbLdZObb1NQk7yU7HLaB8cqAPOV80mK6LWaYWZlprTFc7ogslxrupEmTgu3VkJntZFog0wKZFkinBcrLy7fTdd20gJaPBF4CLp9bwMtHgivB1wLeQCDQLEMkA28q400NrqXBeLcIuq0F1eR9y4+brONamWYWw7U03GnTpgXSaaTMOpkWyLRApgXaqwX69eu3g6IoFtM1NU0TZmsBLgGYTNgCX0tmCIfDzYCbynh9Pp9JV8PatWtb9PG24N9tE9NNG3Sp4yYDrsVwraDZ7Nmzm9qrITPbybRApgUyLZBOCwwYMGAngq6u6wRbAdIE8Fqgys/Ick26HiwpguBrAW8q4/V4PGaqzMBjSWa8BN4k/25aoJtWui+ZbmssNxl0Q6GQMn/+/MZ0GimzTqYFMi2QaYH2aoGKiopdyGoNwxA5IRqNEmx/xXwJtBbwkvESmBlsSwZep9NpWn5el8vFz2JbkhkSoJuq57bq4yXgpgO6ti25FQi6VqZZJBJRFi5c2NBeDZnZTqYFMi2QaYF0WqB///4DEnquScDlc4KsBb7JgGsBbyIbzUwFXovxEoDpaKiqqhKpwspcs6xkln93C9pui5ruFmWFxMm2CrpFRUVKshc3KytLmTx5cn06jZRZJ9MCmRbItEB7tcCuu+66G5ktmS4fLQC2XhN8k4E3+bnT6TQ0TRPGy+Ca5XCwNN6WZAZKDG1ImmgG3y0x3WabGBslmelSz7U8uQUFBUpyaq/f71emTZtW114NmdlOpgUyLZBpgXRaYMCAAXsmg64FtnyPgKuqqpEKvARaygwOh8PgowW8oVBIHA4W6G5JZiDwtiWg1hLotprum5wIEQwGlVRZgVllBN2ZM2fWptNImXUyLZBpgUwLtFcLlJeX72u32w0LbFt4NMhuuYLFcgnEFtjyUdd1I1XfpaTQ2NgoMkOqm8Fiu+0OugygtZR5pmmaUlhY2FzARtd1xefzKXPmzKlpr4bMbCfTApkWyLRAOi3Qv3//wYqiGKls1wLixOOvgDcajTYDMNkutV2CL90MBN9kmcFiuy0lTVhsNx0Xw9aYbnMGWirotqTlMohG4J03b151Oo2UWSfTApkWyLRAe7XAgAEDDrLZWJ7FpKZr8DHxWoDYNE0CLIku2a1IDXxkUI2Aaz1aQTUCbrLMwKDalrTdFlwMLc6xtiXQ/U2NhWQtl5lngUBAJAZLViDz9Xg8ypQpU6raqyEz28m0QKYFMi2QTguUl5cPTQVZC2ytx1TgtaQGPhJ4qekyqJbsZiD4bknbzcnJMdNwMVinIOUSW0z7bS0DLTWARnZrgS5ZrtvtZiCtMp1GyqyTaYFMC2RaoL1aoKKi4ohUpktmS6C1/qzXyY8W4xUK/G+9V7Rdi+1a1rGWtN1k0E1H200LdFMz0MLhsEJfLhMhCLiWlstHMt0ZM2ZsbktDbtq0CVdddRVTjXHssce25au/Wnf+/Pny2jRNPPXUU3j88ce3eVtt+WIwGMTIkSNx9tlnoU+fHdvy1T90XbbriBE34fbbR2L58uUoLy/nzBtb3efkyZPx1Vdf4bLLLsMtt96C6dOm45hjjsE111yDxsZG3HLLLZg0aRL22H133Hvfffjss8/AUnf//Oc/EQgEcPvtt2OvvfbCxo0bcccdd8DpdLIYEm677TYcdtjh2Gefvbd6DOmuwO3yHM8//wL07t2b5UYxZ84cDBkyJN1NZNb7m7TArrvuekwiGUKkhYTEIJJCS8CrqmqU71NiSGa81HnJeBlsI+i63W6DMgM1XZaCtLTdrKws00oPbktArc2ga7kW8vPzRVqgL9fScslyCbyzZ8/e1Jbr+M477wjg8sbmc7vdLl/XdR3ffvstfH4f9tpzLzQ0NAgYdO7cGbvvvjsWLVoE1tTkzV1RUYHrrrsWVVXVctO/9tpruO6667Bx0ybU1taic1kZ8vLysHbtWvTdZRfMmDZNHpuaAhg3bhy23743dt55Z7lhd9hhB6xbvw5ulxv5+fn45ptvUFBQIEBis8UHBuvXr8esWbPQsWNHeX3hhRdi1KiR6FDaEb226wVO/UyA41TyPObcvFwM2mMQ6uvr8fXXXzefA4Hx++9/QK9ePbHrrrvK96ZNmyb7Ki4ulm3z/LheTU0NevTogdVr1qC0tBTb9eqF2bNnY9Gihdh//wOQnZ0NdjxsNx5nt27dMGrkKBx+xOG4/PLL8cQTT2Dw4MFyPG63W4BpwYIFLFQkwLj99tvL/k4//XTsu+++WLFiBT788EOcddZZePjhh6Vduf0ffvgBF110EZ5++mkcdthhrGkq4Erw5fQn//jHP3D3Pfdg8k8/SbtwHYLjqFGjcOSRR6Bbt+747rvvpJ132WUX2SfPjefeZ4c+WLDgF3Tr3gNNTY2YOHEi+vbtiz59+mDJkiX4Zf4v2He/feVazpg5AxvWb8Dw66/Hc88/jz322APPP/+8gPuMGTPknNjWPXr2QPmA8rb8JDPr/he2wIABA463tFw+xmIxarkCuHyekBYEaAnEsVgsaum7qaBrWcgoM1igS7ab6tutrKyUNOE2gK5IC1uVFyyma0kLlmuBYEuLGNkuGW44HLY7nU4mR2xsyzU7/fTTsHlzpQDLRx99hK5du8rXb731Vrwxdiy0SAT33nuvgMWUKVPkBiaLff311zF16lRO7YM999xTQII3Lm/u9957D0cffbRso7CwUG5AggHfJ7Dvv99+ePiRR/Dggw9i8eIlMIyo3KzPPvusbPu5556T7xEMPv/iC3jcbtx///30KwtwnnzyyeDUHsFgAGeffQ5+/PFHnHnmmXJMj44ejdGPPoo+fXaQTmDMmDEChPw+gennn6dB1zXcffc9eOedt7F02TLk5ubilptvlmOvq6tFx46d8PrrryE7O0e+z/Pwer3SLg6nE9nZWbjpxptw7bXXQlFs6Ny5C2644Qacc+65KCzIx8aNm/DQQw/hySefwv7774d77rkHN954I8jKef5ss6uvvhrTp0/H+PHj5fmVV14pndLxxx8vAH3KKafgzjvvlA7x559/FvBnG40YMQLDhg2Ta8EO8uOPP5Y24zbq6urw0ksv4b777sPKVatQXVWFJ598EpFIRMCbI5m33npL2o7F6F955RV0795dru0jjzyCZ597FhdccAHOPuscvPjiC8Jc83LzcONNN8p+uZ0dd9xR2prrcRuVmyvx+RefC5O//IrLBXhfHfOqXIuFCxciakTx2KOP4cADD2zLzzKz7n9ZC5SXl5+cDLItAG+U4Gu32y2GK4/8SwquibabHFRzuVwG3QwEX6YHW1ID7WMsdu71ehlgk6BZGi6GtoOu5VqgtEDwTQVdl8ulTJ06dUO612vz5s3Cvk477TS50cmojjvuOAFW3lx8TcAkOLzxxhsCWgRGMi6uQ0ZYVlYmrMsCxBNPPFHkCt6YBNlnnnkGhx9+BE4++SRMmDBBbnDeoARhfkbgvmnECCxZvFhY8csvv4zHH3sMWdnZWLR4ETZv2ozttttO2OKAAQNkaH3iSSfKsJs3PkFj3rx5OPXUU2V7/P4DDzyA3Jwc/PDjjwIWLpdLjpnAQhZGwJ80cWKchXfuLNsga+bnRx11FN5991288cbrGDLkQGmXTz7+GOdfcD5GjbpDQOzYYcOEjbo9HpFSyBj/8Y/z8Pzzz+Hrb77BKSefLAyTbcZjIuDeddddOOOMM/D+++/jlwW/4OF/PYzsrCz03n57kQYI6gTSc889Vxhiv379pBMcNGiQXE4C5RFHHIEXX3xRGO0VV1yBQw45REYBBO6OHTqCUYLNmzZJ21Pm4fXiNniteDwE3RdefEHWZcdCEO/YsQM++eQTAeo333pL2vHUU07B6NGjRTJg2xQVFclv4cQTT8LYsWOx4459hPVff/11OProYzBmzCvYbbfd8dXXX0kHxXM788yzMHnyT9IZ8VjYkbbHsnDJYjQ0xms6xUwDhhmlphUvpRqLNY+GrH3FeDvKf0DMZvsVyxHWY1NgGgbCwUY01tchFAwhZhiybf6ZMOBSYjAMHRED0Ew7VNUFuxofEcp2Y0BU1xHVdMCuQFHsMI0oolEdMTMGVbFBVRVk+f3IzfLDDgN2mHDa7XA4nLCrTih2BxTFIY82RYVNVWFEDRh6BBE9Al3ThJxwu0bMjFeOtcVgxmLSvuGoAVVV0alLZ9g8OYghJueaOHV5lKaw/pcPbGzExDnEv8Fzdrpc2HnHnWW0me5SUVFxGkGVfzabrZnpJt4j4EYTQPwr0E1mu6ZpRpMdDWS6BF3KCwTd1IBadXW1+Hep67YCus2XyHqyRaZr+XNbcy1YoGsF0PjocDjs06ZNW59uQ/HmJiMlqJFl8fkLL7wgsgGHlY899piwQIIBb3ayKn4+e/Ys2O0qjjjicOTl5eNf//qXsF0yLd6w11x7rQA5QZagQ5Zz1JFHCiARiAjQBA0B3SlTcMutt8mwlsyWgDj64YcFjHbuuzPGfTNOwPvmW27GVVdeJaB70kknCbu9+uqrZLhMWYLDch4vwYIgxuE9h8cEAQ6HZ86aifvvuw/Tp8/Ao48+KuzxsKFDMWXqVHz55ZcYMmQwZs2aLQyTzJjHzyE/Qfb777/HOeecI4yfIDx06FAM3G0gcrNz8OA//ynASEAlILGtCNz77LOPsMonnngcN9xwo0gA3AZBl9IMj5GSBAGSLJQLOyB2RhMmfIuhhw7F4UccIR3Y8OHDZQRCcBx62GE468wzMfz64aiqqUb/fv1klLFq1Srk5ObA4/bg0KFDYVcUAd0PPvhAQPfwww8XQNW0CL77/oe4FvzWWzj44IPlOY/v6WeekWOhZMAO+Yfvv8ePEyfhwIOG4OepP0uHQLbLTphATKZPWYrsmpLTl19+gVtuuVXO7eKLLxbpaOTI26FFdDz3fPuA7ouvv4blK1cJYBCQotEITENPgK4JRSQoG6eXghnH4TgemzGY8iQxuLQRH+1QbAr0QC1qN67FxnVrEGhogqFrMPkX1aCqOuxmGE1hoEkHYg4vvL4skXW4OcM0oOk6woGg7NPpdsNms0OLhKFrYR4JPA4FXrcb3TqXoSjbD9UMw62Y8Luc8Lh9cLp9cLl8UF1eOJx+2J1e2J0exEwTkWAjmgL1IvdEIgEEQ2FEdF06AZ6qCRN6NIomzUDIMLDHXnugqHd/RGOK7DveBvGGIDJZr/leLGbG//hJzCbgTbkrJycPZ59+NvJyc9OFEgwcOPBMC3STgZfMloCb+Gtmunyd0HR/Izkk+Xet5AkJrLEmg+XdpX2MhXDcbvevJAYecKIWQ7JlbItpwM31c7cEupaOyynTLdCNRCJ2gu6MGTPWpdtS1PwIts888yw++OB9YTvUSqmlnn/++cKgOBTm+2R/ZJ5kh6MfGS3MZdiwY5CXn48H7n9AQI9ywU033ohnnn0Wp55yKsaNHydgTUCmJknWSWY2d+5cfPXV17jnnrsFaDdv3oTHHntcWOOyZctE6rj4kouxcsVKbNq4EatWrxbg4THV1dbi1NNOk+BUdXW1ABnBlQGmu+++W96j5nvzzTfLtgio/CE98OCDGPvGWKxYsVz2yfU5FKbuO3PmTDk2vuaQnT8+AiZZPAGa2vZ5550nw/3nnn1OQIjbu+XmW1BSUiIMg99n8Iusmwz0gAMOEG2bcsJpp52KY489TnTxzz7/XCSbSy+7FN+O+xbDjh0m58WF8gzlBA77yczPPvts6Tx4TtS2ydIvueQS6Qyqq2uw8847CVPnNaI+XFJSLMyN7V1VVSXyADuJcDgsx0RZgqCfk5Mj1/m1117FPvvsK+3Ez7OysqRdOVLgdSsuKhZWLkD64APSAZPdn3XW2bj22mvQuUsXLFywQJj5brvtJh3OoYceKiOf5597DjW1tQLePAaCfnssjzzzHJYsXQabAhi6Liw1JmyXrDUGU+4gJQGyCbA1YsIOCWJCEmOATVGg2lU4Yhr0xs1oqt6MQGMTdE2HEQ3D1DSodgMKQmgMBRDQVSiObGRn5UFRbYgacYZJqSqiaSDvdbo98vshCJIxKrEY7DYb7EoM2V4fOhYXwQEDiqHBrRrwOhxwuTxwuX3wuHzCMJ3ubCgOF1SnF6rTiagWRjjQgKbAv0G3KRhCIKJBgSnylmboiEZN1IZ1dO7RA7sM2gcxp0dYcBxcLdYbi7cLOx6+LyAc74ziAGwgGjWQk52LU048GTnZOWlfsvLy8nMs0FUURaQES2KwQNcC4ITOK0CcCLQJw+VrAi4lBiugxueUF8h4k10M/zHQZQaa5VqwQHfWrFlr022pX375BVnZWehc1hlNTU1YvHixBFg41KW2+e34CSgsKhTWtmnzJmE+xcUl2GfvfQSACc4EHIIcAYrssfd226EpEJDPCDIchhKIevfeXtgs3yPDI5MmKJC5dunSRQIxHEJTB6Se26lTJxkqki1TKiA75g1P0H/yySdQUlIqWiaZ4kEHHSTgxGE3AcT6PgNW7DhKioux1957iy7KQBQDYZRGCDDcP4+RQMXvEow4tOfQmgu/w2NmYG3dunWyLtuNgT92HvwOv8t98tj5XT7yHAl8lGl4/mRGHKpP+PZbOQ8GpFavWi0s3Ara8SYmw95vv/0kWEbmu3TpUpFVeF148/A9Hjf3w/PjdvlHYKUURABmu1GOofzC0Qu3S1CmhMI2nzp1ihzLHnsMag6csuOpqamWkUuvXr2kMyajZTsQUNkJcBtktLxeP/zwPbSIhty8POkE/H6/MOqfJk9Gl86d5TfEgB2Bmd+JM9Dfv9xy74OYu2AhHHYFZtSAmZAByG5tMXI7GVQ3MzqTIGOYiBpGHIRI9biu3Q633Qa3GQKC1dCCDdAjZK0aotEw7DEdqi2CQKgRTboNppqN7Ow8eAmEUQNR04QRo+wQle05HZQcFGgEbUOHQiYtn5iAaaAgLw8F2dlQzCjUmAaXGoNHtcPr8cHtdMPt9MnvwuX2Q3XH2a7i8giLj4aaEAo0IBisRzgSRn1TCI3hiEgaNhvBMgbNMBDUonBk52O3/YfAn1cEIwGmPG+bMP+4xhAfBSSANjHHjbxnxhA1o8jOysFJx52EnOzstC/YwIEDz7OCZpZua2m4SUyX4CrMNvk9S1awHik5WEVwmBqsaVqzhYzuBVrH2gN0k3+Rv8pEa6nAjcV0CboE24RzQQJpbQHdtFv0L7QiA2nXX3+9sFNLh7WCf3+hw9zmQ2Gn8O348bj5llviQ9htWNh5/euhh3D/Aw+Inv13Wi65fgSmzZoDl8MZZ2fC3OJAqkARmZLKrYwnEyBrECDJiONCKBS7CpfdDp9Nh9cMIKbXy+hD0zi81qEgDI9NQyBYjwYNiNqz4PPniURA/ViP6ogSvG3s8GxQ7Q6oqgNGVIemhYVRk3XbTFM0WMVmorSkBF6nC/aYAbfdhEcF3A4VHqcLXpcbHo8bquKBy+uHy5sdB16XB4YBmGS7oQaEmmoRDDUhEA6jMRSRP9k+TGimCc0wodmd2GXQvijruR143tIBSUeTArYiucQB25pajKvrpoGsrGycMOyENoFueXn5hRbDTWG8wnoJsjRFpcgNwnZbAl2L7Vr1GCzgtQrhEHxrampE07WCaSlJEluVF1qtKlZfXy/2MKvATbI/1+Px2Ml0nU4n8+tE0509e/aav9NN1tK5kNWRgVJXTMf7+t/WHuxYyJQti1xbj5+6K0HGcly09ft/5fXPuewaTJk+WzqTOKclY4sDrWi0tDwyYCaMzowPn4XlxuUFrkeW7FVtyLaF4YwFENVDCIWjiOgGVGjId2mIao2oatIRiJGB5sLr8ch3Ccp0ZFDCsDH4pSpQlXhQzYhSB9aFfZPdEqAJik6XQ0ZCqs0GFSb8qg0eB+BzOuB2uOBxu+ByOOB2xQHX6fXD4cqC4nACihoPyoUaEWmqRyBQh0A4iLqwhsYgg2wUmg0YRgyaaSBk2tCtXzn69EvY9ERJsDTdONOXf+ysBIxF6Raxl6sRdP1ZWTj+mOORnZU+062oqLgkKVhmgSyDZ78C3QT4UlZI1noFePlZIkW4WWIg401IDpIWbFnHCLqss2tJDsnWsXQ13VbnQiPocpZfaw40gm6yP5eAawXRdF23z507d/Vf+abJHFumBX5PC5x5ydWYMm2OSCtECzJKi93SNUDQFTA2Y8L0CLwiAcQMGWJT5XArCrLUGPz2MGzRECJaBOEInRA6SrMM5DpDqGkIYUOTG6YjB16PW6QLAjelA8o1DJbZ6TxQ1ASLjAOsacYdBgK6oqUa8Hh9yMr2w2bG4LCZyGZgzanA72QgzQWnqgro+n3ZUJ0+OL1ZcHmyYXe4RdeNmTq0UBC6BNTIdgOoC2loiuhoCmvCvG2GiYhhSjAtv3tv7DpoX3FGCJtNdEwxCg42Am4ciOM6bhxs49ID5RKCbjaGHX1sm0C3vLz8soSOmwyyFuiylxJQJdtNaLktgq6l8VpM10oLTvbrWtYxSgwtJUn8oaBrAa6qqvZoNKrwcerUqX9p0OVFZpCGjglqxVzoRGCiwaWXXpr2/cjgDJMyqDf+Gcv8efPQrXt3fPLpJ/JjpIPh9y5z583DuG++EYdCusuKlSuEcVHD5rJ+/TqEwxFxXNCORy03nYXBOdrHzj7rbBkxtGWhm4TaMjMB/2z54oyLCbozRQeNjwTig0SbYhMnAh8t3ZLOAnkhDDceQeN3suwxZKs6XIjA1CMIJqSFPJ+B7Qp1IBrB8lo7KsM+OBzx/cSH4QTWuExBiYKSgmKzx4FdgnRx/ZYgT2lB4XqqLa7VOl2wxSgrKPA7FPicdmS5VHnf5VDhd7uxl5ASAAAgAElEQVTFyUDXgtOTBTcB2E03g0vcBTpdC021CDXVIBBsQn0wgkYB3SiCmgbFiEI3TASiBrwlZRiwz2B4fX7pICznAo9TmC2BlxjLYKC8ZwXY2FRxpnv0kQTdrLR/FhUVFVeQ7FsuhQTDbRVsLfC1tF1qvZbUkGwjS/h2RdOlxGBN52MVwPnDQZdFbqykCKvADVmuBbqKoqjTpk2jnyathUEVpo4yUMTgyOrVq1FW1gn5+QUSOGGvRw8qAyQERQ7lGRji+tRUeeMzKLV2zRp06doV6zdsgNvlQigUlN96QWGhpK5yu/379xd2wh8BLV8MpNFaxYAUXQNMZWWEnnaqysrNGDhwN7mhGTRiUIfBJAZrGCzj9uh9PfOsMwU0uKxetUoSAphZRgCixYZeVAa6CPA8V26Hgaui4iLxYzJwyCAQ/ZM8dt5YPB9mXqlOB3bt31+2TbfDYUMPE8fBd99/B6/bi7PPOUuCg7TXMQjJX3H3Hj0k+MTtsENg4M1BBuP3y3MeBwNjTJJg4gV9rHQK0HLFoAXbkNuiS4GuBLYvj59BSgYQuV2eN7Ve2u24bdq2Vq5cBSa50D3CJBBq3fwunR/Lli+XNmEig7WwjZcsWYzbbrsdb775JlxOJ9asXSvXgmBMdwOPmVlozEZL1pbpBBl8wAHigWbKMoNkf+ZyxoVXCOg6nZ44yBJ4KScoNnFuJMRcmLFoImrPIBKPMC7xuWxArhqFX40A0bDY2YJhDT6HiR3KTBR7IlhXCyyt9SACj3xXpImErZXbYFCQlslmVk0ZQwCXQEbwpY4bdy743Ar8PjcadQV204CHAOtU4XMq8LlUeBwO+XPzuccft4+5yXT9cNGaRtCNxaCHw9ADdQg31qApSF03grqwjqBmoCEYTkgoMYS0KJScfPTfdwhy8wvickLCrCucV5gvjWbxdomfW0J2aGa6WTjqiGFtBd2rUjy5yYDbzHKTwFgYb0ugmxxQSwZdq+Qj/bp/COgmZ6JRXmhsbJRZIloDXU3T7ATftoAubVpPP/O0REEZQScwMaf/6GOOEUsVlxE33YTNlZWSFMEf9oP3PyAmeqbLUqdiJhQBgH7WkaNGYfvevfH555/LzUsLFb2rdDfQD0pAoKWGEXq6Bgga9H7mFxTgs08/FQChvzMYCuKYo4/BqaedigsvvEhsYqwZMHLkKFmf1io6A8h2mZ1GYKKLgWDGpAV2DDy+e+69B8cde6zY0a6/fjiWLVsq+2cgjqxwzty52GH77cUbS7bJjmfgwIH44osv5IYaefvtkpBAJs5H/rk9bnz5+Zfw+3046OCDsN122+Pxxx8TNwT/mH3GH/H/XXMNVq5YIYC59957i4WNzJDWM9qMvF6/WMLoYyXAOlQVY998E3fffRfGjRsvwMfnTz7xpATE3nxzrDBa+m65sIOiXY0OhNraGmG49BHzmtA5Qpvf7bfdJmBK5wc9zARP2t/YxgQJvqYljla7yqoq7LXnntIxslM6YP/BGDVypDB7XidrYWdMT3JUj+KYYcdIFt+fuZxx/mWY8vN0uGjcV+yw2dQE4MbBNx4XopQQN/2LZ5dBLdq3FBv8thhyVA0uhMWlEAhGEDN09C6xYfsOUQQCGuZtdKJa88FEnMXGky+4fbtY1ex2JQ66CrksA2ZkjEYCcCVCBUWJwaHY0SUX8HidWFGjQLXF4FXt8LudIi94nHZ4HXZ5z+VywOPKgt3phsvlhduXJdqu3e2P+4EjIURDDYg01QlRCkbCqAlHENJMNIV0BCOaSC1h2ujcfvTdezCKO3T6d4chFrG4H5fAa4jr4d+JEaLv8n3ThC/Lj6MOPwZZ/vSZbnl5+f8lJ0BY2m0yyFJisBhuqsxgvSbgtpChZliZaVbVsf8Y6FryAjPRCLpkujNmzFiZ7k3AgiqLFi4SUGDaJlkUbUZkRrwpyY7I8jiUJtNiLQCa4QlKtIZ17dZNEgN4sxMMmPBAZsThJ5+TBTLLi1lqBGYyuJ49e4oXtUvnLpKQcMlllwoITJk8RQI/xSUlOOuMM8X3W1hcKCm2I2+7HUcdfZTYysiwyQy5zZtHjBDPLn2iBF+m0HL7PHaCOhk0JQwCHb2vZNNk2aeccio2bdooTJ7v3XTTTZIGzHTWBx/8pwzZ+++6K4468ijxnfI8mNH1f//3fwLWjU2NOPLII3HXnXdJSvP3P/wgnRI7GXpuCZhkkazpQIZ+0EEH4qKLLpZ6C2TXt99+G4466mhpo1dffU0yupgtRg8uPa7cx5133oWNmzZi44YNIsfwfXaMvA48bmaI8aYn6C1fthxnnHmG2MzoDeZ2Szt0EA8tj//ll17GxEkTpTNiuxUWFODwI4/A9dddL5lybD+OXshcL73sMnz15Zfotd12wui4n+SFnSsTZNjhTPxxovwWkll0ur+9bV3vdILu1Olwu5yAnYCrxhlugsnKdpMAl0yYtiqyOpeiINuuw6+EYTNCkugRDEVQ4DNQ0QPCfueujmJFQw5ingI4nF7U1VRCiVGmINjapHN0Oh1wJDLSRN9NBO0kgy1mwh6LiavBZVewW1cT9ZqKXzarcComfEwjdzngdSkCuC7a1lQFPrcLbpcPDhflBQbSfHB6vLB7ssSXEWNmWqAeGtluKISQFkZjRJOAWjBsoDGkgZqtFjWg2x3YcdAB6NSte1xGSHh1RUZotoyR7SbYOXlvYh1KMn5/Fo447Kg2ge6AAQOusTLOLP02AcLCeFPBtiXQtYJpFtO1PLt0MCSDbkNDg8yjxmAa04FTazBss6abDtNNDaLZ7XYmR6QNukwDra+rwx6DBskwk+yWYMJhMIf2HCJbaaYcltN/SvAhM2OyBFkPweTDDz+Qm52gQ6bITCS+JkjTS0tA5A+clbLIzgi63PYRRx6BQw85FJdceimmTJ4snl9+nwyQ+6FMQIZMhkgvbkFhARrqG6Qew4FDhuCSSy7G6aefIdlYTB3+Zvw4ycgi0NJTOnr0I5LKS3bMpAB6dgluu+zSDxMn/iggziy7q66+Cq+8/Ir4jHnMTGhgUgVBjKBGeWXooYdi+A03yOelJaU4dOihwvJ33bW/eDN5nvTrMrOLzgN+l+3E8+T7BPbd99gdTQ1NuPf++zB4//1x9jlny6jg88+/wL777CsdCzu/+fPn4dZbb8PEH39EIBjEk089iUdHPyqeWXaCvEGY9cWFLHXZ0mU47fTTZN+8juywCAaUYthJUoe86OKLJauNIExGznY46+yzccLxx0uqcO/e22HatOlyXXl9mhqb8Ohjj0o2IYHLYrtME6d3mtdi/br1IqdYxXq2FUjb8r3TzrsEk3+eAQ/dCwxiEXgpM4h6EAfHZiuQMOH4a3JSn2Iix67BjRAMPYxgMJ411qezgr5lJjZUBfDzCmBTrAR5ZX1Eb62uXC8sWYbpdC5EIwLqdlA+AOy2eJov5QRVicn7TjslCDu6F8Swe/cIfl7twrIaB1z2GPxON/xOO/weO3wOO5wK4Cb79bjhdLoEdB0uP2yqFx6/H3aPT7YV1SLQGxughRoQ1cMIaxGEdA31IV2CaoFIVDLjxENst6P3wL3QpffOcvKWrtsMviS1/JeQFkTXTUgQArq+LBw29Ig2gW5FRcV1iUy0FmUFC2RVVRVZIRWELT3X4XCI5EDATQVdyza2JdDl9Z8+fbrlg/vNVOzJacC/cS+0BLrJNReSM9HIdOlcaCvo3nDjjaitqZHEgddfe02yxngzXnDhBXj/vfdF69xj0B747LPP0XfnnTH1559xwP4HYM3aNQLGBClWEyOL9fp8mD1rlrAsq9wg5QoORXfaaSdhi5QaOPRlZtS0RCoptzugfAC++PwLnHDC8QIiBCuny43TTztNjolmfaYYc7hNuYHGfvpZn3vuWQHdL778UlJXmUBAvZLHcOstt6BHz54CCpQurr7m/yQDiQB91NFHSz0FZkm99+67uO766yU9mbo1Ab+K+u+6dZJVRqZnRKMiLXTs1AmBpgB6b99b2D87mQHl5YiEw8KkWbSGHQ47LAJ6h44d8fRTT6G4qEiiwwRFfocdDzXoy6+4QkCcQ/5+/fpLhh6BjjnvPA8C/quvvirnztoUPE7a5QiMBD4GwJj2zD+e89tvv4O33npT2vfggw/Cx598gk4dO4lOzNEH254yA9OhOUqhTENdnUyXwMngGKumscYCgX/27DnNRYvYQVNL5yiIbcIRDWWic889B8OH39AW3Pxd6xJ0f/p5Brwul9QqiNGtkKipQHduzEZAJNbw/YTmy0JFthiy7BHk2CJQ6FiIhBEIhJDlNbDHdgryPBFMXdCEBbXZqEIhigoZXGTyBVOLGaBTpDN1ud0iLRCcuJ+wpqG+tgaRSEiG57SFeWwR7FIMHLBDCLFwAz5bXIjNQTucdhu8LidynAycqfDSp6vSOmaXWIhDdcDh8EBxemB3+uDLyobi9sKmOMSrGw00IBJqlPTkaFRDiPsO6ailfSykS5YapUJTsaNr/93QY6ddhZ1b7FYCjGS1CW/zvzVeK3ONpxCVzMShhxwujDfdpby8fHgys7W0WovlJjHbrYIumS7/UkGXlrHkdOCWmC6Pd0uFb9ICXZZz5EwRrDKWCrrJTJc+3baCLjOlyCYJoFLar08fSeUkMyP74c3KITs1Uw7rmSVGtkQAZbYRwY8gzWEph80Ek+7dusmwmIEwXjwOlZnBRcbEQA0X7oOBJYIywYzHwP0TqAgo9OCyVgMDUx999CGWLVsuaaoEb26PtQbKOnWS8pDUYclEebwMulHTZUEdghm3S6cB02Vfe/11SWsc/ehoYfQERn7u9/kEnLlPHiMTCwhQlDp4bla22PRp0yRQx0AbwaukuASzZs+S1FjemGS0ZKHvvP2O+DgpY5BmEdx5s/KP23rr7beRn5cn+jb3QxDlMRP4eP5kj198+YW0LVkq60oQDNm2BEZqrmx7dhi8btTLx48bjx367IBgMITddhso0grPef78XzBr9mwJfDGDjQt1b0oq1La5TbJnKX+ZmyvXiyyYrJwsmYyf19bt9qB//36S0suOlkWSKCnwM0ocf5aDhMd/6nmXYIqArluKwtDHSjdHPOGN7gTatBQJYokAK9SXWq6BXHsY3lgonlobCsE0wti+TMEuXaKorAphwi9hrNcK0WDPxr13jkJeXo7ILqtXr5GOj78ZgtqChQtFzaBMEzVMLFm6VCQfLsx8i4RCOLBzHQ7pWYnlG2z4bn0hakNx0HW7HMh1OpBF0HUSdG3Ictkl2YNOBWa2KSolBp94dhW6J1QHc55hhJqgRZpgaGFxXehRQ0C3OhxBbVBHIKzHM+piQMl2O6HbzgPhdDkTbJ+Sh9Ue8cw0CadZxYCsWhVGVDTdoQcTdP3pYi5//+x5f8Ny7Xb7b0C2JanBci8kJ0vILJemGbXkhS2BLg80tcxjS3OmtTvoUtOdOXPmirRb6n9kRTI02tEY3CO4UCMl4PzZy/c/fI8RN42Q3PwB/fvj0ccea07D/bOPpbX9MWhIjZ2VwoYc+NcrRn7aeZdiyrTp8Lo9cTBiFhpBl0P8RCUxPlppx2SpdgFcHblKEKoeRojeVj2EjnkGBvSIIdulYdIvAcxeq6Au6semkB2ffvoBevXsCS0akQ6GgSbiUzzrjAkShlT+qqmplREAOzOSFAZ4a2rqEa1ajL3s36MhouL7tfmoDdvgVBV4XA7kuBzIoq7LQFoCdN2UFhxOOB1uwO4U0PX5sqG4vBLUjVGrDTdBDwcRi9IiyEBgFI2RqOi61QENgXBU2K9mxuAv7oyi3uVweXwsfCaMV7UzG88GO9tEqqGx3eI2urj9jt7mqMgKhxw0tK2ge2OSF7fZlZAMugTbxB8/53N5TCRFNEsOye6FvzToUl6geyEDui3DCVka2TSlCga6/lMLWTrZE0cVrJXwV1vI6FhwiLr+tqYh/5HndMZ5l2HK9BnifbXZWUkrARg2u6QB06YbJ7d8P87o/IqJPDUCXywIMxIWi1i2N4JdusbQqzSCDZs1fD0ziCotF2GbCytrDfzw4wR06tiRRFpqPFjiYJxRU8NlsoSQaAEvqXpmREUiUBUV3437HGvHssSmis+W5qI+DHicTIJQBXTj8oJdpAVqvJQdmE7sYNlI1mLwZsHt9cLp9kNRHaLLa0FWQAsjpmuSbqwZ9BjraAhFURXU0RiiZzcCLWbA4SuGUrKjeH0JsCwtSe3ZwUcHS0qq8ed2SCyFAUKHGgfenOwsHHLwoW0F3Zssx4IlM1jabbLEkMxyk7y6Opmu9ToxZ5q4GLiQ6brd7mhrTJd1dZkO/KczXYIume7s2bOX/5E/+sy2My3wn2yBM+lemDETLoKuVR+XVi5miElgK15/wcq4ctpsyHdEkaeG4aCWG45AsUWwfScDfcoicCsaJs3TMGmJDldOKYK6giXVGj785F107FyCUDiEgqxCuFQmKcShl5lv9KJ76C5Q7aL5s4NauGChfF5QUITN61dg1hPDYDOBTxZloSlig5tpvy5VkiL8LoIuM9OcyHM74HLa4VSdcKhOuNwEW6+wXbfXD8XulKQLPRKUwB90TVh2SAJqUdQGaR+jgyGeKKGbUdicudByesN0+gGy2YQEo9DupiqSBafa7cJ+nXRRuOjKsAvwFubn4rhjjmyTT7e8vHxEMtNNsYoJw00C4V+9Jpt1OBzNvt3kWgz/UdC1Zv9NrqOb6l74q4Hu8hXL8eknn+DSSy9LizXRXUCXw7Zme9FKRj3aqhCWLjgwuEa5gVppTk4u9tgjfcM/kzDGjn1TrFjUbZn8MP7bb3H2WWf9LiZL0KCVbN9992vOPkv3fJLXYx0HscqdeKIUhk9dGEhkph2tbVyo01Inbst8eW+OfRM77bxTs2a/LceZ7nfOvOgKTJ0+Cy53vJBPnHjGQZdSgoNe3UR1LWahZatAsYM2sQgMLYSoHkFZgY6dO0dQnBvCpsoYPp8Rwqo6NwoLS1AT1LFwcwQfffIeOnfpgMq6SnQs7AiPwyvbpRa+aMFCLF2yFL132B7ffP21xD0Yp9hp551RXFIMxBSsW7UUEx86Ek5E8dF8NwJ6PFjmcTuas9Ho0/U7Hcj10EIWZ7oepxsecTB4oHq9UFQCOxkwcVdHNBxGLBpGJKIhRJ+uHkVdKIzqUFQYb0hKU+qAw4egrxei7mzY2BuJ9EJmbpday5JQIh0I3+R5EYjjjLi0KB8Xn3sS8nLTHxGWl5ff3JJFrDWgtaQG1mBI1XiTma4lLyRmC/5VXV0rkPaHMd0/CnQJONSG6G/ljU7QYMCHAMLpXti3Ewhp8ud6/Jzl/Fg1iYEoBq+okxK0OIRnj8+AA4MyMkvDv/6Fl15+WYb2/D5LI1qFXKix0owdDAQEWK695lo0NDaIG4IBLRYw6dyls/xguB9mxHE/DD5xewzsSRnK+no0NTaKBY1BsuOOPU6+w2w4rkc3BI+HgTv+2ELBoLzH42BQkHa0a669Bl9+8aU4Amgx47Y5/GcWGxeev7WwPXg8TETgkJLAyEAYtT8GHBnUo+uCbUEjO4+bQS9r4fCdx8ZgGT9n4I1WOKuADwNybBsWVGeyBY+PC4N9HP5TIuGQkMFIBvF4LvTv8jlBVpItHA5s3LBRssouuvgi8d7y3Lk/XmtrLrxhxxwjlkHa+hgkZYbcTz/9JEE+7o/bs6QGq0Yv98/tUybhsbK9ODEoZ4vgUlVdLTNY9OzVU+rTMtApv6fqajlHHgO/x2vHYA2Pm+1cVtYZqmqX7fK3WJCfDzuDZUnLWRdfhSnTZ8JFn24CdBk0UyRJghJDPHWM9XO9NhNFLhMFDg0OIyRBpnyfhj6dwijLDwKKgZmLDIyfq8FwFCAvLxuV9REsrNbw/ntvS0aiNVOD1KSlpGCamPLTZKxds1ayFtkWP09hoLNY7gcGcTUtCrti4Is7hyLXoeO92TY0aqpMO+V1u+BzMUGCbNchoJvlVOF2xoNpHrcXPgFdl7gYGFSjY0J1KMJ2zXBYircHIyzSo4m8QNdCtVjHyHSjMKNRQHWiwd0FmisvHkjjKEB1wi4zUygJAI7X1aUTg7V0GXhkwkRpcT5GXMWpp9IvYj5gwABmUyXXWmjWbJO03F+x3YSW28x6rSAaH2kdSw6kWXV1rVmCk0s8WjNItLu80BroWnV0LU23LfICgYIJEfwhcVoVAhTnydq+9/aSQUXjPIGKN8ELL7woPlcWvi4sLJAsL0a3GZRiIXCC60MP/0sKjzP6TSsSfZ+0KJ144glSAJyeU1q7OIMBFyYSzJ4zBw319bh95O2YN2ee3OQsEk6fKm9szjXG6PC999wjwEk/LK1njLgz04rZZbRLsfNYtWo1Xn11jHiNeVNfcuklAiADKypw1113S6FxRuUJXMxmY91aWq/ojKA3lSAwbtw3sl/OcMuI//AbhsvQ7L777hXPL28sAir9vV26dJZZIbj/Ky6/Ah9+9KHYtdjZ0JHw0EP/RENjI3p07yEJBXQ90DFy4UUXoramVry81NborKiqrBJvMj3DZ55xpgRk+EcWzXnW6AC56MILpYNh9h3Tb5mswag503/pK6aNjt9hdhq9yuefdz6aAk3Nc8TRWsZ2YfF6q87F8ccfJzNm8JyZlcdOiJ5pTqF0ztnnoLqmWhJmyOZYMJ7gyLbi74av2QnzN8JtE7j5OUGYgH0EPd+9emLJkqWyjZtG3CQZjswsZC1ier/pdaYlcerPUyQb8qSTTpb2ZQdGFp6TMnvBWZfEQddNPTxRxlGJ2WTIzz+CC2HXHjOR7zBR4okiGyx2HoJH1dCrVEfnwnq4HCE0Bu34YZaOGasBX26xJFxUN+lYVBPF62Newu677QZdZqX49xKfAieGr7/6BpsrN+Okk0/C4488ioiuoWuXrtht4ECZ0SM3Nxuf33EUilwhfDjbQG3EIcVtfKyxwECaJ67r+lTKDWS6DpEfCMwep1cCYA7WYlCdUtxcofgqtRfD0CMRRLR4Nl2Ys0aEI6gORERiIPOVVGSbilpnB0ScBXFtm23CWhFqIpnEqluRVOjc8vQWF+bhtuvPBx/TXSoqKgR0kyWGViQFAdlUhpuckfZfBbp2u12dM2fOsnQb6tprr8Onn34iNzuDSwSzQw89BJ988qlkTzGSTQDlvGOcnoYeVM4mQCZFwOJNSosXU0mpbTFDidviTUOAGT9+nIASrVBMJ6UFqt8u/ZqnpyFwDB48BHl5ubIdZsaRFdEKRl8qOwVasQhU555zLjZu3oi62nq88UY86+q+++6XYTBBjjc9mSHBlIW733rzTdx2+0i89/67OOP0M2QuL05EyZuciRKsKUHfLKPO3C9BhOdH0CdgsjPhjc9i6UwgUR2qAC0ZKhM4COSFRUUC8Mx4I5DTV0uvMDP0CEz0s7JtCIKvjBkjNzElDCaOEKhY7J1p0+zseB5WR8Ah/vDh1+OySy+XojT0C/MasL3pI2ZUne0plbZgk2Ni/QRa3ziSIEulvY7MkttlB8pOkGnGp516qjBsJpbQx8rjJ6snQ+Px8rjJ4rnQYseEDXqxOfrhH8GaoM0OjzN2sDO78sorZL41dqZffvWVzCF3/nnniU+ZIE62zWmTyIaPPPIomZXjwQcfwJVXXi2zanCERObNjumuu+/CbbfeJm3BRIzUYN55V1yHiVOmyvnGmW6i0A0j8iyxyBq3sRj8agylnigKVQ2qGYHLEUG3Ih1d8xvhdjXAMIENlQq+nhHBhoBfmDhdAtVNGpY0KLj/3ruwe0WFSAqFxUWJMpLxO4sk5YP3PpDpkXr06IkxL78soyyOzgb0H4BFSxajc1lHfHnviejgCOCzX0JYUwcBXL/PH2e7bif8HhW+RC0Gv9sFj4Auq4654XLGa+tyNgqyXjJ+qgS0i0miBDXdcAhNYU4lRJZL61gMTZqWqOerokYpRtBB4Iyn+7JID/8EXJtrEZPlxnVqSg+mEUNJSQHuHHFxW0H31uRKYinPLdcCme5/L+gmZv+V6mKso5tIjmgT6E74bgKeePwJ8XXyJuXNQU2U8kG3rl0FnAgQBCcWY+FU6kwiYLYXgebV116TLDXeQD98/4N4dVkjYEBiyu1vv50g07rc/8D9eObpZ2SuMfpXOacah2oEE4IgGSxvbIIzbzKf1yt1EQgalBdYUOfxx55Ax04d8cGHH+CG4Tc0Z101cohbV4tPP/lUiuiMHDUSxw47Fk88/jjeefddYecEEmptc+fMlWmGHnv8cdkHh+5cmMpMVk/mTtBiZ8DjoozAojnbbdcL3bt3w5VXXiXHTSClhMDzvf/e+3H1NVdLYGXEiJvFs8oEDzJesk8CCZk0OwW2LduHdiwCNhd2YBxys6Mgc6UPmENuAiA7tvvvu1+sW2xnbpdtut9++0pHxI6N140gysLnw447TiLut952m6RZcwJJjibYgVI24PmxPfj62Wefk3RWgjHlC3pvyWaPPOooKZSzbt16nHTSiQKkPA4yVwL1TTeNkPNgh0Sg4u+BWW6sX8FEGCbOMIV5/Lhxoq3z+PhdjqS4Dr9LlksfNa8LXRycc6+goBATJ03CdddeK785djwtLVfdfC++m/gjYlFNGCddBHHgtUmUn9fHo9hQ5Iqi1GXAgzBcioYuhVF0LW5AlqsOpqEhElWxZCUwfp4BXcmFxxsvFUlNd16NiWeeGo2hBx+Cxob6eNAuUXk2UQERy5cuE42cv4Py8oFYvmwpwpGI+Jw3bapE165lePHq/dHJHsTElWHMWRuG2+FAXnaO/PY8BF03rWNxmcHjsCMrUY3M6XAI8Hq8frh9PvHq0l1AWxzP26RdjNMERSJoDMYLmtdFjGaJgYyYzLjKyEOjkidygsQX2UZ0fHAyTqkzbMJkpE+0XUoLkFFRh9Ii3Hf71Sgp+rcktjUiV1FR0SLoMqCWLC+kPk/NTrNSgf+S8kJ7gDyj3a8AACAASURBVO6tt90qs+pSI+Vog/pbSWmpWIao9b08ZoywEhZ+YcWw9WvXIScvR8z4BN0P3n8fvXfYAT9PnSqvyU64PpkgFxZlueqqKzFs2LESaOAQ1pqllj8AMkoyWy5kiAQfapNML+7evQfmz52L8oEVMkV8JBySObd4ozJVlsDI6X84XxeZNRMbOF06GTMBjwkFDG4dcvDBwr4oD5AZcx0CGgHDSqUly9tvv/0lE63Pjn0wcGAFrrvuejkPZoYRYLg/piOT0ZIdsmoaOyXWSyBIcLbgh/75kAATteFjhg2TiSS5PwIadWoyas6gy4I21IirqqvQq2cvkWdYZOiKyy8X6YDHZaUof/zRxxg8ZLBkprF9u3TtgjWr10iiBDtJjlA4OeWsOXNw+GGHybbYSZL1s17DTjvtjB9//AEXXHAhJk2aKG3MTuzbCROEKTPNOl5drkzkFXZALBa09977yDTs1HPJ/gms7EB43pQUWJyI0g7X5wiA89sx/Zi1GKirM7DGEcgZp5+Oxx9/QoJs3C7X46iCncL8X+aLDML1eP3Yjux833n7bcycNavF+3zkQ8/jx5+moKmhGqFgoxSbEY9uovgNExDyXUBHVxS5qgaHTUNZno4eJY3I9VUDsSB03Y6wpmL6Qht+XqHA4cqRkRpH4TUhHXNqbDjz0nux936HIS+blcEgiQ1M83WpJuxKFNl+r8yhpoUjyM7OQm1djfBuMlUtYqCxqQlPX7oXyhxBLNysY8KiJgS1GMoKs2RCUxbs8SacDNluJ3xOVRgwf2ucTcLJZAnVBbfHL5XGWFdXkj6YQRvTZKYLTt0TpmUsGEZtOIrqcBQ1wShMXRfr2oawC9XIhSJarsyrIUyXzy0dJkbvbmIqJc58HNUNlJYUbgvo3pZsEbOebyvospi5lZVmGAY1Xpkr7T+q6bYH6NIzykIt1AWpz9H0TU2UbI/Mi1F4Zj5N/uknCWoEQyFhKB1KS3HhRRcJ0yPTYRCMYEHAO+zww6Q2ARfezGS3vDFZdIXFonljkpFyGTJ4MDqVlaFnz16STsr12XsTkAnYBAIeC4e/HF5zP9QGqcMy9XfQHruLbMBjYNEXzudGeYPf4cJhNve/91574+BDDhZwIHhwHjQGyax6vjwnBqW4fWsYTfbPTuH5F55HVIvivPPPE1bKhfUSCKw9evbAcccfLzVxuV0CDlkqf8R0BLB9yXKpTQ4eMkRKLlI2efGll+TcqGkS/CmvMPuOc9INHXqonA87Hwbf2P7cb3V1FZ566mlh/wT0Xfr2FRAOBAO4+KKLMGNGvNQmg3ZkiWSw1L+5EIj33HMQ3nrrbek0WG9ht0RJRrYJMw6pBXMmYBr82RbsKLh9slSm+1KOkYlDly+XDpltx9Tn5ctXSBCJoxZ2nPw+OxheSzJovk/wZxCVgM82ZX0IstQ3Xn8dl19xpaTkUoYgc+/Zqxc2rF/frPunIu/Dz7+LqTPnoL62CtWVGxFuqpdVqFcyKp/ttKODx0SRU5d03MJsHb1LQyjOrobNVi/1YqOaisawHZPmKliw0SNFxiXV1zRREzIxs9qGTvs9AU/JXojpQQEpv4cBYoCE2KlEkJ/tQY4fcDkMmUstx+dAUR6DYBo8Dh11VSsw/r5j0dvbiJU1wKSlTZi7LoKSfBe6leTL3GjUdpkgke1WkUXg9XgkvZnT+DDF2ZuVDZvihMqkCadbSItqiwrb5fx0oUgI4TCLmWtoiERRE4phQ1MYhhYBky3WBRRUmpyBwh0/P5lhKNFBSc0KzhVn1SJOVGkzFZSWFuGeWy9HSVH+1ghu8+cVFRUW6AqztdlszYVuWmK6W7KPcQ41Ml2mAbtcLnkk8P4tQDftFv2DVqTGSxAlUGaW/40WWLlyhQQp2dHTuTLmlVcklTvd5dmxX2Lm3EWor69FddVGNNRWQYsEZVtexYZSryJabpbC6mFR9CyNoGNuHZxqNWJmBEHNB90oQChiw6S5jVi6UYHX75Xdc3YIMt0ZVXZ0O+BRdN9pEOrqgWDEGffoygzurF3A2YalIm3zLLoqXTtOOyQz2RaDEdqIfsuHYUfnaizZCKyt1zF+URNqI0BF9xwU5nBmZZdMTul3UVpwIdfrkXoLHfoMQJcB+yOrqCP0QCMql85HcO0SOGLx+daiLLoeCsuMEdR1JUGCmWmRGNY2xG1xPpcL6wN2rNd8icy9eEadVeidkgOdDKKZi4UsXpeBTzqWFuOBkdegpLhN8kIz6CZZx5q13NZkhVS7WLK8kAHddO+KNqw3f958lJSWiPUqs/zvtACZNaWR/rv2bx4VpXv2L777LX5ZuDJRfL8WTU11aGpqgB5shDcaQAdvFHkODTkODT1Lo+ha2ACfsxq2WCOqg3nYUNMb7qxeAnDBSBMWrFiNFevWIRKNwqnaYSoxfLXMQOf9nkRxj31hxnQ0hThDBI8wXifXNKmLEoFpUKMvmLPyMjpF3ZXlHVUYkWoMrjwGvWOLMH8tUB8ysKQqgh9WRtC50I0+ZYXix6VXl5axbJ8TuX4/+h12GnY59GTYnS4JdnG/TL6o/mUWKmeMQyxCny6ZbgihUBx0mSAR1HVUhXSsrQtBj2rI8XiwOWTHskYXjMQURjK9kRR7j7Nd1RHXwMXXnEgFJjB37FCEh+4ajtLi9O/LZKabDLqpjLYtmm4GdNO9KzLrZVrgD2yBl9+bgGWrNojkQ7krFAqgiXVmazfDHVyHfCUIr6KjSwHtYY3I89UCZhO0aAwzV/eCXS9Ebk4O8vIKkFdQAIc/H5tqarBg4Vw4outgGpV48Dsbug5+Bj132he1AQOBYBx049InSyJCUmhph40nzjIuwZpjtK0ZiJkORCO1OLD2OOxkm4fZq21YX8MMshjmrgtjYzCGAb0KpcaBh4E0hx0ep4LtK/bHEVeOgkodw2LSiToSrL2wccpXqFswFYYWlaI9tIzROsbZIsK6hrqIiVW1AYQiYeT7vKgO27Gw3g4tRrkiPkey2OkkK41yDD3Q8QpjpgTZ7FJjokOHIoy+5ybRdtNdysvLb092LFhabgZ0023BraxHiw81T8oD27pQW6Su+mfPWEvtkIFD6qnJSzAYwJdffiXZcHEr1l9rYYlK1krdfff054TjuTLYx0Bhas1blpNkxTC6LWj/4kJnAzVwrstAHL3BvM7UhzlTxhtvjMUuu/SVCnL/qeWld7/FqnVVEoU39KjMYBFsqkNww1LY65fCE21ArtuQBIiSvFpE9Gx4sjgdeQyTZ2xEY30jCnN8KMjPRXFBEXxFZTBVP8LBBuQ4GrBq0wJc/+oidDrgaXTecYhMy97QmJiRgpF+MQLb4HLZEY4kJsaUIufxqr1xncKOaKQOgzadgL28c7B4g4KlmyKobtRR02hgZXUUnTtlobgwXzLRmAnGOrwnX3sfdhl8uFjCLJuXiK6x+ESYoQ1rsOLzl2AwQULTRQfnLCQsctMQjiBoAKtrmlAfCCPf70UgqmBelQ1BkzNeSJHfRBaaIv7w5vnl5JhZ/EZFFCY6lBbj0ftuQoeS9OfOy4BumncEg1bs5XjxGADi74nBNIIO3yMoMgBC/Y3P6TzgHwNR1GInTZwIB2c09XhkO9b8WvRcWtvmZ4x+cxtWVha3cdlll6Nv352lohWTL+hiSJUZ+D73zwCLtXA/dFcwC46ZbzxOvscMLS7cDi1o3Aczo8hq+FncoWGT4A/9pbSO8ZhokeG5ccobWqM+/vgTCXhxG1x4Tvw+XQL09PLc+GiBNj2y3FdqER0mIVAv43Fy/bglJyZtxf2yfbjwNYNP/IxBNS4MavEa8Jrw/bq6eqklzGOl84JBNp47O6xAU5MY3hm8S50kkj5rBq54rRgEsxbO8nH5ZZehY6cyrF27RrbJ2sn/OO88sXjNmz8PV11xFbw+r3iMGdhjthrtXrS1Wa4Pq314HDwPHl9dbR3yC/LluHkteK5sv/aaXeLl977FynWVcDmpR9pFWw1Ub0Rg9RzEapbDFQ2grFDHdh3rUVXPKX12QFmPfsgv6QDoDVi5eCYWzJ0ts/rmZ/vhycrDhiYTJXkF2Gv/vZHXuQR3PzMWkwKnouNOh6NzHouW89oxqZhT3dgQicag2k00BjkTYxy6onoMQQ1QFRNGTJHgYN9Vp2I/71SsqbZjTW0Ua6sj2FynY0NdFFk5bnTuVCRJHk4b4C8sxSX3PI+iLt2lpi3rLPC3nZVTIICoxEwEa2qw4atXEK6tgk6vrh4v5RjkzMCajiYtivUNYVTWNSLPyzneHJhXZaBOT8znlqgLzIAjr0mcpSemaJfJPRVETQMdO5Ti8QdvFetYuksGdNNsqTfHjhWbzrr16yWYxRuORaxZKJz2KNqzON0OWSnTb3kDEQTpdKBBnsZ+DtHoiWV+Py1FZE1kRvSyZmVnib3quWefE2CllYj1c2k5oleU0Xa+x2w1JgsMHz5cXBBcaCPiDU7AuuHGG8R7y+WOO+/AB+9/KDMd0EtLzy9BmK6D+PQrQTz91NNyLB9+9BEqyssFdJjZxnqzq1atlHnDnnrySYmeb9y0SY6DViUeG58T/AhSPAba0ViT9+FHHhZP5sxZM6Xm7XXXXoe+u/SVouRsFyZE0KPJhezyNmZVud0CaPTrklXSFsVjpp7JRAeCJBMA2AEQuOnlZYfGNuf5MJuPtjN2FEydpRWOrgEeEwuqc58P/fOfkgV2+WWXi3MkeWG7cnoddhDMzGNHwpRjzj9H9wTPkdeJnRGvH4+fXmCyW9r22KHwmvCP7UJ7HJMj2OZc2MZ8zrRiHgvPlc4JtiOdC8yUa2hoRGlpiZyj1ZGl+fNscbVX3p+AVesrJQ2YgSAzHETT+qUIrp4Ns2EDvKqGHToGkJMVwcI1hSj0FqKouBj5xR3hzyuBJysLoZp1mDZ5PBYsXCAsMGzPxr4D+mKfgw5Bvt+JCdMm48EZe6Nr38NQmkOtl4G0eICMoOtQo8jJimJTnRO2mIIcHzPeYmgIO5GfFYbPY8OC5QZyZ56FPezfY3W1iqqmGGqaolhdFcaqzTpidgXduxaJi0GNGei602648M7H5Phkqnc9IqDIjLQYCbQRQ+PG9aic8CbCTPk2WGksIh1bgHOkMVkiamJDYwQbauuQRZJkUzGvykSl7pDC6+JnVljSkZXGKJnYJABJScFKFWZ94E6dSvHEQyMzoJuaBtwelrG77rxTEgguvfQSjH70URw45ECZH+zee++TWRyuuupqAQdmE/GmYooqM7U42eOLL76E++6/Hw/cf7+kqb777nuS1kqbEW842rAIHhMnTsJPP03EgQceJJYiAiCBVGYE3qWvpA17vB6xddFfSqAjO6QXl0yNtiuH04GPPvxIGDPtZgR2rkMv6c03j8AVV16Bm0fcjBtvvAHvvPOuADftbF6vB6+8MgY33nCjTFLJc+E2CAzsVCzvKZ8T/J548gn866GH8Mgj8ZRWdkgEGgIh2SdnDKYnlncDs8g4NZBlcWPHZBXsYfGYCy++CCuWL5fzk7oIsRgeHT1aUotnzJiO8vIKAVna2giwBFUu9AaHwmGMfeMNnHba6TITBDudl158UdqPhcnplf1p8mSZSJLp0PwOkx/I0K2FNyPbiRa099//QMCU58vOj4/sNGkRsxaCMG157HAIpLw2nGHglTGvYNAeeyAvL1+scry2PG6eE8+FnlsCOjMHKUeQ9dJTPGrkKEmKufueu6VDYMdjFdX5PaA75qMJWL2+UmrP0qMbqdmMpjVzEdm0CEokiFyfhh3LGtAUCmHmIh96leSLyd/HUom+HOR16I7sDl1g04P4ZfoP+PDr8VhV2YDdduyOQTv2Rt+OORi/dDWerjoHOT2OQd+uIfg5n5nbQNTgbMMsDkMXAcsjxhAIReFSmWxgQyBMS5kNmu5ATaOOnFn/wCDlG6yudKKy0UBTJCagu6JSQ33QROdO+TIrtGozUdJtR5x78wMo696zuSB6nFuTaCuIhMKoWjwfjdM+hRnhCEKPJ0hQVohEEIpEETKByiYN66trpWSjDQ4sqDGxIWTNJRf35LKTtbsIukp8Kp9EBTKpF2wY6FzWAU88PEpkhnSXDNNNs6WYhUWWxBuHRWL23GtPVFdV48677pQc+CuuuFxuZvoqmfxAtkhmygkO6aPlrAbMMlq9Zo14eclwuZBZkSkxrZaeWs6SMGvmTAHcUXfcIesQGAkeXIfeXd7MvHH5msyJzIiFcjgU4tCdLJM/CKba0ltKUOH0OASKMa+OET8sGeYtN98iU8owcYKSweLF8bx/fv+bcd/g1TGvClAx4ePEk06SzK7jjjsW+Xn5+P7HHzHt55/l2FjIhLM+0KvMxA6yOM4bNuqOUcL8mQRCbZs/Wk7f07FDR+mYKEdQQ6VmumTxEtx55x2S7su0ZabwcuEsFNw3OwYmQZDx8pyZTcZaDUzIIKgTND/59FOpK3Hj8OHSztR2menFNmb70QM7duwbAuLJC9ufIMdj4XP6qjlND9uNbcWRBtODyaQ5TOV1vfqqq8XPzMQHHgOZNbP4amprZB0eH5Nk6P9lqjCZMac4opTAjDkya8oi/A4zEd//4AMBah4HvbuUJ37v8sqH1HQ3i2fVCAYRWr9YQBeBSkkcKMjWsH1pPWobQhg33UTP4lx0KskT76tLdaK4qATZJT3gLugAM2pi7bo1mDBxIlYuW4qKUh/269cZT0/dgPlld6Br/+PRIbteivAEQ6rYwVQ7WaGJiKYiBgVZbl20UHZQ8aQ2FZqhCCBmzboQe9o+wsY6NzbWRdEYimFTvYblVRo21OkoKcpFQV4u3HYbbG4/hpxyEQ4/8QzYmeJsRMUZQVYqBYGWLYaxeiGCi6fKexxxUmLgnG0cwYW0GAK6idqQhnXVdQLKTIRYVgusbrTLtEbsKOJuBRvsTgbS4lq1VYBKipgbBsrKOuKpR+5oD9C1ipVv1TpmBdz+9pYxa94rgi4N98zLJ9jxZv/662+EHXIabqaPnnPuORj9yGipxcCb6Pnnn8MF518gTJkM8oUXnsfBBx8ibIegzOE0mR9vRN7ABCoWX2G6MBemjPJmzcry45dfFgiL43fIbsmWmJzBifZYhKSmpg7ffTdBjPoEUKa9EkQJ8tRnyawOOvAgfPTxRwIk1IDJZo89dhjGjHkV5513Pj7//DPpAFhfgsNediZMcWWaLIfWBBxO5cOsqVNOPhn7H7C/ZI5xWE2AYaYaOw7Wq6irq5VEA+qc/IxD/aLCQtkubxB+t1vXbnK8Xbt2kfNjERh2UFwI4pRuKLOQcXI9yjdM9eQ8dNSWCVY8P3YQrGLG42eiAeWQ3JxsKR5E4HzwgQflvMOhsIxC2DGy/Tg64XWjbMI2mjx5CiZO+lHqKbAT5Cjk2OOOlemF2Ga8iZkWzc6VHR/1xKGHDcWaVWuwubJSmC2DeGTk3A8ZMxn2vvvsg+WJqeaZBchjfv6553Hd9dfJaIf1M5iNxsw8ZuT93uWl98eJvECvgFa1EY2rZ0OrWg67qcEOA6U5YXTJr4MW1fHlNANMQu1anIOCXC8cNgVu1YHsrFx4CzogYHpRWdeAsiI/ps9bhJoVC1CYpeLVeU0oPOgpFPc5EabWiJDmjTNEhZF+g3gI1WHAzjq3sZiUXRRXg8kpY1hYnbYyEzusvxwHOt7G5gY31teZCIRjqG2MYmW1hpVVEeRm+yQBgYVudD2Kjn0HYciwU9GvYnf4s7Mklsb2Xr10EcKb1kJZ+wtUPSBOBJlGndYxuhdCEbGNNWo6GsIGNtQ2SEYcQXdVvQ0rGhQYCks60l0Rn2lDCt8kKr7H4w3xEo+UNso6luKp0XeJXzfdJYXpSrWxhAe3VcBtadqevz3o8obmzcTsIw5fCbzxAFNUcuHJiHjTnHnGGXjzrbcECJl1xQwxAgdvPOplrBz2zTfjMHbs6zLTLkGDNyCH5mSSBAJqRgQ/S/ckUyawMBPt2Week5RYyhyDBsXZENNUX3n5ZcnGsqpREaSfeeZZAWAyUab58viYMUUmRa2Zk2ISlAk0ZJ0MzvXpsyM2bFgvAMcqYzweAsG9992LwfsPlhKE/C6z8zhjMUF8x512FEsPgZQ59qyORRChpkpAIsOjDk52y5q6V1/9f5K1xYVyBPfB4BErm3366acygSUL3nBhthZBiFops6/uufdeYaDcN90DBH5mkQ3ac08pbPL2O2+jS5eu/8/eW4BbVW7f/2N3nuAABw4tKl5b7MDu7ha7C712X7tA8JqICohYiC22YAMCKqGAdDendtfv+cx1Npe/f72Cit77vXs9DyLn7L3iXWuNd75zjjGmpRMYD86JoiSRPq5vZ5x5ltlwsgIgZ0y0yX0kVcAYsZoBZElTNK9qbkVF/j1m7Bhtv932q9zKevXqqW+++daiYyYBFGTcYyJxUkLkZPEXwJuX7b1339XAZ56xNAMTGNdMgYbjMhYcl0mN84UNwX35vVv/oR9q+pxF8iRjii2cosT8SSok6uVxZS3Sra5IqnV5g7yujCbMTOurSXG1KAtpveoytayKKpfNy+dxqayipZZngkrGGtShVWu5QiE1axbW+p3b6esFSQ3+fiu12fwo+QpJ1Tc4lCyPJ6CWLZyOFSuWp5SIZ8zvgYIe7TAx0bGWQQUA2qOOcy/TdvEBSudDakzklchJsXhOc1emNWNpUoFQ0LiwATwjoG55vGq9YVd12GRr1bTvoHAwqMYVi5VdvlDVuXpFvJLPHzJwLORomplSJplqqmWkHcexbEHzVzRq4bKlBrBz6j2a3ehT3jFfMFqY2TwSnVNYayqgGZCbzWNe7dq21hMP3a02NSXQdWezWRpUuqPRqPuPyOn+3hfgv/n7TArkGgFnHMRK23/HCPR78X1Nmz5T+dqFis2fpGztQnlyabmUlbuQU1V5Qi1DDfK5cip4ovpmhkuz5tcqGY+pedSrNlXl5nmQ8/jUkPGY4UwNE/N2u2iDLpuoZsMNJXdGNz9Xq8by3Y2TG3DntbTO6Q7RosoBr6XLM0ol4/IH6PrgVyDktePX1Wet/1oiV6mWM2/TRoseU9YVtCgYDVuCSLQ+q9nL05ZGaNGiSgGfz9qwZ3NOqiLSvEZlVS3UorJMgVSDWgak1s1bqKyyufIuvzx0gihkzaw82yQFNh+GdM5SDIsbUpq5YIH1cZvf6NWcmF85TG+MZ+z8jWE6xjdNHDIn7ZDPGy2xQ4c2evLRe9WmZs37CJYi3f+O9+cvPUsifHLSLHmLht5/6QmVDr5GI/DYoLc0eeJ4ZZZOU2bpDBVScbkLGfNNUCGnimhCVaEGhfzl6thha3XYYHNlCx6N/36yPh05RpN+mCGfp6BWzWj3U1BFOKhWzVtooy220habbqT2G3SyotnSQCe5W26uVNKlusa4ohUt1Bh3Wp0XCgGtbCBdkJfLE1QsmVQ8hcG5S/Vxj2IplxLZgFzf3qjqqQ8qr6AyeRlXOJPNa3FjRvOWZ1Tw+qyjcAAvXa9DKfS7pYBHlnJoXhZSq8oKtW3dWmUV1fIEoybpJStARJ2Br2stiJJGHUulskrmcqpNFjR57lzV1jdqQcyvOXG8hxFEOLaObF7YDFDurIOyM5GYNDuXU4f2bfV03/tLoLsu2Atr9JSXPlQagf+gEXjoiec18evPlV8+S7nGZSrkUtZRASYD/NayUErNo3H5gm3VsUU7tWndVuVV1WpW3UqZXEFTZ87RsI8/05ejvzEPg6pyvzrXVKljq2bq2Cqi3XfbQkmXtKzVfvKWtVKb1jVKpTJWb9h9t27mjFZT09psESPlEfsdhVRfIKgkJuJpGACSNxDUW0/eqikv3i6PJ2J8Xrr0pjLSslhG81amVXB7zaSJHmUhn8/8ckl9UFirigbVunkztWrWTBWVzaxRpccflscXaALLvAqZjDKpmBXtMinsKjPGYmjIFDR1/kLNWbRU82I+LYj77TvG+GhyFKN9PUVqkwAbe8Hxk6CLBIW0/o/3VJs2pUi3lF74D3r5S6fy14zAAw88rPGffyh3bJmy6bi10ynk+cPSOKNoIK2qspTq4+XatG1ztW5WpfKKSkXLylXWrIXKm9fI5fNrypSJGvLWcP0wbbblgqvCXm29frm6btRS70/PatuTb9Tftuoqb7Be6VhK2URGHdquZ/amsAXKI+WKNzZqZW2d9tt3PwWDAcXTCdUn6kw9Bv/2q7cGaf6HTymXSmvOnHlqTGSUyrrMfnH+ioxycqtFy2bGOQ7SjRfA9bpUEfKruiKq5jjQlVUoEgkrAOUtWiZ3ICSPm8jVZcY2uVRc6UTcuknQkDKZzJpIYvbSlRo3fZ5mN7q1MhOwvDNWkYS61MwIl51uG3AWHJaEte7JFdSubY2e7lsCXdefEenCv8RfFSbBn7VRbMESkiLXXyG/RTkG7ax791OtDREbooHNNt9c3ZrEDr82FlDH4PTCe11dPfdr3/urfv/tN99qzJivdfY55/ymU4Cz3OuBXrr+2ut+ttnlb9pp05dgThTtJH9uP/fedpsmfP6+3BmW1hkr+mIIk8sjCc4o4E2pRUVeS1a6tF6LSnWobqbK8qjRxcJ+n8KRCkVbtlBD2qXpsxaY4UxtY6MW1KXUujyirbfZRIvdZZoRb685rVsr2e4JBT1Bhb0RBTwhBb0B+VwBefJu+3l5CMpXWEF3SC2Xu9ViYr0S+YLabNRFkxdPUVt/rSpbr6+5Uyfqo9cw/Z9u9pELV2aUztM5uNKe+xCUtqaW7JWhgFpVljvOY2VRRSMRBSNRBcIV8gaicvmDlirAwjGdjCkdj5mYghQDVo+xdFaL6hMaMXGGpq10KVHwW8NJt9uJdE2F5i40CSUcRgPFP/NgKMDTbaP+fR9QmzaOReuabKWc7pqMUpP8D3YBlXO4rTQoPPuss8ywm+o+uU66RKBMokINA6BFi5bGCoBRQEWbG0WlfcH8+XYz0jH9dwAAIABJREFUIegjaOBnfG72rFnaqmtX+9yyZUutCg/NCjI+DxvLNqTAvXr2tJ/hpwpNhgaPULJgH3Dctm3bOWbb7dtZZ4OWLatNvguHtX37dkrSJ2r5cuvw8PXXY0zWuvEmm9h34PlyfOS2mEejWiMygg7GuULfuv222+zYcGBRjiGW4LxgEnCejAf7KPJSGS826HBTJk/WrbfdZhQtKvR8ju4I0LDg0nIOgDE/R5yBlSG/51yIkPg3KjV+xziTb4ZhAHk9WhY1BgjnunpzTK4bcOK84NAW5citqluZjLdNmxrrelHcYCFwL7k+WCuwPe699167T7BR4AXTBZj9QXdiMuJ8YDDwGahqixYuNFk1DAbEFvzhs3aubrcxSrh3jAnX67Q7cpaoHB++MNfB7zh3njvGhHOC8jZl6hRjYzARP/fc8z/7FN9z3eWa8OVwy2lSKKLwg/9CJoP5S0LKJ1VT5VJdwqVC2q2N27dUs7KQ5Ujp7VgeCqhlqxaatSKrRUvr1LVzB/kqKtViw80VdHnUZv3OynuzeuGLOn0XbaFFNbfb8t26NgiJrxT1lyuXTytVSDnAhdeCz6WuX8Z19GPL5CuLyh0p18T9t9FWm1Vog412kicU0fjhQzRwwLOavyKmxXU5JTMFVVSVKRwMKwjgBv3WL61ZJKgW0ZDKw0FVlEXsWaZ9jydcLn+43EkzoDjLZJTPJJROxpWON1qHYOweYynasmf0zrezNHFxUoLahpUjBjdN6YUCVgxuUgw+SxAXck6iAXVauw6tNaBvH7UtgW7sD08vICaAzwnNp8dlPfTUU08ZpQqiNz+ndQwcXF7qY44+RkuWLjZlGVEdxjAABQoxuJ28xMhH4fFCW4IqBBeW/UEhQwUFKA18ZqAOPuhgkw4DitCroF5BZcKE4+n+/U2airgApRa0qCFDXjKO63XXXW/7fPTRR9S7dx+jT8EL5RxnzJiuyZOnGIAQqQLICCkAGKhuAAONG+kj9kTfvmaszvUCNoCsRQAF6ckn+9kxkC8DIJwL/Nl777vfjMQBGjaoYAga4A3ncznTrUOD45wQTqCugxWBXBhqHAo8xnHYsLe19z77mIIO0N1ooy6mqKMFESDHWKJyY4y333476xYwdtxYA1yEEPyNqKJIf8PkHEpc794PGNWLSYprBtigwGFew2RzxplnWsNJQP3www7XTTffZJ+Fegb4cr8ZC1Y6TLoIZ1h40gMMZRmtimbNnGkgg3gCah4KxJtvusmJsFIpDX15qAknhr09zFSG0MQYJ4D5zLPOtC4lHBNeMMfjnjDG9lwMHGjKOTwLeFY495/b7r7yfE0Y+YUt4QFdolzGNZ6Er9qoVDqm6gqPKsJezV+WV6vKMlVXhBXwuhSNBBXxeRT0u5R2hbWsNqFOLcLyBMoVqW6jsDurzbbYUEm3X2MbarRJt92Viy5SOptS3ltQppBWtpDS4hWL1ZBpkCsgJbNxZV1ZxZVS6+/r1G3IYjUuWqxUJqMJO2ys7TbM62+dusjXrFpTxn+pZ198W/OX1GtRfVaxVEHlFRFr38OkQPseotzmkZABb3k0pEgoqDIi3WBY/nCZvMGovKGoPL6g5bJpK2953SSOa3jpZizSjadzenfSAn0+bYUBNuIIHnDLLFhBjZQCAg82p7oGHmdzBbVvX6MB/XqXQHddpBfoWwXwAjoQ8O+//z57OebNm6+pUyYbYRsCPNzUyy+7zEQAmLCwPDUJ76xZBkqoqr799ht7yS655FINefllbbP11taRgC7B9N0CEPg3PF+AmheNaJGIFuUTLx0gSSSLogkV3D/+QUdgv3FZ6TDx5ltv6bhjjzVVFgCKKum0U0+1jrH05uq6VVdh5gIvlIgUvi3AjcKMB5JuD+t1Xs94s8hvaUVDFAofme+8/vobisWIGFKm8Oo/oL8B9OhRozTsnXeszQ3SZ6K2AQMG2GS15VZbGX8WcHn//fcsksczguvcc889tO+++6nPgw/q/PPOt8h30KBnLMIDWABGQAqp7LC339acOXPtPIkYx4+foF4979cJJ55okxbROu1xAF2iZBRynCdKMICS62YyOvHEkyxyf+fdd3TC8cfr9tvvMJEK7YReeN7poswEw33v2aundTHGT2HCxAmKx+I2cZ52+ml68YUXzWD8gAMPNDUdgog333xDBx54kM4680zrYAxw4gPBJMezhHgDLjPn8dBDD1uUzPWxIgJoAV/Mc6699hrrLo23BAIdVlhvv/WW8XzhL3N+PA8/t91z+bma8PVXksurDICbdVq8x5MJNTTUqaExqVDApfVrnKadjSmPgj7a4fjkdUs+t0eBgMvsDXEjiPr9ipJTDZM2SKrrFp318tgl6rL/mTrvXMds3SkyOWdDNIjJUDqbdtrHG2zlbcK2D2Xyql+5QlXNW+qVF56SZ+pr2rZzR2Xk0fAvR2rC5NmqSxa0YCVMiLxCZSEDXVIfpBOqwgE1jwK6IZVF6Azsd0A5EDaw9Yej8gUi8gaDlpPN0h04EVfWgBcWQ0aJdEbxVFZj567Qq+MWyO0lHeFTrkATSsccin8T4uah2tnfjndlPkffvhr1L4FuzTrJ6dKZduCAAXr3/fd05BF01R1rqiReal5U80g44XjrHwbYETHygqFIo4U4ADXik0/MB4EHH4UUnXO7n3qqRbhEWLx0iC+Imsl9FjvxAnxEXSzfMY0Z+sor6nHppRY1Ll22zCJdxALsg2UqjSd32nknU6wB4o88/LC9BAgCADlUWESoKLA4BmB+7XXXacMNNjDi/ooVKzVy5FemFKN1NuIBNpbpXBdeD0wE9Obyety2zGaJy3mSAsFZi+U154kc+JZ/3GLt0Ol6Cygi8QVwSIlw7oAGfgMIN/g+kSnjRUt1IjyiRCrXgCKTzptvvGGASh84uv2S0mAiQHyBkg5PijfeeF077uj0JAPEttl2W02dMsUmRUx/UP8RpTKJkP5BiIL9JuNBs0gmBSY+hC2ISvDJYEJiYuVZIBWCku+kk062fmqMCRMkMm2idQCZfdJhGGUfqxruL0DK9ZBaYT8cj0mBSQZgZWJDgUhqAX400TzXwP4vvbSHGeJ8+tmnev211/VEvyc0f958M/n5ue3ey8/RhDGjJY9PibQjDKByT+ua+nqcxVLK5KT1W/nUvqVPHi8tdMqUzea1oq5RKwFlv9uRycotr9tny/qQz6XyMr/i2YLe+H6lbr6rpw4/7GBL9QC85WVl1m6KjUCgZXVLhUJBB2yLW1P7dyJGossXBjymGW/20sYtKzR7wTLNXrrC1GwNybwW1KVNMOEJBQy8w3QFDgXULBhQs2hAZaGg0dkqIji4BawI5g9FFYyWy+sPyxsMWRufQj5nOd1MosHJ8WZZdWD3mNes5Y16dtRsNWbcCvgCytJuHRmHlw4XTs81criO0y6OlSaVUHujjPUq5XTXRaRLpIK6C4ekjut11MQJEw24WPIjGsAWkJegZYuWFpVhBLP++p1199136cUXX1KnTutZW/MiDYWXHnctlrHkV8mJ4lxGjg5tP6kClrsUS4iMt9xyK40aPVrnnnOOeQDwMu7arZv1P0P9RG4Q5RSRJS8+Lzd/80ICpGyADREzgMGyHmUZPb7q6mp1wgkn2rEBAl4cJguW/4B/8aWeM3u2tt9he22wYRfx/5jf0LH3oIMOtuvA7wAHtFO6n6J5c+dr7Ngx5u5E6/gOHdrrn/98yMCSPPVXX35ljSOLJjDk2DbffFP5/QG7ZkBovU6dtOdee1mqABc2HMw223wzjRo12rooIDFGRs1EBqjtvfc+Jr8lkiX6J5oELAHjHXfcQd99N94iXcabayLdwMY533LLzdZDjrz6HnvuaaDHUvyQgw/R8BEf2xKeMSKnDBiScmFSO/200zXq69HWxp4JgJQP18Q9mTRpom648SY99eSTdq8f7NPHCqHdu5+iY4451sCcFdCSxYstSid6ZRLnvFhNAfykZEjFDBnyst3zffbZ23wxYo0xy7EzSRPx/tx239/P08Rvxinv9qk+HhM+yBh6pxJx1Tc2aFldVrVZqSro0satfaos86qyooUqAj7NXVgntw8rzXrF4gnFMjkDPr/PJXo1osbK5l2amfDptnvu12ndTzL/jKXLlqrzeutZumjaj9Os9XqzqmbqstGGZmTUtEZvioSdxbo/ENSbQwZpWM9LVemX0dVI28EOqE3mtKQhq8YkAg6vPQcRi7gDigb9Kg/7VRkKqioaUmU0bM8P6bJQKCqXLyBfMKJIeYVcXsduNZdKKkekm4qbwIJoN5ZIa0VjRoNHz9Ks2oyBLhvnS6dgr0W6mJc5XsDmMubx2bVAGXu6VEhbN5EuxQxeZMDgmKOP1o/TplmEh08CLy0GNAAdQHD00cdYFEc0R7fcqVN/NGAA7GzZVcCRapCZqhAtMXsTmU2ZMtXMbIhq8UsgcmCpzIvF9ynYfD3ma+3abVd78YmWAFkiK3KmRFUAyvARw42aA4CSziBtwEY0fsAB+9uyF2AgqgIEAAiAGYBlqV9d3dIKS0TNRJpEhPb9WMwkxxyDa8BdDNcsgIjPEtFFy8rMj4Fi3fPPP2f5W/7N70lhEJUWmy7SGJIon3HlhTjuuGPNVo9xY+KiKNXY0GCRK54GHIvJgrEhH833i17BTCbDPx6uL778wlqVk2fm5YM9wP65JvLC7JNJhXEBtIg027drZ7JuUjBsyItHjhqpPXbfw4qd+D5gYE7bcz7L75HvsmLo2KGD6urrDYSZDLl3pEVqatrojttvV89evWx8mVDJL++88y4aNeor1bRpoxEjPlEiHtdbb72pbbfZ1tIxnBurCO4rKx7+8P/sH68JJiJyux+8/75NiqSSivfnp8Db84oLNOG7b5Vz+VTb2GDPajrVqFwqoVhjQstjeS3POeKBDlGXOrb0KhQp0/o1LeUvIMPN2/cakzHLe9bFYTxQSXK8EzJ5lyavzOnKm27T2WeeYSbh3D8UX7jKuT2uJq9pr4LBUFM+1HHqclKj5ErxNg7py4/e0vsPXCxvFjqXzGAnXShYWmFZI65j9N91KRgOWu6WFjt0Bi4L+VUZCZnZejQYVMAflN/vs3vvD4blDUQUjlbIHSDSLpjxTSGZlHIJi3bJrzekHBbDO+MX6YuZdQbcxeDI2rDTJSLnpBvMgwHBhcdnkwKF6QFPlgpp6yS98LOhxG/8YW1drVlDUvUH/P6sjWjtscceNWvJP0Lb/2ecN0tyolIeePLgFB7/kzdSMESnpHpIW5CaATh/umXSGV1w4QXGUuAFxyLyl8Dzt15vzysv1vhvxynvguoV0/IVK1Rfv0LpJFV8mjNKDU3Bp88lrVfmUk3LClVXVaim3C+P/NayvLahXglYH/GUfD5Hguv3BVQfT2n8opSuvvkOXXXl5bZ/GCR4HeRSKbn9PouG4QbT5tzMzfMOeBUNwcFelv7fjf5EH/a+UIVETNmCy5gWmXxBjcm8ljdiUAMbwiW3pRbCqoyEnQJaKKCKcMDYC2XBoIKBoHF5ff6AFdSgj5HXhTrm8nhNjVHIJpCoGWeXlRh53UQqp9GzluvlbxfK5QnIQ27awBUpMAq0PEI1CyIs2nU75wjoDur/sNq2qVnj21SijK3xUP1xHyRa5mUjffBn8m1JJZDXK7Zd/+OuaN3tiQgYGhgFDVIJ/w0b0TupGoqPROK/tDXUN2jy5B/Upl1btV2NsvZHXWOvay7RhLFjzKC7IRHT0pUrtXTJEtXVx5XMSLGChL1VsXtZpUfq0r5S7WpaqlUQia1XjfGM6mINipk7V0Z+r89yoSG/z6r8w6es0JU33qrLL7/UVi0dO3Uwx66VU39UuLpavrKIFs5bKK+fNuZuW+VYEYoyW97xwCVV8f23o/XqraepEK83IQR0LFRpsWROy2OwF3JK52THBHQrwmG1KAurnKg3AvAGVRYOye/zOe3XvbRiDyhSXq5QpFwFX0i5AgVCjHBjErS5eMyhkGVz1iV4xpJGDRg9T4mcx4qIRbdyMxXjnGl+CQgb9c1t7mzt27XVoP6PlkB3XeR0/6gXobSf0gj8WSPQ+9pL9cM3YwjXlMikVNcQ05Lly7V4ea1WNKbNZauJaGCnFPZ6tOWGbbRe+xr9rTqoukULrEFkfSypWDJu7IUuHduqQ00rdaypUoe/bax3JjdoaSGiyy/roSWLl1g6hhQJHRu8oZD9ScRilqbyBfyKRsuaOK5EvHR7cCS3E78drReuP1GuRL2xA7LkdIl0U3mtiGUVT+WVzhWUdbkVCYVUVRa1hpIVoaB1B7ZINwTH2G/7cyLdkPyBgILRCnlDZcoV/GY36c7F5MqnlCPiT8SVpJNEOqPljWk9M2qe5tbRNsmxdySvaw3koUm6TI9maRNAN5PLqkP7Dhr4NJFuSRzxh/N019WLAu2J6j1FL3K7a7uR92WxNnPGTIs0aP+yLjb6g5HLPPbY41blPtf2OOQi4SjDYCh2RiDvSxENwQIqtWLvs7Xd9y9Gkw0NllckJw81jtz16qY95Icp7q1JpwbGGr4yuXFWK+SRYVP8ERvPAMyKP3IV8vANPTT1u29slQBAACyNsbhWNtRbyqC2MWkRZDKTVcHtUUV5lbp0bqvObaq0fccKtSvzyef1a2VdnRob6i132rpFlVbE8oo2r1HL5pVy16ynCSsK2mmPfbRw/kITbxAZLpvyozxlEUVatFA6mbKCIf3gyIkD9A6RwfkvS/dpkyfo2WuOlytRq2yOfHHefBli6bxq4zklswXrUpzKu4yTS3qhKhq1ppJhWrOHYTKELdL14mTmDykSDMkXCBhn1xOMyBOIOEfNJuXKONFuorFB8STAm1Mik9Mr3y7S6LkNxjcnP40QIgu9zaweHbMb4/C6XMrkcurYqaMGPfWw2rYtpRfWCehSlCFXR2Wb2ZwHibwdS0gDv6YGg8VWMPyb4hc3iFwTPEn+TZEN4jyFK4CSfl0jho+w/UCIpzBHIYljsEwlJ0jRqKh8KuZj2T98XY7dqlVrff31aGsPwznxeYCMfVHoKjaj5GdGkI/HVym/SDlwbFRwZWXl9juOTeqj2OsNdgTc135P9lNN6xr7LsBDDpPiFD6yFGq4VgpMxbQJ18f+AJPnX3hBl15yifFa995nb1N97bPvPjr+uONtHO6/735r8Mh+uTYUWvw/aREmJJaNFKUogCFUoMjI9TGWxYaPvFQALPeJcXriib4aPnyE0b2g9kEt4zwRV/B7io9MAtDU+BnXxf75+6fNPxkDwBmmCueCgT0evNwfJhTOtaK8XLNmz7bvcq4cixQJn2cpTeGG35HXT6fS9nP+TZEVCiLsCp4rxpRr4vuwTni5eYbWZnvkxss0Y/w4efwBFSh+0U+MRp/prAkSHFUWsmAiO7cK7oBygbC6VJdr63YVqmlRqUg0okR9naZOn2V5WfwOUu6gqmo6q8KXU6E8quVVm6nbPgeqvrZW1dUtTIzRuGQRygKFWzS3n1MwRAQSiUQtH2rphVUcMpdmT5uip648Sp54raUVAF7EB/FUTvWpvFKZgqUXErm8yqNhVUQialkWtZxuNEh6wWEyWAHN61cwFLK+e35/WL6wU1Bzw9/1AqRZ5aygGFcmEVPSot2sktm8Ppi8TO9PXiYP4G1dLmAtOAxjnjNHGOTkpBm3Dp06ajDphRLo/vGKNPKKUHYAXsjtACbcSV6Of9z6D+OmsrwC1IiGYDPwgFP8ATRoFvnVyK8MaCDYw+FEiQbgsU8KKa+++or1KYOvSgdahBNEYoACFDKMvJGf0nUWrifHQqzB39guwmKAsrblVlta5fzvV1xhFCTOAUoVER6FHaKq+ro67brbbsY7hfYGTY2ODZwbwATAIx+GZkTftTNOP8P2AfhVt2plNChEDzAD2Affg0JWNP3GmBtKVY9Le6i+od7oaRMnTtBbbw/Ty0OGGLjcc/fd+settxpdDsA/66yzTfEF0DB2MBVgPFBIA5gASMCdBpJdNtzQaFicN+q3Pn0etEIUFpSo7pYvX6EzTj/NWvhYC57zzjOTFyJdmolyT+ApE73DrwXoEG+sXLFCQ156ya6RwiMTbHFDXAHQwr+GEcLvoP6Rpyy2DAKYYV8A6BjW33X33XZ/oU3lMjlTpDF50WOOpp2MJ+PISoeiKoq6l158SbvsvIsJI6659lrjC3NcKGVrY635yA099OP4sVaoAugADJcFl6t62zp+sW638XHrE0l9v6hRvnSD/tYibB0kAl6PRaLfz1poAN25ZaXxfgORZor6MpqTSCu82YHq8fe/q3bFClupEBEmli6TO+BXpHlzLV602J4jJkpYDTT8NMEFbmEej+2XFkBPXHaEvPHlltMltZDNSnEEFKmcUhknvZDISmWRsMpCYbUsi1hONxz0qDwEkyEov8+rUCBoPf+MyRBEHBGWLxiWyxcyb9wCmex03PK5gC40OlIM5HbHzl6pF8YuUt4D6JLXRQxRjMqL4+Yo1dKZrDp2aK/BzzxeSi+si5wunR0AA8j0vMRENYFgQP2f7m/CBF4cXhr+BlB4sQAO+LlQoZhhEQ/AwQSUoYYhkiBSQlZ8+223W5SKgmyH7XewZeuAgQPsswAbIMiLvcWWWxpdCKFEkZ9K+/SNumykoUNftgmBCj++EHBGAXBazlCw4VwQCgCGgCT/f/gRh5sfQr9+T9pEAHAia+V3ABUqOriuUKzee+9d9er1gMl7O3bqpG/GjdOhhx2qIS8N0SGHHGq0NyYHQJRIFyEFVDYmDcARGhfih5eGDFGzykqLzAFAONCcNwAGsN9z77269567dfDBh9g13XDDjUZHI01AZH3wIYfolaFDTdbM2DB5AaAAGIDMuZ951llGryLiBVgRPhTBEMCFOcJ9RJ796WefGYj3f/ppa8vzt43+pmZVVQbeqxsaQfki0kUFR0R11ZVXGvgeeNBBRlN79RVH6ODz+zVgQH9decUV1i3ixhtu0AUXXaj77r3PJpCtttzKVHDwvOFW79JtF+Mt89zwDHA9dA8mVcSke8wxx9h4Ig6BDrWm2yM39dDU8eOMZ0oO0mm06PxtzRhN3ir5vLTmYbmc1+c/zLGGq20jHlVVlJkSLRj0mkdBQyyp6rKg/B6PImVB+UJuPTPiRx1/7pU695wzVLtypTbcaCMrNKWWL1Mmk1N5mxrjIcMGwAGM4lYR9s2XFp1XNqf5c2frsUuOkDe22AHdggO69DNrSOcstUAE3JguqAwFWjiiFhHSDAETSkSCAfNiCAa88vkCBrzwf/2BkAkkwuWVcvkctRmsN7i6ZoATazA2h6n1sjlNXxZTv8/nWDENOptFt3BybbP43NRtvM+JVNoog88OfNTcxtZ0K7EX1nCkAEG4koAKwEHUAagSueJ1AEcTkjo+AkQ5vPgs48n7PTPwGQNcpLIAD4BN1AQYoTAjMr35ppsN3ODfEiVD7Acs4KgCDrfffpsm/zDFGmJGoxFdffU1Fv0BVCjeSFnALcVXAH+GbrvsqqGvDDXwJpoG9OB1IsEFwAE5gIdzIMrj2DRDvOP2O/R438cN7AEBCPxE1qQoiPYh6hPxT506RXV19RZdEt3QbPLtt9+yBosAEUsw9n3W2WcZZxiA5JrgvBLB8tBi2nLmGWcYiF988SUGvqiyaHd00YUXWFGGCeKdd961XDDHnjNntnbttptRk2AzsEJAodWubTu7k5wjYgg4yvvtv7+27tpVn3/2uYEpUbPf5zeBBddPGgFpLt4ITA4ffPC+nn/+BZM9/zB5sp4bPNg40qtHuvvsu6+13inyhIliOQ8+R2SM2o7ojXvGyoF9MxEjZX7t1dd040032n0DwHkmUBZ6/T4TEiD/5hnis6QdGC+eB1YwpIxQphEtrun20A2Xasp3Y61jA9V46/tF9V2ArhP5Arp+j8sMbqCDTZq5UMNHT5BfObWqiihCJ1y5LBpF+lweCai6WYXxYgO0OvrsR51w7mW68borVVtbZ804sUJM1a5UPltQuGWVqRLra+ts4uDZtRbngBkw5iKVkNWShYv04EWHylU7z2nnA7OCdELK6fCAQgxecH0CxVtUkUDQJMDQxcJ+R6EGiyEUgKMbVJAo10eXirDxdYORShU8fnkDXovs8+mE8ZXTiZhSGOBAIUsXtLAhqSc+m6WlMToZO62EKMpZrOvol1fRxhiT9h3a67lnHlO7tv/qLv1r96cEur82Qk2/J1pEUw9wUXHlJdl333302muv6/QzztD7771nen3MUSgmEDECuryQAwcMtL5mpAeKXYRZkvcfMMBA4e1hb2vws4MN0EkTEL0RAQHsgBoR7p577Wmt1TfdbFPlsjlLEbDUJloi6qOvGCkPIi1yjhwLQOL/ecEBEl5cDFgQN1x//Q065NBDdMH559t3eOERRqD+6vNgH5soeOmR1RK5dtmwi14e+rJF+khjiSwBCMCKyJG8NCD19tvDLOXCBrAB2p06drTOvUc2yWzxZgBUaMx50kknqmfPXhZVM4FwzQgWSEfsv/8B+vDDDywnzDGYFLjGqqpmmj9/oU488QSb5EaNHqX27drbMQE4UihMQoDqySedbE00jz3uWH0z7hsDx75PPGFRMHlmcuaA8CcjPrFeZeSDW9e01rBh79jYcP3sj/vORInIAdEE+Ul63C1dusREGzh/nX7G6atWOsVrwL8BsEf2DciyGmJfTCBMrqgM77rzTrtXTFB9H+9r92L2nNnae6+9bfw4T2TSKB+Z/NZ0633txZo6YayBI9Gp1+Ux2TZ8U6Jdi+RcBXndLuvCEPT5rOD27lfjNG3OIoscy0MUlNwKuNxq26KlwkGv/GaI47cl9qBRc7TPkaRGrlAikbR7T3QYW7BA8URCVeuvp7mz5yidSimdzpjUnBViccHugFneous+5x8s1S5QzuVRLlswBgPpBYQZcHTpq1aXzKvpTPfzAAAgAElEQVS8LKKQL6DKCCKJgMoAW6/b/h2EtUB6Iei0BvIFwmZqjheDPGEFQiFrmimMedJxZRONSicb7BlLZ/Jakchq0Kj5mrwoLi890jwueX0Bp4hW5Bc3Gd6YOMJA9/FSpLsu0gsUq4jCyJ+STyUKJWqj8k1uj4gHySiKKMANgKCAAlATMfKiEQkBNKQUeHnxRGDB0qyymeVdWf4W7RXJX+LjShEIlzJyt+QSARI+C2izTZ8+rUlm3MkKS0SX5Jpx6iL6Jg1BSoPvsxEBskzfYYcdbelO5M3nycVSPKKCPu6bcTrwgAPNsey44443gOCaODY5ZSJZgBgQQNFGTpR0CT4KRM8U8diIqImgAXmiYyJAcsx8hheTn+MkhuQVcGHCGTNmrA4//DCL7uC5km+mMPXF559bsYmCGBMOtpRIaZH8kkKhaMUGKD/+eF9rKY+ZDSDFkr7z+p3tZQQwH3/8MfOsIMVCZNyxQ0ezsCQfW92qWu++866BNst67gleCFw/zwD3kLFiIxLneeDaf/hhsjm/AdoUBQEfnguukftHF2VWHUTupKlII3BPOD8mHNInTJBMsAA2KySeAdIMqB/32H13G7e12e6/8kIDXdSAlkOFX2p/JB+phibwCPo9CvjcFg2H/F7FkmmNmjBJsYaYykMh5bM5M7qJBkPWcQEv26rKkHw+twaNnKmaTXfS4OeeUXl5mfIUQaF8ITxIZeQOBpTPZJVKp81SsqqquQUtZg7OlqMtT1bzF8/TwxcepkDDIuXksVQHjAV4ugAvoMu7sjJBIS2ksM8RRkSC/O1TJOA1ri6RbjjIz8Py+b3y+MIKhSNm8ejyRxQMR6zlTyYZMxaD0o3GYEhCH8tkVZ8u6KWxCzVmDgwGWvSQ1vXITU7C/MzJN8NuNg8yte/QTs8Nelzt2pQi3XXCXlibB7702d8/AqwUyG/OnjPHCly0uWcy+G/fSD2QdyfN8u/EE7/3Om+/5ExNHj9OkUioCWyJbD3WN8zvdlmECxiTB6WQBk2Kpo+4dEHVGjthopSKqywYENwLik0Uv/CzJdINh3z6YvoyfTIrrssuv9wmCcuZety2NDfqls9n8mtWNr6maLHYuMyxYihYBD50yLN6v/dlKnfTV80RIsTTeTO8gcHgRLoFLUtkFQ2HFA4EbSLgb7pHREI+RQM+82AIBQOmmEOk4fMFFQo73SR85q8bdIqR+bSUTSqfjilRv9Kky7A6KNS9NXGJRvxYq2AA1gcRd94YGawQGC/zkHDhFllQ2/bt9eKzfUvphXUR6f7eF6D0/d82AkSuX48ZY+mA/xZF2q9dKcU9GAkU3yjIravtmnNO0g/ffG2VfJbH9Pmygpq7oKDHJ7/XLb/Xq1AQcAJssXV0hAVuT0gzFy7W+Enj1aYsoLDXq4Dfa5EltQzAMhoJmKJtyMiZ+n5pWhttvLHlbMnXR8vCqigrU2VllSrKKxQK+O0cSGt4oFC43QoGfSqrgFZXrxFDB6hdepaBvi3jXVI6m7dCGuDLUp70woLGnAIBr0XdUX/QADbsd6sCgQR+DGG/+e1GQmGT/eI4ZhTGaIV8gag5jgHGrkJGhQz+C5ia1ykRT5hfSGMmr0+m12rYhOVm2gPrg2M7Ea/LJg/SIQbGubyZNr3w7BMl0C2B7rp6jUv7/W8agYtPOULfjv5S4XBEbo9HHsmAl4jTT0TrB2h9CuOR6/dZZw48aeX1KZ7MKtYY17dTpirkyalj83JFrCGky7wXoBHivRv05RVLFzR1SUzzli4zatfyWFLL6pAMuxW0CFpyUwjL5s1BjIiVQlmxQ0OZL68tWnvVLOhxaG3WqcEBuxTfyfB5eL0uzavLikaRyIDDQb/9wf8XU3P+Lgv7VREJWc7XH6D1TlBef1CBUMSAFwqZx+eRq5B3nMaSMeXSjdYiHj+MunhaX89p0NBxi80DgoKfyYAtLcPKwGOAS5qG62jXoZ1eGFQC3f8Iwxscl2IxR2SAk1jRRvCXXlryhRRdINnjaETbHgota7sVBRmVlc1sKVTcWKqTm6VIU3QdW33fFIkoKlHw4cHn/8ntbrjBhkbOhyf6R2/kU7lu8sjkv7F0hBLGMnennXe2guSfsTFm5F5hYZBzhSZWFLj8GcdfV8c467iDNOqLTxRGjmtRLlEmsluKYXTVdVuxiBRAKOCxqBt6WcHl0bLaOmVSCS2rT6ghVq+2FWE1L6P3mUse5VXVrFxuDGjyWfl9Dog3xOOatnCJ5i2La/bitHGCm4Xdqop61LIMQHSbS5lZmRdQnRWUhrucdWwcyQYD6kwKsCvYKKYhkgD4uIY5K1PKuLymSIsEYCuQGvHZZIHrWNDnVlU57AaiXdIaAbm9IXkDIZVXVsoTCFsBkGOYt24qpnyqUUnAN5dTfSytHxbH9MzIhYplAdcmfrO5izmMC68PFojXIl0Mb563Qlopp7tOcrosC6G3VFZUKpFM2FINgGLJAXhQbClawlGwgnp12qmnWXuZj4d/bJQZljpsFJl4yYtKMYzEKbhARUL3fcop3a34ZGq2YHCV9LQok6UYw8/54/RUW2b74zzOOfscEw5svPHfrKgF4FLgwYrx/p49tcP2269SXxVfePi4b731ttG+OCcmiqeefkpbbL6F3v/gA2MmOAUZj1HQOCb/LkpiV5fvFoEfm0cqyBSeAFX+FKXO2BVSsYdyRxGJc6TgCNgzRhyDQiCcWMaq2LuNfbGPomE7x2JfxSaXnA+FQqhV7LOoqCt+B8aHs0R0pJxsVM5ptsn5XHf99Trj9NOtOMYx2dg/Y8J3OS/Oj2MU7w2f4eeckx03nbGcJNfLGHFPioq6dQWwP7ffU4/cT19+9pFCobDxZC2H63aAFtDxUZ0n+nURjbqsgSPeAiQsGxoBoZQyBZca4ykF3Hm1qy5X8/KocCQLetxmJg77gcIangfL6us05sd5FtEWci7zSyAfy1YWdKtFuU8toh6VBQB+p5CH1DeRIVpGdZY3IIO/6zFmBXU2Ilwnlxr0uTS/LmNG483KwpbPhaVAd2DOhdRCuKmQVh4OGRuD6N3rCykYKVMwFDFJsLvJwjOfTlrftGyyUal4gwU7jYmkpi1Pqv9XC7QyiZKQ9QFjwvPi0MbwdgC4kQG3b1ej5wf1U/sS6P7xijS4udCkIFFff931JimFinXUkUeaeTceqBQS4OfyUkOsh2pEhRyf3Q022NDI4TAQoG/xO6rVCBEArK9Hj7YuEtCLqHqvWL7cAADgoGfXY48+ai86ajE6Ttx4001WIe/Tp7dZNXIM/H2Jjq+88iqdcsrJ9nl4qNCeyCFyDVDGaPfy+RdfmAUh58cGRQ2QgzUAwCDSAAyhhMGjJfKDkXHMscfonrvvMeBhUoCy1tgY01133WnMCTjIqMqo1tOtAWUd5wzosySDzcExYAFQ+d9666569tnBdp18nwITQgY6cBx66CE2kcGAINJm0uA8YRVwrvRU69W7l0aNHGVdKQ47/HDjPRMtX/73v6tVdbWe7NfPulbgc0unC0Qe9CrjmuDUEtUythddfLEJM7hupMVMLlyHiSCuusoAGBYDx8VuEnobYhIYCXz+wgsu0LTp0413XNO2jZ4d5NzHLl02sl5y5G+h5pnL1p+0nXTY3vryk48VDAWMo0sUCehS5AJoCSadDuOORy4waOorKxLBFcjJ63Irmc3ZsxTyedS6edTa5YRcblWXRxUKegzoAMlp8xdqzrI6+UlhGMC7TFpbH8+pPunousoCLjWP+FQZdasiRM61yVEsm1cyXVAy47AVLPrFs9fJphqXGOBeHstpeVLGyS0LRezYRLmwLspCXstJw15AneZze63XG2Dr8YcUCETlj0TlDeCXi2cveV1yug0mC6arRmMyqTl1GfUfuVBL4zkrCjq+v85KAekv7AsD3WzOItyXnu2ndu3+1dj0125viaf7ayPU9Hs4qfBTkZkCQD/+OE2d1uukAw84wF5OqFV41cJ1xfAaEHyg1wO64sor7KWlBcxtt91qIPdgnwetDxe0IRRUUIEQQcCBLWruUcAB3IDID99/b5p9wJA2K5DQMb2mVxfUJqrh0KmIatkHwA8YAiwAFBMEAE96oV279hbF7r//ftbQEfI9dDbOBTB+e9gwOw680Ntuu92oZwguEBygvIPwz/USGX/yyadaWbvSNO5E3qRHSKtAJ8MLgjEA5DmX66+/zgD3iCOONDCH+sUxmldVmScDoAuwIsQAXNkHUTAR/BGHH2FRN3xeKGaIBPg9gMl5wHDgmgB8Is4jjjzC1F+AIuNKaufhhx/SNVdfY9xojg8o0t8MMISWBtAzEQCmjCXRLfsicmY1sWLFclt6M9EyrvCJmQDgUbNKQQbOsn3SxEkmyoAvzH3g/IiamWigGv6ZfsAnH7avvvz0I/OXJYq16NFSqYAuYWR+leqK9T4FIkDFNABN7WhoUgllqjHBWCQtPdC8zK9qXL7oU1YesIJabUNMsxYuNUtGv0cGVtTEOA6G5wgcEDYkUo6qK+h1qyyEfNejSMBjijhSCPBz6fzbmM6qIZ5TYzpvaQiidBpoQiOjmFYeDqgsjBw4aFJlqGKVYXLSHoX9jh9D2DpIIAUGcBFIVMjtJ8dLoRBJdM5EEoAufdPI68YTSS1ozOuZUQs1rz5jq07yudDHYC0YzQ7vCAxvMll16tBeLw5+spReWBeFNEQDzz47yExCWPLCp7z5llvMyANFGktjXnp6kPEiwlnFwIToCSDhxURptO122+qRhx9ZpUw7+6yztd/++xmfFv7tPffeY+oqQJamhuQ94dISFcJbZbnKCwzgEDXBkSUqeeXVVywfTDQFcMBNfeedYRo48Bk7L7itACBLYqeDwc42eyPmIG8L6PJ51F9s5FcRHgBGqKoAVKJoa5A57huNGTvGAB6w5byYiPg80mZ4s4DotGnTdf755xqXFnrUFVdcaRMDQIhQAP8Gok9WCUXQBdhZMQBUFH++nzTJlIBgwAUXXGiyXSJ0mm1+9OGHmjl7tgb0728cYn4OwAJutPkB0FF/0Szy/PPOM8AlumU1gZdxcSNSJcrmPPkswIhKD74s4844wadlrGk1xCTHfWDSICJGHMHYcm2ANOdLSgFxCNfBCoSqPh07mGz+rK37kftr5GfDFbBI12uFNMchy0RjxqkFiAFI01rlcgaaZuiyiipF+sDJX8ZiGSVTeTWLeNSqMmgy3JblQRXceS1eUWfiB0CZ6JWcLMkLAkXLixZcyuRzVnSj7Q/MhAxLddJnsA/CHpWHPZYzBtjSubx1jVgZI0rGlEcKBihqubSgNqtw2KfySEjlobBCXoqBUMa8ioT85r9AOx+6StCo0ucP2p9oeZX5MBjwelzKZ9NyZVNKxOqUSTRa+/iGRFJLY1kNHrNUM1emV9k4ck1YO7IqoKBHEZDUVdF7oZReiP3x6QV08MX8HLk9qEyozgAbokF8Br797jsTUKDjRzxx5pln6ZKLL9LDjzyqCRPGWyRHW5hnBw2yF/Cbb8bp1ttuNXMTIjXAiu+R1wWYOCa9yK648koTFSAvRmY5dswYc7YiZ8jyHyBqjwZ80CADeQj1RMn4BDABAESkNQDv7bbfXp+MGGGTBN8jzQEwEbX945ZbdORRR9l1sl+8BI486shVPduI9ovpEmwSAUjOE+EBAg/SCBTkWMLzOcANldWbb7xp/eGYfLp23VrvDBtmy32uecMuXSzdAugyEZBq4c/IUaNMPEL6hSj9h8k/6Kwzz7K867KlS7XBhhsaOKMU3GuvPbV82Qp16NRBX37+hXbaeRd9+uknpv6jcSMeCGefe66eGTjQlG5PPvWkqQQBac4D0AUYieCZrLguhBKkZUhvkFNGfMH5UYTkfiOrxuGNjXMYOHCAdt1td3315Zcm8iC/y0TGxARYL1q00J6HP8oKck2A+5Qj9tfXX46wFjcGZYBpLmepBWMH5Om766QBQF2nJY19zJoyIr3NZfOWhuD3aewP03B8pcqIRy3L/aoIIWTIWk8zn8dlajVSC0SmlicmpQELDLeuPGwErBKlDH/nHLtGhwcrS19Eg04EjFiDfC+90RqStElv6jbhkmYuz8iDAi0aMuMbJMAU08jrGq0tEFDE71WziogxLCimRcvKFQiWyx+NWq81u+Z8Tu58Sul4vbEYaGlf1xhXbbqg58Yt1bRlmSbGgnMdRT/dgtVynHx4u/ZtNXjAI6VId11EukU5Jwo0QJHlJyDGy4pPAUv3Xbp1M+ko0Q8R4G2336bO63W2aAlzlAf/+U9jByBpZWm/8cabWPqB6jKqK9p4A1YUhfCvxYSGttuwB4giOebV11xtLxAvOnlGnKjeffc9i0zJIQIYTmtu6ZxzzrWW55i/kK4AWAFyIlfSCkwULOXZqNoDkkTF5KRRS5GHBTBQZbHM77ZrN3XbpZtFhMhZOS+ukWu9/LLLLRJOJJPmcEYaBJtI8rpMHHjlooDbZJNNLRok1UC3hC223MJypUQNLMVR7BGNE2FTWOTYpAM232ILdeu2i6nFcArjGvkeUTJpiPPOPU/bbLuNTYSMLyovtlkzZ2mvvfcyaTXfY1+kXJBcE9EidQbwSRkgVIAKhWqNa0MdSIqCFQvnhG8FqRfUgOynyOhg8mJyYCLknpCu4fNMogA3aQueGcYMEP+ztuMP2ddAlyW2ywVDAL6r00YcOlc+nzWGAb8zngtNFXIFSwcUC1hEvlZEcv6yZ4/0QSTgVnnQZaIKL8Vki27VxDxwcsWAMH8sL2qWiHmlMwUl0zQzJwUhi4ABX6hkRL8cj8i3MkrnYYctgDotk3WsHjG9mbQgpVhWlmKoCIcUDQUNeIMeCnqo07B59CkaDiro9ZnpTSQaVSC4ukDCSS8gkChk40o01CqbSVmkWxvP6uUJKzVpCSk9CnpctVN0LViu2inEMiF16NC25L1QU7NuGlP+WS/KH3kc8sWkG8jVEhmWNmcESMMwNkwEa1PY4kUjfURz0GFvD/vDDdf/6PtzyD67aeSnn6ks4nj5oqCiRxlBnsMmdCppFkNCGmhSfWFUQ7RrnwNIvY6CDTpWwOdS2O+ynCwmOUS0Vmpqimz5t3kbNPEg+D4ADygDoUTERLuYp/M3BTJaulPLI7JNZRzDcjZobNg2Qm3jHNhyOZe+mZvQ3Nq0yq1HGmblKNICxlaAq9ssGlI06LWCWsjnt5pDKFSmQJgiWlOXYCgYCI7zaWUwMSfFQH43k9XKREavT6rTt4uSTWBL7puOEY7Vo9NRwvEmtvTCAAxvSi5j64Qy9ke/FOt6f19++aU9GPBgS9u/RqCYs+RFWpuNscQjgqiVFcB/+rb3HrtbsTNMtGZhGkt5p0bmtb5fiBaaWoE5OGd5X35HAS0IuPpkQOsALjxbrQJbY0I4PjAOrcuorA7oWoxK5Gx0L/qtQfni806uAnoYTSehivGjYMCliJ/eZE7kiwotls4pX3ApHCDn67Xz4ds/LExp0qKEyX7Lok5el4IatLXyoM86SRgYk9OFQhYOKxItN/YCBjhuX0AuQByRQyGjNPncZKMSWD3SxSSV1duTG/TV3IQs2814NXWSMJohmQk6W+Tz6ti+nZ4bWDK8+Y8QR/ynv5Cl8/u/PwL7HXyYPhj2ZtPC2LneJmx1SP70RXNJEa8M0AxofbIoNuR3UgOrmAhNUa0VxkxkYa3XLD/sIgOctySEg75N7dUtM9x0QD5jvr1+j0W+fA7KVSxJx1+i27xFvZURh/rFsj6ZymllLGvpCL4bDSHgcGnBiqzGz08Yh9YsHaNRM7tBWWfFNNzRYDfAYAjCYAgpHI4qECqXzxeWPxw2VVouk1Ehn1Yu2ah0os7SXql0SvFsXh9Oi+vj6TFrZGnsBSTBTV7ERdAlFUek+/wzeC+UIt2/NNKlck2hiao+jlM/VZbBSIAsX+xKgCCAYg7MgN+yUWmncEN++dc2ojyW11Tai+KAn34HChWtcooWjb+2z7X9PUwDFGC/RXH3c8fCIYxWMuSiV9/g3JKnpSjINm/+POvusSb90Pg8BTRoghTyis5pOMtRACR/S063KG75d2MAb5h8/J8dHe9+wOH69L03fvHUWrqk6gqKYuRoSRk4fFhLGWDuQoqgielQzGoabarJIcwi5iYKGkhrVDOT+JKwKLa1cYAX9gEpDMA0YADv5IIprmHdiGVjPElk6+SLq6Io2Lz274YE4Jw1ShkTQ2OyoG/mZJV1SRVRr0W1lVHsHr1mwlNl7dgBXSevG6GLRCCiULhS3mBUbj8SYTfhqlyFtNKkFpL11sstmU6qIZXTiJkJDZtcb3lnNoQkhPXGZSZFQ4ohn9N6nTrqxWf7qX27kiJtnYBuUVXFi8b/F5enxf+HLgWZHi4vBbAjjzxKzz032Li7q38X2hIvIAwDim4UWuDHvvbqq9aWmgf7p21ZmFUBSX5ePB4/41zgjE6cNElP9O27CgRYChd7OvHQUCwClCiIUeyjqLd6Lzdn9eloyhEZHHvMseZXWwQVjuXYAkKZcdRcHKOoRS8C+OpKr+J4FN/64jk8O3iwiUEo7LFf9lH8PtxY2CE/3Vb/efH6i2mCq6+5RrvtuqsZpbM/Ns6b/Otmm29uggXOlS4fr7/+mt586y373M8B5urnTFGOgufnn3+m6upWRm87+aSTLLcHgwIONWyRn44JL6b5r1oOMmcsBih2g54ZtOqZKY7d2k5Ya/P5u+/rrcmTvmuSg3M+/+r9i2lhdZjI0mMFK8fasQi0xKUGo6ta+1jAWmQ2NLmDOeaGzrbq/vOPfMHMyYv+jasKcxYNO/tFOkwkTTqCPC+teOiDxh/oaYCdk5d1RAlWgAO5KWDlpdnLM0rlC4qgSCNvi1GP1yM/0S+CiSapc9APo4HeadDGQpLH7xjhmNIMQUhO2WRcymeUTiWtrXom59KPy9P6dkHcxCRMIWYWxLnyrSbQ5bybN6/S+eecap1Q1nQriSPWcKSoqkN252XBD5dIlpcOiSxASVNDqvqwA+jcAC8WYIUR8GS/J3XNNVdbtHPDjTfoqaee1uQffrCWMPBC58yZqzfffMOUV9Cb4Ojefscd2qIpb4hvLXQuDDzuvfc+88Tl+LNnzzIl1YzpM4yN0KZtGx191NHGleUzVMsBFs7hqSefMo4wPdSuve5aA2qq9yiNaIczf/48uzZI/lT2YSSwLOP/YVMwicA1veHGm/TuO+8YL7ZNmxotXrzEolZEGitWrLQHEyEFnrZMNgccsJ8uvPAiAx54rYgrqqtbaurUH42CVaTdUf1//733NfCZgSZY4N9EqVwLLYJeeWWo0dw4Z86FP6jDiPKhebFKoEUSlDLYInShICKljRHj9kDvB1RXW2eFM8YFJgIrDZgJxWIa++EeIH0+7/zzrG8ZwgiYKch7T+neXQ319UZxM57wRx/ZvYaJwTjz/3y/vKxMd9x5h2bMmGnnw8oHpy1k2T0uu8zOC8ohY1va/vdGoAS6a3jPebEoTEFPgqu5cMECAzz6ah1y6KGmaoLvSjPJf9x8s/750EMGqMhhiWxp8bJw0SIDLlyfWHKyvKYwc1r3U/XVqJEGiDNmzTQKWSIRN6ECUR3gRDGMLgVY0JFKQGFUbIiI6IKUBdEGQMXfADwtbgBVzqOqWTNrgwNdinMiugbE+BzL7+7dTzED8WL3BKJS6E9ExhwbGhZAw3dYcjPb044d0ILvCrhA23rzrTcN1BCHEAUgzoCOBYcXEQnXC3cY3jHnBljDb8akG/rX7nvsYYY3gCvpEnjLgB/gDI8WoOLv4cM/1l133W1R94wZ07XXXnubYOXzz78w3i4THnQtRBCA45ZbbmFAj3cDkwlRPoIVuL5wbmfMnKGDDzrY1G0o3rbZZmv7fFGGzApmn7330QknnmARNVE6586zAAuC8+UzpCSYbI4++iibkKGfMV6tW7XW3HlzjSdMWyCM27kvpe1/bwRKoLuG95xlJqo0QIqoqn27drbchM8JgNE0kI6nE8ZP0M0336Qn+vUzqSoAh0KKyJKojVwp5H/ADY4svN2jjzpK06fP0IqVKwzkaG8DgLMPImhykO+9/74B30033mhLY6JsAAFKGC1oiDyJtAAQgABwgkcMsBFdwZUl7UG0jiACRRg5WyJaQB0whMsKyAFMAAnL/Cf6PqG9997LuuoS0e61516OKuy8c02lxec++fQT7bbrbhZRs9zmPIjO+TzgynXSWYHGlqjUaGD51ptvau68ebYPokkEFcuWLdfHH39k/0bgAXBC7WIFQZTMfujSixSY9joAMeNJpI+IA2oQKwT4xSjEUPmRi2UVQHcM/CbuveceA10mFH6HEo0ImetHQUYemEidv5nUOD9+zipg//32t7ZJTDLcW/ZPRM054mvBKoFxBfzJAzNJMfnA6QXg6YX3zrB3DJhRuyF2KW3/eyNQAt01vOeouogiAUH6YyF2oOUNpi+Q4Hnp/3HLP3TPPXfrhhtvVN/Hn9All1xs0VtFZYVSyZSqmlVp/oL5jvhh/nzLQyLphbSPOAGwRLm06aabWbTKyw/AAop8lhYzsXhcK5avsOivsrLClu0ANwqqXr16apddulm6Y+y4cXa+AADLdQAKtRxgTZRW7EjMJELrIPZHJI9CC5kwhjm4KeETgas+0enkKZNN7EGUDqgzMXQ/5RR99vnnpsICdG+++RbV1LS26I7ecT3vv9+8JwB6Ov+OHPmVSZgBLPK0/D/RPH8DdABR//5Pm1EP4o4Rn4xQ91O6r4p0MbJBqUa0ibT4mKOPtmX8ep3Xs2h++owZds2oi5o3b2GRLukBQB1VGxMB6jmOg2Pc7rvtbtJcCmTc4/POQ7b8uo0pkl9SEIwd2z333KtHHnnYQJhJBVAFdFH7AezYZiK24Od0dOae0oeOiYzC23XXX6ddu+1qQI/3A8Y5GAhxf0rb/84IlEB3DefaMx4AACAASURBVO81USB5WiIrluNErzR/ZLlelL2yvKTfE85jvJQoqr784gt13WYbM8NBgQVQsQ/yeuT6Lr7kEovQeGnxXiDqAth5sXnx2T75ZIT5KQCCADHLX45JpIa6jIgQoKFwRE6ZCBjFFhtRK/skh0jBhwaNH77/oYEU0SDHAlCJ6JC6Yk4DeAIMFLiIANnfhx99pNatWlmTxEw6rYMOPtgi9n/+80HdecedNtGwXCaiZCn/xhtv2oTBMVHZvfTiixo77hudccbpNgakaTAGIndLZ19a0BPRAlhE4Pycv9kH6Ql6xW29TVc7FrlX8qpMKqwSKH6QQiA9wGRSPCbHwJOX4seDfXqrZXW1mdnsuMOOjrtbWZm1e8dLg43vcu3wcFHHcb85B2S/xbEEZJlQAHNWO9vvsIONEekTJkCUi+R/UbI1b9Fcjz36mE2mXCvPDH8zyTJpoR4knfFbWStr+OiWPvYfNgIl0F2LG7J6ZX4tvmYf/T3fte8bCafYze/nj47xiuMK1nuNmxiSXih2ICbiXZfbz1fsixVy58i/xF4oMh9+7fwYZyLnn7I/fvq9X7ofv8RqWP37P2Vl/No5FX/vrARuttQCK4rS9r85AiXQ/T903ynmkVs8lXzsGvbeAkCIMImqidBK27obAfLSFEHXtqvvujuj0p7/ihEoge5fMeqlY5ZGoDQC/7MjUALdtbj1LMWxLiTHWfRjRUkGh5fiGLlVpIRU96EkUf3m8yx1Uaf9p24sx1luw2+lsk6R6ZfUav/uGshRM0Z/VVWevDU5bPLTJC0o+JG3Lbby+TPGH7UfTBI6F6+tt8MffX7Lly3T/AULrFD6a+mW33tsOpMwzr/FRY2UEu8JY/ZTVeHPnRcpIIq9UPaKSsE1OX+OQ+0DKuPChYvsnVyT463JvtfmMyXQXcPRgsoFU4FCDzzbO+643WSgJ55wgjER6JhAcWaLLbY0LivFI4phFKkoxlBs+U/doDVRHOKhp3gExem3PIx0iiBfCavgr9hgZcBXhsJH/pg0y8EHHWSFqz9rQ7SCEAYGBNS3v3KDFz1z1ix9+MEH63wCOOzQQ9X9tFNNybi224IFC4wOOHTo0DVyfYOBQgESgcza5MYB6ksuvVQXXXiBBj7zjPr17aeq5lVre7q/+/Ml0F3DIeRFdqrow/X228M0fPhHqqiotKgGWhgtcaiwH3XUkUY9wrwa1dNBBx2ojTb6mx54oLceeuifFg3AZYVCxIwN/5ecKp+nywCgh7j9gP33NwYC0RLc2qIPAraCvR/o3SRo6G5MBnqrYQwOv/eHyZPN76G8vEzZbM64weRr2RcNCa+97jqbADhv1FzwTR959BF9+smnOrV7d303fryJIRBuEDGiBDv//AuM2QCtioklm8nq5ltuNj4srAH2VeycAXuBa95mm21V3bKlXnn1VZM7A0AAIj7AsBe4JgAKoIQudvJJJ2voK0ONgcHLR+W/saFRLw0ZYjJeGAaAOhHbYYcdqoceflgtmrewMYalAIeaKIYVBtcK6MIsIYpnxXH66adp+IhPdNyxxxr1bsL48ca3JaJnouC8t95ma/W4tIfR+AYMGKhdu+1iLymUMKJGmCnrb7CBvv56tPXJwzMDlgPjBTMBXjNjxLnARIGzu2jhIrVq3cpoc0xmb7zxhnUKwbgeZR8G9fB7mZwxXk8mUzrggP31wvMvmDcxzBPy9Ox3xsyZNhZ8lvswY/p0XXnVVcYiobUSVL2iZy/dLfB3PmD//Yy7jZKRZwkq3tQff9RXX31pDVZhnLA6eezxx7Rs6TLz3L3pJufewLzYY889HMHIW2+q/9MDtMvOOxnvu2/fx02NyHevu/Y6nX3O2SZ+Wa9TJ/V64AGjOeLhzJjwfAwa9KxuuOF69enzoLWKmj5jup4Z+IypJLn3jAHUPcaHffK8wQ6C5170ikbIAi0PmuP999+nnXfupm+/GWd8b54pPs+7xPMD+2afffbWBx98aIKU555/Ts0qKu25Aay//OJLHXzIIaYEhWtP1MyzV2z0inx/8ODn7N2hOM0zxSr22GOPNY7979lKoLuGo0fkytIVWhEbDwYm4BRFiKQGD35WLVtW2wvOQwqQ8HsaI3p9PlVVNbcOwgARCjUEBIAWDyYAzAtK+5+zzzpLZ59zjineisqyLht1Ub8n+hmA0g1h0002tZQGDwSqKyhUvFg77bijnnv+eXNKOurIowzQaO5I48jGGM74KUuLzJ0zx66FaJaHlT9E8EQbRLzt27W33mfQ0niAUVgZ3ezYY51Ghub/kNNWW3U1gIGmVmROFEUF6UxGG/9tY40aNXJVt1+6JoQjYc2dM9eEGy++8IIOOuRgDf94uPFlX3/jdf3zwQfVu08fbb75Znr//Q+MWcGExphS+QfMMK0JhoL2MjNRffjRh9pk401MgICKDQAFdDkeURFy5QULmIjKteeee2j27DkG3lC8SEnQXgcgY7x5sTGKBwiI2FGawW/eeJONNebrMUaZi8Xi2myzTQ0MEUHwogO+3G/GD34xnNwePS7VccccpzfefMPUc0w0e+yxu50bghYEM4wXExzyaMAA8/jttqX/3UTjXvM7Uj48K1Dk+C7XTA82+L1Q/rAuZHIhncI5ME5MqByDfnFTJk+x75L6QBHZvkNHPfzQQzYBMunyPQB699120/ffT9J2222vkV+N1J5776k3Xn/TrgMBCPJ3Agz+/cgjj2r9zp21fMUKmxCJVg875FD1HzjAxhPKYO8+D9hzCH2Sd4S0G/eTieOfDz+krlti8FTQyaecYoDHhHDxRRfptKaWSowXPO9jjj3WnjMk1gAz9wyTe66VazjppJNNMMP3+Q73hHsJ8MIPRyVKQMF48CwxQTChYHTP6rVHj8v0dP+nzCMZg3q6oXCtJ5xwohnvn3TSiXriCae5KCrPolHVGkLH/+9jJdBdw5HrcVkPe9mJturr6jTp++8tYoWLSweDIsG+V8+euv/+nmrfsYOWLlli0SeRxb777avXXn3NHgZUZDwQADd8TWbaoloMuhdRBtETen6Agk4EKLR48ZjpETEQQUycOEE33nCjNXYEdLfbdjsNeXmI7bNDxw66+KKLTWXGg1VsU07nCyJCojxA+LXXX9MhBzvdJBBIPPnUU7q8Rw/jD/OQ7bTzTrri71cYSJMD43MAFuCHEAAwxxei2OmBF4vfEbkEAkEdf/xxdnxeSsaACWK9jp1MUMF5Ag6AD6ANe4IxW1lba+IHVhZETIAO1w23mcmJF5eJgvNo3bqVecaOHTtOAwb0t7EjoqRDAoZDTIo77rSjKekAUACSPCD/j3waIOLlQzkHOCPPZZLBu4IIn24HnBsrEKKrbt12NQYC54HAAwBkZXHRhRfp1NNONb41aj06FQOM0MR4gZk0iPqnTpmiTTbdRIcefKj6PNjHQBfFIc8PETXXyGoKEcaiRYuN1wuwAjAmSX7kEfkDAQMHonwEGEzcKOyYRPk5QMQGyKAYRNzB6oZx5DwARZSKnB8bIhDGietm7JisidD3P+AAuzY8PehOzQSPuIbnZvToURYJYrT0+OOPWZNGmrTCV+bZ5plGaHLGGWfa+HF9PBscm7ZNgB+TFgEH3U8uuuhiA0yi5NGjRmnPPfZQ5/XXt350fI7JCO+L0087zUCXyZEVJSu8V197zaJRzIhQbrKigp/NM0mQNOSll2w1yHkhlKEp7OOPPW6RuZkRjRljHh19n+hrKUPuNQDPBMq5km/m/WFfa+Lk92uQUgLdXxuhpt+zzOHh5qFi+UmOF0DgIUWwwEPEUpzl00PM4lt1tVmR3C9LVR4StsHPPWfiCUQIgCcRL14Cd9x5p5ndkMYAOHigINVTlMIGkuVp0R6Q5frUH6fag8LnATX+ZolLdMZkwEsI+Z5z5fe8qBt16WLLNl4uQJfC2RtvvqmDDjzQXkCWYS8PHWptg4heibQAAcCXCIsIYq+99zbHJdIRO+y4g5YuXWadfoloDjr4IHvgeWgRBxStEVm6McEAUOyXsWMiQZHF2JFi4WFmPAEXQBCF3yUXX2IvOS8rggUAkzFjQuradStrB8TKguiYZToGOFwf0Rjn66gIm2nTTTY2wAPwSeMAXoAj4EshlPHiHJkomEAROHBP8JU49JBDNfi5wRo4YIDuu/9+G4Pa2pXm8cDLyPmx9D/xhBNtKf7VqFHWUPS6q6/RwEHP2FgACEcfc4xJsRHQIO/ucemldt033nST/T9RLqALyAAWTCp19XUKh8JqqG/QMcccbS1n+AziHJvE9t3Xonsifu4R47HRRl0samYD4BhLoj2eM54fPs9qh8iYCJ6NiY9x4flmKc/YcR9JPQDI62+wvh595FF79gF0JisCiMOPOFwU0Ji4WFEceNBB6te3r84591w7p+OOO9Y8MQA17iv3momWffCMIxLiPaD2wfKd+3B/z/v19eivTVa++x67W9BA2oB2VdwT7g+AzqTMagkaHu8mqzTuN4EJkzGT3Sknn6J333vX3ou7777LGpsOe+cdXXj+BXr4kYdtAuIZtF59G25ogQ2BBMB8wQXnm9ES50w6gWasL7704u+OchnvEuiuIehCzuehAMSIPrlZPODnnX+Bxn/3nd0MgIEXBuDjhXhl6FCdfMrJevnloWYxiHUj7bBpxw4o4aXAC8LykGjmpBNPsqUyDwzRAQ8jx2XZxEvDxovCSwRIMBvzAAMgAPO555xjJitEN4BPn959LFdHNHUN+0qnbenJQ3XwwQcpkUhaRMeEcN2119oSkwiIaJtlJ9/j93gVsBEtkTPkhQWQlixdqpkzZtg18GJ022UXTZ02Tb0feMCiZq6PqK24YX7T+4Feqm5VbS5k5KMBQkCQCYpzJg/LBEOOGMUcLwTgQaTDUo8J7O1hb1v0hocuUTJAwveR9+7SbRdrGMk5XnX1VRo39htbmVx19ZW2XATYSf3wgrFxvUQzACcTFcCLuRETExMeqxKA4rbbb7fJCPUY94rJhrw594rJkXvBRAJY4cNx2mmn6q23WPLeYmPGGDNBk9pp1769nSPPE+AJSDAJksp56aUXbWwAZFICFDcBNSYr8o1Dhrxkrm2ku2rranXbrbfZz2+5+WZLY3H+pIXYWMZ3P7W75fZ5llhlFZuHMgnyMwPd2bMNdAF6bBS5Fp4RzpccObUIzolnv2OnjvZc8Zyz2mKcAUMmOkCPieXp/v3VsmULPfroY1YX4PwvuvBCTZs+3c6BDtSAdpH1c9VVV6pnz14WHDCerFho4sm7g+nT9GnTzBrzgV4PWJqCyZyAgsmX94RnEUUkkTa+Hvh7UAMBMHnemQCYYFmBkeogqud8i+8q95ufsVpkRUUaj7EpGiZxrAf79NG9992rNm3ariFi/PLHSqC7lkNItMANXJ2CwwPMC/JrG9/lQV3dL3Z1/9effp+bz0Z0tPrG8haQLW6re/v+0jmkM2kzM/3pvn7u8+T4AAlyoiz5Vt9YWrL9nOdt8XO8TEQeRFmAw+obxQhAvEhJ41r+naH6T6+1uC/Og3tQ9MQl/fFLbIGiyozlIlEn0uXDDjv8/3NevMiAf/G8iC7Lyst+7ZZavpw86ZpuKzlO1b8q5r9075gMipPdz+2ba8pkMwoFnQkxlUya89wvmaozPlzbz903olXuNaC/OrXxp2PPyoiJkUiYyJrVEZPYT7eiSf5Pf/5TRSL5YPwyfomeyHP49ya3uQEDB1o0zErj1zbu5eo0wd+qBuV9JcD6o7cS6P7RI/p/YH+kFVgWk8YgilvbjeUkuV+W3n8mR/bXzpOl8+ivv9bll/VQsAmsfu07/wu/h1/NMp4JaU14toDn4489psOPOELUCNbVxsT64osvaOTIUZafJkXxW6iM6+r8fut+S6D7W0eu9L3SCJRGoDQCv2EESqD7GwZtTb/CsoaiEbnCf7esJ29LnpAo47cqh1jSsZ9/l+ZgucTyngLGrynOyAOOH/+d5RQ5J5a7bFDHWKKyXGVpzJKef8OI4NgsP3/rxvlzjozDX63m+q3XUPpeaQR+bQRKoPtrI/Q7fg9QQVu67757/y2hGroS5uQUIH7rchweI/spVqSpJj/5JMyGc4yKxZKQ4hZ5wmIR6ZcujVzyXXfdqX79ntQJJxxvVXEoUgF/QO3atbWiDtQyrg/RAdSqfffdx6hyv8WmcM6cOcbq2Gfvva0o03/AAJWtlrP+Hbeg9NXSCPzHjUAJdNfwlhDZUcGdN2+u8V+Xr1iuAf37a/Mtt9Dhhx1ulV0KahQfKB4RrRFVwlLYtVs383KlSg7dBa7lVl27GncQlRhkbBgA++23vzp0aGcgNmv2LOMQ0sIH6g450q237qp0OqPvf/hehx5yiHr37mNn37nzetZ5gu4O++27r3baaUdjJkABA4Sh2Xz66Wc6/PDDjD7DebBvol34quRgYRpAv6KiC0Vrv/321THHHGttiABrwPbJJ5+ya+Saxk+YYNQoqF4LFy4wNgETDNfPWMEQgFXB8SiU0aMs3hgTJuTTp0/TlClTrZp95OGHa+SoUbqVav511xn9B9EH1WcKcX+1lHYNH4/Sx0ojsMYjUALdNRwqFEcAGGDA8pyEPukDijN3wCG87z5bikNfguIFiAI+mI1AJ4MPut3222nB/AUGJCiO7rn7bqNIIYyAEgU1iu9DMYJzSiUacvrOu+yiiRMmGNmcajnUqZ122tmquYggpv043czBMUqHvA+ZHMoL5wFtBgrZx8OH65STTzbAhSNJJAyFDAI6EeuHH3xo9LMzzjzDyOdQ3kKhoO688y4DQcB077320iOPPmrAyLFRnPXs1dPoVRQ94EwyLlSda9q0Uayx0ahuTD6AN73fKiorTZ330UcfOobomYxVpOGfXnHF3/Xww49o++2304gRnxh9CCpTaSuNwP+lESiB7hreTcARSSZRJ5SoV199xQjTtMVBwoiyCy05KirI61CtADO+Q8txuLwAIaC02aabatHixQa4cDWJdFHHwInFGwFQzOdyxsn86quRxhWlVfXVV12lhoZGDX72WQWCQVPPHHTQwVZ1hrD+449TV/VMQyzBOfw/9s4Cuqrj6+KHhATXAH+c4NJCgeJa3IM7FCguxUoLhaJFirsWL+7u7u4Q3DUQ3Anwrd+hj49SwcJLIGfWyorde2funvv2nDl3Zu8JE/6QuHHjvdjV5FVcNROoi8ic/Ck/x4geXTJkyKgOthRSEayPJXqlLbSL33nDTZqBcxlQIFn0B9zd3KV1m9aKA+t1WX9LpMsx6CKwVIvlRVGiRpXSJUtJ/ASeki5deh1owAQMWPzOQnlWTLCGknWrrMlkJ5MVQ+BzQsBI9y17k4XbRIZsjSS6RauACBIiYk3qgoUL1PcKomIvOgutIV3WM7K4min7+g3r5dnTZ7omkmuxGYFIkCiQHTb9+vbVRf4snif6ZVE+pMfOJ9ZIZsueTa76XNXol4XsRJ8shP995Egp7uUl5EbZ0cOWVzZvsLlg2IgRkjF9eo1sycVCbhAd98P5c+fO1ZdftIMlXhQW+LNBgWiXQWT0mNEydcpUJVLui4iYpULkkNE5IJrHPodBwBGlE/VzfdaAsri9aDEviRQpooweNVrixIsjadOk1cXtHI+oC2SNiAuL+9n5U7NmLSlZooRuOEBJio0nVgyBzwEBI9237MVNmzYqEfCSCTKEeK9f99XcKeaDe3bv0S3A/fr1FU/P+NK0aRM1RyxQoKBGmUyx2dPONk9eZJFiYGcZL56InMmbogHLFluEYMjPQpzB3YLL4EGD9TwiXlZCOARS2CbLLqQ7d+9IpYoVNeqEFBGmcWwLRmClQ4eO6sdG1MhOKCTu2H4aTJ7r7ji29OJUy7ZICgRPvnnXzp26h33osGGabyUqJqLGOJJdV6xWIEVAjpfcMKQOcePomyhRYnVHRmgGcoVYwY7oGyKOEiWqZMmS+cVuojZt9NocR857wMABeny2LFll/oIFGkGzTtOKIfA5IGCk+w69yHT88eNHShiQKNNnXpg5drzwYoqfKY4lWfwO2fDlWE4FsfAz238dheO4JkulHDuRkM4LGTKEEi2F+jmHJVzjx4+T3bv36LIt9Ai2bN6sO5Ko17HLibYiROIQen51Zw6RL8eyWuL1NlMX586aNfulVsHrO6euXvVRo8xXl6g5rvM6pNQD6bOLipd1r9bnaBNY8jOD0as4vortO3SVHWoIBFoEjHQDbdf8d8NIAaBShbYtqlZZMv99O+aH3hovuXiZ96Y1vR9aj51vCAQlBIx0g1Jv270aAoZAgCNgpBvgXWANMAQMgaCEgJFuUOptu1dDwBAIcASMdAO8C6wBhoAhEJQQMNINSr1t92oIGAIBjoCRboB3gTXAEDAEghICRrpBqbftXg0BQyDAETDSDfAusAYYAoZAUELASDco9bbdqyFgCAQ4Aka6Ad4F1gBDwBAISggY6Qal3rZ7NQQMgQBHwEg3wLvAGmAIGAJBCQEj3aDU23avhoAhEOAIGOkGeBdYAwwBQyAoIWCkG5R62+7VEDAEAhwBI90A7wJrgCFgCAQlBIx037K3MYS8fPmSHo1bAh5lFy9e1O8hQoR4y6u83WHY5WDx7hnP8x9PwDgSnzRcGPy77rdr4cc5CpeIM6dPS/gIEdTR4r+Kw30CofVr166pQzOOGv9Vzp07J+7u7nqso+CIAZa4c2Cr9Lb9efHSJXELHlz7wBnF4aChz4avrzpMW/k0ETDSfct+mzFjptSuXUttdvigYfCIbXiHjh3UZNE/y7Jly9TjDKvzfyqQDJ5qXbt19fe6/fM+3vVa+MBhRtm9R3cpWbLUf56+bft2WbtmjRQrVkyNP7GE/y+ihljz588vdevWfWnASQUQLVhiPY9pJpb1X3755RubjpHm/6JHl+bNmr3xWP84YPmyZXLu/HmJGzeuDB06TGbOnOEfl7VrBAACRrpvCTpmkgMGDJAFCxZIjRo1lHiJnPr26SOXLl+W6dOmS8WKFSTnN9+okePBAwfku+++k+TJk0mf3n3kmq+vfkAfP3kiffv2lbRp06rNOJEXBVvzKZMnS+EiRcQzfnxZumSJksTmzZvVMy1rlqwy4vcR4hHFQ8qXKy/Va9SQwYMGaZQGOZcvX0EKFykswURk4sSJ4uHh8cL+fcIfUqZMWXUZxi0Yk0fKtm3b5Ntvq8qwocMkQ8aMgvHmo0ePpW69ehI5UiR1IR4yZIhEjxFD6tapLUuWLJWrV6/K5cuX1XQT7zXuI3z48OpkjHsx5pFY02OdPn/+Avn666+1bfieYaK5YtUKuXTxkppZ3rx5U1atWqXOyHxhCQR5Dh8+XJYuWSz37j9QA8/s2bJJlapVZdy4cXLv/j0pXKiwugNDnvRF9+7dpU+fPpIxY0Z1DsYgc/ny5TJ9xgwpX7asFC1WTO+3Z48e0r5DBxkzZozEjRdPBg0cKClTplTCrVixotSrX18GDxqohIaH3ejRYyRnzhySO1cuWb12jTosz50zRypWqqT1XrxwQb5KnVp96U7ieHzihLpDQ9i0yeEHx9/w0bt754707NlLgrkEkyhRPCRzpiyyZesWqVe3ngwZOkQHD35fsniJVK9eXTJkyKBGpFyXNnL/PAsYj/I3SH/Q4EGya+cuxQIH6hnTp4vPtWsSNkwYady4sRAoLF+xXIoVLaLPwJtmAm/5UbDDPhABI923BHDs2LHqpNuuXTvp2bOnOtceP35c7df5cKRPn14NIrEUh2hcXV2ElETmzJlk2rTpapXOlHDr1q3i4RFZdu7cpdfjA8+HqFChQkpS+/cfUGffVatXS8mSxaVZs+bStGlTtTtnKuzj4yOFCxeRLVs2S6VKFaVvX+rOIKtWr5IVK1ZI4kSJ1HHX2/uwXqdX716SK1cuWb5suZLM4SOH9bypU6fJokWLlJgbNGig7cbpd/z48RImbFj5oXlzwXxy7bp10qjR9zJjxgzxiBxZSbdgwQJy4cJFOXLkiMSNG0eyZMmqZFarZk356U8r9Xnz5qmppkgwuXfvnqRJm0aOHDmqBFW5ciUZPHiIeHkVk6fPnsuA/v2VvHEFxtIdMscCvkiRIjoYUX+nTh0ladKk6qCMrT2YLFy4SLp16yoNGzZUA03wr16tmhLu11+nlRUrV8mK5cvV0Rgn5j69e0vHTp1k4MCBet8cX6pUKdm4caPU/K6mDB8xXOrXry+/tP1FLekXL1osNWpUl8mTp+gACkadO3dW3DDlzJgxg5w8eVK8vb015cQX5M9gQRu3bNkiGzZs0EGGZ4a20wfr169Xu3kG8R07dmhbeA54xnLkyC47duyUUqVKy4gRw3UgI/VBGmXnzp1Srlw5rb9subIycMBAwe153br12ue4VNOHDGbff/+9DBkyWL75Jpc8ePBAB1AGYisBj4CR7lv2AdNXLMqJUBMkTChNmzTRaCNVqlQyZcoUJdXTp09rFLxm9WrxvX5dHj16pLbnPPBEqxA1ZJQwYQK5ceOmlCldWkkKQiNa48NC9MyHcsKECVK8RHFZtnSZpjGIBiH3ZMmSybFjx5SgiPimTJ4imTJn0gEAYuFDumvXLm0HZMOHf+++vRpJESEzOBQvXlyPIWLjfmrVqiWjRo9SEgofLrySO4QA4UGsVapUlfXr12k6Y/WqNXL27BkdQLjvUKFDSedfO0vfPn3F76mfuv6GCx9OieLa1Wvqghw2bFiJGCmSPLh/X6NirNpLlCgh5KbBrVevXupYDDaDBg3S6T/W7ER29erVU0t42gZODEyUWbNmyahRo6R379468HEvLVq0kGu+1+Sw92G9T3Dq17ev5M2XT7Zv3679RTTduPH3cuLEScV87ty5ar5Zs2YtGTnyd8mQMYNs3rRZ1q5dqxGkm5ubXodInFwqbszg6uLqIlGjRNU+/+abbzQXTJTOcfRB1apVJV++fDJn9mx9DvsbbwAAIABJREFUXsqWKycZ0qWTWnVqS/p06ZXAhw4d+pJ0iZAXLlwoOXPm1EG4YqWKOgA983sm1WpUlzBhQsue3XukSNEi0qN7D0mYMKHEjBlTunbtKpkzZ5Yc2bMLKZfJkydr33MdBuHr168r0fMMOVym3/KRt8M+EgJGum8JLFEKHyo+vBSm2pBi/nz5Zdq0adKwUUM5dfKU3L17V7Zt3SrFS5RQEmF6efnKZdm5Y6d+eEknENVwHB9WornVq1ZL/Qb1pUP7DrJu/Vrx9EwgixcvUqIkDUDkxLEQFUQeMUIEmTtvnv7tRd2NxPvQIY10EidOrMcwNT569JgsWrRYRo8epZESURDTU6I5ItPWrVtrlMvfiHB3796t9wZx5s6bW/Lnza9RYLZs2fR7jx49ZOnSpXLi5ElJkyaN3LxxQ6ZNny758+WTKB5R5Lfuv8mPLVpIt99+UzJYt3adRI7iIcmSJhXX4K6yauUqJQSIHqLlJSCpkNWrVysxMEMYOGCA9OjZUzEC844dO2okyAAAQUJ4lKlTpkrPXj01KoZIZ86cqdEv5ejRo1K/fj05dOiQfP99Y42QaT9t69qtm9SsWVOjXTCgDefPn9cBFWIqW7asEj+E2L59ex3s7ty+Lb1699bUDBEqx+3Yvl0ie3go6ZIGYmAZNXKkxPP0lPPnzss3ub7R4yC++PHja9rmqo+PDjrgDT7MdH7r3l3q1akrVb+tIgsXLpYffmiuM4IECeLL2XNn9Zk6fPiwDpjbd2zX9owaOUqyZMki+/bv0yifdpGmmDtvrhK1Iz3x4P4DCe4WXPr27yvTp06X+/fvK65WAhYBI923xB9CILLjw03hZRZRGNNgpoVMJVOlTCVexb10Chondmx5+OiREiWkST6N6IfCS7KwYcPIiBG/yxdffCEPHz7SqGr79m0aoUCORHVETEQ3/Qf015wskRlTRMcHnw8bxEHdSZMlkxHDh+s0nUIkPHXqVE1LQD716tcTPoRMk8uXLy9VKlfW9vFWnP/NnjVbSY1CPpIp/d69e5SUsmbNKqdOndJ7Zbp8xcdHIkWMqB/w4K6u0qVrV43wIEgiT4h18qRJwht+Ijrq4PvKlSs1yk711VdSsUIFcXFx0Yh58ODBSlpLliyRMWPHysQJE6Rxk8ayYf0GiRUrluZIIVZIjAiPwrScCB2CIWXTu08f6diho2TNkkV27NyhswUGIHBj2k9kD25gTxQPvpEiRZSePXvLoEEDFRMGgFatWml/rVmzRmLEiKF/Y+BjwOGLe+MZYCbCizsIG3yIgLlmnTq1pVWrn7W/IeRly5dLgvjxdbDmf64uwRU/BtXWbVrLlctXdDbQu3cvGTt2nBw4cEBTFDw3pAyItAvkLyB58ubRQYW0x/ETJ+TXTp30/nkOIXIGaO6LQQis06VPL/PmztXUArnuYsW8ZMyY0Tp40VdWAg4BI11/wv6673WJ7PFimdOdO7clTOiwOgWl3L5zW548eiweUaLo77xEYjrNB+rVwvT1v/JunMeH2/HyzXHudV9fjbochZdrkCvTWl62USBYpve81KE8e/ZUnj599rc2OK5BioFo3EHi/wQT7XV3c5NwfxL9Px3DNfiQc7+vFr8nfpoKiB49+r/2AIQCsUHO/1QYHCikB14vvr7XNXf+b4W2RwgfXoK/1geO499U979dd9bMmbJo8WJ9eQj5Q3KRIr7A/Mnjx3Lm7FmdoUDCkDqzkleX/b36DBCZgl+0aNFenP/ksbi4uL58Icb937p1Uzw8XjxXrxf+zzsA6jGi/ddHwen/MNJ1OuQfv8Kjx47qSxbe5PMSx4rzEDh75oz0HzBAXx5+W62aZMmc+S+VM3CSeydqJe9tJeghYKQb9Prc7tgQMAQCEAEj3QAE36o2BAyBoIeAkW7Q63O7Y0PAEAhABIx0AxB8q9oQMASCHgJGukGvz+2ODQFDIAARMNINQPCtakPAEAh6CBjp+nOfsySIHV3sQvq3wqJ51lAiUhLYi0oKSjBdU/vw4UOJHTv2OzWZbc2so2Wt6IcUtu1u3rxJF/qzgYSCKhmbHtgwwQ4tdgmyWYGt2WxOYEMHa13ZgMKOtBc79XJ+csIvrNVlMwi79lhnzWYYcOAroAoaHGw9B3eed7Bml6KJ6ry5R4x034zRWx+B+EmHDh0kWtRoKjTzb4WdRLdu35apU6b8beE/egRvenDZ0vv6xorX63rTddj8wKaD1787rvPs+TNxCeaiHyy286JuduHCBd027CgOjdd/uk9HG1esXCFhQodRfYDXy7+dz4D06oYHdmmxZRkyhWjZrZUy5Zfyyy9tVYuB7cts4wWTZs2byZrVL3aT1fzuO3n2/LnqX4wZO0aCuwZXYRx2n31KBe0Jthqz7bxE8eJSpEhRFeHJkCG9Dt4OrMCT39/0bPjHvbNDE8xRn3v48IFKnSLEw8adp7TpXzad+Efdn/o1jHT9sQcRpOGrYIGCMmz4sH+88qWLF6XR999rBMaWVGQE2VaKlB8frj179ohXMS/J+U1O3R6KpB8kgZ4Ax7LDiN1M7MEPHz6cqnihR4CEX+lSpZWwDxw8IMOHj5D/RYumW0QRUOF4tu0SgaOfgC4wH1AW6KOFwBbWePHiSenSpfU4oka0W/kQIfYD0Z07e07FddAnmDRxomTJmlW38c6YOVMyZcwo9+7e1R1XED47sTJlyiyxY8fS3WhEahcvXZSnfs/kp59ayNKly2THju0SPXpMVT1DWJxZAlt9iaJQ/8qRI4di+NNPP0niRImldp3aqkOActjuPXu0rWyLBRswiRgholSrXk3bD8mjroYoUPHiXpIgQULVvti2dZt0+62bP/a6cy4FLoOHDJav034tN2/dUhlHRIGQsWQ7OlvG0XQg4kQwiP76mIUt5ggNIeOJahx6GWxD7ta1m4r7Iy5E31j5OwJGuv78VKB5gL7u6FGj/vHKc+fOUVlHCI8oDRWotWvWqlziipUrpWjRYkpoI0eN1KkkuqhlypSRDRs36D59CA0SRnwnRYoUOt2HXBCbYRfac3kudevUlbx58six48clTOjQutcf3YBatWvJV6m+0vpU2GXwINU1GDJkqEpLIjyTIkVyJcwmjZvIuPHjVCmLSJJp5InjJ1TspnPnX3V/P9F8zBgxdXcVwj7cy4rlK+TEyRNSpGhR1ZDlK268uDJhwkSVJdy8aZMkT5FCZQorV66souEMVJAjmrzLli2XcOHCqsIYuhIUdnb93KqV3q+jgAEf8hPHj8uSpUt14IkQPoLKM6LmBmF37dJVkiZLquI6iJUTpTdq2FAyZ8niz73+8S9H+3PmyClHjh5RomVArle3ruK8cNEiFX9ncIQIGUjRbXjTjOlDWs3AhmAP2hipU6dWNbrQoUKJ39OnqimM2BOqeW9yAPmQNnyq5xrp+nPPobd74cJ5GTVq9D9emQ8+eU6mgrFixpIsWbOovgH78tk+mj1HDrly+bJ07dJFYsSMqQ8v4i3kI4kG48SJLd9+W031UimQIQTTuUtnGTJ4iEaLiKMjyEL6gHMRkoF0+TsuFyFDhVRRlUmTJkrr1m0kW7YXJAVBxk8QX6NpiBCRGSJwImXyokTpiLFD7Pfu3lPCpHCcqqldvqxkygdxztw5kjFDRm0DvyOVOHjIEBk/bpzmV+MnSCC/tGmjwjwMAHxwiViJ/kljQBgon6EZgBgQ1+deb9++rdPYadOmSt9+/eT5s+caNS9cuEC1dPft269aF25uwSVSpMgasSPCQyRPpMtg8akWRG5mzZotu/fsVpU0BHwQ2yGVg/g96SqVhaxYUUWXPmaaAYLnGWPwY7s5gyZbn4lwibr5QiyIPLSVvyJgpOvPTwQqVQjOIA+I6hYPocNHi7/Xq1dXOnfuIiLPNSdJVMD0nik4xICSFx+eJn/uzeclBZEsUzVIZ+26terCgJJVuvRfy+NHj1VNi8iD8/kAQlBNmzVVicmQIUOpJOB3Nb7T6SdTcnKAyCUyRSQHDelBfqQ2EOdm2o8GMMTONJ2XVUTlN25cl+TJU+i1+vXvp4phFO45Q/r0smPnTnni56dC6pzXsVNHnfLTfiQOmSKjgQsx8FKuSdMmGlEzIPDh7N+vnyqT8bKLKBdtWNqKxCMvjyAZ/o4YDapk5KNJPYwfP04mTpykmOGxxrVx8qCN5B6RaVy/YYOEDBFCdXY/1dK7T2+9L7CYNXuWtP75Z6lerbp4Hz6sgxYzEgY5BjXSOR9T24F+YICkX8mvhwsXXl9oUj/PNM8iGswR/xT7+VQx/xjtNtL1Z1TH//GH3Lp5U4W/8VRjCozYNAVSQ4zb8TIKYiZyQ3UqQ/oM0q59Ozl8+IiULl1KoxWHuhZTRqbmkBwftCNHj+r/iU4RQfd78kQJGW1VziGq7D+gnySIn1CFvSG1y1euSNw4cTQCIXpk5QRRMC+ZFixcKGPHjBZPz/gqF0iaAc1dUhiIjE+cOEHixfPUcxggSpUsKbNmz345mHBPTOH5kDPdPXf2rH7wv0r9lXyR4gudYiIxSe6RqBsxbeyA0IP1ueKjkSipA/6GzqxDfYsBgeiegaRTx44qxh4nTlx9acM98HKN1QpffJFCokePoQMJKQ5y2aRqwIj8NfdCveSnuf9PtcyZO1c2/alrDCbMqhAuRwo0f7680r59B8WqZMkSKsr+MZXFSB04ZlAM+KSDmEnRJmZbDNjk5a38HQEj3UD2VLwu9YeWKxqpTPcdLrbk816Xd3z9Nv5rZcE/3fLbXJPzGCh4UULU+V8fapY5EY3+UyF9wWD0VapUsnjJEiVsR+7v1VUXr9/D69hwbV5IIncZVMvrKz3eth8/Jl5vWjnzMev+FK5tpBvIe2ndunX68owpekAX2sF0naialQ3vW7jOsqVL5ZC3ty7hehv33fety84zBAIbAka6ga1HrD2GgCHwWSNgpPtZd6/dnCFgCAQ2BIx0A1uPWHsMAUPgs0bASPez7l67OUPAEAhsCBjpBrYesfYYAobAZ42Ake5n3b12c4aAIRDYEDDSDWw9Yu0xBAyBzxoBI93Punvt5gwBQyCwIWCkG9h6xNpjCBgCnzUCRrqfdffazRkChkBgQ8BIN7D1iLXHEDAEPmsEjHT9uXtRDUOMJmTIkP94Zf6PQMuNmzclVMiQ/yoK877NQtcAXVOcIRCkQXWK3yNGjPjykg8ePFA9X/8UikFmEeeLjykn+F+YcD9nzpxR4feAasP79pmdF7QQMNL1x/6eO3euikfj5oA2bNx48f529Z9/bi2lSpWUnr16SauWLVUq0T8LCl6DBw9WiT2EwDHBRKqxRo0aL6uhnahzIX3oXwVix0kAJ4qAKOj0Llu2THVdkYeMFi1qQDTD6jQE3oiAke4bIXq7A4gesdXJkT2HzF8wX4oWKSKt/sGloG7depIwUUKZPWuWuh+gD7t61Sr5Ol06jUrxAMOrDMcI1LdwBliydIla5eB79aq61+nTp+TGjZsSLVo0OXXqpKRMmUpWrlwpCxYskHTpvpZ4np6S7ut0qmWLU+vESRPFM56nILuIZGTSpElVX5bvFKJw1P7Dhg2nA8PevXvUmNLdLYSULVdWf0afNnu2bJLmz8GCCHfBgoVy8dIF2bhhowqOT548Se2IKlSoqJE83m7YuaD/u3XrVm0v39G+rVKlit4zbeB3BMiTJ0+uThmbt2yRb3Lm1GMRyN64aaOcPXNWypUrq2LrCGWDB/fQvHlztahBgxcdV4wcrRgCgREBI11/6hUIE4cFvLrwOSvuVUwFxl8vDeo3UEscojIsT6JHj65i3IiFE31iKXP1qo8kSZxEtm7fJt/k/EYWLFwg+fLklWAuLioE7tCx3blzh/zxxwQlqTlz5uj/kIKkHThNQKwlSpaQ/fv2v0wnXLhwUV0qDhzYJ3ny5NX6RowYoVEx7hEhQoRQZwaIf9369ZLqy5Tqy4Uty6KFiyR9hvTqFtCnTx8lPKxzsG3B8BKRdrzWiK65HtN87g3SRdQa5whcJkgBPHr8SF0lSIc8ePhAateqrR5pPj5XpWHDBnL9xnV1lQCjli1/ktix48iGDRvUWihECHc1YPTw8NABBXPEPHnzqHEmmPft0+edreL96TGwyxgCb0TASPeNEL39AZAHppC4GUydOk2iRo3yt5Pr1K0rXl7FZPmy5dK/f3/9PwS8Zs1aef78mbof4PSQN29eOXzksEaVGFkSMRLBYRTpKETX+JNx3hWfq5IoQQJJ8eUXsmP7DhUbR2gc/zWI1ffaNRkydKgSNg7Drq4uUrXqt9KseXMZOGCAWt80bNRQhg8brl5lvXr21Lx07z59ZMqUKWp9jgUM7cIupmWrVhqFEllizYP7BY4YtKVbt9+EtuHwgKULbhY4WOAOwYAAIdepXUcSJEygDr/hwobT+9izd486SXAdol6i17Fjx6olT+YsmdXG6H/R/if5CxSUbt26ar1nz56VbNmyKanjf4ZXF04bVgyBwIqAka4/9QykBYHh5EtOFc8viAqRbl5qOUqt2rU19QDR4kNGIR9atkxZCRsurDpEYKFDJEnkCPERDeOvNmvWLOnZs6dEiRLl5UswIkfSADly5FQX3+49usu0qdOUuDGOJJo8fuK4Rpu9e/WWQ94HZcWKlZIsWTIpVqyY/Nz6Z+nfr78SIW7BPbv3UHtz8r686GvXvr1MmzZNI8uTJ0+q7Tf1cA+e8eNr/pSomNQBxMoLOwiQe4IwuUeInuvh0Qa54pEGeeOEQQ6YgeG7777T62KmCNneuX1b6tarp4MHNjDlypeTGNFjyOlTp9UqiJd2Xbp01nZh7/PCV22slChRXCNpK4ZAYEXASNefeoY8Kd5hanseJoySLdNwyMbT0/NlLRAThIOPGQTmKER3WNbwIg4i27Fjp0SKFFFfgEGKbu5uag6JHQuRHTbjlMmTJqsDb8FCBWXypEnya+fOSnTt27dXwgofLrxcveYjMWPGkmlTpyphZ8yUScmRNtIGDDRZyUCaALNKVl9g/b5q1Upp1qy5zJ4zW+3NiXTJzUbx8JBevXvrYMLAgvkm52OCWbVqFY3gMZT8vlEjyZM3r7YTix+i9Pnz56trMPVCxviX3b59S37/faTmgfFoI89LxNy4cRM1mrx3/740atRI20f6A+cK2ujwPeMFHmkdBiRs3R2edP7UtXYZQ8BfETDS9Sc4WbJEtMt3h0cUpMLU+lUvMY7hd45zGE9CSJAkkSa25RRekkWL9r8Xy8tu3BBfX181hiR3y0sn8rgvy3MRCSZ6Ta5NHVyb3x2Fv0N2RJVc8/VjHcdhfx4qdGiJHCnSX67D+ZAi9vFYqr/q0UYqgHsmx0q91EPk7HBB5tqLFi+W+fPmqTca0SzW6JxDFE8hEicHDKk68KI+7puBguuRa8b0EBwoLBFj8HAsEWNA4tof05DRnx4Xu0wQRsBINxB0/po1a2Tvnr1Sv0H9NxpOQjyQDOTyqRQIHnPNDBkyaJRuxRAIyggY6QaC3n9X595A0OR3bkJQuMd3BsVOCJIIGOkGyW63mzYEDIGAQsBIN6CQt3oNAUMgSCJgpBsku91u2hAwBAIKASPdgELe6jUEDIEgiYCRbpDsdrtpQ8AQCCgEjHSdiDxv8A8dPCS379zWdbKsmUXU5n0Ka1JZE8smhFcLW37ZtOBY//rq/9iae+jQId0qy3noRezdu1d3lLFulg0Gr1/vv9rGzjJ2zLFu14ohYAi8HQJGum+Hk78cBcnlyZNHtRDYBJA+XXqZPmP6e127S+cuupW3dJnSfzmfHVlZs2aRBg0a/u26EG6RIkVkx/bt4hElim66QCymVs1aMmz4MN2Nxq64tymTJk2STp06SpgwYXXnGzoIVgwBQ+DNCBjpvhkjfzsCuULIqWbNmirTSJkyZbJcunRZMmbMqDoC69etl8ZNGqvwTdtffpErPj66TZfdWWydJbKsXr26VPu2miRLnky3BrMFGI0FRHSWLlsqRYsUlSRJk+h23Hx580rDRo1008WBAwdUowApRXaLEXG3b9de8uTOLT+1aiVfp02ru8oaNWyoIje3bt2SYl7FZOvWbbptuUGD+lK4cBFtC23Imyevyk5yrYEDB/obTnYhQ+BzRsBI14m9+/jJY8mcKbNuf40TJ44UK1ZURo4cJcFcgkmub3LpFl90YCE49AUOHjgoUaJGVR0CtvaSAmD7LzKQiMmkSpVK5R6fPX2q+g6kCvg9buzYsmDhIsmTJ7fMnz9PBg0arFKPkG6uXLk0xQBRsruNejp07CBtWreRwkWKyJrVq1UbAsnGRAkTql7C0OHDpXChQipIQ9tIXbAFl+3EXl5eem1E060YAobAmxEw0n0zRv52BHnYLFkyy9fp0ku2rFmVKFHeQlULEkPoBhJEXwDNAYgWcib6TJgwgcyZM1dFvtlSO3nyZN1SmzJVKqn53XeSIEECqVCxgka7RNRsLUbInGi1fv0G6hIB6SL4TS6WvC/1UF/r1j/LwIGDVKAHZTJ0a7nG8OHDZf369SrCg5j6lSuXVckrceLEmpqoWrWqpknGjBmj+WkrhoAh8GYEjHTfjJG/HQGRpU+fXom2bNmyKlpOVIlK1rWrV6V9h/bSsGFD1bO9evWayhtmzZZNj0PRhkh53dq18sUXKeT+/QcqjUjqAcWxy1cuq+JXwwYNNYqFQFEoQ44RckR6EdIlHUFUij5vokQJVUWsbbt20qZ1a2nWrJnKRyZNkkSj5slTpqiCGY4MyDUiMo5GL/Xy++jRo1UzF+Im+rZiCBgCb0bASPfNGPnbEbxIq1uvrlSuVFlfqEGmP/74o5Jiyi+/1Fzu4cNHxKu4l5QqWUojYFIAfCfCxeHBPUQI6dChvRz2PqyykVjWoDeL3u7y5cuVIFOlTCnXfH2Fl11E00TGEDGODmj1kt6glC5dWsmV+olqkadEQrJd23YyYvhwad2mjSp8NWvaVLy9vaVAwQLSqtXPei6yiwcPHlD1r6JFi6pOrhVDwBB4MwJGum/GyKlHQK6vOgk/efxEiZDC/1xcXcX9FYUxyBBHCfRmiZJfLa9f60Nu5OGDBxIyVKgPuYSdawgYAiLMNjuIiN/z58/9+O7i4sL3J8+fP3/C93/7+vN4jtPjnz17ptdwc3Pz8/PzexoiRAj9/vTpU7+HDx8+c3Nz068QIUI8u3PnzrNQoUI98/X1fRY8ePDn7u7uz0OFCvU8XLhwz6NGjfp8+vTpDh3Yl3qwwV4oxmrR72XLltXvV69eDXbnzp1gDx48CHb//n2XGDFiBLt3756Ln59fsMePH7uEDRvW5eHDh67u7u6ufn5+Lm5ubq5PnjxxdXV1Db5v374Tn/pTQEph3ty50qBhQ7Me/9Q709ofJBAw0g0S3Ww3aQgYAoEFASNdJ/YEu9DIvbIzjPIhu7kcrhCvuyTgwMB1HW4Kr94eqyeoP3ac2OLq4qq5XZwgWB1BPhdrdHK0b1tYwsbqBVu58LaI2XGGgKUXnJpe4EUaL5327d8nwV2Dq5PCzJkz3+s5xPwS2xp8zl4tGDxmyphJ6tSt87frsimC/O/6DevFI7LHyx1ptWvX1mVfEydOfGsCZZUDFkP4kbExgi3EVgwBQ+DNCFik+2aM/O0IloyxtIqtumzHxQZ906bNajeOBgNRKGtk69WrJ1988YX06tVLfK5ckZ9atlSdBJyCQ4UKJeXLl5fy5cvJFym+lGzZs+kmiLBhw+ma2ilTp6pTb6ZMmWXo0CG6SoI1uug0sGSMpWOYS7KaAUfdTr92kpw5ckjrn9tI/gL59e9Vq1SVefPnyb1799VanVUK69atk9p4uGXMpDvS6tSuLRkyZlQ795IlS6pNuhVDwBB4MwJGum/GyN+OeMKOtMxZ1C2YKJWNChg13rl7RwoVKiSLFi7S6Jd1ujlz5pBVq1aLh0dk8fCIokR38uQJtT3PljW7jB07RtfrspqBLcBx48WTLZs3a3qAa+OUC5Fv2LBenXbZifZPO9JY49u+fTtp2bKV1o3jLyQ9ffp0XS6GtsPvI0Zou7GEZ1mag7CXLlkiLX5soRsrsHO3YggYAm9GwEj3zRj52xHkVDNnySyJEiaStGnTSsqUKaV79+7SsFFDddDt2qWr7vxiPa2fHytHgumWW7bbxo/vKcuWLVfC7t69h4wZM1o3RbA7rEmTxpI4SVLJny+fbNq0SW3aV65cqXoO7HRr1qypVKtW/T93pA0YMFCWLVum7dm8ebOuISZtsH37dt0Awe43ImTSIaQSiM5ZOYF1PGt/LdL1t8fELvSZI2Ck68QOJr0AEbKBoUyZMkpsaC2wqwzr826/dZNmTZvpLjLyr2wDJhq+d++eSi7evnVbBWZSf5Va7j+4L/Hjx5cWLVooIbJtePeu3dKseXOJGDGCrFy1SurXry8XL1yQUiVL6s42Il3qJ7qOED6CRIsWVerUrStt2/4i7dt30BwtGyp4sYYSGj9D4mwDZvODt/chad26jUSKFEnKlysvpUqXkilTpoqnZzwTvHHic2RVfdoIGOk6sf+IQCHbunXrak4XMkVxDHIkFVC9WnU5d/6cbg0mb9u0aRO5efOWbrllxcP48ePVer1d+/bifeiQzJs3T6NTXp6xCoF8MBsk0qRJI+fPn9cda6QCRo0cKXHixpXjx4+rOA35XUrlSpVk85YtWn/Pnj01b8xqiC6dO8uAgQM1pxwxYkS9PhFz9uzZpGfPXro6gt1x/fr1ldChw+huNrYXWzEEDIE3I2Ck+2aMnHYES7gQoSHSpLCjjC+Ij0I0S87W8Tv/4+UbRF6hQgXdUvxq4XiOfdtlYAwKkC7E/moh4iadQI731YKYDkvGXt1B5zSwrCJD4BNFwEj3E+04R7N37dqly71IWSBEY8UQMAQCNwJGuoG7f6x1hoAh8JkhYKTr5A5l5xe5U/Kq7OR6fUfZx2iOQwAd9wgzIFblAAAgAElEQVReglHY0UaemJURVgwBQ8B5CBjpOg9rXWuLji7rXcmzIq3YoUMH3fDwsQobIHghh+tDiBAhdUkYL/HQ9GXDA7KR+KRZMQQMAecgYKTrHJy1FpaMZc2SRYqXKKGrFdh5xoqEsGHCKilWqlxJ7ty5LVeu+Oj/161bK2XLlJWp06aJj88VXUUQMmQoNZFE8pGVCqxaYL0s63xZ+0uON32G9JI1S1atk/W3/fv3kz/++EO1c6fPmCG1a9VS/zR2tfn6XtelYq+/PHMiLFaVIRCkEDDSdWJ3Q7o5smdX54YiRYtqxMn0njW5iI2zQoD1sD+3+lnTAGykSJwokfTt108iRoooaVKn1vW6u3bt1rQExBzfM76ScIwYMXSZWKLEicX32jXdWcaqApaI4aWG4wP+Zqx42Lhxo67BZatxtWrVNPq2YggYAs5BwEjXOTi/jHRz5Mgubdu2U+EbNkawtffFpolMaoczYcIEGTVqlIrPELWycQIzSkTK+X+VKlV0VxjkiyNvtuzZ5fmzZ6qRwHmQa/HixZXI8UHLlzef6jOwFpdlZfijsSWY7+gyzJwxUzZs3GBavE58DqyqoI2Aka4T+1/TC9mySrmy5VQfgU0PEO+OnTukXt164uPjI6VLlZLGjRvLlq1b1XwSV15euhEVs0ts3NhxautDThhNhEyZM4vfkydKvqQQyBFj747jL6TbqWMnmTFzhi4r27hxg3To0FFq1aopJ06cFNTFGn/fWDZv2fxybbAT4bCqDIEgiYCRrhO7nVULuXMTZZ7Ul2qojbGNl1wt24CZ7rPFd9nypZIxY2bZum2rNGrYUI9h48SvnX5Vsm3bvq08e/pM2rZrKzdv3JSLFy5qNDtlyhT1MOO627dvU/NJNG/LVygvp0+d0e3BYcOEkd+6d5fWrVtrnbxEI93xthsonAiXVWUIfJYIGOk6uVtZpuXYbkskSkGDAQKMFy+e6i2Qr2Wn1+3bt3VZ2cWLF+XpUz+JEyeuHs/LM5Z8xY0bV6/FOZAmRM6yMPK2rIhwLEfjGNIJiJRDxBzDbjJMLxMkiC/Bgr3YFmzFEDAEPj4CRrofH2OrwRAwBAyBlwgY6drDYAgYAoaAExEw0nUi2FRFWsCRQnCofTmjCYjZkIKw3K0z0LY6DIF/R8BI14lPBznXWrVq6SYFNiOwhIulYORYP1Yhv4sI+bRp0zQ/jFwj5pUsOwsZMoSECxdel5k5tgd/rHbYdQ0BQ+AFAka6TnwSHj3GIy2z+pQlSphAOnX6VckPzdvVq1fr+lo2SPACLXGSxLJ18xYpWLCgLFuxXK5dvaamkrxgg0B5OcbKAzZEoHXLKgU2SyBUjiNFihQp9M7Gjh0rbdr8orvS2H68ZMlSad/hhR7vqpUr5ey5c7Jly5a3NqR0IlxWlSHwWSJgpOvEbnXsSGvfoYPuFGONbuxYseXAgf0SMlQo3Z1GJNyhYweJGzuuxPOMJ5kzZZKOHTuJewg3KVigkIQOE1rFyVmZACEj54gTBD5pd+/d1YiVKJrdZxC0l5eXJEyYUPr27asR9unTZ8TLq5imOGhDjRo1NOK2YggYAs5BwEjXOThrLUq6OXLIL23aSDEvL93wwM4x8q3sKFuzZrVMnTpNnRgwhty2bZsK1LDVt3ad2rJ7927dzPDHhD90Rxq7zLDq4brsMhs5cqSmCoiI2UjB8jB2nfE/HCoQ2EH0fOfOneqDRtoB0ZuPmd5wIrxWlSHwSSBgpOvEboIcs+fILjW/q6l6CFjy4FkG8bJBAkUwdBDQX8BYcuHChbodmOi1XLlyKmyDrU7nzl0keHBXJdgsWbPydk490CZOmKAbHUqVKikHDhzUHWk//vSTai38Mf4PdfL94YfmcurUKXWZ8PSMLx07dnAiAlaVIWAIGOk68RkgD5shYwY5d/ac5mS9intJ21/aqugMmyZixoypbsBs2/06bVo5fvyEknGrVq00nQBRsvoA4n3+/Jk0adJUN0KweSJnzpy6DRjFMCJdxzZgNlKg83Dv3n0JEcJd0worVqyQEiWK6660kiVLOREBq8oQMASMdJ34DLBcjOk9BMtyMZTBUAJDlpEdYwjbQIrPnj9TAZqLFy9J7FixXqQgnjzWLcKQLy/EOC516tS6mw0C5zoYXXIeL9UgcMeSNF7O8YItZqyY6gJM5IxUZKRIkT+qlq8TobWqDIFPBgEj3U+mq6yhhoAh8DkgYKT7OfSi3YMhYAh8MggY6X4yXWUNNQQMgc8BASNdJ/YiuVdWJrDcq0+fPrrEixUFvXr1ljhxYv+tJWdOn5aBgwapvOPJU6ckd+7cb91atHk7d+4sPzRvLvE8Pf92HrvjhgwZoi/fokSJosd+/fXXb319x4He3t66wiJ9+vSybfs26dK5yztfw04wBIISAka6TuxtVhqkSZNGd5Gx4qBkyZK6iWH/gQNy984d8fX1VWJlc8P6dev05Vr/AQPk26pVpW//frJ0yVLV1WXpWeLEifU6uEmwFpe1tpD0jZs3JVLEiBIrVizp0rWL/PBDC3FxCSZbtmxVUkUOkjJjxgypX7+BtG/fVrZv3y7e3odl3rx5ukU4WbJkcvToUb0GEpC7du+SjBkySpgwYXS5GS8EkydPJtu379BVEux6a9mqpbalfbv2smr1Knnq91RXVLB6ghd83C/L4yJHjuxExK0qQyDwIWCk68Q+YaUBu9AgrqFDh0rXrl3l5s2buiuMrb2QGRsYYsaIIb927qwRMbq4EDWGkj/92EImT54i0aJGlVq1a2u0TMSKDi/LzlgCFiF8eCXl4SNGSI8ePXSZGWt3IT8PDw8lVnR1K1asqL8PGjRIl6ZhG8RqB87BZaJp06aSP18+mfsnEbPRokGDBvr3pEmSSO48efQ4VlPQ3qpVq8qmzZulQIECqu/AVmaMN48fOyarVq/WdhYtWkT69u3nFNt5J3arVWUIvBMCRrrvBNeHHUzEh76CCpLHjSs+V3x0ydfDBw/k6bNnumSMyJelZJUqV5ZECRMqYbZu00Z69ewpgwcNlmJexWT27NnqpUYUOnDgQCW6JEmSvCDzYcOkRvXqUrdePRk3dqz+b9bMmTJrzhzVWuB3Ith8+fLpNmJIvkL5CuLm7qZbkEcMHyHTpk/TnwsVKiRnz57VCJytx7926qQmmThUYCnELje2Lg8aNFDKlCmrqRJ2yc2bN1f27z+g0Ti77dCBIHoeMKC/rFmz1pyHP+wxsrM/cQSMdJ3YgZAuGxWYms+ZO0+KFimi0/i79+6pjQ7bgklBLFiwQL799luJHz++tG3bVjdHdO/RQwYOGKCR5qpVqzSqJZpEUwENhQQJEug0nsgVK3cMLCdOmKhT/GVLl6qNO2kEtg2j19CkSRMhH0tOd9r06dK7Vy81zBw2bKh6rzVt1kyFc3AVzp49u6YjmjVrphH52jVrJGOmTOrxxvpgUiDlypaVZcuWSdKkSXVdMZExhEwemy3OrBv+7bfftO1m9+7Eh86qCnQIGOk6sUsgRXK2EGqLH3+ULp07y6xZs5SU+A5J8UIKgZo+fftI1ChRNVJE0Kbqt1WlSpWqmutdvGiREluVqlU1RQDBlS1fXiPasaNHS+myZaVGjeoyauQoQVyn5U8/6U42tgXPmTNHVc2OHDmikSzn8j/aNmzYMKlXv56ECR1G88VlypTW7cjJkiWXTZs2SsOGjdQoE/LGAJMXgWzG4BpsaeZ/DBQ7d+1UVGNEj6HpEe5Zc8xduuiWZCNdJz50VlWgQ8BI14ldwi4yXjyRPiAV4OnpqbvRyMnu3btPrl71UYIiely9arWEDR9WwocLr87BiN1AYCiHkUqAuIhCT544KRkzZZQIESPKpQsXJGGiRBo9R40WVdMXnHv69Gk5sH+/pEufXknRUXhRB4HyN8gTVTOEcjgPMqedBw8dlGASTHexRYwYUckZCcm7d+9qKoS/cy4vyEh3hAsfTrZv2yaxY8fR++AFH//nu8N80+Hd5kTorSpDINAgYKQbaLrCGmIIGAJBAQEj3aDQy3aPhoAhEGgQMNINNF1hDTEEDIGggICRblDoZbtHQ8AQCDQIGOkGmq6whhgChkBQQMBINyj0st2jIWAIBBoEjHQDTVdYQwwBQyAoIGCkGwC9zIYHtv+yqQB9BUdBn4Dy6t8CoHlWpSFgCHxEBIx0PyK4/3RprHZq166timCp06SWCRMmytGjR9R+58SJk4IkY8uWLZ3cKqvOEDAEnIWAka6zkBZRYmXrbfjw4aVB/fryS9tfJFWqr3TLLQpjiMKcPHlS8uTOrS6/qIutWLFS9uzdI1WrVJEbN27I8ePHxMXFVXUR0GlAVMaKIWAIfDoIGOk6sa/YBouyF+LhDhGZFi1a6JZbtsymTZtWhWUSJEwg8lxU6IaoF4EajkEPFzlIZBSTJk0ix44dV4EbK4aAIfDpIGCk68S+QiYRlbHff/9dBb3nz58v7dq3k/x584uLq6tE8fCQPfv2SvNmzVTBC00ENGrTpE6tAjWQMsSNaM2DB0hCPpI4ceM48Q6sKkPAEPhQBIx0PxTBdzifF2goimXKlEl1Z4lkI0WOJB6RPOTuvbsqMIN9Olq2jRo2ksRJEqt1OqpkvHiDtG9cvy5/TJigouSWXngH8O1QQyCQIGCk6+SOQP4Q8W9kFrHeWbx4sYp/I0aeIUMGTSVAsrg0oJnbvn17VfbKnDmzxIwVS06eOKEC5kgrHjt2VCZOnOTkO7DqDAFD4EMQMNL9EPTe81xSBLw8Q3aRXC32OpcuXpKw4cJqbpevO3fuqGwinmWXLl+W5MmS6Ys4RMF5EYe0IqSNbCLHrl69+mVr+DvpimB//gVXClcXl7/8Hw1dR+G6WPVQ+BnpRYf84tNnT8UlmMvL3/2ePpXgr5xLXY5r8TLw2fPnL+viZ3n+/OW1Xz32RV1P9aWgo7z+f+p2/fP/HCvBXMQl2Iu7+ls7n/qJq+v/L7979Vrci2NAe88us9MMAX9DwEjX36AMuAuReti3f5/q3r4oz+X5n789//MvL/7Db45j/vrbq//5688vfuOs/zrbufX9f1tevz9HOxx3C+lDujhaoAdsxRAIaASMdAO6B6x+Q8AQCFIIGOkGqe62mzUEDIGARsBIN6B7wOo3BAyBIIWAkW6Q6m67WUPAEAhoBIx0A7oHrH5DwBAIUggY6Qap7rabNQQMgYBGwEg3oHvA6jcEDIEghYCRbpDqbrtZQ8AQCGgEjHQDugesfkPAEAhSCBjpBqnutps1BAyBgEbASDege8DqNwQMgSCFgJFukOpuu1lDwBAIaASMdAO6B6x+Q8AQCFIIGOkGqe62mzUEDIGARsBIN6B7wOo3BAyBIIWAkW6Q6m67WUPAEAhoBIx0/bkH8C1zd3d/6Zbw+uUd/0d4PHjw4OoSEdgK7hQ4LzizbeASIkQIFRzHSYPC7+9ScJN48OCBhAkT5l1O+8djL126JG5ubhIlSpSX/798+bL2a7Ro0QSXDGyUwoYNq/8HL9odOnRobQP/e/Xc92kQdeAKEipUKG0LGPn5+b2s832u6Z/ncI8867SNe8ZBhN+t/DcCRrr++IQsWLBALdKTJ08u3bp10w/n66VD+w5SvERx6dOnrzRt2kRt1QNb2blzp5pglixZ8mXT+LCvWLFCcufO/V4frJUrVkiatGklcuTI/3i7HTt2VLNOMMMzjg9vzpw53wkarI1wSq5bt+47nffqwQw4nTt3lr1796mdEHb3pUqVkr59+sjadevEz++pVKxYQfLlyyclSpSQiRMnqu3SpMmTZMniJdKpUyfp3aePXL50UcqVKy9ly5Z977YwiDRs2FAHv759+0q5cuXU1LR58+bvfU3/PLF8+fLiESWKDBk8WH744Qf54osv5LvvvvPPKj7Laxnp+lO3MtLzocicOYuMHz9OTSUxmHy91K1TV5IlTy7TZ0yXqVOmSJw4ceT0mdNy+tRpOXPmjBQsUEAie3jIjBkzxM3dXT/Yr3qScb2DBw/K2rVr1awSm/bdu3dr5JUyZUpZunSpJEmcWDJkzKhVcyzRGPVs375d4sWLJ/MXzJeECRNJ1ixZ9P9p0qSR/fv2STxPT/VcO3HihFy8eFHCRwgvJ0+clJChQkmc2LGlTp06Mnz4cCWBDRs2SJ48eTSy47r4udGWhQsXqr08Aw/kCRFmz55diRACyZo1q2DOSVupd+/evWovP3v2bCWW6NGjy57du0WCBdPo6dLFixIxcmTJnSuX3g8R6K1bt5To9u3bJ0mSJJG5c+dKuPDh9X4YMBInTiTHj58QItMiRYpoxEyd+NFxfOzYsfVahw8fllWrVkn69On1i0L7J/wxQQYMHKADz4ABA6RMmTJKrv369dNIE1KuVq2aFCxYUHr16iW1a9eWylWqyJXLl6V69epy+dIlyZ0nj/To0V0mTZr8r7Oet3n0Zs6cKS1bttQ6W7RooQMf0e+8+fPEq5iXDto8K3v37ZMypUsrps4q2bJlky1bt8juXbulR48eWjeD1NChwyRy5Ejqau3M2ZKz7vtD6zHS/VAE/zyf6eWlSxdl565d0qJ5Cxk6bKjkzZv3b1ev36CBxI0TR8mRD3KsWLGUyCDhr1J9JW7Bg0vUqFHVjPLu3TuSJk3av0Ru2Ljz4UuSJKls2LBeKlSsKJ06dtToZ8eO7RIjRkzZt3evNGveXNKlSyfTpk2Tw0cOS/ly5aV79+5Kkli9ex/ylnz588muXbukT58++sGGSCDDJUuXyNYtW5XUIOlz589Lzhw5lNwaNWqk0WSqVKnk0MGDki17diWjVj+3kjWr1yoZ7t27R/Lnzy/z5s3TNpBGwTiTyGjr1q16TciW38ePH68REu1ct26dEuOoUaN0EBkzZoxG1lu3bZOhQ4ZIwoQJhdkEtvS045dffpEYMaKrHX2kyB6SInlyvS6OyhA+x0eNFk3NLK9du6YkW7hQYWncpLGmA3766Sfx9IwnSxYvlXHjx2k6gEiVwQPyoNCO337rJrFjx9H20kYK5qAMrMmSJZO2bdvK999/r9Psvn37SLRo/5NBgwfLzRs3tI0fUoi8CxUqpIMJ/dOsWTMpWqSo1nv8xHHFgfoZNGg/zxJ4O6PwfJ89d1YH37u370iKL77Q5+mar69c9fHRwQo3a4fJqTPa9CnUYaTrT73Eh5MP8qxZs5QUf/utu1SqVPFvV69Tp654eRVTUujfv7/+f9iwYRIqVEgpWLCQtGrVSj/ovXv3lqtXr0rPnj2VhBwF0oWsDx06pARGBOnt7S0///yzfPPNN1K4cGEly2LFiulUj2itc5cukiZ1ajl16pRGj9i9Q5xLlizRKJapc4sfW0j1atWVdBctXiybNm6UGzduaJpkwsQJEipkKI1IIdFevXvr9Tdv2iSpU6dWkiPqgxSKFi2qxFSsaDFZvmK5RpaQFdEYH06IqmjRIrJ/3wF54vdE8ufLLw0aNpCatWpJl86dNdL9/fffNT/KB3j06NGKCRErETOkS3QO2fB3ourJkyfrvdM2iD5WzFiSJGkS+fLLL6VLly7qHMx16JuLly7J940aaV/xN+5p+bJlsnjJEokZM6Z0/vVXSZQ4sVSoUEEhP378uB6XNm1aKVCggAwaNEg2btgoZcuVVfwhWgYgCB2HZiLf69evS/MffpDhw4j4/jmd8i6PHQMSs6YdO3ZopE+6o3Sp0oovKRkGLnDLmy+v/NzqZ22TMwqY0y9g7uvrqz9PnTpVdu3cKavXrNFneP369U5rjzPu2T/qMNL1DxRF5Pbt2zr9ZgrNVJDoDWKCFIguHaVO7TpSuGhhWb5suQwePPgl6TIdIzXBuRAjZHfs2DElCoggRMiQOk3ev3+//Prrr/Ljjz9qhAnJEunx4ePDSE4ZIiESwnYcciEKO3nylOaQud6IESNk2NChcvrMGSUKpoZMi4mYlHQXLdL0AQTfpk0bmTJ1iri7uYu39yHJkiWLTJ48RTr92kk2btggDx4+1A9V3jx5pGnTZjpIkPrw9PTUF1q79+yWA/v2S8RIkaRA/vzSo2dPvTcGCr7AhgGD3CeEBnnQPkgXcmVAgly5zxw5cmjbiPq+rfatNG/WXBo3aSKhQ4WSMWPG6gsnV1cXjeS5f6Ju2uP35IkMGDhQyRM7+mZNm8qxY0flxx9/0kiUfDIRIqTL4MAshN9pH6TNYLFt2zb9G3iRk2fmACFD8FOnTZEWLX6UFcuX6/1BjLt37ZJy5cv7y9NF+oho9/TpM7Jp00apUqWKtpk0kKaGDuyXI4cPy57de2XVqpUSJ25cf6n3TRchVcQMi/vlGeNZmT59ug7qW7ZskY2bNsmihQv1BZuV/0fASNefngZyfW1++UVmzpiheaxfO3WSn1u3VpJIkCDBy1p4OIkKV65cqdN6CmRALhWChog5fvHixRqh8VATURFVMIW8ePGC1KtXX6LHiCGnT53S6I4pOcf92rmzeB88qPlQyMJR78iRv8vUqdM0PQAJMT1nytehQweNtsl93rx5UyNMItNlS5fKpi2b5fGjxzoFnz59hk6nly9bKtlz5JQNG9fLg/sPlNzIKRIR16xZU0nM1/eakl/JEiVkxO+/S/gIEeTrtGnluq+v5pZv3b4tJ0+elOBubtK8WTPp/ttv4ubuJseOHdd8KpEhaYVHjx9pND+g/wBp166dFChYUHO2p0+f1sGNOnjZBiGuWr1agru6SM6c32hkT7uSJkkinvHjy5gxoyVp0mQaIV+5fEXKVyivA6OPj4/UrPmdxIoVRw4c2K+DWPHixXXAa9K4sVy9dk1/Jl9LqgR8iWCZuj97/lyKFimipEv0y6BBHp8ZQI/uPXSwJColp+kfBdItW7aM7Nr1InfPAAmGpKG4F+r3iBxZYsWKLWPGjvGX1Rtv027SC/Xq1dOXipD/Dy1ayJ3bt3VwohAUgKmVvyJgpOuPTwQkyRQ+QvjwEiVqVH3hQbTHMiNHYdkPH1xI2vGSgbwdJMhx/ExEe/ToUQkVOrS+wOJlStKkSXW6TIEkIQTIlkiWOiAgfiZXGz1G9JfLlR49fCR9+vZRUm/QoIHWy1SYiJIcIJEbL7v4HSKjDRzDtShcl99pH0uEXMkXPn+uURZtcvyf79wb7SYnGi5cOH0xCJnTbqLmBw/uS7jwEeTwIW+JFTuWEixExtSUKJOol3rAQIR0zTPFiKgXzBwRE+3lb6x0ACvvQ4fEPWRISRg/vjx+BUsHngyEvJwkpUOkXrp0ab03rsPSPXCk7yJGjKh/536ZLfA7OXcK7Qc37ouXkpAf53DftIV2cv98p/0c7x9L16ibvnAshQMf6gHbuHHjap/x4s7n6lUdMJ354grsmOXw5fiZfmJAoB0O7PzxI/ZZXMpI9xPoxgsXLmje9H1ekJw/d1769uurkRzEGhQL+WtSBqxaIBfMAGTFEAgoBIx0Awp5J9VLNMbX+xC2k5rolGqIxIgK7U26U+C2Sv4DASNdezwMAUPAEHAiAka6TgTbqjIEDAFDwEjXngFDwBAwBJyIgJGuE8G2qgwBQ8AQMNK1Z8AQMAQMASciYKTrRLCtKkPAEDAEjHTtGTAEDAFDwIkIGOk6EWyryhAwBAwBI117BgwBQ8AQcCICRrpOBNuqMgQMAUPASNeeAUPAEDAEnIiAka4/g41zAQIrCKugXvVPZfy48XL/wX2VxQvsBWWxa77X5KrPVVUDQ8rwXQqOEahtoe37poIc4u07tyV3rtxvOlT/f//+A5k1a4bEj59AlbeQeXy1IKCNwHfy5MmkUaPv38vb7a0a8pEOQl0M3VykKtFLbt+hg8SKGVOlLQO6oKyGi0We3HmkdJnS6jyCetvb9HNAtz2g6zfS9cceQO4PIfHVa1bLzh071S7m9QI5lC5dRq140Np99vSpSgzi4IAcHlqsaNQ6JBPPnz+vEn4ItkCAwYKJHDhwUDJnySKPHz1SMRt0anGZ4MPpEHTB+SFS5MiqqeuQTuRaHIv+LddCbYvvtHPPnt0SM2YsvQb+aOjNomyGxOEff/whOXLmlPPnzkrduvVUUvHipYsSLkxY9Sbj58gRI4nf06dKfsgtbt+xQ75KlUolCLkXZByReaSkSJFCf0YCMGasWBI5UiQ9BtFwxOC5X+x1kAxEjByNXI7NkjmzWsGgIwseV6/6yIABA6Vy5UoiEkzPQyoSSUdE1CEn3DPQuq1R4zsVQf/UCoLggwcPknHjxksxr2Iya+YsFWdHYxmCo7/27NmjUps4a/yTGerHuGeeGyQ76Tf0frFtat+unQ58y5Yvk7hx4qrWs5W/I2Ck649PBfKBuDCgGzt+/B/64Xi9EAmP/H2karDWb1BfhbAHDhgoFStVVNHu4MHd1BCyXdu2qtlKNIGA9saNGwXS5MPl7u4m4cNHUPJCOQuN2CFDhmhUhOYs7qybt2xRHdZCBQvJufPn1Can5U8tJdVXqeT3kb9LlkyZZfPmLVKkWFH1EDtz9ozcu3tPbWHwUosdK5bcvXtP0qVPJ4sXLZYiRYuoVjBqZbhTIG6OgHbixIm1XkwRb9y8qQ4LDADoyfKBBAMkJbEYCuHurqSJWwNEzjGQKW1HCxb7IOrYvHmTuLi4qh5x/Xr1ZMLEiUra6PdCwNRLVIzzBdrCadOk0ToxyEQLF+Ju80sbiRolqkSNGk0aNKivOGIt9KkVBifEwh/cv6+uHv0HDNA+YnABV0TxmzdvJmHChJU0aVLLkCFDP8gI823xQYcZ/zqe3969esm48ePVOgrx/V27dsrjx09k8KBBki9//re9ZJA5zkjXn7qaDwWOsBkyZJTZs2cpkfyTvXqv3r3ksPdhjVAhGqI2CBhDyVEjR0qJkiWUkPgicuvdu5d4eERRQkYcG1PHpk2bSu3atSRChIhKJLhK/Pbbb+pci9g1zgJY31y6fEkOHjioRpE9evTUyI8PLh8YvMxQ9uluhDAAACAASURBVMc5Am8rfMyw6OGDTCSMTQ5ERXRI9M15uDYcOXpESpYoKVOmTNE6EB5nUHAQwZo1a3RwQLsWpwvOjfa/aGpPjn8Yfl98UN3dQ0ivXj01xcIX94FVjrf3YTly5LBeGwxxnsDyBfeGNGnTyJTJk6V16zayadMmJei79+5J4kSJ5MyZs2rBgy8XzhOQPdPdnr16ooeuesKfasFNBHIlVcNAjF1Qvbr1ZMjgIVKvfj19VnBvoI/oM2d4pDEg8txg2YNX3hWfK1KpUmXFfsf27dKxU0e5dfuOjB0z5lOF/aO120jXn6Al0oLInj71k6NHj2kkiNULeV2Hli1EW7FiRSUEPjzYhOfNm0enhOQn58yeLdWqV5Pjx47Jt9Wqqa05U0fsakgTMNV2CeYiderW0WuTHvj667SSMVNmdQQeO3as3L51S2rUqCF/TJig0R/mjlu2bJZff+2sljpMA0O6u0uatGnVkQITzSKFCwsuxXfv3BH3ECH0HMj4hx9+0IGDaBSn4guXLohbcDc1IiTKadKkiaL3Q/PmUr1GDXVW4Iu8Lz5muBXHih1H0qZOoykXpsrkWIlIY8aMIe3bd9DcN7Y2kC7t8T58WNMbA/r310EBW6KYMWKowSFeXOCGzRCW7Qwed+7clsSJk2gEzP8hdmyHcC2AdLkG33F7+FQLWEJw9MO69eulapUq2m9EwUp6mzer/RODMpZHzhCrh3QhemY9eNrhjdaxYydN5TArY8ZHimrcuHGfKuwfrd1Guv4ELYR648ZNOXz4kNSv30Cn3JDWihUrXnqVMSXGeXfipElaKwRM/hMDy6+++kq9rnCWhSwxb3TYveCdhjstpN6q1c/6YujG9eviVby4Os4SbWK4yBSefCYkTR6X6+DQi2eVZzxP2bnrhY03eV+iUKJV6mnarJmEDRNGp+p8kHDzJcqEEPl96pQp8lXq1OqTxu/kdxcuWKC+WJQBA/rL9u079Pz0GTKI77VrmnYgT/y//0XX4yAFomc+oJDDYW9vieQRWVavWq3RkcOGnYgepwzq79u3r6YLjh45KkmTJdU0SRSPKErK5H+ZFfhe89UZw9mzZ+TChYs6WAwdOlRJtly5cnrvXl5emvv8VAvPDZE++XFSJyVLltRnA+L7ruZ30r9vf0mYKKHcunVL5s2fr35pH7tQd/bs2WTwkCESTIIp+fP8TZo0SZ87+pD/Fffy+thN+eSub6Trz11GnpKXT6QGiPogU4dvFXk4Phh4iFGIXHjxxAsrIuLtO7arxxnE5iAJ0gWQH/kyXpyQM8WHjBcWRMgrV63Sl3EQD9eFUKkDsod4INet27bq6gP+TzqDwgs1XlaRruA7+Wj+T2RLeoCXa7QPH7VDh7wlXPiwSngc261bVxk5ctTL+6I+pr7cA1E8xABxp/06rcSOFVsHAo4hWnf4u23avEmjZiKz9u3b63kMFLwgA0OOhVzBjnTM0WMv7pl2Uxf4eMb3lCePn2hemxQN53EP1MFgRnsgZ+7xVUdmf+7yj345InoGI2zgmTUdPXZMbc6ZHTC4OVI65Pb53RmF9wUYnII3fcLshZw7z/OatWt1lQXtMSfgv/eGka4zntAPqGPGjOmyZctWjUidkat7U1NZGpQ2bRopX77Cmw791/8zLe7UqaMEC+aiAwdTZftwvjecduInhoCRbiDvMCJLojZcaAO6kE8lbxotGiaZrh/UHIiXpXJEtIFhMPmgm7GTDYF3QMBI9x3AskMNAUPAEPhQBIx0PxRBO98QMAQMgXdAwEj3HcCyQw0BQ8AQ+FAEjHQ/FEE73xAwBAyBd0DASPcdwLJDDQFDwBD4UASMdD8UQTvfEDAEDIF3QMBI9x3AskMNAUPAEPhQBIx0PxRBO98QMAQMgXdAwEj3HcCyQw0BQ8AQ+FAEjHQ/FEE73xAwBAyBd0DASPcdwLJDDQFDwBD4UASMdD8UwVfOR1Vs167d8vTZU8meLZtaxrxekL9Doi98+HDi5VVc1cj8q6A5izpYzJgx3+uSKHWhWIVW7tvoISA5iOZvrFgx1SkAXdfXPdQQLEcUHbWzoFCQPBw7doy4hwgp1atXkxDuId77tpELRY+WZwSFNUTeceNAqjIwFLSRedZwtpg7d64qv5lH2pt7xkj3zRi99REIl6Mbi4g0bgqvGyWiDVu8eHElJsS3t27dptY5HpEiy/kLF1SC0OFxhjwiknmIzDh8xzgmTuzY+jc0aZE9xKuK4yjo6GbLnk1Sp0qtbg2Uc+fOqdg5xyLHhwwiUoHosfId6UiHrxbyi6iIoQOM3CT6uXzwEbmJETOm2vpwDF8QQZ8+ffReEdkuWrSICll36NhRQocK/bJNyP8h2oMmMPdBgahpt6/vNYkbN57KOSLqQ/v4Eu750SOtHzlMcOMDzfkPHz0Uvyd+KjkJDoiX037uCxEd2ou1z6uFYzgeeUfawvVoNwSJkBCDDddioEGEByJ5/Oix1oX6GV/IRSKVyc+cRz3UCQkyqHA+9fbo3l3u3b+v1kVfp02r+sXvW7gmfYqNEQLv2bJlU41hBM0d7hz0K/eEeWiC+Amcar6ZOXNmxWvvvr1Sp3YdlQVFMe7EiZMSMmQIFZK38ncEjHT96angA4JBIgRYsVIlyfVNrr9dGb1XPoQ4KEACPKBfYoNz6pRa2KRMlUpa/vSTntejR3cpUaKECqOjVQqhHDt+XJIlTao6pefPn5Ny5cqrQn+rVq2UDNq2bSu7du+SyJEiqzWPz9WrsnTJEiWTXLlyKXE0aNBAr40Q+dQpU5X8KlWqpNEtPyOQDSFBgl27dJFx48ephQ7i6rSHD/29u3flm9y55caN6/Lk8WOZNGmyiqwvW7ZMbXogAhwFIHtsdaiXKPj6jRvy6OFDadWqpUyePFl8fK6q+DVkWrhIYTl18pQei48cItiIvM+dM1cePX6kBpPYCR0+clge3H+gIvEMcOj2JkiQUEqXLqVi6AxGtWrVlgwZXkTWo0aN0nZhgFm+XDl1leCYkqVKyt49e1U4fvLUqfK/qFG13hMnT2hUHjFCRHW5wNUC/HFBAAMID5lN2oxWMlEeQun0P5rHDGTo3I4cOVK1b7HZ+ZDCrKhAgfySMEFCJXPIl35GUxhhc/oZix5w8/IqJp07d/mQ6t7pXJ6ZtevWydAhQ2TLli2S8ssvJXzEiNKta1cd4HjOc+bM+U7XDAoHG+n6Uy/zQYbQEDA/fea09O3TV21iXi0O0iVCJHLjgzlr1mz5KnUqad6suTRp3FjatmsnyZMnVzcGzAaJKvngQaoQBAaTEFvo0GGkcePvlRTGjB4jwd2Cq0UQZpVEsXv27pHMmTJrFEdKg+ga4fAfW/yoXmpEskSVRG+rVq2UadOmvyRg/NbGjB6tEemu3bvVcw3bm2ZNm8oVHx89DiLC5BLX17Vr10n58mWlX7/+apcDITKg4NmFrQ4+aYivE0UvXLhACR0SrlqlqgR3c5O1a9eq19eB/QdUOJ1juRfafvrUadm1Z7c6BhOxgikDFH5tECHkjhkiBAzZQX6Yd4ItoujgA96Iui9fsUKqV6umAx6+Y2CKS/C06VPlixRfaGqFwQPnibhx4kiSJEmlStUqSnSQCO7NKb9MqemUpMmSKdmGCRtWBdhxZj5/7pwMHTZMLZYg5oGDBkq0qC9mHB9SMPLs0qWLTJ06VWcYOI1gRkk/1a5dR8aMHSvfVq0qkT0iq/ko0bczCqSLiDl9AZbp0qeX2bNmabsg4X379qm1k2kl/7U3jHT96emEIIioChYsKBXKV5BEiROpq+7rpAuBEQHgatCmdRvZtWeX2srUqF5DDRr5f6ZMmWT/vv3Ss3cvCRcmjKT48gt5+PCRepFhsIgTA1M3PM/q168vo8eMluCuwTUCIn3h99RP5s+bL5E9PNQzDYKEBImOsFLJlJnr75ObN2+p7xqF/zNtbtnyJyVPSOn48WM6VSS6g+AgnI2bNkjIkKF02s+56OFC5pUqVJKRo0aqzQ6RFxE9JEiuD6cLiBCzSSJNImG+HG4VTI9JaWzdtk1OnjghZ8+dlQH9Byhhb92yRXxv3JAkiRLL3Xt39X7xcJszZ46mBhhAIFdwIz0TI2YMCRc2nDRu3FjJmek5FjK0n3vs3Lmzntf8h+aSOVMW2bdvrw4uOG+QP4XQmDLTn+ROY8eJLf369pVw4cLrPeC8AZEzWEGGly5ekgQJEyiRe3hEVov6UaNGa6qhZMkS/vJ0Ybfu8Egj2mdmUqVKFXXK4O+LFy2SZcuXS7KkyWTi5IkSKWIkf6n3TRfBtJRnluee1BIuzWC9f/8+WbNmrQ48+KW9zfuBN9X1Of3fSNefehNCqFypsoQKHUr27N6j0z4io9GjR798WUYusVChQlKqVCnNpW7auEmqVqsqs2bOkjJlyqirK1EWhMwHig89ebp6DepJ99+6S9WqVTVqLeZVTBYuWKikNn/+fFmxYqW4uATTSJhzqIeXLniKVSxfUSZOmqjXhxgqV6ks+/bu04jz9OkzkiRpErl44aJG0KQwmjVvpi6zRKzcy97de9XlePnyZdoucsTk7iBT6sdCZvny5ZIlaxZZt269jBg+XOrXr6cRGP8jSsTd99ix4y890rDhcQseXL5Ol0592sjJQphER19++aXawQ8aOEgj4xd2QlfVWZaccosfW8jmTZvl4MGDasFeonhxWblyhVrXQ4RhwoQWkWBKAETkDEx4y61ds0ZChg6tOXEibTzmIM9vcuVSo0tSBURokBlRMYWUB3ZApBkYzEaNGim5c+XRfHzYcOHUrsbTM566NZNKcA/hri69ixYv1kHxq1Sp/OXpYtDMlzev5v3BnzQPDtBY+BQvXkLmzp2jg9+OHdtl+fIV7/0i9V0b68jhYtPDz506dpJt27eJi6urRv3YToGpFYt0XZ88eeLq6uoafN++fSf884FgWsxIz0PINBhCgSiJpByFaIp0AVNAPjxEixMmTNBotGzZsvqyxFGaNW2mPmNcg0iC1Ql8+LNnzy5Dhw6Ru3fv6fmONAZREKsXeMmDPTmR6/p16yVxkiQahfFBZbpXuXJlfXlFNEv6AmdhVloQ3THVZ9pIe0hjkOeEhCBzzCM5h9QE0Qv/hySJZHnZxu/kjpnqk1qATIk2iYp52UT+kykn081tW7fKvv37te2ch2ElL7C4NyJfjoVY/xg/XtMtrsGDS6TIkfQezp87r6kRBgmiYWYX6dKl00j6iZ+fNKhf/6UjLnbgk6dM0XaRC+cYTDw5hvvAEh7MqZvpOzlo+gFiJqrli1QPlvFRPDwkesyYsn/vXrnm66v5W2YXpBm4J3DknumHqFGjSNKkL2YRH1rI186aOVO+q1lTZwgM5vQJ7aavqP/ihQtSoGBBKVy48IdW99bnEwBgOkpKixkMfUAahp95CcrAx0BtxUj3o5Gufz5cECxRLyTx+tt4/6zHrvVuCBDVk0N2c3fT6Tx291YMgXdBwNIL74KWE4/lhRJpAnKNVgIPAswiNqxfL8FcXDTSdCzxCzwttJYEdgSMdAN7D1n7DAFD4LNCwEj3s+pOuxlDwBAI7AgY6Qb2HrL2GQKGwGeFgJHuZ9WddjOGgCEQ2BEw0g3sPWTtMwQMgc8KASPdz6o77WYMAUMgsCNgpBvYe8jaZwgYAp8VAka6n1V32s0YAoZAYEfASDew95C1zxAwBD4rBIx0P6vutJsxBAyBwI6AkW5g7yFrnyFgCHxWCBjpflbdaTdjCBgCgR0BI11/7CGkFLGHwbnh22+/VXnA1ws6t4iUozOL3CAWMB9SkGZcu2atauy+q/gK0oSI6kSMGFGbgDB4poyZJHqM6O/VJNqybu1aKVykyGfnFoB8JTrASEsGZEEUHBskJDX9syCTiSaww2/PP6/9b9fCSmra9Okq/9i0aVOV11y1apVMnjRJQoUOraLz7m7uqkn9fePvVXwe9T3cWdBJftfn3Rn39DZ1GOm+DUpvc8zz59K6TRtZvWaN6tm2/eUXFc9+veDflSdvbhkxfISMHTdW4sWNp24OPHhYzUBcaJF6Hz6s4ufhwr6w7EGTF0+y8OEjvCS0qz4+cvzECdXaxZIGZwM+OAh/UyDUFwaQvkqsSESia4upIR/asePGqVNDp06d9AFu0qSJkneihIlUX5fzcThGdxadVO6LB5/rcS10XrEpcjgaY6aJZxmOAjgiX/W5qnYuaO96H/aWKJE9JELEiCrgzj1yX7SX34OJSOgwYdTaB/sbzkHzF2zQ28UEEgHvhw8eqD4w9XK/6Ae/6kxAm27duqlatgyC3D8atNw/Or2024ELBOPt7a3XQN+Y+hztQhT+wYOHKraOAwftAjc0YyEoVMZix4qleOLnhubv/fv3xM3NXfuHerm327fvSIQI4YW+8nv6VO8NnKgL/WL6ivbQDnCEULkeWCPK7ij8jl0R+r9oKCOGzzmJEydWbKiP9qFKR1/S3pAhQkqcuC+ugSg+ODuMN7l3sKL9tB2xcTDC581BZoikI3yPRjCayAw61M05/J12O0xOUcXj3mjnndu3VdcYrz2K7/XrcuH8BUmaNMnLQITB49dOneSHFi1k957dcvTIURX+R1C+UaNGqjm9bv06adqkqfro8Vyhh4yUJhrN6D7joPIpFiNdf+o1Hj58yPCJwl8Lr61/ckNt2LCBhI8QQZYsXiLT/6+98wCPqvja+ElP6L2DdAUVKaFZQEFULGABBOwFFQtYQCkCKioWUIog/FWqgICKVGlWQBSQIoiFXqR3COnJ9/wOO/tdrrvJBtKQmeeBze7evXfmzMw775w55fNpCnD9+/fXIOFMRHKHUdatXy8R4eFy/333y9Kfluqq37//a9K585MaWJusBaRDYTLBrHnexE8nKtiR0oZg4P/s2iXdX+yuoBQVlUdBlcSSTHZAFxAiqDiBwAGmzk921gDhTGISKsLuVq9erQDXqGFDOXHypE5KcqCRFPGzzyYrkNzd7m7NEkBKHAK3AxbjJ0yQyPAIufKaq6RY0WLy3XffSlRklAbd5joyNJDap1y5sjJixId6XxjMgYMHJW+ePJoR4r3339d6ESS7xQ0tZPD7gzV4OamAyENGLrrSpUpr1gt2FYDQgAFvaTbhW2+7VdvHjoL8YuwuevXuJY8+8qg+BwAH0Df+vVFB8Y4779QFxqRTQmazZs7Ueze//nrNarFmzWrZsmWrgg/tJn0SWSWoE5kTkH2ty2tJ4cKFZM6cudo3pKmn7mTriIk5Je3atdXPNvzxhyQnJWn6JQBk1a+rFMjatmur2UG4J8Hm2Q2xGLOoEtSdoPIETl+9eo3s3LFDA7tzD5KNEtQ+ul49qXDRRboQs5DQj8iP3/bq2VMTR5YpXVrH1dvvnE4nRdaP5T8vl7CwUBk+Yrhm4SAwOjnjGAvk/iMjSEJioiZSZdF56MEHVYb0A2Ofv+n3pk2ayhtvvqFpjwhiDlgDpAA0TBZ5Apa0gQWZhKMANLKdPXO2VK5aRR64/35dREjLBIgzNhjTsFsC+iMP+vV8zb1mQTeTQJcJfvXVV0nx4iWUqcAeARZ3eezxxxScFy5YqKDDACSJIul+khKSyDSjaVjIowbIHD56RNPUkPUXJgDgMXgZtEyA6tWqadJIBiDAvH//Ppk27XPN8ADbYaKNHDVKXnvtVb2GlOcM4sce6ySXX15L2Rg5zWA3Tz/ztLS8qaWyyd83bFBgJust2X7btW0ri5cs1gy9c+fMlcSkRGVGMPFfV6+SyZMmK9MaNGiQsi2ACQB7c8Cbki9vPgVFWCKZfcn6S0408pexMJF1AnmRzReQJW1Rp0c7ybKfl2kKInYNEhwkt7e+XdPSAOzk4br//gd0EaGtqGm4B88GYEkFX7hQIWVmpOWh7QAXILVl8xZd+GD5fGZAgd3E88+/IL179ZLEpASpUaOmygoZEbgccGQhY0cze9YsSUlN1c/atmsnlSpWVJBiDBQrVlyzgbCIkl0Zdg3orVi5UgoWKCh79uzWLBO0gTRGMM4hQ4Z4c42RBon6sjsYP268MlzkQDvffvstCQ4O0XuTlLN3794ScypGTsXE6M5qzJixckXt2nLwwAFp1ry51I+OVpmQEYOg+OSU6/ZCN4nMEyVNrrlG1SXPP/+8ZvqAaZN/jbEMyDGuWJTJBMLOB8ADSNl5wLBZPGHPLMwwULJ/NGjQUHdk7777rvYlzJqsF0kpKbJg/nztO0gCY+7Gm26Um268SacI4AopuPvuuxW8Yd6QAxYd5MoO6+aWN8tXM77SxWzkyJHaL+djsaCbSb3G6t+s2XU6sD/6+BPJExWlAMTAcOqeHn/scc29RQYCskJQSK1DkkOYbcd77pEvv/xSAZnvYW8FChaQAW8OkHvvvU8GDnxXt20kXiRTbaWKlaRXz16SkJigvyEzK5OFlCkwVSYCEwBg2b59h6bpJkfbw488rGm92Tp3fuIJrQcT4fEnnpB9e/cqyKSkpugiQmqdLs88o7m/YIekxyEZYdEiRaRc+fIKqAAboMuzmeRMOLbALBLotwEnWBqTle+YYDwPUATsYMoACOCJbABs7kfiQxYTJi8LTa1aV2iqIvKCdex4j8oO1nVRxYp6Hal2Lrv8Mun8RGcpWaqktLqtlbJ+CuDA4sViQVobctQNeGuAMmEWSrb61Onpp55SmbdsebM0b95cf0sSTdrAhIetwbRgw7DThQsWaHZmskmQZog+JysueklYOdtkts+oK4oWLSyHDx/RbMfsaubPn6cgyriBRXft2kXztdHHefLmkYcfeljHAKAM0HAdcgQEe/ToIf369VNGyOLHYr5n716tM8ksv//hB81+DBgDugsWLJR+/foqyKIiAkAbNmyo5KBmjRpSo2ZNXSRgrdSPhePo0SMyaNB70qBBA00vxbUw8MmTJ6v+F9lyjkEf00cREWQiDtLxSSHtE2OwSpWqsnbtGiUYgC4LBqoU6nDo8CEZ/N77Ehcfr6muGEssRJCMFi2ul717T993w+8b5NbbblNVA2Pdgm5KUmpqalJYWFhSUlJSckREhL4mJycnxcXFpYSFhem/iIiIlBMnTqRERUWlHDp0KCU0NDQ1PDw8NSoqKjV//vypxYsXT502bVqqBwrNq6r8+EfR17Zt2+rrgQMHgk6cOBEUGxsbdOrUqeDSpUsHxcTEBCclJQUlJCQE58uXLzguLi4kPDw8JCkpKTgsLCxL0vWw5WEwk5PrwMEDgu6WVZ2DMyaIKUzC1q1byddfz1NgNAUgBAwAWrZcTF70w/fec68mRIS9jR0zRicSEx1WuGL5CgWWdevWS82aNXQ7abL0MmDZLsOOmLBMUCbyunXrpEHDBrJ2zVoFz+lffSUjP/zQu41EnwbzBPj/2f2P3HbrbapHhJmxRWRxIPng1ClTVZ9M3jBAlIMQJisAz8QBiFGZAFAwPcCWbfVFF1WQ9et/VxZNdmLAr2CBAtKocWOVH8k9R3z4odx+e2vdBQC63bu/qAkgmdToUgsVLKh6PVQc3IOsy8gEhvzzz8vkoosqKgODpQPmqDRMIdtD06ZNtb5MeGQAyN933/0yduwYqVO3rsz7+mvN/cV3/KOQl4xDHkAXhs5uYufOHaoyqF37Cj3gqVu3nmzY8Ltut9G9582XVx555GH5aNRHEhkVKcdPnJCjR47o331e7qO/MenkkQdgSt0TEuKV2aFfpj/QfbPFb3ptU5k0cZIumoAqY+Sbb79VVcyMmTOk2XXN5Pff1+tCify3bN0ql9Y8zdYXL16ibXj99f56T1QQe3bvVvUOWaHRa7MzQoWVlJSsagly4sHGkQkJSmvXqa1qkmHDhylDrV+/vi5SXMti/ssvy1VujEFAm8Lh7KTJk+U6T90nTpqkjJqxycJLjjyAGX0wmY3ZAbGbYuzNnjlLOnTsqP3Offlu0cJFuqMhwSpyvLZpzh5sng1ns0z3bKTm5zewQPRxAAAsj20Zr0wgU9ANMtB3796j7IECYLN9ZFuJbpbJR5ZfBjXsZc6cOboNveSSi3W7xYQCVAAZfkvWXYAdZsKzGLSwCQ5smEh8j+6NbRssgQHPNo4DMsCVSQxrARQBR+7N1pFtpmGnRYsVlWpVq+l2ExADWEjCGR8XLx3v6agHgWx5lZkXKOBNE8+2GhbGc0qULKntmzdvnrJY9KDFihVVHSJqA+ofHxcnJUuXVtYP8wQMYKjUi3uwDWWby0T9/rvvpMUNNyhbo6gqZPIkPehBZwlb4hCIdho5A7ToG+mXn5ctk4WLFkmTpk2laZMmyk537tql/YA8Spcurf8oqEv279unz7/0sst0yw/TgmXSRu5JHyAT2g+IsmjQLmRJ3WlDSnKKlC5bWmpfUVs/R18OkNPfyBX9K/3KAgejNElNkTu7D+4HuwSsWXCub3G9NG7UWGbOminr161Xps8YmDjxU9Xjoy5gMWds0gZ2EvQzciVJ6aFDB3UHxfNIqAmbZXxt3rJZ1QK1r6ijz2DhZVfRrl07rQNJWOlz7sPigQqABY4+Q/60g2LGCYQAZsuYRj1BYeFgx8RvuC+Lt2HkZcuW0fFBP9CvqKEYixyqMR4AYg5KfanwMnFKZ8mtLOhmiVgzdlO2rWQJRo8FSNiSNRJARQB4wPyz0zQqa1pzYd+Vw1AsapwWHueLRCzo5oKe0tPwpCSv6VUuqNJ/sgqwa/TrvqxK/pMNto3KlRKwoJsru8VWKjMlgPnV+WpelJlysPfKHRKwoJs7+kFrMXv2bGncuLHqCtEHoyfcu2ePOkpwaOSvoO/DnhKdIQWdF3pF9G1nU9D5omvEjCgjBZ0u+kJ02uiF0eeVLlVK7XvRz6VXVL+ZmCB58+RN79KAv0ev+8GwD/REv269unqCzkFRaFiYXFL9Yj2wQXeN3hd9J3a7HNUaWQb6oMSEBDUhw34aPSx6T2dBFlgzhPgw6McRAJ0rJnWB40ixxQAAIABJREFUFnT12OVygIp97alTsTJ27FjV5aPzPl9P9gNt//l8nQXdbO49WBfmSehuOThwFmwjOQjhcw43Fi1aKMt++kn+/OsvNb3Cq6dsubKSmpoiiYlJpw/U4mJl9CejFTT4LaZA6IcBDUAbIMS0iX9MfHSZPL9goYJqP4sROhP1VOwpiQiPUEaIORCHIRywGa8iDi0ARSwRKPyNSoS68ts8UXn0oIbDDk6vecaOnTvkoQcfkpiTMdKwUUO1u6RwoIIceAZ/80wOnVholixeLH379dNDEupuns/v+D2HKhwecjjEoRYqg2LFi0lwEPcIUgsOBbioKL2Ok3oADVvn1nfcLqt+/VViTp6SX1f9qiZmLHSFixTRBeaxTp1Ur85BFYdptBHZYDaFRQCF5yED9InUh8NKDq4WLVqkts1RkZFqR41XntHPI6eXevTQQ0TsZrkHh1DUkYL1BAdymF3Rj8iGttEW+odCv1Ef/vFsFtqjx47J0iVLpHHjRnooFRefoIs0DgrtO7TP5pFtHxeoBCzoBiqpTLpu4MCBaj/LxMWcCkZqyrBhQyUiIlJZCp5O3bp3l9WrVqk5DWwIywBOha+8srHs3LlLQRYnitNODxV0ggJcnDLjpYQJDvakFMyLMB/jOk6MATvMwDgBx+Tnw1EfSssbWypD46T9tOlXdbnyyqvUbAr71oT4eLU7verqq9UeGK8n7DpxUMBECHtM6kp9YJg7d+2UO++4U02esEk9dOiwxMfHqV0swA6Dx80W+1vqxTOwbMAkaOKnn2p72nfooGZlFMzVMGfjtB+7Yw7GVq9ZI0WLFpFatWpLkKTq6TvAiYkchfpx4s0r4Fq2TBllo5MmTZTWrW/XBapNm7vkqquuVpB+9bXX1Mtt5coV2g7Ajmfi2bd50yY19QMwMcnjQI668B5dMQsOJmm0Fa/BNm3bqJ0wVgq0AVAtVLiQOsbwG9rNK1YYOHNwig/bxuSOZ7PrwTOMhYY+wrogISFR68spP4dJmCTWq1tXrsQUrkkTGTZ0qOQvUECdG2zJnRKwoJuN/cIExTYXJgQAYuCNI4Ep2JiOHz9BgZjPiS1w+MhhadigoaxavVo9pXAgKF+hguTJEyVdnumi9psY0wPUeHC9+sqrArCjjgCAYECYIGEgzwRNTk6SV155Vf+GFcMocWiA9eFVxKTnhB/gwG6W50VGRkjpMmWkcKHCqj5Qb6vYWHnm6afVHG3o0CHSp09fWbbsZ60X9p37MVH6Z5c0bNhImR31YCGYM3eupKQky8EDB3XRee7559RmFWYJiC77aZmEhIYoALHAAOjUHyYMcAImO3bu1HteVKGCLl7ItE2bNsoWsQ2ePWu2vD/4fQVCfou7NPLAkQCGTLtgnTD7V1877eHH/dmWYwrFggHjhDHDZi+pUUPNomJPnVKX7TFjx0hSIq6ra9SjDUN/6ksfsPuApcKcMQPD7hrm+tyzz8nV11ytiwrXI3NsTzHdgyUjc+rXq1dPj8dXdQVqbILxosMsDLOstm3aSuMrG+v17HyOHT+mpodcS9/gOg3wAua25E4JWNDNxn4B5GBzTEyYCizGqXeFUWHIznYVNgg44BnVvFlzZUsYhwNcgAm2jnju4PlTp3ZtDSqCHekHw4cr+8UJoVWr1hJz8qR0ffZZNSSvcUkNZWtMTIzWsfuMjIqSIYMHq6MAzwZ0YaGwTO6PE8Gvv/6qQAobBViM4fvrr7+u7K5M2TKyY/sOBfatBD6pVk239Lv+2SVXNb5SQRK7UgAIZknbK1epLL179VZGCgACupjO8SzkACsEyPC3x8kE5kf9eOa2bVtlwoRPFVhYRDDKHzDgTXWBZfsNM2fBOXb8uLb3741/y6IFC6Vho0Zq99y3bx8ZPWasOgegHuE+MHhcqtGrrlm7Vq5p0kS2bd0qQUEilStXUVaLzS5ehsgHEKafcMyAgaMqANCpJzEFKleuJEOHDtO+oGCHjWwBan4zatRI1S0jd9QLPLN7t27qopsqKRJdv4Fcc/XVytpZbKZMmapqJUCe57JoYqtKP8Hk+Tdy1Ei1zMChxZbcKwELutnYN6gHCJICCDKZCDDDoRFqAAqMCMaC7SHukjfd1FIqVCivwAcIox8dN36c3HrrLbrNhWUCnAAJukeNA9C2rXz80Ufy4EMPqbcPBQZFGD28gQAtdLV4JxHohK0uv8cnH3dOjPoBubFjxqr6YeGihQp+sHTqhR4W8KfgCPDG62/I4CGD1U34fx99JF9On64upSwSqBeuufoaVY1w8IMbKyoIDq527/5H2weT5XOe+9PSpfLpxInKYHEJBUBwPOAaCkDa4voWsnvPbgX/NatXy5NPPSVvv/WWvP7GG7J8xQr55KOPZcHCBQqQ6JYBNVQeJ0+ckKbXXqtbdXYQMHhkB+DhoQaIscMAQHG1RR1DjAYO1QBRvmdXQJyFGdOna2Aj6gZjZSFEnYBOGx004FqpUkUZPHiItpdCHxLNix0Ei8ykiRPlic6dNXIW6h6AmAV05sxZGr+BxQe2je6We9zcsqXGUmAcUOgjGDl675IlSsgjjz6q+mkWcZ5jS+6VgAXdbOwbQBUwZWuM7hR2BGsxoEtVjL4VL6tFi77RQxN0uJ9NmSKLf/xRgYdDmg+Gf6AHVDVrXqousuhoYZefT5umINPy5psVLChTp06TxYt/VNaFJ9eECePl0ksvUxZJ4JYlS5fqRDXBWdA5z5gxQ2Mw3P/AAzqRYViwKqKcwaIpuP0CDnjJAV68wnyxXgAMACkYOTpdwJotPpYVsEEYH2CMfpUtO8/nYOjTCRM0CAtbc94/2bmzN1Ql23/aCRij4wQIN/79t1SuUkVjOPDMKVM+k//97yNv2D+27kQeu+66pupOzBac7XrNGjVVfUCIze07tqtnE/UEbGGxyI54GhTAGIBDbfDppxMlOrqu3HZbK1Vn4IWFXhyQR3VQvXo1DZTDb35duVJuuPFGvQeegDB/QnnClFEJ0B52Lchx1qyZ8vfGjdK2TRuNL8EiyHcsRqhMcHvt9Egnufa6026vWJjQXvTQyJK+pB4sjPS/LblXAhZ0c2/fZErN2ILiH2/CPWbKTc/xJjDd1/r3VzDdsX276lxZXNIr6J1Rbfjy2gMwn33uObm7XTtvvARzP2K9AqLna9BrDkMBdBZNt8VLejKz3+c+CVjQzX19kqk1gq3BimDOuQl0ULXAqDntD/TQB70wTM5XRg5Mt9juExgoN7UzMzqT3QAM/3x0ec2M9v/X7mFB97/Wo7Y9VgJWArlaAhZ0c3X3ZF3l0LGih0U/DNPkEIYDoLP1Ysu6mgZ+Z1g9h2PoyHEsMIeMgaguAn+KvdJK4NwkYEH33OR33v6aQy5cYzmk4bV9+w4a2b9S5Urqwst2lsK2ncMa8z43N5hYwbVr15G333lLLT3q1qkjvyxfrra8tJfX/5rqITf3h62bbwlY0L2ARwaB0DFVwmWY03fMkXCbNZksOLDCtCouPk6dLjjZz80FywlMsNB9EtcYxwOcCLC8wGoBCwUO4mDBtlgJ5JQELOjmlORzwXNhsZh5caCFJxZmWlM+myJXX3ONfP31XLWx/WX5L8qEcRrAxCk3F8zRyLqBfSsLCZkeMOnic8AWsypUDniC2WIlkFMSsKCbU5LPJc/FcQJbVlJiY1aGnhe2CBsEbLEr5vS8+4svqmNHbt6eYzdLeh/iMvAaGxcnVzZu7E0xjlfdW2+/Lbfdemsukb6txoUoAQu6F2KvO9qMYwIOGTgEkH2YuAI4MeDAAVvExpXIVXny5tVU7bk5Li0qBNLT4GaMTS8ux0RnQ8WAqgHPNwIC4Uhhi5VATknAgm5OST6XPBeje+x4cVPlsAn3ZNxkibtALAFiDQC0Tz35lAZayc2FGA/jxo5VwMXbjYBCxHbAjRa2jscdecdssRLISQlY0M1J6dtnWwlYCVxwErCge8F1uW2wlYCVQE5KwIJuTkrfPttKwErggpOABd1s7HKcDogo5Qxc7nz86aDix6VIkaIa0o94CaTZOZdChgccG8jbldFCsPHg4BD9GaEd0fWeD2EDceYIEpEDBw9qJC4TlpJgMUR627hpo1SvVt0biSyjcvF3Pc/lHwHRTSEyGRkeOJQ83/KWEUSIMenO95YReaWmpAhBiX1ZvZDGiFjHRHzLjYW+o96ZbbFjQTcbe3vb1m0aaBonBF9WAGROWLV6lVSuVFmzBJhUPP4GbHqTGAAgFm39+vU17xcBvn2BOIPLAIUzcy5xcu+68y51Nti7Z6+8/sbrGnLQCSr+7olY/WXhZbK56+6+1n1fBdKgIA2vaJ5vPjNdaH7DQoN3Xd169TSkJPa6BECvWLGigvAL3V5QSw2T5cHZHu4VyLOpL79z9g2u1Lw3oTqpH/ciGD1WFM7APu5nBJKx2N1e0+6M/NZ9D199Ya4h2wfmhBxGOserr9/4q8u8r7+WxKQkzdfnBjHctskeQnB7dx+kNy19jTv3oueWi/u9v3aYexPonzjV2Hr7k3169fT1vQXds5HaWf6G7AoEqiZrQoXyFdQuNiIywns3AosTiJzMCVgOAHD8jYUBqXSIH0tsBK4hwHaHezrKqZgYTTdDLi9i2xJvlzJr9ixZumSpBg/HMgEgIoA2Actbt26t12CbCyAdPHRQE2EWK1pUJwAJK++48w51JiAIOA4HBCXv0KGDNKjfQJNjUp+PP/pYtmzdoiZmhGvk3idPnpD169ZLeESEAh8ZGLAaYFIxybg/7Kldu3aaA4yyYcMGNefCTRePuJkzZ2pbTEB3AqOTbRfw59q77rxTNm7epBYKoSGhGroSGWH2RtZhMv1+OHy4PPf88yobPO9YbJApGSmwyGDhI+3Q/gP75b5779PMGJQFCxbK3LlzNI4tsSi4L4HPSZHEswkdScBy7JdJ9/NMl2c0pxxZKEhMWaRoEXUqQd7EH0Z2r/fvLyVKlZIC+fNreiX6ZsXyFXLbbbdK+fIV1CkF+bZq3UpqXV5LRnw4QsH6sU6PnRFZjOcTSY1A9RPGT5D6DeprnjrkSc42zPvIwHH48BH97LrrrpWjx47KsKHDJCEhXkqWLCU7d+yQiy+5RN2/CdZOoHfGzOYtm6Vjh46ac46A7wDNiuXL5c0BA6RK1SpSp3Yd7V8sQagrfbpl82Zpd/fdKhf6n/5dsXKFtLyppf6ewhhnoXvxpRe1zkFBwfL0009pTGSsZdq1bSe1rqilCxLB9bEyAaAZA8SHJgpdieLFNc0TfUchgPtPPy1Vl2/GIWOLefLhiBGSmJykljbIYsZXM6R2ndp6DzwUqR9xjMksMuyDYXJg/wF1+Dly5LD2O4HiydtHBDychlhEWZhZNKl7eES4ypn+P5diQfdcpJfB3+7YsV1NsQimTbps2BcBZ0wBdH/++WdlSwQCJ1A3ExfwI1kjuc/YpjIYcVwgc0PJUiU1mwKDlsFIOqB9+/YqWJL5YeTIUaqmYBAywHCJJT8bYMTfAMVVV14pa9aukSAJUiAkky+TaMeOHd468kwmKpkVADHAAy82Ej0uXLRIMyaQMoZnb9q0WZnxXXfdKR99/LFmVyCwNs4LgDwA+PffG2X48A+06ciB3/I8GDBqDCYY6YxQZzAJYOvIhzZ8//13smXLVp1wq1ev0QSaTCjsb6kb+dIIGk5+tpiYk/pcZADrBQD4x5YZmVxyycUan2HUyFFaF0Dg5ltuVtBD9niz8WzAF3MzbIAJsk6OtB8XL5YmTa7WwOZk6SB2MYHpCSpOPxGgHjCgPcgOeeXLn0+OHD6i92KhAewBUoCGxZR+QT4hIaFyYP8+eXfgQO/4QD4vvfSSLhiMhwoXVdAFkljB2FoTOB25bdu2XbZs2ayLEeos5PHMM12ExKdkucDemgWUBZmxxgJBigz6i90WYwC2DtMlRxuLNgsUKY0ARUDur7//1tx5JB5F1gnxCRoMvvXtrdU+GnniGUiCU1IqHThwUPPG0Qd4QuKUA7gD+M8+/7zMnTNXSpYsoXE/sB3v1bOnppJiHrBDISA8MZjJWYdZI/di0Zg6ZYomHB09eowsWfKjXNesmTr2ANpt7mqjixLelCxsuLSzaBAQfsumLRIaFqpjDrUT/UTOv1mzZ2uc5+nTv5K6dWpL3nz5tF/pF+ZF0WJF5cXuL2Zw5p95uQXdcxJfxn4MKxw6ZKiC0PARI6RggQIaD8AJujA8AIzV1LDWN954XVJSUpVxMSFJL8NKDKiy7evQvr3ky59fBxgDEuAGkGHK5PYCdEhV8/BDD6mnFmAFCDFoGeiNGjVWMEX39tH//qfMBUCMjIzSCcegZ1ByDSl9mMwAD8wZJwq2XkxIgClVRC65+BIZP2G8XNu0qTc1DpOE2AiffDJaU/UwmQAdAPDBBx/QRYjnkVSRLd2jnTppNuSE+DgFT8Bpzpw5CvZdu3YRCQqWkR9+qGzdZG4AvABotsMrVq6U2rVqydZtW2XXrn/UDZjsDyw45IuLj4uXf3bvlqpVq0hyYrK88+7p3HXjJ0xQUKp1+eVSrFhRKVigoNS64gp9NqwN0DPZJZAT4LlixXIZNuwDmTJlivYPQI08AGDSI5Fn7YMPhmuSTPqI3wCOMCj0zbAvMhP37NlD68gz8xfIr3p41BLOgldg4cJFNI0QTPGBBx+QqlWqyEMPPawg36VrV/n7r790F9C1a1eNowHwvTngTXnpxZd0p4EsmjZtoolEWRAYbzfdeKMsXrJEFy9Anf6hf3GbBuC5F1kwFi5Y4E0hz0LC7iIxMUnTE02aPEnH5p5/9mjCT8ALhsnCRx47+huXc2Q1cuSH+qwXunWTTz7+WOXCwkEMEAAZW2uAn75AprBgCArZPiAfjEfmCrupIkWLyqZNG+XVV1+TsPAwXSRHfzJamjVrpimUSHAanxAvr/R7RXPVketv8+Ytsn37Ns1sgpyp96WXXab9deTwYa1bq1a3Sf78BXRRLVmiuAQFByt5MDkCMzb7//9qC7pnK7mz+B0TANBjAg4ZMli35RUrVdIJTmE1hg3BEAg2wxac8u133+mEZ5t66lSs7Nm7W+684w55/fU35KKKFVXlcPTIEXVyYGDD4GA06HP79HlZihUrruCMaqNrly4yZOhQHWxMQMAdJsBAJi8Z6XGI1gUrh50A7GxZAUoG7Lhx4xWIhUMjTXF+p7aFvGy333GH1Kp1uQIA7rZvv/2W5lqj7jAFGAy/YhLQ1jGjxyhgA0Bcw+EhoHMyJka6d3tBXnzxJU1/U65cef0NAAArpm0HDx1SMFiyeLECC7/TbLo9e2p+ONKV14+uL3v37ZOVv66Q9ne31y335i1bdDtZtEhRncxsg5csXiLPv/C8siwWFSYr+mtADFUBrJUFhWcz4QA7/lZmWrqMrF6zWkYMHyGfTflMmRjtQIceHhauGZo5kKIvWFhgj2U03dDTCoKoMegDJjgAy+LKggj4wMLYAbC9LubZ0rKY9uvbV8aNH6/PL1e+vFSpXElGjx6tjK9p02s1rROsF2bHWGAhBkipO4BHxuFjx45qyiZYMnLlGtQ51NvkpGNB4zvYri4QiYlSqWIlqV6tqsyYOVPBHIbOInTDDTfK6NGfaFp56oiaiN0XbdZA+n/9Kffec69s37Zd/vjzDwU35Hh769YydNgwmTRpoi4mBKpnl8bvYde9evdSNQC7ONRDeB3i5j3grQGaDZtrUFUwniIiImXTpr/l22+/03FF3jxURQXyF9Bcf++8/a707/+azinazZjC7R21FnMRtcnChYvk/vvvk4ED39VxABHgmSwALNQpqSma4+5cigXdc5FeBn/LpGfws52rXz9a2c33P/ygQEehc2ECDC4sDphwFACmXbu2CmBMJg4f2MY/8cTp/GE9e/WUPHnyyrVNmmiCQpFU+WD4CPnu22+lTJnS8uijnVTvCNO84/bb5YEHH9T7sl0vWLCAZrtlW8kqDgvn2UwKgIYJA7NF9wdTg/HAhlksYDGwUraoACFbOhJpkoWY+7D9JqMtYI/agAVl0MCBUqpMaQkJDpYePXrq4gJAouqgLTBJFgOAv13btrqowIZh26t+XSU33nSjjB03VhYtXKTbSFjay717y6D335OjR47qBMNzjraierm4enXZsOEPzQ0H80R2MComEQvD4UOHpPOTTyor56CHZwNm6D0bNmiguvJy5cvJ6lWrdWICDlFReVRe6JgBTNqGKuiPDRtk6rRpsm37djlx/Li3r7gfuwtckKnzT8uWyepVq9Q1GdaFGqNhwwaay44+h3UnJyVLt+7dZN7X83S7DxOj/PnHH1pfng+LY6FhB9Sjx0u6aL414C21frnzzjsUEFmM6Ht2VGz7WUTpR+QOOAJYwUFB8lLPHgpiqB1gsBR2DeySqCegzjkEbuLotxPi4+Xll3vrzoVYHYA1iwYLDr+H6aOGQNVCstEbWrTQBY1dBowT0GOBYlcCa6V/2UkR9Y4dRJUqVaVfv76qDmA3hR6eAlAzRjgUQ+6arLRFC1n721ptO+Oqa9dnFdhhySRvRXaMT3IJXt+8hUTXj9ZFhrHDmIDk0LfsPDUdVMmSCtro9FkE0AGj6qLvqOO55qCzoJtB4MyMyzN6EspgXb9+nbz3/mA1haKkZTVg6ui+hq1semEN0zqZdrfdaUngSy6AgTunl7+TdrdM0qsrBxowZyaMKRmVqz85soUFbNMqacmJbMmw9yuuuMLvLdJqH3KlLexOAFd01SxIyA5AZovBroPCdVx/NjExnH2BtcxHH32k6ihUC/6K8ze+5A2Q+kqnxP38yYzdD+cJ7sKiAgiyO+QwzFdx1oH7Iwszxs34Q22yYMF86f9af+8t/I1Df2OaeyPjzDAfs6CbGSiahfdgUKErRO93LvaSWVjFbL81EwNdItvw3JiocdlPP8nFF1+susZzLYAzahAmOxYIsGGYnXOxOddn8HtMw2B9ZneVGfc813ugb2b3h5rtXMAOJs2BInMoNxQLurmhF2wdrASsBC4YCVjQzcVdDctFJ8d2Ly3PNLY+6MHYhqanPsjs5qLzRY2REdtFrsdcCeYeCFNlK7h7zx4pX65cplUftgwD4sDKGObDqmBU2PpSsL0tVLiwMkCuZ7vLgeCx48ckJDhEdba+CjpIvvP3faY1wnMj6sY4Mc4ejBtslZMSE32mq8/s5/u7H/3G2UOpUqdlzEElZwPokZ0FEzL0xxwIp6XayK56Z/VzLOhmtYTP4f6A02uv9Zcnn+ys4OCvYPrz9ltvyZSpU/zq086hGj5/ynaN0+0qVSqrlQMn34EWDtSwJ+ZQJn++/On+bPGPi2X97+vVwiGzCtt29IUDBgxQUOX0m8MS9LkcdgKwn0+bJgUKFpQ333hDxo4bp6Z4HK5gusSigV7ZXQAWDumwjcW8LTsKiy4HeLjcAr6xcbHSqGEjiY+Pk1tuST9gO4dFmLnhdJFZZeLET9V5YcKE8dK3bz8hOSgHyBwqcshmCjpgDqdYvCEWb775ph4k/5eLBd1s7F0m5BdffKEmRDg3zJgxQ0qXLqVePT//tEzmL1igp62cyGIJ8Odff8mG339XYFiyZKls3bJFDbtxVECnyYkxNomYBqn94wfD1HMGpoMTxrKff5aNf/0ld9x5px7E7Nu/T8aNHacHGgx8wziwFMDIvNrFF2tWBWxSYXlly5VT8OAwh0nJabhJdTN58mS1A8Zsiwm1b/9+2bF9uxQuVEhiTp3SQweegeH80qU/yS233OzVqfXr2082/LFBRnz4oUz57DOtD55bnExzss6pMmY5sGBYHCfPnTo9JiGhwTLx04nKhghWvmjhQjVcx+tt9uw5alfL73788Qe1oMCJomDBQsqiMJ3CVphTauqO8wcWCePGj9PJjgnYJRdfrPbOxUuUUO8/zOuwIa1dp446dQDG3V7opodZw4ePUNOtYsXPPHQCmF/u/bKUKVtGzaX4HfJFD4t1w8ZNm6Rtu7ZSrWo1BXhMsrBBRb4wQ+qJA8K9994jJ06clCKFC0v+AgXUgQITJkCVaxknHH5hrsXix0k+beL3p2JPSetWrXUHAovEpA4Gj5MNbB77W6wm8DDDrIu4w1g4YKHw9dyvZe/+fXL/ffephQFl5owZqhONT0jQhYb2MEawneYa7s045B54O+IAgfUEyU5xJqlRs6buUqg/OzLMFTEBYwFjccCmm8NHxiwHhJjR/ZeLBd1s7F0mBYMSsxxsahm0mOQ0v765bPx7o5qiYF7z2KOdZNrn03SQmgSLmOIwSJlwbFuZBJh1sUUf9N4g2bljp7qgRkZESHx8gk6Etb/9JtWqVlEngyKFi8jsWbN00u/Zs1tdQhnoMA0Ge8ubbpJvvv1WbXY5uGPS4Z2DIT/ukExuXnEuwJh8/vx5MmbMWLXPxO4VAKC++KsDMDBBFhZAB5MbQIzTcSY55mTYoHIYxPM5uU5OSVbTKUyHaOt11zWT9u3v1gUGJoTt6IQJnyqT/2bRQml5881qAsWzWHDq128g69b9pja1yAib0V69e0v5cuW1PQ8+8IB8PW+emg9xf1QxmI5RX1QyeFCN+t8odW/t3auX9HvlFb0PDAyW27dPX4mLi9VFgEwUMDIYL212Fhg8iwLtxk65T5++ytywdQaAAEtsdZEjfYQpGSZUY8eOkbiEeImLjdOT+m8WfSMVKl4k9erWPQ1SkyeriRugi5nVrbfeqouAMe2jDYwFtu/IlKBKOEgAsizOACWvOJIgM9yYie3BIjp16hSZP3+Bji/GFeMQkzsWVRYkxiz1Rhb0D/evWKmiTJs6TWWwdesWXRQx98IjEKB/+OGH5O6722s7MVfDXI7xwKKAPSxjHxLy4IMP6uKPeeKXX3whg957T+2j/8vFgm429i6sDDtRBnuLFtdL3XrRcvDAAT0xhqlg07h2zVq1RcUGFGbCFhiwxp60+sXV5fChw2qy/M3oAAAgAElEQVQEzxYWrzAKwMHWjQnD9WydYb+YPWG/WaHCRXodjGjatKnKNpo0vVbtW/kdbBWWA/sAPGGYACP3wu5x6U8/aR23bd8mVatU1QnMRGRSo/+EmdE27DRpH8+GTbKwAL78lr9h7IAB9sEA5Zq1a7VeMGW2xkx07kd7AR6M5Kkfv8N+FsYNmMEmASs8kpjo2AHDKpnY7CQAM9hbn5dhnGXVfRNwwvtp3969Klc8+njlvrSXZ3J/FgZsdslCgYzZDrMb2bhxk7J+QMWkOEK/69ySw9hRswCSyIh64RQAsMyaOUtZLWZkxjMOe2jqCUjt/ucfVWXgfUdMhkcffUQN83GaQCc6cdJEefutt1VegC7geuzYcdXZ4pBC37OIGdDFeoL+2rVzl4InOwj1dixZSvq90k969uqlbrL16tVV+2mcBPjtQw8+KJUqV5bHH39CvRKpI3KC3ROwCbVBjRo11f2aRY4+R+YsboUKF1LzLkq3F16QNm3b6oJFTATsYkNDQ7TO1A0PNIAcpwsWUpwh8Ka7/D/OcpGNBd1sBF0mW+/evWTo0GHKdgEoXBH379uvLJOBibdQ40aN5cTJk+qIwCBmKwi7xAvtdICaQwpKJiU6A5hJxwEOzHT/vn3KHIJDQnQwc0BBYWvYpMk1cvTo6ZB9GNYDNuhKARsAiC3p0aNHZMiQoeoUUbRIEXWXxSB96udTpcPdHVQHypYVFs79fv99g07Yl/u8LD179FSvJDyFuDeqFN4D6Bjm4/3DIgHjAVCvbHyllC5TWjb88Ye6dAL0W7dt0+A7qAI47Hr11Vdk4MBB0rFjB02QOf3L6dqm39b9Ju++8648/vhj+j3qGvU627xZXnvtVenSpau0bHmTugHjxYSaAttNJjugi6sp9eKQB/CIjq4nu3fvUWcNtv58B5jjZIJHGADJswBR9OgsIMSGYIEEOGCyABxtgCXznn5D7iwIsHvsdwFf9L2APYvPHXfcrp8XL15CVSyMDcCoWtWqUrVadQkJCZLvvvtedc4UHAZw4Ub9MXDQQPn440/UEQDGSD/gJFHjkku8nnqDBg7SLTyLJO2iP3CwYAdRt04drefcr+dKcFCwLgp4auHNNWb0aN0FMKZM0CTAmXGMnnvA22/JC8+/oKoGPNS4HhUO5emnnpK72pyOfcAuhcUxIiJc9u7dp84el9eqJT1IdtqtmzpXTPv8c1WrRUVGZuOMzJlHWdDNRrkfPnxIWS4HCwxGPIIKFCwgL3brLu8PHqw6PbZubMdhHwAOVgGdn+wsQwYPUZ/wu9u3VyYLW2jUqJHWftGihXLk6DEpV7asAjcTBUAHoNvd3U5ZCGX8+PG6NUa1kC9fXp0ITHwmMKoDwB0wYBLBpt5+5225ocUNyla2bd2q20PYJ/patppPP/OM1KldW+uIGgA1BcANM+JgCmAESAFUbGoBbhg9bJqJC2DBGrH2f/75F/QeMEmCjODyjL6QtgJAsGfYOOoYtp8wPLbt6ADZHqN6AODeefttGT1mjOotAUIC5CBHdLZMfmTGlpfFhcNJPOGoEyoI+gaW/Mbrr8u69etl1qyZUqhQYXnjjTdl1KiRyuhpE+6vPXr2kE6PdpIZM77S9iJTFhqNhdGhg8dLrIfKl2cTmObFl15SVUybNm11ATFWEywAqCHY3j/7bFddqAA6wI94DFzX4vobpAsxJ0R0R4QnGAes7EjMtp72HDt+XBLjE3T7z2EgCx+AOXPmLN1RrFv/m/y+/neVCe1Ff8pigKsvQXtg1LGnYuXxJ57QqFsUPNJYDPA+pB/oI6KzAdL8hh0VcmTcGCcN3Mr5DX3AYocqCFUFnzHO0bvTfwMGvKW/HzlqlDz6yCPZZvGRjdP+X4+yoJuD0ifsXt48eXUwAgJsT415EodhsDIGOoXvcYdlu5dWgckAIv5MsRj0gJbbO4jDDyaBLyN09JjUFb2ws6TnkWauhX3BcH0V2kRbTTsBHMDBaSLH4sSz0A2a+ru97fgd9zBxetEXIktfBSBn4ru/B8z43JiMwZpxKyaICoVFgQUG9cyUz6bIK6++kiGjfWQeczJGChb6/z6EZbLowZBZNNz9jENEaGhYhuPN+mo3fTzsgw+kfr16MmnyZAVKY+pn+pIxRz2dHnkccqLTZkcCiCKjuPg4Hbv0H/pt2D6Li7MQXYxoab7KgQP7pWChQhqf4kIrFnQvtB4/D9vLQgIg+nMFzawmAf6U9LyfUAlQ/GUAyUh90IcCcFgSZHUB0NlhYQnBboqDtUAKaht2Ob5co1mY2EFhqeJvYQ3kGRfSNRZ0L6Tetm21ErASyHEJWNDN8S7ImQqwxWbbjwkXW3m2zmy30wv0kjO1DeyptIe2oD5B54yq4XxuT2CttledbxKwoHu+9Vgm1RdbSU6LCUnI6fFdbe7SgxUsJ87XwuET+kbM1bp26SqVKldSCwxbrARykwQs6Oam3sjmuuAcgaMAJ/o//PijzJv3tUyaOEmz12Jqlj9fPrVGiIuLlyc6d9ZYubm54DDw9dy5mn6H1DRVq1ZTcy2sDTSrQpcuZ5UVOTe32dbt/JOABd3zr88yrcbYbXKYwsk/JlO8Yq+KORqn2NhcYlOLaVeLG25Q28vcXHBUwKwLO1DqTzvI/ZaYkKheUAQKx0Y6vYOy3NxGW7fzXwIWdM//PjzrFnBaD6PFbhbrgOeef0597wFbnC1QP+AAgSkTRvBt2rY562dl9Q9pCy68ytq//17W//671nf+vPlCGnCy3OKiy3uSQ9piJZBTErCgm1OSzyXPxZmCANb8e+mlHrJ48Y/qcYXHWbXq1TQmBKBMPAFY79lkKMiOpgK6BOTBWD8sNFTuu/9+NeTH6ePF7t016zFusAQSyu7wl9nRfvuM80cCFnTPn77KkppilE/EMuw3iYLV6bHH1WsK1ogO9/33B6tVw0MPP6zqhdy6NTcZiXEdBnhRmzxw/wMSlSdKPbZCQoLlnXfe9eb/yhJh2ptaCQQgAQu6AQjpv3wJYMU/45KKhxG6XRO/F3dRMtSWLVsm14sBryoWBf45HR2IRREWHm4P0XJ9D14YFbSge2H0s22llYCVQC6RgAXdXNIRthpWAlYCF4YELOheGP1sW2klYCWQSyRgQTeXdISthpWAlcCFIQELuhdGP9tWWglYCeQSCVjQzSUdYathJWAlcGFIwAW6icHBwUkikpSamppI6Gx//1JTU7ku0bympKTwm6SwsLCkpKSk5IiICH1NTk5OiouLSwkLC9N/ERERKSdOnEiJiopKOXToUEpoaGhqeHh4alRUVGr+/PlTixcvnjpt2rTTcU3JKOApQYQ5dfxNbip9f+DAgaATJ04ExcbGBp06dSq4dOnSQTExMcFJSUlBCQkJwfny5QuOi4sLCQ8PD0lKSgoOCwsLSUxMDAkJCQn97bffNl8Y3WxbaSVgJZBbJOAHdL1gakE3t/SUrYeVgJXAf0ICFnT/E91oG2ElYCVwvkjAgu750lO2nlYCVgL/CQlY0P1PdKNthJWAlcD5IgELuudLT9l6WglYCfwnJBAdHd3PY4Gg1gce6wV7kJaVvRto6vKsrIO9d+AScKer55e+PkvrjgTgya0R2gKXxLlf6UsOF5ps/IGusVowJmFuKwZrMuYaf8ePH5fXX+8vBw8ekoiICA0t2LFjxzOuYnB179ZNDhw8IOERkdK6VSu55dZbvbZw5z6kM3YHgIN03JdeeqkmccysMnr0aGnSpIlUrVrV5y157m/r1kmd2rXTBCJkSjB16nc2Zffu3fLV9Ony5FlmvFi5YoW89/77EnMyRq5v0VyefPIp+fPPPzUYOkkwSQlPyqPu3bvr34SU3Lt3r/Tt21e6dukil152mZw4cUJe6ddPOnS8R6Kj651NM/z+ZvPmzRp2s0wZ3xHgZsycISVLlNTA7v7Kxo0b5b333tPQl8RTLl8+a1MybdmyRV588UXp3au3FClaRGXXr1+/s+7jcxEo8/HZZ5+VUqVKSc+ePbXfatWqJW3aZG2wfifoAqxBQUFqp2tBN4O9eeLESRk+fJgcPXpMAJ2nnnpS+vV75Yy7JCYmYl+subqSk5Lk3YEDhXi2BQsWlOXLlytQkaWB8vfff8tFF10k/ObQoUMSGRkpv/zyi6aiiYyMkOPHT2j4RYKNV65cWWDPW7ZslgoVLpJt27ZqfrBdu3bp/Vb+ulIiwiOkYcOG+tnBgwc1lGOhQoU0cwTxZskWQfoecolRHyYHg3HJksV6/2pVq8vWbVulSpUqsm3bNs2ySwZhsgpfccUVWmfq+ccff8ikSZOkc+fOep81a9fKtU2bSoECBWTVqlUKVtS7S5euMnr0J7pALV/+i1zTpImEhoQqyDIZANp58+bJJ598ovKk3tTv2muvVVlQuI4A63ny5NG2IQvadsklNWTzlk2yZfMW/R4Z//TTT9o22rl5y2Y5dPCQXHbZZfrbkydPyo8//ihly5b1toVswvc9cL90euRRvY4El/Qb9SFYOsk8+7zcRx5+5GEFjVIlS8qUqVNlwYIF2sdff/21XvPdd9/Km28OkE8//VQOHjgoO3ftlObNm8uRI0fkn3/+kSJFimg/O/ubNhQtUlS++/47rQ/9sG/fXilfvoLKvly5cpr1uOuzXaVsmbIKXAShp6+jo6MV6MkE8u2330j9+g2kTp06Or6QEWmMyAANWCOvjz/+WOrWrSs7tu9QS3julZWF8dyyZUupWbOmtuOLL76QH374QX5e9rOOjVtvu1XH8qxZszTY/E033aRjJCsKz2natKnKisXniSeekKZNr5UHH3xApk+fLtWqVVPylNnFDbqGwRo1Q3oM1zhIWOcIT88sXbpUBy5ZFkqUKHFGfwFQZGUYMmSIFC9eXMjaAOvbumWLTpgjR4/I8OEjFFR69OoprW9rpSCybNkyOXDgoBQpUlgOHT4s1zdvLvv275MnHn9CwQBQURbdvbuu0qzaw4cP14lORtzNm7fIgX375LZWrTSTArPrxInj0qzZdTJ58mfy6quvSfPmzWTcuHESExMjN7W8SQYNHCR58ubVxQHG+MADDyigvP/++9KjRw8FA7IHk4H3qaeeEuLwAuAFCxSU+QvmazLIqVOnajtpN0D1v//9T4GY7BNr16yVXr17yZfTv5RiRYtJzKlT0rxZM2WRsA92CaQKGjNmjAL4l9OnS5HChfX3r732mi4aI0eOlF9/XSmxsXHSulVrmT1nti5S119/vXzzzTcSGxurAAPI0S+nYk/JHbffIePHj5fwiHAZ/sFwXQx4JkC1adMmeemllxSkWOCoLyBLIcYwCTtp84QJE2THjh1CrOGSJUtKnz59VEa0lwXi888/1z6GYbIA0YaHH35Y5s6dq/UHRFm0pk6dIu+9975e1+OlHnL7HbcrU+Y5vCInXmHQv/++Xnr16q19zD/ugYxYKGC6gAYLRYcOHTQoPf2xYsUK6f7ii7L8l190od69e4/UrFFDSpYqpYvPuHFj5dlnn/O2gXa3b98+szHmX/f75ttvpUP7DhIVFSmDBw/WdjJmWQgAWTJ/sIAho27duku7dm2zpE4pycnSqnVr7WvG8J9//CGXXX65Zhhh8WenNXDQQGl1W6tMfX50dHRfjwea8URTlpsR0OV6QDclJSU5V3qkJSYmBuORFh8fHxIREREcHx8fmlUeaQzaOnVq61bNXQAfwAvgYtJ89NFHOoHvvPNOBZpOnTpp9tr69etrGvEdO3ZKXFysgkfevHl1cgOygHKJ4iXkqaefkk6dHlO2EhYWqmBEsO7p07+UO1rfrkDGvZcuWSrffPuNNL6ysfz5x58KiNwftgSjBURhXBs2bFCwgKGtX7dOjh0/rsDD/WGw1B/Q6dq1qzJRwGHQoEHazCVLlihroW1suVNSU6R6teoKmJ07Pym7du1U9n/llVfJzz//LHPmzJUGDeoreDHhNPtw/vwSFZVH+vbto/dcu3atzJwxQ1Ufl9SooQzp3nvvkzFjRusEZQEbNnSo/PX33/LJ6E8kPi5eF7KBA9/V68LDw2TUyFGye88eBRkATIKC5FRMjLz3/nsK9vg8zpk9W+VA/akLEx/gMuBJXQAx2PDMWbNkxPDhMuyDD5RdXnfdtcoS6SNYE5mIufaejh1154LcPvvsM1WjNGjQQJo1a6aMCobdokULzdBBIQszzPf4ieO6UOzcuUMGDXpP+wpARzYkDUWebIMBWhZWxgULCgvvypUrtT/oS8B/wIABUr1aNV1QduzcqYtmv7595et583THQh0eeughzYs3Y9ZMlSVjIqtLfEKC3HLzzdof7H6YEywaMH7GILs5gJCFnTlx3XXXZUmVkgHdVq2kdu3aKkN2ajVr1lCSwsLQ5+WX5dixozJu3PhMfX5GQdfp+uvLDTg0NDQZADYuwGFhYck57gZsQJdX3IAB3dDQ0JC1a9duyUxp7tm9WyfeF19+qRl02Qqy3WfyUwzTHTp0iBQoUFBBKDExSXV9Tz/9jIII4MsgYCvN3zDFJk2byratW+Xll1+WZ555Rlkx/2CZbHlhtAAT7Br9XOvWrRVUe/XqJStX/irly5fTictv2FIyGWGRDDrABjCHgVE/AJVrAX/0oR99/LGMGDFCdu7YKSdjTiozYaKyzUe9ADOksI2fPWeODHz3XQXd+IR4qVO7jjzyyCN6L1jhs892lYYNSRz5g7JhtrtMPK4HiNgZACb8TVm9erXMnjVLmdAVtWsrY6XNylTDw+XBBx6Qjz/5RJkJMgDYUJWQG41nIhNSyPMMGE1kRITAbr7/8QcZ7ElDBJtBzgD6vPnzpUP79sqUkQv14lkAHuzysssvk6++/EpGjxmtsuzbp68uLoAaQMECxW/j4+MVKJAROnNAl60sTP7Kq66Sxx9/TIoWLab9xHihbNu+TZ579jkpWqyotL+7vapWBg4cKG+88YYyLtr7yiuvSPu775YhQ4eqnADJfAXyy7Kflinrpw9YFAFdGDqAnZiQIBs3bVK2PGrUKG1Pt27dZN++fXptpUqV5IvPv5DSZUrpgphdBZnTL8imQ8cOcmDfAbnl1ls0czO7MxbxGTNmaHJUxlxWFMb/zTffrGOULNL9+/eXe+65V/76609NXzVgADvRRO9uJ7PqEB0dDatwstwzrBjOxg2YgAsAb2JiIsw394EusReCg4NDMxt0FyyYL717vywLFy5UtgNjhR3BKihMvGbNmkv58mUlPj5B2S7M5eXevaVc+fL6GyaC0VkyUSpVrCjdundXsOWQgwnIIIH1AMgMXBgMgAPzvO++++TjTz7WicvAgfHEnDwpBw8dkrz58inwMJmZfDyHwQ3bYsWnwHTZJnNPADUoOFj27tmjbBhAYzsOGFIf9KwsBBRYAls0trswQNjYlCmfSZkyZfV7AHP8uPESEhqif3/77bcKUFwL2KLGaNS4sd4H4KdwUARAAIhcB5iUKlVS+vbtp+oFQIXJkpCYoG1YtHCRLjokn5z+1VcSGhKiW1R0ljCqhIREufnmlrJw0SIZOmSIMj1kwyJSqVJl1X3fcsst8vzzz+vzWZxQ7aBCQA2E3E6rNH7VPl29apVce911ylBpO7scZASTB3RhtdSPBQ5WCzMtXqKEXFShvCQnJUvDRo30c1NoA/dFRwzzp7179uyWF17oJm+++aYUKlhQ/t60SaZ/+aXKjL79+ZefpWzZcrqTOHb0mLJGVEgwVnYKyI4+rl2njsydM0dVSOhLf/jhe5k/f4E+GuCrWKmiNGro/8AtswDH3Ifxw9hljH6pO4xeEhYeprsDxiXjA1URiyzkISsKoIv8YdPobiFKLNjsGNCxM9dYqG688cZMfXzdunUVdFEnOE3HfOhyNfhNSEjIGYFufAW8uWBB9/jxY3L48BHdJjFJAQ0OoZzZZ/mMAwNYWPXq1XV7CFjSyej2AFIKulVOeZmIgBO/YwKzReUgavXqVarL5DCiQoUK+hsGESyV7xnQvPIsQAJGA5Nl6wrYo/+DQQJyvJpDOwYZhy2AHb9l24UVAgMS9gcD51oAgTaSJdgUvuN0n2dVrFhR64ye9KqrrtLrVyxfIfEJcdK48ZXKuFER8CyzpWSywRKpo1mkYIoAOdfDrJkcyIwSFxsrPy5erCydAyTYG21jcQNo8uTNIxXKV9Bnc1gDY2UhNNeZvHDcG/nTVyxexuoCeQGg9AVMloNH6gcQo+PlXqYN1Jn7AoZ8Rx35x/XIms+ZzMiUNqCO4ICIRcH0d/fu3aTNXW2kWfPm2o8rV66Qyy67XOuFXPfs2SuVK1fSPqfPAAX6hPrSXvoCOezfv1+fBYAjuw1/bJCkxCSVK7JiwYWpAzaU3Xt2S56oPNq+7CqMT8YPbeE8goWcw0XGCp8vXbJEVWXIHRlnReG5qLdoN3JhvDJWGAOoN9hNoJbK7FKvXr2XHfa5TuAFZJ1WDGcNugkJCTDelJiYGG+ksbx586bs2bMnNUuijCUkJBB1LNhEGXOrF7KK6WZm58yfP1/4h44yu1KGAzzoBGEWAKst2ScB1AnskOjvrNSrclKPjh6VEgzeluyXgBt0nXpat42u0zY3NDTU60DB507rBSfTjYyMTIqNjVWwzVWgi0539erVW7Nf5IE9ETMmmBhb4OwqsDKYJ6u+LdkrgRMnT0pINvQ3DJttO2oiW3JGAvXq1esNo3Xa5xo1gy9bXQO8vtQMgC3WC7kadLFeMEw3N4NuzgwH+1QrASuBrJZAdHR0L7cbsA8vNL963LCwMGW8hu0a6wWNXp6UlBQREZHsj+keOHAghfZlehBz1AuJiYlB8fHxwVFRUQQtD46MjARsnUHMQ1atWrUtqwVs728lYCVgJeCUQHR0dE+nna4PxmuyR/wLeMkuERoa6v3cF9PNVtAFbMuVK0cmCQBWQddkjrCgawe+lYCVQG6QQN26dTHi92m9AHsNCQlxBr8xaXz01Wm5gFoBvS5M16leSA903SwXmZx1uh5/oMuBGs4RlunmhiFn62AlcGFLoF69ei+5rRcc6oUzQNcd5MYNuoCtL9A11gsnT55MCQ8P17xoWC+gXnCC7vfff+/OjZaxHGmBgC463YSEBLXTteqFC3vw29ZbCeSEBKKjo7v70eka87EzrBTcVgtGlwvT5W880fiHUwRqXZiu8UgLEHS9QJvhxJRpgW5UVJTqdLFaAHR5Xbly5facELp9ppWAlcCFK4Ho6OgXMKs3wGucJJwWDGmZijlBl9gLBnTJBoxHmi/QJRNw/vz5U3bt2nVGJmAP08046NJ9ZAQ+duxYMDrd+Ph4zQhsdLqoFwzoGhUDTNeC7oU78G3LrQRySgL16tV7LjU1NdmHR5rbHfgM5ovJmBOMjR4X9YKT6WKf62a6WQq6pF7nX8mSJdVBIn/+/Aq+gK1xkiD+Akx3+fLlO3JK8Pa5VgJWAhemBKKjo7s6QNfLeA3TNQdpxizMOE9gteAGXaPT5UAN9YIn9kIKOl10uagXIiIicJRIzRKmGxsbG4SKIS4uLjgt0E1OTg4myti6dess6F6Y49622kogxyRQr169Z4KCghRsAV9jPuYJ7ajA6gRXw3DN5wZ8AVon6IaHhyfHx8enREZGqp1upoOuBoUVIZKTvqJe8AW6ycnJ2Ox67XWxYgB0Ybtr167dmWOStw+2ErASuCAlEB0d/ZRhuuhkDegCrua9YbceEzIvEPPegK45RIPhol4AdD1qBmW6MNyjR4+m8nrw4EF0uWrF4MN6ITCdrqe3gojSf+DAAWxzvaCLeqFo0aJeW11AN2/evKgZQjz2uiHh4eHBa9as2XVB9rpttJWAlUCOSaBevXpPeJiul+0alusAYY0uZtitE2xht573Gs7RgK5TtYBe1wm6hw8fVsDNkydPSlRUFKoGBdpAD9KMsJThtm3bNsgX6JYuXVoP0wBgE/gmLi4uhAM1wBema0E3x8adfbCVwAUrgXr16j3mcY4ANA3T/dfBmmG+PtQKCrbGPtcJusY+14DuiRMnANmUffv2pUZGRp5ho5stoGvcgQ3oEoOBA7WkpCS12w0JCeGV96FBQUHef9gf87nnM9QTzu/5PCQlJUV/yyvvU1NTg4OCgoJFRF95j0rE8zkLhv5LTU31vnpCDepiYtQn7pHpuf6CHbC24VYC2SGBoKAg55abR3qdCAgd6vg+1fN3akpKCn+neN6npKam8rfzFYDlfbIDUGGtBnAN88VBwrBcvdZjJmaYrepynY4RzuDlmIwZVUKOgm7BggWV8fryTAN0TQFYDegaoPWArBd0U1JSAF19b0DWDbyAK8WArxN0g4ODvWCrvekBXifoOsDVgPAZY82Cb3ZMPfuMC00CaYCtF2gBV49cvIDL7zyf62eArQdgncALaKYEBwcboPWqF2C8LnWCF5jR4fI9wGtiLTjtc43VQmhoqOpynSEdQ0JCUrOE6SIAt4qhePHieJ554+oa0EW9gJrBeKbBdJ2MF/A1LBfwNcDrAdd/gW1qaqoyW/PPwXi9zNYJvobtApq+mK0bbB3Xuce/TzC+0CaJba+VQCZLwMtwXYzWPEa/dzJdD8PlcycIK8M1zDY4OBi8NQAMs/WqFgBQA8Tm4MyAbEhIiIKtB5S9wGtYrrHPxWrBxFzAegFTMQDXmIsdOnRIdboFCxbUKGPodIsXL57qiLlwRvvMVtsNMl6dri/Q9RX4BksGA7ocpBnPNA/oov9VNQOga9QMvBqm6wJgryrBh1pB1Quef4Cr/u15daoTjJrBsF2vWsHJZGHGmTyw7O2sBKwE0pGAg9Ge1vf9v8rh/+MTuBiuA3i9agUH2AK6TpbrBV+PikGB2Mlsne8BYAPGBmwTExOxwVVTMeOJBugeO3bMa61gMkaYQzQ/oOtWp5zWf7pklC7oGs80DtOcThK+Io5hRmb0u4CuU7/rBFUDyEat4NDhwnYBV/PqBVkDwHzg0OOkLL4AAA2uSURBVOMSpNyp1/0X4AYAthaMLXRYCWS+BM4AIAO+vlQPRp97WkuYqmzXAK8LbJXpehiuefUyXMN8ncDqZLfmc6ce1wAvagVf9rlGtYCJmDvQDSwXsfmKLmbEmWHQdXumGXtdTMc8drtqxWCCmhvADQ2F5AYr001OTvYerPHe/DOfuw7NzOGZl+V6DtL08MyjJjAHaspsDeh6GqkAmkGGa0E38yecvaOVgE/QdbFdna4eUalawa3T9YAun6tawXOolmxe3QBsgNW8Arq+mK6xWgB0ExISUCNoah7jFOE0FfPniZZpoIsA0rLXBXiJr+u0YjCgC7N1sl3DdA3AmlcfwKuM1qPL9b76UC8o+MJ0DYN1Wi44gdcfw7WHZxYNrASyTwJuZus8QHOrG9yg62G+6E/1UM3odA3QOgHYMFrnqwHc07B0OnxjUlISell979TlwnQBXeP6i+4WqwUTzjEiIiKVQDfoc4197jmBblqeabBdt72uvwM1dLxO3S6ga6wanIB7eoegpmHmFQbs1dk6wNdrJuZmvGRy9Qe4dKYF3eybWPZJVgL+JOAGXbJtu/W6aR2oORmuB5SV7brVDB5ghbFqDBsn03WqE2C0vnS5AC5uv74O0LDPBXzNIZrLKeIMtu6Wg1/1gmGITs80PjMuwU4rBsN0jarBmI8ZthsWFqbAy6sBXF5ROThUCgq2HlMwffUFukal4PleWS6GEYCt00LBgK8vsLXM1gKClUDukYABWD+M15iKpeIwZnS9huHCeD1gmwKwwnj5zvO9/u2xYtBX599857TLdR+ewfl8RRVDl5tGyvU0AVeZvL+DNNMlTs80J+g6rRiMdxoqFqdbcFJSUjDA6wmE8y81g0ftoMCL/4R5NawWQPUwXy/jpb585lEnOHW6XucHt3mYm+Fa0M09E87WxEogHdBVEOMaA7rGUcLodj1g62W7DrXDv0DXCcgwXAO66HCxVjCvgC2gC9t1B7hxg26JEiVSAlErePXUgYAuF7vtdU18XWeySrduFx0voAv4Opmuk/Ea4HWqFwBg3ptXJ/g6wdYAsGG6pi0GVM0r3zuHtgVdO9GtBHKPBAzoAqqmVh5HiDMO1Bygq/pcz3v1VPOwVmW4BoTNq2G3vgDXsFteAWETZwG1AlYKTrdfty430JxoLkmfdpX1I/4z3GaJOuY+TDPxdUlWadiuU7drYu0CrOh2zYGaJxqZqho8KgbMypxM1wu6HrWBV9XgsFbwmoVZ0M09E8jWxEogoxLwBbq6DT/tgWbMxcQf04UJG7D1MGIFX/MZulwOywBVo1Lgbw/IcjCmOl1jImaClcN0Y2Ji9DDN6YFmdLkZBF2fOdJ86Xu9C4+vUI/mQM14qLl1u3nz5tXwj07GiwkZoGuA18l03QwXtgvIOj83ulvngZlLp+tdRCzTzejwt9dbCWS/BHwcrDm90wzwekHYw4gVaA3IOl+dgMvfBnB55b0bcFEpmJi5BmAN0/XngeYEXCQWgHohIND1Ai6LTnqg62S7RrfLq3GYMGoGPnMCLqoGJ/A6/wY0jZrBgG9aoOtk7U4VglUvZP9Esk+0EghUAumArlena9hveqBr1A1Odmv+NmoEgBdmGxcXhwWCOkEYawWjVuDVgC5xFvwdoFGvNLL/BuSR5pPxmgM1vnSqGfzpdo2awQ28vEfH6wTe8PBwBVejagAwDfga4PUFumFhYWoi5gJi7Rv+c4OtaZjV6QY6Hex1VgJZLwF/oGucJMz3Rt2QlJTktWhwMlzH98pm3eCbkJCQaliuJ4iNHpYZwPUEtFE9LoDrzy7XsFwk44i1oIuDQ1ruFOzer5z63DR1u4Auv3IfqPGZLzUDqgZfjNcwXaPjjYiIUIDlc8N6AUUA2ICvAVXzmXnvBl1t9enIYvrK94ECrQXirJ9c9glWAj5cflUozs8TExO9752Aa65zg25iYqJX1QCI8huYLa9Gj2sA1zBdrgN4Y2NjFWSdB2cALjEWnIFtnHa5fkDXH8j6ZLpmJAQMuk62y98mRbszJgOg69TxGsbLq1PHC9gBvLBfA7IwX8/hm74akOW3HjD12uQ6Wa4BYSf4WtC1E91KIPdIIBDQdYIw17tB2DBawNbDZs9gvnxumC6vBnDj4+P1c8DWMFyjSoiJiQG4vcFsSMfjjLHgtst1slz+TiPWQpqg6w98/2XFYECXV+Ms4YzJYPS7BnjdjNcAL6/oeg2Yeux6FVAN6HrUC2eoEMLCwvQ9vzMAy/vw8PAzmK5zqFkmm3smnq2JlYBbAm4wdjLchISEM5ivYbOAqwFoA8R8B8h6DtMUjD06WwVcdLge9qsMF7B16nANwzXqBXKgeVixqhvcB2hp6HK9fO9fbfXR/b4Yrxd4jYeaP+DFPdjY7gLEBnjdOl6PmkGB0wCvAV8n8+UzmK+b7foDWQOuBpADZbp2GlgJWAnknATcoAvQuRmveW9A2PzGgDBga5ivAVaPV5kCL38bdQJ/A6yArlOHaxguAEtQmwDUCsr7HJLzlxnDe0la0bR8hnxMKyYDd02P8RYoUEDVCw6dr743gBsZGalAbJisB5S9jNZ851FLeJmtk/Ua9muZbs5NIvtkK4G0JOBPzeDdbnti7DqB1XwHuDoZrgFd1Ad8znvzmdHbms/c6gSjt3WD7Z49e/Q+Tptc7k3ySV4DCVbuqW9A6gVvu11CO+PQzc14jZrBAG9ajNeldlA27GS+UVFR+t78M+wVBmzA1Q2yzvcRERFnhHL0BcJ2SlgJWAnknAQCAd34+HivWsEwXzcoe3SzXpB1gi6sFtAFWA2z9ZiBKcs1KgQ34KJC2Llzp6QHuDwrrQwRmQG6Z4CxL2sGLkC14GS85cuX18/cel7UDU7wdTJf8zf3cTJg894Nom4gBpwty825CWWfbCUQiATSA14nc3Xez616MCoEw36drNYckLmB1+hu+Y0BX6c6gc+NDtfNcHkfgC7XVPmcmK5f0OULY7vrBt6KFSsKVg1u4C1UqJAXnN3Ml3s42a8BWxiwE3jdels3+3V3vBuMAxkY9horASuBzJWAAdP07upPz2tA17zCaLmXYbPOvwFd53s3uzXgCuA6nR/4nPe+ANeTA025n6MN/wJXz3eZB7pu3a4BXl5RNbjBF10voFi6dGlxsl4DsE7ma4DVyXhxKTbXOoHXNNoJwP4sFdAXp9fR9nsrASuBrJUAFgSBPMEf6BoQ5RUQ5dUJruZzJwgfP378DBWDG2yNOsF87g9wz4XhmjZn5CDN12+CnLpdcwGs1w2+5oDNqW7gGmPh4GS+TnB1Ay/vfQGt8zf+vg+ko+01VgJWAjkjAbfe1tTCAKt577wuLdA14IuaAL2t8z1/G3ZLBoht27apOoHPs4rhngvoun+rIAj4UvBY49UX8BqQBWj528183WBrruEVq4eMAK7ztzkzhOxTrQSsBDIiAX+ga8DSeS/3tQZ8YbRcZ743B2Z8ZkDVl+42LbDlu8xguJkJutxLGa8p/oCX750HbbzHysH5OaoHA85OEPbHhJ0d4QTltDrbrQvOyMCw11oJWAmcnQTSAtW07uhmur5A2ACqk9G6gdYJrMbDLD2w5ftz1eG62xaIjjO9a3za85qoZDzQsF7+NvpeXwAMAzbqB773B8BOMHY3yB+gFi5c+IxLAwXosxte9ldWAlYCTgn4Ak6+P3LkSJqCClTl4Ly/k9EaUHXrbH2BLZ/5SDBp6uc3gI3ngoD01FybHqAGco1PD7ZAdL2mNU72a6wd3N8ZADafGxWFu8f8gWmxYsXOuNTf7+1UsRKwEsh8CRggdN/54MGDaT7MH1i774fKwHkjo5dFX8vnaelsze/cgMvn06ZN4+WsrBT8NSwQ0DW/DfTaM2I1uHW93MzJfHnvy9rBWWE3A3Y3xg3I7u8twGb+JLJ3tBLILAn4A2T3/d3Aar43zgzmvbmf+77uAzKuN0BrfutDd2u+CtgkLD25BAqk3CfQa//luWYqYXS95n164GuuAzRhwKZg95tew/jeMOhArrXXWAlYCeSsBAwoplcLw16d1zmZrBOMndcYF17zmRtw/ehucxR0zcMDAjx/CS99Hbi5Qdip9/UFnoEy10CvS6+T7fdWAlYCWS+BQBmvv+vcoB0IyJpWedQIvE1Pd5seCKcrqEAB1HmjQH/jV9frrlV6DNhc7wbjtFpnWW66fW8vsBLI1RIIlPm6wdUfkzWfm3xmzsZnQHebI6CbUcab3vVn2PlysRuE3Uw40JGSEZAO9J72OisBK4HskYA/MHU/3a0mCABcnYzWfbv0rBDS+z5d4QTKWn3dKKO/TdP7zal2MA/zB77ptspzgVtnHOjv7HVWAlYCOS8Bf2Dqr2a+GKz7Wh+M1nlJIIAayDVpCi+jwJmRnkjv3gF97wuMA63EuYJ2oM+x11kJWAlkvgQCAVEfoJpRUAz0+kCvS1cQ6QFfujdI44L07p3e99z6DE+3c6mM/a2VgJXAf18CPuLbptfoQME00OvSe17AZmDp3ugcwNffTwMB5XOpl/2tlYCVwH9XApkFkpl1H6+kswPYzuUZ5/Lb/+5wsi2zErASSEsCmQmUmXkvrXN2glp2PssOSSsBKwErgXORQKaDralMdgJhdj7rXIRtf2slYCVgJfCfAN1z7UYL2ucqQft7K4ELRwJZBprnKsL/A7Sd9EI3eeIkAAAAAElFTkSuQmCC"/>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93025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Parallel Projects in Place as of 12/01/2023</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dirty="0">
                <a:cs typeface="Calibri"/>
              </a:rPr>
              <a:t>Working with IT team to get technology flowsheets and smart text in place for efficiency of data capturing through Epic</a:t>
            </a:r>
          </a:p>
          <a:p>
            <a:r>
              <a:rPr lang="en-US" dirty="0">
                <a:cs typeface="Calibri"/>
              </a:rPr>
              <a:t>Re-organization of clinic templates to allow for provider vs education visits. Also to make room for T1D group classes so we can indirectly also have a kind of support group for this population.</a:t>
            </a:r>
          </a:p>
          <a:p>
            <a:r>
              <a:rPr lang="en-US" dirty="0">
                <a:cs typeface="Calibri"/>
              </a:rPr>
              <a:t>CGM patient education via group classes- standardized curriculum being developed</a:t>
            </a:r>
          </a:p>
          <a:p>
            <a:endParaRPr lang="en-US" dirty="0">
              <a:cs typeface="Calibri"/>
            </a:endParaRPr>
          </a:p>
        </p:txBody>
      </p:sp>
    </p:spTree>
    <p:extLst>
      <p:ext uri="{BB962C8B-B14F-4D97-AF65-F5344CB8AC3E}">
        <p14:creationId xmlns:p14="http://schemas.microsoft.com/office/powerpoint/2010/main" val="2687955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169" y="17515"/>
            <a:ext cx="10972800" cy="391621"/>
          </a:xfrm>
        </p:spPr>
        <p:txBody>
          <a:bodyPr>
            <a:noAutofit/>
          </a:bodyPr>
          <a:lstStyle/>
          <a:p>
            <a:pPr algn="ctr"/>
            <a:r>
              <a:rPr lang="en-US" sz="2400" dirty="0">
                <a:latin typeface="+mn-lt"/>
              </a:rPr>
              <a:t>Grady KDD</a:t>
            </a:r>
          </a:p>
        </p:txBody>
      </p:sp>
      <p:sp>
        <p:nvSpPr>
          <p:cNvPr id="4" name="Rectangle 3"/>
          <p:cNvSpPr/>
          <p:nvPr/>
        </p:nvSpPr>
        <p:spPr>
          <a:xfrm>
            <a:off x="229645" y="1434105"/>
            <a:ext cx="1793290" cy="4206240"/>
          </a:xfrm>
          <a:prstGeom prst="rect">
            <a:avLst/>
          </a:prstGeom>
          <a:noFill/>
          <a:ln w="28575">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base">
              <a:spcBef>
                <a:spcPct val="0"/>
              </a:spcBef>
              <a:spcAft>
                <a:spcPct val="0"/>
              </a:spcAft>
            </a:pPr>
            <a:r>
              <a:rPr lang="en-US" sz="1400" dirty="0">
                <a:solidFill>
                  <a:schemeClr val="tx1"/>
                </a:solidFill>
              </a:rPr>
              <a:t>Among people with T1D,* increase percentage of patients actively using CGM (measuring actual usage vs prescriptions)</a:t>
            </a:r>
            <a:endParaRPr lang="en-US" sz="1200" dirty="0">
              <a:solidFill>
                <a:schemeClr val="tx1"/>
              </a:solidFill>
            </a:endParaRPr>
          </a:p>
        </p:txBody>
      </p:sp>
      <p:sp>
        <p:nvSpPr>
          <p:cNvPr id="5" name="Rectangle 4"/>
          <p:cNvSpPr/>
          <p:nvPr/>
        </p:nvSpPr>
        <p:spPr>
          <a:xfrm>
            <a:off x="2515819" y="1168602"/>
            <a:ext cx="1828800" cy="548640"/>
          </a:xfrm>
          <a:prstGeom prst="rect">
            <a:avLst/>
          </a:prstGeom>
          <a:noFill/>
          <a:ln w="28575">
            <a:solidFill>
              <a:srgbClr val="56CAE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1200" dirty="0">
                <a:solidFill>
                  <a:schemeClr val="tx1"/>
                </a:solidFill>
                <a:highlight>
                  <a:srgbClr val="FFFF00"/>
                </a:highlight>
              </a:rPr>
              <a:t>Health Literacy/ Education and Support</a:t>
            </a:r>
          </a:p>
        </p:txBody>
      </p:sp>
      <p:sp>
        <p:nvSpPr>
          <p:cNvPr id="10" name="TextBox 9"/>
          <p:cNvSpPr txBox="1"/>
          <p:nvPr/>
        </p:nvSpPr>
        <p:spPr>
          <a:xfrm>
            <a:off x="643534" y="673762"/>
            <a:ext cx="789026" cy="400110"/>
          </a:xfrm>
          <a:prstGeom prst="rect">
            <a:avLst/>
          </a:prstGeom>
          <a:noFill/>
        </p:spPr>
        <p:txBody>
          <a:bodyPr wrap="square" rtlCol="0">
            <a:spAutoFit/>
          </a:bodyPr>
          <a:lstStyle/>
          <a:p>
            <a:pPr fontAlgn="base">
              <a:spcBef>
                <a:spcPct val="0"/>
              </a:spcBef>
              <a:spcAft>
                <a:spcPct val="0"/>
              </a:spcAft>
            </a:pPr>
            <a:r>
              <a:rPr lang="en-US" sz="2000" b="1" dirty="0"/>
              <a:t> Aim</a:t>
            </a:r>
          </a:p>
        </p:txBody>
      </p:sp>
      <p:sp>
        <p:nvSpPr>
          <p:cNvPr id="11" name="TextBox 10"/>
          <p:cNvSpPr txBox="1"/>
          <p:nvPr/>
        </p:nvSpPr>
        <p:spPr>
          <a:xfrm>
            <a:off x="2515819" y="396886"/>
            <a:ext cx="1938002" cy="400110"/>
          </a:xfrm>
          <a:prstGeom prst="rect">
            <a:avLst/>
          </a:prstGeom>
          <a:noFill/>
        </p:spPr>
        <p:txBody>
          <a:bodyPr wrap="square" rtlCol="0">
            <a:spAutoFit/>
          </a:bodyPr>
          <a:lstStyle/>
          <a:p>
            <a:pPr fontAlgn="base">
              <a:spcBef>
                <a:spcPct val="0"/>
              </a:spcBef>
              <a:spcAft>
                <a:spcPct val="0"/>
              </a:spcAft>
            </a:pPr>
            <a:r>
              <a:rPr lang="en-US" sz="2000" dirty="0"/>
              <a:t>Primary Drivers</a:t>
            </a:r>
          </a:p>
        </p:txBody>
      </p:sp>
      <p:sp>
        <p:nvSpPr>
          <p:cNvPr id="13" name="Rectangle 12"/>
          <p:cNvSpPr/>
          <p:nvPr/>
        </p:nvSpPr>
        <p:spPr>
          <a:xfrm>
            <a:off x="4822881" y="737877"/>
            <a:ext cx="6949440" cy="893959"/>
          </a:xfrm>
          <a:prstGeom prst="rect">
            <a:avLst/>
          </a:prstGeom>
          <a:noFill/>
          <a:ln w="28575">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2" rtlCol="0" anchor="ctr"/>
          <a:lstStyle/>
          <a:p>
            <a:pPr fontAlgn="base">
              <a:spcBef>
                <a:spcPct val="0"/>
              </a:spcBef>
              <a:spcAft>
                <a:spcPct val="0"/>
              </a:spcAft>
            </a:pPr>
            <a:r>
              <a:rPr lang="en-US" sz="1200" dirty="0">
                <a:solidFill>
                  <a:schemeClr val="tx1"/>
                </a:solidFill>
                <a:highlight>
                  <a:srgbClr val="FFFF00"/>
                </a:highlight>
              </a:rPr>
              <a:t>CGM Classes</a:t>
            </a:r>
          </a:p>
          <a:p>
            <a:pPr marL="171450" indent="-171450" fontAlgn="base">
              <a:spcBef>
                <a:spcPct val="0"/>
              </a:spcBef>
              <a:spcAft>
                <a:spcPct val="0"/>
              </a:spcAft>
              <a:buFont typeface="Arial"/>
              <a:buChar char="•"/>
            </a:pPr>
            <a:r>
              <a:rPr lang="en-US" sz="1200" dirty="0">
                <a:solidFill>
                  <a:schemeClr val="tx1"/>
                </a:solidFill>
                <a:highlight>
                  <a:srgbClr val="FFFF00"/>
                </a:highlight>
              </a:rPr>
              <a:t>Patient education on device use</a:t>
            </a:r>
          </a:p>
          <a:p>
            <a:pPr marL="171450" indent="-171450">
              <a:spcBef>
                <a:spcPct val="0"/>
              </a:spcBef>
              <a:spcAft>
                <a:spcPct val="0"/>
              </a:spcAft>
              <a:buFont typeface="Arial,Sans-Serif"/>
              <a:buChar char="•"/>
            </a:pPr>
            <a:r>
              <a:rPr lang="en-US" sz="1200" dirty="0">
                <a:solidFill>
                  <a:schemeClr val="tx1"/>
                </a:solidFill>
                <a:highlight>
                  <a:srgbClr val="FFFF00"/>
                </a:highlight>
                <a:ea typeface="+mn-lt"/>
                <a:cs typeface="+mn-lt"/>
              </a:rPr>
              <a:t>Peer support groups, technology literacy</a:t>
            </a:r>
          </a:p>
        </p:txBody>
      </p:sp>
      <p:sp>
        <p:nvSpPr>
          <p:cNvPr id="17" name="TextBox 16"/>
          <p:cNvSpPr txBox="1"/>
          <p:nvPr/>
        </p:nvSpPr>
        <p:spPr>
          <a:xfrm>
            <a:off x="7225775" y="331198"/>
            <a:ext cx="2163551" cy="400110"/>
          </a:xfrm>
          <a:prstGeom prst="rect">
            <a:avLst/>
          </a:prstGeom>
          <a:noFill/>
        </p:spPr>
        <p:txBody>
          <a:bodyPr wrap="square" rtlCol="0">
            <a:spAutoFit/>
          </a:bodyPr>
          <a:lstStyle/>
          <a:p>
            <a:pPr algn="ctr" fontAlgn="base">
              <a:spcBef>
                <a:spcPct val="0"/>
              </a:spcBef>
              <a:spcAft>
                <a:spcPct val="0"/>
              </a:spcAft>
            </a:pPr>
            <a:r>
              <a:rPr lang="en-US" sz="2000" dirty="0"/>
              <a:t>Change Ideas</a:t>
            </a:r>
          </a:p>
        </p:txBody>
      </p:sp>
      <p:cxnSp>
        <p:nvCxnSpPr>
          <p:cNvPr id="19" name="Straight Connector 18"/>
          <p:cNvCxnSpPr>
            <a:cxnSpLocks/>
            <a:stCxn id="4" idx="3"/>
            <a:endCxn id="5" idx="1"/>
          </p:cNvCxnSpPr>
          <p:nvPr/>
        </p:nvCxnSpPr>
        <p:spPr>
          <a:xfrm flipV="1">
            <a:off x="2022935" y="1442922"/>
            <a:ext cx="492884" cy="2094303"/>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a:stCxn id="13" idx="1"/>
            <a:endCxn id="5" idx="3"/>
          </p:cNvCxnSpPr>
          <p:nvPr/>
        </p:nvCxnSpPr>
        <p:spPr>
          <a:xfrm flipH="1">
            <a:off x="4344619" y="1184857"/>
            <a:ext cx="478262" cy="258065"/>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2515819" y="5336307"/>
            <a:ext cx="1828800" cy="548640"/>
          </a:xfrm>
          <a:prstGeom prst="rect">
            <a:avLst/>
          </a:prstGeom>
          <a:noFill/>
          <a:ln w="28575">
            <a:solidFill>
              <a:srgbClr val="56CAE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1200" dirty="0">
                <a:solidFill>
                  <a:schemeClr val="tx1"/>
                </a:solidFill>
              </a:rPr>
              <a:t>Access to Device</a:t>
            </a:r>
          </a:p>
        </p:txBody>
      </p:sp>
      <p:cxnSp>
        <p:nvCxnSpPr>
          <p:cNvPr id="180" name="Straight Connector 179"/>
          <p:cNvCxnSpPr>
            <a:cxnSpLocks/>
            <a:stCxn id="74" idx="1"/>
            <a:endCxn id="4" idx="3"/>
          </p:cNvCxnSpPr>
          <p:nvPr/>
        </p:nvCxnSpPr>
        <p:spPr>
          <a:xfrm flipH="1" flipV="1">
            <a:off x="2022935" y="3537225"/>
            <a:ext cx="492884" cy="2073402"/>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4207B1A8-3333-45FB-93CB-EEDF7606D9FD}"/>
              </a:ext>
            </a:extLst>
          </p:cNvPr>
          <p:cNvSpPr/>
          <p:nvPr/>
        </p:nvSpPr>
        <p:spPr>
          <a:xfrm>
            <a:off x="4822881" y="4108124"/>
            <a:ext cx="6949440" cy="838570"/>
          </a:xfrm>
          <a:prstGeom prst="rect">
            <a:avLst/>
          </a:prstGeom>
          <a:noFill/>
          <a:ln w="28575">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2" rtlCol="0" anchor="ctr"/>
          <a:lstStyle/>
          <a:p>
            <a:pPr marL="171450" indent="-171450" fontAlgn="base">
              <a:spcBef>
                <a:spcPct val="0"/>
              </a:spcBef>
              <a:spcAft>
                <a:spcPct val="0"/>
              </a:spcAft>
              <a:buFont typeface="Arial" panose="020B0604020202020204" pitchFamily="34" charset="0"/>
              <a:buChar char="•"/>
            </a:pPr>
            <a:r>
              <a:rPr lang="en-US" sz="1200" dirty="0">
                <a:solidFill>
                  <a:schemeClr val="tx1"/>
                </a:solidFill>
              </a:rPr>
              <a:t>Test new workflows to improve device use/device documentation</a:t>
            </a:r>
          </a:p>
          <a:p>
            <a:pPr marL="171450" indent="-171450" fontAlgn="base">
              <a:spcBef>
                <a:spcPct val="0"/>
              </a:spcBef>
              <a:spcAft>
                <a:spcPct val="0"/>
              </a:spcAft>
              <a:buFont typeface="Arial" panose="020B0604020202020204" pitchFamily="34" charset="0"/>
              <a:buChar char="•"/>
            </a:pPr>
            <a:r>
              <a:rPr lang="en-US" sz="1200" dirty="0">
                <a:solidFill>
                  <a:schemeClr val="tx1"/>
                </a:solidFill>
              </a:rPr>
              <a:t>Device data reviews,  staff troubleshoot device</a:t>
            </a:r>
          </a:p>
          <a:p>
            <a:pPr marL="171450" indent="-171450" fontAlgn="base">
              <a:spcBef>
                <a:spcPct val="0"/>
              </a:spcBef>
              <a:spcAft>
                <a:spcPct val="0"/>
              </a:spcAft>
              <a:buFont typeface="Arial" panose="020B0604020202020204" pitchFamily="34" charset="0"/>
              <a:buChar char="•"/>
            </a:pPr>
            <a:r>
              <a:rPr lang="en-US" sz="1200" dirty="0">
                <a:solidFill>
                  <a:schemeClr val="tx1"/>
                </a:solidFill>
              </a:rPr>
              <a:t>Advertise CGM in waiting rooms, etc.</a:t>
            </a:r>
          </a:p>
          <a:p>
            <a:pPr marL="171450" indent="-171450" fontAlgn="base">
              <a:spcBef>
                <a:spcPct val="0"/>
              </a:spcBef>
              <a:spcAft>
                <a:spcPct val="0"/>
              </a:spcAft>
              <a:buFont typeface="Arial" panose="020B0604020202020204" pitchFamily="34" charset="0"/>
              <a:buChar char="•"/>
            </a:pPr>
            <a:r>
              <a:rPr lang="en-US" sz="1200" dirty="0">
                <a:solidFill>
                  <a:schemeClr val="tx1"/>
                </a:solidFill>
              </a:rPr>
              <a:t>Provide contact information for device reps/patient support</a:t>
            </a:r>
          </a:p>
        </p:txBody>
      </p:sp>
      <p:sp>
        <p:nvSpPr>
          <p:cNvPr id="96" name="Rectangle 95">
            <a:extLst>
              <a:ext uri="{FF2B5EF4-FFF2-40B4-BE49-F238E27FC236}">
                <a16:creationId xmlns:a16="http://schemas.microsoft.com/office/drawing/2014/main" id="{498A2942-6289-4360-9EF6-9A6D650B486B}"/>
              </a:ext>
            </a:extLst>
          </p:cNvPr>
          <p:cNvSpPr/>
          <p:nvPr/>
        </p:nvSpPr>
        <p:spPr>
          <a:xfrm>
            <a:off x="2515819" y="1983855"/>
            <a:ext cx="1828800" cy="548640"/>
          </a:xfrm>
          <a:prstGeom prst="rect">
            <a:avLst/>
          </a:prstGeom>
          <a:noFill/>
          <a:ln w="28575">
            <a:solidFill>
              <a:srgbClr val="56CAE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endParaRPr lang="en-US" sz="1200">
              <a:solidFill>
                <a:schemeClr val="tx1"/>
              </a:solidFill>
            </a:endParaRPr>
          </a:p>
          <a:p>
            <a:pPr algn="ctr" fontAlgn="base">
              <a:spcBef>
                <a:spcPct val="0"/>
              </a:spcBef>
              <a:spcAft>
                <a:spcPct val="0"/>
              </a:spcAft>
            </a:pPr>
            <a:r>
              <a:rPr lang="en-US" sz="1200">
                <a:solidFill>
                  <a:schemeClr val="tx1"/>
                </a:solidFill>
              </a:rPr>
              <a:t>Use of Data</a:t>
            </a:r>
          </a:p>
          <a:p>
            <a:pPr algn="ctr" fontAlgn="base">
              <a:spcBef>
                <a:spcPct val="0"/>
              </a:spcBef>
              <a:spcAft>
                <a:spcPct val="0"/>
              </a:spcAft>
            </a:pPr>
            <a:endParaRPr lang="en-US" sz="1400">
              <a:solidFill>
                <a:schemeClr val="tx1"/>
              </a:solidFill>
            </a:endParaRPr>
          </a:p>
        </p:txBody>
      </p:sp>
      <p:sp>
        <p:nvSpPr>
          <p:cNvPr id="114" name="Rectangle 113">
            <a:extLst>
              <a:ext uri="{FF2B5EF4-FFF2-40B4-BE49-F238E27FC236}">
                <a16:creationId xmlns:a16="http://schemas.microsoft.com/office/drawing/2014/main" id="{ECA05E60-FE08-4CE3-801E-92CC2EE92A61}"/>
              </a:ext>
            </a:extLst>
          </p:cNvPr>
          <p:cNvSpPr/>
          <p:nvPr/>
        </p:nvSpPr>
        <p:spPr>
          <a:xfrm>
            <a:off x="4822881" y="1730400"/>
            <a:ext cx="6949440" cy="457200"/>
          </a:xfrm>
          <a:prstGeom prst="rect">
            <a:avLst/>
          </a:prstGeom>
          <a:noFill/>
          <a:ln w="28575">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1" rtlCol="0" anchor="ctr"/>
          <a:lstStyle/>
          <a:p>
            <a:pPr marL="171450" lvl="0" indent="-171450" fontAlgn="base">
              <a:spcBef>
                <a:spcPct val="0"/>
              </a:spcBef>
              <a:spcAft>
                <a:spcPct val="0"/>
              </a:spcAft>
              <a:buFont typeface="Arial" panose="020B0604020202020204" pitchFamily="34" charset="0"/>
              <a:buChar char="•"/>
            </a:pPr>
            <a:r>
              <a:rPr lang="en-US" sz="1200" dirty="0">
                <a:solidFill>
                  <a:schemeClr val="tx1"/>
                </a:solidFill>
              </a:rPr>
              <a:t>Use flow sheets built for capturing data of active CGM use</a:t>
            </a:r>
          </a:p>
        </p:txBody>
      </p:sp>
      <p:cxnSp>
        <p:nvCxnSpPr>
          <p:cNvPr id="301" name="Straight Connector 300">
            <a:extLst>
              <a:ext uri="{FF2B5EF4-FFF2-40B4-BE49-F238E27FC236}">
                <a16:creationId xmlns:a16="http://schemas.microsoft.com/office/drawing/2014/main" id="{69F43410-F089-453B-8562-D5DF63EB04EA}"/>
              </a:ext>
            </a:extLst>
          </p:cNvPr>
          <p:cNvCxnSpPr>
            <a:cxnSpLocks/>
            <a:stCxn id="96" idx="1"/>
            <a:endCxn id="4" idx="3"/>
          </p:cNvCxnSpPr>
          <p:nvPr/>
        </p:nvCxnSpPr>
        <p:spPr>
          <a:xfrm flipH="1">
            <a:off x="2022935" y="2258175"/>
            <a:ext cx="492884" cy="1279050"/>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3394FDCC-28B7-454E-ADF7-721571B93B40}"/>
              </a:ext>
            </a:extLst>
          </p:cNvPr>
          <p:cNvCxnSpPr>
            <a:cxnSpLocks/>
            <a:stCxn id="114" idx="1"/>
            <a:endCxn id="96" idx="3"/>
          </p:cNvCxnSpPr>
          <p:nvPr/>
        </p:nvCxnSpPr>
        <p:spPr>
          <a:xfrm flipH="1">
            <a:off x="4344619" y="1959000"/>
            <a:ext cx="478262" cy="299175"/>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2F300C46-79C6-4EB8-90B6-BD8FF97DA7FB}"/>
              </a:ext>
            </a:extLst>
          </p:cNvPr>
          <p:cNvCxnSpPr>
            <a:cxnSpLocks/>
            <a:stCxn id="57" idx="1"/>
            <a:endCxn id="3" idx="3"/>
          </p:cNvCxnSpPr>
          <p:nvPr/>
        </p:nvCxnSpPr>
        <p:spPr>
          <a:xfrm flipH="1">
            <a:off x="4344619" y="4527409"/>
            <a:ext cx="478262" cy="267965"/>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CF68740-621E-4284-9883-B3A8B50362AA}"/>
              </a:ext>
            </a:extLst>
          </p:cNvPr>
          <p:cNvSpPr/>
          <p:nvPr/>
        </p:nvSpPr>
        <p:spPr>
          <a:xfrm>
            <a:off x="2515819" y="4521054"/>
            <a:ext cx="1828800" cy="548640"/>
          </a:xfrm>
          <a:prstGeom prst="rect">
            <a:avLst/>
          </a:prstGeom>
          <a:noFill/>
          <a:ln w="28575">
            <a:solidFill>
              <a:srgbClr val="56CAE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chemeClr val="tx1"/>
                </a:solidFill>
                <a:cs typeface="Calibri"/>
              </a:rPr>
              <a:t>Device use</a:t>
            </a:r>
            <a:endParaRPr lang="en-US" sz="1200" dirty="0">
              <a:solidFill>
                <a:schemeClr val="tx1"/>
              </a:solidFill>
              <a:ea typeface="+mn-lt"/>
              <a:cs typeface="+mn-lt"/>
            </a:endParaRPr>
          </a:p>
        </p:txBody>
      </p:sp>
      <p:cxnSp>
        <p:nvCxnSpPr>
          <p:cNvPr id="121" name="Straight Connector 120">
            <a:extLst>
              <a:ext uri="{FF2B5EF4-FFF2-40B4-BE49-F238E27FC236}">
                <a16:creationId xmlns:a16="http://schemas.microsoft.com/office/drawing/2014/main" id="{568B5C0F-32CF-4375-9AEC-AB02FC2E4EAA}"/>
              </a:ext>
            </a:extLst>
          </p:cNvPr>
          <p:cNvCxnSpPr>
            <a:cxnSpLocks/>
            <a:stCxn id="3" idx="1"/>
            <a:endCxn id="4" idx="3"/>
          </p:cNvCxnSpPr>
          <p:nvPr/>
        </p:nvCxnSpPr>
        <p:spPr>
          <a:xfrm flipH="1" flipV="1">
            <a:off x="2022935" y="3537225"/>
            <a:ext cx="492884" cy="1258149"/>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F6FEC3F-7857-4811-B110-B6D771310941}"/>
              </a:ext>
            </a:extLst>
          </p:cNvPr>
          <p:cNvSpPr/>
          <p:nvPr/>
        </p:nvSpPr>
        <p:spPr>
          <a:xfrm>
            <a:off x="2515819" y="2799108"/>
            <a:ext cx="1828800" cy="640080"/>
          </a:xfrm>
          <a:prstGeom prst="rect">
            <a:avLst/>
          </a:prstGeom>
          <a:noFill/>
          <a:ln w="28575">
            <a:solidFill>
              <a:srgbClr val="56CAE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1200">
                <a:solidFill>
                  <a:schemeClr val="tx1"/>
                </a:solidFill>
              </a:rPr>
              <a:t>Social Determinant of Health</a:t>
            </a:r>
          </a:p>
        </p:txBody>
      </p:sp>
      <p:sp>
        <p:nvSpPr>
          <p:cNvPr id="43" name="Rectangle 42">
            <a:extLst>
              <a:ext uri="{FF2B5EF4-FFF2-40B4-BE49-F238E27FC236}">
                <a16:creationId xmlns:a16="http://schemas.microsoft.com/office/drawing/2014/main" id="{31B9E46F-C3DA-49E1-98AD-9037D6834554}"/>
              </a:ext>
            </a:extLst>
          </p:cNvPr>
          <p:cNvSpPr/>
          <p:nvPr/>
        </p:nvSpPr>
        <p:spPr>
          <a:xfrm>
            <a:off x="4822881" y="5045258"/>
            <a:ext cx="6949440" cy="753787"/>
          </a:xfrm>
          <a:prstGeom prst="rect">
            <a:avLst/>
          </a:prstGeom>
          <a:solidFill>
            <a:schemeClr val="bg1"/>
          </a:solidFill>
          <a:ln w="28575">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2" rtlCol="0" anchor="ctr"/>
          <a:lstStyle/>
          <a:p>
            <a:pPr marL="171450" indent="-171450" fontAlgn="base">
              <a:spcBef>
                <a:spcPct val="0"/>
              </a:spcBef>
              <a:spcAft>
                <a:spcPct val="0"/>
              </a:spcAft>
              <a:buFont typeface="Arial" panose="020B0604020202020204" pitchFamily="34" charset="0"/>
              <a:buChar char="•"/>
            </a:pPr>
            <a:r>
              <a:rPr lang="en-US" sz="1200" dirty="0">
                <a:solidFill>
                  <a:schemeClr val="tx1"/>
                </a:solidFill>
              </a:rPr>
              <a:t>Using Parachute for orders and order follow up</a:t>
            </a:r>
          </a:p>
        </p:txBody>
      </p:sp>
      <p:cxnSp>
        <p:nvCxnSpPr>
          <p:cNvPr id="45" name="Straight Connector 44">
            <a:extLst>
              <a:ext uri="{FF2B5EF4-FFF2-40B4-BE49-F238E27FC236}">
                <a16:creationId xmlns:a16="http://schemas.microsoft.com/office/drawing/2014/main" id="{A6CFA8A4-D3D7-4081-A0BA-C7990A85564C}"/>
              </a:ext>
            </a:extLst>
          </p:cNvPr>
          <p:cNvCxnSpPr>
            <a:cxnSpLocks/>
            <a:stCxn id="7" idx="1"/>
            <a:endCxn id="4" idx="3"/>
          </p:cNvCxnSpPr>
          <p:nvPr/>
        </p:nvCxnSpPr>
        <p:spPr>
          <a:xfrm flipH="1">
            <a:off x="2022935" y="3119148"/>
            <a:ext cx="492884" cy="418077"/>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283CF7F-21F0-4B8D-82F4-3CA26CC54FFA}"/>
              </a:ext>
            </a:extLst>
          </p:cNvPr>
          <p:cNvCxnSpPr>
            <a:cxnSpLocks/>
            <a:stCxn id="74" idx="3"/>
            <a:endCxn id="43" idx="1"/>
          </p:cNvCxnSpPr>
          <p:nvPr/>
        </p:nvCxnSpPr>
        <p:spPr>
          <a:xfrm flipV="1">
            <a:off x="4344619" y="5422152"/>
            <a:ext cx="478262" cy="188475"/>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7C893D6-524C-4821-8C3C-26D6A1E99536}"/>
              </a:ext>
            </a:extLst>
          </p:cNvPr>
          <p:cNvCxnSpPr>
            <a:cxnSpLocks/>
            <a:stCxn id="7" idx="3"/>
            <a:endCxn id="63" idx="1"/>
          </p:cNvCxnSpPr>
          <p:nvPr/>
        </p:nvCxnSpPr>
        <p:spPr>
          <a:xfrm flipV="1">
            <a:off x="4344619" y="2705449"/>
            <a:ext cx="478262" cy="413699"/>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57FC25A-C8F9-4B23-94C9-F709CA5C4F19}"/>
              </a:ext>
            </a:extLst>
          </p:cNvPr>
          <p:cNvCxnSpPr>
            <a:cxnSpLocks/>
            <a:stCxn id="57" idx="1"/>
            <a:endCxn id="5" idx="3"/>
          </p:cNvCxnSpPr>
          <p:nvPr/>
        </p:nvCxnSpPr>
        <p:spPr>
          <a:xfrm flipH="1" flipV="1">
            <a:off x="4344619" y="1442922"/>
            <a:ext cx="478262" cy="3084487"/>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A5C2437-6157-4B12-99D4-51A20223945C}"/>
              </a:ext>
            </a:extLst>
          </p:cNvPr>
          <p:cNvCxnSpPr>
            <a:cxnSpLocks/>
            <a:stCxn id="3" idx="3"/>
            <a:endCxn id="114" idx="1"/>
          </p:cNvCxnSpPr>
          <p:nvPr/>
        </p:nvCxnSpPr>
        <p:spPr>
          <a:xfrm flipV="1">
            <a:off x="4344619" y="1959000"/>
            <a:ext cx="478262" cy="2836374"/>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7C7AEB4-1DA5-41AA-804E-CF38A8A81797}"/>
              </a:ext>
            </a:extLst>
          </p:cNvPr>
          <p:cNvSpPr txBox="1"/>
          <p:nvPr/>
        </p:nvSpPr>
        <p:spPr>
          <a:xfrm>
            <a:off x="304559" y="5681228"/>
            <a:ext cx="1562793" cy="707886"/>
          </a:xfrm>
          <a:prstGeom prst="rect">
            <a:avLst/>
          </a:prstGeom>
          <a:solidFill>
            <a:schemeClr val="bg1"/>
          </a:solidFill>
        </p:spPr>
        <p:txBody>
          <a:bodyPr wrap="square" rtlCol="0">
            <a:spAutoFit/>
          </a:bodyPr>
          <a:lstStyle/>
          <a:p>
            <a:r>
              <a:rPr lang="en-US" sz="1000" dirty="0"/>
              <a:t>*Duration &gt; 1 year, ages 18-75, with at least one in-person or telemedicine visit in the last year</a:t>
            </a:r>
          </a:p>
        </p:txBody>
      </p:sp>
      <p:sp>
        <p:nvSpPr>
          <p:cNvPr id="63" name="Rectangle 62">
            <a:extLst>
              <a:ext uri="{FF2B5EF4-FFF2-40B4-BE49-F238E27FC236}">
                <a16:creationId xmlns:a16="http://schemas.microsoft.com/office/drawing/2014/main" id="{CE72F717-E4B1-42BE-A4F5-C180C48D1FFC}"/>
              </a:ext>
            </a:extLst>
          </p:cNvPr>
          <p:cNvSpPr/>
          <p:nvPr/>
        </p:nvSpPr>
        <p:spPr>
          <a:xfrm>
            <a:off x="4822881" y="2286164"/>
            <a:ext cx="6949440" cy="838570"/>
          </a:xfrm>
          <a:prstGeom prst="rect">
            <a:avLst/>
          </a:prstGeom>
          <a:noFill/>
          <a:ln w="28575">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1" rtlCol="0" anchor="ctr"/>
          <a:lstStyle/>
          <a:p>
            <a:pPr marL="171450" indent="-171450" fontAlgn="base">
              <a:spcBef>
                <a:spcPct val="0"/>
              </a:spcBef>
              <a:spcAft>
                <a:spcPct val="0"/>
              </a:spcAft>
              <a:buFont typeface="Arial"/>
              <a:buChar char="•"/>
            </a:pPr>
            <a:r>
              <a:rPr lang="en-US" sz="1200" dirty="0">
                <a:solidFill>
                  <a:schemeClr val="tx1"/>
                </a:solidFill>
              </a:rPr>
              <a:t>Culturally Competent Care (offering education/materials in appropriate languages, use of images vs text, etc.)</a:t>
            </a:r>
          </a:p>
        </p:txBody>
      </p:sp>
      <p:cxnSp>
        <p:nvCxnSpPr>
          <p:cNvPr id="32" name="Straight Connector 31">
            <a:extLst>
              <a:ext uri="{FF2B5EF4-FFF2-40B4-BE49-F238E27FC236}">
                <a16:creationId xmlns:a16="http://schemas.microsoft.com/office/drawing/2014/main" id="{3A5C2437-6157-4B12-99D4-51A20223945C}"/>
              </a:ext>
            </a:extLst>
          </p:cNvPr>
          <p:cNvCxnSpPr>
            <a:cxnSpLocks/>
            <a:stCxn id="74" idx="3"/>
          </p:cNvCxnSpPr>
          <p:nvPr/>
        </p:nvCxnSpPr>
        <p:spPr>
          <a:xfrm flipV="1">
            <a:off x="4344619" y="1184856"/>
            <a:ext cx="463679" cy="4425771"/>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54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80"/>
                                        </p:tgtEl>
                                        <p:attrNameLst>
                                          <p:attrName>style.visibility</p:attrName>
                                        </p:attrNameLst>
                                      </p:cBhvr>
                                      <p:to>
                                        <p:strVal val="visible"/>
                                      </p:to>
                                    </p:set>
                                    <p:animEffect transition="in" filter="fade">
                                      <p:cBhvr>
                                        <p:cTn id="24" dur="1000"/>
                                        <p:tgtEl>
                                          <p:spTgt spid="180"/>
                                        </p:tgtEl>
                                      </p:cBhvr>
                                    </p:animEffect>
                                    <p:anim calcmode="lin" valueType="num">
                                      <p:cBhvr>
                                        <p:cTn id="25" dur="1000" fill="hold"/>
                                        <p:tgtEl>
                                          <p:spTgt spid="180"/>
                                        </p:tgtEl>
                                        <p:attrNameLst>
                                          <p:attrName>ppt_x</p:attrName>
                                        </p:attrNameLst>
                                      </p:cBhvr>
                                      <p:tavLst>
                                        <p:tav tm="0">
                                          <p:val>
                                            <p:strVal val="#ppt_x"/>
                                          </p:val>
                                        </p:tav>
                                        <p:tav tm="100000">
                                          <p:val>
                                            <p:strVal val="#ppt_x"/>
                                          </p:val>
                                        </p:tav>
                                      </p:tavLst>
                                    </p:anim>
                                    <p:anim calcmode="lin" valueType="num">
                                      <p:cBhvr>
                                        <p:cTn id="26" dur="1000" fill="hold"/>
                                        <p:tgtEl>
                                          <p:spTgt spid="18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000"/>
                                        <p:tgtEl>
                                          <p:spTgt spid="74"/>
                                        </p:tgtEl>
                                      </p:cBhvr>
                                    </p:animEffect>
                                    <p:anim calcmode="lin" valueType="num">
                                      <p:cBhvr>
                                        <p:cTn id="30" dur="1000" fill="hold"/>
                                        <p:tgtEl>
                                          <p:spTgt spid="74"/>
                                        </p:tgtEl>
                                        <p:attrNameLst>
                                          <p:attrName>ppt_x</p:attrName>
                                        </p:attrNameLst>
                                      </p:cBhvr>
                                      <p:tavLst>
                                        <p:tav tm="0">
                                          <p:val>
                                            <p:strVal val="#ppt_x"/>
                                          </p:val>
                                        </p:tav>
                                        <p:tav tm="100000">
                                          <p:val>
                                            <p:strVal val="#ppt_x"/>
                                          </p:val>
                                        </p:tav>
                                      </p:tavLst>
                                    </p:anim>
                                    <p:anim calcmode="lin" valueType="num">
                                      <p:cBhvr>
                                        <p:cTn id="3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1000"/>
                                        <p:tgtEl>
                                          <p:spTgt spid="57"/>
                                        </p:tgtEl>
                                      </p:cBhvr>
                                    </p:animEffect>
                                    <p:anim calcmode="lin" valueType="num">
                                      <p:cBhvr>
                                        <p:cTn id="47" dur="1000" fill="hold"/>
                                        <p:tgtEl>
                                          <p:spTgt spid="57"/>
                                        </p:tgtEl>
                                        <p:attrNameLst>
                                          <p:attrName>ppt_x</p:attrName>
                                        </p:attrNameLst>
                                      </p:cBhvr>
                                      <p:tavLst>
                                        <p:tav tm="0">
                                          <p:val>
                                            <p:strVal val="#ppt_x"/>
                                          </p:val>
                                        </p:tav>
                                        <p:tav tm="100000">
                                          <p:val>
                                            <p:strVal val="#ppt_x"/>
                                          </p:val>
                                        </p:tav>
                                      </p:tavLst>
                                    </p:anim>
                                    <p:anim calcmode="lin" valueType="num">
                                      <p:cBhvr>
                                        <p:cTn id="48" dur="1000" fill="hold"/>
                                        <p:tgtEl>
                                          <p:spTgt spid="5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14"/>
                                        </p:tgtEl>
                                        <p:attrNameLst>
                                          <p:attrName>style.visibility</p:attrName>
                                        </p:attrNameLst>
                                      </p:cBhvr>
                                      <p:to>
                                        <p:strVal val="visible"/>
                                      </p:to>
                                    </p:set>
                                    <p:animEffect transition="in" filter="fade">
                                      <p:cBhvr>
                                        <p:cTn id="56" dur="1000"/>
                                        <p:tgtEl>
                                          <p:spTgt spid="114"/>
                                        </p:tgtEl>
                                      </p:cBhvr>
                                    </p:animEffect>
                                    <p:anim calcmode="lin" valueType="num">
                                      <p:cBhvr>
                                        <p:cTn id="57" dur="1000" fill="hold"/>
                                        <p:tgtEl>
                                          <p:spTgt spid="114"/>
                                        </p:tgtEl>
                                        <p:attrNameLst>
                                          <p:attrName>ppt_x</p:attrName>
                                        </p:attrNameLst>
                                      </p:cBhvr>
                                      <p:tavLst>
                                        <p:tav tm="0">
                                          <p:val>
                                            <p:strVal val="#ppt_x"/>
                                          </p:val>
                                        </p:tav>
                                        <p:tav tm="100000">
                                          <p:val>
                                            <p:strVal val="#ppt_x"/>
                                          </p:val>
                                        </p:tav>
                                      </p:tavLst>
                                    </p:anim>
                                    <p:anim calcmode="lin" valueType="num">
                                      <p:cBhvr>
                                        <p:cTn id="58" dur="1000" fill="hold"/>
                                        <p:tgtEl>
                                          <p:spTgt spid="114"/>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01"/>
                                        </p:tgtEl>
                                        <p:attrNameLst>
                                          <p:attrName>style.visibility</p:attrName>
                                        </p:attrNameLst>
                                      </p:cBhvr>
                                      <p:to>
                                        <p:strVal val="visible"/>
                                      </p:to>
                                    </p:set>
                                    <p:animEffect transition="in" filter="fade">
                                      <p:cBhvr>
                                        <p:cTn id="61" dur="1000"/>
                                        <p:tgtEl>
                                          <p:spTgt spid="301"/>
                                        </p:tgtEl>
                                      </p:cBhvr>
                                    </p:animEffect>
                                    <p:anim calcmode="lin" valueType="num">
                                      <p:cBhvr>
                                        <p:cTn id="62" dur="1000" fill="hold"/>
                                        <p:tgtEl>
                                          <p:spTgt spid="301"/>
                                        </p:tgtEl>
                                        <p:attrNameLst>
                                          <p:attrName>ppt_x</p:attrName>
                                        </p:attrNameLst>
                                      </p:cBhvr>
                                      <p:tavLst>
                                        <p:tav tm="0">
                                          <p:val>
                                            <p:strVal val="#ppt_x"/>
                                          </p:val>
                                        </p:tav>
                                        <p:tav tm="100000">
                                          <p:val>
                                            <p:strVal val="#ppt_x"/>
                                          </p:val>
                                        </p:tav>
                                      </p:tavLst>
                                    </p:anim>
                                    <p:anim calcmode="lin" valueType="num">
                                      <p:cBhvr>
                                        <p:cTn id="63" dur="1000" fill="hold"/>
                                        <p:tgtEl>
                                          <p:spTgt spid="301"/>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11"/>
                                        </p:tgtEl>
                                        <p:attrNameLst>
                                          <p:attrName>style.visibility</p:attrName>
                                        </p:attrNameLst>
                                      </p:cBhvr>
                                      <p:to>
                                        <p:strVal val="visible"/>
                                      </p:to>
                                    </p:set>
                                    <p:animEffect transition="in" filter="fade">
                                      <p:cBhvr>
                                        <p:cTn id="66" dur="1000"/>
                                        <p:tgtEl>
                                          <p:spTgt spid="311"/>
                                        </p:tgtEl>
                                      </p:cBhvr>
                                    </p:animEffect>
                                    <p:anim calcmode="lin" valueType="num">
                                      <p:cBhvr>
                                        <p:cTn id="67" dur="1000" fill="hold"/>
                                        <p:tgtEl>
                                          <p:spTgt spid="311"/>
                                        </p:tgtEl>
                                        <p:attrNameLst>
                                          <p:attrName>ppt_x</p:attrName>
                                        </p:attrNameLst>
                                      </p:cBhvr>
                                      <p:tavLst>
                                        <p:tav tm="0">
                                          <p:val>
                                            <p:strVal val="#ppt_x"/>
                                          </p:val>
                                        </p:tav>
                                        <p:tav tm="100000">
                                          <p:val>
                                            <p:strVal val="#ppt_x"/>
                                          </p:val>
                                        </p:tav>
                                      </p:tavLst>
                                    </p:anim>
                                    <p:anim calcmode="lin" valueType="num">
                                      <p:cBhvr>
                                        <p:cTn id="68" dur="1000" fill="hold"/>
                                        <p:tgtEl>
                                          <p:spTgt spid="311"/>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56"/>
                                        </p:tgtEl>
                                        <p:attrNameLst>
                                          <p:attrName>style.visibility</p:attrName>
                                        </p:attrNameLst>
                                      </p:cBhvr>
                                      <p:to>
                                        <p:strVal val="visible"/>
                                      </p:to>
                                    </p:set>
                                    <p:animEffect transition="in" filter="fade">
                                      <p:cBhvr>
                                        <p:cTn id="71" dur="1000"/>
                                        <p:tgtEl>
                                          <p:spTgt spid="356"/>
                                        </p:tgtEl>
                                      </p:cBhvr>
                                    </p:animEffect>
                                    <p:anim calcmode="lin" valueType="num">
                                      <p:cBhvr>
                                        <p:cTn id="72" dur="1000" fill="hold"/>
                                        <p:tgtEl>
                                          <p:spTgt spid="356"/>
                                        </p:tgtEl>
                                        <p:attrNameLst>
                                          <p:attrName>ppt_x</p:attrName>
                                        </p:attrNameLst>
                                      </p:cBhvr>
                                      <p:tavLst>
                                        <p:tav tm="0">
                                          <p:val>
                                            <p:strVal val="#ppt_x"/>
                                          </p:val>
                                        </p:tav>
                                        <p:tav tm="100000">
                                          <p:val>
                                            <p:strVal val="#ppt_x"/>
                                          </p:val>
                                        </p:tav>
                                      </p:tavLst>
                                    </p:anim>
                                    <p:anim calcmode="lin" valueType="num">
                                      <p:cBhvr>
                                        <p:cTn id="73" dur="1000" fill="hold"/>
                                        <p:tgtEl>
                                          <p:spTgt spid="35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1000"/>
                                        <p:tgtEl>
                                          <p:spTgt spid="3"/>
                                        </p:tgtEl>
                                      </p:cBhvr>
                                    </p:animEffect>
                                    <p:anim calcmode="lin" valueType="num">
                                      <p:cBhvr>
                                        <p:cTn id="77" dur="1000" fill="hold"/>
                                        <p:tgtEl>
                                          <p:spTgt spid="3"/>
                                        </p:tgtEl>
                                        <p:attrNameLst>
                                          <p:attrName>ppt_x</p:attrName>
                                        </p:attrNameLst>
                                      </p:cBhvr>
                                      <p:tavLst>
                                        <p:tav tm="0">
                                          <p:val>
                                            <p:strVal val="#ppt_x"/>
                                          </p:val>
                                        </p:tav>
                                        <p:tav tm="100000">
                                          <p:val>
                                            <p:strVal val="#ppt_x"/>
                                          </p:val>
                                        </p:tav>
                                      </p:tavLst>
                                    </p:anim>
                                    <p:anim calcmode="lin" valueType="num">
                                      <p:cBhvr>
                                        <p:cTn id="78" dur="1000" fill="hold"/>
                                        <p:tgtEl>
                                          <p:spTgt spid="3"/>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fade">
                                      <p:cBhvr>
                                        <p:cTn id="81" dur="1000"/>
                                        <p:tgtEl>
                                          <p:spTgt spid="121"/>
                                        </p:tgtEl>
                                      </p:cBhvr>
                                    </p:animEffect>
                                    <p:anim calcmode="lin" valueType="num">
                                      <p:cBhvr>
                                        <p:cTn id="82" dur="1000" fill="hold"/>
                                        <p:tgtEl>
                                          <p:spTgt spid="121"/>
                                        </p:tgtEl>
                                        <p:attrNameLst>
                                          <p:attrName>ppt_x</p:attrName>
                                        </p:attrNameLst>
                                      </p:cBhvr>
                                      <p:tavLst>
                                        <p:tav tm="0">
                                          <p:val>
                                            <p:strVal val="#ppt_x"/>
                                          </p:val>
                                        </p:tav>
                                        <p:tav tm="100000">
                                          <p:val>
                                            <p:strVal val="#ppt_x"/>
                                          </p:val>
                                        </p:tav>
                                      </p:tavLst>
                                    </p:anim>
                                    <p:anim calcmode="lin" valueType="num">
                                      <p:cBhvr>
                                        <p:cTn id="83" dur="1000" fill="hold"/>
                                        <p:tgtEl>
                                          <p:spTgt spid="12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fade">
                                      <p:cBhvr>
                                        <p:cTn id="86" dur="1000"/>
                                        <p:tgtEl>
                                          <p:spTgt spid="7"/>
                                        </p:tgtEl>
                                      </p:cBhvr>
                                    </p:animEffect>
                                    <p:anim calcmode="lin" valueType="num">
                                      <p:cBhvr>
                                        <p:cTn id="87" dur="1000" fill="hold"/>
                                        <p:tgtEl>
                                          <p:spTgt spid="7"/>
                                        </p:tgtEl>
                                        <p:attrNameLst>
                                          <p:attrName>ppt_x</p:attrName>
                                        </p:attrNameLst>
                                      </p:cBhvr>
                                      <p:tavLst>
                                        <p:tav tm="0">
                                          <p:val>
                                            <p:strVal val="#ppt_x"/>
                                          </p:val>
                                        </p:tav>
                                        <p:tav tm="100000">
                                          <p:val>
                                            <p:strVal val="#ppt_x"/>
                                          </p:val>
                                        </p:tav>
                                      </p:tavLst>
                                    </p:anim>
                                    <p:anim calcmode="lin" valueType="num">
                                      <p:cBhvr>
                                        <p:cTn id="88" dur="1000" fill="hold"/>
                                        <p:tgtEl>
                                          <p:spTgt spid="7"/>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fade">
                                      <p:cBhvr>
                                        <p:cTn id="91" dur="1000"/>
                                        <p:tgtEl>
                                          <p:spTgt spid="43"/>
                                        </p:tgtEl>
                                      </p:cBhvr>
                                    </p:animEffect>
                                    <p:anim calcmode="lin" valueType="num">
                                      <p:cBhvr>
                                        <p:cTn id="92" dur="1000" fill="hold"/>
                                        <p:tgtEl>
                                          <p:spTgt spid="43"/>
                                        </p:tgtEl>
                                        <p:attrNameLst>
                                          <p:attrName>ppt_x</p:attrName>
                                        </p:attrNameLst>
                                      </p:cBhvr>
                                      <p:tavLst>
                                        <p:tav tm="0">
                                          <p:val>
                                            <p:strVal val="#ppt_x"/>
                                          </p:val>
                                        </p:tav>
                                        <p:tav tm="100000">
                                          <p:val>
                                            <p:strVal val="#ppt_x"/>
                                          </p:val>
                                        </p:tav>
                                      </p:tavLst>
                                    </p:anim>
                                    <p:anim calcmode="lin" valueType="num">
                                      <p:cBhvr>
                                        <p:cTn id="93" dur="1000" fill="hold"/>
                                        <p:tgtEl>
                                          <p:spTgt spid="43"/>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1000"/>
                                        <p:tgtEl>
                                          <p:spTgt spid="45"/>
                                        </p:tgtEl>
                                      </p:cBhvr>
                                    </p:animEffect>
                                    <p:anim calcmode="lin" valueType="num">
                                      <p:cBhvr>
                                        <p:cTn id="97" dur="1000" fill="hold"/>
                                        <p:tgtEl>
                                          <p:spTgt spid="45"/>
                                        </p:tgtEl>
                                        <p:attrNameLst>
                                          <p:attrName>ppt_x</p:attrName>
                                        </p:attrNameLst>
                                      </p:cBhvr>
                                      <p:tavLst>
                                        <p:tav tm="0">
                                          <p:val>
                                            <p:strVal val="#ppt_x"/>
                                          </p:val>
                                        </p:tav>
                                        <p:tav tm="100000">
                                          <p:val>
                                            <p:strVal val="#ppt_x"/>
                                          </p:val>
                                        </p:tav>
                                      </p:tavLst>
                                    </p:anim>
                                    <p:anim calcmode="lin" valueType="num">
                                      <p:cBhvr>
                                        <p:cTn id="98" dur="1000" fill="hold"/>
                                        <p:tgtEl>
                                          <p:spTgt spid="45"/>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1000"/>
                                        <p:tgtEl>
                                          <p:spTgt spid="47"/>
                                        </p:tgtEl>
                                      </p:cBhvr>
                                    </p:animEffect>
                                    <p:anim calcmode="lin" valueType="num">
                                      <p:cBhvr>
                                        <p:cTn id="102" dur="1000" fill="hold"/>
                                        <p:tgtEl>
                                          <p:spTgt spid="47"/>
                                        </p:tgtEl>
                                        <p:attrNameLst>
                                          <p:attrName>ppt_x</p:attrName>
                                        </p:attrNameLst>
                                      </p:cBhvr>
                                      <p:tavLst>
                                        <p:tav tm="0">
                                          <p:val>
                                            <p:strVal val="#ppt_x"/>
                                          </p:val>
                                        </p:tav>
                                        <p:tav tm="100000">
                                          <p:val>
                                            <p:strVal val="#ppt_x"/>
                                          </p:val>
                                        </p:tav>
                                      </p:tavLst>
                                    </p:anim>
                                    <p:anim calcmode="lin" valueType="num">
                                      <p:cBhvr>
                                        <p:cTn id="103" dur="1000" fill="hold"/>
                                        <p:tgtEl>
                                          <p:spTgt spid="47"/>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fade">
                                      <p:cBhvr>
                                        <p:cTn id="111" dur="1000"/>
                                        <p:tgtEl>
                                          <p:spTgt spid="49"/>
                                        </p:tgtEl>
                                      </p:cBhvr>
                                    </p:animEffect>
                                    <p:anim calcmode="lin" valueType="num">
                                      <p:cBhvr>
                                        <p:cTn id="112" dur="1000" fill="hold"/>
                                        <p:tgtEl>
                                          <p:spTgt spid="49"/>
                                        </p:tgtEl>
                                        <p:attrNameLst>
                                          <p:attrName>ppt_x</p:attrName>
                                        </p:attrNameLst>
                                      </p:cBhvr>
                                      <p:tavLst>
                                        <p:tav tm="0">
                                          <p:val>
                                            <p:strVal val="#ppt_x"/>
                                          </p:val>
                                        </p:tav>
                                        <p:tav tm="100000">
                                          <p:val>
                                            <p:strVal val="#ppt_x"/>
                                          </p:val>
                                        </p:tav>
                                      </p:tavLst>
                                    </p:anim>
                                    <p:anim calcmode="lin" valueType="num">
                                      <p:cBhvr>
                                        <p:cTn id="113" dur="1000" fill="hold"/>
                                        <p:tgtEl>
                                          <p:spTgt spid="49"/>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50"/>
                                        </p:tgtEl>
                                        <p:attrNameLst>
                                          <p:attrName>style.visibility</p:attrName>
                                        </p:attrNameLst>
                                      </p:cBhvr>
                                      <p:to>
                                        <p:strVal val="visible"/>
                                      </p:to>
                                    </p:set>
                                    <p:animEffect transition="in" filter="fade">
                                      <p:cBhvr>
                                        <p:cTn id="116" dur="1000"/>
                                        <p:tgtEl>
                                          <p:spTgt spid="50"/>
                                        </p:tgtEl>
                                      </p:cBhvr>
                                    </p:animEffect>
                                    <p:anim calcmode="lin" valueType="num">
                                      <p:cBhvr>
                                        <p:cTn id="117" dur="1000" fill="hold"/>
                                        <p:tgtEl>
                                          <p:spTgt spid="50"/>
                                        </p:tgtEl>
                                        <p:attrNameLst>
                                          <p:attrName>ppt_x</p:attrName>
                                        </p:attrNameLst>
                                      </p:cBhvr>
                                      <p:tavLst>
                                        <p:tav tm="0">
                                          <p:val>
                                            <p:strVal val="#ppt_x"/>
                                          </p:val>
                                        </p:tav>
                                        <p:tav tm="100000">
                                          <p:val>
                                            <p:strVal val="#ppt_x"/>
                                          </p:val>
                                        </p:tav>
                                      </p:tavLst>
                                    </p:anim>
                                    <p:anim calcmode="lin" valueType="num">
                                      <p:cBhvr>
                                        <p:cTn id="118" dur="1000" fill="hold"/>
                                        <p:tgtEl>
                                          <p:spTgt spid="50"/>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fade">
                                      <p:cBhvr>
                                        <p:cTn id="126" dur="1000"/>
                                        <p:tgtEl>
                                          <p:spTgt spid="32"/>
                                        </p:tgtEl>
                                      </p:cBhvr>
                                    </p:animEffect>
                                    <p:anim calcmode="lin" valueType="num">
                                      <p:cBhvr>
                                        <p:cTn id="127" dur="1000" fill="hold"/>
                                        <p:tgtEl>
                                          <p:spTgt spid="32"/>
                                        </p:tgtEl>
                                        <p:attrNameLst>
                                          <p:attrName>ppt_x</p:attrName>
                                        </p:attrNameLst>
                                      </p:cBhvr>
                                      <p:tavLst>
                                        <p:tav tm="0">
                                          <p:val>
                                            <p:strVal val="#ppt_x"/>
                                          </p:val>
                                        </p:tav>
                                        <p:tav tm="100000">
                                          <p:val>
                                            <p:strVal val="#ppt_x"/>
                                          </p:val>
                                        </p:tav>
                                      </p:tavLst>
                                    </p:anim>
                                    <p:anim calcmode="lin" valueType="num">
                                      <p:cBhvr>
                                        <p:cTn id="12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74" grpId="0" animBg="1"/>
      <p:bldP spid="57" grpId="0" animBg="1"/>
      <p:bldP spid="96" grpId="0" animBg="1"/>
      <p:bldP spid="114" grpId="0" animBg="1"/>
      <p:bldP spid="3" grpId="0" animBg="1"/>
      <p:bldP spid="7" grpId="0" animBg="1"/>
      <p:bldP spid="43"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2373</Words>
  <Application>Microsoft Macintosh PowerPoint</Application>
  <PresentationFormat>Widescreen</PresentationFormat>
  <Paragraphs>238</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Arial,Sans-Serif</vt:lpstr>
      <vt:lpstr>Calibri</vt:lpstr>
      <vt:lpstr>Calibri Light</vt:lpstr>
      <vt:lpstr>Office Theme</vt:lpstr>
      <vt:lpstr>T1D Technology Equity Project</vt:lpstr>
      <vt:lpstr>PowerPoint Presentation</vt:lpstr>
      <vt:lpstr>Grady KDD</vt:lpstr>
      <vt:lpstr>Access and CGM Coverage PDSA 1</vt:lpstr>
      <vt:lpstr>Access and CGM Coverage PDSA 2</vt:lpstr>
      <vt:lpstr>Access and CGM Coverage PDSA 3</vt:lpstr>
      <vt:lpstr>Access and CGM Coverage PDSA 4</vt:lpstr>
      <vt:lpstr>Parallel Projects in Place as of 12/01/2023</vt:lpstr>
      <vt:lpstr>Grady KDD</vt:lpstr>
      <vt:lpstr>Health Literacy/Education and Support PDSA 1</vt:lpstr>
      <vt:lpstr>Health Literacy/Education and Support PDSA 2</vt:lpstr>
      <vt:lpstr>Health Literacy/Education and Support PDSA 3</vt:lpstr>
      <vt:lpstr>Health Literacy/Education and Support PDSA 4</vt:lpstr>
      <vt:lpstr>Health Literacy/Education and Support PDSA 5</vt:lpstr>
    </vt:vector>
  </TitlesOfParts>
  <Company>Grady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T1D Technology Equity Project</dc:title>
  <dc:creator>Alisha Virani</dc:creator>
  <cp:lastModifiedBy>Alisha Virani</cp:lastModifiedBy>
  <cp:revision>82</cp:revision>
  <dcterms:created xsi:type="dcterms:W3CDTF">2023-11-30T20:26:41Z</dcterms:created>
  <dcterms:modified xsi:type="dcterms:W3CDTF">2024-03-01T19:49:24Z</dcterms:modified>
</cp:coreProperties>
</file>