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85" r:id="rId2"/>
    <p:sldId id="259" r:id="rId3"/>
    <p:sldId id="279" r:id="rId4"/>
    <p:sldId id="275" r:id="rId5"/>
    <p:sldId id="273" r:id="rId6"/>
    <p:sldId id="274" r:id="rId7"/>
    <p:sldId id="260" r:id="rId8"/>
    <p:sldId id="277" r:id="rId9"/>
    <p:sldId id="264" r:id="rId10"/>
    <p:sldId id="278" r:id="rId11"/>
    <p:sldId id="266" r:id="rId12"/>
    <p:sldId id="267" r:id="rId13"/>
    <p:sldId id="271" r:id="rId14"/>
    <p:sldId id="272" r:id="rId15"/>
    <p:sldId id="276" r:id="rId16"/>
    <p:sldId id="286" r:id="rId17"/>
    <p:sldId id="288" r:id="rId18"/>
    <p:sldId id="290" r:id="rId19"/>
    <p:sldId id="289" r:id="rId20"/>
    <p:sldId id="291" r:id="rId21"/>
    <p:sldId id="265" r:id="rId22"/>
    <p:sldId id="268" r:id="rId23"/>
    <p:sldId id="270" r:id="rId24"/>
    <p:sldId id="287"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98" d="100"/>
          <a:sy n="98" d="100"/>
        </p:scale>
        <p:origin x="6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1" Type="http://schemas.openxmlformats.org/officeDocument/2006/relationships/oleObject" Target="file:///\\ucdenver.pvt\SOM\BDC\SHARED\USER%20FOLDERS\Akturk_Kaan\T1D%20Exchange\QI%20Equity%20Project\Copy%20of%20BDC_Adult_T1D_Pts_DeviceEquity_V2_1206202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BDC</a:t>
            </a:r>
            <a:r>
              <a:rPr lang="en-US" baseline="0"/>
              <a:t> Adult CGM Use by Race</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CGM!$H$2</c:f>
              <c:strCache>
                <c:ptCount val="1"/>
                <c:pt idx="0">
                  <c:v>NHW</c:v>
                </c:pt>
              </c:strCache>
            </c:strRef>
          </c:tx>
          <c:spPr>
            <a:ln w="28575" cap="rnd">
              <a:solidFill>
                <a:schemeClr val="accent1"/>
              </a:solidFill>
              <a:round/>
            </a:ln>
            <a:effectLst/>
          </c:spPr>
          <c:marker>
            <c:symbol val="square"/>
            <c:size val="5"/>
            <c:spPr>
              <a:solidFill>
                <a:schemeClr val="accent1"/>
              </a:solidFill>
              <a:ln w="9525">
                <a:solidFill>
                  <a:schemeClr val="accent1"/>
                </a:solidFill>
              </a:ln>
              <a:effectLst/>
            </c:spPr>
          </c:marker>
          <c:cat>
            <c:numRef>
              <c:f>CGM!$I$1:$AC$1</c:f>
              <c:numCache>
                <c:formatCode>mmm\-yy</c:formatCode>
                <c:ptCount val="21"/>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numCache>
            </c:numRef>
          </c:cat>
          <c:val>
            <c:numRef>
              <c:f>CGM!$I$2:$AC$2</c:f>
              <c:numCache>
                <c:formatCode>0%</c:formatCode>
                <c:ptCount val="21"/>
                <c:pt idx="0">
                  <c:v>0.76136363636363635</c:v>
                </c:pt>
                <c:pt idx="1">
                  <c:v>0.7967479674796748</c:v>
                </c:pt>
                <c:pt idx="2">
                  <c:v>0.76241134751773054</c:v>
                </c:pt>
                <c:pt idx="3">
                  <c:v>0.75732217573221761</c:v>
                </c:pt>
                <c:pt idx="4">
                  <c:v>0.70329670329670335</c:v>
                </c:pt>
                <c:pt idx="5">
                  <c:v>0.56809338521400776</c:v>
                </c:pt>
                <c:pt idx="6">
                  <c:v>0.79523809523809519</c:v>
                </c:pt>
                <c:pt idx="7">
                  <c:v>0.61389961389961389</c:v>
                </c:pt>
                <c:pt idx="8">
                  <c:v>0.70462633451957291</c:v>
                </c:pt>
                <c:pt idx="9">
                  <c:v>0.80219780219780223</c:v>
                </c:pt>
                <c:pt idx="10">
                  <c:v>0.78884462151394419</c:v>
                </c:pt>
                <c:pt idx="11">
                  <c:v>0.82462686567164178</c:v>
                </c:pt>
                <c:pt idx="12">
                  <c:v>0.7426160337552743</c:v>
                </c:pt>
                <c:pt idx="13">
                  <c:v>0.8</c:v>
                </c:pt>
                <c:pt idx="14">
                  <c:v>0.82432432432432434</c:v>
                </c:pt>
                <c:pt idx="15">
                  <c:v>0.86267605633802813</c:v>
                </c:pt>
                <c:pt idx="16">
                  <c:v>0.80377358490566042</c:v>
                </c:pt>
                <c:pt idx="17">
                  <c:v>0.85273972602739723</c:v>
                </c:pt>
                <c:pt idx="18">
                  <c:v>0.84552845528455289</c:v>
                </c:pt>
                <c:pt idx="19">
                  <c:v>0.80480480480480476</c:v>
                </c:pt>
              </c:numCache>
            </c:numRef>
          </c:val>
          <c:smooth val="0"/>
          <c:extLst>
            <c:ext xmlns:c16="http://schemas.microsoft.com/office/drawing/2014/chart" uri="{C3380CC4-5D6E-409C-BE32-E72D297353CC}">
              <c16:uniqueId val="{00000000-19EF-4C85-B504-B3254AF30E73}"/>
            </c:ext>
          </c:extLst>
        </c:ser>
        <c:ser>
          <c:idx val="1"/>
          <c:order val="1"/>
          <c:tx>
            <c:strRef>
              <c:f>CGM!$H$3</c:f>
              <c:strCache>
                <c:ptCount val="1"/>
                <c:pt idx="0">
                  <c:v>NHB</c:v>
                </c:pt>
              </c:strCache>
            </c:strRef>
          </c:tx>
          <c:spPr>
            <a:ln w="28575" cap="rnd">
              <a:solidFill>
                <a:schemeClr val="accent2"/>
              </a:solidFill>
              <a:round/>
            </a:ln>
            <a:effectLst/>
          </c:spPr>
          <c:marker>
            <c:symbol val="square"/>
            <c:size val="5"/>
            <c:spPr>
              <a:solidFill>
                <a:schemeClr val="accent2"/>
              </a:solidFill>
              <a:ln w="9525">
                <a:solidFill>
                  <a:schemeClr val="accent2"/>
                </a:solidFill>
              </a:ln>
              <a:effectLst/>
            </c:spPr>
          </c:marker>
          <c:cat>
            <c:numRef>
              <c:f>CGM!$I$1:$AC$1</c:f>
              <c:numCache>
                <c:formatCode>mmm\-yy</c:formatCode>
                <c:ptCount val="21"/>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numCache>
            </c:numRef>
          </c:cat>
          <c:val>
            <c:numRef>
              <c:f>CGM!$I$3:$AC$3</c:f>
              <c:numCache>
                <c:formatCode>0%</c:formatCode>
                <c:ptCount val="21"/>
                <c:pt idx="0">
                  <c:v>0.6</c:v>
                </c:pt>
                <c:pt idx="1">
                  <c:v>0.53846153846153844</c:v>
                </c:pt>
                <c:pt idx="2">
                  <c:v>0.33333333333333331</c:v>
                </c:pt>
                <c:pt idx="3">
                  <c:v>0.5</c:v>
                </c:pt>
                <c:pt idx="4">
                  <c:v>0.5</c:v>
                </c:pt>
                <c:pt idx="5">
                  <c:v>0.54545454545454541</c:v>
                </c:pt>
                <c:pt idx="6">
                  <c:v>0.5</c:v>
                </c:pt>
                <c:pt idx="7">
                  <c:v>1</c:v>
                </c:pt>
                <c:pt idx="8">
                  <c:v>0.5</c:v>
                </c:pt>
                <c:pt idx="9">
                  <c:v>0.41666666666666669</c:v>
                </c:pt>
                <c:pt idx="10">
                  <c:v>0.7142857142857143</c:v>
                </c:pt>
                <c:pt idx="11">
                  <c:v>0.625</c:v>
                </c:pt>
                <c:pt idx="12">
                  <c:v>1</c:v>
                </c:pt>
                <c:pt idx="13">
                  <c:v>0.7</c:v>
                </c:pt>
                <c:pt idx="14">
                  <c:v>0.6</c:v>
                </c:pt>
                <c:pt idx="15">
                  <c:v>0.7</c:v>
                </c:pt>
                <c:pt idx="16">
                  <c:v>0.55555555555555558</c:v>
                </c:pt>
                <c:pt idx="17">
                  <c:v>0.55555555555555558</c:v>
                </c:pt>
                <c:pt idx="18">
                  <c:v>0.84615384615384615</c:v>
                </c:pt>
                <c:pt idx="19">
                  <c:v>0.7142857142857143</c:v>
                </c:pt>
              </c:numCache>
            </c:numRef>
          </c:val>
          <c:smooth val="0"/>
          <c:extLst>
            <c:ext xmlns:c16="http://schemas.microsoft.com/office/drawing/2014/chart" uri="{C3380CC4-5D6E-409C-BE32-E72D297353CC}">
              <c16:uniqueId val="{00000001-19EF-4C85-B504-B3254AF30E73}"/>
            </c:ext>
          </c:extLst>
        </c:ser>
        <c:ser>
          <c:idx val="2"/>
          <c:order val="2"/>
          <c:tx>
            <c:strRef>
              <c:f>CGM!$H$4</c:f>
              <c:strCache>
                <c:ptCount val="1"/>
                <c:pt idx="0">
                  <c:v>HIS </c:v>
                </c:pt>
              </c:strCache>
            </c:strRef>
          </c:tx>
          <c:spPr>
            <a:ln w="28575" cap="rnd">
              <a:solidFill>
                <a:schemeClr val="accent3"/>
              </a:solidFill>
              <a:round/>
            </a:ln>
            <a:effectLst/>
          </c:spPr>
          <c:marker>
            <c:symbol val="square"/>
            <c:size val="5"/>
            <c:spPr>
              <a:solidFill>
                <a:schemeClr val="accent3"/>
              </a:solidFill>
              <a:ln w="9525">
                <a:solidFill>
                  <a:schemeClr val="accent3"/>
                </a:solidFill>
              </a:ln>
              <a:effectLst/>
            </c:spPr>
          </c:marker>
          <c:cat>
            <c:numRef>
              <c:f>CGM!$I$1:$AC$1</c:f>
              <c:numCache>
                <c:formatCode>mmm\-yy</c:formatCode>
                <c:ptCount val="21"/>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numCache>
            </c:numRef>
          </c:cat>
          <c:val>
            <c:numRef>
              <c:f>CGM!$I$4:$AC$4</c:f>
              <c:numCache>
                <c:formatCode>0%</c:formatCode>
                <c:ptCount val="21"/>
                <c:pt idx="0">
                  <c:v>0.36</c:v>
                </c:pt>
                <c:pt idx="1">
                  <c:v>0.70370370370370372</c:v>
                </c:pt>
                <c:pt idx="2">
                  <c:v>0.52631578947368418</c:v>
                </c:pt>
                <c:pt idx="3">
                  <c:v>0.72413793103448276</c:v>
                </c:pt>
                <c:pt idx="4">
                  <c:v>0.5</c:v>
                </c:pt>
                <c:pt idx="5">
                  <c:v>0.52500000000000002</c:v>
                </c:pt>
                <c:pt idx="6">
                  <c:v>0.5</c:v>
                </c:pt>
                <c:pt idx="7">
                  <c:v>0.64516129032258063</c:v>
                </c:pt>
                <c:pt idx="8">
                  <c:v>0.72972972972972971</c:v>
                </c:pt>
                <c:pt idx="9">
                  <c:v>0.65517241379310343</c:v>
                </c:pt>
                <c:pt idx="10">
                  <c:v>0.61538461538461542</c:v>
                </c:pt>
                <c:pt idx="11">
                  <c:v>0.64516129032258063</c:v>
                </c:pt>
                <c:pt idx="12">
                  <c:v>0.55000000000000004</c:v>
                </c:pt>
                <c:pt idx="13">
                  <c:v>0.68965517241379315</c:v>
                </c:pt>
                <c:pt idx="14">
                  <c:v>0.58139534883720934</c:v>
                </c:pt>
                <c:pt idx="15">
                  <c:v>0.7142857142857143</c:v>
                </c:pt>
                <c:pt idx="16">
                  <c:v>0.79411764705882348</c:v>
                </c:pt>
                <c:pt idx="17">
                  <c:v>0.71111111111111114</c:v>
                </c:pt>
                <c:pt idx="18">
                  <c:v>0.76666666666666672</c:v>
                </c:pt>
                <c:pt idx="19">
                  <c:v>0.76086956521739135</c:v>
                </c:pt>
              </c:numCache>
            </c:numRef>
          </c:val>
          <c:smooth val="0"/>
          <c:extLst>
            <c:ext xmlns:c16="http://schemas.microsoft.com/office/drawing/2014/chart" uri="{C3380CC4-5D6E-409C-BE32-E72D297353CC}">
              <c16:uniqueId val="{00000002-19EF-4C85-B504-B3254AF30E73}"/>
            </c:ext>
          </c:extLst>
        </c:ser>
        <c:dLbls>
          <c:showLegendKey val="0"/>
          <c:showVal val="0"/>
          <c:showCatName val="0"/>
          <c:showSerName val="0"/>
          <c:showPercent val="0"/>
          <c:showBubbleSize val="0"/>
        </c:dLbls>
        <c:marker val="1"/>
        <c:smooth val="0"/>
        <c:axId val="1940162079"/>
        <c:axId val="62370271"/>
      </c:lineChart>
      <c:dateAx>
        <c:axId val="1940162079"/>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370271"/>
        <c:crosses val="autoZero"/>
        <c:auto val="1"/>
        <c:lblOffset val="100"/>
        <c:baseTimeUnit val="months"/>
      </c:dateAx>
      <c:valAx>
        <c:axId val="6237027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40162079"/>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BDC</a:t>
            </a:r>
            <a:r>
              <a:rPr lang="en-US" baseline="0"/>
              <a:t> Adult Pump Use by Race</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Pump!$H$2</c:f>
              <c:strCache>
                <c:ptCount val="1"/>
                <c:pt idx="0">
                  <c:v>NHW</c:v>
                </c:pt>
              </c:strCache>
            </c:strRef>
          </c:tx>
          <c:spPr>
            <a:ln w="28575" cap="rnd">
              <a:solidFill>
                <a:schemeClr val="accent1"/>
              </a:solidFill>
              <a:round/>
            </a:ln>
            <a:effectLst/>
          </c:spPr>
          <c:marker>
            <c:symbol val="square"/>
            <c:size val="5"/>
            <c:spPr>
              <a:solidFill>
                <a:schemeClr val="accent1"/>
              </a:solidFill>
              <a:ln w="9525">
                <a:solidFill>
                  <a:schemeClr val="accent1"/>
                </a:solidFill>
              </a:ln>
              <a:effectLst/>
            </c:spPr>
          </c:marker>
          <c:cat>
            <c:numRef>
              <c:f>Pump!$I$1:$AB$1</c:f>
              <c:numCache>
                <c:formatCode>mmm\-yy</c:formatCode>
                <c:ptCount val="20"/>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numCache>
            </c:numRef>
          </c:cat>
          <c:val>
            <c:numRef>
              <c:f>Pump!$I$2:$AB$2</c:f>
              <c:numCache>
                <c:formatCode>0%</c:formatCode>
                <c:ptCount val="20"/>
                <c:pt idx="0">
                  <c:v>0.7007575757575758</c:v>
                </c:pt>
                <c:pt idx="1">
                  <c:v>0.69918699186991873</c:v>
                </c:pt>
                <c:pt idx="2">
                  <c:v>0.74822695035460995</c:v>
                </c:pt>
                <c:pt idx="3">
                  <c:v>0.74476987447698739</c:v>
                </c:pt>
                <c:pt idx="4">
                  <c:v>0.71062271062271065</c:v>
                </c:pt>
                <c:pt idx="5">
                  <c:v>0.71984435797665369</c:v>
                </c:pt>
                <c:pt idx="6">
                  <c:v>0.75238095238095237</c:v>
                </c:pt>
                <c:pt idx="7">
                  <c:v>0.72586872586872586</c:v>
                </c:pt>
                <c:pt idx="8">
                  <c:v>0.72241992882562278</c:v>
                </c:pt>
                <c:pt idx="9">
                  <c:v>0.74358974358974361</c:v>
                </c:pt>
                <c:pt idx="10">
                  <c:v>0.68127490039840632</c:v>
                </c:pt>
                <c:pt idx="11">
                  <c:v>0.71641791044776115</c:v>
                </c:pt>
                <c:pt idx="12">
                  <c:v>0.73417721518987344</c:v>
                </c:pt>
                <c:pt idx="13">
                  <c:v>0.76400000000000001</c:v>
                </c:pt>
                <c:pt idx="14">
                  <c:v>0.72297297297297303</c:v>
                </c:pt>
                <c:pt idx="15">
                  <c:v>0.71478873239436624</c:v>
                </c:pt>
                <c:pt idx="16">
                  <c:v>0.7584905660377359</c:v>
                </c:pt>
                <c:pt idx="17">
                  <c:v>0.71232876712328763</c:v>
                </c:pt>
                <c:pt idx="18">
                  <c:v>0.72357723577235777</c:v>
                </c:pt>
                <c:pt idx="19">
                  <c:v>0.72672672672672678</c:v>
                </c:pt>
              </c:numCache>
            </c:numRef>
          </c:val>
          <c:smooth val="0"/>
          <c:extLst>
            <c:ext xmlns:c16="http://schemas.microsoft.com/office/drawing/2014/chart" uri="{C3380CC4-5D6E-409C-BE32-E72D297353CC}">
              <c16:uniqueId val="{00000000-D353-4308-BFD2-10BA9B488EFB}"/>
            </c:ext>
          </c:extLst>
        </c:ser>
        <c:ser>
          <c:idx val="1"/>
          <c:order val="1"/>
          <c:tx>
            <c:strRef>
              <c:f>Pump!$H$3</c:f>
              <c:strCache>
                <c:ptCount val="1"/>
                <c:pt idx="0">
                  <c:v>NHB</c:v>
                </c:pt>
              </c:strCache>
            </c:strRef>
          </c:tx>
          <c:spPr>
            <a:ln w="28575" cap="rnd">
              <a:solidFill>
                <a:schemeClr val="accent2"/>
              </a:solidFill>
              <a:round/>
            </a:ln>
            <a:effectLst/>
          </c:spPr>
          <c:marker>
            <c:symbol val="square"/>
            <c:size val="5"/>
            <c:spPr>
              <a:solidFill>
                <a:schemeClr val="accent2"/>
              </a:solidFill>
              <a:ln w="9525">
                <a:solidFill>
                  <a:schemeClr val="accent2"/>
                </a:solidFill>
              </a:ln>
              <a:effectLst/>
            </c:spPr>
          </c:marker>
          <c:cat>
            <c:numRef>
              <c:f>Pump!$I$1:$AB$1</c:f>
              <c:numCache>
                <c:formatCode>mmm\-yy</c:formatCode>
                <c:ptCount val="20"/>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numCache>
            </c:numRef>
          </c:cat>
          <c:val>
            <c:numRef>
              <c:f>Pump!$I$3:$AB$3</c:f>
              <c:numCache>
                <c:formatCode>0%</c:formatCode>
                <c:ptCount val="20"/>
                <c:pt idx="0">
                  <c:v>0.6</c:v>
                </c:pt>
                <c:pt idx="1">
                  <c:v>0.53846153846153844</c:v>
                </c:pt>
                <c:pt idx="2">
                  <c:v>0.33333333333333331</c:v>
                </c:pt>
                <c:pt idx="3">
                  <c:v>0.375</c:v>
                </c:pt>
                <c:pt idx="4">
                  <c:v>0.66666666666666663</c:v>
                </c:pt>
                <c:pt idx="5">
                  <c:v>0.45454545454545453</c:v>
                </c:pt>
                <c:pt idx="6">
                  <c:v>0.5</c:v>
                </c:pt>
                <c:pt idx="7">
                  <c:v>0.6</c:v>
                </c:pt>
                <c:pt idx="8">
                  <c:v>0.5</c:v>
                </c:pt>
                <c:pt idx="9">
                  <c:v>0.41666666666666669</c:v>
                </c:pt>
                <c:pt idx="10">
                  <c:v>0.2857142857142857</c:v>
                </c:pt>
                <c:pt idx="11">
                  <c:v>0.5</c:v>
                </c:pt>
                <c:pt idx="12">
                  <c:v>0.4</c:v>
                </c:pt>
                <c:pt idx="13">
                  <c:v>0.6</c:v>
                </c:pt>
                <c:pt idx="14">
                  <c:v>0.46666666666666667</c:v>
                </c:pt>
                <c:pt idx="15">
                  <c:v>0.6</c:v>
                </c:pt>
                <c:pt idx="16">
                  <c:v>0.33333333333333331</c:v>
                </c:pt>
                <c:pt idx="17">
                  <c:v>0.33333333333333331</c:v>
                </c:pt>
                <c:pt idx="18">
                  <c:v>0.53846153846153844</c:v>
                </c:pt>
                <c:pt idx="19">
                  <c:v>0.5714285714285714</c:v>
                </c:pt>
              </c:numCache>
            </c:numRef>
          </c:val>
          <c:smooth val="0"/>
          <c:extLst>
            <c:ext xmlns:c16="http://schemas.microsoft.com/office/drawing/2014/chart" uri="{C3380CC4-5D6E-409C-BE32-E72D297353CC}">
              <c16:uniqueId val="{00000001-D353-4308-BFD2-10BA9B488EFB}"/>
            </c:ext>
          </c:extLst>
        </c:ser>
        <c:ser>
          <c:idx val="2"/>
          <c:order val="2"/>
          <c:tx>
            <c:strRef>
              <c:f>Pump!$H$4</c:f>
              <c:strCache>
                <c:ptCount val="1"/>
                <c:pt idx="0">
                  <c:v>HIS </c:v>
                </c:pt>
              </c:strCache>
            </c:strRef>
          </c:tx>
          <c:spPr>
            <a:ln w="28575" cap="rnd">
              <a:solidFill>
                <a:schemeClr val="accent3"/>
              </a:solidFill>
              <a:round/>
            </a:ln>
            <a:effectLst/>
          </c:spPr>
          <c:marker>
            <c:symbol val="square"/>
            <c:size val="5"/>
            <c:spPr>
              <a:solidFill>
                <a:schemeClr val="accent3"/>
              </a:solidFill>
              <a:ln w="9525">
                <a:solidFill>
                  <a:schemeClr val="accent3"/>
                </a:solidFill>
              </a:ln>
              <a:effectLst/>
            </c:spPr>
          </c:marker>
          <c:cat>
            <c:numRef>
              <c:f>Pump!$I$1:$AB$1</c:f>
              <c:numCache>
                <c:formatCode>mmm\-yy</c:formatCode>
                <c:ptCount val="20"/>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numCache>
            </c:numRef>
          </c:cat>
          <c:val>
            <c:numRef>
              <c:f>Pump!$I$4:$AB$4</c:f>
              <c:numCache>
                <c:formatCode>0%</c:formatCode>
                <c:ptCount val="20"/>
                <c:pt idx="0">
                  <c:v>0.48</c:v>
                </c:pt>
                <c:pt idx="1">
                  <c:v>0.51851851851851849</c:v>
                </c:pt>
                <c:pt idx="2">
                  <c:v>0.42105263157894735</c:v>
                </c:pt>
                <c:pt idx="3">
                  <c:v>0.51724137931034486</c:v>
                </c:pt>
                <c:pt idx="4">
                  <c:v>0.57692307692307687</c:v>
                </c:pt>
                <c:pt idx="5">
                  <c:v>0.55000000000000004</c:v>
                </c:pt>
                <c:pt idx="6">
                  <c:v>0.5</c:v>
                </c:pt>
                <c:pt idx="7">
                  <c:v>0.5161290322580645</c:v>
                </c:pt>
                <c:pt idx="8">
                  <c:v>0.64864864864864868</c:v>
                </c:pt>
                <c:pt idx="9">
                  <c:v>0.55172413793103448</c:v>
                </c:pt>
                <c:pt idx="10">
                  <c:v>0.57692307692307687</c:v>
                </c:pt>
                <c:pt idx="11">
                  <c:v>0.4838709677419355</c:v>
                </c:pt>
                <c:pt idx="12">
                  <c:v>0.55000000000000004</c:v>
                </c:pt>
                <c:pt idx="13">
                  <c:v>0.65517241379310343</c:v>
                </c:pt>
                <c:pt idx="14">
                  <c:v>0.44186046511627908</c:v>
                </c:pt>
                <c:pt idx="15">
                  <c:v>0.6428571428571429</c:v>
                </c:pt>
                <c:pt idx="16">
                  <c:v>0.61764705882352944</c:v>
                </c:pt>
                <c:pt idx="17">
                  <c:v>0.6</c:v>
                </c:pt>
                <c:pt idx="18">
                  <c:v>0.6</c:v>
                </c:pt>
                <c:pt idx="19">
                  <c:v>0.54347826086956519</c:v>
                </c:pt>
              </c:numCache>
            </c:numRef>
          </c:val>
          <c:smooth val="0"/>
          <c:extLst>
            <c:ext xmlns:c16="http://schemas.microsoft.com/office/drawing/2014/chart" uri="{C3380CC4-5D6E-409C-BE32-E72D297353CC}">
              <c16:uniqueId val="{00000002-D353-4308-BFD2-10BA9B488EFB}"/>
            </c:ext>
          </c:extLst>
        </c:ser>
        <c:dLbls>
          <c:showLegendKey val="0"/>
          <c:showVal val="0"/>
          <c:showCatName val="0"/>
          <c:showSerName val="0"/>
          <c:showPercent val="0"/>
          <c:showBubbleSize val="0"/>
        </c:dLbls>
        <c:marker val="1"/>
        <c:smooth val="0"/>
        <c:axId val="1144371967"/>
        <c:axId val="34205248"/>
      </c:lineChart>
      <c:dateAx>
        <c:axId val="1144371967"/>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205248"/>
        <c:crosses val="autoZero"/>
        <c:auto val="1"/>
        <c:lblOffset val="100"/>
        <c:baseTimeUnit val="months"/>
      </c:dateAx>
      <c:valAx>
        <c:axId val="342052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44371967"/>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Sheet2!$A$2</c:f>
              <c:strCache>
                <c:ptCount val="1"/>
                <c:pt idx="0">
                  <c:v>Hispanic</c:v>
                </c:pt>
              </c:strCache>
            </c:strRef>
          </c:tx>
          <c:spPr>
            <a:solidFill>
              <a:schemeClr val="accent1"/>
            </a:solidFill>
            <a:ln>
              <a:noFill/>
            </a:ln>
            <a:effectLst/>
          </c:spPr>
          <c:invertIfNegative val="0"/>
          <c:dPt>
            <c:idx val="0"/>
            <c:invertIfNegative val="0"/>
            <c:bubble3D val="0"/>
            <c:spPr>
              <a:solidFill>
                <a:srgbClr val="C984F0"/>
              </a:solidFill>
              <a:ln>
                <a:noFill/>
              </a:ln>
              <a:effectLst/>
            </c:spPr>
            <c:extLst>
              <c:ext xmlns:c16="http://schemas.microsoft.com/office/drawing/2014/chart" uri="{C3380CC4-5D6E-409C-BE32-E72D297353CC}">
                <c16:uniqueId val="{00000001-1DA9-4729-92D1-CE4AB2638039}"/>
              </c:ext>
            </c:extLst>
          </c:dPt>
          <c:dPt>
            <c:idx val="1"/>
            <c:invertIfNegative val="0"/>
            <c:bubble3D val="0"/>
            <c:spPr>
              <a:solidFill>
                <a:srgbClr val="6ABBD4"/>
              </a:solidFill>
              <a:ln>
                <a:noFill/>
              </a:ln>
              <a:effectLst/>
            </c:spPr>
            <c:extLst>
              <c:ext xmlns:c16="http://schemas.microsoft.com/office/drawing/2014/chart" uri="{C3380CC4-5D6E-409C-BE32-E72D297353CC}">
                <c16:uniqueId val="{00000003-1DA9-4729-92D1-CE4AB2638039}"/>
              </c:ext>
            </c:extLst>
          </c:dPt>
          <c:dPt>
            <c:idx val="2"/>
            <c:invertIfNegative val="0"/>
            <c:bubble3D val="0"/>
            <c:spPr>
              <a:solidFill>
                <a:schemeClr val="bg1">
                  <a:lumMod val="65000"/>
                </a:schemeClr>
              </a:solidFill>
              <a:ln>
                <a:noFill/>
              </a:ln>
              <a:effectLst/>
            </c:spPr>
            <c:extLst>
              <c:ext xmlns:c16="http://schemas.microsoft.com/office/drawing/2014/chart" uri="{C3380CC4-5D6E-409C-BE32-E72D297353CC}">
                <c16:uniqueId val="{00000005-1DA9-4729-92D1-CE4AB2638039}"/>
              </c:ext>
            </c:extLst>
          </c:dPt>
          <c:cat>
            <c:strRef>
              <c:f>Sheet2!$B$1:$D$1</c:f>
              <c:strCache>
                <c:ptCount val="3"/>
                <c:pt idx="0">
                  <c:v>Number of Patients Total</c:v>
                </c:pt>
                <c:pt idx="1">
                  <c:v>Number of Patients on a Pump at Their Last Visit</c:v>
                </c:pt>
                <c:pt idx="2">
                  <c:v>Number of Patients on a CGM at Their Last Visit</c:v>
                </c:pt>
              </c:strCache>
            </c:strRef>
          </c:cat>
          <c:val>
            <c:numRef>
              <c:f>Sheet2!$B$2:$D$2</c:f>
              <c:numCache>
                <c:formatCode>General</c:formatCode>
                <c:ptCount val="3"/>
                <c:pt idx="0">
                  <c:v>267</c:v>
                </c:pt>
                <c:pt idx="1">
                  <c:v>143</c:v>
                </c:pt>
                <c:pt idx="2">
                  <c:v>181</c:v>
                </c:pt>
              </c:numCache>
            </c:numRef>
          </c:val>
          <c:extLst>
            <c:ext xmlns:c16="http://schemas.microsoft.com/office/drawing/2014/chart" uri="{C3380CC4-5D6E-409C-BE32-E72D297353CC}">
              <c16:uniqueId val="{00000006-1DA9-4729-92D1-CE4AB2638039}"/>
            </c:ext>
          </c:extLst>
        </c:ser>
        <c:dLbls>
          <c:showLegendKey val="0"/>
          <c:showVal val="0"/>
          <c:showCatName val="0"/>
          <c:showSerName val="0"/>
          <c:showPercent val="0"/>
          <c:showBubbleSize val="0"/>
        </c:dLbls>
        <c:gapWidth val="219"/>
        <c:overlap val="-27"/>
        <c:axId val="688569823"/>
        <c:axId val="688574815"/>
      </c:barChart>
      <c:catAx>
        <c:axId val="6885698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8574815"/>
        <c:crosses val="autoZero"/>
        <c:auto val="1"/>
        <c:lblAlgn val="ctr"/>
        <c:lblOffset val="100"/>
        <c:noMultiLvlLbl val="0"/>
      </c:catAx>
      <c:valAx>
        <c:axId val="68857481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856982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Sheet2!$A$3</c:f>
              <c:strCache>
                <c:ptCount val="1"/>
                <c:pt idx="0">
                  <c:v>Non-Hispanic Black</c:v>
                </c:pt>
              </c:strCache>
            </c:strRef>
          </c:tx>
          <c:spPr>
            <a:solidFill>
              <a:srgbClr val="C984F0"/>
            </a:solidFill>
            <a:ln>
              <a:noFill/>
            </a:ln>
            <a:effectLst/>
          </c:spPr>
          <c:invertIfNegative val="0"/>
          <c:dPt>
            <c:idx val="1"/>
            <c:invertIfNegative val="0"/>
            <c:bubble3D val="0"/>
            <c:spPr>
              <a:solidFill>
                <a:srgbClr val="6ABBD4"/>
              </a:solidFill>
              <a:ln>
                <a:noFill/>
              </a:ln>
              <a:effectLst/>
            </c:spPr>
            <c:extLst>
              <c:ext xmlns:c16="http://schemas.microsoft.com/office/drawing/2014/chart" uri="{C3380CC4-5D6E-409C-BE32-E72D297353CC}">
                <c16:uniqueId val="{00000001-7BF3-4919-84FB-A1E8C496F96E}"/>
              </c:ext>
            </c:extLst>
          </c:dPt>
          <c:dPt>
            <c:idx val="2"/>
            <c:invertIfNegative val="0"/>
            <c:bubble3D val="0"/>
            <c:spPr>
              <a:solidFill>
                <a:schemeClr val="bg1">
                  <a:lumMod val="65000"/>
                </a:schemeClr>
              </a:solidFill>
              <a:ln>
                <a:noFill/>
              </a:ln>
              <a:effectLst/>
            </c:spPr>
            <c:extLst>
              <c:ext xmlns:c16="http://schemas.microsoft.com/office/drawing/2014/chart" uri="{C3380CC4-5D6E-409C-BE32-E72D297353CC}">
                <c16:uniqueId val="{00000003-7BF3-4919-84FB-A1E8C496F96E}"/>
              </c:ext>
            </c:extLst>
          </c:dPt>
          <c:cat>
            <c:strRef>
              <c:f>Sheet2!$B$1:$D$1</c:f>
              <c:strCache>
                <c:ptCount val="3"/>
                <c:pt idx="0">
                  <c:v>Number of Patients Total</c:v>
                </c:pt>
                <c:pt idx="1">
                  <c:v>Number of Patients on a Pump at Their Last Visit</c:v>
                </c:pt>
                <c:pt idx="2">
                  <c:v>Number of Patients on a CGM at Their Last Visit</c:v>
                </c:pt>
              </c:strCache>
            </c:strRef>
          </c:cat>
          <c:val>
            <c:numRef>
              <c:f>Sheet2!$B$3:$D$3</c:f>
              <c:numCache>
                <c:formatCode>General</c:formatCode>
                <c:ptCount val="3"/>
                <c:pt idx="0">
                  <c:v>68</c:v>
                </c:pt>
                <c:pt idx="1">
                  <c:v>36</c:v>
                </c:pt>
                <c:pt idx="2">
                  <c:v>47</c:v>
                </c:pt>
              </c:numCache>
            </c:numRef>
          </c:val>
          <c:extLst>
            <c:ext xmlns:c16="http://schemas.microsoft.com/office/drawing/2014/chart" uri="{C3380CC4-5D6E-409C-BE32-E72D297353CC}">
              <c16:uniqueId val="{00000004-7BF3-4919-84FB-A1E8C496F96E}"/>
            </c:ext>
          </c:extLst>
        </c:ser>
        <c:dLbls>
          <c:showLegendKey val="0"/>
          <c:showVal val="0"/>
          <c:showCatName val="0"/>
          <c:showSerName val="0"/>
          <c:showPercent val="0"/>
          <c:showBubbleSize val="0"/>
        </c:dLbls>
        <c:gapWidth val="219"/>
        <c:overlap val="-27"/>
        <c:axId val="542059647"/>
        <c:axId val="542053823"/>
      </c:barChart>
      <c:catAx>
        <c:axId val="5420596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2053823"/>
        <c:crosses val="autoZero"/>
        <c:auto val="1"/>
        <c:lblAlgn val="ctr"/>
        <c:lblOffset val="100"/>
        <c:noMultiLvlLbl val="0"/>
      </c:catAx>
      <c:valAx>
        <c:axId val="5420538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205964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dLbls>
          <c:showLegendKey val="0"/>
          <c:showVal val="0"/>
          <c:showCatName val="0"/>
          <c:showSerName val="0"/>
          <c:showPercent val="0"/>
          <c:showBubbleSize val="0"/>
        </c:dLbls>
        <c:gapWidth val="219"/>
        <c:overlap val="-27"/>
        <c:axId val="542059647"/>
        <c:axId val="542053823"/>
      </c:barChart>
      <c:catAx>
        <c:axId val="5420596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2053823"/>
        <c:crosses val="autoZero"/>
        <c:auto val="1"/>
        <c:lblAlgn val="ctr"/>
        <c:lblOffset val="100"/>
        <c:noMultiLvlLbl val="0"/>
      </c:catAx>
      <c:valAx>
        <c:axId val="5420538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205964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Sheet2!$A$4</c:f>
              <c:strCache>
                <c:ptCount val="1"/>
                <c:pt idx="0">
                  <c:v>Non-Hispanic White</c:v>
                </c:pt>
              </c:strCache>
            </c:strRef>
          </c:tx>
          <c:spPr>
            <a:solidFill>
              <a:srgbClr val="C984F0"/>
            </a:solidFill>
            <a:ln>
              <a:noFill/>
            </a:ln>
            <a:effectLst/>
          </c:spPr>
          <c:invertIfNegative val="0"/>
          <c:dPt>
            <c:idx val="1"/>
            <c:invertIfNegative val="0"/>
            <c:bubble3D val="0"/>
            <c:spPr>
              <a:solidFill>
                <a:srgbClr val="6ABBD4"/>
              </a:solidFill>
              <a:ln>
                <a:noFill/>
              </a:ln>
              <a:effectLst/>
            </c:spPr>
            <c:extLst>
              <c:ext xmlns:c16="http://schemas.microsoft.com/office/drawing/2014/chart" uri="{C3380CC4-5D6E-409C-BE32-E72D297353CC}">
                <c16:uniqueId val="{00000001-DB05-414C-BDA2-3D695E78FF91}"/>
              </c:ext>
            </c:extLst>
          </c:dPt>
          <c:dPt>
            <c:idx val="2"/>
            <c:invertIfNegative val="0"/>
            <c:bubble3D val="0"/>
            <c:spPr>
              <a:solidFill>
                <a:schemeClr val="bg1">
                  <a:lumMod val="65000"/>
                </a:schemeClr>
              </a:solidFill>
              <a:ln>
                <a:noFill/>
              </a:ln>
              <a:effectLst/>
            </c:spPr>
            <c:extLst>
              <c:ext xmlns:c16="http://schemas.microsoft.com/office/drawing/2014/chart" uri="{C3380CC4-5D6E-409C-BE32-E72D297353CC}">
                <c16:uniqueId val="{00000003-DB05-414C-BDA2-3D695E78FF91}"/>
              </c:ext>
            </c:extLst>
          </c:dPt>
          <c:cat>
            <c:strRef>
              <c:f>Sheet2!$B$1:$D$1</c:f>
              <c:strCache>
                <c:ptCount val="3"/>
                <c:pt idx="0">
                  <c:v>Number of Patients Total</c:v>
                </c:pt>
                <c:pt idx="1">
                  <c:v>Number of Patients on a Pump at Their Last Visit</c:v>
                </c:pt>
                <c:pt idx="2">
                  <c:v>Number of Patients on a CGM at Their Last Visit</c:v>
                </c:pt>
              </c:strCache>
            </c:strRef>
          </c:cat>
          <c:val>
            <c:numRef>
              <c:f>Sheet2!$B$4:$D$4</c:f>
              <c:numCache>
                <c:formatCode>General</c:formatCode>
                <c:ptCount val="3"/>
                <c:pt idx="0">
                  <c:v>2453</c:v>
                </c:pt>
                <c:pt idx="1">
                  <c:v>1672</c:v>
                </c:pt>
                <c:pt idx="2">
                  <c:v>1987</c:v>
                </c:pt>
              </c:numCache>
            </c:numRef>
          </c:val>
          <c:extLst>
            <c:ext xmlns:c16="http://schemas.microsoft.com/office/drawing/2014/chart" uri="{C3380CC4-5D6E-409C-BE32-E72D297353CC}">
              <c16:uniqueId val="{00000004-DB05-414C-BDA2-3D695E78FF91}"/>
            </c:ext>
          </c:extLst>
        </c:ser>
        <c:dLbls>
          <c:showLegendKey val="0"/>
          <c:showVal val="0"/>
          <c:showCatName val="0"/>
          <c:showSerName val="0"/>
          <c:showPercent val="0"/>
          <c:showBubbleSize val="0"/>
        </c:dLbls>
        <c:gapWidth val="219"/>
        <c:overlap val="-27"/>
        <c:axId val="688574399"/>
        <c:axId val="688567743"/>
      </c:barChart>
      <c:catAx>
        <c:axId val="6885743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8567743"/>
        <c:crosses val="autoZero"/>
        <c:auto val="1"/>
        <c:lblAlgn val="ctr"/>
        <c:lblOffset val="100"/>
        <c:noMultiLvlLbl val="0"/>
      </c:catAx>
      <c:valAx>
        <c:axId val="68856774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857439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t>All Clinic</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C984F0"/>
              </a:solidFill>
              <a:ln>
                <a:noFill/>
              </a:ln>
              <a:effectLst/>
            </c:spPr>
            <c:extLst>
              <c:ext xmlns:c16="http://schemas.microsoft.com/office/drawing/2014/chart" uri="{C3380CC4-5D6E-409C-BE32-E72D297353CC}">
                <c16:uniqueId val="{00000001-0FD3-40E0-9C55-79A9D68D791B}"/>
              </c:ext>
            </c:extLst>
          </c:dPt>
          <c:dPt>
            <c:idx val="1"/>
            <c:invertIfNegative val="0"/>
            <c:bubble3D val="0"/>
            <c:spPr>
              <a:solidFill>
                <a:srgbClr val="6ABBD4"/>
              </a:solidFill>
              <a:ln>
                <a:noFill/>
              </a:ln>
              <a:effectLst/>
            </c:spPr>
            <c:extLst>
              <c:ext xmlns:c16="http://schemas.microsoft.com/office/drawing/2014/chart" uri="{C3380CC4-5D6E-409C-BE32-E72D297353CC}">
                <c16:uniqueId val="{00000003-0FD3-40E0-9C55-79A9D68D791B}"/>
              </c:ext>
            </c:extLst>
          </c:dPt>
          <c:dPt>
            <c:idx val="2"/>
            <c:invertIfNegative val="0"/>
            <c:bubble3D val="0"/>
            <c:spPr>
              <a:solidFill>
                <a:schemeClr val="bg1">
                  <a:lumMod val="65000"/>
                </a:schemeClr>
              </a:solidFill>
              <a:ln>
                <a:noFill/>
              </a:ln>
              <a:effectLst/>
            </c:spPr>
            <c:extLst>
              <c:ext xmlns:c16="http://schemas.microsoft.com/office/drawing/2014/chart" uri="{C3380CC4-5D6E-409C-BE32-E72D297353CC}">
                <c16:uniqueId val="{00000005-0FD3-40E0-9C55-79A9D68D791B}"/>
              </c:ext>
            </c:extLst>
          </c:dPt>
          <c:cat>
            <c:strRef>
              <c:f>Sheet2!$B$1:$D$1</c:f>
              <c:strCache>
                <c:ptCount val="3"/>
                <c:pt idx="0">
                  <c:v>Number of Patients Total</c:v>
                </c:pt>
                <c:pt idx="1">
                  <c:v>Number of Patients on a Pump at Their Last Visit</c:v>
                </c:pt>
                <c:pt idx="2">
                  <c:v>Number of Patients on a CGM at Their Last Visit</c:v>
                </c:pt>
              </c:strCache>
            </c:strRef>
          </c:cat>
          <c:val>
            <c:numRef>
              <c:f>Sheet2!$B$5:$D$5</c:f>
              <c:numCache>
                <c:formatCode>General</c:formatCode>
                <c:ptCount val="3"/>
                <c:pt idx="0">
                  <c:v>2788</c:v>
                </c:pt>
                <c:pt idx="1">
                  <c:v>1851</c:v>
                </c:pt>
                <c:pt idx="2">
                  <c:v>2215</c:v>
                </c:pt>
              </c:numCache>
            </c:numRef>
          </c:val>
          <c:extLst>
            <c:ext xmlns:c16="http://schemas.microsoft.com/office/drawing/2014/chart" uri="{C3380CC4-5D6E-409C-BE32-E72D297353CC}">
              <c16:uniqueId val="{00000006-0FD3-40E0-9C55-79A9D68D791B}"/>
            </c:ext>
          </c:extLst>
        </c:ser>
        <c:dLbls>
          <c:showLegendKey val="0"/>
          <c:showVal val="0"/>
          <c:showCatName val="0"/>
          <c:showSerName val="0"/>
          <c:showPercent val="0"/>
          <c:showBubbleSize val="0"/>
        </c:dLbls>
        <c:gapWidth val="219"/>
        <c:overlap val="-27"/>
        <c:axId val="542055071"/>
        <c:axId val="542054239"/>
      </c:barChart>
      <c:catAx>
        <c:axId val="5420550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2054239"/>
        <c:crosses val="autoZero"/>
        <c:auto val="1"/>
        <c:lblAlgn val="ctr"/>
        <c:lblOffset val="100"/>
        <c:noMultiLvlLbl val="0"/>
      </c:catAx>
      <c:valAx>
        <c:axId val="54205423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205507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a:t>Device</a:t>
            </a:r>
            <a:r>
              <a:rPr lang="en-US" sz="2000" b="1" baseline="0"/>
              <a:t> Disparities Data Pull</a:t>
            </a:r>
            <a:endParaRPr lang="en-US" sz="2000" b="1"/>
          </a:p>
        </c:rich>
      </c:tx>
      <c:layout/>
      <c:overlay val="0"/>
      <c:spPr>
        <a:noFill/>
        <a:ln>
          <a:noFill/>
        </a:ln>
        <a:effectLst/>
      </c:spPr>
    </c:title>
    <c:autoTitleDeleted val="0"/>
    <c:plotArea>
      <c:layout>
        <c:manualLayout>
          <c:layoutTarget val="inner"/>
          <c:xMode val="edge"/>
          <c:yMode val="edge"/>
          <c:x val="0.24342730142642879"/>
          <c:y val="0.10931342069326205"/>
          <c:w val="0.49940854467377205"/>
          <c:h val="0.71548110914180008"/>
        </c:manualLayout>
      </c:layout>
      <c:pieChart>
        <c:varyColors val="1"/>
        <c:ser>
          <c:idx val="0"/>
          <c:order val="0"/>
          <c:explosion val="3"/>
          <c:dPt>
            <c:idx val="0"/>
            <c:bubble3D val="0"/>
            <c:spPr>
              <a:solidFill>
                <a:srgbClr val="C984F0"/>
              </a:solidFill>
              <a:ln w="19050">
                <a:solidFill>
                  <a:schemeClr val="lt1"/>
                </a:solidFill>
              </a:ln>
              <a:effectLst/>
            </c:spPr>
            <c:extLst>
              <c:ext xmlns:c16="http://schemas.microsoft.com/office/drawing/2014/chart" uri="{C3380CC4-5D6E-409C-BE32-E72D297353CC}">
                <c16:uniqueId val="{00000001-19CC-4357-BDDD-809CD49CC9B1}"/>
              </c:ext>
            </c:extLst>
          </c:dPt>
          <c:dPt>
            <c:idx val="1"/>
            <c:bubble3D val="0"/>
            <c:spPr>
              <a:solidFill>
                <a:srgbClr val="6ABBD4"/>
              </a:solidFill>
              <a:ln w="19050">
                <a:solidFill>
                  <a:schemeClr val="lt1"/>
                </a:solidFill>
              </a:ln>
              <a:effectLst/>
            </c:spPr>
            <c:extLst>
              <c:ext xmlns:c16="http://schemas.microsoft.com/office/drawing/2014/chart" uri="{C3380CC4-5D6E-409C-BE32-E72D297353CC}">
                <c16:uniqueId val="{00000003-19CC-4357-BDDD-809CD49CC9B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9CC-4357-BDDD-809CD49CC9B1}"/>
              </c:ext>
            </c:extLst>
          </c:dPt>
          <c:dLbls>
            <c:dLbl>
              <c:idx val="0"/>
              <c:layout>
                <c:manualLayout>
                  <c:x val="-0.20433568054138335"/>
                  <c:y val="7.7318379483007377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FA49F224-B31D-49A4-9805-C58626D36C57}" type="PERCENTAGE">
                      <a:rPr lang="en-US" sz="2400" b="1"/>
                      <a:pPr>
                        <a:defRPr sz="900" b="0" i="0" u="none" strike="noStrike" kern="1200" baseline="0">
                          <a:solidFill>
                            <a:schemeClr val="tx1">
                              <a:lumMod val="75000"/>
                              <a:lumOff val="25000"/>
                            </a:schemeClr>
                          </a:solidFill>
                          <a:latin typeface="+mn-lt"/>
                          <a:ea typeface="+mn-ea"/>
                          <a:cs typeface="+mn-cs"/>
                        </a:defRPr>
                      </a:pPr>
                      <a:t>[PERCENTAGE]</a:t>
                    </a:fld>
                    <a:endParaRPr lang="en-US"/>
                  </a:p>
                </c:rich>
              </c:tx>
              <c:spPr>
                <a:noFill/>
                <a:ln>
                  <a:noFill/>
                </a:ln>
                <a:effectLst/>
              </c:spPr>
              <c:showLegendKey val="0"/>
              <c:showVal val="0"/>
              <c:showCatName val="0"/>
              <c:showSerName val="0"/>
              <c:showPercent val="1"/>
              <c:showBubbleSize val="0"/>
              <c:extLst>
                <c:ext xmlns:c15="http://schemas.microsoft.com/office/drawing/2012/chart" uri="{CE6537A1-D6FC-4f65-9D91-7224C49458BB}">
                  <c15:layout>
                    <c:manualLayout>
                      <c:w val="0.19360376454656286"/>
                      <c:h val="0.11623616236162361"/>
                    </c:manualLayout>
                  </c15:layout>
                  <c15:dlblFieldTable/>
                  <c15:showDataLabelsRange val="0"/>
                </c:ext>
                <c:ext xmlns:c16="http://schemas.microsoft.com/office/drawing/2014/chart" uri="{C3380CC4-5D6E-409C-BE32-E72D297353CC}">
                  <c16:uniqueId val="{00000001-19CC-4357-BDDD-809CD49CC9B1}"/>
                </c:ext>
              </c:extLst>
            </c:dLbl>
            <c:dLbl>
              <c:idx val="1"/>
              <c:layout>
                <c:manualLayout>
                  <c:x val="8.9289541076907036E-2"/>
                  <c:y val="-0.24169751382553195"/>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EE5F2555-D7EC-4F7D-ACA3-93E6E6AC9465}" type="PERCENTAGE">
                      <a:rPr lang="en-US" sz="2400" b="1"/>
                      <a:pPr>
                        <a:defRPr sz="900" b="0" i="0" u="none" strike="noStrike" kern="1200" baseline="0">
                          <a:solidFill>
                            <a:schemeClr val="tx1">
                              <a:lumMod val="75000"/>
                              <a:lumOff val="25000"/>
                            </a:schemeClr>
                          </a:solidFill>
                          <a:latin typeface="+mn-lt"/>
                          <a:ea typeface="+mn-ea"/>
                          <a:cs typeface="+mn-cs"/>
                        </a:defRPr>
                      </a:pPr>
                      <a:t>[PERCENTAGE]</a:t>
                    </a:fld>
                    <a:endParaRPr lang="en-US"/>
                  </a:p>
                </c:rich>
              </c:tx>
              <c:spPr>
                <a:noFill/>
                <a:ln>
                  <a:noFill/>
                </a:ln>
                <a:effectLst/>
              </c:spPr>
              <c:showLegendKey val="0"/>
              <c:showVal val="0"/>
              <c:showCatName val="0"/>
              <c:showSerName val="0"/>
              <c:showPercent val="1"/>
              <c:showBubbleSize val="0"/>
              <c:extLst>
                <c:ext xmlns:c15="http://schemas.microsoft.com/office/drawing/2012/chart" uri="{CE6537A1-D6FC-4f65-9D91-7224C49458BB}">
                  <c15:layout>
                    <c:manualLayout>
                      <c:w val="0.11848035258281896"/>
                      <c:h val="0.18081180811808115"/>
                    </c:manualLayout>
                  </c15:layout>
                  <c15:dlblFieldTable/>
                  <c15:showDataLabelsRange val="0"/>
                </c:ext>
                <c:ext xmlns:c16="http://schemas.microsoft.com/office/drawing/2014/chart" uri="{C3380CC4-5D6E-409C-BE32-E72D297353CC}">
                  <c16:uniqueId val="{00000003-19CC-4357-BDDD-809CD49CC9B1}"/>
                </c:ext>
              </c:extLst>
            </c:dLbl>
            <c:dLbl>
              <c:idx val="2"/>
              <c:layout>
                <c:manualLayout>
                  <c:x val="0.11790177482707251"/>
                  <c:y val="0.14626103439362728"/>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87158E0B-A3E9-4288-8547-02C7F0E37F97}" type="PERCENTAGE">
                      <a:rPr lang="en-US" sz="2400" b="1"/>
                      <a:pPr>
                        <a:defRPr sz="900" b="0" i="0" u="none" strike="noStrike" kern="1200" baseline="0">
                          <a:solidFill>
                            <a:schemeClr val="tx1">
                              <a:lumMod val="75000"/>
                              <a:lumOff val="25000"/>
                            </a:schemeClr>
                          </a:solidFill>
                          <a:latin typeface="+mn-lt"/>
                          <a:ea typeface="+mn-ea"/>
                          <a:cs typeface="+mn-cs"/>
                        </a:defRPr>
                      </a:pPr>
                      <a:t>[PERCENTAGE]</a:t>
                    </a:fld>
                    <a:endParaRPr lang="en-US"/>
                  </a:p>
                </c:rich>
              </c:tx>
              <c:spPr>
                <a:noFill/>
                <a:ln>
                  <a:noFill/>
                </a:ln>
                <a:effectLst/>
              </c:spPr>
              <c:showLegendKey val="0"/>
              <c:showVal val="0"/>
              <c:showCatName val="0"/>
              <c:showSerName val="0"/>
              <c:showPercent val="1"/>
              <c:showBubbleSize val="0"/>
              <c:extLst>
                <c:ext xmlns:c15="http://schemas.microsoft.com/office/drawing/2012/chart" uri="{CE6537A1-D6FC-4f65-9D91-7224C49458BB}">
                  <c15:spPr xmlns:c15="http://schemas.microsoft.com/office/drawing/2012/chart">
                    <a:prstGeom prst="rect">
                      <a:avLst/>
                    </a:prstGeom>
                  </c15:spPr>
                  <c15:layout/>
                  <c15:dlblFieldTable/>
                  <c15:showDataLabelsRange val="0"/>
                </c:ext>
                <c:ext xmlns:c16="http://schemas.microsoft.com/office/drawing/2014/chart" uri="{C3380CC4-5D6E-409C-BE32-E72D297353CC}">
                  <c16:uniqueId val="{00000005-19CC-4357-BDDD-809CD49CC9B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Sheet1!$A$1:$A$3</c:f>
              <c:strCache>
                <c:ptCount val="3"/>
                <c:pt idx="0">
                  <c:v>No Devices, Not Meeting Goal, Follow up Scheduled</c:v>
                </c:pt>
                <c:pt idx="1">
                  <c:v>No Devices, Not Meeting Goal, No Follow up Scheduled</c:v>
                </c:pt>
                <c:pt idx="2">
                  <c:v>No Devices, Meeting Goal</c:v>
                </c:pt>
              </c:strCache>
            </c:strRef>
          </c:cat>
          <c:val>
            <c:numRef>
              <c:f>Sheet1!$B$1:$B$3</c:f>
              <c:numCache>
                <c:formatCode>General</c:formatCode>
                <c:ptCount val="3"/>
                <c:pt idx="0">
                  <c:v>48</c:v>
                </c:pt>
                <c:pt idx="1">
                  <c:v>47</c:v>
                </c:pt>
                <c:pt idx="2">
                  <c:v>33</c:v>
                </c:pt>
              </c:numCache>
            </c:numRef>
          </c:val>
          <c:extLst>
            <c:ext xmlns:c16="http://schemas.microsoft.com/office/drawing/2014/chart" uri="{C3380CC4-5D6E-409C-BE32-E72D297353CC}">
              <c16:uniqueId val="{00000006-19CC-4357-BDDD-809CD49CC9B1}"/>
            </c:ext>
          </c:extLst>
        </c:ser>
        <c:dLbls>
          <c:showLegendKey val="0"/>
          <c:showVal val="0"/>
          <c:showCatName val="0"/>
          <c:showSerName val="0"/>
          <c:showPercent val="0"/>
          <c:showBubbleSize val="0"/>
          <c:showLeaderLines val="0"/>
        </c:dLbls>
        <c:firstSliceAng val="0"/>
      </c:pie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egendEntry>
        <c:idx val="2"/>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6.3859665989648304E-2"/>
          <c:y val="0.82270735892387037"/>
          <c:w val="0.90922131458114441"/>
          <c:h val="0.1772926410761295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F2DF54D-B6BA-495E-BB0E-BEB45B3FE540}" type="datetimeFigureOut">
              <a:rPr lang="en-US" smtClean="0"/>
              <a:t>2/29/2024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D85B837-7F89-41D6-AD9A-83007EE6337B}" type="slidenum">
              <a:rPr lang="en-US" smtClean="0"/>
              <a:t>‹#›</a:t>
            </a:fld>
            <a:endParaRPr lang="en-US"/>
          </a:p>
        </p:txBody>
      </p:sp>
    </p:spTree>
    <p:extLst>
      <p:ext uri="{BB962C8B-B14F-4D97-AF65-F5344CB8AC3E}">
        <p14:creationId xmlns:p14="http://schemas.microsoft.com/office/powerpoint/2010/main" val="120146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2A20B-56A9-3001-DBB0-2D31381A65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413785-D6FB-2BCC-3A50-2BAB936C33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2A4FA7-EA7E-D1FF-1BCE-B5DE2D1FE7F1}"/>
              </a:ext>
            </a:extLst>
          </p:cNvPr>
          <p:cNvSpPr>
            <a:spLocks noGrp="1"/>
          </p:cNvSpPr>
          <p:nvPr>
            <p:ph type="dt" sz="half" idx="10"/>
          </p:nvPr>
        </p:nvSpPr>
        <p:spPr/>
        <p:txBody>
          <a:bodyPr/>
          <a:lstStyle/>
          <a:p>
            <a:fld id="{26102D5B-65EC-4C90-BFF3-BF58830200EA}" type="datetimeFigureOut">
              <a:rPr lang="en-US" smtClean="0"/>
              <a:t>2/29/2024</a:t>
            </a:fld>
            <a:endParaRPr lang="en-US"/>
          </a:p>
        </p:txBody>
      </p:sp>
      <p:sp>
        <p:nvSpPr>
          <p:cNvPr id="5" name="Footer Placeholder 4">
            <a:extLst>
              <a:ext uri="{FF2B5EF4-FFF2-40B4-BE49-F238E27FC236}">
                <a16:creationId xmlns:a16="http://schemas.microsoft.com/office/drawing/2014/main" id="{EF88AD65-563F-1812-60E4-7835F3842A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B96220-5D80-5CE1-3C8B-9D0212295F71}"/>
              </a:ext>
            </a:extLst>
          </p:cNvPr>
          <p:cNvSpPr>
            <a:spLocks noGrp="1"/>
          </p:cNvSpPr>
          <p:nvPr>
            <p:ph type="sldNum" sz="quarter" idx="12"/>
          </p:nvPr>
        </p:nvSpPr>
        <p:spPr/>
        <p:txBody>
          <a:bodyPr/>
          <a:lstStyle/>
          <a:p>
            <a:fld id="{5154C345-1BE7-4D77-97F3-6D963EC46EFB}" type="slidenum">
              <a:rPr lang="en-US" smtClean="0"/>
              <a:t>‹#›</a:t>
            </a:fld>
            <a:endParaRPr lang="en-US"/>
          </a:p>
        </p:txBody>
      </p:sp>
    </p:spTree>
    <p:extLst>
      <p:ext uri="{BB962C8B-B14F-4D97-AF65-F5344CB8AC3E}">
        <p14:creationId xmlns:p14="http://schemas.microsoft.com/office/powerpoint/2010/main" val="2180318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92489-7142-8ABD-C556-61A7DCC0A8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F3A8A36-9BAF-EC9C-F649-9C5F6D9E5F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410B11-CA4A-4928-C070-00539DAD6666}"/>
              </a:ext>
            </a:extLst>
          </p:cNvPr>
          <p:cNvSpPr>
            <a:spLocks noGrp="1"/>
          </p:cNvSpPr>
          <p:nvPr>
            <p:ph type="dt" sz="half" idx="10"/>
          </p:nvPr>
        </p:nvSpPr>
        <p:spPr/>
        <p:txBody>
          <a:bodyPr/>
          <a:lstStyle/>
          <a:p>
            <a:fld id="{26102D5B-65EC-4C90-BFF3-BF58830200EA}" type="datetimeFigureOut">
              <a:rPr lang="en-US" smtClean="0"/>
              <a:t>2/29/2024</a:t>
            </a:fld>
            <a:endParaRPr lang="en-US"/>
          </a:p>
        </p:txBody>
      </p:sp>
      <p:sp>
        <p:nvSpPr>
          <p:cNvPr id="5" name="Footer Placeholder 4">
            <a:extLst>
              <a:ext uri="{FF2B5EF4-FFF2-40B4-BE49-F238E27FC236}">
                <a16:creationId xmlns:a16="http://schemas.microsoft.com/office/drawing/2014/main" id="{DC801BDA-2C07-3361-82EA-4F630A6BD1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C8A649-290A-0D34-8232-38AED76B11B1}"/>
              </a:ext>
            </a:extLst>
          </p:cNvPr>
          <p:cNvSpPr>
            <a:spLocks noGrp="1"/>
          </p:cNvSpPr>
          <p:nvPr>
            <p:ph type="sldNum" sz="quarter" idx="12"/>
          </p:nvPr>
        </p:nvSpPr>
        <p:spPr/>
        <p:txBody>
          <a:bodyPr/>
          <a:lstStyle/>
          <a:p>
            <a:fld id="{5154C345-1BE7-4D77-97F3-6D963EC46EFB}" type="slidenum">
              <a:rPr lang="en-US" smtClean="0"/>
              <a:t>‹#›</a:t>
            </a:fld>
            <a:endParaRPr lang="en-US"/>
          </a:p>
        </p:txBody>
      </p:sp>
    </p:spTree>
    <p:extLst>
      <p:ext uri="{BB962C8B-B14F-4D97-AF65-F5344CB8AC3E}">
        <p14:creationId xmlns:p14="http://schemas.microsoft.com/office/powerpoint/2010/main" val="1389787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91EF33-2824-8C96-662D-65C7D180799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9AF348-A507-ED56-5F9F-983814A3E3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874098-CA8D-BDDC-DC4A-AEAF18D2AC94}"/>
              </a:ext>
            </a:extLst>
          </p:cNvPr>
          <p:cNvSpPr>
            <a:spLocks noGrp="1"/>
          </p:cNvSpPr>
          <p:nvPr>
            <p:ph type="dt" sz="half" idx="10"/>
          </p:nvPr>
        </p:nvSpPr>
        <p:spPr/>
        <p:txBody>
          <a:bodyPr/>
          <a:lstStyle/>
          <a:p>
            <a:fld id="{26102D5B-65EC-4C90-BFF3-BF58830200EA}" type="datetimeFigureOut">
              <a:rPr lang="en-US" smtClean="0"/>
              <a:t>2/29/2024</a:t>
            </a:fld>
            <a:endParaRPr lang="en-US"/>
          </a:p>
        </p:txBody>
      </p:sp>
      <p:sp>
        <p:nvSpPr>
          <p:cNvPr id="5" name="Footer Placeholder 4">
            <a:extLst>
              <a:ext uri="{FF2B5EF4-FFF2-40B4-BE49-F238E27FC236}">
                <a16:creationId xmlns:a16="http://schemas.microsoft.com/office/drawing/2014/main" id="{AEC76924-DCE4-47E5-563F-A4214F3E9F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49B14-87E3-C64B-7F60-94FBEFDF1249}"/>
              </a:ext>
            </a:extLst>
          </p:cNvPr>
          <p:cNvSpPr>
            <a:spLocks noGrp="1"/>
          </p:cNvSpPr>
          <p:nvPr>
            <p:ph type="sldNum" sz="quarter" idx="12"/>
          </p:nvPr>
        </p:nvSpPr>
        <p:spPr/>
        <p:txBody>
          <a:bodyPr/>
          <a:lstStyle/>
          <a:p>
            <a:fld id="{5154C345-1BE7-4D77-97F3-6D963EC46EFB}" type="slidenum">
              <a:rPr lang="en-US" smtClean="0"/>
              <a:t>‹#›</a:t>
            </a:fld>
            <a:endParaRPr lang="en-US"/>
          </a:p>
        </p:txBody>
      </p:sp>
    </p:spTree>
    <p:extLst>
      <p:ext uri="{BB962C8B-B14F-4D97-AF65-F5344CB8AC3E}">
        <p14:creationId xmlns:p14="http://schemas.microsoft.com/office/powerpoint/2010/main" val="405885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84325-BE19-BE22-8E56-37AB741852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432B5E-0ADB-7DC4-00BE-CFF91AF8BC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AE5437-546C-CB6C-2557-1210B4B3AD56}"/>
              </a:ext>
            </a:extLst>
          </p:cNvPr>
          <p:cNvSpPr>
            <a:spLocks noGrp="1"/>
          </p:cNvSpPr>
          <p:nvPr>
            <p:ph type="dt" sz="half" idx="10"/>
          </p:nvPr>
        </p:nvSpPr>
        <p:spPr/>
        <p:txBody>
          <a:bodyPr/>
          <a:lstStyle/>
          <a:p>
            <a:fld id="{26102D5B-65EC-4C90-BFF3-BF58830200EA}" type="datetimeFigureOut">
              <a:rPr lang="en-US" smtClean="0"/>
              <a:t>2/29/2024</a:t>
            </a:fld>
            <a:endParaRPr lang="en-US"/>
          </a:p>
        </p:txBody>
      </p:sp>
      <p:sp>
        <p:nvSpPr>
          <p:cNvPr id="5" name="Footer Placeholder 4">
            <a:extLst>
              <a:ext uri="{FF2B5EF4-FFF2-40B4-BE49-F238E27FC236}">
                <a16:creationId xmlns:a16="http://schemas.microsoft.com/office/drawing/2014/main" id="{8EB2799F-7DDD-0737-FA66-8C6EB84C8C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0C7809-A818-4885-ABEC-FE389B20A907}"/>
              </a:ext>
            </a:extLst>
          </p:cNvPr>
          <p:cNvSpPr>
            <a:spLocks noGrp="1"/>
          </p:cNvSpPr>
          <p:nvPr>
            <p:ph type="sldNum" sz="quarter" idx="12"/>
          </p:nvPr>
        </p:nvSpPr>
        <p:spPr/>
        <p:txBody>
          <a:bodyPr/>
          <a:lstStyle/>
          <a:p>
            <a:fld id="{5154C345-1BE7-4D77-97F3-6D963EC46EFB}" type="slidenum">
              <a:rPr lang="en-US" smtClean="0"/>
              <a:t>‹#›</a:t>
            </a:fld>
            <a:endParaRPr lang="en-US"/>
          </a:p>
        </p:txBody>
      </p:sp>
    </p:spTree>
    <p:extLst>
      <p:ext uri="{BB962C8B-B14F-4D97-AF65-F5344CB8AC3E}">
        <p14:creationId xmlns:p14="http://schemas.microsoft.com/office/powerpoint/2010/main" val="3083597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6775D-9483-8C6B-DA31-D1CC7A8574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AE82716-B3CD-6556-792C-C722E14BAF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ACBE4F-F392-C1C7-DD59-D9165D305BBA}"/>
              </a:ext>
            </a:extLst>
          </p:cNvPr>
          <p:cNvSpPr>
            <a:spLocks noGrp="1"/>
          </p:cNvSpPr>
          <p:nvPr>
            <p:ph type="dt" sz="half" idx="10"/>
          </p:nvPr>
        </p:nvSpPr>
        <p:spPr/>
        <p:txBody>
          <a:bodyPr/>
          <a:lstStyle/>
          <a:p>
            <a:fld id="{26102D5B-65EC-4C90-BFF3-BF58830200EA}" type="datetimeFigureOut">
              <a:rPr lang="en-US" smtClean="0"/>
              <a:t>2/29/2024</a:t>
            </a:fld>
            <a:endParaRPr lang="en-US"/>
          </a:p>
        </p:txBody>
      </p:sp>
      <p:sp>
        <p:nvSpPr>
          <p:cNvPr id="5" name="Footer Placeholder 4">
            <a:extLst>
              <a:ext uri="{FF2B5EF4-FFF2-40B4-BE49-F238E27FC236}">
                <a16:creationId xmlns:a16="http://schemas.microsoft.com/office/drawing/2014/main" id="{62DB4288-A3F4-BA7D-AB84-DF45278F6E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CC70FF-59A5-6572-FA36-2E1B129AD663}"/>
              </a:ext>
            </a:extLst>
          </p:cNvPr>
          <p:cNvSpPr>
            <a:spLocks noGrp="1"/>
          </p:cNvSpPr>
          <p:nvPr>
            <p:ph type="sldNum" sz="quarter" idx="12"/>
          </p:nvPr>
        </p:nvSpPr>
        <p:spPr/>
        <p:txBody>
          <a:bodyPr/>
          <a:lstStyle/>
          <a:p>
            <a:fld id="{5154C345-1BE7-4D77-97F3-6D963EC46EFB}" type="slidenum">
              <a:rPr lang="en-US" smtClean="0"/>
              <a:t>‹#›</a:t>
            </a:fld>
            <a:endParaRPr lang="en-US"/>
          </a:p>
        </p:txBody>
      </p:sp>
    </p:spTree>
    <p:extLst>
      <p:ext uri="{BB962C8B-B14F-4D97-AF65-F5344CB8AC3E}">
        <p14:creationId xmlns:p14="http://schemas.microsoft.com/office/powerpoint/2010/main" val="3069856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01C8C-0E0E-0997-E09A-87725E56D3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583DF5-A0E3-6FA3-86F4-37B1E94167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49EAC1-3F6D-3462-6AFD-F05880AE5E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99B8A4-A84C-AC86-8238-6F1A4E6CFBBB}"/>
              </a:ext>
            </a:extLst>
          </p:cNvPr>
          <p:cNvSpPr>
            <a:spLocks noGrp="1"/>
          </p:cNvSpPr>
          <p:nvPr>
            <p:ph type="dt" sz="half" idx="10"/>
          </p:nvPr>
        </p:nvSpPr>
        <p:spPr/>
        <p:txBody>
          <a:bodyPr/>
          <a:lstStyle/>
          <a:p>
            <a:fld id="{26102D5B-65EC-4C90-BFF3-BF58830200EA}" type="datetimeFigureOut">
              <a:rPr lang="en-US" smtClean="0"/>
              <a:t>2/29/2024</a:t>
            </a:fld>
            <a:endParaRPr lang="en-US"/>
          </a:p>
        </p:txBody>
      </p:sp>
      <p:sp>
        <p:nvSpPr>
          <p:cNvPr id="6" name="Footer Placeholder 5">
            <a:extLst>
              <a:ext uri="{FF2B5EF4-FFF2-40B4-BE49-F238E27FC236}">
                <a16:creationId xmlns:a16="http://schemas.microsoft.com/office/drawing/2014/main" id="{E6A837C5-FF2E-E931-FA3E-8BC4B5C42D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10BF75-3D57-162B-32EB-F65EA9817CB1}"/>
              </a:ext>
            </a:extLst>
          </p:cNvPr>
          <p:cNvSpPr>
            <a:spLocks noGrp="1"/>
          </p:cNvSpPr>
          <p:nvPr>
            <p:ph type="sldNum" sz="quarter" idx="12"/>
          </p:nvPr>
        </p:nvSpPr>
        <p:spPr/>
        <p:txBody>
          <a:bodyPr/>
          <a:lstStyle/>
          <a:p>
            <a:fld id="{5154C345-1BE7-4D77-97F3-6D963EC46EFB}" type="slidenum">
              <a:rPr lang="en-US" smtClean="0"/>
              <a:t>‹#›</a:t>
            </a:fld>
            <a:endParaRPr lang="en-US"/>
          </a:p>
        </p:txBody>
      </p:sp>
    </p:spTree>
    <p:extLst>
      <p:ext uri="{BB962C8B-B14F-4D97-AF65-F5344CB8AC3E}">
        <p14:creationId xmlns:p14="http://schemas.microsoft.com/office/powerpoint/2010/main" val="1655062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E97AF-4F4F-ACE0-B9E8-5A154EEF0C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5F0C35-8013-765B-7583-9AEDCFF23A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481C2B-1D7C-F5F4-F9DD-B0ADFA741C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5FC59D-C690-8134-3EDE-3C3A1950BB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D20D9D-4217-E86F-7DEF-474C4C4378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B4DDB3-70EE-AD59-BC20-9BB355C2589B}"/>
              </a:ext>
            </a:extLst>
          </p:cNvPr>
          <p:cNvSpPr>
            <a:spLocks noGrp="1"/>
          </p:cNvSpPr>
          <p:nvPr>
            <p:ph type="dt" sz="half" idx="10"/>
          </p:nvPr>
        </p:nvSpPr>
        <p:spPr/>
        <p:txBody>
          <a:bodyPr/>
          <a:lstStyle/>
          <a:p>
            <a:fld id="{26102D5B-65EC-4C90-BFF3-BF58830200EA}" type="datetimeFigureOut">
              <a:rPr lang="en-US" smtClean="0"/>
              <a:t>2/29/2024</a:t>
            </a:fld>
            <a:endParaRPr lang="en-US"/>
          </a:p>
        </p:txBody>
      </p:sp>
      <p:sp>
        <p:nvSpPr>
          <p:cNvPr id="8" name="Footer Placeholder 7">
            <a:extLst>
              <a:ext uri="{FF2B5EF4-FFF2-40B4-BE49-F238E27FC236}">
                <a16:creationId xmlns:a16="http://schemas.microsoft.com/office/drawing/2014/main" id="{7BCFE240-B7D8-2F8A-F659-9E9CC96E9A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97FD04-3B54-0C96-6083-7D8BB617806A}"/>
              </a:ext>
            </a:extLst>
          </p:cNvPr>
          <p:cNvSpPr>
            <a:spLocks noGrp="1"/>
          </p:cNvSpPr>
          <p:nvPr>
            <p:ph type="sldNum" sz="quarter" idx="12"/>
          </p:nvPr>
        </p:nvSpPr>
        <p:spPr/>
        <p:txBody>
          <a:bodyPr/>
          <a:lstStyle/>
          <a:p>
            <a:fld id="{5154C345-1BE7-4D77-97F3-6D963EC46EFB}" type="slidenum">
              <a:rPr lang="en-US" smtClean="0"/>
              <a:t>‹#›</a:t>
            </a:fld>
            <a:endParaRPr lang="en-US"/>
          </a:p>
        </p:txBody>
      </p:sp>
    </p:spTree>
    <p:extLst>
      <p:ext uri="{BB962C8B-B14F-4D97-AF65-F5344CB8AC3E}">
        <p14:creationId xmlns:p14="http://schemas.microsoft.com/office/powerpoint/2010/main" val="1204746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69D74-9274-B747-3FD9-94A0E5D86D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70E448-CDAE-D24D-34F7-51E3DC621A45}"/>
              </a:ext>
            </a:extLst>
          </p:cNvPr>
          <p:cNvSpPr>
            <a:spLocks noGrp="1"/>
          </p:cNvSpPr>
          <p:nvPr>
            <p:ph type="dt" sz="half" idx="10"/>
          </p:nvPr>
        </p:nvSpPr>
        <p:spPr/>
        <p:txBody>
          <a:bodyPr/>
          <a:lstStyle/>
          <a:p>
            <a:fld id="{26102D5B-65EC-4C90-BFF3-BF58830200EA}" type="datetimeFigureOut">
              <a:rPr lang="en-US" smtClean="0"/>
              <a:t>2/29/2024</a:t>
            </a:fld>
            <a:endParaRPr lang="en-US"/>
          </a:p>
        </p:txBody>
      </p:sp>
      <p:sp>
        <p:nvSpPr>
          <p:cNvPr id="4" name="Footer Placeholder 3">
            <a:extLst>
              <a:ext uri="{FF2B5EF4-FFF2-40B4-BE49-F238E27FC236}">
                <a16:creationId xmlns:a16="http://schemas.microsoft.com/office/drawing/2014/main" id="{762F129B-C7E8-0ED7-6494-F476F2D564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5C7B15-D809-E9BD-4E50-AAD2A9627665}"/>
              </a:ext>
            </a:extLst>
          </p:cNvPr>
          <p:cNvSpPr>
            <a:spLocks noGrp="1"/>
          </p:cNvSpPr>
          <p:nvPr>
            <p:ph type="sldNum" sz="quarter" idx="12"/>
          </p:nvPr>
        </p:nvSpPr>
        <p:spPr/>
        <p:txBody>
          <a:bodyPr/>
          <a:lstStyle/>
          <a:p>
            <a:fld id="{5154C345-1BE7-4D77-97F3-6D963EC46EFB}" type="slidenum">
              <a:rPr lang="en-US" smtClean="0"/>
              <a:t>‹#›</a:t>
            </a:fld>
            <a:endParaRPr lang="en-US"/>
          </a:p>
        </p:txBody>
      </p:sp>
    </p:spTree>
    <p:extLst>
      <p:ext uri="{BB962C8B-B14F-4D97-AF65-F5344CB8AC3E}">
        <p14:creationId xmlns:p14="http://schemas.microsoft.com/office/powerpoint/2010/main" val="2045053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2CAB09-831D-6860-AEE0-9DBC9F998BD2}"/>
              </a:ext>
            </a:extLst>
          </p:cNvPr>
          <p:cNvSpPr>
            <a:spLocks noGrp="1"/>
          </p:cNvSpPr>
          <p:nvPr>
            <p:ph type="dt" sz="half" idx="10"/>
          </p:nvPr>
        </p:nvSpPr>
        <p:spPr/>
        <p:txBody>
          <a:bodyPr/>
          <a:lstStyle/>
          <a:p>
            <a:fld id="{26102D5B-65EC-4C90-BFF3-BF58830200EA}" type="datetimeFigureOut">
              <a:rPr lang="en-US" smtClean="0"/>
              <a:t>2/29/2024</a:t>
            </a:fld>
            <a:endParaRPr lang="en-US"/>
          </a:p>
        </p:txBody>
      </p:sp>
      <p:sp>
        <p:nvSpPr>
          <p:cNvPr id="3" name="Footer Placeholder 2">
            <a:extLst>
              <a:ext uri="{FF2B5EF4-FFF2-40B4-BE49-F238E27FC236}">
                <a16:creationId xmlns:a16="http://schemas.microsoft.com/office/drawing/2014/main" id="{41EA357D-91BD-32F7-4149-5DD6252C2A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5231B6D-A1FF-7DAE-C4EB-688018E6B24A}"/>
              </a:ext>
            </a:extLst>
          </p:cNvPr>
          <p:cNvSpPr>
            <a:spLocks noGrp="1"/>
          </p:cNvSpPr>
          <p:nvPr>
            <p:ph type="sldNum" sz="quarter" idx="12"/>
          </p:nvPr>
        </p:nvSpPr>
        <p:spPr/>
        <p:txBody>
          <a:bodyPr/>
          <a:lstStyle/>
          <a:p>
            <a:fld id="{5154C345-1BE7-4D77-97F3-6D963EC46EFB}" type="slidenum">
              <a:rPr lang="en-US" smtClean="0"/>
              <a:t>‹#›</a:t>
            </a:fld>
            <a:endParaRPr lang="en-US"/>
          </a:p>
        </p:txBody>
      </p:sp>
    </p:spTree>
    <p:extLst>
      <p:ext uri="{BB962C8B-B14F-4D97-AF65-F5344CB8AC3E}">
        <p14:creationId xmlns:p14="http://schemas.microsoft.com/office/powerpoint/2010/main" val="3218580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656C6-A2FA-4612-41F7-58DCAEDC80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C1A9B95-C67A-F141-8F1B-E296C686BD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E3369E-3CA9-AD71-3B57-8F6A91E791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D13304-E28E-5674-BD23-AAF69E58FD12}"/>
              </a:ext>
            </a:extLst>
          </p:cNvPr>
          <p:cNvSpPr>
            <a:spLocks noGrp="1"/>
          </p:cNvSpPr>
          <p:nvPr>
            <p:ph type="dt" sz="half" idx="10"/>
          </p:nvPr>
        </p:nvSpPr>
        <p:spPr/>
        <p:txBody>
          <a:bodyPr/>
          <a:lstStyle/>
          <a:p>
            <a:fld id="{26102D5B-65EC-4C90-BFF3-BF58830200EA}" type="datetimeFigureOut">
              <a:rPr lang="en-US" smtClean="0"/>
              <a:t>2/29/2024</a:t>
            </a:fld>
            <a:endParaRPr lang="en-US"/>
          </a:p>
        </p:txBody>
      </p:sp>
      <p:sp>
        <p:nvSpPr>
          <p:cNvPr id="6" name="Footer Placeholder 5">
            <a:extLst>
              <a:ext uri="{FF2B5EF4-FFF2-40B4-BE49-F238E27FC236}">
                <a16:creationId xmlns:a16="http://schemas.microsoft.com/office/drawing/2014/main" id="{51B7DA75-0248-8903-75EA-878A26F14E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F541D6-98E7-E604-D120-DFA18EABE7D3}"/>
              </a:ext>
            </a:extLst>
          </p:cNvPr>
          <p:cNvSpPr>
            <a:spLocks noGrp="1"/>
          </p:cNvSpPr>
          <p:nvPr>
            <p:ph type="sldNum" sz="quarter" idx="12"/>
          </p:nvPr>
        </p:nvSpPr>
        <p:spPr/>
        <p:txBody>
          <a:bodyPr/>
          <a:lstStyle/>
          <a:p>
            <a:fld id="{5154C345-1BE7-4D77-97F3-6D963EC46EFB}" type="slidenum">
              <a:rPr lang="en-US" smtClean="0"/>
              <a:t>‹#›</a:t>
            </a:fld>
            <a:endParaRPr lang="en-US"/>
          </a:p>
        </p:txBody>
      </p:sp>
    </p:spTree>
    <p:extLst>
      <p:ext uri="{BB962C8B-B14F-4D97-AF65-F5344CB8AC3E}">
        <p14:creationId xmlns:p14="http://schemas.microsoft.com/office/powerpoint/2010/main" val="2146753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1E9DC-AB0A-3CC2-5791-5D205F58E1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8902D5-9A0C-0717-CD5B-B678C0D45A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0A85546-8BA2-7064-0ECD-B9C9B93708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2C31F6-EC06-56AA-1B40-797C566AD583}"/>
              </a:ext>
            </a:extLst>
          </p:cNvPr>
          <p:cNvSpPr>
            <a:spLocks noGrp="1"/>
          </p:cNvSpPr>
          <p:nvPr>
            <p:ph type="dt" sz="half" idx="10"/>
          </p:nvPr>
        </p:nvSpPr>
        <p:spPr/>
        <p:txBody>
          <a:bodyPr/>
          <a:lstStyle/>
          <a:p>
            <a:fld id="{26102D5B-65EC-4C90-BFF3-BF58830200EA}" type="datetimeFigureOut">
              <a:rPr lang="en-US" smtClean="0"/>
              <a:t>2/29/2024</a:t>
            </a:fld>
            <a:endParaRPr lang="en-US"/>
          </a:p>
        </p:txBody>
      </p:sp>
      <p:sp>
        <p:nvSpPr>
          <p:cNvPr id="6" name="Footer Placeholder 5">
            <a:extLst>
              <a:ext uri="{FF2B5EF4-FFF2-40B4-BE49-F238E27FC236}">
                <a16:creationId xmlns:a16="http://schemas.microsoft.com/office/drawing/2014/main" id="{BBE43A08-9DD3-68B1-185C-C4001895FC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530F1C-6A91-BDB3-D92D-3A264D6FA9A8}"/>
              </a:ext>
            </a:extLst>
          </p:cNvPr>
          <p:cNvSpPr>
            <a:spLocks noGrp="1"/>
          </p:cNvSpPr>
          <p:nvPr>
            <p:ph type="sldNum" sz="quarter" idx="12"/>
          </p:nvPr>
        </p:nvSpPr>
        <p:spPr/>
        <p:txBody>
          <a:bodyPr/>
          <a:lstStyle/>
          <a:p>
            <a:fld id="{5154C345-1BE7-4D77-97F3-6D963EC46EFB}" type="slidenum">
              <a:rPr lang="en-US" smtClean="0"/>
              <a:t>‹#›</a:t>
            </a:fld>
            <a:endParaRPr lang="en-US"/>
          </a:p>
        </p:txBody>
      </p:sp>
    </p:spTree>
    <p:extLst>
      <p:ext uri="{BB962C8B-B14F-4D97-AF65-F5344CB8AC3E}">
        <p14:creationId xmlns:p14="http://schemas.microsoft.com/office/powerpoint/2010/main" val="999529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5DA89C-20E0-8DB4-92C0-944B8C9B16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351DE76-45A3-5DBA-BBC0-2420627CB4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42F2B6-F186-B3BC-EC65-1498DDD47E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102D5B-65EC-4C90-BFF3-BF58830200EA}" type="datetimeFigureOut">
              <a:rPr lang="en-US" smtClean="0"/>
              <a:t>2/29/2024</a:t>
            </a:fld>
            <a:endParaRPr lang="en-US"/>
          </a:p>
        </p:txBody>
      </p:sp>
      <p:sp>
        <p:nvSpPr>
          <p:cNvPr id="5" name="Footer Placeholder 4">
            <a:extLst>
              <a:ext uri="{FF2B5EF4-FFF2-40B4-BE49-F238E27FC236}">
                <a16:creationId xmlns:a16="http://schemas.microsoft.com/office/drawing/2014/main" id="{0778AB48-1ED3-6F04-9C14-AC94941CDC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FF7836-5736-5C35-7C0A-6EA12E514E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4C345-1BE7-4D77-97F3-6D963EC46EFB}" type="slidenum">
              <a:rPr lang="en-US" smtClean="0"/>
              <a:t>‹#›</a:t>
            </a:fld>
            <a:endParaRPr lang="en-US"/>
          </a:p>
        </p:txBody>
      </p:sp>
    </p:spTree>
    <p:extLst>
      <p:ext uri="{BB962C8B-B14F-4D97-AF65-F5344CB8AC3E}">
        <p14:creationId xmlns:p14="http://schemas.microsoft.com/office/powerpoint/2010/main" val="1037914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DC10A508-5CF8-5738-B4D2-F37BE3BF27E1}"/>
              </a:ext>
            </a:extLst>
          </p:cNvPr>
          <p:cNvSpPr/>
          <p:nvPr/>
        </p:nvSpPr>
        <p:spPr>
          <a:xfrm>
            <a:off x="361774" y="1133908"/>
            <a:ext cx="2030135" cy="830511"/>
          </a:xfrm>
          <a:prstGeom prst="roundRect">
            <a:avLst/>
          </a:prstGeom>
          <a:solidFill>
            <a:schemeClr val="accent1">
              <a:lumMod val="60000"/>
              <a:lumOff val="4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Patient on MDI wants to use technology</a:t>
            </a:r>
          </a:p>
        </p:txBody>
      </p:sp>
      <p:sp>
        <p:nvSpPr>
          <p:cNvPr id="5" name="Flowchart: Decision 4">
            <a:extLst>
              <a:ext uri="{FF2B5EF4-FFF2-40B4-BE49-F238E27FC236}">
                <a16:creationId xmlns:a16="http://schemas.microsoft.com/office/drawing/2014/main" id="{0FC0D573-8712-8617-13B8-C4C5ADF34B13}"/>
              </a:ext>
            </a:extLst>
          </p:cNvPr>
          <p:cNvSpPr/>
          <p:nvPr/>
        </p:nvSpPr>
        <p:spPr>
          <a:xfrm>
            <a:off x="6991173" y="1062601"/>
            <a:ext cx="2181137" cy="973123"/>
          </a:xfrm>
          <a:prstGeom prst="flowChartDecision">
            <a:avLst/>
          </a:prstGeom>
          <a:solidFill>
            <a:schemeClr val="bg2">
              <a:lumMod val="9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Is patient starting CGM?</a:t>
            </a:r>
          </a:p>
        </p:txBody>
      </p:sp>
      <p:sp>
        <p:nvSpPr>
          <p:cNvPr id="10" name="Rectangle 9">
            <a:extLst>
              <a:ext uri="{FF2B5EF4-FFF2-40B4-BE49-F238E27FC236}">
                <a16:creationId xmlns:a16="http://schemas.microsoft.com/office/drawing/2014/main" id="{ED644443-D674-DAB2-9DBF-A63C9B027DBE}"/>
              </a:ext>
            </a:extLst>
          </p:cNvPr>
          <p:cNvSpPr/>
          <p:nvPr/>
        </p:nvSpPr>
        <p:spPr>
          <a:xfrm>
            <a:off x="4840096" y="1163269"/>
            <a:ext cx="1853967" cy="771788"/>
          </a:xfrm>
          <a:prstGeom prst="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Submit prior authorizations</a:t>
            </a:r>
          </a:p>
        </p:txBody>
      </p:sp>
      <p:sp>
        <p:nvSpPr>
          <p:cNvPr id="11" name="Rectangle 10">
            <a:extLst>
              <a:ext uri="{FF2B5EF4-FFF2-40B4-BE49-F238E27FC236}">
                <a16:creationId xmlns:a16="http://schemas.microsoft.com/office/drawing/2014/main" id="{451B0742-88EF-A3BB-5BD5-9EF3503BF438}"/>
              </a:ext>
            </a:extLst>
          </p:cNvPr>
          <p:cNvSpPr/>
          <p:nvPr/>
        </p:nvSpPr>
        <p:spPr>
          <a:xfrm>
            <a:off x="7154757" y="2657212"/>
            <a:ext cx="1853967" cy="771788"/>
          </a:xfrm>
          <a:prstGeom prst="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Patient receives pump</a:t>
            </a:r>
          </a:p>
        </p:txBody>
      </p:sp>
      <p:sp>
        <p:nvSpPr>
          <p:cNvPr id="14" name="Rectangle 13">
            <a:extLst>
              <a:ext uri="{FF2B5EF4-FFF2-40B4-BE49-F238E27FC236}">
                <a16:creationId xmlns:a16="http://schemas.microsoft.com/office/drawing/2014/main" id="{A661DD0B-C446-B6B0-C364-2DF87F8D51B2}"/>
              </a:ext>
            </a:extLst>
          </p:cNvPr>
          <p:cNvSpPr/>
          <p:nvPr/>
        </p:nvSpPr>
        <p:spPr>
          <a:xfrm>
            <a:off x="4964533" y="5492923"/>
            <a:ext cx="1853967" cy="771788"/>
          </a:xfrm>
          <a:prstGeom prst="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Provider completes forms</a:t>
            </a:r>
          </a:p>
        </p:txBody>
      </p:sp>
      <p:sp>
        <p:nvSpPr>
          <p:cNvPr id="15" name="Rectangle 14">
            <a:extLst>
              <a:ext uri="{FF2B5EF4-FFF2-40B4-BE49-F238E27FC236}">
                <a16:creationId xmlns:a16="http://schemas.microsoft.com/office/drawing/2014/main" id="{629BF167-D30A-5103-95AC-D7DE64362486}"/>
              </a:ext>
            </a:extLst>
          </p:cNvPr>
          <p:cNvSpPr/>
          <p:nvPr/>
        </p:nvSpPr>
        <p:spPr>
          <a:xfrm>
            <a:off x="2677789" y="5492923"/>
            <a:ext cx="1853967" cy="771788"/>
          </a:xfrm>
          <a:prstGeom prst="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Educator follows up within 3 days</a:t>
            </a:r>
          </a:p>
        </p:txBody>
      </p:sp>
      <p:sp>
        <p:nvSpPr>
          <p:cNvPr id="16" name="Rectangle 15">
            <a:extLst>
              <a:ext uri="{FF2B5EF4-FFF2-40B4-BE49-F238E27FC236}">
                <a16:creationId xmlns:a16="http://schemas.microsoft.com/office/drawing/2014/main" id="{A54A324E-7575-C89D-7A56-B6E8D27DEFE0}"/>
              </a:ext>
            </a:extLst>
          </p:cNvPr>
          <p:cNvSpPr/>
          <p:nvPr/>
        </p:nvSpPr>
        <p:spPr>
          <a:xfrm>
            <a:off x="391045" y="5492923"/>
            <a:ext cx="1853967" cy="771788"/>
          </a:xfrm>
          <a:prstGeom prst="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Provider or educator follows up in 1 week</a:t>
            </a:r>
          </a:p>
        </p:txBody>
      </p:sp>
      <p:sp>
        <p:nvSpPr>
          <p:cNvPr id="17" name="Rectangle 16">
            <a:extLst>
              <a:ext uri="{FF2B5EF4-FFF2-40B4-BE49-F238E27FC236}">
                <a16:creationId xmlns:a16="http://schemas.microsoft.com/office/drawing/2014/main" id="{A7B6BE10-D810-A7E2-6CDE-C9BA2A9294AB}"/>
              </a:ext>
            </a:extLst>
          </p:cNvPr>
          <p:cNvSpPr/>
          <p:nvPr/>
        </p:nvSpPr>
        <p:spPr>
          <a:xfrm>
            <a:off x="400576" y="3636548"/>
            <a:ext cx="1853967" cy="771788"/>
          </a:xfrm>
          <a:prstGeom prst="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Visit in 2-4 weeks with provider for pump settings</a:t>
            </a:r>
          </a:p>
        </p:txBody>
      </p:sp>
      <p:sp>
        <p:nvSpPr>
          <p:cNvPr id="18" name="Explosion: 8 Points 17">
            <a:extLst>
              <a:ext uri="{FF2B5EF4-FFF2-40B4-BE49-F238E27FC236}">
                <a16:creationId xmlns:a16="http://schemas.microsoft.com/office/drawing/2014/main" id="{89B852DF-75D4-AD43-C78A-B07D69B663ED}"/>
              </a:ext>
            </a:extLst>
          </p:cNvPr>
          <p:cNvSpPr/>
          <p:nvPr/>
        </p:nvSpPr>
        <p:spPr>
          <a:xfrm>
            <a:off x="3981973" y="802539"/>
            <a:ext cx="819325" cy="830510"/>
          </a:xfrm>
          <a:prstGeom prst="irregularSeal1">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endParaRPr>
          </a:p>
        </p:txBody>
      </p:sp>
      <p:sp>
        <p:nvSpPr>
          <p:cNvPr id="19" name="Rectangle 18">
            <a:extLst>
              <a:ext uri="{FF2B5EF4-FFF2-40B4-BE49-F238E27FC236}">
                <a16:creationId xmlns:a16="http://schemas.microsoft.com/office/drawing/2014/main" id="{1B6A5699-ADF9-7C3E-3A9E-353D84CFD005}"/>
              </a:ext>
            </a:extLst>
          </p:cNvPr>
          <p:cNvSpPr/>
          <p:nvPr/>
        </p:nvSpPr>
        <p:spPr>
          <a:xfrm>
            <a:off x="9650486" y="1171436"/>
            <a:ext cx="1853967" cy="771788"/>
          </a:xfrm>
          <a:prstGeom prst="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Patients start the CGM for 2 weeks</a:t>
            </a:r>
          </a:p>
        </p:txBody>
      </p:sp>
      <p:sp>
        <p:nvSpPr>
          <p:cNvPr id="23" name="Rectangle: Rounded Corners 22">
            <a:extLst>
              <a:ext uri="{FF2B5EF4-FFF2-40B4-BE49-F238E27FC236}">
                <a16:creationId xmlns:a16="http://schemas.microsoft.com/office/drawing/2014/main" id="{E7636A86-A103-ED69-685B-DC1E549F6378}"/>
              </a:ext>
            </a:extLst>
          </p:cNvPr>
          <p:cNvSpPr/>
          <p:nvPr/>
        </p:nvSpPr>
        <p:spPr>
          <a:xfrm>
            <a:off x="2661406" y="3607186"/>
            <a:ext cx="2030135" cy="830511"/>
          </a:xfrm>
          <a:prstGeom prst="roundRect">
            <a:avLst/>
          </a:prstGeom>
          <a:solidFill>
            <a:schemeClr val="accent1">
              <a:lumMod val="60000"/>
              <a:lumOff val="4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Patient successfully onboarded to new technology</a:t>
            </a:r>
          </a:p>
        </p:txBody>
      </p:sp>
      <p:sp>
        <p:nvSpPr>
          <p:cNvPr id="24" name="TextBox 23">
            <a:extLst>
              <a:ext uri="{FF2B5EF4-FFF2-40B4-BE49-F238E27FC236}">
                <a16:creationId xmlns:a16="http://schemas.microsoft.com/office/drawing/2014/main" id="{6D5265A3-5916-FE10-50D9-EB69EC2593B4}"/>
              </a:ext>
            </a:extLst>
          </p:cNvPr>
          <p:cNvSpPr txBox="1"/>
          <p:nvPr/>
        </p:nvSpPr>
        <p:spPr>
          <a:xfrm>
            <a:off x="361774" y="140829"/>
            <a:ext cx="5293455" cy="646331"/>
          </a:xfrm>
          <a:prstGeom prst="rect">
            <a:avLst/>
          </a:prstGeom>
          <a:noFill/>
        </p:spPr>
        <p:txBody>
          <a:bodyPr wrap="square" rtlCol="0">
            <a:spAutoFit/>
          </a:bodyPr>
          <a:lstStyle/>
          <a:p>
            <a:r>
              <a:rPr lang="en-US" b="1" dirty="0"/>
              <a:t>BDC Adults CGM and pump prescription process</a:t>
            </a:r>
          </a:p>
          <a:p>
            <a:r>
              <a:rPr lang="en-US" dirty="0"/>
              <a:t>Updated 3/14/23</a:t>
            </a:r>
          </a:p>
        </p:txBody>
      </p:sp>
      <p:cxnSp>
        <p:nvCxnSpPr>
          <p:cNvPr id="26" name="Straight Arrow Connector 25">
            <a:extLst>
              <a:ext uri="{FF2B5EF4-FFF2-40B4-BE49-F238E27FC236}">
                <a16:creationId xmlns:a16="http://schemas.microsoft.com/office/drawing/2014/main" id="{AAD30FA2-CE10-87F9-C6DC-34CE27730337}"/>
              </a:ext>
            </a:extLst>
          </p:cNvPr>
          <p:cNvCxnSpPr>
            <a:cxnSpLocks/>
            <a:stCxn id="4" idx="3"/>
          </p:cNvCxnSpPr>
          <p:nvPr/>
        </p:nvCxnSpPr>
        <p:spPr>
          <a:xfrm flipV="1">
            <a:off x="2391909" y="1549163"/>
            <a:ext cx="29711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975BFE2A-82DF-DA27-AA0E-CF04848895D9}"/>
              </a:ext>
            </a:extLst>
          </p:cNvPr>
          <p:cNvCxnSpPr>
            <a:cxnSpLocks/>
            <a:stCxn id="8" idx="3"/>
            <a:endCxn id="10" idx="1"/>
          </p:cNvCxnSpPr>
          <p:nvPr/>
        </p:nvCxnSpPr>
        <p:spPr>
          <a:xfrm>
            <a:off x="4542986" y="1549163"/>
            <a:ext cx="29711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FD86E1BA-09BC-69B9-D018-18E6B414D116}"/>
              </a:ext>
            </a:extLst>
          </p:cNvPr>
          <p:cNvSpPr/>
          <p:nvPr/>
        </p:nvSpPr>
        <p:spPr>
          <a:xfrm>
            <a:off x="2689019" y="1163269"/>
            <a:ext cx="1853967" cy="771788"/>
          </a:xfrm>
          <a:prstGeom prst="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Educators check insurance</a:t>
            </a:r>
          </a:p>
        </p:txBody>
      </p:sp>
      <p:sp>
        <p:nvSpPr>
          <p:cNvPr id="35" name="TextBox 34">
            <a:extLst>
              <a:ext uri="{FF2B5EF4-FFF2-40B4-BE49-F238E27FC236}">
                <a16:creationId xmlns:a16="http://schemas.microsoft.com/office/drawing/2014/main" id="{A3C0EA23-D4B7-DF9E-AD31-E151DF8CFBD7}"/>
              </a:ext>
            </a:extLst>
          </p:cNvPr>
          <p:cNvSpPr txBox="1"/>
          <p:nvPr/>
        </p:nvSpPr>
        <p:spPr>
          <a:xfrm>
            <a:off x="2683257" y="1941834"/>
            <a:ext cx="2260830" cy="507831"/>
          </a:xfrm>
          <a:prstGeom prst="rect">
            <a:avLst/>
          </a:prstGeom>
          <a:noFill/>
        </p:spPr>
        <p:txBody>
          <a:bodyPr wrap="square">
            <a:spAutoFit/>
          </a:bodyPr>
          <a:lstStyle/>
          <a:p>
            <a:pPr marL="171450" indent="-171450">
              <a:buFont typeface="Arial" panose="020B0604020202020204" pitchFamily="34" charset="0"/>
              <a:buChar char="•"/>
            </a:pPr>
            <a:r>
              <a:rPr lang="en-US" sz="900" dirty="0">
                <a:solidFill>
                  <a:schemeClr val="tx1"/>
                </a:solidFill>
              </a:rPr>
              <a:t>If insurance doesn’t cover, offer other options (clinical trials, connected pen</a:t>
            </a:r>
          </a:p>
          <a:p>
            <a:pPr marL="171450" indent="-171450">
              <a:buFont typeface="Arial" panose="020B0604020202020204" pitchFamily="34" charset="0"/>
              <a:buChar char="•"/>
            </a:pPr>
            <a:r>
              <a:rPr lang="en-US" sz="900" dirty="0"/>
              <a:t>Cost of technology</a:t>
            </a:r>
            <a:endParaRPr lang="en-US" sz="900" dirty="0">
              <a:solidFill>
                <a:schemeClr val="tx1"/>
              </a:solidFill>
            </a:endParaRPr>
          </a:p>
        </p:txBody>
      </p:sp>
      <p:cxnSp>
        <p:nvCxnSpPr>
          <p:cNvPr id="37" name="Straight Arrow Connector 36">
            <a:extLst>
              <a:ext uri="{FF2B5EF4-FFF2-40B4-BE49-F238E27FC236}">
                <a16:creationId xmlns:a16="http://schemas.microsoft.com/office/drawing/2014/main" id="{74C22326-F8C5-EA96-0D71-72DB6BFB0E3B}"/>
              </a:ext>
            </a:extLst>
          </p:cNvPr>
          <p:cNvCxnSpPr>
            <a:cxnSpLocks/>
            <a:stCxn id="10" idx="3"/>
            <a:endCxn id="5" idx="1"/>
          </p:cNvCxnSpPr>
          <p:nvPr/>
        </p:nvCxnSpPr>
        <p:spPr>
          <a:xfrm>
            <a:off x="6694063" y="1549163"/>
            <a:ext cx="29711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069CDCC7-C6B9-9214-2746-2B6225520C5F}"/>
              </a:ext>
            </a:extLst>
          </p:cNvPr>
          <p:cNvCxnSpPr>
            <a:cxnSpLocks/>
            <a:stCxn id="5" idx="2"/>
            <a:endCxn id="11" idx="0"/>
          </p:cNvCxnSpPr>
          <p:nvPr/>
        </p:nvCxnSpPr>
        <p:spPr>
          <a:xfrm flipH="1">
            <a:off x="8081741" y="2035724"/>
            <a:ext cx="1" cy="6214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Explosion: 8 Points 42">
            <a:extLst>
              <a:ext uri="{FF2B5EF4-FFF2-40B4-BE49-F238E27FC236}">
                <a16:creationId xmlns:a16="http://schemas.microsoft.com/office/drawing/2014/main" id="{9A5F7523-9FC0-3570-5628-8BDDFB4508C9}"/>
              </a:ext>
            </a:extLst>
          </p:cNvPr>
          <p:cNvSpPr/>
          <p:nvPr/>
        </p:nvSpPr>
        <p:spPr>
          <a:xfrm>
            <a:off x="8465868" y="5152318"/>
            <a:ext cx="819325" cy="830510"/>
          </a:xfrm>
          <a:prstGeom prst="irregularSeal1">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endParaRPr>
          </a:p>
        </p:txBody>
      </p:sp>
      <p:sp>
        <p:nvSpPr>
          <p:cNvPr id="44" name="Explosion: 8 Points 43">
            <a:extLst>
              <a:ext uri="{FF2B5EF4-FFF2-40B4-BE49-F238E27FC236}">
                <a16:creationId xmlns:a16="http://schemas.microsoft.com/office/drawing/2014/main" id="{20789521-512E-D2C7-CF80-FD952D20B9B3}"/>
              </a:ext>
            </a:extLst>
          </p:cNvPr>
          <p:cNvSpPr/>
          <p:nvPr/>
        </p:nvSpPr>
        <p:spPr>
          <a:xfrm>
            <a:off x="8532302" y="3636548"/>
            <a:ext cx="745922" cy="728362"/>
          </a:xfrm>
          <a:prstGeom prst="irregularSeal1">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endParaRPr>
          </a:p>
        </p:txBody>
      </p:sp>
      <p:sp>
        <p:nvSpPr>
          <p:cNvPr id="12" name="Rectangle 11">
            <a:extLst>
              <a:ext uri="{FF2B5EF4-FFF2-40B4-BE49-F238E27FC236}">
                <a16:creationId xmlns:a16="http://schemas.microsoft.com/office/drawing/2014/main" id="{4A1C4BD5-92B3-95DA-D3B2-EA6C30830746}"/>
              </a:ext>
            </a:extLst>
          </p:cNvPr>
          <p:cNvSpPr/>
          <p:nvPr/>
        </p:nvSpPr>
        <p:spPr>
          <a:xfrm>
            <a:off x="7154757" y="3951677"/>
            <a:ext cx="1853967" cy="771788"/>
          </a:xfrm>
          <a:prstGeom prst="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Company trainer alerted that patient received</a:t>
            </a:r>
          </a:p>
        </p:txBody>
      </p:sp>
      <p:sp>
        <p:nvSpPr>
          <p:cNvPr id="13" name="Rectangle 12">
            <a:extLst>
              <a:ext uri="{FF2B5EF4-FFF2-40B4-BE49-F238E27FC236}">
                <a16:creationId xmlns:a16="http://schemas.microsoft.com/office/drawing/2014/main" id="{4EC4EA6B-82E4-8B35-0DF0-9E183CB78830}"/>
              </a:ext>
            </a:extLst>
          </p:cNvPr>
          <p:cNvSpPr/>
          <p:nvPr/>
        </p:nvSpPr>
        <p:spPr>
          <a:xfrm>
            <a:off x="7154757" y="5492923"/>
            <a:ext cx="1853967" cy="771788"/>
          </a:xfrm>
          <a:prstGeom prst="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Trainer sends form for pump initiation</a:t>
            </a:r>
          </a:p>
        </p:txBody>
      </p:sp>
      <p:sp>
        <p:nvSpPr>
          <p:cNvPr id="45" name="TextBox 44">
            <a:extLst>
              <a:ext uri="{FF2B5EF4-FFF2-40B4-BE49-F238E27FC236}">
                <a16:creationId xmlns:a16="http://schemas.microsoft.com/office/drawing/2014/main" id="{C310C9CD-226B-0D93-F683-B1904A617685}"/>
              </a:ext>
            </a:extLst>
          </p:cNvPr>
          <p:cNvSpPr txBox="1"/>
          <p:nvPr/>
        </p:nvSpPr>
        <p:spPr>
          <a:xfrm>
            <a:off x="7154757" y="4703209"/>
            <a:ext cx="2260830" cy="507831"/>
          </a:xfrm>
          <a:prstGeom prst="rect">
            <a:avLst/>
          </a:prstGeom>
          <a:noFill/>
        </p:spPr>
        <p:txBody>
          <a:bodyPr wrap="square">
            <a:spAutoFit/>
          </a:bodyPr>
          <a:lstStyle/>
          <a:p>
            <a:pPr marL="171450" indent="-171450">
              <a:buFont typeface="Arial" panose="020B0604020202020204" pitchFamily="34" charset="0"/>
              <a:buChar char="•"/>
            </a:pPr>
            <a:r>
              <a:rPr lang="en-US" sz="900" dirty="0">
                <a:solidFill>
                  <a:schemeClr val="tx1"/>
                </a:solidFill>
              </a:rPr>
              <a:t>Can tak</a:t>
            </a:r>
            <a:r>
              <a:rPr lang="en-US" sz="900" dirty="0"/>
              <a:t>e time</a:t>
            </a:r>
          </a:p>
          <a:p>
            <a:pPr marL="171450" indent="-171450">
              <a:buFont typeface="Arial" panose="020B0604020202020204" pitchFamily="34" charset="0"/>
              <a:buChar char="•"/>
            </a:pPr>
            <a:r>
              <a:rPr lang="en-US" sz="900" dirty="0">
                <a:solidFill>
                  <a:schemeClr val="tx1"/>
                </a:solidFill>
              </a:rPr>
              <a:t>Availability of trainers (not enough available with </a:t>
            </a:r>
            <a:r>
              <a:rPr lang="en-US" sz="900" dirty="0" err="1">
                <a:solidFill>
                  <a:schemeClr val="tx1"/>
                </a:solidFill>
              </a:rPr>
              <a:t>OmniPod</a:t>
            </a:r>
            <a:r>
              <a:rPr lang="en-US" sz="900" dirty="0">
                <a:solidFill>
                  <a:schemeClr val="tx1"/>
                </a:solidFill>
              </a:rPr>
              <a:t> 5 came out)</a:t>
            </a:r>
          </a:p>
        </p:txBody>
      </p:sp>
      <p:sp>
        <p:nvSpPr>
          <p:cNvPr id="46" name="TextBox 45">
            <a:extLst>
              <a:ext uri="{FF2B5EF4-FFF2-40B4-BE49-F238E27FC236}">
                <a16:creationId xmlns:a16="http://schemas.microsoft.com/office/drawing/2014/main" id="{63A3D379-B995-5D48-7CD1-C9F3D43F2EC9}"/>
              </a:ext>
            </a:extLst>
          </p:cNvPr>
          <p:cNvSpPr txBox="1"/>
          <p:nvPr/>
        </p:nvSpPr>
        <p:spPr>
          <a:xfrm>
            <a:off x="7154757" y="6264711"/>
            <a:ext cx="2260830" cy="230832"/>
          </a:xfrm>
          <a:prstGeom prst="rect">
            <a:avLst/>
          </a:prstGeom>
          <a:noFill/>
        </p:spPr>
        <p:txBody>
          <a:bodyPr wrap="square">
            <a:spAutoFit/>
          </a:bodyPr>
          <a:lstStyle/>
          <a:p>
            <a:pPr marL="171450" indent="-171450">
              <a:buFont typeface="Arial" panose="020B0604020202020204" pitchFamily="34" charset="0"/>
              <a:buChar char="•"/>
            </a:pPr>
            <a:r>
              <a:rPr lang="en-US" sz="900" dirty="0">
                <a:solidFill>
                  <a:schemeClr val="tx1"/>
                </a:solidFill>
              </a:rPr>
              <a:t>Can tak</a:t>
            </a:r>
            <a:r>
              <a:rPr lang="en-US" sz="900" dirty="0"/>
              <a:t>e time</a:t>
            </a:r>
          </a:p>
        </p:txBody>
      </p:sp>
      <p:sp>
        <p:nvSpPr>
          <p:cNvPr id="51" name="TextBox 50">
            <a:extLst>
              <a:ext uri="{FF2B5EF4-FFF2-40B4-BE49-F238E27FC236}">
                <a16:creationId xmlns:a16="http://schemas.microsoft.com/office/drawing/2014/main" id="{B6742A6D-4891-151F-9D26-5B319BACD7B8}"/>
              </a:ext>
            </a:extLst>
          </p:cNvPr>
          <p:cNvSpPr txBox="1"/>
          <p:nvPr/>
        </p:nvSpPr>
        <p:spPr>
          <a:xfrm>
            <a:off x="9156937" y="1318330"/>
            <a:ext cx="389378" cy="230832"/>
          </a:xfrm>
          <a:prstGeom prst="rect">
            <a:avLst/>
          </a:prstGeom>
          <a:noFill/>
        </p:spPr>
        <p:txBody>
          <a:bodyPr wrap="square">
            <a:spAutoFit/>
          </a:bodyPr>
          <a:lstStyle/>
          <a:p>
            <a:pPr algn="ctr"/>
            <a:r>
              <a:rPr lang="en-US" sz="900" dirty="0">
                <a:solidFill>
                  <a:schemeClr val="tx1"/>
                </a:solidFill>
              </a:rPr>
              <a:t>Yes</a:t>
            </a:r>
          </a:p>
        </p:txBody>
      </p:sp>
      <p:sp>
        <p:nvSpPr>
          <p:cNvPr id="52" name="TextBox 51">
            <a:extLst>
              <a:ext uri="{FF2B5EF4-FFF2-40B4-BE49-F238E27FC236}">
                <a16:creationId xmlns:a16="http://schemas.microsoft.com/office/drawing/2014/main" id="{985F37E5-4B1A-3744-B357-876199D7115C}"/>
              </a:ext>
            </a:extLst>
          </p:cNvPr>
          <p:cNvSpPr txBox="1"/>
          <p:nvPr/>
        </p:nvSpPr>
        <p:spPr>
          <a:xfrm>
            <a:off x="8076490" y="2202191"/>
            <a:ext cx="389378" cy="230832"/>
          </a:xfrm>
          <a:prstGeom prst="rect">
            <a:avLst/>
          </a:prstGeom>
          <a:noFill/>
        </p:spPr>
        <p:txBody>
          <a:bodyPr wrap="square">
            <a:spAutoFit/>
          </a:bodyPr>
          <a:lstStyle/>
          <a:p>
            <a:pPr algn="ctr"/>
            <a:r>
              <a:rPr lang="en-US" sz="900" dirty="0"/>
              <a:t>No</a:t>
            </a:r>
            <a:endParaRPr lang="en-US" sz="900" dirty="0">
              <a:solidFill>
                <a:schemeClr val="tx1"/>
              </a:solidFill>
            </a:endParaRPr>
          </a:p>
        </p:txBody>
      </p:sp>
      <p:cxnSp>
        <p:nvCxnSpPr>
          <p:cNvPr id="53" name="Straight Arrow Connector 52">
            <a:extLst>
              <a:ext uri="{FF2B5EF4-FFF2-40B4-BE49-F238E27FC236}">
                <a16:creationId xmlns:a16="http://schemas.microsoft.com/office/drawing/2014/main" id="{481CB2E2-D76F-FA90-0F93-397464BCDA97}"/>
              </a:ext>
            </a:extLst>
          </p:cNvPr>
          <p:cNvCxnSpPr>
            <a:cxnSpLocks/>
            <a:stCxn id="5" idx="3"/>
            <a:endCxn id="19" idx="1"/>
          </p:cNvCxnSpPr>
          <p:nvPr/>
        </p:nvCxnSpPr>
        <p:spPr>
          <a:xfrm>
            <a:off x="9172310" y="1549163"/>
            <a:ext cx="478176" cy="8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Connector: Elbow 58">
            <a:extLst>
              <a:ext uri="{FF2B5EF4-FFF2-40B4-BE49-F238E27FC236}">
                <a16:creationId xmlns:a16="http://schemas.microsoft.com/office/drawing/2014/main" id="{CB24B782-3A36-02E3-6E8A-443F061AA28B}"/>
              </a:ext>
            </a:extLst>
          </p:cNvPr>
          <p:cNvCxnSpPr>
            <a:stCxn id="19" idx="2"/>
            <a:endCxn id="11" idx="3"/>
          </p:cNvCxnSpPr>
          <p:nvPr/>
        </p:nvCxnSpPr>
        <p:spPr>
          <a:xfrm rot="5400000">
            <a:off x="9243156" y="1708792"/>
            <a:ext cx="1099882" cy="156874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DACCF6C5-7425-987D-C2DF-608B13525956}"/>
              </a:ext>
            </a:extLst>
          </p:cNvPr>
          <p:cNvCxnSpPr>
            <a:cxnSpLocks/>
            <a:stCxn id="11" idx="2"/>
            <a:endCxn id="12" idx="0"/>
          </p:cNvCxnSpPr>
          <p:nvPr/>
        </p:nvCxnSpPr>
        <p:spPr>
          <a:xfrm>
            <a:off x="8081741" y="3429000"/>
            <a:ext cx="0" cy="5226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58F310C3-7F6F-1DB1-3673-DE729EC9A294}"/>
              </a:ext>
            </a:extLst>
          </p:cNvPr>
          <p:cNvCxnSpPr>
            <a:cxnSpLocks/>
            <a:stCxn id="12" idx="2"/>
            <a:endCxn id="13" idx="0"/>
          </p:cNvCxnSpPr>
          <p:nvPr/>
        </p:nvCxnSpPr>
        <p:spPr>
          <a:xfrm>
            <a:off x="8081741" y="4723465"/>
            <a:ext cx="0" cy="7694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20E8BBDC-D6E8-1768-88D4-13DA418159FA}"/>
              </a:ext>
            </a:extLst>
          </p:cNvPr>
          <p:cNvCxnSpPr>
            <a:cxnSpLocks/>
            <a:stCxn id="13" idx="1"/>
            <a:endCxn id="14" idx="3"/>
          </p:cNvCxnSpPr>
          <p:nvPr/>
        </p:nvCxnSpPr>
        <p:spPr>
          <a:xfrm flipH="1">
            <a:off x="6818500" y="5878817"/>
            <a:ext cx="3362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EF554712-2058-6D0A-C282-593D9CF0F95C}"/>
              </a:ext>
            </a:extLst>
          </p:cNvPr>
          <p:cNvCxnSpPr>
            <a:cxnSpLocks/>
            <a:stCxn id="14" idx="1"/>
            <a:endCxn id="15" idx="3"/>
          </p:cNvCxnSpPr>
          <p:nvPr/>
        </p:nvCxnSpPr>
        <p:spPr>
          <a:xfrm flipH="1">
            <a:off x="4531756" y="5878817"/>
            <a:ext cx="43277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4814E290-9A71-AAE1-CF2F-B16B5E98DFB3}"/>
              </a:ext>
            </a:extLst>
          </p:cNvPr>
          <p:cNvCxnSpPr>
            <a:cxnSpLocks/>
            <a:stCxn id="15" idx="1"/>
            <a:endCxn id="16" idx="3"/>
          </p:cNvCxnSpPr>
          <p:nvPr/>
        </p:nvCxnSpPr>
        <p:spPr>
          <a:xfrm flipH="1">
            <a:off x="2245012" y="5878817"/>
            <a:ext cx="43277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CB391049-59C7-5E5F-97F5-81A14C7253F6}"/>
              </a:ext>
            </a:extLst>
          </p:cNvPr>
          <p:cNvCxnSpPr>
            <a:cxnSpLocks/>
            <a:stCxn id="16" idx="0"/>
            <a:endCxn id="17" idx="2"/>
          </p:cNvCxnSpPr>
          <p:nvPr/>
        </p:nvCxnSpPr>
        <p:spPr>
          <a:xfrm flipV="1">
            <a:off x="1318029" y="4408336"/>
            <a:ext cx="9531" cy="10845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F4F693B0-6990-B097-CEA7-BFF2B67EA881}"/>
              </a:ext>
            </a:extLst>
          </p:cNvPr>
          <p:cNvCxnSpPr>
            <a:cxnSpLocks/>
            <a:stCxn id="17" idx="3"/>
            <a:endCxn id="23" idx="1"/>
          </p:cNvCxnSpPr>
          <p:nvPr/>
        </p:nvCxnSpPr>
        <p:spPr>
          <a:xfrm>
            <a:off x="2254543" y="4022442"/>
            <a:ext cx="40686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4930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Clinic Tech </a:t>
            </a:r>
            <a:r>
              <a:rPr lang="en-US" dirty="0"/>
              <a:t>Use 12/6/2023</a:t>
            </a:r>
          </a:p>
        </p:txBody>
      </p:sp>
      <p:sp>
        <p:nvSpPr>
          <p:cNvPr id="3" name="Content Placeholder 2"/>
          <p:cNvSpPr>
            <a:spLocks noGrp="1"/>
          </p:cNvSpPr>
          <p:nvPr>
            <p:ph idx="1"/>
          </p:nvPr>
        </p:nvSpPr>
        <p:spPr/>
        <p:txBody>
          <a:bodyPr/>
          <a:lstStyle/>
          <a:p>
            <a:r>
              <a:rPr lang="en-US" dirty="0" smtClean="0"/>
              <a:t>All Clinic Pump: 66%</a:t>
            </a:r>
          </a:p>
          <a:p>
            <a:r>
              <a:rPr lang="en-US" dirty="0" smtClean="0"/>
              <a:t>All Clinic CGM: 79%</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151373363"/>
              </p:ext>
            </p:extLst>
          </p:nvPr>
        </p:nvGraphicFramePr>
        <p:xfrm>
          <a:off x="3397404" y="2629694"/>
          <a:ext cx="6058829" cy="36822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2407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PDSA 1- Cycle 1- Asking Everyone if they Want Technology</a:t>
            </a:r>
            <a:endParaRPr lang="en-US" dirty="0"/>
          </a:p>
        </p:txBody>
      </p:sp>
      <p:sp>
        <p:nvSpPr>
          <p:cNvPr id="3" name="Content Placeholder 2"/>
          <p:cNvSpPr>
            <a:spLocks noGrp="1"/>
          </p:cNvSpPr>
          <p:nvPr>
            <p:ph idx="1"/>
          </p:nvPr>
        </p:nvSpPr>
        <p:spPr/>
        <p:txBody>
          <a:bodyPr/>
          <a:lstStyle/>
          <a:p>
            <a:r>
              <a:rPr lang="en-US" dirty="0" smtClean="0"/>
              <a:t>Retrospective chart review to see if all providers are asking all patients without technology if they want to/ are providing these patients education on tech options</a:t>
            </a:r>
          </a:p>
          <a:p>
            <a:r>
              <a:rPr lang="en-US" dirty="0" smtClean="0"/>
              <a:t>Chart review was not helpful as most providers do not adequately document if they ask the patients. Most notes are general.</a:t>
            </a:r>
          </a:p>
          <a:p>
            <a:r>
              <a:rPr lang="en-US" dirty="0" smtClean="0"/>
              <a:t>Observed some trends in which providers document their tech conversations more than others- address this provider bias? Is it a bias or are they just not documenting </a:t>
            </a:r>
          </a:p>
          <a:p>
            <a:r>
              <a:rPr lang="en-US" dirty="0" smtClean="0"/>
              <a:t>Approximately 250 chart reviews from 13 NOV2023- 28 NOV2023</a:t>
            </a:r>
            <a:endParaRPr lang="en-US" dirty="0"/>
          </a:p>
        </p:txBody>
      </p:sp>
    </p:spTree>
    <p:extLst>
      <p:ext uri="{BB962C8B-B14F-4D97-AF65-F5344CB8AC3E}">
        <p14:creationId xmlns:p14="http://schemas.microsoft.com/office/powerpoint/2010/main" val="903853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PDSA </a:t>
            </a:r>
            <a:r>
              <a:rPr lang="en-US" dirty="0" smtClean="0"/>
              <a:t>2</a:t>
            </a:r>
            <a:endParaRPr lang="en-US" dirty="0"/>
          </a:p>
        </p:txBody>
      </p:sp>
      <p:sp>
        <p:nvSpPr>
          <p:cNvPr id="3" name="Content Placeholder 2"/>
          <p:cNvSpPr>
            <a:spLocks noGrp="1"/>
          </p:cNvSpPr>
          <p:nvPr>
            <p:ph idx="1"/>
          </p:nvPr>
        </p:nvSpPr>
        <p:spPr/>
        <p:txBody>
          <a:bodyPr>
            <a:normAutofit lnSpcReduction="10000"/>
          </a:bodyPr>
          <a:lstStyle/>
          <a:p>
            <a:r>
              <a:rPr lang="en-US" dirty="0" smtClean="0"/>
              <a:t>Weekly, identify which of Dr. </a:t>
            </a:r>
            <a:r>
              <a:rPr lang="en-US" dirty="0" err="1" smtClean="0"/>
              <a:t>Akturk’s</a:t>
            </a:r>
            <a:r>
              <a:rPr lang="en-US" dirty="0" smtClean="0"/>
              <a:t> patients that are coming in are not on devices (not or CGM, pump, or either)</a:t>
            </a:r>
          </a:p>
          <a:p>
            <a:r>
              <a:rPr lang="en-US" dirty="0" smtClean="0"/>
              <a:t>Provide him with this list and have him ask these patients 3 questions regarding if they had previously been asked in they were interested in technology, if they had previously tried technology, or why they were not interested.</a:t>
            </a:r>
          </a:p>
          <a:p>
            <a:r>
              <a:rPr lang="en-US" dirty="0" smtClean="0"/>
              <a:t>Week 1: 10 patients identified</a:t>
            </a:r>
          </a:p>
          <a:p>
            <a:pPr lvl="1"/>
            <a:r>
              <a:rPr lang="en-US" dirty="0" smtClean="0"/>
              <a:t>10 without pumps and 4 without CGM’s</a:t>
            </a:r>
          </a:p>
          <a:p>
            <a:pPr lvl="1"/>
            <a:r>
              <a:rPr lang="en-US" dirty="0" smtClean="0"/>
              <a:t>There is not sufficient time to ask these questions</a:t>
            </a:r>
          </a:p>
          <a:p>
            <a:pPr lvl="1"/>
            <a:r>
              <a:rPr lang="en-US" dirty="0" smtClean="0"/>
              <a:t>Want to focus on just minority patients to ask these questions to</a:t>
            </a:r>
            <a:endParaRPr lang="en-US" dirty="0"/>
          </a:p>
          <a:p>
            <a:pPr lvl="1"/>
            <a:r>
              <a:rPr lang="en-US" dirty="0" smtClean="0"/>
              <a:t>Proposed starting with one patient</a:t>
            </a:r>
          </a:p>
        </p:txBody>
      </p:sp>
    </p:spTree>
    <p:extLst>
      <p:ext uri="{BB962C8B-B14F-4D97-AF65-F5344CB8AC3E}">
        <p14:creationId xmlns:p14="http://schemas.microsoft.com/office/powerpoint/2010/main" val="1804805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PDSA 3</a:t>
            </a:r>
            <a:endParaRPr lang="en-US" dirty="0"/>
          </a:p>
        </p:txBody>
      </p:sp>
      <p:sp>
        <p:nvSpPr>
          <p:cNvPr id="3" name="Content Placeholder 2"/>
          <p:cNvSpPr>
            <a:spLocks noGrp="1"/>
          </p:cNvSpPr>
          <p:nvPr>
            <p:ph idx="1"/>
          </p:nvPr>
        </p:nvSpPr>
        <p:spPr>
          <a:xfrm>
            <a:off x="838200" y="1348970"/>
            <a:ext cx="10515600" cy="4351338"/>
          </a:xfrm>
        </p:spPr>
        <p:txBody>
          <a:bodyPr>
            <a:normAutofit/>
          </a:bodyPr>
          <a:lstStyle/>
          <a:p>
            <a:r>
              <a:rPr lang="en-US" dirty="0" smtClean="0"/>
              <a:t>Had Bing do a data pull of Hispanic </a:t>
            </a:r>
            <a:r>
              <a:rPr lang="en-US" dirty="0"/>
              <a:t>and Black patients who have been seen in the past year, who do not have a CGM and/ or pump, </a:t>
            </a:r>
            <a:r>
              <a:rPr lang="en-US" dirty="0" smtClean="0"/>
              <a:t>with their </a:t>
            </a:r>
            <a:r>
              <a:rPr lang="en-US" dirty="0"/>
              <a:t>previous A1c, and their next appointment date (if they have one in the next 6 months). </a:t>
            </a:r>
            <a:endParaRPr lang="en-US" dirty="0" smtClean="0"/>
          </a:p>
          <a:p>
            <a:endParaRPr lang="en-US" dirty="0" smtClean="0"/>
          </a:p>
          <a:p>
            <a:endParaRPr lang="en-US" dirty="0"/>
          </a:p>
        </p:txBody>
      </p:sp>
      <p:graphicFrame>
        <p:nvGraphicFramePr>
          <p:cNvPr id="4" name="Chart 3"/>
          <p:cNvGraphicFramePr>
            <a:graphicFrameLocks/>
          </p:cNvGraphicFramePr>
          <p:nvPr>
            <p:extLst>
              <p:ext uri="{D42A27DB-BD31-4B8C-83A1-F6EECF244321}">
                <p14:modId xmlns:p14="http://schemas.microsoft.com/office/powerpoint/2010/main" val="2567011517"/>
              </p:ext>
            </p:extLst>
          </p:nvPr>
        </p:nvGraphicFramePr>
        <p:xfrm>
          <a:off x="3176130" y="2579248"/>
          <a:ext cx="6532073" cy="41049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07014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PDSA </a:t>
            </a:r>
            <a:r>
              <a:rPr lang="en-US" dirty="0" smtClean="0"/>
              <a:t>3</a:t>
            </a:r>
            <a:endParaRPr lang="en-US" dirty="0"/>
          </a:p>
        </p:txBody>
      </p:sp>
      <p:sp>
        <p:nvSpPr>
          <p:cNvPr id="3" name="Content Placeholder 2"/>
          <p:cNvSpPr>
            <a:spLocks noGrp="1"/>
          </p:cNvSpPr>
          <p:nvPr>
            <p:ph idx="1"/>
          </p:nvPr>
        </p:nvSpPr>
        <p:spPr>
          <a:xfrm>
            <a:off x="838200" y="1488332"/>
            <a:ext cx="10515600" cy="4688631"/>
          </a:xfrm>
        </p:spPr>
        <p:txBody>
          <a:bodyPr>
            <a:normAutofit lnSpcReduction="10000"/>
          </a:bodyPr>
          <a:lstStyle/>
          <a:p>
            <a:r>
              <a:rPr lang="en-US" dirty="0" smtClean="0"/>
              <a:t>Give the patients not at goal with follow-up scheduled a “Device Disparities Questionnaire” at their visit</a:t>
            </a:r>
          </a:p>
          <a:p>
            <a:pPr marL="0" indent="0">
              <a:buNone/>
            </a:pPr>
            <a:r>
              <a:rPr lang="en-US" dirty="0" smtClean="0"/>
              <a:t>“You </a:t>
            </a:r>
            <a:r>
              <a:rPr lang="en-US" dirty="0"/>
              <a:t>are receiving this because you are not using a pump and/ or CGM. We want to know what barriers you face in receiving this technology. Please list the top three barriers you experience to not receiving this technology. All information you share is confidential and will not be shared outside of the clinic. This information is not for research and is solely for a quality improvement project so we can better improve the outcomes for patients in our clinic</a:t>
            </a:r>
            <a:r>
              <a:rPr lang="en-US" dirty="0" smtClean="0"/>
              <a:t>.”</a:t>
            </a:r>
          </a:p>
          <a:p>
            <a:r>
              <a:rPr lang="en-US" dirty="0" smtClean="0"/>
              <a:t>Goal is to see what barriers our patients face in getting devices</a:t>
            </a:r>
          </a:p>
          <a:p>
            <a:r>
              <a:rPr lang="en-US" dirty="0" smtClean="0"/>
              <a:t>See what barriers are most common and find ways to solve/ mitigate those</a:t>
            </a:r>
            <a:endParaRPr lang="en-US" dirty="0"/>
          </a:p>
          <a:p>
            <a:pPr marL="0" indent="0">
              <a:buNone/>
            </a:pPr>
            <a:endParaRPr lang="en-US" dirty="0"/>
          </a:p>
          <a:p>
            <a:endParaRPr lang="en-US" dirty="0"/>
          </a:p>
        </p:txBody>
      </p:sp>
    </p:spTree>
    <p:extLst>
      <p:ext uri="{BB962C8B-B14F-4D97-AF65-F5344CB8AC3E}">
        <p14:creationId xmlns:p14="http://schemas.microsoft.com/office/powerpoint/2010/main" val="3762631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PDSA </a:t>
            </a:r>
            <a:r>
              <a:rPr lang="en-US" dirty="0" smtClean="0"/>
              <a:t>3</a:t>
            </a:r>
            <a:endParaRPr lang="en-US" dirty="0"/>
          </a:p>
        </p:txBody>
      </p:sp>
      <p:sp>
        <p:nvSpPr>
          <p:cNvPr id="3" name="Content Placeholder 2"/>
          <p:cNvSpPr>
            <a:spLocks noGrp="1"/>
          </p:cNvSpPr>
          <p:nvPr>
            <p:ph idx="1"/>
          </p:nvPr>
        </p:nvSpPr>
        <p:spPr>
          <a:xfrm>
            <a:off x="838200" y="1429966"/>
            <a:ext cx="10515600" cy="4883285"/>
          </a:xfrm>
        </p:spPr>
        <p:txBody>
          <a:bodyPr>
            <a:normAutofit fontScale="92500" lnSpcReduction="20000"/>
          </a:bodyPr>
          <a:lstStyle/>
          <a:p>
            <a:r>
              <a:rPr lang="en-US" dirty="0" smtClean="0"/>
              <a:t>From 07DEC2023- </a:t>
            </a:r>
            <a:r>
              <a:rPr lang="en-US" dirty="0" smtClean="0"/>
              <a:t>01MAR2024</a:t>
            </a:r>
            <a:r>
              <a:rPr lang="en-US" dirty="0" smtClean="0"/>
              <a:t>, </a:t>
            </a:r>
            <a:r>
              <a:rPr lang="en-US" dirty="0" smtClean="0"/>
              <a:t>55 </a:t>
            </a:r>
            <a:r>
              <a:rPr lang="en-US" dirty="0" smtClean="0"/>
              <a:t>patients were identified who fit our criteria for handing out these questionnaires to</a:t>
            </a:r>
          </a:p>
          <a:p>
            <a:r>
              <a:rPr lang="en-US" dirty="0" smtClean="0"/>
              <a:t>4</a:t>
            </a:r>
            <a:r>
              <a:rPr lang="en-US" dirty="0" smtClean="0"/>
              <a:t>/55 </a:t>
            </a:r>
            <a:r>
              <a:rPr lang="en-US" dirty="0" smtClean="0"/>
              <a:t>had gotten a pump since their last appointment- </a:t>
            </a:r>
            <a:r>
              <a:rPr lang="en-US" dirty="0"/>
              <a:t>did not fill out the questionnaire</a:t>
            </a:r>
            <a:endParaRPr lang="en-US" dirty="0" smtClean="0"/>
          </a:p>
          <a:p>
            <a:r>
              <a:rPr lang="en-US" dirty="0" smtClean="0"/>
              <a:t>4/55 </a:t>
            </a:r>
            <a:r>
              <a:rPr lang="en-US" dirty="0" smtClean="0"/>
              <a:t>switched to telemedicine- did not fill out the questionnaire</a:t>
            </a:r>
          </a:p>
          <a:p>
            <a:r>
              <a:rPr lang="en-US" dirty="0" smtClean="0"/>
              <a:t>5/55 </a:t>
            </a:r>
            <a:r>
              <a:rPr lang="en-US" dirty="0" smtClean="0"/>
              <a:t>were no-shows- </a:t>
            </a:r>
            <a:r>
              <a:rPr lang="en-US" dirty="0"/>
              <a:t>did not fill out the </a:t>
            </a:r>
            <a:r>
              <a:rPr lang="en-US" dirty="0" smtClean="0"/>
              <a:t>questionnaire</a:t>
            </a:r>
          </a:p>
          <a:p>
            <a:r>
              <a:rPr lang="en-US" dirty="0"/>
              <a:t>8</a:t>
            </a:r>
            <a:r>
              <a:rPr lang="en-US" dirty="0" smtClean="0"/>
              <a:t>/55 </a:t>
            </a:r>
            <a:r>
              <a:rPr lang="en-US" dirty="0" smtClean="0"/>
              <a:t>filled out the questionnaire</a:t>
            </a:r>
          </a:p>
          <a:p>
            <a:r>
              <a:rPr lang="en-US" dirty="0" smtClean="0"/>
              <a:t>14</a:t>
            </a:r>
            <a:r>
              <a:rPr lang="en-US" dirty="0" smtClean="0"/>
              <a:t>/55 </a:t>
            </a:r>
            <a:r>
              <a:rPr lang="en-US" dirty="0" smtClean="0"/>
              <a:t>patients cancelled</a:t>
            </a:r>
          </a:p>
          <a:p>
            <a:r>
              <a:rPr lang="en-US" dirty="0"/>
              <a:t>6</a:t>
            </a:r>
            <a:r>
              <a:rPr lang="en-US" dirty="0" smtClean="0"/>
              <a:t>/55 </a:t>
            </a:r>
            <a:r>
              <a:rPr lang="en-US" dirty="0" smtClean="0"/>
              <a:t>clinic cancelled</a:t>
            </a:r>
          </a:p>
          <a:p>
            <a:r>
              <a:rPr lang="en-US" dirty="0" smtClean="0"/>
              <a:t>2/55 </a:t>
            </a:r>
            <a:r>
              <a:rPr lang="en-US" dirty="0" smtClean="0"/>
              <a:t>rescheduled</a:t>
            </a:r>
          </a:p>
          <a:p>
            <a:r>
              <a:rPr lang="en-US" dirty="0" smtClean="0"/>
              <a:t>12</a:t>
            </a:r>
            <a:r>
              <a:rPr lang="en-US" dirty="0" smtClean="0"/>
              <a:t>/55 </a:t>
            </a:r>
            <a:r>
              <a:rPr lang="en-US" dirty="0" smtClean="0"/>
              <a:t>clinic did not hand out the questionnaire- too busy, forgot, </a:t>
            </a:r>
            <a:r>
              <a:rPr lang="en-US" dirty="0" smtClean="0"/>
              <a:t>Emma OOO- no backups</a:t>
            </a:r>
            <a:r>
              <a:rPr lang="en-US" dirty="0" smtClean="0"/>
              <a:t>.</a:t>
            </a:r>
            <a:endParaRPr lang="en-US" dirty="0" smtClean="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1602895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PDSA 3</a:t>
            </a:r>
            <a:endParaRPr lang="en-US" dirty="0"/>
          </a:p>
        </p:txBody>
      </p:sp>
      <p:sp>
        <p:nvSpPr>
          <p:cNvPr id="3" name="Content Placeholder 2"/>
          <p:cNvSpPr>
            <a:spLocks noGrp="1"/>
          </p:cNvSpPr>
          <p:nvPr>
            <p:ph idx="1"/>
          </p:nvPr>
        </p:nvSpPr>
        <p:spPr/>
        <p:txBody>
          <a:bodyPr/>
          <a:lstStyle/>
          <a:p>
            <a:r>
              <a:rPr lang="en-US" dirty="0" smtClean="0"/>
              <a:t>Many cancellations- both the clinic and patients canceling around the holidays</a:t>
            </a:r>
          </a:p>
          <a:p>
            <a:r>
              <a:rPr lang="en-US" dirty="0" smtClean="0"/>
              <a:t>The clinic was closed for three days over the holidays</a:t>
            </a:r>
          </a:p>
          <a:p>
            <a:r>
              <a:rPr lang="en-US" dirty="0" smtClean="0"/>
              <a:t>We received a new spreadsheet of upcoming patient appointments to reflect the reschedules. Hopefully this will allow us to capture more data</a:t>
            </a:r>
            <a:endParaRPr lang="en-US" dirty="0"/>
          </a:p>
        </p:txBody>
      </p:sp>
    </p:spTree>
    <p:extLst>
      <p:ext uri="{BB962C8B-B14F-4D97-AF65-F5344CB8AC3E}">
        <p14:creationId xmlns:p14="http://schemas.microsoft.com/office/powerpoint/2010/main" val="87868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PDSA 3</a:t>
            </a:r>
            <a:endParaRPr lang="en-US" dirty="0"/>
          </a:p>
        </p:txBody>
      </p:sp>
      <p:sp>
        <p:nvSpPr>
          <p:cNvPr id="3" name="Content Placeholder 2"/>
          <p:cNvSpPr>
            <a:spLocks noGrp="1"/>
          </p:cNvSpPr>
          <p:nvPr>
            <p:ph idx="1"/>
          </p:nvPr>
        </p:nvSpPr>
        <p:spPr/>
        <p:txBody>
          <a:bodyPr>
            <a:normAutofit lnSpcReduction="10000"/>
          </a:bodyPr>
          <a:lstStyle/>
          <a:p>
            <a:r>
              <a:rPr lang="en-US" dirty="0" smtClean="0"/>
              <a:t>From PDSA 3 we want to learn the main barriers that people face to getting technology</a:t>
            </a:r>
          </a:p>
          <a:p>
            <a:r>
              <a:rPr lang="en-US" dirty="0" smtClean="0"/>
              <a:t>From what we have gathered barriers/ not wanting tech have included</a:t>
            </a:r>
          </a:p>
          <a:p>
            <a:pPr lvl="1"/>
            <a:r>
              <a:rPr lang="en-US" dirty="0" smtClean="0"/>
              <a:t>Sports</a:t>
            </a:r>
          </a:p>
          <a:p>
            <a:pPr lvl="1"/>
            <a:r>
              <a:rPr lang="en-US" dirty="0" smtClean="0"/>
              <a:t>Switching insurances (do not want to navigate devices while switching and changing coverage)</a:t>
            </a:r>
          </a:p>
          <a:p>
            <a:pPr lvl="1"/>
            <a:r>
              <a:rPr lang="en-US" dirty="0" smtClean="0"/>
              <a:t>Not wanting something attached/ tubing</a:t>
            </a:r>
          </a:p>
          <a:p>
            <a:pPr lvl="1"/>
            <a:r>
              <a:rPr lang="en-US" dirty="0" smtClean="0"/>
              <a:t>Worried about learning how to use it</a:t>
            </a:r>
          </a:p>
          <a:p>
            <a:pPr lvl="1"/>
            <a:r>
              <a:rPr lang="en-US" dirty="0" smtClean="0"/>
              <a:t>Cost of a new device</a:t>
            </a:r>
          </a:p>
          <a:p>
            <a:pPr lvl="1"/>
            <a:r>
              <a:rPr lang="en-US" dirty="0" smtClean="0"/>
              <a:t>Fear of malfunctions</a:t>
            </a:r>
            <a:endParaRPr lang="en-US" dirty="0"/>
          </a:p>
        </p:txBody>
      </p:sp>
    </p:spTree>
    <p:extLst>
      <p:ext uri="{BB962C8B-B14F-4D97-AF65-F5344CB8AC3E}">
        <p14:creationId xmlns:p14="http://schemas.microsoft.com/office/powerpoint/2010/main" val="680817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PDSA 4 </a:t>
            </a:r>
            <a:endParaRPr lang="en-US" dirty="0"/>
          </a:p>
        </p:txBody>
      </p:sp>
      <p:sp>
        <p:nvSpPr>
          <p:cNvPr id="3" name="Content Placeholder 2"/>
          <p:cNvSpPr>
            <a:spLocks noGrp="1"/>
          </p:cNvSpPr>
          <p:nvPr>
            <p:ph idx="1"/>
          </p:nvPr>
        </p:nvSpPr>
        <p:spPr/>
        <p:txBody>
          <a:bodyPr>
            <a:normAutofit lnSpcReduction="10000"/>
          </a:bodyPr>
          <a:lstStyle/>
          <a:p>
            <a:r>
              <a:rPr lang="en-US" dirty="0" smtClean="0"/>
              <a:t>Run a new query in Epic to obtain the next scheduled visits of these patients. This captures all of the rescheduled patients we missed in December and January. </a:t>
            </a:r>
          </a:p>
          <a:p>
            <a:r>
              <a:rPr lang="en-US" dirty="0" smtClean="0"/>
              <a:t>72/130 of the patients from this query do not have their next appointment scheduled.</a:t>
            </a:r>
          </a:p>
          <a:p>
            <a:r>
              <a:rPr lang="en-US" dirty="0" smtClean="0"/>
              <a:t>33/130 of the patients in this query are meeting A1c goals. </a:t>
            </a:r>
          </a:p>
          <a:p>
            <a:r>
              <a:rPr lang="en-US" dirty="0" smtClean="0"/>
              <a:t>16/33 of the patients meeting goals </a:t>
            </a:r>
            <a:r>
              <a:rPr lang="en-US" b="1" u="sng" dirty="0" smtClean="0"/>
              <a:t>do not </a:t>
            </a:r>
            <a:r>
              <a:rPr lang="en-US" dirty="0" smtClean="0"/>
              <a:t>have a follow-up scheduled</a:t>
            </a:r>
          </a:p>
          <a:p>
            <a:r>
              <a:rPr lang="en-US" dirty="0" smtClean="0"/>
              <a:t>66/97 of patients </a:t>
            </a:r>
            <a:r>
              <a:rPr lang="en-US" b="1" u="sng" dirty="0" smtClean="0"/>
              <a:t>not</a:t>
            </a:r>
            <a:r>
              <a:rPr lang="en-US" dirty="0" smtClean="0"/>
              <a:t> meeting A1c goals </a:t>
            </a:r>
            <a:r>
              <a:rPr lang="en-US" b="1" u="sng" dirty="0" smtClean="0"/>
              <a:t>do not </a:t>
            </a:r>
            <a:r>
              <a:rPr lang="en-US" dirty="0" smtClean="0"/>
              <a:t>have a follow-up scheduled</a:t>
            </a:r>
            <a:endParaRPr lang="en-US" dirty="0"/>
          </a:p>
        </p:txBody>
      </p:sp>
    </p:spTree>
    <p:extLst>
      <p:ext uri="{BB962C8B-B14F-4D97-AF65-F5344CB8AC3E}">
        <p14:creationId xmlns:p14="http://schemas.microsoft.com/office/powerpoint/2010/main" val="1468287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Addressing Barriers Listed in the Questionnaire</a:t>
            </a:r>
            <a:endParaRPr lang="en-US" dirty="0"/>
          </a:p>
        </p:txBody>
      </p:sp>
      <p:sp>
        <p:nvSpPr>
          <p:cNvPr id="3" name="Content Placeholder 2"/>
          <p:cNvSpPr>
            <a:spLocks noGrp="1"/>
          </p:cNvSpPr>
          <p:nvPr>
            <p:ph idx="1"/>
          </p:nvPr>
        </p:nvSpPr>
        <p:spPr/>
        <p:txBody>
          <a:bodyPr/>
          <a:lstStyle/>
          <a:p>
            <a:r>
              <a:rPr lang="en-US" dirty="0" smtClean="0"/>
              <a:t>I believe many of these barriers could be addressed through educating the patients. </a:t>
            </a:r>
          </a:p>
          <a:p>
            <a:pPr lvl="1"/>
            <a:r>
              <a:rPr lang="en-US" dirty="0" smtClean="0"/>
              <a:t>Can disconnect a pump while playing sports</a:t>
            </a:r>
          </a:p>
          <a:p>
            <a:pPr lvl="1"/>
            <a:r>
              <a:rPr lang="en-US" dirty="0" smtClean="0"/>
              <a:t>Have resources if you have questions about what to do/ lots of teaching before starting the pump</a:t>
            </a:r>
          </a:p>
          <a:p>
            <a:pPr lvl="1"/>
            <a:r>
              <a:rPr lang="en-US" dirty="0" smtClean="0"/>
              <a:t>Tubeless pumps</a:t>
            </a:r>
          </a:p>
          <a:p>
            <a:pPr lvl="1"/>
            <a:r>
              <a:rPr lang="en-US" dirty="0" smtClean="0"/>
              <a:t>Pump can help manage blood sugars without more attention to diabetes</a:t>
            </a:r>
          </a:p>
          <a:p>
            <a:pPr lvl="1"/>
            <a:r>
              <a:rPr lang="en-US" dirty="0" smtClean="0"/>
              <a:t>Backup options in case of a malfunction</a:t>
            </a:r>
            <a:endParaRPr lang="en-US" dirty="0"/>
          </a:p>
        </p:txBody>
      </p:sp>
    </p:spTree>
    <p:extLst>
      <p:ext uri="{BB962C8B-B14F-4D97-AF65-F5344CB8AC3E}">
        <p14:creationId xmlns:p14="http://schemas.microsoft.com/office/powerpoint/2010/main" val="3661614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E0A41-1962-4D9D-8B5E-3FE95B351B9B}"/>
              </a:ext>
            </a:extLst>
          </p:cNvPr>
          <p:cNvSpPr>
            <a:spLocks noGrp="1"/>
          </p:cNvSpPr>
          <p:nvPr>
            <p:ph type="ctrTitle"/>
          </p:nvPr>
        </p:nvSpPr>
        <p:spPr>
          <a:xfrm>
            <a:off x="6650945" y="211697"/>
            <a:ext cx="5430473" cy="236653"/>
          </a:xfrm>
        </p:spPr>
        <p:txBody>
          <a:bodyPr>
            <a:noAutofit/>
          </a:bodyPr>
          <a:lstStyle/>
          <a:p>
            <a:r>
              <a:rPr lang="en-US" sz="1800" dirty="0"/>
              <a:t>CGM/Pump Process Map – Current patient</a:t>
            </a:r>
          </a:p>
        </p:txBody>
      </p:sp>
      <p:sp>
        <p:nvSpPr>
          <p:cNvPr id="4" name="Flowchart: Terminator 3">
            <a:extLst>
              <a:ext uri="{FF2B5EF4-FFF2-40B4-BE49-F238E27FC236}">
                <a16:creationId xmlns:a16="http://schemas.microsoft.com/office/drawing/2014/main" id="{679F5A7F-0143-94BE-AB59-590ED1C69C17}"/>
              </a:ext>
            </a:extLst>
          </p:cNvPr>
          <p:cNvSpPr/>
          <p:nvPr/>
        </p:nvSpPr>
        <p:spPr>
          <a:xfrm>
            <a:off x="2848699" y="105068"/>
            <a:ext cx="1532311" cy="518461"/>
          </a:xfrm>
          <a:prstGeom prst="flowChartTerminator">
            <a:avLst/>
          </a:prstGeom>
          <a:solidFill>
            <a:srgbClr val="7030A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100" b="1" dirty="0"/>
              <a:t>Pt attends clinic appointment/Phone call to clinic</a:t>
            </a:r>
          </a:p>
        </p:txBody>
      </p:sp>
      <p:cxnSp>
        <p:nvCxnSpPr>
          <p:cNvPr id="8" name="Straight Arrow Connector 7">
            <a:extLst>
              <a:ext uri="{FF2B5EF4-FFF2-40B4-BE49-F238E27FC236}">
                <a16:creationId xmlns:a16="http://schemas.microsoft.com/office/drawing/2014/main" id="{8BA4226E-A0E7-D157-BFEE-7DA861156B54}"/>
              </a:ext>
            </a:extLst>
          </p:cNvPr>
          <p:cNvCxnSpPr>
            <a:cxnSpLocks/>
            <a:stCxn id="4" idx="1"/>
            <a:endCxn id="10" idx="0"/>
          </p:cNvCxnSpPr>
          <p:nvPr/>
        </p:nvCxnSpPr>
        <p:spPr>
          <a:xfrm flipH="1">
            <a:off x="2211569" y="364299"/>
            <a:ext cx="637130" cy="434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angle: Rounded Corners 9">
            <a:extLst>
              <a:ext uri="{FF2B5EF4-FFF2-40B4-BE49-F238E27FC236}">
                <a16:creationId xmlns:a16="http://schemas.microsoft.com/office/drawing/2014/main" id="{0CD4C3DB-BA6D-AB13-E3A3-BC08BA26A9AB}"/>
              </a:ext>
            </a:extLst>
          </p:cNvPr>
          <p:cNvSpPr/>
          <p:nvPr/>
        </p:nvSpPr>
        <p:spPr>
          <a:xfrm>
            <a:off x="1771782" y="798677"/>
            <a:ext cx="879574" cy="55367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bg1"/>
                </a:solidFill>
              </a:rPr>
              <a:t>Family expresses interest in pump/CGM</a:t>
            </a:r>
          </a:p>
        </p:txBody>
      </p:sp>
      <p:sp>
        <p:nvSpPr>
          <p:cNvPr id="38" name="Speech Bubble: Oval 37">
            <a:extLst>
              <a:ext uri="{FF2B5EF4-FFF2-40B4-BE49-F238E27FC236}">
                <a16:creationId xmlns:a16="http://schemas.microsoft.com/office/drawing/2014/main" id="{5F927BDD-8DF6-A718-A52D-E92489CED1BF}"/>
              </a:ext>
            </a:extLst>
          </p:cNvPr>
          <p:cNvSpPr/>
          <p:nvPr/>
        </p:nvSpPr>
        <p:spPr>
          <a:xfrm>
            <a:off x="1308121" y="2974200"/>
            <a:ext cx="1375092" cy="791445"/>
          </a:xfrm>
          <a:prstGeom prst="wedgeEllipseCallout">
            <a:avLst/>
          </a:prstGeom>
          <a:solidFill>
            <a:schemeClr val="accent2"/>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bg1"/>
                </a:solidFill>
              </a:rPr>
              <a:t>Educator comes in clinic room to discuss potential pump/ </a:t>
            </a:r>
            <a:r>
              <a:rPr lang="en-US" sz="800" b="1" dirty="0" err="1" smtClean="0">
                <a:solidFill>
                  <a:schemeClr val="bg1"/>
                </a:solidFill>
              </a:rPr>
              <a:t>cgm</a:t>
            </a:r>
            <a:r>
              <a:rPr lang="en-US" sz="800" b="1" dirty="0" smtClean="0">
                <a:solidFill>
                  <a:schemeClr val="bg1"/>
                </a:solidFill>
              </a:rPr>
              <a:t> options and initial training</a:t>
            </a:r>
            <a:endParaRPr lang="en-US" sz="800" b="1" dirty="0">
              <a:solidFill>
                <a:schemeClr val="bg1"/>
              </a:solidFill>
            </a:endParaRPr>
          </a:p>
        </p:txBody>
      </p:sp>
      <p:cxnSp>
        <p:nvCxnSpPr>
          <p:cNvPr id="39" name="Straight Arrow Connector 38">
            <a:extLst>
              <a:ext uri="{FF2B5EF4-FFF2-40B4-BE49-F238E27FC236}">
                <a16:creationId xmlns:a16="http://schemas.microsoft.com/office/drawing/2014/main" id="{763D5B29-7CE4-83FA-9148-9C09A8A9043F}"/>
              </a:ext>
            </a:extLst>
          </p:cNvPr>
          <p:cNvCxnSpPr>
            <a:cxnSpLocks/>
            <a:stCxn id="10" idx="2"/>
            <a:endCxn id="47" idx="0"/>
          </p:cNvCxnSpPr>
          <p:nvPr/>
        </p:nvCxnSpPr>
        <p:spPr>
          <a:xfrm>
            <a:off x="2211569" y="1352349"/>
            <a:ext cx="1327982" cy="803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Rectangle: Rounded Corners 6">
            <a:extLst>
              <a:ext uri="{FF2B5EF4-FFF2-40B4-BE49-F238E27FC236}">
                <a16:creationId xmlns:a16="http://schemas.microsoft.com/office/drawing/2014/main" id="{484E1DAA-F5E6-CBFE-9122-22347C87CFF8}"/>
              </a:ext>
            </a:extLst>
          </p:cNvPr>
          <p:cNvSpPr/>
          <p:nvPr/>
        </p:nvSpPr>
        <p:spPr>
          <a:xfrm>
            <a:off x="4640366" y="712295"/>
            <a:ext cx="1012390" cy="562327"/>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bg1"/>
                </a:solidFill>
              </a:rPr>
              <a:t>CDE/Provider ask family if they are interested in pump/CGM</a:t>
            </a:r>
          </a:p>
        </p:txBody>
      </p:sp>
      <p:sp>
        <p:nvSpPr>
          <p:cNvPr id="22" name="Flowchart: Terminator 21">
            <a:extLst>
              <a:ext uri="{FF2B5EF4-FFF2-40B4-BE49-F238E27FC236}">
                <a16:creationId xmlns:a16="http://schemas.microsoft.com/office/drawing/2014/main" id="{165A8965-A857-055A-DA2D-424FE163137F}"/>
              </a:ext>
            </a:extLst>
          </p:cNvPr>
          <p:cNvSpPr/>
          <p:nvPr/>
        </p:nvSpPr>
        <p:spPr>
          <a:xfrm>
            <a:off x="7616103" y="1075513"/>
            <a:ext cx="413324" cy="147384"/>
          </a:xfrm>
          <a:prstGeom prst="flowChartTerminator">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100" b="1" dirty="0"/>
          </a:p>
        </p:txBody>
      </p:sp>
      <p:sp>
        <p:nvSpPr>
          <p:cNvPr id="23" name="Flowchart: Decision 22">
            <a:extLst>
              <a:ext uri="{FF2B5EF4-FFF2-40B4-BE49-F238E27FC236}">
                <a16:creationId xmlns:a16="http://schemas.microsoft.com/office/drawing/2014/main" id="{53B9F540-6323-F6ED-C31F-5B1FC286A113}"/>
              </a:ext>
            </a:extLst>
          </p:cNvPr>
          <p:cNvSpPr/>
          <p:nvPr/>
        </p:nvSpPr>
        <p:spPr>
          <a:xfrm>
            <a:off x="7627101" y="1301291"/>
            <a:ext cx="413324" cy="236653"/>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b="1" dirty="0">
              <a:solidFill>
                <a:schemeClr val="bg1"/>
              </a:solidFill>
            </a:endParaRPr>
          </a:p>
        </p:txBody>
      </p:sp>
      <p:sp>
        <p:nvSpPr>
          <p:cNvPr id="25" name="Speech Bubble: Oval 24">
            <a:extLst>
              <a:ext uri="{FF2B5EF4-FFF2-40B4-BE49-F238E27FC236}">
                <a16:creationId xmlns:a16="http://schemas.microsoft.com/office/drawing/2014/main" id="{7D124E1F-2015-CB2E-D839-ECC41F2EA928}"/>
              </a:ext>
            </a:extLst>
          </p:cNvPr>
          <p:cNvSpPr/>
          <p:nvPr/>
        </p:nvSpPr>
        <p:spPr>
          <a:xfrm>
            <a:off x="7627101" y="1630747"/>
            <a:ext cx="413325" cy="204036"/>
          </a:xfrm>
          <a:prstGeom prst="wedgeEllipseCallou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b="1" dirty="0">
              <a:solidFill>
                <a:schemeClr val="bg1"/>
              </a:solidFill>
            </a:endParaRPr>
          </a:p>
        </p:txBody>
      </p:sp>
      <p:sp>
        <p:nvSpPr>
          <p:cNvPr id="28" name="Rectangle: Rounded Corners 27">
            <a:extLst>
              <a:ext uri="{FF2B5EF4-FFF2-40B4-BE49-F238E27FC236}">
                <a16:creationId xmlns:a16="http://schemas.microsoft.com/office/drawing/2014/main" id="{7FBD8480-C9CB-9F67-3526-73E4BE0E7049}"/>
              </a:ext>
            </a:extLst>
          </p:cNvPr>
          <p:cNvSpPr/>
          <p:nvPr/>
        </p:nvSpPr>
        <p:spPr>
          <a:xfrm>
            <a:off x="7682170" y="1936447"/>
            <a:ext cx="341756" cy="16345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b="1" dirty="0">
              <a:solidFill>
                <a:schemeClr val="bg1"/>
              </a:solidFill>
            </a:endParaRPr>
          </a:p>
        </p:txBody>
      </p:sp>
      <p:sp>
        <p:nvSpPr>
          <p:cNvPr id="30" name="Rectangle 29">
            <a:extLst>
              <a:ext uri="{FF2B5EF4-FFF2-40B4-BE49-F238E27FC236}">
                <a16:creationId xmlns:a16="http://schemas.microsoft.com/office/drawing/2014/main" id="{2FA982EF-0E32-0D66-032A-3478CA019039}"/>
              </a:ext>
            </a:extLst>
          </p:cNvPr>
          <p:cNvSpPr/>
          <p:nvPr/>
        </p:nvSpPr>
        <p:spPr>
          <a:xfrm>
            <a:off x="7523910" y="435167"/>
            <a:ext cx="4353369" cy="1815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0360DCF3-4118-6600-2572-AA1A89117A0D}"/>
              </a:ext>
            </a:extLst>
          </p:cNvPr>
          <p:cNvSpPr txBox="1"/>
          <p:nvPr/>
        </p:nvSpPr>
        <p:spPr>
          <a:xfrm>
            <a:off x="7534808" y="472630"/>
            <a:ext cx="4107548" cy="276999"/>
          </a:xfrm>
          <a:prstGeom prst="rect">
            <a:avLst/>
          </a:prstGeom>
          <a:noFill/>
        </p:spPr>
        <p:txBody>
          <a:bodyPr wrap="square" rtlCol="0">
            <a:spAutoFit/>
          </a:bodyPr>
          <a:lstStyle/>
          <a:p>
            <a:r>
              <a:rPr lang="en-US" sz="1200" dirty="0"/>
              <a:t>Key:</a:t>
            </a:r>
          </a:p>
        </p:txBody>
      </p:sp>
      <p:sp>
        <p:nvSpPr>
          <p:cNvPr id="34" name="TextBox 33">
            <a:extLst>
              <a:ext uri="{FF2B5EF4-FFF2-40B4-BE49-F238E27FC236}">
                <a16:creationId xmlns:a16="http://schemas.microsoft.com/office/drawing/2014/main" id="{7EBC12BC-E277-6A7A-9F2D-ADF86A22871E}"/>
              </a:ext>
            </a:extLst>
          </p:cNvPr>
          <p:cNvSpPr txBox="1"/>
          <p:nvPr/>
        </p:nvSpPr>
        <p:spPr>
          <a:xfrm>
            <a:off x="8060885" y="1010805"/>
            <a:ext cx="1682336" cy="276999"/>
          </a:xfrm>
          <a:prstGeom prst="rect">
            <a:avLst/>
          </a:prstGeom>
          <a:noFill/>
        </p:spPr>
        <p:txBody>
          <a:bodyPr wrap="square" rtlCol="0">
            <a:spAutoFit/>
          </a:bodyPr>
          <a:lstStyle/>
          <a:p>
            <a:r>
              <a:rPr lang="en-US" sz="1200" dirty="0"/>
              <a:t>Process Start</a:t>
            </a:r>
          </a:p>
        </p:txBody>
      </p:sp>
      <p:sp>
        <p:nvSpPr>
          <p:cNvPr id="37" name="TextBox 36">
            <a:extLst>
              <a:ext uri="{FF2B5EF4-FFF2-40B4-BE49-F238E27FC236}">
                <a16:creationId xmlns:a16="http://schemas.microsoft.com/office/drawing/2014/main" id="{B4D92957-4FD4-8EEE-E579-51E6DFFD5401}"/>
              </a:ext>
            </a:extLst>
          </p:cNvPr>
          <p:cNvSpPr txBox="1"/>
          <p:nvPr/>
        </p:nvSpPr>
        <p:spPr>
          <a:xfrm>
            <a:off x="8060616" y="1281252"/>
            <a:ext cx="1682605" cy="276999"/>
          </a:xfrm>
          <a:prstGeom prst="rect">
            <a:avLst/>
          </a:prstGeom>
          <a:noFill/>
        </p:spPr>
        <p:txBody>
          <a:bodyPr wrap="square" rtlCol="0">
            <a:spAutoFit/>
          </a:bodyPr>
          <a:lstStyle/>
          <a:p>
            <a:r>
              <a:rPr lang="en-US" sz="1200" dirty="0"/>
              <a:t>Decision</a:t>
            </a:r>
          </a:p>
        </p:txBody>
      </p:sp>
      <p:sp>
        <p:nvSpPr>
          <p:cNvPr id="40" name="TextBox 39">
            <a:extLst>
              <a:ext uri="{FF2B5EF4-FFF2-40B4-BE49-F238E27FC236}">
                <a16:creationId xmlns:a16="http://schemas.microsoft.com/office/drawing/2014/main" id="{026C98FB-234F-B2F4-0686-F1F0139A4886}"/>
              </a:ext>
            </a:extLst>
          </p:cNvPr>
          <p:cNvSpPr txBox="1"/>
          <p:nvPr/>
        </p:nvSpPr>
        <p:spPr>
          <a:xfrm>
            <a:off x="8082272" y="1583552"/>
            <a:ext cx="1660949" cy="276999"/>
          </a:xfrm>
          <a:prstGeom prst="rect">
            <a:avLst/>
          </a:prstGeom>
          <a:noFill/>
        </p:spPr>
        <p:txBody>
          <a:bodyPr wrap="square" rtlCol="0">
            <a:spAutoFit/>
          </a:bodyPr>
          <a:lstStyle/>
          <a:p>
            <a:r>
              <a:rPr lang="en-US" sz="1200" dirty="0"/>
              <a:t>Education/Discussion</a:t>
            </a:r>
          </a:p>
        </p:txBody>
      </p:sp>
      <p:sp>
        <p:nvSpPr>
          <p:cNvPr id="41" name="TextBox 40">
            <a:extLst>
              <a:ext uri="{FF2B5EF4-FFF2-40B4-BE49-F238E27FC236}">
                <a16:creationId xmlns:a16="http://schemas.microsoft.com/office/drawing/2014/main" id="{FF4E0DFC-9FE0-611A-DF34-52ACE616BCF4}"/>
              </a:ext>
            </a:extLst>
          </p:cNvPr>
          <p:cNvSpPr txBox="1"/>
          <p:nvPr/>
        </p:nvSpPr>
        <p:spPr>
          <a:xfrm>
            <a:off x="8076175" y="1879300"/>
            <a:ext cx="1660950" cy="276999"/>
          </a:xfrm>
          <a:prstGeom prst="rect">
            <a:avLst/>
          </a:prstGeom>
          <a:noFill/>
        </p:spPr>
        <p:txBody>
          <a:bodyPr wrap="square" rtlCol="0">
            <a:spAutoFit/>
          </a:bodyPr>
          <a:lstStyle/>
          <a:p>
            <a:r>
              <a:rPr lang="en-US" sz="1200" dirty="0"/>
              <a:t>Process</a:t>
            </a:r>
          </a:p>
        </p:txBody>
      </p:sp>
      <p:sp>
        <p:nvSpPr>
          <p:cNvPr id="42" name="Rectangle 41">
            <a:extLst>
              <a:ext uri="{FF2B5EF4-FFF2-40B4-BE49-F238E27FC236}">
                <a16:creationId xmlns:a16="http://schemas.microsoft.com/office/drawing/2014/main" id="{D6AE95F5-F710-2932-FBB8-547F16F64380}"/>
              </a:ext>
            </a:extLst>
          </p:cNvPr>
          <p:cNvSpPr/>
          <p:nvPr/>
        </p:nvSpPr>
        <p:spPr>
          <a:xfrm>
            <a:off x="9825778" y="1087366"/>
            <a:ext cx="411061" cy="12497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F48C6B67-C151-CD9C-C93E-9659B4B74355}"/>
              </a:ext>
            </a:extLst>
          </p:cNvPr>
          <p:cNvSpPr/>
          <p:nvPr/>
        </p:nvSpPr>
        <p:spPr>
          <a:xfrm>
            <a:off x="9821582" y="1384106"/>
            <a:ext cx="411061" cy="12497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89148583-3EB7-84D8-6A80-C6C8F8E17645}"/>
              </a:ext>
            </a:extLst>
          </p:cNvPr>
          <p:cNvSpPr txBox="1"/>
          <p:nvPr/>
        </p:nvSpPr>
        <p:spPr>
          <a:xfrm>
            <a:off x="10261776" y="1004253"/>
            <a:ext cx="1613324" cy="276999"/>
          </a:xfrm>
          <a:prstGeom prst="rect">
            <a:avLst/>
          </a:prstGeom>
          <a:noFill/>
        </p:spPr>
        <p:txBody>
          <a:bodyPr wrap="square" rtlCol="0">
            <a:spAutoFit/>
          </a:bodyPr>
          <a:lstStyle/>
          <a:p>
            <a:r>
              <a:rPr lang="en-US" sz="1200" dirty="0"/>
              <a:t>Pt focus</a:t>
            </a:r>
          </a:p>
        </p:txBody>
      </p:sp>
      <p:sp>
        <p:nvSpPr>
          <p:cNvPr id="46" name="TextBox 45">
            <a:extLst>
              <a:ext uri="{FF2B5EF4-FFF2-40B4-BE49-F238E27FC236}">
                <a16:creationId xmlns:a16="http://schemas.microsoft.com/office/drawing/2014/main" id="{BF59C1AC-F331-990C-DBCF-39F87A014BCC}"/>
              </a:ext>
            </a:extLst>
          </p:cNvPr>
          <p:cNvSpPr txBox="1"/>
          <p:nvPr/>
        </p:nvSpPr>
        <p:spPr>
          <a:xfrm>
            <a:off x="10283175" y="1315618"/>
            <a:ext cx="1613324" cy="276999"/>
          </a:xfrm>
          <a:prstGeom prst="rect">
            <a:avLst/>
          </a:prstGeom>
          <a:noFill/>
        </p:spPr>
        <p:txBody>
          <a:bodyPr wrap="square" rtlCol="0">
            <a:spAutoFit/>
          </a:bodyPr>
          <a:lstStyle/>
          <a:p>
            <a:r>
              <a:rPr lang="en-US" sz="1200" dirty="0"/>
              <a:t>CDE/Provider focus</a:t>
            </a:r>
          </a:p>
        </p:txBody>
      </p:sp>
      <p:sp>
        <p:nvSpPr>
          <p:cNvPr id="47" name="Flowchart: Decision 46">
            <a:extLst>
              <a:ext uri="{FF2B5EF4-FFF2-40B4-BE49-F238E27FC236}">
                <a16:creationId xmlns:a16="http://schemas.microsoft.com/office/drawing/2014/main" id="{C0AF95B6-EB68-98E7-CC0E-2763C887C123}"/>
              </a:ext>
            </a:extLst>
          </p:cNvPr>
          <p:cNvSpPr/>
          <p:nvPr/>
        </p:nvSpPr>
        <p:spPr>
          <a:xfrm>
            <a:off x="2720160" y="2156299"/>
            <a:ext cx="1638782" cy="674237"/>
          </a:xfrm>
          <a:prstGeom prst="flowChartDecision">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800" dirty="0"/>
              <a:t>Has family received pump/CGM education?</a:t>
            </a:r>
          </a:p>
        </p:txBody>
      </p:sp>
      <p:sp>
        <p:nvSpPr>
          <p:cNvPr id="64" name="Flowchart: Decision 63">
            <a:extLst>
              <a:ext uri="{FF2B5EF4-FFF2-40B4-BE49-F238E27FC236}">
                <a16:creationId xmlns:a16="http://schemas.microsoft.com/office/drawing/2014/main" id="{CFFDA675-0017-36C6-A6D5-54EB61A5EEC6}"/>
              </a:ext>
            </a:extLst>
          </p:cNvPr>
          <p:cNvSpPr/>
          <p:nvPr/>
        </p:nvSpPr>
        <p:spPr>
          <a:xfrm>
            <a:off x="4153578" y="3038830"/>
            <a:ext cx="1452442" cy="891308"/>
          </a:xfrm>
          <a:prstGeom prst="flowChartDecision">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800" dirty="0"/>
              <a:t>Does family know which pump/CGM they would like?</a:t>
            </a:r>
          </a:p>
        </p:txBody>
      </p:sp>
      <p:cxnSp>
        <p:nvCxnSpPr>
          <p:cNvPr id="69" name="Connector: Elbow 68">
            <a:extLst>
              <a:ext uri="{FF2B5EF4-FFF2-40B4-BE49-F238E27FC236}">
                <a16:creationId xmlns:a16="http://schemas.microsoft.com/office/drawing/2014/main" id="{01E194C9-E7E1-19A2-D66F-B9BE5C632AED}"/>
              </a:ext>
            </a:extLst>
          </p:cNvPr>
          <p:cNvCxnSpPr>
            <a:cxnSpLocks/>
            <a:stCxn id="47" idx="3"/>
            <a:endCxn id="64" idx="0"/>
          </p:cNvCxnSpPr>
          <p:nvPr/>
        </p:nvCxnSpPr>
        <p:spPr>
          <a:xfrm>
            <a:off x="4358942" y="2493418"/>
            <a:ext cx="520857" cy="54541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1" name="Connector: Elbow 80">
            <a:extLst>
              <a:ext uri="{FF2B5EF4-FFF2-40B4-BE49-F238E27FC236}">
                <a16:creationId xmlns:a16="http://schemas.microsoft.com/office/drawing/2014/main" id="{75CC0E2F-5AAF-6010-57B7-11D73E2EEE0D}"/>
              </a:ext>
            </a:extLst>
          </p:cNvPr>
          <p:cNvCxnSpPr>
            <a:cxnSpLocks/>
            <a:stCxn id="47" idx="1"/>
            <a:endCxn id="38" idx="0"/>
          </p:cNvCxnSpPr>
          <p:nvPr/>
        </p:nvCxnSpPr>
        <p:spPr>
          <a:xfrm rot="10800000" flipV="1">
            <a:off x="1995668" y="2493418"/>
            <a:ext cx="724493" cy="48078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90" name="TextBox 89">
            <a:extLst>
              <a:ext uri="{FF2B5EF4-FFF2-40B4-BE49-F238E27FC236}">
                <a16:creationId xmlns:a16="http://schemas.microsoft.com/office/drawing/2014/main" id="{208DF655-ECD8-32B5-B95F-0F0B3A073C40}"/>
              </a:ext>
            </a:extLst>
          </p:cNvPr>
          <p:cNvSpPr txBox="1"/>
          <p:nvPr/>
        </p:nvSpPr>
        <p:spPr>
          <a:xfrm>
            <a:off x="4444863" y="2309570"/>
            <a:ext cx="400102" cy="215444"/>
          </a:xfrm>
          <a:prstGeom prst="rect">
            <a:avLst/>
          </a:prstGeom>
          <a:noFill/>
        </p:spPr>
        <p:txBody>
          <a:bodyPr wrap="square" rtlCol="0">
            <a:spAutoFit/>
          </a:bodyPr>
          <a:lstStyle/>
          <a:p>
            <a:r>
              <a:rPr lang="en-US" sz="800" dirty="0"/>
              <a:t>YES</a:t>
            </a:r>
          </a:p>
        </p:txBody>
      </p:sp>
      <p:sp>
        <p:nvSpPr>
          <p:cNvPr id="91" name="TextBox 90">
            <a:extLst>
              <a:ext uri="{FF2B5EF4-FFF2-40B4-BE49-F238E27FC236}">
                <a16:creationId xmlns:a16="http://schemas.microsoft.com/office/drawing/2014/main" id="{9DE3AC3E-3676-0081-A4B3-C8FB03DB3401}"/>
              </a:ext>
            </a:extLst>
          </p:cNvPr>
          <p:cNvSpPr txBox="1"/>
          <p:nvPr/>
        </p:nvSpPr>
        <p:spPr>
          <a:xfrm>
            <a:off x="2393202" y="2297317"/>
            <a:ext cx="400102" cy="215444"/>
          </a:xfrm>
          <a:prstGeom prst="rect">
            <a:avLst/>
          </a:prstGeom>
          <a:noFill/>
        </p:spPr>
        <p:txBody>
          <a:bodyPr wrap="square" rtlCol="0">
            <a:spAutoFit/>
          </a:bodyPr>
          <a:lstStyle/>
          <a:p>
            <a:r>
              <a:rPr lang="en-US" sz="800" dirty="0"/>
              <a:t>NO</a:t>
            </a:r>
          </a:p>
        </p:txBody>
      </p:sp>
      <p:sp>
        <p:nvSpPr>
          <p:cNvPr id="97" name="Speech Bubble: Oval 96">
            <a:extLst>
              <a:ext uri="{FF2B5EF4-FFF2-40B4-BE49-F238E27FC236}">
                <a16:creationId xmlns:a16="http://schemas.microsoft.com/office/drawing/2014/main" id="{12359FCC-4740-038E-EA95-8CC82B3AB552}"/>
              </a:ext>
            </a:extLst>
          </p:cNvPr>
          <p:cNvSpPr/>
          <p:nvPr/>
        </p:nvSpPr>
        <p:spPr>
          <a:xfrm>
            <a:off x="3169733" y="3930138"/>
            <a:ext cx="1376952" cy="872842"/>
          </a:xfrm>
          <a:prstGeom prst="wedgeEllipseCallout">
            <a:avLst/>
          </a:prstGeom>
          <a:solidFill>
            <a:schemeClr val="accent2"/>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bg1"/>
                </a:solidFill>
              </a:rPr>
              <a:t>Discuss process on next steps to order </a:t>
            </a:r>
            <a:r>
              <a:rPr lang="en-US" sz="800" b="1" dirty="0" smtClean="0">
                <a:solidFill>
                  <a:schemeClr val="bg1"/>
                </a:solidFill>
              </a:rPr>
              <a:t>pump/CGM and have provider write prescription</a:t>
            </a:r>
            <a:endParaRPr lang="en-US" sz="800" b="1" dirty="0">
              <a:solidFill>
                <a:schemeClr val="bg1"/>
              </a:solidFill>
            </a:endParaRPr>
          </a:p>
        </p:txBody>
      </p:sp>
      <p:cxnSp>
        <p:nvCxnSpPr>
          <p:cNvPr id="100" name="Connector: Elbow 99">
            <a:extLst>
              <a:ext uri="{FF2B5EF4-FFF2-40B4-BE49-F238E27FC236}">
                <a16:creationId xmlns:a16="http://schemas.microsoft.com/office/drawing/2014/main" id="{67CA5E97-A224-22D1-0B68-F212D207F1A6}"/>
              </a:ext>
            </a:extLst>
          </p:cNvPr>
          <p:cNvCxnSpPr>
            <a:cxnSpLocks/>
            <a:stCxn id="64" idx="1"/>
            <a:endCxn id="97" idx="0"/>
          </p:cNvCxnSpPr>
          <p:nvPr/>
        </p:nvCxnSpPr>
        <p:spPr>
          <a:xfrm rot="10800000" flipV="1">
            <a:off x="3858210" y="3484484"/>
            <a:ext cx="295369" cy="44565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9408A995-7C96-4B11-B80A-12E445247B6D}"/>
              </a:ext>
            </a:extLst>
          </p:cNvPr>
          <p:cNvSpPr txBox="1"/>
          <p:nvPr/>
        </p:nvSpPr>
        <p:spPr>
          <a:xfrm>
            <a:off x="5611650" y="3262201"/>
            <a:ext cx="400102" cy="215444"/>
          </a:xfrm>
          <a:prstGeom prst="rect">
            <a:avLst/>
          </a:prstGeom>
          <a:noFill/>
        </p:spPr>
        <p:txBody>
          <a:bodyPr wrap="square" rtlCol="0">
            <a:spAutoFit/>
          </a:bodyPr>
          <a:lstStyle/>
          <a:p>
            <a:r>
              <a:rPr lang="en-US" sz="800" dirty="0"/>
              <a:t>NO</a:t>
            </a:r>
          </a:p>
        </p:txBody>
      </p:sp>
      <p:sp>
        <p:nvSpPr>
          <p:cNvPr id="103" name="TextBox 102">
            <a:extLst>
              <a:ext uri="{FF2B5EF4-FFF2-40B4-BE49-F238E27FC236}">
                <a16:creationId xmlns:a16="http://schemas.microsoft.com/office/drawing/2014/main" id="{6A07EBAE-6C6F-07E9-9C8C-06D12E0BC084}"/>
              </a:ext>
            </a:extLst>
          </p:cNvPr>
          <p:cNvSpPr txBox="1"/>
          <p:nvPr/>
        </p:nvSpPr>
        <p:spPr>
          <a:xfrm>
            <a:off x="3828793" y="3275643"/>
            <a:ext cx="400102" cy="215444"/>
          </a:xfrm>
          <a:prstGeom prst="rect">
            <a:avLst/>
          </a:prstGeom>
          <a:noFill/>
        </p:spPr>
        <p:txBody>
          <a:bodyPr wrap="square" rtlCol="0">
            <a:spAutoFit/>
          </a:bodyPr>
          <a:lstStyle/>
          <a:p>
            <a:r>
              <a:rPr lang="en-US" sz="800" dirty="0"/>
              <a:t>YES</a:t>
            </a:r>
          </a:p>
        </p:txBody>
      </p:sp>
      <p:sp>
        <p:nvSpPr>
          <p:cNvPr id="105" name="Rectangle: Rounded Corners 104">
            <a:extLst>
              <a:ext uri="{FF2B5EF4-FFF2-40B4-BE49-F238E27FC236}">
                <a16:creationId xmlns:a16="http://schemas.microsoft.com/office/drawing/2014/main" id="{4E6EDB01-6D72-4BB0-5973-05CF857FA07B}"/>
              </a:ext>
            </a:extLst>
          </p:cNvPr>
          <p:cNvSpPr/>
          <p:nvPr/>
        </p:nvSpPr>
        <p:spPr>
          <a:xfrm>
            <a:off x="3290235" y="5242031"/>
            <a:ext cx="1019297" cy="5262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bg1"/>
                </a:solidFill>
              </a:rPr>
              <a:t>RX for CGM sent to appropriate distributor based on insurance</a:t>
            </a:r>
          </a:p>
        </p:txBody>
      </p:sp>
      <p:sp>
        <p:nvSpPr>
          <p:cNvPr id="106" name="Speech Bubble: Oval 105">
            <a:extLst>
              <a:ext uri="{FF2B5EF4-FFF2-40B4-BE49-F238E27FC236}">
                <a16:creationId xmlns:a16="http://schemas.microsoft.com/office/drawing/2014/main" id="{ABCFF66F-EDC4-765C-58D4-4E6831AEC0C7}"/>
              </a:ext>
            </a:extLst>
          </p:cNvPr>
          <p:cNvSpPr/>
          <p:nvPr/>
        </p:nvSpPr>
        <p:spPr>
          <a:xfrm>
            <a:off x="5181831" y="3930138"/>
            <a:ext cx="1552345" cy="697275"/>
          </a:xfrm>
          <a:prstGeom prst="wedgeEllipseCallout">
            <a:avLst/>
          </a:prstGeom>
          <a:solidFill>
            <a:schemeClr val="accent2"/>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bg1"/>
                </a:solidFill>
              </a:rPr>
              <a:t>CDE/Provider </a:t>
            </a:r>
            <a:r>
              <a:rPr lang="en-US" sz="700" b="1" dirty="0" smtClean="0">
                <a:solidFill>
                  <a:schemeClr val="bg1"/>
                </a:solidFill>
              </a:rPr>
              <a:t>provides information regarding the different options available and what makes sense for their goals and needs</a:t>
            </a:r>
            <a:endParaRPr lang="en-US" sz="700" b="1" dirty="0">
              <a:solidFill>
                <a:schemeClr val="bg1"/>
              </a:solidFill>
            </a:endParaRPr>
          </a:p>
        </p:txBody>
      </p:sp>
      <p:cxnSp>
        <p:nvCxnSpPr>
          <p:cNvPr id="108" name="Connector: Elbow 107">
            <a:extLst>
              <a:ext uri="{FF2B5EF4-FFF2-40B4-BE49-F238E27FC236}">
                <a16:creationId xmlns:a16="http://schemas.microsoft.com/office/drawing/2014/main" id="{6DE01351-7609-C0A1-9952-63F7123AD5D1}"/>
              </a:ext>
            </a:extLst>
          </p:cNvPr>
          <p:cNvCxnSpPr>
            <a:cxnSpLocks/>
            <a:stCxn id="64" idx="3"/>
            <a:endCxn id="106" idx="0"/>
          </p:cNvCxnSpPr>
          <p:nvPr/>
        </p:nvCxnSpPr>
        <p:spPr>
          <a:xfrm>
            <a:off x="5606020" y="3484484"/>
            <a:ext cx="351984" cy="44565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10" name="Rectangle: Rounded Corners 109">
            <a:extLst>
              <a:ext uri="{FF2B5EF4-FFF2-40B4-BE49-F238E27FC236}">
                <a16:creationId xmlns:a16="http://schemas.microsoft.com/office/drawing/2014/main" id="{A3C850A1-8296-8744-6850-52BAAC048CA0}"/>
              </a:ext>
            </a:extLst>
          </p:cNvPr>
          <p:cNvSpPr/>
          <p:nvPr/>
        </p:nvSpPr>
        <p:spPr>
          <a:xfrm>
            <a:off x="2234495" y="5241885"/>
            <a:ext cx="879574" cy="55367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smtClean="0">
                <a:solidFill>
                  <a:schemeClr val="bg1"/>
                </a:solidFill>
              </a:rPr>
              <a:t>Family reaches out to pump company to start process</a:t>
            </a:r>
            <a:endParaRPr lang="en-US" sz="700" b="1" dirty="0">
              <a:solidFill>
                <a:schemeClr val="bg1"/>
              </a:solidFill>
            </a:endParaRPr>
          </a:p>
        </p:txBody>
      </p:sp>
      <p:sp>
        <p:nvSpPr>
          <p:cNvPr id="111" name="Rectangle: Rounded Corners 110">
            <a:extLst>
              <a:ext uri="{FF2B5EF4-FFF2-40B4-BE49-F238E27FC236}">
                <a16:creationId xmlns:a16="http://schemas.microsoft.com/office/drawing/2014/main" id="{0881FA86-C56B-E4B9-D261-F9876ABC543D}"/>
              </a:ext>
            </a:extLst>
          </p:cNvPr>
          <p:cNvSpPr/>
          <p:nvPr/>
        </p:nvSpPr>
        <p:spPr>
          <a:xfrm>
            <a:off x="4546685" y="5177683"/>
            <a:ext cx="931815" cy="55367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bg1"/>
                </a:solidFill>
              </a:rPr>
              <a:t>Rx sent to pharmacy</a:t>
            </a:r>
          </a:p>
        </p:txBody>
      </p:sp>
      <p:sp>
        <p:nvSpPr>
          <p:cNvPr id="112" name="TextBox 111">
            <a:extLst>
              <a:ext uri="{FF2B5EF4-FFF2-40B4-BE49-F238E27FC236}">
                <a16:creationId xmlns:a16="http://schemas.microsoft.com/office/drawing/2014/main" id="{23C5A150-E8BC-2144-7AFF-F805D77AF6A3}"/>
              </a:ext>
            </a:extLst>
          </p:cNvPr>
          <p:cNvSpPr txBox="1"/>
          <p:nvPr/>
        </p:nvSpPr>
        <p:spPr>
          <a:xfrm>
            <a:off x="4504419" y="4455584"/>
            <a:ext cx="677412" cy="200055"/>
          </a:xfrm>
          <a:prstGeom prst="rect">
            <a:avLst/>
          </a:prstGeom>
          <a:noFill/>
        </p:spPr>
        <p:txBody>
          <a:bodyPr wrap="square" rtlCol="0">
            <a:spAutoFit/>
          </a:bodyPr>
          <a:lstStyle/>
          <a:p>
            <a:r>
              <a:rPr lang="en-US" sz="700" dirty="0" err="1"/>
              <a:t>Omnipod</a:t>
            </a:r>
            <a:r>
              <a:rPr lang="en-US" sz="700" dirty="0"/>
              <a:t> 5</a:t>
            </a:r>
          </a:p>
        </p:txBody>
      </p:sp>
      <p:sp>
        <p:nvSpPr>
          <p:cNvPr id="113" name="TextBox 112">
            <a:extLst>
              <a:ext uri="{FF2B5EF4-FFF2-40B4-BE49-F238E27FC236}">
                <a16:creationId xmlns:a16="http://schemas.microsoft.com/office/drawing/2014/main" id="{04CC860E-5D79-3D7D-7034-F4957911C21A}"/>
              </a:ext>
            </a:extLst>
          </p:cNvPr>
          <p:cNvSpPr txBox="1"/>
          <p:nvPr/>
        </p:nvSpPr>
        <p:spPr>
          <a:xfrm>
            <a:off x="2261352" y="4776398"/>
            <a:ext cx="1055652" cy="200055"/>
          </a:xfrm>
          <a:prstGeom prst="rect">
            <a:avLst/>
          </a:prstGeom>
          <a:noFill/>
        </p:spPr>
        <p:txBody>
          <a:bodyPr wrap="square" rtlCol="0">
            <a:spAutoFit/>
          </a:bodyPr>
          <a:lstStyle/>
          <a:p>
            <a:r>
              <a:rPr lang="en-US" sz="700" dirty="0" smtClean="0"/>
              <a:t>Tandem</a:t>
            </a:r>
            <a:endParaRPr lang="en-US" sz="700" dirty="0"/>
          </a:p>
        </p:txBody>
      </p:sp>
      <p:cxnSp>
        <p:nvCxnSpPr>
          <p:cNvPr id="115" name="Connector: Elbow 114">
            <a:extLst>
              <a:ext uri="{FF2B5EF4-FFF2-40B4-BE49-F238E27FC236}">
                <a16:creationId xmlns:a16="http://schemas.microsoft.com/office/drawing/2014/main" id="{7083D8B9-442E-9596-8B5E-504358AD8B97}"/>
              </a:ext>
            </a:extLst>
          </p:cNvPr>
          <p:cNvCxnSpPr>
            <a:cxnSpLocks/>
            <a:stCxn id="97" idx="6"/>
            <a:endCxn id="111" idx="0"/>
          </p:cNvCxnSpPr>
          <p:nvPr/>
        </p:nvCxnSpPr>
        <p:spPr>
          <a:xfrm>
            <a:off x="4546685" y="4366559"/>
            <a:ext cx="465908" cy="81112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0" name="Connector: Elbow 119">
            <a:extLst>
              <a:ext uri="{FF2B5EF4-FFF2-40B4-BE49-F238E27FC236}">
                <a16:creationId xmlns:a16="http://schemas.microsoft.com/office/drawing/2014/main" id="{71EAD46D-A14B-ED23-FF61-5D643373FA57}"/>
              </a:ext>
            </a:extLst>
          </p:cNvPr>
          <p:cNvCxnSpPr>
            <a:cxnSpLocks/>
            <a:stCxn id="97" idx="2"/>
            <a:endCxn id="110" idx="0"/>
          </p:cNvCxnSpPr>
          <p:nvPr/>
        </p:nvCxnSpPr>
        <p:spPr>
          <a:xfrm rot="10800000" flipV="1">
            <a:off x="2674283" y="4366559"/>
            <a:ext cx="495451" cy="87532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47BAF712-3ACA-F8C4-CFFF-53ED3850BFEA}"/>
              </a:ext>
            </a:extLst>
          </p:cNvPr>
          <p:cNvCxnSpPr>
            <a:cxnSpLocks/>
            <a:stCxn id="97" idx="4"/>
            <a:endCxn id="105" idx="0"/>
          </p:cNvCxnSpPr>
          <p:nvPr/>
        </p:nvCxnSpPr>
        <p:spPr>
          <a:xfrm flipH="1">
            <a:off x="3799884" y="4802980"/>
            <a:ext cx="58325" cy="4390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8" name="TextBox 127">
            <a:extLst>
              <a:ext uri="{FF2B5EF4-FFF2-40B4-BE49-F238E27FC236}">
                <a16:creationId xmlns:a16="http://schemas.microsoft.com/office/drawing/2014/main" id="{E9006F4F-1052-4896-4062-E693097E0396}"/>
              </a:ext>
            </a:extLst>
          </p:cNvPr>
          <p:cNvSpPr txBox="1"/>
          <p:nvPr/>
        </p:nvSpPr>
        <p:spPr>
          <a:xfrm>
            <a:off x="3525605" y="4915535"/>
            <a:ext cx="400102" cy="215444"/>
          </a:xfrm>
          <a:prstGeom prst="rect">
            <a:avLst/>
          </a:prstGeom>
          <a:noFill/>
        </p:spPr>
        <p:txBody>
          <a:bodyPr wrap="square" rtlCol="0">
            <a:spAutoFit/>
          </a:bodyPr>
          <a:lstStyle/>
          <a:p>
            <a:r>
              <a:rPr lang="en-US" sz="800" dirty="0"/>
              <a:t>CGM</a:t>
            </a:r>
          </a:p>
        </p:txBody>
      </p:sp>
      <p:sp>
        <p:nvSpPr>
          <p:cNvPr id="146" name="TextBox 145">
            <a:extLst>
              <a:ext uri="{FF2B5EF4-FFF2-40B4-BE49-F238E27FC236}">
                <a16:creationId xmlns:a16="http://schemas.microsoft.com/office/drawing/2014/main" id="{1F3FA550-5792-3678-9766-4BC9DB76DD08}"/>
              </a:ext>
            </a:extLst>
          </p:cNvPr>
          <p:cNvSpPr txBox="1"/>
          <p:nvPr/>
        </p:nvSpPr>
        <p:spPr>
          <a:xfrm>
            <a:off x="3834592" y="1588674"/>
            <a:ext cx="400102" cy="215444"/>
          </a:xfrm>
          <a:prstGeom prst="rect">
            <a:avLst/>
          </a:prstGeom>
          <a:noFill/>
        </p:spPr>
        <p:txBody>
          <a:bodyPr wrap="square" rtlCol="0">
            <a:spAutoFit/>
          </a:bodyPr>
          <a:lstStyle/>
          <a:p>
            <a:r>
              <a:rPr lang="en-US" sz="800" dirty="0"/>
              <a:t>YES</a:t>
            </a:r>
          </a:p>
        </p:txBody>
      </p:sp>
      <p:sp>
        <p:nvSpPr>
          <p:cNvPr id="147" name="TextBox 146">
            <a:extLst>
              <a:ext uri="{FF2B5EF4-FFF2-40B4-BE49-F238E27FC236}">
                <a16:creationId xmlns:a16="http://schemas.microsoft.com/office/drawing/2014/main" id="{6F9F0E76-07E8-DD37-CD6B-C194D858EB29}"/>
              </a:ext>
            </a:extLst>
          </p:cNvPr>
          <p:cNvSpPr txBox="1"/>
          <p:nvPr/>
        </p:nvSpPr>
        <p:spPr>
          <a:xfrm>
            <a:off x="5966092" y="1614329"/>
            <a:ext cx="400102" cy="215444"/>
          </a:xfrm>
          <a:prstGeom prst="rect">
            <a:avLst/>
          </a:prstGeom>
          <a:noFill/>
        </p:spPr>
        <p:txBody>
          <a:bodyPr wrap="square" rtlCol="0">
            <a:spAutoFit/>
          </a:bodyPr>
          <a:lstStyle/>
          <a:p>
            <a:r>
              <a:rPr lang="en-US" sz="800" dirty="0"/>
              <a:t>NO</a:t>
            </a:r>
          </a:p>
        </p:txBody>
      </p:sp>
      <p:sp>
        <p:nvSpPr>
          <p:cNvPr id="148" name="Speech Bubble: Oval 147">
            <a:extLst>
              <a:ext uri="{FF2B5EF4-FFF2-40B4-BE49-F238E27FC236}">
                <a16:creationId xmlns:a16="http://schemas.microsoft.com/office/drawing/2014/main" id="{D470FF8A-2D58-6E40-B798-1435830A5541}"/>
              </a:ext>
            </a:extLst>
          </p:cNvPr>
          <p:cNvSpPr/>
          <p:nvPr/>
        </p:nvSpPr>
        <p:spPr>
          <a:xfrm>
            <a:off x="5795643" y="1976025"/>
            <a:ext cx="1552345" cy="1127007"/>
          </a:xfrm>
          <a:prstGeom prst="wedgeEllipseCallout">
            <a:avLst/>
          </a:prstGeom>
          <a:solidFill>
            <a:schemeClr val="accent2"/>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bg1"/>
                </a:solidFill>
              </a:rPr>
              <a:t>CDE/Provider </a:t>
            </a:r>
            <a:r>
              <a:rPr lang="en-US" sz="700" b="1" dirty="0" smtClean="0">
                <a:solidFill>
                  <a:schemeClr val="bg1"/>
                </a:solidFill>
              </a:rPr>
              <a:t>provides </a:t>
            </a:r>
            <a:r>
              <a:rPr lang="en-US" sz="700" b="1" dirty="0">
                <a:solidFill>
                  <a:schemeClr val="bg1"/>
                </a:solidFill>
              </a:rPr>
              <a:t>ongoing support/education to help family make pump decision</a:t>
            </a:r>
            <a:r>
              <a:rPr lang="en-US" sz="700" b="1" dirty="0" smtClean="0">
                <a:solidFill>
                  <a:schemeClr val="bg1"/>
                </a:solidFill>
              </a:rPr>
              <a:t>. Send them home with samples of </a:t>
            </a:r>
            <a:r>
              <a:rPr lang="en-US" sz="700" b="1" dirty="0" err="1" smtClean="0">
                <a:solidFill>
                  <a:schemeClr val="bg1"/>
                </a:solidFill>
              </a:rPr>
              <a:t>Dexcom</a:t>
            </a:r>
            <a:r>
              <a:rPr lang="en-US" sz="700" b="1" dirty="0" smtClean="0">
                <a:solidFill>
                  <a:schemeClr val="bg1"/>
                </a:solidFill>
              </a:rPr>
              <a:t> or </a:t>
            </a:r>
            <a:r>
              <a:rPr lang="en-US" sz="700" b="1" dirty="0" err="1" smtClean="0">
                <a:solidFill>
                  <a:schemeClr val="bg1"/>
                </a:solidFill>
              </a:rPr>
              <a:t>libre</a:t>
            </a:r>
            <a:r>
              <a:rPr lang="en-US" sz="700" b="1" dirty="0" smtClean="0">
                <a:solidFill>
                  <a:schemeClr val="bg1"/>
                </a:solidFill>
              </a:rPr>
              <a:t> if they do not have a CGM</a:t>
            </a:r>
            <a:endParaRPr lang="en-US" sz="700" b="1" dirty="0">
              <a:solidFill>
                <a:schemeClr val="bg1"/>
              </a:solidFill>
            </a:endParaRPr>
          </a:p>
        </p:txBody>
      </p:sp>
      <p:cxnSp>
        <p:nvCxnSpPr>
          <p:cNvPr id="149" name="Connector: Elbow 148">
            <a:extLst>
              <a:ext uri="{FF2B5EF4-FFF2-40B4-BE49-F238E27FC236}">
                <a16:creationId xmlns:a16="http://schemas.microsoft.com/office/drawing/2014/main" id="{9984D981-4353-F12F-CA3B-9ACC0A7C09C2}"/>
              </a:ext>
            </a:extLst>
          </p:cNvPr>
          <p:cNvCxnSpPr>
            <a:cxnSpLocks/>
            <a:stCxn id="167" idx="3"/>
            <a:endCxn id="148" idx="0"/>
          </p:cNvCxnSpPr>
          <p:nvPr/>
        </p:nvCxnSpPr>
        <p:spPr>
          <a:xfrm>
            <a:off x="5860180" y="1795754"/>
            <a:ext cx="711636" cy="18027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0" name="Connector: Elbow 159">
            <a:extLst>
              <a:ext uri="{FF2B5EF4-FFF2-40B4-BE49-F238E27FC236}">
                <a16:creationId xmlns:a16="http://schemas.microsoft.com/office/drawing/2014/main" id="{B1E065B2-4853-5181-CEEA-B2C48FC1B415}"/>
              </a:ext>
            </a:extLst>
          </p:cNvPr>
          <p:cNvCxnSpPr>
            <a:cxnSpLocks/>
            <a:stCxn id="167" idx="1"/>
            <a:endCxn id="47" idx="0"/>
          </p:cNvCxnSpPr>
          <p:nvPr/>
        </p:nvCxnSpPr>
        <p:spPr>
          <a:xfrm rot="10800000" flipV="1">
            <a:off x="3539552" y="1795753"/>
            <a:ext cx="681847" cy="36054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67" name="Flowchart: Decision 166">
            <a:extLst>
              <a:ext uri="{FF2B5EF4-FFF2-40B4-BE49-F238E27FC236}">
                <a16:creationId xmlns:a16="http://schemas.microsoft.com/office/drawing/2014/main" id="{128AE3C8-8E76-1EAA-FBE4-C5E6EA46F33F}"/>
              </a:ext>
            </a:extLst>
          </p:cNvPr>
          <p:cNvSpPr/>
          <p:nvPr/>
        </p:nvSpPr>
        <p:spPr>
          <a:xfrm>
            <a:off x="4221398" y="1458635"/>
            <a:ext cx="1638782" cy="674237"/>
          </a:xfrm>
          <a:prstGeom prst="flowChartDecision">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800" dirty="0"/>
              <a:t>Is family interested in pumps/CGMs?</a:t>
            </a:r>
          </a:p>
        </p:txBody>
      </p:sp>
      <p:cxnSp>
        <p:nvCxnSpPr>
          <p:cNvPr id="171" name="Straight Arrow Connector 170">
            <a:extLst>
              <a:ext uri="{FF2B5EF4-FFF2-40B4-BE49-F238E27FC236}">
                <a16:creationId xmlns:a16="http://schemas.microsoft.com/office/drawing/2014/main" id="{38C108AA-4285-68F8-01E9-B00E126D8CEC}"/>
              </a:ext>
            </a:extLst>
          </p:cNvPr>
          <p:cNvCxnSpPr>
            <a:cxnSpLocks/>
            <a:stCxn id="4" idx="3"/>
            <a:endCxn id="7" idx="0"/>
          </p:cNvCxnSpPr>
          <p:nvPr/>
        </p:nvCxnSpPr>
        <p:spPr>
          <a:xfrm>
            <a:off x="4381010" y="364299"/>
            <a:ext cx="765551" cy="3479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6" name="Straight Arrow Connector 185">
            <a:extLst>
              <a:ext uri="{FF2B5EF4-FFF2-40B4-BE49-F238E27FC236}">
                <a16:creationId xmlns:a16="http://schemas.microsoft.com/office/drawing/2014/main" id="{F8366687-D98E-1CC8-1785-B9AAD523BB48}"/>
              </a:ext>
            </a:extLst>
          </p:cNvPr>
          <p:cNvCxnSpPr>
            <a:cxnSpLocks/>
            <a:stCxn id="7" idx="2"/>
            <a:endCxn id="167" idx="0"/>
          </p:cNvCxnSpPr>
          <p:nvPr/>
        </p:nvCxnSpPr>
        <p:spPr>
          <a:xfrm flipH="1">
            <a:off x="5040789" y="1274622"/>
            <a:ext cx="105772" cy="1840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0" name="Straight Arrow Connector 189">
            <a:extLst>
              <a:ext uri="{FF2B5EF4-FFF2-40B4-BE49-F238E27FC236}">
                <a16:creationId xmlns:a16="http://schemas.microsoft.com/office/drawing/2014/main" id="{129E5836-5934-1B65-6B40-034803160283}"/>
              </a:ext>
            </a:extLst>
          </p:cNvPr>
          <p:cNvCxnSpPr>
            <a:cxnSpLocks/>
            <a:stCxn id="38" idx="6"/>
            <a:endCxn id="97" idx="0"/>
          </p:cNvCxnSpPr>
          <p:nvPr/>
        </p:nvCxnSpPr>
        <p:spPr>
          <a:xfrm>
            <a:off x="2683213" y="3369923"/>
            <a:ext cx="1174996" cy="5602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a:stCxn id="106" idx="2"/>
          </p:cNvCxnSpPr>
          <p:nvPr/>
        </p:nvCxnSpPr>
        <p:spPr>
          <a:xfrm flipH="1" flipV="1">
            <a:off x="4444863" y="4278775"/>
            <a:ext cx="736968"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11" idx="2"/>
          </p:cNvCxnSpPr>
          <p:nvPr/>
        </p:nvCxnSpPr>
        <p:spPr>
          <a:xfrm flipH="1">
            <a:off x="4998008" y="5731355"/>
            <a:ext cx="14585" cy="1506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Rounded Corners 109">
            <a:extLst>
              <a:ext uri="{FF2B5EF4-FFF2-40B4-BE49-F238E27FC236}">
                <a16:creationId xmlns:a16="http://schemas.microsoft.com/office/drawing/2014/main" id="{A3C850A1-8296-8744-6850-52BAAC048CA0}"/>
              </a:ext>
            </a:extLst>
          </p:cNvPr>
          <p:cNvSpPr/>
          <p:nvPr/>
        </p:nvSpPr>
        <p:spPr>
          <a:xfrm>
            <a:off x="4474449" y="5909927"/>
            <a:ext cx="1259318" cy="889518"/>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a:solidFill>
                  <a:schemeClr val="bg1"/>
                </a:solidFill>
              </a:rPr>
              <a:t>Family </a:t>
            </a:r>
            <a:r>
              <a:rPr lang="en-US" sz="700" b="1" dirty="0" smtClean="0">
                <a:solidFill>
                  <a:schemeClr val="bg1"/>
                </a:solidFill>
              </a:rPr>
              <a:t>begins pump start/ intro guide per </a:t>
            </a:r>
            <a:r>
              <a:rPr lang="en-US" sz="700" b="1" dirty="0" err="1" smtClean="0">
                <a:solidFill>
                  <a:schemeClr val="bg1"/>
                </a:solidFill>
              </a:rPr>
              <a:t>omnipod</a:t>
            </a:r>
            <a:r>
              <a:rPr lang="en-US" sz="700" b="1" dirty="0" smtClean="0">
                <a:solidFill>
                  <a:schemeClr val="bg1"/>
                </a:solidFill>
              </a:rPr>
              <a:t> guidelines. They are advised to reach out to the clinic two weeks after start</a:t>
            </a:r>
            <a:endParaRPr lang="en-US" sz="700" b="1" dirty="0">
              <a:solidFill>
                <a:schemeClr val="bg1"/>
              </a:solidFill>
            </a:endParaRPr>
          </a:p>
        </p:txBody>
      </p:sp>
      <p:cxnSp>
        <p:nvCxnSpPr>
          <p:cNvPr id="24" name="Straight Arrow Connector 23"/>
          <p:cNvCxnSpPr>
            <a:stCxn id="110" idx="2"/>
          </p:cNvCxnSpPr>
          <p:nvPr/>
        </p:nvCxnSpPr>
        <p:spPr>
          <a:xfrm>
            <a:off x="2674282" y="5795557"/>
            <a:ext cx="8931" cy="4186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Rectangle: Rounded Corners 109">
            <a:extLst>
              <a:ext uri="{FF2B5EF4-FFF2-40B4-BE49-F238E27FC236}">
                <a16:creationId xmlns:a16="http://schemas.microsoft.com/office/drawing/2014/main" id="{A3C850A1-8296-8744-6850-52BAAC048CA0}"/>
              </a:ext>
            </a:extLst>
          </p:cNvPr>
          <p:cNvSpPr/>
          <p:nvPr/>
        </p:nvSpPr>
        <p:spPr>
          <a:xfrm>
            <a:off x="1308121" y="6225850"/>
            <a:ext cx="1861612" cy="55367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b="1" dirty="0" smtClean="0">
                <a:solidFill>
                  <a:schemeClr val="bg1"/>
                </a:solidFill>
              </a:rPr>
              <a:t>Once the pump has shipped Tandem or Medtronic will email regarding scheduling training. Patient is advised to contact the clinic 2 weeks after pump start to review.</a:t>
            </a:r>
            <a:endParaRPr lang="en-US" sz="700" b="1" dirty="0">
              <a:solidFill>
                <a:schemeClr val="bg1"/>
              </a:solidFill>
            </a:endParaRPr>
          </a:p>
        </p:txBody>
      </p:sp>
      <p:sp>
        <p:nvSpPr>
          <p:cNvPr id="26" name="Explosion 1 25"/>
          <p:cNvSpPr/>
          <p:nvPr/>
        </p:nvSpPr>
        <p:spPr>
          <a:xfrm>
            <a:off x="7566167" y="685765"/>
            <a:ext cx="448471" cy="332149"/>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8057757" y="642142"/>
            <a:ext cx="908976" cy="276999"/>
          </a:xfrm>
          <a:prstGeom prst="rect">
            <a:avLst/>
          </a:prstGeom>
          <a:noFill/>
        </p:spPr>
        <p:txBody>
          <a:bodyPr wrap="square" rtlCol="0">
            <a:spAutoFit/>
          </a:bodyPr>
          <a:lstStyle/>
          <a:p>
            <a:r>
              <a:rPr lang="en-US" sz="1200" dirty="0" smtClean="0"/>
              <a:t>Pain Point</a:t>
            </a:r>
            <a:endParaRPr lang="en-US" sz="1200" dirty="0"/>
          </a:p>
        </p:txBody>
      </p:sp>
      <p:sp>
        <p:nvSpPr>
          <p:cNvPr id="75" name="Explosion 1 74"/>
          <p:cNvSpPr/>
          <p:nvPr/>
        </p:nvSpPr>
        <p:spPr>
          <a:xfrm>
            <a:off x="6610472" y="1663698"/>
            <a:ext cx="448471" cy="332149"/>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Explosion 1 75"/>
          <p:cNvSpPr/>
          <p:nvPr/>
        </p:nvSpPr>
        <p:spPr>
          <a:xfrm>
            <a:off x="5697073" y="5882039"/>
            <a:ext cx="448471" cy="332149"/>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Explosion 1 76"/>
          <p:cNvSpPr/>
          <p:nvPr/>
        </p:nvSpPr>
        <p:spPr>
          <a:xfrm>
            <a:off x="1083885" y="6059775"/>
            <a:ext cx="448471" cy="332149"/>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Explosion 1 77"/>
          <p:cNvSpPr/>
          <p:nvPr/>
        </p:nvSpPr>
        <p:spPr>
          <a:xfrm>
            <a:off x="4019044" y="4693183"/>
            <a:ext cx="448471" cy="332149"/>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6366194" y="6048113"/>
            <a:ext cx="4329204" cy="830997"/>
          </a:xfrm>
          <a:prstGeom prst="rect">
            <a:avLst/>
          </a:prstGeom>
          <a:noFill/>
        </p:spPr>
        <p:txBody>
          <a:bodyPr wrap="square" rtlCol="0">
            <a:spAutoFit/>
          </a:bodyPr>
          <a:lstStyle/>
          <a:p>
            <a:r>
              <a:rPr lang="en-US" sz="1200" dirty="0" smtClean="0"/>
              <a:t>The patient does not always follow up/ complete training or come back into the clinic for a check-in. Sometimes the clinic is too busy to do pump follow-ups (a new PA is starting who will have a big focus on pump follow-ups)</a:t>
            </a:r>
            <a:endParaRPr lang="en-US" sz="1200" dirty="0"/>
          </a:p>
        </p:txBody>
      </p:sp>
      <p:sp>
        <p:nvSpPr>
          <p:cNvPr id="32" name="TextBox 31"/>
          <p:cNvSpPr txBox="1"/>
          <p:nvPr/>
        </p:nvSpPr>
        <p:spPr>
          <a:xfrm>
            <a:off x="7602426" y="2657101"/>
            <a:ext cx="4269398" cy="461665"/>
          </a:xfrm>
          <a:prstGeom prst="rect">
            <a:avLst/>
          </a:prstGeom>
          <a:noFill/>
        </p:spPr>
        <p:txBody>
          <a:bodyPr wrap="square" rtlCol="0">
            <a:spAutoFit/>
          </a:bodyPr>
          <a:lstStyle/>
          <a:p>
            <a:r>
              <a:rPr lang="en-US" sz="1200" dirty="0" smtClean="0"/>
              <a:t>We do not have a uniform process for checking in with patients in the clinic, with whether or not they want to revisit new tech.</a:t>
            </a:r>
            <a:endParaRPr lang="en-US" sz="1200" dirty="0"/>
          </a:p>
        </p:txBody>
      </p:sp>
      <p:sp>
        <p:nvSpPr>
          <p:cNvPr id="35" name="TextBox 34"/>
          <p:cNvSpPr txBox="1"/>
          <p:nvPr/>
        </p:nvSpPr>
        <p:spPr>
          <a:xfrm>
            <a:off x="5221194" y="4740528"/>
            <a:ext cx="4479400" cy="461665"/>
          </a:xfrm>
          <a:prstGeom prst="rect">
            <a:avLst/>
          </a:prstGeom>
          <a:noFill/>
        </p:spPr>
        <p:txBody>
          <a:bodyPr wrap="square" rtlCol="0">
            <a:spAutoFit/>
          </a:bodyPr>
          <a:lstStyle/>
          <a:p>
            <a:r>
              <a:rPr lang="en-US" sz="1200" dirty="0" smtClean="0"/>
              <a:t>If copay or out of pocket cost is too high, patients do not always follow up</a:t>
            </a:r>
            <a:endParaRPr lang="en-US" sz="1200" dirty="0"/>
          </a:p>
        </p:txBody>
      </p:sp>
      <p:cxnSp>
        <p:nvCxnSpPr>
          <p:cNvPr id="48" name="Straight Arrow Connector 47"/>
          <p:cNvCxnSpPr/>
          <p:nvPr/>
        </p:nvCxnSpPr>
        <p:spPr>
          <a:xfrm flipH="1">
            <a:off x="1674688" y="4366559"/>
            <a:ext cx="986512" cy="507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5" name="Rectangle: Rounded Corners 109">
            <a:extLst>
              <a:ext uri="{FF2B5EF4-FFF2-40B4-BE49-F238E27FC236}">
                <a16:creationId xmlns:a16="http://schemas.microsoft.com/office/drawing/2014/main" id="{A3C850A1-8296-8744-6850-52BAAC048CA0}"/>
              </a:ext>
            </a:extLst>
          </p:cNvPr>
          <p:cNvSpPr/>
          <p:nvPr/>
        </p:nvSpPr>
        <p:spPr>
          <a:xfrm>
            <a:off x="404168" y="4186933"/>
            <a:ext cx="1109685" cy="634367"/>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t>CDE refers patients to </a:t>
            </a:r>
            <a:r>
              <a:rPr lang="en-US" sz="800" dirty="0" err="1"/>
              <a:t>diabetes.shop</a:t>
            </a:r>
            <a:r>
              <a:rPr lang="en-US" sz="800" dirty="0"/>
              <a:t> to place their order</a:t>
            </a:r>
          </a:p>
        </p:txBody>
      </p:sp>
      <p:cxnSp>
        <p:nvCxnSpPr>
          <p:cNvPr id="50" name="Straight Arrow Connector 49"/>
          <p:cNvCxnSpPr>
            <a:stCxn id="85" idx="2"/>
            <a:endCxn id="72" idx="0"/>
          </p:cNvCxnSpPr>
          <p:nvPr/>
        </p:nvCxnSpPr>
        <p:spPr>
          <a:xfrm>
            <a:off x="959011" y="4821300"/>
            <a:ext cx="1279916" cy="14045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1897185" y="4212676"/>
            <a:ext cx="623889" cy="215444"/>
          </a:xfrm>
          <a:prstGeom prst="rect">
            <a:avLst/>
          </a:prstGeom>
          <a:noFill/>
        </p:spPr>
        <p:txBody>
          <a:bodyPr wrap="none" rtlCol="0">
            <a:spAutoFit/>
          </a:bodyPr>
          <a:lstStyle/>
          <a:p>
            <a:r>
              <a:rPr lang="en-US" sz="800" dirty="0" smtClean="0"/>
              <a:t>Medtronic</a:t>
            </a:r>
            <a:endParaRPr lang="en-US" sz="800" dirty="0"/>
          </a:p>
        </p:txBody>
      </p:sp>
      <p:sp>
        <p:nvSpPr>
          <p:cNvPr id="89" name="Explosion 1 88"/>
          <p:cNvSpPr/>
          <p:nvPr/>
        </p:nvSpPr>
        <p:spPr>
          <a:xfrm>
            <a:off x="5509532" y="507938"/>
            <a:ext cx="448471" cy="332149"/>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Heart 2"/>
          <p:cNvSpPr/>
          <p:nvPr/>
        </p:nvSpPr>
        <p:spPr>
          <a:xfrm>
            <a:off x="8126427" y="6619574"/>
            <a:ext cx="220650" cy="194653"/>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FF"/>
              </a:solidFill>
            </a:endParaRPr>
          </a:p>
        </p:txBody>
      </p:sp>
      <p:sp>
        <p:nvSpPr>
          <p:cNvPr id="73" name="Heart 72"/>
          <p:cNvSpPr/>
          <p:nvPr/>
        </p:nvSpPr>
        <p:spPr>
          <a:xfrm>
            <a:off x="2653075" y="3084452"/>
            <a:ext cx="220650" cy="194653"/>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FF"/>
              </a:solidFill>
            </a:endParaRPr>
          </a:p>
        </p:txBody>
      </p:sp>
      <p:sp>
        <p:nvSpPr>
          <p:cNvPr id="74" name="Heart 73"/>
          <p:cNvSpPr/>
          <p:nvPr/>
        </p:nvSpPr>
        <p:spPr>
          <a:xfrm>
            <a:off x="5718353" y="867975"/>
            <a:ext cx="220650" cy="194653"/>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FF"/>
              </a:solidFill>
            </a:endParaRPr>
          </a:p>
        </p:txBody>
      </p:sp>
      <p:sp>
        <p:nvSpPr>
          <p:cNvPr id="79" name="Heart 78"/>
          <p:cNvSpPr/>
          <p:nvPr/>
        </p:nvSpPr>
        <p:spPr>
          <a:xfrm>
            <a:off x="9821582" y="1614329"/>
            <a:ext cx="318211" cy="264971"/>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FF"/>
              </a:solidFill>
            </a:endParaRPr>
          </a:p>
        </p:txBody>
      </p:sp>
      <p:sp>
        <p:nvSpPr>
          <p:cNvPr id="6" name="TextBox 5"/>
          <p:cNvSpPr txBox="1"/>
          <p:nvPr/>
        </p:nvSpPr>
        <p:spPr>
          <a:xfrm>
            <a:off x="10277549" y="1592617"/>
            <a:ext cx="1092607" cy="276999"/>
          </a:xfrm>
          <a:prstGeom prst="rect">
            <a:avLst/>
          </a:prstGeom>
          <a:noFill/>
        </p:spPr>
        <p:txBody>
          <a:bodyPr wrap="none" rtlCol="0">
            <a:spAutoFit/>
          </a:bodyPr>
          <a:lstStyle/>
          <a:p>
            <a:r>
              <a:rPr lang="en-US" sz="1200" dirty="0" smtClean="0"/>
              <a:t>Areas of Focus</a:t>
            </a:r>
            <a:endParaRPr lang="en-US" sz="1200" dirty="0"/>
          </a:p>
        </p:txBody>
      </p:sp>
    </p:spTree>
    <p:extLst>
      <p:ext uri="{BB962C8B-B14F-4D97-AF65-F5344CB8AC3E}">
        <p14:creationId xmlns:p14="http://schemas.microsoft.com/office/powerpoint/2010/main" val="12232559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Need to fix these barriers, how can we have more directed education for the patients who need it? </a:t>
            </a:r>
          </a:p>
          <a:p>
            <a:r>
              <a:rPr lang="en-US" dirty="0" smtClean="0"/>
              <a:t>Need to ask the patients why they do not want it first… can lead to a lot of insight on what they </a:t>
            </a:r>
            <a:r>
              <a:rPr lang="en-US" smtClean="0"/>
              <a:t>need to be </a:t>
            </a:r>
            <a:r>
              <a:rPr lang="en-US" dirty="0" smtClean="0"/>
              <a:t>shown or taught.</a:t>
            </a:r>
            <a:endParaRPr lang="en-US" dirty="0"/>
          </a:p>
        </p:txBody>
      </p:sp>
    </p:spTree>
    <p:extLst>
      <p:ext uri="{BB962C8B-B14F-4D97-AF65-F5344CB8AC3E}">
        <p14:creationId xmlns:p14="http://schemas.microsoft.com/office/powerpoint/2010/main" val="4124798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to Address and Think About</a:t>
            </a:r>
            <a:endParaRPr lang="en-US" dirty="0"/>
          </a:p>
        </p:txBody>
      </p:sp>
      <p:sp>
        <p:nvSpPr>
          <p:cNvPr id="3" name="Content Placeholder 2"/>
          <p:cNvSpPr>
            <a:spLocks noGrp="1"/>
          </p:cNvSpPr>
          <p:nvPr>
            <p:ph idx="1"/>
          </p:nvPr>
        </p:nvSpPr>
        <p:spPr/>
        <p:txBody>
          <a:bodyPr>
            <a:normAutofit lnSpcReduction="10000"/>
          </a:bodyPr>
          <a:lstStyle/>
          <a:p>
            <a:r>
              <a:rPr lang="en-US" dirty="0" smtClean="0"/>
              <a:t>Predominately white clinic, ~ 12% non-white T1D in the past 2 years</a:t>
            </a:r>
          </a:p>
          <a:p>
            <a:r>
              <a:rPr lang="en-US" dirty="0" smtClean="0"/>
              <a:t>Only accept insured patients</a:t>
            </a:r>
          </a:p>
          <a:p>
            <a:r>
              <a:rPr lang="en-US" dirty="0" smtClean="0"/>
              <a:t>High co-pays for privately insured patients for tech sometimes</a:t>
            </a:r>
          </a:p>
          <a:p>
            <a:r>
              <a:rPr lang="en-US" dirty="0" smtClean="0"/>
              <a:t>Need to see what is causing this difference in tech use throughout race…</a:t>
            </a:r>
          </a:p>
          <a:p>
            <a:r>
              <a:rPr lang="en-US" dirty="0" smtClean="0"/>
              <a:t>No structure/ protocol for if a patient demonstrates interest in starting a device, but it is not ordered at their appointment </a:t>
            </a:r>
          </a:p>
          <a:p>
            <a:r>
              <a:rPr lang="en-US" dirty="0" smtClean="0"/>
              <a:t>Providers/ nurses/ educators do not see a big problem in tech use because clinic tech numbers as a whole are high/ meeting goal- need to address this and challenge this</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18543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Problems</a:t>
            </a:r>
            <a:endParaRPr lang="en-US" dirty="0"/>
          </a:p>
        </p:txBody>
      </p:sp>
      <p:sp>
        <p:nvSpPr>
          <p:cNvPr id="3" name="Content Placeholder 2"/>
          <p:cNvSpPr>
            <a:spLocks noGrp="1"/>
          </p:cNvSpPr>
          <p:nvPr>
            <p:ph idx="1"/>
          </p:nvPr>
        </p:nvSpPr>
        <p:spPr/>
        <p:txBody>
          <a:bodyPr/>
          <a:lstStyle/>
          <a:p>
            <a:r>
              <a:rPr lang="en-US" dirty="0" smtClean="0"/>
              <a:t>Not all providers ask their patients if they are interested</a:t>
            </a:r>
          </a:p>
          <a:p>
            <a:r>
              <a:rPr lang="en-US" dirty="0" smtClean="0"/>
              <a:t>If the patient is meeting goals provider will not ask- not necessarily a problem, just a note as to why some patients are not on tech</a:t>
            </a:r>
          </a:p>
          <a:p>
            <a:r>
              <a:rPr lang="en-US" dirty="0" smtClean="0"/>
              <a:t>Still need to determine what is causing race difference in tech use</a:t>
            </a:r>
          </a:p>
          <a:p>
            <a:endParaRPr lang="en-US" dirty="0"/>
          </a:p>
        </p:txBody>
      </p:sp>
    </p:spTree>
    <p:extLst>
      <p:ext uri="{BB962C8B-B14F-4D97-AF65-F5344CB8AC3E}">
        <p14:creationId xmlns:p14="http://schemas.microsoft.com/office/powerpoint/2010/main" val="2507102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Responses</a:t>
            </a:r>
            <a:endParaRPr lang="en-US" dirty="0"/>
          </a:p>
        </p:txBody>
      </p:sp>
      <p:sp>
        <p:nvSpPr>
          <p:cNvPr id="3" name="Content Placeholder 2"/>
          <p:cNvSpPr>
            <a:spLocks noGrp="1"/>
          </p:cNvSpPr>
          <p:nvPr>
            <p:ph idx="1"/>
          </p:nvPr>
        </p:nvSpPr>
        <p:spPr/>
        <p:txBody>
          <a:bodyPr/>
          <a:lstStyle/>
          <a:p>
            <a:r>
              <a:rPr lang="en-US" dirty="0" smtClean="0"/>
              <a:t>Our technology rates are already high</a:t>
            </a:r>
          </a:p>
          <a:p>
            <a:r>
              <a:rPr lang="en-US" dirty="0" smtClean="0"/>
              <a:t>I do not have time for this</a:t>
            </a:r>
          </a:p>
          <a:p>
            <a:r>
              <a:rPr lang="en-US" dirty="0" smtClean="0"/>
              <a:t>This is not a race issue/ we mostly see white people</a:t>
            </a:r>
          </a:p>
          <a:p>
            <a:r>
              <a:rPr lang="en-US" dirty="0" smtClean="0"/>
              <a:t>The patient does not care about their health/does not care to learn</a:t>
            </a:r>
          </a:p>
          <a:p>
            <a:r>
              <a:rPr lang="en-US" dirty="0" smtClean="0"/>
              <a:t>The patient can not learn how to use the technology (older patients)</a:t>
            </a:r>
          </a:p>
          <a:p>
            <a:r>
              <a:rPr lang="en-US" dirty="0" smtClean="0"/>
              <a:t>These are adults, we do not need to baby them (should not have to call them to schedule their training, they should be able to read directions </a:t>
            </a:r>
            <a:r>
              <a:rPr lang="en-US" smtClean="0"/>
              <a:t>and call us)</a:t>
            </a:r>
            <a:endParaRPr lang="en-US" dirty="0" smtClean="0"/>
          </a:p>
          <a:p>
            <a:endParaRPr lang="en-US" dirty="0"/>
          </a:p>
        </p:txBody>
      </p:sp>
    </p:spTree>
    <p:extLst>
      <p:ext uri="{BB962C8B-B14F-4D97-AF65-F5344CB8AC3E}">
        <p14:creationId xmlns:p14="http://schemas.microsoft.com/office/powerpoint/2010/main" val="2478051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Other Directions/ Projects</a:t>
            </a:r>
            <a:endParaRPr lang="en-US" dirty="0"/>
          </a:p>
        </p:txBody>
      </p:sp>
      <p:sp>
        <p:nvSpPr>
          <p:cNvPr id="3" name="Content Placeholder 2"/>
          <p:cNvSpPr>
            <a:spLocks noGrp="1"/>
          </p:cNvSpPr>
          <p:nvPr>
            <p:ph idx="1"/>
          </p:nvPr>
        </p:nvSpPr>
        <p:spPr/>
        <p:txBody>
          <a:bodyPr/>
          <a:lstStyle/>
          <a:p>
            <a:r>
              <a:rPr lang="en-US" dirty="0" smtClean="0"/>
              <a:t>High no-show rate for this population- can we do something to address this? If we get patients into the clinic, we can increase device rates</a:t>
            </a:r>
          </a:p>
          <a:p>
            <a:r>
              <a:rPr lang="en-US" dirty="0" smtClean="0"/>
              <a:t>Follow up with patients who express interest in devices but do not order them at their visit</a:t>
            </a:r>
            <a:endParaRPr lang="en-US" dirty="0"/>
          </a:p>
        </p:txBody>
      </p:sp>
    </p:spTree>
    <p:extLst>
      <p:ext uri="{BB962C8B-B14F-4D97-AF65-F5344CB8AC3E}">
        <p14:creationId xmlns:p14="http://schemas.microsoft.com/office/powerpoint/2010/main" val="2178241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 Equity Project</a:t>
            </a:r>
            <a:endParaRPr lang="en-US" dirty="0"/>
          </a:p>
        </p:txBody>
      </p:sp>
      <p:sp>
        <p:nvSpPr>
          <p:cNvPr id="3" name="Content Placeholder 2"/>
          <p:cNvSpPr>
            <a:spLocks noGrp="1"/>
          </p:cNvSpPr>
          <p:nvPr>
            <p:ph idx="1"/>
          </p:nvPr>
        </p:nvSpPr>
        <p:spPr/>
        <p:txBody>
          <a:bodyPr/>
          <a:lstStyle/>
          <a:p>
            <a:r>
              <a:rPr lang="en-US" dirty="0" smtClean="0"/>
              <a:t>Increase the utilization of CGM by 10% for people with T1D by 12/31/24. Demonstrate a reduction in CGM disparities by 3%.</a:t>
            </a:r>
          </a:p>
          <a:p>
            <a:r>
              <a:rPr lang="en-US" dirty="0"/>
              <a:t>Increase the utilization of </a:t>
            </a:r>
            <a:r>
              <a:rPr lang="en-US" dirty="0" smtClean="0"/>
              <a:t>Insulin Pump </a:t>
            </a:r>
            <a:r>
              <a:rPr lang="en-US" dirty="0"/>
              <a:t>by 10% for people with T1D by 12/31/24. Demonstrate a reduction in </a:t>
            </a:r>
            <a:r>
              <a:rPr lang="en-US" dirty="0" smtClean="0"/>
              <a:t>pump </a:t>
            </a:r>
            <a:r>
              <a:rPr lang="en-US" dirty="0"/>
              <a:t>disparities by 3</a:t>
            </a:r>
            <a:r>
              <a:rPr lang="en-US" dirty="0" smtClean="0"/>
              <a:t>%.</a:t>
            </a:r>
          </a:p>
          <a:p>
            <a:r>
              <a:rPr lang="en-US" dirty="0"/>
              <a:t>Increase the utilization of </a:t>
            </a:r>
            <a:r>
              <a:rPr lang="en-US" dirty="0" err="1" smtClean="0"/>
              <a:t>Smartpen</a:t>
            </a:r>
            <a:r>
              <a:rPr lang="en-US" dirty="0" smtClean="0"/>
              <a:t> </a:t>
            </a:r>
            <a:r>
              <a:rPr lang="en-US" dirty="0"/>
              <a:t>by 5</a:t>
            </a:r>
            <a:r>
              <a:rPr lang="en-US" dirty="0" smtClean="0"/>
              <a:t>% </a:t>
            </a:r>
            <a:r>
              <a:rPr lang="en-US" dirty="0"/>
              <a:t>for people with T1D by 12/31/24. Demonstrate a reduction in </a:t>
            </a:r>
            <a:r>
              <a:rPr lang="en-US" dirty="0" err="1" smtClean="0"/>
              <a:t>Smartpen</a:t>
            </a:r>
            <a:r>
              <a:rPr lang="en-US" dirty="0" smtClean="0"/>
              <a:t> </a:t>
            </a:r>
            <a:r>
              <a:rPr lang="en-US" dirty="0"/>
              <a:t>disparities by 3%.</a:t>
            </a:r>
          </a:p>
          <a:p>
            <a:endParaRPr lang="en-US" dirty="0"/>
          </a:p>
          <a:p>
            <a:endParaRPr lang="en-US" dirty="0"/>
          </a:p>
        </p:txBody>
      </p:sp>
    </p:spTree>
    <p:extLst>
      <p:ext uri="{BB962C8B-B14F-4D97-AF65-F5344CB8AC3E}">
        <p14:creationId xmlns:p14="http://schemas.microsoft.com/office/powerpoint/2010/main" val="1206024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91016"/>
            <a:ext cx="10515600" cy="1947166"/>
          </a:xfrm>
        </p:spPr>
        <p:txBody>
          <a:bodyPr>
            <a:normAutofit/>
          </a:bodyPr>
          <a:lstStyle/>
          <a:p>
            <a:pPr lvl="0"/>
            <a:r>
              <a:rPr lang="en-US" sz="2000" dirty="0" smtClean="0"/>
              <a:t>- Patients </a:t>
            </a:r>
            <a:r>
              <a:rPr lang="en-US" sz="2000" dirty="0"/>
              <a:t>seen at BDC Adult clinic between 11/1/2021 and 11/17/2023 (office visit or telehealth</a:t>
            </a:r>
            <a:r>
              <a:rPr lang="en-US" sz="2000" dirty="0" smtClean="0"/>
              <a:t>).</a:t>
            </a:r>
            <a:r>
              <a:rPr lang="en-US" sz="2000" dirty="0"/>
              <a:t/>
            </a:r>
            <a:br>
              <a:rPr lang="en-US" sz="2000" dirty="0"/>
            </a:br>
            <a:r>
              <a:rPr lang="en-US" sz="2000" dirty="0" smtClean="0"/>
              <a:t>- CGM </a:t>
            </a:r>
            <a:r>
              <a:rPr lang="en-US" sz="2000" dirty="0"/>
              <a:t>and pump uses are determined by the EPIC flowsheet values from the most recent visit, up to 11/17/2023.</a:t>
            </a:r>
            <a:br>
              <a:rPr lang="en-US" sz="2000" dirty="0"/>
            </a:br>
            <a:r>
              <a:rPr lang="en-US" sz="2000" dirty="0" smtClean="0"/>
              <a:t>- Average </a:t>
            </a:r>
            <a:r>
              <a:rPr lang="en-US" sz="2000" dirty="0"/>
              <a:t>A1cs are calculated from all A1c values with result dates between 11/1/2021 and 11/17/2023</a:t>
            </a:r>
            <a:r>
              <a:rPr lang="en-US" sz="1300" dirty="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75429859"/>
              </p:ext>
            </p:extLst>
          </p:nvPr>
        </p:nvGraphicFramePr>
        <p:xfrm>
          <a:off x="770106" y="2607012"/>
          <a:ext cx="10515600" cy="3492229"/>
        </p:xfrm>
        <a:graphic>
          <a:graphicData uri="http://schemas.openxmlformats.org/drawingml/2006/table">
            <a:tbl>
              <a:tblPr firstRow="1" firstCol="1" bandRow="1">
                <a:tableStyleId>{5C22544A-7EE6-4342-B048-85BDC9FD1C3A}</a:tableStyleId>
              </a:tblPr>
              <a:tblGrid>
                <a:gridCol w="2127320">
                  <a:extLst>
                    <a:ext uri="{9D8B030D-6E8A-4147-A177-3AD203B41FA5}">
                      <a16:colId xmlns:a16="http://schemas.microsoft.com/office/drawing/2014/main" val="4288615180"/>
                    </a:ext>
                  </a:extLst>
                </a:gridCol>
                <a:gridCol w="1250884">
                  <a:extLst>
                    <a:ext uri="{9D8B030D-6E8A-4147-A177-3AD203B41FA5}">
                      <a16:colId xmlns:a16="http://schemas.microsoft.com/office/drawing/2014/main" val="2142739439"/>
                    </a:ext>
                  </a:extLst>
                </a:gridCol>
                <a:gridCol w="2094618">
                  <a:extLst>
                    <a:ext uri="{9D8B030D-6E8A-4147-A177-3AD203B41FA5}">
                      <a16:colId xmlns:a16="http://schemas.microsoft.com/office/drawing/2014/main" val="2437218734"/>
                    </a:ext>
                  </a:extLst>
                </a:gridCol>
                <a:gridCol w="2030846">
                  <a:extLst>
                    <a:ext uri="{9D8B030D-6E8A-4147-A177-3AD203B41FA5}">
                      <a16:colId xmlns:a16="http://schemas.microsoft.com/office/drawing/2014/main" val="656866055"/>
                    </a:ext>
                  </a:extLst>
                </a:gridCol>
                <a:gridCol w="3011932">
                  <a:extLst>
                    <a:ext uri="{9D8B030D-6E8A-4147-A177-3AD203B41FA5}">
                      <a16:colId xmlns:a16="http://schemas.microsoft.com/office/drawing/2014/main" val="1873614522"/>
                    </a:ext>
                  </a:extLst>
                </a:gridCol>
              </a:tblGrid>
              <a:tr h="982249">
                <a:tc>
                  <a:txBody>
                    <a:bodyPr/>
                    <a:lstStyle/>
                    <a:p>
                      <a:pPr marL="0" marR="0" algn="ctr">
                        <a:spcBef>
                          <a:spcPts val="0"/>
                        </a:spcBef>
                        <a:spcAft>
                          <a:spcPts val="0"/>
                        </a:spcAft>
                      </a:pPr>
                      <a:r>
                        <a:rPr lang="en-US" sz="1100" b="1" dirty="0" err="1">
                          <a:effectLst/>
                          <a:latin typeface="Calibri" panose="020F0502020204030204" pitchFamily="34" charset="0"/>
                          <a:ea typeface="Calibri" panose="020F0502020204030204" pitchFamily="34" charset="0"/>
                        </a:rPr>
                        <a:t>Race_Ethnicity</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b="1" dirty="0">
                          <a:effectLst/>
                          <a:latin typeface="Calibri" panose="020F0502020204030204" pitchFamily="34" charset="0"/>
                          <a:ea typeface="Calibri" panose="020F0502020204030204" pitchFamily="34" charset="0"/>
                        </a:rPr>
                        <a:t>#</a:t>
                      </a:r>
                      <a:r>
                        <a:rPr lang="en-US" sz="1100" b="1" dirty="0" err="1">
                          <a:effectLst/>
                          <a:latin typeface="Calibri" panose="020F0502020204030204" pitchFamily="34" charset="0"/>
                          <a:ea typeface="Calibri" panose="020F0502020204030204" pitchFamily="34" charset="0"/>
                        </a:rPr>
                        <a:t>OfPts_Total</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b="1" dirty="0">
                          <a:effectLst/>
                          <a:latin typeface="Calibri" panose="020F0502020204030204" pitchFamily="34" charset="0"/>
                          <a:ea typeface="Calibri" panose="020F0502020204030204" pitchFamily="34" charset="0"/>
                        </a:rPr>
                        <a:t>#</a:t>
                      </a:r>
                      <a:r>
                        <a:rPr lang="en-US" sz="1100" b="1" dirty="0" err="1">
                          <a:effectLst/>
                          <a:latin typeface="Calibri" panose="020F0502020204030204" pitchFamily="34" charset="0"/>
                          <a:ea typeface="Calibri" panose="020F0502020204030204" pitchFamily="34" charset="0"/>
                        </a:rPr>
                        <a:t>OfPts_OnPump_LastVisit</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rPr>
                        <a:t>#OfPts_OnCGM_LastVisit</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rPr>
                        <a:t>A1c_Avg_11012021To11172023 (%)</a:t>
                      </a:r>
                      <a:endParaRPr lang="en-US"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720340318"/>
                  </a:ext>
                </a:extLst>
              </a:tr>
              <a:tr h="836660">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Hispanic</a:t>
                      </a:r>
                    </a:p>
                  </a:txBody>
                  <a:tcPr marL="68580" marR="68580" marT="0" marB="0"/>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267</a:t>
                      </a:r>
                    </a:p>
                  </a:txBody>
                  <a:tcPr marL="68580" marR="68580" marT="0" marB="0"/>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rPr>
                        <a:t>143</a:t>
                      </a:r>
                    </a:p>
                  </a:txBody>
                  <a:tcPr marL="68580" marR="68580" marT="0" marB="0"/>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rPr>
                        <a:t>181</a:t>
                      </a:r>
                    </a:p>
                  </a:txBody>
                  <a:tcPr marL="68580" marR="68580" marT="0" marB="0"/>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7.92</a:t>
                      </a:r>
                    </a:p>
                  </a:txBody>
                  <a:tcPr marL="68580" marR="68580" marT="0" marB="0"/>
                </a:tc>
                <a:extLst>
                  <a:ext uri="{0D108BD9-81ED-4DB2-BD59-A6C34878D82A}">
                    <a16:rowId xmlns:a16="http://schemas.microsoft.com/office/drawing/2014/main" val="496972663"/>
                  </a:ext>
                </a:extLst>
              </a:tr>
              <a:tr h="836660">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Non-Hispanic Black</a:t>
                      </a:r>
                    </a:p>
                  </a:txBody>
                  <a:tcPr marL="68580" marR="68580" marT="0" marB="0"/>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68</a:t>
                      </a:r>
                    </a:p>
                  </a:txBody>
                  <a:tcPr marL="68580" marR="68580" marT="0" marB="0"/>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36</a:t>
                      </a:r>
                    </a:p>
                  </a:txBody>
                  <a:tcPr marL="68580" marR="68580" marT="0" marB="0"/>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rPr>
                        <a:t>47</a:t>
                      </a:r>
                    </a:p>
                  </a:txBody>
                  <a:tcPr marL="68580" marR="68580" marT="0" marB="0"/>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rPr>
                        <a:t>8.44</a:t>
                      </a:r>
                    </a:p>
                  </a:txBody>
                  <a:tcPr marL="68580" marR="68580" marT="0" marB="0"/>
                </a:tc>
                <a:extLst>
                  <a:ext uri="{0D108BD9-81ED-4DB2-BD59-A6C34878D82A}">
                    <a16:rowId xmlns:a16="http://schemas.microsoft.com/office/drawing/2014/main" val="4273673952"/>
                  </a:ext>
                </a:extLst>
              </a:tr>
              <a:tr h="836660">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Non-Hispanic White</a:t>
                      </a:r>
                    </a:p>
                  </a:txBody>
                  <a:tcPr marL="68580" marR="68580" marT="0" marB="0"/>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2453</a:t>
                      </a:r>
                    </a:p>
                  </a:txBody>
                  <a:tcPr marL="68580" marR="68580" marT="0" marB="0"/>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1672</a:t>
                      </a:r>
                    </a:p>
                  </a:txBody>
                  <a:tcPr marL="68580" marR="68580" marT="0" marB="0"/>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1987</a:t>
                      </a:r>
                    </a:p>
                  </a:txBody>
                  <a:tcPr marL="68580" marR="68580" marT="0" marB="0"/>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rPr>
                        <a:t>7.22</a:t>
                      </a:r>
                    </a:p>
                  </a:txBody>
                  <a:tcPr marL="68580" marR="68580" marT="0" marB="0"/>
                </a:tc>
                <a:extLst>
                  <a:ext uri="{0D108BD9-81ED-4DB2-BD59-A6C34878D82A}">
                    <a16:rowId xmlns:a16="http://schemas.microsoft.com/office/drawing/2014/main" val="1314755155"/>
                  </a:ext>
                </a:extLst>
              </a:tr>
            </a:tbl>
          </a:graphicData>
        </a:graphic>
      </p:graphicFrame>
    </p:spTree>
    <p:extLst>
      <p:ext uri="{BB962C8B-B14F-4D97-AF65-F5344CB8AC3E}">
        <p14:creationId xmlns:p14="http://schemas.microsoft.com/office/powerpoint/2010/main" val="443335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Equity Expansion Dashboard- CGM</a:t>
            </a:r>
            <a:endParaRPr lang="en-US" dirty="0"/>
          </a:p>
        </p:txBody>
      </p:sp>
      <p:graphicFrame>
        <p:nvGraphicFramePr>
          <p:cNvPr id="4" name="Content Placeholder 3">
            <a:extLst>
              <a:ext uri="{FF2B5EF4-FFF2-40B4-BE49-F238E27FC236}">
                <a16:creationId xmlns:a16="http://schemas.microsoft.com/office/drawing/2014/main" id="{7A8B4024-7A77-B62A-0709-D4077362749E}"/>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95465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Equity Expansion Dashboard- </a:t>
            </a:r>
            <a:r>
              <a:rPr lang="en-US" dirty="0" smtClean="0"/>
              <a:t>Pump</a:t>
            </a:r>
            <a:endParaRPr lang="en-US" dirty="0"/>
          </a:p>
        </p:txBody>
      </p:sp>
      <p:graphicFrame>
        <p:nvGraphicFramePr>
          <p:cNvPr id="4" name="Content Placeholder 3">
            <a:extLst>
              <a:ext uri="{FF2B5EF4-FFF2-40B4-BE49-F238E27FC236}">
                <a16:creationId xmlns:a16="http://schemas.microsoft.com/office/drawing/2014/main" id="{B37FF744-2AD8-A767-10E6-43A0148F6003}"/>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56919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Hispanic Tech Use 12/6/2023</a:t>
            </a:r>
            <a:endParaRPr lang="en-US" dirty="0"/>
          </a:p>
        </p:txBody>
      </p:sp>
      <p:sp>
        <p:nvSpPr>
          <p:cNvPr id="3" name="Content Placeholder 2"/>
          <p:cNvSpPr>
            <a:spLocks noGrp="1"/>
          </p:cNvSpPr>
          <p:nvPr>
            <p:ph idx="1"/>
          </p:nvPr>
        </p:nvSpPr>
        <p:spPr/>
        <p:txBody>
          <a:bodyPr/>
          <a:lstStyle/>
          <a:p>
            <a:r>
              <a:rPr lang="en-US" dirty="0" smtClean="0"/>
              <a:t>Hispanic Pump: 53%</a:t>
            </a:r>
          </a:p>
          <a:p>
            <a:r>
              <a:rPr lang="en-US" dirty="0" smtClean="0"/>
              <a:t>Hispanic CGM: </a:t>
            </a:r>
            <a:r>
              <a:rPr lang="en-US" dirty="0"/>
              <a:t>68</a:t>
            </a:r>
            <a:r>
              <a:rPr lang="en-US" dirty="0" smtClean="0"/>
              <a:t>%</a:t>
            </a:r>
          </a:p>
        </p:txBody>
      </p:sp>
      <p:graphicFrame>
        <p:nvGraphicFramePr>
          <p:cNvPr id="4" name="Chart 3"/>
          <p:cNvGraphicFramePr>
            <a:graphicFrameLocks/>
          </p:cNvGraphicFramePr>
          <p:nvPr>
            <p:extLst>
              <p:ext uri="{D42A27DB-BD31-4B8C-83A1-F6EECF244321}">
                <p14:modId xmlns:p14="http://schemas.microsoft.com/office/powerpoint/2010/main" val="1978414148"/>
              </p:ext>
            </p:extLst>
          </p:nvPr>
        </p:nvGraphicFramePr>
        <p:xfrm>
          <a:off x="5209834" y="1601477"/>
          <a:ext cx="5785267" cy="43532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929597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Non-Hispanic Black Tech </a:t>
            </a:r>
            <a:r>
              <a:rPr lang="en-US" dirty="0"/>
              <a:t>Use 12/6/2023</a:t>
            </a:r>
          </a:p>
        </p:txBody>
      </p:sp>
      <p:sp>
        <p:nvSpPr>
          <p:cNvPr id="3" name="Content Placeholder 2"/>
          <p:cNvSpPr>
            <a:spLocks noGrp="1"/>
          </p:cNvSpPr>
          <p:nvPr>
            <p:ph idx="1"/>
          </p:nvPr>
        </p:nvSpPr>
        <p:spPr/>
        <p:txBody>
          <a:bodyPr/>
          <a:lstStyle/>
          <a:p>
            <a:r>
              <a:rPr lang="en-US" dirty="0"/>
              <a:t>Non- Hispanic </a:t>
            </a:r>
            <a:r>
              <a:rPr lang="en-US" dirty="0" smtClean="0"/>
              <a:t>Black Pump: </a:t>
            </a:r>
            <a:r>
              <a:rPr lang="en-US" dirty="0"/>
              <a:t>53</a:t>
            </a:r>
            <a:r>
              <a:rPr lang="en-US" dirty="0" smtClean="0"/>
              <a:t>%</a:t>
            </a:r>
          </a:p>
          <a:p>
            <a:r>
              <a:rPr lang="en-US" dirty="0"/>
              <a:t>Non- Hispanic </a:t>
            </a:r>
            <a:r>
              <a:rPr lang="en-US" dirty="0" smtClean="0"/>
              <a:t>Black CGM: </a:t>
            </a:r>
            <a:r>
              <a:rPr lang="en-US" dirty="0"/>
              <a:t>69%</a:t>
            </a:r>
          </a:p>
          <a:p>
            <a:endParaRPr lang="en-US" dirty="0"/>
          </a:p>
          <a:p>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600205212"/>
              </p:ext>
            </p:extLst>
          </p:nvPr>
        </p:nvGraphicFramePr>
        <p:xfrm>
          <a:off x="4010722" y="2997200"/>
          <a:ext cx="4572000" cy="33147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2169255768"/>
              </p:ext>
            </p:extLst>
          </p:nvPr>
        </p:nvGraphicFramePr>
        <p:xfrm>
          <a:off x="4657493" y="3415941"/>
          <a:ext cx="4572000" cy="33147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69730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Non-Hispanic White </a:t>
            </a:r>
            <a:r>
              <a:rPr lang="en-US" dirty="0"/>
              <a:t>Tech Use 12/6/2023</a:t>
            </a:r>
          </a:p>
        </p:txBody>
      </p:sp>
      <p:sp>
        <p:nvSpPr>
          <p:cNvPr id="3" name="Content Placeholder 2"/>
          <p:cNvSpPr>
            <a:spLocks noGrp="1"/>
          </p:cNvSpPr>
          <p:nvPr>
            <p:ph idx="1"/>
          </p:nvPr>
        </p:nvSpPr>
        <p:spPr/>
        <p:txBody>
          <a:bodyPr/>
          <a:lstStyle/>
          <a:p>
            <a:r>
              <a:rPr lang="en-US" dirty="0"/>
              <a:t>Non- Hispanic </a:t>
            </a:r>
            <a:r>
              <a:rPr lang="en-US" dirty="0" smtClean="0"/>
              <a:t>White Pump: </a:t>
            </a:r>
            <a:r>
              <a:rPr lang="en-US" dirty="0"/>
              <a:t>68%</a:t>
            </a:r>
          </a:p>
          <a:p>
            <a:r>
              <a:rPr lang="en-US" dirty="0" smtClean="0"/>
              <a:t>Non- </a:t>
            </a:r>
            <a:r>
              <a:rPr lang="en-US" dirty="0"/>
              <a:t>Hispanic </a:t>
            </a:r>
            <a:r>
              <a:rPr lang="en-US" dirty="0" smtClean="0"/>
              <a:t>White CGM: 81%</a:t>
            </a:r>
          </a:p>
          <a:p>
            <a:endParaRPr lang="en-US" dirty="0"/>
          </a:p>
        </p:txBody>
      </p:sp>
      <p:graphicFrame>
        <p:nvGraphicFramePr>
          <p:cNvPr id="4" name="Chart 3"/>
          <p:cNvGraphicFramePr>
            <a:graphicFrameLocks/>
          </p:cNvGraphicFramePr>
          <p:nvPr>
            <p:extLst>
              <p:ext uri="{D42A27DB-BD31-4B8C-83A1-F6EECF244321}">
                <p14:modId xmlns:p14="http://schemas.microsoft.com/office/powerpoint/2010/main" val="2154903409"/>
              </p:ext>
            </p:extLst>
          </p:nvPr>
        </p:nvGraphicFramePr>
        <p:xfrm>
          <a:off x="3598126" y="2837986"/>
          <a:ext cx="5768898" cy="34739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82216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4943</TotalTime>
  <Words>1787</Words>
  <Application>Microsoft Office PowerPoint</Application>
  <PresentationFormat>Widescreen</PresentationFormat>
  <Paragraphs>193</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PowerPoint Presentation</vt:lpstr>
      <vt:lpstr>CGM/Pump Process Map – Current patient</vt:lpstr>
      <vt:lpstr>AIM- Equity Project</vt:lpstr>
      <vt:lpstr>- Patients seen at BDC Adult clinic between 11/1/2021 and 11/17/2023 (office visit or telehealth). - CGM and pump uses are determined by the EPIC flowsheet values from the most recent visit, up to 11/17/2023. - Average A1cs are calculated from all A1c values with result dates between 11/1/2021 and 11/17/2023. </vt:lpstr>
      <vt:lpstr>Equity Expansion Dashboard- CGM</vt:lpstr>
      <vt:lpstr>Equity Expansion Dashboard- Pump</vt:lpstr>
      <vt:lpstr>Hispanic Tech Use 12/6/2023</vt:lpstr>
      <vt:lpstr>Non-Hispanic Black Tech Use 12/6/2023</vt:lpstr>
      <vt:lpstr>Non-Hispanic White Tech Use 12/6/2023</vt:lpstr>
      <vt:lpstr>All Clinic Tech Use 12/6/2023</vt:lpstr>
      <vt:lpstr>PDSA 1- Cycle 1- Asking Everyone if they Want Technology</vt:lpstr>
      <vt:lpstr>PDSA 2</vt:lpstr>
      <vt:lpstr>PDSA 3</vt:lpstr>
      <vt:lpstr>PDSA 3</vt:lpstr>
      <vt:lpstr>PDSA 3</vt:lpstr>
      <vt:lpstr>PDSA 3</vt:lpstr>
      <vt:lpstr>After PDSA 3</vt:lpstr>
      <vt:lpstr>PDSA 4 </vt:lpstr>
      <vt:lpstr>Addressing Barriers Listed in the Questionnaire</vt:lpstr>
      <vt:lpstr>Next Steps</vt:lpstr>
      <vt:lpstr>Notes to Address and Think About</vt:lpstr>
      <vt:lpstr>More Problems</vt:lpstr>
      <vt:lpstr>Provider Responses</vt:lpstr>
      <vt:lpstr>Potential Other Directions/ Projects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CGM Process Map – New Onsets</dc:title>
  <dc:creator>Noland, Katie, E</dc:creator>
  <cp:lastModifiedBy>Mason, Emma</cp:lastModifiedBy>
  <cp:revision>54</cp:revision>
  <cp:lastPrinted>2023-11-28T22:19:54Z</cp:lastPrinted>
  <dcterms:created xsi:type="dcterms:W3CDTF">2023-03-28T14:23:30Z</dcterms:created>
  <dcterms:modified xsi:type="dcterms:W3CDTF">2024-02-29T23:58:53Z</dcterms:modified>
</cp:coreProperties>
</file>