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61" r:id="rId3"/>
    <p:sldId id="263" r:id="rId4"/>
    <p:sldId id="274" r:id="rId5"/>
    <p:sldId id="284" r:id="rId6"/>
    <p:sldId id="285" r:id="rId7"/>
    <p:sldId id="286" r:id="rId8"/>
    <p:sldId id="283" r:id="rId9"/>
    <p:sldId id="273" r:id="rId10"/>
    <p:sldId id="269" r:id="rId11"/>
    <p:sldId id="272" r:id="rId12"/>
    <p:sldId id="275" r:id="rId13"/>
    <p:sldId id="276" r:id="rId14"/>
    <p:sldId id="278" r:id="rId15"/>
    <p:sldId id="279" r:id="rId16"/>
    <p:sldId id="281" r:id="rId17"/>
    <p:sldId id="282" r:id="rId18"/>
    <p:sldId id="277" r:id="rId19"/>
    <p:sldId id="280" r:id="rId20"/>
  </p:sldIdLst>
  <p:sldSz cx="9144000" cy="5143500" type="screen16x9"/>
  <p:notesSz cx="6858000" cy="9144000"/>
  <p:embeddedFontLst>
    <p:embeddedFont>
      <p:font typeface="Montserrat" panose="00000500000000000000" pitchFamily="2" charset="0"/>
      <p:regular r:id="rId22"/>
      <p:bold r:id="rId23"/>
      <p:italic r:id="rId24"/>
      <p:boldItalic r:id="rId25"/>
    </p:embeddedFont>
    <p:embeddedFont>
      <p:font typeface="Montserrat ExtraBold" panose="00000900000000000000" pitchFamily="2" charset="0"/>
      <p:bold r:id="rId26"/>
      <p:italic r:id="rId27"/>
      <p:boldItalic r:id="rId28"/>
    </p:embeddedFont>
    <p:embeddedFont>
      <p:font typeface="Proxima Nova"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87BD"/>
    <a:srgbClr val="C91F45"/>
    <a:srgbClr val="7AB3DC"/>
    <a:srgbClr val="16A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55EA75-B183-44D2-833C-B89D83E7EEA9}">
  <a:tblStyle styleId="{7455EA75-B183-44D2-833C-B89D83E7EE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4150"/>
  </p:normalViewPr>
  <p:slideViewPr>
    <p:cSldViewPr snapToGrid="0">
      <p:cViewPr varScale="1">
        <p:scale>
          <a:sx n="95" d="100"/>
          <a:sy n="95" d="100"/>
        </p:scale>
        <p:origin x="125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2aaa0864a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c2aaa0864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Also made similar updates to pump use and barriers flowsheet items.</a:t>
            </a:r>
            <a:endParaRPr dirty="0"/>
          </a:p>
        </p:txBody>
      </p:sp>
    </p:spTree>
    <p:extLst>
      <p:ext uri="{BB962C8B-B14F-4D97-AF65-F5344CB8AC3E}">
        <p14:creationId xmlns:p14="http://schemas.microsoft.com/office/powerpoint/2010/main" val="1187674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19019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30945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05728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9570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74903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0813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Reached overall goal, but significant racial/ethnic disparity still exists.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Plan to review barriers to CGM adoption endorsed specifically by non-White patients to gain insight into potential areas of opportunity.</a:t>
            </a:r>
          </a:p>
        </p:txBody>
      </p:sp>
    </p:spTree>
    <p:extLst>
      <p:ext uri="{BB962C8B-B14F-4D97-AF65-F5344CB8AC3E}">
        <p14:creationId xmlns:p14="http://schemas.microsoft.com/office/powerpoint/2010/main" val="3322256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2658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A979215E-80BC-F18A-1F7A-E22E47DE25BF}"/>
            </a:ext>
          </a:extLst>
        </p:cNvPr>
        <p:cNvGrpSpPr/>
        <p:nvPr/>
      </p:nvGrpSpPr>
      <p:grpSpPr>
        <a:xfrm>
          <a:off x="0" y="0"/>
          <a:ext cx="0" cy="0"/>
          <a:chOff x="0" y="0"/>
          <a:chExt cx="0" cy="0"/>
        </a:xfrm>
      </p:grpSpPr>
      <p:sp>
        <p:nvSpPr>
          <p:cNvPr id="89" name="Google Shape;89;gc2aaa0864a_0_25:notes">
            <a:extLst>
              <a:ext uri="{FF2B5EF4-FFF2-40B4-BE49-F238E27FC236}">
                <a16:creationId xmlns:a16="http://schemas.microsoft.com/office/drawing/2014/main" id="{8F37C724-231B-B0F0-E77B-F694E1E21D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a:extLst>
              <a:ext uri="{FF2B5EF4-FFF2-40B4-BE49-F238E27FC236}">
                <a16:creationId xmlns:a16="http://schemas.microsoft.com/office/drawing/2014/main" id="{0DFBBAEA-6F36-A7B7-414B-1A6E63C077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777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Updated March 2024</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~20% of our patient population is non-White which includes Hispanic, Multiracial, NH-Black, and Other (e.g., Asian, American Indian, Pacific Islander).</a:t>
            </a:r>
            <a:endParaRPr dirty="0"/>
          </a:p>
        </p:txBody>
      </p:sp>
    </p:spTree>
    <p:extLst>
      <p:ext uri="{BB962C8B-B14F-4D97-AF65-F5344CB8AC3E}">
        <p14:creationId xmlns:p14="http://schemas.microsoft.com/office/powerpoint/2010/main" val="479758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32452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5769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81875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396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20003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aaa0864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aaa0864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64067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hyperlink" Target="https://www.umpedsdiabetes.com/forms-handou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mailto:ashleyna@med.umich.edu" TargetMode="External"/><Relationship Id="rId4" Type="http://schemas.openxmlformats.org/officeDocument/2006/relationships/hyperlink" Target="mailto:joyclee@med.umich.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479000" y="1827182"/>
            <a:ext cx="8373338" cy="830966"/>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r>
              <a:rPr lang="en-US" sz="2100" dirty="0">
                <a:solidFill>
                  <a:srgbClr val="191919"/>
                </a:solidFill>
                <a:latin typeface="Montserrat ExtraBold"/>
                <a:ea typeface="Montserrat ExtraBold"/>
                <a:cs typeface="Montserrat ExtraBold"/>
                <a:sym typeface="Montserrat ExtraBold"/>
              </a:rPr>
              <a:t>T1DX-QI Equity Expansion</a:t>
            </a:r>
          </a:p>
          <a:p>
            <a:pPr marL="0" lvl="0" indent="0" algn="l" rtl="0">
              <a:spcBef>
                <a:spcPts val="0"/>
              </a:spcBef>
              <a:spcAft>
                <a:spcPts val="0"/>
              </a:spcAft>
              <a:buNone/>
            </a:pPr>
            <a:r>
              <a:rPr lang="en-US" sz="2100" dirty="0">
                <a:solidFill>
                  <a:srgbClr val="191919"/>
                </a:solidFill>
                <a:latin typeface="Montserrat ExtraBold"/>
                <a:ea typeface="Montserrat ExtraBold"/>
                <a:cs typeface="Montserrat ExtraBold"/>
                <a:sym typeface="Montserrat ExtraBold"/>
              </a:rPr>
              <a:t>U-M Pediatric Diabetes CGM &amp; Smart Pen Projects</a:t>
            </a:r>
            <a:endParaRPr sz="2100" dirty="0">
              <a:solidFill>
                <a:srgbClr val="191919"/>
              </a:solidFill>
              <a:latin typeface="Montserrat ExtraBold"/>
              <a:ea typeface="Montserrat ExtraBold"/>
              <a:cs typeface="Montserrat ExtraBold"/>
              <a:sym typeface="Montserrat ExtraBold"/>
            </a:endParaRPr>
          </a:p>
        </p:txBody>
      </p:sp>
      <p:sp>
        <p:nvSpPr>
          <p:cNvPr id="55" name="Google Shape;55;p13"/>
          <p:cNvSpPr txBox="1"/>
          <p:nvPr/>
        </p:nvSpPr>
        <p:spPr>
          <a:xfrm>
            <a:off x="479000" y="1383946"/>
            <a:ext cx="28686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chemeClr val="bg2">
                    <a:lumMod val="60000"/>
                    <a:lumOff val="40000"/>
                  </a:schemeClr>
                </a:solidFill>
                <a:latin typeface="Proxima Nova"/>
                <a:ea typeface="Proxima Nova"/>
                <a:cs typeface="Proxima Nova"/>
                <a:sym typeface="Proxima Nova"/>
              </a:rPr>
              <a:t>March 12, 2024</a:t>
            </a:r>
            <a:endParaRPr sz="1900" dirty="0">
              <a:solidFill>
                <a:schemeClr val="bg2">
                  <a:lumMod val="60000"/>
                  <a:lumOff val="40000"/>
                </a:schemeClr>
              </a:solidFill>
              <a:latin typeface="Proxima Nova"/>
              <a:ea typeface="Proxima Nova"/>
              <a:cs typeface="Proxima Nova"/>
              <a:sym typeface="Proxima Nova"/>
            </a:endParaRPr>
          </a:p>
        </p:txBody>
      </p:sp>
      <p:pic>
        <p:nvPicPr>
          <p:cNvPr id="56" name="Google Shape;56;p13"/>
          <p:cNvPicPr preferRelativeResize="0"/>
          <p:nvPr/>
        </p:nvPicPr>
        <p:blipFill>
          <a:blip r:embed="rId3"/>
          <a:srcRect t="5370" b="5370"/>
          <a:stretch/>
        </p:blipFill>
        <p:spPr>
          <a:xfrm>
            <a:off x="5606375" y="4232000"/>
            <a:ext cx="3537478" cy="813850"/>
          </a:xfrm>
          <a:prstGeom prst="rect">
            <a:avLst/>
          </a:prstGeom>
          <a:noFill/>
          <a:ln>
            <a:noFill/>
          </a:ln>
        </p:spPr>
      </p:pic>
      <p:sp>
        <p:nvSpPr>
          <p:cNvPr id="57" name="Google Shape;57;p13"/>
          <p:cNvSpPr/>
          <p:nvPr/>
        </p:nvSpPr>
        <p:spPr>
          <a:xfrm>
            <a:off x="-150" y="-22825"/>
            <a:ext cx="9144000" cy="5877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55;p13">
            <a:extLst>
              <a:ext uri="{FF2B5EF4-FFF2-40B4-BE49-F238E27FC236}">
                <a16:creationId xmlns:a16="http://schemas.microsoft.com/office/drawing/2014/main" id="{C819CA17-D7B7-551F-8C64-C165952AB62A}"/>
              </a:ext>
            </a:extLst>
          </p:cNvPr>
          <p:cNvSpPr txBox="1"/>
          <p:nvPr/>
        </p:nvSpPr>
        <p:spPr>
          <a:xfrm>
            <a:off x="479000" y="2720984"/>
            <a:ext cx="6579346"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dirty="0">
                <a:solidFill>
                  <a:schemeClr val="bg2">
                    <a:lumMod val="60000"/>
                    <a:lumOff val="40000"/>
                  </a:schemeClr>
                </a:solidFill>
                <a:latin typeface="Proxima Nova"/>
                <a:ea typeface="Proxima Nova"/>
                <a:cs typeface="Proxima Nova"/>
                <a:sym typeface="Proxima Nova"/>
              </a:rPr>
              <a:t>Ashley Garrity, MPH, Joyce Lee, MD, MPH, Jackie Fisher, MD, Inas Thomas, MD</a:t>
            </a:r>
            <a:endParaRPr i="1" dirty="0">
              <a:solidFill>
                <a:schemeClr val="bg2">
                  <a:lumMod val="60000"/>
                  <a:lumOff val="40000"/>
                </a:schemeClr>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oogle Shape;56;p13">
            <a:extLst>
              <a:ext uri="{FF2B5EF4-FFF2-40B4-BE49-F238E27FC236}">
                <a16:creationId xmlns:a16="http://schemas.microsoft.com/office/drawing/2014/main" id="{86D96384-3DA3-9E4E-3E9C-1E3CBE14C488}"/>
              </a:ext>
            </a:extLst>
          </p:cNvPr>
          <p:cNvPicPr preferRelativeResize="0"/>
          <p:nvPr/>
        </p:nvPicPr>
        <p:blipFill>
          <a:blip r:embed="rId3"/>
          <a:srcRect t="4028" b="4028"/>
          <a:stretch/>
        </p:blipFill>
        <p:spPr>
          <a:xfrm>
            <a:off x="6696889" y="4488656"/>
            <a:ext cx="2351167" cy="557194"/>
          </a:xfrm>
          <a:prstGeom prst="rect">
            <a:avLst/>
          </a:prstGeom>
          <a:noFill/>
          <a:ln>
            <a:noFill/>
          </a:ln>
        </p:spPr>
      </p:pic>
      <p:pic>
        <p:nvPicPr>
          <p:cNvPr id="1026" name="Picture 2">
            <a:extLst>
              <a:ext uri="{FF2B5EF4-FFF2-40B4-BE49-F238E27FC236}">
                <a16:creationId xmlns:a16="http://schemas.microsoft.com/office/drawing/2014/main" id="{DF6C1948-CEED-D2F9-D468-13885509A292}"/>
              </a:ext>
            </a:extLst>
          </p:cNvPr>
          <p:cNvPicPr>
            <a:picLocks noChangeAspect="1" noChangeArrowheads="1"/>
          </p:cNvPicPr>
          <p:nvPr/>
        </p:nvPicPr>
        <p:blipFill rotWithShape="1">
          <a:blip r:embed="rId4"/>
          <a:srcRect l="226" r="3063"/>
          <a:stretch/>
        </p:blipFill>
        <p:spPr bwMode="auto">
          <a:xfrm>
            <a:off x="87491" y="626723"/>
            <a:ext cx="8865239" cy="382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950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628650" y="654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200" b="1" dirty="0">
                <a:solidFill>
                  <a:srgbClr val="191919"/>
                </a:solidFill>
                <a:latin typeface="Montserrat"/>
                <a:ea typeface="Montserrat"/>
                <a:cs typeface="Montserrat"/>
                <a:sym typeface="Montserrat"/>
              </a:rPr>
              <a:t>PDSA #2: Change Data Downloads to Ensure BG Logs on File for CGM Orders</a:t>
            </a:r>
          </a:p>
        </p:txBody>
      </p:sp>
      <p:pic>
        <p:nvPicPr>
          <p:cNvPr id="2" name="Google Shape;56;p13">
            <a:extLst>
              <a:ext uri="{FF2B5EF4-FFF2-40B4-BE49-F238E27FC236}">
                <a16:creationId xmlns:a16="http://schemas.microsoft.com/office/drawing/2014/main" id="{86D96384-3DA3-9E4E-3E9C-1E3CBE14C488}"/>
              </a:ext>
            </a:extLst>
          </p:cNvPr>
          <p:cNvPicPr preferRelativeResize="0"/>
          <p:nvPr/>
        </p:nvPicPr>
        <p:blipFill>
          <a:blip r:embed="rId3"/>
          <a:srcRect t="4028" b="4028"/>
          <a:stretch/>
        </p:blipFill>
        <p:spPr>
          <a:xfrm>
            <a:off x="6696889" y="4488656"/>
            <a:ext cx="2351167" cy="557194"/>
          </a:xfrm>
          <a:prstGeom prst="rect">
            <a:avLst/>
          </a:prstGeom>
          <a:noFill/>
          <a:ln>
            <a:noFill/>
          </a:ln>
        </p:spPr>
      </p:pic>
      <p:sp>
        <p:nvSpPr>
          <p:cNvPr id="3" name="TextBox 2">
            <a:extLst>
              <a:ext uri="{FF2B5EF4-FFF2-40B4-BE49-F238E27FC236}">
                <a16:creationId xmlns:a16="http://schemas.microsoft.com/office/drawing/2014/main" id="{84DB3D78-8BDA-A612-FD9D-3B0E48AAD338}"/>
              </a:ext>
            </a:extLst>
          </p:cNvPr>
          <p:cNvSpPr txBox="1"/>
          <p:nvPr/>
        </p:nvSpPr>
        <p:spPr>
          <a:xfrm>
            <a:off x="628650" y="1628989"/>
            <a:ext cx="7886700" cy="2893100"/>
          </a:xfrm>
          <a:prstGeom prst="rect">
            <a:avLst/>
          </a:prstGeom>
          <a:noFill/>
        </p:spPr>
        <p:txBody>
          <a:bodyPr wrap="square" rtlCol="0">
            <a:spAutoFit/>
          </a:bodyPr>
          <a:lstStyle/>
          <a:p>
            <a:pPr marL="285750" indent="-285750">
              <a:buClrTx/>
              <a:buSzPct val="100000"/>
              <a:buFont typeface="Wingdings" pitchFamily="2" charset="2"/>
              <a:buChar char="§"/>
            </a:pPr>
            <a:r>
              <a:rPr lang="en-US" b="1" u="sng" dirty="0">
                <a:latin typeface="Proxima Nova" panose="020B0604020202020204" charset="0"/>
              </a:rPr>
              <a:t>Plan</a:t>
            </a:r>
            <a:r>
              <a:rPr lang="en-US" b="1" dirty="0">
                <a:latin typeface="Proxima Nova" panose="020B0604020202020204" charset="0"/>
              </a:rPr>
              <a:t>:</a:t>
            </a:r>
            <a:r>
              <a:rPr lang="en-US" dirty="0">
                <a:latin typeface="Proxima Nova" panose="020B0604020202020204" charset="0"/>
              </a:rPr>
              <a:t> At intake, if patient is only using a glucometer, MAs will download 30 days of data (instead of 14) to ensure adequate BG logs are on file if patient opts to proceed with CGM order at visit.</a:t>
            </a:r>
          </a:p>
          <a:p>
            <a:pPr>
              <a:buClrTx/>
              <a:buSzPct val="100000"/>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Do</a:t>
            </a:r>
            <a:r>
              <a:rPr lang="en-US" b="1" dirty="0">
                <a:latin typeface="Proxima Nova" panose="020B0604020202020204" charset="0"/>
              </a:rPr>
              <a:t>: </a:t>
            </a:r>
            <a:r>
              <a:rPr lang="en-US" dirty="0">
                <a:latin typeface="Proxima Nova" panose="020B0604020202020204" charset="0"/>
              </a:rPr>
              <a:t>MAs to test with next 5 patients using only glucometer, beginning 4/6/2023.</a:t>
            </a:r>
          </a:p>
          <a:p>
            <a:pPr marL="285750" indent="-285750">
              <a:buClrTx/>
              <a:buSzPct val="100000"/>
              <a:buFont typeface="Wingdings" pitchFamily="2" charset="2"/>
              <a:buChar char="§"/>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Study</a:t>
            </a:r>
            <a:r>
              <a:rPr lang="en-US" dirty="0">
                <a:latin typeface="Proxima Nova" panose="020B0604020202020204" charset="0"/>
              </a:rPr>
              <a:t>: MAs successfully switched from downloading 14 days of meter day to 30 days; First patient ordered CGM at same visit (previously used Dexcom but discontinued due to discomforted and opted to try Libre). Michigan Medicaid revised CGM policy (effective 6/1/2023), no longer requiring BG log documentation for CGM order approval (team was involved in advocacy efforts), but some private insurance plans may still require documentation.</a:t>
            </a:r>
          </a:p>
          <a:p>
            <a:pPr>
              <a:buClrTx/>
              <a:buSzPct val="100000"/>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Act</a:t>
            </a:r>
            <a:r>
              <a:rPr lang="en-US" b="1" dirty="0">
                <a:latin typeface="Proxima Nova" panose="020B0604020202020204" charset="0"/>
              </a:rPr>
              <a:t>: </a:t>
            </a:r>
            <a:r>
              <a:rPr lang="en-US" dirty="0">
                <a:latin typeface="Proxima Nova" panose="020B0604020202020204" charset="0"/>
              </a:rPr>
              <a:t>Adopt</a:t>
            </a:r>
          </a:p>
        </p:txBody>
      </p:sp>
    </p:spTree>
    <p:extLst>
      <p:ext uri="{BB962C8B-B14F-4D97-AF65-F5344CB8AC3E}">
        <p14:creationId xmlns:p14="http://schemas.microsoft.com/office/powerpoint/2010/main" val="1182762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628650" y="654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200" b="1" dirty="0">
                <a:solidFill>
                  <a:srgbClr val="191919"/>
                </a:solidFill>
                <a:latin typeface="Montserrat"/>
                <a:ea typeface="Montserrat"/>
                <a:cs typeface="Montserrat"/>
                <a:sym typeface="Montserrat"/>
              </a:rPr>
              <a:t>PDSA #3: Share Resources &amp; Reminder via Newsletter</a:t>
            </a:r>
          </a:p>
        </p:txBody>
      </p:sp>
      <p:pic>
        <p:nvPicPr>
          <p:cNvPr id="2" name="Google Shape;56;p13">
            <a:extLst>
              <a:ext uri="{FF2B5EF4-FFF2-40B4-BE49-F238E27FC236}">
                <a16:creationId xmlns:a16="http://schemas.microsoft.com/office/drawing/2014/main" id="{86D96384-3DA3-9E4E-3E9C-1E3CBE14C488}"/>
              </a:ext>
            </a:extLst>
          </p:cNvPr>
          <p:cNvPicPr preferRelativeResize="0"/>
          <p:nvPr/>
        </p:nvPicPr>
        <p:blipFill>
          <a:blip r:embed="rId3"/>
          <a:srcRect t="4028" b="4028"/>
          <a:stretch/>
        </p:blipFill>
        <p:spPr>
          <a:xfrm>
            <a:off x="6696889" y="4488656"/>
            <a:ext cx="2351167" cy="557194"/>
          </a:xfrm>
          <a:prstGeom prst="rect">
            <a:avLst/>
          </a:prstGeom>
          <a:noFill/>
          <a:ln>
            <a:noFill/>
          </a:ln>
        </p:spPr>
      </p:pic>
      <p:sp>
        <p:nvSpPr>
          <p:cNvPr id="4" name="TextBox 3">
            <a:extLst>
              <a:ext uri="{FF2B5EF4-FFF2-40B4-BE49-F238E27FC236}">
                <a16:creationId xmlns:a16="http://schemas.microsoft.com/office/drawing/2014/main" id="{3D322BF0-8720-ECD5-D3C9-B5694871A44B}"/>
              </a:ext>
            </a:extLst>
          </p:cNvPr>
          <p:cNvSpPr txBox="1"/>
          <p:nvPr/>
        </p:nvSpPr>
        <p:spPr>
          <a:xfrm>
            <a:off x="628650" y="1454331"/>
            <a:ext cx="7886700" cy="2246769"/>
          </a:xfrm>
          <a:prstGeom prst="rect">
            <a:avLst/>
          </a:prstGeom>
          <a:noFill/>
        </p:spPr>
        <p:txBody>
          <a:bodyPr wrap="square" rtlCol="0">
            <a:spAutoFit/>
          </a:bodyPr>
          <a:lstStyle/>
          <a:p>
            <a:pPr marL="285750" indent="-285750">
              <a:buClrTx/>
              <a:buSzPct val="100000"/>
              <a:buFont typeface="Wingdings" pitchFamily="2" charset="2"/>
              <a:buChar char="§"/>
            </a:pPr>
            <a:r>
              <a:rPr lang="en-US" b="1" u="sng" dirty="0">
                <a:latin typeface="Proxima Nova" panose="020B0604020202020204" charset="0"/>
              </a:rPr>
              <a:t>Plan</a:t>
            </a:r>
            <a:r>
              <a:rPr lang="en-US" b="1" dirty="0">
                <a:latin typeface="Proxima Nova" panose="020B0604020202020204" charset="0"/>
              </a:rPr>
              <a:t>:</a:t>
            </a:r>
            <a:r>
              <a:rPr lang="en-US" dirty="0">
                <a:latin typeface="Proxima Nova" panose="020B0604020202020204" charset="0"/>
              </a:rPr>
              <a:t> Share resources for patients/families getting started with CGM or new type of device and reminder: “As always, whether you are a new or experienced CGM user, please don't hesitate to contact your U-M Pediatric Diabetes care team with any diabetes device questions.”</a:t>
            </a:r>
          </a:p>
          <a:p>
            <a:pPr>
              <a:buClrTx/>
              <a:buSzPct val="100000"/>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Do</a:t>
            </a:r>
            <a:r>
              <a:rPr lang="en-US" b="1" dirty="0">
                <a:latin typeface="Proxima Nova" panose="020B0604020202020204" charset="0"/>
              </a:rPr>
              <a:t>: </a:t>
            </a:r>
            <a:r>
              <a:rPr lang="en-US" dirty="0">
                <a:latin typeface="Proxima Nova" panose="020B0604020202020204" charset="0"/>
              </a:rPr>
              <a:t>Ashley to share information and links to ‘Getting Started’ videos in August 2023 newsletter (sent 8/18/2023)</a:t>
            </a:r>
          </a:p>
          <a:p>
            <a:pPr marL="285750" indent="-285750">
              <a:buClrTx/>
              <a:buSzPct val="100000"/>
              <a:buFont typeface="Wingdings" pitchFamily="2" charset="2"/>
              <a:buChar char="§"/>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Study</a:t>
            </a:r>
            <a:r>
              <a:rPr lang="en-US" dirty="0">
                <a:latin typeface="Proxima Nova" panose="020B0604020202020204" charset="0"/>
              </a:rPr>
              <a:t>: 6 parents clicked links to Dexcom ’Getting Started’ videos</a:t>
            </a:r>
          </a:p>
          <a:p>
            <a:pPr lvl="2">
              <a:buClrTx/>
              <a:buSzPct val="100000"/>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Act</a:t>
            </a:r>
            <a:r>
              <a:rPr lang="en-US" b="1" dirty="0">
                <a:latin typeface="Proxima Nova" panose="020B0604020202020204" charset="0"/>
              </a:rPr>
              <a:t>: </a:t>
            </a:r>
            <a:r>
              <a:rPr lang="en-US" dirty="0">
                <a:latin typeface="Proxima Nova" panose="020B0604020202020204" charset="0"/>
              </a:rPr>
              <a:t>Adopt</a:t>
            </a:r>
          </a:p>
        </p:txBody>
      </p:sp>
    </p:spTree>
    <p:extLst>
      <p:ext uri="{BB962C8B-B14F-4D97-AF65-F5344CB8AC3E}">
        <p14:creationId xmlns:p14="http://schemas.microsoft.com/office/powerpoint/2010/main" val="3898040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628650" y="654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200" b="1" dirty="0">
                <a:solidFill>
                  <a:srgbClr val="191919"/>
                </a:solidFill>
                <a:latin typeface="Montserrat"/>
                <a:ea typeface="Montserrat"/>
                <a:cs typeface="Montserrat"/>
                <a:sym typeface="Montserrat"/>
              </a:rPr>
              <a:t>PDSA #4: Discuss CGM During Basic Education Class</a:t>
            </a:r>
          </a:p>
        </p:txBody>
      </p:sp>
      <p:pic>
        <p:nvPicPr>
          <p:cNvPr id="2" name="Google Shape;56;p13">
            <a:extLst>
              <a:ext uri="{FF2B5EF4-FFF2-40B4-BE49-F238E27FC236}">
                <a16:creationId xmlns:a16="http://schemas.microsoft.com/office/drawing/2014/main" id="{86D96384-3DA3-9E4E-3E9C-1E3CBE14C488}"/>
              </a:ext>
            </a:extLst>
          </p:cNvPr>
          <p:cNvPicPr preferRelativeResize="0"/>
          <p:nvPr/>
        </p:nvPicPr>
        <p:blipFill>
          <a:blip r:embed="rId3"/>
          <a:srcRect t="4028" b="4028"/>
          <a:stretch/>
        </p:blipFill>
        <p:spPr>
          <a:xfrm>
            <a:off x="6696889" y="4488656"/>
            <a:ext cx="2351167" cy="557194"/>
          </a:xfrm>
          <a:prstGeom prst="rect">
            <a:avLst/>
          </a:prstGeom>
          <a:noFill/>
          <a:ln>
            <a:noFill/>
          </a:ln>
        </p:spPr>
      </p:pic>
      <p:sp>
        <p:nvSpPr>
          <p:cNvPr id="4" name="TextBox 3">
            <a:extLst>
              <a:ext uri="{FF2B5EF4-FFF2-40B4-BE49-F238E27FC236}">
                <a16:creationId xmlns:a16="http://schemas.microsoft.com/office/drawing/2014/main" id="{3D322BF0-8720-ECD5-D3C9-B5694871A44B}"/>
              </a:ext>
            </a:extLst>
          </p:cNvPr>
          <p:cNvSpPr txBox="1"/>
          <p:nvPr/>
        </p:nvSpPr>
        <p:spPr>
          <a:xfrm>
            <a:off x="628650" y="1454331"/>
            <a:ext cx="7886700" cy="2462213"/>
          </a:xfrm>
          <a:prstGeom prst="rect">
            <a:avLst/>
          </a:prstGeom>
          <a:noFill/>
        </p:spPr>
        <p:txBody>
          <a:bodyPr wrap="square" rtlCol="0">
            <a:spAutoFit/>
          </a:bodyPr>
          <a:lstStyle/>
          <a:p>
            <a:pPr marL="285750" indent="-285750">
              <a:buClrTx/>
              <a:buSzPct val="100000"/>
              <a:buFont typeface="Wingdings" pitchFamily="2" charset="2"/>
              <a:buChar char="§"/>
            </a:pPr>
            <a:r>
              <a:rPr lang="en-US" b="1" u="sng" dirty="0">
                <a:latin typeface="Proxima Nova" panose="020B0604020202020204" charset="0"/>
              </a:rPr>
              <a:t>Plan</a:t>
            </a:r>
            <a:r>
              <a:rPr lang="en-US" b="1" dirty="0">
                <a:latin typeface="Proxima Nova" panose="020B0604020202020204" charset="0"/>
              </a:rPr>
              <a:t>:</a:t>
            </a:r>
            <a:r>
              <a:rPr lang="en-US" dirty="0">
                <a:latin typeface="Proxima Nova" panose="020B0604020202020204" charset="0"/>
              </a:rPr>
              <a:t> Add CGM slide to Basic Education class regarding all types of CGM and let patients know that if they need assistance with putting on CGM, it’s okay to bring to basic class</a:t>
            </a:r>
          </a:p>
          <a:p>
            <a:pPr>
              <a:buClrTx/>
              <a:buSzPct val="100000"/>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Do</a:t>
            </a:r>
            <a:r>
              <a:rPr lang="en-US" b="1" dirty="0">
                <a:latin typeface="Proxima Nova" panose="020B0604020202020204" charset="0"/>
              </a:rPr>
              <a:t>: </a:t>
            </a:r>
            <a:r>
              <a:rPr lang="en-US" dirty="0">
                <a:latin typeface="Proxima Nova" panose="020B0604020202020204" charset="0"/>
              </a:rPr>
              <a:t>Iris &amp; Christina to add slide for teaching; Kelly to tell patients about bringing CGM to Basic Education, if needed, at discharge</a:t>
            </a:r>
          </a:p>
          <a:p>
            <a:pPr marL="285750" indent="-285750">
              <a:buClrTx/>
              <a:buSzPct val="100000"/>
              <a:buFont typeface="Wingdings" pitchFamily="2" charset="2"/>
              <a:buChar char="§"/>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Study</a:t>
            </a:r>
            <a:r>
              <a:rPr lang="en-US" dirty="0">
                <a:latin typeface="Proxima Nova" panose="020B0604020202020204" charset="0"/>
              </a:rPr>
              <a:t>: Find that most patients who order CGM at diagnosis are already using CGM by the time they attend Basic Ed</a:t>
            </a:r>
          </a:p>
          <a:p>
            <a:pPr marL="285750" indent="-285750">
              <a:buClrTx/>
              <a:buSzPct val="100000"/>
              <a:buFont typeface="Wingdings" pitchFamily="2" charset="2"/>
              <a:buChar char="§"/>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Act</a:t>
            </a:r>
            <a:r>
              <a:rPr lang="en-US" b="1" dirty="0">
                <a:latin typeface="Proxima Nova" panose="020B0604020202020204" charset="0"/>
              </a:rPr>
              <a:t>: </a:t>
            </a:r>
            <a:r>
              <a:rPr lang="en-US" dirty="0">
                <a:latin typeface="Proxima Nova" panose="020B0604020202020204" charset="0"/>
              </a:rPr>
              <a:t>Adapt; Still helpful to promote CGM use during Basic Ed for patients/families who weren’t ready to order during admission</a:t>
            </a:r>
          </a:p>
        </p:txBody>
      </p:sp>
    </p:spTree>
    <p:extLst>
      <p:ext uri="{BB962C8B-B14F-4D97-AF65-F5344CB8AC3E}">
        <p14:creationId xmlns:p14="http://schemas.microsoft.com/office/powerpoint/2010/main" val="767208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628650" y="654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200" b="1" dirty="0">
                <a:solidFill>
                  <a:srgbClr val="191919"/>
                </a:solidFill>
                <a:latin typeface="Montserrat"/>
                <a:ea typeface="Montserrat"/>
                <a:cs typeface="Montserrat"/>
                <a:sym typeface="Montserrat"/>
              </a:rPr>
              <a:t>PDSA #5: Inpatient CGM Onboarding</a:t>
            </a:r>
          </a:p>
        </p:txBody>
      </p:sp>
      <p:pic>
        <p:nvPicPr>
          <p:cNvPr id="2" name="Google Shape;56;p13">
            <a:extLst>
              <a:ext uri="{FF2B5EF4-FFF2-40B4-BE49-F238E27FC236}">
                <a16:creationId xmlns:a16="http://schemas.microsoft.com/office/drawing/2014/main" id="{86D96384-3DA3-9E4E-3E9C-1E3CBE14C488}"/>
              </a:ext>
            </a:extLst>
          </p:cNvPr>
          <p:cNvPicPr preferRelativeResize="0"/>
          <p:nvPr/>
        </p:nvPicPr>
        <p:blipFill>
          <a:blip r:embed="rId3"/>
          <a:srcRect t="4028" b="4028"/>
          <a:stretch/>
        </p:blipFill>
        <p:spPr>
          <a:xfrm>
            <a:off x="6696889" y="4488656"/>
            <a:ext cx="2351167" cy="557194"/>
          </a:xfrm>
          <a:prstGeom prst="rect">
            <a:avLst/>
          </a:prstGeom>
          <a:noFill/>
          <a:ln>
            <a:noFill/>
          </a:ln>
        </p:spPr>
      </p:pic>
      <p:sp>
        <p:nvSpPr>
          <p:cNvPr id="4" name="TextBox 3">
            <a:extLst>
              <a:ext uri="{FF2B5EF4-FFF2-40B4-BE49-F238E27FC236}">
                <a16:creationId xmlns:a16="http://schemas.microsoft.com/office/drawing/2014/main" id="{3D322BF0-8720-ECD5-D3C9-B5694871A44B}"/>
              </a:ext>
            </a:extLst>
          </p:cNvPr>
          <p:cNvSpPr txBox="1"/>
          <p:nvPr/>
        </p:nvSpPr>
        <p:spPr>
          <a:xfrm>
            <a:off x="628650" y="1454331"/>
            <a:ext cx="7886700" cy="2246769"/>
          </a:xfrm>
          <a:prstGeom prst="rect">
            <a:avLst/>
          </a:prstGeom>
          <a:noFill/>
        </p:spPr>
        <p:txBody>
          <a:bodyPr wrap="square" rtlCol="0">
            <a:spAutoFit/>
          </a:bodyPr>
          <a:lstStyle/>
          <a:p>
            <a:pPr marL="285750" indent="-285750">
              <a:buClrTx/>
              <a:buSzPct val="100000"/>
              <a:buFont typeface="Wingdings" pitchFamily="2" charset="2"/>
              <a:buChar char="§"/>
            </a:pPr>
            <a:r>
              <a:rPr lang="en-US" b="1" u="sng" dirty="0">
                <a:latin typeface="Proxima Nova" panose="020B0604020202020204" charset="0"/>
              </a:rPr>
              <a:t>Plan</a:t>
            </a:r>
            <a:r>
              <a:rPr lang="en-US" b="1" dirty="0">
                <a:latin typeface="Proxima Nova" panose="020B0604020202020204" charset="0"/>
              </a:rPr>
              <a:t>:</a:t>
            </a:r>
            <a:r>
              <a:rPr lang="en-US" dirty="0">
                <a:latin typeface="Proxima Nova" panose="020B0604020202020204" charset="0"/>
              </a:rPr>
              <a:t> Onboard patient/family to Dexcom apps (G6/G7, Clarity, Follow) including helping set up account and connect to clinic for sharing</a:t>
            </a:r>
          </a:p>
          <a:p>
            <a:pPr>
              <a:buClrTx/>
              <a:buSzPct val="100000"/>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Do</a:t>
            </a:r>
            <a:r>
              <a:rPr lang="en-US" b="1" dirty="0">
                <a:latin typeface="Proxima Nova" panose="020B0604020202020204" charset="0"/>
              </a:rPr>
              <a:t>: </a:t>
            </a:r>
            <a:r>
              <a:rPr lang="en-US" dirty="0">
                <a:latin typeface="Proxima Nova" panose="020B0604020202020204" charset="0"/>
              </a:rPr>
              <a:t>Kelly to test with next new onset patient/family who orders a Dexcom prior to discharge</a:t>
            </a:r>
          </a:p>
          <a:p>
            <a:pPr marL="285750" indent="-285750">
              <a:buClrTx/>
              <a:buSzPct val="100000"/>
              <a:buFont typeface="Wingdings" pitchFamily="2" charset="2"/>
              <a:buChar char="§"/>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Study</a:t>
            </a:r>
            <a:r>
              <a:rPr lang="en-US" dirty="0">
                <a:latin typeface="Proxima Nova" panose="020B0604020202020204" charset="0"/>
              </a:rPr>
              <a:t>: Tested with 1 patient in October 2023 who ordered a Dexcom G6 while inpatient; Successfully helped patient/family install apps and create account; Kelly also notified diabetes educators who sent a sharing invitation</a:t>
            </a:r>
          </a:p>
          <a:p>
            <a:pPr lvl="2">
              <a:buClrTx/>
              <a:buSzPct val="100000"/>
            </a:pPr>
            <a:endParaRPr lang="en-US" dirty="0">
              <a:latin typeface="Proxima Nova" panose="020B0604020202020204" charset="0"/>
            </a:endParaRPr>
          </a:p>
          <a:p>
            <a:pPr>
              <a:buClrTx/>
              <a:buSzPct val="100000"/>
            </a:pPr>
            <a:r>
              <a:rPr lang="en-US" b="1" u="sng" dirty="0">
                <a:latin typeface="Proxima Nova" panose="020B0604020202020204" charset="0"/>
              </a:rPr>
              <a:t>Act</a:t>
            </a:r>
            <a:r>
              <a:rPr lang="en-US" b="1" dirty="0">
                <a:latin typeface="Proxima Nova" panose="020B0604020202020204" charset="0"/>
              </a:rPr>
              <a:t>: </a:t>
            </a:r>
            <a:r>
              <a:rPr lang="en-US" dirty="0">
                <a:latin typeface="Proxima Nova" panose="020B0604020202020204" charset="0"/>
              </a:rPr>
              <a:t>Adopt* </a:t>
            </a:r>
            <a:r>
              <a:rPr lang="en-US" i="1" dirty="0">
                <a:latin typeface="Proxima Nova" panose="020B0604020202020204" charset="0"/>
              </a:rPr>
              <a:t>(will tailor offering based on patient/family readiness)</a:t>
            </a:r>
          </a:p>
        </p:txBody>
      </p:sp>
    </p:spTree>
    <p:extLst>
      <p:ext uri="{BB962C8B-B14F-4D97-AF65-F5344CB8AC3E}">
        <p14:creationId xmlns:p14="http://schemas.microsoft.com/office/powerpoint/2010/main" val="106078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628650" y="654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200" b="1" dirty="0">
                <a:solidFill>
                  <a:srgbClr val="191919"/>
                </a:solidFill>
                <a:latin typeface="Montserrat"/>
                <a:ea typeface="Montserrat"/>
                <a:cs typeface="Montserrat"/>
                <a:sym typeface="Montserrat"/>
              </a:rPr>
              <a:t>PDSA #6: Targeted Outreach</a:t>
            </a:r>
          </a:p>
        </p:txBody>
      </p:sp>
      <p:pic>
        <p:nvPicPr>
          <p:cNvPr id="2" name="Google Shape;56;p13">
            <a:extLst>
              <a:ext uri="{FF2B5EF4-FFF2-40B4-BE49-F238E27FC236}">
                <a16:creationId xmlns:a16="http://schemas.microsoft.com/office/drawing/2014/main" id="{86D96384-3DA3-9E4E-3E9C-1E3CBE14C488}"/>
              </a:ext>
            </a:extLst>
          </p:cNvPr>
          <p:cNvPicPr preferRelativeResize="0"/>
          <p:nvPr/>
        </p:nvPicPr>
        <p:blipFill>
          <a:blip r:embed="rId3"/>
          <a:srcRect t="4028" b="4028"/>
          <a:stretch/>
        </p:blipFill>
        <p:spPr>
          <a:xfrm>
            <a:off x="6696889" y="4488656"/>
            <a:ext cx="2351167" cy="557194"/>
          </a:xfrm>
          <a:prstGeom prst="rect">
            <a:avLst/>
          </a:prstGeom>
          <a:noFill/>
          <a:ln>
            <a:noFill/>
          </a:ln>
        </p:spPr>
      </p:pic>
      <p:sp>
        <p:nvSpPr>
          <p:cNvPr id="4" name="TextBox 3">
            <a:extLst>
              <a:ext uri="{FF2B5EF4-FFF2-40B4-BE49-F238E27FC236}">
                <a16:creationId xmlns:a16="http://schemas.microsoft.com/office/drawing/2014/main" id="{3D322BF0-8720-ECD5-D3C9-B5694871A44B}"/>
              </a:ext>
            </a:extLst>
          </p:cNvPr>
          <p:cNvSpPr txBox="1"/>
          <p:nvPr/>
        </p:nvSpPr>
        <p:spPr>
          <a:xfrm>
            <a:off x="628649" y="1454331"/>
            <a:ext cx="8186577" cy="2893100"/>
          </a:xfrm>
          <a:prstGeom prst="rect">
            <a:avLst/>
          </a:prstGeom>
          <a:noFill/>
        </p:spPr>
        <p:txBody>
          <a:bodyPr wrap="square" rtlCol="0">
            <a:spAutoFit/>
          </a:bodyPr>
          <a:lstStyle/>
          <a:p>
            <a:pPr marL="285750" indent="-285750">
              <a:buClrTx/>
              <a:buSzPct val="100000"/>
              <a:buFont typeface="Wingdings" pitchFamily="2" charset="2"/>
              <a:buChar char="§"/>
            </a:pPr>
            <a:r>
              <a:rPr lang="en-US" b="1" u="sng" dirty="0">
                <a:latin typeface="Proxima Nova" panose="020B0604020202020204" charset="0"/>
              </a:rPr>
              <a:t>Plan</a:t>
            </a:r>
            <a:r>
              <a:rPr lang="en-US" b="1" dirty="0">
                <a:latin typeface="Proxima Nova" panose="020B0604020202020204" charset="0"/>
              </a:rPr>
              <a:t>:</a:t>
            </a:r>
            <a:r>
              <a:rPr lang="en-US" dirty="0">
                <a:latin typeface="Proxima Nova" panose="020B0604020202020204" charset="0"/>
              </a:rPr>
              <a:t> Notify educator/physician teams of upcoming scheduled patients on insulin who do not have CGM and remind them to discuss CGM during clinic visit</a:t>
            </a:r>
          </a:p>
          <a:p>
            <a:pPr>
              <a:buClrTx/>
              <a:buSzPct val="100000"/>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Do</a:t>
            </a:r>
            <a:r>
              <a:rPr lang="en-US" b="1" dirty="0">
                <a:latin typeface="Proxima Nova" panose="020B0604020202020204" charset="0"/>
              </a:rPr>
              <a:t>: </a:t>
            </a:r>
            <a:r>
              <a:rPr lang="en-US" dirty="0">
                <a:latin typeface="Proxima Nova" panose="020B0604020202020204" charset="0"/>
              </a:rPr>
              <a:t>Ashley to prepare lists of patients, by provider, for Dr. Fisher &amp; Dr. Sandberg</a:t>
            </a:r>
          </a:p>
          <a:p>
            <a:pPr marL="285750" indent="-285750">
              <a:buClrTx/>
              <a:buSzPct val="100000"/>
              <a:buFont typeface="Wingdings" pitchFamily="2" charset="2"/>
              <a:buChar char="§"/>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Study</a:t>
            </a:r>
            <a:r>
              <a:rPr lang="en-US" dirty="0">
                <a:latin typeface="Proxima Nova" panose="020B0604020202020204" charset="0"/>
              </a:rPr>
              <a:t>: Only 9 patients on insulin not using CGM; Of those, only 2 with RVs scheduled (April &amp; May); Both patients have had CGM ordered previously, but have had issues with insurance</a:t>
            </a:r>
          </a:p>
          <a:p>
            <a:pPr hangingPunct="0">
              <a:buClrTx/>
              <a:buSzPct val="100000"/>
            </a:pPr>
            <a:r>
              <a:rPr lang="en-US" dirty="0">
                <a:latin typeface="Proxima Nova" panose="020B0604020202020204" charset="0"/>
              </a:rPr>
              <a:t>                  Of the remaining 7 patients:</a:t>
            </a:r>
          </a:p>
          <a:p>
            <a:pPr hangingPunct="0">
              <a:buClrTx/>
              <a:buSzPct val="100000"/>
            </a:pPr>
            <a:r>
              <a:rPr lang="en-US" dirty="0">
                <a:latin typeface="Proxima Nova" panose="020B0604020202020204" charset="0"/>
              </a:rPr>
              <a:t>                        - 3 scheduled for transition visit with adult clinic </a:t>
            </a:r>
            <a:r>
              <a:rPr lang="en-US" dirty="0">
                <a:latin typeface="Proxima Nova" panose="020B0604020202020204" charset="0"/>
                <a:sym typeface="Wingdings" pitchFamily="2" charset="2"/>
              </a:rPr>
              <a:t> </a:t>
            </a:r>
            <a:r>
              <a:rPr lang="en-US" dirty="0">
                <a:latin typeface="Proxima Nova" panose="020B0604020202020204" charset="0"/>
              </a:rPr>
              <a:t>2 of which have tried to get CGM in</a:t>
            </a:r>
          </a:p>
          <a:p>
            <a:pPr hangingPunct="0">
              <a:buClrTx/>
              <a:buSzPct val="100000"/>
            </a:pPr>
            <a:r>
              <a:rPr lang="en-US" dirty="0">
                <a:latin typeface="Proxima Nova" panose="020B0604020202020204" charset="0"/>
              </a:rPr>
              <a:t>                        past but haven’t been able to due to lack of follow-up + other barriers</a:t>
            </a:r>
          </a:p>
          <a:p>
            <a:pPr hangingPunct="0">
              <a:buClrTx/>
              <a:buSzPct val="100000"/>
            </a:pPr>
            <a:r>
              <a:rPr lang="en-US" dirty="0">
                <a:latin typeface="Proxima Nova" panose="020B0604020202020204" charset="0"/>
              </a:rPr>
              <a:t>                        - 3 others have all faced insurance coverage barriers</a:t>
            </a:r>
          </a:p>
          <a:p>
            <a:pPr lvl="2">
              <a:buClrTx/>
              <a:buSzPct val="100000"/>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Act</a:t>
            </a:r>
            <a:r>
              <a:rPr lang="en-US" b="1" dirty="0">
                <a:latin typeface="Proxima Nova" panose="020B0604020202020204" charset="0"/>
              </a:rPr>
              <a:t>: </a:t>
            </a:r>
            <a:r>
              <a:rPr lang="en-US" dirty="0">
                <a:latin typeface="Proxima Nova" panose="020B0604020202020204" charset="0"/>
              </a:rPr>
              <a:t>TBD</a:t>
            </a:r>
          </a:p>
        </p:txBody>
      </p:sp>
    </p:spTree>
    <p:extLst>
      <p:ext uri="{BB962C8B-B14F-4D97-AF65-F5344CB8AC3E}">
        <p14:creationId xmlns:p14="http://schemas.microsoft.com/office/powerpoint/2010/main" val="2173652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628650" y="654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200" b="1" dirty="0">
                <a:solidFill>
                  <a:srgbClr val="191919"/>
                </a:solidFill>
                <a:latin typeface="Montserrat"/>
                <a:ea typeface="Montserrat"/>
                <a:cs typeface="Montserrat"/>
                <a:sym typeface="Montserrat"/>
              </a:rPr>
              <a:t>Baseline Data (January 2023)</a:t>
            </a:r>
          </a:p>
        </p:txBody>
      </p:sp>
      <p:pic>
        <p:nvPicPr>
          <p:cNvPr id="2" name="Google Shape;56;p13">
            <a:extLst>
              <a:ext uri="{FF2B5EF4-FFF2-40B4-BE49-F238E27FC236}">
                <a16:creationId xmlns:a16="http://schemas.microsoft.com/office/drawing/2014/main" id="{86D96384-3DA3-9E4E-3E9C-1E3CBE14C488}"/>
              </a:ext>
            </a:extLst>
          </p:cNvPr>
          <p:cNvPicPr preferRelativeResize="0"/>
          <p:nvPr/>
        </p:nvPicPr>
        <p:blipFill>
          <a:blip r:embed="rId3"/>
          <a:srcRect t="4028" b="4028"/>
          <a:stretch/>
        </p:blipFill>
        <p:spPr>
          <a:xfrm>
            <a:off x="6696889" y="4488656"/>
            <a:ext cx="2351167" cy="557194"/>
          </a:xfrm>
          <a:prstGeom prst="rect">
            <a:avLst/>
          </a:prstGeom>
          <a:noFill/>
          <a:ln>
            <a:noFill/>
          </a:ln>
        </p:spPr>
      </p:pic>
      <p:sp>
        <p:nvSpPr>
          <p:cNvPr id="4" name="TextBox 3">
            <a:extLst>
              <a:ext uri="{FF2B5EF4-FFF2-40B4-BE49-F238E27FC236}">
                <a16:creationId xmlns:a16="http://schemas.microsoft.com/office/drawing/2014/main" id="{3D322BF0-8720-ECD5-D3C9-B5694871A44B}"/>
              </a:ext>
            </a:extLst>
          </p:cNvPr>
          <p:cNvSpPr txBox="1"/>
          <p:nvPr/>
        </p:nvSpPr>
        <p:spPr>
          <a:xfrm>
            <a:off x="628650" y="1454331"/>
            <a:ext cx="7394216" cy="738664"/>
          </a:xfrm>
          <a:prstGeom prst="rect">
            <a:avLst/>
          </a:prstGeom>
          <a:noFill/>
        </p:spPr>
        <p:txBody>
          <a:bodyPr wrap="square" rtlCol="0">
            <a:spAutoFit/>
          </a:bodyPr>
          <a:lstStyle/>
          <a:p>
            <a:pPr marL="285750" indent="-285750">
              <a:buClrTx/>
              <a:buSzPct val="100000"/>
              <a:buFont typeface="Wingdings" pitchFamily="2" charset="2"/>
              <a:buChar char="§"/>
            </a:pPr>
            <a:r>
              <a:rPr lang="en-US" dirty="0">
                <a:latin typeface="Proxima Nova" panose="020B0604020202020204" charset="0"/>
              </a:rPr>
              <a:t>Patients with T1D who had a CGM: </a:t>
            </a:r>
            <a:r>
              <a:rPr lang="en-US" dirty="0">
                <a:solidFill>
                  <a:srgbClr val="4687BD"/>
                </a:solidFill>
                <a:latin typeface="Proxima Nova" panose="020B0604020202020204" charset="0"/>
              </a:rPr>
              <a:t>81%</a:t>
            </a:r>
          </a:p>
          <a:p>
            <a:pPr lvl="3">
              <a:buClrTx/>
              <a:buSzPct val="100000"/>
            </a:pPr>
            <a:endParaRPr lang="en-US" dirty="0">
              <a:latin typeface="Proxima Nova" panose="020B0604020202020204" charset="0"/>
            </a:endParaRPr>
          </a:p>
          <a:p>
            <a:pPr marL="285750" lvl="1" indent="-285750">
              <a:buClrTx/>
              <a:buSzPct val="100000"/>
              <a:buFont typeface="Wingdings" pitchFamily="2" charset="2"/>
              <a:buChar char="§"/>
            </a:pPr>
            <a:r>
              <a:rPr lang="en-US" dirty="0">
                <a:latin typeface="Proxima Nova" panose="020B0604020202020204" charset="0"/>
              </a:rPr>
              <a:t>Subset of non-White patients with T1D who had a CGM: </a:t>
            </a:r>
            <a:r>
              <a:rPr lang="en-US" dirty="0">
                <a:solidFill>
                  <a:srgbClr val="4687BD"/>
                </a:solidFill>
                <a:latin typeface="Proxima Nova" panose="020B0604020202020204" charset="0"/>
              </a:rPr>
              <a:t>71%</a:t>
            </a:r>
          </a:p>
        </p:txBody>
      </p:sp>
    </p:spTree>
    <p:extLst>
      <p:ext uri="{BB962C8B-B14F-4D97-AF65-F5344CB8AC3E}">
        <p14:creationId xmlns:p14="http://schemas.microsoft.com/office/powerpoint/2010/main" val="1914092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628650" y="654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200" b="1" dirty="0">
                <a:solidFill>
                  <a:srgbClr val="191919"/>
                </a:solidFill>
                <a:latin typeface="Montserrat"/>
                <a:ea typeface="Montserrat"/>
                <a:cs typeface="Montserrat"/>
                <a:sym typeface="Montserrat"/>
              </a:rPr>
              <a:t>Follow-Up Data (January 2024)</a:t>
            </a:r>
          </a:p>
        </p:txBody>
      </p:sp>
      <p:pic>
        <p:nvPicPr>
          <p:cNvPr id="2" name="Google Shape;56;p13">
            <a:extLst>
              <a:ext uri="{FF2B5EF4-FFF2-40B4-BE49-F238E27FC236}">
                <a16:creationId xmlns:a16="http://schemas.microsoft.com/office/drawing/2014/main" id="{86D96384-3DA3-9E4E-3E9C-1E3CBE14C488}"/>
              </a:ext>
            </a:extLst>
          </p:cNvPr>
          <p:cNvPicPr preferRelativeResize="0"/>
          <p:nvPr/>
        </p:nvPicPr>
        <p:blipFill>
          <a:blip r:embed="rId3"/>
          <a:srcRect t="4028" b="4028"/>
          <a:stretch/>
        </p:blipFill>
        <p:spPr>
          <a:xfrm>
            <a:off x="6696889" y="4488656"/>
            <a:ext cx="2351167" cy="557194"/>
          </a:xfrm>
          <a:prstGeom prst="rect">
            <a:avLst/>
          </a:prstGeom>
          <a:noFill/>
          <a:ln>
            <a:noFill/>
          </a:ln>
        </p:spPr>
      </p:pic>
      <p:sp>
        <p:nvSpPr>
          <p:cNvPr id="4" name="TextBox 3">
            <a:extLst>
              <a:ext uri="{FF2B5EF4-FFF2-40B4-BE49-F238E27FC236}">
                <a16:creationId xmlns:a16="http://schemas.microsoft.com/office/drawing/2014/main" id="{3D322BF0-8720-ECD5-D3C9-B5694871A44B}"/>
              </a:ext>
            </a:extLst>
          </p:cNvPr>
          <p:cNvSpPr txBox="1"/>
          <p:nvPr/>
        </p:nvSpPr>
        <p:spPr>
          <a:xfrm>
            <a:off x="628650" y="1454331"/>
            <a:ext cx="7394216" cy="738664"/>
          </a:xfrm>
          <a:prstGeom prst="rect">
            <a:avLst/>
          </a:prstGeom>
          <a:noFill/>
        </p:spPr>
        <p:txBody>
          <a:bodyPr wrap="square" rtlCol="0">
            <a:spAutoFit/>
          </a:bodyPr>
          <a:lstStyle/>
          <a:p>
            <a:pPr marL="285750" indent="-285750">
              <a:buClrTx/>
              <a:buSzPct val="100000"/>
              <a:buFont typeface="Wingdings" pitchFamily="2" charset="2"/>
              <a:buChar char="§"/>
            </a:pPr>
            <a:r>
              <a:rPr lang="en-US" dirty="0">
                <a:latin typeface="Proxima Nova" panose="020B0604020202020204" charset="0"/>
              </a:rPr>
              <a:t>All patients with T1D who had a CGM: </a:t>
            </a:r>
            <a:r>
              <a:rPr lang="en-US" dirty="0">
                <a:solidFill>
                  <a:srgbClr val="4687BD"/>
                </a:solidFill>
                <a:latin typeface="Proxima Nova" panose="020B0604020202020204" charset="0"/>
              </a:rPr>
              <a:t>81%  </a:t>
            </a:r>
            <a:r>
              <a:rPr lang="en-US" dirty="0">
                <a:solidFill>
                  <a:srgbClr val="4687BD"/>
                </a:solidFill>
                <a:latin typeface="Proxima Nova" panose="020B0604020202020204" charset="0"/>
                <a:sym typeface="Wingdings" panose="05000000000000000000" pitchFamily="2" charset="2"/>
              </a:rPr>
              <a:t> </a:t>
            </a:r>
            <a:r>
              <a:rPr lang="en-US" dirty="0">
                <a:solidFill>
                  <a:srgbClr val="4687BD"/>
                </a:solidFill>
                <a:latin typeface="Proxima Nova" panose="020B0604020202020204" charset="0"/>
              </a:rPr>
              <a:t> </a:t>
            </a:r>
            <a:r>
              <a:rPr lang="en-US" dirty="0">
                <a:solidFill>
                  <a:srgbClr val="FF0000"/>
                </a:solidFill>
                <a:latin typeface="Proxima Nova" panose="020B0604020202020204" charset="0"/>
              </a:rPr>
              <a:t>96%</a:t>
            </a:r>
            <a:endParaRPr lang="en-US" dirty="0">
              <a:solidFill>
                <a:srgbClr val="4687BD"/>
              </a:solidFill>
              <a:latin typeface="Proxima Nova" panose="020B0604020202020204" charset="0"/>
            </a:endParaRPr>
          </a:p>
          <a:p>
            <a:pPr lvl="3">
              <a:buClrTx/>
              <a:buSzPct val="100000"/>
            </a:pPr>
            <a:endParaRPr lang="en-US" dirty="0">
              <a:latin typeface="Proxima Nova" panose="020B0604020202020204" charset="0"/>
            </a:endParaRPr>
          </a:p>
          <a:p>
            <a:pPr marL="285750" lvl="1" indent="-285750">
              <a:buClrTx/>
              <a:buSzPct val="100000"/>
              <a:buFont typeface="Wingdings" pitchFamily="2" charset="2"/>
              <a:buChar char="§"/>
            </a:pPr>
            <a:r>
              <a:rPr lang="en-US" dirty="0">
                <a:latin typeface="Proxima Nova" panose="020B0604020202020204" charset="0"/>
              </a:rPr>
              <a:t>Subset of non-White patients with T1D who had a CGM: </a:t>
            </a:r>
            <a:r>
              <a:rPr lang="en-US" dirty="0">
                <a:solidFill>
                  <a:srgbClr val="4687BD"/>
                </a:solidFill>
                <a:latin typeface="Proxima Nova" panose="020B0604020202020204" charset="0"/>
              </a:rPr>
              <a:t>71% </a:t>
            </a:r>
            <a:r>
              <a:rPr lang="en-US" dirty="0">
                <a:solidFill>
                  <a:srgbClr val="4687BD"/>
                </a:solidFill>
                <a:latin typeface="Proxima Nova" panose="020B0604020202020204" charset="0"/>
                <a:sym typeface="Wingdings" panose="05000000000000000000" pitchFamily="2" charset="2"/>
              </a:rPr>
              <a:t> </a:t>
            </a:r>
            <a:r>
              <a:rPr lang="en-US" dirty="0">
                <a:solidFill>
                  <a:srgbClr val="4687BD"/>
                </a:solidFill>
                <a:latin typeface="Proxima Nova" panose="020B0604020202020204" charset="0"/>
              </a:rPr>
              <a:t> </a:t>
            </a:r>
            <a:r>
              <a:rPr lang="en-US" dirty="0">
                <a:solidFill>
                  <a:srgbClr val="FF0000"/>
                </a:solidFill>
                <a:latin typeface="Proxima Nova" panose="020B0604020202020204" charset="0"/>
              </a:rPr>
              <a:t>71%</a:t>
            </a:r>
          </a:p>
        </p:txBody>
      </p:sp>
    </p:spTree>
    <p:extLst>
      <p:ext uri="{BB962C8B-B14F-4D97-AF65-F5344CB8AC3E}">
        <p14:creationId xmlns:p14="http://schemas.microsoft.com/office/powerpoint/2010/main" val="1807230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628650" y="654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200" b="1" dirty="0">
                <a:solidFill>
                  <a:srgbClr val="191919"/>
                </a:solidFill>
                <a:latin typeface="Montserrat"/>
                <a:ea typeface="Montserrat"/>
                <a:cs typeface="Montserrat"/>
                <a:sym typeface="Montserrat"/>
              </a:rPr>
              <a:t>Other Ideas</a:t>
            </a:r>
          </a:p>
        </p:txBody>
      </p:sp>
      <p:pic>
        <p:nvPicPr>
          <p:cNvPr id="2" name="Google Shape;56;p13">
            <a:extLst>
              <a:ext uri="{FF2B5EF4-FFF2-40B4-BE49-F238E27FC236}">
                <a16:creationId xmlns:a16="http://schemas.microsoft.com/office/drawing/2014/main" id="{86D96384-3DA3-9E4E-3E9C-1E3CBE14C488}"/>
              </a:ext>
            </a:extLst>
          </p:cNvPr>
          <p:cNvPicPr preferRelativeResize="0"/>
          <p:nvPr/>
        </p:nvPicPr>
        <p:blipFill>
          <a:blip r:embed="rId3"/>
          <a:srcRect t="4028" b="4028"/>
          <a:stretch/>
        </p:blipFill>
        <p:spPr>
          <a:xfrm>
            <a:off x="6696889" y="4488656"/>
            <a:ext cx="2351167" cy="557194"/>
          </a:xfrm>
          <a:prstGeom prst="rect">
            <a:avLst/>
          </a:prstGeom>
          <a:noFill/>
          <a:ln>
            <a:noFill/>
          </a:ln>
        </p:spPr>
      </p:pic>
      <p:pic>
        <p:nvPicPr>
          <p:cNvPr id="5" name="Picture 4" descr="A close-up of a medical document&#10;&#10;Description automatically generated">
            <a:extLst>
              <a:ext uri="{FF2B5EF4-FFF2-40B4-BE49-F238E27FC236}">
                <a16:creationId xmlns:a16="http://schemas.microsoft.com/office/drawing/2014/main" id="{8DDC170D-FBBA-3CB1-98A3-59DC113336DF}"/>
              </a:ext>
            </a:extLst>
          </p:cNvPr>
          <p:cNvPicPr>
            <a:picLocks noChangeAspect="1"/>
          </p:cNvPicPr>
          <p:nvPr/>
        </p:nvPicPr>
        <p:blipFill rotWithShape="1">
          <a:blip r:embed="rId4"/>
          <a:srcRect l="3196" r="3599" b="2629"/>
          <a:stretch/>
        </p:blipFill>
        <p:spPr>
          <a:xfrm>
            <a:off x="628650" y="1611158"/>
            <a:ext cx="4162939" cy="2939112"/>
          </a:xfrm>
          <a:prstGeom prst="rect">
            <a:avLst/>
          </a:prstGeom>
          <a:ln>
            <a:solidFill>
              <a:schemeClr val="tx1"/>
            </a:solidFill>
          </a:ln>
        </p:spPr>
      </p:pic>
      <p:pic>
        <p:nvPicPr>
          <p:cNvPr id="7" name="Picture 6" descr="A poster with text overlay&#10;&#10;Description automatically generated">
            <a:extLst>
              <a:ext uri="{FF2B5EF4-FFF2-40B4-BE49-F238E27FC236}">
                <a16:creationId xmlns:a16="http://schemas.microsoft.com/office/drawing/2014/main" id="{7AE6A821-240F-BEB9-3EC7-80BE4F93254C}"/>
              </a:ext>
            </a:extLst>
          </p:cNvPr>
          <p:cNvPicPr>
            <a:picLocks noChangeAspect="1"/>
          </p:cNvPicPr>
          <p:nvPr/>
        </p:nvPicPr>
        <p:blipFill>
          <a:blip r:embed="rId5"/>
          <a:stretch>
            <a:fillRect/>
          </a:stretch>
        </p:blipFill>
        <p:spPr>
          <a:xfrm>
            <a:off x="5041518" y="852429"/>
            <a:ext cx="3712064" cy="2947816"/>
          </a:xfrm>
          <a:prstGeom prst="rect">
            <a:avLst/>
          </a:prstGeom>
          <a:ln>
            <a:solidFill>
              <a:schemeClr val="tx1"/>
            </a:solidFill>
          </a:ln>
        </p:spPr>
      </p:pic>
    </p:spTree>
    <p:extLst>
      <p:ext uri="{BB962C8B-B14F-4D97-AF65-F5344CB8AC3E}">
        <p14:creationId xmlns:p14="http://schemas.microsoft.com/office/powerpoint/2010/main" val="3244202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
          <a:extLst>
            <a:ext uri="{FF2B5EF4-FFF2-40B4-BE49-F238E27FC236}">
              <a16:creationId xmlns:a16="http://schemas.microsoft.com/office/drawing/2014/main" id="{2CEE3150-7B49-BC4B-D899-5E14F6D2B937}"/>
            </a:ext>
          </a:extLst>
        </p:cNvPr>
        <p:cNvGrpSpPr/>
        <p:nvPr/>
      </p:nvGrpSpPr>
      <p:grpSpPr>
        <a:xfrm>
          <a:off x="0" y="0"/>
          <a:ext cx="0" cy="0"/>
          <a:chOff x="0" y="0"/>
          <a:chExt cx="0" cy="0"/>
        </a:xfrm>
      </p:grpSpPr>
      <p:sp>
        <p:nvSpPr>
          <p:cNvPr id="92" name="Google Shape;92;p18">
            <a:extLst>
              <a:ext uri="{FF2B5EF4-FFF2-40B4-BE49-F238E27FC236}">
                <a16:creationId xmlns:a16="http://schemas.microsoft.com/office/drawing/2014/main" id="{439D3522-22DE-0E09-E4D0-B300804DA0BE}"/>
              </a:ext>
            </a:extLst>
          </p:cNvPr>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a:extLst>
              <a:ext uri="{FF2B5EF4-FFF2-40B4-BE49-F238E27FC236}">
                <a16:creationId xmlns:a16="http://schemas.microsoft.com/office/drawing/2014/main" id="{A06392E0-1DFF-80C8-D862-815F7A7F5261}"/>
              </a:ext>
            </a:extLst>
          </p:cNvPr>
          <p:cNvSpPr txBox="1"/>
          <p:nvPr/>
        </p:nvSpPr>
        <p:spPr>
          <a:xfrm>
            <a:off x="628650" y="654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200" b="1" dirty="0">
                <a:solidFill>
                  <a:srgbClr val="191919"/>
                </a:solidFill>
                <a:latin typeface="Montserrat"/>
                <a:ea typeface="Montserrat"/>
                <a:cs typeface="Montserrat"/>
                <a:sym typeface="Montserrat"/>
              </a:rPr>
              <a:t>Increasing Smart Pen Use</a:t>
            </a:r>
          </a:p>
        </p:txBody>
      </p:sp>
      <p:pic>
        <p:nvPicPr>
          <p:cNvPr id="2" name="Google Shape;56;p13">
            <a:extLst>
              <a:ext uri="{FF2B5EF4-FFF2-40B4-BE49-F238E27FC236}">
                <a16:creationId xmlns:a16="http://schemas.microsoft.com/office/drawing/2014/main" id="{F6379801-71D8-6DB5-B572-943576BF6541}"/>
              </a:ext>
            </a:extLst>
          </p:cNvPr>
          <p:cNvPicPr preferRelativeResize="0"/>
          <p:nvPr/>
        </p:nvPicPr>
        <p:blipFill>
          <a:blip r:embed="rId3"/>
          <a:srcRect t="4028" b="4028"/>
          <a:stretch/>
        </p:blipFill>
        <p:spPr>
          <a:xfrm>
            <a:off x="6696889" y="4488656"/>
            <a:ext cx="2351167" cy="557194"/>
          </a:xfrm>
          <a:prstGeom prst="rect">
            <a:avLst/>
          </a:prstGeom>
          <a:noFill/>
          <a:ln>
            <a:noFill/>
          </a:ln>
        </p:spPr>
      </p:pic>
      <p:sp>
        <p:nvSpPr>
          <p:cNvPr id="4" name="TextBox 3">
            <a:extLst>
              <a:ext uri="{FF2B5EF4-FFF2-40B4-BE49-F238E27FC236}">
                <a16:creationId xmlns:a16="http://schemas.microsoft.com/office/drawing/2014/main" id="{14B2DE10-7FFB-9D0D-C3DA-7D7646306134}"/>
              </a:ext>
            </a:extLst>
          </p:cNvPr>
          <p:cNvSpPr txBox="1"/>
          <p:nvPr/>
        </p:nvSpPr>
        <p:spPr>
          <a:xfrm>
            <a:off x="628650" y="3356714"/>
            <a:ext cx="7886700" cy="954107"/>
          </a:xfrm>
          <a:prstGeom prst="rect">
            <a:avLst/>
          </a:prstGeom>
          <a:noFill/>
        </p:spPr>
        <p:txBody>
          <a:bodyPr wrap="square" rtlCol="0">
            <a:spAutoFit/>
          </a:bodyPr>
          <a:lstStyle/>
          <a:p>
            <a:pPr marL="285750" indent="-285750">
              <a:buClrTx/>
              <a:buSzPct val="100000"/>
              <a:buFont typeface="Wingdings" pitchFamily="2" charset="2"/>
              <a:buChar char="§"/>
            </a:pPr>
            <a:r>
              <a:rPr lang="en-US" dirty="0">
                <a:latin typeface="Proxima Nova" panose="020B0604020202020204" charset="0"/>
              </a:rPr>
              <a:t>January 2024: Released updated handout for glucose monitoring and insulin delivery options</a:t>
            </a:r>
          </a:p>
          <a:p>
            <a:pPr marL="651510" lvl="4" indent="-285750">
              <a:buClrTx/>
              <a:buSzPct val="100000"/>
              <a:buFont typeface="Wingdings" pitchFamily="2" charset="2"/>
              <a:buChar char="§"/>
            </a:pPr>
            <a:r>
              <a:rPr lang="en-US" dirty="0">
                <a:latin typeface="Proxima Nova" panose="020B0604020202020204" charset="0"/>
                <a:hlinkClick r:id="rId4"/>
              </a:rPr>
              <a:t>https://www.umpedsdiabetes.com/forms-handouts</a:t>
            </a:r>
            <a:r>
              <a:rPr lang="en-US" dirty="0">
                <a:latin typeface="Proxima Nova" panose="020B0604020202020204" charset="0"/>
              </a:rPr>
              <a:t> (</a:t>
            </a:r>
            <a:r>
              <a:rPr lang="en-US" i="1" dirty="0">
                <a:latin typeface="Proxima Nova" panose="020B0604020202020204" charset="0"/>
              </a:rPr>
              <a:t>Comparing Diabetes Devices</a:t>
            </a:r>
            <a:r>
              <a:rPr lang="en-US" dirty="0">
                <a:latin typeface="Proxima Nova" panose="020B0604020202020204" charset="0"/>
              </a:rPr>
              <a:t>)</a:t>
            </a:r>
          </a:p>
          <a:p>
            <a:pPr marL="651510" lvl="4" indent="-285750">
              <a:buClrTx/>
              <a:buSzPct val="100000"/>
              <a:buFont typeface="Wingdings" pitchFamily="2" charset="2"/>
              <a:buChar char="§"/>
            </a:pPr>
            <a:r>
              <a:rPr lang="en-US" dirty="0">
                <a:latin typeface="Proxima Nova" panose="020B0604020202020204" charset="0"/>
              </a:rPr>
              <a:t>Added </a:t>
            </a:r>
            <a:r>
              <a:rPr lang="en-US" dirty="0" err="1">
                <a:latin typeface="Proxima Nova" panose="020B0604020202020204" charset="0"/>
              </a:rPr>
              <a:t>NovoPen</a:t>
            </a:r>
            <a:r>
              <a:rPr lang="en-US" dirty="0">
                <a:latin typeface="Proxima Nova" panose="020B0604020202020204" charset="0"/>
              </a:rPr>
              <a:t> 6 and </a:t>
            </a:r>
            <a:r>
              <a:rPr lang="en-US" dirty="0" err="1">
                <a:latin typeface="Proxima Nova" panose="020B0604020202020204" charset="0"/>
              </a:rPr>
              <a:t>NovoPen</a:t>
            </a:r>
            <a:r>
              <a:rPr lang="en-US" dirty="0">
                <a:latin typeface="Proxima Nova" panose="020B0604020202020204" charset="0"/>
              </a:rPr>
              <a:t> Echo Plus; CDCESs working on getting these options added to EMR for ordering</a:t>
            </a:r>
          </a:p>
        </p:txBody>
      </p:sp>
      <p:pic>
        <p:nvPicPr>
          <p:cNvPr id="7" name="Picture 6" descr="A graph showing the year of the year&#10;&#10;Description automatically generated">
            <a:extLst>
              <a:ext uri="{FF2B5EF4-FFF2-40B4-BE49-F238E27FC236}">
                <a16:creationId xmlns:a16="http://schemas.microsoft.com/office/drawing/2014/main" id="{8FEA3366-B736-99A2-A5B5-FFF8A6B70A6A}"/>
              </a:ext>
            </a:extLst>
          </p:cNvPr>
          <p:cNvPicPr>
            <a:picLocks noChangeAspect="1"/>
          </p:cNvPicPr>
          <p:nvPr/>
        </p:nvPicPr>
        <p:blipFill rotWithShape="1">
          <a:blip r:embed="rId5"/>
          <a:srcRect l="3403" b="12812"/>
          <a:stretch/>
        </p:blipFill>
        <p:spPr>
          <a:xfrm>
            <a:off x="770562" y="1488665"/>
            <a:ext cx="8166826" cy="1398374"/>
          </a:xfrm>
          <a:prstGeom prst="rect">
            <a:avLst/>
          </a:prstGeom>
        </p:spPr>
      </p:pic>
      <p:sp>
        <p:nvSpPr>
          <p:cNvPr id="8" name="TextBox 7">
            <a:extLst>
              <a:ext uri="{FF2B5EF4-FFF2-40B4-BE49-F238E27FC236}">
                <a16:creationId xmlns:a16="http://schemas.microsoft.com/office/drawing/2014/main" id="{9EEE1B29-7DAA-8C16-CC9D-84EE6EF8EB68}"/>
              </a:ext>
            </a:extLst>
          </p:cNvPr>
          <p:cNvSpPr txBox="1"/>
          <p:nvPr/>
        </p:nvSpPr>
        <p:spPr>
          <a:xfrm>
            <a:off x="628650" y="1511066"/>
            <a:ext cx="2833741" cy="307777"/>
          </a:xfrm>
          <a:prstGeom prst="rect">
            <a:avLst/>
          </a:prstGeom>
          <a:solidFill>
            <a:schemeClr val="bg1"/>
          </a:solidFill>
        </p:spPr>
        <p:txBody>
          <a:bodyPr wrap="square" rtlCol="0">
            <a:spAutoFit/>
          </a:bodyPr>
          <a:lstStyle/>
          <a:p>
            <a:r>
              <a:rPr lang="en-US" b="1" i="1" dirty="0">
                <a:latin typeface="Proxima Nova" panose="02000506030000020004" pitchFamily="2" charset="0"/>
              </a:rPr>
              <a:t>InPen Orders (2020-present)</a:t>
            </a:r>
          </a:p>
        </p:txBody>
      </p:sp>
    </p:spTree>
    <p:extLst>
      <p:ext uri="{BB962C8B-B14F-4D97-AF65-F5344CB8AC3E}">
        <p14:creationId xmlns:p14="http://schemas.microsoft.com/office/powerpoint/2010/main" val="2420501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628650" y="654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200" b="1" dirty="0">
                <a:solidFill>
                  <a:srgbClr val="191919"/>
                </a:solidFill>
                <a:latin typeface="Montserrat"/>
                <a:ea typeface="Montserrat"/>
                <a:cs typeface="Montserrat"/>
                <a:sym typeface="Montserrat"/>
              </a:rPr>
              <a:t>U-M Pediatric Diabetes</a:t>
            </a:r>
          </a:p>
          <a:p>
            <a:pPr marL="0" lvl="0" indent="0" algn="l" rtl="0">
              <a:lnSpc>
                <a:spcPct val="90000"/>
              </a:lnSpc>
              <a:spcBef>
                <a:spcPts val="0"/>
              </a:spcBef>
              <a:spcAft>
                <a:spcPts val="0"/>
              </a:spcAft>
              <a:buNone/>
            </a:pPr>
            <a:r>
              <a:rPr lang="en" sz="2000" b="1" dirty="0">
                <a:solidFill>
                  <a:srgbClr val="191919"/>
                </a:solidFill>
                <a:latin typeface="Montserrat"/>
                <a:ea typeface="Montserrat"/>
                <a:cs typeface="Montserrat"/>
                <a:sym typeface="Montserrat"/>
              </a:rPr>
              <a:t>C.S. Mott Children’s Hospital, University of Michigan</a:t>
            </a:r>
            <a:endParaRPr sz="2000" b="1" dirty="0">
              <a:solidFill>
                <a:srgbClr val="191919"/>
              </a:solidFill>
              <a:latin typeface="Montserrat"/>
              <a:ea typeface="Montserrat"/>
              <a:cs typeface="Montserrat"/>
              <a:sym typeface="Montserrat"/>
            </a:endParaRPr>
          </a:p>
        </p:txBody>
      </p:sp>
      <p:pic>
        <p:nvPicPr>
          <p:cNvPr id="2" name="Google Shape;56;p13">
            <a:extLst>
              <a:ext uri="{FF2B5EF4-FFF2-40B4-BE49-F238E27FC236}">
                <a16:creationId xmlns:a16="http://schemas.microsoft.com/office/drawing/2014/main" id="{86D96384-3DA3-9E4E-3E9C-1E3CBE14C488}"/>
              </a:ext>
            </a:extLst>
          </p:cNvPr>
          <p:cNvPicPr preferRelativeResize="0"/>
          <p:nvPr/>
        </p:nvPicPr>
        <p:blipFill>
          <a:blip r:embed="rId3"/>
          <a:srcRect t="4028" b="4028"/>
          <a:stretch/>
        </p:blipFill>
        <p:spPr>
          <a:xfrm>
            <a:off x="6696889" y="4488656"/>
            <a:ext cx="2351167" cy="557194"/>
          </a:xfrm>
          <a:prstGeom prst="rect">
            <a:avLst/>
          </a:prstGeom>
          <a:noFill/>
          <a:ln>
            <a:noFill/>
          </a:ln>
        </p:spPr>
      </p:pic>
      <p:graphicFrame>
        <p:nvGraphicFramePr>
          <p:cNvPr id="3" name="Table 10">
            <a:extLst>
              <a:ext uri="{FF2B5EF4-FFF2-40B4-BE49-F238E27FC236}">
                <a16:creationId xmlns:a16="http://schemas.microsoft.com/office/drawing/2014/main" id="{C8CECD85-2DEA-8E54-7087-86B88E074575}"/>
              </a:ext>
            </a:extLst>
          </p:cNvPr>
          <p:cNvGraphicFramePr>
            <a:graphicFrameLocks noGrp="1"/>
          </p:cNvGraphicFramePr>
          <p:nvPr>
            <p:extLst>
              <p:ext uri="{D42A27DB-BD31-4B8C-83A1-F6EECF244321}">
                <p14:modId xmlns:p14="http://schemas.microsoft.com/office/powerpoint/2010/main" val="1393344632"/>
              </p:ext>
            </p:extLst>
          </p:nvPr>
        </p:nvGraphicFramePr>
        <p:xfrm>
          <a:off x="628650" y="1649044"/>
          <a:ext cx="8140881" cy="2077796"/>
        </p:xfrm>
        <a:graphic>
          <a:graphicData uri="http://schemas.openxmlformats.org/drawingml/2006/table">
            <a:tbl>
              <a:tblPr firstRow="1" bandRow="1">
                <a:tableStyleId>{5940675A-B579-460E-94D1-54222C63F5DA}</a:tableStyleId>
              </a:tblPr>
              <a:tblGrid>
                <a:gridCol w="2802527">
                  <a:extLst>
                    <a:ext uri="{9D8B030D-6E8A-4147-A177-3AD203B41FA5}">
                      <a16:colId xmlns:a16="http://schemas.microsoft.com/office/drawing/2014/main" val="2358165482"/>
                    </a:ext>
                  </a:extLst>
                </a:gridCol>
                <a:gridCol w="3056709">
                  <a:extLst>
                    <a:ext uri="{9D8B030D-6E8A-4147-A177-3AD203B41FA5}">
                      <a16:colId xmlns:a16="http://schemas.microsoft.com/office/drawing/2014/main" val="1028500067"/>
                    </a:ext>
                  </a:extLst>
                </a:gridCol>
                <a:gridCol w="2281645">
                  <a:extLst>
                    <a:ext uri="{9D8B030D-6E8A-4147-A177-3AD203B41FA5}">
                      <a16:colId xmlns:a16="http://schemas.microsoft.com/office/drawing/2014/main" val="3856698421"/>
                    </a:ext>
                  </a:extLst>
                </a:gridCol>
              </a:tblGrid>
              <a:tr h="317557">
                <a:tc>
                  <a:txBody>
                    <a:bodyPr/>
                    <a:lstStyle/>
                    <a:p>
                      <a:r>
                        <a:rPr lang="en-US" sz="1500" b="1" dirty="0">
                          <a:solidFill>
                            <a:schemeClr val="tx1"/>
                          </a:solidFill>
                          <a:latin typeface="Proxima Nova" panose="02000506030000020004" pitchFamily="2" charset="0"/>
                        </a:rPr>
                        <a:t>Multidisciplinary Team (FTEs)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en-US" sz="1500" b="1" dirty="0">
                          <a:solidFill>
                            <a:schemeClr val="tx1"/>
                          </a:solidFill>
                          <a:latin typeface="Proxima Nova" panose="02000506030000020004" pitchFamily="2" charset="0"/>
                        </a:rPr>
                        <a:t>Patient Volume &amp; Demographics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en-US" sz="1500" b="1" dirty="0">
                          <a:solidFill>
                            <a:schemeClr val="tx1"/>
                          </a:solidFill>
                          <a:latin typeface="Proxima Nova" panose="02000506030000020004" pitchFamily="2" charset="0"/>
                        </a:rPr>
                        <a:t>Contacts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583234242"/>
                  </a:ext>
                </a:extLst>
              </a:tr>
              <a:tr h="1757756">
                <a:tc>
                  <a:txBody>
                    <a:bodyPr/>
                    <a:lstStyle/>
                    <a:p>
                      <a:pPr marL="182880" indent="-182880">
                        <a:buFont typeface="Wingdings" pitchFamily="2" charset="2"/>
                        <a:buChar char="§"/>
                      </a:pPr>
                      <a:r>
                        <a:rPr lang="en-US" sz="1400" dirty="0">
                          <a:latin typeface="Proxima Nova" panose="02000506030000020004" pitchFamily="2" charset="0"/>
                        </a:rPr>
                        <a:t>12 (3.0 </a:t>
                      </a:r>
                      <a:r>
                        <a:rPr lang="en-US" sz="1400" dirty="0" err="1">
                          <a:latin typeface="Proxima Nova" panose="02000506030000020004" pitchFamily="2" charset="0"/>
                        </a:rPr>
                        <a:t>cFTE</a:t>
                      </a:r>
                      <a:r>
                        <a:rPr lang="en-US" sz="1400" dirty="0">
                          <a:latin typeface="Proxima Nova" panose="02000506030000020004" pitchFamily="2" charset="0"/>
                        </a:rPr>
                        <a:t>) endocrinologists*</a:t>
                      </a:r>
                    </a:p>
                    <a:p>
                      <a:pPr marL="182880" indent="-182880">
                        <a:buFont typeface="Wingdings" pitchFamily="2" charset="2"/>
                        <a:buChar char="§"/>
                      </a:pPr>
                      <a:r>
                        <a:rPr lang="en-US" sz="1400" dirty="0">
                          <a:latin typeface="Proxima Nova" panose="02000506030000020004" pitchFamily="2" charset="0"/>
                        </a:rPr>
                        <a:t>3 (1.5 </a:t>
                      </a:r>
                      <a:r>
                        <a:rPr lang="en-US" sz="1400" dirty="0" err="1">
                          <a:latin typeface="Proxima Nova" panose="02000506030000020004" pitchFamily="2" charset="0"/>
                        </a:rPr>
                        <a:t>cFTE</a:t>
                      </a:r>
                      <a:r>
                        <a:rPr lang="en-US" sz="1400" dirty="0">
                          <a:latin typeface="Proxima Nova" panose="02000506030000020004" pitchFamily="2" charset="0"/>
                        </a:rPr>
                        <a:t>) fellows</a:t>
                      </a:r>
                    </a:p>
                    <a:p>
                      <a:pPr marL="182880" indent="-182880">
                        <a:buFont typeface="Wingdings" pitchFamily="2" charset="2"/>
                        <a:buChar char="§"/>
                      </a:pPr>
                      <a:r>
                        <a:rPr lang="en-US" sz="1400" dirty="0">
                          <a:latin typeface="Proxima Nova" panose="02000506030000020004" pitchFamily="2" charset="0"/>
                        </a:rPr>
                        <a:t>2.0 dietitians</a:t>
                      </a:r>
                    </a:p>
                    <a:p>
                      <a:pPr marL="182880" indent="-182880">
                        <a:buFont typeface="Wingdings" pitchFamily="2" charset="2"/>
                        <a:buChar char="§"/>
                      </a:pPr>
                      <a:r>
                        <a:rPr lang="en-US" sz="1400" dirty="0">
                          <a:latin typeface="Proxima Nova" panose="02000506030000020004" pitchFamily="2" charset="0"/>
                        </a:rPr>
                        <a:t>4.6 RNs (2.6 w/CDCES)</a:t>
                      </a:r>
                    </a:p>
                    <a:p>
                      <a:pPr marL="182880" indent="-182880">
                        <a:buFont typeface="Wingdings" pitchFamily="2" charset="2"/>
                        <a:buChar char="§"/>
                      </a:pPr>
                      <a:r>
                        <a:rPr lang="en-US" sz="1400" i="0" dirty="0">
                          <a:solidFill>
                            <a:schemeClr val="tx1"/>
                          </a:solidFill>
                          <a:latin typeface="Proxima Nova" panose="02000506030000020004" pitchFamily="2" charset="0"/>
                        </a:rPr>
                        <a:t>1.5 social workers</a:t>
                      </a:r>
                    </a:p>
                    <a:p>
                      <a:pPr marL="182880" indent="-182880">
                        <a:buFont typeface="Wingdings" pitchFamily="2" charset="2"/>
                        <a:buChar char="§"/>
                      </a:pPr>
                      <a:r>
                        <a:rPr lang="en-US" sz="1400" i="0" dirty="0">
                          <a:solidFill>
                            <a:schemeClr val="tx1"/>
                          </a:solidFill>
                          <a:latin typeface="Proxima Nova" panose="02000506030000020004" pitchFamily="2" charset="0"/>
                        </a:rPr>
                        <a:t>1.0 psychologist</a:t>
                      </a:r>
                    </a:p>
                    <a:p>
                      <a:pPr marL="0" indent="0">
                        <a:buFont typeface="Wingdings" pitchFamily="2" charset="2"/>
                        <a:buNone/>
                      </a:pPr>
                      <a:endParaRPr lang="en-US" sz="1400" i="1" dirty="0">
                        <a:solidFill>
                          <a:schemeClr val="bg2">
                            <a:lumMod val="60000"/>
                            <a:lumOff val="40000"/>
                          </a:schemeClr>
                        </a:solidFill>
                        <a:latin typeface="Proxima Nova" panose="02000506030000020004" pitchFamily="2" charset="0"/>
                      </a:endParaRPr>
                    </a:p>
                    <a:p>
                      <a:pPr marL="0" indent="0">
                        <a:buFont typeface="Wingdings" pitchFamily="2" charset="2"/>
                        <a:buNone/>
                      </a:pPr>
                      <a:r>
                        <a:rPr lang="en-US" sz="1050" i="1" dirty="0">
                          <a:solidFill>
                            <a:schemeClr val="tx1"/>
                          </a:solidFill>
                          <a:latin typeface="Proxima Nova" panose="02000506030000020004" pitchFamily="2" charset="0"/>
                        </a:rPr>
                        <a:t>*Devoted to T1D patient care</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indent="-182880">
                        <a:buFont typeface="Wingdings" pitchFamily="2" charset="2"/>
                        <a:buChar char="§"/>
                      </a:pPr>
                      <a:r>
                        <a:rPr lang="en-US" sz="1400" dirty="0">
                          <a:latin typeface="Proxima Nova" panose="02000506030000020004" pitchFamily="2" charset="0"/>
                        </a:rPr>
                        <a:t>Main clinic at academic medical center + 1 satellite clinic</a:t>
                      </a:r>
                    </a:p>
                    <a:p>
                      <a:pPr marL="182880" indent="-182880">
                        <a:buFont typeface="Wingdings" pitchFamily="2" charset="2"/>
                        <a:buChar char="§"/>
                      </a:pPr>
                      <a:r>
                        <a:rPr lang="en-US" sz="1400" dirty="0">
                          <a:latin typeface="Proxima Nova" panose="02000506030000020004" pitchFamily="2" charset="0"/>
                        </a:rPr>
                        <a:t>100-150 new onsets annually</a:t>
                      </a:r>
                    </a:p>
                    <a:p>
                      <a:pPr marL="182880" indent="-182880">
                        <a:buFont typeface="Wingdings" pitchFamily="2" charset="2"/>
                        <a:buChar char="§"/>
                      </a:pPr>
                      <a:r>
                        <a:rPr lang="en-US" sz="1400" dirty="0">
                          <a:latin typeface="Proxima Nova" panose="02000506030000020004" pitchFamily="2" charset="0"/>
                        </a:rPr>
                        <a:t>~1300 established T1D patients</a:t>
                      </a:r>
                    </a:p>
                    <a:p>
                      <a:pPr marL="182880" indent="-182880">
                        <a:buFont typeface="Wingdings" pitchFamily="2" charset="2"/>
                        <a:buChar char="§"/>
                      </a:pPr>
                      <a:r>
                        <a:rPr lang="en-US" sz="1400" dirty="0">
                          <a:latin typeface="Proxima Nova" panose="02000506030000020004" pitchFamily="2" charset="0"/>
                        </a:rPr>
                        <a:t>30% publicly insured</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latin typeface="Proxima Nova" panose="02000506030000020004" pitchFamily="2" charset="0"/>
                        </a:rPr>
                        <a:t>Site PI</a:t>
                      </a:r>
                    </a:p>
                    <a:p>
                      <a:r>
                        <a:rPr lang="en-US" sz="1400" dirty="0">
                          <a:latin typeface="Proxima Nova" panose="02000506030000020004" pitchFamily="2" charset="0"/>
                        </a:rPr>
                        <a:t>Joyce Lee, MD, MPH</a:t>
                      </a:r>
                    </a:p>
                    <a:p>
                      <a:r>
                        <a:rPr lang="en-US" sz="1400" dirty="0">
                          <a:latin typeface="Proxima Nova" panose="02000506030000020004" pitchFamily="2" charset="0"/>
                          <a:hlinkClick r:id="rId4"/>
                        </a:rPr>
                        <a:t>joyclee@med.umich.edu</a:t>
                      </a:r>
                      <a:endParaRPr lang="en-US" sz="1400" dirty="0">
                        <a:latin typeface="Proxima Nova" panose="02000506030000020004" pitchFamily="2" charset="0"/>
                      </a:endParaRPr>
                    </a:p>
                    <a:p>
                      <a:endParaRPr lang="en-US" sz="1400" dirty="0">
                        <a:latin typeface="Proxima Nova" panose="02000506030000020004" pitchFamily="2" charset="0"/>
                      </a:endParaRPr>
                    </a:p>
                    <a:p>
                      <a:r>
                        <a:rPr lang="en-US" sz="1400" b="1" dirty="0">
                          <a:latin typeface="Proxima Nova" panose="02000506030000020004" pitchFamily="2" charset="0"/>
                        </a:rPr>
                        <a:t>Site Coordinator</a:t>
                      </a:r>
                    </a:p>
                    <a:p>
                      <a:r>
                        <a:rPr lang="en-US" sz="1400" dirty="0">
                          <a:latin typeface="Proxima Nova" panose="02000506030000020004" pitchFamily="2" charset="0"/>
                        </a:rPr>
                        <a:t>Ashley Garrity, MPH</a:t>
                      </a:r>
                    </a:p>
                    <a:p>
                      <a:r>
                        <a:rPr lang="en-US" sz="1400" dirty="0">
                          <a:latin typeface="Proxima Nova" panose="02000506030000020004" pitchFamily="2" charset="0"/>
                          <a:hlinkClick r:id="rId5"/>
                        </a:rPr>
                        <a:t>ashleyna@med.umich.edu</a:t>
                      </a:r>
                      <a:r>
                        <a:rPr lang="en-US" sz="1400" dirty="0">
                          <a:latin typeface="Proxima Nova" panose="02000506030000020004" pitchFamily="2" charset="0"/>
                        </a:rPr>
                        <a:t>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553745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628650" y="654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200" b="1" dirty="0">
                <a:solidFill>
                  <a:srgbClr val="191919"/>
                </a:solidFill>
                <a:latin typeface="Montserrat"/>
                <a:ea typeface="Montserrat"/>
                <a:cs typeface="Montserrat"/>
                <a:sym typeface="Montserrat"/>
              </a:rPr>
              <a:t>Baseline Data (January 2023)</a:t>
            </a:r>
          </a:p>
        </p:txBody>
      </p:sp>
      <p:pic>
        <p:nvPicPr>
          <p:cNvPr id="2" name="Google Shape;56;p13">
            <a:extLst>
              <a:ext uri="{FF2B5EF4-FFF2-40B4-BE49-F238E27FC236}">
                <a16:creationId xmlns:a16="http://schemas.microsoft.com/office/drawing/2014/main" id="{86D96384-3DA3-9E4E-3E9C-1E3CBE14C488}"/>
              </a:ext>
            </a:extLst>
          </p:cNvPr>
          <p:cNvPicPr preferRelativeResize="0"/>
          <p:nvPr/>
        </p:nvPicPr>
        <p:blipFill>
          <a:blip r:embed="rId3"/>
          <a:srcRect t="4028" b="4028"/>
          <a:stretch/>
        </p:blipFill>
        <p:spPr>
          <a:xfrm>
            <a:off x="6696889" y="4488656"/>
            <a:ext cx="2351167" cy="557194"/>
          </a:xfrm>
          <a:prstGeom prst="rect">
            <a:avLst/>
          </a:prstGeom>
          <a:noFill/>
          <a:ln>
            <a:noFill/>
          </a:ln>
        </p:spPr>
      </p:pic>
      <p:sp>
        <p:nvSpPr>
          <p:cNvPr id="4" name="TextBox 3">
            <a:extLst>
              <a:ext uri="{FF2B5EF4-FFF2-40B4-BE49-F238E27FC236}">
                <a16:creationId xmlns:a16="http://schemas.microsoft.com/office/drawing/2014/main" id="{3D322BF0-8720-ECD5-D3C9-B5694871A44B}"/>
              </a:ext>
            </a:extLst>
          </p:cNvPr>
          <p:cNvSpPr txBox="1"/>
          <p:nvPr/>
        </p:nvSpPr>
        <p:spPr>
          <a:xfrm>
            <a:off x="628650" y="1454331"/>
            <a:ext cx="7394216" cy="1384995"/>
          </a:xfrm>
          <a:prstGeom prst="rect">
            <a:avLst/>
          </a:prstGeom>
          <a:noFill/>
        </p:spPr>
        <p:txBody>
          <a:bodyPr wrap="square" rtlCol="0">
            <a:spAutoFit/>
          </a:bodyPr>
          <a:lstStyle/>
          <a:p>
            <a:pPr marL="285750" indent="-285750">
              <a:buClrTx/>
              <a:buSzPct val="100000"/>
              <a:buFont typeface="Wingdings" pitchFamily="2" charset="2"/>
              <a:buChar char="§"/>
            </a:pPr>
            <a:r>
              <a:rPr lang="en-US" dirty="0">
                <a:latin typeface="Proxima Nova" panose="020B0604020202020204" charset="0"/>
              </a:rPr>
              <a:t>Patients with T1D who had a CGM: </a:t>
            </a:r>
            <a:r>
              <a:rPr lang="en-US" dirty="0">
                <a:solidFill>
                  <a:srgbClr val="4687BD"/>
                </a:solidFill>
                <a:latin typeface="Proxima Nova" panose="020B0604020202020204" charset="0"/>
              </a:rPr>
              <a:t>81%</a:t>
            </a:r>
          </a:p>
          <a:p>
            <a:pPr marL="285750" lvl="3" indent="-285750">
              <a:buClrTx/>
              <a:buSzPct val="100000"/>
              <a:buFont typeface="Wingdings" pitchFamily="2" charset="2"/>
              <a:buChar char="§"/>
            </a:pPr>
            <a:r>
              <a:rPr lang="en-US" dirty="0">
                <a:latin typeface="Proxima Nova" panose="020B0604020202020204" charset="0"/>
              </a:rPr>
              <a:t>Among all patients with CGM, percentage who used it ≥70% of the time in the past 2 weeks: </a:t>
            </a:r>
            <a:r>
              <a:rPr lang="en-US" dirty="0">
                <a:solidFill>
                  <a:srgbClr val="4687BD"/>
                </a:solidFill>
                <a:latin typeface="Proxima Nova" panose="020B0604020202020204" charset="0"/>
              </a:rPr>
              <a:t>87.7%</a:t>
            </a:r>
          </a:p>
          <a:p>
            <a:pPr lvl="3">
              <a:buClrTx/>
              <a:buSzPct val="100000"/>
            </a:pPr>
            <a:endParaRPr lang="en-US" dirty="0">
              <a:latin typeface="Proxima Nova" panose="020B0604020202020204" charset="0"/>
            </a:endParaRPr>
          </a:p>
          <a:p>
            <a:pPr marL="285750" lvl="1" indent="-285750">
              <a:buClrTx/>
              <a:buSzPct val="100000"/>
              <a:buFont typeface="Wingdings" pitchFamily="2" charset="2"/>
              <a:buChar char="§"/>
            </a:pPr>
            <a:r>
              <a:rPr lang="en-US" dirty="0">
                <a:latin typeface="Proxima Nova" panose="020B0604020202020204" charset="0"/>
              </a:rPr>
              <a:t>Subset of non-White patients with T1D who had a CGM: </a:t>
            </a:r>
            <a:r>
              <a:rPr lang="en-US" dirty="0">
                <a:solidFill>
                  <a:srgbClr val="4687BD"/>
                </a:solidFill>
                <a:latin typeface="Proxima Nova" panose="020B0604020202020204" charset="0"/>
              </a:rPr>
              <a:t>71%</a:t>
            </a:r>
          </a:p>
          <a:p>
            <a:pPr marL="285750" lvl="1" indent="-285750">
              <a:buClrTx/>
              <a:buSzPct val="100000"/>
              <a:buFont typeface="Wingdings" pitchFamily="2" charset="2"/>
              <a:buChar char="§"/>
            </a:pPr>
            <a:r>
              <a:rPr lang="en-US" dirty="0">
                <a:latin typeface="Proxima Nova" panose="020B0604020202020204" charset="0"/>
              </a:rPr>
              <a:t>Among non-White patients with CGM, percentage who used it ≥70% of the time: </a:t>
            </a:r>
            <a:r>
              <a:rPr lang="en-US" dirty="0">
                <a:solidFill>
                  <a:srgbClr val="4687BD"/>
                </a:solidFill>
                <a:latin typeface="Proxima Nova" panose="020B0604020202020204" charset="0"/>
              </a:rPr>
              <a:t>82.7%</a:t>
            </a:r>
          </a:p>
        </p:txBody>
      </p:sp>
    </p:spTree>
    <p:extLst>
      <p:ext uri="{BB962C8B-B14F-4D97-AF65-F5344CB8AC3E}">
        <p14:creationId xmlns:p14="http://schemas.microsoft.com/office/powerpoint/2010/main" val="1156714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628650" y="654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200" b="1" dirty="0">
                <a:solidFill>
                  <a:srgbClr val="191919"/>
                </a:solidFill>
                <a:latin typeface="Montserrat"/>
                <a:ea typeface="Montserrat"/>
                <a:cs typeface="Montserrat"/>
                <a:sym typeface="Montserrat"/>
              </a:rPr>
              <a:t>Aims</a:t>
            </a:r>
          </a:p>
        </p:txBody>
      </p:sp>
      <p:pic>
        <p:nvPicPr>
          <p:cNvPr id="2" name="Google Shape;56;p13">
            <a:extLst>
              <a:ext uri="{FF2B5EF4-FFF2-40B4-BE49-F238E27FC236}">
                <a16:creationId xmlns:a16="http://schemas.microsoft.com/office/drawing/2014/main" id="{86D96384-3DA3-9E4E-3E9C-1E3CBE14C488}"/>
              </a:ext>
            </a:extLst>
          </p:cNvPr>
          <p:cNvPicPr preferRelativeResize="0"/>
          <p:nvPr/>
        </p:nvPicPr>
        <p:blipFill>
          <a:blip r:embed="rId3"/>
          <a:srcRect t="4028" b="4028"/>
          <a:stretch/>
        </p:blipFill>
        <p:spPr>
          <a:xfrm>
            <a:off x="6696889" y="4488656"/>
            <a:ext cx="2351167" cy="557194"/>
          </a:xfrm>
          <a:prstGeom prst="rect">
            <a:avLst/>
          </a:prstGeom>
          <a:noFill/>
          <a:ln>
            <a:noFill/>
          </a:ln>
        </p:spPr>
      </p:pic>
      <p:sp>
        <p:nvSpPr>
          <p:cNvPr id="4" name="TextBox 3">
            <a:extLst>
              <a:ext uri="{FF2B5EF4-FFF2-40B4-BE49-F238E27FC236}">
                <a16:creationId xmlns:a16="http://schemas.microsoft.com/office/drawing/2014/main" id="{3D322BF0-8720-ECD5-D3C9-B5694871A44B}"/>
              </a:ext>
            </a:extLst>
          </p:cNvPr>
          <p:cNvSpPr txBox="1"/>
          <p:nvPr/>
        </p:nvSpPr>
        <p:spPr>
          <a:xfrm>
            <a:off x="628649" y="1454331"/>
            <a:ext cx="7886699" cy="1600438"/>
          </a:xfrm>
          <a:prstGeom prst="rect">
            <a:avLst/>
          </a:prstGeom>
          <a:noFill/>
        </p:spPr>
        <p:txBody>
          <a:bodyPr wrap="square" rtlCol="0">
            <a:spAutoFit/>
          </a:bodyPr>
          <a:lstStyle/>
          <a:p>
            <a:pPr>
              <a:buClrTx/>
              <a:buSzPct val="100000"/>
            </a:pPr>
            <a:r>
              <a:rPr lang="en-US" dirty="0">
                <a:latin typeface="Proxima Nova" panose="020B0604020202020204" charset="0"/>
              </a:rPr>
              <a:t>To:</a:t>
            </a:r>
          </a:p>
          <a:p>
            <a:pPr>
              <a:buClrTx/>
              <a:buSzPct val="100000"/>
            </a:pPr>
            <a:endParaRPr lang="en-US" dirty="0">
              <a:latin typeface="Proxima Nova" panose="020B0604020202020204" charset="0"/>
            </a:endParaRPr>
          </a:p>
          <a:p>
            <a:pPr lvl="2">
              <a:buClrTx/>
              <a:buSzPct val="100000"/>
            </a:pPr>
            <a:r>
              <a:rPr lang="en-US" dirty="0">
                <a:latin typeface="Proxima Nova" panose="020B0604020202020204" charset="0"/>
              </a:rPr>
              <a:t>     1. increase the proportion of all patients with T1D who have a CGM by 5% (goal: 86.3%)</a:t>
            </a:r>
          </a:p>
          <a:p>
            <a:pPr lvl="2">
              <a:buClrTx/>
              <a:buSzPct val="100000"/>
            </a:pPr>
            <a:r>
              <a:rPr lang="en-US" dirty="0">
                <a:latin typeface="Proxima Nova" panose="020B0604020202020204" charset="0"/>
              </a:rPr>
              <a:t>     2. increase the proportion of all patients with T1D who use CGM ≥70% of the time by 5% (93.7%)</a:t>
            </a:r>
          </a:p>
          <a:p>
            <a:pPr lvl="2">
              <a:buClrTx/>
              <a:buSzPct val="100000"/>
            </a:pPr>
            <a:r>
              <a:rPr lang="en-US" dirty="0">
                <a:latin typeface="Proxima Nova" panose="020B0604020202020204" charset="0"/>
              </a:rPr>
              <a:t>     3. close the gap in CGM adoption and use between White and non-White patients with T1D</a:t>
            </a:r>
          </a:p>
          <a:p>
            <a:pPr>
              <a:buClrTx/>
              <a:buSzPct val="100000"/>
            </a:pPr>
            <a:endParaRPr lang="en-US" dirty="0">
              <a:latin typeface="Proxima Nova" panose="020B0604020202020204" charset="0"/>
            </a:endParaRPr>
          </a:p>
          <a:p>
            <a:pPr>
              <a:buClrTx/>
              <a:buSzPct val="100000"/>
            </a:pPr>
            <a:r>
              <a:rPr lang="en-US" dirty="0">
                <a:latin typeface="Proxima Nova" panose="020B0604020202020204" charset="0"/>
              </a:rPr>
              <a:t>by December 31, 2023.</a:t>
            </a:r>
          </a:p>
        </p:txBody>
      </p:sp>
    </p:spTree>
    <p:extLst>
      <p:ext uri="{BB962C8B-B14F-4D97-AF65-F5344CB8AC3E}">
        <p14:creationId xmlns:p14="http://schemas.microsoft.com/office/powerpoint/2010/main" val="339972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B0FE61B3-96C6-6737-B9A0-85EE65751CB1}"/>
              </a:ext>
            </a:extLst>
          </p:cNvPr>
          <p:cNvPicPr>
            <a:picLocks noChangeAspect="1"/>
          </p:cNvPicPr>
          <p:nvPr/>
        </p:nvPicPr>
        <p:blipFill>
          <a:blip r:embed="rId3"/>
          <a:srcRect/>
          <a:stretch/>
        </p:blipFill>
        <p:spPr>
          <a:xfrm>
            <a:off x="448666" y="433965"/>
            <a:ext cx="8246668" cy="4638750"/>
          </a:xfrm>
          <a:prstGeom prst="rect">
            <a:avLst/>
          </a:prstGeom>
        </p:spPr>
      </p:pic>
    </p:spTree>
    <p:extLst>
      <p:ext uri="{BB962C8B-B14F-4D97-AF65-F5344CB8AC3E}">
        <p14:creationId xmlns:p14="http://schemas.microsoft.com/office/powerpoint/2010/main" val="124665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B0FE61B3-96C6-6737-B9A0-85EE65751CB1}"/>
              </a:ext>
            </a:extLst>
          </p:cNvPr>
          <p:cNvPicPr>
            <a:picLocks noChangeAspect="1"/>
          </p:cNvPicPr>
          <p:nvPr/>
        </p:nvPicPr>
        <p:blipFill>
          <a:blip r:embed="rId3"/>
          <a:srcRect/>
          <a:stretch/>
        </p:blipFill>
        <p:spPr>
          <a:xfrm>
            <a:off x="448666" y="428289"/>
            <a:ext cx="8246668" cy="4650103"/>
          </a:xfrm>
          <a:prstGeom prst="rect">
            <a:avLst/>
          </a:prstGeom>
        </p:spPr>
      </p:pic>
    </p:spTree>
    <p:extLst>
      <p:ext uri="{BB962C8B-B14F-4D97-AF65-F5344CB8AC3E}">
        <p14:creationId xmlns:p14="http://schemas.microsoft.com/office/powerpoint/2010/main" val="114982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B0FE61B3-96C6-6737-B9A0-85EE65751CB1}"/>
              </a:ext>
            </a:extLst>
          </p:cNvPr>
          <p:cNvPicPr>
            <a:picLocks noChangeAspect="1"/>
          </p:cNvPicPr>
          <p:nvPr/>
        </p:nvPicPr>
        <p:blipFill>
          <a:blip r:embed="rId3"/>
          <a:srcRect/>
          <a:stretch/>
        </p:blipFill>
        <p:spPr>
          <a:xfrm>
            <a:off x="616905" y="428289"/>
            <a:ext cx="7910190" cy="4650103"/>
          </a:xfrm>
          <a:prstGeom prst="rect">
            <a:avLst/>
          </a:prstGeom>
        </p:spPr>
      </p:pic>
    </p:spTree>
    <p:extLst>
      <p:ext uri="{BB962C8B-B14F-4D97-AF65-F5344CB8AC3E}">
        <p14:creationId xmlns:p14="http://schemas.microsoft.com/office/powerpoint/2010/main" val="3089224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descr="A diagram with text and symbols&#10;&#10;Description automatically generated">
            <a:extLst>
              <a:ext uri="{FF2B5EF4-FFF2-40B4-BE49-F238E27FC236}">
                <a16:creationId xmlns:a16="http://schemas.microsoft.com/office/drawing/2014/main" id="{B0FE61B3-96C6-6737-B9A0-85EE65751CB1}"/>
              </a:ext>
            </a:extLst>
          </p:cNvPr>
          <p:cNvPicPr>
            <a:picLocks noChangeAspect="1"/>
          </p:cNvPicPr>
          <p:nvPr/>
        </p:nvPicPr>
        <p:blipFill>
          <a:blip r:embed="rId3"/>
          <a:stretch>
            <a:fillRect/>
          </a:stretch>
        </p:blipFill>
        <p:spPr>
          <a:xfrm>
            <a:off x="448666" y="419925"/>
            <a:ext cx="8246668" cy="4666831"/>
          </a:xfrm>
          <a:prstGeom prst="rect">
            <a:avLst/>
          </a:prstGeom>
        </p:spPr>
      </p:pic>
    </p:spTree>
    <p:extLst>
      <p:ext uri="{BB962C8B-B14F-4D97-AF65-F5344CB8AC3E}">
        <p14:creationId xmlns:p14="http://schemas.microsoft.com/office/powerpoint/2010/main" val="3738770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00" y="-19275"/>
            <a:ext cx="9144000" cy="439200"/>
          </a:xfrm>
          <a:prstGeom prst="rect">
            <a:avLst/>
          </a:prstGeom>
          <a:solidFill>
            <a:srgbClr val="468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628650" y="654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200" b="1" dirty="0">
                <a:solidFill>
                  <a:srgbClr val="191919"/>
                </a:solidFill>
                <a:latin typeface="Montserrat"/>
                <a:ea typeface="Montserrat"/>
                <a:cs typeface="Montserrat"/>
                <a:sym typeface="Montserrat"/>
              </a:rPr>
              <a:t>PDSA #1: Flowsheet Revisions</a:t>
            </a:r>
          </a:p>
        </p:txBody>
      </p:sp>
      <p:pic>
        <p:nvPicPr>
          <p:cNvPr id="2" name="Google Shape;56;p13">
            <a:extLst>
              <a:ext uri="{FF2B5EF4-FFF2-40B4-BE49-F238E27FC236}">
                <a16:creationId xmlns:a16="http://schemas.microsoft.com/office/drawing/2014/main" id="{86D96384-3DA3-9E4E-3E9C-1E3CBE14C488}"/>
              </a:ext>
            </a:extLst>
          </p:cNvPr>
          <p:cNvPicPr preferRelativeResize="0"/>
          <p:nvPr/>
        </p:nvPicPr>
        <p:blipFill>
          <a:blip r:embed="rId3"/>
          <a:srcRect t="4028" b="4028"/>
          <a:stretch/>
        </p:blipFill>
        <p:spPr>
          <a:xfrm>
            <a:off x="6696889" y="4488656"/>
            <a:ext cx="2351167" cy="557194"/>
          </a:xfrm>
          <a:prstGeom prst="rect">
            <a:avLst/>
          </a:prstGeom>
          <a:noFill/>
          <a:ln>
            <a:noFill/>
          </a:ln>
        </p:spPr>
      </p:pic>
      <p:sp>
        <p:nvSpPr>
          <p:cNvPr id="4" name="TextBox 3">
            <a:extLst>
              <a:ext uri="{FF2B5EF4-FFF2-40B4-BE49-F238E27FC236}">
                <a16:creationId xmlns:a16="http://schemas.microsoft.com/office/drawing/2014/main" id="{3D322BF0-8720-ECD5-D3C9-B5694871A44B}"/>
              </a:ext>
            </a:extLst>
          </p:cNvPr>
          <p:cNvSpPr txBox="1"/>
          <p:nvPr/>
        </p:nvSpPr>
        <p:spPr>
          <a:xfrm>
            <a:off x="628650" y="1454331"/>
            <a:ext cx="7886700" cy="2893100"/>
          </a:xfrm>
          <a:prstGeom prst="rect">
            <a:avLst/>
          </a:prstGeom>
          <a:noFill/>
        </p:spPr>
        <p:txBody>
          <a:bodyPr wrap="square" rtlCol="0">
            <a:spAutoFit/>
          </a:bodyPr>
          <a:lstStyle/>
          <a:p>
            <a:pPr marL="285750" indent="-285750">
              <a:buClrTx/>
              <a:buSzPct val="100000"/>
              <a:buFont typeface="Wingdings" pitchFamily="2" charset="2"/>
              <a:buChar char="§"/>
            </a:pPr>
            <a:r>
              <a:rPr lang="en-US" b="1" u="sng" dirty="0">
                <a:latin typeface="Proxima Nova" panose="020B0604020202020204" charset="0"/>
              </a:rPr>
              <a:t>Plan</a:t>
            </a:r>
            <a:r>
              <a:rPr lang="en-US" b="1" dirty="0">
                <a:latin typeface="Proxima Nova" panose="020B0604020202020204" charset="0"/>
              </a:rPr>
              <a:t>:</a:t>
            </a:r>
            <a:r>
              <a:rPr lang="en-US" dirty="0">
                <a:latin typeface="Proxima Nova" panose="020B0604020202020204" charset="0"/>
              </a:rPr>
              <a:t> Using Lurie Children’s flowsheet as an example, revise flowsheet to standardize discussions about CGM, capture CGM adoption and use at point-of-care, and address barriers.</a:t>
            </a:r>
          </a:p>
          <a:p>
            <a:pPr>
              <a:buClrTx/>
              <a:buSzPct val="100000"/>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Do</a:t>
            </a:r>
            <a:r>
              <a:rPr lang="en-US" b="1" dirty="0">
                <a:latin typeface="Proxima Nova" panose="020B0604020202020204" charset="0"/>
              </a:rPr>
              <a:t>: </a:t>
            </a:r>
            <a:r>
              <a:rPr lang="en-US" dirty="0">
                <a:latin typeface="Proxima Nova" panose="020B0604020202020204" charset="0"/>
              </a:rPr>
              <a:t>QI Team to collaboratively discuss and decide on flowsheet items (Nov 2022); Joyce to build (Dec 2022 – Jan 2023).</a:t>
            </a:r>
          </a:p>
          <a:p>
            <a:pPr marL="285750" indent="-285750">
              <a:buClrTx/>
              <a:buSzPct val="100000"/>
              <a:buFont typeface="Wingdings" pitchFamily="2" charset="2"/>
              <a:buChar char="§"/>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Study</a:t>
            </a:r>
            <a:r>
              <a:rPr lang="en-US" dirty="0">
                <a:latin typeface="Proxima Nova" panose="020B0604020202020204" charset="0"/>
              </a:rPr>
              <a:t>: Updated flowsheet items went live 2/8/2023; Revised items allow use to better understand which patients do/do not have CGM and which patients are/are not using CGM ≥70% of them, plus collecting information about barriers helps us know how we might best intervene.</a:t>
            </a:r>
          </a:p>
          <a:p>
            <a:pPr lvl="2">
              <a:buClrTx/>
              <a:buSzPct val="100000"/>
            </a:pPr>
            <a:r>
              <a:rPr lang="en-US" dirty="0">
                <a:latin typeface="Proxima Nova" panose="020B0604020202020204" charset="0"/>
              </a:rPr>
              <a:t>           </a:t>
            </a:r>
            <a:r>
              <a:rPr lang="en-US" i="1" dirty="0">
                <a:latin typeface="Proxima Nova" panose="020B0604020202020204" charset="0"/>
              </a:rPr>
              <a:t>Top barriers</a:t>
            </a:r>
            <a:r>
              <a:rPr lang="en-US" dirty="0">
                <a:latin typeface="Proxima Nova" panose="020B0604020202020204" charset="0"/>
              </a:rPr>
              <a:t>: Resistance to wearing device, insurance coverage, and technology issues</a:t>
            </a:r>
          </a:p>
          <a:p>
            <a:pPr lvl="2">
              <a:buClrTx/>
              <a:buSzPct val="100000"/>
            </a:pPr>
            <a:endParaRPr lang="en-US" dirty="0">
              <a:latin typeface="Proxima Nova" panose="020B0604020202020204" charset="0"/>
            </a:endParaRPr>
          </a:p>
          <a:p>
            <a:pPr marL="285750" indent="-285750">
              <a:buClrTx/>
              <a:buSzPct val="100000"/>
              <a:buFont typeface="Wingdings" pitchFamily="2" charset="2"/>
              <a:buChar char="§"/>
            </a:pPr>
            <a:r>
              <a:rPr lang="en-US" b="1" u="sng" dirty="0">
                <a:latin typeface="Proxima Nova" panose="020B0604020202020204" charset="0"/>
              </a:rPr>
              <a:t>Act</a:t>
            </a:r>
            <a:r>
              <a:rPr lang="en-US" b="1" dirty="0">
                <a:latin typeface="Proxima Nova" panose="020B0604020202020204" charset="0"/>
              </a:rPr>
              <a:t>: </a:t>
            </a:r>
            <a:r>
              <a:rPr lang="en-US" dirty="0">
                <a:latin typeface="Proxima Nova" panose="020B0604020202020204" charset="0"/>
              </a:rPr>
              <a:t>Adopt</a:t>
            </a:r>
          </a:p>
        </p:txBody>
      </p:sp>
    </p:spTree>
    <p:extLst>
      <p:ext uri="{BB962C8B-B14F-4D97-AF65-F5344CB8AC3E}">
        <p14:creationId xmlns:p14="http://schemas.microsoft.com/office/powerpoint/2010/main" val="323486184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1253</Words>
  <Application>Microsoft Office PowerPoint</Application>
  <PresentationFormat>On-screen Show (16:9)</PresentationFormat>
  <Paragraphs>115</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Montserrat ExtraBold</vt:lpstr>
      <vt:lpstr>Wingdings</vt:lpstr>
      <vt:lpstr>Montserrat</vt:lpstr>
      <vt:lpstr>Proxima Nova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Garrity, Ashley</cp:lastModifiedBy>
  <cp:revision>37</cp:revision>
  <dcterms:modified xsi:type="dcterms:W3CDTF">2024-03-14T23:14:23Z</dcterms:modified>
</cp:coreProperties>
</file>