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675" r:id="rId5"/>
    <p:sldId id="304" r:id="rId6"/>
    <p:sldId id="428" r:id="rId7"/>
    <p:sldId id="417" r:id="rId8"/>
    <p:sldId id="696" r:id="rId9"/>
    <p:sldId id="1683" r:id="rId10"/>
    <p:sldId id="1684" r:id="rId11"/>
    <p:sldId id="1685" r:id="rId12"/>
    <p:sldId id="306" r:id="rId13"/>
    <p:sldId id="322" r:id="rId14"/>
    <p:sldId id="326" r:id="rId15"/>
    <p:sldId id="1686" r:id="rId16"/>
    <p:sldId id="2145707397" r:id="rId17"/>
    <p:sldId id="6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BB4"/>
    <a:srgbClr val="73FDD6"/>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4"/>
    <p:restoredTop sz="94784"/>
  </p:normalViewPr>
  <p:slideViewPr>
    <p:cSldViewPr snapToGrid="0" snapToObjects="1">
      <p:cViewPr varScale="1">
        <p:scale>
          <a:sx n="104" d="100"/>
          <a:sy n="104"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E75F6-F6F3-2E4E-8C7B-9A59BBA70C2D}"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7EB14-C8C1-0747-925F-B0DDE8B06058}" type="slidenum">
              <a:rPr lang="en-US" smtClean="0"/>
              <a:t>‹#›</a:t>
            </a:fld>
            <a:endParaRPr lang="en-US"/>
          </a:p>
        </p:txBody>
      </p:sp>
    </p:spTree>
    <p:extLst>
      <p:ext uri="{BB962C8B-B14F-4D97-AF65-F5344CB8AC3E}">
        <p14:creationId xmlns:p14="http://schemas.microsoft.com/office/powerpoint/2010/main" val="402592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FAA613B-C39E-624C-945B-4D0191670EC8}"/>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75C720CD-2037-BF48-A807-CD80E459A31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California Kid’s Care Race and Ethnicity Breakdown Ages 0 – 18 years: </a:t>
            </a:r>
            <a:r>
              <a:rPr lang="en-US" sz="1600" b="0" i="0" kern="1200" dirty="0">
                <a:solidFill>
                  <a:schemeClr val="tx1"/>
                </a:solidFill>
                <a:effectLst/>
                <a:latin typeface="+mn-lt"/>
                <a:ea typeface="+mn-ea"/>
                <a:cs typeface="+mn-cs"/>
              </a:rPr>
              <a:t>Given the complex nature of these conditions and the health disparities seen in Medicaid populations combined with inequities traditionally seen in the Hispanic and African American populations, CKC offered innovative care navigation and better assess for clinical teams to monitor and meet patients’ needs to close care gaps and improve overall health outcomes.</a:t>
            </a:r>
            <a:endParaRPr lang="en-GB" altLang="en-US" dirty="0">
              <a:latin typeface="Arial" panose="020B0604020202020204" pitchFamily="34" charset="0"/>
              <a:ea typeface="msgothic" charset="0"/>
              <a:cs typeface="ms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F3CAA-2A5D-4F19-B63E-08F279548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8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a:t>
            </a:r>
          </a:p>
        </p:txBody>
      </p:sp>
      <p:sp>
        <p:nvSpPr>
          <p:cNvPr id="4" name="Slide Number Placeholder 3"/>
          <p:cNvSpPr>
            <a:spLocks noGrp="1"/>
          </p:cNvSpPr>
          <p:nvPr>
            <p:ph type="sldNum" sz="quarter" idx="5"/>
          </p:nvPr>
        </p:nvSpPr>
        <p:spPr/>
        <p:txBody>
          <a:bodyPr/>
          <a:lstStyle/>
          <a:p>
            <a:fld id="{7966F645-1BDA-4241-917E-B7A5B52D76B7}" type="slidenum">
              <a:rPr lang="en-US" smtClean="0"/>
              <a:t>8</a:t>
            </a:fld>
            <a:endParaRPr lang="en-US"/>
          </a:p>
        </p:txBody>
      </p:sp>
    </p:spTree>
    <p:extLst>
      <p:ext uri="{BB962C8B-B14F-4D97-AF65-F5344CB8AC3E}">
        <p14:creationId xmlns:p14="http://schemas.microsoft.com/office/powerpoint/2010/main" val="38014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Alignment Options: Innovation, Quality, Community, </a:t>
            </a:r>
          </a:p>
        </p:txBody>
      </p:sp>
      <p:sp>
        <p:nvSpPr>
          <p:cNvPr id="5" name="Header Placeholder 4">
            <a:extLst>
              <a:ext uri="{FF2B5EF4-FFF2-40B4-BE49-F238E27FC236}">
                <a16:creationId xmlns:a16="http://schemas.microsoft.com/office/drawing/2014/main" id="{1BB50688-8801-8303-3567-0A378500A19C}"/>
              </a:ext>
            </a:extLst>
          </p:cNvPr>
          <p:cNvSpPr>
            <a:spLocks noGrp="1"/>
          </p:cNvSpPr>
          <p:nvPr>
            <p:ph type="hdr" sz="quarter"/>
          </p:nvPr>
        </p:nvSpPr>
        <p:spPr/>
        <p:txBody>
          <a:bodyPr/>
          <a:lstStyle/>
          <a:p>
            <a:r>
              <a:rPr lang="en-US"/>
              <a:t>Last Updated: </a:t>
            </a:r>
          </a:p>
        </p:txBody>
      </p:sp>
    </p:spTree>
    <p:extLst>
      <p:ext uri="{BB962C8B-B14F-4D97-AF65-F5344CB8AC3E}">
        <p14:creationId xmlns:p14="http://schemas.microsoft.com/office/powerpoint/2010/main" val="404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Last Updated: </a:t>
            </a:r>
            <a:r>
              <a:rPr lang="en-US" dirty="0"/>
              <a:t>2/6/24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a:t>
            </a:r>
          </a:p>
          <a:p>
            <a:endParaRPr lang="en-US" b="1" dirty="0"/>
          </a:p>
        </p:txBody>
      </p:sp>
      <p:sp>
        <p:nvSpPr>
          <p:cNvPr id="5" name="Header Placeholder 4">
            <a:extLst>
              <a:ext uri="{FF2B5EF4-FFF2-40B4-BE49-F238E27FC236}">
                <a16:creationId xmlns:a16="http://schemas.microsoft.com/office/drawing/2014/main" id="{355E7211-E520-F46E-1B68-BB892AEB9C23}"/>
              </a:ext>
            </a:extLst>
          </p:cNvPr>
          <p:cNvSpPr>
            <a:spLocks noGrp="1"/>
          </p:cNvSpPr>
          <p:nvPr>
            <p:ph type="hdr" sz="quarter"/>
          </p:nvPr>
        </p:nvSpPr>
        <p:spPr/>
        <p:txBody>
          <a:bodyPr/>
          <a:lstStyle/>
          <a:p>
            <a:r>
              <a:rPr lang="en-US"/>
              <a:t>Last Updated: </a:t>
            </a:r>
          </a:p>
        </p:txBody>
      </p:sp>
    </p:spTree>
    <p:extLst>
      <p:ext uri="{BB962C8B-B14F-4D97-AF65-F5344CB8AC3E}">
        <p14:creationId xmlns:p14="http://schemas.microsoft.com/office/powerpoint/2010/main" val="187256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Last Updated: </a:t>
            </a:r>
            <a:r>
              <a:rPr lang="en-US" dirty="0"/>
              <a:t>2/6/24</a:t>
            </a:r>
          </a:p>
        </p:txBody>
      </p:sp>
      <p:sp>
        <p:nvSpPr>
          <p:cNvPr id="5" name="Header Placeholder 4">
            <a:extLst>
              <a:ext uri="{FF2B5EF4-FFF2-40B4-BE49-F238E27FC236}">
                <a16:creationId xmlns:a16="http://schemas.microsoft.com/office/drawing/2014/main" id="{355E7211-E520-F46E-1B68-BB892AEB9C23}"/>
              </a:ext>
            </a:extLst>
          </p:cNvPr>
          <p:cNvSpPr>
            <a:spLocks noGrp="1"/>
          </p:cNvSpPr>
          <p:nvPr>
            <p:ph type="hdr" sz="quarter"/>
          </p:nvPr>
        </p:nvSpPr>
        <p:spPr/>
        <p:txBody>
          <a:bodyPr/>
          <a:lstStyle/>
          <a:p>
            <a:r>
              <a:rPr lang="en-US"/>
              <a:t>Last Updated: </a:t>
            </a:r>
          </a:p>
        </p:txBody>
      </p:sp>
    </p:spTree>
    <p:extLst>
      <p:ext uri="{BB962C8B-B14F-4D97-AF65-F5344CB8AC3E}">
        <p14:creationId xmlns:p14="http://schemas.microsoft.com/office/powerpoint/2010/main" val="90669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studio</a:t>
            </a:r>
          </a:p>
        </p:txBody>
      </p:sp>
      <p:sp>
        <p:nvSpPr>
          <p:cNvPr id="4" name="Slide Number Placeholder 3"/>
          <p:cNvSpPr>
            <a:spLocks noGrp="1"/>
          </p:cNvSpPr>
          <p:nvPr>
            <p:ph type="sldNum" sz="quarter" idx="5"/>
          </p:nvPr>
        </p:nvSpPr>
        <p:spPr/>
        <p:txBody>
          <a:bodyPr/>
          <a:lstStyle/>
          <a:p>
            <a:fld id="{9927EB14-C8C1-0747-925F-B0DDE8B06058}" type="slidenum">
              <a:rPr lang="en-US" smtClean="0"/>
              <a:t>12</a:t>
            </a:fld>
            <a:endParaRPr lang="en-US"/>
          </a:p>
        </p:txBody>
      </p:sp>
    </p:spTree>
    <p:extLst>
      <p:ext uri="{BB962C8B-B14F-4D97-AF65-F5344CB8AC3E}">
        <p14:creationId xmlns:p14="http://schemas.microsoft.com/office/powerpoint/2010/main" val="87746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355E7211-E520-F46E-1B68-BB892AEB9C23}"/>
              </a:ext>
            </a:extLst>
          </p:cNvPr>
          <p:cNvSpPr>
            <a:spLocks noGrp="1"/>
          </p:cNvSpPr>
          <p:nvPr>
            <p:ph type="hdr" sz="quarter"/>
          </p:nvPr>
        </p:nvSpPr>
        <p:spPr/>
        <p:txBody>
          <a:bodyPr/>
          <a:lstStyle/>
          <a:p>
            <a:r>
              <a:rPr lang="en-US"/>
              <a:t>Last Updated: </a:t>
            </a:r>
          </a:p>
        </p:txBody>
      </p:sp>
    </p:spTree>
    <p:extLst>
      <p:ext uri="{BB962C8B-B14F-4D97-AF65-F5344CB8AC3E}">
        <p14:creationId xmlns:p14="http://schemas.microsoft.com/office/powerpoint/2010/main" val="98713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2397-5E1A-0C4F-A38C-2256C1BFC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B96D1-40BA-BC4E-9340-EFBD8CC72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16351C-74C5-4443-8F55-88DD2DE8D54D}"/>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7ECD87C6-D7A8-204D-945B-4DB631BDB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A9DC2-2D8E-9C46-B865-73B33F811977}"/>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34433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098A-66FB-2743-B978-ED8E0CB45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91F7E5-0BC0-E045-AEEA-11DDEFECE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170F3-CB40-204A-96D3-855B4ACD0F5F}"/>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D4198313-9C46-7A42-A231-994FA21EC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07E6-8D6E-A24B-A72E-7EB86B19EDF3}"/>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394777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B5AC2-2318-5047-80C2-42BE23260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89A27-ACF8-1B41-9343-5FA13BE7C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DA51E-069B-7F4E-812D-98F0D8A6F2D0}"/>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A2FF49E6-9A8B-4E44-BD25-E0EC8861A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182B5-0200-FF48-AFEF-5629BDD4C83E}"/>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17716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5A44-9EF8-2841-89BF-C06BB2359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BF2E6-FD42-7B41-B0D3-CD15F07A8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A2E0A-1EB3-A14B-9172-7F493A2FAB8B}"/>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BFE7E2CD-D2C4-D345-8501-997CECEE9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35BEF-A361-D544-AE33-7C28F9A4DFC4}"/>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311435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4B84-6425-5F4F-84E0-7F686C4B29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265AB-9138-1A45-BECB-E9E98DC8B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85CFF-8CD1-404E-82F2-1AFF795022EE}"/>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A87A7BFF-90C3-DE42-8DE8-75558563A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F2F8D-6289-9743-99D7-25BD039D7D4B}"/>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397471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AB54-0E5F-FD40-B8CE-875CC3505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8B760-2BCF-B14E-A5FD-5546F7235C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6664B9-EEED-F349-AF4A-92563162BB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2F53B6-AA29-2746-9698-78ECEAE39045}"/>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6" name="Footer Placeholder 5">
            <a:extLst>
              <a:ext uri="{FF2B5EF4-FFF2-40B4-BE49-F238E27FC236}">
                <a16:creationId xmlns:a16="http://schemas.microsoft.com/office/drawing/2014/main" id="{489BDA54-8FA2-1744-B932-43C97A256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46F5-5C07-D542-8245-165E793676E8}"/>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36254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FF20-005E-0440-A148-B96DCA078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2354B-1E04-4C4D-B03C-8CCBBB7D6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E5BA05-B8ED-A145-8CE1-C43CF0DC5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6F383-509B-0743-A1DE-A70FD9994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8EFFB-4F72-4F49-BD08-8569A2F26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C771E-8C3C-2549-84A5-3BE24B14DB17}"/>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8" name="Footer Placeholder 7">
            <a:extLst>
              <a:ext uri="{FF2B5EF4-FFF2-40B4-BE49-F238E27FC236}">
                <a16:creationId xmlns:a16="http://schemas.microsoft.com/office/drawing/2014/main" id="{CF34B02B-B085-EE48-8E3D-BEAB46A370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419E3A-5E35-2B40-9F2A-9050525FD0D7}"/>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167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638-67B9-8045-95B3-325BEEDF71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D0222-2494-8D46-A85E-1EB46D564C88}"/>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4" name="Footer Placeholder 3">
            <a:extLst>
              <a:ext uri="{FF2B5EF4-FFF2-40B4-BE49-F238E27FC236}">
                <a16:creationId xmlns:a16="http://schemas.microsoft.com/office/drawing/2014/main" id="{510CED7A-F781-E845-B2AE-009DB5CCE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B5565-2108-5840-ABD6-2AB50B750596}"/>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44254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C6B83-2E5F-D14B-941B-D7B78A88B84C}"/>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3" name="Footer Placeholder 2">
            <a:extLst>
              <a:ext uri="{FF2B5EF4-FFF2-40B4-BE49-F238E27FC236}">
                <a16:creationId xmlns:a16="http://schemas.microsoft.com/office/drawing/2014/main" id="{13486E1E-EA7D-F24B-8E5D-D6989224B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8F1495-E508-124F-8783-D54AE3B1C9C8}"/>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426942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E4AB-5004-D347-8AE1-66D3FDE23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EA045-7822-C248-9EE5-5193428E7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9FF83-42DD-B44D-B26F-F58CEA963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CF8E6-0AC4-B241-B514-2337D636CDC8}"/>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6" name="Footer Placeholder 5">
            <a:extLst>
              <a:ext uri="{FF2B5EF4-FFF2-40B4-BE49-F238E27FC236}">
                <a16:creationId xmlns:a16="http://schemas.microsoft.com/office/drawing/2014/main" id="{D4BCDA9B-09D2-6141-9BD5-AE57AE02B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30AEF-A167-0441-AAAA-A2C21CC73CD8}"/>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409301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1CED-E305-8447-A7D2-4D14E82B4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06FD66-8394-2748-8730-DE071E300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A3EB57-46FF-654E-81AE-F502FB464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5528B-F4F5-FC42-81CE-8582F2954CF3}"/>
              </a:ext>
            </a:extLst>
          </p:cNvPr>
          <p:cNvSpPr>
            <a:spLocks noGrp="1"/>
          </p:cNvSpPr>
          <p:nvPr>
            <p:ph type="dt" sz="half" idx="10"/>
          </p:nvPr>
        </p:nvSpPr>
        <p:spPr/>
        <p:txBody>
          <a:bodyPr/>
          <a:lstStyle/>
          <a:p>
            <a:fld id="{77E0CCBD-A2B2-304D-BC4B-C528C5F98024}" type="datetimeFigureOut">
              <a:rPr lang="en-US" smtClean="0"/>
              <a:t>2/29/2024</a:t>
            </a:fld>
            <a:endParaRPr lang="en-US"/>
          </a:p>
        </p:txBody>
      </p:sp>
      <p:sp>
        <p:nvSpPr>
          <p:cNvPr id="6" name="Footer Placeholder 5">
            <a:extLst>
              <a:ext uri="{FF2B5EF4-FFF2-40B4-BE49-F238E27FC236}">
                <a16:creationId xmlns:a16="http://schemas.microsoft.com/office/drawing/2014/main" id="{967DE114-E16F-BE49-9B8B-97A420143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6AC02-588A-EC43-8B51-37D5F09D9409}"/>
              </a:ext>
            </a:extLst>
          </p:cNvPr>
          <p:cNvSpPr>
            <a:spLocks noGrp="1"/>
          </p:cNvSpPr>
          <p:nvPr>
            <p:ph type="sldNum" sz="quarter" idx="12"/>
          </p:nvPr>
        </p:nvSpPr>
        <p:spPr/>
        <p:txBody>
          <a:bodyPr/>
          <a:lstStyle/>
          <a:p>
            <a:fld id="{A460167F-CA8E-234A-9A87-58F386A518DF}" type="slidenum">
              <a:rPr lang="en-US" smtClean="0"/>
              <a:t>‹#›</a:t>
            </a:fld>
            <a:endParaRPr lang="en-US"/>
          </a:p>
        </p:txBody>
      </p:sp>
    </p:spTree>
    <p:extLst>
      <p:ext uri="{BB962C8B-B14F-4D97-AF65-F5344CB8AC3E}">
        <p14:creationId xmlns:p14="http://schemas.microsoft.com/office/powerpoint/2010/main" val="28885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9FDA5-712D-3241-BCD8-3421F085D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EBFA2-8BEC-C644-9E4F-1D7EEB12C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B59B6-4BC2-2B4D-9DCD-BE148AC6E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0CCBD-A2B2-304D-BC4B-C528C5F98024}" type="datetimeFigureOut">
              <a:rPr lang="en-US" smtClean="0"/>
              <a:t>2/29/2024</a:t>
            </a:fld>
            <a:endParaRPr lang="en-US"/>
          </a:p>
        </p:txBody>
      </p:sp>
      <p:sp>
        <p:nvSpPr>
          <p:cNvPr id="5" name="Footer Placeholder 4">
            <a:extLst>
              <a:ext uri="{FF2B5EF4-FFF2-40B4-BE49-F238E27FC236}">
                <a16:creationId xmlns:a16="http://schemas.microsoft.com/office/drawing/2014/main" id="{677F8EA9-66C3-BA42-ABB0-6B1519302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8FE47-0D67-0448-A680-E5E405BCA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0167F-CA8E-234A-9A87-58F386A518DF}" type="slidenum">
              <a:rPr lang="en-US" smtClean="0"/>
              <a:t>‹#›</a:t>
            </a:fld>
            <a:endParaRPr lang="en-US"/>
          </a:p>
        </p:txBody>
      </p:sp>
    </p:spTree>
    <p:extLst>
      <p:ext uri="{BB962C8B-B14F-4D97-AF65-F5344CB8AC3E}">
        <p14:creationId xmlns:p14="http://schemas.microsoft.com/office/powerpoint/2010/main" val="364115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03"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uilding with palm trees in front of it&#10;&#10;Description automatically generated">
            <a:extLst>
              <a:ext uri="{FF2B5EF4-FFF2-40B4-BE49-F238E27FC236}">
                <a16:creationId xmlns:a16="http://schemas.microsoft.com/office/drawing/2014/main" id="{BDDC4305-2B46-A4D7-3FEC-68681B11289C}"/>
              </a:ext>
            </a:extLst>
          </p:cNvPr>
          <p:cNvPicPr>
            <a:picLocks noChangeAspect="1"/>
          </p:cNvPicPr>
          <p:nvPr/>
        </p:nvPicPr>
        <p:blipFill rotWithShape="1">
          <a:blip r:embed="rId2"/>
          <a:srcRect l="8570" r="11382" b="-2"/>
          <a:stretch/>
        </p:blipFill>
        <p:spPr>
          <a:xfrm>
            <a:off x="6392623" y="1014574"/>
            <a:ext cx="5563099" cy="5559846"/>
          </a:xfrm>
          <a:prstGeom prst="rect">
            <a:avLst/>
          </a:prstGeom>
        </p:spPr>
      </p:pic>
      <p:grpSp>
        <p:nvGrpSpPr>
          <p:cNvPr id="106" name="Group 105">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7" name="Freeform: Shape 106">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9A4CCD6-3405-102A-3AC3-824EC335AEB4}"/>
              </a:ext>
            </a:extLst>
          </p:cNvPr>
          <p:cNvSpPr>
            <a:spLocks noGrp="1"/>
          </p:cNvSpPr>
          <p:nvPr>
            <p:ph type="ctrTitle"/>
          </p:nvPr>
        </p:nvSpPr>
        <p:spPr>
          <a:xfrm>
            <a:off x="656828" y="999583"/>
            <a:ext cx="5633531" cy="2226769"/>
          </a:xfrm>
        </p:spPr>
        <p:txBody>
          <a:bodyPr vert="horz" lIns="91440" tIns="45720" rIns="91440" bIns="45720" rtlCol="0" anchor="ctr">
            <a:normAutofit/>
          </a:bodyPr>
          <a:lstStyle/>
          <a:p>
            <a:pPr algn="l"/>
            <a:r>
              <a:rPr lang="en-US" sz="3700" b="1" dirty="0">
                <a:solidFill>
                  <a:schemeClr val="bg1"/>
                </a:solidFill>
              </a:rPr>
              <a:t>Supporting Type 1 Diabetes Health Equity through QI Initiatives at Rady Children’s Hospital</a:t>
            </a:r>
          </a:p>
        </p:txBody>
      </p:sp>
      <p:sp>
        <p:nvSpPr>
          <p:cNvPr id="3" name="Subtitle 2">
            <a:extLst>
              <a:ext uri="{FF2B5EF4-FFF2-40B4-BE49-F238E27FC236}">
                <a16:creationId xmlns:a16="http://schemas.microsoft.com/office/drawing/2014/main" id="{6A884970-45C7-701A-73F5-5D8314F5FDF1}"/>
              </a:ext>
            </a:extLst>
          </p:cNvPr>
          <p:cNvSpPr>
            <a:spLocks noGrp="1"/>
          </p:cNvSpPr>
          <p:nvPr>
            <p:ph type="subTitle" idx="1"/>
          </p:nvPr>
        </p:nvSpPr>
        <p:spPr>
          <a:xfrm>
            <a:off x="710074" y="3637883"/>
            <a:ext cx="5631417" cy="2487212"/>
          </a:xfrm>
        </p:spPr>
        <p:txBody>
          <a:bodyPr vert="horz" lIns="91440" tIns="45720" rIns="91440" bIns="45720" rtlCol="0" anchor="t">
            <a:normAutofit/>
          </a:bodyPr>
          <a:lstStyle/>
          <a:p>
            <a:pPr algn="l"/>
            <a:r>
              <a:rPr lang="en-US" sz="2000" dirty="0">
                <a:solidFill>
                  <a:schemeClr val="tx2"/>
                </a:solidFill>
                <a:latin typeface="+mj-lt"/>
              </a:rPr>
              <a:t>Carla </a:t>
            </a:r>
            <a:r>
              <a:rPr lang="en-US" sz="2000" dirty="0" err="1">
                <a:solidFill>
                  <a:schemeClr val="tx2"/>
                </a:solidFill>
                <a:latin typeface="+mj-lt"/>
              </a:rPr>
              <a:t>Demeterco</a:t>
            </a:r>
            <a:r>
              <a:rPr lang="en-US" sz="2000" dirty="0">
                <a:solidFill>
                  <a:schemeClr val="tx2"/>
                </a:solidFill>
                <a:latin typeface="+mj-lt"/>
              </a:rPr>
              <a:t>-Berggren M.D., Ph.D.</a:t>
            </a:r>
          </a:p>
          <a:p>
            <a:pPr algn="l"/>
            <a:r>
              <a:rPr lang="en-US" sz="2000" dirty="0">
                <a:solidFill>
                  <a:schemeClr val="tx2"/>
                </a:solidFill>
                <a:latin typeface="+mj-lt"/>
              </a:rPr>
              <a:t>Director of Quality, Diabetes Clinic, RCHSD</a:t>
            </a:r>
          </a:p>
          <a:p>
            <a:pPr algn="l"/>
            <a:r>
              <a:rPr lang="en-US" sz="2000" dirty="0">
                <a:solidFill>
                  <a:schemeClr val="tx2"/>
                </a:solidFill>
                <a:latin typeface="+mj-lt"/>
              </a:rPr>
              <a:t>Clinical Professor of Pediatrics, </a:t>
            </a:r>
          </a:p>
          <a:p>
            <a:pPr algn="l"/>
            <a:r>
              <a:rPr lang="en-US" sz="2000" dirty="0">
                <a:solidFill>
                  <a:schemeClr val="tx2"/>
                </a:solidFill>
                <a:latin typeface="+mj-lt"/>
              </a:rPr>
              <a:t>University of California, San Diego</a:t>
            </a:r>
          </a:p>
          <a:p>
            <a:pPr algn="l"/>
            <a:endParaRPr lang="en-US" sz="2000" dirty="0">
              <a:solidFill>
                <a:schemeClr val="tx2"/>
              </a:solidFill>
              <a:latin typeface="+mj-lt"/>
            </a:endParaRPr>
          </a:p>
          <a:p>
            <a:pPr algn="l"/>
            <a:r>
              <a:rPr lang="en-US" sz="2000" dirty="0">
                <a:solidFill>
                  <a:schemeClr val="tx2"/>
                </a:solidFill>
                <a:latin typeface="+mj-lt"/>
              </a:rPr>
              <a:t>March 1</a:t>
            </a:r>
            <a:r>
              <a:rPr lang="en-US" sz="2000" baseline="30000" dirty="0">
                <a:solidFill>
                  <a:schemeClr val="tx2"/>
                </a:solidFill>
                <a:latin typeface="+mj-lt"/>
              </a:rPr>
              <a:t>st</a:t>
            </a:r>
            <a:r>
              <a:rPr lang="en-US" sz="2000" dirty="0">
                <a:solidFill>
                  <a:schemeClr val="tx2"/>
                </a:solidFill>
                <a:latin typeface="+mj-lt"/>
              </a:rPr>
              <a:t>, 2024</a:t>
            </a:r>
          </a:p>
        </p:txBody>
      </p:sp>
    </p:spTree>
    <p:extLst>
      <p:ext uri="{BB962C8B-B14F-4D97-AF65-F5344CB8AC3E}">
        <p14:creationId xmlns:p14="http://schemas.microsoft.com/office/powerpoint/2010/main" val="336137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E885D6-E516-C195-9346-C86302B44F4F}"/>
              </a:ext>
            </a:extLst>
          </p:cNvPr>
          <p:cNvSpPr/>
          <p:nvPr/>
        </p:nvSpPr>
        <p:spPr>
          <a:xfrm>
            <a:off x="7806088" y="1911819"/>
            <a:ext cx="3436220" cy="866274"/>
          </a:xfrm>
          <a:prstGeom prst="rect">
            <a:avLst/>
          </a:prstGeom>
          <a:solidFill>
            <a:schemeClr val="accent6">
              <a:lumMod val="40000"/>
              <a:lumOff val="6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12% of patients had an hbA1c value of &lt;7 (6/51).</a:t>
            </a:r>
          </a:p>
        </p:txBody>
      </p:sp>
      <p:sp>
        <p:nvSpPr>
          <p:cNvPr id="10" name="Rectangle 9">
            <a:extLst>
              <a:ext uri="{FF2B5EF4-FFF2-40B4-BE49-F238E27FC236}">
                <a16:creationId xmlns:a16="http://schemas.microsoft.com/office/drawing/2014/main" id="{C5B2C047-9844-0D74-181B-FDDD84FDC8AA}"/>
              </a:ext>
            </a:extLst>
          </p:cNvPr>
          <p:cNvSpPr/>
          <p:nvPr/>
        </p:nvSpPr>
        <p:spPr>
          <a:xfrm>
            <a:off x="7806088" y="2995864"/>
            <a:ext cx="3436220" cy="866274"/>
          </a:xfrm>
          <a:prstGeom prst="rect">
            <a:avLst/>
          </a:prstGeom>
          <a:solidFill>
            <a:schemeClr val="accent4">
              <a:lumMod val="20000"/>
              <a:lumOff val="8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49% of patients had an hbA1c value between 7 and 9 (25/51). </a:t>
            </a:r>
          </a:p>
        </p:txBody>
      </p:sp>
      <p:sp>
        <p:nvSpPr>
          <p:cNvPr id="11" name="Rectangle 10">
            <a:extLst>
              <a:ext uri="{FF2B5EF4-FFF2-40B4-BE49-F238E27FC236}">
                <a16:creationId xmlns:a16="http://schemas.microsoft.com/office/drawing/2014/main" id="{09027E50-FE59-F62C-9C63-4E0BD479D055}"/>
              </a:ext>
            </a:extLst>
          </p:cNvPr>
          <p:cNvSpPr/>
          <p:nvPr/>
        </p:nvSpPr>
        <p:spPr>
          <a:xfrm>
            <a:off x="7806088" y="4079909"/>
            <a:ext cx="3436220" cy="866274"/>
          </a:xfrm>
          <a:prstGeom prst="rect">
            <a:avLst/>
          </a:prstGeom>
          <a:solidFill>
            <a:srgbClr val="FFCCCC"/>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39% of patients had an hbA1c value between &gt;9 (20/51). </a:t>
            </a:r>
          </a:p>
        </p:txBody>
      </p:sp>
      <p:pic>
        <p:nvPicPr>
          <p:cNvPr id="4" name="Picture 3">
            <a:extLst>
              <a:ext uri="{FF2B5EF4-FFF2-40B4-BE49-F238E27FC236}">
                <a16:creationId xmlns:a16="http://schemas.microsoft.com/office/drawing/2014/main" id="{894BA8B6-342B-E1F2-98F7-549368BA9A08}"/>
              </a:ext>
            </a:extLst>
          </p:cNvPr>
          <p:cNvPicPr>
            <a:picLocks noChangeAspect="1"/>
          </p:cNvPicPr>
          <p:nvPr/>
        </p:nvPicPr>
        <p:blipFill>
          <a:blip r:embed="rId3"/>
          <a:stretch>
            <a:fillRect/>
          </a:stretch>
        </p:blipFill>
        <p:spPr>
          <a:xfrm>
            <a:off x="949692" y="1493729"/>
            <a:ext cx="6352583" cy="4048095"/>
          </a:xfrm>
          <a:prstGeom prst="rect">
            <a:avLst/>
          </a:prstGeom>
          <a:ln>
            <a:solidFill>
              <a:schemeClr val="bg1">
                <a:lumMod val="85000"/>
              </a:schemeClr>
            </a:solidFill>
          </a:ln>
        </p:spPr>
      </p:pic>
      <p:sp>
        <p:nvSpPr>
          <p:cNvPr id="3" name="TextBox 2">
            <a:extLst>
              <a:ext uri="{FF2B5EF4-FFF2-40B4-BE49-F238E27FC236}">
                <a16:creationId xmlns:a16="http://schemas.microsoft.com/office/drawing/2014/main" id="{86EBD989-A42B-CDEE-737B-6E6B89AA0898}"/>
              </a:ext>
            </a:extLst>
          </p:cNvPr>
          <p:cNvSpPr txBox="1"/>
          <p:nvPr/>
        </p:nvSpPr>
        <p:spPr>
          <a:xfrm>
            <a:off x="559226" y="362069"/>
            <a:ext cx="10683082" cy="954107"/>
          </a:xfrm>
          <a:prstGeom prst="rect">
            <a:avLst/>
          </a:prstGeom>
          <a:noFill/>
        </p:spPr>
        <p:txBody>
          <a:bodyPr wrap="square" rtlCol="0">
            <a:spAutoFit/>
          </a:bodyPr>
          <a:lstStyle/>
          <a:p>
            <a:pPr algn="ctr"/>
            <a:r>
              <a:rPr lang="en-US" sz="2800" dirty="0">
                <a:solidFill>
                  <a:srgbClr val="002060"/>
                </a:solidFill>
                <a:latin typeface="+mj-lt"/>
              </a:rPr>
              <a:t>Non-Hispanic Black patients with Type 1 Diabetes</a:t>
            </a:r>
          </a:p>
          <a:p>
            <a:pPr algn="ctr"/>
            <a:r>
              <a:rPr lang="en-US" sz="2800" dirty="0">
                <a:solidFill>
                  <a:srgbClr val="002060"/>
                </a:solidFill>
                <a:latin typeface="+mj-lt"/>
              </a:rPr>
              <a:t>A1C Distribution (n = 51) </a:t>
            </a:r>
          </a:p>
        </p:txBody>
      </p:sp>
    </p:spTree>
    <p:extLst>
      <p:ext uri="{BB962C8B-B14F-4D97-AF65-F5344CB8AC3E}">
        <p14:creationId xmlns:p14="http://schemas.microsoft.com/office/powerpoint/2010/main" val="111470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88CC5A-A596-F881-683E-F383760CE7A4}"/>
              </a:ext>
            </a:extLst>
          </p:cNvPr>
          <p:cNvGraphicFramePr>
            <a:graphicFrameLocks noGrp="1"/>
          </p:cNvGraphicFramePr>
          <p:nvPr/>
        </p:nvGraphicFramePr>
        <p:xfrm>
          <a:off x="1331992" y="1052222"/>
          <a:ext cx="9528016" cy="5090160"/>
        </p:xfrm>
        <a:graphic>
          <a:graphicData uri="http://schemas.openxmlformats.org/drawingml/2006/table">
            <a:tbl>
              <a:tblPr firstRow="1" bandRow="1">
                <a:tableStyleId>{5C22544A-7EE6-4342-B048-85BDC9FD1C3A}</a:tableStyleId>
              </a:tblPr>
              <a:tblGrid>
                <a:gridCol w="2679699">
                  <a:extLst>
                    <a:ext uri="{9D8B030D-6E8A-4147-A177-3AD203B41FA5}">
                      <a16:colId xmlns:a16="http://schemas.microsoft.com/office/drawing/2014/main" val="1368811571"/>
                    </a:ext>
                  </a:extLst>
                </a:gridCol>
                <a:gridCol w="2281453">
                  <a:extLst>
                    <a:ext uri="{9D8B030D-6E8A-4147-A177-3AD203B41FA5}">
                      <a16:colId xmlns:a16="http://schemas.microsoft.com/office/drawing/2014/main" val="3346407285"/>
                    </a:ext>
                  </a:extLst>
                </a:gridCol>
                <a:gridCol w="2283432">
                  <a:extLst>
                    <a:ext uri="{9D8B030D-6E8A-4147-A177-3AD203B41FA5}">
                      <a16:colId xmlns:a16="http://schemas.microsoft.com/office/drawing/2014/main" val="3226505108"/>
                    </a:ext>
                  </a:extLst>
                </a:gridCol>
                <a:gridCol w="2283432">
                  <a:extLst>
                    <a:ext uri="{9D8B030D-6E8A-4147-A177-3AD203B41FA5}">
                      <a16:colId xmlns:a16="http://schemas.microsoft.com/office/drawing/2014/main" val="3629999478"/>
                    </a:ext>
                  </a:extLst>
                </a:gridCol>
              </a:tblGrid>
              <a:tr h="258161">
                <a:tc>
                  <a:txBody>
                    <a:bodyPr/>
                    <a:lstStyle/>
                    <a:p>
                      <a:r>
                        <a:rPr lang="en-US" sz="1400">
                          <a:solidFill>
                            <a:schemeClr val="tx1"/>
                          </a:solidFill>
                          <a:latin typeface="+mj-lt"/>
                        </a:rPr>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chemeClr val="tx1"/>
                          </a:solidFill>
                          <a:latin typeface="+mj-lt"/>
                        </a:rPr>
                        <a:t>Patients with A1c &lt;7%</a:t>
                      </a:r>
                    </a:p>
                    <a:p>
                      <a:pPr algn="ctr"/>
                      <a:r>
                        <a:rPr lang="en-US" sz="1400" b="1">
                          <a:solidFill>
                            <a:schemeClr val="tx1"/>
                          </a:solidFill>
                          <a:latin typeface="+mj-lt"/>
                        </a:rPr>
                        <a:t>(n =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chemeClr val="tx1"/>
                          </a:solidFill>
                          <a:latin typeface="+mj-lt"/>
                        </a:rPr>
                        <a:t>Patients With A1c 7-9%</a:t>
                      </a:r>
                    </a:p>
                    <a:p>
                      <a:pPr algn="ctr"/>
                      <a:r>
                        <a:rPr lang="en-US" sz="1400" b="1">
                          <a:solidFill>
                            <a:schemeClr val="tx1"/>
                          </a:solidFill>
                          <a:latin typeface="+mj-lt"/>
                        </a:rPr>
                        <a:t>(n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chemeClr val="tx1"/>
                          </a:solidFill>
                          <a:latin typeface="+mj-lt"/>
                        </a:rPr>
                        <a:t>Patients With A1c &gt;9%</a:t>
                      </a:r>
                    </a:p>
                    <a:p>
                      <a:pPr algn="ctr"/>
                      <a:r>
                        <a:rPr lang="en-US" sz="1400" b="1">
                          <a:solidFill>
                            <a:schemeClr val="tx1"/>
                          </a:solidFill>
                          <a:latin typeface="+mj-lt"/>
                        </a:rPr>
                        <a:t>(n =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604268"/>
                  </a:ext>
                </a:extLst>
              </a:tr>
              <a:tr h="0">
                <a:tc>
                  <a:txBody>
                    <a:bodyPr/>
                    <a:lstStyle/>
                    <a:p>
                      <a:r>
                        <a:rPr lang="en-US" sz="1400">
                          <a:solidFill>
                            <a:schemeClr val="tx1"/>
                          </a:solidFill>
                          <a:latin typeface="+mj-lt"/>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14.8 ±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j-lt"/>
                        </a:rPr>
                        <a:t>12.45 ±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mj-lt"/>
                        </a:rPr>
                        <a:t>15.04 ±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067116"/>
                  </a:ext>
                </a:extLst>
              </a:tr>
              <a:tr h="0">
                <a:tc>
                  <a:txBody>
                    <a:bodyPr/>
                    <a:lstStyle/>
                    <a:p>
                      <a:r>
                        <a:rPr lang="en-US" sz="1400">
                          <a:solidFill>
                            <a:schemeClr val="tx1"/>
                          </a:solidFill>
                          <a:latin typeface="+mj-lt"/>
                        </a:rPr>
                        <a:t>Age Group, years</a:t>
                      </a:r>
                    </a:p>
                    <a:p>
                      <a:pPr lvl="1"/>
                      <a:r>
                        <a:rPr lang="en-US" sz="1400">
                          <a:solidFill>
                            <a:schemeClr val="tx1"/>
                          </a:solidFill>
                          <a:latin typeface="+mj-lt"/>
                        </a:rPr>
                        <a:t>0-5</a:t>
                      </a:r>
                    </a:p>
                    <a:p>
                      <a:pPr lvl="1"/>
                      <a:r>
                        <a:rPr lang="en-US" sz="1400">
                          <a:solidFill>
                            <a:schemeClr val="tx1"/>
                          </a:solidFill>
                          <a:latin typeface="+mj-lt"/>
                        </a:rPr>
                        <a:t>6-12</a:t>
                      </a:r>
                    </a:p>
                    <a:p>
                      <a:pPr lvl="1"/>
                      <a:r>
                        <a:rPr lang="en-US" sz="1400">
                          <a:solidFill>
                            <a:schemeClr val="tx1"/>
                          </a:solidFill>
                          <a:latin typeface="+mj-lt"/>
                        </a:rPr>
                        <a:t>13-18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mj-lt"/>
                      </a:endParaRPr>
                    </a:p>
                    <a:p>
                      <a:pPr algn="ctr"/>
                      <a:r>
                        <a:rPr lang="en-US" sz="1400">
                          <a:solidFill>
                            <a:schemeClr val="tx1"/>
                          </a:solidFill>
                          <a:latin typeface="+mj-lt"/>
                        </a:rPr>
                        <a:t>0 (0%)</a:t>
                      </a:r>
                    </a:p>
                    <a:p>
                      <a:pPr algn="ctr"/>
                      <a:r>
                        <a:rPr lang="en-US" sz="1400">
                          <a:solidFill>
                            <a:schemeClr val="tx1"/>
                          </a:solidFill>
                          <a:latin typeface="+mj-lt"/>
                        </a:rPr>
                        <a:t>2 (33%)</a:t>
                      </a:r>
                    </a:p>
                    <a:p>
                      <a:pPr algn="ctr"/>
                      <a:r>
                        <a:rPr lang="en-US" sz="1400">
                          <a:solidFill>
                            <a:schemeClr val="tx1"/>
                          </a:solidFill>
                          <a:latin typeface="+mj-lt"/>
                        </a:rPr>
                        <a:t>4 (67%)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2 (8%)</a:t>
                      </a:r>
                    </a:p>
                    <a:p>
                      <a:pPr algn="ctr"/>
                      <a:r>
                        <a:rPr lang="en-US" sz="1400" dirty="0">
                          <a:solidFill>
                            <a:schemeClr val="tx1"/>
                          </a:solidFill>
                          <a:latin typeface="+mj-lt"/>
                        </a:rPr>
                        <a:t>10 (40%)</a:t>
                      </a:r>
                    </a:p>
                    <a:p>
                      <a:pPr algn="ctr"/>
                      <a:r>
                        <a:rPr lang="en-US" sz="1400" dirty="0">
                          <a:solidFill>
                            <a:schemeClr val="tx1"/>
                          </a:solidFill>
                          <a:latin typeface="+mj-lt"/>
                        </a:rPr>
                        <a:t>13 (52%)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2 (10%)</a:t>
                      </a:r>
                    </a:p>
                    <a:p>
                      <a:pPr algn="ctr"/>
                      <a:r>
                        <a:rPr lang="en-US" sz="1400" dirty="0">
                          <a:solidFill>
                            <a:schemeClr val="tx1"/>
                          </a:solidFill>
                          <a:latin typeface="+mj-lt"/>
                        </a:rPr>
                        <a:t>3 (15%)</a:t>
                      </a:r>
                    </a:p>
                    <a:p>
                      <a:pPr algn="ctr"/>
                      <a:r>
                        <a:rPr lang="en-US" sz="1400" dirty="0">
                          <a:solidFill>
                            <a:schemeClr val="tx1"/>
                          </a:solidFill>
                          <a:latin typeface="+mj-lt"/>
                        </a:rPr>
                        <a:t>15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76161"/>
                  </a:ext>
                </a:extLst>
              </a:tr>
              <a:tr h="0">
                <a:tc>
                  <a:txBody>
                    <a:bodyPr/>
                    <a:lstStyle/>
                    <a:p>
                      <a:r>
                        <a:rPr lang="en-US" sz="1400">
                          <a:solidFill>
                            <a:schemeClr val="tx1"/>
                          </a:solidFill>
                          <a:latin typeface="+mj-lt"/>
                        </a:rPr>
                        <a:t>Duration of Diagnosis,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5.6 ±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j-lt"/>
                        </a:rPr>
                        <a:t>4.6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5.9 ±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022369"/>
                  </a:ext>
                </a:extLst>
              </a:tr>
              <a:tr h="0">
                <a:tc>
                  <a:txBody>
                    <a:bodyPr/>
                    <a:lstStyle/>
                    <a:p>
                      <a:r>
                        <a:rPr lang="en-US" sz="1400">
                          <a:solidFill>
                            <a:schemeClr val="tx1"/>
                          </a:solidFill>
                          <a:latin typeface="+mj-lt"/>
                        </a:rPr>
                        <a:t>Sex Assigned At Birth</a:t>
                      </a:r>
                    </a:p>
                    <a:p>
                      <a:pPr lvl="1"/>
                      <a:r>
                        <a:rPr lang="en-US" sz="1400">
                          <a:solidFill>
                            <a:schemeClr val="tx1"/>
                          </a:solidFill>
                          <a:latin typeface="+mj-lt"/>
                        </a:rPr>
                        <a:t>Female</a:t>
                      </a:r>
                    </a:p>
                    <a:p>
                      <a:pPr lvl="1"/>
                      <a:r>
                        <a:rPr lang="en-US" sz="1400">
                          <a:solidFill>
                            <a:schemeClr val="tx1"/>
                          </a:solidFill>
                          <a:latin typeface="+mj-lt"/>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1 (17%)</a:t>
                      </a:r>
                    </a:p>
                    <a:p>
                      <a:pPr algn="ctr"/>
                      <a:r>
                        <a:rPr lang="en-US" sz="1400" dirty="0">
                          <a:solidFill>
                            <a:schemeClr val="tx1"/>
                          </a:solidFill>
                          <a:latin typeface="+mj-lt"/>
                        </a:rPr>
                        <a:t>5 (83%)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mj-lt"/>
                      </a:endParaRPr>
                    </a:p>
                    <a:p>
                      <a:pPr algn="ctr"/>
                      <a:r>
                        <a:rPr lang="en-US" sz="1400">
                          <a:solidFill>
                            <a:schemeClr val="tx1"/>
                          </a:solidFill>
                          <a:latin typeface="+mj-lt"/>
                        </a:rPr>
                        <a:t>13 (52%)</a:t>
                      </a:r>
                    </a:p>
                    <a:p>
                      <a:pPr algn="ctr"/>
                      <a:r>
                        <a:rPr lang="en-US" sz="1400">
                          <a:solidFill>
                            <a:schemeClr val="tx1"/>
                          </a:solidFill>
                          <a:latin typeface="+mj-lt"/>
                        </a:rPr>
                        <a:t>12 (48%)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mj-lt"/>
                      </a:endParaRPr>
                    </a:p>
                    <a:p>
                      <a:pPr algn="ctr"/>
                      <a:r>
                        <a:rPr lang="en-US" sz="1400">
                          <a:solidFill>
                            <a:schemeClr val="tx1"/>
                          </a:solidFill>
                          <a:latin typeface="+mj-lt"/>
                        </a:rPr>
                        <a:t>12 (60%)</a:t>
                      </a:r>
                    </a:p>
                    <a:p>
                      <a:pPr algn="ctr"/>
                      <a:r>
                        <a:rPr lang="en-US" sz="1400">
                          <a:solidFill>
                            <a:schemeClr val="tx1"/>
                          </a:solidFill>
                          <a:latin typeface="+mj-lt"/>
                        </a:rPr>
                        <a:t>8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252287"/>
                  </a:ext>
                </a:extLst>
              </a:tr>
              <a:tr h="0">
                <a:tc>
                  <a:txBody>
                    <a:bodyPr/>
                    <a:lstStyle/>
                    <a:p>
                      <a:r>
                        <a:rPr lang="en-US" sz="1400" dirty="0">
                          <a:solidFill>
                            <a:schemeClr val="tx1"/>
                          </a:solidFill>
                          <a:latin typeface="+mj-lt"/>
                        </a:rPr>
                        <a:t>Financial Class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Commercial</a:t>
                      </a:r>
                    </a:p>
                    <a:p>
                      <a:pPr lvl="1"/>
                      <a:r>
                        <a:rPr lang="en-US" sz="1400" dirty="0">
                          <a:solidFill>
                            <a:schemeClr val="tx1"/>
                          </a:solidFill>
                          <a:latin typeface="+mj-lt"/>
                        </a:rPr>
                        <a:t>Medi-Care</a:t>
                      </a:r>
                    </a:p>
                    <a:p>
                      <a:pPr lvl="1"/>
                      <a:r>
                        <a:rPr lang="en-US" sz="1400" dirty="0">
                          <a:solidFill>
                            <a:schemeClr val="tx1"/>
                          </a:solidFill>
                          <a:latin typeface="+mj-lt"/>
                        </a:rPr>
                        <a:t>Tricare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mj-lt"/>
                      </a:endParaRPr>
                    </a:p>
                    <a:p>
                      <a:pPr algn="ctr"/>
                      <a:r>
                        <a:rPr lang="en-US" sz="1400">
                          <a:solidFill>
                            <a:schemeClr val="tx1"/>
                          </a:solidFill>
                          <a:latin typeface="+mj-lt"/>
                        </a:rPr>
                        <a:t>3 (50%)</a:t>
                      </a:r>
                    </a:p>
                    <a:p>
                      <a:pPr algn="ctr"/>
                      <a:r>
                        <a:rPr lang="en-US" sz="1400">
                          <a:solidFill>
                            <a:schemeClr val="tx1"/>
                          </a:solidFill>
                          <a:latin typeface="+mj-lt"/>
                        </a:rPr>
                        <a:t>3 (50%)</a:t>
                      </a:r>
                    </a:p>
                    <a:p>
                      <a:pPr algn="ctr"/>
                      <a:r>
                        <a:rPr lang="en-US" sz="1400">
                          <a:solidFill>
                            <a:schemeClr val="tx1"/>
                          </a:solidFill>
                          <a:latin typeface="+mj-lt"/>
                        </a:rPr>
                        <a:t>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9 (36%)</a:t>
                      </a:r>
                    </a:p>
                    <a:p>
                      <a:pPr algn="ctr"/>
                      <a:r>
                        <a:rPr lang="en-US" sz="1400" dirty="0">
                          <a:solidFill>
                            <a:schemeClr val="tx1"/>
                          </a:solidFill>
                          <a:latin typeface="+mj-lt"/>
                        </a:rPr>
                        <a:t>13 (52%)</a:t>
                      </a:r>
                    </a:p>
                    <a:p>
                      <a:pPr algn="ctr"/>
                      <a:r>
                        <a:rPr lang="en-US" sz="1400" dirty="0">
                          <a:solidFill>
                            <a:schemeClr val="tx1"/>
                          </a:solidFill>
                          <a:latin typeface="+mj-lt"/>
                        </a:rPr>
                        <a:t>3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1 (5%)</a:t>
                      </a:r>
                    </a:p>
                    <a:p>
                      <a:pPr algn="ctr"/>
                      <a:r>
                        <a:rPr lang="en-US" sz="1400" dirty="0">
                          <a:solidFill>
                            <a:schemeClr val="tx1"/>
                          </a:solidFill>
                          <a:latin typeface="+mj-lt"/>
                        </a:rPr>
                        <a:t>18 (90%)</a:t>
                      </a:r>
                    </a:p>
                    <a:p>
                      <a:pPr algn="ctr"/>
                      <a:r>
                        <a:rPr lang="en-US" sz="1400" dirty="0">
                          <a:solidFill>
                            <a:schemeClr val="tx1"/>
                          </a:solidFill>
                          <a:latin typeface="+mj-lt"/>
                        </a:rPr>
                        <a:t>1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658531"/>
                  </a:ext>
                </a:extLst>
              </a:tr>
              <a:tr h="0">
                <a:tc>
                  <a:txBody>
                    <a:bodyPr/>
                    <a:lstStyle/>
                    <a:p>
                      <a:r>
                        <a:rPr lang="en-US" sz="1400" dirty="0">
                          <a:solidFill>
                            <a:schemeClr val="tx1"/>
                          </a:solidFill>
                          <a:latin typeface="+mj-lt"/>
                        </a:rPr>
                        <a:t>CGM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6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mj-lt"/>
                        </a:rPr>
                        <a:t>23 (92%)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18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6377461"/>
                  </a:ext>
                </a:extLst>
              </a:tr>
              <a:tr h="0">
                <a:tc>
                  <a:txBody>
                    <a:bodyPr/>
                    <a:lstStyle/>
                    <a:p>
                      <a:r>
                        <a:rPr lang="en-US" sz="1400">
                          <a:solidFill>
                            <a:schemeClr val="tx1"/>
                          </a:solidFill>
                          <a:latin typeface="+mj-lt"/>
                        </a:rPr>
                        <a:t>Insulin pump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4 (67%)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solidFill>
                            <a:schemeClr val="tx1"/>
                          </a:solidFill>
                          <a:latin typeface="+mj-lt"/>
                        </a:rPr>
                        <a:t>11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mj-lt"/>
                        </a:rPr>
                        <a:t>7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704449"/>
                  </a:ext>
                </a:extLst>
              </a:tr>
              <a:tr h="0">
                <a:tc>
                  <a:txBody>
                    <a:bodyPr/>
                    <a:lstStyle/>
                    <a:p>
                      <a:r>
                        <a:rPr lang="en-US" sz="1400">
                          <a:solidFill>
                            <a:schemeClr val="tx1"/>
                          </a:solidFill>
                          <a:latin typeface="+mj-lt"/>
                        </a:rPr>
                        <a:t>Appointment in previous 6 months</a:t>
                      </a:r>
                    </a:p>
                    <a:p>
                      <a:pPr lvl="1"/>
                      <a:r>
                        <a:rPr lang="en-US" sz="1400">
                          <a:solidFill>
                            <a:schemeClr val="tx1"/>
                          </a:solidFill>
                          <a:latin typeface="+mj-lt"/>
                        </a:rPr>
                        <a:t>No</a:t>
                      </a:r>
                    </a:p>
                    <a:p>
                      <a:pPr lvl="1"/>
                      <a:r>
                        <a:rPr lang="en-US" sz="1400">
                          <a:solidFill>
                            <a:schemeClr val="tx1"/>
                          </a:solidFill>
                          <a:latin typeface="+mj-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1 (17%)</a:t>
                      </a:r>
                    </a:p>
                    <a:p>
                      <a:pPr algn="ctr"/>
                      <a:r>
                        <a:rPr lang="en-US" sz="1400" dirty="0">
                          <a:solidFill>
                            <a:schemeClr val="tx1"/>
                          </a:solidFill>
                          <a:latin typeface="+mj-lt"/>
                        </a:rPr>
                        <a:t>5 (83%)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latin typeface="+mj-lt"/>
                      </a:endParaRPr>
                    </a:p>
                    <a:p>
                      <a:pPr algn="ctr"/>
                      <a:r>
                        <a:rPr lang="en-US" sz="1400">
                          <a:solidFill>
                            <a:schemeClr val="tx1"/>
                          </a:solidFill>
                          <a:latin typeface="+mj-lt"/>
                        </a:rPr>
                        <a:t>2 (8%)</a:t>
                      </a:r>
                    </a:p>
                    <a:p>
                      <a:pPr algn="ctr"/>
                      <a:r>
                        <a:rPr lang="en-US" sz="1400">
                          <a:solidFill>
                            <a:schemeClr val="tx1"/>
                          </a:solidFill>
                          <a:latin typeface="+mj-lt"/>
                        </a:rPr>
                        <a:t>23 (92%)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mj-lt"/>
                      </a:endParaRPr>
                    </a:p>
                    <a:p>
                      <a:pPr algn="ctr"/>
                      <a:r>
                        <a:rPr lang="en-US" sz="1400" dirty="0">
                          <a:solidFill>
                            <a:schemeClr val="tx1"/>
                          </a:solidFill>
                          <a:latin typeface="+mj-lt"/>
                        </a:rPr>
                        <a:t>3 (15%)</a:t>
                      </a:r>
                    </a:p>
                    <a:p>
                      <a:pPr algn="ctr"/>
                      <a:r>
                        <a:rPr lang="en-US" sz="1400" dirty="0">
                          <a:solidFill>
                            <a:schemeClr val="tx1"/>
                          </a:solidFill>
                          <a:latin typeface="+mj-lt"/>
                        </a:rPr>
                        <a:t>17 (85%)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12290"/>
                  </a:ext>
                </a:extLst>
              </a:tr>
            </a:tbl>
          </a:graphicData>
        </a:graphic>
      </p:graphicFrame>
      <p:sp>
        <p:nvSpPr>
          <p:cNvPr id="2" name="TextBox 1">
            <a:extLst>
              <a:ext uri="{FF2B5EF4-FFF2-40B4-BE49-F238E27FC236}">
                <a16:creationId xmlns:a16="http://schemas.microsoft.com/office/drawing/2014/main" id="{868327E7-618B-E68E-228C-69EBF3130E5D}"/>
              </a:ext>
            </a:extLst>
          </p:cNvPr>
          <p:cNvSpPr txBox="1"/>
          <p:nvPr/>
        </p:nvSpPr>
        <p:spPr>
          <a:xfrm>
            <a:off x="581395" y="0"/>
            <a:ext cx="10683082" cy="954107"/>
          </a:xfrm>
          <a:prstGeom prst="rect">
            <a:avLst/>
          </a:prstGeom>
          <a:noFill/>
        </p:spPr>
        <p:txBody>
          <a:bodyPr wrap="square" rtlCol="0">
            <a:spAutoFit/>
          </a:bodyPr>
          <a:lstStyle/>
          <a:p>
            <a:pPr algn="ctr"/>
            <a:r>
              <a:rPr lang="en-US" sz="2800" dirty="0">
                <a:solidFill>
                  <a:srgbClr val="002060"/>
                </a:solidFill>
                <a:latin typeface="+mj-lt"/>
              </a:rPr>
              <a:t>Non-Hispanic Black patients with Type 1 Diabetes</a:t>
            </a:r>
          </a:p>
          <a:p>
            <a:pPr algn="ctr"/>
            <a:r>
              <a:rPr lang="en-US" sz="2800" dirty="0">
                <a:solidFill>
                  <a:srgbClr val="002060"/>
                </a:solidFill>
                <a:latin typeface="+mj-lt"/>
              </a:rPr>
              <a:t>Demographics (n = 51)</a:t>
            </a:r>
          </a:p>
        </p:txBody>
      </p:sp>
      <p:sp>
        <p:nvSpPr>
          <p:cNvPr id="3" name="Rectangle 2">
            <a:extLst>
              <a:ext uri="{FF2B5EF4-FFF2-40B4-BE49-F238E27FC236}">
                <a16:creationId xmlns:a16="http://schemas.microsoft.com/office/drawing/2014/main" id="{875ADCF0-DEA0-9EEE-8F64-6F427B9507A3}"/>
              </a:ext>
            </a:extLst>
          </p:cNvPr>
          <p:cNvSpPr/>
          <p:nvPr/>
        </p:nvSpPr>
        <p:spPr>
          <a:xfrm>
            <a:off x="9245600" y="4287520"/>
            <a:ext cx="1036320" cy="243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726902-CC74-3AC8-40D7-CB3924973AEA}"/>
              </a:ext>
            </a:extLst>
          </p:cNvPr>
          <p:cNvSpPr/>
          <p:nvPr/>
        </p:nvSpPr>
        <p:spPr>
          <a:xfrm flipV="1">
            <a:off x="9245600" y="5130800"/>
            <a:ext cx="1036320" cy="243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B1B532-AF5E-3F52-EDDA-07D7EB66437F}"/>
              </a:ext>
            </a:extLst>
          </p:cNvPr>
          <p:cNvPicPr>
            <a:picLocks noChangeAspect="1"/>
          </p:cNvPicPr>
          <p:nvPr/>
        </p:nvPicPr>
        <p:blipFill>
          <a:blip r:embed="rId3"/>
          <a:stretch>
            <a:fillRect/>
          </a:stretch>
        </p:blipFill>
        <p:spPr>
          <a:xfrm>
            <a:off x="422031" y="392320"/>
            <a:ext cx="10879016" cy="5840578"/>
          </a:xfrm>
          <a:prstGeom prst="rect">
            <a:avLst/>
          </a:prstGeom>
        </p:spPr>
      </p:pic>
    </p:spTree>
    <p:extLst>
      <p:ext uri="{BB962C8B-B14F-4D97-AF65-F5344CB8AC3E}">
        <p14:creationId xmlns:p14="http://schemas.microsoft.com/office/powerpoint/2010/main" val="4049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BDEB8A-8625-3F01-F699-054997C21E3C}"/>
              </a:ext>
            </a:extLst>
          </p:cNvPr>
          <p:cNvSpPr txBox="1"/>
          <p:nvPr/>
        </p:nvSpPr>
        <p:spPr>
          <a:xfrm>
            <a:off x="316351" y="374633"/>
            <a:ext cx="7494311" cy="830997"/>
          </a:xfrm>
          <a:prstGeom prst="rect">
            <a:avLst/>
          </a:prstGeom>
          <a:noFill/>
        </p:spPr>
        <p:txBody>
          <a:bodyPr wrap="square" rtlCol="0">
            <a:spAutoFit/>
          </a:bodyPr>
          <a:lstStyle/>
          <a:p>
            <a:r>
              <a:rPr lang="en-US" sz="2400" dirty="0">
                <a:solidFill>
                  <a:srgbClr val="002060"/>
                </a:solidFill>
                <a:latin typeface="Avenir Next LT Pro" panose="020B0504020202020204" pitchFamily="34" charset="0"/>
              </a:rPr>
              <a:t>Key Driver Diagram – RCHSD Health Equity Initiative </a:t>
            </a:r>
          </a:p>
          <a:p>
            <a:r>
              <a:rPr lang="en-US" sz="2400" dirty="0">
                <a:solidFill>
                  <a:srgbClr val="002060"/>
                </a:solidFill>
                <a:latin typeface="Avenir Next LT Pro" panose="020B0504020202020204" pitchFamily="34" charset="0"/>
              </a:rPr>
              <a:t>In Type 1 Diabetes </a:t>
            </a:r>
            <a:endParaRPr lang="en-US" sz="2400" dirty="0">
              <a:solidFill>
                <a:srgbClr val="002060"/>
              </a:solidFill>
              <a:highlight>
                <a:srgbClr val="EBF3FF"/>
              </a:highlight>
              <a:latin typeface="Avenir Next LT Pro" panose="020B0504020202020204" pitchFamily="34" charset="0"/>
            </a:endParaRPr>
          </a:p>
        </p:txBody>
      </p:sp>
      <p:graphicFrame>
        <p:nvGraphicFramePr>
          <p:cNvPr id="3" name="Table 2">
            <a:extLst>
              <a:ext uri="{FF2B5EF4-FFF2-40B4-BE49-F238E27FC236}">
                <a16:creationId xmlns:a16="http://schemas.microsoft.com/office/drawing/2014/main" id="{D5F98AAC-00C6-D695-BDEF-1A66FC8B09B0}"/>
              </a:ext>
            </a:extLst>
          </p:cNvPr>
          <p:cNvGraphicFramePr>
            <a:graphicFrameLocks noGrp="1"/>
          </p:cNvGraphicFramePr>
          <p:nvPr/>
        </p:nvGraphicFramePr>
        <p:xfrm>
          <a:off x="8602825" y="471895"/>
          <a:ext cx="2957394" cy="243840"/>
        </p:xfrm>
        <a:graphic>
          <a:graphicData uri="http://schemas.openxmlformats.org/drawingml/2006/table">
            <a:tbl>
              <a:tblPr firstRow="1" bandRow="1">
                <a:tableStyleId>{5C22544A-7EE6-4342-B048-85BDC9FD1C3A}</a:tableStyleId>
              </a:tblPr>
              <a:tblGrid>
                <a:gridCol w="2045531">
                  <a:extLst>
                    <a:ext uri="{9D8B030D-6E8A-4147-A177-3AD203B41FA5}">
                      <a16:colId xmlns:a16="http://schemas.microsoft.com/office/drawing/2014/main" val="299566962"/>
                    </a:ext>
                  </a:extLst>
                </a:gridCol>
                <a:gridCol w="911863">
                  <a:extLst>
                    <a:ext uri="{9D8B030D-6E8A-4147-A177-3AD203B41FA5}">
                      <a16:colId xmlns:a16="http://schemas.microsoft.com/office/drawing/2014/main" val="420644478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Avenir Next LT Pro" panose="020B0504020202020204" pitchFamily="34" charset="0"/>
                        </a:rPr>
                        <a:t>Sheet Last Updated on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000" b="0">
                          <a:solidFill>
                            <a:schemeClr val="tx1"/>
                          </a:solidFill>
                        </a:rPr>
                        <a:t>1/9/2024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BF3FF"/>
                    </a:solidFill>
                  </a:tcPr>
                </a:tc>
                <a:extLst>
                  <a:ext uri="{0D108BD9-81ED-4DB2-BD59-A6C34878D82A}">
                    <a16:rowId xmlns:a16="http://schemas.microsoft.com/office/drawing/2014/main" val="1045815100"/>
                  </a:ext>
                </a:extLst>
              </a:tr>
            </a:tbl>
          </a:graphicData>
        </a:graphic>
      </p:graphicFrame>
      <p:sp>
        <p:nvSpPr>
          <p:cNvPr id="4" name="TextBox 3">
            <a:extLst>
              <a:ext uri="{FF2B5EF4-FFF2-40B4-BE49-F238E27FC236}">
                <a16:creationId xmlns:a16="http://schemas.microsoft.com/office/drawing/2014/main" id="{D80ED427-D052-7FA4-A04F-279DE95340D9}"/>
              </a:ext>
            </a:extLst>
          </p:cNvPr>
          <p:cNvSpPr txBox="1"/>
          <p:nvPr/>
        </p:nvSpPr>
        <p:spPr>
          <a:xfrm>
            <a:off x="388936" y="2215095"/>
            <a:ext cx="1929897" cy="276999"/>
          </a:xfrm>
          <a:prstGeom prst="rect">
            <a:avLst/>
          </a:prstGeom>
          <a:noFill/>
          <a:ln w="19050">
            <a:noFill/>
          </a:ln>
        </p:spPr>
        <p:txBody>
          <a:bodyPr wrap="square" rtlCol="0" anchor="ctr" anchorCtr="0">
            <a:spAutoFit/>
          </a:bodyPr>
          <a:lstStyle/>
          <a:p>
            <a:r>
              <a:rPr lang="en-US" sz="1200" b="1" u="sng">
                <a:solidFill>
                  <a:prstClr val="black"/>
                </a:solidFill>
                <a:latin typeface="Avenir Next LT Pro" panose="020B0504020202020204" pitchFamily="34" charset="0"/>
              </a:rPr>
              <a:t>SMART Aim</a:t>
            </a:r>
          </a:p>
        </p:txBody>
      </p:sp>
      <p:sp>
        <p:nvSpPr>
          <p:cNvPr id="8" name="TextBox 7">
            <a:extLst>
              <a:ext uri="{FF2B5EF4-FFF2-40B4-BE49-F238E27FC236}">
                <a16:creationId xmlns:a16="http://schemas.microsoft.com/office/drawing/2014/main" id="{E6BB529D-F0B1-0769-ED1B-6A07AB32556A}"/>
              </a:ext>
            </a:extLst>
          </p:cNvPr>
          <p:cNvSpPr txBox="1"/>
          <p:nvPr/>
        </p:nvSpPr>
        <p:spPr>
          <a:xfrm>
            <a:off x="437499" y="2520107"/>
            <a:ext cx="2742486" cy="1456981"/>
          </a:xfrm>
          <a:prstGeom prst="rect">
            <a:avLst/>
          </a:prstGeom>
          <a:solidFill>
            <a:schemeClr val="bg1"/>
          </a:solidFill>
          <a:ln w="19050">
            <a:solidFill>
              <a:schemeClr val="tx1"/>
            </a:solidFill>
          </a:ln>
        </p:spPr>
        <p:txBody>
          <a:bodyPr wrap="square" rtlCol="0" anchor="ctr" anchorCtr="0">
            <a:normAutofit fontScale="85000" lnSpcReduction="10000"/>
          </a:bodyPr>
          <a:lstStyle/>
          <a:p>
            <a:pPr lvl="0" algn="l">
              <a:lnSpc>
                <a:spcPct val="120000"/>
              </a:lnSpc>
              <a:spcAft>
                <a:spcPts val="600"/>
              </a:spcAft>
            </a:pPr>
            <a:r>
              <a:rPr lang="en-US" sz="1200" dirty="0">
                <a:latin typeface="Avenir Next LT Pro" panose="020B0504020202020204" pitchFamily="34" charset="0"/>
              </a:rPr>
              <a:t>1. Increase the percentage of patients in target group with an A1C ⩽7% by 1% from 25% to 26% by December 31, 2025</a:t>
            </a:r>
          </a:p>
          <a:p>
            <a:pPr lvl="0" algn="l">
              <a:lnSpc>
                <a:spcPct val="120000"/>
              </a:lnSpc>
              <a:spcAft>
                <a:spcPts val="600"/>
              </a:spcAft>
            </a:pPr>
            <a:r>
              <a:rPr lang="en-US" sz="1200" dirty="0">
                <a:latin typeface="Avenir Next LT Pro" panose="020B0504020202020204" pitchFamily="34" charset="0"/>
              </a:rPr>
              <a:t>2. Decrease the percentage of patients in target group with a an A1C </a:t>
            </a:r>
            <a:r>
              <a:rPr kumimoji="0" lang="en-US" sz="1200" i="0" u="none" strike="noStrike" kern="1200" cap="none" spc="0" normalizeH="0" baseline="0" noProof="0" dirty="0">
                <a:ln>
                  <a:noFill/>
                </a:ln>
                <a:solidFill>
                  <a:srgbClr val="002060"/>
                </a:solidFill>
                <a:effectLst/>
                <a:uLnTx/>
                <a:uFillTx/>
                <a:latin typeface="+mj-lt"/>
                <a:ea typeface="+mn-ea"/>
                <a:cs typeface="Calibri"/>
              </a:rPr>
              <a:t>⩾</a:t>
            </a:r>
            <a:r>
              <a:rPr lang="en-US" sz="1200" dirty="0">
                <a:latin typeface="Avenir Next LT Pro" panose="020B0504020202020204" pitchFamily="34" charset="0"/>
              </a:rPr>
              <a:t> 9% by 1% from 29% to 28% by December 31, 2025.</a:t>
            </a:r>
            <a:endParaRPr lang="en-GB" sz="1200" dirty="0">
              <a:latin typeface="Avenir Next LT Pro" panose="020B0504020202020204" pitchFamily="34" charset="0"/>
            </a:endParaRPr>
          </a:p>
        </p:txBody>
      </p:sp>
      <p:sp>
        <p:nvSpPr>
          <p:cNvPr id="9" name="TextBox 8">
            <a:extLst>
              <a:ext uri="{FF2B5EF4-FFF2-40B4-BE49-F238E27FC236}">
                <a16:creationId xmlns:a16="http://schemas.microsoft.com/office/drawing/2014/main" id="{43AA0DBD-103A-B1B4-BB54-0730FF86335D}"/>
              </a:ext>
            </a:extLst>
          </p:cNvPr>
          <p:cNvSpPr txBox="1"/>
          <p:nvPr/>
        </p:nvSpPr>
        <p:spPr>
          <a:xfrm>
            <a:off x="3924373" y="1347780"/>
            <a:ext cx="1929897" cy="276999"/>
          </a:xfrm>
          <a:prstGeom prst="rect">
            <a:avLst/>
          </a:prstGeom>
          <a:noFill/>
          <a:ln w="19050">
            <a:noFill/>
          </a:ln>
        </p:spPr>
        <p:txBody>
          <a:bodyPr wrap="square" rtlCol="0" anchor="ctr" anchorCtr="0">
            <a:spAutoFit/>
          </a:bodyPr>
          <a:lstStyle/>
          <a:p>
            <a:r>
              <a:rPr lang="en-US" sz="1200" b="1" u="sng">
                <a:solidFill>
                  <a:prstClr val="black"/>
                </a:solidFill>
                <a:latin typeface="Avenir Next LT Pro" panose="020B0504020202020204" pitchFamily="34" charset="0"/>
              </a:rPr>
              <a:t>Key Drivers</a:t>
            </a:r>
          </a:p>
        </p:txBody>
      </p:sp>
      <p:sp>
        <p:nvSpPr>
          <p:cNvPr id="10" name="TextBox 9">
            <a:extLst>
              <a:ext uri="{FF2B5EF4-FFF2-40B4-BE49-F238E27FC236}">
                <a16:creationId xmlns:a16="http://schemas.microsoft.com/office/drawing/2014/main" id="{E57D6B81-2A2A-C65B-ED22-44E717D7F8DC}"/>
              </a:ext>
            </a:extLst>
          </p:cNvPr>
          <p:cNvSpPr txBox="1"/>
          <p:nvPr/>
        </p:nvSpPr>
        <p:spPr>
          <a:xfrm>
            <a:off x="4035899" y="1661920"/>
            <a:ext cx="3200400" cy="457200"/>
          </a:xfrm>
          <a:prstGeom prst="rect">
            <a:avLst/>
          </a:prstGeom>
          <a:solidFill>
            <a:schemeClr val="bg1"/>
          </a:solidFill>
          <a:ln w="19050">
            <a:solidFill>
              <a:schemeClr val="tx1"/>
            </a:solidFill>
          </a:ln>
        </p:spPr>
        <p:txBody>
          <a:bodyPr wrap="square" rtlCol="0" anchor="ctr" anchorCtr="0">
            <a:normAutofit/>
          </a:bodyPr>
          <a:lstStyle/>
          <a:p>
            <a:r>
              <a:rPr lang="en-GB" sz="1200"/>
              <a:t>Ensure Access to care and regular follow-up, Promote health equity</a:t>
            </a:r>
          </a:p>
        </p:txBody>
      </p:sp>
      <p:sp>
        <p:nvSpPr>
          <p:cNvPr id="11" name="TextBox 10">
            <a:extLst>
              <a:ext uri="{FF2B5EF4-FFF2-40B4-BE49-F238E27FC236}">
                <a16:creationId xmlns:a16="http://schemas.microsoft.com/office/drawing/2014/main" id="{FAC0B7EA-BC77-A0D4-F1AD-F992F23066FB}"/>
              </a:ext>
            </a:extLst>
          </p:cNvPr>
          <p:cNvSpPr txBox="1"/>
          <p:nvPr/>
        </p:nvSpPr>
        <p:spPr>
          <a:xfrm>
            <a:off x="4065872" y="3234982"/>
            <a:ext cx="3200400" cy="457200"/>
          </a:xfrm>
          <a:prstGeom prst="rect">
            <a:avLst/>
          </a:prstGeom>
          <a:solidFill>
            <a:schemeClr val="bg1"/>
          </a:solidFill>
          <a:ln w="19050">
            <a:solidFill>
              <a:schemeClr val="tx1"/>
            </a:solidFill>
          </a:ln>
        </p:spPr>
        <p:txBody>
          <a:bodyPr wrap="square" rtlCol="0" anchor="ctr" anchorCtr="0">
            <a:normAutofit/>
          </a:bodyPr>
          <a:lstStyle/>
          <a:p>
            <a:pPr lvl="0"/>
            <a:r>
              <a:rPr lang="en-GB" sz="1200"/>
              <a:t>Equity &amp; Social Determinants of Health (SDOH)</a:t>
            </a:r>
          </a:p>
        </p:txBody>
      </p:sp>
      <p:sp>
        <p:nvSpPr>
          <p:cNvPr id="12" name="TextBox 11">
            <a:extLst>
              <a:ext uri="{FF2B5EF4-FFF2-40B4-BE49-F238E27FC236}">
                <a16:creationId xmlns:a16="http://schemas.microsoft.com/office/drawing/2014/main" id="{0F104523-4CF8-07B0-DD03-EB47BE8AF855}"/>
              </a:ext>
            </a:extLst>
          </p:cNvPr>
          <p:cNvSpPr txBox="1"/>
          <p:nvPr/>
        </p:nvSpPr>
        <p:spPr>
          <a:xfrm>
            <a:off x="4055881" y="4158287"/>
            <a:ext cx="3200400" cy="457200"/>
          </a:xfrm>
          <a:prstGeom prst="rect">
            <a:avLst/>
          </a:prstGeom>
          <a:solidFill>
            <a:schemeClr val="bg1"/>
          </a:solidFill>
          <a:ln w="19050">
            <a:solidFill>
              <a:schemeClr val="tx1"/>
            </a:solidFill>
          </a:ln>
        </p:spPr>
        <p:txBody>
          <a:bodyPr wrap="square" rtlCol="0" anchor="ctr" anchorCtr="0">
            <a:normAutofit/>
          </a:bodyPr>
          <a:lstStyle/>
          <a:p>
            <a:r>
              <a:rPr lang="en-GB" sz="1200" dirty="0"/>
              <a:t>Diabetes Technology</a:t>
            </a:r>
            <a:endParaRPr lang="en-US" sz="1200" dirty="0"/>
          </a:p>
        </p:txBody>
      </p:sp>
      <p:sp>
        <p:nvSpPr>
          <p:cNvPr id="38" name="TextBox 37">
            <a:extLst>
              <a:ext uri="{FF2B5EF4-FFF2-40B4-BE49-F238E27FC236}">
                <a16:creationId xmlns:a16="http://schemas.microsoft.com/office/drawing/2014/main" id="{32C42BED-F1B8-CD8D-1693-BD768912A4AB}"/>
              </a:ext>
            </a:extLst>
          </p:cNvPr>
          <p:cNvSpPr txBox="1"/>
          <p:nvPr/>
        </p:nvSpPr>
        <p:spPr>
          <a:xfrm>
            <a:off x="4035899" y="4954289"/>
            <a:ext cx="3200400" cy="457200"/>
          </a:xfrm>
          <a:prstGeom prst="rect">
            <a:avLst/>
          </a:prstGeom>
          <a:solidFill>
            <a:schemeClr val="bg1"/>
          </a:solidFill>
          <a:ln w="19050">
            <a:solidFill>
              <a:schemeClr val="tx1"/>
            </a:solidFill>
          </a:ln>
        </p:spPr>
        <p:txBody>
          <a:bodyPr wrap="square" rtlCol="0" anchor="ctr" anchorCtr="0">
            <a:normAutofit/>
          </a:bodyPr>
          <a:lstStyle/>
          <a:p>
            <a:pPr lvl="0"/>
            <a:r>
              <a:rPr lang="en-GB" sz="1200"/>
              <a:t>Improve Psychological Support</a:t>
            </a:r>
          </a:p>
        </p:txBody>
      </p:sp>
      <p:cxnSp>
        <p:nvCxnSpPr>
          <p:cNvPr id="50" name="Straight Arrow Connector 49">
            <a:extLst>
              <a:ext uri="{FF2B5EF4-FFF2-40B4-BE49-F238E27FC236}">
                <a16:creationId xmlns:a16="http://schemas.microsoft.com/office/drawing/2014/main" id="{47C35F51-2D72-359D-186C-D2F8AB1499D1}"/>
              </a:ext>
            </a:extLst>
          </p:cNvPr>
          <p:cNvCxnSpPr>
            <a:cxnSpLocks/>
            <a:stCxn id="8" idx="3"/>
            <a:endCxn id="10" idx="1"/>
          </p:cNvCxnSpPr>
          <p:nvPr/>
        </p:nvCxnSpPr>
        <p:spPr>
          <a:xfrm flipV="1">
            <a:off x="3179985" y="1890520"/>
            <a:ext cx="855914" cy="1358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80A2B57-04D5-3654-7789-FA6D14FAD44E}"/>
              </a:ext>
            </a:extLst>
          </p:cNvPr>
          <p:cNvCxnSpPr>
            <a:cxnSpLocks/>
            <a:stCxn id="8" idx="3"/>
            <a:endCxn id="11" idx="1"/>
          </p:cNvCxnSpPr>
          <p:nvPr/>
        </p:nvCxnSpPr>
        <p:spPr>
          <a:xfrm>
            <a:off x="3179985" y="3248598"/>
            <a:ext cx="885887" cy="2149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D31A815-245C-8EF6-0BFF-3FB60CE9CDFC}"/>
              </a:ext>
            </a:extLst>
          </p:cNvPr>
          <p:cNvCxnSpPr>
            <a:cxnSpLocks/>
            <a:stCxn id="8" idx="3"/>
            <a:endCxn id="12" idx="1"/>
          </p:cNvCxnSpPr>
          <p:nvPr/>
        </p:nvCxnSpPr>
        <p:spPr>
          <a:xfrm>
            <a:off x="3179985" y="3248598"/>
            <a:ext cx="875896" cy="1138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917FE35-8B8E-B61B-2B7A-54926D7C2158}"/>
              </a:ext>
            </a:extLst>
          </p:cNvPr>
          <p:cNvCxnSpPr>
            <a:cxnSpLocks/>
            <a:stCxn id="8" idx="3"/>
            <a:endCxn id="38" idx="1"/>
          </p:cNvCxnSpPr>
          <p:nvPr/>
        </p:nvCxnSpPr>
        <p:spPr>
          <a:xfrm>
            <a:off x="3179985" y="3248598"/>
            <a:ext cx="855914" cy="19342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8E9318C-F7FF-4A8D-2007-3ED75A5DBF36}"/>
              </a:ext>
            </a:extLst>
          </p:cNvPr>
          <p:cNvSpPr txBox="1"/>
          <p:nvPr/>
        </p:nvSpPr>
        <p:spPr>
          <a:xfrm>
            <a:off x="392320" y="4254979"/>
            <a:ext cx="1929897" cy="276999"/>
          </a:xfrm>
          <a:prstGeom prst="rect">
            <a:avLst/>
          </a:prstGeom>
          <a:noFill/>
          <a:ln w="19050">
            <a:noFill/>
          </a:ln>
        </p:spPr>
        <p:txBody>
          <a:bodyPr wrap="square" rtlCol="0" anchor="ctr" anchorCtr="0">
            <a:spAutoFit/>
          </a:bodyPr>
          <a:lstStyle/>
          <a:p>
            <a:r>
              <a:rPr lang="en-US" sz="1200" b="1" u="sng">
                <a:solidFill>
                  <a:prstClr val="black"/>
                </a:solidFill>
                <a:latin typeface="Avenir Next LT Pro" panose="020B0504020202020204" pitchFamily="34" charset="0"/>
              </a:rPr>
              <a:t>Global Aim</a:t>
            </a:r>
          </a:p>
        </p:txBody>
      </p:sp>
      <p:sp>
        <p:nvSpPr>
          <p:cNvPr id="61" name="TextBox 60">
            <a:extLst>
              <a:ext uri="{FF2B5EF4-FFF2-40B4-BE49-F238E27FC236}">
                <a16:creationId xmlns:a16="http://schemas.microsoft.com/office/drawing/2014/main" id="{FCF2448A-5094-EA74-C129-8A93126E8EDB}"/>
              </a:ext>
            </a:extLst>
          </p:cNvPr>
          <p:cNvSpPr txBox="1"/>
          <p:nvPr/>
        </p:nvSpPr>
        <p:spPr>
          <a:xfrm>
            <a:off x="437499" y="4560080"/>
            <a:ext cx="2742486" cy="914400"/>
          </a:xfrm>
          <a:prstGeom prst="rect">
            <a:avLst/>
          </a:prstGeom>
          <a:solidFill>
            <a:schemeClr val="bg1"/>
          </a:solidFill>
          <a:ln w="19050">
            <a:solidFill>
              <a:schemeClr val="tx1"/>
            </a:solidFill>
          </a:ln>
        </p:spPr>
        <p:txBody>
          <a:bodyPr wrap="square" rtlCol="0" anchor="ctr" anchorCtr="0">
            <a:normAutofit/>
          </a:bodyPr>
          <a:lstStyle/>
          <a:p>
            <a:r>
              <a:rPr lang="en-GB" sz="1200" kern="1200" dirty="0">
                <a:effectLst/>
                <a:latin typeface="Avenir Next LT Pro" panose="020B0504020202020204" pitchFamily="34" charset="0"/>
                <a:ea typeface="Calibri" panose="020F0502020204030204" pitchFamily="34" charset="0"/>
                <a:cs typeface="Times New Roman" panose="02020603050405020304" pitchFamily="18" charset="0"/>
              </a:rPr>
              <a:t>Improve </a:t>
            </a:r>
            <a:r>
              <a:rPr lang="en-GB" sz="1200" kern="1200" dirty="0" err="1">
                <a:effectLst/>
                <a:latin typeface="Avenir Next LT Pro" panose="020B0504020202020204" pitchFamily="34" charset="0"/>
                <a:ea typeface="Calibri" panose="020F0502020204030204" pitchFamily="34" charset="0"/>
                <a:cs typeface="Times New Roman" panose="02020603050405020304" pitchFamily="18" charset="0"/>
              </a:rPr>
              <a:t>glycemic</a:t>
            </a:r>
            <a:r>
              <a:rPr lang="en-GB" sz="1200" kern="1200" dirty="0">
                <a:effectLst/>
                <a:latin typeface="Avenir Next LT Pro" panose="020B0504020202020204" pitchFamily="34" charset="0"/>
                <a:ea typeface="Calibri" panose="020F0502020204030204" pitchFamily="34" charset="0"/>
                <a:cs typeface="Times New Roman" panose="02020603050405020304" pitchFamily="18" charset="0"/>
              </a:rPr>
              <a:t> levels and reduce health inequities in children and adolescents with T1D</a:t>
            </a:r>
            <a:endParaRPr lang="en-US" sz="12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sz="1200" dirty="0">
              <a:solidFill>
                <a:prstClr val="black"/>
              </a:solidFill>
              <a:latin typeface="Avenir Next LT Pro" panose="020B0504020202020204" pitchFamily="34" charset="0"/>
            </a:endParaRPr>
          </a:p>
        </p:txBody>
      </p:sp>
      <p:sp>
        <p:nvSpPr>
          <p:cNvPr id="67" name="TextBox 66">
            <a:extLst>
              <a:ext uri="{FF2B5EF4-FFF2-40B4-BE49-F238E27FC236}">
                <a16:creationId xmlns:a16="http://schemas.microsoft.com/office/drawing/2014/main" id="{170DC83A-489B-0691-5E03-4D878876552E}"/>
              </a:ext>
            </a:extLst>
          </p:cNvPr>
          <p:cNvSpPr txBox="1"/>
          <p:nvPr/>
        </p:nvSpPr>
        <p:spPr>
          <a:xfrm>
            <a:off x="7810663" y="2856747"/>
            <a:ext cx="3749555" cy="365760"/>
          </a:xfrm>
          <a:prstGeom prst="rect">
            <a:avLst/>
          </a:prstGeom>
          <a:solidFill>
            <a:srgbClr val="EBF3FF"/>
          </a:solidFill>
          <a:ln w="19050">
            <a:solidFill>
              <a:schemeClr val="tx1"/>
            </a:solidFill>
          </a:ln>
        </p:spPr>
        <p:txBody>
          <a:bodyPr wrap="square" rtlCol="0" anchor="ctr" anchorCtr="0">
            <a:normAutofit fontScale="92500" lnSpcReduction="20000"/>
          </a:bodyPr>
          <a:lstStyle/>
          <a:p>
            <a:r>
              <a:rPr lang="en-US" sz="1200" dirty="0"/>
              <a:t>Equity, unconscious bias, and SDOH training for providers and staff (inpatient and outpatient care) </a:t>
            </a:r>
          </a:p>
        </p:txBody>
      </p:sp>
      <p:sp>
        <p:nvSpPr>
          <p:cNvPr id="77" name="TextBox 76">
            <a:extLst>
              <a:ext uri="{FF2B5EF4-FFF2-40B4-BE49-F238E27FC236}">
                <a16:creationId xmlns:a16="http://schemas.microsoft.com/office/drawing/2014/main" id="{D81F147D-C2D6-5501-ED00-F56C74993073}"/>
              </a:ext>
            </a:extLst>
          </p:cNvPr>
          <p:cNvSpPr txBox="1"/>
          <p:nvPr/>
        </p:nvSpPr>
        <p:spPr>
          <a:xfrm>
            <a:off x="7733213" y="987681"/>
            <a:ext cx="1929897" cy="276999"/>
          </a:xfrm>
          <a:prstGeom prst="rect">
            <a:avLst/>
          </a:prstGeom>
          <a:noFill/>
          <a:ln w="19050">
            <a:noFill/>
          </a:ln>
        </p:spPr>
        <p:txBody>
          <a:bodyPr wrap="square" rtlCol="0" anchor="ctr" anchorCtr="0">
            <a:spAutoFit/>
          </a:bodyPr>
          <a:lstStyle/>
          <a:p>
            <a:r>
              <a:rPr lang="en-US" sz="1200" b="1" u="sng">
                <a:solidFill>
                  <a:prstClr val="black"/>
                </a:solidFill>
                <a:latin typeface="Avenir Next LT Pro" panose="020B0504020202020204" pitchFamily="34" charset="0"/>
              </a:rPr>
              <a:t>Interventions</a:t>
            </a:r>
          </a:p>
        </p:txBody>
      </p:sp>
      <p:sp>
        <p:nvSpPr>
          <p:cNvPr id="84" name="TextBox 83">
            <a:extLst>
              <a:ext uri="{FF2B5EF4-FFF2-40B4-BE49-F238E27FC236}">
                <a16:creationId xmlns:a16="http://schemas.microsoft.com/office/drawing/2014/main" id="{5A2114D4-1E8C-C2FC-F2B3-CDB370FA80DF}"/>
              </a:ext>
            </a:extLst>
          </p:cNvPr>
          <p:cNvSpPr txBox="1"/>
          <p:nvPr/>
        </p:nvSpPr>
        <p:spPr>
          <a:xfrm>
            <a:off x="7810662" y="3378010"/>
            <a:ext cx="3749555" cy="365760"/>
          </a:xfrm>
          <a:prstGeom prst="rect">
            <a:avLst/>
          </a:prstGeom>
          <a:solidFill>
            <a:srgbClr val="EBF3FF"/>
          </a:solidFill>
          <a:ln w="19050">
            <a:solidFill>
              <a:schemeClr val="tx1"/>
            </a:solidFill>
          </a:ln>
        </p:spPr>
        <p:txBody>
          <a:bodyPr wrap="square" rtlCol="0" anchor="ctr" anchorCtr="0">
            <a:normAutofit lnSpcReduction="10000"/>
          </a:bodyPr>
          <a:lstStyle/>
          <a:p>
            <a:r>
              <a:rPr lang="en-GB" sz="1000"/>
              <a:t>Screen for and document SDOH and provide available resources for positive screens</a:t>
            </a:r>
          </a:p>
        </p:txBody>
      </p:sp>
      <p:sp>
        <p:nvSpPr>
          <p:cNvPr id="85" name="TextBox 84">
            <a:extLst>
              <a:ext uri="{FF2B5EF4-FFF2-40B4-BE49-F238E27FC236}">
                <a16:creationId xmlns:a16="http://schemas.microsoft.com/office/drawing/2014/main" id="{BECD828B-BC56-D745-525E-8C53A8310431}"/>
              </a:ext>
            </a:extLst>
          </p:cNvPr>
          <p:cNvSpPr txBox="1"/>
          <p:nvPr/>
        </p:nvSpPr>
        <p:spPr>
          <a:xfrm>
            <a:off x="7810662" y="3893270"/>
            <a:ext cx="3749555" cy="365760"/>
          </a:xfrm>
          <a:prstGeom prst="rect">
            <a:avLst/>
          </a:prstGeom>
          <a:solidFill>
            <a:srgbClr val="EBF3FF"/>
          </a:solidFill>
          <a:ln w="19050">
            <a:solidFill>
              <a:schemeClr val="tx1"/>
            </a:solidFill>
          </a:ln>
        </p:spPr>
        <p:txBody>
          <a:bodyPr wrap="square" rtlCol="0" anchor="ctr" anchorCtr="0">
            <a:normAutofit fontScale="85000" lnSpcReduction="10000"/>
          </a:bodyPr>
          <a:lstStyle/>
          <a:p>
            <a:r>
              <a:rPr lang="en-GB" sz="1200"/>
              <a:t>Discuss CGM and insulin pump at appointments. Provide CGM and insulin pump information in the inpatient and outpatient settings.</a:t>
            </a:r>
          </a:p>
        </p:txBody>
      </p:sp>
      <p:sp>
        <p:nvSpPr>
          <p:cNvPr id="86" name="TextBox 85">
            <a:extLst>
              <a:ext uri="{FF2B5EF4-FFF2-40B4-BE49-F238E27FC236}">
                <a16:creationId xmlns:a16="http://schemas.microsoft.com/office/drawing/2014/main" id="{61DE4689-5DFC-22AD-5E6A-AB2FCBD10F2B}"/>
              </a:ext>
            </a:extLst>
          </p:cNvPr>
          <p:cNvSpPr txBox="1"/>
          <p:nvPr/>
        </p:nvSpPr>
        <p:spPr>
          <a:xfrm>
            <a:off x="7788333" y="4417619"/>
            <a:ext cx="3749555" cy="365760"/>
          </a:xfrm>
          <a:prstGeom prst="rect">
            <a:avLst/>
          </a:prstGeom>
          <a:solidFill>
            <a:srgbClr val="EBF3FF"/>
          </a:solidFill>
          <a:ln w="19050">
            <a:solidFill>
              <a:schemeClr val="tx1"/>
            </a:solidFill>
          </a:ln>
        </p:spPr>
        <p:txBody>
          <a:bodyPr wrap="square" rtlCol="0" anchor="ctr" anchorCtr="0">
            <a:normAutofit fontScale="85000" lnSpcReduction="10000"/>
          </a:bodyPr>
          <a:lstStyle/>
          <a:p>
            <a:r>
              <a:rPr lang="en-GB" sz="1200"/>
              <a:t>Provide CGM and insulin pump education as well as continuous support &amp; problem- solving skills in both English and Spanish</a:t>
            </a:r>
          </a:p>
        </p:txBody>
      </p:sp>
      <p:sp>
        <p:nvSpPr>
          <p:cNvPr id="87" name="TextBox 86">
            <a:extLst>
              <a:ext uri="{FF2B5EF4-FFF2-40B4-BE49-F238E27FC236}">
                <a16:creationId xmlns:a16="http://schemas.microsoft.com/office/drawing/2014/main" id="{6B2FA64B-2344-EEA1-E965-41D14F0193DC}"/>
              </a:ext>
            </a:extLst>
          </p:cNvPr>
          <p:cNvSpPr txBox="1"/>
          <p:nvPr/>
        </p:nvSpPr>
        <p:spPr>
          <a:xfrm>
            <a:off x="7788333" y="4938882"/>
            <a:ext cx="3749555" cy="365760"/>
          </a:xfrm>
          <a:prstGeom prst="rect">
            <a:avLst/>
          </a:prstGeom>
          <a:solidFill>
            <a:srgbClr val="EBF3FF"/>
          </a:solidFill>
          <a:ln w="19050">
            <a:solidFill>
              <a:schemeClr val="tx1"/>
            </a:solidFill>
          </a:ln>
        </p:spPr>
        <p:txBody>
          <a:bodyPr wrap="square" rtlCol="0" anchor="ctr" anchorCtr="0">
            <a:normAutofit fontScale="92500" lnSpcReduction="20000"/>
          </a:bodyPr>
          <a:lstStyle/>
          <a:p>
            <a:r>
              <a:rPr lang="en-GB" sz="1200"/>
              <a:t>Utilize patient advocates to help talk with technology-hesitant families</a:t>
            </a:r>
          </a:p>
        </p:txBody>
      </p:sp>
      <p:sp>
        <p:nvSpPr>
          <p:cNvPr id="88" name="TextBox 87">
            <a:extLst>
              <a:ext uri="{FF2B5EF4-FFF2-40B4-BE49-F238E27FC236}">
                <a16:creationId xmlns:a16="http://schemas.microsoft.com/office/drawing/2014/main" id="{76B60E38-70F4-9967-3DAE-9D9EACDFF375}"/>
              </a:ext>
            </a:extLst>
          </p:cNvPr>
          <p:cNvSpPr txBox="1"/>
          <p:nvPr/>
        </p:nvSpPr>
        <p:spPr>
          <a:xfrm>
            <a:off x="7810663" y="2335484"/>
            <a:ext cx="3749555" cy="365760"/>
          </a:xfrm>
          <a:prstGeom prst="rect">
            <a:avLst/>
          </a:prstGeom>
          <a:solidFill>
            <a:srgbClr val="EBF3FF"/>
          </a:solidFill>
          <a:ln w="19050">
            <a:solidFill>
              <a:schemeClr val="tx1"/>
            </a:solidFill>
          </a:ln>
        </p:spPr>
        <p:txBody>
          <a:bodyPr wrap="square" rtlCol="0" anchor="ctr" anchorCtr="0">
            <a:normAutofit fontScale="92500" lnSpcReduction="20000"/>
          </a:bodyPr>
          <a:lstStyle/>
          <a:p>
            <a:pPr lvl="0"/>
            <a:r>
              <a:rPr lang="en-GB" sz="1200" dirty="0"/>
              <a:t>Workflow to improve communication and equitable transition of care between diabetes inpatient and outpatient services</a:t>
            </a:r>
          </a:p>
        </p:txBody>
      </p:sp>
      <p:sp>
        <p:nvSpPr>
          <p:cNvPr id="89" name="TextBox 88">
            <a:extLst>
              <a:ext uri="{FF2B5EF4-FFF2-40B4-BE49-F238E27FC236}">
                <a16:creationId xmlns:a16="http://schemas.microsoft.com/office/drawing/2014/main" id="{317252C4-17D9-1601-E8C9-EE9722238FE4}"/>
              </a:ext>
            </a:extLst>
          </p:cNvPr>
          <p:cNvSpPr txBox="1"/>
          <p:nvPr/>
        </p:nvSpPr>
        <p:spPr>
          <a:xfrm>
            <a:off x="7810663" y="1818659"/>
            <a:ext cx="3749555" cy="365760"/>
          </a:xfrm>
          <a:prstGeom prst="rect">
            <a:avLst/>
          </a:prstGeom>
          <a:solidFill>
            <a:srgbClr val="EBF3FF"/>
          </a:solidFill>
          <a:ln w="19050">
            <a:solidFill>
              <a:schemeClr val="tx1"/>
            </a:solidFill>
          </a:ln>
        </p:spPr>
        <p:txBody>
          <a:bodyPr wrap="square" rtlCol="0" anchor="ctr" anchorCtr="0">
            <a:normAutofit lnSpcReduction="10000"/>
          </a:bodyPr>
          <a:lstStyle/>
          <a:p>
            <a:r>
              <a:rPr lang="en-GB" sz="1000" dirty="0"/>
              <a:t>Outreach to ensure access to care, services, education, referrals and prescriptions</a:t>
            </a:r>
          </a:p>
        </p:txBody>
      </p:sp>
      <p:sp>
        <p:nvSpPr>
          <p:cNvPr id="90" name="TextBox 89">
            <a:extLst>
              <a:ext uri="{FF2B5EF4-FFF2-40B4-BE49-F238E27FC236}">
                <a16:creationId xmlns:a16="http://schemas.microsoft.com/office/drawing/2014/main" id="{80255C5F-268E-6479-4028-4BE42BF8D538}"/>
              </a:ext>
            </a:extLst>
          </p:cNvPr>
          <p:cNvSpPr txBox="1"/>
          <p:nvPr/>
        </p:nvSpPr>
        <p:spPr>
          <a:xfrm>
            <a:off x="7810663" y="1303399"/>
            <a:ext cx="3749555" cy="365760"/>
          </a:xfrm>
          <a:prstGeom prst="rect">
            <a:avLst/>
          </a:prstGeom>
          <a:solidFill>
            <a:schemeClr val="accent4">
              <a:lumMod val="20000"/>
              <a:lumOff val="80000"/>
            </a:schemeClr>
          </a:solidFill>
          <a:ln w="19050">
            <a:solidFill>
              <a:schemeClr val="tx1"/>
            </a:solidFill>
          </a:ln>
        </p:spPr>
        <p:txBody>
          <a:bodyPr wrap="square" rtlCol="0" anchor="ctr" anchorCtr="0">
            <a:normAutofit fontScale="85000" lnSpcReduction="10000"/>
          </a:bodyPr>
          <a:lstStyle/>
          <a:p>
            <a:r>
              <a:rPr lang="en-GB" sz="1200" dirty="0"/>
              <a:t>Monthly Diabetes Dashboard review and completion of assessment tool for patients not at goal : PHCN, RN case manager, ECM</a:t>
            </a:r>
          </a:p>
        </p:txBody>
      </p:sp>
      <p:graphicFrame>
        <p:nvGraphicFramePr>
          <p:cNvPr id="93" name="Table 92">
            <a:extLst>
              <a:ext uri="{FF2B5EF4-FFF2-40B4-BE49-F238E27FC236}">
                <a16:creationId xmlns:a16="http://schemas.microsoft.com/office/drawing/2014/main" id="{3AD4D6BF-6F52-15F1-D57D-A373F7B07473}"/>
              </a:ext>
            </a:extLst>
          </p:cNvPr>
          <p:cNvGraphicFramePr>
            <a:graphicFrameLocks noGrp="1"/>
          </p:cNvGraphicFramePr>
          <p:nvPr/>
        </p:nvGraphicFramePr>
        <p:xfrm>
          <a:off x="10533875" y="5975574"/>
          <a:ext cx="1358576" cy="807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24934104"/>
                    </a:ext>
                  </a:extLst>
                </a:gridCol>
                <a:gridCol w="208280">
                  <a:extLst>
                    <a:ext uri="{9D8B030D-6E8A-4147-A177-3AD203B41FA5}">
                      <a16:colId xmlns:a16="http://schemas.microsoft.com/office/drawing/2014/main" val="2364856201"/>
                    </a:ext>
                  </a:extLst>
                </a:gridCol>
                <a:gridCol w="942016">
                  <a:extLst>
                    <a:ext uri="{9D8B030D-6E8A-4147-A177-3AD203B41FA5}">
                      <a16:colId xmlns:a16="http://schemas.microsoft.com/office/drawing/2014/main" val="1562410813"/>
                    </a:ext>
                  </a:extLst>
                </a:gridCol>
              </a:tblGrid>
              <a:tr h="127578">
                <a:tc gridSpan="3">
                  <a:txBody>
                    <a:bodyPr/>
                    <a:lstStyle/>
                    <a:p>
                      <a:r>
                        <a:rPr lang="en-US" sz="800" u="sng">
                          <a:solidFill>
                            <a:schemeClr val="tx1"/>
                          </a:solidFill>
                        </a:rPr>
                        <a:t>Legend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900" u="sng">
                          <a:solidFill>
                            <a:schemeClr val="tx1"/>
                          </a:solidFill>
                        </a:rPr>
                        <a:t>Legend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4694776"/>
                  </a:ext>
                </a:extLst>
              </a:tr>
              <a:tr h="119073">
                <a:tc rowSpan="3">
                  <a:txBody>
                    <a:bodyPr/>
                    <a:lstStyle/>
                    <a:p>
                      <a:endParaRPr lang="en-US" sz="80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7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3FF"/>
                    </a:solidFill>
                  </a:tcPr>
                </a:tc>
                <a:tc>
                  <a:txBody>
                    <a:bodyPr/>
                    <a:lstStyle/>
                    <a:p>
                      <a:r>
                        <a:rPr lang="en-US" sz="700" b="0">
                          <a:solidFill>
                            <a:schemeClr val="tx1"/>
                          </a:solidFill>
                        </a:rPr>
                        <a:t>Not Started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146741"/>
                  </a:ext>
                </a:extLst>
              </a:tr>
              <a:tr h="119073">
                <a:tc vMerge="1">
                  <a:txBody>
                    <a:bodyPr/>
                    <a:lstStyle/>
                    <a:p>
                      <a:endParaRPr lang="en-US"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7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700">
                          <a:solidFill>
                            <a:schemeClr val="tx1"/>
                          </a:solidFill>
                        </a:rPr>
                        <a:t>In Progress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7405754"/>
                  </a:ext>
                </a:extLst>
              </a:tr>
              <a:tr h="119073">
                <a:tc vMerge="1">
                  <a:txBody>
                    <a:bodyPr/>
                    <a:lstStyle/>
                    <a:p>
                      <a:endParaRPr lang="en-US"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7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700">
                          <a:solidFill>
                            <a:schemeClr val="tx1"/>
                          </a:solidFill>
                        </a:rPr>
                        <a:t>Completed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542332"/>
                  </a:ext>
                </a:extLst>
              </a:tr>
            </a:tbl>
          </a:graphicData>
        </a:graphic>
      </p:graphicFrame>
      <p:sp>
        <p:nvSpPr>
          <p:cNvPr id="26" name="TextBox 25">
            <a:extLst>
              <a:ext uri="{FF2B5EF4-FFF2-40B4-BE49-F238E27FC236}">
                <a16:creationId xmlns:a16="http://schemas.microsoft.com/office/drawing/2014/main" id="{029CDF84-15BD-8A4B-47E8-7DE3309778F9}"/>
              </a:ext>
            </a:extLst>
          </p:cNvPr>
          <p:cNvSpPr txBox="1"/>
          <p:nvPr/>
        </p:nvSpPr>
        <p:spPr>
          <a:xfrm>
            <a:off x="7793349" y="5457228"/>
            <a:ext cx="3749555" cy="365760"/>
          </a:xfrm>
          <a:prstGeom prst="rect">
            <a:avLst/>
          </a:prstGeom>
          <a:solidFill>
            <a:srgbClr val="EBF3FF"/>
          </a:solidFill>
          <a:ln w="19050">
            <a:solidFill>
              <a:schemeClr val="tx1"/>
            </a:solidFill>
          </a:ln>
        </p:spPr>
        <p:txBody>
          <a:bodyPr wrap="square" rtlCol="0" anchor="ctr" anchorCtr="0">
            <a:normAutofit fontScale="92500" lnSpcReduction="20000"/>
          </a:bodyPr>
          <a:lstStyle/>
          <a:p>
            <a:pPr lvl="0"/>
            <a:r>
              <a:rPr lang="en-GB" sz="1200"/>
              <a:t>Ensure that patients who need psycho-social support receive and complete referrals</a:t>
            </a:r>
          </a:p>
        </p:txBody>
      </p:sp>
      <p:cxnSp>
        <p:nvCxnSpPr>
          <p:cNvPr id="30" name="Straight Arrow Connector 29">
            <a:extLst>
              <a:ext uri="{FF2B5EF4-FFF2-40B4-BE49-F238E27FC236}">
                <a16:creationId xmlns:a16="http://schemas.microsoft.com/office/drawing/2014/main" id="{B9DDABDA-A537-6152-E53C-32460480E927}"/>
              </a:ext>
            </a:extLst>
          </p:cNvPr>
          <p:cNvCxnSpPr>
            <a:cxnSpLocks/>
            <a:stCxn id="10" idx="3"/>
            <a:endCxn id="90" idx="1"/>
          </p:cNvCxnSpPr>
          <p:nvPr/>
        </p:nvCxnSpPr>
        <p:spPr>
          <a:xfrm flipV="1">
            <a:off x="7236299" y="1486279"/>
            <a:ext cx="574364" cy="4042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311A7FD-7491-6441-38E8-DC3A02A2EDAA}"/>
              </a:ext>
            </a:extLst>
          </p:cNvPr>
          <p:cNvCxnSpPr>
            <a:cxnSpLocks/>
            <a:stCxn id="10" idx="3"/>
            <a:endCxn id="89" idx="1"/>
          </p:cNvCxnSpPr>
          <p:nvPr/>
        </p:nvCxnSpPr>
        <p:spPr>
          <a:xfrm>
            <a:off x="7236299" y="1890520"/>
            <a:ext cx="574364" cy="1110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FA415BBC-96F0-4146-66C5-5DC0194C9A7C}"/>
              </a:ext>
            </a:extLst>
          </p:cNvPr>
          <p:cNvCxnSpPr>
            <a:cxnSpLocks/>
            <a:stCxn id="10" idx="3"/>
            <a:endCxn id="88" idx="1"/>
          </p:cNvCxnSpPr>
          <p:nvPr/>
        </p:nvCxnSpPr>
        <p:spPr>
          <a:xfrm>
            <a:off x="7236299" y="1890520"/>
            <a:ext cx="574364" cy="6278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E9D294B8-181C-49C3-CB03-D9CEAB6FA51C}"/>
              </a:ext>
            </a:extLst>
          </p:cNvPr>
          <p:cNvCxnSpPr>
            <a:cxnSpLocks/>
            <a:stCxn id="11" idx="3"/>
            <a:endCxn id="88" idx="1"/>
          </p:cNvCxnSpPr>
          <p:nvPr/>
        </p:nvCxnSpPr>
        <p:spPr>
          <a:xfrm flipV="1">
            <a:off x="7266272" y="2518364"/>
            <a:ext cx="544391" cy="9452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893B4CC1-2C80-06CB-F6F8-43DED0690EFD}"/>
              </a:ext>
            </a:extLst>
          </p:cNvPr>
          <p:cNvCxnSpPr>
            <a:cxnSpLocks/>
            <a:stCxn id="11" idx="3"/>
            <a:endCxn id="67" idx="1"/>
          </p:cNvCxnSpPr>
          <p:nvPr/>
        </p:nvCxnSpPr>
        <p:spPr>
          <a:xfrm flipV="1">
            <a:off x="7266272" y="3039627"/>
            <a:ext cx="544391" cy="4239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F788B803-8B27-3A0F-88D2-ED197B78C1C9}"/>
              </a:ext>
            </a:extLst>
          </p:cNvPr>
          <p:cNvCxnSpPr>
            <a:cxnSpLocks/>
            <a:stCxn id="11" idx="3"/>
            <a:endCxn id="84" idx="1"/>
          </p:cNvCxnSpPr>
          <p:nvPr/>
        </p:nvCxnSpPr>
        <p:spPr>
          <a:xfrm>
            <a:off x="7266272" y="3463582"/>
            <a:ext cx="544390" cy="973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A202F47F-1C8E-6411-7CF3-DB8166ADBA1E}"/>
              </a:ext>
            </a:extLst>
          </p:cNvPr>
          <p:cNvCxnSpPr>
            <a:cxnSpLocks/>
            <a:stCxn id="12" idx="3"/>
            <a:endCxn id="85" idx="1"/>
          </p:cNvCxnSpPr>
          <p:nvPr/>
        </p:nvCxnSpPr>
        <p:spPr>
          <a:xfrm flipV="1">
            <a:off x="7256281" y="4076150"/>
            <a:ext cx="554381" cy="3107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30BEEE9A-7868-C32F-9A99-FA48E53BD765}"/>
              </a:ext>
            </a:extLst>
          </p:cNvPr>
          <p:cNvCxnSpPr>
            <a:cxnSpLocks/>
            <a:stCxn id="12" idx="3"/>
            <a:endCxn id="86" idx="1"/>
          </p:cNvCxnSpPr>
          <p:nvPr/>
        </p:nvCxnSpPr>
        <p:spPr>
          <a:xfrm>
            <a:off x="7256281" y="4386887"/>
            <a:ext cx="532052" cy="2136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D4BB656F-B897-37D0-8335-01398C243A0B}"/>
              </a:ext>
            </a:extLst>
          </p:cNvPr>
          <p:cNvCxnSpPr>
            <a:cxnSpLocks/>
            <a:stCxn id="38" idx="3"/>
            <a:endCxn id="26" idx="1"/>
          </p:cNvCxnSpPr>
          <p:nvPr/>
        </p:nvCxnSpPr>
        <p:spPr>
          <a:xfrm>
            <a:off x="7236299" y="5182889"/>
            <a:ext cx="557050" cy="4572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BDE2E8B-58A4-AF2F-A192-A0C862D6D074}"/>
              </a:ext>
            </a:extLst>
          </p:cNvPr>
          <p:cNvCxnSpPr>
            <a:cxnSpLocks/>
            <a:stCxn id="12" idx="3"/>
            <a:endCxn id="87" idx="1"/>
          </p:cNvCxnSpPr>
          <p:nvPr/>
        </p:nvCxnSpPr>
        <p:spPr>
          <a:xfrm>
            <a:off x="7256281" y="4386887"/>
            <a:ext cx="532052" cy="7348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32E9FC64-7D82-0841-C5F4-B0011D3F6CE5}"/>
              </a:ext>
            </a:extLst>
          </p:cNvPr>
          <p:cNvCxnSpPr>
            <a:cxnSpLocks/>
            <a:stCxn id="11" idx="3"/>
            <a:endCxn id="86" idx="1"/>
          </p:cNvCxnSpPr>
          <p:nvPr/>
        </p:nvCxnSpPr>
        <p:spPr>
          <a:xfrm>
            <a:off x="7266272" y="3463582"/>
            <a:ext cx="522061" cy="11369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E32E9F93-E613-168A-9966-2F3D356C2209}"/>
              </a:ext>
            </a:extLst>
          </p:cNvPr>
          <p:cNvSpPr txBox="1"/>
          <p:nvPr/>
        </p:nvSpPr>
        <p:spPr>
          <a:xfrm>
            <a:off x="4035899" y="2376361"/>
            <a:ext cx="3200400" cy="457200"/>
          </a:xfrm>
          <a:prstGeom prst="rect">
            <a:avLst/>
          </a:prstGeom>
          <a:solidFill>
            <a:schemeClr val="bg1"/>
          </a:solidFill>
          <a:ln w="19050">
            <a:solidFill>
              <a:schemeClr val="tx1"/>
            </a:solidFill>
          </a:ln>
        </p:spPr>
        <p:txBody>
          <a:bodyPr wrap="square" rtlCol="0" anchor="ctr" anchorCtr="0">
            <a:normAutofit/>
          </a:bodyPr>
          <a:lstStyle/>
          <a:p>
            <a:r>
              <a:rPr lang="en-GB" sz="1200" dirty="0"/>
              <a:t>Patient &amp; Family-</a:t>
            </a:r>
            <a:r>
              <a:rPr lang="en-GB" sz="1200" dirty="0" err="1"/>
              <a:t>Centered</a:t>
            </a:r>
            <a:r>
              <a:rPr lang="en-GB" sz="1200" dirty="0"/>
              <a:t> Care</a:t>
            </a:r>
          </a:p>
        </p:txBody>
      </p:sp>
      <p:cxnSp>
        <p:nvCxnSpPr>
          <p:cNvPr id="24" name="Straight Arrow Connector 23">
            <a:extLst>
              <a:ext uri="{FF2B5EF4-FFF2-40B4-BE49-F238E27FC236}">
                <a16:creationId xmlns:a16="http://schemas.microsoft.com/office/drawing/2014/main" id="{B0BE0BB8-6DEE-57B8-C984-6AC801169B19}"/>
              </a:ext>
            </a:extLst>
          </p:cNvPr>
          <p:cNvCxnSpPr>
            <a:cxnSpLocks/>
            <a:stCxn id="22" idx="3"/>
            <a:endCxn id="90" idx="1"/>
          </p:cNvCxnSpPr>
          <p:nvPr/>
        </p:nvCxnSpPr>
        <p:spPr>
          <a:xfrm flipV="1">
            <a:off x="7236299" y="1486279"/>
            <a:ext cx="574364" cy="11186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876C24D-582E-20E8-7F4C-E8871C72E6E8}"/>
              </a:ext>
            </a:extLst>
          </p:cNvPr>
          <p:cNvCxnSpPr>
            <a:cxnSpLocks/>
            <a:stCxn id="22" idx="3"/>
            <a:endCxn id="89" idx="1"/>
          </p:cNvCxnSpPr>
          <p:nvPr/>
        </p:nvCxnSpPr>
        <p:spPr>
          <a:xfrm flipV="1">
            <a:off x="7236299" y="2001539"/>
            <a:ext cx="574364" cy="6034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1A2C30C-09BB-B5EE-0F59-A4BDF5617FED}"/>
              </a:ext>
            </a:extLst>
          </p:cNvPr>
          <p:cNvCxnSpPr>
            <a:cxnSpLocks/>
            <a:stCxn id="22" idx="3"/>
            <a:endCxn id="67" idx="1"/>
          </p:cNvCxnSpPr>
          <p:nvPr/>
        </p:nvCxnSpPr>
        <p:spPr>
          <a:xfrm>
            <a:off x="7236299" y="2604961"/>
            <a:ext cx="574364" cy="43466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C4D382B-E04A-4AEF-C497-9E6E14D3D8D6}"/>
              </a:ext>
            </a:extLst>
          </p:cNvPr>
          <p:cNvCxnSpPr>
            <a:cxnSpLocks/>
            <a:stCxn id="22" idx="3"/>
            <a:endCxn id="84" idx="1"/>
          </p:cNvCxnSpPr>
          <p:nvPr/>
        </p:nvCxnSpPr>
        <p:spPr>
          <a:xfrm>
            <a:off x="7236299" y="2604961"/>
            <a:ext cx="574363" cy="9559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DF45389-532E-E050-EF6A-CFF474487A9A}"/>
              </a:ext>
            </a:extLst>
          </p:cNvPr>
          <p:cNvCxnSpPr>
            <a:cxnSpLocks/>
            <a:stCxn id="22" idx="3"/>
            <a:endCxn id="87" idx="1"/>
          </p:cNvCxnSpPr>
          <p:nvPr/>
        </p:nvCxnSpPr>
        <p:spPr>
          <a:xfrm>
            <a:off x="7236299" y="2604961"/>
            <a:ext cx="552034" cy="251680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3A93DBD3-4BA4-DA8F-63C2-7CBD5D1CF39F}"/>
              </a:ext>
            </a:extLst>
          </p:cNvPr>
          <p:cNvCxnSpPr>
            <a:cxnSpLocks/>
            <a:stCxn id="22" idx="3"/>
            <a:endCxn id="26" idx="1"/>
          </p:cNvCxnSpPr>
          <p:nvPr/>
        </p:nvCxnSpPr>
        <p:spPr>
          <a:xfrm>
            <a:off x="7236299" y="2604961"/>
            <a:ext cx="557050" cy="30351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 name="Straight Arrow Connector 1">
            <a:extLst>
              <a:ext uri="{FF2B5EF4-FFF2-40B4-BE49-F238E27FC236}">
                <a16:creationId xmlns:a16="http://schemas.microsoft.com/office/drawing/2014/main" id="{39D9B949-54BE-E9F9-E686-0666043087F0}"/>
              </a:ext>
            </a:extLst>
          </p:cNvPr>
          <p:cNvCxnSpPr>
            <a:cxnSpLocks/>
          </p:cNvCxnSpPr>
          <p:nvPr/>
        </p:nvCxnSpPr>
        <p:spPr>
          <a:xfrm flipV="1">
            <a:off x="3170459" y="2587282"/>
            <a:ext cx="876362" cy="6803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5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76B292-70B5-B919-BEA7-A718739FBFF8}"/>
              </a:ext>
            </a:extLst>
          </p:cNvPr>
          <p:cNvPicPr>
            <a:picLocks noChangeAspect="1"/>
          </p:cNvPicPr>
          <p:nvPr/>
        </p:nvPicPr>
        <p:blipFill rotWithShape="1">
          <a:blip r:embed="rId2"/>
          <a:srcRect t="11137" r="1" b="11782"/>
          <a:stretch/>
        </p:blipFill>
        <p:spPr>
          <a:xfrm>
            <a:off x="106425" y="1061974"/>
            <a:ext cx="7758131" cy="5098432"/>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9" name="TextBox 8">
            <a:extLst>
              <a:ext uri="{FF2B5EF4-FFF2-40B4-BE49-F238E27FC236}">
                <a16:creationId xmlns:a16="http://schemas.microsoft.com/office/drawing/2014/main" id="{E0D4FE22-F549-3331-0518-9772761359AB}"/>
              </a:ext>
            </a:extLst>
          </p:cNvPr>
          <p:cNvSpPr txBox="1"/>
          <p:nvPr/>
        </p:nvSpPr>
        <p:spPr>
          <a:xfrm>
            <a:off x="7653276" y="855132"/>
            <a:ext cx="2534852" cy="5632311"/>
          </a:xfrm>
          <a:prstGeom prst="rect">
            <a:avLst/>
          </a:prstGeom>
          <a:noFill/>
        </p:spPr>
        <p:txBody>
          <a:bodyPr wrap="square" rtlCol="0">
            <a:spAutoFit/>
          </a:bodyPr>
          <a:lstStyle/>
          <a:p>
            <a:endParaRPr lang="en-US" i="1" dirty="0">
              <a:solidFill>
                <a:srgbClr val="002060"/>
              </a:solidFill>
              <a:latin typeface="+mj-lt"/>
            </a:endParaRPr>
          </a:p>
          <a:p>
            <a:r>
              <a:rPr lang="en-US" i="1" u="sng" dirty="0">
                <a:solidFill>
                  <a:srgbClr val="002060"/>
                </a:solidFill>
                <a:latin typeface="+mj-lt"/>
              </a:rPr>
              <a:t>Diabetes Clinic</a:t>
            </a:r>
          </a:p>
          <a:p>
            <a:r>
              <a:rPr lang="en-US" i="1" dirty="0">
                <a:solidFill>
                  <a:srgbClr val="002060"/>
                </a:solidFill>
                <a:latin typeface="+mj-lt"/>
              </a:rPr>
              <a:t>Jennifer Ruiz</a:t>
            </a:r>
          </a:p>
          <a:p>
            <a:r>
              <a:rPr lang="en-US" i="1" dirty="0">
                <a:solidFill>
                  <a:srgbClr val="002060"/>
                </a:solidFill>
                <a:latin typeface="+mj-lt"/>
              </a:rPr>
              <a:t>Claudia Guzman</a:t>
            </a:r>
          </a:p>
          <a:p>
            <a:r>
              <a:rPr lang="en-US" i="1" dirty="0">
                <a:solidFill>
                  <a:srgbClr val="002060"/>
                </a:solidFill>
                <a:latin typeface="+mj-lt"/>
              </a:rPr>
              <a:t>Shannan Davis</a:t>
            </a:r>
          </a:p>
          <a:p>
            <a:r>
              <a:rPr lang="en-US" i="1" dirty="0">
                <a:solidFill>
                  <a:srgbClr val="002060"/>
                </a:solidFill>
                <a:latin typeface="+mj-lt"/>
              </a:rPr>
              <a:t>Natosha Rodriguez</a:t>
            </a:r>
          </a:p>
          <a:p>
            <a:r>
              <a:rPr lang="en-US" sz="1800" i="1" dirty="0">
                <a:solidFill>
                  <a:srgbClr val="002060"/>
                </a:solidFill>
                <a:latin typeface="+mj-lt"/>
              </a:rPr>
              <a:t>Norma Rodriguez</a:t>
            </a:r>
          </a:p>
          <a:p>
            <a:r>
              <a:rPr lang="en-US" sz="1800" i="1" dirty="0">
                <a:solidFill>
                  <a:srgbClr val="002060"/>
                </a:solidFill>
                <a:latin typeface="+mj-lt"/>
              </a:rPr>
              <a:t>Rocio Padilla</a:t>
            </a:r>
          </a:p>
          <a:p>
            <a:r>
              <a:rPr lang="en-US" sz="1800" i="1" dirty="0">
                <a:solidFill>
                  <a:srgbClr val="002060"/>
                </a:solidFill>
                <a:latin typeface="+mj-lt"/>
              </a:rPr>
              <a:t>Melissa Magadan</a:t>
            </a:r>
          </a:p>
          <a:p>
            <a:r>
              <a:rPr lang="en-US" sz="1800" i="1" dirty="0">
                <a:solidFill>
                  <a:srgbClr val="002060"/>
                </a:solidFill>
                <a:latin typeface="+mj-lt"/>
              </a:rPr>
              <a:t>Alexia Sandoval </a:t>
            </a:r>
          </a:p>
          <a:p>
            <a:r>
              <a:rPr lang="en-US" sz="1800" i="1" dirty="0">
                <a:solidFill>
                  <a:srgbClr val="002060"/>
                </a:solidFill>
                <a:latin typeface="+mj-lt"/>
              </a:rPr>
              <a:t>Cinthia Perez</a:t>
            </a:r>
          </a:p>
          <a:p>
            <a:r>
              <a:rPr lang="en-US" sz="1800" i="1" dirty="0">
                <a:solidFill>
                  <a:srgbClr val="002060"/>
                </a:solidFill>
                <a:latin typeface="+mj-lt"/>
              </a:rPr>
              <a:t>Juliana Perez</a:t>
            </a:r>
          </a:p>
          <a:p>
            <a:endParaRPr lang="en-US" i="1" dirty="0">
              <a:solidFill>
                <a:srgbClr val="002060"/>
              </a:solidFill>
              <a:latin typeface="+mj-lt"/>
            </a:endParaRPr>
          </a:p>
          <a:p>
            <a:endParaRPr lang="en-US" sz="1800" i="1" dirty="0">
              <a:solidFill>
                <a:srgbClr val="002060"/>
              </a:solidFill>
              <a:latin typeface="+mj-lt"/>
            </a:endParaRPr>
          </a:p>
          <a:p>
            <a:endParaRPr lang="en-US" sz="1800" i="1" dirty="0">
              <a:solidFill>
                <a:srgbClr val="002060"/>
              </a:solidFill>
              <a:latin typeface="+mj-lt"/>
            </a:endParaRPr>
          </a:p>
          <a:p>
            <a:endParaRPr lang="en-US" i="1" dirty="0">
              <a:solidFill>
                <a:srgbClr val="002060"/>
              </a:solidFill>
              <a:latin typeface="+mj-lt"/>
            </a:endParaRPr>
          </a:p>
          <a:p>
            <a:endParaRPr lang="en-US" sz="1800" i="1" dirty="0">
              <a:solidFill>
                <a:srgbClr val="002060"/>
              </a:solidFill>
              <a:latin typeface="+mj-lt"/>
            </a:endParaRPr>
          </a:p>
          <a:p>
            <a:endParaRPr lang="en-US" i="1" dirty="0">
              <a:solidFill>
                <a:srgbClr val="002060"/>
              </a:solidFill>
              <a:latin typeface="+mj-lt"/>
            </a:endParaRPr>
          </a:p>
          <a:p>
            <a:endParaRPr lang="en-US" i="1" dirty="0">
              <a:solidFill>
                <a:srgbClr val="002060"/>
              </a:solidFill>
              <a:latin typeface="+mj-lt"/>
            </a:endParaRPr>
          </a:p>
          <a:p>
            <a:endParaRPr lang="en-US" i="1" dirty="0">
              <a:solidFill>
                <a:srgbClr val="002060"/>
              </a:solidFill>
              <a:latin typeface="+mj-lt"/>
            </a:endParaRPr>
          </a:p>
        </p:txBody>
      </p:sp>
      <p:sp>
        <p:nvSpPr>
          <p:cNvPr id="11" name="TextBox 10">
            <a:extLst>
              <a:ext uri="{FF2B5EF4-FFF2-40B4-BE49-F238E27FC236}">
                <a16:creationId xmlns:a16="http://schemas.microsoft.com/office/drawing/2014/main" id="{26C9BEEB-7A22-96A3-954C-A8DF367C269B}"/>
              </a:ext>
            </a:extLst>
          </p:cNvPr>
          <p:cNvSpPr txBox="1"/>
          <p:nvPr/>
        </p:nvSpPr>
        <p:spPr>
          <a:xfrm>
            <a:off x="3754704" y="-27983"/>
            <a:ext cx="8237692" cy="1323439"/>
          </a:xfrm>
          <a:prstGeom prst="rect">
            <a:avLst/>
          </a:prstGeom>
          <a:noFill/>
        </p:spPr>
        <p:txBody>
          <a:bodyPr wrap="square" rtlCol="0">
            <a:spAutoFit/>
          </a:bodyPr>
          <a:lstStyle/>
          <a:p>
            <a:r>
              <a:rPr lang="en-US" sz="4000" i="1" dirty="0">
                <a:solidFill>
                  <a:srgbClr val="002060"/>
                </a:solidFill>
              </a:rPr>
              <a:t>It Takes a Village </a:t>
            </a:r>
          </a:p>
          <a:p>
            <a:pPr algn="ctr"/>
            <a:r>
              <a:rPr lang="en-US" sz="4000" i="1" dirty="0">
                <a:solidFill>
                  <a:srgbClr val="002060"/>
                </a:solidFill>
              </a:rPr>
              <a:t>                 Thank you!</a:t>
            </a:r>
          </a:p>
        </p:txBody>
      </p:sp>
      <p:sp>
        <p:nvSpPr>
          <p:cNvPr id="13" name="TextBox 12">
            <a:extLst>
              <a:ext uri="{FF2B5EF4-FFF2-40B4-BE49-F238E27FC236}">
                <a16:creationId xmlns:a16="http://schemas.microsoft.com/office/drawing/2014/main" id="{ABC5CAFE-C46D-6617-49A2-518A48E336CA}"/>
              </a:ext>
            </a:extLst>
          </p:cNvPr>
          <p:cNvSpPr txBox="1"/>
          <p:nvPr/>
        </p:nvSpPr>
        <p:spPr>
          <a:xfrm>
            <a:off x="106426" y="4646331"/>
            <a:ext cx="5243332" cy="1415772"/>
          </a:xfrm>
          <a:prstGeom prst="rect">
            <a:avLst/>
          </a:prstGeom>
          <a:noFill/>
        </p:spPr>
        <p:txBody>
          <a:bodyPr wrap="square" rtlCol="0">
            <a:spAutoFit/>
          </a:bodyPr>
          <a:lstStyle/>
          <a:p>
            <a:r>
              <a:rPr lang="en-US" sz="1600" dirty="0">
                <a:solidFill>
                  <a:schemeClr val="bg1"/>
                </a:solidFill>
              </a:rPr>
              <a:t>RCHSD Diabetes Clinic QI Team:</a:t>
            </a:r>
          </a:p>
          <a:p>
            <a:pPr marL="285750" indent="-285750">
              <a:buFont typeface="Arial" panose="020B0604020202020204" pitchFamily="34" charset="0"/>
              <a:buChar char="•"/>
            </a:pPr>
            <a:r>
              <a:rPr lang="en-US" sz="1400" dirty="0">
                <a:solidFill>
                  <a:schemeClr val="bg1"/>
                </a:solidFill>
              </a:rPr>
              <a:t>Carla </a:t>
            </a:r>
            <a:r>
              <a:rPr lang="en-US" sz="1400" dirty="0" err="1">
                <a:solidFill>
                  <a:schemeClr val="bg1"/>
                </a:solidFill>
              </a:rPr>
              <a:t>Demeterco</a:t>
            </a:r>
            <a:r>
              <a:rPr lang="en-US" sz="1400" dirty="0">
                <a:solidFill>
                  <a:schemeClr val="bg1"/>
                </a:solidFill>
              </a:rPr>
              <a:t>-Berggren, MD PhD  (PI)</a:t>
            </a:r>
          </a:p>
          <a:p>
            <a:pPr marL="285750" indent="-285750">
              <a:buFont typeface="Arial" panose="020B0604020202020204" pitchFamily="34" charset="0"/>
              <a:buChar char="•"/>
            </a:pPr>
            <a:r>
              <a:rPr lang="en-US" sz="1400" dirty="0">
                <a:solidFill>
                  <a:schemeClr val="bg1"/>
                </a:solidFill>
              </a:rPr>
              <a:t>Kim McNamara, RN, BSN, CDCES (Site Coordinator)</a:t>
            </a:r>
          </a:p>
          <a:p>
            <a:pPr marL="285750" indent="-285750">
              <a:buFont typeface="Arial" panose="020B0604020202020204" pitchFamily="34" charset="0"/>
              <a:buChar char="•"/>
            </a:pPr>
            <a:r>
              <a:rPr lang="en-US" sz="1400" dirty="0">
                <a:solidFill>
                  <a:schemeClr val="bg1"/>
                </a:solidFill>
              </a:rPr>
              <a:t>Christy Byer-Mendoza, MSN, RN, CPN, CNS (Site Coordinator) </a:t>
            </a:r>
          </a:p>
          <a:p>
            <a:pPr marL="285750" indent="-285750">
              <a:buFont typeface="Arial" panose="020B0604020202020204" pitchFamily="34" charset="0"/>
              <a:buChar char="•"/>
            </a:pPr>
            <a:r>
              <a:rPr lang="en-US" sz="1400" dirty="0">
                <a:solidFill>
                  <a:schemeClr val="bg1"/>
                </a:solidFill>
              </a:rPr>
              <a:t>Andrea Huber, RN, BSN, CDCES</a:t>
            </a:r>
          </a:p>
          <a:p>
            <a:pPr marL="285750" indent="-285750">
              <a:buFont typeface="Arial" panose="020B0604020202020204" pitchFamily="34" charset="0"/>
              <a:buChar char="•"/>
            </a:pPr>
            <a:r>
              <a:rPr lang="en-US" sz="1400" dirty="0">
                <a:solidFill>
                  <a:schemeClr val="bg1"/>
                </a:solidFill>
              </a:rPr>
              <a:t>Anna </a:t>
            </a:r>
            <a:r>
              <a:rPr lang="en-US" sz="1400" dirty="0" err="1">
                <a:solidFill>
                  <a:schemeClr val="bg1"/>
                </a:solidFill>
              </a:rPr>
              <a:t>Cymbaluk</a:t>
            </a:r>
            <a:r>
              <a:rPr lang="en-US" sz="1400" dirty="0">
                <a:solidFill>
                  <a:schemeClr val="bg1"/>
                </a:solidFill>
              </a:rPr>
              <a:t> MD</a:t>
            </a:r>
          </a:p>
        </p:txBody>
      </p:sp>
      <p:sp>
        <p:nvSpPr>
          <p:cNvPr id="16" name="TextBox 15">
            <a:extLst>
              <a:ext uri="{FF2B5EF4-FFF2-40B4-BE49-F238E27FC236}">
                <a16:creationId xmlns:a16="http://schemas.microsoft.com/office/drawing/2014/main" id="{C36BC5A3-40E5-1447-F860-8D04BB68A178}"/>
              </a:ext>
            </a:extLst>
          </p:cNvPr>
          <p:cNvSpPr txBox="1"/>
          <p:nvPr/>
        </p:nvSpPr>
        <p:spPr>
          <a:xfrm>
            <a:off x="9823467" y="1123222"/>
            <a:ext cx="2302233" cy="5078313"/>
          </a:xfrm>
          <a:prstGeom prst="rect">
            <a:avLst/>
          </a:prstGeom>
          <a:noFill/>
        </p:spPr>
        <p:txBody>
          <a:bodyPr wrap="none" rtlCol="0">
            <a:spAutoFit/>
          </a:bodyPr>
          <a:lstStyle/>
          <a:p>
            <a:r>
              <a:rPr lang="en-US" i="1" u="sng" dirty="0">
                <a:solidFill>
                  <a:srgbClr val="002060"/>
                </a:solidFill>
                <a:latin typeface="+mj-lt"/>
              </a:rPr>
              <a:t>Population Health</a:t>
            </a:r>
          </a:p>
          <a:p>
            <a:r>
              <a:rPr lang="en-US" i="1" dirty="0">
                <a:solidFill>
                  <a:srgbClr val="002060"/>
                </a:solidFill>
                <a:latin typeface="+mj-lt"/>
              </a:rPr>
              <a:t>Dr. Keri Carstairs </a:t>
            </a:r>
          </a:p>
          <a:p>
            <a:r>
              <a:rPr lang="en-US" i="1" dirty="0">
                <a:solidFill>
                  <a:srgbClr val="002060"/>
                </a:solidFill>
                <a:effectLst/>
                <a:latin typeface="+mj-lt"/>
                <a:ea typeface="Times New Roman" panose="02020603050405020304" pitchFamily="18" charset="0"/>
              </a:rPr>
              <a:t>Rhonda </a:t>
            </a:r>
            <a:r>
              <a:rPr lang="en-US" i="1" dirty="0" err="1">
                <a:solidFill>
                  <a:srgbClr val="002060"/>
                </a:solidFill>
                <a:effectLst/>
                <a:latin typeface="+mj-lt"/>
                <a:ea typeface="Times New Roman" panose="02020603050405020304" pitchFamily="18" charset="0"/>
              </a:rPr>
              <a:t>Sparr</a:t>
            </a:r>
            <a:r>
              <a:rPr lang="en-US" i="1" dirty="0">
                <a:solidFill>
                  <a:srgbClr val="002060"/>
                </a:solidFill>
                <a:latin typeface="+mj-lt"/>
                <a:ea typeface="Times New Roman" panose="02020603050405020304" pitchFamily="18" charset="0"/>
              </a:rPr>
              <a:t>-</a:t>
            </a:r>
            <a:r>
              <a:rPr lang="en-US" i="1" dirty="0">
                <a:solidFill>
                  <a:srgbClr val="002060"/>
                </a:solidFill>
                <a:effectLst/>
                <a:latin typeface="+mj-lt"/>
                <a:ea typeface="Times New Roman" panose="02020603050405020304" pitchFamily="18" charset="0"/>
              </a:rPr>
              <a:t>Perkins</a:t>
            </a:r>
          </a:p>
          <a:p>
            <a:r>
              <a:rPr lang="en-US" sz="1800" i="1" spc="60" dirty="0">
                <a:solidFill>
                  <a:srgbClr val="002060"/>
                </a:solidFill>
                <a:latin typeface="+mj-lt"/>
                <a:cs typeface="Arial"/>
              </a:rPr>
              <a:t>Donna</a:t>
            </a:r>
            <a:r>
              <a:rPr lang="en-US" sz="1800" i="1" spc="140" dirty="0">
                <a:solidFill>
                  <a:srgbClr val="002060"/>
                </a:solidFill>
                <a:latin typeface="+mj-lt"/>
                <a:cs typeface="Arial"/>
              </a:rPr>
              <a:t> </a:t>
            </a:r>
            <a:r>
              <a:rPr lang="en-US" sz="1800" i="1" spc="90" dirty="0">
                <a:solidFill>
                  <a:srgbClr val="002060"/>
                </a:solidFill>
                <a:latin typeface="+mj-lt"/>
                <a:cs typeface="Arial"/>
              </a:rPr>
              <a:t>M</a:t>
            </a:r>
            <a:r>
              <a:rPr lang="en-US" sz="1800" i="1" spc="305" dirty="0">
                <a:solidFill>
                  <a:srgbClr val="002060"/>
                </a:solidFill>
                <a:latin typeface="+mj-lt"/>
                <a:cs typeface="Arial"/>
              </a:rPr>
              <a:t> </a:t>
            </a:r>
            <a:r>
              <a:rPr lang="en-US" sz="1800" i="1" spc="85" dirty="0">
                <a:solidFill>
                  <a:srgbClr val="002060"/>
                </a:solidFill>
                <a:latin typeface="+mj-lt"/>
                <a:cs typeface="Arial"/>
              </a:rPr>
              <a:t>Donoghue </a:t>
            </a:r>
          </a:p>
          <a:p>
            <a:r>
              <a:rPr lang="en-US" i="1" dirty="0">
                <a:solidFill>
                  <a:srgbClr val="002060"/>
                </a:solidFill>
                <a:effectLst/>
                <a:latin typeface="+mj-lt"/>
                <a:ea typeface="Cambria" panose="02040503050406030204" pitchFamily="18" charset="0"/>
              </a:rPr>
              <a:t>Erin Dale</a:t>
            </a:r>
          </a:p>
          <a:p>
            <a:r>
              <a:rPr lang="en-US" i="1" dirty="0">
                <a:solidFill>
                  <a:srgbClr val="002060"/>
                </a:solidFill>
                <a:latin typeface="+mj-lt"/>
                <a:ea typeface="Cambria" panose="02040503050406030204" pitchFamily="18" charset="0"/>
              </a:rPr>
              <a:t>Gail  </a:t>
            </a:r>
            <a:r>
              <a:rPr lang="en-US" i="1" dirty="0" err="1">
                <a:solidFill>
                  <a:srgbClr val="002060"/>
                </a:solidFill>
                <a:latin typeface="+mj-lt"/>
                <a:ea typeface="Cambria" panose="02040503050406030204" pitchFamily="18" charset="0"/>
              </a:rPr>
              <a:t>Garcellano</a:t>
            </a:r>
            <a:endParaRPr lang="en-US" i="1" dirty="0">
              <a:solidFill>
                <a:srgbClr val="002060"/>
              </a:solidFill>
              <a:latin typeface="+mj-lt"/>
              <a:ea typeface="Cambria" panose="02040503050406030204" pitchFamily="18" charset="0"/>
            </a:endParaRPr>
          </a:p>
          <a:p>
            <a:r>
              <a:rPr lang="en-US" i="1" dirty="0">
                <a:solidFill>
                  <a:srgbClr val="002060"/>
                </a:solidFill>
                <a:latin typeface="+mj-lt"/>
                <a:ea typeface="Cambria" panose="02040503050406030204" pitchFamily="18" charset="0"/>
              </a:rPr>
              <a:t>Russell </a:t>
            </a:r>
            <a:r>
              <a:rPr lang="en-US" i="1" dirty="0" err="1">
                <a:solidFill>
                  <a:srgbClr val="002060"/>
                </a:solidFill>
                <a:latin typeface="+mj-lt"/>
                <a:ea typeface="Cambria" panose="02040503050406030204" pitchFamily="18" charset="0"/>
              </a:rPr>
              <a:t>Gagui</a:t>
            </a:r>
            <a:r>
              <a:rPr lang="en-US" i="1" dirty="0">
                <a:solidFill>
                  <a:srgbClr val="002060"/>
                </a:solidFill>
                <a:latin typeface="+mj-lt"/>
                <a:ea typeface="Cambria" panose="02040503050406030204" pitchFamily="18" charset="0"/>
              </a:rPr>
              <a:t> </a:t>
            </a:r>
            <a:endParaRPr lang="en-US" i="1" dirty="0">
              <a:solidFill>
                <a:srgbClr val="002060"/>
              </a:solidFill>
              <a:effectLst/>
              <a:latin typeface="+mj-lt"/>
              <a:ea typeface="Cambria" panose="02040503050406030204" pitchFamily="18" charset="0"/>
            </a:endParaRPr>
          </a:p>
          <a:p>
            <a:r>
              <a:rPr lang="en-US" i="1" dirty="0" err="1">
                <a:solidFill>
                  <a:srgbClr val="002060"/>
                </a:solidFill>
                <a:effectLst/>
                <a:latin typeface="+mj-lt"/>
                <a:ea typeface="Cambria" panose="02040503050406030204" pitchFamily="18" charset="0"/>
              </a:rPr>
              <a:t>Drisana</a:t>
            </a:r>
            <a:r>
              <a:rPr lang="en-US" i="1" dirty="0">
                <a:solidFill>
                  <a:srgbClr val="002060"/>
                </a:solidFill>
                <a:effectLst/>
                <a:latin typeface="+mj-lt"/>
                <a:ea typeface="Cambria" panose="02040503050406030204" pitchFamily="18" charset="0"/>
              </a:rPr>
              <a:t> Moss</a:t>
            </a:r>
          </a:p>
          <a:p>
            <a:r>
              <a:rPr lang="en-US" i="1" dirty="0">
                <a:solidFill>
                  <a:srgbClr val="002060"/>
                </a:solidFill>
                <a:effectLst/>
                <a:latin typeface="+mj-lt"/>
                <a:ea typeface="Cambria" panose="02040503050406030204" pitchFamily="18" charset="0"/>
              </a:rPr>
              <a:t>Karen Anaya, </a:t>
            </a:r>
          </a:p>
          <a:p>
            <a:r>
              <a:rPr lang="en-US" i="1" dirty="0" err="1">
                <a:solidFill>
                  <a:srgbClr val="002060"/>
                </a:solidFill>
                <a:effectLst/>
                <a:latin typeface="+mj-lt"/>
                <a:ea typeface="Cambria" panose="02040503050406030204" pitchFamily="18" charset="0"/>
              </a:rPr>
              <a:t>Yashia</a:t>
            </a:r>
            <a:r>
              <a:rPr lang="en-US" i="1" dirty="0">
                <a:solidFill>
                  <a:srgbClr val="002060"/>
                </a:solidFill>
                <a:effectLst/>
                <a:latin typeface="+mj-lt"/>
                <a:ea typeface="Cambria" panose="02040503050406030204" pitchFamily="18" charset="0"/>
              </a:rPr>
              <a:t> Saenz</a:t>
            </a:r>
            <a:r>
              <a:rPr lang="en-US" i="1" dirty="0">
                <a:solidFill>
                  <a:srgbClr val="002060"/>
                </a:solidFill>
                <a:effectLst/>
                <a:latin typeface="+mj-lt"/>
              </a:rPr>
              <a:t> </a:t>
            </a:r>
          </a:p>
          <a:p>
            <a:r>
              <a:rPr lang="en-US" i="1" dirty="0">
                <a:solidFill>
                  <a:srgbClr val="002060"/>
                </a:solidFill>
                <a:effectLst/>
                <a:latin typeface="+mj-lt"/>
                <a:ea typeface="Cambria" panose="02040503050406030204" pitchFamily="18" charset="0"/>
              </a:rPr>
              <a:t>Erin Carpenter </a:t>
            </a:r>
          </a:p>
          <a:p>
            <a:endParaRPr lang="en-US" i="1" dirty="0">
              <a:solidFill>
                <a:srgbClr val="002060"/>
              </a:solidFill>
              <a:latin typeface="+mj-lt"/>
            </a:endParaRPr>
          </a:p>
          <a:p>
            <a:r>
              <a:rPr lang="en-US" i="1" dirty="0">
                <a:solidFill>
                  <a:srgbClr val="002060"/>
                </a:solidFill>
                <a:effectLst/>
                <a:latin typeface="+mj-lt"/>
              </a:rPr>
              <a:t>Dr. Laurel Moyer</a:t>
            </a:r>
          </a:p>
          <a:p>
            <a:r>
              <a:rPr lang="en-US" i="1" dirty="0">
                <a:solidFill>
                  <a:srgbClr val="002060"/>
                </a:solidFill>
                <a:latin typeface="+mj-lt"/>
              </a:rPr>
              <a:t>Dr. Amy </a:t>
            </a:r>
            <a:r>
              <a:rPr lang="en-US" i="1" dirty="0" err="1">
                <a:solidFill>
                  <a:srgbClr val="002060"/>
                </a:solidFill>
                <a:latin typeface="+mj-lt"/>
              </a:rPr>
              <a:t>Bryl</a:t>
            </a:r>
            <a:endParaRPr lang="en-US" i="1" dirty="0">
              <a:solidFill>
                <a:srgbClr val="002060"/>
              </a:solidFill>
              <a:latin typeface="+mj-lt"/>
            </a:endParaRPr>
          </a:p>
          <a:p>
            <a:endParaRPr lang="en-US" i="1" dirty="0">
              <a:solidFill>
                <a:srgbClr val="002060"/>
              </a:solidFill>
              <a:latin typeface="+mj-lt"/>
            </a:endParaRPr>
          </a:p>
          <a:p>
            <a:endParaRPr lang="en-US" i="1" dirty="0">
              <a:solidFill>
                <a:srgbClr val="002060"/>
              </a:solidFill>
              <a:effectLst/>
              <a:latin typeface="+mj-lt"/>
            </a:endParaRPr>
          </a:p>
          <a:p>
            <a:endParaRPr lang="en-US" i="1" dirty="0">
              <a:solidFill>
                <a:srgbClr val="002060"/>
              </a:solidFill>
              <a:effectLst/>
              <a:latin typeface="+mj-lt"/>
            </a:endParaRPr>
          </a:p>
          <a:p>
            <a:endParaRPr lang="en-US" i="1" dirty="0">
              <a:solidFill>
                <a:srgbClr val="002060"/>
              </a:solidFill>
              <a:effectLst/>
              <a:latin typeface="+mj-lt"/>
            </a:endParaRPr>
          </a:p>
        </p:txBody>
      </p:sp>
      <p:sp>
        <p:nvSpPr>
          <p:cNvPr id="23" name="TextBox 22">
            <a:extLst>
              <a:ext uri="{FF2B5EF4-FFF2-40B4-BE49-F238E27FC236}">
                <a16:creationId xmlns:a16="http://schemas.microsoft.com/office/drawing/2014/main" id="{E796F0AA-0E27-2C93-3BB1-DB6BAEE54E77}"/>
              </a:ext>
            </a:extLst>
          </p:cNvPr>
          <p:cNvSpPr txBox="1"/>
          <p:nvPr/>
        </p:nvSpPr>
        <p:spPr>
          <a:xfrm>
            <a:off x="7835672" y="4216347"/>
            <a:ext cx="1953974" cy="2308324"/>
          </a:xfrm>
          <a:prstGeom prst="rect">
            <a:avLst/>
          </a:prstGeom>
          <a:noFill/>
        </p:spPr>
        <p:txBody>
          <a:bodyPr wrap="square" rtlCol="0">
            <a:spAutoFit/>
          </a:bodyPr>
          <a:lstStyle/>
          <a:p>
            <a:endParaRPr lang="en-US" i="1" dirty="0">
              <a:solidFill>
                <a:srgbClr val="002060"/>
              </a:solidFill>
              <a:latin typeface="+mj-lt"/>
            </a:endParaRPr>
          </a:p>
          <a:p>
            <a:r>
              <a:rPr lang="en-US" i="1" dirty="0">
                <a:solidFill>
                  <a:srgbClr val="002060"/>
                </a:solidFill>
                <a:latin typeface="+mj-lt"/>
              </a:rPr>
              <a:t>Chad Miller </a:t>
            </a:r>
          </a:p>
          <a:p>
            <a:r>
              <a:rPr lang="en-US" b="1" i="1" dirty="0">
                <a:solidFill>
                  <a:srgbClr val="002060"/>
                </a:solidFill>
                <a:latin typeface="+mj-lt"/>
              </a:rPr>
              <a:t>Jacob Parker</a:t>
            </a:r>
          </a:p>
          <a:p>
            <a:r>
              <a:rPr lang="en-US" i="1" dirty="0">
                <a:solidFill>
                  <a:srgbClr val="002060"/>
                </a:solidFill>
                <a:latin typeface="+mj-lt"/>
              </a:rPr>
              <a:t>Yesenia Parker</a:t>
            </a:r>
          </a:p>
          <a:p>
            <a:r>
              <a:rPr lang="en-US" i="1" dirty="0">
                <a:solidFill>
                  <a:srgbClr val="002060"/>
                </a:solidFill>
                <a:latin typeface="+mj-lt"/>
              </a:rPr>
              <a:t>Kendall Sanderson</a:t>
            </a:r>
          </a:p>
          <a:p>
            <a:r>
              <a:rPr lang="en-US" i="1" dirty="0">
                <a:solidFill>
                  <a:srgbClr val="002060"/>
                </a:solidFill>
                <a:latin typeface="+mj-lt"/>
              </a:rPr>
              <a:t>Kyle McBride</a:t>
            </a:r>
          </a:p>
          <a:p>
            <a:r>
              <a:rPr lang="en-US" i="1" dirty="0">
                <a:solidFill>
                  <a:srgbClr val="002060"/>
                </a:solidFill>
                <a:latin typeface="+mj-lt"/>
              </a:rPr>
              <a:t>Chelsea Carter</a:t>
            </a:r>
          </a:p>
          <a:p>
            <a:r>
              <a:rPr lang="en-US" i="1" dirty="0">
                <a:solidFill>
                  <a:srgbClr val="002060"/>
                </a:solidFill>
                <a:latin typeface="+mj-lt"/>
              </a:rPr>
              <a:t>Wilfrid </a:t>
            </a:r>
            <a:r>
              <a:rPr lang="en-US" i="1" dirty="0" err="1">
                <a:solidFill>
                  <a:srgbClr val="002060"/>
                </a:solidFill>
                <a:latin typeface="+mj-lt"/>
              </a:rPr>
              <a:t>Houeto</a:t>
            </a:r>
            <a:endParaRPr lang="en-US" i="1" dirty="0">
              <a:solidFill>
                <a:srgbClr val="002060"/>
              </a:solidFill>
              <a:latin typeface="+mj-lt"/>
            </a:endParaRPr>
          </a:p>
        </p:txBody>
      </p:sp>
    </p:spTree>
    <p:extLst>
      <p:ext uri="{BB962C8B-B14F-4D97-AF65-F5344CB8AC3E}">
        <p14:creationId xmlns:p14="http://schemas.microsoft.com/office/powerpoint/2010/main" val="31867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884" y="1134483"/>
            <a:ext cx="5668199" cy="4487006"/>
          </a:xfrm>
        </p:spPr>
        <p:txBody>
          <a:bodyPr>
            <a:noAutofit/>
          </a:bodyPr>
          <a:lstStyle/>
          <a:p>
            <a:pPr marL="0" indent="0">
              <a:buNone/>
            </a:pPr>
            <a:endParaRPr lang="en-US" sz="2400" dirty="0">
              <a:solidFill>
                <a:srgbClr val="002060"/>
              </a:solidFill>
              <a:latin typeface="+mj-lt"/>
            </a:endParaRPr>
          </a:p>
          <a:p>
            <a:r>
              <a:rPr lang="en-US" sz="2400" dirty="0">
                <a:solidFill>
                  <a:srgbClr val="002060"/>
                </a:solidFill>
                <a:latin typeface="+mj-lt"/>
              </a:rPr>
              <a:t>505-bed nonprofit pediatric care facility</a:t>
            </a:r>
          </a:p>
          <a:p>
            <a:r>
              <a:rPr lang="en-US" sz="2400" dirty="0">
                <a:solidFill>
                  <a:srgbClr val="002060"/>
                </a:solidFill>
                <a:latin typeface="+mj-lt"/>
              </a:rPr>
              <a:t>Largest children’s hospital in CA (admissions) </a:t>
            </a:r>
          </a:p>
          <a:p>
            <a:r>
              <a:rPr lang="en-US" sz="2400" dirty="0">
                <a:solidFill>
                  <a:srgbClr val="002060"/>
                </a:solidFill>
                <a:latin typeface="+mj-lt"/>
              </a:rPr>
              <a:t>Provides care to 91% of the region’s children </a:t>
            </a:r>
          </a:p>
          <a:p>
            <a:r>
              <a:rPr lang="en-US" sz="2400" dirty="0">
                <a:solidFill>
                  <a:srgbClr val="002060"/>
                </a:solidFill>
                <a:latin typeface="+mj-lt"/>
              </a:rPr>
              <a:t>Teaching hospital in affiliation with UCSD</a:t>
            </a:r>
          </a:p>
          <a:p>
            <a:r>
              <a:rPr lang="en-US" sz="2400" dirty="0">
                <a:solidFill>
                  <a:srgbClr val="002060"/>
                </a:solidFill>
                <a:latin typeface="+mj-lt"/>
              </a:rPr>
              <a:t>1500 unique patients with T1D</a:t>
            </a:r>
          </a:p>
          <a:p>
            <a:r>
              <a:rPr lang="en-US" sz="2400" dirty="0">
                <a:solidFill>
                  <a:srgbClr val="002060"/>
                </a:solidFill>
                <a:latin typeface="+mj-lt"/>
              </a:rPr>
              <a:t>200 TID new onsets / year</a:t>
            </a:r>
          </a:p>
          <a:p>
            <a:r>
              <a:rPr lang="en-US" sz="2400" dirty="0">
                <a:solidFill>
                  <a:srgbClr val="002060"/>
                </a:solidFill>
                <a:latin typeface="+mj-lt"/>
              </a:rPr>
              <a:t>4500 Outpatient T1D Visits/year</a:t>
            </a:r>
          </a:p>
          <a:p>
            <a:endParaRPr lang="en-US" sz="2400" dirty="0">
              <a:solidFill>
                <a:srgbClr val="002060"/>
              </a:solidFill>
              <a:latin typeface="+mj-lt"/>
            </a:endParaRPr>
          </a:p>
          <a:p>
            <a:endParaRPr lang="en-US" sz="2400" dirty="0">
              <a:solidFill>
                <a:srgbClr val="002060"/>
              </a:solidFill>
              <a:latin typeface="+mj-lt"/>
            </a:endParaRPr>
          </a:p>
          <a:p>
            <a:endParaRPr lang="en-US" sz="2400" dirty="0">
              <a:solidFill>
                <a:srgbClr val="002060"/>
              </a:solidFill>
              <a:latin typeface="+mj-lt"/>
            </a:endParaRPr>
          </a:p>
        </p:txBody>
      </p:sp>
      <p:pic>
        <p:nvPicPr>
          <p:cNvPr id="10" name="Picture 9"/>
          <p:cNvPicPr>
            <a:picLocks noChangeAspect="1"/>
          </p:cNvPicPr>
          <p:nvPr/>
        </p:nvPicPr>
        <p:blipFill>
          <a:blip r:embed="rId2"/>
          <a:stretch>
            <a:fillRect/>
          </a:stretch>
        </p:blipFill>
        <p:spPr>
          <a:xfrm>
            <a:off x="9407570" y="6040209"/>
            <a:ext cx="2664629" cy="791860"/>
          </a:xfrm>
          <a:prstGeom prst="rect">
            <a:avLst/>
          </a:prstGeom>
        </p:spPr>
      </p:pic>
      <p:pic>
        <p:nvPicPr>
          <p:cNvPr id="7" name="Picture 6">
            <a:extLst>
              <a:ext uri="{FF2B5EF4-FFF2-40B4-BE49-F238E27FC236}">
                <a16:creationId xmlns:a16="http://schemas.microsoft.com/office/drawing/2014/main" id="{2D08CE39-8DCC-6F4C-84D5-BEFC2F1A306B}"/>
              </a:ext>
            </a:extLst>
          </p:cNvPr>
          <p:cNvPicPr>
            <a:picLocks noChangeAspect="1"/>
          </p:cNvPicPr>
          <p:nvPr/>
        </p:nvPicPr>
        <p:blipFill>
          <a:blip r:embed="rId3"/>
          <a:stretch>
            <a:fillRect/>
          </a:stretch>
        </p:blipFill>
        <p:spPr>
          <a:xfrm>
            <a:off x="4561489" y="6092751"/>
            <a:ext cx="4273267" cy="686775"/>
          </a:xfrm>
          <a:prstGeom prst="rect">
            <a:avLst/>
          </a:prstGeom>
        </p:spPr>
      </p:pic>
      <p:pic>
        <p:nvPicPr>
          <p:cNvPr id="3" name="Content Placeholder 5">
            <a:extLst>
              <a:ext uri="{FF2B5EF4-FFF2-40B4-BE49-F238E27FC236}">
                <a16:creationId xmlns:a16="http://schemas.microsoft.com/office/drawing/2014/main" id="{2368EDAD-5C78-EC0E-A5AB-63335A4E0121}"/>
              </a:ext>
            </a:extLst>
          </p:cNvPr>
          <p:cNvPicPr>
            <a:picLocks noChangeAspect="1"/>
          </p:cNvPicPr>
          <p:nvPr/>
        </p:nvPicPr>
        <p:blipFill>
          <a:blip r:embed="rId4"/>
          <a:srcRect l="-10377" r="-10377"/>
          <a:stretch>
            <a:fillRect/>
          </a:stretch>
        </p:blipFill>
        <p:spPr>
          <a:xfrm>
            <a:off x="5754113" y="3377986"/>
            <a:ext cx="3903234" cy="2104033"/>
          </a:xfrm>
          <a:prstGeom prst="rect">
            <a:avLst/>
          </a:prstGeom>
        </p:spPr>
      </p:pic>
      <p:pic>
        <p:nvPicPr>
          <p:cNvPr id="4" name="Picture 3">
            <a:extLst>
              <a:ext uri="{FF2B5EF4-FFF2-40B4-BE49-F238E27FC236}">
                <a16:creationId xmlns:a16="http://schemas.microsoft.com/office/drawing/2014/main" id="{457A9ED1-2DF4-AC6D-CA61-C9BB3F7AD6C2}"/>
              </a:ext>
            </a:extLst>
          </p:cNvPr>
          <p:cNvPicPr>
            <a:picLocks noChangeAspect="1"/>
          </p:cNvPicPr>
          <p:nvPr/>
        </p:nvPicPr>
        <p:blipFill>
          <a:blip r:embed="rId5"/>
          <a:stretch>
            <a:fillRect/>
          </a:stretch>
        </p:blipFill>
        <p:spPr>
          <a:xfrm>
            <a:off x="6096000" y="968104"/>
            <a:ext cx="3410708" cy="2409882"/>
          </a:xfrm>
          <a:prstGeom prst="rect">
            <a:avLst/>
          </a:prstGeom>
        </p:spPr>
      </p:pic>
      <p:sp>
        <p:nvSpPr>
          <p:cNvPr id="5" name="Title 2">
            <a:extLst>
              <a:ext uri="{FF2B5EF4-FFF2-40B4-BE49-F238E27FC236}">
                <a16:creationId xmlns:a16="http://schemas.microsoft.com/office/drawing/2014/main" id="{14942AA8-9991-8B4F-DE28-0FFDC02BEC53}"/>
              </a:ext>
            </a:extLst>
          </p:cNvPr>
          <p:cNvSpPr>
            <a:spLocks noGrp="1"/>
          </p:cNvSpPr>
          <p:nvPr>
            <p:ph type="title"/>
          </p:nvPr>
        </p:nvSpPr>
        <p:spPr>
          <a:xfrm>
            <a:off x="6320812" y="240164"/>
            <a:ext cx="3026979" cy="559785"/>
          </a:xfrm>
        </p:spPr>
        <p:txBody>
          <a:bodyPr>
            <a:normAutofit fontScale="90000"/>
          </a:bodyPr>
          <a:lstStyle/>
          <a:p>
            <a:br>
              <a:rPr lang="en-US" sz="2400" dirty="0">
                <a:solidFill>
                  <a:srgbClr val="002060"/>
                </a:solidFill>
                <a:latin typeface="Avenir Book" panose="02000503020000020003" pitchFamily="2" charset="0"/>
              </a:rPr>
            </a:br>
            <a:r>
              <a:rPr lang="en-US" sz="2400" dirty="0">
                <a:solidFill>
                  <a:srgbClr val="002060"/>
                </a:solidFill>
                <a:latin typeface="Avenir Book" panose="02000503020000020003" pitchFamily="2" charset="0"/>
              </a:rPr>
              <a:t>Catchment Area </a:t>
            </a:r>
          </a:p>
        </p:txBody>
      </p:sp>
      <p:sp>
        <p:nvSpPr>
          <p:cNvPr id="6" name="TextBox 5">
            <a:extLst>
              <a:ext uri="{FF2B5EF4-FFF2-40B4-BE49-F238E27FC236}">
                <a16:creationId xmlns:a16="http://schemas.microsoft.com/office/drawing/2014/main" id="{B5552E19-E2C0-BC06-7539-0B1BDF9CD4B1}"/>
              </a:ext>
            </a:extLst>
          </p:cNvPr>
          <p:cNvSpPr txBox="1"/>
          <p:nvPr/>
        </p:nvSpPr>
        <p:spPr>
          <a:xfrm>
            <a:off x="556358" y="374055"/>
            <a:ext cx="5302029" cy="707886"/>
          </a:xfrm>
          <a:prstGeom prst="rect">
            <a:avLst/>
          </a:prstGeom>
          <a:noFill/>
        </p:spPr>
        <p:txBody>
          <a:bodyPr wrap="none" rtlCol="0">
            <a:spAutoFit/>
          </a:bodyPr>
          <a:lstStyle/>
          <a:p>
            <a:r>
              <a:rPr lang="en-US" sz="4000" dirty="0">
                <a:solidFill>
                  <a:srgbClr val="002060"/>
                </a:solidFill>
              </a:rPr>
              <a:t>Rady Children’s Hospital </a:t>
            </a:r>
          </a:p>
        </p:txBody>
      </p:sp>
    </p:spTree>
    <p:extLst>
      <p:ext uri="{BB962C8B-B14F-4D97-AF65-F5344CB8AC3E}">
        <p14:creationId xmlns:p14="http://schemas.microsoft.com/office/powerpoint/2010/main" val="154276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E3B35AFB-9D71-7143-9EEE-A03E8DECCFB0}"/>
              </a:ext>
            </a:extLst>
          </p:cNvPr>
          <p:cNvPicPr>
            <a:picLocks noChangeAspect="1"/>
          </p:cNvPicPr>
          <p:nvPr/>
        </p:nvPicPr>
        <p:blipFill>
          <a:blip r:embed="rId2"/>
          <a:stretch>
            <a:fillRect/>
          </a:stretch>
        </p:blipFill>
        <p:spPr>
          <a:xfrm>
            <a:off x="2864378" y="1818662"/>
            <a:ext cx="7030601" cy="3989866"/>
          </a:xfrm>
          <a:prstGeom prst="rect">
            <a:avLst/>
          </a:prstGeom>
        </p:spPr>
      </p:pic>
      <p:sp>
        <p:nvSpPr>
          <p:cNvPr id="5" name="Rectangle 4">
            <a:extLst>
              <a:ext uri="{FF2B5EF4-FFF2-40B4-BE49-F238E27FC236}">
                <a16:creationId xmlns:a16="http://schemas.microsoft.com/office/drawing/2014/main" id="{38780E38-1170-5841-95FF-366B35FAE889}"/>
              </a:ext>
            </a:extLst>
          </p:cNvPr>
          <p:cNvSpPr/>
          <p:nvPr/>
        </p:nvSpPr>
        <p:spPr>
          <a:xfrm>
            <a:off x="2612725" y="331161"/>
            <a:ext cx="7533906" cy="1323439"/>
          </a:xfrm>
          <a:prstGeom prst="rect">
            <a:avLst/>
          </a:prstGeom>
        </p:spPr>
        <p:txBody>
          <a:bodyPr wrap="square">
            <a:spAutoFit/>
          </a:bodyPr>
          <a:lstStyle/>
          <a:p>
            <a:pPr algn="ctr"/>
            <a:r>
              <a:rPr lang="en-US" sz="4000" dirty="0">
                <a:solidFill>
                  <a:srgbClr val="002060"/>
                </a:solidFill>
                <a:latin typeface="+mj-lt"/>
              </a:rPr>
              <a:t>RCHSD T1D Patients median A1C</a:t>
            </a:r>
            <a:br>
              <a:rPr lang="en-US" sz="4000" dirty="0">
                <a:solidFill>
                  <a:srgbClr val="002060"/>
                </a:solidFill>
                <a:latin typeface="+mj-lt"/>
              </a:rPr>
            </a:br>
            <a:r>
              <a:rPr lang="en-US" sz="4000" dirty="0">
                <a:solidFill>
                  <a:srgbClr val="002060"/>
                </a:solidFill>
                <a:latin typeface="+mj-lt"/>
              </a:rPr>
              <a:t>Public x Private Insurance </a:t>
            </a:r>
          </a:p>
        </p:txBody>
      </p:sp>
      <p:sp>
        <p:nvSpPr>
          <p:cNvPr id="10" name="TextBox 9">
            <a:extLst>
              <a:ext uri="{FF2B5EF4-FFF2-40B4-BE49-F238E27FC236}">
                <a16:creationId xmlns:a16="http://schemas.microsoft.com/office/drawing/2014/main" id="{A9BDE746-BEEB-EA4B-8A1A-2402C4095C9C}"/>
              </a:ext>
            </a:extLst>
          </p:cNvPr>
          <p:cNvSpPr txBox="1"/>
          <p:nvPr/>
        </p:nvSpPr>
        <p:spPr>
          <a:xfrm rot="16200000">
            <a:off x="1449700" y="3046642"/>
            <a:ext cx="2002419" cy="400110"/>
          </a:xfrm>
          <a:prstGeom prst="rect">
            <a:avLst/>
          </a:prstGeom>
          <a:noFill/>
        </p:spPr>
        <p:txBody>
          <a:bodyPr wrap="square" rtlCol="0">
            <a:spAutoFit/>
          </a:bodyPr>
          <a:lstStyle/>
          <a:p>
            <a:r>
              <a:rPr lang="en-US" sz="2000" dirty="0">
                <a:solidFill>
                  <a:srgbClr val="002060"/>
                </a:solidFill>
                <a:latin typeface="+mj-lt"/>
              </a:rPr>
              <a:t>Median</a:t>
            </a:r>
            <a:r>
              <a:rPr lang="en-US" sz="2000" dirty="0">
                <a:solidFill>
                  <a:srgbClr val="002060"/>
                </a:solidFill>
              </a:rPr>
              <a:t> A1C</a:t>
            </a:r>
          </a:p>
        </p:txBody>
      </p:sp>
      <p:sp>
        <p:nvSpPr>
          <p:cNvPr id="12" name="TextBox 11">
            <a:extLst>
              <a:ext uri="{FF2B5EF4-FFF2-40B4-BE49-F238E27FC236}">
                <a16:creationId xmlns:a16="http://schemas.microsoft.com/office/drawing/2014/main" id="{9E3DA7BE-F3CF-2A41-A0AA-567F20D8BAC9}"/>
              </a:ext>
            </a:extLst>
          </p:cNvPr>
          <p:cNvSpPr txBox="1"/>
          <p:nvPr/>
        </p:nvSpPr>
        <p:spPr>
          <a:xfrm>
            <a:off x="5520560" y="5806560"/>
            <a:ext cx="1289327" cy="400110"/>
          </a:xfrm>
          <a:prstGeom prst="rect">
            <a:avLst/>
          </a:prstGeom>
          <a:noFill/>
        </p:spPr>
        <p:txBody>
          <a:bodyPr wrap="none" rtlCol="0">
            <a:spAutoFit/>
          </a:bodyPr>
          <a:lstStyle/>
          <a:p>
            <a:r>
              <a:rPr lang="en-US" sz="2000" dirty="0">
                <a:solidFill>
                  <a:srgbClr val="002060"/>
                </a:solidFill>
                <a:latin typeface="+mj-lt"/>
              </a:rPr>
              <a:t>Age Group</a:t>
            </a:r>
          </a:p>
        </p:txBody>
      </p:sp>
      <p:pic>
        <p:nvPicPr>
          <p:cNvPr id="6" name="Picture 5">
            <a:extLst>
              <a:ext uri="{FF2B5EF4-FFF2-40B4-BE49-F238E27FC236}">
                <a16:creationId xmlns:a16="http://schemas.microsoft.com/office/drawing/2014/main" id="{3AEBE7F0-77FE-6044-A484-DBCE912AD5DC}"/>
              </a:ext>
            </a:extLst>
          </p:cNvPr>
          <p:cNvPicPr>
            <a:picLocks noChangeAspect="1"/>
          </p:cNvPicPr>
          <p:nvPr/>
        </p:nvPicPr>
        <p:blipFill>
          <a:blip r:embed="rId3"/>
          <a:stretch>
            <a:fillRect/>
          </a:stretch>
        </p:blipFill>
        <p:spPr>
          <a:xfrm>
            <a:off x="4268716" y="6136652"/>
            <a:ext cx="3847899" cy="604631"/>
          </a:xfrm>
          <a:prstGeom prst="rect">
            <a:avLst/>
          </a:prstGeom>
        </p:spPr>
      </p:pic>
    </p:spTree>
    <p:extLst>
      <p:ext uri="{BB962C8B-B14F-4D97-AF65-F5344CB8AC3E}">
        <p14:creationId xmlns:p14="http://schemas.microsoft.com/office/powerpoint/2010/main" val="289484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17633EA-207F-DC49-BDDD-A5D4FF07D277}"/>
              </a:ext>
            </a:extLst>
          </p:cNvPr>
          <p:cNvSpPr txBox="1">
            <a:spLocks noChangeArrowheads="1"/>
          </p:cNvSpPr>
          <p:nvPr/>
        </p:nvSpPr>
        <p:spPr bwMode="auto">
          <a:xfrm>
            <a:off x="3123924" y="176800"/>
            <a:ext cx="6994772" cy="400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en-US" sz="4000" dirty="0">
                <a:solidFill>
                  <a:srgbClr val="002060"/>
                </a:solidFill>
                <a:latin typeface="+mj-lt"/>
              </a:rPr>
              <a:t>Race and Ethnicity Breakdown </a:t>
            </a:r>
          </a:p>
          <a:p>
            <a:endParaRPr lang="en-GB" altLang="en-US" sz="4000" dirty="0">
              <a:solidFill>
                <a:srgbClr val="002060"/>
              </a:solidFill>
              <a:latin typeface="+mj-lt"/>
            </a:endParaRPr>
          </a:p>
        </p:txBody>
      </p:sp>
      <p:pic>
        <p:nvPicPr>
          <p:cNvPr id="3075" name="Picture 3">
            <a:extLst>
              <a:ext uri="{FF2B5EF4-FFF2-40B4-BE49-F238E27FC236}">
                <a16:creationId xmlns:a16="http://schemas.microsoft.com/office/drawing/2014/main" id="{249FAD07-3F99-FA49-9E95-C3B1FC8BD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65" y="1548539"/>
            <a:ext cx="6330606" cy="3714267"/>
          </a:xfrm>
          <a:prstGeom prst="rect">
            <a:avLst/>
          </a:prstGeom>
          <a:noFill/>
          <a:ln>
            <a:noFill/>
          </a:ln>
          <a:effectLst/>
        </p:spPr>
      </p:pic>
      <p:sp>
        <p:nvSpPr>
          <p:cNvPr id="3076" name="Text Box 4">
            <a:extLst>
              <a:ext uri="{FF2B5EF4-FFF2-40B4-BE49-F238E27FC236}">
                <a16:creationId xmlns:a16="http://schemas.microsoft.com/office/drawing/2014/main" id="{2BC81C39-75AE-EB41-AB13-5F97106B594E}"/>
              </a:ext>
            </a:extLst>
          </p:cNvPr>
          <p:cNvSpPr txBox="1">
            <a:spLocks noChangeArrowheads="1"/>
          </p:cNvSpPr>
          <p:nvPr/>
        </p:nvSpPr>
        <p:spPr bwMode="auto">
          <a:xfrm>
            <a:off x="5916609" y="5572660"/>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dirty="0">
                <a:latin typeface="Avenir Book" panose="02000503020000020003" pitchFamily="2" charset="0"/>
              </a:rPr>
              <a:t>Keri L. Carstairs et al. </a:t>
            </a:r>
            <a:r>
              <a:rPr lang="en-GB" altLang="en-US" sz="1200" dirty="0" err="1">
                <a:latin typeface="Avenir Book" panose="02000503020000020003" pitchFamily="2" charset="0"/>
              </a:rPr>
              <a:t>Pediatrics</a:t>
            </a:r>
            <a:r>
              <a:rPr lang="en-GB" altLang="en-US" sz="1200" dirty="0">
                <a:latin typeface="Avenir Book" panose="02000503020000020003" pitchFamily="2" charset="0"/>
              </a:rPr>
              <a:t> 2021;147:641-642</a:t>
            </a:r>
          </a:p>
        </p:txBody>
      </p:sp>
      <p:pic>
        <p:nvPicPr>
          <p:cNvPr id="2" name="Picture 1">
            <a:extLst>
              <a:ext uri="{FF2B5EF4-FFF2-40B4-BE49-F238E27FC236}">
                <a16:creationId xmlns:a16="http://schemas.microsoft.com/office/drawing/2014/main" id="{0B22C285-D95F-324A-B83C-ECC4D9DD9177}"/>
              </a:ext>
            </a:extLst>
          </p:cNvPr>
          <p:cNvPicPr>
            <a:picLocks noChangeAspect="1"/>
          </p:cNvPicPr>
          <p:nvPr/>
        </p:nvPicPr>
        <p:blipFill>
          <a:blip r:embed="rId4"/>
          <a:stretch>
            <a:fillRect/>
          </a:stretch>
        </p:blipFill>
        <p:spPr>
          <a:xfrm>
            <a:off x="1078612" y="2046391"/>
            <a:ext cx="3638466" cy="3095411"/>
          </a:xfrm>
          <a:prstGeom prst="rect">
            <a:avLst/>
          </a:prstGeom>
        </p:spPr>
      </p:pic>
      <p:sp>
        <p:nvSpPr>
          <p:cNvPr id="3" name="Rectangle 2">
            <a:extLst>
              <a:ext uri="{FF2B5EF4-FFF2-40B4-BE49-F238E27FC236}">
                <a16:creationId xmlns:a16="http://schemas.microsoft.com/office/drawing/2014/main" id="{25D43FB5-09E2-3C45-BBA9-5540E33A0819}"/>
              </a:ext>
            </a:extLst>
          </p:cNvPr>
          <p:cNvSpPr/>
          <p:nvPr/>
        </p:nvSpPr>
        <p:spPr>
          <a:xfrm>
            <a:off x="1436111" y="1081984"/>
            <a:ext cx="4694958" cy="646331"/>
          </a:xfrm>
          <a:prstGeom prst="rect">
            <a:avLst/>
          </a:prstGeom>
        </p:spPr>
        <p:txBody>
          <a:bodyPr wrap="square">
            <a:spAutoFit/>
          </a:bodyPr>
          <a:lstStyle/>
          <a:p>
            <a:r>
              <a:rPr lang="en-US" dirty="0">
                <a:solidFill>
                  <a:srgbClr val="002060"/>
                </a:solidFill>
                <a:latin typeface="Avenir Book" panose="02000503020000020003" pitchFamily="2" charset="0"/>
              </a:rPr>
              <a:t>San Diego County, CA</a:t>
            </a:r>
            <a:endParaRPr lang="en-GB" altLang="en-US" dirty="0">
              <a:solidFill>
                <a:srgbClr val="002060"/>
              </a:solidFill>
              <a:latin typeface="Avenir Book" panose="02000503020000020003" pitchFamily="2" charset="0"/>
            </a:endParaRPr>
          </a:p>
          <a:p>
            <a:endParaRPr lang="en-US" dirty="0">
              <a:solidFill>
                <a:srgbClr val="002060"/>
              </a:solidFill>
              <a:latin typeface="Avenir Book" panose="02000503020000020003" pitchFamily="2" charset="0"/>
            </a:endParaRPr>
          </a:p>
        </p:txBody>
      </p:sp>
      <p:sp>
        <p:nvSpPr>
          <p:cNvPr id="5" name="TextBox 4">
            <a:extLst>
              <a:ext uri="{FF2B5EF4-FFF2-40B4-BE49-F238E27FC236}">
                <a16:creationId xmlns:a16="http://schemas.microsoft.com/office/drawing/2014/main" id="{2E24BAEA-9A75-B142-AA09-B5C80C5B9C94}"/>
              </a:ext>
            </a:extLst>
          </p:cNvPr>
          <p:cNvSpPr txBox="1"/>
          <p:nvPr/>
        </p:nvSpPr>
        <p:spPr>
          <a:xfrm>
            <a:off x="1572196" y="5582628"/>
            <a:ext cx="2557757" cy="276999"/>
          </a:xfrm>
          <a:prstGeom prst="rect">
            <a:avLst/>
          </a:prstGeom>
          <a:noFill/>
        </p:spPr>
        <p:txBody>
          <a:bodyPr wrap="square" rtlCol="0">
            <a:spAutoFit/>
          </a:bodyPr>
          <a:lstStyle/>
          <a:p>
            <a:r>
              <a:rPr lang="en-US" sz="1200" dirty="0">
                <a:latin typeface="Avenir Book" panose="02000503020000020003" pitchFamily="2" charset="0"/>
              </a:rPr>
              <a:t>United</a:t>
            </a:r>
            <a:r>
              <a:rPr lang="en-US" sz="1200" dirty="0"/>
              <a:t> States Census Bureau, 2019</a:t>
            </a:r>
          </a:p>
        </p:txBody>
      </p:sp>
      <p:sp>
        <p:nvSpPr>
          <p:cNvPr id="6" name="TextBox 5">
            <a:extLst>
              <a:ext uri="{FF2B5EF4-FFF2-40B4-BE49-F238E27FC236}">
                <a16:creationId xmlns:a16="http://schemas.microsoft.com/office/drawing/2014/main" id="{91386445-9907-4F4F-B7E7-70E20DE7884C}"/>
              </a:ext>
            </a:extLst>
          </p:cNvPr>
          <p:cNvSpPr txBox="1"/>
          <p:nvPr/>
        </p:nvSpPr>
        <p:spPr>
          <a:xfrm>
            <a:off x="4129952" y="2737496"/>
            <a:ext cx="1446230" cy="430887"/>
          </a:xfrm>
          <a:prstGeom prst="rect">
            <a:avLst/>
          </a:prstGeom>
          <a:noFill/>
        </p:spPr>
        <p:txBody>
          <a:bodyPr wrap="none" rtlCol="0">
            <a:spAutoFit/>
          </a:bodyPr>
          <a:lstStyle/>
          <a:p>
            <a:pPr algn="ctr"/>
            <a:r>
              <a:rPr lang="en-US" sz="1100" dirty="0">
                <a:latin typeface="Avenir Book" panose="02000503020000020003" pitchFamily="2" charset="0"/>
              </a:rPr>
              <a:t>Non-Hispanic White</a:t>
            </a:r>
          </a:p>
          <a:p>
            <a:pPr algn="ctr"/>
            <a:r>
              <a:rPr lang="en-US" sz="1100" dirty="0">
                <a:latin typeface="Avenir Book" panose="02000503020000020003" pitchFamily="2" charset="0"/>
              </a:rPr>
              <a:t>43%</a:t>
            </a:r>
          </a:p>
        </p:txBody>
      </p:sp>
      <p:sp>
        <p:nvSpPr>
          <p:cNvPr id="13" name="TextBox 12">
            <a:extLst>
              <a:ext uri="{FF2B5EF4-FFF2-40B4-BE49-F238E27FC236}">
                <a16:creationId xmlns:a16="http://schemas.microsoft.com/office/drawing/2014/main" id="{8F9E251D-9CEA-0245-83F9-5ED9F33CC45D}"/>
              </a:ext>
            </a:extLst>
          </p:cNvPr>
          <p:cNvSpPr txBox="1"/>
          <p:nvPr/>
        </p:nvSpPr>
        <p:spPr>
          <a:xfrm>
            <a:off x="360005" y="4862696"/>
            <a:ext cx="1212191" cy="400110"/>
          </a:xfrm>
          <a:prstGeom prst="rect">
            <a:avLst/>
          </a:prstGeom>
          <a:noFill/>
        </p:spPr>
        <p:txBody>
          <a:bodyPr wrap="none" rtlCol="0">
            <a:spAutoFit/>
          </a:bodyPr>
          <a:lstStyle/>
          <a:p>
            <a:pPr algn="ctr"/>
            <a:r>
              <a:rPr lang="en-US" sz="1000" dirty="0">
                <a:latin typeface="Avenir Book" panose="02000503020000020003" pitchFamily="2" charset="0"/>
              </a:rPr>
              <a:t>Hispanic or Latino</a:t>
            </a:r>
          </a:p>
          <a:p>
            <a:pPr algn="ctr"/>
            <a:r>
              <a:rPr lang="en-US" sz="1000" dirty="0">
                <a:latin typeface="Avenir Book" panose="02000503020000020003" pitchFamily="2" charset="0"/>
              </a:rPr>
              <a:t>33%</a:t>
            </a:r>
          </a:p>
        </p:txBody>
      </p:sp>
      <p:sp>
        <p:nvSpPr>
          <p:cNvPr id="14" name="TextBox 13">
            <a:extLst>
              <a:ext uri="{FF2B5EF4-FFF2-40B4-BE49-F238E27FC236}">
                <a16:creationId xmlns:a16="http://schemas.microsoft.com/office/drawing/2014/main" id="{CAAA4C2C-F93D-4C42-B6ED-168793623255}"/>
              </a:ext>
            </a:extLst>
          </p:cNvPr>
          <p:cNvSpPr txBox="1"/>
          <p:nvPr/>
        </p:nvSpPr>
        <p:spPr>
          <a:xfrm>
            <a:off x="39177" y="2614547"/>
            <a:ext cx="1298753" cy="400110"/>
          </a:xfrm>
          <a:prstGeom prst="rect">
            <a:avLst/>
          </a:prstGeom>
          <a:noFill/>
        </p:spPr>
        <p:txBody>
          <a:bodyPr wrap="none" rtlCol="0">
            <a:spAutoFit/>
          </a:bodyPr>
          <a:lstStyle/>
          <a:p>
            <a:pPr algn="ctr"/>
            <a:r>
              <a:rPr lang="en-US" sz="1000" dirty="0">
                <a:latin typeface="Avenir Book" panose="02000503020000020003" pitchFamily="2" charset="0"/>
              </a:rPr>
              <a:t>Non-Hispanic Black</a:t>
            </a:r>
          </a:p>
          <a:p>
            <a:pPr algn="ctr"/>
            <a:r>
              <a:rPr lang="en-US" sz="1000" dirty="0">
                <a:latin typeface="Avenir Book" panose="02000503020000020003" pitchFamily="2" charset="0"/>
              </a:rPr>
              <a:t>5%</a:t>
            </a:r>
          </a:p>
        </p:txBody>
      </p:sp>
      <p:sp>
        <p:nvSpPr>
          <p:cNvPr id="15" name="TextBox 14">
            <a:extLst>
              <a:ext uri="{FF2B5EF4-FFF2-40B4-BE49-F238E27FC236}">
                <a16:creationId xmlns:a16="http://schemas.microsoft.com/office/drawing/2014/main" id="{1F925209-9E18-F44C-A3A8-4F885926D67A}"/>
              </a:ext>
            </a:extLst>
          </p:cNvPr>
          <p:cNvSpPr txBox="1"/>
          <p:nvPr/>
        </p:nvSpPr>
        <p:spPr>
          <a:xfrm>
            <a:off x="1076820" y="1845757"/>
            <a:ext cx="624814" cy="400110"/>
          </a:xfrm>
          <a:prstGeom prst="rect">
            <a:avLst/>
          </a:prstGeom>
          <a:noFill/>
        </p:spPr>
        <p:txBody>
          <a:bodyPr wrap="square" rtlCol="0">
            <a:spAutoFit/>
          </a:bodyPr>
          <a:lstStyle/>
          <a:p>
            <a:pPr algn="ctr"/>
            <a:r>
              <a:rPr lang="en-US" sz="1000" dirty="0">
                <a:latin typeface="Avenir Book" panose="02000503020000020003" pitchFamily="2" charset="0"/>
              </a:rPr>
              <a:t>Asian</a:t>
            </a:r>
          </a:p>
          <a:p>
            <a:pPr algn="ctr"/>
            <a:r>
              <a:rPr lang="en-US" sz="1000" dirty="0">
                <a:latin typeface="Avenir Book" panose="02000503020000020003" pitchFamily="2" charset="0"/>
              </a:rPr>
              <a:t>12%</a:t>
            </a:r>
          </a:p>
        </p:txBody>
      </p:sp>
      <p:sp>
        <p:nvSpPr>
          <p:cNvPr id="9" name="TextBox 8">
            <a:extLst>
              <a:ext uri="{FF2B5EF4-FFF2-40B4-BE49-F238E27FC236}">
                <a16:creationId xmlns:a16="http://schemas.microsoft.com/office/drawing/2014/main" id="{C47E0628-E604-424D-9046-05D4468B2CB8}"/>
              </a:ext>
            </a:extLst>
          </p:cNvPr>
          <p:cNvSpPr txBox="1"/>
          <p:nvPr/>
        </p:nvSpPr>
        <p:spPr>
          <a:xfrm>
            <a:off x="7018419" y="1024280"/>
            <a:ext cx="3905877" cy="369332"/>
          </a:xfrm>
          <a:prstGeom prst="rect">
            <a:avLst/>
          </a:prstGeom>
          <a:noFill/>
        </p:spPr>
        <p:txBody>
          <a:bodyPr wrap="none" rtlCol="0">
            <a:spAutoFit/>
          </a:bodyPr>
          <a:lstStyle/>
          <a:p>
            <a:r>
              <a:rPr lang="en-GB" altLang="en-US" dirty="0">
                <a:solidFill>
                  <a:srgbClr val="002060"/>
                </a:solidFill>
                <a:latin typeface="Avenir Book" panose="02000503020000020003" pitchFamily="2" charset="0"/>
              </a:rPr>
              <a:t>RCHSD Public insured T1D patients</a:t>
            </a:r>
          </a:p>
        </p:txBody>
      </p:sp>
      <p:cxnSp>
        <p:nvCxnSpPr>
          <p:cNvPr id="17" name="Straight Connector 16">
            <a:extLst>
              <a:ext uri="{FF2B5EF4-FFF2-40B4-BE49-F238E27FC236}">
                <a16:creationId xmlns:a16="http://schemas.microsoft.com/office/drawing/2014/main" id="{6D3151BF-F64E-7C46-BB52-079F762032AC}"/>
              </a:ext>
            </a:extLst>
          </p:cNvPr>
          <p:cNvCxnSpPr>
            <a:stCxn id="6" idx="2"/>
          </p:cNvCxnSpPr>
          <p:nvPr/>
        </p:nvCxnSpPr>
        <p:spPr>
          <a:xfrm flipH="1">
            <a:off x="4129953" y="3168382"/>
            <a:ext cx="723115" cy="52731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5B1CBD2-CA27-784F-9EEA-442B3E5B059A}"/>
              </a:ext>
            </a:extLst>
          </p:cNvPr>
          <p:cNvCxnSpPr>
            <a:cxnSpLocks/>
            <a:stCxn id="29" idx="2"/>
          </p:cNvCxnSpPr>
          <p:nvPr/>
        </p:nvCxnSpPr>
        <p:spPr>
          <a:xfrm>
            <a:off x="2541523" y="1923708"/>
            <a:ext cx="73742" cy="23440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5B433DE-0602-4343-9C9C-3C5806B2142B}"/>
              </a:ext>
            </a:extLst>
          </p:cNvPr>
          <p:cNvCxnSpPr/>
          <p:nvPr/>
        </p:nvCxnSpPr>
        <p:spPr>
          <a:xfrm>
            <a:off x="1494914" y="2143495"/>
            <a:ext cx="328334" cy="47022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68DBD28-8BDF-DD49-94F7-50E54614EE32}"/>
              </a:ext>
            </a:extLst>
          </p:cNvPr>
          <p:cNvCxnSpPr/>
          <p:nvPr/>
        </p:nvCxnSpPr>
        <p:spPr>
          <a:xfrm flipV="1">
            <a:off x="1131888" y="4610100"/>
            <a:ext cx="581402" cy="323006"/>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99D828E9-D6E8-2648-851F-C45CA50C54AD}"/>
              </a:ext>
            </a:extLst>
          </p:cNvPr>
          <p:cNvSpPr txBox="1"/>
          <p:nvPr/>
        </p:nvSpPr>
        <p:spPr>
          <a:xfrm>
            <a:off x="2229116" y="1523597"/>
            <a:ext cx="624814" cy="400110"/>
          </a:xfrm>
          <a:prstGeom prst="rect">
            <a:avLst/>
          </a:prstGeom>
          <a:noFill/>
        </p:spPr>
        <p:txBody>
          <a:bodyPr wrap="square" rtlCol="0">
            <a:spAutoFit/>
          </a:bodyPr>
          <a:lstStyle/>
          <a:p>
            <a:pPr algn="ctr"/>
            <a:r>
              <a:rPr lang="en-US" sz="1000" dirty="0">
                <a:latin typeface="Avenir Book" panose="02000503020000020003" pitchFamily="2" charset="0"/>
              </a:rPr>
              <a:t>Other</a:t>
            </a:r>
          </a:p>
          <a:p>
            <a:pPr algn="ctr"/>
            <a:r>
              <a:rPr lang="en-US" sz="1000" dirty="0">
                <a:latin typeface="Avenir Book" panose="02000503020000020003" pitchFamily="2" charset="0"/>
              </a:rPr>
              <a:t>7%</a:t>
            </a:r>
          </a:p>
        </p:txBody>
      </p:sp>
      <p:cxnSp>
        <p:nvCxnSpPr>
          <p:cNvPr id="30" name="Straight Connector 29">
            <a:extLst>
              <a:ext uri="{FF2B5EF4-FFF2-40B4-BE49-F238E27FC236}">
                <a16:creationId xmlns:a16="http://schemas.microsoft.com/office/drawing/2014/main" id="{F7A1BCE7-F810-334F-BA98-BA5DEAB69636}"/>
              </a:ext>
            </a:extLst>
          </p:cNvPr>
          <p:cNvCxnSpPr>
            <a:cxnSpLocks/>
          </p:cNvCxnSpPr>
          <p:nvPr/>
        </p:nvCxnSpPr>
        <p:spPr>
          <a:xfrm>
            <a:off x="826314" y="2851786"/>
            <a:ext cx="606095" cy="404704"/>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E253FEFF-F53B-40C0-4540-CD3DAA258146}"/>
              </a:ext>
            </a:extLst>
          </p:cNvPr>
          <p:cNvPicPr>
            <a:picLocks noChangeAspect="1"/>
          </p:cNvPicPr>
          <p:nvPr/>
        </p:nvPicPr>
        <p:blipFill>
          <a:blip r:embed="rId5"/>
          <a:stretch>
            <a:fillRect/>
          </a:stretch>
        </p:blipFill>
        <p:spPr>
          <a:xfrm>
            <a:off x="4268716" y="6136652"/>
            <a:ext cx="3847899" cy="604631"/>
          </a:xfrm>
          <a:prstGeom prst="rect">
            <a:avLst/>
          </a:prstGeom>
        </p:spPr>
      </p:pic>
      <p:sp>
        <p:nvSpPr>
          <p:cNvPr id="8" name="Rectangle 7">
            <a:extLst>
              <a:ext uri="{FF2B5EF4-FFF2-40B4-BE49-F238E27FC236}">
                <a16:creationId xmlns:a16="http://schemas.microsoft.com/office/drawing/2014/main" id="{2D63F862-5581-138E-952B-4FEAAE812ADB}"/>
              </a:ext>
            </a:extLst>
          </p:cNvPr>
          <p:cNvSpPr/>
          <p:nvPr/>
        </p:nvSpPr>
        <p:spPr>
          <a:xfrm>
            <a:off x="9835261" y="1772451"/>
            <a:ext cx="979884" cy="3025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5B1D7A-0403-D839-58E1-47A766CF65A6}"/>
              </a:ext>
            </a:extLst>
          </p:cNvPr>
          <p:cNvSpPr txBox="1"/>
          <p:nvPr/>
        </p:nvSpPr>
        <p:spPr>
          <a:xfrm>
            <a:off x="9814635" y="1743385"/>
            <a:ext cx="1298753" cy="400110"/>
          </a:xfrm>
          <a:prstGeom prst="rect">
            <a:avLst/>
          </a:prstGeom>
          <a:noFill/>
        </p:spPr>
        <p:txBody>
          <a:bodyPr wrap="none" rtlCol="0">
            <a:spAutoFit/>
          </a:bodyPr>
          <a:lstStyle/>
          <a:p>
            <a:pPr algn="ctr"/>
            <a:r>
              <a:rPr lang="en-US" sz="1000" dirty="0">
                <a:latin typeface="Avenir Book" panose="02000503020000020003" pitchFamily="2" charset="0"/>
              </a:rPr>
              <a:t>Non-Hispanic Black</a:t>
            </a:r>
          </a:p>
          <a:p>
            <a:pPr algn="ctr"/>
            <a:r>
              <a:rPr lang="en-US" sz="1000" dirty="0">
                <a:latin typeface="Avenir Book" panose="02000503020000020003" pitchFamily="2" charset="0"/>
              </a:rPr>
              <a:t>16.1%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49BD-8D43-CE46-1377-68BBD59FEB15}"/>
              </a:ext>
            </a:extLst>
          </p:cNvPr>
          <p:cNvSpPr>
            <a:spLocks noGrp="1"/>
          </p:cNvSpPr>
          <p:nvPr>
            <p:ph type="title"/>
          </p:nvPr>
        </p:nvSpPr>
        <p:spPr>
          <a:xfrm>
            <a:off x="1327484" y="223405"/>
            <a:ext cx="10515600" cy="1325563"/>
          </a:xfrm>
        </p:spPr>
        <p:txBody>
          <a:bodyPr>
            <a:noAutofit/>
          </a:bodyPr>
          <a:lstStyle/>
          <a:p>
            <a:pPr algn="ctr"/>
            <a:br>
              <a:rPr lang="en-US" sz="3600" dirty="0">
                <a:solidFill>
                  <a:srgbClr val="002060"/>
                </a:solidFill>
                <a:latin typeface="+mj-lt"/>
                <a:ea typeface="+mj-ea"/>
                <a:cs typeface="+mj-cs"/>
              </a:rPr>
            </a:br>
            <a:r>
              <a:rPr lang="en-US" sz="3600" dirty="0">
                <a:solidFill>
                  <a:srgbClr val="002060"/>
                </a:solidFill>
                <a:latin typeface="+mj-lt"/>
                <a:ea typeface="+mj-ea"/>
                <a:cs typeface="+mj-cs"/>
              </a:rPr>
              <a:t>RCHSD Diabetes Clinic QI Team Projects</a:t>
            </a:r>
            <a:br>
              <a:rPr lang="en-US" sz="3600" dirty="0">
                <a:solidFill>
                  <a:srgbClr val="002060"/>
                </a:solidFill>
                <a:latin typeface="+mj-lt"/>
                <a:ea typeface="+mj-ea"/>
                <a:cs typeface="+mj-cs"/>
              </a:rPr>
            </a:br>
            <a:r>
              <a:rPr lang="en-US" sz="3600" dirty="0">
                <a:solidFill>
                  <a:srgbClr val="002060"/>
                </a:solidFill>
                <a:latin typeface="+mj-lt"/>
                <a:ea typeface="+mj-ea"/>
                <a:cs typeface="+mj-cs"/>
              </a:rPr>
              <a:t>since joining T1DX Collaborative 2020</a:t>
            </a:r>
            <a:r>
              <a:rPr lang="en-US" sz="3600" b="1" dirty="0">
                <a:solidFill>
                  <a:srgbClr val="002060"/>
                </a:solidFill>
                <a:latin typeface="+mj-lt"/>
              </a:rPr>
              <a:t> </a:t>
            </a:r>
            <a:br>
              <a:rPr lang="en-US" sz="3600" b="1" dirty="0">
                <a:solidFill>
                  <a:srgbClr val="002060"/>
                </a:solidFill>
                <a:latin typeface="+mj-lt"/>
              </a:rPr>
            </a:br>
            <a:endParaRPr lang="en-US" sz="3600" dirty="0"/>
          </a:p>
        </p:txBody>
      </p:sp>
      <p:sp>
        <p:nvSpPr>
          <p:cNvPr id="3" name="Content Placeholder 2">
            <a:extLst>
              <a:ext uri="{FF2B5EF4-FFF2-40B4-BE49-F238E27FC236}">
                <a16:creationId xmlns:a16="http://schemas.microsoft.com/office/drawing/2014/main" id="{BBF37E87-25E0-0CBF-9550-A1267BB789A6}"/>
              </a:ext>
            </a:extLst>
          </p:cNvPr>
          <p:cNvSpPr>
            <a:spLocks noGrp="1"/>
          </p:cNvSpPr>
          <p:nvPr>
            <p:ph sz="half" idx="1"/>
          </p:nvPr>
        </p:nvSpPr>
        <p:spPr>
          <a:xfrm>
            <a:off x="1167532" y="2160139"/>
            <a:ext cx="4500077" cy="3993119"/>
          </a:xfrm>
        </p:spPr>
        <p:txBody>
          <a:bodyPr>
            <a:normAutofit fontScale="55000" lnSpcReduction="20000"/>
          </a:bodyPr>
          <a:lstStyle/>
          <a:p>
            <a:pPr marL="571500" indent="-457200">
              <a:spcAft>
                <a:spcPts val="600"/>
              </a:spcAft>
            </a:pPr>
            <a:r>
              <a:rPr lang="en-US" dirty="0">
                <a:solidFill>
                  <a:srgbClr val="002060"/>
                </a:solidFill>
                <a:latin typeface="+mj-lt"/>
              </a:rPr>
              <a:t>Increase CGM use among public insured patients </a:t>
            </a:r>
            <a:r>
              <a:rPr lang="en-US" b="1" dirty="0">
                <a:solidFill>
                  <a:srgbClr val="002060"/>
                </a:solidFill>
                <a:latin typeface="+mj-lt"/>
              </a:rPr>
              <a:t>✓ 2020</a:t>
            </a:r>
          </a:p>
          <a:p>
            <a:pPr marL="571500" indent="-457200">
              <a:spcAft>
                <a:spcPts val="600"/>
              </a:spcAft>
            </a:pPr>
            <a:r>
              <a:rPr lang="en-US" dirty="0">
                <a:solidFill>
                  <a:srgbClr val="002060"/>
                </a:solidFill>
                <a:latin typeface="+mj-lt"/>
              </a:rPr>
              <a:t>Inpatient EHR Home-Use Blood Glucose Meter Data Documentation ✓ </a:t>
            </a:r>
            <a:r>
              <a:rPr lang="en-US" b="1" dirty="0">
                <a:solidFill>
                  <a:srgbClr val="002060"/>
                </a:solidFill>
                <a:latin typeface="+mj-lt"/>
              </a:rPr>
              <a:t>2020</a:t>
            </a:r>
          </a:p>
          <a:p>
            <a:pPr marL="571500" indent="-457200">
              <a:spcAft>
                <a:spcPts val="600"/>
              </a:spcAft>
            </a:pPr>
            <a:r>
              <a:rPr lang="en-US" dirty="0">
                <a:solidFill>
                  <a:srgbClr val="002060"/>
                </a:solidFill>
                <a:latin typeface="+mj-lt"/>
              </a:rPr>
              <a:t>Decrease the percentage of public insured T1D patients with AIC&gt;8% ✓ </a:t>
            </a:r>
            <a:r>
              <a:rPr lang="en-US" b="1" dirty="0">
                <a:solidFill>
                  <a:srgbClr val="002060"/>
                </a:solidFill>
                <a:latin typeface="+mj-lt"/>
              </a:rPr>
              <a:t>2021</a:t>
            </a:r>
          </a:p>
          <a:p>
            <a:pPr marL="571500" indent="-457200">
              <a:spcAft>
                <a:spcPts val="600"/>
              </a:spcAft>
            </a:pPr>
            <a:r>
              <a:rPr lang="en-US" dirty="0">
                <a:solidFill>
                  <a:srgbClr val="002060"/>
                </a:solidFill>
                <a:latin typeface="+mj-lt"/>
              </a:rPr>
              <a:t>Increase the frequency of Diabetes Clinic visits in public insured patients ✓</a:t>
            </a:r>
            <a:r>
              <a:rPr lang="en-US" b="1" dirty="0">
                <a:solidFill>
                  <a:srgbClr val="002060"/>
                </a:solidFill>
                <a:latin typeface="+mj-lt"/>
              </a:rPr>
              <a:t>2022</a:t>
            </a:r>
          </a:p>
          <a:p>
            <a:pPr marL="571500" indent="-457200">
              <a:spcAft>
                <a:spcPts val="600"/>
              </a:spcAft>
            </a:pPr>
            <a:r>
              <a:rPr lang="en-US" dirty="0">
                <a:solidFill>
                  <a:srgbClr val="002060"/>
                </a:solidFill>
                <a:latin typeface="+mj-lt"/>
              </a:rPr>
              <a:t>Increase the percentage of patients who completed the food insecurity screening and were provided with community resources ✓ </a:t>
            </a:r>
            <a:r>
              <a:rPr lang="en-US" b="1" dirty="0">
                <a:solidFill>
                  <a:srgbClr val="002060"/>
                </a:solidFill>
                <a:latin typeface="+mj-lt"/>
              </a:rPr>
              <a:t>2023</a:t>
            </a:r>
            <a:endParaRPr lang="en-US" b="1" i="1" dirty="0">
              <a:solidFill>
                <a:srgbClr val="002060"/>
              </a:solidFill>
              <a:latin typeface="+mj-lt"/>
            </a:endParaRPr>
          </a:p>
          <a:p>
            <a:pPr marL="571500" indent="-457200">
              <a:spcAft>
                <a:spcPts val="600"/>
              </a:spcAft>
            </a:pPr>
            <a:r>
              <a:rPr lang="en-US" dirty="0">
                <a:solidFill>
                  <a:srgbClr val="002060"/>
                </a:solidFill>
                <a:latin typeface="+mj-lt"/>
              </a:rPr>
              <a:t>Increase Insulin pump use among public insured patients ✓ </a:t>
            </a:r>
            <a:r>
              <a:rPr lang="en-US" b="1" dirty="0">
                <a:solidFill>
                  <a:srgbClr val="002060"/>
                </a:solidFill>
                <a:latin typeface="+mj-lt"/>
              </a:rPr>
              <a:t>2023</a:t>
            </a:r>
          </a:p>
          <a:p>
            <a:pPr marL="571500" indent="-457200">
              <a:spcAft>
                <a:spcPts val="600"/>
              </a:spcAft>
            </a:pPr>
            <a:endParaRPr lang="en-US" i="1" dirty="0">
              <a:solidFill>
                <a:srgbClr val="30ABB4"/>
              </a:solidFill>
              <a:latin typeface="+mj-lt"/>
            </a:endParaRPr>
          </a:p>
          <a:p>
            <a:endParaRPr lang="en-US" dirty="0"/>
          </a:p>
        </p:txBody>
      </p:sp>
      <p:sp>
        <p:nvSpPr>
          <p:cNvPr id="4" name="Content Placeholder 3">
            <a:extLst>
              <a:ext uri="{FF2B5EF4-FFF2-40B4-BE49-F238E27FC236}">
                <a16:creationId xmlns:a16="http://schemas.microsoft.com/office/drawing/2014/main" id="{B5A482EE-80ED-E905-4A4A-E1324BA7BF05}"/>
              </a:ext>
            </a:extLst>
          </p:cNvPr>
          <p:cNvSpPr>
            <a:spLocks noGrp="1"/>
          </p:cNvSpPr>
          <p:nvPr>
            <p:ph sz="half" idx="2"/>
          </p:nvPr>
        </p:nvSpPr>
        <p:spPr>
          <a:xfrm>
            <a:off x="5842868" y="2160139"/>
            <a:ext cx="5181600" cy="4351338"/>
          </a:xfrm>
        </p:spPr>
        <p:txBody>
          <a:bodyPr>
            <a:normAutofit fontScale="55000" lnSpcReduction="20000"/>
          </a:bodyPr>
          <a:lstStyle/>
          <a:p>
            <a:pPr marL="571500" indent="-457200">
              <a:spcAft>
                <a:spcPts val="600"/>
              </a:spcAft>
            </a:pPr>
            <a:r>
              <a:rPr lang="en-US" dirty="0">
                <a:solidFill>
                  <a:srgbClr val="002060"/>
                </a:solidFill>
                <a:latin typeface="+mj-lt"/>
              </a:rPr>
              <a:t>Increase the percentage of patients with known T1D with a DKA post-discharge education visit within 4 weeks </a:t>
            </a:r>
            <a:r>
              <a:rPr lang="en-US" b="1" dirty="0">
                <a:solidFill>
                  <a:srgbClr val="002060"/>
                </a:solidFill>
                <a:latin typeface="+mj-lt"/>
              </a:rPr>
              <a:t>2024</a:t>
            </a:r>
          </a:p>
          <a:p>
            <a:pPr marL="571500" indent="-457200">
              <a:spcAft>
                <a:spcPts val="600"/>
              </a:spcAft>
            </a:pPr>
            <a:r>
              <a:rPr lang="en-US" dirty="0">
                <a:solidFill>
                  <a:srgbClr val="002060"/>
                </a:solidFill>
                <a:latin typeface="+mj-lt"/>
              </a:rPr>
              <a:t>Decrease the rate of DKA readmission in patients with T1D </a:t>
            </a:r>
            <a:r>
              <a:rPr lang="en-US" b="1" dirty="0">
                <a:solidFill>
                  <a:srgbClr val="002060"/>
                </a:solidFill>
                <a:latin typeface="+mj-lt"/>
              </a:rPr>
              <a:t>2024</a:t>
            </a:r>
          </a:p>
          <a:p>
            <a:pPr marL="571500" indent="-457200">
              <a:spcAft>
                <a:spcPts val="600"/>
              </a:spcAft>
            </a:pPr>
            <a:r>
              <a:rPr lang="en-US" dirty="0">
                <a:solidFill>
                  <a:srgbClr val="002060"/>
                </a:solidFill>
                <a:latin typeface="+mj-lt"/>
              </a:rPr>
              <a:t>Increase the percentage of patients with T1D with completed urine micro albumin screening </a:t>
            </a:r>
            <a:r>
              <a:rPr lang="en-US" b="1" dirty="0">
                <a:solidFill>
                  <a:srgbClr val="002060"/>
                </a:solidFill>
                <a:latin typeface="+mj-lt"/>
              </a:rPr>
              <a:t>2024</a:t>
            </a:r>
          </a:p>
          <a:p>
            <a:pPr marL="571500" indent="-457200">
              <a:spcAft>
                <a:spcPts val="600"/>
              </a:spcAft>
            </a:pPr>
            <a:r>
              <a:rPr lang="en-US" dirty="0">
                <a:solidFill>
                  <a:srgbClr val="002060"/>
                </a:solidFill>
                <a:latin typeface="+mj-lt"/>
              </a:rPr>
              <a:t>Increase the percentage of patients with T2D with completed lipid screening </a:t>
            </a:r>
            <a:r>
              <a:rPr lang="en-US" b="1" dirty="0">
                <a:solidFill>
                  <a:srgbClr val="002060"/>
                </a:solidFill>
                <a:latin typeface="+mj-lt"/>
              </a:rPr>
              <a:t>2024</a:t>
            </a:r>
          </a:p>
          <a:p>
            <a:pPr marL="571500" indent="-457200">
              <a:spcAft>
                <a:spcPts val="600"/>
              </a:spcAft>
            </a:pPr>
            <a:r>
              <a:rPr lang="en-US" dirty="0">
                <a:solidFill>
                  <a:srgbClr val="002060"/>
                </a:solidFill>
                <a:latin typeface="+mj-lt"/>
              </a:rPr>
              <a:t>Increase utilization of GLOOKO platform to optimize diabetes technology integration with EHR </a:t>
            </a:r>
            <a:r>
              <a:rPr lang="en-US" i="1" dirty="0">
                <a:solidFill>
                  <a:srgbClr val="002060"/>
                </a:solidFill>
                <a:latin typeface="+mj-lt"/>
              </a:rPr>
              <a:t>(ongoing)</a:t>
            </a:r>
            <a:endParaRPr lang="en-US" b="1" dirty="0">
              <a:solidFill>
                <a:srgbClr val="002060"/>
              </a:solidFill>
              <a:latin typeface="+mj-lt"/>
            </a:endParaRPr>
          </a:p>
          <a:p>
            <a:pPr marL="571500" indent="-457200">
              <a:spcAft>
                <a:spcPts val="600"/>
              </a:spcAft>
            </a:pPr>
            <a:r>
              <a:rPr lang="en-US" dirty="0">
                <a:solidFill>
                  <a:srgbClr val="002060"/>
                </a:solidFill>
                <a:latin typeface="+mj-lt"/>
              </a:rPr>
              <a:t>Inpatient EHR CGM Data Documentation </a:t>
            </a:r>
            <a:r>
              <a:rPr lang="en-US" i="1" dirty="0">
                <a:solidFill>
                  <a:srgbClr val="002060"/>
                </a:solidFill>
                <a:latin typeface="+mj-lt"/>
              </a:rPr>
              <a:t>(ongoing) </a:t>
            </a:r>
          </a:p>
          <a:p>
            <a:endParaRPr lang="en-US" dirty="0"/>
          </a:p>
        </p:txBody>
      </p:sp>
      <p:pic>
        <p:nvPicPr>
          <p:cNvPr id="8" name="Picture 7">
            <a:extLst>
              <a:ext uri="{FF2B5EF4-FFF2-40B4-BE49-F238E27FC236}">
                <a16:creationId xmlns:a16="http://schemas.microsoft.com/office/drawing/2014/main" id="{C2F0394B-0D6B-67B2-71BC-81626732952B}"/>
              </a:ext>
            </a:extLst>
          </p:cNvPr>
          <p:cNvPicPr>
            <a:picLocks noChangeAspect="1"/>
          </p:cNvPicPr>
          <p:nvPr/>
        </p:nvPicPr>
        <p:blipFill>
          <a:blip r:embed="rId2"/>
          <a:stretch>
            <a:fillRect/>
          </a:stretch>
        </p:blipFill>
        <p:spPr>
          <a:xfrm>
            <a:off x="4438045" y="6154677"/>
            <a:ext cx="3995623" cy="639299"/>
          </a:xfrm>
          <a:prstGeom prst="rect">
            <a:avLst/>
          </a:prstGeom>
        </p:spPr>
      </p:pic>
      <p:pic>
        <p:nvPicPr>
          <p:cNvPr id="5" name="Picture 4">
            <a:extLst>
              <a:ext uri="{FF2B5EF4-FFF2-40B4-BE49-F238E27FC236}">
                <a16:creationId xmlns:a16="http://schemas.microsoft.com/office/drawing/2014/main" id="{D7A45C3B-2E85-D2EA-3C0D-E54526BAC07F}"/>
              </a:ext>
            </a:extLst>
          </p:cNvPr>
          <p:cNvPicPr>
            <a:picLocks noChangeAspect="1"/>
          </p:cNvPicPr>
          <p:nvPr/>
        </p:nvPicPr>
        <p:blipFill>
          <a:blip r:embed="rId3"/>
          <a:stretch>
            <a:fillRect/>
          </a:stretch>
        </p:blipFill>
        <p:spPr>
          <a:xfrm>
            <a:off x="0" y="273559"/>
            <a:ext cx="2887579" cy="1809039"/>
          </a:xfrm>
          <a:prstGeom prst="rect">
            <a:avLst/>
          </a:prstGeom>
        </p:spPr>
      </p:pic>
    </p:spTree>
    <p:extLst>
      <p:ext uri="{BB962C8B-B14F-4D97-AF65-F5344CB8AC3E}">
        <p14:creationId xmlns:p14="http://schemas.microsoft.com/office/powerpoint/2010/main" val="70014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61135-C45A-07FD-5345-4134337B5675}"/>
            </a:ext>
          </a:extLst>
        </p:cNvPr>
        <p:cNvGrpSpPr/>
        <p:nvPr/>
      </p:nvGrpSpPr>
      <p:grpSpPr>
        <a:xfrm>
          <a:off x="0" y="0"/>
          <a:ext cx="0" cy="0"/>
          <a:chOff x="0" y="0"/>
          <a:chExt cx="0" cy="0"/>
        </a:xfrm>
      </p:grpSpPr>
      <p:pic>
        <p:nvPicPr>
          <p:cNvPr id="6" name="Picture 5" descr="A line graph with numbers and a line&#10;&#10;Description automatically generated">
            <a:extLst>
              <a:ext uri="{FF2B5EF4-FFF2-40B4-BE49-F238E27FC236}">
                <a16:creationId xmlns:a16="http://schemas.microsoft.com/office/drawing/2014/main" id="{80A916B8-EA4D-4DDB-D162-A2E0C40F6F84}"/>
              </a:ext>
            </a:extLst>
          </p:cNvPr>
          <p:cNvPicPr>
            <a:picLocks noChangeAspect="1"/>
          </p:cNvPicPr>
          <p:nvPr/>
        </p:nvPicPr>
        <p:blipFill>
          <a:blip r:embed="rId3"/>
          <a:stretch>
            <a:fillRect/>
          </a:stretch>
        </p:blipFill>
        <p:spPr>
          <a:xfrm>
            <a:off x="6217053" y="2175160"/>
            <a:ext cx="5609847" cy="3070076"/>
          </a:xfrm>
          <a:prstGeom prst="rect">
            <a:avLst/>
          </a:prstGeom>
          <a:ln>
            <a:solidFill>
              <a:srgbClr val="002060"/>
            </a:solidFill>
          </a:ln>
        </p:spPr>
      </p:pic>
      <p:pic>
        <p:nvPicPr>
          <p:cNvPr id="5" name="Picture 4" descr="A line graph with numbers and a line&#10;&#10;Description automatically generated">
            <a:extLst>
              <a:ext uri="{FF2B5EF4-FFF2-40B4-BE49-F238E27FC236}">
                <a16:creationId xmlns:a16="http://schemas.microsoft.com/office/drawing/2014/main" id="{EC4466C5-9564-BCF0-A617-FDA09B33BE58}"/>
              </a:ext>
            </a:extLst>
          </p:cNvPr>
          <p:cNvPicPr>
            <a:picLocks noChangeAspect="1"/>
          </p:cNvPicPr>
          <p:nvPr/>
        </p:nvPicPr>
        <p:blipFill>
          <a:blip r:embed="rId4"/>
          <a:stretch>
            <a:fillRect/>
          </a:stretch>
        </p:blipFill>
        <p:spPr>
          <a:xfrm>
            <a:off x="288405" y="2175160"/>
            <a:ext cx="5529583" cy="3070076"/>
          </a:xfrm>
          <a:prstGeom prst="rect">
            <a:avLst/>
          </a:prstGeom>
          <a:ln>
            <a:solidFill>
              <a:srgbClr val="002060"/>
            </a:solidFill>
          </a:ln>
        </p:spPr>
      </p:pic>
      <p:sp>
        <p:nvSpPr>
          <p:cNvPr id="9" name="TextBox 8">
            <a:extLst>
              <a:ext uri="{FF2B5EF4-FFF2-40B4-BE49-F238E27FC236}">
                <a16:creationId xmlns:a16="http://schemas.microsoft.com/office/drawing/2014/main" id="{9D8B5382-B717-2AF8-813C-4E9DDE9310C2}"/>
              </a:ext>
            </a:extLst>
          </p:cNvPr>
          <p:cNvSpPr txBox="1"/>
          <p:nvPr/>
        </p:nvSpPr>
        <p:spPr>
          <a:xfrm>
            <a:off x="973561" y="790165"/>
            <a:ext cx="428984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mj-lt"/>
                <a:ea typeface="+mn-ea"/>
                <a:cs typeface="Calibri"/>
              </a:rPr>
              <a:t>RCHSD Percentage of T1D patients with  A1C ⩽7%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mj-lt"/>
              </a:rPr>
              <a:t>(January 2021- 2024)</a:t>
            </a:r>
            <a:endParaRPr kumimoji="0" lang="en-US" sz="2000" i="0" u="none" strike="noStrike" kern="1200" cap="none" spc="0" normalizeH="0" baseline="0" noProof="0" dirty="0">
              <a:ln>
                <a:noFill/>
              </a:ln>
              <a:solidFill>
                <a:srgbClr val="002060"/>
              </a:solidFill>
              <a:effectLst/>
              <a:uLnTx/>
              <a:uFillTx/>
              <a:latin typeface="+mj-lt"/>
              <a:ea typeface="+mn-ea"/>
              <a:cs typeface="+mn-cs"/>
            </a:endParaRPr>
          </a:p>
        </p:txBody>
      </p:sp>
      <p:grpSp>
        <p:nvGrpSpPr>
          <p:cNvPr id="4" name="Group 3">
            <a:extLst>
              <a:ext uri="{FF2B5EF4-FFF2-40B4-BE49-F238E27FC236}">
                <a16:creationId xmlns:a16="http://schemas.microsoft.com/office/drawing/2014/main" id="{8088F35E-D56C-84EF-310E-FF9E2C347BB6}"/>
              </a:ext>
            </a:extLst>
          </p:cNvPr>
          <p:cNvGrpSpPr/>
          <p:nvPr/>
        </p:nvGrpSpPr>
        <p:grpSpPr>
          <a:xfrm>
            <a:off x="4354704" y="3710198"/>
            <a:ext cx="1028577" cy="667408"/>
            <a:chOff x="8796422" y="2445150"/>
            <a:chExt cx="1601217" cy="883620"/>
          </a:xfrm>
        </p:grpSpPr>
        <p:sp>
          <p:nvSpPr>
            <p:cNvPr id="7" name="Up Arrow 6">
              <a:extLst>
                <a:ext uri="{FF2B5EF4-FFF2-40B4-BE49-F238E27FC236}">
                  <a16:creationId xmlns:a16="http://schemas.microsoft.com/office/drawing/2014/main" id="{EADA5AB7-FEF2-2EC4-A65A-E86DFBE6F518}"/>
                </a:ext>
              </a:extLst>
            </p:cNvPr>
            <p:cNvSpPr/>
            <p:nvPr/>
          </p:nvSpPr>
          <p:spPr>
            <a:xfrm>
              <a:off x="8796422" y="2445150"/>
              <a:ext cx="347682" cy="883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F2B481-373A-F506-E5F2-99EF1BBADB97}"/>
                </a:ext>
              </a:extLst>
            </p:cNvPr>
            <p:cNvSpPr txBox="1"/>
            <p:nvPr/>
          </p:nvSpPr>
          <p:spPr>
            <a:xfrm>
              <a:off x="9005411" y="2656530"/>
              <a:ext cx="1392228" cy="616034"/>
            </a:xfrm>
            <a:prstGeom prst="rect">
              <a:avLst/>
            </a:prstGeom>
            <a:noFill/>
          </p:spPr>
          <p:txBody>
            <a:bodyPr wrap="square" rtlCol="0">
              <a:spAutoFit/>
            </a:bodyPr>
            <a:lstStyle/>
            <a:p>
              <a:r>
                <a:rPr lang="en-US" sz="1400" dirty="0"/>
                <a:t>Desired </a:t>
              </a:r>
            </a:p>
            <a:p>
              <a:r>
                <a:rPr lang="en-US" sz="1400" dirty="0"/>
                <a:t>Direction</a:t>
              </a:r>
            </a:p>
          </p:txBody>
        </p:sp>
      </p:grpSp>
      <p:grpSp>
        <p:nvGrpSpPr>
          <p:cNvPr id="11" name="Group 10">
            <a:extLst>
              <a:ext uri="{FF2B5EF4-FFF2-40B4-BE49-F238E27FC236}">
                <a16:creationId xmlns:a16="http://schemas.microsoft.com/office/drawing/2014/main" id="{E81BA667-8994-ECBD-E165-CF840F3D7F0D}"/>
              </a:ext>
            </a:extLst>
          </p:cNvPr>
          <p:cNvGrpSpPr/>
          <p:nvPr/>
        </p:nvGrpSpPr>
        <p:grpSpPr>
          <a:xfrm>
            <a:off x="10624441" y="2892746"/>
            <a:ext cx="1003825" cy="667409"/>
            <a:chOff x="8796422" y="2445150"/>
            <a:chExt cx="1433397" cy="883620"/>
          </a:xfrm>
        </p:grpSpPr>
        <p:sp>
          <p:nvSpPr>
            <p:cNvPr id="12" name="Up Arrow 11">
              <a:extLst>
                <a:ext uri="{FF2B5EF4-FFF2-40B4-BE49-F238E27FC236}">
                  <a16:creationId xmlns:a16="http://schemas.microsoft.com/office/drawing/2014/main" id="{6D7141B7-28C5-9005-31CB-549AEC448020}"/>
                </a:ext>
              </a:extLst>
            </p:cNvPr>
            <p:cNvSpPr/>
            <p:nvPr/>
          </p:nvSpPr>
          <p:spPr>
            <a:xfrm rot="10800000">
              <a:off x="8796422" y="2445150"/>
              <a:ext cx="347682" cy="883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508C06-6CCF-88A0-0279-23E55B3F66EE}"/>
                </a:ext>
              </a:extLst>
            </p:cNvPr>
            <p:cNvSpPr txBox="1"/>
            <p:nvPr/>
          </p:nvSpPr>
          <p:spPr>
            <a:xfrm>
              <a:off x="9010431" y="2561144"/>
              <a:ext cx="1219388" cy="692720"/>
            </a:xfrm>
            <a:prstGeom prst="rect">
              <a:avLst/>
            </a:prstGeom>
            <a:noFill/>
          </p:spPr>
          <p:txBody>
            <a:bodyPr wrap="none" rtlCol="0">
              <a:spAutoFit/>
            </a:bodyPr>
            <a:lstStyle/>
            <a:p>
              <a:r>
                <a:rPr lang="en-US" sz="1400" dirty="0"/>
                <a:t>Desired </a:t>
              </a:r>
            </a:p>
            <a:p>
              <a:r>
                <a:rPr lang="en-US" sz="1400" dirty="0"/>
                <a:t>Direction</a:t>
              </a:r>
            </a:p>
          </p:txBody>
        </p:sp>
      </p:grpSp>
      <p:sp>
        <p:nvSpPr>
          <p:cNvPr id="14" name="TextBox 13">
            <a:extLst>
              <a:ext uri="{FF2B5EF4-FFF2-40B4-BE49-F238E27FC236}">
                <a16:creationId xmlns:a16="http://schemas.microsoft.com/office/drawing/2014/main" id="{78801AE9-41FB-FD02-AF8D-5D61C05E7A9F}"/>
              </a:ext>
            </a:extLst>
          </p:cNvPr>
          <p:cNvSpPr txBox="1"/>
          <p:nvPr/>
        </p:nvSpPr>
        <p:spPr>
          <a:xfrm>
            <a:off x="6578177" y="790165"/>
            <a:ext cx="428984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mj-lt"/>
                <a:ea typeface="+mn-ea"/>
                <a:cs typeface="Calibri"/>
              </a:rPr>
              <a:t>RCHSD Percentage of T1D patients with  A1C ⩾9 %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mj-lt"/>
              </a:rPr>
              <a:t>(January 2021- 2024)</a:t>
            </a:r>
            <a:endParaRPr kumimoji="0" lang="en-US" sz="2000" i="0" u="none" strike="noStrike" kern="1200" cap="none" spc="0" normalizeH="0" baseline="0" noProof="0" dirty="0">
              <a:ln>
                <a:noFill/>
              </a:ln>
              <a:solidFill>
                <a:srgbClr val="002060"/>
              </a:solidFill>
              <a:effectLst/>
              <a:uLnTx/>
              <a:uFillTx/>
              <a:latin typeface="+mj-lt"/>
              <a:ea typeface="+mn-ea"/>
              <a:cs typeface="+mn-cs"/>
            </a:endParaRPr>
          </a:p>
        </p:txBody>
      </p:sp>
      <p:sp>
        <p:nvSpPr>
          <p:cNvPr id="2" name="TextBox 1">
            <a:extLst>
              <a:ext uri="{FF2B5EF4-FFF2-40B4-BE49-F238E27FC236}">
                <a16:creationId xmlns:a16="http://schemas.microsoft.com/office/drawing/2014/main" id="{DF1AE0BB-3EE2-4322-841F-09BEDEF3392F}"/>
              </a:ext>
            </a:extLst>
          </p:cNvPr>
          <p:cNvSpPr txBox="1"/>
          <p:nvPr/>
        </p:nvSpPr>
        <p:spPr>
          <a:xfrm>
            <a:off x="657609" y="3948616"/>
            <a:ext cx="588387" cy="276999"/>
          </a:xfrm>
          <a:prstGeom prst="rect">
            <a:avLst/>
          </a:prstGeom>
          <a:noFill/>
          <a:ln>
            <a:solidFill>
              <a:schemeClr val="accent1"/>
            </a:solidFill>
          </a:ln>
        </p:spPr>
        <p:txBody>
          <a:bodyPr wrap="square" rtlCol="0">
            <a:spAutoFit/>
          </a:bodyPr>
          <a:lstStyle/>
          <a:p>
            <a:r>
              <a:rPr lang="en-US" sz="1200" dirty="0">
                <a:solidFill>
                  <a:srgbClr val="002060"/>
                </a:solidFill>
              </a:rPr>
              <a:t>21.1%</a:t>
            </a:r>
          </a:p>
        </p:txBody>
      </p:sp>
      <p:sp>
        <p:nvSpPr>
          <p:cNvPr id="3" name="TextBox 2">
            <a:extLst>
              <a:ext uri="{FF2B5EF4-FFF2-40B4-BE49-F238E27FC236}">
                <a16:creationId xmlns:a16="http://schemas.microsoft.com/office/drawing/2014/main" id="{6458C30F-80A9-A63E-0E0B-3B4EE574EF7D}"/>
              </a:ext>
            </a:extLst>
          </p:cNvPr>
          <p:cNvSpPr txBox="1"/>
          <p:nvPr/>
        </p:nvSpPr>
        <p:spPr>
          <a:xfrm>
            <a:off x="5104563" y="3531301"/>
            <a:ext cx="519825" cy="276999"/>
          </a:xfrm>
          <a:prstGeom prst="rect">
            <a:avLst/>
          </a:prstGeom>
          <a:noFill/>
          <a:ln>
            <a:solidFill>
              <a:schemeClr val="accent1"/>
            </a:solidFill>
          </a:ln>
        </p:spPr>
        <p:txBody>
          <a:bodyPr wrap="square" rtlCol="0">
            <a:spAutoFit/>
          </a:bodyPr>
          <a:lstStyle/>
          <a:p>
            <a:r>
              <a:rPr lang="en-US" sz="1200" dirty="0">
                <a:solidFill>
                  <a:srgbClr val="002060"/>
                </a:solidFill>
              </a:rPr>
              <a:t>29%</a:t>
            </a:r>
          </a:p>
        </p:txBody>
      </p:sp>
      <p:sp>
        <p:nvSpPr>
          <p:cNvPr id="8" name="TextBox 7">
            <a:extLst>
              <a:ext uri="{FF2B5EF4-FFF2-40B4-BE49-F238E27FC236}">
                <a16:creationId xmlns:a16="http://schemas.microsoft.com/office/drawing/2014/main" id="{848A4840-948D-D9E5-DBAF-FA76931E3EC7}"/>
              </a:ext>
            </a:extLst>
          </p:cNvPr>
          <p:cNvSpPr txBox="1"/>
          <p:nvPr/>
        </p:nvSpPr>
        <p:spPr>
          <a:xfrm>
            <a:off x="6609559" y="3595213"/>
            <a:ext cx="569387" cy="276999"/>
          </a:xfrm>
          <a:prstGeom prst="rect">
            <a:avLst/>
          </a:prstGeom>
          <a:noFill/>
          <a:ln>
            <a:solidFill>
              <a:schemeClr val="accent1"/>
            </a:solidFill>
          </a:ln>
        </p:spPr>
        <p:txBody>
          <a:bodyPr wrap="none" rtlCol="0">
            <a:spAutoFit/>
          </a:bodyPr>
          <a:lstStyle/>
          <a:p>
            <a:r>
              <a:rPr lang="en-US" sz="1200" dirty="0">
                <a:solidFill>
                  <a:srgbClr val="002060"/>
                </a:solidFill>
              </a:rPr>
              <a:t>29.7%</a:t>
            </a:r>
          </a:p>
        </p:txBody>
      </p:sp>
      <p:sp>
        <p:nvSpPr>
          <p:cNvPr id="15" name="TextBox 14">
            <a:extLst>
              <a:ext uri="{FF2B5EF4-FFF2-40B4-BE49-F238E27FC236}">
                <a16:creationId xmlns:a16="http://schemas.microsoft.com/office/drawing/2014/main" id="{24B7D7A4-4321-8EAA-EAE5-B5998229B65C}"/>
              </a:ext>
            </a:extLst>
          </p:cNvPr>
          <p:cNvSpPr txBox="1"/>
          <p:nvPr/>
        </p:nvSpPr>
        <p:spPr>
          <a:xfrm>
            <a:off x="11257513" y="3948614"/>
            <a:ext cx="569387" cy="276999"/>
          </a:xfrm>
          <a:prstGeom prst="rect">
            <a:avLst/>
          </a:prstGeom>
          <a:noFill/>
          <a:ln>
            <a:solidFill>
              <a:schemeClr val="accent1"/>
            </a:solidFill>
          </a:ln>
        </p:spPr>
        <p:txBody>
          <a:bodyPr wrap="none" rtlCol="0">
            <a:spAutoFit/>
          </a:bodyPr>
          <a:lstStyle/>
          <a:p>
            <a:r>
              <a:rPr lang="en-US" sz="1200" dirty="0">
                <a:solidFill>
                  <a:srgbClr val="002060"/>
                </a:solidFill>
              </a:rPr>
              <a:t>22.2%</a:t>
            </a:r>
          </a:p>
        </p:txBody>
      </p:sp>
    </p:spTree>
    <p:extLst>
      <p:ext uri="{BB962C8B-B14F-4D97-AF65-F5344CB8AC3E}">
        <p14:creationId xmlns:p14="http://schemas.microsoft.com/office/powerpoint/2010/main" val="62815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234E-1498-8AAB-80C4-57256AF1AAEA}"/>
            </a:ext>
          </a:extLst>
        </p:cNvPr>
        <p:cNvGrpSpPr/>
        <p:nvPr/>
      </p:nvGrpSpPr>
      <p:grpSpPr>
        <a:xfrm>
          <a:off x="0" y="0"/>
          <a:ext cx="0" cy="0"/>
          <a:chOff x="0" y="0"/>
          <a:chExt cx="0" cy="0"/>
        </a:xfrm>
      </p:grpSpPr>
      <p:pic>
        <p:nvPicPr>
          <p:cNvPr id="3" name="Picture 2" descr="A line graph with different colored lines&#10;&#10;Description automatically generated">
            <a:extLst>
              <a:ext uri="{FF2B5EF4-FFF2-40B4-BE49-F238E27FC236}">
                <a16:creationId xmlns:a16="http://schemas.microsoft.com/office/drawing/2014/main" id="{D7009575-CC16-1980-277B-C9DD4221045E}"/>
              </a:ext>
            </a:extLst>
          </p:cNvPr>
          <p:cNvPicPr>
            <a:picLocks noChangeAspect="1"/>
          </p:cNvPicPr>
          <p:nvPr/>
        </p:nvPicPr>
        <p:blipFill>
          <a:blip r:embed="rId2"/>
          <a:stretch>
            <a:fillRect/>
          </a:stretch>
        </p:blipFill>
        <p:spPr>
          <a:xfrm>
            <a:off x="2472412" y="1840568"/>
            <a:ext cx="6192920" cy="3094576"/>
          </a:xfrm>
          <a:prstGeom prst="rect">
            <a:avLst/>
          </a:prstGeom>
          <a:ln>
            <a:solidFill>
              <a:srgbClr val="002060"/>
            </a:solidFill>
          </a:ln>
        </p:spPr>
      </p:pic>
      <p:sp>
        <p:nvSpPr>
          <p:cNvPr id="12" name="TextBox 11">
            <a:extLst>
              <a:ext uri="{FF2B5EF4-FFF2-40B4-BE49-F238E27FC236}">
                <a16:creationId xmlns:a16="http://schemas.microsoft.com/office/drawing/2014/main" id="{38BFD8AE-5A43-2002-1E6D-0B14AC1233B9}"/>
              </a:ext>
            </a:extLst>
          </p:cNvPr>
          <p:cNvSpPr txBox="1"/>
          <p:nvPr/>
        </p:nvSpPr>
        <p:spPr>
          <a:xfrm>
            <a:off x="2271712" y="5519737"/>
            <a:ext cx="7648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002060"/>
                </a:solidFill>
                <a:effectLst/>
                <a:uLnTx/>
                <a:uFillTx/>
                <a:latin typeface="Calibri"/>
                <a:ea typeface="+mn-lt"/>
                <a:cs typeface="Calibri"/>
              </a:rPr>
              <a:t>All Minority Group includes: (1) American Indian or Alaska Native, (2) Non-Hispanic Black, (3) Hispanic or Latino/Latina/Latinx, (4) Multiracial Hispanic, (5) Multiracial, Non-Hispanic, (6) Patient's Race and Ethnicity Not Listed Here, and (7) Native Hawaiian or Other Pacific Islander patients.</a:t>
            </a:r>
            <a:endParaRPr kumimoji="0" lang="en-US" sz="1800" b="0" i="0" u="none" strike="noStrike" kern="1200" cap="none" spc="0" normalizeH="0" baseline="0" noProof="0" dirty="0">
              <a:ln>
                <a:noFill/>
              </a:ln>
              <a:solidFill>
                <a:srgbClr val="002060"/>
              </a:solidFill>
              <a:effectLst/>
              <a:uLnTx/>
              <a:uFillTx/>
              <a:latin typeface="Calibri"/>
              <a:ea typeface="+mn-ea"/>
              <a:cs typeface="Calibri"/>
            </a:endParaRPr>
          </a:p>
        </p:txBody>
      </p:sp>
      <p:grpSp>
        <p:nvGrpSpPr>
          <p:cNvPr id="6" name="Group 5">
            <a:extLst>
              <a:ext uri="{FF2B5EF4-FFF2-40B4-BE49-F238E27FC236}">
                <a16:creationId xmlns:a16="http://schemas.microsoft.com/office/drawing/2014/main" id="{8BC24CE2-65D9-E897-3C07-94270DA0D3FB}"/>
              </a:ext>
            </a:extLst>
          </p:cNvPr>
          <p:cNvGrpSpPr/>
          <p:nvPr/>
        </p:nvGrpSpPr>
        <p:grpSpPr>
          <a:xfrm>
            <a:off x="8975689" y="1750245"/>
            <a:ext cx="2057400" cy="790575"/>
            <a:chOff x="9486900" y="1338263"/>
            <a:chExt cx="2057400" cy="790575"/>
          </a:xfrm>
        </p:grpSpPr>
        <p:pic>
          <p:nvPicPr>
            <p:cNvPr id="7" name="Picture 6" descr="A close up of text&#10;&#10;Description automatically generated">
              <a:extLst>
                <a:ext uri="{FF2B5EF4-FFF2-40B4-BE49-F238E27FC236}">
                  <a16:creationId xmlns:a16="http://schemas.microsoft.com/office/drawing/2014/main" id="{FF6E86E8-7426-F745-D6C2-69EA114D91A0}"/>
                </a:ext>
              </a:extLst>
            </p:cNvPr>
            <p:cNvPicPr>
              <a:picLocks noChangeAspect="1"/>
            </p:cNvPicPr>
            <p:nvPr/>
          </p:nvPicPr>
          <p:blipFill>
            <a:blip r:embed="rId3"/>
            <a:stretch>
              <a:fillRect/>
            </a:stretch>
          </p:blipFill>
          <p:spPr>
            <a:xfrm>
              <a:off x="9486900" y="1338263"/>
              <a:ext cx="2057400" cy="790575"/>
            </a:xfrm>
            <a:prstGeom prst="rect">
              <a:avLst/>
            </a:prstGeom>
          </p:spPr>
        </p:pic>
        <p:sp>
          <p:nvSpPr>
            <p:cNvPr id="5" name="Rectangle 4">
              <a:extLst>
                <a:ext uri="{FF2B5EF4-FFF2-40B4-BE49-F238E27FC236}">
                  <a16:creationId xmlns:a16="http://schemas.microsoft.com/office/drawing/2014/main" id="{5B6AC55F-41B4-47F0-60CC-CDF0B2AABCBF}"/>
                </a:ext>
              </a:extLst>
            </p:cNvPr>
            <p:cNvSpPr/>
            <p:nvPr/>
          </p:nvSpPr>
          <p:spPr>
            <a:xfrm>
              <a:off x="10282528" y="1614824"/>
              <a:ext cx="1156590" cy="224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85555196-7AA9-69D5-94F2-656ED6A7AD8F}"/>
              </a:ext>
            </a:extLst>
          </p:cNvPr>
          <p:cNvSpPr>
            <a:spLocks noGrp="1"/>
          </p:cNvSpPr>
          <p:nvPr>
            <p:ph type="title"/>
          </p:nvPr>
        </p:nvSpPr>
        <p:spPr>
          <a:xfrm>
            <a:off x="412714" y="547950"/>
            <a:ext cx="10620375" cy="708025"/>
          </a:xfrm>
        </p:spPr>
        <p:txBody>
          <a:bodyPr>
            <a:noAutofit/>
          </a:bodyPr>
          <a:lstStyle/>
          <a:p>
            <a:pPr algn="ctr"/>
            <a:r>
              <a:rPr kumimoji="0" lang="en-US" sz="2800" b="1" i="0" u="none" strike="noStrike" kern="1200" cap="none" spc="0" normalizeH="0" baseline="0" noProof="0" dirty="0">
                <a:ln>
                  <a:noFill/>
                </a:ln>
                <a:solidFill>
                  <a:srgbClr val="002060"/>
                </a:solidFill>
                <a:effectLst/>
                <a:uLnTx/>
                <a:uFillTx/>
                <a:latin typeface="+mj-lt"/>
                <a:ea typeface="+mn-ea"/>
                <a:cs typeface="Calibri"/>
              </a:rPr>
              <a:t>Percentage of T1D patients with  A1C </a:t>
            </a:r>
            <a:r>
              <a:rPr lang="en-US" sz="2800" b="1" dirty="0">
                <a:solidFill>
                  <a:srgbClr val="002060"/>
                </a:solidFill>
                <a:ea typeface="+mn-ea"/>
                <a:cs typeface="Calibri"/>
              </a:rPr>
              <a:t>⩽</a:t>
            </a:r>
            <a:r>
              <a:rPr kumimoji="0" lang="en-US" sz="2800" b="1" i="0" u="none" strike="noStrike" kern="1200" cap="none" spc="0" normalizeH="0" baseline="0" noProof="0" dirty="0">
                <a:ln>
                  <a:noFill/>
                </a:ln>
                <a:solidFill>
                  <a:srgbClr val="002060"/>
                </a:solidFill>
                <a:effectLst/>
                <a:uLnTx/>
                <a:uFillTx/>
                <a:latin typeface="+mj-lt"/>
                <a:ea typeface="+mn-ea"/>
                <a:cs typeface="Calibri"/>
              </a:rPr>
              <a:t> 7%</a:t>
            </a:r>
            <a:br>
              <a:rPr kumimoji="0" lang="en-US" sz="2800" b="1" i="0" u="none" strike="noStrike" kern="1200" cap="none" spc="0" normalizeH="0" baseline="0" noProof="0" dirty="0">
                <a:ln>
                  <a:noFill/>
                </a:ln>
                <a:solidFill>
                  <a:srgbClr val="002060"/>
                </a:solidFill>
                <a:effectLst/>
                <a:uLnTx/>
                <a:uFillTx/>
                <a:latin typeface="+mj-lt"/>
                <a:ea typeface="+mn-ea"/>
                <a:cs typeface="+mn-cs"/>
              </a:rPr>
            </a:br>
            <a:r>
              <a:rPr lang="en-US" sz="2800" b="1" dirty="0">
                <a:solidFill>
                  <a:srgbClr val="002060"/>
                </a:solidFill>
              </a:rPr>
              <a:t> by Race/Ethnicity </a:t>
            </a:r>
            <a:br>
              <a:rPr lang="en-US" sz="2800" b="1" dirty="0">
                <a:solidFill>
                  <a:srgbClr val="002060"/>
                </a:solidFill>
              </a:rPr>
            </a:br>
            <a:r>
              <a:rPr lang="en-US" sz="1800" b="1" dirty="0">
                <a:solidFill>
                  <a:srgbClr val="002060"/>
                </a:solidFill>
              </a:rPr>
              <a:t>(January 2021- 2024)</a:t>
            </a:r>
          </a:p>
        </p:txBody>
      </p:sp>
      <p:sp>
        <p:nvSpPr>
          <p:cNvPr id="2" name="TextBox 1">
            <a:extLst>
              <a:ext uri="{FF2B5EF4-FFF2-40B4-BE49-F238E27FC236}">
                <a16:creationId xmlns:a16="http://schemas.microsoft.com/office/drawing/2014/main" id="{D8221BCF-4568-2C7C-7F56-46F2F58E70FA}"/>
              </a:ext>
            </a:extLst>
          </p:cNvPr>
          <p:cNvSpPr txBox="1"/>
          <p:nvPr/>
        </p:nvSpPr>
        <p:spPr>
          <a:xfrm>
            <a:off x="8249696" y="2672861"/>
            <a:ext cx="450764" cy="276999"/>
          </a:xfrm>
          <a:prstGeom prst="rect">
            <a:avLst/>
          </a:prstGeom>
          <a:noFill/>
        </p:spPr>
        <p:txBody>
          <a:bodyPr wrap="none" rtlCol="0">
            <a:spAutoFit/>
          </a:bodyPr>
          <a:lstStyle/>
          <a:p>
            <a:r>
              <a:rPr lang="en-US" sz="1200" dirty="0">
                <a:solidFill>
                  <a:srgbClr val="002060"/>
                </a:solidFill>
                <a:latin typeface="+mj-lt"/>
              </a:rPr>
              <a:t>39%</a:t>
            </a:r>
          </a:p>
        </p:txBody>
      </p:sp>
      <p:sp>
        <p:nvSpPr>
          <p:cNvPr id="8" name="TextBox 7">
            <a:extLst>
              <a:ext uri="{FF2B5EF4-FFF2-40B4-BE49-F238E27FC236}">
                <a16:creationId xmlns:a16="http://schemas.microsoft.com/office/drawing/2014/main" id="{45BA02BC-9D74-885E-1D72-4441F7E284D7}"/>
              </a:ext>
            </a:extLst>
          </p:cNvPr>
          <p:cNvSpPr txBox="1"/>
          <p:nvPr/>
        </p:nvSpPr>
        <p:spPr>
          <a:xfrm>
            <a:off x="8249696" y="3387856"/>
            <a:ext cx="450764" cy="276999"/>
          </a:xfrm>
          <a:prstGeom prst="rect">
            <a:avLst/>
          </a:prstGeom>
          <a:noFill/>
        </p:spPr>
        <p:txBody>
          <a:bodyPr wrap="none" rtlCol="0">
            <a:spAutoFit/>
          </a:bodyPr>
          <a:lstStyle/>
          <a:p>
            <a:r>
              <a:rPr lang="en-US" sz="1200" dirty="0">
                <a:solidFill>
                  <a:srgbClr val="002060"/>
                </a:solidFill>
                <a:latin typeface="+mj-lt"/>
              </a:rPr>
              <a:t>25%</a:t>
            </a:r>
          </a:p>
        </p:txBody>
      </p:sp>
      <p:sp>
        <p:nvSpPr>
          <p:cNvPr id="13" name="TextBox 12">
            <a:extLst>
              <a:ext uri="{FF2B5EF4-FFF2-40B4-BE49-F238E27FC236}">
                <a16:creationId xmlns:a16="http://schemas.microsoft.com/office/drawing/2014/main" id="{4EA54BB3-058C-C0FE-BEF5-E1D204D879E1}"/>
              </a:ext>
            </a:extLst>
          </p:cNvPr>
          <p:cNvSpPr txBox="1"/>
          <p:nvPr/>
        </p:nvSpPr>
        <p:spPr>
          <a:xfrm>
            <a:off x="8232063" y="3738801"/>
            <a:ext cx="486030" cy="276999"/>
          </a:xfrm>
          <a:prstGeom prst="rect">
            <a:avLst/>
          </a:prstGeom>
          <a:noFill/>
        </p:spPr>
        <p:txBody>
          <a:bodyPr wrap="none" rtlCol="0">
            <a:spAutoFit/>
          </a:bodyPr>
          <a:lstStyle/>
          <a:p>
            <a:r>
              <a:rPr lang="en-US" sz="1200" dirty="0">
                <a:solidFill>
                  <a:srgbClr val="002060"/>
                </a:solidFill>
                <a:latin typeface="+mj-lt"/>
              </a:rPr>
              <a:t> 12%</a:t>
            </a:r>
          </a:p>
        </p:txBody>
      </p:sp>
      <p:grpSp>
        <p:nvGrpSpPr>
          <p:cNvPr id="17" name="Group 16">
            <a:extLst>
              <a:ext uri="{FF2B5EF4-FFF2-40B4-BE49-F238E27FC236}">
                <a16:creationId xmlns:a16="http://schemas.microsoft.com/office/drawing/2014/main" id="{E0718D03-0EB3-01DC-74B0-4AEC93596B14}"/>
              </a:ext>
            </a:extLst>
          </p:cNvPr>
          <p:cNvGrpSpPr/>
          <p:nvPr/>
        </p:nvGrpSpPr>
        <p:grpSpPr>
          <a:xfrm>
            <a:off x="10607146" y="1810529"/>
            <a:ext cx="577402" cy="725956"/>
            <a:chOff x="10607146" y="1810529"/>
            <a:chExt cx="577402" cy="725956"/>
          </a:xfrm>
        </p:grpSpPr>
        <p:sp>
          <p:nvSpPr>
            <p:cNvPr id="14" name="TextBox 13">
              <a:extLst>
                <a:ext uri="{FF2B5EF4-FFF2-40B4-BE49-F238E27FC236}">
                  <a16:creationId xmlns:a16="http://schemas.microsoft.com/office/drawing/2014/main" id="{40176F28-1985-E07A-D1B2-76B62938BB8B}"/>
                </a:ext>
              </a:extLst>
            </p:cNvPr>
            <p:cNvSpPr txBox="1"/>
            <p:nvPr/>
          </p:nvSpPr>
          <p:spPr>
            <a:xfrm>
              <a:off x="10607146" y="1810529"/>
              <a:ext cx="577402" cy="276999"/>
            </a:xfrm>
            <a:prstGeom prst="rect">
              <a:avLst/>
            </a:prstGeom>
            <a:noFill/>
          </p:spPr>
          <p:txBody>
            <a:bodyPr wrap="none" rtlCol="0">
              <a:spAutoFit/>
            </a:bodyPr>
            <a:lstStyle/>
            <a:p>
              <a:r>
                <a:rPr lang="en-US" sz="1200" b="0" dirty="0">
                  <a:latin typeface="+mj-lt"/>
                </a:rPr>
                <a:t>n=557</a:t>
              </a:r>
              <a:endParaRPr lang="en-US" sz="1200" dirty="0">
                <a:latin typeface="+mj-lt"/>
              </a:endParaRPr>
            </a:p>
          </p:txBody>
        </p:sp>
        <p:sp>
          <p:nvSpPr>
            <p:cNvPr id="15" name="TextBox 14">
              <a:extLst>
                <a:ext uri="{FF2B5EF4-FFF2-40B4-BE49-F238E27FC236}">
                  <a16:creationId xmlns:a16="http://schemas.microsoft.com/office/drawing/2014/main" id="{3224CB9E-B1B2-CD50-B14D-6855C2B4D7AA}"/>
                </a:ext>
              </a:extLst>
            </p:cNvPr>
            <p:cNvSpPr txBox="1"/>
            <p:nvPr/>
          </p:nvSpPr>
          <p:spPr>
            <a:xfrm>
              <a:off x="10607146" y="2259486"/>
              <a:ext cx="577402" cy="276999"/>
            </a:xfrm>
            <a:prstGeom prst="rect">
              <a:avLst/>
            </a:prstGeom>
            <a:noFill/>
          </p:spPr>
          <p:txBody>
            <a:bodyPr wrap="none" rtlCol="0">
              <a:spAutoFit/>
            </a:bodyPr>
            <a:lstStyle/>
            <a:p>
              <a:r>
                <a:rPr lang="en-US" sz="1200" b="0" dirty="0">
                  <a:latin typeface="+mj-lt"/>
                </a:rPr>
                <a:t>n=566</a:t>
              </a:r>
              <a:endParaRPr lang="en-US" sz="1200" dirty="0">
                <a:latin typeface="+mj-lt"/>
              </a:endParaRPr>
            </a:p>
          </p:txBody>
        </p:sp>
        <p:sp>
          <p:nvSpPr>
            <p:cNvPr id="16" name="TextBox 15">
              <a:extLst>
                <a:ext uri="{FF2B5EF4-FFF2-40B4-BE49-F238E27FC236}">
                  <a16:creationId xmlns:a16="http://schemas.microsoft.com/office/drawing/2014/main" id="{54DC0D25-30CA-C716-96A8-166D0C2699D1}"/>
                </a:ext>
              </a:extLst>
            </p:cNvPr>
            <p:cNvSpPr txBox="1"/>
            <p:nvPr/>
          </p:nvSpPr>
          <p:spPr>
            <a:xfrm>
              <a:off x="10607146" y="2044916"/>
              <a:ext cx="498855" cy="276999"/>
            </a:xfrm>
            <a:prstGeom prst="rect">
              <a:avLst/>
            </a:prstGeom>
            <a:noFill/>
          </p:spPr>
          <p:txBody>
            <a:bodyPr wrap="none" rtlCol="0">
              <a:spAutoFit/>
            </a:bodyPr>
            <a:lstStyle/>
            <a:p>
              <a:r>
                <a:rPr lang="en-US" sz="1200" b="0" dirty="0">
                  <a:latin typeface="+mj-lt"/>
                </a:rPr>
                <a:t>n=51</a:t>
              </a:r>
              <a:endParaRPr lang="en-US" sz="1200" dirty="0">
                <a:latin typeface="+mj-lt"/>
              </a:endParaRPr>
            </a:p>
          </p:txBody>
        </p:sp>
      </p:grpSp>
    </p:spTree>
    <p:extLst>
      <p:ext uri="{BB962C8B-B14F-4D97-AF65-F5344CB8AC3E}">
        <p14:creationId xmlns:p14="http://schemas.microsoft.com/office/powerpoint/2010/main" val="170945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F85F-3BB8-235F-E64A-69F070F252D6}"/>
            </a:ext>
          </a:extLst>
        </p:cNvPr>
        <p:cNvGrpSpPr/>
        <p:nvPr/>
      </p:nvGrpSpPr>
      <p:grpSpPr>
        <a:xfrm>
          <a:off x="0" y="0"/>
          <a:ext cx="0" cy="0"/>
          <a:chOff x="0" y="0"/>
          <a:chExt cx="0" cy="0"/>
        </a:xfrm>
      </p:grpSpPr>
      <p:pic>
        <p:nvPicPr>
          <p:cNvPr id="4" name="Picture 3" descr="A line graph of different colored lines&#10;&#10;Description automatically generated">
            <a:extLst>
              <a:ext uri="{FF2B5EF4-FFF2-40B4-BE49-F238E27FC236}">
                <a16:creationId xmlns:a16="http://schemas.microsoft.com/office/drawing/2014/main" id="{CB8ACAE2-A6BC-B23D-36ED-FF01FF76D9AA}"/>
              </a:ext>
            </a:extLst>
          </p:cNvPr>
          <p:cNvPicPr>
            <a:picLocks noChangeAspect="1"/>
          </p:cNvPicPr>
          <p:nvPr/>
        </p:nvPicPr>
        <p:blipFill>
          <a:blip r:embed="rId3"/>
          <a:stretch>
            <a:fillRect/>
          </a:stretch>
        </p:blipFill>
        <p:spPr>
          <a:xfrm>
            <a:off x="2767077" y="1994627"/>
            <a:ext cx="6251810" cy="2868746"/>
          </a:xfrm>
          <a:prstGeom prst="rect">
            <a:avLst/>
          </a:prstGeom>
          <a:ln>
            <a:solidFill>
              <a:srgbClr val="002060"/>
            </a:solidFill>
          </a:ln>
        </p:spPr>
      </p:pic>
      <p:sp>
        <p:nvSpPr>
          <p:cNvPr id="12" name="TextBox 11">
            <a:extLst>
              <a:ext uri="{FF2B5EF4-FFF2-40B4-BE49-F238E27FC236}">
                <a16:creationId xmlns:a16="http://schemas.microsoft.com/office/drawing/2014/main" id="{4B10C8AC-86A3-B63E-3FE7-6E9821A92E52}"/>
              </a:ext>
            </a:extLst>
          </p:cNvPr>
          <p:cNvSpPr txBox="1"/>
          <p:nvPr/>
        </p:nvSpPr>
        <p:spPr>
          <a:xfrm>
            <a:off x="2400073" y="5447609"/>
            <a:ext cx="7648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a:ea typeface="+mn-lt"/>
                <a:cs typeface="Calibri"/>
              </a:rPr>
              <a:t>All Minority Groups includes: (1) American Indian or Alaska Native, (2) Black or African American, (3) Hispanic or Latino/Latina/Latinx, (4) Multiracial Hispanic, (5) Multiracial, Non-Hispanic, (6) Patient's Race and Ethnicity Not Listed Here, and (7) Native Hawaiian or Other Pacific Islander patients.</a:t>
            </a: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3" name="Group 2">
            <a:extLst>
              <a:ext uri="{FF2B5EF4-FFF2-40B4-BE49-F238E27FC236}">
                <a16:creationId xmlns:a16="http://schemas.microsoft.com/office/drawing/2014/main" id="{682FD7A9-8E87-87B6-4DE0-80137043F1C0}"/>
              </a:ext>
            </a:extLst>
          </p:cNvPr>
          <p:cNvGrpSpPr/>
          <p:nvPr/>
        </p:nvGrpSpPr>
        <p:grpSpPr>
          <a:xfrm>
            <a:off x="9424923" y="1994627"/>
            <a:ext cx="2057400" cy="790575"/>
            <a:chOff x="9486900" y="1338263"/>
            <a:chExt cx="2057400" cy="790575"/>
          </a:xfrm>
        </p:grpSpPr>
        <p:pic>
          <p:nvPicPr>
            <p:cNvPr id="5" name="Picture 4" descr="A close up of text&#10;&#10;Description automatically generated">
              <a:extLst>
                <a:ext uri="{FF2B5EF4-FFF2-40B4-BE49-F238E27FC236}">
                  <a16:creationId xmlns:a16="http://schemas.microsoft.com/office/drawing/2014/main" id="{21A6246E-83AD-EFBF-D34B-85A60574A203}"/>
                </a:ext>
              </a:extLst>
            </p:cNvPr>
            <p:cNvPicPr>
              <a:picLocks noChangeAspect="1"/>
            </p:cNvPicPr>
            <p:nvPr/>
          </p:nvPicPr>
          <p:blipFill>
            <a:blip r:embed="rId4"/>
            <a:stretch>
              <a:fillRect/>
            </a:stretch>
          </p:blipFill>
          <p:spPr>
            <a:xfrm>
              <a:off x="9486900" y="1338263"/>
              <a:ext cx="2057400" cy="790575"/>
            </a:xfrm>
            <a:prstGeom prst="rect">
              <a:avLst/>
            </a:prstGeom>
          </p:spPr>
        </p:pic>
        <p:sp>
          <p:nvSpPr>
            <p:cNvPr id="8" name="Rectangle 7">
              <a:extLst>
                <a:ext uri="{FF2B5EF4-FFF2-40B4-BE49-F238E27FC236}">
                  <a16:creationId xmlns:a16="http://schemas.microsoft.com/office/drawing/2014/main" id="{A06B1567-49D8-CAC1-00D4-339751859BAA}"/>
                </a:ext>
              </a:extLst>
            </p:cNvPr>
            <p:cNvSpPr/>
            <p:nvPr/>
          </p:nvSpPr>
          <p:spPr>
            <a:xfrm>
              <a:off x="10282528" y="1614824"/>
              <a:ext cx="1156590" cy="224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FAB9B6CC-C30E-6975-EBD4-B8768035151C}"/>
              </a:ext>
            </a:extLst>
          </p:cNvPr>
          <p:cNvSpPr>
            <a:spLocks noGrp="1"/>
          </p:cNvSpPr>
          <p:nvPr>
            <p:ph type="title"/>
          </p:nvPr>
        </p:nvSpPr>
        <p:spPr>
          <a:xfrm>
            <a:off x="1428522" y="321548"/>
            <a:ext cx="9591675" cy="1026950"/>
          </a:xfrm>
        </p:spPr>
        <p:txBody>
          <a:bodyPr>
            <a:noAutofit/>
          </a:bodyPr>
          <a:lstStyle/>
          <a:p>
            <a:pPr algn="ctr"/>
            <a:r>
              <a:rPr kumimoji="0" lang="en-US" sz="2800" b="1" i="0" u="none" strike="noStrike" kern="1200" cap="none" spc="0" normalizeH="0" baseline="0" noProof="0" dirty="0">
                <a:ln>
                  <a:noFill/>
                </a:ln>
                <a:solidFill>
                  <a:srgbClr val="002060"/>
                </a:solidFill>
                <a:effectLst/>
                <a:uLnTx/>
                <a:uFillTx/>
                <a:latin typeface="+mj-lt"/>
                <a:ea typeface="+mn-ea"/>
                <a:cs typeface="Calibri"/>
              </a:rPr>
              <a:t>Percentage of T1D patients with  A1C ⩾ 9%</a:t>
            </a:r>
            <a:br>
              <a:rPr kumimoji="0" lang="en-US" sz="2800" b="1" i="0" u="none" strike="noStrike" kern="1200" cap="none" spc="0" normalizeH="0" baseline="0" noProof="0" dirty="0">
                <a:ln>
                  <a:noFill/>
                </a:ln>
                <a:solidFill>
                  <a:srgbClr val="002060"/>
                </a:solidFill>
                <a:effectLst/>
                <a:uLnTx/>
                <a:uFillTx/>
                <a:latin typeface="+mj-lt"/>
                <a:ea typeface="+mn-ea"/>
                <a:cs typeface="+mn-cs"/>
              </a:rPr>
            </a:br>
            <a:r>
              <a:rPr lang="en-US" sz="2800" b="1" dirty="0">
                <a:solidFill>
                  <a:srgbClr val="002060"/>
                </a:solidFill>
              </a:rPr>
              <a:t> by Race/Ethnicity </a:t>
            </a:r>
            <a:br>
              <a:rPr lang="en-US" sz="2800" b="1" dirty="0">
                <a:solidFill>
                  <a:srgbClr val="002060"/>
                </a:solidFill>
              </a:rPr>
            </a:br>
            <a:r>
              <a:rPr lang="en-US" sz="1800" b="1" dirty="0">
                <a:solidFill>
                  <a:srgbClr val="002060"/>
                </a:solidFill>
              </a:rPr>
              <a:t>(January 2021- 2024)</a:t>
            </a:r>
          </a:p>
        </p:txBody>
      </p:sp>
      <p:sp>
        <p:nvSpPr>
          <p:cNvPr id="2" name="TextBox 1">
            <a:extLst>
              <a:ext uri="{FF2B5EF4-FFF2-40B4-BE49-F238E27FC236}">
                <a16:creationId xmlns:a16="http://schemas.microsoft.com/office/drawing/2014/main" id="{35037340-1889-9749-B410-B2AD8B33E3AE}"/>
              </a:ext>
            </a:extLst>
          </p:cNvPr>
          <p:cNvSpPr txBox="1"/>
          <p:nvPr/>
        </p:nvSpPr>
        <p:spPr>
          <a:xfrm>
            <a:off x="8568123" y="3766947"/>
            <a:ext cx="450764" cy="276999"/>
          </a:xfrm>
          <a:prstGeom prst="rect">
            <a:avLst/>
          </a:prstGeom>
          <a:noFill/>
        </p:spPr>
        <p:txBody>
          <a:bodyPr wrap="none" rtlCol="0">
            <a:spAutoFit/>
          </a:bodyPr>
          <a:lstStyle/>
          <a:p>
            <a:r>
              <a:rPr lang="en-US" sz="1200" dirty="0">
                <a:solidFill>
                  <a:srgbClr val="002060"/>
                </a:solidFill>
                <a:latin typeface="+mj-lt"/>
              </a:rPr>
              <a:t>12%</a:t>
            </a:r>
          </a:p>
        </p:txBody>
      </p:sp>
      <p:sp>
        <p:nvSpPr>
          <p:cNvPr id="6" name="TextBox 5">
            <a:extLst>
              <a:ext uri="{FF2B5EF4-FFF2-40B4-BE49-F238E27FC236}">
                <a16:creationId xmlns:a16="http://schemas.microsoft.com/office/drawing/2014/main" id="{EA410DC0-08C8-2839-4B2B-E63555AD1066}"/>
              </a:ext>
            </a:extLst>
          </p:cNvPr>
          <p:cNvSpPr txBox="1"/>
          <p:nvPr/>
        </p:nvSpPr>
        <p:spPr>
          <a:xfrm>
            <a:off x="8568123" y="3336330"/>
            <a:ext cx="450764" cy="276999"/>
          </a:xfrm>
          <a:prstGeom prst="rect">
            <a:avLst/>
          </a:prstGeom>
          <a:noFill/>
        </p:spPr>
        <p:txBody>
          <a:bodyPr wrap="none" rtlCol="0">
            <a:spAutoFit/>
          </a:bodyPr>
          <a:lstStyle/>
          <a:p>
            <a:r>
              <a:rPr lang="en-US" sz="1200" dirty="0">
                <a:solidFill>
                  <a:srgbClr val="002060"/>
                </a:solidFill>
                <a:latin typeface="+mj-lt"/>
              </a:rPr>
              <a:t>29%</a:t>
            </a:r>
          </a:p>
        </p:txBody>
      </p:sp>
      <p:sp>
        <p:nvSpPr>
          <p:cNvPr id="9" name="TextBox 8">
            <a:extLst>
              <a:ext uri="{FF2B5EF4-FFF2-40B4-BE49-F238E27FC236}">
                <a16:creationId xmlns:a16="http://schemas.microsoft.com/office/drawing/2014/main" id="{7B40C9EC-AAA9-0C2A-988B-012F8A6D130E}"/>
              </a:ext>
            </a:extLst>
          </p:cNvPr>
          <p:cNvSpPr txBox="1"/>
          <p:nvPr/>
        </p:nvSpPr>
        <p:spPr>
          <a:xfrm>
            <a:off x="8568123" y="3102321"/>
            <a:ext cx="450764" cy="276999"/>
          </a:xfrm>
          <a:prstGeom prst="rect">
            <a:avLst/>
          </a:prstGeom>
          <a:noFill/>
        </p:spPr>
        <p:txBody>
          <a:bodyPr wrap="none" rtlCol="0">
            <a:spAutoFit/>
          </a:bodyPr>
          <a:lstStyle/>
          <a:p>
            <a:r>
              <a:rPr lang="en-US" sz="1200" dirty="0">
                <a:solidFill>
                  <a:srgbClr val="002060"/>
                </a:solidFill>
                <a:latin typeface="+mj-lt"/>
              </a:rPr>
              <a:t>39%</a:t>
            </a:r>
          </a:p>
        </p:txBody>
      </p:sp>
      <p:grpSp>
        <p:nvGrpSpPr>
          <p:cNvPr id="10" name="Group 9">
            <a:extLst>
              <a:ext uri="{FF2B5EF4-FFF2-40B4-BE49-F238E27FC236}">
                <a16:creationId xmlns:a16="http://schemas.microsoft.com/office/drawing/2014/main" id="{29F37D1C-AE46-10C7-C573-3D002F0A9BEA}"/>
              </a:ext>
            </a:extLst>
          </p:cNvPr>
          <p:cNvGrpSpPr/>
          <p:nvPr/>
        </p:nvGrpSpPr>
        <p:grpSpPr>
          <a:xfrm>
            <a:off x="11020197" y="2059246"/>
            <a:ext cx="577402" cy="725956"/>
            <a:chOff x="10607146" y="1810529"/>
            <a:chExt cx="577402" cy="725956"/>
          </a:xfrm>
        </p:grpSpPr>
        <p:sp>
          <p:nvSpPr>
            <p:cNvPr id="11" name="TextBox 10">
              <a:extLst>
                <a:ext uri="{FF2B5EF4-FFF2-40B4-BE49-F238E27FC236}">
                  <a16:creationId xmlns:a16="http://schemas.microsoft.com/office/drawing/2014/main" id="{2BAA7D64-44FB-E224-E6CB-12C49B59C5ED}"/>
                </a:ext>
              </a:extLst>
            </p:cNvPr>
            <p:cNvSpPr txBox="1"/>
            <p:nvPr/>
          </p:nvSpPr>
          <p:spPr>
            <a:xfrm>
              <a:off x="10607146" y="1810529"/>
              <a:ext cx="577402" cy="276999"/>
            </a:xfrm>
            <a:prstGeom prst="rect">
              <a:avLst/>
            </a:prstGeom>
            <a:noFill/>
          </p:spPr>
          <p:txBody>
            <a:bodyPr wrap="none" rtlCol="0">
              <a:spAutoFit/>
            </a:bodyPr>
            <a:lstStyle/>
            <a:p>
              <a:r>
                <a:rPr lang="en-US" sz="1200" b="0" dirty="0">
                  <a:latin typeface="+mj-lt"/>
                </a:rPr>
                <a:t>n=557</a:t>
              </a:r>
              <a:endParaRPr lang="en-US" sz="1200" dirty="0">
                <a:latin typeface="+mj-lt"/>
              </a:endParaRPr>
            </a:p>
          </p:txBody>
        </p:sp>
        <p:sp>
          <p:nvSpPr>
            <p:cNvPr id="13" name="TextBox 12">
              <a:extLst>
                <a:ext uri="{FF2B5EF4-FFF2-40B4-BE49-F238E27FC236}">
                  <a16:creationId xmlns:a16="http://schemas.microsoft.com/office/drawing/2014/main" id="{2C5B028E-90D9-2FEA-03CA-22B224420AD5}"/>
                </a:ext>
              </a:extLst>
            </p:cNvPr>
            <p:cNvSpPr txBox="1"/>
            <p:nvPr/>
          </p:nvSpPr>
          <p:spPr>
            <a:xfrm>
              <a:off x="10607146" y="2259486"/>
              <a:ext cx="577402" cy="276999"/>
            </a:xfrm>
            <a:prstGeom prst="rect">
              <a:avLst/>
            </a:prstGeom>
            <a:noFill/>
          </p:spPr>
          <p:txBody>
            <a:bodyPr wrap="none" rtlCol="0">
              <a:spAutoFit/>
            </a:bodyPr>
            <a:lstStyle/>
            <a:p>
              <a:r>
                <a:rPr lang="en-US" sz="1200" b="0" dirty="0">
                  <a:latin typeface="+mj-lt"/>
                </a:rPr>
                <a:t>n=566</a:t>
              </a:r>
              <a:endParaRPr lang="en-US" sz="1200" dirty="0">
                <a:latin typeface="+mj-lt"/>
              </a:endParaRPr>
            </a:p>
          </p:txBody>
        </p:sp>
        <p:sp>
          <p:nvSpPr>
            <p:cNvPr id="14" name="TextBox 13">
              <a:extLst>
                <a:ext uri="{FF2B5EF4-FFF2-40B4-BE49-F238E27FC236}">
                  <a16:creationId xmlns:a16="http://schemas.microsoft.com/office/drawing/2014/main" id="{1B143D8B-14D0-222A-E962-2FB89A8E1876}"/>
                </a:ext>
              </a:extLst>
            </p:cNvPr>
            <p:cNvSpPr txBox="1"/>
            <p:nvPr/>
          </p:nvSpPr>
          <p:spPr>
            <a:xfrm>
              <a:off x="10607146" y="2044916"/>
              <a:ext cx="498855" cy="276999"/>
            </a:xfrm>
            <a:prstGeom prst="rect">
              <a:avLst/>
            </a:prstGeom>
            <a:noFill/>
          </p:spPr>
          <p:txBody>
            <a:bodyPr wrap="none" rtlCol="0">
              <a:spAutoFit/>
            </a:bodyPr>
            <a:lstStyle/>
            <a:p>
              <a:r>
                <a:rPr lang="en-US" sz="1200" b="0" dirty="0">
                  <a:latin typeface="+mj-lt"/>
                </a:rPr>
                <a:t>n=51</a:t>
              </a:r>
              <a:endParaRPr lang="en-US" sz="1200" dirty="0">
                <a:latin typeface="+mj-lt"/>
              </a:endParaRPr>
            </a:p>
          </p:txBody>
        </p:sp>
      </p:grpSp>
    </p:spTree>
    <p:extLst>
      <p:ext uri="{BB962C8B-B14F-4D97-AF65-F5344CB8AC3E}">
        <p14:creationId xmlns:p14="http://schemas.microsoft.com/office/powerpoint/2010/main" val="323220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54495C-B40E-CC08-6313-D6E11C4EE876}"/>
              </a:ext>
            </a:extLst>
          </p:cNvPr>
          <p:cNvSpPr txBox="1"/>
          <p:nvPr/>
        </p:nvSpPr>
        <p:spPr>
          <a:xfrm>
            <a:off x="229058" y="256050"/>
            <a:ext cx="8642714" cy="523220"/>
          </a:xfrm>
          <a:prstGeom prst="rect">
            <a:avLst/>
          </a:prstGeom>
          <a:noFill/>
        </p:spPr>
        <p:txBody>
          <a:bodyPr wrap="square" rtlCol="0">
            <a:spAutoFit/>
          </a:bodyPr>
          <a:lstStyle/>
          <a:p>
            <a:r>
              <a:rPr lang="en-US" sz="2800" dirty="0">
                <a:solidFill>
                  <a:srgbClr val="002060"/>
                </a:solidFill>
                <a:latin typeface="+mj-lt"/>
              </a:rPr>
              <a:t>Project Charter – Diabetes Health Equity Initiative </a:t>
            </a:r>
          </a:p>
        </p:txBody>
      </p:sp>
      <p:graphicFrame>
        <p:nvGraphicFramePr>
          <p:cNvPr id="5" name="Table 4">
            <a:extLst>
              <a:ext uri="{FF2B5EF4-FFF2-40B4-BE49-F238E27FC236}">
                <a16:creationId xmlns:a16="http://schemas.microsoft.com/office/drawing/2014/main" id="{B3A3BDF7-8E60-7CDB-DCB5-97E57A99DBFB}"/>
              </a:ext>
            </a:extLst>
          </p:cNvPr>
          <p:cNvGraphicFramePr>
            <a:graphicFrameLocks noGrp="1"/>
          </p:cNvGraphicFramePr>
          <p:nvPr/>
        </p:nvGraphicFramePr>
        <p:xfrm>
          <a:off x="8612155" y="469347"/>
          <a:ext cx="2934237" cy="243840"/>
        </p:xfrm>
        <a:graphic>
          <a:graphicData uri="http://schemas.openxmlformats.org/drawingml/2006/table">
            <a:tbl>
              <a:tblPr firstRow="1" bandRow="1">
                <a:tableStyleId>{5C22544A-7EE6-4342-B048-85BDC9FD1C3A}</a:tableStyleId>
              </a:tblPr>
              <a:tblGrid>
                <a:gridCol w="1866123">
                  <a:extLst>
                    <a:ext uri="{9D8B030D-6E8A-4147-A177-3AD203B41FA5}">
                      <a16:colId xmlns:a16="http://schemas.microsoft.com/office/drawing/2014/main" val="299566962"/>
                    </a:ext>
                  </a:extLst>
                </a:gridCol>
                <a:gridCol w="1068114">
                  <a:extLst>
                    <a:ext uri="{9D8B030D-6E8A-4147-A177-3AD203B41FA5}">
                      <a16:colId xmlns:a16="http://schemas.microsoft.com/office/drawing/2014/main" val="420644478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Avenir Next LT Pro" panose="020B0504020202020204" pitchFamily="34" charset="0"/>
                        </a:rPr>
                        <a:t>Sheet Last Updated on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latin typeface="Avenir Next LT Pro" panose="020B0504020202020204" pitchFamily="34" charset="0"/>
                        </a:rPr>
                        <a:t>1/9/2024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815100"/>
                  </a:ext>
                </a:extLst>
              </a:tr>
            </a:tbl>
          </a:graphicData>
        </a:graphic>
      </p:graphicFrame>
      <p:graphicFrame>
        <p:nvGraphicFramePr>
          <p:cNvPr id="6" name="Table 5">
            <a:extLst>
              <a:ext uri="{FF2B5EF4-FFF2-40B4-BE49-F238E27FC236}">
                <a16:creationId xmlns:a16="http://schemas.microsoft.com/office/drawing/2014/main" id="{C4EFC4F4-C353-37C8-89B8-B42D3708F0C3}"/>
              </a:ext>
            </a:extLst>
          </p:cNvPr>
          <p:cNvGraphicFramePr>
            <a:graphicFrameLocks noGrp="1"/>
          </p:cNvGraphicFramePr>
          <p:nvPr/>
        </p:nvGraphicFramePr>
        <p:xfrm>
          <a:off x="645608" y="4332226"/>
          <a:ext cx="5349240" cy="1554480"/>
        </p:xfrm>
        <a:graphic>
          <a:graphicData uri="http://schemas.openxmlformats.org/drawingml/2006/table">
            <a:tbl>
              <a:tblPr firstRow="1" bandRow="1">
                <a:tableStyleId>{5C22544A-7EE6-4342-B048-85BDC9FD1C3A}</a:tableStyleId>
              </a:tblPr>
              <a:tblGrid>
                <a:gridCol w="5349240">
                  <a:extLst>
                    <a:ext uri="{9D8B030D-6E8A-4147-A177-3AD203B41FA5}">
                      <a16:colId xmlns:a16="http://schemas.microsoft.com/office/drawing/2014/main" val="455858921"/>
                    </a:ext>
                  </a:extLst>
                </a:gridCol>
              </a:tblGrid>
              <a:tr h="136135">
                <a:tc>
                  <a:txBody>
                    <a:bodyPr/>
                    <a:lstStyle/>
                    <a:p>
                      <a:pPr algn="ctr"/>
                      <a:r>
                        <a:rPr lang="en-US" sz="1000">
                          <a:latin typeface="Avenir Next LT Pro" panose="020B0504020202020204" pitchFamily="34" charset="0"/>
                        </a:rPr>
                        <a:t>Project Background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extLst>
                  <a:ext uri="{0D108BD9-81ED-4DB2-BD59-A6C34878D82A}">
                    <a16:rowId xmlns:a16="http://schemas.microsoft.com/office/drawing/2014/main" val="1779921637"/>
                  </a:ext>
                </a:extLst>
              </a:tr>
              <a:tr h="816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venir Next LT Pro" panose="020B0504020202020204" pitchFamily="34" charset="0"/>
                        </a:rPr>
                        <a:t>At RCHSD, we have implemented multiple projects over the past 3 years to improve Type 1 Diabetes (T1D) outcomes and decrease disparities. Despite the improvement in hbA1c levels for all people with T1D, there is still a gap in HbA1c by race/ethnicity. These findings align with previous work in the US. This initiative is focused on improving hbA1c outcomes for (1) American Indian or Alaska Native, (2) Black or African American, (3) Hispanic or Latino/Latina/Latinx, (4) Multiracial Hispanic, (5) Multiracial, Non-Hispanic, (6) Patient's Race and Ethnicity Not Listed Here, and (7) Native Hawaiian or Other Pacific Islander patients.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bl>
          </a:graphicData>
        </a:graphic>
      </p:graphicFrame>
      <p:graphicFrame>
        <p:nvGraphicFramePr>
          <p:cNvPr id="7" name="Table 6">
            <a:extLst>
              <a:ext uri="{FF2B5EF4-FFF2-40B4-BE49-F238E27FC236}">
                <a16:creationId xmlns:a16="http://schemas.microsoft.com/office/drawing/2014/main" id="{28745525-4778-EA92-BB50-DDCA53CDA6EC}"/>
              </a:ext>
            </a:extLst>
          </p:cNvPr>
          <p:cNvGraphicFramePr>
            <a:graphicFrameLocks noGrp="1"/>
          </p:cNvGraphicFramePr>
          <p:nvPr/>
        </p:nvGraphicFramePr>
        <p:xfrm>
          <a:off x="6197152" y="853395"/>
          <a:ext cx="5349240" cy="1264920"/>
        </p:xfrm>
        <a:graphic>
          <a:graphicData uri="http://schemas.openxmlformats.org/drawingml/2006/table">
            <a:tbl>
              <a:tblPr firstRow="1" bandRow="1">
                <a:tableStyleId>{5C22544A-7EE6-4342-B048-85BDC9FD1C3A}</a:tableStyleId>
              </a:tblPr>
              <a:tblGrid>
                <a:gridCol w="5349240">
                  <a:extLst>
                    <a:ext uri="{9D8B030D-6E8A-4147-A177-3AD203B41FA5}">
                      <a16:colId xmlns:a16="http://schemas.microsoft.com/office/drawing/2014/main" val="455858921"/>
                    </a:ext>
                  </a:extLst>
                </a:gridCol>
              </a:tblGrid>
              <a:tr h="0">
                <a:tc>
                  <a:txBody>
                    <a:bodyPr/>
                    <a:lstStyle/>
                    <a:p>
                      <a:pPr algn="ctr"/>
                      <a:r>
                        <a:rPr lang="en-US" sz="1000">
                          <a:latin typeface="Avenir Next LT Pro" panose="020B0504020202020204" pitchFamily="34" charset="0"/>
                        </a:rPr>
                        <a:t>Baseline 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extLst>
                  <a:ext uri="{0D108BD9-81ED-4DB2-BD59-A6C34878D82A}">
                    <a16:rowId xmlns:a16="http://schemas.microsoft.com/office/drawing/2014/main" val="1779921637"/>
                  </a:ext>
                </a:extLst>
              </a:tr>
              <a:tr h="370840">
                <a:tc>
                  <a:txBody>
                    <a:bodyPr/>
                    <a:lstStyle/>
                    <a:p>
                      <a:pPr marL="171450" indent="-171450">
                        <a:spcAft>
                          <a:spcPts val="600"/>
                        </a:spcAft>
                        <a:buFont typeface="Arial" panose="020B0604020202020204" pitchFamily="34" charset="0"/>
                        <a:buChar char="•"/>
                      </a:pPr>
                      <a:r>
                        <a:rPr lang="en-US" sz="1400" b="0" dirty="0">
                          <a:latin typeface="Avenir Next LT Pro" panose="020B0504020202020204" pitchFamily="34" charset="0"/>
                        </a:rPr>
                        <a:t>25% of patients in target group (n=557) have an hbA1c ⩽  7%, compared to 39% of White and Asian patients (n=566). </a:t>
                      </a:r>
                    </a:p>
                    <a:p>
                      <a:pPr marL="171450" indent="-171450">
                        <a:buFont typeface="Arial" panose="020B0604020202020204" pitchFamily="34" charset="0"/>
                        <a:buChar char="•"/>
                      </a:pPr>
                      <a:r>
                        <a:rPr lang="en-US" sz="1400" b="0" dirty="0">
                          <a:latin typeface="Avenir Next LT Pro" panose="020B0504020202020204" pitchFamily="34" charset="0"/>
                        </a:rPr>
                        <a:t>29% of patients in target group (n=557) have an hbA1c </a:t>
                      </a:r>
                      <a:r>
                        <a:rPr kumimoji="0" lang="en-US" sz="1400" i="0" u="none" strike="noStrike" kern="1200" cap="none" spc="0" normalizeH="0" baseline="0" noProof="0" dirty="0">
                          <a:ln>
                            <a:noFill/>
                          </a:ln>
                          <a:solidFill>
                            <a:srgbClr val="002060"/>
                          </a:solidFill>
                          <a:effectLst/>
                          <a:uLnTx/>
                          <a:uFillTx/>
                          <a:latin typeface="+mn-lt"/>
                          <a:ea typeface="+mn-ea"/>
                          <a:cs typeface="Calibri"/>
                        </a:rPr>
                        <a:t>⩾ </a:t>
                      </a:r>
                      <a:r>
                        <a:rPr lang="en-US" sz="1400" b="0" dirty="0">
                          <a:latin typeface="Avenir Next LT Pro" panose="020B0504020202020204" pitchFamily="34" charset="0"/>
                        </a:rPr>
                        <a:t>9%, compared to 12% of White and Asian patients (n=566).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bl>
          </a:graphicData>
        </a:graphic>
      </p:graphicFrame>
      <p:graphicFrame>
        <p:nvGraphicFramePr>
          <p:cNvPr id="10" name="Table 9">
            <a:extLst>
              <a:ext uri="{FF2B5EF4-FFF2-40B4-BE49-F238E27FC236}">
                <a16:creationId xmlns:a16="http://schemas.microsoft.com/office/drawing/2014/main" id="{95E6D465-DE84-7924-2353-1EC41373A812}"/>
              </a:ext>
            </a:extLst>
          </p:cNvPr>
          <p:cNvGraphicFramePr>
            <a:graphicFrameLocks noGrp="1"/>
          </p:cNvGraphicFramePr>
          <p:nvPr/>
        </p:nvGraphicFramePr>
        <p:xfrm>
          <a:off x="645608" y="2438400"/>
          <a:ext cx="5349240" cy="2072640"/>
        </p:xfrm>
        <a:graphic>
          <a:graphicData uri="http://schemas.openxmlformats.org/drawingml/2006/table">
            <a:tbl>
              <a:tblPr firstRow="1" bandRow="1">
                <a:tableStyleId>{5C22544A-7EE6-4342-B048-85BDC9FD1C3A}</a:tableStyleId>
              </a:tblPr>
              <a:tblGrid>
                <a:gridCol w="1942169">
                  <a:extLst>
                    <a:ext uri="{9D8B030D-6E8A-4147-A177-3AD203B41FA5}">
                      <a16:colId xmlns:a16="http://schemas.microsoft.com/office/drawing/2014/main" val="455858921"/>
                    </a:ext>
                  </a:extLst>
                </a:gridCol>
                <a:gridCol w="3407071">
                  <a:extLst>
                    <a:ext uri="{9D8B030D-6E8A-4147-A177-3AD203B41FA5}">
                      <a16:colId xmlns:a16="http://schemas.microsoft.com/office/drawing/2014/main" val="1471606376"/>
                    </a:ext>
                  </a:extLst>
                </a:gridCol>
              </a:tblGrid>
              <a:tr h="240486">
                <a:tc gridSpan="2">
                  <a:txBody>
                    <a:bodyPr/>
                    <a:lstStyle/>
                    <a:p>
                      <a:pPr algn="ctr"/>
                      <a:r>
                        <a:rPr lang="en-US" sz="1000">
                          <a:latin typeface="Avenir Next LT Pro" panose="020B0504020202020204" pitchFamily="34" charset="0"/>
                        </a:rPr>
                        <a:t>Project Team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tc hMerge="1">
                  <a:txBody>
                    <a:bodyPr/>
                    <a:lstStyle/>
                    <a:p>
                      <a:endParaRPr lang="en-US"/>
                    </a:p>
                  </a:txBody>
                  <a:tcPr/>
                </a:tc>
                <a:extLst>
                  <a:ext uri="{0D108BD9-81ED-4DB2-BD59-A6C34878D82A}">
                    <a16:rowId xmlns:a16="http://schemas.microsoft.com/office/drawing/2014/main" val="1779921637"/>
                  </a:ext>
                </a:extLst>
              </a:tr>
              <a:tr h="240486">
                <a:tc>
                  <a:txBody>
                    <a:bodyPr/>
                    <a:lstStyle/>
                    <a:p>
                      <a:r>
                        <a:rPr lang="en-US" sz="1000" b="1">
                          <a:solidFill>
                            <a:schemeClr val="tx1"/>
                          </a:solidFill>
                          <a:latin typeface="Avenir Next LT Pro" panose="020B0504020202020204" pitchFamily="34" charset="0"/>
                        </a:rPr>
                        <a:t>Project Champion(s)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Next LT Pro" panose="020B0504020202020204" pitchFamily="34" charset="0"/>
                        </a:rPr>
                        <a:t>Carla </a:t>
                      </a:r>
                      <a:r>
                        <a:rPr lang="en-US" sz="1000" dirty="0" err="1">
                          <a:latin typeface="Avenir Next LT Pro" panose="020B0504020202020204" pitchFamily="34" charset="0"/>
                        </a:rPr>
                        <a:t>Demeterco</a:t>
                      </a:r>
                      <a:r>
                        <a:rPr lang="en-US" sz="1000" dirty="0">
                          <a:latin typeface="Avenir Next LT Pro" panose="020B0504020202020204" pitchFamily="34" charset="0"/>
                        </a:rPr>
                        <a:t>-Berggren, MD PhD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r h="240486">
                <a:tc>
                  <a:txBody>
                    <a:bodyPr/>
                    <a:lstStyle/>
                    <a:p>
                      <a:r>
                        <a:rPr lang="en-US" sz="1000" b="1">
                          <a:solidFill>
                            <a:schemeClr val="tx1"/>
                          </a:solidFill>
                          <a:latin typeface="Avenir Next LT Pro" panose="020B0504020202020204" pitchFamily="34" charset="0"/>
                        </a:rPr>
                        <a:t>Executive Sponsor(s)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venir Next LT Pro" panose="020B0504020202020204" pitchFamily="34" charset="0"/>
                        </a:rPr>
                        <a:t>Charlie Davis, MD; Gail Knight, MD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233847"/>
                  </a:ext>
                </a:extLst>
              </a:tr>
              <a:tr h="240486">
                <a:tc>
                  <a:txBody>
                    <a:bodyPr/>
                    <a:lstStyle/>
                    <a:p>
                      <a:r>
                        <a:rPr lang="en-US" sz="1000" b="1">
                          <a:solidFill>
                            <a:schemeClr val="tx1"/>
                          </a:solidFill>
                          <a:latin typeface="Avenir Next LT Pro" panose="020B0504020202020204" pitchFamily="34" charset="0"/>
                        </a:rPr>
                        <a:t>Project Support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Next LT Pro" panose="020B0504020202020204" pitchFamily="34" charset="0"/>
                        </a:rPr>
                        <a:t>Chelsea Carter; Kendall Sanderson; Vanessa Lopez, Wilfrid </a:t>
                      </a:r>
                      <a:r>
                        <a:rPr lang="en-US" sz="1000" dirty="0" err="1">
                          <a:latin typeface="Avenir Next LT Pro" panose="020B0504020202020204" pitchFamily="34" charset="0"/>
                        </a:rPr>
                        <a:t>Houeto</a:t>
                      </a:r>
                      <a:endParaRPr lang="en-US" sz="1000" dirty="0">
                        <a:latin typeface="Avenir Next LT Pro" panose="020B05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586354"/>
                  </a:ext>
                </a:extLst>
              </a:tr>
              <a:tr h="240486">
                <a:tc>
                  <a:txBody>
                    <a:bodyPr/>
                    <a:lstStyle/>
                    <a:p>
                      <a:r>
                        <a:rPr lang="en-US" sz="1000" b="1">
                          <a:solidFill>
                            <a:schemeClr val="tx1"/>
                          </a:solidFill>
                          <a:latin typeface="Avenir Next LT Pro" panose="020B0504020202020204" pitchFamily="34" charset="0"/>
                        </a:rPr>
                        <a:t>Data Support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venir Next LT Pro" panose="020B0504020202020204" pitchFamily="34" charset="0"/>
                        </a:rPr>
                        <a:t>Jacob Parker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951238"/>
                  </a:ext>
                </a:extLst>
              </a:tr>
              <a:tr h="691397">
                <a:tc>
                  <a:txBody>
                    <a:bodyPr/>
                    <a:lstStyle/>
                    <a:p>
                      <a:r>
                        <a:rPr lang="en-US" sz="1000" b="1">
                          <a:latin typeface="Avenir Next LT Pro" panose="020B0504020202020204" pitchFamily="34" charset="0"/>
                        </a:rPr>
                        <a:t>Project Team Members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Next LT Pro" panose="020B0504020202020204" pitchFamily="34" charset="0"/>
                        </a:rPr>
                        <a:t>Project team currently being assembled; project team will include Diabetes Quality Improvement Team &amp; Population Health Care Navigators, Diabetes Clinic  Case Management ,ECM, Inpatient Nurse Champion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723125"/>
                  </a:ext>
                </a:extLst>
              </a:tr>
            </a:tbl>
          </a:graphicData>
        </a:graphic>
      </p:graphicFrame>
      <p:graphicFrame>
        <p:nvGraphicFramePr>
          <p:cNvPr id="11" name="Table 10">
            <a:extLst>
              <a:ext uri="{FF2B5EF4-FFF2-40B4-BE49-F238E27FC236}">
                <a16:creationId xmlns:a16="http://schemas.microsoft.com/office/drawing/2014/main" id="{F67C6A54-E70B-1E67-4F2F-21A4BBB97A15}"/>
              </a:ext>
            </a:extLst>
          </p:cNvPr>
          <p:cNvGraphicFramePr>
            <a:graphicFrameLocks noGrp="1"/>
          </p:cNvGraphicFramePr>
          <p:nvPr/>
        </p:nvGraphicFramePr>
        <p:xfrm>
          <a:off x="6197152" y="4187697"/>
          <a:ext cx="5349240" cy="1402080"/>
        </p:xfrm>
        <a:graphic>
          <a:graphicData uri="http://schemas.openxmlformats.org/drawingml/2006/table">
            <a:tbl>
              <a:tblPr firstRow="1" bandRow="1">
                <a:tableStyleId>{5C22544A-7EE6-4342-B048-85BDC9FD1C3A}</a:tableStyleId>
              </a:tblPr>
              <a:tblGrid>
                <a:gridCol w="5349240">
                  <a:extLst>
                    <a:ext uri="{9D8B030D-6E8A-4147-A177-3AD203B41FA5}">
                      <a16:colId xmlns:a16="http://schemas.microsoft.com/office/drawing/2014/main" val="455858921"/>
                    </a:ext>
                  </a:extLst>
                </a:gridCol>
              </a:tblGrid>
              <a:tr h="0">
                <a:tc>
                  <a:txBody>
                    <a:bodyPr/>
                    <a:lstStyle/>
                    <a:p>
                      <a:pPr algn="ctr">
                        <a:spcAft>
                          <a:spcPts val="0"/>
                        </a:spcAft>
                      </a:pPr>
                      <a:r>
                        <a:rPr lang="en-US" sz="1000" dirty="0">
                          <a:latin typeface="Avenir Next LT Pro" panose="020B0504020202020204" pitchFamily="34" charset="0"/>
                        </a:rPr>
                        <a:t>SMART Aim(s)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extLst>
                  <a:ext uri="{0D108BD9-81ED-4DB2-BD59-A6C34878D82A}">
                    <a16:rowId xmlns:a16="http://schemas.microsoft.com/office/drawing/2014/main" val="1779921637"/>
                  </a:ext>
                </a:extLst>
              </a:tr>
              <a:tr h="370840">
                <a:tc>
                  <a:txBody>
                    <a:bodyPr/>
                    <a:lstStyle/>
                    <a:p>
                      <a:pPr marL="171450" indent="-171450">
                        <a:spcAft>
                          <a:spcPts val="0"/>
                        </a:spcAft>
                        <a:buFont typeface="Arial" panose="020B0604020202020204" pitchFamily="34" charset="0"/>
                        <a:buChar char="•"/>
                      </a:pPr>
                      <a:r>
                        <a:rPr lang="en-US" sz="1400" b="0" dirty="0">
                          <a:latin typeface="Avenir Next LT Pro" panose="020B0504020202020204" pitchFamily="34" charset="0"/>
                        </a:rPr>
                        <a:t>By December 31st, 2025:</a:t>
                      </a:r>
                    </a:p>
                    <a:p>
                      <a:pPr marL="628650" lvl="1" indent="-171450">
                        <a:spcAft>
                          <a:spcPts val="0"/>
                        </a:spcAft>
                        <a:buFont typeface="Courier New" panose="02070309020205020404" pitchFamily="49" charset="0"/>
                        <a:buChar char="o"/>
                      </a:pPr>
                      <a:r>
                        <a:rPr lang="en-US" sz="1400" b="0" dirty="0">
                          <a:latin typeface="Avenir Next LT Pro" panose="020B0504020202020204" pitchFamily="34" charset="0"/>
                        </a:rPr>
                        <a:t>Increase the percentage of patients in target group with an hbA1c ⩽7% by 1% (from 25% to 26%).</a:t>
                      </a:r>
                    </a:p>
                    <a:p>
                      <a:pPr marL="628650" lvl="1" indent="-171450">
                        <a:spcAft>
                          <a:spcPts val="0"/>
                        </a:spcAft>
                        <a:buFont typeface="Courier New" panose="02070309020205020404" pitchFamily="49" charset="0"/>
                        <a:buChar char="o"/>
                      </a:pPr>
                      <a:r>
                        <a:rPr lang="en-US" sz="1400" b="0" dirty="0">
                          <a:latin typeface="Avenir Next LT Pro" panose="020B0504020202020204" pitchFamily="34" charset="0"/>
                        </a:rPr>
                        <a:t>Decrease the percentage of patients in target group with an hbA1c  </a:t>
                      </a:r>
                      <a:r>
                        <a:rPr kumimoji="0" lang="en-US" sz="1400" i="0" u="none" strike="noStrike" kern="1200" cap="none" spc="0" normalizeH="0" baseline="0" noProof="0" dirty="0">
                          <a:ln>
                            <a:noFill/>
                          </a:ln>
                          <a:solidFill>
                            <a:srgbClr val="002060"/>
                          </a:solidFill>
                          <a:effectLst/>
                          <a:uLnTx/>
                          <a:uFillTx/>
                          <a:latin typeface="+mn-lt"/>
                          <a:ea typeface="+mn-ea"/>
                          <a:cs typeface="Calibri"/>
                        </a:rPr>
                        <a:t>⩾</a:t>
                      </a:r>
                      <a:r>
                        <a:rPr lang="en-US" sz="1400" b="0" dirty="0">
                          <a:latin typeface="Avenir Next LT Pro" panose="020B0504020202020204" pitchFamily="34" charset="0"/>
                        </a:rPr>
                        <a:t>9 % by 1% (from 29% to 28%).</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bl>
          </a:graphicData>
        </a:graphic>
      </p:graphicFrame>
      <p:graphicFrame>
        <p:nvGraphicFramePr>
          <p:cNvPr id="13" name="Table 12">
            <a:extLst>
              <a:ext uri="{FF2B5EF4-FFF2-40B4-BE49-F238E27FC236}">
                <a16:creationId xmlns:a16="http://schemas.microsoft.com/office/drawing/2014/main" id="{F7103433-7505-C740-75C0-EFE61211F83D}"/>
              </a:ext>
            </a:extLst>
          </p:cNvPr>
          <p:cNvGraphicFramePr>
            <a:graphicFrameLocks noGrp="1"/>
          </p:cNvGraphicFramePr>
          <p:nvPr/>
        </p:nvGraphicFramePr>
        <p:xfrm>
          <a:off x="645608" y="849374"/>
          <a:ext cx="5349240" cy="1615440"/>
        </p:xfrm>
        <a:graphic>
          <a:graphicData uri="http://schemas.openxmlformats.org/drawingml/2006/table">
            <a:tbl>
              <a:tblPr firstRow="1" bandRow="1">
                <a:tableStyleId>{5C22544A-7EE6-4342-B048-85BDC9FD1C3A}</a:tableStyleId>
              </a:tblPr>
              <a:tblGrid>
                <a:gridCol w="1932339">
                  <a:extLst>
                    <a:ext uri="{9D8B030D-6E8A-4147-A177-3AD203B41FA5}">
                      <a16:colId xmlns:a16="http://schemas.microsoft.com/office/drawing/2014/main" val="455858921"/>
                    </a:ext>
                  </a:extLst>
                </a:gridCol>
                <a:gridCol w="3416901">
                  <a:extLst>
                    <a:ext uri="{9D8B030D-6E8A-4147-A177-3AD203B41FA5}">
                      <a16:colId xmlns:a16="http://schemas.microsoft.com/office/drawing/2014/main" val="1359280796"/>
                    </a:ext>
                  </a:extLst>
                </a:gridCol>
              </a:tblGrid>
              <a:tr h="189191">
                <a:tc gridSpan="2">
                  <a:txBody>
                    <a:bodyPr/>
                    <a:lstStyle/>
                    <a:p>
                      <a:pPr algn="ctr"/>
                      <a:r>
                        <a:rPr lang="en-US" sz="1000" dirty="0">
                          <a:latin typeface="Avenir Next LT Pro" panose="020B0504020202020204" pitchFamily="34" charset="0"/>
                        </a:rPr>
                        <a:t>Project Details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tc hMerge="1">
                  <a:txBody>
                    <a:bodyPr/>
                    <a:lstStyle/>
                    <a:p>
                      <a:endParaRPr lang="en-US"/>
                    </a:p>
                  </a:txBody>
                  <a:tcPr/>
                </a:tc>
                <a:extLst>
                  <a:ext uri="{0D108BD9-81ED-4DB2-BD59-A6C34878D82A}">
                    <a16:rowId xmlns:a16="http://schemas.microsoft.com/office/drawing/2014/main" val="1779921637"/>
                  </a:ext>
                </a:extLst>
              </a:tr>
              <a:tr h="189191">
                <a:tc>
                  <a:txBody>
                    <a:bodyPr/>
                    <a:lstStyle/>
                    <a:p>
                      <a:r>
                        <a:rPr lang="en-US" sz="1000" b="1">
                          <a:latin typeface="Avenir Next LT Pro" panose="020B0504020202020204" pitchFamily="34" charset="0"/>
                        </a:rPr>
                        <a:t>Departmen</a:t>
                      </a:r>
                      <a:r>
                        <a:rPr lang="en-US" sz="1000" b="1">
                          <a:solidFill>
                            <a:schemeClr val="tx1"/>
                          </a:solidFill>
                          <a:latin typeface="Avenir Next LT Pro" panose="020B0504020202020204" pitchFamily="34" charset="0"/>
                        </a:rPr>
                        <a:t>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Avenir Next LT Pro" panose="020B0504020202020204" pitchFamily="34" charset="0"/>
                        </a:rPr>
                        <a:t>Endocrinology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r h="189191">
                <a:tc>
                  <a:txBody>
                    <a:bodyPr/>
                    <a:lstStyle/>
                    <a:p>
                      <a:r>
                        <a:rPr lang="en-US" sz="1000" b="1">
                          <a:latin typeface="Avenir Next LT Pro" panose="020B0504020202020204" pitchFamily="34" charset="0"/>
                        </a:rPr>
                        <a:t>Strategic Alignment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Avenir Next LT Pro" panose="020B0504020202020204" pitchFamily="34" charset="0"/>
                        </a:rPr>
                        <a:t>Innovation, Quality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605069"/>
                  </a:ext>
                </a:extLst>
              </a:tr>
              <a:tr h="189191">
                <a:tc>
                  <a:txBody>
                    <a:bodyPr/>
                    <a:lstStyle/>
                    <a:p>
                      <a:r>
                        <a:rPr lang="en-US" sz="1000" b="1">
                          <a:latin typeface="Avenir Next LT Pro" panose="020B0504020202020204" pitchFamily="34" charset="0"/>
                        </a:rPr>
                        <a:t>Project Duration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Avenir Next LT Pro" panose="020B0504020202020204" pitchFamily="34" charset="0"/>
                        </a:rPr>
                        <a:t>11/9/2023– 12/31/2025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794541"/>
                  </a:ext>
                </a:extLst>
              </a:tr>
              <a:tr h="189191">
                <a:tc>
                  <a:txBody>
                    <a:bodyPr/>
                    <a:lstStyle/>
                    <a:p>
                      <a:r>
                        <a:rPr lang="en-US" sz="1000" b="1">
                          <a:latin typeface="Avenir Next LT Pro" panose="020B0504020202020204" pitchFamily="34" charset="0"/>
                        </a:rPr>
                        <a:t>Team Meeting Frequency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venir Next LT Pro" panose="020B0504020202020204" pitchFamily="34" charset="0"/>
                        </a:rPr>
                        <a:t>To be determined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138482"/>
                  </a:ext>
                </a:extLst>
              </a:tr>
              <a:tr h="173214">
                <a:tc>
                  <a:txBody>
                    <a:bodyPr/>
                    <a:lstStyle/>
                    <a:p>
                      <a:r>
                        <a:rPr lang="en-US" sz="1000" b="1">
                          <a:latin typeface="Avenir Next LT Pro" panose="020B0504020202020204" pitchFamily="34" charset="0"/>
                        </a:rPr>
                        <a:t>Project Sharing Platforms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venir Next LT Pro" panose="020B0504020202020204" pitchFamily="34" charset="0"/>
                        </a:rPr>
                        <a:t>Health Disparities and SDOH Steering Committee; JQJC</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4263592"/>
                  </a:ext>
                </a:extLst>
              </a:tr>
            </a:tbl>
          </a:graphicData>
        </a:graphic>
      </p:graphicFrame>
      <p:graphicFrame>
        <p:nvGraphicFramePr>
          <p:cNvPr id="17" name="Table 16">
            <a:extLst>
              <a:ext uri="{FF2B5EF4-FFF2-40B4-BE49-F238E27FC236}">
                <a16:creationId xmlns:a16="http://schemas.microsoft.com/office/drawing/2014/main" id="{C2A06AFE-DC9D-F557-EC13-81132498DA42}"/>
              </a:ext>
            </a:extLst>
          </p:cNvPr>
          <p:cNvGraphicFramePr>
            <a:graphicFrameLocks noGrp="1"/>
          </p:cNvGraphicFramePr>
          <p:nvPr/>
        </p:nvGraphicFramePr>
        <p:xfrm>
          <a:off x="6197152" y="2877459"/>
          <a:ext cx="5349240" cy="822960"/>
        </p:xfrm>
        <a:graphic>
          <a:graphicData uri="http://schemas.openxmlformats.org/drawingml/2006/table">
            <a:tbl>
              <a:tblPr firstRow="1" bandRow="1">
                <a:tableStyleId>{5C22544A-7EE6-4342-B048-85BDC9FD1C3A}</a:tableStyleId>
              </a:tblPr>
              <a:tblGrid>
                <a:gridCol w="5349240">
                  <a:extLst>
                    <a:ext uri="{9D8B030D-6E8A-4147-A177-3AD203B41FA5}">
                      <a16:colId xmlns:a16="http://schemas.microsoft.com/office/drawing/2014/main" val="455858921"/>
                    </a:ext>
                  </a:extLst>
                </a:gridCol>
              </a:tblGrid>
              <a:tr h="0">
                <a:tc>
                  <a:txBody>
                    <a:bodyPr/>
                    <a:lstStyle/>
                    <a:p>
                      <a:pPr algn="ctr"/>
                      <a:r>
                        <a:rPr lang="en-US" sz="1400">
                          <a:latin typeface="Avenir Next LT Pro" panose="020B0504020202020204" pitchFamily="34" charset="0"/>
                        </a:rPr>
                        <a:t>Global Aim (Optional)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DA5"/>
                    </a:solidFill>
                  </a:tcPr>
                </a:tc>
                <a:extLst>
                  <a:ext uri="{0D108BD9-81ED-4DB2-BD59-A6C34878D82A}">
                    <a16:rowId xmlns:a16="http://schemas.microsoft.com/office/drawing/2014/main" val="1779921637"/>
                  </a:ext>
                </a:extLst>
              </a:tr>
              <a:tr h="335700">
                <a:tc>
                  <a:txBody>
                    <a:bodyPr/>
                    <a:lstStyle/>
                    <a:p>
                      <a:r>
                        <a:rPr lang="en-GB" sz="1400" kern="1200" dirty="0">
                          <a:effectLst/>
                          <a:latin typeface="Avenir Next LT Pro" panose="020B0504020202020204" pitchFamily="34" charset="0"/>
                          <a:ea typeface="Calibri" panose="020F0502020204030204" pitchFamily="34" charset="0"/>
                          <a:cs typeface="Times New Roman" panose="02020603050405020304" pitchFamily="18" charset="0"/>
                        </a:rPr>
                        <a:t>Improve </a:t>
                      </a:r>
                      <a:r>
                        <a:rPr lang="en-GB" sz="1400" kern="1200" dirty="0" err="1">
                          <a:effectLst/>
                          <a:latin typeface="Avenir Next LT Pro" panose="020B0504020202020204" pitchFamily="34" charset="0"/>
                          <a:ea typeface="Calibri" panose="020F0502020204030204" pitchFamily="34" charset="0"/>
                          <a:cs typeface="Times New Roman" panose="02020603050405020304" pitchFamily="18" charset="0"/>
                        </a:rPr>
                        <a:t>glycemic</a:t>
                      </a:r>
                      <a:r>
                        <a:rPr lang="en-GB" sz="1400" kern="1200" dirty="0">
                          <a:effectLst/>
                          <a:latin typeface="Avenir Next LT Pro" panose="020B0504020202020204" pitchFamily="34" charset="0"/>
                          <a:ea typeface="Calibri" panose="020F0502020204030204" pitchFamily="34" charset="0"/>
                          <a:cs typeface="Times New Roman" panose="02020603050405020304" pitchFamily="18" charset="0"/>
                        </a:rPr>
                        <a:t> levels and reduce health inequities in children and adolescents with Type 1 Diabetes</a:t>
                      </a:r>
                      <a:endParaRPr lang="en-US" sz="1400" kern="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16000"/>
                  </a:ext>
                </a:extLst>
              </a:tr>
            </a:tbl>
          </a:graphicData>
        </a:graphic>
      </p:graphicFrame>
    </p:spTree>
    <p:extLst>
      <p:ext uri="{BB962C8B-B14F-4D97-AF65-F5344CB8AC3E}">
        <p14:creationId xmlns:p14="http://schemas.microsoft.com/office/powerpoint/2010/main" val="3439345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2D62E2B94A24F9F5C8CA09D9BE26B" ma:contentTypeVersion="16" ma:contentTypeDescription="Create a new document." ma:contentTypeScope="" ma:versionID="8b1ec72ccfe20bc53779ff7c264461a5">
  <xsd:schema xmlns:xsd="http://www.w3.org/2001/XMLSchema" xmlns:xs="http://www.w3.org/2001/XMLSchema" xmlns:p="http://schemas.microsoft.com/office/2006/metadata/properties" xmlns:ns3="bfd17ef4-21fc-46b7-8f68-ac8a505f5c6d" xmlns:ns4="113b2352-7c34-4748-add0-73dac2f5caea" targetNamespace="http://schemas.microsoft.com/office/2006/metadata/properties" ma:root="true" ma:fieldsID="28e30dfd31111c2ec7ca436cd19be71c" ns3:_="" ns4:_="">
    <xsd:import namespace="bfd17ef4-21fc-46b7-8f68-ac8a505f5c6d"/>
    <xsd:import namespace="113b2352-7c34-4748-add0-73dac2f5ca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17ef4-21fc-46b7-8f68-ac8a505f5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b2352-7c34-4748-add0-73dac2f5c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d17ef4-21fc-46b7-8f68-ac8a505f5c6d" xsi:nil="true"/>
  </documentManagement>
</p:properties>
</file>

<file path=customXml/itemProps1.xml><?xml version="1.0" encoding="utf-8"?>
<ds:datastoreItem xmlns:ds="http://schemas.openxmlformats.org/officeDocument/2006/customXml" ds:itemID="{093A2537-219B-4455-A1DB-F9C2B5361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17ef4-21fc-46b7-8f68-ac8a505f5c6d"/>
    <ds:schemaRef ds:uri="113b2352-7c34-4748-add0-73dac2f5c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07A516-BDB4-496D-8E00-0A8E1D9D817A}">
  <ds:schemaRefs>
    <ds:schemaRef ds:uri="http://schemas.microsoft.com/sharepoint/v3/contenttype/forms"/>
  </ds:schemaRefs>
</ds:datastoreItem>
</file>

<file path=customXml/itemProps3.xml><?xml version="1.0" encoding="utf-8"?>
<ds:datastoreItem xmlns:ds="http://schemas.openxmlformats.org/officeDocument/2006/customXml" ds:itemID="{50332B55-E445-4C8D-8130-5E6250D2AEB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113b2352-7c34-4748-add0-73dac2f5caea"/>
    <ds:schemaRef ds:uri="http://purl.org/dc/dcmitype/"/>
    <ds:schemaRef ds:uri="http://schemas.microsoft.com/office/infopath/2007/PartnerControls"/>
    <ds:schemaRef ds:uri="bfd17ef4-21fc-46b7-8f68-ac8a505f5c6d"/>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1371</TotalTime>
  <Words>1802</Words>
  <Application>Microsoft Office PowerPoint</Application>
  <PresentationFormat>Widescreen</PresentationFormat>
  <Paragraphs>294</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 Book</vt:lpstr>
      <vt:lpstr>Avenir Next LT Pro</vt:lpstr>
      <vt:lpstr>Calibri</vt:lpstr>
      <vt:lpstr>Calibri Light</vt:lpstr>
      <vt:lpstr>Courier New</vt:lpstr>
      <vt:lpstr>Wingdings</vt:lpstr>
      <vt:lpstr>Office Theme</vt:lpstr>
      <vt:lpstr>Supporting Type 1 Diabetes Health Equity through QI Initiatives at Rady Children’s Hospital</vt:lpstr>
      <vt:lpstr> Catchment Area </vt:lpstr>
      <vt:lpstr>PowerPoint Presentation</vt:lpstr>
      <vt:lpstr>PowerPoint Presentation</vt:lpstr>
      <vt:lpstr> RCHSD Diabetes Clinic QI Team Projects since joining T1DX Collaborative 2020  </vt:lpstr>
      <vt:lpstr>PowerPoint Presentation</vt:lpstr>
      <vt:lpstr>Percentage of T1D patients with  A1C ⩽ 7%  by Race/Ethnicity  (January 2021- 2024)</vt:lpstr>
      <vt:lpstr>Percentage of T1D patients with  A1C ⩾ 9%  by Race/Ethnicity  (January 2021- 2024)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Demeterco-Berggren</dc:creator>
  <cp:lastModifiedBy>Demeterco-Berggren, Carla MD</cp:lastModifiedBy>
  <cp:revision>334</cp:revision>
  <dcterms:created xsi:type="dcterms:W3CDTF">2021-09-02T03:29:02Z</dcterms:created>
  <dcterms:modified xsi:type="dcterms:W3CDTF">2024-02-29T16:13:49Z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0x01010073B2D62E2B94A24F9F5C8CA09D9BE26B</vt:lpwstr>
  </property>
</Properties>
</file>