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78" r:id="rId2"/>
    <p:sldId id="285" r:id="rId3"/>
    <p:sldId id="650" r:id="rId4"/>
    <p:sldId id="657" r:id="rId5"/>
    <p:sldId id="258" r:id="rId6"/>
    <p:sldId id="256" r:id="rId7"/>
    <p:sldId id="655" r:id="rId8"/>
    <p:sldId id="651" r:id="rId9"/>
    <p:sldId id="652" r:id="rId10"/>
    <p:sldId id="653" r:id="rId11"/>
    <p:sldId id="648" r:id="rId12"/>
    <p:sldId id="287" r:id="rId13"/>
    <p:sldId id="336" r:id="rId14"/>
    <p:sldId id="659" r:id="rId15"/>
    <p:sldId id="645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F2FD07-8D39-4EC8-A373-CF807BDD7493}">
          <p14:sldIdLst>
            <p14:sldId id="278"/>
            <p14:sldId id="285"/>
            <p14:sldId id="650"/>
            <p14:sldId id="657"/>
            <p14:sldId id="258"/>
            <p14:sldId id="256"/>
            <p14:sldId id="655"/>
            <p14:sldId id="651"/>
            <p14:sldId id="652"/>
            <p14:sldId id="653"/>
            <p14:sldId id="648"/>
            <p14:sldId id="287"/>
            <p14:sldId id="336"/>
            <p14:sldId id="659"/>
            <p14:sldId id="645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z Thomas, Alicia M" initials="DTAM" lastIdx="14" clrIdx="0">
    <p:extLst>
      <p:ext uri="{19B8F6BF-5375-455C-9EA6-DF929625EA0E}">
        <p15:presenceInfo xmlns:p15="http://schemas.microsoft.com/office/powerpoint/2012/main" userId="Diaz Thomas, Alicia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 autoAdjust="0"/>
    <p:restoredTop sz="88114"/>
  </p:normalViewPr>
  <p:slideViewPr>
    <p:cSldViewPr snapToGrid="0">
      <p:cViewPr varScale="1">
        <p:scale>
          <a:sx n="75" d="100"/>
          <a:sy n="75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cenelson\Downloads\Closed%20Loop%20Patients-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cenelson\Downloads\Insulin%20Pump%20Sheet_r1%20(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Average A1c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Sheet2!$J$8:$N$8</c:f>
              <c:strCache>
                <c:ptCount val="5"/>
                <c:pt idx="0">
                  <c:v>A1c initial</c:v>
                </c:pt>
                <c:pt idx="1">
                  <c:v>A1c 1-2 weeks</c:v>
                </c:pt>
                <c:pt idx="2">
                  <c:v>A1c 2-3 months</c:v>
                </c:pt>
                <c:pt idx="3">
                  <c:v>A1c 6 months</c:v>
                </c:pt>
                <c:pt idx="4">
                  <c:v>A1c 9month</c:v>
                </c:pt>
              </c:strCache>
            </c:strRef>
          </c:cat>
          <c:val>
            <c:numRef>
              <c:f>Sheet2!$J$9:$N$9</c:f>
              <c:numCache>
                <c:formatCode>General</c:formatCode>
                <c:ptCount val="5"/>
                <c:pt idx="0">
                  <c:v>11.66</c:v>
                </c:pt>
                <c:pt idx="1">
                  <c:v>9.4</c:v>
                </c:pt>
                <c:pt idx="2">
                  <c:v>8.5</c:v>
                </c:pt>
                <c:pt idx="3">
                  <c:v>8.9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3-9B43-830B-664C6B3B4E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50432704"/>
        <c:axId val="1150394560"/>
      </c:barChart>
      <c:catAx>
        <c:axId val="11504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94560"/>
        <c:crosses val="autoZero"/>
        <c:auto val="1"/>
        <c:lblAlgn val="ctr"/>
        <c:lblOffset val="100"/>
        <c:noMultiLvlLbl val="0"/>
      </c:catAx>
      <c:valAx>
        <c:axId val="115039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4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Race on Pump to Race</a:t>
            </a:r>
            <a:r>
              <a:rPr lang="en-US" baseline="0"/>
              <a:t> Visits/Month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'Race to Race VisMth'!$A$2</c:f>
              <c:strCache>
                <c:ptCount val="1"/>
                <c:pt idx="0">
                  <c:v>% of NHW on Pump/Month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'Race to Race VisMth'!$B$1:$V$1</c:f>
              <c:strCache>
                <c:ptCount val="21"/>
                <c:pt idx="0">
                  <c:v>November 2020</c:v>
                </c:pt>
                <c:pt idx="1">
                  <c:v>December 2020</c:v>
                </c:pt>
                <c:pt idx="2">
                  <c:v>January 2021</c:v>
                </c:pt>
                <c:pt idx="3">
                  <c:v>February 2021</c:v>
                </c:pt>
                <c:pt idx="4">
                  <c:v>March 2021</c:v>
                </c:pt>
                <c:pt idx="5">
                  <c:v>April 2021</c:v>
                </c:pt>
                <c:pt idx="6">
                  <c:v>May 2021</c:v>
                </c:pt>
                <c:pt idx="7">
                  <c:v>June 2021</c:v>
                </c:pt>
                <c:pt idx="8">
                  <c:v>July 2021</c:v>
                </c:pt>
                <c:pt idx="9">
                  <c:v>August 2021</c:v>
                </c:pt>
                <c:pt idx="10">
                  <c:v>September 2021</c:v>
                </c:pt>
                <c:pt idx="11">
                  <c:v>October 2021</c:v>
                </c:pt>
                <c:pt idx="12">
                  <c:v>November 2021</c:v>
                </c:pt>
                <c:pt idx="13">
                  <c:v>December 2021</c:v>
                </c:pt>
                <c:pt idx="14">
                  <c:v>January 2022</c:v>
                </c:pt>
                <c:pt idx="15">
                  <c:v>February 2022</c:v>
                </c:pt>
                <c:pt idx="16">
                  <c:v>March 2022</c:v>
                </c:pt>
                <c:pt idx="17">
                  <c:v>April 2022</c:v>
                </c:pt>
                <c:pt idx="18">
                  <c:v>May 2022</c:v>
                </c:pt>
                <c:pt idx="19">
                  <c:v>June 2022</c:v>
                </c:pt>
                <c:pt idx="20">
                  <c:v>July 2022</c:v>
                </c:pt>
              </c:strCache>
            </c:strRef>
          </c:cat>
          <c:val>
            <c:numRef>
              <c:f>'Race to Race VisMth'!$B$2:$V$2</c:f>
              <c:numCache>
                <c:formatCode>0.0%</c:formatCode>
                <c:ptCount val="21"/>
                <c:pt idx="0">
                  <c:v>0.33333333333333331</c:v>
                </c:pt>
                <c:pt idx="1">
                  <c:v>0.21052631578947367</c:v>
                </c:pt>
                <c:pt idx="2">
                  <c:v>0.19696969696969696</c:v>
                </c:pt>
                <c:pt idx="3">
                  <c:v>0.2441860465116279</c:v>
                </c:pt>
                <c:pt idx="4">
                  <c:v>0.15178571428571427</c:v>
                </c:pt>
                <c:pt idx="5">
                  <c:v>0.24193548387096775</c:v>
                </c:pt>
                <c:pt idx="6">
                  <c:v>0.2196969696969697</c:v>
                </c:pt>
                <c:pt idx="7">
                  <c:v>0.14705882352941177</c:v>
                </c:pt>
                <c:pt idx="8">
                  <c:v>0.25423728813559321</c:v>
                </c:pt>
                <c:pt idx="9">
                  <c:v>0.15573770491803279</c:v>
                </c:pt>
                <c:pt idx="10">
                  <c:v>0.21088435374149661</c:v>
                </c:pt>
                <c:pt idx="11">
                  <c:v>0.26016260162601629</c:v>
                </c:pt>
                <c:pt idx="12">
                  <c:v>0.216</c:v>
                </c:pt>
                <c:pt idx="13">
                  <c:v>0.22222222222222221</c:v>
                </c:pt>
                <c:pt idx="14">
                  <c:v>0.27692307692307694</c:v>
                </c:pt>
                <c:pt idx="15">
                  <c:v>0.22033898305084745</c:v>
                </c:pt>
                <c:pt idx="16">
                  <c:v>0.20512820512820512</c:v>
                </c:pt>
                <c:pt idx="17">
                  <c:v>0.24285714285714285</c:v>
                </c:pt>
                <c:pt idx="18">
                  <c:v>0.22429906542056074</c:v>
                </c:pt>
                <c:pt idx="19">
                  <c:v>0.28244274809160308</c:v>
                </c:pt>
                <c:pt idx="20">
                  <c:v>0.23387096774193547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4-F24C-8C03-034E9494DE52}"/>
            </c:ext>
          </c:extLst>
        </c:ser>
        <c:ser>
          <c:idx val="1"/>
          <c:order val="1"/>
          <c:tx>
            <c:strRef>
              <c:f>'Race to Race VisMth'!$A$3</c:f>
              <c:strCache>
                <c:ptCount val="1"/>
                <c:pt idx="0">
                  <c:v>% of NHB on Pump/Month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'Race to Race VisMth'!$B$1:$V$1</c:f>
              <c:strCache>
                <c:ptCount val="21"/>
                <c:pt idx="0">
                  <c:v>November 2020</c:v>
                </c:pt>
                <c:pt idx="1">
                  <c:v>December 2020</c:v>
                </c:pt>
                <c:pt idx="2">
                  <c:v>January 2021</c:v>
                </c:pt>
                <c:pt idx="3">
                  <c:v>February 2021</c:v>
                </c:pt>
                <c:pt idx="4">
                  <c:v>March 2021</c:v>
                </c:pt>
                <c:pt idx="5">
                  <c:v>April 2021</c:v>
                </c:pt>
                <c:pt idx="6">
                  <c:v>May 2021</c:v>
                </c:pt>
                <c:pt idx="7">
                  <c:v>June 2021</c:v>
                </c:pt>
                <c:pt idx="8">
                  <c:v>July 2021</c:v>
                </c:pt>
                <c:pt idx="9">
                  <c:v>August 2021</c:v>
                </c:pt>
                <c:pt idx="10">
                  <c:v>September 2021</c:v>
                </c:pt>
                <c:pt idx="11">
                  <c:v>October 2021</c:v>
                </c:pt>
                <c:pt idx="12">
                  <c:v>November 2021</c:v>
                </c:pt>
                <c:pt idx="13">
                  <c:v>December 2021</c:v>
                </c:pt>
                <c:pt idx="14">
                  <c:v>January 2022</c:v>
                </c:pt>
                <c:pt idx="15">
                  <c:v>February 2022</c:v>
                </c:pt>
                <c:pt idx="16">
                  <c:v>March 2022</c:v>
                </c:pt>
                <c:pt idx="17">
                  <c:v>April 2022</c:v>
                </c:pt>
                <c:pt idx="18">
                  <c:v>May 2022</c:v>
                </c:pt>
                <c:pt idx="19">
                  <c:v>June 2022</c:v>
                </c:pt>
                <c:pt idx="20">
                  <c:v>July 2022</c:v>
                </c:pt>
              </c:strCache>
            </c:strRef>
          </c:cat>
          <c:val>
            <c:numRef>
              <c:f>'Race to Race VisMth'!$B$3:$V$3</c:f>
              <c:numCache>
                <c:formatCode>0.0%</c:formatCode>
                <c:ptCount val="21"/>
                <c:pt idx="0">
                  <c:v>7.2727272727272724E-2</c:v>
                </c:pt>
                <c:pt idx="1">
                  <c:v>4.3478260869565216E-2</c:v>
                </c:pt>
                <c:pt idx="2">
                  <c:v>4.4444444444444446E-2</c:v>
                </c:pt>
                <c:pt idx="3">
                  <c:v>6.8965517241379309E-2</c:v>
                </c:pt>
                <c:pt idx="4">
                  <c:v>0.10638297872340426</c:v>
                </c:pt>
                <c:pt idx="5">
                  <c:v>4.1666666666666664E-2</c:v>
                </c:pt>
                <c:pt idx="6">
                  <c:v>0.10714285714285714</c:v>
                </c:pt>
                <c:pt idx="7">
                  <c:v>0.10526315789473684</c:v>
                </c:pt>
                <c:pt idx="8">
                  <c:v>7.3170731707317069E-2</c:v>
                </c:pt>
                <c:pt idx="9">
                  <c:v>5.5555555555555552E-2</c:v>
                </c:pt>
                <c:pt idx="10">
                  <c:v>9.6153846153846159E-2</c:v>
                </c:pt>
                <c:pt idx="11">
                  <c:v>2.0833333333333332E-2</c:v>
                </c:pt>
                <c:pt idx="12">
                  <c:v>0.10638297872340426</c:v>
                </c:pt>
                <c:pt idx="13">
                  <c:v>0.25</c:v>
                </c:pt>
                <c:pt idx="14">
                  <c:v>0.06</c:v>
                </c:pt>
                <c:pt idx="15">
                  <c:v>0.1111111111111111</c:v>
                </c:pt>
                <c:pt idx="16">
                  <c:v>0.17460317460317459</c:v>
                </c:pt>
                <c:pt idx="17">
                  <c:v>7.1428571428571425E-2</c:v>
                </c:pt>
                <c:pt idx="18">
                  <c:v>0.18604651162790697</c:v>
                </c:pt>
                <c:pt idx="19">
                  <c:v>0.19148936170212766</c:v>
                </c:pt>
                <c:pt idx="20">
                  <c:v>4.6511627906976744E-2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4-F24C-8C03-034E9494D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094360"/>
        <c:axId val="409094688"/>
      </c:lineChart>
      <c:catAx>
        <c:axId val="40909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94688"/>
        <c:crosses val="autoZero"/>
        <c:auto val="1"/>
        <c:lblAlgn val="ctr"/>
        <c:lblOffset val="100"/>
        <c:noMultiLvlLbl val="0"/>
      </c:catAx>
      <c:valAx>
        <c:axId val="4090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9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097A11-30B6-45FB-B438-D5196C52F5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C0183-FF6A-4DF6-8297-4EC0CA3B9F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289B8-7D5B-486C-949F-3DA8BEA0B6B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5EBD8-9F87-4250-BB49-2C636E0DE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52DF8-464A-49AD-ADA6-B490B107D9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2D1C-C0C4-4F81-B9D6-F07368C7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B311-32B3-3B4E-B67D-51CBE51A24E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879F-29E6-0C4B-9C40-E119042B7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771E-F085-4D6D-B01C-9D1C19F98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704088"/>
            <a:ext cx="9144000" cy="1389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872" y="2350008"/>
            <a:ext cx="8842248" cy="16557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E379B-8F23-4238-973B-89B9F94A059D}"/>
              </a:ext>
            </a:extLst>
          </p:cNvPr>
          <p:cNvSpPr/>
          <p:nvPr userDrawn="1"/>
        </p:nvSpPr>
        <p:spPr>
          <a:xfrm>
            <a:off x="-6016" y="0"/>
            <a:ext cx="135967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253F31-D3B5-4676-A8C3-45F7A9966979}"/>
              </a:ext>
            </a:extLst>
          </p:cNvPr>
          <p:cNvCxnSpPr/>
          <p:nvPr userDrawn="1"/>
        </p:nvCxnSpPr>
        <p:spPr>
          <a:xfrm>
            <a:off x="1264257" y="0"/>
            <a:ext cx="0" cy="683966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634AB9-E1D6-4C18-A55E-4925136136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36" y="756724"/>
            <a:ext cx="1373429" cy="1283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EB239-5809-40DF-984E-C2CA474776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7893" y="5708163"/>
            <a:ext cx="2728617" cy="784712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14973F-17BB-4F38-B7D3-ADDE4718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6568" y="6356350"/>
            <a:ext cx="11331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A6A90-9627-B343-B2F9-B70A478D12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2598BD-158A-460B-849C-FF9C3905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2583" y="6356350"/>
            <a:ext cx="476121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C05B3C9-7DF4-4A4A-BC38-AFEE1BE4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4294" y="6356350"/>
            <a:ext cx="11331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0FDCF-5A94-7346-B741-93B1747BC9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7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28F9-EF5C-4CE5-868A-178DDF16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6CD7-FA9C-4CAA-AB3F-7262A5D2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26DE-9CDF-4BA8-8905-25AE2FCF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47800" cy="365125"/>
          </a:xfrm>
        </p:spPr>
        <p:txBody>
          <a:bodyPr/>
          <a:lstStyle/>
          <a:p>
            <a:fld id="{5A46D723-07D8-470A-B478-9DA894F4E64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B51D-AD31-404F-AF53-663515AB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5891" y="6352240"/>
            <a:ext cx="53592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0EF86-72F7-48D6-83ED-5D4A0291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5020" y="6352239"/>
            <a:ext cx="1447800" cy="365125"/>
          </a:xfrm>
        </p:spPr>
        <p:txBody>
          <a:bodyPr/>
          <a:lstStyle/>
          <a:p>
            <a:fld id="{E4C3D464-1176-4854-A654-D5A3D9DC7F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A927A-4B2B-4329-BEA1-ED67AA0727C7}"/>
              </a:ext>
            </a:extLst>
          </p:cNvPr>
          <p:cNvSpPr/>
          <p:nvPr userDrawn="1"/>
        </p:nvSpPr>
        <p:spPr>
          <a:xfrm>
            <a:off x="-1" y="-9168"/>
            <a:ext cx="482177" cy="6867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BDA96-97DD-4175-B8CF-88BD4D5E9579}"/>
              </a:ext>
            </a:extLst>
          </p:cNvPr>
          <p:cNvCxnSpPr/>
          <p:nvPr userDrawn="1"/>
        </p:nvCxnSpPr>
        <p:spPr>
          <a:xfrm>
            <a:off x="386761" y="0"/>
            <a:ext cx="0" cy="683966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DA8731-AD3A-46B2-A372-CCB34B5A7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063" y="777374"/>
            <a:ext cx="536226" cy="50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E7486-FEB3-47B5-BD58-A0A761AAD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0243" y="6234116"/>
            <a:ext cx="1741959" cy="5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8B555-4683-4C1A-8CA0-8DD217AB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489E7-AF52-4857-8F6E-96E0CB821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6A24-05AD-40E5-BADF-CBDF68460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D723-07D8-470A-B478-9DA894F4E64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041F4-CEEE-40D9-B232-E8DD6C02C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C72B5-20FE-4EB1-8F24-7864FB5A1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D464-1176-4854-A654-D5A3D9D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AE5E-3083-4FBE-8042-99DBDCF08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i="1" dirty="0"/>
              <a:t>QI Champions July 2023</a:t>
            </a:r>
            <a:br>
              <a:rPr lang="en-US" sz="4400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C4078-7317-4E38-AF19-D1215FB73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72" y="2350008"/>
            <a:ext cx="8842248" cy="3936492"/>
          </a:xfrm>
        </p:spPr>
        <p:txBody>
          <a:bodyPr>
            <a:normAutofit/>
          </a:bodyPr>
          <a:lstStyle/>
          <a:p>
            <a:pPr algn="ctr" defTabSz="2595107">
              <a:spcBef>
                <a:spcPts val="1856"/>
              </a:spcBef>
              <a:defRPr sz="1800"/>
            </a:pPr>
            <a:r>
              <a:rPr lang="en-US" sz="2800" b="1" i="1" dirty="0"/>
              <a:t>Blake Adams, BSN; Grace Nelson, MD</a:t>
            </a:r>
          </a:p>
          <a:p>
            <a:pPr algn="ctr" defTabSz="2595107">
              <a:spcBef>
                <a:spcPts val="1856"/>
              </a:spcBef>
              <a:defRPr sz="1800"/>
            </a:pPr>
            <a:r>
              <a:rPr lang="en-US" sz="2800" b="1" i="1" dirty="0"/>
              <a:t>University of Tennessee Health Science Center and LeBonheur Children’s Hospital</a:t>
            </a:r>
            <a:endParaRPr lang="en-US" sz="1600" dirty="0"/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FCBAADB5-687F-F145-BBBF-322237E36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3047" y="5816766"/>
            <a:ext cx="2004646" cy="674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941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909762" y="1031875"/>
          <a:ext cx="8372476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30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B2DD-CCF4-F449-87C3-A793E81E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Diabetes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3FD8-3CB6-BE40-BCCD-9F34051B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1690688"/>
            <a:ext cx="10515600" cy="4351338"/>
          </a:xfrm>
        </p:spPr>
        <p:txBody>
          <a:bodyPr/>
          <a:lstStyle/>
          <a:p>
            <a:r>
              <a:rPr lang="en-US" dirty="0"/>
              <a:t>We incorporated this form to be </a:t>
            </a:r>
          </a:p>
          <a:p>
            <a:pPr marL="0" indent="0">
              <a:buNone/>
            </a:pPr>
            <a:r>
              <a:rPr lang="en-US" dirty="0"/>
              <a:t> an opportunity for shared decision</a:t>
            </a:r>
          </a:p>
          <a:p>
            <a:pPr marL="0" indent="0">
              <a:buNone/>
            </a:pPr>
            <a:r>
              <a:rPr lang="en-US" dirty="0"/>
              <a:t> making between provider and</a:t>
            </a:r>
          </a:p>
          <a:p>
            <a:pPr marL="0" indent="0">
              <a:buNone/>
            </a:pPr>
            <a:r>
              <a:rPr lang="en-US" dirty="0"/>
              <a:t> family, to help guide discussion </a:t>
            </a:r>
          </a:p>
          <a:p>
            <a:pPr marL="0" indent="0">
              <a:buNone/>
            </a:pPr>
            <a:r>
              <a:rPr lang="en-US" dirty="0"/>
              <a:t> during clinic appt. and to introduce</a:t>
            </a:r>
          </a:p>
          <a:p>
            <a:pPr marL="0" indent="0">
              <a:buNone/>
            </a:pPr>
            <a:r>
              <a:rPr lang="en-US" dirty="0"/>
              <a:t> technology in an equitable manner.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6A5F2-8863-DF49-9DE9-A4017919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84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0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3CFA-73FE-DA4B-8AFD-B3B0C415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Diabetes Technology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5CDF-AD5D-394B-A511-6A604117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dirty="0"/>
              <a:t>We created this technology form to be handed out with the </a:t>
            </a:r>
          </a:p>
          <a:p>
            <a:pPr marL="457200" lvl="1" indent="0">
              <a:buNone/>
              <a:defRPr sz="1800" b="0">
                <a:solidFill>
                  <a:srgbClr val="000000"/>
                </a:solidFill>
              </a:defRPr>
            </a:pPr>
            <a:r>
              <a:rPr lang="en-US" dirty="0"/>
              <a:t>DTA survey as a visual reminder for families with a few </a:t>
            </a:r>
          </a:p>
          <a:p>
            <a:pPr marL="457200" lvl="1" indent="0">
              <a:buNone/>
              <a:defRPr sz="1800" b="0">
                <a:solidFill>
                  <a:srgbClr val="000000"/>
                </a:solidFill>
              </a:defRPr>
            </a:pPr>
            <a:r>
              <a:rPr lang="en-US" dirty="0"/>
              <a:t>short facts to further technology discussion.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dirty="0"/>
              <a:t>We recently are trialing adding this form to be handed out </a:t>
            </a:r>
          </a:p>
          <a:p>
            <a:pPr marL="457200" lvl="1" indent="0">
              <a:buNone/>
              <a:defRPr sz="1800" b="0">
                <a:solidFill>
                  <a:srgbClr val="000000"/>
                </a:solidFill>
              </a:defRPr>
            </a:pPr>
            <a:r>
              <a:rPr lang="en-US" dirty="0"/>
              <a:t>with MDJ form in Dr. Nelson’s clinic.</a:t>
            </a:r>
          </a:p>
        </p:txBody>
      </p:sp>
      <p:sp>
        <p:nvSpPr>
          <p:cNvPr id="5" name="Shape 65">
            <a:extLst>
              <a:ext uri="{FF2B5EF4-FFF2-40B4-BE49-F238E27FC236}">
                <a16:creationId xmlns:a16="http://schemas.microsoft.com/office/drawing/2014/main" id="{AF487766-F7BC-B94D-9C30-8739AF160432}"/>
              </a:ext>
            </a:extLst>
          </p:cNvPr>
          <p:cNvSpPr/>
          <p:nvPr/>
        </p:nvSpPr>
        <p:spPr>
          <a:xfrm>
            <a:off x="24417318" y="21189377"/>
            <a:ext cx="8394026" cy="1171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1431" tIns="31431" rIns="31431" bIns="31431">
            <a:spAutoFit/>
          </a:bodyPr>
          <a:lstStyle>
            <a:lvl1pPr>
              <a:defRPr sz="3200" b="1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/>
              <a:t>References </a:t>
            </a:r>
            <a:r>
              <a:rPr lang="en-US" sz="2200" dirty="0"/>
              <a:t>: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Mathias P,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Mahali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 LP, Agarwal S. Targeting Technology in Underserved Adults With Type 1 Diabetes: Effect of Diabetes Practice Transformations on Improving Equity in CGM Prescribing Behaviors. Diabetes Care. 2022 Oct 1;45(10):2231-2237.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: 10.2337/dc22-0555. PMID: 36054022.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n-US" sz="1000" b="0" dirty="0">
              <a:solidFill>
                <a:srgbClr val="212121"/>
              </a:solidFill>
              <a:latin typeface="system-ui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Bailey R,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Donthi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 S,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Markt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 S, Drummond C, Cullen J. Evaluating Factors Associated With Continuous Glucose Monitoring Utilization With the Type 1 Diabetes Exchange Registry. J Diabetes Sci Technol. 2022 May 3:19322968221091299.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: 10.1177/19322968221091299.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system-ui"/>
              </a:rPr>
              <a:t> ahead of print. PMID: 35506181.</a:t>
            </a:r>
            <a:endParaRPr sz="1000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B1542252-8A04-7E4E-B94C-94657E89C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0293" y="5974754"/>
            <a:ext cx="2004646" cy="67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795066-0ECE-9E44-8A7C-CE583C07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62" y="0"/>
            <a:ext cx="492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7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D0FC-831B-463E-2B97-917F2201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837"/>
            <a:ext cx="10515600" cy="1325563"/>
          </a:xfrm>
        </p:spPr>
        <p:txBody>
          <a:bodyPr/>
          <a:lstStyle/>
          <a:p>
            <a:r>
              <a:rPr lang="en-US" b="1" dirty="0"/>
              <a:t>Insulin Pump Use, by Race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5B351D-D422-211B-01D0-BFBC47AD990C}"/>
              </a:ext>
            </a:extLst>
          </p:cNvPr>
          <p:cNvGrpSpPr/>
          <p:nvPr/>
        </p:nvGrpSpPr>
        <p:grpSpPr>
          <a:xfrm>
            <a:off x="9829800" y="152400"/>
            <a:ext cx="2087488" cy="2087488"/>
            <a:chOff x="9677400" y="112328"/>
            <a:chExt cx="2087488" cy="2087488"/>
          </a:xfrm>
        </p:grpSpPr>
        <p:pic>
          <p:nvPicPr>
            <p:cNvPr id="2050" name="Picture 2" descr="50+ Insulin Pump Illustrations, Royalty-Free Vector Graphics &amp; Clip Art -  iStock | Diabetes insulin pump, Looking at insulin pump, Insulin pump child">
              <a:extLst>
                <a:ext uri="{FF2B5EF4-FFF2-40B4-BE49-F238E27FC236}">
                  <a16:creationId xmlns:a16="http://schemas.microsoft.com/office/drawing/2014/main" id="{B360ADA5-2A9B-249C-6111-8F33BB5E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112328"/>
              <a:ext cx="2087488" cy="208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85D722-5923-6609-7526-78BDADABB932}"/>
                </a:ext>
              </a:extLst>
            </p:cNvPr>
            <p:cNvSpPr/>
            <p:nvPr/>
          </p:nvSpPr>
          <p:spPr>
            <a:xfrm>
              <a:off x="9704748" y="130073"/>
              <a:ext cx="1981200" cy="1981200"/>
            </a:xfrm>
            <a:prstGeom prst="ellipse">
              <a:avLst/>
            </a:prstGeom>
            <a:noFill/>
            <a:ln w="1016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1676400"/>
            <a:ext cx="9215120" cy="47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B1CE-2EFF-B642-B157-33E0B7AD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4E19-CB27-F140-A6F5-1EA3C9E6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Closer follow up with patients with A1c above target with the general CDEs, but not as a limitation to starting pump</a:t>
            </a:r>
          </a:p>
          <a:p>
            <a:r>
              <a:rPr lang="en-US" dirty="0"/>
              <a:t>Change in Education Curriculum, from Day1 through Pump Education</a:t>
            </a:r>
          </a:p>
          <a:p>
            <a:r>
              <a:rPr lang="en-US" dirty="0"/>
              <a:t>Post pump start education to review common pitfalls</a:t>
            </a:r>
          </a:p>
          <a:p>
            <a:r>
              <a:rPr lang="en-US" dirty="0"/>
              <a:t>Currently analyzing reasons behind post pump admissions to help target education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7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30D9-7E86-4649-BC75-D2AF5BD6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QI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3736-5CF5-8B43-B3C1-D4DB669E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Hybrid Closed Loop Insulin pump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Connected pen use with increased shared decision making</a:t>
            </a:r>
          </a:p>
          <a:p>
            <a:r>
              <a:rPr lang="en-US" dirty="0"/>
              <a:t>   Diabetes Annual Visit </a:t>
            </a:r>
          </a:p>
          <a:p>
            <a:r>
              <a:rPr lang="en-US" dirty="0"/>
              <a:t>   SDOH screening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1D0787A1-3105-F741-BE05-66522D3DE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0293" y="5974754"/>
            <a:ext cx="2004646" cy="674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054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r>
              <a:rPr lang="en-US" altLang="en-US" b="1" dirty="0"/>
              <a:t>Questions?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600200"/>
            <a:ext cx="6041660" cy="4176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161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F567-F1CD-9247-B944-B435955A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509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LeBonheur Children’s Hospital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9F3DA8CF-B94E-C744-8C60-08A0C62FE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0293" y="5974754"/>
            <a:ext cx="2004646" cy="6742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9B29F-3195-134E-89EF-3DF76FAD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47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LeBonheur Children’s Hospital is located in Memphis, TN and </a:t>
            </a:r>
          </a:p>
          <a:p>
            <a:pPr marL="0" indent="0">
              <a:buNone/>
            </a:pPr>
            <a:r>
              <a:rPr lang="en-US" sz="2000" dirty="0"/>
              <a:t>serves surrounding areas that include Mississippi, Arkansas and </a:t>
            </a:r>
          </a:p>
          <a:p>
            <a:pPr marL="0" indent="0">
              <a:buNone/>
            </a:pPr>
            <a:r>
              <a:rPr lang="en-US" sz="2000" dirty="0"/>
              <a:t>Missouri. Our Outpatient practice consists of 5 physicians, 1 </a:t>
            </a:r>
          </a:p>
          <a:p>
            <a:pPr marL="0" indent="0">
              <a:buNone/>
            </a:pPr>
            <a:r>
              <a:rPr lang="en-US" sz="2000" dirty="0"/>
              <a:t>fellow and 3 Nurse Practitioners.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We have a number of multidisciplinary staff including; 8 nurses, 6 CDCES,</a:t>
            </a:r>
          </a:p>
          <a:p>
            <a:pPr marL="0" indent="0">
              <a:buNone/>
            </a:pPr>
            <a:r>
              <a:rPr lang="en-US" sz="2000" dirty="0"/>
              <a:t>1 social worker, 2 dietitians, 1 community outreach coordinator and 1 child life </a:t>
            </a:r>
          </a:p>
          <a:p>
            <a:pPr marL="0" indent="0">
              <a:buNone/>
            </a:pPr>
            <a:r>
              <a:rPr lang="en-US" sz="2000" dirty="0"/>
              <a:t>specialist.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We serve approximately 800 patients diagnosed with Type 1 Diabetes and </a:t>
            </a:r>
          </a:p>
          <a:p>
            <a:pPr marL="0" indent="0">
              <a:buNone/>
            </a:pPr>
            <a:r>
              <a:rPr lang="en-US" sz="2000" dirty="0"/>
              <a:t>450 with Type 2. For our Type 1 patients we have 54% with public insurance and 42% with private             insurance. 37% of our Type 1 Diabetes patients are black. </a:t>
            </a:r>
            <a:endParaRPr lang="en-US" sz="1800" dirty="0"/>
          </a:p>
        </p:txBody>
      </p:sp>
      <p:pic>
        <p:nvPicPr>
          <p:cNvPr id="8" name="Picture 7" descr="A picture containing sky, outdoor, building, commercial building&#10;&#10;Description automatically generated">
            <a:extLst>
              <a:ext uri="{FF2B5EF4-FFF2-40B4-BE49-F238E27FC236}">
                <a16:creationId xmlns:a16="http://schemas.microsoft.com/office/drawing/2014/main" id="{AC3C547D-EE2F-F842-A64F-FBF1D190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4648200" cy="3098800"/>
          </a:xfrm>
          <a:prstGeom prst="rect">
            <a:avLst/>
          </a:prstGeom>
        </p:spPr>
      </p:pic>
      <p:pic>
        <p:nvPicPr>
          <p:cNvPr id="10" name="Picture 9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9FF6ACF2-26A3-2041-A812-6936BAE8D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243559"/>
            <a:ext cx="2959099" cy="18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6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7C60-05E7-0849-9113-9480CDC2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5B13-65FC-8E4A-87B1-896BFC59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Abadi" panose="020B0604020104020204" pitchFamily="34" charset="0"/>
                <a:ea typeface="Times New Roman" panose="02020603050405020304" pitchFamily="18" charset="0"/>
              </a:rPr>
              <a:t>We are participating in a special project within T1D to reduce the Inequities in Pump Use between Non-Hispanic White and Non-Hispanic Black T1D Patients from 28% to 14% by June 2022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03CFD3-E04D-FF48-852D-3AD2F56B1721}"/>
              </a:ext>
            </a:extLst>
          </p:cNvPr>
          <p:cNvGrpSpPr/>
          <p:nvPr/>
        </p:nvGrpSpPr>
        <p:grpSpPr>
          <a:xfrm>
            <a:off x="9855200" y="137356"/>
            <a:ext cx="2087488" cy="2087488"/>
            <a:chOff x="9677400" y="112328"/>
            <a:chExt cx="2087488" cy="2087488"/>
          </a:xfrm>
        </p:grpSpPr>
        <p:pic>
          <p:nvPicPr>
            <p:cNvPr id="5" name="Picture 2" descr="50+ Insulin Pump Illustrations, Royalty-Free Vector Graphics &amp; Clip Art -  iStock | Diabetes insulin pump, Looking at insulin pump, Insulin pump child">
              <a:extLst>
                <a:ext uri="{FF2B5EF4-FFF2-40B4-BE49-F238E27FC236}">
                  <a16:creationId xmlns:a16="http://schemas.microsoft.com/office/drawing/2014/main" id="{D6B8E9C9-197C-BD42-96B1-890FB60DC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112328"/>
              <a:ext cx="2087488" cy="208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99E4B1-CC2B-284A-9E67-758A49FDDC89}"/>
                </a:ext>
              </a:extLst>
            </p:cNvPr>
            <p:cNvSpPr/>
            <p:nvPr/>
          </p:nvSpPr>
          <p:spPr>
            <a:xfrm>
              <a:off x="9704748" y="130073"/>
              <a:ext cx="1981200" cy="1981200"/>
            </a:xfrm>
            <a:prstGeom prst="ellipse">
              <a:avLst/>
            </a:prstGeom>
            <a:noFill/>
            <a:ln w="1016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5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7249-71CB-3041-8855-AF1F4CE7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6A1B-F9CD-E744-8B68-356ADBD6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6% of NHB patients and 25% of NHW were on insulin pumps</a:t>
            </a:r>
          </a:p>
          <a:p>
            <a:r>
              <a:rPr lang="en-US" dirty="0"/>
              <a:t>Low percentage of patients on pump and large inequity!!!</a:t>
            </a:r>
          </a:p>
        </p:txBody>
      </p:sp>
    </p:spTree>
    <p:extLst>
      <p:ext uri="{BB962C8B-B14F-4D97-AF65-F5344CB8AC3E}">
        <p14:creationId xmlns:p14="http://schemas.microsoft.com/office/powerpoint/2010/main" val="214193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r>
              <a:rPr lang="en-US" sz="3200" dirty="0"/>
              <a:t>Insulin Pump Process- Fishbone Diagram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85769" y="3872753"/>
            <a:ext cx="8724452" cy="10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2500404"/>
            <a:ext cx="1431071" cy="1357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9289" y="2420682"/>
            <a:ext cx="1280160" cy="1447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67726" y="3883511"/>
            <a:ext cx="1059629" cy="1495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16265" y="3872751"/>
            <a:ext cx="1011218" cy="1484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90775" y="3857653"/>
            <a:ext cx="727762" cy="1570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 rot="5400000">
            <a:off x="10090090" y="3355504"/>
            <a:ext cx="1757284" cy="1319450"/>
          </a:xfrm>
          <a:prstGeom prst="triangle">
            <a:avLst>
              <a:gd name="adj" fmla="val 51072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3722" y="2123522"/>
            <a:ext cx="239895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Policies and Procedure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4633" y="2082825"/>
            <a:ext cx="1118795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Product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9675" y="5357306"/>
            <a:ext cx="828338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6942" y="5370138"/>
            <a:ext cx="1258645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50695" y="5378824"/>
            <a:ext cx="1280160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People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433416" y="3391639"/>
            <a:ext cx="2178105" cy="17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76084" y="2853066"/>
            <a:ext cx="2291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Strict guidelines for insulin pump </a:t>
            </a:r>
          </a:p>
          <a:p>
            <a:r>
              <a:rPr lang="en-US" sz="1000" dirty="0">
                <a:highlight>
                  <a:srgbClr val="FFFF00"/>
                </a:highlight>
              </a:rPr>
              <a:t>Committee (A1C, attending classes and education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2118" y="2582814"/>
            <a:ext cx="1597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Insurance coverage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433416" y="2829035"/>
            <a:ext cx="16553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40553" y="2771516"/>
            <a:ext cx="21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</a:t>
            </a:r>
            <a:r>
              <a:rPr lang="en-US" dirty="0"/>
              <a:t> </a:t>
            </a:r>
            <a:r>
              <a:rPr lang="en-US" sz="1000" dirty="0"/>
              <a:t>available in multiple languages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346549" y="3136587"/>
            <a:ext cx="2382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8489" y="3160067"/>
            <a:ext cx="293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Difficulty working with supply companies and not receiving pump supplies 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217459" y="3582017"/>
            <a:ext cx="2878898" cy="1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48414" y="3950750"/>
            <a:ext cx="223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Insulin pump classes only available at downtown location and infrequently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235071" y="4275628"/>
            <a:ext cx="1986842" cy="13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48414" y="4419603"/>
            <a:ext cx="194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Fear of attending in person class and appointments due to COVID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153746" y="4756770"/>
            <a:ext cx="1731511" cy="7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33416" y="3711388"/>
            <a:ext cx="2589944" cy="21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21675" y="3374478"/>
            <a:ext cx="238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Family is in charge of calling pump company to schedule pump training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37205" y="4017558"/>
            <a:ext cx="218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Lengthy process and lots of communication required of family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023360" y="4417668"/>
            <a:ext cx="20222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491106" y="4487851"/>
            <a:ext cx="1850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Must be on the portal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019576" y="4716618"/>
            <a:ext cx="1813652" cy="1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640133" y="3907742"/>
            <a:ext cx="1869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Implicit Bias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55043" y="4129770"/>
            <a:ext cx="182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Culture/Provider and Staff not offering/allowing/suggesting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72040" y="4516563"/>
            <a:ext cx="213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 unaware of technology or distrust of it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10041" y="4924474"/>
            <a:ext cx="274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Frequent No-shows and scheduled with different providers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8232149" y="4150805"/>
            <a:ext cx="1265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428141" y="4485572"/>
            <a:ext cx="1882616" cy="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155512" y="4893871"/>
            <a:ext cx="2002689" cy="121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289004" y="5279273"/>
            <a:ext cx="2667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42941" y="3811751"/>
            <a:ext cx="30146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1178" y="3598931"/>
            <a:ext cx="2845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Affordability of pump supplies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57353" y="5033052"/>
            <a:ext cx="1900162" cy="17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6657" y="4684515"/>
            <a:ext cx="196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Need to have attended all Education classes and SM1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0164" y="3414885"/>
            <a:ext cx="1442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28% and 19% gap</a:t>
            </a:r>
          </a:p>
          <a:p>
            <a:r>
              <a:rPr lang="en-US" sz="1000" b="1" dirty="0"/>
              <a:t>in pump use</a:t>
            </a:r>
          </a:p>
          <a:p>
            <a:r>
              <a:rPr lang="en-US" sz="1000" b="1" dirty="0"/>
              <a:t>between NH</a:t>
            </a:r>
          </a:p>
          <a:p>
            <a:r>
              <a:rPr lang="en-US" sz="1000" b="1" dirty="0"/>
              <a:t>White and NH</a:t>
            </a:r>
          </a:p>
          <a:p>
            <a:r>
              <a:rPr lang="en-US" sz="1000" b="1" dirty="0"/>
              <a:t>Black/Hispanic</a:t>
            </a:r>
          </a:p>
          <a:p>
            <a:r>
              <a:rPr lang="en-US" sz="1000" b="1" dirty="0"/>
              <a:t>patients*</a:t>
            </a:r>
            <a:r>
              <a:rPr lang="en-US" sz="1000" dirty="0"/>
              <a:t>,</a:t>
            </a:r>
          </a:p>
          <a:p>
            <a:r>
              <a:rPr lang="en-US" sz="1000" b="1" dirty="0"/>
              <a:t>respectively</a:t>
            </a:r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416264" y="2771516"/>
            <a:ext cx="195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42123" y="2412526"/>
            <a:ext cx="197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 must be able to upload pump device from home</a:t>
            </a:r>
          </a:p>
        </p:txBody>
      </p:sp>
    </p:spTree>
    <p:extLst>
      <p:ext uri="{BB962C8B-B14F-4D97-AF65-F5344CB8AC3E}">
        <p14:creationId xmlns:p14="http://schemas.microsoft.com/office/powerpoint/2010/main" val="83206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/>
          <a:p>
            <a:r>
              <a:rPr lang="en-US" sz="3200" dirty="0"/>
              <a:t>Insulin Pump Process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0133" y="1313445"/>
            <a:ext cx="19256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Provider and patient decide to initiate pump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813" y="1214784"/>
            <a:ext cx="16889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Patient is briefly introduced on insulin pump and other technology during Diabetes Complete class at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1038" y="1260950"/>
            <a:ext cx="1333948" cy="742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Pump committee assesses for </a:t>
            </a:r>
            <a:r>
              <a:rPr lang="en-US" dirty="0"/>
              <a:t> </a:t>
            </a:r>
            <a:r>
              <a:rPr lang="en-US" sz="1200" dirty="0"/>
              <a:t>pump readiness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739" y="2356443"/>
            <a:ext cx="13478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approved- schedule for Insulin Pump Introduction class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3895" y="1202478"/>
            <a:ext cx="121875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denied- Create plan with committee to improve self-management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4796" y="2356443"/>
            <a:ext cx="13554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Attend 3hr Insulin Pump class-make contact with insulin pump reps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7728" y="2230447"/>
            <a:ext cx="12478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Family decides which pump they want and reaches out to pump company representative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27728" y="3516920"/>
            <a:ext cx="12478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Pump company reaches out to patient’s insurance company for approval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5832" y="3615440"/>
            <a:ext cx="13554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Pump company faxes orders for pump start to be signed by Provider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1717" y="3615441"/>
            <a:ext cx="14231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Pump rep emails clinic CDE to obtain date and time for pump start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1379" y="3430776"/>
            <a:ext cx="125506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Family schedules 2hr appointment with company trainer for pump start after receiving insulin pump supplies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5071" y="3499248"/>
            <a:ext cx="11430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Family is managed by pump trainer for first 2 weeks after pump start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2784" y="3430776"/>
            <a:ext cx="11631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Appointment with provider in clinic within 2-4 weeks of Insulin Pump start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6024" y="4798741"/>
            <a:ext cx="12053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Attend a self Management 1 Class within 6 months of starting insulin pump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2264" y="3550229"/>
            <a:ext cx="11510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Pump company will fax a CMN to clinic if needed by insurance, to be done by nursing or CDE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73133" y="1632088"/>
            <a:ext cx="389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5145680" y="1632088"/>
            <a:ext cx="2653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</p:cNvCxnSpPr>
          <p:nvPr/>
        </p:nvCxnSpPr>
        <p:spPr>
          <a:xfrm>
            <a:off x="6744986" y="1632089"/>
            <a:ext cx="491601" cy="2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1" idx="1"/>
          </p:cNvCxnSpPr>
          <p:nvPr/>
        </p:nvCxnSpPr>
        <p:spPr>
          <a:xfrm>
            <a:off x="6744986" y="1632089"/>
            <a:ext cx="430753" cy="1139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3"/>
            <a:endCxn id="13" idx="1"/>
          </p:cNvCxnSpPr>
          <p:nvPr/>
        </p:nvCxnSpPr>
        <p:spPr>
          <a:xfrm>
            <a:off x="8523581" y="2771942"/>
            <a:ext cx="3012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</p:cNvCxnSpPr>
          <p:nvPr/>
        </p:nvCxnSpPr>
        <p:spPr>
          <a:xfrm flipV="1">
            <a:off x="10180259" y="2771941"/>
            <a:ext cx="22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840961" y="3368834"/>
            <a:ext cx="0" cy="24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018894" y="4030938"/>
            <a:ext cx="387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8674188" y="4030938"/>
            <a:ext cx="298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1"/>
          </p:cNvCxnSpPr>
          <p:nvPr/>
        </p:nvCxnSpPr>
        <p:spPr>
          <a:xfrm flipH="1" flipV="1">
            <a:off x="7175739" y="4030938"/>
            <a:ext cx="300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1"/>
          </p:cNvCxnSpPr>
          <p:nvPr/>
        </p:nvCxnSpPr>
        <p:spPr>
          <a:xfrm flipH="1" flipV="1">
            <a:off x="5411038" y="4030937"/>
            <a:ext cx="500679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879547" y="4111343"/>
            <a:ext cx="515903" cy="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1"/>
          </p:cNvCxnSpPr>
          <p:nvPr/>
        </p:nvCxnSpPr>
        <p:spPr>
          <a:xfrm flipH="1" flipV="1">
            <a:off x="2388487" y="4099412"/>
            <a:ext cx="4765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12024" y="4446437"/>
            <a:ext cx="10757" cy="42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034359" y="1128640"/>
            <a:ext cx="168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Family has difficulty reaching out to insulin pump companies, and no one is following up to see if it is done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746" y="150108"/>
            <a:ext cx="144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Stringent guidelines for insulin pump start that are outdated 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 flipV="1">
            <a:off x="6208467" y="963015"/>
            <a:ext cx="0" cy="350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090178" y="2025594"/>
            <a:ext cx="0" cy="2178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173B44F-F085-7242-8179-4011244618AE}"/>
              </a:ext>
            </a:extLst>
          </p:cNvPr>
          <p:cNvSpPr txBox="1"/>
          <p:nvPr/>
        </p:nvSpPr>
        <p:spPr>
          <a:xfrm>
            <a:off x="8972264" y="5197958"/>
            <a:ext cx="144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Can be caught in a “circle” of insurance issues for a while at times. Possible to slide through cracks here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7BB19B-9D8B-8F4D-9CBB-8FABC7CF42FD}"/>
              </a:ext>
            </a:extLst>
          </p:cNvPr>
          <p:cNvCxnSpPr>
            <a:cxnSpLocks/>
          </p:cNvCxnSpPr>
          <p:nvPr/>
        </p:nvCxnSpPr>
        <p:spPr>
          <a:xfrm>
            <a:off x="9412924" y="4867213"/>
            <a:ext cx="0" cy="330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8273A14-DCD4-5F4B-97A1-973A95D2C347}"/>
              </a:ext>
            </a:extLst>
          </p:cNvPr>
          <p:cNvSpPr txBox="1"/>
          <p:nvPr/>
        </p:nvSpPr>
        <p:spPr>
          <a:xfrm>
            <a:off x="4264901" y="5151866"/>
            <a:ext cx="144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Communication and time for another appointment to get things going can be hard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ADC597-6B34-1E40-BF00-0301C702DEE6}"/>
              </a:ext>
            </a:extLst>
          </p:cNvPr>
          <p:cNvCxnSpPr>
            <a:cxnSpLocks/>
          </p:cNvCxnSpPr>
          <p:nvPr/>
        </p:nvCxnSpPr>
        <p:spPr>
          <a:xfrm>
            <a:off x="5160163" y="4728826"/>
            <a:ext cx="0" cy="423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C1FD43-3CF4-234C-9990-C223F522B1E3}"/>
              </a:ext>
            </a:extLst>
          </p:cNvPr>
          <p:cNvSpPr txBox="1"/>
          <p:nvPr/>
        </p:nvSpPr>
        <p:spPr>
          <a:xfrm>
            <a:off x="3391520" y="2134379"/>
            <a:ext cx="144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Some patients seem uncertain about more technology and may not hear about it enough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3BAE8-70E0-9E4F-8A7F-3B767A1A026E}"/>
              </a:ext>
            </a:extLst>
          </p:cNvPr>
          <p:cNvCxnSpPr>
            <a:cxnSpLocks/>
          </p:cNvCxnSpPr>
          <p:nvPr/>
        </p:nvCxnSpPr>
        <p:spPr>
          <a:xfrm flipV="1">
            <a:off x="4321379" y="1737451"/>
            <a:ext cx="0" cy="396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4A424DA-837B-E94C-8522-43B1784BAD52}"/>
              </a:ext>
            </a:extLst>
          </p:cNvPr>
          <p:cNvCxnSpPr>
            <a:cxnSpLocks/>
          </p:cNvCxnSpPr>
          <p:nvPr/>
        </p:nvCxnSpPr>
        <p:spPr>
          <a:xfrm>
            <a:off x="9197387" y="2069684"/>
            <a:ext cx="0" cy="347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7F4CC8-5404-8F4B-BB08-EC03A849068D}"/>
              </a:ext>
            </a:extLst>
          </p:cNvPr>
          <p:cNvSpPr txBox="1"/>
          <p:nvPr/>
        </p:nvSpPr>
        <p:spPr>
          <a:xfrm>
            <a:off x="8570535" y="1159228"/>
            <a:ext cx="135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Limited number of classes offered. Time commitment from 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A55CF7-94A0-5A4D-95D7-6D6DA9E598E7}"/>
              </a:ext>
            </a:extLst>
          </p:cNvPr>
          <p:cNvSpPr txBox="1"/>
          <p:nvPr/>
        </p:nvSpPr>
        <p:spPr>
          <a:xfrm>
            <a:off x="4942253" y="2198150"/>
            <a:ext cx="87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-Make to option for pump part of each visit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88BA1B-0AD9-3144-8EA4-42BB23ADBCDF}"/>
              </a:ext>
            </a:extLst>
          </p:cNvPr>
          <p:cNvSpPr txBox="1"/>
          <p:nvPr/>
        </p:nvSpPr>
        <p:spPr>
          <a:xfrm>
            <a:off x="7325785" y="76128"/>
            <a:ext cx="87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-Make the guidelines “looser: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B51A14-5C7C-B648-BEDA-1F528513216B}"/>
              </a:ext>
            </a:extLst>
          </p:cNvPr>
          <p:cNvSpPr txBox="1"/>
          <p:nvPr/>
        </p:nvSpPr>
        <p:spPr>
          <a:xfrm>
            <a:off x="8570535" y="699684"/>
            <a:ext cx="135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-Add more classes?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2BADB4-C4FA-FC43-99EF-CAC169F5F8AD}"/>
              </a:ext>
            </a:extLst>
          </p:cNvPr>
          <p:cNvSpPr txBox="1"/>
          <p:nvPr/>
        </p:nvSpPr>
        <p:spPr>
          <a:xfrm>
            <a:off x="10050081" y="321088"/>
            <a:ext cx="135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-Make a “pump champion” to help follow up with family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07273C7-1050-124E-9197-BF56E992AAB3}"/>
              </a:ext>
            </a:extLst>
          </p:cNvPr>
          <p:cNvSpPr txBox="1"/>
          <p:nvPr/>
        </p:nvSpPr>
        <p:spPr>
          <a:xfrm>
            <a:off x="10327728" y="5231267"/>
            <a:ext cx="135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-Make a “pump champion” to help follow up with family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8A77CF-453D-4843-A218-B92E49459A21}"/>
              </a:ext>
            </a:extLst>
          </p:cNvPr>
          <p:cNvSpPr txBox="1"/>
          <p:nvPr/>
        </p:nvSpPr>
        <p:spPr>
          <a:xfrm>
            <a:off x="5576440" y="5125448"/>
            <a:ext cx="135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-Make a “pump champion” to help follow up with family</a:t>
            </a:r>
          </a:p>
        </p:txBody>
      </p:sp>
    </p:spTree>
    <p:extLst>
      <p:ext uri="{BB962C8B-B14F-4D97-AF65-F5344CB8AC3E}">
        <p14:creationId xmlns:p14="http://schemas.microsoft.com/office/powerpoint/2010/main" val="24325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8" grpId="0"/>
      <p:bldP spid="60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6FDA-B192-894C-9A5B-D59076FC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Cycles- 10 </a:t>
            </a:r>
          </a:p>
        </p:txBody>
      </p:sp>
      <p:pic>
        <p:nvPicPr>
          <p:cNvPr id="4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59FB5016-7B8C-FA42-8B0E-2678D2CBC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5676900"/>
            <a:ext cx="1279525" cy="10866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E46BE-D2C7-924F-920A-11DA889FA035}"/>
              </a:ext>
            </a:extLst>
          </p:cNvPr>
          <p:cNvSpPr txBox="1"/>
          <p:nvPr/>
        </p:nvSpPr>
        <p:spPr>
          <a:xfrm>
            <a:off x="1633537" y="5897055"/>
            <a:ext cx="1771650" cy="646331"/>
          </a:xfrm>
          <a:prstGeom prst="rect">
            <a:avLst/>
          </a:prstGeom>
          <a:noFill/>
          <a:ln w="19050">
            <a:solidFill>
              <a:schemeClr val="accent1">
                <a:alpha val="55172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1- Loosen guidelines and find 10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EBB04-B398-3846-BABA-7ACDD087B126}"/>
              </a:ext>
            </a:extLst>
          </p:cNvPr>
          <p:cNvSpPr txBox="1"/>
          <p:nvPr/>
        </p:nvSpPr>
        <p:spPr>
          <a:xfrm>
            <a:off x="2241533" y="4814894"/>
            <a:ext cx="1817713" cy="830997"/>
          </a:xfrm>
          <a:prstGeom prst="rect">
            <a:avLst/>
          </a:prstGeom>
          <a:noFill/>
          <a:ln w="19050">
            <a:solidFill>
              <a:schemeClr val="accent1">
                <a:alpha val="55203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2- Broaden criteria and recruit staff to join project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**Reached 10 patients**</a:t>
            </a:r>
          </a:p>
        </p:txBody>
      </p:sp>
      <p:pic>
        <p:nvPicPr>
          <p:cNvPr id="9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1C9A29D2-D605-0F4A-9B4D-25A7EC18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9" y="4683412"/>
            <a:ext cx="1279525" cy="1086643"/>
          </a:xfrm>
          <a:prstGeom prst="rect">
            <a:avLst/>
          </a:prstGeom>
        </p:spPr>
      </p:pic>
      <p:pic>
        <p:nvPicPr>
          <p:cNvPr id="10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56DF0BE5-6371-6144-B932-45E532A6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3647006"/>
            <a:ext cx="1279525" cy="1086643"/>
          </a:xfrm>
          <a:prstGeom prst="rect">
            <a:avLst/>
          </a:prstGeom>
        </p:spPr>
      </p:pic>
      <p:pic>
        <p:nvPicPr>
          <p:cNvPr id="11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49F1B671-7B2C-624C-AD91-881757CB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63" y="2610600"/>
            <a:ext cx="1279525" cy="1086643"/>
          </a:xfrm>
          <a:prstGeom prst="rect">
            <a:avLst/>
          </a:prstGeom>
        </p:spPr>
      </p:pic>
      <p:pic>
        <p:nvPicPr>
          <p:cNvPr id="12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4A535D73-5C6A-7346-9327-83ED61DEE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5" y="1664768"/>
            <a:ext cx="1279525" cy="108664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7BDB60-8C1F-3F45-A789-83CC3C33EDF4}"/>
              </a:ext>
            </a:extLst>
          </p:cNvPr>
          <p:cNvSpPr txBox="1"/>
          <p:nvPr/>
        </p:nvSpPr>
        <p:spPr>
          <a:xfrm>
            <a:off x="2843187" y="3862097"/>
            <a:ext cx="1817713" cy="646331"/>
          </a:xfrm>
          <a:prstGeom prst="rect">
            <a:avLst/>
          </a:prstGeom>
          <a:noFill/>
          <a:ln w="19050">
            <a:solidFill>
              <a:schemeClr val="accent1">
                <a:alpha val="5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3- Closer follow up after pump class and implicit bias training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C3E96-6B65-194E-BAA5-ECF3A7A0AE75}"/>
              </a:ext>
            </a:extLst>
          </p:cNvPr>
          <p:cNvSpPr txBox="1"/>
          <p:nvPr/>
        </p:nvSpPr>
        <p:spPr>
          <a:xfrm>
            <a:off x="3452788" y="2923088"/>
            <a:ext cx="1817713" cy="461665"/>
          </a:xfrm>
          <a:prstGeom prst="rect">
            <a:avLst/>
          </a:prstGeom>
          <a:noFill/>
          <a:ln w="19050">
            <a:solidFill>
              <a:schemeClr val="accent1">
                <a:alpha val="55227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4- Change follow up guidelines and utilize rep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4A64F-5993-024C-8B59-E7DB46A2FE0B}"/>
              </a:ext>
            </a:extLst>
          </p:cNvPr>
          <p:cNvSpPr txBox="1"/>
          <p:nvPr/>
        </p:nvSpPr>
        <p:spPr>
          <a:xfrm>
            <a:off x="4059246" y="1917700"/>
            <a:ext cx="1490654" cy="646331"/>
          </a:xfrm>
          <a:prstGeom prst="rect">
            <a:avLst/>
          </a:prstGeom>
          <a:noFill/>
          <a:ln w="19050">
            <a:solidFill>
              <a:schemeClr val="accent1">
                <a:alpha val="54598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5- Survey patients after pump start</a:t>
            </a:r>
          </a:p>
        </p:txBody>
      </p:sp>
      <p:pic>
        <p:nvPicPr>
          <p:cNvPr id="16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747FF8FF-6CEB-654B-9903-695AFD769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21" y="5771357"/>
            <a:ext cx="1279525" cy="1086643"/>
          </a:xfrm>
          <a:prstGeom prst="rect">
            <a:avLst/>
          </a:prstGeom>
        </p:spPr>
      </p:pic>
      <p:pic>
        <p:nvPicPr>
          <p:cNvPr id="17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5A09603D-115D-824E-B812-DBFFFB40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84" y="4678843"/>
            <a:ext cx="1279525" cy="1086643"/>
          </a:xfrm>
          <a:prstGeom prst="rect">
            <a:avLst/>
          </a:prstGeom>
        </p:spPr>
      </p:pic>
      <p:pic>
        <p:nvPicPr>
          <p:cNvPr id="18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47993795-2F55-914C-B053-A8B7F3920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6" y="3728251"/>
            <a:ext cx="1279525" cy="1086643"/>
          </a:xfrm>
          <a:prstGeom prst="rect">
            <a:avLst/>
          </a:prstGeom>
        </p:spPr>
      </p:pic>
      <p:pic>
        <p:nvPicPr>
          <p:cNvPr id="19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0D04D587-AC95-1749-B9BD-B93DBB08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74" y="2641444"/>
            <a:ext cx="1279525" cy="1086643"/>
          </a:xfrm>
          <a:prstGeom prst="rect">
            <a:avLst/>
          </a:prstGeom>
        </p:spPr>
      </p:pic>
      <p:pic>
        <p:nvPicPr>
          <p:cNvPr id="20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5CF10306-C0EB-3E45-A268-1B3DAA056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99" y="1664768"/>
            <a:ext cx="1279525" cy="10866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158351-0AF2-684F-8C3E-2FAFB24BF6D4}"/>
              </a:ext>
            </a:extLst>
          </p:cNvPr>
          <p:cNvSpPr txBox="1"/>
          <p:nvPr/>
        </p:nvSpPr>
        <p:spPr>
          <a:xfrm>
            <a:off x="6424649" y="5991512"/>
            <a:ext cx="1892300" cy="646331"/>
          </a:xfrm>
          <a:prstGeom prst="rect">
            <a:avLst/>
          </a:prstGeom>
          <a:noFill/>
          <a:ln w="19050">
            <a:solidFill>
              <a:schemeClr val="accent1">
                <a:alpha val="54723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6- Stop pump committee and sooner follow up after pump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C0531D-7953-9540-BA36-BABD4BA94633}"/>
              </a:ext>
            </a:extLst>
          </p:cNvPr>
          <p:cNvSpPr txBox="1"/>
          <p:nvPr/>
        </p:nvSpPr>
        <p:spPr>
          <a:xfrm>
            <a:off x="6912009" y="4991331"/>
            <a:ext cx="1836701" cy="461665"/>
          </a:xfrm>
          <a:prstGeom prst="rect">
            <a:avLst/>
          </a:prstGeom>
          <a:noFill/>
          <a:ln w="19050">
            <a:solidFill>
              <a:schemeClr val="accent1">
                <a:alpha val="54551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7- Educate staff on pump technology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9A451-61E6-A443-805C-5020D46D64D0}"/>
              </a:ext>
            </a:extLst>
          </p:cNvPr>
          <p:cNvSpPr txBox="1"/>
          <p:nvPr/>
        </p:nvSpPr>
        <p:spPr>
          <a:xfrm>
            <a:off x="7558185" y="3954429"/>
            <a:ext cx="1777964" cy="461665"/>
          </a:xfrm>
          <a:prstGeom prst="rect">
            <a:avLst/>
          </a:prstGeom>
          <a:noFill/>
          <a:ln w="19050">
            <a:solidFill>
              <a:schemeClr val="accent1">
                <a:alpha val="54805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8- 1-2 week follow up after pump start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BF4141-AB93-1F4A-B529-9F9033E547F2}"/>
              </a:ext>
            </a:extLst>
          </p:cNvPr>
          <p:cNvSpPr txBox="1"/>
          <p:nvPr/>
        </p:nvSpPr>
        <p:spPr>
          <a:xfrm>
            <a:off x="8238387" y="3012928"/>
            <a:ext cx="1995451" cy="276999"/>
          </a:xfrm>
          <a:prstGeom prst="rect">
            <a:avLst/>
          </a:prstGeom>
          <a:noFill/>
          <a:ln w="19050">
            <a:solidFill>
              <a:schemeClr val="accent1">
                <a:alpha val="5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9- Utilize MDJ 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4F5C0B-9998-3E44-AA92-63B31C8CE499}"/>
              </a:ext>
            </a:extLst>
          </p:cNvPr>
          <p:cNvSpPr txBox="1"/>
          <p:nvPr/>
        </p:nvSpPr>
        <p:spPr>
          <a:xfrm>
            <a:off x="8613848" y="1897884"/>
            <a:ext cx="1717613" cy="646331"/>
          </a:xfrm>
          <a:prstGeom prst="rect">
            <a:avLst/>
          </a:prstGeom>
          <a:noFill/>
          <a:ln w="19050">
            <a:solidFill>
              <a:schemeClr val="accent1">
                <a:alpha val="5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Cycle 10- Label and track MDJ forms and hand off project to CDCES</a:t>
            </a: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88079F5F-BC56-F148-A21B-021D7EDF37D1}"/>
              </a:ext>
            </a:extLst>
          </p:cNvPr>
          <p:cNvSpPr/>
          <p:nvPr/>
        </p:nvSpPr>
        <p:spPr>
          <a:xfrm rot="1964225">
            <a:off x="1298405" y="2156698"/>
            <a:ext cx="378656" cy="2971648"/>
          </a:xfrm>
          <a:prstGeom prst="up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47AFD7F3-90F6-284C-A183-BECEBAB09013}"/>
              </a:ext>
            </a:extLst>
          </p:cNvPr>
          <p:cNvSpPr/>
          <p:nvPr/>
        </p:nvSpPr>
        <p:spPr>
          <a:xfrm rot="1964225">
            <a:off x="5874473" y="2288278"/>
            <a:ext cx="378656" cy="2817930"/>
          </a:xfrm>
          <a:prstGeom prst="up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Content Placeholder 9" descr="A picture containing text, font, graphics, circle&#10;&#10;Description automatically generated">
            <a:extLst>
              <a:ext uri="{FF2B5EF4-FFF2-40B4-BE49-F238E27FC236}">
                <a16:creationId xmlns:a16="http://schemas.microsoft.com/office/drawing/2014/main" id="{BC194A4D-5146-B24A-AB7C-8B0A1A55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53" y="1626836"/>
            <a:ext cx="1279525" cy="10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3D04-84A8-4340-8DF1-75536D15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Closed Loop Insulin Pump Project: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C1E4-D94F-FE42-AF9B-F50DB8AA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4667250"/>
          </a:xfrm>
        </p:spPr>
        <p:txBody>
          <a:bodyPr>
            <a:normAutofit/>
          </a:bodyPr>
          <a:lstStyle/>
          <a:p>
            <a:r>
              <a:rPr lang="en-US" sz="2000" dirty="0"/>
              <a:t>Started with a group of 10 patients (focused on non-white) who would not normally be considered for an insulin pump based on previous clinic standards.</a:t>
            </a:r>
          </a:p>
          <a:p>
            <a:r>
              <a:rPr lang="en-US" sz="2000" dirty="0"/>
              <a:t>We met with a multidisciplinary group to established criteria and were able to add 10 patients over time to our project. </a:t>
            </a:r>
          </a:p>
          <a:p>
            <a:r>
              <a:rPr lang="en-US" sz="2000" dirty="0"/>
              <a:t>We monitored them closely throughout the process from CGM start to pump initiation, specifically closer follow up after pump start.</a:t>
            </a:r>
          </a:p>
          <a:p>
            <a:r>
              <a:rPr lang="en-US" sz="2000" dirty="0"/>
              <a:t>We surveyed staff for insulin pump knowledge and collaborated with CDCES to offer insulin pump education to staff and updated our nursing binder</a:t>
            </a:r>
          </a:p>
          <a:p>
            <a:r>
              <a:rPr lang="en-US" dirty="0"/>
              <a:t>30 patient, 19 attended class, 14 current HCL users</a:t>
            </a:r>
          </a:p>
        </p:txBody>
      </p:sp>
    </p:spTree>
    <p:extLst>
      <p:ext uri="{BB962C8B-B14F-4D97-AF65-F5344CB8AC3E}">
        <p14:creationId xmlns:p14="http://schemas.microsoft.com/office/powerpoint/2010/main" val="132799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7272-418F-2047-A646-081B8CFC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Hybrid Closed Loop patients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368816-0E99-504C-8BAC-6946027FFD88}"/>
              </a:ext>
            </a:extLst>
          </p:cNvPr>
          <p:cNvGraphicFramePr>
            <a:graphicFrameLocks/>
          </p:cNvGraphicFramePr>
          <p:nvPr/>
        </p:nvGraphicFramePr>
        <p:xfrm>
          <a:off x="1897039" y="2057399"/>
          <a:ext cx="7902054" cy="379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953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714C8A3-FC57-4176-875E-5E6AA5D2F0AC}" vid="{036B15FA-8A6A-41BD-A5C5-F4A76C7A5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Blue White Le Bonheur PPT Template</Template>
  <TotalTime>85727</TotalTime>
  <Words>1213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system-ui</vt:lpstr>
      <vt:lpstr>Wingdings</vt:lpstr>
      <vt:lpstr>Custom Design</vt:lpstr>
      <vt:lpstr>QI Champions July 2023  </vt:lpstr>
      <vt:lpstr>LeBonheur Children’s Hospital</vt:lpstr>
      <vt:lpstr>Insulin pump</vt:lpstr>
      <vt:lpstr>Baseline Data</vt:lpstr>
      <vt:lpstr>Insulin Pump Process- Fishbone Diagram</vt:lpstr>
      <vt:lpstr>Insulin Pump Process Map</vt:lpstr>
      <vt:lpstr>PDSA Cycles- 10 </vt:lpstr>
      <vt:lpstr>Hybrid Closed Loop Insulin Pump Project:</vt:lpstr>
      <vt:lpstr>Hybrid Closed Loop patients</vt:lpstr>
      <vt:lpstr>PowerPoint Presentation</vt:lpstr>
      <vt:lpstr>My Diabetes Journey</vt:lpstr>
      <vt:lpstr>New Diabetes Technology form</vt:lpstr>
      <vt:lpstr>Insulin Pump Use, by Race</vt:lpstr>
      <vt:lpstr>Next Steps</vt:lpstr>
      <vt:lpstr>Active QI Projects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Sefton</dc:creator>
  <cp:lastModifiedBy>Trevon Wright</cp:lastModifiedBy>
  <cp:revision>95</cp:revision>
  <dcterms:created xsi:type="dcterms:W3CDTF">2019-09-05T18:27:59Z</dcterms:created>
  <dcterms:modified xsi:type="dcterms:W3CDTF">2023-07-12T19:01:52Z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E6349C15-BE86-4992-824C-40449E668B8B</vt:lpwstr>
  </property>
  <property fmtid="{D5CDD505-2E9C-101B-9397-08002B2CF9AE}" pid="3" name="ArticulatePath">
    <vt:lpwstr>Presentation1</vt:lpwstr>
  </property>
</Properties>
</file>