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9" r:id="rId5"/>
  </p:sldIdLst>
  <p:sldSz cx="51206400" cy="28803600"/>
  <p:notesSz cx="6858000" cy="9144000"/>
  <p:defaultTextStyle>
    <a:defPPr marL="0" marR="0" indent="0" algn="l" defTabSz="1066739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0109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30109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30109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30109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30109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30109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30109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30109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30109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9051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E827C61-A49C-2EAA-D250-E8B122C6CFA5}" name="Ann Mungmode" initials="AM" userId="S::amungmode@t1dexchange.org::6b577642-5762-4b62-bae4-07eaa4beb67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elsie LaFerriere" initials="KL [2]" lastIdx="7" clrIdx="6">
    <p:extLst>
      <p:ext uri="{19B8F6BF-5375-455C-9EA6-DF929625EA0E}">
        <p15:presenceInfo xmlns:p15="http://schemas.microsoft.com/office/powerpoint/2012/main" userId="S::klaferriere@t1dexchange.org::0a073aaf-71fc-4bb7-bbc6-7de15a0c0203" providerId="AD"/>
      </p:ext>
    </p:extLst>
  </p:cmAuthor>
  <p:cmAuthor id="1" name="Caitlin Rooke" initials="CR" lastIdx="7" clrIdx="0">
    <p:extLst>
      <p:ext uri="{19B8F6BF-5375-455C-9EA6-DF929625EA0E}">
        <p15:presenceInfo xmlns:p15="http://schemas.microsoft.com/office/powerpoint/2012/main" userId="S-1-5-21-534172961-641466436-1332355854-2696" providerId="AD"/>
      </p:ext>
    </p:extLst>
  </p:cmAuthor>
  <p:cmAuthor id="8" name="Wendy Wolf" initials="WW [2]" lastIdx="29" clrIdx="7">
    <p:extLst>
      <p:ext uri="{19B8F6BF-5375-455C-9EA6-DF929625EA0E}">
        <p15:presenceInfo xmlns:p15="http://schemas.microsoft.com/office/powerpoint/2012/main" userId="S::wwolf@t1dexchange.org::e99954f0-ed6a-4ee3-ac42-7b347bc32390" providerId="AD"/>
      </p:ext>
    </p:extLst>
  </p:cmAuthor>
  <p:cmAuthor id="2" name="Kelsie LaFerriere" initials="KL" lastIdx="1" clrIdx="1">
    <p:extLst>
      <p:ext uri="{19B8F6BF-5375-455C-9EA6-DF929625EA0E}">
        <p15:presenceInfo xmlns:p15="http://schemas.microsoft.com/office/powerpoint/2012/main" userId="S-1-5-21-534172961-641466436-1332355854-2718" providerId="AD"/>
      </p:ext>
    </p:extLst>
  </p:cmAuthor>
  <p:cmAuthor id="9" name="Allyson Hughes" initials="AH" lastIdx="2" clrIdx="8">
    <p:extLst>
      <p:ext uri="{19B8F6BF-5375-455C-9EA6-DF929625EA0E}">
        <p15:presenceInfo xmlns:p15="http://schemas.microsoft.com/office/powerpoint/2012/main" userId="S::ahughes@t1dexchange.org::b3f08f3a-8fcd-498d-823e-bab3d40a4d04" providerId="AD"/>
      </p:ext>
    </p:extLst>
  </p:cmAuthor>
  <p:cmAuthor id="3" name="Haley Oh" initials="HO" lastIdx="4" clrIdx="2">
    <p:extLst>
      <p:ext uri="{19B8F6BF-5375-455C-9EA6-DF929625EA0E}">
        <p15:presenceInfo xmlns:p15="http://schemas.microsoft.com/office/powerpoint/2012/main" userId="S-1-5-21-534172961-641466436-1332355854-3192" providerId="AD"/>
      </p:ext>
    </p:extLst>
  </p:cmAuthor>
  <p:cmAuthor id="4" name="Wendy Wolf" initials="WW" lastIdx="3" clrIdx="3">
    <p:extLst>
      <p:ext uri="{19B8F6BF-5375-455C-9EA6-DF929625EA0E}">
        <p15:presenceInfo xmlns:p15="http://schemas.microsoft.com/office/powerpoint/2012/main" userId="S-1-5-21-534172961-641466436-1332355854-3128" providerId="AD"/>
      </p:ext>
    </p:extLst>
  </p:cmAuthor>
  <p:cmAuthor id="5" name="Osarenoma Okunbor" initials="OO" lastIdx="2" clrIdx="4">
    <p:extLst>
      <p:ext uri="{19B8F6BF-5375-455C-9EA6-DF929625EA0E}">
        <p15:presenceInfo xmlns:p15="http://schemas.microsoft.com/office/powerpoint/2012/main" userId="S-1-5-21-534172961-641466436-1332355854-3253" providerId="AD"/>
      </p:ext>
    </p:extLst>
  </p:cmAuthor>
  <p:cmAuthor id="6" name="Jingwen Liu" initials="JL" lastIdx="7" clrIdx="5">
    <p:extLst>
      <p:ext uri="{19B8F6BF-5375-455C-9EA6-DF929625EA0E}">
        <p15:presenceInfo xmlns:p15="http://schemas.microsoft.com/office/powerpoint/2012/main" userId="S::jliu@t1dexchange.org::b31268ca-b3ed-49b8-8540-7b3735315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A1AB"/>
    <a:srgbClr val="52CAE0"/>
    <a:srgbClr val="3E4E8D"/>
    <a:srgbClr val="47606D"/>
    <a:srgbClr val="7FD0D9"/>
    <a:srgbClr val="B1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BC91DF-B8BC-46B4-8E10-A1216D1DD7EB}" v="61" dt="2023-05-11T18:14:37.93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D6CC"/>
          </a:solidFill>
        </a:fill>
      </a:tcStyle>
    </a:wholeTbl>
    <a:band2H>
      <a:tcTxStyle/>
      <a:tcStyle>
        <a:tcBdr/>
        <a:fill>
          <a:solidFill>
            <a:srgbClr val="FCEC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718" autoAdjust="0"/>
    <p:restoredTop sz="96279" autoAdjust="0"/>
  </p:normalViewPr>
  <p:slideViewPr>
    <p:cSldViewPr snapToGrid="0">
      <p:cViewPr varScale="1">
        <p:scale>
          <a:sx n="27" d="100"/>
          <a:sy n="27" d="100"/>
        </p:scale>
        <p:origin x="1374" y="192"/>
      </p:cViewPr>
      <p:guideLst>
        <p:guide orient="horz" pos="9051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 Mungmode" userId="6b577642-5762-4b62-bae4-07eaa4beb671" providerId="ADAL" clId="{2DBC91DF-B8BC-46B4-8E10-A1216D1DD7EB}"/>
    <pc:docChg chg="undo custSel modSld">
      <pc:chgData name="Ann Mungmode" userId="6b577642-5762-4b62-bae4-07eaa4beb671" providerId="ADAL" clId="{2DBC91DF-B8BC-46B4-8E10-A1216D1DD7EB}" dt="2023-05-11T20:41:07.271" v="6571" actId="20577"/>
      <pc:docMkLst>
        <pc:docMk/>
      </pc:docMkLst>
      <pc:sldChg chg="addSp delSp modSp mod addCm delCm modCm">
        <pc:chgData name="Ann Mungmode" userId="6b577642-5762-4b62-bae4-07eaa4beb671" providerId="ADAL" clId="{2DBC91DF-B8BC-46B4-8E10-A1216D1DD7EB}" dt="2023-05-11T20:41:07.271" v="6571" actId="20577"/>
        <pc:sldMkLst>
          <pc:docMk/>
          <pc:sldMk cId="3109530005" sldId="259"/>
        </pc:sldMkLst>
        <pc:spChg chg="mod">
          <ac:chgData name="Ann Mungmode" userId="6b577642-5762-4b62-bae4-07eaa4beb671" providerId="ADAL" clId="{2DBC91DF-B8BC-46B4-8E10-A1216D1DD7EB}" dt="2023-04-17T17:13:59.893" v="367" actId="14100"/>
          <ac:spMkLst>
            <pc:docMk/>
            <pc:sldMk cId="3109530005" sldId="259"/>
            <ac:spMk id="2" creationId="{00000000-0000-0000-0000-000000000000}"/>
          </ac:spMkLst>
        </pc:spChg>
        <pc:spChg chg="mod">
          <ac:chgData name="Ann Mungmode" userId="6b577642-5762-4b62-bae4-07eaa4beb671" providerId="ADAL" clId="{2DBC91DF-B8BC-46B4-8E10-A1216D1DD7EB}" dt="2023-04-17T18:55:17.949" v="2992" actId="404"/>
          <ac:spMkLst>
            <pc:docMk/>
            <pc:sldMk cId="3109530005" sldId="259"/>
            <ac:spMk id="10" creationId="{D47AD44A-9B52-144B-837D-9EC6F14F75DE}"/>
          </ac:spMkLst>
        </pc:spChg>
        <pc:spChg chg="mod">
          <ac:chgData name="Ann Mungmode" userId="6b577642-5762-4b62-bae4-07eaa4beb671" providerId="ADAL" clId="{2DBC91DF-B8BC-46B4-8E10-A1216D1DD7EB}" dt="2023-04-17T18:55:17.949" v="2992" actId="404"/>
          <ac:spMkLst>
            <pc:docMk/>
            <pc:sldMk cId="3109530005" sldId="259"/>
            <ac:spMk id="11" creationId="{0F1ECB86-181F-2BA1-DAC9-981D29EAB8FB}"/>
          </ac:spMkLst>
        </pc:spChg>
        <pc:spChg chg="mod">
          <ac:chgData name="Ann Mungmode" userId="6b577642-5762-4b62-bae4-07eaa4beb671" providerId="ADAL" clId="{2DBC91DF-B8BC-46B4-8E10-A1216D1DD7EB}" dt="2023-04-17T18:53:25.032" v="2942" actId="404"/>
          <ac:spMkLst>
            <pc:docMk/>
            <pc:sldMk cId="3109530005" sldId="259"/>
            <ac:spMk id="13" creationId="{408EE27C-7A4B-3BB0-4572-1C5176217D86}"/>
          </ac:spMkLst>
        </pc:spChg>
        <pc:spChg chg="mod">
          <ac:chgData name="Ann Mungmode" userId="6b577642-5762-4b62-bae4-07eaa4beb671" providerId="ADAL" clId="{2DBC91DF-B8BC-46B4-8E10-A1216D1DD7EB}" dt="2023-04-17T18:53:25.032" v="2942" actId="404"/>
          <ac:spMkLst>
            <pc:docMk/>
            <pc:sldMk cId="3109530005" sldId="259"/>
            <ac:spMk id="14" creationId="{623B6B1A-FC69-228E-06F9-BD2B9A2165A7}"/>
          </ac:spMkLst>
        </pc:spChg>
        <pc:spChg chg="add mod">
          <ac:chgData name="Ann Mungmode" userId="6b577642-5762-4b62-bae4-07eaa4beb671" providerId="ADAL" clId="{2DBC91DF-B8BC-46B4-8E10-A1216D1DD7EB}" dt="2023-05-11T18:07:53.250" v="5924" actId="1035"/>
          <ac:spMkLst>
            <pc:docMk/>
            <pc:sldMk cId="3109530005" sldId="259"/>
            <ac:spMk id="17" creationId="{188BF3FF-D9AA-E6C4-F799-C4A51E9E94DC}"/>
          </ac:spMkLst>
        </pc:spChg>
        <pc:spChg chg="add del mod">
          <ac:chgData name="Ann Mungmode" userId="6b577642-5762-4b62-bae4-07eaa4beb671" providerId="ADAL" clId="{2DBC91DF-B8BC-46B4-8E10-A1216D1DD7EB}" dt="2023-04-17T18:15:21.303" v="1925"/>
          <ac:spMkLst>
            <pc:docMk/>
            <pc:sldMk cId="3109530005" sldId="259"/>
            <ac:spMk id="18" creationId="{901900C5-1B13-B699-163A-0D8AE8689EB3}"/>
          </ac:spMkLst>
        </pc:spChg>
        <pc:spChg chg="add mod">
          <ac:chgData name="Ann Mungmode" userId="6b577642-5762-4b62-bae4-07eaa4beb671" providerId="ADAL" clId="{2DBC91DF-B8BC-46B4-8E10-A1216D1DD7EB}" dt="2023-05-11T18:08:12.066" v="5939" actId="1035"/>
          <ac:spMkLst>
            <pc:docMk/>
            <pc:sldMk cId="3109530005" sldId="259"/>
            <ac:spMk id="19" creationId="{AAA59F7C-AA3C-EC3C-9134-DA987D5676B6}"/>
          </ac:spMkLst>
        </pc:spChg>
        <pc:spChg chg="add mod">
          <ac:chgData name="Ann Mungmode" userId="6b577642-5762-4b62-bae4-07eaa4beb671" providerId="ADAL" clId="{2DBC91DF-B8BC-46B4-8E10-A1216D1DD7EB}" dt="2023-05-11T18:13:24.738" v="6147" actId="14100"/>
          <ac:spMkLst>
            <pc:docMk/>
            <pc:sldMk cId="3109530005" sldId="259"/>
            <ac:spMk id="20" creationId="{5DC347B5-9EBF-025B-AAC9-A57755F3E4B6}"/>
          </ac:spMkLst>
        </pc:spChg>
        <pc:spChg chg="add mod">
          <ac:chgData name="Ann Mungmode" userId="6b577642-5762-4b62-bae4-07eaa4beb671" providerId="ADAL" clId="{2DBC91DF-B8BC-46B4-8E10-A1216D1DD7EB}" dt="2023-04-17T18:52:50.477" v="2926" actId="21"/>
          <ac:spMkLst>
            <pc:docMk/>
            <pc:sldMk cId="3109530005" sldId="259"/>
            <ac:spMk id="23" creationId="{0F0513E2-2D0B-2358-7D0B-EB7B32E6F80D}"/>
          </ac:spMkLst>
        </pc:spChg>
        <pc:spChg chg="add del mod">
          <ac:chgData name="Ann Mungmode" userId="6b577642-5762-4b62-bae4-07eaa4beb671" providerId="ADAL" clId="{2DBC91DF-B8BC-46B4-8E10-A1216D1DD7EB}" dt="2023-04-17T20:15:43.626" v="4070" actId="478"/>
          <ac:spMkLst>
            <pc:docMk/>
            <pc:sldMk cId="3109530005" sldId="259"/>
            <ac:spMk id="25" creationId="{551D2C04-E1C2-272B-8DC5-B537906DA36E}"/>
          </ac:spMkLst>
        </pc:spChg>
        <pc:spChg chg="mod">
          <ac:chgData name="Ann Mungmode" userId="6b577642-5762-4b62-bae4-07eaa4beb671" providerId="ADAL" clId="{2DBC91DF-B8BC-46B4-8E10-A1216D1DD7EB}" dt="2023-04-17T18:55:07.624" v="2982" actId="404"/>
          <ac:spMkLst>
            <pc:docMk/>
            <pc:sldMk cId="3109530005" sldId="259"/>
            <ac:spMk id="26" creationId="{00000000-0000-0000-0000-000000000000}"/>
          </ac:spMkLst>
        </pc:spChg>
        <pc:spChg chg="mod">
          <ac:chgData name="Ann Mungmode" userId="6b577642-5762-4b62-bae4-07eaa4beb671" providerId="ADAL" clId="{2DBC91DF-B8BC-46B4-8E10-A1216D1DD7EB}" dt="2023-04-17T18:54:00.621" v="2960" actId="404"/>
          <ac:spMkLst>
            <pc:docMk/>
            <pc:sldMk cId="3109530005" sldId="259"/>
            <ac:spMk id="30" creationId="{35EFCD22-E8CE-44BE-8DA8-48650C6CAE16}"/>
          </ac:spMkLst>
        </pc:spChg>
        <pc:spChg chg="mod">
          <ac:chgData name="Ann Mungmode" userId="6b577642-5762-4b62-bae4-07eaa4beb671" providerId="ADAL" clId="{2DBC91DF-B8BC-46B4-8E10-A1216D1DD7EB}" dt="2023-04-17T18:54:00.621" v="2960" actId="404"/>
          <ac:spMkLst>
            <pc:docMk/>
            <pc:sldMk cId="3109530005" sldId="259"/>
            <ac:spMk id="31" creationId="{E0AFC0C9-FCF6-4710-BB43-1CD24109990D}"/>
          </ac:spMkLst>
        </pc:spChg>
        <pc:spChg chg="mod">
          <ac:chgData name="Ann Mungmode" userId="6b577642-5762-4b62-bae4-07eaa4beb671" providerId="ADAL" clId="{2DBC91DF-B8BC-46B4-8E10-A1216D1DD7EB}" dt="2023-05-11T18:06:00.880" v="5855" actId="20577"/>
          <ac:spMkLst>
            <pc:docMk/>
            <pc:sldMk cId="3109530005" sldId="259"/>
            <ac:spMk id="33" creationId="{73BA2768-EFEC-4BC8-9BBE-49A0429CADB7}"/>
          </ac:spMkLst>
        </pc:spChg>
        <pc:spChg chg="mod">
          <ac:chgData name="Ann Mungmode" userId="6b577642-5762-4b62-bae4-07eaa4beb671" providerId="ADAL" clId="{2DBC91DF-B8BC-46B4-8E10-A1216D1DD7EB}" dt="2023-04-17T18:54:08.338" v="2965" actId="404"/>
          <ac:spMkLst>
            <pc:docMk/>
            <pc:sldMk cId="3109530005" sldId="259"/>
            <ac:spMk id="35" creationId="{73A38DB3-6536-4CE2-81BE-C4AFAE510559}"/>
          </ac:spMkLst>
        </pc:spChg>
        <pc:spChg chg="add del mod topLvl">
          <ac:chgData name="Ann Mungmode" userId="6b577642-5762-4b62-bae4-07eaa4beb671" providerId="ADAL" clId="{2DBC91DF-B8BC-46B4-8E10-A1216D1DD7EB}" dt="2023-04-17T20:15:35.276" v="4068" actId="478"/>
          <ac:spMkLst>
            <pc:docMk/>
            <pc:sldMk cId="3109530005" sldId="259"/>
            <ac:spMk id="36" creationId="{35E9558C-E175-8B39-6910-DDA6239556B2}"/>
          </ac:spMkLst>
        </pc:spChg>
        <pc:spChg chg="mod">
          <ac:chgData name="Ann Mungmode" userId="6b577642-5762-4b62-bae4-07eaa4beb671" providerId="ADAL" clId="{2DBC91DF-B8BC-46B4-8E10-A1216D1DD7EB}" dt="2023-05-11T18:22:45.362" v="6516" actId="20577"/>
          <ac:spMkLst>
            <pc:docMk/>
            <pc:sldMk cId="3109530005" sldId="259"/>
            <ac:spMk id="38" creationId="{70A92BB1-5B65-4A50-82A5-C0177556CE21}"/>
          </ac:spMkLst>
        </pc:spChg>
        <pc:spChg chg="mod">
          <ac:chgData name="Ann Mungmode" userId="6b577642-5762-4b62-bae4-07eaa4beb671" providerId="ADAL" clId="{2DBC91DF-B8BC-46B4-8E10-A1216D1DD7EB}" dt="2023-05-11T18:08:13.638" v="5943" actId="1035"/>
          <ac:spMkLst>
            <pc:docMk/>
            <pc:sldMk cId="3109530005" sldId="259"/>
            <ac:spMk id="39" creationId="{00000000-0000-0000-0000-000000000000}"/>
          </ac:spMkLst>
        </pc:spChg>
        <pc:spChg chg="del">
          <ac:chgData name="Ann Mungmode" userId="6b577642-5762-4b62-bae4-07eaa4beb671" providerId="ADAL" clId="{2DBC91DF-B8BC-46B4-8E10-A1216D1DD7EB}" dt="2023-04-17T18:12:48.165" v="1604" actId="478"/>
          <ac:spMkLst>
            <pc:docMk/>
            <pc:sldMk cId="3109530005" sldId="259"/>
            <ac:spMk id="41" creationId="{E420FF79-9E67-4C6E-86D6-9B734C5C00AA}"/>
          </ac:spMkLst>
        </pc:spChg>
        <pc:spChg chg="del">
          <ac:chgData name="Ann Mungmode" userId="6b577642-5762-4b62-bae4-07eaa4beb671" providerId="ADAL" clId="{2DBC91DF-B8BC-46B4-8E10-A1216D1DD7EB}" dt="2023-04-17T18:12:49.417" v="1605" actId="478"/>
          <ac:spMkLst>
            <pc:docMk/>
            <pc:sldMk cId="3109530005" sldId="259"/>
            <ac:spMk id="42" creationId="{CFE93A69-7342-49FC-9C35-FB41E8FF900C}"/>
          </ac:spMkLst>
        </pc:spChg>
        <pc:spChg chg="add mod">
          <ac:chgData name="Ann Mungmode" userId="6b577642-5762-4b62-bae4-07eaa4beb671" providerId="ADAL" clId="{2DBC91DF-B8BC-46B4-8E10-A1216D1DD7EB}" dt="2023-05-11T18:14:14.942" v="6154" actId="20577"/>
          <ac:spMkLst>
            <pc:docMk/>
            <pc:sldMk cId="3109530005" sldId="259"/>
            <ac:spMk id="47" creationId="{7ABD455F-1EB5-CD11-A9CB-A29B11AE6886}"/>
          </ac:spMkLst>
        </pc:spChg>
        <pc:spChg chg="mod">
          <ac:chgData name="Ann Mungmode" userId="6b577642-5762-4b62-bae4-07eaa4beb671" providerId="ADAL" clId="{2DBC91DF-B8BC-46B4-8E10-A1216D1DD7EB}" dt="2023-04-19T14:24:03.491" v="4482" actId="404"/>
          <ac:spMkLst>
            <pc:docMk/>
            <pc:sldMk cId="3109530005" sldId="259"/>
            <ac:spMk id="55" creationId="{00000000-0000-0000-0000-000000000000}"/>
          </ac:spMkLst>
        </pc:spChg>
        <pc:spChg chg="mod">
          <ac:chgData name="Ann Mungmode" userId="6b577642-5762-4b62-bae4-07eaa4beb671" providerId="ADAL" clId="{2DBC91DF-B8BC-46B4-8E10-A1216D1DD7EB}" dt="2023-05-11T18:10:56.867" v="6100" actId="1035"/>
          <ac:spMkLst>
            <pc:docMk/>
            <pc:sldMk cId="3109530005" sldId="259"/>
            <ac:spMk id="58" creationId="{00000000-0000-0000-0000-000000000000}"/>
          </ac:spMkLst>
        </pc:spChg>
        <pc:spChg chg="mod">
          <ac:chgData name="Ann Mungmode" userId="6b577642-5762-4b62-bae4-07eaa4beb671" providerId="ADAL" clId="{2DBC91DF-B8BC-46B4-8E10-A1216D1DD7EB}" dt="2023-04-17T18:53:14.385" v="2937" actId="404"/>
          <ac:spMkLst>
            <pc:docMk/>
            <pc:sldMk cId="3109530005" sldId="259"/>
            <ac:spMk id="60" creationId="{00000000-0000-0000-0000-000000000000}"/>
          </ac:spMkLst>
        </pc:spChg>
        <pc:spChg chg="mod">
          <ac:chgData name="Ann Mungmode" userId="6b577642-5762-4b62-bae4-07eaa4beb671" providerId="ADAL" clId="{2DBC91DF-B8BC-46B4-8E10-A1216D1DD7EB}" dt="2023-05-11T20:31:52.076" v="6570" actId="6549"/>
          <ac:spMkLst>
            <pc:docMk/>
            <pc:sldMk cId="3109530005" sldId="259"/>
            <ac:spMk id="69" creationId="{00000000-0000-0000-0000-000000000000}"/>
          </ac:spMkLst>
        </pc:spChg>
        <pc:spChg chg="mod">
          <ac:chgData name="Ann Mungmode" userId="6b577642-5762-4b62-bae4-07eaa4beb671" providerId="ADAL" clId="{2DBC91DF-B8BC-46B4-8E10-A1216D1DD7EB}" dt="2023-04-17T18:54:08.338" v="2965" actId="404"/>
          <ac:spMkLst>
            <pc:docMk/>
            <pc:sldMk cId="3109530005" sldId="259"/>
            <ac:spMk id="80" creationId="{586FF70B-BFD3-4670-BC01-1E9D8241245B}"/>
          </ac:spMkLst>
        </pc:spChg>
        <pc:spChg chg="mod">
          <ac:chgData name="Ann Mungmode" userId="6b577642-5762-4b62-bae4-07eaa4beb671" providerId="ADAL" clId="{2DBC91DF-B8BC-46B4-8E10-A1216D1DD7EB}" dt="2023-04-17T18:55:07.624" v="2982" actId="404"/>
          <ac:spMkLst>
            <pc:docMk/>
            <pc:sldMk cId="3109530005" sldId="259"/>
            <ac:spMk id="85" creationId="{14CF2A51-1763-724F-910B-A2EEEECE73E0}"/>
          </ac:spMkLst>
        </pc:spChg>
        <pc:spChg chg="mod">
          <ac:chgData name="Ann Mungmode" userId="6b577642-5762-4b62-bae4-07eaa4beb671" providerId="ADAL" clId="{2DBC91DF-B8BC-46B4-8E10-A1216D1DD7EB}" dt="2023-05-11T20:41:07.271" v="6571" actId="20577"/>
          <ac:spMkLst>
            <pc:docMk/>
            <pc:sldMk cId="3109530005" sldId="259"/>
            <ac:spMk id="95" creationId="{A0F090B8-29A9-254C-8F0F-80927F1AA73A}"/>
          </ac:spMkLst>
        </pc:spChg>
        <pc:spChg chg="mod">
          <ac:chgData name="Ann Mungmode" userId="6b577642-5762-4b62-bae4-07eaa4beb671" providerId="ADAL" clId="{2DBC91DF-B8BC-46B4-8E10-A1216D1DD7EB}" dt="2023-05-11T18:26:01.185" v="6528" actId="20577"/>
          <ac:spMkLst>
            <pc:docMk/>
            <pc:sldMk cId="3109530005" sldId="259"/>
            <ac:spMk id="96" creationId="{188CC1F6-DC98-1F4D-BA9A-15181B624956}"/>
          </ac:spMkLst>
        </pc:spChg>
        <pc:spChg chg="mod">
          <ac:chgData name="Ann Mungmode" userId="6b577642-5762-4b62-bae4-07eaa4beb671" providerId="ADAL" clId="{2DBC91DF-B8BC-46B4-8E10-A1216D1DD7EB}" dt="2023-04-17T18:55:14.574" v="2990" actId="404"/>
          <ac:spMkLst>
            <pc:docMk/>
            <pc:sldMk cId="3109530005" sldId="259"/>
            <ac:spMk id="99" creationId="{0033C006-939D-084A-997C-0E685CB18555}"/>
          </ac:spMkLst>
        </pc:spChg>
        <pc:spChg chg="mod">
          <ac:chgData name="Ann Mungmode" userId="6b577642-5762-4b62-bae4-07eaa4beb671" providerId="ADAL" clId="{2DBC91DF-B8BC-46B4-8E10-A1216D1DD7EB}" dt="2023-04-17T18:55:14.574" v="2990" actId="404"/>
          <ac:spMkLst>
            <pc:docMk/>
            <pc:sldMk cId="3109530005" sldId="259"/>
            <ac:spMk id="100" creationId="{34182467-D6FF-E746-8439-0FA250ABDC6D}"/>
          </ac:spMkLst>
        </pc:spChg>
        <pc:grpChg chg="add mod">
          <ac:chgData name="Ann Mungmode" userId="6b577642-5762-4b62-bae4-07eaa4beb671" providerId="ADAL" clId="{2DBC91DF-B8BC-46B4-8E10-A1216D1DD7EB}" dt="2023-05-11T18:08:06.528" v="5935" actId="14100"/>
          <ac:grpSpMkLst>
            <pc:docMk/>
            <pc:sldMk cId="3109530005" sldId="259"/>
            <ac:grpSpMk id="3" creationId="{544868B0-F9ED-183A-9CF9-3E23061E8431}"/>
          </ac:grpSpMkLst>
        </pc:grpChg>
        <pc:grpChg chg="mod">
          <ac:chgData name="Ann Mungmode" userId="6b577642-5762-4b62-bae4-07eaa4beb671" providerId="ADAL" clId="{2DBC91DF-B8BC-46B4-8E10-A1216D1DD7EB}" dt="2023-05-11T18:08:03.075" v="5933" actId="14100"/>
          <ac:grpSpMkLst>
            <pc:docMk/>
            <pc:sldMk cId="3109530005" sldId="259"/>
            <ac:grpSpMk id="4" creationId="{9ECADC83-4695-4F3F-AF9C-B0FA1EC0B5D1}"/>
          </ac:grpSpMkLst>
        </pc:grpChg>
        <pc:grpChg chg="mod">
          <ac:chgData name="Ann Mungmode" userId="6b577642-5762-4b62-bae4-07eaa4beb671" providerId="ADAL" clId="{2DBC91DF-B8BC-46B4-8E10-A1216D1DD7EB}" dt="2023-05-11T18:07:56.726" v="5930" actId="14100"/>
          <ac:grpSpMkLst>
            <pc:docMk/>
            <pc:sldMk cId="3109530005" sldId="259"/>
            <ac:grpSpMk id="5" creationId="{FCA2523B-8064-4CC2-870F-9455E71239EA}"/>
          </ac:grpSpMkLst>
        </pc:grpChg>
        <pc:grpChg chg="mod">
          <ac:chgData name="Ann Mungmode" userId="6b577642-5762-4b62-bae4-07eaa4beb671" providerId="ADAL" clId="{2DBC91DF-B8BC-46B4-8E10-A1216D1DD7EB}" dt="2023-05-11T18:08:04.802" v="5934" actId="14100"/>
          <ac:grpSpMkLst>
            <pc:docMk/>
            <pc:sldMk cId="3109530005" sldId="259"/>
            <ac:grpSpMk id="6" creationId="{FCC15E8F-FEA1-4C7C-A971-63F4980D74FD}"/>
          </ac:grpSpMkLst>
        </pc:grpChg>
        <pc:grpChg chg="add mod">
          <ac:chgData name="Ann Mungmode" userId="6b577642-5762-4b62-bae4-07eaa4beb671" providerId="ADAL" clId="{2DBC91DF-B8BC-46B4-8E10-A1216D1DD7EB}" dt="2023-05-11T18:07:59.967" v="5932" actId="1036"/>
          <ac:grpSpMkLst>
            <pc:docMk/>
            <pc:sldMk cId="3109530005" sldId="259"/>
            <ac:grpSpMk id="12" creationId="{CA43FAEB-085C-1F11-DA6B-5E1DBEC7BFFE}"/>
          </ac:grpSpMkLst>
        </pc:grpChg>
        <pc:grpChg chg="mod">
          <ac:chgData name="Ann Mungmode" userId="6b577642-5762-4b62-bae4-07eaa4beb671" providerId="ADAL" clId="{2DBC91DF-B8BC-46B4-8E10-A1216D1DD7EB}" dt="2023-05-11T18:07:49.982" v="5921" actId="14100"/>
          <ac:grpSpMkLst>
            <pc:docMk/>
            <pc:sldMk cId="3109530005" sldId="259"/>
            <ac:grpSpMk id="29" creationId="{FABE4642-677E-429A-829A-2203A3FE4A1D}"/>
          </ac:grpSpMkLst>
        </pc:grpChg>
        <pc:grpChg chg="add del mod">
          <ac:chgData name="Ann Mungmode" userId="6b577642-5762-4b62-bae4-07eaa4beb671" providerId="ADAL" clId="{2DBC91DF-B8BC-46B4-8E10-A1216D1DD7EB}" dt="2023-04-17T20:09:49.606" v="3712" actId="478"/>
          <ac:grpSpMkLst>
            <pc:docMk/>
            <pc:sldMk cId="3109530005" sldId="259"/>
            <ac:grpSpMk id="45" creationId="{71EF979F-6ACF-54BD-0399-33E694932C47}"/>
          </ac:grpSpMkLst>
        </pc:grpChg>
        <pc:grpChg chg="mod">
          <ac:chgData name="Ann Mungmode" userId="6b577642-5762-4b62-bae4-07eaa4beb671" providerId="ADAL" clId="{2DBC91DF-B8BC-46B4-8E10-A1216D1DD7EB}" dt="2023-05-11T18:07:48.031" v="5920" actId="14100"/>
          <ac:grpSpMkLst>
            <pc:docMk/>
            <pc:sldMk cId="3109530005" sldId="259"/>
            <ac:grpSpMk id="61" creationId="{00000000-0000-0000-0000-000000000000}"/>
          </ac:grpSpMkLst>
        </pc:grpChg>
        <pc:graphicFrameChg chg="add del mod modGraphic">
          <ac:chgData name="Ann Mungmode" userId="6b577642-5762-4b62-bae4-07eaa4beb671" providerId="ADAL" clId="{2DBC91DF-B8BC-46B4-8E10-A1216D1DD7EB}" dt="2023-04-25T20:19:18.762" v="4513" actId="478"/>
          <ac:graphicFrameMkLst>
            <pc:docMk/>
            <pc:sldMk cId="3109530005" sldId="259"/>
            <ac:graphicFrameMk id="15" creationId="{8A9EC70A-C3FC-45E5-45DE-FE04CA388472}"/>
          </ac:graphicFrameMkLst>
        </pc:graphicFrameChg>
        <pc:graphicFrameChg chg="add mod modGraphic">
          <ac:chgData name="Ann Mungmode" userId="6b577642-5762-4b62-bae4-07eaa4beb671" providerId="ADAL" clId="{2DBC91DF-B8BC-46B4-8E10-A1216D1DD7EB}" dt="2023-05-11T18:12:48.427" v="6137" actId="20577"/>
          <ac:graphicFrameMkLst>
            <pc:docMk/>
            <pc:sldMk cId="3109530005" sldId="259"/>
            <ac:graphicFrameMk id="15" creationId="{BB25465E-9BBE-EC1C-E3E7-27F26F195299}"/>
          </ac:graphicFrameMkLst>
        </pc:graphicFrameChg>
        <pc:graphicFrameChg chg="add mod">
          <ac:chgData name="Ann Mungmode" userId="6b577642-5762-4b62-bae4-07eaa4beb671" providerId="ADAL" clId="{2DBC91DF-B8BC-46B4-8E10-A1216D1DD7EB}" dt="2023-05-11T18:14:37.936" v="6158"/>
          <ac:graphicFrameMkLst>
            <pc:docMk/>
            <pc:sldMk cId="3109530005" sldId="259"/>
            <ac:graphicFrameMk id="46" creationId="{37357E8B-653A-89DA-9136-DAC4E86841D2}"/>
          </ac:graphicFrameMkLst>
        </pc:graphicFrameChg>
        <pc:graphicFrameChg chg="add del mod">
          <ac:chgData name="Ann Mungmode" userId="6b577642-5762-4b62-bae4-07eaa4beb671" providerId="ADAL" clId="{2DBC91DF-B8BC-46B4-8E10-A1216D1DD7EB}" dt="2023-04-17T20:15:40.396" v="4069" actId="478"/>
          <ac:graphicFrameMkLst>
            <pc:docMk/>
            <pc:sldMk cId="3109530005" sldId="259"/>
            <ac:graphicFrameMk id="48" creationId="{33D26357-674D-B97B-129C-6CF6612754E8}"/>
          </ac:graphicFrameMkLst>
        </pc:graphicFrameChg>
        <pc:graphicFrameChg chg="add mod modGraphic">
          <ac:chgData name="Ann Mungmode" userId="6b577642-5762-4b62-bae4-07eaa4beb671" providerId="ADAL" clId="{2DBC91DF-B8BC-46B4-8E10-A1216D1DD7EB}" dt="2023-04-26T19:37:30.790" v="5332" actId="14100"/>
          <ac:graphicFrameMkLst>
            <pc:docMk/>
            <pc:sldMk cId="3109530005" sldId="259"/>
            <ac:graphicFrameMk id="49" creationId="{EFB6815A-9C3B-6C18-06E8-72FF83E6B575}"/>
          </ac:graphicFrameMkLst>
        </pc:graphicFrameChg>
        <pc:picChg chg="add del mod">
          <ac:chgData name="Ann Mungmode" userId="6b577642-5762-4b62-bae4-07eaa4beb671" providerId="ADAL" clId="{2DBC91DF-B8BC-46B4-8E10-A1216D1DD7EB}" dt="2023-04-26T19:37:47.320" v="5334" actId="478"/>
          <ac:picMkLst>
            <pc:docMk/>
            <pc:sldMk cId="3109530005" sldId="259"/>
            <ac:picMk id="7" creationId="{1D257535-7214-FFD1-5B24-3123B00DD413}"/>
          </ac:picMkLst>
        </pc:picChg>
        <pc:picChg chg="del mod">
          <ac:chgData name="Ann Mungmode" userId="6b577642-5762-4b62-bae4-07eaa4beb671" providerId="ADAL" clId="{2DBC91DF-B8BC-46B4-8E10-A1216D1DD7EB}" dt="2023-04-17T18:18:43.355" v="2023" actId="478"/>
          <ac:picMkLst>
            <pc:docMk/>
            <pc:sldMk cId="3109530005" sldId="259"/>
            <ac:picMk id="7" creationId="{33784603-F4D3-7260-1DE2-75E343BF3209}"/>
          </ac:picMkLst>
        </pc:picChg>
        <pc:picChg chg="del">
          <ac:chgData name="Ann Mungmode" userId="6b577642-5762-4b62-bae4-07eaa4beb671" providerId="ADAL" clId="{2DBC91DF-B8BC-46B4-8E10-A1216D1DD7EB}" dt="2023-04-17T17:36:36.226" v="804" actId="478"/>
          <ac:picMkLst>
            <pc:docMk/>
            <pc:sldMk cId="3109530005" sldId="259"/>
            <ac:picMk id="9" creationId="{46C7EF59-D891-4B57-B1C6-B28444EEF506}"/>
          </ac:picMkLst>
        </pc:picChg>
        <pc:picChg chg="add mod">
          <ac:chgData name="Ann Mungmode" userId="6b577642-5762-4b62-bae4-07eaa4beb671" providerId="ADAL" clId="{2DBC91DF-B8BC-46B4-8E10-A1216D1DD7EB}" dt="2023-05-11T18:10:53.982" v="6099" actId="1036"/>
          <ac:picMkLst>
            <pc:docMk/>
            <pc:sldMk cId="3109530005" sldId="259"/>
            <ac:picMk id="9" creationId="{502C9E50-E5D2-F1E3-D1B5-44BDB14BCFDD}"/>
          </ac:picMkLst>
        </pc:picChg>
        <pc:picChg chg="add del mod">
          <ac:chgData name="Ann Mungmode" userId="6b577642-5762-4b62-bae4-07eaa4beb671" providerId="ADAL" clId="{2DBC91DF-B8BC-46B4-8E10-A1216D1DD7EB}" dt="2023-04-19T19:24:07.058" v="4483" actId="478"/>
          <ac:picMkLst>
            <pc:docMk/>
            <pc:sldMk cId="3109530005" sldId="259"/>
            <ac:picMk id="22" creationId="{3EF36FAC-FD11-2567-A797-DA40FFC6CA03}"/>
          </ac:picMkLst>
        </pc:picChg>
        <pc:picChg chg="add del mod">
          <ac:chgData name="Ann Mungmode" userId="6b577642-5762-4b62-bae4-07eaa4beb671" providerId="ADAL" clId="{2DBC91DF-B8BC-46B4-8E10-A1216D1DD7EB}" dt="2023-04-17T18:27:37.942" v="2376" actId="478"/>
          <ac:picMkLst>
            <pc:docMk/>
            <pc:sldMk cId="3109530005" sldId="259"/>
            <ac:picMk id="24" creationId="{5137C4BD-33C9-90CA-9EEB-CD1A85D0BCAC}"/>
          </ac:picMkLst>
        </pc:picChg>
        <pc:picChg chg="add del mod">
          <ac:chgData name="Ann Mungmode" userId="6b577642-5762-4b62-bae4-07eaa4beb671" providerId="ADAL" clId="{2DBC91DF-B8BC-46B4-8E10-A1216D1DD7EB}" dt="2023-04-17T18:51:34.118" v="2909" actId="478"/>
          <ac:picMkLst>
            <pc:docMk/>
            <pc:sldMk cId="3109530005" sldId="259"/>
            <ac:picMk id="28" creationId="{D6871327-373C-910D-D226-C9FC5F5ECDF9}"/>
          </ac:picMkLst>
        </pc:picChg>
        <pc:picChg chg="add del mod">
          <ac:chgData name="Ann Mungmode" userId="6b577642-5762-4b62-bae4-07eaa4beb671" providerId="ADAL" clId="{2DBC91DF-B8BC-46B4-8E10-A1216D1DD7EB}" dt="2023-04-17T19:46:28.864" v="3073" actId="21"/>
          <ac:picMkLst>
            <pc:docMk/>
            <pc:sldMk cId="3109530005" sldId="259"/>
            <ac:picMk id="34" creationId="{154E5910-C341-3775-86CE-2903C05F39FB}"/>
          </ac:picMkLst>
        </pc:picChg>
        <pc:picChg chg="add del mod">
          <ac:chgData name="Ann Mungmode" userId="6b577642-5762-4b62-bae4-07eaa4beb671" providerId="ADAL" clId="{2DBC91DF-B8BC-46B4-8E10-A1216D1DD7EB}" dt="2023-04-17T19:46:40.265" v="3080" actId="478"/>
          <ac:picMkLst>
            <pc:docMk/>
            <pc:sldMk cId="3109530005" sldId="259"/>
            <ac:picMk id="37" creationId="{5DCDC76A-538B-133A-7049-7B9910E87D5C}"/>
          </ac:picMkLst>
        </pc:picChg>
        <pc:picChg chg="add del mod">
          <ac:chgData name="Ann Mungmode" userId="6b577642-5762-4b62-bae4-07eaa4beb671" providerId="ADAL" clId="{2DBC91DF-B8BC-46B4-8E10-A1216D1DD7EB}" dt="2023-04-17T19:46:39.476" v="3079" actId="478"/>
          <ac:picMkLst>
            <pc:docMk/>
            <pc:sldMk cId="3109530005" sldId="259"/>
            <ac:picMk id="40" creationId="{2A2140D9-42B7-1B0B-C4B9-4E77A2ACDA53}"/>
          </ac:picMkLst>
        </pc:picChg>
        <pc:picChg chg="del">
          <ac:chgData name="Ann Mungmode" userId="6b577642-5762-4b62-bae4-07eaa4beb671" providerId="ADAL" clId="{2DBC91DF-B8BC-46B4-8E10-A1216D1DD7EB}" dt="2023-04-17T18:14:26.463" v="1913" actId="478"/>
          <ac:picMkLst>
            <pc:docMk/>
            <pc:sldMk cId="3109530005" sldId="259"/>
            <ac:picMk id="43" creationId="{939D312A-31C5-4027-92D8-18182A34A6A0}"/>
          </ac:picMkLst>
        </pc:picChg>
        <pc:picChg chg="add del mod topLvl">
          <ac:chgData name="Ann Mungmode" userId="6b577642-5762-4b62-bae4-07eaa4beb671" providerId="ADAL" clId="{2DBC91DF-B8BC-46B4-8E10-A1216D1DD7EB}" dt="2023-04-17T20:09:49.606" v="3712" actId="478"/>
          <ac:picMkLst>
            <pc:docMk/>
            <pc:sldMk cId="3109530005" sldId="259"/>
            <ac:picMk id="44" creationId="{A8C4C3CA-FAE6-50DA-E0BB-FDE6A7FB6653}"/>
          </ac:picMkLst>
        </pc:picChg>
        <pc:cxnChg chg="mod">
          <ac:chgData name="Ann Mungmode" userId="6b577642-5762-4b62-bae4-07eaa4beb671" providerId="ADAL" clId="{2DBC91DF-B8BC-46B4-8E10-A1216D1DD7EB}" dt="2023-04-18T17:45:58.712" v="4385" actId="1038"/>
          <ac:cxnSpMkLst>
            <pc:docMk/>
            <pc:sldMk cId="3109530005" sldId="259"/>
            <ac:cxnSpMk id="16" creationId="{00000000-0000-0000-0000-000000000000}"/>
          </ac:cxnSpMkLst>
        </pc:cxnChg>
        <pc:cxnChg chg="mod">
          <ac:chgData name="Ann Mungmode" userId="6b577642-5762-4b62-bae4-07eaa4beb671" providerId="ADAL" clId="{2DBC91DF-B8BC-46B4-8E10-A1216D1DD7EB}" dt="2023-04-25T20:38:29.384" v="4638" actId="1037"/>
          <ac:cxnSpMkLst>
            <pc:docMk/>
            <pc:sldMk cId="3109530005" sldId="259"/>
            <ac:cxnSpMk id="51" creationId="{00000000-0000-0000-0000-000000000000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Ann Mungmode" userId="6b577642-5762-4b62-bae4-07eaa4beb671" providerId="ADAL" clId="{2DBC91DF-B8BC-46B4-8E10-A1216D1DD7EB}" dt="2023-04-26T19:33:45.557" v="5274"/>
              <pc2:cmMkLst xmlns:pc2="http://schemas.microsoft.com/office/powerpoint/2019/9/main/command">
                <pc:docMk/>
                <pc:sldMk cId="3109530005" sldId="259"/>
                <pc2:cmMk id="{1E6B9518-FEF7-4A83-952F-84270E475EBA}"/>
              </pc2:cmMkLst>
            </pc226:cmChg>
            <pc226:cmChg xmlns:pc226="http://schemas.microsoft.com/office/powerpoint/2022/06/main/command" chg="add del">
              <pc226:chgData name="Ann Mungmode" userId="6b577642-5762-4b62-bae4-07eaa4beb671" providerId="ADAL" clId="{2DBC91DF-B8BC-46B4-8E10-A1216D1DD7EB}" dt="2023-04-26T19:33:54.713" v="5275"/>
              <pc2:cmMkLst xmlns:pc2="http://schemas.microsoft.com/office/powerpoint/2019/9/main/command">
                <pc:docMk/>
                <pc:sldMk cId="3109530005" sldId="259"/>
                <pc2:cmMk id="{6DD5D9E6-4D1C-450F-9B9A-D11B722B8FC1}"/>
              </pc2:cmMkLst>
            </pc226:cmChg>
            <pc226:cmChg xmlns:pc226="http://schemas.microsoft.com/office/powerpoint/2022/06/main/command" chg="add del">
              <pc226:chgData name="Ann Mungmode" userId="6b577642-5762-4b62-bae4-07eaa4beb671" providerId="ADAL" clId="{2DBC91DF-B8BC-46B4-8E10-A1216D1DD7EB}" dt="2023-04-26T19:31:59.704" v="5246"/>
              <pc2:cmMkLst xmlns:pc2="http://schemas.microsoft.com/office/powerpoint/2019/9/main/command">
                <pc:docMk/>
                <pc:sldMk cId="3109530005" sldId="259"/>
                <pc2:cmMk id="{89123DF2-0CB7-4F75-844F-AABB8A390BC3}"/>
              </pc2:cmMkLst>
            </pc226:cmChg>
          </p:ext>
        </pc:ext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1dexchangeinc-my.sharepoint.com/personal/amungmode_t1dexchange_org/Documents/Publications/2023%20QI%20Culture/QI%20Culture%20Assessment%20Results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727206803887026"/>
          <c:y val="0.13972609917911805"/>
          <c:w val="0.27018028716529119"/>
          <c:h val="0.61621238026470315"/>
        </c:manualLayout>
      </c:layout>
      <c:radarChart>
        <c:radarStyle val="marker"/>
        <c:varyColors val="0"/>
        <c:ser>
          <c:idx val="0"/>
          <c:order val="0"/>
          <c:tx>
            <c:strRef>
              <c:f>Overall!$B$3</c:f>
              <c:strCache>
                <c:ptCount val="1"/>
                <c:pt idx="0">
                  <c:v>2021</c:v>
                </c:pt>
              </c:strCache>
            </c:strRef>
          </c:tx>
          <c:spPr>
            <a:ln w="12700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12700">
                <a:solidFill>
                  <a:schemeClr val="accent1"/>
                </a:solidFill>
                <a:prstDash val="dash"/>
              </a:ln>
              <a:effectLst/>
            </c:spPr>
          </c:marker>
          <c:cat>
            <c:strRef>
              <c:f>Overall!$C$2:$F$2</c:f>
              <c:strCache>
                <c:ptCount val="4"/>
                <c:pt idx="0">
                  <c:v>QI Team</c:v>
                </c:pt>
                <c:pt idx="1">
                  <c:v>QI Foundation</c:v>
                </c:pt>
                <c:pt idx="2">
                  <c:v>QI Capacity</c:v>
                </c:pt>
                <c:pt idx="3">
                  <c:v>QI Success</c:v>
                </c:pt>
              </c:strCache>
            </c:strRef>
          </c:cat>
          <c:val>
            <c:numRef>
              <c:f>Overall!$C$3:$F$3</c:f>
              <c:numCache>
                <c:formatCode>0%</c:formatCode>
                <c:ptCount val="4"/>
                <c:pt idx="0">
                  <c:v>0.79</c:v>
                </c:pt>
                <c:pt idx="1">
                  <c:v>0.82</c:v>
                </c:pt>
                <c:pt idx="2">
                  <c:v>0.63</c:v>
                </c:pt>
                <c:pt idx="3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7C-4EF4-896E-194284A24E8D}"/>
            </c:ext>
          </c:extLst>
        </c:ser>
        <c:ser>
          <c:idx val="1"/>
          <c:order val="1"/>
          <c:tx>
            <c:strRef>
              <c:f>Overall!$B$4</c:f>
              <c:strCache>
                <c:ptCount val="1"/>
                <c:pt idx="0">
                  <c:v>2022</c:v>
                </c:pt>
              </c:strCache>
            </c:strRef>
          </c:tx>
          <c:spPr>
            <a:ln w="1270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12700">
                <a:solidFill>
                  <a:schemeClr val="accent2"/>
                </a:solidFill>
                <a:prstDash val="dash"/>
              </a:ln>
              <a:effectLst/>
            </c:spPr>
          </c:marker>
          <c:cat>
            <c:strRef>
              <c:f>Overall!$C$2:$F$2</c:f>
              <c:strCache>
                <c:ptCount val="4"/>
                <c:pt idx="0">
                  <c:v>QI Team</c:v>
                </c:pt>
                <c:pt idx="1">
                  <c:v>QI Foundation</c:v>
                </c:pt>
                <c:pt idx="2">
                  <c:v>QI Capacity</c:v>
                </c:pt>
                <c:pt idx="3">
                  <c:v>QI Success</c:v>
                </c:pt>
              </c:strCache>
            </c:strRef>
          </c:cat>
          <c:val>
            <c:numRef>
              <c:f>Overall!$C$4:$F$4</c:f>
              <c:numCache>
                <c:formatCode>0%</c:formatCode>
                <c:ptCount val="4"/>
                <c:pt idx="0">
                  <c:v>0.77</c:v>
                </c:pt>
                <c:pt idx="1">
                  <c:v>0.9</c:v>
                </c:pt>
                <c:pt idx="2">
                  <c:v>0.87</c:v>
                </c:pt>
                <c:pt idx="3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7C-4EF4-896E-194284A24E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0759216"/>
        <c:axId val="1320754640"/>
      </c:radarChart>
      <c:catAx>
        <c:axId val="132075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0754640"/>
        <c:crosses val="autoZero"/>
        <c:auto val="1"/>
        <c:lblAlgn val="ctr"/>
        <c:lblOffset val="100"/>
        <c:noMultiLvlLbl val="0"/>
      </c:catAx>
      <c:valAx>
        <c:axId val="13207546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2075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9" name="Shape 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244108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Calibri"/>
      </a:defRPr>
    </a:lvl1pPr>
    <a:lvl2pPr indent="266685" latinLnBrk="0">
      <a:defRPr sz="1400">
        <a:latin typeface="+mj-lt"/>
        <a:ea typeface="+mj-ea"/>
        <a:cs typeface="+mj-cs"/>
        <a:sym typeface="Calibri"/>
      </a:defRPr>
    </a:lvl2pPr>
    <a:lvl3pPr indent="533370" latinLnBrk="0">
      <a:defRPr sz="1400">
        <a:latin typeface="+mj-lt"/>
        <a:ea typeface="+mj-ea"/>
        <a:cs typeface="+mj-cs"/>
        <a:sym typeface="Calibri"/>
      </a:defRPr>
    </a:lvl3pPr>
    <a:lvl4pPr indent="800054" latinLnBrk="0">
      <a:defRPr sz="1400">
        <a:latin typeface="+mj-lt"/>
        <a:ea typeface="+mj-ea"/>
        <a:cs typeface="+mj-cs"/>
        <a:sym typeface="Calibri"/>
      </a:defRPr>
    </a:lvl4pPr>
    <a:lvl5pPr indent="1066739" latinLnBrk="0">
      <a:defRPr sz="1400">
        <a:latin typeface="+mj-lt"/>
        <a:ea typeface="+mj-ea"/>
        <a:cs typeface="+mj-cs"/>
        <a:sym typeface="Calibri"/>
      </a:defRPr>
    </a:lvl5pPr>
    <a:lvl6pPr indent="1333424" latinLnBrk="0">
      <a:defRPr sz="1400">
        <a:latin typeface="+mj-lt"/>
        <a:ea typeface="+mj-ea"/>
        <a:cs typeface="+mj-cs"/>
        <a:sym typeface="Calibri"/>
      </a:defRPr>
    </a:lvl6pPr>
    <a:lvl7pPr indent="1600109" latinLnBrk="0">
      <a:defRPr sz="1400">
        <a:latin typeface="+mj-lt"/>
        <a:ea typeface="+mj-ea"/>
        <a:cs typeface="+mj-cs"/>
        <a:sym typeface="Calibri"/>
      </a:defRPr>
    </a:lvl7pPr>
    <a:lvl8pPr indent="1866793" latinLnBrk="0">
      <a:defRPr sz="1400">
        <a:latin typeface="+mj-lt"/>
        <a:ea typeface="+mj-ea"/>
        <a:cs typeface="+mj-cs"/>
        <a:sym typeface="Calibri"/>
      </a:defRPr>
    </a:lvl8pPr>
    <a:lvl9pPr indent="2133478" latinLnBrk="0">
      <a:defRPr sz="14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r.org/sections/health-shots/2019/06/11/729314248/to-save-the-science-poster-researchers-want-to-kill-it-and-start-over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https://www.npr.org/sections/health-shots/2019/06/11/729314248/to-save-the-science-poster-researchers-want-to-kill-it-and-start-over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52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-colum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7672069" y="3233741"/>
            <a:ext cx="40965120" cy="7007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28581349" y="10241287"/>
            <a:ext cx="20055840" cy="18562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6591760" y="26905666"/>
            <a:ext cx="1094206" cy="111555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6649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med"/>
  <p:txStyles>
    <p:titleStyle>
      <a:lvl1pPr marL="0" marR="0" indent="0" algn="l" defTabSz="511994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614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511994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614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511994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614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511994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614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511994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614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511994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614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511994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614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511994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614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511994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614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79988" marR="0" indent="-1279988" algn="l" defTabSz="5119947" rtl="0" latinLnBrk="0">
        <a:lnSpc>
          <a:spcPct val="90000"/>
        </a:lnSpc>
        <a:spcBef>
          <a:spcPts val="5599"/>
        </a:spcBef>
        <a:spcAft>
          <a:spcPts val="0"/>
        </a:spcAft>
        <a:buClrTx/>
        <a:buSzPct val="100000"/>
        <a:buFont typeface="Arial"/>
        <a:buChar char="•"/>
        <a:tabLst/>
        <a:defRPr sz="15632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4051436" marR="0" indent="-1491461" algn="l" defTabSz="5119947" rtl="0" latinLnBrk="0">
        <a:lnSpc>
          <a:spcPct val="90000"/>
        </a:lnSpc>
        <a:spcBef>
          <a:spcPts val="5599"/>
        </a:spcBef>
        <a:spcAft>
          <a:spcPts val="0"/>
        </a:spcAft>
        <a:buClrTx/>
        <a:buSzPct val="100000"/>
        <a:buFont typeface="Arial"/>
        <a:buChar char="•"/>
        <a:tabLst/>
        <a:defRPr sz="15632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6906594" marR="0" indent="-1786649" algn="l" defTabSz="5119947" rtl="0" latinLnBrk="0">
        <a:lnSpc>
          <a:spcPct val="90000"/>
        </a:lnSpc>
        <a:spcBef>
          <a:spcPts val="5599"/>
        </a:spcBef>
        <a:spcAft>
          <a:spcPts val="0"/>
        </a:spcAft>
        <a:buClrTx/>
        <a:buSzPct val="100000"/>
        <a:buFont typeface="Arial"/>
        <a:buChar char="•"/>
        <a:tabLst/>
        <a:defRPr sz="15632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8228280" marR="0" indent="-1994397" algn="l" defTabSz="5119947" rtl="0" latinLnBrk="0">
        <a:lnSpc>
          <a:spcPct val="90000"/>
        </a:lnSpc>
        <a:spcBef>
          <a:spcPts val="5599"/>
        </a:spcBef>
        <a:spcAft>
          <a:spcPts val="0"/>
        </a:spcAft>
        <a:buClrTx/>
        <a:buSzPct val="100000"/>
        <a:buFont typeface="Arial"/>
        <a:buChar char="•"/>
        <a:tabLst/>
        <a:defRPr sz="15632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8228280" marR="0" indent="-1994397" algn="l" defTabSz="5119947" rtl="0" latinLnBrk="0">
        <a:lnSpc>
          <a:spcPct val="90000"/>
        </a:lnSpc>
        <a:spcBef>
          <a:spcPts val="5599"/>
        </a:spcBef>
        <a:spcAft>
          <a:spcPts val="0"/>
        </a:spcAft>
        <a:buClrTx/>
        <a:buSzPct val="100000"/>
        <a:buFont typeface="Arial"/>
        <a:buChar char="•"/>
        <a:tabLst/>
        <a:defRPr sz="15632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8228280" marR="0" indent="-1994397" algn="l" defTabSz="5119947" rtl="0" latinLnBrk="0">
        <a:lnSpc>
          <a:spcPct val="90000"/>
        </a:lnSpc>
        <a:spcBef>
          <a:spcPts val="5599"/>
        </a:spcBef>
        <a:spcAft>
          <a:spcPts val="0"/>
        </a:spcAft>
        <a:buClrTx/>
        <a:buSzPct val="100000"/>
        <a:buFont typeface="Arial"/>
        <a:buChar char="•"/>
        <a:tabLst/>
        <a:defRPr sz="15632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8228280" marR="0" indent="-1994397" algn="l" defTabSz="5119947" rtl="0" latinLnBrk="0">
        <a:lnSpc>
          <a:spcPct val="90000"/>
        </a:lnSpc>
        <a:spcBef>
          <a:spcPts val="5599"/>
        </a:spcBef>
        <a:spcAft>
          <a:spcPts val="0"/>
        </a:spcAft>
        <a:buClrTx/>
        <a:buSzPct val="100000"/>
        <a:buFont typeface="Arial"/>
        <a:buChar char="•"/>
        <a:tabLst/>
        <a:defRPr sz="15632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8228280" marR="0" indent="-1994397" algn="l" defTabSz="5119947" rtl="0" latinLnBrk="0">
        <a:lnSpc>
          <a:spcPct val="90000"/>
        </a:lnSpc>
        <a:spcBef>
          <a:spcPts val="5599"/>
        </a:spcBef>
        <a:spcAft>
          <a:spcPts val="0"/>
        </a:spcAft>
        <a:buClrTx/>
        <a:buSzPct val="100000"/>
        <a:buFont typeface="Arial"/>
        <a:buChar char="•"/>
        <a:tabLst/>
        <a:defRPr sz="15632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8228280" marR="0" indent="-1994397" algn="l" defTabSz="5119947" rtl="0" latinLnBrk="0">
        <a:lnSpc>
          <a:spcPct val="90000"/>
        </a:lnSpc>
        <a:spcBef>
          <a:spcPts val="5599"/>
        </a:spcBef>
        <a:spcAft>
          <a:spcPts val="0"/>
        </a:spcAft>
        <a:buClrTx/>
        <a:buSzPct val="100000"/>
        <a:buFont typeface="Arial"/>
        <a:buChar char="•"/>
        <a:tabLst/>
        <a:defRPr sz="15632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3007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4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3007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4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3007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4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3007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4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3007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4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3007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4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3007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4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3007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4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3007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4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ungmode@t1dexchange.org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hyperlink" Target="https://www.bcg.com/publications/2018/how-to-create-culture-quality-improvement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0"/>
          <p:cNvSpPr txBox="1"/>
          <p:nvPr/>
        </p:nvSpPr>
        <p:spPr>
          <a:xfrm>
            <a:off x="10469879" y="1261913"/>
            <a:ext cx="39703543" cy="1131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338" tIns="53338" rIns="53338" bIns="53338">
            <a:spAutoFit/>
          </a:bodyPr>
          <a:lstStyle>
            <a:lvl1pPr>
              <a:defRPr sz="8000" b="1">
                <a:solidFill>
                  <a:srgbClr val="1BA2A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b="1" dirty="0">
                <a:solidFill>
                  <a:srgbClr val="18A1AB"/>
                </a:solidFill>
                <a:effectLst/>
                <a:latin typeface="Montserrat  "/>
                <a:ea typeface="Calibri" panose="020F0502020204030204" pitchFamily="34" charset="0"/>
                <a:cs typeface="Times New Roman" panose="02020603050405020304" pitchFamily="18" charset="0"/>
              </a:rPr>
              <a:t>Advancing Quality Improvement Culture among 27 Pediatric and Adult Diabetes Centers</a:t>
            </a:r>
            <a:endParaRPr lang="en-US" sz="6600" dirty="0">
              <a:solidFill>
                <a:srgbClr val="18A1AB"/>
              </a:solidFill>
              <a:effectLst/>
              <a:latin typeface="Montserrat  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1" name="Group"/>
          <p:cNvGrpSpPr/>
          <p:nvPr/>
        </p:nvGrpSpPr>
        <p:grpSpPr>
          <a:xfrm>
            <a:off x="971904" y="6075238"/>
            <a:ext cx="14356080" cy="1280160"/>
            <a:chOff x="0" y="0"/>
            <a:chExt cx="13468882" cy="1371601"/>
          </a:xfrm>
        </p:grpSpPr>
        <p:sp>
          <p:nvSpPr>
            <p:cNvPr id="59" name="Rectangle"/>
            <p:cNvSpPr/>
            <p:nvPr/>
          </p:nvSpPr>
          <p:spPr>
            <a:xfrm>
              <a:off x="0" y="0"/>
              <a:ext cx="13468882" cy="1371601"/>
            </a:xfrm>
            <a:prstGeom prst="roundRect">
              <a:avLst>
                <a:gd name="adj" fmla="val 0"/>
              </a:avLst>
            </a:prstGeom>
            <a:solidFill>
              <a:srgbClr val="3E4E8D"/>
            </a:solidFill>
            <a:ln w="63500" cap="flat">
              <a:solidFill>
                <a:srgbClr val="52CAE0"/>
              </a:solidFill>
              <a:miter lim="400000"/>
            </a:ln>
            <a:effectLst/>
          </p:spPr>
          <p:txBody>
            <a:bodyPr wrap="square" lIns="53338" tIns="53338" rIns="53338" bIns="5333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8400" dirty="0"/>
            </a:p>
          </p:txBody>
        </p:sp>
        <p:sp>
          <p:nvSpPr>
            <p:cNvPr id="60" name="Heading"/>
            <p:cNvSpPr txBox="1"/>
            <p:nvPr/>
          </p:nvSpPr>
          <p:spPr>
            <a:xfrm>
              <a:off x="89894" y="243924"/>
              <a:ext cx="13301795" cy="8837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3338" tIns="53338" rIns="53338" bIns="5333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sz="6000" dirty="0">
                  <a:latin typeface="Montserrat Medium" pitchFamily="2" charset="77"/>
                </a:rPr>
                <a:t>Background</a:t>
              </a:r>
              <a:endParaRPr sz="6000" dirty="0">
                <a:latin typeface="Montserrat Medium" pitchFamily="2" charset="77"/>
              </a:endParaRPr>
            </a:p>
          </p:txBody>
        </p:sp>
      </p:grpSp>
      <p:sp>
        <p:nvSpPr>
          <p:cNvPr id="69" name="TextBox 26"/>
          <p:cNvSpPr txBox="1"/>
          <p:nvPr/>
        </p:nvSpPr>
        <p:spPr>
          <a:xfrm>
            <a:off x="16066551" y="7364342"/>
            <a:ext cx="20528475" cy="429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338" tIns="53338" rIns="53338" bIns="53338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Centers completed an annual 20-question self-assessment measuring QI Culture in four evidence-based areas: </a:t>
            </a:r>
          </a:p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QI Team Structure (team roles)</a:t>
            </a:r>
          </a:p>
          <a:p>
            <a:pPr marL="476250" indent="-476250">
              <a:buFont typeface="Arial" panose="020B0604020202020204" pitchFamily="34" charset="0"/>
              <a:buChar char="•"/>
            </a:pPr>
            <a:r>
              <a:rPr lang="en-US" sz="4000" dirty="0">
                <a:ea typeface="Times New Roman" panose="02020603050405020304" pitchFamily="18" charset="0"/>
              </a:rPr>
              <a:t>QI Foundation (data collection, training)</a:t>
            </a:r>
          </a:p>
          <a:p>
            <a:r>
              <a:rPr lang="en-US" sz="4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Data were collected from the same centers in 2021 (pre-) and 2022 (post-). Differences in </a:t>
            </a:r>
            <a:r>
              <a:rPr lang="en-US" sz="4800" dirty="0">
                <a:ea typeface="Times New Roman" panose="02020603050405020304" pitchFamily="18" charset="0"/>
              </a:rPr>
              <a:t>pre- and post-QI </a:t>
            </a:r>
            <a:r>
              <a:rPr lang="en-US" sz="4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Culture were calculated using Chi-Square tests.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10469875" y="2661618"/>
            <a:ext cx="40305587" cy="15942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338" tIns="53338" rIns="53338" bIns="53338" numCol="1" spcCol="38100" rtlCol="0" anchor="t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2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 Mungmode, MPH</a:t>
            </a:r>
            <a:r>
              <a:rPr lang="en-US" sz="4200" baseline="300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2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Ori Odugbesan, MD, MPH</a:t>
            </a:r>
            <a:r>
              <a:rPr lang="en-US" sz="4200" baseline="300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2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Victor Elisha</a:t>
            </a:r>
            <a:r>
              <a:rPr lang="en-US" sz="4200" baseline="300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2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Devin Steenkamp</a:t>
            </a:r>
            <a:r>
              <a:rPr lang="en-US" sz="4200" baseline="300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2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MBChB; Manmohan Kamboj, MD</a:t>
            </a:r>
            <a:r>
              <a:rPr lang="en-US" sz="4200" baseline="300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2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Daniel DeSalvo, MD</a:t>
            </a:r>
            <a:r>
              <a:rPr lang="en-US" sz="4200" baseline="300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2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Rona Sonabend, MD</a:t>
            </a:r>
            <a:r>
              <a:rPr lang="en-US" sz="4200" baseline="300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2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Anna Neyman, MD</a:t>
            </a:r>
            <a:r>
              <a:rPr lang="en-US" sz="4200" baseline="300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2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Priyanka Mathias, MD</a:t>
            </a:r>
            <a:r>
              <a:rPr lang="en-US" sz="4200" baseline="300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2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Lily Chao, MD</a:t>
            </a:r>
            <a:r>
              <a:rPr lang="en-US" sz="4200" baseline="300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42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Jeniece Ilkowitz, BSN, MA, CDCES</a:t>
            </a:r>
            <a:r>
              <a:rPr lang="en-US" sz="4200" baseline="300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42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Osagie Ebekozien, MD, MPH</a:t>
            </a:r>
            <a:r>
              <a:rPr lang="en-US" sz="4200" baseline="300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1,9</a:t>
            </a:r>
            <a:r>
              <a:rPr lang="en-US" sz="4200" dirty="0">
                <a:solidFill>
                  <a:srgbClr val="3E4E8D"/>
                </a:solidFill>
                <a:effectLst/>
                <a:latin typeface="Montserrat SemiBold" panose="000007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200" dirty="0">
              <a:solidFill>
                <a:srgbClr val="3E4E8D"/>
              </a:solidFill>
              <a:effectLst/>
              <a:latin typeface="Montserrat SemiBold" panose="000007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2"/>
          <p:cNvSpPr txBox="1"/>
          <p:nvPr/>
        </p:nvSpPr>
        <p:spPr>
          <a:xfrm>
            <a:off x="37416891" y="17979859"/>
            <a:ext cx="12817605" cy="38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338" tIns="53338" rIns="53338" bIns="53338">
            <a:spAutoFit/>
          </a:bodyPr>
          <a:lstStyle/>
          <a:p>
            <a:r>
              <a:rPr lang="en-US" sz="4800" dirty="0">
                <a:cs typeface="Arial" panose="020B0604020202020204" pitchFamily="34" charset="0"/>
              </a:rPr>
              <a:t>This research was supported in part by The Leona M. and Harry B. Helmsley Charitable Trust.</a:t>
            </a:r>
          </a:p>
          <a:p>
            <a:endParaRPr lang="en-US" sz="4800" dirty="0">
              <a:cs typeface="Arial" panose="020B0604020202020204" pitchFamily="34" charset="0"/>
            </a:endParaRPr>
          </a:p>
          <a:p>
            <a:r>
              <a:rPr lang="en-US" sz="4800" dirty="0">
                <a:cs typeface="Arial" panose="020B0604020202020204" pitchFamily="34" charset="0"/>
              </a:rPr>
              <a:t>For more information, contact Ann Mungmode, </a:t>
            </a:r>
            <a:r>
              <a:rPr lang="en-US" sz="4800" dirty="0">
                <a:cs typeface="Arial" panose="020B0604020202020204" pitchFamily="34" charset="0"/>
                <a:hlinkClick r:id="rId3"/>
              </a:rPr>
              <a:t>amungmode@t1dexchange.org</a:t>
            </a:r>
            <a:r>
              <a:rPr lang="en-US" sz="4800" dirty="0"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5697267" y="6006614"/>
            <a:ext cx="45542" cy="22219920"/>
          </a:xfrm>
          <a:prstGeom prst="line">
            <a:avLst/>
          </a:prstGeom>
          <a:noFill/>
          <a:ln w="25400" cap="flat">
            <a:solidFill>
              <a:srgbClr val="47606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 flipH="1">
            <a:off x="37047403" y="6006614"/>
            <a:ext cx="53311" cy="2221992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8" name="TextBox 2"/>
          <p:cNvSpPr txBox="1"/>
          <p:nvPr/>
        </p:nvSpPr>
        <p:spPr>
          <a:xfrm>
            <a:off x="1065849" y="13478229"/>
            <a:ext cx="14254349" cy="38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338" tIns="53338" rIns="53338" bIns="53338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T1D Exchange Quality Improvement Collaborative (T1DX-QI) is a network of </a:t>
            </a:r>
            <a:r>
              <a:rPr lang="en-US" sz="4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over fifty diabetes centers working to improve health outcomes by implementing QI science.</a:t>
            </a:r>
            <a:r>
              <a:rPr lang="en-US" sz="48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2,3</a:t>
            </a:r>
            <a:r>
              <a:rPr lang="en-US" sz="4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4800" dirty="0">
                <a:ea typeface="Times New Roman" panose="02020603050405020304" pitchFamily="18" charset="0"/>
              </a:rPr>
              <a:t>T1DX-QI centers join the T1DX-QI with </a:t>
            </a:r>
            <a:r>
              <a:rPr lang="en-US" sz="4800" b="1" dirty="0">
                <a:ea typeface="Times New Roman" panose="02020603050405020304" pitchFamily="18" charset="0"/>
              </a:rPr>
              <a:t>variable levels of QI experience.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CADC83-4695-4F3F-AF9C-B0FA1EC0B5D1}"/>
              </a:ext>
            </a:extLst>
          </p:cNvPr>
          <p:cNvGrpSpPr/>
          <p:nvPr/>
        </p:nvGrpSpPr>
        <p:grpSpPr>
          <a:xfrm>
            <a:off x="37475788" y="6086127"/>
            <a:ext cx="12618720" cy="1280160"/>
            <a:chOff x="34559170" y="4893432"/>
            <a:chExt cx="15713698" cy="1600204"/>
          </a:xfrm>
        </p:grpSpPr>
        <p:sp>
          <p:nvSpPr>
            <p:cNvPr id="26" name="Rectangle"/>
            <p:cNvSpPr/>
            <p:nvPr/>
          </p:nvSpPr>
          <p:spPr>
            <a:xfrm>
              <a:off x="34559170" y="4893432"/>
              <a:ext cx="15713698" cy="1600204"/>
            </a:xfrm>
            <a:prstGeom prst="roundRect">
              <a:avLst>
                <a:gd name="adj" fmla="val 0"/>
              </a:avLst>
            </a:prstGeom>
            <a:solidFill>
              <a:srgbClr val="3E4E8D"/>
            </a:solidFill>
            <a:ln w="63500" cap="flat">
              <a:solidFill>
                <a:srgbClr val="52CAE0"/>
              </a:solidFill>
              <a:miter lim="400000"/>
            </a:ln>
            <a:effectLst/>
          </p:spPr>
          <p:txBody>
            <a:bodyPr wrap="square" lIns="53338" tIns="53338" rIns="53338" bIns="5333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7200" dirty="0"/>
            </a:p>
          </p:txBody>
        </p:sp>
        <p:sp>
          <p:nvSpPr>
            <p:cNvPr id="85" name="Heading">
              <a:extLst>
                <a:ext uri="{FF2B5EF4-FFF2-40B4-BE49-F238E27FC236}">
                  <a16:creationId xmlns:a16="http://schemas.microsoft.com/office/drawing/2014/main" id="{14CF2A51-1763-724F-910B-A2EEEECE73E0}"/>
                </a:ext>
              </a:extLst>
            </p:cNvPr>
            <p:cNvSpPr txBox="1"/>
            <p:nvPr/>
          </p:nvSpPr>
          <p:spPr>
            <a:xfrm>
              <a:off x="34703215" y="5171152"/>
              <a:ext cx="15518761" cy="1031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3338" tIns="53338" rIns="53338" bIns="5333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sz="6000" dirty="0">
                  <a:latin typeface="Montserrat Medium" pitchFamily="2" charset="77"/>
                </a:rPr>
                <a:t>Discussion</a:t>
              </a:r>
              <a:endParaRPr sz="6000" dirty="0">
                <a:latin typeface="Montserrat Medium" pitchFamily="2" charset="77"/>
              </a:endParaRPr>
            </a:p>
          </p:txBody>
        </p:sp>
      </p:grpSp>
      <p:sp>
        <p:nvSpPr>
          <p:cNvPr id="95" name="TextBox 26">
            <a:extLst>
              <a:ext uri="{FF2B5EF4-FFF2-40B4-BE49-F238E27FC236}">
                <a16:creationId xmlns:a16="http://schemas.microsoft.com/office/drawing/2014/main" id="{A0F090B8-29A9-254C-8F0F-80927F1AA73A}"/>
              </a:ext>
            </a:extLst>
          </p:cNvPr>
          <p:cNvSpPr txBox="1"/>
          <p:nvPr/>
        </p:nvSpPr>
        <p:spPr>
          <a:xfrm>
            <a:off x="37521832" y="7388180"/>
            <a:ext cx="12668568" cy="8863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338" tIns="53338" rIns="53338" bIns="53338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4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These findings suggest that being a member of the T1DX-QI for at least 12 months supports diabetes </a:t>
            </a:r>
            <a:r>
              <a:rPr lang="en-US" sz="4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centers in experiencing significant improvement in multiple areas of QI Culture.</a:t>
            </a:r>
          </a:p>
          <a:p>
            <a:pPr marL="685800" marR="0" indent="-6858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Centers report</a:t>
            </a: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 improvements up </a:t>
            </a:r>
            <a:r>
              <a:rPr lang="en-US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o 40% in QI Culture scores; reported decreases were small</a:t>
            </a:r>
            <a:endParaRPr lang="en-US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-6858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Improvement was not reported in the area of QI Team Structure; further investigation is necessary, but this may be due in part to</a:t>
            </a: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 the COVID-19 pandemic and broader healthcare staffing trends</a:t>
            </a:r>
          </a:p>
          <a:p>
            <a:pPr marL="685800" marR="0" indent="-6858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Centers with variable resources and capabilities benefit from involvement in this network</a:t>
            </a:r>
          </a:p>
        </p:txBody>
      </p:sp>
      <p:sp>
        <p:nvSpPr>
          <p:cNvPr id="96" name="TextBox 26">
            <a:extLst>
              <a:ext uri="{FF2B5EF4-FFF2-40B4-BE49-F238E27FC236}">
                <a16:creationId xmlns:a16="http://schemas.microsoft.com/office/drawing/2014/main" id="{188CC1F6-DC98-1F4D-BA9A-15181B624956}"/>
              </a:ext>
            </a:extLst>
          </p:cNvPr>
          <p:cNvSpPr txBox="1"/>
          <p:nvPr/>
        </p:nvSpPr>
        <p:spPr>
          <a:xfrm>
            <a:off x="29294230" y="18190197"/>
            <a:ext cx="7305796" cy="9094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338" tIns="53338" rIns="53338" bIns="53338">
            <a:spAutoFit/>
          </a:bodyPr>
          <a:lstStyle/>
          <a:p>
            <a:r>
              <a:rPr lang="en-US" sz="4800" b="1" dirty="0">
                <a:ea typeface="Times New Roman" panose="02020603050405020304" pitchFamily="18" charset="0"/>
              </a:rPr>
              <a:t>Significant improvement </a:t>
            </a:r>
            <a:r>
              <a:rPr lang="en-US" sz="4800" dirty="0">
                <a:ea typeface="Times New Roman" panose="02020603050405020304" pitchFamily="18" charset="0"/>
              </a:rPr>
              <a:t>was reported in 2021 versus 2022 results: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On average, center-reported QI Culture </a:t>
            </a:r>
            <a:r>
              <a:rPr lang="en-US" sz="4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improved by 8%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ea typeface="Times New Roman" panose="02020603050405020304" pitchFamily="18" charset="0"/>
              </a:rPr>
              <a:t>A</a:t>
            </a:r>
            <a:r>
              <a:rPr lang="en-US" sz="4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majority of centers </a:t>
            </a:r>
            <a:r>
              <a:rPr lang="en-US" sz="4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(59%) reported improvement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1" dirty="0"/>
              <a:t>QI Culture increased by 12% </a:t>
            </a:r>
            <a:r>
              <a:rPr lang="en-US" sz="4400" dirty="0"/>
              <a:t>(from 70% to 84%; </a:t>
            </a:r>
            <a:r>
              <a:rPr lang="en-US" sz="4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 ≤ 0.05)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ea typeface="Times New Roman" panose="02020603050405020304" pitchFamily="18" charset="0"/>
              </a:rPr>
              <a:t>Centers </a:t>
            </a:r>
            <a:r>
              <a:rPr lang="en-US" sz="4400" b="1" dirty="0">
                <a:ea typeface="Times New Roman" panose="02020603050405020304" pitchFamily="18" charset="0"/>
              </a:rPr>
              <a:t>improved in 3 of 4 </a:t>
            </a:r>
            <a:r>
              <a:rPr lang="en-US" sz="4400" dirty="0">
                <a:ea typeface="Times New Roman" panose="02020603050405020304" pitchFamily="18" charset="0"/>
              </a:rPr>
              <a:t>evidence-based areas (12% to 22% improvement)</a:t>
            </a:r>
            <a:endParaRPr lang="en-US" sz="4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31B6AA-33D2-4642-9E70-C357E1CF9F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99" y="1623036"/>
            <a:ext cx="9135323" cy="4086377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CC15E8F-FEA1-4C7C-A971-63F4980D74FD}"/>
              </a:ext>
            </a:extLst>
          </p:cNvPr>
          <p:cNvGrpSpPr/>
          <p:nvPr/>
        </p:nvGrpSpPr>
        <p:grpSpPr>
          <a:xfrm>
            <a:off x="37431034" y="16575034"/>
            <a:ext cx="12618720" cy="1280160"/>
            <a:chOff x="34559170" y="21562764"/>
            <a:chExt cx="15713698" cy="1600204"/>
          </a:xfrm>
        </p:grpSpPr>
        <p:sp>
          <p:nvSpPr>
            <p:cNvPr id="99" name="Rectangle">
              <a:extLst>
                <a:ext uri="{FF2B5EF4-FFF2-40B4-BE49-F238E27FC236}">
                  <a16:creationId xmlns:a16="http://schemas.microsoft.com/office/drawing/2014/main" id="{0033C006-939D-084A-997C-0E685CB18555}"/>
                </a:ext>
              </a:extLst>
            </p:cNvPr>
            <p:cNvSpPr/>
            <p:nvPr/>
          </p:nvSpPr>
          <p:spPr>
            <a:xfrm>
              <a:off x="34559170" y="21562764"/>
              <a:ext cx="15713698" cy="1600204"/>
            </a:xfrm>
            <a:prstGeom prst="roundRect">
              <a:avLst>
                <a:gd name="adj" fmla="val 0"/>
              </a:avLst>
            </a:prstGeom>
            <a:solidFill>
              <a:srgbClr val="3E4E8D"/>
            </a:solidFill>
            <a:ln w="63500" cap="flat">
              <a:solidFill>
                <a:srgbClr val="52CAE0"/>
              </a:solidFill>
              <a:miter lim="400000"/>
            </a:ln>
            <a:effectLst/>
          </p:spPr>
          <p:txBody>
            <a:bodyPr wrap="square" lIns="53338" tIns="53338" rIns="53338" bIns="5333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7200" dirty="0"/>
            </a:p>
          </p:txBody>
        </p:sp>
        <p:sp>
          <p:nvSpPr>
            <p:cNvPr id="100" name="Heading">
              <a:extLst>
                <a:ext uri="{FF2B5EF4-FFF2-40B4-BE49-F238E27FC236}">
                  <a16:creationId xmlns:a16="http://schemas.microsoft.com/office/drawing/2014/main" id="{34182467-D6FF-E746-8439-0FA250ABDC6D}"/>
                </a:ext>
              </a:extLst>
            </p:cNvPr>
            <p:cNvSpPr txBox="1"/>
            <p:nvPr/>
          </p:nvSpPr>
          <p:spPr>
            <a:xfrm>
              <a:off x="34654662" y="21776024"/>
              <a:ext cx="15518762" cy="12028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3338" tIns="53338" rIns="53338" bIns="5333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sz="6000" dirty="0">
                  <a:latin typeface="Montserrat Medium" pitchFamily="2" charset="77"/>
                </a:rPr>
                <a:t>Acknowledgement</a:t>
              </a:r>
              <a:endParaRPr sz="6000" dirty="0">
                <a:latin typeface="Montserrat Medium" pitchFamily="2" charset="77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73BA2768-EFEC-4BC8-9BBE-49A0429CADB7}"/>
              </a:ext>
            </a:extLst>
          </p:cNvPr>
          <p:cNvSpPr txBox="1"/>
          <p:nvPr/>
        </p:nvSpPr>
        <p:spPr>
          <a:xfrm flipH="1">
            <a:off x="10501217" y="4198802"/>
            <a:ext cx="39703545" cy="13819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338" tIns="53338" rIns="53338" bIns="53338" numCol="1" spcCol="38100" rtlCol="0" anchor="t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1) T1D Exchange, MA; 2) Boston Medical Center, MA; 3) </a:t>
            </a:r>
            <a:r>
              <a:rPr lang="en-US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Nationwide Children’s Hospital, OH</a:t>
            </a:r>
            <a:r>
              <a:rPr lang="en-US" sz="3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4) Texas Children’s Hospital, Baylor College of Medicine, TX; 5) Indiana University, Riley Children’s Health, IN; 6) Albert Einstein College of Medicine, NY; 7) Children’s Hospital Los Angeles, CA; 8) Hassenfeld Children’s Hospita</a:t>
            </a:r>
            <a:r>
              <a:rPr lang="en-US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l at NYU Langone, NY</a:t>
            </a:r>
            <a:r>
              <a:rPr lang="en-US" sz="3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9) University of Mississippi School of Population Health, MS</a:t>
            </a:r>
            <a:endParaRPr lang="en-US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CA2523B-8064-4CC2-870F-9455E71239EA}"/>
              </a:ext>
            </a:extLst>
          </p:cNvPr>
          <p:cNvGrpSpPr/>
          <p:nvPr/>
        </p:nvGrpSpPr>
        <p:grpSpPr>
          <a:xfrm>
            <a:off x="16228029" y="12075761"/>
            <a:ext cx="20574000" cy="1280160"/>
            <a:chOff x="17271869" y="19368204"/>
            <a:chExt cx="16662671" cy="1600204"/>
          </a:xfrm>
        </p:grpSpPr>
        <p:sp>
          <p:nvSpPr>
            <p:cNvPr id="80" name="Rectangle">
              <a:extLst>
                <a:ext uri="{FF2B5EF4-FFF2-40B4-BE49-F238E27FC236}">
                  <a16:creationId xmlns:a16="http://schemas.microsoft.com/office/drawing/2014/main" id="{586FF70B-BFD3-4670-BC01-1E9D8241245B}"/>
                </a:ext>
              </a:extLst>
            </p:cNvPr>
            <p:cNvSpPr/>
            <p:nvPr/>
          </p:nvSpPr>
          <p:spPr>
            <a:xfrm>
              <a:off x="17271869" y="19368204"/>
              <a:ext cx="16662671" cy="1600204"/>
            </a:xfrm>
            <a:prstGeom prst="roundRect">
              <a:avLst>
                <a:gd name="adj" fmla="val 0"/>
              </a:avLst>
            </a:prstGeom>
            <a:solidFill>
              <a:srgbClr val="3E4E8D"/>
            </a:solidFill>
            <a:ln w="63500" cap="flat">
              <a:solidFill>
                <a:srgbClr val="52CAE0"/>
              </a:solidFill>
              <a:miter lim="400000"/>
            </a:ln>
            <a:effectLst/>
          </p:spPr>
          <p:txBody>
            <a:bodyPr wrap="square" lIns="53338" tIns="53338" rIns="53338" bIns="5333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7200" dirty="0"/>
            </a:p>
          </p:txBody>
        </p:sp>
        <p:sp>
          <p:nvSpPr>
            <p:cNvPr id="35" name="Heading">
              <a:extLst>
                <a:ext uri="{FF2B5EF4-FFF2-40B4-BE49-F238E27FC236}">
                  <a16:creationId xmlns:a16="http://schemas.microsoft.com/office/drawing/2014/main" id="{73A38DB3-6536-4CE2-81BE-C4AFAE510559}"/>
                </a:ext>
              </a:extLst>
            </p:cNvPr>
            <p:cNvSpPr txBox="1"/>
            <p:nvPr/>
          </p:nvSpPr>
          <p:spPr>
            <a:xfrm>
              <a:off x="17923964" y="19619249"/>
              <a:ext cx="15518762" cy="1031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3338" tIns="53338" rIns="53338" bIns="5333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sz="6000" dirty="0">
                  <a:latin typeface="Montserrat Medium" pitchFamily="2" charset="77"/>
                </a:rPr>
                <a:t>Results</a:t>
              </a:r>
              <a:endParaRPr sz="6000" dirty="0">
                <a:latin typeface="Montserrat Medium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ABE4642-677E-429A-829A-2203A3FE4A1D}"/>
              </a:ext>
            </a:extLst>
          </p:cNvPr>
          <p:cNvGrpSpPr/>
          <p:nvPr/>
        </p:nvGrpSpPr>
        <p:grpSpPr>
          <a:xfrm>
            <a:off x="16074337" y="6086127"/>
            <a:ext cx="20574000" cy="1280160"/>
            <a:chOff x="17234000" y="4893432"/>
            <a:chExt cx="16662671" cy="1600204"/>
          </a:xfrm>
        </p:grpSpPr>
        <p:sp>
          <p:nvSpPr>
            <p:cNvPr id="30" name="Rectangle">
              <a:extLst>
                <a:ext uri="{FF2B5EF4-FFF2-40B4-BE49-F238E27FC236}">
                  <a16:creationId xmlns:a16="http://schemas.microsoft.com/office/drawing/2014/main" id="{35EFCD22-E8CE-44BE-8DA8-48650C6CAE16}"/>
                </a:ext>
              </a:extLst>
            </p:cNvPr>
            <p:cNvSpPr/>
            <p:nvPr/>
          </p:nvSpPr>
          <p:spPr>
            <a:xfrm>
              <a:off x="17234000" y="4893432"/>
              <a:ext cx="16662671" cy="1600204"/>
            </a:xfrm>
            <a:prstGeom prst="roundRect">
              <a:avLst>
                <a:gd name="adj" fmla="val 0"/>
              </a:avLst>
            </a:prstGeom>
            <a:solidFill>
              <a:srgbClr val="3E4E8D"/>
            </a:solidFill>
            <a:ln w="63500" cap="flat">
              <a:solidFill>
                <a:srgbClr val="52CAE0"/>
              </a:solidFill>
              <a:miter lim="400000"/>
            </a:ln>
            <a:effectLst/>
          </p:spPr>
          <p:txBody>
            <a:bodyPr wrap="square" lIns="53338" tIns="53338" rIns="53338" bIns="5333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7200" dirty="0"/>
            </a:p>
          </p:txBody>
        </p:sp>
        <p:sp>
          <p:nvSpPr>
            <p:cNvPr id="31" name="Heading">
              <a:extLst>
                <a:ext uri="{FF2B5EF4-FFF2-40B4-BE49-F238E27FC236}">
                  <a16:creationId xmlns:a16="http://schemas.microsoft.com/office/drawing/2014/main" id="{E0AFC0C9-FCF6-4710-BB43-1CD24109990D}"/>
                </a:ext>
              </a:extLst>
            </p:cNvPr>
            <p:cNvSpPr txBox="1"/>
            <p:nvPr/>
          </p:nvSpPr>
          <p:spPr>
            <a:xfrm>
              <a:off x="17857039" y="5172471"/>
              <a:ext cx="15518762" cy="1031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3338" tIns="53338" rIns="53338" bIns="5333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sz="6000" dirty="0">
                  <a:latin typeface="Montserrat Medium" pitchFamily="2" charset="77"/>
                </a:rPr>
                <a:t>Methods</a:t>
              </a:r>
              <a:endParaRPr sz="6000" dirty="0">
                <a:latin typeface="Montserrat Medium" pitchFamily="2" charset="77"/>
              </a:endParaRPr>
            </a:p>
          </p:txBody>
        </p:sp>
      </p:grpSp>
      <p:sp>
        <p:nvSpPr>
          <p:cNvPr id="38" name="TextBox 2">
            <a:extLst>
              <a:ext uri="{FF2B5EF4-FFF2-40B4-BE49-F238E27FC236}">
                <a16:creationId xmlns:a16="http://schemas.microsoft.com/office/drawing/2014/main" id="{70A92BB1-5B65-4A50-82A5-C0177556CE21}"/>
              </a:ext>
            </a:extLst>
          </p:cNvPr>
          <p:cNvSpPr txBox="1"/>
          <p:nvPr/>
        </p:nvSpPr>
        <p:spPr>
          <a:xfrm>
            <a:off x="1065849" y="25407993"/>
            <a:ext cx="14262135" cy="2323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338" tIns="53338" rIns="53338" bIns="53338">
            <a:spAutoFit/>
          </a:bodyPr>
          <a:lstStyle/>
          <a:p>
            <a:r>
              <a:rPr lang="en-US" sz="4800" b="1" dirty="0"/>
              <a:t>This study complements a previous investigation,</a:t>
            </a:r>
            <a:r>
              <a:rPr lang="en-US" sz="4800" b="1" baseline="30000" dirty="0"/>
              <a:t>4</a:t>
            </a:r>
            <a:r>
              <a:rPr lang="en-US" sz="4800" b="1" dirty="0"/>
              <a:t> and aims to review the QI Culture of 27 diabetes centers involved with the T1DX-QI for over 12 months.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44868B0-F9ED-183A-9CF9-3E23061E8431}"/>
              </a:ext>
            </a:extLst>
          </p:cNvPr>
          <p:cNvGrpSpPr/>
          <p:nvPr/>
        </p:nvGrpSpPr>
        <p:grpSpPr>
          <a:xfrm>
            <a:off x="37431034" y="22366328"/>
            <a:ext cx="12618720" cy="1280160"/>
            <a:chOff x="34559170" y="21562764"/>
            <a:chExt cx="15713698" cy="1600204"/>
          </a:xfrm>
        </p:grpSpPr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D47AD44A-9B52-144B-837D-9EC6F14F75DE}"/>
                </a:ext>
              </a:extLst>
            </p:cNvPr>
            <p:cNvSpPr/>
            <p:nvPr/>
          </p:nvSpPr>
          <p:spPr>
            <a:xfrm>
              <a:off x="34559170" y="21562764"/>
              <a:ext cx="15713698" cy="1600204"/>
            </a:xfrm>
            <a:prstGeom prst="roundRect">
              <a:avLst>
                <a:gd name="adj" fmla="val 0"/>
              </a:avLst>
            </a:prstGeom>
            <a:solidFill>
              <a:srgbClr val="3E4E8D"/>
            </a:solidFill>
            <a:ln w="63500" cap="flat">
              <a:solidFill>
                <a:srgbClr val="52CAE0"/>
              </a:solidFill>
              <a:miter lim="400000"/>
            </a:ln>
            <a:effectLst/>
          </p:spPr>
          <p:txBody>
            <a:bodyPr wrap="square" lIns="53338" tIns="53338" rIns="53338" bIns="5333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7200" dirty="0"/>
            </a:p>
          </p:txBody>
        </p:sp>
        <p:sp>
          <p:nvSpPr>
            <p:cNvPr id="11" name="Heading">
              <a:extLst>
                <a:ext uri="{FF2B5EF4-FFF2-40B4-BE49-F238E27FC236}">
                  <a16:creationId xmlns:a16="http://schemas.microsoft.com/office/drawing/2014/main" id="{0F1ECB86-181F-2BA1-DAC9-981D29EAB8FB}"/>
                </a:ext>
              </a:extLst>
            </p:cNvPr>
            <p:cNvSpPr txBox="1"/>
            <p:nvPr/>
          </p:nvSpPr>
          <p:spPr>
            <a:xfrm>
              <a:off x="34654662" y="21861946"/>
              <a:ext cx="15518762" cy="1031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3338" tIns="53338" rIns="53338" bIns="5333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sz="6000" dirty="0">
                  <a:latin typeface="Montserrat Medium" pitchFamily="2" charset="77"/>
                </a:rPr>
                <a:t>References</a:t>
              </a:r>
              <a:endParaRPr sz="6000" dirty="0">
                <a:latin typeface="Montserrat Medium" pitchFamily="2" charset="77"/>
              </a:endParaRPr>
            </a:p>
          </p:txBody>
        </p:sp>
      </p:grpSp>
      <p:grpSp>
        <p:nvGrpSpPr>
          <p:cNvPr id="12" name="Group">
            <a:extLst>
              <a:ext uri="{FF2B5EF4-FFF2-40B4-BE49-F238E27FC236}">
                <a16:creationId xmlns:a16="http://schemas.microsoft.com/office/drawing/2014/main" id="{CA43FAEB-085C-1F11-DA6B-5E1DBEC7BFFE}"/>
              </a:ext>
            </a:extLst>
          </p:cNvPr>
          <p:cNvGrpSpPr/>
          <p:nvPr/>
        </p:nvGrpSpPr>
        <p:grpSpPr>
          <a:xfrm>
            <a:off x="971904" y="12098452"/>
            <a:ext cx="14356080" cy="1280160"/>
            <a:chOff x="0" y="0"/>
            <a:chExt cx="13468882" cy="1371601"/>
          </a:xfrm>
        </p:grpSpPr>
        <p:sp>
          <p:nvSpPr>
            <p:cNvPr id="13" name="Rectangle">
              <a:extLst>
                <a:ext uri="{FF2B5EF4-FFF2-40B4-BE49-F238E27FC236}">
                  <a16:creationId xmlns:a16="http://schemas.microsoft.com/office/drawing/2014/main" id="{408EE27C-7A4B-3BB0-4572-1C5176217D86}"/>
                </a:ext>
              </a:extLst>
            </p:cNvPr>
            <p:cNvSpPr/>
            <p:nvPr/>
          </p:nvSpPr>
          <p:spPr>
            <a:xfrm>
              <a:off x="0" y="0"/>
              <a:ext cx="13468882" cy="1371601"/>
            </a:xfrm>
            <a:prstGeom prst="roundRect">
              <a:avLst>
                <a:gd name="adj" fmla="val 0"/>
              </a:avLst>
            </a:prstGeom>
            <a:solidFill>
              <a:srgbClr val="3E4E8D"/>
            </a:solidFill>
            <a:ln w="63500" cap="flat">
              <a:solidFill>
                <a:srgbClr val="52CAE0"/>
              </a:solidFill>
              <a:miter lim="400000"/>
            </a:ln>
            <a:effectLst/>
          </p:spPr>
          <p:txBody>
            <a:bodyPr wrap="square" lIns="53338" tIns="53338" rIns="53338" bIns="5333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7200" dirty="0"/>
            </a:p>
          </p:txBody>
        </p:sp>
        <p:sp>
          <p:nvSpPr>
            <p:cNvPr id="14" name="Heading">
              <a:extLst>
                <a:ext uri="{FF2B5EF4-FFF2-40B4-BE49-F238E27FC236}">
                  <a16:creationId xmlns:a16="http://schemas.microsoft.com/office/drawing/2014/main" id="{623B6B1A-FC69-228E-06F9-BD2B9A2165A7}"/>
                </a:ext>
              </a:extLst>
            </p:cNvPr>
            <p:cNvSpPr txBox="1"/>
            <p:nvPr/>
          </p:nvSpPr>
          <p:spPr>
            <a:xfrm>
              <a:off x="89894" y="243924"/>
              <a:ext cx="13301795" cy="8837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3338" tIns="53338" rIns="53338" bIns="5333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sz="6000" dirty="0">
                  <a:latin typeface="Montserrat Medium" pitchFamily="2" charset="77"/>
                </a:rPr>
                <a:t>Overview</a:t>
              </a:r>
              <a:endParaRPr sz="6000" dirty="0">
                <a:latin typeface="Montserrat Medium" pitchFamily="2" charset="77"/>
              </a:endParaRPr>
            </a:p>
          </p:txBody>
        </p:sp>
      </p:grpSp>
      <p:sp>
        <p:nvSpPr>
          <p:cNvPr id="17" name="TextBox 2">
            <a:extLst>
              <a:ext uri="{FF2B5EF4-FFF2-40B4-BE49-F238E27FC236}">
                <a16:creationId xmlns:a16="http://schemas.microsoft.com/office/drawing/2014/main" id="{188BF3FF-D9AA-E6C4-F799-C4A51E9E94DC}"/>
              </a:ext>
            </a:extLst>
          </p:cNvPr>
          <p:cNvSpPr txBox="1"/>
          <p:nvPr/>
        </p:nvSpPr>
        <p:spPr>
          <a:xfrm>
            <a:off x="1015511" y="7342179"/>
            <a:ext cx="14681756" cy="45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338" tIns="53338" rIns="53338" bIns="53338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dirty="0">
                <a:ea typeface="Times New Roman" panose="02020603050405020304" pitchFamily="18" charset="0"/>
              </a:rPr>
              <a:t>Companies across many industries (including healthcare) have invested heavily in quality improvement (QI) initiatives; despite these investments, quality deficiencies are still </a:t>
            </a:r>
            <a:r>
              <a:rPr lang="en-US" sz="4800" b="1" dirty="0">
                <a:ea typeface="Times New Roman" panose="02020603050405020304" pitchFamily="18" charset="0"/>
              </a:rPr>
              <a:t>common and cost billions of dollars.</a:t>
            </a:r>
            <a:r>
              <a:rPr lang="en-US" sz="4800" b="1" baseline="30000" dirty="0">
                <a:ea typeface="Times New Roman" panose="02020603050405020304" pitchFamily="18" charset="0"/>
              </a:rPr>
              <a:t>1</a:t>
            </a:r>
            <a:r>
              <a:rPr lang="en-US" sz="4800" b="1" dirty="0">
                <a:ea typeface="Times New Roman" panose="02020603050405020304" pitchFamily="18" charset="0"/>
              </a:rPr>
              <a:t> </a:t>
            </a:r>
            <a:r>
              <a:rPr lang="en-US" sz="4800" dirty="0">
                <a:ea typeface="Times New Roman" panose="02020603050405020304" pitchFamily="18" charset="0"/>
              </a:rPr>
              <a:t>Quality management will continue to suffer </a:t>
            </a:r>
            <a:r>
              <a:rPr lang="en-US" sz="4800" b="1" dirty="0">
                <a:ea typeface="Times New Roman" panose="02020603050405020304" pitchFamily="18" charset="0"/>
              </a:rPr>
              <a:t>without transformation </a:t>
            </a:r>
            <a:r>
              <a:rPr lang="en-US" sz="4800" dirty="0">
                <a:ea typeface="Times New Roman" panose="02020603050405020304" pitchFamily="18" charset="0"/>
              </a:rPr>
              <a:t>in an organization’s culture.</a:t>
            </a: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AAA59F7C-AA3C-EC3C-9134-DA987D5676B6}"/>
              </a:ext>
            </a:extLst>
          </p:cNvPr>
          <p:cNvSpPr txBox="1"/>
          <p:nvPr/>
        </p:nvSpPr>
        <p:spPr>
          <a:xfrm>
            <a:off x="37475788" y="24002034"/>
            <a:ext cx="12470117" cy="38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338" tIns="53338" rIns="53338" bIns="53338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Lesmeister</a:t>
            </a:r>
            <a:r>
              <a:rPr lang="en-US" sz="1800" dirty="0"/>
              <a:t>, F. “How to Create a Culture of Quality Improvement.” March 2018  </a:t>
            </a:r>
            <a:r>
              <a:rPr lang="en-US" sz="1800" dirty="0">
                <a:hlinkClick r:id="rId5"/>
              </a:rPr>
              <a:t>https://www.bcg.com/publications/2018/how-to-create-culture-quality-improvement</a:t>
            </a: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</a:rPr>
              <a:t>Alonso, G. T., Corathers, S., Shah, A., Clements, M., Kamboj, M., Sonabend, R., DeSalvo, D., Mehta, S., Cabrera, A., Rioles, N., Ohmer, A., Mehta, R., &amp; Lee, J. (2020). Establishment of the T1D Exchange Quality Improvement Collaborative (T1DX-QI). </a:t>
            </a:r>
            <a:r>
              <a:rPr lang="en-US" sz="1800" i="1" dirty="0">
                <a:latin typeface="Calibri" panose="020F0502020204030204" pitchFamily="34" charset="0"/>
              </a:rPr>
              <a:t>Clin Diabetes, 38(2), 141-151. https://doi.org/10.2337/cd19-0032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</a:rPr>
              <a:t>Prahalad, P. R., N.; Noor, N.; Rapaport, R.; Weinstock, R.; Ebekozien, O. (2021). T1D Exchange Quality Improvement Collaborative: Accelerating change through benchmarking and improvement science for people with type 1 diabetes. </a:t>
            </a:r>
            <a:r>
              <a:rPr lang="en-US" sz="1800" i="1" dirty="0">
                <a:latin typeface="Calibri" panose="020F0502020204030204" pitchFamily="34" charset="0"/>
              </a:rPr>
              <a:t>Journal of Diabetes. https://onlinelibrary.wiley.com/doi/10.1111/1753-0407.13234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</a:rPr>
              <a:t>Marks, B. E., Mungmode, A., Neyman, A., Levin, L., Rioles, N., Eng, D., Lee, J. M., Basina, M., </a:t>
            </a:r>
            <a:r>
              <a:rPr lang="en-US" sz="1800" dirty="0" err="1">
                <a:latin typeface="Calibri" panose="020F0502020204030204" pitchFamily="34" charset="0"/>
              </a:rPr>
              <a:t>Hawah</a:t>
            </a:r>
            <a:r>
              <a:rPr lang="en-US" sz="1800" dirty="0">
                <a:latin typeface="Calibri" panose="020F0502020204030204" pitchFamily="34" charset="0"/>
              </a:rPr>
              <a:t>-Jones, N., Mann, E., O’Malley, G., Wilkes, M., Steenkamp, D., Aleppo, G., Accacha, S., Ebekozien, O., &amp; Collaborative, T. D. E. Q. I. (2022). Baseline Quality Improvement Capacity of 33 Endocrinology Centers Participating in the T1D Exchange Quality Improvement Collaborative. </a:t>
            </a:r>
            <a:r>
              <a:rPr lang="en-US" sz="1800" i="1" dirty="0">
                <a:latin typeface="Calibri" panose="020F0502020204030204" pitchFamily="34" charset="0"/>
              </a:rPr>
              <a:t>Clinical Diabetes, 41(1), 35-44. https://doi.org/10.2337/cd22-0071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20" name="TextBox 26">
            <a:extLst>
              <a:ext uri="{FF2B5EF4-FFF2-40B4-BE49-F238E27FC236}">
                <a16:creationId xmlns:a16="http://schemas.microsoft.com/office/drawing/2014/main" id="{5DC347B5-9EBF-025B-AAC9-A57755F3E4B6}"/>
              </a:ext>
            </a:extLst>
          </p:cNvPr>
          <p:cNvSpPr txBox="1"/>
          <p:nvPr/>
        </p:nvSpPr>
        <p:spPr>
          <a:xfrm>
            <a:off x="25652049" y="8844680"/>
            <a:ext cx="10542718" cy="133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338" tIns="53338" rIns="53338" bIns="53338">
            <a:spAutoFit/>
          </a:bodyPr>
          <a:lstStyle/>
          <a:p>
            <a:pPr marL="685800" indent="-503238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QI C</a:t>
            </a:r>
            <a:r>
              <a:rPr lang="en-US" sz="4000" dirty="0">
                <a:ea typeface="Times New Roman" panose="02020603050405020304" pitchFamily="18" charset="0"/>
              </a:rPr>
              <a:t>apacity (use of QI tools)</a:t>
            </a:r>
          </a:p>
          <a:p>
            <a:pPr marL="685800" indent="-503238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QI Success (scaling </a:t>
            </a:r>
            <a:r>
              <a:rPr lang="en-US" sz="4000" dirty="0">
                <a:ea typeface="Times New Roman" panose="02020603050405020304" pitchFamily="18" charset="0"/>
              </a:rPr>
              <a:t>up and sustaining tests)</a:t>
            </a:r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0F0513E2-2D0B-2358-7D0B-EB7B32E6F80D}"/>
              </a:ext>
            </a:extLst>
          </p:cNvPr>
          <p:cNvSpPr txBox="1"/>
          <p:nvPr/>
        </p:nvSpPr>
        <p:spPr>
          <a:xfrm>
            <a:off x="971904" y="18095627"/>
            <a:ext cx="3394833" cy="846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338" tIns="53338" rIns="53338" bIns="53338">
            <a:spAutoFit/>
          </a:bodyPr>
          <a:lstStyle/>
          <a:p>
            <a:endParaRPr lang="en-US" sz="4800" b="1" dirty="0"/>
          </a:p>
        </p:txBody>
      </p:sp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id="{37357E8B-653A-89DA-9136-DAC4E86841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137568"/>
              </p:ext>
            </p:extLst>
          </p:nvPr>
        </p:nvGraphicFramePr>
        <p:xfrm>
          <a:off x="15902713" y="18759129"/>
          <a:ext cx="13231613" cy="580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7ABD455F-1EB5-CD11-A9CB-A29B11AE6886}"/>
              </a:ext>
            </a:extLst>
          </p:cNvPr>
          <p:cNvSpPr txBox="1"/>
          <p:nvPr/>
        </p:nvSpPr>
        <p:spPr>
          <a:xfrm>
            <a:off x="16074337" y="18157317"/>
            <a:ext cx="13269317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6868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j-ea"/>
                <a:cs typeface="+mj-cs"/>
                <a:sym typeface="Calibri"/>
              </a:rPr>
              <a:t>Figure 1: Overall Pre- and Post-QI Culture Scores</a:t>
            </a:r>
          </a:p>
        </p:txBody>
      </p:sp>
      <p:graphicFrame>
        <p:nvGraphicFramePr>
          <p:cNvPr id="49" name="Table 49">
            <a:extLst>
              <a:ext uri="{FF2B5EF4-FFF2-40B4-BE49-F238E27FC236}">
                <a16:creationId xmlns:a16="http://schemas.microsoft.com/office/drawing/2014/main" id="{EFB6815A-9C3B-6C18-06E8-72FF83E6B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48419"/>
              </p:ext>
            </p:extLst>
          </p:nvPr>
        </p:nvGraphicFramePr>
        <p:xfrm>
          <a:off x="16267166" y="24450844"/>
          <a:ext cx="12867159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6887">
                  <a:extLst>
                    <a:ext uri="{9D8B030D-6E8A-4147-A177-3AD203B41FA5}">
                      <a16:colId xmlns:a16="http://schemas.microsoft.com/office/drawing/2014/main" val="3822802993"/>
                    </a:ext>
                  </a:extLst>
                </a:gridCol>
                <a:gridCol w="1923836">
                  <a:extLst>
                    <a:ext uri="{9D8B030D-6E8A-4147-A177-3AD203B41FA5}">
                      <a16:colId xmlns:a16="http://schemas.microsoft.com/office/drawing/2014/main" val="3436408837"/>
                    </a:ext>
                  </a:extLst>
                </a:gridCol>
                <a:gridCol w="1924475">
                  <a:extLst>
                    <a:ext uri="{9D8B030D-6E8A-4147-A177-3AD203B41FA5}">
                      <a16:colId xmlns:a16="http://schemas.microsoft.com/office/drawing/2014/main" val="2783706129"/>
                    </a:ext>
                  </a:extLst>
                </a:gridCol>
                <a:gridCol w="5351961">
                  <a:extLst>
                    <a:ext uri="{9D8B030D-6E8A-4147-A177-3AD203B41FA5}">
                      <a16:colId xmlns:a16="http://schemas.microsoft.com/office/drawing/2014/main" val="22919423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Overall difference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11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QI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851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QI Foundation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+8*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7871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QI Capacity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+24*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8885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QI Success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+22*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5480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Overall QI 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+12*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8057685"/>
                  </a:ext>
                </a:extLst>
              </a:tr>
            </a:tbl>
          </a:graphicData>
        </a:graphic>
      </p:graphicFrame>
      <p:pic>
        <p:nvPicPr>
          <p:cNvPr id="9" name="Picture 8" descr="Map&#10;&#10;Description automatically generated">
            <a:extLst>
              <a:ext uri="{FF2B5EF4-FFF2-40B4-BE49-F238E27FC236}">
                <a16:creationId xmlns:a16="http://schemas.microsoft.com/office/drawing/2014/main" id="{502C9E50-E5D2-F1E3-D1B5-44BDB14BCF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335" y="17435181"/>
            <a:ext cx="11782066" cy="7954469"/>
          </a:xfrm>
          <a:prstGeom prst="rect">
            <a:avLst/>
          </a:prstGeom>
        </p:spPr>
      </p:pic>
      <p:graphicFrame>
        <p:nvGraphicFramePr>
          <p:cNvPr id="15" name="Table 16">
            <a:extLst>
              <a:ext uri="{FF2B5EF4-FFF2-40B4-BE49-F238E27FC236}">
                <a16:creationId xmlns:a16="http://schemas.microsoft.com/office/drawing/2014/main" id="{BB25465E-9BBE-EC1C-E3E7-27F26F195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627060"/>
              </p:ext>
            </p:extLst>
          </p:nvPr>
        </p:nvGraphicFramePr>
        <p:xfrm>
          <a:off x="16264986" y="13486091"/>
          <a:ext cx="19929781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2001">
                  <a:extLst>
                    <a:ext uri="{9D8B030D-6E8A-4147-A177-3AD203B41FA5}">
                      <a16:colId xmlns:a16="http://schemas.microsoft.com/office/drawing/2014/main" val="1488444852"/>
                    </a:ext>
                  </a:extLst>
                </a:gridCol>
                <a:gridCol w="4727780">
                  <a:extLst>
                    <a:ext uri="{9D8B030D-6E8A-4147-A177-3AD203B41FA5}">
                      <a16:colId xmlns:a16="http://schemas.microsoft.com/office/drawing/2014/main" val="234468716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3600" dirty="0"/>
                        <a:t>Table 1: Pre- and Post-QI Culture Scores Summary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54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T1DX-QI Centers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49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/>
                        <a:t>Average Difference in Pre- and Post-QI Culture Scores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+8%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131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/>
                        <a:t>Pre- to Post-QI Culture Score Shifts, N (%)</a:t>
                      </a:r>
                    </a:p>
                    <a:p>
                      <a:pPr algn="l"/>
                      <a:r>
                        <a:rPr lang="en-US" sz="3600" b="0" dirty="0"/>
                        <a:t>Improved (range: 1% - 40% increase)</a:t>
                      </a:r>
                    </a:p>
                    <a:p>
                      <a:pPr algn="l"/>
                      <a:r>
                        <a:rPr lang="en-US" sz="3600" b="0" dirty="0"/>
                        <a:t>Unchanged (0% change)</a:t>
                      </a:r>
                    </a:p>
                    <a:p>
                      <a:pPr algn="l"/>
                      <a:r>
                        <a:rPr lang="en-US" sz="3600" b="0" dirty="0"/>
                        <a:t>Decreased (range: 3%-5% decrease)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  <a:p>
                      <a:pPr algn="ctr"/>
                      <a:r>
                        <a:rPr lang="en-US" sz="3600" dirty="0"/>
                        <a:t>16 (59)</a:t>
                      </a:r>
                    </a:p>
                    <a:p>
                      <a:pPr algn="ctr"/>
                      <a:r>
                        <a:rPr lang="en-US" sz="3600" dirty="0"/>
                        <a:t>6 (22)</a:t>
                      </a:r>
                    </a:p>
                    <a:p>
                      <a:pPr algn="ctr"/>
                      <a:r>
                        <a:rPr lang="en-US" sz="3600" dirty="0"/>
                        <a:t>5 (19)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36847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1B491B5-F36A-18C9-EAF0-EE711A06E911}"/>
              </a:ext>
            </a:extLst>
          </p:cNvPr>
          <p:cNvSpPr txBox="1"/>
          <p:nvPr/>
        </p:nvSpPr>
        <p:spPr>
          <a:xfrm>
            <a:off x="16264986" y="27690767"/>
            <a:ext cx="13269317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6868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j-ea"/>
                <a:cs typeface="+mj-cs"/>
                <a:sym typeface="Calibri"/>
              </a:rPr>
              <a:t>*p-value ≤ 0.05.</a:t>
            </a:r>
          </a:p>
        </p:txBody>
      </p:sp>
    </p:spTree>
    <p:extLst>
      <p:ext uri="{BB962C8B-B14F-4D97-AF65-F5344CB8AC3E}">
        <p14:creationId xmlns:p14="http://schemas.microsoft.com/office/powerpoint/2010/main" val="31095300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36868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36868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36868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36868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4B7EC0BF2544418F02C0F48049A820" ma:contentTypeVersion="11" ma:contentTypeDescription="Create a new document." ma:contentTypeScope="" ma:versionID="ab09e46ece74f5a3a559f9d5a77ef72e">
  <xsd:schema xmlns:xsd="http://www.w3.org/2001/XMLSchema" xmlns:xs="http://www.w3.org/2001/XMLSchema" xmlns:p="http://schemas.microsoft.com/office/2006/metadata/properties" xmlns:ns2="626cb74e-9669-4fd8-87b3-351e3976c142" xmlns:ns3="2f7b054f-be38-41d2-978f-3d651b980644" targetNamespace="http://schemas.microsoft.com/office/2006/metadata/properties" ma:root="true" ma:fieldsID="1ae1a91d1705f3c3783099b456767e62" ns2:_="" ns3:_="">
    <xsd:import namespace="626cb74e-9669-4fd8-87b3-351e3976c142"/>
    <xsd:import namespace="2f7b054f-be38-41d2-978f-3d651b9806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cb74e-9669-4fd8-87b3-351e3976c1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7b054f-be38-41d2-978f-3d651b98064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CF1442-282B-49E6-B061-1A8C19D4EF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6cb74e-9669-4fd8-87b3-351e3976c142"/>
    <ds:schemaRef ds:uri="2f7b054f-be38-41d2-978f-3d651b9806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BB9758-EFFE-4BB9-B107-8793F68D7D8A}">
  <ds:schemaRefs>
    <ds:schemaRef ds:uri="http://schemas.microsoft.com/office/2006/documentManagement/types"/>
    <ds:schemaRef ds:uri="http://schemas.microsoft.com/office/infopath/2007/PartnerControls"/>
    <ds:schemaRef ds:uri="626cb74e-9669-4fd8-87b3-351e3976c142"/>
    <ds:schemaRef ds:uri="http://purl.org/dc/terms/"/>
    <ds:schemaRef ds:uri="2f7b054f-be38-41d2-978f-3d651b980644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463CEAA-02F1-462F-97A4-AEAADDDD0B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15979</TotalTime>
  <Words>977</Words>
  <Application>Microsoft Office PowerPoint</Application>
  <PresentationFormat>Custom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Montserrat  </vt:lpstr>
      <vt:lpstr>Montserrat Medium</vt:lpstr>
      <vt:lpstr>Montserrat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Rooke</dc:creator>
  <cp:lastModifiedBy>Ann Mungmode</cp:lastModifiedBy>
  <cp:revision>284</cp:revision>
  <dcterms:modified xsi:type="dcterms:W3CDTF">2023-05-17T19:01:05Z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0x010100B84B7EC0BF2544418F02C0F48049A820</vt:lpwstr>
  </property>
</Properties>
</file>