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61" r:id="rId3"/>
    <p:sldId id="263" r:id="rId4"/>
    <p:sldId id="274" r:id="rId5"/>
    <p:sldId id="273" r:id="rId6"/>
    <p:sldId id="269" r:id="rId7"/>
    <p:sldId id="272" r:id="rId8"/>
    <p:sldId id="275" r:id="rId9"/>
    <p:sldId id="276" r:id="rId10"/>
    <p:sldId id="277" r:id="rId11"/>
  </p:sldIdLst>
  <p:sldSz cx="9144000" cy="5143500" type="screen16x9"/>
  <p:notesSz cx="6858000" cy="9144000"/>
  <p:embeddedFontLst>
    <p:embeddedFont>
      <p:font typeface="Montserrat" pitchFamily="2" charset="77"/>
      <p:regular r:id="rId13"/>
      <p:bold r:id="rId14"/>
      <p:italic r:id="rId15"/>
      <p:boldItalic r:id="rId16"/>
    </p:embeddedFont>
    <p:embeddedFont>
      <p:font typeface="Montserrat ExtraBold" pitchFamily="2" charset="77"/>
      <p:bold r:id="rId17"/>
      <p:italic r:id="rId18"/>
      <p:boldItalic r:id="rId19"/>
    </p:embeddedFont>
    <p:embeddedFont>
      <p:font typeface="Proxima Nova" panose="02000506030000020004"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87BD"/>
    <a:srgbClr val="C91F45"/>
    <a:srgbClr val="7AB3DC"/>
    <a:srgbClr val="16A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55EA75-B183-44D2-833C-B89D83E7EEA9}">
  <a:tblStyle styleId="{7455EA75-B183-44D2-833C-B89D83E7EE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4150"/>
  </p:normalViewPr>
  <p:slideViewPr>
    <p:cSldViewPr snapToGrid="0">
      <p:cViewPr varScale="1">
        <p:scale>
          <a:sx n="124" d="100"/>
          <a:sy n="124" d="100"/>
        </p:scale>
        <p:origin x="18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2aaa0864a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2aaa0864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265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79758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2452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6406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Also made similar updates to pump use and barriers flowsheet items.</a:t>
            </a:r>
            <a:endParaRPr dirty="0"/>
          </a:p>
        </p:txBody>
      </p:sp>
    </p:spTree>
    <p:extLst>
      <p:ext uri="{BB962C8B-B14F-4D97-AF65-F5344CB8AC3E}">
        <p14:creationId xmlns:p14="http://schemas.microsoft.com/office/powerpoint/2010/main" val="1187674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19019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0945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572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mailto:ashleyna@med.umich.edu" TargetMode="External"/><Relationship Id="rId4" Type="http://schemas.openxmlformats.org/officeDocument/2006/relationships/hyperlink" Target="mailto:joyclee@med.umich.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479000" y="1827182"/>
            <a:ext cx="8373338" cy="830966"/>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US" sz="2100" dirty="0">
                <a:solidFill>
                  <a:srgbClr val="191919"/>
                </a:solidFill>
                <a:latin typeface="Montserrat ExtraBold"/>
                <a:ea typeface="Montserrat ExtraBold"/>
                <a:cs typeface="Montserrat ExtraBold"/>
                <a:sym typeface="Montserrat ExtraBold"/>
              </a:rPr>
              <a:t>T1DX-QI Equity Expansion</a:t>
            </a:r>
          </a:p>
          <a:p>
            <a:pPr marL="0" lvl="0" indent="0" algn="l" rtl="0">
              <a:spcBef>
                <a:spcPts val="0"/>
              </a:spcBef>
              <a:spcAft>
                <a:spcPts val="0"/>
              </a:spcAft>
              <a:buNone/>
            </a:pPr>
            <a:r>
              <a:rPr lang="en-US" sz="2100" dirty="0">
                <a:solidFill>
                  <a:srgbClr val="191919"/>
                </a:solidFill>
                <a:latin typeface="Montserrat ExtraBold"/>
                <a:ea typeface="Montserrat ExtraBold"/>
                <a:cs typeface="Montserrat ExtraBold"/>
                <a:sym typeface="Montserrat ExtraBold"/>
              </a:rPr>
              <a:t>U-M Pediatric Diabetes CGM Adoption Project PDSAs</a:t>
            </a:r>
            <a:endParaRPr sz="2100" dirty="0">
              <a:solidFill>
                <a:srgbClr val="191919"/>
              </a:solidFill>
              <a:latin typeface="Montserrat ExtraBold"/>
              <a:ea typeface="Montserrat ExtraBold"/>
              <a:cs typeface="Montserrat ExtraBold"/>
              <a:sym typeface="Montserrat ExtraBold"/>
            </a:endParaRPr>
          </a:p>
        </p:txBody>
      </p:sp>
      <p:sp>
        <p:nvSpPr>
          <p:cNvPr id="55" name="Google Shape;55;p13"/>
          <p:cNvSpPr txBox="1"/>
          <p:nvPr/>
        </p:nvSpPr>
        <p:spPr>
          <a:xfrm>
            <a:off x="479000" y="1383946"/>
            <a:ext cx="28686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chemeClr val="bg2">
                    <a:lumMod val="60000"/>
                    <a:lumOff val="40000"/>
                  </a:schemeClr>
                </a:solidFill>
                <a:latin typeface="Proxima Nova"/>
                <a:ea typeface="Proxima Nova"/>
                <a:cs typeface="Proxima Nova"/>
                <a:sym typeface="Proxima Nova"/>
              </a:rPr>
              <a:t>September 1, 2023</a:t>
            </a:r>
            <a:endParaRPr sz="1900" dirty="0">
              <a:solidFill>
                <a:schemeClr val="bg2">
                  <a:lumMod val="60000"/>
                  <a:lumOff val="40000"/>
                </a:schemeClr>
              </a:solidFill>
              <a:latin typeface="Proxima Nova"/>
              <a:ea typeface="Proxima Nova"/>
              <a:cs typeface="Proxima Nova"/>
              <a:sym typeface="Proxima Nova"/>
            </a:endParaRPr>
          </a:p>
        </p:txBody>
      </p:sp>
      <p:pic>
        <p:nvPicPr>
          <p:cNvPr id="56" name="Google Shape;56;p13"/>
          <p:cNvPicPr preferRelativeResize="0"/>
          <p:nvPr/>
        </p:nvPicPr>
        <p:blipFill>
          <a:blip r:embed="rId3"/>
          <a:srcRect t="5370" b="5370"/>
          <a:stretch/>
        </p:blipFill>
        <p:spPr>
          <a:xfrm>
            <a:off x="5606375" y="4232000"/>
            <a:ext cx="3537478" cy="813850"/>
          </a:xfrm>
          <a:prstGeom prst="rect">
            <a:avLst/>
          </a:prstGeom>
          <a:noFill/>
          <a:ln>
            <a:noFill/>
          </a:ln>
        </p:spPr>
      </p:pic>
      <p:sp>
        <p:nvSpPr>
          <p:cNvPr id="57" name="Google Shape;57;p13"/>
          <p:cNvSpPr/>
          <p:nvPr/>
        </p:nvSpPr>
        <p:spPr>
          <a:xfrm>
            <a:off x="-150" y="-22825"/>
            <a:ext cx="9144000" cy="5877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55;p13">
            <a:extLst>
              <a:ext uri="{FF2B5EF4-FFF2-40B4-BE49-F238E27FC236}">
                <a16:creationId xmlns:a16="http://schemas.microsoft.com/office/drawing/2014/main" id="{C819CA17-D7B7-551F-8C64-C165952AB62A}"/>
              </a:ext>
            </a:extLst>
          </p:cNvPr>
          <p:cNvSpPr txBox="1"/>
          <p:nvPr/>
        </p:nvSpPr>
        <p:spPr>
          <a:xfrm>
            <a:off x="479000" y="2720984"/>
            <a:ext cx="6579346"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dirty="0">
                <a:solidFill>
                  <a:schemeClr val="bg2">
                    <a:lumMod val="60000"/>
                    <a:lumOff val="40000"/>
                  </a:schemeClr>
                </a:solidFill>
                <a:latin typeface="Proxima Nova"/>
                <a:ea typeface="Proxima Nova"/>
                <a:cs typeface="Proxima Nova"/>
                <a:sym typeface="Proxima Nova"/>
              </a:rPr>
              <a:t>Ashley Garrity, MPH, Joyce Lee, MD, MPH, Jackie Fisher, MD, Inas Thomas, MD</a:t>
            </a:r>
            <a:endParaRPr i="1" dirty="0">
              <a:solidFill>
                <a:schemeClr val="bg2">
                  <a:lumMod val="60000"/>
                  <a:lumOff val="40000"/>
                </a:schemeClr>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Other Ideas</a:t>
            </a: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pic>
        <p:nvPicPr>
          <p:cNvPr id="5" name="Picture 4" descr="A close-up of a medical document&#10;&#10;Description automatically generated">
            <a:extLst>
              <a:ext uri="{FF2B5EF4-FFF2-40B4-BE49-F238E27FC236}">
                <a16:creationId xmlns:a16="http://schemas.microsoft.com/office/drawing/2014/main" id="{8DDC170D-FBBA-3CB1-98A3-59DC113336DF}"/>
              </a:ext>
            </a:extLst>
          </p:cNvPr>
          <p:cNvPicPr>
            <a:picLocks noChangeAspect="1"/>
          </p:cNvPicPr>
          <p:nvPr/>
        </p:nvPicPr>
        <p:blipFill rotWithShape="1">
          <a:blip r:embed="rId4"/>
          <a:srcRect l="3196" r="3599" b="2629"/>
          <a:stretch/>
        </p:blipFill>
        <p:spPr>
          <a:xfrm>
            <a:off x="628650" y="1611158"/>
            <a:ext cx="4162939" cy="2939112"/>
          </a:xfrm>
          <a:prstGeom prst="rect">
            <a:avLst/>
          </a:prstGeom>
          <a:ln>
            <a:solidFill>
              <a:schemeClr val="tx1"/>
            </a:solidFill>
          </a:ln>
        </p:spPr>
      </p:pic>
      <p:pic>
        <p:nvPicPr>
          <p:cNvPr id="7" name="Picture 6" descr="A poster with text overlay&#10;&#10;Description automatically generated">
            <a:extLst>
              <a:ext uri="{FF2B5EF4-FFF2-40B4-BE49-F238E27FC236}">
                <a16:creationId xmlns:a16="http://schemas.microsoft.com/office/drawing/2014/main" id="{7AE6A821-240F-BEB9-3EC7-80BE4F93254C}"/>
              </a:ext>
            </a:extLst>
          </p:cNvPr>
          <p:cNvPicPr>
            <a:picLocks noChangeAspect="1"/>
          </p:cNvPicPr>
          <p:nvPr/>
        </p:nvPicPr>
        <p:blipFill>
          <a:blip r:embed="rId5"/>
          <a:stretch>
            <a:fillRect/>
          </a:stretch>
        </p:blipFill>
        <p:spPr>
          <a:xfrm>
            <a:off x="5041518" y="852429"/>
            <a:ext cx="3712064" cy="2947816"/>
          </a:xfrm>
          <a:prstGeom prst="rect">
            <a:avLst/>
          </a:prstGeom>
          <a:ln>
            <a:solidFill>
              <a:schemeClr val="tx1"/>
            </a:solidFill>
          </a:ln>
        </p:spPr>
      </p:pic>
    </p:spTree>
    <p:extLst>
      <p:ext uri="{BB962C8B-B14F-4D97-AF65-F5344CB8AC3E}">
        <p14:creationId xmlns:p14="http://schemas.microsoft.com/office/powerpoint/2010/main" val="3244202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U-M Pediatric Diabetes</a:t>
            </a:r>
          </a:p>
          <a:p>
            <a:pPr marL="0" lvl="0" indent="0" algn="l" rtl="0">
              <a:lnSpc>
                <a:spcPct val="90000"/>
              </a:lnSpc>
              <a:spcBef>
                <a:spcPts val="0"/>
              </a:spcBef>
              <a:spcAft>
                <a:spcPts val="0"/>
              </a:spcAft>
              <a:buNone/>
            </a:pPr>
            <a:r>
              <a:rPr lang="en" sz="2000" b="1" dirty="0">
                <a:solidFill>
                  <a:srgbClr val="191919"/>
                </a:solidFill>
                <a:latin typeface="Montserrat"/>
                <a:ea typeface="Montserrat"/>
                <a:cs typeface="Montserrat"/>
                <a:sym typeface="Montserrat"/>
              </a:rPr>
              <a:t>C.S. Mott Children’s Hospital, University of Michigan</a:t>
            </a:r>
            <a:endParaRPr sz="2000" b="1" dirty="0">
              <a:solidFill>
                <a:srgbClr val="191919"/>
              </a:solidFill>
              <a:latin typeface="Montserrat"/>
              <a:ea typeface="Montserrat"/>
              <a:cs typeface="Montserrat"/>
              <a:sym typeface="Montserrat"/>
            </a:endParaRP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graphicFrame>
        <p:nvGraphicFramePr>
          <p:cNvPr id="3" name="Table 10">
            <a:extLst>
              <a:ext uri="{FF2B5EF4-FFF2-40B4-BE49-F238E27FC236}">
                <a16:creationId xmlns:a16="http://schemas.microsoft.com/office/drawing/2014/main" id="{C8CECD85-2DEA-8E54-7087-86B88E074575}"/>
              </a:ext>
            </a:extLst>
          </p:cNvPr>
          <p:cNvGraphicFramePr>
            <a:graphicFrameLocks noGrp="1"/>
          </p:cNvGraphicFramePr>
          <p:nvPr>
            <p:extLst>
              <p:ext uri="{D42A27DB-BD31-4B8C-83A1-F6EECF244321}">
                <p14:modId xmlns:p14="http://schemas.microsoft.com/office/powerpoint/2010/main" val="3013562215"/>
              </p:ext>
            </p:extLst>
          </p:nvPr>
        </p:nvGraphicFramePr>
        <p:xfrm>
          <a:off x="628650" y="1649044"/>
          <a:ext cx="8140881" cy="2077796"/>
        </p:xfrm>
        <a:graphic>
          <a:graphicData uri="http://schemas.openxmlformats.org/drawingml/2006/table">
            <a:tbl>
              <a:tblPr firstRow="1" bandRow="1">
                <a:tableStyleId>{5940675A-B579-460E-94D1-54222C63F5DA}</a:tableStyleId>
              </a:tblPr>
              <a:tblGrid>
                <a:gridCol w="2802527">
                  <a:extLst>
                    <a:ext uri="{9D8B030D-6E8A-4147-A177-3AD203B41FA5}">
                      <a16:colId xmlns:a16="http://schemas.microsoft.com/office/drawing/2014/main" val="2358165482"/>
                    </a:ext>
                  </a:extLst>
                </a:gridCol>
                <a:gridCol w="3056709">
                  <a:extLst>
                    <a:ext uri="{9D8B030D-6E8A-4147-A177-3AD203B41FA5}">
                      <a16:colId xmlns:a16="http://schemas.microsoft.com/office/drawing/2014/main" val="1028500067"/>
                    </a:ext>
                  </a:extLst>
                </a:gridCol>
                <a:gridCol w="2281645">
                  <a:extLst>
                    <a:ext uri="{9D8B030D-6E8A-4147-A177-3AD203B41FA5}">
                      <a16:colId xmlns:a16="http://schemas.microsoft.com/office/drawing/2014/main" val="3856698421"/>
                    </a:ext>
                  </a:extLst>
                </a:gridCol>
              </a:tblGrid>
              <a:tr h="317557">
                <a:tc>
                  <a:txBody>
                    <a:bodyPr/>
                    <a:lstStyle/>
                    <a:p>
                      <a:r>
                        <a:rPr lang="en-US" sz="1500" b="1" dirty="0">
                          <a:solidFill>
                            <a:schemeClr val="tx1"/>
                          </a:solidFill>
                          <a:latin typeface="Proxima Nova" panose="02000506030000020004" pitchFamily="2" charset="0"/>
                        </a:rPr>
                        <a:t>Multidisciplinary Team (FTEs*)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en-US" sz="1500" b="1" dirty="0">
                          <a:solidFill>
                            <a:schemeClr val="tx1"/>
                          </a:solidFill>
                          <a:latin typeface="Proxima Nova" panose="02000506030000020004" pitchFamily="2" charset="0"/>
                        </a:rPr>
                        <a:t>Patient Volume &amp; Demographics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en-US" sz="1500" b="1" dirty="0">
                          <a:solidFill>
                            <a:schemeClr val="tx1"/>
                          </a:solidFill>
                          <a:latin typeface="Proxima Nova" panose="02000506030000020004" pitchFamily="2" charset="0"/>
                        </a:rPr>
                        <a:t>Contacts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583234242"/>
                  </a:ext>
                </a:extLst>
              </a:tr>
              <a:tr h="1757756">
                <a:tc>
                  <a:txBody>
                    <a:bodyPr/>
                    <a:lstStyle/>
                    <a:p>
                      <a:pPr marL="182880" indent="-182880">
                        <a:buFont typeface="Wingdings" pitchFamily="2" charset="2"/>
                        <a:buChar char="§"/>
                      </a:pPr>
                      <a:r>
                        <a:rPr lang="en-US" sz="1400" dirty="0">
                          <a:latin typeface="Proxima Nova" panose="02000506030000020004" pitchFamily="2" charset="0"/>
                        </a:rPr>
                        <a:t>3.0 endocrinologists</a:t>
                      </a:r>
                    </a:p>
                    <a:p>
                      <a:pPr marL="182880" indent="-182880">
                        <a:buFont typeface="Wingdings" pitchFamily="2" charset="2"/>
                        <a:buChar char="§"/>
                      </a:pPr>
                      <a:r>
                        <a:rPr lang="en-US" sz="1400" dirty="0">
                          <a:latin typeface="Proxima Nova" panose="02000506030000020004" pitchFamily="2" charset="0"/>
                        </a:rPr>
                        <a:t>1.5 fellows</a:t>
                      </a:r>
                    </a:p>
                    <a:p>
                      <a:pPr marL="182880" indent="-182880">
                        <a:buFont typeface="Wingdings" pitchFamily="2" charset="2"/>
                        <a:buChar char="§"/>
                      </a:pPr>
                      <a:r>
                        <a:rPr lang="en-US" sz="1400" dirty="0">
                          <a:latin typeface="Proxima Nova" panose="02000506030000020004" pitchFamily="2" charset="0"/>
                        </a:rPr>
                        <a:t>3.0 dietitians (2.0 w/CDCES)</a:t>
                      </a:r>
                    </a:p>
                    <a:p>
                      <a:pPr marL="182880" indent="-182880">
                        <a:buFont typeface="Wingdings" pitchFamily="2" charset="2"/>
                        <a:buChar char="§"/>
                      </a:pPr>
                      <a:r>
                        <a:rPr lang="en-US" sz="1400" dirty="0">
                          <a:latin typeface="Proxima Nova" panose="02000506030000020004" pitchFamily="2" charset="0"/>
                        </a:rPr>
                        <a:t>4.8 RNs (2.8 w/CDCES)</a:t>
                      </a:r>
                    </a:p>
                    <a:p>
                      <a:pPr marL="182880" indent="-182880">
                        <a:buFont typeface="Wingdings" pitchFamily="2" charset="2"/>
                        <a:buChar char="§"/>
                      </a:pPr>
                      <a:r>
                        <a:rPr lang="en-US" sz="1400" i="0" dirty="0">
                          <a:solidFill>
                            <a:schemeClr val="tx1"/>
                          </a:solidFill>
                          <a:latin typeface="Proxima Nova" panose="02000506030000020004" pitchFamily="2" charset="0"/>
                        </a:rPr>
                        <a:t>2.0 social workers</a:t>
                      </a:r>
                    </a:p>
                    <a:p>
                      <a:pPr marL="182880" indent="-182880">
                        <a:buFont typeface="Wingdings" pitchFamily="2" charset="2"/>
                        <a:buChar char="§"/>
                      </a:pPr>
                      <a:r>
                        <a:rPr lang="en-US" sz="1400" i="0" dirty="0">
                          <a:solidFill>
                            <a:schemeClr val="tx1"/>
                          </a:solidFill>
                          <a:latin typeface="Proxima Nova" panose="02000506030000020004" pitchFamily="2" charset="0"/>
                        </a:rPr>
                        <a:t>1.0 psychologist</a:t>
                      </a:r>
                    </a:p>
                    <a:p>
                      <a:pPr marL="0" indent="0">
                        <a:buFont typeface="Wingdings" pitchFamily="2" charset="2"/>
                        <a:buNone/>
                      </a:pPr>
                      <a:endParaRPr lang="en-US" sz="1400" i="1" dirty="0">
                        <a:solidFill>
                          <a:schemeClr val="bg2">
                            <a:lumMod val="60000"/>
                            <a:lumOff val="40000"/>
                          </a:schemeClr>
                        </a:solidFill>
                        <a:latin typeface="Proxima Nova" panose="02000506030000020004" pitchFamily="2" charset="0"/>
                      </a:endParaRPr>
                    </a:p>
                    <a:p>
                      <a:pPr marL="0" indent="0">
                        <a:buFont typeface="Wingdings" pitchFamily="2" charset="2"/>
                        <a:buNone/>
                      </a:pPr>
                      <a:r>
                        <a:rPr lang="en-US" sz="1050" i="1" dirty="0">
                          <a:solidFill>
                            <a:schemeClr val="tx1"/>
                          </a:solidFill>
                          <a:latin typeface="Proxima Nova" panose="02000506030000020004" pitchFamily="2" charset="0"/>
                        </a:rPr>
                        <a:t>*Devoted to T1D patient care</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indent="-182880">
                        <a:buFont typeface="Wingdings" pitchFamily="2" charset="2"/>
                        <a:buChar char="§"/>
                      </a:pPr>
                      <a:r>
                        <a:rPr lang="en-US" sz="1400" dirty="0">
                          <a:latin typeface="Proxima Nova" panose="02000506030000020004" pitchFamily="2" charset="0"/>
                        </a:rPr>
                        <a:t>Main clinic at academic medical center + 1 satellite clinic</a:t>
                      </a:r>
                    </a:p>
                    <a:p>
                      <a:pPr marL="182880" indent="-182880">
                        <a:buFont typeface="Wingdings" pitchFamily="2" charset="2"/>
                        <a:buChar char="§"/>
                      </a:pPr>
                      <a:r>
                        <a:rPr lang="en-US" sz="1400" dirty="0">
                          <a:latin typeface="Proxima Nova" panose="02000506030000020004" pitchFamily="2" charset="0"/>
                        </a:rPr>
                        <a:t>100-150 new onsets annually</a:t>
                      </a:r>
                    </a:p>
                    <a:p>
                      <a:pPr marL="182880" indent="-182880">
                        <a:buFont typeface="Wingdings" pitchFamily="2" charset="2"/>
                        <a:buChar char="§"/>
                      </a:pPr>
                      <a:r>
                        <a:rPr lang="en-US" sz="1400" dirty="0">
                          <a:latin typeface="Proxima Nova" panose="02000506030000020004" pitchFamily="2" charset="0"/>
                        </a:rPr>
                        <a:t>~1300 established T1D patients</a:t>
                      </a:r>
                    </a:p>
                    <a:p>
                      <a:pPr marL="182880" indent="-182880">
                        <a:buFont typeface="Wingdings" pitchFamily="2" charset="2"/>
                        <a:buChar char="§"/>
                      </a:pPr>
                      <a:r>
                        <a:rPr lang="en-US" sz="1400" dirty="0">
                          <a:latin typeface="Proxima Nova" panose="02000506030000020004" pitchFamily="2" charset="0"/>
                        </a:rPr>
                        <a:t>30% publicly insured</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latin typeface="Proxima Nova" panose="02000506030000020004" pitchFamily="2" charset="0"/>
                        </a:rPr>
                        <a:t>Site PI</a:t>
                      </a:r>
                    </a:p>
                    <a:p>
                      <a:r>
                        <a:rPr lang="en-US" sz="1400" dirty="0">
                          <a:latin typeface="Proxima Nova" panose="02000506030000020004" pitchFamily="2" charset="0"/>
                        </a:rPr>
                        <a:t>Joyce Lee, MD, MPH</a:t>
                      </a:r>
                    </a:p>
                    <a:p>
                      <a:r>
                        <a:rPr lang="en-US" sz="1400" dirty="0">
                          <a:latin typeface="Proxima Nova" panose="02000506030000020004" pitchFamily="2" charset="0"/>
                          <a:hlinkClick r:id="rId4"/>
                        </a:rPr>
                        <a:t>joyclee@med.umich.edu</a:t>
                      </a:r>
                      <a:endParaRPr lang="en-US" sz="1400" dirty="0">
                        <a:latin typeface="Proxima Nova" panose="02000506030000020004" pitchFamily="2" charset="0"/>
                      </a:endParaRPr>
                    </a:p>
                    <a:p>
                      <a:endParaRPr lang="en-US" sz="1400" dirty="0">
                        <a:latin typeface="Proxima Nova" panose="02000506030000020004" pitchFamily="2" charset="0"/>
                      </a:endParaRPr>
                    </a:p>
                    <a:p>
                      <a:r>
                        <a:rPr lang="en-US" sz="1400" b="1" dirty="0">
                          <a:latin typeface="Proxima Nova" panose="02000506030000020004" pitchFamily="2" charset="0"/>
                        </a:rPr>
                        <a:t>Site Coordinator</a:t>
                      </a:r>
                    </a:p>
                    <a:p>
                      <a:r>
                        <a:rPr lang="en-US" sz="1400" dirty="0">
                          <a:latin typeface="Proxima Nova" panose="02000506030000020004" pitchFamily="2" charset="0"/>
                        </a:rPr>
                        <a:t>Ashley Garrity, MPH</a:t>
                      </a:r>
                    </a:p>
                    <a:p>
                      <a:r>
                        <a:rPr lang="en-US" sz="1400" dirty="0">
                          <a:latin typeface="Proxima Nova" panose="02000506030000020004" pitchFamily="2" charset="0"/>
                          <a:hlinkClick r:id="rId5"/>
                        </a:rPr>
                        <a:t>ashleyna@med.umich.edu</a:t>
                      </a:r>
                      <a:r>
                        <a:rPr lang="en-US" sz="1400" dirty="0">
                          <a:latin typeface="Proxima Nova" panose="02000506030000020004" pitchFamily="2" charset="0"/>
                        </a:rPr>
                        <a:t>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553745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Baseline Data (January 2023)</a:t>
            </a: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sp>
        <p:nvSpPr>
          <p:cNvPr id="4" name="TextBox 3">
            <a:extLst>
              <a:ext uri="{FF2B5EF4-FFF2-40B4-BE49-F238E27FC236}">
                <a16:creationId xmlns:a16="http://schemas.microsoft.com/office/drawing/2014/main" id="{3D322BF0-8720-ECD5-D3C9-B5694871A44B}"/>
              </a:ext>
            </a:extLst>
          </p:cNvPr>
          <p:cNvSpPr txBox="1"/>
          <p:nvPr/>
        </p:nvSpPr>
        <p:spPr>
          <a:xfrm>
            <a:off x="628650" y="1454331"/>
            <a:ext cx="7394216" cy="1384995"/>
          </a:xfrm>
          <a:prstGeom prst="rect">
            <a:avLst/>
          </a:prstGeom>
          <a:noFill/>
        </p:spPr>
        <p:txBody>
          <a:bodyPr wrap="square" rtlCol="0">
            <a:spAutoFit/>
          </a:bodyPr>
          <a:lstStyle/>
          <a:p>
            <a:pPr marL="285750" indent="-285750">
              <a:buClrTx/>
              <a:buSzPct val="100000"/>
              <a:buFont typeface="Wingdings" pitchFamily="2" charset="2"/>
              <a:buChar char="§"/>
            </a:pPr>
            <a:r>
              <a:rPr lang="en-US" dirty="0">
                <a:latin typeface="Proxima Nova" panose="020B0604020202020204" charset="0"/>
              </a:rPr>
              <a:t>Patients with T1D who had a CGM: </a:t>
            </a:r>
            <a:r>
              <a:rPr lang="en-US" dirty="0">
                <a:solidFill>
                  <a:srgbClr val="4687BD"/>
                </a:solidFill>
                <a:latin typeface="Proxima Nova" panose="020B0604020202020204" charset="0"/>
              </a:rPr>
              <a:t>81.3%</a:t>
            </a:r>
          </a:p>
          <a:p>
            <a:pPr marL="285750" lvl="3" indent="-285750">
              <a:buClrTx/>
              <a:buSzPct val="100000"/>
              <a:buFont typeface="Wingdings" pitchFamily="2" charset="2"/>
              <a:buChar char="§"/>
            </a:pPr>
            <a:r>
              <a:rPr lang="en-US" dirty="0">
                <a:latin typeface="Proxima Nova" panose="020B0604020202020204" charset="0"/>
              </a:rPr>
              <a:t>Among all patients with CGM, percentage who used it ≥70% of the time in the past 2 weeks: </a:t>
            </a:r>
            <a:r>
              <a:rPr lang="en-US" dirty="0">
                <a:solidFill>
                  <a:srgbClr val="4687BD"/>
                </a:solidFill>
                <a:latin typeface="Proxima Nova" panose="020B0604020202020204" charset="0"/>
              </a:rPr>
              <a:t>87.7%</a:t>
            </a:r>
          </a:p>
          <a:p>
            <a:pPr lvl="3">
              <a:buClrTx/>
              <a:buSzPct val="100000"/>
            </a:pPr>
            <a:endParaRPr lang="en-US" dirty="0">
              <a:latin typeface="Proxima Nova" panose="020B0604020202020204" charset="0"/>
            </a:endParaRPr>
          </a:p>
          <a:p>
            <a:pPr marL="285750" lvl="1" indent="-285750">
              <a:buClrTx/>
              <a:buSzPct val="100000"/>
              <a:buFont typeface="Wingdings" pitchFamily="2" charset="2"/>
              <a:buChar char="§"/>
            </a:pPr>
            <a:r>
              <a:rPr lang="en-US" dirty="0">
                <a:latin typeface="Proxima Nova" panose="020B0604020202020204" charset="0"/>
              </a:rPr>
              <a:t>Subset of non-White patients with T1D who had a CGM: </a:t>
            </a:r>
            <a:r>
              <a:rPr lang="en-US" dirty="0">
                <a:solidFill>
                  <a:srgbClr val="4687BD"/>
                </a:solidFill>
                <a:latin typeface="Proxima Nova" panose="020B0604020202020204" charset="0"/>
              </a:rPr>
              <a:t>72.5%</a:t>
            </a:r>
          </a:p>
          <a:p>
            <a:pPr marL="285750" lvl="1" indent="-285750">
              <a:buClrTx/>
              <a:buSzPct val="100000"/>
              <a:buFont typeface="Wingdings" pitchFamily="2" charset="2"/>
              <a:buChar char="§"/>
            </a:pPr>
            <a:r>
              <a:rPr lang="en-US" dirty="0">
                <a:latin typeface="Proxima Nova" panose="020B0604020202020204" charset="0"/>
              </a:rPr>
              <a:t>Among non-White patients with CGM, percentage who used it ≥70% of the time: </a:t>
            </a:r>
            <a:r>
              <a:rPr lang="en-US" dirty="0">
                <a:solidFill>
                  <a:srgbClr val="4687BD"/>
                </a:solidFill>
                <a:latin typeface="Proxima Nova" panose="020B0604020202020204" charset="0"/>
              </a:rPr>
              <a:t>82.7%</a:t>
            </a:r>
          </a:p>
        </p:txBody>
      </p:sp>
    </p:spTree>
    <p:extLst>
      <p:ext uri="{BB962C8B-B14F-4D97-AF65-F5344CB8AC3E}">
        <p14:creationId xmlns:p14="http://schemas.microsoft.com/office/powerpoint/2010/main" val="115671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Aims</a:t>
            </a: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sp>
        <p:nvSpPr>
          <p:cNvPr id="4" name="TextBox 3">
            <a:extLst>
              <a:ext uri="{FF2B5EF4-FFF2-40B4-BE49-F238E27FC236}">
                <a16:creationId xmlns:a16="http://schemas.microsoft.com/office/drawing/2014/main" id="{3D322BF0-8720-ECD5-D3C9-B5694871A44B}"/>
              </a:ext>
            </a:extLst>
          </p:cNvPr>
          <p:cNvSpPr txBox="1"/>
          <p:nvPr/>
        </p:nvSpPr>
        <p:spPr>
          <a:xfrm>
            <a:off x="628649" y="1454331"/>
            <a:ext cx="7886699" cy="1600438"/>
          </a:xfrm>
          <a:prstGeom prst="rect">
            <a:avLst/>
          </a:prstGeom>
          <a:noFill/>
        </p:spPr>
        <p:txBody>
          <a:bodyPr wrap="square" rtlCol="0">
            <a:spAutoFit/>
          </a:bodyPr>
          <a:lstStyle/>
          <a:p>
            <a:pPr>
              <a:buClrTx/>
              <a:buSzPct val="100000"/>
            </a:pPr>
            <a:r>
              <a:rPr lang="en-US" dirty="0">
                <a:latin typeface="Proxima Nova" panose="020B0604020202020204" charset="0"/>
              </a:rPr>
              <a:t>To:</a:t>
            </a:r>
          </a:p>
          <a:p>
            <a:pPr>
              <a:buClrTx/>
              <a:buSzPct val="100000"/>
            </a:pPr>
            <a:endParaRPr lang="en-US" dirty="0">
              <a:latin typeface="Proxima Nova" panose="020B0604020202020204" charset="0"/>
            </a:endParaRPr>
          </a:p>
          <a:p>
            <a:pPr lvl="2">
              <a:buClrTx/>
              <a:buSzPct val="100000"/>
            </a:pPr>
            <a:r>
              <a:rPr lang="en-US" dirty="0">
                <a:latin typeface="Proxima Nova" panose="020B0604020202020204" charset="0"/>
              </a:rPr>
              <a:t>     1. increase the proportion of all patients with T1D who have a CGM by 5% (goal: 86.3%)</a:t>
            </a:r>
          </a:p>
          <a:p>
            <a:pPr lvl="2">
              <a:buClrTx/>
              <a:buSzPct val="100000"/>
            </a:pPr>
            <a:r>
              <a:rPr lang="en-US" dirty="0">
                <a:latin typeface="Proxima Nova" panose="020B0604020202020204" charset="0"/>
              </a:rPr>
              <a:t>     2. increase the proportion of all patients with T1D who use CGM ≥70% of the time by 5% (93.7%)</a:t>
            </a:r>
          </a:p>
          <a:p>
            <a:pPr lvl="2">
              <a:buClrTx/>
              <a:buSzPct val="100000"/>
            </a:pPr>
            <a:r>
              <a:rPr lang="en-US" dirty="0">
                <a:latin typeface="Proxima Nova" panose="020B0604020202020204" charset="0"/>
              </a:rPr>
              <a:t>     3. close the gap in CGM adoption and use between White and non-White patients with T1D</a:t>
            </a:r>
          </a:p>
          <a:p>
            <a:pPr>
              <a:buClrTx/>
              <a:buSzPct val="100000"/>
            </a:pPr>
            <a:endParaRPr lang="en-US" dirty="0">
              <a:latin typeface="Proxima Nova" panose="020B0604020202020204" charset="0"/>
            </a:endParaRPr>
          </a:p>
          <a:p>
            <a:pPr>
              <a:buClrTx/>
              <a:buSzPct val="100000"/>
            </a:pPr>
            <a:r>
              <a:rPr lang="en-US" dirty="0">
                <a:latin typeface="Proxima Nova" panose="020B0604020202020204" charset="0"/>
              </a:rPr>
              <a:t>by December 31, 2023.</a:t>
            </a:r>
          </a:p>
        </p:txBody>
      </p:sp>
    </p:spTree>
    <p:extLst>
      <p:ext uri="{BB962C8B-B14F-4D97-AF65-F5344CB8AC3E}">
        <p14:creationId xmlns:p14="http://schemas.microsoft.com/office/powerpoint/2010/main" val="339972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PDSA #1: Flowsheet Revisions</a:t>
            </a: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sp>
        <p:nvSpPr>
          <p:cNvPr id="4" name="TextBox 3">
            <a:extLst>
              <a:ext uri="{FF2B5EF4-FFF2-40B4-BE49-F238E27FC236}">
                <a16:creationId xmlns:a16="http://schemas.microsoft.com/office/drawing/2014/main" id="{3D322BF0-8720-ECD5-D3C9-B5694871A44B}"/>
              </a:ext>
            </a:extLst>
          </p:cNvPr>
          <p:cNvSpPr txBox="1"/>
          <p:nvPr/>
        </p:nvSpPr>
        <p:spPr>
          <a:xfrm>
            <a:off x="628650" y="1454331"/>
            <a:ext cx="7886700" cy="2893100"/>
          </a:xfrm>
          <a:prstGeom prst="rect">
            <a:avLst/>
          </a:prstGeom>
          <a:noFill/>
        </p:spPr>
        <p:txBody>
          <a:bodyPr wrap="square" rtlCol="0">
            <a:spAutoFit/>
          </a:bodyPr>
          <a:lstStyle/>
          <a:p>
            <a:pPr marL="285750" indent="-285750">
              <a:buClrTx/>
              <a:buSzPct val="100000"/>
              <a:buFont typeface="Wingdings" pitchFamily="2" charset="2"/>
              <a:buChar char="§"/>
            </a:pPr>
            <a:r>
              <a:rPr lang="en-US" b="1" u="sng" dirty="0">
                <a:latin typeface="Proxima Nova" panose="020B0604020202020204" charset="0"/>
              </a:rPr>
              <a:t>Plan</a:t>
            </a:r>
            <a:r>
              <a:rPr lang="en-US" b="1" dirty="0">
                <a:latin typeface="Proxima Nova" panose="020B0604020202020204" charset="0"/>
              </a:rPr>
              <a:t>:</a:t>
            </a:r>
            <a:r>
              <a:rPr lang="en-US" dirty="0">
                <a:latin typeface="Proxima Nova" panose="020B0604020202020204" charset="0"/>
              </a:rPr>
              <a:t> Using Lurie Children’s flowsheet as an example, revise flowsheet to standardize discussions about CGM, capture CGM adoption and use at point-of-care, and address barriers.</a:t>
            </a:r>
          </a:p>
          <a:p>
            <a:pPr>
              <a:buClrTx/>
              <a:buSzPct val="100000"/>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Do</a:t>
            </a:r>
            <a:r>
              <a:rPr lang="en-US" b="1" dirty="0">
                <a:latin typeface="Proxima Nova" panose="020B0604020202020204" charset="0"/>
              </a:rPr>
              <a:t>: </a:t>
            </a:r>
            <a:r>
              <a:rPr lang="en-US" dirty="0">
                <a:latin typeface="Proxima Nova" panose="020B0604020202020204" charset="0"/>
              </a:rPr>
              <a:t>QI Team to collaboratively discuss and decide on flowsheet items (Nov 2022); Joyce to build (Dec 2022 – Jan 2023).</a:t>
            </a:r>
          </a:p>
          <a:p>
            <a:pPr marL="285750" indent="-285750">
              <a:buClrTx/>
              <a:buSzPct val="100000"/>
              <a:buFont typeface="Wingdings" pitchFamily="2" charset="2"/>
              <a:buChar char="§"/>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Study</a:t>
            </a:r>
            <a:r>
              <a:rPr lang="en-US" dirty="0">
                <a:latin typeface="Proxima Nova" panose="020B0604020202020204" charset="0"/>
              </a:rPr>
              <a:t>: Updated flowsheet items went live 2/8/2023; Revised items allow use to better understand which patients do/do not have CGM and which patients are/are not using CGM ≥70% of them, plus collecting information about barriers helps us know how we might best intervene.</a:t>
            </a:r>
          </a:p>
          <a:p>
            <a:pPr lvl="2">
              <a:buClrTx/>
              <a:buSzPct val="100000"/>
            </a:pPr>
            <a:r>
              <a:rPr lang="en-US" dirty="0">
                <a:latin typeface="Proxima Nova" panose="020B0604020202020204" charset="0"/>
              </a:rPr>
              <a:t>           </a:t>
            </a:r>
            <a:r>
              <a:rPr lang="en-US" i="1" dirty="0">
                <a:latin typeface="Proxima Nova" panose="020B0604020202020204" charset="0"/>
              </a:rPr>
              <a:t>Top barriers</a:t>
            </a:r>
            <a:r>
              <a:rPr lang="en-US" dirty="0">
                <a:latin typeface="Proxima Nova" panose="020B0604020202020204" charset="0"/>
              </a:rPr>
              <a:t>: Resistance to wearing device, insurance coverage, and technology issues</a:t>
            </a:r>
          </a:p>
          <a:p>
            <a:pPr lvl="2">
              <a:buClrTx/>
              <a:buSzPct val="100000"/>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Act</a:t>
            </a:r>
            <a:r>
              <a:rPr lang="en-US" b="1" dirty="0">
                <a:latin typeface="Proxima Nova" panose="020B0604020202020204" charset="0"/>
              </a:rPr>
              <a:t>: </a:t>
            </a:r>
            <a:r>
              <a:rPr lang="en-US" dirty="0">
                <a:latin typeface="Proxima Nova" panose="020B0604020202020204" charset="0"/>
              </a:rPr>
              <a:t>Adopt</a:t>
            </a:r>
          </a:p>
        </p:txBody>
      </p:sp>
    </p:spTree>
    <p:extLst>
      <p:ext uri="{BB962C8B-B14F-4D97-AF65-F5344CB8AC3E}">
        <p14:creationId xmlns:p14="http://schemas.microsoft.com/office/powerpoint/2010/main" val="323486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pic>
        <p:nvPicPr>
          <p:cNvPr id="1026" name="Picture 2">
            <a:extLst>
              <a:ext uri="{FF2B5EF4-FFF2-40B4-BE49-F238E27FC236}">
                <a16:creationId xmlns:a16="http://schemas.microsoft.com/office/drawing/2014/main" id="{DF6C1948-CEED-D2F9-D468-13885509A292}"/>
              </a:ext>
            </a:extLst>
          </p:cNvPr>
          <p:cNvPicPr>
            <a:picLocks noChangeAspect="1" noChangeArrowheads="1"/>
          </p:cNvPicPr>
          <p:nvPr/>
        </p:nvPicPr>
        <p:blipFill rotWithShape="1">
          <a:blip r:embed="rId4"/>
          <a:srcRect l="226" r="3063"/>
          <a:stretch/>
        </p:blipFill>
        <p:spPr bwMode="auto">
          <a:xfrm>
            <a:off x="87491" y="626723"/>
            <a:ext cx="8865239" cy="382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950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PDSA #2: Change Data Downloads to Ensure BG Logs on File for CGM Orders</a:t>
            </a: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sp>
        <p:nvSpPr>
          <p:cNvPr id="3" name="TextBox 2">
            <a:extLst>
              <a:ext uri="{FF2B5EF4-FFF2-40B4-BE49-F238E27FC236}">
                <a16:creationId xmlns:a16="http://schemas.microsoft.com/office/drawing/2014/main" id="{84DB3D78-8BDA-A612-FD9D-3B0E48AAD338}"/>
              </a:ext>
            </a:extLst>
          </p:cNvPr>
          <p:cNvSpPr txBox="1"/>
          <p:nvPr/>
        </p:nvSpPr>
        <p:spPr>
          <a:xfrm>
            <a:off x="628650" y="1628989"/>
            <a:ext cx="7886700" cy="2893100"/>
          </a:xfrm>
          <a:prstGeom prst="rect">
            <a:avLst/>
          </a:prstGeom>
          <a:noFill/>
        </p:spPr>
        <p:txBody>
          <a:bodyPr wrap="square" rtlCol="0">
            <a:spAutoFit/>
          </a:bodyPr>
          <a:lstStyle/>
          <a:p>
            <a:pPr marL="285750" indent="-285750">
              <a:buClrTx/>
              <a:buSzPct val="100000"/>
              <a:buFont typeface="Wingdings" pitchFamily="2" charset="2"/>
              <a:buChar char="§"/>
            </a:pPr>
            <a:r>
              <a:rPr lang="en-US" b="1" u="sng" dirty="0">
                <a:latin typeface="Proxima Nova" panose="020B0604020202020204" charset="0"/>
              </a:rPr>
              <a:t>Plan</a:t>
            </a:r>
            <a:r>
              <a:rPr lang="en-US" b="1" dirty="0">
                <a:latin typeface="Proxima Nova" panose="020B0604020202020204" charset="0"/>
              </a:rPr>
              <a:t>:</a:t>
            </a:r>
            <a:r>
              <a:rPr lang="en-US" dirty="0">
                <a:latin typeface="Proxima Nova" panose="020B0604020202020204" charset="0"/>
              </a:rPr>
              <a:t> At intake, if patient is only using a glucometer, MAs will download 30 days of data (instead of 14) to ensure adequate BG logs are on file if patient opts to proceed with CGM order at visit.</a:t>
            </a:r>
          </a:p>
          <a:p>
            <a:pPr>
              <a:buClrTx/>
              <a:buSzPct val="100000"/>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Do</a:t>
            </a:r>
            <a:r>
              <a:rPr lang="en-US" b="1" dirty="0">
                <a:latin typeface="Proxima Nova" panose="020B0604020202020204" charset="0"/>
              </a:rPr>
              <a:t>: </a:t>
            </a:r>
            <a:r>
              <a:rPr lang="en-US" dirty="0">
                <a:latin typeface="Proxima Nova" panose="020B0604020202020204" charset="0"/>
              </a:rPr>
              <a:t>MAs to test with next 5 patients using only glucometer, beginning 4/6/2023.</a:t>
            </a:r>
          </a:p>
          <a:p>
            <a:pPr marL="285750" indent="-285750">
              <a:buClrTx/>
              <a:buSzPct val="100000"/>
              <a:buFont typeface="Wingdings" pitchFamily="2" charset="2"/>
              <a:buChar char="§"/>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Study</a:t>
            </a:r>
            <a:r>
              <a:rPr lang="en-US" dirty="0">
                <a:latin typeface="Proxima Nova" panose="020B0604020202020204" charset="0"/>
              </a:rPr>
              <a:t>: MAs successfully switched from downloading 14 days of meter day to 30 days; First patient ordered CGM at same visit (previously used Dexcom but discontinued due to discomforted and opted to try Libre). Michigan Medicaid revised CGM policy (effective 6/1/2023), no longer requiring BG log documentation for CGM order approval. (Team was involved in advocacy efforts.)</a:t>
            </a:r>
          </a:p>
          <a:p>
            <a:pPr>
              <a:buClrTx/>
              <a:buSzPct val="100000"/>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Act</a:t>
            </a:r>
            <a:r>
              <a:rPr lang="en-US" b="1" dirty="0">
                <a:latin typeface="Proxima Nova" panose="020B0604020202020204" charset="0"/>
              </a:rPr>
              <a:t>: </a:t>
            </a:r>
            <a:r>
              <a:rPr lang="en-US" dirty="0">
                <a:latin typeface="Proxima Nova" panose="020B0604020202020204" charset="0"/>
              </a:rPr>
              <a:t>Abandon</a:t>
            </a:r>
          </a:p>
        </p:txBody>
      </p:sp>
    </p:spTree>
    <p:extLst>
      <p:ext uri="{BB962C8B-B14F-4D97-AF65-F5344CB8AC3E}">
        <p14:creationId xmlns:p14="http://schemas.microsoft.com/office/powerpoint/2010/main" val="118276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PDSA #3: Share Resources &amp; Reminder via Newsletter</a:t>
            </a: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sp>
        <p:nvSpPr>
          <p:cNvPr id="4" name="TextBox 3">
            <a:extLst>
              <a:ext uri="{FF2B5EF4-FFF2-40B4-BE49-F238E27FC236}">
                <a16:creationId xmlns:a16="http://schemas.microsoft.com/office/drawing/2014/main" id="{3D322BF0-8720-ECD5-D3C9-B5694871A44B}"/>
              </a:ext>
            </a:extLst>
          </p:cNvPr>
          <p:cNvSpPr txBox="1"/>
          <p:nvPr/>
        </p:nvSpPr>
        <p:spPr>
          <a:xfrm>
            <a:off x="628650" y="1454331"/>
            <a:ext cx="7886700" cy="2246769"/>
          </a:xfrm>
          <a:prstGeom prst="rect">
            <a:avLst/>
          </a:prstGeom>
          <a:noFill/>
        </p:spPr>
        <p:txBody>
          <a:bodyPr wrap="square" rtlCol="0">
            <a:spAutoFit/>
          </a:bodyPr>
          <a:lstStyle/>
          <a:p>
            <a:pPr marL="285750" indent="-285750">
              <a:buClrTx/>
              <a:buSzPct val="100000"/>
              <a:buFont typeface="Wingdings" pitchFamily="2" charset="2"/>
              <a:buChar char="§"/>
            </a:pPr>
            <a:r>
              <a:rPr lang="en-US" b="1" u="sng" dirty="0">
                <a:latin typeface="Proxima Nova" panose="020B0604020202020204" charset="0"/>
              </a:rPr>
              <a:t>Plan</a:t>
            </a:r>
            <a:r>
              <a:rPr lang="en-US" b="1" dirty="0">
                <a:latin typeface="Proxima Nova" panose="020B0604020202020204" charset="0"/>
              </a:rPr>
              <a:t>:</a:t>
            </a:r>
            <a:r>
              <a:rPr lang="en-US" dirty="0">
                <a:latin typeface="Proxima Nova" panose="020B0604020202020204" charset="0"/>
              </a:rPr>
              <a:t> Share resources for patients/families getting started with CGM or new type of device and reminder: “As always, whether you are a new or experienced CGM user, please don't hesitate to contact your U-M Pediatric Diabetes care team with any diabetes device questions.”</a:t>
            </a:r>
          </a:p>
          <a:p>
            <a:pPr>
              <a:buClrTx/>
              <a:buSzPct val="100000"/>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Do</a:t>
            </a:r>
            <a:r>
              <a:rPr lang="en-US" b="1" dirty="0">
                <a:latin typeface="Proxima Nova" panose="020B0604020202020204" charset="0"/>
              </a:rPr>
              <a:t>: </a:t>
            </a:r>
            <a:r>
              <a:rPr lang="en-US" dirty="0">
                <a:latin typeface="Proxima Nova" panose="020B0604020202020204" charset="0"/>
              </a:rPr>
              <a:t>Ashley to share information and links to ‘Getting Started’ videos in August 2023 newsletter (sent 8/18/2023)</a:t>
            </a:r>
          </a:p>
          <a:p>
            <a:pPr marL="285750" indent="-285750">
              <a:buClrTx/>
              <a:buSzPct val="100000"/>
              <a:buFont typeface="Wingdings" pitchFamily="2" charset="2"/>
              <a:buChar char="§"/>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Study</a:t>
            </a:r>
            <a:r>
              <a:rPr lang="en-US" dirty="0">
                <a:latin typeface="Proxima Nova" panose="020B0604020202020204" charset="0"/>
              </a:rPr>
              <a:t>: 6 parents clicked links to Dexcom ’Getting Started’ videos</a:t>
            </a:r>
          </a:p>
          <a:p>
            <a:pPr lvl="2">
              <a:buClrTx/>
              <a:buSzPct val="100000"/>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Act</a:t>
            </a:r>
            <a:r>
              <a:rPr lang="en-US" b="1" dirty="0">
                <a:latin typeface="Proxima Nova" panose="020B0604020202020204" charset="0"/>
              </a:rPr>
              <a:t>: </a:t>
            </a:r>
            <a:r>
              <a:rPr lang="en-US" dirty="0">
                <a:latin typeface="Proxima Nova" panose="020B0604020202020204" charset="0"/>
              </a:rPr>
              <a:t>Continue studying / adopt</a:t>
            </a:r>
          </a:p>
        </p:txBody>
      </p:sp>
    </p:spTree>
    <p:extLst>
      <p:ext uri="{BB962C8B-B14F-4D97-AF65-F5344CB8AC3E}">
        <p14:creationId xmlns:p14="http://schemas.microsoft.com/office/powerpoint/2010/main" val="3898040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PDSA #4: Discuss CGM During Basic Education Class</a:t>
            </a: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sp>
        <p:nvSpPr>
          <p:cNvPr id="4" name="TextBox 3">
            <a:extLst>
              <a:ext uri="{FF2B5EF4-FFF2-40B4-BE49-F238E27FC236}">
                <a16:creationId xmlns:a16="http://schemas.microsoft.com/office/drawing/2014/main" id="{3D322BF0-8720-ECD5-D3C9-B5694871A44B}"/>
              </a:ext>
            </a:extLst>
          </p:cNvPr>
          <p:cNvSpPr txBox="1"/>
          <p:nvPr/>
        </p:nvSpPr>
        <p:spPr>
          <a:xfrm>
            <a:off x="628650" y="1454331"/>
            <a:ext cx="7886700" cy="2031325"/>
          </a:xfrm>
          <a:prstGeom prst="rect">
            <a:avLst/>
          </a:prstGeom>
          <a:noFill/>
        </p:spPr>
        <p:txBody>
          <a:bodyPr wrap="square" rtlCol="0">
            <a:spAutoFit/>
          </a:bodyPr>
          <a:lstStyle/>
          <a:p>
            <a:pPr marL="285750" indent="-285750">
              <a:buClrTx/>
              <a:buSzPct val="100000"/>
              <a:buFont typeface="Wingdings" pitchFamily="2" charset="2"/>
              <a:buChar char="§"/>
            </a:pPr>
            <a:r>
              <a:rPr lang="en-US" b="1" u="sng" dirty="0">
                <a:latin typeface="Proxima Nova" panose="020B0604020202020204" charset="0"/>
              </a:rPr>
              <a:t>Plan</a:t>
            </a:r>
            <a:r>
              <a:rPr lang="en-US" b="1" dirty="0">
                <a:latin typeface="Proxima Nova" panose="020B0604020202020204" charset="0"/>
              </a:rPr>
              <a:t>:</a:t>
            </a:r>
            <a:r>
              <a:rPr lang="en-US" dirty="0">
                <a:latin typeface="Proxima Nova" panose="020B0604020202020204" charset="0"/>
              </a:rPr>
              <a:t> Add CGM slide to Basic Education class regarding all types of CGM and let patients know that if they need assistance with putting on CGM, it’s okay to bring to basic class</a:t>
            </a:r>
          </a:p>
          <a:p>
            <a:pPr>
              <a:buClrTx/>
              <a:buSzPct val="100000"/>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Do</a:t>
            </a:r>
            <a:r>
              <a:rPr lang="en-US" b="1" dirty="0">
                <a:latin typeface="Proxima Nova" panose="020B0604020202020204" charset="0"/>
              </a:rPr>
              <a:t>: </a:t>
            </a:r>
            <a:r>
              <a:rPr lang="en-US" dirty="0">
                <a:latin typeface="Proxima Nova" panose="020B0604020202020204" charset="0"/>
              </a:rPr>
              <a:t>Iris &amp; Christina to add slide for teaching at August/September classes; Kelly to tell patients about bringing CGM to Basic Education, if needed, at discharge</a:t>
            </a:r>
          </a:p>
          <a:p>
            <a:pPr marL="285750" indent="-285750">
              <a:buClrTx/>
              <a:buSzPct val="100000"/>
              <a:buFont typeface="Wingdings" pitchFamily="2" charset="2"/>
              <a:buChar char="§"/>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Study</a:t>
            </a:r>
            <a:r>
              <a:rPr lang="en-US" dirty="0">
                <a:latin typeface="Proxima Nova" panose="020B0604020202020204" charset="0"/>
              </a:rPr>
              <a:t>: In progress</a:t>
            </a:r>
          </a:p>
          <a:p>
            <a:pPr lvl="2">
              <a:buClrTx/>
              <a:buSzPct val="100000"/>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Act</a:t>
            </a:r>
            <a:r>
              <a:rPr lang="en-US" b="1" dirty="0">
                <a:latin typeface="Proxima Nova" panose="020B0604020202020204" charset="0"/>
              </a:rPr>
              <a:t>: </a:t>
            </a:r>
            <a:r>
              <a:rPr lang="en-US" dirty="0">
                <a:latin typeface="Proxima Nova" panose="020B0604020202020204" charset="0"/>
              </a:rPr>
              <a:t>TBD</a:t>
            </a:r>
          </a:p>
        </p:txBody>
      </p:sp>
    </p:spTree>
    <p:extLst>
      <p:ext uri="{BB962C8B-B14F-4D97-AF65-F5344CB8AC3E}">
        <p14:creationId xmlns:p14="http://schemas.microsoft.com/office/powerpoint/2010/main" val="76720884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766</Words>
  <Application>Microsoft Macintosh PowerPoint</Application>
  <PresentationFormat>On-screen Show (16:9)</PresentationFormat>
  <Paragraphs>77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Proxima Nova</vt:lpstr>
      <vt:lpstr>Wingdings</vt:lpstr>
      <vt:lpstr>Montserrat</vt:lpstr>
      <vt:lpstr>Montserrat ExtraBold</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Garrity, Ashley</cp:lastModifiedBy>
  <cp:revision>21</cp:revision>
  <dcterms:modified xsi:type="dcterms:W3CDTF">2023-09-01T17:09:19Z</dcterms:modified>
</cp:coreProperties>
</file>