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41" r:id="rId2"/>
    <p:sldId id="317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136" y="-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3AD5A-6AE0-790B-F4F0-6289071C7B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6EF183-2749-FD64-F7C2-A6F1B8435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98F41-EC70-709C-ED51-0E3FBFE65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88F0-902F-495C-93AE-BD00D37E7BB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28413-419D-5A89-3F85-46591E5FE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3A168-50B4-DDF2-35F0-45C65B44A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2776-A813-4A08-B2B1-2F3399E61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20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C1025-A0BC-FD82-770A-A09408E0D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AE0B9F-439B-C4D3-1D85-66553E44D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B028C-F541-D29D-66B0-8542F4F47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88F0-902F-495C-93AE-BD00D37E7BB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62173-4E91-AC6D-4B5A-E90BFFF41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E5E85-AA48-3D2F-9F91-2135CFE5F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2776-A813-4A08-B2B1-2F3399E61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6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1BAB70-2BEE-7197-4187-2D6BA06D4C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BED308-93FD-8804-F344-E978EBFF2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348C1-BD76-FEB7-FE05-AB5A8975A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88F0-902F-495C-93AE-BD00D37E7BB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CCF45-2678-7128-F4F8-B2D3A4CD6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5DCD2-5E57-2E2E-D454-081F47210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2776-A813-4A08-B2B1-2F3399E61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96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Text">
            <a:extLst>
              <a:ext uri="{FF2B5EF4-FFF2-40B4-BE49-F238E27FC236}">
                <a16:creationId xmlns:a16="http://schemas.microsoft.com/office/drawing/2014/main" id="{AA6BC4EE-9385-8048-94F7-C8E9B088185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48640" y="228600"/>
            <a:ext cx="10972800" cy="457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46673588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ullets, 1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548640" y="228600"/>
            <a:ext cx="10972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49274" y="914400"/>
            <a:ext cx="10972166" cy="4876800"/>
          </a:xfrm>
        </p:spPr>
        <p:txBody>
          <a:bodyPr>
            <a:noAutofit/>
          </a:bodyPr>
          <a:lstStyle>
            <a:lvl1pPr marL="342900" indent="-342900">
              <a:buClr>
                <a:srgbClr val="52CAE0"/>
              </a:buClr>
              <a:buSzPct val="150000"/>
              <a:buFont typeface="Arial" panose="020B0604020202020204" pitchFamily="34" charset="0"/>
              <a:buChar char="•"/>
              <a:defRPr>
                <a:solidFill>
                  <a:schemeClr val="accent6">
                    <a:lumMod val="75000"/>
                  </a:schemeClr>
                </a:solidFill>
              </a:defRPr>
            </a:lvl1pPr>
            <a:lvl2pPr marL="685799" indent="-342900">
              <a:buClr>
                <a:srgbClr val="52CAE0"/>
              </a:buClr>
              <a:buSzPct val="90000"/>
              <a:buFont typeface="Courier New" panose="02070309020205020404" pitchFamily="49" charset="0"/>
              <a:buChar char="o"/>
              <a:defRPr>
                <a:solidFill>
                  <a:schemeClr val="accent6">
                    <a:lumMod val="75000"/>
                  </a:schemeClr>
                </a:solidFill>
              </a:defRPr>
            </a:lvl2pPr>
            <a:lvl3pPr marL="891538" indent="-205738">
              <a:buClr>
                <a:srgbClr val="52CAE0"/>
              </a:buClr>
              <a:buSzPct val="110000"/>
              <a:buFont typeface="Wingdings" panose="05000000000000000000" pitchFamily="2" charset="2"/>
              <a:buChar char="§"/>
              <a:defRPr>
                <a:solidFill>
                  <a:schemeClr val="accent6">
                    <a:lumMod val="75000"/>
                  </a:schemeClr>
                </a:solidFill>
              </a:defRPr>
            </a:lvl3pPr>
            <a:lvl4pPr marL="1266092" indent="-237392">
              <a:buClr>
                <a:srgbClr val="52CAE0"/>
              </a:buClr>
              <a:buSzPct val="60000"/>
              <a:buFont typeface="Wingdings" panose="05000000000000000000" pitchFamily="2" charset="2"/>
              <a:buChar char="q"/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 marL="1608992" indent="-237392">
              <a:buClr>
                <a:srgbClr val="52CAE0"/>
              </a:buClr>
              <a:buSzPct val="80000"/>
              <a:buFont typeface="Wingdings" panose="05000000000000000000" pitchFamily="2" charset="2"/>
              <a:buChar char="Ø"/>
              <a:defRPr>
                <a:solidFill>
                  <a:schemeClr val="accent6">
                    <a:lumMod val="75000"/>
                  </a:schemeClr>
                </a:solidFill>
              </a:defRPr>
            </a:lvl5pPr>
            <a:lvl6pPr marL="1988817" indent="-274317">
              <a:buClr>
                <a:schemeClr val="tx1"/>
              </a:buClr>
              <a:buSzPct val="80000"/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</a:defRPr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AA361F-9EAB-B64D-8795-E7A20B30FD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485" y="5878285"/>
            <a:ext cx="1665515" cy="11103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C38F97F-BE0E-489D-A955-BE7D6E06FA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485" y="5878285"/>
            <a:ext cx="1665515" cy="111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37784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12F5B-2412-7E59-B94B-D1FA7AD39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07605-AB2A-7F81-8A50-6CC55F472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9AD84-6408-F84A-A2EB-50B4E6670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88F0-902F-495C-93AE-BD00D37E7BB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B48DF-77F5-2775-8AB6-110A6C2D9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C7467-65B7-B148-FEFF-9C43B3EF4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2776-A813-4A08-B2B1-2F3399E61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78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81F4-7D1D-F234-7C95-C65522F96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95562-B922-6C42-7FCF-075746D1EE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6251D-C442-32C8-9832-AF8BA8D54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88F0-902F-495C-93AE-BD00D37E7BB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75F78-E3CB-D0AD-32BF-9B845BA59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D4C6D-0955-CB0A-BB01-E2069CC20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2776-A813-4A08-B2B1-2F3399E61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17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45039-5AD7-5978-9773-807A169F0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9583E-7DF9-1C4A-FA29-F606D2E673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6F957E-98FF-C1A8-A682-9863F8303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6E1F31-26F8-B1E3-8B07-876EB2023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88F0-902F-495C-93AE-BD00D37E7BB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92F849-522F-DC65-03C2-8D141B34A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DB7782-60E7-6AB4-BB6C-8632883FD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2776-A813-4A08-B2B1-2F3399E61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48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094A3-9662-74D4-7F92-98C88A53D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B576FB-182A-8DF5-A38F-CC12F4058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29A3EE-6673-4341-3734-0A6D54D59A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431ED7-3821-95ED-B44D-CF28C0D654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88E225-F158-4842-E22C-8BB6D6A61F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63A6A2-A874-6B29-E03A-5013DD076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88F0-902F-495C-93AE-BD00D37E7BB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A0276E-1FD0-FBA7-9775-821E5DB89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C84904-AE9E-6BFF-E360-D274A3B0F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2776-A813-4A08-B2B1-2F3399E61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5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BA0CE-BAAE-8AE2-D6E5-6324DFA9C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6B72D8-AE2C-F486-6FC5-091ED9D14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88F0-902F-495C-93AE-BD00D37E7BB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8B8D35-C362-FC16-D28E-2F5E82B7E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7E6F00-5B00-AEB7-AD1B-69E89324A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2776-A813-4A08-B2B1-2F3399E61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4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F29F8E-AD38-2D2D-E8B8-DC95AAFE9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88F0-902F-495C-93AE-BD00D37E7BB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36FE43-36AC-44DF-71A9-DBF81DC4A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CC947D-A0D1-6163-F9A7-72312ECFE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2776-A813-4A08-B2B1-2F3399E61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8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C4FC9-A491-F7D9-384A-17BAC660E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7F00E-7173-D639-D8C4-EA8117132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DB3C60-FD97-04EE-33F6-1399FB62C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14FF84-1803-5169-4173-5DAC1F74E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88F0-902F-495C-93AE-BD00D37E7BB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E44768-AD3A-D56E-261D-F4C06B7DE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613F6D-A57D-2029-EE7B-B8716D261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2776-A813-4A08-B2B1-2F3399E61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16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58C4F-0BB9-6BFF-7455-2C2CC391F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C3EE3E-CAF9-B7B0-8A35-9C7F50A12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0310FF-B976-1953-935F-F7DE9EC946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DBE883-D67A-9DC3-7587-3A36B1A36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88F0-902F-495C-93AE-BD00D37E7BB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2ACD7F-6F37-53A6-846B-AB1F23759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2FF96E-7461-8187-6137-062E0B323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2776-A813-4A08-B2B1-2F3399E61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92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E14568-F8CB-8461-A469-476B8E67F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089E51-4B20-5F3A-9D80-98C1E1307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D9E2D-8BF8-9F21-D179-D73A0B439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588F0-902F-495C-93AE-BD00D37E7BB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A5ECC-CAF1-5F4D-6840-133676298C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ABB85-B70F-0FF0-E20A-D433D3AC50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A2776-A813-4A08-B2B1-2F3399E61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80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773A327-2EAC-0F30-2CD4-C178549910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278013"/>
              </p:ext>
            </p:extLst>
          </p:nvPr>
        </p:nvGraphicFramePr>
        <p:xfrm>
          <a:off x="0" y="152400"/>
          <a:ext cx="12070080" cy="662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719">
                  <a:extLst>
                    <a:ext uri="{9D8B030D-6E8A-4147-A177-3AD203B41FA5}">
                      <a16:colId xmlns:a16="http://schemas.microsoft.com/office/drawing/2014/main" val="3884655706"/>
                    </a:ext>
                  </a:extLst>
                </a:gridCol>
                <a:gridCol w="9309361">
                  <a:extLst>
                    <a:ext uri="{9D8B030D-6E8A-4147-A177-3AD203B41FA5}">
                      <a16:colId xmlns:a16="http://schemas.microsoft.com/office/drawing/2014/main" val="174527419"/>
                    </a:ext>
                  </a:extLst>
                </a:gridCol>
              </a:tblGrid>
              <a:tr h="704476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Montserrat Light" panose="00000400000000000000" pitchFamily="2" charset="0"/>
                        </a:rPr>
                        <a:t>Timeline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Montserrat Light" panose="00000400000000000000" pitchFamily="2" charset="0"/>
                        </a:rPr>
                        <a:t>Expectations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660450"/>
                  </a:ext>
                </a:extLst>
              </a:tr>
              <a:tr h="1591128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Montserrat Light" panose="00000400000000000000" pitchFamily="2" charset="0"/>
                        </a:rPr>
                        <a:t>January 2023 –July 2023 (6 months)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Montserrat Light" panose="00000400000000000000" pitchFamily="2" charset="0"/>
                        </a:rPr>
                        <a:t>All participating sites will report project baseline data using the smart sheet. All participating sites will review their existing data.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764473"/>
                  </a:ext>
                </a:extLst>
              </a:tr>
              <a:tr h="267700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Montserrat Light" panose="00000400000000000000" pitchFamily="2" charset="0"/>
                        </a:rPr>
                        <a:t>February/March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Montserrat Light" panose="00000400000000000000" pitchFamily="2" charset="0"/>
                        </a:rPr>
                        <a:t>Hold Kick off meeting/Plan recurring monthly meeting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Montserrat Light" panose="00000400000000000000" pitchFamily="2" charset="0"/>
                        </a:rPr>
                        <a:t>Each site will identify champions for the QI project, including at least one patient/parent who identifies as Black or Hispanic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ontserrat Light" panose="00000400000000000000" pitchFamily="2" charset="0"/>
                          <a:sym typeface="Hind Regular"/>
                        </a:rPr>
                        <a:t>Introduce the Equity 10 step Framework program to clinics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Montserrat Light" panose="00000400000000000000" pitchFamily="2" charset="0"/>
                          <a:sym typeface="Hind Regular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ontserrat Light" panose="00000400000000000000" pitchFamily="2" charset="0"/>
                          <a:sym typeface="Hind Regular"/>
                        </a:rPr>
                        <a:t>Develop measures set related to race/ethnicity and device use</a:t>
                      </a:r>
                      <a:r>
                        <a:rPr lang="en-US" sz="1800" kern="0" dirty="0">
                          <a:solidFill>
                            <a:srgbClr val="000000"/>
                          </a:solidFill>
                          <a:latin typeface="Montserrat Light" panose="00000400000000000000" pitchFamily="2" charset="0"/>
                          <a:sym typeface="Hind Regular"/>
                        </a:rPr>
                        <a:t>. </a:t>
                      </a:r>
                      <a:endPara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ontserrat Light" panose="00000400000000000000" pitchFamily="2" charset="0"/>
                        <a:sym typeface="Hind Regular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dirty="0">
                        <a:latin typeface="Montserrat Ligh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6504779"/>
                  </a:ext>
                </a:extLst>
              </a:tr>
              <a:tr h="986265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Montserrat Light" panose="00000400000000000000" pitchFamily="2" charset="0"/>
                        </a:rPr>
                        <a:t>April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Montserrat Light" panose="00000400000000000000" pitchFamily="2" charset="0"/>
                        </a:rPr>
                        <a:t>Teams map out current process and annotate pain points in the process.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Montserrat Light" panose="00000400000000000000" pitchFamily="2" charset="0"/>
                        </a:rPr>
                        <a:t>Teams will share process map at meeting in April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663720"/>
                  </a:ext>
                </a:extLst>
              </a:tr>
              <a:tr h="665451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Montserrat Light" panose="00000400000000000000" pitchFamily="2" charset="0"/>
                        </a:rPr>
                        <a:t>May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Montserrat Light" panose="00000400000000000000" pitchFamily="2" charset="0"/>
                        </a:rPr>
                        <a:t>Team will perform a fishbone activity as </a:t>
                      </a:r>
                      <a:r>
                        <a:rPr lang="en-US" sz="1800">
                          <a:latin typeface="Montserrat Light" panose="00000400000000000000" pitchFamily="2" charset="0"/>
                        </a:rPr>
                        <a:t>a group</a:t>
                      </a:r>
                      <a:endParaRPr lang="en-US" sz="1800" dirty="0">
                        <a:latin typeface="Montserrat Ligh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010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28859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68EF82E-CC09-DD90-3E63-66C9C75D31EC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257175" y="62555"/>
            <a:ext cx="11668125" cy="6770181"/>
          </a:xfrm>
          <a:noFill/>
        </p:spPr>
      </p:pic>
    </p:spTree>
    <p:extLst>
      <p:ext uri="{BB962C8B-B14F-4D97-AF65-F5344CB8AC3E}">
        <p14:creationId xmlns:p14="http://schemas.microsoft.com/office/powerpoint/2010/main" val="61740283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126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Montserrat Light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Trevon Wright</dc:creator>
  <cp:lastModifiedBy>Trevon Wright</cp:lastModifiedBy>
  <cp:revision>1</cp:revision>
  <dcterms:created xsi:type="dcterms:W3CDTF">2023-04-03T17:53:31Z</dcterms:created>
  <dcterms:modified xsi:type="dcterms:W3CDTF">2023-04-03T19:15:30Z</dcterms:modified>
</cp:coreProperties>
</file>