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4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CDD37E-073B-40B3-9BB0-0A84B40D942B}" v="726" dt="2023-04-03T17:01:57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5D719-B145-4E05-B9E3-5D863EE1C3E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2F870-2DEE-4B8E-9732-F50E15F0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2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38676B-AA56-4D6C-B471-8F551A92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99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1F29-53E1-2D98-BA7C-DC98E2BB4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ACEF6-8D28-ED7D-630D-9508CE580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BE1B5-C801-1A08-9EF2-AEE1DC1E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496F3-876A-52A1-0A15-6AFC02A4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C20EC-D235-4AB5-1AF0-1398D48E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6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F2B32-E94C-D864-1BB1-A3714CA6D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50DF4-552A-291C-5B7D-48BC5EAE4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E6D78-2548-A21B-FD9B-16774652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345B0-A65C-5C3F-6A82-90CBEC04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1AC6E-B69F-FA54-376B-E148A625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8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3A3CB-0967-258C-9E6E-6A0755EE1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1FC06-B2FE-E67C-0143-641EEE72E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9AF8-953D-4F64-CD59-AEF7D718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5DEDE-A606-2698-2784-FF07DD864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F0C84-59B8-CAD1-D875-099A1E8D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1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55257-81F7-D38A-EBF8-3709A438E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E474-1D32-B4ED-CB48-189CCF770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2E96F-8DBD-C3E2-2274-AD5538C0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A1D2F-9BCC-A90D-946D-1C2DACE9D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CAF4E-DEF8-1B97-0B11-8A2B2649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468CC-DC44-FADB-5234-13D92798D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DDF04-66E2-DB18-3A32-E721A3ED0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9A68B-4014-C2A8-5471-A8701D1B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6A556-4EFE-7789-6769-BF19E2DC3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9FE6C-4A19-2586-1206-39A48B41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3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57AFD-3D3E-07AD-6696-524DC884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12674-2369-B494-5B05-2273DBAD6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C46A9-EB70-8A5B-0304-AA22E243A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0A366-2B51-CC6D-157C-23EF20CB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5B699-5476-50DD-9917-25BBE519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C0987-976F-7CCD-E54E-C6315AA3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4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6327F-A95C-61D7-5442-633F78AF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6F8A5-E343-CE95-D228-9A87E66D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103CB-4E32-FF00-F694-9651D7CE9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E7A52-062C-6B57-4443-FF73A6F1E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23B951-65AA-F2D3-6ECD-832866CA7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B6AD7-35BE-1DA0-F935-399F8308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ABC15-B92E-B141-3660-7DF9CE3F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768CF3-60A1-3272-9310-E1F8F4BB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1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D05F4-5AC7-DFCD-90A9-84623B340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66D2E2-B756-BB63-2741-9E339A5AD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0C4B4-53DE-C6E5-F76D-7209B647D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48F85-2388-BDD1-FF32-EADE94761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2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17049-CAE6-A8E3-B11B-6AD5ED52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4B017-7C85-7ACD-2C36-5B58D2E1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D7DD9-7C80-F540-7829-E4E90E0B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92799-29C8-1D42-240D-27B35231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8CF85-1DCD-380D-27EB-96ED63864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778A8C-C68B-8BC6-72BF-77F6A3473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0B949-977D-C3A6-323E-2F09BC58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92B87-71BB-5DD2-FD3B-1510F2688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C8681-0699-8B2D-53CB-21CF3795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A633-5D1F-532B-0F03-9452EF44E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BB8F58-9869-1E86-2BAE-1668943DA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A6CDC-CE2F-5B4C-926A-A90C998B1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295BD-F894-7A5F-8C19-FF43546DD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70F16-7605-36E8-7AB9-E33881A9D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EF15D-8B3F-5081-7B4B-32E836AC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0E5277-F8EF-E4CE-5A1E-C08EA4D41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F9FC3-CC7B-68A8-53A9-A7D1B843E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28A72-7889-FD4A-E624-EEEAD5D64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87A78-F243-45C7-B14E-D330D452A49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39C12-C50D-DBBE-6BFE-A35BAC8BE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7E01F-C3FF-2071-378A-4E1DF5F07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339B-459D-471E-9504-3309385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4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30847" y="8645"/>
            <a:ext cx="10972800" cy="39162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Equity T2D Project (CGM)</a:t>
            </a:r>
          </a:p>
        </p:txBody>
      </p:sp>
      <p:sp>
        <p:nvSpPr>
          <p:cNvPr id="4" name="Rectangle 3"/>
          <p:cNvSpPr/>
          <p:nvPr/>
        </p:nvSpPr>
        <p:spPr>
          <a:xfrm>
            <a:off x="264338" y="1212245"/>
            <a:ext cx="1891244" cy="45514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Increase the utilization of continuous glucose monitors (CGM) by 10% for people with T2D by 10/31/24. Demonstrate reduction in CGM disparities by 3%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1591" y="1114603"/>
            <a:ext cx="1828800" cy="548640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>
                <a:solidFill>
                  <a:prstClr val="black"/>
                </a:solidFill>
                <a:latin typeface="Montserrat SemiBold" panose="00000700000000000000"/>
              </a:rPr>
              <a:t>Support Patients starting CGM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SemiBold" panose="0000070000000000000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3054" y="682251"/>
            <a:ext cx="661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Aim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6990" y="647897"/>
            <a:ext cx="1938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anose="00000700000000000000"/>
                <a:ea typeface="+mn-ea"/>
                <a:cs typeface="+mn-cs"/>
              </a:rPr>
              <a:t>Primary Drivers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42825" y="1205961"/>
            <a:ext cx="6949440" cy="90475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2" rtlCol="0" anchor="ctr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Educate Patients on CGM Use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</a:rPr>
              <a:t>Discuss CGM regularly at appointments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b="1" dirty="0">
              <a:solidFill>
                <a:prstClr val="black"/>
              </a:solidFill>
              <a:latin typeface="+mj-lt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200" b="1" dirty="0">
              <a:solidFill>
                <a:prstClr val="black"/>
              </a:solidFill>
              <a:latin typeface="+mj-lt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Follow up with Patients who express an interest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200" b="1" dirty="0">
              <a:solidFill>
                <a:prstClr val="black"/>
              </a:solidFill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39789" y="60845"/>
            <a:ext cx="2163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anose="00000700000000000000"/>
                <a:ea typeface="+mn-ea"/>
                <a:cs typeface="+mn-cs"/>
              </a:rPr>
              <a:t>Change Ideas</a:t>
            </a:r>
          </a:p>
        </p:txBody>
      </p:sp>
      <p:cxnSp>
        <p:nvCxnSpPr>
          <p:cNvPr id="19" name="Straight Connector 18"/>
          <p:cNvCxnSpPr>
            <a:cxnSpLocks/>
            <a:stCxn id="4" idx="3"/>
            <a:endCxn id="5" idx="1"/>
          </p:cNvCxnSpPr>
          <p:nvPr/>
        </p:nvCxnSpPr>
        <p:spPr>
          <a:xfrm flipV="1">
            <a:off x="2155582" y="1388923"/>
            <a:ext cx="366009" cy="2099024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  <a:endCxn id="96" idx="3"/>
          </p:cNvCxnSpPr>
          <p:nvPr/>
        </p:nvCxnSpPr>
        <p:spPr>
          <a:xfrm flipH="1">
            <a:off x="4350391" y="655364"/>
            <a:ext cx="474881" cy="1576461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  <a:stCxn id="6" idx="1"/>
          </p:cNvCxnSpPr>
          <p:nvPr/>
        </p:nvCxnSpPr>
        <p:spPr>
          <a:xfrm flipH="1">
            <a:off x="4306705" y="832333"/>
            <a:ext cx="530014" cy="642497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104" idx="1"/>
            <a:endCxn id="44" idx="3"/>
          </p:cNvCxnSpPr>
          <p:nvPr/>
        </p:nvCxnSpPr>
        <p:spPr>
          <a:xfrm flipH="1" flipV="1">
            <a:off x="4321299" y="3089907"/>
            <a:ext cx="499680" cy="619039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560452" y="5291571"/>
            <a:ext cx="1828800" cy="872630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Montserrat SemiBold" panose="00000700000000000000"/>
              </a:rPr>
              <a:t>Partner with vendors and payors to support equitable device access</a:t>
            </a:r>
          </a:p>
        </p:txBody>
      </p:sp>
      <p:cxnSp>
        <p:nvCxnSpPr>
          <p:cNvPr id="180" name="Straight Connector 179"/>
          <p:cNvCxnSpPr>
            <a:cxnSpLocks/>
            <a:stCxn id="74" idx="1"/>
            <a:endCxn id="4" idx="3"/>
          </p:cNvCxnSpPr>
          <p:nvPr/>
        </p:nvCxnSpPr>
        <p:spPr>
          <a:xfrm flipH="1" flipV="1">
            <a:off x="2155582" y="3487947"/>
            <a:ext cx="404870" cy="2239939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D57442F8-364D-464C-9921-B7B72E3E16E2}"/>
              </a:ext>
            </a:extLst>
          </p:cNvPr>
          <p:cNvSpPr/>
          <p:nvPr/>
        </p:nvSpPr>
        <p:spPr>
          <a:xfrm>
            <a:off x="2492499" y="2758826"/>
            <a:ext cx="1828800" cy="662162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>
                <a:solidFill>
                  <a:prstClr val="black"/>
                </a:solidFill>
                <a:latin typeface="Montserrat SemiBold" panose="00000700000000000000"/>
              </a:rPr>
              <a:t>Identify inequitable processes that patients face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SemiBold" panose="00000700000000000000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07B1A8-3333-45FB-93CB-EEDF7606D9FD}"/>
              </a:ext>
            </a:extLst>
          </p:cNvPr>
          <p:cNvSpPr/>
          <p:nvPr/>
        </p:nvSpPr>
        <p:spPr>
          <a:xfrm>
            <a:off x="4809681" y="4270641"/>
            <a:ext cx="6949440" cy="111075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2" rtlCol="0" anchor="ctr"/>
          <a:lstStyle/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noProof="0" dirty="0">
                <a:solidFill>
                  <a:prstClr val="black"/>
                </a:solidFill>
                <a:latin typeface="+mj-lt"/>
              </a:rPr>
              <a:t>Provide CGM training for patients in the clinic, through telehealth, and online.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Standardize criteria for prescription</a:t>
            </a:r>
            <a:endParaRPr lang="en-US" sz="1200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</a:rPr>
              <a:t>Nurse training/outreach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200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</a:rPr>
              <a:t>FAQ education sheet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</a:rPr>
              <a:t>Barrier assessment survey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200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98A2942-6289-4360-9EF6-9A6D650B486B}"/>
              </a:ext>
            </a:extLst>
          </p:cNvPr>
          <p:cNvSpPr/>
          <p:nvPr/>
        </p:nvSpPr>
        <p:spPr>
          <a:xfrm>
            <a:off x="2521591" y="1843724"/>
            <a:ext cx="1828800" cy="776202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SemiBold" panose="0000070000000000000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>
                <a:solidFill>
                  <a:prstClr val="black"/>
                </a:solidFill>
                <a:latin typeface="Montserrat SemiBold" panose="00000700000000000000"/>
              </a:rPr>
              <a:t>Coach and Educate patients on effective CGM use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SemiBold" panose="0000070000000000000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SemiBold" panose="00000700000000000000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CA05E60-FE08-4CE3-801E-92CC2EE92A61}"/>
              </a:ext>
            </a:extLst>
          </p:cNvPr>
          <p:cNvSpPr/>
          <p:nvPr/>
        </p:nvSpPr>
        <p:spPr>
          <a:xfrm>
            <a:off x="4825421" y="2178452"/>
            <a:ext cx="6917961" cy="967973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2" rtlCol="0" anchor="ctr"/>
          <a:lstStyle/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</a:rPr>
              <a:t>Provide CGM training for clinical staff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Create CGM peer support groups for Blacks and NHB patients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200" b="1" dirty="0">
              <a:solidFill>
                <a:prstClr val="black"/>
              </a:solidFill>
              <a:latin typeface="+mj-lt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Redesign workflows to ask patients about them in CGMs and address barriers.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Handouts from companies in other languages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7EA5C2A1-F018-4204-AC91-20BEC4E0D6ED}"/>
              </a:ext>
            </a:extLst>
          </p:cNvPr>
          <p:cNvCxnSpPr>
            <a:cxnSpLocks/>
            <a:stCxn id="57" idx="1"/>
            <a:endCxn id="44" idx="3"/>
          </p:cNvCxnSpPr>
          <p:nvPr/>
        </p:nvCxnSpPr>
        <p:spPr>
          <a:xfrm flipH="1" flipV="1">
            <a:off x="4321299" y="3089907"/>
            <a:ext cx="488382" cy="1736112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A3FF03F2-93CB-4BDA-92F0-EF11EB8902F5}"/>
              </a:ext>
            </a:extLst>
          </p:cNvPr>
          <p:cNvCxnSpPr>
            <a:cxnSpLocks/>
            <a:stCxn id="114" idx="1"/>
            <a:endCxn id="74" idx="3"/>
          </p:cNvCxnSpPr>
          <p:nvPr/>
        </p:nvCxnSpPr>
        <p:spPr>
          <a:xfrm flipH="1">
            <a:off x="4389252" y="2662439"/>
            <a:ext cx="436169" cy="3065447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C8ACA817-5F0F-47AC-8F13-81BBD2ED22A0}"/>
              </a:ext>
            </a:extLst>
          </p:cNvPr>
          <p:cNvCxnSpPr>
            <a:cxnSpLocks/>
            <a:stCxn id="12" idx="1"/>
            <a:endCxn id="74" idx="3"/>
          </p:cNvCxnSpPr>
          <p:nvPr/>
        </p:nvCxnSpPr>
        <p:spPr>
          <a:xfrm flipH="1">
            <a:off x="4389252" y="1658340"/>
            <a:ext cx="453573" cy="4069546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69F43410-F089-453B-8562-D5DF63EB04EA}"/>
              </a:ext>
            </a:extLst>
          </p:cNvPr>
          <p:cNvCxnSpPr>
            <a:cxnSpLocks/>
            <a:stCxn id="96" idx="1"/>
            <a:endCxn id="4" idx="3"/>
          </p:cNvCxnSpPr>
          <p:nvPr/>
        </p:nvCxnSpPr>
        <p:spPr>
          <a:xfrm flipH="1">
            <a:off x="2155582" y="2231825"/>
            <a:ext cx="366009" cy="1256122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A5016972-E806-42BB-9604-A875BCDDB741}"/>
              </a:ext>
            </a:extLst>
          </p:cNvPr>
          <p:cNvCxnSpPr>
            <a:cxnSpLocks/>
            <a:stCxn id="44" idx="1"/>
            <a:endCxn id="4" idx="3"/>
          </p:cNvCxnSpPr>
          <p:nvPr/>
        </p:nvCxnSpPr>
        <p:spPr>
          <a:xfrm flipH="1">
            <a:off x="2155582" y="3089907"/>
            <a:ext cx="336917" cy="398040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3394FDCC-28B7-454E-ADF7-721571B93B40}"/>
              </a:ext>
            </a:extLst>
          </p:cNvPr>
          <p:cNvCxnSpPr>
            <a:cxnSpLocks/>
            <a:stCxn id="114" idx="1"/>
            <a:endCxn id="96" idx="3"/>
          </p:cNvCxnSpPr>
          <p:nvPr/>
        </p:nvCxnSpPr>
        <p:spPr>
          <a:xfrm flipH="1" flipV="1">
            <a:off x="4350391" y="2231825"/>
            <a:ext cx="475030" cy="430614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2F300C46-79C6-4EB8-90B6-BD8FF97DA7FB}"/>
              </a:ext>
            </a:extLst>
          </p:cNvPr>
          <p:cNvCxnSpPr>
            <a:cxnSpLocks/>
            <a:endCxn id="3" idx="3"/>
          </p:cNvCxnSpPr>
          <p:nvPr/>
        </p:nvCxnSpPr>
        <p:spPr>
          <a:xfrm flipH="1" flipV="1">
            <a:off x="4400550" y="4789129"/>
            <a:ext cx="436169" cy="1494079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CF68740-621E-4284-9883-B3A8B50362AA}"/>
              </a:ext>
            </a:extLst>
          </p:cNvPr>
          <p:cNvSpPr/>
          <p:nvPr/>
        </p:nvSpPr>
        <p:spPr>
          <a:xfrm>
            <a:off x="2571750" y="4395363"/>
            <a:ext cx="1828800" cy="787532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Montserrat SemiBold" panose="00000700000000000000"/>
              </a:rPr>
              <a:t>Train and Educate Clinical Teams on CGM Use and Disparities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SemiBold" panose="00000700000000000000"/>
              <a:ea typeface="+mn-ea"/>
              <a:cs typeface="+mn-cs"/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80C96E2-EC7F-4D15-96EC-E8032B0A92FD}"/>
              </a:ext>
            </a:extLst>
          </p:cNvPr>
          <p:cNvCxnSpPr>
            <a:cxnSpLocks/>
            <a:stCxn id="12" idx="1"/>
            <a:endCxn id="96" idx="3"/>
          </p:cNvCxnSpPr>
          <p:nvPr/>
        </p:nvCxnSpPr>
        <p:spPr>
          <a:xfrm flipH="1">
            <a:off x="4350391" y="1658340"/>
            <a:ext cx="492434" cy="573485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D5DD6EA-D308-4D5B-B185-E605B8957322}"/>
              </a:ext>
            </a:extLst>
          </p:cNvPr>
          <p:cNvCxnSpPr>
            <a:cxnSpLocks/>
            <a:stCxn id="104" idx="1"/>
          </p:cNvCxnSpPr>
          <p:nvPr/>
        </p:nvCxnSpPr>
        <p:spPr>
          <a:xfrm flipH="1">
            <a:off x="4334651" y="3708946"/>
            <a:ext cx="486328" cy="1759107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1F351B35-D96B-4332-AD7F-6B712ADF71A3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155582" y="3487947"/>
            <a:ext cx="366009" cy="1626695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568B5C0F-32CF-4375-9AEC-AB02FC2E4EAA}"/>
              </a:ext>
            </a:extLst>
          </p:cNvPr>
          <p:cNvCxnSpPr>
            <a:cxnSpLocks/>
            <a:stCxn id="3" idx="1"/>
            <a:endCxn id="4" idx="3"/>
          </p:cNvCxnSpPr>
          <p:nvPr/>
        </p:nvCxnSpPr>
        <p:spPr>
          <a:xfrm flipH="1" flipV="1">
            <a:off x="2155582" y="3487947"/>
            <a:ext cx="416168" cy="1301182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F6FEC3F-7857-4811-B110-B6D771310941}"/>
              </a:ext>
            </a:extLst>
          </p:cNvPr>
          <p:cNvSpPr/>
          <p:nvPr/>
        </p:nvSpPr>
        <p:spPr>
          <a:xfrm>
            <a:off x="2510176" y="3527877"/>
            <a:ext cx="1828800" cy="795010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>
                <a:solidFill>
                  <a:prstClr val="black"/>
                </a:solidFill>
                <a:latin typeface="Montserrat SemiBold" panose="00000700000000000000"/>
              </a:rPr>
              <a:t>Use Ten Step Equity Framework to address disparities.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SemiBold" panose="00000700000000000000"/>
              <a:ea typeface="+mn-ea"/>
              <a:cs typeface="+mn-cs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6CFA8A4-D3D7-4081-A0BA-C7990A85564C}"/>
              </a:ext>
            </a:extLst>
          </p:cNvPr>
          <p:cNvCxnSpPr>
            <a:cxnSpLocks/>
            <a:stCxn id="7" idx="1"/>
            <a:endCxn id="4" idx="3"/>
          </p:cNvCxnSpPr>
          <p:nvPr/>
        </p:nvCxnSpPr>
        <p:spPr>
          <a:xfrm flipH="1" flipV="1">
            <a:off x="2155582" y="3487947"/>
            <a:ext cx="354594" cy="437435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283CF7F-21F0-4B8D-82F4-3CA26CC54FFA}"/>
              </a:ext>
            </a:extLst>
          </p:cNvPr>
          <p:cNvCxnSpPr>
            <a:cxnSpLocks/>
            <a:stCxn id="74" idx="3"/>
          </p:cNvCxnSpPr>
          <p:nvPr/>
        </p:nvCxnSpPr>
        <p:spPr>
          <a:xfrm>
            <a:off x="4389252" y="5727886"/>
            <a:ext cx="447467" cy="555322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7C893D6-524C-4821-8C3C-26D6A1E99536}"/>
              </a:ext>
            </a:extLst>
          </p:cNvPr>
          <p:cNvCxnSpPr>
            <a:cxnSpLocks/>
            <a:stCxn id="7" idx="3"/>
            <a:endCxn id="104" idx="1"/>
          </p:cNvCxnSpPr>
          <p:nvPr/>
        </p:nvCxnSpPr>
        <p:spPr>
          <a:xfrm flipV="1">
            <a:off x="4338976" y="3708946"/>
            <a:ext cx="482003" cy="216436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4EA4FAC-ED3E-4332-845B-39D6264364F7}"/>
              </a:ext>
            </a:extLst>
          </p:cNvPr>
          <p:cNvCxnSpPr>
            <a:cxnSpLocks/>
            <a:stCxn id="57" idx="1"/>
            <a:endCxn id="3" idx="3"/>
          </p:cNvCxnSpPr>
          <p:nvPr/>
        </p:nvCxnSpPr>
        <p:spPr>
          <a:xfrm flipH="1" flipV="1">
            <a:off x="4400550" y="4789129"/>
            <a:ext cx="409131" cy="36890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AB50D948-2115-49F3-A460-B12CE581D142}"/>
              </a:ext>
            </a:extLst>
          </p:cNvPr>
          <p:cNvSpPr/>
          <p:nvPr/>
        </p:nvSpPr>
        <p:spPr>
          <a:xfrm>
            <a:off x="4820979" y="5419399"/>
            <a:ext cx="6949440" cy="1147807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2" rtlCol="0" anchor="ctr"/>
          <a:lstStyle/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Require patients to provide logs at initiation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Standardize communication for staff and device companies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Device data reviews and interpretation,  staff troubleshoot devices for patients who need it.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Lessen insurance requirements that make it so hard to get technology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noProof="0" dirty="0">
                <a:solidFill>
                  <a:prstClr val="black"/>
                </a:solidFill>
                <a:latin typeface="+mj-lt"/>
              </a:rPr>
              <a:t>Provide contact information for device reps/patient support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64E3FA7-D255-4D18-86E8-A6A9C79AC324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4350391" y="5468064"/>
            <a:ext cx="470588" cy="525239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5AA29C5-372C-4308-A1F4-F6D5221AC19D}"/>
              </a:ext>
            </a:extLst>
          </p:cNvPr>
          <p:cNvSpPr/>
          <p:nvPr/>
        </p:nvSpPr>
        <p:spPr>
          <a:xfrm>
            <a:off x="4820979" y="3189123"/>
            <a:ext cx="6949440" cy="1039646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2" rtlCol="0" anchor="ctr"/>
          <a:lstStyle/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Discuss CGM regularly at appointments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Re-offer CGM as appropriate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Utilize Patient advocates to help talk with technology-hesitant families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1200" b="1" dirty="0">
              <a:solidFill>
                <a:prstClr val="black"/>
              </a:solidFill>
              <a:latin typeface="+mj-lt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Provider training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Have CDE/SW work with Black and NHB patients to address SDOH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Translator available in the clinic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E3A802D0-CEAE-47D1-B177-830CEEDE5881}"/>
              </a:ext>
            </a:extLst>
          </p:cNvPr>
          <p:cNvCxnSpPr>
            <a:cxnSpLocks/>
          </p:cNvCxnSpPr>
          <p:nvPr/>
        </p:nvCxnSpPr>
        <p:spPr>
          <a:xfrm>
            <a:off x="4350391" y="5114642"/>
            <a:ext cx="486328" cy="1168566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7A6018B6-8B8E-4283-BB4E-C089C278045D}"/>
              </a:ext>
            </a:extLst>
          </p:cNvPr>
          <p:cNvCxnSpPr>
            <a:cxnSpLocks/>
            <a:stCxn id="104" idx="1"/>
            <a:endCxn id="96" idx="3"/>
          </p:cNvCxnSpPr>
          <p:nvPr/>
        </p:nvCxnSpPr>
        <p:spPr>
          <a:xfrm flipH="1" flipV="1">
            <a:off x="4350391" y="2231825"/>
            <a:ext cx="470588" cy="1477121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0A4E44E3-C6DC-4A52-B7A5-02A0910F58D3}"/>
              </a:ext>
            </a:extLst>
          </p:cNvPr>
          <p:cNvCxnSpPr>
            <a:cxnSpLocks/>
            <a:endCxn id="44" idx="3"/>
          </p:cNvCxnSpPr>
          <p:nvPr/>
        </p:nvCxnSpPr>
        <p:spPr>
          <a:xfrm flipH="1">
            <a:off x="4321299" y="986451"/>
            <a:ext cx="499148" cy="2103456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953C8C28-FB4E-4F14-98B4-1464998689F1}"/>
              </a:ext>
            </a:extLst>
          </p:cNvPr>
          <p:cNvCxnSpPr>
            <a:cxnSpLocks/>
            <a:stCxn id="3" idx="3"/>
            <a:endCxn id="12" idx="1"/>
          </p:cNvCxnSpPr>
          <p:nvPr/>
        </p:nvCxnSpPr>
        <p:spPr>
          <a:xfrm flipV="1">
            <a:off x="4400550" y="1658340"/>
            <a:ext cx="442275" cy="3130789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BB71DCD-F5CE-8709-46A7-90A9687071D3}"/>
              </a:ext>
            </a:extLst>
          </p:cNvPr>
          <p:cNvSpPr/>
          <p:nvPr/>
        </p:nvSpPr>
        <p:spPr>
          <a:xfrm>
            <a:off x="4836719" y="562584"/>
            <a:ext cx="6949440" cy="539497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2" rtlCol="0" anchor="ctr"/>
          <a:lstStyle/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+mj-lt"/>
              </a:rPr>
              <a:t>Support Patients starting CGM newly.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Use</a:t>
            </a:r>
            <a:r>
              <a:rPr kumimoji="0" lang="en-US" sz="1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CGM Champions to troubleshoot coverage.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44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74" grpId="0" animBg="1"/>
      <p:bldP spid="44" grpId="0" animBg="1"/>
      <p:bldP spid="57" grpId="0" animBg="1"/>
      <p:bldP spid="96" grpId="0" animBg="1"/>
      <p:bldP spid="114" grpId="0" animBg="1"/>
      <p:bldP spid="3" grpId="0" animBg="1"/>
      <p:bldP spid="7" grpId="0" animBg="1"/>
      <p:bldP spid="50" grpId="0" animBg="1"/>
      <p:bldP spid="10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270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Montserrat SemiBold</vt:lpstr>
      <vt:lpstr>Office Theme</vt:lpstr>
      <vt:lpstr>Equity T2D Project (CGM)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Trevon Wright</dc:creator>
  <cp:lastModifiedBy>Trevon Wright</cp:lastModifiedBy>
  <cp:revision>2</cp:revision>
  <dcterms:created xsi:type="dcterms:W3CDTF">2023-04-02T15:55:27Z</dcterms:created>
  <dcterms:modified xsi:type="dcterms:W3CDTF">2023-04-04T19:23:47Z</dcterms:modified>
</cp:coreProperties>
</file>