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offitt, Taylor" initials="PT" lastIdx="2" clrIdx="0">
    <p:extLst>
      <p:ext uri="{19B8F6BF-5375-455C-9EA6-DF929625EA0E}">
        <p15:presenceInfo xmlns:p15="http://schemas.microsoft.com/office/powerpoint/2012/main" userId="S-1-5-21-1757981266-1417001333-60340875-4652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0" d="100"/>
          <a:sy n="50" d="100"/>
        </p:scale>
        <p:origin x="4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9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5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77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5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1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81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24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89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78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72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0F7B-1836-4408-A13A-CBDC4F00295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14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A0F7B-1836-4408-A13A-CBDC4F00295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2462B-3926-46F3-AE23-D0828B051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4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E8B790-74BC-40CB-B43D-330BB7F7D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175" y="2990850"/>
            <a:ext cx="2266950" cy="1376479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1400" dirty="0"/>
              <a:t>This shape represents a decision point</a:t>
            </a:r>
          </a:p>
          <a:p>
            <a:pPr marL="0" indent="0" algn="ctr">
              <a:buNone/>
            </a:pPr>
            <a:r>
              <a:rPr lang="en-US" sz="1400" dirty="0"/>
              <a:t>You must answer yes or No</a:t>
            </a:r>
          </a:p>
          <a:p>
            <a:pPr marL="0" indent="0" algn="ctr">
              <a:buNone/>
            </a:pPr>
            <a:endParaRPr lang="en-US" sz="1400" dirty="0"/>
          </a:p>
        </p:txBody>
      </p:sp>
      <p:sp>
        <p:nvSpPr>
          <p:cNvPr id="5" name="Explosion 1 63">
            <a:extLst>
              <a:ext uri="{FF2B5EF4-FFF2-40B4-BE49-F238E27FC236}">
                <a16:creationId xmlns:a16="http://schemas.microsoft.com/office/drawing/2014/main" id="{38537995-AEBB-448C-8F9D-F867BDC2FC1D}"/>
              </a:ext>
            </a:extLst>
          </p:cNvPr>
          <p:cNvSpPr/>
          <p:nvPr/>
        </p:nvSpPr>
        <p:spPr>
          <a:xfrm>
            <a:off x="767324" y="4554971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020282-5C02-443B-A648-C046B8A13B26}"/>
              </a:ext>
            </a:extLst>
          </p:cNvPr>
          <p:cNvSpPr txBox="1"/>
          <p:nvPr/>
        </p:nvSpPr>
        <p:spPr>
          <a:xfrm>
            <a:off x="1136650" y="4433306"/>
            <a:ext cx="2495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Add this sign to process that are difficult or causing pain (Pain points)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04F8EE-89FF-4767-A749-A081C8F2DF02}"/>
              </a:ext>
            </a:extLst>
          </p:cNvPr>
          <p:cNvSpPr/>
          <p:nvPr/>
        </p:nvSpPr>
        <p:spPr>
          <a:xfrm>
            <a:off x="1136650" y="5565196"/>
            <a:ext cx="1768475" cy="7562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This shape represents a process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56F03C7-8C6F-44D3-8188-972BE9234B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4902"/>
            <a:ext cx="6477000" cy="1295400"/>
          </a:xfrm>
          <a:prstGeom prst="rect">
            <a:avLst/>
          </a:prstGeom>
        </p:spPr>
      </p:pic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CA1C6B23-0AB1-4C69-86A9-64E21B431A9A}"/>
              </a:ext>
            </a:extLst>
          </p:cNvPr>
          <p:cNvSpPr/>
          <p:nvPr/>
        </p:nvSpPr>
        <p:spPr>
          <a:xfrm>
            <a:off x="1136650" y="1836879"/>
            <a:ext cx="1727200" cy="81280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Use this shape to start and end your process </a:t>
            </a:r>
          </a:p>
        </p:txBody>
      </p:sp>
    </p:spTree>
    <p:extLst>
      <p:ext uri="{BB962C8B-B14F-4D97-AF65-F5344CB8AC3E}">
        <p14:creationId xmlns:p14="http://schemas.microsoft.com/office/powerpoint/2010/main" val="3440632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mond 4"/>
          <p:cNvSpPr/>
          <p:nvPr/>
        </p:nvSpPr>
        <p:spPr>
          <a:xfrm>
            <a:off x="2749552" y="1378857"/>
            <a:ext cx="1930400" cy="1277257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On insulin?</a:t>
            </a:r>
          </a:p>
        </p:txBody>
      </p:sp>
      <p:sp>
        <p:nvSpPr>
          <p:cNvPr id="6" name="Rectangle 5"/>
          <p:cNvSpPr/>
          <p:nvPr/>
        </p:nvSpPr>
        <p:spPr>
          <a:xfrm>
            <a:off x="3119666" y="388256"/>
            <a:ext cx="1190172" cy="5660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Consider CGM</a:t>
            </a:r>
          </a:p>
        </p:txBody>
      </p:sp>
      <p:sp>
        <p:nvSpPr>
          <p:cNvPr id="7" name="Rectangle 6"/>
          <p:cNvSpPr/>
          <p:nvPr/>
        </p:nvSpPr>
        <p:spPr>
          <a:xfrm rot="10800000" flipV="1">
            <a:off x="4131767" y="3112326"/>
            <a:ext cx="1211944" cy="6241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No CGM prescribed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59447" y="1416631"/>
            <a:ext cx="1836054" cy="1220435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Patient seen by physician in diabetes clinic</a:t>
            </a:r>
          </a:p>
        </p:txBody>
      </p:sp>
      <p:sp>
        <p:nvSpPr>
          <p:cNvPr id="10" name="Diamond 9"/>
          <p:cNvSpPr/>
          <p:nvPr/>
        </p:nvSpPr>
        <p:spPr>
          <a:xfrm>
            <a:off x="7789009" y="1288676"/>
            <a:ext cx="1819960" cy="1292652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Does </a:t>
            </a:r>
            <a:r>
              <a:rPr lang="en-US" sz="1400" dirty="0" err="1"/>
              <a:t>pt</a:t>
            </a:r>
            <a:r>
              <a:rPr lang="en-US" sz="1400" dirty="0"/>
              <a:t> have insurance?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444832" y="137909"/>
            <a:ext cx="1686722" cy="9398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Give info on </a:t>
            </a:r>
            <a:r>
              <a:rPr lang="en-US" sz="1400" dirty="0" err="1"/>
              <a:t>GoodRx</a:t>
            </a:r>
            <a:r>
              <a:rPr lang="en-US" sz="1400" dirty="0"/>
              <a:t>- Libre 2/3 sensors and out-of-pocket costs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599964" y="291663"/>
            <a:ext cx="1342353" cy="6626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CDE provides education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098828" y="3076046"/>
            <a:ext cx="1466621" cy="7502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Initiate application on Parachute</a:t>
            </a:r>
          </a:p>
        </p:txBody>
      </p:sp>
      <p:cxnSp>
        <p:nvCxnSpPr>
          <p:cNvPr id="21" name="Straight Arrow Connector 20"/>
          <p:cNvCxnSpPr>
            <a:cxnSpLocks/>
            <a:stCxn id="9" idx="3"/>
            <a:endCxn id="5" idx="1"/>
          </p:cNvCxnSpPr>
          <p:nvPr/>
        </p:nvCxnSpPr>
        <p:spPr>
          <a:xfrm flipV="1">
            <a:off x="2095501" y="2017486"/>
            <a:ext cx="654051" cy="9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0"/>
            <a:endCxn id="6" idx="2"/>
          </p:cNvCxnSpPr>
          <p:nvPr/>
        </p:nvCxnSpPr>
        <p:spPr>
          <a:xfrm flipV="1">
            <a:off x="3714752" y="954313"/>
            <a:ext cx="0" cy="424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5" idx="2"/>
            <a:endCxn id="7" idx="0"/>
          </p:cNvCxnSpPr>
          <p:nvPr/>
        </p:nvCxnSpPr>
        <p:spPr>
          <a:xfrm>
            <a:off x="3714752" y="2656114"/>
            <a:ext cx="1022987" cy="456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cxnSpLocks/>
            <a:endCxn id="10" idx="1"/>
          </p:cNvCxnSpPr>
          <p:nvPr/>
        </p:nvCxnSpPr>
        <p:spPr>
          <a:xfrm>
            <a:off x="7179673" y="1704189"/>
            <a:ext cx="609336" cy="230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cxnSpLocks/>
          </p:cNvCxnSpPr>
          <p:nvPr/>
        </p:nvCxnSpPr>
        <p:spPr>
          <a:xfrm flipV="1">
            <a:off x="9060396" y="1130765"/>
            <a:ext cx="411461" cy="401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cxnSpLocks/>
            <a:stCxn id="14" idx="3"/>
            <a:endCxn id="16" idx="1"/>
          </p:cNvCxnSpPr>
          <p:nvPr/>
        </p:nvCxnSpPr>
        <p:spPr>
          <a:xfrm>
            <a:off x="10131554" y="607810"/>
            <a:ext cx="468410" cy="151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cxnSpLocks/>
          </p:cNvCxnSpPr>
          <p:nvPr/>
        </p:nvCxnSpPr>
        <p:spPr>
          <a:xfrm>
            <a:off x="9081275" y="2363621"/>
            <a:ext cx="573300" cy="6928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cxnSpLocks/>
          </p:cNvCxnSpPr>
          <p:nvPr/>
        </p:nvCxnSpPr>
        <p:spPr>
          <a:xfrm flipH="1">
            <a:off x="9940890" y="3896394"/>
            <a:ext cx="1" cy="562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732198" y="1067115"/>
            <a:ext cx="593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YES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9183605" y="2356116"/>
            <a:ext cx="593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YES</a:t>
            </a:r>
          </a:p>
        </p:txBody>
      </p:sp>
      <p:cxnSp>
        <p:nvCxnSpPr>
          <p:cNvPr id="54" name="Straight Arrow Connector 53"/>
          <p:cNvCxnSpPr>
            <a:cxnSpLocks/>
            <a:stCxn id="6" idx="3"/>
          </p:cNvCxnSpPr>
          <p:nvPr/>
        </p:nvCxnSpPr>
        <p:spPr>
          <a:xfrm>
            <a:off x="4309838" y="671285"/>
            <a:ext cx="1274768" cy="6241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528616" y="2733736"/>
            <a:ext cx="450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8859466" y="1130864"/>
            <a:ext cx="450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112542" y="196948"/>
            <a:ext cx="2619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C00000"/>
                </a:solidFill>
              </a:rPr>
              <a:t>Process 1</a:t>
            </a:r>
          </a:p>
        </p:txBody>
      </p:sp>
      <p:sp>
        <p:nvSpPr>
          <p:cNvPr id="63" name="Explosion 1 62"/>
          <p:cNvSpPr/>
          <p:nvPr/>
        </p:nvSpPr>
        <p:spPr>
          <a:xfrm>
            <a:off x="10415301" y="137909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65" name="Explosion 1 64"/>
          <p:cNvSpPr/>
          <p:nvPr/>
        </p:nvSpPr>
        <p:spPr>
          <a:xfrm>
            <a:off x="436339" y="733323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752766" y="720168"/>
            <a:ext cx="1401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pain point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9083918" y="4494379"/>
            <a:ext cx="2095271" cy="9979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Follow-up with parachute application, make changes as requested</a:t>
            </a:r>
          </a:p>
        </p:txBody>
      </p:sp>
      <p:cxnSp>
        <p:nvCxnSpPr>
          <p:cNvPr id="55" name="Straight Arrow Connector 54"/>
          <p:cNvCxnSpPr>
            <a:cxnSpLocks/>
            <a:stCxn id="46" idx="1"/>
            <a:endCxn id="56" idx="3"/>
          </p:cNvCxnSpPr>
          <p:nvPr/>
        </p:nvCxnSpPr>
        <p:spPr>
          <a:xfrm flipH="1" flipV="1">
            <a:off x="8097700" y="4704649"/>
            <a:ext cx="986218" cy="288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iamond 11">
            <a:extLst>
              <a:ext uri="{FF2B5EF4-FFF2-40B4-BE49-F238E27FC236}">
                <a16:creationId xmlns:a16="http://schemas.microsoft.com/office/drawing/2014/main" id="{C8BEED21-7179-906A-5379-108C6482E984}"/>
              </a:ext>
            </a:extLst>
          </p:cNvPr>
          <p:cNvSpPr/>
          <p:nvPr/>
        </p:nvSpPr>
        <p:spPr>
          <a:xfrm>
            <a:off x="5148362" y="847493"/>
            <a:ext cx="2092636" cy="1715341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Would </a:t>
            </a:r>
            <a:r>
              <a:rPr lang="en-US" sz="1400" dirty="0" err="1"/>
              <a:t>pt</a:t>
            </a:r>
            <a:r>
              <a:rPr lang="en-US" sz="1400" dirty="0"/>
              <a:t> benefit from CGM?</a:t>
            </a:r>
          </a:p>
          <a:p>
            <a:pPr algn="ctr"/>
            <a:r>
              <a:rPr lang="en-US" sz="1400" dirty="0"/>
              <a:t>Do they want CGM?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B0046B8-E570-8FAE-01AD-C19AB91A04F3}"/>
              </a:ext>
            </a:extLst>
          </p:cNvPr>
          <p:cNvSpPr txBox="1"/>
          <p:nvPr/>
        </p:nvSpPr>
        <p:spPr>
          <a:xfrm>
            <a:off x="7361708" y="1466935"/>
            <a:ext cx="593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YES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74F85A9-8336-3D0B-4AD6-CB8F3EB202F2}"/>
              </a:ext>
            </a:extLst>
          </p:cNvPr>
          <p:cNvSpPr txBox="1"/>
          <p:nvPr/>
        </p:nvSpPr>
        <p:spPr>
          <a:xfrm>
            <a:off x="6232357" y="2783547"/>
            <a:ext cx="450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</a:t>
            </a:r>
            <a:endParaRPr lang="en-US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36DE79D-824B-B583-0BD5-978DFB6DE6E1}"/>
              </a:ext>
            </a:extLst>
          </p:cNvPr>
          <p:cNvCxnSpPr>
            <a:cxnSpLocks/>
          </p:cNvCxnSpPr>
          <p:nvPr/>
        </p:nvCxnSpPr>
        <p:spPr>
          <a:xfrm>
            <a:off x="6232357" y="2564308"/>
            <a:ext cx="0" cy="5480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71DBBC07-E30F-9404-D231-52311CDEC7A8}"/>
              </a:ext>
            </a:extLst>
          </p:cNvPr>
          <p:cNvSpPr/>
          <p:nvPr/>
        </p:nvSpPr>
        <p:spPr>
          <a:xfrm rot="10800000" flipV="1">
            <a:off x="5626385" y="3144179"/>
            <a:ext cx="1211944" cy="6241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No CGM prescribed</a:t>
            </a:r>
          </a:p>
        </p:txBody>
      </p:sp>
      <p:sp>
        <p:nvSpPr>
          <p:cNvPr id="20" name="Explosion 1 19">
            <a:extLst>
              <a:ext uri="{FF2B5EF4-FFF2-40B4-BE49-F238E27FC236}">
                <a16:creationId xmlns:a16="http://schemas.microsoft.com/office/drawing/2014/main" id="{4A713D32-DE78-6709-23D9-4310B1C35B52}"/>
              </a:ext>
            </a:extLst>
          </p:cNvPr>
          <p:cNvSpPr/>
          <p:nvPr/>
        </p:nvSpPr>
        <p:spPr>
          <a:xfrm>
            <a:off x="10093793" y="2892273"/>
            <a:ext cx="369326" cy="38401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Explosion 1 26">
            <a:extLst>
              <a:ext uri="{FF2B5EF4-FFF2-40B4-BE49-F238E27FC236}">
                <a16:creationId xmlns:a16="http://schemas.microsoft.com/office/drawing/2014/main" id="{0D88681E-9A7F-7DCF-801A-C9661EF661CD}"/>
              </a:ext>
            </a:extLst>
          </p:cNvPr>
          <p:cNvSpPr/>
          <p:nvPr/>
        </p:nvSpPr>
        <p:spPr>
          <a:xfrm>
            <a:off x="10052250" y="4271918"/>
            <a:ext cx="369326" cy="37380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96C2F8D8-3F65-E7B7-1ED8-E11D70846F17}"/>
              </a:ext>
            </a:extLst>
          </p:cNvPr>
          <p:cNvSpPr/>
          <p:nvPr/>
        </p:nvSpPr>
        <p:spPr>
          <a:xfrm>
            <a:off x="6261646" y="4094431"/>
            <a:ext cx="1836054" cy="1220435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CGM approved and delivered to </a:t>
            </a:r>
            <a:r>
              <a:rPr lang="en-US" sz="1600" dirty="0" err="1"/>
              <a:t>pt’s</a:t>
            </a:r>
            <a:r>
              <a:rPr lang="en-US" sz="1600" dirty="0"/>
              <a:t> home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44EDA7B-1BF6-6099-8C8E-C1FC2E113F67}"/>
              </a:ext>
            </a:extLst>
          </p:cNvPr>
          <p:cNvSpPr/>
          <p:nvPr/>
        </p:nvSpPr>
        <p:spPr>
          <a:xfrm rot="10800000" flipV="1">
            <a:off x="1913545" y="3035674"/>
            <a:ext cx="1562979" cy="10587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Give info on </a:t>
            </a:r>
            <a:r>
              <a:rPr lang="en-US" sz="1400" dirty="0" err="1"/>
              <a:t>GoodRx</a:t>
            </a:r>
            <a:r>
              <a:rPr lang="en-US" sz="1400" dirty="0"/>
              <a:t>- Libre 2/3 sensors and out-of-pocket costs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E12A63F0-931C-50DD-C05C-39FFBE7EC672}"/>
              </a:ext>
            </a:extLst>
          </p:cNvPr>
          <p:cNvCxnSpPr>
            <a:cxnSpLocks/>
          </p:cNvCxnSpPr>
          <p:nvPr/>
        </p:nvCxnSpPr>
        <p:spPr>
          <a:xfrm flipH="1">
            <a:off x="2799537" y="2662923"/>
            <a:ext cx="924873" cy="371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F1EEF725-956E-88DF-7F91-DF6300C9B21F}"/>
              </a:ext>
            </a:extLst>
          </p:cNvPr>
          <p:cNvSpPr txBox="1"/>
          <p:nvPr/>
        </p:nvSpPr>
        <p:spPr>
          <a:xfrm>
            <a:off x="3579016" y="3254109"/>
            <a:ext cx="450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OR</a:t>
            </a:r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55CFA7A-4F30-7CFD-61A7-E1E2C3CBD3FF}"/>
              </a:ext>
            </a:extLst>
          </p:cNvPr>
          <p:cNvSpPr/>
          <p:nvPr/>
        </p:nvSpPr>
        <p:spPr>
          <a:xfrm>
            <a:off x="1999913" y="4487376"/>
            <a:ext cx="1342353" cy="6626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CDE provides education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39E3FF7-1B4D-9964-24B7-2034AEBA001F}"/>
              </a:ext>
            </a:extLst>
          </p:cNvPr>
          <p:cNvCxnSpPr>
            <a:cxnSpLocks/>
            <a:endCxn id="75" idx="0"/>
          </p:cNvCxnSpPr>
          <p:nvPr/>
        </p:nvCxnSpPr>
        <p:spPr>
          <a:xfrm>
            <a:off x="2671089" y="4122988"/>
            <a:ext cx="1" cy="364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Explosion 1 78">
            <a:extLst>
              <a:ext uri="{FF2B5EF4-FFF2-40B4-BE49-F238E27FC236}">
                <a16:creationId xmlns:a16="http://schemas.microsoft.com/office/drawing/2014/main" id="{17FD0B6E-2CD6-73CF-FF88-B8883AE647F6}"/>
              </a:ext>
            </a:extLst>
          </p:cNvPr>
          <p:cNvSpPr/>
          <p:nvPr/>
        </p:nvSpPr>
        <p:spPr>
          <a:xfrm>
            <a:off x="1913476" y="4270145"/>
            <a:ext cx="369326" cy="3319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24D38CB2-E9A5-627C-90B5-DCC463CDF570}"/>
              </a:ext>
            </a:extLst>
          </p:cNvPr>
          <p:cNvSpPr/>
          <p:nvPr/>
        </p:nvSpPr>
        <p:spPr>
          <a:xfrm>
            <a:off x="6362546" y="5442459"/>
            <a:ext cx="1836054" cy="1220435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Request denied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4153E5E9-DCF0-277A-0C68-94EB12841CD8}"/>
              </a:ext>
            </a:extLst>
          </p:cNvPr>
          <p:cNvCxnSpPr>
            <a:cxnSpLocks/>
          </p:cNvCxnSpPr>
          <p:nvPr/>
        </p:nvCxnSpPr>
        <p:spPr>
          <a:xfrm flipH="1">
            <a:off x="8258168" y="5157834"/>
            <a:ext cx="825750" cy="755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Explosion 1 86">
            <a:extLst>
              <a:ext uri="{FF2B5EF4-FFF2-40B4-BE49-F238E27FC236}">
                <a16:creationId xmlns:a16="http://schemas.microsoft.com/office/drawing/2014/main" id="{5BC2BDA0-24DB-9676-F0BE-6E7FC8F82FE8}"/>
              </a:ext>
            </a:extLst>
          </p:cNvPr>
          <p:cNvSpPr/>
          <p:nvPr/>
        </p:nvSpPr>
        <p:spPr>
          <a:xfrm>
            <a:off x="10453999" y="4238407"/>
            <a:ext cx="369326" cy="38401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69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49551" y="1519686"/>
            <a:ext cx="1682755" cy="9216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Kathryn screens all pts and sends list to Taylor 1 week in advance </a:t>
            </a:r>
          </a:p>
        </p:txBody>
      </p:sp>
      <p:sp>
        <p:nvSpPr>
          <p:cNvPr id="8" name="Rectangle 7"/>
          <p:cNvSpPr/>
          <p:nvPr/>
        </p:nvSpPr>
        <p:spPr>
          <a:xfrm>
            <a:off x="5416062" y="1540746"/>
            <a:ext cx="1796633" cy="8635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Taylor/Dominique calls patient 4 days before appt.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59447" y="1554814"/>
            <a:ext cx="1727200" cy="81280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Patient has upcoming telehealth visit </a:t>
            </a:r>
          </a:p>
        </p:txBody>
      </p:sp>
      <p:sp>
        <p:nvSpPr>
          <p:cNvPr id="10" name="Diamond 9"/>
          <p:cNvSpPr/>
          <p:nvPr/>
        </p:nvSpPr>
        <p:spPr>
          <a:xfrm>
            <a:off x="8069954" y="1378857"/>
            <a:ext cx="1799768" cy="1277257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Did patient answer?</a:t>
            </a:r>
          </a:p>
        </p:txBody>
      </p:sp>
      <p:sp>
        <p:nvSpPr>
          <p:cNvPr id="13" name="Diamond 12"/>
          <p:cNvSpPr/>
          <p:nvPr/>
        </p:nvSpPr>
        <p:spPr>
          <a:xfrm>
            <a:off x="9362628" y="2884716"/>
            <a:ext cx="2188931" cy="1640114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Is patient new to uploading?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375197" y="518884"/>
            <a:ext cx="1190172" cy="5660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Leaves voicemail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299200" y="3106965"/>
            <a:ext cx="2293257" cy="12046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Taylor sends email with uploading info and request a MPM </a:t>
            </a:r>
            <a:r>
              <a:rPr lang="en-US" sz="1600" dirty="0" err="1"/>
              <a:t>msg</a:t>
            </a:r>
            <a:r>
              <a:rPr lang="en-US" sz="1600" dirty="0"/>
              <a:t> with upload sign on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096499" y="431798"/>
            <a:ext cx="1950361" cy="7402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Taylor reaches out to pts who did not answer one more time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374868" y="5087256"/>
            <a:ext cx="2279199" cy="12046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Taylor discusses uploading, sends any necessary resources, and takes down </a:t>
            </a:r>
            <a:r>
              <a:rPr lang="en-US" sz="1400" dirty="0" err="1"/>
              <a:t>Dexcom</a:t>
            </a:r>
            <a:r>
              <a:rPr lang="en-US" sz="1400" dirty="0"/>
              <a:t> Share Code, login information, etc.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14649" y="5279567"/>
            <a:ext cx="2497363" cy="820063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Patient has scheduled telehealth visit with provider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352540" y="5214258"/>
            <a:ext cx="2198986" cy="10087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/>
              <a:t>Taylor/ Dominique calls </a:t>
            </a:r>
            <a:r>
              <a:rPr lang="en-US" sz="1600" dirty="0" err="1"/>
              <a:t>pt</a:t>
            </a:r>
            <a:r>
              <a:rPr lang="en-US" sz="1600" dirty="0"/>
              <a:t> day before visit to upload devices and send info to provider 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1986647" y="1961214"/>
            <a:ext cx="7629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8" idx="3"/>
            <a:endCxn id="10" idx="1"/>
          </p:cNvCxnSpPr>
          <p:nvPr/>
        </p:nvCxnSpPr>
        <p:spPr>
          <a:xfrm>
            <a:off x="7212695" y="2017486"/>
            <a:ext cx="8572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0" idx="0"/>
            <a:endCxn id="14" idx="2"/>
          </p:cNvCxnSpPr>
          <p:nvPr/>
        </p:nvCxnSpPr>
        <p:spPr>
          <a:xfrm flipV="1">
            <a:off x="8969838" y="1084942"/>
            <a:ext cx="445" cy="293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4" idx="3"/>
            <a:endCxn id="16" idx="1"/>
          </p:cNvCxnSpPr>
          <p:nvPr/>
        </p:nvCxnSpPr>
        <p:spPr>
          <a:xfrm>
            <a:off x="9565369" y="801913"/>
            <a:ext cx="5311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9429750" y="2330450"/>
            <a:ext cx="666749" cy="750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3" idx="2"/>
          </p:cNvCxnSpPr>
          <p:nvPr/>
        </p:nvCxnSpPr>
        <p:spPr>
          <a:xfrm flipH="1">
            <a:off x="10457093" y="4524830"/>
            <a:ext cx="1" cy="562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3" idx="1"/>
            <a:endCxn id="15" idx="3"/>
          </p:cNvCxnSpPr>
          <p:nvPr/>
        </p:nvCxnSpPr>
        <p:spPr>
          <a:xfrm flipH="1">
            <a:off x="8592457" y="3704773"/>
            <a:ext cx="770171" cy="45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5" idx="2"/>
            <a:endCxn id="19" idx="0"/>
          </p:cNvCxnSpPr>
          <p:nvPr/>
        </p:nvCxnSpPr>
        <p:spPr>
          <a:xfrm>
            <a:off x="7445829" y="4311651"/>
            <a:ext cx="6204" cy="9026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7" idx="1"/>
          </p:cNvCxnSpPr>
          <p:nvPr/>
        </p:nvCxnSpPr>
        <p:spPr>
          <a:xfrm flipH="1" flipV="1">
            <a:off x="8585860" y="5689598"/>
            <a:ext cx="789008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768659" y="3359148"/>
            <a:ext cx="593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YES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9775017" y="2408946"/>
            <a:ext cx="593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YES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0453984" y="4652154"/>
            <a:ext cx="450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8969836" y="1127902"/>
            <a:ext cx="450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112542" y="196948"/>
            <a:ext cx="2799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C00000"/>
                </a:solidFill>
              </a:rPr>
              <a:t>Process 2</a:t>
            </a:r>
          </a:p>
        </p:txBody>
      </p:sp>
      <p:cxnSp>
        <p:nvCxnSpPr>
          <p:cNvPr id="11" name="Straight Arrow Connector 10"/>
          <p:cNvCxnSpPr>
            <a:stCxn id="6" idx="3"/>
            <a:endCxn id="8" idx="1"/>
          </p:cNvCxnSpPr>
          <p:nvPr/>
        </p:nvCxnSpPr>
        <p:spPr>
          <a:xfrm flipV="1">
            <a:off x="4432306" y="1972546"/>
            <a:ext cx="983756" cy="79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loud 11"/>
          <p:cNvSpPr/>
          <p:nvPr/>
        </p:nvSpPr>
        <p:spPr>
          <a:xfrm>
            <a:off x="4262511" y="1378857"/>
            <a:ext cx="450166" cy="32333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loud 41"/>
          <p:cNvSpPr/>
          <p:nvPr/>
        </p:nvSpPr>
        <p:spPr>
          <a:xfrm>
            <a:off x="8353807" y="5052591"/>
            <a:ext cx="450166" cy="32333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loud 43"/>
          <p:cNvSpPr/>
          <p:nvPr/>
        </p:nvSpPr>
        <p:spPr>
          <a:xfrm>
            <a:off x="2912012" y="296891"/>
            <a:ext cx="450166" cy="32333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342002" y="277474"/>
            <a:ext cx="1684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changed step</a:t>
            </a:r>
          </a:p>
        </p:txBody>
      </p:sp>
      <p:sp>
        <p:nvSpPr>
          <p:cNvPr id="48" name="Cloud 47"/>
          <p:cNvSpPr/>
          <p:nvPr/>
        </p:nvSpPr>
        <p:spPr>
          <a:xfrm>
            <a:off x="6995662" y="1406930"/>
            <a:ext cx="450166" cy="32333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342002" y="5214258"/>
            <a:ext cx="2470969" cy="10153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/>
              <a:t>MA contacts </a:t>
            </a:r>
            <a:r>
              <a:rPr lang="en-US" sz="1600" dirty="0" err="1"/>
              <a:t>pt</a:t>
            </a:r>
            <a:r>
              <a:rPr lang="en-US" sz="1600" dirty="0"/>
              <a:t> prior to visit to retrieve work-up and blood sugar readings and ensure </a:t>
            </a:r>
            <a:r>
              <a:rPr lang="en-US" sz="1600" dirty="0" err="1"/>
              <a:t>pt</a:t>
            </a:r>
            <a:r>
              <a:rPr lang="en-US" sz="1600" dirty="0"/>
              <a:t> has visit info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H="1" flipV="1">
            <a:off x="2940628" y="5736431"/>
            <a:ext cx="402503" cy="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46" idx="3"/>
          </p:cNvCxnSpPr>
          <p:nvPr/>
        </p:nvCxnSpPr>
        <p:spPr>
          <a:xfrm flipH="1">
            <a:off x="5812971" y="5718633"/>
            <a:ext cx="531797" cy="3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432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43544" y="1622752"/>
            <a:ext cx="1586229" cy="7801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Kathryn compiles list </a:t>
            </a:r>
            <a:r>
              <a:rPr lang="en-US" sz="1400" dirty="0">
                <a:solidFill>
                  <a:schemeClr val="tx1"/>
                </a:solidFill>
              </a:rPr>
              <a:t>for Taylor 1 week in </a:t>
            </a:r>
            <a:r>
              <a:rPr lang="en-US" sz="1400" dirty="0"/>
              <a:t>advance</a:t>
            </a:r>
          </a:p>
        </p:txBody>
      </p:sp>
      <p:sp>
        <p:nvSpPr>
          <p:cNvPr id="8" name="Rectangle 7"/>
          <p:cNvSpPr/>
          <p:nvPr/>
        </p:nvSpPr>
        <p:spPr>
          <a:xfrm>
            <a:off x="7997919" y="1549543"/>
            <a:ext cx="1645921" cy="7801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Kathryn sends </a:t>
            </a:r>
            <a:r>
              <a:rPr lang="en-US" sz="1600" dirty="0" err="1"/>
              <a:t>pt</a:t>
            </a:r>
            <a:r>
              <a:rPr lang="en-US" sz="1600" dirty="0"/>
              <a:t> forms to Cecelia CDEs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59447" y="1554814"/>
            <a:ext cx="1727200" cy="81280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Patient has upcoming telehealth visit </a:t>
            </a:r>
          </a:p>
        </p:txBody>
      </p:sp>
      <p:sp>
        <p:nvSpPr>
          <p:cNvPr id="13" name="Diamond 12"/>
          <p:cNvSpPr/>
          <p:nvPr/>
        </p:nvSpPr>
        <p:spPr>
          <a:xfrm>
            <a:off x="9988140" y="2947183"/>
            <a:ext cx="2003776" cy="1455058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Is patient new to uploading?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121359" y="3261034"/>
            <a:ext cx="1937657" cy="9174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Cecelia CDE provides information to </a:t>
            </a:r>
            <a:r>
              <a:rPr lang="en-US" sz="1600" dirty="0" err="1"/>
              <a:t>pt</a:t>
            </a:r>
            <a:r>
              <a:rPr lang="en-US" sz="1600" dirty="0"/>
              <a:t> about uploading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157835" y="4959931"/>
            <a:ext cx="1626028" cy="8385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Cecelia CDE retrieves upload information for visit</a:t>
            </a:r>
          </a:p>
        </p:txBody>
      </p:sp>
      <p:cxnSp>
        <p:nvCxnSpPr>
          <p:cNvPr id="41" name="Straight Arrow Connector 40"/>
          <p:cNvCxnSpPr>
            <a:stCxn id="13" idx="2"/>
          </p:cNvCxnSpPr>
          <p:nvPr/>
        </p:nvCxnSpPr>
        <p:spPr>
          <a:xfrm>
            <a:off x="10990028" y="4402241"/>
            <a:ext cx="0" cy="557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3" idx="1"/>
          </p:cNvCxnSpPr>
          <p:nvPr/>
        </p:nvCxnSpPr>
        <p:spPr>
          <a:xfrm flipH="1">
            <a:off x="9059016" y="3674712"/>
            <a:ext cx="929124" cy="8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5" idx="2"/>
          </p:cNvCxnSpPr>
          <p:nvPr/>
        </p:nvCxnSpPr>
        <p:spPr>
          <a:xfrm flipH="1">
            <a:off x="8090187" y="4178497"/>
            <a:ext cx="1" cy="553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7" idx="1"/>
          </p:cNvCxnSpPr>
          <p:nvPr/>
        </p:nvCxnSpPr>
        <p:spPr>
          <a:xfrm flipH="1">
            <a:off x="9603581" y="5379195"/>
            <a:ext cx="5542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9059016" y="3356333"/>
            <a:ext cx="593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YES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0968225" y="4502441"/>
            <a:ext cx="450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112542" y="196948"/>
            <a:ext cx="5869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C00000"/>
                </a:solidFill>
              </a:rPr>
              <a:t>Future PUMP/CGM Process with Cecelia</a:t>
            </a:r>
          </a:p>
        </p:txBody>
      </p:sp>
      <p:cxnSp>
        <p:nvCxnSpPr>
          <p:cNvPr id="4" name="Straight Arrow Connector 3"/>
          <p:cNvCxnSpPr>
            <a:cxnSpLocks/>
            <a:endCxn id="13" idx="0"/>
          </p:cNvCxnSpPr>
          <p:nvPr/>
        </p:nvCxnSpPr>
        <p:spPr>
          <a:xfrm>
            <a:off x="10990028" y="2329514"/>
            <a:ext cx="0" cy="6176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10035021" y="1549543"/>
            <a:ext cx="1866409" cy="7727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Cecelia CDE reaches out to </a:t>
            </a:r>
            <a:r>
              <a:rPr lang="en-US" sz="1500" dirty="0" err="1"/>
              <a:t>pt</a:t>
            </a:r>
            <a:r>
              <a:rPr lang="en-US" sz="1500" dirty="0"/>
              <a:t> before </a:t>
            </a:r>
            <a:r>
              <a:rPr lang="en-US" sz="1500" dirty="0" err="1"/>
              <a:t>appt</a:t>
            </a:r>
            <a:r>
              <a:rPr lang="en-US" sz="1500" dirty="0"/>
              <a:t> ?? days in advance.</a:t>
            </a:r>
          </a:p>
        </p:txBody>
      </p:sp>
      <p:sp>
        <p:nvSpPr>
          <p:cNvPr id="22" name="Snip Diagonal Corner Rectangle 21"/>
          <p:cNvSpPr/>
          <p:nvPr/>
        </p:nvSpPr>
        <p:spPr>
          <a:xfrm>
            <a:off x="10129720" y="255287"/>
            <a:ext cx="1672620" cy="892628"/>
          </a:xfrm>
          <a:prstGeom prst="snip2Diag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/>
              <a:t>What happens if </a:t>
            </a:r>
            <a:r>
              <a:rPr lang="en-US" sz="1600" dirty="0" err="1"/>
              <a:t>pt</a:t>
            </a:r>
            <a:r>
              <a:rPr lang="en-US" sz="1600" dirty="0"/>
              <a:t> doesn’t answer call?</a:t>
            </a:r>
          </a:p>
        </p:txBody>
      </p:sp>
      <p:sp>
        <p:nvSpPr>
          <p:cNvPr id="34" name="Snip Diagonal Corner Rectangle 33"/>
          <p:cNvSpPr/>
          <p:nvPr/>
        </p:nvSpPr>
        <p:spPr>
          <a:xfrm>
            <a:off x="1097279" y="820912"/>
            <a:ext cx="417496" cy="197991"/>
          </a:xfrm>
          <a:prstGeom prst="snip2Diag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372291" y="1310140"/>
            <a:ext cx="1586229" cy="14455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If patient unable to upload before telehealth visit –MD will recommend Cecelia during visit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1986647" y="1958974"/>
            <a:ext cx="401747" cy="2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3970544" y="1943301"/>
            <a:ext cx="401747" cy="2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2421988" y="5276614"/>
            <a:ext cx="4164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981724" y="1936285"/>
            <a:ext cx="368603" cy="1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Diamond 25"/>
          <p:cNvSpPr/>
          <p:nvPr/>
        </p:nvSpPr>
        <p:spPr>
          <a:xfrm>
            <a:off x="6358056" y="1397647"/>
            <a:ext cx="1248682" cy="1083655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Did </a:t>
            </a:r>
            <a:r>
              <a:rPr lang="en-US" sz="1000" dirty="0" err="1"/>
              <a:t>pt</a:t>
            </a:r>
            <a:r>
              <a:rPr lang="en-US" sz="1000" dirty="0"/>
              <a:t> consent to Cecelia?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269305" y="333750"/>
            <a:ext cx="1499362" cy="7749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Pt rescheduled for in-person visit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6980930" y="1113482"/>
            <a:ext cx="1467" cy="272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550317" y="1709167"/>
            <a:ext cx="496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YES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944803" y="1171641"/>
            <a:ext cx="572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 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7614120" y="1939936"/>
            <a:ext cx="368603" cy="1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9652985" y="1967116"/>
            <a:ext cx="368603" cy="1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nip Diagonal Corner Rectangle 73"/>
          <p:cNvSpPr/>
          <p:nvPr/>
        </p:nvSpPr>
        <p:spPr>
          <a:xfrm>
            <a:off x="7516855" y="4810218"/>
            <a:ext cx="2041922" cy="984741"/>
          </a:xfrm>
          <a:prstGeom prst="snip2Diag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/>
              <a:t>How does Cecelia send form to us? Who enters in into EHR? </a:t>
            </a:r>
          </a:p>
        </p:txBody>
      </p:sp>
      <p:sp>
        <p:nvSpPr>
          <p:cNvPr id="75" name="Snip Diagonal Corner Rectangle 74"/>
          <p:cNvSpPr/>
          <p:nvPr/>
        </p:nvSpPr>
        <p:spPr>
          <a:xfrm>
            <a:off x="5068574" y="4810216"/>
            <a:ext cx="2041922" cy="984741"/>
          </a:xfrm>
          <a:prstGeom prst="snip2Diag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Is Cecelia reaching out retrieving all CGM readings after initial call? Or does RN/MA need to reach out again?</a:t>
            </a:r>
          </a:p>
        </p:txBody>
      </p:sp>
      <p:sp>
        <p:nvSpPr>
          <p:cNvPr id="77" name="Rectangle 76"/>
          <p:cNvSpPr/>
          <p:nvPr/>
        </p:nvSpPr>
        <p:spPr>
          <a:xfrm>
            <a:off x="2867114" y="4838231"/>
            <a:ext cx="1865762" cy="9270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MA contacts </a:t>
            </a:r>
            <a:r>
              <a:rPr lang="en-US" sz="1200" dirty="0" err="1"/>
              <a:t>pt</a:t>
            </a:r>
            <a:r>
              <a:rPr lang="en-US" sz="1200" dirty="0"/>
              <a:t> prior to visit to retrieve work-up and blood sugar readings and ensure </a:t>
            </a:r>
            <a:r>
              <a:rPr lang="en-US" sz="1200" dirty="0" err="1"/>
              <a:t>pt</a:t>
            </a:r>
            <a:r>
              <a:rPr lang="en-US" sz="1200" dirty="0"/>
              <a:t> has visit info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542505" y="725184"/>
            <a:ext cx="3078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steps needs to be clarified 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 flipH="1">
            <a:off x="4761516" y="5331571"/>
            <a:ext cx="278419" cy="7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7139136" y="5338763"/>
            <a:ext cx="332915" cy="2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endCxn id="22" idx="1"/>
          </p:cNvCxnSpPr>
          <p:nvPr/>
        </p:nvCxnSpPr>
        <p:spPr>
          <a:xfrm flipH="1" flipV="1">
            <a:off x="10966030" y="1147915"/>
            <a:ext cx="2195" cy="380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 flipV="1">
            <a:off x="1264817" y="4482912"/>
            <a:ext cx="499915" cy="15280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87829" y="4810216"/>
            <a:ext cx="1800565" cy="9847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Patient upload sent to provider and procedure visit scheduled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3326" y="3304081"/>
            <a:ext cx="2050868" cy="1045908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700" dirty="0">
                <a:solidFill>
                  <a:schemeClr val="tx1"/>
                </a:solidFill>
              </a:rPr>
              <a:t>MD or RN calls patient with recommendations made by provider. </a:t>
            </a:r>
          </a:p>
        </p:txBody>
      </p:sp>
    </p:spTree>
    <p:extLst>
      <p:ext uri="{BB962C8B-B14F-4D97-AF65-F5344CB8AC3E}">
        <p14:creationId xmlns:p14="http://schemas.microsoft.com/office/powerpoint/2010/main" val="2045575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43544" y="1622752"/>
            <a:ext cx="1586229" cy="7801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MA or ??? reaches out to patient ??? days prior to visit</a:t>
            </a:r>
          </a:p>
        </p:txBody>
      </p:sp>
      <p:sp>
        <p:nvSpPr>
          <p:cNvPr id="8" name="Rectangle 7"/>
          <p:cNvSpPr/>
          <p:nvPr/>
        </p:nvSpPr>
        <p:spPr>
          <a:xfrm>
            <a:off x="7997919" y="1549543"/>
            <a:ext cx="1645921" cy="7801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Kathryn sends </a:t>
            </a:r>
            <a:r>
              <a:rPr lang="en-US" sz="1600" dirty="0" err="1"/>
              <a:t>pt</a:t>
            </a:r>
            <a:r>
              <a:rPr lang="en-US" sz="1600" dirty="0"/>
              <a:t> forms to Cecelia CDEs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59447" y="1554814"/>
            <a:ext cx="1727200" cy="81280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Patient has upcoming telehealth visit </a:t>
            </a:r>
          </a:p>
        </p:txBody>
      </p:sp>
      <p:sp>
        <p:nvSpPr>
          <p:cNvPr id="13" name="Diamond 12"/>
          <p:cNvSpPr/>
          <p:nvPr/>
        </p:nvSpPr>
        <p:spPr>
          <a:xfrm>
            <a:off x="9988140" y="2947183"/>
            <a:ext cx="2003776" cy="1455058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Is patient new to uploading?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121359" y="3261034"/>
            <a:ext cx="1937657" cy="9174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Cecelia CDE provides information to </a:t>
            </a:r>
            <a:r>
              <a:rPr lang="en-US" sz="1600" dirty="0" err="1"/>
              <a:t>pt</a:t>
            </a:r>
            <a:r>
              <a:rPr lang="en-US" sz="1600" dirty="0"/>
              <a:t> about uploading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157835" y="4959931"/>
            <a:ext cx="1626028" cy="8385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Cecelia CDE retrieves upload information for visit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12542" y="4564528"/>
            <a:ext cx="2275852" cy="1534085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Patient has scheduled telehealth visit with</a:t>
            </a:r>
          </a:p>
        </p:txBody>
      </p:sp>
      <p:cxnSp>
        <p:nvCxnSpPr>
          <p:cNvPr id="41" name="Straight Arrow Connector 40"/>
          <p:cNvCxnSpPr>
            <a:stCxn id="13" idx="2"/>
          </p:cNvCxnSpPr>
          <p:nvPr/>
        </p:nvCxnSpPr>
        <p:spPr>
          <a:xfrm>
            <a:off x="10990028" y="4402241"/>
            <a:ext cx="0" cy="557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3" idx="1"/>
          </p:cNvCxnSpPr>
          <p:nvPr/>
        </p:nvCxnSpPr>
        <p:spPr>
          <a:xfrm flipH="1">
            <a:off x="9059016" y="3674712"/>
            <a:ext cx="929124" cy="8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5" idx="2"/>
          </p:cNvCxnSpPr>
          <p:nvPr/>
        </p:nvCxnSpPr>
        <p:spPr>
          <a:xfrm flipH="1">
            <a:off x="8090187" y="4178497"/>
            <a:ext cx="1" cy="553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7" idx="1"/>
          </p:cNvCxnSpPr>
          <p:nvPr/>
        </p:nvCxnSpPr>
        <p:spPr>
          <a:xfrm flipH="1">
            <a:off x="9603581" y="5379195"/>
            <a:ext cx="5542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9059016" y="3356333"/>
            <a:ext cx="593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YES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0968225" y="4502441"/>
            <a:ext cx="450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112542" y="196948"/>
            <a:ext cx="5949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C00000"/>
                </a:solidFill>
              </a:rPr>
              <a:t>Future GLUCOMETER Process with Cecelia</a:t>
            </a:r>
          </a:p>
        </p:txBody>
      </p:sp>
      <p:cxnSp>
        <p:nvCxnSpPr>
          <p:cNvPr id="4" name="Straight Arrow Connector 3"/>
          <p:cNvCxnSpPr>
            <a:cxnSpLocks/>
            <a:endCxn id="13" idx="0"/>
          </p:cNvCxnSpPr>
          <p:nvPr/>
        </p:nvCxnSpPr>
        <p:spPr>
          <a:xfrm>
            <a:off x="10990028" y="2329514"/>
            <a:ext cx="0" cy="6176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10035021" y="1549543"/>
            <a:ext cx="1866409" cy="7727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500" dirty="0"/>
              <a:t>Cecelia CDE reaches out to </a:t>
            </a:r>
            <a:r>
              <a:rPr lang="en-US" sz="1500" dirty="0" err="1"/>
              <a:t>pt</a:t>
            </a:r>
            <a:r>
              <a:rPr lang="en-US" sz="1500" dirty="0"/>
              <a:t> before </a:t>
            </a:r>
            <a:r>
              <a:rPr lang="en-US" sz="1500" dirty="0" err="1"/>
              <a:t>appt</a:t>
            </a:r>
            <a:r>
              <a:rPr lang="en-US" sz="1500" dirty="0"/>
              <a:t> ?? days in advance.</a:t>
            </a:r>
          </a:p>
        </p:txBody>
      </p:sp>
      <p:sp>
        <p:nvSpPr>
          <p:cNvPr id="22" name="Snip Diagonal Corner Rectangle 21"/>
          <p:cNvSpPr/>
          <p:nvPr/>
        </p:nvSpPr>
        <p:spPr>
          <a:xfrm>
            <a:off x="10129720" y="255287"/>
            <a:ext cx="1672620" cy="892628"/>
          </a:xfrm>
          <a:prstGeom prst="snip2Diag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/>
              <a:t>What happens if </a:t>
            </a:r>
            <a:r>
              <a:rPr lang="en-US" sz="1600" dirty="0" err="1"/>
              <a:t>pt</a:t>
            </a:r>
            <a:r>
              <a:rPr lang="en-US" sz="1600" dirty="0"/>
              <a:t> doesn’t answer call?</a:t>
            </a:r>
          </a:p>
        </p:txBody>
      </p:sp>
      <p:sp>
        <p:nvSpPr>
          <p:cNvPr id="34" name="Snip Diagonal Corner Rectangle 33"/>
          <p:cNvSpPr/>
          <p:nvPr/>
        </p:nvSpPr>
        <p:spPr>
          <a:xfrm>
            <a:off x="1097279" y="820912"/>
            <a:ext cx="417496" cy="197991"/>
          </a:xfrm>
          <a:prstGeom prst="snip2Diag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379673" y="1290087"/>
            <a:ext cx="1586229" cy="14455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MAs discusses Cecelia and their ability to aid in </a:t>
            </a:r>
            <a:r>
              <a:rPr lang="en-US" sz="1350" b="1" dirty="0"/>
              <a:t>GLUCOMETER </a:t>
            </a:r>
            <a:r>
              <a:rPr lang="en-US" sz="1350" dirty="0"/>
              <a:t>download prior to visit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1986647" y="1958974"/>
            <a:ext cx="401747" cy="2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3970544" y="1943301"/>
            <a:ext cx="401747" cy="2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2421988" y="5276614"/>
            <a:ext cx="4164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981724" y="1936285"/>
            <a:ext cx="368603" cy="1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Diamond 25"/>
          <p:cNvSpPr/>
          <p:nvPr/>
        </p:nvSpPr>
        <p:spPr>
          <a:xfrm>
            <a:off x="6358056" y="1397647"/>
            <a:ext cx="1248682" cy="1083655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Did </a:t>
            </a:r>
            <a:r>
              <a:rPr lang="en-US" sz="1000" dirty="0" err="1"/>
              <a:t>pt</a:t>
            </a:r>
            <a:r>
              <a:rPr lang="en-US" sz="1000" dirty="0"/>
              <a:t> consent to Cecelia?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134293" y="99790"/>
            <a:ext cx="1728614" cy="9697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Pt returns to process in which MA records recent BG readings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6980930" y="1113482"/>
            <a:ext cx="1467" cy="272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550317" y="1709167"/>
            <a:ext cx="496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YES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944803" y="1171641"/>
            <a:ext cx="5720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 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7614120" y="1939936"/>
            <a:ext cx="368603" cy="1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9652985" y="1967116"/>
            <a:ext cx="368603" cy="1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nip Diagonal Corner Rectangle 73"/>
          <p:cNvSpPr/>
          <p:nvPr/>
        </p:nvSpPr>
        <p:spPr>
          <a:xfrm>
            <a:off x="7516855" y="4810218"/>
            <a:ext cx="2041922" cy="984741"/>
          </a:xfrm>
          <a:prstGeom prst="snip2Diag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/>
              <a:t>How does Cecelia send form to us? Who enters in into EHR? </a:t>
            </a:r>
          </a:p>
        </p:txBody>
      </p:sp>
      <p:sp>
        <p:nvSpPr>
          <p:cNvPr id="75" name="Snip Diagonal Corner Rectangle 74"/>
          <p:cNvSpPr/>
          <p:nvPr/>
        </p:nvSpPr>
        <p:spPr>
          <a:xfrm>
            <a:off x="5068574" y="4810216"/>
            <a:ext cx="2041922" cy="984741"/>
          </a:xfrm>
          <a:prstGeom prst="snip2Diag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Is Cecelia reaching out retrieving all CGM readings after initial call? Or does RN/MA need to reach out again?</a:t>
            </a:r>
          </a:p>
        </p:txBody>
      </p:sp>
      <p:sp>
        <p:nvSpPr>
          <p:cNvPr id="77" name="Rectangle 76"/>
          <p:cNvSpPr/>
          <p:nvPr/>
        </p:nvSpPr>
        <p:spPr>
          <a:xfrm>
            <a:off x="2897952" y="4839039"/>
            <a:ext cx="1865762" cy="9270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/>
              <a:t>MA contacts </a:t>
            </a:r>
            <a:r>
              <a:rPr lang="en-US" sz="1200" dirty="0" err="1"/>
              <a:t>pt</a:t>
            </a:r>
            <a:r>
              <a:rPr lang="en-US" sz="1200" dirty="0"/>
              <a:t> prior to visit to retrieve work-up and ensure </a:t>
            </a:r>
            <a:r>
              <a:rPr lang="en-US" sz="1200" dirty="0" err="1"/>
              <a:t>pt</a:t>
            </a:r>
            <a:r>
              <a:rPr lang="en-US" sz="1200" dirty="0"/>
              <a:t> has visit info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542505" y="725184"/>
            <a:ext cx="3078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steps needs to be clarified 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 flipH="1">
            <a:off x="4761516" y="5331571"/>
            <a:ext cx="278419" cy="7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7139136" y="5338763"/>
            <a:ext cx="332915" cy="2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endCxn id="22" idx="1"/>
          </p:cNvCxnSpPr>
          <p:nvPr/>
        </p:nvCxnSpPr>
        <p:spPr>
          <a:xfrm flipH="1" flipV="1">
            <a:off x="10966030" y="1147915"/>
            <a:ext cx="2195" cy="380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671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628</Words>
  <Application>Microsoft Office PowerPoint</Application>
  <PresentationFormat>Widescreen</PresentationFormat>
  <Paragraphs>93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Penn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Gallagher, Kathryn (ENDO)</dc:creator>
  <cp:lastModifiedBy>Nicole Rioles</cp:lastModifiedBy>
  <cp:revision>27</cp:revision>
  <dcterms:created xsi:type="dcterms:W3CDTF">2020-05-06T15:25:45Z</dcterms:created>
  <dcterms:modified xsi:type="dcterms:W3CDTF">2023-04-03T19:16:25Z</dcterms:modified>
</cp:coreProperties>
</file>