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D205E4-9128-48A7-A1A4-7D19EF64BDCE}" v="1" dt="2023-04-03T18:20:28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7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ryn" userId="bced296350a13613" providerId="LiveId" clId="{25D205E4-9128-48A7-A1A4-7D19EF64BDCE}"/>
    <pc:docChg chg="modSld">
      <pc:chgData name="Kathryn" userId="bced296350a13613" providerId="LiveId" clId="{25D205E4-9128-48A7-A1A4-7D19EF64BDCE}" dt="2023-04-03T18:20:31.859" v="1" actId="1076"/>
      <pc:docMkLst>
        <pc:docMk/>
      </pc:docMkLst>
      <pc:sldChg chg="addSp modSp mod">
        <pc:chgData name="Kathryn" userId="bced296350a13613" providerId="LiveId" clId="{25D205E4-9128-48A7-A1A4-7D19EF64BDCE}" dt="2023-04-03T18:20:31.859" v="1" actId="1076"/>
        <pc:sldMkLst>
          <pc:docMk/>
          <pc:sldMk cId="3592981892" sldId="256"/>
        </pc:sldMkLst>
        <pc:spChg chg="add mod">
          <ac:chgData name="Kathryn" userId="bced296350a13613" providerId="LiveId" clId="{25D205E4-9128-48A7-A1A4-7D19EF64BDCE}" dt="2023-04-03T18:20:31.859" v="1" actId="1076"/>
          <ac:spMkLst>
            <pc:docMk/>
            <pc:sldMk cId="3592981892" sldId="256"/>
            <ac:spMk id="112" creationId="{E4233F8A-018E-D6EB-49D7-C70C94D67A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74EB-302A-46ED-8CD9-A8DDA4C153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D0E-24DD-43F5-BE24-26F73B49C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8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74EB-302A-46ED-8CD9-A8DDA4C153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D0E-24DD-43F5-BE24-26F73B49C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9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74EB-302A-46ED-8CD9-A8DDA4C153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D0E-24DD-43F5-BE24-26F73B49C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2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74EB-302A-46ED-8CD9-A8DDA4C153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D0E-24DD-43F5-BE24-26F73B49C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1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74EB-302A-46ED-8CD9-A8DDA4C153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D0E-24DD-43F5-BE24-26F73B49C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9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74EB-302A-46ED-8CD9-A8DDA4C153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D0E-24DD-43F5-BE24-26F73B49C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1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74EB-302A-46ED-8CD9-A8DDA4C153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D0E-24DD-43F5-BE24-26F73B49C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8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74EB-302A-46ED-8CD9-A8DDA4C153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D0E-24DD-43F5-BE24-26F73B49C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6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74EB-302A-46ED-8CD9-A8DDA4C153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D0E-24DD-43F5-BE24-26F73B49C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0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74EB-302A-46ED-8CD9-A8DDA4C153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D0E-24DD-43F5-BE24-26F73B49C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8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74EB-302A-46ED-8CD9-A8DDA4C153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D0E-24DD-43F5-BE24-26F73B49C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900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974EB-302A-46ED-8CD9-A8DDA4C153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08D0E-24DD-43F5-BE24-26F73B49C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1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CA1C6B23-0AB1-4C69-86A9-64E21B431A9A}"/>
              </a:ext>
            </a:extLst>
          </p:cNvPr>
          <p:cNvSpPr/>
          <p:nvPr/>
        </p:nvSpPr>
        <p:spPr>
          <a:xfrm>
            <a:off x="0" y="512782"/>
            <a:ext cx="1727200" cy="812800"/>
          </a:xfrm>
          <a:prstGeom prst="roundRect">
            <a:avLst/>
          </a:prstGeom>
          <a:solidFill>
            <a:schemeClr val="accent6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Clinician determines patient would benefit from personal CGM 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0329F5A-D9C2-7DD2-DABB-23F007F13765}"/>
              </a:ext>
            </a:extLst>
          </p:cNvPr>
          <p:cNvSpPr txBox="1">
            <a:spLocks/>
          </p:cNvSpPr>
          <p:nvPr/>
        </p:nvSpPr>
        <p:spPr>
          <a:xfrm>
            <a:off x="5045728" y="7965784"/>
            <a:ext cx="1630497" cy="1074145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Is PA needed?</a:t>
            </a:r>
          </a:p>
          <a:p>
            <a:endParaRPr lang="en-US" sz="140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0C1B626-7752-0AE5-6655-66CA2A517758}"/>
              </a:ext>
            </a:extLst>
          </p:cNvPr>
          <p:cNvSpPr txBox="1">
            <a:spLocks/>
          </p:cNvSpPr>
          <p:nvPr/>
        </p:nvSpPr>
        <p:spPr>
          <a:xfrm>
            <a:off x="2592750" y="6842065"/>
            <a:ext cx="1825014" cy="1104499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Where is script sent?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D74EFB1-0DAB-3CB7-490A-67D6A91E7E2A}"/>
              </a:ext>
            </a:extLst>
          </p:cNvPr>
          <p:cNvSpPr txBox="1">
            <a:spLocks/>
          </p:cNvSpPr>
          <p:nvPr/>
        </p:nvSpPr>
        <p:spPr>
          <a:xfrm>
            <a:off x="2179972" y="325670"/>
            <a:ext cx="1826849" cy="1157748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Patient is interested in personal CGM</a:t>
            </a:r>
          </a:p>
          <a:p>
            <a:endParaRPr lang="en-US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FB35D5-99EF-50E1-50C0-C3DDA0CD5464}"/>
              </a:ext>
            </a:extLst>
          </p:cNvPr>
          <p:cNvSpPr/>
          <p:nvPr/>
        </p:nvSpPr>
        <p:spPr>
          <a:xfrm>
            <a:off x="2381556" y="4001391"/>
            <a:ext cx="2245528" cy="8576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Note/staff message routed to Pharmacy Liaison and Tech navigator to determine coverage and DME v pharmacy benefit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988C6A5-FBE4-5BA1-8BD1-41EC566FD99D}"/>
              </a:ext>
            </a:extLst>
          </p:cNvPr>
          <p:cNvCxnSpPr>
            <a:cxnSpLocks/>
          </p:cNvCxnSpPr>
          <p:nvPr/>
        </p:nvCxnSpPr>
        <p:spPr>
          <a:xfrm>
            <a:off x="1743289" y="866026"/>
            <a:ext cx="442626" cy="68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0590870-8C0C-4D28-FB0B-07F90E19DC61}"/>
              </a:ext>
            </a:extLst>
          </p:cNvPr>
          <p:cNvCxnSpPr>
            <a:cxnSpLocks/>
          </p:cNvCxnSpPr>
          <p:nvPr/>
        </p:nvCxnSpPr>
        <p:spPr>
          <a:xfrm>
            <a:off x="3105097" y="3135086"/>
            <a:ext cx="0" cy="7434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CAB1FCF-EBB5-A980-4904-4FB7B6D35D17}"/>
              </a:ext>
            </a:extLst>
          </p:cNvPr>
          <p:cNvCxnSpPr>
            <a:cxnSpLocks/>
          </p:cNvCxnSpPr>
          <p:nvPr/>
        </p:nvCxnSpPr>
        <p:spPr>
          <a:xfrm>
            <a:off x="4009004" y="904230"/>
            <a:ext cx="45352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BC5364-6E9B-B273-C149-3CD439FF85AD}"/>
              </a:ext>
            </a:extLst>
          </p:cNvPr>
          <p:cNvCxnSpPr>
            <a:cxnSpLocks/>
          </p:cNvCxnSpPr>
          <p:nvPr/>
        </p:nvCxnSpPr>
        <p:spPr>
          <a:xfrm>
            <a:off x="3501526" y="4936142"/>
            <a:ext cx="0" cy="2864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99F5A1F-BC9A-F59E-91AC-5848BF221A67}"/>
              </a:ext>
            </a:extLst>
          </p:cNvPr>
          <p:cNvSpPr txBox="1"/>
          <p:nvPr/>
        </p:nvSpPr>
        <p:spPr>
          <a:xfrm>
            <a:off x="3930750" y="560522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398E2E-8086-099A-54B6-30F360DDA502}"/>
              </a:ext>
            </a:extLst>
          </p:cNvPr>
          <p:cNvSpPr txBox="1"/>
          <p:nvPr/>
        </p:nvSpPr>
        <p:spPr>
          <a:xfrm>
            <a:off x="2105096" y="1551515"/>
            <a:ext cx="48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22" name="Rounded Rectangle 8">
            <a:extLst>
              <a:ext uri="{FF2B5EF4-FFF2-40B4-BE49-F238E27FC236}">
                <a16:creationId xmlns:a16="http://schemas.microsoft.com/office/drawing/2014/main" id="{48445275-BB6F-82A9-9BF0-ACF6AAF372BB}"/>
              </a:ext>
            </a:extLst>
          </p:cNvPr>
          <p:cNvSpPr/>
          <p:nvPr/>
        </p:nvSpPr>
        <p:spPr>
          <a:xfrm>
            <a:off x="4518665" y="506490"/>
            <a:ext cx="1357522" cy="715791"/>
          </a:xfrm>
          <a:prstGeom prst="roundRect">
            <a:avLst/>
          </a:prstGeom>
          <a:solidFill>
            <a:srgbClr val="FF00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Patient does not receive personal CGM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4685D1D-F8E9-7BA2-E5F8-1A6EA8825FB5}"/>
              </a:ext>
            </a:extLst>
          </p:cNvPr>
          <p:cNvCxnSpPr>
            <a:cxnSpLocks/>
          </p:cNvCxnSpPr>
          <p:nvPr/>
        </p:nvCxnSpPr>
        <p:spPr>
          <a:xfrm>
            <a:off x="6826784" y="8492754"/>
            <a:ext cx="42231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CF5E849-CF57-2E86-217B-21A3BF738156}"/>
              </a:ext>
            </a:extLst>
          </p:cNvPr>
          <p:cNvCxnSpPr>
            <a:cxnSpLocks/>
          </p:cNvCxnSpPr>
          <p:nvPr/>
        </p:nvCxnSpPr>
        <p:spPr>
          <a:xfrm>
            <a:off x="3565794" y="7932730"/>
            <a:ext cx="0" cy="2313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AA3285A-7493-47A8-47DA-7E82FEF5BB74}"/>
              </a:ext>
            </a:extLst>
          </p:cNvPr>
          <p:cNvSpPr txBox="1"/>
          <p:nvPr/>
        </p:nvSpPr>
        <p:spPr>
          <a:xfrm>
            <a:off x="3734723" y="7833578"/>
            <a:ext cx="1694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Retail pharmacy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3EDD3BA-72FB-AED2-3A4A-037B03253531}"/>
              </a:ext>
            </a:extLst>
          </p:cNvPr>
          <p:cNvSpPr txBox="1"/>
          <p:nvPr/>
        </p:nvSpPr>
        <p:spPr>
          <a:xfrm>
            <a:off x="4272714" y="6774122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DME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76410E2-3DED-8885-2F46-A4A3F80C04DF}"/>
              </a:ext>
            </a:extLst>
          </p:cNvPr>
          <p:cNvSpPr/>
          <p:nvPr/>
        </p:nvSpPr>
        <p:spPr>
          <a:xfrm>
            <a:off x="7337309" y="8186122"/>
            <a:ext cx="1773640" cy="8538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Pharmacy Liaison Completes PA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DDF216-00B9-DF97-F0E6-C9FB38846289}"/>
              </a:ext>
            </a:extLst>
          </p:cNvPr>
          <p:cNvSpPr/>
          <p:nvPr/>
        </p:nvSpPr>
        <p:spPr>
          <a:xfrm>
            <a:off x="2421949" y="8186122"/>
            <a:ext cx="1907680" cy="8538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Script sent to preferred retail pharmacy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0F733B0-EAF1-C60D-EC80-353EA6A9A526}"/>
              </a:ext>
            </a:extLst>
          </p:cNvPr>
          <p:cNvCxnSpPr>
            <a:cxnSpLocks/>
          </p:cNvCxnSpPr>
          <p:nvPr/>
        </p:nvCxnSpPr>
        <p:spPr>
          <a:xfrm>
            <a:off x="4434291" y="8534984"/>
            <a:ext cx="32499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2709EA96-8636-5DC4-1AA8-643847A4FF6A}"/>
              </a:ext>
            </a:extLst>
          </p:cNvPr>
          <p:cNvSpPr/>
          <p:nvPr/>
        </p:nvSpPr>
        <p:spPr>
          <a:xfrm>
            <a:off x="4900750" y="6786976"/>
            <a:ext cx="1819543" cy="84462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Technology Navigator determines DME supplier, sends notes</a:t>
            </a:r>
          </a:p>
        </p:txBody>
      </p:sp>
      <p:sp>
        <p:nvSpPr>
          <p:cNvPr id="39" name="Content Placeholder 3">
            <a:extLst>
              <a:ext uri="{FF2B5EF4-FFF2-40B4-BE49-F238E27FC236}">
                <a16:creationId xmlns:a16="http://schemas.microsoft.com/office/drawing/2014/main" id="{00C407FA-0E9C-A72B-79EC-EFBAF6741EC7}"/>
              </a:ext>
            </a:extLst>
          </p:cNvPr>
          <p:cNvSpPr txBox="1">
            <a:spLocks/>
          </p:cNvSpPr>
          <p:nvPr/>
        </p:nvSpPr>
        <p:spPr>
          <a:xfrm>
            <a:off x="2680886" y="5277666"/>
            <a:ext cx="1637726" cy="1159584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Is CGM covered?</a:t>
            </a:r>
          </a:p>
          <a:p>
            <a:endParaRPr lang="en-US" sz="14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799411-63E5-52A1-2D80-C31E2C2EA0B4}"/>
              </a:ext>
            </a:extLst>
          </p:cNvPr>
          <p:cNvSpPr txBox="1"/>
          <p:nvPr/>
        </p:nvSpPr>
        <p:spPr>
          <a:xfrm rot="10800000" flipV="1">
            <a:off x="4588880" y="4942179"/>
            <a:ext cx="662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B4D7FBA-0BC8-801F-6884-4A6608B2E7E2}"/>
              </a:ext>
            </a:extLst>
          </p:cNvPr>
          <p:cNvSpPr txBox="1"/>
          <p:nvPr/>
        </p:nvSpPr>
        <p:spPr>
          <a:xfrm>
            <a:off x="2873566" y="6355481"/>
            <a:ext cx="48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C9E6396-CA06-B2C5-4142-BF250166F3C8}"/>
              </a:ext>
            </a:extLst>
          </p:cNvPr>
          <p:cNvCxnSpPr>
            <a:cxnSpLocks/>
            <a:stCxn id="39" idx="2"/>
            <a:endCxn id="7" idx="0"/>
          </p:cNvCxnSpPr>
          <p:nvPr/>
        </p:nvCxnSpPr>
        <p:spPr>
          <a:xfrm>
            <a:off x="3499749" y="6437254"/>
            <a:ext cx="5508" cy="4048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1329D7B-5DAD-A37F-9EDD-EEA275E41313}"/>
              </a:ext>
            </a:extLst>
          </p:cNvPr>
          <p:cNvCxnSpPr>
            <a:cxnSpLocks/>
          </p:cNvCxnSpPr>
          <p:nvPr/>
        </p:nvCxnSpPr>
        <p:spPr>
          <a:xfrm>
            <a:off x="4505899" y="7233158"/>
            <a:ext cx="32867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D4D2647E-0647-6DFA-4F97-7BDB811E1282}"/>
              </a:ext>
            </a:extLst>
          </p:cNvPr>
          <p:cNvSpPr/>
          <p:nvPr/>
        </p:nvSpPr>
        <p:spPr>
          <a:xfrm>
            <a:off x="9726135" y="8182292"/>
            <a:ext cx="2245528" cy="8576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CGM approved, </a:t>
            </a:r>
            <a:r>
              <a:rPr lang="en-US" sz="1200" dirty="0" err="1"/>
              <a:t>rx</a:t>
            </a:r>
            <a:r>
              <a:rPr lang="en-US" sz="1200" dirty="0"/>
              <a:t> received by retail pharmacy and ready for pick up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7DC5D21-E2C8-1BF6-C53B-5C9C4CB79E06}"/>
              </a:ext>
            </a:extLst>
          </p:cNvPr>
          <p:cNvCxnSpPr>
            <a:cxnSpLocks/>
          </p:cNvCxnSpPr>
          <p:nvPr/>
        </p:nvCxnSpPr>
        <p:spPr>
          <a:xfrm>
            <a:off x="9248658" y="8501934"/>
            <a:ext cx="42231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CE0A001-20CA-DC76-E9BB-41D44A1C5784}"/>
              </a:ext>
            </a:extLst>
          </p:cNvPr>
          <p:cNvCxnSpPr>
            <a:cxnSpLocks/>
          </p:cNvCxnSpPr>
          <p:nvPr/>
        </p:nvCxnSpPr>
        <p:spPr>
          <a:xfrm flipV="1">
            <a:off x="6015210" y="6412405"/>
            <a:ext cx="0" cy="3305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ontent Placeholder 3">
            <a:extLst>
              <a:ext uri="{FF2B5EF4-FFF2-40B4-BE49-F238E27FC236}">
                <a16:creationId xmlns:a16="http://schemas.microsoft.com/office/drawing/2014/main" id="{DF60B499-5686-6687-B207-AAE3CD9D97C9}"/>
              </a:ext>
            </a:extLst>
          </p:cNvPr>
          <p:cNvSpPr txBox="1">
            <a:spLocks/>
          </p:cNvSpPr>
          <p:nvPr/>
        </p:nvSpPr>
        <p:spPr>
          <a:xfrm>
            <a:off x="6202498" y="4330211"/>
            <a:ext cx="1938969" cy="1289952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Is CGM approved?</a:t>
            </a:r>
          </a:p>
          <a:p>
            <a:endParaRPr lang="en-US" sz="1400" dirty="0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2662A50-9F84-6F1C-D5B7-EDA118456656}"/>
              </a:ext>
            </a:extLst>
          </p:cNvPr>
          <p:cNvCxnSpPr>
            <a:cxnSpLocks/>
          </p:cNvCxnSpPr>
          <p:nvPr/>
        </p:nvCxnSpPr>
        <p:spPr>
          <a:xfrm flipV="1">
            <a:off x="6426504" y="5397018"/>
            <a:ext cx="302966" cy="2937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02BA5E2-468E-B3DC-2CF1-5D2633B38FA0}"/>
              </a:ext>
            </a:extLst>
          </p:cNvPr>
          <p:cNvCxnSpPr>
            <a:cxnSpLocks/>
          </p:cNvCxnSpPr>
          <p:nvPr/>
        </p:nvCxnSpPr>
        <p:spPr>
          <a:xfrm flipV="1">
            <a:off x="7735674" y="4352252"/>
            <a:ext cx="339690" cy="301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30DA79BB-5582-42A6-D24A-0ADF511D641C}"/>
              </a:ext>
            </a:extLst>
          </p:cNvPr>
          <p:cNvSpPr/>
          <p:nvPr/>
        </p:nvSpPr>
        <p:spPr>
          <a:xfrm>
            <a:off x="8207642" y="3845476"/>
            <a:ext cx="1707538" cy="79137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DME company contacts patient to review cost and shipping information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E21647B-80E4-4D49-D86D-CA7B010505D6}"/>
              </a:ext>
            </a:extLst>
          </p:cNvPr>
          <p:cNvSpPr txBox="1"/>
          <p:nvPr/>
        </p:nvSpPr>
        <p:spPr>
          <a:xfrm>
            <a:off x="7434550" y="4251259"/>
            <a:ext cx="48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5354772-5E7D-23C2-37CF-3A58852A062F}"/>
              </a:ext>
            </a:extLst>
          </p:cNvPr>
          <p:cNvSpPr txBox="1"/>
          <p:nvPr/>
        </p:nvSpPr>
        <p:spPr>
          <a:xfrm rot="10800000" flipV="1">
            <a:off x="7774241" y="5290786"/>
            <a:ext cx="662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3D8CF05-40DB-7DA8-F412-93D760E9805B}"/>
              </a:ext>
            </a:extLst>
          </p:cNvPr>
          <p:cNvSpPr/>
          <p:nvPr/>
        </p:nvSpPr>
        <p:spPr>
          <a:xfrm>
            <a:off x="8433493" y="7029345"/>
            <a:ext cx="1624911" cy="9694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Additional information required by DME sent by tech navigator</a:t>
            </a:r>
          </a:p>
        </p:txBody>
      </p:sp>
      <p:sp>
        <p:nvSpPr>
          <p:cNvPr id="69" name="Explosion 1 63">
            <a:extLst>
              <a:ext uri="{FF2B5EF4-FFF2-40B4-BE49-F238E27FC236}">
                <a16:creationId xmlns:a16="http://schemas.microsoft.com/office/drawing/2014/main" id="{A4971288-3412-CAB1-8E70-C92DB327EB6D}"/>
              </a:ext>
            </a:extLst>
          </p:cNvPr>
          <p:cNvSpPr/>
          <p:nvPr/>
        </p:nvSpPr>
        <p:spPr>
          <a:xfrm>
            <a:off x="8080689" y="3628303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Content Placeholder 3">
            <a:extLst>
              <a:ext uri="{FF2B5EF4-FFF2-40B4-BE49-F238E27FC236}">
                <a16:creationId xmlns:a16="http://schemas.microsoft.com/office/drawing/2014/main" id="{57569B97-E6C9-A551-5ABB-92157C3E6839}"/>
              </a:ext>
            </a:extLst>
          </p:cNvPr>
          <p:cNvSpPr txBox="1">
            <a:spLocks/>
          </p:cNvSpPr>
          <p:nvPr/>
        </p:nvSpPr>
        <p:spPr>
          <a:xfrm>
            <a:off x="7368451" y="5595320"/>
            <a:ext cx="1630497" cy="1074145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Is more info needed?</a:t>
            </a:r>
          </a:p>
          <a:p>
            <a:endParaRPr lang="en-US" sz="14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E2F3434-494E-16AA-D5C4-6AC93392FF03}"/>
              </a:ext>
            </a:extLst>
          </p:cNvPr>
          <p:cNvSpPr txBox="1"/>
          <p:nvPr/>
        </p:nvSpPr>
        <p:spPr>
          <a:xfrm>
            <a:off x="8611519" y="6386697"/>
            <a:ext cx="48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98D674DC-EA68-153A-3421-C66D549A377B}"/>
              </a:ext>
            </a:extLst>
          </p:cNvPr>
          <p:cNvCxnSpPr>
            <a:cxnSpLocks/>
          </p:cNvCxnSpPr>
          <p:nvPr/>
        </p:nvCxnSpPr>
        <p:spPr>
          <a:xfrm>
            <a:off x="8479315" y="6573985"/>
            <a:ext cx="308862" cy="2922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8761C708-4BDC-E5DD-B793-3B47B6428CA6}"/>
              </a:ext>
            </a:extLst>
          </p:cNvPr>
          <p:cNvCxnSpPr>
            <a:cxnSpLocks/>
          </p:cNvCxnSpPr>
          <p:nvPr/>
        </p:nvCxnSpPr>
        <p:spPr>
          <a:xfrm flipV="1">
            <a:off x="11409804" y="4715805"/>
            <a:ext cx="0" cy="34005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53E79599-AC25-6C99-CCD1-A89C2E51D894}"/>
              </a:ext>
            </a:extLst>
          </p:cNvPr>
          <p:cNvCxnSpPr>
            <a:cxnSpLocks/>
          </p:cNvCxnSpPr>
          <p:nvPr/>
        </p:nvCxnSpPr>
        <p:spPr>
          <a:xfrm flipH="1">
            <a:off x="8229600" y="4974700"/>
            <a:ext cx="128346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0D4D6228-6759-0ABD-DDCA-94E89B1B9641}"/>
              </a:ext>
            </a:extLst>
          </p:cNvPr>
          <p:cNvSpPr/>
          <p:nvPr/>
        </p:nvSpPr>
        <p:spPr>
          <a:xfrm>
            <a:off x="5486404" y="5773428"/>
            <a:ext cx="1129229" cy="61143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Clinician signs CMN/ CGM Rx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46B905A-20DE-A217-A5B3-288BC702B0E9}"/>
              </a:ext>
            </a:extLst>
          </p:cNvPr>
          <p:cNvCxnSpPr>
            <a:cxnSpLocks/>
          </p:cNvCxnSpPr>
          <p:nvPr/>
        </p:nvCxnSpPr>
        <p:spPr>
          <a:xfrm>
            <a:off x="7504324" y="5479641"/>
            <a:ext cx="229521" cy="2497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xplosion 1 63">
            <a:extLst>
              <a:ext uri="{FF2B5EF4-FFF2-40B4-BE49-F238E27FC236}">
                <a16:creationId xmlns:a16="http://schemas.microsoft.com/office/drawing/2014/main" id="{B9CE53E9-DC05-D59C-B574-50DF9695214B}"/>
              </a:ext>
            </a:extLst>
          </p:cNvPr>
          <p:cNvSpPr/>
          <p:nvPr/>
        </p:nvSpPr>
        <p:spPr>
          <a:xfrm>
            <a:off x="8324893" y="6858082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4141C6B-8390-7E7B-AD81-BE3E41A6A1AC}"/>
              </a:ext>
            </a:extLst>
          </p:cNvPr>
          <p:cNvCxnSpPr>
            <a:cxnSpLocks/>
          </p:cNvCxnSpPr>
          <p:nvPr/>
        </p:nvCxnSpPr>
        <p:spPr>
          <a:xfrm>
            <a:off x="9926195" y="4199848"/>
            <a:ext cx="35254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E4554A8-B052-18C3-B0D9-D77721D3C6DB}"/>
              </a:ext>
            </a:extLst>
          </p:cNvPr>
          <p:cNvCxnSpPr>
            <a:cxnSpLocks/>
          </p:cNvCxnSpPr>
          <p:nvPr/>
        </p:nvCxnSpPr>
        <p:spPr>
          <a:xfrm flipV="1">
            <a:off x="9518573" y="4969192"/>
            <a:ext cx="0" cy="20050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Explosion 1 63">
            <a:extLst>
              <a:ext uri="{FF2B5EF4-FFF2-40B4-BE49-F238E27FC236}">
                <a16:creationId xmlns:a16="http://schemas.microsoft.com/office/drawing/2014/main" id="{87166F7F-C703-B1E1-1C43-8D5DF436FB2D}"/>
              </a:ext>
            </a:extLst>
          </p:cNvPr>
          <p:cNvSpPr/>
          <p:nvPr/>
        </p:nvSpPr>
        <p:spPr>
          <a:xfrm>
            <a:off x="6116015" y="7998327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Explosion 1 63">
            <a:extLst>
              <a:ext uri="{FF2B5EF4-FFF2-40B4-BE49-F238E27FC236}">
                <a16:creationId xmlns:a16="http://schemas.microsoft.com/office/drawing/2014/main" id="{E0A89C49-B1C0-08CD-D07A-CEA4760F6FB7}"/>
              </a:ext>
            </a:extLst>
          </p:cNvPr>
          <p:cNvSpPr/>
          <p:nvPr/>
        </p:nvSpPr>
        <p:spPr>
          <a:xfrm>
            <a:off x="3541736" y="5203716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Rounded Rectangle 8">
            <a:extLst>
              <a:ext uri="{FF2B5EF4-FFF2-40B4-BE49-F238E27FC236}">
                <a16:creationId xmlns:a16="http://schemas.microsoft.com/office/drawing/2014/main" id="{B08973F5-683F-208B-D442-CA666D073731}"/>
              </a:ext>
            </a:extLst>
          </p:cNvPr>
          <p:cNvSpPr/>
          <p:nvPr/>
        </p:nvSpPr>
        <p:spPr>
          <a:xfrm>
            <a:off x="10464800" y="2152897"/>
            <a:ext cx="1727200" cy="812800"/>
          </a:xfrm>
          <a:prstGeom prst="roundRect">
            <a:avLst/>
          </a:prstGeom>
          <a:solidFill>
            <a:srgbClr val="FF00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Patient starts using personal CGM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7FEC17C-96C1-4D8B-53A9-2EFD4885ADDA}"/>
              </a:ext>
            </a:extLst>
          </p:cNvPr>
          <p:cNvSpPr/>
          <p:nvPr/>
        </p:nvSpPr>
        <p:spPr>
          <a:xfrm>
            <a:off x="6235539" y="1993244"/>
            <a:ext cx="1907679" cy="103742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Clinician indicates need for CDCES visit for CGM education (staff message to ASR or check out paperwork)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D9E44FE-A45B-198C-45C1-569C05706021}"/>
              </a:ext>
            </a:extLst>
          </p:cNvPr>
          <p:cNvSpPr/>
          <p:nvPr/>
        </p:nvSpPr>
        <p:spPr>
          <a:xfrm>
            <a:off x="9088919" y="2181929"/>
            <a:ext cx="1035585" cy="7711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CDCES visit scheduled and attended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0C4F6AF-2AB6-09F5-441E-12CB8F7AE0A0}"/>
              </a:ext>
            </a:extLst>
          </p:cNvPr>
          <p:cNvSpPr/>
          <p:nvPr/>
        </p:nvSpPr>
        <p:spPr>
          <a:xfrm>
            <a:off x="10332061" y="3843640"/>
            <a:ext cx="1707538" cy="79137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Patient receives personal CGM</a:t>
            </a:r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FF62714B-2D2D-8091-D859-FEDD560D7D1B}"/>
              </a:ext>
            </a:extLst>
          </p:cNvPr>
          <p:cNvCxnSpPr>
            <a:cxnSpLocks/>
          </p:cNvCxnSpPr>
          <p:nvPr/>
        </p:nvCxnSpPr>
        <p:spPr>
          <a:xfrm flipV="1">
            <a:off x="11650339" y="3017376"/>
            <a:ext cx="0" cy="7399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DC013DDA-F1D8-1818-E1CB-76B43D79DCAF}"/>
              </a:ext>
            </a:extLst>
          </p:cNvPr>
          <p:cNvCxnSpPr>
            <a:cxnSpLocks/>
          </p:cNvCxnSpPr>
          <p:nvPr/>
        </p:nvCxnSpPr>
        <p:spPr>
          <a:xfrm>
            <a:off x="10120656" y="2576695"/>
            <a:ext cx="2827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A004AE3F-1E5A-59BC-59B3-33D4753E1996}"/>
              </a:ext>
            </a:extLst>
          </p:cNvPr>
          <p:cNvCxnSpPr>
            <a:cxnSpLocks/>
          </p:cNvCxnSpPr>
          <p:nvPr/>
        </p:nvCxnSpPr>
        <p:spPr>
          <a:xfrm flipV="1">
            <a:off x="10805710" y="3305650"/>
            <a:ext cx="0" cy="4847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1524EBF8-F328-95C3-60E3-B9CC6ED997B9}"/>
              </a:ext>
            </a:extLst>
          </p:cNvPr>
          <p:cNvCxnSpPr>
            <a:cxnSpLocks/>
          </p:cNvCxnSpPr>
          <p:nvPr/>
        </p:nvCxnSpPr>
        <p:spPr>
          <a:xfrm flipV="1">
            <a:off x="9615889" y="2978814"/>
            <a:ext cx="0" cy="3268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19372976-C140-756F-9A00-F6F783ABF89D}"/>
              </a:ext>
            </a:extLst>
          </p:cNvPr>
          <p:cNvCxnSpPr>
            <a:cxnSpLocks/>
          </p:cNvCxnSpPr>
          <p:nvPr/>
        </p:nvCxnSpPr>
        <p:spPr>
          <a:xfrm flipH="1">
            <a:off x="9614056" y="3292792"/>
            <a:ext cx="1193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Explosion 1 63">
            <a:extLst>
              <a:ext uri="{FF2B5EF4-FFF2-40B4-BE49-F238E27FC236}">
                <a16:creationId xmlns:a16="http://schemas.microsoft.com/office/drawing/2014/main" id="{24F74DEE-6D2D-2177-FA64-44CB2D5930F7}"/>
              </a:ext>
            </a:extLst>
          </p:cNvPr>
          <p:cNvSpPr/>
          <p:nvPr/>
        </p:nvSpPr>
        <p:spPr>
          <a:xfrm>
            <a:off x="8886583" y="1993239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Content Placeholder 3">
            <a:extLst>
              <a:ext uri="{FF2B5EF4-FFF2-40B4-BE49-F238E27FC236}">
                <a16:creationId xmlns:a16="http://schemas.microsoft.com/office/drawing/2014/main" id="{C0C1B626-7752-0AE5-6655-66CA2A517758}"/>
              </a:ext>
            </a:extLst>
          </p:cNvPr>
          <p:cNvSpPr txBox="1">
            <a:spLocks/>
          </p:cNvSpPr>
          <p:nvPr/>
        </p:nvSpPr>
        <p:spPr>
          <a:xfrm>
            <a:off x="2186121" y="2009136"/>
            <a:ext cx="1825014" cy="1104499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Clinician Determines if patient can self- train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E21647B-80E4-4D49-D86D-CA7B010505D6}"/>
              </a:ext>
            </a:extLst>
          </p:cNvPr>
          <p:cNvSpPr txBox="1"/>
          <p:nvPr/>
        </p:nvSpPr>
        <p:spPr>
          <a:xfrm>
            <a:off x="4134447" y="1714222"/>
            <a:ext cx="48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149304" y="2556581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68D25B9-DCD9-E90F-5F12-B87740470801}"/>
              </a:ext>
            </a:extLst>
          </p:cNvPr>
          <p:cNvCxnSpPr>
            <a:cxnSpLocks/>
            <a:endCxn id="77" idx="0"/>
          </p:cNvCxnSpPr>
          <p:nvPr/>
        </p:nvCxnSpPr>
        <p:spPr>
          <a:xfrm>
            <a:off x="3097840" y="1492411"/>
            <a:ext cx="788" cy="5167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75F94B9-1CAA-D454-2FAE-D3E71D12D358}"/>
              </a:ext>
            </a:extLst>
          </p:cNvPr>
          <p:cNvCxnSpPr>
            <a:cxnSpLocks/>
          </p:cNvCxnSpPr>
          <p:nvPr/>
        </p:nvCxnSpPr>
        <p:spPr>
          <a:xfrm>
            <a:off x="8181772" y="2473699"/>
            <a:ext cx="71548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BB33EE0-5317-73CD-AE0F-CC03F4D856A6}"/>
              </a:ext>
            </a:extLst>
          </p:cNvPr>
          <p:cNvCxnSpPr>
            <a:cxnSpLocks/>
          </p:cNvCxnSpPr>
          <p:nvPr/>
        </p:nvCxnSpPr>
        <p:spPr>
          <a:xfrm>
            <a:off x="4040164" y="2575900"/>
            <a:ext cx="20993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99AE92E-65D8-2C9F-0527-D2C5FE0DE259}"/>
              </a:ext>
            </a:extLst>
          </p:cNvPr>
          <p:cNvCxnSpPr/>
          <p:nvPr/>
        </p:nvCxnSpPr>
        <p:spPr>
          <a:xfrm>
            <a:off x="11074400" y="1233714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982CE0B-A68D-C262-5156-65B3D104CF36}"/>
              </a:ext>
            </a:extLst>
          </p:cNvPr>
          <p:cNvCxnSpPr/>
          <p:nvPr/>
        </p:nvCxnSpPr>
        <p:spPr>
          <a:xfrm flipH="1">
            <a:off x="6081486" y="1233714"/>
            <a:ext cx="50074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6DB9594-7A72-9ACA-8212-8AB8F29A2626}"/>
              </a:ext>
            </a:extLst>
          </p:cNvPr>
          <p:cNvCxnSpPr>
            <a:cxnSpLocks/>
          </p:cNvCxnSpPr>
          <p:nvPr/>
        </p:nvCxnSpPr>
        <p:spPr>
          <a:xfrm>
            <a:off x="6081486" y="1219199"/>
            <a:ext cx="0" cy="6241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A6D0DD95-5433-E806-8150-E7B689CC5F10}"/>
              </a:ext>
            </a:extLst>
          </p:cNvPr>
          <p:cNvCxnSpPr>
            <a:cxnSpLocks/>
          </p:cNvCxnSpPr>
          <p:nvPr/>
        </p:nvCxnSpPr>
        <p:spPr>
          <a:xfrm flipH="1">
            <a:off x="3541486" y="1843314"/>
            <a:ext cx="2554514" cy="3773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4EA5F18-94B5-1F1A-D25C-B3EB86D5A670}"/>
              </a:ext>
            </a:extLst>
          </p:cNvPr>
          <p:cNvCxnSpPr/>
          <p:nvPr/>
        </p:nvCxnSpPr>
        <p:spPr>
          <a:xfrm flipV="1">
            <a:off x="5486400" y="1248229"/>
            <a:ext cx="0" cy="36430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A2C493EE-CC49-9B2D-B5BD-593025135E6C}"/>
              </a:ext>
            </a:extLst>
          </p:cNvPr>
          <p:cNvCxnSpPr>
            <a:cxnSpLocks/>
          </p:cNvCxnSpPr>
          <p:nvPr/>
        </p:nvCxnSpPr>
        <p:spPr>
          <a:xfrm flipH="1">
            <a:off x="4267200" y="4891314"/>
            <a:ext cx="1219200" cy="8273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Explosion 1 63">
            <a:extLst>
              <a:ext uri="{FF2B5EF4-FFF2-40B4-BE49-F238E27FC236}">
                <a16:creationId xmlns:a16="http://schemas.microsoft.com/office/drawing/2014/main" id="{E4233F8A-018E-D6EB-49D7-C70C94D67A8A}"/>
              </a:ext>
            </a:extLst>
          </p:cNvPr>
          <p:cNvSpPr/>
          <p:nvPr/>
        </p:nvSpPr>
        <p:spPr>
          <a:xfrm>
            <a:off x="1549612" y="316839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981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</TotalTime>
  <Words>169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</dc:creator>
  <cp:lastModifiedBy>Kathryn</cp:lastModifiedBy>
  <cp:revision>6</cp:revision>
  <dcterms:created xsi:type="dcterms:W3CDTF">2023-04-01T17:45:04Z</dcterms:created>
  <dcterms:modified xsi:type="dcterms:W3CDTF">2023-04-03T18:20:35Z</dcterms:modified>
</cp:coreProperties>
</file>