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84" r:id="rId5"/>
  </p:sldMasterIdLst>
  <p:notesMasterIdLst>
    <p:notesMasterId r:id="rId32"/>
  </p:notesMasterIdLst>
  <p:sldIdLst>
    <p:sldId id="3192" r:id="rId6"/>
    <p:sldId id="704" r:id="rId7"/>
    <p:sldId id="717" r:id="rId8"/>
    <p:sldId id="3193" r:id="rId9"/>
    <p:sldId id="883" r:id="rId10"/>
    <p:sldId id="884" r:id="rId11"/>
    <p:sldId id="887" r:id="rId12"/>
    <p:sldId id="888" r:id="rId13"/>
    <p:sldId id="889" r:id="rId14"/>
    <p:sldId id="722" r:id="rId15"/>
    <p:sldId id="843" r:id="rId16"/>
    <p:sldId id="720" r:id="rId17"/>
    <p:sldId id="3194" r:id="rId18"/>
    <p:sldId id="655" r:id="rId19"/>
    <p:sldId id="741" r:id="rId20"/>
    <p:sldId id="3191" r:id="rId21"/>
    <p:sldId id="3197" r:id="rId22"/>
    <p:sldId id="3074" r:id="rId23"/>
    <p:sldId id="3179" r:id="rId24"/>
    <p:sldId id="3093" r:id="rId25"/>
    <p:sldId id="3195" r:id="rId26"/>
    <p:sldId id="639" r:id="rId27"/>
    <p:sldId id="3198" r:id="rId28"/>
    <p:sldId id="3196" r:id="rId29"/>
    <p:sldId id="3091" r:id="rId30"/>
    <p:sldId id="70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610BBF-FEC0-581F-50CB-61479E7D1FCD}" name="Osagie Ebekozien" initials="OE" userId="S::oebekozien@t1dexchange.org::5bafe3bf-4ee6-4b9d-91fe-6518d5b436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D7"/>
    <a:srgbClr val="777777"/>
    <a:srgbClr val="3E4E8D"/>
    <a:srgbClr val="369FB2"/>
    <a:srgbClr val="52CAE0"/>
    <a:srgbClr val="47606D"/>
    <a:srgbClr val="18A1AB"/>
    <a:srgbClr val="7FD0D9"/>
    <a:srgbClr val="B1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83"/>
  </p:normalViewPr>
  <p:slideViewPr>
    <p:cSldViewPr snapToGrid="0">
      <p:cViewPr varScale="1">
        <p:scale>
          <a:sx n="48" d="100"/>
          <a:sy n="48" d="100"/>
        </p:scale>
        <p:origin x="400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4132E-771C-4DA7-A7F4-39C99CB098E0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2A16-E831-4982-B14D-4D072FE2B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4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abetesjournals.org/clinical/article/39/3/264/32102/Multi-Clinic-Quality-Improvement-Initiativ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2A16-E831-4982-B14D-4D072FE2BF6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9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 overview of previously shared tools (what they were, when you use them, and where to find them on Trello)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2A16-E831-4982-B14D-4D072FE2BF6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8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2125" y="671513"/>
            <a:ext cx="596423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to Establishment paper</a:t>
            </a:r>
          </a:p>
          <a:p>
            <a:r>
              <a:rPr lang="en-US" dirty="0"/>
              <a:t>Revise- call out KDD- </a:t>
            </a:r>
            <a:r>
              <a:rPr lang="en-US" dirty="0" err="1"/>
              <a:t>deid</a:t>
            </a:r>
            <a:r>
              <a:rPr lang="en-US" dirty="0"/>
              <a:t> center names</a:t>
            </a:r>
          </a:p>
          <a:p>
            <a:r>
              <a:rPr lang="en-US" dirty="0"/>
              <a:t>Extend to 2023- extend to </a:t>
            </a:r>
            <a:r>
              <a:rPr lang="en-US"/>
              <a:t>5 centers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61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Multi-Clinic Quality Improvement Initiative Increases Continuous Glucose Monitoring Use Among Adolescents and Young Adults With Type 1 Diabetes | Clinical Diabetes | American Diabetes Association (diabetesjournals.org)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ECBE7-2C81-406A-8DBA-9B2416B3CD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30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2125" y="671513"/>
            <a:ext cx="596423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0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01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stuck in if useful- maybe better to just have live screen showing to allow edits in real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2A16-E831-4982-B14D-4D072FE2BF6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50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65769-2F39-4D79-8A04-419B9DD239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76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5257800" cy="4876800"/>
          </a:xfrm>
        </p:spPr>
        <p:txBody>
          <a:bodyPr>
            <a:noAutofit/>
          </a:bodyPr>
          <a:lstStyle>
            <a:lvl1pPr>
              <a:buClr>
                <a:srgbClr val="52CAE0"/>
              </a:buClr>
              <a:buSzPct val="125000"/>
              <a:defRPr>
                <a:solidFill>
                  <a:srgbClr val="47606D"/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rgbClr val="47606D"/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rgbClr val="47606D"/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rgbClr val="47606D"/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rgbClr val="47606D"/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3640" y="914400"/>
            <a:ext cx="5257800" cy="4876800"/>
          </a:xfrm>
        </p:spPr>
        <p:txBody>
          <a:bodyPr>
            <a:noAutofit/>
          </a:bodyPr>
          <a:lstStyle>
            <a:lvl1pPr>
              <a:buClr>
                <a:srgbClr val="52CAE0"/>
              </a:buClr>
              <a:buSzPct val="125000"/>
              <a:defRPr>
                <a:solidFill>
                  <a:srgbClr val="47606D"/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rgbClr val="47606D"/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rgbClr val="47606D"/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rgbClr val="47606D"/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rgbClr val="47606D"/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8956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7F3FF-5884-4A1E-8629-AB45FB5A41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877888"/>
            <a:ext cx="10972800" cy="5132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styles. </a:t>
            </a:r>
          </a:p>
        </p:txBody>
      </p:sp>
    </p:spTree>
    <p:extLst>
      <p:ext uri="{BB962C8B-B14F-4D97-AF65-F5344CB8AC3E}">
        <p14:creationId xmlns:p14="http://schemas.microsoft.com/office/powerpoint/2010/main" val="141287368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24569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10972166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38F97F-BE0E-489D-A955-BE7D6E06F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7583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3640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C8CB91-F673-4733-AD84-53B0F748F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3813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38B968-E18E-9A4E-A8AF-180759A42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2170841" y="1813515"/>
            <a:ext cx="7850318" cy="14478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600" spc="-73">
                <a:solidFill>
                  <a:srgbClr val="3E4E8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88A2AF-DAB1-824D-81D5-0BAF3B1D71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002BB2-0BC3-43B9-97BD-63118173D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AD1322-B6BC-40F6-9364-7816FD5F0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9723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371F90-DBFE-EE46-A019-9095DD2D1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Text">
            <a:extLst>
              <a:ext uri="{FF2B5EF4-FFF2-40B4-BE49-F238E27FC236}">
                <a16:creationId xmlns:a16="http://schemas.microsoft.com/office/drawing/2014/main" id="{16FE7423-261B-4945-8D6D-F1144DE94F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0841" y="1813515"/>
            <a:ext cx="7850318" cy="14478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600" spc="-73">
                <a:solidFill>
                  <a:srgbClr val="369F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482279-DE8F-CD44-8DDC-705DE6C88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02B409-4F07-4884-83A0-157E188D5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550E40-D558-47DA-8C1B-3C8FF777AF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4781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3E4E8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 dirty="0">
              <a:latin typeface="Montserrat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BAD7F-97A3-A549-8DD2-3F48709C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EDA66-8AEA-0C45-845A-C94FE8499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B961E7-C6AD-42BC-A97E-F71724CD7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8B1C1D-F7D4-4C65-9FC6-203EE26DD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9454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/>
          </a:p>
        </p:txBody>
      </p:sp>
      <p:pic>
        <p:nvPicPr>
          <p:cNvPr id="56" name="T1D_horizontal_white.png" descr="T1D_horizontal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547" y="6227431"/>
            <a:ext cx="2142447" cy="443477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90600" y="2039747"/>
            <a:ext cx="9541934" cy="3436797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1pPr>
            <a:lvl2pPr marL="0" indent="2286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2pPr>
            <a:lvl3pPr marL="0" indent="4572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3pPr>
            <a:lvl4pPr marL="0" indent="6858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4pPr>
            <a:lvl5pPr marL="0" indent="9144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43146" y="6200251"/>
            <a:ext cx="245412" cy="3454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0" name="Image" descr="Image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317237" y="-3396473"/>
            <a:ext cx="12767216" cy="125499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6360615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C82E8-5D19-4E4D-A0F5-BE399B901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02F44-E5B6-B540-96B8-6C1CCFB9C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DBF64-B951-6A41-95BC-D318B50548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1AB0D-4D1B-AD44-9EB5-FDFA6FC941D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B4B7A-0E71-B646-B9E5-F1E1B4F4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38693-2E5A-6947-91BE-102C46BC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4622-8365-7E43-991E-AF19F7221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4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69364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3E4E8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BAD7F-97A3-A549-8DD2-3F48709C6F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EDA66-8AEA-0C45-845A-C94FE8499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699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Text">
            <a:extLst>
              <a:ext uri="{FF2B5EF4-FFF2-40B4-BE49-F238E27FC236}">
                <a16:creationId xmlns:a16="http://schemas.microsoft.com/office/drawing/2014/main" id="{AA6BC4EE-9385-8048-94F7-C8E9B08818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231750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/>
          </a:p>
        </p:txBody>
      </p:sp>
      <p:pic>
        <p:nvPicPr>
          <p:cNvPr id="56" name="T1D_horizontal_white.png" descr="T1D_horizontal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547" y="6227431"/>
            <a:ext cx="2142447" cy="443477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90600" y="2039747"/>
            <a:ext cx="9541934" cy="3436797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1pPr>
            <a:lvl2pPr marL="0" indent="2286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2pPr>
            <a:lvl3pPr marL="0" indent="4572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3pPr>
            <a:lvl4pPr marL="0" indent="6858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4pPr>
            <a:lvl5pPr marL="0" indent="9144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43146" y="6200251"/>
            <a:ext cx="245412" cy="3454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0" name="Image" descr="Image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317237" y="-3396473"/>
            <a:ext cx="12767216" cy="125499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1032912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38B968-E18E-9A4E-A8AF-180759A42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2170841" y="1813515"/>
            <a:ext cx="7850318" cy="14478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600" spc="-73">
                <a:solidFill>
                  <a:srgbClr val="3E4E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88A2AF-DAB1-824D-81D5-0BAF3B1D71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863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ullets, 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10972166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38F97F-BE0E-489D-A955-BE7D6E06F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0366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845B-5EE9-4B47-BFBF-EA22490D2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88B5F-DD99-4A3C-9B26-6E8C4F381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9C9F9-82F5-46B4-AD93-1E99B2F29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5B48-7EC9-4D4C-B0C3-9A70D626C83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FF61F-16A3-4FE8-B559-8BD1A09CC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82370-746C-40CF-B9CF-3E6A713D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F7BD-AF9A-4B9B-80D8-B1376BC40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3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7F3FF-5884-4A1E-8629-AB45FB5A41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877888"/>
            <a:ext cx="10972800" cy="5132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styles. </a:t>
            </a:r>
          </a:p>
        </p:txBody>
      </p:sp>
    </p:spTree>
    <p:extLst>
      <p:ext uri="{BB962C8B-B14F-4D97-AF65-F5344CB8AC3E}">
        <p14:creationId xmlns:p14="http://schemas.microsoft.com/office/powerpoint/2010/main" val="72870994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00D1B-05A0-40CF-BB28-3F8A81CE0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99B34-4F3B-40C6-B579-B0291A9380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06" y="4584700"/>
            <a:ext cx="7802562" cy="75539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3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49A6F4-9859-47BA-B88A-A992A98604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06" y="5486400"/>
            <a:ext cx="7802562" cy="585788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2A719-D54E-427D-AD45-11399B87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904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FCCF0-8AC0-ED4C-8D03-7FA5EC43323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4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99" r:id="rId8"/>
  </p:sldLayoutIdLst>
  <p:transition spd="med"/>
  <p:txStyles>
    <p:titleStyle>
      <a:lvl1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45" baseline="0">
          <a:ln>
            <a:noFill/>
          </a:ln>
          <a:solidFill>
            <a:srgbClr val="3E4E8D"/>
          </a:solidFill>
          <a:uFillTx/>
          <a:latin typeface="Montserrat SemiBold" pitchFamily="2" charset="77"/>
          <a:ea typeface="Montserrat SemiBold" pitchFamily="2" charset="77"/>
          <a:cs typeface="Hind Medium" panose="02000000000000000000" pitchFamily="2" charset="77"/>
          <a:sym typeface="Hind Bold"/>
        </a:defRPr>
      </a:lvl1pPr>
      <a:lvl2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2pPr>
      <a:lvl3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3pPr>
      <a:lvl4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4pPr>
      <a:lvl5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5pPr>
      <a:lvl6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6pPr>
      <a:lvl7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7pPr>
      <a:lvl8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8pPr>
      <a:lvl9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9pPr>
    </p:titleStyle>
    <p:bodyStyle>
      <a:lvl1pPr marL="257175" marR="0" indent="-257175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1pPr>
      <a:lvl2pPr marL="584000" marR="0" indent="-241101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2pPr>
      <a:lvl3pPr marL="891538" marR="0" indent="-205738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3pPr>
      <a:lvl4pPr marL="12660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4pPr>
      <a:lvl5pPr marL="16089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5pPr>
      <a:lvl6pPr marL="19888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6pPr>
      <a:lvl7pPr marL="23317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7pPr>
      <a:lvl8pPr marL="26746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8pPr>
      <a:lvl9pPr marL="30175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9pPr>
    </p:bodyStyle>
    <p:otherStyle>
      <a:lvl1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1pPr>
      <a:lvl2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2pPr>
      <a:lvl3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3pPr>
      <a:lvl4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4pPr>
      <a:lvl5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5pPr>
      <a:lvl6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6pPr>
      <a:lvl7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7pPr>
      <a:lvl8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8pPr>
      <a:lvl9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548640" y="101716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FCCF0-8AC0-ED4C-8D03-7FA5EC43323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315DD-4F26-4103-BE4B-A385B4DC8FE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8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5" r:id="rId10"/>
    <p:sldLayoutId id="2147483696" r:id="rId11"/>
  </p:sldLayoutIdLst>
  <p:transition spd="med"/>
  <p:txStyles>
    <p:titleStyle>
      <a:lvl1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45" baseline="0">
          <a:ln>
            <a:noFill/>
          </a:ln>
          <a:solidFill>
            <a:srgbClr val="3E4E8D"/>
          </a:solidFill>
          <a:uFillTx/>
          <a:latin typeface="Montserrat SemiBold" pitchFamily="2" charset="77"/>
          <a:ea typeface="Montserrat SemiBold" pitchFamily="2" charset="77"/>
          <a:cs typeface="Hind Medium" panose="02000000000000000000" pitchFamily="2" charset="77"/>
          <a:sym typeface="Hind Bold"/>
        </a:defRPr>
      </a:lvl1pPr>
      <a:lvl2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2pPr>
      <a:lvl3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3pPr>
      <a:lvl4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4pPr>
      <a:lvl5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5pPr>
      <a:lvl6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6pPr>
      <a:lvl7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7pPr>
      <a:lvl8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8pPr>
      <a:lvl9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9pPr>
    </p:titleStyle>
    <p:bodyStyle>
      <a:lvl1pPr marL="0" marR="0" indent="0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75000"/>
            </a:schemeClr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1pPr>
      <a:lvl2pPr marL="584000" marR="0" indent="-241101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2pPr>
      <a:lvl3pPr marL="891538" marR="0" indent="-205738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3pPr>
      <a:lvl4pPr marL="12660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4pPr>
      <a:lvl5pPr marL="16089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5pPr>
      <a:lvl6pPr marL="19888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6pPr>
      <a:lvl7pPr marL="23317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7pPr>
      <a:lvl8pPr marL="26746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8pPr>
      <a:lvl9pPr marL="30175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9pPr>
    </p:bodyStyle>
    <p:otherStyle>
      <a:lvl1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1pPr>
      <a:lvl2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2pPr>
      <a:lvl3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3pPr>
      <a:lvl4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4pPr>
      <a:lvl5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5pPr>
      <a:lvl6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6pPr>
      <a:lvl7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7pPr>
      <a:lvl8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8pPr>
      <a:lvl9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illed, group, bunch, many&#10;&#10;Description automatically generated">
            <a:extLst>
              <a:ext uri="{FF2B5EF4-FFF2-40B4-BE49-F238E27FC236}">
                <a16:creationId xmlns:a16="http://schemas.microsoft.com/office/drawing/2014/main" id="{85F49C10-8453-A14E-A6D6-AB0A43B24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61F7A1-CFF8-D342-A9AF-5CB080C98BD0}"/>
              </a:ext>
            </a:extLst>
          </p:cNvPr>
          <p:cNvSpPr/>
          <p:nvPr/>
        </p:nvSpPr>
        <p:spPr>
          <a:xfrm>
            <a:off x="0" y="4181856"/>
            <a:ext cx="12192000" cy="2676144"/>
          </a:xfrm>
          <a:prstGeom prst="rect">
            <a:avLst/>
          </a:prstGeom>
          <a:solidFill>
            <a:srgbClr val="FFFFFF">
              <a:alpha val="87000"/>
            </a:srgbClr>
          </a:solidFill>
          <a:ln w="25400" cap="flat">
            <a:noFill/>
            <a:prstDash val="solid"/>
            <a:round/>
          </a:ln>
          <a:effectLst>
            <a:outerShdw dist="23000" sx="1000" sy="1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47616E"/>
              </a:solidFill>
              <a:effectLst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541A89-5206-2242-9AFB-02DE48E4971E}"/>
              </a:ext>
            </a:extLst>
          </p:cNvPr>
          <p:cNvSpPr txBox="1"/>
          <p:nvPr/>
        </p:nvSpPr>
        <p:spPr>
          <a:xfrm>
            <a:off x="4481974" y="4788744"/>
            <a:ext cx="6313026" cy="1754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u="none" strike="noStrike" cap="none" spc="0" normalizeH="0" baseline="0" dirty="0">
                <a:ln>
                  <a:noFill/>
                </a:ln>
                <a:solidFill>
                  <a:srgbClr val="3E4E8D"/>
                </a:solidFill>
                <a:effectLst/>
                <a:uFillTx/>
                <a:latin typeface="Montserrat SemiBold" pitchFamily="2" charset="77"/>
                <a:ea typeface="Hind Bold"/>
                <a:cs typeface="Hind Bold"/>
                <a:sym typeface="Hind Bold"/>
              </a:rPr>
              <a:t>T1DX </a:t>
            </a:r>
            <a:r>
              <a:rPr lang="en-US" sz="3600" b="1" dirty="0">
                <a:solidFill>
                  <a:srgbClr val="3E4E8D"/>
                </a:solidFill>
                <a:latin typeface="Montserrat SemiBold" pitchFamily="2" charset="77"/>
                <a:ea typeface="Hind Bold"/>
                <a:cs typeface="Hind Bold"/>
                <a:sym typeface="Hind Bold"/>
              </a:rPr>
              <a:t>T2D</a:t>
            </a:r>
            <a:r>
              <a:rPr kumimoji="0" lang="en-US" sz="3600" b="1" u="none" strike="noStrike" cap="none" spc="0" normalizeH="0" baseline="0" dirty="0">
                <a:ln>
                  <a:noFill/>
                </a:ln>
                <a:solidFill>
                  <a:srgbClr val="3E4E8D"/>
                </a:solidFill>
                <a:effectLst/>
                <a:uFillTx/>
                <a:latin typeface="Montserrat SemiBold" pitchFamily="2" charset="77"/>
                <a:ea typeface="Hind Bold"/>
                <a:cs typeface="Hind Bold"/>
                <a:sym typeface="Hind Bold"/>
              </a:rPr>
              <a:t> Project Kick-Off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b="1" dirty="0">
              <a:solidFill>
                <a:srgbClr val="3E4E8D"/>
              </a:solidFill>
              <a:latin typeface="Montserrat SemiBold" pitchFamily="2" charset="77"/>
              <a:ea typeface="Hind Bold"/>
              <a:cs typeface="Hind Bold"/>
              <a:sym typeface="Hind Bold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u="none" strike="noStrike" cap="none" spc="0" normalizeH="0" baseline="0" dirty="0">
                <a:ln>
                  <a:noFill/>
                </a:ln>
                <a:solidFill>
                  <a:srgbClr val="3E4E8D"/>
                </a:solidFill>
                <a:effectLst/>
                <a:uFillTx/>
                <a:latin typeface="Montserrat SemiBold" pitchFamily="2" charset="77"/>
                <a:ea typeface="Hind Bold"/>
                <a:cs typeface="Hind Bold"/>
                <a:sym typeface="Hind Bold"/>
              </a:rPr>
              <a:t>February 6, 2023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89F5C0-F873-3442-8D06-5B2634661B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" y="4124633"/>
            <a:ext cx="4185883" cy="279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9888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FA4C7-8CB8-DA40-84D3-21B0632FE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 Determinants of Health Screener Workflow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0AC693-DC26-111D-4B22-ABB72146D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3151" r="-1758" b="11141"/>
          <a:stretch/>
        </p:blipFill>
        <p:spPr>
          <a:xfrm>
            <a:off x="699251" y="1057753"/>
            <a:ext cx="10049904" cy="560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4889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FFBC85-11A3-440A-ADD3-72BD59CC8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</p:spPr>
        <p:txBody>
          <a:bodyPr anchor="ctr">
            <a:normAutofit/>
          </a:bodyPr>
          <a:lstStyle/>
          <a:p>
            <a:pPr fontAlgn="base">
              <a:lnSpc>
                <a:spcPct val="90000"/>
              </a:lnSpc>
            </a:pPr>
            <a:r>
              <a:rPr lang="en-US" sz="2500"/>
              <a:t>Addressing Inequities and SDOH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EE6B0B2D-77D5-5566-3136-64912E7FD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9246" y="685801"/>
            <a:ext cx="5301464" cy="602322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83997874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FA4C7-8CB8-DA40-84D3-21B0632FE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el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AD57D-F7EB-204C-9267-3D7378FB05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10972166" cy="4876800"/>
          </a:xfrm>
        </p:spPr>
        <p:txBody>
          <a:bodyPr/>
          <a:lstStyle/>
          <a:p>
            <a:r>
              <a:rPr lang="en-US" sz="2400" dirty="0">
                <a:effectLst/>
                <a:latin typeface="Ariel"/>
                <a:ea typeface="Calibri" panose="020F0502020204030204" pitchFamily="34" charset="0"/>
                <a:cs typeface="Calibri" panose="020F0502020204030204" pitchFamily="34" charset="0"/>
              </a:rPr>
              <a:t>Improved team capacity, tracked changes, and make improvements in T2D care in two clinics</a:t>
            </a:r>
          </a:p>
          <a:p>
            <a:r>
              <a:rPr lang="en-US" sz="2400" dirty="0">
                <a:effectLst/>
                <a:latin typeface="Ariel"/>
                <a:ea typeface="Calibri" panose="020F0502020204030204" pitchFamily="34" charset="0"/>
                <a:cs typeface="Calibri" panose="020F0502020204030204" pitchFamily="34" charset="0"/>
              </a:rPr>
              <a:t>Prescribing rates of Sodium-glucose Cotransporter-2 (SGLT2) and Glucagon-like peptide-1 (GLP-1) receptor agonists increased by 18% </a:t>
            </a:r>
            <a:endParaRPr lang="en-US" sz="2400" dirty="0">
              <a:latin typeface="Ariel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Ariel"/>
                <a:ea typeface="Calibri" panose="020F0502020204030204" pitchFamily="34" charset="0"/>
                <a:cs typeface="Calibri" panose="020F0502020204030204" pitchFamily="34" charset="0"/>
              </a:rPr>
              <a:t>Depression screening increased by 34%. </a:t>
            </a:r>
          </a:p>
          <a:p>
            <a:r>
              <a:rPr lang="en-US" sz="2400" dirty="0">
                <a:effectLst/>
                <a:latin typeface="Ariel"/>
                <a:ea typeface="Calibri" panose="020F0502020204030204" pitchFamily="34" charset="0"/>
                <a:cs typeface="Calibri" panose="020F0502020204030204" pitchFamily="34" charset="0"/>
              </a:rPr>
              <a:t>The two clinics began SDOH screening in August 2021 and screened 6,515 patients in the first seven months of the intervention.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55178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612356-37AB-C113-EB99-D90FFE870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2023-2025</a:t>
            </a:r>
          </a:p>
        </p:txBody>
      </p:sp>
    </p:spTree>
    <p:extLst>
      <p:ext uri="{BB962C8B-B14F-4D97-AF65-F5344CB8AC3E}">
        <p14:creationId xmlns:p14="http://schemas.microsoft.com/office/powerpoint/2010/main" val="229426212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1845" y="312739"/>
            <a:ext cx="9541934" cy="619876"/>
          </a:xfrm>
        </p:spPr>
        <p:txBody>
          <a:bodyPr>
            <a:normAutofit/>
          </a:bodyPr>
          <a:lstStyle/>
          <a:p>
            <a:r>
              <a:rPr lang="en-US" dirty="0"/>
              <a:t>Participating Sites</a:t>
            </a:r>
          </a:p>
        </p:txBody>
      </p:sp>
      <p:sp>
        <p:nvSpPr>
          <p:cNvPr id="5" name="AutoShape 4" descr="Image result for lucile packard children's hospita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Image result for lucile packard children's hospital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Picture 2" descr="GradyHealth | Atlanta GA">
            <a:extLst>
              <a:ext uri="{FF2B5EF4-FFF2-40B4-BE49-F238E27FC236}">
                <a16:creationId xmlns:a16="http://schemas.microsoft.com/office/drawing/2014/main" id="{DA4F96EE-F646-F493-5A20-91F80A40B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906" y="317880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ston Medical Center » Center for Research to Evaluate &amp; Eliminate Dental  Disparities | Boston University">
            <a:extLst>
              <a:ext uri="{FF2B5EF4-FFF2-40B4-BE49-F238E27FC236}">
                <a16:creationId xmlns:a16="http://schemas.microsoft.com/office/drawing/2014/main" id="{96B3A240-F3F5-6DF3-F903-C062FE982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439545"/>
            <a:ext cx="3619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University of Pittsburgh | NeuroNEXT">
            <a:extLst>
              <a:ext uri="{FF2B5EF4-FFF2-40B4-BE49-F238E27FC236}">
                <a16:creationId xmlns:a16="http://schemas.microsoft.com/office/drawing/2014/main" id="{0317A208-A8E1-CB46-5960-98BD068AD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279" y="1536066"/>
            <a:ext cx="3619500" cy="193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58216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773A327-2EAC-0F30-2CD4-C17854991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44514"/>
              </p:ext>
            </p:extLst>
          </p:nvPr>
        </p:nvGraphicFramePr>
        <p:xfrm>
          <a:off x="272193" y="265813"/>
          <a:ext cx="11291778" cy="5313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702">
                  <a:extLst>
                    <a:ext uri="{9D8B030D-6E8A-4147-A177-3AD203B41FA5}">
                      <a16:colId xmlns:a16="http://schemas.microsoft.com/office/drawing/2014/main" val="3884655706"/>
                    </a:ext>
                  </a:extLst>
                </a:gridCol>
                <a:gridCol w="8709076">
                  <a:extLst>
                    <a:ext uri="{9D8B030D-6E8A-4147-A177-3AD203B41FA5}">
                      <a16:colId xmlns:a16="http://schemas.microsoft.com/office/drawing/2014/main" val="174527419"/>
                    </a:ext>
                  </a:extLst>
                </a:gridCol>
              </a:tblGrid>
              <a:tr h="56502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Montserrat Light" panose="00000400000000000000" pitchFamily="2" charset="0"/>
                        </a:rPr>
                        <a:t>Timeline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Montserrat Light" panose="00000400000000000000" pitchFamily="2" charset="0"/>
                        </a:rPr>
                        <a:t>Expectations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660450"/>
                  </a:ext>
                </a:extLst>
              </a:tr>
              <a:tr h="127616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Montserrat Light" panose="00000400000000000000" pitchFamily="2" charset="0"/>
                        </a:rPr>
                        <a:t>January 2023 –July 2023 (6 months)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Montserrat Light" panose="00000400000000000000" pitchFamily="2" charset="0"/>
                        </a:rPr>
                        <a:t>All participating sites will report project baseline data using the smart sheet. All participating sites will review their existing data.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764473"/>
                  </a:ext>
                </a:extLst>
              </a:tr>
              <a:tr h="214709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Light" panose="00000400000000000000" pitchFamily="2" charset="0"/>
                        </a:rPr>
                        <a:t>February/March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Montserrat Light" panose="00000400000000000000" pitchFamily="2" charset="0"/>
                        </a:rPr>
                        <a:t>Hold Kick off meeting/Plan recurring monthly meeting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Montserrat Light" panose="00000400000000000000" pitchFamily="2" charset="0"/>
                        </a:rPr>
                        <a:t>Each site will identify champions for the QI project, including at least one patient/parent who identifies as Black or Hispanic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 Light" panose="00000400000000000000" pitchFamily="2" charset="0"/>
                          <a:sym typeface="Hind Regular"/>
                        </a:rPr>
                        <a:t>Introduce the Equity 10 step Framework program to clinics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Montserrat Light" panose="00000400000000000000" pitchFamily="2" charset="0"/>
                          <a:sym typeface="Hind Regular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 Light" panose="00000400000000000000" pitchFamily="2" charset="0"/>
                          <a:sym typeface="Hind Regular"/>
                        </a:rPr>
                        <a:t>Develop measures set related to race/ethnicity and device use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Montserrat Light" panose="00000400000000000000" pitchFamily="2" charset="0"/>
                          <a:sym typeface="Hind Regular"/>
                        </a:rPr>
                        <a:t>. </a:t>
                      </a: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 Light" panose="00000400000000000000" pitchFamily="2" charset="0"/>
                        <a:sym typeface="Hind Regular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Montserrat Light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504779"/>
                  </a:ext>
                </a:extLst>
              </a:tr>
              <a:tr h="79103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Light" panose="00000400000000000000" pitchFamily="2" charset="0"/>
                        </a:rPr>
                        <a:t>April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Montserrat Light" panose="00000400000000000000" pitchFamily="2" charset="0"/>
                        </a:rPr>
                        <a:t>Teams map out current process and annotate pain points in the process.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Montserrat Light" panose="00000400000000000000" pitchFamily="2" charset="0"/>
                        </a:rPr>
                        <a:t>Teams will share process map at meeting in 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663720"/>
                  </a:ext>
                </a:extLst>
              </a:tr>
              <a:tr h="53372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Light" panose="00000400000000000000" pitchFamily="2" charset="0"/>
                        </a:rPr>
                        <a:t>May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Montserrat Light" panose="00000400000000000000" pitchFamily="2" charset="0"/>
                        </a:rPr>
                        <a:t>Team will perform a fishbone activity/ create KDD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010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28859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773A327-2EAC-0F30-2CD4-C17854991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398519"/>
              </p:ext>
            </p:extLst>
          </p:nvPr>
        </p:nvGraphicFramePr>
        <p:xfrm>
          <a:off x="272193" y="265813"/>
          <a:ext cx="11291778" cy="5029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702">
                  <a:extLst>
                    <a:ext uri="{9D8B030D-6E8A-4147-A177-3AD203B41FA5}">
                      <a16:colId xmlns:a16="http://schemas.microsoft.com/office/drawing/2014/main" val="3884655706"/>
                    </a:ext>
                  </a:extLst>
                </a:gridCol>
                <a:gridCol w="8709076">
                  <a:extLst>
                    <a:ext uri="{9D8B030D-6E8A-4147-A177-3AD203B41FA5}">
                      <a16:colId xmlns:a16="http://schemas.microsoft.com/office/drawing/2014/main" val="174527419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Montserrat Light" panose="00000400000000000000" pitchFamily="2" charset="0"/>
                        </a:rPr>
                        <a:t>Timeline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Montserrat Light" panose="00000400000000000000" pitchFamily="2" charset="0"/>
                        </a:rPr>
                        <a:t>Expectations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660450"/>
                  </a:ext>
                </a:extLst>
              </a:tr>
              <a:tr h="103263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Montserrat Light" panose="00000400000000000000" pitchFamily="2" charset="0"/>
                        </a:rPr>
                        <a:t>June 2023 –June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696F70"/>
                          </a:solidFill>
                          <a:effectLst/>
                          <a:uFillTx/>
                          <a:latin typeface="Montserrat" panose="00000500000000000000" pitchFamily="2" charset="0"/>
                          <a:ea typeface="Hind Bold"/>
                          <a:cs typeface="Hind Bold"/>
                          <a:sym typeface="Hind Bold"/>
                        </a:rPr>
                        <a:t>Use PDSA Cycles to test interventions starting with one provider and scaling across the clinic. Weekly/bi-weekly Plan-Do-Study-Act Cycles. Each team will have the opportunity to complete at least 20 PDSA cycles.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solidFill>
                          <a:schemeClr val="tx1"/>
                        </a:solidFill>
                        <a:latin typeface="Montserrat Light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764473"/>
                  </a:ext>
                </a:extLst>
              </a:tr>
              <a:tr h="43187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Light" panose="00000400000000000000" pitchFamily="2" charset="0"/>
                        </a:rPr>
                        <a:t>June 2025- December 2025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Montserrat Light" panose="00000400000000000000" pitchFamily="2" charset="0"/>
                        </a:rPr>
                        <a:t>Each center will present projects at conference calls and learning sessions.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 Light" panose="00000400000000000000" pitchFamily="2" charset="0"/>
                          <a:sym typeface="Hind Regular"/>
                        </a:rPr>
                        <a:t>Develop a type 2 Diabetes Pilot Change Package that supports new QI strategies and interventions to improve equitable care in diabetes practices.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Montserrat Light" panose="00000400000000000000" pitchFamily="2" charset="0"/>
                          <a:sym typeface="Hind Regular"/>
                        </a:rPr>
                        <a:t>Submit T2D Health Equity abstract to the ADA Scientific Sessions.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 Light" panose="00000400000000000000" pitchFamily="2" charset="0"/>
                          <a:sym typeface="Hind Regular"/>
                        </a:rPr>
                        <a:t>Draft T2D Health Equity manuscript intended for 2025 publication.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>
                        <a:latin typeface="Montserrat Light" panose="000004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Montserrat Light" panose="00000400000000000000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>
                        <a:latin typeface="Montserrat Light" panose="000004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Montserrat Light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291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58848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B8C70-1655-22A5-DB8C-5A0863BE5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Expectations</a:t>
            </a:r>
          </a:p>
        </p:txBody>
      </p:sp>
    </p:spTree>
    <p:extLst>
      <p:ext uri="{BB962C8B-B14F-4D97-AF65-F5344CB8AC3E}">
        <p14:creationId xmlns:p14="http://schemas.microsoft.com/office/powerpoint/2010/main" val="309681955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6130-C5E0-4B5A-8CDB-A8F1934D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T1D Exchange Equity Framework: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CABA74-2283-4EF4-BE40-731BF934FC9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7805996" y="1499953"/>
            <a:ext cx="3974878" cy="2645778"/>
          </a:xfrm>
          <a:prstGeom prst="rect">
            <a:avLst/>
          </a:prstGeom>
        </p:spPr>
      </p:pic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6F0A1DF6-CF3D-46A5-858F-BE9BE7826C2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9" y="1084520"/>
            <a:ext cx="8219096" cy="436466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A6ED12-0AB3-4529-B3D7-DDCBE7E4343D}"/>
              </a:ext>
            </a:extLst>
          </p:cNvPr>
          <p:cNvSpPr txBox="1"/>
          <p:nvPr/>
        </p:nvSpPr>
        <p:spPr>
          <a:xfrm>
            <a:off x="365409" y="5934670"/>
            <a:ext cx="10086396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400" dirty="0"/>
              <a:t>Ebekozien OA, Ori Odugbesan et al Equitable Post COVID-19 Care: A Practical Framework to integrate Health Equity in Diabetes Management. Journal of Clinical Outcomes and Management Nov 2020 https://doi:10.12788/jcom.0025 </a:t>
            </a:r>
          </a:p>
        </p:txBody>
      </p:sp>
    </p:spTree>
    <p:extLst>
      <p:ext uri="{BB962C8B-B14F-4D97-AF65-F5344CB8AC3E}">
        <p14:creationId xmlns:p14="http://schemas.microsoft.com/office/powerpoint/2010/main" val="289892151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8EF82E-CC09-DD90-3E63-66C9C75D31E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756165" y="313956"/>
            <a:ext cx="8610348" cy="6113348"/>
          </a:xfrm>
          <a:noFill/>
        </p:spPr>
      </p:pic>
    </p:spTree>
    <p:extLst>
      <p:ext uri="{BB962C8B-B14F-4D97-AF65-F5344CB8AC3E}">
        <p14:creationId xmlns:p14="http://schemas.microsoft.com/office/powerpoint/2010/main" val="61740283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FA4C7-8CB8-DA40-84D3-21B0632FE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AD57D-F7EB-204C-9267-3D7378FB05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10972166" cy="4876800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ind Regular"/>
                <a:sym typeface="Hind Regular"/>
              </a:rPr>
              <a:t>Introduction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Hind Regular"/>
              </a:rPr>
              <a:t>T2D Pilot Overview </a:t>
            </a:r>
          </a:p>
          <a:p>
            <a:pPr marL="342900" indent="-342900" defTabSz="9144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Hind Regular"/>
              </a:rPr>
              <a:t>Participating sites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ind Regular"/>
              <a:sym typeface="Hind Regular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ind Regular"/>
                <a:sym typeface="Hind Regular"/>
              </a:rPr>
              <a:t>Timeline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Hind Regular"/>
              </a:rPr>
              <a:t>AIM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ind Regular"/>
              <a:sym typeface="Hind Regular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ind Regular"/>
                <a:sym typeface="Hind Regular"/>
              </a:rPr>
              <a:t>Understand the expectation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ind Regular"/>
                <a:sym typeface="Hind Regular"/>
              </a:rPr>
              <a:t>Deliverables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ind Regular"/>
                <a:sym typeface="Hind Regular"/>
              </a:rPr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38392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CE03EB-944E-4E22-9D1E-98D850667E1B}"/>
              </a:ext>
            </a:extLst>
          </p:cNvPr>
          <p:cNvSpPr txBox="1"/>
          <p:nvPr/>
        </p:nvSpPr>
        <p:spPr>
          <a:xfrm>
            <a:off x="444617" y="704675"/>
            <a:ext cx="855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one.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341B83-4382-4D66-8E22-E328DA944B89}"/>
              </a:ext>
            </a:extLst>
          </p:cNvPr>
          <p:cNvSpPr/>
          <p:nvPr/>
        </p:nvSpPr>
        <p:spPr>
          <a:xfrm>
            <a:off x="314587" y="149282"/>
            <a:ext cx="1115735" cy="11249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Provider states patient would benefit from CGM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78A521-E81E-4AEB-A3F5-381EEB1DCED5}"/>
              </a:ext>
            </a:extLst>
          </p:cNvPr>
          <p:cNvCxnSpPr>
            <a:cxnSpLocks/>
            <a:stCxn id="7" idx="3"/>
            <a:endCxn id="27" idx="1"/>
          </p:cNvCxnSpPr>
          <p:nvPr/>
        </p:nvCxnSpPr>
        <p:spPr>
          <a:xfrm>
            <a:off x="1430322" y="711757"/>
            <a:ext cx="344833" cy="2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82ECAE2-0CA2-43DF-92CD-0A41BAB655BB}"/>
              </a:ext>
            </a:extLst>
          </p:cNvPr>
          <p:cNvCxnSpPr>
            <a:cxnSpLocks/>
            <a:stCxn id="60" idx="3"/>
            <a:endCxn id="102" idx="1"/>
          </p:cNvCxnSpPr>
          <p:nvPr/>
        </p:nvCxnSpPr>
        <p:spPr>
          <a:xfrm>
            <a:off x="4249759" y="726714"/>
            <a:ext cx="2802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7DF85C4-7D02-4ED0-81EC-E0AA10155BD5}"/>
              </a:ext>
            </a:extLst>
          </p:cNvPr>
          <p:cNvSpPr txBox="1"/>
          <p:nvPr/>
        </p:nvSpPr>
        <p:spPr>
          <a:xfrm>
            <a:off x="7657050" y="5891962"/>
            <a:ext cx="1069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call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55E15ED-4F94-45CA-B841-9A4D1525E60B}"/>
              </a:ext>
            </a:extLst>
          </p:cNvPr>
          <p:cNvSpPr/>
          <p:nvPr/>
        </p:nvSpPr>
        <p:spPr>
          <a:xfrm>
            <a:off x="3134019" y="167048"/>
            <a:ext cx="1115740" cy="111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Script is signed for CGM</a:t>
            </a:r>
          </a:p>
        </p:txBody>
      </p:sp>
      <p:sp>
        <p:nvSpPr>
          <p:cNvPr id="102" name="Diamond 101">
            <a:extLst>
              <a:ext uri="{FF2B5EF4-FFF2-40B4-BE49-F238E27FC236}">
                <a16:creationId xmlns:a16="http://schemas.microsoft.com/office/drawing/2014/main" id="{5BFF14C6-AB13-469E-AE1E-9BD5BFB1BC91}"/>
              </a:ext>
            </a:extLst>
          </p:cNvPr>
          <p:cNvSpPr/>
          <p:nvPr/>
        </p:nvSpPr>
        <p:spPr>
          <a:xfrm>
            <a:off x="4529982" y="164239"/>
            <a:ext cx="1606216" cy="1124949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Where is script sent?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2CC02CD-7B63-4C23-ACE2-6EC3F19E4CB7}"/>
              </a:ext>
            </a:extLst>
          </p:cNvPr>
          <p:cNvSpPr txBox="1"/>
          <p:nvPr/>
        </p:nvSpPr>
        <p:spPr>
          <a:xfrm>
            <a:off x="6423975" y="470794"/>
            <a:ext cx="117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DME Pharmacy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16D177C-5758-4298-8C9A-F20FD271DA2E}"/>
              </a:ext>
            </a:extLst>
          </p:cNvPr>
          <p:cNvSpPr txBox="1"/>
          <p:nvPr/>
        </p:nvSpPr>
        <p:spPr>
          <a:xfrm>
            <a:off x="4673230" y="1659339"/>
            <a:ext cx="1319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Local Pharmacy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D97073FB-F494-4BC6-AFBF-1671D09FB23B}"/>
              </a:ext>
            </a:extLst>
          </p:cNvPr>
          <p:cNvCxnSpPr>
            <a:cxnSpLocks/>
            <a:stCxn id="102" idx="3"/>
            <a:endCxn id="104" idx="1"/>
          </p:cNvCxnSpPr>
          <p:nvPr/>
        </p:nvCxnSpPr>
        <p:spPr>
          <a:xfrm>
            <a:off x="6136198" y="726714"/>
            <a:ext cx="287777" cy="5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23FEE0D-9A50-4D12-8BB4-FC30C43AD09B}"/>
              </a:ext>
            </a:extLst>
          </p:cNvPr>
          <p:cNvCxnSpPr>
            <a:cxnSpLocks/>
            <a:stCxn id="102" idx="2"/>
            <a:endCxn id="105" idx="0"/>
          </p:cNvCxnSpPr>
          <p:nvPr/>
        </p:nvCxnSpPr>
        <p:spPr>
          <a:xfrm>
            <a:off x="5333090" y="1289188"/>
            <a:ext cx="0" cy="370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Explosion: 8 Points 120">
            <a:extLst>
              <a:ext uri="{FF2B5EF4-FFF2-40B4-BE49-F238E27FC236}">
                <a16:creationId xmlns:a16="http://schemas.microsoft.com/office/drawing/2014/main" id="{27245865-12D8-4A6F-90FE-43990D01ABAA}"/>
              </a:ext>
            </a:extLst>
          </p:cNvPr>
          <p:cNvSpPr/>
          <p:nvPr/>
        </p:nvSpPr>
        <p:spPr>
          <a:xfrm>
            <a:off x="5465409" y="82035"/>
            <a:ext cx="498403" cy="41821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590AB73-3094-4E35-9214-DE6E26E9EA37}"/>
              </a:ext>
            </a:extLst>
          </p:cNvPr>
          <p:cNvSpPr/>
          <p:nvPr/>
        </p:nvSpPr>
        <p:spPr>
          <a:xfrm>
            <a:off x="7997566" y="215953"/>
            <a:ext cx="1115740" cy="10413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DME pharmacy requests: notes, insurance information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202C28AC-AFF6-4D48-9E2E-549F5A7C6B12}"/>
              </a:ext>
            </a:extLst>
          </p:cNvPr>
          <p:cNvCxnSpPr>
            <a:cxnSpLocks/>
            <a:stCxn id="124" idx="3"/>
            <a:endCxn id="74" idx="1"/>
          </p:cNvCxnSpPr>
          <p:nvPr/>
        </p:nvCxnSpPr>
        <p:spPr>
          <a:xfrm>
            <a:off x="9113306" y="736628"/>
            <a:ext cx="356387" cy="10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xplosion: 8 Points 130">
            <a:extLst>
              <a:ext uri="{FF2B5EF4-FFF2-40B4-BE49-F238E27FC236}">
                <a16:creationId xmlns:a16="http://schemas.microsoft.com/office/drawing/2014/main" id="{ADC9870B-DC35-4C06-BBD3-25D78362B531}"/>
              </a:ext>
            </a:extLst>
          </p:cNvPr>
          <p:cNvSpPr/>
          <p:nvPr/>
        </p:nvSpPr>
        <p:spPr>
          <a:xfrm>
            <a:off x="8959988" y="54609"/>
            <a:ext cx="474475" cy="48989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0E0469-A241-4DF4-8E99-5DA582B55E07}"/>
              </a:ext>
            </a:extLst>
          </p:cNvPr>
          <p:cNvSpPr txBox="1"/>
          <p:nvPr/>
        </p:nvSpPr>
        <p:spPr>
          <a:xfrm>
            <a:off x="3990199" y="2327088"/>
            <a:ext cx="502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B7F4A1-9FD2-4243-8A61-8FE5ADCBF15E}"/>
              </a:ext>
            </a:extLst>
          </p:cNvPr>
          <p:cNvSpPr txBox="1"/>
          <p:nvPr/>
        </p:nvSpPr>
        <p:spPr>
          <a:xfrm>
            <a:off x="6221912" y="2276992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</a:t>
            </a:r>
          </a:p>
        </p:txBody>
      </p:sp>
      <p:sp>
        <p:nvSpPr>
          <p:cNvPr id="26" name="Explosion: 8 Points 25">
            <a:extLst>
              <a:ext uri="{FF2B5EF4-FFF2-40B4-BE49-F238E27FC236}">
                <a16:creationId xmlns:a16="http://schemas.microsoft.com/office/drawing/2014/main" id="{9207FC97-D108-4703-9E74-8276D9901F67}"/>
              </a:ext>
            </a:extLst>
          </p:cNvPr>
          <p:cNvSpPr/>
          <p:nvPr/>
        </p:nvSpPr>
        <p:spPr>
          <a:xfrm>
            <a:off x="1240561" y="92499"/>
            <a:ext cx="469983" cy="47044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DD9A2A-BF01-46A7-A838-9AAB7F74F699}"/>
              </a:ext>
            </a:extLst>
          </p:cNvPr>
          <p:cNvSpPr/>
          <p:nvPr/>
        </p:nvSpPr>
        <p:spPr>
          <a:xfrm>
            <a:off x="1775155" y="154899"/>
            <a:ext cx="1115740" cy="111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Route note to education pool or individual educator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1CC8785-AA78-4C51-9A41-5C753303199D}"/>
              </a:ext>
            </a:extLst>
          </p:cNvPr>
          <p:cNvSpPr/>
          <p:nvPr/>
        </p:nvSpPr>
        <p:spPr>
          <a:xfrm>
            <a:off x="8050718" y="2369078"/>
            <a:ext cx="1115740" cy="954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Needs to be sent to DME Pharmacy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51E519E-BEDF-4956-A3EA-F42BE47A5F77}"/>
              </a:ext>
            </a:extLst>
          </p:cNvPr>
          <p:cNvCxnSpPr>
            <a:cxnSpLocks/>
            <a:stCxn id="27" idx="3"/>
            <a:endCxn id="60" idx="1"/>
          </p:cNvCxnSpPr>
          <p:nvPr/>
        </p:nvCxnSpPr>
        <p:spPr>
          <a:xfrm>
            <a:off x="2890895" y="714565"/>
            <a:ext cx="243124" cy="12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3BF2C6F-D7D9-4011-B7AC-4348F2300C35}"/>
              </a:ext>
            </a:extLst>
          </p:cNvPr>
          <p:cNvCxnSpPr>
            <a:cxnSpLocks/>
            <a:stCxn id="7" idx="2"/>
            <a:endCxn id="105" idx="1"/>
          </p:cNvCxnSpPr>
          <p:nvPr/>
        </p:nvCxnSpPr>
        <p:spPr>
          <a:xfrm rot="16200000" flipH="1">
            <a:off x="2503344" y="-356659"/>
            <a:ext cx="538997" cy="38007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iamond 43">
            <a:extLst>
              <a:ext uri="{FF2B5EF4-FFF2-40B4-BE49-F238E27FC236}">
                <a16:creationId xmlns:a16="http://schemas.microsoft.com/office/drawing/2014/main" id="{0FC44CD2-35F5-45A9-8D2F-4FA8C3BB6385}"/>
              </a:ext>
            </a:extLst>
          </p:cNvPr>
          <p:cNvSpPr/>
          <p:nvPr/>
        </p:nvSpPr>
        <p:spPr>
          <a:xfrm>
            <a:off x="4440093" y="1919314"/>
            <a:ext cx="1754202" cy="1124949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Was this supposed to go to local pharm?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72238CC-09C8-4F65-8D4C-B4DB3E4AF5B3}"/>
              </a:ext>
            </a:extLst>
          </p:cNvPr>
          <p:cNvSpPr/>
          <p:nvPr/>
        </p:nvSpPr>
        <p:spPr>
          <a:xfrm>
            <a:off x="6644189" y="2396943"/>
            <a:ext cx="1069599" cy="8569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Denial 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239CB61-A9F0-4729-A3F3-3A5D209BB98A}"/>
              </a:ext>
            </a:extLst>
          </p:cNvPr>
          <p:cNvCxnSpPr>
            <a:cxnSpLocks/>
            <a:stCxn id="47" idx="3"/>
            <a:endCxn id="28" idx="1"/>
          </p:cNvCxnSpPr>
          <p:nvPr/>
        </p:nvCxnSpPr>
        <p:spPr>
          <a:xfrm>
            <a:off x="7713788" y="2825439"/>
            <a:ext cx="336930" cy="20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31CD4E9-B562-4000-9783-95CA46B64A41}"/>
              </a:ext>
            </a:extLst>
          </p:cNvPr>
          <p:cNvCxnSpPr>
            <a:cxnSpLocks/>
            <a:stCxn id="28" idx="0"/>
            <a:endCxn id="104" idx="2"/>
          </p:cNvCxnSpPr>
          <p:nvPr/>
        </p:nvCxnSpPr>
        <p:spPr>
          <a:xfrm rot="16200000" flipV="1">
            <a:off x="7123412" y="883901"/>
            <a:ext cx="1375064" cy="159528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7329CF2A-1B94-4D38-A0BE-0516BCE85110}"/>
              </a:ext>
            </a:extLst>
          </p:cNvPr>
          <p:cNvSpPr txBox="1"/>
          <p:nvPr/>
        </p:nvSpPr>
        <p:spPr>
          <a:xfrm>
            <a:off x="9778524" y="1545006"/>
            <a:ext cx="502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2E322D-00CD-44E5-8C11-DE4AB6898DDB}"/>
              </a:ext>
            </a:extLst>
          </p:cNvPr>
          <p:cNvSpPr txBox="1"/>
          <p:nvPr/>
        </p:nvSpPr>
        <p:spPr>
          <a:xfrm>
            <a:off x="11026638" y="562943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22D7EBF-E5D4-4482-BABB-6C664FA0512B}"/>
              </a:ext>
            </a:extLst>
          </p:cNvPr>
          <p:cNvSpPr/>
          <p:nvPr/>
        </p:nvSpPr>
        <p:spPr>
          <a:xfrm>
            <a:off x="2609248" y="2311207"/>
            <a:ext cx="1212203" cy="13427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Approval given, patient called by pharmacy to relay cost information, sensor sent out</a:t>
            </a: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40B96D32-6BB1-42BB-915A-6C8081D870C4}"/>
              </a:ext>
            </a:extLst>
          </p:cNvPr>
          <p:cNvCxnSpPr>
            <a:cxnSpLocks/>
            <a:stCxn id="104" idx="3"/>
            <a:endCxn id="124" idx="1"/>
          </p:cNvCxnSpPr>
          <p:nvPr/>
        </p:nvCxnSpPr>
        <p:spPr>
          <a:xfrm>
            <a:off x="7602622" y="732404"/>
            <a:ext cx="394944" cy="4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8C3E185B-5FBE-43F6-A0CC-1481956F2AA9}"/>
              </a:ext>
            </a:extLst>
          </p:cNvPr>
          <p:cNvCxnSpPr>
            <a:cxnSpLocks/>
            <a:stCxn id="62" idx="2"/>
          </p:cNvCxnSpPr>
          <p:nvPr/>
        </p:nvCxnSpPr>
        <p:spPr>
          <a:xfrm>
            <a:off x="10029662" y="1852783"/>
            <a:ext cx="0" cy="587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97">
            <a:extLst>
              <a:ext uri="{FF2B5EF4-FFF2-40B4-BE49-F238E27FC236}">
                <a16:creationId xmlns:a16="http://schemas.microsoft.com/office/drawing/2014/main" id="{EF424012-56ED-4FE1-8EF5-A4DB74937795}"/>
              </a:ext>
            </a:extLst>
          </p:cNvPr>
          <p:cNvSpPr/>
          <p:nvPr/>
        </p:nvSpPr>
        <p:spPr>
          <a:xfrm>
            <a:off x="11015228" y="1028749"/>
            <a:ext cx="975851" cy="17966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Approval given, patient called by DME pharmacy to relay cost information, sensor sent out</a:t>
            </a:r>
          </a:p>
        </p:txBody>
      </p:sp>
      <p:sp>
        <p:nvSpPr>
          <p:cNvPr id="61" name="Diamond 60">
            <a:extLst>
              <a:ext uri="{FF2B5EF4-FFF2-40B4-BE49-F238E27FC236}">
                <a16:creationId xmlns:a16="http://schemas.microsoft.com/office/drawing/2014/main" id="{3985C0AB-6C02-40E1-A6C7-1E79D1A3B304}"/>
              </a:ext>
            </a:extLst>
          </p:cNvPr>
          <p:cNvSpPr/>
          <p:nvPr/>
        </p:nvSpPr>
        <p:spPr>
          <a:xfrm>
            <a:off x="9457889" y="3692053"/>
            <a:ext cx="1556257" cy="1124949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Was Rx approved?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6194706-2A07-424C-B061-E62DBC979713}"/>
              </a:ext>
            </a:extLst>
          </p:cNvPr>
          <p:cNvSpPr txBox="1"/>
          <p:nvPr/>
        </p:nvSpPr>
        <p:spPr>
          <a:xfrm>
            <a:off x="9445397" y="4598756"/>
            <a:ext cx="502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7DD2D57-8AFF-4E7A-AB5B-46AB2F669C92}"/>
              </a:ext>
            </a:extLst>
          </p:cNvPr>
          <p:cNvSpPr txBox="1"/>
          <p:nvPr/>
        </p:nvSpPr>
        <p:spPr>
          <a:xfrm>
            <a:off x="10631978" y="4554863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6AAA0B7-F168-4414-864D-0059E46C8188}"/>
              </a:ext>
            </a:extLst>
          </p:cNvPr>
          <p:cNvSpPr/>
          <p:nvPr/>
        </p:nvSpPr>
        <p:spPr>
          <a:xfrm>
            <a:off x="8638132" y="5000402"/>
            <a:ext cx="1212203" cy="13427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Approval given, patient called by DME pharmacy to relay cost information, sensor sent out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06C8B34-A2A1-4003-8378-A4D08649DAC5}"/>
              </a:ext>
            </a:extLst>
          </p:cNvPr>
          <p:cNvSpPr/>
          <p:nvPr/>
        </p:nvSpPr>
        <p:spPr>
          <a:xfrm>
            <a:off x="10468768" y="4973723"/>
            <a:ext cx="1115740" cy="10413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Requests: notes, insurance information</a:t>
            </a:r>
          </a:p>
        </p:txBody>
      </p:sp>
      <p:sp>
        <p:nvSpPr>
          <p:cNvPr id="72" name="Explosion: 8 Points 71">
            <a:extLst>
              <a:ext uri="{FF2B5EF4-FFF2-40B4-BE49-F238E27FC236}">
                <a16:creationId xmlns:a16="http://schemas.microsoft.com/office/drawing/2014/main" id="{D2336372-DCD3-46AE-AB4B-851BC9AF10E0}"/>
              </a:ext>
            </a:extLst>
          </p:cNvPr>
          <p:cNvSpPr/>
          <p:nvPr/>
        </p:nvSpPr>
        <p:spPr>
          <a:xfrm>
            <a:off x="2432407" y="2136559"/>
            <a:ext cx="458488" cy="44234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93DB3FC-593D-45BC-A080-26453293BAF3}"/>
              </a:ext>
            </a:extLst>
          </p:cNvPr>
          <p:cNvSpPr/>
          <p:nvPr/>
        </p:nvSpPr>
        <p:spPr>
          <a:xfrm>
            <a:off x="9604840" y="2578907"/>
            <a:ext cx="1115740" cy="10413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New information including updated information sent to DME</a:t>
            </a:r>
          </a:p>
        </p:txBody>
      </p:sp>
      <p:sp>
        <p:nvSpPr>
          <p:cNvPr id="74" name="Diamond 73">
            <a:extLst>
              <a:ext uri="{FF2B5EF4-FFF2-40B4-BE49-F238E27FC236}">
                <a16:creationId xmlns:a16="http://schemas.microsoft.com/office/drawing/2014/main" id="{C0E4F7CA-E6B6-4D75-A4A5-0EB5E2A4194E}"/>
              </a:ext>
            </a:extLst>
          </p:cNvPr>
          <p:cNvSpPr/>
          <p:nvPr/>
        </p:nvSpPr>
        <p:spPr>
          <a:xfrm>
            <a:off x="9469693" y="184507"/>
            <a:ext cx="1356372" cy="1124949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Is more info needed?</a:t>
            </a:r>
          </a:p>
        </p:txBody>
      </p:sp>
      <p:sp>
        <p:nvSpPr>
          <p:cNvPr id="75" name="Explosion: 8 Points 74">
            <a:extLst>
              <a:ext uri="{FF2B5EF4-FFF2-40B4-BE49-F238E27FC236}">
                <a16:creationId xmlns:a16="http://schemas.microsoft.com/office/drawing/2014/main" id="{2FF15268-98E5-42CE-9485-3C243C204595}"/>
              </a:ext>
            </a:extLst>
          </p:cNvPr>
          <p:cNvSpPr/>
          <p:nvPr/>
        </p:nvSpPr>
        <p:spPr>
          <a:xfrm>
            <a:off x="10399131" y="2327088"/>
            <a:ext cx="478243" cy="46513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xplosion: 8 Points 77">
            <a:extLst>
              <a:ext uri="{FF2B5EF4-FFF2-40B4-BE49-F238E27FC236}">
                <a16:creationId xmlns:a16="http://schemas.microsoft.com/office/drawing/2014/main" id="{5F068949-2421-4F28-A4CC-89D3AB9DBE21}"/>
              </a:ext>
            </a:extLst>
          </p:cNvPr>
          <p:cNvSpPr/>
          <p:nvPr/>
        </p:nvSpPr>
        <p:spPr>
          <a:xfrm>
            <a:off x="2674393" y="54609"/>
            <a:ext cx="454696" cy="50271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1" name="Explosion: 8 Points 50">
            <a:extLst>
              <a:ext uri="{FF2B5EF4-FFF2-40B4-BE49-F238E27FC236}">
                <a16:creationId xmlns:a16="http://schemas.microsoft.com/office/drawing/2014/main" id="{B56844F8-6429-41DE-B4F3-5713FE59B55F}"/>
              </a:ext>
            </a:extLst>
          </p:cNvPr>
          <p:cNvSpPr/>
          <p:nvPr/>
        </p:nvSpPr>
        <p:spPr>
          <a:xfrm>
            <a:off x="8386994" y="4726530"/>
            <a:ext cx="502276" cy="4943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xplosion: 8 Points 51">
            <a:extLst>
              <a:ext uri="{FF2B5EF4-FFF2-40B4-BE49-F238E27FC236}">
                <a16:creationId xmlns:a16="http://schemas.microsoft.com/office/drawing/2014/main" id="{4ECB3097-44BB-440F-BDCD-934F4261FFDD}"/>
              </a:ext>
            </a:extLst>
          </p:cNvPr>
          <p:cNvSpPr/>
          <p:nvPr/>
        </p:nvSpPr>
        <p:spPr>
          <a:xfrm>
            <a:off x="11621871" y="746982"/>
            <a:ext cx="466704" cy="4755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3FD9C-0B45-470C-B88B-926F4E10F8C6}"/>
              </a:ext>
            </a:extLst>
          </p:cNvPr>
          <p:cNvSpPr txBox="1"/>
          <p:nvPr/>
        </p:nvSpPr>
        <p:spPr>
          <a:xfrm>
            <a:off x="9022529" y="92499"/>
            <a:ext cx="16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C867C5-682C-4366-9371-5E2B1F0954EE}"/>
              </a:ext>
            </a:extLst>
          </p:cNvPr>
          <p:cNvSpPr txBox="1"/>
          <p:nvPr/>
        </p:nvSpPr>
        <p:spPr>
          <a:xfrm>
            <a:off x="11687169" y="792056"/>
            <a:ext cx="20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882209-9016-4FD7-B7F5-21236EEE7CCF}"/>
              </a:ext>
            </a:extLst>
          </p:cNvPr>
          <p:cNvSpPr txBox="1"/>
          <p:nvPr/>
        </p:nvSpPr>
        <p:spPr>
          <a:xfrm>
            <a:off x="10445815" y="2348603"/>
            <a:ext cx="267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4F25C13-3157-4C5F-AC15-A81D3EE85DE9}"/>
              </a:ext>
            </a:extLst>
          </p:cNvPr>
          <p:cNvSpPr txBox="1"/>
          <p:nvPr/>
        </p:nvSpPr>
        <p:spPr>
          <a:xfrm>
            <a:off x="8468996" y="4791296"/>
            <a:ext cx="292096" cy="371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68D8CE-CC62-4A66-9E25-16AF4C0E9A72}"/>
              </a:ext>
            </a:extLst>
          </p:cNvPr>
          <p:cNvSpPr txBox="1"/>
          <p:nvPr/>
        </p:nvSpPr>
        <p:spPr>
          <a:xfrm>
            <a:off x="2491790" y="2153176"/>
            <a:ext cx="292096" cy="371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0573FC5-4EDB-4214-9DA2-0AC52B21B8AB}"/>
              </a:ext>
            </a:extLst>
          </p:cNvPr>
          <p:cNvSpPr txBox="1"/>
          <p:nvPr/>
        </p:nvSpPr>
        <p:spPr>
          <a:xfrm>
            <a:off x="325330" y="5213624"/>
            <a:ext cx="6093912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3600" b="1" i="0" u="none" strike="noStrike" kern="0" cap="none" spc="-73" normalizeH="0" baseline="0" noProof="0" dirty="0">
                <a:ln>
                  <a:noFill/>
                </a:ln>
                <a:effectLst/>
                <a:uLnTx/>
                <a:uFillTx/>
                <a:latin typeface="Montserrat SemiBold" pitchFamily="2" charset="77"/>
                <a:cs typeface="Hind Medium" panose="02000000000000000000" pitchFamily="2" charset="77"/>
                <a:sym typeface="Hind Bold"/>
              </a:rPr>
              <a:t>Example of Site Process and Pain Points for CGM</a:t>
            </a:r>
            <a:br>
              <a:rPr kumimoji="0" lang="en-US" sz="3600" b="1" i="0" u="none" strike="noStrike" kern="0" cap="none" spc="-73" normalizeH="0" baseline="0" noProof="0" dirty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Montserrat SemiBold" pitchFamily="2" charset="77"/>
                <a:cs typeface="Hind Medium" panose="02000000000000000000" pitchFamily="2" charset="77"/>
                <a:sym typeface="Hind Bold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0214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D69AB-B6B6-2FB0-61A0-D28B16EFE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59423"/>
            <a:ext cx="10972800" cy="4572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/>
              <a:t>Baseline data shared in Feb 2023 for reporting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C4175F3-F943-EED5-2F8E-39E6AC786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651761"/>
              </p:ext>
            </p:extLst>
          </p:nvPr>
        </p:nvGraphicFramePr>
        <p:xfrm>
          <a:off x="842481" y="1017142"/>
          <a:ext cx="10356349" cy="4641219"/>
        </p:xfrm>
        <a:graphic>
          <a:graphicData uri="http://schemas.openxmlformats.org/drawingml/2006/table">
            <a:tbl>
              <a:tblPr firstRow="1" firstCol="1" bandRow="1"/>
              <a:tblGrid>
                <a:gridCol w="1478687">
                  <a:extLst>
                    <a:ext uri="{9D8B030D-6E8A-4147-A177-3AD203B41FA5}">
                      <a16:colId xmlns:a16="http://schemas.microsoft.com/office/drawing/2014/main" val="2603589458"/>
                    </a:ext>
                  </a:extLst>
                </a:gridCol>
                <a:gridCol w="1478687">
                  <a:extLst>
                    <a:ext uri="{9D8B030D-6E8A-4147-A177-3AD203B41FA5}">
                      <a16:colId xmlns:a16="http://schemas.microsoft.com/office/drawing/2014/main" val="2533596716"/>
                    </a:ext>
                  </a:extLst>
                </a:gridCol>
                <a:gridCol w="1479795">
                  <a:extLst>
                    <a:ext uri="{9D8B030D-6E8A-4147-A177-3AD203B41FA5}">
                      <a16:colId xmlns:a16="http://schemas.microsoft.com/office/drawing/2014/main" val="1725225993"/>
                    </a:ext>
                  </a:extLst>
                </a:gridCol>
                <a:gridCol w="1479795">
                  <a:extLst>
                    <a:ext uri="{9D8B030D-6E8A-4147-A177-3AD203B41FA5}">
                      <a16:colId xmlns:a16="http://schemas.microsoft.com/office/drawing/2014/main" val="1435009663"/>
                    </a:ext>
                  </a:extLst>
                </a:gridCol>
                <a:gridCol w="1479795">
                  <a:extLst>
                    <a:ext uri="{9D8B030D-6E8A-4147-A177-3AD203B41FA5}">
                      <a16:colId xmlns:a16="http://schemas.microsoft.com/office/drawing/2014/main" val="616686556"/>
                    </a:ext>
                  </a:extLst>
                </a:gridCol>
                <a:gridCol w="1479795">
                  <a:extLst>
                    <a:ext uri="{9D8B030D-6E8A-4147-A177-3AD203B41FA5}">
                      <a16:colId xmlns:a16="http://schemas.microsoft.com/office/drawing/2014/main" val="2493062151"/>
                    </a:ext>
                  </a:extLst>
                </a:gridCol>
                <a:gridCol w="1479795">
                  <a:extLst>
                    <a:ext uri="{9D8B030D-6E8A-4147-A177-3AD203B41FA5}">
                      <a16:colId xmlns:a16="http://schemas.microsoft.com/office/drawing/2014/main" val="1323851286"/>
                    </a:ext>
                  </a:extLst>
                </a:gridCol>
              </a:tblGrid>
              <a:tr h="2845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Clinic Name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UPMC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SUNY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Stanford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Wash 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Miami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996271"/>
                  </a:ext>
                </a:extLst>
              </a:tr>
              <a:tr h="5775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Denominator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610547"/>
                  </a:ext>
                </a:extLst>
              </a:tr>
              <a:tr h="5824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Insurance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3045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5396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2427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(33%)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2584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(58%)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(58%)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355991"/>
                  </a:ext>
                </a:extLst>
              </a:tr>
              <a:tr h="5824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pop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(48%)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7915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(82%)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2267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3378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2450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(70%)*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9927"/>
                  </a:ext>
                </a:extLst>
              </a:tr>
              <a:tr h="5824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Hispanic pop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(18%)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(&lt;1%)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(&lt;1%)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(&lt;1%)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320511"/>
                  </a:ext>
                </a:extLst>
              </a:tr>
              <a:tr h="5824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CGM use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3085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(32%)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(32%)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(33%)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(19%)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689633"/>
                  </a:ext>
                </a:extLst>
              </a:tr>
              <a:tr h="5824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8574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(69%)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(87%)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2428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(58%)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669099"/>
                  </a:ext>
                </a:extLst>
              </a:tr>
              <a:tr h="2845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A1c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703370"/>
                  </a:ext>
                </a:extLst>
              </a:tr>
              <a:tr h="5824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A1c below 8%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6127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(71%)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(61%)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(38%)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2275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(65%)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870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05968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E35268-86F9-47C2-BCC2-1C7651D52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CGM Uptake Key Driver Diagram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605C1F-EA46-43E0-AD2F-CF2BFC341CF1}"/>
              </a:ext>
            </a:extLst>
          </p:cNvPr>
          <p:cNvSpPr txBox="1"/>
          <p:nvPr/>
        </p:nvSpPr>
        <p:spPr>
          <a:xfrm>
            <a:off x="4751671" y="953051"/>
            <a:ext cx="1886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Key Drivers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F11ABF-AD33-470B-A181-58FA81A5E87F}"/>
              </a:ext>
            </a:extLst>
          </p:cNvPr>
          <p:cNvSpPr txBox="1"/>
          <p:nvPr/>
        </p:nvSpPr>
        <p:spPr>
          <a:xfrm>
            <a:off x="1687222" y="970497"/>
            <a:ext cx="1776949" cy="3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Outcomes/Aim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F10F0F-D18D-4604-9171-D7B41FF3B7C9}"/>
              </a:ext>
            </a:extLst>
          </p:cNvPr>
          <p:cNvSpPr txBox="1"/>
          <p:nvPr/>
        </p:nvSpPr>
        <p:spPr>
          <a:xfrm>
            <a:off x="8201276" y="975219"/>
            <a:ext cx="207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Change Ideas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65573-AAA1-4341-AAA3-127C568DCB78}"/>
              </a:ext>
            </a:extLst>
          </p:cNvPr>
          <p:cNvSpPr txBox="1"/>
          <p:nvPr/>
        </p:nvSpPr>
        <p:spPr>
          <a:xfrm>
            <a:off x="7169635" y="3836252"/>
            <a:ext cx="441074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CGM training for patients in clinic, through telehealth, and online.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3AA47F-88CF-4210-B37E-3F53F78CC1FB}"/>
              </a:ext>
            </a:extLst>
          </p:cNvPr>
          <p:cNvSpPr txBox="1"/>
          <p:nvPr/>
        </p:nvSpPr>
        <p:spPr>
          <a:xfrm>
            <a:off x="4506950" y="1436713"/>
            <a:ext cx="211595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patients starting CGM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A5F71A-57DE-4D19-9991-6453701BD1B7}"/>
              </a:ext>
            </a:extLst>
          </p:cNvPr>
          <p:cNvSpPr txBox="1"/>
          <p:nvPr/>
        </p:nvSpPr>
        <p:spPr>
          <a:xfrm>
            <a:off x="4536854" y="4738085"/>
            <a:ext cx="2101369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and educate clinical teams on CGM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346A30-1914-4AE8-822C-2DB09EE82090}"/>
              </a:ext>
            </a:extLst>
          </p:cNvPr>
          <p:cNvSpPr txBox="1"/>
          <p:nvPr/>
        </p:nvSpPr>
        <p:spPr>
          <a:xfrm>
            <a:off x="1443000" y="1466545"/>
            <a:ext cx="2350825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10% utilization of continuous glucose monitors (CGM) for people with T2D by 10/31/24. Demonstrate reduction in CGM disparities by 3%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262D09-9CCD-4153-8BB9-4E6110F7D041}"/>
              </a:ext>
            </a:extLst>
          </p:cNvPr>
          <p:cNvSpPr txBox="1"/>
          <p:nvPr/>
        </p:nvSpPr>
        <p:spPr>
          <a:xfrm>
            <a:off x="7171455" y="4472394"/>
            <a:ext cx="4403940" cy="34985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CGM training for clinical staff.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8953AC-13E0-4DC0-8737-E179ED205DF8}"/>
              </a:ext>
            </a:extLst>
          </p:cNvPr>
          <p:cNvSpPr txBox="1"/>
          <p:nvPr/>
        </p:nvSpPr>
        <p:spPr>
          <a:xfrm>
            <a:off x="7154779" y="4908476"/>
            <a:ext cx="4420616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519093" lvl="1" indent="-119043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tools in EMR to facilitate insurance and vendor approval. Navigate and mitigate hurdles with patients.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46CD03-3E84-4CF3-BDC0-1032841A5025}"/>
              </a:ext>
            </a:extLst>
          </p:cNvPr>
          <p:cNvSpPr txBox="1"/>
          <p:nvPr/>
        </p:nvSpPr>
        <p:spPr>
          <a:xfrm>
            <a:off x="7173109" y="1426163"/>
            <a:ext cx="4401104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519093" lvl="1" indent="-119043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patients starting CGM during new visits and annual visits.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C45F39-6EAA-438D-8D53-D931C4857BD6}"/>
              </a:ext>
            </a:extLst>
          </p:cNvPr>
          <p:cNvSpPr txBox="1"/>
          <p:nvPr/>
        </p:nvSpPr>
        <p:spPr>
          <a:xfrm>
            <a:off x="7139519" y="2973870"/>
            <a:ext cx="4434224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519093" lvl="1" indent="-119043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Redesign workflows to ask patients about their interest in CGM and address barriers. Re-offer CGM as appropriate.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03E1B68-A7C1-4281-A75A-F3B5081B4B5C}"/>
              </a:ext>
            </a:extLst>
          </p:cNvPr>
          <p:cNvCxnSpPr>
            <a:cxnSpLocks/>
          </p:cNvCxnSpPr>
          <p:nvPr/>
        </p:nvCxnSpPr>
        <p:spPr>
          <a:xfrm flipH="1" flipV="1">
            <a:off x="6522612" y="1589718"/>
            <a:ext cx="632167" cy="16919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6534599-1EC3-4D28-BEB9-3BF8A728A120}"/>
              </a:ext>
            </a:extLst>
          </p:cNvPr>
          <p:cNvCxnSpPr>
            <a:cxnSpLocks/>
            <a:stCxn id="62" idx="1"/>
          </p:cNvCxnSpPr>
          <p:nvPr/>
        </p:nvCxnSpPr>
        <p:spPr>
          <a:xfrm flipH="1" flipV="1">
            <a:off x="6587337" y="1973255"/>
            <a:ext cx="585772" cy="53078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F72C2A7-C2E8-411C-880A-0EBF44962486}"/>
              </a:ext>
            </a:extLst>
          </p:cNvPr>
          <p:cNvCxnSpPr>
            <a:cxnSpLocks/>
          </p:cNvCxnSpPr>
          <p:nvPr/>
        </p:nvCxnSpPr>
        <p:spPr>
          <a:xfrm flipH="1" flipV="1">
            <a:off x="6630900" y="2823508"/>
            <a:ext cx="523879" cy="362154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54B1F4D-48A1-4FD8-8836-CB7A552B8424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6646393" y="3988495"/>
            <a:ext cx="508386" cy="133548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C353738-A61E-4C67-84BA-2EB3BD41EA8D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6620843" y="5323975"/>
            <a:ext cx="533936" cy="76360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73A321F8-BF23-4608-87D7-93A214463313}"/>
              </a:ext>
            </a:extLst>
          </p:cNvPr>
          <p:cNvSpPr txBox="1"/>
          <p:nvPr/>
        </p:nvSpPr>
        <p:spPr>
          <a:xfrm>
            <a:off x="4522329" y="2074194"/>
            <a:ext cx="211595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 and educate patients on effective CGM use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6FCC0ED-AC4B-43AE-82EE-FB4E5B1AD920}"/>
              </a:ext>
            </a:extLst>
          </p:cNvPr>
          <p:cNvSpPr txBox="1"/>
          <p:nvPr/>
        </p:nvSpPr>
        <p:spPr>
          <a:xfrm>
            <a:off x="7173109" y="2088536"/>
            <a:ext cx="4402287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519093" lvl="1" indent="-119043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Educate patients on CGM use.</a:t>
            </a:r>
          </a:p>
          <a:p>
            <a:pPr marL="519093" lvl="1" indent="-119043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up with patients who express an interest.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D734801-2DEC-4883-88D2-42E3D8A485C9}"/>
              </a:ext>
            </a:extLst>
          </p:cNvPr>
          <p:cNvCxnSpPr>
            <a:cxnSpLocks/>
          </p:cNvCxnSpPr>
          <p:nvPr/>
        </p:nvCxnSpPr>
        <p:spPr>
          <a:xfrm flipH="1" flipV="1">
            <a:off x="6610954" y="3736230"/>
            <a:ext cx="561020" cy="54547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F4F5C7C-5F14-4DBB-8D0A-F3494106F83F}"/>
              </a:ext>
            </a:extLst>
          </p:cNvPr>
          <p:cNvCxnSpPr>
            <a:cxnSpLocks/>
          </p:cNvCxnSpPr>
          <p:nvPr/>
        </p:nvCxnSpPr>
        <p:spPr>
          <a:xfrm flipH="1" flipV="1">
            <a:off x="6620843" y="2919059"/>
            <a:ext cx="581248" cy="101117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EB0FBFC-5D5B-4185-AB25-A58E2E4007A8}"/>
              </a:ext>
            </a:extLst>
          </p:cNvPr>
          <p:cNvCxnSpPr>
            <a:cxnSpLocks/>
          </p:cNvCxnSpPr>
          <p:nvPr/>
        </p:nvCxnSpPr>
        <p:spPr>
          <a:xfrm flipH="1">
            <a:off x="6603782" y="1934621"/>
            <a:ext cx="564040" cy="58030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16F7C91-408A-41B8-8683-39F3D06380A8}"/>
              </a:ext>
            </a:extLst>
          </p:cNvPr>
          <p:cNvCxnSpPr>
            <a:cxnSpLocks/>
            <a:endCxn id="37" idx="3"/>
          </p:cNvCxnSpPr>
          <p:nvPr/>
        </p:nvCxnSpPr>
        <p:spPr>
          <a:xfrm flipH="1">
            <a:off x="6603782" y="4691905"/>
            <a:ext cx="598309" cy="149879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DF834AB-78A3-4816-B364-24BF2065DDDE}"/>
              </a:ext>
            </a:extLst>
          </p:cNvPr>
          <p:cNvSpPr txBox="1"/>
          <p:nvPr/>
        </p:nvSpPr>
        <p:spPr>
          <a:xfrm>
            <a:off x="4551624" y="5652091"/>
            <a:ext cx="2052158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with vendors and payors to support equitable device access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7C593C2-2913-4890-ACDD-328C470DC050}"/>
              </a:ext>
            </a:extLst>
          </p:cNvPr>
          <p:cNvCxnSpPr>
            <a:cxnSpLocks/>
          </p:cNvCxnSpPr>
          <p:nvPr/>
        </p:nvCxnSpPr>
        <p:spPr>
          <a:xfrm flipH="1" flipV="1">
            <a:off x="6463198" y="1823526"/>
            <a:ext cx="721070" cy="218561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3F29B0F-6B40-4C59-9D41-3905E0F109A4}"/>
              </a:ext>
            </a:extLst>
          </p:cNvPr>
          <p:cNvCxnSpPr>
            <a:cxnSpLocks/>
          </p:cNvCxnSpPr>
          <p:nvPr/>
        </p:nvCxnSpPr>
        <p:spPr>
          <a:xfrm flipH="1">
            <a:off x="6631372" y="2025186"/>
            <a:ext cx="638377" cy="161415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16EA1BB-DA0A-433F-8D0D-EBFB77442F2D}"/>
              </a:ext>
            </a:extLst>
          </p:cNvPr>
          <p:cNvCxnSpPr>
            <a:cxnSpLocks/>
          </p:cNvCxnSpPr>
          <p:nvPr/>
        </p:nvCxnSpPr>
        <p:spPr>
          <a:xfrm flipH="1">
            <a:off x="6655723" y="2821095"/>
            <a:ext cx="589677" cy="83833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B1A1519-102E-463D-B5F9-DA54EF129C77}"/>
              </a:ext>
            </a:extLst>
          </p:cNvPr>
          <p:cNvCxnSpPr>
            <a:cxnSpLocks/>
            <a:endCxn id="24" idx="3"/>
          </p:cNvCxnSpPr>
          <p:nvPr/>
        </p:nvCxnSpPr>
        <p:spPr>
          <a:xfrm flipH="1" flipV="1">
            <a:off x="6638223" y="5153584"/>
            <a:ext cx="484592" cy="53677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0CDC7FD-8CF1-834E-08EE-EEBE75069778}"/>
              </a:ext>
            </a:extLst>
          </p:cNvPr>
          <p:cNvSpPr txBox="1"/>
          <p:nvPr/>
        </p:nvSpPr>
        <p:spPr>
          <a:xfrm>
            <a:off x="4525222" y="2975468"/>
            <a:ext cx="213050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inequitable processes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D8BBD8-1106-62BF-FE3E-814BADFC6839}"/>
              </a:ext>
            </a:extLst>
          </p:cNvPr>
          <p:cNvSpPr txBox="1"/>
          <p:nvPr/>
        </p:nvSpPr>
        <p:spPr>
          <a:xfrm>
            <a:off x="4530056" y="3636085"/>
            <a:ext cx="2125667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ten step equity framework </a:t>
            </a:r>
          </a:p>
          <a:p>
            <a:pPr lvl="0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3796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E35268-86F9-47C2-BCC2-1C7651D52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Cardiovascular Health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Driver Diagram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605C1F-EA46-43E0-AD2F-CF2BFC341CF1}"/>
              </a:ext>
            </a:extLst>
          </p:cNvPr>
          <p:cNvSpPr txBox="1"/>
          <p:nvPr/>
        </p:nvSpPr>
        <p:spPr>
          <a:xfrm>
            <a:off x="4751671" y="953051"/>
            <a:ext cx="1886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Key Drivers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F11ABF-AD33-470B-A181-58FA81A5E87F}"/>
              </a:ext>
            </a:extLst>
          </p:cNvPr>
          <p:cNvSpPr txBox="1"/>
          <p:nvPr/>
        </p:nvSpPr>
        <p:spPr>
          <a:xfrm>
            <a:off x="1687222" y="970497"/>
            <a:ext cx="1776949" cy="3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Outcomes/Aim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F10F0F-D18D-4604-9171-D7B41FF3B7C9}"/>
              </a:ext>
            </a:extLst>
          </p:cNvPr>
          <p:cNvSpPr txBox="1"/>
          <p:nvPr/>
        </p:nvSpPr>
        <p:spPr>
          <a:xfrm>
            <a:off x="8201276" y="975219"/>
            <a:ext cx="207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Change Ideas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65573-AAA1-4341-AAA3-127C568DCB78}"/>
              </a:ext>
            </a:extLst>
          </p:cNvPr>
          <p:cNvSpPr txBox="1"/>
          <p:nvPr/>
        </p:nvSpPr>
        <p:spPr>
          <a:xfrm>
            <a:off x="7169635" y="3836252"/>
            <a:ext cx="4410740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3AA47F-88CF-4210-B37E-3F53F78CC1FB}"/>
              </a:ext>
            </a:extLst>
          </p:cNvPr>
          <p:cNvSpPr txBox="1"/>
          <p:nvPr/>
        </p:nvSpPr>
        <p:spPr>
          <a:xfrm>
            <a:off x="4506950" y="1436713"/>
            <a:ext cx="211595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A5F71A-57DE-4D19-9991-6453701BD1B7}"/>
              </a:ext>
            </a:extLst>
          </p:cNvPr>
          <p:cNvSpPr txBox="1"/>
          <p:nvPr/>
        </p:nvSpPr>
        <p:spPr>
          <a:xfrm>
            <a:off x="4536854" y="4738085"/>
            <a:ext cx="2101369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346A30-1914-4AE8-822C-2DB09EE82090}"/>
              </a:ext>
            </a:extLst>
          </p:cNvPr>
          <p:cNvSpPr txBox="1"/>
          <p:nvPr/>
        </p:nvSpPr>
        <p:spPr>
          <a:xfrm>
            <a:off x="1443000" y="1466545"/>
            <a:ext cx="2350825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prescription for cardioprotective medication by 10%, demonstrate a reduction in disparities by 3%.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262D09-9CCD-4153-8BB9-4E6110F7D041}"/>
              </a:ext>
            </a:extLst>
          </p:cNvPr>
          <p:cNvSpPr txBox="1"/>
          <p:nvPr/>
        </p:nvSpPr>
        <p:spPr>
          <a:xfrm>
            <a:off x="7197390" y="4493973"/>
            <a:ext cx="4403940" cy="34985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8953AC-13E0-4DC0-8737-E179ED205DF8}"/>
              </a:ext>
            </a:extLst>
          </p:cNvPr>
          <p:cNvSpPr txBox="1"/>
          <p:nvPr/>
        </p:nvSpPr>
        <p:spPr>
          <a:xfrm>
            <a:off x="7154779" y="4908476"/>
            <a:ext cx="4420616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519093" lvl="1" indent="-119043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46CD03-3E84-4CF3-BDC0-1032841A5025}"/>
              </a:ext>
            </a:extLst>
          </p:cNvPr>
          <p:cNvSpPr txBox="1"/>
          <p:nvPr/>
        </p:nvSpPr>
        <p:spPr>
          <a:xfrm>
            <a:off x="7173109" y="1426163"/>
            <a:ext cx="4401104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519093" lvl="1" indent="-119043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C45F39-6EAA-438D-8D53-D931C4857BD6}"/>
              </a:ext>
            </a:extLst>
          </p:cNvPr>
          <p:cNvSpPr txBox="1"/>
          <p:nvPr/>
        </p:nvSpPr>
        <p:spPr>
          <a:xfrm>
            <a:off x="7139519" y="2973870"/>
            <a:ext cx="4434224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519093" lvl="1" indent="-119043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03E1B68-A7C1-4281-A75A-F3B5081B4B5C}"/>
              </a:ext>
            </a:extLst>
          </p:cNvPr>
          <p:cNvCxnSpPr>
            <a:cxnSpLocks/>
          </p:cNvCxnSpPr>
          <p:nvPr/>
        </p:nvCxnSpPr>
        <p:spPr>
          <a:xfrm flipH="1" flipV="1">
            <a:off x="6522612" y="1589718"/>
            <a:ext cx="632167" cy="16919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6534599-1EC3-4D28-BEB9-3BF8A728A120}"/>
              </a:ext>
            </a:extLst>
          </p:cNvPr>
          <p:cNvCxnSpPr>
            <a:cxnSpLocks/>
            <a:stCxn id="62" idx="1"/>
          </p:cNvCxnSpPr>
          <p:nvPr/>
        </p:nvCxnSpPr>
        <p:spPr>
          <a:xfrm flipH="1" flipV="1">
            <a:off x="6587337" y="1973255"/>
            <a:ext cx="585772" cy="28455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F72C2A7-C2E8-411C-880A-0EBF44962486}"/>
              </a:ext>
            </a:extLst>
          </p:cNvPr>
          <p:cNvCxnSpPr>
            <a:cxnSpLocks/>
          </p:cNvCxnSpPr>
          <p:nvPr/>
        </p:nvCxnSpPr>
        <p:spPr>
          <a:xfrm flipH="1" flipV="1">
            <a:off x="6630900" y="2823508"/>
            <a:ext cx="523879" cy="362154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54B1F4D-48A1-4FD8-8836-CB7A552B8424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6646393" y="3988495"/>
            <a:ext cx="508386" cy="108925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C353738-A61E-4C67-84BA-2EB3BD41EA8D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6620843" y="5077753"/>
            <a:ext cx="533936" cy="100982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73A321F8-BF23-4608-87D7-93A214463313}"/>
              </a:ext>
            </a:extLst>
          </p:cNvPr>
          <p:cNvSpPr txBox="1"/>
          <p:nvPr/>
        </p:nvSpPr>
        <p:spPr>
          <a:xfrm>
            <a:off x="4522329" y="2074194"/>
            <a:ext cx="211595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6FCC0ED-AC4B-43AE-82EE-FB4E5B1AD920}"/>
              </a:ext>
            </a:extLst>
          </p:cNvPr>
          <p:cNvSpPr txBox="1"/>
          <p:nvPr/>
        </p:nvSpPr>
        <p:spPr>
          <a:xfrm>
            <a:off x="7173109" y="2088536"/>
            <a:ext cx="4402287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519093" lvl="1" indent="-119043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D734801-2DEC-4883-88D2-42E3D8A485C9}"/>
              </a:ext>
            </a:extLst>
          </p:cNvPr>
          <p:cNvCxnSpPr>
            <a:cxnSpLocks/>
          </p:cNvCxnSpPr>
          <p:nvPr/>
        </p:nvCxnSpPr>
        <p:spPr>
          <a:xfrm flipH="1" flipV="1">
            <a:off x="6610954" y="3736230"/>
            <a:ext cx="561020" cy="54547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F4F5C7C-5F14-4DBB-8D0A-F3494106F83F}"/>
              </a:ext>
            </a:extLst>
          </p:cNvPr>
          <p:cNvCxnSpPr>
            <a:cxnSpLocks/>
          </p:cNvCxnSpPr>
          <p:nvPr/>
        </p:nvCxnSpPr>
        <p:spPr>
          <a:xfrm flipH="1" flipV="1">
            <a:off x="6620843" y="2919059"/>
            <a:ext cx="581248" cy="101117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EB0FBFC-5D5B-4185-AB25-A58E2E4007A8}"/>
              </a:ext>
            </a:extLst>
          </p:cNvPr>
          <p:cNvCxnSpPr>
            <a:cxnSpLocks/>
          </p:cNvCxnSpPr>
          <p:nvPr/>
        </p:nvCxnSpPr>
        <p:spPr>
          <a:xfrm flipH="1">
            <a:off x="6603782" y="1934621"/>
            <a:ext cx="564040" cy="58030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16F7C91-408A-41B8-8683-39F3D06380A8}"/>
              </a:ext>
            </a:extLst>
          </p:cNvPr>
          <p:cNvCxnSpPr>
            <a:cxnSpLocks/>
            <a:endCxn id="37" idx="3"/>
          </p:cNvCxnSpPr>
          <p:nvPr/>
        </p:nvCxnSpPr>
        <p:spPr>
          <a:xfrm flipH="1">
            <a:off x="6603782" y="4691905"/>
            <a:ext cx="598309" cy="112946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DF834AB-78A3-4816-B364-24BF2065DDDE}"/>
              </a:ext>
            </a:extLst>
          </p:cNvPr>
          <p:cNvSpPr txBox="1"/>
          <p:nvPr/>
        </p:nvSpPr>
        <p:spPr>
          <a:xfrm>
            <a:off x="4551624" y="5652091"/>
            <a:ext cx="205215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7C593C2-2913-4890-ACDD-328C470DC050}"/>
              </a:ext>
            </a:extLst>
          </p:cNvPr>
          <p:cNvCxnSpPr>
            <a:cxnSpLocks/>
          </p:cNvCxnSpPr>
          <p:nvPr/>
        </p:nvCxnSpPr>
        <p:spPr>
          <a:xfrm flipH="1" flipV="1">
            <a:off x="6463198" y="1823526"/>
            <a:ext cx="721070" cy="218561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3F29B0F-6B40-4C59-9D41-3905E0F109A4}"/>
              </a:ext>
            </a:extLst>
          </p:cNvPr>
          <p:cNvCxnSpPr>
            <a:cxnSpLocks/>
          </p:cNvCxnSpPr>
          <p:nvPr/>
        </p:nvCxnSpPr>
        <p:spPr>
          <a:xfrm flipH="1">
            <a:off x="6631372" y="2025186"/>
            <a:ext cx="638377" cy="161415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16EA1BB-DA0A-433F-8D0D-EBFB77442F2D}"/>
              </a:ext>
            </a:extLst>
          </p:cNvPr>
          <p:cNvCxnSpPr>
            <a:cxnSpLocks/>
          </p:cNvCxnSpPr>
          <p:nvPr/>
        </p:nvCxnSpPr>
        <p:spPr>
          <a:xfrm flipH="1">
            <a:off x="6655723" y="2821095"/>
            <a:ext cx="589677" cy="83833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B1A1519-102E-463D-B5F9-DA54EF129C77}"/>
              </a:ext>
            </a:extLst>
          </p:cNvPr>
          <p:cNvCxnSpPr>
            <a:cxnSpLocks/>
            <a:endCxn id="24" idx="3"/>
          </p:cNvCxnSpPr>
          <p:nvPr/>
        </p:nvCxnSpPr>
        <p:spPr>
          <a:xfrm flipH="1" flipV="1">
            <a:off x="6638223" y="4907362"/>
            <a:ext cx="484592" cy="78299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0CDC7FD-8CF1-834E-08EE-EEBE75069778}"/>
              </a:ext>
            </a:extLst>
          </p:cNvPr>
          <p:cNvSpPr txBox="1"/>
          <p:nvPr/>
        </p:nvSpPr>
        <p:spPr>
          <a:xfrm>
            <a:off x="4525222" y="2975468"/>
            <a:ext cx="2130501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D8BBD8-1106-62BF-FE3E-814BADFC6839}"/>
              </a:ext>
            </a:extLst>
          </p:cNvPr>
          <p:cNvSpPr txBox="1"/>
          <p:nvPr/>
        </p:nvSpPr>
        <p:spPr>
          <a:xfrm>
            <a:off x="4530056" y="3636085"/>
            <a:ext cx="212566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6295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1A94867-A747-D821-6D40-508ADF3E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</p:spPr>
        <p:txBody>
          <a:bodyPr/>
          <a:lstStyle/>
          <a:p>
            <a:r>
              <a:rPr lang="en-US" dirty="0"/>
              <a:t>Measures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E86FB-7360-6485-F92E-C8BEE672D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799" y="914400"/>
            <a:ext cx="9073116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306125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FF80F3-DE53-4868-98E1-8A3FE954C69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90650" y="230878"/>
            <a:ext cx="11610700" cy="5329646"/>
          </a:xfrm>
        </p:spPr>
      </p:pic>
    </p:spTree>
    <p:extLst>
      <p:ext uri="{BB962C8B-B14F-4D97-AF65-F5344CB8AC3E}">
        <p14:creationId xmlns:p14="http://schemas.microsoft.com/office/powerpoint/2010/main" val="104037088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st Feedback PowerPoint Templates">
            <a:extLst>
              <a:ext uri="{FF2B5EF4-FFF2-40B4-BE49-F238E27FC236}">
                <a16:creationId xmlns:a16="http://schemas.microsoft.com/office/drawing/2014/main" id="{20ADD969-787F-43F1-80E2-CB4D76EF1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29" y="1443254"/>
            <a:ext cx="4406751" cy="311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ow to Create a 3D Question Mark in PowerPoint 2010">
            <a:extLst>
              <a:ext uri="{FF2B5EF4-FFF2-40B4-BE49-F238E27FC236}">
                <a16:creationId xmlns:a16="http://schemas.microsoft.com/office/drawing/2014/main" id="{7086BF14-EEA1-490D-A2E3-FBF15C7D4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651" y="1443254"/>
            <a:ext cx="4406751" cy="311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92140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81BFF-E159-4357-A377-45C77A779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0AE03-5609-4CA8-BF6E-0D3933A13417}"/>
              </a:ext>
            </a:extLst>
          </p:cNvPr>
          <p:cNvSpPr txBox="1"/>
          <p:nvPr/>
        </p:nvSpPr>
        <p:spPr>
          <a:xfrm>
            <a:off x="785811" y="1874728"/>
            <a:ext cx="6097712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ind Regular"/>
              <a:sym typeface="Hind Regular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ind Regular"/>
                <a:sym typeface="Hind Regular"/>
              </a:rPr>
              <a:t>Why are you interested in this project?</a:t>
            </a:r>
          </a:p>
        </p:txBody>
      </p:sp>
      <p:pic>
        <p:nvPicPr>
          <p:cNvPr id="5" name="Picture 2" descr="Take Your Time To Think - Darius Foroux">
            <a:extLst>
              <a:ext uri="{FF2B5EF4-FFF2-40B4-BE49-F238E27FC236}">
                <a16:creationId xmlns:a16="http://schemas.microsoft.com/office/drawing/2014/main" id="{7B1CD957-D5AE-46D8-8049-6F8F924D2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24" y="1282877"/>
            <a:ext cx="4150065" cy="31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43110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612356-37AB-C113-EB99-D90FFE870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2021-2022 pilot</a:t>
            </a:r>
          </a:p>
        </p:txBody>
      </p:sp>
    </p:spTree>
    <p:extLst>
      <p:ext uri="{BB962C8B-B14F-4D97-AF65-F5344CB8AC3E}">
        <p14:creationId xmlns:p14="http://schemas.microsoft.com/office/powerpoint/2010/main" val="45706417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B2CF9B-DB4A-4A64-AC1E-6D930FEBA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Introduce 2 pilot clinics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5E391C-FD90-4173-A3DF-9056074EA0F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SUNY</a:t>
            </a:r>
          </a:p>
          <a:p>
            <a:r>
              <a:rPr lang="en-US" dirty="0"/>
              <a:t>PI: Marisa Desimone, MD. Clinical focus: adult endocrinology</a:t>
            </a:r>
          </a:p>
          <a:p>
            <a:r>
              <a:rPr lang="en-US" dirty="0"/>
              <a:t>N pts 3,363</a:t>
            </a:r>
          </a:p>
          <a:p>
            <a:r>
              <a:rPr lang="en-US" dirty="0"/>
              <a:t>Providers: 7 MDs</a:t>
            </a:r>
          </a:p>
          <a:p>
            <a:r>
              <a:rPr lang="en-US" dirty="0"/>
              <a:t>Type: adult endocrine practice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E0DA6B-FD68-4538-8A16-887B0E6AAEB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Stanford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PI: Sandra Tsai, MD. Clinical focus: </a:t>
            </a:r>
            <a:r>
              <a:rPr lang="en-US" b="0" i="0" dirty="0">
                <a:solidFill>
                  <a:srgbClr val="585754"/>
                </a:solidFill>
                <a:effectLst/>
                <a:latin typeface="Montserrat" panose="00000500000000000000" pitchFamily="2" charset="0"/>
              </a:rPr>
              <a:t>Preventive Cardiology &amp; Internal Medicine</a:t>
            </a:r>
          </a:p>
          <a:p>
            <a:r>
              <a:rPr lang="en-US" dirty="0">
                <a:latin typeface="Montserrat" panose="00000500000000000000" pitchFamily="2" charset="0"/>
              </a:rPr>
              <a:t>N pts 3,049</a:t>
            </a:r>
          </a:p>
          <a:p>
            <a:r>
              <a:rPr lang="en-US" dirty="0"/>
              <a:t>Providers: 30 MDs</a:t>
            </a:r>
          </a:p>
          <a:p>
            <a:r>
              <a:rPr lang="en-US" dirty="0"/>
              <a:t>Type: adult primary care practice</a:t>
            </a:r>
          </a:p>
          <a:p>
            <a:endParaRPr lang="en-US" dirty="0"/>
          </a:p>
        </p:txBody>
      </p:sp>
      <p:pic>
        <p:nvPicPr>
          <p:cNvPr id="1026" name="Picture 2" descr="Joslin Diabetes Center - Insulin Vial and Syringe for Pediatric Patients -  YouTube">
            <a:extLst>
              <a:ext uri="{FF2B5EF4-FFF2-40B4-BE49-F238E27FC236}">
                <a16:creationId xmlns:a16="http://schemas.microsoft.com/office/drawing/2014/main" id="{086843DD-3F62-4BB8-A43B-AF6BA3CC2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3528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anford Health Care - BrainsWay">
            <a:extLst>
              <a:ext uri="{FF2B5EF4-FFF2-40B4-BE49-F238E27FC236}">
                <a16:creationId xmlns:a16="http://schemas.microsoft.com/office/drawing/2014/main" id="{7694371C-D6D7-4220-980C-8CBA46771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926" y="3618061"/>
            <a:ext cx="2953512" cy="89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60561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BC79A8-CD6D-47D9-8D18-05DACD852F2C}"/>
              </a:ext>
            </a:extLst>
          </p:cNvPr>
          <p:cNvSpPr/>
          <p:nvPr/>
        </p:nvSpPr>
        <p:spPr>
          <a:xfrm rot="17700000">
            <a:off x="5132741" y="2964552"/>
            <a:ext cx="1926519" cy="92889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212EAD-0181-4419-B9C8-442A365E48C3}"/>
              </a:ext>
            </a:extLst>
          </p:cNvPr>
          <p:cNvSpPr/>
          <p:nvPr/>
        </p:nvSpPr>
        <p:spPr>
          <a:xfrm rot="17700000">
            <a:off x="5560510" y="2883501"/>
            <a:ext cx="1926519" cy="92889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3743EF-73CF-940C-DCFA-00E0331DB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125"/>
            <a:ext cx="12192000" cy="46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8387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CA9BCE-4FA5-4006-E70D-4F880E3E3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8" y="0"/>
            <a:ext cx="9984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3488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id="{2E1250DB-3446-8B21-FD6D-622E23D65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030" b="40095"/>
          <a:stretch/>
        </p:blipFill>
        <p:spPr>
          <a:xfrm>
            <a:off x="939799" y="108109"/>
            <a:ext cx="8457765" cy="664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5930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0131E-7C1C-9723-7F67-0288F341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Achieving A1c results through CGM interventions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D30A39-9E4E-F284-423E-F740105AB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9275" y="1465202"/>
            <a:ext cx="10972800" cy="4362572"/>
          </a:xfrm>
        </p:spPr>
      </p:pic>
    </p:spTree>
    <p:extLst>
      <p:ext uri="{BB962C8B-B14F-4D97-AF65-F5344CB8AC3E}">
        <p14:creationId xmlns:p14="http://schemas.microsoft.com/office/powerpoint/2010/main" val="3461000105"/>
      </p:ext>
    </p:extLst>
  </p:cSld>
  <p:clrMapOvr>
    <a:masterClrMapping/>
  </p:clrMapOvr>
</p:sld>
</file>

<file path=ppt/theme/theme1.xml><?xml version="1.0" encoding="utf-8"?>
<a:theme xmlns:a="http://schemas.openxmlformats.org/drawingml/2006/main" name="1_T1D Exchange Annual Meeting Template 2015">
  <a:themeElements>
    <a:clrScheme name="T1D Exchange">
      <a:dk1>
        <a:srgbClr val="000000"/>
      </a:dk1>
      <a:lt1>
        <a:srgbClr val="FFFFFF"/>
      </a:lt1>
      <a:dk2>
        <a:srgbClr val="3B3B3B"/>
      </a:dk2>
      <a:lt2>
        <a:srgbClr val="FFFFFF"/>
      </a:lt2>
      <a:accent1>
        <a:srgbClr val="B1DFE0"/>
      </a:accent1>
      <a:accent2>
        <a:srgbClr val="7FD0D9"/>
      </a:accent2>
      <a:accent3>
        <a:srgbClr val="18A1AB"/>
      </a:accent3>
      <a:accent4>
        <a:srgbClr val="47606D"/>
      </a:accent4>
      <a:accent5>
        <a:srgbClr val="FEE0CE"/>
      </a:accent5>
      <a:accent6>
        <a:srgbClr val="AFCFFF"/>
      </a:accent6>
      <a:hlink>
        <a:srgbClr val="056BD1"/>
      </a:hlink>
      <a:folHlink>
        <a:srgbClr val="056BD1"/>
      </a:folHlink>
    </a:clrScheme>
    <a:fontScheme name="T1D Exchange">
      <a:majorFont>
        <a:latin typeface="Hind"/>
        <a:ea typeface="Helvetica"/>
        <a:cs typeface="Helvetica"/>
      </a:majorFont>
      <a:minorFont>
        <a:latin typeface="Hind"/>
        <a:ea typeface="Calibri"/>
        <a:cs typeface="Calibri"/>
      </a:minorFont>
    </a:fontScheme>
    <a:fmtScheme name="1_T1D Exchange Annual Meeting Template 20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7616E"/>
            </a:solidFill>
            <a:effectLst/>
            <a:uFillTx/>
            <a:latin typeface="Hind Regular"/>
            <a:ea typeface="Hind Regular"/>
            <a:cs typeface="Hind Regular"/>
            <a:sym typeface="Hin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696F70"/>
            </a:solidFill>
            <a:effectLst/>
            <a:uFillTx/>
            <a:latin typeface="Hind Bold"/>
            <a:ea typeface="Hind Bold"/>
            <a:cs typeface="Hind Bold"/>
            <a:sym typeface="Hi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V10 Board Strategy Deck -7-2-19 for HCT.pptx" id="{5A3BD3B1-7070-4C8A-BA64-3133C20ECFD6}" vid="{F9FCAB9D-214E-44ED-B3AF-DB97B0F3FDE5}"/>
    </a:ext>
  </a:extLst>
</a:theme>
</file>

<file path=ppt/theme/theme2.xml><?xml version="1.0" encoding="utf-8"?>
<a:theme xmlns:a="http://schemas.openxmlformats.org/drawingml/2006/main" name="T1D Exchange">
  <a:themeElements>
    <a:clrScheme name="T1D Exchange">
      <a:dk1>
        <a:srgbClr val="0C0C0C"/>
      </a:dk1>
      <a:lt1>
        <a:srgbClr val="FFFFFF"/>
      </a:lt1>
      <a:dk2>
        <a:srgbClr val="369FB2"/>
      </a:dk2>
      <a:lt2>
        <a:srgbClr val="78E6FA"/>
      </a:lt2>
      <a:accent1>
        <a:srgbClr val="52CAE0"/>
      </a:accent1>
      <a:accent2>
        <a:srgbClr val="8493CF"/>
      </a:accent2>
      <a:accent3>
        <a:srgbClr val="3E4E8D"/>
      </a:accent3>
      <a:accent4>
        <a:srgbClr val="222D57"/>
      </a:accent4>
      <a:accent5>
        <a:srgbClr val="F9F9F9"/>
      </a:accent5>
      <a:accent6>
        <a:srgbClr val="777777"/>
      </a:accent6>
      <a:hlink>
        <a:srgbClr val="5E5E5E"/>
      </a:hlink>
      <a:folHlink>
        <a:srgbClr val="0079BF"/>
      </a:folHlink>
    </a:clrScheme>
    <a:fontScheme name="T1D Exchange">
      <a:majorFont>
        <a:latin typeface="Hind"/>
        <a:ea typeface="Helvetica"/>
        <a:cs typeface="Helvetica"/>
      </a:majorFont>
      <a:minorFont>
        <a:latin typeface="Hind"/>
        <a:ea typeface="Calibri"/>
        <a:cs typeface="Calibri"/>
      </a:minorFont>
    </a:fontScheme>
    <a:fmtScheme name="1_T1D Exchange Annual Meeting Template 20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7616E"/>
            </a:solidFill>
            <a:effectLst/>
            <a:uFillTx/>
            <a:latin typeface="Hind Regular"/>
            <a:ea typeface="Hind Regular"/>
            <a:cs typeface="Hind Regular"/>
            <a:sym typeface="Hin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696F70"/>
            </a:solidFill>
            <a:effectLst/>
            <a:uFillTx/>
            <a:latin typeface="Hind Bold"/>
            <a:ea typeface="Hind Bold"/>
            <a:cs typeface="Hind Bold"/>
            <a:sym typeface="Hi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January 2021 Helmsley Update" id="{F592AD5F-AA57-4918-9548-EF1D9EBA769C}" vid="{1C22CCF2-00F8-4AA3-959B-A39EA6C7703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f22287c-d304-4385-8a45-16353797625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2115F9AFF5D468ECFAFA8AB0229E0" ma:contentTypeVersion="15" ma:contentTypeDescription="Create a new document." ma:contentTypeScope="" ma:versionID="f1a30de39878fc55d7c7d1ff4994a67e">
  <xsd:schema xmlns:xsd="http://www.w3.org/2001/XMLSchema" xmlns:xs="http://www.w3.org/2001/XMLSchema" xmlns:p="http://schemas.microsoft.com/office/2006/metadata/properties" xmlns:ns3="ef22287c-d304-4385-8a45-163537976250" xmlns:ns4="0b131e2e-bd34-413a-8531-bf0c32626714" targetNamespace="http://schemas.microsoft.com/office/2006/metadata/properties" ma:root="true" ma:fieldsID="61f954f2e333068d3414679cdd76e6ae" ns3:_="" ns4:_="">
    <xsd:import namespace="ef22287c-d304-4385-8a45-163537976250"/>
    <xsd:import namespace="0b131e2e-bd34-413a-8531-bf0c326267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ingHintHash" minOccurs="0"/>
                <xsd:element ref="ns4:SharedWithDetails" minOccurs="0"/>
                <xsd:element ref="ns4:SharedWithUsers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22287c-d304-4385-8a45-1635379762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31e2e-bd34-413a-8531-bf0c32626714" elementFormDefault="qualified">
    <xsd:import namespace="http://schemas.microsoft.com/office/2006/documentManagement/types"/>
    <xsd:import namespace="http://schemas.microsoft.com/office/infopath/2007/PartnerControls"/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47747D-E1DC-44AD-A0C8-D3DE5D72D9EB}">
  <ds:schemaRefs>
    <ds:schemaRef ds:uri="http://purl.org/dc/terms/"/>
    <ds:schemaRef ds:uri="http://purl.org/dc/dcmitype/"/>
    <ds:schemaRef ds:uri="http://schemas.microsoft.com/office/2006/documentManagement/types"/>
    <ds:schemaRef ds:uri="0b131e2e-bd34-413a-8531-bf0c32626714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ef22287c-d304-4385-8a45-16353797625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89FA48-234B-4674-BAF3-3B141BACA0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D478FB-2FE7-4812-AEBE-149625358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22287c-d304-4385-8a45-163537976250"/>
    <ds:schemaRef ds:uri="0b131e2e-bd34-413a-8531-bf0c326267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40701</TotalTime>
  <Words>1086</Words>
  <Application>Microsoft Office PowerPoint</Application>
  <PresentationFormat>Widescreen</PresentationFormat>
  <Paragraphs>234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Ariel</vt:lpstr>
      <vt:lpstr>Calibri</vt:lpstr>
      <vt:lpstr>Courier New</vt:lpstr>
      <vt:lpstr>Hind</vt:lpstr>
      <vt:lpstr>Hind Bold</vt:lpstr>
      <vt:lpstr>Hind Regular</vt:lpstr>
      <vt:lpstr>Montserrat</vt:lpstr>
      <vt:lpstr>Montserrat Light</vt:lpstr>
      <vt:lpstr>Montserrat SemiBold</vt:lpstr>
      <vt:lpstr>Wingdings</vt:lpstr>
      <vt:lpstr>1_T1D Exchange Annual Meeting Template 2015</vt:lpstr>
      <vt:lpstr>T1D Exchange</vt:lpstr>
      <vt:lpstr>PowerPoint Presentation</vt:lpstr>
      <vt:lpstr>Agenda</vt:lpstr>
      <vt:lpstr>Introduction</vt:lpstr>
      <vt:lpstr>Overview of the 2021-2022 pilot</vt:lpstr>
      <vt:lpstr>Introduce 2 pilot clinics </vt:lpstr>
      <vt:lpstr>PowerPoint Presentation</vt:lpstr>
      <vt:lpstr>PowerPoint Presentation</vt:lpstr>
      <vt:lpstr>PowerPoint Presentation</vt:lpstr>
      <vt:lpstr>Achieving A1c results through CGM interventions</vt:lpstr>
      <vt:lpstr>Social Determinants of Health Screener Workflow  </vt:lpstr>
      <vt:lpstr>Addressing Inequities and SDOH</vt:lpstr>
      <vt:lpstr>Results</vt:lpstr>
      <vt:lpstr>Plans for 2023-2025</vt:lpstr>
      <vt:lpstr>Participating Sites</vt:lpstr>
      <vt:lpstr>PowerPoint Presentation</vt:lpstr>
      <vt:lpstr>PowerPoint Presentation</vt:lpstr>
      <vt:lpstr>Project Expectations</vt:lpstr>
      <vt:lpstr>T1D Exchange Equity Framework:</vt:lpstr>
      <vt:lpstr>PowerPoint Presentation</vt:lpstr>
      <vt:lpstr>PowerPoint Presentation</vt:lpstr>
      <vt:lpstr>Baseline data shared in Feb 2023 for reporting</vt:lpstr>
      <vt:lpstr>CGM Uptake Key Driver Diagram</vt:lpstr>
      <vt:lpstr>Improve Cardiovascular Health Key Driver Diagram</vt:lpstr>
      <vt:lpstr>Measures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JDRF/T1D Exchange Meeting August 5, 2019</dc:title>
  <dc:creator>Linda</dc:creator>
  <cp:lastModifiedBy>Nicole Rioles</cp:lastModifiedBy>
  <cp:revision>438</cp:revision>
  <cp:lastPrinted>2020-01-10T21:16:03Z</cp:lastPrinted>
  <dcterms:created xsi:type="dcterms:W3CDTF">2019-08-02T13:56:59Z</dcterms:created>
  <dcterms:modified xsi:type="dcterms:W3CDTF">2023-02-06T19:44:04Z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0x0101008CF2115F9AFF5D468ECFAFA8AB0229E0</vt:lpwstr>
  </property>
</Properties>
</file>