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5"/>
  </p:notesMasterIdLst>
  <p:sldIdLst>
    <p:sldId id="257" r:id="rId5"/>
    <p:sldId id="642" r:id="rId6"/>
    <p:sldId id="261" r:id="rId7"/>
    <p:sldId id="694" r:id="rId8"/>
    <p:sldId id="695" r:id="rId9"/>
    <p:sldId id="696" r:id="rId10"/>
    <p:sldId id="702" r:id="rId11"/>
    <p:sldId id="697" r:id="rId12"/>
    <p:sldId id="698" r:id="rId13"/>
    <p:sldId id="699" r:id="rId14"/>
    <p:sldId id="673" r:id="rId15"/>
    <p:sldId id="674" r:id="rId16"/>
    <p:sldId id="700" r:id="rId17"/>
    <p:sldId id="703" r:id="rId18"/>
    <p:sldId id="701" r:id="rId19"/>
    <p:sldId id="707" r:id="rId20"/>
    <p:sldId id="704" r:id="rId21"/>
    <p:sldId id="713" r:id="rId22"/>
    <p:sldId id="714" r:id="rId23"/>
    <p:sldId id="708" r:id="rId24"/>
    <p:sldId id="709" r:id="rId25"/>
    <p:sldId id="705" r:id="rId26"/>
    <p:sldId id="1567" r:id="rId27"/>
    <p:sldId id="1568" r:id="rId28"/>
    <p:sldId id="706" r:id="rId29"/>
    <p:sldId id="711" r:id="rId30"/>
    <p:sldId id="712" r:id="rId31"/>
    <p:sldId id="683" r:id="rId32"/>
    <p:sldId id="685" r:id="rId33"/>
    <p:sldId id="710"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8" d="100"/>
          <a:sy n="68" d="100"/>
        </p:scale>
        <p:origin x="81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ilie J. Hess" userId="03ae5127-f058-4445-86c3-f57ad48aed00" providerId="ADAL" clId="{7E272464-9726-4A29-A5A2-EE28E663E833}"/>
    <pc:docChg chg="undo custSel addSld delSld modSld">
      <pc:chgData name="Emilie J. Hess" userId="03ae5127-f058-4445-86c3-f57ad48aed00" providerId="ADAL" clId="{7E272464-9726-4A29-A5A2-EE28E663E833}" dt="2022-09-12T15:48:18.652" v="2724" actId="113"/>
      <pc:docMkLst>
        <pc:docMk/>
      </pc:docMkLst>
      <pc:sldChg chg="add">
        <pc:chgData name="Emilie J. Hess" userId="03ae5127-f058-4445-86c3-f57ad48aed00" providerId="ADAL" clId="{7E272464-9726-4A29-A5A2-EE28E663E833}" dt="2022-09-12T13:07:01.619" v="343"/>
        <pc:sldMkLst>
          <pc:docMk/>
          <pc:sldMk cId="3142737205" sldId="673"/>
        </pc:sldMkLst>
      </pc:sldChg>
      <pc:sldChg chg="add">
        <pc:chgData name="Emilie J. Hess" userId="03ae5127-f058-4445-86c3-f57ad48aed00" providerId="ADAL" clId="{7E272464-9726-4A29-A5A2-EE28E663E833}" dt="2022-09-12T13:07:05.193" v="344"/>
        <pc:sldMkLst>
          <pc:docMk/>
          <pc:sldMk cId="1124697063" sldId="674"/>
        </pc:sldMkLst>
      </pc:sldChg>
      <pc:sldChg chg="delSp add del setBg delDesignElem">
        <pc:chgData name="Emilie J. Hess" userId="03ae5127-f058-4445-86c3-f57ad48aed00" providerId="ADAL" clId="{7E272464-9726-4A29-A5A2-EE28E663E833}" dt="2022-09-12T13:09:11.684" v="347" actId="2696"/>
        <pc:sldMkLst>
          <pc:docMk/>
          <pc:sldMk cId="3740708398" sldId="682"/>
        </pc:sldMkLst>
        <pc:spChg chg="del">
          <ac:chgData name="Emilie J. Hess" userId="03ae5127-f058-4445-86c3-f57ad48aed00" providerId="ADAL" clId="{7E272464-9726-4A29-A5A2-EE28E663E833}" dt="2022-09-12T13:08:43.384" v="346"/>
          <ac:spMkLst>
            <pc:docMk/>
            <pc:sldMk cId="3740708398" sldId="682"/>
            <ac:spMk id="9" creationId="{42A4FC2C-047E-45A5-965D-8E1E3BF09BC6}"/>
          </ac:spMkLst>
        </pc:spChg>
      </pc:sldChg>
      <pc:sldChg chg="add">
        <pc:chgData name="Emilie J. Hess" userId="03ae5127-f058-4445-86c3-f57ad48aed00" providerId="ADAL" clId="{7E272464-9726-4A29-A5A2-EE28E663E833}" dt="2022-09-12T14:27:02.107" v="1194"/>
        <pc:sldMkLst>
          <pc:docMk/>
          <pc:sldMk cId="4178765169" sldId="683"/>
        </pc:sldMkLst>
      </pc:sldChg>
      <pc:sldChg chg="add">
        <pc:chgData name="Emilie J. Hess" userId="03ae5127-f058-4445-86c3-f57ad48aed00" providerId="ADAL" clId="{7E272464-9726-4A29-A5A2-EE28E663E833}" dt="2022-09-12T14:26:43.694" v="1193"/>
        <pc:sldMkLst>
          <pc:docMk/>
          <pc:sldMk cId="2471559934" sldId="685"/>
        </pc:sldMkLst>
      </pc:sldChg>
      <pc:sldChg chg="addSp delSp modSp add">
        <pc:chgData name="Emilie J. Hess" userId="03ae5127-f058-4445-86c3-f57ad48aed00" providerId="ADAL" clId="{7E272464-9726-4A29-A5A2-EE28E663E833}" dt="2022-09-12T13:33:32.673" v="966" actId="20577"/>
        <pc:sldMkLst>
          <pc:docMk/>
          <pc:sldMk cId="2090840204" sldId="695"/>
        </pc:sldMkLst>
        <pc:spChg chg="mod">
          <ac:chgData name="Emilie J. Hess" userId="03ae5127-f058-4445-86c3-f57ad48aed00" providerId="ADAL" clId="{7E272464-9726-4A29-A5A2-EE28E663E833}" dt="2022-09-12T13:33:32.673" v="966" actId="20577"/>
          <ac:spMkLst>
            <pc:docMk/>
            <pc:sldMk cId="2090840204" sldId="695"/>
            <ac:spMk id="2" creationId="{0674A666-7650-4552-881A-64582380CD91}"/>
          </ac:spMkLst>
        </pc:spChg>
        <pc:spChg chg="del">
          <ac:chgData name="Emilie J. Hess" userId="03ae5127-f058-4445-86c3-f57ad48aed00" providerId="ADAL" clId="{7E272464-9726-4A29-A5A2-EE28E663E833}" dt="2022-09-12T11:59:23.946" v="1"/>
          <ac:spMkLst>
            <pc:docMk/>
            <pc:sldMk cId="2090840204" sldId="695"/>
            <ac:spMk id="3" creationId="{3E51CAC2-84AF-4F7B-AA6D-C2E0CBFE051C}"/>
          </ac:spMkLst>
        </pc:spChg>
        <pc:spChg chg="add mod">
          <ac:chgData name="Emilie J. Hess" userId="03ae5127-f058-4445-86c3-f57ad48aed00" providerId="ADAL" clId="{7E272464-9726-4A29-A5A2-EE28E663E833}" dt="2022-09-12T12:16:23.331" v="59" actId="1076"/>
          <ac:spMkLst>
            <pc:docMk/>
            <pc:sldMk cId="2090840204" sldId="695"/>
            <ac:spMk id="5" creationId="{E32432C6-6663-4E0F-89C0-C2D0922A8EA5}"/>
          </ac:spMkLst>
        </pc:spChg>
        <pc:spChg chg="add mod">
          <ac:chgData name="Emilie J. Hess" userId="03ae5127-f058-4445-86c3-f57ad48aed00" providerId="ADAL" clId="{7E272464-9726-4A29-A5A2-EE28E663E833}" dt="2022-09-12T12:14:27.986" v="49" actId="255"/>
          <ac:spMkLst>
            <pc:docMk/>
            <pc:sldMk cId="2090840204" sldId="695"/>
            <ac:spMk id="6" creationId="{03A18C37-3133-4D3E-A6BD-DE72214C69B2}"/>
          </ac:spMkLst>
        </pc:spChg>
        <pc:spChg chg="add mod">
          <ac:chgData name="Emilie J. Hess" userId="03ae5127-f058-4445-86c3-f57ad48aed00" providerId="ADAL" clId="{7E272464-9726-4A29-A5A2-EE28E663E833}" dt="2022-09-12T12:14:34.098" v="51" actId="255"/>
          <ac:spMkLst>
            <pc:docMk/>
            <pc:sldMk cId="2090840204" sldId="695"/>
            <ac:spMk id="7" creationId="{BC40A3F8-5BAB-4711-90B3-BE11E4757AD4}"/>
          </ac:spMkLst>
        </pc:spChg>
        <pc:spChg chg="add mod">
          <ac:chgData name="Emilie J. Hess" userId="03ae5127-f058-4445-86c3-f57ad48aed00" providerId="ADAL" clId="{7E272464-9726-4A29-A5A2-EE28E663E833}" dt="2022-09-12T12:15:21.148" v="54" actId="1076"/>
          <ac:spMkLst>
            <pc:docMk/>
            <pc:sldMk cId="2090840204" sldId="695"/>
            <ac:spMk id="8" creationId="{5C0C4198-429F-4311-9423-CAA0B571957B}"/>
          </ac:spMkLst>
        </pc:spChg>
        <pc:picChg chg="add mod">
          <ac:chgData name="Emilie J. Hess" userId="03ae5127-f058-4445-86c3-f57ad48aed00" providerId="ADAL" clId="{7E272464-9726-4A29-A5A2-EE28E663E833}" dt="2022-09-12T12:03:12.020" v="16" actId="1076"/>
          <ac:picMkLst>
            <pc:docMk/>
            <pc:sldMk cId="2090840204" sldId="695"/>
            <ac:picMk id="4" creationId="{9488F732-C142-429C-AE96-DA9EEDEB880F}"/>
          </ac:picMkLst>
        </pc:picChg>
      </pc:sldChg>
      <pc:sldChg chg="addSp delSp modSp add">
        <pc:chgData name="Emilie J. Hess" userId="03ae5127-f058-4445-86c3-f57ad48aed00" providerId="ADAL" clId="{7E272464-9726-4A29-A5A2-EE28E663E833}" dt="2022-09-12T13:33:40.627" v="969" actId="20577"/>
        <pc:sldMkLst>
          <pc:docMk/>
          <pc:sldMk cId="2393398935" sldId="696"/>
        </pc:sldMkLst>
        <pc:spChg chg="mod">
          <ac:chgData name="Emilie J. Hess" userId="03ae5127-f058-4445-86c3-f57ad48aed00" providerId="ADAL" clId="{7E272464-9726-4A29-A5A2-EE28E663E833}" dt="2022-09-12T13:33:40.627" v="969" actId="20577"/>
          <ac:spMkLst>
            <pc:docMk/>
            <pc:sldMk cId="2393398935" sldId="696"/>
            <ac:spMk id="2" creationId="{72CC6B56-484A-40F1-95A4-EFFA176DA583}"/>
          </ac:spMkLst>
        </pc:spChg>
        <pc:spChg chg="del">
          <ac:chgData name="Emilie J. Hess" userId="03ae5127-f058-4445-86c3-f57ad48aed00" providerId="ADAL" clId="{7E272464-9726-4A29-A5A2-EE28E663E833}" dt="2022-09-12T11:59:31.043" v="3"/>
          <ac:spMkLst>
            <pc:docMk/>
            <pc:sldMk cId="2393398935" sldId="696"/>
            <ac:spMk id="3" creationId="{A411D308-D0A6-440C-82CE-22388A4F192D}"/>
          </ac:spMkLst>
        </pc:spChg>
        <pc:spChg chg="add mod">
          <ac:chgData name="Emilie J. Hess" userId="03ae5127-f058-4445-86c3-f57ad48aed00" providerId="ADAL" clId="{7E272464-9726-4A29-A5A2-EE28E663E833}" dt="2022-09-12T12:16:15.108" v="58" actId="1076"/>
          <ac:spMkLst>
            <pc:docMk/>
            <pc:sldMk cId="2393398935" sldId="696"/>
            <ac:spMk id="5" creationId="{20D5C050-61A0-4992-BC1C-85F0542F46A6}"/>
          </ac:spMkLst>
        </pc:spChg>
        <pc:spChg chg="add mod">
          <ac:chgData name="Emilie J. Hess" userId="03ae5127-f058-4445-86c3-f57ad48aed00" providerId="ADAL" clId="{7E272464-9726-4A29-A5A2-EE28E663E833}" dt="2022-09-12T12:14:01.746" v="43" actId="255"/>
          <ac:spMkLst>
            <pc:docMk/>
            <pc:sldMk cId="2393398935" sldId="696"/>
            <ac:spMk id="6" creationId="{BB02B9A2-5C58-4CDA-9BD0-77B0894C9AA9}"/>
          </ac:spMkLst>
        </pc:spChg>
        <pc:spChg chg="add mod">
          <ac:chgData name="Emilie J. Hess" userId="03ae5127-f058-4445-86c3-f57ad48aed00" providerId="ADAL" clId="{7E272464-9726-4A29-A5A2-EE28E663E833}" dt="2022-09-12T12:14:08.088" v="45" actId="255"/>
          <ac:spMkLst>
            <pc:docMk/>
            <pc:sldMk cId="2393398935" sldId="696"/>
            <ac:spMk id="7" creationId="{630B03C4-B1C1-45EE-865C-0D6D06DA4512}"/>
          </ac:spMkLst>
        </pc:spChg>
        <pc:spChg chg="add mod">
          <ac:chgData name="Emilie J. Hess" userId="03ae5127-f058-4445-86c3-f57ad48aed00" providerId="ADAL" clId="{7E272464-9726-4A29-A5A2-EE28E663E833}" dt="2022-09-12T12:22:01.773" v="75" actId="20577"/>
          <ac:spMkLst>
            <pc:docMk/>
            <pc:sldMk cId="2393398935" sldId="696"/>
            <ac:spMk id="8" creationId="{A4FF1313-2964-4242-99F1-51815620ADD5}"/>
          </ac:spMkLst>
        </pc:spChg>
        <pc:picChg chg="add mod">
          <ac:chgData name="Emilie J. Hess" userId="03ae5127-f058-4445-86c3-f57ad48aed00" providerId="ADAL" clId="{7E272464-9726-4A29-A5A2-EE28E663E833}" dt="2022-09-12T12:13:56.864" v="41" actId="1076"/>
          <ac:picMkLst>
            <pc:docMk/>
            <pc:sldMk cId="2393398935" sldId="696"/>
            <ac:picMk id="4" creationId="{CA624E0D-27E5-481A-8EC3-EB0780B579C9}"/>
          </ac:picMkLst>
        </pc:picChg>
      </pc:sldChg>
      <pc:sldChg chg="addSp delSp modSp add">
        <pc:chgData name="Emilie J. Hess" userId="03ae5127-f058-4445-86c3-f57ad48aed00" providerId="ADAL" clId="{7E272464-9726-4A29-A5A2-EE28E663E833}" dt="2022-09-12T14:43:44.562" v="1711" actId="1076"/>
        <pc:sldMkLst>
          <pc:docMk/>
          <pc:sldMk cId="3699384707" sldId="697"/>
        </pc:sldMkLst>
        <pc:spChg chg="mod">
          <ac:chgData name="Emilie J. Hess" userId="03ae5127-f058-4445-86c3-f57ad48aed00" providerId="ADAL" clId="{7E272464-9726-4A29-A5A2-EE28E663E833}" dt="2022-09-12T13:53:12.795" v="999" actId="122"/>
          <ac:spMkLst>
            <pc:docMk/>
            <pc:sldMk cId="3699384707" sldId="697"/>
            <ac:spMk id="2" creationId="{8FDE0715-DBB3-4018-9807-195CFC260DC5}"/>
          </ac:spMkLst>
        </pc:spChg>
        <pc:spChg chg="del">
          <ac:chgData name="Emilie J. Hess" userId="03ae5127-f058-4445-86c3-f57ad48aed00" providerId="ADAL" clId="{7E272464-9726-4A29-A5A2-EE28E663E833}" dt="2022-09-12T11:59:39.276" v="5"/>
          <ac:spMkLst>
            <pc:docMk/>
            <pc:sldMk cId="3699384707" sldId="697"/>
            <ac:spMk id="3" creationId="{D9754093-FD9E-4530-91A1-974BAC226750}"/>
          </ac:spMkLst>
        </pc:spChg>
        <pc:spChg chg="add del mod">
          <ac:chgData name="Emilie J. Hess" userId="03ae5127-f058-4445-86c3-f57ad48aed00" providerId="ADAL" clId="{7E272464-9726-4A29-A5A2-EE28E663E833}" dt="2022-09-12T12:21:39.288" v="70" actId="478"/>
          <ac:spMkLst>
            <pc:docMk/>
            <pc:sldMk cId="3699384707" sldId="697"/>
            <ac:spMk id="5" creationId="{46E670EB-BF19-4569-B1D1-C74EF1C3EE74}"/>
          </ac:spMkLst>
        </pc:spChg>
        <pc:spChg chg="add del mod">
          <ac:chgData name="Emilie J. Hess" userId="03ae5127-f058-4445-86c3-f57ad48aed00" providerId="ADAL" clId="{7E272464-9726-4A29-A5A2-EE28E663E833}" dt="2022-09-12T12:21:40.730" v="71" actId="478"/>
          <ac:spMkLst>
            <pc:docMk/>
            <pc:sldMk cId="3699384707" sldId="697"/>
            <ac:spMk id="6" creationId="{89EF3178-CC7F-4430-A4E9-D8B60E032AD9}"/>
          </ac:spMkLst>
        </pc:spChg>
        <pc:spChg chg="add mod">
          <ac:chgData name="Emilie J. Hess" userId="03ae5127-f058-4445-86c3-f57ad48aed00" providerId="ADAL" clId="{7E272464-9726-4A29-A5A2-EE28E663E833}" dt="2022-09-12T14:42:51.838" v="1698" actId="113"/>
          <ac:spMkLst>
            <pc:docMk/>
            <pc:sldMk cId="3699384707" sldId="697"/>
            <ac:spMk id="7" creationId="{9093C293-1499-45C1-81BC-E1BF1C938EF1}"/>
          </ac:spMkLst>
        </pc:spChg>
        <pc:spChg chg="add mod">
          <ac:chgData name="Emilie J. Hess" userId="03ae5127-f058-4445-86c3-f57ad48aed00" providerId="ADAL" clId="{7E272464-9726-4A29-A5A2-EE28E663E833}" dt="2022-09-12T14:43:40.926" v="1710" actId="1076"/>
          <ac:spMkLst>
            <pc:docMk/>
            <pc:sldMk cId="3699384707" sldId="697"/>
            <ac:spMk id="8" creationId="{F16C55D6-5EBD-4E8F-B32D-A57F142E9A2E}"/>
          </ac:spMkLst>
        </pc:spChg>
        <pc:spChg chg="add mod">
          <ac:chgData name="Emilie J. Hess" userId="03ae5127-f058-4445-86c3-f57ad48aed00" providerId="ADAL" clId="{7E272464-9726-4A29-A5A2-EE28E663E833}" dt="2022-09-12T14:43:36.497" v="1707" actId="1076"/>
          <ac:spMkLst>
            <pc:docMk/>
            <pc:sldMk cId="3699384707" sldId="697"/>
            <ac:spMk id="9" creationId="{D4181ED0-BCC3-4BAA-B104-B5E68AC69C59}"/>
          </ac:spMkLst>
        </pc:spChg>
        <pc:spChg chg="add mod">
          <ac:chgData name="Emilie J. Hess" userId="03ae5127-f058-4445-86c3-f57ad48aed00" providerId="ADAL" clId="{7E272464-9726-4A29-A5A2-EE28E663E833}" dt="2022-09-12T14:43:44.562" v="1711" actId="1076"/>
          <ac:spMkLst>
            <pc:docMk/>
            <pc:sldMk cId="3699384707" sldId="697"/>
            <ac:spMk id="10" creationId="{3EC451F5-96E3-4358-9CEE-A9CBBD6CB005}"/>
          </ac:spMkLst>
        </pc:spChg>
        <pc:picChg chg="add mod">
          <ac:chgData name="Emilie J. Hess" userId="03ae5127-f058-4445-86c3-f57ad48aed00" providerId="ADAL" clId="{7E272464-9726-4A29-A5A2-EE28E663E833}" dt="2022-09-12T14:43:38.395" v="1709" actId="1076"/>
          <ac:picMkLst>
            <pc:docMk/>
            <pc:sldMk cId="3699384707" sldId="697"/>
            <ac:picMk id="4" creationId="{12BC35CF-A81C-4C86-85A9-DCD89A04D601}"/>
          </ac:picMkLst>
        </pc:picChg>
      </pc:sldChg>
      <pc:sldChg chg="addSp delSp modSp add">
        <pc:chgData name="Emilie J. Hess" userId="03ae5127-f058-4445-86c3-f57ad48aed00" providerId="ADAL" clId="{7E272464-9726-4A29-A5A2-EE28E663E833}" dt="2022-09-12T14:46:49.130" v="1737" actId="1076"/>
        <pc:sldMkLst>
          <pc:docMk/>
          <pc:sldMk cId="4229088540" sldId="698"/>
        </pc:sldMkLst>
        <pc:spChg chg="add del mod">
          <ac:chgData name="Emilie J. Hess" userId="03ae5127-f058-4445-86c3-f57ad48aed00" providerId="ADAL" clId="{7E272464-9726-4A29-A5A2-EE28E663E833}" dt="2022-09-12T14:10:50.518" v="1092" actId="20577"/>
          <ac:spMkLst>
            <pc:docMk/>
            <pc:sldMk cId="4229088540" sldId="698"/>
            <ac:spMk id="2" creationId="{4AD339F4-CDB9-4EE2-B2AD-8853A38267D8}"/>
          </ac:spMkLst>
        </pc:spChg>
        <pc:spChg chg="del">
          <ac:chgData name="Emilie J. Hess" userId="03ae5127-f058-4445-86c3-f57ad48aed00" providerId="ADAL" clId="{7E272464-9726-4A29-A5A2-EE28E663E833}" dt="2022-09-12T11:59:43.452" v="7"/>
          <ac:spMkLst>
            <pc:docMk/>
            <pc:sldMk cId="4229088540" sldId="698"/>
            <ac:spMk id="3" creationId="{4E5D5AB0-AC38-47A0-808F-84A68E984484}"/>
          </ac:spMkLst>
        </pc:spChg>
        <pc:spChg chg="add mod">
          <ac:chgData name="Emilie J. Hess" userId="03ae5127-f058-4445-86c3-f57ad48aed00" providerId="ADAL" clId="{7E272464-9726-4A29-A5A2-EE28E663E833}" dt="2022-09-12T14:44:35.640" v="1723" actId="1076"/>
          <ac:spMkLst>
            <pc:docMk/>
            <pc:sldMk cId="4229088540" sldId="698"/>
            <ac:spMk id="5" creationId="{A37653BF-451D-4403-B858-9F6A567E1946}"/>
          </ac:spMkLst>
        </pc:spChg>
        <pc:spChg chg="add mod">
          <ac:chgData name="Emilie J. Hess" userId="03ae5127-f058-4445-86c3-f57ad48aed00" providerId="ADAL" clId="{7E272464-9726-4A29-A5A2-EE28E663E833}" dt="2022-09-12T14:44:39.783" v="1724" actId="1076"/>
          <ac:spMkLst>
            <pc:docMk/>
            <pc:sldMk cId="4229088540" sldId="698"/>
            <ac:spMk id="6" creationId="{92827D5C-934D-40B9-B311-E098B735830D}"/>
          </ac:spMkLst>
        </pc:spChg>
        <pc:spChg chg="add mod">
          <ac:chgData name="Emilie J. Hess" userId="03ae5127-f058-4445-86c3-f57ad48aed00" providerId="ADAL" clId="{7E272464-9726-4A29-A5A2-EE28E663E833}" dt="2022-09-12T14:46:49.130" v="1737" actId="1076"/>
          <ac:spMkLst>
            <pc:docMk/>
            <pc:sldMk cId="4229088540" sldId="698"/>
            <ac:spMk id="7" creationId="{19E2E615-D3B4-4737-9879-5FD873B3A3AC}"/>
          </ac:spMkLst>
        </pc:spChg>
        <pc:spChg chg="add del mod">
          <ac:chgData name="Emilie J. Hess" userId="03ae5127-f058-4445-86c3-f57ad48aed00" providerId="ADAL" clId="{7E272464-9726-4A29-A5A2-EE28E663E833}" dt="2022-09-12T13:04:21.342" v="265"/>
          <ac:spMkLst>
            <pc:docMk/>
            <pc:sldMk cId="4229088540" sldId="698"/>
            <ac:spMk id="8" creationId="{6E5FA670-7718-4B5C-9707-09AD98311DFA}"/>
          </ac:spMkLst>
        </pc:spChg>
        <pc:spChg chg="add mod">
          <ac:chgData name="Emilie J. Hess" userId="03ae5127-f058-4445-86c3-f57ad48aed00" providerId="ADAL" clId="{7E272464-9726-4A29-A5A2-EE28E663E833}" dt="2022-09-12T14:44:11.455" v="1718" actId="20577"/>
          <ac:spMkLst>
            <pc:docMk/>
            <pc:sldMk cId="4229088540" sldId="698"/>
            <ac:spMk id="9" creationId="{B7D23AE4-C67E-46DE-BAD5-E7BB16709580}"/>
          </ac:spMkLst>
        </pc:spChg>
        <pc:picChg chg="add mod">
          <ac:chgData name="Emilie J. Hess" userId="03ae5127-f058-4445-86c3-f57ad48aed00" providerId="ADAL" clId="{7E272464-9726-4A29-A5A2-EE28E663E833}" dt="2022-09-12T11:59:43.452" v="7"/>
          <ac:picMkLst>
            <pc:docMk/>
            <pc:sldMk cId="4229088540" sldId="698"/>
            <ac:picMk id="4" creationId="{B4443993-1F01-4A79-8E6B-528DFE5F2461}"/>
          </ac:picMkLst>
        </pc:picChg>
      </pc:sldChg>
      <pc:sldChg chg="addSp delSp modSp add modNotesTx">
        <pc:chgData name="Emilie J. Hess" userId="03ae5127-f058-4445-86c3-f57ad48aed00" providerId="ADAL" clId="{7E272464-9726-4A29-A5A2-EE28E663E833}" dt="2022-09-12T14:47:14.158" v="1738" actId="1076"/>
        <pc:sldMkLst>
          <pc:docMk/>
          <pc:sldMk cId="3645953515" sldId="699"/>
        </pc:sldMkLst>
        <pc:spChg chg="mod">
          <ac:chgData name="Emilie J. Hess" userId="03ae5127-f058-4445-86c3-f57ad48aed00" providerId="ADAL" clId="{7E272464-9726-4A29-A5A2-EE28E663E833}" dt="2022-09-12T14:11:02.420" v="1105" actId="20577"/>
          <ac:spMkLst>
            <pc:docMk/>
            <pc:sldMk cId="3645953515" sldId="699"/>
            <ac:spMk id="2" creationId="{374341CC-90DB-4793-8B2C-29793937B831}"/>
          </ac:spMkLst>
        </pc:spChg>
        <pc:spChg chg="del">
          <ac:chgData name="Emilie J. Hess" userId="03ae5127-f058-4445-86c3-f57ad48aed00" providerId="ADAL" clId="{7E272464-9726-4A29-A5A2-EE28E663E833}" dt="2022-09-12T12:00:21.680" v="9"/>
          <ac:spMkLst>
            <pc:docMk/>
            <pc:sldMk cId="3645953515" sldId="699"/>
            <ac:spMk id="3" creationId="{97A0C36B-3FE4-413D-BD85-E50A40692CDC}"/>
          </ac:spMkLst>
        </pc:spChg>
        <pc:spChg chg="add mod">
          <ac:chgData name="Emilie J. Hess" userId="03ae5127-f058-4445-86c3-f57ad48aed00" providerId="ADAL" clId="{7E272464-9726-4A29-A5A2-EE28E663E833}" dt="2022-09-12T14:45:11.360" v="1728" actId="1076"/>
          <ac:spMkLst>
            <pc:docMk/>
            <pc:sldMk cId="3645953515" sldId="699"/>
            <ac:spMk id="5" creationId="{D1A4121E-B749-45C3-8607-587DDC6CDD01}"/>
          </ac:spMkLst>
        </pc:spChg>
        <pc:spChg chg="add mod">
          <ac:chgData name="Emilie J. Hess" userId="03ae5127-f058-4445-86c3-f57ad48aed00" providerId="ADAL" clId="{7E272464-9726-4A29-A5A2-EE28E663E833}" dt="2022-09-12T14:45:47.039" v="1733" actId="255"/>
          <ac:spMkLst>
            <pc:docMk/>
            <pc:sldMk cId="3645953515" sldId="699"/>
            <ac:spMk id="6" creationId="{9FC8850C-2CF0-4237-A253-48C23D0ABA49}"/>
          </ac:spMkLst>
        </pc:spChg>
        <pc:spChg chg="add mod">
          <ac:chgData name="Emilie J. Hess" userId="03ae5127-f058-4445-86c3-f57ad48aed00" providerId="ADAL" clId="{7E272464-9726-4A29-A5A2-EE28E663E833}" dt="2022-09-12T14:47:14.158" v="1738" actId="1076"/>
          <ac:spMkLst>
            <pc:docMk/>
            <pc:sldMk cId="3645953515" sldId="699"/>
            <ac:spMk id="7" creationId="{C8C1581E-DF36-47ED-A73F-D97438997287}"/>
          </ac:spMkLst>
        </pc:spChg>
        <pc:spChg chg="add mod">
          <ac:chgData name="Emilie J. Hess" userId="03ae5127-f058-4445-86c3-f57ad48aed00" providerId="ADAL" clId="{7E272464-9726-4A29-A5A2-EE28E663E833}" dt="2022-09-12T14:45:40.722" v="1731" actId="1076"/>
          <ac:spMkLst>
            <pc:docMk/>
            <pc:sldMk cId="3645953515" sldId="699"/>
            <ac:spMk id="8" creationId="{A7FBE2F9-0705-4117-B0CD-6B111C1CBB17}"/>
          </ac:spMkLst>
        </pc:spChg>
        <pc:picChg chg="add mod">
          <ac:chgData name="Emilie J. Hess" userId="03ae5127-f058-4445-86c3-f57ad48aed00" providerId="ADAL" clId="{7E272464-9726-4A29-A5A2-EE28E663E833}" dt="2022-09-12T12:00:21.680" v="9"/>
          <ac:picMkLst>
            <pc:docMk/>
            <pc:sldMk cId="3645953515" sldId="699"/>
            <ac:picMk id="4" creationId="{8B6D73C6-1FB5-456D-A28A-9FF53F4A31C9}"/>
          </ac:picMkLst>
        </pc:picChg>
      </pc:sldChg>
      <pc:sldChg chg="addSp delSp modSp add">
        <pc:chgData name="Emilie J. Hess" userId="03ae5127-f058-4445-86c3-f57ad48aed00" providerId="ADAL" clId="{7E272464-9726-4A29-A5A2-EE28E663E833}" dt="2022-09-12T14:49:00.703" v="1753" actId="1076"/>
        <pc:sldMkLst>
          <pc:docMk/>
          <pc:sldMk cId="3368928556" sldId="700"/>
        </pc:sldMkLst>
        <pc:spChg chg="mod">
          <ac:chgData name="Emilie J. Hess" userId="03ae5127-f058-4445-86c3-f57ad48aed00" providerId="ADAL" clId="{7E272464-9726-4A29-A5A2-EE28E663E833}" dt="2022-09-12T14:07:00.407" v="1082" actId="20577"/>
          <ac:spMkLst>
            <pc:docMk/>
            <pc:sldMk cId="3368928556" sldId="700"/>
            <ac:spMk id="2" creationId="{572D19BC-79BD-42ED-9E4E-2AE0D05AE52E}"/>
          </ac:spMkLst>
        </pc:spChg>
        <pc:spChg chg="del">
          <ac:chgData name="Emilie J. Hess" userId="03ae5127-f058-4445-86c3-f57ad48aed00" providerId="ADAL" clId="{7E272464-9726-4A29-A5A2-EE28E663E833}" dt="2022-09-12T12:01:03.878" v="11"/>
          <ac:spMkLst>
            <pc:docMk/>
            <pc:sldMk cId="3368928556" sldId="700"/>
            <ac:spMk id="3" creationId="{80671942-C053-4B8F-B77A-8A50BB3BC1A5}"/>
          </ac:spMkLst>
        </pc:spChg>
        <pc:spChg chg="add mod">
          <ac:chgData name="Emilie J. Hess" userId="03ae5127-f058-4445-86c3-f57ad48aed00" providerId="ADAL" clId="{7E272464-9726-4A29-A5A2-EE28E663E833}" dt="2022-09-12T14:48:10.785" v="1741" actId="113"/>
          <ac:spMkLst>
            <pc:docMk/>
            <pc:sldMk cId="3368928556" sldId="700"/>
            <ac:spMk id="5" creationId="{8DBA6167-6ECF-4307-B938-74DD227A2C36}"/>
          </ac:spMkLst>
        </pc:spChg>
        <pc:spChg chg="add mod">
          <ac:chgData name="Emilie J. Hess" userId="03ae5127-f058-4445-86c3-f57ad48aed00" providerId="ADAL" clId="{7E272464-9726-4A29-A5A2-EE28E663E833}" dt="2022-09-12T14:49:00.703" v="1753" actId="1076"/>
          <ac:spMkLst>
            <pc:docMk/>
            <pc:sldMk cId="3368928556" sldId="700"/>
            <ac:spMk id="6" creationId="{8A0BE65D-8EEB-427E-8806-A1DB68C2632E}"/>
          </ac:spMkLst>
        </pc:spChg>
        <pc:spChg chg="add mod">
          <ac:chgData name="Emilie J. Hess" userId="03ae5127-f058-4445-86c3-f57ad48aed00" providerId="ADAL" clId="{7E272464-9726-4A29-A5A2-EE28E663E833}" dt="2022-09-12T14:48:54.561" v="1752" actId="113"/>
          <ac:spMkLst>
            <pc:docMk/>
            <pc:sldMk cId="3368928556" sldId="700"/>
            <ac:spMk id="7" creationId="{242E7FB9-E5C7-4C71-8586-7E996C0A00C9}"/>
          </ac:spMkLst>
        </pc:spChg>
        <pc:spChg chg="add mod">
          <ac:chgData name="Emilie J. Hess" userId="03ae5127-f058-4445-86c3-f57ad48aed00" providerId="ADAL" clId="{7E272464-9726-4A29-A5A2-EE28E663E833}" dt="2022-09-12T14:48:20.063" v="1744" actId="1076"/>
          <ac:spMkLst>
            <pc:docMk/>
            <pc:sldMk cId="3368928556" sldId="700"/>
            <ac:spMk id="8" creationId="{F7B582CD-EFBD-4EBC-AFCD-4A22729E7E71}"/>
          </ac:spMkLst>
        </pc:spChg>
        <pc:picChg chg="add mod">
          <ac:chgData name="Emilie J. Hess" userId="03ae5127-f058-4445-86c3-f57ad48aed00" providerId="ADAL" clId="{7E272464-9726-4A29-A5A2-EE28E663E833}" dt="2022-09-12T13:26:58.164" v="793" actId="1076"/>
          <ac:picMkLst>
            <pc:docMk/>
            <pc:sldMk cId="3368928556" sldId="700"/>
            <ac:picMk id="4" creationId="{E91052FB-9C0B-4138-9CFC-4F90F5D2A24D}"/>
          </ac:picMkLst>
        </pc:picChg>
      </pc:sldChg>
      <pc:sldChg chg="addSp delSp modSp add">
        <pc:chgData name="Emilie J. Hess" userId="03ae5127-f058-4445-86c3-f57ad48aed00" providerId="ADAL" clId="{7E272464-9726-4A29-A5A2-EE28E663E833}" dt="2022-09-12T15:19:37.248" v="2174" actId="20577"/>
        <pc:sldMkLst>
          <pc:docMk/>
          <pc:sldMk cId="3422292928" sldId="701"/>
        </pc:sldMkLst>
        <pc:spChg chg="mod">
          <ac:chgData name="Emilie J. Hess" userId="03ae5127-f058-4445-86c3-f57ad48aed00" providerId="ADAL" clId="{7E272464-9726-4A29-A5A2-EE28E663E833}" dt="2022-09-12T14:06:34.676" v="1054" actId="20577"/>
          <ac:spMkLst>
            <pc:docMk/>
            <pc:sldMk cId="3422292928" sldId="701"/>
            <ac:spMk id="2" creationId="{98F91C51-0C0B-4DF0-AFC9-BD009DBC480A}"/>
          </ac:spMkLst>
        </pc:spChg>
        <pc:spChg chg="del">
          <ac:chgData name="Emilie J. Hess" userId="03ae5127-f058-4445-86c3-f57ad48aed00" providerId="ADAL" clId="{7E272464-9726-4A29-A5A2-EE28E663E833}" dt="2022-09-12T12:01:07.796" v="13"/>
          <ac:spMkLst>
            <pc:docMk/>
            <pc:sldMk cId="3422292928" sldId="701"/>
            <ac:spMk id="3" creationId="{F9BB2251-117A-4D2F-8416-9122B715E6CD}"/>
          </ac:spMkLst>
        </pc:spChg>
        <pc:spChg chg="add mod">
          <ac:chgData name="Emilie J. Hess" userId="03ae5127-f058-4445-86c3-f57ad48aed00" providerId="ADAL" clId="{7E272464-9726-4A29-A5A2-EE28E663E833}" dt="2022-09-12T14:49:21.221" v="1756" actId="113"/>
          <ac:spMkLst>
            <pc:docMk/>
            <pc:sldMk cId="3422292928" sldId="701"/>
            <ac:spMk id="5" creationId="{377F7DD4-16AD-46D3-9D11-60E9C2199AAD}"/>
          </ac:spMkLst>
        </pc:spChg>
        <pc:spChg chg="add mod">
          <ac:chgData name="Emilie J. Hess" userId="03ae5127-f058-4445-86c3-f57ad48aed00" providerId="ADAL" clId="{7E272464-9726-4A29-A5A2-EE28E663E833}" dt="2022-09-12T15:12:51.135" v="1773" actId="255"/>
          <ac:spMkLst>
            <pc:docMk/>
            <pc:sldMk cId="3422292928" sldId="701"/>
            <ac:spMk id="6" creationId="{E296D924-FCFF-483E-90AF-5ED2315762F4}"/>
          </ac:spMkLst>
        </pc:spChg>
        <pc:spChg chg="add mod">
          <ac:chgData name="Emilie J. Hess" userId="03ae5127-f058-4445-86c3-f57ad48aed00" providerId="ADAL" clId="{7E272464-9726-4A29-A5A2-EE28E663E833}" dt="2022-09-12T15:16:54.652" v="2050" actId="5793"/>
          <ac:spMkLst>
            <pc:docMk/>
            <pc:sldMk cId="3422292928" sldId="701"/>
            <ac:spMk id="7" creationId="{FB65B32D-387E-4B66-82B3-D6D2E3005A25}"/>
          </ac:spMkLst>
        </pc:spChg>
        <pc:spChg chg="add mod">
          <ac:chgData name="Emilie J. Hess" userId="03ae5127-f058-4445-86c3-f57ad48aed00" providerId="ADAL" clId="{7E272464-9726-4A29-A5A2-EE28E663E833}" dt="2022-09-12T15:19:37.248" v="2174" actId="20577"/>
          <ac:spMkLst>
            <pc:docMk/>
            <pc:sldMk cId="3422292928" sldId="701"/>
            <ac:spMk id="8" creationId="{2174FDE8-DDAE-42C1-8690-B75FE96732C5}"/>
          </ac:spMkLst>
        </pc:spChg>
        <pc:picChg chg="add mod">
          <ac:chgData name="Emilie J. Hess" userId="03ae5127-f058-4445-86c3-f57ad48aed00" providerId="ADAL" clId="{7E272464-9726-4A29-A5A2-EE28E663E833}" dt="2022-09-12T12:01:07.796" v="13"/>
          <ac:picMkLst>
            <pc:docMk/>
            <pc:sldMk cId="3422292928" sldId="701"/>
            <ac:picMk id="4" creationId="{7125721D-528E-4D2F-A6F7-A54D81128E2D}"/>
          </ac:picMkLst>
        </pc:picChg>
      </pc:sldChg>
      <pc:sldChg chg="add modNotesTx">
        <pc:chgData name="Emilie J. Hess" userId="03ae5127-f058-4445-86c3-f57ad48aed00" providerId="ADAL" clId="{7E272464-9726-4A29-A5A2-EE28E663E833}" dt="2022-09-12T12:53:23.199" v="113" actId="20577"/>
        <pc:sldMkLst>
          <pc:docMk/>
          <pc:sldMk cId="1966669067" sldId="702"/>
        </pc:sldMkLst>
      </pc:sldChg>
      <pc:sldChg chg="add">
        <pc:chgData name="Emilie J. Hess" userId="03ae5127-f058-4445-86c3-f57ad48aed00" providerId="ADAL" clId="{7E272464-9726-4A29-A5A2-EE28E663E833}" dt="2022-09-12T13:28:14.911" v="799"/>
        <pc:sldMkLst>
          <pc:docMk/>
          <pc:sldMk cId="2798754500" sldId="703"/>
        </pc:sldMkLst>
      </pc:sldChg>
      <pc:sldChg chg="addSp delSp modSp add">
        <pc:chgData name="Emilie J. Hess" userId="03ae5127-f058-4445-86c3-f57ad48aed00" providerId="ADAL" clId="{7E272464-9726-4A29-A5A2-EE28E663E833}" dt="2022-09-12T15:28:14.901" v="2280" actId="20577"/>
        <pc:sldMkLst>
          <pc:docMk/>
          <pc:sldMk cId="366861683" sldId="704"/>
        </pc:sldMkLst>
        <pc:spChg chg="mod">
          <ac:chgData name="Emilie J. Hess" userId="03ae5127-f058-4445-86c3-f57ad48aed00" providerId="ADAL" clId="{7E272464-9726-4A29-A5A2-EE28E663E833}" dt="2022-09-12T14:19:27.248" v="1136" actId="122"/>
          <ac:spMkLst>
            <pc:docMk/>
            <pc:sldMk cId="366861683" sldId="704"/>
            <ac:spMk id="2" creationId="{66DAB24F-283B-4C77-A87E-F5669AAD20EF}"/>
          </ac:spMkLst>
        </pc:spChg>
        <pc:spChg chg="del">
          <ac:chgData name="Emilie J. Hess" userId="03ae5127-f058-4445-86c3-f57ad48aed00" providerId="ADAL" clId="{7E272464-9726-4A29-A5A2-EE28E663E833}" dt="2022-09-12T13:29:40.848" v="940"/>
          <ac:spMkLst>
            <pc:docMk/>
            <pc:sldMk cId="366861683" sldId="704"/>
            <ac:spMk id="3" creationId="{1681EA97-EF8C-44D4-B2C8-FC80080219E9}"/>
          </ac:spMkLst>
        </pc:spChg>
        <pc:spChg chg="add mod">
          <ac:chgData name="Emilie J. Hess" userId="03ae5127-f058-4445-86c3-f57ad48aed00" providerId="ADAL" clId="{7E272464-9726-4A29-A5A2-EE28E663E833}" dt="2022-09-12T15:23:48.872" v="2183" actId="113"/>
          <ac:spMkLst>
            <pc:docMk/>
            <pc:sldMk cId="366861683" sldId="704"/>
            <ac:spMk id="5" creationId="{7AD18C71-5594-443E-A187-65FA943AB1AB}"/>
          </ac:spMkLst>
        </pc:spChg>
        <pc:spChg chg="add mod">
          <ac:chgData name="Emilie J. Hess" userId="03ae5127-f058-4445-86c3-f57ad48aed00" providerId="ADAL" clId="{7E272464-9726-4A29-A5A2-EE28E663E833}" dt="2022-09-12T15:23:42.684" v="2181" actId="1076"/>
          <ac:spMkLst>
            <pc:docMk/>
            <pc:sldMk cId="366861683" sldId="704"/>
            <ac:spMk id="6" creationId="{F862B911-256C-4363-9AFC-9898F6DF5349}"/>
          </ac:spMkLst>
        </pc:spChg>
        <pc:spChg chg="add mod">
          <ac:chgData name="Emilie J. Hess" userId="03ae5127-f058-4445-86c3-f57ad48aed00" providerId="ADAL" clId="{7E272464-9726-4A29-A5A2-EE28E663E833}" dt="2022-09-12T15:24:42.472" v="2193" actId="255"/>
          <ac:spMkLst>
            <pc:docMk/>
            <pc:sldMk cId="366861683" sldId="704"/>
            <ac:spMk id="7" creationId="{3CFE1020-EF21-4725-9CB4-06877CBD3C00}"/>
          </ac:spMkLst>
        </pc:spChg>
        <pc:spChg chg="add mod">
          <ac:chgData name="Emilie J. Hess" userId="03ae5127-f058-4445-86c3-f57ad48aed00" providerId="ADAL" clId="{7E272464-9726-4A29-A5A2-EE28E663E833}" dt="2022-09-12T15:28:14.901" v="2280" actId="20577"/>
          <ac:spMkLst>
            <pc:docMk/>
            <pc:sldMk cId="366861683" sldId="704"/>
            <ac:spMk id="8" creationId="{7AF4094E-09CC-4E58-864A-EE3216A332F7}"/>
          </ac:spMkLst>
        </pc:spChg>
        <pc:picChg chg="add mod">
          <ac:chgData name="Emilie J. Hess" userId="03ae5127-f058-4445-86c3-f57ad48aed00" providerId="ADAL" clId="{7E272464-9726-4A29-A5A2-EE28E663E833}" dt="2022-09-12T15:25:16.315" v="2205" actId="1076"/>
          <ac:picMkLst>
            <pc:docMk/>
            <pc:sldMk cId="366861683" sldId="704"/>
            <ac:picMk id="4" creationId="{188BB1F8-6538-4A28-A014-034F52640620}"/>
          </ac:picMkLst>
        </pc:picChg>
      </pc:sldChg>
      <pc:sldChg chg="addSp delSp modSp add">
        <pc:chgData name="Emilie J. Hess" userId="03ae5127-f058-4445-86c3-f57ad48aed00" providerId="ADAL" clId="{7E272464-9726-4A29-A5A2-EE28E663E833}" dt="2022-09-12T15:43:56.014" v="2564" actId="14100"/>
        <pc:sldMkLst>
          <pc:docMk/>
          <pc:sldMk cId="1168795256" sldId="705"/>
        </pc:sldMkLst>
        <pc:spChg chg="mod">
          <ac:chgData name="Emilie J. Hess" userId="03ae5127-f058-4445-86c3-f57ad48aed00" providerId="ADAL" clId="{7E272464-9726-4A29-A5A2-EE28E663E833}" dt="2022-09-12T14:31:19.857" v="1339" actId="122"/>
          <ac:spMkLst>
            <pc:docMk/>
            <pc:sldMk cId="1168795256" sldId="705"/>
            <ac:spMk id="2" creationId="{57D0FD64-0C88-4BF4-B435-AC00C2CC2BCD}"/>
          </ac:spMkLst>
        </pc:spChg>
        <pc:spChg chg="del">
          <ac:chgData name="Emilie J. Hess" userId="03ae5127-f058-4445-86c3-f57ad48aed00" providerId="ADAL" clId="{7E272464-9726-4A29-A5A2-EE28E663E833}" dt="2022-09-12T13:29:44.609" v="942"/>
          <ac:spMkLst>
            <pc:docMk/>
            <pc:sldMk cId="1168795256" sldId="705"/>
            <ac:spMk id="3" creationId="{3E62C365-CFAA-4635-8386-CEA633A1F9C0}"/>
          </ac:spMkLst>
        </pc:spChg>
        <pc:spChg chg="add del">
          <ac:chgData name="Emilie J. Hess" userId="03ae5127-f058-4445-86c3-f57ad48aed00" providerId="ADAL" clId="{7E272464-9726-4A29-A5A2-EE28E663E833}" dt="2022-09-12T14:29:52.889" v="1208"/>
          <ac:spMkLst>
            <pc:docMk/>
            <pc:sldMk cId="1168795256" sldId="705"/>
            <ac:spMk id="5" creationId="{F4AA3702-A6D3-4645-91A6-0471274B995B}"/>
          </ac:spMkLst>
        </pc:spChg>
        <pc:spChg chg="add mod">
          <ac:chgData name="Emilie J. Hess" userId="03ae5127-f058-4445-86c3-f57ad48aed00" providerId="ADAL" clId="{7E272464-9726-4A29-A5A2-EE28E663E833}" dt="2022-09-12T15:33:50.088" v="2398" actId="113"/>
          <ac:spMkLst>
            <pc:docMk/>
            <pc:sldMk cId="1168795256" sldId="705"/>
            <ac:spMk id="6" creationId="{9F34D5B1-4B4C-45BB-8152-50C681141541}"/>
          </ac:spMkLst>
        </pc:spChg>
        <pc:spChg chg="add mod">
          <ac:chgData name="Emilie J. Hess" userId="03ae5127-f058-4445-86c3-f57ad48aed00" providerId="ADAL" clId="{7E272464-9726-4A29-A5A2-EE28E663E833}" dt="2022-09-12T15:40:25.658" v="2493" actId="20577"/>
          <ac:spMkLst>
            <pc:docMk/>
            <pc:sldMk cId="1168795256" sldId="705"/>
            <ac:spMk id="7" creationId="{1E3948E8-C47E-4F1A-8C2C-B64BD8EA0EFF}"/>
          </ac:spMkLst>
        </pc:spChg>
        <pc:spChg chg="add mod">
          <ac:chgData name="Emilie J. Hess" userId="03ae5127-f058-4445-86c3-f57ad48aed00" providerId="ADAL" clId="{7E272464-9726-4A29-A5A2-EE28E663E833}" dt="2022-09-12T15:39:41.922" v="2435" actId="20577"/>
          <ac:spMkLst>
            <pc:docMk/>
            <pc:sldMk cId="1168795256" sldId="705"/>
            <ac:spMk id="8" creationId="{812C3050-92DE-4AC7-AE51-176B0F670E40}"/>
          </ac:spMkLst>
        </pc:spChg>
        <pc:spChg chg="add mod">
          <ac:chgData name="Emilie J. Hess" userId="03ae5127-f058-4445-86c3-f57ad48aed00" providerId="ADAL" clId="{7E272464-9726-4A29-A5A2-EE28E663E833}" dt="2022-09-12T15:43:56.014" v="2564" actId="14100"/>
          <ac:spMkLst>
            <pc:docMk/>
            <pc:sldMk cId="1168795256" sldId="705"/>
            <ac:spMk id="9" creationId="{E0D09EC5-A5ED-40E9-981A-2E73471C7CB3}"/>
          </ac:spMkLst>
        </pc:spChg>
        <pc:picChg chg="add mod">
          <ac:chgData name="Emilie J. Hess" userId="03ae5127-f058-4445-86c3-f57ad48aed00" providerId="ADAL" clId="{7E272464-9726-4A29-A5A2-EE28E663E833}" dt="2022-09-12T15:40:29.285" v="2495" actId="1076"/>
          <ac:picMkLst>
            <pc:docMk/>
            <pc:sldMk cId="1168795256" sldId="705"/>
            <ac:picMk id="4" creationId="{1A4BD067-4019-4D64-9B36-19353943469F}"/>
          </ac:picMkLst>
        </pc:picChg>
      </pc:sldChg>
      <pc:sldChg chg="addSp delSp modSp add">
        <pc:chgData name="Emilie J. Hess" userId="03ae5127-f058-4445-86c3-f57ad48aed00" providerId="ADAL" clId="{7E272464-9726-4A29-A5A2-EE28E663E833}" dt="2022-09-12T15:46:42.453" v="2609" actId="20577"/>
        <pc:sldMkLst>
          <pc:docMk/>
          <pc:sldMk cId="3581975569" sldId="706"/>
        </pc:sldMkLst>
        <pc:spChg chg="del">
          <ac:chgData name="Emilie J. Hess" userId="03ae5127-f058-4445-86c3-f57ad48aed00" providerId="ADAL" clId="{7E272464-9726-4A29-A5A2-EE28E663E833}" dt="2022-09-12T13:29:50.077" v="944"/>
          <ac:spMkLst>
            <pc:docMk/>
            <pc:sldMk cId="3581975569" sldId="706"/>
            <ac:spMk id="3" creationId="{3291A957-7346-42D7-B984-5DB16BB35196}"/>
          </ac:spMkLst>
        </pc:spChg>
        <pc:spChg chg="add mod">
          <ac:chgData name="Emilie J. Hess" userId="03ae5127-f058-4445-86c3-f57ad48aed00" providerId="ADAL" clId="{7E272464-9726-4A29-A5A2-EE28E663E833}" dt="2022-09-12T15:44:24.646" v="2567" actId="113"/>
          <ac:spMkLst>
            <pc:docMk/>
            <pc:sldMk cId="3581975569" sldId="706"/>
            <ac:spMk id="5" creationId="{BED65BF1-8BA8-4675-ACC4-2A4825D07342}"/>
          </ac:spMkLst>
        </pc:spChg>
        <pc:spChg chg="add mod">
          <ac:chgData name="Emilie J. Hess" userId="03ae5127-f058-4445-86c3-f57ad48aed00" providerId="ADAL" clId="{7E272464-9726-4A29-A5A2-EE28E663E833}" dt="2022-09-12T15:44:41.829" v="2570" actId="255"/>
          <ac:spMkLst>
            <pc:docMk/>
            <pc:sldMk cId="3581975569" sldId="706"/>
            <ac:spMk id="6" creationId="{0681CA55-0AB7-4057-886F-18AD7E0EAAEB}"/>
          </ac:spMkLst>
        </pc:spChg>
        <pc:spChg chg="add del mod">
          <ac:chgData name="Emilie J. Hess" userId="03ae5127-f058-4445-86c3-f57ad48aed00" providerId="ADAL" clId="{7E272464-9726-4A29-A5A2-EE28E663E833}" dt="2022-09-12T14:36:45.603" v="1459" actId="478"/>
          <ac:spMkLst>
            <pc:docMk/>
            <pc:sldMk cId="3581975569" sldId="706"/>
            <ac:spMk id="7" creationId="{80F2D4E1-EBB3-4F85-8D8B-CC278D9D0459}"/>
          </ac:spMkLst>
        </pc:spChg>
        <pc:spChg chg="add mod">
          <ac:chgData name="Emilie J. Hess" userId="03ae5127-f058-4445-86c3-f57ad48aed00" providerId="ADAL" clId="{7E272464-9726-4A29-A5A2-EE28E663E833}" dt="2022-09-12T15:45:41.520" v="2574" actId="14100"/>
          <ac:spMkLst>
            <pc:docMk/>
            <pc:sldMk cId="3581975569" sldId="706"/>
            <ac:spMk id="8" creationId="{7B221F21-12F9-4CEC-8450-4E2B836FB28D}"/>
          </ac:spMkLst>
        </pc:spChg>
        <pc:spChg chg="add mod">
          <ac:chgData name="Emilie J. Hess" userId="03ae5127-f058-4445-86c3-f57ad48aed00" providerId="ADAL" clId="{7E272464-9726-4A29-A5A2-EE28E663E833}" dt="2022-09-12T15:46:42.453" v="2609" actId="20577"/>
          <ac:spMkLst>
            <pc:docMk/>
            <pc:sldMk cId="3581975569" sldId="706"/>
            <ac:spMk id="9" creationId="{3567EFEA-8451-4624-B6B7-8B5D4E86D5FB}"/>
          </ac:spMkLst>
        </pc:spChg>
        <pc:picChg chg="add mod">
          <ac:chgData name="Emilie J. Hess" userId="03ae5127-f058-4445-86c3-f57ad48aed00" providerId="ADAL" clId="{7E272464-9726-4A29-A5A2-EE28E663E833}" dt="2022-09-12T14:35:25.223" v="1383" actId="1076"/>
          <ac:picMkLst>
            <pc:docMk/>
            <pc:sldMk cId="3581975569" sldId="706"/>
            <ac:picMk id="4" creationId="{B45A3BCF-F87C-4192-9D56-8CF3C83F9ABD}"/>
          </ac:picMkLst>
        </pc:picChg>
      </pc:sldChg>
      <pc:sldChg chg="addSp delSp modSp add">
        <pc:chgData name="Emilie J. Hess" userId="03ae5127-f058-4445-86c3-f57ad48aed00" providerId="ADAL" clId="{7E272464-9726-4A29-A5A2-EE28E663E833}" dt="2022-09-12T14:12:46.575" v="1115" actId="1076"/>
        <pc:sldMkLst>
          <pc:docMk/>
          <pc:sldMk cId="1863315569" sldId="707"/>
        </pc:sldMkLst>
        <pc:spChg chg="del mod">
          <ac:chgData name="Emilie J. Hess" userId="03ae5127-f058-4445-86c3-f57ad48aed00" providerId="ADAL" clId="{7E272464-9726-4A29-A5A2-EE28E663E833}" dt="2022-09-12T14:12:33.734" v="1111" actId="478"/>
          <ac:spMkLst>
            <pc:docMk/>
            <pc:sldMk cId="1863315569" sldId="707"/>
            <ac:spMk id="2" creationId="{BF417A27-D010-4A53-907A-DFADE4E3028E}"/>
          </ac:spMkLst>
        </pc:spChg>
        <pc:spChg chg="del">
          <ac:chgData name="Emilie J. Hess" userId="03ae5127-f058-4445-86c3-f57ad48aed00" providerId="ADAL" clId="{7E272464-9726-4A29-A5A2-EE28E663E833}" dt="2022-09-12T14:12:26.241" v="1107"/>
          <ac:spMkLst>
            <pc:docMk/>
            <pc:sldMk cId="1863315569" sldId="707"/>
            <ac:spMk id="3" creationId="{024EA419-CE74-42E6-92C5-B6EDC693874C}"/>
          </ac:spMkLst>
        </pc:spChg>
        <pc:picChg chg="add mod">
          <ac:chgData name="Emilie J. Hess" userId="03ae5127-f058-4445-86c3-f57ad48aed00" providerId="ADAL" clId="{7E272464-9726-4A29-A5A2-EE28E663E833}" dt="2022-09-12T14:12:46.575" v="1115" actId="1076"/>
          <ac:picMkLst>
            <pc:docMk/>
            <pc:sldMk cId="1863315569" sldId="707"/>
            <ac:picMk id="4" creationId="{BC70528D-59DF-412E-AA8D-76ED9307A53D}"/>
          </ac:picMkLst>
        </pc:picChg>
      </pc:sldChg>
      <pc:sldChg chg="addSp delSp modSp add">
        <pc:chgData name="Emilie J. Hess" userId="03ae5127-f058-4445-86c3-f57ad48aed00" providerId="ADAL" clId="{7E272464-9726-4A29-A5A2-EE28E663E833}" dt="2022-09-12T15:30:59.478" v="2333" actId="20577"/>
        <pc:sldMkLst>
          <pc:docMk/>
          <pc:sldMk cId="2567091901" sldId="708"/>
        </pc:sldMkLst>
        <pc:spChg chg="mod">
          <ac:chgData name="Emilie J. Hess" userId="03ae5127-f058-4445-86c3-f57ad48aed00" providerId="ADAL" clId="{7E272464-9726-4A29-A5A2-EE28E663E833}" dt="2022-09-12T14:21:28.743" v="1182" actId="20577"/>
          <ac:spMkLst>
            <pc:docMk/>
            <pc:sldMk cId="2567091901" sldId="708"/>
            <ac:spMk id="2" creationId="{7F30A671-2FAC-4A59-88EB-845792E3D2DA}"/>
          </ac:spMkLst>
        </pc:spChg>
        <pc:spChg chg="del">
          <ac:chgData name="Emilie J. Hess" userId="03ae5127-f058-4445-86c3-f57ad48aed00" providerId="ADAL" clId="{7E272464-9726-4A29-A5A2-EE28E663E833}" dt="2022-09-12T14:21:08.077" v="1154"/>
          <ac:spMkLst>
            <pc:docMk/>
            <pc:sldMk cId="2567091901" sldId="708"/>
            <ac:spMk id="3" creationId="{0F2140A2-7189-4A05-88A3-B1D1DACEC981}"/>
          </ac:spMkLst>
        </pc:spChg>
        <pc:spChg chg="add mod">
          <ac:chgData name="Emilie J. Hess" userId="03ae5127-f058-4445-86c3-f57ad48aed00" providerId="ADAL" clId="{7E272464-9726-4A29-A5A2-EE28E663E833}" dt="2022-09-12T15:28:45.330" v="2289" actId="1076"/>
          <ac:spMkLst>
            <pc:docMk/>
            <pc:sldMk cId="2567091901" sldId="708"/>
            <ac:spMk id="5" creationId="{5DE386D0-EF83-4099-A96E-65EAE9BA1E4F}"/>
          </ac:spMkLst>
        </pc:spChg>
        <pc:spChg chg="add mod">
          <ac:chgData name="Emilie J. Hess" userId="03ae5127-f058-4445-86c3-f57ad48aed00" providerId="ADAL" clId="{7E272464-9726-4A29-A5A2-EE28E663E833}" dt="2022-09-12T15:28:30.978" v="2285" actId="255"/>
          <ac:spMkLst>
            <pc:docMk/>
            <pc:sldMk cId="2567091901" sldId="708"/>
            <ac:spMk id="6" creationId="{DCA6E65F-7C6F-453E-BF31-A705F86FC29A}"/>
          </ac:spMkLst>
        </pc:spChg>
        <pc:spChg chg="add mod">
          <ac:chgData name="Emilie J. Hess" userId="03ae5127-f058-4445-86c3-f57ad48aed00" providerId="ADAL" clId="{7E272464-9726-4A29-A5A2-EE28E663E833}" dt="2022-09-12T15:30:59.478" v="2333" actId="20577"/>
          <ac:spMkLst>
            <pc:docMk/>
            <pc:sldMk cId="2567091901" sldId="708"/>
            <ac:spMk id="7" creationId="{33AD4D52-2EFA-4D08-82AE-983281AF352E}"/>
          </ac:spMkLst>
        </pc:spChg>
        <pc:spChg chg="add mod">
          <ac:chgData name="Emilie J. Hess" userId="03ae5127-f058-4445-86c3-f57ad48aed00" providerId="ADAL" clId="{7E272464-9726-4A29-A5A2-EE28E663E833}" dt="2022-09-12T15:30:54.099" v="2330" actId="20577"/>
          <ac:spMkLst>
            <pc:docMk/>
            <pc:sldMk cId="2567091901" sldId="708"/>
            <ac:spMk id="8" creationId="{AEA6EE0A-8C0D-4B82-8D34-D09EB43F0CC8}"/>
          </ac:spMkLst>
        </pc:spChg>
        <pc:picChg chg="add">
          <ac:chgData name="Emilie J. Hess" userId="03ae5127-f058-4445-86c3-f57ad48aed00" providerId="ADAL" clId="{7E272464-9726-4A29-A5A2-EE28E663E833}" dt="2022-09-12T14:21:08.077" v="1154"/>
          <ac:picMkLst>
            <pc:docMk/>
            <pc:sldMk cId="2567091901" sldId="708"/>
            <ac:picMk id="4" creationId="{951FE2A8-7935-42B6-85B9-EFD25698E6FF}"/>
          </ac:picMkLst>
        </pc:picChg>
      </pc:sldChg>
      <pc:sldChg chg="modSp add">
        <pc:chgData name="Emilie J. Hess" userId="03ae5127-f058-4445-86c3-f57ad48aed00" providerId="ADAL" clId="{7E272464-9726-4A29-A5A2-EE28E663E833}" dt="2022-09-12T15:32:08.831" v="2395" actId="20577"/>
        <pc:sldMkLst>
          <pc:docMk/>
          <pc:sldMk cId="2174868881" sldId="709"/>
        </pc:sldMkLst>
        <pc:graphicFrameChg chg="mod modGraphic">
          <ac:chgData name="Emilie J. Hess" userId="03ae5127-f058-4445-86c3-f57ad48aed00" providerId="ADAL" clId="{7E272464-9726-4A29-A5A2-EE28E663E833}" dt="2022-09-12T15:32:08.831" v="2395" actId="20577"/>
          <ac:graphicFrameMkLst>
            <pc:docMk/>
            <pc:sldMk cId="2174868881" sldId="709"/>
            <ac:graphicFrameMk id="7" creationId="{EC945635-4A5B-488F-9E13-2C5EAD6FFE84}"/>
          </ac:graphicFrameMkLst>
        </pc:graphicFrameChg>
      </pc:sldChg>
      <pc:sldChg chg="add">
        <pc:chgData name="Emilie J. Hess" userId="03ae5127-f058-4445-86c3-f57ad48aed00" providerId="ADAL" clId="{7E272464-9726-4A29-A5A2-EE28E663E833}" dt="2022-09-12T14:26:33.362" v="1192"/>
        <pc:sldMkLst>
          <pc:docMk/>
          <pc:sldMk cId="3756556560" sldId="710"/>
        </pc:sldMkLst>
      </pc:sldChg>
      <pc:sldChg chg="addSp delSp modSp add">
        <pc:chgData name="Emilie J. Hess" userId="03ae5127-f058-4445-86c3-f57ad48aed00" providerId="ADAL" clId="{7E272464-9726-4A29-A5A2-EE28E663E833}" dt="2022-09-12T14:33:40.339" v="1347" actId="1076"/>
        <pc:sldMkLst>
          <pc:docMk/>
          <pc:sldMk cId="2529846131" sldId="711"/>
        </pc:sldMkLst>
        <pc:spChg chg="del">
          <ac:chgData name="Emilie J. Hess" userId="03ae5127-f058-4445-86c3-f57ad48aed00" providerId="ADAL" clId="{7E272464-9726-4A29-A5A2-EE28E663E833}" dt="2022-09-12T14:33:37.569" v="1346" actId="478"/>
          <ac:spMkLst>
            <pc:docMk/>
            <pc:sldMk cId="2529846131" sldId="711"/>
            <ac:spMk id="2" creationId="{535B619C-6DAE-4688-99C6-987BA1D4DE9F}"/>
          </ac:spMkLst>
        </pc:spChg>
        <pc:spChg chg="del">
          <ac:chgData name="Emilie J. Hess" userId="03ae5127-f058-4445-86c3-f57ad48aed00" providerId="ADAL" clId="{7E272464-9726-4A29-A5A2-EE28E663E833}" dt="2022-09-12T14:33:27.637" v="1341"/>
          <ac:spMkLst>
            <pc:docMk/>
            <pc:sldMk cId="2529846131" sldId="711"/>
            <ac:spMk id="3" creationId="{AD9D0CDA-085C-4F7F-AFE2-2B123C85A386}"/>
          </ac:spMkLst>
        </pc:spChg>
        <pc:picChg chg="add mod">
          <ac:chgData name="Emilie J. Hess" userId="03ae5127-f058-4445-86c3-f57ad48aed00" providerId="ADAL" clId="{7E272464-9726-4A29-A5A2-EE28E663E833}" dt="2022-09-12T14:33:40.339" v="1347" actId="1076"/>
          <ac:picMkLst>
            <pc:docMk/>
            <pc:sldMk cId="2529846131" sldId="711"/>
            <ac:picMk id="4" creationId="{181823E7-C40C-4872-A501-F3B34A7E682C}"/>
          </ac:picMkLst>
        </pc:picChg>
      </pc:sldChg>
      <pc:sldChg chg="addSp delSp modSp add">
        <pc:chgData name="Emilie J. Hess" userId="03ae5127-f058-4445-86c3-f57ad48aed00" providerId="ADAL" clId="{7E272464-9726-4A29-A5A2-EE28E663E833}" dt="2022-09-12T15:48:18.652" v="2724" actId="113"/>
        <pc:sldMkLst>
          <pc:docMk/>
          <pc:sldMk cId="900196395" sldId="712"/>
        </pc:sldMkLst>
        <pc:spChg chg="mod">
          <ac:chgData name="Emilie J. Hess" userId="03ae5127-f058-4445-86c3-f57ad48aed00" providerId="ADAL" clId="{7E272464-9726-4A29-A5A2-EE28E663E833}" dt="2022-09-12T14:41:18.237" v="1695" actId="20577"/>
          <ac:spMkLst>
            <pc:docMk/>
            <pc:sldMk cId="900196395" sldId="712"/>
            <ac:spMk id="2" creationId="{361230F9-E4D7-4DDF-9B28-97E7D90CC5D2}"/>
          </ac:spMkLst>
        </pc:spChg>
        <pc:spChg chg="del">
          <ac:chgData name="Emilie J. Hess" userId="03ae5127-f058-4445-86c3-f57ad48aed00" providerId="ADAL" clId="{7E272464-9726-4A29-A5A2-EE28E663E833}" dt="2022-09-12T14:37:55.117" v="1470"/>
          <ac:spMkLst>
            <pc:docMk/>
            <pc:sldMk cId="900196395" sldId="712"/>
            <ac:spMk id="3" creationId="{4DBA5C17-E57D-4C2B-9826-A9530B900591}"/>
          </ac:spMkLst>
        </pc:spChg>
        <pc:spChg chg="add mod">
          <ac:chgData name="Emilie J. Hess" userId="03ae5127-f058-4445-86c3-f57ad48aed00" providerId="ADAL" clId="{7E272464-9726-4A29-A5A2-EE28E663E833}" dt="2022-09-12T15:46:59.194" v="2612" actId="113"/>
          <ac:spMkLst>
            <pc:docMk/>
            <pc:sldMk cId="900196395" sldId="712"/>
            <ac:spMk id="5" creationId="{6D54AF0E-A9F8-4D80-B72C-AF5FC1D52ED4}"/>
          </ac:spMkLst>
        </pc:spChg>
        <pc:spChg chg="add mod">
          <ac:chgData name="Emilie J. Hess" userId="03ae5127-f058-4445-86c3-f57ad48aed00" providerId="ADAL" clId="{7E272464-9726-4A29-A5A2-EE28E663E833}" dt="2022-09-12T15:47:14.190" v="2615" actId="113"/>
          <ac:spMkLst>
            <pc:docMk/>
            <pc:sldMk cId="900196395" sldId="712"/>
            <ac:spMk id="6" creationId="{CEDD7A98-D6CB-48BC-A0BF-5B8838245A59}"/>
          </ac:spMkLst>
        </pc:spChg>
        <pc:spChg chg="add">
          <ac:chgData name="Emilie J. Hess" userId="03ae5127-f058-4445-86c3-f57ad48aed00" providerId="ADAL" clId="{7E272464-9726-4A29-A5A2-EE28E663E833}" dt="2022-09-12T15:47:22.691" v="2616"/>
          <ac:spMkLst>
            <pc:docMk/>
            <pc:sldMk cId="900196395" sldId="712"/>
            <ac:spMk id="7" creationId="{A8BA6E45-03A8-4F52-AE37-8D5F5B47FB1F}"/>
          </ac:spMkLst>
        </pc:spChg>
        <pc:spChg chg="add mod">
          <ac:chgData name="Emilie J. Hess" userId="03ae5127-f058-4445-86c3-f57ad48aed00" providerId="ADAL" clId="{7E272464-9726-4A29-A5A2-EE28E663E833}" dt="2022-09-12T15:48:18.652" v="2724" actId="113"/>
          <ac:spMkLst>
            <pc:docMk/>
            <pc:sldMk cId="900196395" sldId="712"/>
            <ac:spMk id="8" creationId="{3E2C2AA1-581D-4C0F-8F19-704CE9607F19}"/>
          </ac:spMkLst>
        </pc:spChg>
        <pc:picChg chg="add mod">
          <ac:chgData name="Emilie J. Hess" userId="03ae5127-f058-4445-86c3-f57ad48aed00" providerId="ADAL" clId="{7E272464-9726-4A29-A5A2-EE28E663E833}" dt="2022-09-12T14:39:29.041" v="1520" actId="1076"/>
          <ac:picMkLst>
            <pc:docMk/>
            <pc:sldMk cId="900196395" sldId="712"/>
            <ac:picMk id="4" creationId="{78F65106-6308-4AC6-81FD-E7D6F7042145}"/>
          </ac:picMkLst>
        </pc:picChg>
      </pc:sldChg>
      <pc:sldChg chg="addSp delSp modSp add">
        <pc:chgData name="Emilie J. Hess" userId="03ae5127-f058-4445-86c3-f57ad48aed00" providerId="ADAL" clId="{7E272464-9726-4A29-A5A2-EE28E663E833}" dt="2022-09-12T15:11:27.770" v="1763" actId="14100"/>
        <pc:sldMkLst>
          <pc:docMk/>
          <pc:sldMk cId="711829915" sldId="713"/>
        </pc:sldMkLst>
        <pc:spChg chg="del">
          <ac:chgData name="Emilie J. Hess" userId="03ae5127-f058-4445-86c3-f57ad48aed00" providerId="ADAL" clId="{7E272464-9726-4A29-A5A2-EE28E663E833}" dt="2022-09-12T15:11:20.480" v="1759" actId="478"/>
          <ac:spMkLst>
            <pc:docMk/>
            <pc:sldMk cId="711829915" sldId="713"/>
            <ac:spMk id="2" creationId="{505AC143-68E4-4FCB-9640-C4229DE7B58E}"/>
          </ac:spMkLst>
        </pc:spChg>
        <pc:spChg chg="del">
          <ac:chgData name="Emilie J. Hess" userId="03ae5127-f058-4445-86c3-f57ad48aed00" providerId="ADAL" clId="{7E272464-9726-4A29-A5A2-EE28E663E833}" dt="2022-09-12T15:11:17.441" v="1758"/>
          <ac:spMkLst>
            <pc:docMk/>
            <pc:sldMk cId="711829915" sldId="713"/>
            <ac:spMk id="3" creationId="{FE1E554E-889F-4326-948F-41E9DE158AC5}"/>
          </ac:spMkLst>
        </pc:spChg>
        <pc:picChg chg="add mod">
          <ac:chgData name="Emilie J. Hess" userId="03ae5127-f058-4445-86c3-f57ad48aed00" providerId="ADAL" clId="{7E272464-9726-4A29-A5A2-EE28E663E833}" dt="2022-09-12T15:11:27.770" v="1763" actId="14100"/>
          <ac:picMkLst>
            <pc:docMk/>
            <pc:sldMk cId="711829915" sldId="713"/>
            <ac:picMk id="4" creationId="{1DBCD204-C5F2-4CF1-A150-42DDF0CFFDFA}"/>
          </ac:picMkLst>
        </pc:picChg>
      </pc:sldChg>
      <pc:sldChg chg="add del">
        <pc:chgData name="Emilie J. Hess" userId="03ae5127-f058-4445-86c3-f57ad48aed00" providerId="ADAL" clId="{7E272464-9726-4A29-A5A2-EE28E663E833}" dt="2022-09-12T14:39:07.779" v="1515"/>
        <pc:sldMkLst>
          <pc:docMk/>
          <pc:sldMk cId="2757788444" sldId="713"/>
        </pc:sldMkLst>
      </pc:sldChg>
      <pc:sldChg chg="addSp delSp modSp add">
        <pc:chgData name="Emilie J. Hess" userId="03ae5127-f058-4445-86c3-f57ad48aed00" providerId="ADAL" clId="{7E272464-9726-4A29-A5A2-EE28E663E833}" dt="2022-09-12T15:12:14.268" v="1769" actId="14100"/>
        <pc:sldMkLst>
          <pc:docMk/>
          <pc:sldMk cId="2292510760" sldId="714"/>
        </pc:sldMkLst>
        <pc:spChg chg="del">
          <ac:chgData name="Emilie J. Hess" userId="03ae5127-f058-4445-86c3-f57ad48aed00" providerId="ADAL" clId="{7E272464-9726-4A29-A5A2-EE28E663E833}" dt="2022-09-12T15:11:32.897" v="1765" actId="478"/>
          <ac:spMkLst>
            <pc:docMk/>
            <pc:sldMk cId="2292510760" sldId="714"/>
            <ac:spMk id="2" creationId="{12A4C3AB-BBF7-469A-AC5E-FC4CEBD7F232}"/>
          </ac:spMkLst>
        </pc:spChg>
        <pc:spChg chg="del">
          <ac:chgData name="Emilie J. Hess" userId="03ae5127-f058-4445-86c3-f57ad48aed00" providerId="ADAL" clId="{7E272464-9726-4A29-A5A2-EE28E663E833}" dt="2022-09-12T15:12:03.712" v="1766"/>
          <ac:spMkLst>
            <pc:docMk/>
            <pc:sldMk cId="2292510760" sldId="714"/>
            <ac:spMk id="3" creationId="{967DAE56-CD84-4E22-8FCB-E2B3C70E723C}"/>
          </ac:spMkLst>
        </pc:spChg>
        <pc:picChg chg="add mod">
          <ac:chgData name="Emilie J. Hess" userId="03ae5127-f058-4445-86c3-f57ad48aed00" providerId="ADAL" clId="{7E272464-9726-4A29-A5A2-EE28E663E833}" dt="2022-09-12T15:12:14.268" v="1769" actId="14100"/>
          <ac:picMkLst>
            <pc:docMk/>
            <pc:sldMk cId="2292510760" sldId="714"/>
            <ac:picMk id="4" creationId="{F83131DE-8C30-47E4-B791-59626C54041C}"/>
          </ac:picMkLst>
        </pc:picChg>
      </pc:sldChg>
      <pc:sldChg chg="add modNotesTx">
        <pc:chgData name="Emilie J. Hess" userId="03ae5127-f058-4445-86c3-f57ad48aed00" providerId="ADAL" clId="{7E272464-9726-4A29-A5A2-EE28E663E833}" dt="2022-09-12T15:39:48.791" v="2454" actId="20577"/>
        <pc:sldMkLst>
          <pc:docMk/>
          <pc:sldMk cId="1029976282" sldId="1567"/>
        </pc:sldMkLst>
      </pc:sldChg>
      <pc:sldChg chg="add modNotesTx">
        <pc:chgData name="Emilie J. Hess" userId="03ae5127-f058-4445-86c3-f57ad48aed00" providerId="ADAL" clId="{7E272464-9726-4A29-A5A2-EE28E663E833}" dt="2022-09-12T15:39:54.814" v="2469" actId="20577"/>
        <pc:sldMkLst>
          <pc:docMk/>
          <pc:sldMk cId="1380239758" sldId="1568"/>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a:t>
            </a:r>
            <a:r>
              <a:rPr lang="en-US" baseline="0" dirty="0"/>
              <a:t> of now show appointments </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No Show</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April </c:v>
                </c:pt>
                <c:pt idx="1">
                  <c:v>May</c:v>
                </c:pt>
                <c:pt idx="2">
                  <c:v>June </c:v>
                </c:pt>
                <c:pt idx="3">
                  <c:v>July </c:v>
                </c:pt>
                <c:pt idx="4">
                  <c:v>August </c:v>
                </c:pt>
              </c:strCache>
            </c:strRef>
          </c:cat>
          <c:val>
            <c:numRef>
              <c:f>Sheet1!$B$2:$B$6</c:f>
              <c:numCache>
                <c:formatCode>General</c:formatCode>
                <c:ptCount val="5"/>
                <c:pt idx="0">
                  <c:v>47</c:v>
                </c:pt>
                <c:pt idx="1">
                  <c:v>44</c:v>
                </c:pt>
                <c:pt idx="2">
                  <c:v>44</c:v>
                </c:pt>
                <c:pt idx="3">
                  <c:v>40</c:v>
                </c:pt>
                <c:pt idx="4">
                  <c:v>32</c:v>
                </c:pt>
              </c:numCache>
            </c:numRef>
          </c:val>
          <c:smooth val="0"/>
          <c:extLst>
            <c:ext xmlns:c16="http://schemas.microsoft.com/office/drawing/2014/chart" uri="{C3380CC4-5D6E-409C-BE32-E72D297353CC}">
              <c16:uniqueId val="{00000000-4BC0-4F2D-A30E-97DFFC9B2356}"/>
            </c:ext>
          </c:extLst>
        </c:ser>
        <c:ser>
          <c:idx val="1"/>
          <c:order val="1"/>
          <c:tx>
            <c:strRef>
              <c:f>Sheet1!$C$1</c:f>
              <c:strCache>
                <c:ptCount val="1"/>
                <c:pt idx="0">
                  <c:v>Column2</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April </c:v>
                </c:pt>
                <c:pt idx="1">
                  <c:v>May</c:v>
                </c:pt>
                <c:pt idx="2">
                  <c:v>June </c:v>
                </c:pt>
                <c:pt idx="3">
                  <c:v>July </c:v>
                </c:pt>
                <c:pt idx="4">
                  <c:v>August </c:v>
                </c:pt>
              </c:strCache>
            </c:strRef>
          </c:cat>
          <c:val>
            <c:numRef>
              <c:f>Sheet1!$C$2:$C$6</c:f>
              <c:numCache>
                <c:formatCode>General</c:formatCode>
                <c:ptCount val="5"/>
              </c:numCache>
            </c:numRef>
          </c:val>
          <c:smooth val="0"/>
          <c:extLst>
            <c:ext xmlns:c16="http://schemas.microsoft.com/office/drawing/2014/chart" uri="{C3380CC4-5D6E-409C-BE32-E72D297353CC}">
              <c16:uniqueId val="{00000001-4BC0-4F2D-A30E-97DFFC9B2356}"/>
            </c:ext>
          </c:extLst>
        </c:ser>
        <c:ser>
          <c:idx val="2"/>
          <c:order val="2"/>
          <c:tx>
            <c:strRef>
              <c:f>Sheet1!$D$1</c:f>
              <c:strCache>
                <c:ptCount val="1"/>
                <c:pt idx="0">
                  <c:v>Column1</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April </c:v>
                </c:pt>
                <c:pt idx="1">
                  <c:v>May</c:v>
                </c:pt>
                <c:pt idx="2">
                  <c:v>June </c:v>
                </c:pt>
                <c:pt idx="3">
                  <c:v>July </c:v>
                </c:pt>
                <c:pt idx="4">
                  <c:v>August </c:v>
                </c:pt>
              </c:strCache>
            </c:strRef>
          </c:cat>
          <c:val>
            <c:numRef>
              <c:f>Sheet1!$D$2:$D$6</c:f>
              <c:numCache>
                <c:formatCode>General</c:formatCode>
                <c:ptCount val="5"/>
              </c:numCache>
            </c:numRef>
          </c:val>
          <c:smooth val="0"/>
          <c:extLst>
            <c:ext xmlns:c16="http://schemas.microsoft.com/office/drawing/2014/chart" uri="{C3380CC4-5D6E-409C-BE32-E72D297353CC}">
              <c16:uniqueId val="{00000002-4BC0-4F2D-A30E-97DFFC9B2356}"/>
            </c:ext>
          </c:extLst>
        </c:ser>
        <c:dLbls>
          <c:dLblPos val="t"/>
          <c:showLegendKey val="0"/>
          <c:showVal val="1"/>
          <c:showCatName val="0"/>
          <c:showSerName val="0"/>
          <c:showPercent val="0"/>
          <c:showBubbleSize val="0"/>
        </c:dLbls>
        <c:smooth val="0"/>
        <c:axId val="1805163104"/>
        <c:axId val="1690063424"/>
      </c:lineChart>
      <c:catAx>
        <c:axId val="1805163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90063424"/>
        <c:crosses val="autoZero"/>
        <c:auto val="1"/>
        <c:lblAlgn val="ctr"/>
        <c:lblOffset val="100"/>
        <c:noMultiLvlLbl val="0"/>
      </c:catAx>
      <c:valAx>
        <c:axId val="16900634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051631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Percentage</a:t>
            </a:r>
            <a:r>
              <a:rPr lang="en-US" baseline="0"/>
              <a:t> of patients using CGM</a:t>
            </a:r>
            <a:endParaRPr lang="en-US"/>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9149899237665849E-2"/>
          <c:y val="0.10621777144618964"/>
          <c:w val="0.95788592864861177"/>
          <c:h val="0.74365788340931305"/>
        </c:manualLayout>
      </c:layout>
      <c:lineChart>
        <c:grouping val="standard"/>
        <c:varyColors val="0"/>
        <c:ser>
          <c:idx val="0"/>
          <c:order val="0"/>
          <c:tx>
            <c:strRef>
              <c:f>Sheet1!$B$1</c:f>
              <c:strCache>
                <c:ptCount val="1"/>
                <c:pt idx="0">
                  <c:v>NH White</c:v>
                </c:pt>
              </c:strCache>
            </c:strRef>
          </c:tx>
          <c:spPr>
            <a:ln w="28575" cap="rnd">
              <a:solidFill>
                <a:schemeClr val="accent1"/>
              </a:solidFill>
              <a:round/>
            </a:ln>
            <a:effectLst/>
          </c:spPr>
          <c:marker>
            <c:symbol val="none"/>
          </c:marker>
          <c:dLbls>
            <c:dLbl>
              <c:idx val="2"/>
              <c:layout>
                <c:manualLayout>
                  <c:x val="-1.7165788839713092E-2"/>
                  <c:y val="3.726540526746900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99A-41E2-A41C-53429B547B7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August</c:v>
                </c:pt>
                <c:pt idx="1">
                  <c:v>September</c:v>
                </c:pt>
                <c:pt idx="2">
                  <c:v>October</c:v>
                </c:pt>
                <c:pt idx="3">
                  <c:v>November</c:v>
                </c:pt>
                <c:pt idx="4">
                  <c:v>December</c:v>
                </c:pt>
                <c:pt idx="5">
                  <c:v>January </c:v>
                </c:pt>
                <c:pt idx="6">
                  <c:v>February </c:v>
                </c:pt>
                <c:pt idx="7">
                  <c:v>March </c:v>
                </c:pt>
                <c:pt idx="8">
                  <c:v>April </c:v>
                </c:pt>
                <c:pt idx="9">
                  <c:v>May</c:v>
                </c:pt>
                <c:pt idx="10">
                  <c:v>June</c:v>
                </c:pt>
              </c:strCache>
            </c:strRef>
          </c:cat>
          <c:val>
            <c:numRef>
              <c:f>Sheet1!$B$2:$B$12</c:f>
              <c:numCache>
                <c:formatCode>General</c:formatCode>
                <c:ptCount val="11"/>
                <c:pt idx="0">
                  <c:v>73</c:v>
                </c:pt>
                <c:pt idx="1">
                  <c:v>70</c:v>
                </c:pt>
                <c:pt idx="2">
                  <c:v>63</c:v>
                </c:pt>
                <c:pt idx="3">
                  <c:v>72</c:v>
                </c:pt>
                <c:pt idx="4">
                  <c:v>72</c:v>
                </c:pt>
                <c:pt idx="5">
                  <c:v>71</c:v>
                </c:pt>
                <c:pt idx="6">
                  <c:v>78</c:v>
                </c:pt>
                <c:pt idx="7">
                  <c:v>77</c:v>
                </c:pt>
                <c:pt idx="8">
                  <c:v>81</c:v>
                </c:pt>
                <c:pt idx="9">
                  <c:v>81</c:v>
                </c:pt>
                <c:pt idx="10">
                  <c:v>80</c:v>
                </c:pt>
              </c:numCache>
            </c:numRef>
          </c:val>
          <c:smooth val="0"/>
          <c:extLst>
            <c:ext xmlns:c16="http://schemas.microsoft.com/office/drawing/2014/chart" uri="{C3380CC4-5D6E-409C-BE32-E72D297353CC}">
              <c16:uniqueId val="{00000000-A13F-450E-830F-5356D990EBC1}"/>
            </c:ext>
          </c:extLst>
        </c:ser>
        <c:ser>
          <c:idx val="1"/>
          <c:order val="1"/>
          <c:tx>
            <c:strRef>
              <c:f>Sheet1!$C$1</c:f>
              <c:strCache>
                <c:ptCount val="1"/>
                <c:pt idx="0">
                  <c:v>NH Black</c:v>
                </c:pt>
              </c:strCache>
            </c:strRef>
          </c:tx>
          <c:spPr>
            <a:ln w="28575" cap="rnd">
              <a:solidFill>
                <a:schemeClr val="accent2"/>
              </a:solidFill>
              <a:round/>
            </a:ln>
            <a:effectLst/>
          </c:spPr>
          <c:marker>
            <c:symbol val="none"/>
          </c:marker>
          <c:dLbls>
            <c:dLbl>
              <c:idx val="0"/>
              <c:layout>
                <c:manualLayout>
                  <c:x val="-2.2519425842151507E-2"/>
                  <c:y val="-6.069375741737480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D18-40A5-98B5-F20684A41210}"/>
                </c:ext>
              </c:extLst>
            </c:dLbl>
            <c:dLbl>
              <c:idx val="9"/>
              <c:layout>
                <c:manualLayout>
                  <c:x val="-8.9158611309808136E-3"/>
                  <c:y val="-8.2982466552580954E-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032-4B36-B625-79507BDC5A5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August</c:v>
                </c:pt>
                <c:pt idx="1">
                  <c:v>September</c:v>
                </c:pt>
                <c:pt idx="2">
                  <c:v>October</c:v>
                </c:pt>
                <c:pt idx="3">
                  <c:v>November</c:v>
                </c:pt>
                <c:pt idx="4">
                  <c:v>December</c:v>
                </c:pt>
                <c:pt idx="5">
                  <c:v>January </c:v>
                </c:pt>
                <c:pt idx="6">
                  <c:v>February </c:v>
                </c:pt>
                <c:pt idx="7">
                  <c:v>March </c:v>
                </c:pt>
                <c:pt idx="8">
                  <c:v>April </c:v>
                </c:pt>
                <c:pt idx="9">
                  <c:v>May</c:v>
                </c:pt>
                <c:pt idx="10">
                  <c:v>June</c:v>
                </c:pt>
              </c:strCache>
            </c:strRef>
          </c:cat>
          <c:val>
            <c:numRef>
              <c:f>Sheet1!$C$2:$C$12</c:f>
              <c:numCache>
                <c:formatCode>General</c:formatCode>
                <c:ptCount val="11"/>
                <c:pt idx="0">
                  <c:v>74</c:v>
                </c:pt>
                <c:pt idx="1">
                  <c:v>63</c:v>
                </c:pt>
                <c:pt idx="2">
                  <c:v>68</c:v>
                </c:pt>
                <c:pt idx="3">
                  <c:v>50</c:v>
                </c:pt>
                <c:pt idx="4">
                  <c:v>65</c:v>
                </c:pt>
                <c:pt idx="5">
                  <c:v>64</c:v>
                </c:pt>
                <c:pt idx="6">
                  <c:v>75</c:v>
                </c:pt>
                <c:pt idx="7">
                  <c:v>65</c:v>
                </c:pt>
                <c:pt idx="8">
                  <c:v>56</c:v>
                </c:pt>
                <c:pt idx="9">
                  <c:v>78</c:v>
                </c:pt>
                <c:pt idx="10">
                  <c:v>88</c:v>
                </c:pt>
              </c:numCache>
            </c:numRef>
          </c:val>
          <c:smooth val="0"/>
          <c:extLst>
            <c:ext xmlns:c16="http://schemas.microsoft.com/office/drawing/2014/chart" uri="{C3380CC4-5D6E-409C-BE32-E72D297353CC}">
              <c16:uniqueId val="{00000001-A13F-450E-830F-5356D990EBC1}"/>
            </c:ext>
          </c:extLst>
        </c:ser>
        <c:ser>
          <c:idx val="2"/>
          <c:order val="2"/>
          <c:tx>
            <c:strRef>
              <c:f>Sheet1!$D$1</c:f>
              <c:strCache>
                <c:ptCount val="1"/>
                <c:pt idx="0">
                  <c:v>Column1</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August</c:v>
                </c:pt>
                <c:pt idx="1">
                  <c:v>September</c:v>
                </c:pt>
                <c:pt idx="2">
                  <c:v>October</c:v>
                </c:pt>
                <c:pt idx="3">
                  <c:v>November</c:v>
                </c:pt>
                <c:pt idx="4">
                  <c:v>December</c:v>
                </c:pt>
                <c:pt idx="5">
                  <c:v>January </c:v>
                </c:pt>
                <c:pt idx="6">
                  <c:v>February </c:v>
                </c:pt>
                <c:pt idx="7">
                  <c:v>March </c:v>
                </c:pt>
                <c:pt idx="8">
                  <c:v>April </c:v>
                </c:pt>
                <c:pt idx="9">
                  <c:v>May</c:v>
                </c:pt>
                <c:pt idx="10">
                  <c:v>June</c:v>
                </c:pt>
              </c:strCache>
            </c:strRef>
          </c:cat>
          <c:val>
            <c:numRef>
              <c:f>Sheet1!$D$2:$D$12</c:f>
              <c:numCache>
                <c:formatCode>General</c:formatCode>
                <c:ptCount val="11"/>
              </c:numCache>
            </c:numRef>
          </c:val>
          <c:smooth val="0"/>
          <c:extLst>
            <c:ext xmlns:c16="http://schemas.microsoft.com/office/drawing/2014/chart" uri="{C3380CC4-5D6E-409C-BE32-E72D297353CC}">
              <c16:uniqueId val="{00000002-A13F-450E-830F-5356D990EBC1}"/>
            </c:ext>
          </c:extLst>
        </c:ser>
        <c:dLbls>
          <c:dLblPos val="t"/>
          <c:showLegendKey val="0"/>
          <c:showVal val="1"/>
          <c:showCatName val="0"/>
          <c:showSerName val="0"/>
          <c:showPercent val="0"/>
          <c:showBubbleSize val="0"/>
        </c:dLbls>
        <c:smooth val="0"/>
        <c:axId val="2033841743"/>
        <c:axId val="2039862799"/>
      </c:lineChart>
      <c:catAx>
        <c:axId val="20338417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39862799"/>
        <c:crosses val="autoZero"/>
        <c:auto val="1"/>
        <c:lblAlgn val="ctr"/>
        <c:lblOffset val="100"/>
        <c:noMultiLvlLbl val="0"/>
      </c:catAx>
      <c:valAx>
        <c:axId val="203986279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33841743"/>
        <c:crosses val="autoZero"/>
        <c:crossBetween val="between"/>
      </c:valAx>
      <c:spPr>
        <a:noFill/>
        <a:ln>
          <a:noFill/>
        </a:ln>
        <a:effectLst/>
      </c:spPr>
    </c:plotArea>
    <c:legend>
      <c:legendPos val="b"/>
      <c:legendEntry>
        <c:idx val="2"/>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28AE6B-54AD-45C2-877E-6AA6BF75EFB7}" type="datetimeFigureOut">
              <a:rPr lang="en-US" smtClean="0"/>
              <a:t>9/12/2022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482B1E-4D36-48AA-A097-8F119550AE60}" type="slidenum">
              <a:rPr lang="en-US" smtClean="0"/>
              <a:t>‹#›</a:t>
            </a:fld>
            <a:endParaRPr lang="en-US"/>
          </a:p>
        </p:txBody>
      </p:sp>
    </p:spTree>
    <p:extLst>
      <p:ext uri="{BB962C8B-B14F-4D97-AF65-F5344CB8AC3E}">
        <p14:creationId xmlns:p14="http://schemas.microsoft.com/office/powerpoint/2010/main" val="2048660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38676B-AA56-4D6C-B471-8F551A92C3A8}" type="slidenum">
              <a:rPr kumimoji="0" lang="en-US" sz="12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2806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Lesson Learned: </a:t>
            </a:r>
          </a:p>
          <a:p>
            <a:r>
              <a:rPr lang="en-US" dirty="0"/>
              <a:t>PDSA Cycle #1 Paused</a:t>
            </a:r>
          </a:p>
        </p:txBody>
      </p:sp>
      <p:sp>
        <p:nvSpPr>
          <p:cNvPr id="4" name="Slide Number Placeholder 3"/>
          <p:cNvSpPr>
            <a:spLocks noGrp="1"/>
          </p:cNvSpPr>
          <p:nvPr>
            <p:ph type="sldNum" sz="quarter" idx="5"/>
          </p:nvPr>
        </p:nvSpPr>
        <p:spPr/>
        <p:txBody>
          <a:bodyPr/>
          <a:lstStyle/>
          <a:p>
            <a:fld id="{4871FFED-7F26-494D-9E08-BE0315EE07E9}" type="slidenum">
              <a:rPr lang="en-US" smtClean="0"/>
              <a:t>7</a:t>
            </a:fld>
            <a:endParaRPr lang="en-US"/>
          </a:p>
        </p:txBody>
      </p:sp>
    </p:spTree>
    <p:extLst>
      <p:ext uri="{BB962C8B-B14F-4D97-AF65-F5344CB8AC3E}">
        <p14:creationId xmlns:p14="http://schemas.microsoft.com/office/powerpoint/2010/main" val="3606401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Lesson Learned: We needed to change our CGM process and have more than just the educators involved. Our process now includes Clerical and Clinical Staff.</a:t>
            </a:r>
          </a:p>
        </p:txBody>
      </p:sp>
      <p:sp>
        <p:nvSpPr>
          <p:cNvPr id="4" name="Slide Number Placeholder 3"/>
          <p:cNvSpPr>
            <a:spLocks noGrp="1"/>
          </p:cNvSpPr>
          <p:nvPr>
            <p:ph type="sldNum" sz="quarter" idx="5"/>
          </p:nvPr>
        </p:nvSpPr>
        <p:spPr/>
        <p:txBody>
          <a:bodyPr/>
          <a:lstStyle/>
          <a:p>
            <a:fld id="{5C482B1E-4D36-48AA-A097-8F119550AE60}" type="slidenum">
              <a:rPr lang="en-US" smtClean="0"/>
              <a:t>10</a:t>
            </a:fld>
            <a:endParaRPr lang="en-US"/>
          </a:p>
        </p:txBody>
      </p:sp>
    </p:spTree>
    <p:extLst>
      <p:ext uri="{BB962C8B-B14F-4D97-AF65-F5344CB8AC3E}">
        <p14:creationId xmlns:p14="http://schemas.microsoft.com/office/powerpoint/2010/main" val="1536640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April and May Numbers (5/16/22 to 7/1/22) vs July and August Numbers (7/5/22 to 8/19/22) Number of </a:t>
            </a:r>
          </a:p>
          <a:p>
            <a:endParaRPr lang="en-US" dirty="0"/>
          </a:p>
        </p:txBody>
      </p:sp>
      <p:sp>
        <p:nvSpPr>
          <p:cNvPr id="4" name="Slide Number Placeholder 3"/>
          <p:cNvSpPr>
            <a:spLocks noGrp="1"/>
          </p:cNvSpPr>
          <p:nvPr>
            <p:ph type="sldNum" sz="quarter" idx="5"/>
          </p:nvPr>
        </p:nvSpPr>
        <p:spPr/>
        <p:txBody>
          <a:bodyPr/>
          <a:lstStyle/>
          <a:p>
            <a:fld id="{B012543C-3491-4D11-8886-B1C885FF0A3A}" type="slidenum">
              <a:rPr lang="en-US" smtClean="0"/>
              <a:t>14</a:t>
            </a:fld>
            <a:endParaRPr lang="en-US"/>
          </a:p>
        </p:txBody>
      </p:sp>
    </p:spTree>
    <p:extLst>
      <p:ext uri="{BB962C8B-B14F-4D97-AF65-F5344CB8AC3E}">
        <p14:creationId xmlns:p14="http://schemas.microsoft.com/office/powerpoint/2010/main" val="32217497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 Draft</a:t>
            </a:r>
          </a:p>
        </p:txBody>
      </p:sp>
      <p:sp>
        <p:nvSpPr>
          <p:cNvPr id="4" name="Slide Number Placeholder 3"/>
          <p:cNvSpPr>
            <a:spLocks noGrp="1"/>
          </p:cNvSpPr>
          <p:nvPr>
            <p:ph type="sldNum" sz="quarter" idx="5"/>
          </p:nvPr>
        </p:nvSpPr>
        <p:spPr/>
        <p:txBody>
          <a:bodyPr/>
          <a:lstStyle/>
          <a:p>
            <a:fld id="{B012543C-3491-4D11-8886-B1C885FF0A3A}" type="slidenum">
              <a:rPr lang="en-US" smtClean="0"/>
              <a:t>21</a:t>
            </a:fld>
            <a:endParaRPr lang="en-US"/>
          </a:p>
        </p:txBody>
      </p:sp>
    </p:spTree>
    <p:extLst>
      <p:ext uri="{BB962C8B-B14F-4D97-AF65-F5344CB8AC3E}">
        <p14:creationId xmlns:p14="http://schemas.microsoft.com/office/powerpoint/2010/main" val="36714658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Encounter Level</a:t>
            </a:r>
          </a:p>
        </p:txBody>
      </p:sp>
      <p:sp>
        <p:nvSpPr>
          <p:cNvPr id="4" name="Slide Number Placeholder 3"/>
          <p:cNvSpPr>
            <a:spLocks noGrp="1"/>
          </p:cNvSpPr>
          <p:nvPr>
            <p:ph type="sldNum" sz="quarter" idx="5"/>
          </p:nvPr>
        </p:nvSpPr>
        <p:spPr/>
        <p:txBody>
          <a:bodyPr/>
          <a:lstStyle/>
          <a:p>
            <a:fld id="{8BA1E2DF-862B-4963-B3DF-AC8E0F1AB9EC}" type="slidenum">
              <a:rPr lang="en-US" smtClean="0"/>
              <a:t>23</a:t>
            </a:fld>
            <a:endParaRPr lang="en-US"/>
          </a:p>
        </p:txBody>
      </p:sp>
    </p:spTree>
    <p:extLst>
      <p:ext uri="{BB962C8B-B14F-4D97-AF65-F5344CB8AC3E}">
        <p14:creationId xmlns:p14="http://schemas.microsoft.com/office/powerpoint/2010/main" val="37507522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Encounter Level</a:t>
            </a:r>
          </a:p>
        </p:txBody>
      </p:sp>
      <p:sp>
        <p:nvSpPr>
          <p:cNvPr id="4" name="Slide Number Placeholder 3"/>
          <p:cNvSpPr>
            <a:spLocks noGrp="1"/>
          </p:cNvSpPr>
          <p:nvPr>
            <p:ph type="sldNum" sz="quarter" idx="5"/>
          </p:nvPr>
        </p:nvSpPr>
        <p:spPr/>
        <p:txBody>
          <a:bodyPr/>
          <a:lstStyle/>
          <a:p>
            <a:fld id="{8BA1E2DF-862B-4963-B3DF-AC8E0F1AB9EC}" type="slidenum">
              <a:rPr lang="en-US" smtClean="0"/>
              <a:t>24</a:t>
            </a:fld>
            <a:endParaRPr lang="en-US"/>
          </a:p>
        </p:txBody>
      </p:sp>
    </p:spTree>
    <p:extLst>
      <p:ext uri="{BB962C8B-B14F-4D97-AF65-F5344CB8AC3E}">
        <p14:creationId xmlns:p14="http://schemas.microsoft.com/office/powerpoint/2010/main" val="30283582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r>
              <a:rPr lang="en-US" dirty="0">
                <a:cs typeface="Calibri"/>
              </a:rPr>
              <a:t>June 2022: 22/25 NH Blacks and 247/310 NH Whites</a:t>
            </a:r>
          </a:p>
          <a:p>
            <a:endParaRPr lang="en-US" dirty="0">
              <a:cs typeface="Calibri"/>
            </a:endParaRPr>
          </a:p>
          <a:p>
            <a:r>
              <a:rPr lang="en-US" dirty="0">
                <a:cs typeface="Calibri"/>
              </a:rPr>
              <a:t>Denominator: Number of patients with T1D who had an appointment in the last 12 months by race </a:t>
            </a:r>
          </a:p>
          <a:p>
            <a:r>
              <a:rPr lang="en-US" dirty="0">
                <a:cs typeface="Calibri"/>
              </a:rPr>
              <a:t>Numerator: Number from Denominator who reported using a CGM during the reported month by race</a:t>
            </a:r>
          </a:p>
          <a:p>
            <a:endParaRPr lang="en-US" dirty="0">
              <a:cs typeface="Calibri"/>
            </a:endParaRPr>
          </a:p>
          <a:p>
            <a:r>
              <a:rPr lang="en-US" dirty="0">
                <a:cs typeface="Calibri"/>
              </a:rPr>
              <a:t>Insurance Change: November and April</a:t>
            </a:r>
          </a:p>
        </p:txBody>
      </p:sp>
      <p:sp>
        <p:nvSpPr>
          <p:cNvPr id="4" name="Slide Number Placeholder 3"/>
          <p:cNvSpPr>
            <a:spLocks noGrp="1"/>
          </p:cNvSpPr>
          <p:nvPr>
            <p:ph type="sldNum" sz="quarter" idx="5"/>
          </p:nvPr>
        </p:nvSpPr>
        <p:spPr/>
        <p:txBody>
          <a:bodyPr/>
          <a:lstStyle/>
          <a:p>
            <a:fld id="{B9458A6D-889B-4FFA-B694-9546EDF3BDC6}" type="slidenum">
              <a:rPr lang="en-US" smtClean="0"/>
              <a:t>28</a:t>
            </a:fld>
            <a:endParaRPr lang="en-US"/>
          </a:p>
        </p:txBody>
      </p:sp>
    </p:spTree>
    <p:extLst>
      <p:ext uri="{BB962C8B-B14F-4D97-AF65-F5344CB8AC3E}">
        <p14:creationId xmlns:p14="http://schemas.microsoft.com/office/powerpoint/2010/main" val="9330596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details on what you are seeing with the report</a:t>
            </a:r>
          </a:p>
          <a:p>
            <a:r>
              <a:rPr lang="en-US" dirty="0">
                <a:cs typeface="Calibri"/>
              </a:rPr>
              <a:t>We aren't able to see if the patient is in progress within this report</a:t>
            </a:r>
          </a:p>
          <a:p>
            <a:r>
              <a:rPr lang="en-US" dirty="0">
                <a:cs typeface="Calibri"/>
              </a:rPr>
              <a:t>Out of 50 patients over half were found to be in progress of getting a CGM</a:t>
            </a:r>
          </a:p>
        </p:txBody>
      </p:sp>
      <p:sp>
        <p:nvSpPr>
          <p:cNvPr id="4" name="Slide Number Placeholder 3"/>
          <p:cNvSpPr>
            <a:spLocks noGrp="1"/>
          </p:cNvSpPr>
          <p:nvPr>
            <p:ph type="sldNum" sz="quarter" idx="5"/>
          </p:nvPr>
        </p:nvSpPr>
        <p:spPr/>
        <p:txBody>
          <a:bodyPr/>
          <a:lstStyle/>
          <a:p>
            <a:fld id="{B9458A6D-889B-4FFA-B694-9546EDF3BDC6}" type="slidenum">
              <a:rPr lang="en-US" smtClean="0"/>
              <a:t>29</a:t>
            </a:fld>
            <a:endParaRPr lang="en-US"/>
          </a:p>
        </p:txBody>
      </p:sp>
    </p:spTree>
    <p:extLst>
      <p:ext uri="{BB962C8B-B14F-4D97-AF65-F5344CB8AC3E}">
        <p14:creationId xmlns:p14="http://schemas.microsoft.com/office/powerpoint/2010/main" val="717725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C389E-5700-445E-B1B1-BAE1814B98A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FF4ED18-0CB9-40ED-843D-EC86568314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1C8D4FC-86CA-48B9-876E-8A735DC548B7}"/>
              </a:ext>
            </a:extLst>
          </p:cNvPr>
          <p:cNvSpPr>
            <a:spLocks noGrp="1"/>
          </p:cNvSpPr>
          <p:nvPr>
            <p:ph type="dt" sz="half" idx="10"/>
          </p:nvPr>
        </p:nvSpPr>
        <p:spPr/>
        <p:txBody>
          <a:bodyPr/>
          <a:lstStyle/>
          <a:p>
            <a:fld id="{55C6B97A-9288-4AD1-9F09-9B6CF067B7EE}" type="datetimeFigureOut">
              <a:rPr lang="en-US" smtClean="0"/>
              <a:t>9/12/2022</a:t>
            </a:fld>
            <a:endParaRPr lang="en-US"/>
          </a:p>
        </p:txBody>
      </p:sp>
      <p:sp>
        <p:nvSpPr>
          <p:cNvPr id="5" name="Footer Placeholder 4">
            <a:extLst>
              <a:ext uri="{FF2B5EF4-FFF2-40B4-BE49-F238E27FC236}">
                <a16:creationId xmlns:a16="http://schemas.microsoft.com/office/drawing/2014/main" id="{560B44DD-94C0-41D0-AB99-27E4E25B2C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974787-B4B4-4028-A752-31D84AE0F9F0}"/>
              </a:ext>
            </a:extLst>
          </p:cNvPr>
          <p:cNvSpPr>
            <a:spLocks noGrp="1"/>
          </p:cNvSpPr>
          <p:nvPr>
            <p:ph type="sldNum" sz="quarter" idx="12"/>
          </p:nvPr>
        </p:nvSpPr>
        <p:spPr/>
        <p:txBody>
          <a:bodyPr/>
          <a:lstStyle/>
          <a:p>
            <a:fld id="{68BC5554-1917-40D1-8DF7-16472410072B}" type="slidenum">
              <a:rPr lang="en-US" smtClean="0"/>
              <a:t>‹#›</a:t>
            </a:fld>
            <a:endParaRPr lang="en-US"/>
          </a:p>
        </p:txBody>
      </p:sp>
    </p:spTree>
    <p:extLst>
      <p:ext uri="{BB962C8B-B14F-4D97-AF65-F5344CB8AC3E}">
        <p14:creationId xmlns:p14="http://schemas.microsoft.com/office/powerpoint/2010/main" val="2892034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AF709-BDB0-4CEC-8A50-035538F3144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6F6DF36-13DD-406C-BA7A-31486C16A52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79AC0A-7B48-4B45-B000-D298300C32F4}"/>
              </a:ext>
            </a:extLst>
          </p:cNvPr>
          <p:cNvSpPr>
            <a:spLocks noGrp="1"/>
          </p:cNvSpPr>
          <p:nvPr>
            <p:ph type="dt" sz="half" idx="10"/>
          </p:nvPr>
        </p:nvSpPr>
        <p:spPr/>
        <p:txBody>
          <a:bodyPr/>
          <a:lstStyle/>
          <a:p>
            <a:fld id="{55C6B97A-9288-4AD1-9F09-9B6CF067B7EE}" type="datetimeFigureOut">
              <a:rPr lang="en-US" smtClean="0"/>
              <a:t>9/12/2022</a:t>
            </a:fld>
            <a:endParaRPr lang="en-US"/>
          </a:p>
        </p:txBody>
      </p:sp>
      <p:sp>
        <p:nvSpPr>
          <p:cNvPr id="5" name="Footer Placeholder 4">
            <a:extLst>
              <a:ext uri="{FF2B5EF4-FFF2-40B4-BE49-F238E27FC236}">
                <a16:creationId xmlns:a16="http://schemas.microsoft.com/office/drawing/2014/main" id="{FBB729EB-8662-481C-B7B1-5F3A809B99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E5E074-3149-42D0-9104-D7016AB60F32}"/>
              </a:ext>
            </a:extLst>
          </p:cNvPr>
          <p:cNvSpPr>
            <a:spLocks noGrp="1"/>
          </p:cNvSpPr>
          <p:nvPr>
            <p:ph type="sldNum" sz="quarter" idx="12"/>
          </p:nvPr>
        </p:nvSpPr>
        <p:spPr/>
        <p:txBody>
          <a:bodyPr/>
          <a:lstStyle/>
          <a:p>
            <a:fld id="{68BC5554-1917-40D1-8DF7-16472410072B}" type="slidenum">
              <a:rPr lang="en-US" smtClean="0"/>
              <a:t>‹#›</a:t>
            </a:fld>
            <a:endParaRPr lang="en-US"/>
          </a:p>
        </p:txBody>
      </p:sp>
    </p:spTree>
    <p:extLst>
      <p:ext uri="{BB962C8B-B14F-4D97-AF65-F5344CB8AC3E}">
        <p14:creationId xmlns:p14="http://schemas.microsoft.com/office/powerpoint/2010/main" val="4099073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ABBFEBE-5476-4C15-848A-B93C4AC3614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BC37160-B680-40B9-A2A2-E47B9B69C37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C2007C-D4F8-4415-868C-8D95D0B13A18}"/>
              </a:ext>
            </a:extLst>
          </p:cNvPr>
          <p:cNvSpPr>
            <a:spLocks noGrp="1"/>
          </p:cNvSpPr>
          <p:nvPr>
            <p:ph type="dt" sz="half" idx="10"/>
          </p:nvPr>
        </p:nvSpPr>
        <p:spPr/>
        <p:txBody>
          <a:bodyPr/>
          <a:lstStyle/>
          <a:p>
            <a:fld id="{55C6B97A-9288-4AD1-9F09-9B6CF067B7EE}" type="datetimeFigureOut">
              <a:rPr lang="en-US" smtClean="0"/>
              <a:t>9/12/2022</a:t>
            </a:fld>
            <a:endParaRPr lang="en-US"/>
          </a:p>
        </p:txBody>
      </p:sp>
      <p:sp>
        <p:nvSpPr>
          <p:cNvPr id="5" name="Footer Placeholder 4">
            <a:extLst>
              <a:ext uri="{FF2B5EF4-FFF2-40B4-BE49-F238E27FC236}">
                <a16:creationId xmlns:a16="http://schemas.microsoft.com/office/drawing/2014/main" id="{86A67CCA-6610-4E52-8E0D-B6A117A3BA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C9BFD3-AF4B-4D67-8A85-12409D1A86F6}"/>
              </a:ext>
            </a:extLst>
          </p:cNvPr>
          <p:cNvSpPr>
            <a:spLocks noGrp="1"/>
          </p:cNvSpPr>
          <p:nvPr>
            <p:ph type="sldNum" sz="quarter" idx="12"/>
          </p:nvPr>
        </p:nvSpPr>
        <p:spPr/>
        <p:txBody>
          <a:bodyPr/>
          <a:lstStyle/>
          <a:p>
            <a:fld id="{68BC5554-1917-40D1-8DF7-16472410072B}" type="slidenum">
              <a:rPr lang="en-US" smtClean="0"/>
              <a:t>‹#›</a:t>
            </a:fld>
            <a:endParaRPr lang="en-US"/>
          </a:p>
        </p:txBody>
      </p:sp>
    </p:spTree>
    <p:extLst>
      <p:ext uri="{BB962C8B-B14F-4D97-AF65-F5344CB8AC3E}">
        <p14:creationId xmlns:p14="http://schemas.microsoft.com/office/powerpoint/2010/main" val="3964370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A9839-A25F-4B12-BC4D-7297F46763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FA8B8C-CC2E-48F4-BB04-55697BF246D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ACAC44-48A8-40A1-AE67-5241871480E6}"/>
              </a:ext>
            </a:extLst>
          </p:cNvPr>
          <p:cNvSpPr>
            <a:spLocks noGrp="1"/>
          </p:cNvSpPr>
          <p:nvPr>
            <p:ph type="dt" sz="half" idx="10"/>
          </p:nvPr>
        </p:nvSpPr>
        <p:spPr/>
        <p:txBody>
          <a:bodyPr/>
          <a:lstStyle/>
          <a:p>
            <a:fld id="{55C6B97A-9288-4AD1-9F09-9B6CF067B7EE}" type="datetimeFigureOut">
              <a:rPr lang="en-US" smtClean="0"/>
              <a:t>9/12/2022</a:t>
            </a:fld>
            <a:endParaRPr lang="en-US"/>
          </a:p>
        </p:txBody>
      </p:sp>
      <p:sp>
        <p:nvSpPr>
          <p:cNvPr id="5" name="Footer Placeholder 4">
            <a:extLst>
              <a:ext uri="{FF2B5EF4-FFF2-40B4-BE49-F238E27FC236}">
                <a16:creationId xmlns:a16="http://schemas.microsoft.com/office/drawing/2014/main" id="{70A7D1F3-B7E5-4FB9-BDEB-A3D90DFB8D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D98FA7-69CA-45B8-B79E-FD9507DF97CC}"/>
              </a:ext>
            </a:extLst>
          </p:cNvPr>
          <p:cNvSpPr>
            <a:spLocks noGrp="1"/>
          </p:cNvSpPr>
          <p:nvPr>
            <p:ph type="sldNum" sz="quarter" idx="12"/>
          </p:nvPr>
        </p:nvSpPr>
        <p:spPr/>
        <p:txBody>
          <a:bodyPr/>
          <a:lstStyle/>
          <a:p>
            <a:fld id="{68BC5554-1917-40D1-8DF7-16472410072B}" type="slidenum">
              <a:rPr lang="en-US" smtClean="0"/>
              <a:t>‹#›</a:t>
            </a:fld>
            <a:endParaRPr lang="en-US"/>
          </a:p>
        </p:txBody>
      </p:sp>
    </p:spTree>
    <p:extLst>
      <p:ext uri="{BB962C8B-B14F-4D97-AF65-F5344CB8AC3E}">
        <p14:creationId xmlns:p14="http://schemas.microsoft.com/office/powerpoint/2010/main" val="2271515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D81B6-6852-4B84-90D3-5AD90909A74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58DE267-C6AD-4407-A719-B7F150DED2A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995A424-5C6D-4ECE-828B-5F39C3DFE1F3}"/>
              </a:ext>
            </a:extLst>
          </p:cNvPr>
          <p:cNvSpPr>
            <a:spLocks noGrp="1"/>
          </p:cNvSpPr>
          <p:nvPr>
            <p:ph type="dt" sz="half" idx="10"/>
          </p:nvPr>
        </p:nvSpPr>
        <p:spPr/>
        <p:txBody>
          <a:bodyPr/>
          <a:lstStyle/>
          <a:p>
            <a:fld id="{55C6B97A-9288-4AD1-9F09-9B6CF067B7EE}" type="datetimeFigureOut">
              <a:rPr lang="en-US" smtClean="0"/>
              <a:t>9/12/2022</a:t>
            </a:fld>
            <a:endParaRPr lang="en-US"/>
          </a:p>
        </p:txBody>
      </p:sp>
      <p:sp>
        <p:nvSpPr>
          <p:cNvPr id="5" name="Footer Placeholder 4">
            <a:extLst>
              <a:ext uri="{FF2B5EF4-FFF2-40B4-BE49-F238E27FC236}">
                <a16:creationId xmlns:a16="http://schemas.microsoft.com/office/drawing/2014/main" id="{D7E89E76-3C35-458F-9156-3C4AA5237C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88D160-83DC-4E1C-A0F6-0115D9113C29}"/>
              </a:ext>
            </a:extLst>
          </p:cNvPr>
          <p:cNvSpPr>
            <a:spLocks noGrp="1"/>
          </p:cNvSpPr>
          <p:nvPr>
            <p:ph type="sldNum" sz="quarter" idx="12"/>
          </p:nvPr>
        </p:nvSpPr>
        <p:spPr/>
        <p:txBody>
          <a:bodyPr/>
          <a:lstStyle/>
          <a:p>
            <a:fld id="{68BC5554-1917-40D1-8DF7-16472410072B}" type="slidenum">
              <a:rPr lang="en-US" smtClean="0"/>
              <a:t>‹#›</a:t>
            </a:fld>
            <a:endParaRPr lang="en-US"/>
          </a:p>
        </p:txBody>
      </p:sp>
    </p:spTree>
    <p:extLst>
      <p:ext uri="{BB962C8B-B14F-4D97-AF65-F5344CB8AC3E}">
        <p14:creationId xmlns:p14="http://schemas.microsoft.com/office/powerpoint/2010/main" val="2022077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AC509-B53E-40E2-8163-8D767B92E6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4C2640-4E52-47C1-9153-1E36015DF49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579165-25B4-45B5-8823-5A6AC4E93D0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D4432A7-FA1D-49D4-9A7B-678756665E29}"/>
              </a:ext>
            </a:extLst>
          </p:cNvPr>
          <p:cNvSpPr>
            <a:spLocks noGrp="1"/>
          </p:cNvSpPr>
          <p:nvPr>
            <p:ph type="dt" sz="half" idx="10"/>
          </p:nvPr>
        </p:nvSpPr>
        <p:spPr/>
        <p:txBody>
          <a:bodyPr/>
          <a:lstStyle/>
          <a:p>
            <a:fld id="{55C6B97A-9288-4AD1-9F09-9B6CF067B7EE}" type="datetimeFigureOut">
              <a:rPr lang="en-US" smtClean="0"/>
              <a:t>9/12/2022</a:t>
            </a:fld>
            <a:endParaRPr lang="en-US"/>
          </a:p>
        </p:txBody>
      </p:sp>
      <p:sp>
        <p:nvSpPr>
          <p:cNvPr id="6" name="Footer Placeholder 5">
            <a:extLst>
              <a:ext uri="{FF2B5EF4-FFF2-40B4-BE49-F238E27FC236}">
                <a16:creationId xmlns:a16="http://schemas.microsoft.com/office/drawing/2014/main" id="{0C04F1EE-EB4C-4037-BB73-F840B90453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38CAC3-6724-4F5B-A5B2-CFC3FC155D6E}"/>
              </a:ext>
            </a:extLst>
          </p:cNvPr>
          <p:cNvSpPr>
            <a:spLocks noGrp="1"/>
          </p:cNvSpPr>
          <p:nvPr>
            <p:ph type="sldNum" sz="quarter" idx="12"/>
          </p:nvPr>
        </p:nvSpPr>
        <p:spPr/>
        <p:txBody>
          <a:bodyPr/>
          <a:lstStyle/>
          <a:p>
            <a:fld id="{68BC5554-1917-40D1-8DF7-16472410072B}" type="slidenum">
              <a:rPr lang="en-US" smtClean="0"/>
              <a:t>‹#›</a:t>
            </a:fld>
            <a:endParaRPr lang="en-US"/>
          </a:p>
        </p:txBody>
      </p:sp>
    </p:spTree>
    <p:extLst>
      <p:ext uri="{BB962C8B-B14F-4D97-AF65-F5344CB8AC3E}">
        <p14:creationId xmlns:p14="http://schemas.microsoft.com/office/powerpoint/2010/main" val="3233562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FEFC9-1CFF-4CE6-BDB7-BC1FB7C22A2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4B1251-9D62-4988-ACF3-974A7E94AF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2059859-404E-4FAC-836B-4AFD857B4B5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490C309-0A0D-4AB0-9065-1131DC209D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4DE66F7-961E-485E-A4B7-278E5F4D777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F39898A-00E5-4266-B986-A3708821D235}"/>
              </a:ext>
            </a:extLst>
          </p:cNvPr>
          <p:cNvSpPr>
            <a:spLocks noGrp="1"/>
          </p:cNvSpPr>
          <p:nvPr>
            <p:ph type="dt" sz="half" idx="10"/>
          </p:nvPr>
        </p:nvSpPr>
        <p:spPr/>
        <p:txBody>
          <a:bodyPr/>
          <a:lstStyle/>
          <a:p>
            <a:fld id="{55C6B97A-9288-4AD1-9F09-9B6CF067B7EE}" type="datetimeFigureOut">
              <a:rPr lang="en-US" smtClean="0"/>
              <a:t>9/12/2022</a:t>
            </a:fld>
            <a:endParaRPr lang="en-US"/>
          </a:p>
        </p:txBody>
      </p:sp>
      <p:sp>
        <p:nvSpPr>
          <p:cNvPr id="8" name="Footer Placeholder 7">
            <a:extLst>
              <a:ext uri="{FF2B5EF4-FFF2-40B4-BE49-F238E27FC236}">
                <a16:creationId xmlns:a16="http://schemas.microsoft.com/office/drawing/2014/main" id="{3E5157E0-8066-4FAC-BA41-D3034BE42E4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150DC65-A8C2-45C6-81BA-623BC61C4F0D}"/>
              </a:ext>
            </a:extLst>
          </p:cNvPr>
          <p:cNvSpPr>
            <a:spLocks noGrp="1"/>
          </p:cNvSpPr>
          <p:nvPr>
            <p:ph type="sldNum" sz="quarter" idx="12"/>
          </p:nvPr>
        </p:nvSpPr>
        <p:spPr/>
        <p:txBody>
          <a:bodyPr/>
          <a:lstStyle/>
          <a:p>
            <a:fld id="{68BC5554-1917-40D1-8DF7-16472410072B}" type="slidenum">
              <a:rPr lang="en-US" smtClean="0"/>
              <a:t>‹#›</a:t>
            </a:fld>
            <a:endParaRPr lang="en-US"/>
          </a:p>
        </p:txBody>
      </p:sp>
    </p:spTree>
    <p:extLst>
      <p:ext uri="{BB962C8B-B14F-4D97-AF65-F5344CB8AC3E}">
        <p14:creationId xmlns:p14="http://schemas.microsoft.com/office/powerpoint/2010/main" val="3796590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B06E2-F7C0-4549-B8CC-F655A3CA2DB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657CB4B-6670-4841-B9B3-F03CD06B35D5}"/>
              </a:ext>
            </a:extLst>
          </p:cNvPr>
          <p:cNvSpPr>
            <a:spLocks noGrp="1"/>
          </p:cNvSpPr>
          <p:nvPr>
            <p:ph type="dt" sz="half" idx="10"/>
          </p:nvPr>
        </p:nvSpPr>
        <p:spPr/>
        <p:txBody>
          <a:bodyPr/>
          <a:lstStyle/>
          <a:p>
            <a:fld id="{55C6B97A-9288-4AD1-9F09-9B6CF067B7EE}" type="datetimeFigureOut">
              <a:rPr lang="en-US" smtClean="0"/>
              <a:t>9/12/2022</a:t>
            </a:fld>
            <a:endParaRPr lang="en-US"/>
          </a:p>
        </p:txBody>
      </p:sp>
      <p:sp>
        <p:nvSpPr>
          <p:cNvPr id="4" name="Footer Placeholder 3">
            <a:extLst>
              <a:ext uri="{FF2B5EF4-FFF2-40B4-BE49-F238E27FC236}">
                <a16:creationId xmlns:a16="http://schemas.microsoft.com/office/drawing/2014/main" id="{340E6DB7-C3BD-4A77-B4DD-C1AE4539DC8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334167F-F5F5-4E12-B633-672642D3A7F0}"/>
              </a:ext>
            </a:extLst>
          </p:cNvPr>
          <p:cNvSpPr>
            <a:spLocks noGrp="1"/>
          </p:cNvSpPr>
          <p:nvPr>
            <p:ph type="sldNum" sz="quarter" idx="12"/>
          </p:nvPr>
        </p:nvSpPr>
        <p:spPr/>
        <p:txBody>
          <a:bodyPr/>
          <a:lstStyle/>
          <a:p>
            <a:fld id="{68BC5554-1917-40D1-8DF7-16472410072B}" type="slidenum">
              <a:rPr lang="en-US" smtClean="0"/>
              <a:t>‹#›</a:t>
            </a:fld>
            <a:endParaRPr lang="en-US"/>
          </a:p>
        </p:txBody>
      </p:sp>
    </p:spTree>
    <p:extLst>
      <p:ext uri="{BB962C8B-B14F-4D97-AF65-F5344CB8AC3E}">
        <p14:creationId xmlns:p14="http://schemas.microsoft.com/office/powerpoint/2010/main" val="2896067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46A1E9-8763-410D-957B-7A2B6D13345B}"/>
              </a:ext>
            </a:extLst>
          </p:cNvPr>
          <p:cNvSpPr>
            <a:spLocks noGrp="1"/>
          </p:cNvSpPr>
          <p:nvPr>
            <p:ph type="dt" sz="half" idx="10"/>
          </p:nvPr>
        </p:nvSpPr>
        <p:spPr/>
        <p:txBody>
          <a:bodyPr/>
          <a:lstStyle/>
          <a:p>
            <a:fld id="{55C6B97A-9288-4AD1-9F09-9B6CF067B7EE}" type="datetimeFigureOut">
              <a:rPr lang="en-US" smtClean="0"/>
              <a:t>9/12/2022</a:t>
            </a:fld>
            <a:endParaRPr lang="en-US"/>
          </a:p>
        </p:txBody>
      </p:sp>
      <p:sp>
        <p:nvSpPr>
          <p:cNvPr id="3" name="Footer Placeholder 2">
            <a:extLst>
              <a:ext uri="{FF2B5EF4-FFF2-40B4-BE49-F238E27FC236}">
                <a16:creationId xmlns:a16="http://schemas.microsoft.com/office/drawing/2014/main" id="{5F1F0A89-C6F1-4FDB-869A-556698281A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FCF21B3-854C-4BD4-AC5C-54C34B9275B7}"/>
              </a:ext>
            </a:extLst>
          </p:cNvPr>
          <p:cNvSpPr>
            <a:spLocks noGrp="1"/>
          </p:cNvSpPr>
          <p:nvPr>
            <p:ph type="sldNum" sz="quarter" idx="12"/>
          </p:nvPr>
        </p:nvSpPr>
        <p:spPr/>
        <p:txBody>
          <a:bodyPr/>
          <a:lstStyle/>
          <a:p>
            <a:fld id="{68BC5554-1917-40D1-8DF7-16472410072B}" type="slidenum">
              <a:rPr lang="en-US" smtClean="0"/>
              <a:t>‹#›</a:t>
            </a:fld>
            <a:endParaRPr lang="en-US"/>
          </a:p>
        </p:txBody>
      </p:sp>
    </p:spTree>
    <p:extLst>
      <p:ext uri="{BB962C8B-B14F-4D97-AF65-F5344CB8AC3E}">
        <p14:creationId xmlns:p14="http://schemas.microsoft.com/office/powerpoint/2010/main" val="1388937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7F056-06D6-40A1-A723-580DAC78A5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DFAE3C4-4770-46E8-9606-67834A5162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A6DF0C-84C2-4C39-8E82-86D0ECCA3E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2E8F178-1DA8-4D8C-8858-32E9B5C48E9D}"/>
              </a:ext>
            </a:extLst>
          </p:cNvPr>
          <p:cNvSpPr>
            <a:spLocks noGrp="1"/>
          </p:cNvSpPr>
          <p:nvPr>
            <p:ph type="dt" sz="half" idx="10"/>
          </p:nvPr>
        </p:nvSpPr>
        <p:spPr/>
        <p:txBody>
          <a:bodyPr/>
          <a:lstStyle/>
          <a:p>
            <a:fld id="{55C6B97A-9288-4AD1-9F09-9B6CF067B7EE}" type="datetimeFigureOut">
              <a:rPr lang="en-US" smtClean="0"/>
              <a:t>9/12/2022</a:t>
            </a:fld>
            <a:endParaRPr lang="en-US"/>
          </a:p>
        </p:txBody>
      </p:sp>
      <p:sp>
        <p:nvSpPr>
          <p:cNvPr id="6" name="Footer Placeholder 5">
            <a:extLst>
              <a:ext uri="{FF2B5EF4-FFF2-40B4-BE49-F238E27FC236}">
                <a16:creationId xmlns:a16="http://schemas.microsoft.com/office/drawing/2014/main" id="{52E4B77A-0262-4F55-B7DD-E56698D531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0A6755-41B6-4279-9A35-4AE1ABFC35D7}"/>
              </a:ext>
            </a:extLst>
          </p:cNvPr>
          <p:cNvSpPr>
            <a:spLocks noGrp="1"/>
          </p:cNvSpPr>
          <p:nvPr>
            <p:ph type="sldNum" sz="quarter" idx="12"/>
          </p:nvPr>
        </p:nvSpPr>
        <p:spPr/>
        <p:txBody>
          <a:bodyPr/>
          <a:lstStyle/>
          <a:p>
            <a:fld id="{68BC5554-1917-40D1-8DF7-16472410072B}" type="slidenum">
              <a:rPr lang="en-US" smtClean="0"/>
              <a:t>‹#›</a:t>
            </a:fld>
            <a:endParaRPr lang="en-US"/>
          </a:p>
        </p:txBody>
      </p:sp>
    </p:spTree>
    <p:extLst>
      <p:ext uri="{BB962C8B-B14F-4D97-AF65-F5344CB8AC3E}">
        <p14:creationId xmlns:p14="http://schemas.microsoft.com/office/powerpoint/2010/main" val="4037950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E46FD-78E4-432F-8808-E3E5BEB5B7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3228A60-8E2D-4DD0-8882-B488FAFE97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90B7CB9-D90B-4F0F-B17C-2F1414B549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6453AE6-464E-4BAD-82A8-35B974FA086B}"/>
              </a:ext>
            </a:extLst>
          </p:cNvPr>
          <p:cNvSpPr>
            <a:spLocks noGrp="1"/>
          </p:cNvSpPr>
          <p:nvPr>
            <p:ph type="dt" sz="half" idx="10"/>
          </p:nvPr>
        </p:nvSpPr>
        <p:spPr/>
        <p:txBody>
          <a:bodyPr/>
          <a:lstStyle/>
          <a:p>
            <a:fld id="{55C6B97A-9288-4AD1-9F09-9B6CF067B7EE}" type="datetimeFigureOut">
              <a:rPr lang="en-US" smtClean="0"/>
              <a:t>9/12/2022</a:t>
            </a:fld>
            <a:endParaRPr lang="en-US"/>
          </a:p>
        </p:txBody>
      </p:sp>
      <p:sp>
        <p:nvSpPr>
          <p:cNvPr id="6" name="Footer Placeholder 5">
            <a:extLst>
              <a:ext uri="{FF2B5EF4-FFF2-40B4-BE49-F238E27FC236}">
                <a16:creationId xmlns:a16="http://schemas.microsoft.com/office/drawing/2014/main" id="{4FB9837F-CC17-4299-97D5-90B888F42F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A93EB8-E473-42A4-ADAE-2C5610873D48}"/>
              </a:ext>
            </a:extLst>
          </p:cNvPr>
          <p:cNvSpPr>
            <a:spLocks noGrp="1"/>
          </p:cNvSpPr>
          <p:nvPr>
            <p:ph type="sldNum" sz="quarter" idx="12"/>
          </p:nvPr>
        </p:nvSpPr>
        <p:spPr/>
        <p:txBody>
          <a:bodyPr/>
          <a:lstStyle/>
          <a:p>
            <a:fld id="{68BC5554-1917-40D1-8DF7-16472410072B}" type="slidenum">
              <a:rPr lang="en-US" smtClean="0"/>
              <a:t>‹#›</a:t>
            </a:fld>
            <a:endParaRPr lang="en-US"/>
          </a:p>
        </p:txBody>
      </p:sp>
    </p:spTree>
    <p:extLst>
      <p:ext uri="{BB962C8B-B14F-4D97-AF65-F5344CB8AC3E}">
        <p14:creationId xmlns:p14="http://schemas.microsoft.com/office/powerpoint/2010/main" val="3744610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9AEBC7-5941-4935-9238-513B580935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2C7E547-A2C0-41E1-A543-BCFDB217FA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ED3B4C-7D94-4D36-8184-9C65027109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C6B97A-9288-4AD1-9F09-9B6CF067B7EE}" type="datetimeFigureOut">
              <a:rPr lang="en-US" smtClean="0"/>
              <a:t>9/12/2022</a:t>
            </a:fld>
            <a:endParaRPr lang="en-US"/>
          </a:p>
        </p:txBody>
      </p:sp>
      <p:sp>
        <p:nvSpPr>
          <p:cNvPr id="5" name="Footer Placeholder 4">
            <a:extLst>
              <a:ext uri="{FF2B5EF4-FFF2-40B4-BE49-F238E27FC236}">
                <a16:creationId xmlns:a16="http://schemas.microsoft.com/office/drawing/2014/main" id="{A85766BC-8E77-426A-AB2F-341079564D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9377948-FC91-4BD6-BF9A-3C8C1FBCE4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BC5554-1917-40D1-8DF7-16472410072B}" type="slidenum">
              <a:rPr lang="en-US" smtClean="0"/>
              <a:t>‹#›</a:t>
            </a:fld>
            <a:endParaRPr lang="en-US"/>
          </a:p>
        </p:txBody>
      </p:sp>
    </p:spTree>
    <p:extLst>
      <p:ext uri="{BB962C8B-B14F-4D97-AF65-F5344CB8AC3E}">
        <p14:creationId xmlns:p14="http://schemas.microsoft.com/office/powerpoint/2010/main" val="17355790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71AD9-3530-4F38-8D0C-85B1C2570BFA}"/>
              </a:ext>
            </a:extLst>
          </p:cNvPr>
          <p:cNvSpPr>
            <a:spLocks noGrp="1"/>
          </p:cNvSpPr>
          <p:nvPr>
            <p:ph type="ctrTitle"/>
          </p:nvPr>
        </p:nvSpPr>
        <p:spPr>
          <a:xfrm>
            <a:off x="1524001" y="174407"/>
            <a:ext cx="10438700" cy="2387600"/>
          </a:xfrm>
        </p:spPr>
        <p:txBody>
          <a:bodyPr>
            <a:normAutofit/>
          </a:bodyPr>
          <a:lstStyle/>
          <a:p>
            <a:r>
              <a:rPr lang="en-US"/>
              <a:t>SUNY Upstate Medical University</a:t>
            </a:r>
          </a:p>
        </p:txBody>
      </p:sp>
      <p:sp>
        <p:nvSpPr>
          <p:cNvPr id="3" name="Subtitle 2">
            <a:extLst>
              <a:ext uri="{FF2B5EF4-FFF2-40B4-BE49-F238E27FC236}">
                <a16:creationId xmlns:a16="http://schemas.microsoft.com/office/drawing/2014/main" id="{9C6E0217-609B-4323-88A9-75230C653880}"/>
              </a:ext>
            </a:extLst>
          </p:cNvPr>
          <p:cNvSpPr>
            <a:spLocks noGrp="1"/>
          </p:cNvSpPr>
          <p:nvPr>
            <p:ph type="subTitle" idx="1"/>
          </p:nvPr>
        </p:nvSpPr>
        <p:spPr/>
        <p:txBody>
          <a:bodyPr>
            <a:normAutofit lnSpcReduction="10000"/>
          </a:bodyPr>
          <a:lstStyle/>
          <a:p>
            <a:r>
              <a:rPr lang="en-US"/>
              <a:t>Dr. Rachel Hopkins</a:t>
            </a:r>
          </a:p>
          <a:p>
            <a:r>
              <a:rPr lang="en-US"/>
              <a:t>Dr. Ruth Weinstock</a:t>
            </a:r>
          </a:p>
          <a:p>
            <a:r>
              <a:rPr lang="en-US"/>
              <a:t>Margaret Greenfield, PTA, MS, CHES</a:t>
            </a:r>
          </a:p>
          <a:p>
            <a:r>
              <a:rPr lang="en-US"/>
              <a:t>Emilie Hess, MS</a:t>
            </a:r>
          </a:p>
        </p:txBody>
      </p:sp>
      <p:pic>
        <p:nvPicPr>
          <p:cNvPr id="4" name="Picture 10" descr="sidebar_umu.jpg">
            <a:extLst>
              <a:ext uri="{FF2B5EF4-FFF2-40B4-BE49-F238E27FC236}">
                <a16:creationId xmlns:a16="http://schemas.microsoft.com/office/drawing/2014/main" id="{17661B6B-A47E-406F-A6BA-E787E768178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4144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93571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341CC-90DB-4793-8B2C-29793937B831}"/>
              </a:ext>
            </a:extLst>
          </p:cNvPr>
          <p:cNvSpPr>
            <a:spLocks noGrp="1"/>
          </p:cNvSpPr>
          <p:nvPr>
            <p:ph type="title"/>
          </p:nvPr>
        </p:nvSpPr>
        <p:spPr/>
        <p:txBody>
          <a:bodyPr/>
          <a:lstStyle/>
          <a:p>
            <a:pPr algn="ctr"/>
            <a:r>
              <a:rPr lang="en-US" dirty="0"/>
              <a:t>PDSA 2.C: Pool Numbers </a:t>
            </a:r>
          </a:p>
        </p:txBody>
      </p:sp>
      <p:pic>
        <p:nvPicPr>
          <p:cNvPr id="4" name="Content Placeholder 3">
            <a:extLst>
              <a:ext uri="{FF2B5EF4-FFF2-40B4-BE49-F238E27FC236}">
                <a16:creationId xmlns:a16="http://schemas.microsoft.com/office/drawing/2014/main" id="{8B6D73C6-1FB5-456D-A28A-9FF53F4A31C9}"/>
              </a:ext>
            </a:extLst>
          </p:cNvPr>
          <p:cNvPicPr>
            <a:picLocks noGrp="1" noChangeAspect="1"/>
          </p:cNvPicPr>
          <p:nvPr>
            <p:ph idx="1"/>
          </p:nvPr>
        </p:nvPicPr>
        <p:blipFill>
          <a:blip r:embed="rId3"/>
          <a:stretch>
            <a:fillRect/>
          </a:stretch>
        </p:blipFill>
        <p:spPr>
          <a:xfrm>
            <a:off x="2827389" y="1825625"/>
            <a:ext cx="6537221" cy="4351338"/>
          </a:xfrm>
          <a:prstGeom prst="rect">
            <a:avLst/>
          </a:prstGeom>
        </p:spPr>
      </p:pic>
      <p:sp>
        <p:nvSpPr>
          <p:cNvPr id="5" name="Rectangle 4">
            <a:extLst>
              <a:ext uri="{FF2B5EF4-FFF2-40B4-BE49-F238E27FC236}">
                <a16:creationId xmlns:a16="http://schemas.microsoft.com/office/drawing/2014/main" id="{D1A4121E-B749-45C3-8607-587DDC6CDD01}"/>
              </a:ext>
            </a:extLst>
          </p:cNvPr>
          <p:cNvSpPr/>
          <p:nvPr/>
        </p:nvSpPr>
        <p:spPr>
          <a:xfrm>
            <a:off x="7660181" y="1958696"/>
            <a:ext cx="4303967" cy="553998"/>
          </a:xfrm>
          <a:prstGeom prst="rect">
            <a:avLst/>
          </a:prstGeom>
        </p:spPr>
        <p:txBody>
          <a:bodyPr wrap="square">
            <a:spAutoFit/>
          </a:bodyPr>
          <a:lstStyle/>
          <a:p>
            <a:r>
              <a:rPr lang="en-US" sz="1600" b="1" dirty="0"/>
              <a:t>Aim/Plan: </a:t>
            </a:r>
            <a:r>
              <a:rPr lang="en-US" sz="1400" dirty="0"/>
              <a:t>Decrease time between obtaining CGM and Receiving CGM Education</a:t>
            </a:r>
          </a:p>
        </p:txBody>
      </p:sp>
      <p:sp>
        <p:nvSpPr>
          <p:cNvPr id="6" name="TextBox 5">
            <a:extLst>
              <a:ext uri="{FF2B5EF4-FFF2-40B4-BE49-F238E27FC236}">
                <a16:creationId xmlns:a16="http://schemas.microsoft.com/office/drawing/2014/main" id="{9FC8850C-2CF0-4237-A253-48C23D0ABA49}"/>
              </a:ext>
            </a:extLst>
          </p:cNvPr>
          <p:cNvSpPr txBox="1"/>
          <p:nvPr/>
        </p:nvSpPr>
        <p:spPr>
          <a:xfrm>
            <a:off x="8531835" y="4242750"/>
            <a:ext cx="3432313" cy="1200329"/>
          </a:xfrm>
          <a:prstGeom prst="rect">
            <a:avLst/>
          </a:prstGeom>
          <a:noFill/>
        </p:spPr>
        <p:txBody>
          <a:bodyPr wrap="square" lIns="91440" tIns="45720" rIns="91440" bIns="45720" rtlCol="0" anchor="t">
            <a:spAutoFit/>
          </a:bodyPr>
          <a:lstStyle/>
          <a:p>
            <a:r>
              <a:rPr lang="en-US" sz="1600" b="1" dirty="0"/>
              <a:t>Do: </a:t>
            </a:r>
            <a:r>
              <a:rPr lang="en-US" sz="1400" dirty="0"/>
              <a:t>Last cycle we realized how we have room for improvement in our Pump/CGM/CMN Call Pool. An RN now has 2 half days (M&amp;F) dedicated time to Pump/CGM/CMN pool. This started on 3/4</a:t>
            </a:r>
            <a:endParaRPr lang="en-US" sz="1400" dirty="0">
              <a:cs typeface="Calibri"/>
            </a:endParaRPr>
          </a:p>
        </p:txBody>
      </p:sp>
      <p:sp>
        <p:nvSpPr>
          <p:cNvPr id="7" name="TextBox 6">
            <a:extLst>
              <a:ext uri="{FF2B5EF4-FFF2-40B4-BE49-F238E27FC236}">
                <a16:creationId xmlns:a16="http://schemas.microsoft.com/office/drawing/2014/main" id="{C8C1581E-DF36-47ED-A73F-D97438997287}"/>
              </a:ext>
            </a:extLst>
          </p:cNvPr>
          <p:cNvSpPr txBox="1"/>
          <p:nvPr/>
        </p:nvSpPr>
        <p:spPr>
          <a:xfrm>
            <a:off x="370970" y="4213751"/>
            <a:ext cx="3090736" cy="553998"/>
          </a:xfrm>
          <a:prstGeom prst="rect">
            <a:avLst/>
          </a:prstGeom>
          <a:noFill/>
        </p:spPr>
        <p:txBody>
          <a:bodyPr wrap="square" lIns="91440" tIns="45720" rIns="91440" bIns="45720" rtlCol="0" anchor="t">
            <a:spAutoFit/>
          </a:bodyPr>
          <a:lstStyle/>
          <a:p>
            <a:r>
              <a:rPr lang="en-US" sz="1600" b="1" dirty="0"/>
              <a:t>Study: </a:t>
            </a:r>
            <a:r>
              <a:rPr lang="en-US" sz="1400" dirty="0"/>
              <a:t>Call pool numbers </a:t>
            </a:r>
            <a:endParaRPr lang="en-US" sz="1400" dirty="0">
              <a:cs typeface="Calibri"/>
            </a:endParaRPr>
          </a:p>
          <a:p>
            <a:r>
              <a:rPr lang="en-US" sz="1400" dirty="0">
                <a:cs typeface="Calibri"/>
              </a:rPr>
              <a:t>Did they decrease? Yes!</a:t>
            </a:r>
          </a:p>
        </p:txBody>
      </p:sp>
      <p:sp>
        <p:nvSpPr>
          <p:cNvPr id="8" name="TextBox 7">
            <a:extLst>
              <a:ext uri="{FF2B5EF4-FFF2-40B4-BE49-F238E27FC236}">
                <a16:creationId xmlns:a16="http://schemas.microsoft.com/office/drawing/2014/main" id="{A7FBE2F9-0705-4117-B0CD-6B111C1CBB17}"/>
              </a:ext>
            </a:extLst>
          </p:cNvPr>
          <p:cNvSpPr txBox="1"/>
          <p:nvPr/>
        </p:nvSpPr>
        <p:spPr>
          <a:xfrm>
            <a:off x="370970" y="1958696"/>
            <a:ext cx="3090736" cy="984885"/>
          </a:xfrm>
          <a:prstGeom prst="rect">
            <a:avLst/>
          </a:prstGeom>
          <a:noFill/>
        </p:spPr>
        <p:txBody>
          <a:bodyPr wrap="square" lIns="91440" tIns="45720" rIns="91440" bIns="45720" rtlCol="0" anchor="t">
            <a:spAutoFit/>
          </a:bodyPr>
          <a:lstStyle/>
          <a:p>
            <a:r>
              <a:rPr lang="en-US" sz="1600" b="1" dirty="0">
                <a:cs typeface="Calibri"/>
              </a:rPr>
              <a:t>Act: </a:t>
            </a:r>
            <a:r>
              <a:rPr lang="en-US" sz="1400" dirty="0">
                <a:cs typeface="Calibri"/>
              </a:rPr>
              <a:t>Continue to have dedicated time for Pump/CGM/CMN pool. Have a back up RN dedicated to the pools if Sara is out.</a:t>
            </a:r>
          </a:p>
        </p:txBody>
      </p:sp>
    </p:spTree>
    <p:extLst>
      <p:ext uri="{BB962C8B-B14F-4D97-AF65-F5344CB8AC3E}">
        <p14:creationId xmlns:p14="http://schemas.microsoft.com/office/powerpoint/2010/main" val="36459535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0D94CE2-5047-4E9B-A5C8-AC56E92759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427372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25C5D7D-F170-4A6A-BCDB-197F71074A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8153"/>
            <a:ext cx="12192000" cy="6121694"/>
          </a:xfrm>
          <a:prstGeom prst="rect">
            <a:avLst/>
          </a:prstGeom>
        </p:spPr>
      </p:pic>
      <p:pic>
        <p:nvPicPr>
          <p:cNvPr id="11" name="Picture 10">
            <a:extLst>
              <a:ext uri="{FF2B5EF4-FFF2-40B4-BE49-F238E27FC236}">
                <a16:creationId xmlns:a16="http://schemas.microsoft.com/office/drawing/2014/main" id="{32DF2B1F-93F4-4AC0-9B70-B9DF6BF3DB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55447"/>
            <a:ext cx="12192000" cy="6182673"/>
          </a:xfrm>
          <a:prstGeom prst="rect">
            <a:avLst/>
          </a:prstGeom>
        </p:spPr>
      </p:pic>
    </p:spTree>
    <p:extLst>
      <p:ext uri="{BB962C8B-B14F-4D97-AF65-F5344CB8AC3E}">
        <p14:creationId xmlns:p14="http://schemas.microsoft.com/office/powerpoint/2010/main" val="11246970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D19BC-79BD-42ED-9E4E-2AE0D05AE52E}"/>
              </a:ext>
            </a:extLst>
          </p:cNvPr>
          <p:cNvSpPr>
            <a:spLocks noGrp="1"/>
          </p:cNvSpPr>
          <p:nvPr>
            <p:ph type="title"/>
          </p:nvPr>
        </p:nvSpPr>
        <p:spPr/>
        <p:txBody>
          <a:bodyPr/>
          <a:lstStyle/>
          <a:p>
            <a:pPr algn="ctr"/>
            <a:r>
              <a:rPr lang="en-US" dirty="0"/>
              <a:t>PDSA # 2.D: Front Desk </a:t>
            </a:r>
          </a:p>
        </p:txBody>
      </p:sp>
      <p:pic>
        <p:nvPicPr>
          <p:cNvPr id="4" name="Content Placeholder 3">
            <a:extLst>
              <a:ext uri="{FF2B5EF4-FFF2-40B4-BE49-F238E27FC236}">
                <a16:creationId xmlns:a16="http://schemas.microsoft.com/office/drawing/2014/main" id="{E91052FB-9C0B-4138-9CFC-4F90F5D2A24D}"/>
              </a:ext>
            </a:extLst>
          </p:cNvPr>
          <p:cNvPicPr>
            <a:picLocks noGrp="1" noChangeAspect="1"/>
          </p:cNvPicPr>
          <p:nvPr>
            <p:ph idx="1"/>
          </p:nvPr>
        </p:nvPicPr>
        <p:blipFill>
          <a:blip r:embed="rId2"/>
          <a:stretch>
            <a:fillRect/>
          </a:stretch>
        </p:blipFill>
        <p:spPr>
          <a:xfrm>
            <a:off x="2827389" y="1825625"/>
            <a:ext cx="6537221" cy="4351338"/>
          </a:xfrm>
          <a:prstGeom prst="rect">
            <a:avLst/>
          </a:prstGeom>
        </p:spPr>
      </p:pic>
      <p:sp>
        <p:nvSpPr>
          <p:cNvPr id="5" name="Rectangle 4">
            <a:extLst>
              <a:ext uri="{FF2B5EF4-FFF2-40B4-BE49-F238E27FC236}">
                <a16:creationId xmlns:a16="http://schemas.microsoft.com/office/drawing/2014/main" id="{8DBA6167-6ECF-4307-B938-74DD227A2C36}"/>
              </a:ext>
            </a:extLst>
          </p:cNvPr>
          <p:cNvSpPr/>
          <p:nvPr/>
        </p:nvSpPr>
        <p:spPr>
          <a:xfrm>
            <a:off x="7495310" y="1845896"/>
            <a:ext cx="4303967" cy="553998"/>
          </a:xfrm>
          <a:prstGeom prst="rect">
            <a:avLst/>
          </a:prstGeom>
        </p:spPr>
        <p:txBody>
          <a:bodyPr wrap="square">
            <a:spAutoFit/>
          </a:bodyPr>
          <a:lstStyle/>
          <a:p>
            <a:r>
              <a:rPr lang="en-US" sz="1600" b="1" dirty="0"/>
              <a:t>Aim/Plan: </a:t>
            </a:r>
            <a:r>
              <a:rPr lang="en-US" sz="1400" dirty="0"/>
              <a:t>Decrease time between obtaining CGM and Receiving CGM Education</a:t>
            </a:r>
          </a:p>
        </p:txBody>
      </p:sp>
      <p:sp>
        <p:nvSpPr>
          <p:cNvPr id="6" name="Rectangle 5">
            <a:extLst>
              <a:ext uri="{FF2B5EF4-FFF2-40B4-BE49-F238E27FC236}">
                <a16:creationId xmlns:a16="http://schemas.microsoft.com/office/drawing/2014/main" id="{8A0BE65D-8EEB-427E-8806-A1DB68C2632E}"/>
              </a:ext>
            </a:extLst>
          </p:cNvPr>
          <p:cNvSpPr/>
          <p:nvPr/>
        </p:nvSpPr>
        <p:spPr>
          <a:xfrm>
            <a:off x="8305801" y="4458107"/>
            <a:ext cx="3493477" cy="553998"/>
          </a:xfrm>
          <a:prstGeom prst="rect">
            <a:avLst/>
          </a:prstGeom>
        </p:spPr>
        <p:txBody>
          <a:bodyPr wrap="square">
            <a:spAutoFit/>
          </a:bodyPr>
          <a:lstStyle/>
          <a:p>
            <a:r>
              <a:rPr lang="en-US" sz="1600" b="1" dirty="0"/>
              <a:t>Do: </a:t>
            </a:r>
            <a:r>
              <a:rPr lang="en-US" sz="1400" dirty="0"/>
              <a:t>Have Front Desk staff  dedicated for scheduling CGM Interest/Discussion Patients. </a:t>
            </a:r>
          </a:p>
        </p:txBody>
      </p:sp>
      <p:sp>
        <p:nvSpPr>
          <p:cNvPr id="7" name="Rectangle 6">
            <a:extLst>
              <a:ext uri="{FF2B5EF4-FFF2-40B4-BE49-F238E27FC236}">
                <a16:creationId xmlns:a16="http://schemas.microsoft.com/office/drawing/2014/main" id="{242E7FB9-E5C7-4C71-8586-7E996C0A00C9}"/>
              </a:ext>
            </a:extLst>
          </p:cNvPr>
          <p:cNvSpPr/>
          <p:nvPr/>
        </p:nvSpPr>
        <p:spPr>
          <a:xfrm>
            <a:off x="139506" y="4328721"/>
            <a:ext cx="3746695" cy="1692771"/>
          </a:xfrm>
          <a:prstGeom prst="rect">
            <a:avLst/>
          </a:prstGeom>
        </p:spPr>
        <p:txBody>
          <a:bodyPr wrap="square">
            <a:spAutoFit/>
          </a:bodyPr>
          <a:lstStyle/>
          <a:p>
            <a:r>
              <a:rPr lang="en-US" sz="1600" b="1" dirty="0"/>
              <a:t>Study:</a:t>
            </a:r>
          </a:p>
          <a:p>
            <a:r>
              <a:rPr lang="en-US" sz="1400" dirty="0"/>
              <a:t>92 education visits were scheduled by the front desk from June 17</a:t>
            </a:r>
            <a:r>
              <a:rPr lang="en-US" sz="1400" baseline="30000" dirty="0"/>
              <a:t>th</a:t>
            </a:r>
            <a:r>
              <a:rPr lang="en-US" sz="1400" dirty="0"/>
              <a:t> to July 20</a:t>
            </a:r>
            <a:r>
              <a:rPr lang="en-US" sz="1400" baseline="30000" dirty="0"/>
              <a:t>th</a:t>
            </a:r>
            <a:r>
              <a:rPr lang="en-US" sz="1400" dirty="0"/>
              <a:t> </a:t>
            </a:r>
          </a:p>
          <a:p>
            <a:r>
              <a:rPr lang="en-US" sz="1400" dirty="0"/>
              <a:t>89 out of 114 education visits were billable</a:t>
            </a:r>
          </a:p>
          <a:p>
            <a:r>
              <a:rPr lang="en-US" sz="1400" dirty="0"/>
              <a:t>40 education visits since July 5</a:t>
            </a:r>
            <a:r>
              <a:rPr lang="en-US" sz="1400" baseline="30000" dirty="0"/>
              <a:t>th</a:t>
            </a:r>
            <a:r>
              <a:rPr lang="en-US" sz="1400" dirty="0"/>
              <a:t> (All staff was fully trained by July 5</a:t>
            </a:r>
            <a:r>
              <a:rPr lang="en-US" sz="1400" baseline="30000" dirty="0"/>
              <a:t>th</a:t>
            </a:r>
            <a:r>
              <a:rPr lang="en-US" sz="1400" dirty="0"/>
              <a:t>)</a:t>
            </a:r>
          </a:p>
          <a:p>
            <a:endParaRPr lang="en-US" dirty="0"/>
          </a:p>
        </p:txBody>
      </p:sp>
      <p:sp>
        <p:nvSpPr>
          <p:cNvPr id="8" name="TextBox 7">
            <a:extLst>
              <a:ext uri="{FF2B5EF4-FFF2-40B4-BE49-F238E27FC236}">
                <a16:creationId xmlns:a16="http://schemas.microsoft.com/office/drawing/2014/main" id="{F7B582CD-EFBD-4EBC-AFCD-4A22729E7E71}"/>
              </a:ext>
            </a:extLst>
          </p:cNvPr>
          <p:cNvSpPr txBox="1"/>
          <p:nvPr/>
        </p:nvSpPr>
        <p:spPr>
          <a:xfrm>
            <a:off x="266533" y="1989139"/>
            <a:ext cx="3090736" cy="769441"/>
          </a:xfrm>
          <a:prstGeom prst="rect">
            <a:avLst/>
          </a:prstGeom>
          <a:noFill/>
        </p:spPr>
        <p:txBody>
          <a:bodyPr wrap="square" lIns="91440" tIns="45720" rIns="91440" bIns="45720" rtlCol="0" anchor="t">
            <a:spAutoFit/>
          </a:bodyPr>
          <a:lstStyle/>
          <a:p>
            <a:r>
              <a:rPr lang="en-US" sz="1600" b="1" dirty="0">
                <a:cs typeface="Calibri"/>
              </a:rPr>
              <a:t>Act: </a:t>
            </a:r>
            <a:r>
              <a:rPr lang="en-US" sz="1400" dirty="0">
                <a:cs typeface="Calibri"/>
              </a:rPr>
              <a:t>Determine if the front desk staff communicating with patient will decrease the no show rate (next slide)</a:t>
            </a:r>
          </a:p>
        </p:txBody>
      </p:sp>
    </p:spTree>
    <p:extLst>
      <p:ext uri="{BB962C8B-B14F-4D97-AF65-F5344CB8AC3E}">
        <p14:creationId xmlns:p14="http://schemas.microsoft.com/office/powerpoint/2010/main" val="3368928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05ECE-5FE1-4782-A92F-D777C38D40DE}"/>
              </a:ext>
            </a:extLst>
          </p:cNvPr>
          <p:cNvSpPr>
            <a:spLocks noGrp="1"/>
          </p:cNvSpPr>
          <p:nvPr>
            <p:ph type="title"/>
          </p:nvPr>
        </p:nvSpPr>
        <p:spPr/>
        <p:txBody>
          <a:bodyPr/>
          <a:lstStyle/>
          <a:p>
            <a:r>
              <a:rPr lang="en-US" dirty="0"/>
              <a:t>Front Desk Intervention – No Show Appts in Tableau </a:t>
            </a:r>
          </a:p>
        </p:txBody>
      </p:sp>
      <p:graphicFrame>
        <p:nvGraphicFramePr>
          <p:cNvPr id="9" name="Content Placeholder 8">
            <a:extLst>
              <a:ext uri="{FF2B5EF4-FFF2-40B4-BE49-F238E27FC236}">
                <a16:creationId xmlns:a16="http://schemas.microsoft.com/office/drawing/2014/main" id="{AFEAB3F9-A00F-47C7-9F65-979D5CECA005}"/>
              </a:ext>
            </a:extLst>
          </p:cNvPr>
          <p:cNvGraphicFramePr>
            <a:graphicFrameLocks noGrp="1"/>
          </p:cNvGraphicFramePr>
          <p:nvPr>
            <p:ph idx="1"/>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7FA64630-7AB9-4D60-BE74-BBB69A2888E7}"/>
              </a:ext>
            </a:extLst>
          </p:cNvPr>
          <p:cNvSpPr txBox="1"/>
          <p:nvPr/>
        </p:nvSpPr>
        <p:spPr>
          <a:xfrm>
            <a:off x="7658100" y="6375400"/>
            <a:ext cx="1485900" cy="369332"/>
          </a:xfrm>
          <a:prstGeom prst="rect">
            <a:avLst/>
          </a:prstGeom>
          <a:noFill/>
        </p:spPr>
        <p:txBody>
          <a:bodyPr wrap="square" rtlCol="0">
            <a:spAutoFit/>
          </a:bodyPr>
          <a:lstStyle/>
          <a:p>
            <a:r>
              <a:rPr lang="en-US" dirty="0"/>
              <a:t>211 appts</a:t>
            </a:r>
          </a:p>
        </p:txBody>
      </p:sp>
      <p:sp>
        <p:nvSpPr>
          <p:cNvPr id="4" name="TextBox 3">
            <a:extLst>
              <a:ext uri="{FF2B5EF4-FFF2-40B4-BE49-F238E27FC236}">
                <a16:creationId xmlns:a16="http://schemas.microsoft.com/office/drawing/2014/main" id="{5D1EA78F-565B-4D17-9559-1A9260D74879}"/>
              </a:ext>
            </a:extLst>
          </p:cNvPr>
          <p:cNvSpPr txBox="1"/>
          <p:nvPr/>
        </p:nvSpPr>
        <p:spPr>
          <a:xfrm>
            <a:off x="9753600" y="6375400"/>
            <a:ext cx="1485900" cy="369332"/>
          </a:xfrm>
          <a:prstGeom prst="rect">
            <a:avLst/>
          </a:prstGeom>
          <a:noFill/>
        </p:spPr>
        <p:txBody>
          <a:bodyPr wrap="square" rtlCol="0">
            <a:spAutoFit/>
          </a:bodyPr>
          <a:lstStyle/>
          <a:p>
            <a:r>
              <a:rPr lang="en-US" dirty="0"/>
              <a:t>278 appts</a:t>
            </a:r>
          </a:p>
        </p:txBody>
      </p:sp>
    </p:spTree>
    <p:extLst>
      <p:ext uri="{BB962C8B-B14F-4D97-AF65-F5344CB8AC3E}">
        <p14:creationId xmlns:p14="http://schemas.microsoft.com/office/powerpoint/2010/main" val="27987545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91C51-0C0B-4DF0-AFC9-BD009DBC480A}"/>
              </a:ext>
            </a:extLst>
          </p:cNvPr>
          <p:cNvSpPr>
            <a:spLocks noGrp="1"/>
          </p:cNvSpPr>
          <p:nvPr>
            <p:ph type="title"/>
          </p:nvPr>
        </p:nvSpPr>
        <p:spPr/>
        <p:txBody>
          <a:bodyPr/>
          <a:lstStyle/>
          <a:p>
            <a:pPr algn="ctr"/>
            <a:r>
              <a:rPr lang="en-US" dirty="0"/>
              <a:t>PDSA 2.E: Joslin Template Pool</a:t>
            </a:r>
          </a:p>
        </p:txBody>
      </p:sp>
      <p:pic>
        <p:nvPicPr>
          <p:cNvPr id="4" name="Content Placeholder 3">
            <a:extLst>
              <a:ext uri="{FF2B5EF4-FFF2-40B4-BE49-F238E27FC236}">
                <a16:creationId xmlns:a16="http://schemas.microsoft.com/office/drawing/2014/main" id="{7125721D-528E-4D2F-A6F7-A54D81128E2D}"/>
              </a:ext>
            </a:extLst>
          </p:cNvPr>
          <p:cNvPicPr>
            <a:picLocks noGrp="1" noChangeAspect="1"/>
          </p:cNvPicPr>
          <p:nvPr>
            <p:ph idx="1"/>
          </p:nvPr>
        </p:nvPicPr>
        <p:blipFill>
          <a:blip r:embed="rId2"/>
          <a:stretch>
            <a:fillRect/>
          </a:stretch>
        </p:blipFill>
        <p:spPr>
          <a:xfrm>
            <a:off x="2827389" y="1825625"/>
            <a:ext cx="6537221" cy="4351338"/>
          </a:xfrm>
          <a:prstGeom prst="rect">
            <a:avLst/>
          </a:prstGeom>
        </p:spPr>
      </p:pic>
      <p:sp>
        <p:nvSpPr>
          <p:cNvPr id="5" name="Rectangle 4">
            <a:extLst>
              <a:ext uri="{FF2B5EF4-FFF2-40B4-BE49-F238E27FC236}">
                <a16:creationId xmlns:a16="http://schemas.microsoft.com/office/drawing/2014/main" id="{377F7DD4-16AD-46D3-9D11-60E9C2199AAD}"/>
              </a:ext>
            </a:extLst>
          </p:cNvPr>
          <p:cNvSpPr/>
          <p:nvPr/>
        </p:nvSpPr>
        <p:spPr>
          <a:xfrm>
            <a:off x="7692257" y="2014708"/>
            <a:ext cx="4303967" cy="553998"/>
          </a:xfrm>
          <a:prstGeom prst="rect">
            <a:avLst/>
          </a:prstGeom>
        </p:spPr>
        <p:txBody>
          <a:bodyPr wrap="square">
            <a:spAutoFit/>
          </a:bodyPr>
          <a:lstStyle/>
          <a:p>
            <a:r>
              <a:rPr lang="en-US" sz="1600" b="1" dirty="0"/>
              <a:t>Aim/Plan: </a:t>
            </a:r>
            <a:r>
              <a:rPr lang="en-US" sz="1400" dirty="0"/>
              <a:t>Decrease time between obtaining CGM and Receiving CGM Education</a:t>
            </a:r>
          </a:p>
        </p:txBody>
      </p:sp>
      <p:sp>
        <p:nvSpPr>
          <p:cNvPr id="6" name="Rectangle 5">
            <a:extLst>
              <a:ext uri="{FF2B5EF4-FFF2-40B4-BE49-F238E27FC236}">
                <a16:creationId xmlns:a16="http://schemas.microsoft.com/office/drawing/2014/main" id="{E296D924-FCFF-483E-90AF-5ED2315762F4}"/>
              </a:ext>
            </a:extLst>
          </p:cNvPr>
          <p:cNvSpPr/>
          <p:nvPr/>
        </p:nvSpPr>
        <p:spPr>
          <a:xfrm>
            <a:off x="8158237" y="4876186"/>
            <a:ext cx="3372006" cy="1200329"/>
          </a:xfrm>
          <a:prstGeom prst="rect">
            <a:avLst/>
          </a:prstGeom>
        </p:spPr>
        <p:txBody>
          <a:bodyPr wrap="square">
            <a:spAutoFit/>
          </a:bodyPr>
          <a:lstStyle/>
          <a:p>
            <a:r>
              <a:rPr lang="en-US" sz="1600" b="1" dirty="0"/>
              <a:t>Do: </a:t>
            </a:r>
            <a:r>
              <a:rPr lang="en-US" sz="1400" dirty="0"/>
              <a:t>Clerical Staff reaching out to schedule education training. 2 staff members will use the Joslin Template Pool to call patients who need education 3 weeks after order is placed</a:t>
            </a:r>
          </a:p>
        </p:txBody>
      </p:sp>
      <p:sp>
        <p:nvSpPr>
          <p:cNvPr id="7" name="Rectangle 6">
            <a:extLst>
              <a:ext uri="{FF2B5EF4-FFF2-40B4-BE49-F238E27FC236}">
                <a16:creationId xmlns:a16="http://schemas.microsoft.com/office/drawing/2014/main" id="{FB65B32D-387E-4B66-82B3-D6D2E3005A25}"/>
              </a:ext>
            </a:extLst>
          </p:cNvPr>
          <p:cNvSpPr/>
          <p:nvPr/>
        </p:nvSpPr>
        <p:spPr>
          <a:xfrm>
            <a:off x="195775" y="4876186"/>
            <a:ext cx="4303967" cy="1231106"/>
          </a:xfrm>
          <a:prstGeom prst="rect">
            <a:avLst/>
          </a:prstGeom>
        </p:spPr>
        <p:txBody>
          <a:bodyPr wrap="square">
            <a:spAutoFit/>
          </a:bodyPr>
          <a:lstStyle/>
          <a:p>
            <a:r>
              <a:rPr lang="en-US" sz="1600" b="1" dirty="0"/>
              <a:t>Study: </a:t>
            </a:r>
          </a:p>
          <a:p>
            <a:r>
              <a:rPr lang="en-US" sz="1400" dirty="0"/>
              <a:t>Increase in appointments and decrease in missed opportunities. The two staff members have been schedule training with all the patients who needed it since July 26</a:t>
            </a:r>
            <a:r>
              <a:rPr lang="en-US" sz="1400" baseline="30000" dirty="0"/>
              <a:t>th</a:t>
            </a:r>
            <a:r>
              <a:rPr lang="en-US" sz="1400" dirty="0"/>
              <a:t> </a:t>
            </a:r>
            <a:r>
              <a:rPr lang="en-US" sz="1600" b="1" dirty="0"/>
              <a:t> </a:t>
            </a:r>
            <a:endParaRPr lang="en-US" sz="1400" dirty="0"/>
          </a:p>
        </p:txBody>
      </p:sp>
      <p:sp>
        <p:nvSpPr>
          <p:cNvPr id="8" name="Rectangle 7">
            <a:extLst>
              <a:ext uri="{FF2B5EF4-FFF2-40B4-BE49-F238E27FC236}">
                <a16:creationId xmlns:a16="http://schemas.microsoft.com/office/drawing/2014/main" id="{2174FDE8-DDAE-42C1-8690-B75FE96732C5}"/>
              </a:ext>
            </a:extLst>
          </p:cNvPr>
          <p:cNvSpPr/>
          <p:nvPr/>
        </p:nvSpPr>
        <p:spPr>
          <a:xfrm>
            <a:off x="195775" y="1737709"/>
            <a:ext cx="4303967" cy="553998"/>
          </a:xfrm>
          <a:prstGeom prst="rect">
            <a:avLst/>
          </a:prstGeom>
        </p:spPr>
        <p:txBody>
          <a:bodyPr wrap="square">
            <a:spAutoFit/>
          </a:bodyPr>
          <a:lstStyle/>
          <a:p>
            <a:r>
              <a:rPr lang="en-US" sz="1600" b="1" dirty="0"/>
              <a:t>Act: </a:t>
            </a:r>
            <a:r>
              <a:rPr lang="en-US" sz="1400" dirty="0"/>
              <a:t>Obtain feedback from two staff members; create a cheat sheet for questions that patients might ask</a:t>
            </a:r>
            <a:endParaRPr lang="en-US" sz="1600" b="1" dirty="0"/>
          </a:p>
        </p:txBody>
      </p:sp>
    </p:spTree>
    <p:extLst>
      <p:ext uri="{BB962C8B-B14F-4D97-AF65-F5344CB8AC3E}">
        <p14:creationId xmlns:p14="http://schemas.microsoft.com/office/powerpoint/2010/main" val="34222929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BC70528D-59DF-412E-AA8D-76ED9307A53D}"/>
              </a:ext>
            </a:extLst>
          </p:cNvPr>
          <p:cNvPicPr>
            <a:picLocks noGrp="1" noChangeAspect="1"/>
          </p:cNvPicPr>
          <p:nvPr>
            <p:ph idx="1"/>
          </p:nvPr>
        </p:nvPicPr>
        <p:blipFill>
          <a:blip r:embed="rId2"/>
          <a:stretch>
            <a:fillRect/>
          </a:stretch>
        </p:blipFill>
        <p:spPr>
          <a:xfrm>
            <a:off x="2461846" y="278178"/>
            <a:ext cx="6626372" cy="5827201"/>
          </a:xfrm>
          <a:prstGeom prst="rect">
            <a:avLst/>
          </a:prstGeom>
        </p:spPr>
      </p:pic>
    </p:spTree>
    <p:extLst>
      <p:ext uri="{BB962C8B-B14F-4D97-AF65-F5344CB8AC3E}">
        <p14:creationId xmlns:p14="http://schemas.microsoft.com/office/powerpoint/2010/main" val="18633155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AB24F-283B-4C77-A87E-F5669AAD20EF}"/>
              </a:ext>
            </a:extLst>
          </p:cNvPr>
          <p:cNvSpPr>
            <a:spLocks noGrp="1"/>
          </p:cNvSpPr>
          <p:nvPr>
            <p:ph type="title"/>
          </p:nvPr>
        </p:nvSpPr>
        <p:spPr/>
        <p:txBody>
          <a:bodyPr/>
          <a:lstStyle/>
          <a:p>
            <a:pPr algn="ctr"/>
            <a:r>
              <a:rPr lang="en-US" dirty="0"/>
              <a:t>PDSA #3.a: FAQ Sheet</a:t>
            </a:r>
          </a:p>
        </p:txBody>
      </p:sp>
      <p:pic>
        <p:nvPicPr>
          <p:cNvPr id="4" name="Content Placeholder 3">
            <a:extLst>
              <a:ext uri="{FF2B5EF4-FFF2-40B4-BE49-F238E27FC236}">
                <a16:creationId xmlns:a16="http://schemas.microsoft.com/office/drawing/2014/main" id="{188BB1F8-6538-4A28-A014-034F52640620}"/>
              </a:ext>
            </a:extLst>
          </p:cNvPr>
          <p:cNvPicPr>
            <a:picLocks noGrp="1" noChangeAspect="1"/>
          </p:cNvPicPr>
          <p:nvPr>
            <p:ph idx="1"/>
          </p:nvPr>
        </p:nvPicPr>
        <p:blipFill>
          <a:blip r:embed="rId2"/>
          <a:stretch>
            <a:fillRect/>
          </a:stretch>
        </p:blipFill>
        <p:spPr>
          <a:xfrm>
            <a:off x="2827389" y="1825625"/>
            <a:ext cx="6537221" cy="4351338"/>
          </a:xfrm>
          <a:prstGeom prst="rect">
            <a:avLst/>
          </a:prstGeom>
        </p:spPr>
      </p:pic>
      <p:sp>
        <p:nvSpPr>
          <p:cNvPr id="5" name="TextBox 4">
            <a:extLst>
              <a:ext uri="{FF2B5EF4-FFF2-40B4-BE49-F238E27FC236}">
                <a16:creationId xmlns:a16="http://schemas.microsoft.com/office/drawing/2014/main" id="{7AD18C71-5594-443E-A187-65FA943AB1AB}"/>
              </a:ext>
            </a:extLst>
          </p:cNvPr>
          <p:cNvSpPr txBox="1"/>
          <p:nvPr/>
        </p:nvSpPr>
        <p:spPr>
          <a:xfrm>
            <a:off x="8377090" y="1948982"/>
            <a:ext cx="3432313" cy="1200329"/>
          </a:xfrm>
          <a:prstGeom prst="rect">
            <a:avLst/>
          </a:prstGeom>
          <a:noFill/>
        </p:spPr>
        <p:txBody>
          <a:bodyPr wrap="square" rtlCol="0">
            <a:spAutoFit/>
          </a:bodyPr>
          <a:lstStyle/>
          <a:p>
            <a:r>
              <a:rPr lang="en-US" sz="1600" b="1" dirty="0"/>
              <a:t>Act:  </a:t>
            </a:r>
            <a:r>
              <a:rPr lang="en-US" sz="1400" dirty="0"/>
              <a:t>Develop educational materials for patients that will assist in CGM education and the CGM process. This will increase overall CGM uptake.</a:t>
            </a:r>
          </a:p>
          <a:p>
            <a:endParaRPr lang="en-US" sz="1400" dirty="0"/>
          </a:p>
        </p:txBody>
      </p:sp>
      <p:sp>
        <p:nvSpPr>
          <p:cNvPr id="6" name="Rectangle 5">
            <a:extLst>
              <a:ext uri="{FF2B5EF4-FFF2-40B4-BE49-F238E27FC236}">
                <a16:creationId xmlns:a16="http://schemas.microsoft.com/office/drawing/2014/main" id="{F862B911-256C-4363-9AFC-9898F6DF5349}"/>
              </a:ext>
            </a:extLst>
          </p:cNvPr>
          <p:cNvSpPr/>
          <p:nvPr/>
        </p:nvSpPr>
        <p:spPr>
          <a:xfrm>
            <a:off x="495869" y="4206011"/>
            <a:ext cx="2506639" cy="1661993"/>
          </a:xfrm>
          <a:prstGeom prst="rect">
            <a:avLst/>
          </a:prstGeom>
        </p:spPr>
        <p:txBody>
          <a:bodyPr wrap="square">
            <a:spAutoFit/>
          </a:bodyPr>
          <a:lstStyle/>
          <a:p>
            <a:r>
              <a:rPr lang="en-US" sz="1600" b="1" i="0" u="none" strike="noStrike" dirty="0">
                <a:solidFill>
                  <a:srgbClr val="000000"/>
                </a:solidFill>
                <a:effectLst/>
                <a:latin typeface="Calibri" panose="020F0502020204030204" pitchFamily="34" charset="0"/>
              </a:rPr>
              <a:t>Study: </a:t>
            </a:r>
            <a:r>
              <a:rPr lang="en-US" sz="1400" b="0" i="0" u="none" strike="noStrike" dirty="0">
                <a:solidFill>
                  <a:srgbClr val="000000"/>
                </a:solidFill>
                <a:effectLst/>
                <a:latin typeface="Calibri" panose="020F0502020204030204" pitchFamily="34" charset="0"/>
              </a:rPr>
              <a:t>Met with 2 patient advocates who provided feedback on the educational materials. They gave great suggestions and additional topics to cover. See FAQ/tips and tricks</a:t>
            </a:r>
            <a:endParaRPr lang="en-US" sz="1400" dirty="0"/>
          </a:p>
        </p:txBody>
      </p:sp>
      <p:sp>
        <p:nvSpPr>
          <p:cNvPr id="7" name="Rectangle 6">
            <a:extLst>
              <a:ext uri="{FF2B5EF4-FFF2-40B4-BE49-F238E27FC236}">
                <a16:creationId xmlns:a16="http://schemas.microsoft.com/office/drawing/2014/main" id="{3CFE1020-EF21-4725-9CB4-06877CBD3C00}"/>
              </a:ext>
            </a:extLst>
          </p:cNvPr>
          <p:cNvSpPr/>
          <p:nvPr/>
        </p:nvSpPr>
        <p:spPr>
          <a:xfrm>
            <a:off x="382596" y="2087481"/>
            <a:ext cx="3693994" cy="769441"/>
          </a:xfrm>
          <a:prstGeom prst="rect">
            <a:avLst/>
          </a:prstGeom>
        </p:spPr>
        <p:txBody>
          <a:bodyPr wrap="square">
            <a:spAutoFit/>
          </a:bodyPr>
          <a:lstStyle/>
          <a:p>
            <a:r>
              <a:rPr lang="en-US" sz="1600" b="1" i="0" u="none" strike="noStrike" dirty="0">
                <a:solidFill>
                  <a:srgbClr val="000000"/>
                </a:solidFill>
                <a:effectLst/>
                <a:latin typeface="Calibri" panose="020F0502020204030204" pitchFamily="34" charset="0"/>
              </a:rPr>
              <a:t>Act: </a:t>
            </a:r>
            <a:r>
              <a:rPr lang="en-US" sz="1400" b="0" i="0" u="none" strike="noStrike" dirty="0">
                <a:solidFill>
                  <a:srgbClr val="000000"/>
                </a:solidFill>
                <a:effectLst/>
                <a:latin typeface="Calibri" panose="020F0502020204030204" pitchFamily="34" charset="0"/>
              </a:rPr>
              <a:t>Add topics suggested and test with 2 patients who do not have CGM and have been prescribed CGM.</a:t>
            </a:r>
            <a:endParaRPr lang="en-US" sz="1400" dirty="0"/>
          </a:p>
        </p:txBody>
      </p:sp>
      <p:sp>
        <p:nvSpPr>
          <p:cNvPr id="8" name="Rectangle 7">
            <a:extLst>
              <a:ext uri="{FF2B5EF4-FFF2-40B4-BE49-F238E27FC236}">
                <a16:creationId xmlns:a16="http://schemas.microsoft.com/office/drawing/2014/main" id="{7AF4094E-09CC-4E58-864A-EE3216A332F7}"/>
              </a:ext>
            </a:extLst>
          </p:cNvPr>
          <p:cNvSpPr/>
          <p:nvPr/>
        </p:nvSpPr>
        <p:spPr>
          <a:xfrm>
            <a:off x="8377090" y="4636898"/>
            <a:ext cx="3120788" cy="584775"/>
          </a:xfrm>
          <a:prstGeom prst="rect">
            <a:avLst/>
          </a:prstGeom>
        </p:spPr>
        <p:txBody>
          <a:bodyPr wrap="square">
            <a:spAutoFit/>
          </a:bodyPr>
          <a:lstStyle/>
          <a:p>
            <a:r>
              <a:rPr lang="en-US" sz="1600" b="1" dirty="0"/>
              <a:t>Do: </a:t>
            </a:r>
            <a:r>
              <a:rPr lang="en-US" sz="1400" dirty="0"/>
              <a:t>Create a Frequency Asked Question Sheet for CGMs.</a:t>
            </a:r>
            <a:r>
              <a:rPr lang="en-US" sz="1600" b="1" dirty="0"/>
              <a:t> </a:t>
            </a:r>
          </a:p>
        </p:txBody>
      </p:sp>
    </p:spTree>
    <p:extLst>
      <p:ext uri="{BB962C8B-B14F-4D97-AF65-F5344CB8AC3E}">
        <p14:creationId xmlns:p14="http://schemas.microsoft.com/office/powerpoint/2010/main" val="3668616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1DBCD204-C5F2-4CF1-A150-42DDF0CFFDFA}"/>
              </a:ext>
            </a:extLst>
          </p:cNvPr>
          <p:cNvPicPr>
            <a:picLocks noGrp="1" noChangeAspect="1"/>
          </p:cNvPicPr>
          <p:nvPr>
            <p:ph idx="1"/>
          </p:nvPr>
        </p:nvPicPr>
        <p:blipFill>
          <a:blip r:embed="rId2"/>
          <a:stretch>
            <a:fillRect/>
          </a:stretch>
        </p:blipFill>
        <p:spPr>
          <a:xfrm>
            <a:off x="1132764" y="991287"/>
            <a:ext cx="9812740" cy="4875426"/>
          </a:xfrm>
          <a:prstGeom prst="rect">
            <a:avLst/>
          </a:prstGeom>
        </p:spPr>
      </p:pic>
    </p:spTree>
    <p:extLst>
      <p:ext uri="{BB962C8B-B14F-4D97-AF65-F5344CB8AC3E}">
        <p14:creationId xmlns:p14="http://schemas.microsoft.com/office/powerpoint/2010/main" val="7118299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83131DE-8C30-47E4-B791-59626C54041C}"/>
              </a:ext>
            </a:extLst>
          </p:cNvPr>
          <p:cNvPicPr>
            <a:picLocks noGrp="1" noChangeAspect="1"/>
          </p:cNvPicPr>
          <p:nvPr>
            <p:ph idx="1"/>
          </p:nvPr>
        </p:nvPicPr>
        <p:blipFill>
          <a:blip r:embed="rId2"/>
          <a:stretch>
            <a:fillRect/>
          </a:stretch>
        </p:blipFill>
        <p:spPr>
          <a:xfrm>
            <a:off x="1269242" y="955343"/>
            <a:ext cx="9621671" cy="5221620"/>
          </a:xfrm>
          <a:prstGeom prst="rect">
            <a:avLst/>
          </a:prstGeom>
        </p:spPr>
      </p:pic>
    </p:spTree>
    <p:extLst>
      <p:ext uri="{BB962C8B-B14F-4D97-AF65-F5344CB8AC3E}">
        <p14:creationId xmlns:p14="http://schemas.microsoft.com/office/powerpoint/2010/main" val="2292510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0847" y="8645"/>
            <a:ext cx="10972800" cy="391621"/>
          </a:xfrm>
        </p:spPr>
        <p:txBody>
          <a:bodyPr>
            <a:noAutofit/>
          </a:bodyPr>
          <a:lstStyle/>
          <a:p>
            <a:pPr algn="ctr"/>
            <a:r>
              <a:rPr lang="en-US" sz="2400" b="1"/>
              <a:t>Equity Project KDD (CGM)</a:t>
            </a:r>
          </a:p>
        </p:txBody>
      </p:sp>
      <p:sp>
        <p:nvSpPr>
          <p:cNvPr id="4" name="Rectangle 3"/>
          <p:cNvSpPr/>
          <p:nvPr/>
        </p:nvSpPr>
        <p:spPr>
          <a:xfrm>
            <a:off x="264338" y="1212245"/>
            <a:ext cx="1891244" cy="4551404"/>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lvl="0" algn="ctr"/>
            <a:endParaRPr lang="en-US" sz="1400" b="1">
              <a:solidFill>
                <a:prstClr val="black"/>
              </a:solidFill>
              <a:latin typeface="Abadi" panose="020B0604020104020204" pitchFamily="34" charset="0"/>
              <a:ea typeface="Times New Roman" panose="02020603050405020304" pitchFamily="18" charset="0"/>
            </a:endParaRPr>
          </a:p>
          <a:p>
            <a:pPr lvl="0" algn="ctr"/>
            <a:r>
              <a:rPr lang="en-US" sz="1400" b="1">
                <a:solidFill>
                  <a:prstClr val="black"/>
                </a:solidFill>
                <a:latin typeface="Abadi" panose="020B0604020104020204" pitchFamily="34" charset="0"/>
                <a:ea typeface="Times New Roman" panose="02020603050405020304" pitchFamily="18" charset="0"/>
              </a:rPr>
              <a:t>A. Participating Centers will collaboratively reduce the Inequities in CGM Use between Non-Hispanic White and Hispanic T1D Patients from 10% to 5% by June 2022</a:t>
            </a:r>
            <a:br>
              <a:rPr lang="en-US" sz="1400" b="1">
                <a:solidFill>
                  <a:prstClr val="black"/>
                </a:solidFill>
                <a:latin typeface="Abadi" panose="020B0604020104020204" pitchFamily="34" charset="0"/>
                <a:ea typeface="Times New Roman" panose="02020603050405020304" pitchFamily="18" charset="0"/>
              </a:rPr>
            </a:br>
            <a:br>
              <a:rPr lang="en-US" sz="1400" b="1">
                <a:solidFill>
                  <a:prstClr val="black"/>
                </a:solidFill>
                <a:latin typeface="Abadi" panose="020B0604020104020204" pitchFamily="34" charset="0"/>
                <a:ea typeface="Times New Roman" panose="02020603050405020304" pitchFamily="18" charset="0"/>
              </a:rPr>
            </a:br>
            <a:r>
              <a:rPr lang="en-US" sz="1400" b="1">
                <a:solidFill>
                  <a:prstClr val="black"/>
                </a:solidFill>
                <a:latin typeface="Abadi" panose="020B0604020104020204" pitchFamily="34" charset="0"/>
                <a:ea typeface="Times New Roman" panose="02020603050405020304" pitchFamily="18" charset="0"/>
              </a:rPr>
              <a:t>B. Participating Centers will collaboratively reduce the Inequities in CGM Use between Non-Hispanic White and Non-Hispanic Black T1D Patients from 10% to 5% by June 2022</a:t>
            </a:r>
          </a:p>
        </p:txBody>
      </p:sp>
      <p:sp>
        <p:nvSpPr>
          <p:cNvPr id="5" name="Rectangle 4"/>
          <p:cNvSpPr/>
          <p:nvPr/>
        </p:nvSpPr>
        <p:spPr>
          <a:xfrm>
            <a:off x="2521591" y="1114603"/>
            <a:ext cx="1828800" cy="548640"/>
          </a:xfrm>
          <a:prstGeom prst="rect">
            <a:avLst/>
          </a:prstGeom>
          <a:solidFill>
            <a:srgbClr val="41F7E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200">
                <a:solidFill>
                  <a:prstClr val="black"/>
                </a:solidFill>
                <a:latin typeface="Montserrat SemiBold" panose="00000700000000000000"/>
              </a:rPr>
              <a:t>Provider &amp; Team Bias</a:t>
            </a:r>
            <a:endParaRPr kumimoji="0" lang="en-US" sz="1200" b="0" i="0" u="none" strike="noStrike" kern="1200" cap="none" spc="0" normalizeH="0" baseline="0" noProof="0">
              <a:ln>
                <a:noFill/>
              </a:ln>
              <a:solidFill>
                <a:prstClr val="black"/>
              </a:solidFill>
              <a:effectLst/>
              <a:uLnTx/>
              <a:uFillTx/>
              <a:latin typeface="Montserrat SemiBold" panose="00000700000000000000"/>
              <a:ea typeface="+mn-ea"/>
              <a:cs typeface="+mn-cs"/>
            </a:endParaRPr>
          </a:p>
        </p:txBody>
      </p:sp>
      <p:sp>
        <p:nvSpPr>
          <p:cNvPr id="10" name="TextBox 9"/>
          <p:cNvSpPr txBox="1"/>
          <p:nvPr/>
        </p:nvSpPr>
        <p:spPr>
          <a:xfrm>
            <a:off x="613054" y="682251"/>
            <a:ext cx="661181"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Aim</a:t>
            </a: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TextBox 10"/>
          <p:cNvSpPr txBox="1"/>
          <p:nvPr/>
        </p:nvSpPr>
        <p:spPr>
          <a:xfrm>
            <a:off x="2466990" y="647897"/>
            <a:ext cx="1938002"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Montserrat SemiBold" panose="00000700000000000000"/>
                <a:ea typeface="+mn-ea"/>
                <a:cs typeface="+mn-cs"/>
              </a:rPr>
              <a:t>Primary Drivers</a:t>
            </a:r>
          </a:p>
        </p:txBody>
      </p:sp>
      <p:sp>
        <p:nvSpPr>
          <p:cNvPr id="12" name="Rectangle 11"/>
          <p:cNvSpPr/>
          <p:nvPr/>
        </p:nvSpPr>
        <p:spPr>
          <a:xfrm>
            <a:off x="4825272" y="943874"/>
            <a:ext cx="6949440" cy="904758"/>
          </a:xfrm>
          <a:prstGeom prst="rect">
            <a:avLst/>
          </a:prstGeom>
          <a:solidFill>
            <a:srgbClr val="33CCC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numCol="2" rtlCol="0" anchor="ctr"/>
          <a:lstStyle/>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100" b="1" i="0" u="none" strike="noStrike" kern="1200" cap="none" spc="0" normalizeH="0" baseline="0" noProof="0">
                <a:ln>
                  <a:noFill/>
                </a:ln>
                <a:solidFill>
                  <a:prstClr val="black"/>
                </a:solidFill>
                <a:effectLst/>
                <a:uLnTx/>
                <a:uFillTx/>
                <a:latin typeface="+mj-lt"/>
              </a:rPr>
              <a:t>Accessibility to translated materials</a:t>
            </a:r>
          </a:p>
          <a:p>
            <a:pPr marL="171450" lvl="0" indent="-171450" fontAlgn="base">
              <a:spcBef>
                <a:spcPct val="0"/>
              </a:spcBef>
              <a:spcAft>
                <a:spcPct val="0"/>
              </a:spcAft>
              <a:buFont typeface="Arial" panose="020B0604020202020204" pitchFamily="34" charset="0"/>
              <a:buChar char="•"/>
              <a:defRPr/>
            </a:pPr>
            <a:r>
              <a:rPr lang="en-US" sz="1100" b="1">
                <a:solidFill>
                  <a:prstClr val="black"/>
                </a:solidFill>
                <a:highlight>
                  <a:srgbClr val="FFFF00"/>
                </a:highlight>
                <a:latin typeface="+mj-lt"/>
              </a:rPr>
              <a:t>Have CDE/SW work with Black and NHB patients to address SDOH </a:t>
            </a:r>
          </a:p>
          <a:p>
            <a:pPr marL="171450" lvl="0" indent="-171450" fontAlgn="base">
              <a:spcBef>
                <a:spcPct val="0"/>
              </a:spcBef>
              <a:spcAft>
                <a:spcPct val="0"/>
              </a:spcAft>
              <a:buFont typeface="Arial" panose="020B0604020202020204" pitchFamily="34" charset="0"/>
              <a:buChar char="•"/>
              <a:defRPr/>
            </a:pPr>
            <a:r>
              <a:rPr lang="en-US" sz="1100" b="1">
                <a:solidFill>
                  <a:prstClr val="black"/>
                </a:solidFill>
                <a:latin typeface="+mj-lt"/>
              </a:rPr>
              <a:t>Utilize community outreach staff to help families with some of the more difficult steps</a:t>
            </a:r>
          </a:p>
          <a:p>
            <a:pPr marL="171450" lvl="0" indent="-171450" fontAlgn="base">
              <a:spcBef>
                <a:spcPct val="0"/>
              </a:spcBef>
              <a:spcAft>
                <a:spcPct val="0"/>
              </a:spcAft>
              <a:buFont typeface="Arial" panose="020B0604020202020204" pitchFamily="34" charset="0"/>
              <a:buChar char="•"/>
              <a:defRPr/>
            </a:pPr>
            <a:r>
              <a:rPr kumimoji="0" lang="en-US" sz="1100" b="1" i="0" u="none" strike="noStrike" kern="1200" cap="none" spc="0" normalizeH="0" baseline="0" noProof="0">
                <a:ln>
                  <a:noFill/>
                </a:ln>
                <a:solidFill>
                  <a:prstClr val="black"/>
                </a:solidFill>
                <a:effectLst/>
                <a:uLnTx/>
                <a:uFillTx/>
                <a:latin typeface="+mj-lt"/>
              </a:rPr>
              <a:t>Disparity Advocacy</a:t>
            </a:r>
          </a:p>
          <a:p>
            <a:pPr marL="171450" lvl="0" indent="-171450" fontAlgn="base">
              <a:spcBef>
                <a:spcPct val="0"/>
              </a:spcBef>
              <a:spcAft>
                <a:spcPct val="0"/>
              </a:spcAft>
              <a:buFont typeface="Arial" panose="020B0604020202020204" pitchFamily="34" charset="0"/>
              <a:buChar char="•"/>
              <a:defRPr/>
            </a:pPr>
            <a:r>
              <a:rPr lang="en-US" sz="1100" b="1">
                <a:solidFill>
                  <a:prstClr val="black"/>
                </a:solidFill>
                <a:highlight>
                  <a:srgbClr val="FFFF00"/>
                </a:highlight>
                <a:latin typeface="+mj-lt"/>
              </a:rPr>
              <a:t>Translator available in clinic</a:t>
            </a:r>
          </a:p>
          <a:p>
            <a:pPr marL="171450" lvl="0" indent="-171450" fontAlgn="base">
              <a:spcBef>
                <a:spcPct val="0"/>
              </a:spcBef>
              <a:spcAft>
                <a:spcPct val="0"/>
              </a:spcAft>
              <a:buFont typeface="Arial" panose="020B0604020202020204" pitchFamily="34" charset="0"/>
              <a:buChar char="•"/>
              <a:defRPr/>
            </a:pPr>
            <a:r>
              <a:rPr kumimoji="0" lang="en-US" sz="1100" b="1" i="0" u="none" strike="noStrike" kern="1200" cap="none" spc="0" normalizeH="0" baseline="0" noProof="0">
                <a:ln>
                  <a:noFill/>
                </a:ln>
                <a:solidFill>
                  <a:prstClr val="black"/>
                </a:solidFill>
                <a:effectLst/>
                <a:uLnTx/>
                <a:uFillTx/>
                <a:latin typeface="+mj-lt"/>
              </a:rPr>
              <a:t>Live interpreters</a:t>
            </a:r>
            <a:r>
              <a:rPr kumimoji="0" lang="en-US" sz="1100" b="1" i="0" u="none" strike="noStrike" kern="1200" cap="none" spc="0" normalizeH="0" noProof="0">
                <a:ln>
                  <a:noFill/>
                </a:ln>
                <a:solidFill>
                  <a:prstClr val="black"/>
                </a:solidFill>
                <a:effectLst/>
                <a:uLnTx/>
                <a:uFillTx/>
                <a:latin typeface="+mj-lt"/>
              </a:rPr>
              <a:t> for </a:t>
            </a:r>
            <a:r>
              <a:rPr lang="en-US" sz="1100" b="1">
                <a:solidFill>
                  <a:prstClr val="black"/>
                </a:solidFill>
                <a:latin typeface="+mj-lt"/>
              </a:rPr>
              <a:t> CGM</a:t>
            </a:r>
            <a:r>
              <a:rPr kumimoji="0" lang="en-US" sz="1100" b="1" i="0" u="none" strike="noStrike" kern="1200" cap="none" spc="0" normalizeH="0" noProof="0">
                <a:ln>
                  <a:noFill/>
                </a:ln>
                <a:solidFill>
                  <a:prstClr val="black"/>
                </a:solidFill>
                <a:effectLst/>
                <a:uLnTx/>
                <a:uFillTx/>
                <a:latin typeface="+mj-lt"/>
              </a:rPr>
              <a:t> starts and follow ups</a:t>
            </a:r>
            <a:endParaRPr kumimoji="0" lang="en-US" sz="1100" b="1" i="0" u="none" strike="noStrike" kern="1200" cap="none" spc="0" normalizeH="0" baseline="0" noProof="0">
              <a:ln>
                <a:noFill/>
              </a:ln>
              <a:solidFill>
                <a:prstClr val="black"/>
              </a:solidFill>
              <a:effectLst/>
              <a:uLnTx/>
              <a:uFillTx/>
              <a:latin typeface="+mj-lt"/>
            </a:endParaRPr>
          </a:p>
        </p:txBody>
      </p:sp>
      <p:sp>
        <p:nvSpPr>
          <p:cNvPr id="13" name="Rectangle 12"/>
          <p:cNvSpPr/>
          <p:nvPr/>
        </p:nvSpPr>
        <p:spPr>
          <a:xfrm>
            <a:off x="4825272" y="469343"/>
            <a:ext cx="6949440" cy="372042"/>
          </a:xfrm>
          <a:prstGeom prst="rect">
            <a:avLst/>
          </a:prstGeom>
          <a:solidFill>
            <a:srgbClr val="33CCC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numCol="2" rtlCol="0" anchor="ctr"/>
          <a:lstStyle/>
          <a:p>
            <a:pPr marL="171450" marR="0" lvl="0" indent="-171450" algn="l" defTabSz="914400" rtl="0" eaLnBrk="1" fontAlgn="base" latinLnBrk="0" hangingPunct="1">
              <a:lnSpc>
                <a:spcPct val="100000"/>
              </a:lnSpc>
              <a:spcBef>
                <a:spcPct val="0"/>
              </a:spcBef>
              <a:spcAft>
                <a:spcPct val="0"/>
              </a:spcAft>
              <a:buClrTx/>
              <a:buSzTx/>
              <a:buFont typeface="Arial"/>
              <a:buChar char="•"/>
              <a:tabLst/>
              <a:defRPr/>
            </a:pPr>
            <a:r>
              <a:rPr lang="en-US" sz="1100" b="1">
                <a:solidFill>
                  <a:prstClr val="black"/>
                </a:solidFill>
                <a:highlight>
                  <a:srgbClr val="FFFF00"/>
                </a:highlight>
                <a:latin typeface="+mj-lt"/>
              </a:rPr>
              <a:t>Equity/unconscious bias training</a:t>
            </a:r>
            <a:endParaRPr kumimoji="0" lang="en-US" sz="1100" b="1" i="0" u="none" strike="noStrike" kern="1200" cap="none" spc="0" normalizeH="0" baseline="0" noProof="0">
              <a:ln>
                <a:noFill/>
              </a:ln>
              <a:solidFill>
                <a:prstClr val="black"/>
              </a:solidFill>
              <a:effectLst/>
              <a:highlight>
                <a:srgbClr val="FFFF00"/>
              </a:highlight>
              <a:uLnTx/>
              <a:uFillTx/>
              <a:latin typeface="+mj-lt"/>
            </a:endParaRPr>
          </a:p>
        </p:txBody>
      </p:sp>
      <p:sp>
        <p:nvSpPr>
          <p:cNvPr id="17" name="TextBox 16"/>
          <p:cNvSpPr txBox="1"/>
          <p:nvPr/>
        </p:nvSpPr>
        <p:spPr>
          <a:xfrm>
            <a:off x="6539789" y="60845"/>
            <a:ext cx="2163551"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Montserrat SemiBold" panose="00000700000000000000"/>
                <a:ea typeface="+mn-ea"/>
                <a:cs typeface="+mn-cs"/>
              </a:rPr>
              <a:t>Change Ideas</a:t>
            </a:r>
          </a:p>
        </p:txBody>
      </p:sp>
      <p:cxnSp>
        <p:nvCxnSpPr>
          <p:cNvPr id="19" name="Straight Connector 18"/>
          <p:cNvCxnSpPr>
            <a:cxnSpLocks/>
            <a:stCxn id="4" idx="3"/>
            <a:endCxn id="5" idx="1"/>
          </p:cNvCxnSpPr>
          <p:nvPr/>
        </p:nvCxnSpPr>
        <p:spPr>
          <a:xfrm flipV="1">
            <a:off x="2155582" y="1388923"/>
            <a:ext cx="366009" cy="2099024"/>
          </a:xfrm>
          <a:prstGeom prst="line">
            <a:avLst/>
          </a:prstGeom>
          <a:ln w="12700">
            <a:solidFill>
              <a:srgbClr val="0F629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cxnSpLocks/>
            <a:stCxn id="13" idx="1"/>
            <a:endCxn id="96" idx="3"/>
          </p:cNvCxnSpPr>
          <p:nvPr/>
        </p:nvCxnSpPr>
        <p:spPr>
          <a:xfrm flipH="1">
            <a:off x="4350391" y="655364"/>
            <a:ext cx="474881" cy="1462680"/>
          </a:xfrm>
          <a:prstGeom prst="line">
            <a:avLst/>
          </a:prstGeom>
          <a:ln w="12700">
            <a:solidFill>
              <a:srgbClr val="0F629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cxnSpLocks/>
            <a:stCxn id="13" idx="1"/>
            <a:endCxn id="5" idx="3"/>
          </p:cNvCxnSpPr>
          <p:nvPr/>
        </p:nvCxnSpPr>
        <p:spPr>
          <a:xfrm flipH="1">
            <a:off x="4350391" y="655364"/>
            <a:ext cx="474881" cy="733559"/>
          </a:xfrm>
          <a:prstGeom prst="line">
            <a:avLst/>
          </a:prstGeom>
          <a:ln w="12700">
            <a:solidFill>
              <a:srgbClr val="0F6292"/>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cxnSpLocks/>
            <a:stCxn id="104" idx="1"/>
            <a:endCxn id="44" idx="3"/>
          </p:cNvCxnSpPr>
          <p:nvPr/>
        </p:nvCxnSpPr>
        <p:spPr>
          <a:xfrm flipH="1" flipV="1">
            <a:off x="4350391" y="2847165"/>
            <a:ext cx="486328" cy="312029"/>
          </a:xfrm>
          <a:prstGeom prst="line">
            <a:avLst/>
          </a:prstGeom>
          <a:ln w="12700">
            <a:solidFill>
              <a:srgbClr val="0F6292"/>
            </a:solidFill>
          </a:ln>
        </p:spPr>
        <p:style>
          <a:lnRef idx="1">
            <a:schemeClr val="accent1"/>
          </a:lnRef>
          <a:fillRef idx="0">
            <a:schemeClr val="accent1"/>
          </a:fillRef>
          <a:effectRef idx="0">
            <a:schemeClr val="accent1"/>
          </a:effectRef>
          <a:fontRef idx="minor">
            <a:schemeClr val="tx1"/>
          </a:fontRef>
        </p:style>
      </p:cxnSp>
      <p:sp>
        <p:nvSpPr>
          <p:cNvPr id="74" name="Rectangle 73"/>
          <p:cNvSpPr/>
          <p:nvPr/>
        </p:nvSpPr>
        <p:spPr>
          <a:xfrm>
            <a:off x="2521591" y="5489329"/>
            <a:ext cx="1828800" cy="548640"/>
          </a:xfrm>
          <a:prstGeom prst="rect">
            <a:avLst/>
          </a:prstGeom>
          <a:solidFill>
            <a:srgbClr val="41F7E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200">
                <a:solidFill>
                  <a:prstClr val="black"/>
                </a:solidFill>
                <a:latin typeface="Montserrat SemiBold" panose="00000700000000000000"/>
              </a:rPr>
              <a:t>Communication/</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1200">
                <a:solidFill>
                  <a:prstClr val="black"/>
                </a:solidFill>
                <a:latin typeface="Montserrat SemiBold" panose="00000700000000000000"/>
              </a:rPr>
              <a:t>Shared decision</a:t>
            </a:r>
            <a:endParaRPr kumimoji="0" lang="en-US" sz="1200" b="0" i="0" u="none" strike="noStrike" kern="1200" cap="none" spc="0" normalizeH="0" baseline="0" noProof="0">
              <a:ln>
                <a:noFill/>
              </a:ln>
              <a:solidFill>
                <a:prstClr val="black"/>
              </a:solidFill>
              <a:effectLst/>
              <a:uLnTx/>
              <a:uFillTx/>
              <a:latin typeface="Montserrat SemiBold" panose="00000700000000000000"/>
              <a:ea typeface="+mn-ea"/>
              <a:cs typeface="+mn-cs"/>
            </a:endParaRPr>
          </a:p>
        </p:txBody>
      </p:sp>
      <p:cxnSp>
        <p:nvCxnSpPr>
          <p:cNvPr id="180" name="Straight Connector 179"/>
          <p:cNvCxnSpPr>
            <a:cxnSpLocks/>
            <a:stCxn id="74" idx="1"/>
            <a:endCxn id="4" idx="3"/>
          </p:cNvCxnSpPr>
          <p:nvPr/>
        </p:nvCxnSpPr>
        <p:spPr>
          <a:xfrm flipH="1" flipV="1">
            <a:off x="2155582" y="3487947"/>
            <a:ext cx="366009" cy="2275702"/>
          </a:xfrm>
          <a:prstGeom prst="line">
            <a:avLst/>
          </a:prstGeom>
          <a:ln w="12700">
            <a:solidFill>
              <a:srgbClr val="0F6292"/>
            </a:solidFill>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D57442F8-364D-464C-9921-B7B72E3E16E2}"/>
              </a:ext>
            </a:extLst>
          </p:cNvPr>
          <p:cNvSpPr/>
          <p:nvPr/>
        </p:nvSpPr>
        <p:spPr>
          <a:xfrm>
            <a:off x="2521591" y="2572845"/>
            <a:ext cx="1828800" cy="548640"/>
          </a:xfrm>
          <a:prstGeom prst="rect">
            <a:avLst/>
          </a:prstGeom>
          <a:solidFill>
            <a:srgbClr val="41F7E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200">
                <a:solidFill>
                  <a:prstClr val="black"/>
                </a:solidFill>
                <a:latin typeface="Montserrat SemiBold" panose="00000700000000000000"/>
              </a:rPr>
              <a:t>Education/Training</a:t>
            </a:r>
            <a:endParaRPr kumimoji="0" lang="en-US" sz="1200" b="0" i="0" u="none" strike="noStrike" kern="1200" cap="none" spc="0" normalizeH="0" baseline="0" noProof="0">
              <a:ln>
                <a:noFill/>
              </a:ln>
              <a:solidFill>
                <a:prstClr val="black"/>
              </a:solidFill>
              <a:effectLst/>
              <a:uLnTx/>
              <a:uFillTx/>
              <a:latin typeface="Montserrat SemiBold" panose="00000700000000000000"/>
              <a:ea typeface="+mn-ea"/>
              <a:cs typeface="+mn-cs"/>
            </a:endParaRPr>
          </a:p>
        </p:txBody>
      </p:sp>
      <p:sp>
        <p:nvSpPr>
          <p:cNvPr id="57" name="Rectangle 56">
            <a:extLst>
              <a:ext uri="{FF2B5EF4-FFF2-40B4-BE49-F238E27FC236}">
                <a16:creationId xmlns:a16="http://schemas.microsoft.com/office/drawing/2014/main" id="{4207B1A8-3333-45FB-93CB-EEDF7606D9FD}"/>
              </a:ext>
            </a:extLst>
          </p:cNvPr>
          <p:cNvSpPr/>
          <p:nvPr/>
        </p:nvSpPr>
        <p:spPr>
          <a:xfrm>
            <a:off x="4836719" y="3662930"/>
            <a:ext cx="6949440" cy="1005376"/>
          </a:xfrm>
          <a:prstGeom prst="rect">
            <a:avLst/>
          </a:prstGeom>
          <a:solidFill>
            <a:srgbClr val="33CCC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numCol="2" rtlCol="0" anchor="ctr"/>
          <a:lstStyle/>
          <a:p>
            <a:pPr marL="171450" lvl="0" indent="-171450" fontAlgn="base">
              <a:spcBef>
                <a:spcPct val="0"/>
              </a:spcBef>
              <a:spcAft>
                <a:spcPct val="0"/>
              </a:spcAft>
              <a:buFont typeface="Arial"/>
              <a:buChar char="•"/>
              <a:defRPr/>
            </a:pPr>
            <a:r>
              <a:rPr lang="en-US" sz="1100" b="1">
                <a:solidFill>
                  <a:prstClr val="black"/>
                </a:solidFill>
                <a:latin typeface="+mj-lt"/>
              </a:rPr>
              <a:t>Tracking insurance forms/refills/initial starts</a:t>
            </a:r>
          </a:p>
          <a:p>
            <a:pPr marL="171450" lvl="0" indent="-171450" fontAlgn="base">
              <a:spcBef>
                <a:spcPct val="0"/>
              </a:spcBef>
              <a:spcAft>
                <a:spcPct val="0"/>
              </a:spcAft>
              <a:buFont typeface="Arial"/>
              <a:buChar char="•"/>
              <a:defRPr/>
            </a:pPr>
            <a:r>
              <a:rPr lang="en-US" sz="1100" b="1">
                <a:solidFill>
                  <a:prstClr val="black"/>
                </a:solidFill>
                <a:highlight>
                  <a:srgbClr val="FFFF00"/>
                </a:highlight>
                <a:latin typeface="+mj-lt"/>
              </a:rPr>
              <a:t>Create process for CGM start based on insurance type</a:t>
            </a:r>
          </a:p>
          <a:p>
            <a:pPr marL="171450" lvl="0" indent="-171450" fontAlgn="base">
              <a:spcBef>
                <a:spcPct val="0"/>
              </a:spcBef>
              <a:spcAft>
                <a:spcPct val="0"/>
              </a:spcAft>
              <a:buFont typeface="Arial"/>
              <a:buChar char="•"/>
              <a:defRPr/>
            </a:pPr>
            <a:r>
              <a:rPr lang="en-US" sz="1100" b="1">
                <a:solidFill>
                  <a:prstClr val="black"/>
                </a:solidFill>
                <a:latin typeface="+mj-lt"/>
              </a:rPr>
              <a:t>Improve/standardize workflow for insurance coverage </a:t>
            </a:r>
            <a:endParaRPr kumimoji="0" lang="en-US" sz="1100" b="1" i="0" u="none" strike="noStrike" kern="1200" cap="none" spc="0" normalizeH="0" baseline="0" noProof="0">
              <a:ln>
                <a:noFill/>
              </a:ln>
              <a:solidFill>
                <a:prstClr val="black"/>
              </a:solidFill>
              <a:effectLst/>
              <a:uLnTx/>
              <a:uFillTx/>
              <a:latin typeface="+mj-lt"/>
            </a:endParaRP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100" b="1" i="0" u="none" strike="noStrike" kern="1200" cap="none" spc="0" normalizeH="0" baseline="0" noProof="0">
                <a:ln>
                  <a:noFill/>
                </a:ln>
                <a:solidFill>
                  <a:prstClr val="black"/>
                </a:solidFill>
                <a:effectLst/>
                <a:uLnTx/>
                <a:uFillTx/>
                <a:latin typeface="+mj-lt"/>
              </a:rPr>
              <a:t>Provide contact information for device reps/patient support</a:t>
            </a:r>
          </a:p>
          <a:p>
            <a:pPr marL="171450" lvl="0" indent="-171450" fontAlgn="base">
              <a:spcBef>
                <a:spcPct val="0"/>
              </a:spcBef>
              <a:spcAft>
                <a:spcPct val="0"/>
              </a:spcAft>
              <a:buFont typeface="Arial" panose="020B0604020202020204" pitchFamily="34" charset="0"/>
              <a:buChar char="•"/>
              <a:defRPr/>
            </a:pPr>
            <a:r>
              <a:rPr lang="en-US" sz="1100" b="1">
                <a:solidFill>
                  <a:prstClr val="black"/>
                </a:solidFill>
                <a:latin typeface="+mj-lt"/>
              </a:rPr>
              <a:t>Lessen insurance requirements that make it so hard to get technology</a:t>
            </a:r>
          </a:p>
          <a:p>
            <a:pPr marL="171450" lvl="0" indent="-171450" fontAlgn="base">
              <a:spcBef>
                <a:spcPct val="0"/>
              </a:spcBef>
              <a:spcAft>
                <a:spcPct val="0"/>
              </a:spcAft>
              <a:buFont typeface="Arial" panose="020B0604020202020204" pitchFamily="34" charset="0"/>
              <a:buChar char="•"/>
              <a:defRPr/>
            </a:pPr>
            <a:r>
              <a:rPr lang="en-US" sz="1100" b="1">
                <a:solidFill>
                  <a:prstClr val="black"/>
                </a:solidFill>
                <a:latin typeface="+mj-lt"/>
              </a:rPr>
              <a:t>Standardize criteria for prescription</a:t>
            </a:r>
          </a:p>
          <a:p>
            <a:pPr marL="171450" lvl="0" indent="-171450" fontAlgn="base">
              <a:spcBef>
                <a:spcPct val="0"/>
              </a:spcBef>
              <a:spcAft>
                <a:spcPct val="0"/>
              </a:spcAft>
              <a:buFont typeface="Arial" panose="020B0604020202020204" pitchFamily="34" charset="0"/>
              <a:buChar char="•"/>
              <a:defRPr/>
            </a:pPr>
            <a:r>
              <a:rPr lang="en-US" sz="1100" b="1">
                <a:solidFill>
                  <a:prstClr val="black"/>
                </a:solidFill>
                <a:latin typeface="+mj-lt"/>
              </a:rPr>
              <a:t>Force function/automatization</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100" b="0" i="0" u="none" strike="noStrike" kern="1200" cap="none" spc="0" normalizeH="0" baseline="0" noProof="0">
              <a:ln>
                <a:noFill/>
              </a:ln>
              <a:solidFill>
                <a:prstClr val="black"/>
              </a:solidFill>
              <a:effectLst/>
              <a:uLnTx/>
              <a:uFillTx/>
              <a:latin typeface="+mj-lt"/>
            </a:endParaRPr>
          </a:p>
        </p:txBody>
      </p:sp>
      <p:sp>
        <p:nvSpPr>
          <p:cNvPr id="88" name="Rectangle 87">
            <a:extLst>
              <a:ext uri="{FF2B5EF4-FFF2-40B4-BE49-F238E27FC236}">
                <a16:creationId xmlns:a16="http://schemas.microsoft.com/office/drawing/2014/main" id="{AE080279-4609-400D-B5C4-5537EF7ED6E6}"/>
              </a:ext>
            </a:extLst>
          </p:cNvPr>
          <p:cNvSpPr/>
          <p:nvPr/>
        </p:nvSpPr>
        <p:spPr>
          <a:xfrm>
            <a:off x="4825272" y="6438979"/>
            <a:ext cx="6949440" cy="210975"/>
          </a:xfrm>
          <a:prstGeom prst="rect">
            <a:avLst/>
          </a:prstGeom>
          <a:solidFill>
            <a:srgbClr val="33CCC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numCol="2" rtlCol="0" anchor="ctr"/>
          <a:lstStyle/>
          <a:p>
            <a:pPr marL="171450" lvl="0" indent="-171450" fontAlgn="base">
              <a:spcBef>
                <a:spcPct val="0"/>
              </a:spcBef>
              <a:spcAft>
                <a:spcPct val="0"/>
              </a:spcAft>
              <a:buFont typeface="Arial" panose="020B0604020202020204" pitchFamily="34" charset="0"/>
              <a:buChar char="•"/>
              <a:defRPr/>
            </a:pPr>
            <a:r>
              <a:rPr kumimoji="0" lang="en-US" sz="1100" b="1" i="0" u="none" strike="noStrike" kern="1200" cap="none" spc="0" normalizeH="0" baseline="0" noProof="0">
                <a:ln>
                  <a:noFill/>
                </a:ln>
                <a:solidFill>
                  <a:prstClr val="black"/>
                </a:solidFill>
                <a:effectLst/>
                <a:uLnTx/>
                <a:uFillTx/>
                <a:latin typeface="+mj-lt"/>
                <a:ea typeface="+mn-ea"/>
                <a:cs typeface="+mn-cs"/>
              </a:rPr>
              <a:t>Utilize PDSA cycles to test small</a:t>
            </a:r>
            <a:r>
              <a:rPr kumimoji="0" lang="en-US" sz="1100" b="1" i="0" u="none" strike="noStrike" kern="1200" cap="none" spc="0" normalizeH="0" noProof="0">
                <a:ln>
                  <a:noFill/>
                </a:ln>
                <a:solidFill>
                  <a:prstClr val="black"/>
                </a:solidFill>
                <a:effectLst/>
                <a:uLnTx/>
                <a:uFillTx/>
                <a:latin typeface="+mj-lt"/>
                <a:ea typeface="+mn-ea"/>
                <a:cs typeface="+mn-cs"/>
              </a:rPr>
              <a:t> changes and scale up</a:t>
            </a:r>
            <a:endParaRPr kumimoji="0" lang="en-US" sz="1100" b="1" i="0" u="none" strike="noStrike" kern="1200" cap="none" spc="0" normalizeH="0" baseline="0" noProof="0">
              <a:ln>
                <a:noFill/>
              </a:ln>
              <a:solidFill>
                <a:prstClr val="black"/>
              </a:solidFill>
              <a:effectLst/>
              <a:uLnTx/>
              <a:uFillTx/>
              <a:latin typeface="+mj-lt"/>
              <a:ea typeface="+mn-ea"/>
              <a:cs typeface="+mn-cs"/>
            </a:endParaRPr>
          </a:p>
        </p:txBody>
      </p:sp>
      <p:sp>
        <p:nvSpPr>
          <p:cNvPr id="96" name="Rectangle 95">
            <a:extLst>
              <a:ext uri="{FF2B5EF4-FFF2-40B4-BE49-F238E27FC236}">
                <a16:creationId xmlns:a16="http://schemas.microsoft.com/office/drawing/2014/main" id="{498A2942-6289-4360-9EF6-9A6D650B486B}"/>
              </a:ext>
            </a:extLst>
          </p:cNvPr>
          <p:cNvSpPr/>
          <p:nvPr/>
        </p:nvSpPr>
        <p:spPr>
          <a:xfrm>
            <a:off x="2521591" y="1843724"/>
            <a:ext cx="1828800" cy="548640"/>
          </a:xfrm>
          <a:prstGeom prst="rect">
            <a:avLst/>
          </a:prstGeom>
          <a:solidFill>
            <a:srgbClr val="41F7E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Montserrat SemiBold" panose="0000070000000000000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en-US" sz="1200">
                <a:solidFill>
                  <a:prstClr val="black"/>
                </a:solidFill>
                <a:latin typeface="Montserrat SemiBold" panose="00000700000000000000"/>
              </a:rPr>
              <a:t>Equity/SDOH</a:t>
            </a:r>
            <a:endParaRPr kumimoji="0" lang="en-US" sz="1200" b="0" i="0" u="none" strike="noStrike" kern="1200" cap="none" spc="0" normalizeH="0" baseline="0" noProof="0">
              <a:ln>
                <a:noFill/>
              </a:ln>
              <a:solidFill>
                <a:prstClr val="black"/>
              </a:solidFill>
              <a:effectLst/>
              <a:uLnTx/>
              <a:uFillTx/>
              <a:latin typeface="Montserrat SemiBold" panose="0000070000000000000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Montserrat SemiBold" panose="00000700000000000000"/>
              <a:ea typeface="+mn-ea"/>
              <a:cs typeface="+mn-cs"/>
            </a:endParaRPr>
          </a:p>
        </p:txBody>
      </p:sp>
      <p:sp>
        <p:nvSpPr>
          <p:cNvPr id="114" name="Rectangle 113">
            <a:extLst>
              <a:ext uri="{FF2B5EF4-FFF2-40B4-BE49-F238E27FC236}">
                <a16:creationId xmlns:a16="http://schemas.microsoft.com/office/drawing/2014/main" id="{ECA05E60-FE08-4CE3-801E-92CC2EE92A61}"/>
              </a:ext>
            </a:extLst>
          </p:cNvPr>
          <p:cNvSpPr/>
          <p:nvPr/>
        </p:nvSpPr>
        <p:spPr>
          <a:xfrm>
            <a:off x="4836719" y="1959358"/>
            <a:ext cx="6949440" cy="677769"/>
          </a:xfrm>
          <a:prstGeom prst="rect">
            <a:avLst/>
          </a:prstGeom>
          <a:solidFill>
            <a:srgbClr val="33CCC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numCol="2" rtlCol="0" anchor="ctr"/>
          <a:lstStyle/>
          <a:p>
            <a:pPr marL="171450" lvl="0" indent="-171450">
              <a:spcBef>
                <a:spcPct val="0"/>
              </a:spcBef>
              <a:spcAft>
                <a:spcPct val="0"/>
              </a:spcAft>
              <a:buFont typeface="Arial"/>
              <a:buChar char="•"/>
              <a:defRPr/>
            </a:pPr>
            <a:r>
              <a:rPr lang="en-US" sz="1100" b="1">
                <a:solidFill>
                  <a:prstClr val="black"/>
                </a:solidFill>
                <a:latin typeface="+mj-lt"/>
                <a:cs typeface="Calibri" panose="020F0502020204030204"/>
              </a:rPr>
              <a:t>Handouts from companies in other languages</a:t>
            </a:r>
            <a:endParaRPr kumimoji="0" lang="en-US" sz="1100" b="1" i="0" u="none" strike="noStrike" kern="1200" cap="none" spc="0" normalizeH="0" baseline="0" noProof="0">
              <a:ln>
                <a:noFill/>
              </a:ln>
              <a:solidFill>
                <a:prstClr val="black"/>
              </a:solidFill>
              <a:effectLst/>
              <a:uLnTx/>
              <a:uFillTx/>
              <a:latin typeface="+mj-lt"/>
              <a:cs typeface="Calibri" panose="020F0502020204030204"/>
            </a:endParaRPr>
          </a:p>
          <a:p>
            <a:pPr marL="171450" lvl="0" indent="-171450" fontAlgn="base">
              <a:spcBef>
                <a:spcPct val="0"/>
              </a:spcBef>
              <a:spcAft>
                <a:spcPct val="0"/>
              </a:spcAft>
              <a:buFont typeface="Arial" panose="020B0604020202020204" pitchFamily="34" charset="0"/>
              <a:buChar char="•"/>
              <a:defRPr/>
            </a:pPr>
            <a:r>
              <a:rPr lang="en-US" sz="1100" b="1">
                <a:solidFill>
                  <a:prstClr val="black"/>
                </a:solidFill>
                <a:highlight>
                  <a:srgbClr val="FFFF00"/>
                </a:highlight>
                <a:latin typeface="+mj-lt"/>
              </a:rPr>
              <a:t>Device data reviews and interpretation,  staff troubleshoot device for patients who need it</a:t>
            </a:r>
          </a:p>
          <a:p>
            <a:pPr marL="171450" lvl="0" indent="-171450" fontAlgn="base">
              <a:spcBef>
                <a:spcPct val="0"/>
              </a:spcBef>
              <a:spcAft>
                <a:spcPct val="0"/>
              </a:spcAft>
              <a:buFont typeface="Arial" panose="020B0604020202020204" pitchFamily="34" charset="0"/>
              <a:buChar char="•"/>
              <a:defRPr/>
            </a:pPr>
            <a:r>
              <a:rPr lang="en-US" sz="1100" b="1">
                <a:solidFill>
                  <a:prstClr val="black"/>
                </a:solidFill>
                <a:latin typeface="+mj-lt"/>
              </a:rPr>
              <a:t>Create CGM peer support groups for Blacks and NHB patients</a:t>
            </a:r>
          </a:p>
          <a:p>
            <a:pPr marL="171450" lvl="0" indent="-171450" fontAlgn="base">
              <a:spcBef>
                <a:spcPct val="0"/>
              </a:spcBef>
              <a:spcAft>
                <a:spcPct val="0"/>
              </a:spcAft>
              <a:buFont typeface="Arial" panose="020B0604020202020204" pitchFamily="34" charset="0"/>
              <a:buChar char="•"/>
              <a:defRPr/>
            </a:pPr>
            <a:r>
              <a:rPr lang="en-US" sz="1100" b="1">
                <a:solidFill>
                  <a:prstClr val="black"/>
                </a:solidFill>
                <a:highlight>
                  <a:srgbClr val="FFFF00"/>
                </a:highlight>
                <a:latin typeface="+mj-lt"/>
              </a:rPr>
              <a:t>SDOH screening at every visit</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200" b="0" i="0" u="none" strike="noStrike" kern="1200" cap="none" spc="0" normalizeH="0" baseline="0" noProof="0">
              <a:ln>
                <a:noFill/>
              </a:ln>
              <a:solidFill>
                <a:prstClr val="black"/>
              </a:solidFill>
              <a:effectLst/>
              <a:uLnTx/>
              <a:uFillTx/>
              <a:latin typeface="Montserrat SemiBold" panose="00000700000000000000"/>
              <a:ea typeface="+mn-ea"/>
              <a:cs typeface="+mn-cs"/>
            </a:endParaRPr>
          </a:p>
        </p:txBody>
      </p:sp>
      <p:cxnSp>
        <p:nvCxnSpPr>
          <p:cNvPr id="289" name="Straight Connector 288">
            <a:extLst>
              <a:ext uri="{FF2B5EF4-FFF2-40B4-BE49-F238E27FC236}">
                <a16:creationId xmlns:a16="http://schemas.microsoft.com/office/drawing/2014/main" id="{7EA5C2A1-F018-4204-AC91-20BEC4E0D6ED}"/>
              </a:ext>
            </a:extLst>
          </p:cNvPr>
          <p:cNvCxnSpPr>
            <a:cxnSpLocks/>
            <a:stCxn id="57" idx="1"/>
            <a:endCxn id="44" idx="3"/>
          </p:cNvCxnSpPr>
          <p:nvPr/>
        </p:nvCxnSpPr>
        <p:spPr>
          <a:xfrm flipH="1" flipV="1">
            <a:off x="4350391" y="2847165"/>
            <a:ext cx="486328" cy="1318453"/>
          </a:xfrm>
          <a:prstGeom prst="line">
            <a:avLst/>
          </a:prstGeom>
          <a:ln w="12700">
            <a:solidFill>
              <a:srgbClr val="0F6292"/>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a:extLst>
              <a:ext uri="{FF2B5EF4-FFF2-40B4-BE49-F238E27FC236}">
                <a16:creationId xmlns:a16="http://schemas.microsoft.com/office/drawing/2014/main" id="{A3FF03F2-93CB-4BDA-92F0-EF11EB8902F5}"/>
              </a:ext>
            </a:extLst>
          </p:cNvPr>
          <p:cNvCxnSpPr>
            <a:cxnSpLocks/>
            <a:stCxn id="114" idx="1"/>
            <a:endCxn id="74" idx="3"/>
          </p:cNvCxnSpPr>
          <p:nvPr/>
        </p:nvCxnSpPr>
        <p:spPr>
          <a:xfrm flipH="1">
            <a:off x="4350391" y="2298243"/>
            <a:ext cx="486328" cy="3465406"/>
          </a:xfrm>
          <a:prstGeom prst="line">
            <a:avLst/>
          </a:prstGeom>
          <a:ln w="12700">
            <a:solidFill>
              <a:srgbClr val="0F6292"/>
            </a:solidFill>
          </a:ln>
        </p:spPr>
        <p:style>
          <a:lnRef idx="1">
            <a:schemeClr val="accent1"/>
          </a:lnRef>
          <a:fillRef idx="0">
            <a:schemeClr val="accent1"/>
          </a:fillRef>
          <a:effectRef idx="0">
            <a:schemeClr val="accent1"/>
          </a:effectRef>
          <a:fontRef idx="minor">
            <a:schemeClr val="tx1"/>
          </a:fontRef>
        </p:style>
      </p:cxnSp>
      <p:cxnSp>
        <p:nvCxnSpPr>
          <p:cNvPr id="297" name="Straight Connector 296">
            <a:extLst>
              <a:ext uri="{FF2B5EF4-FFF2-40B4-BE49-F238E27FC236}">
                <a16:creationId xmlns:a16="http://schemas.microsoft.com/office/drawing/2014/main" id="{C8ACA817-5F0F-47AC-8F13-81BBD2ED22A0}"/>
              </a:ext>
            </a:extLst>
          </p:cNvPr>
          <p:cNvCxnSpPr>
            <a:cxnSpLocks/>
            <a:stCxn id="12" idx="1"/>
            <a:endCxn id="74" idx="3"/>
          </p:cNvCxnSpPr>
          <p:nvPr/>
        </p:nvCxnSpPr>
        <p:spPr>
          <a:xfrm flipH="1">
            <a:off x="4350391" y="1396253"/>
            <a:ext cx="474881" cy="4367396"/>
          </a:xfrm>
          <a:prstGeom prst="line">
            <a:avLst/>
          </a:prstGeom>
          <a:ln w="12700">
            <a:solidFill>
              <a:srgbClr val="0F6292"/>
            </a:solidFill>
          </a:ln>
        </p:spPr>
        <p:style>
          <a:lnRef idx="1">
            <a:schemeClr val="accent1"/>
          </a:lnRef>
          <a:fillRef idx="0">
            <a:schemeClr val="accent1"/>
          </a:fillRef>
          <a:effectRef idx="0">
            <a:schemeClr val="accent1"/>
          </a:effectRef>
          <a:fontRef idx="minor">
            <a:schemeClr val="tx1"/>
          </a:fontRef>
        </p:style>
      </p:cxnSp>
      <p:cxnSp>
        <p:nvCxnSpPr>
          <p:cNvPr id="301" name="Straight Connector 300">
            <a:extLst>
              <a:ext uri="{FF2B5EF4-FFF2-40B4-BE49-F238E27FC236}">
                <a16:creationId xmlns:a16="http://schemas.microsoft.com/office/drawing/2014/main" id="{69F43410-F089-453B-8562-D5DF63EB04EA}"/>
              </a:ext>
            </a:extLst>
          </p:cNvPr>
          <p:cNvCxnSpPr>
            <a:cxnSpLocks/>
            <a:stCxn id="96" idx="1"/>
            <a:endCxn id="4" idx="3"/>
          </p:cNvCxnSpPr>
          <p:nvPr/>
        </p:nvCxnSpPr>
        <p:spPr>
          <a:xfrm flipH="1">
            <a:off x="2155582" y="2118044"/>
            <a:ext cx="366009" cy="1369903"/>
          </a:xfrm>
          <a:prstGeom prst="line">
            <a:avLst/>
          </a:prstGeom>
          <a:ln w="12700">
            <a:solidFill>
              <a:srgbClr val="0F6292"/>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a:extLst>
              <a:ext uri="{FF2B5EF4-FFF2-40B4-BE49-F238E27FC236}">
                <a16:creationId xmlns:a16="http://schemas.microsoft.com/office/drawing/2014/main" id="{A5016972-E806-42BB-9604-A875BCDDB741}"/>
              </a:ext>
            </a:extLst>
          </p:cNvPr>
          <p:cNvCxnSpPr>
            <a:cxnSpLocks/>
            <a:stCxn id="44" idx="1"/>
            <a:endCxn id="4" idx="3"/>
          </p:cNvCxnSpPr>
          <p:nvPr/>
        </p:nvCxnSpPr>
        <p:spPr>
          <a:xfrm flipH="1">
            <a:off x="2155582" y="2847165"/>
            <a:ext cx="366009" cy="640782"/>
          </a:xfrm>
          <a:prstGeom prst="line">
            <a:avLst/>
          </a:prstGeom>
          <a:ln w="12700">
            <a:solidFill>
              <a:srgbClr val="0F6292"/>
            </a:solidFill>
          </a:ln>
        </p:spPr>
        <p:style>
          <a:lnRef idx="1">
            <a:schemeClr val="accent1"/>
          </a:lnRef>
          <a:fillRef idx="0">
            <a:schemeClr val="accent1"/>
          </a:fillRef>
          <a:effectRef idx="0">
            <a:schemeClr val="accent1"/>
          </a:effectRef>
          <a:fontRef idx="minor">
            <a:schemeClr val="tx1"/>
          </a:fontRef>
        </p:style>
      </p:cxnSp>
      <p:cxnSp>
        <p:nvCxnSpPr>
          <p:cNvPr id="311" name="Straight Connector 310">
            <a:extLst>
              <a:ext uri="{FF2B5EF4-FFF2-40B4-BE49-F238E27FC236}">
                <a16:creationId xmlns:a16="http://schemas.microsoft.com/office/drawing/2014/main" id="{3394FDCC-28B7-454E-ADF7-721571B93B40}"/>
              </a:ext>
            </a:extLst>
          </p:cNvPr>
          <p:cNvCxnSpPr>
            <a:cxnSpLocks/>
            <a:stCxn id="114" idx="1"/>
            <a:endCxn id="96" idx="3"/>
          </p:cNvCxnSpPr>
          <p:nvPr/>
        </p:nvCxnSpPr>
        <p:spPr>
          <a:xfrm flipH="1" flipV="1">
            <a:off x="4350391" y="2118044"/>
            <a:ext cx="486328" cy="180199"/>
          </a:xfrm>
          <a:prstGeom prst="line">
            <a:avLst/>
          </a:prstGeom>
          <a:ln w="12700">
            <a:solidFill>
              <a:srgbClr val="0F6292"/>
            </a:solidFill>
          </a:ln>
        </p:spPr>
        <p:style>
          <a:lnRef idx="1">
            <a:schemeClr val="accent1"/>
          </a:lnRef>
          <a:fillRef idx="0">
            <a:schemeClr val="accent1"/>
          </a:fillRef>
          <a:effectRef idx="0">
            <a:schemeClr val="accent1"/>
          </a:effectRef>
          <a:fontRef idx="minor">
            <a:schemeClr val="tx1"/>
          </a:fontRef>
        </p:style>
      </p:cxnSp>
      <p:cxnSp>
        <p:nvCxnSpPr>
          <p:cNvPr id="356" name="Straight Connector 355">
            <a:extLst>
              <a:ext uri="{FF2B5EF4-FFF2-40B4-BE49-F238E27FC236}">
                <a16:creationId xmlns:a16="http://schemas.microsoft.com/office/drawing/2014/main" id="{2F300C46-79C6-4EB8-90B6-BD8FF97DA7FB}"/>
              </a:ext>
            </a:extLst>
          </p:cNvPr>
          <p:cNvCxnSpPr>
            <a:cxnSpLocks/>
            <a:stCxn id="43" idx="1"/>
            <a:endCxn id="3" idx="3"/>
          </p:cNvCxnSpPr>
          <p:nvPr/>
        </p:nvCxnSpPr>
        <p:spPr>
          <a:xfrm flipH="1" flipV="1">
            <a:off x="4350391" y="4305407"/>
            <a:ext cx="486328" cy="1690090"/>
          </a:xfrm>
          <a:prstGeom prst="line">
            <a:avLst/>
          </a:prstGeom>
          <a:ln w="12700">
            <a:solidFill>
              <a:srgbClr val="0F6292"/>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7CF68740-621E-4284-9883-B3A8B50362AA}"/>
              </a:ext>
            </a:extLst>
          </p:cNvPr>
          <p:cNvSpPr/>
          <p:nvPr/>
        </p:nvSpPr>
        <p:spPr>
          <a:xfrm>
            <a:off x="2521591" y="4031087"/>
            <a:ext cx="1828800" cy="548640"/>
          </a:xfrm>
          <a:prstGeom prst="rect">
            <a:avLst/>
          </a:prstGeom>
          <a:solidFill>
            <a:srgbClr val="41F7E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ontserrat SemiBold" panose="00000700000000000000"/>
                <a:ea typeface="+mn-ea"/>
                <a:cs typeface="+mn-cs"/>
              </a:rPr>
              <a:t>Policies/Insurance</a:t>
            </a:r>
          </a:p>
        </p:txBody>
      </p:sp>
      <p:sp>
        <p:nvSpPr>
          <p:cNvPr id="97" name="Rectangle 96">
            <a:extLst>
              <a:ext uri="{FF2B5EF4-FFF2-40B4-BE49-F238E27FC236}">
                <a16:creationId xmlns:a16="http://schemas.microsoft.com/office/drawing/2014/main" id="{9E291AB5-55DE-4E9B-B70D-37311600B436}"/>
              </a:ext>
            </a:extLst>
          </p:cNvPr>
          <p:cNvSpPr/>
          <p:nvPr/>
        </p:nvSpPr>
        <p:spPr>
          <a:xfrm>
            <a:off x="2521591" y="4760208"/>
            <a:ext cx="1828800" cy="548640"/>
          </a:xfrm>
          <a:prstGeom prst="rect">
            <a:avLst/>
          </a:prstGeom>
          <a:solidFill>
            <a:srgbClr val="41F7E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200" noProof="0">
                <a:solidFill>
                  <a:prstClr val="black"/>
                </a:solidFill>
                <a:latin typeface="Montserrat SemiBold" panose="00000700000000000000"/>
              </a:rPr>
              <a:t>Access</a:t>
            </a:r>
            <a:endParaRPr kumimoji="0" lang="en-US" sz="1200" b="0" i="0" u="none" strike="noStrike" kern="1200" cap="none" spc="0" normalizeH="0" baseline="0" noProof="0">
              <a:ln>
                <a:noFill/>
              </a:ln>
              <a:solidFill>
                <a:prstClr val="black"/>
              </a:solidFill>
              <a:effectLst/>
              <a:uLnTx/>
              <a:uFillTx/>
              <a:latin typeface="Montserrat SemiBold" panose="00000700000000000000"/>
              <a:ea typeface="+mn-ea"/>
              <a:cs typeface="+mn-cs"/>
            </a:endParaRPr>
          </a:p>
        </p:txBody>
      </p:sp>
      <p:cxnSp>
        <p:nvCxnSpPr>
          <p:cNvPr id="100" name="Straight Connector 99">
            <a:extLst>
              <a:ext uri="{FF2B5EF4-FFF2-40B4-BE49-F238E27FC236}">
                <a16:creationId xmlns:a16="http://schemas.microsoft.com/office/drawing/2014/main" id="{380C96E2-EC7F-4D15-96EC-E8032B0A92FD}"/>
              </a:ext>
            </a:extLst>
          </p:cNvPr>
          <p:cNvCxnSpPr>
            <a:cxnSpLocks/>
            <a:stCxn id="12" idx="1"/>
            <a:endCxn id="96" idx="3"/>
          </p:cNvCxnSpPr>
          <p:nvPr/>
        </p:nvCxnSpPr>
        <p:spPr>
          <a:xfrm flipH="1">
            <a:off x="4350391" y="1396253"/>
            <a:ext cx="474881" cy="721791"/>
          </a:xfrm>
          <a:prstGeom prst="line">
            <a:avLst/>
          </a:prstGeom>
          <a:ln w="12700">
            <a:solidFill>
              <a:srgbClr val="0F6292"/>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0D5DD6EA-D308-4D5B-B185-E605B8957322}"/>
              </a:ext>
            </a:extLst>
          </p:cNvPr>
          <p:cNvCxnSpPr>
            <a:cxnSpLocks/>
            <a:stCxn id="104" idx="1"/>
            <a:endCxn id="97" idx="3"/>
          </p:cNvCxnSpPr>
          <p:nvPr/>
        </p:nvCxnSpPr>
        <p:spPr>
          <a:xfrm flipH="1">
            <a:off x="4350391" y="3159194"/>
            <a:ext cx="486328" cy="1875334"/>
          </a:xfrm>
          <a:prstGeom prst="line">
            <a:avLst/>
          </a:prstGeom>
          <a:ln w="12700">
            <a:solidFill>
              <a:srgbClr val="0F629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1F351B35-D96B-4332-AD7F-6B712ADF71A3}"/>
              </a:ext>
            </a:extLst>
          </p:cNvPr>
          <p:cNvCxnSpPr>
            <a:cxnSpLocks/>
            <a:stCxn id="97" idx="1"/>
            <a:endCxn id="4" idx="3"/>
          </p:cNvCxnSpPr>
          <p:nvPr/>
        </p:nvCxnSpPr>
        <p:spPr>
          <a:xfrm flipH="1" flipV="1">
            <a:off x="2155582" y="3487947"/>
            <a:ext cx="366009" cy="1546581"/>
          </a:xfrm>
          <a:prstGeom prst="line">
            <a:avLst/>
          </a:prstGeom>
          <a:ln w="12700">
            <a:solidFill>
              <a:srgbClr val="0F6292"/>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568B5C0F-32CF-4375-9AEC-AB02FC2E4EAA}"/>
              </a:ext>
            </a:extLst>
          </p:cNvPr>
          <p:cNvCxnSpPr>
            <a:cxnSpLocks/>
            <a:stCxn id="3" idx="1"/>
            <a:endCxn id="4" idx="3"/>
          </p:cNvCxnSpPr>
          <p:nvPr/>
        </p:nvCxnSpPr>
        <p:spPr>
          <a:xfrm flipH="1" flipV="1">
            <a:off x="2155582" y="3487947"/>
            <a:ext cx="366009" cy="817460"/>
          </a:xfrm>
          <a:prstGeom prst="line">
            <a:avLst/>
          </a:prstGeom>
          <a:ln w="12700">
            <a:solidFill>
              <a:srgbClr val="0F6292"/>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4F6FEC3F-7857-4811-B110-B6D771310941}"/>
              </a:ext>
            </a:extLst>
          </p:cNvPr>
          <p:cNvSpPr/>
          <p:nvPr/>
        </p:nvSpPr>
        <p:spPr>
          <a:xfrm>
            <a:off x="2521591" y="3301966"/>
            <a:ext cx="1828800" cy="548640"/>
          </a:xfrm>
          <a:prstGeom prst="rect">
            <a:avLst/>
          </a:prstGeom>
          <a:solidFill>
            <a:srgbClr val="41F7E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200">
                <a:solidFill>
                  <a:prstClr val="black"/>
                </a:solidFill>
                <a:latin typeface="Montserrat SemiBold" panose="00000700000000000000"/>
              </a:rPr>
              <a:t>Technology</a:t>
            </a:r>
            <a:endParaRPr kumimoji="0" lang="en-US" sz="1200" b="0" i="0" u="none" strike="noStrike" kern="1200" cap="none" spc="0" normalizeH="0" baseline="0" noProof="0">
              <a:ln>
                <a:noFill/>
              </a:ln>
              <a:solidFill>
                <a:prstClr val="black"/>
              </a:solidFill>
              <a:effectLst/>
              <a:uLnTx/>
              <a:uFillTx/>
              <a:latin typeface="Montserrat SemiBold" panose="00000700000000000000"/>
              <a:ea typeface="+mn-ea"/>
              <a:cs typeface="+mn-cs"/>
            </a:endParaRPr>
          </a:p>
        </p:txBody>
      </p:sp>
      <p:sp>
        <p:nvSpPr>
          <p:cNvPr id="8" name="Rectangle 7">
            <a:extLst>
              <a:ext uri="{FF2B5EF4-FFF2-40B4-BE49-F238E27FC236}">
                <a16:creationId xmlns:a16="http://schemas.microsoft.com/office/drawing/2014/main" id="{B144B889-101F-441A-AC46-091F95F01373}"/>
              </a:ext>
            </a:extLst>
          </p:cNvPr>
          <p:cNvSpPr/>
          <p:nvPr/>
        </p:nvSpPr>
        <p:spPr>
          <a:xfrm>
            <a:off x="2521591" y="6218448"/>
            <a:ext cx="1828800" cy="548640"/>
          </a:xfrm>
          <a:prstGeom prst="rect">
            <a:avLst/>
          </a:prstGeom>
          <a:solidFill>
            <a:srgbClr val="41F7E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200">
                <a:solidFill>
                  <a:prstClr val="black"/>
                </a:solidFill>
                <a:latin typeface="Montserrat SemiBold" panose="00000700000000000000"/>
              </a:rPr>
              <a:t>Equity Framework</a:t>
            </a:r>
            <a:endParaRPr kumimoji="0" lang="en-US" sz="1200" b="0" i="0" u="none" strike="noStrike" kern="1200" cap="none" spc="0" normalizeH="0" baseline="0" noProof="0">
              <a:ln>
                <a:noFill/>
              </a:ln>
              <a:solidFill>
                <a:prstClr val="black"/>
              </a:solidFill>
              <a:effectLst/>
              <a:uLnTx/>
              <a:uFillTx/>
              <a:latin typeface="Montserrat SemiBold" panose="00000700000000000000"/>
              <a:ea typeface="+mn-ea"/>
              <a:cs typeface="+mn-cs"/>
            </a:endParaRPr>
          </a:p>
        </p:txBody>
      </p:sp>
      <p:sp>
        <p:nvSpPr>
          <p:cNvPr id="43" name="Rectangle 42">
            <a:extLst>
              <a:ext uri="{FF2B5EF4-FFF2-40B4-BE49-F238E27FC236}">
                <a16:creationId xmlns:a16="http://schemas.microsoft.com/office/drawing/2014/main" id="{31B9E46F-C3DA-49E1-98AD-9037D6834554}"/>
              </a:ext>
            </a:extLst>
          </p:cNvPr>
          <p:cNvSpPr/>
          <p:nvPr/>
        </p:nvSpPr>
        <p:spPr>
          <a:xfrm>
            <a:off x="4836719" y="5672041"/>
            <a:ext cx="6949440" cy="646912"/>
          </a:xfrm>
          <a:prstGeom prst="rect">
            <a:avLst/>
          </a:prstGeom>
          <a:solidFill>
            <a:srgbClr val="33CCC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numCol="2" rtlCol="0" anchor="ctr"/>
          <a:lstStyle/>
          <a:p>
            <a:pPr marL="171450" lvl="0" indent="-171450" fontAlgn="base">
              <a:spcBef>
                <a:spcPct val="0"/>
              </a:spcBef>
              <a:spcAft>
                <a:spcPct val="0"/>
              </a:spcAft>
              <a:buFont typeface="Arial" panose="020B0604020202020204" pitchFamily="34" charset="0"/>
              <a:buChar char="•"/>
              <a:defRPr/>
            </a:pPr>
            <a:r>
              <a:rPr lang="en-US" sz="1100" b="1">
                <a:solidFill>
                  <a:prstClr val="black"/>
                </a:solidFill>
                <a:latin typeface="+mj-lt"/>
              </a:rPr>
              <a:t>Provide alternative contact options for families to call clinic: Email, iConnect message </a:t>
            </a:r>
            <a:endParaRPr kumimoji="0" lang="en-US" sz="1100" b="1" i="0" u="none" strike="noStrike" kern="1200" cap="none" spc="0" normalizeH="0" noProof="0">
              <a:ln>
                <a:noFill/>
              </a:ln>
              <a:solidFill>
                <a:prstClr val="black"/>
              </a:solidFill>
              <a:effectLst/>
              <a:uLnTx/>
              <a:uFillTx/>
              <a:latin typeface="+mj-lt"/>
            </a:endParaRP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100" b="1">
                <a:solidFill>
                  <a:prstClr val="black"/>
                </a:solidFill>
                <a:latin typeface="+mj-lt"/>
              </a:rPr>
              <a:t>Best practice alert reminder</a:t>
            </a:r>
            <a:endParaRPr kumimoji="0" lang="en-US" sz="1100" b="1" i="0" u="none" strike="noStrike" kern="1200" cap="none" spc="0" normalizeH="0" noProof="0">
              <a:ln>
                <a:noFill/>
              </a:ln>
              <a:solidFill>
                <a:prstClr val="black"/>
              </a:solidFill>
              <a:effectLst/>
              <a:uLnTx/>
              <a:uFillTx/>
              <a:latin typeface="+mj-lt"/>
            </a:endParaRP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100" b="1" baseline="0">
                <a:solidFill>
                  <a:prstClr val="black"/>
                </a:solidFill>
                <a:highlight>
                  <a:srgbClr val="FFFF00"/>
                </a:highlight>
                <a:latin typeface="+mj-lt"/>
              </a:rPr>
              <a:t>Barrier assessment survey</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100" b="1" i="0" u="none" strike="noStrike" kern="1200" cap="none" spc="0" normalizeH="0" noProof="0">
                <a:ln>
                  <a:noFill/>
                </a:ln>
                <a:solidFill>
                  <a:prstClr val="black"/>
                </a:solidFill>
                <a:effectLst/>
                <a:highlight>
                  <a:srgbClr val="FFFF00"/>
                </a:highlight>
                <a:uLnTx/>
                <a:uFillTx/>
                <a:latin typeface="+mj-lt"/>
              </a:rPr>
              <a:t>More time with CDE and m</a:t>
            </a:r>
            <a:r>
              <a:rPr lang="en-US" sz="1100" b="1" err="1">
                <a:solidFill>
                  <a:prstClr val="black"/>
                </a:solidFill>
                <a:highlight>
                  <a:srgbClr val="FFFF00"/>
                </a:highlight>
                <a:latin typeface="+mj-lt"/>
              </a:rPr>
              <a:t>ake</a:t>
            </a:r>
            <a:r>
              <a:rPr lang="en-US" sz="1100" b="1">
                <a:solidFill>
                  <a:prstClr val="black"/>
                </a:solidFill>
                <a:highlight>
                  <a:srgbClr val="FFFF00"/>
                </a:highlight>
                <a:latin typeface="+mj-lt"/>
              </a:rPr>
              <a:t> introduction to technology a bigger part of initial education </a:t>
            </a:r>
            <a:endParaRPr kumimoji="0" lang="en-US" sz="1100" b="1" i="0" u="none" strike="noStrike" kern="1200" cap="none" spc="0" normalizeH="0" baseline="0" noProof="0">
              <a:ln>
                <a:noFill/>
              </a:ln>
              <a:solidFill>
                <a:prstClr val="black"/>
              </a:solidFill>
              <a:effectLst/>
              <a:highlight>
                <a:srgbClr val="FFFF00"/>
              </a:highlight>
              <a:uLnTx/>
              <a:uFillTx/>
              <a:latin typeface="+mj-lt"/>
            </a:endParaRPr>
          </a:p>
        </p:txBody>
      </p:sp>
      <p:cxnSp>
        <p:nvCxnSpPr>
          <p:cNvPr id="41" name="Straight Connector 40">
            <a:extLst>
              <a:ext uri="{FF2B5EF4-FFF2-40B4-BE49-F238E27FC236}">
                <a16:creationId xmlns:a16="http://schemas.microsoft.com/office/drawing/2014/main" id="{B1B6A9B8-17E2-4CF8-B148-61E128FFB00E}"/>
              </a:ext>
            </a:extLst>
          </p:cNvPr>
          <p:cNvCxnSpPr>
            <a:cxnSpLocks/>
            <a:stCxn id="88" idx="1"/>
            <a:endCxn id="8" idx="3"/>
          </p:cNvCxnSpPr>
          <p:nvPr/>
        </p:nvCxnSpPr>
        <p:spPr>
          <a:xfrm flipH="1" flipV="1">
            <a:off x="4350391" y="6492768"/>
            <a:ext cx="474881" cy="51699"/>
          </a:xfrm>
          <a:prstGeom prst="line">
            <a:avLst/>
          </a:prstGeom>
          <a:ln w="12700">
            <a:solidFill>
              <a:srgbClr val="0F6292"/>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A6CFA8A4-D3D7-4081-A0BA-C7990A85564C}"/>
              </a:ext>
            </a:extLst>
          </p:cNvPr>
          <p:cNvCxnSpPr>
            <a:cxnSpLocks/>
            <a:stCxn id="7" idx="1"/>
            <a:endCxn id="4" idx="3"/>
          </p:cNvCxnSpPr>
          <p:nvPr/>
        </p:nvCxnSpPr>
        <p:spPr>
          <a:xfrm flipH="1" flipV="1">
            <a:off x="2155582" y="3487947"/>
            <a:ext cx="366009" cy="88339"/>
          </a:xfrm>
          <a:prstGeom prst="line">
            <a:avLst/>
          </a:prstGeom>
          <a:ln w="12700">
            <a:solidFill>
              <a:srgbClr val="0F6292"/>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673930F0-0AD3-4577-9961-22397AA972D4}"/>
              </a:ext>
            </a:extLst>
          </p:cNvPr>
          <p:cNvCxnSpPr>
            <a:cxnSpLocks/>
            <a:stCxn id="8" idx="1"/>
            <a:endCxn id="4" idx="3"/>
          </p:cNvCxnSpPr>
          <p:nvPr/>
        </p:nvCxnSpPr>
        <p:spPr>
          <a:xfrm flipH="1" flipV="1">
            <a:off x="2155582" y="3487947"/>
            <a:ext cx="366009" cy="3004821"/>
          </a:xfrm>
          <a:prstGeom prst="line">
            <a:avLst/>
          </a:prstGeom>
          <a:ln w="12700">
            <a:solidFill>
              <a:srgbClr val="0F6292"/>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A283CF7F-21F0-4B8D-82F4-3CA26CC54FFA}"/>
              </a:ext>
            </a:extLst>
          </p:cNvPr>
          <p:cNvCxnSpPr>
            <a:cxnSpLocks/>
            <a:stCxn id="74" idx="3"/>
            <a:endCxn id="43" idx="1"/>
          </p:cNvCxnSpPr>
          <p:nvPr/>
        </p:nvCxnSpPr>
        <p:spPr>
          <a:xfrm>
            <a:off x="4350391" y="5763649"/>
            <a:ext cx="486328" cy="231848"/>
          </a:xfrm>
          <a:prstGeom prst="line">
            <a:avLst/>
          </a:prstGeom>
          <a:ln w="12700">
            <a:solidFill>
              <a:srgbClr val="0F6292"/>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B7C893D6-524C-4821-8C3C-26D6A1E99536}"/>
              </a:ext>
            </a:extLst>
          </p:cNvPr>
          <p:cNvCxnSpPr>
            <a:cxnSpLocks/>
            <a:stCxn id="7" idx="3"/>
            <a:endCxn id="104" idx="1"/>
          </p:cNvCxnSpPr>
          <p:nvPr/>
        </p:nvCxnSpPr>
        <p:spPr>
          <a:xfrm flipV="1">
            <a:off x="4350391" y="3159194"/>
            <a:ext cx="486328" cy="417092"/>
          </a:xfrm>
          <a:prstGeom prst="line">
            <a:avLst/>
          </a:prstGeom>
          <a:ln w="12700">
            <a:solidFill>
              <a:srgbClr val="0F6292"/>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C4EA4FAC-ED3E-4332-845B-39D6264364F7}"/>
              </a:ext>
            </a:extLst>
          </p:cNvPr>
          <p:cNvCxnSpPr>
            <a:cxnSpLocks/>
            <a:stCxn id="57" idx="1"/>
            <a:endCxn id="3" idx="3"/>
          </p:cNvCxnSpPr>
          <p:nvPr/>
        </p:nvCxnSpPr>
        <p:spPr>
          <a:xfrm flipH="1">
            <a:off x="4350391" y="4165618"/>
            <a:ext cx="486328" cy="139789"/>
          </a:xfrm>
          <a:prstGeom prst="line">
            <a:avLst/>
          </a:prstGeom>
          <a:ln w="12700">
            <a:solidFill>
              <a:srgbClr val="0F6292"/>
            </a:solidFill>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AB50D948-2115-49F3-A460-B12CE581D142}"/>
              </a:ext>
            </a:extLst>
          </p:cNvPr>
          <p:cNvSpPr/>
          <p:nvPr/>
        </p:nvSpPr>
        <p:spPr>
          <a:xfrm>
            <a:off x="4828782" y="4667706"/>
            <a:ext cx="6941502" cy="957694"/>
          </a:xfrm>
          <a:prstGeom prst="rect">
            <a:avLst/>
          </a:prstGeom>
          <a:solidFill>
            <a:srgbClr val="33CCC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numCol="2" rtlCol="0" anchor="ctr"/>
          <a:lstStyle/>
          <a:p>
            <a:pPr marL="171450" lvl="0" indent="-171450" fontAlgn="base">
              <a:spcBef>
                <a:spcPct val="0"/>
              </a:spcBef>
              <a:spcAft>
                <a:spcPct val="0"/>
              </a:spcAft>
              <a:buFont typeface="Arial" panose="020B0604020202020204" pitchFamily="34" charset="0"/>
              <a:buChar char="•"/>
              <a:defRPr/>
            </a:pPr>
            <a:r>
              <a:rPr lang="en-US" sz="1100" b="1">
                <a:solidFill>
                  <a:prstClr val="black"/>
                </a:solidFill>
                <a:latin typeface="+mj-lt"/>
              </a:rPr>
              <a:t>Require patients to provide logs at initiation</a:t>
            </a:r>
          </a:p>
          <a:p>
            <a:pPr marL="171450" lvl="0" indent="-171450" fontAlgn="base">
              <a:spcBef>
                <a:spcPct val="0"/>
              </a:spcBef>
              <a:spcAft>
                <a:spcPct val="0"/>
              </a:spcAft>
              <a:buFont typeface="Arial" panose="020B0604020202020204" pitchFamily="34" charset="0"/>
              <a:buChar char="•"/>
              <a:defRPr/>
            </a:pPr>
            <a:r>
              <a:rPr lang="en-US" sz="1100" b="1">
                <a:solidFill>
                  <a:prstClr val="black"/>
                </a:solidFill>
                <a:highlight>
                  <a:srgbClr val="FFFF00"/>
                </a:highlight>
                <a:latin typeface="+mj-lt"/>
              </a:rPr>
              <a:t>Standardize communication for staff and device companies</a:t>
            </a:r>
          </a:p>
          <a:p>
            <a:pPr marL="171450" lvl="0" indent="-171450" fontAlgn="base">
              <a:spcBef>
                <a:spcPct val="0"/>
              </a:spcBef>
              <a:spcAft>
                <a:spcPct val="0"/>
              </a:spcAft>
              <a:buFont typeface="Arial" panose="020B0604020202020204" pitchFamily="34" charset="0"/>
              <a:buChar char="•"/>
              <a:defRPr/>
            </a:pPr>
            <a:r>
              <a:rPr lang="en-US" sz="1100" b="1">
                <a:solidFill>
                  <a:prstClr val="black"/>
                </a:solidFill>
                <a:latin typeface="+mj-lt"/>
              </a:rPr>
              <a:t>FAQ education sheet </a:t>
            </a:r>
          </a:p>
          <a:p>
            <a:pPr marL="171450" lvl="0" indent="-171450" fontAlgn="base">
              <a:spcBef>
                <a:spcPct val="0"/>
              </a:spcBef>
              <a:spcAft>
                <a:spcPct val="0"/>
              </a:spcAft>
              <a:buFont typeface="Arial" panose="020B0604020202020204" pitchFamily="34" charset="0"/>
              <a:buChar char="•"/>
              <a:defRPr/>
            </a:pPr>
            <a:r>
              <a:rPr kumimoji="0" lang="en-US" sz="1100" b="1" i="0" u="none" strike="noStrike" kern="1200" cap="none" spc="0" normalizeH="0" baseline="0" noProof="0">
                <a:ln>
                  <a:noFill/>
                </a:ln>
                <a:solidFill>
                  <a:prstClr val="black"/>
                </a:solidFill>
                <a:effectLst/>
                <a:uLnTx/>
                <a:uFillTx/>
                <a:latin typeface="+mj-lt"/>
              </a:rPr>
              <a:t>Use EPIC flow sheet identify barriers</a:t>
            </a:r>
          </a:p>
          <a:p>
            <a:pPr marL="171450" lvl="0" indent="-171450" fontAlgn="base">
              <a:spcBef>
                <a:spcPct val="0"/>
              </a:spcBef>
              <a:spcAft>
                <a:spcPct val="0"/>
              </a:spcAft>
              <a:buFont typeface="Arial" panose="020B0604020202020204" pitchFamily="34" charset="0"/>
              <a:buChar char="•"/>
              <a:defRPr/>
            </a:pPr>
            <a:r>
              <a:rPr lang="en-US" sz="1100" b="1">
                <a:solidFill>
                  <a:prstClr val="black"/>
                </a:solidFill>
                <a:latin typeface="+mj-lt"/>
              </a:rPr>
              <a:t>“CGM champion” to help follow up with family</a:t>
            </a:r>
          </a:p>
          <a:p>
            <a:pPr marL="171450" lvl="0" indent="-171450" fontAlgn="base">
              <a:spcBef>
                <a:spcPct val="0"/>
              </a:spcBef>
              <a:spcAft>
                <a:spcPct val="0"/>
              </a:spcAft>
              <a:buFont typeface="Arial" panose="020B0604020202020204" pitchFamily="34" charset="0"/>
              <a:buChar char="•"/>
              <a:defRPr/>
            </a:pPr>
            <a:r>
              <a:rPr kumimoji="0" lang="en-US" sz="1100" b="1" i="0" u="none" strike="noStrike" kern="1200" cap="none" spc="0" normalizeH="0" baseline="0" noProof="0">
                <a:ln>
                  <a:noFill/>
                </a:ln>
                <a:solidFill>
                  <a:prstClr val="black"/>
                </a:solidFill>
                <a:effectLst/>
                <a:uLnTx/>
                <a:uFillTx/>
                <a:latin typeface="+mj-lt"/>
              </a:rPr>
              <a:t>Nurse training/outreach</a:t>
            </a:r>
          </a:p>
        </p:txBody>
      </p:sp>
      <p:cxnSp>
        <p:nvCxnSpPr>
          <p:cNvPr id="62" name="Straight Connector 61">
            <a:extLst>
              <a:ext uri="{FF2B5EF4-FFF2-40B4-BE49-F238E27FC236}">
                <a16:creationId xmlns:a16="http://schemas.microsoft.com/office/drawing/2014/main" id="{864E3FA7-D255-4D18-86E8-A6A9C79AC324}"/>
              </a:ext>
            </a:extLst>
          </p:cNvPr>
          <p:cNvCxnSpPr>
            <a:cxnSpLocks/>
            <a:stCxn id="97" idx="3"/>
            <a:endCxn id="50" idx="1"/>
          </p:cNvCxnSpPr>
          <p:nvPr/>
        </p:nvCxnSpPr>
        <p:spPr>
          <a:xfrm>
            <a:off x="4350391" y="5034528"/>
            <a:ext cx="478391" cy="112025"/>
          </a:xfrm>
          <a:prstGeom prst="line">
            <a:avLst/>
          </a:prstGeom>
          <a:ln w="12700">
            <a:solidFill>
              <a:srgbClr val="0F6292"/>
            </a:solidFill>
          </a:ln>
        </p:spPr>
        <p:style>
          <a:lnRef idx="1">
            <a:schemeClr val="accent1"/>
          </a:lnRef>
          <a:fillRef idx="0">
            <a:schemeClr val="accent1"/>
          </a:fillRef>
          <a:effectRef idx="0">
            <a:schemeClr val="accent1"/>
          </a:effectRef>
          <a:fontRef idx="minor">
            <a:schemeClr val="tx1"/>
          </a:fontRef>
        </p:style>
      </p:cxnSp>
      <p:sp>
        <p:nvSpPr>
          <p:cNvPr id="104" name="Rectangle 103">
            <a:extLst>
              <a:ext uri="{FF2B5EF4-FFF2-40B4-BE49-F238E27FC236}">
                <a16:creationId xmlns:a16="http://schemas.microsoft.com/office/drawing/2014/main" id="{F5AA29C5-372C-4308-A1F4-F6D5221AC19D}"/>
              </a:ext>
            </a:extLst>
          </p:cNvPr>
          <p:cNvSpPr/>
          <p:nvPr/>
        </p:nvSpPr>
        <p:spPr>
          <a:xfrm>
            <a:off x="4836719" y="2637127"/>
            <a:ext cx="6949440" cy="1044133"/>
          </a:xfrm>
          <a:prstGeom prst="rect">
            <a:avLst/>
          </a:prstGeom>
          <a:solidFill>
            <a:srgbClr val="33CCC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numCol="2" rtlCol="0" anchor="ctr"/>
          <a:lstStyle/>
          <a:p>
            <a:pPr marL="3371850" lvl="7" indent="-171450" fontAlgn="base">
              <a:spcBef>
                <a:spcPct val="0"/>
              </a:spcBef>
              <a:spcAft>
                <a:spcPct val="0"/>
              </a:spcAft>
              <a:buFont typeface="Arial" panose="020B0604020202020204" pitchFamily="34" charset="0"/>
              <a:buChar char="•"/>
              <a:defRPr/>
            </a:pPr>
            <a:endParaRPr lang="en-US" sz="1100" b="1">
              <a:solidFill>
                <a:prstClr val="black"/>
              </a:solidFill>
              <a:latin typeface="+mj-lt"/>
            </a:endParaRPr>
          </a:p>
          <a:p>
            <a:pPr marL="171450" lvl="0" indent="-171450" fontAlgn="base">
              <a:spcBef>
                <a:spcPct val="0"/>
              </a:spcBef>
              <a:spcAft>
                <a:spcPct val="0"/>
              </a:spcAft>
              <a:buFont typeface="Arial" panose="020B0604020202020204" pitchFamily="34" charset="0"/>
              <a:buChar char="•"/>
              <a:defRPr/>
            </a:pPr>
            <a:r>
              <a:rPr lang="en-US" sz="1050" b="1">
                <a:solidFill>
                  <a:prstClr val="black"/>
                </a:solidFill>
                <a:highlight>
                  <a:srgbClr val="FFFF00"/>
                </a:highlight>
                <a:latin typeface="+mj-lt"/>
              </a:rPr>
              <a:t>Discuss CGM regularly at appointments</a:t>
            </a:r>
            <a:endParaRPr kumimoji="0" lang="en-US" sz="1050" b="1" i="0" u="none" strike="noStrike" kern="1200" cap="none" spc="0" normalizeH="0" baseline="0" noProof="0">
              <a:ln>
                <a:noFill/>
              </a:ln>
              <a:solidFill>
                <a:prstClr val="black"/>
              </a:solidFill>
              <a:effectLst/>
              <a:highlight>
                <a:srgbClr val="FFFF00"/>
              </a:highlight>
              <a:uLnTx/>
              <a:uFillTx/>
              <a:latin typeface="+mj-lt"/>
            </a:endParaRPr>
          </a:p>
          <a:p>
            <a:pPr marL="171450" lvl="0" indent="-171450" fontAlgn="base">
              <a:spcBef>
                <a:spcPct val="0"/>
              </a:spcBef>
              <a:spcAft>
                <a:spcPct val="0"/>
              </a:spcAft>
              <a:buFont typeface="Arial"/>
              <a:buChar char="•"/>
              <a:defRPr/>
            </a:pPr>
            <a:r>
              <a:rPr lang="en-US" sz="1050" b="1">
                <a:solidFill>
                  <a:prstClr val="black"/>
                </a:solidFill>
                <a:latin typeface="+mj-lt"/>
              </a:rPr>
              <a:t>Provide education on basic criteria for insurance (Medicaid vs Private)</a:t>
            </a:r>
          </a:p>
          <a:p>
            <a:pPr marL="171450" marR="0" lvl="0" indent="-171450" algn="l" defTabSz="914400" rtl="0" eaLnBrk="1" fontAlgn="base" latinLnBrk="0" hangingPunct="1">
              <a:lnSpc>
                <a:spcPct val="100000"/>
              </a:lnSpc>
              <a:spcBef>
                <a:spcPct val="0"/>
              </a:spcBef>
              <a:spcAft>
                <a:spcPct val="0"/>
              </a:spcAft>
              <a:buClrTx/>
              <a:buSzTx/>
              <a:buFont typeface="Arial"/>
              <a:buChar char="•"/>
              <a:tabLst/>
              <a:defRPr/>
            </a:pPr>
            <a:r>
              <a:rPr lang="en-US" sz="1050" b="1">
                <a:solidFill>
                  <a:prstClr val="black"/>
                </a:solidFill>
                <a:highlight>
                  <a:srgbClr val="FFFF00"/>
                </a:highlight>
                <a:latin typeface="+mj-lt"/>
              </a:rPr>
              <a:t>Have CGM education visible in waiting rooms</a:t>
            </a:r>
          </a:p>
          <a:p>
            <a:pPr fontAlgn="base">
              <a:spcBef>
                <a:spcPct val="0"/>
              </a:spcBef>
              <a:spcAft>
                <a:spcPct val="0"/>
              </a:spcAft>
              <a:defRPr/>
            </a:pPr>
            <a:r>
              <a:rPr lang="en-US" sz="1050" b="1">
                <a:solidFill>
                  <a:prstClr val="black"/>
                </a:solidFill>
                <a:highlight>
                  <a:srgbClr val="FFFF00"/>
                </a:highlight>
              </a:rPr>
              <a:t>Decrease time between obtaining CGM and receiving CGM education</a:t>
            </a:r>
            <a:endParaRPr lang="en-US" sz="1000" b="1">
              <a:solidFill>
                <a:prstClr val="black"/>
              </a:solidFill>
              <a:highlight>
                <a:srgbClr val="FFFF00"/>
              </a:highlight>
            </a:endParaRPr>
          </a:p>
          <a:p>
            <a:pPr marL="171450" lvl="0" indent="-171450" fontAlgn="base">
              <a:spcBef>
                <a:spcPct val="0"/>
              </a:spcBef>
              <a:spcAft>
                <a:spcPct val="0"/>
              </a:spcAft>
              <a:buFont typeface="Arial"/>
              <a:buChar char="•"/>
              <a:defRPr/>
            </a:pPr>
            <a:r>
              <a:rPr lang="en-US" sz="1050" b="1">
                <a:solidFill>
                  <a:prstClr val="black"/>
                </a:solidFill>
                <a:latin typeface="+mj-lt"/>
              </a:rPr>
              <a:t>Utilize Patient advocates to help talk with technology hesitant families</a:t>
            </a:r>
          </a:p>
          <a:p>
            <a:pPr marL="171450" lvl="0" indent="-171450" fontAlgn="base">
              <a:spcBef>
                <a:spcPct val="0"/>
              </a:spcBef>
              <a:spcAft>
                <a:spcPct val="0"/>
              </a:spcAft>
              <a:buFont typeface="Arial"/>
              <a:buChar char="•"/>
              <a:defRPr/>
            </a:pPr>
            <a:r>
              <a:rPr lang="en-US" sz="1050" b="1">
                <a:solidFill>
                  <a:prstClr val="black"/>
                </a:solidFill>
                <a:latin typeface="+mj-lt"/>
              </a:rPr>
              <a:t>Force function/automatization</a:t>
            </a:r>
          </a:p>
          <a:p>
            <a:pPr marL="171450" lvl="0" indent="-171450" fontAlgn="base">
              <a:spcBef>
                <a:spcPct val="0"/>
              </a:spcBef>
              <a:spcAft>
                <a:spcPct val="0"/>
              </a:spcAft>
              <a:buFont typeface="Arial"/>
              <a:buChar char="•"/>
              <a:defRPr/>
            </a:pPr>
            <a:r>
              <a:rPr lang="en-US" sz="1050" b="1">
                <a:solidFill>
                  <a:prstClr val="black"/>
                </a:solidFill>
                <a:latin typeface="+mj-lt"/>
              </a:rPr>
              <a:t>Provider training</a:t>
            </a:r>
            <a:endParaRPr lang="en-US" sz="1100">
              <a:solidFill>
                <a:prstClr val="black"/>
              </a:solidFill>
              <a:latin typeface="+mj-lt"/>
            </a:endParaRPr>
          </a:p>
        </p:txBody>
      </p:sp>
      <p:cxnSp>
        <p:nvCxnSpPr>
          <p:cNvPr id="122" name="Straight Connector 121">
            <a:extLst>
              <a:ext uri="{FF2B5EF4-FFF2-40B4-BE49-F238E27FC236}">
                <a16:creationId xmlns:a16="http://schemas.microsoft.com/office/drawing/2014/main" id="{E3A802D0-CEAE-47D1-B177-830CEEDE5881}"/>
              </a:ext>
            </a:extLst>
          </p:cNvPr>
          <p:cNvCxnSpPr>
            <a:cxnSpLocks/>
            <a:stCxn id="97" idx="3"/>
            <a:endCxn id="43" idx="1"/>
          </p:cNvCxnSpPr>
          <p:nvPr/>
        </p:nvCxnSpPr>
        <p:spPr>
          <a:xfrm>
            <a:off x="4350391" y="5034528"/>
            <a:ext cx="486328" cy="960969"/>
          </a:xfrm>
          <a:prstGeom prst="line">
            <a:avLst/>
          </a:prstGeom>
          <a:ln w="12700">
            <a:solidFill>
              <a:srgbClr val="0F6292"/>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7A6018B6-8B8E-4283-BB4E-C089C278045D}"/>
              </a:ext>
            </a:extLst>
          </p:cNvPr>
          <p:cNvCxnSpPr>
            <a:cxnSpLocks/>
            <a:stCxn id="104" idx="1"/>
            <a:endCxn id="96" idx="3"/>
          </p:cNvCxnSpPr>
          <p:nvPr/>
        </p:nvCxnSpPr>
        <p:spPr>
          <a:xfrm flipH="1" flipV="1">
            <a:off x="4350391" y="2118044"/>
            <a:ext cx="486328" cy="1041150"/>
          </a:xfrm>
          <a:prstGeom prst="line">
            <a:avLst/>
          </a:prstGeom>
          <a:ln w="12700">
            <a:solidFill>
              <a:srgbClr val="0F6292"/>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0A4E44E3-C6DC-4A52-B7A5-02A0910F58D3}"/>
              </a:ext>
            </a:extLst>
          </p:cNvPr>
          <p:cNvCxnSpPr>
            <a:cxnSpLocks/>
            <a:stCxn id="13" idx="1"/>
            <a:endCxn id="44" idx="3"/>
          </p:cNvCxnSpPr>
          <p:nvPr/>
        </p:nvCxnSpPr>
        <p:spPr>
          <a:xfrm flipH="1">
            <a:off x="4350391" y="655364"/>
            <a:ext cx="474881" cy="2191801"/>
          </a:xfrm>
          <a:prstGeom prst="line">
            <a:avLst/>
          </a:prstGeom>
          <a:ln w="12700">
            <a:solidFill>
              <a:srgbClr val="0F6292"/>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953C8C28-FB4E-4F14-98B4-1464998689F1}"/>
              </a:ext>
            </a:extLst>
          </p:cNvPr>
          <p:cNvCxnSpPr>
            <a:cxnSpLocks/>
            <a:stCxn id="3" idx="3"/>
            <a:endCxn id="13" idx="1"/>
          </p:cNvCxnSpPr>
          <p:nvPr/>
        </p:nvCxnSpPr>
        <p:spPr>
          <a:xfrm flipV="1">
            <a:off x="4350391" y="655364"/>
            <a:ext cx="474881" cy="3650043"/>
          </a:xfrm>
          <a:prstGeom prst="line">
            <a:avLst/>
          </a:prstGeom>
          <a:ln w="12700">
            <a:solidFill>
              <a:srgbClr val="0F629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9024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anim calcmode="lin" valueType="num">
                                      <p:cBhvr>
                                        <p:cTn id="20" dur="1000" fill="hold"/>
                                        <p:tgtEl>
                                          <p:spTgt spid="19"/>
                                        </p:tgtEl>
                                        <p:attrNameLst>
                                          <p:attrName>ppt_x</p:attrName>
                                        </p:attrNameLst>
                                      </p:cBhvr>
                                      <p:tavLst>
                                        <p:tav tm="0">
                                          <p:val>
                                            <p:strVal val="#ppt_x"/>
                                          </p:val>
                                        </p:tav>
                                        <p:tav tm="100000">
                                          <p:val>
                                            <p:strVal val="#ppt_x"/>
                                          </p:val>
                                        </p:tav>
                                      </p:tavLst>
                                    </p:anim>
                                    <p:anim calcmode="lin" valueType="num">
                                      <p:cBhvr>
                                        <p:cTn id="21" dur="1000" fill="hold"/>
                                        <p:tgtEl>
                                          <p:spTgt spid="19"/>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80"/>
                                        </p:tgtEl>
                                        <p:attrNameLst>
                                          <p:attrName>style.visibility</p:attrName>
                                        </p:attrNameLst>
                                      </p:cBhvr>
                                      <p:to>
                                        <p:strVal val="visible"/>
                                      </p:to>
                                    </p:set>
                                    <p:animEffect transition="in" filter="fade">
                                      <p:cBhvr>
                                        <p:cTn id="24" dur="1000"/>
                                        <p:tgtEl>
                                          <p:spTgt spid="180"/>
                                        </p:tgtEl>
                                      </p:cBhvr>
                                    </p:animEffect>
                                    <p:anim calcmode="lin" valueType="num">
                                      <p:cBhvr>
                                        <p:cTn id="25" dur="1000" fill="hold"/>
                                        <p:tgtEl>
                                          <p:spTgt spid="180"/>
                                        </p:tgtEl>
                                        <p:attrNameLst>
                                          <p:attrName>ppt_x</p:attrName>
                                        </p:attrNameLst>
                                      </p:cBhvr>
                                      <p:tavLst>
                                        <p:tav tm="0">
                                          <p:val>
                                            <p:strVal val="#ppt_x"/>
                                          </p:val>
                                        </p:tav>
                                        <p:tav tm="100000">
                                          <p:val>
                                            <p:strVal val="#ppt_x"/>
                                          </p:val>
                                        </p:tav>
                                      </p:tavLst>
                                    </p:anim>
                                    <p:anim calcmode="lin" valueType="num">
                                      <p:cBhvr>
                                        <p:cTn id="26" dur="1000" fill="hold"/>
                                        <p:tgtEl>
                                          <p:spTgt spid="18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000"/>
                                        <p:tgtEl>
                                          <p:spTgt spid="74"/>
                                        </p:tgtEl>
                                      </p:cBhvr>
                                    </p:animEffect>
                                    <p:anim calcmode="lin" valueType="num">
                                      <p:cBhvr>
                                        <p:cTn id="30" dur="1000" fill="hold"/>
                                        <p:tgtEl>
                                          <p:spTgt spid="74"/>
                                        </p:tgtEl>
                                        <p:attrNameLst>
                                          <p:attrName>ppt_x</p:attrName>
                                        </p:attrNameLst>
                                      </p:cBhvr>
                                      <p:tavLst>
                                        <p:tav tm="0">
                                          <p:val>
                                            <p:strVal val="#ppt_x"/>
                                          </p:val>
                                        </p:tav>
                                        <p:tav tm="100000">
                                          <p:val>
                                            <p:strVal val="#ppt_x"/>
                                          </p:val>
                                        </p:tav>
                                      </p:tavLst>
                                    </p:anim>
                                    <p:anim calcmode="lin" valueType="num">
                                      <p:cBhvr>
                                        <p:cTn id="3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1000"/>
                                        <p:tgtEl>
                                          <p:spTgt spid="13"/>
                                        </p:tgtEl>
                                      </p:cBhvr>
                                    </p:animEffect>
                                    <p:anim calcmode="lin" valueType="num">
                                      <p:cBhvr>
                                        <p:cTn id="37" dur="1000" fill="hold"/>
                                        <p:tgtEl>
                                          <p:spTgt spid="13"/>
                                        </p:tgtEl>
                                        <p:attrNameLst>
                                          <p:attrName>ppt_x</p:attrName>
                                        </p:attrNameLst>
                                      </p:cBhvr>
                                      <p:tavLst>
                                        <p:tav tm="0">
                                          <p:val>
                                            <p:strVal val="#ppt_x"/>
                                          </p:val>
                                        </p:tav>
                                        <p:tav tm="100000">
                                          <p:val>
                                            <p:strVal val="#ppt_x"/>
                                          </p:val>
                                        </p:tav>
                                      </p:tavLst>
                                    </p:anim>
                                    <p:anim calcmode="lin" valueType="num">
                                      <p:cBhvr>
                                        <p:cTn id="38" dur="1000" fill="hold"/>
                                        <p:tgtEl>
                                          <p:spTgt spid="13"/>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fade">
                                      <p:cBhvr>
                                        <p:cTn id="46" dur="1000"/>
                                        <p:tgtEl>
                                          <p:spTgt spid="25"/>
                                        </p:tgtEl>
                                      </p:cBhvr>
                                    </p:animEffect>
                                    <p:anim calcmode="lin" valueType="num">
                                      <p:cBhvr>
                                        <p:cTn id="47" dur="1000" fill="hold"/>
                                        <p:tgtEl>
                                          <p:spTgt spid="25"/>
                                        </p:tgtEl>
                                        <p:attrNameLst>
                                          <p:attrName>ppt_x</p:attrName>
                                        </p:attrNameLst>
                                      </p:cBhvr>
                                      <p:tavLst>
                                        <p:tav tm="0">
                                          <p:val>
                                            <p:strVal val="#ppt_x"/>
                                          </p:val>
                                        </p:tav>
                                        <p:tav tm="100000">
                                          <p:val>
                                            <p:strVal val="#ppt_x"/>
                                          </p:val>
                                        </p:tav>
                                      </p:tavLst>
                                    </p:anim>
                                    <p:anim calcmode="lin" valueType="num">
                                      <p:cBhvr>
                                        <p:cTn id="48" dur="1000" fill="hold"/>
                                        <p:tgtEl>
                                          <p:spTgt spid="25"/>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1000"/>
                                        <p:tgtEl>
                                          <p:spTgt spid="12"/>
                                        </p:tgtEl>
                                      </p:cBhvr>
                                    </p:animEffect>
                                    <p:anim calcmode="lin" valueType="num">
                                      <p:cBhvr>
                                        <p:cTn id="52" dur="1000" fill="hold"/>
                                        <p:tgtEl>
                                          <p:spTgt spid="12"/>
                                        </p:tgtEl>
                                        <p:attrNameLst>
                                          <p:attrName>ppt_x</p:attrName>
                                        </p:attrNameLst>
                                      </p:cBhvr>
                                      <p:tavLst>
                                        <p:tav tm="0">
                                          <p:val>
                                            <p:strVal val="#ppt_x"/>
                                          </p:val>
                                        </p:tav>
                                        <p:tav tm="100000">
                                          <p:val>
                                            <p:strVal val="#ppt_x"/>
                                          </p:val>
                                        </p:tav>
                                      </p:tavLst>
                                    </p:anim>
                                    <p:anim calcmode="lin" valueType="num">
                                      <p:cBhvr>
                                        <p:cTn id="53" dur="1000" fill="hold"/>
                                        <p:tgtEl>
                                          <p:spTgt spid="12"/>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36"/>
                                        </p:tgtEl>
                                        <p:attrNameLst>
                                          <p:attrName>style.visibility</p:attrName>
                                        </p:attrNameLst>
                                      </p:cBhvr>
                                      <p:to>
                                        <p:strVal val="visible"/>
                                      </p:to>
                                    </p:set>
                                    <p:animEffect transition="in" filter="fade">
                                      <p:cBhvr>
                                        <p:cTn id="56" dur="1000"/>
                                        <p:tgtEl>
                                          <p:spTgt spid="36"/>
                                        </p:tgtEl>
                                      </p:cBhvr>
                                    </p:animEffect>
                                    <p:anim calcmode="lin" valueType="num">
                                      <p:cBhvr>
                                        <p:cTn id="57" dur="1000" fill="hold"/>
                                        <p:tgtEl>
                                          <p:spTgt spid="36"/>
                                        </p:tgtEl>
                                        <p:attrNameLst>
                                          <p:attrName>ppt_x</p:attrName>
                                        </p:attrNameLst>
                                      </p:cBhvr>
                                      <p:tavLst>
                                        <p:tav tm="0">
                                          <p:val>
                                            <p:strVal val="#ppt_x"/>
                                          </p:val>
                                        </p:tav>
                                        <p:tav tm="100000">
                                          <p:val>
                                            <p:strVal val="#ppt_x"/>
                                          </p:val>
                                        </p:tav>
                                      </p:tavLst>
                                    </p:anim>
                                    <p:anim calcmode="lin" valueType="num">
                                      <p:cBhvr>
                                        <p:cTn id="58" dur="1000" fill="hold"/>
                                        <p:tgtEl>
                                          <p:spTgt spid="36"/>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fade">
                                      <p:cBhvr>
                                        <p:cTn id="61" dur="1000"/>
                                        <p:tgtEl>
                                          <p:spTgt spid="44"/>
                                        </p:tgtEl>
                                      </p:cBhvr>
                                    </p:animEffect>
                                    <p:anim calcmode="lin" valueType="num">
                                      <p:cBhvr>
                                        <p:cTn id="62" dur="1000" fill="hold"/>
                                        <p:tgtEl>
                                          <p:spTgt spid="44"/>
                                        </p:tgtEl>
                                        <p:attrNameLst>
                                          <p:attrName>ppt_x</p:attrName>
                                        </p:attrNameLst>
                                      </p:cBhvr>
                                      <p:tavLst>
                                        <p:tav tm="0">
                                          <p:val>
                                            <p:strVal val="#ppt_x"/>
                                          </p:val>
                                        </p:tav>
                                        <p:tav tm="100000">
                                          <p:val>
                                            <p:strVal val="#ppt_x"/>
                                          </p:val>
                                        </p:tav>
                                      </p:tavLst>
                                    </p:anim>
                                    <p:anim calcmode="lin" valueType="num">
                                      <p:cBhvr>
                                        <p:cTn id="63" dur="1000" fill="hold"/>
                                        <p:tgtEl>
                                          <p:spTgt spid="44"/>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57"/>
                                        </p:tgtEl>
                                        <p:attrNameLst>
                                          <p:attrName>style.visibility</p:attrName>
                                        </p:attrNameLst>
                                      </p:cBhvr>
                                      <p:to>
                                        <p:strVal val="visible"/>
                                      </p:to>
                                    </p:set>
                                    <p:animEffect transition="in" filter="fade">
                                      <p:cBhvr>
                                        <p:cTn id="66" dur="1000"/>
                                        <p:tgtEl>
                                          <p:spTgt spid="57"/>
                                        </p:tgtEl>
                                      </p:cBhvr>
                                    </p:animEffect>
                                    <p:anim calcmode="lin" valueType="num">
                                      <p:cBhvr>
                                        <p:cTn id="67" dur="1000" fill="hold"/>
                                        <p:tgtEl>
                                          <p:spTgt spid="57"/>
                                        </p:tgtEl>
                                        <p:attrNameLst>
                                          <p:attrName>ppt_x</p:attrName>
                                        </p:attrNameLst>
                                      </p:cBhvr>
                                      <p:tavLst>
                                        <p:tav tm="0">
                                          <p:val>
                                            <p:strVal val="#ppt_x"/>
                                          </p:val>
                                        </p:tav>
                                        <p:tav tm="100000">
                                          <p:val>
                                            <p:strVal val="#ppt_x"/>
                                          </p:val>
                                        </p:tav>
                                      </p:tavLst>
                                    </p:anim>
                                    <p:anim calcmode="lin" valueType="num">
                                      <p:cBhvr>
                                        <p:cTn id="68" dur="1000" fill="hold"/>
                                        <p:tgtEl>
                                          <p:spTgt spid="57"/>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88"/>
                                        </p:tgtEl>
                                        <p:attrNameLst>
                                          <p:attrName>style.visibility</p:attrName>
                                        </p:attrNameLst>
                                      </p:cBhvr>
                                      <p:to>
                                        <p:strVal val="visible"/>
                                      </p:to>
                                    </p:set>
                                    <p:animEffect transition="in" filter="fade">
                                      <p:cBhvr>
                                        <p:cTn id="71" dur="1000"/>
                                        <p:tgtEl>
                                          <p:spTgt spid="88"/>
                                        </p:tgtEl>
                                      </p:cBhvr>
                                    </p:animEffect>
                                    <p:anim calcmode="lin" valueType="num">
                                      <p:cBhvr>
                                        <p:cTn id="72" dur="1000" fill="hold"/>
                                        <p:tgtEl>
                                          <p:spTgt spid="88"/>
                                        </p:tgtEl>
                                        <p:attrNameLst>
                                          <p:attrName>ppt_x</p:attrName>
                                        </p:attrNameLst>
                                      </p:cBhvr>
                                      <p:tavLst>
                                        <p:tav tm="0">
                                          <p:val>
                                            <p:strVal val="#ppt_x"/>
                                          </p:val>
                                        </p:tav>
                                        <p:tav tm="100000">
                                          <p:val>
                                            <p:strVal val="#ppt_x"/>
                                          </p:val>
                                        </p:tav>
                                      </p:tavLst>
                                    </p:anim>
                                    <p:anim calcmode="lin" valueType="num">
                                      <p:cBhvr>
                                        <p:cTn id="73" dur="1000" fill="hold"/>
                                        <p:tgtEl>
                                          <p:spTgt spid="88"/>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96"/>
                                        </p:tgtEl>
                                        <p:attrNameLst>
                                          <p:attrName>style.visibility</p:attrName>
                                        </p:attrNameLst>
                                      </p:cBhvr>
                                      <p:to>
                                        <p:strVal val="visible"/>
                                      </p:to>
                                    </p:set>
                                    <p:animEffect transition="in" filter="fade">
                                      <p:cBhvr>
                                        <p:cTn id="76" dur="1000"/>
                                        <p:tgtEl>
                                          <p:spTgt spid="96"/>
                                        </p:tgtEl>
                                      </p:cBhvr>
                                    </p:animEffect>
                                    <p:anim calcmode="lin" valueType="num">
                                      <p:cBhvr>
                                        <p:cTn id="77" dur="1000" fill="hold"/>
                                        <p:tgtEl>
                                          <p:spTgt spid="96"/>
                                        </p:tgtEl>
                                        <p:attrNameLst>
                                          <p:attrName>ppt_x</p:attrName>
                                        </p:attrNameLst>
                                      </p:cBhvr>
                                      <p:tavLst>
                                        <p:tav tm="0">
                                          <p:val>
                                            <p:strVal val="#ppt_x"/>
                                          </p:val>
                                        </p:tav>
                                        <p:tav tm="100000">
                                          <p:val>
                                            <p:strVal val="#ppt_x"/>
                                          </p:val>
                                        </p:tav>
                                      </p:tavLst>
                                    </p:anim>
                                    <p:anim calcmode="lin" valueType="num">
                                      <p:cBhvr>
                                        <p:cTn id="78" dur="1000" fill="hold"/>
                                        <p:tgtEl>
                                          <p:spTgt spid="96"/>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114"/>
                                        </p:tgtEl>
                                        <p:attrNameLst>
                                          <p:attrName>style.visibility</p:attrName>
                                        </p:attrNameLst>
                                      </p:cBhvr>
                                      <p:to>
                                        <p:strVal val="visible"/>
                                      </p:to>
                                    </p:set>
                                    <p:animEffect transition="in" filter="fade">
                                      <p:cBhvr>
                                        <p:cTn id="81" dur="1000"/>
                                        <p:tgtEl>
                                          <p:spTgt spid="114"/>
                                        </p:tgtEl>
                                      </p:cBhvr>
                                    </p:animEffect>
                                    <p:anim calcmode="lin" valueType="num">
                                      <p:cBhvr>
                                        <p:cTn id="82" dur="1000" fill="hold"/>
                                        <p:tgtEl>
                                          <p:spTgt spid="114"/>
                                        </p:tgtEl>
                                        <p:attrNameLst>
                                          <p:attrName>ppt_x</p:attrName>
                                        </p:attrNameLst>
                                      </p:cBhvr>
                                      <p:tavLst>
                                        <p:tav tm="0">
                                          <p:val>
                                            <p:strVal val="#ppt_x"/>
                                          </p:val>
                                        </p:tav>
                                        <p:tav tm="100000">
                                          <p:val>
                                            <p:strVal val="#ppt_x"/>
                                          </p:val>
                                        </p:tav>
                                      </p:tavLst>
                                    </p:anim>
                                    <p:anim calcmode="lin" valueType="num">
                                      <p:cBhvr>
                                        <p:cTn id="83" dur="1000" fill="hold"/>
                                        <p:tgtEl>
                                          <p:spTgt spid="114"/>
                                        </p:tgtEl>
                                        <p:attrNameLst>
                                          <p:attrName>ppt_y</p:attrName>
                                        </p:attrNameLst>
                                      </p:cBhvr>
                                      <p:tavLst>
                                        <p:tav tm="0">
                                          <p:val>
                                            <p:strVal val="#ppt_y+.1"/>
                                          </p:val>
                                        </p:tav>
                                        <p:tav tm="100000">
                                          <p:val>
                                            <p:strVal val="#ppt_y"/>
                                          </p:val>
                                        </p:tav>
                                      </p:tavLst>
                                    </p:anim>
                                  </p:childTnLst>
                                </p:cTn>
                              </p:par>
                              <p:par>
                                <p:cTn id="84" presetID="42" presetClass="entr" presetSubtype="0" fill="hold" nodeType="with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fade">
                                      <p:cBhvr>
                                        <p:cTn id="86" dur="1000"/>
                                        <p:tgtEl>
                                          <p:spTgt spid="289"/>
                                        </p:tgtEl>
                                      </p:cBhvr>
                                    </p:animEffect>
                                    <p:anim calcmode="lin" valueType="num">
                                      <p:cBhvr>
                                        <p:cTn id="87" dur="1000" fill="hold"/>
                                        <p:tgtEl>
                                          <p:spTgt spid="289"/>
                                        </p:tgtEl>
                                        <p:attrNameLst>
                                          <p:attrName>ppt_x</p:attrName>
                                        </p:attrNameLst>
                                      </p:cBhvr>
                                      <p:tavLst>
                                        <p:tav tm="0">
                                          <p:val>
                                            <p:strVal val="#ppt_x"/>
                                          </p:val>
                                        </p:tav>
                                        <p:tav tm="100000">
                                          <p:val>
                                            <p:strVal val="#ppt_x"/>
                                          </p:val>
                                        </p:tav>
                                      </p:tavLst>
                                    </p:anim>
                                    <p:anim calcmode="lin" valueType="num">
                                      <p:cBhvr>
                                        <p:cTn id="88" dur="1000" fill="hold"/>
                                        <p:tgtEl>
                                          <p:spTgt spid="289"/>
                                        </p:tgtEl>
                                        <p:attrNameLst>
                                          <p:attrName>ppt_y</p:attrName>
                                        </p:attrNameLst>
                                      </p:cBhvr>
                                      <p:tavLst>
                                        <p:tav tm="0">
                                          <p:val>
                                            <p:strVal val="#ppt_y+.1"/>
                                          </p:val>
                                        </p:tav>
                                        <p:tav tm="100000">
                                          <p:val>
                                            <p:strVal val="#ppt_y"/>
                                          </p:val>
                                        </p:tav>
                                      </p:tavLst>
                                    </p:anim>
                                  </p:childTnLst>
                                </p:cTn>
                              </p:par>
                              <p:par>
                                <p:cTn id="89" presetID="42" presetClass="entr" presetSubtype="0" fill="hold" nodeType="withEffect">
                                  <p:stCondLst>
                                    <p:cond delay="0"/>
                                  </p:stCondLst>
                                  <p:childTnLst>
                                    <p:set>
                                      <p:cBhvr>
                                        <p:cTn id="90" dur="1" fill="hold">
                                          <p:stCondLst>
                                            <p:cond delay="0"/>
                                          </p:stCondLst>
                                        </p:cTn>
                                        <p:tgtEl>
                                          <p:spTgt spid="295"/>
                                        </p:tgtEl>
                                        <p:attrNameLst>
                                          <p:attrName>style.visibility</p:attrName>
                                        </p:attrNameLst>
                                      </p:cBhvr>
                                      <p:to>
                                        <p:strVal val="visible"/>
                                      </p:to>
                                    </p:set>
                                    <p:animEffect transition="in" filter="fade">
                                      <p:cBhvr>
                                        <p:cTn id="91" dur="1000"/>
                                        <p:tgtEl>
                                          <p:spTgt spid="295"/>
                                        </p:tgtEl>
                                      </p:cBhvr>
                                    </p:animEffect>
                                    <p:anim calcmode="lin" valueType="num">
                                      <p:cBhvr>
                                        <p:cTn id="92" dur="1000" fill="hold"/>
                                        <p:tgtEl>
                                          <p:spTgt spid="295"/>
                                        </p:tgtEl>
                                        <p:attrNameLst>
                                          <p:attrName>ppt_x</p:attrName>
                                        </p:attrNameLst>
                                      </p:cBhvr>
                                      <p:tavLst>
                                        <p:tav tm="0">
                                          <p:val>
                                            <p:strVal val="#ppt_x"/>
                                          </p:val>
                                        </p:tav>
                                        <p:tav tm="100000">
                                          <p:val>
                                            <p:strVal val="#ppt_x"/>
                                          </p:val>
                                        </p:tav>
                                      </p:tavLst>
                                    </p:anim>
                                    <p:anim calcmode="lin" valueType="num">
                                      <p:cBhvr>
                                        <p:cTn id="93" dur="1000" fill="hold"/>
                                        <p:tgtEl>
                                          <p:spTgt spid="295"/>
                                        </p:tgtEl>
                                        <p:attrNameLst>
                                          <p:attrName>ppt_y</p:attrName>
                                        </p:attrNameLst>
                                      </p:cBhvr>
                                      <p:tavLst>
                                        <p:tav tm="0">
                                          <p:val>
                                            <p:strVal val="#ppt_y+.1"/>
                                          </p:val>
                                        </p:tav>
                                        <p:tav tm="100000">
                                          <p:val>
                                            <p:strVal val="#ppt_y"/>
                                          </p:val>
                                        </p:tav>
                                      </p:tavLst>
                                    </p:anim>
                                  </p:childTnLst>
                                </p:cTn>
                              </p:par>
                              <p:par>
                                <p:cTn id="94" presetID="42" presetClass="entr" presetSubtype="0" fill="hold" nodeType="withEffect">
                                  <p:stCondLst>
                                    <p:cond delay="0"/>
                                  </p:stCondLst>
                                  <p:childTnLst>
                                    <p:set>
                                      <p:cBhvr>
                                        <p:cTn id="95" dur="1" fill="hold">
                                          <p:stCondLst>
                                            <p:cond delay="0"/>
                                          </p:stCondLst>
                                        </p:cTn>
                                        <p:tgtEl>
                                          <p:spTgt spid="297"/>
                                        </p:tgtEl>
                                        <p:attrNameLst>
                                          <p:attrName>style.visibility</p:attrName>
                                        </p:attrNameLst>
                                      </p:cBhvr>
                                      <p:to>
                                        <p:strVal val="visible"/>
                                      </p:to>
                                    </p:set>
                                    <p:animEffect transition="in" filter="fade">
                                      <p:cBhvr>
                                        <p:cTn id="96" dur="1000"/>
                                        <p:tgtEl>
                                          <p:spTgt spid="297"/>
                                        </p:tgtEl>
                                      </p:cBhvr>
                                    </p:animEffect>
                                    <p:anim calcmode="lin" valueType="num">
                                      <p:cBhvr>
                                        <p:cTn id="97" dur="1000" fill="hold"/>
                                        <p:tgtEl>
                                          <p:spTgt spid="297"/>
                                        </p:tgtEl>
                                        <p:attrNameLst>
                                          <p:attrName>ppt_x</p:attrName>
                                        </p:attrNameLst>
                                      </p:cBhvr>
                                      <p:tavLst>
                                        <p:tav tm="0">
                                          <p:val>
                                            <p:strVal val="#ppt_x"/>
                                          </p:val>
                                        </p:tav>
                                        <p:tav tm="100000">
                                          <p:val>
                                            <p:strVal val="#ppt_x"/>
                                          </p:val>
                                        </p:tav>
                                      </p:tavLst>
                                    </p:anim>
                                    <p:anim calcmode="lin" valueType="num">
                                      <p:cBhvr>
                                        <p:cTn id="98" dur="1000" fill="hold"/>
                                        <p:tgtEl>
                                          <p:spTgt spid="297"/>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301"/>
                                        </p:tgtEl>
                                        <p:attrNameLst>
                                          <p:attrName>style.visibility</p:attrName>
                                        </p:attrNameLst>
                                      </p:cBhvr>
                                      <p:to>
                                        <p:strVal val="visible"/>
                                      </p:to>
                                    </p:set>
                                    <p:animEffect transition="in" filter="fade">
                                      <p:cBhvr>
                                        <p:cTn id="101" dur="1000"/>
                                        <p:tgtEl>
                                          <p:spTgt spid="301"/>
                                        </p:tgtEl>
                                      </p:cBhvr>
                                    </p:animEffect>
                                    <p:anim calcmode="lin" valueType="num">
                                      <p:cBhvr>
                                        <p:cTn id="102" dur="1000" fill="hold"/>
                                        <p:tgtEl>
                                          <p:spTgt spid="301"/>
                                        </p:tgtEl>
                                        <p:attrNameLst>
                                          <p:attrName>ppt_x</p:attrName>
                                        </p:attrNameLst>
                                      </p:cBhvr>
                                      <p:tavLst>
                                        <p:tav tm="0">
                                          <p:val>
                                            <p:strVal val="#ppt_x"/>
                                          </p:val>
                                        </p:tav>
                                        <p:tav tm="100000">
                                          <p:val>
                                            <p:strVal val="#ppt_x"/>
                                          </p:val>
                                        </p:tav>
                                      </p:tavLst>
                                    </p:anim>
                                    <p:anim calcmode="lin" valueType="num">
                                      <p:cBhvr>
                                        <p:cTn id="103" dur="1000" fill="hold"/>
                                        <p:tgtEl>
                                          <p:spTgt spid="301"/>
                                        </p:tgtEl>
                                        <p:attrNameLst>
                                          <p:attrName>ppt_y</p:attrName>
                                        </p:attrNameLst>
                                      </p:cBhvr>
                                      <p:tavLst>
                                        <p:tav tm="0">
                                          <p:val>
                                            <p:strVal val="#ppt_y+.1"/>
                                          </p:val>
                                        </p:tav>
                                        <p:tav tm="100000">
                                          <p:val>
                                            <p:strVal val="#ppt_y"/>
                                          </p:val>
                                        </p:tav>
                                      </p:tavLst>
                                    </p:anim>
                                  </p:childTnLst>
                                </p:cTn>
                              </p:par>
                              <p:par>
                                <p:cTn id="104" presetID="42" presetClass="entr" presetSubtype="0" fill="hold" nodeType="withEffect">
                                  <p:stCondLst>
                                    <p:cond delay="0"/>
                                  </p:stCondLst>
                                  <p:childTnLst>
                                    <p:set>
                                      <p:cBhvr>
                                        <p:cTn id="105" dur="1" fill="hold">
                                          <p:stCondLst>
                                            <p:cond delay="0"/>
                                          </p:stCondLst>
                                        </p:cTn>
                                        <p:tgtEl>
                                          <p:spTgt spid="304"/>
                                        </p:tgtEl>
                                        <p:attrNameLst>
                                          <p:attrName>style.visibility</p:attrName>
                                        </p:attrNameLst>
                                      </p:cBhvr>
                                      <p:to>
                                        <p:strVal val="visible"/>
                                      </p:to>
                                    </p:set>
                                    <p:animEffect transition="in" filter="fade">
                                      <p:cBhvr>
                                        <p:cTn id="106" dur="1000"/>
                                        <p:tgtEl>
                                          <p:spTgt spid="304"/>
                                        </p:tgtEl>
                                      </p:cBhvr>
                                    </p:animEffect>
                                    <p:anim calcmode="lin" valueType="num">
                                      <p:cBhvr>
                                        <p:cTn id="107" dur="1000" fill="hold"/>
                                        <p:tgtEl>
                                          <p:spTgt spid="304"/>
                                        </p:tgtEl>
                                        <p:attrNameLst>
                                          <p:attrName>ppt_x</p:attrName>
                                        </p:attrNameLst>
                                      </p:cBhvr>
                                      <p:tavLst>
                                        <p:tav tm="0">
                                          <p:val>
                                            <p:strVal val="#ppt_x"/>
                                          </p:val>
                                        </p:tav>
                                        <p:tav tm="100000">
                                          <p:val>
                                            <p:strVal val="#ppt_x"/>
                                          </p:val>
                                        </p:tav>
                                      </p:tavLst>
                                    </p:anim>
                                    <p:anim calcmode="lin" valueType="num">
                                      <p:cBhvr>
                                        <p:cTn id="108" dur="1000" fill="hold"/>
                                        <p:tgtEl>
                                          <p:spTgt spid="304"/>
                                        </p:tgtEl>
                                        <p:attrNameLst>
                                          <p:attrName>ppt_y</p:attrName>
                                        </p:attrNameLst>
                                      </p:cBhvr>
                                      <p:tavLst>
                                        <p:tav tm="0">
                                          <p:val>
                                            <p:strVal val="#ppt_y+.1"/>
                                          </p:val>
                                        </p:tav>
                                        <p:tav tm="100000">
                                          <p:val>
                                            <p:strVal val="#ppt_y"/>
                                          </p:val>
                                        </p:tav>
                                      </p:tavLst>
                                    </p:anim>
                                  </p:childTnLst>
                                </p:cTn>
                              </p:par>
                              <p:par>
                                <p:cTn id="109" presetID="42" presetClass="entr" presetSubtype="0" fill="hold" nodeType="withEffect">
                                  <p:stCondLst>
                                    <p:cond delay="0"/>
                                  </p:stCondLst>
                                  <p:childTnLst>
                                    <p:set>
                                      <p:cBhvr>
                                        <p:cTn id="110" dur="1" fill="hold">
                                          <p:stCondLst>
                                            <p:cond delay="0"/>
                                          </p:stCondLst>
                                        </p:cTn>
                                        <p:tgtEl>
                                          <p:spTgt spid="311"/>
                                        </p:tgtEl>
                                        <p:attrNameLst>
                                          <p:attrName>style.visibility</p:attrName>
                                        </p:attrNameLst>
                                      </p:cBhvr>
                                      <p:to>
                                        <p:strVal val="visible"/>
                                      </p:to>
                                    </p:set>
                                    <p:animEffect transition="in" filter="fade">
                                      <p:cBhvr>
                                        <p:cTn id="111" dur="1000"/>
                                        <p:tgtEl>
                                          <p:spTgt spid="311"/>
                                        </p:tgtEl>
                                      </p:cBhvr>
                                    </p:animEffect>
                                    <p:anim calcmode="lin" valueType="num">
                                      <p:cBhvr>
                                        <p:cTn id="112" dur="1000" fill="hold"/>
                                        <p:tgtEl>
                                          <p:spTgt spid="311"/>
                                        </p:tgtEl>
                                        <p:attrNameLst>
                                          <p:attrName>ppt_x</p:attrName>
                                        </p:attrNameLst>
                                      </p:cBhvr>
                                      <p:tavLst>
                                        <p:tav tm="0">
                                          <p:val>
                                            <p:strVal val="#ppt_x"/>
                                          </p:val>
                                        </p:tav>
                                        <p:tav tm="100000">
                                          <p:val>
                                            <p:strVal val="#ppt_x"/>
                                          </p:val>
                                        </p:tav>
                                      </p:tavLst>
                                    </p:anim>
                                    <p:anim calcmode="lin" valueType="num">
                                      <p:cBhvr>
                                        <p:cTn id="113" dur="1000" fill="hold"/>
                                        <p:tgtEl>
                                          <p:spTgt spid="311"/>
                                        </p:tgtEl>
                                        <p:attrNameLst>
                                          <p:attrName>ppt_y</p:attrName>
                                        </p:attrNameLst>
                                      </p:cBhvr>
                                      <p:tavLst>
                                        <p:tav tm="0">
                                          <p:val>
                                            <p:strVal val="#ppt_y+.1"/>
                                          </p:val>
                                        </p:tav>
                                        <p:tav tm="100000">
                                          <p:val>
                                            <p:strVal val="#ppt_y"/>
                                          </p:val>
                                        </p:tav>
                                      </p:tavLst>
                                    </p:anim>
                                  </p:childTnLst>
                                </p:cTn>
                              </p:par>
                              <p:par>
                                <p:cTn id="114" presetID="42" presetClass="entr" presetSubtype="0" fill="hold" nodeType="withEffect">
                                  <p:stCondLst>
                                    <p:cond delay="0"/>
                                  </p:stCondLst>
                                  <p:childTnLst>
                                    <p:set>
                                      <p:cBhvr>
                                        <p:cTn id="115" dur="1" fill="hold">
                                          <p:stCondLst>
                                            <p:cond delay="0"/>
                                          </p:stCondLst>
                                        </p:cTn>
                                        <p:tgtEl>
                                          <p:spTgt spid="356"/>
                                        </p:tgtEl>
                                        <p:attrNameLst>
                                          <p:attrName>style.visibility</p:attrName>
                                        </p:attrNameLst>
                                      </p:cBhvr>
                                      <p:to>
                                        <p:strVal val="visible"/>
                                      </p:to>
                                    </p:set>
                                    <p:animEffect transition="in" filter="fade">
                                      <p:cBhvr>
                                        <p:cTn id="116" dur="1000"/>
                                        <p:tgtEl>
                                          <p:spTgt spid="356"/>
                                        </p:tgtEl>
                                      </p:cBhvr>
                                    </p:animEffect>
                                    <p:anim calcmode="lin" valueType="num">
                                      <p:cBhvr>
                                        <p:cTn id="117" dur="1000" fill="hold"/>
                                        <p:tgtEl>
                                          <p:spTgt spid="356"/>
                                        </p:tgtEl>
                                        <p:attrNameLst>
                                          <p:attrName>ppt_x</p:attrName>
                                        </p:attrNameLst>
                                      </p:cBhvr>
                                      <p:tavLst>
                                        <p:tav tm="0">
                                          <p:val>
                                            <p:strVal val="#ppt_x"/>
                                          </p:val>
                                        </p:tav>
                                        <p:tav tm="100000">
                                          <p:val>
                                            <p:strVal val="#ppt_x"/>
                                          </p:val>
                                        </p:tav>
                                      </p:tavLst>
                                    </p:anim>
                                    <p:anim calcmode="lin" valueType="num">
                                      <p:cBhvr>
                                        <p:cTn id="118" dur="1000" fill="hold"/>
                                        <p:tgtEl>
                                          <p:spTgt spid="356"/>
                                        </p:tgtEl>
                                        <p:attrNameLst>
                                          <p:attrName>ppt_y</p:attrName>
                                        </p:attrNameLst>
                                      </p:cBhvr>
                                      <p:tavLst>
                                        <p:tav tm="0">
                                          <p:val>
                                            <p:strVal val="#ppt_y+.1"/>
                                          </p:val>
                                        </p:tav>
                                        <p:tav tm="100000">
                                          <p:val>
                                            <p:strVal val="#ppt_y"/>
                                          </p:val>
                                        </p:tav>
                                      </p:tavLst>
                                    </p:anim>
                                  </p:childTnLst>
                                </p:cTn>
                              </p:par>
                              <p:par>
                                <p:cTn id="119" presetID="42" presetClass="entr" presetSubtype="0" fill="hold" grpId="0" nodeType="withEffect">
                                  <p:stCondLst>
                                    <p:cond delay="0"/>
                                  </p:stCondLst>
                                  <p:childTnLst>
                                    <p:set>
                                      <p:cBhvr>
                                        <p:cTn id="120" dur="1" fill="hold">
                                          <p:stCondLst>
                                            <p:cond delay="0"/>
                                          </p:stCondLst>
                                        </p:cTn>
                                        <p:tgtEl>
                                          <p:spTgt spid="3"/>
                                        </p:tgtEl>
                                        <p:attrNameLst>
                                          <p:attrName>style.visibility</p:attrName>
                                        </p:attrNameLst>
                                      </p:cBhvr>
                                      <p:to>
                                        <p:strVal val="visible"/>
                                      </p:to>
                                    </p:set>
                                    <p:animEffect transition="in" filter="fade">
                                      <p:cBhvr>
                                        <p:cTn id="121" dur="1000"/>
                                        <p:tgtEl>
                                          <p:spTgt spid="3"/>
                                        </p:tgtEl>
                                      </p:cBhvr>
                                    </p:animEffect>
                                    <p:anim calcmode="lin" valueType="num">
                                      <p:cBhvr>
                                        <p:cTn id="122" dur="1000" fill="hold"/>
                                        <p:tgtEl>
                                          <p:spTgt spid="3"/>
                                        </p:tgtEl>
                                        <p:attrNameLst>
                                          <p:attrName>ppt_x</p:attrName>
                                        </p:attrNameLst>
                                      </p:cBhvr>
                                      <p:tavLst>
                                        <p:tav tm="0">
                                          <p:val>
                                            <p:strVal val="#ppt_x"/>
                                          </p:val>
                                        </p:tav>
                                        <p:tav tm="100000">
                                          <p:val>
                                            <p:strVal val="#ppt_x"/>
                                          </p:val>
                                        </p:tav>
                                      </p:tavLst>
                                    </p:anim>
                                    <p:anim calcmode="lin" valueType="num">
                                      <p:cBhvr>
                                        <p:cTn id="123" dur="1000" fill="hold"/>
                                        <p:tgtEl>
                                          <p:spTgt spid="3"/>
                                        </p:tgtEl>
                                        <p:attrNameLst>
                                          <p:attrName>ppt_y</p:attrName>
                                        </p:attrNameLst>
                                      </p:cBhvr>
                                      <p:tavLst>
                                        <p:tav tm="0">
                                          <p:val>
                                            <p:strVal val="#ppt_y+.1"/>
                                          </p:val>
                                        </p:tav>
                                        <p:tav tm="100000">
                                          <p:val>
                                            <p:strVal val="#ppt_y"/>
                                          </p:val>
                                        </p:tav>
                                      </p:tavLst>
                                    </p:anim>
                                  </p:childTnLst>
                                </p:cTn>
                              </p:par>
                              <p:par>
                                <p:cTn id="124" presetID="42" presetClass="entr" presetSubtype="0"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Effect transition="in" filter="fade">
                                      <p:cBhvr>
                                        <p:cTn id="126" dur="1000"/>
                                        <p:tgtEl>
                                          <p:spTgt spid="97"/>
                                        </p:tgtEl>
                                      </p:cBhvr>
                                    </p:animEffect>
                                    <p:anim calcmode="lin" valueType="num">
                                      <p:cBhvr>
                                        <p:cTn id="127" dur="1000" fill="hold"/>
                                        <p:tgtEl>
                                          <p:spTgt spid="97"/>
                                        </p:tgtEl>
                                        <p:attrNameLst>
                                          <p:attrName>ppt_x</p:attrName>
                                        </p:attrNameLst>
                                      </p:cBhvr>
                                      <p:tavLst>
                                        <p:tav tm="0">
                                          <p:val>
                                            <p:strVal val="#ppt_x"/>
                                          </p:val>
                                        </p:tav>
                                        <p:tav tm="100000">
                                          <p:val>
                                            <p:strVal val="#ppt_x"/>
                                          </p:val>
                                        </p:tav>
                                      </p:tavLst>
                                    </p:anim>
                                    <p:anim calcmode="lin" valueType="num">
                                      <p:cBhvr>
                                        <p:cTn id="128" dur="1000" fill="hold"/>
                                        <p:tgtEl>
                                          <p:spTgt spid="97"/>
                                        </p:tgtEl>
                                        <p:attrNameLst>
                                          <p:attrName>ppt_y</p:attrName>
                                        </p:attrNameLst>
                                      </p:cBhvr>
                                      <p:tavLst>
                                        <p:tav tm="0">
                                          <p:val>
                                            <p:strVal val="#ppt_y+.1"/>
                                          </p:val>
                                        </p:tav>
                                        <p:tav tm="100000">
                                          <p:val>
                                            <p:strVal val="#ppt_y"/>
                                          </p:val>
                                        </p:tav>
                                      </p:tavLst>
                                    </p:anim>
                                  </p:childTnLst>
                                </p:cTn>
                              </p:par>
                              <p:par>
                                <p:cTn id="129" presetID="42" presetClass="entr" presetSubtype="0" fill="hold" nodeType="withEffect">
                                  <p:stCondLst>
                                    <p:cond delay="0"/>
                                  </p:stCondLst>
                                  <p:childTnLst>
                                    <p:set>
                                      <p:cBhvr>
                                        <p:cTn id="130" dur="1" fill="hold">
                                          <p:stCondLst>
                                            <p:cond delay="0"/>
                                          </p:stCondLst>
                                        </p:cTn>
                                        <p:tgtEl>
                                          <p:spTgt spid="100"/>
                                        </p:tgtEl>
                                        <p:attrNameLst>
                                          <p:attrName>style.visibility</p:attrName>
                                        </p:attrNameLst>
                                      </p:cBhvr>
                                      <p:to>
                                        <p:strVal val="visible"/>
                                      </p:to>
                                    </p:set>
                                    <p:animEffect transition="in" filter="fade">
                                      <p:cBhvr>
                                        <p:cTn id="131" dur="1000"/>
                                        <p:tgtEl>
                                          <p:spTgt spid="100"/>
                                        </p:tgtEl>
                                      </p:cBhvr>
                                    </p:animEffect>
                                    <p:anim calcmode="lin" valueType="num">
                                      <p:cBhvr>
                                        <p:cTn id="132" dur="1000" fill="hold"/>
                                        <p:tgtEl>
                                          <p:spTgt spid="100"/>
                                        </p:tgtEl>
                                        <p:attrNameLst>
                                          <p:attrName>ppt_x</p:attrName>
                                        </p:attrNameLst>
                                      </p:cBhvr>
                                      <p:tavLst>
                                        <p:tav tm="0">
                                          <p:val>
                                            <p:strVal val="#ppt_x"/>
                                          </p:val>
                                        </p:tav>
                                        <p:tav tm="100000">
                                          <p:val>
                                            <p:strVal val="#ppt_x"/>
                                          </p:val>
                                        </p:tav>
                                      </p:tavLst>
                                    </p:anim>
                                    <p:anim calcmode="lin" valueType="num">
                                      <p:cBhvr>
                                        <p:cTn id="133" dur="1000" fill="hold"/>
                                        <p:tgtEl>
                                          <p:spTgt spid="100"/>
                                        </p:tgtEl>
                                        <p:attrNameLst>
                                          <p:attrName>ppt_y</p:attrName>
                                        </p:attrNameLst>
                                      </p:cBhvr>
                                      <p:tavLst>
                                        <p:tav tm="0">
                                          <p:val>
                                            <p:strVal val="#ppt_y+.1"/>
                                          </p:val>
                                        </p:tav>
                                        <p:tav tm="100000">
                                          <p:val>
                                            <p:strVal val="#ppt_y"/>
                                          </p:val>
                                        </p:tav>
                                      </p:tavLst>
                                    </p:anim>
                                  </p:childTnLst>
                                </p:cTn>
                              </p:par>
                              <p:par>
                                <p:cTn id="134" presetID="42" presetClass="entr" presetSubtype="0" fill="hold" nodeType="withEffect">
                                  <p:stCondLst>
                                    <p:cond delay="0"/>
                                  </p:stCondLst>
                                  <p:childTnLst>
                                    <p:set>
                                      <p:cBhvr>
                                        <p:cTn id="135" dur="1" fill="hold">
                                          <p:stCondLst>
                                            <p:cond delay="0"/>
                                          </p:stCondLst>
                                        </p:cTn>
                                        <p:tgtEl>
                                          <p:spTgt spid="103"/>
                                        </p:tgtEl>
                                        <p:attrNameLst>
                                          <p:attrName>style.visibility</p:attrName>
                                        </p:attrNameLst>
                                      </p:cBhvr>
                                      <p:to>
                                        <p:strVal val="visible"/>
                                      </p:to>
                                    </p:set>
                                    <p:animEffect transition="in" filter="fade">
                                      <p:cBhvr>
                                        <p:cTn id="136" dur="1000"/>
                                        <p:tgtEl>
                                          <p:spTgt spid="103"/>
                                        </p:tgtEl>
                                      </p:cBhvr>
                                    </p:animEffect>
                                    <p:anim calcmode="lin" valueType="num">
                                      <p:cBhvr>
                                        <p:cTn id="137" dur="1000" fill="hold"/>
                                        <p:tgtEl>
                                          <p:spTgt spid="103"/>
                                        </p:tgtEl>
                                        <p:attrNameLst>
                                          <p:attrName>ppt_x</p:attrName>
                                        </p:attrNameLst>
                                      </p:cBhvr>
                                      <p:tavLst>
                                        <p:tav tm="0">
                                          <p:val>
                                            <p:strVal val="#ppt_x"/>
                                          </p:val>
                                        </p:tav>
                                        <p:tav tm="100000">
                                          <p:val>
                                            <p:strVal val="#ppt_x"/>
                                          </p:val>
                                        </p:tav>
                                      </p:tavLst>
                                    </p:anim>
                                    <p:anim calcmode="lin" valueType="num">
                                      <p:cBhvr>
                                        <p:cTn id="138" dur="1000" fill="hold"/>
                                        <p:tgtEl>
                                          <p:spTgt spid="103"/>
                                        </p:tgtEl>
                                        <p:attrNameLst>
                                          <p:attrName>ppt_y</p:attrName>
                                        </p:attrNameLst>
                                      </p:cBhvr>
                                      <p:tavLst>
                                        <p:tav tm="0">
                                          <p:val>
                                            <p:strVal val="#ppt_y+.1"/>
                                          </p:val>
                                        </p:tav>
                                        <p:tav tm="100000">
                                          <p:val>
                                            <p:strVal val="#ppt_y"/>
                                          </p:val>
                                        </p:tav>
                                      </p:tavLst>
                                    </p:anim>
                                  </p:childTnLst>
                                </p:cTn>
                              </p:par>
                              <p:par>
                                <p:cTn id="139" presetID="42" presetClass="entr" presetSubtype="0" fill="hold" nodeType="withEffect">
                                  <p:stCondLst>
                                    <p:cond delay="0"/>
                                  </p:stCondLst>
                                  <p:childTnLst>
                                    <p:set>
                                      <p:cBhvr>
                                        <p:cTn id="140" dur="1" fill="hold">
                                          <p:stCondLst>
                                            <p:cond delay="0"/>
                                          </p:stCondLst>
                                        </p:cTn>
                                        <p:tgtEl>
                                          <p:spTgt spid="120"/>
                                        </p:tgtEl>
                                        <p:attrNameLst>
                                          <p:attrName>style.visibility</p:attrName>
                                        </p:attrNameLst>
                                      </p:cBhvr>
                                      <p:to>
                                        <p:strVal val="visible"/>
                                      </p:to>
                                    </p:set>
                                    <p:animEffect transition="in" filter="fade">
                                      <p:cBhvr>
                                        <p:cTn id="141" dur="1000"/>
                                        <p:tgtEl>
                                          <p:spTgt spid="120"/>
                                        </p:tgtEl>
                                      </p:cBhvr>
                                    </p:animEffect>
                                    <p:anim calcmode="lin" valueType="num">
                                      <p:cBhvr>
                                        <p:cTn id="142" dur="1000" fill="hold"/>
                                        <p:tgtEl>
                                          <p:spTgt spid="120"/>
                                        </p:tgtEl>
                                        <p:attrNameLst>
                                          <p:attrName>ppt_x</p:attrName>
                                        </p:attrNameLst>
                                      </p:cBhvr>
                                      <p:tavLst>
                                        <p:tav tm="0">
                                          <p:val>
                                            <p:strVal val="#ppt_x"/>
                                          </p:val>
                                        </p:tav>
                                        <p:tav tm="100000">
                                          <p:val>
                                            <p:strVal val="#ppt_x"/>
                                          </p:val>
                                        </p:tav>
                                      </p:tavLst>
                                    </p:anim>
                                    <p:anim calcmode="lin" valueType="num">
                                      <p:cBhvr>
                                        <p:cTn id="143" dur="1000" fill="hold"/>
                                        <p:tgtEl>
                                          <p:spTgt spid="120"/>
                                        </p:tgtEl>
                                        <p:attrNameLst>
                                          <p:attrName>ppt_y</p:attrName>
                                        </p:attrNameLst>
                                      </p:cBhvr>
                                      <p:tavLst>
                                        <p:tav tm="0">
                                          <p:val>
                                            <p:strVal val="#ppt_y+.1"/>
                                          </p:val>
                                        </p:tav>
                                        <p:tav tm="100000">
                                          <p:val>
                                            <p:strVal val="#ppt_y"/>
                                          </p:val>
                                        </p:tav>
                                      </p:tavLst>
                                    </p:anim>
                                  </p:childTnLst>
                                </p:cTn>
                              </p:par>
                              <p:par>
                                <p:cTn id="144" presetID="42" presetClass="entr" presetSubtype="0" fill="hold" nodeType="withEffect">
                                  <p:stCondLst>
                                    <p:cond delay="0"/>
                                  </p:stCondLst>
                                  <p:childTnLst>
                                    <p:set>
                                      <p:cBhvr>
                                        <p:cTn id="145" dur="1" fill="hold">
                                          <p:stCondLst>
                                            <p:cond delay="0"/>
                                          </p:stCondLst>
                                        </p:cTn>
                                        <p:tgtEl>
                                          <p:spTgt spid="121"/>
                                        </p:tgtEl>
                                        <p:attrNameLst>
                                          <p:attrName>style.visibility</p:attrName>
                                        </p:attrNameLst>
                                      </p:cBhvr>
                                      <p:to>
                                        <p:strVal val="visible"/>
                                      </p:to>
                                    </p:set>
                                    <p:animEffect transition="in" filter="fade">
                                      <p:cBhvr>
                                        <p:cTn id="146" dur="1000"/>
                                        <p:tgtEl>
                                          <p:spTgt spid="121"/>
                                        </p:tgtEl>
                                      </p:cBhvr>
                                    </p:animEffect>
                                    <p:anim calcmode="lin" valueType="num">
                                      <p:cBhvr>
                                        <p:cTn id="147" dur="1000" fill="hold"/>
                                        <p:tgtEl>
                                          <p:spTgt spid="121"/>
                                        </p:tgtEl>
                                        <p:attrNameLst>
                                          <p:attrName>ppt_x</p:attrName>
                                        </p:attrNameLst>
                                      </p:cBhvr>
                                      <p:tavLst>
                                        <p:tav tm="0">
                                          <p:val>
                                            <p:strVal val="#ppt_x"/>
                                          </p:val>
                                        </p:tav>
                                        <p:tav tm="100000">
                                          <p:val>
                                            <p:strVal val="#ppt_x"/>
                                          </p:val>
                                        </p:tav>
                                      </p:tavLst>
                                    </p:anim>
                                    <p:anim calcmode="lin" valueType="num">
                                      <p:cBhvr>
                                        <p:cTn id="148" dur="1000" fill="hold"/>
                                        <p:tgtEl>
                                          <p:spTgt spid="121"/>
                                        </p:tgtEl>
                                        <p:attrNameLst>
                                          <p:attrName>ppt_y</p:attrName>
                                        </p:attrNameLst>
                                      </p:cBhvr>
                                      <p:tavLst>
                                        <p:tav tm="0">
                                          <p:val>
                                            <p:strVal val="#ppt_y+.1"/>
                                          </p:val>
                                        </p:tav>
                                        <p:tav tm="100000">
                                          <p:val>
                                            <p:strVal val="#ppt_y"/>
                                          </p:val>
                                        </p:tav>
                                      </p:tavLst>
                                    </p:anim>
                                  </p:childTnLst>
                                </p:cTn>
                              </p:par>
                              <p:par>
                                <p:cTn id="149" presetID="42" presetClass="entr" presetSubtype="0" fill="hold" grpId="0" nodeType="withEffect">
                                  <p:stCondLst>
                                    <p:cond delay="0"/>
                                  </p:stCondLst>
                                  <p:childTnLst>
                                    <p:set>
                                      <p:cBhvr>
                                        <p:cTn id="150" dur="1" fill="hold">
                                          <p:stCondLst>
                                            <p:cond delay="0"/>
                                          </p:stCondLst>
                                        </p:cTn>
                                        <p:tgtEl>
                                          <p:spTgt spid="7"/>
                                        </p:tgtEl>
                                        <p:attrNameLst>
                                          <p:attrName>style.visibility</p:attrName>
                                        </p:attrNameLst>
                                      </p:cBhvr>
                                      <p:to>
                                        <p:strVal val="visible"/>
                                      </p:to>
                                    </p:set>
                                    <p:animEffect transition="in" filter="fade">
                                      <p:cBhvr>
                                        <p:cTn id="151" dur="1000"/>
                                        <p:tgtEl>
                                          <p:spTgt spid="7"/>
                                        </p:tgtEl>
                                      </p:cBhvr>
                                    </p:animEffect>
                                    <p:anim calcmode="lin" valueType="num">
                                      <p:cBhvr>
                                        <p:cTn id="152" dur="1000" fill="hold"/>
                                        <p:tgtEl>
                                          <p:spTgt spid="7"/>
                                        </p:tgtEl>
                                        <p:attrNameLst>
                                          <p:attrName>ppt_x</p:attrName>
                                        </p:attrNameLst>
                                      </p:cBhvr>
                                      <p:tavLst>
                                        <p:tav tm="0">
                                          <p:val>
                                            <p:strVal val="#ppt_x"/>
                                          </p:val>
                                        </p:tav>
                                        <p:tav tm="100000">
                                          <p:val>
                                            <p:strVal val="#ppt_x"/>
                                          </p:val>
                                        </p:tav>
                                      </p:tavLst>
                                    </p:anim>
                                    <p:anim calcmode="lin" valueType="num">
                                      <p:cBhvr>
                                        <p:cTn id="153" dur="1000" fill="hold"/>
                                        <p:tgtEl>
                                          <p:spTgt spid="7"/>
                                        </p:tgtEl>
                                        <p:attrNameLst>
                                          <p:attrName>ppt_y</p:attrName>
                                        </p:attrNameLst>
                                      </p:cBhvr>
                                      <p:tavLst>
                                        <p:tav tm="0">
                                          <p:val>
                                            <p:strVal val="#ppt_y+.1"/>
                                          </p:val>
                                        </p:tav>
                                        <p:tav tm="100000">
                                          <p:val>
                                            <p:strVal val="#ppt_y"/>
                                          </p:val>
                                        </p:tav>
                                      </p:tavLst>
                                    </p:anim>
                                  </p:childTnLst>
                                </p:cTn>
                              </p:par>
                              <p:par>
                                <p:cTn id="154" presetID="42" presetClass="entr" presetSubtype="0" fill="hold" grpId="0" nodeType="withEffect">
                                  <p:stCondLst>
                                    <p:cond delay="0"/>
                                  </p:stCondLst>
                                  <p:childTnLst>
                                    <p:set>
                                      <p:cBhvr>
                                        <p:cTn id="155" dur="1" fill="hold">
                                          <p:stCondLst>
                                            <p:cond delay="0"/>
                                          </p:stCondLst>
                                        </p:cTn>
                                        <p:tgtEl>
                                          <p:spTgt spid="8"/>
                                        </p:tgtEl>
                                        <p:attrNameLst>
                                          <p:attrName>style.visibility</p:attrName>
                                        </p:attrNameLst>
                                      </p:cBhvr>
                                      <p:to>
                                        <p:strVal val="visible"/>
                                      </p:to>
                                    </p:set>
                                    <p:animEffect transition="in" filter="fade">
                                      <p:cBhvr>
                                        <p:cTn id="156" dur="1000"/>
                                        <p:tgtEl>
                                          <p:spTgt spid="8"/>
                                        </p:tgtEl>
                                      </p:cBhvr>
                                    </p:animEffect>
                                    <p:anim calcmode="lin" valueType="num">
                                      <p:cBhvr>
                                        <p:cTn id="157" dur="1000" fill="hold"/>
                                        <p:tgtEl>
                                          <p:spTgt spid="8"/>
                                        </p:tgtEl>
                                        <p:attrNameLst>
                                          <p:attrName>ppt_x</p:attrName>
                                        </p:attrNameLst>
                                      </p:cBhvr>
                                      <p:tavLst>
                                        <p:tav tm="0">
                                          <p:val>
                                            <p:strVal val="#ppt_x"/>
                                          </p:val>
                                        </p:tav>
                                        <p:tav tm="100000">
                                          <p:val>
                                            <p:strVal val="#ppt_x"/>
                                          </p:val>
                                        </p:tav>
                                      </p:tavLst>
                                    </p:anim>
                                    <p:anim calcmode="lin" valueType="num">
                                      <p:cBhvr>
                                        <p:cTn id="158" dur="1000" fill="hold"/>
                                        <p:tgtEl>
                                          <p:spTgt spid="8"/>
                                        </p:tgtEl>
                                        <p:attrNameLst>
                                          <p:attrName>ppt_y</p:attrName>
                                        </p:attrNameLst>
                                      </p:cBhvr>
                                      <p:tavLst>
                                        <p:tav tm="0">
                                          <p:val>
                                            <p:strVal val="#ppt_y+.1"/>
                                          </p:val>
                                        </p:tav>
                                        <p:tav tm="100000">
                                          <p:val>
                                            <p:strVal val="#ppt_y"/>
                                          </p:val>
                                        </p:tav>
                                      </p:tavLst>
                                    </p:anim>
                                  </p:childTnLst>
                                </p:cTn>
                              </p:par>
                              <p:par>
                                <p:cTn id="159" presetID="42" presetClass="entr" presetSubtype="0" fill="hold" grpId="0" nodeType="withEffect">
                                  <p:stCondLst>
                                    <p:cond delay="0"/>
                                  </p:stCondLst>
                                  <p:childTnLst>
                                    <p:set>
                                      <p:cBhvr>
                                        <p:cTn id="160" dur="1" fill="hold">
                                          <p:stCondLst>
                                            <p:cond delay="0"/>
                                          </p:stCondLst>
                                        </p:cTn>
                                        <p:tgtEl>
                                          <p:spTgt spid="43"/>
                                        </p:tgtEl>
                                        <p:attrNameLst>
                                          <p:attrName>style.visibility</p:attrName>
                                        </p:attrNameLst>
                                      </p:cBhvr>
                                      <p:to>
                                        <p:strVal val="visible"/>
                                      </p:to>
                                    </p:set>
                                    <p:animEffect transition="in" filter="fade">
                                      <p:cBhvr>
                                        <p:cTn id="161" dur="1000"/>
                                        <p:tgtEl>
                                          <p:spTgt spid="43"/>
                                        </p:tgtEl>
                                      </p:cBhvr>
                                    </p:animEffect>
                                    <p:anim calcmode="lin" valueType="num">
                                      <p:cBhvr>
                                        <p:cTn id="162" dur="1000" fill="hold"/>
                                        <p:tgtEl>
                                          <p:spTgt spid="43"/>
                                        </p:tgtEl>
                                        <p:attrNameLst>
                                          <p:attrName>ppt_x</p:attrName>
                                        </p:attrNameLst>
                                      </p:cBhvr>
                                      <p:tavLst>
                                        <p:tav tm="0">
                                          <p:val>
                                            <p:strVal val="#ppt_x"/>
                                          </p:val>
                                        </p:tav>
                                        <p:tav tm="100000">
                                          <p:val>
                                            <p:strVal val="#ppt_x"/>
                                          </p:val>
                                        </p:tav>
                                      </p:tavLst>
                                    </p:anim>
                                    <p:anim calcmode="lin" valueType="num">
                                      <p:cBhvr>
                                        <p:cTn id="163" dur="1000" fill="hold"/>
                                        <p:tgtEl>
                                          <p:spTgt spid="43"/>
                                        </p:tgtEl>
                                        <p:attrNameLst>
                                          <p:attrName>ppt_y</p:attrName>
                                        </p:attrNameLst>
                                      </p:cBhvr>
                                      <p:tavLst>
                                        <p:tav tm="0">
                                          <p:val>
                                            <p:strVal val="#ppt_y+.1"/>
                                          </p:val>
                                        </p:tav>
                                        <p:tav tm="100000">
                                          <p:val>
                                            <p:strVal val="#ppt_y"/>
                                          </p:val>
                                        </p:tav>
                                      </p:tavLst>
                                    </p:anim>
                                  </p:childTnLst>
                                </p:cTn>
                              </p:par>
                              <p:par>
                                <p:cTn id="164" presetID="42" presetClass="entr" presetSubtype="0" fill="hold" nodeType="withEffect">
                                  <p:stCondLst>
                                    <p:cond delay="0"/>
                                  </p:stCondLst>
                                  <p:childTnLst>
                                    <p:set>
                                      <p:cBhvr>
                                        <p:cTn id="165" dur="1" fill="hold">
                                          <p:stCondLst>
                                            <p:cond delay="0"/>
                                          </p:stCondLst>
                                        </p:cTn>
                                        <p:tgtEl>
                                          <p:spTgt spid="41"/>
                                        </p:tgtEl>
                                        <p:attrNameLst>
                                          <p:attrName>style.visibility</p:attrName>
                                        </p:attrNameLst>
                                      </p:cBhvr>
                                      <p:to>
                                        <p:strVal val="visible"/>
                                      </p:to>
                                    </p:set>
                                    <p:animEffect transition="in" filter="fade">
                                      <p:cBhvr>
                                        <p:cTn id="166" dur="1000"/>
                                        <p:tgtEl>
                                          <p:spTgt spid="41"/>
                                        </p:tgtEl>
                                      </p:cBhvr>
                                    </p:animEffect>
                                    <p:anim calcmode="lin" valueType="num">
                                      <p:cBhvr>
                                        <p:cTn id="167" dur="1000" fill="hold"/>
                                        <p:tgtEl>
                                          <p:spTgt spid="41"/>
                                        </p:tgtEl>
                                        <p:attrNameLst>
                                          <p:attrName>ppt_x</p:attrName>
                                        </p:attrNameLst>
                                      </p:cBhvr>
                                      <p:tavLst>
                                        <p:tav tm="0">
                                          <p:val>
                                            <p:strVal val="#ppt_x"/>
                                          </p:val>
                                        </p:tav>
                                        <p:tav tm="100000">
                                          <p:val>
                                            <p:strVal val="#ppt_x"/>
                                          </p:val>
                                        </p:tav>
                                      </p:tavLst>
                                    </p:anim>
                                    <p:anim calcmode="lin" valueType="num">
                                      <p:cBhvr>
                                        <p:cTn id="168" dur="1000" fill="hold"/>
                                        <p:tgtEl>
                                          <p:spTgt spid="41"/>
                                        </p:tgtEl>
                                        <p:attrNameLst>
                                          <p:attrName>ppt_y</p:attrName>
                                        </p:attrNameLst>
                                      </p:cBhvr>
                                      <p:tavLst>
                                        <p:tav tm="0">
                                          <p:val>
                                            <p:strVal val="#ppt_y+.1"/>
                                          </p:val>
                                        </p:tav>
                                        <p:tav tm="100000">
                                          <p:val>
                                            <p:strVal val="#ppt_y"/>
                                          </p:val>
                                        </p:tav>
                                      </p:tavLst>
                                    </p:anim>
                                  </p:childTnLst>
                                </p:cTn>
                              </p:par>
                              <p:par>
                                <p:cTn id="169" presetID="42" presetClass="entr" presetSubtype="0" fill="hold" nodeType="withEffect">
                                  <p:stCondLst>
                                    <p:cond delay="0"/>
                                  </p:stCondLst>
                                  <p:childTnLst>
                                    <p:set>
                                      <p:cBhvr>
                                        <p:cTn id="170" dur="1" fill="hold">
                                          <p:stCondLst>
                                            <p:cond delay="0"/>
                                          </p:stCondLst>
                                        </p:cTn>
                                        <p:tgtEl>
                                          <p:spTgt spid="45"/>
                                        </p:tgtEl>
                                        <p:attrNameLst>
                                          <p:attrName>style.visibility</p:attrName>
                                        </p:attrNameLst>
                                      </p:cBhvr>
                                      <p:to>
                                        <p:strVal val="visible"/>
                                      </p:to>
                                    </p:set>
                                    <p:animEffect transition="in" filter="fade">
                                      <p:cBhvr>
                                        <p:cTn id="171" dur="1000"/>
                                        <p:tgtEl>
                                          <p:spTgt spid="45"/>
                                        </p:tgtEl>
                                      </p:cBhvr>
                                    </p:animEffect>
                                    <p:anim calcmode="lin" valueType="num">
                                      <p:cBhvr>
                                        <p:cTn id="172" dur="1000" fill="hold"/>
                                        <p:tgtEl>
                                          <p:spTgt spid="45"/>
                                        </p:tgtEl>
                                        <p:attrNameLst>
                                          <p:attrName>ppt_x</p:attrName>
                                        </p:attrNameLst>
                                      </p:cBhvr>
                                      <p:tavLst>
                                        <p:tav tm="0">
                                          <p:val>
                                            <p:strVal val="#ppt_x"/>
                                          </p:val>
                                        </p:tav>
                                        <p:tav tm="100000">
                                          <p:val>
                                            <p:strVal val="#ppt_x"/>
                                          </p:val>
                                        </p:tav>
                                      </p:tavLst>
                                    </p:anim>
                                    <p:anim calcmode="lin" valueType="num">
                                      <p:cBhvr>
                                        <p:cTn id="173" dur="1000" fill="hold"/>
                                        <p:tgtEl>
                                          <p:spTgt spid="45"/>
                                        </p:tgtEl>
                                        <p:attrNameLst>
                                          <p:attrName>ppt_y</p:attrName>
                                        </p:attrNameLst>
                                      </p:cBhvr>
                                      <p:tavLst>
                                        <p:tav tm="0">
                                          <p:val>
                                            <p:strVal val="#ppt_y+.1"/>
                                          </p:val>
                                        </p:tav>
                                        <p:tav tm="100000">
                                          <p:val>
                                            <p:strVal val="#ppt_y"/>
                                          </p:val>
                                        </p:tav>
                                      </p:tavLst>
                                    </p:anim>
                                  </p:childTnLst>
                                </p:cTn>
                              </p:par>
                              <p:par>
                                <p:cTn id="174" presetID="42" presetClass="entr" presetSubtype="0"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Effect transition="in" filter="fade">
                                      <p:cBhvr>
                                        <p:cTn id="176" dur="1000"/>
                                        <p:tgtEl>
                                          <p:spTgt spid="46"/>
                                        </p:tgtEl>
                                      </p:cBhvr>
                                    </p:animEffect>
                                    <p:anim calcmode="lin" valueType="num">
                                      <p:cBhvr>
                                        <p:cTn id="177" dur="1000" fill="hold"/>
                                        <p:tgtEl>
                                          <p:spTgt spid="46"/>
                                        </p:tgtEl>
                                        <p:attrNameLst>
                                          <p:attrName>ppt_x</p:attrName>
                                        </p:attrNameLst>
                                      </p:cBhvr>
                                      <p:tavLst>
                                        <p:tav tm="0">
                                          <p:val>
                                            <p:strVal val="#ppt_x"/>
                                          </p:val>
                                        </p:tav>
                                        <p:tav tm="100000">
                                          <p:val>
                                            <p:strVal val="#ppt_x"/>
                                          </p:val>
                                        </p:tav>
                                      </p:tavLst>
                                    </p:anim>
                                    <p:anim calcmode="lin" valueType="num">
                                      <p:cBhvr>
                                        <p:cTn id="178" dur="1000" fill="hold"/>
                                        <p:tgtEl>
                                          <p:spTgt spid="46"/>
                                        </p:tgtEl>
                                        <p:attrNameLst>
                                          <p:attrName>ppt_y</p:attrName>
                                        </p:attrNameLst>
                                      </p:cBhvr>
                                      <p:tavLst>
                                        <p:tav tm="0">
                                          <p:val>
                                            <p:strVal val="#ppt_y+.1"/>
                                          </p:val>
                                        </p:tav>
                                        <p:tav tm="100000">
                                          <p:val>
                                            <p:strVal val="#ppt_y"/>
                                          </p:val>
                                        </p:tav>
                                      </p:tavLst>
                                    </p:anim>
                                  </p:childTnLst>
                                </p:cTn>
                              </p:par>
                              <p:par>
                                <p:cTn id="179" presetID="42" presetClass="entr" presetSubtype="0" fill="hold" nodeType="withEffect">
                                  <p:stCondLst>
                                    <p:cond delay="0"/>
                                  </p:stCondLst>
                                  <p:childTnLst>
                                    <p:set>
                                      <p:cBhvr>
                                        <p:cTn id="180" dur="1" fill="hold">
                                          <p:stCondLst>
                                            <p:cond delay="0"/>
                                          </p:stCondLst>
                                        </p:cTn>
                                        <p:tgtEl>
                                          <p:spTgt spid="47"/>
                                        </p:tgtEl>
                                        <p:attrNameLst>
                                          <p:attrName>style.visibility</p:attrName>
                                        </p:attrNameLst>
                                      </p:cBhvr>
                                      <p:to>
                                        <p:strVal val="visible"/>
                                      </p:to>
                                    </p:set>
                                    <p:animEffect transition="in" filter="fade">
                                      <p:cBhvr>
                                        <p:cTn id="181" dur="1000"/>
                                        <p:tgtEl>
                                          <p:spTgt spid="47"/>
                                        </p:tgtEl>
                                      </p:cBhvr>
                                    </p:animEffect>
                                    <p:anim calcmode="lin" valueType="num">
                                      <p:cBhvr>
                                        <p:cTn id="182" dur="1000" fill="hold"/>
                                        <p:tgtEl>
                                          <p:spTgt spid="47"/>
                                        </p:tgtEl>
                                        <p:attrNameLst>
                                          <p:attrName>ppt_x</p:attrName>
                                        </p:attrNameLst>
                                      </p:cBhvr>
                                      <p:tavLst>
                                        <p:tav tm="0">
                                          <p:val>
                                            <p:strVal val="#ppt_x"/>
                                          </p:val>
                                        </p:tav>
                                        <p:tav tm="100000">
                                          <p:val>
                                            <p:strVal val="#ppt_x"/>
                                          </p:val>
                                        </p:tav>
                                      </p:tavLst>
                                    </p:anim>
                                    <p:anim calcmode="lin" valueType="num">
                                      <p:cBhvr>
                                        <p:cTn id="183" dur="1000" fill="hold"/>
                                        <p:tgtEl>
                                          <p:spTgt spid="47"/>
                                        </p:tgtEl>
                                        <p:attrNameLst>
                                          <p:attrName>ppt_y</p:attrName>
                                        </p:attrNameLst>
                                      </p:cBhvr>
                                      <p:tavLst>
                                        <p:tav tm="0">
                                          <p:val>
                                            <p:strVal val="#ppt_y+.1"/>
                                          </p:val>
                                        </p:tav>
                                        <p:tav tm="100000">
                                          <p:val>
                                            <p:strVal val="#ppt_y"/>
                                          </p:val>
                                        </p:tav>
                                      </p:tavLst>
                                    </p:anim>
                                  </p:childTnLst>
                                </p:cTn>
                              </p:par>
                              <p:par>
                                <p:cTn id="184" presetID="42" presetClass="entr" presetSubtype="0" fill="hold" nodeType="withEffect">
                                  <p:stCondLst>
                                    <p:cond delay="0"/>
                                  </p:stCondLst>
                                  <p:childTnLst>
                                    <p:set>
                                      <p:cBhvr>
                                        <p:cTn id="185" dur="1" fill="hold">
                                          <p:stCondLst>
                                            <p:cond delay="0"/>
                                          </p:stCondLst>
                                        </p:cTn>
                                        <p:tgtEl>
                                          <p:spTgt spid="48"/>
                                        </p:tgtEl>
                                        <p:attrNameLst>
                                          <p:attrName>style.visibility</p:attrName>
                                        </p:attrNameLst>
                                      </p:cBhvr>
                                      <p:to>
                                        <p:strVal val="visible"/>
                                      </p:to>
                                    </p:set>
                                    <p:animEffect transition="in" filter="fade">
                                      <p:cBhvr>
                                        <p:cTn id="186" dur="1000"/>
                                        <p:tgtEl>
                                          <p:spTgt spid="48"/>
                                        </p:tgtEl>
                                      </p:cBhvr>
                                    </p:animEffect>
                                    <p:anim calcmode="lin" valueType="num">
                                      <p:cBhvr>
                                        <p:cTn id="187" dur="1000" fill="hold"/>
                                        <p:tgtEl>
                                          <p:spTgt spid="48"/>
                                        </p:tgtEl>
                                        <p:attrNameLst>
                                          <p:attrName>ppt_x</p:attrName>
                                        </p:attrNameLst>
                                      </p:cBhvr>
                                      <p:tavLst>
                                        <p:tav tm="0">
                                          <p:val>
                                            <p:strVal val="#ppt_x"/>
                                          </p:val>
                                        </p:tav>
                                        <p:tav tm="100000">
                                          <p:val>
                                            <p:strVal val="#ppt_x"/>
                                          </p:val>
                                        </p:tav>
                                      </p:tavLst>
                                    </p:anim>
                                    <p:anim calcmode="lin" valueType="num">
                                      <p:cBhvr>
                                        <p:cTn id="188" dur="1000" fill="hold"/>
                                        <p:tgtEl>
                                          <p:spTgt spid="48"/>
                                        </p:tgtEl>
                                        <p:attrNameLst>
                                          <p:attrName>ppt_y</p:attrName>
                                        </p:attrNameLst>
                                      </p:cBhvr>
                                      <p:tavLst>
                                        <p:tav tm="0">
                                          <p:val>
                                            <p:strVal val="#ppt_y+.1"/>
                                          </p:val>
                                        </p:tav>
                                        <p:tav tm="100000">
                                          <p:val>
                                            <p:strVal val="#ppt_y"/>
                                          </p:val>
                                        </p:tav>
                                      </p:tavLst>
                                    </p:anim>
                                  </p:childTnLst>
                                </p:cTn>
                              </p:par>
                              <p:par>
                                <p:cTn id="189" presetID="42" presetClass="entr" presetSubtype="0" fill="hold" nodeType="with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0"/>
                                        <p:tgtEl>
                                          <p:spTgt spid="49"/>
                                        </p:tgtEl>
                                      </p:cBhvr>
                                    </p:animEffect>
                                    <p:anim calcmode="lin" valueType="num">
                                      <p:cBhvr>
                                        <p:cTn id="192" dur="1000" fill="hold"/>
                                        <p:tgtEl>
                                          <p:spTgt spid="49"/>
                                        </p:tgtEl>
                                        <p:attrNameLst>
                                          <p:attrName>ppt_x</p:attrName>
                                        </p:attrNameLst>
                                      </p:cBhvr>
                                      <p:tavLst>
                                        <p:tav tm="0">
                                          <p:val>
                                            <p:strVal val="#ppt_x"/>
                                          </p:val>
                                        </p:tav>
                                        <p:tav tm="100000">
                                          <p:val>
                                            <p:strVal val="#ppt_x"/>
                                          </p:val>
                                        </p:tav>
                                      </p:tavLst>
                                    </p:anim>
                                    <p:anim calcmode="lin" valueType="num">
                                      <p:cBhvr>
                                        <p:cTn id="193" dur="1000" fill="hold"/>
                                        <p:tgtEl>
                                          <p:spTgt spid="49"/>
                                        </p:tgtEl>
                                        <p:attrNameLst>
                                          <p:attrName>ppt_y</p:attrName>
                                        </p:attrNameLst>
                                      </p:cBhvr>
                                      <p:tavLst>
                                        <p:tav tm="0">
                                          <p:val>
                                            <p:strVal val="#ppt_y+.1"/>
                                          </p:val>
                                        </p:tav>
                                        <p:tav tm="100000">
                                          <p:val>
                                            <p:strVal val="#ppt_y"/>
                                          </p:val>
                                        </p:tav>
                                      </p:tavLst>
                                    </p:anim>
                                  </p:childTnLst>
                                </p:cTn>
                              </p:par>
                              <p:par>
                                <p:cTn id="194" presetID="42" presetClass="entr" presetSubtype="0" fill="hold" grpId="0" nodeType="with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fade">
                                      <p:cBhvr>
                                        <p:cTn id="196" dur="1000"/>
                                        <p:tgtEl>
                                          <p:spTgt spid="50"/>
                                        </p:tgtEl>
                                      </p:cBhvr>
                                    </p:animEffect>
                                    <p:anim calcmode="lin" valueType="num">
                                      <p:cBhvr>
                                        <p:cTn id="197" dur="1000" fill="hold"/>
                                        <p:tgtEl>
                                          <p:spTgt spid="50"/>
                                        </p:tgtEl>
                                        <p:attrNameLst>
                                          <p:attrName>ppt_x</p:attrName>
                                        </p:attrNameLst>
                                      </p:cBhvr>
                                      <p:tavLst>
                                        <p:tav tm="0">
                                          <p:val>
                                            <p:strVal val="#ppt_x"/>
                                          </p:val>
                                        </p:tav>
                                        <p:tav tm="100000">
                                          <p:val>
                                            <p:strVal val="#ppt_x"/>
                                          </p:val>
                                        </p:tav>
                                      </p:tavLst>
                                    </p:anim>
                                    <p:anim calcmode="lin" valueType="num">
                                      <p:cBhvr>
                                        <p:cTn id="198" dur="1000" fill="hold"/>
                                        <p:tgtEl>
                                          <p:spTgt spid="50"/>
                                        </p:tgtEl>
                                        <p:attrNameLst>
                                          <p:attrName>ppt_y</p:attrName>
                                        </p:attrNameLst>
                                      </p:cBhvr>
                                      <p:tavLst>
                                        <p:tav tm="0">
                                          <p:val>
                                            <p:strVal val="#ppt_y+.1"/>
                                          </p:val>
                                        </p:tav>
                                        <p:tav tm="100000">
                                          <p:val>
                                            <p:strVal val="#ppt_y"/>
                                          </p:val>
                                        </p:tav>
                                      </p:tavLst>
                                    </p:anim>
                                  </p:childTnLst>
                                </p:cTn>
                              </p:par>
                              <p:par>
                                <p:cTn id="199" presetID="42" presetClass="entr" presetSubtype="0" fill="hold" nodeType="withEffect">
                                  <p:stCondLst>
                                    <p:cond delay="0"/>
                                  </p:stCondLst>
                                  <p:childTnLst>
                                    <p:set>
                                      <p:cBhvr>
                                        <p:cTn id="200" dur="1" fill="hold">
                                          <p:stCondLst>
                                            <p:cond delay="0"/>
                                          </p:stCondLst>
                                        </p:cTn>
                                        <p:tgtEl>
                                          <p:spTgt spid="62"/>
                                        </p:tgtEl>
                                        <p:attrNameLst>
                                          <p:attrName>style.visibility</p:attrName>
                                        </p:attrNameLst>
                                      </p:cBhvr>
                                      <p:to>
                                        <p:strVal val="visible"/>
                                      </p:to>
                                    </p:set>
                                    <p:animEffect transition="in" filter="fade">
                                      <p:cBhvr>
                                        <p:cTn id="201" dur="1000"/>
                                        <p:tgtEl>
                                          <p:spTgt spid="62"/>
                                        </p:tgtEl>
                                      </p:cBhvr>
                                    </p:animEffect>
                                    <p:anim calcmode="lin" valueType="num">
                                      <p:cBhvr>
                                        <p:cTn id="202" dur="1000" fill="hold"/>
                                        <p:tgtEl>
                                          <p:spTgt spid="62"/>
                                        </p:tgtEl>
                                        <p:attrNameLst>
                                          <p:attrName>ppt_x</p:attrName>
                                        </p:attrNameLst>
                                      </p:cBhvr>
                                      <p:tavLst>
                                        <p:tav tm="0">
                                          <p:val>
                                            <p:strVal val="#ppt_x"/>
                                          </p:val>
                                        </p:tav>
                                        <p:tav tm="100000">
                                          <p:val>
                                            <p:strVal val="#ppt_x"/>
                                          </p:val>
                                        </p:tav>
                                      </p:tavLst>
                                    </p:anim>
                                    <p:anim calcmode="lin" valueType="num">
                                      <p:cBhvr>
                                        <p:cTn id="203" dur="1000" fill="hold"/>
                                        <p:tgtEl>
                                          <p:spTgt spid="62"/>
                                        </p:tgtEl>
                                        <p:attrNameLst>
                                          <p:attrName>ppt_y</p:attrName>
                                        </p:attrNameLst>
                                      </p:cBhvr>
                                      <p:tavLst>
                                        <p:tav tm="0">
                                          <p:val>
                                            <p:strVal val="#ppt_y+.1"/>
                                          </p:val>
                                        </p:tav>
                                        <p:tav tm="100000">
                                          <p:val>
                                            <p:strVal val="#ppt_y"/>
                                          </p:val>
                                        </p:tav>
                                      </p:tavLst>
                                    </p:anim>
                                  </p:childTnLst>
                                </p:cTn>
                              </p:par>
                              <p:par>
                                <p:cTn id="204" presetID="42" presetClass="entr" presetSubtype="0" fill="hold" grpId="0" nodeType="withEffect">
                                  <p:stCondLst>
                                    <p:cond delay="0"/>
                                  </p:stCondLst>
                                  <p:childTnLst>
                                    <p:set>
                                      <p:cBhvr>
                                        <p:cTn id="205" dur="1" fill="hold">
                                          <p:stCondLst>
                                            <p:cond delay="0"/>
                                          </p:stCondLst>
                                        </p:cTn>
                                        <p:tgtEl>
                                          <p:spTgt spid="104"/>
                                        </p:tgtEl>
                                        <p:attrNameLst>
                                          <p:attrName>style.visibility</p:attrName>
                                        </p:attrNameLst>
                                      </p:cBhvr>
                                      <p:to>
                                        <p:strVal val="visible"/>
                                      </p:to>
                                    </p:set>
                                    <p:animEffect transition="in" filter="fade">
                                      <p:cBhvr>
                                        <p:cTn id="206" dur="1000"/>
                                        <p:tgtEl>
                                          <p:spTgt spid="104"/>
                                        </p:tgtEl>
                                      </p:cBhvr>
                                    </p:animEffect>
                                    <p:anim calcmode="lin" valueType="num">
                                      <p:cBhvr>
                                        <p:cTn id="207" dur="1000" fill="hold"/>
                                        <p:tgtEl>
                                          <p:spTgt spid="104"/>
                                        </p:tgtEl>
                                        <p:attrNameLst>
                                          <p:attrName>ppt_x</p:attrName>
                                        </p:attrNameLst>
                                      </p:cBhvr>
                                      <p:tavLst>
                                        <p:tav tm="0">
                                          <p:val>
                                            <p:strVal val="#ppt_x"/>
                                          </p:val>
                                        </p:tav>
                                        <p:tav tm="100000">
                                          <p:val>
                                            <p:strVal val="#ppt_x"/>
                                          </p:val>
                                        </p:tav>
                                      </p:tavLst>
                                    </p:anim>
                                    <p:anim calcmode="lin" valueType="num">
                                      <p:cBhvr>
                                        <p:cTn id="208" dur="1000" fill="hold"/>
                                        <p:tgtEl>
                                          <p:spTgt spid="104"/>
                                        </p:tgtEl>
                                        <p:attrNameLst>
                                          <p:attrName>ppt_y</p:attrName>
                                        </p:attrNameLst>
                                      </p:cBhvr>
                                      <p:tavLst>
                                        <p:tav tm="0">
                                          <p:val>
                                            <p:strVal val="#ppt_y+.1"/>
                                          </p:val>
                                        </p:tav>
                                        <p:tav tm="100000">
                                          <p:val>
                                            <p:strVal val="#ppt_y"/>
                                          </p:val>
                                        </p:tav>
                                      </p:tavLst>
                                    </p:anim>
                                  </p:childTnLst>
                                </p:cTn>
                              </p:par>
                              <p:par>
                                <p:cTn id="209" presetID="42" presetClass="entr" presetSubtype="0" fill="hold" nodeType="withEffect">
                                  <p:stCondLst>
                                    <p:cond delay="0"/>
                                  </p:stCondLst>
                                  <p:childTnLst>
                                    <p:set>
                                      <p:cBhvr>
                                        <p:cTn id="210" dur="1" fill="hold">
                                          <p:stCondLst>
                                            <p:cond delay="0"/>
                                          </p:stCondLst>
                                        </p:cTn>
                                        <p:tgtEl>
                                          <p:spTgt spid="122"/>
                                        </p:tgtEl>
                                        <p:attrNameLst>
                                          <p:attrName>style.visibility</p:attrName>
                                        </p:attrNameLst>
                                      </p:cBhvr>
                                      <p:to>
                                        <p:strVal val="visible"/>
                                      </p:to>
                                    </p:set>
                                    <p:animEffect transition="in" filter="fade">
                                      <p:cBhvr>
                                        <p:cTn id="211" dur="1000"/>
                                        <p:tgtEl>
                                          <p:spTgt spid="122"/>
                                        </p:tgtEl>
                                      </p:cBhvr>
                                    </p:animEffect>
                                    <p:anim calcmode="lin" valueType="num">
                                      <p:cBhvr>
                                        <p:cTn id="212" dur="1000" fill="hold"/>
                                        <p:tgtEl>
                                          <p:spTgt spid="122"/>
                                        </p:tgtEl>
                                        <p:attrNameLst>
                                          <p:attrName>ppt_x</p:attrName>
                                        </p:attrNameLst>
                                      </p:cBhvr>
                                      <p:tavLst>
                                        <p:tav tm="0">
                                          <p:val>
                                            <p:strVal val="#ppt_x"/>
                                          </p:val>
                                        </p:tav>
                                        <p:tav tm="100000">
                                          <p:val>
                                            <p:strVal val="#ppt_x"/>
                                          </p:val>
                                        </p:tav>
                                      </p:tavLst>
                                    </p:anim>
                                    <p:anim calcmode="lin" valueType="num">
                                      <p:cBhvr>
                                        <p:cTn id="213" dur="1000" fill="hold"/>
                                        <p:tgtEl>
                                          <p:spTgt spid="122"/>
                                        </p:tgtEl>
                                        <p:attrNameLst>
                                          <p:attrName>ppt_y</p:attrName>
                                        </p:attrNameLst>
                                      </p:cBhvr>
                                      <p:tavLst>
                                        <p:tav tm="0">
                                          <p:val>
                                            <p:strVal val="#ppt_y+.1"/>
                                          </p:val>
                                        </p:tav>
                                        <p:tav tm="100000">
                                          <p:val>
                                            <p:strVal val="#ppt_y"/>
                                          </p:val>
                                        </p:tav>
                                      </p:tavLst>
                                    </p:anim>
                                  </p:childTnLst>
                                </p:cTn>
                              </p:par>
                              <p:par>
                                <p:cTn id="214" presetID="42" presetClass="entr" presetSubtype="0" fill="hold" nodeType="withEffect">
                                  <p:stCondLst>
                                    <p:cond delay="0"/>
                                  </p:stCondLst>
                                  <p:childTnLst>
                                    <p:set>
                                      <p:cBhvr>
                                        <p:cTn id="215" dur="1" fill="hold">
                                          <p:stCondLst>
                                            <p:cond delay="0"/>
                                          </p:stCondLst>
                                        </p:cTn>
                                        <p:tgtEl>
                                          <p:spTgt spid="129"/>
                                        </p:tgtEl>
                                        <p:attrNameLst>
                                          <p:attrName>style.visibility</p:attrName>
                                        </p:attrNameLst>
                                      </p:cBhvr>
                                      <p:to>
                                        <p:strVal val="visible"/>
                                      </p:to>
                                    </p:set>
                                    <p:animEffect transition="in" filter="fade">
                                      <p:cBhvr>
                                        <p:cTn id="216" dur="1000"/>
                                        <p:tgtEl>
                                          <p:spTgt spid="129"/>
                                        </p:tgtEl>
                                      </p:cBhvr>
                                    </p:animEffect>
                                    <p:anim calcmode="lin" valueType="num">
                                      <p:cBhvr>
                                        <p:cTn id="217" dur="1000" fill="hold"/>
                                        <p:tgtEl>
                                          <p:spTgt spid="129"/>
                                        </p:tgtEl>
                                        <p:attrNameLst>
                                          <p:attrName>ppt_x</p:attrName>
                                        </p:attrNameLst>
                                      </p:cBhvr>
                                      <p:tavLst>
                                        <p:tav tm="0">
                                          <p:val>
                                            <p:strVal val="#ppt_x"/>
                                          </p:val>
                                        </p:tav>
                                        <p:tav tm="100000">
                                          <p:val>
                                            <p:strVal val="#ppt_x"/>
                                          </p:val>
                                        </p:tav>
                                      </p:tavLst>
                                    </p:anim>
                                    <p:anim calcmode="lin" valueType="num">
                                      <p:cBhvr>
                                        <p:cTn id="218" dur="1000" fill="hold"/>
                                        <p:tgtEl>
                                          <p:spTgt spid="129"/>
                                        </p:tgtEl>
                                        <p:attrNameLst>
                                          <p:attrName>ppt_y</p:attrName>
                                        </p:attrNameLst>
                                      </p:cBhvr>
                                      <p:tavLst>
                                        <p:tav tm="0">
                                          <p:val>
                                            <p:strVal val="#ppt_y+.1"/>
                                          </p:val>
                                        </p:tav>
                                        <p:tav tm="100000">
                                          <p:val>
                                            <p:strVal val="#ppt_y"/>
                                          </p:val>
                                        </p:tav>
                                      </p:tavLst>
                                    </p:anim>
                                  </p:childTnLst>
                                </p:cTn>
                              </p:par>
                              <p:par>
                                <p:cTn id="219" presetID="42" presetClass="entr" presetSubtype="0" fill="hold" nodeType="with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1000"/>
                                        <p:tgtEl>
                                          <p:spTgt spid="133"/>
                                        </p:tgtEl>
                                      </p:cBhvr>
                                    </p:animEffect>
                                    <p:anim calcmode="lin" valueType="num">
                                      <p:cBhvr>
                                        <p:cTn id="222" dur="1000" fill="hold"/>
                                        <p:tgtEl>
                                          <p:spTgt spid="133"/>
                                        </p:tgtEl>
                                        <p:attrNameLst>
                                          <p:attrName>ppt_x</p:attrName>
                                        </p:attrNameLst>
                                      </p:cBhvr>
                                      <p:tavLst>
                                        <p:tav tm="0">
                                          <p:val>
                                            <p:strVal val="#ppt_x"/>
                                          </p:val>
                                        </p:tav>
                                        <p:tav tm="100000">
                                          <p:val>
                                            <p:strVal val="#ppt_x"/>
                                          </p:val>
                                        </p:tav>
                                      </p:tavLst>
                                    </p:anim>
                                    <p:anim calcmode="lin" valueType="num">
                                      <p:cBhvr>
                                        <p:cTn id="223" dur="1000" fill="hold"/>
                                        <p:tgtEl>
                                          <p:spTgt spid="133"/>
                                        </p:tgtEl>
                                        <p:attrNameLst>
                                          <p:attrName>ppt_y</p:attrName>
                                        </p:attrNameLst>
                                      </p:cBhvr>
                                      <p:tavLst>
                                        <p:tav tm="0">
                                          <p:val>
                                            <p:strVal val="#ppt_y+.1"/>
                                          </p:val>
                                        </p:tav>
                                        <p:tav tm="100000">
                                          <p:val>
                                            <p:strVal val="#ppt_y"/>
                                          </p:val>
                                        </p:tav>
                                      </p:tavLst>
                                    </p:anim>
                                  </p:childTnLst>
                                </p:cTn>
                              </p:par>
                              <p:par>
                                <p:cTn id="224" presetID="42" presetClass="entr" presetSubtype="0" fill="hold" nodeType="withEffect">
                                  <p:stCondLst>
                                    <p:cond delay="0"/>
                                  </p:stCondLst>
                                  <p:childTnLst>
                                    <p:set>
                                      <p:cBhvr>
                                        <p:cTn id="225" dur="1" fill="hold">
                                          <p:stCondLst>
                                            <p:cond delay="0"/>
                                          </p:stCondLst>
                                        </p:cTn>
                                        <p:tgtEl>
                                          <p:spTgt spid="136"/>
                                        </p:tgtEl>
                                        <p:attrNameLst>
                                          <p:attrName>style.visibility</p:attrName>
                                        </p:attrNameLst>
                                      </p:cBhvr>
                                      <p:to>
                                        <p:strVal val="visible"/>
                                      </p:to>
                                    </p:set>
                                    <p:animEffect transition="in" filter="fade">
                                      <p:cBhvr>
                                        <p:cTn id="226" dur="1000"/>
                                        <p:tgtEl>
                                          <p:spTgt spid="136"/>
                                        </p:tgtEl>
                                      </p:cBhvr>
                                    </p:animEffect>
                                    <p:anim calcmode="lin" valueType="num">
                                      <p:cBhvr>
                                        <p:cTn id="227" dur="1000" fill="hold"/>
                                        <p:tgtEl>
                                          <p:spTgt spid="136"/>
                                        </p:tgtEl>
                                        <p:attrNameLst>
                                          <p:attrName>ppt_x</p:attrName>
                                        </p:attrNameLst>
                                      </p:cBhvr>
                                      <p:tavLst>
                                        <p:tav tm="0">
                                          <p:val>
                                            <p:strVal val="#ppt_x"/>
                                          </p:val>
                                        </p:tav>
                                        <p:tav tm="100000">
                                          <p:val>
                                            <p:strVal val="#ppt_x"/>
                                          </p:val>
                                        </p:tav>
                                      </p:tavLst>
                                    </p:anim>
                                    <p:anim calcmode="lin" valueType="num">
                                      <p:cBhvr>
                                        <p:cTn id="228" dur="1000" fill="hold"/>
                                        <p:tgtEl>
                                          <p:spTgt spid="1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2" grpId="0" animBg="1"/>
      <p:bldP spid="13" grpId="0" animBg="1"/>
      <p:bldP spid="74" grpId="0" animBg="1"/>
      <p:bldP spid="44" grpId="0" animBg="1"/>
      <p:bldP spid="57" grpId="0" animBg="1"/>
      <p:bldP spid="88" grpId="0" animBg="1"/>
      <p:bldP spid="96" grpId="0" animBg="1"/>
      <p:bldP spid="114" grpId="0" animBg="1"/>
      <p:bldP spid="3" grpId="0" animBg="1"/>
      <p:bldP spid="97" grpId="0" animBg="1"/>
      <p:bldP spid="7" grpId="0" animBg="1"/>
      <p:bldP spid="8" grpId="0" animBg="1"/>
      <p:bldP spid="43" grpId="0" animBg="1"/>
      <p:bldP spid="50" grpId="0" animBg="1"/>
      <p:bldP spid="10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0A671-2FAC-4A59-88EB-845792E3D2DA}"/>
              </a:ext>
            </a:extLst>
          </p:cNvPr>
          <p:cNvSpPr>
            <a:spLocks noGrp="1"/>
          </p:cNvSpPr>
          <p:nvPr>
            <p:ph type="title"/>
          </p:nvPr>
        </p:nvSpPr>
        <p:spPr/>
        <p:txBody>
          <a:bodyPr/>
          <a:lstStyle/>
          <a:p>
            <a:pPr algn="ctr"/>
            <a:r>
              <a:rPr lang="en-US" dirty="0"/>
              <a:t>PDSA #3.b: </a:t>
            </a:r>
          </a:p>
        </p:txBody>
      </p:sp>
      <p:pic>
        <p:nvPicPr>
          <p:cNvPr id="4" name="Content Placeholder 3">
            <a:extLst>
              <a:ext uri="{FF2B5EF4-FFF2-40B4-BE49-F238E27FC236}">
                <a16:creationId xmlns:a16="http://schemas.microsoft.com/office/drawing/2014/main" id="{951FE2A8-7935-42B6-85B9-EFD25698E6FF}"/>
              </a:ext>
            </a:extLst>
          </p:cNvPr>
          <p:cNvPicPr>
            <a:picLocks noGrp="1" noChangeAspect="1"/>
          </p:cNvPicPr>
          <p:nvPr>
            <p:ph idx="1"/>
          </p:nvPr>
        </p:nvPicPr>
        <p:blipFill>
          <a:blip r:embed="rId2"/>
          <a:stretch>
            <a:fillRect/>
          </a:stretch>
        </p:blipFill>
        <p:spPr>
          <a:xfrm>
            <a:off x="2827389" y="1825625"/>
            <a:ext cx="6537221" cy="4351338"/>
          </a:xfrm>
          <a:prstGeom prst="rect">
            <a:avLst/>
          </a:prstGeom>
        </p:spPr>
      </p:pic>
      <p:sp>
        <p:nvSpPr>
          <p:cNvPr id="5" name="TextBox 4">
            <a:extLst>
              <a:ext uri="{FF2B5EF4-FFF2-40B4-BE49-F238E27FC236}">
                <a16:creationId xmlns:a16="http://schemas.microsoft.com/office/drawing/2014/main" id="{5DE386D0-EF83-4099-A96E-65EAE9BA1E4F}"/>
              </a:ext>
            </a:extLst>
          </p:cNvPr>
          <p:cNvSpPr txBox="1"/>
          <p:nvPr/>
        </p:nvSpPr>
        <p:spPr>
          <a:xfrm>
            <a:off x="8377090" y="4639003"/>
            <a:ext cx="3098256"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cs typeface="Calibri"/>
              </a:rPr>
              <a:t>Do: </a:t>
            </a:r>
            <a:r>
              <a:rPr lang="en-US" sz="1400" dirty="0">
                <a:cs typeface="Calibri"/>
              </a:rPr>
              <a:t>When the educator calls/follow-up to see if the patient has any questions about their CGM, asking if the FAQ was hopefully or something that would've been helpful</a:t>
            </a:r>
          </a:p>
        </p:txBody>
      </p:sp>
      <p:sp>
        <p:nvSpPr>
          <p:cNvPr id="6" name="TextBox 5">
            <a:extLst>
              <a:ext uri="{FF2B5EF4-FFF2-40B4-BE49-F238E27FC236}">
                <a16:creationId xmlns:a16="http://schemas.microsoft.com/office/drawing/2014/main" id="{DCA6E65F-7C6F-453E-BF31-A705F86FC29A}"/>
              </a:ext>
            </a:extLst>
          </p:cNvPr>
          <p:cNvSpPr txBox="1"/>
          <p:nvPr/>
        </p:nvSpPr>
        <p:spPr>
          <a:xfrm>
            <a:off x="8377090" y="1948982"/>
            <a:ext cx="3432313" cy="1200329"/>
          </a:xfrm>
          <a:prstGeom prst="rect">
            <a:avLst/>
          </a:prstGeom>
          <a:noFill/>
        </p:spPr>
        <p:txBody>
          <a:bodyPr wrap="square" rtlCol="0">
            <a:spAutoFit/>
          </a:bodyPr>
          <a:lstStyle/>
          <a:p>
            <a:r>
              <a:rPr lang="en-US" sz="1600" b="1" dirty="0"/>
              <a:t>Act:  </a:t>
            </a:r>
            <a:r>
              <a:rPr lang="en-US" sz="1400" dirty="0"/>
              <a:t>Develop educational materials for patients that will assist in CGM education and the CGM process. This will increase overall CGM uptake.</a:t>
            </a:r>
          </a:p>
          <a:p>
            <a:endParaRPr lang="en-US" sz="1400" dirty="0"/>
          </a:p>
        </p:txBody>
      </p:sp>
      <p:sp>
        <p:nvSpPr>
          <p:cNvPr id="7" name="Rectangle 6">
            <a:extLst>
              <a:ext uri="{FF2B5EF4-FFF2-40B4-BE49-F238E27FC236}">
                <a16:creationId xmlns:a16="http://schemas.microsoft.com/office/drawing/2014/main" id="{33AD4D52-2EFA-4D08-82AE-983281AF352E}"/>
              </a:ext>
            </a:extLst>
          </p:cNvPr>
          <p:cNvSpPr/>
          <p:nvPr/>
        </p:nvSpPr>
        <p:spPr>
          <a:xfrm>
            <a:off x="806259" y="1640959"/>
            <a:ext cx="3432314" cy="984885"/>
          </a:xfrm>
          <a:prstGeom prst="rect">
            <a:avLst/>
          </a:prstGeom>
        </p:spPr>
        <p:txBody>
          <a:bodyPr wrap="square">
            <a:spAutoFit/>
          </a:bodyPr>
          <a:lstStyle/>
          <a:p>
            <a:r>
              <a:rPr lang="en-US" sz="1600" b="1" dirty="0">
                <a:solidFill>
                  <a:srgbClr val="000000"/>
                </a:solidFill>
                <a:latin typeface="Calibri" panose="020F0502020204030204" pitchFamily="34" charset="0"/>
              </a:rPr>
              <a:t>Act: </a:t>
            </a:r>
            <a:r>
              <a:rPr lang="en-US" sz="1400" dirty="0">
                <a:solidFill>
                  <a:srgbClr val="000000"/>
                </a:solidFill>
                <a:latin typeface="Calibri" panose="020F0502020204030204" pitchFamily="34" charset="0"/>
              </a:rPr>
              <a:t>Create a letters via </a:t>
            </a:r>
            <a:r>
              <a:rPr lang="en-US" sz="1400" dirty="0" err="1">
                <a:solidFill>
                  <a:srgbClr val="000000"/>
                </a:solidFill>
                <a:latin typeface="Calibri" panose="020F0502020204030204" pitchFamily="34" charset="0"/>
              </a:rPr>
              <a:t>mychart</a:t>
            </a:r>
            <a:r>
              <a:rPr lang="en-US" sz="1400" dirty="0">
                <a:solidFill>
                  <a:srgbClr val="000000"/>
                </a:solidFill>
                <a:latin typeface="Calibri" panose="020F0502020204030204" pitchFamily="34" charset="0"/>
              </a:rPr>
              <a:t> - </a:t>
            </a:r>
            <a:r>
              <a:rPr lang="en-US" sz="1400" dirty="0"/>
              <a:t>Send out letters to patients two weeks before appointment to discuss CGM at appointment</a:t>
            </a:r>
          </a:p>
        </p:txBody>
      </p:sp>
      <p:sp>
        <p:nvSpPr>
          <p:cNvPr id="8" name="Rectangle 7">
            <a:extLst>
              <a:ext uri="{FF2B5EF4-FFF2-40B4-BE49-F238E27FC236}">
                <a16:creationId xmlns:a16="http://schemas.microsoft.com/office/drawing/2014/main" id="{AEA6EE0A-8C0D-4B82-8D34-D09EB43F0CC8}"/>
              </a:ext>
            </a:extLst>
          </p:cNvPr>
          <p:cNvSpPr/>
          <p:nvPr/>
        </p:nvSpPr>
        <p:spPr>
          <a:xfrm>
            <a:off x="716653" y="4639003"/>
            <a:ext cx="3115148" cy="338554"/>
          </a:xfrm>
          <a:prstGeom prst="rect">
            <a:avLst/>
          </a:prstGeom>
        </p:spPr>
        <p:txBody>
          <a:bodyPr wrap="none">
            <a:spAutoFit/>
          </a:bodyPr>
          <a:lstStyle/>
          <a:p>
            <a:r>
              <a:rPr lang="en-US" sz="1600" b="1" dirty="0"/>
              <a:t>Study: </a:t>
            </a:r>
            <a:r>
              <a:rPr lang="en-US" sz="1400" dirty="0"/>
              <a:t>10 patients have given feedback</a:t>
            </a:r>
          </a:p>
        </p:txBody>
      </p:sp>
    </p:spTree>
    <p:extLst>
      <p:ext uri="{BB962C8B-B14F-4D97-AF65-F5344CB8AC3E}">
        <p14:creationId xmlns:p14="http://schemas.microsoft.com/office/powerpoint/2010/main" val="25670919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5DE53-B0FD-46A8-8091-E03634C4851B}"/>
              </a:ext>
            </a:extLst>
          </p:cNvPr>
          <p:cNvSpPr>
            <a:spLocks noGrp="1"/>
          </p:cNvSpPr>
          <p:nvPr>
            <p:ph type="title"/>
          </p:nvPr>
        </p:nvSpPr>
        <p:spPr/>
        <p:txBody>
          <a:bodyPr/>
          <a:lstStyle/>
          <a:p>
            <a:r>
              <a:rPr lang="en-US" dirty="0"/>
              <a:t>FAQ Sheet Survey Results</a:t>
            </a:r>
          </a:p>
        </p:txBody>
      </p:sp>
      <p:graphicFrame>
        <p:nvGraphicFramePr>
          <p:cNvPr id="7" name="Content Placeholder 6">
            <a:extLst>
              <a:ext uri="{FF2B5EF4-FFF2-40B4-BE49-F238E27FC236}">
                <a16:creationId xmlns:a16="http://schemas.microsoft.com/office/drawing/2014/main" id="{EC945635-4A5B-488F-9E13-2C5EAD6FFE84}"/>
              </a:ext>
            </a:extLst>
          </p:cNvPr>
          <p:cNvGraphicFramePr>
            <a:graphicFrameLocks noGrp="1"/>
          </p:cNvGraphicFramePr>
          <p:nvPr>
            <p:ph idx="1"/>
            <p:extLst>
              <p:ext uri="{D42A27DB-BD31-4B8C-83A1-F6EECF244321}">
                <p14:modId xmlns:p14="http://schemas.microsoft.com/office/powerpoint/2010/main" val="1249363789"/>
              </p:ext>
            </p:extLst>
          </p:nvPr>
        </p:nvGraphicFramePr>
        <p:xfrm>
          <a:off x="838200" y="1825625"/>
          <a:ext cx="10515600" cy="402844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959972377"/>
                    </a:ext>
                  </a:extLst>
                </a:gridCol>
                <a:gridCol w="5257800">
                  <a:extLst>
                    <a:ext uri="{9D8B030D-6E8A-4147-A177-3AD203B41FA5}">
                      <a16:colId xmlns:a16="http://schemas.microsoft.com/office/drawing/2014/main" val="745732568"/>
                    </a:ext>
                  </a:extLst>
                </a:gridCol>
              </a:tblGrid>
              <a:tr h="370840">
                <a:tc>
                  <a:txBody>
                    <a:bodyPr/>
                    <a:lstStyle/>
                    <a:p>
                      <a:r>
                        <a:rPr lang="en-US" dirty="0"/>
                        <a:t>Questions</a:t>
                      </a:r>
                    </a:p>
                  </a:txBody>
                  <a:tcPr/>
                </a:tc>
                <a:tc>
                  <a:txBody>
                    <a:bodyPr/>
                    <a:lstStyle/>
                    <a:p>
                      <a:r>
                        <a:rPr lang="en-US" dirty="0"/>
                        <a:t>Responses</a:t>
                      </a:r>
                    </a:p>
                  </a:txBody>
                  <a:tcPr/>
                </a:tc>
                <a:extLst>
                  <a:ext uri="{0D108BD9-81ED-4DB2-BD59-A6C34878D82A}">
                    <a16:rowId xmlns:a16="http://schemas.microsoft.com/office/drawing/2014/main" val="214830018"/>
                  </a:ext>
                </a:extLst>
              </a:tr>
              <a:tr h="370840">
                <a:tc>
                  <a:txBody>
                    <a:bodyPr/>
                    <a:lstStyle/>
                    <a:p>
                      <a:r>
                        <a:rPr lang="en-US" dirty="0"/>
                        <a:t>Did you read the sheet?</a:t>
                      </a:r>
                    </a:p>
                  </a:txBody>
                  <a:tcPr/>
                </a:tc>
                <a:tc>
                  <a:txBody>
                    <a:bodyPr/>
                    <a:lstStyle/>
                    <a:p>
                      <a:r>
                        <a:rPr lang="en-US" dirty="0"/>
                        <a:t>Yes – everyone said they read the sheet</a:t>
                      </a:r>
                    </a:p>
                    <a:p>
                      <a:r>
                        <a:rPr lang="en-US" dirty="0"/>
                        <a:t>No</a:t>
                      </a:r>
                    </a:p>
                  </a:txBody>
                  <a:tcPr/>
                </a:tc>
                <a:extLst>
                  <a:ext uri="{0D108BD9-81ED-4DB2-BD59-A6C34878D82A}">
                    <a16:rowId xmlns:a16="http://schemas.microsoft.com/office/drawing/2014/main" val="707198757"/>
                  </a:ext>
                </a:extLst>
              </a:tr>
              <a:tr h="370840">
                <a:tc>
                  <a:txBody>
                    <a:bodyPr/>
                    <a:lstStyle/>
                    <a:p>
                      <a:r>
                        <a:rPr lang="en-US" dirty="0"/>
                        <a:t>Was it helpful?</a:t>
                      </a:r>
                    </a:p>
                  </a:txBody>
                  <a:tcPr/>
                </a:tc>
                <a:tc>
                  <a:txBody>
                    <a:bodyPr/>
                    <a:lstStyle/>
                    <a:p>
                      <a:r>
                        <a:rPr lang="en-US" dirty="0"/>
                        <a:t>Yes (comment: reinforced tips, good for new </a:t>
                      </a:r>
                      <a:r>
                        <a:rPr lang="en-US" dirty="0" err="1"/>
                        <a:t>cgm</a:t>
                      </a:r>
                      <a:r>
                        <a:rPr lang="en-US" dirty="0"/>
                        <a:t> users, easy to read)</a:t>
                      </a:r>
                    </a:p>
                    <a:p>
                      <a:r>
                        <a:rPr lang="en-US" dirty="0"/>
                        <a:t>No (comment: already knew everything on the sheet)</a:t>
                      </a:r>
                    </a:p>
                  </a:txBody>
                  <a:tcPr/>
                </a:tc>
                <a:extLst>
                  <a:ext uri="{0D108BD9-81ED-4DB2-BD59-A6C34878D82A}">
                    <a16:rowId xmlns:a16="http://schemas.microsoft.com/office/drawing/2014/main" val="1335020823"/>
                  </a:ext>
                </a:extLst>
              </a:tr>
              <a:tr h="370840">
                <a:tc>
                  <a:txBody>
                    <a:bodyPr/>
                    <a:lstStyle/>
                    <a:p>
                      <a:r>
                        <a:rPr lang="en-US" dirty="0"/>
                        <a:t>Is there anything they would change on the FAQ to relay to other patients?</a:t>
                      </a:r>
                    </a:p>
                  </a:txBody>
                  <a:tcPr/>
                </a:tc>
                <a:tc>
                  <a:txBody>
                    <a:bodyPr/>
                    <a:lstStyle/>
                    <a:p>
                      <a:r>
                        <a:rPr lang="en-US" dirty="0"/>
                        <a:t>Most of the patients said no</a:t>
                      </a:r>
                    </a:p>
                  </a:txBody>
                  <a:tcPr/>
                </a:tc>
                <a:extLst>
                  <a:ext uri="{0D108BD9-81ED-4DB2-BD59-A6C34878D82A}">
                    <a16:rowId xmlns:a16="http://schemas.microsoft.com/office/drawing/2014/main" val="139862581"/>
                  </a:ext>
                </a:extLst>
              </a:tr>
              <a:tr h="370840">
                <a:tc>
                  <a:txBody>
                    <a:bodyPr/>
                    <a:lstStyle/>
                    <a:p>
                      <a:r>
                        <a:rPr lang="en-US" dirty="0"/>
                        <a:t>Do they have any tidbits worth adding? </a:t>
                      </a:r>
                    </a:p>
                  </a:txBody>
                  <a:tcPr/>
                </a:tc>
                <a:tc>
                  <a:txBody>
                    <a:bodyPr/>
                    <a:lstStyle/>
                    <a:p>
                      <a:r>
                        <a:rPr lang="en-US" sz="1800" kern="1200" dirty="0">
                          <a:solidFill>
                            <a:schemeClr val="dk1"/>
                          </a:solidFill>
                          <a:effectLst/>
                          <a:latin typeface="+mn-lt"/>
                          <a:ea typeface="+mn-ea"/>
                          <a:cs typeface="+mn-cs"/>
                        </a:rPr>
                        <a:t>Add </a:t>
                      </a:r>
                      <a:r>
                        <a:rPr lang="en-US" sz="1800" kern="1200" dirty="0" err="1">
                          <a:solidFill>
                            <a:schemeClr val="dk1"/>
                          </a:solidFill>
                          <a:effectLst/>
                          <a:latin typeface="+mn-lt"/>
                          <a:ea typeface="+mn-ea"/>
                          <a:cs typeface="+mn-cs"/>
                        </a:rPr>
                        <a:t>overpatches</a:t>
                      </a:r>
                      <a:r>
                        <a:rPr lang="en-US" sz="1800" kern="1200" dirty="0">
                          <a:solidFill>
                            <a:schemeClr val="dk1"/>
                          </a:solidFill>
                          <a:effectLst/>
                          <a:latin typeface="+mn-lt"/>
                          <a:ea typeface="+mn-ea"/>
                          <a:cs typeface="+mn-cs"/>
                        </a:rPr>
                        <a:t> Tip: Dexcom gives </a:t>
                      </a:r>
                      <a:r>
                        <a:rPr lang="en-US" sz="1800" kern="1200" dirty="0" err="1">
                          <a:solidFill>
                            <a:schemeClr val="dk1"/>
                          </a:solidFill>
                          <a:effectLst/>
                          <a:latin typeface="+mn-lt"/>
                          <a:ea typeface="+mn-ea"/>
                          <a:cs typeface="+mn-cs"/>
                        </a:rPr>
                        <a:t>overpatches</a:t>
                      </a:r>
                      <a:r>
                        <a:rPr lang="en-US" sz="1800" kern="1200" dirty="0">
                          <a:solidFill>
                            <a:schemeClr val="dk1"/>
                          </a:solidFill>
                          <a:effectLst/>
                          <a:latin typeface="+mn-lt"/>
                          <a:ea typeface="+mn-ea"/>
                          <a:cs typeface="+mn-cs"/>
                        </a:rPr>
                        <a:t> for free when you request. They don’t come with the sensor. Libre doesn’t provide </a:t>
                      </a:r>
                      <a:r>
                        <a:rPr lang="en-US" sz="1800" kern="1200" dirty="0" err="1">
                          <a:solidFill>
                            <a:schemeClr val="dk1"/>
                          </a:solidFill>
                          <a:effectLst/>
                          <a:latin typeface="+mn-lt"/>
                          <a:ea typeface="+mn-ea"/>
                          <a:cs typeface="+mn-cs"/>
                        </a:rPr>
                        <a:t>overpatches</a:t>
                      </a:r>
                      <a:r>
                        <a:rPr lang="en-US" sz="1800" kern="1200" dirty="0">
                          <a:solidFill>
                            <a:schemeClr val="dk1"/>
                          </a:solidFill>
                          <a:effectLst/>
                          <a:latin typeface="+mn-lt"/>
                          <a:ea typeface="+mn-ea"/>
                          <a:cs typeface="+mn-cs"/>
                        </a:rPr>
                        <a:t> but they are available from Amazon or people can use Tegaderm from a pharmacy</a:t>
                      </a:r>
                      <a:endParaRPr lang="en-US" dirty="0"/>
                    </a:p>
                  </a:txBody>
                  <a:tcPr/>
                </a:tc>
                <a:extLst>
                  <a:ext uri="{0D108BD9-81ED-4DB2-BD59-A6C34878D82A}">
                    <a16:rowId xmlns:a16="http://schemas.microsoft.com/office/drawing/2014/main" val="2408677290"/>
                  </a:ext>
                </a:extLst>
              </a:tr>
            </a:tbl>
          </a:graphicData>
        </a:graphic>
      </p:graphicFrame>
    </p:spTree>
    <p:extLst>
      <p:ext uri="{BB962C8B-B14F-4D97-AF65-F5344CB8AC3E}">
        <p14:creationId xmlns:p14="http://schemas.microsoft.com/office/powerpoint/2010/main" val="21748688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0FD64-0C88-4BF4-B435-AC00C2CC2BCD}"/>
              </a:ext>
            </a:extLst>
          </p:cNvPr>
          <p:cNvSpPr>
            <a:spLocks noGrp="1"/>
          </p:cNvSpPr>
          <p:nvPr>
            <p:ph type="title"/>
          </p:nvPr>
        </p:nvSpPr>
        <p:spPr/>
        <p:txBody>
          <a:bodyPr/>
          <a:lstStyle/>
          <a:p>
            <a:pPr algn="ctr"/>
            <a:r>
              <a:rPr lang="en-US" dirty="0"/>
              <a:t>PDSA #4</a:t>
            </a:r>
          </a:p>
        </p:txBody>
      </p:sp>
      <p:pic>
        <p:nvPicPr>
          <p:cNvPr id="4" name="Content Placeholder 3">
            <a:extLst>
              <a:ext uri="{FF2B5EF4-FFF2-40B4-BE49-F238E27FC236}">
                <a16:creationId xmlns:a16="http://schemas.microsoft.com/office/drawing/2014/main" id="{1A4BD067-4019-4D64-9B36-19353943469F}"/>
              </a:ext>
            </a:extLst>
          </p:cNvPr>
          <p:cNvPicPr>
            <a:picLocks noGrp="1" noChangeAspect="1"/>
          </p:cNvPicPr>
          <p:nvPr>
            <p:ph idx="1"/>
          </p:nvPr>
        </p:nvPicPr>
        <p:blipFill>
          <a:blip r:embed="rId2"/>
          <a:stretch>
            <a:fillRect/>
          </a:stretch>
        </p:blipFill>
        <p:spPr>
          <a:xfrm>
            <a:off x="2827389" y="1825625"/>
            <a:ext cx="6537221" cy="4351338"/>
          </a:xfrm>
          <a:prstGeom prst="rect">
            <a:avLst/>
          </a:prstGeom>
        </p:spPr>
      </p:pic>
      <p:sp>
        <p:nvSpPr>
          <p:cNvPr id="6" name="Rectangle 5">
            <a:extLst>
              <a:ext uri="{FF2B5EF4-FFF2-40B4-BE49-F238E27FC236}">
                <a16:creationId xmlns:a16="http://schemas.microsoft.com/office/drawing/2014/main" id="{9F34D5B1-4B4C-45BB-8152-50C681141541}"/>
              </a:ext>
            </a:extLst>
          </p:cNvPr>
          <p:cNvSpPr/>
          <p:nvPr/>
        </p:nvSpPr>
        <p:spPr>
          <a:xfrm>
            <a:off x="8181928" y="5256014"/>
            <a:ext cx="2355773" cy="553998"/>
          </a:xfrm>
          <a:prstGeom prst="rect">
            <a:avLst/>
          </a:prstGeom>
        </p:spPr>
        <p:txBody>
          <a:bodyPr wrap="none">
            <a:spAutoFit/>
          </a:bodyPr>
          <a:lstStyle/>
          <a:p>
            <a:r>
              <a:rPr lang="en-US" sz="1600" b="1" dirty="0">
                <a:solidFill>
                  <a:srgbClr val="000000"/>
                </a:solidFill>
                <a:latin typeface="Calibri" panose="020F0502020204030204" pitchFamily="34" charset="0"/>
              </a:rPr>
              <a:t>Do:</a:t>
            </a:r>
          </a:p>
          <a:p>
            <a:r>
              <a:rPr lang="en-US" sz="1400" dirty="0">
                <a:solidFill>
                  <a:srgbClr val="000000"/>
                </a:solidFill>
                <a:latin typeface="Calibri" panose="020F0502020204030204" pitchFamily="34" charset="0"/>
              </a:rPr>
              <a:t>SDOH screening at every visit</a:t>
            </a:r>
            <a:r>
              <a:rPr lang="en-US" sz="1400" dirty="0"/>
              <a:t> </a:t>
            </a:r>
          </a:p>
        </p:txBody>
      </p:sp>
      <p:sp>
        <p:nvSpPr>
          <p:cNvPr id="7" name="TextBox 6">
            <a:extLst>
              <a:ext uri="{FF2B5EF4-FFF2-40B4-BE49-F238E27FC236}">
                <a16:creationId xmlns:a16="http://schemas.microsoft.com/office/drawing/2014/main" id="{1E3948E8-C47E-4F1A-8C2C-B64BD8EA0EFF}"/>
              </a:ext>
            </a:extLst>
          </p:cNvPr>
          <p:cNvSpPr txBox="1"/>
          <p:nvPr/>
        </p:nvSpPr>
        <p:spPr>
          <a:xfrm>
            <a:off x="8377090" y="1948982"/>
            <a:ext cx="3432313" cy="338554"/>
          </a:xfrm>
          <a:prstGeom prst="rect">
            <a:avLst/>
          </a:prstGeom>
          <a:noFill/>
        </p:spPr>
        <p:txBody>
          <a:bodyPr wrap="square" rtlCol="0">
            <a:spAutoFit/>
          </a:bodyPr>
          <a:lstStyle/>
          <a:p>
            <a:r>
              <a:rPr lang="en-US" sz="1600" b="1" dirty="0"/>
              <a:t>Plan: </a:t>
            </a:r>
            <a:r>
              <a:rPr lang="en-US" sz="1400" dirty="0"/>
              <a:t>Incorporate SDOH Screening</a:t>
            </a:r>
          </a:p>
        </p:txBody>
      </p:sp>
      <p:sp>
        <p:nvSpPr>
          <p:cNvPr id="8" name="Rectangle 7">
            <a:extLst>
              <a:ext uri="{FF2B5EF4-FFF2-40B4-BE49-F238E27FC236}">
                <a16:creationId xmlns:a16="http://schemas.microsoft.com/office/drawing/2014/main" id="{812C3050-92DE-4AC7-AE51-176B0F670E40}"/>
              </a:ext>
            </a:extLst>
          </p:cNvPr>
          <p:cNvSpPr/>
          <p:nvPr/>
        </p:nvSpPr>
        <p:spPr>
          <a:xfrm>
            <a:off x="838200" y="4979015"/>
            <a:ext cx="1809983" cy="830997"/>
          </a:xfrm>
          <a:prstGeom prst="rect">
            <a:avLst/>
          </a:prstGeom>
        </p:spPr>
        <p:txBody>
          <a:bodyPr wrap="none">
            <a:spAutoFit/>
          </a:bodyPr>
          <a:lstStyle/>
          <a:p>
            <a:r>
              <a:rPr lang="en-US" sz="1600" b="1" dirty="0">
                <a:solidFill>
                  <a:srgbClr val="000000"/>
                </a:solidFill>
                <a:latin typeface="Calibri" panose="020F0502020204030204" pitchFamily="34" charset="0"/>
              </a:rPr>
              <a:t>Study:</a:t>
            </a:r>
          </a:p>
          <a:p>
            <a:endParaRPr lang="en-US" sz="1600" b="1" dirty="0">
              <a:solidFill>
                <a:srgbClr val="000000"/>
              </a:solidFill>
              <a:latin typeface="Calibri" panose="020F0502020204030204" pitchFamily="34" charset="0"/>
            </a:endParaRPr>
          </a:p>
          <a:p>
            <a:r>
              <a:rPr lang="en-US" sz="1600" b="1" dirty="0">
                <a:solidFill>
                  <a:srgbClr val="000000"/>
                </a:solidFill>
                <a:latin typeface="Calibri" panose="020F0502020204030204" pitchFamily="34" charset="0"/>
              </a:rPr>
              <a:t>See next two slides</a:t>
            </a:r>
          </a:p>
        </p:txBody>
      </p:sp>
      <p:sp>
        <p:nvSpPr>
          <p:cNvPr id="9" name="Rectangle 8">
            <a:extLst>
              <a:ext uri="{FF2B5EF4-FFF2-40B4-BE49-F238E27FC236}">
                <a16:creationId xmlns:a16="http://schemas.microsoft.com/office/drawing/2014/main" id="{E0D09EC5-A5ED-40E9-981A-2E73471C7CB3}"/>
              </a:ext>
            </a:extLst>
          </p:cNvPr>
          <p:cNvSpPr/>
          <p:nvPr/>
        </p:nvSpPr>
        <p:spPr>
          <a:xfrm>
            <a:off x="838200" y="2010537"/>
            <a:ext cx="3201537" cy="800219"/>
          </a:xfrm>
          <a:prstGeom prst="rect">
            <a:avLst/>
          </a:prstGeom>
        </p:spPr>
        <p:txBody>
          <a:bodyPr wrap="square">
            <a:spAutoFit/>
          </a:bodyPr>
          <a:lstStyle/>
          <a:p>
            <a:r>
              <a:rPr lang="en-US" sz="1600" b="1" dirty="0">
                <a:solidFill>
                  <a:srgbClr val="000000"/>
                </a:solidFill>
                <a:latin typeface="Calibri" panose="020F0502020204030204" pitchFamily="34" charset="0"/>
              </a:rPr>
              <a:t>Act: </a:t>
            </a:r>
            <a:r>
              <a:rPr lang="en-US" sz="1400" dirty="0">
                <a:solidFill>
                  <a:srgbClr val="000000"/>
                </a:solidFill>
                <a:latin typeface="Calibri" panose="020F0502020204030204" pitchFamily="34" charset="0"/>
              </a:rPr>
              <a:t>Create a resource sheet that every patient can have</a:t>
            </a:r>
          </a:p>
          <a:p>
            <a:endParaRPr lang="en-US" sz="1600" b="1"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1687952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8CD2B-18FD-4764-BF01-F03916535E91}"/>
              </a:ext>
            </a:extLst>
          </p:cNvPr>
          <p:cNvSpPr>
            <a:spLocks noGrp="1"/>
          </p:cNvSpPr>
          <p:nvPr>
            <p:ph type="title"/>
          </p:nvPr>
        </p:nvSpPr>
        <p:spPr>
          <a:xfrm>
            <a:off x="838200" y="365126"/>
            <a:ext cx="10515600" cy="1293554"/>
          </a:xfrm>
        </p:spPr>
        <p:txBody>
          <a:bodyPr>
            <a:normAutofit/>
          </a:bodyPr>
          <a:lstStyle/>
          <a:p>
            <a:pPr algn="ctr"/>
            <a:r>
              <a:rPr lang="en-US" dirty="0"/>
              <a:t>Adult Clinic</a:t>
            </a:r>
            <a:endParaRPr lang="en-US" dirty="0">
              <a:cs typeface="Calibri Light"/>
            </a:endParaRPr>
          </a:p>
        </p:txBody>
      </p:sp>
      <p:graphicFrame>
        <p:nvGraphicFramePr>
          <p:cNvPr id="4" name="Table 3">
            <a:extLst>
              <a:ext uri="{FF2B5EF4-FFF2-40B4-BE49-F238E27FC236}">
                <a16:creationId xmlns:a16="http://schemas.microsoft.com/office/drawing/2014/main" id="{492F9D9A-8DCE-4486-94F1-8D451301F93E}"/>
              </a:ext>
            </a:extLst>
          </p:cNvPr>
          <p:cNvGraphicFramePr>
            <a:graphicFrameLocks noGrp="1"/>
          </p:cNvGraphicFramePr>
          <p:nvPr>
            <p:extLst/>
          </p:nvPr>
        </p:nvGraphicFramePr>
        <p:xfrm>
          <a:off x="2032000" y="1875302"/>
          <a:ext cx="8128000" cy="366776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385213985"/>
                    </a:ext>
                  </a:extLst>
                </a:gridCol>
                <a:gridCol w="4064000">
                  <a:extLst>
                    <a:ext uri="{9D8B030D-6E8A-4147-A177-3AD203B41FA5}">
                      <a16:colId xmlns:a16="http://schemas.microsoft.com/office/drawing/2014/main" val="1107282433"/>
                    </a:ext>
                  </a:extLst>
                </a:gridCol>
              </a:tblGrid>
              <a:tr h="370840">
                <a:tc>
                  <a:txBody>
                    <a:bodyPr/>
                    <a:lstStyle/>
                    <a:p>
                      <a:r>
                        <a:rPr lang="en-US" dirty="0"/>
                        <a:t>Adults Clinic</a:t>
                      </a:r>
                    </a:p>
                  </a:txBody>
                  <a:tcPr/>
                </a:tc>
                <a:tc>
                  <a:txBody>
                    <a:bodyPr/>
                    <a:lstStyle/>
                    <a:p>
                      <a:r>
                        <a:rPr lang="en-US" dirty="0"/>
                        <a:t>8/10/22 – 6/2/22</a:t>
                      </a:r>
                    </a:p>
                  </a:txBody>
                  <a:tcPr/>
                </a:tc>
                <a:extLst>
                  <a:ext uri="{0D108BD9-81ED-4DB2-BD59-A6C34878D82A}">
                    <a16:rowId xmlns:a16="http://schemas.microsoft.com/office/drawing/2014/main" val="1455494451"/>
                  </a:ext>
                </a:extLst>
              </a:tr>
              <a:tr h="370840">
                <a:tc>
                  <a:txBody>
                    <a:bodyPr/>
                    <a:lstStyle/>
                    <a:p>
                      <a:r>
                        <a:rPr lang="en-US" dirty="0"/>
                        <a:t>Total Patients screened (n, %)</a:t>
                      </a:r>
                    </a:p>
                    <a:p>
                      <a:endParaRPr lang="en-US" dirty="0"/>
                    </a:p>
                    <a:p>
                      <a:pPr algn="ctr"/>
                      <a:r>
                        <a:rPr lang="en-US" dirty="0"/>
                        <a:t>T1D</a:t>
                      </a:r>
                    </a:p>
                    <a:p>
                      <a:pPr algn="ctr"/>
                      <a:r>
                        <a:rPr lang="en-US" dirty="0"/>
                        <a:t>T2D</a:t>
                      </a:r>
                    </a:p>
                    <a:p>
                      <a:pPr algn="ctr"/>
                      <a:r>
                        <a:rPr lang="en-US" dirty="0"/>
                        <a:t>Other Endo</a:t>
                      </a:r>
                    </a:p>
                  </a:txBody>
                  <a:tcPr/>
                </a:tc>
                <a:tc>
                  <a:txBody>
                    <a:bodyPr/>
                    <a:lstStyle/>
                    <a:p>
                      <a:r>
                        <a:rPr lang="en-US" dirty="0"/>
                        <a:t>7730</a:t>
                      </a:r>
                    </a:p>
                    <a:p>
                      <a:endParaRPr lang="en-US" dirty="0"/>
                    </a:p>
                    <a:p>
                      <a:r>
                        <a:rPr lang="en-US" dirty="0"/>
                        <a:t>1822</a:t>
                      </a:r>
                    </a:p>
                    <a:p>
                      <a:r>
                        <a:rPr lang="en-US" dirty="0"/>
                        <a:t>3252</a:t>
                      </a:r>
                    </a:p>
                    <a:p>
                      <a:r>
                        <a:rPr lang="en-US" dirty="0"/>
                        <a:t>2656</a:t>
                      </a:r>
                    </a:p>
                  </a:txBody>
                  <a:tcPr/>
                </a:tc>
                <a:extLst>
                  <a:ext uri="{0D108BD9-81ED-4DB2-BD59-A6C34878D82A}">
                    <a16:rowId xmlns:a16="http://schemas.microsoft.com/office/drawing/2014/main" val="676870343"/>
                  </a:ext>
                </a:extLst>
              </a:tr>
              <a:tr h="370840">
                <a:tc>
                  <a:txBody>
                    <a:bodyPr/>
                    <a:lstStyle/>
                    <a:p>
                      <a:r>
                        <a:rPr lang="en-US" dirty="0"/>
                        <a:t>Total patients at risk (n, %)</a:t>
                      </a:r>
                    </a:p>
                    <a:p>
                      <a:endParaRPr lang="en-US" dirty="0"/>
                    </a:p>
                    <a:p>
                      <a:pPr algn="ctr"/>
                      <a:r>
                        <a:rPr lang="en-US" dirty="0"/>
                        <a:t>T1D</a:t>
                      </a:r>
                    </a:p>
                    <a:p>
                      <a:pPr algn="ctr"/>
                      <a:r>
                        <a:rPr lang="en-US" dirty="0"/>
                        <a:t>T2D</a:t>
                      </a:r>
                    </a:p>
                    <a:p>
                      <a:pPr algn="ctr"/>
                      <a:r>
                        <a:rPr lang="en-US" dirty="0"/>
                        <a:t>Other Endo</a:t>
                      </a:r>
                    </a:p>
                  </a:txBody>
                  <a:tcPr/>
                </a:tc>
                <a:tc>
                  <a:txBody>
                    <a:bodyPr/>
                    <a:lstStyle/>
                    <a:p>
                      <a:r>
                        <a:rPr lang="en-US" dirty="0"/>
                        <a:t>1116</a:t>
                      </a:r>
                    </a:p>
                    <a:p>
                      <a:endParaRPr lang="en-US" dirty="0"/>
                    </a:p>
                    <a:p>
                      <a:r>
                        <a:rPr lang="en-US" dirty="0"/>
                        <a:t>286</a:t>
                      </a:r>
                    </a:p>
                    <a:p>
                      <a:r>
                        <a:rPr lang="en-US" dirty="0"/>
                        <a:t>568</a:t>
                      </a:r>
                    </a:p>
                    <a:p>
                      <a:r>
                        <a:rPr lang="en-US" dirty="0"/>
                        <a:t>262</a:t>
                      </a:r>
                    </a:p>
                  </a:txBody>
                  <a:tcPr/>
                </a:tc>
                <a:extLst>
                  <a:ext uri="{0D108BD9-81ED-4DB2-BD59-A6C34878D82A}">
                    <a16:rowId xmlns:a16="http://schemas.microsoft.com/office/drawing/2014/main" val="17600508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SW referrals for positive screening (n, %)</a:t>
                      </a:r>
                    </a:p>
                  </a:txBody>
                  <a:tcPr/>
                </a:tc>
                <a:tc>
                  <a:txBody>
                    <a:bodyPr/>
                    <a:lstStyle/>
                    <a:p>
                      <a:r>
                        <a:rPr lang="en-US" dirty="0"/>
                        <a:t>323</a:t>
                      </a:r>
                    </a:p>
                  </a:txBody>
                  <a:tcPr/>
                </a:tc>
                <a:extLst>
                  <a:ext uri="{0D108BD9-81ED-4DB2-BD59-A6C34878D82A}">
                    <a16:rowId xmlns:a16="http://schemas.microsoft.com/office/drawing/2014/main" val="1940611696"/>
                  </a:ext>
                </a:extLst>
              </a:tr>
            </a:tbl>
          </a:graphicData>
        </a:graphic>
      </p:graphicFrame>
    </p:spTree>
    <p:extLst>
      <p:ext uri="{BB962C8B-B14F-4D97-AF65-F5344CB8AC3E}">
        <p14:creationId xmlns:p14="http://schemas.microsoft.com/office/powerpoint/2010/main" val="10299762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8CD2B-18FD-4764-BF01-F03916535E91}"/>
              </a:ext>
            </a:extLst>
          </p:cNvPr>
          <p:cNvSpPr>
            <a:spLocks noGrp="1"/>
          </p:cNvSpPr>
          <p:nvPr>
            <p:ph type="title"/>
          </p:nvPr>
        </p:nvSpPr>
        <p:spPr>
          <a:xfrm>
            <a:off x="838200" y="365126"/>
            <a:ext cx="10515600" cy="1293554"/>
          </a:xfrm>
        </p:spPr>
        <p:txBody>
          <a:bodyPr>
            <a:normAutofit/>
          </a:bodyPr>
          <a:lstStyle/>
          <a:p>
            <a:pPr algn="ctr"/>
            <a:r>
              <a:rPr lang="en-US" dirty="0"/>
              <a:t>Peds Clinic</a:t>
            </a:r>
            <a:endParaRPr lang="en-US" dirty="0">
              <a:cs typeface="Calibri Light"/>
            </a:endParaRPr>
          </a:p>
        </p:txBody>
      </p:sp>
      <p:graphicFrame>
        <p:nvGraphicFramePr>
          <p:cNvPr id="4" name="Table 3">
            <a:extLst>
              <a:ext uri="{FF2B5EF4-FFF2-40B4-BE49-F238E27FC236}">
                <a16:creationId xmlns:a16="http://schemas.microsoft.com/office/drawing/2014/main" id="{0E2AEFA0-E7C1-49C9-8E4C-27B1AB7E52D0}"/>
              </a:ext>
            </a:extLst>
          </p:cNvPr>
          <p:cNvGraphicFramePr>
            <a:graphicFrameLocks noGrp="1"/>
          </p:cNvGraphicFramePr>
          <p:nvPr>
            <p:extLst/>
          </p:nvPr>
        </p:nvGraphicFramePr>
        <p:xfrm>
          <a:off x="2032000" y="1875302"/>
          <a:ext cx="8128000" cy="366776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385213985"/>
                    </a:ext>
                  </a:extLst>
                </a:gridCol>
                <a:gridCol w="4064000">
                  <a:extLst>
                    <a:ext uri="{9D8B030D-6E8A-4147-A177-3AD203B41FA5}">
                      <a16:colId xmlns:a16="http://schemas.microsoft.com/office/drawing/2014/main" val="1107282433"/>
                    </a:ext>
                  </a:extLst>
                </a:gridCol>
              </a:tblGrid>
              <a:tr h="370840">
                <a:tc>
                  <a:txBody>
                    <a:bodyPr/>
                    <a:lstStyle/>
                    <a:p>
                      <a:r>
                        <a:rPr lang="en-US" dirty="0"/>
                        <a:t>Peds Clinic</a:t>
                      </a:r>
                    </a:p>
                  </a:txBody>
                  <a:tcPr/>
                </a:tc>
                <a:tc>
                  <a:txBody>
                    <a:bodyPr/>
                    <a:lstStyle/>
                    <a:p>
                      <a:r>
                        <a:rPr lang="en-US" dirty="0"/>
                        <a:t>8/10/22 – 6/2/22</a:t>
                      </a:r>
                    </a:p>
                  </a:txBody>
                  <a:tcPr/>
                </a:tc>
                <a:extLst>
                  <a:ext uri="{0D108BD9-81ED-4DB2-BD59-A6C34878D82A}">
                    <a16:rowId xmlns:a16="http://schemas.microsoft.com/office/drawing/2014/main" val="1455494451"/>
                  </a:ext>
                </a:extLst>
              </a:tr>
              <a:tr h="370840">
                <a:tc>
                  <a:txBody>
                    <a:bodyPr/>
                    <a:lstStyle/>
                    <a:p>
                      <a:r>
                        <a:rPr lang="en-US" dirty="0"/>
                        <a:t>Total Patients screened (n, %)</a:t>
                      </a:r>
                    </a:p>
                    <a:p>
                      <a:endParaRPr lang="en-US" dirty="0"/>
                    </a:p>
                    <a:p>
                      <a:pPr algn="ctr"/>
                      <a:r>
                        <a:rPr lang="en-US" dirty="0"/>
                        <a:t>T1D</a:t>
                      </a:r>
                    </a:p>
                    <a:p>
                      <a:pPr algn="ctr"/>
                      <a:r>
                        <a:rPr lang="en-US" dirty="0"/>
                        <a:t>T2D</a:t>
                      </a:r>
                    </a:p>
                    <a:p>
                      <a:pPr algn="ctr"/>
                      <a:r>
                        <a:rPr lang="en-US" dirty="0"/>
                        <a:t>Other Endo</a:t>
                      </a:r>
                    </a:p>
                  </a:txBody>
                  <a:tcPr/>
                </a:tc>
                <a:tc>
                  <a:txBody>
                    <a:bodyPr/>
                    <a:lstStyle/>
                    <a:p>
                      <a:r>
                        <a:rPr lang="en-US" dirty="0"/>
                        <a:t>3110</a:t>
                      </a:r>
                    </a:p>
                    <a:p>
                      <a:endParaRPr lang="en-US" dirty="0"/>
                    </a:p>
                    <a:p>
                      <a:r>
                        <a:rPr lang="en-US" dirty="0"/>
                        <a:t>1293</a:t>
                      </a:r>
                    </a:p>
                    <a:p>
                      <a:r>
                        <a:rPr lang="en-US" dirty="0"/>
                        <a:t>164</a:t>
                      </a:r>
                    </a:p>
                    <a:p>
                      <a:r>
                        <a:rPr lang="en-US" dirty="0"/>
                        <a:t>1619</a:t>
                      </a:r>
                    </a:p>
                  </a:txBody>
                  <a:tcPr/>
                </a:tc>
                <a:extLst>
                  <a:ext uri="{0D108BD9-81ED-4DB2-BD59-A6C34878D82A}">
                    <a16:rowId xmlns:a16="http://schemas.microsoft.com/office/drawing/2014/main" val="676870343"/>
                  </a:ext>
                </a:extLst>
              </a:tr>
              <a:tr h="370840">
                <a:tc>
                  <a:txBody>
                    <a:bodyPr/>
                    <a:lstStyle/>
                    <a:p>
                      <a:r>
                        <a:rPr lang="en-US" dirty="0"/>
                        <a:t>Total patients at risk (n, %)</a:t>
                      </a:r>
                    </a:p>
                    <a:p>
                      <a:endParaRPr lang="en-US" dirty="0"/>
                    </a:p>
                    <a:p>
                      <a:pPr algn="ctr"/>
                      <a:r>
                        <a:rPr lang="en-US" dirty="0"/>
                        <a:t>T1D</a:t>
                      </a:r>
                    </a:p>
                    <a:p>
                      <a:pPr algn="ctr"/>
                      <a:r>
                        <a:rPr lang="en-US" dirty="0"/>
                        <a:t>T2D</a:t>
                      </a:r>
                    </a:p>
                    <a:p>
                      <a:pPr algn="ctr"/>
                      <a:r>
                        <a:rPr lang="en-US" dirty="0"/>
                        <a:t>Other Endo</a:t>
                      </a:r>
                    </a:p>
                  </a:txBody>
                  <a:tcPr/>
                </a:tc>
                <a:tc>
                  <a:txBody>
                    <a:bodyPr/>
                    <a:lstStyle/>
                    <a:p>
                      <a:r>
                        <a:rPr lang="en-US" dirty="0"/>
                        <a:t>339</a:t>
                      </a:r>
                    </a:p>
                    <a:p>
                      <a:endParaRPr lang="en-US" dirty="0"/>
                    </a:p>
                    <a:p>
                      <a:r>
                        <a:rPr lang="en-US" dirty="0"/>
                        <a:t>154</a:t>
                      </a:r>
                    </a:p>
                    <a:p>
                      <a:r>
                        <a:rPr lang="en-US" dirty="0"/>
                        <a:t>30</a:t>
                      </a:r>
                    </a:p>
                    <a:p>
                      <a:r>
                        <a:rPr lang="en-US" dirty="0"/>
                        <a:t>154</a:t>
                      </a:r>
                    </a:p>
                  </a:txBody>
                  <a:tcPr/>
                </a:tc>
                <a:extLst>
                  <a:ext uri="{0D108BD9-81ED-4DB2-BD59-A6C34878D82A}">
                    <a16:rowId xmlns:a16="http://schemas.microsoft.com/office/drawing/2014/main" val="17600508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SW referrals for positive screening (n, %)</a:t>
                      </a:r>
                    </a:p>
                  </a:txBody>
                  <a:tcPr/>
                </a:tc>
                <a:tc>
                  <a:txBody>
                    <a:bodyPr/>
                    <a:lstStyle/>
                    <a:p>
                      <a:r>
                        <a:rPr lang="en-US" dirty="0"/>
                        <a:t>84</a:t>
                      </a:r>
                    </a:p>
                  </a:txBody>
                  <a:tcPr/>
                </a:tc>
                <a:extLst>
                  <a:ext uri="{0D108BD9-81ED-4DB2-BD59-A6C34878D82A}">
                    <a16:rowId xmlns:a16="http://schemas.microsoft.com/office/drawing/2014/main" val="1940611696"/>
                  </a:ext>
                </a:extLst>
              </a:tr>
            </a:tbl>
          </a:graphicData>
        </a:graphic>
      </p:graphicFrame>
    </p:spTree>
    <p:extLst>
      <p:ext uri="{BB962C8B-B14F-4D97-AF65-F5344CB8AC3E}">
        <p14:creationId xmlns:p14="http://schemas.microsoft.com/office/powerpoint/2010/main" val="13802397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69FE6-CAE9-43E6-AC33-67B68BFC7BE4}"/>
              </a:ext>
            </a:extLst>
          </p:cNvPr>
          <p:cNvSpPr>
            <a:spLocks noGrp="1"/>
          </p:cNvSpPr>
          <p:nvPr>
            <p:ph type="title"/>
          </p:nvPr>
        </p:nvSpPr>
        <p:spPr/>
        <p:txBody>
          <a:bodyPr/>
          <a:lstStyle/>
          <a:p>
            <a:r>
              <a:rPr lang="en-US"/>
              <a:t>PDSA #5</a:t>
            </a:r>
          </a:p>
        </p:txBody>
      </p:sp>
      <p:pic>
        <p:nvPicPr>
          <p:cNvPr id="4" name="Content Placeholder 3">
            <a:extLst>
              <a:ext uri="{FF2B5EF4-FFF2-40B4-BE49-F238E27FC236}">
                <a16:creationId xmlns:a16="http://schemas.microsoft.com/office/drawing/2014/main" id="{B45A3BCF-F87C-4192-9D56-8CF3C83F9ABD}"/>
              </a:ext>
            </a:extLst>
          </p:cNvPr>
          <p:cNvPicPr>
            <a:picLocks noGrp="1" noChangeAspect="1"/>
          </p:cNvPicPr>
          <p:nvPr>
            <p:ph idx="1"/>
          </p:nvPr>
        </p:nvPicPr>
        <p:blipFill>
          <a:blip r:embed="rId2"/>
          <a:stretch>
            <a:fillRect/>
          </a:stretch>
        </p:blipFill>
        <p:spPr>
          <a:xfrm>
            <a:off x="2827389" y="1825625"/>
            <a:ext cx="6537221" cy="4351338"/>
          </a:xfrm>
          <a:prstGeom prst="rect">
            <a:avLst/>
          </a:prstGeom>
        </p:spPr>
      </p:pic>
      <p:sp>
        <p:nvSpPr>
          <p:cNvPr id="5" name="Rectangle 4">
            <a:extLst>
              <a:ext uri="{FF2B5EF4-FFF2-40B4-BE49-F238E27FC236}">
                <a16:creationId xmlns:a16="http://schemas.microsoft.com/office/drawing/2014/main" id="{BED65BF1-8BA8-4675-ACC4-2A4825D07342}"/>
              </a:ext>
            </a:extLst>
          </p:cNvPr>
          <p:cNvSpPr/>
          <p:nvPr/>
        </p:nvSpPr>
        <p:spPr>
          <a:xfrm>
            <a:off x="468572" y="1825625"/>
            <a:ext cx="3270915" cy="1015663"/>
          </a:xfrm>
          <a:prstGeom prst="rect">
            <a:avLst/>
          </a:prstGeom>
        </p:spPr>
        <p:txBody>
          <a:bodyPr wrap="square">
            <a:spAutoFit/>
          </a:bodyPr>
          <a:lstStyle/>
          <a:p>
            <a:pPr fontAlgn="base"/>
            <a:r>
              <a:rPr lang="en-US" sz="1600" b="1" i="0" u="none" strike="noStrike" dirty="0">
                <a:solidFill>
                  <a:srgbClr val="000000"/>
                </a:solidFill>
                <a:effectLst/>
                <a:latin typeface="Calibri" panose="020F0502020204030204" pitchFamily="34" charset="0"/>
              </a:rPr>
              <a:t>Act: </a:t>
            </a:r>
            <a:r>
              <a:rPr lang="en-US" sz="1400" b="0" i="0" u="none" strike="noStrike" dirty="0">
                <a:solidFill>
                  <a:srgbClr val="000000"/>
                </a:solidFill>
                <a:effectLst/>
                <a:latin typeface="Calibri" panose="020F0502020204030204" pitchFamily="34" charset="0"/>
              </a:rPr>
              <a:t>Work with IMT to make generic smart phrase trackable.</a:t>
            </a:r>
            <a:r>
              <a:rPr lang="en-US" sz="1400" dirty="0">
                <a:solidFill>
                  <a:srgbClr val="000000"/>
                </a:solidFill>
                <a:latin typeface="Calibri" panose="020F0502020204030204" pitchFamily="34" charset="0"/>
              </a:rPr>
              <a:t> We will be able to track the following:- on med list, connected to clinic, follow-up visit</a:t>
            </a:r>
            <a:r>
              <a:rPr lang="en-US" sz="1400" b="0" i="0" u="none" strike="noStrike" dirty="0">
                <a:solidFill>
                  <a:srgbClr val="000000"/>
                </a:solidFill>
                <a:effectLst/>
                <a:latin typeface="Calibri" panose="020F0502020204030204" pitchFamily="34" charset="0"/>
              </a:rPr>
              <a:t> </a:t>
            </a:r>
            <a:endParaRPr lang="en-US" sz="1400" b="0" i="0" dirty="0">
              <a:solidFill>
                <a:srgbClr val="000000"/>
              </a:solidFill>
              <a:effectLst/>
              <a:latin typeface="Segoe UI" panose="020B0502040204020203" pitchFamily="34" charset="0"/>
            </a:endParaRPr>
          </a:p>
        </p:txBody>
      </p:sp>
      <p:sp>
        <p:nvSpPr>
          <p:cNvPr id="6" name="Rectangle 5">
            <a:extLst>
              <a:ext uri="{FF2B5EF4-FFF2-40B4-BE49-F238E27FC236}">
                <a16:creationId xmlns:a16="http://schemas.microsoft.com/office/drawing/2014/main" id="{0681CA55-0AB7-4057-886F-18AD7E0EAAEB}"/>
              </a:ext>
            </a:extLst>
          </p:cNvPr>
          <p:cNvSpPr/>
          <p:nvPr/>
        </p:nvSpPr>
        <p:spPr>
          <a:xfrm>
            <a:off x="8452515" y="1825625"/>
            <a:ext cx="3434132" cy="553998"/>
          </a:xfrm>
          <a:prstGeom prst="rect">
            <a:avLst/>
          </a:prstGeom>
        </p:spPr>
        <p:txBody>
          <a:bodyPr wrap="square">
            <a:spAutoFit/>
          </a:bodyPr>
          <a:lstStyle/>
          <a:p>
            <a:r>
              <a:rPr lang="en-US" sz="1600" b="1" dirty="0"/>
              <a:t>Plan: </a:t>
            </a:r>
            <a:r>
              <a:rPr lang="en-US" sz="1400" dirty="0"/>
              <a:t>Improve Device Data Review and Interpretation</a:t>
            </a:r>
          </a:p>
        </p:txBody>
      </p:sp>
      <p:sp>
        <p:nvSpPr>
          <p:cNvPr id="8" name="Rectangle 7">
            <a:extLst>
              <a:ext uri="{FF2B5EF4-FFF2-40B4-BE49-F238E27FC236}">
                <a16:creationId xmlns:a16="http://schemas.microsoft.com/office/drawing/2014/main" id="{7B221F21-12F9-4CEC-8450-4E2B836FB28D}"/>
              </a:ext>
            </a:extLst>
          </p:cNvPr>
          <p:cNvSpPr/>
          <p:nvPr/>
        </p:nvSpPr>
        <p:spPr>
          <a:xfrm>
            <a:off x="8452515" y="4976634"/>
            <a:ext cx="3557515" cy="553998"/>
          </a:xfrm>
          <a:prstGeom prst="rect">
            <a:avLst/>
          </a:prstGeom>
        </p:spPr>
        <p:txBody>
          <a:bodyPr wrap="square">
            <a:spAutoFit/>
          </a:bodyPr>
          <a:lstStyle/>
          <a:p>
            <a:r>
              <a:rPr lang="en-US" sz="1600" b="1" dirty="0"/>
              <a:t>Do: </a:t>
            </a:r>
            <a:r>
              <a:rPr lang="en-US" sz="1400" dirty="0"/>
              <a:t>Create a generic smart phrase for all educators </a:t>
            </a:r>
          </a:p>
        </p:txBody>
      </p:sp>
      <p:sp>
        <p:nvSpPr>
          <p:cNvPr id="9" name="Rectangle 8">
            <a:extLst>
              <a:ext uri="{FF2B5EF4-FFF2-40B4-BE49-F238E27FC236}">
                <a16:creationId xmlns:a16="http://schemas.microsoft.com/office/drawing/2014/main" id="{3567EFEA-8451-4624-B6B7-8B5D4E86D5FB}"/>
              </a:ext>
            </a:extLst>
          </p:cNvPr>
          <p:cNvSpPr/>
          <p:nvPr/>
        </p:nvSpPr>
        <p:spPr>
          <a:xfrm>
            <a:off x="607327" y="4976634"/>
            <a:ext cx="3557515" cy="338554"/>
          </a:xfrm>
          <a:prstGeom prst="rect">
            <a:avLst/>
          </a:prstGeom>
        </p:spPr>
        <p:txBody>
          <a:bodyPr wrap="square">
            <a:spAutoFit/>
          </a:bodyPr>
          <a:lstStyle/>
          <a:p>
            <a:r>
              <a:rPr lang="en-US" sz="1600" b="1" dirty="0"/>
              <a:t>Study: </a:t>
            </a:r>
            <a:r>
              <a:rPr lang="en-US" sz="1400" dirty="0"/>
              <a:t>In Progress</a:t>
            </a:r>
            <a:endParaRPr lang="en-US" sz="1600" b="1" dirty="0"/>
          </a:p>
        </p:txBody>
      </p:sp>
    </p:spTree>
    <p:extLst>
      <p:ext uri="{BB962C8B-B14F-4D97-AF65-F5344CB8AC3E}">
        <p14:creationId xmlns:p14="http://schemas.microsoft.com/office/powerpoint/2010/main" val="35819755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181823E7-C40C-4872-A501-F3B34A7E682C}"/>
              </a:ext>
            </a:extLst>
          </p:cNvPr>
          <p:cNvPicPr>
            <a:picLocks noGrp="1" noChangeAspect="1"/>
          </p:cNvPicPr>
          <p:nvPr>
            <p:ph idx="1"/>
          </p:nvPr>
        </p:nvPicPr>
        <p:blipFill>
          <a:blip r:embed="rId2"/>
          <a:stretch>
            <a:fillRect/>
          </a:stretch>
        </p:blipFill>
        <p:spPr>
          <a:xfrm>
            <a:off x="750277" y="798683"/>
            <a:ext cx="10691445" cy="5032375"/>
          </a:xfrm>
          <a:prstGeom prst="rect">
            <a:avLst/>
          </a:prstGeom>
        </p:spPr>
      </p:pic>
    </p:spTree>
    <p:extLst>
      <p:ext uri="{BB962C8B-B14F-4D97-AF65-F5344CB8AC3E}">
        <p14:creationId xmlns:p14="http://schemas.microsoft.com/office/powerpoint/2010/main" val="25298461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230F9-E4D7-4DDF-9B28-97E7D90CC5D2}"/>
              </a:ext>
            </a:extLst>
          </p:cNvPr>
          <p:cNvSpPr>
            <a:spLocks noGrp="1"/>
          </p:cNvSpPr>
          <p:nvPr>
            <p:ph type="title"/>
          </p:nvPr>
        </p:nvSpPr>
        <p:spPr/>
        <p:txBody>
          <a:bodyPr/>
          <a:lstStyle/>
          <a:p>
            <a:r>
              <a:rPr lang="en-US" dirty="0"/>
              <a:t>PDSA# 5.b: Follow-Up with Advance Features</a:t>
            </a:r>
          </a:p>
        </p:txBody>
      </p:sp>
      <p:pic>
        <p:nvPicPr>
          <p:cNvPr id="4" name="Content Placeholder 3">
            <a:extLst>
              <a:ext uri="{FF2B5EF4-FFF2-40B4-BE49-F238E27FC236}">
                <a16:creationId xmlns:a16="http://schemas.microsoft.com/office/drawing/2014/main" id="{78F65106-6308-4AC6-81FD-E7D6F7042145}"/>
              </a:ext>
            </a:extLst>
          </p:cNvPr>
          <p:cNvPicPr>
            <a:picLocks noGrp="1" noChangeAspect="1"/>
          </p:cNvPicPr>
          <p:nvPr>
            <p:ph idx="1"/>
          </p:nvPr>
        </p:nvPicPr>
        <p:blipFill>
          <a:blip r:embed="rId2"/>
          <a:stretch>
            <a:fillRect/>
          </a:stretch>
        </p:blipFill>
        <p:spPr>
          <a:xfrm>
            <a:off x="2827389" y="1825625"/>
            <a:ext cx="6537221" cy="4351338"/>
          </a:xfrm>
          <a:prstGeom prst="rect">
            <a:avLst/>
          </a:prstGeom>
        </p:spPr>
      </p:pic>
      <p:sp>
        <p:nvSpPr>
          <p:cNvPr id="5" name="Rectangle 4">
            <a:extLst>
              <a:ext uri="{FF2B5EF4-FFF2-40B4-BE49-F238E27FC236}">
                <a16:creationId xmlns:a16="http://schemas.microsoft.com/office/drawing/2014/main" id="{6D54AF0E-A9F8-4D80-B72C-AF5FC1D52ED4}"/>
              </a:ext>
            </a:extLst>
          </p:cNvPr>
          <p:cNvSpPr/>
          <p:nvPr/>
        </p:nvSpPr>
        <p:spPr>
          <a:xfrm>
            <a:off x="8780059" y="4834572"/>
            <a:ext cx="2711355" cy="984885"/>
          </a:xfrm>
          <a:prstGeom prst="rect">
            <a:avLst/>
          </a:prstGeom>
        </p:spPr>
        <p:txBody>
          <a:bodyPr wrap="square">
            <a:spAutoFit/>
          </a:bodyPr>
          <a:lstStyle/>
          <a:p>
            <a:r>
              <a:rPr lang="en-US" sz="1600" b="1" dirty="0"/>
              <a:t>Do: </a:t>
            </a:r>
            <a:r>
              <a:rPr lang="en-US" sz="1400" dirty="0"/>
              <a:t>Troubleshoot which patients need additional help and call within 2 weeks of initial education visit or 4 week follow-up</a:t>
            </a:r>
          </a:p>
        </p:txBody>
      </p:sp>
      <p:sp>
        <p:nvSpPr>
          <p:cNvPr id="6" name="Rectangle 5">
            <a:extLst>
              <a:ext uri="{FF2B5EF4-FFF2-40B4-BE49-F238E27FC236}">
                <a16:creationId xmlns:a16="http://schemas.microsoft.com/office/drawing/2014/main" id="{CEDD7A98-D6CB-48BC-A0BF-5B8838245A59}"/>
              </a:ext>
            </a:extLst>
          </p:cNvPr>
          <p:cNvSpPr/>
          <p:nvPr/>
        </p:nvSpPr>
        <p:spPr>
          <a:xfrm>
            <a:off x="659643" y="4738549"/>
            <a:ext cx="2752299" cy="1231106"/>
          </a:xfrm>
          <a:prstGeom prst="rect">
            <a:avLst/>
          </a:prstGeom>
        </p:spPr>
        <p:txBody>
          <a:bodyPr wrap="square">
            <a:spAutoFit/>
          </a:bodyPr>
          <a:lstStyle/>
          <a:p>
            <a:r>
              <a:rPr lang="en-US" sz="1600" b="1" dirty="0"/>
              <a:t>Study: </a:t>
            </a:r>
            <a:r>
              <a:rPr lang="en-US" sz="1400" dirty="0"/>
              <a:t>We started with 0 (July)  follow-ups on the educators schedule; they now have 8 to 9 follow-up trainings schedule per week</a:t>
            </a:r>
          </a:p>
        </p:txBody>
      </p:sp>
      <p:sp>
        <p:nvSpPr>
          <p:cNvPr id="7" name="Rectangle 6">
            <a:extLst>
              <a:ext uri="{FF2B5EF4-FFF2-40B4-BE49-F238E27FC236}">
                <a16:creationId xmlns:a16="http://schemas.microsoft.com/office/drawing/2014/main" id="{A8BA6E45-03A8-4F52-AE37-8D5F5B47FB1F}"/>
              </a:ext>
            </a:extLst>
          </p:cNvPr>
          <p:cNvSpPr/>
          <p:nvPr/>
        </p:nvSpPr>
        <p:spPr>
          <a:xfrm>
            <a:off x="8452515" y="1825625"/>
            <a:ext cx="3434132" cy="553998"/>
          </a:xfrm>
          <a:prstGeom prst="rect">
            <a:avLst/>
          </a:prstGeom>
        </p:spPr>
        <p:txBody>
          <a:bodyPr wrap="square">
            <a:spAutoFit/>
          </a:bodyPr>
          <a:lstStyle/>
          <a:p>
            <a:r>
              <a:rPr lang="en-US" sz="1600" b="1" dirty="0"/>
              <a:t>Plan: </a:t>
            </a:r>
            <a:r>
              <a:rPr lang="en-US" sz="1400" dirty="0"/>
              <a:t>Improve Device Data Review and Interpretation</a:t>
            </a:r>
          </a:p>
        </p:txBody>
      </p:sp>
      <p:sp>
        <p:nvSpPr>
          <p:cNvPr id="8" name="Rectangle 7">
            <a:extLst>
              <a:ext uri="{FF2B5EF4-FFF2-40B4-BE49-F238E27FC236}">
                <a16:creationId xmlns:a16="http://schemas.microsoft.com/office/drawing/2014/main" id="{3E2C2AA1-581D-4C0F-8F19-704CE9607F19}"/>
              </a:ext>
            </a:extLst>
          </p:cNvPr>
          <p:cNvSpPr/>
          <p:nvPr/>
        </p:nvSpPr>
        <p:spPr>
          <a:xfrm>
            <a:off x="488754" y="1825625"/>
            <a:ext cx="3434132" cy="769441"/>
          </a:xfrm>
          <a:prstGeom prst="rect">
            <a:avLst/>
          </a:prstGeom>
        </p:spPr>
        <p:txBody>
          <a:bodyPr wrap="square">
            <a:spAutoFit/>
          </a:bodyPr>
          <a:lstStyle/>
          <a:p>
            <a:r>
              <a:rPr lang="en-US" sz="1600" b="1" dirty="0"/>
              <a:t>Act: </a:t>
            </a:r>
            <a:r>
              <a:rPr lang="en-US" sz="1400" dirty="0"/>
              <a:t>Continue to track how many follow-ups, who needs to be scheduled, and who declined follow-up</a:t>
            </a:r>
          </a:p>
        </p:txBody>
      </p:sp>
    </p:spTree>
    <p:extLst>
      <p:ext uri="{BB962C8B-B14F-4D97-AF65-F5344CB8AC3E}">
        <p14:creationId xmlns:p14="http://schemas.microsoft.com/office/powerpoint/2010/main" val="9001963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EB865-4B0A-478B-AC8A-577C48791998}"/>
              </a:ext>
            </a:extLst>
          </p:cNvPr>
          <p:cNvSpPr>
            <a:spLocks noGrp="1"/>
          </p:cNvSpPr>
          <p:nvPr>
            <p:ph type="title"/>
          </p:nvPr>
        </p:nvSpPr>
        <p:spPr/>
        <p:txBody>
          <a:bodyPr/>
          <a:lstStyle/>
          <a:p>
            <a:r>
              <a:rPr lang="en-US" dirty="0"/>
              <a:t>Our Data – June and July numbers**</a:t>
            </a:r>
          </a:p>
        </p:txBody>
      </p:sp>
      <p:graphicFrame>
        <p:nvGraphicFramePr>
          <p:cNvPr id="6" name="Content Placeholder 5">
            <a:extLst>
              <a:ext uri="{FF2B5EF4-FFF2-40B4-BE49-F238E27FC236}">
                <a16:creationId xmlns:a16="http://schemas.microsoft.com/office/drawing/2014/main" id="{295A38ED-9E61-4CCF-BAE0-D979D9534B75}"/>
              </a:ext>
            </a:extLst>
          </p:cNvPr>
          <p:cNvGraphicFramePr>
            <a:graphicFrameLocks noGrp="1"/>
          </p:cNvGraphicFramePr>
          <p:nvPr>
            <p:ph idx="1"/>
            <p:extLst/>
          </p:nvPr>
        </p:nvGraphicFramePr>
        <p:xfrm>
          <a:off x="731520" y="1825624"/>
          <a:ext cx="10775852" cy="466725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787651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7E651-9E94-429F-9830-D025C10AE903}"/>
              </a:ext>
            </a:extLst>
          </p:cNvPr>
          <p:cNvSpPr>
            <a:spLocks noGrp="1"/>
          </p:cNvSpPr>
          <p:nvPr>
            <p:ph type="title"/>
          </p:nvPr>
        </p:nvSpPr>
        <p:spPr>
          <a:xfrm>
            <a:off x="1580478" y="773916"/>
            <a:ext cx="10515600" cy="1325563"/>
          </a:xfrm>
        </p:spPr>
        <p:txBody>
          <a:bodyPr/>
          <a:lstStyle/>
          <a:p>
            <a:r>
              <a:rPr lang="en-US" dirty="0"/>
              <a:t>Joslin Patients with Type 1 Diabetes seen in last 2 years Report</a:t>
            </a:r>
          </a:p>
        </p:txBody>
      </p:sp>
      <p:graphicFrame>
        <p:nvGraphicFramePr>
          <p:cNvPr id="9" name="Content Placeholder 8">
            <a:extLst>
              <a:ext uri="{FF2B5EF4-FFF2-40B4-BE49-F238E27FC236}">
                <a16:creationId xmlns:a16="http://schemas.microsoft.com/office/drawing/2014/main" id="{347CABD9-5746-4C61-9E3F-105A1BFD5F03}"/>
              </a:ext>
            </a:extLst>
          </p:cNvPr>
          <p:cNvGraphicFramePr>
            <a:graphicFrameLocks noGrp="1"/>
          </p:cNvGraphicFramePr>
          <p:nvPr>
            <p:ph idx="1"/>
            <p:extLst/>
          </p:nvPr>
        </p:nvGraphicFramePr>
        <p:xfrm>
          <a:off x="1580478" y="2202142"/>
          <a:ext cx="10515600" cy="2676036"/>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2731513885"/>
                    </a:ext>
                  </a:extLst>
                </a:gridCol>
                <a:gridCol w="5257800">
                  <a:extLst>
                    <a:ext uri="{9D8B030D-6E8A-4147-A177-3AD203B41FA5}">
                      <a16:colId xmlns:a16="http://schemas.microsoft.com/office/drawing/2014/main" val="2430999388"/>
                    </a:ext>
                  </a:extLst>
                </a:gridCol>
              </a:tblGrid>
              <a:tr h="892012">
                <a:tc>
                  <a:txBody>
                    <a:bodyPr/>
                    <a:lstStyle/>
                    <a:p>
                      <a:r>
                        <a:rPr lang="en-US"/>
                        <a:t>August 2020 to August 2021</a:t>
                      </a:r>
                    </a:p>
                  </a:txBody>
                  <a:tcPr/>
                </a:tc>
                <a:tc>
                  <a:txBody>
                    <a:bodyPr/>
                    <a:lstStyle/>
                    <a:p>
                      <a:r>
                        <a:rPr lang="en-US"/>
                        <a:t>August 2021 to May 2022</a:t>
                      </a:r>
                    </a:p>
                  </a:txBody>
                  <a:tcPr/>
                </a:tc>
                <a:extLst>
                  <a:ext uri="{0D108BD9-81ED-4DB2-BD59-A6C34878D82A}">
                    <a16:rowId xmlns:a16="http://schemas.microsoft.com/office/drawing/2014/main" val="350633448"/>
                  </a:ext>
                </a:extLst>
              </a:tr>
              <a:tr h="892012">
                <a:tc>
                  <a:txBody>
                    <a:bodyPr/>
                    <a:lstStyle/>
                    <a:p>
                      <a:r>
                        <a:rPr lang="en-US" dirty="0"/>
                        <a:t>NH White – 42% were not on CGM</a:t>
                      </a:r>
                    </a:p>
                  </a:txBody>
                  <a:tcPr/>
                </a:tc>
                <a:tc>
                  <a:txBody>
                    <a:bodyPr/>
                    <a:lstStyle/>
                    <a:p>
                      <a:r>
                        <a:rPr lang="en-US"/>
                        <a:t>NH White – 22% not on CGM</a:t>
                      </a:r>
                    </a:p>
                  </a:txBody>
                  <a:tcPr/>
                </a:tc>
                <a:extLst>
                  <a:ext uri="{0D108BD9-81ED-4DB2-BD59-A6C34878D82A}">
                    <a16:rowId xmlns:a16="http://schemas.microsoft.com/office/drawing/2014/main" val="1114679617"/>
                  </a:ext>
                </a:extLst>
              </a:tr>
              <a:tr h="892012">
                <a:tc>
                  <a:txBody>
                    <a:bodyPr/>
                    <a:lstStyle/>
                    <a:p>
                      <a:r>
                        <a:rPr lang="en-US" dirty="0"/>
                        <a:t>NH Blacks – 64% were not on CGM </a:t>
                      </a:r>
                    </a:p>
                  </a:txBody>
                  <a:tcPr/>
                </a:tc>
                <a:tc>
                  <a:txBody>
                    <a:bodyPr/>
                    <a:lstStyle/>
                    <a:p>
                      <a:r>
                        <a:rPr lang="en-US" dirty="0"/>
                        <a:t>NH Blacks – 29% not on CGM</a:t>
                      </a:r>
                    </a:p>
                  </a:txBody>
                  <a:tcPr/>
                </a:tc>
                <a:extLst>
                  <a:ext uri="{0D108BD9-81ED-4DB2-BD59-A6C34878D82A}">
                    <a16:rowId xmlns:a16="http://schemas.microsoft.com/office/drawing/2014/main" val="2776504929"/>
                  </a:ext>
                </a:extLst>
              </a:tr>
            </a:tbl>
          </a:graphicData>
        </a:graphic>
      </p:graphicFrame>
      <p:pic>
        <p:nvPicPr>
          <p:cNvPr id="4" name="Picture 10" descr="sidebar_umu.jpg">
            <a:extLst>
              <a:ext uri="{FF2B5EF4-FFF2-40B4-BE49-F238E27FC236}">
                <a16:creationId xmlns:a16="http://schemas.microsoft.com/office/drawing/2014/main" id="{9E020541-BEAF-4657-AD90-5C8EE80546C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4144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1559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D50FCA9-B6AD-43B4-B96F-A3704C82B0FA}"/>
              </a:ext>
            </a:extLst>
          </p:cNvPr>
          <p:cNvSpPr/>
          <p:nvPr/>
        </p:nvSpPr>
        <p:spPr>
          <a:xfrm>
            <a:off x="5777704" y="104883"/>
            <a:ext cx="1115740" cy="79524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100" dirty="0">
                <a:solidFill>
                  <a:schemeClr val="tx1"/>
                </a:solidFill>
              </a:rPr>
              <a:t>Patient is interested in, or is exploring, CGM options</a:t>
            </a:r>
          </a:p>
        </p:txBody>
      </p:sp>
      <p:sp>
        <p:nvSpPr>
          <p:cNvPr id="13" name="Rectangle 12">
            <a:extLst>
              <a:ext uri="{FF2B5EF4-FFF2-40B4-BE49-F238E27FC236}">
                <a16:creationId xmlns:a16="http://schemas.microsoft.com/office/drawing/2014/main" id="{E4085128-39C2-440F-8758-0A8692D15064}"/>
              </a:ext>
            </a:extLst>
          </p:cNvPr>
          <p:cNvSpPr/>
          <p:nvPr/>
        </p:nvSpPr>
        <p:spPr>
          <a:xfrm>
            <a:off x="8984248" y="60132"/>
            <a:ext cx="1123376" cy="104705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40" tIns="45720" rIns="91440" bIns="45720" rtlCol="0" anchor="ctr"/>
          <a:lstStyle/>
          <a:p>
            <a:pPr algn="ctr"/>
            <a:r>
              <a:rPr lang="en-US" sz="1100" dirty="0">
                <a:solidFill>
                  <a:schemeClr val="tx1"/>
                </a:solidFill>
              </a:rPr>
              <a:t>DCES will discuss CGM options and benefits</a:t>
            </a:r>
          </a:p>
        </p:txBody>
      </p:sp>
      <p:sp>
        <p:nvSpPr>
          <p:cNvPr id="14" name="Rectangle 13">
            <a:extLst>
              <a:ext uri="{FF2B5EF4-FFF2-40B4-BE49-F238E27FC236}">
                <a16:creationId xmlns:a16="http://schemas.microsoft.com/office/drawing/2014/main" id="{A51D2211-B7D6-4E8D-BC14-5E2AAEE6CE33}"/>
              </a:ext>
            </a:extLst>
          </p:cNvPr>
          <p:cNvSpPr/>
          <p:nvPr/>
        </p:nvSpPr>
        <p:spPr>
          <a:xfrm>
            <a:off x="310301" y="332790"/>
            <a:ext cx="1119154" cy="88474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100" dirty="0">
                <a:solidFill>
                  <a:schemeClr val="tx1"/>
                </a:solidFill>
              </a:rPr>
              <a:t>Patient has decided they want CGM, including which model.</a:t>
            </a:r>
          </a:p>
        </p:txBody>
      </p:sp>
      <p:sp>
        <p:nvSpPr>
          <p:cNvPr id="15" name="Rectangle 14">
            <a:extLst>
              <a:ext uri="{FF2B5EF4-FFF2-40B4-BE49-F238E27FC236}">
                <a16:creationId xmlns:a16="http://schemas.microsoft.com/office/drawing/2014/main" id="{5B753963-D33F-4335-BFAC-D3CD318876E5}"/>
              </a:ext>
            </a:extLst>
          </p:cNvPr>
          <p:cNvSpPr/>
          <p:nvPr/>
        </p:nvSpPr>
        <p:spPr>
          <a:xfrm>
            <a:off x="296797" y="1571142"/>
            <a:ext cx="1216237" cy="95737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100" dirty="0">
                <a:solidFill>
                  <a:schemeClr val="tx1"/>
                </a:solidFill>
              </a:rPr>
              <a:t>In Wrap Up tab, “send chart upon closing” to Pump/CGM/CMN pool with message</a:t>
            </a:r>
          </a:p>
        </p:txBody>
      </p:sp>
      <p:cxnSp>
        <p:nvCxnSpPr>
          <p:cNvPr id="78" name="Straight Arrow Connector 77">
            <a:extLst>
              <a:ext uri="{FF2B5EF4-FFF2-40B4-BE49-F238E27FC236}">
                <a16:creationId xmlns:a16="http://schemas.microsoft.com/office/drawing/2014/main" id="{B559C1DD-639C-493A-845A-A4C2BDDF8BDF}"/>
              </a:ext>
            </a:extLst>
          </p:cNvPr>
          <p:cNvCxnSpPr>
            <a:cxnSpLocks/>
          </p:cNvCxnSpPr>
          <p:nvPr/>
        </p:nvCxnSpPr>
        <p:spPr>
          <a:xfrm>
            <a:off x="880993" y="1245154"/>
            <a:ext cx="0" cy="2357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34D3CA55-F171-4144-B409-DCDA3939E9BC}"/>
              </a:ext>
            </a:extLst>
          </p:cNvPr>
          <p:cNvCxnSpPr>
            <a:cxnSpLocks/>
          </p:cNvCxnSpPr>
          <p:nvPr/>
        </p:nvCxnSpPr>
        <p:spPr>
          <a:xfrm>
            <a:off x="880993" y="2600259"/>
            <a:ext cx="0" cy="3455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30AF9E65-B4B8-4837-8AE4-9CB71BF05F09}"/>
              </a:ext>
            </a:extLst>
          </p:cNvPr>
          <p:cNvSpPr/>
          <p:nvPr/>
        </p:nvSpPr>
        <p:spPr>
          <a:xfrm>
            <a:off x="2120139" y="23991"/>
            <a:ext cx="1216237" cy="111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100">
                <a:solidFill>
                  <a:schemeClr val="tx1"/>
                </a:solidFill>
              </a:rPr>
              <a:t>Patient is requesting supplies.</a:t>
            </a:r>
          </a:p>
        </p:txBody>
      </p:sp>
      <p:cxnSp>
        <p:nvCxnSpPr>
          <p:cNvPr id="40" name="Straight Arrow Connector 39">
            <a:extLst>
              <a:ext uri="{FF2B5EF4-FFF2-40B4-BE49-F238E27FC236}">
                <a16:creationId xmlns:a16="http://schemas.microsoft.com/office/drawing/2014/main" id="{1349FC64-3499-453D-AB69-24FC53E1B722}"/>
              </a:ext>
            </a:extLst>
          </p:cNvPr>
          <p:cNvCxnSpPr>
            <a:cxnSpLocks/>
            <a:stCxn id="39" idx="2"/>
            <a:endCxn id="46" idx="0"/>
          </p:cNvCxnSpPr>
          <p:nvPr/>
        </p:nvCxnSpPr>
        <p:spPr>
          <a:xfrm>
            <a:off x="2728258" y="1143323"/>
            <a:ext cx="11551" cy="3376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F4E29BED-B861-48DA-95FC-A122522F18B0}"/>
              </a:ext>
            </a:extLst>
          </p:cNvPr>
          <p:cNvSpPr/>
          <p:nvPr/>
        </p:nvSpPr>
        <p:spPr>
          <a:xfrm>
            <a:off x="2131690" y="1480927"/>
            <a:ext cx="1216237" cy="111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100">
                <a:solidFill>
                  <a:schemeClr val="tx1"/>
                </a:solidFill>
              </a:rPr>
              <a:t>In Wrap Up tab, “send chart upon closing” to Pump/CGM/CMN pool with message</a:t>
            </a:r>
          </a:p>
        </p:txBody>
      </p:sp>
      <p:sp>
        <p:nvSpPr>
          <p:cNvPr id="51" name="Oval 50">
            <a:extLst>
              <a:ext uri="{FF2B5EF4-FFF2-40B4-BE49-F238E27FC236}">
                <a16:creationId xmlns:a16="http://schemas.microsoft.com/office/drawing/2014/main" id="{63B891F1-AEB5-4CAB-A93C-CD49AB9A60E9}"/>
              </a:ext>
            </a:extLst>
          </p:cNvPr>
          <p:cNvSpPr/>
          <p:nvPr/>
        </p:nvSpPr>
        <p:spPr>
          <a:xfrm>
            <a:off x="1953039" y="3077348"/>
            <a:ext cx="1573538" cy="853725"/>
          </a:xfrm>
          <a:prstGeom prst="ellipse">
            <a:avLst/>
          </a:prstGeom>
          <a:solidFill>
            <a:schemeClr val="accent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100" dirty="0">
                <a:solidFill>
                  <a:schemeClr val="tx1"/>
                </a:solidFill>
              </a:rPr>
              <a:t>LPN working in pool will process.</a:t>
            </a:r>
          </a:p>
        </p:txBody>
      </p:sp>
      <p:cxnSp>
        <p:nvCxnSpPr>
          <p:cNvPr id="53" name="Straight Arrow Connector 52">
            <a:extLst>
              <a:ext uri="{FF2B5EF4-FFF2-40B4-BE49-F238E27FC236}">
                <a16:creationId xmlns:a16="http://schemas.microsoft.com/office/drawing/2014/main" id="{94FA443E-A54B-48CA-873C-3596DE46844D}"/>
              </a:ext>
            </a:extLst>
          </p:cNvPr>
          <p:cNvCxnSpPr>
            <a:cxnSpLocks/>
            <a:stCxn id="46" idx="2"/>
            <a:endCxn id="51" idx="0"/>
          </p:cNvCxnSpPr>
          <p:nvPr/>
        </p:nvCxnSpPr>
        <p:spPr>
          <a:xfrm flipH="1">
            <a:off x="2739808" y="2600259"/>
            <a:ext cx="1" cy="4770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9" name="Diamond 58">
            <a:extLst>
              <a:ext uri="{FF2B5EF4-FFF2-40B4-BE49-F238E27FC236}">
                <a16:creationId xmlns:a16="http://schemas.microsoft.com/office/drawing/2014/main" id="{1DF5ED55-C34A-43B2-A737-8678F2C5FBCA}"/>
              </a:ext>
            </a:extLst>
          </p:cNvPr>
          <p:cNvSpPr/>
          <p:nvPr/>
        </p:nvSpPr>
        <p:spPr>
          <a:xfrm>
            <a:off x="10262440" y="166759"/>
            <a:ext cx="2061562" cy="1119332"/>
          </a:xfrm>
          <a:prstGeom prst="diamond">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000" dirty="0">
                <a:solidFill>
                  <a:schemeClr val="tx1"/>
                </a:solidFill>
              </a:rPr>
              <a:t>Does the patient decide they want CGM</a:t>
            </a:r>
          </a:p>
        </p:txBody>
      </p:sp>
      <p:sp>
        <p:nvSpPr>
          <p:cNvPr id="64" name="TextBox 63">
            <a:extLst>
              <a:ext uri="{FF2B5EF4-FFF2-40B4-BE49-F238E27FC236}">
                <a16:creationId xmlns:a16="http://schemas.microsoft.com/office/drawing/2014/main" id="{5C9978C0-2823-462C-8080-DA96ABF4996C}"/>
              </a:ext>
            </a:extLst>
          </p:cNvPr>
          <p:cNvSpPr txBox="1"/>
          <p:nvPr/>
        </p:nvSpPr>
        <p:spPr>
          <a:xfrm>
            <a:off x="10135829" y="983862"/>
            <a:ext cx="811009" cy="369332"/>
          </a:xfrm>
          <a:prstGeom prst="rect">
            <a:avLst/>
          </a:prstGeom>
          <a:noFill/>
        </p:spPr>
        <p:txBody>
          <a:bodyPr wrap="square" rtlCol="0">
            <a:spAutoFit/>
          </a:bodyPr>
          <a:lstStyle/>
          <a:p>
            <a:pPr algn="ctr"/>
            <a:r>
              <a:rPr lang="en-US" dirty="0"/>
              <a:t>Yes</a:t>
            </a:r>
          </a:p>
        </p:txBody>
      </p:sp>
      <p:sp>
        <p:nvSpPr>
          <p:cNvPr id="69" name="TextBox 68">
            <a:extLst>
              <a:ext uri="{FF2B5EF4-FFF2-40B4-BE49-F238E27FC236}">
                <a16:creationId xmlns:a16="http://schemas.microsoft.com/office/drawing/2014/main" id="{FD4B661F-7E34-41C9-9B8F-329A4B85870F}"/>
              </a:ext>
            </a:extLst>
          </p:cNvPr>
          <p:cNvSpPr txBox="1"/>
          <p:nvPr/>
        </p:nvSpPr>
        <p:spPr>
          <a:xfrm>
            <a:off x="11452983" y="1236814"/>
            <a:ext cx="871019" cy="369332"/>
          </a:xfrm>
          <a:prstGeom prst="rect">
            <a:avLst/>
          </a:prstGeom>
          <a:noFill/>
        </p:spPr>
        <p:txBody>
          <a:bodyPr wrap="square" rtlCol="0">
            <a:spAutoFit/>
          </a:bodyPr>
          <a:lstStyle/>
          <a:p>
            <a:pPr algn="ctr"/>
            <a:r>
              <a:rPr lang="en-US" dirty="0"/>
              <a:t>No</a:t>
            </a:r>
          </a:p>
        </p:txBody>
      </p:sp>
      <p:sp>
        <p:nvSpPr>
          <p:cNvPr id="120" name="Rectangle 119">
            <a:extLst>
              <a:ext uri="{FF2B5EF4-FFF2-40B4-BE49-F238E27FC236}">
                <a16:creationId xmlns:a16="http://schemas.microsoft.com/office/drawing/2014/main" id="{7F43F20A-C925-4DB1-859C-E94013100EFA}"/>
              </a:ext>
            </a:extLst>
          </p:cNvPr>
          <p:cNvSpPr/>
          <p:nvPr/>
        </p:nvSpPr>
        <p:spPr>
          <a:xfrm>
            <a:off x="282204" y="2998508"/>
            <a:ext cx="1331692" cy="13367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40" tIns="45720" rIns="91440" bIns="45720" rtlCol="0" anchor="ctr"/>
          <a:lstStyle/>
          <a:p>
            <a:pPr algn="ctr"/>
            <a:r>
              <a:rPr lang="en-US" sz="1100" dirty="0">
                <a:solidFill>
                  <a:schemeClr val="tx1"/>
                </a:solidFill>
              </a:rPr>
              <a:t>DCES working in the pool will reach out to patient to initiate order either through DME or local pharmacy depending on insurance</a:t>
            </a:r>
          </a:p>
        </p:txBody>
      </p:sp>
      <p:sp>
        <p:nvSpPr>
          <p:cNvPr id="129" name="Rectangle 128">
            <a:extLst>
              <a:ext uri="{FF2B5EF4-FFF2-40B4-BE49-F238E27FC236}">
                <a16:creationId xmlns:a16="http://schemas.microsoft.com/office/drawing/2014/main" id="{132D0972-802F-4663-8592-E02473A1D100}"/>
              </a:ext>
            </a:extLst>
          </p:cNvPr>
          <p:cNvSpPr/>
          <p:nvPr/>
        </p:nvSpPr>
        <p:spPr>
          <a:xfrm>
            <a:off x="9141641" y="1709018"/>
            <a:ext cx="1331692" cy="13367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40" tIns="45720" rIns="91440" bIns="45720" rtlCol="0" anchor="ctr"/>
          <a:lstStyle/>
          <a:p>
            <a:pPr algn="ctr"/>
            <a:r>
              <a:rPr lang="en-US" sz="1100" dirty="0">
                <a:solidFill>
                  <a:schemeClr val="tx1"/>
                </a:solidFill>
              </a:rPr>
              <a:t>DCES working in the pool will reach out to patient to initiate order either through DME or local pharmacy depending on insurance</a:t>
            </a:r>
          </a:p>
        </p:txBody>
      </p:sp>
      <p:sp>
        <p:nvSpPr>
          <p:cNvPr id="35" name="Rectangle 34">
            <a:extLst>
              <a:ext uri="{FF2B5EF4-FFF2-40B4-BE49-F238E27FC236}">
                <a16:creationId xmlns:a16="http://schemas.microsoft.com/office/drawing/2014/main" id="{267B184C-84DA-49EF-80CF-D2431A8AB744}"/>
              </a:ext>
            </a:extLst>
          </p:cNvPr>
          <p:cNvSpPr/>
          <p:nvPr/>
        </p:nvSpPr>
        <p:spPr>
          <a:xfrm>
            <a:off x="260600" y="4753566"/>
            <a:ext cx="1655544" cy="111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40" tIns="45720" rIns="91440" bIns="45720" rtlCol="0" anchor="ctr"/>
          <a:lstStyle/>
          <a:p>
            <a:pPr algn="ctr"/>
            <a:r>
              <a:rPr lang="en-US" sz="1100" dirty="0">
                <a:solidFill>
                  <a:schemeClr val="tx1"/>
                </a:solidFill>
              </a:rPr>
              <a:t>When the DCES completes the DME form, the CGM will be added to med list and route note to Clerical Team to follow up</a:t>
            </a:r>
          </a:p>
        </p:txBody>
      </p:sp>
      <p:cxnSp>
        <p:nvCxnSpPr>
          <p:cNvPr id="47" name="Straight Arrow Connector 46">
            <a:extLst>
              <a:ext uri="{FF2B5EF4-FFF2-40B4-BE49-F238E27FC236}">
                <a16:creationId xmlns:a16="http://schemas.microsoft.com/office/drawing/2014/main" id="{6838752F-0044-4496-B05C-C996FF46C7B4}"/>
              </a:ext>
            </a:extLst>
          </p:cNvPr>
          <p:cNvCxnSpPr>
            <a:cxnSpLocks/>
          </p:cNvCxnSpPr>
          <p:nvPr/>
        </p:nvCxnSpPr>
        <p:spPr>
          <a:xfrm flipH="1">
            <a:off x="954946" y="4406990"/>
            <a:ext cx="1" cy="2938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678EC7AC-5FA9-4E84-9DDC-8BBB80E4BC8C}"/>
              </a:ext>
            </a:extLst>
          </p:cNvPr>
          <p:cNvSpPr/>
          <p:nvPr/>
        </p:nvSpPr>
        <p:spPr>
          <a:xfrm>
            <a:off x="7327354" y="59887"/>
            <a:ext cx="1223184" cy="142951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40" tIns="45720" rIns="91440" bIns="45720" rtlCol="0" anchor="ctr"/>
          <a:lstStyle/>
          <a:p>
            <a:pPr algn="ctr"/>
            <a:r>
              <a:rPr lang="en-US" sz="1100" dirty="0">
                <a:solidFill>
                  <a:schemeClr val="tx1"/>
                </a:solidFill>
              </a:rPr>
              <a:t>Patient meets with float OR provider will send chart to front desk and front desk will schedule appointment</a:t>
            </a:r>
          </a:p>
        </p:txBody>
      </p:sp>
      <p:cxnSp>
        <p:nvCxnSpPr>
          <p:cNvPr id="36" name="Straight Arrow Connector 35">
            <a:extLst>
              <a:ext uri="{FF2B5EF4-FFF2-40B4-BE49-F238E27FC236}">
                <a16:creationId xmlns:a16="http://schemas.microsoft.com/office/drawing/2014/main" id="{9BAA620C-5AEF-4F58-935A-A0FFF18379AE}"/>
              </a:ext>
            </a:extLst>
          </p:cNvPr>
          <p:cNvCxnSpPr>
            <a:cxnSpLocks/>
          </p:cNvCxnSpPr>
          <p:nvPr/>
        </p:nvCxnSpPr>
        <p:spPr>
          <a:xfrm>
            <a:off x="6893444" y="422428"/>
            <a:ext cx="43391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5" name="Rectangle 64">
            <a:extLst>
              <a:ext uri="{FF2B5EF4-FFF2-40B4-BE49-F238E27FC236}">
                <a16:creationId xmlns:a16="http://schemas.microsoft.com/office/drawing/2014/main" id="{98C8243E-C093-42A7-8C40-4076C2439269}"/>
              </a:ext>
            </a:extLst>
          </p:cNvPr>
          <p:cNvSpPr/>
          <p:nvPr/>
        </p:nvSpPr>
        <p:spPr>
          <a:xfrm>
            <a:off x="9141641" y="3353289"/>
            <a:ext cx="1323395" cy="133673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40" tIns="45720" rIns="91440" bIns="45720" rtlCol="0" anchor="ctr"/>
          <a:lstStyle/>
          <a:p>
            <a:pPr algn="ctr"/>
            <a:r>
              <a:rPr lang="en-US" sz="1100" dirty="0">
                <a:solidFill>
                  <a:schemeClr val="tx1"/>
                </a:solidFill>
              </a:rPr>
              <a:t>Clerical Staff will reach out 3 weeks after order is placed to schedule education visit</a:t>
            </a:r>
          </a:p>
        </p:txBody>
      </p:sp>
      <p:cxnSp>
        <p:nvCxnSpPr>
          <p:cNvPr id="68" name="Straight Arrow Connector 67">
            <a:extLst>
              <a:ext uri="{FF2B5EF4-FFF2-40B4-BE49-F238E27FC236}">
                <a16:creationId xmlns:a16="http://schemas.microsoft.com/office/drawing/2014/main" id="{F4A8C5DA-8266-4399-8821-B7F05FC9A70C}"/>
              </a:ext>
            </a:extLst>
          </p:cNvPr>
          <p:cNvCxnSpPr>
            <a:cxnSpLocks/>
          </p:cNvCxnSpPr>
          <p:nvPr/>
        </p:nvCxnSpPr>
        <p:spPr>
          <a:xfrm>
            <a:off x="8508213" y="486020"/>
            <a:ext cx="47603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2FCC064A-5C77-46F2-98B4-AE0209CADD45}"/>
              </a:ext>
            </a:extLst>
          </p:cNvPr>
          <p:cNvCxnSpPr>
            <a:cxnSpLocks/>
          </p:cNvCxnSpPr>
          <p:nvPr/>
        </p:nvCxnSpPr>
        <p:spPr>
          <a:xfrm flipH="1">
            <a:off x="10025611" y="1344838"/>
            <a:ext cx="325266" cy="3328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3" name="Oval 72">
            <a:extLst>
              <a:ext uri="{FF2B5EF4-FFF2-40B4-BE49-F238E27FC236}">
                <a16:creationId xmlns:a16="http://schemas.microsoft.com/office/drawing/2014/main" id="{7F8CD598-B0F6-4D7B-9603-CAF9E0D9BCC6}"/>
              </a:ext>
            </a:extLst>
          </p:cNvPr>
          <p:cNvSpPr/>
          <p:nvPr/>
        </p:nvSpPr>
        <p:spPr>
          <a:xfrm>
            <a:off x="10647592" y="1993629"/>
            <a:ext cx="1544408" cy="1581620"/>
          </a:xfrm>
          <a:prstGeom prst="ellipse">
            <a:avLst/>
          </a:prstGeom>
          <a:solidFill>
            <a:schemeClr val="accent2"/>
          </a:solidFill>
        </p:spPr>
        <p:style>
          <a:lnRef idx="2">
            <a:schemeClr val="accent3">
              <a:shade val="50000"/>
            </a:schemeClr>
          </a:lnRef>
          <a:fillRef idx="1">
            <a:schemeClr val="accent3"/>
          </a:fillRef>
          <a:effectRef idx="0">
            <a:schemeClr val="accent3"/>
          </a:effectRef>
          <a:fontRef idx="minor">
            <a:schemeClr val="lt1"/>
          </a:fontRef>
        </p:style>
        <p:txBody>
          <a:bodyPr lIns="91440" tIns="45720" rIns="91440" bIns="45720" rtlCol="0" anchor="ctr"/>
          <a:lstStyle/>
          <a:p>
            <a:pPr algn="ctr"/>
            <a:r>
              <a:rPr lang="en-US" sz="1100" dirty="0">
                <a:solidFill>
                  <a:schemeClr val="tx1"/>
                </a:solidFill>
              </a:rPr>
              <a:t>DCES will document using .</a:t>
            </a:r>
            <a:r>
              <a:rPr lang="en-US" sz="1100" dirty="0" err="1">
                <a:solidFill>
                  <a:schemeClr val="tx1"/>
                </a:solidFill>
              </a:rPr>
              <a:t>joscgminterestwithouttrial</a:t>
            </a:r>
            <a:r>
              <a:rPr lang="en-US" sz="1100" dirty="0">
                <a:solidFill>
                  <a:schemeClr val="tx1"/>
                </a:solidFill>
              </a:rPr>
              <a:t> that the patient isn’t interested at this time </a:t>
            </a:r>
          </a:p>
        </p:txBody>
      </p:sp>
      <p:cxnSp>
        <p:nvCxnSpPr>
          <p:cNvPr id="74" name="Straight Arrow Connector 73">
            <a:extLst>
              <a:ext uri="{FF2B5EF4-FFF2-40B4-BE49-F238E27FC236}">
                <a16:creationId xmlns:a16="http://schemas.microsoft.com/office/drawing/2014/main" id="{4BAD841D-F902-4CE5-87FD-EBD4D4352DA7}"/>
              </a:ext>
            </a:extLst>
          </p:cNvPr>
          <p:cNvCxnSpPr>
            <a:cxnSpLocks/>
            <a:endCxn id="73" idx="0"/>
          </p:cNvCxnSpPr>
          <p:nvPr/>
        </p:nvCxnSpPr>
        <p:spPr>
          <a:xfrm flipH="1">
            <a:off x="11419796" y="1555684"/>
            <a:ext cx="291416" cy="4379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2300321D-8E0D-4419-80E7-850399F8F1C3}"/>
              </a:ext>
            </a:extLst>
          </p:cNvPr>
          <p:cNvCxnSpPr>
            <a:cxnSpLocks/>
            <a:stCxn id="129" idx="2"/>
            <a:endCxn id="65" idx="0"/>
          </p:cNvCxnSpPr>
          <p:nvPr/>
        </p:nvCxnSpPr>
        <p:spPr>
          <a:xfrm flipH="1">
            <a:off x="9803339" y="3045757"/>
            <a:ext cx="4148" cy="3075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5" name="Diamond 84">
            <a:extLst>
              <a:ext uri="{FF2B5EF4-FFF2-40B4-BE49-F238E27FC236}">
                <a16:creationId xmlns:a16="http://schemas.microsoft.com/office/drawing/2014/main" id="{E4A5A416-1FEB-4F9C-9904-9907186498C7}"/>
              </a:ext>
            </a:extLst>
          </p:cNvPr>
          <p:cNvSpPr/>
          <p:nvPr/>
        </p:nvSpPr>
        <p:spPr>
          <a:xfrm>
            <a:off x="8772557" y="4774184"/>
            <a:ext cx="2061562" cy="1119332"/>
          </a:xfrm>
          <a:prstGeom prst="diamond">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000" dirty="0">
                <a:solidFill>
                  <a:schemeClr val="tx1"/>
                </a:solidFill>
              </a:rPr>
              <a:t>Has the patient received CGM?</a:t>
            </a:r>
          </a:p>
        </p:txBody>
      </p:sp>
      <p:sp>
        <p:nvSpPr>
          <p:cNvPr id="86" name="TextBox 85">
            <a:extLst>
              <a:ext uri="{FF2B5EF4-FFF2-40B4-BE49-F238E27FC236}">
                <a16:creationId xmlns:a16="http://schemas.microsoft.com/office/drawing/2014/main" id="{B9C45C20-769E-4C2A-943D-F5B1C1455FD5}"/>
              </a:ext>
            </a:extLst>
          </p:cNvPr>
          <p:cNvSpPr txBox="1"/>
          <p:nvPr/>
        </p:nvSpPr>
        <p:spPr>
          <a:xfrm>
            <a:off x="8550538" y="5514331"/>
            <a:ext cx="811009" cy="369332"/>
          </a:xfrm>
          <a:prstGeom prst="rect">
            <a:avLst/>
          </a:prstGeom>
          <a:noFill/>
        </p:spPr>
        <p:txBody>
          <a:bodyPr wrap="square" rtlCol="0">
            <a:spAutoFit/>
          </a:bodyPr>
          <a:lstStyle/>
          <a:p>
            <a:pPr algn="ctr"/>
            <a:r>
              <a:rPr lang="en-US" dirty="0"/>
              <a:t>Yes</a:t>
            </a:r>
          </a:p>
        </p:txBody>
      </p:sp>
      <p:sp>
        <p:nvSpPr>
          <p:cNvPr id="87" name="TextBox 86">
            <a:extLst>
              <a:ext uri="{FF2B5EF4-FFF2-40B4-BE49-F238E27FC236}">
                <a16:creationId xmlns:a16="http://schemas.microsoft.com/office/drawing/2014/main" id="{D471D3D1-35C5-4ACC-90FA-585AFA4C17C2}"/>
              </a:ext>
            </a:extLst>
          </p:cNvPr>
          <p:cNvSpPr txBox="1"/>
          <p:nvPr/>
        </p:nvSpPr>
        <p:spPr>
          <a:xfrm>
            <a:off x="10305329" y="5367586"/>
            <a:ext cx="871019" cy="369332"/>
          </a:xfrm>
          <a:prstGeom prst="rect">
            <a:avLst/>
          </a:prstGeom>
          <a:noFill/>
        </p:spPr>
        <p:txBody>
          <a:bodyPr wrap="square" rtlCol="0">
            <a:spAutoFit/>
          </a:bodyPr>
          <a:lstStyle/>
          <a:p>
            <a:pPr algn="ctr"/>
            <a:r>
              <a:rPr lang="en-US" dirty="0"/>
              <a:t>No</a:t>
            </a:r>
          </a:p>
        </p:txBody>
      </p:sp>
      <p:cxnSp>
        <p:nvCxnSpPr>
          <p:cNvPr id="89" name="Straight Arrow Connector 88">
            <a:extLst>
              <a:ext uri="{FF2B5EF4-FFF2-40B4-BE49-F238E27FC236}">
                <a16:creationId xmlns:a16="http://schemas.microsoft.com/office/drawing/2014/main" id="{5090B19E-F838-469F-AAB9-9BA217299C79}"/>
              </a:ext>
            </a:extLst>
          </p:cNvPr>
          <p:cNvCxnSpPr>
            <a:cxnSpLocks/>
          </p:cNvCxnSpPr>
          <p:nvPr/>
        </p:nvCxnSpPr>
        <p:spPr>
          <a:xfrm>
            <a:off x="10834119" y="5657152"/>
            <a:ext cx="261623" cy="2295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DD014716-B3AC-4808-A4DB-FDB4D8307D66}"/>
              </a:ext>
            </a:extLst>
          </p:cNvPr>
          <p:cNvSpPr/>
          <p:nvPr/>
        </p:nvSpPr>
        <p:spPr>
          <a:xfrm>
            <a:off x="9885316" y="5927037"/>
            <a:ext cx="2166708" cy="862384"/>
          </a:xfrm>
          <a:prstGeom prst="ellipse">
            <a:avLst/>
          </a:prstGeom>
          <a:solidFill>
            <a:schemeClr val="accent2"/>
          </a:solidFill>
        </p:spPr>
        <p:style>
          <a:lnRef idx="2">
            <a:schemeClr val="accent3">
              <a:shade val="50000"/>
            </a:schemeClr>
          </a:lnRef>
          <a:fillRef idx="1">
            <a:schemeClr val="accent3"/>
          </a:fillRef>
          <a:effectRef idx="0">
            <a:schemeClr val="accent3"/>
          </a:effectRef>
          <a:fontRef idx="minor">
            <a:schemeClr val="lt1"/>
          </a:fontRef>
        </p:style>
        <p:txBody>
          <a:bodyPr lIns="91440" tIns="45720" rIns="91440" bIns="45720" rtlCol="0" anchor="ctr"/>
          <a:lstStyle/>
          <a:p>
            <a:pPr algn="ctr"/>
            <a:r>
              <a:rPr lang="en-US" sz="1100" dirty="0">
                <a:solidFill>
                  <a:schemeClr val="tx1"/>
                </a:solidFill>
              </a:rPr>
              <a:t>Clerical Staff will message to Joslin Adult Education Team </a:t>
            </a:r>
            <a:r>
              <a:rPr lang="en-US" sz="1100">
                <a:solidFill>
                  <a:schemeClr val="tx1"/>
                </a:solidFill>
              </a:rPr>
              <a:t>and DCES will </a:t>
            </a:r>
            <a:r>
              <a:rPr lang="en-US" sz="1100" dirty="0">
                <a:solidFill>
                  <a:schemeClr val="tx1"/>
                </a:solidFill>
              </a:rPr>
              <a:t>reach out to company</a:t>
            </a:r>
          </a:p>
        </p:txBody>
      </p:sp>
      <p:sp>
        <p:nvSpPr>
          <p:cNvPr id="92" name="Explosion: 14 Points 91">
            <a:extLst>
              <a:ext uri="{FF2B5EF4-FFF2-40B4-BE49-F238E27FC236}">
                <a16:creationId xmlns:a16="http://schemas.microsoft.com/office/drawing/2014/main" id="{F57AD968-46BB-452A-AD17-33E160B25181}"/>
              </a:ext>
            </a:extLst>
          </p:cNvPr>
          <p:cNvSpPr/>
          <p:nvPr/>
        </p:nvSpPr>
        <p:spPr>
          <a:xfrm rot="1398201">
            <a:off x="11656079" y="5716310"/>
            <a:ext cx="577610" cy="447959"/>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Explosion: 14 Points 92">
            <a:extLst>
              <a:ext uri="{FF2B5EF4-FFF2-40B4-BE49-F238E27FC236}">
                <a16:creationId xmlns:a16="http://schemas.microsoft.com/office/drawing/2014/main" id="{F2D70C89-9F72-44D3-A238-B75F2B43FFE0}"/>
              </a:ext>
            </a:extLst>
          </p:cNvPr>
          <p:cNvSpPr/>
          <p:nvPr/>
        </p:nvSpPr>
        <p:spPr>
          <a:xfrm rot="1398201">
            <a:off x="10119762" y="3208839"/>
            <a:ext cx="577610" cy="447959"/>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Diamond 93">
            <a:extLst>
              <a:ext uri="{FF2B5EF4-FFF2-40B4-BE49-F238E27FC236}">
                <a16:creationId xmlns:a16="http://schemas.microsoft.com/office/drawing/2014/main" id="{B14B9B4A-CC49-49CD-B4E3-7A87A0CB921F}"/>
              </a:ext>
            </a:extLst>
          </p:cNvPr>
          <p:cNvSpPr/>
          <p:nvPr/>
        </p:nvSpPr>
        <p:spPr>
          <a:xfrm>
            <a:off x="4131139" y="5666587"/>
            <a:ext cx="2946827" cy="1119332"/>
          </a:xfrm>
          <a:prstGeom prst="diamond">
            <a:avLst/>
          </a:prstGeom>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pPr algn="ctr"/>
            <a:r>
              <a:rPr lang="en-US" sz="1000" dirty="0">
                <a:solidFill>
                  <a:schemeClr val="tx1"/>
                </a:solidFill>
              </a:rPr>
              <a:t>Schedule patient for training unless they decline</a:t>
            </a:r>
          </a:p>
        </p:txBody>
      </p:sp>
      <p:cxnSp>
        <p:nvCxnSpPr>
          <p:cNvPr id="76" name="Straight Arrow Connector 75">
            <a:extLst>
              <a:ext uri="{FF2B5EF4-FFF2-40B4-BE49-F238E27FC236}">
                <a16:creationId xmlns:a16="http://schemas.microsoft.com/office/drawing/2014/main" id="{0ADE1724-DC9A-4E3D-B4A2-E5A07A8C568B}"/>
              </a:ext>
            </a:extLst>
          </p:cNvPr>
          <p:cNvCxnSpPr>
            <a:cxnSpLocks/>
          </p:cNvCxnSpPr>
          <p:nvPr/>
        </p:nvCxnSpPr>
        <p:spPr>
          <a:xfrm flipV="1">
            <a:off x="2131690" y="4045846"/>
            <a:ext cx="6831058" cy="16531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FAECD894-F1D0-4AEA-ACB1-A4F46D74FBEA}"/>
              </a:ext>
            </a:extLst>
          </p:cNvPr>
          <p:cNvCxnSpPr>
            <a:cxnSpLocks/>
          </p:cNvCxnSpPr>
          <p:nvPr/>
        </p:nvCxnSpPr>
        <p:spPr>
          <a:xfrm flipH="1">
            <a:off x="7123842" y="5768910"/>
            <a:ext cx="1615855" cy="3564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5007EEB6-F400-49EA-B5B8-B5E8F843BEA0}"/>
              </a:ext>
            </a:extLst>
          </p:cNvPr>
          <p:cNvSpPr txBox="1"/>
          <p:nvPr/>
        </p:nvSpPr>
        <p:spPr>
          <a:xfrm>
            <a:off x="4272507" y="6488668"/>
            <a:ext cx="811009" cy="369332"/>
          </a:xfrm>
          <a:prstGeom prst="rect">
            <a:avLst/>
          </a:prstGeom>
          <a:noFill/>
        </p:spPr>
        <p:txBody>
          <a:bodyPr wrap="square" rtlCol="0">
            <a:spAutoFit/>
          </a:bodyPr>
          <a:lstStyle/>
          <a:p>
            <a:pPr algn="ctr"/>
            <a:r>
              <a:rPr lang="en-US" dirty="0"/>
              <a:t>Yes</a:t>
            </a:r>
          </a:p>
        </p:txBody>
      </p:sp>
      <p:sp>
        <p:nvSpPr>
          <p:cNvPr id="110" name="TextBox 109">
            <a:extLst>
              <a:ext uri="{FF2B5EF4-FFF2-40B4-BE49-F238E27FC236}">
                <a16:creationId xmlns:a16="http://schemas.microsoft.com/office/drawing/2014/main" id="{4D71A010-FA94-4257-8FF0-33881364189E}"/>
              </a:ext>
            </a:extLst>
          </p:cNvPr>
          <p:cNvSpPr txBox="1"/>
          <p:nvPr/>
        </p:nvSpPr>
        <p:spPr>
          <a:xfrm>
            <a:off x="6206947" y="6452628"/>
            <a:ext cx="871019" cy="369332"/>
          </a:xfrm>
          <a:prstGeom prst="rect">
            <a:avLst/>
          </a:prstGeom>
          <a:noFill/>
        </p:spPr>
        <p:txBody>
          <a:bodyPr wrap="square" rtlCol="0">
            <a:spAutoFit/>
          </a:bodyPr>
          <a:lstStyle/>
          <a:p>
            <a:pPr algn="ctr"/>
            <a:r>
              <a:rPr lang="en-US" dirty="0"/>
              <a:t>No</a:t>
            </a:r>
          </a:p>
        </p:txBody>
      </p:sp>
    </p:spTree>
    <p:extLst>
      <p:ext uri="{BB962C8B-B14F-4D97-AF65-F5344CB8AC3E}">
        <p14:creationId xmlns:p14="http://schemas.microsoft.com/office/powerpoint/2010/main" val="8894293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EB2F9-1D1D-4CE8-ADC1-FAE9BE97C676}"/>
              </a:ext>
            </a:extLst>
          </p:cNvPr>
          <p:cNvSpPr>
            <a:spLocks noGrp="1"/>
          </p:cNvSpPr>
          <p:nvPr>
            <p:ph type="title"/>
          </p:nvPr>
        </p:nvSpPr>
        <p:spPr/>
        <p:txBody>
          <a:bodyPr/>
          <a:lstStyle/>
          <a:p>
            <a:r>
              <a:rPr lang="en-US" dirty="0"/>
              <a:t>Last 6 months on CGM vs not on CGM</a:t>
            </a:r>
          </a:p>
        </p:txBody>
      </p:sp>
      <p:graphicFrame>
        <p:nvGraphicFramePr>
          <p:cNvPr id="4" name="Content Placeholder 3">
            <a:extLst>
              <a:ext uri="{FF2B5EF4-FFF2-40B4-BE49-F238E27FC236}">
                <a16:creationId xmlns:a16="http://schemas.microsoft.com/office/drawing/2014/main" id="{62BF46AA-D78B-41FD-AAF9-2C167188FB12}"/>
              </a:ext>
            </a:extLst>
          </p:cNvPr>
          <p:cNvGraphicFramePr>
            <a:graphicFrameLocks noGrp="1"/>
          </p:cNvGraphicFramePr>
          <p:nvPr>
            <p:ph idx="1"/>
            <p:extLst/>
          </p:nvPr>
        </p:nvGraphicFramePr>
        <p:xfrm>
          <a:off x="838200" y="1825624"/>
          <a:ext cx="10515600" cy="1728456"/>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763504454"/>
                    </a:ext>
                  </a:extLst>
                </a:gridCol>
                <a:gridCol w="5257800">
                  <a:extLst>
                    <a:ext uri="{9D8B030D-6E8A-4147-A177-3AD203B41FA5}">
                      <a16:colId xmlns:a16="http://schemas.microsoft.com/office/drawing/2014/main" val="245614759"/>
                    </a:ext>
                  </a:extLst>
                </a:gridCol>
              </a:tblGrid>
              <a:tr h="510842">
                <a:tc>
                  <a:txBody>
                    <a:bodyPr/>
                    <a:lstStyle/>
                    <a:p>
                      <a:r>
                        <a:rPr lang="en-US" dirty="0"/>
                        <a:t>NH Blacks</a:t>
                      </a:r>
                    </a:p>
                  </a:txBody>
                  <a:tcPr/>
                </a:tc>
                <a:tc>
                  <a:txBody>
                    <a:bodyPr/>
                    <a:lstStyle/>
                    <a:p>
                      <a:r>
                        <a:rPr lang="en-US" dirty="0"/>
                        <a:t>NH Whites</a:t>
                      </a:r>
                    </a:p>
                  </a:txBody>
                  <a:tcPr/>
                </a:tc>
                <a:extLst>
                  <a:ext uri="{0D108BD9-81ED-4DB2-BD59-A6C34878D82A}">
                    <a16:rowId xmlns:a16="http://schemas.microsoft.com/office/drawing/2014/main" val="608035477"/>
                  </a:ext>
                </a:extLst>
              </a:tr>
              <a:tr h="706772">
                <a:tc>
                  <a:txBody>
                    <a:bodyPr/>
                    <a:lstStyle/>
                    <a:p>
                      <a:r>
                        <a:rPr lang="en-US" dirty="0"/>
                        <a:t>Total: 162 </a:t>
                      </a:r>
                    </a:p>
                    <a:p>
                      <a:r>
                        <a:rPr lang="en-US" dirty="0"/>
                        <a:t>On CGM: 125 = 77%            Mean A1c: 9.76</a:t>
                      </a:r>
                    </a:p>
                  </a:txBody>
                  <a:tcPr/>
                </a:tc>
                <a:tc>
                  <a:txBody>
                    <a:bodyPr/>
                    <a:lstStyle/>
                    <a:p>
                      <a:r>
                        <a:rPr lang="en-US" dirty="0"/>
                        <a:t>Total: 2027</a:t>
                      </a:r>
                    </a:p>
                    <a:p>
                      <a:r>
                        <a:rPr lang="en-US" dirty="0"/>
                        <a:t>On CGM: 1682 = 82.9%                   Mean A1c: 8.36</a:t>
                      </a:r>
                    </a:p>
                  </a:txBody>
                  <a:tcPr/>
                </a:tc>
                <a:extLst>
                  <a:ext uri="{0D108BD9-81ED-4DB2-BD59-A6C34878D82A}">
                    <a16:rowId xmlns:a16="http://schemas.microsoft.com/office/drawing/2014/main" val="2988762651"/>
                  </a:ext>
                </a:extLst>
              </a:tr>
              <a:tr h="510842">
                <a:tc>
                  <a:txBody>
                    <a:bodyPr/>
                    <a:lstStyle/>
                    <a:p>
                      <a:r>
                        <a:rPr lang="en-US" dirty="0"/>
                        <a:t>Not on CGM: 37                   Mean A1c: 9.38</a:t>
                      </a:r>
                    </a:p>
                  </a:txBody>
                  <a:tcPr/>
                </a:tc>
                <a:tc>
                  <a:txBody>
                    <a:bodyPr/>
                    <a:lstStyle/>
                    <a:p>
                      <a:r>
                        <a:rPr lang="en-US" dirty="0"/>
                        <a:t>Not on CGM: 345                             Mean A1c: 8.1</a:t>
                      </a:r>
                    </a:p>
                  </a:txBody>
                  <a:tcPr/>
                </a:tc>
                <a:extLst>
                  <a:ext uri="{0D108BD9-81ED-4DB2-BD59-A6C34878D82A}">
                    <a16:rowId xmlns:a16="http://schemas.microsoft.com/office/drawing/2014/main" val="1739090956"/>
                  </a:ext>
                </a:extLst>
              </a:tr>
            </a:tbl>
          </a:graphicData>
        </a:graphic>
      </p:graphicFrame>
    </p:spTree>
    <p:extLst>
      <p:ext uri="{BB962C8B-B14F-4D97-AF65-F5344CB8AC3E}">
        <p14:creationId xmlns:p14="http://schemas.microsoft.com/office/powerpoint/2010/main" val="3756556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iamond 18">
            <a:extLst>
              <a:ext uri="{FF2B5EF4-FFF2-40B4-BE49-F238E27FC236}">
                <a16:creationId xmlns:a16="http://schemas.microsoft.com/office/drawing/2014/main" id="{258D0ED9-5D74-48D4-A361-E29C20D3D34F}"/>
              </a:ext>
            </a:extLst>
          </p:cNvPr>
          <p:cNvSpPr/>
          <p:nvPr/>
        </p:nvSpPr>
        <p:spPr>
          <a:xfrm>
            <a:off x="4117263" y="102502"/>
            <a:ext cx="2946827" cy="1119332"/>
          </a:xfrm>
          <a:prstGeom prst="diamond">
            <a:avLst/>
          </a:prstGeom>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pPr algn="ctr"/>
            <a:r>
              <a:rPr lang="en-US" sz="1000" dirty="0">
                <a:solidFill>
                  <a:schemeClr val="tx1"/>
                </a:solidFill>
                <a:ea typeface="+mn-lt"/>
                <a:cs typeface="+mn-lt"/>
              </a:rPr>
              <a:t>Schedule patient for training unless they decline</a:t>
            </a:r>
          </a:p>
        </p:txBody>
      </p:sp>
      <p:sp>
        <p:nvSpPr>
          <p:cNvPr id="22" name="Oval 21">
            <a:extLst>
              <a:ext uri="{FF2B5EF4-FFF2-40B4-BE49-F238E27FC236}">
                <a16:creationId xmlns:a16="http://schemas.microsoft.com/office/drawing/2014/main" id="{4986FD51-0A3A-49A8-B3CB-93CA1D2F5E8C}"/>
              </a:ext>
            </a:extLst>
          </p:cNvPr>
          <p:cNvSpPr/>
          <p:nvPr/>
        </p:nvSpPr>
        <p:spPr>
          <a:xfrm>
            <a:off x="7440714" y="382992"/>
            <a:ext cx="2018331" cy="1324496"/>
          </a:xfrm>
          <a:prstGeom prst="ellipse">
            <a:avLst/>
          </a:prstGeom>
          <a:solidFill>
            <a:schemeClr val="accent2"/>
          </a:solidFill>
        </p:spPr>
        <p:style>
          <a:lnRef idx="2">
            <a:schemeClr val="accent3">
              <a:shade val="50000"/>
            </a:schemeClr>
          </a:lnRef>
          <a:fillRef idx="1">
            <a:schemeClr val="accent3"/>
          </a:fillRef>
          <a:effectRef idx="0">
            <a:schemeClr val="accent3"/>
          </a:effectRef>
          <a:fontRef idx="minor">
            <a:schemeClr val="lt1"/>
          </a:fontRef>
        </p:style>
        <p:txBody>
          <a:bodyPr lIns="91440" tIns="45720" rIns="91440" bIns="45720" rtlCol="0" anchor="ctr"/>
          <a:lstStyle/>
          <a:p>
            <a:pPr algn="ctr"/>
            <a:r>
              <a:rPr lang="en-US" sz="1100" dirty="0">
                <a:solidFill>
                  <a:schemeClr val="tx1"/>
                </a:solidFill>
              </a:rPr>
              <a:t>DCES will document using .</a:t>
            </a:r>
            <a:r>
              <a:rPr lang="en-US" sz="1100" dirty="0" err="1">
                <a:solidFill>
                  <a:schemeClr val="tx1"/>
                </a:solidFill>
              </a:rPr>
              <a:t>joscgmtraininginitial</a:t>
            </a:r>
            <a:r>
              <a:rPr lang="en-US" sz="1100" dirty="0">
                <a:solidFill>
                  <a:schemeClr val="tx1"/>
                </a:solidFill>
              </a:rPr>
              <a:t> stating patient requests to self-start</a:t>
            </a:r>
          </a:p>
        </p:txBody>
      </p:sp>
      <p:sp>
        <p:nvSpPr>
          <p:cNvPr id="25" name="TextBox 24">
            <a:extLst>
              <a:ext uri="{FF2B5EF4-FFF2-40B4-BE49-F238E27FC236}">
                <a16:creationId xmlns:a16="http://schemas.microsoft.com/office/drawing/2014/main" id="{CC7A48E9-810C-49C4-8AD5-9AB43165E885}"/>
              </a:ext>
            </a:extLst>
          </p:cNvPr>
          <p:cNvSpPr txBox="1"/>
          <p:nvPr/>
        </p:nvSpPr>
        <p:spPr>
          <a:xfrm>
            <a:off x="7011090" y="288325"/>
            <a:ext cx="703385" cy="369332"/>
          </a:xfrm>
          <a:prstGeom prst="rect">
            <a:avLst/>
          </a:prstGeom>
          <a:noFill/>
        </p:spPr>
        <p:txBody>
          <a:bodyPr wrap="square" rtlCol="0">
            <a:spAutoFit/>
          </a:bodyPr>
          <a:lstStyle/>
          <a:p>
            <a:r>
              <a:rPr lang="en-US"/>
              <a:t>No</a:t>
            </a:r>
          </a:p>
        </p:txBody>
      </p:sp>
      <p:sp>
        <p:nvSpPr>
          <p:cNvPr id="26" name="TextBox 25">
            <a:extLst>
              <a:ext uri="{FF2B5EF4-FFF2-40B4-BE49-F238E27FC236}">
                <a16:creationId xmlns:a16="http://schemas.microsoft.com/office/drawing/2014/main" id="{C3D7FC45-6381-467A-B723-BAF098340141}"/>
              </a:ext>
            </a:extLst>
          </p:cNvPr>
          <p:cNvSpPr txBox="1"/>
          <p:nvPr/>
        </p:nvSpPr>
        <p:spPr>
          <a:xfrm>
            <a:off x="4577843" y="1288282"/>
            <a:ext cx="745587" cy="369332"/>
          </a:xfrm>
          <a:prstGeom prst="rect">
            <a:avLst/>
          </a:prstGeom>
          <a:noFill/>
        </p:spPr>
        <p:txBody>
          <a:bodyPr wrap="square" rtlCol="0">
            <a:spAutoFit/>
          </a:bodyPr>
          <a:lstStyle/>
          <a:p>
            <a:r>
              <a:rPr lang="en-US" dirty="0"/>
              <a:t>Yes</a:t>
            </a:r>
          </a:p>
        </p:txBody>
      </p:sp>
      <p:sp>
        <p:nvSpPr>
          <p:cNvPr id="27" name="Rectangle 26">
            <a:extLst>
              <a:ext uri="{FF2B5EF4-FFF2-40B4-BE49-F238E27FC236}">
                <a16:creationId xmlns:a16="http://schemas.microsoft.com/office/drawing/2014/main" id="{B758BDD1-CA1A-4F86-8895-CA10C2527EC0}"/>
              </a:ext>
            </a:extLst>
          </p:cNvPr>
          <p:cNvSpPr/>
          <p:nvPr/>
        </p:nvSpPr>
        <p:spPr>
          <a:xfrm>
            <a:off x="4982557" y="1938248"/>
            <a:ext cx="1216237" cy="111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100" dirty="0">
                <a:solidFill>
                  <a:schemeClr val="tx1"/>
                </a:solidFill>
              </a:rPr>
              <a:t>DCES trains (</a:t>
            </a:r>
            <a:r>
              <a:rPr lang="en-US" sz="1100" dirty="0" err="1">
                <a:solidFill>
                  <a:schemeClr val="tx1"/>
                </a:solidFill>
              </a:rPr>
              <a:t>telemed</a:t>
            </a:r>
            <a:r>
              <a:rPr lang="en-US" sz="1100" dirty="0">
                <a:solidFill>
                  <a:schemeClr val="tx1"/>
                </a:solidFill>
              </a:rPr>
              <a:t> or in-person) and patient connect to clinic for downloads</a:t>
            </a:r>
          </a:p>
        </p:txBody>
      </p:sp>
      <p:sp>
        <p:nvSpPr>
          <p:cNvPr id="30" name="Oval 29">
            <a:extLst>
              <a:ext uri="{FF2B5EF4-FFF2-40B4-BE49-F238E27FC236}">
                <a16:creationId xmlns:a16="http://schemas.microsoft.com/office/drawing/2014/main" id="{0482F5D6-6E58-4431-9EC3-6359C5A64E7B}"/>
              </a:ext>
            </a:extLst>
          </p:cNvPr>
          <p:cNvSpPr/>
          <p:nvPr/>
        </p:nvSpPr>
        <p:spPr>
          <a:xfrm>
            <a:off x="7817337" y="3638954"/>
            <a:ext cx="2018331" cy="1324496"/>
          </a:xfrm>
          <a:prstGeom prst="ellipse">
            <a:avLst/>
          </a:prstGeom>
          <a:solidFill>
            <a:schemeClr val="accent2"/>
          </a:solidFill>
        </p:spPr>
        <p:style>
          <a:lnRef idx="2">
            <a:schemeClr val="accent3">
              <a:shade val="50000"/>
            </a:schemeClr>
          </a:lnRef>
          <a:fillRef idx="1">
            <a:schemeClr val="accent3"/>
          </a:fillRef>
          <a:effectRef idx="0">
            <a:schemeClr val="accent3"/>
          </a:effectRef>
          <a:fontRef idx="minor">
            <a:schemeClr val="lt1"/>
          </a:fontRef>
        </p:style>
        <p:txBody>
          <a:bodyPr lIns="91440" tIns="45720" rIns="91440" bIns="45720" rtlCol="0" anchor="ctr"/>
          <a:lstStyle/>
          <a:p>
            <a:pPr algn="ctr"/>
            <a:r>
              <a:rPr lang="en-US" sz="1100" dirty="0">
                <a:solidFill>
                  <a:schemeClr val="tx1"/>
                </a:solidFill>
              </a:rPr>
              <a:t>DCES will document using </a:t>
            </a:r>
            <a:r>
              <a:rPr lang="en-US" sz="1100" dirty="0">
                <a:solidFill>
                  <a:schemeClr val="tx1"/>
                </a:solidFill>
                <a:ea typeface="+mn-lt"/>
                <a:cs typeface="+mn-lt"/>
              </a:rPr>
              <a:t>.</a:t>
            </a:r>
            <a:r>
              <a:rPr lang="en-US" sz="1100" dirty="0" err="1">
                <a:solidFill>
                  <a:schemeClr val="tx1"/>
                </a:solidFill>
                <a:ea typeface="+mn-lt"/>
                <a:cs typeface="+mn-lt"/>
              </a:rPr>
              <a:t>joscgmtraininginitial</a:t>
            </a:r>
            <a:r>
              <a:rPr lang="en-US" sz="1100" dirty="0">
                <a:solidFill>
                  <a:schemeClr val="tx1"/>
                </a:solidFill>
              </a:rPr>
              <a:t> stating patient is not interest in follow-up</a:t>
            </a:r>
          </a:p>
        </p:txBody>
      </p:sp>
      <p:sp>
        <p:nvSpPr>
          <p:cNvPr id="31" name="Diamond 30">
            <a:extLst>
              <a:ext uri="{FF2B5EF4-FFF2-40B4-BE49-F238E27FC236}">
                <a16:creationId xmlns:a16="http://schemas.microsoft.com/office/drawing/2014/main" id="{8F343D62-4A22-47FF-8276-992A2A67F2AF}"/>
              </a:ext>
            </a:extLst>
          </p:cNvPr>
          <p:cNvSpPr/>
          <p:nvPr/>
        </p:nvSpPr>
        <p:spPr>
          <a:xfrm>
            <a:off x="4117263" y="3601228"/>
            <a:ext cx="2946827" cy="1327150"/>
          </a:xfrm>
          <a:prstGeom prst="diamond">
            <a:avLst/>
          </a:prstGeom>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pPr algn="ctr"/>
            <a:r>
              <a:rPr lang="en-US" sz="1000" dirty="0">
                <a:solidFill>
                  <a:schemeClr val="tx1"/>
                </a:solidFill>
              </a:rPr>
              <a:t>Schedule patient for a follow-up visit to answer questions and go more into depth unless they decline</a:t>
            </a:r>
          </a:p>
        </p:txBody>
      </p:sp>
      <p:sp>
        <p:nvSpPr>
          <p:cNvPr id="32" name="TextBox 31">
            <a:extLst>
              <a:ext uri="{FF2B5EF4-FFF2-40B4-BE49-F238E27FC236}">
                <a16:creationId xmlns:a16="http://schemas.microsoft.com/office/drawing/2014/main" id="{130D3C6B-D86E-4973-B3AD-DD0B307F64D6}"/>
              </a:ext>
            </a:extLst>
          </p:cNvPr>
          <p:cNvSpPr txBox="1"/>
          <p:nvPr/>
        </p:nvSpPr>
        <p:spPr>
          <a:xfrm>
            <a:off x="6595431" y="3557023"/>
            <a:ext cx="703385" cy="369332"/>
          </a:xfrm>
          <a:prstGeom prst="rect">
            <a:avLst/>
          </a:prstGeom>
          <a:noFill/>
        </p:spPr>
        <p:txBody>
          <a:bodyPr wrap="square" rtlCol="0">
            <a:spAutoFit/>
          </a:bodyPr>
          <a:lstStyle/>
          <a:p>
            <a:r>
              <a:rPr lang="en-US" dirty="0"/>
              <a:t>No</a:t>
            </a:r>
          </a:p>
        </p:txBody>
      </p:sp>
      <p:sp>
        <p:nvSpPr>
          <p:cNvPr id="33" name="TextBox 32">
            <a:extLst>
              <a:ext uri="{FF2B5EF4-FFF2-40B4-BE49-F238E27FC236}">
                <a16:creationId xmlns:a16="http://schemas.microsoft.com/office/drawing/2014/main" id="{3858F133-0D38-4003-820C-E66B87E747FA}"/>
              </a:ext>
            </a:extLst>
          </p:cNvPr>
          <p:cNvSpPr txBox="1"/>
          <p:nvPr/>
        </p:nvSpPr>
        <p:spPr>
          <a:xfrm>
            <a:off x="3830222" y="3620080"/>
            <a:ext cx="745587" cy="369332"/>
          </a:xfrm>
          <a:prstGeom prst="rect">
            <a:avLst/>
          </a:prstGeom>
          <a:noFill/>
        </p:spPr>
        <p:txBody>
          <a:bodyPr wrap="square" rtlCol="0">
            <a:spAutoFit/>
          </a:bodyPr>
          <a:lstStyle/>
          <a:p>
            <a:r>
              <a:rPr lang="en-US" dirty="0"/>
              <a:t>Yes</a:t>
            </a:r>
          </a:p>
        </p:txBody>
      </p:sp>
      <p:sp>
        <p:nvSpPr>
          <p:cNvPr id="34" name="Rectangle 33">
            <a:extLst>
              <a:ext uri="{FF2B5EF4-FFF2-40B4-BE49-F238E27FC236}">
                <a16:creationId xmlns:a16="http://schemas.microsoft.com/office/drawing/2014/main" id="{CCBC3549-D007-46C8-83D2-2E8A67EAB4A2}"/>
              </a:ext>
            </a:extLst>
          </p:cNvPr>
          <p:cNvSpPr/>
          <p:nvPr/>
        </p:nvSpPr>
        <p:spPr>
          <a:xfrm>
            <a:off x="2562778" y="3659605"/>
            <a:ext cx="1216237" cy="111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40" tIns="45720" rIns="91440" bIns="45720" rtlCol="0" anchor="ctr"/>
          <a:lstStyle/>
          <a:p>
            <a:pPr algn="ctr"/>
            <a:r>
              <a:rPr lang="en-US" sz="1100" dirty="0">
                <a:solidFill>
                  <a:schemeClr val="tx1"/>
                </a:solidFill>
              </a:rPr>
              <a:t>DCES will schedule a one- month</a:t>
            </a:r>
            <a:r>
              <a:rPr lang="en-US" sz="1100" b="1" dirty="0">
                <a:solidFill>
                  <a:schemeClr val="tx1"/>
                </a:solidFill>
              </a:rPr>
              <a:t> </a:t>
            </a:r>
            <a:r>
              <a:rPr lang="en-US" sz="1100" dirty="0">
                <a:solidFill>
                  <a:schemeClr val="tx1"/>
                </a:solidFill>
              </a:rPr>
              <a:t>follow-up visit with the patient during the first training</a:t>
            </a:r>
          </a:p>
        </p:txBody>
      </p:sp>
      <p:sp>
        <p:nvSpPr>
          <p:cNvPr id="35" name="Oval 34">
            <a:extLst>
              <a:ext uri="{FF2B5EF4-FFF2-40B4-BE49-F238E27FC236}">
                <a16:creationId xmlns:a16="http://schemas.microsoft.com/office/drawing/2014/main" id="{D5EFFFB9-04C1-48CC-BE5D-644EBA05893E}"/>
              </a:ext>
            </a:extLst>
          </p:cNvPr>
          <p:cNvSpPr/>
          <p:nvPr/>
        </p:nvSpPr>
        <p:spPr>
          <a:xfrm>
            <a:off x="49560" y="3557023"/>
            <a:ext cx="2018331" cy="1324496"/>
          </a:xfrm>
          <a:prstGeom prst="ellipse">
            <a:avLst/>
          </a:prstGeom>
          <a:solidFill>
            <a:schemeClr val="accent2"/>
          </a:solidFill>
        </p:spPr>
        <p:style>
          <a:lnRef idx="2">
            <a:schemeClr val="accent3">
              <a:shade val="50000"/>
            </a:schemeClr>
          </a:lnRef>
          <a:fillRef idx="1">
            <a:schemeClr val="accent3"/>
          </a:fillRef>
          <a:effectRef idx="0">
            <a:schemeClr val="accent3"/>
          </a:effectRef>
          <a:fontRef idx="minor">
            <a:schemeClr val="lt1"/>
          </a:fontRef>
        </p:style>
        <p:txBody>
          <a:bodyPr lIns="91440" tIns="45720" rIns="91440" bIns="45720" rtlCol="0" anchor="ctr"/>
          <a:lstStyle/>
          <a:p>
            <a:pPr algn="ctr"/>
            <a:r>
              <a:rPr lang="en-US" sz="1100" dirty="0">
                <a:solidFill>
                  <a:schemeClr val="tx1"/>
                </a:solidFill>
              </a:rPr>
              <a:t>DCES will document using .</a:t>
            </a:r>
            <a:r>
              <a:rPr lang="en-US" sz="1100" dirty="0" err="1">
                <a:solidFill>
                  <a:schemeClr val="tx1"/>
                </a:solidFill>
                <a:ea typeface="+mn-lt"/>
                <a:cs typeface="+mn-lt"/>
              </a:rPr>
              <a:t>joscgmtraininginitial</a:t>
            </a:r>
            <a:r>
              <a:rPr lang="en-US" sz="1100" dirty="0">
                <a:solidFill>
                  <a:schemeClr val="tx1"/>
                </a:solidFill>
                <a:ea typeface="+mn-lt"/>
                <a:cs typeface="+mn-lt"/>
              </a:rPr>
              <a:t> </a:t>
            </a:r>
            <a:r>
              <a:rPr lang="en-US" sz="1100" dirty="0">
                <a:solidFill>
                  <a:schemeClr val="tx1"/>
                </a:solidFill>
              </a:rPr>
              <a:t>stating put in med list, connected to clinic, follow-up scheduled </a:t>
            </a:r>
          </a:p>
        </p:txBody>
      </p:sp>
      <p:cxnSp>
        <p:nvCxnSpPr>
          <p:cNvPr id="23" name="Straight Arrow Connector 22">
            <a:extLst>
              <a:ext uri="{FF2B5EF4-FFF2-40B4-BE49-F238E27FC236}">
                <a16:creationId xmlns:a16="http://schemas.microsoft.com/office/drawing/2014/main" id="{594898DB-C6CA-43E7-B0EA-7149A6DC38AC}"/>
              </a:ext>
            </a:extLst>
          </p:cNvPr>
          <p:cNvCxnSpPr/>
          <p:nvPr/>
        </p:nvCxnSpPr>
        <p:spPr>
          <a:xfrm>
            <a:off x="6863566" y="910663"/>
            <a:ext cx="40104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3DE19A24-FB8F-4D30-A42A-763278463910}"/>
              </a:ext>
            </a:extLst>
          </p:cNvPr>
          <p:cNvCxnSpPr>
            <a:cxnSpLocks/>
          </p:cNvCxnSpPr>
          <p:nvPr/>
        </p:nvCxnSpPr>
        <p:spPr>
          <a:xfrm>
            <a:off x="5590676" y="1434074"/>
            <a:ext cx="0" cy="3714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2E2C7309-8F85-4F78-BE25-068FD3B4C0B9}"/>
              </a:ext>
            </a:extLst>
          </p:cNvPr>
          <p:cNvCxnSpPr>
            <a:cxnSpLocks/>
          </p:cNvCxnSpPr>
          <p:nvPr/>
        </p:nvCxnSpPr>
        <p:spPr>
          <a:xfrm>
            <a:off x="5590675" y="3157710"/>
            <a:ext cx="0" cy="3714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9C89BEEF-7B09-4639-9508-22EC938BF028}"/>
              </a:ext>
            </a:extLst>
          </p:cNvPr>
          <p:cNvCxnSpPr>
            <a:cxnSpLocks/>
          </p:cNvCxnSpPr>
          <p:nvPr/>
        </p:nvCxnSpPr>
        <p:spPr>
          <a:xfrm>
            <a:off x="7162357" y="4200382"/>
            <a:ext cx="55671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763A9B3D-1210-415B-A380-966677C3E802}"/>
              </a:ext>
            </a:extLst>
          </p:cNvPr>
          <p:cNvCxnSpPr>
            <a:cxnSpLocks/>
          </p:cNvCxnSpPr>
          <p:nvPr/>
        </p:nvCxnSpPr>
        <p:spPr>
          <a:xfrm flipH="1">
            <a:off x="3779015" y="4142252"/>
            <a:ext cx="45627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DB332E33-896E-438A-A1DA-B35CAF5183EC}"/>
              </a:ext>
            </a:extLst>
          </p:cNvPr>
          <p:cNvCxnSpPr>
            <a:cxnSpLocks/>
          </p:cNvCxnSpPr>
          <p:nvPr/>
        </p:nvCxnSpPr>
        <p:spPr>
          <a:xfrm flipH="1">
            <a:off x="2067891" y="4219271"/>
            <a:ext cx="45627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58539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4A666-7650-4552-881A-64582380CD91}"/>
              </a:ext>
            </a:extLst>
          </p:cNvPr>
          <p:cNvSpPr>
            <a:spLocks noGrp="1"/>
          </p:cNvSpPr>
          <p:nvPr>
            <p:ph type="title"/>
          </p:nvPr>
        </p:nvSpPr>
        <p:spPr/>
        <p:txBody>
          <a:bodyPr/>
          <a:lstStyle/>
          <a:p>
            <a:pPr algn="ctr"/>
            <a:r>
              <a:rPr lang="en-US" dirty="0"/>
              <a:t>PDSA #1.A (DME reports):</a:t>
            </a:r>
          </a:p>
        </p:txBody>
      </p:sp>
      <p:pic>
        <p:nvPicPr>
          <p:cNvPr id="4" name="Content Placeholder 3">
            <a:extLst>
              <a:ext uri="{FF2B5EF4-FFF2-40B4-BE49-F238E27FC236}">
                <a16:creationId xmlns:a16="http://schemas.microsoft.com/office/drawing/2014/main" id="{9488F732-C142-429C-AE96-DA9EEDEB880F}"/>
              </a:ext>
            </a:extLst>
          </p:cNvPr>
          <p:cNvPicPr>
            <a:picLocks noGrp="1" noChangeAspect="1"/>
          </p:cNvPicPr>
          <p:nvPr>
            <p:ph idx="1"/>
          </p:nvPr>
        </p:nvPicPr>
        <p:blipFill>
          <a:blip r:embed="rId2"/>
          <a:stretch>
            <a:fillRect/>
          </a:stretch>
        </p:blipFill>
        <p:spPr>
          <a:xfrm>
            <a:off x="2827389" y="1825625"/>
            <a:ext cx="6537221" cy="4351338"/>
          </a:xfrm>
          <a:prstGeom prst="rect">
            <a:avLst/>
          </a:prstGeom>
        </p:spPr>
      </p:pic>
      <p:sp>
        <p:nvSpPr>
          <p:cNvPr id="5" name="Rectangle 4">
            <a:extLst>
              <a:ext uri="{FF2B5EF4-FFF2-40B4-BE49-F238E27FC236}">
                <a16:creationId xmlns:a16="http://schemas.microsoft.com/office/drawing/2014/main" id="{E32432C6-6663-4E0F-89C0-C2D0922A8EA5}"/>
              </a:ext>
            </a:extLst>
          </p:cNvPr>
          <p:cNvSpPr/>
          <p:nvPr/>
        </p:nvSpPr>
        <p:spPr>
          <a:xfrm>
            <a:off x="8238434" y="1727270"/>
            <a:ext cx="3635513" cy="2062103"/>
          </a:xfrm>
          <a:prstGeom prst="rect">
            <a:avLst/>
          </a:prstGeom>
        </p:spPr>
        <p:txBody>
          <a:bodyPr wrap="square">
            <a:spAutoFit/>
          </a:bodyPr>
          <a:lstStyle/>
          <a:p>
            <a:r>
              <a:rPr lang="en-US" sz="1600" b="1" dirty="0"/>
              <a:t>Aim/Plan: </a:t>
            </a:r>
            <a:r>
              <a:rPr lang="en-US" sz="1400" dirty="0"/>
              <a:t>Increase communication with DME companies (regarding information needed to obtain CGM, make us aware of which patients placed an order themselves and who received the CGM.) Weekly reports from DME companies will help to decrease the time it take patients to receive CGM once ordered and assist us in follow up education and overall CGM uptake. </a:t>
            </a:r>
          </a:p>
        </p:txBody>
      </p:sp>
      <p:sp>
        <p:nvSpPr>
          <p:cNvPr id="6" name="TextBox 5">
            <a:extLst>
              <a:ext uri="{FF2B5EF4-FFF2-40B4-BE49-F238E27FC236}">
                <a16:creationId xmlns:a16="http://schemas.microsoft.com/office/drawing/2014/main" id="{03A18C37-3133-4D3E-A6BD-DE72214C69B2}"/>
              </a:ext>
            </a:extLst>
          </p:cNvPr>
          <p:cNvSpPr txBox="1"/>
          <p:nvPr/>
        </p:nvSpPr>
        <p:spPr>
          <a:xfrm>
            <a:off x="8238434" y="5357793"/>
            <a:ext cx="3432313" cy="984885"/>
          </a:xfrm>
          <a:prstGeom prst="rect">
            <a:avLst/>
          </a:prstGeom>
          <a:noFill/>
        </p:spPr>
        <p:txBody>
          <a:bodyPr wrap="square" rtlCol="0">
            <a:spAutoFit/>
          </a:bodyPr>
          <a:lstStyle/>
          <a:p>
            <a:r>
              <a:rPr lang="en-US" sz="1600" b="1" dirty="0"/>
              <a:t>Do: </a:t>
            </a:r>
            <a:r>
              <a:rPr lang="en-US" sz="1400" dirty="0"/>
              <a:t>Determine if 1 DME company’s weekly reports from Oct 4</a:t>
            </a:r>
            <a:r>
              <a:rPr lang="en-US" sz="1400" baseline="30000" dirty="0"/>
              <a:t>th</a:t>
            </a:r>
            <a:r>
              <a:rPr lang="en-US" sz="1400" dirty="0"/>
              <a:t>-Nov 16th are assisting the education team and providers in the above aim.</a:t>
            </a:r>
          </a:p>
        </p:txBody>
      </p:sp>
      <p:sp>
        <p:nvSpPr>
          <p:cNvPr id="7" name="TextBox 6">
            <a:extLst>
              <a:ext uri="{FF2B5EF4-FFF2-40B4-BE49-F238E27FC236}">
                <a16:creationId xmlns:a16="http://schemas.microsoft.com/office/drawing/2014/main" id="{BC40A3F8-5BAB-4711-90B3-BE11E4757AD4}"/>
              </a:ext>
            </a:extLst>
          </p:cNvPr>
          <p:cNvSpPr txBox="1"/>
          <p:nvPr/>
        </p:nvSpPr>
        <p:spPr>
          <a:xfrm>
            <a:off x="29970" y="4242750"/>
            <a:ext cx="3090736" cy="2554545"/>
          </a:xfrm>
          <a:prstGeom prst="rect">
            <a:avLst/>
          </a:prstGeom>
          <a:noFill/>
        </p:spPr>
        <p:txBody>
          <a:bodyPr wrap="square" rtlCol="0">
            <a:spAutoFit/>
          </a:bodyPr>
          <a:lstStyle/>
          <a:p>
            <a:r>
              <a:rPr lang="en-US" sz="1600" b="1" dirty="0"/>
              <a:t>Study:</a:t>
            </a:r>
          </a:p>
          <a:p>
            <a:pPr marL="285750" indent="-285750">
              <a:buFont typeface="Arial" panose="020B0604020202020204" pitchFamily="34" charset="0"/>
              <a:buChar char="•"/>
            </a:pPr>
            <a:r>
              <a:rPr lang="en-US" sz="1400" dirty="0"/>
              <a:t>Company sent us weekly reports on 10/4, 10/11, 10/25, 11/16 </a:t>
            </a:r>
          </a:p>
          <a:p>
            <a:endParaRPr lang="en-US" sz="1400" dirty="0"/>
          </a:p>
          <a:p>
            <a:endParaRPr lang="en-US" sz="1400" dirty="0"/>
          </a:p>
          <a:p>
            <a:pPr marL="285750" indent="-285750">
              <a:buFont typeface="Arial" panose="020B0604020202020204" pitchFamily="34" charset="0"/>
              <a:buChar char="•"/>
            </a:pPr>
            <a:r>
              <a:rPr lang="en-US" sz="1400" dirty="0"/>
              <a:t>4 patients followed via weekly reports, 2 received assistance/education, 1 has an education visit scheduled, 1 had no education visit yet</a:t>
            </a:r>
            <a:endParaRPr lang="en-US" dirty="0"/>
          </a:p>
          <a:p>
            <a:endParaRPr lang="en-US" dirty="0"/>
          </a:p>
        </p:txBody>
      </p:sp>
      <p:sp>
        <p:nvSpPr>
          <p:cNvPr id="8" name="TextBox 7">
            <a:extLst>
              <a:ext uri="{FF2B5EF4-FFF2-40B4-BE49-F238E27FC236}">
                <a16:creationId xmlns:a16="http://schemas.microsoft.com/office/drawing/2014/main" id="{5C0C4198-429F-4311-9423-CAA0B571957B}"/>
              </a:ext>
            </a:extLst>
          </p:cNvPr>
          <p:cNvSpPr txBox="1"/>
          <p:nvPr/>
        </p:nvSpPr>
        <p:spPr>
          <a:xfrm>
            <a:off x="29970" y="1690688"/>
            <a:ext cx="3405930" cy="1846659"/>
          </a:xfrm>
          <a:prstGeom prst="rect">
            <a:avLst/>
          </a:prstGeom>
          <a:noFill/>
        </p:spPr>
        <p:txBody>
          <a:bodyPr wrap="square" lIns="91440" tIns="45720" rIns="91440" bIns="45720" rtlCol="0" anchor="t">
            <a:spAutoFit/>
          </a:bodyPr>
          <a:lstStyle/>
          <a:p>
            <a:r>
              <a:rPr lang="en-US" sz="1600" b="1" dirty="0"/>
              <a:t>Act:</a:t>
            </a:r>
          </a:p>
          <a:p>
            <a:pPr marL="285750" indent="-285750">
              <a:buFont typeface="Arial" panose="020B0604020202020204" pitchFamily="34" charset="0"/>
              <a:buChar char="•"/>
            </a:pPr>
            <a:r>
              <a:rPr lang="en-US" sz="1400" dirty="0"/>
              <a:t>Need to ensure weekly reports are being sent by the DME company</a:t>
            </a:r>
            <a:endParaRPr lang="en-US" sz="1400" dirty="0">
              <a:cs typeface="Calibri"/>
            </a:endParaRP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Need a better process with our education team on how the report will be used to schedule an education visit for CGM training  </a:t>
            </a:r>
            <a:endParaRPr lang="en-US" dirty="0"/>
          </a:p>
        </p:txBody>
      </p:sp>
    </p:spTree>
    <p:extLst>
      <p:ext uri="{BB962C8B-B14F-4D97-AF65-F5344CB8AC3E}">
        <p14:creationId xmlns:p14="http://schemas.microsoft.com/office/powerpoint/2010/main" val="2090840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C6B56-484A-40F1-95A4-EFFA176DA583}"/>
              </a:ext>
            </a:extLst>
          </p:cNvPr>
          <p:cNvSpPr>
            <a:spLocks noGrp="1"/>
          </p:cNvSpPr>
          <p:nvPr>
            <p:ph type="title"/>
          </p:nvPr>
        </p:nvSpPr>
        <p:spPr/>
        <p:txBody>
          <a:bodyPr/>
          <a:lstStyle/>
          <a:p>
            <a:pPr algn="ctr"/>
            <a:r>
              <a:rPr lang="en-US" dirty="0"/>
              <a:t>PDSA#1.B</a:t>
            </a:r>
          </a:p>
        </p:txBody>
      </p:sp>
      <p:pic>
        <p:nvPicPr>
          <p:cNvPr id="4" name="Content Placeholder 3">
            <a:extLst>
              <a:ext uri="{FF2B5EF4-FFF2-40B4-BE49-F238E27FC236}">
                <a16:creationId xmlns:a16="http://schemas.microsoft.com/office/drawing/2014/main" id="{CA624E0D-27E5-481A-8EC3-EB0780B579C9}"/>
              </a:ext>
            </a:extLst>
          </p:cNvPr>
          <p:cNvPicPr>
            <a:picLocks noGrp="1" noChangeAspect="1"/>
          </p:cNvPicPr>
          <p:nvPr>
            <p:ph idx="1"/>
          </p:nvPr>
        </p:nvPicPr>
        <p:blipFill>
          <a:blip r:embed="rId2"/>
          <a:stretch>
            <a:fillRect/>
          </a:stretch>
        </p:blipFill>
        <p:spPr>
          <a:xfrm>
            <a:off x="2827389" y="1839556"/>
            <a:ext cx="6537221" cy="4351338"/>
          </a:xfrm>
          <a:prstGeom prst="rect">
            <a:avLst/>
          </a:prstGeom>
        </p:spPr>
      </p:pic>
      <p:sp>
        <p:nvSpPr>
          <p:cNvPr id="5" name="TextBox 4">
            <a:extLst>
              <a:ext uri="{FF2B5EF4-FFF2-40B4-BE49-F238E27FC236}">
                <a16:creationId xmlns:a16="http://schemas.microsoft.com/office/drawing/2014/main" id="{20D5C050-61A0-4992-BC1C-85F0542F46A6}"/>
              </a:ext>
            </a:extLst>
          </p:cNvPr>
          <p:cNvSpPr txBox="1"/>
          <p:nvPr/>
        </p:nvSpPr>
        <p:spPr>
          <a:xfrm>
            <a:off x="8216348" y="1433553"/>
            <a:ext cx="3750365" cy="1846659"/>
          </a:xfrm>
          <a:prstGeom prst="rect">
            <a:avLst/>
          </a:prstGeom>
          <a:noFill/>
        </p:spPr>
        <p:txBody>
          <a:bodyPr wrap="square" rtlCol="0">
            <a:spAutoFit/>
          </a:bodyPr>
          <a:lstStyle/>
          <a:p>
            <a:r>
              <a:rPr lang="en-US" sz="1600" b="1" dirty="0"/>
              <a:t>Aim/Plan: </a:t>
            </a:r>
            <a:r>
              <a:rPr lang="en-US" sz="1400" dirty="0"/>
              <a:t>Increase communication with DME companies (regarding information needed to obtain CGM, make us aware of which patients placed an order themselves and who received the CGM.) Weekly reports from DME companies will help to decrease the time it take patients to receive CGM once ordered and assist us in follow up education and overall CGM uptake. </a:t>
            </a:r>
          </a:p>
        </p:txBody>
      </p:sp>
      <p:sp>
        <p:nvSpPr>
          <p:cNvPr id="6" name="TextBox 5">
            <a:extLst>
              <a:ext uri="{FF2B5EF4-FFF2-40B4-BE49-F238E27FC236}">
                <a16:creationId xmlns:a16="http://schemas.microsoft.com/office/drawing/2014/main" id="{BB02B9A2-5C58-4CDA-9BD0-77B0894C9AA9}"/>
              </a:ext>
            </a:extLst>
          </p:cNvPr>
          <p:cNvSpPr txBox="1"/>
          <p:nvPr/>
        </p:nvSpPr>
        <p:spPr>
          <a:xfrm>
            <a:off x="8375373" y="4720868"/>
            <a:ext cx="3432313" cy="1846659"/>
          </a:xfrm>
          <a:prstGeom prst="rect">
            <a:avLst/>
          </a:prstGeom>
          <a:noFill/>
        </p:spPr>
        <p:txBody>
          <a:bodyPr wrap="square" rtlCol="0">
            <a:spAutoFit/>
          </a:bodyPr>
          <a:lstStyle/>
          <a:p>
            <a:r>
              <a:rPr lang="en-US" sz="1600" b="1" dirty="0"/>
              <a:t>Do: </a:t>
            </a:r>
          </a:p>
          <a:p>
            <a:pPr marL="285750" indent="-285750">
              <a:buFont typeface="Arial" panose="020B0604020202020204" pitchFamily="34" charset="0"/>
              <a:buChar char="•"/>
            </a:pPr>
            <a:r>
              <a:rPr lang="en-US" sz="1400" dirty="0"/>
              <a:t>Week of 12/13 DME companies start reporting to us whether order is a refill or new CGM/sensor to help our education team use the reports to determine whether an appointment for CGM training is necessary</a:t>
            </a:r>
          </a:p>
          <a:p>
            <a:endParaRPr lang="en-US" sz="1400" dirty="0"/>
          </a:p>
        </p:txBody>
      </p:sp>
      <p:sp>
        <p:nvSpPr>
          <p:cNvPr id="7" name="TextBox 6">
            <a:extLst>
              <a:ext uri="{FF2B5EF4-FFF2-40B4-BE49-F238E27FC236}">
                <a16:creationId xmlns:a16="http://schemas.microsoft.com/office/drawing/2014/main" id="{630B03C4-B1C1-45EE-865C-0D6D06DA4512}"/>
              </a:ext>
            </a:extLst>
          </p:cNvPr>
          <p:cNvSpPr txBox="1"/>
          <p:nvPr/>
        </p:nvSpPr>
        <p:spPr>
          <a:xfrm>
            <a:off x="225286" y="3862726"/>
            <a:ext cx="3090736" cy="2985433"/>
          </a:xfrm>
          <a:prstGeom prst="rect">
            <a:avLst/>
          </a:prstGeom>
          <a:noFill/>
        </p:spPr>
        <p:txBody>
          <a:bodyPr wrap="square" rtlCol="0">
            <a:spAutoFit/>
          </a:bodyPr>
          <a:lstStyle/>
          <a:p>
            <a:r>
              <a:rPr lang="en-US" sz="1600" b="1" dirty="0"/>
              <a:t>Study: </a:t>
            </a:r>
            <a:r>
              <a:rPr lang="en-US" sz="1400" dirty="0"/>
              <a:t>Since 12/13</a:t>
            </a:r>
          </a:p>
          <a:p>
            <a:r>
              <a:rPr lang="en-US" sz="1400" dirty="0"/>
              <a:t>3 out of 5 DME companies are providing  new vs refill information</a:t>
            </a:r>
          </a:p>
          <a:p>
            <a:endParaRPr lang="en-US" sz="1400" dirty="0"/>
          </a:p>
          <a:p>
            <a:r>
              <a:rPr lang="en-US" sz="1400" b="1" dirty="0"/>
              <a:t>DME1</a:t>
            </a:r>
            <a:r>
              <a:rPr lang="en-US" sz="1400" dirty="0"/>
              <a:t>: using new vs refill, 2 out of 4 reports</a:t>
            </a:r>
          </a:p>
          <a:p>
            <a:r>
              <a:rPr lang="en-US" sz="1400" b="1" dirty="0"/>
              <a:t>DME2</a:t>
            </a:r>
            <a:r>
              <a:rPr lang="en-US" sz="1400" dirty="0"/>
              <a:t>: not using new vs refill, 1 out of 4 reports</a:t>
            </a:r>
          </a:p>
          <a:p>
            <a:r>
              <a:rPr lang="en-US" sz="1400" b="1" dirty="0"/>
              <a:t>DME3</a:t>
            </a:r>
            <a:r>
              <a:rPr lang="en-US" sz="1400" dirty="0"/>
              <a:t>: using new vs refill, 4 out of 4 reports</a:t>
            </a:r>
          </a:p>
          <a:p>
            <a:r>
              <a:rPr lang="en-US" sz="1400" b="1" dirty="0"/>
              <a:t>DME4</a:t>
            </a:r>
            <a:r>
              <a:rPr lang="en-US" sz="1400" dirty="0"/>
              <a:t>: not using new vs refill, 1 out of 4</a:t>
            </a:r>
          </a:p>
          <a:p>
            <a:r>
              <a:rPr lang="en-US" sz="1400" b="1" dirty="0"/>
              <a:t>DME5</a:t>
            </a:r>
            <a:r>
              <a:rPr lang="en-US" sz="1400" dirty="0"/>
              <a:t>: using new vs refill, 1 out of 4</a:t>
            </a:r>
          </a:p>
          <a:p>
            <a:endParaRPr lang="en-US" dirty="0"/>
          </a:p>
        </p:txBody>
      </p:sp>
      <p:sp>
        <p:nvSpPr>
          <p:cNvPr id="8" name="TextBox 7">
            <a:extLst>
              <a:ext uri="{FF2B5EF4-FFF2-40B4-BE49-F238E27FC236}">
                <a16:creationId xmlns:a16="http://schemas.microsoft.com/office/drawing/2014/main" id="{A4FF1313-2964-4242-99F1-51815620ADD5}"/>
              </a:ext>
            </a:extLst>
          </p:cNvPr>
          <p:cNvSpPr txBox="1"/>
          <p:nvPr/>
        </p:nvSpPr>
        <p:spPr>
          <a:xfrm>
            <a:off x="67689" y="1366897"/>
            <a:ext cx="3907964" cy="2708434"/>
          </a:xfrm>
          <a:prstGeom prst="rect">
            <a:avLst/>
          </a:prstGeom>
          <a:noFill/>
        </p:spPr>
        <p:txBody>
          <a:bodyPr wrap="square" rtlCol="0">
            <a:spAutoFit/>
          </a:bodyPr>
          <a:lstStyle/>
          <a:p>
            <a:r>
              <a:rPr lang="en-US" sz="1600" b="1" dirty="0"/>
              <a:t>Act:</a:t>
            </a:r>
          </a:p>
          <a:p>
            <a:pPr marL="285750" indent="-285750">
              <a:buFont typeface="Arial" panose="020B0604020202020204" pitchFamily="34" charset="0"/>
              <a:buChar char="•"/>
            </a:pPr>
            <a:r>
              <a:rPr lang="en-US" sz="1400" dirty="0"/>
              <a:t>Need follow up with DME companies that are not sending weekly reports</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Need a better process with clinical and clerical staff on how the report will be used to schedule an education visit for CGM training </a:t>
            </a:r>
          </a:p>
          <a:p>
            <a:pPr marL="285750" indent="-285750">
              <a:buFont typeface="Arial" panose="020B0604020202020204" pitchFamily="34" charset="0"/>
              <a:buChar char="•"/>
            </a:pPr>
            <a:r>
              <a:rPr lang="en-US" sz="1400" dirty="0"/>
              <a:t>Working on a process with our education and clerical teams on how the report will be used to schedule an education visit for CGM training  </a:t>
            </a:r>
          </a:p>
          <a:p>
            <a:pPr marL="285750" indent="-285750">
              <a:buFont typeface="Arial" panose="020B0604020202020204" pitchFamily="34" charset="0"/>
              <a:buChar char="•"/>
            </a:pPr>
            <a:endParaRPr lang="en-US" sz="1400" dirty="0"/>
          </a:p>
          <a:p>
            <a:endParaRPr lang="en-US" sz="1400" dirty="0"/>
          </a:p>
        </p:txBody>
      </p:sp>
    </p:spTree>
    <p:extLst>
      <p:ext uri="{BB962C8B-B14F-4D97-AF65-F5344CB8AC3E}">
        <p14:creationId xmlns:p14="http://schemas.microsoft.com/office/powerpoint/2010/main" val="23933989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563488D-0B3B-4062-9A9A-EB863B4CC43A}"/>
              </a:ext>
            </a:extLst>
          </p:cNvPr>
          <p:cNvSpPr/>
          <p:nvPr/>
        </p:nvSpPr>
        <p:spPr>
          <a:xfrm>
            <a:off x="111330" y="230824"/>
            <a:ext cx="1656125" cy="117152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100">
                <a:solidFill>
                  <a:schemeClr val="tx1"/>
                </a:solidFill>
              </a:rPr>
              <a:t>DME reports are placed in the DME Weekly Report folder in the shared drive by Karen</a:t>
            </a:r>
          </a:p>
        </p:txBody>
      </p:sp>
      <p:sp>
        <p:nvSpPr>
          <p:cNvPr id="5" name="Rectangle 4">
            <a:extLst>
              <a:ext uri="{FF2B5EF4-FFF2-40B4-BE49-F238E27FC236}">
                <a16:creationId xmlns:a16="http://schemas.microsoft.com/office/drawing/2014/main" id="{9B95871F-626B-499B-8D0E-3C0F244584CE}"/>
              </a:ext>
            </a:extLst>
          </p:cNvPr>
          <p:cNvSpPr/>
          <p:nvPr/>
        </p:nvSpPr>
        <p:spPr>
          <a:xfrm>
            <a:off x="2113071" y="225699"/>
            <a:ext cx="1471356" cy="117152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100">
                <a:solidFill>
                  <a:schemeClr val="tx1"/>
                </a:solidFill>
              </a:rPr>
              <a:t>RD will look at the columns: “Product” “New” &amp; “Delivered/shipped” in the DME reports from each company</a:t>
            </a:r>
          </a:p>
        </p:txBody>
      </p:sp>
      <p:cxnSp>
        <p:nvCxnSpPr>
          <p:cNvPr id="6" name="Straight Arrow Connector 5">
            <a:extLst>
              <a:ext uri="{FF2B5EF4-FFF2-40B4-BE49-F238E27FC236}">
                <a16:creationId xmlns:a16="http://schemas.microsoft.com/office/drawing/2014/main" id="{C9B3DE77-744C-4473-8085-BEA8F15B4EDC}"/>
              </a:ext>
            </a:extLst>
          </p:cNvPr>
          <p:cNvCxnSpPr>
            <a:cxnSpLocks/>
            <a:stCxn id="4" idx="3"/>
            <a:endCxn id="5" idx="1"/>
          </p:cNvCxnSpPr>
          <p:nvPr/>
        </p:nvCxnSpPr>
        <p:spPr>
          <a:xfrm flipV="1">
            <a:off x="1767455" y="811463"/>
            <a:ext cx="345616" cy="51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C7CBDC20-B6BC-40AC-83C9-490E66B06A88}"/>
              </a:ext>
            </a:extLst>
          </p:cNvPr>
          <p:cNvCxnSpPr>
            <a:cxnSpLocks/>
            <a:stCxn id="17" idx="2"/>
            <a:endCxn id="334" idx="0"/>
          </p:cNvCxnSpPr>
          <p:nvPr/>
        </p:nvCxnSpPr>
        <p:spPr>
          <a:xfrm flipH="1">
            <a:off x="6694158" y="4547841"/>
            <a:ext cx="1463" cy="2714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6BF19AB6-5FFF-4FB6-B002-6B0ADD07FA44}"/>
              </a:ext>
            </a:extLst>
          </p:cNvPr>
          <p:cNvCxnSpPr>
            <a:cxnSpLocks/>
            <a:stCxn id="18" idx="1"/>
            <a:endCxn id="46" idx="3"/>
          </p:cNvCxnSpPr>
          <p:nvPr/>
        </p:nvCxnSpPr>
        <p:spPr>
          <a:xfrm flipH="1" flipV="1">
            <a:off x="5075831" y="3838436"/>
            <a:ext cx="375437" cy="30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Diamond 15">
            <a:extLst>
              <a:ext uri="{FF2B5EF4-FFF2-40B4-BE49-F238E27FC236}">
                <a16:creationId xmlns:a16="http://schemas.microsoft.com/office/drawing/2014/main" id="{C5BFCFAE-7398-40C6-954E-FB9B9D445728}"/>
              </a:ext>
            </a:extLst>
          </p:cNvPr>
          <p:cNvSpPr/>
          <p:nvPr/>
        </p:nvSpPr>
        <p:spPr>
          <a:xfrm>
            <a:off x="5983223" y="2956973"/>
            <a:ext cx="1426835" cy="805749"/>
          </a:xfrm>
          <a:prstGeom prst="diamond">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000">
                <a:solidFill>
                  <a:schemeClr val="tx1"/>
                </a:solidFill>
              </a:rPr>
              <a:t>Did the patient answer?</a:t>
            </a:r>
          </a:p>
        </p:txBody>
      </p:sp>
      <p:sp>
        <p:nvSpPr>
          <p:cNvPr id="17" name="TextBox 16">
            <a:extLst>
              <a:ext uri="{FF2B5EF4-FFF2-40B4-BE49-F238E27FC236}">
                <a16:creationId xmlns:a16="http://schemas.microsoft.com/office/drawing/2014/main" id="{AC62ED1F-C4DC-44B7-9D70-2082D1C0F6E4}"/>
              </a:ext>
            </a:extLst>
          </p:cNvPr>
          <p:cNvSpPr txBox="1"/>
          <p:nvPr/>
        </p:nvSpPr>
        <p:spPr>
          <a:xfrm>
            <a:off x="6260111" y="4178509"/>
            <a:ext cx="871019" cy="369332"/>
          </a:xfrm>
          <a:prstGeom prst="rect">
            <a:avLst/>
          </a:prstGeom>
          <a:noFill/>
        </p:spPr>
        <p:txBody>
          <a:bodyPr wrap="square" rtlCol="0">
            <a:spAutoFit/>
          </a:bodyPr>
          <a:lstStyle/>
          <a:p>
            <a:pPr algn="ctr"/>
            <a:r>
              <a:rPr lang="en-US"/>
              <a:t>Yes</a:t>
            </a:r>
          </a:p>
        </p:txBody>
      </p:sp>
      <p:sp>
        <p:nvSpPr>
          <p:cNvPr id="18" name="TextBox 17">
            <a:extLst>
              <a:ext uri="{FF2B5EF4-FFF2-40B4-BE49-F238E27FC236}">
                <a16:creationId xmlns:a16="http://schemas.microsoft.com/office/drawing/2014/main" id="{7CCECCE5-D163-4E02-B259-4E9E53CCC14D}"/>
              </a:ext>
            </a:extLst>
          </p:cNvPr>
          <p:cNvSpPr txBox="1"/>
          <p:nvPr/>
        </p:nvSpPr>
        <p:spPr>
          <a:xfrm>
            <a:off x="5451268" y="3656781"/>
            <a:ext cx="618879" cy="369332"/>
          </a:xfrm>
          <a:prstGeom prst="rect">
            <a:avLst/>
          </a:prstGeom>
          <a:noFill/>
        </p:spPr>
        <p:txBody>
          <a:bodyPr wrap="square" rtlCol="0">
            <a:spAutoFit/>
          </a:bodyPr>
          <a:lstStyle/>
          <a:p>
            <a:pPr algn="ctr"/>
            <a:r>
              <a:rPr lang="en-US"/>
              <a:t>No</a:t>
            </a:r>
          </a:p>
        </p:txBody>
      </p:sp>
      <p:sp>
        <p:nvSpPr>
          <p:cNvPr id="33" name="Rectangle 32">
            <a:extLst>
              <a:ext uri="{FF2B5EF4-FFF2-40B4-BE49-F238E27FC236}">
                <a16:creationId xmlns:a16="http://schemas.microsoft.com/office/drawing/2014/main" id="{E975ADF1-A5AD-40AB-ABC6-F9CC38ABCE49}"/>
              </a:ext>
            </a:extLst>
          </p:cNvPr>
          <p:cNvSpPr/>
          <p:nvPr/>
        </p:nvSpPr>
        <p:spPr>
          <a:xfrm>
            <a:off x="3895116" y="225699"/>
            <a:ext cx="1509574" cy="117152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100">
                <a:solidFill>
                  <a:schemeClr val="tx1"/>
                </a:solidFill>
              </a:rPr>
              <a:t>The RD will chart review to determine if the patient has already received education or requires an appointment with DCES</a:t>
            </a:r>
          </a:p>
        </p:txBody>
      </p:sp>
      <p:cxnSp>
        <p:nvCxnSpPr>
          <p:cNvPr id="38" name="Straight Arrow Connector 37">
            <a:extLst>
              <a:ext uri="{FF2B5EF4-FFF2-40B4-BE49-F238E27FC236}">
                <a16:creationId xmlns:a16="http://schemas.microsoft.com/office/drawing/2014/main" id="{0B2FD2A2-359D-4219-B68F-9167D1E9E4C1}"/>
              </a:ext>
            </a:extLst>
          </p:cNvPr>
          <p:cNvCxnSpPr>
            <a:cxnSpLocks/>
            <a:stCxn id="5" idx="3"/>
            <a:endCxn id="33" idx="1"/>
          </p:cNvCxnSpPr>
          <p:nvPr/>
        </p:nvCxnSpPr>
        <p:spPr>
          <a:xfrm>
            <a:off x="3584427" y="811463"/>
            <a:ext cx="31068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6" name="Diamond 45">
            <a:extLst>
              <a:ext uri="{FF2B5EF4-FFF2-40B4-BE49-F238E27FC236}">
                <a16:creationId xmlns:a16="http://schemas.microsoft.com/office/drawing/2014/main" id="{77456DF5-4A38-4A68-9045-C857142AF2DB}"/>
              </a:ext>
            </a:extLst>
          </p:cNvPr>
          <p:cNvSpPr/>
          <p:nvPr/>
        </p:nvSpPr>
        <p:spPr>
          <a:xfrm>
            <a:off x="3547122" y="3435561"/>
            <a:ext cx="1528709" cy="805749"/>
          </a:xfrm>
          <a:prstGeom prst="diamond">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000">
                <a:solidFill>
                  <a:schemeClr val="tx1"/>
                </a:solidFill>
              </a:rPr>
              <a:t>Does the patient use MyChart?</a:t>
            </a:r>
          </a:p>
        </p:txBody>
      </p:sp>
      <p:sp>
        <p:nvSpPr>
          <p:cNvPr id="49" name="TextBox 48">
            <a:extLst>
              <a:ext uri="{FF2B5EF4-FFF2-40B4-BE49-F238E27FC236}">
                <a16:creationId xmlns:a16="http://schemas.microsoft.com/office/drawing/2014/main" id="{D2CEC737-C079-4D0A-832E-6FA100A14BFC}"/>
              </a:ext>
            </a:extLst>
          </p:cNvPr>
          <p:cNvSpPr txBox="1"/>
          <p:nvPr/>
        </p:nvSpPr>
        <p:spPr>
          <a:xfrm>
            <a:off x="3881354" y="2938409"/>
            <a:ext cx="871019" cy="369332"/>
          </a:xfrm>
          <a:prstGeom prst="rect">
            <a:avLst/>
          </a:prstGeom>
          <a:noFill/>
        </p:spPr>
        <p:txBody>
          <a:bodyPr wrap="square" rtlCol="0">
            <a:spAutoFit/>
          </a:bodyPr>
          <a:lstStyle/>
          <a:p>
            <a:pPr algn="ctr"/>
            <a:r>
              <a:rPr lang="en-US"/>
              <a:t>No</a:t>
            </a:r>
          </a:p>
        </p:txBody>
      </p:sp>
      <p:sp>
        <p:nvSpPr>
          <p:cNvPr id="50" name="TextBox 49">
            <a:extLst>
              <a:ext uri="{FF2B5EF4-FFF2-40B4-BE49-F238E27FC236}">
                <a16:creationId xmlns:a16="http://schemas.microsoft.com/office/drawing/2014/main" id="{CE9E3F77-4A14-43C2-9BE7-9C8F7068389A}"/>
              </a:ext>
            </a:extLst>
          </p:cNvPr>
          <p:cNvSpPr txBox="1"/>
          <p:nvPr/>
        </p:nvSpPr>
        <p:spPr>
          <a:xfrm>
            <a:off x="2495375" y="3665938"/>
            <a:ext cx="535026" cy="369332"/>
          </a:xfrm>
          <a:prstGeom prst="rect">
            <a:avLst/>
          </a:prstGeom>
          <a:noFill/>
        </p:spPr>
        <p:txBody>
          <a:bodyPr wrap="square" rtlCol="0">
            <a:spAutoFit/>
          </a:bodyPr>
          <a:lstStyle/>
          <a:p>
            <a:pPr algn="ctr"/>
            <a:r>
              <a:rPr lang="en-US"/>
              <a:t>Yes</a:t>
            </a:r>
          </a:p>
        </p:txBody>
      </p:sp>
      <p:sp>
        <p:nvSpPr>
          <p:cNvPr id="54" name="Rectangle 53">
            <a:extLst>
              <a:ext uri="{FF2B5EF4-FFF2-40B4-BE49-F238E27FC236}">
                <a16:creationId xmlns:a16="http://schemas.microsoft.com/office/drawing/2014/main" id="{8FC9DB71-6E09-41AA-AEF2-0CACFB25D308}"/>
              </a:ext>
            </a:extLst>
          </p:cNvPr>
          <p:cNvSpPr/>
          <p:nvPr/>
        </p:nvSpPr>
        <p:spPr>
          <a:xfrm>
            <a:off x="382882" y="3170724"/>
            <a:ext cx="1656125" cy="13705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100">
                <a:solidFill>
                  <a:schemeClr val="tx1"/>
                </a:solidFill>
              </a:rPr>
              <a:t>The RD will communicate with the patient regarding the need for an appointment. </a:t>
            </a:r>
          </a:p>
          <a:p>
            <a:pPr algn="ctr"/>
            <a:r>
              <a:rPr lang="en-US" sz="1100">
                <a:solidFill>
                  <a:schemeClr val="tx1"/>
                </a:solidFill>
              </a:rPr>
              <a:t>If no response, a second call will be made by the RD. </a:t>
            </a:r>
          </a:p>
        </p:txBody>
      </p:sp>
      <p:sp>
        <p:nvSpPr>
          <p:cNvPr id="65" name="Oval 64">
            <a:extLst>
              <a:ext uri="{FF2B5EF4-FFF2-40B4-BE49-F238E27FC236}">
                <a16:creationId xmlns:a16="http://schemas.microsoft.com/office/drawing/2014/main" id="{D937E9EC-9D89-4B22-AC2F-B44A9C930086}"/>
              </a:ext>
            </a:extLst>
          </p:cNvPr>
          <p:cNvSpPr/>
          <p:nvPr/>
        </p:nvSpPr>
        <p:spPr>
          <a:xfrm>
            <a:off x="2956265" y="1612932"/>
            <a:ext cx="2721199" cy="1123494"/>
          </a:xfrm>
          <a:prstGeom prst="ellipse">
            <a:avLst/>
          </a:prstGeom>
          <a:solidFill>
            <a:schemeClr val="accent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050">
                <a:solidFill>
                  <a:schemeClr val="tx1"/>
                </a:solidFill>
              </a:rPr>
              <a:t>The RD will call the patient a second time to schedule an education visit. If no response, use </a:t>
            </a:r>
            <a:r>
              <a:rPr lang="en-US" sz="1050" err="1">
                <a:solidFill>
                  <a:schemeClr val="tx1"/>
                </a:solidFill>
              </a:rPr>
              <a:t>smartphrase</a:t>
            </a:r>
            <a:r>
              <a:rPr lang="en-US" sz="1050">
                <a:solidFill>
                  <a:schemeClr val="tx1"/>
                </a:solidFill>
              </a:rPr>
              <a:t> </a:t>
            </a:r>
            <a:r>
              <a:rPr lang="en-US" sz="1050" err="1">
                <a:solidFill>
                  <a:schemeClr val="tx1"/>
                </a:solidFill>
              </a:rPr>
              <a:t>JOSDCESmissedyouletter</a:t>
            </a:r>
            <a:r>
              <a:rPr lang="en-US" sz="1050">
                <a:solidFill>
                  <a:schemeClr val="tx1"/>
                </a:solidFill>
              </a:rPr>
              <a:t> and a letter will be mailed.</a:t>
            </a:r>
          </a:p>
        </p:txBody>
      </p:sp>
      <p:cxnSp>
        <p:nvCxnSpPr>
          <p:cNvPr id="70" name="Straight Arrow Connector 69">
            <a:extLst>
              <a:ext uri="{FF2B5EF4-FFF2-40B4-BE49-F238E27FC236}">
                <a16:creationId xmlns:a16="http://schemas.microsoft.com/office/drawing/2014/main" id="{BEC0E235-F05B-4E72-9B3F-F82C51770A69}"/>
              </a:ext>
            </a:extLst>
          </p:cNvPr>
          <p:cNvCxnSpPr>
            <a:cxnSpLocks/>
            <a:stCxn id="33" idx="3"/>
            <a:endCxn id="47" idx="1"/>
          </p:cNvCxnSpPr>
          <p:nvPr/>
        </p:nvCxnSpPr>
        <p:spPr>
          <a:xfrm flipV="1">
            <a:off x="5404690" y="804784"/>
            <a:ext cx="293969" cy="66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B9BE2BA8-6FAA-4236-9E0F-D29386AA2892}"/>
              </a:ext>
            </a:extLst>
          </p:cNvPr>
          <p:cNvCxnSpPr>
            <a:cxnSpLocks/>
            <a:stCxn id="50" idx="1"/>
            <a:endCxn id="54" idx="3"/>
          </p:cNvCxnSpPr>
          <p:nvPr/>
        </p:nvCxnSpPr>
        <p:spPr>
          <a:xfrm flipH="1">
            <a:off x="2039007" y="3850604"/>
            <a:ext cx="456368" cy="53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1" name="Diamond 100">
            <a:extLst>
              <a:ext uri="{FF2B5EF4-FFF2-40B4-BE49-F238E27FC236}">
                <a16:creationId xmlns:a16="http://schemas.microsoft.com/office/drawing/2014/main" id="{B24B3707-DC88-476E-876E-630D686378E9}"/>
              </a:ext>
            </a:extLst>
          </p:cNvPr>
          <p:cNvSpPr/>
          <p:nvPr/>
        </p:nvSpPr>
        <p:spPr>
          <a:xfrm>
            <a:off x="429460" y="4869731"/>
            <a:ext cx="1557900" cy="910979"/>
          </a:xfrm>
          <a:prstGeom prst="diamond">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000">
                <a:solidFill>
                  <a:schemeClr val="tx1"/>
                </a:solidFill>
              </a:rPr>
              <a:t>Did the patient answer the second call?</a:t>
            </a:r>
          </a:p>
        </p:txBody>
      </p:sp>
      <p:sp>
        <p:nvSpPr>
          <p:cNvPr id="104" name="TextBox 103">
            <a:extLst>
              <a:ext uri="{FF2B5EF4-FFF2-40B4-BE49-F238E27FC236}">
                <a16:creationId xmlns:a16="http://schemas.microsoft.com/office/drawing/2014/main" id="{2BC587FA-CA34-49FC-B3DC-7FA1E82FBB85}"/>
              </a:ext>
            </a:extLst>
          </p:cNvPr>
          <p:cNvSpPr txBox="1"/>
          <p:nvPr/>
        </p:nvSpPr>
        <p:spPr>
          <a:xfrm>
            <a:off x="3294439" y="5125111"/>
            <a:ext cx="871019" cy="369332"/>
          </a:xfrm>
          <a:prstGeom prst="rect">
            <a:avLst/>
          </a:prstGeom>
          <a:noFill/>
        </p:spPr>
        <p:txBody>
          <a:bodyPr wrap="square" rtlCol="0">
            <a:spAutoFit/>
          </a:bodyPr>
          <a:lstStyle/>
          <a:p>
            <a:pPr algn="ctr"/>
            <a:r>
              <a:rPr lang="en-US"/>
              <a:t>Yes</a:t>
            </a:r>
          </a:p>
        </p:txBody>
      </p:sp>
      <p:sp>
        <p:nvSpPr>
          <p:cNvPr id="105" name="TextBox 104">
            <a:extLst>
              <a:ext uri="{FF2B5EF4-FFF2-40B4-BE49-F238E27FC236}">
                <a16:creationId xmlns:a16="http://schemas.microsoft.com/office/drawing/2014/main" id="{2C5C8014-3264-403F-AA03-254F86ABE5C1}"/>
              </a:ext>
            </a:extLst>
          </p:cNvPr>
          <p:cNvSpPr txBox="1"/>
          <p:nvPr/>
        </p:nvSpPr>
        <p:spPr>
          <a:xfrm>
            <a:off x="953183" y="6095879"/>
            <a:ext cx="522724" cy="369332"/>
          </a:xfrm>
          <a:prstGeom prst="rect">
            <a:avLst/>
          </a:prstGeom>
          <a:noFill/>
        </p:spPr>
        <p:txBody>
          <a:bodyPr wrap="square" rtlCol="0">
            <a:spAutoFit/>
          </a:bodyPr>
          <a:lstStyle/>
          <a:p>
            <a:pPr algn="ctr"/>
            <a:r>
              <a:rPr lang="en-US"/>
              <a:t>No</a:t>
            </a:r>
          </a:p>
        </p:txBody>
      </p:sp>
      <p:sp>
        <p:nvSpPr>
          <p:cNvPr id="107" name="Oval 106">
            <a:extLst>
              <a:ext uri="{FF2B5EF4-FFF2-40B4-BE49-F238E27FC236}">
                <a16:creationId xmlns:a16="http://schemas.microsoft.com/office/drawing/2014/main" id="{19A0A33F-17F5-4041-A99D-449D14BB8872}"/>
              </a:ext>
            </a:extLst>
          </p:cNvPr>
          <p:cNvSpPr/>
          <p:nvPr/>
        </p:nvSpPr>
        <p:spPr>
          <a:xfrm>
            <a:off x="1698196" y="5559555"/>
            <a:ext cx="2178449" cy="1237675"/>
          </a:xfrm>
          <a:prstGeom prst="ellipse">
            <a:avLst/>
          </a:prstGeom>
          <a:solidFill>
            <a:schemeClr val="accent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050">
                <a:solidFill>
                  <a:schemeClr val="tx1"/>
                </a:solidFill>
              </a:rPr>
              <a:t>The patient will receive a letter using </a:t>
            </a:r>
            <a:r>
              <a:rPr lang="en-US" sz="1050" err="1">
                <a:solidFill>
                  <a:schemeClr val="tx1"/>
                </a:solidFill>
              </a:rPr>
              <a:t>smartphrase</a:t>
            </a:r>
            <a:r>
              <a:rPr lang="en-US" sz="1050">
                <a:solidFill>
                  <a:schemeClr val="tx1"/>
                </a:solidFill>
              </a:rPr>
              <a:t> </a:t>
            </a:r>
            <a:r>
              <a:rPr lang="en-US" sz="1050" err="1">
                <a:solidFill>
                  <a:schemeClr val="tx1"/>
                </a:solidFill>
              </a:rPr>
              <a:t>JOSDCESmissedyouletter</a:t>
            </a:r>
            <a:r>
              <a:rPr lang="en-US" sz="1050">
                <a:solidFill>
                  <a:schemeClr val="tx1"/>
                </a:solidFill>
              </a:rPr>
              <a:t> via MyChart and snail mail</a:t>
            </a:r>
            <a:endParaRPr lang="en-US" sz="1100">
              <a:solidFill>
                <a:schemeClr val="tx1"/>
              </a:solidFill>
            </a:endParaRPr>
          </a:p>
        </p:txBody>
      </p:sp>
      <p:cxnSp>
        <p:nvCxnSpPr>
          <p:cNvPr id="108" name="Straight Arrow Connector 107">
            <a:extLst>
              <a:ext uri="{FF2B5EF4-FFF2-40B4-BE49-F238E27FC236}">
                <a16:creationId xmlns:a16="http://schemas.microsoft.com/office/drawing/2014/main" id="{8F325BB3-4E08-445A-92E5-3E1A32422E42}"/>
              </a:ext>
            </a:extLst>
          </p:cNvPr>
          <p:cNvCxnSpPr>
            <a:cxnSpLocks/>
            <a:stCxn id="105" idx="2"/>
          </p:cNvCxnSpPr>
          <p:nvPr/>
        </p:nvCxnSpPr>
        <p:spPr>
          <a:xfrm rot="16200000" flipH="1">
            <a:off x="1480640" y="6199115"/>
            <a:ext cx="161967" cy="694157"/>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30216B85-FD09-44F4-AA34-9A0016019627}"/>
              </a:ext>
            </a:extLst>
          </p:cNvPr>
          <p:cNvCxnSpPr>
            <a:cxnSpLocks/>
            <a:stCxn id="104" idx="3"/>
            <a:endCxn id="334" idx="1"/>
          </p:cNvCxnSpPr>
          <p:nvPr/>
        </p:nvCxnSpPr>
        <p:spPr>
          <a:xfrm>
            <a:off x="4165458" y="5309777"/>
            <a:ext cx="1571796" cy="229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6" name="Straight Arrow Connector 125">
            <a:extLst>
              <a:ext uri="{FF2B5EF4-FFF2-40B4-BE49-F238E27FC236}">
                <a16:creationId xmlns:a16="http://schemas.microsoft.com/office/drawing/2014/main" id="{52D5E3AF-6030-4640-87D6-8D706141D5A9}"/>
              </a:ext>
            </a:extLst>
          </p:cNvPr>
          <p:cNvCxnSpPr>
            <a:cxnSpLocks/>
            <a:stCxn id="54" idx="2"/>
            <a:endCxn id="101" idx="0"/>
          </p:cNvCxnSpPr>
          <p:nvPr/>
        </p:nvCxnSpPr>
        <p:spPr>
          <a:xfrm flipH="1">
            <a:off x="1208410" y="4541263"/>
            <a:ext cx="2535" cy="3284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4" name="Diamond 43">
            <a:extLst>
              <a:ext uri="{FF2B5EF4-FFF2-40B4-BE49-F238E27FC236}">
                <a16:creationId xmlns:a16="http://schemas.microsoft.com/office/drawing/2014/main" id="{405F82EB-3998-4898-A088-1059DFAF50BC}"/>
              </a:ext>
            </a:extLst>
          </p:cNvPr>
          <p:cNvSpPr/>
          <p:nvPr/>
        </p:nvSpPr>
        <p:spPr>
          <a:xfrm>
            <a:off x="9697952" y="407601"/>
            <a:ext cx="1472489" cy="805749"/>
          </a:xfrm>
          <a:prstGeom prst="diamond">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000">
                <a:solidFill>
                  <a:schemeClr val="tx1"/>
                </a:solidFill>
              </a:rPr>
              <a:t>Are they linked to the clinic?</a:t>
            </a:r>
          </a:p>
        </p:txBody>
      </p:sp>
      <p:sp>
        <p:nvSpPr>
          <p:cNvPr id="47" name="Diamond 46">
            <a:extLst>
              <a:ext uri="{FF2B5EF4-FFF2-40B4-BE49-F238E27FC236}">
                <a16:creationId xmlns:a16="http://schemas.microsoft.com/office/drawing/2014/main" id="{C299F305-20BB-4013-9A61-F22E683B6253}"/>
              </a:ext>
            </a:extLst>
          </p:cNvPr>
          <p:cNvSpPr/>
          <p:nvPr/>
        </p:nvSpPr>
        <p:spPr>
          <a:xfrm>
            <a:off x="5698659" y="348193"/>
            <a:ext cx="1993925" cy="913182"/>
          </a:xfrm>
          <a:prstGeom prst="diamond">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000">
                <a:solidFill>
                  <a:schemeClr val="tx1"/>
                </a:solidFill>
              </a:rPr>
              <a:t>Did the patient receive CGM training and follow up?</a:t>
            </a:r>
          </a:p>
        </p:txBody>
      </p:sp>
      <p:sp>
        <p:nvSpPr>
          <p:cNvPr id="51" name="TextBox 50">
            <a:extLst>
              <a:ext uri="{FF2B5EF4-FFF2-40B4-BE49-F238E27FC236}">
                <a16:creationId xmlns:a16="http://schemas.microsoft.com/office/drawing/2014/main" id="{5FD07A8A-B963-4900-B962-E5087CC6158F}"/>
              </a:ext>
            </a:extLst>
          </p:cNvPr>
          <p:cNvSpPr txBox="1"/>
          <p:nvPr/>
        </p:nvSpPr>
        <p:spPr>
          <a:xfrm>
            <a:off x="6260111" y="1452698"/>
            <a:ext cx="871019" cy="369332"/>
          </a:xfrm>
          <a:prstGeom prst="rect">
            <a:avLst/>
          </a:prstGeom>
          <a:noFill/>
        </p:spPr>
        <p:txBody>
          <a:bodyPr wrap="square" rtlCol="0">
            <a:spAutoFit/>
          </a:bodyPr>
          <a:lstStyle/>
          <a:p>
            <a:pPr algn="ctr"/>
            <a:r>
              <a:rPr lang="en-US"/>
              <a:t>No</a:t>
            </a:r>
          </a:p>
        </p:txBody>
      </p:sp>
      <p:sp>
        <p:nvSpPr>
          <p:cNvPr id="52" name="TextBox 51">
            <a:extLst>
              <a:ext uri="{FF2B5EF4-FFF2-40B4-BE49-F238E27FC236}">
                <a16:creationId xmlns:a16="http://schemas.microsoft.com/office/drawing/2014/main" id="{02568272-05D8-44A6-A32B-66A472F724BF}"/>
              </a:ext>
            </a:extLst>
          </p:cNvPr>
          <p:cNvSpPr txBox="1"/>
          <p:nvPr/>
        </p:nvSpPr>
        <p:spPr>
          <a:xfrm>
            <a:off x="8128094" y="620118"/>
            <a:ext cx="871019" cy="369332"/>
          </a:xfrm>
          <a:prstGeom prst="rect">
            <a:avLst/>
          </a:prstGeom>
          <a:noFill/>
        </p:spPr>
        <p:txBody>
          <a:bodyPr wrap="square" rtlCol="0">
            <a:spAutoFit/>
          </a:bodyPr>
          <a:lstStyle/>
          <a:p>
            <a:pPr algn="ctr"/>
            <a:r>
              <a:rPr lang="en-US"/>
              <a:t>Yes</a:t>
            </a:r>
          </a:p>
        </p:txBody>
      </p:sp>
      <p:sp>
        <p:nvSpPr>
          <p:cNvPr id="53" name="TextBox 52">
            <a:extLst>
              <a:ext uri="{FF2B5EF4-FFF2-40B4-BE49-F238E27FC236}">
                <a16:creationId xmlns:a16="http://schemas.microsoft.com/office/drawing/2014/main" id="{C5B30D37-F9C3-4133-8A84-579CE0AFC7C4}"/>
              </a:ext>
            </a:extLst>
          </p:cNvPr>
          <p:cNvSpPr txBox="1"/>
          <p:nvPr/>
        </p:nvSpPr>
        <p:spPr>
          <a:xfrm>
            <a:off x="9241928" y="1365439"/>
            <a:ext cx="547691" cy="369332"/>
          </a:xfrm>
          <a:prstGeom prst="rect">
            <a:avLst/>
          </a:prstGeom>
          <a:noFill/>
        </p:spPr>
        <p:txBody>
          <a:bodyPr wrap="square" rtlCol="0">
            <a:spAutoFit/>
          </a:bodyPr>
          <a:lstStyle/>
          <a:p>
            <a:pPr algn="ctr"/>
            <a:r>
              <a:rPr lang="en-US"/>
              <a:t>No</a:t>
            </a:r>
          </a:p>
        </p:txBody>
      </p:sp>
      <p:sp>
        <p:nvSpPr>
          <p:cNvPr id="56" name="TextBox 55">
            <a:extLst>
              <a:ext uri="{FF2B5EF4-FFF2-40B4-BE49-F238E27FC236}">
                <a16:creationId xmlns:a16="http://schemas.microsoft.com/office/drawing/2014/main" id="{8DF0DC70-610A-45AC-A809-7BB2CAE1C88E}"/>
              </a:ext>
            </a:extLst>
          </p:cNvPr>
          <p:cNvSpPr txBox="1"/>
          <p:nvPr/>
        </p:nvSpPr>
        <p:spPr>
          <a:xfrm>
            <a:off x="11267810" y="1180773"/>
            <a:ext cx="871019" cy="369332"/>
          </a:xfrm>
          <a:prstGeom prst="rect">
            <a:avLst/>
          </a:prstGeom>
          <a:noFill/>
        </p:spPr>
        <p:txBody>
          <a:bodyPr wrap="square" rtlCol="0">
            <a:spAutoFit/>
          </a:bodyPr>
          <a:lstStyle/>
          <a:p>
            <a:pPr algn="ctr"/>
            <a:r>
              <a:rPr lang="en-US"/>
              <a:t>Yes</a:t>
            </a:r>
          </a:p>
        </p:txBody>
      </p:sp>
      <p:cxnSp>
        <p:nvCxnSpPr>
          <p:cNvPr id="57" name="Straight Arrow Connector 56">
            <a:extLst>
              <a:ext uri="{FF2B5EF4-FFF2-40B4-BE49-F238E27FC236}">
                <a16:creationId xmlns:a16="http://schemas.microsoft.com/office/drawing/2014/main" id="{7DA62FB1-34FE-400B-BC9B-A5A594D19CA3}"/>
              </a:ext>
            </a:extLst>
          </p:cNvPr>
          <p:cNvCxnSpPr>
            <a:cxnSpLocks/>
            <a:stCxn id="52" idx="3"/>
            <a:endCxn id="44" idx="1"/>
          </p:cNvCxnSpPr>
          <p:nvPr/>
        </p:nvCxnSpPr>
        <p:spPr>
          <a:xfrm>
            <a:off x="8999113" y="804784"/>
            <a:ext cx="698839" cy="56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8" name="Diamond 57">
            <a:extLst>
              <a:ext uri="{FF2B5EF4-FFF2-40B4-BE49-F238E27FC236}">
                <a16:creationId xmlns:a16="http://schemas.microsoft.com/office/drawing/2014/main" id="{50111F21-6746-4657-B9B8-40EF4DE3FB8E}"/>
              </a:ext>
            </a:extLst>
          </p:cNvPr>
          <p:cNvSpPr/>
          <p:nvPr/>
        </p:nvSpPr>
        <p:spPr>
          <a:xfrm>
            <a:off x="9913017" y="2019910"/>
            <a:ext cx="1636786" cy="805749"/>
          </a:xfrm>
          <a:prstGeom prst="diamond">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000">
                <a:solidFill>
                  <a:schemeClr val="tx1"/>
                </a:solidFill>
              </a:rPr>
              <a:t>Is the correct CGM on the med list?</a:t>
            </a:r>
          </a:p>
        </p:txBody>
      </p:sp>
      <p:sp>
        <p:nvSpPr>
          <p:cNvPr id="59" name="TextBox 58">
            <a:extLst>
              <a:ext uri="{FF2B5EF4-FFF2-40B4-BE49-F238E27FC236}">
                <a16:creationId xmlns:a16="http://schemas.microsoft.com/office/drawing/2014/main" id="{86816ACE-D061-4523-BAE6-C5B5638C0886}"/>
              </a:ext>
            </a:extLst>
          </p:cNvPr>
          <p:cNvSpPr txBox="1"/>
          <p:nvPr/>
        </p:nvSpPr>
        <p:spPr>
          <a:xfrm>
            <a:off x="11549849" y="2724366"/>
            <a:ext cx="871019" cy="369332"/>
          </a:xfrm>
          <a:prstGeom prst="rect">
            <a:avLst/>
          </a:prstGeom>
          <a:noFill/>
        </p:spPr>
        <p:txBody>
          <a:bodyPr wrap="square" rtlCol="0">
            <a:spAutoFit/>
          </a:bodyPr>
          <a:lstStyle/>
          <a:p>
            <a:pPr algn="ctr"/>
            <a:r>
              <a:rPr lang="en-US"/>
              <a:t>Yes</a:t>
            </a:r>
          </a:p>
        </p:txBody>
      </p:sp>
      <p:sp>
        <p:nvSpPr>
          <p:cNvPr id="60" name="TextBox 59">
            <a:extLst>
              <a:ext uri="{FF2B5EF4-FFF2-40B4-BE49-F238E27FC236}">
                <a16:creationId xmlns:a16="http://schemas.microsoft.com/office/drawing/2014/main" id="{D1D13CF9-EF4E-4089-8EF8-916FF96E9FED}"/>
              </a:ext>
            </a:extLst>
          </p:cNvPr>
          <p:cNvSpPr txBox="1"/>
          <p:nvPr/>
        </p:nvSpPr>
        <p:spPr>
          <a:xfrm>
            <a:off x="10299422" y="3227947"/>
            <a:ext cx="871019" cy="369332"/>
          </a:xfrm>
          <a:prstGeom prst="rect">
            <a:avLst/>
          </a:prstGeom>
          <a:noFill/>
        </p:spPr>
        <p:txBody>
          <a:bodyPr wrap="square" rtlCol="0">
            <a:spAutoFit/>
          </a:bodyPr>
          <a:lstStyle/>
          <a:p>
            <a:pPr algn="ctr"/>
            <a:r>
              <a:rPr lang="en-US"/>
              <a:t>No</a:t>
            </a:r>
          </a:p>
        </p:txBody>
      </p:sp>
      <p:sp>
        <p:nvSpPr>
          <p:cNvPr id="64" name="Oval 63">
            <a:extLst>
              <a:ext uri="{FF2B5EF4-FFF2-40B4-BE49-F238E27FC236}">
                <a16:creationId xmlns:a16="http://schemas.microsoft.com/office/drawing/2014/main" id="{F4F2FF8A-DFC6-45E1-B6F3-21451EFCFB7E}"/>
              </a:ext>
            </a:extLst>
          </p:cNvPr>
          <p:cNvSpPr/>
          <p:nvPr/>
        </p:nvSpPr>
        <p:spPr>
          <a:xfrm>
            <a:off x="9648671" y="4986926"/>
            <a:ext cx="2170856" cy="1745360"/>
          </a:xfrm>
          <a:prstGeom prst="ellipse">
            <a:avLst/>
          </a:prstGeom>
          <a:solidFill>
            <a:schemeClr val="accent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050">
                <a:solidFill>
                  <a:schemeClr val="tx1"/>
                </a:solidFill>
              </a:rPr>
              <a:t>Document in an encounter to state: </a:t>
            </a:r>
          </a:p>
          <a:p>
            <a:pPr marL="171450" indent="-171450" algn="ctr">
              <a:buFont typeface="Arial" panose="020B0604020202020204" pitchFamily="34" charset="0"/>
              <a:buChar char="•"/>
            </a:pPr>
            <a:r>
              <a:rPr lang="en-US" sz="1050">
                <a:solidFill>
                  <a:schemeClr val="tx1"/>
                </a:solidFill>
              </a:rPr>
              <a:t>The patient has received CGM training</a:t>
            </a:r>
          </a:p>
          <a:p>
            <a:pPr marL="171450" indent="-171450" algn="ctr">
              <a:buFont typeface="Arial" panose="020B0604020202020204" pitchFamily="34" charset="0"/>
              <a:buChar char="•"/>
            </a:pPr>
            <a:r>
              <a:rPr lang="en-US" sz="1050">
                <a:solidFill>
                  <a:schemeClr val="tx1"/>
                </a:solidFill>
              </a:rPr>
              <a:t>The patient is linked to the clinic </a:t>
            </a:r>
          </a:p>
          <a:p>
            <a:pPr marL="171450" indent="-171450" algn="ctr">
              <a:buFont typeface="Arial" panose="020B0604020202020204" pitchFamily="34" charset="0"/>
              <a:buChar char="•"/>
            </a:pPr>
            <a:r>
              <a:rPr lang="en-US" sz="1050">
                <a:solidFill>
                  <a:schemeClr val="tx1"/>
                </a:solidFill>
              </a:rPr>
              <a:t>The medication list has been updated.</a:t>
            </a:r>
          </a:p>
        </p:txBody>
      </p:sp>
      <p:cxnSp>
        <p:nvCxnSpPr>
          <p:cNvPr id="110" name="Straight Arrow Connector 109">
            <a:extLst>
              <a:ext uri="{FF2B5EF4-FFF2-40B4-BE49-F238E27FC236}">
                <a16:creationId xmlns:a16="http://schemas.microsoft.com/office/drawing/2014/main" id="{F32372E1-E021-42EA-A0F7-4D29F8650937}"/>
              </a:ext>
            </a:extLst>
          </p:cNvPr>
          <p:cNvCxnSpPr>
            <a:cxnSpLocks/>
            <a:stCxn id="53" idx="1"/>
            <a:endCxn id="146" idx="3"/>
          </p:cNvCxnSpPr>
          <p:nvPr/>
        </p:nvCxnSpPr>
        <p:spPr>
          <a:xfrm rot="10800000" flipV="1">
            <a:off x="7216102" y="1550104"/>
            <a:ext cx="2025826" cy="758287"/>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2" name="Straight Arrow Connector 111">
            <a:extLst>
              <a:ext uri="{FF2B5EF4-FFF2-40B4-BE49-F238E27FC236}">
                <a16:creationId xmlns:a16="http://schemas.microsoft.com/office/drawing/2014/main" id="{409A716E-949E-409E-B13F-6032E468B4EC}"/>
              </a:ext>
            </a:extLst>
          </p:cNvPr>
          <p:cNvCxnSpPr>
            <a:cxnSpLocks/>
            <a:stCxn id="56" idx="2"/>
            <a:endCxn id="58" idx="0"/>
          </p:cNvCxnSpPr>
          <p:nvPr/>
        </p:nvCxnSpPr>
        <p:spPr>
          <a:xfrm rot="5400000">
            <a:off x="10982463" y="1299052"/>
            <a:ext cx="469805" cy="971910"/>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a:extLst>
              <a:ext uri="{FF2B5EF4-FFF2-40B4-BE49-F238E27FC236}">
                <a16:creationId xmlns:a16="http://schemas.microsoft.com/office/drawing/2014/main" id="{628C59A2-1CB1-406A-B8F8-03E3A318B1FB}"/>
              </a:ext>
            </a:extLst>
          </p:cNvPr>
          <p:cNvCxnSpPr>
            <a:cxnSpLocks/>
            <a:stCxn id="44" idx="2"/>
            <a:endCxn id="53" idx="3"/>
          </p:cNvCxnSpPr>
          <p:nvPr/>
        </p:nvCxnSpPr>
        <p:spPr>
          <a:xfrm rot="5400000">
            <a:off x="9943531" y="1059438"/>
            <a:ext cx="336755" cy="64457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1" name="Straight Arrow Connector 120">
            <a:extLst>
              <a:ext uri="{FF2B5EF4-FFF2-40B4-BE49-F238E27FC236}">
                <a16:creationId xmlns:a16="http://schemas.microsoft.com/office/drawing/2014/main" id="{06770B72-EC04-4E39-AAF2-6F9E4E896D05}"/>
              </a:ext>
            </a:extLst>
          </p:cNvPr>
          <p:cNvCxnSpPr>
            <a:cxnSpLocks/>
            <a:stCxn id="47" idx="3"/>
            <a:endCxn id="52" idx="1"/>
          </p:cNvCxnSpPr>
          <p:nvPr/>
        </p:nvCxnSpPr>
        <p:spPr>
          <a:xfrm>
            <a:off x="7692584" y="804784"/>
            <a:ext cx="43551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6" name="Straight Arrow Connector 135">
            <a:extLst>
              <a:ext uri="{FF2B5EF4-FFF2-40B4-BE49-F238E27FC236}">
                <a16:creationId xmlns:a16="http://schemas.microsoft.com/office/drawing/2014/main" id="{366E4C21-E6CF-475E-AD34-001ECBA7E342}"/>
              </a:ext>
            </a:extLst>
          </p:cNvPr>
          <p:cNvCxnSpPr>
            <a:cxnSpLocks/>
            <a:stCxn id="59" idx="2"/>
            <a:endCxn id="64" idx="6"/>
          </p:cNvCxnSpPr>
          <p:nvPr/>
        </p:nvCxnSpPr>
        <p:spPr>
          <a:xfrm rot="5400000">
            <a:off x="10519489" y="4393736"/>
            <a:ext cx="2765908" cy="16583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9" name="Straight Arrow Connector 138">
            <a:extLst>
              <a:ext uri="{FF2B5EF4-FFF2-40B4-BE49-F238E27FC236}">
                <a16:creationId xmlns:a16="http://schemas.microsoft.com/office/drawing/2014/main" id="{20E19DE3-0EEE-4E2C-8001-A45E9E2CDDA8}"/>
              </a:ext>
            </a:extLst>
          </p:cNvPr>
          <p:cNvCxnSpPr>
            <a:cxnSpLocks/>
            <a:stCxn id="60" idx="2"/>
            <a:endCxn id="174" idx="0"/>
          </p:cNvCxnSpPr>
          <p:nvPr/>
        </p:nvCxnSpPr>
        <p:spPr>
          <a:xfrm flipH="1">
            <a:off x="10731456" y="3597279"/>
            <a:ext cx="3476" cy="2313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6" name="Rectangle 145">
            <a:extLst>
              <a:ext uri="{FF2B5EF4-FFF2-40B4-BE49-F238E27FC236}">
                <a16:creationId xmlns:a16="http://schemas.microsoft.com/office/drawing/2014/main" id="{AF79306B-7A7F-46CB-BBCC-98985909CBF2}"/>
              </a:ext>
            </a:extLst>
          </p:cNvPr>
          <p:cNvSpPr/>
          <p:nvPr/>
        </p:nvSpPr>
        <p:spPr>
          <a:xfrm>
            <a:off x="6175137" y="1949265"/>
            <a:ext cx="1040965" cy="71825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100">
                <a:solidFill>
                  <a:schemeClr val="tx1"/>
                </a:solidFill>
              </a:rPr>
              <a:t>RD will call the patient for education appointment</a:t>
            </a:r>
          </a:p>
        </p:txBody>
      </p:sp>
      <p:cxnSp>
        <p:nvCxnSpPr>
          <p:cNvPr id="147" name="Straight Arrow Connector 146">
            <a:extLst>
              <a:ext uri="{FF2B5EF4-FFF2-40B4-BE49-F238E27FC236}">
                <a16:creationId xmlns:a16="http://schemas.microsoft.com/office/drawing/2014/main" id="{E31C3FBF-6296-4669-8397-2C44580A99CA}"/>
              </a:ext>
            </a:extLst>
          </p:cNvPr>
          <p:cNvCxnSpPr>
            <a:cxnSpLocks/>
            <a:stCxn id="51" idx="2"/>
            <a:endCxn id="146" idx="0"/>
          </p:cNvCxnSpPr>
          <p:nvPr/>
        </p:nvCxnSpPr>
        <p:spPr>
          <a:xfrm flipH="1">
            <a:off x="6695620" y="1822030"/>
            <a:ext cx="1" cy="1272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1" name="Straight Arrow Connector 150">
            <a:extLst>
              <a:ext uri="{FF2B5EF4-FFF2-40B4-BE49-F238E27FC236}">
                <a16:creationId xmlns:a16="http://schemas.microsoft.com/office/drawing/2014/main" id="{DD487172-BE0B-419E-9588-D1E863A9E90D}"/>
              </a:ext>
            </a:extLst>
          </p:cNvPr>
          <p:cNvCxnSpPr>
            <a:cxnSpLocks/>
            <a:stCxn id="47" idx="2"/>
            <a:endCxn id="51" idx="0"/>
          </p:cNvCxnSpPr>
          <p:nvPr/>
        </p:nvCxnSpPr>
        <p:spPr>
          <a:xfrm flipH="1">
            <a:off x="6695621" y="1261375"/>
            <a:ext cx="1" cy="1913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1" name="Straight Arrow Connector 160">
            <a:extLst>
              <a:ext uri="{FF2B5EF4-FFF2-40B4-BE49-F238E27FC236}">
                <a16:creationId xmlns:a16="http://schemas.microsoft.com/office/drawing/2014/main" id="{28599340-B3A5-4C30-B924-9264F42C5425}"/>
              </a:ext>
            </a:extLst>
          </p:cNvPr>
          <p:cNvCxnSpPr>
            <a:cxnSpLocks/>
            <a:stCxn id="146" idx="2"/>
            <a:endCxn id="16" idx="0"/>
          </p:cNvCxnSpPr>
          <p:nvPr/>
        </p:nvCxnSpPr>
        <p:spPr>
          <a:xfrm>
            <a:off x="6695620" y="2667519"/>
            <a:ext cx="1021" cy="2894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4" name="Rectangle 173">
            <a:extLst>
              <a:ext uri="{FF2B5EF4-FFF2-40B4-BE49-F238E27FC236}">
                <a16:creationId xmlns:a16="http://schemas.microsoft.com/office/drawing/2014/main" id="{82357E4C-55E5-4876-8810-E10D1A84A6A3}"/>
              </a:ext>
            </a:extLst>
          </p:cNvPr>
          <p:cNvSpPr/>
          <p:nvPr/>
        </p:nvSpPr>
        <p:spPr>
          <a:xfrm>
            <a:off x="10221213" y="3828611"/>
            <a:ext cx="1020486" cy="82826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100">
                <a:solidFill>
                  <a:schemeClr val="tx1"/>
                </a:solidFill>
              </a:rPr>
              <a:t>Add CGM to the medication list</a:t>
            </a:r>
          </a:p>
        </p:txBody>
      </p:sp>
      <p:cxnSp>
        <p:nvCxnSpPr>
          <p:cNvPr id="176" name="Straight Arrow Connector 175">
            <a:extLst>
              <a:ext uri="{FF2B5EF4-FFF2-40B4-BE49-F238E27FC236}">
                <a16:creationId xmlns:a16="http://schemas.microsoft.com/office/drawing/2014/main" id="{837A4BCA-F4D3-48EA-A318-4D867750AC51}"/>
              </a:ext>
            </a:extLst>
          </p:cNvPr>
          <p:cNvCxnSpPr>
            <a:cxnSpLocks/>
            <a:stCxn id="174" idx="2"/>
            <a:endCxn id="64" idx="0"/>
          </p:cNvCxnSpPr>
          <p:nvPr/>
        </p:nvCxnSpPr>
        <p:spPr>
          <a:xfrm>
            <a:off x="10731456" y="4656877"/>
            <a:ext cx="2643" cy="3300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8" name="Straight Arrow Connector 187">
            <a:extLst>
              <a:ext uri="{FF2B5EF4-FFF2-40B4-BE49-F238E27FC236}">
                <a16:creationId xmlns:a16="http://schemas.microsoft.com/office/drawing/2014/main" id="{CCDBACB0-8431-488B-9290-8EDEFFC622E0}"/>
              </a:ext>
            </a:extLst>
          </p:cNvPr>
          <p:cNvCxnSpPr>
            <a:cxnSpLocks/>
            <a:stCxn id="44" idx="3"/>
            <a:endCxn id="56" idx="0"/>
          </p:cNvCxnSpPr>
          <p:nvPr/>
        </p:nvCxnSpPr>
        <p:spPr>
          <a:xfrm>
            <a:off x="11170441" y="810476"/>
            <a:ext cx="532879" cy="370297"/>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3" name="Straight Arrow Connector 192">
            <a:extLst>
              <a:ext uri="{FF2B5EF4-FFF2-40B4-BE49-F238E27FC236}">
                <a16:creationId xmlns:a16="http://schemas.microsoft.com/office/drawing/2014/main" id="{68485E57-9C8F-46E7-97A2-AAC482381E93}"/>
              </a:ext>
            </a:extLst>
          </p:cNvPr>
          <p:cNvCxnSpPr>
            <a:cxnSpLocks/>
            <a:stCxn id="58" idx="3"/>
            <a:endCxn id="59" idx="0"/>
          </p:cNvCxnSpPr>
          <p:nvPr/>
        </p:nvCxnSpPr>
        <p:spPr>
          <a:xfrm>
            <a:off x="11549803" y="2422785"/>
            <a:ext cx="435556" cy="30158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8" name="Straight Arrow Connector 197">
            <a:extLst>
              <a:ext uri="{FF2B5EF4-FFF2-40B4-BE49-F238E27FC236}">
                <a16:creationId xmlns:a16="http://schemas.microsoft.com/office/drawing/2014/main" id="{DEC684D3-1F31-4A19-9C52-0CE02056370F}"/>
              </a:ext>
            </a:extLst>
          </p:cNvPr>
          <p:cNvCxnSpPr>
            <a:cxnSpLocks/>
            <a:stCxn id="58" idx="2"/>
            <a:endCxn id="60" idx="0"/>
          </p:cNvCxnSpPr>
          <p:nvPr/>
        </p:nvCxnSpPr>
        <p:spPr>
          <a:xfrm>
            <a:off x="10731410" y="2825659"/>
            <a:ext cx="3522" cy="4022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3" name="Straight Arrow Connector 252">
            <a:extLst>
              <a:ext uri="{FF2B5EF4-FFF2-40B4-BE49-F238E27FC236}">
                <a16:creationId xmlns:a16="http://schemas.microsoft.com/office/drawing/2014/main" id="{1E7C7CFF-239A-401D-A980-C4DCC0CCF20B}"/>
              </a:ext>
            </a:extLst>
          </p:cNvPr>
          <p:cNvCxnSpPr>
            <a:cxnSpLocks/>
            <a:stCxn id="101" idx="3"/>
            <a:endCxn id="104" idx="1"/>
          </p:cNvCxnSpPr>
          <p:nvPr/>
        </p:nvCxnSpPr>
        <p:spPr>
          <a:xfrm flipV="1">
            <a:off x="1987360" y="5309777"/>
            <a:ext cx="1307079" cy="154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4" name="Straight Arrow Connector 283">
            <a:extLst>
              <a:ext uri="{FF2B5EF4-FFF2-40B4-BE49-F238E27FC236}">
                <a16:creationId xmlns:a16="http://schemas.microsoft.com/office/drawing/2014/main" id="{D8FA9D34-F91C-4862-BEE4-5722CE9BF7CC}"/>
              </a:ext>
            </a:extLst>
          </p:cNvPr>
          <p:cNvCxnSpPr>
            <a:cxnSpLocks/>
            <a:stCxn id="101" idx="2"/>
            <a:endCxn id="105" idx="0"/>
          </p:cNvCxnSpPr>
          <p:nvPr/>
        </p:nvCxnSpPr>
        <p:spPr>
          <a:xfrm>
            <a:off x="1208410" y="5780710"/>
            <a:ext cx="6135" cy="3151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2" name="Straight Arrow Connector 301">
            <a:extLst>
              <a:ext uri="{FF2B5EF4-FFF2-40B4-BE49-F238E27FC236}">
                <a16:creationId xmlns:a16="http://schemas.microsoft.com/office/drawing/2014/main" id="{8745FC28-FBFD-46D9-A1C3-47FDA9B4D53B}"/>
              </a:ext>
            </a:extLst>
          </p:cNvPr>
          <p:cNvCxnSpPr>
            <a:cxnSpLocks/>
            <a:stCxn id="16" idx="2"/>
            <a:endCxn id="17" idx="0"/>
          </p:cNvCxnSpPr>
          <p:nvPr/>
        </p:nvCxnSpPr>
        <p:spPr>
          <a:xfrm flipH="1">
            <a:off x="6695621" y="3762722"/>
            <a:ext cx="1020" cy="4157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8" name="Straight Arrow Connector 317">
            <a:extLst>
              <a:ext uri="{FF2B5EF4-FFF2-40B4-BE49-F238E27FC236}">
                <a16:creationId xmlns:a16="http://schemas.microsoft.com/office/drawing/2014/main" id="{54308BFE-4B30-49D2-9EDB-52C5B5AD0D5E}"/>
              </a:ext>
            </a:extLst>
          </p:cNvPr>
          <p:cNvCxnSpPr>
            <a:cxnSpLocks/>
            <a:stCxn id="46" idx="0"/>
            <a:endCxn id="49" idx="2"/>
          </p:cNvCxnSpPr>
          <p:nvPr/>
        </p:nvCxnSpPr>
        <p:spPr>
          <a:xfrm flipV="1">
            <a:off x="4311477" y="3307741"/>
            <a:ext cx="5387" cy="1278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4" name="Diamond 333">
            <a:extLst>
              <a:ext uri="{FF2B5EF4-FFF2-40B4-BE49-F238E27FC236}">
                <a16:creationId xmlns:a16="http://schemas.microsoft.com/office/drawing/2014/main" id="{79351AC5-8ECC-4C8B-82E7-A33BDB2FA15B}"/>
              </a:ext>
            </a:extLst>
          </p:cNvPr>
          <p:cNvSpPr/>
          <p:nvPr/>
        </p:nvSpPr>
        <p:spPr>
          <a:xfrm>
            <a:off x="5737254" y="4819247"/>
            <a:ext cx="1913808" cy="1026937"/>
          </a:xfrm>
          <a:prstGeom prst="diamond">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a:solidFill>
                <a:schemeClr val="tx1"/>
              </a:solidFill>
            </a:endParaRPr>
          </a:p>
          <a:p>
            <a:pPr algn="ctr"/>
            <a:r>
              <a:rPr lang="en-US" sz="1000">
                <a:solidFill>
                  <a:schemeClr val="tx1"/>
                </a:solidFill>
              </a:rPr>
              <a:t>Did the CGM training occur via </a:t>
            </a:r>
            <a:r>
              <a:rPr lang="en-US" sz="1000" err="1">
                <a:solidFill>
                  <a:schemeClr val="tx1"/>
                </a:solidFill>
              </a:rPr>
              <a:t>telemed</a:t>
            </a:r>
            <a:r>
              <a:rPr lang="en-US" sz="1000">
                <a:solidFill>
                  <a:schemeClr val="tx1"/>
                </a:solidFill>
              </a:rPr>
              <a:t> at the time of the call?</a:t>
            </a:r>
          </a:p>
        </p:txBody>
      </p:sp>
      <p:sp>
        <p:nvSpPr>
          <p:cNvPr id="335" name="TextBox 334">
            <a:extLst>
              <a:ext uri="{FF2B5EF4-FFF2-40B4-BE49-F238E27FC236}">
                <a16:creationId xmlns:a16="http://schemas.microsoft.com/office/drawing/2014/main" id="{A0A345F0-661F-448E-80BE-7C6148458F2A}"/>
              </a:ext>
            </a:extLst>
          </p:cNvPr>
          <p:cNvSpPr txBox="1"/>
          <p:nvPr/>
        </p:nvSpPr>
        <p:spPr>
          <a:xfrm>
            <a:off x="5627739" y="6194191"/>
            <a:ext cx="618879" cy="369332"/>
          </a:xfrm>
          <a:prstGeom prst="rect">
            <a:avLst/>
          </a:prstGeom>
          <a:noFill/>
        </p:spPr>
        <p:txBody>
          <a:bodyPr wrap="square" rtlCol="0">
            <a:spAutoFit/>
          </a:bodyPr>
          <a:lstStyle/>
          <a:p>
            <a:pPr algn="ctr"/>
            <a:r>
              <a:rPr lang="en-US"/>
              <a:t>No</a:t>
            </a:r>
          </a:p>
        </p:txBody>
      </p:sp>
      <p:sp>
        <p:nvSpPr>
          <p:cNvPr id="339" name="TextBox 338">
            <a:extLst>
              <a:ext uri="{FF2B5EF4-FFF2-40B4-BE49-F238E27FC236}">
                <a16:creationId xmlns:a16="http://schemas.microsoft.com/office/drawing/2014/main" id="{C127EBAA-09FD-4FAD-A8D3-901A7AD8DC2F}"/>
              </a:ext>
            </a:extLst>
          </p:cNvPr>
          <p:cNvSpPr txBox="1"/>
          <p:nvPr/>
        </p:nvSpPr>
        <p:spPr>
          <a:xfrm>
            <a:off x="7216102" y="5683884"/>
            <a:ext cx="871019" cy="369332"/>
          </a:xfrm>
          <a:prstGeom prst="rect">
            <a:avLst/>
          </a:prstGeom>
          <a:noFill/>
        </p:spPr>
        <p:txBody>
          <a:bodyPr wrap="square" rtlCol="0">
            <a:spAutoFit/>
          </a:bodyPr>
          <a:lstStyle/>
          <a:p>
            <a:pPr algn="ctr"/>
            <a:r>
              <a:rPr lang="en-US"/>
              <a:t>Yes</a:t>
            </a:r>
          </a:p>
        </p:txBody>
      </p:sp>
      <p:cxnSp>
        <p:nvCxnSpPr>
          <p:cNvPr id="340" name="Straight Arrow Connector 339">
            <a:extLst>
              <a:ext uri="{FF2B5EF4-FFF2-40B4-BE49-F238E27FC236}">
                <a16:creationId xmlns:a16="http://schemas.microsoft.com/office/drawing/2014/main" id="{4331BD4D-65F5-4F39-9C23-9BF1B1CD0560}"/>
              </a:ext>
            </a:extLst>
          </p:cNvPr>
          <p:cNvCxnSpPr>
            <a:cxnSpLocks/>
            <a:stCxn id="339" idx="3"/>
            <a:endCxn id="64" idx="2"/>
          </p:cNvCxnSpPr>
          <p:nvPr/>
        </p:nvCxnSpPr>
        <p:spPr>
          <a:xfrm flipV="1">
            <a:off x="8087121" y="5859606"/>
            <a:ext cx="1561550" cy="89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0" name="Straight Arrow Connector 359">
            <a:extLst>
              <a:ext uri="{FF2B5EF4-FFF2-40B4-BE49-F238E27FC236}">
                <a16:creationId xmlns:a16="http://schemas.microsoft.com/office/drawing/2014/main" id="{9B736AA3-C762-4542-99DC-CEBF3F9AB302}"/>
              </a:ext>
            </a:extLst>
          </p:cNvPr>
          <p:cNvCxnSpPr>
            <a:cxnSpLocks/>
            <a:stCxn id="49" idx="0"/>
            <a:endCxn id="65" idx="4"/>
          </p:cNvCxnSpPr>
          <p:nvPr/>
        </p:nvCxnSpPr>
        <p:spPr>
          <a:xfrm flipV="1">
            <a:off x="4316864" y="2736426"/>
            <a:ext cx="1" cy="2019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2" name="Straight Arrow Connector 411">
            <a:extLst>
              <a:ext uri="{FF2B5EF4-FFF2-40B4-BE49-F238E27FC236}">
                <a16:creationId xmlns:a16="http://schemas.microsoft.com/office/drawing/2014/main" id="{DE1DC77E-AC0D-4E1F-9080-E9C9F95689D8}"/>
              </a:ext>
            </a:extLst>
          </p:cNvPr>
          <p:cNvCxnSpPr>
            <a:cxnSpLocks/>
            <a:stCxn id="16" idx="2"/>
            <a:endCxn id="18" idx="3"/>
          </p:cNvCxnSpPr>
          <p:nvPr/>
        </p:nvCxnSpPr>
        <p:spPr>
          <a:xfrm rot="5400000">
            <a:off x="6344032" y="3488837"/>
            <a:ext cx="78725" cy="62649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5" name="Straight Arrow Connector 414">
            <a:extLst>
              <a:ext uri="{FF2B5EF4-FFF2-40B4-BE49-F238E27FC236}">
                <a16:creationId xmlns:a16="http://schemas.microsoft.com/office/drawing/2014/main" id="{C091EA42-2300-4E5C-928B-9FD3AE554289}"/>
              </a:ext>
            </a:extLst>
          </p:cNvPr>
          <p:cNvCxnSpPr>
            <a:cxnSpLocks/>
            <a:stCxn id="334" idx="3"/>
            <a:endCxn id="339" idx="0"/>
          </p:cNvCxnSpPr>
          <p:nvPr/>
        </p:nvCxnSpPr>
        <p:spPr>
          <a:xfrm>
            <a:off x="7651062" y="5332716"/>
            <a:ext cx="550" cy="3511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0" name="Straight Arrow Connector 419">
            <a:extLst>
              <a:ext uri="{FF2B5EF4-FFF2-40B4-BE49-F238E27FC236}">
                <a16:creationId xmlns:a16="http://schemas.microsoft.com/office/drawing/2014/main" id="{7AB5591F-69AF-4E2F-A65D-9E58079FC812}"/>
              </a:ext>
            </a:extLst>
          </p:cNvPr>
          <p:cNvCxnSpPr>
            <a:cxnSpLocks/>
            <a:stCxn id="334" idx="2"/>
            <a:endCxn id="335" idx="3"/>
          </p:cNvCxnSpPr>
          <p:nvPr/>
        </p:nvCxnSpPr>
        <p:spPr>
          <a:xfrm rot="5400000">
            <a:off x="6204052" y="5888750"/>
            <a:ext cx="532673" cy="447540"/>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2" name="Straight Arrow Connector 461">
            <a:extLst>
              <a:ext uri="{FF2B5EF4-FFF2-40B4-BE49-F238E27FC236}">
                <a16:creationId xmlns:a16="http://schemas.microsoft.com/office/drawing/2014/main" id="{46607EDF-DB5A-4F89-88DD-C4D8577A3DCC}"/>
              </a:ext>
            </a:extLst>
          </p:cNvPr>
          <p:cNvCxnSpPr>
            <a:cxnSpLocks/>
            <a:stCxn id="46" idx="1"/>
            <a:endCxn id="50" idx="3"/>
          </p:cNvCxnSpPr>
          <p:nvPr/>
        </p:nvCxnSpPr>
        <p:spPr>
          <a:xfrm flipH="1">
            <a:off x="3030401" y="3838436"/>
            <a:ext cx="516721" cy="121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69" name="Oval 468">
            <a:extLst>
              <a:ext uri="{FF2B5EF4-FFF2-40B4-BE49-F238E27FC236}">
                <a16:creationId xmlns:a16="http://schemas.microsoft.com/office/drawing/2014/main" id="{318552A0-123B-49DF-B3A0-043173D162B5}"/>
              </a:ext>
            </a:extLst>
          </p:cNvPr>
          <p:cNvSpPr/>
          <p:nvPr/>
        </p:nvSpPr>
        <p:spPr>
          <a:xfrm>
            <a:off x="4063083" y="5950952"/>
            <a:ext cx="1272170" cy="855809"/>
          </a:xfrm>
          <a:prstGeom prst="ellipse">
            <a:avLst/>
          </a:prstGeom>
          <a:solidFill>
            <a:schemeClr val="accent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050">
                <a:solidFill>
                  <a:schemeClr val="tx1"/>
                </a:solidFill>
              </a:rPr>
              <a:t>Schedule an appointment</a:t>
            </a:r>
            <a:endParaRPr lang="en-US" sz="1100">
              <a:solidFill>
                <a:schemeClr val="tx1"/>
              </a:solidFill>
            </a:endParaRPr>
          </a:p>
        </p:txBody>
      </p:sp>
      <p:cxnSp>
        <p:nvCxnSpPr>
          <p:cNvPr id="472" name="Straight Arrow Connector 471">
            <a:extLst>
              <a:ext uri="{FF2B5EF4-FFF2-40B4-BE49-F238E27FC236}">
                <a16:creationId xmlns:a16="http://schemas.microsoft.com/office/drawing/2014/main" id="{CABD221D-AF98-4CCB-AFFA-4F578A5B4BD1}"/>
              </a:ext>
            </a:extLst>
          </p:cNvPr>
          <p:cNvCxnSpPr>
            <a:cxnSpLocks/>
          </p:cNvCxnSpPr>
          <p:nvPr/>
        </p:nvCxnSpPr>
        <p:spPr>
          <a:xfrm flipH="1">
            <a:off x="5362118" y="6378857"/>
            <a:ext cx="39879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Explosion: 14 Points 1">
            <a:extLst>
              <a:ext uri="{FF2B5EF4-FFF2-40B4-BE49-F238E27FC236}">
                <a16:creationId xmlns:a16="http://schemas.microsoft.com/office/drawing/2014/main" id="{6628F196-7821-4AEA-8D67-C97EF0CC44FD}"/>
              </a:ext>
            </a:extLst>
          </p:cNvPr>
          <p:cNvSpPr/>
          <p:nvPr/>
        </p:nvSpPr>
        <p:spPr>
          <a:xfrm>
            <a:off x="7145834" y="363600"/>
            <a:ext cx="505228" cy="416960"/>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6669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E0715-DBB3-4018-9807-195CFC260DC5}"/>
              </a:ext>
            </a:extLst>
          </p:cNvPr>
          <p:cNvSpPr>
            <a:spLocks noGrp="1"/>
          </p:cNvSpPr>
          <p:nvPr>
            <p:ph type="title"/>
          </p:nvPr>
        </p:nvSpPr>
        <p:spPr/>
        <p:txBody>
          <a:bodyPr/>
          <a:lstStyle/>
          <a:p>
            <a:pPr algn="ctr"/>
            <a:r>
              <a:rPr lang="en-US" dirty="0"/>
              <a:t>PDSA # 2.A  (Pools):</a:t>
            </a:r>
          </a:p>
        </p:txBody>
      </p:sp>
      <p:pic>
        <p:nvPicPr>
          <p:cNvPr id="4" name="Content Placeholder 3">
            <a:extLst>
              <a:ext uri="{FF2B5EF4-FFF2-40B4-BE49-F238E27FC236}">
                <a16:creationId xmlns:a16="http://schemas.microsoft.com/office/drawing/2014/main" id="{12BC35CF-A81C-4C86-85A9-DCD89A04D601}"/>
              </a:ext>
            </a:extLst>
          </p:cNvPr>
          <p:cNvPicPr>
            <a:picLocks noGrp="1" noChangeAspect="1"/>
          </p:cNvPicPr>
          <p:nvPr>
            <p:ph idx="1"/>
          </p:nvPr>
        </p:nvPicPr>
        <p:blipFill>
          <a:blip r:embed="rId2"/>
          <a:stretch>
            <a:fillRect/>
          </a:stretch>
        </p:blipFill>
        <p:spPr>
          <a:xfrm>
            <a:off x="2827389" y="1845896"/>
            <a:ext cx="6537221" cy="4351338"/>
          </a:xfrm>
          <a:prstGeom prst="rect">
            <a:avLst/>
          </a:prstGeom>
        </p:spPr>
      </p:pic>
      <p:sp>
        <p:nvSpPr>
          <p:cNvPr id="7" name="Rectangle 6">
            <a:extLst>
              <a:ext uri="{FF2B5EF4-FFF2-40B4-BE49-F238E27FC236}">
                <a16:creationId xmlns:a16="http://schemas.microsoft.com/office/drawing/2014/main" id="{9093C293-1499-45C1-81BC-E1BF1C938EF1}"/>
              </a:ext>
            </a:extLst>
          </p:cNvPr>
          <p:cNvSpPr/>
          <p:nvPr/>
        </p:nvSpPr>
        <p:spPr>
          <a:xfrm>
            <a:off x="7495310" y="1845896"/>
            <a:ext cx="4303967" cy="553998"/>
          </a:xfrm>
          <a:prstGeom prst="rect">
            <a:avLst/>
          </a:prstGeom>
        </p:spPr>
        <p:txBody>
          <a:bodyPr wrap="square">
            <a:spAutoFit/>
          </a:bodyPr>
          <a:lstStyle/>
          <a:p>
            <a:r>
              <a:rPr lang="en-US" sz="1600" b="1" dirty="0"/>
              <a:t>Aim/Plan: </a:t>
            </a:r>
            <a:r>
              <a:rPr lang="en-US" sz="1400" dirty="0"/>
              <a:t>Decrease time between obtaining CGM and Receiving CGM Education</a:t>
            </a:r>
          </a:p>
        </p:txBody>
      </p:sp>
      <p:sp>
        <p:nvSpPr>
          <p:cNvPr id="8" name="Rectangle 7">
            <a:extLst>
              <a:ext uri="{FF2B5EF4-FFF2-40B4-BE49-F238E27FC236}">
                <a16:creationId xmlns:a16="http://schemas.microsoft.com/office/drawing/2014/main" id="{F16C55D6-5EBD-4E8F-B32D-A57F142E9A2E}"/>
              </a:ext>
            </a:extLst>
          </p:cNvPr>
          <p:cNvSpPr/>
          <p:nvPr/>
        </p:nvSpPr>
        <p:spPr>
          <a:xfrm>
            <a:off x="8044850" y="4786864"/>
            <a:ext cx="3641613" cy="553998"/>
          </a:xfrm>
          <a:prstGeom prst="rect">
            <a:avLst/>
          </a:prstGeom>
        </p:spPr>
        <p:txBody>
          <a:bodyPr wrap="square">
            <a:spAutoFit/>
          </a:bodyPr>
          <a:lstStyle/>
          <a:p>
            <a:r>
              <a:rPr lang="en-US" sz="1600" b="1" dirty="0"/>
              <a:t>Do: </a:t>
            </a:r>
            <a:r>
              <a:rPr lang="en-US" sz="1400" dirty="0"/>
              <a:t>Monitor if the CGM process created is being followed.</a:t>
            </a:r>
          </a:p>
        </p:txBody>
      </p:sp>
      <p:sp>
        <p:nvSpPr>
          <p:cNvPr id="9" name="TextBox 8">
            <a:extLst>
              <a:ext uri="{FF2B5EF4-FFF2-40B4-BE49-F238E27FC236}">
                <a16:creationId xmlns:a16="http://schemas.microsoft.com/office/drawing/2014/main" id="{D4181ED0-BCC3-4BAA-B104-B5E68AC69C59}"/>
              </a:ext>
            </a:extLst>
          </p:cNvPr>
          <p:cNvSpPr txBox="1"/>
          <p:nvPr/>
        </p:nvSpPr>
        <p:spPr>
          <a:xfrm>
            <a:off x="297188" y="4786864"/>
            <a:ext cx="3090736" cy="1692771"/>
          </a:xfrm>
          <a:prstGeom prst="rect">
            <a:avLst/>
          </a:prstGeom>
          <a:noFill/>
        </p:spPr>
        <p:txBody>
          <a:bodyPr wrap="square" rtlCol="0">
            <a:spAutoFit/>
          </a:bodyPr>
          <a:lstStyle/>
          <a:p>
            <a:r>
              <a:rPr lang="en-US" sz="1600" b="1" dirty="0"/>
              <a:t>Study: </a:t>
            </a:r>
            <a:r>
              <a:rPr lang="en-US" sz="1400" dirty="0"/>
              <a:t>70% of the time, the process is being followed. When it is not followed it is because staff is sending to the wrong pool or to multiple pools then duplicating work for the education staff.</a:t>
            </a:r>
          </a:p>
          <a:p>
            <a:endParaRPr lang="en-US" sz="1400" dirty="0"/>
          </a:p>
          <a:p>
            <a:endParaRPr lang="en-US" dirty="0"/>
          </a:p>
        </p:txBody>
      </p:sp>
      <p:sp>
        <p:nvSpPr>
          <p:cNvPr id="10" name="TextBox 9">
            <a:extLst>
              <a:ext uri="{FF2B5EF4-FFF2-40B4-BE49-F238E27FC236}">
                <a16:creationId xmlns:a16="http://schemas.microsoft.com/office/drawing/2014/main" id="{3EC451F5-96E3-4358-9CEE-A9CBBD6CB005}"/>
              </a:ext>
            </a:extLst>
          </p:cNvPr>
          <p:cNvSpPr txBox="1"/>
          <p:nvPr/>
        </p:nvSpPr>
        <p:spPr>
          <a:xfrm>
            <a:off x="297188" y="1845896"/>
            <a:ext cx="3405930" cy="553998"/>
          </a:xfrm>
          <a:prstGeom prst="rect">
            <a:avLst/>
          </a:prstGeom>
          <a:noFill/>
        </p:spPr>
        <p:txBody>
          <a:bodyPr wrap="square" rtlCol="0">
            <a:spAutoFit/>
          </a:bodyPr>
          <a:lstStyle/>
          <a:p>
            <a:r>
              <a:rPr lang="en-US" sz="1600" b="1" dirty="0"/>
              <a:t>Act: </a:t>
            </a:r>
            <a:r>
              <a:rPr lang="en-US" sz="1400" dirty="0"/>
              <a:t>Re-train specific staff that are not following the process. Continue to monitor.  </a:t>
            </a:r>
          </a:p>
        </p:txBody>
      </p:sp>
    </p:spTree>
    <p:extLst>
      <p:ext uri="{BB962C8B-B14F-4D97-AF65-F5344CB8AC3E}">
        <p14:creationId xmlns:p14="http://schemas.microsoft.com/office/powerpoint/2010/main" val="3699384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339F4-CDB9-4EE2-B2AD-8853A38267D8}"/>
              </a:ext>
            </a:extLst>
          </p:cNvPr>
          <p:cNvSpPr>
            <a:spLocks noGrp="1"/>
          </p:cNvSpPr>
          <p:nvPr>
            <p:ph type="title"/>
          </p:nvPr>
        </p:nvSpPr>
        <p:spPr/>
        <p:txBody>
          <a:bodyPr/>
          <a:lstStyle/>
          <a:p>
            <a:pPr algn="ctr"/>
            <a:r>
              <a:rPr lang="en-US" dirty="0"/>
              <a:t>PDSA# 2.B: CGM Pool</a:t>
            </a:r>
          </a:p>
        </p:txBody>
      </p:sp>
      <p:pic>
        <p:nvPicPr>
          <p:cNvPr id="4" name="Content Placeholder 3">
            <a:extLst>
              <a:ext uri="{FF2B5EF4-FFF2-40B4-BE49-F238E27FC236}">
                <a16:creationId xmlns:a16="http://schemas.microsoft.com/office/drawing/2014/main" id="{B4443993-1F01-4A79-8E6B-528DFE5F2461}"/>
              </a:ext>
            </a:extLst>
          </p:cNvPr>
          <p:cNvPicPr>
            <a:picLocks noGrp="1" noChangeAspect="1"/>
          </p:cNvPicPr>
          <p:nvPr>
            <p:ph idx="1"/>
          </p:nvPr>
        </p:nvPicPr>
        <p:blipFill>
          <a:blip r:embed="rId2"/>
          <a:stretch>
            <a:fillRect/>
          </a:stretch>
        </p:blipFill>
        <p:spPr>
          <a:xfrm>
            <a:off x="2827389" y="1825625"/>
            <a:ext cx="6537221" cy="4351338"/>
          </a:xfrm>
          <a:prstGeom prst="rect">
            <a:avLst/>
          </a:prstGeom>
        </p:spPr>
      </p:pic>
      <p:sp>
        <p:nvSpPr>
          <p:cNvPr id="5" name="Rectangle 4">
            <a:extLst>
              <a:ext uri="{FF2B5EF4-FFF2-40B4-BE49-F238E27FC236}">
                <a16:creationId xmlns:a16="http://schemas.microsoft.com/office/drawing/2014/main" id="{A37653BF-451D-4403-B858-9F6A567E1946}"/>
              </a:ext>
            </a:extLst>
          </p:cNvPr>
          <p:cNvSpPr/>
          <p:nvPr/>
        </p:nvSpPr>
        <p:spPr>
          <a:xfrm>
            <a:off x="8475126" y="2033708"/>
            <a:ext cx="3545729" cy="553998"/>
          </a:xfrm>
          <a:prstGeom prst="rect">
            <a:avLst/>
          </a:prstGeom>
        </p:spPr>
        <p:txBody>
          <a:bodyPr wrap="square">
            <a:spAutoFit/>
          </a:bodyPr>
          <a:lstStyle/>
          <a:p>
            <a:r>
              <a:rPr lang="en-US" sz="1600" b="1" dirty="0"/>
              <a:t>Aim/Plan: </a:t>
            </a:r>
            <a:r>
              <a:rPr lang="en-US" sz="1400" dirty="0"/>
              <a:t>Decrease time between obtaining CGM and Receiving CGM Education</a:t>
            </a:r>
          </a:p>
        </p:txBody>
      </p:sp>
      <p:sp>
        <p:nvSpPr>
          <p:cNvPr id="6" name="TextBox 5">
            <a:extLst>
              <a:ext uri="{FF2B5EF4-FFF2-40B4-BE49-F238E27FC236}">
                <a16:creationId xmlns:a16="http://schemas.microsoft.com/office/drawing/2014/main" id="{92827D5C-934D-40B9-B311-E098B735830D}"/>
              </a:ext>
            </a:extLst>
          </p:cNvPr>
          <p:cNvSpPr txBox="1"/>
          <p:nvPr/>
        </p:nvSpPr>
        <p:spPr>
          <a:xfrm>
            <a:off x="8531833" y="4688917"/>
            <a:ext cx="3432313" cy="769441"/>
          </a:xfrm>
          <a:prstGeom prst="rect">
            <a:avLst/>
          </a:prstGeom>
          <a:noFill/>
        </p:spPr>
        <p:txBody>
          <a:bodyPr wrap="square" rtlCol="0">
            <a:spAutoFit/>
          </a:bodyPr>
          <a:lstStyle/>
          <a:p>
            <a:r>
              <a:rPr lang="en-US" sz="1600" b="1" dirty="0"/>
              <a:t>Do: </a:t>
            </a:r>
            <a:r>
              <a:rPr lang="en-US" sz="1400" dirty="0"/>
              <a:t>RE-train specific staff and continue to monitor if the CGM process created is being followed.</a:t>
            </a:r>
          </a:p>
        </p:txBody>
      </p:sp>
      <p:sp>
        <p:nvSpPr>
          <p:cNvPr id="7" name="TextBox 6">
            <a:extLst>
              <a:ext uri="{FF2B5EF4-FFF2-40B4-BE49-F238E27FC236}">
                <a16:creationId xmlns:a16="http://schemas.microsoft.com/office/drawing/2014/main" id="{19E2E615-D3B4-4737-9879-5FD873B3A3AC}"/>
              </a:ext>
            </a:extLst>
          </p:cNvPr>
          <p:cNvSpPr txBox="1"/>
          <p:nvPr/>
        </p:nvSpPr>
        <p:spPr>
          <a:xfrm>
            <a:off x="357322" y="4683004"/>
            <a:ext cx="3090736" cy="1200329"/>
          </a:xfrm>
          <a:prstGeom prst="rect">
            <a:avLst/>
          </a:prstGeom>
          <a:noFill/>
        </p:spPr>
        <p:txBody>
          <a:bodyPr wrap="square" rtlCol="0">
            <a:spAutoFit/>
          </a:bodyPr>
          <a:lstStyle/>
          <a:p>
            <a:r>
              <a:rPr lang="en-US" sz="1600" b="1" dirty="0"/>
              <a:t>Study: </a:t>
            </a:r>
            <a:r>
              <a:rPr lang="en-US" sz="1400" dirty="0"/>
              <a:t>94% of the time, the process is being followed. When it is not followed it is because staff is sending to the wrong pool or to multiple pools then duplicating work for the education staff</a:t>
            </a:r>
            <a:endParaRPr lang="en-US" dirty="0"/>
          </a:p>
        </p:txBody>
      </p:sp>
      <p:sp>
        <p:nvSpPr>
          <p:cNvPr id="9" name="TextBox 8">
            <a:extLst>
              <a:ext uri="{FF2B5EF4-FFF2-40B4-BE49-F238E27FC236}">
                <a16:creationId xmlns:a16="http://schemas.microsoft.com/office/drawing/2014/main" id="{B7D23AE4-C67E-46DE-BAD5-E7BB16709580}"/>
              </a:ext>
            </a:extLst>
          </p:cNvPr>
          <p:cNvSpPr txBox="1"/>
          <p:nvPr/>
        </p:nvSpPr>
        <p:spPr>
          <a:xfrm>
            <a:off x="600422" y="2036883"/>
            <a:ext cx="3405930" cy="553998"/>
          </a:xfrm>
          <a:prstGeom prst="rect">
            <a:avLst/>
          </a:prstGeom>
          <a:noFill/>
        </p:spPr>
        <p:txBody>
          <a:bodyPr wrap="square" rtlCol="0">
            <a:spAutoFit/>
          </a:bodyPr>
          <a:lstStyle/>
          <a:p>
            <a:r>
              <a:rPr lang="en-US" sz="1600" b="1" dirty="0"/>
              <a:t>Act: </a:t>
            </a:r>
            <a:r>
              <a:rPr lang="en-US" sz="1400" dirty="0"/>
              <a:t>Dedicate more time to our Pump/CGM/CMN Call Pool</a:t>
            </a:r>
          </a:p>
        </p:txBody>
      </p:sp>
    </p:spTree>
    <p:extLst>
      <p:ext uri="{BB962C8B-B14F-4D97-AF65-F5344CB8AC3E}">
        <p14:creationId xmlns:p14="http://schemas.microsoft.com/office/powerpoint/2010/main" val="42290885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EA1EB56BB7D4D47A099C23D46D44CF0" ma:contentTypeVersion="13" ma:contentTypeDescription="Create a new document." ma:contentTypeScope="" ma:versionID="f7b76cdcf2bb83830729ef748a6d8914">
  <xsd:schema xmlns:xsd="http://www.w3.org/2001/XMLSchema" xmlns:xs="http://www.w3.org/2001/XMLSchema" xmlns:p="http://schemas.microsoft.com/office/2006/metadata/properties" xmlns:ns3="7f453048-b307-4a60-9c46-37484ec731c8" xmlns:ns4="ace53813-d417-4318-ac9c-e5f86b8c4760" targetNamespace="http://schemas.microsoft.com/office/2006/metadata/properties" ma:root="true" ma:fieldsID="097f34626a9f42bd507078318e813cb6" ns3:_="" ns4:_="">
    <xsd:import namespace="7f453048-b307-4a60-9c46-37484ec731c8"/>
    <xsd:import namespace="ace53813-d417-4318-ac9c-e5f86b8c4760"/>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OCR" minOccurs="0"/>
                <xsd:element ref="ns3:MediaServiceAutoKeyPoints" minOccurs="0"/>
                <xsd:element ref="ns3:MediaServiceKeyPoints"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453048-b307-4a60-9c46-37484ec731c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ce53813-d417-4318-ac9c-e5f86b8c4760"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23E8133-5D9F-45BB-9F82-BFEAF37D94E9}">
  <ds:schemaRefs>
    <ds:schemaRef ds:uri="http://schemas.microsoft.com/sharepoint/v3/contenttype/forms"/>
  </ds:schemaRefs>
</ds:datastoreItem>
</file>

<file path=customXml/itemProps2.xml><?xml version="1.0" encoding="utf-8"?>
<ds:datastoreItem xmlns:ds="http://schemas.openxmlformats.org/officeDocument/2006/customXml" ds:itemID="{1AD6CD9E-8AAD-4202-9623-F3C48C7D27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f453048-b307-4a60-9c46-37484ec731c8"/>
    <ds:schemaRef ds:uri="ace53813-d417-4318-ac9c-e5f86b8c47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F18F5F8-FF2E-44AE-8CED-8261211C9070}">
  <ds:schemaRefs>
    <ds:schemaRef ds:uri="http://purl.org/dc/terms/"/>
    <ds:schemaRef ds:uri="http://schemas.microsoft.com/office/infopath/2007/PartnerControls"/>
    <ds:schemaRef ds:uri="http://schemas.microsoft.com/office/2006/metadata/properties"/>
    <ds:schemaRef ds:uri="http://purl.org/dc/elements/1.1/"/>
    <ds:schemaRef ds:uri="http://schemas.microsoft.com/office/2006/documentManagement/types"/>
    <ds:schemaRef ds:uri="7f453048-b307-4a60-9c46-37484ec731c8"/>
    <ds:schemaRef ds:uri="http://schemas.openxmlformats.org/package/2006/metadata/core-properties"/>
    <ds:schemaRef ds:uri="ace53813-d417-4318-ac9c-e5f86b8c4760"/>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243</TotalTime>
  <Words>2790</Words>
  <Application>Microsoft Office PowerPoint</Application>
  <PresentationFormat>Widescreen</PresentationFormat>
  <Paragraphs>326</Paragraphs>
  <Slides>30</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Abadi</vt:lpstr>
      <vt:lpstr>Arial</vt:lpstr>
      <vt:lpstr>Calibri</vt:lpstr>
      <vt:lpstr>Calibri Light</vt:lpstr>
      <vt:lpstr>Montserrat SemiBold</vt:lpstr>
      <vt:lpstr>Segoe UI</vt:lpstr>
      <vt:lpstr>Times New Roman</vt:lpstr>
      <vt:lpstr>Office Theme</vt:lpstr>
      <vt:lpstr>SUNY Upstate Medical University</vt:lpstr>
      <vt:lpstr>Equity Project KDD (CGM)</vt:lpstr>
      <vt:lpstr>PowerPoint Presentation</vt:lpstr>
      <vt:lpstr>PowerPoint Presentation</vt:lpstr>
      <vt:lpstr>PDSA #1.A (DME reports):</vt:lpstr>
      <vt:lpstr>PDSA#1.B</vt:lpstr>
      <vt:lpstr>PowerPoint Presentation</vt:lpstr>
      <vt:lpstr>PDSA # 2.A  (Pools):</vt:lpstr>
      <vt:lpstr>PDSA# 2.B: CGM Pool</vt:lpstr>
      <vt:lpstr>PDSA 2.C: Pool Numbers </vt:lpstr>
      <vt:lpstr>PowerPoint Presentation</vt:lpstr>
      <vt:lpstr>PowerPoint Presentation</vt:lpstr>
      <vt:lpstr>PDSA # 2.D: Front Desk </vt:lpstr>
      <vt:lpstr>Front Desk Intervention – No Show Appts in Tableau </vt:lpstr>
      <vt:lpstr>PDSA 2.E: Joslin Template Pool</vt:lpstr>
      <vt:lpstr>PowerPoint Presentation</vt:lpstr>
      <vt:lpstr>PDSA #3.a: FAQ Sheet</vt:lpstr>
      <vt:lpstr>PowerPoint Presentation</vt:lpstr>
      <vt:lpstr>PowerPoint Presentation</vt:lpstr>
      <vt:lpstr>PDSA #3.b: </vt:lpstr>
      <vt:lpstr>FAQ Sheet Survey Results</vt:lpstr>
      <vt:lpstr>PDSA #4</vt:lpstr>
      <vt:lpstr>Adult Clinic</vt:lpstr>
      <vt:lpstr>Peds Clinic</vt:lpstr>
      <vt:lpstr>PDSA #5</vt:lpstr>
      <vt:lpstr>PowerPoint Presentation</vt:lpstr>
      <vt:lpstr>PDSA# 5.b: Follow-Up with Advance Features</vt:lpstr>
      <vt:lpstr>Our Data – June and July numbers**</vt:lpstr>
      <vt:lpstr>Joslin Patients with Type 1 Diabetes seen in last 2 years Report</vt:lpstr>
      <vt:lpstr>Last 6 months on CGM vs not on CGM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SUNY Upstate Medical University</dc:title>
  <dc:creator>Emilie J. Hess</dc:creator>
  <cp:lastModifiedBy>Emilie J. Hess</cp:lastModifiedBy>
  <cp:revision>18</cp:revision>
  <dcterms:created xsi:type="dcterms:W3CDTF">2022-09-12T11:44:57Z</dcterms:created>
  <dcterms:modified xsi:type="dcterms:W3CDTF">2022-09-12T15:53:20Z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0x0101009EA1EB56BB7D4D47A099C23D46D44CF0</vt:lpwstr>
  </property>
</Properties>
</file>