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88" r:id="rId4"/>
    <p:sldId id="289" r:id="rId5"/>
    <p:sldId id="290" r:id="rId6"/>
    <p:sldId id="287" r:id="rId7"/>
    <p:sldId id="308" r:id="rId8"/>
    <p:sldId id="296" r:id="rId9"/>
    <p:sldId id="258" r:id="rId10"/>
    <p:sldId id="259" r:id="rId11"/>
    <p:sldId id="300" r:id="rId12"/>
    <p:sldId id="301" r:id="rId13"/>
    <p:sldId id="271" r:id="rId14"/>
    <p:sldId id="302" r:id="rId15"/>
    <p:sldId id="303" r:id="rId16"/>
    <p:sldId id="304" r:id="rId17"/>
    <p:sldId id="305" r:id="rId18"/>
    <p:sldId id="297" r:id="rId19"/>
    <p:sldId id="306" r:id="rId20"/>
    <p:sldId id="277" r:id="rId21"/>
    <p:sldId id="278" r:id="rId22"/>
    <p:sldId id="279" r:id="rId23"/>
    <p:sldId id="280" r:id="rId24"/>
    <p:sldId id="281" r:id="rId25"/>
    <p:sldId id="282" r:id="rId26"/>
    <p:sldId id="284" r:id="rId27"/>
    <p:sldId id="285" r:id="rId28"/>
    <p:sldId id="307" r:id="rId29"/>
    <p:sldId id="309" r:id="rId30"/>
    <p:sldId id="310" r:id="rId31"/>
    <p:sldId id="298" r:id="rId3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41" autoAdjust="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36\OneDrive\Desktop\T!D\pump%20patients%20list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36\OneDrive\Desktop\T!D\pump%20patients%20list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36\OneDrive\Desktop\T!D\pump%20patients%20list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36\OneDrive\Desktop\T!D\pump%20patients%20list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36\OneDrive\Desktop\T!D\pump%20patients%20lis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36\OneDrive\Desktop\T!D\pump%20patients%20list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36\OneDrive\Desktop\T!D\pump%20patients%20list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36\OneDrive\Desktop\T!D\pump%20patients%20list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36\OneDrive\Desktop\T!D\pump%20patients%20list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36\OneDrive\Desktop\T!D\pump%20patients%20list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Referrals by Provider at Baseline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Sheet1!$A$31:$A$44</c:f>
              <c:strCache>
                <c:ptCount val="14"/>
                <c:pt idx="0">
                  <c:v>Steenkamp</c:v>
                </c:pt>
                <c:pt idx="1">
                  <c:v>Chiung Hui Peng</c:v>
                </c:pt>
                <c:pt idx="2">
                  <c:v>Fantasia</c:v>
                </c:pt>
                <c:pt idx="3">
                  <c:v>Bello Ramos</c:v>
                </c:pt>
                <c:pt idx="4">
                  <c:v>Arao</c:v>
                </c:pt>
                <c:pt idx="5">
                  <c:v>Goundan</c:v>
                </c:pt>
                <c:pt idx="6">
                  <c:v>Haddady</c:v>
                </c:pt>
                <c:pt idx="7">
                  <c:v>Hafida</c:v>
                </c:pt>
                <c:pt idx="8">
                  <c:v>Knapp</c:v>
                </c:pt>
                <c:pt idx="9">
                  <c:v>Michael Chadwick Cheney, NP</c:v>
                </c:pt>
                <c:pt idx="10">
                  <c:v>Modzelewski</c:v>
                </c:pt>
                <c:pt idx="11">
                  <c:v>Rizo</c:v>
                </c:pt>
                <c:pt idx="12">
                  <c:v>Sullivan</c:v>
                </c:pt>
                <c:pt idx="13">
                  <c:v>Wolpert</c:v>
                </c:pt>
              </c:strCache>
            </c:strRef>
          </c:cat>
          <c:val>
            <c:numRef>
              <c:f>Sheet1!$B$31:$B$44</c:f>
              <c:numCache>
                <c:formatCode>General</c:formatCode>
                <c:ptCount val="14"/>
                <c:pt idx="0">
                  <c:v>9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2</c:v>
                </c:pt>
                <c:pt idx="11">
                  <c:v>2</c:v>
                </c:pt>
                <c:pt idx="12">
                  <c:v>3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AC-48F3-A473-64B82CB6C2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7794159"/>
        <c:axId val="367795823"/>
      </c:barChart>
      <c:catAx>
        <c:axId val="367794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7795823"/>
        <c:crosses val="autoZero"/>
        <c:auto val="1"/>
        <c:lblAlgn val="ctr"/>
        <c:lblOffset val="100"/>
        <c:noMultiLvlLbl val="0"/>
      </c:catAx>
      <c:valAx>
        <c:axId val="3677958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77941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877749778859199"/>
          <c:y val="0.11639990721410348"/>
          <c:w val="0.35473814948781662"/>
          <c:h val="0.8322199356882173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F9B-40F9-9089-4361B1D48BC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F9B-40F9-9089-4361B1D48BCC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Sheet1!$R$209:$V$209</c:f>
              <c:strCache>
                <c:ptCount val="2"/>
                <c:pt idx="0">
                  <c:v>Public</c:v>
                </c:pt>
                <c:pt idx="1">
                  <c:v>Private</c:v>
                </c:pt>
              </c:strCache>
            </c:strRef>
          </c:cat>
          <c:val>
            <c:numRef>
              <c:f>Sheet1!$R$210:$V$210</c:f>
              <c:numCache>
                <c:formatCode>0%</c:formatCode>
                <c:ptCount val="2"/>
                <c:pt idx="0">
                  <c:v>0.72727272727272729</c:v>
                </c:pt>
                <c:pt idx="1">
                  <c:v>0.27272727272727271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F9B-40F9-9089-4361B1D48BC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255964261703648"/>
          <c:y val="0.35674562478451871"/>
          <c:w val="0.1047211458438049"/>
          <c:h val="0.3115608001909495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Sheet1!$W$190:$W$192</c:f>
              <c:strCache>
                <c:ptCount val="3"/>
                <c:pt idx="0">
                  <c:v>Referred pts</c:v>
                </c:pt>
                <c:pt idx="1">
                  <c:v>Pts on pump</c:v>
                </c:pt>
                <c:pt idx="2">
                  <c:v>Pts lost to f/u</c:v>
                </c:pt>
              </c:strCache>
            </c:strRef>
          </c:cat>
          <c:val>
            <c:numRef>
              <c:f>Sheet1!$X$190:$X$192</c:f>
              <c:numCache>
                <c:formatCode>General</c:formatCode>
                <c:ptCount val="3"/>
                <c:pt idx="0">
                  <c:v>8.6300000000000008</c:v>
                </c:pt>
                <c:pt idx="1">
                  <c:v>8.61</c:v>
                </c:pt>
                <c:pt idx="2">
                  <c:v>8.11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A4-49FE-871C-DA6392E90E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2225183"/>
        <c:axId val="402208127"/>
      </c:barChart>
      <c:catAx>
        <c:axId val="402225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2208127"/>
        <c:crosses val="autoZero"/>
        <c:auto val="1"/>
        <c:lblAlgn val="ctr"/>
        <c:lblOffset val="100"/>
        <c:noMultiLvlLbl val="0"/>
      </c:catAx>
      <c:valAx>
        <c:axId val="4022081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22251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Sheet1!$B$149:$B$162</c:f>
              <c:strCache>
                <c:ptCount val="14"/>
                <c:pt idx="0">
                  <c:v>Steenkamp</c:v>
                </c:pt>
                <c:pt idx="1">
                  <c:v>Chiung Hui Peng</c:v>
                </c:pt>
                <c:pt idx="2">
                  <c:v>Fantasia</c:v>
                </c:pt>
                <c:pt idx="3">
                  <c:v>Bello Ramos</c:v>
                </c:pt>
                <c:pt idx="4">
                  <c:v>Arao</c:v>
                </c:pt>
                <c:pt idx="5">
                  <c:v>Goundan</c:v>
                </c:pt>
                <c:pt idx="6">
                  <c:v>Haddady</c:v>
                </c:pt>
                <c:pt idx="7">
                  <c:v>Hafida</c:v>
                </c:pt>
                <c:pt idx="8">
                  <c:v>Knapp</c:v>
                </c:pt>
                <c:pt idx="9">
                  <c:v>Michael Chadwick Cheney, NP</c:v>
                </c:pt>
                <c:pt idx="10">
                  <c:v>Modzelewski</c:v>
                </c:pt>
                <c:pt idx="11">
                  <c:v>Rizo</c:v>
                </c:pt>
                <c:pt idx="12">
                  <c:v>Sullivan</c:v>
                </c:pt>
                <c:pt idx="13">
                  <c:v>Wolpert</c:v>
                </c:pt>
              </c:strCache>
            </c:strRef>
          </c:cat>
          <c:val>
            <c:numRef>
              <c:f>Sheet1!$C$149:$C$162</c:f>
              <c:numCache>
                <c:formatCode>General</c:formatCode>
                <c:ptCount val="14"/>
                <c:pt idx="0" formatCode="0">
                  <c:v>34</c:v>
                </c:pt>
                <c:pt idx="1">
                  <c:v>2</c:v>
                </c:pt>
                <c:pt idx="2">
                  <c:v>8</c:v>
                </c:pt>
                <c:pt idx="3">
                  <c:v>1</c:v>
                </c:pt>
                <c:pt idx="4">
                  <c:v>1</c:v>
                </c:pt>
                <c:pt idx="5">
                  <c:v>7</c:v>
                </c:pt>
                <c:pt idx="6">
                  <c:v>1</c:v>
                </c:pt>
                <c:pt idx="7">
                  <c:v>5</c:v>
                </c:pt>
                <c:pt idx="8">
                  <c:v>2</c:v>
                </c:pt>
                <c:pt idx="9">
                  <c:v>7</c:v>
                </c:pt>
                <c:pt idx="10">
                  <c:v>10</c:v>
                </c:pt>
                <c:pt idx="11">
                  <c:v>4</c:v>
                </c:pt>
                <c:pt idx="12">
                  <c:v>5</c:v>
                </c:pt>
                <c:pt idx="1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08-4D8A-B1AB-E89BD5B73E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1261391"/>
        <c:axId val="451259727"/>
      </c:barChart>
      <c:catAx>
        <c:axId val="451261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1259727"/>
        <c:crosses val="autoZero"/>
        <c:auto val="1"/>
        <c:lblAlgn val="ctr"/>
        <c:lblOffset val="100"/>
        <c:noMultiLvlLbl val="0"/>
      </c:catAx>
      <c:valAx>
        <c:axId val="4512597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12613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Sheet1!$B$165:$B$178</c:f>
              <c:strCache>
                <c:ptCount val="14"/>
                <c:pt idx="0">
                  <c:v>Steenkamp</c:v>
                </c:pt>
                <c:pt idx="1">
                  <c:v>Chiung Hui Peng</c:v>
                </c:pt>
                <c:pt idx="2">
                  <c:v>Fantasia</c:v>
                </c:pt>
                <c:pt idx="3">
                  <c:v>Bello Ramos</c:v>
                </c:pt>
                <c:pt idx="4">
                  <c:v>Arao</c:v>
                </c:pt>
                <c:pt idx="5">
                  <c:v>Goundan</c:v>
                </c:pt>
                <c:pt idx="6">
                  <c:v>Haddady</c:v>
                </c:pt>
                <c:pt idx="7">
                  <c:v>Hafida</c:v>
                </c:pt>
                <c:pt idx="8">
                  <c:v>Knapp</c:v>
                </c:pt>
                <c:pt idx="9">
                  <c:v>Michael Chadwick Cheney, NP</c:v>
                </c:pt>
                <c:pt idx="10">
                  <c:v>Modzelewski</c:v>
                </c:pt>
                <c:pt idx="11">
                  <c:v>Rizo</c:v>
                </c:pt>
                <c:pt idx="12">
                  <c:v>Sullivan</c:v>
                </c:pt>
                <c:pt idx="13">
                  <c:v>Wolpert</c:v>
                </c:pt>
              </c:strCache>
            </c:strRef>
          </c:cat>
          <c:val>
            <c:numRef>
              <c:f>Sheet1!$Q$165:$Q$178</c:f>
            </c:numRef>
          </c:val>
          <c:extLst>
            <c:ext xmlns:c16="http://schemas.microsoft.com/office/drawing/2014/chart" uri="{C3380CC4-5D6E-409C-BE32-E72D297353CC}">
              <c16:uniqueId val="{00000000-3078-485D-BF1A-29B2CA7C4115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Sheet1!$B$165:$B$178</c:f>
              <c:strCache>
                <c:ptCount val="14"/>
                <c:pt idx="0">
                  <c:v>Steenkamp</c:v>
                </c:pt>
                <c:pt idx="1">
                  <c:v>Chiung Hui Peng</c:v>
                </c:pt>
                <c:pt idx="2">
                  <c:v>Fantasia</c:v>
                </c:pt>
                <c:pt idx="3">
                  <c:v>Bello Ramos</c:v>
                </c:pt>
                <c:pt idx="4">
                  <c:v>Arao</c:v>
                </c:pt>
                <c:pt idx="5">
                  <c:v>Goundan</c:v>
                </c:pt>
                <c:pt idx="6">
                  <c:v>Haddady</c:v>
                </c:pt>
                <c:pt idx="7">
                  <c:v>Hafida</c:v>
                </c:pt>
                <c:pt idx="8">
                  <c:v>Knapp</c:v>
                </c:pt>
                <c:pt idx="9">
                  <c:v>Michael Chadwick Cheney, NP</c:v>
                </c:pt>
                <c:pt idx="10">
                  <c:v>Modzelewski</c:v>
                </c:pt>
                <c:pt idx="11">
                  <c:v>Rizo</c:v>
                </c:pt>
                <c:pt idx="12">
                  <c:v>Sullivan</c:v>
                </c:pt>
                <c:pt idx="13">
                  <c:v>Wolpert</c:v>
                </c:pt>
              </c:strCache>
            </c:strRef>
          </c:cat>
          <c:val>
            <c:numRef>
              <c:f>Sheet1!$C$165:$C$178</c:f>
              <c:numCache>
                <c:formatCode>0%</c:formatCode>
                <c:ptCount val="14"/>
                <c:pt idx="0">
                  <c:v>0.47058823529411764</c:v>
                </c:pt>
                <c:pt idx="1">
                  <c:v>0</c:v>
                </c:pt>
                <c:pt idx="2">
                  <c:v>0.5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0.2</c:v>
                </c:pt>
                <c:pt idx="11">
                  <c:v>0.5</c:v>
                </c:pt>
                <c:pt idx="12">
                  <c:v>0.2</c:v>
                </c:pt>
                <c:pt idx="13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78-485D-BF1A-29B2CA7C41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5112559"/>
        <c:axId val="455124623"/>
      </c:barChart>
      <c:catAx>
        <c:axId val="4551125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5124623"/>
        <c:crosses val="autoZero"/>
        <c:auto val="1"/>
        <c:lblAlgn val="ctr"/>
        <c:lblOffset val="100"/>
        <c:noMultiLvlLbl val="0"/>
      </c:catAx>
      <c:valAx>
        <c:axId val="4551246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51125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Referals by Provider</a:t>
            </a:r>
            <a:r>
              <a:rPr lang="en-US" baseline="0"/>
              <a:t> After Journal Club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Sheet1!$A$48:$A$61</c:f>
              <c:strCache>
                <c:ptCount val="14"/>
                <c:pt idx="0">
                  <c:v>Steenkamp</c:v>
                </c:pt>
                <c:pt idx="1">
                  <c:v>Chiung Hui Peng</c:v>
                </c:pt>
                <c:pt idx="2">
                  <c:v>Fantasia</c:v>
                </c:pt>
                <c:pt idx="3">
                  <c:v>Bello Ramos</c:v>
                </c:pt>
                <c:pt idx="4">
                  <c:v>Arao</c:v>
                </c:pt>
                <c:pt idx="5">
                  <c:v>Goundan</c:v>
                </c:pt>
                <c:pt idx="6">
                  <c:v>Haddady</c:v>
                </c:pt>
                <c:pt idx="7">
                  <c:v>Hafida</c:v>
                </c:pt>
                <c:pt idx="8">
                  <c:v>Knapp</c:v>
                </c:pt>
                <c:pt idx="9">
                  <c:v>Michael Chadwick Cheney, NP</c:v>
                </c:pt>
                <c:pt idx="10">
                  <c:v>Modzelewski</c:v>
                </c:pt>
                <c:pt idx="11">
                  <c:v>Rizo</c:v>
                </c:pt>
                <c:pt idx="12">
                  <c:v>Sullivan</c:v>
                </c:pt>
                <c:pt idx="13">
                  <c:v>Wolpert</c:v>
                </c:pt>
              </c:strCache>
            </c:strRef>
          </c:cat>
          <c:val>
            <c:numRef>
              <c:f>Sheet1!$B$48:$B$61</c:f>
              <c:numCache>
                <c:formatCode>General</c:formatCode>
                <c:ptCount val="14"/>
                <c:pt idx="0">
                  <c:v>15</c:v>
                </c:pt>
                <c:pt idx="1">
                  <c:v>0</c:v>
                </c:pt>
                <c:pt idx="2">
                  <c:v>3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  <c:pt idx="8">
                  <c:v>2</c:v>
                </c:pt>
                <c:pt idx="9">
                  <c:v>0</c:v>
                </c:pt>
                <c:pt idx="10">
                  <c:v>3</c:v>
                </c:pt>
                <c:pt idx="11">
                  <c:v>2</c:v>
                </c:pt>
                <c:pt idx="12">
                  <c:v>0</c:v>
                </c:pt>
                <c:pt idx="1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CF-4BE6-A2C2-26DFB96C1D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4898271"/>
        <c:axId val="514904095"/>
      </c:barChart>
      <c:catAx>
        <c:axId val="514898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4904095"/>
        <c:crosses val="autoZero"/>
        <c:auto val="1"/>
        <c:lblAlgn val="ctr"/>
        <c:lblOffset val="100"/>
        <c:noMultiLvlLbl val="0"/>
      </c:catAx>
      <c:valAx>
        <c:axId val="5149040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48982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Referrals by Provider After</a:t>
            </a:r>
            <a:r>
              <a:rPr lang="en-US" baseline="0"/>
              <a:t> Grand Rounds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Sheet1!$A$65:$A$78</c:f>
              <c:strCache>
                <c:ptCount val="14"/>
                <c:pt idx="0">
                  <c:v>Steenkamp</c:v>
                </c:pt>
                <c:pt idx="1">
                  <c:v>Chiung Hui Peng</c:v>
                </c:pt>
                <c:pt idx="2">
                  <c:v>Fantasia</c:v>
                </c:pt>
                <c:pt idx="3">
                  <c:v>Bello Ramos</c:v>
                </c:pt>
                <c:pt idx="4">
                  <c:v>Arao</c:v>
                </c:pt>
                <c:pt idx="5">
                  <c:v>Goundan</c:v>
                </c:pt>
                <c:pt idx="6">
                  <c:v>Haddady</c:v>
                </c:pt>
                <c:pt idx="7">
                  <c:v>Hafida</c:v>
                </c:pt>
                <c:pt idx="8">
                  <c:v>Knapp</c:v>
                </c:pt>
                <c:pt idx="9">
                  <c:v>Michael Chadwick Cheney, NP</c:v>
                </c:pt>
                <c:pt idx="10">
                  <c:v>Modzelewski</c:v>
                </c:pt>
                <c:pt idx="11">
                  <c:v>Rizo</c:v>
                </c:pt>
                <c:pt idx="12">
                  <c:v>Sullivan</c:v>
                </c:pt>
                <c:pt idx="13">
                  <c:v>Wolpert</c:v>
                </c:pt>
              </c:strCache>
            </c:strRef>
          </c:cat>
          <c:val>
            <c:numRef>
              <c:f>Sheet1!$B$65:$B$78</c:f>
              <c:numCache>
                <c:formatCode>General</c:formatCode>
                <c:ptCount val="14"/>
                <c:pt idx="0">
                  <c:v>10</c:v>
                </c:pt>
                <c:pt idx="1">
                  <c:v>2</c:v>
                </c:pt>
                <c:pt idx="2">
                  <c:v>4</c:v>
                </c:pt>
                <c:pt idx="3">
                  <c:v>1</c:v>
                </c:pt>
                <c:pt idx="4">
                  <c:v>1</c:v>
                </c:pt>
                <c:pt idx="5">
                  <c:v>6</c:v>
                </c:pt>
                <c:pt idx="6">
                  <c:v>0</c:v>
                </c:pt>
                <c:pt idx="7">
                  <c:v>5</c:v>
                </c:pt>
                <c:pt idx="8">
                  <c:v>0</c:v>
                </c:pt>
                <c:pt idx="9">
                  <c:v>7</c:v>
                </c:pt>
                <c:pt idx="10">
                  <c:v>5</c:v>
                </c:pt>
                <c:pt idx="11">
                  <c:v>0</c:v>
                </c:pt>
                <c:pt idx="12">
                  <c:v>2</c:v>
                </c:pt>
                <c:pt idx="1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9D-424D-B425-C6B70489ED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2979423"/>
        <c:axId val="452981503"/>
      </c:barChart>
      <c:catAx>
        <c:axId val="452979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2981503"/>
        <c:crosses val="autoZero"/>
        <c:auto val="1"/>
        <c:lblAlgn val="ctr"/>
        <c:lblOffset val="100"/>
        <c:noMultiLvlLbl val="0"/>
      </c:catAx>
      <c:valAx>
        <c:axId val="4529815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29794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219-4324-B69D-DD4B1F2732A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219-4324-B69D-DD4B1F2732A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219-4324-B69D-DD4B1F2732A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219-4324-B69D-DD4B1F2732A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219-4324-B69D-DD4B1F2732A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8219-4324-B69D-DD4B1F2732A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8219-4324-B69D-DD4B1F2732A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8219-4324-B69D-DD4B1F2732AA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Sheet1!$B$115:$B$122</c:f>
              <c:strCache>
                <c:ptCount val="8"/>
                <c:pt idx="0">
                  <c:v>White</c:v>
                </c:pt>
                <c:pt idx="1">
                  <c:v>Black Africian American</c:v>
                </c:pt>
                <c:pt idx="2">
                  <c:v>Hispanic Latino</c:v>
                </c:pt>
                <c:pt idx="3">
                  <c:v>Asian</c:v>
                </c:pt>
                <c:pt idx="4">
                  <c:v>Brazilian</c:v>
                </c:pt>
                <c:pt idx="5">
                  <c:v>Unknown Declined</c:v>
                </c:pt>
                <c:pt idx="6">
                  <c:v>Middle Eastern</c:v>
                </c:pt>
                <c:pt idx="7">
                  <c:v>Cape Verdean</c:v>
                </c:pt>
              </c:strCache>
            </c:strRef>
          </c:cat>
          <c:val>
            <c:numRef>
              <c:f>Sheet1!$C$115:$C$122</c:f>
              <c:numCache>
                <c:formatCode>General</c:formatCode>
                <c:ptCount val="8"/>
                <c:pt idx="0">
                  <c:v>33</c:v>
                </c:pt>
                <c:pt idx="1">
                  <c:v>21</c:v>
                </c:pt>
                <c:pt idx="2">
                  <c:v>20</c:v>
                </c:pt>
                <c:pt idx="3">
                  <c:v>2</c:v>
                </c:pt>
                <c:pt idx="4">
                  <c:v>4</c:v>
                </c:pt>
                <c:pt idx="5">
                  <c:v>7</c:v>
                </c:pt>
                <c:pt idx="6">
                  <c:v>2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D1-41A6-B1A8-01D488D75DBE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18D1-41A6-B1A8-01D488D75DB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18D1-41A6-B1A8-01D488D75DB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18D1-41A6-B1A8-01D488D75DB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18D1-41A6-B1A8-01D488D75DB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18D1-41A6-B1A8-01D488D75DB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18D1-41A6-B1A8-01D488D75DB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18D1-41A6-B1A8-01D488D75DB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18D1-41A6-B1A8-01D488D75DBE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Sheet1!$B$115:$B$122</c:f>
              <c:strCache>
                <c:ptCount val="8"/>
                <c:pt idx="0">
                  <c:v>White</c:v>
                </c:pt>
                <c:pt idx="1">
                  <c:v>Black Africian American</c:v>
                </c:pt>
                <c:pt idx="2">
                  <c:v>Hispanic Latino</c:v>
                </c:pt>
                <c:pt idx="3">
                  <c:v>Asian</c:v>
                </c:pt>
                <c:pt idx="4">
                  <c:v>Brazilian</c:v>
                </c:pt>
                <c:pt idx="5">
                  <c:v>Unknown Declined</c:v>
                </c:pt>
                <c:pt idx="6">
                  <c:v>Middle Eastern</c:v>
                </c:pt>
                <c:pt idx="7">
                  <c:v>Cape Verdean</c:v>
                </c:pt>
              </c:strCache>
            </c:strRef>
          </c:cat>
          <c:val>
            <c:numRef>
              <c:f>Sheet1!$D$115:$D$122</c:f>
              <c:numCache>
                <c:formatCode>0%</c:formatCode>
                <c:ptCount val="8"/>
                <c:pt idx="0">
                  <c:v>0.36666666666666664</c:v>
                </c:pt>
                <c:pt idx="1">
                  <c:v>0.23333333333333334</c:v>
                </c:pt>
                <c:pt idx="2">
                  <c:v>0.22222222222222221</c:v>
                </c:pt>
                <c:pt idx="3">
                  <c:v>2.2222222222222223E-2</c:v>
                </c:pt>
                <c:pt idx="4">
                  <c:v>4.4444444444444446E-2</c:v>
                </c:pt>
                <c:pt idx="5">
                  <c:v>7.7777777777777779E-2</c:v>
                </c:pt>
                <c:pt idx="6">
                  <c:v>2.2222222222222223E-2</c:v>
                </c:pt>
                <c:pt idx="7">
                  <c:v>1.1111111111111112E-2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18D1-41A6-B1A8-01D488D75DB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104725042910383"/>
          <c:y val="0.2345562917842817"/>
          <c:w val="0.31001067789561132"/>
          <c:h val="0.71158187490714608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2FC-45A4-B778-D78061CF10D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2FC-45A4-B778-D78061CF10D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2FC-45A4-B778-D78061CF10D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2FC-45A4-B778-D78061CF10D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2FC-45A4-B778-D78061CF10D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C2FC-45A4-B778-D78061CF10D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C2FC-45A4-B778-D78061CF10D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C2FC-45A4-B778-D78061CF10D7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Sheet1!$B$126:$B$133</c:f>
              <c:strCache>
                <c:ptCount val="8"/>
                <c:pt idx="0">
                  <c:v>White</c:v>
                </c:pt>
                <c:pt idx="1">
                  <c:v>Black Africian American</c:v>
                </c:pt>
                <c:pt idx="2">
                  <c:v>Hispanic Latino</c:v>
                </c:pt>
                <c:pt idx="3">
                  <c:v>Asian</c:v>
                </c:pt>
                <c:pt idx="4">
                  <c:v>Brazilian</c:v>
                </c:pt>
                <c:pt idx="5">
                  <c:v>Unknown Declined</c:v>
                </c:pt>
                <c:pt idx="6">
                  <c:v>Middle Eastern</c:v>
                </c:pt>
                <c:pt idx="7">
                  <c:v>Cape Verdean</c:v>
                </c:pt>
              </c:strCache>
            </c:strRef>
          </c:cat>
          <c:val>
            <c:numRef>
              <c:f>Sheet1!$C$126:$C$133</c:f>
              <c:numCache>
                <c:formatCode>General</c:formatCode>
                <c:ptCount val="8"/>
                <c:pt idx="0">
                  <c:v>16</c:v>
                </c:pt>
                <c:pt idx="1">
                  <c:v>5</c:v>
                </c:pt>
                <c:pt idx="2">
                  <c:v>5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7B-4A55-952F-FB9C0D033B97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0F7B-4A55-952F-FB9C0D033B9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0F7B-4A55-952F-FB9C0D033B9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0F7B-4A55-952F-FB9C0D033B9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0F7B-4A55-952F-FB9C0D033B9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0F7B-4A55-952F-FB9C0D033B9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0F7B-4A55-952F-FB9C0D033B9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0F7B-4A55-952F-FB9C0D033B9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0F7B-4A55-952F-FB9C0D033B97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Sheet1!$B$126:$B$133</c:f>
              <c:strCache>
                <c:ptCount val="8"/>
                <c:pt idx="0">
                  <c:v>White</c:v>
                </c:pt>
                <c:pt idx="1">
                  <c:v>Black Africian American</c:v>
                </c:pt>
                <c:pt idx="2">
                  <c:v>Hispanic Latino</c:v>
                </c:pt>
                <c:pt idx="3">
                  <c:v>Asian</c:v>
                </c:pt>
                <c:pt idx="4">
                  <c:v>Brazilian</c:v>
                </c:pt>
                <c:pt idx="5">
                  <c:v>Unknown Declined</c:v>
                </c:pt>
                <c:pt idx="6">
                  <c:v>Middle Eastern</c:v>
                </c:pt>
                <c:pt idx="7">
                  <c:v>Cape Verdean</c:v>
                </c:pt>
              </c:strCache>
            </c:strRef>
          </c:cat>
          <c:val>
            <c:numRef>
              <c:f>Sheet1!$D$126:$D$133</c:f>
              <c:numCache>
                <c:formatCode>0%</c:formatCode>
                <c:ptCount val="8"/>
                <c:pt idx="0">
                  <c:v>0.55172413793103448</c:v>
                </c:pt>
                <c:pt idx="1">
                  <c:v>0.17241379310344829</c:v>
                </c:pt>
                <c:pt idx="2">
                  <c:v>0.17241379310344829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6.8965517241379309E-2</c:v>
                </c:pt>
                <c:pt idx="7">
                  <c:v>3.4482758620689655E-2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0F7B-4A55-952F-FB9C0D033B9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335456510955964"/>
          <c:y val="0.20760517010845342"/>
          <c:w val="0.22044391304245617"/>
          <c:h val="0.66629885603922157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BC8-4A72-BC54-93AACD8DC4B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BC8-4A72-BC54-93AACD8DC4B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BC8-4A72-BC54-93AACD8DC4B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BC8-4A72-BC54-93AACD8DC4B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7BC8-4A72-BC54-93AACD8DC4B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7BC8-4A72-BC54-93AACD8DC4B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7BC8-4A72-BC54-93AACD8DC4B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7BC8-4A72-BC54-93AACD8DC4BF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Sheet1!$B$137:$B$144</c:f>
              <c:strCache>
                <c:ptCount val="8"/>
                <c:pt idx="0">
                  <c:v>White</c:v>
                </c:pt>
                <c:pt idx="1">
                  <c:v>Black Africian American</c:v>
                </c:pt>
                <c:pt idx="2">
                  <c:v>Hispanic Latino</c:v>
                </c:pt>
                <c:pt idx="3">
                  <c:v>Asian</c:v>
                </c:pt>
                <c:pt idx="4">
                  <c:v>Brazilian</c:v>
                </c:pt>
                <c:pt idx="5">
                  <c:v>Unknown Declined</c:v>
                </c:pt>
                <c:pt idx="6">
                  <c:v>Middle Eastern</c:v>
                </c:pt>
                <c:pt idx="7">
                  <c:v>Cape Verdean</c:v>
                </c:pt>
              </c:strCache>
            </c:strRef>
          </c:cat>
          <c:val>
            <c:numRef>
              <c:f>Sheet1!$C$137:$C$144</c:f>
              <c:numCache>
                <c:formatCode>General</c:formatCode>
                <c:ptCount val="8"/>
                <c:pt idx="0">
                  <c:v>6</c:v>
                </c:pt>
                <c:pt idx="1">
                  <c:v>5</c:v>
                </c:pt>
                <c:pt idx="2">
                  <c:v>9</c:v>
                </c:pt>
                <c:pt idx="3">
                  <c:v>0</c:v>
                </c:pt>
                <c:pt idx="4">
                  <c:v>0</c:v>
                </c:pt>
                <c:pt idx="5">
                  <c:v>3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AB-46DF-8540-5AB82898B08A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F4AB-46DF-8540-5AB82898B08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F4AB-46DF-8540-5AB82898B08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F4AB-46DF-8540-5AB82898B08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F4AB-46DF-8540-5AB82898B08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F4AB-46DF-8540-5AB82898B08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F4AB-46DF-8540-5AB82898B08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F4AB-46DF-8540-5AB82898B08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F4AB-46DF-8540-5AB82898B08A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Sheet1!$B$137:$B$144</c:f>
              <c:strCache>
                <c:ptCount val="8"/>
                <c:pt idx="0">
                  <c:v>White</c:v>
                </c:pt>
                <c:pt idx="1">
                  <c:v>Black Africian American</c:v>
                </c:pt>
                <c:pt idx="2">
                  <c:v>Hispanic Latino</c:v>
                </c:pt>
                <c:pt idx="3">
                  <c:v>Asian</c:v>
                </c:pt>
                <c:pt idx="4">
                  <c:v>Brazilian</c:v>
                </c:pt>
                <c:pt idx="5">
                  <c:v>Unknown Declined</c:v>
                </c:pt>
                <c:pt idx="6">
                  <c:v>Middle Eastern</c:v>
                </c:pt>
                <c:pt idx="7">
                  <c:v>Cape Verdean</c:v>
                </c:pt>
              </c:strCache>
            </c:strRef>
          </c:cat>
          <c:val>
            <c:numRef>
              <c:f>Sheet1!$D$137:$D$144</c:f>
              <c:numCache>
                <c:formatCode>0%</c:formatCode>
                <c:ptCount val="8"/>
                <c:pt idx="0">
                  <c:v>0.27272727272727271</c:v>
                </c:pt>
                <c:pt idx="1">
                  <c:v>0.22727272727272727</c:v>
                </c:pt>
                <c:pt idx="2">
                  <c:v>0.40909090909090912</c:v>
                </c:pt>
                <c:pt idx="3">
                  <c:v>0</c:v>
                </c:pt>
                <c:pt idx="4">
                  <c:v>0</c:v>
                </c:pt>
                <c:pt idx="5">
                  <c:v>0.13636363636363635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F4AB-46DF-8540-5AB82898B08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479704588101731"/>
          <c:y val="0.19531100876541377"/>
          <c:w val="0.25159757038268404"/>
          <c:h val="0.68441206358639128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4E1-41B2-8465-71602CA445C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4E1-41B2-8465-71602CA445CF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Sheet1!$R$205:$V$205</c:f>
              <c:strCache>
                <c:ptCount val="2"/>
                <c:pt idx="0">
                  <c:v>Public</c:v>
                </c:pt>
                <c:pt idx="1">
                  <c:v>Private</c:v>
                </c:pt>
              </c:strCache>
            </c:strRef>
          </c:cat>
          <c:val>
            <c:numRef>
              <c:f>Sheet1!$R$206:$V$206</c:f>
              <c:numCache>
                <c:formatCode>0%</c:formatCode>
                <c:ptCount val="2"/>
                <c:pt idx="0">
                  <c:v>0.65217391304347827</c:v>
                </c:pt>
                <c:pt idx="1">
                  <c:v>0.32608695652173914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4E1-41B2-8465-71602CA445C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418406087719017"/>
          <c:y val="0.36576912791561433"/>
          <c:w val="0.10677813843201231"/>
          <c:h val="0.20506528004754124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Insurance</a:t>
            </a:r>
            <a:r>
              <a:rPr lang="en-US" baseline="0"/>
              <a:t> of patients on pumps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2D7-4285-A52C-7ECA3DE1B21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2D7-4285-A52C-7ECA3DE1B217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Sheet1!$R$207:$V$207</c:f>
              <c:strCache>
                <c:ptCount val="2"/>
                <c:pt idx="0">
                  <c:v>Public</c:v>
                </c:pt>
                <c:pt idx="1">
                  <c:v>Private</c:v>
                </c:pt>
              </c:strCache>
            </c:strRef>
          </c:cat>
          <c:val>
            <c:numRef>
              <c:f>Sheet1!$R$208:$V$208</c:f>
              <c:numCache>
                <c:formatCode>0%</c:formatCode>
                <c:ptCount val="2"/>
                <c:pt idx="0">
                  <c:v>0.55172413793103448</c:v>
                </c:pt>
                <c:pt idx="1">
                  <c:v>0.44827586206896552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2D7-4285-A52C-7ECA3DE1B21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769371559797607"/>
          <c:y val="0.33859931659485959"/>
          <c:w val="0.11456655276706927"/>
          <c:h val="0.2503482989154657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A065744-A31E-49BE-9FFC-CB410DB5F3A9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BABB338-58F6-4B3E-BD52-AB863514C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65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C7702C2-4688-4AC6-A510-EE147015FDB2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DDCC426-F65A-401D-AA73-5F84F61AA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40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4EF0D-9EC4-71A8-14FE-DDF0E7202B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404550"/>
            <a:ext cx="12192000" cy="1170754"/>
          </a:xfrm>
        </p:spPr>
        <p:txBody>
          <a:bodyPr>
            <a:noAutofit/>
          </a:bodyPr>
          <a:lstStyle/>
          <a:p>
            <a:r>
              <a:rPr lang="en-US" sz="4800" cap="none" dirty="0"/>
              <a:t>Increasing Hybrid-Closed Loop Pump Usage</a:t>
            </a:r>
            <a:br>
              <a:rPr lang="en-US" sz="4800" cap="none" dirty="0"/>
            </a:br>
            <a:r>
              <a:rPr lang="en-US" sz="4800" cap="none" dirty="0"/>
              <a:t>Lessons Learned in year one…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C7CBFF-DDA8-2663-9A51-D75F51CB47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53450"/>
            <a:ext cx="9144000" cy="1309255"/>
          </a:xfrm>
        </p:spPr>
        <p:txBody>
          <a:bodyPr/>
          <a:lstStyle/>
          <a:p>
            <a:r>
              <a:rPr lang="en-US" dirty="0"/>
              <a:t>Elizabeth Brouillard RD, CDCES</a:t>
            </a:r>
          </a:p>
          <a:p>
            <a:r>
              <a:rPr lang="en-US" dirty="0"/>
              <a:t>Boston Medical Center</a:t>
            </a:r>
          </a:p>
          <a:p>
            <a:r>
              <a:rPr lang="en-US" dirty="0"/>
              <a:t>QI Champion for T1D Exchange </a:t>
            </a:r>
          </a:p>
        </p:txBody>
      </p:sp>
      <p:pic>
        <p:nvPicPr>
          <p:cNvPr id="7" name="Picture 6" descr="Boston Medical Center And Boston University (bu) Have - Boston University Medical  Center Logo - Free Transparent PNG Download - PNGkey">
            <a:extLst>
              <a:ext uri="{FF2B5EF4-FFF2-40B4-BE49-F238E27FC236}">
                <a16:creationId xmlns:a16="http://schemas.microsoft.com/office/drawing/2014/main" id="{C1D64D23-4133-1659-34DF-BCBE210FD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020" y="245537"/>
            <a:ext cx="3929063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2242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D3C24-ACBD-21D5-0557-87DDE948F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Access and scheduling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9C9C3F-312B-B38F-5F8C-6BC09EDD3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D6BAF8-6107-CB8B-4807-BE8A37BC8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834" y="1912476"/>
            <a:ext cx="9310016" cy="473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972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C95A2-49DA-3C38-4359-45D94DDFD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284176"/>
            <a:ext cx="11347703" cy="1508760"/>
          </a:xfrm>
        </p:spPr>
        <p:txBody>
          <a:bodyPr/>
          <a:lstStyle/>
          <a:p>
            <a:r>
              <a:rPr lang="en-US" dirty="0"/>
              <a:t>PDSA - Improving Access to pump education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1B44284-D2B3-6D68-B7B5-E2C1534F70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735394"/>
              </p:ext>
            </p:extLst>
          </p:nvPr>
        </p:nvGraphicFramePr>
        <p:xfrm>
          <a:off x="607550" y="1988422"/>
          <a:ext cx="5178735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0640">
                  <a:extLst>
                    <a:ext uri="{9D8B030D-6E8A-4147-A177-3AD203B41FA5}">
                      <a16:colId xmlns:a16="http://schemas.microsoft.com/office/drawing/2014/main" val="3726233920"/>
                    </a:ext>
                  </a:extLst>
                </a:gridCol>
                <a:gridCol w="4318095">
                  <a:extLst>
                    <a:ext uri="{9D8B030D-6E8A-4147-A177-3AD203B41FA5}">
                      <a16:colId xmlns:a16="http://schemas.microsoft.com/office/drawing/2014/main" val="33860275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Plan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Create more availability for 2 pump trainers to see referred patients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363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</a:t>
                      </a:r>
                      <a:r>
                        <a:rPr lang="en-US" baseline="0" dirty="0"/>
                        <a:t> blocked time for both pump trainers for new visits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5263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 referred with average access = 6.3 weeks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5721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One trainer increased hours to full time from part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007914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F9358FB-1F0D-1778-5D69-CB45BB8A48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413465"/>
              </p:ext>
            </p:extLst>
          </p:nvPr>
        </p:nvGraphicFramePr>
        <p:xfrm>
          <a:off x="607550" y="4416709"/>
          <a:ext cx="5178735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7202">
                  <a:extLst>
                    <a:ext uri="{9D8B030D-6E8A-4147-A177-3AD203B41FA5}">
                      <a16:colId xmlns:a16="http://schemas.microsoft.com/office/drawing/2014/main" val="3726233920"/>
                    </a:ext>
                  </a:extLst>
                </a:gridCol>
                <a:gridCol w="4341533">
                  <a:extLst>
                    <a:ext uri="{9D8B030D-6E8A-4147-A177-3AD203B41FA5}">
                      <a16:colId xmlns:a16="http://schemas.microsoft.com/office/drawing/2014/main" val="33860275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Plan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Create more availability for 2 pump trainers to see referred patients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363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One trainer increased hours to full time from part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5263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 referred with average access = 6.9 weeks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5721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Both pump trainers now only scheduled with diabetes patients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007914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F4912F4-3075-ACD1-5C5D-6445446B03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513220"/>
              </p:ext>
            </p:extLst>
          </p:nvPr>
        </p:nvGraphicFramePr>
        <p:xfrm>
          <a:off x="6405717" y="1988422"/>
          <a:ext cx="5316890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3600">
                  <a:extLst>
                    <a:ext uri="{9D8B030D-6E8A-4147-A177-3AD203B41FA5}">
                      <a16:colId xmlns:a16="http://schemas.microsoft.com/office/drawing/2014/main" val="3726233920"/>
                    </a:ext>
                  </a:extLst>
                </a:gridCol>
                <a:gridCol w="4433290">
                  <a:extLst>
                    <a:ext uri="{9D8B030D-6E8A-4147-A177-3AD203B41FA5}">
                      <a16:colId xmlns:a16="http://schemas.microsoft.com/office/drawing/2014/main" val="3386027533"/>
                    </a:ext>
                  </a:extLst>
                </a:gridCol>
              </a:tblGrid>
              <a:tr h="725317">
                <a:tc>
                  <a:txBody>
                    <a:bodyPr/>
                    <a:lstStyle/>
                    <a:p>
                      <a:r>
                        <a:rPr lang="en-US" dirty="0"/>
                        <a:t>Plan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Create more availability for 2 pump trainers to see referred patients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363611"/>
                  </a:ext>
                </a:extLst>
              </a:tr>
              <a:tr h="725317">
                <a:tc>
                  <a:txBody>
                    <a:bodyPr/>
                    <a:lstStyle/>
                    <a:p>
                      <a:r>
                        <a:rPr lang="en-US" dirty="0"/>
                        <a:t>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Both pump trainers now only scheduled with diabetes patients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5263506"/>
                  </a:ext>
                </a:extLst>
              </a:tr>
              <a:tr h="420223">
                <a:tc>
                  <a:txBody>
                    <a:bodyPr/>
                    <a:lstStyle/>
                    <a:p>
                      <a:r>
                        <a:rPr lang="en-US" dirty="0"/>
                        <a:t>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 referred with average access  =  7 weeks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5721727"/>
                  </a:ext>
                </a:extLst>
              </a:tr>
              <a:tr h="420223">
                <a:tc>
                  <a:txBody>
                    <a:bodyPr/>
                    <a:lstStyle/>
                    <a:p>
                      <a:r>
                        <a:rPr lang="en-US" dirty="0"/>
                        <a:t>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Start to see initial patients in group settings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007914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7C14708F-30CE-2899-E08D-68C2F9B9E2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736951"/>
              </p:ext>
            </p:extLst>
          </p:nvPr>
        </p:nvGraphicFramePr>
        <p:xfrm>
          <a:off x="6405716" y="4416709"/>
          <a:ext cx="5316890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3600">
                  <a:extLst>
                    <a:ext uri="{9D8B030D-6E8A-4147-A177-3AD203B41FA5}">
                      <a16:colId xmlns:a16="http://schemas.microsoft.com/office/drawing/2014/main" val="3726233920"/>
                    </a:ext>
                  </a:extLst>
                </a:gridCol>
                <a:gridCol w="4433290">
                  <a:extLst>
                    <a:ext uri="{9D8B030D-6E8A-4147-A177-3AD203B41FA5}">
                      <a16:colId xmlns:a16="http://schemas.microsoft.com/office/drawing/2014/main" val="33860275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Plan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Create more availability for 2 pump trainers to see referred patients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363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Start to see initial patients in group settings (Intro to Pump and Carb Counting)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5263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 referred with average access = 4.48 weeks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5721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Now look at access for follow up after group and block schedule for pump start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007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551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C95A2-49DA-3C38-4359-45D94DDFD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625" y="342455"/>
            <a:ext cx="10064495" cy="1508760"/>
          </a:xfrm>
        </p:spPr>
        <p:txBody>
          <a:bodyPr/>
          <a:lstStyle/>
          <a:p>
            <a:r>
              <a:rPr lang="en-US" dirty="0"/>
              <a:t>PDSA – Improving scheduling Process 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1B44284-D2B3-6D68-B7B5-E2C1534F70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022318"/>
              </p:ext>
            </p:extLst>
          </p:nvPr>
        </p:nvGraphicFramePr>
        <p:xfrm>
          <a:off x="607550" y="1988422"/>
          <a:ext cx="5178735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0640">
                  <a:extLst>
                    <a:ext uri="{9D8B030D-6E8A-4147-A177-3AD203B41FA5}">
                      <a16:colId xmlns:a16="http://schemas.microsoft.com/office/drawing/2014/main" val="3726233920"/>
                    </a:ext>
                  </a:extLst>
                </a:gridCol>
                <a:gridCol w="4318095">
                  <a:extLst>
                    <a:ext uri="{9D8B030D-6E8A-4147-A177-3AD203B41FA5}">
                      <a16:colId xmlns:a16="http://schemas.microsoft.com/office/drawing/2014/main" val="33860275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Plan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Have clinic staff schedule all pump visits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363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Track pump visit requests through Epic message </a:t>
                      </a:r>
                      <a:endParaRPr 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5263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 out of 4 appointments scheduled correctly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5721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Practice manager provided education on scheduling pump visit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007914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F9358FB-1F0D-1778-5D69-CB45BB8A48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089212"/>
              </p:ext>
            </p:extLst>
          </p:nvPr>
        </p:nvGraphicFramePr>
        <p:xfrm>
          <a:off x="6504037" y="1988422"/>
          <a:ext cx="5178735" cy="229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1367">
                  <a:extLst>
                    <a:ext uri="{9D8B030D-6E8A-4147-A177-3AD203B41FA5}">
                      <a16:colId xmlns:a16="http://schemas.microsoft.com/office/drawing/2014/main" val="3726233920"/>
                    </a:ext>
                  </a:extLst>
                </a:gridCol>
                <a:gridCol w="4257368">
                  <a:extLst>
                    <a:ext uri="{9D8B030D-6E8A-4147-A177-3AD203B41FA5}">
                      <a16:colId xmlns:a16="http://schemas.microsoft.com/office/drawing/2014/main" val="33860275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Plan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Have clinic staff schedule all pump visits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363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 schedulers received training on scheduling pump visit </a:t>
                      </a:r>
                      <a:endParaRPr 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5263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 28 appointments booked correctly </a:t>
                      </a:r>
                    </a:p>
                    <a:p>
                      <a:r>
                        <a:rPr lang="en-US" dirty="0"/>
                        <a:t>10 appointments booked by CDCES (Omnipod5 LMR)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5721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Create Referral for scheduled work que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007914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F4912F4-3075-ACD1-5C5D-6445446B03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202935"/>
              </p:ext>
            </p:extLst>
          </p:nvPr>
        </p:nvGraphicFramePr>
        <p:xfrm>
          <a:off x="2176665" y="4498785"/>
          <a:ext cx="6720447" cy="201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853">
                  <a:extLst>
                    <a:ext uri="{9D8B030D-6E8A-4147-A177-3AD203B41FA5}">
                      <a16:colId xmlns:a16="http://schemas.microsoft.com/office/drawing/2014/main" val="3726233920"/>
                    </a:ext>
                  </a:extLst>
                </a:gridCol>
                <a:gridCol w="5603594">
                  <a:extLst>
                    <a:ext uri="{9D8B030D-6E8A-4147-A177-3AD203B41FA5}">
                      <a16:colId xmlns:a16="http://schemas.microsoft.com/office/drawing/2014/main" val="33860275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Plan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Have clinic staff schedule all pump visits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363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Create Referral for scheduled work que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5263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41 out of 44 referrals booked correctly</a:t>
                      </a:r>
                    </a:p>
                    <a:p>
                      <a:r>
                        <a:rPr lang="en-US" dirty="0"/>
                        <a:t>3 appointments booked by CDCES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5721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Continue to track scheduling now focused on scheduling follow up visits after group visit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007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7254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1B5BE-A9CD-FC7B-B8A3-96C3AC823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218" y="283464"/>
            <a:ext cx="10507564" cy="1491184"/>
          </a:xfrm>
        </p:spPr>
        <p:txBody>
          <a:bodyPr/>
          <a:lstStyle/>
          <a:p>
            <a:r>
              <a:rPr lang="en-US" dirty="0"/>
              <a:t>Increasing pump education referrals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C0C7C2-DBB6-9CF5-89A6-9D1DEE6842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3229" y="2211883"/>
            <a:ext cx="9712286" cy="408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62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C95A2-49DA-3C38-4359-45D94DDFD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284176"/>
            <a:ext cx="11347703" cy="1508760"/>
          </a:xfrm>
        </p:spPr>
        <p:txBody>
          <a:bodyPr/>
          <a:lstStyle/>
          <a:p>
            <a:r>
              <a:rPr lang="en-US" dirty="0"/>
              <a:t>PDSA – Increasing number of patients referred to pump program 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1B44284-D2B3-6D68-B7B5-E2C1534F70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217987"/>
              </p:ext>
            </p:extLst>
          </p:nvPr>
        </p:nvGraphicFramePr>
        <p:xfrm>
          <a:off x="607551" y="1988422"/>
          <a:ext cx="5176469" cy="283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543">
                  <a:extLst>
                    <a:ext uri="{9D8B030D-6E8A-4147-A177-3AD203B41FA5}">
                      <a16:colId xmlns:a16="http://schemas.microsoft.com/office/drawing/2014/main" val="3726233920"/>
                    </a:ext>
                  </a:extLst>
                </a:gridCol>
                <a:gridCol w="4391926">
                  <a:extLst>
                    <a:ext uri="{9D8B030D-6E8A-4147-A177-3AD203B41FA5}">
                      <a16:colId xmlns:a16="http://schemas.microsoft.com/office/drawing/2014/main" val="33860275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Plan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Create Best Practice Advisory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363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Request BPA to alert all providers of patients with T1D to considered putting in pump education referral</a:t>
                      </a:r>
                      <a:endParaRPr 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5263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After putting in request IT told BPA not a critical alert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5721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Encourage providers to refer patients to pump program through Diabetes journal club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007914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F9358FB-1F0D-1778-5D69-CB45BB8A48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139318"/>
              </p:ext>
            </p:extLst>
          </p:nvPr>
        </p:nvGraphicFramePr>
        <p:xfrm>
          <a:off x="6407980" y="2011680"/>
          <a:ext cx="5176469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0964">
                  <a:extLst>
                    <a:ext uri="{9D8B030D-6E8A-4147-A177-3AD203B41FA5}">
                      <a16:colId xmlns:a16="http://schemas.microsoft.com/office/drawing/2014/main" val="3726233920"/>
                    </a:ext>
                  </a:extLst>
                </a:gridCol>
                <a:gridCol w="4255505">
                  <a:extLst>
                    <a:ext uri="{9D8B030D-6E8A-4147-A177-3AD203B41FA5}">
                      <a16:colId xmlns:a16="http://schemas.microsoft.com/office/drawing/2014/main" val="33860275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Plan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Increase referrals to pump education by educating providers on pump benefits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363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Sent out diabetes technology chapter from ADA book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5263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Increase in the number of providers referring to pump education by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5721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Increase number of providers by presenting T1D exchange QI project at Grand Rounds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007914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203A392-56A1-9F3B-7684-1218948E73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244258"/>
              </p:ext>
            </p:extLst>
          </p:nvPr>
        </p:nvGraphicFramePr>
        <p:xfrm>
          <a:off x="607551" y="5065065"/>
          <a:ext cx="10886457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6848">
                  <a:extLst>
                    <a:ext uri="{9D8B030D-6E8A-4147-A177-3AD203B41FA5}">
                      <a16:colId xmlns:a16="http://schemas.microsoft.com/office/drawing/2014/main" val="3726233920"/>
                    </a:ext>
                  </a:extLst>
                </a:gridCol>
                <a:gridCol w="8949609">
                  <a:extLst>
                    <a:ext uri="{9D8B030D-6E8A-4147-A177-3AD203B41FA5}">
                      <a16:colId xmlns:a16="http://schemas.microsoft.com/office/drawing/2014/main" val="33860275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Plan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Increase referrals to pump education by educating providers on pump benefits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363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Increase number of providers by presenting T1D exchange QI project at Grand Rounds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5263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Increase in the number of providers referring to pump education by 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5721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Review percentage of patients referred actually starting on insulin pumps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007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0742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F9F5EB8-AB42-47FD-8F4A-176C0A4B1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2059012"/>
            <a:ext cx="12188952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758F27-EB0A-4675-AACF-0CD47C911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236ECB-3066-C79D-2346-5C11D310F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5304675"/>
            <a:ext cx="10905065" cy="66267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2800" spc="150" dirty="0">
                <a:solidFill>
                  <a:schemeClr val="tx2"/>
                </a:solidFill>
              </a:rPr>
              <a:t>Total Referred = 17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FDF506A-FD4E-4BBC-A10A-DEB94F9BA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7325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71FB1B-4FFC-43D6-8121-390B3A44E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3369"/>
            <a:ext cx="12192000" cy="4846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E01A48C-3208-3CF3-CF46-D1CBA91F0B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5333461"/>
              </p:ext>
            </p:extLst>
          </p:nvPr>
        </p:nvGraphicFramePr>
        <p:xfrm>
          <a:off x="321733" y="494988"/>
          <a:ext cx="11548531" cy="4720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8724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F9F5EB8-AB42-47FD-8F4A-176C0A4B1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2059012"/>
            <a:ext cx="12188952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758F27-EB0A-4675-AACF-0CD47C911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E1489C-0A08-7EE3-7D24-23E993203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5304675"/>
            <a:ext cx="10905065" cy="66267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2800" spc="150" dirty="0">
                <a:solidFill>
                  <a:schemeClr val="tx2"/>
                </a:solidFill>
              </a:rPr>
              <a:t>Total Referred = 29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FDF506A-FD4E-4BBC-A10A-DEB94F9BA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7325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71FB1B-4FFC-43D6-8121-390B3A44E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3369"/>
            <a:ext cx="12192000" cy="4846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2C9457A-6A41-571F-AFD1-1BF4E33999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3068008"/>
              </p:ext>
            </p:extLst>
          </p:nvPr>
        </p:nvGraphicFramePr>
        <p:xfrm>
          <a:off x="321733" y="494988"/>
          <a:ext cx="11548531" cy="4720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94253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F9F5EB8-AB42-47FD-8F4A-176C0A4B1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2059012"/>
            <a:ext cx="12188952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758F27-EB0A-4675-AACF-0CD47C911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95F6C3-A8B2-091F-227D-B8658A662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5304675"/>
            <a:ext cx="10905065" cy="66267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2800" spc="150" dirty="0">
                <a:solidFill>
                  <a:schemeClr val="tx2"/>
                </a:solidFill>
              </a:rPr>
              <a:t>Total referred = 44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FDF506A-FD4E-4BBC-A10A-DEB94F9BA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7325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71FB1B-4FFC-43D6-8121-390B3A44E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3369"/>
            <a:ext cx="12192000" cy="4846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D1778CA-5191-C016-F49E-5C655E2BEE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562677"/>
              </p:ext>
            </p:extLst>
          </p:nvPr>
        </p:nvGraphicFramePr>
        <p:xfrm>
          <a:off x="321733" y="494988"/>
          <a:ext cx="11548531" cy="4720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18954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6DFCA-49EB-D433-E9BA-C483DAB16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Continued efforts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82F8D2-9B84-7655-57DE-5783C03BAC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464" y="2494721"/>
            <a:ext cx="11303072" cy="3210339"/>
          </a:xfrm>
        </p:spPr>
      </p:pic>
    </p:spTree>
    <p:extLst>
      <p:ext uri="{BB962C8B-B14F-4D97-AF65-F5344CB8AC3E}">
        <p14:creationId xmlns:p14="http://schemas.microsoft.com/office/powerpoint/2010/main" val="3466496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0C8D3-2620-63F5-FF91-D59527D1F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165D9AD-F1CA-CAD2-9E5D-F47ECB3C6C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3593555"/>
              </p:ext>
            </p:extLst>
          </p:nvPr>
        </p:nvGraphicFramePr>
        <p:xfrm>
          <a:off x="2807208" y="2057082"/>
          <a:ext cx="5605273" cy="414258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663440">
                  <a:extLst>
                    <a:ext uri="{9D8B030D-6E8A-4147-A177-3AD203B41FA5}">
                      <a16:colId xmlns:a16="http://schemas.microsoft.com/office/drawing/2014/main" val="3652978771"/>
                    </a:ext>
                  </a:extLst>
                </a:gridCol>
                <a:gridCol w="941833">
                  <a:extLst>
                    <a:ext uri="{9D8B030D-6E8A-4147-A177-3AD203B41FA5}">
                      <a16:colId xmlns:a16="http://schemas.microsoft.com/office/drawing/2014/main" val="1245156673"/>
                    </a:ext>
                  </a:extLst>
                </a:gridCol>
              </a:tblGrid>
              <a:tr h="484950">
                <a:tc>
                  <a:txBody>
                    <a:bodyPr/>
                    <a:lstStyle/>
                    <a:p>
                      <a:r>
                        <a:rPr lang="en-US" sz="2400" dirty="0"/>
                        <a:t>Total referred patients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1343392"/>
                  </a:ext>
                </a:extLst>
              </a:tr>
              <a:tr h="461790">
                <a:tc>
                  <a:txBody>
                    <a:bodyPr/>
                    <a:lstStyle/>
                    <a:p>
                      <a:r>
                        <a:rPr lang="en-US" sz="2400" dirty="0"/>
                        <a:t>Referred patients with A1C &gt;8.5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2815681"/>
                  </a:ext>
                </a:extLst>
              </a:tr>
              <a:tr h="484350">
                <a:tc>
                  <a:txBody>
                    <a:bodyPr/>
                    <a:lstStyle/>
                    <a:p>
                      <a:r>
                        <a:rPr lang="en-US" sz="2400" dirty="0"/>
                        <a:t>Patients started on HCL pump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0079460"/>
                  </a:ext>
                </a:extLst>
              </a:tr>
              <a:tr h="497766">
                <a:tc>
                  <a:txBody>
                    <a:bodyPr/>
                    <a:lstStyle/>
                    <a:p>
                      <a:r>
                        <a:rPr lang="en-US" sz="2400" dirty="0"/>
                        <a:t>Patients started on HCL with A1C &gt;8.5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966775"/>
                  </a:ext>
                </a:extLst>
              </a:tr>
              <a:tr h="456318">
                <a:tc>
                  <a:txBody>
                    <a:bodyPr/>
                    <a:lstStyle/>
                    <a:p>
                      <a:r>
                        <a:rPr lang="en-US" sz="2400" dirty="0"/>
                        <a:t>Declined pump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169319"/>
                  </a:ext>
                </a:extLst>
              </a:tr>
              <a:tr h="725766">
                <a:tc>
                  <a:txBody>
                    <a:bodyPr/>
                    <a:lstStyle/>
                    <a:p>
                      <a:r>
                        <a:rPr lang="en-US" sz="2400" dirty="0"/>
                        <a:t>Lost to follow up</a:t>
                      </a:r>
                    </a:p>
                    <a:p>
                      <a:r>
                        <a:rPr lang="en-US" sz="2400" dirty="0"/>
                        <a:t>* Only 3 started pump 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697542"/>
                  </a:ext>
                </a:extLst>
              </a:tr>
              <a:tr h="608376">
                <a:tc>
                  <a:txBody>
                    <a:bodyPr/>
                    <a:lstStyle/>
                    <a:p>
                      <a:r>
                        <a:rPr lang="en-US" sz="2400" dirty="0"/>
                        <a:t>Still in pump education 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107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0651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1289A-1D21-9E78-17C6-1C95514EA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cap="none" dirty="0"/>
              <a:t>oston Medical Center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CF26F-A706-D11E-E955-926B0A405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233" y="2011680"/>
            <a:ext cx="11775232" cy="2545633"/>
          </a:xfrm>
        </p:spPr>
        <p:txBody>
          <a:bodyPr>
            <a:normAutofit lnSpcReduction="10000"/>
          </a:bodyPr>
          <a:lstStyle/>
          <a:p>
            <a:r>
              <a:rPr lang="en-US" sz="1800" dirty="0">
                <a:latin typeface="+mn-lt"/>
              </a:rPr>
              <a:t>Boston City Hospital was opened in 1864 and was the first municipal hospital established in the United States </a:t>
            </a:r>
          </a:p>
          <a:p>
            <a:r>
              <a:rPr lang="en-US" sz="1800" dirty="0">
                <a:latin typeface="+mn-lt"/>
              </a:rPr>
              <a:t>1996 Boston University School of Medicine merged with Boston City Hospital to create Boston Medical Center </a:t>
            </a:r>
          </a:p>
          <a:p>
            <a:pPr lvl="1"/>
            <a:r>
              <a:rPr lang="en-US" sz="1800" dirty="0">
                <a:latin typeface="+mn-lt"/>
              </a:rPr>
              <a:t>MISSION: Care for all people, regardless of their ability to pay. Provide exceptional care, without exception</a:t>
            </a:r>
          </a:p>
          <a:p>
            <a:r>
              <a:rPr lang="en-US" dirty="0"/>
              <a:t>Seventy percent of BMC patients are low-income families, elders, people with disabilities, minorities, and immigrants</a:t>
            </a:r>
          </a:p>
          <a:p>
            <a:pPr lvl="1"/>
            <a:r>
              <a:rPr lang="en-US" dirty="0"/>
              <a:t>  30% do not speak English as a first language</a:t>
            </a:r>
          </a:p>
          <a:p>
            <a:pPr lvl="1"/>
            <a:r>
              <a:rPr lang="en-US" dirty="0"/>
              <a:t>  65% are Boston residents, concentrated in neighborhoods with the greatest level of health disparities</a:t>
            </a:r>
          </a:p>
          <a:p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9783053-49B5-D9A5-5D7A-F82C3645F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4557313"/>
            <a:ext cx="7300208" cy="216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6699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F9AC3-84E6-EC7A-25DB-A78B44CE1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Ethnicity of all Referred patients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7643202-D2E8-DB94-1A16-F6E6160D2C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5643646"/>
              </p:ext>
            </p:extLst>
          </p:nvPr>
        </p:nvGraphicFramePr>
        <p:xfrm>
          <a:off x="1203325" y="2011363"/>
          <a:ext cx="9783763" cy="4206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07449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55793-B3B0-DC56-B88D-3A28CD6D4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10349984" cy="1508760"/>
          </a:xfrm>
        </p:spPr>
        <p:txBody>
          <a:bodyPr/>
          <a:lstStyle/>
          <a:p>
            <a:r>
              <a:rPr lang="en-US" dirty="0"/>
              <a:t>Ethnicity of patients started on pumps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4E721EC-209A-54AA-C8FC-C152858B2F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2757993"/>
              </p:ext>
            </p:extLst>
          </p:nvPr>
        </p:nvGraphicFramePr>
        <p:xfrm>
          <a:off x="1203325" y="2011363"/>
          <a:ext cx="9783763" cy="4206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3826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286E9-8CC9-3247-16A3-F855327FA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298" y="372667"/>
            <a:ext cx="10359816" cy="1508760"/>
          </a:xfrm>
        </p:spPr>
        <p:txBody>
          <a:bodyPr/>
          <a:lstStyle/>
          <a:p>
            <a:r>
              <a:rPr lang="en-US" dirty="0"/>
              <a:t>Ethnicity of patients lost to follow up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E08FF78-985E-DB1C-C13A-F24DFF3FDE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7059891"/>
              </p:ext>
            </p:extLst>
          </p:nvPr>
        </p:nvGraphicFramePr>
        <p:xfrm>
          <a:off x="1203325" y="2011363"/>
          <a:ext cx="9783763" cy="4206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65864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4F360-5727-3BCB-E583-518C65770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325" y="284176"/>
            <a:ext cx="10703540" cy="1508760"/>
          </a:xfrm>
        </p:spPr>
        <p:txBody>
          <a:bodyPr/>
          <a:lstStyle/>
          <a:p>
            <a:r>
              <a:rPr lang="en-US" dirty="0"/>
              <a:t>Insurance of all referred patients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07927ED-6D48-7A53-BAFE-0B1C1E5EE2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390407"/>
              </p:ext>
            </p:extLst>
          </p:nvPr>
        </p:nvGraphicFramePr>
        <p:xfrm>
          <a:off x="1203325" y="2011363"/>
          <a:ext cx="9783763" cy="4206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230034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6D66-0855-E671-6322-DAB3C4A40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Insurance of patients on pumps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6A42D3C-68AA-5C6C-DFA6-19A880CB81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0142848"/>
              </p:ext>
            </p:extLst>
          </p:nvPr>
        </p:nvGraphicFramePr>
        <p:xfrm>
          <a:off x="3807142" y="2059305"/>
          <a:ext cx="4577715" cy="2739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6A42D3C-68AA-5C6C-DFA6-19A880CB81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3645561"/>
              </p:ext>
            </p:extLst>
          </p:nvPr>
        </p:nvGraphicFramePr>
        <p:xfrm>
          <a:off x="1203325" y="2011363"/>
          <a:ext cx="9783763" cy="4206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594689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E81F2-98FF-F9CB-9080-198FCAA22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277" y="284176"/>
            <a:ext cx="10953136" cy="1508760"/>
          </a:xfrm>
        </p:spPr>
        <p:txBody>
          <a:bodyPr/>
          <a:lstStyle/>
          <a:p>
            <a:r>
              <a:rPr lang="en-US" dirty="0"/>
              <a:t>Insurance of patients lost to follow up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0F7D6AD-A5F1-5378-AEE4-CADCF9304A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408504"/>
              </p:ext>
            </p:extLst>
          </p:nvPr>
        </p:nvGraphicFramePr>
        <p:xfrm>
          <a:off x="835743" y="2011362"/>
          <a:ext cx="10703588" cy="4562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41917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B2FFF-CF49-191D-CFB5-FC28686C0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A1C at Time of Referral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3928020-AB58-68B1-63B5-37EBDA2F0D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5187609"/>
              </p:ext>
            </p:extLst>
          </p:nvPr>
        </p:nvGraphicFramePr>
        <p:xfrm>
          <a:off x="1203325" y="2011363"/>
          <a:ext cx="9783763" cy="4206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423604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64AC8-6E5E-9AB3-59E5-C1EE59E71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referrals by Provider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0CDE64E-12E4-FE15-B91E-58A8DB41E7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9123549"/>
              </p:ext>
            </p:extLst>
          </p:nvPr>
        </p:nvGraphicFramePr>
        <p:xfrm>
          <a:off x="1202919" y="2054542"/>
          <a:ext cx="8992641" cy="4519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90808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F4DC4-9C15-109F-05CC-25E446F8A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611" y="274940"/>
            <a:ext cx="10407190" cy="1508760"/>
          </a:xfrm>
        </p:spPr>
        <p:txBody>
          <a:bodyPr/>
          <a:lstStyle/>
          <a:p>
            <a:r>
              <a:rPr lang="en-US" dirty="0"/>
              <a:t>Percent of referrals started on Pump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33DCE96-21B4-543C-0030-19F2BB301B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3106361"/>
              </p:ext>
            </p:extLst>
          </p:nvPr>
        </p:nvGraphicFramePr>
        <p:xfrm>
          <a:off x="1203325" y="2011363"/>
          <a:ext cx="9783763" cy="4206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229926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1E2E5-A05C-7A42-89AD-59A0022B9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What’s Next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F26A918-6C14-16D2-8F77-2596DD1BF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206240"/>
          </a:xfrm>
        </p:spPr>
        <p:txBody>
          <a:bodyPr/>
          <a:lstStyle/>
          <a:p>
            <a:r>
              <a:rPr lang="en-US" dirty="0"/>
              <a:t>Increase the percentage of referred patients starting on HCL systems</a:t>
            </a:r>
          </a:p>
          <a:p>
            <a:r>
              <a:rPr lang="en-US" dirty="0"/>
              <a:t>Reduce barriers for obtaining and maintaining pump supplies </a:t>
            </a:r>
          </a:p>
          <a:p>
            <a:r>
              <a:rPr lang="en-US" dirty="0"/>
              <a:t>Continue to improve ongoing access for pump education follow up and pump start</a:t>
            </a:r>
          </a:p>
          <a:p>
            <a:r>
              <a:rPr lang="en-US" dirty="0"/>
              <a:t>Improve access to ophthalmology for dilated eye exams prior to insulin pump start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900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AD055-9B4B-8B49-79E2-1CA09B482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34C02-E74D-7413-78E3-098357FB62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A1c is high and disproportionately so in minorities</a:t>
            </a:r>
          </a:p>
          <a:p>
            <a:endParaRPr lang="en-US" dirty="0"/>
          </a:p>
          <a:p>
            <a:r>
              <a:rPr lang="en-US" dirty="0"/>
              <a:t>Limited DSME skills and nutritional literacy in our T1D population</a:t>
            </a:r>
          </a:p>
          <a:p>
            <a:endParaRPr lang="en-US" dirty="0"/>
          </a:p>
          <a:p>
            <a:r>
              <a:rPr lang="en-US" dirty="0"/>
              <a:t>Limited access to technology trainers</a:t>
            </a:r>
          </a:p>
          <a:p>
            <a:endParaRPr lang="en-US" dirty="0"/>
          </a:p>
          <a:p>
            <a:r>
              <a:rPr lang="en-US" dirty="0"/>
              <a:t>Poor transition for emerging adults moving up from pediatrics</a:t>
            </a:r>
          </a:p>
        </p:txBody>
      </p:sp>
    </p:spTree>
    <p:extLst>
      <p:ext uri="{BB962C8B-B14F-4D97-AF65-F5344CB8AC3E}">
        <p14:creationId xmlns:p14="http://schemas.microsoft.com/office/powerpoint/2010/main" val="7947226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CBED5-4AE2-E9E3-6979-A852C86DD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T1D Exchange QI Team at BMC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89A00-2CF2-F73D-CDAB-25569671A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Providers</a:t>
            </a:r>
          </a:p>
          <a:p>
            <a:pPr lvl="1"/>
            <a:r>
              <a:rPr lang="en-US" dirty="0"/>
              <a:t>Kathryn Fantasia MD</a:t>
            </a:r>
          </a:p>
          <a:p>
            <a:pPr lvl="1"/>
            <a:r>
              <a:rPr lang="en-US" dirty="0"/>
              <a:t>Devin Steenkamp MD</a:t>
            </a:r>
          </a:p>
          <a:p>
            <a:pPr lvl="1"/>
            <a:r>
              <a:rPr lang="en-US" dirty="0"/>
              <a:t>Catherine Sullivan MD</a:t>
            </a:r>
          </a:p>
          <a:p>
            <a:pPr lvl="1"/>
            <a:r>
              <a:rPr lang="en-US" dirty="0"/>
              <a:t>Howard Wolpert MD</a:t>
            </a:r>
          </a:p>
          <a:p>
            <a:r>
              <a:rPr lang="en-US" dirty="0"/>
              <a:t>Pump Educators/ CDCES</a:t>
            </a:r>
          </a:p>
          <a:p>
            <a:pPr lvl="1"/>
            <a:r>
              <a:rPr lang="en-US" dirty="0"/>
              <a:t>Corinne </a:t>
            </a:r>
            <a:r>
              <a:rPr lang="en-US" dirty="0" err="1"/>
              <a:t>Aia</a:t>
            </a:r>
            <a:r>
              <a:rPr lang="en-US" dirty="0"/>
              <a:t> RD, CDCES</a:t>
            </a:r>
          </a:p>
          <a:p>
            <a:pPr lvl="1"/>
            <a:r>
              <a:rPr lang="en-US" dirty="0"/>
              <a:t>Liz Brouillard RD, CDCES</a:t>
            </a:r>
          </a:p>
          <a:p>
            <a:r>
              <a:rPr lang="en-US" dirty="0"/>
              <a:t>Research Coordinator</a:t>
            </a:r>
          </a:p>
          <a:p>
            <a:pPr lvl="1"/>
            <a:r>
              <a:rPr lang="en-US" dirty="0"/>
              <a:t>Astrid </a:t>
            </a:r>
            <a:r>
              <a:rPr lang="en-US" dirty="0" err="1"/>
              <a:t>Atakov</a:t>
            </a:r>
            <a:r>
              <a:rPr lang="en-US" dirty="0"/>
              <a:t> Castillo  </a:t>
            </a:r>
          </a:p>
        </p:txBody>
      </p:sp>
    </p:spTree>
    <p:extLst>
      <p:ext uri="{BB962C8B-B14F-4D97-AF65-F5344CB8AC3E}">
        <p14:creationId xmlns:p14="http://schemas.microsoft.com/office/powerpoint/2010/main" val="26715170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BB75DA-9C25-0B0A-2826-35EA52465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768" y="2266004"/>
            <a:ext cx="2921189" cy="44186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44D073-5D48-656A-67A0-B9329B9AB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5339" y="342355"/>
            <a:ext cx="4784322" cy="165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481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A515C-6444-5C38-E398-D0D50BC50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A1C Discrepancies seen in 2015</a:t>
            </a:r>
          </a:p>
        </p:txBody>
      </p:sp>
      <p:graphicFrame>
        <p:nvGraphicFramePr>
          <p:cNvPr id="5" name="Table 193">
            <a:extLst>
              <a:ext uri="{FF2B5EF4-FFF2-40B4-BE49-F238E27FC236}">
                <a16:creationId xmlns:a16="http://schemas.microsoft.com/office/drawing/2014/main" id="{4F87D1E3-04DE-8FDF-7CA3-58BD4F5430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2436074"/>
              </p:ext>
            </p:extLst>
          </p:nvPr>
        </p:nvGraphicFramePr>
        <p:xfrm>
          <a:off x="1992583" y="1992860"/>
          <a:ext cx="7925649" cy="1506320"/>
        </p:xfrm>
        <a:graphic>
          <a:graphicData uri="http://schemas.openxmlformats.org/drawingml/2006/table">
            <a:tbl>
              <a:tblPr firstRow="1" firstCol="1"/>
              <a:tblGrid>
                <a:gridCol w="15445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2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2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5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17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0338">
                <a:tc>
                  <a:txBody>
                    <a:bodyPr/>
                    <a:lstStyle/>
                    <a:p>
                      <a:pPr algn="l" defTabSz="457200">
                        <a:defRPr sz="4000" b="1">
                          <a:solidFill>
                            <a:srgbClr val="000000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2800" dirty="0"/>
                    </a:p>
                  </a:txBody>
                  <a:tcPr marL="35719" marR="35719" marT="35719" marB="35719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BEC0BF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Overall</a:t>
                      </a:r>
                    </a:p>
                  </a:txBody>
                  <a:tcPr marL="35719" marR="35719" marT="35719" marB="35719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BEC0BF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 b="1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18-25 years old          </a:t>
                      </a:r>
                    </a:p>
                  </a:txBody>
                  <a:tcPr marL="35719" marR="35719" marT="35719" marB="35719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BEC0BF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26-49 years old        </a:t>
                      </a:r>
                    </a:p>
                  </a:txBody>
                  <a:tcPr marL="35719" marR="35719" marT="35719" marB="35719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BEC0BF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&gt;50 years old           </a:t>
                      </a:r>
                    </a:p>
                  </a:txBody>
                  <a:tcPr marL="35719" marR="35719" marT="35719" marB="35719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BEC0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974">
                <a:tc>
                  <a:txBody>
                    <a:bodyPr/>
                    <a:lstStyle/>
                    <a:p>
                      <a:pPr algn="r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Public</a:t>
                      </a:r>
                    </a:p>
                  </a:txBody>
                  <a:tcPr marL="35719" marR="35719" marT="35719" marB="35719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9.4</a:t>
                      </a:r>
                    </a:p>
                  </a:txBody>
                  <a:tcPr marL="35719" marR="35719" marT="35719" marB="35719" horzOverflow="overflow">
                    <a:lnL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11.2</a:t>
                      </a:r>
                    </a:p>
                  </a:txBody>
                  <a:tcPr marL="35719" marR="35719" marT="35719" marB="35719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8.9</a:t>
                      </a:r>
                    </a:p>
                  </a:txBody>
                  <a:tcPr marL="35719" marR="35719" marT="35719" marB="35719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8.4</a:t>
                      </a:r>
                    </a:p>
                  </a:txBody>
                  <a:tcPr marL="35719" marR="35719" marT="35719" marB="35719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188">
                <a:tc>
                  <a:txBody>
                    <a:bodyPr/>
                    <a:lstStyle/>
                    <a:p>
                      <a:pPr algn="r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Private</a:t>
                      </a:r>
                    </a:p>
                  </a:txBody>
                  <a:tcPr marL="35719" marR="35719" marT="35719" marB="35719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8.6</a:t>
                      </a:r>
                    </a:p>
                  </a:txBody>
                  <a:tcPr marL="35719" marR="35719" marT="35719" marB="35719" horzOverflow="overflow">
                    <a:lnL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9.6</a:t>
                      </a:r>
                    </a:p>
                  </a:txBody>
                  <a:tcPr marL="35719" marR="35719" marT="35719" marB="35719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8.4</a:t>
                      </a:r>
                    </a:p>
                  </a:txBody>
                  <a:tcPr marL="35719" marR="35719" marT="35719" marB="35719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7.6</a:t>
                      </a:r>
                    </a:p>
                  </a:txBody>
                  <a:tcPr marL="35719" marR="35719" marT="35719" marB="35719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 196">
            <a:extLst>
              <a:ext uri="{FF2B5EF4-FFF2-40B4-BE49-F238E27FC236}">
                <a16:creationId xmlns:a16="http://schemas.microsoft.com/office/drawing/2014/main" id="{2F7FB955-404C-3C93-7589-30C8B7228C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3872763"/>
              </p:ext>
            </p:extLst>
          </p:nvPr>
        </p:nvGraphicFramePr>
        <p:xfrm>
          <a:off x="3494049" y="3699104"/>
          <a:ext cx="5201819" cy="3040262"/>
        </p:xfrm>
        <a:graphic>
          <a:graphicData uri="http://schemas.openxmlformats.org/drawingml/2006/table">
            <a:tbl>
              <a:tblPr firstRow="1" firstCol="1"/>
              <a:tblGrid>
                <a:gridCol w="2561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0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2536">
                <a:tc>
                  <a:txBody>
                    <a:bodyPr/>
                    <a:lstStyle/>
                    <a:p>
                      <a:pPr algn="l" defTabSz="457200">
                        <a:defRPr sz="4000" b="1">
                          <a:solidFill>
                            <a:srgbClr val="000000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2800" dirty="0"/>
                    </a:p>
                  </a:txBody>
                  <a:tcPr marL="35719" marR="35719" marT="35719" marB="35719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BEC0BF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HgbA1c, All Ages        </a:t>
                      </a:r>
                    </a:p>
                  </a:txBody>
                  <a:tcPr marL="35719" marR="35719" marT="35719" marB="35719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BEC0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974">
                <a:tc>
                  <a:txBody>
                    <a:bodyPr/>
                    <a:lstStyle/>
                    <a:p>
                      <a:pPr algn="r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White</a:t>
                      </a:r>
                    </a:p>
                  </a:txBody>
                  <a:tcPr marL="35719" marR="35719" marT="35719" marB="35719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8.3</a:t>
                      </a:r>
                    </a:p>
                  </a:txBody>
                  <a:tcPr marL="35719" marR="35719" marT="35719" marB="35719" horzOverflow="overflow">
                    <a:lnL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188">
                <a:tc>
                  <a:txBody>
                    <a:bodyPr/>
                    <a:lstStyle/>
                    <a:p>
                      <a:pPr algn="r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Black</a:t>
                      </a:r>
                    </a:p>
                  </a:txBody>
                  <a:tcPr marL="35719" marR="35719" marT="35719" marB="35719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10.5</a:t>
                      </a:r>
                    </a:p>
                  </a:txBody>
                  <a:tcPr marL="35719" marR="35719" marT="35719" marB="35719" horzOverflow="overflow">
                    <a:lnL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188">
                <a:tc>
                  <a:txBody>
                    <a:bodyPr/>
                    <a:lstStyle/>
                    <a:p>
                      <a:pPr algn="r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Hispanic</a:t>
                      </a:r>
                    </a:p>
                  </a:txBody>
                  <a:tcPr marL="35719" marR="35719" marT="35719" marB="35719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9.3</a:t>
                      </a:r>
                    </a:p>
                  </a:txBody>
                  <a:tcPr marL="35719" marR="35719" marT="35719" marB="35719" horzOverflow="overflow">
                    <a:lnL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188">
                <a:tc>
                  <a:txBody>
                    <a:bodyPr/>
                    <a:lstStyle/>
                    <a:p>
                      <a:pPr algn="r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Asian</a:t>
                      </a:r>
                    </a:p>
                  </a:txBody>
                  <a:tcPr marL="35719" marR="35719" marT="35719" marB="35719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8.4</a:t>
                      </a:r>
                    </a:p>
                  </a:txBody>
                  <a:tcPr marL="35719" marR="35719" marT="35719" marB="35719" horzOverflow="overflow">
                    <a:lnL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3188">
                <a:tc>
                  <a:txBody>
                    <a:bodyPr/>
                    <a:lstStyle/>
                    <a:p>
                      <a:pPr algn="r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Other </a:t>
                      </a:r>
                    </a:p>
                  </a:txBody>
                  <a:tcPr marL="35719" marR="35719" marT="35719" marB="35719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8.2</a:t>
                      </a:r>
                    </a:p>
                  </a:txBody>
                  <a:tcPr marL="35719" marR="35719" marT="35719" marB="35719" horzOverflow="overflow">
                    <a:lnL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8744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58450-1A38-A398-F187-AB35E569B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708" y="284176"/>
            <a:ext cx="11157437" cy="1508760"/>
          </a:xfrm>
        </p:spPr>
        <p:txBody>
          <a:bodyPr/>
          <a:lstStyle/>
          <a:p>
            <a:r>
              <a:rPr lang="en-US" dirty="0"/>
              <a:t>Improvement in A1C with technology 2015</a:t>
            </a:r>
          </a:p>
        </p:txBody>
      </p:sp>
      <p:graphicFrame>
        <p:nvGraphicFramePr>
          <p:cNvPr id="7" name="Table 207">
            <a:extLst>
              <a:ext uri="{FF2B5EF4-FFF2-40B4-BE49-F238E27FC236}">
                <a16:creationId xmlns:a16="http://schemas.microsoft.com/office/drawing/2014/main" id="{B8D05186-F502-C8F3-D654-2555E50C4181}"/>
              </a:ext>
            </a:extLst>
          </p:cNvPr>
          <p:cNvGraphicFramePr/>
          <p:nvPr/>
        </p:nvGraphicFramePr>
        <p:xfrm>
          <a:off x="2413643" y="2305347"/>
          <a:ext cx="7364714" cy="1860234"/>
        </p:xfrm>
        <a:graphic>
          <a:graphicData uri="http://schemas.openxmlformats.org/drawingml/2006/table">
            <a:tbl>
              <a:tblPr firstRow="1" firstCol="1"/>
              <a:tblGrid>
                <a:gridCol w="1424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38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88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79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7219">
                <a:tc>
                  <a:txBody>
                    <a:bodyPr/>
                    <a:lstStyle/>
                    <a:p>
                      <a:pPr algn="l" defTabSz="457200">
                        <a:defRPr sz="2500" b="1">
                          <a:solidFill>
                            <a:srgbClr val="000000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800" dirty="0"/>
                    </a:p>
                  </a:txBody>
                  <a:tcPr marL="35719" marR="35719" marT="35719" marB="35719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BEC0BF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800" b="1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HgbA1c Prior to Intervention</a:t>
                      </a:r>
                    </a:p>
                  </a:txBody>
                  <a:tcPr marL="35719" marR="35719" marT="35719" marB="35719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BEC0BF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8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HgbA1c Following intervention</a:t>
                      </a:r>
                    </a:p>
                  </a:txBody>
                  <a:tcPr marL="35719" marR="35719" marT="35719" marB="35719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BEC0BF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8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Percent change</a:t>
                      </a:r>
                    </a:p>
                  </a:txBody>
                  <a:tcPr marL="35719" marR="35719" marT="35719" marB="35719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BEC0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219">
                <a:tc>
                  <a:txBody>
                    <a:bodyPr/>
                    <a:lstStyle/>
                    <a:p>
                      <a:pPr algn="l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8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Pump users
           n=17</a:t>
                      </a:r>
                    </a:p>
                  </a:txBody>
                  <a:tcPr marL="35719" marR="35719" marT="35719" marB="35719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8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7.9</a:t>
                      </a:r>
                    </a:p>
                  </a:txBody>
                  <a:tcPr marL="35719" marR="35719" marT="35719" marB="35719" horzOverflow="overflow">
                    <a:lnL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8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7.4</a:t>
                      </a:r>
                    </a:p>
                  </a:txBody>
                  <a:tcPr marL="35719" marR="35719" marT="35719" marB="35719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8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-0.5%</a:t>
                      </a:r>
                    </a:p>
                  </a:txBody>
                  <a:tcPr marL="35719" marR="35719" marT="35719" marB="35719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7219">
                <a:tc>
                  <a:txBody>
                    <a:bodyPr/>
                    <a:lstStyle/>
                    <a:p>
                      <a:pPr algn="l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8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CGM users
           n=16</a:t>
                      </a:r>
                    </a:p>
                  </a:txBody>
                  <a:tcPr marL="35719" marR="35719" marT="35719" marB="35719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800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8.3</a:t>
                      </a:r>
                    </a:p>
                  </a:txBody>
                  <a:tcPr marL="35719" marR="35719" marT="35719" marB="35719" horzOverflow="overflow">
                    <a:lnL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8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7.4</a:t>
                      </a:r>
                    </a:p>
                  </a:txBody>
                  <a:tcPr marL="35719" marR="35719" marT="35719" marB="35719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800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-0.9%</a:t>
                      </a:r>
                    </a:p>
                  </a:txBody>
                  <a:tcPr marL="35719" marR="35719" marT="35719" marB="35719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Table 226">
            <a:extLst>
              <a:ext uri="{FF2B5EF4-FFF2-40B4-BE49-F238E27FC236}">
                <a16:creationId xmlns:a16="http://schemas.microsoft.com/office/drawing/2014/main" id="{6322E947-DE9A-B186-DB0A-532EFB2F8B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2026060"/>
              </p:ext>
            </p:extLst>
          </p:nvPr>
        </p:nvGraphicFramePr>
        <p:xfrm>
          <a:off x="2135889" y="4334193"/>
          <a:ext cx="7918140" cy="2239631"/>
        </p:xfrm>
        <a:graphic>
          <a:graphicData uri="http://schemas.openxmlformats.org/drawingml/2006/table">
            <a:tbl>
              <a:tblPr firstRow="1" firstCol="1"/>
              <a:tblGrid>
                <a:gridCol w="1583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3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36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36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36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0004">
                <a:tc>
                  <a:txBody>
                    <a:bodyPr/>
                    <a:lstStyle/>
                    <a:p>
                      <a:pPr algn="l" defTabSz="457200">
                        <a:defRPr sz="2000" b="1">
                          <a:solidFill>
                            <a:srgbClr val="000000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400" dirty="0"/>
                    </a:p>
                  </a:txBody>
                  <a:tcPr marL="35719" marR="35719" marT="35719" marB="35719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BEC0B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Overall                        (n=126)</a:t>
                      </a:r>
                    </a:p>
                  </a:txBody>
                  <a:tcPr marL="35719" marR="35719" marT="35719" marB="35719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BEC0B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18-25 years old          (n=33)</a:t>
                      </a:r>
                    </a:p>
                  </a:txBody>
                  <a:tcPr marL="35719" marR="35719" marT="35719" marB="35719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BEC0B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26-49 years old         (n=73)</a:t>
                      </a:r>
                    </a:p>
                  </a:txBody>
                  <a:tcPr marL="35719" marR="35719" marT="35719" marB="35719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BEC0B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&gt;50 years old            (n=20)</a:t>
                      </a:r>
                    </a:p>
                  </a:txBody>
                  <a:tcPr marL="35719" marR="35719" marT="35719" marB="35719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BEC0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2263">
                <a:tc>
                  <a:txBody>
                    <a:bodyPr/>
                    <a:lstStyle/>
                    <a:p>
                      <a:pPr algn="l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Number of patients on pump + CGM</a:t>
                      </a:r>
                    </a:p>
                  </a:txBody>
                  <a:tcPr marL="35719" marR="35719" marT="35719" marB="35719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20 (15.8%)</a:t>
                      </a:r>
                    </a:p>
                  </a:txBody>
                  <a:tcPr marL="35719" marR="35719" marT="35719" marB="35719" horzOverflow="overflow">
                    <a:lnL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5 (15.2%)</a:t>
                      </a:r>
                    </a:p>
                  </a:txBody>
                  <a:tcPr marL="35719" marR="35719" marT="35719" marB="35719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9 (12.3%)</a:t>
                      </a:r>
                    </a:p>
                  </a:txBody>
                  <a:tcPr marL="35719" marR="35719" marT="35719" marB="35719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6  (30%)</a:t>
                      </a:r>
                    </a:p>
                  </a:txBody>
                  <a:tcPr marL="35719" marR="35719" marT="35719" marB="35719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7364">
                <a:tc>
                  <a:txBody>
                    <a:bodyPr/>
                    <a:lstStyle/>
                    <a:p>
                      <a:pPr algn="l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HgbA1c, mean for pump + CGM</a:t>
                      </a:r>
                    </a:p>
                  </a:txBody>
                  <a:tcPr marL="35719" marR="35719" marT="35719" marB="35719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7.5</a:t>
                      </a:r>
                    </a:p>
                  </a:txBody>
                  <a:tcPr marL="35719" marR="35719" marT="35719" marB="35719" horzOverflow="overflow">
                    <a:lnL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7.9</a:t>
                      </a:r>
                    </a:p>
                  </a:txBody>
                  <a:tcPr marL="35719" marR="35719" marT="35719" marB="35719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7.4</a:t>
                      </a:r>
                    </a:p>
                  </a:txBody>
                  <a:tcPr marL="35719" marR="35719" marT="35719" marB="35719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7.2</a:t>
                      </a:r>
                    </a:p>
                  </a:txBody>
                  <a:tcPr marL="35719" marR="35719" marT="35719" marB="35719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2757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E83E7-0152-B485-0CE9-653D8836EBA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50055" y="3576173"/>
            <a:ext cx="3984625" cy="2232025"/>
          </a:xfrm>
          <a:solidFill>
            <a:schemeClr val="bg2"/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32 patients prescribed 670G </a:t>
            </a:r>
          </a:p>
          <a:p>
            <a:pPr marL="228600" lvl="1" indent="0">
              <a:buNone/>
            </a:pPr>
            <a:r>
              <a:rPr lang="en-US" dirty="0"/>
              <a:t>	69% female</a:t>
            </a:r>
          </a:p>
          <a:p>
            <a:pPr marL="228600" lvl="1" indent="0">
              <a:buNone/>
            </a:pPr>
            <a:r>
              <a:rPr lang="en-US" dirty="0"/>
              <a:t>	69% white</a:t>
            </a:r>
          </a:p>
          <a:p>
            <a:pPr marL="228600" lvl="1" indent="0">
              <a:buNone/>
            </a:pPr>
            <a:r>
              <a:rPr lang="en-US" dirty="0"/>
              <a:t> 56% with advanced degrees</a:t>
            </a:r>
          </a:p>
          <a:p>
            <a:pPr marL="228600" lvl="1" indent="0">
              <a:buNone/>
            </a:pPr>
            <a:r>
              <a:rPr lang="en-US" dirty="0"/>
              <a:t>   94% commercially insured </a:t>
            </a:r>
          </a:p>
          <a:p>
            <a:pPr marL="228600" lvl="1" indent="0">
              <a:buNone/>
            </a:pPr>
            <a:r>
              <a:rPr lang="en-US" dirty="0"/>
              <a:t> 84% experienced pump users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5B051-D7ED-010A-5A20-D0059C4AB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187603"/>
            <a:ext cx="5800857" cy="33821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4B94F0-7756-CE9B-5D0B-60C1C7174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0255" y="181766"/>
            <a:ext cx="6135327" cy="263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698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5F9F5EB8-AB42-47FD-8F4A-176C0A4B1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2059012"/>
            <a:ext cx="12188952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03463256-2874-4AB8-BE2C-9DE89C4A7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Graphic 11" descr="Upward trend">
            <a:extLst>
              <a:ext uri="{FF2B5EF4-FFF2-40B4-BE49-F238E27FC236}">
                <a16:creationId xmlns:a16="http://schemas.microsoft.com/office/drawing/2014/main" id="{4E5ACCCC-5C6A-3732-5152-8578F3BAB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47260" y="640080"/>
            <a:ext cx="2697480" cy="269748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96078A10-9FA1-43BD-9125-BEF5DB4D6D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3657600"/>
            <a:ext cx="12188952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96FA41B-6261-C9ED-6F1C-40623591E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59" y="3794760"/>
            <a:ext cx="11471565" cy="17393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5100" spc="150" dirty="0"/>
              <a:t>How do we increase HCL system among non-white patients</a:t>
            </a:r>
          </a:p>
        </p:txBody>
      </p:sp>
    </p:spTree>
    <p:extLst>
      <p:ext uri="{BB962C8B-B14F-4D97-AF65-F5344CB8AC3E}">
        <p14:creationId xmlns:p14="http://schemas.microsoft.com/office/powerpoint/2010/main" val="2729979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A2500-1A0D-1F5C-424D-982D6EEE502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48509" y="1189326"/>
            <a:ext cx="9783763" cy="4206875"/>
          </a:xfrm>
        </p:spPr>
        <p:txBody>
          <a:bodyPr>
            <a:normAutofit/>
          </a:bodyPr>
          <a:lstStyle/>
          <a:p>
            <a:r>
              <a:rPr lang="en-US" sz="4000" b="1" dirty="0"/>
              <a:t>Problem: </a:t>
            </a:r>
            <a:r>
              <a:rPr lang="en-US" sz="4000" dirty="0"/>
              <a:t>Under-utilization of Hybrid Closed Loop Systems in T1D patients</a:t>
            </a:r>
            <a:br>
              <a:rPr lang="en-US" sz="4000" dirty="0"/>
            </a:br>
            <a:br>
              <a:rPr lang="en-US" sz="4000" dirty="0"/>
            </a:br>
            <a:r>
              <a:rPr lang="en-US" sz="4000" b="1" dirty="0"/>
              <a:t>Aim statement: </a:t>
            </a:r>
            <a:r>
              <a:rPr lang="en-US" sz="4000" dirty="0"/>
              <a:t>BMC will improve HCL use by 30% among those with </a:t>
            </a:r>
            <a:r>
              <a:rPr lang="en-US" sz="4000"/>
              <a:t>an A1C </a:t>
            </a:r>
            <a:r>
              <a:rPr lang="en-US" sz="4000" dirty="0"/>
              <a:t>&gt;8.5% in one year</a:t>
            </a:r>
            <a:endParaRPr lang="en-US" sz="36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6B1D014-5944-7023-C1F0-586C606CFF2C}"/>
              </a:ext>
            </a:extLst>
          </p:cNvPr>
          <p:cNvSpPr txBox="1">
            <a:spLocks/>
          </p:cNvSpPr>
          <p:nvPr/>
        </p:nvSpPr>
        <p:spPr>
          <a:xfrm>
            <a:off x="1202919" y="1991802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797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E6E37985-09B8-4F09-93C7-44CB3EDE5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6198"/>
            <a:ext cx="12192000" cy="600560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09811F64-D9AA-245D-764E-B55D85A2CF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7874" y="71436"/>
            <a:ext cx="7239000" cy="678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1832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1061</TotalTime>
  <Words>1080</Words>
  <Application>Microsoft Office PowerPoint</Application>
  <PresentationFormat>Widescreen</PresentationFormat>
  <Paragraphs>217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Calibri</vt:lpstr>
      <vt:lpstr>Corbel</vt:lpstr>
      <vt:lpstr>Helvetica</vt:lpstr>
      <vt:lpstr>Wingdings</vt:lpstr>
      <vt:lpstr>Banded</vt:lpstr>
      <vt:lpstr>Increasing Hybrid-Closed Loop Pump Usage Lessons Learned in year one…</vt:lpstr>
      <vt:lpstr>Boston Medical Center </vt:lpstr>
      <vt:lpstr>Baseline Facts</vt:lpstr>
      <vt:lpstr>A1C Discrepancies seen in 2015</vt:lpstr>
      <vt:lpstr>Improvement in A1C with technology 2015</vt:lpstr>
      <vt:lpstr>PowerPoint Presentation</vt:lpstr>
      <vt:lpstr>How do we increase HCL system among non-white patients</vt:lpstr>
      <vt:lpstr>PowerPoint Presentation</vt:lpstr>
      <vt:lpstr>PowerPoint Presentation</vt:lpstr>
      <vt:lpstr>Improving Access and scheduling</vt:lpstr>
      <vt:lpstr>PDSA - Improving Access to pump education</vt:lpstr>
      <vt:lpstr>PDSA – Improving scheduling Process </vt:lpstr>
      <vt:lpstr>Increasing pump education referrals </vt:lpstr>
      <vt:lpstr>PDSA – Increasing number of patients referred to pump program </vt:lpstr>
      <vt:lpstr>Total Referred = 17</vt:lpstr>
      <vt:lpstr>Total Referred = 29</vt:lpstr>
      <vt:lpstr>Total referred = 44</vt:lpstr>
      <vt:lpstr>Continued efforts</vt:lpstr>
      <vt:lpstr>Results </vt:lpstr>
      <vt:lpstr>Ethnicity of all Referred patients</vt:lpstr>
      <vt:lpstr>Ethnicity of patients started on pumps</vt:lpstr>
      <vt:lpstr>Ethnicity of patients lost to follow up</vt:lpstr>
      <vt:lpstr>Insurance of all referred patients</vt:lpstr>
      <vt:lpstr>Insurance of patients on pumps</vt:lpstr>
      <vt:lpstr>Insurance of patients lost to follow up</vt:lpstr>
      <vt:lpstr>Average A1C at Time of Referral </vt:lpstr>
      <vt:lpstr>Total referrals by Provider</vt:lpstr>
      <vt:lpstr>Percent of referrals started on Pump</vt:lpstr>
      <vt:lpstr>What’s Next</vt:lpstr>
      <vt:lpstr>T1D Exchange QI Team at BMC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Increasing Hybrid-Closed Loop Pump Usage Lessons Learned in year one…</dc:title>
  <dc:creator>Elizabeth Brouillard</dc:creator>
  <cp:lastModifiedBy>Elizabeth Brouillard</cp:lastModifiedBy>
  <cp:revision>22</cp:revision>
  <cp:lastPrinted>2022-09-12T12:12:02Z</cp:lastPrinted>
  <dcterms:created xsi:type="dcterms:W3CDTF">2022-09-11T16:38:15Z</dcterms:created>
  <dcterms:modified xsi:type="dcterms:W3CDTF">2022-09-14T18:51:39Z</dcterms:modified>
</cp:coreProperties>
</file>