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201" r:id="rId1"/>
    <p:sldMasterId id="2147485294" r:id="rId2"/>
    <p:sldMasterId id="2147485298" r:id="rId3"/>
    <p:sldMasterId id="2147485305" r:id="rId4"/>
    <p:sldMasterId id="2147485312" r:id="rId5"/>
    <p:sldMasterId id="2147485319" r:id="rId6"/>
    <p:sldMasterId id="2147485323" r:id="rId7"/>
    <p:sldMasterId id="2147485332" r:id="rId8"/>
    <p:sldMasterId id="2147485476" r:id="rId9"/>
  </p:sldMasterIdLst>
  <p:notesMasterIdLst>
    <p:notesMasterId r:id="rId17"/>
  </p:notesMasterIdLst>
  <p:handoutMasterIdLst>
    <p:handoutMasterId r:id="rId18"/>
  </p:handoutMasterIdLst>
  <p:sldIdLst>
    <p:sldId id="615" r:id="rId10"/>
    <p:sldId id="620" r:id="rId11"/>
    <p:sldId id="625" r:id="rId12"/>
    <p:sldId id="621" r:id="rId13"/>
    <p:sldId id="622" r:id="rId14"/>
    <p:sldId id="623" r:id="rId15"/>
    <p:sldId id="626" r:id="rId16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1872" userDrawn="1">
          <p15:clr>
            <a:srgbClr val="A4A3A4"/>
          </p15:clr>
        </p15:guide>
        <p15:guide id="4" pos="2976" userDrawn="1">
          <p15:clr>
            <a:srgbClr val="A4A3A4"/>
          </p15:clr>
        </p15:guide>
        <p15:guide id="5" pos="3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 Petrie" initials="JP" lastIdx="16" clrIdx="0"/>
  <p:cmAuthor id="2" name="Priya Prahalad" initials="PP" lastIdx="1" clrIdx="1"/>
  <p:cmAuthor id="3" name="Desalvo, Daniel Joseph" initials="DDJ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F70"/>
    <a:srgbClr val="30ABB4"/>
    <a:srgbClr val="00BEDF"/>
    <a:srgbClr val="FFFFFF"/>
    <a:srgbClr val="AFF4FF"/>
    <a:srgbClr val="EF7521"/>
    <a:srgbClr val="000000"/>
    <a:srgbClr val="EE7425"/>
    <a:srgbClr val="82C84D"/>
    <a:srgbClr val="15B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5" autoAdjust="0"/>
    <p:restoredTop sz="82815" autoAdjust="0"/>
  </p:normalViewPr>
  <p:slideViewPr>
    <p:cSldViewPr snapToObjects="1">
      <p:cViewPr varScale="1">
        <p:scale>
          <a:sx n="105" d="100"/>
          <a:sy n="105" d="100"/>
        </p:scale>
        <p:origin x="920" y="200"/>
      </p:cViewPr>
      <p:guideLst>
        <p:guide orient="horz" pos="912"/>
        <p:guide pos="336"/>
        <p:guide orient="horz" pos="1872"/>
        <p:guide pos="2976"/>
        <p:guide pos="3216"/>
      </p:guideLst>
    </p:cSldViewPr>
  </p:slideViewPr>
  <p:outlineViewPr>
    <p:cViewPr>
      <p:scale>
        <a:sx n="33" d="100"/>
        <a:sy n="33" d="100"/>
      </p:scale>
      <p:origin x="0" y="18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Century Gothic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BCAF320-75DE-4E0A-B0BA-B15EA018DBF1}" type="datetimeFigureOut">
              <a:rPr lang="en-US" altLang="en-US"/>
              <a:pPr>
                <a:defRPr/>
              </a:pPr>
              <a:t>11/3/22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Century Gothic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fld id="{435E274F-2C3C-4318-A959-8F744D4099D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3019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Century Gothic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5D230DD-63FC-4857-873E-1800B30ED37D}" type="datetimeFigureOut">
              <a:rPr lang="en-US" altLang="en-US"/>
              <a:pPr>
                <a:defRPr/>
              </a:pPr>
              <a:t>11/3/22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Century Gothic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fld id="{D7433491-5D55-4CFD-B9EE-4BA575BC62B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475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3491-5D55-4CFD-B9EE-4BA575BC62B5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51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Team is a cohesive group that works well together to get things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98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Tools: Brainstorming, Affinity diagrams, Multi-voting, Rank ordering, Structured discussion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4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9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4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can’t know if a change is an improvement if you don’t measure.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Qualitative and quantitative data are important to understanding what works and what doesn’t.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6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QI is an iterative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FD335-6D8E-486A-8F5F-DFC732590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4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927713" y="6429633"/>
            <a:ext cx="22180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900" dirty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t>© The Children's Mercy Hospital, 2017</a:t>
            </a:r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6817" y="5299036"/>
            <a:ext cx="877993" cy="143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689413"/>
            <a:ext cx="9144000" cy="1882588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rgbClr val="005CB9"/>
                </a:solidFill>
                <a:latin typeface="+mn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7395"/>
            <a:ext cx="91440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C:\Users\mluttrellromero\AppData\Local\Microsoft\Windows\Temporary Internet Files\Content.Outlook\T8TA279C\MED_2C_PC-stacked (2).pn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6236518" y="5925127"/>
            <a:ext cx="757209" cy="632691"/>
          </a:xfrm>
          <a:prstGeom prst="rect">
            <a:avLst/>
          </a:prstGeom>
          <a:noFill/>
        </p:spPr>
      </p:pic>
      <p:pic>
        <p:nvPicPr>
          <p:cNvPr id="11" name="Picture 10" descr="Magnet Recognition Logo BW [png]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134773" y="5876573"/>
            <a:ext cx="746596" cy="809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" y="6113698"/>
            <a:ext cx="1651352" cy="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3576"/>
            <a:ext cx="4041648" cy="3946017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lang="en-US" sz="2000" b="0" dirty="0" smtClean="0">
                <a:solidFill>
                  <a:srgbClr val="005CB9"/>
                </a:solidFill>
                <a:effectLst/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lang="en-US" sz="1600" b="0" dirty="0" smtClean="0">
                <a:solidFill>
                  <a:srgbClr val="005CB9"/>
                </a:solidFill>
                <a:effectLst/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lang="en-US" sz="1400" b="0" dirty="0">
                <a:solidFill>
                  <a:srgbClr val="005CB9"/>
                </a:solidFill>
                <a:effectLst/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933576"/>
            <a:ext cx="4041648" cy="3946017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lang="en-US" sz="2000" b="0" dirty="0" smtClean="0">
                <a:solidFill>
                  <a:srgbClr val="005CB9"/>
                </a:solidFill>
                <a:effectLst/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lang="en-US" sz="1600" b="0" dirty="0" smtClean="0">
                <a:solidFill>
                  <a:srgbClr val="005CB9"/>
                </a:solidFill>
                <a:effectLst/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lang="en-US" sz="1400" b="0" dirty="0">
                <a:solidFill>
                  <a:srgbClr val="005CB9"/>
                </a:solidFill>
                <a:effectLst/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7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3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7772400" cy="1470025"/>
          </a:xfrm>
        </p:spPr>
        <p:txBody>
          <a:bodyPr>
            <a:normAutofit/>
          </a:bodyPr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1"/>
            <a:ext cx="6400800" cy="128839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6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85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4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8E75-46AE-4B6B-9010-9185A6265E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98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245600" y="2133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dirty="0">
              <a:latin typeface="Century Gothic"/>
            </a:endParaRPr>
          </a:p>
        </p:txBody>
      </p:sp>
      <p:pic>
        <p:nvPicPr>
          <p:cNvPr id="5" name="Picture 7" descr="LOGO T1D[1] copy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5168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09800" y="4038600"/>
            <a:ext cx="6591300" cy="2133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0" cap="none" spc="-80" baseline="0">
                <a:solidFill>
                  <a:srgbClr val="EF7521"/>
                </a:solidFill>
                <a:latin typeface="Corbel" panose="020B0503020204020204" pitchFamily="34" charset="0"/>
                <a:cs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973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7772400" cy="1470025"/>
          </a:xfrm>
        </p:spPr>
        <p:txBody>
          <a:bodyPr>
            <a:normAutofit/>
          </a:bodyPr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07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5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 b="1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1673"/>
            <a:ext cx="8229600" cy="4343400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32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2800" b="0">
                <a:solidFill>
                  <a:srgbClr val="005CB9"/>
                </a:solidFill>
                <a:effectLst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2000" b="0">
                <a:solidFill>
                  <a:srgbClr val="005CB9"/>
                </a:solidFill>
                <a:effectLst/>
              </a:defRPr>
            </a:lvl4pPr>
            <a:lvl5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»"/>
              <a:defRPr sz="1800" b="0">
                <a:solidFill>
                  <a:srgbClr val="005CB9"/>
                </a:solidFill>
                <a:effectLst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27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44A-FE81-6749-BCCF-5A4E3CCC8107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86448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B0440A6-151C-C24D-B420-134644ED4A78}" type="slidenum">
              <a:rPr lang="en-US" smtClean="0">
                <a:solidFill>
                  <a:srgbClr val="565A5C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34468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021628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44A-FE81-6749-BCCF-5A4E3CCC8107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6448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B0440A6-151C-C24D-B420-134644ED4A78}" type="slidenum">
              <a:rPr lang="en-US" smtClean="0">
                <a:solidFill>
                  <a:srgbClr val="565A5C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9893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8E75-46AE-4B6B-9010-9185A6265E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5178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7772400" cy="1470025"/>
          </a:xfrm>
        </p:spPr>
        <p:txBody>
          <a:bodyPr>
            <a:normAutofit/>
          </a:bodyPr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71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29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14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44A-FE81-6749-BCCF-5A4E3CCC8107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86448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B0440A6-151C-C24D-B420-134644ED4A78}" type="slidenum">
              <a:rPr lang="en-US" smtClean="0">
                <a:solidFill>
                  <a:srgbClr val="565A5C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556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7772400" cy="1470025"/>
          </a:xfrm>
        </p:spPr>
        <p:txBody>
          <a:bodyPr>
            <a:normAutofit/>
          </a:bodyPr>
          <a:lstStyle>
            <a:lvl1pPr algn="l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27892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33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1146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4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 b="1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07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451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17" y="3602071"/>
            <a:ext cx="6858000" cy="1655763"/>
          </a:xfrm>
        </p:spPr>
        <p:txBody>
          <a:bodyPr/>
          <a:lstStyle>
            <a:lvl1pPr marL="0" indent="0" algn="l">
              <a:buNone/>
              <a:defRPr sz="1805">
                <a:solidFill>
                  <a:schemeClr val="tx1"/>
                </a:solidFill>
              </a:defRPr>
            </a:lvl1pPr>
            <a:lvl2pPr marL="342015" indent="0" algn="ctr">
              <a:buNone/>
              <a:defRPr sz="1504"/>
            </a:lvl2pPr>
            <a:lvl3pPr marL="684025" indent="0" algn="ctr">
              <a:buNone/>
              <a:defRPr sz="1429"/>
            </a:lvl3pPr>
            <a:lvl4pPr marL="1026040" indent="0" algn="ctr">
              <a:buNone/>
              <a:defRPr sz="1203"/>
            </a:lvl4pPr>
            <a:lvl5pPr marL="1368047" indent="0" algn="ctr">
              <a:buNone/>
              <a:defRPr sz="1203"/>
            </a:lvl5pPr>
            <a:lvl6pPr marL="1710061" indent="0" algn="ctr">
              <a:buNone/>
              <a:defRPr sz="1203"/>
            </a:lvl6pPr>
            <a:lvl7pPr marL="2052069" indent="0" algn="ctr">
              <a:buNone/>
              <a:defRPr sz="1203"/>
            </a:lvl7pPr>
            <a:lvl8pPr marL="2394076" indent="0" algn="ctr">
              <a:buNone/>
              <a:defRPr sz="1203"/>
            </a:lvl8pPr>
            <a:lvl9pPr marL="2736096" indent="0" algn="ctr">
              <a:buNone/>
              <a:defRPr sz="120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2358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277395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79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22823-AF0A-8B49-8F81-1F0CD098CE86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34D4-A390-EA42-BCF9-97CC83CBB361}" type="slidenum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00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451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17" y="3602071"/>
            <a:ext cx="6858000" cy="1655763"/>
          </a:xfrm>
        </p:spPr>
        <p:txBody>
          <a:bodyPr/>
          <a:lstStyle>
            <a:lvl1pPr marL="0" indent="0" algn="l">
              <a:buNone/>
              <a:defRPr sz="1805">
                <a:solidFill>
                  <a:schemeClr val="tx1"/>
                </a:solidFill>
              </a:defRPr>
            </a:lvl1pPr>
            <a:lvl2pPr marL="342015" indent="0" algn="ctr">
              <a:buNone/>
              <a:defRPr sz="1504"/>
            </a:lvl2pPr>
            <a:lvl3pPr marL="684025" indent="0" algn="ctr">
              <a:buNone/>
              <a:defRPr sz="1429"/>
            </a:lvl3pPr>
            <a:lvl4pPr marL="1026040" indent="0" algn="ctr">
              <a:buNone/>
              <a:defRPr sz="1203"/>
            </a:lvl4pPr>
            <a:lvl5pPr marL="1368047" indent="0" algn="ctr">
              <a:buNone/>
              <a:defRPr sz="1203"/>
            </a:lvl5pPr>
            <a:lvl6pPr marL="1710061" indent="0" algn="ctr">
              <a:buNone/>
              <a:defRPr sz="1203"/>
            </a:lvl6pPr>
            <a:lvl7pPr marL="2052069" indent="0" algn="ctr">
              <a:buNone/>
              <a:defRPr sz="1203"/>
            </a:lvl7pPr>
            <a:lvl8pPr marL="2394076" indent="0" algn="ctr">
              <a:buNone/>
              <a:defRPr sz="1203"/>
            </a:lvl8pPr>
            <a:lvl9pPr marL="2736096" indent="0" algn="ctr">
              <a:buNone/>
              <a:defRPr sz="120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078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93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23780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16"/>
            <a:ext cx="4038600" cy="423780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74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2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srgbClr val="2394D5"/>
              </a:solidFill>
            </a:endParaRP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066800" y="639840"/>
            <a:ext cx="7279678" cy="5556997"/>
          </a:xfrm>
        </p:spPr>
        <p:txBody>
          <a:bodyPr/>
          <a:lstStyle>
            <a:lvl1pPr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16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122363"/>
            <a:ext cx="7772400" cy="2387600"/>
          </a:xfrm>
        </p:spPr>
        <p:txBody>
          <a:bodyPr anchor="b"/>
          <a:lstStyle>
            <a:lvl1pPr algn="l">
              <a:defRPr sz="451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17" y="3602071"/>
            <a:ext cx="6858000" cy="1655763"/>
          </a:xfrm>
        </p:spPr>
        <p:txBody>
          <a:bodyPr/>
          <a:lstStyle>
            <a:lvl1pPr marL="0" indent="0" algn="l">
              <a:buNone/>
              <a:defRPr sz="1805">
                <a:solidFill>
                  <a:schemeClr val="tx1"/>
                </a:solidFill>
              </a:defRPr>
            </a:lvl1pPr>
            <a:lvl2pPr marL="342015" indent="0" algn="ctr">
              <a:buNone/>
              <a:defRPr sz="1504"/>
            </a:lvl2pPr>
            <a:lvl3pPr marL="684025" indent="0" algn="ctr">
              <a:buNone/>
              <a:defRPr sz="1429"/>
            </a:lvl3pPr>
            <a:lvl4pPr marL="1026040" indent="0" algn="ctr">
              <a:buNone/>
              <a:defRPr sz="1203"/>
            </a:lvl4pPr>
            <a:lvl5pPr marL="1368047" indent="0" algn="ctr">
              <a:buNone/>
              <a:defRPr sz="1203"/>
            </a:lvl5pPr>
            <a:lvl6pPr marL="1710061" indent="0" algn="ctr">
              <a:buNone/>
              <a:defRPr sz="1203"/>
            </a:lvl6pPr>
            <a:lvl7pPr marL="2052069" indent="0" algn="ctr">
              <a:buNone/>
              <a:defRPr sz="1203"/>
            </a:lvl7pPr>
            <a:lvl8pPr marL="2394076" indent="0" algn="ctr">
              <a:buNone/>
              <a:defRPr sz="1203"/>
            </a:lvl8pPr>
            <a:lvl9pPr marL="2736096" indent="0" algn="ctr">
              <a:buNone/>
              <a:defRPr sz="1203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238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60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423780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16"/>
            <a:ext cx="4038600" cy="4237807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6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456"/>
          </a:xfrm>
          <a:prstGeom prst="rect">
            <a:avLst/>
          </a:prstGeom>
        </p:spPr>
        <p:txBody>
          <a:bodyPr lIns="82058" tIns="41029" rIns="82058" bIns="41029" anchor="t"/>
          <a:lstStyle>
            <a:lvl1pPr algn="l">
              <a:defRPr sz="4000" b="1" cap="all">
                <a:solidFill>
                  <a:srgbClr val="F3C00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4041648"/>
            <a:ext cx="7772400" cy="365760"/>
          </a:xfrm>
          <a:prstGeom prst="rect">
            <a:avLst/>
          </a:prstGeom>
        </p:spPr>
        <p:txBody>
          <a:bodyPr lIns="82058" tIns="41029" rIns="82058" bIns="41029" anchor="b"/>
          <a:lstStyle>
            <a:lvl1pPr marL="0" indent="0">
              <a:buNone/>
              <a:defRPr sz="2000">
                <a:effectLst/>
              </a:defRPr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5800" y="758952"/>
            <a:ext cx="7845552" cy="312724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7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9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02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00">
              <a:solidFill>
                <a:srgbClr val="2394D5"/>
              </a:solidFill>
            </a:endParaRP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066800" y="639840"/>
            <a:ext cx="7279678" cy="5556997"/>
          </a:xfrm>
        </p:spPr>
        <p:txBody>
          <a:bodyPr/>
          <a:lstStyle>
            <a:lvl1pPr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11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09550" cy="6858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733" tIns="34367" rIns="68733" bIns="34367" anchor="ctr"/>
          <a:lstStyle/>
          <a:p>
            <a:pPr algn="ctr" defTabSz="343683" eaLnBrk="1" hangingPunct="1">
              <a:defRPr/>
            </a:pPr>
            <a:endParaRPr lang="en-US" sz="180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FB73452-5EB3-4799-ADAE-892DFF889792}" type="slidenum">
              <a:rPr lang="en-US" sz="1429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29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3076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4" b="0">
                <a:solidFill>
                  <a:schemeClr val="tx2"/>
                </a:solidFill>
              </a:defRPr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4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  <a:lvl6pPr>
              <a:defRPr sz="1203"/>
            </a:lvl6pPr>
            <a:lvl7pPr>
              <a:defRPr sz="1203"/>
            </a:lvl7pPr>
            <a:lvl8pPr>
              <a:defRPr sz="1203"/>
            </a:lvl8pPr>
            <a:lvl9pPr>
              <a:defRPr sz="12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5AF3-0266-42C8-A7B2-610421132AFA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fld id="{0B667CCF-EE9E-4CDE-81C8-AE5D318F7FFA}" type="slidenum">
              <a:rPr lang="en-US" sz="1429" smtClean="0">
                <a:solidFill>
                  <a:srgbClr val="565A5C"/>
                </a:solidFill>
                <a:latin typeface="Arial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29">
              <a:solidFill>
                <a:srgbClr val="565A5C"/>
              </a:solidFill>
              <a:latin typeface="Arial"/>
              <a:ea typeface="+mn-e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94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23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6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44A-FE81-6749-BCCF-5A4E3CCC8107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B0440A6-151C-C24D-B420-134644ED4A78}" type="slidenum">
              <a:rPr lang="en-US" smtClean="0">
                <a:solidFill>
                  <a:srgbClr val="565A5C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8812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2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740171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82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044A-FE81-6749-BCCF-5A4E3CCC8107}" type="datetimeFigureOut">
              <a:rPr lang="en-US" smtClean="0">
                <a:solidFill>
                  <a:srgbClr val="565A5C">
                    <a:tint val="75000"/>
                  </a:srgbClr>
                </a:solidFill>
              </a:rPr>
              <a:pPr/>
              <a:t>11/3/22</a:t>
            </a:fld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5A5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BB0440A6-151C-C24D-B420-134644ED4A78}" type="slidenum">
              <a:rPr lang="en-US" smtClean="0">
                <a:solidFill>
                  <a:srgbClr val="565A5C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49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4050"/>
            <a:ext cx="4041648" cy="395554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lang="en-US" sz="2000" b="0" dirty="0" smtClean="0">
                <a:solidFill>
                  <a:srgbClr val="005CB9"/>
                </a:solidFill>
                <a:effectLst/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lang="en-US" sz="1600" b="0" dirty="0" smtClean="0">
                <a:solidFill>
                  <a:srgbClr val="005CB9"/>
                </a:solidFill>
                <a:effectLst/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lang="en-US" sz="1400" b="0" dirty="0">
                <a:solidFill>
                  <a:srgbClr val="005CB9"/>
                </a:solidFill>
                <a:effectLst/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645152" y="1924050"/>
            <a:ext cx="4041648" cy="395554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5CB9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63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87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3901162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6882966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16651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8355803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875174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428678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193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000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8E75-46AE-4B6B-9010-9185A6265E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40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5152" y="1933576"/>
            <a:ext cx="4041648" cy="3946017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lang="en-US" sz="2000" b="0" dirty="0" smtClean="0">
                <a:solidFill>
                  <a:srgbClr val="005CB9"/>
                </a:solidFill>
                <a:effectLst/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lang="en-US" sz="1600" b="0" dirty="0" smtClean="0">
                <a:solidFill>
                  <a:srgbClr val="005CB9"/>
                </a:solidFill>
                <a:effectLst/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lang="en-US" sz="1400" b="0" dirty="0">
                <a:solidFill>
                  <a:srgbClr val="005CB9"/>
                </a:solidFill>
                <a:effectLst/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" y="1924050"/>
            <a:ext cx="4041648" cy="3955543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rgbClr val="005CB9"/>
                </a:solidFill>
                <a:effectLst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9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73144"/>
            <a:ext cx="3007591" cy="1162611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2000" b="1">
                <a:solidFill>
                  <a:srgbClr val="F3C00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1914526"/>
            <a:ext cx="5111750" cy="4040799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8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2400" b="0">
                <a:solidFill>
                  <a:srgbClr val="005CB9"/>
                </a:solidFill>
                <a:effectLst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20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1800" b="0">
                <a:solidFill>
                  <a:srgbClr val="005CB9"/>
                </a:solidFill>
                <a:effectLst/>
              </a:defRPr>
            </a:lvl4pPr>
            <a:lvl5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»"/>
              <a:defRPr sz="1600" b="0">
                <a:solidFill>
                  <a:srgbClr val="005CB9"/>
                </a:solidFill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914525"/>
            <a:ext cx="3007591" cy="4074859"/>
          </a:xfrm>
          <a:prstGeom prst="rect">
            <a:avLst/>
          </a:prstGeom>
        </p:spPr>
        <p:txBody>
          <a:bodyPr lIns="82058" tIns="41029" rIns="82058" bIns="41029"/>
          <a:lstStyle>
            <a:lvl1pPr marL="234950" indent="-234950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  <a:defRPr sz="1400" b="0">
                <a:solidFill>
                  <a:srgbClr val="005CB9"/>
                </a:solidFill>
                <a:effectLst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4800322"/>
            <a:ext cx="5486977" cy="567297"/>
          </a:xfrm>
          <a:prstGeom prst="rect">
            <a:avLst/>
          </a:prstGeom>
        </p:spPr>
        <p:txBody>
          <a:bodyPr lIns="82058" tIns="41029" rIns="82058" bIns="41029" anchor="b"/>
          <a:lstStyle>
            <a:lvl1pPr algn="l">
              <a:defRPr sz="2000" b="1">
                <a:solidFill>
                  <a:srgbClr val="F3C003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612121"/>
            <a:ext cx="5486977" cy="4115360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5367617"/>
            <a:ext cx="5486977" cy="681491"/>
          </a:xfrm>
          <a:prstGeom prst="rect">
            <a:avLst/>
          </a:prstGeom>
        </p:spPr>
        <p:txBody>
          <a:bodyPr lIns="82058" tIns="41029" rIns="82058" bIns="41029"/>
          <a:lstStyle>
            <a:lvl1pPr marL="0" indent="0">
              <a:buNone/>
              <a:defRPr sz="1400" b="0">
                <a:effectLst/>
              </a:defRPr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6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82058" tIns="41029" rIns="82058" bIns="41029" anchor="ctr"/>
          <a:lstStyle>
            <a:lvl1pPr>
              <a:defRPr sz="4400">
                <a:solidFill>
                  <a:srgbClr val="F3C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86050"/>
            <a:ext cx="4041648" cy="3284983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2000" b="0">
                <a:solidFill>
                  <a:srgbClr val="005CB9"/>
                </a:solidFill>
                <a:effectLst/>
              </a:defRPr>
            </a:lvl2pPr>
            <a:lvl3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–"/>
              <a:defRPr sz="1600" b="0">
                <a:solidFill>
                  <a:srgbClr val="005CB9"/>
                </a:solidFill>
                <a:effectLst/>
              </a:defRPr>
            </a:lvl4pPr>
            <a:lvl5pPr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»"/>
              <a:defRPr sz="1400" b="0">
                <a:solidFill>
                  <a:srgbClr val="005CB9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676525"/>
            <a:ext cx="4041648" cy="3294507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lnSpc>
                <a:spcPct val="114000"/>
              </a:lnSpc>
              <a:spcBef>
                <a:spcPts val="1200"/>
              </a:spcBef>
              <a:defRPr sz="2400" b="0">
                <a:solidFill>
                  <a:srgbClr val="005CB9"/>
                </a:solidFill>
                <a:effectLst/>
              </a:defRPr>
            </a:lvl1pPr>
            <a:lvl2pPr>
              <a:lnSpc>
                <a:spcPct val="114000"/>
              </a:lnSpc>
              <a:spcBef>
                <a:spcPts val="1200"/>
              </a:spcBef>
              <a:defRPr lang="en-US" sz="2000" b="0" dirty="0" smtClean="0">
                <a:solidFill>
                  <a:srgbClr val="005CB9"/>
                </a:solidFill>
                <a:effectLst/>
                <a:latin typeface="+mn-lt"/>
              </a:defRPr>
            </a:lvl2pPr>
            <a:lvl3pPr>
              <a:lnSpc>
                <a:spcPct val="114000"/>
              </a:lnSpc>
              <a:spcBef>
                <a:spcPts val="1200"/>
              </a:spcBef>
              <a:defRPr sz="1800" b="0">
                <a:solidFill>
                  <a:srgbClr val="005CB9"/>
                </a:solidFill>
                <a:effectLst/>
              </a:defRPr>
            </a:lvl3pPr>
            <a:lvl4pPr>
              <a:lnSpc>
                <a:spcPct val="114000"/>
              </a:lnSpc>
              <a:spcBef>
                <a:spcPts val="1200"/>
              </a:spcBef>
              <a:defRPr lang="en-US" sz="1600" b="0" dirty="0" smtClean="0">
                <a:solidFill>
                  <a:srgbClr val="005CB9"/>
                </a:solidFill>
                <a:effectLst/>
                <a:latin typeface="+mn-lt"/>
              </a:defRPr>
            </a:lvl4pPr>
            <a:lvl5pPr>
              <a:lnSpc>
                <a:spcPct val="114000"/>
              </a:lnSpc>
              <a:spcBef>
                <a:spcPts val="1200"/>
              </a:spcBef>
              <a:defRPr lang="en-US" sz="1400" b="0" dirty="0">
                <a:solidFill>
                  <a:srgbClr val="005CB9"/>
                </a:solidFill>
                <a:effectLst/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955292"/>
            <a:ext cx="4041648" cy="64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F3C003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45152" y="1945767"/>
            <a:ext cx="4041648" cy="64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1">
                <a:solidFill>
                  <a:srgbClr val="F3C003"/>
                </a:solidFill>
                <a:effectLst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5D07-DF03-40F8-9D52-3F4BF7EADA90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6" y="6113698"/>
            <a:ext cx="1651352" cy="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22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02" r:id="rId1"/>
    <p:sldLayoutId id="2147485203" r:id="rId2"/>
    <p:sldLayoutId id="2147485204" r:id="rId3"/>
    <p:sldLayoutId id="2147485205" r:id="rId4"/>
    <p:sldLayoutId id="2147485206" r:id="rId5"/>
    <p:sldLayoutId id="2147485207" r:id="rId6"/>
    <p:sldLayoutId id="2147485208" r:id="rId7"/>
    <p:sldLayoutId id="2147485209" r:id="rId8"/>
    <p:sldLayoutId id="2147485210" r:id="rId9"/>
    <p:sldLayoutId id="2147485211" r:id="rId10"/>
    <p:sldLayoutId id="214748521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  <a:ea typeface="ＭＳ Ｐゴシック" charset="0"/>
          <a:cs typeface="ＭＳ Ｐゴシック" charset="0"/>
        </a:defRPr>
      </a:lvl5pPr>
      <a:lvl6pPr marL="410291" algn="ctr" defTabSz="914608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</a:defRPr>
      </a:lvl6pPr>
      <a:lvl7pPr marL="820583" algn="ctr" defTabSz="914608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</a:defRPr>
      </a:lvl7pPr>
      <a:lvl8pPr marL="1230874" algn="ctr" defTabSz="914608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</a:defRPr>
      </a:lvl8pPr>
      <a:lvl9pPr marL="1641165" algn="ctr" defTabSz="914608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F5EB08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467446" indent="-227940" algn="l" defTabSz="91460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77737" indent="-227940" algn="l" defTabSz="91460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288029" indent="-227940" algn="l" defTabSz="91460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698320" indent="-227940" algn="l" defTabSz="914608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71003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lnSpc>
                <a:spcPct val="7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lnSpc>
                <a:spcPct val="7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662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356" r:id="rId4"/>
    <p:sldLayoutId id="2147485145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53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3" r:id="rId4"/>
    <p:sldLayoutId id="2147485304" r:id="rId5"/>
    <p:sldLayoutId id="2147485357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332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307" r:id="rId2"/>
    <p:sldLayoutId id="2147485308" r:id="rId3"/>
    <p:sldLayoutId id="2147485310" r:id="rId4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9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04DB5D8-907B-5946-AAB2-6BF76B9AA4A9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811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22" y="274637"/>
            <a:ext cx="6394796" cy="1143000"/>
          </a:xfrm>
          <a:prstGeom prst="rect">
            <a:avLst/>
          </a:prstGeom>
        </p:spPr>
        <p:txBody>
          <a:bodyPr vert="horz" lIns="90982" tIns="45488" rIns="90982" bIns="45488" rtlCol="0" anchor="t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0982" tIns="45488" rIns="90982" bIns="454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3"/>
            <a:ext cx="2133600" cy="365125"/>
          </a:xfrm>
          <a:prstGeom prst="rect">
            <a:avLst/>
          </a:prstGeom>
        </p:spPr>
        <p:txBody>
          <a:bodyPr vert="horz" lIns="90982" tIns="45488" rIns="90982" bIns="45488" rtlCol="0" anchor="t"/>
          <a:lstStyle>
            <a:lvl1pPr algn="l">
              <a:lnSpc>
                <a:spcPct val="70000"/>
              </a:lnSpc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fld id="{A4122823-AF0A-8B49-8F81-1F0CD098CE86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8" y="6356453"/>
            <a:ext cx="2895600" cy="365125"/>
          </a:xfrm>
          <a:prstGeom prst="rect">
            <a:avLst/>
          </a:prstGeom>
        </p:spPr>
        <p:txBody>
          <a:bodyPr vert="horz" lIns="90982" tIns="45488" rIns="90982" bIns="45488" rtlCol="0" anchor="t"/>
          <a:lstStyle>
            <a:lvl1pPr algn="ctr">
              <a:lnSpc>
                <a:spcPct val="70000"/>
              </a:lnSpc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453"/>
            <a:ext cx="2133600" cy="365125"/>
          </a:xfrm>
          <a:prstGeom prst="rect">
            <a:avLst/>
          </a:prstGeom>
        </p:spPr>
        <p:txBody>
          <a:bodyPr vert="horz" lIns="90982" tIns="45488" rIns="90982" bIns="45488" rtlCol="0" anchor="t"/>
          <a:lstStyle>
            <a:lvl1pPr algn="r">
              <a:lnSpc>
                <a:spcPct val="70000"/>
              </a:lnSpc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fld id="{AD1134D4-A390-EA42-BCF9-97CC83CBB361}" type="slidenum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602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0" r:id="rId1"/>
    <p:sldLayoutId id="2147485321" r:id="rId2"/>
    <p:sldLayoutId id="2147485322" r:id="rId3"/>
  </p:sldLayoutIdLst>
  <p:txStyles>
    <p:titleStyle>
      <a:lvl1pPr algn="l" defTabSz="342015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5" indent="-256505" algn="l" defTabSz="342015" rtl="0" eaLnBrk="1" latinLnBrk="0" hangingPunct="1">
        <a:spcBef>
          <a:spcPct val="20000"/>
        </a:spcBef>
        <a:buFont typeface="Arial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5774" indent="-213759" algn="l" defTabSz="342015" rtl="0" eaLnBrk="1" latinLnBrk="0" hangingPunct="1">
        <a:spcBef>
          <a:spcPct val="20000"/>
        </a:spcBef>
        <a:buFont typeface="Arial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5030" indent="-171002" algn="l" defTabSz="342015" rtl="0" eaLnBrk="1" latinLnBrk="0" hangingPunct="1">
        <a:spcBef>
          <a:spcPct val="20000"/>
        </a:spcBef>
        <a:buFont typeface="Arial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197032" indent="-171002" algn="l" defTabSz="342015" rtl="0" eaLnBrk="1" latinLnBrk="0" hangingPunct="1">
        <a:spcBef>
          <a:spcPct val="20000"/>
        </a:spcBef>
        <a:buFont typeface="Arial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39054" indent="-171002" algn="l" defTabSz="342015" rtl="0" eaLnBrk="1" latinLnBrk="0" hangingPunct="1">
        <a:spcBef>
          <a:spcPct val="20000"/>
        </a:spcBef>
        <a:buFont typeface="Arial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81064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2307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65086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0709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68402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368047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10061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052069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39407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0982" tIns="45488" rIns="90982" bIns="4548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75716"/>
          </a:xfrm>
          <a:prstGeom prst="rect">
            <a:avLst/>
          </a:prstGeom>
        </p:spPr>
        <p:txBody>
          <a:bodyPr vert="horz" lIns="90982" tIns="45488" rIns="90982" bIns="454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3"/>
            <a:ext cx="2133600" cy="365125"/>
          </a:xfrm>
          <a:prstGeom prst="rect">
            <a:avLst/>
          </a:prstGeom>
        </p:spPr>
        <p:txBody>
          <a:bodyPr vert="horz" lIns="90982" tIns="45488" rIns="90982" bIns="45488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8" y="6356453"/>
            <a:ext cx="2895600" cy="365125"/>
          </a:xfrm>
          <a:prstGeom prst="rect">
            <a:avLst/>
          </a:prstGeom>
        </p:spPr>
        <p:txBody>
          <a:bodyPr vert="horz" lIns="90982" tIns="45488" rIns="90982" bIns="45488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7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28" r:id="rId4"/>
  </p:sldLayoutIdLst>
  <p:txStyles>
    <p:titleStyle>
      <a:lvl1pPr algn="l" defTabSz="342015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5" indent="-256505" algn="l" defTabSz="342015" rtl="0" eaLnBrk="1" latinLnBrk="0" hangingPunct="1">
        <a:spcBef>
          <a:spcPct val="20000"/>
        </a:spcBef>
        <a:buFont typeface="Arial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5774" indent="-213759" algn="l" defTabSz="342015" rtl="0" eaLnBrk="1" latinLnBrk="0" hangingPunct="1">
        <a:spcBef>
          <a:spcPct val="20000"/>
        </a:spcBef>
        <a:buFont typeface="Arial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5030" indent="-171002" algn="l" defTabSz="342015" rtl="0" eaLnBrk="1" latinLnBrk="0" hangingPunct="1">
        <a:spcBef>
          <a:spcPct val="20000"/>
        </a:spcBef>
        <a:buFont typeface="Arial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197032" indent="-171002" algn="l" defTabSz="342015" rtl="0" eaLnBrk="1" latinLnBrk="0" hangingPunct="1">
        <a:spcBef>
          <a:spcPct val="20000"/>
        </a:spcBef>
        <a:buFont typeface="Arial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39054" indent="-171002" algn="l" defTabSz="342015" rtl="0" eaLnBrk="1" latinLnBrk="0" hangingPunct="1">
        <a:spcBef>
          <a:spcPct val="20000"/>
        </a:spcBef>
        <a:buFont typeface="Arial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81064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2307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65086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0709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68402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368047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10061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052069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39407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0982" tIns="45488" rIns="90982" bIns="45488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75716"/>
          </a:xfrm>
          <a:prstGeom prst="rect">
            <a:avLst/>
          </a:prstGeom>
        </p:spPr>
        <p:txBody>
          <a:bodyPr vert="horz" lIns="90982" tIns="45488" rIns="90982" bIns="454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3"/>
            <a:ext cx="2133600" cy="365125"/>
          </a:xfrm>
          <a:prstGeom prst="rect">
            <a:avLst/>
          </a:prstGeom>
        </p:spPr>
        <p:txBody>
          <a:bodyPr vert="horz" lIns="90982" tIns="45488" rIns="90982" bIns="45488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fld id="{4AE15565-90B7-4B48-82A9-E3239121F5E1}" type="datetimeFigureOut">
              <a:rPr lang="en-US" smtClean="0">
                <a:solidFill>
                  <a:srgbClr val="565A5C">
                    <a:tint val="75000"/>
                  </a:srgbClr>
                </a:solidFill>
                <a:latin typeface="Arial"/>
                <a:ea typeface="+mn-ea"/>
              </a:rPr>
              <a:pPr defTabSz="684025" eaLnBrk="1" fontAlgn="auto" hangingPunct="1">
                <a:spcBef>
                  <a:spcPts val="0"/>
                </a:spcBef>
                <a:spcAft>
                  <a:spcPts val="0"/>
                </a:spcAft>
              </a:pPr>
              <a:t>11/3/22</a:t>
            </a:fld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8" y="6356453"/>
            <a:ext cx="2895600" cy="365125"/>
          </a:xfrm>
          <a:prstGeom prst="rect">
            <a:avLst/>
          </a:prstGeom>
        </p:spPr>
        <p:txBody>
          <a:bodyPr vert="horz" lIns="90982" tIns="45488" rIns="90982" bIns="45488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02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565A5C">
                  <a:tint val="75000"/>
                </a:srgbClr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1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7" r:id="rId4"/>
    <p:sldLayoutId id="2147485338" r:id="rId5"/>
    <p:sldLayoutId id="2147485340" r:id="rId6"/>
  </p:sldLayoutIdLst>
  <p:txStyles>
    <p:titleStyle>
      <a:lvl1pPr algn="l" defTabSz="342015" rtl="0" eaLnBrk="1" latinLnBrk="0" hangingPunct="1"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5" indent="-256505" algn="l" defTabSz="342015" rtl="0" eaLnBrk="1" latinLnBrk="0" hangingPunct="1">
        <a:spcBef>
          <a:spcPct val="20000"/>
        </a:spcBef>
        <a:buFont typeface="Arial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1pPr>
      <a:lvl2pPr marL="555774" indent="-213759" algn="l" defTabSz="342015" rtl="0" eaLnBrk="1" latinLnBrk="0" hangingPunct="1">
        <a:spcBef>
          <a:spcPct val="20000"/>
        </a:spcBef>
        <a:buFont typeface="Arial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855030" indent="-171002" algn="l" defTabSz="342015" rtl="0" eaLnBrk="1" latinLnBrk="0" hangingPunct="1">
        <a:spcBef>
          <a:spcPct val="20000"/>
        </a:spcBef>
        <a:buFont typeface="Arial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197032" indent="-171002" algn="l" defTabSz="342015" rtl="0" eaLnBrk="1" latinLnBrk="0" hangingPunct="1">
        <a:spcBef>
          <a:spcPct val="20000"/>
        </a:spcBef>
        <a:buFont typeface="Arial"/>
        <a:buChar char="–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39054" indent="-171002" algn="l" defTabSz="342015" rtl="0" eaLnBrk="1" latinLnBrk="0" hangingPunct="1">
        <a:spcBef>
          <a:spcPct val="20000"/>
        </a:spcBef>
        <a:buFont typeface="Arial"/>
        <a:buChar char="»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881064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2307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565086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2907097" indent="-171002" algn="l" defTabSz="342015" rtl="0" eaLnBrk="1" latinLnBrk="0" hangingPunct="1">
        <a:spcBef>
          <a:spcPct val="20000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4201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684025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26040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368047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10061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052069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39407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36096" algn="l" defTabSz="342015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95925D07-DF03-40F8-9D52-3F4BF7EADA90}" type="slidenum">
              <a:rPr lang="en-US" smtClean="0">
                <a:solidFill>
                  <a:srgbClr val="0072C6"/>
                </a:solidFill>
                <a:latin typeface="Arial" charset="0"/>
                <a:ea typeface="ＭＳ Ｐゴシック" pitchFamily="34" charset="-128"/>
              </a:rPr>
              <a:pPr defTabSz="914400"/>
              <a:t>‹#›</a:t>
            </a:fld>
            <a:endParaRPr lang="en-US" dirty="0">
              <a:solidFill>
                <a:srgbClr val="0072C6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7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7" r:id="rId1"/>
    <p:sldLayoutId id="2147485478" r:id="rId2"/>
    <p:sldLayoutId id="2147485479" r:id="rId3"/>
    <p:sldLayoutId id="2147485480" r:id="rId4"/>
    <p:sldLayoutId id="2147485481" r:id="rId5"/>
    <p:sldLayoutId id="2147485482" r:id="rId6"/>
    <p:sldLayoutId id="2147485483" r:id="rId7"/>
    <p:sldLayoutId id="2147485484" r:id="rId8"/>
    <p:sldLayoutId id="2147485485" r:id="rId9"/>
    <p:sldLayoutId id="2147485486" r:id="rId10"/>
    <p:sldLayoutId id="2147485487" r:id="rId11"/>
    <p:sldLayoutId id="2147485488" r:id="rId12"/>
    <p:sldLayoutId id="2147485489" r:id="rId13"/>
    <p:sldLayoutId id="2147485490" r:id="rId14"/>
    <p:sldLayoutId id="2147485491" r:id="rId15"/>
    <p:sldLayoutId id="2147485492" r:id="rId16"/>
    <p:sldLayoutId id="214748549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953"/>
            <a:ext cx="7010400" cy="2094447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venir Black" panose="02000503020000020003" pitchFamily="2" charset="0"/>
              </a:rPr>
              <a:t>Practical Ways to Approach Quality Improvement in an Academic Institution: Recommendations for QI Coordinators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741" y="6141596"/>
            <a:ext cx="63086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orbel" panose="020B0503020204020204" pitchFamily="34" charset="0"/>
              </a:rPr>
              <a:t>T1D Exchange is a nonprofit organization </a:t>
            </a:r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 improve outcomes for the entire T1D population, driving real-world evidence and collaborative change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sz="140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C66150-E30A-42E2-9191-5EC3E5ABCD77}"/>
              </a:ext>
            </a:extLst>
          </p:cNvPr>
          <p:cNvSpPr txBox="1">
            <a:spLocks/>
          </p:cNvSpPr>
          <p:nvPr/>
        </p:nvSpPr>
        <p:spPr>
          <a:xfrm>
            <a:off x="405330" y="3772309"/>
            <a:ext cx="9228201" cy="1645920"/>
          </a:xfrm>
          <a:prstGeom prst="rect">
            <a:avLst/>
          </a:prstGeom>
        </p:spPr>
        <p:txBody>
          <a:bodyPr/>
          <a:lstStyle>
            <a:lvl1pPr marL="192881" marR="0" indent="-192881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1pPr>
            <a:lvl2pPr marL="438000" marR="0" indent="-180826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1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2pPr>
            <a:lvl3pPr marL="668654" marR="0" indent="-154304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3pPr>
            <a:lvl4pPr marL="949569" marR="0" indent="-178044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4pPr>
            <a:lvl5pPr marL="1206744" marR="0" indent="-178044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99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5pPr>
            <a:lvl6pPr marL="1491613" marR="0" indent="-205738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6pPr>
            <a:lvl7pPr marL="1748788" marR="0" indent="-205738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7pPr>
            <a:lvl8pPr marL="2005963" marR="0" indent="-205738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8pPr>
            <a:lvl9pPr marL="2263138" marR="0" indent="-205738" algn="l" defTabSz="257175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Avenir Book"/>
                <a:ea typeface="Avenir Book"/>
                <a:cs typeface="Avenir Book"/>
                <a:sym typeface="Avenir Book"/>
              </a:defRPr>
            </a:lvl9pPr>
          </a:lstStyle>
          <a:p>
            <a:pPr marL="0" indent="0" fontAlgn="auto">
              <a:buNone/>
            </a:pPr>
            <a:r>
              <a:rPr lang="en-US" sz="2000" b="1" kern="0" dirty="0"/>
              <a:t>Ashley Garrity, MPH</a:t>
            </a:r>
          </a:p>
          <a:p>
            <a:pPr marL="0" indent="0" fontAlgn="auto">
              <a:buNone/>
            </a:pPr>
            <a:r>
              <a:rPr lang="en-US" sz="1600" kern="0" dirty="0"/>
              <a:t>C.S. Mott Children’s Hospital</a:t>
            </a:r>
          </a:p>
          <a:p>
            <a:pPr marL="0" indent="0" fontAlgn="auto">
              <a:buNone/>
            </a:pPr>
            <a:r>
              <a:rPr lang="en-US" sz="1600" kern="0" dirty="0"/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475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2" y="1959638"/>
            <a:ext cx="7424737" cy="3907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Collaborate.</a:t>
            </a:r>
          </a:p>
          <a:p>
            <a:pPr marL="0" indent="0" algn="ctr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Make sure your team has diverse roles represented.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It’s not effective only have one viewpoint present.</a:t>
            </a:r>
          </a:p>
          <a:p>
            <a:pPr marL="914400" lvl="2" indent="0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Important to have subject matter experts.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These experts may differ depending on what you are trying to accomplish.</a:t>
            </a:r>
          </a:p>
          <a:p>
            <a:pPr lvl="2"/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Build relationships.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 descr="Users">
            <a:extLst>
              <a:ext uri="{FF2B5EF4-FFF2-40B4-BE49-F238E27FC236}">
                <a16:creationId xmlns:a16="http://schemas.microsoft.com/office/drawing/2014/main" id="{790D68F2-FCF0-3DDC-2B39-ACBEDC900C83}"/>
              </a:ext>
            </a:extLst>
          </p:cNvPr>
          <p:cNvSpPr/>
          <p:nvPr/>
        </p:nvSpPr>
        <p:spPr>
          <a:xfrm>
            <a:off x="3991711" y="722860"/>
            <a:ext cx="1160578" cy="116057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219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632" y="1959638"/>
            <a:ext cx="7424737" cy="3907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Facilitate.</a:t>
            </a:r>
          </a:p>
          <a:p>
            <a:pPr marL="0" indent="0" algn="ctr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Define roles and responsibilities.</a:t>
            </a:r>
          </a:p>
          <a:p>
            <a:pPr marL="4572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Encourage open communication and equitable participation across all team members.</a:t>
            </a:r>
          </a:p>
          <a:p>
            <a:pPr marL="4572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Learn what is important to </a:t>
            </a:r>
            <a:r>
              <a:rPr lang="en-US" sz="1800" b="1" u="sng" dirty="0">
                <a:latin typeface="Avenir Book" panose="02000503020000020003" pitchFamily="2" charset="0"/>
              </a:rPr>
              <a:t>all</a:t>
            </a:r>
            <a:r>
              <a:rPr lang="en-US" sz="1800" dirty="0">
                <a:latin typeface="Avenir Book" panose="02000503020000020003" pitchFamily="2" charset="0"/>
              </a:rPr>
              <a:t> members of your team.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This helps determine the most successful strategies and generates buy-in &amp; ownership.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 descr="Group brainstorm with solid fill">
            <a:extLst>
              <a:ext uri="{FF2B5EF4-FFF2-40B4-BE49-F238E27FC236}">
                <a16:creationId xmlns:a16="http://schemas.microsoft.com/office/drawing/2014/main" id="{790D68F2-FCF0-3DDC-2B39-ACBEDC900C83}"/>
              </a:ext>
            </a:extLst>
          </p:cNvPr>
          <p:cNvSpPr/>
          <p:nvPr/>
        </p:nvSpPr>
        <p:spPr>
          <a:xfrm>
            <a:off x="3991711" y="722860"/>
            <a:ext cx="1160578" cy="116057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820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63" y="1959638"/>
            <a:ext cx="7077074" cy="39077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Stay organized.</a:t>
            </a:r>
          </a:p>
          <a:p>
            <a:pPr marL="0" indent="0" algn="ctr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Set agendas, action items with task owners, and timelines.</a:t>
            </a:r>
          </a:p>
          <a:p>
            <a:pPr marL="457200" lvl="1" indent="0">
              <a:buNone/>
            </a:pPr>
            <a:endParaRPr lang="en-US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Easier to track your work and measure outcomes if you document along the way.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Formal (PDSA worksheets) and informal (notepad) documentation are both helpful.</a:t>
            </a:r>
          </a:p>
          <a:p>
            <a:pPr marL="914400" lvl="2" indent="0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A systematic process keeps the team focused toward achieving aims.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 descr="Bullseye">
            <a:extLst>
              <a:ext uri="{FF2B5EF4-FFF2-40B4-BE49-F238E27FC236}">
                <a16:creationId xmlns:a16="http://schemas.microsoft.com/office/drawing/2014/main" id="{B1D71E17-65E2-B001-24D3-FD0A285D689F}"/>
              </a:ext>
            </a:extLst>
          </p:cNvPr>
          <p:cNvSpPr/>
          <p:nvPr/>
        </p:nvSpPr>
        <p:spPr>
          <a:xfrm>
            <a:off x="3991711" y="685800"/>
            <a:ext cx="1160578" cy="116057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2712450"/>
              <a:satOff val="-1656"/>
              <a:lumOff val="647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304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63" y="1959638"/>
            <a:ext cx="7077074" cy="3907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Communicate.</a:t>
            </a:r>
          </a:p>
          <a:p>
            <a:pPr marL="0" indent="0" algn="ctr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Clearly communicate new procedures and processes to keep the team and patients informed.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Share the WHY, WHAT, WHEN, and HOW.</a:t>
            </a:r>
          </a:p>
          <a:p>
            <a:pPr marL="914400" lvl="2" indent="0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Share progress and outcomes.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Data is a motivator!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 descr="Chat with solid fill">
            <a:extLst>
              <a:ext uri="{FF2B5EF4-FFF2-40B4-BE49-F238E27FC236}">
                <a16:creationId xmlns:a16="http://schemas.microsoft.com/office/drawing/2014/main" id="{B1D71E17-65E2-B001-24D3-FD0A285D689F}"/>
              </a:ext>
            </a:extLst>
          </p:cNvPr>
          <p:cNvSpPr/>
          <p:nvPr/>
        </p:nvSpPr>
        <p:spPr>
          <a:xfrm>
            <a:off x="3991711" y="685800"/>
            <a:ext cx="1160578" cy="116057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2712450"/>
              <a:satOff val="-1656"/>
              <a:lumOff val="647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24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62" y="1959638"/>
            <a:ext cx="7272337" cy="42887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Use your tools.</a:t>
            </a:r>
          </a:p>
          <a:p>
            <a:pPr marL="0" indent="0" algn="ctr">
              <a:buNone/>
            </a:pPr>
            <a:endParaRPr lang="en-US" sz="15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Set SMART aims to guide successful projects.</a:t>
            </a: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Measure and track your progress over time.</a:t>
            </a: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Understand current state: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Fishbone diagram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Process map</a:t>
            </a: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Select changes to test: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Pareto chart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Impact-effort matrix</a:t>
            </a: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Test changes: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PDSA cycle</a:t>
            </a:r>
          </a:p>
          <a:p>
            <a:pPr lvl="1"/>
            <a:endParaRPr lang="en-US" sz="1800" dirty="0">
              <a:latin typeface="Avenir Book" panose="02000503020000020003" pitchFamily="2" charset="0"/>
            </a:endParaRPr>
          </a:p>
          <a:p>
            <a:pPr lvl="1"/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 descr="Tools with solid fill">
            <a:extLst>
              <a:ext uri="{FF2B5EF4-FFF2-40B4-BE49-F238E27FC236}">
                <a16:creationId xmlns:a16="http://schemas.microsoft.com/office/drawing/2014/main" id="{B1D71E17-65E2-B001-24D3-FD0A285D689F}"/>
              </a:ext>
            </a:extLst>
          </p:cNvPr>
          <p:cNvSpPr/>
          <p:nvPr/>
        </p:nvSpPr>
        <p:spPr>
          <a:xfrm>
            <a:off x="3991711" y="685800"/>
            <a:ext cx="1160578" cy="116057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2712450"/>
              <a:satOff val="-1656"/>
              <a:lumOff val="647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135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463" y="1959638"/>
            <a:ext cx="7077074" cy="3907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venir Book" panose="02000503020000020003" pitchFamily="2" charset="0"/>
              </a:rPr>
              <a:t>Start small.</a:t>
            </a:r>
          </a:p>
          <a:p>
            <a:pPr marL="0" indent="0" algn="ctr"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lvl="1"/>
            <a:r>
              <a:rPr lang="en-US" sz="1800" dirty="0">
                <a:latin typeface="Avenir Book" panose="02000503020000020003" pitchFamily="2" charset="0"/>
              </a:rPr>
              <a:t>Remember to start small and scale up!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Learn from doing.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Refine the new process.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Demonstrate impact on practices and outcomes.</a:t>
            </a:r>
          </a:p>
          <a:p>
            <a:pPr lvl="2"/>
            <a:r>
              <a:rPr lang="en-US" sz="1600" dirty="0">
                <a:latin typeface="Avenir Book" panose="02000503020000020003" pitchFamily="2" charset="0"/>
              </a:rPr>
              <a:t>Build increased support by stakeholders.</a:t>
            </a:r>
          </a:p>
          <a:p>
            <a:pPr lvl="1"/>
            <a:endParaRPr lang="en-US" sz="1800" dirty="0">
              <a:latin typeface="Avenir Book" panose="02000503020000020003" pitchFamily="2" charset="0"/>
            </a:endParaRPr>
          </a:p>
          <a:p>
            <a:pPr lvl="1"/>
            <a:endParaRPr lang="en-US" sz="1800" dirty="0">
              <a:latin typeface="Avenir Book" panose="02000503020000020003" pitchFamily="2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 descr="Arrow circle with solid fill">
            <a:extLst>
              <a:ext uri="{FF2B5EF4-FFF2-40B4-BE49-F238E27FC236}">
                <a16:creationId xmlns:a16="http://schemas.microsoft.com/office/drawing/2014/main" id="{B1D71E17-65E2-B001-24D3-FD0A285D689F}"/>
              </a:ext>
            </a:extLst>
          </p:cNvPr>
          <p:cNvSpPr/>
          <p:nvPr/>
        </p:nvSpPr>
        <p:spPr>
          <a:xfrm>
            <a:off x="3991711" y="685800"/>
            <a:ext cx="1160578" cy="116057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2712450"/>
              <a:satOff val="-1656"/>
              <a:lumOff val="6471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14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azures">
  <a:themeElements>
    <a:clrScheme name="CMH">
      <a:dk1>
        <a:srgbClr val="0072C6"/>
      </a:dk1>
      <a:lt1>
        <a:srgbClr val="EDA900"/>
      </a:lt1>
      <a:dk2>
        <a:srgbClr val="FFFFFF"/>
      </a:dk2>
      <a:lt2>
        <a:srgbClr val="FFFFFF"/>
      </a:lt2>
      <a:accent1>
        <a:srgbClr val="C126B8"/>
      </a:accent1>
      <a:accent2>
        <a:srgbClr val="E19BDF"/>
      </a:accent2>
      <a:accent3>
        <a:srgbClr val="FFD03E"/>
      </a:accent3>
      <a:accent4>
        <a:srgbClr val="3FAE29"/>
      </a:accent4>
      <a:accent5>
        <a:srgbClr val="A3D55D"/>
      </a:accent5>
      <a:accent6>
        <a:srgbClr val="FF6B0B"/>
      </a:accent6>
      <a:hlink>
        <a:srgbClr val="EDA900"/>
      </a:hlink>
      <a:folHlink>
        <a:srgbClr val="333092"/>
      </a:folHlink>
    </a:clrScheme>
    <a:fontScheme name="1_azures">
      <a:majorFont>
        <a:latin typeface="Franklin Gothic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zu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0701_Academic PPT-Wht_16x9 [Read-Only]" id="{613AF9F7-313C-4DE0-A4DB-BA2801758B32}" vid="{C4285754-9801-42EB-B2D5-5425960D496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Custom 2">
      <a:dk1>
        <a:srgbClr val="565A5C"/>
      </a:dk1>
      <a:lt1>
        <a:sysClr val="window" lastClr="FFFFFF"/>
      </a:lt1>
      <a:dk2>
        <a:srgbClr val="808080"/>
      </a:dk2>
      <a:lt2>
        <a:srgbClr val="B3B3B3"/>
      </a:lt2>
      <a:accent1>
        <a:srgbClr val="009CB1"/>
      </a:accent1>
      <a:accent2>
        <a:srgbClr val="77BC1F"/>
      </a:accent2>
      <a:accent3>
        <a:srgbClr val="A1CD3A"/>
      </a:accent3>
      <a:accent4>
        <a:srgbClr val="9AD1DC"/>
      </a:accent4>
      <a:accent5>
        <a:srgbClr val="6EC4E9"/>
      </a:accent5>
      <a:accent6>
        <a:srgbClr val="E7417A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T1Dx Powerpoint Template 2015</Template>
  <TotalTime>5363</TotalTime>
  <Words>374</Words>
  <Application>Microsoft Macintosh PowerPoint</Application>
  <PresentationFormat>On-screen Show (4:3)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26" baseType="lpstr">
      <vt:lpstr>Arial</vt:lpstr>
      <vt:lpstr>Avenir Black</vt:lpstr>
      <vt:lpstr>Avenir Book</vt:lpstr>
      <vt:lpstr>Calibri</vt:lpstr>
      <vt:lpstr>Century Gothic</vt:lpstr>
      <vt:lpstr>Corbel</vt:lpstr>
      <vt:lpstr>Franklin Gothic Demi</vt:lpstr>
      <vt:lpstr>Trebuchet MS</vt:lpstr>
      <vt:lpstr>Wingdings</vt:lpstr>
      <vt:lpstr>Wingdings 3</vt:lpstr>
      <vt:lpstr>1_azures</vt:lpstr>
      <vt:lpstr>3_Custom Design</vt:lpstr>
      <vt:lpstr>Custom Design</vt:lpstr>
      <vt:lpstr>1_Custom Design</vt:lpstr>
      <vt:lpstr>2_Custom Design</vt:lpstr>
      <vt:lpstr>4_Custom Design</vt:lpstr>
      <vt:lpstr>5_Custom Design</vt:lpstr>
      <vt:lpstr>6_Custom Design</vt:lpstr>
      <vt:lpstr>Facet</vt:lpstr>
      <vt:lpstr>Practical Ways to Approach Quality Improvement in an Academic Institution: Recommendations for QI Coordinators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 Annual Meeting 2015</dc:title>
  <dc:creator>Alyssa Cabrera</dc:creator>
  <cp:lastModifiedBy>Garrity, Ashley</cp:lastModifiedBy>
  <cp:revision>255</cp:revision>
  <cp:lastPrinted>2014-11-05T18:09:22Z</cp:lastPrinted>
  <dcterms:created xsi:type="dcterms:W3CDTF">2018-04-18T19:39:08Z</dcterms:created>
  <dcterms:modified xsi:type="dcterms:W3CDTF">2022-11-04T00:47:47Z</dcterms:modified>
</cp:coreProperties>
</file>