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drawings/drawing1.xml" ContentType="application/vnd.openxmlformats-officedocument.drawingml.chartshapes+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charts/style1.xml" ContentType="application/vnd.ms-office.chartstyle+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8" r:id="rId1"/>
  </p:sldMasterIdLst>
  <p:notesMasterIdLst>
    <p:notesMasterId r:id="rId62"/>
  </p:notesMasterIdLst>
  <p:sldIdLst>
    <p:sldId id="257" r:id="rId2"/>
    <p:sldId id="745" r:id="rId3"/>
    <p:sldId id="751" r:id="rId4"/>
    <p:sldId id="528" r:id="rId5"/>
    <p:sldId id="749" r:id="rId6"/>
    <p:sldId id="757" r:id="rId7"/>
    <p:sldId id="527" r:id="rId8"/>
    <p:sldId id="570" r:id="rId9"/>
    <p:sldId id="463" r:id="rId10"/>
    <p:sldId id="538" r:id="rId11"/>
    <p:sldId id="360" r:id="rId12"/>
    <p:sldId id="536" r:id="rId13"/>
    <p:sldId id="539" r:id="rId14"/>
    <p:sldId id="540" r:id="rId15"/>
    <p:sldId id="541" r:id="rId16"/>
    <p:sldId id="556" r:id="rId17"/>
    <p:sldId id="557" r:id="rId18"/>
    <p:sldId id="558" r:id="rId19"/>
    <p:sldId id="519" r:id="rId20"/>
    <p:sldId id="545" r:id="rId21"/>
    <p:sldId id="542" r:id="rId22"/>
    <p:sldId id="553" r:id="rId23"/>
    <p:sldId id="551" r:id="rId24"/>
    <p:sldId id="552" r:id="rId25"/>
    <p:sldId id="543" r:id="rId26"/>
    <p:sldId id="554" r:id="rId27"/>
    <p:sldId id="561" r:id="rId28"/>
    <p:sldId id="758" r:id="rId29"/>
    <p:sldId id="262" r:id="rId30"/>
    <p:sldId id="259" r:id="rId31"/>
    <p:sldId id="260" r:id="rId32"/>
    <p:sldId id="544" r:id="rId33"/>
    <p:sldId id="261" r:id="rId34"/>
    <p:sldId id="548" r:id="rId35"/>
    <p:sldId id="559" r:id="rId36"/>
    <p:sldId id="549" r:id="rId37"/>
    <p:sldId id="555" r:id="rId38"/>
    <p:sldId id="560" r:id="rId39"/>
    <p:sldId id="562" r:id="rId40"/>
    <p:sldId id="565" r:id="rId41"/>
    <p:sldId id="563" r:id="rId42"/>
    <p:sldId id="564" r:id="rId43"/>
    <p:sldId id="566" r:id="rId44"/>
    <p:sldId id="567" r:id="rId45"/>
    <p:sldId id="568" r:id="rId46"/>
    <p:sldId id="569" r:id="rId47"/>
    <p:sldId id="571" r:id="rId48"/>
    <p:sldId id="572" r:id="rId49"/>
    <p:sldId id="753" r:id="rId50"/>
    <p:sldId id="759" r:id="rId51"/>
    <p:sldId id="755" r:id="rId52"/>
    <p:sldId id="756" r:id="rId53"/>
    <p:sldId id="760" r:id="rId54"/>
    <p:sldId id="761" r:id="rId55"/>
    <p:sldId id="573" r:id="rId56"/>
    <p:sldId id="497" r:id="rId57"/>
    <p:sldId id="534" r:id="rId58"/>
    <p:sldId id="535" r:id="rId59"/>
    <p:sldId id="537" r:id="rId60"/>
    <p:sldId id="750" r:id="rId61"/>
  </p:sldIdLst>
  <p:sldSz cx="9144000" cy="6858000" type="screen4x3"/>
  <p:notesSz cx="6858000" cy="9144000"/>
  <p:custDataLst>
    <p:tags r:id="rId63"/>
  </p:custDataLst>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697"/>
  </p:normalViewPr>
  <p:slideViewPr>
    <p:cSldViewPr>
      <p:cViewPr varScale="1">
        <p:scale>
          <a:sx n="62" d="100"/>
          <a:sy n="62" d="100"/>
        </p:scale>
        <p:origin x="1400" y="56"/>
      </p:cViewPr>
      <p:guideLst>
        <p:guide orient="horz" pos="2160"/>
        <p:guide pos="2880"/>
      </p:guideLst>
    </p:cSldViewPr>
  </p:slideViewPr>
  <p:outlineViewPr>
    <p:cViewPr>
      <p:scale>
        <a:sx n="33" d="100"/>
        <a:sy n="33" d="100"/>
      </p:scale>
      <p:origin x="0" y="-6734"/>
    </p:cViewPr>
  </p:outlineViewPr>
  <p:notesTextViewPr>
    <p:cViewPr>
      <p:scale>
        <a:sx n="100" d="100"/>
        <a:sy n="100" d="100"/>
      </p:scale>
      <p:origin x="0" y="0"/>
    </p:cViewPr>
  </p:notesTextViewPr>
  <p:sorterViewPr>
    <p:cViewPr>
      <p:scale>
        <a:sx n="66" d="100"/>
        <a:sy n="66" d="100"/>
      </p:scale>
      <p:origin x="0" y="-64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tags" Target="tags/tag1.xml"/><Relationship Id="rId68"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lineChart>
        <c:grouping val="standard"/>
        <c:varyColors val="0"/>
        <c:ser>
          <c:idx val="0"/>
          <c:order val="0"/>
          <c:tx>
            <c:strRef>
              <c:f>Sheet3!$B$1</c:f>
              <c:strCache>
                <c:ptCount val="1"/>
                <c:pt idx="0">
                  <c:v>Psychosocial Screener Completion Rate </c:v>
                </c:pt>
              </c:strCache>
            </c:strRef>
          </c:tx>
          <c:spPr>
            <a:ln w="28575" cap="rnd">
              <a:solidFill>
                <a:schemeClr val="tx1"/>
              </a:solidFill>
              <a:prstDash val="dash"/>
              <a:round/>
            </a:ln>
            <a:effectLst/>
          </c:spPr>
          <c:marker>
            <c:symbol val="none"/>
          </c:marker>
          <c:cat>
            <c:strRef>
              <c:f>Sheet3!$A$2:$A$12</c:f>
              <c:strCache>
                <c:ptCount val="11"/>
                <c:pt idx="0">
                  <c:v>Dec-19</c:v>
                </c:pt>
                <c:pt idx="1">
                  <c:v>Jan-20</c:v>
                </c:pt>
                <c:pt idx="2">
                  <c:v>Feb-20</c:v>
                </c:pt>
                <c:pt idx="3">
                  <c:v>(early) Mar-20</c:v>
                </c:pt>
                <c:pt idx="4">
                  <c:v>(late) Mar-20</c:v>
                </c:pt>
                <c:pt idx="5">
                  <c:v>(early) Apr-20</c:v>
                </c:pt>
                <c:pt idx="6">
                  <c:v>(late) Apr-20</c:v>
                </c:pt>
                <c:pt idx="7">
                  <c:v>May-20</c:v>
                </c:pt>
                <c:pt idx="8">
                  <c:v>Jun-20</c:v>
                </c:pt>
                <c:pt idx="9">
                  <c:v>Jul-20</c:v>
                </c:pt>
                <c:pt idx="10">
                  <c:v>Aug-20</c:v>
                </c:pt>
              </c:strCache>
            </c:strRef>
          </c:cat>
          <c:val>
            <c:numRef>
              <c:f>Sheet3!$B$2:$B$12</c:f>
              <c:numCache>
                <c:formatCode>0%</c:formatCode>
                <c:ptCount val="11"/>
                <c:pt idx="0">
                  <c:v>0.61</c:v>
                </c:pt>
                <c:pt idx="1">
                  <c:v>0.67</c:v>
                </c:pt>
                <c:pt idx="2">
                  <c:v>0.51</c:v>
                </c:pt>
                <c:pt idx="3">
                  <c:v>0.48</c:v>
                </c:pt>
                <c:pt idx="4">
                  <c:v>0.5</c:v>
                </c:pt>
                <c:pt idx="5">
                  <c:v>0.36</c:v>
                </c:pt>
                <c:pt idx="6">
                  <c:v>0.5</c:v>
                </c:pt>
                <c:pt idx="7">
                  <c:v>0.43</c:v>
                </c:pt>
                <c:pt idx="8">
                  <c:v>0.42</c:v>
                </c:pt>
                <c:pt idx="9">
                  <c:v>0.51</c:v>
                </c:pt>
                <c:pt idx="10">
                  <c:v>0.56000000000000005</c:v>
                </c:pt>
              </c:numCache>
            </c:numRef>
          </c:val>
          <c:smooth val="0"/>
          <c:extLst>
            <c:ext xmlns:c16="http://schemas.microsoft.com/office/drawing/2014/chart" uri="{C3380CC4-5D6E-409C-BE32-E72D297353CC}">
              <c16:uniqueId val="{00000000-3463-4B0C-959F-1B1C05D3AB97}"/>
            </c:ext>
          </c:extLst>
        </c:ser>
        <c:ser>
          <c:idx val="1"/>
          <c:order val="1"/>
          <c:tx>
            <c:strRef>
              <c:f>Sheet3!$C$1</c:f>
              <c:strCache>
                <c:ptCount val="1"/>
                <c:pt idx="0">
                  <c:v>Psychology Consultation Rate </c:v>
                </c:pt>
              </c:strCache>
            </c:strRef>
          </c:tx>
          <c:spPr>
            <a:ln w="28575" cap="rnd">
              <a:solidFill>
                <a:schemeClr val="tx1"/>
              </a:solidFill>
              <a:round/>
            </a:ln>
            <a:effectLst/>
          </c:spPr>
          <c:marker>
            <c:symbol val="none"/>
          </c:marker>
          <c:cat>
            <c:strRef>
              <c:f>Sheet3!$A$2:$A$12</c:f>
              <c:strCache>
                <c:ptCount val="11"/>
                <c:pt idx="0">
                  <c:v>Dec-19</c:v>
                </c:pt>
                <c:pt idx="1">
                  <c:v>Jan-20</c:v>
                </c:pt>
                <c:pt idx="2">
                  <c:v>Feb-20</c:v>
                </c:pt>
                <c:pt idx="3">
                  <c:v>(early) Mar-20</c:v>
                </c:pt>
                <c:pt idx="4">
                  <c:v>(late) Mar-20</c:v>
                </c:pt>
                <c:pt idx="5">
                  <c:v>(early) Apr-20</c:v>
                </c:pt>
                <c:pt idx="6">
                  <c:v>(late) Apr-20</c:v>
                </c:pt>
                <c:pt idx="7">
                  <c:v>May-20</c:v>
                </c:pt>
                <c:pt idx="8">
                  <c:v>Jun-20</c:v>
                </c:pt>
                <c:pt idx="9">
                  <c:v>Jul-20</c:v>
                </c:pt>
                <c:pt idx="10">
                  <c:v>Aug-20</c:v>
                </c:pt>
              </c:strCache>
            </c:strRef>
          </c:cat>
          <c:val>
            <c:numRef>
              <c:f>Sheet3!$C$2:$C$12</c:f>
              <c:numCache>
                <c:formatCode>0%</c:formatCode>
                <c:ptCount val="11"/>
                <c:pt idx="0">
                  <c:v>0.3</c:v>
                </c:pt>
                <c:pt idx="1">
                  <c:v>0.28999999999999998</c:v>
                </c:pt>
                <c:pt idx="2">
                  <c:v>0.2</c:v>
                </c:pt>
                <c:pt idx="3">
                  <c:v>0.23</c:v>
                </c:pt>
                <c:pt idx="4">
                  <c:v>0.13</c:v>
                </c:pt>
                <c:pt idx="5">
                  <c:v>0.09</c:v>
                </c:pt>
                <c:pt idx="6">
                  <c:v>7.0000000000000007E-2</c:v>
                </c:pt>
                <c:pt idx="7">
                  <c:v>0.31</c:v>
                </c:pt>
                <c:pt idx="8">
                  <c:v>0.26</c:v>
                </c:pt>
                <c:pt idx="9">
                  <c:v>0.24</c:v>
                </c:pt>
                <c:pt idx="10">
                  <c:v>0.15</c:v>
                </c:pt>
              </c:numCache>
            </c:numRef>
          </c:val>
          <c:smooth val="0"/>
          <c:extLst>
            <c:ext xmlns:c16="http://schemas.microsoft.com/office/drawing/2014/chart" uri="{C3380CC4-5D6E-409C-BE32-E72D297353CC}">
              <c16:uniqueId val="{00000001-3463-4B0C-959F-1B1C05D3AB97}"/>
            </c:ext>
          </c:extLst>
        </c:ser>
        <c:dLbls>
          <c:showLegendKey val="0"/>
          <c:showVal val="0"/>
          <c:showCatName val="0"/>
          <c:showSerName val="0"/>
          <c:showPercent val="0"/>
          <c:showBubbleSize val="0"/>
        </c:dLbls>
        <c:smooth val="0"/>
        <c:axId val="52297215"/>
        <c:axId val="52298863"/>
      </c:lineChart>
      <c:catAx>
        <c:axId val="52297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52298863"/>
        <c:crosses val="autoZero"/>
        <c:auto val="1"/>
        <c:lblAlgn val="ctr"/>
        <c:lblOffset val="100"/>
        <c:noMultiLvlLbl val="1"/>
      </c:catAx>
      <c:valAx>
        <c:axId val="52298863"/>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297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0.11452</cdr:x>
      <cdr:y>0.08588</cdr:y>
    </cdr:from>
    <cdr:to>
      <cdr:x>0.294</cdr:x>
      <cdr:y>0.1664</cdr:y>
    </cdr:to>
    <cdr:sp macro="" textlink="">
      <cdr:nvSpPr>
        <cdr:cNvPr id="2" name="Text Box 1"/>
        <cdr:cNvSpPr txBox="1"/>
      </cdr:nvSpPr>
      <cdr:spPr>
        <a:xfrm xmlns:a="http://schemas.openxmlformats.org/drawingml/2006/main">
          <a:off x="982494" y="440742"/>
          <a:ext cx="1539845" cy="4132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a:t>First case of COVID-19 diagnosed in US </a:t>
          </a:r>
        </a:p>
      </cdr:txBody>
    </cdr:sp>
  </cdr:relSizeAnchor>
  <cdr:relSizeAnchor xmlns:cdr="http://schemas.openxmlformats.org/drawingml/2006/chartDrawing">
    <cdr:from>
      <cdr:x>0.27978</cdr:x>
      <cdr:y>0.23108</cdr:y>
    </cdr:from>
    <cdr:to>
      <cdr:x>0.50636</cdr:x>
      <cdr:y>0.3116</cdr:y>
    </cdr:to>
    <cdr:sp macro="" textlink="">
      <cdr:nvSpPr>
        <cdr:cNvPr id="3" name="Text Box 1"/>
        <cdr:cNvSpPr txBox="1"/>
      </cdr:nvSpPr>
      <cdr:spPr>
        <a:xfrm xmlns:a="http://schemas.openxmlformats.org/drawingml/2006/main">
          <a:off x="2400406" y="1222744"/>
          <a:ext cx="1943939" cy="4260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a:t>Shift to telemedicine due</a:t>
          </a:r>
          <a:r>
            <a:rPr lang="en-US" sz="1000" b="1" baseline="0"/>
            <a:t> to COVID-19</a:t>
          </a:r>
        </a:p>
        <a:p xmlns:a="http://schemas.openxmlformats.org/drawingml/2006/main">
          <a:r>
            <a:rPr lang="en-US" sz="1000" b="1" baseline="0"/>
            <a:t>PDSA Cycle 1</a:t>
          </a:r>
        </a:p>
        <a:p xmlns:a="http://schemas.openxmlformats.org/drawingml/2006/main">
          <a:r>
            <a:rPr lang="en-US" sz="1000" b="1" baseline="0"/>
            <a:t> </a:t>
          </a:r>
        </a:p>
      </cdr:txBody>
    </cdr:sp>
  </cdr:relSizeAnchor>
  <cdr:relSizeAnchor xmlns:cdr="http://schemas.openxmlformats.org/drawingml/2006/chartDrawing">
    <cdr:from>
      <cdr:x>0.23164</cdr:x>
      <cdr:y>0.13647</cdr:y>
    </cdr:from>
    <cdr:to>
      <cdr:x>0.23164</cdr:x>
      <cdr:y>0.8359</cdr:y>
    </cdr:to>
    <cdr:cxnSp macro="">
      <cdr:nvCxnSpPr>
        <cdr:cNvPr id="4" name="Straight Connector 3">
          <a:extLst xmlns:a="http://schemas.openxmlformats.org/drawingml/2006/main">
            <a:ext uri="{FF2B5EF4-FFF2-40B4-BE49-F238E27FC236}">
              <a16:creationId xmlns:a16="http://schemas.microsoft.com/office/drawing/2014/main" id="{E3D4B555-B5D6-46FB-AA12-713AED251910}"/>
            </a:ext>
          </a:extLst>
        </cdr:cNvPr>
        <cdr:cNvCxnSpPr/>
      </cdr:nvCxnSpPr>
      <cdr:spPr>
        <a:xfrm xmlns:a="http://schemas.openxmlformats.org/drawingml/2006/main" flipV="1">
          <a:off x="1987357" y="700394"/>
          <a:ext cx="0" cy="3589504"/>
        </a:xfrm>
        <a:prstGeom xmlns:a="http://schemas.openxmlformats.org/drawingml/2006/main" prst="line">
          <a:avLst/>
        </a:prstGeom>
        <a:ln xmlns:a="http://schemas.openxmlformats.org/drawingml/2006/main" w="12700">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0.81182</cdr:x>
      <cdr:y>0.25978</cdr:y>
    </cdr:from>
    <cdr:to>
      <cdr:x>0.98983</cdr:x>
      <cdr:y>0.35169</cdr:y>
    </cdr:to>
    <cdr:sp macro="" textlink="">
      <cdr:nvSpPr>
        <cdr:cNvPr id="7" name="Text Box 1"/>
        <cdr:cNvSpPr txBox="1"/>
      </cdr:nvSpPr>
      <cdr:spPr>
        <a:xfrm xmlns:a="http://schemas.openxmlformats.org/drawingml/2006/main">
          <a:off x="6965004" y="1374617"/>
          <a:ext cx="1527243" cy="4863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a:t>COVID-19 cases hit summer peak in Florida</a:t>
          </a:r>
        </a:p>
      </cdr:txBody>
    </cdr:sp>
  </cdr:relSizeAnchor>
  <cdr:relSizeAnchor xmlns:cdr="http://schemas.openxmlformats.org/drawingml/2006/chartDrawing">
    <cdr:from>
      <cdr:x>0.88548</cdr:x>
      <cdr:y>0.32223</cdr:y>
    </cdr:from>
    <cdr:to>
      <cdr:x>0.88548</cdr:x>
      <cdr:y>0.8359</cdr:y>
    </cdr:to>
    <cdr:cxnSp macro="">
      <cdr:nvCxnSpPr>
        <cdr:cNvPr id="10" name="Straight Connector 9">
          <a:extLst xmlns:a="http://schemas.openxmlformats.org/drawingml/2006/main">
            <a:ext uri="{FF2B5EF4-FFF2-40B4-BE49-F238E27FC236}">
              <a16:creationId xmlns:a16="http://schemas.microsoft.com/office/drawing/2014/main" id="{7036E442-4D56-4893-AC4D-D9F92BAE9433}"/>
            </a:ext>
          </a:extLst>
        </cdr:cNvPr>
        <cdr:cNvCxnSpPr/>
      </cdr:nvCxnSpPr>
      <cdr:spPr>
        <a:xfrm xmlns:a="http://schemas.openxmlformats.org/drawingml/2006/main" flipV="1">
          <a:off x="7596959" y="1653702"/>
          <a:ext cx="0" cy="2636199"/>
        </a:xfrm>
        <a:prstGeom xmlns:a="http://schemas.openxmlformats.org/drawingml/2006/main" prst="line">
          <a:avLst/>
        </a:prstGeom>
        <a:ln xmlns:a="http://schemas.openxmlformats.org/drawingml/2006/main" w="12700">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0.68213</cdr:x>
      <cdr:y>0.2938</cdr:y>
    </cdr:from>
    <cdr:to>
      <cdr:x>0.68213</cdr:x>
      <cdr:y>0.83581</cdr:y>
    </cdr:to>
    <cdr:cxnSp macro="">
      <cdr:nvCxnSpPr>
        <cdr:cNvPr id="11" name="Straight Connector 10">
          <a:extLst xmlns:a="http://schemas.openxmlformats.org/drawingml/2006/main">
            <a:ext uri="{FF2B5EF4-FFF2-40B4-BE49-F238E27FC236}">
              <a16:creationId xmlns:a16="http://schemas.microsoft.com/office/drawing/2014/main" id="{7518739F-BA86-4A09-A8C8-A735B56CADBF}"/>
            </a:ext>
          </a:extLst>
        </cdr:cNvPr>
        <cdr:cNvCxnSpPr/>
      </cdr:nvCxnSpPr>
      <cdr:spPr>
        <a:xfrm xmlns:a="http://schemas.openxmlformats.org/drawingml/2006/main" flipV="1">
          <a:off x="5852351" y="1507787"/>
          <a:ext cx="0" cy="2781638"/>
        </a:xfrm>
        <a:prstGeom xmlns:a="http://schemas.openxmlformats.org/drawingml/2006/main" prst="line">
          <a:avLst/>
        </a:prstGeom>
        <a:ln xmlns:a="http://schemas.openxmlformats.org/drawingml/2006/main" w="12700">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0.55061</cdr:x>
      <cdr:y>0.12869</cdr:y>
    </cdr:from>
    <cdr:to>
      <cdr:x>0.55061</cdr:x>
      <cdr:y>0.83609</cdr:y>
    </cdr:to>
    <cdr:cxnSp macro="">
      <cdr:nvCxnSpPr>
        <cdr:cNvPr id="12" name="Straight Connector 11">
          <a:extLst xmlns:a="http://schemas.openxmlformats.org/drawingml/2006/main">
            <a:ext uri="{FF2B5EF4-FFF2-40B4-BE49-F238E27FC236}">
              <a16:creationId xmlns:a16="http://schemas.microsoft.com/office/drawing/2014/main" id="{BB705806-E504-4589-A0BC-CAB7D34CC702}"/>
            </a:ext>
          </a:extLst>
        </cdr:cNvPr>
        <cdr:cNvCxnSpPr/>
      </cdr:nvCxnSpPr>
      <cdr:spPr>
        <a:xfrm xmlns:a="http://schemas.openxmlformats.org/drawingml/2006/main" flipV="1">
          <a:off x="4723947" y="680936"/>
          <a:ext cx="0" cy="3743215"/>
        </a:xfrm>
        <a:prstGeom xmlns:a="http://schemas.openxmlformats.org/drawingml/2006/main" prst="line">
          <a:avLst/>
        </a:prstGeom>
        <a:ln xmlns:a="http://schemas.openxmlformats.org/drawingml/2006/main" w="12700">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0.38821</cdr:x>
      <cdr:y>0.29001</cdr:y>
    </cdr:from>
    <cdr:to>
      <cdr:x>0.38821</cdr:x>
      <cdr:y>0.834</cdr:y>
    </cdr:to>
    <cdr:cxnSp macro="">
      <cdr:nvCxnSpPr>
        <cdr:cNvPr id="13" name="Straight Connector 12">
          <a:extLst xmlns:a="http://schemas.openxmlformats.org/drawingml/2006/main">
            <a:ext uri="{FF2B5EF4-FFF2-40B4-BE49-F238E27FC236}">
              <a16:creationId xmlns:a16="http://schemas.microsoft.com/office/drawing/2014/main" id="{1F552FA1-7E8B-443C-A822-793D9AD4CFB8}"/>
            </a:ext>
          </a:extLst>
        </cdr:cNvPr>
        <cdr:cNvCxnSpPr/>
      </cdr:nvCxnSpPr>
      <cdr:spPr>
        <a:xfrm xmlns:a="http://schemas.openxmlformats.org/drawingml/2006/main" flipV="1">
          <a:off x="3330681" y="1488333"/>
          <a:ext cx="0" cy="2791837"/>
        </a:xfrm>
        <a:prstGeom xmlns:a="http://schemas.openxmlformats.org/drawingml/2006/main" prst="line">
          <a:avLst/>
        </a:prstGeom>
        <a:ln xmlns:a="http://schemas.openxmlformats.org/drawingml/2006/main" w="12700">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0.49456</cdr:x>
      <cdr:y>0.08038</cdr:y>
    </cdr:from>
    <cdr:to>
      <cdr:x>0.9753</cdr:x>
      <cdr:y>0.1609</cdr:y>
    </cdr:to>
    <cdr:sp macro="" textlink="">
      <cdr:nvSpPr>
        <cdr:cNvPr id="27" name="Text Box 1"/>
        <cdr:cNvSpPr txBox="1"/>
      </cdr:nvSpPr>
      <cdr:spPr>
        <a:xfrm xmlns:a="http://schemas.openxmlformats.org/drawingml/2006/main">
          <a:off x="4243058" y="425303"/>
          <a:ext cx="4124502" cy="4260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baseline="0"/>
            <a:t>PDSA Cycle 2 </a:t>
          </a:r>
        </a:p>
      </cdr:txBody>
    </cdr:sp>
  </cdr:relSizeAnchor>
  <cdr:relSizeAnchor xmlns:cdr="http://schemas.openxmlformats.org/drawingml/2006/chartDrawing">
    <cdr:from>
      <cdr:x>0.62771</cdr:x>
      <cdr:y>0.21077</cdr:y>
    </cdr:from>
    <cdr:to>
      <cdr:x>0.80472</cdr:x>
      <cdr:y>0.29129</cdr:y>
    </cdr:to>
    <cdr:sp macro="" textlink="">
      <cdr:nvSpPr>
        <cdr:cNvPr id="28" name="Text Box 1"/>
        <cdr:cNvSpPr txBox="1"/>
      </cdr:nvSpPr>
      <cdr:spPr>
        <a:xfrm xmlns:a="http://schemas.openxmlformats.org/drawingml/2006/main">
          <a:off x="5385465" y="1115261"/>
          <a:ext cx="1518655" cy="4260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baseline="0"/>
            <a:t>PDSA Cycle 3 (Consultations) </a:t>
          </a:r>
        </a:p>
      </cdr:txBody>
    </cdr:sp>
  </cdr:relSizeAnchor>
  <cdr:relSizeAnchor xmlns:cdr="http://schemas.openxmlformats.org/drawingml/2006/chartDrawing">
    <cdr:from>
      <cdr:x>0.73079</cdr:x>
      <cdr:y>0.18293</cdr:y>
    </cdr:from>
    <cdr:to>
      <cdr:x>0.98586</cdr:x>
      <cdr:y>0.26345</cdr:y>
    </cdr:to>
    <cdr:sp macro="" textlink="">
      <cdr:nvSpPr>
        <cdr:cNvPr id="46" name="Text Box 1"/>
        <cdr:cNvSpPr txBox="1"/>
      </cdr:nvSpPr>
      <cdr:spPr>
        <a:xfrm xmlns:a="http://schemas.openxmlformats.org/drawingml/2006/main">
          <a:off x="6269832" y="967980"/>
          <a:ext cx="2188369" cy="4260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baseline="0"/>
            <a:t>PDSA Cycle 3 </a:t>
          </a:r>
        </a:p>
        <a:p xmlns:a="http://schemas.openxmlformats.org/drawingml/2006/main">
          <a:r>
            <a:rPr lang="en-US" sz="1000" b="1" baseline="0"/>
            <a:t>(Screening)</a:t>
          </a:r>
          <a:endParaRPr lang="en-US" sz="1000" baseline="0"/>
        </a:p>
      </cdr:txBody>
    </cdr:sp>
  </cdr:relSizeAnchor>
  <cdr:relSizeAnchor xmlns:cdr="http://schemas.openxmlformats.org/drawingml/2006/chartDrawing">
    <cdr:from>
      <cdr:x>0.77196</cdr:x>
      <cdr:y>0.25921</cdr:y>
    </cdr:from>
    <cdr:to>
      <cdr:x>0.77196</cdr:x>
      <cdr:y>0.83433</cdr:y>
    </cdr:to>
    <cdr:cxnSp macro="">
      <cdr:nvCxnSpPr>
        <cdr:cNvPr id="48" name="Straight Connector 47">
          <a:extLst xmlns:a="http://schemas.openxmlformats.org/drawingml/2006/main">
            <a:ext uri="{FF2B5EF4-FFF2-40B4-BE49-F238E27FC236}">
              <a16:creationId xmlns:a16="http://schemas.microsoft.com/office/drawing/2014/main" id="{52D84210-2BED-4A5B-BF13-781479822CD8}"/>
            </a:ext>
          </a:extLst>
        </cdr:cNvPr>
        <cdr:cNvCxnSpPr/>
      </cdr:nvCxnSpPr>
      <cdr:spPr>
        <a:xfrm xmlns:a="http://schemas.openxmlformats.org/drawingml/2006/main" flipV="1">
          <a:off x="6622997" y="1371600"/>
          <a:ext cx="0" cy="3043241"/>
        </a:xfrm>
        <a:prstGeom xmlns:a="http://schemas.openxmlformats.org/drawingml/2006/main" prst="line">
          <a:avLst/>
        </a:prstGeom>
        <a:ln xmlns:a="http://schemas.openxmlformats.org/drawingml/2006/main" w="12700">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23DA071-804F-427A-8BD4-379C15DADEA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ea typeface="+mn-ea"/>
                <a:cs typeface="+mn-cs"/>
              </a:defRPr>
            </a:lvl1pPr>
          </a:lstStyle>
          <a:p>
            <a:pPr>
              <a:defRPr/>
            </a:pPr>
            <a:endParaRPr lang="en-US"/>
          </a:p>
        </p:txBody>
      </p:sp>
      <p:sp>
        <p:nvSpPr>
          <p:cNvPr id="6147" name="Rectangle 3">
            <a:extLst>
              <a:ext uri="{FF2B5EF4-FFF2-40B4-BE49-F238E27FC236}">
                <a16:creationId xmlns:a16="http://schemas.microsoft.com/office/drawing/2014/main" id="{9C11DEBB-D69D-41E2-9414-B034540AC83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ea typeface="+mn-ea"/>
                <a:cs typeface="+mn-cs"/>
              </a:defRPr>
            </a:lvl1pPr>
          </a:lstStyle>
          <a:p>
            <a:pPr>
              <a:defRPr/>
            </a:pPr>
            <a:endParaRPr lang="en-US"/>
          </a:p>
        </p:txBody>
      </p:sp>
      <p:sp>
        <p:nvSpPr>
          <p:cNvPr id="11268" name="Rectangle 4">
            <a:extLst>
              <a:ext uri="{FF2B5EF4-FFF2-40B4-BE49-F238E27FC236}">
                <a16:creationId xmlns:a16="http://schemas.microsoft.com/office/drawing/2014/main" id="{A90522AE-27DE-49EE-AB10-2081134D2DA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21F07848-3C1F-4F08-A607-D3CBCAAE8EF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22D99021-FBED-494A-AE35-FBCC7821FF30}"/>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ea typeface="+mn-ea"/>
                <a:cs typeface="+mn-cs"/>
              </a:defRPr>
            </a:lvl1pPr>
          </a:lstStyle>
          <a:p>
            <a:pPr>
              <a:defRPr/>
            </a:pPr>
            <a:endParaRPr lang="en-US"/>
          </a:p>
        </p:txBody>
      </p:sp>
      <p:sp>
        <p:nvSpPr>
          <p:cNvPr id="6151" name="Rectangle 7">
            <a:extLst>
              <a:ext uri="{FF2B5EF4-FFF2-40B4-BE49-F238E27FC236}">
                <a16:creationId xmlns:a16="http://schemas.microsoft.com/office/drawing/2014/main" id="{C1AADFCF-C7AA-4598-A36D-6BBC01CCE4B1}"/>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A40E1564-FEA9-4100-BE0F-CD920EF7340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D0472CE-3CAC-4084-A57F-012369F0DF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A6622107-19BD-4E3B-971A-2FDE632D6EDF}" type="slidenum">
              <a:rPr lang="en-US" altLang="en-US">
                <a:latin typeface="Arial" panose="020B0604020202020204" pitchFamily="34" charset="0"/>
                <a:ea typeface="MS PGothic" panose="020B0600070205080204" pitchFamily="34" charset="-128"/>
              </a:rPr>
              <a:pPr/>
              <a:t>9</a:t>
            </a:fld>
            <a:endParaRPr lang="en-US" altLang="en-US">
              <a:latin typeface="Arial" panose="020B0604020202020204" pitchFamily="34" charset="0"/>
              <a:ea typeface="MS PGothic" panose="020B0600070205080204" pitchFamily="34" charset="-128"/>
            </a:endParaRPr>
          </a:p>
        </p:txBody>
      </p:sp>
      <p:sp>
        <p:nvSpPr>
          <p:cNvPr id="18435" name="Slide Image Placeholder 1">
            <a:extLst>
              <a:ext uri="{FF2B5EF4-FFF2-40B4-BE49-F238E27FC236}">
                <a16:creationId xmlns:a16="http://schemas.microsoft.com/office/drawing/2014/main" id="{99652F29-377B-4CC8-AD3A-D1A2F03609B8}"/>
              </a:ext>
            </a:extLst>
          </p:cNvPr>
          <p:cNvSpPr>
            <a:spLocks noGrp="1" noRot="1" noChangeAspect="1" noChangeArrowheads="1" noTextEdit="1"/>
          </p:cNvSpPr>
          <p:nvPr>
            <p:ph type="sldImg"/>
          </p:nvPr>
        </p:nvSpPr>
        <p:spPr>
          <a:ln/>
        </p:spPr>
      </p:sp>
      <p:sp>
        <p:nvSpPr>
          <p:cNvPr id="18436" name="Notes Placeholder 2">
            <a:extLst>
              <a:ext uri="{FF2B5EF4-FFF2-40B4-BE49-F238E27FC236}">
                <a16:creationId xmlns:a16="http://schemas.microsoft.com/office/drawing/2014/main" id="{9D43B134-BCF5-41B8-B3EA-EE22503C7F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18437" name="Slide Number Placeholder 3">
            <a:extLst>
              <a:ext uri="{FF2B5EF4-FFF2-40B4-BE49-F238E27FC236}">
                <a16:creationId xmlns:a16="http://schemas.microsoft.com/office/drawing/2014/main" id="{D4D997B7-0410-4DDB-B641-29639037EFC5}"/>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r" eaLnBrk="1" hangingPunct="1"/>
            <a:fld id="{3E014F40-9435-4E80-9AAB-FA376121EE7B}" type="slidenum">
              <a:rPr lang="en-US" altLang="en-US" sz="1200">
                <a:latin typeface="Calibri" panose="020F0502020204030204" pitchFamily="34" charset="0"/>
                <a:ea typeface="MS PGothic" panose="020B0600070205080204" pitchFamily="34" charset="-128"/>
              </a:rPr>
              <a:pPr algn="r" eaLnBrk="1" hangingPunct="1"/>
              <a:t>9</a:t>
            </a:fld>
            <a:endParaRPr lang="en-US" altLang="en-US" sz="1200">
              <a:latin typeface="Calibri" panose="020F050202020403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A399B91-B1B2-4DF0-A8BC-442355701B4A}"/>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4A59E661-6A3B-455E-BA5C-5195C7BA9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Intrinsic motivation describes the importance an individual ascribes to a particular activity as well as their confidence in carrying out that activity. In youth with diabetes, intrinsic motivation is associated with better treatment adherence and better glycemic control. However, low intrinsic motivation is extremely common in this population. </a:t>
            </a:r>
          </a:p>
        </p:txBody>
      </p:sp>
      <p:sp>
        <p:nvSpPr>
          <p:cNvPr id="37892" name="Slide Number Placeholder 3">
            <a:extLst>
              <a:ext uri="{FF2B5EF4-FFF2-40B4-BE49-F238E27FC236}">
                <a16:creationId xmlns:a16="http://schemas.microsoft.com/office/drawing/2014/main" id="{017C9231-60D2-46BE-BEE7-75C3FF9AAC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290DE477-0AE1-4492-A27A-2E3ADFE7C896}" type="slidenum">
              <a:rPr lang="en-US" altLang="en-US">
                <a:latin typeface="Arial" panose="020B0604020202020204" pitchFamily="34" charset="0"/>
              </a:rPr>
              <a:pPr/>
              <a:t>27</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conflict is also extremely common among youth with diabetes. In our clinic’s screening program, we found that 10.3% of youth reported clinically elevated levels of family conflict. Family conflict has been linked to poorer adherence and worse glycemic control. We also found that more family conflict was associated with lower intrinsic motivation to manage diabetes. </a:t>
            </a:r>
          </a:p>
        </p:txBody>
      </p:sp>
      <p:sp>
        <p:nvSpPr>
          <p:cNvPr id="4" name="Slide Number Placeholder 3"/>
          <p:cNvSpPr>
            <a:spLocks noGrp="1"/>
          </p:cNvSpPr>
          <p:nvPr>
            <p:ph type="sldNum" sz="quarter" idx="5"/>
          </p:nvPr>
        </p:nvSpPr>
        <p:spPr/>
        <p:txBody>
          <a:bodyPr/>
          <a:lstStyle/>
          <a:p>
            <a:fld id="{8C7A5C97-1739-F243-90E2-AECD0BD07CB6}" type="slidenum">
              <a:rPr lang="en-US" smtClean="0"/>
              <a:t>28</a:t>
            </a:fld>
            <a:endParaRPr lang="en-US"/>
          </a:p>
        </p:txBody>
      </p:sp>
    </p:spTree>
    <p:extLst>
      <p:ext uri="{BB962C8B-B14F-4D97-AF65-F5344CB8AC3E}">
        <p14:creationId xmlns:p14="http://schemas.microsoft.com/office/powerpoint/2010/main" val="1181892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C788A33-ACBE-4184-8EC5-DDF6BDF79A04}"/>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C3E1A343-8176-4AFD-9A61-B685779222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current study aimed to examine the relationships between intrinsic motivation, insulin non-adherence, and glycemic control, and to assess whether family conflict moderated these relationships. </a:t>
            </a:r>
          </a:p>
        </p:txBody>
      </p:sp>
      <p:sp>
        <p:nvSpPr>
          <p:cNvPr id="41988" name="Slide Number Placeholder 3">
            <a:extLst>
              <a:ext uri="{FF2B5EF4-FFF2-40B4-BE49-F238E27FC236}">
                <a16:creationId xmlns:a16="http://schemas.microsoft.com/office/drawing/2014/main" id="{64BC766B-9017-4520-8754-AFFD7F5F75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433F34E9-FEA5-4796-8176-CDB788845ABC}" type="slidenum">
              <a:rPr lang="en-US" altLang="en-US">
                <a:latin typeface="Arial" panose="020B0604020202020204" pitchFamily="34" charset="0"/>
              </a:rPr>
              <a:pPr/>
              <a:t>29</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598C46B0-7447-495A-815B-E08472E42A81}"/>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42239CE1-14FD-40F4-B95D-364857A513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Participants included 263 adolescents with diabetes who completed a psychosocial screener as part of routine clinical care in an outpatient endocrinology clinic. We used Pearson correlations and hierarchical linear regression to assess relationships between variables. We controlled for sex and diabetes type based on preliminary analyses. </a:t>
            </a:r>
          </a:p>
        </p:txBody>
      </p:sp>
      <p:sp>
        <p:nvSpPr>
          <p:cNvPr id="44036" name="Slide Number Placeholder 3">
            <a:extLst>
              <a:ext uri="{FF2B5EF4-FFF2-40B4-BE49-F238E27FC236}">
                <a16:creationId xmlns:a16="http://schemas.microsoft.com/office/drawing/2014/main" id="{5DD5C1CC-2E19-4F27-BA8C-D835822A10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894F23A2-FC00-4F57-9D82-AC7CB9445569}" type="slidenum">
              <a:rPr lang="en-US" altLang="en-US">
                <a:latin typeface="Arial" panose="020B0604020202020204" pitchFamily="34" charset="0"/>
              </a:rPr>
              <a:pPr/>
              <a:t>30</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0C26EE8A-D79E-4E59-8530-A5EA25D5A4A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667D024C-4458-4DD2-985E-57ED8E02FC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We found that more intrinsic motivation was associated with less family conflict, better insulin adherence, lower A1c, and better emotional functioning. Regression analyses indicated that family conflict moderated the relationship between intrinsic motivation and insulin non-adherence, such that at low levels of family conflict, intrinsic motivation was significantly associated with better adherence, but at high levels of family conflict, there was no relationship between intrinsic motivation and adherence. In the analyses with glycemic control, we did not find similar evidence of moderation, but intrinsic motivation and family conflict both emerged as unique predictors of glycemic control. </a:t>
            </a:r>
          </a:p>
        </p:txBody>
      </p:sp>
      <p:sp>
        <p:nvSpPr>
          <p:cNvPr id="46084" name="Slide Number Placeholder 3">
            <a:extLst>
              <a:ext uri="{FF2B5EF4-FFF2-40B4-BE49-F238E27FC236}">
                <a16:creationId xmlns:a16="http://schemas.microsoft.com/office/drawing/2014/main" id="{91C0770B-5565-4198-ACF9-21CBE652E2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DDE8DC27-F90B-420E-8F54-B0786D6CD034}" type="slidenum">
              <a:rPr lang="en-US" altLang="en-US">
                <a:latin typeface="Arial" panose="020B0604020202020204" pitchFamily="34" charset="0"/>
              </a:rPr>
              <a:pPr/>
              <a:t>31</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D78931D5-8CB2-4F9F-AB58-431047B4A109}"/>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725C6E15-3030-4370-9B5F-59FE320F94BE}"/>
              </a:ext>
            </a:extLst>
          </p:cNvPr>
          <p:cNvSpPr>
            <a:spLocks noGrp="1"/>
          </p:cNvSpPr>
          <p:nvPr>
            <p:ph type="body" idx="1"/>
          </p:nvPr>
        </p:nvSpPr>
        <p:spPr/>
        <p:txBody>
          <a:bodyPr/>
          <a:lstStyle/>
          <a:p>
            <a:pPr eaLnBrk="1" fontAlgn="auto" hangingPunct="1">
              <a:spcBef>
                <a:spcPts val="0"/>
              </a:spcBef>
              <a:spcAft>
                <a:spcPts val="0"/>
              </a:spcAft>
              <a:defRPr/>
            </a:pPr>
            <a:r>
              <a:rPr lang="en-US" dirty="0"/>
              <a:t>Our findings suggest that </a:t>
            </a:r>
            <a:r>
              <a:rPr lang="en-US" dirty="0">
                <a:latin typeface="+mn-lt"/>
                <a:ea typeface="+mn-ea"/>
                <a:cs typeface="+mn-cs"/>
              </a:rPr>
              <a:t>intrinsic motivation is an important factor in diabetes management for youth. However, in the context of family conflict, even youth who are motivated to manage their diabetes face significant challenges to meet glycemic goals. As such, interventions to address adherence issues in this population should incorporate a family systems perspective. </a:t>
            </a:r>
          </a:p>
          <a:p>
            <a:pPr>
              <a:defRPr/>
            </a:pPr>
            <a:endParaRPr lang="en-US" dirty="0"/>
          </a:p>
        </p:txBody>
      </p:sp>
      <p:sp>
        <p:nvSpPr>
          <p:cNvPr id="49156" name="Slide Number Placeholder 3">
            <a:extLst>
              <a:ext uri="{FF2B5EF4-FFF2-40B4-BE49-F238E27FC236}">
                <a16:creationId xmlns:a16="http://schemas.microsoft.com/office/drawing/2014/main" id="{54E1AFBF-5F41-4D75-BA17-2F98D60FBF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B9CA3BB0-C15A-42B9-A124-DCE2780DB98D}" type="slidenum">
              <a:rPr lang="en-US" altLang="en-US">
                <a:latin typeface="Arial" panose="020B0604020202020204" pitchFamily="34" charset="0"/>
              </a:rPr>
              <a:pPr/>
              <a:t>33</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a:t>
            </a:r>
          </a:p>
        </p:txBody>
      </p:sp>
      <p:sp>
        <p:nvSpPr>
          <p:cNvPr id="4" name="Slide Number Placeholder 3"/>
          <p:cNvSpPr>
            <a:spLocks noGrp="1"/>
          </p:cNvSpPr>
          <p:nvPr>
            <p:ph type="sldNum" sz="quarter" idx="5"/>
          </p:nvPr>
        </p:nvSpPr>
        <p:spPr/>
        <p:txBody>
          <a:bodyPr/>
          <a:lstStyle/>
          <a:p>
            <a:pPr>
              <a:defRPr/>
            </a:pPr>
            <a:fld id="{A40E1564-FEA9-4100-BE0F-CD920EF7340E}" type="slidenum">
              <a:rPr lang="en-US" altLang="en-US" smtClean="0"/>
              <a:pPr>
                <a:defRPr/>
              </a:pPr>
              <a:t>50</a:t>
            </a:fld>
            <a:endParaRPr lang="en-US" altLang="en-US"/>
          </a:p>
        </p:txBody>
      </p:sp>
    </p:spTree>
    <p:extLst>
      <p:ext uri="{BB962C8B-B14F-4D97-AF65-F5344CB8AC3E}">
        <p14:creationId xmlns:p14="http://schemas.microsoft.com/office/powerpoint/2010/main" val="4162306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A6E9AC8E-C83C-4315-A5E3-2EC525FE0D27}"/>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AC33C837-63BE-4581-9402-021C9C7712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8612" name="Slide Number Placeholder 3">
            <a:extLst>
              <a:ext uri="{FF2B5EF4-FFF2-40B4-BE49-F238E27FC236}">
                <a16:creationId xmlns:a16="http://schemas.microsoft.com/office/drawing/2014/main" id="{7D4B2166-F718-4373-9F10-0B5916C4B2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fld id="{3541F5AB-10C3-40FD-9AB1-BEF8FD0E0232}" type="slidenum">
              <a:rPr lang="en-US" altLang="en-US">
                <a:latin typeface="Arial" panose="020B0604020202020204" pitchFamily="34" charset="0"/>
                <a:ea typeface="MS PGothic" panose="020B0600070205080204" pitchFamily="34" charset="-128"/>
              </a:rPr>
              <a:pPr/>
              <a:t>57</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49D49F-74E8-45C8-B166-70060E87220A}"/>
              </a:ext>
            </a:extLst>
          </p:cNvPr>
          <p:cNvSpPr/>
          <p:nvPr/>
        </p:nvSpPr>
        <p:spPr>
          <a:xfrm>
            <a:off x="447675" y="3086100"/>
            <a:ext cx="8240713" cy="3305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3323A018-3605-4CE6-9A62-544F2E58CEA5}"/>
              </a:ext>
            </a:extLst>
          </p:cNvPr>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US"/>
          </a:p>
        </p:txBody>
      </p:sp>
      <p:sp>
        <p:nvSpPr>
          <p:cNvPr id="6" name="Footer Placeholder 4">
            <a:extLst>
              <a:ext uri="{FF2B5EF4-FFF2-40B4-BE49-F238E27FC236}">
                <a16:creationId xmlns:a16="http://schemas.microsoft.com/office/drawing/2014/main" id="{68EE1A4D-82DF-4B7A-B619-836905622A6F}"/>
              </a:ext>
            </a:extLst>
          </p:cNvPr>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5">
            <a:extLst>
              <a:ext uri="{FF2B5EF4-FFF2-40B4-BE49-F238E27FC236}">
                <a16:creationId xmlns:a16="http://schemas.microsoft.com/office/drawing/2014/main" id="{343721A8-2316-450C-8CF9-A525BBBEFD0B}"/>
              </a:ext>
            </a:extLst>
          </p:cNvPr>
          <p:cNvSpPr>
            <a:spLocks noGrp="1"/>
          </p:cNvSpPr>
          <p:nvPr>
            <p:ph type="sldNum" sz="quarter" idx="12"/>
          </p:nvPr>
        </p:nvSpPr>
        <p:spPr/>
        <p:txBody>
          <a:bodyPr/>
          <a:lstStyle>
            <a:lvl1pPr>
              <a:defRPr smtClean="0">
                <a:solidFill>
                  <a:srgbClr val="6D818A"/>
                </a:solidFill>
              </a:defRPr>
            </a:lvl1pPr>
          </a:lstStyle>
          <a:p>
            <a:pPr>
              <a:defRPr/>
            </a:pPr>
            <a:fld id="{96B63DA3-0B92-4DA0-B8AB-B318B565239C}" type="slidenum">
              <a:rPr lang="en-US" altLang="en-US"/>
              <a:pPr>
                <a:defRPr/>
              </a:pPr>
              <a:t>‹#›</a:t>
            </a:fld>
            <a:endParaRPr lang="en-US" altLang="en-US"/>
          </a:p>
        </p:txBody>
      </p:sp>
    </p:spTree>
    <p:extLst>
      <p:ext uri="{BB962C8B-B14F-4D97-AF65-F5344CB8AC3E}">
        <p14:creationId xmlns:p14="http://schemas.microsoft.com/office/powerpoint/2010/main" val="2639434289"/>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5821F2-9198-4425-BB5E-B2AF4D833179}"/>
              </a:ext>
            </a:extLst>
          </p:cNvPr>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1637EE1-0777-47BF-B6AB-0D63D3565EC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9EF807E-C473-4BE0-AD6A-579619ABA37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5847362-A2B9-4B8C-B6D7-54AF53950D1D}"/>
              </a:ext>
            </a:extLst>
          </p:cNvPr>
          <p:cNvSpPr>
            <a:spLocks noGrp="1"/>
          </p:cNvSpPr>
          <p:nvPr>
            <p:ph type="sldNum" sz="quarter" idx="12"/>
          </p:nvPr>
        </p:nvSpPr>
        <p:spPr/>
        <p:txBody>
          <a:bodyPr/>
          <a:lstStyle>
            <a:lvl1pPr>
              <a:defRPr smtClean="0"/>
            </a:lvl1pPr>
          </a:lstStyle>
          <a:p>
            <a:pPr>
              <a:defRPr/>
            </a:pPr>
            <a:fld id="{481F8416-9CBC-46DD-8614-C1981C6B0C47}" type="slidenum">
              <a:rPr lang="en-US" altLang="en-US"/>
              <a:pPr>
                <a:defRPr/>
              </a:pPr>
              <a:t>‹#›</a:t>
            </a:fld>
            <a:endParaRPr lang="en-US" altLang="en-US"/>
          </a:p>
        </p:txBody>
      </p:sp>
    </p:spTree>
    <p:extLst>
      <p:ext uri="{BB962C8B-B14F-4D97-AF65-F5344CB8AC3E}">
        <p14:creationId xmlns:p14="http://schemas.microsoft.com/office/powerpoint/2010/main" val="529869020"/>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A9EE0-013D-476E-8DED-6B71601A0CD8}"/>
              </a:ext>
            </a:extLst>
          </p:cNvPr>
          <p:cNvSpPr>
            <a:spLocks noChangeAspect="1"/>
          </p:cNvSpPr>
          <p:nvPr/>
        </p:nvSpPr>
        <p:spPr>
          <a:xfrm>
            <a:off x="6629400" y="600075"/>
            <a:ext cx="2057400"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384E622-7EFC-47BC-B5D3-D1406BFE0014}"/>
              </a:ext>
            </a:extLst>
          </p:cNvPr>
          <p:cNvSpPr>
            <a:spLocks noGrp="1"/>
          </p:cNvSpPr>
          <p:nvPr>
            <p:ph type="dt" sz="half" idx="10"/>
          </p:nvPr>
        </p:nvSpPr>
        <p:spPr>
          <a:xfrm>
            <a:off x="6745288" y="5956300"/>
            <a:ext cx="947737" cy="365125"/>
          </a:xfrm>
        </p:spPr>
        <p:txBody>
          <a:bodyPr/>
          <a:lstStyle>
            <a:lvl1pPr>
              <a:defRPr>
                <a:solidFill>
                  <a:schemeClr val="accent1">
                    <a:lumMod val="75000"/>
                    <a:lumOff val="25000"/>
                  </a:schemeClr>
                </a:solidFill>
              </a:defRPr>
            </a:lvl1pPr>
          </a:lstStyle>
          <a:p>
            <a:pPr>
              <a:defRPr/>
            </a:pPr>
            <a:endParaRPr lang="en-US"/>
          </a:p>
        </p:txBody>
      </p:sp>
      <p:sp>
        <p:nvSpPr>
          <p:cNvPr id="6" name="Footer Placeholder 4">
            <a:extLst>
              <a:ext uri="{FF2B5EF4-FFF2-40B4-BE49-F238E27FC236}">
                <a16:creationId xmlns:a16="http://schemas.microsoft.com/office/drawing/2014/main" id="{71EDEC7A-22F1-4ED4-9ED4-1DEFCC7F9303}"/>
              </a:ext>
            </a:extLst>
          </p:cNvPr>
          <p:cNvSpPr>
            <a:spLocks noGrp="1"/>
          </p:cNvSpPr>
          <p:nvPr>
            <p:ph type="ftr" sz="quarter" idx="11"/>
          </p:nvPr>
        </p:nvSpPr>
        <p:spPr>
          <a:xfrm>
            <a:off x="581025" y="5951538"/>
            <a:ext cx="5922963"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F66CC6-BA4D-4479-A74A-70385B1710B8}"/>
              </a:ext>
            </a:extLst>
          </p:cNvPr>
          <p:cNvSpPr>
            <a:spLocks noGrp="1"/>
          </p:cNvSpPr>
          <p:nvPr>
            <p:ph type="sldNum" sz="quarter" idx="12"/>
          </p:nvPr>
        </p:nvSpPr>
        <p:spPr/>
        <p:txBody>
          <a:bodyPr/>
          <a:lstStyle>
            <a:lvl1pPr>
              <a:defRPr smtClean="0">
                <a:solidFill>
                  <a:srgbClr val="6D818A"/>
                </a:solidFill>
              </a:defRPr>
            </a:lvl1pPr>
          </a:lstStyle>
          <a:p>
            <a:pPr>
              <a:defRPr/>
            </a:pPr>
            <a:fld id="{2159CDCB-DC04-4032-BBFD-65AB70DF06E9}" type="slidenum">
              <a:rPr lang="en-US" altLang="en-US"/>
              <a:pPr>
                <a:defRPr/>
              </a:pPr>
              <a:t>‹#›</a:t>
            </a:fld>
            <a:endParaRPr lang="en-US" altLang="en-US"/>
          </a:p>
        </p:txBody>
      </p:sp>
    </p:spTree>
    <p:extLst>
      <p:ext uri="{BB962C8B-B14F-4D97-AF65-F5344CB8AC3E}">
        <p14:creationId xmlns:p14="http://schemas.microsoft.com/office/powerpoint/2010/main" val="3713805861"/>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501D9F4B-94E4-41D5-8DD5-C507D869B839}"/>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95681F31-56AE-4E9B-9FAE-ABE9155FE88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22DFD1A7-8EB1-40E7-B5EB-24221F41B71A}"/>
              </a:ext>
            </a:extLst>
          </p:cNvPr>
          <p:cNvSpPr>
            <a:spLocks noGrp="1"/>
          </p:cNvSpPr>
          <p:nvPr>
            <p:ph type="sldNum" sz="quarter" idx="12"/>
          </p:nvPr>
        </p:nvSpPr>
        <p:spPr/>
        <p:txBody>
          <a:bodyPr/>
          <a:lstStyle>
            <a:lvl1pPr>
              <a:defRPr/>
            </a:lvl1pPr>
          </a:lstStyle>
          <a:p>
            <a:pPr>
              <a:defRPr/>
            </a:pPr>
            <a:fld id="{4B223369-2AF8-4C26-8447-2D03EDA002B2}" type="slidenum">
              <a:rPr lang="en-US" altLang="en-US"/>
              <a:pPr>
                <a:defRPr/>
              </a:pPr>
              <a:t>‹#›</a:t>
            </a:fld>
            <a:endParaRPr lang="en-US" altLang="en-US"/>
          </a:p>
        </p:txBody>
      </p:sp>
    </p:spTree>
    <p:extLst>
      <p:ext uri="{BB962C8B-B14F-4D97-AF65-F5344CB8AC3E}">
        <p14:creationId xmlns:p14="http://schemas.microsoft.com/office/powerpoint/2010/main" val="4201540060"/>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4DE5AB-D568-4EFB-A5C5-A68ECEE8B6A6}"/>
              </a:ext>
            </a:extLst>
          </p:cNvPr>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4A8F071-4CE4-43D0-984D-5B1A527B62D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528F6AC-06EE-40F0-9190-ED8FB20ADD3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78665A-9B7C-47D2-B3A9-B2A6466490C9}"/>
              </a:ext>
            </a:extLst>
          </p:cNvPr>
          <p:cNvSpPr>
            <a:spLocks noGrp="1"/>
          </p:cNvSpPr>
          <p:nvPr>
            <p:ph type="sldNum" sz="quarter" idx="12"/>
          </p:nvPr>
        </p:nvSpPr>
        <p:spPr/>
        <p:txBody>
          <a:bodyPr/>
          <a:lstStyle>
            <a:lvl1pPr>
              <a:defRPr smtClean="0"/>
            </a:lvl1pPr>
          </a:lstStyle>
          <a:p>
            <a:pPr>
              <a:defRPr/>
            </a:pPr>
            <a:fld id="{3128FED2-F77A-4EB0-8553-672F94BEEA0D}" type="slidenum">
              <a:rPr lang="en-US" altLang="en-US"/>
              <a:pPr>
                <a:defRPr/>
              </a:pPr>
              <a:t>‹#›</a:t>
            </a:fld>
            <a:endParaRPr lang="en-US" altLang="en-US"/>
          </a:p>
        </p:txBody>
      </p:sp>
    </p:spTree>
    <p:extLst>
      <p:ext uri="{BB962C8B-B14F-4D97-AF65-F5344CB8AC3E}">
        <p14:creationId xmlns:p14="http://schemas.microsoft.com/office/powerpoint/2010/main" val="274103697"/>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43BA19-02A1-48BA-BC5C-0B1AF2E038F4}"/>
              </a:ext>
            </a:extLst>
          </p:cNvPr>
          <p:cNvSpPr>
            <a:spLocks noChangeAspect="1"/>
          </p:cNvSpPr>
          <p:nvPr/>
        </p:nvSpPr>
        <p:spPr>
          <a:xfrm>
            <a:off x="452438" y="5141913"/>
            <a:ext cx="8239125"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F505EA2E-F448-4411-9CB3-01973B0207F1}"/>
              </a:ext>
            </a:extLst>
          </p:cNvPr>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US"/>
          </a:p>
        </p:txBody>
      </p:sp>
      <p:sp>
        <p:nvSpPr>
          <p:cNvPr id="6" name="Footer Placeholder 4">
            <a:extLst>
              <a:ext uri="{FF2B5EF4-FFF2-40B4-BE49-F238E27FC236}">
                <a16:creationId xmlns:a16="http://schemas.microsoft.com/office/drawing/2014/main" id="{6A36016C-891F-46E0-8CF7-F8B109BEC3C7}"/>
              </a:ext>
            </a:extLst>
          </p:cNvPr>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5">
            <a:extLst>
              <a:ext uri="{FF2B5EF4-FFF2-40B4-BE49-F238E27FC236}">
                <a16:creationId xmlns:a16="http://schemas.microsoft.com/office/drawing/2014/main" id="{338553E2-5E67-4840-BE7F-36496E2D20FB}"/>
              </a:ext>
            </a:extLst>
          </p:cNvPr>
          <p:cNvSpPr>
            <a:spLocks noGrp="1"/>
          </p:cNvSpPr>
          <p:nvPr>
            <p:ph type="sldNum" sz="quarter" idx="12"/>
          </p:nvPr>
        </p:nvSpPr>
        <p:spPr/>
        <p:txBody>
          <a:bodyPr/>
          <a:lstStyle>
            <a:lvl1pPr>
              <a:defRPr smtClean="0">
                <a:solidFill>
                  <a:srgbClr val="6D818A"/>
                </a:solidFill>
              </a:defRPr>
            </a:lvl1pPr>
          </a:lstStyle>
          <a:p>
            <a:pPr>
              <a:defRPr/>
            </a:pPr>
            <a:fld id="{906E932D-48C9-4DDB-843C-038A668B62A8}" type="slidenum">
              <a:rPr lang="en-US" altLang="en-US"/>
              <a:pPr>
                <a:defRPr/>
              </a:pPr>
              <a:t>‹#›</a:t>
            </a:fld>
            <a:endParaRPr lang="en-US" altLang="en-US"/>
          </a:p>
        </p:txBody>
      </p:sp>
    </p:spTree>
    <p:extLst>
      <p:ext uri="{BB962C8B-B14F-4D97-AF65-F5344CB8AC3E}">
        <p14:creationId xmlns:p14="http://schemas.microsoft.com/office/powerpoint/2010/main" val="3957748204"/>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20AB41-8E83-4CF6-9ADA-5A302FA1EC90}"/>
              </a:ext>
            </a:extLst>
          </p:cNvPr>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7BE92DE0-364D-437E-969E-60D474696188}"/>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9EEF704C-6505-4509-AB8D-800C90F0ADF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B1FA589E-B754-4A6D-B655-A1F6BC4A7C3E}"/>
              </a:ext>
            </a:extLst>
          </p:cNvPr>
          <p:cNvSpPr>
            <a:spLocks noGrp="1"/>
          </p:cNvSpPr>
          <p:nvPr>
            <p:ph type="sldNum" sz="quarter" idx="12"/>
          </p:nvPr>
        </p:nvSpPr>
        <p:spPr/>
        <p:txBody>
          <a:bodyPr/>
          <a:lstStyle>
            <a:lvl1pPr>
              <a:defRPr smtClean="0"/>
            </a:lvl1pPr>
          </a:lstStyle>
          <a:p>
            <a:pPr>
              <a:defRPr/>
            </a:pPr>
            <a:fld id="{BC701CBA-DB38-446F-A33B-47923F513CDE}" type="slidenum">
              <a:rPr lang="en-US" altLang="en-US"/>
              <a:pPr>
                <a:defRPr/>
              </a:pPr>
              <a:t>‹#›</a:t>
            </a:fld>
            <a:endParaRPr lang="en-US" altLang="en-US"/>
          </a:p>
        </p:txBody>
      </p:sp>
    </p:spTree>
    <p:extLst>
      <p:ext uri="{BB962C8B-B14F-4D97-AF65-F5344CB8AC3E}">
        <p14:creationId xmlns:p14="http://schemas.microsoft.com/office/powerpoint/2010/main" val="3594897308"/>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E6509F-8B2D-4D17-BB34-97FCD8887DB3}"/>
              </a:ext>
            </a:extLst>
          </p:cNvPr>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F6B2D365-4279-46D6-93F6-9CACF81F19FC}"/>
              </a:ext>
            </a:extLst>
          </p:cNvPr>
          <p:cNvSpPr>
            <a:spLocks noGrp="1"/>
          </p:cNvSpPr>
          <p:nvPr>
            <p:ph type="dt" sz="half" idx="10"/>
          </p:nvPr>
        </p:nvSpPr>
        <p:spPr/>
        <p:txBody>
          <a:bodyPr/>
          <a:lstStyle>
            <a:lvl1pPr>
              <a:defRPr/>
            </a:lvl1pPr>
          </a:lstStyle>
          <a:p>
            <a:pPr>
              <a:defRPr/>
            </a:pPr>
            <a:endParaRPr lang="en-US"/>
          </a:p>
        </p:txBody>
      </p:sp>
      <p:sp>
        <p:nvSpPr>
          <p:cNvPr id="9" name="Footer Placeholder 7">
            <a:extLst>
              <a:ext uri="{FF2B5EF4-FFF2-40B4-BE49-F238E27FC236}">
                <a16:creationId xmlns:a16="http://schemas.microsoft.com/office/drawing/2014/main" id="{3CD81688-DE33-44F7-97EE-36C87D23D3C4}"/>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B3658982-0355-477E-AA1E-C7FACC46B973}"/>
              </a:ext>
            </a:extLst>
          </p:cNvPr>
          <p:cNvSpPr>
            <a:spLocks noGrp="1"/>
          </p:cNvSpPr>
          <p:nvPr>
            <p:ph type="sldNum" sz="quarter" idx="12"/>
          </p:nvPr>
        </p:nvSpPr>
        <p:spPr/>
        <p:txBody>
          <a:bodyPr/>
          <a:lstStyle>
            <a:lvl1pPr>
              <a:defRPr smtClean="0"/>
            </a:lvl1pPr>
          </a:lstStyle>
          <a:p>
            <a:pPr>
              <a:defRPr/>
            </a:pPr>
            <a:fld id="{49E334B9-36E4-4134-A8AB-3FE21A3748E2}" type="slidenum">
              <a:rPr lang="en-US" altLang="en-US"/>
              <a:pPr>
                <a:defRPr/>
              </a:pPr>
              <a:t>‹#›</a:t>
            </a:fld>
            <a:endParaRPr lang="en-US" altLang="en-US"/>
          </a:p>
        </p:txBody>
      </p:sp>
    </p:spTree>
    <p:extLst>
      <p:ext uri="{BB962C8B-B14F-4D97-AF65-F5344CB8AC3E}">
        <p14:creationId xmlns:p14="http://schemas.microsoft.com/office/powerpoint/2010/main" val="3846584156"/>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D8CAA8-F9DE-4152-9CE0-E5D76C17516A}"/>
              </a:ext>
            </a:extLst>
          </p:cNvPr>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D47BAA42-EE74-4F4F-A74E-91F76725738F}"/>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a16="http://schemas.microsoft.com/office/drawing/2014/main" id="{B8F1DC76-9C84-4536-9DA5-A9DBC0B5A42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23CDDAF1-04E9-47D5-B82F-D80C04F866FB}"/>
              </a:ext>
            </a:extLst>
          </p:cNvPr>
          <p:cNvSpPr>
            <a:spLocks noGrp="1"/>
          </p:cNvSpPr>
          <p:nvPr>
            <p:ph type="sldNum" sz="quarter" idx="12"/>
          </p:nvPr>
        </p:nvSpPr>
        <p:spPr/>
        <p:txBody>
          <a:bodyPr/>
          <a:lstStyle>
            <a:lvl1pPr>
              <a:defRPr smtClean="0"/>
            </a:lvl1pPr>
          </a:lstStyle>
          <a:p>
            <a:pPr>
              <a:defRPr/>
            </a:pPr>
            <a:fld id="{C93AF1A3-4961-4DCD-AC85-BF95AF989200}" type="slidenum">
              <a:rPr lang="en-US" altLang="en-US"/>
              <a:pPr>
                <a:defRPr/>
              </a:pPr>
              <a:t>‹#›</a:t>
            </a:fld>
            <a:endParaRPr lang="en-US" altLang="en-US"/>
          </a:p>
        </p:txBody>
      </p:sp>
    </p:spTree>
    <p:extLst>
      <p:ext uri="{BB962C8B-B14F-4D97-AF65-F5344CB8AC3E}">
        <p14:creationId xmlns:p14="http://schemas.microsoft.com/office/powerpoint/2010/main" val="2714532931"/>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5DB3673-B9D1-4551-94C5-36446CD40990}"/>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155526DE-07F9-4BC9-ADBF-4C26F41732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A83038D-033F-46D5-905C-C78FB3832D9F}"/>
              </a:ext>
            </a:extLst>
          </p:cNvPr>
          <p:cNvSpPr>
            <a:spLocks noGrp="1"/>
          </p:cNvSpPr>
          <p:nvPr>
            <p:ph type="sldNum" sz="quarter" idx="12"/>
          </p:nvPr>
        </p:nvSpPr>
        <p:spPr/>
        <p:txBody>
          <a:bodyPr/>
          <a:lstStyle>
            <a:lvl1pPr>
              <a:defRPr/>
            </a:lvl1pPr>
          </a:lstStyle>
          <a:p>
            <a:pPr>
              <a:defRPr/>
            </a:pPr>
            <a:fld id="{9D4AFB60-3B35-4F84-8672-B22BCA7A605A}" type="slidenum">
              <a:rPr lang="en-US" altLang="en-US"/>
              <a:pPr>
                <a:defRPr/>
              </a:pPr>
              <a:t>‹#›</a:t>
            </a:fld>
            <a:endParaRPr lang="en-US" altLang="en-US"/>
          </a:p>
        </p:txBody>
      </p:sp>
    </p:spTree>
    <p:extLst>
      <p:ext uri="{BB962C8B-B14F-4D97-AF65-F5344CB8AC3E}">
        <p14:creationId xmlns:p14="http://schemas.microsoft.com/office/powerpoint/2010/main" val="2164456889"/>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6AE84B-55B8-403C-B12C-E121F323E293}"/>
              </a:ext>
            </a:extLst>
          </p:cNvPr>
          <p:cNvSpPr>
            <a:spLocks noChangeAspect="1"/>
          </p:cNvSpPr>
          <p:nvPr/>
        </p:nvSpPr>
        <p:spPr>
          <a:xfrm>
            <a:off x="452438" y="5141913"/>
            <a:ext cx="8239125"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4A2413FB-6FE6-4D2A-B172-F76334E757AB}"/>
              </a:ext>
            </a:extLst>
          </p:cNvPr>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US"/>
          </a:p>
        </p:txBody>
      </p:sp>
      <p:sp>
        <p:nvSpPr>
          <p:cNvPr id="7" name="Footer Placeholder 5">
            <a:extLst>
              <a:ext uri="{FF2B5EF4-FFF2-40B4-BE49-F238E27FC236}">
                <a16:creationId xmlns:a16="http://schemas.microsoft.com/office/drawing/2014/main" id="{664508F9-7F62-452C-BC71-6919826C1932}"/>
              </a:ext>
            </a:extLst>
          </p:cNvPr>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8" name="Slide Number Placeholder 6">
            <a:extLst>
              <a:ext uri="{FF2B5EF4-FFF2-40B4-BE49-F238E27FC236}">
                <a16:creationId xmlns:a16="http://schemas.microsoft.com/office/drawing/2014/main" id="{2C6BD924-23E6-4CA4-B599-48B72044561D}"/>
              </a:ext>
            </a:extLst>
          </p:cNvPr>
          <p:cNvSpPr>
            <a:spLocks noGrp="1"/>
          </p:cNvSpPr>
          <p:nvPr>
            <p:ph type="sldNum" sz="quarter" idx="12"/>
          </p:nvPr>
        </p:nvSpPr>
        <p:spPr/>
        <p:txBody>
          <a:bodyPr/>
          <a:lstStyle>
            <a:lvl1pPr>
              <a:defRPr smtClean="0">
                <a:solidFill>
                  <a:srgbClr val="6D818A"/>
                </a:solidFill>
              </a:defRPr>
            </a:lvl1pPr>
          </a:lstStyle>
          <a:p>
            <a:pPr>
              <a:defRPr/>
            </a:pPr>
            <a:fld id="{3B512E2A-27B8-4D81-A022-C13098520B4A}" type="slidenum">
              <a:rPr lang="en-US" altLang="en-US"/>
              <a:pPr>
                <a:defRPr/>
              </a:pPr>
              <a:t>‹#›</a:t>
            </a:fld>
            <a:endParaRPr lang="en-US" altLang="en-US"/>
          </a:p>
        </p:txBody>
      </p:sp>
    </p:spTree>
    <p:extLst>
      <p:ext uri="{BB962C8B-B14F-4D97-AF65-F5344CB8AC3E}">
        <p14:creationId xmlns:p14="http://schemas.microsoft.com/office/powerpoint/2010/main" val="2163013453"/>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C099342-484E-49F4-B7E8-233B2ACB45E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E54C47D-56F6-4BCA-9632-7D8EC8DA2C6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8B95C31-9AB6-4A4A-AE55-E8FCD65A22AD}"/>
              </a:ext>
            </a:extLst>
          </p:cNvPr>
          <p:cNvSpPr>
            <a:spLocks noGrp="1"/>
          </p:cNvSpPr>
          <p:nvPr>
            <p:ph type="sldNum" sz="quarter" idx="12"/>
          </p:nvPr>
        </p:nvSpPr>
        <p:spPr/>
        <p:txBody>
          <a:bodyPr/>
          <a:lstStyle>
            <a:lvl1pPr>
              <a:defRPr/>
            </a:lvl1pPr>
          </a:lstStyle>
          <a:p>
            <a:pPr>
              <a:defRPr/>
            </a:pPr>
            <a:fld id="{A5E4DF2E-6EBE-41FD-893F-44B607EEC872}" type="slidenum">
              <a:rPr lang="en-US" altLang="en-US"/>
              <a:pPr>
                <a:defRPr/>
              </a:pPr>
              <a:t>‹#›</a:t>
            </a:fld>
            <a:endParaRPr lang="en-US" altLang="en-US"/>
          </a:p>
        </p:txBody>
      </p:sp>
    </p:spTree>
    <p:extLst>
      <p:ext uri="{BB962C8B-B14F-4D97-AF65-F5344CB8AC3E}">
        <p14:creationId xmlns:p14="http://schemas.microsoft.com/office/powerpoint/2010/main" val="3507195539"/>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FE8C04-E375-41ED-9243-7474EB53F2F4}"/>
              </a:ext>
            </a:extLst>
          </p:cNvPr>
          <p:cNvSpPr>
            <a:spLocks noGrp="1"/>
          </p:cNvSpPr>
          <p:nvPr>
            <p:ph type="title"/>
          </p:nvPr>
        </p:nvSpPr>
        <p:spPr>
          <a:xfrm>
            <a:off x="581025" y="687388"/>
            <a:ext cx="7989888" cy="108267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50E56C9A-4E4A-475C-A6E3-EECAC65574F0}"/>
              </a:ext>
            </a:extLst>
          </p:cNvPr>
          <p:cNvSpPr>
            <a:spLocks noGrp="1" noChangeArrowheads="1"/>
          </p:cNvSpPr>
          <p:nvPr>
            <p:ph type="body" idx="1"/>
          </p:nvPr>
        </p:nvSpPr>
        <p:spPr bwMode="auto">
          <a:xfrm>
            <a:off x="581025" y="2227263"/>
            <a:ext cx="7989888"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A1E3609-4ADA-4D61-A623-A60DBF066F8E}"/>
              </a:ext>
            </a:extLst>
          </p:cNvPr>
          <p:cNvSpPr>
            <a:spLocks noGrp="1"/>
          </p:cNvSpPr>
          <p:nvPr>
            <p:ph type="dt" sz="half" idx="2"/>
          </p:nvPr>
        </p:nvSpPr>
        <p:spPr>
          <a:xfrm>
            <a:off x="5559425" y="595630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B1261060-31EB-432E-AF58-B3FFB339BEA2}"/>
              </a:ext>
            </a:extLst>
          </p:cNvPr>
          <p:cNvSpPr>
            <a:spLocks noGrp="1"/>
          </p:cNvSpPr>
          <p:nvPr>
            <p:ph type="ftr" sz="quarter" idx="3"/>
          </p:nvPr>
        </p:nvSpPr>
        <p:spPr>
          <a:xfrm>
            <a:off x="581025" y="5951538"/>
            <a:ext cx="4870450"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accent2"/>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C9320D9-C8A3-4F29-8FD3-4CAE61CE8370}"/>
              </a:ext>
            </a:extLst>
          </p:cNvPr>
          <p:cNvSpPr>
            <a:spLocks noGrp="1"/>
          </p:cNvSpPr>
          <p:nvPr>
            <p:ph type="sldNum" sz="quarter" idx="4"/>
          </p:nvPr>
        </p:nvSpPr>
        <p:spPr>
          <a:xfrm>
            <a:off x="7800975" y="5956300"/>
            <a:ext cx="7699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chemeClr val="accent2"/>
                </a:solidFill>
              </a:defRPr>
            </a:lvl1pPr>
          </a:lstStyle>
          <a:p>
            <a:pPr>
              <a:defRPr/>
            </a:pPr>
            <a:fld id="{7A3428B8-00EB-486F-B02E-CB45DF0315F5}" type="slidenum">
              <a:rPr lang="en-US" altLang="en-US"/>
              <a:pPr>
                <a:defRPr/>
              </a:pPr>
              <a:t>‹#›</a:t>
            </a:fld>
            <a:endParaRPr lang="en-US" altLang="en-US"/>
          </a:p>
        </p:txBody>
      </p:sp>
      <p:sp>
        <p:nvSpPr>
          <p:cNvPr id="9" name="Rectangle 8">
            <a:extLst>
              <a:ext uri="{FF2B5EF4-FFF2-40B4-BE49-F238E27FC236}">
                <a16:creationId xmlns:a16="http://schemas.microsoft.com/office/drawing/2014/main" id="{C9C1C62C-FB4A-4494-B3E5-6B52C797F017}"/>
              </a:ext>
            </a:extLst>
          </p:cNvPr>
          <p:cNvSpPr/>
          <p:nvPr/>
        </p:nvSpPr>
        <p:spPr>
          <a:xfrm>
            <a:off x="447675" y="441325"/>
            <a:ext cx="2720975" cy="107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6AF03D20-1465-4D6A-8629-D6E37B17819A}"/>
              </a:ext>
            </a:extLst>
          </p:cNvPr>
          <p:cNvSpPr/>
          <p:nvPr/>
        </p:nvSpPr>
        <p:spPr>
          <a:xfrm>
            <a:off x="5975350" y="441325"/>
            <a:ext cx="2711450" cy="1079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FF7CFC2D-0BB9-4A96-AE36-09A6752B9607}"/>
              </a:ext>
            </a:extLst>
          </p:cNvPr>
          <p:cNvSpPr/>
          <p:nvPr/>
        </p:nvSpPr>
        <p:spPr>
          <a:xfrm>
            <a:off x="3216275" y="441325"/>
            <a:ext cx="2711450" cy="1079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53" r:id="rId4"/>
    <p:sldLayoutId id="2147484554" r:id="rId5"/>
    <p:sldLayoutId id="2147484555" r:id="rId6"/>
    <p:sldLayoutId id="2147484547" r:id="rId7"/>
    <p:sldLayoutId id="2147484556" r:id="rId8"/>
    <p:sldLayoutId id="2147484548" r:id="rId9"/>
    <p:sldLayoutId id="2147484557" r:id="rId10"/>
    <p:sldLayoutId id="2147484558" r:id="rId11"/>
    <p:sldLayoutId id="2147484549" r:id="rId12"/>
  </p:sldLayoutIdLst>
  <p:transition>
    <p:wipe dir="d"/>
  </p:transition>
  <p:txStyles>
    <p:titleStyle>
      <a:lvl1pPr algn="l" defTabSz="457200" rtl="0" eaLnBrk="0" fontAlgn="base" hangingPunct="0">
        <a:spcBef>
          <a:spcPct val="0"/>
        </a:spcBef>
        <a:spcAft>
          <a:spcPct val="0"/>
        </a:spcAft>
        <a:defRPr sz="2800" kern="1200" cap="all">
          <a:solidFill>
            <a:schemeClr val="bg1"/>
          </a:solidFill>
          <a:latin typeface="+mj-lt"/>
          <a:ea typeface="+mj-ea"/>
          <a:cs typeface="+mj-cs"/>
        </a:defRPr>
      </a:lvl1pPr>
      <a:lvl2pPr algn="l" defTabSz="457200" rtl="0" eaLnBrk="0" fontAlgn="base" hangingPunct="0">
        <a:spcBef>
          <a:spcPct val="0"/>
        </a:spcBef>
        <a:spcAft>
          <a:spcPct val="0"/>
        </a:spcAft>
        <a:defRPr sz="2800">
          <a:solidFill>
            <a:schemeClr val="bg1"/>
          </a:solidFill>
          <a:latin typeface="Gill Sans MT" panose="020B0502020104020203" pitchFamily="34" charset="0"/>
        </a:defRPr>
      </a:lvl2pPr>
      <a:lvl3pPr algn="l" defTabSz="457200" rtl="0" eaLnBrk="0" fontAlgn="base" hangingPunct="0">
        <a:spcBef>
          <a:spcPct val="0"/>
        </a:spcBef>
        <a:spcAft>
          <a:spcPct val="0"/>
        </a:spcAft>
        <a:defRPr sz="2800">
          <a:solidFill>
            <a:schemeClr val="bg1"/>
          </a:solidFill>
          <a:latin typeface="Gill Sans MT" panose="020B0502020104020203" pitchFamily="34" charset="0"/>
        </a:defRPr>
      </a:lvl3pPr>
      <a:lvl4pPr algn="l" defTabSz="457200" rtl="0" eaLnBrk="0" fontAlgn="base" hangingPunct="0">
        <a:spcBef>
          <a:spcPct val="0"/>
        </a:spcBef>
        <a:spcAft>
          <a:spcPct val="0"/>
        </a:spcAft>
        <a:defRPr sz="2800">
          <a:solidFill>
            <a:schemeClr val="bg1"/>
          </a:solidFill>
          <a:latin typeface="Gill Sans MT" panose="020B0502020104020203" pitchFamily="34" charset="0"/>
        </a:defRPr>
      </a:lvl4pPr>
      <a:lvl5pPr algn="l" defTabSz="457200" rtl="0" eaLnBrk="0" fontAlgn="base" hangingPunct="0">
        <a:spcBef>
          <a:spcPct val="0"/>
        </a:spcBef>
        <a:spcAft>
          <a:spcPct val="0"/>
        </a:spcAft>
        <a:defRPr sz="28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2009408-E3CA-44C1-9DE1-C163BBD89E71}"/>
              </a:ext>
            </a:extLst>
          </p:cNvPr>
          <p:cNvSpPr>
            <a:spLocks noGrp="1" noChangeArrowheads="1"/>
          </p:cNvSpPr>
          <p:nvPr>
            <p:ph type="ctrTitle"/>
          </p:nvPr>
        </p:nvSpPr>
        <p:spPr>
          <a:xfrm>
            <a:off x="527050" y="1371600"/>
            <a:ext cx="8382000" cy="2209800"/>
          </a:xfrm>
        </p:spPr>
        <p:txBody>
          <a:bodyPr>
            <a:normAutofit fontScale="90000"/>
          </a:bodyPr>
          <a:lstStyle/>
          <a:p>
            <a:pPr eaLnBrk="1" fontAlgn="auto" hangingPunct="1">
              <a:spcAft>
                <a:spcPts val="0"/>
              </a:spcAft>
              <a:defRPr/>
            </a:pPr>
            <a:br>
              <a:rPr lang="en-US" altLang="en-US" sz="4800" b="1" dirty="0">
                <a:latin typeface="Arial" panose="020B0604020202020204" pitchFamily="34" charset="0"/>
              </a:rPr>
            </a:br>
            <a:r>
              <a:rPr lang="en-US" altLang="en-US" b="1" dirty="0">
                <a:latin typeface="Arial" panose="020B0604020202020204" pitchFamily="34" charset="0"/>
              </a:rPr>
              <a:t>Comprehensive </a:t>
            </a:r>
            <a:r>
              <a:rPr lang="en-US" b="1" dirty="0"/>
              <a:t>Psychosocial Screening program in A Pediatric Diabetes Clinic</a:t>
            </a:r>
            <a:br>
              <a:rPr lang="en-US" b="1" dirty="0"/>
            </a:br>
            <a:endParaRPr lang="en-US" altLang="en-US" b="1" dirty="0">
              <a:latin typeface="Arial" panose="020B0604020202020204" pitchFamily="34" charset="0"/>
            </a:endParaRPr>
          </a:p>
        </p:txBody>
      </p:sp>
      <p:sp>
        <p:nvSpPr>
          <p:cNvPr id="4099" name="Rectangle 3">
            <a:extLst>
              <a:ext uri="{FF2B5EF4-FFF2-40B4-BE49-F238E27FC236}">
                <a16:creationId xmlns:a16="http://schemas.microsoft.com/office/drawing/2014/main" id="{D80AF2FC-DDBE-4164-B1F5-47A7455995EE}"/>
              </a:ext>
            </a:extLst>
          </p:cNvPr>
          <p:cNvSpPr>
            <a:spLocks noGrp="1" noChangeArrowheads="1"/>
          </p:cNvSpPr>
          <p:nvPr>
            <p:ph type="subTitle" idx="1"/>
          </p:nvPr>
        </p:nvSpPr>
        <p:spPr>
          <a:xfrm>
            <a:off x="533400" y="3733800"/>
            <a:ext cx="8077200" cy="2209800"/>
          </a:xfrm>
        </p:spPr>
        <p:txBody>
          <a:bodyPr rtlCol="0"/>
          <a:lstStyle/>
          <a:p>
            <a:pPr eaLnBrk="1" fontAlgn="auto" hangingPunct="1">
              <a:buFont typeface="Wingdings 2" charset="2"/>
              <a:buNone/>
              <a:defRPr/>
            </a:pPr>
            <a:r>
              <a:rPr lang="en-US" sz="2800" b="1" dirty="0">
                <a:solidFill>
                  <a:srgbClr val="FFC000"/>
                </a:solidFill>
                <a:latin typeface="+mj-lt"/>
                <a:cs typeface="Arial" pitchFamily="34" charset="0"/>
              </a:rPr>
              <a:t>Alan Delamater, PhD</a:t>
            </a:r>
          </a:p>
          <a:p>
            <a:pPr eaLnBrk="1" fontAlgn="auto" hangingPunct="1">
              <a:buFont typeface="Wingdings 2" charset="2"/>
              <a:buNone/>
              <a:defRPr/>
            </a:pPr>
            <a:r>
              <a:rPr lang="en-US" sz="2100" b="1" dirty="0">
                <a:cs typeface="Arial" pitchFamily="34" charset="0"/>
              </a:rPr>
              <a:t>Professor of Pediatrics and Psychology</a:t>
            </a:r>
          </a:p>
          <a:p>
            <a:pPr eaLnBrk="1" fontAlgn="auto" hangingPunct="1">
              <a:buFont typeface="Wingdings 2" charset="2"/>
              <a:buNone/>
              <a:defRPr/>
            </a:pPr>
            <a:r>
              <a:rPr lang="en-US" sz="2100" b="1" dirty="0">
                <a:cs typeface="Arial" pitchFamily="34" charset="0"/>
              </a:rPr>
              <a:t>University of Miami miller school of medicine</a:t>
            </a:r>
          </a:p>
          <a:p>
            <a:pPr eaLnBrk="1" fontAlgn="auto" hangingPunct="1">
              <a:defRPr/>
            </a:pPr>
            <a:endParaRPr lang="en-US" sz="2000" b="1" dirty="0">
              <a:cs typeface="Arial" pitchFamily="34" charset="0"/>
            </a:endParaRPr>
          </a:p>
          <a:p>
            <a:pPr eaLnBrk="1" fontAlgn="auto" hangingPunct="1">
              <a:defRPr/>
            </a:pPr>
            <a:endParaRPr lang="en-US" sz="2000" b="1" dirty="0">
              <a:cs typeface="Arial" pitchFamily="34" charset="0"/>
            </a:endParaRPr>
          </a:p>
          <a:p>
            <a:pPr eaLnBrk="1" fontAlgn="auto" hangingPunct="1">
              <a:defRPr/>
            </a:pPr>
            <a:endParaRPr lang="en-US" sz="2000" b="1" dirty="0">
              <a:solidFill>
                <a:srgbClr val="FFC000"/>
              </a:solidFill>
              <a:cs typeface="Arial" pitchFamily="34" charset="0"/>
            </a:endParaRPr>
          </a:p>
          <a:p>
            <a:pPr eaLnBrk="1" fontAlgn="auto" hangingPunct="1">
              <a:buFont typeface="Wingdings 2" charset="2"/>
              <a:buNone/>
              <a:defRPr/>
            </a:pPr>
            <a:endParaRPr lang="en-US" sz="2000" b="1" dirty="0">
              <a:cs typeface="Arial" pitchFamily="34" charset="0"/>
            </a:endParaRPr>
          </a:p>
          <a:p>
            <a:pPr eaLnBrk="1" fontAlgn="auto" hangingPunct="1">
              <a:buFont typeface="Wingdings 2" charset="2"/>
              <a:buNone/>
              <a:defRPr/>
            </a:pPr>
            <a:endParaRPr lang="en-US" sz="3000" b="1" dirty="0"/>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0A6DB-9CD9-4984-81F0-15B00C6E7D15}"/>
              </a:ext>
            </a:extLst>
          </p:cNvPr>
          <p:cNvSpPr>
            <a:spLocks noGrp="1"/>
          </p:cNvSpPr>
          <p:nvPr>
            <p:ph type="title"/>
          </p:nvPr>
        </p:nvSpPr>
        <p:spPr/>
        <p:txBody>
          <a:bodyPr>
            <a:normAutofit fontScale="90000"/>
          </a:bodyPr>
          <a:lstStyle/>
          <a:p>
            <a:pPr eaLnBrk="1" fontAlgn="auto" hangingPunct="1">
              <a:spcAft>
                <a:spcPts val="0"/>
              </a:spcAft>
              <a:defRPr/>
            </a:pPr>
            <a:r>
              <a:rPr lang="en-US" sz="3600" b="1" dirty="0"/>
              <a:t>Importance of Psychological Factors</a:t>
            </a:r>
          </a:p>
        </p:txBody>
      </p:sp>
      <p:sp>
        <p:nvSpPr>
          <p:cNvPr id="19459" name="Content Placeholder 2">
            <a:extLst>
              <a:ext uri="{FF2B5EF4-FFF2-40B4-BE49-F238E27FC236}">
                <a16:creationId xmlns:a16="http://schemas.microsoft.com/office/drawing/2014/main" id="{3ACE936F-02EB-4FA3-AF6F-1448AF72AAF9}"/>
              </a:ext>
            </a:extLst>
          </p:cNvPr>
          <p:cNvSpPr>
            <a:spLocks noGrp="1" noChangeArrowheads="1"/>
          </p:cNvSpPr>
          <p:nvPr>
            <p:ph sz="half" idx="1"/>
          </p:nvPr>
        </p:nvSpPr>
        <p:spPr>
          <a:xfrm>
            <a:off x="457200" y="1676400"/>
            <a:ext cx="4038600" cy="4449763"/>
          </a:xfrm>
        </p:spPr>
        <p:txBody>
          <a:bodyPr/>
          <a:lstStyle/>
          <a:p>
            <a:pPr eaLnBrk="1" hangingPunct="1"/>
            <a:r>
              <a:rPr lang="en-US" altLang="en-US" sz="2000"/>
              <a:t>Youth with diabetes have high rates of psychological disorders such as depression, anxiety, and eating disorders</a:t>
            </a:r>
          </a:p>
          <a:p>
            <a:pPr eaLnBrk="1" hangingPunct="1"/>
            <a:r>
              <a:rPr lang="en-US" altLang="en-US" sz="2000"/>
              <a:t>Diabetes distress is common</a:t>
            </a:r>
          </a:p>
          <a:p>
            <a:pPr eaLnBrk="1" hangingPunct="1"/>
            <a:r>
              <a:rPr lang="en-US" altLang="en-US" sz="2000"/>
              <a:t>These problems can interfere with successful diabetes management and adversely impact quality of life.</a:t>
            </a:r>
          </a:p>
        </p:txBody>
      </p:sp>
      <p:pic>
        <p:nvPicPr>
          <p:cNvPr id="19460" name="Content Placeholder 4" descr="depressed child">
            <a:extLst>
              <a:ext uri="{FF2B5EF4-FFF2-40B4-BE49-F238E27FC236}">
                <a16:creationId xmlns:a16="http://schemas.microsoft.com/office/drawing/2014/main" id="{F2E133D5-45CA-4DD2-AD01-468B382D723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48225" y="1387475"/>
            <a:ext cx="1676400" cy="2432050"/>
          </a:xfrm>
          <a:noFill/>
        </p:spPr>
      </p:pic>
      <p:pic>
        <p:nvPicPr>
          <p:cNvPr id="19461" name="Picture 8" descr="BingeEating">
            <a:extLst>
              <a:ext uri="{FF2B5EF4-FFF2-40B4-BE49-F238E27FC236}">
                <a16:creationId xmlns:a16="http://schemas.microsoft.com/office/drawing/2014/main" id="{1A4502A7-D2FA-4FB0-A232-2B140E4822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862388"/>
            <a:ext cx="207645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Injection">
            <a:extLst>
              <a:ext uri="{FF2B5EF4-FFF2-40B4-BE49-F238E27FC236}">
                <a16:creationId xmlns:a16="http://schemas.microsoft.com/office/drawing/2014/main" id="{0370D7B4-0C49-4D2E-BE3E-C0A4BF60DF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1963" y="1387475"/>
            <a:ext cx="1992312"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6" descr="girl checking bg">
            <a:extLst>
              <a:ext uri="{FF2B5EF4-FFF2-40B4-BE49-F238E27FC236}">
                <a16:creationId xmlns:a16="http://schemas.microsoft.com/office/drawing/2014/main" id="{AF144EEE-4E01-4EC0-AE1E-640C1A761B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3588" y="4495800"/>
            <a:ext cx="1566862"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9" name="Rectangle 7">
            <a:extLst>
              <a:ext uri="{FF2B5EF4-FFF2-40B4-BE49-F238E27FC236}">
                <a16:creationId xmlns:a16="http://schemas.microsoft.com/office/drawing/2014/main" id="{8D48451F-576B-4FDD-8FE2-A9C52234DB4B}"/>
              </a:ext>
            </a:extLst>
          </p:cNvPr>
          <p:cNvSpPr>
            <a:spLocks noGrp="1" noRot="1" noChangeArrowheads="1"/>
          </p:cNvSpPr>
          <p:nvPr>
            <p:ph type="title"/>
          </p:nvPr>
        </p:nvSpPr>
        <p:spPr/>
        <p:txBody>
          <a:bodyPr/>
          <a:lstStyle/>
          <a:p>
            <a:pPr eaLnBrk="1" fontAlgn="auto" hangingPunct="1">
              <a:spcAft>
                <a:spcPts val="0"/>
              </a:spcAft>
              <a:defRPr/>
            </a:pPr>
            <a:r>
              <a:rPr lang="en-GB" altLang="en-US" b="1" dirty="0"/>
              <a:t>Importance of Family Factors</a:t>
            </a:r>
          </a:p>
        </p:txBody>
      </p:sp>
      <p:pic>
        <p:nvPicPr>
          <p:cNvPr id="20483" name="Picture 11" descr="angry_teen">
            <a:extLst>
              <a:ext uri="{FF2B5EF4-FFF2-40B4-BE49-F238E27FC236}">
                <a16:creationId xmlns:a16="http://schemas.microsoft.com/office/drawing/2014/main" id="{2B8998D6-255F-43CE-B68B-52675E16D0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637213" y="2743200"/>
            <a:ext cx="2921000" cy="2184400"/>
          </a:xfrm>
        </p:spPr>
      </p:pic>
      <p:sp>
        <p:nvSpPr>
          <p:cNvPr id="49160" name="Rectangle 8">
            <a:extLst>
              <a:ext uri="{FF2B5EF4-FFF2-40B4-BE49-F238E27FC236}">
                <a16:creationId xmlns:a16="http://schemas.microsoft.com/office/drawing/2014/main" id="{E9A0DA8D-3DCE-4312-B8D6-0EB8E8AD78E1}"/>
              </a:ext>
            </a:extLst>
          </p:cNvPr>
          <p:cNvSpPr>
            <a:spLocks noGrp="1" noChangeArrowheads="1"/>
          </p:cNvSpPr>
          <p:nvPr>
            <p:ph type="body" sz="half" idx="4294967295"/>
          </p:nvPr>
        </p:nvSpPr>
        <p:spPr>
          <a:xfrm>
            <a:off x="581025" y="2209800"/>
            <a:ext cx="4800600" cy="3657600"/>
          </a:xfrm>
        </p:spPr>
        <p:txBody>
          <a:bodyPr rtlCol="0">
            <a:normAutofit lnSpcReduction="10000"/>
          </a:bodyPr>
          <a:lstStyle/>
          <a:p>
            <a:pPr marL="306000" indent="-306000" eaLnBrk="1" fontAlgn="auto" hangingPunct="1">
              <a:buFont typeface="Wingdings" pitchFamily="2" charset="2"/>
              <a:buChar char="u"/>
              <a:defRPr/>
            </a:pPr>
            <a:r>
              <a:rPr lang="en-GB" sz="2400" dirty="0">
                <a:cs typeface="Arial" pitchFamily="34" charset="0"/>
              </a:rPr>
              <a:t>Family conflict is associated with decreased regimen adherence and poor </a:t>
            </a:r>
            <a:r>
              <a:rPr lang="en-GB" sz="2400" dirty="0" err="1">
                <a:cs typeface="Arial" pitchFamily="34" charset="0"/>
              </a:rPr>
              <a:t>glycemic</a:t>
            </a:r>
            <a:r>
              <a:rPr lang="en-GB" sz="2400" dirty="0">
                <a:cs typeface="Arial" pitchFamily="34" charset="0"/>
              </a:rPr>
              <a:t> control</a:t>
            </a:r>
            <a:endParaRPr lang="en-GB" sz="2400" baseline="30000" dirty="0">
              <a:cs typeface="Arial" pitchFamily="34" charset="0"/>
            </a:endParaRPr>
          </a:p>
          <a:p>
            <a:pPr marL="306000" indent="-306000" eaLnBrk="1" fontAlgn="auto" hangingPunct="1">
              <a:buFont typeface="Wingdings" pitchFamily="2" charset="2"/>
              <a:buChar char="u"/>
              <a:defRPr/>
            </a:pPr>
            <a:r>
              <a:rPr lang="en-GB" sz="2400" dirty="0">
                <a:cs typeface="Arial" pitchFamily="34" charset="0"/>
              </a:rPr>
              <a:t>Supportive parental </a:t>
            </a:r>
            <a:r>
              <a:rPr lang="en-GB" sz="2400" dirty="0" err="1">
                <a:cs typeface="Arial" pitchFamily="34" charset="0"/>
              </a:rPr>
              <a:t>behaviors</a:t>
            </a:r>
            <a:r>
              <a:rPr lang="en-GB" sz="2400" dirty="0">
                <a:cs typeface="Arial" pitchFamily="34" charset="0"/>
              </a:rPr>
              <a:t>, clear communication, shared responsibilities, monitoring regimen </a:t>
            </a:r>
            <a:r>
              <a:rPr lang="en-GB" sz="2400" dirty="0" err="1">
                <a:cs typeface="Arial" pitchFamily="34" charset="0"/>
              </a:rPr>
              <a:t>behaviors</a:t>
            </a:r>
            <a:r>
              <a:rPr lang="en-GB" sz="2400" dirty="0">
                <a:cs typeface="Arial" pitchFamily="34" charset="0"/>
              </a:rPr>
              <a:t>, and structured routines are associated with better regimen adherence and </a:t>
            </a:r>
            <a:r>
              <a:rPr lang="en-GB" sz="2400" dirty="0" err="1">
                <a:cs typeface="Arial" pitchFamily="34" charset="0"/>
              </a:rPr>
              <a:t>glycemic</a:t>
            </a:r>
            <a:r>
              <a:rPr lang="en-GB" sz="2400" dirty="0">
                <a:cs typeface="Arial" pitchFamily="34" charset="0"/>
              </a:rPr>
              <a:t> control</a:t>
            </a:r>
            <a:endParaRPr lang="en-GB" sz="2000" dirty="0">
              <a:cs typeface="Arial" pitchFamily="34" charset="0"/>
            </a:endParaRPr>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C48D-6216-4979-8894-70C71DBF28A1}"/>
              </a:ext>
            </a:extLst>
          </p:cNvPr>
          <p:cNvSpPr>
            <a:spLocks noGrp="1"/>
          </p:cNvSpPr>
          <p:nvPr>
            <p:ph type="title"/>
          </p:nvPr>
        </p:nvSpPr>
        <p:spPr/>
        <p:txBody>
          <a:bodyPr/>
          <a:lstStyle/>
          <a:p>
            <a:pPr eaLnBrk="1" fontAlgn="auto" hangingPunct="1">
              <a:spcAft>
                <a:spcPts val="0"/>
              </a:spcAft>
              <a:defRPr/>
            </a:pPr>
            <a:r>
              <a:rPr lang="en-US" b="1" dirty="0">
                <a:ea typeface="ＭＳ Ｐゴシック" charset="0"/>
              </a:rPr>
              <a:t>ISPAD Guidelines for Psychological Care </a:t>
            </a:r>
            <a:r>
              <a:rPr lang="en-US" dirty="0">
                <a:ea typeface="ＭＳ Ｐゴシック" charset="0"/>
              </a:rPr>
              <a:t>(</a:t>
            </a:r>
            <a:r>
              <a:rPr lang="en-US" i="1" dirty="0">
                <a:ea typeface="ＭＳ Ｐゴシック" charset="0"/>
              </a:rPr>
              <a:t>Ped Diab</a:t>
            </a:r>
            <a:r>
              <a:rPr lang="en-US" dirty="0">
                <a:ea typeface="ＭＳ Ｐゴシック" charset="0"/>
              </a:rPr>
              <a:t>, 2018, 2022)</a:t>
            </a:r>
          </a:p>
        </p:txBody>
      </p:sp>
      <p:sp>
        <p:nvSpPr>
          <p:cNvPr id="3" name="Content Placeholder 2">
            <a:extLst>
              <a:ext uri="{FF2B5EF4-FFF2-40B4-BE49-F238E27FC236}">
                <a16:creationId xmlns:a16="http://schemas.microsoft.com/office/drawing/2014/main" id="{ECB1F809-FDF8-41E6-8E2A-79E9A4CB4B40}"/>
              </a:ext>
            </a:extLst>
          </p:cNvPr>
          <p:cNvSpPr>
            <a:spLocks noGrp="1"/>
          </p:cNvSpPr>
          <p:nvPr>
            <p:ph idx="1"/>
          </p:nvPr>
        </p:nvSpPr>
        <p:spPr>
          <a:xfrm>
            <a:off x="577850" y="2209800"/>
            <a:ext cx="7988300" cy="3630613"/>
          </a:xfrm>
        </p:spPr>
        <p:txBody>
          <a:bodyPr rtlCol="0">
            <a:normAutofit lnSpcReduction="10000"/>
          </a:bodyPr>
          <a:lstStyle/>
          <a:p>
            <a:pPr marL="306000" indent="-306000" eaLnBrk="1" fontAlgn="auto" hangingPunct="1">
              <a:buFont typeface="Wingdings 2" charset="2"/>
              <a:buChar char=""/>
              <a:defRPr/>
            </a:pPr>
            <a:r>
              <a:rPr lang="en-US" sz="2000" dirty="0">
                <a:ea typeface="ＭＳ Ｐゴシック" charset="0"/>
              </a:rPr>
              <a:t>Include professionals with expertise in mental and behavioral health within the interdisciplinary health care team</a:t>
            </a:r>
          </a:p>
          <a:p>
            <a:pPr marL="306000" indent="-306000" eaLnBrk="1" fontAlgn="auto" hangingPunct="1">
              <a:buFont typeface="Wingdings 2" charset="2"/>
              <a:buChar char=""/>
              <a:defRPr/>
            </a:pPr>
            <a:r>
              <a:rPr lang="en-US" sz="2000" dirty="0">
                <a:ea typeface="ＭＳ Ｐゴシック" charset="0"/>
              </a:rPr>
              <a:t>Assessment of adjustment to and understanding of diabetes management</a:t>
            </a:r>
          </a:p>
          <a:p>
            <a:pPr marL="306000" indent="-306000" eaLnBrk="1" fontAlgn="auto" hangingPunct="1">
              <a:buFont typeface="Wingdings 2" charset="2"/>
              <a:buChar char=""/>
              <a:defRPr/>
            </a:pPr>
            <a:r>
              <a:rPr lang="en-US" sz="2000" dirty="0">
                <a:ea typeface="ＭＳ Ｐゴシック" charset="0"/>
              </a:rPr>
              <a:t>Identification of psychosocial adjustment and quality of life problems should be conducted at planned intervals</a:t>
            </a:r>
          </a:p>
          <a:p>
            <a:pPr marL="306000" indent="-306000" eaLnBrk="1" fontAlgn="auto" hangingPunct="1">
              <a:buFont typeface="Wingdings 2" charset="2"/>
              <a:buChar char=""/>
              <a:defRPr/>
            </a:pPr>
            <a:r>
              <a:rPr lang="en-US" sz="2000" dirty="0">
                <a:ea typeface="ＭＳ Ｐゴシック" charset="0"/>
              </a:rPr>
              <a:t>Assessment of general and diabetes-specific family functioning</a:t>
            </a:r>
          </a:p>
          <a:p>
            <a:pPr marL="306000" indent="-306000" eaLnBrk="1" fontAlgn="auto" hangingPunct="1">
              <a:buFont typeface="Wingdings 2" charset="2"/>
              <a:buChar char=""/>
              <a:defRPr/>
            </a:pPr>
            <a:r>
              <a:rPr lang="en-US" sz="2000" dirty="0">
                <a:ea typeface="ＭＳ Ｐゴシック" charset="0"/>
              </a:rPr>
              <a:t>Evidence-based psychosocial interventions should be provided for patients and families exhibiting conflict, behavioral or psychiatric difficulties, or adherence problems affecting glycemic control</a:t>
            </a:r>
          </a:p>
          <a:p>
            <a:pPr marL="306000" indent="-306000" eaLnBrk="1" fontAlgn="auto" hangingPunct="1">
              <a:buFont typeface="Wingdings 2" charset="2"/>
              <a:buChar char=""/>
              <a:defRPr/>
            </a:pPr>
            <a:r>
              <a:rPr lang="en-US" sz="2000" dirty="0">
                <a:ea typeface="ＭＳ Ｐゴシック" charset="0"/>
              </a:rPr>
              <a:t>Preventive interventions at key developmental times</a:t>
            </a:r>
            <a:endParaRPr lang="en-US" sz="2400" dirty="0">
              <a:ea typeface="ＭＳ Ｐゴシック" charset="0"/>
            </a:endParaRPr>
          </a:p>
        </p:txBody>
      </p:sp>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2D146-20EA-4570-AA1B-D3FE401F600B}"/>
              </a:ext>
            </a:extLst>
          </p:cNvPr>
          <p:cNvSpPr>
            <a:spLocks noGrp="1"/>
          </p:cNvSpPr>
          <p:nvPr>
            <p:ph type="title"/>
          </p:nvPr>
        </p:nvSpPr>
        <p:spPr/>
        <p:txBody>
          <a:bodyPr/>
          <a:lstStyle/>
          <a:p>
            <a:pPr eaLnBrk="1" fontAlgn="auto" hangingPunct="1">
              <a:spcAft>
                <a:spcPts val="0"/>
              </a:spcAft>
              <a:defRPr/>
            </a:pPr>
            <a:r>
              <a:rPr lang="en-US" sz="3200" b="1" dirty="0"/>
              <a:t>Purpose of Study</a:t>
            </a:r>
          </a:p>
        </p:txBody>
      </p:sp>
      <p:sp>
        <p:nvSpPr>
          <p:cNvPr id="22531" name="Content Placeholder 2">
            <a:extLst>
              <a:ext uri="{FF2B5EF4-FFF2-40B4-BE49-F238E27FC236}">
                <a16:creationId xmlns:a16="http://schemas.microsoft.com/office/drawing/2014/main" id="{804FED80-C2E4-42D1-A5B0-F10457E1743C}"/>
              </a:ext>
            </a:extLst>
          </p:cNvPr>
          <p:cNvSpPr>
            <a:spLocks noGrp="1" noChangeArrowheads="1"/>
          </p:cNvSpPr>
          <p:nvPr>
            <p:ph sz="half" idx="1"/>
          </p:nvPr>
        </p:nvSpPr>
        <p:spPr>
          <a:xfrm>
            <a:off x="300038" y="2227263"/>
            <a:ext cx="3814762" cy="3633787"/>
          </a:xfrm>
        </p:spPr>
        <p:txBody>
          <a:bodyPr/>
          <a:lstStyle/>
          <a:p>
            <a:pPr eaLnBrk="1" hangingPunct="1"/>
            <a:r>
              <a:rPr lang="en-US" altLang="en-US" sz="2400" dirty="0"/>
              <a:t>This study reports on the results of universal, comprehensive psychosocial screening in a pediatric diabetes clinic with integrated behavioral health care provided by a psychologist.  </a:t>
            </a:r>
          </a:p>
        </p:txBody>
      </p:sp>
      <p:pic>
        <p:nvPicPr>
          <p:cNvPr id="22532" name="Content Placeholder 4" descr="Text&#10;&#10;Description automatically generated">
            <a:extLst>
              <a:ext uri="{FF2B5EF4-FFF2-40B4-BE49-F238E27FC236}">
                <a16:creationId xmlns:a16="http://schemas.microsoft.com/office/drawing/2014/main" id="{8FDC0FB3-0BF5-4AE7-BBE3-588A0F56B5B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95763" y="2438400"/>
            <a:ext cx="4562475" cy="3422650"/>
          </a:xfrm>
        </p:spPr>
      </p:pic>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A6748-605B-4A8C-AB9A-F29F9BA41D3C}"/>
              </a:ext>
            </a:extLst>
          </p:cNvPr>
          <p:cNvSpPr>
            <a:spLocks noGrp="1"/>
          </p:cNvSpPr>
          <p:nvPr>
            <p:ph type="title"/>
          </p:nvPr>
        </p:nvSpPr>
        <p:spPr/>
        <p:txBody>
          <a:bodyPr/>
          <a:lstStyle/>
          <a:p>
            <a:pPr eaLnBrk="1" fontAlgn="auto" hangingPunct="1">
              <a:spcAft>
                <a:spcPts val="0"/>
              </a:spcAft>
              <a:defRPr/>
            </a:pPr>
            <a:r>
              <a:rPr lang="en-US" sz="3200" b="1" dirty="0"/>
              <a:t>Screening Process</a:t>
            </a:r>
          </a:p>
        </p:txBody>
      </p:sp>
      <p:sp>
        <p:nvSpPr>
          <p:cNvPr id="23555" name="Content Placeholder 2">
            <a:extLst>
              <a:ext uri="{FF2B5EF4-FFF2-40B4-BE49-F238E27FC236}">
                <a16:creationId xmlns:a16="http://schemas.microsoft.com/office/drawing/2014/main" id="{75708311-EB6B-4114-817B-3A269D549660}"/>
              </a:ext>
            </a:extLst>
          </p:cNvPr>
          <p:cNvSpPr>
            <a:spLocks noGrp="1" noChangeArrowheads="1"/>
          </p:cNvSpPr>
          <p:nvPr>
            <p:ph idx="1"/>
          </p:nvPr>
        </p:nvSpPr>
        <p:spPr>
          <a:xfrm>
            <a:off x="546100" y="1770063"/>
            <a:ext cx="8229600" cy="4708525"/>
          </a:xfrm>
        </p:spPr>
        <p:txBody>
          <a:bodyPr/>
          <a:lstStyle/>
          <a:p>
            <a:pPr eaLnBrk="1" hangingPunct="1"/>
            <a:r>
              <a:rPr lang="en-US" altLang="en-US" sz="2000" dirty="0"/>
              <a:t>Focus on youth with diabetes 12 years and older </a:t>
            </a:r>
          </a:p>
          <a:p>
            <a:pPr eaLnBrk="1" hangingPunct="1"/>
            <a:r>
              <a:rPr lang="en-US" altLang="en-US" sz="2000" dirty="0"/>
              <a:t>Over a one-year period, prior to regular outpatient clinic visit, youth were screened for depression and suicidal risk, anxiety, life satisfaction, diabetes stress, disordered eating, family conflict, regimen adherence, and motivation for adherence.</a:t>
            </a:r>
          </a:p>
          <a:p>
            <a:pPr eaLnBrk="1" hangingPunct="1"/>
            <a:r>
              <a:rPr lang="en-US" altLang="en-US" sz="2000" dirty="0"/>
              <a:t>Screeners were completed by youth on tablets in the waiting room before the appointment and immediately scored and a report generated.</a:t>
            </a:r>
          </a:p>
          <a:p>
            <a:pPr eaLnBrk="1" hangingPunct="1"/>
            <a:r>
              <a:rPr lang="en-US" altLang="en-US" sz="2000" dirty="0"/>
              <a:t>If patients scored above a pre-determined cutoff on any measure, the psychology team conducted a consultation and developed a follow-up plan.</a:t>
            </a:r>
          </a:p>
          <a:p>
            <a:pPr eaLnBrk="1" hangingPunct="1"/>
            <a:r>
              <a:rPr lang="en-US" altLang="en-US" sz="2000" dirty="0"/>
              <a:t>Those who did not screen positive were re-screened one year later.</a:t>
            </a:r>
          </a:p>
          <a:p>
            <a:pPr eaLnBrk="1" hangingPunct="1"/>
            <a:r>
              <a:rPr lang="en-US" altLang="en-US" sz="2000" dirty="0"/>
              <a:t>Parents also completed brief screeners for their child.</a:t>
            </a:r>
          </a:p>
        </p:txBody>
      </p:sp>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9B536-A0D9-4FE4-90D4-30683A07298C}"/>
              </a:ext>
            </a:extLst>
          </p:cNvPr>
          <p:cNvSpPr>
            <a:spLocks noGrp="1"/>
          </p:cNvSpPr>
          <p:nvPr>
            <p:ph type="title"/>
          </p:nvPr>
        </p:nvSpPr>
        <p:spPr/>
        <p:txBody>
          <a:bodyPr/>
          <a:lstStyle/>
          <a:p>
            <a:pPr eaLnBrk="1" fontAlgn="auto" hangingPunct="1">
              <a:spcAft>
                <a:spcPts val="0"/>
              </a:spcAft>
              <a:defRPr/>
            </a:pPr>
            <a:r>
              <a:rPr lang="en-US" sz="3200" b="1" dirty="0"/>
              <a:t>Youth Screening Measures</a:t>
            </a:r>
          </a:p>
        </p:txBody>
      </p:sp>
      <p:sp>
        <p:nvSpPr>
          <p:cNvPr id="24579" name="Content Placeholder 2">
            <a:extLst>
              <a:ext uri="{FF2B5EF4-FFF2-40B4-BE49-F238E27FC236}">
                <a16:creationId xmlns:a16="http://schemas.microsoft.com/office/drawing/2014/main" id="{D36B194F-CA66-47F1-8E5F-68946F174F4E}"/>
              </a:ext>
            </a:extLst>
          </p:cNvPr>
          <p:cNvSpPr>
            <a:spLocks noGrp="1" noChangeArrowheads="1"/>
          </p:cNvSpPr>
          <p:nvPr>
            <p:ph idx="1"/>
          </p:nvPr>
        </p:nvSpPr>
        <p:spPr>
          <a:xfrm>
            <a:off x="582613" y="1524000"/>
            <a:ext cx="8229600" cy="4708525"/>
          </a:xfrm>
        </p:spPr>
        <p:txBody>
          <a:bodyPr/>
          <a:lstStyle/>
          <a:p>
            <a:pPr eaLnBrk="1" hangingPunct="1"/>
            <a:r>
              <a:rPr lang="en-US" altLang="en-US" sz="2000" dirty="0"/>
              <a:t>PHQ-9: depression and suicidal risk</a:t>
            </a:r>
          </a:p>
          <a:p>
            <a:pPr eaLnBrk="1" hangingPunct="1"/>
            <a:r>
              <a:rPr lang="en-US" altLang="en-US" sz="2000" dirty="0"/>
              <a:t>GAD-7: anxiety</a:t>
            </a:r>
          </a:p>
          <a:p>
            <a:pPr eaLnBrk="1" hangingPunct="1"/>
            <a:r>
              <a:rPr lang="en-US" altLang="en-US" sz="2000" dirty="0"/>
              <a:t>Multi-dimensional Student Life Satisfaction Scale (6 items)</a:t>
            </a:r>
          </a:p>
          <a:p>
            <a:pPr eaLnBrk="1" hangingPunct="1"/>
            <a:r>
              <a:rPr lang="en-US" altLang="en-US" sz="2000" dirty="0"/>
              <a:t>Diabetes Stress Scale (10 items)</a:t>
            </a:r>
          </a:p>
          <a:p>
            <a:pPr eaLnBrk="1" hangingPunct="1"/>
            <a:r>
              <a:rPr lang="en-US" altLang="en-US" sz="2000" dirty="0"/>
              <a:t>Blood Glucose Monitoring Stress (2 items)</a:t>
            </a:r>
          </a:p>
          <a:p>
            <a:pPr eaLnBrk="1" hangingPunct="1"/>
            <a:r>
              <a:rPr lang="en-US" altLang="en-US" sz="2000" dirty="0"/>
              <a:t>Eating Disorders Questionnaire (7 items)</a:t>
            </a:r>
          </a:p>
          <a:p>
            <a:pPr eaLnBrk="1" hangingPunct="1"/>
            <a:r>
              <a:rPr lang="en-US" altLang="en-US" sz="2000" dirty="0"/>
              <a:t>Diabetes Family Conflict Scale (4 items)</a:t>
            </a:r>
          </a:p>
          <a:p>
            <a:pPr eaLnBrk="1" hangingPunct="1"/>
            <a:r>
              <a:rPr lang="en-US" altLang="en-US" sz="2000" dirty="0"/>
              <a:t>Diabetes Self-Management Profile-SR (2 items regarding insulin use)</a:t>
            </a:r>
          </a:p>
          <a:p>
            <a:pPr eaLnBrk="1" hangingPunct="1"/>
            <a:r>
              <a:rPr lang="en-US" altLang="en-US" sz="2000" dirty="0"/>
              <a:t>Intrinsic Motivation Inventory for Diabetes Management (2 items)</a:t>
            </a:r>
            <a:endParaRPr lang="en-US" altLang="en-US" sz="1600" dirty="0"/>
          </a:p>
        </p:txBody>
      </p:sp>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A7F19-D3E9-464A-AD4F-E83222CD7282}"/>
              </a:ext>
            </a:extLst>
          </p:cNvPr>
          <p:cNvSpPr>
            <a:spLocks noGrp="1"/>
          </p:cNvSpPr>
          <p:nvPr>
            <p:ph type="title"/>
          </p:nvPr>
        </p:nvSpPr>
        <p:spPr/>
        <p:txBody>
          <a:bodyPr/>
          <a:lstStyle/>
          <a:p>
            <a:pPr>
              <a:defRPr/>
            </a:pPr>
            <a:r>
              <a:rPr lang="en-US" b="1" dirty="0"/>
              <a:t>Depression (PHQ-9)</a:t>
            </a:r>
          </a:p>
        </p:txBody>
      </p:sp>
      <p:pic>
        <p:nvPicPr>
          <p:cNvPr id="25603" name="Picture 4">
            <a:extLst>
              <a:ext uri="{FF2B5EF4-FFF2-40B4-BE49-F238E27FC236}">
                <a16:creationId xmlns:a16="http://schemas.microsoft.com/office/drawing/2014/main" id="{B15228F7-D1EF-423C-AB89-39047ED6A389}"/>
              </a:ext>
            </a:extLst>
          </p:cNvPr>
          <p:cNvPicPr>
            <a:picLocks noChangeAspect="1"/>
          </p:cNvPicPr>
          <p:nvPr/>
        </p:nvPicPr>
        <p:blipFill>
          <a:blip r:embed="rId2">
            <a:extLst>
              <a:ext uri="{28A0092B-C50C-407E-A947-70E740481C1C}">
                <a14:useLocalDpi xmlns:a14="http://schemas.microsoft.com/office/drawing/2010/main" val="0"/>
              </a:ext>
            </a:extLst>
          </a:blip>
          <a:srcRect l="35359" t="29166" r="10762" b="13542"/>
          <a:stretch>
            <a:fillRect/>
          </a:stretch>
        </p:blipFill>
        <p:spPr bwMode="auto">
          <a:xfrm>
            <a:off x="457200" y="2057400"/>
            <a:ext cx="701198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858698-C7CD-4ADB-8617-579863EB8182}"/>
              </a:ext>
            </a:extLst>
          </p:cNvPr>
          <p:cNvSpPr/>
          <p:nvPr/>
        </p:nvSpPr>
        <p:spPr>
          <a:xfrm>
            <a:off x="457200" y="2019300"/>
            <a:ext cx="6705600" cy="449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a:extLst>
              <a:ext uri="{FF2B5EF4-FFF2-40B4-BE49-F238E27FC236}">
                <a16:creationId xmlns:a16="http://schemas.microsoft.com/office/drawing/2014/main" id="{5D54B9CE-3541-4846-A781-4DC94900A90D}"/>
              </a:ext>
            </a:extLst>
          </p:cNvPr>
          <p:cNvSpPr>
            <a:spLocks noGrp="1"/>
          </p:cNvSpPr>
          <p:nvPr>
            <p:ph type="title"/>
          </p:nvPr>
        </p:nvSpPr>
        <p:spPr/>
        <p:txBody>
          <a:bodyPr/>
          <a:lstStyle/>
          <a:p>
            <a:pPr>
              <a:defRPr/>
            </a:pPr>
            <a:r>
              <a:rPr lang="en-US" b="1" dirty="0"/>
              <a:t>Suicide risk (PHQ-9)</a:t>
            </a:r>
          </a:p>
        </p:txBody>
      </p:sp>
      <p:pic>
        <p:nvPicPr>
          <p:cNvPr id="26628" name="Picture 2">
            <a:extLst>
              <a:ext uri="{FF2B5EF4-FFF2-40B4-BE49-F238E27FC236}">
                <a16:creationId xmlns:a16="http://schemas.microsoft.com/office/drawing/2014/main" id="{B4500234-1DB7-4E3B-91B7-BD260A8E8485}"/>
              </a:ext>
            </a:extLst>
          </p:cNvPr>
          <p:cNvPicPr>
            <a:picLocks noChangeAspect="1"/>
          </p:cNvPicPr>
          <p:nvPr/>
        </p:nvPicPr>
        <p:blipFill>
          <a:blip r:embed="rId2">
            <a:extLst>
              <a:ext uri="{28A0092B-C50C-407E-A947-70E740481C1C}">
                <a14:useLocalDpi xmlns:a14="http://schemas.microsoft.com/office/drawing/2010/main" val="0"/>
              </a:ext>
            </a:extLst>
          </a:blip>
          <a:srcRect l="37115" t="27083" r="14861" b="16667"/>
          <a:stretch>
            <a:fillRect/>
          </a:stretch>
        </p:blipFill>
        <p:spPr bwMode="auto">
          <a:xfrm>
            <a:off x="685800" y="2209800"/>
            <a:ext cx="6248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55C69-ABA9-4F49-BF89-E9F09D84F274}"/>
              </a:ext>
            </a:extLst>
          </p:cNvPr>
          <p:cNvSpPr>
            <a:spLocks noGrp="1"/>
          </p:cNvSpPr>
          <p:nvPr>
            <p:ph type="title"/>
          </p:nvPr>
        </p:nvSpPr>
        <p:spPr/>
        <p:txBody>
          <a:bodyPr/>
          <a:lstStyle/>
          <a:p>
            <a:pPr>
              <a:defRPr/>
            </a:pPr>
            <a:r>
              <a:rPr lang="en-US" b="1" dirty="0"/>
              <a:t>anxiety (gad-7)</a:t>
            </a:r>
          </a:p>
        </p:txBody>
      </p:sp>
      <p:pic>
        <p:nvPicPr>
          <p:cNvPr id="27651" name="Picture 4">
            <a:extLst>
              <a:ext uri="{FF2B5EF4-FFF2-40B4-BE49-F238E27FC236}">
                <a16:creationId xmlns:a16="http://schemas.microsoft.com/office/drawing/2014/main" id="{B136BD6B-DA02-4D8C-B07B-9921BFBAF292}"/>
              </a:ext>
            </a:extLst>
          </p:cNvPr>
          <p:cNvPicPr>
            <a:picLocks noChangeAspect="1"/>
          </p:cNvPicPr>
          <p:nvPr/>
        </p:nvPicPr>
        <p:blipFill>
          <a:blip r:embed="rId2">
            <a:extLst>
              <a:ext uri="{28A0092B-C50C-407E-A947-70E740481C1C}">
                <a14:useLocalDpi xmlns:a14="http://schemas.microsoft.com/office/drawing/2010/main" val="0"/>
              </a:ext>
            </a:extLst>
          </a:blip>
          <a:srcRect l="34773" t="28125" r="6076" b="7292"/>
          <a:stretch>
            <a:fillRect/>
          </a:stretch>
        </p:blipFill>
        <p:spPr bwMode="auto">
          <a:xfrm>
            <a:off x="457200" y="1981200"/>
            <a:ext cx="7696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2070C-566F-4C8A-9C3F-D93518BECE01}"/>
              </a:ext>
            </a:extLst>
          </p:cNvPr>
          <p:cNvSpPr>
            <a:spLocks noGrp="1"/>
          </p:cNvSpPr>
          <p:nvPr>
            <p:ph type="title"/>
          </p:nvPr>
        </p:nvSpPr>
        <p:spPr/>
        <p:txBody>
          <a:bodyPr/>
          <a:lstStyle/>
          <a:p>
            <a:pPr eaLnBrk="1" fontAlgn="auto" hangingPunct="1">
              <a:spcAft>
                <a:spcPts val="0"/>
              </a:spcAft>
              <a:defRPr/>
            </a:pPr>
            <a:r>
              <a:rPr lang="en-US" altLang="en-US" sz="3200" b="1" dirty="0">
                <a:latin typeface="+mn-lt"/>
              </a:rPr>
              <a:t>Results</a:t>
            </a:r>
          </a:p>
        </p:txBody>
      </p:sp>
      <p:sp>
        <p:nvSpPr>
          <p:cNvPr id="14339" name="Content Placeholder 2">
            <a:extLst>
              <a:ext uri="{FF2B5EF4-FFF2-40B4-BE49-F238E27FC236}">
                <a16:creationId xmlns:a16="http://schemas.microsoft.com/office/drawing/2014/main" id="{CBA1C495-B1E7-4E80-84F1-FB09014770D1}"/>
              </a:ext>
            </a:extLst>
          </p:cNvPr>
          <p:cNvSpPr>
            <a:spLocks noGrp="1"/>
          </p:cNvSpPr>
          <p:nvPr>
            <p:ph idx="1"/>
          </p:nvPr>
        </p:nvSpPr>
        <p:spPr>
          <a:xfrm>
            <a:off x="549275" y="2133600"/>
            <a:ext cx="7988300" cy="4876800"/>
          </a:xfrm>
        </p:spPr>
        <p:txBody>
          <a:bodyPr rtlCol="0">
            <a:normAutofit fontScale="92500" lnSpcReduction="20000"/>
          </a:bodyPr>
          <a:lstStyle/>
          <a:p>
            <a:pPr marL="306000" indent="-306000" eaLnBrk="1" fontAlgn="auto" hangingPunct="1">
              <a:buFont typeface="Wingdings 2" charset="2"/>
              <a:buChar char=""/>
              <a:defRPr/>
            </a:pPr>
            <a:r>
              <a:rPr lang="en-US" altLang="en-US" sz="2800" dirty="0"/>
              <a:t>280 youth 12 and older (M age=14.9 years, 56% female, 86% with type 1 diabetes) completed the psychosocial screener over a 12-month period (May 2018-April 2019) </a:t>
            </a:r>
          </a:p>
          <a:p>
            <a:pPr marL="306000" indent="-306000" eaLnBrk="1" fontAlgn="auto" hangingPunct="1">
              <a:buFont typeface="Wingdings 2" charset="2"/>
              <a:buChar char=""/>
              <a:defRPr/>
            </a:pPr>
            <a:r>
              <a:rPr lang="en-US" altLang="en-US" sz="2800" dirty="0"/>
              <a:t>Screening rate = 83.1% of eligible youth </a:t>
            </a:r>
          </a:p>
          <a:p>
            <a:pPr marL="306000" indent="-306000" eaLnBrk="1" fontAlgn="auto" hangingPunct="1">
              <a:buFont typeface="Wingdings 2" charset="2"/>
              <a:buChar char=""/>
              <a:defRPr/>
            </a:pPr>
            <a:r>
              <a:rPr lang="en-US" altLang="en-US" sz="2800" dirty="0"/>
              <a:t>The screening protocol was completed in an average of 12 minutes, then immediately scored and the report reviewed by the team</a:t>
            </a:r>
          </a:p>
          <a:p>
            <a:pPr marL="306000" indent="-306000" eaLnBrk="1" fontAlgn="auto" hangingPunct="1">
              <a:buFont typeface="Wingdings 2" charset="2"/>
              <a:buChar char=""/>
              <a:defRPr/>
            </a:pPr>
            <a:r>
              <a:rPr lang="en-US" altLang="en-US" sz="2800" dirty="0"/>
              <a:t>10 months after screening program initiated, psychological consultations increased by 25% </a:t>
            </a:r>
            <a:r>
              <a:rPr lang="en-US" sz="2800" dirty="0"/>
              <a:t>(</a:t>
            </a:r>
            <a:r>
              <a:rPr lang="en-US" sz="2800" i="1" dirty="0"/>
              <a:t>n = </a:t>
            </a:r>
            <a:r>
              <a:rPr lang="en-US" sz="2800" dirty="0"/>
              <a:t>181 pre-screening vs. 226 post-screening)</a:t>
            </a:r>
            <a:endParaRPr lang="en-US" altLang="en-US" sz="2800" dirty="0"/>
          </a:p>
          <a:p>
            <a:pPr marL="306000" indent="-306000" eaLnBrk="1" fontAlgn="auto" hangingPunct="1">
              <a:buFont typeface="Wingdings 2" charset="2"/>
              <a:buChar char=""/>
              <a:defRPr/>
            </a:pPr>
            <a:r>
              <a:rPr lang="en-US" altLang="en-US" sz="2800" dirty="0"/>
              <a:t>232 with type 1 included for analyses </a:t>
            </a:r>
          </a:p>
          <a:p>
            <a:pPr marL="0" indent="0" eaLnBrk="1" fontAlgn="auto" hangingPunct="1">
              <a:buFont typeface="Wingdings" pitchFamily="2" charset="2"/>
              <a:buNone/>
              <a:defRPr/>
            </a:pPr>
            <a:endParaRPr lang="en-US" altLang="en-US" sz="2800" dirty="0"/>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7C657-DE19-4504-9EDE-006300D057E2}"/>
              </a:ext>
            </a:extLst>
          </p:cNvPr>
          <p:cNvSpPr>
            <a:spLocks noGrp="1"/>
          </p:cNvSpPr>
          <p:nvPr>
            <p:ph type="title"/>
          </p:nvPr>
        </p:nvSpPr>
        <p:spPr/>
        <p:txBody>
          <a:bodyPr/>
          <a:lstStyle/>
          <a:p>
            <a:r>
              <a:rPr lang="en-US" b="1" dirty="0"/>
              <a:t>Disclosures</a:t>
            </a:r>
          </a:p>
        </p:txBody>
      </p:sp>
      <p:sp>
        <p:nvSpPr>
          <p:cNvPr id="3" name="Content Placeholder 2">
            <a:extLst>
              <a:ext uri="{FF2B5EF4-FFF2-40B4-BE49-F238E27FC236}">
                <a16:creationId xmlns:a16="http://schemas.microsoft.com/office/drawing/2014/main" id="{80196457-0D16-459F-B8A0-B5155AC6AD2C}"/>
              </a:ext>
            </a:extLst>
          </p:cNvPr>
          <p:cNvSpPr>
            <a:spLocks noGrp="1"/>
          </p:cNvSpPr>
          <p:nvPr>
            <p:ph sz="half" idx="1"/>
          </p:nvPr>
        </p:nvSpPr>
        <p:spPr/>
        <p:txBody>
          <a:bodyPr>
            <a:normAutofit/>
          </a:bodyPr>
          <a:lstStyle/>
          <a:p>
            <a:r>
              <a:rPr lang="en-US" sz="2400" dirty="0"/>
              <a:t>I have no conflicts or disclosures to declare. </a:t>
            </a:r>
          </a:p>
        </p:txBody>
      </p:sp>
      <p:sp>
        <p:nvSpPr>
          <p:cNvPr id="4" name="Content Placeholder 3">
            <a:extLst>
              <a:ext uri="{FF2B5EF4-FFF2-40B4-BE49-F238E27FC236}">
                <a16:creationId xmlns:a16="http://schemas.microsoft.com/office/drawing/2014/main" id="{9C13CAE2-371E-454F-92F6-BF3FB337562E}"/>
              </a:ext>
            </a:extLst>
          </p:cNvPr>
          <p:cNvSpPr>
            <a:spLocks noGrp="1"/>
          </p:cNvSpPr>
          <p:nvPr>
            <p:ph sz="half" idx="2"/>
          </p:nvPr>
        </p:nvSpPr>
        <p:spPr/>
        <p:txBody>
          <a:bodyPr/>
          <a:lstStyle/>
          <a:p>
            <a:endParaRPr lang="en-US" dirty="0"/>
          </a:p>
        </p:txBody>
      </p:sp>
      <p:pic>
        <p:nvPicPr>
          <p:cNvPr id="3074" name="Picture 2" descr="A Man With Empty Pockets Royalty Free SVG, Cliparts, Vectors, And Stock  Illustration. Image 20679323.">
            <a:extLst>
              <a:ext uri="{FF2B5EF4-FFF2-40B4-BE49-F238E27FC236}">
                <a16:creationId xmlns:a16="http://schemas.microsoft.com/office/drawing/2014/main" id="{7D2F3975-173B-4C6A-9A56-E5D8097A3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347" y="2406650"/>
            <a:ext cx="1919993" cy="296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596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2ACE4-E223-4926-9E10-8F3EDDCD7642}"/>
              </a:ext>
            </a:extLst>
          </p:cNvPr>
          <p:cNvSpPr>
            <a:spLocks noGrp="1"/>
          </p:cNvSpPr>
          <p:nvPr>
            <p:ph type="title" idx="4294967295"/>
          </p:nvPr>
        </p:nvSpPr>
        <p:spPr>
          <a:xfrm>
            <a:off x="442913" y="-609600"/>
            <a:ext cx="7989887" cy="1082675"/>
          </a:xfrm>
        </p:spPr>
        <p:txBody>
          <a:bodyPr/>
          <a:lstStyle/>
          <a:p>
            <a:pPr eaLnBrk="1" fontAlgn="auto" hangingPunct="1">
              <a:spcAft>
                <a:spcPts val="0"/>
              </a:spcAft>
              <a:defRPr/>
            </a:pPr>
            <a:r>
              <a:rPr lang="en-US" sz="2000" b="1" dirty="0">
                <a:solidFill>
                  <a:schemeClr val="tx1"/>
                </a:solidFill>
              </a:rPr>
              <a:t>% Screening Positive</a:t>
            </a:r>
          </a:p>
        </p:txBody>
      </p:sp>
      <p:pic>
        <p:nvPicPr>
          <p:cNvPr id="29699" name="Chart 5">
            <a:extLst>
              <a:ext uri="{FF2B5EF4-FFF2-40B4-BE49-F238E27FC236}">
                <a16:creationId xmlns:a16="http://schemas.microsoft.com/office/drawing/2014/main" id="{A0AD83CA-BCE8-497C-A539-C21987F5351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825500"/>
            <a:ext cx="8280400"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2034D-28EF-498E-BC39-CC7858557D2D}"/>
              </a:ext>
            </a:extLst>
          </p:cNvPr>
          <p:cNvSpPr>
            <a:spLocks noGrp="1"/>
          </p:cNvSpPr>
          <p:nvPr>
            <p:ph type="title"/>
          </p:nvPr>
        </p:nvSpPr>
        <p:spPr>
          <a:xfrm>
            <a:off x="457200" y="685800"/>
            <a:ext cx="7989888" cy="1082675"/>
          </a:xfrm>
        </p:spPr>
        <p:txBody>
          <a:bodyPr/>
          <a:lstStyle/>
          <a:p>
            <a:pPr eaLnBrk="1" fontAlgn="auto" hangingPunct="1">
              <a:spcAft>
                <a:spcPts val="0"/>
              </a:spcAft>
              <a:defRPr/>
            </a:pPr>
            <a:r>
              <a:rPr lang="en-US" b="1" dirty="0">
                <a:latin typeface="+mn-lt"/>
              </a:rPr>
              <a:t>A1</a:t>
            </a:r>
            <a:r>
              <a:rPr lang="en-US" b="1" cap="none" dirty="0">
                <a:latin typeface="+mn-lt"/>
              </a:rPr>
              <a:t>C</a:t>
            </a:r>
            <a:r>
              <a:rPr lang="en-US" b="1" dirty="0">
                <a:latin typeface="+mn-lt"/>
              </a:rPr>
              <a:t> and Psychosocial Factors</a:t>
            </a:r>
          </a:p>
        </p:txBody>
      </p:sp>
      <p:sp>
        <p:nvSpPr>
          <p:cNvPr id="3" name="Content Placeholder 2">
            <a:extLst>
              <a:ext uri="{FF2B5EF4-FFF2-40B4-BE49-F238E27FC236}">
                <a16:creationId xmlns:a16="http://schemas.microsoft.com/office/drawing/2014/main" id="{C4AFC68B-61DE-4003-BFD9-BDB0412C87CE}"/>
              </a:ext>
            </a:extLst>
          </p:cNvPr>
          <p:cNvSpPr>
            <a:spLocks noGrp="1"/>
          </p:cNvSpPr>
          <p:nvPr>
            <p:ph idx="1"/>
          </p:nvPr>
        </p:nvSpPr>
        <p:spPr>
          <a:xfrm>
            <a:off x="577850" y="1997075"/>
            <a:ext cx="7988300" cy="4403725"/>
          </a:xfrm>
        </p:spPr>
        <p:txBody>
          <a:bodyPr rtlCol="0">
            <a:normAutofit fontScale="92500" lnSpcReduction="20000"/>
          </a:bodyPr>
          <a:lstStyle/>
          <a:p>
            <a:pPr marL="306000" indent="-306000" eaLnBrk="1" fontAlgn="auto" hangingPunct="1">
              <a:buFont typeface="Wingdings 2" charset="2"/>
              <a:buChar char=""/>
              <a:defRPr/>
            </a:pPr>
            <a:r>
              <a:rPr lang="en-US" sz="2400" dirty="0"/>
              <a:t>A1c correlated positively with: </a:t>
            </a:r>
          </a:p>
          <a:p>
            <a:pPr marL="630000" lvl="1" indent="-306000" eaLnBrk="1" fontAlgn="auto" hangingPunct="1">
              <a:buFont typeface="Wingdings 2" charset="2"/>
              <a:buChar char=""/>
              <a:defRPr/>
            </a:pPr>
            <a:r>
              <a:rPr lang="en-US" sz="2200" dirty="0"/>
              <a:t>Suicide risk</a:t>
            </a:r>
            <a:r>
              <a:rPr lang="en-US" sz="2200" baseline="30000" dirty="0"/>
              <a:t>*</a:t>
            </a:r>
          </a:p>
          <a:p>
            <a:pPr marL="630000" lvl="1" indent="-306000" eaLnBrk="1" fontAlgn="auto" hangingPunct="1">
              <a:buFont typeface="Wingdings 2" charset="2"/>
              <a:buChar char=""/>
              <a:defRPr/>
            </a:pPr>
            <a:r>
              <a:rPr lang="en-US" sz="2200" dirty="0"/>
              <a:t>Anxiety</a:t>
            </a:r>
            <a:r>
              <a:rPr lang="en-US" sz="2200" baseline="30000" dirty="0"/>
              <a:t>*</a:t>
            </a:r>
          </a:p>
          <a:p>
            <a:pPr marL="630000" lvl="1" indent="-306000" eaLnBrk="1" fontAlgn="auto" hangingPunct="1">
              <a:buFont typeface="Wingdings 2" charset="2"/>
              <a:buChar char=""/>
              <a:defRPr/>
            </a:pPr>
            <a:r>
              <a:rPr lang="en-US" sz="2200" dirty="0"/>
              <a:t>Disordered eating</a:t>
            </a:r>
            <a:r>
              <a:rPr lang="en-US" sz="2200" baseline="30000" dirty="0"/>
              <a:t>**</a:t>
            </a:r>
          </a:p>
          <a:p>
            <a:pPr marL="630000" lvl="1" indent="-306000" eaLnBrk="1" fontAlgn="auto" hangingPunct="1">
              <a:buFont typeface="Wingdings 2" charset="2"/>
              <a:buChar char=""/>
              <a:defRPr/>
            </a:pPr>
            <a:r>
              <a:rPr lang="en-US" sz="2200" dirty="0"/>
              <a:t>Diabetes stress</a:t>
            </a:r>
            <a:r>
              <a:rPr lang="en-US" sz="2200" baseline="30000" dirty="0"/>
              <a:t>***</a:t>
            </a:r>
          </a:p>
          <a:p>
            <a:pPr marL="630000" lvl="1" indent="-306000" eaLnBrk="1" fontAlgn="auto" hangingPunct="1">
              <a:buFont typeface="Wingdings 2" charset="2"/>
              <a:buChar char=""/>
              <a:defRPr/>
            </a:pPr>
            <a:r>
              <a:rPr lang="en-US" sz="2200" dirty="0"/>
              <a:t>Blood glucose monitoring stress</a:t>
            </a:r>
            <a:r>
              <a:rPr lang="en-US" sz="2200" baseline="30000" dirty="0"/>
              <a:t>**</a:t>
            </a:r>
          </a:p>
          <a:p>
            <a:pPr marL="630000" lvl="1" indent="-306000" eaLnBrk="1" fontAlgn="auto" hangingPunct="1">
              <a:buFont typeface="Wingdings 2" charset="2"/>
              <a:buChar char=""/>
              <a:defRPr/>
            </a:pPr>
            <a:r>
              <a:rPr lang="en-US" sz="2200" dirty="0"/>
              <a:t>Family conflict</a:t>
            </a:r>
            <a:r>
              <a:rPr lang="en-US" sz="2200" baseline="30000" dirty="0"/>
              <a:t>***</a:t>
            </a:r>
          </a:p>
          <a:p>
            <a:pPr marL="630000" lvl="1" indent="-306000" eaLnBrk="1" fontAlgn="auto" hangingPunct="1">
              <a:buFont typeface="Wingdings 2" charset="2"/>
              <a:buChar char=""/>
              <a:defRPr/>
            </a:pPr>
            <a:r>
              <a:rPr lang="en-US" sz="2200" dirty="0"/>
              <a:t>Total number of elevations</a:t>
            </a:r>
            <a:r>
              <a:rPr lang="en-US" sz="2200" baseline="30000" dirty="0"/>
              <a:t>***</a:t>
            </a:r>
          </a:p>
          <a:p>
            <a:pPr marL="306000" indent="-306000" eaLnBrk="1" fontAlgn="auto" hangingPunct="1">
              <a:buFont typeface="Wingdings 2" charset="2"/>
              <a:buChar char=""/>
              <a:defRPr/>
            </a:pPr>
            <a:r>
              <a:rPr lang="en-US" sz="2400" dirty="0"/>
              <a:t>A1c correlated negatively with intrinsic motivation</a:t>
            </a:r>
            <a:r>
              <a:rPr lang="en-US" sz="2400" baseline="30000" dirty="0"/>
              <a:t>**</a:t>
            </a:r>
            <a:r>
              <a:rPr lang="en-US" sz="2400" dirty="0"/>
              <a:t> and life satisfaction</a:t>
            </a:r>
            <a:r>
              <a:rPr lang="en-US" sz="2400" baseline="30000" dirty="0"/>
              <a:t>**</a:t>
            </a:r>
          </a:p>
          <a:p>
            <a:pPr marL="306000" indent="-306000" eaLnBrk="1" fontAlgn="auto" hangingPunct="1">
              <a:buFont typeface="Wingdings 2" charset="2"/>
              <a:buChar char=""/>
              <a:defRPr/>
            </a:pPr>
            <a:r>
              <a:rPr lang="en-US" sz="2400" dirty="0"/>
              <a:t>Youth with A1c ≥ 7.0% more likely to screen positive for insulin non-adherence</a:t>
            </a:r>
            <a:r>
              <a:rPr lang="en-US" sz="2400" baseline="30000" dirty="0"/>
              <a:t>**</a:t>
            </a:r>
            <a:r>
              <a:rPr lang="en-US" sz="2400" dirty="0"/>
              <a:t> </a:t>
            </a:r>
          </a:p>
        </p:txBody>
      </p:sp>
      <p:sp>
        <p:nvSpPr>
          <p:cNvPr id="30724" name="TextBox 3">
            <a:extLst>
              <a:ext uri="{FF2B5EF4-FFF2-40B4-BE49-F238E27FC236}">
                <a16:creationId xmlns:a16="http://schemas.microsoft.com/office/drawing/2014/main" id="{AEDF95EA-042C-411D-B5D1-8A8A6D985EFD}"/>
              </a:ext>
            </a:extLst>
          </p:cNvPr>
          <p:cNvSpPr txBox="1">
            <a:spLocks noChangeArrowheads="1"/>
          </p:cNvSpPr>
          <p:nvPr/>
        </p:nvSpPr>
        <p:spPr bwMode="auto">
          <a:xfrm>
            <a:off x="6019800" y="64008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baseline="30000"/>
              <a:t>*</a:t>
            </a:r>
            <a:r>
              <a:rPr lang="en-US" altLang="en-US" i="1"/>
              <a:t>p</a:t>
            </a:r>
            <a:r>
              <a:rPr lang="en-US" altLang="en-US"/>
              <a:t>&lt;.05, </a:t>
            </a:r>
            <a:r>
              <a:rPr lang="en-US" altLang="en-US" baseline="30000"/>
              <a:t>**</a:t>
            </a:r>
            <a:r>
              <a:rPr lang="en-US" altLang="en-US" i="1"/>
              <a:t>p</a:t>
            </a:r>
            <a:r>
              <a:rPr lang="en-US" altLang="en-US"/>
              <a:t>&lt;.01, </a:t>
            </a:r>
            <a:r>
              <a:rPr lang="en-US" altLang="en-US" baseline="30000"/>
              <a:t>***</a:t>
            </a:r>
            <a:r>
              <a:rPr lang="en-US" altLang="en-US" i="1"/>
              <a:t>p</a:t>
            </a:r>
            <a:r>
              <a:rPr lang="en-US" altLang="en-US"/>
              <a:t>&lt;.001</a:t>
            </a:r>
          </a:p>
          <a:p>
            <a:pPr eaLnBrk="1" hangingPunct="1"/>
            <a:endParaRPr lang="en-US" altLang="en-US"/>
          </a:p>
        </p:txBody>
      </p:sp>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a:extLst>
              <a:ext uri="{FF2B5EF4-FFF2-40B4-BE49-F238E27FC236}">
                <a16:creationId xmlns:a16="http://schemas.microsoft.com/office/drawing/2014/main" id="{3D4A4140-90B3-4739-B0B6-3839AE920D35}"/>
              </a:ext>
            </a:extLst>
          </p:cNvPr>
          <p:cNvSpPr txBox="1">
            <a:spLocks noChangeArrowheads="1"/>
          </p:cNvSpPr>
          <p:nvPr/>
        </p:nvSpPr>
        <p:spPr bwMode="auto">
          <a:xfrm>
            <a:off x="6019800" y="64008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baseline="30000"/>
              <a:t>*</a:t>
            </a:r>
            <a:r>
              <a:rPr lang="en-US" altLang="en-US" i="1"/>
              <a:t>p</a:t>
            </a:r>
            <a:r>
              <a:rPr lang="en-US" altLang="en-US"/>
              <a:t>&lt;.05, </a:t>
            </a:r>
            <a:r>
              <a:rPr lang="en-US" altLang="en-US" baseline="30000"/>
              <a:t>**</a:t>
            </a:r>
            <a:r>
              <a:rPr lang="en-US" altLang="en-US" i="1"/>
              <a:t>p</a:t>
            </a:r>
            <a:r>
              <a:rPr lang="en-US" altLang="en-US"/>
              <a:t>&lt;.01, </a:t>
            </a:r>
            <a:r>
              <a:rPr lang="en-US" altLang="en-US" baseline="30000"/>
              <a:t>***</a:t>
            </a:r>
            <a:r>
              <a:rPr lang="en-US" altLang="en-US" i="1"/>
              <a:t>p</a:t>
            </a:r>
            <a:r>
              <a:rPr lang="en-US" altLang="en-US"/>
              <a:t>&lt;.001</a:t>
            </a:r>
          </a:p>
          <a:p>
            <a:pPr eaLnBrk="1" hangingPunct="1"/>
            <a:endParaRPr lang="en-US" altLang="en-US"/>
          </a:p>
        </p:txBody>
      </p:sp>
      <p:sp>
        <p:nvSpPr>
          <p:cNvPr id="5" name="Oval 4">
            <a:extLst>
              <a:ext uri="{FF2B5EF4-FFF2-40B4-BE49-F238E27FC236}">
                <a16:creationId xmlns:a16="http://schemas.microsoft.com/office/drawing/2014/main" id="{1F7B8986-ADBA-4507-A0CC-BECF8E4AE07F}"/>
              </a:ext>
            </a:extLst>
          </p:cNvPr>
          <p:cNvSpPr/>
          <p:nvPr/>
        </p:nvSpPr>
        <p:spPr>
          <a:xfrm>
            <a:off x="1497013" y="1244600"/>
            <a:ext cx="6248400" cy="4632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a:t>Youth </a:t>
            </a:r>
            <a:r>
              <a:rPr lang="en-US" sz="2800" b="1" dirty="0"/>
              <a:t>with A1c ≥ 9.0%</a:t>
            </a:r>
          </a:p>
          <a:p>
            <a:pPr algn="ctr" eaLnBrk="1" fontAlgn="auto" hangingPunct="1">
              <a:spcBef>
                <a:spcPts val="0"/>
              </a:spcBef>
              <a:spcAft>
                <a:spcPts val="0"/>
              </a:spcAft>
              <a:defRPr/>
            </a:pPr>
            <a:r>
              <a:rPr lang="en-US" sz="2800" dirty="0"/>
              <a:t>were significantly more likely to screen positive for psychosocial factors</a:t>
            </a:r>
          </a:p>
        </p:txBody>
      </p:sp>
      <p:sp>
        <p:nvSpPr>
          <p:cNvPr id="6" name="Oval 5">
            <a:extLst>
              <a:ext uri="{FF2B5EF4-FFF2-40B4-BE49-F238E27FC236}">
                <a16:creationId xmlns:a16="http://schemas.microsoft.com/office/drawing/2014/main" id="{A299E30C-6679-49CF-8FD7-C62143734949}"/>
              </a:ext>
            </a:extLst>
          </p:cNvPr>
          <p:cNvSpPr/>
          <p:nvPr/>
        </p:nvSpPr>
        <p:spPr>
          <a:xfrm>
            <a:off x="92075" y="2814638"/>
            <a:ext cx="2220913" cy="149225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Suicide risk</a:t>
            </a:r>
            <a:r>
              <a:rPr lang="en-US" baseline="30000" dirty="0">
                <a:solidFill>
                  <a:schemeClr val="tx1"/>
                </a:solidFill>
              </a:rPr>
              <a:t>***</a:t>
            </a:r>
          </a:p>
        </p:txBody>
      </p:sp>
      <p:sp>
        <p:nvSpPr>
          <p:cNvPr id="9" name="Oval 8">
            <a:extLst>
              <a:ext uri="{FF2B5EF4-FFF2-40B4-BE49-F238E27FC236}">
                <a16:creationId xmlns:a16="http://schemas.microsoft.com/office/drawing/2014/main" id="{70C8A1B3-FC88-4279-8BFE-A70DAB589C84}"/>
              </a:ext>
            </a:extLst>
          </p:cNvPr>
          <p:cNvSpPr/>
          <p:nvPr/>
        </p:nvSpPr>
        <p:spPr>
          <a:xfrm>
            <a:off x="800100" y="4691063"/>
            <a:ext cx="2220913" cy="149383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Disordered Eating</a:t>
            </a:r>
            <a:r>
              <a:rPr lang="en-US" baseline="30000" dirty="0">
                <a:solidFill>
                  <a:schemeClr val="tx1"/>
                </a:solidFill>
              </a:rPr>
              <a:t>**</a:t>
            </a:r>
          </a:p>
        </p:txBody>
      </p:sp>
      <p:sp>
        <p:nvSpPr>
          <p:cNvPr id="10" name="Oval 9">
            <a:extLst>
              <a:ext uri="{FF2B5EF4-FFF2-40B4-BE49-F238E27FC236}">
                <a16:creationId xmlns:a16="http://schemas.microsoft.com/office/drawing/2014/main" id="{B45EF5A6-8D65-4FFE-B3D4-5FBAC36F6BA4}"/>
              </a:ext>
            </a:extLst>
          </p:cNvPr>
          <p:cNvSpPr/>
          <p:nvPr/>
        </p:nvSpPr>
        <p:spPr>
          <a:xfrm>
            <a:off x="6281738" y="4427538"/>
            <a:ext cx="2219325" cy="149383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Diabetes Stress</a:t>
            </a:r>
            <a:r>
              <a:rPr lang="en-US" baseline="30000" dirty="0">
                <a:solidFill>
                  <a:schemeClr val="tx1"/>
                </a:solidFill>
              </a:rPr>
              <a:t>***</a:t>
            </a:r>
          </a:p>
        </p:txBody>
      </p:sp>
      <p:sp>
        <p:nvSpPr>
          <p:cNvPr id="11" name="Oval 10">
            <a:extLst>
              <a:ext uri="{FF2B5EF4-FFF2-40B4-BE49-F238E27FC236}">
                <a16:creationId xmlns:a16="http://schemas.microsoft.com/office/drawing/2014/main" id="{0D131556-A525-41D6-8507-E7D30B90CBAE}"/>
              </a:ext>
            </a:extLst>
          </p:cNvPr>
          <p:cNvSpPr/>
          <p:nvPr/>
        </p:nvSpPr>
        <p:spPr>
          <a:xfrm>
            <a:off x="6831013" y="2586038"/>
            <a:ext cx="2220912" cy="149225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Family Conflict</a:t>
            </a:r>
            <a:r>
              <a:rPr lang="en-US" baseline="30000" dirty="0">
                <a:solidFill>
                  <a:schemeClr val="tx1"/>
                </a:solidFill>
              </a:rPr>
              <a:t>**</a:t>
            </a:r>
          </a:p>
        </p:txBody>
      </p:sp>
      <p:sp>
        <p:nvSpPr>
          <p:cNvPr id="12" name="Oval 11">
            <a:extLst>
              <a:ext uri="{FF2B5EF4-FFF2-40B4-BE49-F238E27FC236}">
                <a16:creationId xmlns:a16="http://schemas.microsoft.com/office/drawing/2014/main" id="{BBC38869-5C58-48DB-864A-F03664565323}"/>
              </a:ext>
            </a:extLst>
          </p:cNvPr>
          <p:cNvSpPr/>
          <p:nvPr/>
        </p:nvSpPr>
        <p:spPr>
          <a:xfrm>
            <a:off x="3305175" y="546100"/>
            <a:ext cx="2220913" cy="149383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Low intrinsic motivation</a:t>
            </a:r>
            <a:r>
              <a:rPr lang="en-US" baseline="30000" dirty="0">
                <a:solidFill>
                  <a:schemeClr val="tx1"/>
                </a:solidFill>
              </a:rPr>
              <a:t>*</a:t>
            </a:r>
          </a:p>
        </p:txBody>
      </p:sp>
      <p:sp>
        <p:nvSpPr>
          <p:cNvPr id="13" name="Oval 12">
            <a:extLst>
              <a:ext uri="{FF2B5EF4-FFF2-40B4-BE49-F238E27FC236}">
                <a16:creationId xmlns:a16="http://schemas.microsoft.com/office/drawing/2014/main" id="{F446BC64-24CB-4BF1-A2C0-66D757475E26}"/>
              </a:ext>
            </a:extLst>
          </p:cNvPr>
          <p:cNvSpPr/>
          <p:nvPr/>
        </p:nvSpPr>
        <p:spPr>
          <a:xfrm>
            <a:off x="5811838" y="900113"/>
            <a:ext cx="2220912" cy="149383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Insulin </a:t>
            </a:r>
          </a:p>
          <a:p>
            <a:pPr algn="ctr" eaLnBrk="1" fontAlgn="auto" hangingPunct="1">
              <a:spcBef>
                <a:spcPts val="0"/>
              </a:spcBef>
              <a:spcAft>
                <a:spcPts val="0"/>
              </a:spcAft>
              <a:defRPr/>
            </a:pPr>
            <a:r>
              <a:rPr lang="en-US" dirty="0">
                <a:solidFill>
                  <a:schemeClr val="tx1"/>
                </a:solidFill>
              </a:rPr>
              <a:t>Non-Adherence</a:t>
            </a:r>
            <a:r>
              <a:rPr lang="en-US" baseline="30000" dirty="0">
                <a:solidFill>
                  <a:schemeClr val="tx1"/>
                </a:solidFill>
              </a:rPr>
              <a:t>***</a:t>
            </a:r>
          </a:p>
        </p:txBody>
      </p:sp>
      <p:sp>
        <p:nvSpPr>
          <p:cNvPr id="14" name="Oval 13">
            <a:extLst>
              <a:ext uri="{FF2B5EF4-FFF2-40B4-BE49-F238E27FC236}">
                <a16:creationId xmlns:a16="http://schemas.microsoft.com/office/drawing/2014/main" id="{6E25C7B1-B116-4D25-B9DC-F389553895F6}"/>
              </a:ext>
            </a:extLst>
          </p:cNvPr>
          <p:cNvSpPr/>
          <p:nvPr/>
        </p:nvSpPr>
        <p:spPr>
          <a:xfrm>
            <a:off x="833438" y="1092200"/>
            <a:ext cx="2220912" cy="149383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Low life satisfaction</a:t>
            </a:r>
            <a:r>
              <a:rPr lang="en-US" baseline="30000" dirty="0">
                <a:solidFill>
                  <a:schemeClr val="tx1"/>
                </a:solidFill>
              </a:rPr>
              <a:t>*</a:t>
            </a:r>
          </a:p>
        </p:txBody>
      </p:sp>
      <p:sp>
        <p:nvSpPr>
          <p:cNvPr id="15" name="Oval 14">
            <a:extLst>
              <a:ext uri="{FF2B5EF4-FFF2-40B4-BE49-F238E27FC236}">
                <a16:creationId xmlns:a16="http://schemas.microsoft.com/office/drawing/2014/main" id="{E778C582-26AC-4660-A532-DB80224C7F7B}"/>
              </a:ext>
            </a:extLst>
          </p:cNvPr>
          <p:cNvSpPr/>
          <p:nvPr/>
        </p:nvSpPr>
        <p:spPr>
          <a:xfrm>
            <a:off x="3590925" y="5130800"/>
            <a:ext cx="2220913" cy="149225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Blood Glucose Monitoring Stress</a:t>
            </a:r>
            <a:r>
              <a:rPr lang="en-US" baseline="30000" dirty="0">
                <a:solidFill>
                  <a:schemeClr val="tx1"/>
                </a:solidFill>
              </a:rPr>
              <a:t>*</a:t>
            </a:r>
          </a:p>
        </p:txBody>
      </p:sp>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B612-A10B-4922-99AD-886E01CCD645}"/>
              </a:ext>
            </a:extLst>
          </p:cNvPr>
          <p:cNvSpPr>
            <a:spLocks noGrp="1"/>
          </p:cNvSpPr>
          <p:nvPr>
            <p:ph type="title"/>
          </p:nvPr>
        </p:nvSpPr>
        <p:spPr>
          <a:xfrm>
            <a:off x="457200" y="685800"/>
            <a:ext cx="7989888" cy="1082675"/>
          </a:xfrm>
        </p:spPr>
        <p:txBody>
          <a:bodyPr/>
          <a:lstStyle/>
          <a:p>
            <a:pPr eaLnBrk="1" fontAlgn="auto" hangingPunct="1">
              <a:spcAft>
                <a:spcPts val="0"/>
              </a:spcAft>
              <a:defRPr/>
            </a:pPr>
            <a:r>
              <a:rPr lang="en-US" b="1" dirty="0">
                <a:latin typeface="+mn-lt"/>
              </a:rPr>
              <a:t>Insulin Non-Adherence &amp; </a:t>
            </a:r>
            <a:br>
              <a:rPr lang="en-US" b="1" dirty="0">
                <a:latin typeface="+mn-lt"/>
              </a:rPr>
            </a:br>
            <a:r>
              <a:rPr lang="en-US" b="1" dirty="0">
                <a:latin typeface="+mn-lt"/>
              </a:rPr>
              <a:t>Psychosocial Factors</a:t>
            </a:r>
          </a:p>
        </p:txBody>
      </p:sp>
      <p:sp>
        <p:nvSpPr>
          <p:cNvPr id="32771" name="Content Placeholder 2">
            <a:extLst>
              <a:ext uri="{FF2B5EF4-FFF2-40B4-BE49-F238E27FC236}">
                <a16:creationId xmlns:a16="http://schemas.microsoft.com/office/drawing/2014/main" id="{0382DE6E-5192-4708-870A-7448EA5F3B3D}"/>
              </a:ext>
            </a:extLst>
          </p:cNvPr>
          <p:cNvSpPr>
            <a:spLocks noGrp="1" noChangeArrowheads="1"/>
          </p:cNvSpPr>
          <p:nvPr>
            <p:ph idx="1"/>
          </p:nvPr>
        </p:nvSpPr>
        <p:spPr>
          <a:xfrm>
            <a:off x="577850" y="1997075"/>
            <a:ext cx="7988300" cy="4403725"/>
          </a:xfrm>
        </p:spPr>
        <p:txBody>
          <a:bodyPr/>
          <a:lstStyle/>
          <a:p>
            <a:pPr eaLnBrk="1" hangingPunct="1"/>
            <a:r>
              <a:rPr lang="en-US" altLang="en-US" sz="2400"/>
              <a:t>Insulin non-adherence correlated positively with:</a:t>
            </a:r>
          </a:p>
          <a:p>
            <a:pPr lvl="1" eaLnBrk="1" hangingPunct="1"/>
            <a:r>
              <a:rPr lang="en-US" altLang="en-US" sz="2200"/>
              <a:t>Suicide risk</a:t>
            </a:r>
            <a:r>
              <a:rPr lang="en-US" altLang="en-US" sz="2200" baseline="30000"/>
              <a:t>*</a:t>
            </a:r>
          </a:p>
          <a:p>
            <a:pPr lvl="1" eaLnBrk="1" hangingPunct="1"/>
            <a:r>
              <a:rPr lang="en-US" altLang="en-US" sz="2200"/>
              <a:t>Depressive symptoms</a:t>
            </a:r>
            <a:r>
              <a:rPr lang="en-US" altLang="en-US" sz="2200" baseline="30000"/>
              <a:t>**</a:t>
            </a:r>
          </a:p>
          <a:p>
            <a:pPr lvl="1" eaLnBrk="1" hangingPunct="1"/>
            <a:r>
              <a:rPr lang="en-US" altLang="en-US" sz="2200"/>
              <a:t>Anxiety</a:t>
            </a:r>
            <a:r>
              <a:rPr lang="en-US" altLang="en-US" sz="2200" baseline="30000"/>
              <a:t>**</a:t>
            </a:r>
          </a:p>
          <a:p>
            <a:pPr lvl="1" eaLnBrk="1" hangingPunct="1"/>
            <a:r>
              <a:rPr lang="en-US" altLang="en-US" sz="2200"/>
              <a:t>Diabetes stress</a:t>
            </a:r>
            <a:r>
              <a:rPr lang="en-US" altLang="en-US" sz="2200" baseline="30000"/>
              <a:t>***</a:t>
            </a:r>
          </a:p>
          <a:p>
            <a:pPr lvl="1" eaLnBrk="1" hangingPunct="1"/>
            <a:r>
              <a:rPr lang="en-US" altLang="en-US" sz="2200"/>
              <a:t>Blood glucose monitoring stress</a:t>
            </a:r>
            <a:r>
              <a:rPr lang="en-US" altLang="en-US" sz="2200" baseline="30000"/>
              <a:t>**</a:t>
            </a:r>
          </a:p>
          <a:p>
            <a:pPr lvl="1" eaLnBrk="1" hangingPunct="1"/>
            <a:r>
              <a:rPr lang="en-US" altLang="en-US" sz="2200"/>
              <a:t>Family conflict</a:t>
            </a:r>
            <a:r>
              <a:rPr lang="en-US" altLang="en-US" sz="2200" baseline="30000"/>
              <a:t>***</a:t>
            </a:r>
          </a:p>
          <a:p>
            <a:pPr lvl="1" eaLnBrk="1" hangingPunct="1"/>
            <a:r>
              <a:rPr lang="en-US" altLang="en-US" sz="2200"/>
              <a:t>Total number of elevations</a:t>
            </a:r>
            <a:r>
              <a:rPr lang="en-US" altLang="en-US" sz="2200" baseline="30000"/>
              <a:t>***</a:t>
            </a:r>
          </a:p>
          <a:p>
            <a:pPr eaLnBrk="1" hangingPunct="1"/>
            <a:r>
              <a:rPr lang="en-US" altLang="en-US" sz="2400"/>
              <a:t>Negatively with intrinsic motivation</a:t>
            </a:r>
            <a:r>
              <a:rPr lang="en-US" altLang="en-US" sz="2400" baseline="30000"/>
              <a:t>***</a:t>
            </a:r>
            <a:r>
              <a:rPr lang="en-US" altLang="en-US" sz="2400"/>
              <a:t> </a:t>
            </a:r>
          </a:p>
        </p:txBody>
      </p:sp>
      <p:sp>
        <p:nvSpPr>
          <p:cNvPr id="32772" name="TextBox 3">
            <a:extLst>
              <a:ext uri="{FF2B5EF4-FFF2-40B4-BE49-F238E27FC236}">
                <a16:creationId xmlns:a16="http://schemas.microsoft.com/office/drawing/2014/main" id="{CD2D99AB-8BB6-4437-B919-628A016966DC}"/>
              </a:ext>
            </a:extLst>
          </p:cNvPr>
          <p:cNvSpPr txBox="1">
            <a:spLocks noChangeArrowheads="1"/>
          </p:cNvSpPr>
          <p:nvPr/>
        </p:nvSpPr>
        <p:spPr bwMode="auto">
          <a:xfrm>
            <a:off x="6019800" y="64008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baseline="30000"/>
              <a:t>*</a:t>
            </a:r>
            <a:r>
              <a:rPr lang="en-US" altLang="en-US" i="1"/>
              <a:t>p</a:t>
            </a:r>
            <a:r>
              <a:rPr lang="en-US" altLang="en-US"/>
              <a:t>&lt;.05, </a:t>
            </a:r>
            <a:r>
              <a:rPr lang="en-US" altLang="en-US" baseline="30000"/>
              <a:t>**</a:t>
            </a:r>
            <a:r>
              <a:rPr lang="en-US" altLang="en-US" i="1"/>
              <a:t>p</a:t>
            </a:r>
            <a:r>
              <a:rPr lang="en-US" altLang="en-US"/>
              <a:t>&lt;.01, </a:t>
            </a:r>
            <a:r>
              <a:rPr lang="en-US" altLang="en-US" baseline="30000"/>
              <a:t>***</a:t>
            </a:r>
            <a:r>
              <a:rPr lang="en-US" altLang="en-US" i="1"/>
              <a:t>p</a:t>
            </a:r>
            <a:r>
              <a:rPr lang="en-US" altLang="en-US"/>
              <a:t>&lt;.001</a:t>
            </a:r>
          </a:p>
          <a:p>
            <a:pPr eaLnBrk="1" hangingPunct="1"/>
            <a:endParaRPr lang="en-US" altLang="en-US"/>
          </a:p>
        </p:txBody>
      </p:sp>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a:extLst>
              <a:ext uri="{FF2B5EF4-FFF2-40B4-BE49-F238E27FC236}">
                <a16:creationId xmlns:a16="http://schemas.microsoft.com/office/drawing/2014/main" id="{3A277043-1DBE-473B-8491-5C46E14461ED}"/>
              </a:ext>
            </a:extLst>
          </p:cNvPr>
          <p:cNvSpPr txBox="1">
            <a:spLocks noChangeArrowheads="1"/>
          </p:cNvSpPr>
          <p:nvPr/>
        </p:nvSpPr>
        <p:spPr bwMode="auto">
          <a:xfrm>
            <a:off x="6019800" y="64008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baseline="30000"/>
              <a:t>*</a:t>
            </a:r>
            <a:r>
              <a:rPr lang="en-US" altLang="en-US" i="1"/>
              <a:t>p</a:t>
            </a:r>
            <a:r>
              <a:rPr lang="en-US" altLang="en-US"/>
              <a:t>&lt;.05, </a:t>
            </a:r>
            <a:r>
              <a:rPr lang="en-US" altLang="en-US" baseline="30000"/>
              <a:t>**</a:t>
            </a:r>
            <a:r>
              <a:rPr lang="en-US" altLang="en-US" i="1"/>
              <a:t>p</a:t>
            </a:r>
            <a:r>
              <a:rPr lang="en-US" altLang="en-US"/>
              <a:t>&lt;.01, </a:t>
            </a:r>
            <a:r>
              <a:rPr lang="en-US" altLang="en-US" baseline="30000"/>
              <a:t>***</a:t>
            </a:r>
            <a:r>
              <a:rPr lang="en-US" altLang="en-US" i="1"/>
              <a:t>p</a:t>
            </a:r>
            <a:r>
              <a:rPr lang="en-US" altLang="en-US"/>
              <a:t>&lt;.001</a:t>
            </a:r>
          </a:p>
          <a:p>
            <a:pPr eaLnBrk="1" hangingPunct="1"/>
            <a:endParaRPr lang="en-US" altLang="en-US"/>
          </a:p>
        </p:txBody>
      </p:sp>
      <p:sp>
        <p:nvSpPr>
          <p:cNvPr id="5" name="Oval 4">
            <a:extLst>
              <a:ext uri="{FF2B5EF4-FFF2-40B4-BE49-F238E27FC236}">
                <a16:creationId xmlns:a16="http://schemas.microsoft.com/office/drawing/2014/main" id="{DAEC51C6-839A-45EB-B27A-C2166BB4E7F1}"/>
              </a:ext>
            </a:extLst>
          </p:cNvPr>
          <p:cNvSpPr/>
          <p:nvPr/>
        </p:nvSpPr>
        <p:spPr>
          <a:xfrm>
            <a:off x="1497013" y="1244600"/>
            <a:ext cx="6248400" cy="4632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t>Youth screening </a:t>
            </a:r>
            <a:r>
              <a:rPr lang="en-US" sz="2400" b="1" dirty="0"/>
              <a:t>positive for insulin non-adherence </a:t>
            </a:r>
            <a:r>
              <a:rPr lang="en-US" sz="2400" dirty="0"/>
              <a:t>were more likely to screen positive for other psychosocial factors</a:t>
            </a:r>
          </a:p>
        </p:txBody>
      </p:sp>
      <p:sp>
        <p:nvSpPr>
          <p:cNvPr id="6" name="Oval 5">
            <a:extLst>
              <a:ext uri="{FF2B5EF4-FFF2-40B4-BE49-F238E27FC236}">
                <a16:creationId xmlns:a16="http://schemas.microsoft.com/office/drawing/2014/main" id="{635F2DD5-43B3-4A3B-97DE-346EA1BB8B4C}"/>
              </a:ext>
            </a:extLst>
          </p:cNvPr>
          <p:cNvSpPr/>
          <p:nvPr/>
        </p:nvSpPr>
        <p:spPr>
          <a:xfrm>
            <a:off x="304800" y="2016125"/>
            <a:ext cx="2133600" cy="1600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chemeClr val="tx1"/>
                </a:solidFill>
              </a:rPr>
              <a:t>Depressive symptoms*</a:t>
            </a:r>
          </a:p>
        </p:txBody>
      </p:sp>
      <p:sp>
        <p:nvSpPr>
          <p:cNvPr id="9" name="Oval 8">
            <a:extLst>
              <a:ext uri="{FF2B5EF4-FFF2-40B4-BE49-F238E27FC236}">
                <a16:creationId xmlns:a16="http://schemas.microsoft.com/office/drawing/2014/main" id="{6212ED53-B8B9-45BB-AC41-66E56D618FEA}"/>
              </a:ext>
            </a:extLst>
          </p:cNvPr>
          <p:cNvSpPr/>
          <p:nvPr/>
        </p:nvSpPr>
        <p:spPr>
          <a:xfrm>
            <a:off x="1557338" y="4679950"/>
            <a:ext cx="2133600" cy="1600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chemeClr val="tx1"/>
                </a:solidFill>
              </a:rPr>
              <a:t>Anxiety*</a:t>
            </a:r>
          </a:p>
        </p:txBody>
      </p:sp>
      <p:sp>
        <p:nvSpPr>
          <p:cNvPr id="10" name="Oval 9">
            <a:extLst>
              <a:ext uri="{FF2B5EF4-FFF2-40B4-BE49-F238E27FC236}">
                <a16:creationId xmlns:a16="http://schemas.microsoft.com/office/drawing/2014/main" id="{904A2476-8967-4DEA-93CB-E4F95D265368}"/>
              </a:ext>
            </a:extLst>
          </p:cNvPr>
          <p:cNvSpPr/>
          <p:nvPr/>
        </p:nvSpPr>
        <p:spPr>
          <a:xfrm>
            <a:off x="5597525" y="4608513"/>
            <a:ext cx="2133600" cy="1600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chemeClr val="tx1"/>
                </a:solidFill>
              </a:rPr>
              <a:t>Diabetes Stress*</a:t>
            </a:r>
          </a:p>
        </p:txBody>
      </p:sp>
      <p:sp>
        <p:nvSpPr>
          <p:cNvPr id="11" name="Oval 10">
            <a:extLst>
              <a:ext uri="{FF2B5EF4-FFF2-40B4-BE49-F238E27FC236}">
                <a16:creationId xmlns:a16="http://schemas.microsoft.com/office/drawing/2014/main" id="{CA6FEC9B-8544-4EA7-A0B0-7E12D61A439F}"/>
              </a:ext>
            </a:extLst>
          </p:cNvPr>
          <p:cNvSpPr/>
          <p:nvPr/>
        </p:nvSpPr>
        <p:spPr>
          <a:xfrm>
            <a:off x="6621463" y="1828800"/>
            <a:ext cx="2133600" cy="1600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chemeClr val="tx1"/>
                </a:solidFill>
              </a:rPr>
              <a:t>Family Conflict*</a:t>
            </a:r>
          </a:p>
        </p:txBody>
      </p:sp>
      <p:sp>
        <p:nvSpPr>
          <p:cNvPr id="12" name="Oval 11">
            <a:extLst>
              <a:ext uri="{FF2B5EF4-FFF2-40B4-BE49-F238E27FC236}">
                <a16:creationId xmlns:a16="http://schemas.microsoft.com/office/drawing/2014/main" id="{5587F2A8-171A-4E9D-B4CD-4A7C8B401D18}"/>
              </a:ext>
            </a:extLst>
          </p:cNvPr>
          <p:cNvSpPr/>
          <p:nvPr/>
        </p:nvSpPr>
        <p:spPr>
          <a:xfrm>
            <a:off x="3440113" y="612775"/>
            <a:ext cx="2133600" cy="16002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chemeClr val="tx1"/>
                </a:solidFill>
              </a:rPr>
              <a:t>Low intrinsic motivation**</a:t>
            </a:r>
          </a:p>
        </p:txBody>
      </p:sp>
    </p:spTree>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B4B2C-3CAF-4430-A00E-BD6FFD5C2CD5}"/>
              </a:ext>
            </a:extLst>
          </p:cNvPr>
          <p:cNvSpPr>
            <a:spLocks noGrp="1"/>
          </p:cNvSpPr>
          <p:nvPr>
            <p:ph type="title" idx="4294967295"/>
          </p:nvPr>
        </p:nvSpPr>
        <p:spPr>
          <a:xfrm>
            <a:off x="1154113" y="687388"/>
            <a:ext cx="7989887" cy="1082675"/>
          </a:xfrm>
        </p:spPr>
        <p:txBody>
          <a:bodyPr/>
          <a:lstStyle/>
          <a:p>
            <a:pPr eaLnBrk="1" fontAlgn="auto" hangingPunct="1">
              <a:spcAft>
                <a:spcPts val="0"/>
              </a:spcAft>
              <a:defRPr/>
            </a:pPr>
            <a:r>
              <a:rPr lang="en-US" sz="3200" b="1" dirty="0"/>
              <a:t>Results</a:t>
            </a:r>
          </a:p>
        </p:txBody>
      </p:sp>
      <p:sp>
        <p:nvSpPr>
          <p:cNvPr id="6" name="Rectangle 5">
            <a:extLst>
              <a:ext uri="{FF2B5EF4-FFF2-40B4-BE49-F238E27FC236}">
                <a16:creationId xmlns:a16="http://schemas.microsoft.com/office/drawing/2014/main" id="{E269FEB5-0C9D-409D-9338-3FB4C582EA50}"/>
              </a:ext>
            </a:extLst>
          </p:cNvPr>
          <p:cNvSpPr/>
          <p:nvPr/>
        </p:nvSpPr>
        <p:spPr>
          <a:xfrm>
            <a:off x="457200" y="696913"/>
            <a:ext cx="81534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t>Hierarchical linear regression indicated that, as a group, </a:t>
            </a:r>
            <a:r>
              <a:rPr lang="en-US" sz="2400" b="1" dirty="0"/>
              <a:t>psychosocial factors account for a significant portion of variation in A1c </a:t>
            </a:r>
            <a:r>
              <a:rPr lang="en-US" sz="2400" dirty="0"/>
              <a:t>(F (8, 221) = 6.68, </a:t>
            </a:r>
            <a:r>
              <a:rPr lang="en-US" sz="2400" i="1" dirty="0"/>
              <a:t>p</a:t>
            </a:r>
            <a:r>
              <a:rPr lang="en-US" sz="2400" dirty="0"/>
              <a:t> &lt; .001). </a:t>
            </a:r>
            <a:r>
              <a:rPr lang="en-US" sz="2000" dirty="0"/>
              <a:t> </a:t>
            </a:r>
          </a:p>
        </p:txBody>
      </p:sp>
      <p:pic>
        <p:nvPicPr>
          <p:cNvPr id="34820" name="Chart 9">
            <a:extLst>
              <a:ext uri="{FF2B5EF4-FFF2-40B4-BE49-F238E27FC236}">
                <a16:creationId xmlns:a16="http://schemas.microsoft.com/office/drawing/2014/main" id="{0802F526-65B4-487C-8D3C-739F81ED29F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 y="2032000"/>
            <a:ext cx="65024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10">
            <a:extLst>
              <a:ext uri="{FF2B5EF4-FFF2-40B4-BE49-F238E27FC236}">
                <a16:creationId xmlns:a16="http://schemas.microsoft.com/office/drawing/2014/main" id="{D42A13D5-DC22-4F5E-B3ED-8EC2DDA4B26C}"/>
              </a:ext>
            </a:extLst>
          </p:cNvPr>
          <p:cNvSpPr txBox="1">
            <a:spLocks noChangeArrowheads="1"/>
          </p:cNvSpPr>
          <p:nvPr/>
        </p:nvSpPr>
        <p:spPr bwMode="auto">
          <a:xfrm>
            <a:off x="977900" y="5849938"/>
            <a:ext cx="251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sz="2400" b="1"/>
              <a:t>Variation in A1c</a:t>
            </a:r>
          </a:p>
        </p:txBody>
      </p:sp>
      <p:sp>
        <p:nvSpPr>
          <p:cNvPr id="13" name="Rectangle 12">
            <a:extLst>
              <a:ext uri="{FF2B5EF4-FFF2-40B4-BE49-F238E27FC236}">
                <a16:creationId xmlns:a16="http://schemas.microsoft.com/office/drawing/2014/main" id="{CCED6BDE-20BB-440E-ADEA-B83525AE9210}"/>
              </a:ext>
            </a:extLst>
          </p:cNvPr>
          <p:cNvSpPr/>
          <p:nvPr/>
        </p:nvSpPr>
        <p:spPr>
          <a:xfrm>
            <a:off x="4222750" y="4316413"/>
            <a:ext cx="4660900" cy="2212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t>In final model, some factors uniquely accounted for variance in A1c: </a:t>
            </a:r>
          </a:p>
          <a:p>
            <a:pPr marL="285750" indent="-285750" eaLnBrk="1" fontAlgn="auto" hangingPunct="1">
              <a:spcBef>
                <a:spcPts val="0"/>
              </a:spcBef>
              <a:spcAft>
                <a:spcPts val="0"/>
              </a:spcAft>
              <a:buFont typeface="Wingdings" pitchFamily="2" charset="2"/>
              <a:buChar char="§"/>
              <a:defRPr/>
            </a:pPr>
            <a:r>
              <a:rPr lang="en-US" sz="2000" dirty="0"/>
              <a:t>Insulin non-adherence (𝜷 = .18, </a:t>
            </a:r>
            <a:r>
              <a:rPr lang="en-US" sz="2000" i="1" dirty="0"/>
              <a:t>p</a:t>
            </a:r>
            <a:r>
              <a:rPr lang="en-US" sz="2000" dirty="0"/>
              <a:t> &lt; .01)</a:t>
            </a:r>
          </a:p>
          <a:p>
            <a:pPr marL="285750" indent="-285750" eaLnBrk="1" fontAlgn="auto" hangingPunct="1">
              <a:spcBef>
                <a:spcPts val="0"/>
              </a:spcBef>
              <a:spcAft>
                <a:spcPts val="0"/>
              </a:spcAft>
              <a:buFont typeface="Wingdings" pitchFamily="2" charset="2"/>
              <a:buChar char="§"/>
              <a:defRPr/>
            </a:pPr>
            <a:r>
              <a:rPr lang="en-US" sz="2000" dirty="0"/>
              <a:t>Disordered eating (𝜷 = .15, </a:t>
            </a:r>
            <a:r>
              <a:rPr lang="en-US" sz="2000" i="1" dirty="0"/>
              <a:t>p</a:t>
            </a:r>
            <a:r>
              <a:rPr lang="en-US" sz="2000" dirty="0"/>
              <a:t> &lt; .05)</a:t>
            </a:r>
          </a:p>
          <a:p>
            <a:pPr marL="285750" indent="-285750" eaLnBrk="1" fontAlgn="auto" hangingPunct="1">
              <a:spcBef>
                <a:spcPts val="0"/>
              </a:spcBef>
              <a:spcAft>
                <a:spcPts val="0"/>
              </a:spcAft>
              <a:buFont typeface="Wingdings" pitchFamily="2" charset="2"/>
              <a:buChar char="§"/>
              <a:defRPr/>
            </a:pPr>
            <a:r>
              <a:rPr lang="en-US" sz="2000" dirty="0"/>
              <a:t>Diabetes stress (𝜷 = .26, </a:t>
            </a:r>
            <a:r>
              <a:rPr lang="en-US" sz="2000" i="1" dirty="0"/>
              <a:t>p</a:t>
            </a:r>
            <a:r>
              <a:rPr lang="en-US" sz="2000" dirty="0"/>
              <a:t> &lt; .01)</a:t>
            </a:r>
          </a:p>
          <a:p>
            <a:pPr marL="285750" indent="-285750" eaLnBrk="1" fontAlgn="auto" hangingPunct="1">
              <a:spcBef>
                <a:spcPts val="0"/>
              </a:spcBef>
              <a:spcAft>
                <a:spcPts val="0"/>
              </a:spcAft>
              <a:buFont typeface="Wingdings" pitchFamily="2" charset="2"/>
              <a:buChar char="§"/>
              <a:defRPr/>
            </a:pPr>
            <a:r>
              <a:rPr lang="en-US" sz="2000" dirty="0"/>
              <a:t>Family conflict (𝜷 = .16, </a:t>
            </a:r>
            <a:r>
              <a:rPr lang="en-US" sz="2000" i="1" dirty="0"/>
              <a:t>p</a:t>
            </a:r>
            <a:r>
              <a:rPr lang="en-US" sz="2000" dirty="0"/>
              <a:t> &lt; .05) </a:t>
            </a:r>
          </a:p>
        </p:txBody>
      </p:sp>
    </p:spTree>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52B4-6CC5-4955-B4BB-6F5BAFEAA3B4}"/>
              </a:ext>
            </a:extLst>
          </p:cNvPr>
          <p:cNvSpPr>
            <a:spLocks noGrp="1"/>
          </p:cNvSpPr>
          <p:nvPr>
            <p:ph type="title" idx="4294967295"/>
          </p:nvPr>
        </p:nvSpPr>
        <p:spPr>
          <a:xfrm>
            <a:off x="1154113" y="687388"/>
            <a:ext cx="7989887" cy="1082675"/>
          </a:xfrm>
        </p:spPr>
        <p:txBody>
          <a:bodyPr/>
          <a:lstStyle/>
          <a:p>
            <a:pPr eaLnBrk="1" fontAlgn="auto" hangingPunct="1">
              <a:spcAft>
                <a:spcPts val="0"/>
              </a:spcAft>
              <a:defRPr/>
            </a:pPr>
            <a:r>
              <a:rPr lang="en-US" sz="3200" b="1" dirty="0"/>
              <a:t>Results</a:t>
            </a:r>
          </a:p>
        </p:txBody>
      </p:sp>
      <p:sp>
        <p:nvSpPr>
          <p:cNvPr id="6" name="Rectangle 5">
            <a:extLst>
              <a:ext uri="{FF2B5EF4-FFF2-40B4-BE49-F238E27FC236}">
                <a16:creationId xmlns:a16="http://schemas.microsoft.com/office/drawing/2014/main" id="{298596DE-3BEB-44D1-AB83-D8037AA3F5FF}"/>
              </a:ext>
            </a:extLst>
          </p:cNvPr>
          <p:cNvSpPr/>
          <p:nvPr/>
        </p:nvSpPr>
        <p:spPr>
          <a:xfrm>
            <a:off x="130175" y="639763"/>
            <a:ext cx="8883650" cy="1141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t>Psychosocial factors also accounted for a significant portion of variation in insulin non-adherence </a:t>
            </a:r>
            <a:r>
              <a:rPr lang="en-US" sz="2400" dirty="0"/>
              <a:t>(F (8, 222) = 5.43, </a:t>
            </a:r>
            <a:r>
              <a:rPr lang="en-US" sz="2400" i="1" dirty="0"/>
              <a:t>p</a:t>
            </a:r>
            <a:r>
              <a:rPr lang="en-US" sz="2400" dirty="0"/>
              <a:t> &lt; .001). </a:t>
            </a:r>
            <a:endParaRPr lang="en-US" sz="2000" dirty="0"/>
          </a:p>
        </p:txBody>
      </p:sp>
      <p:sp>
        <p:nvSpPr>
          <p:cNvPr id="35844" name="TextBox 10">
            <a:extLst>
              <a:ext uri="{FF2B5EF4-FFF2-40B4-BE49-F238E27FC236}">
                <a16:creationId xmlns:a16="http://schemas.microsoft.com/office/drawing/2014/main" id="{F426707F-0205-493D-A5BE-91C32AD530D0}"/>
              </a:ext>
            </a:extLst>
          </p:cNvPr>
          <p:cNvSpPr txBox="1">
            <a:spLocks noChangeArrowheads="1"/>
          </p:cNvSpPr>
          <p:nvPr/>
        </p:nvSpPr>
        <p:spPr bwMode="auto">
          <a:xfrm>
            <a:off x="609600" y="5613400"/>
            <a:ext cx="3244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n-US" altLang="en-US" sz="2400" b="1"/>
              <a:t>Variation in insulin non-adherence</a:t>
            </a:r>
          </a:p>
        </p:txBody>
      </p:sp>
      <p:sp>
        <p:nvSpPr>
          <p:cNvPr id="13" name="Rectangle 12">
            <a:extLst>
              <a:ext uri="{FF2B5EF4-FFF2-40B4-BE49-F238E27FC236}">
                <a16:creationId xmlns:a16="http://schemas.microsoft.com/office/drawing/2014/main" id="{C9B73E2B-0267-46ED-BC40-B3339B558AF3}"/>
              </a:ext>
            </a:extLst>
          </p:cNvPr>
          <p:cNvSpPr/>
          <p:nvPr/>
        </p:nvSpPr>
        <p:spPr>
          <a:xfrm>
            <a:off x="4191000" y="3276600"/>
            <a:ext cx="4660900" cy="2751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t>In final model, some factors uniquely accounted for variance in insulin non-adherence</a:t>
            </a:r>
          </a:p>
          <a:p>
            <a:pPr algn="ctr" eaLnBrk="1" fontAlgn="auto" hangingPunct="1">
              <a:spcBef>
                <a:spcPts val="0"/>
              </a:spcBef>
              <a:spcAft>
                <a:spcPts val="0"/>
              </a:spcAft>
              <a:defRPr/>
            </a:pPr>
            <a:endParaRPr lang="en-US" sz="2000" b="1" dirty="0"/>
          </a:p>
          <a:p>
            <a:pPr marL="285750" indent="-285750" eaLnBrk="1" fontAlgn="auto" hangingPunct="1">
              <a:spcBef>
                <a:spcPts val="0"/>
              </a:spcBef>
              <a:spcAft>
                <a:spcPts val="0"/>
              </a:spcAft>
              <a:buFont typeface="Wingdings" pitchFamily="2" charset="2"/>
              <a:buChar char="§"/>
              <a:defRPr/>
            </a:pPr>
            <a:r>
              <a:rPr lang="en-US" sz="2000" dirty="0"/>
              <a:t>Age (𝜷 = .17, </a:t>
            </a:r>
            <a:r>
              <a:rPr lang="en-US" sz="2000" i="1" dirty="0"/>
              <a:t>p</a:t>
            </a:r>
            <a:r>
              <a:rPr lang="en-US" sz="2000" dirty="0"/>
              <a:t> &lt; .01)</a:t>
            </a:r>
          </a:p>
          <a:p>
            <a:pPr marL="285750" indent="-285750" eaLnBrk="1" fontAlgn="auto" hangingPunct="1">
              <a:spcBef>
                <a:spcPts val="0"/>
              </a:spcBef>
              <a:spcAft>
                <a:spcPts val="0"/>
              </a:spcAft>
              <a:buFont typeface="Wingdings" pitchFamily="2" charset="2"/>
              <a:buChar char="§"/>
              <a:defRPr/>
            </a:pPr>
            <a:r>
              <a:rPr lang="en-US" sz="2000" dirty="0"/>
              <a:t>Intrinsic motivation (𝜷 = -.14, </a:t>
            </a:r>
            <a:r>
              <a:rPr lang="en-US" sz="2000" i="1" dirty="0"/>
              <a:t>p</a:t>
            </a:r>
            <a:r>
              <a:rPr lang="en-US" sz="2000" dirty="0"/>
              <a:t> &lt; .05)</a:t>
            </a:r>
          </a:p>
          <a:p>
            <a:pPr marL="285750" indent="-285750" eaLnBrk="1" fontAlgn="auto" hangingPunct="1">
              <a:spcBef>
                <a:spcPts val="0"/>
              </a:spcBef>
              <a:spcAft>
                <a:spcPts val="0"/>
              </a:spcAft>
              <a:buFont typeface="Wingdings" pitchFamily="2" charset="2"/>
              <a:buChar char="§"/>
              <a:defRPr/>
            </a:pPr>
            <a:r>
              <a:rPr lang="en-US" sz="2000" dirty="0"/>
              <a:t>Family conflict (𝜷 = .20, </a:t>
            </a:r>
            <a:r>
              <a:rPr lang="en-US" sz="2000" i="1" dirty="0"/>
              <a:t>p</a:t>
            </a:r>
            <a:r>
              <a:rPr lang="en-US" sz="2000" dirty="0"/>
              <a:t> &lt; .01) </a:t>
            </a:r>
          </a:p>
        </p:txBody>
      </p:sp>
      <p:pic>
        <p:nvPicPr>
          <p:cNvPr id="35846" name="Chart 6">
            <a:extLst>
              <a:ext uri="{FF2B5EF4-FFF2-40B4-BE49-F238E27FC236}">
                <a16:creationId xmlns:a16="http://schemas.microsoft.com/office/drawing/2014/main" id="{A375F059-8657-4666-BA3E-195AC5AFB4A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17700"/>
            <a:ext cx="49911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3F49F-09A5-42A8-833A-AE23E720604D}"/>
              </a:ext>
            </a:extLst>
          </p:cNvPr>
          <p:cNvSpPr>
            <a:spLocks noGrp="1"/>
          </p:cNvSpPr>
          <p:nvPr>
            <p:ph type="title"/>
          </p:nvPr>
        </p:nvSpPr>
        <p:spPr>
          <a:xfrm>
            <a:off x="436563" y="1320800"/>
            <a:ext cx="8351837" cy="184150"/>
          </a:xfrm>
        </p:spPr>
        <p:txBody>
          <a:bodyPr>
            <a:normAutofit fontScale="90000"/>
          </a:bodyPr>
          <a:lstStyle/>
          <a:p>
            <a:pPr>
              <a:defRPr/>
            </a:pPr>
            <a:r>
              <a:rPr lang="en-US" sz="2400" b="1" dirty="0"/>
              <a:t>Intrinsic Motivation in Youth with Diabetes: </a:t>
            </a:r>
            <a:br>
              <a:rPr lang="en-US" sz="2400" b="1" dirty="0"/>
            </a:br>
            <a:r>
              <a:rPr lang="en-US" sz="2400" b="1" dirty="0"/>
              <a:t>Role of family conflict</a:t>
            </a:r>
          </a:p>
        </p:txBody>
      </p:sp>
      <p:sp>
        <p:nvSpPr>
          <p:cNvPr id="36867" name="Content Placeholder 2">
            <a:extLst>
              <a:ext uri="{FF2B5EF4-FFF2-40B4-BE49-F238E27FC236}">
                <a16:creationId xmlns:a16="http://schemas.microsoft.com/office/drawing/2014/main" id="{8ADF1F04-7127-44BE-A4B5-DF58499A577F}"/>
              </a:ext>
            </a:extLst>
          </p:cNvPr>
          <p:cNvSpPr>
            <a:spLocks noGrp="1" noChangeArrowheads="1"/>
          </p:cNvSpPr>
          <p:nvPr>
            <p:ph idx="1"/>
          </p:nvPr>
        </p:nvSpPr>
        <p:spPr>
          <a:xfrm>
            <a:off x="0" y="5595938"/>
            <a:ext cx="6770688" cy="547687"/>
          </a:xfrm>
        </p:spPr>
        <p:txBody>
          <a:bodyPr/>
          <a:lstStyle/>
          <a:p>
            <a:pPr marL="0" indent="0">
              <a:spcBef>
                <a:spcPct val="0"/>
              </a:spcBef>
              <a:spcAft>
                <a:spcPct val="0"/>
              </a:spcAft>
              <a:buFont typeface="Wingdings 2" panose="05020102010507070707" pitchFamily="18" charset="2"/>
              <a:buNone/>
            </a:pPr>
            <a:r>
              <a:rPr lang="en-US" altLang="en-US" sz="900" baseline="30000"/>
              <a:t>1</a:t>
            </a:r>
            <a:r>
              <a:rPr lang="en-US" altLang="en-US" sz="900"/>
              <a:t>Delamater et al. (2017). Intrinsic motivation in ethnic minority youth with type 1 diabetes. </a:t>
            </a:r>
            <a:r>
              <a:rPr lang="en-US" altLang="en-US" sz="900" i="1"/>
              <a:t>Children's Health Care</a:t>
            </a:r>
            <a:r>
              <a:rPr lang="en-US" altLang="en-US" sz="900"/>
              <a:t>, </a:t>
            </a:r>
            <a:r>
              <a:rPr lang="en-US" altLang="en-US" sz="900" i="1"/>
              <a:t>46</a:t>
            </a:r>
            <a:r>
              <a:rPr lang="en-US" altLang="en-US" sz="900"/>
              <a:t>(3), 215-229.</a:t>
            </a:r>
          </a:p>
          <a:p>
            <a:pPr marL="0" indent="0">
              <a:spcBef>
                <a:spcPct val="0"/>
              </a:spcBef>
              <a:spcAft>
                <a:spcPct val="0"/>
              </a:spcAft>
              <a:buFont typeface="Wingdings 2" panose="05020102010507070707" pitchFamily="18" charset="2"/>
              <a:buNone/>
            </a:pPr>
            <a:r>
              <a:rPr lang="en-US" altLang="en-US" sz="900" baseline="30000"/>
              <a:t>2</a:t>
            </a:r>
            <a:r>
              <a:rPr lang="en-US" altLang="en-US" sz="900"/>
              <a:t>Brodar et al. (2021). Comprehensive psychosocial screening in a pediatric diabetes clinic. </a:t>
            </a:r>
            <a:r>
              <a:rPr lang="en-US" altLang="en-US" sz="900" i="1"/>
              <a:t>Pediatric Diabetes</a:t>
            </a:r>
            <a:r>
              <a:rPr lang="en-US" altLang="en-US" sz="900"/>
              <a:t>. Advance online publication. </a:t>
            </a:r>
          </a:p>
          <a:p>
            <a:pPr marL="0" indent="0">
              <a:spcBef>
                <a:spcPct val="0"/>
              </a:spcBef>
              <a:spcAft>
                <a:spcPct val="0"/>
              </a:spcAft>
              <a:buFont typeface="Wingdings 2" panose="05020102010507070707" pitchFamily="18" charset="2"/>
              <a:buNone/>
            </a:pPr>
            <a:endParaRPr lang="en-US" altLang="en-US" sz="900"/>
          </a:p>
        </p:txBody>
      </p:sp>
      <p:grpSp>
        <p:nvGrpSpPr>
          <p:cNvPr id="36868" name="Group 30">
            <a:extLst>
              <a:ext uri="{FF2B5EF4-FFF2-40B4-BE49-F238E27FC236}">
                <a16:creationId xmlns:a16="http://schemas.microsoft.com/office/drawing/2014/main" id="{7FF8B5D8-9C4A-499D-A148-917024C2E286}"/>
              </a:ext>
            </a:extLst>
          </p:cNvPr>
          <p:cNvGrpSpPr>
            <a:grpSpLocks/>
          </p:cNvGrpSpPr>
          <p:nvPr/>
        </p:nvGrpSpPr>
        <p:grpSpPr bwMode="auto">
          <a:xfrm>
            <a:off x="436563" y="2324100"/>
            <a:ext cx="8428037" cy="3109913"/>
            <a:chOff x="491168" y="1730221"/>
            <a:chExt cx="11239229" cy="4145529"/>
          </a:xfrm>
        </p:grpSpPr>
        <p:grpSp>
          <p:nvGrpSpPr>
            <p:cNvPr id="36869" name="Group 23">
              <a:extLst>
                <a:ext uri="{FF2B5EF4-FFF2-40B4-BE49-F238E27FC236}">
                  <a16:creationId xmlns:a16="http://schemas.microsoft.com/office/drawing/2014/main" id="{8ED585C3-17B4-49F5-8CE3-429130CF62DF}"/>
                </a:ext>
              </a:extLst>
            </p:cNvPr>
            <p:cNvGrpSpPr>
              <a:grpSpLocks/>
            </p:cNvGrpSpPr>
            <p:nvPr/>
          </p:nvGrpSpPr>
          <p:grpSpPr bwMode="auto">
            <a:xfrm>
              <a:off x="4098690" y="2374836"/>
              <a:ext cx="7372597" cy="1785505"/>
              <a:chOff x="1923804" y="2081129"/>
              <a:chExt cx="8063345" cy="1678057"/>
            </a:xfrm>
          </p:grpSpPr>
          <p:sp>
            <p:nvSpPr>
              <p:cNvPr id="4" name="Rectangle 3">
                <a:extLst>
                  <a:ext uri="{FF2B5EF4-FFF2-40B4-BE49-F238E27FC236}">
                    <a16:creationId xmlns:a16="http://schemas.microsoft.com/office/drawing/2014/main" id="{B397238F-331D-4BA4-8254-906841A754AD}"/>
                  </a:ext>
                </a:extLst>
              </p:cNvPr>
              <p:cNvSpPr/>
              <p:nvPr/>
            </p:nvSpPr>
            <p:spPr>
              <a:xfrm>
                <a:off x="1923663" y="2463740"/>
                <a:ext cx="2269053" cy="7298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b="1" dirty="0"/>
                  <a:t>Intrinsic Motivation</a:t>
                </a:r>
              </a:p>
            </p:txBody>
          </p:sp>
          <p:sp>
            <p:nvSpPr>
              <p:cNvPr id="5" name="Rectangle 4">
                <a:extLst>
                  <a:ext uri="{FF2B5EF4-FFF2-40B4-BE49-F238E27FC236}">
                    <a16:creationId xmlns:a16="http://schemas.microsoft.com/office/drawing/2014/main" id="{D7D2DE2D-7704-4317-9F89-027975D10A9F}"/>
                  </a:ext>
                </a:extLst>
              </p:cNvPr>
              <p:cNvSpPr/>
              <p:nvPr/>
            </p:nvSpPr>
            <p:spPr>
              <a:xfrm>
                <a:off x="5424487" y="2081891"/>
                <a:ext cx="4563575" cy="7298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b="1" dirty="0"/>
                  <a:t>Better treatment adherence</a:t>
                </a:r>
                <a:r>
                  <a:rPr lang="en-US" b="1" baseline="30000" dirty="0"/>
                  <a:t>1</a:t>
                </a:r>
              </a:p>
            </p:txBody>
          </p:sp>
          <p:sp>
            <p:nvSpPr>
              <p:cNvPr id="6" name="Rectangle 5">
                <a:extLst>
                  <a:ext uri="{FF2B5EF4-FFF2-40B4-BE49-F238E27FC236}">
                    <a16:creationId xmlns:a16="http://schemas.microsoft.com/office/drawing/2014/main" id="{A4B5BFBC-E595-4CE3-9A8F-B2B0343766D7}"/>
                  </a:ext>
                </a:extLst>
              </p:cNvPr>
              <p:cNvSpPr/>
              <p:nvPr/>
            </p:nvSpPr>
            <p:spPr>
              <a:xfrm>
                <a:off x="5424487" y="3028559"/>
                <a:ext cx="4563575" cy="7298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b="1" dirty="0"/>
                  <a:t>Better glycemic control</a:t>
                </a:r>
                <a:r>
                  <a:rPr lang="en-US" b="1" baseline="30000" dirty="0"/>
                  <a:t>1</a:t>
                </a:r>
              </a:p>
            </p:txBody>
          </p:sp>
          <p:cxnSp>
            <p:nvCxnSpPr>
              <p:cNvPr id="8" name="Straight Arrow Connector 7">
                <a:extLst>
                  <a:ext uri="{FF2B5EF4-FFF2-40B4-BE49-F238E27FC236}">
                    <a16:creationId xmlns:a16="http://schemas.microsoft.com/office/drawing/2014/main" id="{5AFA0BCA-177D-4FEB-8A97-882A1A79D288}"/>
                  </a:ext>
                </a:extLst>
              </p:cNvPr>
              <p:cNvCxnSpPr>
                <a:cxnSpLocks/>
                <a:stCxn id="4" idx="3"/>
                <a:endCxn id="5" idx="1"/>
              </p:cNvCxnSpPr>
              <p:nvPr/>
            </p:nvCxnSpPr>
            <p:spPr>
              <a:xfrm flipV="1">
                <a:off x="4192716" y="2445840"/>
                <a:ext cx="1231772" cy="3838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9A27945-F5E3-443E-9425-082ADCC6EA85}"/>
                  </a:ext>
                </a:extLst>
              </p:cNvPr>
              <p:cNvCxnSpPr>
                <a:cxnSpLocks/>
                <a:stCxn id="4" idx="3"/>
                <a:endCxn id="6" idx="1"/>
              </p:cNvCxnSpPr>
              <p:nvPr/>
            </p:nvCxnSpPr>
            <p:spPr>
              <a:xfrm>
                <a:off x="4192716" y="2829679"/>
                <a:ext cx="1231772" cy="5648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29" name="Cloud 28">
              <a:extLst>
                <a:ext uri="{FF2B5EF4-FFF2-40B4-BE49-F238E27FC236}">
                  <a16:creationId xmlns:a16="http://schemas.microsoft.com/office/drawing/2014/main" id="{541A2187-47E2-4519-B3F5-460A654120BD}"/>
                </a:ext>
              </a:extLst>
            </p:cNvPr>
            <p:cNvSpPr/>
            <p:nvPr/>
          </p:nvSpPr>
          <p:spPr>
            <a:xfrm>
              <a:off x="491168" y="1730221"/>
              <a:ext cx="2940532" cy="1686568"/>
            </a:xfrm>
            <a:prstGeom prst="cloud">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Having good blood sugar control is very important to me, a priority in my life.</a:t>
              </a:r>
            </a:p>
          </p:txBody>
        </p:sp>
        <p:sp>
          <p:nvSpPr>
            <p:cNvPr id="36" name="Cloud 35">
              <a:extLst>
                <a:ext uri="{FF2B5EF4-FFF2-40B4-BE49-F238E27FC236}">
                  <a16:creationId xmlns:a16="http://schemas.microsoft.com/office/drawing/2014/main" id="{4FF85D6D-CF67-470F-AE2C-E2AF93085312}"/>
                </a:ext>
              </a:extLst>
            </p:cNvPr>
            <p:cNvSpPr/>
            <p:nvPr/>
          </p:nvSpPr>
          <p:spPr>
            <a:xfrm>
              <a:off x="783316" y="3761720"/>
              <a:ext cx="2940532" cy="1836814"/>
            </a:xfrm>
            <a:prstGeom prst="cloud">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I feel confident in being able to manage my diabetes so that my blood sugar is in good control.</a:t>
              </a:r>
            </a:p>
          </p:txBody>
        </p:sp>
        <p:sp>
          <p:nvSpPr>
            <p:cNvPr id="30" name="Oval 29">
              <a:extLst>
                <a:ext uri="{FF2B5EF4-FFF2-40B4-BE49-F238E27FC236}">
                  <a16:creationId xmlns:a16="http://schemas.microsoft.com/office/drawing/2014/main" id="{9EF374F2-1E06-4D3F-B7CB-70E15A6E986C}"/>
                </a:ext>
              </a:extLst>
            </p:cNvPr>
            <p:cNvSpPr/>
            <p:nvPr/>
          </p:nvSpPr>
          <p:spPr>
            <a:xfrm>
              <a:off x="3933433" y="2773481"/>
              <a:ext cx="101617" cy="11004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a:extLst>
                <a:ext uri="{FF2B5EF4-FFF2-40B4-BE49-F238E27FC236}">
                  <a16:creationId xmlns:a16="http://schemas.microsoft.com/office/drawing/2014/main" id="{9135BDC0-3404-4516-9C03-50D7C26F9115}"/>
                </a:ext>
              </a:extLst>
            </p:cNvPr>
            <p:cNvSpPr/>
            <p:nvPr/>
          </p:nvSpPr>
          <p:spPr>
            <a:xfrm>
              <a:off x="3734434" y="2769249"/>
              <a:ext cx="103733" cy="11004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a:extLst>
                <a:ext uri="{FF2B5EF4-FFF2-40B4-BE49-F238E27FC236}">
                  <a16:creationId xmlns:a16="http://schemas.microsoft.com/office/drawing/2014/main" id="{05B5241C-1576-47CA-BCD6-BA12F025F92C}"/>
                </a:ext>
              </a:extLst>
            </p:cNvPr>
            <p:cNvSpPr/>
            <p:nvPr/>
          </p:nvSpPr>
          <p:spPr>
            <a:xfrm>
              <a:off x="3524849" y="3732094"/>
              <a:ext cx="205351" cy="21584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a:extLst>
                <a:ext uri="{FF2B5EF4-FFF2-40B4-BE49-F238E27FC236}">
                  <a16:creationId xmlns:a16="http://schemas.microsoft.com/office/drawing/2014/main" id="{FE63A4F0-BFCF-4ACF-9C35-40CA215F5501}"/>
                </a:ext>
              </a:extLst>
            </p:cNvPr>
            <p:cNvSpPr/>
            <p:nvPr/>
          </p:nvSpPr>
          <p:spPr>
            <a:xfrm>
              <a:off x="3761955" y="3588196"/>
              <a:ext cx="103734" cy="11004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a:extLst>
                <a:ext uri="{FF2B5EF4-FFF2-40B4-BE49-F238E27FC236}">
                  <a16:creationId xmlns:a16="http://schemas.microsoft.com/office/drawing/2014/main" id="{7A1EBA88-8DB9-4B6E-BA5F-7782A311A8C4}"/>
                </a:ext>
              </a:extLst>
            </p:cNvPr>
            <p:cNvSpPr/>
            <p:nvPr/>
          </p:nvSpPr>
          <p:spPr>
            <a:xfrm>
              <a:off x="3948252" y="3569152"/>
              <a:ext cx="103734" cy="11004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a:extLst>
                <a:ext uri="{FF2B5EF4-FFF2-40B4-BE49-F238E27FC236}">
                  <a16:creationId xmlns:a16="http://schemas.microsoft.com/office/drawing/2014/main" id="{D2B6A091-B528-443B-BFC0-58588BE8C58B}"/>
                </a:ext>
              </a:extLst>
            </p:cNvPr>
            <p:cNvSpPr/>
            <p:nvPr/>
          </p:nvSpPr>
          <p:spPr>
            <a:xfrm>
              <a:off x="3518499" y="2547053"/>
              <a:ext cx="205350" cy="21584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Content Placeholder 3">
              <a:extLst>
                <a:ext uri="{FF2B5EF4-FFF2-40B4-BE49-F238E27FC236}">
                  <a16:creationId xmlns:a16="http://schemas.microsoft.com/office/drawing/2014/main" id="{7C237B33-1AEB-43CF-B775-3E3C4B9D8939}"/>
                </a:ext>
              </a:extLst>
            </p:cNvPr>
            <p:cNvSpPr txBox="1">
              <a:spLocks/>
            </p:cNvSpPr>
            <p:nvPr/>
          </p:nvSpPr>
          <p:spPr>
            <a:xfrm>
              <a:off x="3984242" y="4470630"/>
              <a:ext cx="7746155" cy="1405120"/>
            </a:xfrm>
            <a:prstGeom prst="rect">
              <a:avLst/>
            </a:prstGeom>
            <a:noFill/>
          </p:spPr>
          <p:txBody>
            <a:bodyPr lIns="68580" tIns="34290" rIns="68580" bIns="34290" anchor="ctr">
              <a:sp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buSzPct val="100000"/>
                <a:buFont typeface="Wingdings" pitchFamily="2" charset="2"/>
                <a:buChar char="§"/>
                <a:defRPr/>
              </a:pPr>
              <a:r>
                <a:rPr lang="en-US" sz="1350" b="1" dirty="0">
                  <a:solidFill>
                    <a:schemeClr val="accent1"/>
                  </a:solidFill>
                </a:rPr>
                <a:t>However, low intrinsic motivation is common </a:t>
              </a:r>
            </a:p>
            <a:p>
              <a:pPr>
                <a:spcBef>
                  <a:spcPts val="0"/>
                </a:spcBef>
                <a:buFont typeface="Wingdings" pitchFamily="2" charset="2"/>
                <a:buChar char="§"/>
                <a:defRPr/>
              </a:pPr>
              <a:r>
                <a:rPr lang="en-US" sz="1350" b="1" dirty="0">
                  <a:solidFill>
                    <a:schemeClr val="accent1"/>
                  </a:solidFill>
                </a:rPr>
                <a:t>Our clinic asked adolescents (12+) to report on intrinsic motivation as part a routine screening program</a:t>
              </a:r>
            </a:p>
            <a:p>
              <a:pPr marL="557213" lvl="1" indent="-214313">
                <a:spcBef>
                  <a:spcPts val="0"/>
                </a:spcBef>
                <a:buFont typeface="Wingdings" pitchFamily="2" charset="2"/>
                <a:buChar char="§"/>
                <a:defRPr/>
              </a:pPr>
              <a:r>
                <a:rPr lang="en-US" sz="1350" b="1" dirty="0">
                  <a:solidFill>
                    <a:schemeClr val="accent2"/>
                  </a:solidFill>
                </a:rPr>
                <a:t>51.7% reported at-risk levels of low motivation </a:t>
              </a:r>
            </a:p>
          </p:txBody>
        </p:sp>
      </p:grpSp>
    </p:spTree>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arent-Teen Conflicts Less Troublesome When Teens Feel Loved | HomeWord">
            <a:extLst>
              <a:ext uri="{FF2B5EF4-FFF2-40B4-BE49-F238E27FC236}">
                <a16:creationId xmlns:a16="http://schemas.microsoft.com/office/drawing/2014/main" id="{C2ACF450-A8DB-BA43-94D8-D422048667E1}"/>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l="7111" r="-1" b="-1"/>
          <a:stretch/>
        </p:blipFill>
        <p:spPr bwMode="auto">
          <a:xfrm>
            <a:off x="15" y="857257"/>
            <a:ext cx="9143985" cy="51434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EBACBD-7D56-694C-80CD-16EED241EC96}"/>
              </a:ext>
            </a:extLst>
          </p:cNvPr>
          <p:cNvSpPr>
            <a:spLocks noGrp="1"/>
          </p:cNvSpPr>
          <p:nvPr>
            <p:ph type="title"/>
          </p:nvPr>
        </p:nvSpPr>
        <p:spPr>
          <a:xfrm>
            <a:off x="338446" y="857250"/>
            <a:ext cx="3820886" cy="760350"/>
          </a:xfrm>
        </p:spPr>
        <p:txBody>
          <a:bodyPr>
            <a:normAutofit/>
          </a:bodyPr>
          <a:lstStyle/>
          <a:p>
            <a:r>
              <a:rPr lang="en-US" sz="2700" b="1" dirty="0">
                <a:solidFill>
                  <a:schemeClr val="tx1"/>
                </a:solidFill>
              </a:rPr>
              <a:t>FAMILY CONFLICT </a:t>
            </a:r>
          </a:p>
        </p:txBody>
      </p:sp>
      <p:sp>
        <p:nvSpPr>
          <p:cNvPr id="7" name="Content Placeholder 6">
            <a:extLst>
              <a:ext uri="{FF2B5EF4-FFF2-40B4-BE49-F238E27FC236}">
                <a16:creationId xmlns:a16="http://schemas.microsoft.com/office/drawing/2014/main" id="{03624BB7-8CB0-DE44-BB0D-D019A0D846C7}"/>
              </a:ext>
            </a:extLst>
          </p:cNvPr>
          <p:cNvSpPr>
            <a:spLocks noGrp="1"/>
          </p:cNvSpPr>
          <p:nvPr>
            <p:ph idx="1"/>
          </p:nvPr>
        </p:nvSpPr>
        <p:spPr>
          <a:xfrm>
            <a:off x="596237" y="2084500"/>
            <a:ext cx="7696202" cy="3167414"/>
          </a:xfrm>
        </p:spPr>
        <p:txBody>
          <a:bodyPr>
            <a:normAutofit/>
          </a:bodyPr>
          <a:lstStyle/>
          <a:p>
            <a:pPr>
              <a:buClr>
                <a:srgbClr val="C29358"/>
              </a:buClr>
            </a:pPr>
            <a:r>
              <a:rPr lang="en-US" b="1" dirty="0"/>
              <a:t>Common among youth with diabetes</a:t>
            </a:r>
            <a:r>
              <a:rPr lang="en-US" b="1" baseline="30000" dirty="0"/>
              <a:t>1</a:t>
            </a:r>
          </a:p>
          <a:p>
            <a:pPr lvl="1">
              <a:buClr>
                <a:srgbClr val="C29358"/>
              </a:buClr>
            </a:pPr>
            <a:r>
              <a:rPr lang="en-US" sz="1500" b="1" dirty="0"/>
              <a:t>10.3% clinically elevated on family conflict screening measure</a:t>
            </a:r>
            <a:r>
              <a:rPr lang="en-US" sz="1500" b="1" baseline="30000" dirty="0"/>
              <a:t>2</a:t>
            </a:r>
          </a:p>
          <a:p>
            <a:pPr>
              <a:buClr>
                <a:srgbClr val="C29358"/>
              </a:buClr>
            </a:pPr>
            <a:r>
              <a:rPr lang="en-US" b="1" dirty="0"/>
              <a:t>Disagreements related to responsibility for diabetes management tasks, communication style, parental monitoring of diabetes</a:t>
            </a:r>
            <a:r>
              <a:rPr lang="en-US" b="1" baseline="30000" dirty="0"/>
              <a:t>1</a:t>
            </a:r>
          </a:p>
          <a:p>
            <a:pPr>
              <a:buClr>
                <a:srgbClr val="C29358"/>
              </a:buClr>
            </a:pPr>
            <a:r>
              <a:rPr lang="en-US" b="1" dirty="0"/>
              <a:t>Associated with poorer adherence behaviors and suboptimal glycemic control</a:t>
            </a:r>
            <a:r>
              <a:rPr lang="en-US" b="1" baseline="30000" dirty="0"/>
              <a:t>3</a:t>
            </a:r>
          </a:p>
          <a:p>
            <a:pPr>
              <a:buClr>
                <a:srgbClr val="C29358"/>
              </a:buClr>
            </a:pPr>
            <a:r>
              <a:rPr lang="en-US" b="1" dirty="0"/>
              <a:t>Youth with more family conflict report lower intrinsic motivation to manage their diabetes</a:t>
            </a:r>
            <a:r>
              <a:rPr lang="en-US" b="1" baseline="30000" dirty="0"/>
              <a:t>2</a:t>
            </a:r>
            <a:r>
              <a:rPr lang="en-US" b="1" dirty="0"/>
              <a:t>  </a:t>
            </a:r>
          </a:p>
          <a:p>
            <a:pPr>
              <a:buClr>
                <a:srgbClr val="C29358"/>
              </a:buClr>
            </a:pPr>
            <a:endParaRPr lang="en-US" b="1" dirty="0"/>
          </a:p>
        </p:txBody>
      </p:sp>
      <p:sp>
        <p:nvSpPr>
          <p:cNvPr id="8" name="TextBox 7">
            <a:extLst>
              <a:ext uri="{FF2B5EF4-FFF2-40B4-BE49-F238E27FC236}">
                <a16:creationId xmlns:a16="http://schemas.microsoft.com/office/drawing/2014/main" id="{D1545DE6-EEC4-2F4F-B431-5D9E18A47388}"/>
              </a:ext>
            </a:extLst>
          </p:cNvPr>
          <p:cNvSpPr txBox="1"/>
          <p:nvPr/>
        </p:nvSpPr>
        <p:spPr>
          <a:xfrm>
            <a:off x="80157" y="5251914"/>
            <a:ext cx="8682843" cy="1061829"/>
          </a:xfrm>
          <a:prstGeom prst="rect">
            <a:avLst/>
          </a:prstGeom>
          <a:noFill/>
        </p:spPr>
        <p:txBody>
          <a:bodyPr wrap="square" rtlCol="0">
            <a:spAutoFit/>
          </a:bodyPr>
          <a:lstStyle/>
          <a:p>
            <a:r>
              <a:rPr lang="en-US" sz="900" baseline="30000" dirty="0"/>
              <a:t>1</a:t>
            </a:r>
            <a:r>
              <a:rPr lang="en-US" sz="900" dirty="0"/>
              <a:t>Delamater et al. (2018). Psychological care of children and adolescents with type 1 diabetes. </a:t>
            </a:r>
            <a:r>
              <a:rPr lang="en-US" sz="900" i="1" dirty="0"/>
              <a:t>Pediatric diabetes.</a:t>
            </a:r>
            <a:endParaRPr lang="en-US" sz="900" dirty="0"/>
          </a:p>
          <a:p>
            <a:r>
              <a:rPr lang="en-US" sz="900" baseline="30000" dirty="0"/>
              <a:t>2</a:t>
            </a:r>
            <a:r>
              <a:rPr lang="en-US" sz="900" dirty="0"/>
              <a:t>Brodar et al. (2021). Comprehensive psychosocial screening in a pediatric diabetes clinic. </a:t>
            </a:r>
            <a:r>
              <a:rPr lang="en-US" sz="900" i="1" dirty="0"/>
              <a:t>Pediatric Diabetes</a:t>
            </a:r>
            <a:r>
              <a:rPr lang="en-US" sz="900" dirty="0"/>
              <a:t>. Advance online publication.</a:t>
            </a:r>
          </a:p>
          <a:p>
            <a:r>
              <a:rPr lang="en-US" sz="900" baseline="30000" dirty="0"/>
              <a:t>3</a:t>
            </a:r>
            <a:r>
              <a:rPr lang="en-US" sz="900" dirty="0"/>
              <a:t>Hsin et al. (2010). Adherence and glycemic control among Hispanic youth with type 1 diabetes: Role of family involvement and acculturation. </a:t>
            </a:r>
            <a:r>
              <a:rPr lang="en-US" sz="900" i="1" dirty="0"/>
              <a:t>Journal of Pediatric Psychology</a:t>
            </a:r>
            <a:r>
              <a:rPr lang="en-US" sz="900" dirty="0"/>
              <a:t>, </a:t>
            </a:r>
            <a:r>
              <a:rPr lang="en-US" sz="900" i="1" dirty="0"/>
              <a:t>35</a:t>
            </a:r>
            <a:r>
              <a:rPr lang="en-US" sz="900" dirty="0"/>
              <a:t>(2), 156-166.</a:t>
            </a:r>
          </a:p>
          <a:p>
            <a:endParaRPr lang="en-US" sz="900" dirty="0"/>
          </a:p>
          <a:p>
            <a:endParaRPr lang="en-US" sz="900" dirty="0"/>
          </a:p>
          <a:p>
            <a:endParaRPr lang="en-US" sz="900" dirty="0"/>
          </a:p>
        </p:txBody>
      </p:sp>
    </p:spTree>
    <p:extLst>
      <p:ext uri="{BB962C8B-B14F-4D97-AF65-F5344CB8AC3E}">
        <p14:creationId xmlns:p14="http://schemas.microsoft.com/office/powerpoint/2010/main" val="2946384708"/>
      </p:ext>
    </p:extLst>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a:extLst>
              <a:ext uri="{FF2B5EF4-FFF2-40B4-BE49-F238E27FC236}">
                <a16:creationId xmlns:a16="http://schemas.microsoft.com/office/drawing/2014/main" id="{01927A05-A5F1-462E-87D2-FB0610D5AB86}"/>
              </a:ext>
            </a:extLst>
          </p:cNvPr>
          <p:cNvSpPr>
            <a:spLocks noGrp="1" noChangeArrowheads="1"/>
          </p:cNvSpPr>
          <p:nvPr>
            <p:ph sz="half" idx="1"/>
          </p:nvPr>
        </p:nvSpPr>
        <p:spPr>
          <a:xfrm>
            <a:off x="314325" y="2133600"/>
            <a:ext cx="8488363" cy="935038"/>
          </a:xfrm>
          <a:solidFill>
            <a:schemeClr val="accent2"/>
          </a:solidFill>
        </p:spPr>
        <p:txBody>
          <a:bodyPr/>
          <a:lstStyle/>
          <a:p>
            <a:pPr marL="0" indent="0">
              <a:spcBef>
                <a:spcPct val="0"/>
              </a:spcBef>
              <a:spcAft>
                <a:spcPct val="0"/>
              </a:spcAft>
              <a:buClr>
                <a:schemeClr val="bg1"/>
              </a:buClr>
              <a:buFont typeface="Wingdings 2" panose="05020102010507070707" pitchFamily="18" charset="2"/>
              <a:buNone/>
            </a:pPr>
            <a:r>
              <a:rPr lang="en-US" altLang="en-US" sz="1400" b="1">
                <a:solidFill>
                  <a:schemeClr val="bg1"/>
                </a:solidFill>
              </a:rPr>
              <a:t>Aim 1:  Examine relationship between intrinsic motivation and (1) insulin non-adherence and (2) glycemic control. </a:t>
            </a:r>
          </a:p>
          <a:p>
            <a:pPr marL="0" indent="0">
              <a:spcBef>
                <a:spcPct val="0"/>
              </a:spcBef>
              <a:spcAft>
                <a:spcPct val="0"/>
              </a:spcAft>
              <a:buClr>
                <a:schemeClr val="bg1"/>
              </a:buClr>
              <a:buFont typeface="Wingdings 2" panose="05020102010507070707" pitchFamily="18" charset="2"/>
              <a:buNone/>
            </a:pPr>
            <a:r>
              <a:rPr lang="en-US" altLang="en-US" sz="1400" b="1">
                <a:solidFill>
                  <a:schemeClr val="bg1"/>
                </a:solidFill>
              </a:rPr>
              <a:t>Aim 2:  Assess family conflict as moderator of these relationships. </a:t>
            </a:r>
          </a:p>
        </p:txBody>
      </p:sp>
      <p:sp>
        <p:nvSpPr>
          <p:cNvPr id="6" name="Title 1">
            <a:extLst>
              <a:ext uri="{FF2B5EF4-FFF2-40B4-BE49-F238E27FC236}">
                <a16:creationId xmlns:a16="http://schemas.microsoft.com/office/drawing/2014/main" id="{027BDCAB-F443-4DA7-A7F6-8D1DCD7E5761}"/>
              </a:ext>
            </a:extLst>
          </p:cNvPr>
          <p:cNvSpPr>
            <a:spLocks noGrp="1"/>
          </p:cNvSpPr>
          <p:nvPr>
            <p:ph type="title"/>
          </p:nvPr>
        </p:nvSpPr>
        <p:spPr>
          <a:xfrm>
            <a:off x="436563" y="1404938"/>
            <a:ext cx="8270875" cy="128587"/>
          </a:xfrm>
        </p:spPr>
        <p:txBody>
          <a:bodyPr>
            <a:noAutofit/>
          </a:bodyPr>
          <a:lstStyle/>
          <a:p>
            <a:pPr>
              <a:defRPr/>
            </a:pPr>
            <a:r>
              <a:rPr lang="en-US" b="1" dirty="0"/>
              <a:t>study aims </a:t>
            </a:r>
          </a:p>
        </p:txBody>
      </p:sp>
      <p:grpSp>
        <p:nvGrpSpPr>
          <p:cNvPr id="40964" name="Group 28">
            <a:extLst>
              <a:ext uri="{FF2B5EF4-FFF2-40B4-BE49-F238E27FC236}">
                <a16:creationId xmlns:a16="http://schemas.microsoft.com/office/drawing/2014/main" id="{EEF26BA4-3504-44AA-8F81-E0E1839EBC93}"/>
              </a:ext>
            </a:extLst>
          </p:cNvPr>
          <p:cNvGrpSpPr>
            <a:grpSpLocks/>
          </p:cNvGrpSpPr>
          <p:nvPr/>
        </p:nvGrpSpPr>
        <p:grpSpPr bwMode="auto">
          <a:xfrm>
            <a:off x="1216025" y="3263900"/>
            <a:ext cx="6711950" cy="2189163"/>
            <a:chOff x="1645494" y="3120143"/>
            <a:chExt cx="8948482" cy="2920315"/>
          </a:xfrm>
        </p:grpSpPr>
        <p:sp>
          <p:nvSpPr>
            <p:cNvPr id="7" name="Rectangle 6">
              <a:extLst>
                <a:ext uri="{FF2B5EF4-FFF2-40B4-BE49-F238E27FC236}">
                  <a16:creationId xmlns:a16="http://schemas.microsoft.com/office/drawing/2014/main" id="{54175821-61D6-4A3A-A13B-AEC43E8D0D27}"/>
                </a:ext>
              </a:extLst>
            </p:cNvPr>
            <p:cNvSpPr/>
            <p:nvPr/>
          </p:nvSpPr>
          <p:spPr>
            <a:xfrm>
              <a:off x="1645494" y="3120143"/>
              <a:ext cx="2791639" cy="80049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Intrinsic Motivation</a:t>
              </a:r>
            </a:p>
          </p:txBody>
        </p:sp>
        <p:sp>
          <p:nvSpPr>
            <p:cNvPr id="10" name="Rectangle 9">
              <a:extLst>
                <a:ext uri="{FF2B5EF4-FFF2-40B4-BE49-F238E27FC236}">
                  <a16:creationId xmlns:a16="http://schemas.microsoft.com/office/drawing/2014/main" id="{C68ACDA4-ED43-4DB6-B56B-2573EE985ABB}"/>
                </a:ext>
              </a:extLst>
            </p:cNvPr>
            <p:cNvSpPr/>
            <p:nvPr/>
          </p:nvSpPr>
          <p:spPr>
            <a:xfrm>
              <a:off x="7802338" y="3120143"/>
              <a:ext cx="2791638" cy="80049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Adherence to Insulin Regimen</a:t>
              </a:r>
            </a:p>
          </p:txBody>
        </p:sp>
        <p:sp>
          <p:nvSpPr>
            <p:cNvPr id="11" name="Rectangle 10">
              <a:extLst>
                <a:ext uri="{FF2B5EF4-FFF2-40B4-BE49-F238E27FC236}">
                  <a16:creationId xmlns:a16="http://schemas.microsoft.com/office/drawing/2014/main" id="{6814B784-C076-4914-AA83-7DF64FAED650}"/>
                </a:ext>
              </a:extLst>
            </p:cNvPr>
            <p:cNvSpPr/>
            <p:nvPr/>
          </p:nvSpPr>
          <p:spPr>
            <a:xfrm>
              <a:off x="7802338" y="5239966"/>
              <a:ext cx="2791638" cy="80049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Glycemic Control</a:t>
              </a:r>
            </a:p>
          </p:txBody>
        </p:sp>
        <p:sp>
          <p:nvSpPr>
            <p:cNvPr id="13" name="Rectangle 12">
              <a:extLst>
                <a:ext uri="{FF2B5EF4-FFF2-40B4-BE49-F238E27FC236}">
                  <a16:creationId xmlns:a16="http://schemas.microsoft.com/office/drawing/2014/main" id="{DF1E94A7-69E4-4D9C-8FC6-B34CF5FD7AE9}"/>
                </a:ext>
              </a:extLst>
            </p:cNvPr>
            <p:cNvSpPr/>
            <p:nvPr/>
          </p:nvSpPr>
          <p:spPr>
            <a:xfrm>
              <a:off x="1645494" y="5239966"/>
              <a:ext cx="2791639" cy="80049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Intrinsic Motivation</a:t>
              </a:r>
            </a:p>
          </p:txBody>
        </p:sp>
        <p:sp>
          <p:nvSpPr>
            <p:cNvPr id="14" name="Rectangle 13">
              <a:extLst>
                <a:ext uri="{FF2B5EF4-FFF2-40B4-BE49-F238E27FC236}">
                  <a16:creationId xmlns:a16="http://schemas.microsoft.com/office/drawing/2014/main" id="{9FB5A384-B4A2-41CE-A0B9-9C412AE89DBF}"/>
                </a:ext>
              </a:extLst>
            </p:cNvPr>
            <p:cNvSpPr/>
            <p:nvPr/>
          </p:nvSpPr>
          <p:spPr>
            <a:xfrm>
              <a:off x="4650897" y="4178995"/>
              <a:ext cx="2791639" cy="80261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Family Conflict</a:t>
              </a:r>
            </a:p>
          </p:txBody>
        </p:sp>
        <p:cxnSp>
          <p:nvCxnSpPr>
            <p:cNvPr id="16" name="Straight Arrow Connector 15">
              <a:extLst>
                <a:ext uri="{FF2B5EF4-FFF2-40B4-BE49-F238E27FC236}">
                  <a16:creationId xmlns:a16="http://schemas.microsoft.com/office/drawing/2014/main" id="{75CADDA4-81C1-45BA-B68C-30F1E751C727}"/>
                </a:ext>
              </a:extLst>
            </p:cNvPr>
            <p:cNvCxnSpPr>
              <a:stCxn id="7" idx="3"/>
              <a:endCxn id="10" idx="1"/>
            </p:cNvCxnSpPr>
            <p:nvPr/>
          </p:nvCxnSpPr>
          <p:spPr>
            <a:xfrm flipV="1">
              <a:off x="4437133" y="3520390"/>
              <a:ext cx="336520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3820B4C-75BA-4F2F-82E0-1DA01B1ED6E6}"/>
                </a:ext>
              </a:extLst>
            </p:cNvPr>
            <p:cNvCxnSpPr>
              <a:cxnSpLocks/>
              <a:stCxn id="14" idx="0"/>
            </p:cNvCxnSpPr>
            <p:nvPr/>
          </p:nvCxnSpPr>
          <p:spPr>
            <a:xfrm flipV="1">
              <a:off x="6047775" y="3520390"/>
              <a:ext cx="0" cy="6586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C256F70-525E-4306-890E-1A386C38C9B2}"/>
                </a:ext>
              </a:extLst>
            </p:cNvPr>
            <p:cNvCxnSpPr>
              <a:cxnSpLocks/>
              <a:stCxn id="14" idx="2"/>
            </p:cNvCxnSpPr>
            <p:nvPr/>
          </p:nvCxnSpPr>
          <p:spPr>
            <a:xfrm>
              <a:off x="6047775" y="4981606"/>
              <a:ext cx="0" cy="6586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E7ED103-1E30-4995-B7CB-4DE7312E5312}"/>
                </a:ext>
              </a:extLst>
            </p:cNvPr>
            <p:cNvCxnSpPr>
              <a:cxnSpLocks/>
              <a:stCxn id="13" idx="3"/>
              <a:endCxn id="11" idx="1"/>
            </p:cNvCxnSpPr>
            <p:nvPr/>
          </p:nvCxnSpPr>
          <p:spPr>
            <a:xfrm>
              <a:off x="4437133" y="5640211"/>
              <a:ext cx="336520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A51F-9F52-487C-8B65-7904328C6D0B}"/>
              </a:ext>
            </a:extLst>
          </p:cNvPr>
          <p:cNvSpPr>
            <a:spLocks noGrp="1"/>
          </p:cNvSpPr>
          <p:nvPr>
            <p:ph type="title"/>
          </p:nvPr>
        </p:nvSpPr>
        <p:spPr/>
        <p:txBody>
          <a:bodyPr/>
          <a:lstStyle/>
          <a:p>
            <a:r>
              <a:rPr lang="en-US" b="1" dirty="0"/>
              <a:t>objectives</a:t>
            </a:r>
          </a:p>
        </p:txBody>
      </p:sp>
      <p:sp>
        <p:nvSpPr>
          <p:cNvPr id="5" name="Content Placeholder 4">
            <a:extLst>
              <a:ext uri="{FF2B5EF4-FFF2-40B4-BE49-F238E27FC236}">
                <a16:creationId xmlns:a16="http://schemas.microsoft.com/office/drawing/2014/main" id="{73C25EB9-3630-4D37-BC28-2CB5ACF47FCE}"/>
              </a:ext>
            </a:extLst>
          </p:cNvPr>
          <p:cNvSpPr>
            <a:spLocks noGrp="1"/>
          </p:cNvSpPr>
          <p:nvPr>
            <p:ph idx="1"/>
          </p:nvPr>
        </p:nvSpPr>
        <p:spPr/>
        <p:txBody>
          <a:bodyPr/>
          <a:lstStyle/>
          <a:p>
            <a:r>
              <a:rPr lang="en-US" sz="2400" dirty="0"/>
              <a:t>Describe psychosocial screening protocol and results from UM Pediatric Diabetes Clinic</a:t>
            </a:r>
          </a:p>
          <a:p>
            <a:r>
              <a:rPr lang="en-US" sz="2400" dirty="0"/>
              <a:t>Discuss medical providers’ perspectives on psychosocial screening</a:t>
            </a:r>
          </a:p>
          <a:p>
            <a:r>
              <a:rPr lang="en-US" sz="2400" dirty="0"/>
              <a:t>Discuss adolescent and mother perspectives on psychological involvement in routine diabetes care</a:t>
            </a:r>
          </a:p>
          <a:p>
            <a:r>
              <a:rPr lang="en-US" sz="2400" dirty="0"/>
              <a:t>Review results of a quality improvement initiative in the UM Pediatric Diabetes Clinic during COVID-19</a:t>
            </a:r>
          </a:p>
        </p:txBody>
      </p:sp>
    </p:spTree>
    <p:extLst>
      <p:ext uri="{BB962C8B-B14F-4D97-AF65-F5344CB8AC3E}">
        <p14:creationId xmlns:p14="http://schemas.microsoft.com/office/powerpoint/2010/main" val="3314572261"/>
      </p:ext>
    </p:extLst>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65C9-9F24-4A78-8506-369CB7FB3196}"/>
              </a:ext>
            </a:extLst>
          </p:cNvPr>
          <p:cNvSpPr>
            <a:spLocks noGrp="1"/>
          </p:cNvSpPr>
          <p:nvPr>
            <p:ph type="title"/>
          </p:nvPr>
        </p:nvSpPr>
        <p:spPr/>
        <p:txBody>
          <a:bodyPr>
            <a:normAutofit/>
          </a:bodyPr>
          <a:lstStyle/>
          <a:p>
            <a:pPr>
              <a:defRPr/>
            </a:pPr>
            <a:r>
              <a:rPr lang="en-US" sz="3200" b="1" dirty="0"/>
              <a:t>study methods</a:t>
            </a:r>
          </a:p>
        </p:txBody>
      </p:sp>
      <p:sp>
        <p:nvSpPr>
          <p:cNvPr id="43011" name="Content Placeholder 3">
            <a:extLst>
              <a:ext uri="{FF2B5EF4-FFF2-40B4-BE49-F238E27FC236}">
                <a16:creationId xmlns:a16="http://schemas.microsoft.com/office/drawing/2014/main" id="{CB3B4D9B-0050-4A42-8234-53B16967EB2C}"/>
              </a:ext>
            </a:extLst>
          </p:cNvPr>
          <p:cNvSpPr>
            <a:spLocks noGrp="1" noChangeArrowheads="1"/>
          </p:cNvSpPr>
          <p:nvPr>
            <p:ph sz="half" idx="2"/>
          </p:nvPr>
        </p:nvSpPr>
        <p:spPr>
          <a:xfrm>
            <a:off x="398463" y="2605088"/>
            <a:ext cx="4467225" cy="2632075"/>
          </a:xfrm>
        </p:spPr>
        <p:txBody>
          <a:bodyPr>
            <a:noAutofit/>
          </a:bodyPr>
          <a:lstStyle/>
          <a:p>
            <a:pPr>
              <a:spcBef>
                <a:spcPct val="0"/>
              </a:spcBef>
              <a:spcAft>
                <a:spcPts val="300"/>
              </a:spcAft>
            </a:pPr>
            <a:r>
              <a:rPr lang="en-US" altLang="en-US" sz="1600" b="1" dirty="0"/>
              <a:t>Participants</a:t>
            </a:r>
          </a:p>
          <a:p>
            <a:pPr lvl="1">
              <a:spcBef>
                <a:spcPct val="0"/>
              </a:spcBef>
              <a:spcAft>
                <a:spcPts val="300"/>
              </a:spcAft>
            </a:pPr>
            <a:r>
              <a:rPr lang="en-US" altLang="en-US" dirty="0"/>
              <a:t>263 adolescents with diabetes (age range=12-18 years, M=15.4 years; 53.6% female; 87.8% type 1) </a:t>
            </a:r>
          </a:p>
          <a:p>
            <a:pPr>
              <a:spcBef>
                <a:spcPct val="0"/>
              </a:spcBef>
              <a:spcAft>
                <a:spcPts val="300"/>
              </a:spcAft>
            </a:pPr>
            <a:r>
              <a:rPr lang="en-US" altLang="en-US" sz="1600" b="1" dirty="0"/>
              <a:t>Measures</a:t>
            </a:r>
          </a:p>
          <a:p>
            <a:pPr lvl="1">
              <a:spcBef>
                <a:spcPct val="0"/>
              </a:spcBef>
              <a:spcAft>
                <a:spcPts val="300"/>
              </a:spcAft>
            </a:pPr>
            <a:r>
              <a:rPr lang="en-US" altLang="en-US" b="1" dirty="0"/>
              <a:t>Intrinsic motivation: </a:t>
            </a:r>
            <a:r>
              <a:rPr lang="en-US" altLang="en-US" dirty="0"/>
              <a:t>2 items from Intrinsic Motivation Inventory for Diabetes Management</a:t>
            </a:r>
            <a:r>
              <a:rPr lang="en-US" altLang="en-US" baseline="30000" dirty="0"/>
              <a:t>1</a:t>
            </a:r>
            <a:endParaRPr lang="en-US" altLang="en-US" dirty="0"/>
          </a:p>
          <a:p>
            <a:pPr lvl="1">
              <a:spcBef>
                <a:spcPct val="0"/>
              </a:spcBef>
              <a:spcAft>
                <a:spcPts val="300"/>
              </a:spcAft>
            </a:pPr>
            <a:r>
              <a:rPr lang="en-US" altLang="en-US" b="1" dirty="0"/>
              <a:t>Family conflict: </a:t>
            </a:r>
            <a:r>
              <a:rPr lang="en-US" altLang="en-US" dirty="0"/>
              <a:t>4 items from Diabetes Family Conflict Scale</a:t>
            </a:r>
            <a:r>
              <a:rPr lang="en-US" altLang="en-US" baseline="30000" dirty="0"/>
              <a:t>2</a:t>
            </a:r>
            <a:endParaRPr lang="en-US" altLang="en-US" b="1" dirty="0"/>
          </a:p>
          <a:p>
            <a:pPr lvl="1">
              <a:spcBef>
                <a:spcPct val="0"/>
              </a:spcBef>
              <a:spcAft>
                <a:spcPts val="300"/>
              </a:spcAft>
            </a:pPr>
            <a:r>
              <a:rPr lang="en-US" altLang="en-US" b="1" dirty="0"/>
              <a:t>Insulin non-adherence: </a:t>
            </a:r>
            <a:r>
              <a:rPr lang="en-US" altLang="en-US" dirty="0"/>
              <a:t>2 items from Diabetes Self-Management Profile</a:t>
            </a:r>
            <a:r>
              <a:rPr lang="en-US" altLang="en-US" baseline="30000" dirty="0"/>
              <a:t>3</a:t>
            </a:r>
            <a:r>
              <a:rPr lang="en-US" altLang="en-US" dirty="0"/>
              <a:t> </a:t>
            </a:r>
          </a:p>
          <a:p>
            <a:pPr lvl="1">
              <a:spcBef>
                <a:spcPct val="0"/>
              </a:spcBef>
              <a:spcAft>
                <a:spcPts val="300"/>
              </a:spcAft>
            </a:pPr>
            <a:r>
              <a:rPr lang="en-US" altLang="en-US" b="1" dirty="0"/>
              <a:t>Glycemic control: </a:t>
            </a:r>
            <a:r>
              <a:rPr lang="en-US" altLang="en-US" dirty="0"/>
              <a:t>Glycosylated hemoglobin A1c obtained from medical charts</a:t>
            </a:r>
          </a:p>
        </p:txBody>
      </p:sp>
      <p:sp>
        <p:nvSpPr>
          <p:cNvPr id="6" name="Content Placeholder 2">
            <a:extLst>
              <a:ext uri="{FF2B5EF4-FFF2-40B4-BE49-F238E27FC236}">
                <a16:creationId xmlns:a16="http://schemas.microsoft.com/office/drawing/2014/main" id="{13D9F012-193C-42D3-A10D-7632D732020A}"/>
              </a:ext>
            </a:extLst>
          </p:cNvPr>
          <p:cNvSpPr txBox="1">
            <a:spLocks/>
          </p:cNvSpPr>
          <p:nvPr/>
        </p:nvSpPr>
        <p:spPr>
          <a:xfrm>
            <a:off x="2362200" y="6019800"/>
            <a:ext cx="6781800" cy="52388"/>
          </a:xfrm>
          <a:prstGeom prst="rect">
            <a:avLst/>
          </a:prstGeom>
        </p:spPr>
        <p:txBody>
          <a:bodyPr lIns="68580" tIns="34290" rIns="68580" bIns="34290" anchor="ct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spcBef>
                <a:spcPts val="0"/>
              </a:spcBef>
              <a:spcAft>
                <a:spcPts val="0"/>
              </a:spcAft>
              <a:buFont typeface="Wingdings 2" panose="05020102010507070707" pitchFamily="18" charset="2"/>
              <a:buNone/>
              <a:defRPr/>
            </a:pPr>
            <a:r>
              <a:rPr lang="en-US" sz="825" baseline="30000" dirty="0"/>
              <a:t>1</a:t>
            </a:r>
            <a:r>
              <a:rPr lang="en-US" sz="825" dirty="0"/>
              <a:t>Delamater et al. (2017). Intrinsic motivation in ethnic minority youth with type 1 diabetes. </a:t>
            </a:r>
            <a:r>
              <a:rPr lang="en-US" sz="825" i="1" dirty="0"/>
              <a:t>Children's Health Care</a:t>
            </a:r>
            <a:r>
              <a:rPr lang="en-US" sz="825" dirty="0"/>
              <a:t>, </a:t>
            </a:r>
            <a:r>
              <a:rPr lang="en-US" sz="825" i="1" dirty="0"/>
              <a:t>46</a:t>
            </a:r>
            <a:r>
              <a:rPr lang="en-US" sz="825" dirty="0"/>
              <a:t>(3), 215-229.</a:t>
            </a:r>
          </a:p>
          <a:p>
            <a:pPr marL="0" indent="0">
              <a:spcBef>
                <a:spcPts val="0"/>
              </a:spcBef>
              <a:spcAft>
                <a:spcPts val="0"/>
              </a:spcAft>
              <a:buFont typeface="Wingdings 2" panose="05020102010507070707" pitchFamily="18" charset="2"/>
              <a:buNone/>
              <a:defRPr/>
            </a:pPr>
            <a:r>
              <a:rPr lang="en-US" sz="825" baseline="30000" dirty="0"/>
              <a:t>2</a:t>
            </a:r>
            <a:r>
              <a:rPr lang="en-US" sz="825" dirty="0"/>
              <a:t>Hood et al. (2007). Updated and revised diabetes family conflict scale. Diabetes Care 2007;30(7):1764-69</a:t>
            </a:r>
          </a:p>
          <a:p>
            <a:pPr marL="0" indent="0">
              <a:spcBef>
                <a:spcPts val="0"/>
              </a:spcBef>
              <a:spcAft>
                <a:spcPts val="0"/>
              </a:spcAft>
              <a:buFont typeface="Wingdings 2" panose="05020102010507070707" pitchFamily="18" charset="2"/>
              <a:buNone/>
              <a:defRPr/>
            </a:pPr>
            <a:r>
              <a:rPr lang="en-US" sz="750" baseline="30000" dirty="0"/>
              <a:t>3</a:t>
            </a:r>
            <a:r>
              <a:rPr lang="en-US" sz="750" dirty="0"/>
              <a:t>Wysocki et al. (2012). Validation of a self‐report version of the diabetes self‐management profile. Pediatric diabetes 2012;13(5):438-43</a:t>
            </a:r>
          </a:p>
          <a:p>
            <a:pPr marL="0" indent="0">
              <a:spcBef>
                <a:spcPts val="0"/>
              </a:spcBef>
              <a:spcAft>
                <a:spcPts val="0"/>
              </a:spcAft>
              <a:buFont typeface="Wingdings 2" panose="05020102010507070707" pitchFamily="18" charset="2"/>
              <a:buNone/>
              <a:defRPr/>
            </a:pPr>
            <a:r>
              <a:rPr lang="en-US" sz="825" baseline="30000" dirty="0"/>
              <a:t>4</a:t>
            </a:r>
            <a:r>
              <a:rPr lang="en-US" sz="825" dirty="0"/>
              <a:t>Brodar et al. (2021). Comprehensive psychosocial screening in a pediatric diabetes clinic. </a:t>
            </a:r>
            <a:r>
              <a:rPr lang="en-US" sz="825" i="1" dirty="0"/>
              <a:t>Pediatric Diabetes</a:t>
            </a:r>
            <a:r>
              <a:rPr lang="en-US" sz="825" dirty="0"/>
              <a:t>.  Advance online publication. </a:t>
            </a:r>
          </a:p>
          <a:p>
            <a:pPr marL="0" indent="0" algn="r">
              <a:spcBef>
                <a:spcPts val="0"/>
              </a:spcBef>
              <a:spcAft>
                <a:spcPts val="0"/>
              </a:spcAft>
              <a:buFont typeface="Wingdings 2" panose="05020102010507070707" pitchFamily="18" charset="2"/>
              <a:buNone/>
              <a:defRPr/>
            </a:pPr>
            <a:endParaRPr lang="en-US" sz="825" dirty="0"/>
          </a:p>
        </p:txBody>
      </p:sp>
      <p:sp>
        <p:nvSpPr>
          <p:cNvPr id="43013" name="Content Placeholder 3">
            <a:extLst>
              <a:ext uri="{FF2B5EF4-FFF2-40B4-BE49-F238E27FC236}">
                <a16:creationId xmlns:a16="http://schemas.microsoft.com/office/drawing/2014/main" id="{DC83D610-254D-40EB-AAE4-1EA3AE252609}"/>
              </a:ext>
            </a:extLst>
          </p:cNvPr>
          <p:cNvSpPr txBox="1">
            <a:spLocks noChangeArrowheads="1"/>
          </p:cNvSpPr>
          <p:nvPr/>
        </p:nvSpPr>
        <p:spPr bwMode="auto">
          <a:xfrm>
            <a:off x="4902200" y="1995488"/>
            <a:ext cx="3843338"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marL="304800" indent="-304800">
              <a:spcBef>
                <a:spcPct val="20000"/>
              </a:spcBef>
              <a:spcAft>
                <a:spcPts val="600"/>
              </a:spcAft>
              <a:buClr>
                <a:schemeClr val="accent2"/>
              </a:buClr>
              <a:buSzPct val="92000"/>
              <a:buFont typeface="Wingdings 2" panose="05020102010507070707" pitchFamily="18" charset="2"/>
              <a:buChar char=""/>
              <a:defRPr>
                <a:solidFill>
                  <a:schemeClr val="tx2"/>
                </a:solidFill>
                <a:latin typeface="Gill Sans MT" panose="020B0502020104020203" pitchFamily="34" charset="0"/>
              </a:defRPr>
            </a:lvl1pPr>
            <a:lvl2pPr marL="628650" indent="-304800">
              <a:spcBef>
                <a:spcPct val="20000"/>
              </a:spcBef>
              <a:spcAft>
                <a:spcPts val="600"/>
              </a:spcAft>
              <a:buClr>
                <a:schemeClr val="accent2"/>
              </a:buClr>
              <a:buSzPct val="92000"/>
              <a:buFont typeface="Wingdings 2" panose="05020102010507070707" pitchFamily="18" charset="2"/>
              <a:buChar char=""/>
              <a:defRPr sz="1600">
                <a:solidFill>
                  <a:schemeClr val="tx2"/>
                </a:solidFill>
                <a:latin typeface="Gill Sans MT" panose="020B0502020104020203" pitchFamily="34" charset="0"/>
              </a:defRPr>
            </a:lvl2pPr>
            <a:lvl3pPr marL="898525" indent="-269875">
              <a:spcBef>
                <a:spcPct val="20000"/>
              </a:spcBef>
              <a:spcAft>
                <a:spcPts val="600"/>
              </a:spcAft>
              <a:buClr>
                <a:schemeClr val="accent2"/>
              </a:buClr>
              <a:buSzPct val="92000"/>
              <a:buFont typeface="Wingdings 2" panose="05020102010507070707" pitchFamily="18" charset="2"/>
              <a:buChar char=""/>
              <a:defRPr sz="1400">
                <a:solidFill>
                  <a:schemeClr val="tx2"/>
                </a:solidFill>
                <a:latin typeface="Gill Sans MT" panose="020B0502020104020203" pitchFamily="34" charset="0"/>
              </a:defRPr>
            </a:lvl3pPr>
            <a:lvl4pPr marL="1241425" indent="-233363">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4pPr>
            <a:lvl5pPr marL="1601788" indent="-233363">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5pPr>
            <a:lvl6pPr marL="20589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6pPr>
            <a:lvl7pPr marL="25161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7pPr>
            <a:lvl8pPr marL="29733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8pPr>
            <a:lvl9pPr marL="34305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9pPr>
          </a:lstStyle>
          <a:p>
            <a:pPr eaLnBrk="1" hangingPunct="1">
              <a:spcBef>
                <a:spcPct val="0"/>
              </a:spcBef>
              <a:spcAft>
                <a:spcPts val="300"/>
              </a:spcAft>
              <a:buFont typeface="Wingdings 2" panose="05020102010507070707" pitchFamily="18" charset="2"/>
              <a:buChar char=""/>
            </a:pPr>
            <a:r>
              <a:rPr lang="en-US" altLang="en-US" sz="1600" b="1" dirty="0"/>
              <a:t>Procedures </a:t>
            </a:r>
          </a:p>
          <a:p>
            <a:pPr lvl="1" eaLnBrk="1" hangingPunct="1">
              <a:spcBef>
                <a:spcPct val="0"/>
              </a:spcBef>
              <a:spcAft>
                <a:spcPts val="300"/>
              </a:spcAft>
              <a:buFont typeface="Wingdings 2" panose="05020102010507070707" pitchFamily="18" charset="2"/>
              <a:buChar char=""/>
            </a:pPr>
            <a:r>
              <a:rPr lang="en-US" altLang="en-US" dirty="0"/>
              <a:t>Youth</a:t>
            </a:r>
            <a:r>
              <a:rPr lang="en-US" altLang="en-US" b="1" dirty="0"/>
              <a:t> </a:t>
            </a:r>
            <a:r>
              <a:rPr lang="en-US" altLang="en-US" dirty="0"/>
              <a:t>completed a psychosocial screener prior to their outpatient clinic visit, including measures of IM and family conflict, as well as depression, anxiety, diabetes stress, and life satisfaction</a:t>
            </a:r>
            <a:r>
              <a:rPr lang="en-US" altLang="en-US" baseline="30000" dirty="0"/>
              <a:t>4</a:t>
            </a:r>
            <a:r>
              <a:rPr lang="en-US" altLang="en-US" dirty="0"/>
              <a:t> </a:t>
            </a:r>
          </a:p>
          <a:p>
            <a:pPr lvl="1" eaLnBrk="1" hangingPunct="1">
              <a:spcBef>
                <a:spcPct val="0"/>
              </a:spcBef>
              <a:spcAft>
                <a:spcPts val="300"/>
              </a:spcAft>
              <a:buFont typeface="Wingdings 2" panose="05020102010507070707" pitchFamily="18" charset="2"/>
              <a:buChar char=""/>
            </a:pPr>
            <a:r>
              <a:rPr lang="en-US" altLang="en-US" dirty="0"/>
              <a:t>Pearson correlations and hierarchical linear regression analyses, controlling for sex and diabetes type, examined relationships between variables </a:t>
            </a:r>
          </a:p>
        </p:txBody>
      </p:sp>
    </p:spTree>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1E6AE-D557-4B69-8FE8-B59E9EC98887}"/>
              </a:ext>
            </a:extLst>
          </p:cNvPr>
          <p:cNvSpPr>
            <a:spLocks noGrp="1"/>
          </p:cNvSpPr>
          <p:nvPr>
            <p:ph type="title"/>
          </p:nvPr>
        </p:nvSpPr>
        <p:spPr/>
        <p:txBody>
          <a:bodyPr/>
          <a:lstStyle/>
          <a:p>
            <a:pPr>
              <a:defRPr/>
            </a:pPr>
            <a:r>
              <a:rPr lang="en-US" sz="3200" b="1" dirty="0"/>
              <a:t>Results</a:t>
            </a:r>
          </a:p>
        </p:txBody>
      </p:sp>
      <p:sp>
        <p:nvSpPr>
          <p:cNvPr id="45059" name="Content Placeholder 2">
            <a:extLst>
              <a:ext uri="{FF2B5EF4-FFF2-40B4-BE49-F238E27FC236}">
                <a16:creationId xmlns:a16="http://schemas.microsoft.com/office/drawing/2014/main" id="{45861C8D-1099-426F-9FA8-721FB7739F93}"/>
              </a:ext>
            </a:extLst>
          </p:cNvPr>
          <p:cNvSpPr>
            <a:spLocks noGrp="1" noChangeArrowheads="1"/>
          </p:cNvSpPr>
          <p:nvPr>
            <p:ph sz="half" idx="1"/>
          </p:nvPr>
        </p:nvSpPr>
        <p:spPr>
          <a:xfrm>
            <a:off x="436563" y="2438400"/>
            <a:ext cx="8270875" cy="3562350"/>
          </a:xfrm>
        </p:spPr>
        <p:txBody>
          <a:bodyPr>
            <a:noAutofit/>
          </a:bodyPr>
          <a:lstStyle/>
          <a:p>
            <a:pPr>
              <a:spcBef>
                <a:spcPct val="0"/>
              </a:spcBef>
              <a:spcAft>
                <a:spcPts val="300"/>
              </a:spcAft>
            </a:pPr>
            <a:r>
              <a:rPr lang="en-US" altLang="en-US" dirty="0"/>
              <a:t>Greater intrinsic motivation (IM) was associated with less family conflict (</a:t>
            </a:r>
            <a:r>
              <a:rPr lang="en-US" altLang="en-US" i="1" dirty="0"/>
              <a:t>r </a:t>
            </a:r>
            <a:r>
              <a:rPr lang="en-US" altLang="en-US" dirty="0"/>
              <a:t>= -.21, </a:t>
            </a:r>
            <a:r>
              <a:rPr lang="en-US" altLang="en-US" i="1" dirty="0"/>
              <a:t>p</a:t>
            </a:r>
            <a:r>
              <a:rPr lang="en-US" altLang="en-US" dirty="0"/>
              <a:t>&lt;.01), less insulin non-adherence (r = -.23, p &lt; .001), and lower A1c (</a:t>
            </a:r>
            <a:r>
              <a:rPr lang="en-US" altLang="en-US" i="1" dirty="0"/>
              <a:t>r </a:t>
            </a:r>
            <a:r>
              <a:rPr lang="en-US" altLang="en-US" dirty="0"/>
              <a:t>= -.19, </a:t>
            </a:r>
            <a:r>
              <a:rPr lang="en-US" altLang="en-US" i="1" dirty="0"/>
              <a:t>p</a:t>
            </a:r>
            <a:r>
              <a:rPr lang="en-US" altLang="en-US" dirty="0"/>
              <a:t>&lt;.01), as well as less depression, anxiety, diabetes stress, and greater life satisfaction (all </a:t>
            </a:r>
            <a:r>
              <a:rPr lang="en-US" altLang="en-US" i="1" dirty="0"/>
              <a:t>p’s</a:t>
            </a:r>
            <a:r>
              <a:rPr lang="en-US" altLang="en-US" dirty="0"/>
              <a:t>&lt;.05)</a:t>
            </a:r>
          </a:p>
          <a:p>
            <a:pPr>
              <a:spcBef>
                <a:spcPct val="0"/>
              </a:spcBef>
              <a:spcAft>
                <a:spcPts val="300"/>
              </a:spcAft>
            </a:pPr>
            <a:r>
              <a:rPr lang="en-US" altLang="en-US" b="1" dirty="0"/>
              <a:t>Moderation analyses for insulin non-adherence</a:t>
            </a:r>
          </a:p>
          <a:p>
            <a:pPr lvl="1">
              <a:spcBef>
                <a:spcPct val="0"/>
              </a:spcBef>
              <a:spcAft>
                <a:spcPts val="300"/>
              </a:spcAft>
            </a:pPr>
            <a:r>
              <a:rPr lang="en-US" altLang="en-US" sz="1800" dirty="0"/>
              <a:t>Interaction between family conflict and IM was significant (</a:t>
            </a:r>
            <a:r>
              <a:rPr lang="en-US" altLang="en-US" sz="1800" i="1" dirty="0"/>
              <a:t>t</a:t>
            </a:r>
            <a:r>
              <a:rPr lang="en-US" altLang="en-US" sz="1800" dirty="0"/>
              <a:t> = -.21, </a:t>
            </a:r>
            <a:r>
              <a:rPr lang="en-US" altLang="en-US" sz="1800" i="1" dirty="0"/>
              <a:t>p</a:t>
            </a:r>
            <a:r>
              <a:rPr lang="en-US" altLang="en-US" sz="1800" dirty="0"/>
              <a:t> &lt; .05) </a:t>
            </a:r>
          </a:p>
          <a:p>
            <a:pPr lvl="2">
              <a:spcBef>
                <a:spcPct val="0"/>
              </a:spcBef>
              <a:spcAft>
                <a:spcPts val="300"/>
              </a:spcAft>
            </a:pPr>
            <a:r>
              <a:rPr lang="en-US" altLang="en-US" sz="1800" dirty="0"/>
              <a:t>Low family conflict </a:t>
            </a:r>
            <a:r>
              <a:rPr lang="en-US" altLang="en-US" sz="1800" dirty="0">
                <a:sym typeface="Wingdings" panose="05000000000000000000" pitchFamily="2" charset="2"/>
              </a:rPr>
              <a:t> IM </a:t>
            </a:r>
            <a:r>
              <a:rPr lang="en-US" altLang="en-US" sz="1800" dirty="0"/>
              <a:t>negatively correlated with insulin non-adherence (</a:t>
            </a:r>
            <a:r>
              <a:rPr lang="en-US" altLang="en-US" sz="1800" i="1" dirty="0"/>
              <a:t>t</a:t>
            </a:r>
            <a:r>
              <a:rPr lang="en-US" altLang="en-US" sz="1800" dirty="0"/>
              <a:t> = -2.99, </a:t>
            </a:r>
            <a:r>
              <a:rPr lang="en-US" altLang="en-US" sz="1800" i="1" dirty="0"/>
              <a:t>p</a:t>
            </a:r>
            <a:r>
              <a:rPr lang="en-US" altLang="en-US" sz="1800" dirty="0"/>
              <a:t> &lt; .01)</a:t>
            </a:r>
          </a:p>
          <a:p>
            <a:pPr lvl="2">
              <a:spcBef>
                <a:spcPct val="0"/>
              </a:spcBef>
              <a:spcAft>
                <a:spcPts val="300"/>
              </a:spcAft>
            </a:pPr>
            <a:r>
              <a:rPr lang="en-US" altLang="en-US" sz="1800" dirty="0"/>
              <a:t>High family conflict </a:t>
            </a:r>
            <a:r>
              <a:rPr lang="en-US" altLang="en-US" sz="1800" dirty="0">
                <a:sym typeface="Wingdings" panose="05000000000000000000" pitchFamily="2" charset="2"/>
              </a:rPr>
              <a:t> </a:t>
            </a:r>
            <a:r>
              <a:rPr lang="en-US" altLang="en-US" sz="1800" dirty="0"/>
              <a:t>non-significant relationship between IM and insulin non-adherence (</a:t>
            </a:r>
            <a:r>
              <a:rPr lang="en-US" altLang="en-US" sz="1800" i="1" dirty="0"/>
              <a:t>t</a:t>
            </a:r>
            <a:r>
              <a:rPr lang="en-US" altLang="en-US" sz="1800" dirty="0"/>
              <a:t> = .06, </a:t>
            </a:r>
            <a:r>
              <a:rPr lang="en-US" altLang="en-US" sz="1800" i="1" dirty="0"/>
              <a:t>p</a:t>
            </a:r>
            <a:r>
              <a:rPr lang="en-US" altLang="en-US" sz="1800" dirty="0"/>
              <a:t> &gt; .05)</a:t>
            </a:r>
            <a:endParaRPr lang="en-US" altLang="en-US" sz="1800" b="1" dirty="0"/>
          </a:p>
          <a:p>
            <a:pPr>
              <a:spcBef>
                <a:spcPct val="0"/>
              </a:spcBef>
              <a:spcAft>
                <a:spcPts val="300"/>
              </a:spcAft>
            </a:pPr>
            <a:r>
              <a:rPr lang="en-US" altLang="en-US" b="1" dirty="0"/>
              <a:t>Moderation analyses for A1c</a:t>
            </a:r>
          </a:p>
          <a:p>
            <a:pPr lvl="1">
              <a:spcBef>
                <a:spcPct val="0"/>
              </a:spcBef>
              <a:spcAft>
                <a:spcPts val="300"/>
              </a:spcAft>
            </a:pPr>
            <a:r>
              <a:rPr lang="en-US" altLang="en-US" sz="1800" dirty="0"/>
              <a:t>Interaction between family conflict and intrinsic motivation was not significant </a:t>
            </a:r>
          </a:p>
          <a:p>
            <a:pPr lvl="1">
              <a:spcBef>
                <a:spcPct val="0"/>
              </a:spcBef>
              <a:spcAft>
                <a:spcPts val="300"/>
              </a:spcAft>
            </a:pPr>
            <a:r>
              <a:rPr lang="en-US" altLang="en-US" sz="1800" dirty="0"/>
              <a:t>However, both were uniquely associated with A1c</a:t>
            </a:r>
          </a:p>
          <a:p>
            <a:pPr lvl="2">
              <a:spcBef>
                <a:spcPct val="0"/>
              </a:spcBef>
              <a:spcAft>
                <a:spcPts val="300"/>
              </a:spcAft>
            </a:pPr>
            <a:r>
              <a:rPr lang="en-US" altLang="en-US" sz="1800" dirty="0"/>
              <a:t>Intrinsic motivation,</a:t>
            </a:r>
            <a:r>
              <a:rPr lang="en-US" altLang="en-US" sz="1800" i="1" dirty="0"/>
              <a:t> t </a:t>
            </a:r>
            <a:r>
              <a:rPr lang="en-US" altLang="en-US" sz="1800" dirty="0"/>
              <a:t>= -2.18, </a:t>
            </a:r>
            <a:r>
              <a:rPr lang="en-US" altLang="en-US" sz="1800" i="1" dirty="0"/>
              <a:t>p </a:t>
            </a:r>
            <a:r>
              <a:rPr lang="en-US" altLang="en-US" sz="1800" dirty="0"/>
              <a:t>&lt; .05</a:t>
            </a:r>
          </a:p>
          <a:p>
            <a:pPr lvl="2">
              <a:spcBef>
                <a:spcPct val="0"/>
              </a:spcBef>
              <a:spcAft>
                <a:spcPts val="300"/>
              </a:spcAft>
            </a:pPr>
            <a:r>
              <a:rPr lang="en-US" altLang="en-US" sz="1800" dirty="0"/>
              <a:t>Family conflict, </a:t>
            </a:r>
            <a:r>
              <a:rPr lang="en-US" altLang="en-US" sz="1800" i="1" dirty="0"/>
              <a:t>t </a:t>
            </a:r>
            <a:r>
              <a:rPr lang="en-US" altLang="en-US" sz="1800" dirty="0"/>
              <a:t>= 3.73, </a:t>
            </a:r>
            <a:r>
              <a:rPr lang="en-US" altLang="en-US" sz="1800" i="1" dirty="0"/>
              <a:t>p </a:t>
            </a:r>
            <a:r>
              <a:rPr lang="en-US" altLang="en-US" sz="1800" dirty="0"/>
              <a:t>&lt; .001</a:t>
            </a:r>
          </a:p>
        </p:txBody>
      </p:sp>
    </p:spTree>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3252A-ED5B-411F-9862-745A24496505}"/>
              </a:ext>
            </a:extLst>
          </p:cNvPr>
          <p:cNvSpPr>
            <a:spLocks noGrp="1"/>
          </p:cNvSpPr>
          <p:nvPr>
            <p:ph type="title"/>
          </p:nvPr>
        </p:nvSpPr>
        <p:spPr/>
        <p:txBody>
          <a:bodyPr/>
          <a:lstStyle/>
          <a:p>
            <a:pPr eaLnBrk="1" fontAlgn="auto" hangingPunct="1">
              <a:spcAft>
                <a:spcPts val="0"/>
              </a:spcAft>
              <a:defRPr/>
            </a:pPr>
            <a:r>
              <a:rPr lang="en-US" b="1" dirty="0"/>
              <a:t>Discussion</a:t>
            </a:r>
          </a:p>
        </p:txBody>
      </p:sp>
      <p:sp>
        <p:nvSpPr>
          <p:cNvPr id="3" name="Content Placeholder 2">
            <a:extLst>
              <a:ext uri="{FF2B5EF4-FFF2-40B4-BE49-F238E27FC236}">
                <a16:creationId xmlns:a16="http://schemas.microsoft.com/office/drawing/2014/main" id="{66C2EAB9-C557-44E7-ADB2-134478AFFDF0}"/>
              </a:ext>
            </a:extLst>
          </p:cNvPr>
          <p:cNvSpPr>
            <a:spLocks noGrp="1"/>
          </p:cNvSpPr>
          <p:nvPr>
            <p:ph idx="1"/>
          </p:nvPr>
        </p:nvSpPr>
        <p:spPr>
          <a:xfrm>
            <a:off x="581025" y="1981200"/>
            <a:ext cx="7989888" cy="4343400"/>
          </a:xfrm>
        </p:spPr>
        <p:txBody>
          <a:bodyPr rtlCol="0">
            <a:normAutofit fontScale="92500" lnSpcReduction="10000"/>
          </a:bodyPr>
          <a:lstStyle/>
          <a:p>
            <a:pPr marL="306000" indent="-306000" eaLnBrk="1" fontAlgn="auto" hangingPunct="1">
              <a:buFont typeface="Wingdings 2" charset="2"/>
              <a:buChar char=""/>
              <a:defRPr/>
            </a:pPr>
            <a:r>
              <a:rPr lang="en-US" sz="2400" dirty="0"/>
              <a:t>These findings indicate that comprehensive psychosocial screening can be integrated into routine clinical care.  </a:t>
            </a:r>
          </a:p>
          <a:p>
            <a:pPr marL="306000" indent="-306000" eaLnBrk="1" fontAlgn="auto" hangingPunct="1">
              <a:buFont typeface="Wingdings 2" charset="2"/>
              <a:buChar char=""/>
              <a:defRPr/>
            </a:pPr>
            <a:r>
              <a:rPr lang="en-US" sz="2400" dirty="0"/>
              <a:t>A high percentage of youth screen positive for psychological problems and family conflict.</a:t>
            </a:r>
          </a:p>
          <a:p>
            <a:pPr marL="306000" indent="-306000" eaLnBrk="1" fontAlgn="auto" hangingPunct="1">
              <a:buFont typeface="Wingdings 2" charset="2"/>
              <a:buChar char=""/>
              <a:defRPr/>
            </a:pPr>
            <a:r>
              <a:rPr lang="en-US" sz="2400" dirty="0"/>
              <a:t>The association of these problems with poorer glycemic control and insulin misuse supports the need for routine psychosocial screening so that these youth can be identified and provided appropriate interventions. </a:t>
            </a:r>
          </a:p>
          <a:p>
            <a:pPr>
              <a:defRPr/>
            </a:pPr>
            <a:r>
              <a:rPr lang="en-US" sz="2400" dirty="0"/>
              <a:t>Interventions to address adherence issues in this population should incorporate a family systems perspective</a:t>
            </a:r>
          </a:p>
          <a:p>
            <a:pPr marL="306000" indent="-306000" eaLnBrk="1" fontAlgn="auto" hangingPunct="1">
              <a:buFont typeface="Wingdings 2" charset="2"/>
              <a:buChar char=""/>
              <a:defRPr/>
            </a:pPr>
            <a:r>
              <a:rPr lang="en-US" sz="2400" dirty="0"/>
              <a:t>More research needed to validate some of the screening tools.</a:t>
            </a:r>
          </a:p>
        </p:txBody>
      </p:sp>
    </p:spTree>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A7F14-52B6-49FC-9179-375AC8D460CB}"/>
              </a:ext>
            </a:extLst>
          </p:cNvPr>
          <p:cNvSpPr>
            <a:spLocks noGrp="1"/>
          </p:cNvSpPr>
          <p:nvPr>
            <p:ph type="title"/>
          </p:nvPr>
        </p:nvSpPr>
        <p:spPr/>
        <p:txBody>
          <a:bodyPr>
            <a:normAutofit/>
          </a:bodyPr>
          <a:lstStyle/>
          <a:p>
            <a:pPr>
              <a:defRPr/>
            </a:pPr>
            <a:r>
              <a:rPr lang="en-US" b="1" dirty="0"/>
              <a:t>Discussion of family conflict</a:t>
            </a:r>
          </a:p>
        </p:txBody>
      </p:sp>
      <p:sp>
        <p:nvSpPr>
          <p:cNvPr id="5" name="Content Placeholder 4">
            <a:extLst>
              <a:ext uri="{FF2B5EF4-FFF2-40B4-BE49-F238E27FC236}">
                <a16:creationId xmlns:a16="http://schemas.microsoft.com/office/drawing/2014/main" id="{3426C5F0-79FC-4BFE-8994-AEF57F0A5B74}"/>
              </a:ext>
            </a:extLst>
          </p:cNvPr>
          <p:cNvSpPr>
            <a:spLocks noGrp="1"/>
          </p:cNvSpPr>
          <p:nvPr>
            <p:ph idx="1"/>
          </p:nvPr>
        </p:nvSpPr>
        <p:spPr>
          <a:xfrm>
            <a:off x="436563" y="3352800"/>
            <a:ext cx="8347075" cy="2120900"/>
          </a:xfrm>
        </p:spPr>
        <p:txBody>
          <a:bodyPr>
            <a:normAutofit fontScale="25000" lnSpcReduction="20000"/>
          </a:bodyPr>
          <a:lstStyle/>
          <a:p>
            <a:pPr>
              <a:defRPr/>
            </a:pPr>
            <a:r>
              <a:rPr lang="en-US" sz="8000" dirty="0"/>
              <a:t>Family conflict presents a major barrier to diabetes management, even in youth who report feeling intrinsically motivated to manage their condition.</a:t>
            </a:r>
          </a:p>
          <a:p>
            <a:pPr>
              <a:defRPr/>
            </a:pPr>
            <a:r>
              <a:rPr lang="en-US" sz="8000" dirty="0"/>
              <a:t>These study findings provide further support for the importance of intrinsic motivation in diabetes management, particularly in the context of family conflict.</a:t>
            </a:r>
          </a:p>
          <a:p>
            <a:pPr>
              <a:defRPr/>
            </a:pPr>
            <a:r>
              <a:rPr lang="en-US" sz="8000" dirty="0"/>
              <a:t>Interventions to address adherence issues in this population should incorporate a family-based approach to reduce conflict, improve communication about diabetes management tasks, negotiate parental involvement and monitoring, and promote collaborative teamwork.</a:t>
            </a:r>
          </a:p>
          <a:p>
            <a:pPr>
              <a:defRPr/>
            </a:pPr>
            <a:r>
              <a:rPr lang="en-US" sz="8000" dirty="0"/>
              <a:t>The results also suggest that interventions to increase intrinsic motivation may be helpful.</a:t>
            </a:r>
          </a:p>
          <a:p>
            <a:pPr>
              <a:defRPr/>
            </a:pPr>
            <a:r>
              <a:rPr lang="en-US" sz="8000" dirty="0"/>
              <a:t>The current study findings are limited by the cross-sectional study design; future studies on the role of intrinsic motivation in diabetes management should incorporate prospective study designs. </a:t>
            </a:r>
            <a:br>
              <a:rPr lang="en-US" sz="6600" dirty="0"/>
            </a:br>
            <a:r>
              <a:rPr lang="en-US" sz="4500" dirty="0"/>
              <a:t> </a:t>
            </a:r>
          </a:p>
          <a:p>
            <a:pPr>
              <a:defRPr/>
            </a:pPr>
            <a:endParaRPr lang="en-US" dirty="0"/>
          </a:p>
        </p:txBody>
      </p:sp>
    </p:spTree>
  </p:cSld>
  <p:clrMapOvr>
    <a:masterClrMapping/>
  </p:clrMapOvr>
  <p:transition>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A04B-8613-4D0F-B45C-CF5A64C688F4}"/>
              </a:ext>
            </a:extLst>
          </p:cNvPr>
          <p:cNvSpPr>
            <a:spLocks noGrp="1"/>
          </p:cNvSpPr>
          <p:nvPr>
            <p:ph type="title"/>
          </p:nvPr>
        </p:nvSpPr>
        <p:spPr/>
        <p:txBody>
          <a:bodyPr/>
          <a:lstStyle/>
          <a:p>
            <a:pPr eaLnBrk="1" fontAlgn="auto" hangingPunct="1">
              <a:spcAft>
                <a:spcPts val="0"/>
              </a:spcAft>
              <a:defRPr/>
            </a:pPr>
            <a:r>
              <a:rPr lang="en-US" b="1" dirty="0"/>
              <a:t>Medical Providers’ Perspectives on </a:t>
            </a:r>
            <a:r>
              <a:rPr lang="en-US" b="1" dirty="0" err="1"/>
              <a:t>Psycholological</a:t>
            </a:r>
            <a:r>
              <a:rPr lang="en-US" b="1" dirty="0"/>
              <a:t> Screening</a:t>
            </a:r>
          </a:p>
        </p:txBody>
      </p:sp>
      <p:pic>
        <p:nvPicPr>
          <p:cNvPr id="50179" name="Content Placeholder 4" descr="A page of a book&#10;&#10;Description automatically generated with low confidence">
            <a:extLst>
              <a:ext uri="{FF2B5EF4-FFF2-40B4-BE49-F238E27FC236}">
                <a16:creationId xmlns:a16="http://schemas.microsoft.com/office/drawing/2014/main" id="{7F2EFBEB-7D41-4298-BBE4-B7C24605F3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905000"/>
            <a:ext cx="6353175" cy="4765675"/>
          </a:xfrm>
        </p:spPr>
      </p:pic>
    </p:spTree>
  </p:cSld>
  <p:clrMapOvr>
    <a:masterClrMapping/>
  </p:clrMapOvr>
  <p:transition>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2AE16-A22B-41D5-8317-659DB2D729CA}"/>
              </a:ext>
            </a:extLst>
          </p:cNvPr>
          <p:cNvSpPr>
            <a:spLocks noGrp="1"/>
          </p:cNvSpPr>
          <p:nvPr>
            <p:ph type="title"/>
          </p:nvPr>
        </p:nvSpPr>
        <p:spPr/>
        <p:txBody>
          <a:bodyPr/>
          <a:lstStyle/>
          <a:p>
            <a:pPr>
              <a:defRPr/>
            </a:pPr>
            <a:r>
              <a:rPr lang="en-US" b="1" dirty="0"/>
              <a:t>Medical Providers’ Perspectives</a:t>
            </a:r>
          </a:p>
        </p:txBody>
      </p:sp>
      <p:sp>
        <p:nvSpPr>
          <p:cNvPr id="3" name="Content Placeholder 2">
            <a:extLst>
              <a:ext uri="{FF2B5EF4-FFF2-40B4-BE49-F238E27FC236}">
                <a16:creationId xmlns:a16="http://schemas.microsoft.com/office/drawing/2014/main" id="{FC21DC13-3882-4300-98B3-59812D6E32C4}"/>
              </a:ext>
            </a:extLst>
          </p:cNvPr>
          <p:cNvSpPr>
            <a:spLocks noGrp="1"/>
          </p:cNvSpPr>
          <p:nvPr>
            <p:ph idx="1"/>
          </p:nvPr>
        </p:nvSpPr>
        <p:spPr>
          <a:xfrm>
            <a:off x="581025" y="2227263"/>
            <a:ext cx="7989888" cy="3943350"/>
          </a:xfrm>
        </p:spPr>
        <p:txBody>
          <a:bodyPr/>
          <a:lstStyle/>
          <a:p>
            <a:pPr marL="306000" indent="-306000" eaLnBrk="1" fontAlgn="auto" hangingPunct="1">
              <a:buFont typeface="Wingdings 2" charset="2"/>
              <a:buChar char=""/>
              <a:defRPr/>
            </a:pPr>
            <a:r>
              <a:rPr lang="en-US" dirty="0"/>
              <a:t>Qualitative interviews conducted with all 7 providers in diabetes clinic involved with screening (2 CDEs, 2 fellows, 3 attendings)</a:t>
            </a:r>
          </a:p>
          <a:p>
            <a:pPr marL="306000" indent="-306000" eaLnBrk="1" fontAlgn="auto" hangingPunct="1">
              <a:buFont typeface="Wingdings 2" charset="2"/>
              <a:buChar char=""/>
              <a:defRPr/>
            </a:pPr>
            <a:r>
              <a:rPr lang="en-US" dirty="0"/>
              <a:t>Overall, providers reported positive experience with screening </a:t>
            </a:r>
          </a:p>
          <a:p>
            <a:pPr marL="306000" indent="-306000" eaLnBrk="1" fontAlgn="auto" hangingPunct="1">
              <a:buFont typeface="Wingdings 2" charset="2"/>
              <a:buChar char=""/>
              <a:defRPr/>
            </a:pPr>
            <a:r>
              <a:rPr lang="en-US" b="1" dirty="0"/>
              <a:t>Primary advantages: </a:t>
            </a:r>
            <a:r>
              <a:rPr lang="en-US" dirty="0"/>
              <a:t>Screener identifies problems that would have gone unnoticed, supports treatment planning, encourages empathy, brings problem to caregivers’ awareness  </a:t>
            </a:r>
          </a:p>
          <a:p>
            <a:pPr marL="306000" indent="-306000" eaLnBrk="1" fontAlgn="auto" hangingPunct="1">
              <a:buFont typeface="Wingdings 2" charset="2"/>
              <a:buChar char=""/>
              <a:defRPr/>
            </a:pPr>
            <a:r>
              <a:rPr lang="en-US" b="1" dirty="0"/>
              <a:t>Challenges/drawbacks: </a:t>
            </a:r>
            <a:r>
              <a:rPr lang="en-US" dirty="0"/>
              <a:t>patients may “slip through cracks” on busy clinic days, youth may not answer honestly/accurately</a:t>
            </a:r>
          </a:p>
          <a:p>
            <a:pPr marL="306000" indent="-306000" eaLnBrk="1" fontAlgn="auto" hangingPunct="1">
              <a:buFont typeface="Wingdings 2" charset="2"/>
              <a:buChar char=""/>
              <a:defRPr/>
            </a:pPr>
            <a:r>
              <a:rPr lang="en-US" b="1" dirty="0"/>
              <a:t>Suggestions for improvement </a:t>
            </a:r>
            <a:r>
              <a:rPr lang="en-US" dirty="0"/>
              <a:t>included better communication about which youth need screening, more training/education related to screening procedures for all staff, better inclusion of CDEs &amp; fellows in process </a:t>
            </a:r>
          </a:p>
          <a:p>
            <a:pPr marL="0" indent="0">
              <a:buFont typeface="Wingdings 2" panose="05020102010507070707" pitchFamily="18" charset="2"/>
              <a:buNone/>
              <a:defRPr/>
            </a:pPr>
            <a:endParaRPr lang="en-US" dirty="0"/>
          </a:p>
        </p:txBody>
      </p:sp>
    </p:spTree>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E6359-A364-4D0D-8834-EF071C9733FF}"/>
              </a:ext>
            </a:extLst>
          </p:cNvPr>
          <p:cNvSpPr>
            <a:spLocks noGrp="1"/>
          </p:cNvSpPr>
          <p:nvPr>
            <p:ph type="title" idx="4294967295"/>
          </p:nvPr>
        </p:nvSpPr>
        <p:spPr>
          <a:xfrm>
            <a:off x="1154113" y="687388"/>
            <a:ext cx="7989887" cy="1082675"/>
          </a:xfrm>
        </p:spPr>
        <p:txBody>
          <a:bodyPr/>
          <a:lstStyle/>
          <a:p>
            <a:pPr eaLnBrk="1" fontAlgn="auto" hangingPunct="1">
              <a:spcAft>
                <a:spcPts val="0"/>
              </a:spcAft>
              <a:defRPr/>
            </a:pPr>
            <a:r>
              <a:rPr lang="en-US" dirty="0"/>
              <a:t>ADD QUOTES</a:t>
            </a:r>
          </a:p>
        </p:txBody>
      </p:sp>
      <p:sp>
        <p:nvSpPr>
          <p:cNvPr id="4" name="Rectangle 3">
            <a:extLst>
              <a:ext uri="{FF2B5EF4-FFF2-40B4-BE49-F238E27FC236}">
                <a16:creationId xmlns:a16="http://schemas.microsoft.com/office/drawing/2014/main" id="{815C4737-2CF3-4F80-9362-C80D1E5B6BCD}"/>
              </a:ext>
            </a:extLst>
          </p:cNvPr>
          <p:cNvSpPr/>
          <p:nvPr/>
        </p:nvSpPr>
        <p:spPr>
          <a:xfrm>
            <a:off x="457200" y="687388"/>
            <a:ext cx="2743200" cy="12954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Screener identifies problems that may have previously gone unnoticed</a:t>
            </a:r>
          </a:p>
        </p:txBody>
      </p:sp>
      <p:sp>
        <p:nvSpPr>
          <p:cNvPr id="5" name="Rectangle 4">
            <a:extLst>
              <a:ext uri="{FF2B5EF4-FFF2-40B4-BE49-F238E27FC236}">
                <a16:creationId xmlns:a16="http://schemas.microsoft.com/office/drawing/2014/main" id="{6FACA45A-6769-44DC-8C57-6461A3CB7B05}"/>
              </a:ext>
            </a:extLst>
          </p:cNvPr>
          <p:cNvSpPr/>
          <p:nvPr/>
        </p:nvSpPr>
        <p:spPr>
          <a:xfrm>
            <a:off x="3392488" y="687388"/>
            <a:ext cx="5294312" cy="12954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“There's a lot of things that it detects that we never detected so we can address. I think it’s standard of care now with diabetes care. I don't even think it's optional because now it’s so important.” </a:t>
            </a:r>
          </a:p>
        </p:txBody>
      </p:sp>
      <p:sp>
        <p:nvSpPr>
          <p:cNvPr id="8" name="Rectangle 7">
            <a:extLst>
              <a:ext uri="{FF2B5EF4-FFF2-40B4-BE49-F238E27FC236}">
                <a16:creationId xmlns:a16="http://schemas.microsoft.com/office/drawing/2014/main" id="{62B00CCA-E47B-461D-9E88-F7DC52FD5D5D}"/>
              </a:ext>
            </a:extLst>
          </p:cNvPr>
          <p:cNvSpPr/>
          <p:nvPr/>
        </p:nvSpPr>
        <p:spPr>
          <a:xfrm>
            <a:off x="3408363" y="2289175"/>
            <a:ext cx="5294312" cy="99377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“It’s really nice when we know [the screening results] before we go into the visit because then it helps you assess the medical part.” </a:t>
            </a:r>
          </a:p>
        </p:txBody>
      </p:sp>
      <p:sp>
        <p:nvSpPr>
          <p:cNvPr id="9" name="Rectangle 8">
            <a:extLst>
              <a:ext uri="{FF2B5EF4-FFF2-40B4-BE49-F238E27FC236}">
                <a16:creationId xmlns:a16="http://schemas.microsoft.com/office/drawing/2014/main" id="{114A6E78-8DD0-4722-A155-C8000370A508}"/>
              </a:ext>
            </a:extLst>
          </p:cNvPr>
          <p:cNvSpPr/>
          <p:nvPr/>
        </p:nvSpPr>
        <p:spPr>
          <a:xfrm>
            <a:off x="457200" y="2284413"/>
            <a:ext cx="2743200" cy="99853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Screener helps pinpoint source of suboptimal glycemic control</a:t>
            </a:r>
          </a:p>
        </p:txBody>
      </p:sp>
      <p:sp>
        <p:nvSpPr>
          <p:cNvPr id="10" name="Rectangle 9">
            <a:extLst>
              <a:ext uri="{FF2B5EF4-FFF2-40B4-BE49-F238E27FC236}">
                <a16:creationId xmlns:a16="http://schemas.microsoft.com/office/drawing/2014/main" id="{20C95A80-57FC-4A9D-A307-BBBDAEB47575}"/>
              </a:ext>
            </a:extLst>
          </p:cNvPr>
          <p:cNvSpPr/>
          <p:nvPr/>
        </p:nvSpPr>
        <p:spPr>
          <a:xfrm>
            <a:off x="441325" y="4076700"/>
            <a:ext cx="2774950" cy="12954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Screener might alter focus of visit, treatment plan</a:t>
            </a:r>
          </a:p>
        </p:txBody>
      </p:sp>
      <p:sp>
        <p:nvSpPr>
          <p:cNvPr id="11" name="Rectangle 10">
            <a:extLst>
              <a:ext uri="{FF2B5EF4-FFF2-40B4-BE49-F238E27FC236}">
                <a16:creationId xmlns:a16="http://schemas.microsoft.com/office/drawing/2014/main" id="{0B30B118-180C-4E03-8220-B5DD5D77FC5D}"/>
              </a:ext>
            </a:extLst>
          </p:cNvPr>
          <p:cNvSpPr/>
          <p:nvPr/>
        </p:nvSpPr>
        <p:spPr>
          <a:xfrm>
            <a:off x="3408363" y="3554413"/>
            <a:ext cx="5311775" cy="11699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“If certain screening results are concerning, I would say, okay, let’s try to work that out first. Because that will tell me that’s more like compliance, not the actual [insulin] dosing stuff.” </a:t>
            </a:r>
          </a:p>
        </p:txBody>
      </p:sp>
      <p:sp>
        <p:nvSpPr>
          <p:cNvPr id="12" name="Rectangle 11">
            <a:extLst>
              <a:ext uri="{FF2B5EF4-FFF2-40B4-BE49-F238E27FC236}">
                <a16:creationId xmlns:a16="http://schemas.microsoft.com/office/drawing/2014/main" id="{1CE6BDBD-3EEC-4CAA-8902-F6668D1242D3}"/>
              </a:ext>
            </a:extLst>
          </p:cNvPr>
          <p:cNvSpPr/>
          <p:nvPr/>
        </p:nvSpPr>
        <p:spPr>
          <a:xfrm>
            <a:off x="3408363" y="4875213"/>
            <a:ext cx="5319712" cy="156051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Sometimes it picks up on why they may not be doing something.. . . So, I’m making a plan, but it’s not a realistic plan because it is not what they are capable of doing at that time. I need to know that. So then, okay, I have to shift gears and make a different plan. </a:t>
            </a:r>
          </a:p>
        </p:txBody>
      </p:sp>
    </p:spTree>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734D-E324-4A78-8A49-164145805E44}"/>
              </a:ext>
            </a:extLst>
          </p:cNvPr>
          <p:cNvSpPr>
            <a:spLocks noGrp="1"/>
          </p:cNvSpPr>
          <p:nvPr>
            <p:ph type="title" idx="4294967295"/>
          </p:nvPr>
        </p:nvSpPr>
        <p:spPr>
          <a:xfrm>
            <a:off x="1154113" y="687388"/>
            <a:ext cx="7989887" cy="1082675"/>
          </a:xfrm>
        </p:spPr>
        <p:txBody>
          <a:bodyPr/>
          <a:lstStyle/>
          <a:p>
            <a:pPr eaLnBrk="1" fontAlgn="auto" hangingPunct="1">
              <a:spcAft>
                <a:spcPts val="0"/>
              </a:spcAft>
              <a:defRPr/>
            </a:pPr>
            <a:r>
              <a:rPr lang="en-US" dirty="0"/>
              <a:t>ADD QUOTES</a:t>
            </a:r>
          </a:p>
        </p:txBody>
      </p:sp>
      <p:sp>
        <p:nvSpPr>
          <p:cNvPr id="4" name="Rectangle 3">
            <a:extLst>
              <a:ext uri="{FF2B5EF4-FFF2-40B4-BE49-F238E27FC236}">
                <a16:creationId xmlns:a16="http://schemas.microsoft.com/office/drawing/2014/main" id="{FEB58B54-4718-40E5-890A-F191711C58F3}"/>
              </a:ext>
            </a:extLst>
          </p:cNvPr>
          <p:cNvSpPr/>
          <p:nvPr/>
        </p:nvSpPr>
        <p:spPr>
          <a:xfrm>
            <a:off x="473075" y="731838"/>
            <a:ext cx="2743200" cy="12954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Screener encourages providers to express empathy</a:t>
            </a:r>
          </a:p>
        </p:txBody>
      </p:sp>
      <p:sp>
        <p:nvSpPr>
          <p:cNvPr id="5" name="Rectangle 4">
            <a:extLst>
              <a:ext uri="{FF2B5EF4-FFF2-40B4-BE49-F238E27FC236}">
                <a16:creationId xmlns:a16="http://schemas.microsoft.com/office/drawing/2014/main" id="{C661034F-4A35-40BC-BB5C-3ADF4EEC6EEF}"/>
              </a:ext>
            </a:extLst>
          </p:cNvPr>
          <p:cNvSpPr/>
          <p:nvPr/>
        </p:nvSpPr>
        <p:spPr>
          <a:xfrm>
            <a:off x="3370263" y="723900"/>
            <a:ext cx="5294312" cy="12922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“It changes the whole interaction . . . you’re more careful of what to say and how to say it. You’re not just there blind, talking and not knowing what’s going on.” </a:t>
            </a:r>
          </a:p>
        </p:txBody>
      </p:sp>
      <p:sp>
        <p:nvSpPr>
          <p:cNvPr id="8" name="Rectangle 7">
            <a:extLst>
              <a:ext uri="{FF2B5EF4-FFF2-40B4-BE49-F238E27FC236}">
                <a16:creationId xmlns:a16="http://schemas.microsoft.com/office/drawing/2014/main" id="{C92F418B-3433-48C4-9B44-A9F57558347D}"/>
              </a:ext>
            </a:extLst>
          </p:cNvPr>
          <p:cNvSpPr/>
          <p:nvPr/>
        </p:nvSpPr>
        <p:spPr>
          <a:xfrm>
            <a:off x="3370263" y="2357438"/>
            <a:ext cx="5329237" cy="145256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“Someone with depression, I would be pointing out to them that they probably feel down or low, they don’t want to do anything, and that’s not their fault. You know, it’s because of this mental health issue.” </a:t>
            </a:r>
          </a:p>
        </p:txBody>
      </p:sp>
      <p:sp>
        <p:nvSpPr>
          <p:cNvPr id="9" name="Rectangle 8">
            <a:extLst>
              <a:ext uri="{FF2B5EF4-FFF2-40B4-BE49-F238E27FC236}">
                <a16:creationId xmlns:a16="http://schemas.microsoft.com/office/drawing/2014/main" id="{D435A504-A93E-4883-954C-622DB3254024}"/>
              </a:ext>
            </a:extLst>
          </p:cNvPr>
          <p:cNvSpPr/>
          <p:nvPr/>
        </p:nvSpPr>
        <p:spPr>
          <a:xfrm>
            <a:off x="473075" y="2343150"/>
            <a:ext cx="2743200" cy="146685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Screener allows providers to help patients gain insight into their difficulties with self-management</a:t>
            </a:r>
          </a:p>
        </p:txBody>
      </p:sp>
      <p:sp>
        <p:nvSpPr>
          <p:cNvPr id="10" name="Rectangle 9">
            <a:extLst>
              <a:ext uri="{FF2B5EF4-FFF2-40B4-BE49-F238E27FC236}">
                <a16:creationId xmlns:a16="http://schemas.microsoft.com/office/drawing/2014/main" id="{45C1815F-0896-4348-BC74-D7AA3B15B0CE}"/>
              </a:ext>
            </a:extLst>
          </p:cNvPr>
          <p:cNvSpPr/>
          <p:nvPr/>
        </p:nvSpPr>
        <p:spPr>
          <a:xfrm>
            <a:off x="441325" y="4106863"/>
            <a:ext cx="2774950" cy="12954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Screener brings awareness of problem to attention of caregiver</a:t>
            </a:r>
          </a:p>
        </p:txBody>
      </p:sp>
      <p:sp>
        <p:nvSpPr>
          <p:cNvPr id="12" name="Rectangle 11">
            <a:extLst>
              <a:ext uri="{FF2B5EF4-FFF2-40B4-BE49-F238E27FC236}">
                <a16:creationId xmlns:a16="http://schemas.microsoft.com/office/drawing/2014/main" id="{B245F88B-C3C0-4A43-AA59-72ADC04D24DC}"/>
              </a:ext>
            </a:extLst>
          </p:cNvPr>
          <p:cNvSpPr/>
          <p:nvPr/>
        </p:nvSpPr>
        <p:spPr>
          <a:xfrm>
            <a:off x="3379788" y="4102100"/>
            <a:ext cx="5319712" cy="227647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I think also to be able to sometimes convince parents, listen, they are not scoring well on this, and this is actually something you have to take care of. It’s not just an optional thing . . . If you can deal with these diabetes-related mental issues, obviously it’s going to make the diabetes care better. So, on top of just mental issues improving, the diabetes improves.</a:t>
            </a:r>
          </a:p>
        </p:txBody>
      </p:sp>
    </p:spTree>
  </p:cSld>
  <p:clrMapOvr>
    <a:masterClrMapping/>
  </p:clrMapOvr>
  <p:transition>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7303-EACD-43FB-B5FB-AE28D5BA1AF6}"/>
              </a:ext>
            </a:extLst>
          </p:cNvPr>
          <p:cNvSpPr>
            <a:spLocks noGrp="1"/>
          </p:cNvSpPr>
          <p:nvPr>
            <p:ph type="title"/>
          </p:nvPr>
        </p:nvSpPr>
        <p:spPr/>
        <p:txBody>
          <a:bodyPr>
            <a:normAutofit fontScale="90000"/>
          </a:bodyPr>
          <a:lstStyle/>
          <a:p>
            <a:pPr>
              <a:defRPr/>
            </a:pPr>
            <a:r>
              <a:rPr lang="en-US" b="1" dirty="0"/>
              <a:t>Adolescent and Mother Perspectives on Psychosocial Screening</a:t>
            </a:r>
          </a:p>
        </p:txBody>
      </p:sp>
      <p:pic>
        <p:nvPicPr>
          <p:cNvPr id="54275" name="Content Placeholder 4" descr="Text&#10;&#10;Description automatically generated">
            <a:extLst>
              <a:ext uri="{FF2B5EF4-FFF2-40B4-BE49-F238E27FC236}">
                <a16:creationId xmlns:a16="http://schemas.microsoft.com/office/drawing/2014/main" id="{C1289170-72ED-4FE5-ABEE-513595B10B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35113" y="1981200"/>
            <a:ext cx="6413500" cy="4810125"/>
          </a:xfrm>
        </p:spPr>
      </p:pic>
    </p:spTree>
  </p:cSld>
  <p:clrMapOvr>
    <a:masterClrMapping/>
  </p:clrMapOvr>
  <p:transition>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5185-EB89-42DC-8FD0-4BBF0457B3C6}"/>
              </a:ext>
            </a:extLst>
          </p:cNvPr>
          <p:cNvSpPr>
            <a:spLocks noGrp="1"/>
          </p:cNvSpPr>
          <p:nvPr>
            <p:ph type="title"/>
          </p:nvPr>
        </p:nvSpPr>
        <p:spPr/>
        <p:txBody>
          <a:bodyPr/>
          <a:lstStyle/>
          <a:p>
            <a:pPr>
              <a:defRPr/>
            </a:pPr>
            <a:r>
              <a:rPr lang="en-US" b="1" dirty="0"/>
              <a:t>Study sample and procedures</a:t>
            </a:r>
          </a:p>
        </p:txBody>
      </p:sp>
      <p:sp>
        <p:nvSpPr>
          <p:cNvPr id="55299" name="Content Placeholder 2">
            <a:extLst>
              <a:ext uri="{FF2B5EF4-FFF2-40B4-BE49-F238E27FC236}">
                <a16:creationId xmlns:a16="http://schemas.microsoft.com/office/drawing/2014/main" id="{62CA7F55-8AC1-4DC8-987A-758DE05DE321}"/>
              </a:ext>
            </a:extLst>
          </p:cNvPr>
          <p:cNvSpPr>
            <a:spLocks noGrp="1" noChangeArrowheads="1"/>
          </p:cNvSpPr>
          <p:nvPr>
            <p:ph idx="1"/>
          </p:nvPr>
        </p:nvSpPr>
        <p:spPr>
          <a:xfrm>
            <a:off x="581025" y="2286001"/>
            <a:ext cx="7989888" cy="3573462"/>
          </a:xfrm>
        </p:spPr>
        <p:txBody>
          <a:bodyPr/>
          <a:lstStyle/>
          <a:p>
            <a:r>
              <a:rPr lang="en-US" altLang="en-US" sz="2400" dirty="0"/>
              <a:t>Mean age of adolescents was 15.1 years (12-19 years)</a:t>
            </a:r>
          </a:p>
          <a:p>
            <a:r>
              <a:rPr lang="en-US" altLang="en-US" sz="2400" dirty="0"/>
              <a:t>61.5% White/Hispanic; 15.4% White/non-Hispanic; 23.1% Black (Hispanic/non-Hispanic)</a:t>
            </a:r>
          </a:p>
          <a:p>
            <a:r>
              <a:rPr lang="en-US" altLang="en-US" sz="2400" dirty="0"/>
              <a:t>77% of mothers had college degree or higher </a:t>
            </a:r>
          </a:p>
          <a:p>
            <a:r>
              <a:rPr lang="en-US" altLang="en-US" sz="2400" dirty="0"/>
              <a:t>Qualitative interviews with 13 adolescent-mother dyads were conducted via zoom and recorded</a:t>
            </a:r>
          </a:p>
          <a:p>
            <a:r>
              <a:rPr lang="en-US" altLang="en-US" sz="2400" dirty="0"/>
              <a:t>Youth and mothers interviewed separately</a:t>
            </a:r>
          </a:p>
          <a:p>
            <a:r>
              <a:rPr lang="en-US" altLang="en-US" sz="2400" dirty="0"/>
              <a:t>Thematic analysis of transcripts </a:t>
            </a:r>
          </a:p>
        </p:txBody>
      </p:sp>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F87F1-F66D-4627-ADEE-DBC7FD42347E}"/>
              </a:ext>
            </a:extLst>
          </p:cNvPr>
          <p:cNvSpPr>
            <a:spLocks noGrp="1"/>
          </p:cNvSpPr>
          <p:nvPr>
            <p:ph type="title"/>
          </p:nvPr>
        </p:nvSpPr>
        <p:spPr/>
        <p:txBody>
          <a:bodyPr/>
          <a:lstStyle/>
          <a:p>
            <a:pPr>
              <a:defRPr/>
            </a:pPr>
            <a:r>
              <a:rPr lang="en-US" b="1" dirty="0"/>
              <a:t>Background</a:t>
            </a:r>
          </a:p>
        </p:txBody>
      </p:sp>
      <p:sp>
        <p:nvSpPr>
          <p:cNvPr id="14339" name="Content Placeholder 2">
            <a:extLst>
              <a:ext uri="{FF2B5EF4-FFF2-40B4-BE49-F238E27FC236}">
                <a16:creationId xmlns:a16="http://schemas.microsoft.com/office/drawing/2014/main" id="{8E086AC7-CD99-4B22-BA5A-6828360D10FD}"/>
              </a:ext>
            </a:extLst>
          </p:cNvPr>
          <p:cNvSpPr>
            <a:spLocks noGrp="1" noChangeArrowheads="1"/>
          </p:cNvSpPr>
          <p:nvPr>
            <p:ph idx="1"/>
          </p:nvPr>
        </p:nvSpPr>
        <p:spPr>
          <a:xfrm>
            <a:off x="436563" y="2840038"/>
            <a:ext cx="8270875" cy="2411412"/>
          </a:xfrm>
        </p:spPr>
        <p:txBody>
          <a:bodyPr/>
          <a:lstStyle/>
          <a:p>
            <a:r>
              <a:rPr lang="en-US" altLang="en-US"/>
              <a:t>Type 1 diabetes is the most common endocrine disorder affecting children and its incidence is increasing world-wide—over 200,000 youth in US currently</a:t>
            </a:r>
          </a:p>
          <a:p>
            <a:r>
              <a:rPr lang="en-US" altLang="en-US"/>
              <a:t>Most youth with type 1 diabetes do not meet glycemic control targets—over 70% have HbA1c above 7%</a:t>
            </a:r>
          </a:p>
          <a:p>
            <a:r>
              <a:rPr lang="en-US" altLang="en-US"/>
              <a:t>Using insulin pumps and continuous glucose monitoring helps to improve glycemic control—but does not guarantee successful outcomes </a:t>
            </a:r>
          </a:p>
          <a:p>
            <a:r>
              <a:rPr lang="en-US" altLang="en-US"/>
              <a:t>Regimen adherence problems are common—even with technology use (failure to utilize CGM results, inaccurate carb counting, omission of bolus or under-dosing insulin)</a:t>
            </a:r>
          </a:p>
          <a:p>
            <a:r>
              <a:rPr lang="en-US" altLang="en-US"/>
              <a:t>Greater risks for suboptimal regimen adherence and glycemic control—associated with a number of demographic, psychological, and psychosocial factors</a:t>
            </a:r>
          </a:p>
        </p:txBody>
      </p:sp>
    </p:spTree>
  </p:cSld>
  <p:clrMapOvr>
    <a:masterClrMapping/>
  </p:clrMapOvr>
  <p:transition>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ACDBA-8542-4DDC-829F-4FC214106771}"/>
              </a:ext>
            </a:extLst>
          </p:cNvPr>
          <p:cNvSpPr>
            <a:spLocks noGrp="1"/>
          </p:cNvSpPr>
          <p:nvPr>
            <p:ph type="title"/>
          </p:nvPr>
        </p:nvSpPr>
        <p:spPr/>
        <p:txBody>
          <a:bodyPr/>
          <a:lstStyle/>
          <a:p>
            <a:pPr>
              <a:defRPr/>
            </a:pPr>
            <a:r>
              <a:rPr lang="en-US" b="1" dirty="0"/>
              <a:t>Interview guide addressed </a:t>
            </a:r>
            <a:br>
              <a:rPr lang="en-US" b="1" dirty="0"/>
            </a:br>
            <a:r>
              <a:rPr lang="en-US" b="1" dirty="0"/>
              <a:t>four issues</a:t>
            </a:r>
          </a:p>
        </p:txBody>
      </p:sp>
      <p:sp>
        <p:nvSpPr>
          <p:cNvPr id="56323" name="Content Placeholder 2">
            <a:extLst>
              <a:ext uri="{FF2B5EF4-FFF2-40B4-BE49-F238E27FC236}">
                <a16:creationId xmlns:a16="http://schemas.microsoft.com/office/drawing/2014/main" id="{A2AE431C-9B20-4CF8-B5F2-20654B2A7D24}"/>
              </a:ext>
            </a:extLst>
          </p:cNvPr>
          <p:cNvSpPr>
            <a:spLocks noGrp="1" noChangeArrowheads="1"/>
          </p:cNvSpPr>
          <p:nvPr>
            <p:ph idx="1"/>
          </p:nvPr>
        </p:nvSpPr>
        <p:spPr>
          <a:xfrm>
            <a:off x="581025" y="2227263"/>
            <a:ext cx="7989888" cy="3632200"/>
          </a:xfrm>
        </p:spPr>
        <p:txBody>
          <a:bodyPr/>
          <a:lstStyle/>
          <a:p>
            <a:r>
              <a:rPr lang="en-US" altLang="en-US" sz="2400">
                <a:latin typeface="AdvTTa9c1b374"/>
              </a:rPr>
              <a:t>1) the role medical providers should play in identifying and addressing psychosocial concerns; </a:t>
            </a:r>
          </a:p>
          <a:p>
            <a:r>
              <a:rPr lang="en-US" altLang="en-US" sz="2400">
                <a:latin typeface="AdvTTa9c1b374"/>
              </a:rPr>
              <a:t>2) barriers to discussing psychosocial concerns during visits;</a:t>
            </a:r>
          </a:p>
          <a:p>
            <a:r>
              <a:rPr lang="en-US" altLang="en-US" sz="2400">
                <a:latin typeface="AdvTTa9c1b374"/>
              </a:rPr>
              <a:t>3) reactions to routine psychosocial screening procedures and consultations with the psychology team in their diabetes clinic; </a:t>
            </a:r>
          </a:p>
          <a:p>
            <a:r>
              <a:rPr lang="en-US" altLang="en-US" sz="2400">
                <a:latin typeface="AdvTTa9c1b374"/>
              </a:rPr>
              <a:t>4) accessing mental health services outside of the diabetes clinic.</a:t>
            </a:r>
          </a:p>
        </p:txBody>
      </p:sp>
    </p:spTree>
  </p:cSld>
  <p:clrMapOvr>
    <a:masterClrMapping/>
  </p:clrMapOvr>
  <p:transition>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37471-259E-48C6-917D-1A29B2E465DA}"/>
              </a:ext>
            </a:extLst>
          </p:cNvPr>
          <p:cNvSpPr>
            <a:spLocks noGrp="1"/>
          </p:cNvSpPr>
          <p:nvPr>
            <p:ph type="title"/>
          </p:nvPr>
        </p:nvSpPr>
        <p:spPr/>
        <p:txBody>
          <a:bodyPr/>
          <a:lstStyle/>
          <a:p>
            <a:pPr>
              <a:defRPr/>
            </a:pPr>
            <a:r>
              <a:rPr lang="en-US" b="1" dirty="0"/>
              <a:t>Results: medical provider’s role in </a:t>
            </a:r>
            <a:br>
              <a:rPr lang="en-US" b="1" dirty="0"/>
            </a:br>
            <a:r>
              <a:rPr lang="en-US" b="1" dirty="0"/>
              <a:t>mental health</a:t>
            </a:r>
          </a:p>
        </p:txBody>
      </p:sp>
      <p:pic>
        <p:nvPicPr>
          <p:cNvPr id="57347" name="Content Placeholder 4" descr="Diagram&#10;&#10;Description automatically generated">
            <a:extLst>
              <a:ext uri="{FF2B5EF4-FFF2-40B4-BE49-F238E27FC236}">
                <a16:creationId xmlns:a16="http://schemas.microsoft.com/office/drawing/2014/main" id="{E7EEB70D-DE9B-4FDC-B13D-CC1FDDA016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8350" y="2209800"/>
            <a:ext cx="7461250" cy="3873500"/>
          </a:xfrm>
        </p:spPr>
      </p:pic>
    </p:spTree>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2A1E8-24D6-4E39-8B66-738F047D7F80}"/>
              </a:ext>
            </a:extLst>
          </p:cNvPr>
          <p:cNvSpPr>
            <a:spLocks noGrp="1"/>
          </p:cNvSpPr>
          <p:nvPr>
            <p:ph type="title"/>
          </p:nvPr>
        </p:nvSpPr>
        <p:spPr/>
        <p:txBody>
          <a:bodyPr/>
          <a:lstStyle/>
          <a:p>
            <a:pPr>
              <a:defRPr/>
            </a:pPr>
            <a:r>
              <a:rPr lang="en-US" b="1" dirty="0"/>
              <a:t>Results: Barriers to discussing </a:t>
            </a:r>
            <a:br>
              <a:rPr lang="en-US" b="1" dirty="0"/>
            </a:br>
            <a:r>
              <a:rPr lang="en-US" b="1" dirty="0"/>
              <a:t>mental health</a:t>
            </a:r>
          </a:p>
        </p:txBody>
      </p:sp>
      <p:sp>
        <p:nvSpPr>
          <p:cNvPr id="58371" name="Content Placeholder 2">
            <a:extLst>
              <a:ext uri="{FF2B5EF4-FFF2-40B4-BE49-F238E27FC236}">
                <a16:creationId xmlns:a16="http://schemas.microsoft.com/office/drawing/2014/main" id="{043500EA-1724-49D2-B218-5E04CB935558}"/>
              </a:ext>
            </a:extLst>
          </p:cNvPr>
          <p:cNvSpPr>
            <a:spLocks noGrp="1" noChangeArrowheads="1"/>
          </p:cNvSpPr>
          <p:nvPr>
            <p:ph idx="1"/>
          </p:nvPr>
        </p:nvSpPr>
        <p:spPr>
          <a:xfrm>
            <a:off x="581025" y="2227263"/>
            <a:ext cx="7989888" cy="3632200"/>
          </a:xfrm>
        </p:spPr>
        <p:txBody>
          <a:bodyPr/>
          <a:lstStyle/>
          <a:p>
            <a:r>
              <a:rPr lang="en-US" altLang="en-US" sz="2000">
                <a:latin typeface="AdvTTa9c1b374"/>
              </a:rPr>
              <a:t>Not considering mental health as part of routine diabetes care--Normalizing mental health as a routine part of care </a:t>
            </a:r>
          </a:p>
          <a:p>
            <a:r>
              <a:rPr lang="en-US" altLang="en-US" sz="2000">
                <a:latin typeface="AdvTTa9c1b374"/>
              </a:rPr>
              <a:t>Too many people in the room, not having privacy--Limiting the number of </a:t>
            </a:r>
            <a:r>
              <a:rPr lang="en-US" altLang="en-US" sz="2000">
                <a:latin typeface="AdvOT8608a8d1+20"/>
              </a:rPr>
              <a:t>“</a:t>
            </a:r>
            <a:r>
              <a:rPr lang="en-US" altLang="en-US" sz="2000">
                <a:latin typeface="AdvTTa9c1b374"/>
              </a:rPr>
              <a:t>extra</a:t>
            </a:r>
            <a:r>
              <a:rPr lang="en-US" altLang="en-US" sz="2000">
                <a:latin typeface="AdvOT8608a8d1+20"/>
              </a:rPr>
              <a:t>” </a:t>
            </a:r>
            <a:r>
              <a:rPr lang="en-US" altLang="en-US" sz="2000">
                <a:latin typeface="AdvTTa9c1b374"/>
              </a:rPr>
              <a:t>people in the room (e.g., trainees) </a:t>
            </a:r>
          </a:p>
          <a:p>
            <a:r>
              <a:rPr lang="en-US" altLang="en-US" sz="2000">
                <a:latin typeface="AdvTTa9c1b374"/>
              </a:rPr>
              <a:t>Providers being too rushed, not interested in non-medical aspects, being judgmental--Taking the time to listen, and being calm and nonjudgmental</a:t>
            </a:r>
          </a:p>
          <a:p>
            <a:r>
              <a:rPr lang="en-US" altLang="en-US" sz="2000">
                <a:latin typeface="AdvTTa9c1b374"/>
              </a:rPr>
              <a:t>Past negative interactions with providers--Positive relationships with clinic providers would increase comfort with disclosing mental health concerns.</a:t>
            </a:r>
            <a:endParaRPr lang="en-US" altLang="en-US" sz="2000"/>
          </a:p>
        </p:txBody>
      </p:sp>
    </p:spTree>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FDD56-F278-4F58-B009-2695440007E5}"/>
              </a:ext>
            </a:extLst>
          </p:cNvPr>
          <p:cNvSpPr>
            <a:spLocks noGrp="1"/>
          </p:cNvSpPr>
          <p:nvPr>
            <p:ph type="title"/>
          </p:nvPr>
        </p:nvSpPr>
        <p:spPr/>
        <p:txBody>
          <a:bodyPr/>
          <a:lstStyle/>
          <a:p>
            <a:pPr>
              <a:defRPr/>
            </a:pPr>
            <a:r>
              <a:rPr lang="en-US" b="1" dirty="0"/>
              <a:t>Reactions to routine screening</a:t>
            </a:r>
          </a:p>
        </p:txBody>
      </p:sp>
      <p:sp>
        <p:nvSpPr>
          <p:cNvPr id="59395" name="Content Placeholder 2">
            <a:extLst>
              <a:ext uri="{FF2B5EF4-FFF2-40B4-BE49-F238E27FC236}">
                <a16:creationId xmlns:a16="http://schemas.microsoft.com/office/drawing/2014/main" id="{99CC9BD4-D807-4124-A156-474807E62CF7}"/>
              </a:ext>
            </a:extLst>
          </p:cNvPr>
          <p:cNvSpPr>
            <a:spLocks noGrp="1" noChangeArrowheads="1"/>
          </p:cNvSpPr>
          <p:nvPr>
            <p:ph idx="1"/>
          </p:nvPr>
        </p:nvSpPr>
        <p:spPr>
          <a:xfrm>
            <a:off x="581025" y="2227263"/>
            <a:ext cx="7989888" cy="4249737"/>
          </a:xfrm>
        </p:spPr>
        <p:txBody>
          <a:bodyPr/>
          <a:lstStyle/>
          <a:p>
            <a:r>
              <a:rPr lang="en-US" altLang="en-US">
                <a:latin typeface="AdvTTa9c1b374"/>
              </a:rPr>
              <a:t>Overall, very positive views of the clinic's routine psychosocial screening procedures—Identify kids who need more support, feel valued and cared for</a:t>
            </a:r>
          </a:p>
          <a:p>
            <a:r>
              <a:rPr lang="en-US" altLang="en-US">
                <a:latin typeface="AdvTTa9c1b374"/>
              </a:rPr>
              <a:t>Adolescents liked the screener because it provided an option to disclose concerns non-verbally</a:t>
            </a:r>
          </a:p>
          <a:p>
            <a:r>
              <a:rPr lang="en-US" altLang="en-US">
                <a:latin typeface="AdvTTa9c1b374"/>
              </a:rPr>
              <a:t>Concern that some questions are scary--Kids who had not previously had depressive or suicidal thoughts might suddenly think they are experiencing those symptoms due to </a:t>
            </a:r>
            <a:r>
              <a:rPr lang="en-US" altLang="en-US">
                <a:latin typeface="AdvOT8608a8d1+20"/>
              </a:rPr>
              <a:t>“</a:t>
            </a:r>
            <a:r>
              <a:rPr lang="en-US" altLang="en-US">
                <a:latin typeface="AdvTTa9c1b374"/>
              </a:rPr>
              <a:t>over-thinking it</a:t>
            </a:r>
            <a:r>
              <a:rPr lang="en-US" altLang="en-US">
                <a:latin typeface="AdvOT8608a8d1+20"/>
              </a:rPr>
              <a:t>”</a:t>
            </a:r>
          </a:p>
          <a:p>
            <a:r>
              <a:rPr lang="en-US" altLang="en-US">
                <a:latin typeface="AdvOT8608a8d1+20"/>
              </a:rPr>
              <a:t>Concerns that teens may not answer honestly or not understand the questions</a:t>
            </a:r>
          </a:p>
          <a:p>
            <a:r>
              <a:rPr lang="en-US" altLang="en-US">
                <a:latin typeface="AdvOT8608a8d1+20"/>
              </a:rPr>
              <a:t>Adolescents suggested talking about the screener first to build rapport and promote comfort and trust</a:t>
            </a:r>
          </a:p>
          <a:p>
            <a:r>
              <a:rPr lang="en-US" altLang="en-US">
                <a:latin typeface="AdvOT8608a8d1+20"/>
              </a:rPr>
              <a:t>Mothers suggested having them complete screeners about their kids and themselves, </a:t>
            </a:r>
            <a:r>
              <a:rPr lang="en-US" altLang="en-US">
                <a:latin typeface="AdvTTa9c1b374"/>
              </a:rPr>
              <a:t>reviewing the results of the screening during the visit, regardless of whether the adolescent screens positive, and adding questions about diabetes knowledge</a:t>
            </a:r>
          </a:p>
          <a:p>
            <a:endParaRPr lang="en-US" altLang="en-US"/>
          </a:p>
        </p:txBody>
      </p:sp>
    </p:spTree>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16B0D-E33C-42DB-AE06-A498D5F3F002}"/>
              </a:ext>
            </a:extLst>
          </p:cNvPr>
          <p:cNvSpPr>
            <a:spLocks noGrp="1"/>
          </p:cNvSpPr>
          <p:nvPr>
            <p:ph type="title"/>
          </p:nvPr>
        </p:nvSpPr>
        <p:spPr/>
        <p:txBody>
          <a:bodyPr/>
          <a:lstStyle/>
          <a:p>
            <a:pPr>
              <a:defRPr/>
            </a:pPr>
            <a:r>
              <a:rPr lang="en-US" b="1" dirty="0"/>
              <a:t>Reactions to interactions with psychologists</a:t>
            </a:r>
          </a:p>
        </p:txBody>
      </p:sp>
      <p:sp>
        <p:nvSpPr>
          <p:cNvPr id="60419" name="Content Placeholder 2">
            <a:extLst>
              <a:ext uri="{FF2B5EF4-FFF2-40B4-BE49-F238E27FC236}">
                <a16:creationId xmlns:a16="http://schemas.microsoft.com/office/drawing/2014/main" id="{3678EDFA-64D0-464E-933F-4A3519FF8462}"/>
              </a:ext>
            </a:extLst>
          </p:cNvPr>
          <p:cNvSpPr>
            <a:spLocks noGrp="1" noChangeArrowheads="1"/>
          </p:cNvSpPr>
          <p:nvPr>
            <p:ph idx="1"/>
          </p:nvPr>
        </p:nvSpPr>
        <p:spPr>
          <a:xfrm>
            <a:off x="581025" y="2227263"/>
            <a:ext cx="7989888" cy="3632200"/>
          </a:xfrm>
        </p:spPr>
        <p:txBody>
          <a:bodyPr/>
          <a:lstStyle/>
          <a:p>
            <a:r>
              <a:rPr lang="en-US" altLang="en-US" sz="2000" dirty="0">
                <a:latin typeface="AdvTTa9c1b374"/>
              </a:rPr>
              <a:t>Both adolescents and mothers expressed highly positive views on consultations with the clinic's psychology team</a:t>
            </a:r>
          </a:p>
          <a:p>
            <a:r>
              <a:rPr lang="en-US" altLang="en-US" sz="2000" dirty="0">
                <a:latin typeface="AdvTTa9c1b374"/>
              </a:rPr>
              <a:t>Mothers felt the psychology consultations did not occur frequently enough and wanted the team to provide more regular therapy sessions</a:t>
            </a:r>
          </a:p>
          <a:p>
            <a:r>
              <a:rPr lang="en-US" altLang="en-US" sz="2000" dirty="0">
                <a:latin typeface="AdvTTa9c1b374"/>
              </a:rPr>
              <a:t>Recommended that endocrinologists verbally offer psychology consultations to patients at every diabetes clinic visit, and continue to offer psychology telehealth consultations</a:t>
            </a:r>
          </a:p>
          <a:p>
            <a:r>
              <a:rPr lang="en-US" altLang="en-US" sz="2000" dirty="0">
                <a:latin typeface="AdvTTa9c1b374"/>
              </a:rPr>
              <a:t>Both also wanted the psychology team to give families the opportunity to have the parent and teen meet with psychology separately from one another.</a:t>
            </a:r>
          </a:p>
          <a:p>
            <a:endParaRPr lang="en-US" altLang="en-US" dirty="0"/>
          </a:p>
        </p:txBody>
      </p:sp>
    </p:spTree>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7C3C2-39BA-41A6-A969-1943AAC4F7E4}"/>
              </a:ext>
            </a:extLst>
          </p:cNvPr>
          <p:cNvSpPr>
            <a:spLocks noGrp="1"/>
          </p:cNvSpPr>
          <p:nvPr>
            <p:ph type="title"/>
          </p:nvPr>
        </p:nvSpPr>
        <p:spPr/>
        <p:txBody>
          <a:bodyPr>
            <a:normAutofit/>
          </a:bodyPr>
          <a:lstStyle/>
          <a:p>
            <a:pPr>
              <a:defRPr/>
            </a:pPr>
            <a:r>
              <a:rPr lang="en-US" b="1" dirty="0"/>
              <a:t>Accessing mental health services outside of the clinic</a:t>
            </a:r>
          </a:p>
        </p:txBody>
      </p:sp>
      <p:sp>
        <p:nvSpPr>
          <p:cNvPr id="61443" name="Content Placeholder 2">
            <a:extLst>
              <a:ext uri="{FF2B5EF4-FFF2-40B4-BE49-F238E27FC236}">
                <a16:creationId xmlns:a16="http://schemas.microsoft.com/office/drawing/2014/main" id="{43AB1CFC-39C4-49D2-A3D8-C7633857A584}"/>
              </a:ext>
            </a:extLst>
          </p:cNvPr>
          <p:cNvSpPr>
            <a:spLocks noGrp="1" noChangeArrowheads="1"/>
          </p:cNvSpPr>
          <p:nvPr>
            <p:ph idx="1"/>
          </p:nvPr>
        </p:nvSpPr>
        <p:spPr>
          <a:xfrm>
            <a:off x="581025" y="2227263"/>
            <a:ext cx="7989888" cy="3632200"/>
          </a:xfrm>
        </p:spPr>
        <p:txBody>
          <a:bodyPr/>
          <a:lstStyle/>
          <a:p>
            <a:r>
              <a:rPr lang="en-US" altLang="en-US" sz="2000">
                <a:latin typeface="AdvTTa9c1b374"/>
              </a:rPr>
              <a:t>Adolescents and mothers emphasized the importance of professional mental health services for helping families to navigate the emotional side of diabetes</a:t>
            </a:r>
          </a:p>
          <a:p>
            <a:r>
              <a:rPr lang="en-US" altLang="en-US" sz="2000">
                <a:latin typeface="AdvTTa9c1b374"/>
              </a:rPr>
              <a:t>Mothers were willing to seek mental health services outside of the clinic if recommended to do so by their endocrinologist or the psychology team because they believed that physical and mental health are strongly connected</a:t>
            </a:r>
          </a:p>
          <a:p>
            <a:r>
              <a:rPr lang="en-US" altLang="en-US" sz="2000">
                <a:latin typeface="AdvTTa9c1b374"/>
              </a:rPr>
              <a:t>However, some noted they would be unlikely to seek mental health services because they felt that mental health providers do not understand diabetes: </a:t>
            </a:r>
            <a:r>
              <a:rPr lang="en-US" altLang="en-US" sz="2000">
                <a:latin typeface="AdvOT8608a8d1+20"/>
              </a:rPr>
              <a:t>“</a:t>
            </a:r>
            <a:r>
              <a:rPr lang="en-US" altLang="en-US" sz="2000">
                <a:latin typeface="AdvTTa9c1b374"/>
              </a:rPr>
              <a:t>I find it very tiring to go to a generic psychologist and have to spend the first sessions teaching them what diabetes is</a:t>
            </a:r>
            <a:r>
              <a:rPr lang="en-US" altLang="en-US" sz="2000">
                <a:latin typeface="AdvOT8608a8d1+20"/>
              </a:rPr>
              <a:t>”</a:t>
            </a:r>
          </a:p>
        </p:txBody>
      </p:sp>
    </p:spTree>
  </p:cSld>
  <p:clrMapOvr>
    <a:masterClrMapping/>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3585-5143-4B68-BD32-08067F5096DC}"/>
              </a:ext>
            </a:extLst>
          </p:cNvPr>
          <p:cNvSpPr>
            <a:spLocks noGrp="1"/>
          </p:cNvSpPr>
          <p:nvPr>
            <p:ph type="title"/>
          </p:nvPr>
        </p:nvSpPr>
        <p:spPr>
          <a:xfrm>
            <a:off x="685800" y="533400"/>
            <a:ext cx="7761288" cy="1082675"/>
          </a:xfrm>
        </p:spPr>
        <p:txBody>
          <a:bodyPr>
            <a:normAutofit/>
          </a:bodyPr>
          <a:lstStyle/>
          <a:p>
            <a:pPr>
              <a:defRPr/>
            </a:pPr>
            <a:r>
              <a:rPr lang="en-US" b="1" dirty="0"/>
              <a:t>Accessing mental health services outside of the clinic</a:t>
            </a:r>
          </a:p>
        </p:txBody>
      </p:sp>
      <p:sp>
        <p:nvSpPr>
          <p:cNvPr id="62467" name="Content Placeholder 2">
            <a:extLst>
              <a:ext uri="{FF2B5EF4-FFF2-40B4-BE49-F238E27FC236}">
                <a16:creationId xmlns:a16="http://schemas.microsoft.com/office/drawing/2014/main" id="{D56FCA27-5976-43FB-9192-7DF37A550E54}"/>
              </a:ext>
            </a:extLst>
          </p:cNvPr>
          <p:cNvSpPr>
            <a:spLocks noGrp="1" noChangeArrowheads="1"/>
          </p:cNvSpPr>
          <p:nvPr>
            <p:ph idx="1"/>
          </p:nvPr>
        </p:nvSpPr>
        <p:spPr>
          <a:xfrm>
            <a:off x="581025" y="2057400"/>
            <a:ext cx="7989888" cy="3802063"/>
          </a:xfrm>
        </p:spPr>
        <p:txBody>
          <a:bodyPr/>
          <a:lstStyle/>
          <a:p>
            <a:r>
              <a:rPr lang="en-US" altLang="en-US" sz="2000" dirty="0">
                <a:latin typeface="AdvTTa9c1b374"/>
              </a:rPr>
              <a:t>Even parents who were willing to seek services noted significant barriers to doing so, including difficulty finding a mental health provider, financial and insurance issues, transportation, finding time in busy schedules for appointments, and stigma around seeking mental health support</a:t>
            </a:r>
            <a:endParaRPr lang="en-US" altLang="en-US" sz="2000" dirty="0"/>
          </a:p>
          <a:p>
            <a:r>
              <a:rPr lang="en-US" altLang="en-US" sz="2000" dirty="0">
                <a:latin typeface="AdvTTa9c1b374"/>
              </a:rPr>
              <a:t>Mothers recommended that physicians should educate families about the benefits of therapy and connect diabetes and mental health from the very beginning of a child's treatment to normalize seeking mental health services.</a:t>
            </a:r>
            <a:endParaRPr lang="en-US" altLang="en-US" sz="2000" dirty="0"/>
          </a:p>
        </p:txBody>
      </p:sp>
    </p:spTree>
  </p:cSld>
  <p:clrMapOvr>
    <a:masterClrMapping/>
  </p:clrMapOvr>
  <p:transition>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14747-835E-4FC5-9496-DF252227E7C0}"/>
              </a:ext>
            </a:extLst>
          </p:cNvPr>
          <p:cNvSpPr>
            <a:spLocks noGrp="1"/>
          </p:cNvSpPr>
          <p:nvPr>
            <p:ph type="title"/>
          </p:nvPr>
        </p:nvSpPr>
        <p:spPr/>
        <p:txBody>
          <a:bodyPr/>
          <a:lstStyle/>
          <a:p>
            <a:pPr>
              <a:defRPr/>
            </a:pPr>
            <a:r>
              <a:rPr lang="en-US" b="1" dirty="0"/>
              <a:t>discussion</a:t>
            </a:r>
          </a:p>
        </p:txBody>
      </p:sp>
      <p:sp>
        <p:nvSpPr>
          <p:cNvPr id="63491" name="Content Placeholder 2">
            <a:extLst>
              <a:ext uri="{FF2B5EF4-FFF2-40B4-BE49-F238E27FC236}">
                <a16:creationId xmlns:a16="http://schemas.microsoft.com/office/drawing/2014/main" id="{A8326D41-05EE-403C-B226-F9365AC25B29}"/>
              </a:ext>
            </a:extLst>
          </p:cNvPr>
          <p:cNvSpPr>
            <a:spLocks noGrp="1" noChangeArrowheads="1"/>
          </p:cNvSpPr>
          <p:nvPr>
            <p:ph idx="1"/>
          </p:nvPr>
        </p:nvSpPr>
        <p:spPr>
          <a:xfrm>
            <a:off x="581025" y="2666999"/>
            <a:ext cx="7989888" cy="3192463"/>
          </a:xfrm>
        </p:spPr>
        <p:txBody>
          <a:bodyPr/>
          <a:lstStyle/>
          <a:p>
            <a:r>
              <a:rPr lang="en-US" altLang="en-US" sz="2000" dirty="0"/>
              <a:t>Families want their medical providers to address mental health concerns as part of routine diabetes care</a:t>
            </a:r>
          </a:p>
          <a:p>
            <a:r>
              <a:rPr lang="en-US" altLang="en-US" sz="2000" dirty="0"/>
              <a:t>Psychosocial screening is accepted and valued by youth and their mothers, allowing youth </a:t>
            </a:r>
            <a:r>
              <a:rPr lang="en-US" altLang="en-US" sz="2000" dirty="0">
                <a:latin typeface="AdvTTa9c1b374"/>
              </a:rPr>
              <a:t>to disclose concerns they may not feel comfortable verbalizing</a:t>
            </a:r>
            <a:endParaRPr lang="en-US" altLang="en-US" sz="2000" dirty="0"/>
          </a:p>
          <a:p>
            <a:r>
              <a:rPr lang="en-US" altLang="en-US" sz="2000" dirty="0"/>
              <a:t>There are some important barriers that need to be addressed</a:t>
            </a:r>
          </a:p>
          <a:p>
            <a:r>
              <a:rPr lang="en-US" altLang="en-US" sz="2000" dirty="0"/>
              <a:t>Screening should include psychoeducation, knowledge checks, and parent reports</a:t>
            </a:r>
          </a:p>
          <a:p>
            <a:r>
              <a:rPr lang="en-US" altLang="en-US" sz="2000" dirty="0"/>
              <a:t>Offering regular psychology consultations helps meet clinical needs</a:t>
            </a:r>
          </a:p>
          <a:p>
            <a:r>
              <a:rPr lang="en-US" altLang="en-US" sz="2000" dirty="0"/>
              <a:t>Families need help connecting to psychological care outside the clinic</a:t>
            </a:r>
          </a:p>
          <a:p>
            <a:endParaRPr lang="en-US" altLang="en-US" dirty="0"/>
          </a:p>
        </p:txBody>
      </p:sp>
    </p:spTree>
  </p:cSld>
  <p:clrMapOvr>
    <a:masterClrMapping/>
  </p:clrMapOvr>
  <p:transition>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F706D-BC2A-47B6-A1B8-62871781CF22}"/>
              </a:ext>
            </a:extLst>
          </p:cNvPr>
          <p:cNvSpPr>
            <a:spLocks noGrp="1"/>
          </p:cNvSpPr>
          <p:nvPr>
            <p:ph type="title"/>
          </p:nvPr>
        </p:nvSpPr>
        <p:spPr/>
        <p:txBody>
          <a:bodyPr/>
          <a:lstStyle/>
          <a:p>
            <a:pPr>
              <a:defRPr/>
            </a:pPr>
            <a:r>
              <a:rPr lang="en-US" b="1" dirty="0"/>
              <a:t>Telehealth during covid-19: </a:t>
            </a:r>
            <a:br>
              <a:rPr lang="en-US" b="1" dirty="0"/>
            </a:br>
            <a:r>
              <a:rPr lang="en-US" b="1" dirty="0"/>
              <a:t>QI initiative</a:t>
            </a:r>
          </a:p>
        </p:txBody>
      </p:sp>
      <p:pic>
        <p:nvPicPr>
          <p:cNvPr id="64515" name="Content Placeholder 4" descr="Text&#10;&#10;Description automatically generated with low confidence">
            <a:extLst>
              <a:ext uri="{FF2B5EF4-FFF2-40B4-BE49-F238E27FC236}">
                <a16:creationId xmlns:a16="http://schemas.microsoft.com/office/drawing/2014/main" id="{FFEC7280-6ADD-4B7B-97DD-FE2E47C002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44650" y="2128838"/>
            <a:ext cx="5899150" cy="4424362"/>
          </a:xfrm>
        </p:spPr>
      </p:pic>
    </p:spTree>
  </p:cSld>
  <p:clrMapOvr>
    <a:masterClrMapping/>
  </p:clrMapOvr>
  <p:transition>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1FC3B-5E18-40C4-A7E2-70F32CA58154}"/>
              </a:ext>
            </a:extLst>
          </p:cNvPr>
          <p:cNvSpPr>
            <a:spLocks noGrp="1"/>
          </p:cNvSpPr>
          <p:nvPr>
            <p:ph type="title"/>
          </p:nvPr>
        </p:nvSpPr>
        <p:spPr/>
        <p:txBody>
          <a:bodyPr/>
          <a:lstStyle/>
          <a:p>
            <a:r>
              <a:rPr lang="en-US" b="1" dirty="0"/>
              <a:t>Quality Improvement Initiative</a:t>
            </a:r>
          </a:p>
        </p:txBody>
      </p:sp>
      <p:sp>
        <p:nvSpPr>
          <p:cNvPr id="3" name="Content Placeholder 2">
            <a:extLst>
              <a:ext uri="{FF2B5EF4-FFF2-40B4-BE49-F238E27FC236}">
                <a16:creationId xmlns:a16="http://schemas.microsoft.com/office/drawing/2014/main" id="{607DC770-02DB-4FDC-BA1E-CC07D708CD1B}"/>
              </a:ext>
            </a:extLst>
          </p:cNvPr>
          <p:cNvSpPr>
            <a:spLocks noGrp="1"/>
          </p:cNvSpPr>
          <p:nvPr>
            <p:ph idx="1"/>
          </p:nvPr>
        </p:nvSpPr>
        <p:spPr/>
        <p:txBody>
          <a:bodyPr/>
          <a:lstStyle/>
          <a:p>
            <a:pPr algn="l"/>
            <a:r>
              <a:rPr lang="en-US" sz="2000" b="0" i="0" u="none" strike="noStrike" baseline="0" dirty="0">
                <a:latin typeface="STIX-Regular"/>
              </a:rPr>
              <a:t>Our team identified declining psychosocial screener completion and psychology consultation rates as primary challenges following a shift to telehealth</a:t>
            </a:r>
          </a:p>
          <a:p>
            <a:pPr algn="l"/>
            <a:r>
              <a:rPr lang="en-US" sz="2000" b="0" i="0" u="none" strike="noStrike" baseline="0" dirty="0">
                <a:latin typeface="STIX-Regular"/>
              </a:rPr>
              <a:t>We utilized the Plan-Do-Study-Act (PDSA) quality improvement framework to improve screening and consultation rates</a:t>
            </a:r>
          </a:p>
          <a:p>
            <a:pPr algn="l"/>
            <a:r>
              <a:rPr lang="en-US" sz="2000" b="0" i="0" u="none" strike="noStrike" baseline="0" dirty="0">
                <a:latin typeface="STIX-Regular"/>
              </a:rPr>
              <a:t>Screening and consultation rates dropped initially, but recovered to nearly pre-pandemic levels following three PDSA intervention cycles</a:t>
            </a:r>
          </a:p>
          <a:p>
            <a:pPr algn="l"/>
            <a:r>
              <a:rPr lang="en-US" sz="2000" b="0" i="0" u="none" strike="noStrike" baseline="0" dirty="0">
                <a:latin typeface="STIX-Regular"/>
              </a:rPr>
              <a:t>During implementation, challenges arose related to the feasibility of patient interactions, interdisciplinary collaboration, patient engagement, and ethical issues.</a:t>
            </a:r>
          </a:p>
          <a:p>
            <a:pPr marL="0" indent="0" algn="l">
              <a:buNone/>
            </a:pPr>
            <a:endParaRPr lang="en-US" dirty="0"/>
          </a:p>
        </p:txBody>
      </p:sp>
    </p:spTree>
    <p:extLst>
      <p:ext uri="{BB962C8B-B14F-4D97-AF65-F5344CB8AC3E}">
        <p14:creationId xmlns:p14="http://schemas.microsoft.com/office/powerpoint/2010/main" val="4236973780"/>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439A4-18B5-4926-B9BD-37E44AA765D9}"/>
              </a:ext>
            </a:extLst>
          </p:cNvPr>
          <p:cNvSpPr>
            <a:spLocks noGrp="1"/>
          </p:cNvSpPr>
          <p:nvPr>
            <p:ph type="title"/>
          </p:nvPr>
        </p:nvSpPr>
        <p:spPr/>
        <p:txBody>
          <a:bodyPr/>
          <a:lstStyle/>
          <a:p>
            <a:r>
              <a:rPr lang="en-US" b="1" dirty="0"/>
              <a:t>A1c over time: 2010-2012 vs. 2016-2018 in T1DX</a:t>
            </a:r>
          </a:p>
        </p:txBody>
      </p:sp>
      <p:pic>
        <p:nvPicPr>
          <p:cNvPr id="6" name="Content Placeholder 5" descr="Chart, scatter chart&#10;&#10;Description automatically generated">
            <a:extLst>
              <a:ext uri="{FF2B5EF4-FFF2-40B4-BE49-F238E27FC236}">
                <a16:creationId xmlns:a16="http://schemas.microsoft.com/office/drawing/2014/main" id="{CC008D98-3372-440E-848C-DBC2DEC8F869}"/>
              </a:ext>
            </a:extLst>
          </p:cNvPr>
          <p:cNvPicPr>
            <a:picLocks noGrp="1" noChangeAspect="1"/>
          </p:cNvPicPr>
          <p:nvPr>
            <p:ph sz="half" idx="1"/>
          </p:nvPr>
        </p:nvPicPr>
        <p:blipFill>
          <a:blip r:embed="rId2"/>
          <a:stretch>
            <a:fillRect/>
          </a:stretch>
        </p:blipFill>
        <p:spPr>
          <a:xfrm>
            <a:off x="219782" y="2406650"/>
            <a:ext cx="5503063" cy="2851150"/>
          </a:xfrm>
        </p:spPr>
      </p:pic>
      <p:sp>
        <p:nvSpPr>
          <p:cNvPr id="4" name="Content Placeholder 3">
            <a:extLst>
              <a:ext uri="{FF2B5EF4-FFF2-40B4-BE49-F238E27FC236}">
                <a16:creationId xmlns:a16="http://schemas.microsoft.com/office/drawing/2014/main" id="{A944C942-064E-4503-B95E-8BC730C231FD}"/>
              </a:ext>
            </a:extLst>
          </p:cNvPr>
          <p:cNvSpPr>
            <a:spLocks noGrp="1"/>
          </p:cNvSpPr>
          <p:nvPr>
            <p:ph sz="half" idx="2"/>
          </p:nvPr>
        </p:nvSpPr>
        <p:spPr>
          <a:xfrm>
            <a:off x="5760720" y="2236471"/>
            <a:ext cx="2868929" cy="3520439"/>
          </a:xfrm>
        </p:spPr>
        <p:txBody>
          <a:bodyPr>
            <a:noAutofit/>
          </a:bodyPr>
          <a:lstStyle/>
          <a:p>
            <a:r>
              <a:rPr lang="en-US" sz="1600" dirty="0"/>
              <a:t>17% of youth and 21% of young adults achieve glycemic target</a:t>
            </a:r>
          </a:p>
          <a:p>
            <a:r>
              <a:rPr lang="en-US" sz="1600" dirty="0"/>
              <a:t>A1c increased over time in adolescents</a:t>
            </a:r>
          </a:p>
          <a:p>
            <a:r>
              <a:rPr lang="en-US" sz="1600" dirty="0"/>
              <a:t>57% pump use increases to 63%</a:t>
            </a:r>
          </a:p>
          <a:p>
            <a:r>
              <a:rPr lang="en-US" sz="1600" dirty="0"/>
              <a:t>7% CGM increases to 30%</a:t>
            </a:r>
          </a:p>
          <a:p>
            <a:r>
              <a:rPr lang="en-US" sz="1600" dirty="0"/>
              <a:t>Despite technological advances, glycemic control remains elusive goal</a:t>
            </a:r>
          </a:p>
          <a:p>
            <a:r>
              <a:rPr lang="en-US" sz="1600" dirty="0"/>
              <a:t>Foster et al., T1D Exchange Clinical Network, Diab Tech and Therapeutics, 2019 </a:t>
            </a:r>
          </a:p>
        </p:txBody>
      </p:sp>
    </p:spTree>
    <p:extLst>
      <p:ext uri="{BB962C8B-B14F-4D97-AF65-F5344CB8AC3E}">
        <p14:creationId xmlns:p14="http://schemas.microsoft.com/office/powerpoint/2010/main" val="1060604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5700-0D6D-4010-B016-93C50ACD148A}"/>
              </a:ext>
            </a:extLst>
          </p:cNvPr>
          <p:cNvSpPr>
            <a:spLocks noGrp="1"/>
          </p:cNvSpPr>
          <p:nvPr>
            <p:ph type="title"/>
          </p:nvPr>
        </p:nvSpPr>
        <p:spPr/>
        <p:txBody>
          <a:bodyPr/>
          <a:lstStyle/>
          <a:p>
            <a:r>
              <a:rPr lang="en-US" b="1" dirty="0"/>
              <a:t>PDSA: Psychological Screening and consultation</a:t>
            </a:r>
          </a:p>
        </p:txBody>
      </p:sp>
      <p:sp>
        <p:nvSpPr>
          <p:cNvPr id="3" name="Content Placeholder 2">
            <a:extLst>
              <a:ext uri="{FF2B5EF4-FFF2-40B4-BE49-F238E27FC236}">
                <a16:creationId xmlns:a16="http://schemas.microsoft.com/office/drawing/2014/main" id="{7BD1CEDC-626A-45C0-9602-82E4EE0E4324}"/>
              </a:ext>
            </a:extLst>
          </p:cNvPr>
          <p:cNvSpPr>
            <a:spLocks noGrp="1"/>
          </p:cNvSpPr>
          <p:nvPr>
            <p:ph idx="1"/>
          </p:nvPr>
        </p:nvSpPr>
        <p:spPr/>
        <p:txBody>
          <a:bodyPr/>
          <a:lstStyle/>
          <a:p>
            <a:r>
              <a:rPr lang="en-US" dirty="0"/>
              <a:t>Cycle 1: March 2020: Psychology team emails caregiver a time-limited link to the screener; MD and CDE refers family to psychology who contacts caregiver via phone to schedule a telehealth visit requiring additional consent</a:t>
            </a:r>
          </a:p>
          <a:p>
            <a:pPr algn="l"/>
            <a:r>
              <a:rPr lang="en-US" dirty="0"/>
              <a:t>Cycle 2:  </a:t>
            </a:r>
            <a:r>
              <a:rPr lang="en-US" sz="1800" b="0" i="0" u="none" strike="noStrike" baseline="0" dirty="0">
                <a:latin typeface="STIX-Regular"/>
              </a:rPr>
              <a:t>April 2020: to address insufficient screening responses: psychology team calls caregiver in morning and HCT given list of patients to be screened so they can remind caregiver about screener if not done; psychology team sent an email with mental health resources and psychology team contact information to the clinic’s caregiver listserv</a:t>
            </a:r>
            <a:r>
              <a:rPr lang="en-US" dirty="0"/>
              <a:t> </a:t>
            </a:r>
          </a:p>
          <a:p>
            <a:pPr algn="l"/>
            <a:r>
              <a:rPr lang="en-US" dirty="0"/>
              <a:t>Cycle 3: May 2020: </a:t>
            </a:r>
            <a:r>
              <a:rPr lang="en-US" sz="1800" b="0" i="0" u="none" strike="noStrike" baseline="0" dirty="0">
                <a:latin typeface="STIX-Regular"/>
              </a:rPr>
              <a:t>EHR update allowed virtual visits with Zoom integrated in Epic; virtual warm handoff in which MDs emailed psychology to join the medical visit; in June 2020 screening used generic links emailed several days prior to outpatient visit that did not expire</a:t>
            </a:r>
            <a:endParaRPr lang="en-US" dirty="0"/>
          </a:p>
        </p:txBody>
      </p:sp>
    </p:spTree>
    <p:extLst>
      <p:ext uri="{BB962C8B-B14F-4D97-AF65-F5344CB8AC3E}">
        <p14:creationId xmlns:p14="http://schemas.microsoft.com/office/powerpoint/2010/main" val="3347017903"/>
      </p:ext>
    </p:extLst>
  </p:cSld>
  <p:clrMapOvr>
    <a:masterClrMapping/>
  </p:clrMapOvr>
  <p:transition>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B7BF0-7BD1-4C7C-B393-54A3FE1EEB3C}"/>
              </a:ext>
            </a:extLst>
          </p:cNvPr>
          <p:cNvSpPr>
            <a:spLocks noGrp="1"/>
          </p:cNvSpPr>
          <p:nvPr>
            <p:ph type="title"/>
          </p:nvPr>
        </p:nvSpPr>
        <p:spPr/>
        <p:txBody>
          <a:bodyPr/>
          <a:lstStyle/>
          <a:p>
            <a:r>
              <a:rPr lang="en-US" sz="2800" b="1" dirty="0">
                <a:effectLst/>
                <a:latin typeface="Calibri" panose="020F0502020204030204" pitchFamily="34" charset="0"/>
                <a:ea typeface="Calibri" panose="020F0502020204030204" pitchFamily="34" charset="0"/>
              </a:rPr>
              <a:t>screening and consultation rates over time </a:t>
            </a:r>
            <a:endParaRPr lang="en-US" b="1" dirty="0"/>
          </a:p>
        </p:txBody>
      </p:sp>
      <p:graphicFrame>
        <p:nvGraphicFramePr>
          <p:cNvPr id="4" name="Content Placeholder 3">
            <a:extLst>
              <a:ext uri="{FF2B5EF4-FFF2-40B4-BE49-F238E27FC236}">
                <a16:creationId xmlns:a16="http://schemas.microsoft.com/office/drawing/2014/main" id="{68E2FCE8-54BE-2A43-948C-12D23F2967D5}"/>
              </a:ext>
            </a:extLst>
          </p:cNvPr>
          <p:cNvGraphicFramePr>
            <a:graphicFrameLocks noGrp="1"/>
          </p:cNvGraphicFramePr>
          <p:nvPr>
            <p:ph idx="1"/>
          </p:nvPr>
        </p:nvGraphicFramePr>
        <p:xfrm>
          <a:off x="581025" y="2227263"/>
          <a:ext cx="7989888" cy="3632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8556171"/>
      </p:ext>
    </p:extLst>
  </p:cSld>
  <p:clrMapOvr>
    <a:masterClrMapping/>
  </p:clrMapOvr>
  <p:transition>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08B0B-52BB-4097-BC8A-B7086A8EBE29}"/>
              </a:ext>
            </a:extLst>
          </p:cNvPr>
          <p:cNvSpPr>
            <a:spLocks noGrp="1"/>
          </p:cNvSpPr>
          <p:nvPr>
            <p:ph type="title"/>
          </p:nvPr>
        </p:nvSpPr>
        <p:spPr/>
        <p:txBody>
          <a:bodyPr>
            <a:normAutofit/>
          </a:bodyPr>
          <a:lstStyle/>
          <a:p>
            <a:r>
              <a:rPr lang="en-US" sz="3200" b="1" dirty="0"/>
              <a:t>Lessons learned</a:t>
            </a:r>
          </a:p>
        </p:txBody>
      </p:sp>
      <p:sp>
        <p:nvSpPr>
          <p:cNvPr id="3" name="Content Placeholder 2">
            <a:extLst>
              <a:ext uri="{FF2B5EF4-FFF2-40B4-BE49-F238E27FC236}">
                <a16:creationId xmlns:a16="http://schemas.microsoft.com/office/drawing/2014/main" id="{55B98C76-D4F3-4753-B92F-82FAB36838B4}"/>
              </a:ext>
            </a:extLst>
          </p:cNvPr>
          <p:cNvSpPr>
            <a:spLocks noGrp="1"/>
          </p:cNvSpPr>
          <p:nvPr>
            <p:ph idx="1"/>
          </p:nvPr>
        </p:nvSpPr>
        <p:spPr>
          <a:xfrm>
            <a:off x="581192" y="2228003"/>
            <a:ext cx="7989752" cy="3029797"/>
          </a:xfrm>
        </p:spPr>
        <p:txBody>
          <a:bodyPr/>
          <a:lstStyle/>
          <a:p>
            <a:pPr algn="l"/>
            <a:r>
              <a:rPr lang="en-US" sz="2400" b="0" i="0" u="none" strike="noStrike" baseline="0" dirty="0">
                <a:latin typeface="STIX-Regular"/>
              </a:rPr>
              <a:t>Clinics shifting psychology consultation-liaison services to telehealth should prioritize interdisciplinary communication, elicit perspectives from all clinic professionals, leverage the electronic health record, and develop procedures for warm handoffs and navigating ethical issues.</a:t>
            </a:r>
            <a:endParaRPr lang="en-US" sz="2400" dirty="0"/>
          </a:p>
        </p:txBody>
      </p:sp>
    </p:spTree>
    <p:extLst>
      <p:ext uri="{BB962C8B-B14F-4D97-AF65-F5344CB8AC3E}">
        <p14:creationId xmlns:p14="http://schemas.microsoft.com/office/powerpoint/2010/main" val="1072779041"/>
      </p:ext>
    </p:extLst>
  </p:cSld>
  <p:clrMapOvr>
    <a:masterClrMapping/>
  </p:clrMapOvr>
  <p:transition>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31C316-25AB-4DD0-B185-F6F34F1C16AB}"/>
              </a:ext>
            </a:extLst>
          </p:cNvPr>
          <p:cNvSpPr>
            <a:spLocks noGrp="1"/>
          </p:cNvSpPr>
          <p:nvPr>
            <p:ph type="title"/>
          </p:nvPr>
        </p:nvSpPr>
        <p:spPr/>
        <p:txBody>
          <a:bodyPr>
            <a:normAutofit/>
          </a:bodyPr>
          <a:lstStyle/>
          <a:p>
            <a:r>
              <a:rPr lang="en-US" sz="3600" b="1" dirty="0"/>
              <a:t>Leveraging the EHR: 6 habits</a:t>
            </a:r>
          </a:p>
        </p:txBody>
      </p:sp>
      <p:pic>
        <p:nvPicPr>
          <p:cNvPr id="8" name="Content Placeholder 7" descr="Text&#10;&#10;Description automatically generated">
            <a:extLst>
              <a:ext uri="{FF2B5EF4-FFF2-40B4-BE49-F238E27FC236}">
                <a16:creationId xmlns:a16="http://schemas.microsoft.com/office/drawing/2014/main" id="{9BFF8936-5063-48FA-A233-501A4831786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14532" y="2228003"/>
            <a:ext cx="4242929" cy="3182197"/>
          </a:xfrm>
        </p:spPr>
      </p:pic>
      <p:sp>
        <p:nvSpPr>
          <p:cNvPr id="6" name="Content Placeholder 5">
            <a:extLst>
              <a:ext uri="{FF2B5EF4-FFF2-40B4-BE49-F238E27FC236}">
                <a16:creationId xmlns:a16="http://schemas.microsoft.com/office/drawing/2014/main" id="{689F54E7-D512-409D-BC4B-CE236E5DEFE6}"/>
              </a:ext>
            </a:extLst>
          </p:cNvPr>
          <p:cNvSpPr>
            <a:spLocks noGrp="1"/>
          </p:cNvSpPr>
          <p:nvPr>
            <p:ph sz="half" idx="2"/>
          </p:nvPr>
        </p:nvSpPr>
        <p:spPr>
          <a:xfrm>
            <a:off x="4800600" y="2057400"/>
            <a:ext cx="3928868" cy="4495800"/>
          </a:xfrm>
        </p:spPr>
        <p:txBody>
          <a:bodyPr>
            <a:normAutofit fontScale="55000" lnSpcReduction="20000"/>
          </a:bodyPr>
          <a:lstStyle/>
          <a:p>
            <a:r>
              <a:rPr lang="en-US" sz="2900" dirty="0"/>
              <a:t>Checks glucose at least 4 times/day or uses CGM</a:t>
            </a:r>
          </a:p>
          <a:p>
            <a:r>
              <a:rPr lang="en-US" sz="2900" dirty="0"/>
              <a:t>Gives at least 3 insulin boluses per day</a:t>
            </a:r>
          </a:p>
          <a:p>
            <a:r>
              <a:rPr lang="en-US" sz="2900" dirty="0"/>
              <a:t>Uses insulin pump</a:t>
            </a:r>
          </a:p>
          <a:p>
            <a:r>
              <a:rPr lang="en-US" sz="2900" dirty="0"/>
              <a:t>Delivers boluses before meals</a:t>
            </a:r>
          </a:p>
          <a:p>
            <a:r>
              <a:rPr lang="en-US" sz="2900" dirty="0"/>
              <a:t>Reviewed glucose data since last clinic visit</a:t>
            </a:r>
          </a:p>
          <a:p>
            <a:r>
              <a:rPr lang="en-US" sz="2900" dirty="0"/>
              <a:t>Has changed insulin doses since the last clinic visit.</a:t>
            </a:r>
          </a:p>
          <a:p>
            <a:r>
              <a:rPr lang="en-US" sz="2900" dirty="0"/>
              <a:t>For every 1-unit increase in total habit score, there was a mean (SE) 0.6% (0.05) decrease in HbA1c among all participants and a mean (SE) 2.86% (0.71) increase in TIR among those who used CGMs</a:t>
            </a:r>
          </a:p>
          <a:p>
            <a:r>
              <a:rPr lang="en-US" sz="2900" dirty="0"/>
              <a:t>Only 8.7% performed all 6 habits</a:t>
            </a:r>
          </a:p>
          <a:p>
            <a:endParaRPr lang="en-US" dirty="0"/>
          </a:p>
        </p:txBody>
      </p:sp>
    </p:spTree>
    <p:extLst>
      <p:ext uri="{BB962C8B-B14F-4D97-AF65-F5344CB8AC3E}">
        <p14:creationId xmlns:p14="http://schemas.microsoft.com/office/powerpoint/2010/main" val="666945594"/>
      </p:ext>
    </p:extLst>
  </p:cSld>
  <p:clrMapOvr>
    <a:masterClrMapping/>
  </p:clrMapOvr>
  <p:transition>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AAD6C5-1BE4-4881-8FC5-0B6F72E69607}"/>
              </a:ext>
            </a:extLst>
          </p:cNvPr>
          <p:cNvSpPr>
            <a:spLocks noGrp="1"/>
          </p:cNvSpPr>
          <p:nvPr>
            <p:ph type="title"/>
          </p:nvPr>
        </p:nvSpPr>
        <p:spPr/>
        <p:txBody>
          <a:bodyPr>
            <a:normAutofit/>
          </a:bodyPr>
          <a:lstStyle/>
          <a:p>
            <a:r>
              <a:rPr lang="en-US" sz="3200" b="1" dirty="0"/>
              <a:t>Psychosocial screening </a:t>
            </a:r>
            <a:br>
              <a:rPr lang="en-US" sz="3200" b="1" dirty="0"/>
            </a:br>
            <a:r>
              <a:rPr lang="en-US" sz="3200" b="1" dirty="0"/>
              <a:t>in T1DX</a:t>
            </a:r>
          </a:p>
        </p:txBody>
      </p:sp>
      <p:sp>
        <p:nvSpPr>
          <p:cNvPr id="6" name="Content Placeholder 5">
            <a:extLst>
              <a:ext uri="{FF2B5EF4-FFF2-40B4-BE49-F238E27FC236}">
                <a16:creationId xmlns:a16="http://schemas.microsoft.com/office/drawing/2014/main" id="{6601842C-A9B1-49B7-84BE-112B8DD08795}"/>
              </a:ext>
            </a:extLst>
          </p:cNvPr>
          <p:cNvSpPr>
            <a:spLocks noGrp="1"/>
          </p:cNvSpPr>
          <p:nvPr>
            <p:ph idx="1"/>
          </p:nvPr>
        </p:nvSpPr>
        <p:spPr/>
        <p:txBody>
          <a:bodyPr/>
          <a:lstStyle/>
          <a:p>
            <a:r>
              <a:rPr lang="en-US" dirty="0" err="1"/>
              <a:t>Corathers</a:t>
            </a:r>
            <a:r>
              <a:rPr lang="en-US" dirty="0"/>
              <a:t> et al. (2022) at ADA:</a:t>
            </a:r>
          </a:p>
          <a:p>
            <a:r>
              <a:rPr lang="en-US" dirty="0"/>
              <a:t>Of 25 pediatric centers, 96% use one tool, 79% use two or more</a:t>
            </a:r>
          </a:p>
          <a:p>
            <a:r>
              <a:rPr lang="en-US" dirty="0"/>
              <a:t>Of 8 adult centers, 43% use one or more tools</a:t>
            </a:r>
          </a:p>
          <a:p>
            <a:r>
              <a:rPr lang="en-US" dirty="0"/>
              <a:t>Most common screen is for depression in 96% of pediatric and 38% of adult centers</a:t>
            </a:r>
          </a:p>
          <a:p>
            <a:r>
              <a:rPr lang="en-US" dirty="0"/>
              <a:t>About 40% of pediatric centers screen for transition to adult care and social determinants of health and 25% screen for anxiety or diabetes distress</a:t>
            </a:r>
          </a:p>
          <a:p>
            <a:r>
              <a:rPr lang="en-US" dirty="0"/>
              <a:t>Adult centers also screen for SDOH (38%) but less so for diabetes distress, health literacy or adherence (10%)</a:t>
            </a:r>
          </a:p>
          <a:p>
            <a:r>
              <a:rPr lang="en-US" dirty="0"/>
              <a:t>Common challenges include time constraints, workflow integration, and how best to follow up on positive screens</a:t>
            </a:r>
            <a:endParaRPr lang="en-US" dirty="0">
              <a:latin typeface="Gill Sans Nova Light" panose="020B0604020202020204" pitchFamily="34" charset="0"/>
            </a:endParaRPr>
          </a:p>
        </p:txBody>
      </p:sp>
    </p:spTree>
    <p:extLst>
      <p:ext uri="{BB962C8B-B14F-4D97-AF65-F5344CB8AC3E}">
        <p14:creationId xmlns:p14="http://schemas.microsoft.com/office/powerpoint/2010/main" val="1811237792"/>
      </p:ext>
    </p:extLst>
  </p:cSld>
  <p:clrMapOvr>
    <a:masterClrMapping/>
  </p:clrMapOvr>
  <p:transition>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F7D67-2A9F-4DE4-8EF8-679FF5036137}"/>
              </a:ext>
            </a:extLst>
          </p:cNvPr>
          <p:cNvSpPr>
            <a:spLocks noGrp="1"/>
          </p:cNvSpPr>
          <p:nvPr>
            <p:ph type="title"/>
          </p:nvPr>
        </p:nvSpPr>
        <p:spPr/>
        <p:txBody>
          <a:bodyPr/>
          <a:lstStyle/>
          <a:p>
            <a:pPr>
              <a:defRPr/>
            </a:pPr>
            <a:r>
              <a:rPr lang="en-US" sz="3600" b="1" dirty="0"/>
              <a:t>Summary</a:t>
            </a:r>
          </a:p>
        </p:txBody>
      </p:sp>
      <p:sp>
        <p:nvSpPr>
          <p:cNvPr id="65539" name="Content Placeholder 2">
            <a:extLst>
              <a:ext uri="{FF2B5EF4-FFF2-40B4-BE49-F238E27FC236}">
                <a16:creationId xmlns:a16="http://schemas.microsoft.com/office/drawing/2014/main" id="{D5C6641F-5455-4AFC-BB5D-D7AB8A28BDAA}"/>
              </a:ext>
            </a:extLst>
          </p:cNvPr>
          <p:cNvSpPr>
            <a:spLocks noGrp="1" noChangeArrowheads="1"/>
          </p:cNvSpPr>
          <p:nvPr>
            <p:ph idx="1"/>
          </p:nvPr>
        </p:nvSpPr>
        <p:spPr>
          <a:xfrm>
            <a:off x="581025" y="2227263"/>
            <a:ext cx="7989888" cy="3632200"/>
          </a:xfrm>
        </p:spPr>
        <p:txBody>
          <a:bodyPr/>
          <a:lstStyle/>
          <a:p>
            <a:r>
              <a:rPr lang="en-US" altLang="en-US" sz="3200"/>
              <a:t>Barriers to Achieving Good Glycemic Control</a:t>
            </a:r>
          </a:p>
          <a:p>
            <a:r>
              <a:rPr lang="en-US" altLang="en-US" sz="3200"/>
              <a:t>Barriers to Youth Receiving Behavioral Health Care</a:t>
            </a:r>
          </a:p>
          <a:p>
            <a:r>
              <a:rPr lang="en-US" altLang="en-US" sz="3200"/>
              <a:t>Integrated Behavioral </a:t>
            </a:r>
            <a:br>
              <a:rPr lang="en-US" altLang="en-US" sz="3200"/>
            </a:br>
            <a:r>
              <a:rPr lang="en-US" altLang="en-US" sz="3200"/>
              <a:t>Health Care</a:t>
            </a:r>
          </a:p>
        </p:txBody>
      </p:sp>
    </p:spTree>
  </p:cSld>
  <p:clrMapOvr>
    <a:masterClrMapping/>
  </p:clrMapOvr>
  <p:transition>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0ABD2-EF74-4BE3-A201-5DF0C35A82F2}"/>
              </a:ext>
            </a:extLst>
          </p:cNvPr>
          <p:cNvSpPr>
            <a:spLocks noGrp="1"/>
          </p:cNvSpPr>
          <p:nvPr>
            <p:ph type="title"/>
          </p:nvPr>
        </p:nvSpPr>
        <p:spPr/>
        <p:txBody>
          <a:bodyPr>
            <a:normAutofit fontScale="90000"/>
          </a:bodyPr>
          <a:lstStyle/>
          <a:p>
            <a:pPr eaLnBrk="1" fontAlgn="auto" hangingPunct="1">
              <a:spcAft>
                <a:spcPts val="0"/>
              </a:spcAft>
              <a:defRPr/>
            </a:pPr>
            <a:r>
              <a:rPr lang="en-US" altLang="en-US" sz="3600" b="1" dirty="0"/>
              <a:t>Barriers to Achieving optimal Glycemic Control</a:t>
            </a:r>
          </a:p>
        </p:txBody>
      </p:sp>
      <p:sp>
        <p:nvSpPr>
          <p:cNvPr id="66563" name="Content Placeholder 2">
            <a:extLst>
              <a:ext uri="{FF2B5EF4-FFF2-40B4-BE49-F238E27FC236}">
                <a16:creationId xmlns:a16="http://schemas.microsoft.com/office/drawing/2014/main" id="{3BCE3AA1-B087-418D-9121-A242B6EB864A}"/>
              </a:ext>
            </a:extLst>
          </p:cNvPr>
          <p:cNvSpPr>
            <a:spLocks noGrp="1" noChangeArrowheads="1"/>
          </p:cNvSpPr>
          <p:nvPr>
            <p:ph idx="1"/>
          </p:nvPr>
        </p:nvSpPr>
        <p:spPr>
          <a:xfrm>
            <a:off x="546100" y="2362200"/>
            <a:ext cx="8140700" cy="4373563"/>
          </a:xfrm>
        </p:spPr>
        <p:txBody>
          <a:bodyPr/>
          <a:lstStyle/>
          <a:p>
            <a:pPr eaLnBrk="1" hangingPunct="1"/>
            <a:r>
              <a:rPr lang="en-US" altLang="en-US" sz="2400" dirty="0">
                <a:ea typeface="MS PGothic" panose="020B0600070205080204" pitchFamily="34" charset="-128"/>
              </a:rPr>
              <a:t>Stress, anxiety, depression</a:t>
            </a:r>
          </a:p>
          <a:p>
            <a:pPr eaLnBrk="1" hangingPunct="1"/>
            <a:r>
              <a:rPr lang="en-US" altLang="en-US" sz="2400" dirty="0">
                <a:ea typeface="MS PGothic" panose="020B0600070205080204" pitchFamily="34" charset="-128"/>
              </a:rPr>
              <a:t>Family conflict about diabetes management </a:t>
            </a:r>
          </a:p>
          <a:p>
            <a:pPr eaLnBrk="1" hangingPunct="1"/>
            <a:r>
              <a:rPr lang="en-US" altLang="en-US" sz="2400" dirty="0">
                <a:ea typeface="MS PGothic" panose="020B0600070205080204" pitchFamily="34" charset="-128"/>
              </a:rPr>
              <a:t>Low motivation</a:t>
            </a:r>
          </a:p>
          <a:p>
            <a:pPr eaLnBrk="1" hangingPunct="1"/>
            <a:r>
              <a:rPr lang="en-US" altLang="en-US" sz="2400" dirty="0">
                <a:ea typeface="MS PGothic" panose="020B0600070205080204" pitchFamily="34" charset="-128"/>
              </a:rPr>
              <a:t>Regimen adherence problems (BG checks and utilization of data, omission or underdosing of insulin, lack of attention or accuracy with regard to carbs)</a:t>
            </a:r>
          </a:p>
          <a:p>
            <a:pPr eaLnBrk="1" hangingPunct="1"/>
            <a:r>
              <a:rPr lang="en-US" altLang="en-US" sz="2400" dirty="0">
                <a:ea typeface="MS PGothic" panose="020B0600070205080204" pitchFamily="34" charset="-128"/>
              </a:rPr>
              <a:t>Lack of integration of behavioral and medical care</a:t>
            </a:r>
          </a:p>
          <a:p>
            <a:pPr eaLnBrk="1" hangingPunct="1"/>
            <a:r>
              <a:rPr lang="en-US" altLang="en-US" sz="2400" dirty="0">
                <a:ea typeface="MS PGothic" panose="020B0600070205080204" pitchFamily="34" charset="-128"/>
              </a:rPr>
              <a:t>New intervention approaches needed to address these barriers and help youth achieve glycemic targets</a:t>
            </a:r>
          </a:p>
          <a:p>
            <a:pPr eaLnBrk="1" hangingPunct="1"/>
            <a:endParaRPr lang="en-US" altLang="en-US" sz="2400" dirty="0">
              <a:ea typeface="MS PGothic" panose="020B0600070205080204" pitchFamily="34" charset="-128"/>
            </a:endParaRPr>
          </a:p>
          <a:p>
            <a:pPr eaLnBrk="1" hangingPunct="1">
              <a:buFont typeface="Wingdings" panose="05000000000000000000" pitchFamily="2" charset="2"/>
              <a:buNone/>
            </a:pPr>
            <a:endParaRPr lang="en-US" altLang="en-US" dirty="0">
              <a:ea typeface="MS PGothic" panose="020B0600070205080204" pitchFamily="34" charset="-128"/>
            </a:endParaRPr>
          </a:p>
        </p:txBody>
      </p:sp>
    </p:spTree>
  </p:cSld>
  <p:clrMapOvr>
    <a:masterClrMapping/>
  </p:clrMapOvr>
  <p:transition>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1A33-039B-4515-85D9-119054162018}"/>
              </a:ext>
            </a:extLst>
          </p:cNvPr>
          <p:cNvSpPr>
            <a:spLocks noGrp="1"/>
          </p:cNvSpPr>
          <p:nvPr>
            <p:ph type="title"/>
          </p:nvPr>
        </p:nvSpPr>
        <p:spPr/>
        <p:txBody>
          <a:bodyPr/>
          <a:lstStyle/>
          <a:p>
            <a:pPr eaLnBrk="1" fontAlgn="auto" hangingPunct="1">
              <a:spcAft>
                <a:spcPts val="0"/>
              </a:spcAft>
              <a:defRPr/>
            </a:pPr>
            <a:r>
              <a:rPr lang="en-US" sz="3200" b="1" dirty="0"/>
              <a:t>Barriers to Youth Receiving Behavioral Health Care</a:t>
            </a:r>
          </a:p>
        </p:txBody>
      </p:sp>
      <p:sp>
        <p:nvSpPr>
          <p:cNvPr id="3" name="Content Placeholder 2">
            <a:extLst>
              <a:ext uri="{FF2B5EF4-FFF2-40B4-BE49-F238E27FC236}">
                <a16:creationId xmlns:a16="http://schemas.microsoft.com/office/drawing/2014/main" id="{91DD29C1-3C7B-43DE-8872-19C4F92AE41F}"/>
              </a:ext>
            </a:extLst>
          </p:cNvPr>
          <p:cNvSpPr>
            <a:spLocks noGrp="1"/>
          </p:cNvSpPr>
          <p:nvPr>
            <p:ph idx="1"/>
          </p:nvPr>
        </p:nvSpPr>
        <p:spPr>
          <a:xfrm>
            <a:off x="581025" y="2227263"/>
            <a:ext cx="7989888" cy="3632200"/>
          </a:xfrm>
        </p:spPr>
        <p:txBody>
          <a:bodyPr rtlCol="0">
            <a:normAutofit fontScale="92500" lnSpcReduction="10000"/>
          </a:bodyPr>
          <a:lstStyle/>
          <a:p>
            <a:pPr marL="306000" indent="-306000" eaLnBrk="1" fontAlgn="auto" hangingPunct="1">
              <a:buFont typeface="Wingdings 2" charset="2"/>
              <a:buChar char=""/>
              <a:defRPr/>
            </a:pPr>
            <a:r>
              <a:rPr lang="en-US" sz="2400" dirty="0"/>
              <a:t>Attitudes and stigma </a:t>
            </a:r>
          </a:p>
          <a:p>
            <a:pPr marL="306000" indent="-306000" eaLnBrk="1" fontAlgn="auto" hangingPunct="1">
              <a:buFont typeface="Wingdings 2" charset="2"/>
              <a:buChar char=""/>
              <a:defRPr/>
            </a:pPr>
            <a:r>
              <a:rPr lang="en-US" sz="2400" dirty="0"/>
              <a:t>Financial barriers, inconvenience and distance, and long wait times</a:t>
            </a:r>
          </a:p>
          <a:p>
            <a:pPr marL="306000" indent="-306000" eaLnBrk="1" fontAlgn="auto" hangingPunct="1">
              <a:buFont typeface="Wingdings 2" charset="2"/>
              <a:buChar char=""/>
              <a:defRPr/>
            </a:pPr>
            <a:r>
              <a:rPr lang="en-US" sz="2400" dirty="0"/>
              <a:t>Insurance coverage</a:t>
            </a:r>
          </a:p>
          <a:p>
            <a:pPr marL="306000" indent="-306000" eaLnBrk="1" fontAlgn="auto" hangingPunct="1">
              <a:buFont typeface="Wingdings 2" charset="2"/>
              <a:buChar char=""/>
              <a:defRPr/>
            </a:pPr>
            <a:r>
              <a:rPr lang="en-US" sz="2400" dirty="0"/>
              <a:t>In many states in the US, mental and behavioral health services provided by Medicaid HMOs with very poor reimbursement, effectively excluding licensed psychologists from participation</a:t>
            </a:r>
          </a:p>
          <a:p>
            <a:pPr marL="306000" indent="-306000" eaLnBrk="1" fontAlgn="auto" hangingPunct="1">
              <a:buFont typeface="Wingdings 2" charset="2"/>
              <a:buChar char=""/>
              <a:defRPr/>
            </a:pPr>
            <a:r>
              <a:rPr lang="en-US" sz="2400" dirty="0">
                <a:ea typeface="ＭＳ Ｐゴシック" charset="0"/>
                <a:cs typeface="ＭＳ Ｐゴシック" charset="0"/>
              </a:rPr>
              <a:t>Most youth—particularly lower income and ethnic minority youth--do not receive evidence-based behavioral interventions to improve diabetes management.</a:t>
            </a:r>
          </a:p>
          <a:p>
            <a:pPr marL="306000" indent="-306000" eaLnBrk="1" fontAlgn="auto" hangingPunct="1">
              <a:buFont typeface="Wingdings 2" charset="2"/>
              <a:buChar char=""/>
              <a:defRPr/>
            </a:pPr>
            <a:endParaRPr lang="en-US" sz="2800" dirty="0"/>
          </a:p>
        </p:txBody>
      </p:sp>
    </p:spTree>
  </p:cSld>
  <p:clrMapOvr>
    <a:masterClrMapping/>
  </p:clrMapOvr>
  <p:transition>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AB3D1-E2D9-4ED9-8629-5199DB0BE611}"/>
              </a:ext>
            </a:extLst>
          </p:cNvPr>
          <p:cNvSpPr>
            <a:spLocks noGrp="1"/>
          </p:cNvSpPr>
          <p:nvPr>
            <p:ph type="title"/>
          </p:nvPr>
        </p:nvSpPr>
        <p:spPr>
          <a:xfrm>
            <a:off x="581025" y="685800"/>
            <a:ext cx="8094663" cy="1082675"/>
          </a:xfrm>
        </p:spPr>
        <p:txBody>
          <a:bodyPr/>
          <a:lstStyle/>
          <a:p>
            <a:pPr eaLnBrk="1" fontAlgn="auto" hangingPunct="1">
              <a:spcAft>
                <a:spcPts val="0"/>
              </a:spcAft>
              <a:defRPr/>
            </a:pPr>
            <a:r>
              <a:rPr lang="en-US" sz="3200" b="1" dirty="0"/>
              <a:t>Integrated Behavioral </a:t>
            </a:r>
            <a:br>
              <a:rPr lang="en-US" sz="3200" b="1" dirty="0"/>
            </a:br>
            <a:r>
              <a:rPr lang="en-US" sz="3200" b="1" dirty="0"/>
              <a:t>Health Care</a:t>
            </a:r>
          </a:p>
        </p:txBody>
      </p:sp>
      <p:sp>
        <p:nvSpPr>
          <p:cNvPr id="3" name="Content Placeholder 2">
            <a:extLst>
              <a:ext uri="{FF2B5EF4-FFF2-40B4-BE49-F238E27FC236}">
                <a16:creationId xmlns:a16="http://schemas.microsoft.com/office/drawing/2014/main" id="{07207799-83C8-4E76-910C-AB4734F1AAAB}"/>
              </a:ext>
            </a:extLst>
          </p:cNvPr>
          <p:cNvSpPr>
            <a:spLocks noGrp="1"/>
          </p:cNvSpPr>
          <p:nvPr>
            <p:ph idx="1"/>
          </p:nvPr>
        </p:nvSpPr>
        <p:spPr>
          <a:xfrm>
            <a:off x="581025" y="2227263"/>
            <a:ext cx="7989888" cy="4402137"/>
          </a:xfrm>
        </p:spPr>
        <p:txBody>
          <a:bodyPr rtlCol="0">
            <a:normAutofit fontScale="55000" lnSpcReduction="20000"/>
          </a:bodyPr>
          <a:lstStyle/>
          <a:p>
            <a:pPr marL="306000" indent="-306000" eaLnBrk="1" fontAlgn="auto" hangingPunct="1">
              <a:buFont typeface="Wingdings 2" charset="2"/>
              <a:buChar char=""/>
              <a:defRPr/>
            </a:pPr>
            <a:r>
              <a:rPr lang="en-US" sz="4200" dirty="0"/>
              <a:t>Integrated behavioral health care can overcome common barriers related to access of mental/behavioral health care for pediatric patients.  </a:t>
            </a:r>
          </a:p>
          <a:p>
            <a:pPr marL="306000" indent="-306000" eaLnBrk="1" fontAlgn="auto" hangingPunct="1">
              <a:buFont typeface="Wingdings 2" charset="2"/>
              <a:buChar char=""/>
              <a:defRPr/>
            </a:pPr>
            <a:r>
              <a:rPr lang="en-US" sz="4200" dirty="0"/>
              <a:t>Research has demonstrated behavioral interventions reduced medical utilization and DKA hospitalizations for youth with poorly controlled diabetes </a:t>
            </a:r>
            <a:r>
              <a:rPr lang="en-US" sz="3600" dirty="0"/>
              <a:t>(e.g., Ellis et al., 2005, </a:t>
            </a:r>
            <a:r>
              <a:rPr lang="en-US" sz="3600" i="1" dirty="0"/>
              <a:t>Diab Care</a:t>
            </a:r>
            <a:r>
              <a:rPr lang="en-US" sz="3600" dirty="0"/>
              <a:t>; Ellis et al., 2008, </a:t>
            </a:r>
            <a:r>
              <a:rPr lang="en-US" sz="3600" i="1" dirty="0"/>
              <a:t>Diab Care</a:t>
            </a:r>
            <a:r>
              <a:rPr lang="en-US" sz="3600" dirty="0"/>
              <a:t>)</a:t>
            </a:r>
            <a:r>
              <a:rPr lang="en-US" sz="4200" dirty="0"/>
              <a:t>.</a:t>
            </a:r>
          </a:p>
          <a:p>
            <a:pPr>
              <a:defRPr/>
            </a:pPr>
            <a:r>
              <a:rPr lang="en-US" sz="4200" dirty="0"/>
              <a:t>Integrated psychology services in the diabetes clinic improves glycemic control and reduces costs </a:t>
            </a:r>
            <a:r>
              <a:rPr lang="en-US" sz="3600" dirty="0"/>
              <a:t>(</a:t>
            </a:r>
            <a:r>
              <a:rPr lang="en-US" sz="3600" dirty="0" err="1"/>
              <a:t>Caccavale</a:t>
            </a:r>
            <a:r>
              <a:rPr lang="en-US" sz="3600" dirty="0"/>
              <a:t> et al., 2020, </a:t>
            </a:r>
            <a:r>
              <a:rPr lang="en-US" sz="3600" i="1" dirty="0"/>
              <a:t>J Clin Psych in Med Settings</a:t>
            </a:r>
            <a:r>
              <a:rPr lang="en-US" sz="3600" dirty="0"/>
              <a:t>)</a:t>
            </a:r>
            <a:r>
              <a:rPr lang="en-US" sz="4200" dirty="0"/>
              <a:t>.</a:t>
            </a:r>
          </a:p>
          <a:p>
            <a:pPr marL="306000" indent="-306000" eaLnBrk="1" fontAlgn="auto" hangingPunct="1">
              <a:buFont typeface="Wingdings 2" charset="2"/>
              <a:buChar char=""/>
              <a:defRPr/>
            </a:pPr>
            <a:r>
              <a:rPr lang="en-US" sz="4200" dirty="0"/>
              <a:t>More research is needed to demonstrate cost effectiveness of integrated behavioral health care for youth with type 1 diabetes.</a:t>
            </a:r>
          </a:p>
          <a:p>
            <a:pPr marL="306000" indent="-306000" eaLnBrk="1" fontAlgn="auto" hangingPunct="1">
              <a:buFont typeface="Wingdings 2" charset="2"/>
              <a:buChar char=""/>
              <a:defRPr/>
            </a:pPr>
            <a:endParaRPr lang="en-US" sz="2800" dirty="0"/>
          </a:p>
        </p:txBody>
      </p:sp>
    </p:spTree>
  </p:cSld>
  <p:clrMapOvr>
    <a:masterClrMapping/>
  </p:clrMapOvr>
  <p:transition>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9B9C9-1019-4113-ABA5-AB661DB7F741}"/>
              </a:ext>
            </a:extLst>
          </p:cNvPr>
          <p:cNvSpPr>
            <a:spLocks noGrp="1"/>
          </p:cNvSpPr>
          <p:nvPr>
            <p:ph type="title"/>
          </p:nvPr>
        </p:nvSpPr>
        <p:spPr/>
        <p:txBody>
          <a:bodyPr/>
          <a:lstStyle/>
          <a:p>
            <a:pPr eaLnBrk="1" fontAlgn="auto" hangingPunct="1">
              <a:spcAft>
                <a:spcPts val="0"/>
              </a:spcAft>
              <a:defRPr/>
            </a:pPr>
            <a:r>
              <a:rPr lang="en-US" b="1" dirty="0"/>
              <a:t>Research Team</a:t>
            </a:r>
          </a:p>
        </p:txBody>
      </p:sp>
      <p:sp>
        <p:nvSpPr>
          <p:cNvPr id="13315" name="Content Placeholder 2">
            <a:extLst>
              <a:ext uri="{FF2B5EF4-FFF2-40B4-BE49-F238E27FC236}">
                <a16:creationId xmlns:a16="http://schemas.microsoft.com/office/drawing/2014/main" id="{81614D34-38DC-4291-B8EC-DDA8E237C41F}"/>
              </a:ext>
            </a:extLst>
          </p:cNvPr>
          <p:cNvSpPr>
            <a:spLocks noGrp="1" noChangeArrowheads="1"/>
          </p:cNvSpPr>
          <p:nvPr>
            <p:ph idx="1"/>
          </p:nvPr>
        </p:nvSpPr>
        <p:spPr>
          <a:xfrm>
            <a:off x="619125" y="2286000"/>
            <a:ext cx="7989888" cy="3173413"/>
          </a:xfrm>
        </p:spPr>
        <p:txBody>
          <a:bodyPr/>
          <a:lstStyle/>
          <a:p>
            <a:pPr eaLnBrk="1" hangingPunct="1"/>
            <a:r>
              <a:rPr lang="en-US" altLang="en-US" dirty="0"/>
              <a:t>Eileen Davis, PhD</a:t>
            </a:r>
          </a:p>
          <a:p>
            <a:pPr eaLnBrk="1" hangingPunct="1"/>
            <a:r>
              <a:rPr lang="en-US" altLang="en-US" dirty="0"/>
              <a:t>Kaitlyn Brodar, MS, MPH</a:t>
            </a:r>
          </a:p>
          <a:p>
            <a:pPr eaLnBrk="1" hangingPunct="1"/>
            <a:r>
              <a:rPr lang="en-US" altLang="en-US" dirty="0"/>
              <a:t>Lolly Starr-Glass, PsyD</a:t>
            </a:r>
          </a:p>
          <a:p>
            <a:pPr eaLnBrk="1" hangingPunct="1"/>
            <a:r>
              <a:rPr lang="en-US" altLang="en-US" dirty="0"/>
              <a:t>Courtney Lynn, PhD</a:t>
            </a:r>
          </a:p>
          <a:p>
            <a:pPr eaLnBrk="1" hangingPunct="1"/>
            <a:r>
              <a:rPr lang="en-US" altLang="en-US" dirty="0"/>
              <a:t>Joyce Liu, PhD</a:t>
            </a:r>
          </a:p>
          <a:p>
            <a:pPr eaLnBrk="1" hangingPunct="1"/>
            <a:r>
              <a:rPr lang="en-US" altLang="en-US" dirty="0"/>
              <a:t>Janine Sanchez, MD</a:t>
            </a:r>
          </a:p>
          <a:p>
            <a:pPr eaLnBrk="1" hangingPunct="1"/>
            <a:r>
              <a:rPr lang="en-US" altLang="en-US" dirty="0"/>
              <a:t>Luiza Mali, PhD</a:t>
            </a:r>
          </a:p>
          <a:p>
            <a:pPr eaLnBrk="1" hangingPunct="1"/>
            <a:r>
              <a:rPr lang="en-US" altLang="en-US" dirty="0"/>
              <a:t>Annette La Greca, PhD</a:t>
            </a:r>
          </a:p>
          <a:p>
            <a:pPr eaLnBrk="1" hangingPunct="1"/>
            <a:r>
              <a:rPr lang="en-US" altLang="en-US" dirty="0"/>
              <a:t>Alan Delamater, PhD</a:t>
            </a:r>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C3C6BA-BCA3-45AF-9F5E-2F3814F763C9}"/>
              </a:ext>
            </a:extLst>
          </p:cNvPr>
          <p:cNvSpPr>
            <a:spLocks noGrp="1"/>
          </p:cNvSpPr>
          <p:nvPr>
            <p:ph type="title"/>
          </p:nvPr>
        </p:nvSpPr>
        <p:spPr/>
        <p:txBody>
          <a:bodyPr/>
          <a:lstStyle/>
          <a:p>
            <a:r>
              <a:rPr lang="en-US" b="1" dirty="0"/>
              <a:t>SEARCH study: diabetes care, 2022</a:t>
            </a:r>
          </a:p>
        </p:txBody>
      </p:sp>
      <p:pic>
        <p:nvPicPr>
          <p:cNvPr id="9" name="Content Placeholder 8" descr="Text, letter&#10;&#10;Description automatically generated">
            <a:extLst>
              <a:ext uri="{FF2B5EF4-FFF2-40B4-BE49-F238E27FC236}">
                <a16:creationId xmlns:a16="http://schemas.microsoft.com/office/drawing/2014/main" id="{BEB10759-5172-4D54-8C5D-144453B5C6F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7062" y="2286000"/>
            <a:ext cx="4294452" cy="3220839"/>
          </a:xfrm>
        </p:spPr>
      </p:pic>
      <p:pic>
        <p:nvPicPr>
          <p:cNvPr id="11" name="Content Placeholder 10" descr="Chart, line chart&#10;&#10;Description automatically generated">
            <a:extLst>
              <a:ext uri="{FF2B5EF4-FFF2-40B4-BE49-F238E27FC236}">
                <a16:creationId xmlns:a16="http://schemas.microsoft.com/office/drawing/2014/main" id="{14F89622-B856-4B1E-A663-4E9597F529C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64074" y="2286000"/>
            <a:ext cx="4297627" cy="3223220"/>
          </a:xfrm>
        </p:spPr>
      </p:pic>
    </p:spTree>
    <p:extLst>
      <p:ext uri="{BB962C8B-B14F-4D97-AF65-F5344CB8AC3E}">
        <p14:creationId xmlns:p14="http://schemas.microsoft.com/office/powerpoint/2010/main" val="1760516906"/>
      </p:ext>
    </p:extLst>
  </p:cSld>
  <p:clrMapOvr>
    <a:masterClrMapping/>
  </p:clrMapOvr>
  <p:transition>
    <p:wipe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99566-A611-4B22-9C20-5F3CD341E91A}"/>
              </a:ext>
            </a:extLst>
          </p:cNvPr>
          <p:cNvSpPr>
            <a:spLocks noGrp="1"/>
          </p:cNvSpPr>
          <p:nvPr>
            <p:ph type="title"/>
          </p:nvPr>
        </p:nvSpPr>
        <p:spPr/>
        <p:txBody>
          <a:bodyPr/>
          <a:lstStyle/>
          <a:p>
            <a:r>
              <a:rPr lang="en-US" b="1" dirty="0"/>
              <a:t>Thanks for your attention</a:t>
            </a:r>
          </a:p>
        </p:txBody>
      </p:sp>
      <p:pic>
        <p:nvPicPr>
          <p:cNvPr id="82946" name="Picture 2" descr="11 Best Things to Do in Miami Beach - What is Miami Beach Most Famous For?  – Go Guides">
            <a:extLst>
              <a:ext uri="{FF2B5EF4-FFF2-40B4-BE49-F238E27FC236}">
                <a16:creationId xmlns:a16="http://schemas.microsoft.com/office/drawing/2014/main" id="{FB7641EB-B31B-459C-9195-77E96C870B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4341" y="1981200"/>
            <a:ext cx="7205259" cy="480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277281"/>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5649C-7778-443E-AFE9-E27E46A99480}"/>
              </a:ext>
            </a:extLst>
          </p:cNvPr>
          <p:cNvSpPr>
            <a:spLocks noGrp="1"/>
          </p:cNvSpPr>
          <p:nvPr>
            <p:ph type="title"/>
          </p:nvPr>
        </p:nvSpPr>
        <p:spPr/>
        <p:txBody>
          <a:bodyPr/>
          <a:lstStyle/>
          <a:p>
            <a:pPr>
              <a:defRPr/>
            </a:pPr>
            <a:r>
              <a:rPr lang="en-US" sz="2700" b="1" dirty="0">
                <a:ea typeface="ＭＳ Ｐゴシック" charset="0"/>
              </a:rPr>
              <a:t>What Accounts for suboptimal Outcomes</a:t>
            </a:r>
            <a:r>
              <a:rPr lang="en-US" b="1" dirty="0">
                <a:ea typeface="ＭＳ Ｐゴシック" charset="0"/>
              </a:rPr>
              <a:t>?</a:t>
            </a:r>
          </a:p>
        </p:txBody>
      </p:sp>
      <p:sp>
        <p:nvSpPr>
          <p:cNvPr id="3" name="Content Placeholder 2">
            <a:extLst>
              <a:ext uri="{FF2B5EF4-FFF2-40B4-BE49-F238E27FC236}">
                <a16:creationId xmlns:a16="http://schemas.microsoft.com/office/drawing/2014/main" id="{36950B3C-9B0D-4D0D-9442-A706F8B22003}"/>
              </a:ext>
            </a:extLst>
          </p:cNvPr>
          <p:cNvSpPr>
            <a:spLocks noGrp="1" noChangeArrowheads="1"/>
          </p:cNvSpPr>
          <p:nvPr>
            <p:ph idx="1"/>
          </p:nvPr>
        </p:nvSpPr>
        <p:spPr>
          <a:xfrm>
            <a:off x="601663" y="2238375"/>
            <a:ext cx="7056437" cy="3213100"/>
          </a:xfrm>
        </p:spPr>
        <p:txBody>
          <a:bodyPr/>
          <a:lstStyle/>
          <a:p>
            <a:r>
              <a:rPr lang="en-US" altLang="en-US" dirty="0">
                <a:ea typeface="MS PGothic" panose="020B0600070205080204" pitchFamily="34" charset="-128"/>
              </a:rPr>
              <a:t>Kids don’t understand the importance of good glycemic control for preventing future problems.</a:t>
            </a:r>
          </a:p>
          <a:p>
            <a:r>
              <a:rPr lang="en-US" altLang="en-US" dirty="0">
                <a:ea typeface="MS PGothic" panose="020B0600070205080204" pitchFamily="34" charset="-128"/>
              </a:rPr>
              <a:t>They are disorganized, forgetful, or they have psychological problems.</a:t>
            </a:r>
          </a:p>
          <a:p>
            <a:r>
              <a:rPr lang="en-US" altLang="en-US" dirty="0">
                <a:ea typeface="MS PGothic" panose="020B0600070205080204" pitchFamily="34" charset="-128"/>
              </a:rPr>
              <a:t>Their families are disorganized and chaotic and just not involved.</a:t>
            </a:r>
          </a:p>
          <a:p>
            <a:r>
              <a:rPr lang="en-US" altLang="en-US" dirty="0">
                <a:ea typeface="MS PGothic" panose="020B0600070205080204" pitchFamily="34" charset="-128"/>
              </a:rPr>
              <a:t>Their parents are over-involved and argue too much with them about diabetes. </a:t>
            </a:r>
          </a:p>
          <a:p>
            <a:r>
              <a:rPr lang="en-US" altLang="en-US" dirty="0">
                <a:ea typeface="MS PGothic" panose="020B0600070205080204" pitchFamily="34" charset="-128"/>
              </a:rPr>
              <a:t>They are more interested in having fun with peers and/or doing well at school—they’re just not motivated about diabetes care.</a:t>
            </a:r>
          </a:p>
          <a:p>
            <a:r>
              <a:rPr lang="en-US" altLang="en-US" dirty="0">
                <a:ea typeface="MS PGothic" panose="020B0600070205080204" pitchFamily="34" charset="-128"/>
              </a:rPr>
              <a:t>Health care teams don’t know how to work effectively with kids to help them achieve better self-management and glycemic control.</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CB3D1-F42B-4D7B-9A6E-928C8D6F271B}"/>
              </a:ext>
            </a:extLst>
          </p:cNvPr>
          <p:cNvSpPr>
            <a:spLocks noGrp="1"/>
          </p:cNvSpPr>
          <p:nvPr>
            <p:ph type="title"/>
          </p:nvPr>
        </p:nvSpPr>
        <p:spPr/>
        <p:txBody>
          <a:bodyPr/>
          <a:lstStyle/>
          <a:p>
            <a:pPr>
              <a:defRPr/>
            </a:pPr>
            <a:r>
              <a:rPr lang="en-US" b="1" dirty="0">
                <a:ea typeface="ＭＳ Ｐゴシック" charset="0"/>
              </a:rPr>
              <a:t>Questions</a:t>
            </a:r>
          </a:p>
        </p:txBody>
      </p:sp>
      <p:sp>
        <p:nvSpPr>
          <p:cNvPr id="16387" name="Content Placeholder 2">
            <a:extLst>
              <a:ext uri="{FF2B5EF4-FFF2-40B4-BE49-F238E27FC236}">
                <a16:creationId xmlns:a16="http://schemas.microsoft.com/office/drawing/2014/main" id="{30C8B57A-6FB0-4162-92C1-4550167FE7F9}"/>
              </a:ext>
            </a:extLst>
          </p:cNvPr>
          <p:cNvSpPr>
            <a:spLocks noGrp="1" noChangeArrowheads="1"/>
          </p:cNvSpPr>
          <p:nvPr>
            <p:ph idx="1"/>
          </p:nvPr>
        </p:nvSpPr>
        <p:spPr>
          <a:xfrm>
            <a:off x="436563" y="2144713"/>
            <a:ext cx="8270875" cy="2655887"/>
          </a:xfrm>
        </p:spPr>
        <p:txBody>
          <a:bodyPr/>
          <a:lstStyle/>
          <a:p>
            <a:r>
              <a:rPr lang="en-US" altLang="en-US" sz="2400" dirty="0">
                <a:ea typeface="MS PGothic" panose="020B0600070205080204" pitchFamily="34" charset="-128"/>
              </a:rPr>
              <a:t>Why is non-adherence so common and optimal glycemic control so difficult to achieve for most patients?</a:t>
            </a:r>
          </a:p>
          <a:p>
            <a:r>
              <a:rPr lang="en-US" altLang="en-US" sz="2400" dirty="0">
                <a:ea typeface="MS PGothic" panose="020B0600070205080204" pitchFamily="34" charset="-128"/>
              </a:rPr>
              <a:t>How do we motivate patients to do better at diabetes self-management and improve glycemic control?</a:t>
            </a:r>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a:extLst>
              <a:ext uri="{FF2B5EF4-FFF2-40B4-BE49-F238E27FC236}">
                <a16:creationId xmlns:a16="http://schemas.microsoft.com/office/drawing/2014/main" id="{D0D5A01F-B69A-4F4A-BF08-8B4E750A020B}"/>
              </a:ext>
            </a:extLst>
          </p:cNvPr>
          <p:cNvGrpSpPr>
            <a:grpSpLocks/>
          </p:cNvGrpSpPr>
          <p:nvPr/>
        </p:nvGrpSpPr>
        <p:grpSpPr bwMode="auto">
          <a:xfrm>
            <a:off x="349250" y="590550"/>
            <a:ext cx="8705850" cy="6038850"/>
            <a:chOff x="476167" y="457200"/>
            <a:chExt cx="8366137" cy="6097866"/>
          </a:xfrm>
        </p:grpSpPr>
        <p:sp>
          <p:nvSpPr>
            <p:cNvPr id="17430" name="Oval 2">
              <a:extLst>
                <a:ext uri="{FF2B5EF4-FFF2-40B4-BE49-F238E27FC236}">
                  <a16:creationId xmlns:a16="http://schemas.microsoft.com/office/drawing/2014/main" id="{F3F059AA-4067-454A-B784-268035283DD8}"/>
                </a:ext>
              </a:extLst>
            </p:cNvPr>
            <p:cNvSpPr>
              <a:spLocks noChangeArrowheads="1"/>
            </p:cNvSpPr>
            <p:nvPr/>
          </p:nvSpPr>
          <p:spPr bwMode="auto">
            <a:xfrm>
              <a:off x="533400" y="457200"/>
              <a:ext cx="8229600" cy="6097866"/>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endParaRPr lang="en-US" altLang="en-US" sz="1400">
                <a:latin typeface="Tw Cen MT" panose="020B0602020104020603" pitchFamily="34" charset="0"/>
                <a:ea typeface="MS PGothic" panose="020B0600070205080204" pitchFamily="34" charset="-128"/>
              </a:endParaRPr>
            </a:p>
          </p:txBody>
        </p:sp>
        <p:sp>
          <p:nvSpPr>
            <p:cNvPr id="17431" name="TextBox 37">
              <a:extLst>
                <a:ext uri="{FF2B5EF4-FFF2-40B4-BE49-F238E27FC236}">
                  <a16:creationId xmlns:a16="http://schemas.microsoft.com/office/drawing/2014/main" id="{3016084B-BBE8-4EF5-A105-1936FA96016E}"/>
                </a:ext>
              </a:extLst>
            </p:cNvPr>
            <p:cNvSpPr txBox="1">
              <a:spLocks noChangeArrowheads="1"/>
            </p:cNvSpPr>
            <p:nvPr/>
          </p:nvSpPr>
          <p:spPr bwMode="auto">
            <a:xfrm>
              <a:off x="3178010" y="488483"/>
              <a:ext cx="2971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n-US" altLang="en-US" sz="1600" b="1">
                  <a:solidFill>
                    <a:schemeClr val="bg1"/>
                  </a:solidFill>
                  <a:latin typeface="Tw Cen MT" panose="020B0602020104020603" pitchFamily="34" charset="0"/>
                  <a:ea typeface="MS PGothic" panose="020B0600070205080204" pitchFamily="34" charset="-128"/>
                </a:rPr>
                <a:t>Medical System</a:t>
              </a:r>
            </a:p>
            <a:p>
              <a:pPr algn="ctr" eaLnBrk="1" hangingPunct="1"/>
              <a:r>
                <a:rPr lang="en-US" altLang="en-US" sz="1600" b="1">
                  <a:solidFill>
                    <a:schemeClr val="bg1"/>
                  </a:solidFill>
                  <a:latin typeface="Tw Cen MT" panose="020B0602020104020603" pitchFamily="34" charset="0"/>
                  <a:ea typeface="MS PGothic" panose="020B0600070205080204" pitchFamily="34" charset="-128"/>
                </a:rPr>
                <a:t>Characteristics</a:t>
              </a:r>
            </a:p>
          </p:txBody>
        </p:sp>
        <p:sp>
          <p:nvSpPr>
            <p:cNvPr id="17432" name="TextBox 38">
              <a:extLst>
                <a:ext uri="{FF2B5EF4-FFF2-40B4-BE49-F238E27FC236}">
                  <a16:creationId xmlns:a16="http://schemas.microsoft.com/office/drawing/2014/main" id="{0D3ED80B-25F5-4E0F-8EC6-BCDC45ABE132}"/>
                </a:ext>
              </a:extLst>
            </p:cNvPr>
            <p:cNvSpPr txBox="1">
              <a:spLocks noChangeArrowheads="1"/>
            </p:cNvSpPr>
            <p:nvPr/>
          </p:nvSpPr>
          <p:spPr bwMode="auto">
            <a:xfrm>
              <a:off x="7699304" y="3368712"/>
              <a:ext cx="114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n-US" altLang="en-US" sz="1400">
                  <a:solidFill>
                    <a:schemeClr val="bg1"/>
                  </a:solidFill>
                  <a:latin typeface="Tw Cen MT" panose="020B0602020104020603" pitchFamily="34" charset="0"/>
                  <a:ea typeface="MS PGothic" panose="020B0600070205080204" pitchFamily="34" charset="-128"/>
                </a:rPr>
                <a:t>Relationship </a:t>
              </a:r>
            </a:p>
            <a:p>
              <a:pPr algn="ctr" eaLnBrk="1" hangingPunct="1"/>
              <a:r>
                <a:rPr lang="en-US" altLang="en-US" sz="1400">
                  <a:solidFill>
                    <a:schemeClr val="bg1"/>
                  </a:solidFill>
                  <a:latin typeface="Tw Cen MT" panose="020B0602020104020603" pitchFamily="34" charset="0"/>
                  <a:ea typeface="MS PGothic" panose="020B0600070205080204" pitchFamily="34" charset="-128"/>
                </a:rPr>
                <a:t>with doctor</a:t>
              </a:r>
            </a:p>
          </p:txBody>
        </p:sp>
        <p:sp>
          <p:nvSpPr>
            <p:cNvPr id="17433" name="TextBox 39">
              <a:extLst>
                <a:ext uri="{FF2B5EF4-FFF2-40B4-BE49-F238E27FC236}">
                  <a16:creationId xmlns:a16="http://schemas.microsoft.com/office/drawing/2014/main" id="{9096D671-4630-4340-AB22-6AFB4CE2431C}"/>
                </a:ext>
              </a:extLst>
            </p:cNvPr>
            <p:cNvSpPr txBox="1">
              <a:spLocks noChangeArrowheads="1"/>
            </p:cNvSpPr>
            <p:nvPr/>
          </p:nvSpPr>
          <p:spPr bwMode="auto">
            <a:xfrm>
              <a:off x="3074424" y="5995780"/>
              <a:ext cx="3178971" cy="31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n-US" altLang="en-US" sz="1400">
                  <a:solidFill>
                    <a:schemeClr val="bg1"/>
                  </a:solidFill>
                  <a:latin typeface="Tw Cen MT" panose="020B0602020104020603" pitchFamily="34" charset="0"/>
                  <a:ea typeface="MS PGothic" panose="020B0600070205080204" pitchFamily="34" charset="-128"/>
                </a:rPr>
                <a:t>Contacts with health care team</a:t>
              </a:r>
            </a:p>
          </p:txBody>
        </p:sp>
        <p:sp>
          <p:nvSpPr>
            <p:cNvPr id="17434" name="TextBox 40">
              <a:extLst>
                <a:ext uri="{FF2B5EF4-FFF2-40B4-BE49-F238E27FC236}">
                  <a16:creationId xmlns:a16="http://schemas.microsoft.com/office/drawing/2014/main" id="{46863606-FC93-4023-88C4-F931A53FA2F2}"/>
                </a:ext>
              </a:extLst>
            </p:cNvPr>
            <p:cNvSpPr txBox="1">
              <a:spLocks noChangeArrowheads="1"/>
            </p:cNvSpPr>
            <p:nvPr/>
          </p:nvSpPr>
          <p:spPr bwMode="auto">
            <a:xfrm>
              <a:off x="7391400" y="3962400"/>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endParaRPr lang="en-US" altLang="en-US" sz="1400">
                <a:latin typeface="Tw Cen MT" panose="020B0602020104020603" pitchFamily="34" charset="0"/>
                <a:ea typeface="MS PGothic" panose="020B0600070205080204" pitchFamily="34" charset="-128"/>
              </a:endParaRPr>
            </a:p>
          </p:txBody>
        </p:sp>
        <p:sp>
          <p:nvSpPr>
            <p:cNvPr id="17435" name="TextBox 41">
              <a:extLst>
                <a:ext uri="{FF2B5EF4-FFF2-40B4-BE49-F238E27FC236}">
                  <a16:creationId xmlns:a16="http://schemas.microsoft.com/office/drawing/2014/main" id="{D7E203F0-E871-481A-AFDD-FC36668D80D9}"/>
                </a:ext>
              </a:extLst>
            </p:cNvPr>
            <p:cNvSpPr txBox="1">
              <a:spLocks noChangeArrowheads="1"/>
            </p:cNvSpPr>
            <p:nvPr/>
          </p:nvSpPr>
          <p:spPr bwMode="auto">
            <a:xfrm>
              <a:off x="6096000" y="5410200"/>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endParaRPr lang="en-US" altLang="en-US" sz="1400">
                <a:latin typeface="Tw Cen MT" panose="020B0602020104020603" pitchFamily="34" charset="0"/>
                <a:ea typeface="MS PGothic" panose="020B0600070205080204" pitchFamily="34" charset="-128"/>
              </a:endParaRPr>
            </a:p>
          </p:txBody>
        </p:sp>
        <p:sp>
          <p:nvSpPr>
            <p:cNvPr id="17436" name="TextBox 42">
              <a:extLst>
                <a:ext uri="{FF2B5EF4-FFF2-40B4-BE49-F238E27FC236}">
                  <a16:creationId xmlns:a16="http://schemas.microsoft.com/office/drawing/2014/main" id="{DA2FC2D1-33BF-4F0E-9C44-B52968E89686}"/>
                </a:ext>
              </a:extLst>
            </p:cNvPr>
            <p:cNvSpPr txBox="1">
              <a:spLocks noChangeArrowheads="1"/>
            </p:cNvSpPr>
            <p:nvPr/>
          </p:nvSpPr>
          <p:spPr bwMode="auto">
            <a:xfrm>
              <a:off x="2667000" y="5791200"/>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endParaRPr lang="en-US" altLang="en-US" sz="1400">
                <a:latin typeface="Tw Cen MT" panose="020B0602020104020603" pitchFamily="34" charset="0"/>
                <a:ea typeface="MS PGothic" panose="020B0600070205080204" pitchFamily="34" charset="-128"/>
              </a:endParaRPr>
            </a:p>
          </p:txBody>
        </p:sp>
        <p:sp>
          <p:nvSpPr>
            <p:cNvPr id="17437" name="TextBox 43">
              <a:extLst>
                <a:ext uri="{FF2B5EF4-FFF2-40B4-BE49-F238E27FC236}">
                  <a16:creationId xmlns:a16="http://schemas.microsoft.com/office/drawing/2014/main" id="{D3B9C430-4023-4066-AF9A-6946CBB084AC}"/>
                </a:ext>
              </a:extLst>
            </p:cNvPr>
            <p:cNvSpPr txBox="1">
              <a:spLocks noChangeArrowheads="1"/>
            </p:cNvSpPr>
            <p:nvPr/>
          </p:nvSpPr>
          <p:spPr bwMode="auto">
            <a:xfrm>
              <a:off x="762000" y="4495800"/>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endParaRPr lang="en-US" altLang="en-US" sz="1400">
                <a:latin typeface="Tw Cen MT" panose="020B0602020104020603" pitchFamily="34" charset="0"/>
                <a:ea typeface="MS PGothic" panose="020B0600070205080204" pitchFamily="34" charset="-128"/>
              </a:endParaRPr>
            </a:p>
          </p:txBody>
        </p:sp>
        <p:sp>
          <p:nvSpPr>
            <p:cNvPr id="17438" name="TextBox 44">
              <a:extLst>
                <a:ext uri="{FF2B5EF4-FFF2-40B4-BE49-F238E27FC236}">
                  <a16:creationId xmlns:a16="http://schemas.microsoft.com/office/drawing/2014/main" id="{0ECDF11F-0C4F-4C41-99C8-F7DD01F18040}"/>
                </a:ext>
              </a:extLst>
            </p:cNvPr>
            <p:cNvSpPr txBox="1">
              <a:spLocks noChangeArrowheads="1"/>
            </p:cNvSpPr>
            <p:nvPr/>
          </p:nvSpPr>
          <p:spPr bwMode="auto">
            <a:xfrm>
              <a:off x="476167" y="3929755"/>
              <a:ext cx="1371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n-US" altLang="en-US" sz="1400">
                  <a:solidFill>
                    <a:schemeClr val="bg1"/>
                  </a:solidFill>
                  <a:latin typeface="Tw Cen MT" panose="020B0602020104020603" pitchFamily="34" charset="0"/>
                  <a:ea typeface="MS PGothic" panose="020B0600070205080204" pitchFamily="34" charset="-128"/>
                </a:rPr>
                <a:t>School</a:t>
              </a:r>
            </a:p>
            <a:p>
              <a:pPr algn="ctr" eaLnBrk="1" hangingPunct="1"/>
              <a:r>
                <a:rPr lang="en-US" altLang="en-US" sz="1400">
                  <a:solidFill>
                    <a:schemeClr val="bg1"/>
                  </a:solidFill>
                  <a:latin typeface="Tw Cen MT" panose="020B0602020104020603" pitchFamily="34" charset="0"/>
                  <a:ea typeface="MS PGothic" panose="020B0600070205080204" pitchFamily="34" charset="-128"/>
                </a:rPr>
                <a:t>Health </a:t>
              </a:r>
            </a:p>
            <a:p>
              <a:pPr algn="ctr" eaLnBrk="1" hangingPunct="1"/>
              <a:r>
                <a:rPr lang="en-US" altLang="en-US" sz="1400">
                  <a:solidFill>
                    <a:schemeClr val="bg1"/>
                  </a:solidFill>
                  <a:latin typeface="Tw Cen MT" panose="020B0602020104020603" pitchFamily="34" charset="0"/>
                  <a:ea typeface="MS PGothic" panose="020B0600070205080204" pitchFamily="34" charset="-128"/>
                </a:rPr>
                <a:t>Policies</a:t>
              </a:r>
            </a:p>
          </p:txBody>
        </p:sp>
        <p:sp>
          <p:nvSpPr>
            <p:cNvPr id="17439" name="TextBox 45">
              <a:extLst>
                <a:ext uri="{FF2B5EF4-FFF2-40B4-BE49-F238E27FC236}">
                  <a16:creationId xmlns:a16="http://schemas.microsoft.com/office/drawing/2014/main" id="{F689FEE1-E81F-45A6-9ECA-58E4C907BE9A}"/>
                </a:ext>
              </a:extLst>
            </p:cNvPr>
            <p:cNvSpPr txBox="1">
              <a:spLocks noChangeArrowheads="1"/>
            </p:cNvSpPr>
            <p:nvPr/>
          </p:nvSpPr>
          <p:spPr bwMode="auto">
            <a:xfrm>
              <a:off x="1524000" y="1143000"/>
              <a:ext cx="137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n-US" altLang="en-US" sz="1400">
                  <a:solidFill>
                    <a:schemeClr val="bg1"/>
                  </a:solidFill>
                  <a:latin typeface="Tw Cen MT" panose="020B0602020104020603" pitchFamily="34" charset="0"/>
                  <a:ea typeface="MS PGothic" panose="020B0600070205080204" pitchFamily="34" charset="-128"/>
                </a:rPr>
                <a:t>Health </a:t>
              </a:r>
            </a:p>
            <a:p>
              <a:pPr algn="ctr" eaLnBrk="1" hangingPunct="1"/>
              <a:r>
                <a:rPr lang="en-US" altLang="en-US" sz="1400">
                  <a:solidFill>
                    <a:schemeClr val="bg1"/>
                  </a:solidFill>
                  <a:latin typeface="Tw Cen MT" panose="020B0602020104020603" pitchFamily="34" charset="0"/>
                  <a:ea typeface="MS PGothic" panose="020B0600070205080204" pitchFamily="34" charset="-128"/>
                </a:rPr>
                <a:t>insurance</a:t>
              </a:r>
            </a:p>
          </p:txBody>
        </p:sp>
      </p:grpSp>
      <p:sp>
        <p:nvSpPr>
          <p:cNvPr id="77837" name="Oval 4">
            <a:extLst>
              <a:ext uri="{FF2B5EF4-FFF2-40B4-BE49-F238E27FC236}">
                <a16:creationId xmlns:a16="http://schemas.microsoft.com/office/drawing/2014/main" id="{60791740-0314-47DC-9F71-8A64DFE64231}"/>
              </a:ext>
            </a:extLst>
          </p:cNvPr>
          <p:cNvSpPr>
            <a:spLocks noChangeArrowheads="1"/>
          </p:cNvSpPr>
          <p:nvPr/>
        </p:nvSpPr>
        <p:spPr bwMode="auto">
          <a:xfrm>
            <a:off x="1328738" y="1198563"/>
            <a:ext cx="6688137" cy="4745037"/>
          </a:xfrm>
          <a:prstGeom prst="ellipse">
            <a:avLst/>
          </a:prstGeom>
          <a:solidFill>
            <a:schemeClr val="accent2"/>
          </a:solidFill>
          <a:ln w="9525">
            <a:solidFill>
              <a:schemeClr val="tx1"/>
            </a:solidFill>
            <a:round/>
            <a:headEnd/>
            <a:tailEnd/>
          </a:ln>
        </p:spPr>
        <p:txBody>
          <a:bodyPr wrap="none"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endParaRPr lang="en-US" altLang="en-US" sz="1400">
              <a:latin typeface="Tw Cen MT" panose="020B0602020104020603" pitchFamily="34" charset="0"/>
              <a:ea typeface="MS PGothic" panose="020B0600070205080204" pitchFamily="34" charset="-128"/>
            </a:endParaRPr>
          </a:p>
        </p:txBody>
      </p:sp>
      <p:sp>
        <p:nvSpPr>
          <p:cNvPr id="77838" name="Oval 5">
            <a:extLst>
              <a:ext uri="{FF2B5EF4-FFF2-40B4-BE49-F238E27FC236}">
                <a16:creationId xmlns:a16="http://schemas.microsoft.com/office/drawing/2014/main" id="{CF59FCB8-5F02-4DA4-8A35-5DDB83EC764F}"/>
              </a:ext>
            </a:extLst>
          </p:cNvPr>
          <p:cNvSpPr>
            <a:spLocks noChangeArrowheads="1"/>
          </p:cNvSpPr>
          <p:nvPr/>
        </p:nvSpPr>
        <p:spPr bwMode="auto">
          <a:xfrm>
            <a:off x="2370138" y="2028825"/>
            <a:ext cx="4527550" cy="3114675"/>
          </a:xfrm>
          <a:prstGeom prst="ellipse">
            <a:avLst/>
          </a:prstGeom>
          <a:solidFill>
            <a:schemeClr val="accent3"/>
          </a:solidFill>
          <a:ln w="9525">
            <a:solidFill>
              <a:schemeClr val="tx1"/>
            </a:solidFill>
            <a:round/>
            <a:headEnd/>
            <a:tailEnd/>
          </a:ln>
        </p:spPr>
        <p:txBody>
          <a:bodyPr wrap="none" anchor="ctr"/>
          <a:lstStyle>
            <a:lvl1pPr>
              <a:spcBef>
                <a:spcPct val="20000"/>
              </a:spcBef>
              <a:buClr>
                <a:schemeClr val="hlink"/>
              </a:buClr>
              <a:buSzPct val="7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itchFamily="2" charset="2"/>
              <a:buChar char="n"/>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70000"/>
              <a:buFont typeface="Wingdings" pitchFamily="2" charset="2"/>
              <a:buChar char="n"/>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itchFamily="2" charset="2"/>
              <a:buChar char="n"/>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70000"/>
              <a:buFont typeface="Wingdings"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b="1">
                <a:solidFill>
                  <a:schemeClr val="tx1"/>
                </a:solidFill>
                <a:latin typeface="Arial" panose="020B0604020202020204" pitchFamily="34" charset="0"/>
                <a:ea typeface="MS PGothic" panose="020B0600070205080204" pitchFamily="34" charset="-128"/>
              </a:defRPr>
            </a:lvl9pPr>
          </a:lstStyle>
          <a:p>
            <a:pPr eaLnBrk="1" fontAlgn="auto" hangingPunct="1">
              <a:spcBef>
                <a:spcPct val="0"/>
              </a:spcBef>
              <a:spcAft>
                <a:spcPts val="0"/>
              </a:spcAft>
              <a:buClrTx/>
              <a:buSzTx/>
              <a:buFontTx/>
              <a:buNone/>
              <a:defRPr/>
            </a:pPr>
            <a:endParaRPr lang="en-US" altLang="en-US" sz="1400" b="0">
              <a:latin typeface="Tw Cen MT" panose="020B0602020104020603" pitchFamily="34" charset="77"/>
            </a:endParaRPr>
          </a:p>
        </p:txBody>
      </p:sp>
      <p:sp>
        <p:nvSpPr>
          <p:cNvPr id="7" name="Oval 6">
            <a:extLst>
              <a:ext uri="{FF2B5EF4-FFF2-40B4-BE49-F238E27FC236}">
                <a16:creationId xmlns:a16="http://schemas.microsoft.com/office/drawing/2014/main" id="{882F53E0-54AD-4995-BE90-DC012B529CBE}"/>
              </a:ext>
            </a:extLst>
          </p:cNvPr>
          <p:cNvSpPr>
            <a:spLocks noChangeArrowheads="1"/>
          </p:cNvSpPr>
          <p:nvPr/>
        </p:nvSpPr>
        <p:spPr bwMode="auto">
          <a:xfrm>
            <a:off x="3695700" y="2895600"/>
            <a:ext cx="1828800" cy="1171575"/>
          </a:xfrm>
          <a:prstGeom prst="ellipse">
            <a:avLst/>
          </a:prstGeom>
          <a:solidFill>
            <a:schemeClr val="bg1">
              <a:lumMod val="95000"/>
            </a:schemeClr>
          </a:solidFill>
          <a:ln w="9525">
            <a:solidFill>
              <a:schemeClr val="tx1"/>
            </a:solidFill>
            <a:round/>
            <a:headEnd/>
            <a:tailEnd/>
          </a:ln>
          <a:effectLst/>
        </p:spPr>
        <p:txBody>
          <a:bodyPr wrap="none" anchor="ctr"/>
          <a:lstStyle/>
          <a:p>
            <a:pPr algn="ctr" eaLnBrk="1" fontAlgn="auto" hangingPunct="1">
              <a:spcBef>
                <a:spcPts val="0"/>
              </a:spcBef>
              <a:spcAft>
                <a:spcPts val="0"/>
              </a:spcAft>
              <a:defRPr/>
            </a:pPr>
            <a:r>
              <a:rPr lang="en-US" sz="1400" b="1" dirty="0">
                <a:latin typeface="+mn-lt"/>
                <a:ea typeface="ＭＳ Ｐゴシック" charset="-128"/>
              </a:rPr>
              <a:t>Child Glycemic </a:t>
            </a:r>
          </a:p>
          <a:p>
            <a:pPr algn="ctr" eaLnBrk="1" fontAlgn="auto" hangingPunct="1">
              <a:spcBef>
                <a:spcPts val="0"/>
              </a:spcBef>
              <a:spcAft>
                <a:spcPts val="0"/>
              </a:spcAft>
              <a:defRPr/>
            </a:pPr>
            <a:r>
              <a:rPr lang="en-US" sz="1400" b="1" dirty="0">
                <a:latin typeface="+mn-lt"/>
                <a:ea typeface="ＭＳ Ｐゴシック" charset="-128"/>
              </a:rPr>
              <a:t>Control</a:t>
            </a:r>
          </a:p>
        </p:txBody>
      </p:sp>
      <p:sp>
        <p:nvSpPr>
          <p:cNvPr id="17414" name="TextBox 8">
            <a:extLst>
              <a:ext uri="{FF2B5EF4-FFF2-40B4-BE49-F238E27FC236}">
                <a16:creationId xmlns:a16="http://schemas.microsoft.com/office/drawing/2014/main" id="{4B8E81D7-BBF5-40EA-9FC5-1F3DFF8872C4}"/>
              </a:ext>
            </a:extLst>
          </p:cNvPr>
          <p:cNvSpPr txBox="1">
            <a:spLocks noChangeArrowheads="1"/>
          </p:cNvSpPr>
          <p:nvPr/>
        </p:nvSpPr>
        <p:spPr bwMode="auto">
          <a:xfrm>
            <a:off x="5257800" y="2362200"/>
            <a:ext cx="106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sz="1400">
                <a:latin typeface="Tw Cen MT" panose="020B0602020104020603" pitchFamily="34" charset="0"/>
                <a:ea typeface="MS PGothic" panose="020B0600070205080204" pitchFamily="34" charset="-128"/>
              </a:rPr>
              <a:t>Racial and ethnic status</a:t>
            </a:r>
          </a:p>
        </p:txBody>
      </p:sp>
      <p:sp>
        <p:nvSpPr>
          <p:cNvPr id="17415" name="TextBox 9">
            <a:extLst>
              <a:ext uri="{FF2B5EF4-FFF2-40B4-BE49-F238E27FC236}">
                <a16:creationId xmlns:a16="http://schemas.microsoft.com/office/drawing/2014/main" id="{A0B2A679-006C-4B9E-A290-25589FC833F9}"/>
              </a:ext>
            </a:extLst>
          </p:cNvPr>
          <p:cNvSpPr txBox="1">
            <a:spLocks noChangeArrowheads="1"/>
          </p:cNvSpPr>
          <p:nvPr/>
        </p:nvSpPr>
        <p:spPr bwMode="auto">
          <a:xfrm>
            <a:off x="2986088" y="2428875"/>
            <a:ext cx="106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en-US" sz="1400">
                <a:latin typeface="Tw Cen MT" panose="020B0602020104020603" pitchFamily="34" charset="0"/>
                <a:ea typeface="MS PGothic" panose="020B0600070205080204" pitchFamily="34" charset="-128"/>
              </a:rPr>
              <a:t>Age, gender; diabetes duration</a:t>
            </a:r>
          </a:p>
        </p:txBody>
      </p:sp>
      <p:sp>
        <p:nvSpPr>
          <p:cNvPr id="17416" name="TextBox 10">
            <a:extLst>
              <a:ext uri="{FF2B5EF4-FFF2-40B4-BE49-F238E27FC236}">
                <a16:creationId xmlns:a16="http://schemas.microsoft.com/office/drawing/2014/main" id="{08CE42A3-C29E-4413-9822-55AD9A3CB428}"/>
              </a:ext>
            </a:extLst>
          </p:cNvPr>
          <p:cNvSpPr txBox="1">
            <a:spLocks noChangeArrowheads="1"/>
          </p:cNvSpPr>
          <p:nvPr/>
        </p:nvSpPr>
        <p:spPr bwMode="auto">
          <a:xfrm>
            <a:off x="2697163" y="3556000"/>
            <a:ext cx="990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n-US" altLang="en-US" sz="1400">
                <a:latin typeface="Tw Cen MT" panose="020B0602020104020603" pitchFamily="34" charset="0"/>
                <a:ea typeface="MS PGothic" panose="020B0600070205080204" pitchFamily="34" charset="-128"/>
              </a:rPr>
              <a:t>Dietary skills and adherence</a:t>
            </a:r>
          </a:p>
        </p:txBody>
      </p:sp>
      <p:sp>
        <p:nvSpPr>
          <p:cNvPr id="17417" name="TextBox 11">
            <a:extLst>
              <a:ext uri="{FF2B5EF4-FFF2-40B4-BE49-F238E27FC236}">
                <a16:creationId xmlns:a16="http://schemas.microsoft.com/office/drawing/2014/main" id="{D945740C-BAE7-4490-9835-434F36EB095B}"/>
              </a:ext>
            </a:extLst>
          </p:cNvPr>
          <p:cNvSpPr txBox="1">
            <a:spLocks noChangeArrowheads="1"/>
          </p:cNvSpPr>
          <p:nvPr/>
        </p:nvSpPr>
        <p:spPr bwMode="auto">
          <a:xfrm>
            <a:off x="3597275" y="4194175"/>
            <a:ext cx="1143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n-US" altLang="en-US" sz="1400">
                <a:latin typeface="Tw Cen MT" panose="020B0602020104020603" pitchFamily="34" charset="0"/>
                <a:ea typeface="MS PGothic" panose="020B0600070205080204" pitchFamily="34" charset="-128"/>
              </a:rPr>
              <a:t>Neuro-cognitive and psychological</a:t>
            </a:r>
          </a:p>
        </p:txBody>
      </p:sp>
      <p:sp>
        <p:nvSpPr>
          <p:cNvPr id="17418" name="TextBox 12">
            <a:extLst>
              <a:ext uri="{FF2B5EF4-FFF2-40B4-BE49-F238E27FC236}">
                <a16:creationId xmlns:a16="http://schemas.microsoft.com/office/drawing/2014/main" id="{4D8D6B87-090A-4DBF-8116-CF0E1F4C8A58}"/>
              </a:ext>
            </a:extLst>
          </p:cNvPr>
          <p:cNvSpPr txBox="1">
            <a:spLocks noChangeArrowheads="1"/>
          </p:cNvSpPr>
          <p:nvPr/>
        </p:nvSpPr>
        <p:spPr bwMode="auto">
          <a:xfrm>
            <a:off x="4800600" y="42672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n-US" altLang="en-US" sz="1400">
                <a:latin typeface="Tw Cen MT" panose="020B0602020104020603" pitchFamily="34" charset="0"/>
                <a:ea typeface="MS PGothic" panose="020B0600070205080204" pitchFamily="34" charset="-128"/>
              </a:rPr>
              <a:t>Physical Activity</a:t>
            </a:r>
          </a:p>
        </p:txBody>
      </p:sp>
      <p:sp>
        <p:nvSpPr>
          <p:cNvPr id="17419" name="TextBox 13">
            <a:extLst>
              <a:ext uri="{FF2B5EF4-FFF2-40B4-BE49-F238E27FC236}">
                <a16:creationId xmlns:a16="http://schemas.microsoft.com/office/drawing/2014/main" id="{531FB306-E03C-43FD-87AE-2B4DD92C6F27}"/>
              </a:ext>
            </a:extLst>
          </p:cNvPr>
          <p:cNvSpPr txBox="1">
            <a:spLocks noChangeArrowheads="1"/>
          </p:cNvSpPr>
          <p:nvPr/>
        </p:nvSpPr>
        <p:spPr bwMode="auto">
          <a:xfrm>
            <a:off x="5334000" y="3276600"/>
            <a:ext cx="1371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n-US" altLang="en-US" sz="1400">
                <a:latin typeface="Tw Cen MT" panose="020B0602020104020603" pitchFamily="34" charset="0"/>
                <a:ea typeface="MS PGothic" panose="020B0600070205080204" pitchFamily="34" charset="-128"/>
              </a:rPr>
              <a:t>SMBG &amp;</a:t>
            </a:r>
          </a:p>
          <a:p>
            <a:pPr algn="ctr" eaLnBrk="1" hangingPunct="1"/>
            <a:r>
              <a:rPr lang="en-US" altLang="en-US" sz="1400">
                <a:latin typeface="Tw Cen MT" panose="020B0602020104020603" pitchFamily="34" charset="0"/>
                <a:ea typeface="MS PGothic" panose="020B0600070205080204" pitchFamily="34" charset="-128"/>
              </a:rPr>
              <a:t>Insulin</a:t>
            </a:r>
          </a:p>
          <a:p>
            <a:pPr algn="ctr" eaLnBrk="1" hangingPunct="1"/>
            <a:r>
              <a:rPr lang="en-US" altLang="en-US" sz="1400">
                <a:latin typeface="Tw Cen MT" panose="020B0602020104020603" pitchFamily="34" charset="0"/>
                <a:ea typeface="MS PGothic" panose="020B0600070205080204" pitchFamily="34" charset="-128"/>
              </a:rPr>
              <a:t>Adherence </a:t>
            </a:r>
          </a:p>
        </p:txBody>
      </p:sp>
      <p:sp>
        <p:nvSpPr>
          <p:cNvPr id="17420" name="TextBox 14">
            <a:extLst>
              <a:ext uri="{FF2B5EF4-FFF2-40B4-BE49-F238E27FC236}">
                <a16:creationId xmlns:a16="http://schemas.microsoft.com/office/drawing/2014/main" id="{3FC88A47-9724-4838-86A3-2319C6EEF54B}"/>
              </a:ext>
            </a:extLst>
          </p:cNvPr>
          <p:cNvSpPr txBox="1">
            <a:spLocks noChangeArrowheads="1"/>
          </p:cNvSpPr>
          <p:nvPr/>
        </p:nvSpPr>
        <p:spPr bwMode="auto">
          <a:xfrm>
            <a:off x="3619500" y="2028825"/>
            <a:ext cx="1905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n-US" altLang="en-US" sz="1600" b="1">
                <a:latin typeface="Tw Cen MT" panose="020B0602020104020603" pitchFamily="34" charset="0"/>
                <a:ea typeface="MS PGothic" panose="020B0600070205080204" pitchFamily="34" charset="-128"/>
              </a:rPr>
              <a:t>Child</a:t>
            </a:r>
          </a:p>
          <a:p>
            <a:pPr algn="ctr" eaLnBrk="1" hangingPunct="1"/>
            <a:r>
              <a:rPr lang="en-US" altLang="en-US" sz="1600" b="1">
                <a:latin typeface="Tw Cen MT" panose="020B0602020104020603" pitchFamily="34" charset="0"/>
                <a:ea typeface="MS PGothic" panose="020B0600070205080204" pitchFamily="34" charset="-128"/>
              </a:rPr>
              <a:t>Characteristics</a:t>
            </a:r>
          </a:p>
        </p:txBody>
      </p:sp>
      <p:sp>
        <p:nvSpPr>
          <p:cNvPr id="17421" name="TextBox 15">
            <a:extLst>
              <a:ext uri="{FF2B5EF4-FFF2-40B4-BE49-F238E27FC236}">
                <a16:creationId xmlns:a16="http://schemas.microsoft.com/office/drawing/2014/main" id="{0333CB5E-4FC6-4094-88E7-47AAB0243658}"/>
              </a:ext>
            </a:extLst>
          </p:cNvPr>
          <p:cNvSpPr txBox="1">
            <a:spLocks noChangeArrowheads="1"/>
          </p:cNvSpPr>
          <p:nvPr/>
        </p:nvSpPr>
        <p:spPr bwMode="auto">
          <a:xfrm>
            <a:off x="3548063" y="1298575"/>
            <a:ext cx="220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n-US" altLang="en-US" sz="1600" b="1">
                <a:latin typeface="Tw Cen MT" panose="020B0602020104020603" pitchFamily="34" charset="0"/>
                <a:ea typeface="MS PGothic" panose="020B0600070205080204" pitchFamily="34" charset="-128"/>
              </a:rPr>
              <a:t>Parent, Family, &amp; Social</a:t>
            </a:r>
          </a:p>
          <a:p>
            <a:pPr algn="ctr" eaLnBrk="1" hangingPunct="1"/>
            <a:r>
              <a:rPr lang="en-US" altLang="en-US" sz="1600" b="1">
                <a:latin typeface="Tw Cen MT" panose="020B0602020104020603" pitchFamily="34" charset="0"/>
                <a:ea typeface="MS PGothic" panose="020B0600070205080204" pitchFamily="34" charset="-128"/>
              </a:rPr>
              <a:t>Factors</a:t>
            </a:r>
          </a:p>
        </p:txBody>
      </p:sp>
      <p:sp>
        <p:nvSpPr>
          <p:cNvPr id="17422" name="TextBox 17">
            <a:extLst>
              <a:ext uri="{FF2B5EF4-FFF2-40B4-BE49-F238E27FC236}">
                <a16:creationId xmlns:a16="http://schemas.microsoft.com/office/drawing/2014/main" id="{A16D732F-6E2A-4024-AC9F-419B31835C58}"/>
              </a:ext>
            </a:extLst>
          </p:cNvPr>
          <p:cNvSpPr txBox="1">
            <a:spLocks noChangeArrowheads="1"/>
          </p:cNvSpPr>
          <p:nvPr/>
        </p:nvSpPr>
        <p:spPr bwMode="auto">
          <a:xfrm>
            <a:off x="5756275" y="1779588"/>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n-US" altLang="en-US" sz="1400">
                <a:latin typeface="Tw Cen MT" panose="020B0602020104020603" pitchFamily="34" charset="0"/>
                <a:ea typeface="MS PGothic" panose="020B0600070205080204" pitchFamily="34" charset="-128"/>
              </a:rPr>
              <a:t>Peer relations and support</a:t>
            </a:r>
          </a:p>
        </p:txBody>
      </p:sp>
      <p:sp>
        <p:nvSpPr>
          <p:cNvPr id="17423" name="TextBox 18">
            <a:extLst>
              <a:ext uri="{FF2B5EF4-FFF2-40B4-BE49-F238E27FC236}">
                <a16:creationId xmlns:a16="http://schemas.microsoft.com/office/drawing/2014/main" id="{55ED26A7-E332-4AD3-AA64-3319F7471A98}"/>
              </a:ext>
            </a:extLst>
          </p:cNvPr>
          <p:cNvSpPr txBox="1">
            <a:spLocks noChangeArrowheads="1"/>
          </p:cNvSpPr>
          <p:nvPr/>
        </p:nvSpPr>
        <p:spPr bwMode="auto">
          <a:xfrm>
            <a:off x="6680200" y="3181350"/>
            <a:ext cx="1371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n-US" altLang="en-US" sz="1400">
                <a:latin typeface="Tw Cen MT" panose="020B0602020104020603" pitchFamily="34" charset="0"/>
                <a:ea typeface="MS PGothic" panose="020B0600070205080204" pitchFamily="34" charset="-128"/>
              </a:rPr>
              <a:t>Family SES; </a:t>
            </a:r>
          </a:p>
          <a:p>
            <a:pPr algn="ctr" eaLnBrk="1" hangingPunct="1"/>
            <a:r>
              <a:rPr lang="en-US" altLang="en-US" sz="1400">
                <a:latin typeface="Tw Cen MT" panose="020B0602020104020603" pitchFamily="34" charset="0"/>
                <a:ea typeface="MS PGothic" panose="020B0600070205080204" pitchFamily="34" charset="-128"/>
              </a:rPr>
              <a:t>Single or 2-parent home </a:t>
            </a:r>
          </a:p>
        </p:txBody>
      </p:sp>
      <p:sp>
        <p:nvSpPr>
          <p:cNvPr id="17424" name="TextBox 19">
            <a:extLst>
              <a:ext uri="{FF2B5EF4-FFF2-40B4-BE49-F238E27FC236}">
                <a16:creationId xmlns:a16="http://schemas.microsoft.com/office/drawing/2014/main" id="{ACA6B12B-764E-48DE-8885-C910B7E0849E}"/>
              </a:ext>
            </a:extLst>
          </p:cNvPr>
          <p:cNvSpPr txBox="1">
            <a:spLocks noChangeArrowheads="1"/>
          </p:cNvSpPr>
          <p:nvPr/>
        </p:nvSpPr>
        <p:spPr bwMode="auto">
          <a:xfrm>
            <a:off x="4572000" y="5181600"/>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n-US" altLang="en-US" sz="1400">
                <a:latin typeface="Tw Cen MT" panose="020B0602020104020603" pitchFamily="34" charset="0"/>
                <a:ea typeface="MS PGothic" panose="020B0600070205080204" pitchFamily="34" charset="-128"/>
              </a:rPr>
              <a:t>Parent-child conflict</a:t>
            </a:r>
          </a:p>
        </p:txBody>
      </p:sp>
      <p:sp>
        <p:nvSpPr>
          <p:cNvPr id="17425" name="TextBox 20">
            <a:extLst>
              <a:ext uri="{FF2B5EF4-FFF2-40B4-BE49-F238E27FC236}">
                <a16:creationId xmlns:a16="http://schemas.microsoft.com/office/drawing/2014/main" id="{C83920CA-C373-475B-9C8E-859C2FD3C535}"/>
              </a:ext>
            </a:extLst>
          </p:cNvPr>
          <p:cNvSpPr txBox="1">
            <a:spLocks noChangeArrowheads="1"/>
          </p:cNvSpPr>
          <p:nvPr/>
        </p:nvSpPr>
        <p:spPr bwMode="auto">
          <a:xfrm>
            <a:off x="6126163" y="4391025"/>
            <a:ext cx="1295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n-US" altLang="en-US" sz="1400">
                <a:latin typeface="Tw Cen MT" panose="020B0602020104020603" pitchFamily="34" charset="0"/>
                <a:ea typeface="MS PGothic" panose="020B0600070205080204" pitchFamily="34" charset="-128"/>
              </a:rPr>
              <a:t>Family organization and routines</a:t>
            </a:r>
          </a:p>
        </p:txBody>
      </p:sp>
      <p:sp>
        <p:nvSpPr>
          <p:cNvPr id="17426" name="TextBox 21">
            <a:extLst>
              <a:ext uri="{FF2B5EF4-FFF2-40B4-BE49-F238E27FC236}">
                <a16:creationId xmlns:a16="http://schemas.microsoft.com/office/drawing/2014/main" id="{8BB6A425-5160-4C6B-B08F-0EE9EC6C7DC6}"/>
              </a:ext>
            </a:extLst>
          </p:cNvPr>
          <p:cNvSpPr txBox="1">
            <a:spLocks noChangeArrowheads="1"/>
          </p:cNvSpPr>
          <p:nvPr/>
        </p:nvSpPr>
        <p:spPr bwMode="auto">
          <a:xfrm>
            <a:off x="1127125" y="3238500"/>
            <a:ext cx="1447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n-US" altLang="en-US" sz="1400">
                <a:latin typeface="Tw Cen MT" panose="020B0602020104020603" pitchFamily="34" charset="0"/>
                <a:ea typeface="MS PGothic" panose="020B0600070205080204" pitchFamily="34" charset="-128"/>
              </a:rPr>
              <a:t>Parental psychological status</a:t>
            </a:r>
          </a:p>
        </p:txBody>
      </p:sp>
      <p:sp>
        <p:nvSpPr>
          <p:cNvPr id="17427" name="TextBox 22">
            <a:extLst>
              <a:ext uri="{FF2B5EF4-FFF2-40B4-BE49-F238E27FC236}">
                <a16:creationId xmlns:a16="http://schemas.microsoft.com/office/drawing/2014/main" id="{929B6705-C933-4721-8AA3-E6C5C7D34596}"/>
              </a:ext>
            </a:extLst>
          </p:cNvPr>
          <p:cNvSpPr txBox="1">
            <a:spLocks noChangeArrowheads="1"/>
          </p:cNvSpPr>
          <p:nvPr/>
        </p:nvSpPr>
        <p:spPr bwMode="auto">
          <a:xfrm>
            <a:off x="2133600" y="4648200"/>
            <a:ext cx="1371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n-US" altLang="en-US" sz="1400">
                <a:latin typeface="Tw Cen MT" panose="020B0602020104020603" pitchFamily="34" charset="0"/>
                <a:ea typeface="MS PGothic" panose="020B0600070205080204" pitchFamily="34" charset="-128"/>
              </a:rPr>
              <a:t>Parental</a:t>
            </a:r>
          </a:p>
          <a:p>
            <a:pPr algn="ctr" eaLnBrk="1" hangingPunct="1"/>
            <a:r>
              <a:rPr lang="en-US" altLang="en-US" sz="1400">
                <a:latin typeface="Tw Cen MT" panose="020B0602020104020603" pitchFamily="34" charset="0"/>
                <a:ea typeface="MS PGothic" panose="020B0600070205080204" pitchFamily="34" charset="-128"/>
              </a:rPr>
              <a:t>monitoring and support</a:t>
            </a:r>
          </a:p>
        </p:txBody>
      </p:sp>
      <p:sp>
        <p:nvSpPr>
          <p:cNvPr id="17428" name="TextBox 23">
            <a:extLst>
              <a:ext uri="{FF2B5EF4-FFF2-40B4-BE49-F238E27FC236}">
                <a16:creationId xmlns:a16="http://schemas.microsoft.com/office/drawing/2014/main" id="{4D22BAAF-9391-4DD4-8D9E-B59465477EB5}"/>
              </a:ext>
            </a:extLst>
          </p:cNvPr>
          <p:cNvSpPr txBox="1">
            <a:spLocks noChangeArrowheads="1"/>
          </p:cNvSpPr>
          <p:nvPr/>
        </p:nvSpPr>
        <p:spPr bwMode="auto">
          <a:xfrm>
            <a:off x="1812925" y="1922463"/>
            <a:ext cx="1371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n-US" altLang="en-US" sz="1400">
                <a:latin typeface="Tw Cen MT" panose="020B0602020104020603" pitchFamily="34" charset="0"/>
                <a:ea typeface="MS PGothic" panose="020B0600070205080204" pitchFamily="34" charset="-128"/>
              </a:rPr>
              <a:t>Parental regimen</a:t>
            </a:r>
          </a:p>
          <a:p>
            <a:pPr algn="ctr" eaLnBrk="1" hangingPunct="1"/>
            <a:r>
              <a:rPr lang="en-US" altLang="en-US" sz="1400">
                <a:latin typeface="Tw Cen MT" panose="020B0602020104020603" pitchFamily="34" charset="0"/>
                <a:ea typeface="MS PGothic" panose="020B0600070205080204" pitchFamily="34" charset="-128"/>
              </a:rPr>
              <a:t>knowledge</a:t>
            </a:r>
          </a:p>
        </p:txBody>
      </p:sp>
      <p:sp>
        <p:nvSpPr>
          <p:cNvPr id="6166" name="TextBox 32">
            <a:extLst>
              <a:ext uri="{FF2B5EF4-FFF2-40B4-BE49-F238E27FC236}">
                <a16:creationId xmlns:a16="http://schemas.microsoft.com/office/drawing/2014/main" id="{21997BCA-23F7-423F-9324-E9B6B2440D82}"/>
              </a:ext>
            </a:extLst>
          </p:cNvPr>
          <p:cNvSpPr txBox="1">
            <a:spLocks noChangeArrowheads="1"/>
          </p:cNvSpPr>
          <p:nvPr/>
        </p:nvSpPr>
        <p:spPr bwMode="auto">
          <a:xfrm>
            <a:off x="112713" y="30163"/>
            <a:ext cx="6784975" cy="830262"/>
          </a:xfrm>
          <a:prstGeom prst="rect">
            <a:avLst/>
          </a:prstGeom>
          <a:noFill/>
          <a:ln>
            <a:noFill/>
          </a:ln>
        </p:spPr>
        <p:txBody>
          <a:bodyPr>
            <a:spAutoFit/>
          </a:bodyPr>
          <a:lstStyle>
            <a:lvl1pPr>
              <a:spcBef>
                <a:spcPct val="20000"/>
              </a:spcBef>
              <a:buClr>
                <a:schemeClr val="hlink"/>
              </a:buClr>
              <a:buSzPct val="70000"/>
              <a:buFont typeface="Wingdings" pitchFamily="2" charset="2"/>
              <a:buChar char="n"/>
              <a:defRPr sz="32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itchFamily="2" charset="2"/>
              <a:buChar char="n"/>
              <a:defRPr sz="2800" b="1">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SzPct val="70000"/>
              <a:buFont typeface="Wingdings" pitchFamily="2" charset="2"/>
              <a:buChar char="n"/>
              <a:defRPr sz="2400" b="1">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70000"/>
              <a:buFont typeface="Wingdings" pitchFamily="2" charset="2"/>
              <a:buChar char="n"/>
              <a:defRPr sz="2000" b="1">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hlink"/>
              </a:buClr>
              <a:buSzPct val="70000"/>
              <a:buFont typeface="Wingdings" pitchFamily="2" charset="2"/>
              <a:buChar char="n"/>
              <a:defRPr sz="20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b="1">
                <a:solidFill>
                  <a:schemeClr val="tx1"/>
                </a:solidFill>
                <a:latin typeface="Arial" panose="020B0604020202020204" pitchFamily="34" charset="0"/>
                <a:ea typeface="MS PGothic" panose="020B0600070205080204" pitchFamily="34" charset="-128"/>
              </a:defRPr>
            </a:lvl9pPr>
          </a:lstStyle>
          <a:p>
            <a:pPr eaLnBrk="1" fontAlgn="auto" hangingPunct="1">
              <a:spcBef>
                <a:spcPct val="0"/>
              </a:spcBef>
              <a:spcAft>
                <a:spcPts val="0"/>
              </a:spcAft>
              <a:buClrTx/>
              <a:buSzTx/>
              <a:buFontTx/>
              <a:buNone/>
              <a:defRPr/>
            </a:pPr>
            <a:r>
              <a:rPr lang="en-US" altLang="en-US" sz="2000" dirty="0">
                <a:latin typeface="+mj-lt"/>
              </a:rPr>
              <a:t>Ecological Model of Predictors of Glycemic Control</a:t>
            </a:r>
          </a:p>
          <a:p>
            <a:pPr eaLnBrk="1" fontAlgn="auto" hangingPunct="1">
              <a:spcBef>
                <a:spcPct val="0"/>
              </a:spcBef>
              <a:spcAft>
                <a:spcPts val="0"/>
              </a:spcAft>
              <a:buClrTx/>
              <a:buSzTx/>
              <a:buFontTx/>
              <a:buNone/>
              <a:defRPr/>
            </a:pPr>
            <a:endParaRPr lang="en-US" altLang="en-US" sz="1400" dirty="0">
              <a:solidFill>
                <a:schemeClr val="bg1"/>
              </a:solidFill>
              <a:latin typeface="+mj-lt"/>
            </a:endParaRPr>
          </a:p>
          <a:p>
            <a:pPr eaLnBrk="1" fontAlgn="auto" hangingPunct="1">
              <a:spcBef>
                <a:spcPct val="0"/>
              </a:spcBef>
              <a:spcAft>
                <a:spcPts val="0"/>
              </a:spcAft>
              <a:buClrTx/>
              <a:buSzTx/>
              <a:buFontTx/>
              <a:buNone/>
              <a:defRPr/>
            </a:pPr>
            <a:endParaRPr lang="en-US" altLang="en-US" sz="1400" dirty="0">
              <a:solidFill>
                <a:schemeClr val="bg1"/>
              </a:solidFill>
              <a:latin typeface="+mj-l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77838"/>
                                        </p:tgtEl>
                                        <p:attrNameLst>
                                          <p:attrName>style.visibility</p:attrName>
                                        </p:attrNameLst>
                                      </p:cBhvr>
                                      <p:to>
                                        <p:strVal val="visible"/>
                                      </p:to>
                                    </p:set>
                                    <p:animEffect transition="in" filter="box(in)">
                                      <p:cBhvr>
                                        <p:cTn id="16" dur="500"/>
                                        <p:tgtEl>
                                          <p:spTgt spid="7783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77837"/>
                                        </p:tgtEl>
                                        <p:attrNameLst>
                                          <p:attrName>style.visibility</p:attrName>
                                        </p:attrNameLst>
                                      </p:cBhvr>
                                      <p:to>
                                        <p:strVal val="visible"/>
                                      </p:to>
                                    </p:set>
                                    <p:animEffect transition="in" filter="diamond(in)">
                                      <p:cBhvr>
                                        <p:cTn id="21" dur="2000"/>
                                        <p:tgtEl>
                                          <p:spTgt spid="7783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7" grpId="0" animBg="1"/>
      <p:bldP spid="77838"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atient Adherence/Compliance &amp;#x0D;&amp;#x0A;&amp;quot;&quot;/&gt;&lt;property id=&quot;20307&quot; value=&quot;257&quot;/&gt;&lt;/object&gt;&lt;object type=&quot;3&quot; unique_id=&quot;10005&quot;&gt;&lt;property id=&quot;20148&quot; value=&quot;5&quot;/&gt;&lt;property id=&quot;20300&quot; value=&quot;Slide 2 - &amp;quot;Objectives&amp;quot;&quot;/&gt;&lt;property id=&quot;20307&quot; value=&quot;320&quot;/&gt;&lt;/object&gt;&lt;object type=&quot;3&quot; unique_id=&quot;10006&quot;&gt;&lt;property id=&quot;20148&quot; value=&quot;5&quot;/&gt;&lt;property id=&quot;20300&quot; value=&quot;Slide 3 - &amp;quot;Scope of the Problem&amp;quot;&quot;/&gt;&lt;property id=&quot;20307&quot; value=&quot;321&quot;/&gt;&lt;/object&gt;&lt;object type=&quot;3&quot; unique_id=&quot;10007&quot;&gt;&lt;property id=&quot;20148&quot; value=&quot;5&quot;/&gt;&lt;property id=&quot;20300&quot; value=&quot;Slide 4 - &amp;quot;Post-DCCT Reality&amp;quot;&quot;/&gt;&lt;property id=&quot;20307&quot; value=&quot;350&quot;/&gt;&lt;/object&gt;&lt;object type=&quot;3&quot; unique_id=&quot;10008&quot;&gt;&lt;property id=&quot;20148&quot; value=&quot;5&quot;/&gt;&lt;property id=&quot;20300&quot; value=&quot;Slide 5 - &amp;quot;Regimen Adherence&amp;quot;&quot;/&gt;&lt;property id=&quot;20307&quot; value=&quot;351&quot;/&gt;&lt;/object&gt;&lt;object type=&quot;3&quot; unique_id=&quot;10009&quot;&gt;&lt;property id=&quot;20148&quot; value=&quot;5&quot;/&gt;&lt;property id=&quot;20300&quot; value=&quot;Slide 6 - &amp;quot;Inadequate BG Monitoring&amp;quot;&quot;/&gt;&lt;property id=&quot;20307&quot; value=&quot;357&quot;/&gt;&lt;/object&gt;&lt;object type=&quot;3&quot; unique_id=&quot;10010&quot;&gt;&lt;property id=&quot;20148&quot; value=&quot;5&quot;/&gt;&lt;property id=&quot;20300&quot; value=&quot;Slide 7 - &amp;quot;Inadequate BG Monitoring&amp;quot;&quot;/&gt;&lt;property id=&quot;20307&quot; value=&quot;358&quot;/&gt;&lt;/object&gt;&lt;object type=&quot;3&quot; unique_id=&quot;10011&quot;&gt;&lt;property id=&quot;20148&quot; value=&quot;5&quot;/&gt;&lt;property id=&quot;20300&quot; value=&quot;Slide 8 - &amp;quot;Insulin Misuse in Teens&amp;quot;&quot;/&gt;&lt;property id=&quot;20307&quot; value=&quot;352&quot;/&gt;&lt;/object&gt;&lt;object type=&quot;3&quot; unique_id=&quot;10012&quot;&gt;&lt;property id=&quot;20148&quot; value=&quot;5&quot;/&gt;&lt;property id=&quot;20300&quot; value=&quot;Slide 9 - &amp;quot;Factors Related to Adherence&amp;quot;&quot;/&gt;&lt;property id=&quot;20307&quot; value=&quot;325&quot;/&gt;&lt;/object&gt;&lt;object type=&quot;3&quot; unique_id=&quot;10013&quot;&gt;&lt;property id=&quot;20148&quot; value=&quot;5&quot;/&gt;&lt;property id=&quot;20300&quot; value=&quot;Slide 10 - &amp;quot;Demographic Factors&amp;quot;&quot;/&gt;&lt;property id=&quot;20307&quot; value=&quot;326&quot;/&gt;&lt;/object&gt;&lt;object type=&quot;3&quot; unique_id=&quot;10014&quot;&gt;&lt;property id=&quot;20148&quot; value=&quot;5&quot;/&gt;&lt;property id=&quot;20300&quot; value=&quot;Slide 11 - &amp;quot;Psychological Factors&amp;quot;&quot;/&gt;&lt;property id=&quot;20307&quot; value=&quot;327&quot;/&gt;&lt;/object&gt;&lt;object type=&quot;3&quot; unique_id=&quot;10015&quot;&gt;&lt;property id=&quot;20148&quot; value=&quot;5&quot;/&gt;&lt;property id=&quot;20300&quot; value=&quot;Slide 12 - &amp;quot;Cognitive Factors&amp;quot;&quot;/&gt;&lt;property id=&quot;20307&quot; value=&quot;363&quot;/&gt;&lt;/object&gt;&lt;object type=&quot;3&quot; unique_id=&quot;10016&quot;&gt;&lt;property id=&quot;20148&quot; value=&quot;5&quot;/&gt;&lt;property id=&quot;20300&quot; value=&quot;Slide 13 - &amp;quot;Stress and Coping&amp;quot;&quot;/&gt;&lt;property id=&quot;20307&quot; value=&quot;364&quot;/&gt;&lt;/object&gt;&lt;object type=&quot;3&quot; unique_id=&quot;10017&quot;&gt;&lt;property id=&quot;20148&quot; value=&quot;5&quot;/&gt;&lt;property id=&quot;20300&quot; value=&quot;Slide 14 - &amp;quot;Depression and Behavioral Problems&amp;quot;&quot;/&gt;&lt;property id=&quot;20307&quot; value=&quot;359&quot;/&gt;&lt;/object&gt;&lt;object type=&quot;3&quot; unique_id=&quot;10018&quot;&gt;&lt;property id=&quot;20148&quot; value=&quot;5&quot;/&gt;&lt;property id=&quot;20300&quot; value=&quot;Slide 15 - &amp;quot;Disordered Eating&amp;quot;&quot;/&gt;&lt;property id=&quot;20307&quot; value=&quot;354&quot;/&gt;&lt;/object&gt;&lt;object type=&quot;3&quot; unique_id=&quot;10019&quot;&gt;&lt;property id=&quot;20148&quot; value=&quot;5&quot;/&gt;&lt;property id=&quot;20300&quot; value=&quot;Slide 16 - &amp;quot;Social Factors&amp;quot;&quot;/&gt;&lt;property id=&quot;20307&quot; value=&quot;360&quot;/&gt;&lt;/object&gt;&lt;object type=&quot;3&quot; unique_id=&quot;10020&quot;&gt;&lt;property id=&quot;20148&quot; value=&quot;5&quot;/&gt;&lt;property id=&quot;20300&quot; value=&quot;Slide 17 - &amp;quot;Recent Research&amp;#x0D;&amp;#x0A;Role of Parenting Style in Achieving Metabolic Control in Adolescents with Type 1 Diabetes &amp;quot;&quot;/&gt;&lt;property id=&quot;20307&quot; value=&quot;366&quot;/&gt;&lt;/object&gt;&lt;object type=&quot;3&quot; unique_id=&quot;10021&quot;&gt;&lt;property id=&quot;20148&quot; value=&quot;5&quot;/&gt;&lt;property id=&quot;20300&quot; value=&quot;Slide 18 - &amp;quot;High-Risk Situation&amp;quot;&quot;/&gt;&lt;property id=&quot;20307&quot; value=&quot;365&quot;/&gt;&lt;/object&gt;&lt;object type=&quot;3&quot; unique_id=&quot;10022&quot;&gt;&lt;property id=&quot;20148&quot; value=&quot;5&quot;/&gt;&lt;property id=&quot;20300&quot; value=&quot;Slide 19 - &amp;quot;Healthcare Provider and Medical System Factors&amp;quot;&quot;/&gt;&lt;property id=&quot;20307&quot; value=&quot;362&quot;/&gt;&lt;/object&gt;&lt;object type=&quot;3&quot; unique_id=&quot;10023&quot;&gt;&lt;property id=&quot;20148&quot; value=&quot;5&quot;/&gt;&lt;property id=&quot;20300&quot; value=&quot;Slide 20 - &amp;quot;Disease and Treatment Modality&amp;quot;&quot;/&gt;&lt;property id=&quot;20307&quot; value=&quot;331&quot;/&gt;&lt;/object&gt;&lt;object type=&quot;3&quot; unique_id=&quot;10024&quot;&gt;&lt;property id=&quot;20148&quot; value=&quot;5&quot;/&gt;&lt;property id=&quot;20300&quot; value=&quot;Slide 21 - &amp;quot;Understanding the Challenge of Behavior Change&amp;quot;&quot;/&gt;&lt;property id=&quot;20307&quot; value=&quot;332&quot;/&gt;&lt;/object&gt;&lt;object type=&quot;3&quot; unique_id=&quot;10025&quot;&gt;&lt;property id=&quot;20148&quot; value=&quot;5&quot;/&gt;&lt;property id=&quot;20300&quot; value=&quot;Slide 22 - &amp;quot;Medical Regimens&amp;quot;&quot;/&gt;&lt;property id=&quot;20307&quot; value=&quot;333&quot;/&gt;&lt;/object&gt;&lt;object type=&quot;3&quot; unique_id=&quot;10026&quot;&gt;&lt;property id=&quot;20148&quot; value=&quot;5&quot;/&gt;&lt;property id=&quot;20300&quot; value=&quot;Slide 23 - &amp;quot;Definitions and &amp;#x0D;&amp;#x0A;Conceptual Issues&amp;quot;&quot;/&gt;&lt;property id=&quot;20307&quot; value=&quot;334&quot;/&gt;&lt;/object&gt;&lt;object type=&quot;3&quot; unique_id=&quot;10027&quot;&gt;&lt;property id=&quot;20148&quot; value=&quot;5&quot;/&gt;&lt;property id=&quot;20300&quot; value=&quot;Slide 24 - &amp;quot;Definitions and &amp;#x0D;&amp;#x0A;Conceptual Issues&amp;quot;&quot;/&gt;&lt;property id=&quot;20307&quot; value=&quot;335&quot;/&gt;&lt;/object&gt;&lt;object type=&quot;3&quot; unique_id=&quot;10028&quot;&gt;&lt;property id=&quot;20148&quot; value=&quot;5&quot;/&gt;&lt;property id=&quot;20300&quot; value=&quot;Slide 25 - &amp;quot;Definitions and &amp;#x0D;&amp;#x0A;Conceptual Issues&amp;quot;&quot;/&gt;&lt;property id=&quot;20307&quot; value=&quot;336&quot;/&gt;&lt;/object&gt;&lt;object type=&quot;3&quot; unique_id=&quot;10029&quot;&gt;&lt;property id=&quot;20148&quot; value=&quot;5&quot;/&gt;&lt;property id=&quot;20300&quot; value=&quot;Slide 26 - &amp;quot;Collaborative Care in Diabetes&amp;quot;&quot;/&gt;&lt;property id=&quot;20307&quot; value=&quot;338&quot;/&gt;&lt;/object&gt;&lt;object type=&quot;3&quot; unique_id=&quot;10030&quot;&gt;&lt;property id=&quot;20148&quot; value=&quot;5&quot;/&gt;&lt;property id=&quot;20300&quot; value=&quot;Slide 27 - &amp;quot;Interventions to Improve Adherence in Adults&amp;quot;&quot;/&gt;&lt;property id=&quot;20307&quot; value=&quot;339&quot;/&gt;&lt;/object&gt;&lt;object type=&quot;3&quot; unique_id=&quot;10031&quot;&gt;&lt;property id=&quot;20148&quot; value=&quot;5&quot;/&gt;&lt;property id=&quot;20300&quot; value=&quot;Slide 28 - &amp;quot;Interventions to Improve Adherence in Children&amp;quot;&quot;/&gt;&lt;property id=&quot;20307&quot; value=&quot;340&quot;/&gt;&lt;/object&gt;&lt;object type=&quot;3&quot; unique_id=&quot;10032&quot;&gt;&lt;property id=&quot;20148&quot; value=&quot;5&quot;/&gt;&lt;property id=&quot;20300&quot; value=&quot;Slide 29 - &amp;quot;Traditional Approach to &amp;#x0D;&amp;#x0A;Health Behavior Change&amp;quot;&quot;/&gt;&lt;property id=&quot;20307&quot; value=&quot;258&quot;/&gt;&lt;/object&gt;&lt;object type=&quot;3&quot; unique_id=&quot;10033&quot;&gt;&lt;property id=&quot;20148&quot; value=&quot;5&quot;/&gt;&lt;property id=&quot;20300&quot; value=&quot;Slide 30 - &amp;quot;What’s Wrong with &amp;#x0D;&amp;#x0A;Giving Advice?&amp;quot;&quot;/&gt;&lt;property id=&quot;20307&quot; value=&quot;260&quot;/&gt;&lt;/object&gt;&lt;object type=&quot;3&quot; unique_id=&quot;10034&quot;&gt;&lt;property id=&quot;20148&quot; value=&quot;5&quot;/&gt;&lt;property id=&quot;20300&quot; value=&quot;Slide 31 - &amp;quot;Assessment of Diabetes Management Problems&amp;quot;&quot;/&gt;&lt;property id=&quot;20307&quot; value=&quot;345&quot;/&gt;&lt;/object&gt;&lt;object type=&quot;3&quot; unique_id=&quot;10035&quot;&gt;&lt;property id=&quot;20148&quot; value=&quot;5&quot;/&gt;&lt;property id=&quot;20300&quot; value=&quot;Slide 32 - &amp;quot;Clinical Assessment of &amp;#x0D;&amp;#x0A;Regimen Adherence&amp;quot;&quot;/&gt;&lt;property id=&quot;20307&quot; value=&quot;346&quot;/&gt;&lt;/object&gt;&lt;object type=&quot;3&quot; unique_id=&quot;10036&quot;&gt;&lt;property id=&quot;20148&quot; value=&quot;5&quot;/&gt;&lt;property id=&quot;20300&quot; value=&quot;Slide 33 - &amp;quot;Psychosocial Assessment&amp;quot;&quot;/&gt;&lt;property id=&quot;20307&quot; value=&quot;343&quot;/&gt;&lt;/object&gt;&lt;object type=&quot;3&quot; unique_id=&quot;10037&quot;&gt;&lt;property id=&quot;20148&quot; value=&quot;5&quot;/&gt;&lt;property id=&quot;20300&quot; value=&quot;Slide 34 - &amp;quot;Effective Behavioral Interventions&amp;quot;&quot;/&gt;&lt;property id=&quot;20307&quot; value=&quot;262&quot;/&gt;&lt;/object&gt;&lt;object type=&quot;3&quot; unique_id=&quot;10038&quot;&gt;&lt;property id=&quot;20148&quot; value=&quot;5&quot;/&gt;&lt;property id=&quot;20300&quot; value=&quot;Slide 35 - &amp;quot;How to Help Patients &amp;#x0D;&amp;#x0A;Change Behavior&amp;quot;&quot;/&gt;&lt;property id=&quot;20307&quot; value=&quot;263&quot;/&gt;&lt;/object&gt;&lt;object type=&quot;3&quot; unique_id=&quot;10039&quot;&gt;&lt;property id=&quot;20148&quot; value=&quot;5&quot;/&gt;&lt;property id=&quot;20300&quot; value=&quot;Slide 36 - &amp;quot;Challenges for the Practitioner &amp;quot;&quot;/&gt;&lt;property id=&quot;20307&quot; value=&quot;264&quot;/&gt;&lt;/object&gt;&lt;object type=&quot;3&quot; unique_id=&quot;10040&quot;&gt;&lt;property id=&quot;20148&quot; value=&quot;5&quot;/&gt;&lt;property id=&quot;20300&quot; value=&quot;Slide 37 - &amp;quot;Effective Behavioral Consultation&amp;quot;&quot;/&gt;&lt;property id=&quot;20307&quot; value=&quot;265&quot;/&gt;&lt;/object&gt;&lt;object type=&quot;3&quot; unique_id=&quot;10041&quot;&gt;&lt;property id=&quot;20148&quot; value=&quot;5&quot;/&gt;&lt;property id=&quot;20300&quot; value=&quot;Slide 38 - &amp;quot;Consultation Process &amp;quot;&quot;/&gt;&lt;property id=&quot;20307&quot; value=&quot;266&quot;/&gt;&lt;/object&gt;&lt;object type=&quot;3&quot; unique_id=&quot;10042&quot;&gt;&lt;property id=&quot;20148&quot; value=&quot;5&quot;/&gt;&lt;property id=&quot;20300&quot; value=&quot;Slide 39 - &amp;quot;Motivational Interviewing&amp;quot;&quot;/&gt;&lt;property id=&quot;20307&quot; value=&quot;271&quot;/&gt;&lt;/object&gt;&lt;object type=&quot;3&quot; unique_id=&quot;10043&quot;&gt;&lt;property id=&quot;20148&quot; value=&quot;5&quot;/&gt;&lt;property id=&quot;20300&quot; value=&quot;Slide 40 - &amp;quot;Rationale and Basis&amp;quot;&quot;/&gt;&lt;property id=&quot;20307&quot; value=&quot;272&quot;/&gt;&lt;/object&gt;&lt;object type=&quot;3&quot; unique_id=&quot;10044&quot;&gt;&lt;property id=&quot;20148&quot; value=&quot;5&quot;/&gt;&lt;property id=&quot;20300&quot; value=&quot;Slide 41 - &amp;quot;Empirical Support &amp;quot;&quot;/&gt;&lt;property id=&quot;20307&quot; value=&quot;273&quot;/&gt;&lt;/object&gt;&lt;object type=&quot;3&quot; unique_id=&quot;10045&quot;&gt;&lt;property id=&quot;20148&quot; value=&quot;5&quot;/&gt;&lt;property id=&quot;20300&quot; value=&quot;Slide 42 - &amp;quot;Basic Principles of Motivational Interviewing &amp;quot;&quot;/&gt;&lt;property id=&quot;20307&quot; value=&quot;274&quot;/&gt;&lt;/object&gt;&lt;object type=&quot;3&quot; unique_id=&quot;10046&quot;&gt;&lt;property id=&quot;20148&quot; value=&quot;5&quot;/&gt;&lt;property id=&quot;20300&quot; value=&quot;Slide 43 - &amp;quot;Building Motivation&amp;quot;&quot;/&gt;&lt;property id=&quot;20307&quot; value=&quot;278&quot;/&gt;&lt;/object&gt;&lt;object type=&quot;3&quot; unique_id=&quot;10047&quot;&gt;&lt;property id=&quot;20148&quot; value=&quot;5&quot;/&gt;&lt;property id=&quot;20300&quot; value=&quot;Slide 44 - &amp;quot;Bringing It All Together&amp;quot;&quot;/&gt;&lt;property id=&quot;20307&quot; value=&quot;317&quot;/&gt;&lt;/object&gt;&lt;object type=&quot;3&quot; unique_id=&quot;10048&quot;&gt;&lt;property id=&quot;20148&quot; value=&quot;5&quot;/&gt;&lt;property id=&quot;20300&quot; value=&quot;Slide 45 - &amp;quot;Behavioral and &amp;#x0D;&amp;#x0A;Psychosocial Interventions&amp;quot;&quot;/&gt;&lt;property id=&quot;20307&quot; value=&quot;347&quot;/&gt;&lt;/object&gt;&lt;object type=&quot;3&quot; unique_id=&quot;10049&quot;&gt;&lt;property id=&quot;20148&quot; value=&quot;5&quot;/&gt;&lt;property id=&quot;20300&quot; value=&quot;Slide 46 - &amp;quot;Use of Motivational Interviewing &amp;#x0D;&amp;#x0A;in Clinical Settings&amp;quot;&quot;/&gt;&lt;property id=&quot;20307&quot; value=&quot;318&quot;/&gt;&lt;/object&gt;&lt;object type=&quot;3&quot; unique_id=&quot;10050&quot;&gt;&lt;property id=&quot;20148&quot; value=&quot;5&quot;/&gt;&lt;property id=&quot;20300&quot; value=&quot;Slide 47 - &amp;quot;Conclusions&amp;quot;&quot;/&gt;&lt;property id=&quot;20307&quot; value=&quot;349&quot;/&gt;&lt;/object&gt;&lt;object type=&quot;3&quot; unique_id=&quot;10051&quot;&gt;&lt;property id=&quot;20148&quot; value=&quot;5&quot;/&gt;&lt;property id=&quot;20300&quot; value=&quot;Slide 48 - &amp;quot;Run Case 1 &amp;#x0D;&amp;#x0A;2 videos&amp;#x0D;&amp;#x0A;first correct &amp;#x0D;&amp;#x0A;then incorrect&amp;#x0D;&amp;#x0A;&amp;quot;&quot;/&gt;&lt;property id=&quot;20307&quot; value=&quot;367&quot;/&gt;&lt;/object&gt;&lt;/object&gt;&lt;/object&gt;&lt;/database&gt;"/>
  <p:tag name="SECTOMILLISECCONVERTED" val="1"/>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4B7EC0BF2544418F02C0F48049A820" ma:contentTypeVersion="16" ma:contentTypeDescription="Create a new document." ma:contentTypeScope="" ma:versionID="48fa7ca24aa9b59388d568a3f57132ed">
  <xsd:schema xmlns:xsd="http://www.w3.org/2001/XMLSchema" xmlns:xs="http://www.w3.org/2001/XMLSchema" xmlns:p="http://schemas.microsoft.com/office/2006/metadata/properties" xmlns:ns2="626cb74e-9669-4fd8-87b3-351e3976c142" xmlns:ns3="2f7b054f-be38-41d2-978f-3d651b980644" targetNamespace="http://schemas.microsoft.com/office/2006/metadata/properties" ma:root="true" ma:fieldsID="f667681e49a1a5b3b09ebbda51b4f5e6" ns2:_="" ns3:_="">
    <xsd:import namespace="626cb74e-9669-4fd8-87b3-351e3976c142"/>
    <xsd:import namespace="2f7b054f-be38-41d2-978f-3d651b9806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6cb74e-9669-4fd8-87b3-351e3976c1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5708ab6-8f93-4a47-82a9-702180f093a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f7b054f-be38-41d2-978f-3d651b98064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04988c3-2911-4884-b1bb-ab625c693b77}" ma:internalName="TaxCatchAll" ma:showField="CatchAllData" ma:web="2f7b054f-be38-41d2-978f-3d651b9806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26cb74e-9669-4fd8-87b3-351e3976c142">
      <Terms xmlns="http://schemas.microsoft.com/office/infopath/2007/PartnerControls"/>
    </lcf76f155ced4ddcb4097134ff3c332f>
    <TaxCatchAll xmlns="2f7b054f-be38-41d2-978f-3d651b980644" xsi:nil="true"/>
  </documentManagement>
</p:properties>
</file>

<file path=customXml/itemProps1.xml><?xml version="1.0" encoding="utf-8"?>
<ds:datastoreItem xmlns:ds="http://schemas.openxmlformats.org/officeDocument/2006/customXml" ds:itemID="{69F23C75-BA6A-426F-ADF4-EF6E31CBF018}"/>
</file>

<file path=customXml/itemProps2.xml><?xml version="1.0" encoding="utf-8"?>
<ds:datastoreItem xmlns:ds="http://schemas.openxmlformats.org/officeDocument/2006/customXml" ds:itemID="{0CF7A276-61DE-490B-8786-C78FB3395C4C}"/>
</file>

<file path=customXml/itemProps3.xml><?xml version="1.0" encoding="utf-8"?>
<ds:datastoreItem xmlns:ds="http://schemas.openxmlformats.org/officeDocument/2006/customXml" ds:itemID="{668C615E-6F53-436E-90E5-08F7A676C7EF}"/>
</file>

<file path=docProps/app.xml><?xml version="1.0" encoding="utf-8"?>
<Properties xmlns="http://schemas.openxmlformats.org/officeDocument/2006/extended-properties" xmlns:vt="http://schemas.openxmlformats.org/officeDocument/2006/docPropsVTypes">
  <Template>{737C05C6-3236-684D-8767-894B3ACDC064}tf10001123</Template>
  <TotalTime>9565</TotalTime>
  <Words>4852</Words>
  <Application>Microsoft Office PowerPoint</Application>
  <PresentationFormat>On-screen Show (4:3)</PresentationFormat>
  <Paragraphs>397</Paragraphs>
  <Slides>60</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60</vt:i4>
      </vt:variant>
    </vt:vector>
  </HeadingPairs>
  <TitlesOfParts>
    <vt:vector size="71" baseType="lpstr">
      <vt:lpstr>AdvOT8608a8d1+20</vt:lpstr>
      <vt:lpstr>AdvTTa9c1b374</vt:lpstr>
      <vt:lpstr>Arial</vt:lpstr>
      <vt:lpstr>Calibri</vt:lpstr>
      <vt:lpstr>Gill Sans MT</vt:lpstr>
      <vt:lpstr>Gill Sans Nova Light</vt:lpstr>
      <vt:lpstr>STIX-Regular</vt:lpstr>
      <vt:lpstr>Tw Cen MT</vt:lpstr>
      <vt:lpstr>Wingdings</vt:lpstr>
      <vt:lpstr>Wingdings 2</vt:lpstr>
      <vt:lpstr>Dividend</vt:lpstr>
      <vt:lpstr> Comprehensive Psychosocial Screening program in A Pediatric Diabetes Clinic </vt:lpstr>
      <vt:lpstr>Disclosures</vt:lpstr>
      <vt:lpstr>objectives</vt:lpstr>
      <vt:lpstr>Background</vt:lpstr>
      <vt:lpstr>A1c over time: 2010-2012 vs. 2016-2018 in T1DX</vt:lpstr>
      <vt:lpstr>SEARCH study: diabetes care, 2022</vt:lpstr>
      <vt:lpstr>What Accounts for suboptimal Outcomes?</vt:lpstr>
      <vt:lpstr>Questions</vt:lpstr>
      <vt:lpstr>PowerPoint Presentation</vt:lpstr>
      <vt:lpstr>Importance of Psychological Factors</vt:lpstr>
      <vt:lpstr>Importance of Family Factors</vt:lpstr>
      <vt:lpstr>ISPAD Guidelines for Psychological Care (Ped Diab, 2018, 2022)</vt:lpstr>
      <vt:lpstr>Purpose of Study</vt:lpstr>
      <vt:lpstr>Screening Process</vt:lpstr>
      <vt:lpstr>Youth Screening Measures</vt:lpstr>
      <vt:lpstr>Depression (PHQ-9)</vt:lpstr>
      <vt:lpstr>Suicide risk (PHQ-9)</vt:lpstr>
      <vt:lpstr>anxiety (gad-7)</vt:lpstr>
      <vt:lpstr>Results</vt:lpstr>
      <vt:lpstr>% Screening Positive</vt:lpstr>
      <vt:lpstr>A1C and Psychosocial Factors</vt:lpstr>
      <vt:lpstr>PowerPoint Presentation</vt:lpstr>
      <vt:lpstr>Insulin Non-Adherence &amp;  Psychosocial Factors</vt:lpstr>
      <vt:lpstr>PowerPoint Presentation</vt:lpstr>
      <vt:lpstr>Results</vt:lpstr>
      <vt:lpstr>Results</vt:lpstr>
      <vt:lpstr>Intrinsic Motivation in Youth with Diabetes:  Role of family conflict</vt:lpstr>
      <vt:lpstr>FAMILY CONFLICT </vt:lpstr>
      <vt:lpstr>study aims </vt:lpstr>
      <vt:lpstr>study methods</vt:lpstr>
      <vt:lpstr>Results</vt:lpstr>
      <vt:lpstr>Discussion</vt:lpstr>
      <vt:lpstr>Discussion of family conflict</vt:lpstr>
      <vt:lpstr>Medical Providers’ Perspectives on Psycholological Screening</vt:lpstr>
      <vt:lpstr>Medical Providers’ Perspectives</vt:lpstr>
      <vt:lpstr>ADD QUOTES</vt:lpstr>
      <vt:lpstr>ADD QUOTES</vt:lpstr>
      <vt:lpstr>Adolescent and Mother Perspectives on Psychosocial Screening</vt:lpstr>
      <vt:lpstr>Study sample and procedures</vt:lpstr>
      <vt:lpstr>Interview guide addressed  four issues</vt:lpstr>
      <vt:lpstr>Results: medical provider’s role in  mental health</vt:lpstr>
      <vt:lpstr>Results: Barriers to discussing  mental health</vt:lpstr>
      <vt:lpstr>Reactions to routine screening</vt:lpstr>
      <vt:lpstr>Reactions to interactions with psychologists</vt:lpstr>
      <vt:lpstr>Accessing mental health services outside of the clinic</vt:lpstr>
      <vt:lpstr>Accessing mental health services outside of the clinic</vt:lpstr>
      <vt:lpstr>discussion</vt:lpstr>
      <vt:lpstr>Telehealth during covid-19:  QI initiative</vt:lpstr>
      <vt:lpstr>Quality Improvement Initiative</vt:lpstr>
      <vt:lpstr>PDSA: Psychological Screening and consultation</vt:lpstr>
      <vt:lpstr>screening and consultation rates over time </vt:lpstr>
      <vt:lpstr>Lessons learned</vt:lpstr>
      <vt:lpstr>Leveraging the EHR: 6 habits</vt:lpstr>
      <vt:lpstr>Psychosocial screening  in T1DX</vt:lpstr>
      <vt:lpstr>Summary</vt:lpstr>
      <vt:lpstr>Barriers to Achieving optimal Glycemic Control</vt:lpstr>
      <vt:lpstr>Barriers to Youth Receiving Behavioral Health Care</vt:lpstr>
      <vt:lpstr>Integrated Behavioral  Health Care</vt:lpstr>
      <vt:lpstr>Research Team</vt:lpstr>
      <vt:lpstr>Thanks for your attention</vt:lpstr>
    </vt:vector>
  </TitlesOfParts>
  <Company>University of Miami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Achieve Behavior Change?</dc:title>
  <dc:creator>Med-IT</dc:creator>
  <cp:lastModifiedBy>Delamater, Alan M, Ph.D.</cp:lastModifiedBy>
  <cp:revision>839</cp:revision>
  <dcterms:created xsi:type="dcterms:W3CDTF">2007-02-27T14:39:21Z</dcterms:created>
  <dcterms:modified xsi:type="dcterms:W3CDTF">2022-11-04T17:06:04Z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0x010100B84B7EC0BF2544418F02C0F48049A820</vt:lpwstr>
  </property>
</Properties>
</file>