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1344" r:id="rId5"/>
    <p:sldId id="257" r:id="rId6"/>
    <p:sldId id="661" r:id="rId7"/>
    <p:sldId id="3155" r:id="rId8"/>
    <p:sldId id="3157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nso, Guy" userId="98d1796b-1526-42a4-87df-4940ea1c6858" providerId="ADAL" clId="{6BEBCBF1-EA03-443D-97FE-5D4A3D3E208E}"/>
    <pc:docChg chg="modSld">
      <pc:chgData name="Alonso, Guy" userId="98d1796b-1526-42a4-87df-4940ea1c6858" providerId="ADAL" clId="{6BEBCBF1-EA03-443D-97FE-5D4A3D3E208E}" dt="2022-10-24T15:34:57.134" v="52" actId="113"/>
      <pc:docMkLst>
        <pc:docMk/>
      </pc:docMkLst>
      <pc:sldChg chg="modSp mod">
        <pc:chgData name="Alonso, Guy" userId="98d1796b-1526-42a4-87df-4940ea1c6858" providerId="ADAL" clId="{6BEBCBF1-EA03-443D-97FE-5D4A3D3E208E}" dt="2022-10-24T15:34:57.134" v="52" actId="113"/>
        <pc:sldMkLst>
          <pc:docMk/>
          <pc:sldMk cId="502771" sldId="259"/>
        </pc:sldMkLst>
        <pc:spChg chg="mod">
          <ac:chgData name="Alonso, Guy" userId="98d1796b-1526-42a4-87df-4940ea1c6858" providerId="ADAL" clId="{6BEBCBF1-EA03-443D-97FE-5D4A3D3E208E}" dt="2022-10-24T15:34:25.265" v="20" actId="20577"/>
          <ac:spMkLst>
            <pc:docMk/>
            <pc:sldMk cId="502771" sldId="259"/>
            <ac:spMk id="2" creationId="{ED79CEE3-5C81-58FE-5D5D-342CFCE9EF00}"/>
          </ac:spMkLst>
        </pc:spChg>
        <pc:spChg chg="mod">
          <ac:chgData name="Alonso, Guy" userId="98d1796b-1526-42a4-87df-4940ea1c6858" providerId="ADAL" clId="{6BEBCBF1-EA03-443D-97FE-5D4A3D3E208E}" dt="2022-10-24T15:34:57.134" v="52" actId="113"/>
          <ac:spMkLst>
            <pc:docMk/>
            <pc:sldMk cId="502771" sldId="259"/>
            <ac:spMk id="3" creationId="{9E6627C3-154B-EA70-AB17-D7163238362C}"/>
          </ac:spMkLst>
        </pc:spChg>
      </pc:sldChg>
      <pc:sldChg chg="modSp mod">
        <pc:chgData name="Alonso, Guy" userId="98d1796b-1526-42a4-87df-4940ea1c6858" providerId="ADAL" clId="{6BEBCBF1-EA03-443D-97FE-5D4A3D3E208E}" dt="2022-10-24T15:19:11.244" v="19" actId="20577"/>
        <pc:sldMkLst>
          <pc:docMk/>
          <pc:sldMk cId="3907847527" sldId="3157"/>
        </pc:sldMkLst>
        <pc:spChg chg="mod">
          <ac:chgData name="Alonso, Guy" userId="98d1796b-1526-42a4-87df-4940ea1c6858" providerId="ADAL" clId="{6BEBCBF1-EA03-443D-97FE-5D4A3D3E208E}" dt="2022-10-24T15:19:11.244" v="19" actId="20577"/>
          <ac:spMkLst>
            <pc:docMk/>
            <pc:sldMk cId="3907847527" sldId="3157"/>
            <ac:spMk id="3" creationId="{416FFFE4-5533-47EC-B772-CCF3A90ECA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B105E-0D55-47EB-ADD7-C81EEB686BD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1265-CB05-48FA-885C-1AF4286C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90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F8A2-B02D-9540-FC65-759AC808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5091-60FC-EFEC-40AB-07A942DA6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F8FAB-6FCA-3401-D386-35A0167E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E17-D501-4449-BFB7-B92F039B12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FC8DB-FDE5-5CD0-3D75-343EE3C0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79871-0152-5E37-72BD-B1FEC2E6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4AC-95E4-4AE7-A60E-506B4196B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38759839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8834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96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702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71F90-DBFE-EE46-A019-9095DD2D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16FE7423-261B-4945-8D6D-F1144DE94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69F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82279-DE8F-CD44-8DDC-705DE6C88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2B409-4F07-4884-83A0-157E188D5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50E40-D558-47DA-8C1B-3C8FF777A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03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55952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82E8-5D19-4E4D-A0F5-BE399B90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02F44-E5B6-B540-96B8-6C1CCFB9C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DBF64-B951-6A41-95BC-D318B505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1AB0D-4D1B-AD44-9EB5-FDFA6FC941D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4B7A-0E71-B646-B9E5-F1E1B4F4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8693-2E5A-6947-91BE-102C46BC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622-8365-7E43-991E-AF19F722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9448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555F3-0E4C-451F-8C5E-AE234BBE8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Clinical Leadership Updates </a:t>
            </a:r>
          </a:p>
          <a:p>
            <a:r>
              <a:rPr lang="en-US" sz="2400" dirty="0"/>
              <a:t>G. Todd Alonso, MD (Pediatric co-chair)</a:t>
            </a:r>
          </a:p>
          <a:p>
            <a:r>
              <a:rPr lang="en-US" sz="2400" dirty="0"/>
              <a:t>Devin Steenkamp, MBChB (Adult co-chair)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4CD57-3805-4F28-AC97-29A6A77D2E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4932" y="6169446"/>
            <a:ext cx="7802562" cy="585788"/>
          </a:xfrm>
        </p:spPr>
        <p:txBody>
          <a:bodyPr/>
          <a:lstStyle/>
          <a:p>
            <a:r>
              <a:rPr lang="en-US" dirty="0"/>
              <a:t>11/8/22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015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2ED0-FACB-4087-4095-D0E69225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Committee highlights – high level accomplishemnts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AF9D-0B8A-3F49-926A-33B6AB926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Clinical Leadership</a:t>
            </a:r>
          </a:p>
          <a:p>
            <a:endParaRPr lang="en-US" b="1"/>
          </a:p>
          <a:p>
            <a:r>
              <a:rPr lang="en-US" b="1"/>
              <a:t>Data Science </a:t>
            </a:r>
            <a:r>
              <a:rPr lang="en-US"/>
              <a:t>– What data are we collecting and how?</a:t>
            </a:r>
          </a:p>
          <a:p>
            <a:endParaRPr lang="en-US"/>
          </a:p>
          <a:p>
            <a:r>
              <a:rPr lang="en-US" b="1"/>
              <a:t>Data Governance </a:t>
            </a:r>
            <a:r>
              <a:rPr lang="en-US"/>
              <a:t>– How do we use these data?</a:t>
            </a:r>
          </a:p>
          <a:p>
            <a:endParaRPr lang="en-US"/>
          </a:p>
          <a:p>
            <a:r>
              <a:rPr lang="en-US" b="1"/>
              <a:t>Publications Committee </a:t>
            </a:r>
            <a:r>
              <a:rPr lang="en-US"/>
              <a:t>– What scientific products can we publish?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785DD-C3C1-4254-A94D-E4C424347E3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8640" y="1872867"/>
            <a:ext cx="10972800" cy="3889847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ea typeface="+mn-ea"/>
                <a:cs typeface="+mn-cs"/>
              </a:rPr>
              <a:t>Review progress against strategic goals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ea typeface="+mn-ea"/>
                <a:cs typeface="+mn-cs"/>
              </a:rPr>
              <a:t>Advise on clinical directions and partnerships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ea typeface="+mn-ea"/>
                <a:cs typeface="+mn-cs"/>
              </a:rPr>
              <a:t>Recommend new Co-PIs for special project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ea typeface="+mn-ea"/>
                <a:cs typeface="+mn-cs"/>
              </a:rPr>
              <a:t>Discuss new grant ideas and sustainability plans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0ED33-B349-416F-98BD-DF6FA277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28600"/>
            <a:ext cx="10972800" cy="1291728"/>
          </a:xfrm>
        </p:spPr>
        <p:txBody>
          <a:bodyPr>
            <a:normAutofit/>
          </a:bodyPr>
          <a:lstStyle/>
          <a:p>
            <a:r>
              <a:rPr lang="en-US" sz="4000" b="1" dirty="0"/>
              <a:t>Purpose of Clinical Leadership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5280062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4746-5E73-BA4F-D821-8E0EB0BD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1433976" cy="457200"/>
          </a:xfrm>
        </p:spPr>
        <p:txBody>
          <a:bodyPr/>
          <a:lstStyle/>
          <a:p>
            <a:r>
              <a:rPr lang="en-US" dirty="0"/>
              <a:t>T1DX-QI now includes 52 data-sharing diabetes centers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583D5-7E28-10EE-A6AF-26DEC779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883911"/>
            <a:ext cx="10883229" cy="5090177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747AFEE-D2BD-3853-24F6-E019E64C6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 b="8670"/>
          <a:stretch/>
        </p:blipFill>
        <p:spPr>
          <a:xfrm>
            <a:off x="6213212" y="1823291"/>
            <a:ext cx="5023993" cy="31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96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AFB0-BCDE-DA2A-58D1-064339CE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FFE4-5533-47EC-B772-CCF3A90EC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Big questions from the PIs:</a:t>
            </a:r>
            <a:endParaRPr lang="en-US" sz="2800" dirty="0"/>
          </a:p>
          <a:p>
            <a:pPr lvl="1"/>
            <a:r>
              <a:rPr lang="en-US" sz="2800"/>
              <a:t>How do we leverage the power of the Collaborative for improved care?</a:t>
            </a:r>
          </a:p>
          <a:p>
            <a:pPr lvl="1"/>
            <a:r>
              <a:rPr lang="en-US" sz="2800"/>
              <a:t>How do we do QI between centers? What is the benefit?</a:t>
            </a:r>
          </a:p>
          <a:p>
            <a:pPr marL="342899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784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AFB0-BCDE-DA2A-58D1-064339CE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FFE4-5533-47EC-B772-CCF3A90EC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This </a:t>
            </a:r>
            <a:r>
              <a:rPr lang="en-US" sz="2800" dirty="0"/>
              <a:t>collaborative is about </a:t>
            </a:r>
            <a:r>
              <a:rPr lang="en-US" sz="2800" i="1" dirty="0"/>
              <a:t>collaboration</a:t>
            </a:r>
            <a:endParaRPr lang="en-US" sz="2800" dirty="0"/>
          </a:p>
          <a:p>
            <a:pPr lvl="1"/>
            <a:r>
              <a:rPr lang="en-US" sz="2800" dirty="0"/>
              <a:t>We need continuous connection</a:t>
            </a:r>
          </a:p>
          <a:p>
            <a:pPr lvl="1"/>
            <a:r>
              <a:rPr lang="en-US" sz="2800" dirty="0"/>
              <a:t>How can we learn from one </a:t>
            </a:r>
            <a:r>
              <a:rPr lang="en-US" sz="2800"/>
              <a:t>another?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Our teams all look different and have different capacities for improvement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112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CEE3-5C81-58FE-5D5D-342CFCE9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challenges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27C3-154B-EA70-AB17-D71632383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1. Take </a:t>
            </a:r>
            <a:r>
              <a:rPr lang="en-US" dirty="0"/>
              <a:t>home at least one intervention idea from this meeting</a:t>
            </a:r>
          </a:p>
          <a:p>
            <a:r>
              <a:rPr lang="en-US"/>
              <a:t>2. Find </a:t>
            </a:r>
            <a:r>
              <a:rPr lang="en-US" dirty="0"/>
              <a:t>at least one QI topic to discuss with another clinic</a:t>
            </a:r>
          </a:p>
          <a:p>
            <a:r>
              <a:rPr lang="en-US"/>
              <a:t>3. Help </a:t>
            </a:r>
            <a:r>
              <a:rPr lang="en-US" dirty="0"/>
              <a:t>us develop:</a:t>
            </a:r>
          </a:p>
          <a:p>
            <a:pPr lvl="1"/>
            <a:r>
              <a:rPr lang="en-US" dirty="0"/>
              <a:t>Methods for continuous connection that avoid flooding your inbox</a:t>
            </a:r>
          </a:p>
          <a:p>
            <a:pPr lvl="1"/>
            <a:r>
              <a:rPr lang="en-US" dirty="0"/>
              <a:t>A sharing space for good ideas</a:t>
            </a:r>
          </a:p>
          <a:p>
            <a:pPr lvl="1"/>
            <a:endParaRPr lang="en-US" dirty="0"/>
          </a:p>
          <a:p>
            <a:r>
              <a:rPr lang="en-US" b="1"/>
              <a:t>Our recommendations:</a:t>
            </a:r>
          </a:p>
          <a:p>
            <a:r>
              <a:rPr lang="en-US"/>
              <a:t>	Central</a:t>
            </a:r>
            <a:r>
              <a:rPr lang="en-US" dirty="0"/>
              <a:t>, T1D Exchange resources</a:t>
            </a:r>
          </a:p>
          <a:p>
            <a:pPr lvl="1"/>
            <a:r>
              <a:rPr lang="en-US" dirty="0"/>
              <a:t>Transition of care toolkits</a:t>
            </a:r>
          </a:p>
          <a:p>
            <a:pPr lvl="1"/>
            <a:r>
              <a:rPr lang="en-US" dirty="0"/>
              <a:t>Exercise and diabetes education</a:t>
            </a:r>
          </a:p>
          <a:p>
            <a:pPr lvl="1"/>
            <a:r>
              <a:rPr lang="en-US" dirty="0"/>
              <a:t>Diabetes technology overview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71"/>
      </p:ext>
    </p:extLst>
  </p:cSld>
  <p:clrMapOvr>
    <a:masterClrMapping/>
  </p:clrMapOvr>
</p:sld>
</file>

<file path=ppt/theme/theme1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anuary 2021 Helmsley Update" id="{F592AD5F-AA57-4918-9548-EF1D9EBA769C}" vid="{1C22CCF2-00F8-4AA3-959B-A39EA6C77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6" ma:contentTypeDescription="Create a new document." ma:contentTypeScope="" ma:versionID="48fa7ca24aa9b59388d568a3f57132ed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f667681e49a1a5b3b09ebbda51b4f5e6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8533B73E-73BB-4E88-A769-1648DAA99E83}"/>
</file>

<file path=customXml/itemProps2.xml><?xml version="1.0" encoding="utf-8"?>
<ds:datastoreItem xmlns:ds="http://schemas.openxmlformats.org/officeDocument/2006/customXml" ds:itemID="{D763CCDF-CD8B-4A44-9BBC-22A9A63C0F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4B0551-E1F7-41B9-9406-E82B3EF25394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66b8a34c-e401-4056-b5a5-873190ba76b2"/>
    <ds:schemaRef ds:uri="107f54cf-f15a-4ac7-9b6f-01a170fcc69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232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Courier New</vt:lpstr>
      <vt:lpstr>Hind</vt:lpstr>
      <vt:lpstr>Hind Bold</vt:lpstr>
      <vt:lpstr>Hind Regular</vt:lpstr>
      <vt:lpstr>Montserrat</vt:lpstr>
      <vt:lpstr>Montserrat SemiBold</vt:lpstr>
      <vt:lpstr>Wingdings</vt:lpstr>
      <vt:lpstr>T1D Exchange</vt:lpstr>
      <vt:lpstr>PowerPoint Presentation</vt:lpstr>
      <vt:lpstr>Committee highlights – high level accomplishemnts</vt:lpstr>
      <vt:lpstr>Purpose of Clinical Leadership Committee</vt:lpstr>
      <vt:lpstr>T1DX-QI now includes 52 data-sharing diabetes centers </vt:lpstr>
      <vt:lpstr>Clinical leadership</vt:lpstr>
      <vt:lpstr>Clinical leadership</vt:lpstr>
      <vt:lpstr>Our challenges to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T1DX-QI includes 50 data-sharing diabetes center</dc:title>
  <dc:creator>Osagie Ebekozien</dc:creator>
  <cp:lastModifiedBy>Alonso, Guy</cp:lastModifiedBy>
  <cp:revision>14</cp:revision>
  <dcterms:created xsi:type="dcterms:W3CDTF">2022-08-18T13:17:59Z</dcterms:created>
  <dcterms:modified xsi:type="dcterms:W3CDTF">2022-10-24T15:35:02Z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</Properties>
</file>