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17" r:id="rId2"/>
    <p:sldMasterId id="2147483729" r:id="rId3"/>
    <p:sldMasterId id="2147483777" r:id="rId4"/>
    <p:sldMasterId id="2147483794" r:id="rId5"/>
    <p:sldMasterId id="2147483823" r:id="rId6"/>
    <p:sldMasterId id="2147483839" r:id="rId7"/>
    <p:sldMasterId id="2147483904" r:id="rId8"/>
    <p:sldMasterId id="2147483906" r:id="rId9"/>
    <p:sldMasterId id="2147483915" r:id="rId10"/>
    <p:sldMasterId id="2147483927" r:id="rId11"/>
    <p:sldMasterId id="2147483938" r:id="rId12"/>
    <p:sldMasterId id="2147483956" r:id="rId13"/>
  </p:sldMasterIdLst>
  <p:notesMasterIdLst>
    <p:notesMasterId r:id="rId55"/>
  </p:notesMasterIdLst>
  <p:sldIdLst>
    <p:sldId id="256" r:id="rId14"/>
    <p:sldId id="3099" r:id="rId15"/>
    <p:sldId id="667" r:id="rId16"/>
    <p:sldId id="2958" r:id="rId17"/>
    <p:sldId id="259" r:id="rId18"/>
    <p:sldId id="645" r:id="rId19"/>
    <p:sldId id="3040" r:id="rId20"/>
    <p:sldId id="3177" r:id="rId21"/>
    <p:sldId id="3050" r:id="rId22"/>
    <p:sldId id="3105" r:id="rId23"/>
    <p:sldId id="3106" r:id="rId24"/>
    <p:sldId id="3176" r:id="rId25"/>
    <p:sldId id="3175" r:id="rId26"/>
    <p:sldId id="3053" r:id="rId27"/>
    <p:sldId id="3170" r:id="rId28"/>
    <p:sldId id="3169" r:id="rId29"/>
    <p:sldId id="3185" r:id="rId30"/>
    <p:sldId id="3055" r:id="rId31"/>
    <p:sldId id="3114" r:id="rId32"/>
    <p:sldId id="3178" r:id="rId33"/>
    <p:sldId id="3118" r:id="rId34"/>
    <p:sldId id="3054" r:id="rId35"/>
    <p:sldId id="3186" r:id="rId36"/>
    <p:sldId id="3187" r:id="rId37"/>
    <p:sldId id="3158" r:id="rId38"/>
    <p:sldId id="3183" r:id="rId39"/>
    <p:sldId id="3056" r:id="rId40"/>
    <p:sldId id="3174" r:id="rId41"/>
    <p:sldId id="1396" r:id="rId42"/>
    <p:sldId id="711" r:id="rId43"/>
    <p:sldId id="3052" r:id="rId44"/>
    <p:sldId id="658" r:id="rId45"/>
    <p:sldId id="3084" r:id="rId46"/>
    <p:sldId id="263" r:id="rId47"/>
    <p:sldId id="262" r:id="rId48"/>
    <p:sldId id="3182" r:id="rId49"/>
    <p:sldId id="3166" r:id="rId50"/>
    <p:sldId id="448" r:id="rId51"/>
    <p:sldId id="3167" r:id="rId52"/>
    <p:sldId id="632" r:id="rId53"/>
    <p:sldId id="318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E8D"/>
    <a:srgbClr val="1A7E92"/>
    <a:srgbClr val="E6F7FA"/>
    <a:srgbClr val="CBEEF5"/>
    <a:srgbClr val="54C7DE"/>
    <a:srgbClr val="D4EE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8" autoAdjust="0"/>
    <p:restoredTop sz="94660"/>
  </p:normalViewPr>
  <p:slideViewPr>
    <p:cSldViewPr snapToGrid="0">
      <p:cViewPr varScale="1">
        <p:scale>
          <a:sx n="62" d="100"/>
          <a:sy n="62" d="100"/>
        </p:scale>
        <p:origin x="828" y="32"/>
      </p:cViewPr>
      <p:guideLst/>
    </p:cSldViewPr>
  </p:slideViewPr>
  <p:notesTextViewPr>
    <p:cViewPr>
      <p:scale>
        <a:sx n="3" d="2"/>
        <a:sy n="3" d="2"/>
      </p:scale>
      <p:origin x="0" y="0"/>
    </p:cViewPr>
  </p:notesTextViewPr>
  <p:sorterViewPr>
    <p:cViewPr>
      <p:scale>
        <a:sx n="199" d="100"/>
        <a:sy n="199" d="100"/>
      </p:scale>
      <p:origin x="0" y="-18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https://t1dexchangeinc.sharepoint.com/sites/QIPopulationHealthTeam/Shared%20Documents/Special%20Projects/Project%20Satisfaction/T1D%20Exchange%20Project%20Satisfac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Average responses on a scale of 1-5 agreement with below statements by project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radarChart>
        <c:radarStyle val="marker"/>
        <c:varyColors val="0"/>
        <c:ser>
          <c:idx val="0"/>
          <c:order val="0"/>
          <c:tx>
            <c:strRef>
              <c:f>Results!$C$7</c:f>
              <c:strCache>
                <c:ptCount val="1"/>
                <c:pt idx="0">
                  <c:v>COVID</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dLbls>
            <c:dLbl>
              <c:idx val="0"/>
              <c:layout>
                <c:manualLayout>
                  <c:x val="2.9159070766998283E-2"/>
                  <c:y val="3.3133921047344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6A-4B69-BBE9-C33206B51355}"/>
                </c:ext>
              </c:extLst>
            </c:dLbl>
            <c:dLbl>
              <c:idx val="1"/>
              <c:layout>
                <c:manualLayout>
                  <c:x val="-3.1241861536069671E-2"/>
                  <c:y val="-2.94523742643067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6A-4B69-BBE9-C33206B51355}"/>
                </c:ext>
              </c:extLst>
            </c:dLbl>
            <c:dLbl>
              <c:idx val="2"/>
              <c:layout>
                <c:manualLayout>
                  <c:x val="-2.4993489228855737E-2"/>
                  <c:y val="-3.68154678303846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6A-4B69-BBE9-C33206B51355}"/>
                </c:ext>
              </c:extLst>
            </c:dLbl>
            <c:dLbl>
              <c:idx val="3"/>
              <c:layout>
                <c:manualLayout>
                  <c:x val="1.8745116921641727E-2"/>
                  <c:y val="-1.349884893128579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6A-4B69-BBE9-C33206B51355}"/>
                </c:ext>
              </c:extLst>
            </c:dLbl>
            <c:dLbl>
              <c:idx val="4"/>
              <c:layout>
                <c:manualLayout>
                  <c:x val="2.7076279997927048E-2"/>
                  <c:y val="-3.6815467830383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6A-4B69-BBE9-C33206B51355}"/>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Results!$F$2:$J$2</c:f>
              <c:strCache>
                <c:ptCount val="5"/>
                <c:pt idx="0">
                  <c:v>Milestones and deliverables were completed in a timely manner.</c:v>
                </c:pt>
                <c:pt idx="1">
                  <c:v>Communications were appropriate and timely.</c:v>
                </c:pt>
                <c:pt idx="2">
                  <c:v>Participating in this project was valuable to me/my organization.</c:v>
                </c:pt>
                <c:pt idx="3">
                  <c:v>I am satisfied with this project.</c:v>
                </c:pt>
                <c:pt idx="4">
                  <c:v>I would recommend the T1D Exchange for a future project.</c:v>
                </c:pt>
              </c:strCache>
            </c:strRef>
          </c:cat>
          <c:val>
            <c:numRef>
              <c:f>Results!$F$7:$J$7</c:f>
              <c:numCache>
                <c:formatCode>0.0</c:formatCode>
                <c:ptCount val="5"/>
                <c:pt idx="0">
                  <c:v>4.75</c:v>
                </c:pt>
                <c:pt idx="1">
                  <c:v>4.75</c:v>
                </c:pt>
                <c:pt idx="2">
                  <c:v>4.75</c:v>
                </c:pt>
                <c:pt idx="3">
                  <c:v>4.75</c:v>
                </c:pt>
                <c:pt idx="4">
                  <c:v>4.75</c:v>
                </c:pt>
              </c:numCache>
            </c:numRef>
          </c:val>
          <c:extLst>
            <c:ext xmlns:c16="http://schemas.microsoft.com/office/drawing/2014/chart" uri="{C3380CC4-5D6E-409C-BE32-E72D297353CC}">
              <c16:uniqueId val="{00000005-366A-4B69-BBE9-C33206B51355}"/>
            </c:ext>
          </c:extLst>
        </c:ser>
        <c:ser>
          <c:idx val="1"/>
          <c:order val="1"/>
          <c:tx>
            <c:strRef>
              <c:f>Results!$C$10</c:f>
              <c:strCache>
                <c:ptCount val="1"/>
                <c:pt idx="0">
                  <c:v>Smart Pen</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dLbls>
            <c:dLbl>
              <c:idx val="0"/>
              <c:layout>
                <c:manualLayout>
                  <c:x val="0"/>
                  <c:y val="8.8357122792919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66A-4B69-BBE9-C33206B51355}"/>
                </c:ext>
              </c:extLst>
            </c:dLbl>
            <c:dLbl>
              <c:idx val="1"/>
              <c:layout>
                <c:manualLayout>
                  <c:x val="-5.6235350764925487E-2"/>
                  <c:y val="2.2089280698229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66A-4B69-BBE9-C33206B51355}"/>
                </c:ext>
              </c:extLst>
            </c:dLbl>
            <c:dLbl>
              <c:idx val="2"/>
              <c:layout>
                <c:manualLayout>
                  <c:x val="-2.9159070766998436E-2"/>
                  <c:y val="-6.9949388877728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66A-4B69-BBE9-C33206B51355}"/>
                </c:ext>
              </c:extLst>
            </c:dLbl>
            <c:dLbl>
              <c:idx val="3"/>
              <c:layout>
                <c:manualLayout>
                  <c:x val="3.1241861536069671E-2"/>
                  <c:y val="-6.6267842094689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66A-4B69-BBE9-C33206B51355}"/>
                </c:ext>
              </c:extLst>
            </c:dLbl>
            <c:dLbl>
              <c:idx val="4"/>
              <c:layout>
                <c:manualLayout>
                  <c:x val="5.4152559995854097E-2"/>
                  <c:y val="2.2089280698229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66A-4B69-BBE9-C33206B51355}"/>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Results!$F$2:$J$2</c:f>
              <c:strCache>
                <c:ptCount val="5"/>
                <c:pt idx="0">
                  <c:v>Milestones and deliverables were completed in a timely manner.</c:v>
                </c:pt>
                <c:pt idx="1">
                  <c:v>Communications were appropriate and timely.</c:v>
                </c:pt>
                <c:pt idx="2">
                  <c:v>Participating in this project was valuable to me/my organization.</c:v>
                </c:pt>
                <c:pt idx="3">
                  <c:v>I am satisfied with this project.</c:v>
                </c:pt>
                <c:pt idx="4">
                  <c:v>I would recommend the T1D Exchange for a future project.</c:v>
                </c:pt>
              </c:strCache>
            </c:strRef>
          </c:cat>
          <c:val>
            <c:numRef>
              <c:f>Results!$F$10:$J$10</c:f>
              <c:numCache>
                <c:formatCode>0.0</c:formatCode>
                <c:ptCount val="5"/>
                <c:pt idx="0">
                  <c:v>4.5</c:v>
                </c:pt>
                <c:pt idx="1">
                  <c:v>4.5</c:v>
                </c:pt>
                <c:pt idx="2">
                  <c:v>4.5</c:v>
                </c:pt>
                <c:pt idx="3">
                  <c:v>4.5</c:v>
                </c:pt>
                <c:pt idx="4">
                  <c:v>4.5</c:v>
                </c:pt>
              </c:numCache>
            </c:numRef>
          </c:val>
          <c:extLst>
            <c:ext xmlns:c16="http://schemas.microsoft.com/office/drawing/2014/chart" uri="{C3380CC4-5D6E-409C-BE32-E72D297353CC}">
              <c16:uniqueId val="{0000000B-366A-4B69-BBE9-C33206B51355}"/>
            </c:ext>
          </c:extLst>
        </c:ser>
        <c:ser>
          <c:idx val="2"/>
          <c:order val="2"/>
          <c:tx>
            <c:strRef>
              <c:f>Results!$C$15</c:f>
              <c:strCache>
                <c:ptCount val="1"/>
                <c:pt idx="0">
                  <c:v>FoH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Results!$F$15:$J$15</c:f>
              <c:numCache>
                <c:formatCode>0.0</c:formatCode>
                <c:ptCount val="5"/>
                <c:pt idx="0">
                  <c:v>4.75</c:v>
                </c:pt>
                <c:pt idx="1">
                  <c:v>4.75</c:v>
                </c:pt>
                <c:pt idx="2">
                  <c:v>5</c:v>
                </c:pt>
                <c:pt idx="3">
                  <c:v>5</c:v>
                </c:pt>
                <c:pt idx="4">
                  <c:v>5</c:v>
                </c:pt>
              </c:numCache>
            </c:numRef>
          </c:val>
          <c:extLst>
            <c:ext xmlns:c16="http://schemas.microsoft.com/office/drawing/2014/chart" uri="{C3380CC4-5D6E-409C-BE32-E72D297353CC}">
              <c16:uniqueId val="{0000000C-366A-4B69-BBE9-C33206B51355}"/>
            </c:ext>
          </c:extLst>
        </c:ser>
        <c:dLbls>
          <c:showLegendKey val="0"/>
          <c:showVal val="0"/>
          <c:showCatName val="0"/>
          <c:showSerName val="0"/>
          <c:showPercent val="0"/>
          <c:showBubbleSize val="0"/>
        </c:dLbls>
        <c:axId val="1042826751"/>
        <c:axId val="1042825503"/>
      </c:radarChart>
      <c:catAx>
        <c:axId val="1042826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42825503"/>
        <c:crosses val="autoZero"/>
        <c:auto val="1"/>
        <c:lblAlgn val="ctr"/>
        <c:lblOffset val="100"/>
        <c:noMultiLvlLbl val="0"/>
      </c:catAx>
      <c:valAx>
        <c:axId val="1042825503"/>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42826751"/>
        <c:crosses val="autoZero"/>
        <c:crossBetween val="between"/>
        <c:majorUnit val="1"/>
        <c:minorUnit val="0.5"/>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EFA54-66E5-4A0C-AD75-364E0309E8F3}"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BD4F2496-48FD-44CA-9DD7-5429585487E2}">
      <dgm:prSet phldrT="[Text]"/>
      <dgm:spPr/>
      <dgm:t>
        <a:bodyPr/>
        <a:lstStyle/>
        <a:p>
          <a:r>
            <a:rPr lang="en-US" dirty="0"/>
            <a:t>T1DX-QI</a:t>
          </a:r>
        </a:p>
      </dgm:t>
    </dgm:pt>
    <dgm:pt modelId="{A40906DD-2C3E-4BAE-904E-9D45A2F47A3D}" type="parTrans" cxnId="{E5BFF25B-4D00-4CFF-9889-7622402999FB}">
      <dgm:prSet/>
      <dgm:spPr/>
      <dgm:t>
        <a:bodyPr/>
        <a:lstStyle/>
        <a:p>
          <a:endParaRPr lang="en-US"/>
        </a:p>
      </dgm:t>
    </dgm:pt>
    <dgm:pt modelId="{000BE43A-CC27-4A89-90B7-674E250EC7BA}" type="sibTrans" cxnId="{E5BFF25B-4D00-4CFF-9889-7622402999FB}">
      <dgm:prSet/>
      <dgm:spPr/>
      <dgm:t>
        <a:bodyPr/>
        <a:lstStyle/>
        <a:p>
          <a:r>
            <a:rPr lang="en-US" dirty="0"/>
            <a:t>300+ members</a:t>
          </a:r>
        </a:p>
      </dgm:t>
    </dgm:pt>
    <dgm:pt modelId="{6E5A4FAD-E9CF-46F2-8163-2BA8B6085FB8}" type="asst">
      <dgm:prSet phldrT="[Text]"/>
      <dgm:spPr/>
      <dgm:t>
        <a:bodyPr/>
        <a:lstStyle/>
        <a:p>
          <a:r>
            <a:rPr lang="en-US" dirty="0"/>
            <a:t>Clinical Leadership</a:t>
          </a:r>
        </a:p>
      </dgm:t>
    </dgm:pt>
    <dgm:pt modelId="{FDFC4C17-207F-422C-A5FF-F95F5D3B187C}" type="parTrans" cxnId="{6863F465-6CD1-43C2-8BA0-3A159294A6DB}">
      <dgm:prSet/>
      <dgm:spPr/>
      <dgm:t>
        <a:bodyPr/>
        <a:lstStyle/>
        <a:p>
          <a:endParaRPr lang="en-US"/>
        </a:p>
      </dgm:t>
    </dgm:pt>
    <dgm:pt modelId="{20875C94-1A97-4994-B283-0B3707FE5293}" type="sibTrans" cxnId="{6863F465-6CD1-43C2-8BA0-3A159294A6DB}">
      <dgm:prSet/>
      <dgm:spPr/>
      <dgm:t>
        <a:bodyPr/>
        <a:lstStyle/>
        <a:p>
          <a:r>
            <a:rPr lang="en-US" dirty="0"/>
            <a:t>60 members</a:t>
          </a:r>
        </a:p>
      </dgm:t>
    </dgm:pt>
    <dgm:pt modelId="{E8BA4887-FD8B-428D-A300-4663E68E5218}">
      <dgm:prSet phldrT="[Text]"/>
      <dgm:spPr/>
      <dgm:t>
        <a:bodyPr/>
        <a:lstStyle/>
        <a:p>
          <a:r>
            <a:rPr lang="en-US" dirty="0"/>
            <a:t>Publications Committee</a:t>
          </a:r>
        </a:p>
      </dgm:t>
    </dgm:pt>
    <dgm:pt modelId="{5083E86E-A4A0-406C-BF68-1AD4D68EA7FC}" type="parTrans" cxnId="{14C32250-E595-4C9A-AACB-5620FF90B7D9}">
      <dgm:prSet/>
      <dgm:spPr/>
      <dgm:t>
        <a:bodyPr/>
        <a:lstStyle/>
        <a:p>
          <a:endParaRPr lang="en-US"/>
        </a:p>
      </dgm:t>
    </dgm:pt>
    <dgm:pt modelId="{C3CDDC2A-8D84-4A22-8119-BAAA2AE19B93}" type="sibTrans" cxnId="{14C32250-E595-4C9A-AACB-5620FF90B7D9}">
      <dgm:prSet/>
      <dgm:spPr/>
      <dgm:t>
        <a:bodyPr/>
        <a:lstStyle/>
        <a:p>
          <a:r>
            <a:rPr lang="en-US" dirty="0"/>
            <a:t>25 members</a:t>
          </a:r>
        </a:p>
      </dgm:t>
    </dgm:pt>
    <dgm:pt modelId="{9F9FB9B0-C840-49E5-8681-42B5BD5D800D}">
      <dgm:prSet phldrT="[Text]"/>
      <dgm:spPr/>
      <dgm:t>
        <a:bodyPr/>
        <a:lstStyle/>
        <a:p>
          <a:r>
            <a:rPr lang="en-US" dirty="0"/>
            <a:t>Data Science </a:t>
          </a:r>
        </a:p>
      </dgm:t>
    </dgm:pt>
    <dgm:pt modelId="{B79E142C-3258-47B5-8F7F-AD0DC59317F0}" type="parTrans" cxnId="{23A21967-EC04-4516-BDE0-0F95599F5C3E}">
      <dgm:prSet/>
      <dgm:spPr/>
      <dgm:t>
        <a:bodyPr/>
        <a:lstStyle/>
        <a:p>
          <a:endParaRPr lang="en-US"/>
        </a:p>
      </dgm:t>
    </dgm:pt>
    <dgm:pt modelId="{E35A6F45-8590-463E-83C0-3BDAD761D7D7}" type="sibTrans" cxnId="{23A21967-EC04-4516-BDE0-0F95599F5C3E}">
      <dgm:prSet/>
      <dgm:spPr/>
      <dgm:t>
        <a:bodyPr/>
        <a:lstStyle/>
        <a:p>
          <a:r>
            <a:rPr lang="en-US" dirty="0"/>
            <a:t>12 members</a:t>
          </a:r>
        </a:p>
      </dgm:t>
    </dgm:pt>
    <dgm:pt modelId="{2C14B533-5FA1-446F-9EE9-04E41B6A83B2}">
      <dgm:prSet phldrT="[Text]"/>
      <dgm:spPr/>
      <dgm:t>
        <a:bodyPr/>
        <a:lstStyle/>
        <a:p>
          <a:r>
            <a:rPr lang="en-US" dirty="0"/>
            <a:t>Data Governance</a:t>
          </a:r>
        </a:p>
      </dgm:t>
    </dgm:pt>
    <dgm:pt modelId="{A6FCC887-E977-4CC4-95C9-82275BF28624}" type="parTrans" cxnId="{23932F1A-EE30-42E4-9E81-AC85F44EE98F}">
      <dgm:prSet/>
      <dgm:spPr/>
      <dgm:t>
        <a:bodyPr/>
        <a:lstStyle/>
        <a:p>
          <a:endParaRPr lang="en-US"/>
        </a:p>
      </dgm:t>
    </dgm:pt>
    <dgm:pt modelId="{3B28E715-A439-4A30-B454-2DA60E66A4AE}" type="sibTrans" cxnId="{23932F1A-EE30-42E4-9E81-AC85F44EE98F}">
      <dgm:prSet/>
      <dgm:spPr/>
      <dgm:t>
        <a:bodyPr/>
        <a:lstStyle/>
        <a:p>
          <a:r>
            <a:rPr lang="en-US" dirty="0"/>
            <a:t>18 members</a:t>
          </a:r>
        </a:p>
      </dgm:t>
    </dgm:pt>
    <dgm:pt modelId="{B0569CE2-FCCE-4E9E-A508-AEB26824B895}">
      <dgm:prSet phldrT="[Text]"/>
      <dgm:spPr/>
      <dgm:t>
        <a:bodyPr/>
        <a:lstStyle/>
        <a:p>
          <a:r>
            <a:rPr lang="en-US" dirty="0"/>
            <a:t>Patient/Parent Advisory</a:t>
          </a:r>
        </a:p>
      </dgm:t>
    </dgm:pt>
    <dgm:pt modelId="{9CC68555-5E3B-40F5-9FAD-7B08D56AB9D1}" type="parTrans" cxnId="{A77FE967-FAFA-481E-9F1B-56B83478C982}">
      <dgm:prSet/>
      <dgm:spPr/>
      <dgm:t>
        <a:bodyPr/>
        <a:lstStyle/>
        <a:p>
          <a:endParaRPr lang="en-US"/>
        </a:p>
      </dgm:t>
    </dgm:pt>
    <dgm:pt modelId="{4989A3AE-2709-404F-AD30-63C70B2E4B53}" type="sibTrans" cxnId="{A77FE967-FAFA-481E-9F1B-56B83478C982}">
      <dgm:prSet/>
      <dgm:spPr/>
      <dgm:t>
        <a:bodyPr/>
        <a:lstStyle/>
        <a:p>
          <a:r>
            <a:rPr lang="en-US" dirty="0"/>
            <a:t>15 members</a:t>
          </a:r>
        </a:p>
      </dgm:t>
    </dgm:pt>
    <dgm:pt modelId="{A86D990C-328B-43DF-93FB-47754F919CCA}" type="asst">
      <dgm:prSet phldrT="[Text]"/>
      <dgm:spPr/>
      <dgm:t>
        <a:bodyPr/>
        <a:lstStyle/>
        <a:p>
          <a:r>
            <a:rPr lang="en-US" dirty="0"/>
            <a:t>Health Equity (HEAL)</a:t>
          </a:r>
        </a:p>
      </dgm:t>
    </dgm:pt>
    <dgm:pt modelId="{985E4CDD-9726-4D3D-BF52-E9CD5A8E7C83}" type="parTrans" cxnId="{3996880D-18CC-4672-8498-51A0CF633FBF}">
      <dgm:prSet/>
      <dgm:spPr/>
      <dgm:t>
        <a:bodyPr/>
        <a:lstStyle/>
        <a:p>
          <a:endParaRPr lang="en-US"/>
        </a:p>
      </dgm:t>
    </dgm:pt>
    <dgm:pt modelId="{86221CA5-7373-492D-B382-636E2E00654C}" type="sibTrans" cxnId="{3996880D-18CC-4672-8498-51A0CF633FBF}">
      <dgm:prSet/>
      <dgm:spPr/>
      <dgm:t>
        <a:bodyPr/>
        <a:lstStyle/>
        <a:p>
          <a:r>
            <a:rPr lang="en-US" dirty="0"/>
            <a:t>23 members</a:t>
          </a:r>
        </a:p>
      </dgm:t>
    </dgm:pt>
    <dgm:pt modelId="{05CF1EC7-FA4B-4808-BE67-D7EBFF65A0FB}" type="pres">
      <dgm:prSet presAssocID="{904EFA54-66E5-4A0C-AD75-364E0309E8F3}" presName="hierChild1" presStyleCnt="0">
        <dgm:presLayoutVars>
          <dgm:orgChart val="1"/>
          <dgm:chPref val="1"/>
          <dgm:dir/>
          <dgm:animOne val="branch"/>
          <dgm:animLvl val="lvl"/>
          <dgm:resizeHandles/>
        </dgm:presLayoutVars>
      </dgm:prSet>
      <dgm:spPr/>
    </dgm:pt>
    <dgm:pt modelId="{6F9A8F5C-6047-4827-8D82-2537090F6E1A}" type="pres">
      <dgm:prSet presAssocID="{BD4F2496-48FD-44CA-9DD7-5429585487E2}" presName="hierRoot1" presStyleCnt="0">
        <dgm:presLayoutVars>
          <dgm:hierBranch val="init"/>
        </dgm:presLayoutVars>
      </dgm:prSet>
      <dgm:spPr/>
    </dgm:pt>
    <dgm:pt modelId="{707DC9AB-FC06-4EDE-96D2-7AFFA147B993}" type="pres">
      <dgm:prSet presAssocID="{BD4F2496-48FD-44CA-9DD7-5429585487E2}" presName="rootComposite1" presStyleCnt="0"/>
      <dgm:spPr/>
    </dgm:pt>
    <dgm:pt modelId="{72DE27FC-994F-411F-95D5-5F5F13296464}" type="pres">
      <dgm:prSet presAssocID="{BD4F2496-48FD-44CA-9DD7-5429585487E2}" presName="rootText1" presStyleLbl="node0" presStyleIdx="0" presStyleCnt="1">
        <dgm:presLayoutVars>
          <dgm:chMax/>
          <dgm:chPref val="3"/>
        </dgm:presLayoutVars>
      </dgm:prSet>
      <dgm:spPr/>
    </dgm:pt>
    <dgm:pt modelId="{2BB22BC0-E6BD-4545-BEBE-CBB02DE8701F}" type="pres">
      <dgm:prSet presAssocID="{BD4F2496-48FD-44CA-9DD7-5429585487E2}" presName="titleText1" presStyleLbl="fgAcc0" presStyleIdx="0" presStyleCnt="1">
        <dgm:presLayoutVars>
          <dgm:chMax val="0"/>
          <dgm:chPref val="0"/>
        </dgm:presLayoutVars>
      </dgm:prSet>
      <dgm:spPr/>
    </dgm:pt>
    <dgm:pt modelId="{55BE1878-0BF1-4FE1-BBA9-12BB2FE5D933}" type="pres">
      <dgm:prSet presAssocID="{BD4F2496-48FD-44CA-9DD7-5429585487E2}" presName="rootConnector1" presStyleLbl="node1" presStyleIdx="0" presStyleCnt="4"/>
      <dgm:spPr/>
    </dgm:pt>
    <dgm:pt modelId="{4C1264CA-5D29-4998-A2DB-621BD86665A7}" type="pres">
      <dgm:prSet presAssocID="{BD4F2496-48FD-44CA-9DD7-5429585487E2}" presName="hierChild2" presStyleCnt="0"/>
      <dgm:spPr/>
    </dgm:pt>
    <dgm:pt modelId="{41599D7F-7CC2-48D7-A0E0-77EF7A3E626A}" type="pres">
      <dgm:prSet presAssocID="{5083E86E-A4A0-406C-BF68-1AD4D68EA7FC}" presName="Name37" presStyleLbl="parChTrans1D2" presStyleIdx="0" presStyleCnt="6"/>
      <dgm:spPr/>
    </dgm:pt>
    <dgm:pt modelId="{141044C5-4977-4A1A-994F-3D23531DE25E}" type="pres">
      <dgm:prSet presAssocID="{E8BA4887-FD8B-428D-A300-4663E68E5218}" presName="hierRoot2" presStyleCnt="0">
        <dgm:presLayoutVars>
          <dgm:hierBranch val="init"/>
        </dgm:presLayoutVars>
      </dgm:prSet>
      <dgm:spPr/>
    </dgm:pt>
    <dgm:pt modelId="{B81354B1-772F-4D99-87BA-605C8517B918}" type="pres">
      <dgm:prSet presAssocID="{E8BA4887-FD8B-428D-A300-4663E68E5218}" presName="rootComposite" presStyleCnt="0"/>
      <dgm:spPr/>
    </dgm:pt>
    <dgm:pt modelId="{A7FD25A9-AF5F-4D12-886D-731B65D56595}" type="pres">
      <dgm:prSet presAssocID="{E8BA4887-FD8B-428D-A300-4663E68E5218}" presName="rootText" presStyleLbl="node1" presStyleIdx="0" presStyleCnt="4">
        <dgm:presLayoutVars>
          <dgm:chMax/>
          <dgm:chPref val="3"/>
        </dgm:presLayoutVars>
      </dgm:prSet>
      <dgm:spPr/>
    </dgm:pt>
    <dgm:pt modelId="{7474C0A1-110F-4D67-A084-71BB5A464185}" type="pres">
      <dgm:prSet presAssocID="{E8BA4887-FD8B-428D-A300-4663E68E5218}" presName="titleText2" presStyleLbl="fgAcc1" presStyleIdx="0" presStyleCnt="4">
        <dgm:presLayoutVars>
          <dgm:chMax val="0"/>
          <dgm:chPref val="0"/>
        </dgm:presLayoutVars>
      </dgm:prSet>
      <dgm:spPr/>
    </dgm:pt>
    <dgm:pt modelId="{86285F12-23BC-4B50-B3D6-DBF570288C50}" type="pres">
      <dgm:prSet presAssocID="{E8BA4887-FD8B-428D-A300-4663E68E5218}" presName="rootConnector" presStyleLbl="node2" presStyleIdx="0" presStyleCnt="0"/>
      <dgm:spPr/>
    </dgm:pt>
    <dgm:pt modelId="{29A648E3-A4EB-4235-980E-138D132E1E9D}" type="pres">
      <dgm:prSet presAssocID="{E8BA4887-FD8B-428D-A300-4663E68E5218}" presName="hierChild4" presStyleCnt="0"/>
      <dgm:spPr/>
    </dgm:pt>
    <dgm:pt modelId="{33DA1879-5B69-48E4-9363-09B678EF2DEE}" type="pres">
      <dgm:prSet presAssocID="{E8BA4887-FD8B-428D-A300-4663E68E5218}" presName="hierChild5" presStyleCnt="0"/>
      <dgm:spPr/>
    </dgm:pt>
    <dgm:pt modelId="{982D323A-53CB-48D6-B29F-9AD8303FCFE5}" type="pres">
      <dgm:prSet presAssocID="{B79E142C-3258-47B5-8F7F-AD0DC59317F0}" presName="Name37" presStyleLbl="parChTrans1D2" presStyleIdx="1" presStyleCnt="6"/>
      <dgm:spPr/>
    </dgm:pt>
    <dgm:pt modelId="{080219CE-E384-43A8-9918-8448B10483A6}" type="pres">
      <dgm:prSet presAssocID="{9F9FB9B0-C840-49E5-8681-42B5BD5D800D}" presName="hierRoot2" presStyleCnt="0">
        <dgm:presLayoutVars>
          <dgm:hierBranch val="init"/>
        </dgm:presLayoutVars>
      </dgm:prSet>
      <dgm:spPr/>
    </dgm:pt>
    <dgm:pt modelId="{C3CB0889-BD36-4E21-A469-EC7D7AC492EE}" type="pres">
      <dgm:prSet presAssocID="{9F9FB9B0-C840-49E5-8681-42B5BD5D800D}" presName="rootComposite" presStyleCnt="0"/>
      <dgm:spPr/>
    </dgm:pt>
    <dgm:pt modelId="{9186D8E3-D1D8-446D-AD96-7BA155BE0219}" type="pres">
      <dgm:prSet presAssocID="{9F9FB9B0-C840-49E5-8681-42B5BD5D800D}" presName="rootText" presStyleLbl="node1" presStyleIdx="1" presStyleCnt="4">
        <dgm:presLayoutVars>
          <dgm:chMax/>
          <dgm:chPref val="3"/>
        </dgm:presLayoutVars>
      </dgm:prSet>
      <dgm:spPr/>
    </dgm:pt>
    <dgm:pt modelId="{4787DD73-D8DE-4962-B198-321D4F28D323}" type="pres">
      <dgm:prSet presAssocID="{9F9FB9B0-C840-49E5-8681-42B5BD5D800D}" presName="titleText2" presStyleLbl="fgAcc1" presStyleIdx="1" presStyleCnt="4">
        <dgm:presLayoutVars>
          <dgm:chMax val="0"/>
          <dgm:chPref val="0"/>
        </dgm:presLayoutVars>
      </dgm:prSet>
      <dgm:spPr/>
    </dgm:pt>
    <dgm:pt modelId="{DC52C63C-AAF0-435A-9EB8-40A7B3D202EB}" type="pres">
      <dgm:prSet presAssocID="{9F9FB9B0-C840-49E5-8681-42B5BD5D800D}" presName="rootConnector" presStyleLbl="node2" presStyleIdx="0" presStyleCnt="0"/>
      <dgm:spPr/>
    </dgm:pt>
    <dgm:pt modelId="{0BA7CEA2-E7AD-47B6-ADB8-7718426F1603}" type="pres">
      <dgm:prSet presAssocID="{9F9FB9B0-C840-49E5-8681-42B5BD5D800D}" presName="hierChild4" presStyleCnt="0"/>
      <dgm:spPr/>
    </dgm:pt>
    <dgm:pt modelId="{F63A1D8D-D1F9-4EB1-BF3F-0D76DEC68A31}" type="pres">
      <dgm:prSet presAssocID="{9F9FB9B0-C840-49E5-8681-42B5BD5D800D}" presName="hierChild5" presStyleCnt="0"/>
      <dgm:spPr/>
    </dgm:pt>
    <dgm:pt modelId="{FB80D5E7-C911-4C6A-B252-C5AB0DF6E3A9}" type="pres">
      <dgm:prSet presAssocID="{A6FCC887-E977-4CC4-95C9-82275BF28624}" presName="Name37" presStyleLbl="parChTrans1D2" presStyleIdx="2" presStyleCnt="6"/>
      <dgm:spPr/>
    </dgm:pt>
    <dgm:pt modelId="{9F6F9BFD-09A1-4BC3-B179-CC8073F37223}" type="pres">
      <dgm:prSet presAssocID="{2C14B533-5FA1-446F-9EE9-04E41B6A83B2}" presName="hierRoot2" presStyleCnt="0">
        <dgm:presLayoutVars>
          <dgm:hierBranch val="init"/>
        </dgm:presLayoutVars>
      </dgm:prSet>
      <dgm:spPr/>
    </dgm:pt>
    <dgm:pt modelId="{5BEF585C-F714-48EF-8829-2ABC3D741FD3}" type="pres">
      <dgm:prSet presAssocID="{2C14B533-5FA1-446F-9EE9-04E41B6A83B2}" presName="rootComposite" presStyleCnt="0"/>
      <dgm:spPr/>
    </dgm:pt>
    <dgm:pt modelId="{8ECF960D-F9C7-49A3-A3E5-9EC7EDA2302B}" type="pres">
      <dgm:prSet presAssocID="{2C14B533-5FA1-446F-9EE9-04E41B6A83B2}" presName="rootText" presStyleLbl="node1" presStyleIdx="2" presStyleCnt="4">
        <dgm:presLayoutVars>
          <dgm:chMax/>
          <dgm:chPref val="3"/>
        </dgm:presLayoutVars>
      </dgm:prSet>
      <dgm:spPr/>
    </dgm:pt>
    <dgm:pt modelId="{49696CF5-766F-4C14-AD32-C79303100F1F}" type="pres">
      <dgm:prSet presAssocID="{2C14B533-5FA1-446F-9EE9-04E41B6A83B2}" presName="titleText2" presStyleLbl="fgAcc1" presStyleIdx="2" presStyleCnt="4">
        <dgm:presLayoutVars>
          <dgm:chMax val="0"/>
          <dgm:chPref val="0"/>
        </dgm:presLayoutVars>
      </dgm:prSet>
      <dgm:spPr/>
    </dgm:pt>
    <dgm:pt modelId="{53F437BC-10BB-4B95-8DE7-652BBE4E24A6}" type="pres">
      <dgm:prSet presAssocID="{2C14B533-5FA1-446F-9EE9-04E41B6A83B2}" presName="rootConnector" presStyleLbl="node2" presStyleIdx="0" presStyleCnt="0"/>
      <dgm:spPr/>
    </dgm:pt>
    <dgm:pt modelId="{646DDA19-0702-4197-959E-ACB0CCE8BE77}" type="pres">
      <dgm:prSet presAssocID="{2C14B533-5FA1-446F-9EE9-04E41B6A83B2}" presName="hierChild4" presStyleCnt="0"/>
      <dgm:spPr/>
    </dgm:pt>
    <dgm:pt modelId="{1888B2A0-ABC8-4B3F-8116-915C9DAA3E91}" type="pres">
      <dgm:prSet presAssocID="{2C14B533-5FA1-446F-9EE9-04E41B6A83B2}" presName="hierChild5" presStyleCnt="0"/>
      <dgm:spPr/>
    </dgm:pt>
    <dgm:pt modelId="{5658DB68-A551-45B4-B583-68EFA2A44AF7}" type="pres">
      <dgm:prSet presAssocID="{9CC68555-5E3B-40F5-9FAD-7B08D56AB9D1}" presName="Name37" presStyleLbl="parChTrans1D2" presStyleIdx="3" presStyleCnt="6"/>
      <dgm:spPr/>
    </dgm:pt>
    <dgm:pt modelId="{B1352859-612B-413F-BDF1-CED79D821188}" type="pres">
      <dgm:prSet presAssocID="{B0569CE2-FCCE-4E9E-A508-AEB26824B895}" presName="hierRoot2" presStyleCnt="0">
        <dgm:presLayoutVars>
          <dgm:hierBranch val="init"/>
        </dgm:presLayoutVars>
      </dgm:prSet>
      <dgm:spPr/>
    </dgm:pt>
    <dgm:pt modelId="{2ED6A1E5-044C-4A5E-A9E7-54DE544897FA}" type="pres">
      <dgm:prSet presAssocID="{B0569CE2-FCCE-4E9E-A508-AEB26824B895}" presName="rootComposite" presStyleCnt="0"/>
      <dgm:spPr/>
    </dgm:pt>
    <dgm:pt modelId="{1A2FCBB6-B6CC-4403-8235-7635797BE40E}" type="pres">
      <dgm:prSet presAssocID="{B0569CE2-FCCE-4E9E-A508-AEB26824B895}" presName="rootText" presStyleLbl="node1" presStyleIdx="3" presStyleCnt="4">
        <dgm:presLayoutVars>
          <dgm:chMax/>
          <dgm:chPref val="3"/>
        </dgm:presLayoutVars>
      </dgm:prSet>
      <dgm:spPr/>
    </dgm:pt>
    <dgm:pt modelId="{F27B2876-F15D-4721-87C6-26140F264F0F}" type="pres">
      <dgm:prSet presAssocID="{B0569CE2-FCCE-4E9E-A508-AEB26824B895}" presName="titleText2" presStyleLbl="fgAcc1" presStyleIdx="3" presStyleCnt="4">
        <dgm:presLayoutVars>
          <dgm:chMax val="0"/>
          <dgm:chPref val="0"/>
        </dgm:presLayoutVars>
      </dgm:prSet>
      <dgm:spPr/>
    </dgm:pt>
    <dgm:pt modelId="{18705683-2E3D-4B6D-A6F5-8945ED6D367F}" type="pres">
      <dgm:prSet presAssocID="{B0569CE2-FCCE-4E9E-A508-AEB26824B895}" presName="rootConnector" presStyleLbl="node2" presStyleIdx="0" presStyleCnt="0"/>
      <dgm:spPr/>
    </dgm:pt>
    <dgm:pt modelId="{A9895B21-3FB2-48B7-8CCF-13FA189405D7}" type="pres">
      <dgm:prSet presAssocID="{B0569CE2-FCCE-4E9E-A508-AEB26824B895}" presName="hierChild4" presStyleCnt="0"/>
      <dgm:spPr/>
    </dgm:pt>
    <dgm:pt modelId="{0DE68C4B-A253-48E7-BA2A-83C8459EB1D3}" type="pres">
      <dgm:prSet presAssocID="{B0569CE2-FCCE-4E9E-A508-AEB26824B895}" presName="hierChild5" presStyleCnt="0"/>
      <dgm:spPr/>
    </dgm:pt>
    <dgm:pt modelId="{66F2FB0E-7A32-451D-8392-7DF74A4D2427}" type="pres">
      <dgm:prSet presAssocID="{BD4F2496-48FD-44CA-9DD7-5429585487E2}" presName="hierChild3" presStyleCnt="0"/>
      <dgm:spPr/>
    </dgm:pt>
    <dgm:pt modelId="{A0EB5476-35E5-4728-85D9-2AA709B823B2}" type="pres">
      <dgm:prSet presAssocID="{FDFC4C17-207F-422C-A5FF-F95F5D3B187C}" presName="Name96" presStyleLbl="parChTrans1D2" presStyleIdx="4" presStyleCnt="6"/>
      <dgm:spPr/>
    </dgm:pt>
    <dgm:pt modelId="{D9D73E8D-B0E2-42DB-9CFF-8E9A79505A3F}" type="pres">
      <dgm:prSet presAssocID="{6E5A4FAD-E9CF-46F2-8163-2BA8B6085FB8}" presName="hierRoot3" presStyleCnt="0">
        <dgm:presLayoutVars>
          <dgm:hierBranch val="init"/>
        </dgm:presLayoutVars>
      </dgm:prSet>
      <dgm:spPr/>
    </dgm:pt>
    <dgm:pt modelId="{158A257B-84E1-497D-8FD1-26401A8CD3CE}" type="pres">
      <dgm:prSet presAssocID="{6E5A4FAD-E9CF-46F2-8163-2BA8B6085FB8}" presName="rootComposite3" presStyleCnt="0"/>
      <dgm:spPr/>
    </dgm:pt>
    <dgm:pt modelId="{89047810-BCB7-4EFC-833B-4538418110A5}" type="pres">
      <dgm:prSet presAssocID="{6E5A4FAD-E9CF-46F2-8163-2BA8B6085FB8}" presName="rootText3" presStyleLbl="asst1" presStyleIdx="0" presStyleCnt="2">
        <dgm:presLayoutVars>
          <dgm:chPref val="3"/>
        </dgm:presLayoutVars>
      </dgm:prSet>
      <dgm:spPr/>
    </dgm:pt>
    <dgm:pt modelId="{EBB12777-0B97-4148-AF53-9C0552EDF3E1}" type="pres">
      <dgm:prSet presAssocID="{6E5A4FAD-E9CF-46F2-8163-2BA8B6085FB8}" presName="titleText3" presStyleLbl="fgAcc2" presStyleIdx="0" presStyleCnt="2">
        <dgm:presLayoutVars>
          <dgm:chMax val="0"/>
          <dgm:chPref val="0"/>
        </dgm:presLayoutVars>
      </dgm:prSet>
      <dgm:spPr/>
    </dgm:pt>
    <dgm:pt modelId="{B80B1430-DF43-4DA4-A89C-B30C8EE07D93}" type="pres">
      <dgm:prSet presAssocID="{6E5A4FAD-E9CF-46F2-8163-2BA8B6085FB8}" presName="rootConnector3" presStyleLbl="asst1" presStyleIdx="0" presStyleCnt="2"/>
      <dgm:spPr/>
    </dgm:pt>
    <dgm:pt modelId="{802602E3-0172-4569-B04C-A069781F1F5B}" type="pres">
      <dgm:prSet presAssocID="{6E5A4FAD-E9CF-46F2-8163-2BA8B6085FB8}" presName="hierChild6" presStyleCnt="0"/>
      <dgm:spPr/>
    </dgm:pt>
    <dgm:pt modelId="{F08CC1C3-C893-4C2D-8614-45DD0DE2C6A0}" type="pres">
      <dgm:prSet presAssocID="{6E5A4FAD-E9CF-46F2-8163-2BA8B6085FB8}" presName="hierChild7" presStyleCnt="0"/>
      <dgm:spPr/>
    </dgm:pt>
    <dgm:pt modelId="{AF08185E-2398-4E3B-9FF6-CDAD028D75F1}" type="pres">
      <dgm:prSet presAssocID="{985E4CDD-9726-4D3D-BF52-E9CD5A8E7C83}" presName="Name96" presStyleLbl="parChTrans1D2" presStyleIdx="5" presStyleCnt="6"/>
      <dgm:spPr/>
    </dgm:pt>
    <dgm:pt modelId="{DE5F282D-F002-42C1-B3B8-4481E5AACD65}" type="pres">
      <dgm:prSet presAssocID="{A86D990C-328B-43DF-93FB-47754F919CCA}" presName="hierRoot3" presStyleCnt="0">
        <dgm:presLayoutVars>
          <dgm:hierBranch val="init"/>
        </dgm:presLayoutVars>
      </dgm:prSet>
      <dgm:spPr/>
    </dgm:pt>
    <dgm:pt modelId="{D18E47DA-0C6A-432E-B3C6-8B7B988C4240}" type="pres">
      <dgm:prSet presAssocID="{A86D990C-328B-43DF-93FB-47754F919CCA}" presName="rootComposite3" presStyleCnt="0"/>
      <dgm:spPr/>
    </dgm:pt>
    <dgm:pt modelId="{4E067486-A1C0-49D9-96C4-223F6F058B93}" type="pres">
      <dgm:prSet presAssocID="{A86D990C-328B-43DF-93FB-47754F919CCA}" presName="rootText3" presStyleLbl="asst1" presStyleIdx="1" presStyleCnt="2">
        <dgm:presLayoutVars>
          <dgm:chPref val="3"/>
        </dgm:presLayoutVars>
      </dgm:prSet>
      <dgm:spPr/>
    </dgm:pt>
    <dgm:pt modelId="{0D754FA0-258E-4B7E-8E12-29EE92D2004D}" type="pres">
      <dgm:prSet presAssocID="{A86D990C-328B-43DF-93FB-47754F919CCA}" presName="titleText3" presStyleLbl="fgAcc2" presStyleIdx="1" presStyleCnt="2">
        <dgm:presLayoutVars>
          <dgm:chMax val="0"/>
          <dgm:chPref val="0"/>
        </dgm:presLayoutVars>
      </dgm:prSet>
      <dgm:spPr/>
    </dgm:pt>
    <dgm:pt modelId="{E734C37B-1F14-40FE-B1EF-33E310F39D28}" type="pres">
      <dgm:prSet presAssocID="{A86D990C-328B-43DF-93FB-47754F919CCA}" presName="rootConnector3" presStyleLbl="asst1" presStyleIdx="1" presStyleCnt="2"/>
      <dgm:spPr/>
    </dgm:pt>
    <dgm:pt modelId="{FA23481C-340A-4C5E-88F1-F638CF7714AE}" type="pres">
      <dgm:prSet presAssocID="{A86D990C-328B-43DF-93FB-47754F919CCA}" presName="hierChild6" presStyleCnt="0"/>
      <dgm:spPr/>
    </dgm:pt>
    <dgm:pt modelId="{8A2B08D7-2548-4AF0-A1D2-3DF92EA76C58}" type="pres">
      <dgm:prSet presAssocID="{A86D990C-328B-43DF-93FB-47754F919CCA}" presName="hierChild7" presStyleCnt="0"/>
      <dgm:spPr/>
    </dgm:pt>
  </dgm:ptLst>
  <dgm:cxnLst>
    <dgm:cxn modelId="{54453602-E3A8-4B5B-B178-5BF7DE692B71}" type="presOf" srcId="{E35A6F45-8590-463E-83C0-3BDAD761D7D7}" destId="{4787DD73-D8DE-4962-B198-321D4F28D323}" srcOrd="0" destOrd="0" presId="urn:microsoft.com/office/officeart/2008/layout/NameandTitleOrganizationalChart"/>
    <dgm:cxn modelId="{3996880D-18CC-4672-8498-51A0CF633FBF}" srcId="{BD4F2496-48FD-44CA-9DD7-5429585487E2}" destId="{A86D990C-328B-43DF-93FB-47754F919CCA}" srcOrd="1" destOrd="0" parTransId="{985E4CDD-9726-4D3D-BF52-E9CD5A8E7C83}" sibTransId="{86221CA5-7373-492D-B382-636E2E00654C}"/>
    <dgm:cxn modelId="{97BEB112-AD62-4451-A222-07F4670A391C}" type="presOf" srcId="{B0569CE2-FCCE-4E9E-A508-AEB26824B895}" destId="{1A2FCBB6-B6CC-4403-8235-7635797BE40E}" srcOrd="0" destOrd="0" presId="urn:microsoft.com/office/officeart/2008/layout/NameandTitleOrganizationalChart"/>
    <dgm:cxn modelId="{B7D2C214-C182-42CF-B8BD-64E9E7764347}" type="presOf" srcId="{000BE43A-CC27-4A89-90B7-674E250EC7BA}" destId="{2BB22BC0-E6BD-4545-BEBE-CBB02DE8701F}" srcOrd="0" destOrd="0" presId="urn:microsoft.com/office/officeart/2008/layout/NameandTitleOrganizationalChart"/>
    <dgm:cxn modelId="{23932F1A-EE30-42E4-9E81-AC85F44EE98F}" srcId="{BD4F2496-48FD-44CA-9DD7-5429585487E2}" destId="{2C14B533-5FA1-446F-9EE9-04E41B6A83B2}" srcOrd="4" destOrd="0" parTransId="{A6FCC887-E977-4CC4-95C9-82275BF28624}" sibTransId="{3B28E715-A439-4A30-B454-2DA60E66A4AE}"/>
    <dgm:cxn modelId="{9AF9DE20-0A10-4BD2-B44A-E4438F15420A}" type="presOf" srcId="{2C14B533-5FA1-446F-9EE9-04E41B6A83B2}" destId="{8ECF960D-F9C7-49A3-A3E5-9EC7EDA2302B}" srcOrd="0" destOrd="0" presId="urn:microsoft.com/office/officeart/2008/layout/NameandTitleOrganizationalChart"/>
    <dgm:cxn modelId="{2ADA1F22-4C72-47F0-AE86-85A298D85526}" type="presOf" srcId="{B79E142C-3258-47B5-8F7F-AD0DC59317F0}" destId="{982D323A-53CB-48D6-B29F-9AD8303FCFE5}" srcOrd="0" destOrd="0" presId="urn:microsoft.com/office/officeart/2008/layout/NameandTitleOrganizationalChart"/>
    <dgm:cxn modelId="{C211C222-940D-499D-A938-BE4ABDEBDFF1}" type="presOf" srcId="{3B28E715-A439-4A30-B454-2DA60E66A4AE}" destId="{49696CF5-766F-4C14-AD32-C79303100F1F}" srcOrd="0" destOrd="0" presId="urn:microsoft.com/office/officeart/2008/layout/NameandTitleOrganizationalChart"/>
    <dgm:cxn modelId="{F444DA23-EA19-4163-A7C4-0CE236103474}" type="presOf" srcId="{5083E86E-A4A0-406C-BF68-1AD4D68EA7FC}" destId="{41599D7F-7CC2-48D7-A0E0-77EF7A3E626A}" srcOrd="0" destOrd="0" presId="urn:microsoft.com/office/officeart/2008/layout/NameandTitleOrganizationalChart"/>
    <dgm:cxn modelId="{F5D63A25-C42F-4435-A501-D51716196119}" type="presOf" srcId="{6E5A4FAD-E9CF-46F2-8163-2BA8B6085FB8}" destId="{89047810-BCB7-4EFC-833B-4538418110A5}" srcOrd="0" destOrd="0" presId="urn:microsoft.com/office/officeart/2008/layout/NameandTitleOrganizationalChart"/>
    <dgm:cxn modelId="{C15CDF26-5B5E-4065-8447-B8B125395174}" type="presOf" srcId="{9F9FB9B0-C840-49E5-8681-42B5BD5D800D}" destId="{DC52C63C-AAF0-435A-9EB8-40A7B3D202EB}" srcOrd="1" destOrd="0" presId="urn:microsoft.com/office/officeart/2008/layout/NameandTitleOrganizationalChart"/>
    <dgm:cxn modelId="{E5BFF25B-4D00-4CFF-9889-7622402999FB}" srcId="{904EFA54-66E5-4A0C-AD75-364E0309E8F3}" destId="{BD4F2496-48FD-44CA-9DD7-5429585487E2}" srcOrd="0" destOrd="0" parTransId="{A40906DD-2C3E-4BAE-904E-9D45A2F47A3D}" sibTransId="{000BE43A-CC27-4A89-90B7-674E250EC7BA}"/>
    <dgm:cxn modelId="{7BE7F241-2736-495E-9B25-4F92FBAFF5D8}" type="presOf" srcId="{A6FCC887-E977-4CC4-95C9-82275BF28624}" destId="{FB80D5E7-C911-4C6A-B252-C5AB0DF6E3A9}" srcOrd="0" destOrd="0" presId="urn:microsoft.com/office/officeart/2008/layout/NameandTitleOrganizationalChart"/>
    <dgm:cxn modelId="{F9D49164-0AC9-4726-9B71-B7D21AD99F76}" type="presOf" srcId="{BD4F2496-48FD-44CA-9DD7-5429585487E2}" destId="{55BE1878-0BF1-4FE1-BBA9-12BB2FE5D933}" srcOrd="1" destOrd="0" presId="urn:microsoft.com/office/officeart/2008/layout/NameandTitleOrganizationalChart"/>
    <dgm:cxn modelId="{6863F465-6CD1-43C2-8BA0-3A159294A6DB}" srcId="{BD4F2496-48FD-44CA-9DD7-5429585487E2}" destId="{6E5A4FAD-E9CF-46F2-8163-2BA8B6085FB8}" srcOrd="0" destOrd="0" parTransId="{FDFC4C17-207F-422C-A5FF-F95F5D3B187C}" sibTransId="{20875C94-1A97-4994-B283-0B3707FE5293}"/>
    <dgm:cxn modelId="{08C95366-20FA-499A-A461-AFAC18925531}" type="presOf" srcId="{20875C94-1A97-4994-B283-0B3707FE5293}" destId="{EBB12777-0B97-4148-AF53-9C0552EDF3E1}" srcOrd="0" destOrd="0" presId="urn:microsoft.com/office/officeart/2008/layout/NameandTitleOrganizationalChart"/>
    <dgm:cxn modelId="{23A21967-EC04-4516-BDE0-0F95599F5C3E}" srcId="{BD4F2496-48FD-44CA-9DD7-5429585487E2}" destId="{9F9FB9B0-C840-49E5-8681-42B5BD5D800D}" srcOrd="3" destOrd="0" parTransId="{B79E142C-3258-47B5-8F7F-AD0DC59317F0}" sibTransId="{E35A6F45-8590-463E-83C0-3BDAD761D7D7}"/>
    <dgm:cxn modelId="{A77FE967-FAFA-481E-9F1B-56B83478C982}" srcId="{BD4F2496-48FD-44CA-9DD7-5429585487E2}" destId="{B0569CE2-FCCE-4E9E-A508-AEB26824B895}" srcOrd="5" destOrd="0" parTransId="{9CC68555-5E3B-40F5-9FAD-7B08D56AB9D1}" sibTransId="{4989A3AE-2709-404F-AD30-63C70B2E4B53}"/>
    <dgm:cxn modelId="{164C3969-4412-479E-AB04-BA04CF0D7F04}" type="presOf" srcId="{E8BA4887-FD8B-428D-A300-4663E68E5218}" destId="{A7FD25A9-AF5F-4D12-886D-731B65D56595}" srcOrd="0" destOrd="0" presId="urn:microsoft.com/office/officeart/2008/layout/NameandTitleOrganizationalChart"/>
    <dgm:cxn modelId="{C47B604A-EA84-444D-83F5-CE73300A2009}" type="presOf" srcId="{2C14B533-5FA1-446F-9EE9-04E41B6A83B2}" destId="{53F437BC-10BB-4B95-8DE7-652BBE4E24A6}" srcOrd="1" destOrd="0" presId="urn:microsoft.com/office/officeart/2008/layout/NameandTitleOrganizationalChart"/>
    <dgm:cxn modelId="{14C32250-E595-4C9A-AACB-5620FF90B7D9}" srcId="{BD4F2496-48FD-44CA-9DD7-5429585487E2}" destId="{E8BA4887-FD8B-428D-A300-4663E68E5218}" srcOrd="2" destOrd="0" parTransId="{5083E86E-A4A0-406C-BF68-1AD4D68EA7FC}" sibTransId="{C3CDDC2A-8D84-4A22-8119-BAAA2AE19B93}"/>
    <dgm:cxn modelId="{E3217972-166E-44C3-AB75-E7C7C9442DE0}" type="presOf" srcId="{4989A3AE-2709-404F-AD30-63C70B2E4B53}" destId="{F27B2876-F15D-4721-87C6-26140F264F0F}" srcOrd="0" destOrd="0" presId="urn:microsoft.com/office/officeart/2008/layout/NameandTitleOrganizationalChart"/>
    <dgm:cxn modelId="{082F4D53-AF81-474E-A80E-89FD21DC877D}" type="presOf" srcId="{B0569CE2-FCCE-4E9E-A508-AEB26824B895}" destId="{18705683-2E3D-4B6D-A6F5-8945ED6D367F}" srcOrd="1" destOrd="0" presId="urn:microsoft.com/office/officeart/2008/layout/NameandTitleOrganizationalChart"/>
    <dgm:cxn modelId="{D5E9D77A-0515-4F12-BE52-CDB7F090A349}" type="presOf" srcId="{A86D990C-328B-43DF-93FB-47754F919CCA}" destId="{4E067486-A1C0-49D9-96C4-223F6F058B93}" srcOrd="0" destOrd="0" presId="urn:microsoft.com/office/officeart/2008/layout/NameandTitleOrganizationalChart"/>
    <dgm:cxn modelId="{2938AD84-9BCD-4660-8BE4-5F65F2C1A287}" type="presOf" srcId="{9CC68555-5E3B-40F5-9FAD-7B08D56AB9D1}" destId="{5658DB68-A551-45B4-B583-68EFA2A44AF7}" srcOrd="0" destOrd="0" presId="urn:microsoft.com/office/officeart/2008/layout/NameandTitleOrganizationalChart"/>
    <dgm:cxn modelId="{8BBE0D86-1C82-4A84-A364-DA7208DABCF5}" type="presOf" srcId="{9F9FB9B0-C840-49E5-8681-42B5BD5D800D}" destId="{9186D8E3-D1D8-446D-AD96-7BA155BE0219}" srcOrd="0" destOrd="0" presId="urn:microsoft.com/office/officeart/2008/layout/NameandTitleOrganizationalChart"/>
    <dgm:cxn modelId="{C16C098D-B5E3-45C9-ABB4-6AAAC6D9D30D}" type="presOf" srcId="{985E4CDD-9726-4D3D-BF52-E9CD5A8E7C83}" destId="{AF08185E-2398-4E3B-9FF6-CDAD028D75F1}" srcOrd="0" destOrd="0" presId="urn:microsoft.com/office/officeart/2008/layout/NameandTitleOrganizationalChart"/>
    <dgm:cxn modelId="{45D0BD93-EDFE-4C5B-9DA8-DF330DBA26CA}" type="presOf" srcId="{BD4F2496-48FD-44CA-9DD7-5429585487E2}" destId="{72DE27FC-994F-411F-95D5-5F5F13296464}" srcOrd="0" destOrd="0" presId="urn:microsoft.com/office/officeart/2008/layout/NameandTitleOrganizationalChart"/>
    <dgm:cxn modelId="{B0A4BDA6-2319-4890-A4F7-83DEA2FF36E7}" type="presOf" srcId="{A86D990C-328B-43DF-93FB-47754F919CCA}" destId="{E734C37B-1F14-40FE-B1EF-33E310F39D28}" srcOrd="1" destOrd="0" presId="urn:microsoft.com/office/officeart/2008/layout/NameandTitleOrganizationalChart"/>
    <dgm:cxn modelId="{00C849A8-5F10-41CB-9B47-D3D8E723202B}" type="presOf" srcId="{904EFA54-66E5-4A0C-AD75-364E0309E8F3}" destId="{05CF1EC7-FA4B-4808-BE67-D7EBFF65A0FB}" srcOrd="0" destOrd="0" presId="urn:microsoft.com/office/officeart/2008/layout/NameandTitleOrganizationalChart"/>
    <dgm:cxn modelId="{3E4EB1C0-D6D4-438A-8E34-0BB888909DD2}" type="presOf" srcId="{86221CA5-7373-492D-B382-636E2E00654C}" destId="{0D754FA0-258E-4B7E-8E12-29EE92D2004D}" srcOrd="0" destOrd="0" presId="urn:microsoft.com/office/officeart/2008/layout/NameandTitleOrganizationalChart"/>
    <dgm:cxn modelId="{F92B2DC5-76E1-462B-A5E5-C7456CAF1C32}" type="presOf" srcId="{6E5A4FAD-E9CF-46F2-8163-2BA8B6085FB8}" destId="{B80B1430-DF43-4DA4-A89C-B30C8EE07D93}" srcOrd="1" destOrd="0" presId="urn:microsoft.com/office/officeart/2008/layout/NameandTitleOrganizationalChart"/>
    <dgm:cxn modelId="{BA9A37D3-D66B-400D-B5CA-D581A1EB4EB2}" type="presOf" srcId="{C3CDDC2A-8D84-4A22-8119-BAAA2AE19B93}" destId="{7474C0A1-110F-4D67-A084-71BB5A464185}" srcOrd="0" destOrd="0" presId="urn:microsoft.com/office/officeart/2008/layout/NameandTitleOrganizationalChart"/>
    <dgm:cxn modelId="{2FF749E9-0382-429A-8F6C-13422FC70F55}" type="presOf" srcId="{FDFC4C17-207F-422C-A5FF-F95F5D3B187C}" destId="{A0EB5476-35E5-4728-85D9-2AA709B823B2}" srcOrd="0" destOrd="0" presId="urn:microsoft.com/office/officeart/2008/layout/NameandTitleOrganizationalChart"/>
    <dgm:cxn modelId="{22554AFF-2629-4048-9232-598DEE282010}" type="presOf" srcId="{E8BA4887-FD8B-428D-A300-4663E68E5218}" destId="{86285F12-23BC-4B50-B3D6-DBF570288C50}" srcOrd="1" destOrd="0" presId="urn:microsoft.com/office/officeart/2008/layout/NameandTitleOrganizationalChart"/>
    <dgm:cxn modelId="{3C478D72-073A-41AF-B7DD-051284A19371}" type="presParOf" srcId="{05CF1EC7-FA4B-4808-BE67-D7EBFF65A0FB}" destId="{6F9A8F5C-6047-4827-8D82-2537090F6E1A}" srcOrd="0" destOrd="0" presId="urn:microsoft.com/office/officeart/2008/layout/NameandTitleOrganizationalChart"/>
    <dgm:cxn modelId="{173F0E64-771B-4FAC-9515-FB5C9846EB5C}" type="presParOf" srcId="{6F9A8F5C-6047-4827-8D82-2537090F6E1A}" destId="{707DC9AB-FC06-4EDE-96D2-7AFFA147B993}" srcOrd="0" destOrd="0" presId="urn:microsoft.com/office/officeart/2008/layout/NameandTitleOrganizationalChart"/>
    <dgm:cxn modelId="{565D9913-2CF1-44DC-AB68-1616E7B8CC57}" type="presParOf" srcId="{707DC9AB-FC06-4EDE-96D2-7AFFA147B993}" destId="{72DE27FC-994F-411F-95D5-5F5F13296464}" srcOrd="0" destOrd="0" presId="urn:microsoft.com/office/officeart/2008/layout/NameandTitleOrganizationalChart"/>
    <dgm:cxn modelId="{4F33D793-B4EA-4EDF-952C-B59B68AEB40F}" type="presParOf" srcId="{707DC9AB-FC06-4EDE-96D2-7AFFA147B993}" destId="{2BB22BC0-E6BD-4545-BEBE-CBB02DE8701F}" srcOrd="1" destOrd="0" presId="urn:microsoft.com/office/officeart/2008/layout/NameandTitleOrganizationalChart"/>
    <dgm:cxn modelId="{D5C08C2C-CBE1-4DD9-BDCC-2F01D73FDD2A}" type="presParOf" srcId="{707DC9AB-FC06-4EDE-96D2-7AFFA147B993}" destId="{55BE1878-0BF1-4FE1-BBA9-12BB2FE5D933}" srcOrd="2" destOrd="0" presId="urn:microsoft.com/office/officeart/2008/layout/NameandTitleOrganizationalChart"/>
    <dgm:cxn modelId="{11DD4B4C-20AA-479B-81A5-81B13710F65F}" type="presParOf" srcId="{6F9A8F5C-6047-4827-8D82-2537090F6E1A}" destId="{4C1264CA-5D29-4998-A2DB-621BD86665A7}" srcOrd="1" destOrd="0" presId="urn:microsoft.com/office/officeart/2008/layout/NameandTitleOrganizationalChart"/>
    <dgm:cxn modelId="{0BAF2734-9D9C-4A33-971B-933668234E53}" type="presParOf" srcId="{4C1264CA-5D29-4998-A2DB-621BD86665A7}" destId="{41599D7F-7CC2-48D7-A0E0-77EF7A3E626A}" srcOrd="0" destOrd="0" presId="urn:microsoft.com/office/officeart/2008/layout/NameandTitleOrganizationalChart"/>
    <dgm:cxn modelId="{FACE144D-A10E-4426-8295-8D1786FFFED5}" type="presParOf" srcId="{4C1264CA-5D29-4998-A2DB-621BD86665A7}" destId="{141044C5-4977-4A1A-994F-3D23531DE25E}" srcOrd="1" destOrd="0" presId="urn:microsoft.com/office/officeart/2008/layout/NameandTitleOrganizationalChart"/>
    <dgm:cxn modelId="{5CF0A539-A8CB-4A6D-A7E1-1F89EAABFDFD}" type="presParOf" srcId="{141044C5-4977-4A1A-994F-3D23531DE25E}" destId="{B81354B1-772F-4D99-87BA-605C8517B918}" srcOrd="0" destOrd="0" presId="urn:microsoft.com/office/officeart/2008/layout/NameandTitleOrganizationalChart"/>
    <dgm:cxn modelId="{F2AC26EA-6DB7-455F-9006-F8DAD0AE851C}" type="presParOf" srcId="{B81354B1-772F-4D99-87BA-605C8517B918}" destId="{A7FD25A9-AF5F-4D12-886D-731B65D56595}" srcOrd="0" destOrd="0" presId="urn:microsoft.com/office/officeart/2008/layout/NameandTitleOrganizationalChart"/>
    <dgm:cxn modelId="{B2CF8281-C66B-4EE6-A1FA-58CA9DD02318}" type="presParOf" srcId="{B81354B1-772F-4D99-87BA-605C8517B918}" destId="{7474C0A1-110F-4D67-A084-71BB5A464185}" srcOrd="1" destOrd="0" presId="urn:microsoft.com/office/officeart/2008/layout/NameandTitleOrganizationalChart"/>
    <dgm:cxn modelId="{EE59B3D6-2469-4E76-A8B3-EFAC9B3C9492}" type="presParOf" srcId="{B81354B1-772F-4D99-87BA-605C8517B918}" destId="{86285F12-23BC-4B50-B3D6-DBF570288C50}" srcOrd="2" destOrd="0" presId="urn:microsoft.com/office/officeart/2008/layout/NameandTitleOrganizationalChart"/>
    <dgm:cxn modelId="{E3B303CF-06A0-4B89-A329-7661C81EED07}" type="presParOf" srcId="{141044C5-4977-4A1A-994F-3D23531DE25E}" destId="{29A648E3-A4EB-4235-980E-138D132E1E9D}" srcOrd="1" destOrd="0" presId="urn:microsoft.com/office/officeart/2008/layout/NameandTitleOrganizationalChart"/>
    <dgm:cxn modelId="{36C75490-96A6-4892-93F5-A94D95F4141E}" type="presParOf" srcId="{141044C5-4977-4A1A-994F-3D23531DE25E}" destId="{33DA1879-5B69-48E4-9363-09B678EF2DEE}" srcOrd="2" destOrd="0" presId="urn:microsoft.com/office/officeart/2008/layout/NameandTitleOrganizationalChart"/>
    <dgm:cxn modelId="{6BD45850-3682-45E8-8BEE-07F008FAF3F5}" type="presParOf" srcId="{4C1264CA-5D29-4998-A2DB-621BD86665A7}" destId="{982D323A-53CB-48D6-B29F-9AD8303FCFE5}" srcOrd="2" destOrd="0" presId="urn:microsoft.com/office/officeart/2008/layout/NameandTitleOrganizationalChart"/>
    <dgm:cxn modelId="{0C1BA45E-9BFF-4ECA-B4A7-A80BAEB1FFB3}" type="presParOf" srcId="{4C1264CA-5D29-4998-A2DB-621BD86665A7}" destId="{080219CE-E384-43A8-9918-8448B10483A6}" srcOrd="3" destOrd="0" presId="urn:microsoft.com/office/officeart/2008/layout/NameandTitleOrganizationalChart"/>
    <dgm:cxn modelId="{6A6E6DE1-5B01-46E0-A59D-50B082CE83E9}" type="presParOf" srcId="{080219CE-E384-43A8-9918-8448B10483A6}" destId="{C3CB0889-BD36-4E21-A469-EC7D7AC492EE}" srcOrd="0" destOrd="0" presId="urn:microsoft.com/office/officeart/2008/layout/NameandTitleOrganizationalChart"/>
    <dgm:cxn modelId="{125E2A3C-2DF6-4A30-905B-31B97756FA90}" type="presParOf" srcId="{C3CB0889-BD36-4E21-A469-EC7D7AC492EE}" destId="{9186D8E3-D1D8-446D-AD96-7BA155BE0219}" srcOrd="0" destOrd="0" presId="urn:microsoft.com/office/officeart/2008/layout/NameandTitleOrganizationalChart"/>
    <dgm:cxn modelId="{04E91F46-EB59-4E50-A8E5-50B9C2A39CBC}" type="presParOf" srcId="{C3CB0889-BD36-4E21-A469-EC7D7AC492EE}" destId="{4787DD73-D8DE-4962-B198-321D4F28D323}" srcOrd="1" destOrd="0" presId="urn:microsoft.com/office/officeart/2008/layout/NameandTitleOrganizationalChart"/>
    <dgm:cxn modelId="{5EABAD43-23BD-4D96-A8F5-9EEB9F27DD5A}" type="presParOf" srcId="{C3CB0889-BD36-4E21-A469-EC7D7AC492EE}" destId="{DC52C63C-AAF0-435A-9EB8-40A7B3D202EB}" srcOrd="2" destOrd="0" presId="urn:microsoft.com/office/officeart/2008/layout/NameandTitleOrganizationalChart"/>
    <dgm:cxn modelId="{3CDCA305-7108-4FB6-AA57-42BB00C60B4D}" type="presParOf" srcId="{080219CE-E384-43A8-9918-8448B10483A6}" destId="{0BA7CEA2-E7AD-47B6-ADB8-7718426F1603}" srcOrd="1" destOrd="0" presId="urn:microsoft.com/office/officeart/2008/layout/NameandTitleOrganizationalChart"/>
    <dgm:cxn modelId="{93C4DF5B-2770-4418-A34B-0764C4ACF7F0}" type="presParOf" srcId="{080219CE-E384-43A8-9918-8448B10483A6}" destId="{F63A1D8D-D1F9-4EB1-BF3F-0D76DEC68A31}" srcOrd="2" destOrd="0" presId="urn:microsoft.com/office/officeart/2008/layout/NameandTitleOrganizationalChart"/>
    <dgm:cxn modelId="{95B7C128-CCB6-404C-B239-616CCFBF0396}" type="presParOf" srcId="{4C1264CA-5D29-4998-A2DB-621BD86665A7}" destId="{FB80D5E7-C911-4C6A-B252-C5AB0DF6E3A9}" srcOrd="4" destOrd="0" presId="urn:microsoft.com/office/officeart/2008/layout/NameandTitleOrganizationalChart"/>
    <dgm:cxn modelId="{EB0BA70B-0B9F-48FF-8B82-E0ECB0267AE3}" type="presParOf" srcId="{4C1264CA-5D29-4998-A2DB-621BD86665A7}" destId="{9F6F9BFD-09A1-4BC3-B179-CC8073F37223}" srcOrd="5" destOrd="0" presId="urn:microsoft.com/office/officeart/2008/layout/NameandTitleOrganizationalChart"/>
    <dgm:cxn modelId="{08D9D267-BE8E-463B-B487-2989CB6FB34E}" type="presParOf" srcId="{9F6F9BFD-09A1-4BC3-B179-CC8073F37223}" destId="{5BEF585C-F714-48EF-8829-2ABC3D741FD3}" srcOrd="0" destOrd="0" presId="urn:microsoft.com/office/officeart/2008/layout/NameandTitleOrganizationalChart"/>
    <dgm:cxn modelId="{C4E27B3D-CD27-4842-80A2-A17A8B1622CA}" type="presParOf" srcId="{5BEF585C-F714-48EF-8829-2ABC3D741FD3}" destId="{8ECF960D-F9C7-49A3-A3E5-9EC7EDA2302B}" srcOrd="0" destOrd="0" presId="urn:microsoft.com/office/officeart/2008/layout/NameandTitleOrganizationalChart"/>
    <dgm:cxn modelId="{84F34834-DACA-488B-87EF-E59017E26CE8}" type="presParOf" srcId="{5BEF585C-F714-48EF-8829-2ABC3D741FD3}" destId="{49696CF5-766F-4C14-AD32-C79303100F1F}" srcOrd="1" destOrd="0" presId="urn:microsoft.com/office/officeart/2008/layout/NameandTitleOrganizationalChart"/>
    <dgm:cxn modelId="{670E8455-53D9-4AB0-9F64-33892B8BFBFE}" type="presParOf" srcId="{5BEF585C-F714-48EF-8829-2ABC3D741FD3}" destId="{53F437BC-10BB-4B95-8DE7-652BBE4E24A6}" srcOrd="2" destOrd="0" presId="urn:microsoft.com/office/officeart/2008/layout/NameandTitleOrganizationalChart"/>
    <dgm:cxn modelId="{F00414A5-12E1-4D11-9149-09793D3D460A}" type="presParOf" srcId="{9F6F9BFD-09A1-4BC3-B179-CC8073F37223}" destId="{646DDA19-0702-4197-959E-ACB0CCE8BE77}" srcOrd="1" destOrd="0" presId="urn:microsoft.com/office/officeart/2008/layout/NameandTitleOrganizationalChart"/>
    <dgm:cxn modelId="{34F35294-D1F1-4DA4-88A6-AAC05CC57F61}" type="presParOf" srcId="{9F6F9BFD-09A1-4BC3-B179-CC8073F37223}" destId="{1888B2A0-ABC8-4B3F-8116-915C9DAA3E91}" srcOrd="2" destOrd="0" presId="urn:microsoft.com/office/officeart/2008/layout/NameandTitleOrganizationalChart"/>
    <dgm:cxn modelId="{30335DFB-DEE2-4590-B877-9A8CBED1C3A9}" type="presParOf" srcId="{4C1264CA-5D29-4998-A2DB-621BD86665A7}" destId="{5658DB68-A551-45B4-B583-68EFA2A44AF7}" srcOrd="6" destOrd="0" presId="urn:microsoft.com/office/officeart/2008/layout/NameandTitleOrganizationalChart"/>
    <dgm:cxn modelId="{C4FA5BCA-7DE2-44B9-9ACC-EFAEB5FF1B27}" type="presParOf" srcId="{4C1264CA-5D29-4998-A2DB-621BD86665A7}" destId="{B1352859-612B-413F-BDF1-CED79D821188}" srcOrd="7" destOrd="0" presId="urn:microsoft.com/office/officeart/2008/layout/NameandTitleOrganizationalChart"/>
    <dgm:cxn modelId="{B8A942F5-1638-4512-8A6B-81B6CFB689F8}" type="presParOf" srcId="{B1352859-612B-413F-BDF1-CED79D821188}" destId="{2ED6A1E5-044C-4A5E-A9E7-54DE544897FA}" srcOrd="0" destOrd="0" presId="urn:microsoft.com/office/officeart/2008/layout/NameandTitleOrganizationalChart"/>
    <dgm:cxn modelId="{2E83A632-094F-4577-B9F6-DFE8696D0082}" type="presParOf" srcId="{2ED6A1E5-044C-4A5E-A9E7-54DE544897FA}" destId="{1A2FCBB6-B6CC-4403-8235-7635797BE40E}" srcOrd="0" destOrd="0" presId="urn:microsoft.com/office/officeart/2008/layout/NameandTitleOrganizationalChart"/>
    <dgm:cxn modelId="{C43BAB19-08A6-401A-8B21-59CF2A51BB0E}" type="presParOf" srcId="{2ED6A1E5-044C-4A5E-A9E7-54DE544897FA}" destId="{F27B2876-F15D-4721-87C6-26140F264F0F}" srcOrd="1" destOrd="0" presId="urn:microsoft.com/office/officeart/2008/layout/NameandTitleOrganizationalChart"/>
    <dgm:cxn modelId="{0B94D29F-7751-41D6-9129-1B37057404E3}" type="presParOf" srcId="{2ED6A1E5-044C-4A5E-A9E7-54DE544897FA}" destId="{18705683-2E3D-4B6D-A6F5-8945ED6D367F}" srcOrd="2" destOrd="0" presId="urn:microsoft.com/office/officeart/2008/layout/NameandTitleOrganizationalChart"/>
    <dgm:cxn modelId="{2C9A2AE4-BB4C-4D07-80F6-4A5C24AB1F66}" type="presParOf" srcId="{B1352859-612B-413F-BDF1-CED79D821188}" destId="{A9895B21-3FB2-48B7-8CCF-13FA189405D7}" srcOrd="1" destOrd="0" presId="urn:microsoft.com/office/officeart/2008/layout/NameandTitleOrganizationalChart"/>
    <dgm:cxn modelId="{1A4A47B4-4A41-4424-860C-204908B8D926}" type="presParOf" srcId="{B1352859-612B-413F-BDF1-CED79D821188}" destId="{0DE68C4B-A253-48E7-BA2A-83C8459EB1D3}" srcOrd="2" destOrd="0" presId="urn:microsoft.com/office/officeart/2008/layout/NameandTitleOrganizationalChart"/>
    <dgm:cxn modelId="{9822FA2D-6CCC-4503-ACC8-8F1D1C56D464}" type="presParOf" srcId="{6F9A8F5C-6047-4827-8D82-2537090F6E1A}" destId="{66F2FB0E-7A32-451D-8392-7DF74A4D2427}" srcOrd="2" destOrd="0" presId="urn:microsoft.com/office/officeart/2008/layout/NameandTitleOrganizationalChart"/>
    <dgm:cxn modelId="{83852B54-0702-4C52-A9FA-42DCCC80A468}" type="presParOf" srcId="{66F2FB0E-7A32-451D-8392-7DF74A4D2427}" destId="{A0EB5476-35E5-4728-85D9-2AA709B823B2}" srcOrd="0" destOrd="0" presId="urn:microsoft.com/office/officeart/2008/layout/NameandTitleOrganizationalChart"/>
    <dgm:cxn modelId="{8127FEAB-2E0F-45D8-AD86-D067B6B41943}" type="presParOf" srcId="{66F2FB0E-7A32-451D-8392-7DF74A4D2427}" destId="{D9D73E8D-B0E2-42DB-9CFF-8E9A79505A3F}" srcOrd="1" destOrd="0" presId="urn:microsoft.com/office/officeart/2008/layout/NameandTitleOrganizationalChart"/>
    <dgm:cxn modelId="{47FA2D87-2175-4BB7-ABAC-7979FD9DAA9D}" type="presParOf" srcId="{D9D73E8D-B0E2-42DB-9CFF-8E9A79505A3F}" destId="{158A257B-84E1-497D-8FD1-26401A8CD3CE}" srcOrd="0" destOrd="0" presId="urn:microsoft.com/office/officeart/2008/layout/NameandTitleOrganizationalChart"/>
    <dgm:cxn modelId="{2E7E08DE-89F1-4267-B78E-44E14DFC0504}" type="presParOf" srcId="{158A257B-84E1-497D-8FD1-26401A8CD3CE}" destId="{89047810-BCB7-4EFC-833B-4538418110A5}" srcOrd="0" destOrd="0" presId="urn:microsoft.com/office/officeart/2008/layout/NameandTitleOrganizationalChart"/>
    <dgm:cxn modelId="{545BAD18-D114-4C8C-88C4-45390FF0B2A8}" type="presParOf" srcId="{158A257B-84E1-497D-8FD1-26401A8CD3CE}" destId="{EBB12777-0B97-4148-AF53-9C0552EDF3E1}" srcOrd="1" destOrd="0" presId="urn:microsoft.com/office/officeart/2008/layout/NameandTitleOrganizationalChart"/>
    <dgm:cxn modelId="{D1C31C29-D6A8-4EB0-9ABD-2BB96980E76C}" type="presParOf" srcId="{158A257B-84E1-497D-8FD1-26401A8CD3CE}" destId="{B80B1430-DF43-4DA4-A89C-B30C8EE07D93}" srcOrd="2" destOrd="0" presId="urn:microsoft.com/office/officeart/2008/layout/NameandTitleOrganizationalChart"/>
    <dgm:cxn modelId="{644ACBCE-CA00-4CA0-B1A0-40DB2A6B3D32}" type="presParOf" srcId="{D9D73E8D-B0E2-42DB-9CFF-8E9A79505A3F}" destId="{802602E3-0172-4569-B04C-A069781F1F5B}" srcOrd="1" destOrd="0" presId="urn:microsoft.com/office/officeart/2008/layout/NameandTitleOrganizationalChart"/>
    <dgm:cxn modelId="{04576BF5-AE9D-4F53-BA47-137C1D84E909}" type="presParOf" srcId="{D9D73E8D-B0E2-42DB-9CFF-8E9A79505A3F}" destId="{F08CC1C3-C893-4C2D-8614-45DD0DE2C6A0}" srcOrd="2" destOrd="0" presId="urn:microsoft.com/office/officeart/2008/layout/NameandTitleOrganizationalChart"/>
    <dgm:cxn modelId="{55B71738-3ED8-4629-8797-F97B5DBDEEA4}" type="presParOf" srcId="{66F2FB0E-7A32-451D-8392-7DF74A4D2427}" destId="{AF08185E-2398-4E3B-9FF6-CDAD028D75F1}" srcOrd="2" destOrd="0" presId="urn:microsoft.com/office/officeart/2008/layout/NameandTitleOrganizationalChart"/>
    <dgm:cxn modelId="{F03631C9-0691-4418-9B38-98FE216C6314}" type="presParOf" srcId="{66F2FB0E-7A32-451D-8392-7DF74A4D2427}" destId="{DE5F282D-F002-42C1-B3B8-4481E5AACD65}" srcOrd="3" destOrd="0" presId="urn:microsoft.com/office/officeart/2008/layout/NameandTitleOrganizationalChart"/>
    <dgm:cxn modelId="{8B68FA06-C72F-4D48-83A6-6DB1FEFACE18}" type="presParOf" srcId="{DE5F282D-F002-42C1-B3B8-4481E5AACD65}" destId="{D18E47DA-0C6A-432E-B3C6-8B7B988C4240}" srcOrd="0" destOrd="0" presId="urn:microsoft.com/office/officeart/2008/layout/NameandTitleOrganizationalChart"/>
    <dgm:cxn modelId="{6CF86234-675E-4926-8405-1F50E2C7745E}" type="presParOf" srcId="{D18E47DA-0C6A-432E-B3C6-8B7B988C4240}" destId="{4E067486-A1C0-49D9-96C4-223F6F058B93}" srcOrd="0" destOrd="0" presId="urn:microsoft.com/office/officeart/2008/layout/NameandTitleOrganizationalChart"/>
    <dgm:cxn modelId="{9667AEEB-73DC-47AE-B1CE-AF84B4A6D5B4}" type="presParOf" srcId="{D18E47DA-0C6A-432E-B3C6-8B7B988C4240}" destId="{0D754FA0-258E-4B7E-8E12-29EE92D2004D}" srcOrd="1" destOrd="0" presId="urn:microsoft.com/office/officeart/2008/layout/NameandTitleOrganizationalChart"/>
    <dgm:cxn modelId="{D6CD0AA7-7848-4138-8D5B-BDB4319FC060}" type="presParOf" srcId="{D18E47DA-0C6A-432E-B3C6-8B7B988C4240}" destId="{E734C37B-1F14-40FE-B1EF-33E310F39D28}" srcOrd="2" destOrd="0" presId="urn:microsoft.com/office/officeart/2008/layout/NameandTitleOrganizationalChart"/>
    <dgm:cxn modelId="{CFC732D6-87B0-4983-8683-40499F92BB20}" type="presParOf" srcId="{DE5F282D-F002-42C1-B3B8-4481E5AACD65}" destId="{FA23481C-340A-4C5E-88F1-F638CF7714AE}" srcOrd="1" destOrd="0" presId="urn:microsoft.com/office/officeart/2008/layout/NameandTitleOrganizationalChart"/>
    <dgm:cxn modelId="{ACA7979F-307B-4677-8EB8-59C4008846B4}" type="presParOf" srcId="{DE5F282D-F002-42C1-B3B8-4481E5AACD65}" destId="{8A2B08D7-2548-4AF0-A1D2-3DF92EA76C58}"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185E-2398-4E3B-9FF6-CDAD028D75F1}">
      <dsp:nvSpPr>
        <dsp:cNvPr id="0" name=""/>
        <dsp:cNvSpPr/>
      </dsp:nvSpPr>
      <dsp:spPr>
        <a:xfrm>
          <a:off x="4635136" y="1802200"/>
          <a:ext cx="308719" cy="1008568"/>
        </a:xfrm>
        <a:custGeom>
          <a:avLst/>
          <a:gdLst/>
          <a:ahLst/>
          <a:cxnLst/>
          <a:rect l="0" t="0" r="0" b="0"/>
          <a:pathLst>
            <a:path>
              <a:moveTo>
                <a:pt x="0" y="0"/>
              </a:moveTo>
              <a:lnTo>
                <a:pt x="0" y="1008568"/>
              </a:lnTo>
              <a:lnTo>
                <a:pt x="308719" y="10085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EB5476-35E5-4728-85D9-2AA709B823B2}">
      <dsp:nvSpPr>
        <dsp:cNvPr id="0" name=""/>
        <dsp:cNvSpPr/>
      </dsp:nvSpPr>
      <dsp:spPr>
        <a:xfrm>
          <a:off x="4326416" y="1802200"/>
          <a:ext cx="308719" cy="1008568"/>
        </a:xfrm>
        <a:custGeom>
          <a:avLst/>
          <a:gdLst/>
          <a:ahLst/>
          <a:cxnLst/>
          <a:rect l="0" t="0" r="0" b="0"/>
          <a:pathLst>
            <a:path>
              <a:moveTo>
                <a:pt x="308719" y="0"/>
              </a:moveTo>
              <a:lnTo>
                <a:pt x="308719" y="1008568"/>
              </a:lnTo>
              <a:lnTo>
                <a:pt x="0" y="10085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58DB68-A551-45B4-B583-68EFA2A44AF7}">
      <dsp:nvSpPr>
        <dsp:cNvPr id="0" name=""/>
        <dsp:cNvSpPr/>
      </dsp:nvSpPr>
      <dsp:spPr>
        <a:xfrm>
          <a:off x="4635136" y="1802200"/>
          <a:ext cx="3637238" cy="2017136"/>
        </a:xfrm>
        <a:custGeom>
          <a:avLst/>
          <a:gdLst/>
          <a:ahLst/>
          <a:cxnLst/>
          <a:rect l="0" t="0" r="0" b="0"/>
          <a:pathLst>
            <a:path>
              <a:moveTo>
                <a:pt x="0" y="0"/>
              </a:moveTo>
              <a:lnTo>
                <a:pt x="0" y="1798786"/>
              </a:lnTo>
              <a:lnTo>
                <a:pt x="3637238" y="1798786"/>
              </a:lnTo>
              <a:lnTo>
                <a:pt x="3637238" y="20171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0D5E7-C911-4C6A-B252-C5AB0DF6E3A9}">
      <dsp:nvSpPr>
        <dsp:cNvPr id="0" name=""/>
        <dsp:cNvSpPr/>
      </dsp:nvSpPr>
      <dsp:spPr>
        <a:xfrm>
          <a:off x="4635136" y="1802200"/>
          <a:ext cx="1212412" cy="2017136"/>
        </a:xfrm>
        <a:custGeom>
          <a:avLst/>
          <a:gdLst/>
          <a:ahLst/>
          <a:cxnLst/>
          <a:rect l="0" t="0" r="0" b="0"/>
          <a:pathLst>
            <a:path>
              <a:moveTo>
                <a:pt x="0" y="0"/>
              </a:moveTo>
              <a:lnTo>
                <a:pt x="0" y="1798786"/>
              </a:lnTo>
              <a:lnTo>
                <a:pt x="1212412" y="1798786"/>
              </a:lnTo>
              <a:lnTo>
                <a:pt x="1212412" y="20171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2D323A-53CB-48D6-B29F-9AD8303FCFE5}">
      <dsp:nvSpPr>
        <dsp:cNvPr id="0" name=""/>
        <dsp:cNvSpPr/>
      </dsp:nvSpPr>
      <dsp:spPr>
        <a:xfrm>
          <a:off x="3422723" y="1802200"/>
          <a:ext cx="1212412" cy="2017136"/>
        </a:xfrm>
        <a:custGeom>
          <a:avLst/>
          <a:gdLst/>
          <a:ahLst/>
          <a:cxnLst/>
          <a:rect l="0" t="0" r="0" b="0"/>
          <a:pathLst>
            <a:path>
              <a:moveTo>
                <a:pt x="1212412" y="0"/>
              </a:moveTo>
              <a:lnTo>
                <a:pt x="1212412" y="1798786"/>
              </a:lnTo>
              <a:lnTo>
                <a:pt x="0" y="1798786"/>
              </a:lnTo>
              <a:lnTo>
                <a:pt x="0" y="20171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599D7F-7CC2-48D7-A0E0-77EF7A3E626A}">
      <dsp:nvSpPr>
        <dsp:cNvPr id="0" name=""/>
        <dsp:cNvSpPr/>
      </dsp:nvSpPr>
      <dsp:spPr>
        <a:xfrm>
          <a:off x="997897" y="1802200"/>
          <a:ext cx="3637238" cy="2017136"/>
        </a:xfrm>
        <a:custGeom>
          <a:avLst/>
          <a:gdLst/>
          <a:ahLst/>
          <a:cxnLst/>
          <a:rect l="0" t="0" r="0" b="0"/>
          <a:pathLst>
            <a:path>
              <a:moveTo>
                <a:pt x="3637238" y="0"/>
              </a:moveTo>
              <a:lnTo>
                <a:pt x="3637238" y="1798786"/>
              </a:lnTo>
              <a:lnTo>
                <a:pt x="0" y="1798786"/>
              </a:lnTo>
              <a:lnTo>
                <a:pt x="0" y="20171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DE27FC-994F-411F-95D5-5F5F13296464}">
      <dsp:nvSpPr>
        <dsp:cNvPr id="0" name=""/>
        <dsp:cNvSpPr/>
      </dsp:nvSpPr>
      <dsp:spPr>
        <a:xfrm>
          <a:off x="3731442" y="866415"/>
          <a:ext cx="1807387" cy="93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2050" numCol="1" spcCol="1270" anchor="ctr" anchorCtr="0">
          <a:noAutofit/>
        </a:bodyPr>
        <a:lstStyle/>
        <a:p>
          <a:pPr marL="0" lvl="0" indent="0" algn="ctr" defTabSz="933450">
            <a:lnSpc>
              <a:spcPct val="90000"/>
            </a:lnSpc>
            <a:spcBef>
              <a:spcPct val="0"/>
            </a:spcBef>
            <a:spcAft>
              <a:spcPct val="35000"/>
            </a:spcAft>
            <a:buNone/>
          </a:pPr>
          <a:r>
            <a:rPr lang="en-US" sz="2100" kern="1200" dirty="0"/>
            <a:t>T1DX-QI</a:t>
          </a:r>
        </a:p>
      </dsp:txBody>
      <dsp:txXfrm>
        <a:off x="3731442" y="866415"/>
        <a:ext cx="1807387" cy="935785"/>
      </dsp:txXfrm>
    </dsp:sp>
    <dsp:sp modelId="{2BB22BC0-E6BD-4545-BEBE-CBB02DE8701F}">
      <dsp:nvSpPr>
        <dsp:cNvPr id="0" name=""/>
        <dsp:cNvSpPr/>
      </dsp:nvSpPr>
      <dsp:spPr>
        <a:xfrm>
          <a:off x="4092919" y="1594248"/>
          <a:ext cx="1626648" cy="3119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n-US" sz="1500" kern="1200" dirty="0"/>
            <a:t>300+ members</a:t>
          </a:r>
        </a:p>
      </dsp:txBody>
      <dsp:txXfrm>
        <a:off x="4092919" y="1594248"/>
        <a:ext cx="1626648" cy="311928"/>
      </dsp:txXfrm>
    </dsp:sp>
    <dsp:sp modelId="{A7FD25A9-AF5F-4D12-886D-731B65D56595}">
      <dsp:nvSpPr>
        <dsp:cNvPr id="0" name=""/>
        <dsp:cNvSpPr/>
      </dsp:nvSpPr>
      <dsp:spPr>
        <a:xfrm>
          <a:off x="94203" y="3819337"/>
          <a:ext cx="1807387" cy="93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2050" numCol="1" spcCol="1270" anchor="ctr" anchorCtr="0">
          <a:noAutofit/>
        </a:bodyPr>
        <a:lstStyle/>
        <a:p>
          <a:pPr marL="0" lvl="0" indent="0" algn="ctr" defTabSz="933450">
            <a:lnSpc>
              <a:spcPct val="90000"/>
            </a:lnSpc>
            <a:spcBef>
              <a:spcPct val="0"/>
            </a:spcBef>
            <a:spcAft>
              <a:spcPct val="35000"/>
            </a:spcAft>
            <a:buNone/>
          </a:pPr>
          <a:r>
            <a:rPr lang="en-US" sz="2100" kern="1200" dirty="0"/>
            <a:t>Publications Committee</a:t>
          </a:r>
        </a:p>
      </dsp:txBody>
      <dsp:txXfrm>
        <a:off x="94203" y="3819337"/>
        <a:ext cx="1807387" cy="935785"/>
      </dsp:txXfrm>
    </dsp:sp>
    <dsp:sp modelId="{7474C0A1-110F-4D67-A084-71BB5A464185}">
      <dsp:nvSpPr>
        <dsp:cNvPr id="0" name=""/>
        <dsp:cNvSpPr/>
      </dsp:nvSpPr>
      <dsp:spPr>
        <a:xfrm>
          <a:off x="455681" y="4547170"/>
          <a:ext cx="1626648" cy="3119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n-US" sz="1500" kern="1200" dirty="0"/>
            <a:t>25 members</a:t>
          </a:r>
        </a:p>
      </dsp:txBody>
      <dsp:txXfrm>
        <a:off x="455681" y="4547170"/>
        <a:ext cx="1626648" cy="311928"/>
      </dsp:txXfrm>
    </dsp:sp>
    <dsp:sp modelId="{9186D8E3-D1D8-446D-AD96-7BA155BE0219}">
      <dsp:nvSpPr>
        <dsp:cNvPr id="0" name=""/>
        <dsp:cNvSpPr/>
      </dsp:nvSpPr>
      <dsp:spPr>
        <a:xfrm>
          <a:off x="2519029" y="3819337"/>
          <a:ext cx="1807387" cy="93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2050" numCol="1" spcCol="1270" anchor="ctr" anchorCtr="0">
          <a:noAutofit/>
        </a:bodyPr>
        <a:lstStyle/>
        <a:p>
          <a:pPr marL="0" lvl="0" indent="0" algn="ctr" defTabSz="933450">
            <a:lnSpc>
              <a:spcPct val="90000"/>
            </a:lnSpc>
            <a:spcBef>
              <a:spcPct val="0"/>
            </a:spcBef>
            <a:spcAft>
              <a:spcPct val="35000"/>
            </a:spcAft>
            <a:buNone/>
          </a:pPr>
          <a:r>
            <a:rPr lang="en-US" sz="2100" kern="1200" dirty="0"/>
            <a:t>Data Science </a:t>
          </a:r>
        </a:p>
      </dsp:txBody>
      <dsp:txXfrm>
        <a:off x="2519029" y="3819337"/>
        <a:ext cx="1807387" cy="935785"/>
      </dsp:txXfrm>
    </dsp:sp>
    <dsp:sp modelId="{4787DD73-D8DE-4962-B198-321D4F28D323}">
      <dsp:nvSpPr>
        <dsp:cNvPr id="0" name=""/>
        <dsp:cNvSpPr/>
      </dsp:nvSpPr>
      <dsp:spPr>
        <a:xfrm>
          <a:off x="2880507" y="4547170"/>
          <a:ext cx="1626648" cy="3119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n-US" sz="1500" kern="1200" dirty="0"/>
            <a:t>12 members</a:t>
          </a:r>
        </a:p>
      </dsp:txBody>
      <dsp:txXfrm>
        <a:off x="2880507" y="4547170"/>
        <a:ext cx="1626648" cy="311928"/>
      </dsp:txXfrm>
    </dsp:sp>
    <dsp:sp modelId="{8ECF960D-F9C7-49A3-A3E5-9EC7EDA2302B}">
      <dsp:nvSpPr>
        <dsp:cNvPr id="0" name=""/>
        <dsp:cNvSpPr/>
      </dsp:nvSpPr>
      <dsp:spPr>
        <a:xfrm>
          <a:off x="4943855" y="3819337"/>
          <a:ext cx="1807387" cy="93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2050" numCol="1" spcCol="1270" anchor="ctr" anchorCtr="0">
          <a:noAutofit/>
        </a:bodyPr>
        <a:lstStyle/>
        <a:p>
          <a:pPr marL="0" lvl="0" indent="0" algn="ctr" defTabSz="933450">
            <a:lnSpc>
              <a:spcPct val="90000"/>
            </a:lnSpc>
            <a:spcBef>
              <a:spcPct val="0"/>
            </a:spcBef>
            <a:spcAft>
              <a:spcPct val="35000"/>
            </a:spcAft>
            <a:buNone/>
          </a:pPr>
          <a:r>
            <a:rPr lang="en-US" sz="2100" kern="1200" dirty="0"/>
            <a:t>Data Governance</a:t>
          </a:r>
        </a:p>
      </dsp:txBody>
      <dsp:txXfrm>
        <a:off x="4943855" y="3819337"/>
        <a:ext cx="1807387" cy="935785"/>
      </dsp:txXfrm>
    </dsp:sp>
    <dsp:sp modelId="{49696CF5-766F-4C14-AD32-C79303100F1F}">
      <dsp:nvSpPr>
        <dsp:cNvPr id="0" name=""/>
        <dsp:cNvSpPr/>
      </dsp:nvSpPr>
      <dsp:spPr>
        <a:xfrm>
          <a:off x="5305332" y="4547170"/>
          <a:ext cx="1626648" cy="3119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n-US" sz="1500" kern="1200" dirty="0"/>
            <a:t>18 members</a:t>
          </a:r>
        </a:p>
      </dsp:txBody>
      <dsp:txXfrm>
        <a:off x="5305332" y="4547170"/>
        <a:ext cx="1626648" cy="311928"/>
      </dsp:txXfrm>
    </dsp:sp>
    <dsp:sp modelId="{1A2FCBB6-B6CC-4403-8235-7635797BE40E}">
      <dsp:nvSpPr>
        <dsp:cNvPr id="0" name=""/>
        <dsp:cNvSpPr/>
      </dsp:nvSpPr>
      <dsp:spPr>
        <a:xfrm>
          <a:off x="7368681" y="3819337"/>
          <a:ext cx="1807387" cy="93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2050" numCol="1" spcCol="1270" anchor="ctr" anchorCtr="0">
          <a:noAutofit/>
        </a:bodyPr>
        <a:lstStyle/>
        <a:p>
          <a:pPr marL="0" lvl="0" indent="0" algn="ctr" defTabSz="933450">
            <a:lnSpc>
              <a:spcPct val="90000"/>
            </a:lnSpc>
            <a:spcBef>
              <a:spcPct val="0"/>
            </a:spcBef>
            <a:spcAft>
              <a:spcPct val="35000"/>
            </a:spcAft>
            <a:buNone/>
          </a:pPr>
          <a:r>
            <a:rPr lang="en-US" sz="2100" kern="1200" dirty="0"/>
            <a:t>Patient/Parent Advisory</a:t>
          </a:r>
        </a:p>
      </dsp:txBody>
      <dsp:txXfrm>
        <a:off x="7368681" y="3819337"/>
        <a:ext cx="1807387" cy="935785"/>
      </dsp:txXfrm>
    </dsp:sp>
    <dsp:sp modelId="{F27B2876-F15D-4721-87C6-26140F264F0F}">
      <dsp:nvSpPr>
        <dsp:cNvPr id="0" name=""/>
        <dsp:cNvSpPr/>
      </dsp:nvSpPr>
      <dsp:spPr>
        <a:xfrm>
          <a:off x="7730158" y="4547170"/>
          <a:ext cx="1626648" cy="3119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n-US" sz="1500" kern="1200" dirty="0"/>
            <a:t>15 members</a:t>
          </a:r>
        </a:p>
      </dsp:txBody>
      <dsp:txXfrm>
        <a:off x="7730158" y="4547170"/>
        <a:ext cx="1626648" cy="311928"/>
      </dsp:txXfrm>
    </dsp:sp>
    <dsp:sp modelId="{89047810-BCB7-4EFC-833B-4538418110A5}">
      <dsp:nvSpPr>
        <dsp:cNvPr id="0" name=""/>
        <dsp:cNvSpPr/>
      </dsp:nvSpPr>
      <dsp:spPr>
        <a:xfrm>
          <a:off x="2519029" y="2342876"/>
          <a:ext cx="1807387" cy="93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2050" numCol="1" spcCol="1270" anchor="ctr" anchorCtr="0">
          <a:noAutofit/>
        </a:bodyPr>
        <a:lstStyle/>
        <a:p>
          <a:pPr marL="0" lvl="0" indent="0" algn="ctr" defTabSz="933450">
            <a:lnSpc>
              <a:spcPct val="90000"/>
            </a:lnSpc>
            <a:spcBef>
              <a:spcPct val="0"/>
            </a:spcBef>
            <a:spcAft>
              <a:spcPct val="35000"/>
            </a:spcAft>
            <a:buNone/>
          </a:pPr>
          <a:r>
            <a:rPr lang="en-US" sz="2100" kern="1200" dirty="0"/>
            <a:t>Clinical Leadership</a:t>
          </a:r>
        </a:p>
      </dsp:txBody>
      <dsp:txXfrm>
        <a:off x="2519029" y="2342876"/>
        <a:ext cx="1807387" cy="935785"/>
      </dsp:txXfrm>
    </dsp:sp>
    <dsp:sp modelId="{EBB12777-0B97-4148-AF53-9C0552EDF3E1}">
      <dsp:nvSpPr>
        <dsp:cNvPr id="0" name=""/>
        <dsp:cNvSpPr/>
      </dsp:nvSpPr>
      <dsp:spPr>
        <a:xfrm>
          <a:off x="2880507" y="3070709"/>
          <a:ext cx="1626648" cy="3119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n-US" sz="1500" kern="1200" dirty="0"/>
            <a:t>60 members</a:t>
          </a:r>
        </a:p>
      </dsp:txBody>
      <dsp:txXfrm>
        <a:off x="2880507" y="3070709"/>
        <a:ext cx="1626648" cy="311928"/>
      </dsp:txXfrm>
    </dsp:sp>
    <dsp:sp modelId="{4E067486-A1C0-49D9-96C4-223F6F058B93}">
      <dsp:nvSpPr>
        <dsp:cNvPr id="0" name=""/>
        <dsp:cNvSpPr/>
      </dsp:nvSpPr>
      <dsp:spPr>
        <a:xfrm>
          <a:off x="4943855" y="2342876"/>
          <a:ext cx="1807387" cy="93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2050" numCol="1" spcCol="1270" anchor="ctr" anchorCtr="0">
          <a:noAutofit/>
        </a:bodyPr>
        <a:lstStyle/>
        <a:p>
          <a:pPr marL="0" lvl="0" indent="0" algn="ctr" defTabSz="933450">
            <a:lnSpc>
              <a:spcPct val="90000"/>
            </a:lnSpc>
            <a:spcBef>
              <a:spcPct val="0"/>
            </a:spcBef>
            <a:spcAft>
              <a:spcPct val="35000"/>
            </a:spcAft>
            <a:buNone/>
          </a:pPr>
          <a:r>
            <a:rPr lang="en-US" sz="2100" kern="1200" dirty="0"/>
            <a:t>Health Equity (HEAL)</a:t>
          </a:r>
        </a:p>
      </dsp:txBody>
      <dsp:txXfrm>
        <a:off x="4943855" y="2342876"/>
        <a:ext cx="1807387" cy="935785"/>
      </dsp:txXfrm>
    </dsp:sp>
    <dsp:sp modelId="{0D754FA0-258E-4B7E-8E12-29EE92D2004D}">
      <dsp:nvSpPr>
        <dsp:cNvPr id="0" name=""/>
        <dsp:cNvSpPr/>
      </dsp:nvSpPr>
      <dsp:spPr>
        <a:xfrm>
          <a:off x="5305332" y="3070709"/>
          <a:ext cx="1626648" cy="3119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en-US" sz="1500" kern="1200" dirty="0"/>
            <a:t>23 members</a:t>
          </a:r>
        </a:p>
      </dsp:txBody>
      <dsp:txXfrm>
        <a:off x="5305332" y="3070709"/>
        <a:ext cx="1626648" cy="311928"/>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B4769-334A-49F0-A1EF-C1F278A7A47D}"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81D7D-88EC-4AD8-9180-FF736AD880CA}" type="slidenum">
              <a:rPr lang="en-US" smtClean="0"/>
              <a:t>‹#›</a:t>
            </a:fld>
            <a:endParaRPr lang="en-US"/>
          </a:p>
        </p:txBody>
      </p:sp>
    </p:spTree>
    <p:extLst>
      <p:ext uri="{BB962C8B-B14F-4D97-AF65-F5344CB8AC3E}">
        <p14:creationId xmlns:p14="http://schemas.microsoft.com/office/powerpoint/2010/main" val="6252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2A16-E831-4982-B14D-4D072FE2B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01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348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06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2A16-E831-4982-B14D-4D072FE2B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04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65769-2F39-4D79-8A04-419B9DD239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53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81D7D-88EC-4AD8-9180-FF736AD880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8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2022 infographic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81D7D-88EC-4AD8-9180-FF736AD880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42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81D7D-88EC-4AD8-9180-FF736AD880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793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0732847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37340-16D8-4757-8E7C-2C5B256F2C63}"/>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9170EA58-DA47-4866-96E1-2779593BC524}" type="datetimeFigureOut">
              <a:rPr lang="en-US"/>
              <a:pPr>
                <a:defRPr/>
              </a:pPr>
              <a:t>11/4/2022</a:t>
            </a:fld>
            <a:endParaRPr lang="en-US" dirty="0"/>
          </a:p>
        </p:txBody>
      </p:sp>
      <p:sp>
        <p:nvSpPr>
          <p:cNvPr id="5" name="Footer Placeholder 4">
            <a:extLst>
              <a:ext uri="{FF2B5EF4-FFF2-40B4-BE49-F238E27FC236}">
                <a16:creationId xmlns:a16="http://schemas.microsoft.com/office/drawing/2014/main" id="{E61E01E7-F44C-4B70-92CD-EA8AFC009AFB}"/>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0102DCF-4821-4FBA-82CC-2A96B1B8AC3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B06A7CF7-4C84-4902-817E-68BF5F16B1BC}" type="slidenum">
              <a:rPr lang="en-US" altLang="en-US"/>
              <a:pPr>
                <a:defRPr/>
              </a:pPr>
              <a:t>‹#›</a:t>
            </a:fld>
            <a:endParaRPr lang="en-US" altLang="en-US" dirty="0"/>
          </a:p>
        </p:txBody>
      </p:sp>
    </p:spTree>
    <p:extLst>
      <p:ext uri="{BB962C8B-B14F-4D97-AF65-F5344CB8AC3E}">
        <p14:creationId xmlns:p14="http://schemas.microsoft.com/office/powerpoint/2010/main" val="28969919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344395120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5404852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A1DA9-AB4F-4242-ABDE-BE37FA60E465}"/>
              </a:ext>
            </a:extLst>
          </p:cNvPr>
          <p:cNvSpPr>
            <a:spLocks noGrp="1"/>
          </p:cNvSpPr>
          <p:nvPr>
            <p:ph type="dt" sz="half" idx="10"/>
          </p:nvPr>
        </p:nvSpPr>
        <p:spPr/>
        <p:txBody>
          <a:bodyPr/>
          <a:lstStyle/>
          <a:p>
            <a:fld id="{9B97D0C7-F418-403B-BC26-D5D1D8CA88C2}" type="datetimeFigureOut">
              <a:rPr lang="en-US" smtClean="0"/>
              <a:t>11/4/2022</a:t>
            </a:fld>
            <a:endParaRPr lang="en-US"/>
          </a:p>
        </p:txBody>
      </p:sp>
      <p:sp>
        <p:nvSpPr>
          <p:cNvPr id="3" name="Footer Placeholder 2">
            <a:extLst>
              <a:ext uri="{FF2B5EF4-FFF2-40B4-BE49-F238E27FC236}">
                <a16:creationId xmlns:a16="http://schemas.microsoft.com/office/drawing/2014/main" id="{C9718ADF-F3CD-41E7-9EC6-5E18D2C8E7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CFFBFE-A248-4E11-8516-06A25228CC31}"/>
              </a:ext>
            </a:extLst>
          </p:cNvPr>
          <p:cNvSpPr>
            <a:spLocks noGrp="1"/>
          </p:cNvSpPr>
          <p:nvPr>
            <p:ph type="sldNum" sz="quarter" idx="12"/>
          </p:nvPr>
        </p:nvSpPr>
        <p:spPr/>
        <p:txBody>
          <a:bodyPr/>
          <a:lstStyle/>
          <a:p>
            <a:fld id="{58A14645-38F5-4E48-ABEB-C9F33961E182}" type="slidenum">
              <a:rPr lang="en-US" smtClean="0"/>
              <a:t>‹#›</a:t>
            </a:fld>
            <a:endParaRPr lang="en-US"/>
          </a:p>
        </p:txBody>
      </p:sp>
    </p:spTree>
    <p:extLst>
      <p:ext uri="{BB962C8B-B14F-4D97-AF65-F5344CB8AC3E}">
        <p14:creationId xmlns:p14="http://schemas.microsoft.com/office/powerpoint/2010/main" val="26431262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9754-CEE1-478C-B540-CD7BC29E7910}"/>
              </a:ext>
            </a:extLst>
          </p:cNvPr>
          <p:cNvSpPr>
            <a:spLocks noGrp="1"/>
          </p:cNvSpPr>
          <p:nvPr>
            <p:ph type="ctrTitle"/>
          </p:nvPr>
        </p:nvSpPr>
        <p:spPr>
          <a:xfrm>
            <a:off x="1238250" y="1122363"/>
            <a:ext cx="9753600" cy="2387600"/>
          </a:xfrm>
        </p:spPr>
        <p:txBody>
          <a:bodyPr anchor="b">
            <a:norm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6BC50D2-C3E9-4C55-B380-020423CF379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DA2B3B4-20BF-49B3-B3AD-0DF821599E18}"/>
              </a:ext>
            </a:extLst>
          </p:cNvPr>
          <p:cNvSpPr>
            <a:spLocks noGrp="1"/>
          </p:cNvSpPr>
          <p:nvPr>
            <p:ph type="sldNum" sz="quarter" idx="12"/>
          </p:nvPr>
        </p:nvSpPr>
        <p:spPr/>
        <p:txBody>
          <a:bodyPr/>
          <a:lstStyle>
            <a:lvl1pPr>
              <a:defRPr>
                <a:solidFill>
                  <a:schemeClr val="bg1"/>
                </a:solidFill>
              </a:defRPr>
            </a:lvl1pPr>
          </a:lstStyle>
          <a:p>
            <a:fld id="{99BDFBD5-C309-4526-9B37-B97348992ABE}" type="slidenum">
              <a:rPr lang="en-US" smtClean="0"/>
              <a:pPr/>
              <a:t>‹#›</a:t>
            </a:fld>
            <a:endParaRPr lang="en-US" dirty="0"/>
          </a:p>
        </p:txBody>
      </p:sp>
    </p:spTree>
    <p:extLst>
      <p:ext uri="{BB962C8B-B14F-4D97-AF65-F5344CB8AC3E}">
        <p14:creationId xmlns:p14="http://schemas.microsoft.com/office/powerpoint/2010/main" val="378139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39D0-48FD-45C7-A69A-2EAAEB4DA07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139C381-6A0A-4370-B3AE-8AC9565627D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65CBA664-A632-6DEF-41DA-EA92AF7C07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1305" y="5528817"/>
            <a:ext cx="1493520" cy="675514"/>
          </a:xfrm>
          <a:prstGeom prst="rect">
            <a:avLst/>
          </a:prstGeom>
        </p:spPr>
      </p:pic>
    </p:spTree>
    <p:extLst>
      <p:ext uri="{BB962C8B-B14F-4D97-AF65-F5344CB8AC3E}">
        <p14:creationId xmlns:p14="http://schemas.microsoft.com/office/powerpoint/2010/main" val="42099598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F814-DAB6-4793-A5AB-B359494177FF}"/>
              </a:ext>
            </a:extLst>
          </p:cNvPr>
          <p:cNvSpPr>
            <a:spLocks noGrp="1"/>
          </p:cNvSpPr>
          <p:nvPr>
            <p:ph type="title"/>
          </p:nvPr>
        </p:nvSpPr>
        <p:spPr>
          <a:xfrm>
            <a:off x="831850" y="1709738"/>
            <a:ext cx="10515600" cy="2852737"/>
          </a:xfrm>
        </p:spPr>
        <p:txBody>
          <a:bodyPr anchor="b">
            <a:normAutofit/>
          </a:bodyPr>
          <a:lstStyle>
            <a:lvl1pPr>
              <a:defRPr sz="5400" b="1"/>
            </a:lvl1pPr>
          </a:lstStyle>
          <a:p>
            <a:r>
              <a:rPr lang="en-US" dirty="0"/>
              <a:t>Click to edit Master title style</a:t>
            </a:r>
          </a:p>
        </p:txBody>
      </p:sp>
      <p:sp>
        <p:nvSpPr>
          <p:cNvPr id="3" name="Text Placeholder 2">
            <a:extLst>
              <a:ext uri="{FF2B5EF4-FFF2-40B4-BE49-F238E27FC236}">
                <a16:creationId xmlns:a16="http://schemas.microsoft.com/office/drawing/2014/main" id="{F32067A5-7A6D-4239-86E3-3206F7EA0E85}"/>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792B93C8-618C-BDB6-42B7-C7B13157DC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968" y="431166"/>
            <a:ext cx="2280472" cy="1031450"/>
          </a:xfrm>
          <a:prstGeom prst="rect">
            <a:avLst/>
          </a:prstGeom>
        </p:spPr>
      </p:pic>
    </p:spTree>
    <p:extLst>
      <p:ext uri="{BB962C8B-B14F-4D97-AF65-F5344CB8AC3E}">
        <p14:creationId xmlns:p14="http://schemas.microsoft.com/office/powerpoint/2010/main" val="1923842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62D4-7E75-4965-BA8B-F9AAE5ADC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EA48F-29FA-4E12-AE1D-B74025FD69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525FF-559A-4010-88D6-193A5C052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B22DAA3-180C-2DEE-9715-FCCFAD875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1305" y="5528817"/>
            <a:ext cx="1493520" cy="675514"/>
          </a:xfrm>
          <a:prstGeom prst="rect">
            <a:avLst/>
          </a:prstGeom>
        </p:spPr>
      </p:pic>
    </p:spTree>
    <p:extLst>
      <p:ext uri="{BB962C8B-B14F-4D97-AF65-F5344CB8AC3E}">
        <p14:creationId xmlns:p14="http://schemas.microsoft.com/office/powerpoint/2010/main" val="2541454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7526-AE89-450E-8D46-4B79FF85C7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B745F6-B197-4640-9579-E3C782031D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0992E-F4C1-46D5-BDA8-D99BC85C11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A47A7-11CC-4D68-B437-3BCD8A8CD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CB00C-9F1D-433C-946D-A6FD84514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31E5C5E-DF3A-B6A3-1D88-487EF29CF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1305" y="5528817"/>
            <a:ext cx="1493520" cy="675514"/>
          </a:xfrm>
          <a:prstGeom prst="rect">
            <a:avLst/>
          </a:prstGeom>
        </p:spPr>
      </p:pic>
    </p:spTree>
    <p:extLst>
      <p:ext uri="{BB962C8B-B14F-4D97-AF65-F5344CB8AC3E}">
        <p14:creationId xmlns:p14="http://schemas.microsoft.com/office/powerpoint/2010/main" val="42330978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A828-20BD-4560-8790-912873E9A6DF}"/>
              </a:ext>
            </a:extLst>
          </p:cNvPr>
          <p:cNvSpPr>
            <a:spLocks noGrp="1"/>
          </p:cNvSpPr>
          <p:nvPr>
            <p:ph type="title"/>
          </p:nvPr>
        </p:nvSpPr>
        <p:spPr/>
        <p:txBody>
          <a:bodyPr/>
          <a:lstStyle>
            <a:lvl1pPr>
              <a:defRPr b="1"/>
            </a:lvl1pPr>
          </a:lstStyle>
          <a:p>
            <a:r>
              <a:rPr lang="en-US" dirty="0"/>
              <a:t>Click to edit Master title style</a:t>
            </a:r>
          </a:p>
        </p:txBody>
      </p:sp>
      <p:pic>
        <p:nvPicPr>
          <p:cNvPr id="6" name="Picture 5">
            <a:extLst>
              <a:ext uri="{FF2B5EF4-FFF2-40B4-BE49-F238E27FC236}">
                <a16:creationId xmlns:a16="http://schemas.microsoft.com/office/drawing/2014/main" id="{7F4A3755-E241-BD48-61ED-6CB3507EE7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1305" y="5528817"/>
            <a:ext cx="1493520" cy="675514"/>
          </a:xfrm>
          <a:prstGeom prst="rect">
            <a:avLst/>
          </a:prstGeom>
        </p:spPr>
      </p:pic>
    </p:spTree>
    <p:extLst>
      <p:ext uri="{BB962C8B-B14F-4D97-AF65-F5344CB8AC3E}">
        <p14:creationId xmlns:p14="http://schemas.microsoft.com/office/powerpoint/2010/main" val="40549946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B4DDDF-E90D-79B7-1117-BF1EB4A83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1305" y="5528817"/>
            <a:ext cx="1493520" cy="675514"/>
          </a:xfrm>
          <a:prstGeom prst="rect">
            <a:avLst/>
          </a:prstGeom>
        </p:spPr>
      </p:pic>
    </p:spTree>
    <p:extLst>
      <p:ext uri="{BB962C8B-B14F-4D97-AF65-F5344CB8AC3E}">
        <p14:creationId xmlns:p14="http://schemas.microsoft.com/office/powerpoint/2010/main" val="370630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564C3E-AB53-4F83-8AAE-23309BFEE666}"/>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0A6CD9BE-635C-48E0-B889-BB5054C863B2}" type="datetimeFigureOut">
              <a:rPr lang="en-US"/>
              <a:pPr>
                <a:defRPr/>
              </a:pPr>
              <a:t>11/4/2022</a:t>
            </a:fld>
            <a:endParaRPr lang="en-US" dirty="0"/>
          </a:p>
        </p:txBody>
      </p:sp>
      <p:sp>
        <p:nvSpPr>
          <p:cNvPr id="5" name="Footer Placeholder 4">
            <a:extLst>
              <a:ext uri="{FF2B5EF4-FFF2-40B4-BE49-F238E27FC236}">
                <a16:creationId xmlns:a16="http://schemas.microsoft.com/office/drawing/2014/main" id="{3EFBCDCB-7B23-49C2-9734-75F99CC024D0}"/>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C64D04B-042B-4F4E-838A-88FC24BE3419}"/>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5A8D958-2B7E-4655-B72D-F5B6EF86FE4B}" type="slidenum">
              <a:rPr lang="en-US" altLang="en-US"/>
              <a:pPr>
                <a:defRPr/>
              </a:pPr>
              <a:t>‹#›</a:t>
            </a:fld>
            <a:endParaRPr lang="en-US" altLang="en-US" dirty="0"/>
          </a:p>
        </p:txBody>
      </p:sp>
    </p:spTree>
    <p:extLst>
      <p:ext uri="{BB962C8B-B14F-4D97-AF65-F5344CB8AC3E}">
        <p14:creationId xmlns:p14="http://schemas.microsoft.com/office/powerpoint/2010/main" val="3772568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B67A-A150-40DC-96A6-784CBBD5B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10F16-EAD6-4D76-A3FD-49A1082BC8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C205B-CA0E-4F96-B975-41D230F4D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DA7D969A-015B-DAA3-C964-6FF8DBEDB1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1305" y="5528817"/>
            <a:ext cx="1493520" cy="675514"/>
          </a:xfrm>
          <a:prstGeom prst="rect">
            <a:avLst/>
          </a:prstGeom>
        </p:spPr>
      </p:pic>
    </p:spTree>
    <p:extLst>
      <p:ext uri="{BB962C8B-B14F-4D97-AF65-F5344CB8AC3E}">
        <p14:creationId xmlns:p14="http://schemas.microsoft.com/office/powerpoint/2010/main" val="658697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FACD-C1F1-4C51-9459-099268B25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611671-B9CF-4C8F-8076-7C86A0704E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5C1BC3-9FC4-43B0-9CF6-10390418B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2ED1C83E-5132-5505-817F-133D49982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1305" y="5528817"/>
            <a:ext cx="1493520" cy="675514"/>
          </a:xfrm>
          <a:prstGeom prst="rect">
            <a:avLst/>
          </a:prstGeom>
        </p:spPr>
      </p:pic>
    </p:spTree>
    <p:extLst>
      <p:ext uri="{BB962C8B-B14F-4D97-AF65-F5344CB8AC3E}">
        <p14:creationId xmlns:p14="http://schemas.microsoft.com/office/powerpoint/2010/main" val="22804819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1CB9-82F6-43A4-A57A-4EB1DBB86B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E30DCB-E569-451B-B95C-94CC23D52E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8369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C31581-2E3B-47AA-9F72-8C90A4A26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B17B40-C833-4BDF-AD27-5335BD7C22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7511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185516151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81149792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58353309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Tree>
    <p:extLst>
      <p:ext uri="{BB962C8B-B14F-4D97-AF65-F5344CB8AC3E}">
        <p14:creationId xmlns:p14="http://schemas.microsoft.com/office/powerpoint/2010/main" val="200955974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13479155"/>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7602344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171705-F8E6-45C5-BCC7-2666A43435E4}"/>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D68224D1-CDAD-40D6-8B99-8F7822F1990E}" type="datetimeFigureOut">
              <a:rPr lang="en-US"/>
              <a:pPr>
                <a:defRPr/>
              </a:pPr>
              <a:t>11/4/2022</a:t>
            </a:fld>
            <a:endParaRPr lang="en-US" dirty="0"/>
          </a:p>
        </p:txBody>
      </p:sp>
      <p:sp>
        <p:nvSpPr>
          <p:cNvPr id="6" name="Footer Placeholder 5">
            <a:extLst>
              <a:ext uri="{FF2B5EF4-FFF2-40B4-BE49-F238E27FC236}">
                <a16:creationId xmlns:a16="http://schemas.microsoft.com/office/drawing/2014/main" id="{2C38E847-0E92-4AA2-83B4-5E3852D02BF7}"/>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025CBC0-375C-486F-A36D-64A89DC2D31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3BCC6FE-443C-466E-8D06-E2FA35BE9471}" type="slidenum">
              <a:rPr lang="en-US" altLang="en-US"/>
              <a:pPr>
                <a:defRPr/>
              </a:pPr>
              <a:t>‹#›</a:t>
            </a:fld>
            <a:endParaRPr lang="en-US" altLang="en-US" dirty="0"/>
          </a:p>
        </p:txBody>
      </p:sp>
    </p:spTree>
    <p:extLst>
      <p:ext uri="{BB962C8B-B14F-4D97-AF65-F5344CB8AC3E}">
        <p14:creationId xmlns:p14="http://schemas.microsoft.com/office/powerpoint/2010/main" val="3438282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221942348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307201237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57336795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23412673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8555670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9398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ACB2-9DC0-EC6C-08B9-8D91971AAF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40162-63AC-28DF-A3AF-83FCED548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EF4221-8CDE-3642-7743-B3018A885E04}"/>
              </a:ext>
            </a:extLst>
          </p:cNvPr>
          <p:cNvSpPr>
            <a:spLocks noGrp="1"/>
          </p:cNvSpPr>
          <p:nvPr>
            <p:ph type="dt" sz="half" idx="10"/>
          </p:nvPr>
        </p:nvSpPr>
        <p:spPr/>
        <p:txBody>
          <a:bodyPr/>
          <a:lstStyle/>
          <a:p>
            <a:fld id="{F697A30C-B2BE-4326-A3F4-A9AA50967631}" type="datetimeFigureOut">
              <a:rPr lang="en-US" smtClean="0"/>
              <a:t>11/4/2022</a:t>
            </a:fld>
            <a:endParaRPr lang="en-US"/>
          </a:p>
        </p:txBody>
      </p:sp>
      <p:sp>
        <p:nvSpPr>
          <p:cNvPr id="5" name="Footer Placeholder 4">
            <a:extLst>
              <a:ext uri="{FF2B5EF4-FFF2-40B4-BE49-F238E27FC236}">
                <a16:creationId xmlns:a16="http://schemas.microsoft.com/office/drawing/2014/main" id="{2444FE3B-ED0E-4846-1289-AE3BBE998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2CF67-714C-4632-55B5-955F995806E8}"/>
              </a:ext>
            </a:extLst>
          </p:cNvPr>
          <p:cNvSpPr>
            <a:spLocks noGrp="1"/>
          </p:cNvSpPr>
          <p:nvPr>
            <p:ph type="sldNum" sz="quarter" idx="12"/>
          </p:nvPr>
        </p:nvSpPr>
        <p:spPr/>
        <p:txBody>
          <a:bodyPr/>
          <a:lstStyle/>
          <a:p>
            <a:fld id="{2F458919-9A48-4332-AE4A-ADD8B07E1C78}" type="slidenum">
              <a:rPr lang="en-US" smtClean="0"/>
              <a:t>‹#›</a:t>
            </a:fld>
            <a:endParaRPr lang="en-US"/>
          </a:p>
        </p:txBody>
      </p:sp>
    </p:spTree>
    <p:extLst>
      <p:ext uri="{BB962C8B-B14F-4D97-AF65-F5344CB8AC3E}">
        <p14:creationId xmlns:p14="http://schemas.microsoft.com/office/powerpoint/2010/main" val="678493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B834B-762A-475D-8074-ACE44B36449A}"/>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EB1BC195-3EB9-4D8A-9D8D-7418FEEEA749}" type="datetimeFigureOut">
              <a:rPr lang="en-US"/>
              <a:pPr>
                <a:defRPr/>
              </a:pPr>
              <a:t>11/4/2022</a:t>
            </a:fld>
            <a:endParaRPr lang="en-US" dirty="0"/>
          </a:p>
        </p:txBody>
      </p:sp>
      <p:sp>
        <p:nvSpPr>
          <p:cNvPr id="8" name="Footer Placeholder 7">
            <a:extLst>
              <a:ext uri="{FF2B5EF4-FFF2-40B4-BE49-F238E27FC236}">
                <a16:creationId xmlns:a16="http://schemas.microsoft.com/office/drawing/2014/main" id="{ACE79B56-69C8-487C-A74C-D2123402DEE4}"/>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867ACE7C-A399-4276-8567-EB67F8C3AFA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0167853-B725-490E-BA09-9F157D6DC5C9}" type="slidenum">
              <a:rPr lang="en-US" altLang="en-US"/>
              <a:pPr>
                <a:defRPr/>
              </a:pPr>
              <a:t>‹#›</a:t>
            </a:fld>
            <a:endParaRPr lang="en-US" altLang="en-US" dirty="0"/>
          </a:p>
        </p:txBody>
      </p:sp>
    </p:spTree>
    <p:extLst>
      <p:ext uri="{BB962C8B-B14F-4D97-AF65-F5344CB8AC3E}">
        <p14:creationId xmlns:p14="http://schemas.microsoft.com/office/powerpoint/2010/main" val="51226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F27D2A-A94D-44BD-8BE9-11B55E031DA4}"/>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CFE76D06-1D29-4CD2-9E1E-99A062985D46}" type="datetimeFigureOut">
              <a:rPr lang="en-US"/>
              <a:pPr>
                <a:defRPr/>
              </a:pPr>
              <a:t>11/4/2022</a:t>
            </a:fld>
            <a:endParaRPr lang="en-US" dirty="0"/>
          </a:p>
        </p:txBody>
      </p:sp>
      <p:sp>
        <p:nvSpPr>
          <p:cNvPr id="4" name="Footer Placeholder 3">
            <a:extLst>
              <a:ext uri="{FF2B5EF4-FFF2-40B4-BE49-F238E27FC236}">
                <a16:creationId xmlns:a16="http://schemas.microsoft.com/office/drawing/2014/main" id="{DF7DF26D-5910-4761-A231-CA882F042155}"/>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8B3E30F3-2E33-4932-B35E-5EFDB6D9CFC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BC69043-9BD9-4C95-8B39-47748684E02A}" type="slidenum">
              <a:rPr lang="en-US" altLang="en-US"/>
              <a:pPr>
                <a:defRPr/>
              </a:pPr>
              <a:t>‹#›</a:t>
            </a:fld>
            <a:endParaRPr lang="en-US" altLang="en-US" dirty="0"/>
          </a:p>
        </p:txBody>
      </p:sp>
    </p:spTree>
    <p:extLst>
      <p:ext uri="{BB962C8B-B14F-4D97-AF65-F5344CB8AC3E}">
        <p14:creationId xmlns:p14="http://schemas.microsoft.com/office/powerpoint/2010/main" val="281976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707B4-B230-4B13-92EA-B16EE5FB08D6}"/>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B10EE0E1-D92A-4FE1-8C5F-5787053065EF}" type="datetimeFigureOut">
              <a:rPr lang="en-US"/>
              <a:pPr>
                <a:defRPr/>
              </a:pPr>
              <a:t>11/4/2022</a:t>
            </a:fld>
            <a:endParaRPr lang="en-US" dirty="0"/>
          </a:p>
        </p:txBody>
      </p:sp>
      <p:sp>
        <p:nvSpPr>
          <p:cNvPr id="3" name="Footer Placeholder 2">
            <a:extLst>
              <a:ext uri="{FF2B5EF4-FFF2-40B4-BE49-F238E27FC236}">
                <a16:creationId xmlns:a16="http://schemas.microsoft.com/office/drawing/2014/main" id="{5506DAF0-071A-41E1-8BB0-35DC09F8CB69}"/>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68A2A5FC-E6D9-41C1-9304-041264CC70B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31194F27-FBE6-43E3-A0C0-76EDF1A978EC}" type="slidenum">
              <a:rPr lang="en-US" altLang="en-US"/>
              <a:pPr>
                <a:defRPr/>
              </a:pPr>
              <a:t>‹#›</a:t>
            </a:fld>
            <a:endParaRPr lang="en-US" altLang="en-US" dirty="0"/>
          </a:p>
        </p:txBody>
      </p:sp>
    </p:spTree>
    <p:extLst>
      <p:ext uri="{BB962C8B-B14F-4D97-AF65-F5344CB8AC3E}">
        <p14:creationId xmlns:p14="http://schemas.microsoft.com/office/powerpoint/2010/main" val="231035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E79DCB7-6F45-4CB4-A823-CDBF0F0BAA60}"/>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4E4E90BD-C2CF-4D5A-B097-E8A1894D5632}" type="datetimeFigureOut">
              <a:rPr lang="en-US"/>
              <a:pPr>
                <a:defRPr/>
              </a:pPr>
              <a:t>11/4/2022</a:t>
            </a:fld>
            <a:endParaRPr lang="en-US" dirty="0"/>
          </a:p>
        </p:txBody>
      </p:sp>
      <p:sp>
        <p:nvSpPr>
          <p:cNvPr id="6" name="Footer Placeholder 5">
            <a:extLst>
              <a:ext uri="{FF2B5EF4-FFF2-40B4-BE49-F238E27FC236}">
                <a16:creationId xmlns:a16="http://schemas.microsoft.com/office/drawing/2014/main" id="{CAB3D691-3BC7-4D61-8929-418338BF8447}"/>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E11CCFA-43F4-4375-B75B-26DFD1A45181}"/>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0294ED53-6D95-47A0-8EF2-528E4FAAB838}" type="slidenum">
              <a:rPr lang="en-US" altLang="en-US"/>
              <a:pPr>
                <a:defRPr/>
              </a:pPr>
              <a:t>‹#›</a:t>
            </a:fld>
            <a:endParaRPr lang="en-US" altLang="en-US" dirty="0"/>
          </a:p>
        </p:txBody>
      </p:sp>
    </p:spTree>
    <p:extLst>
      <p:ext uri="{BB962C8B-B14F-4D97-AF65-F5344CB8AC3E}">
        <p14:creationId xmlns:p14="http://schemas.microsoft.com/office/powerpoint/2010/main" val="46501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92C9DDB-FDAB-4143-8CE3-CDEA387E217D}"/>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C0B3E2C8-DE86-4EB8-A39B-2999AB15AEB7}" type="datetimeFigureOut">
              <a:rPr lang="en-US"/>
              <a:pPr>
                <a:defRPr/>
              </a:pPr>
              <a:t>11/4/2022</a:t>
            </a:fld>
            <a:endParaRPr lang="en-US" dirty="0"/>
          </a:p>
        </p:txBody>
      </p:sp>
      <p:sp>
        <p:nvSpPr>
          <p:cNvPr id="6" name="Footer Placeholder 5">
            <a:extLst>
              <a:ext uri="{FF2B5EF4-FFF2-40B4-BE49-F238E27FC236}">
                <a16:creationId xmlns:a16="http://schemas.microsoft.com/office/drawing/2014/main" id="{4C90F270-A6BC-426C-9578-98686B62F764}"/>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02D89AC-5BC4-4805-A7C1-67B75E5754E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FA82612-5704-4F2C-AB98-67C6FFC763C2}" type="slidenum">
              <a:rPr lang="en-US" altLang="en-US"/>
              <a:pPr>
                <a:defRPr/>
              </a:pPr>
              <a:t>‹#›</a:t>
            </a:fld>
            <a:endParaRPr lang="en-US" altLang="en-US" dirty="0"/>
          </a:p>
        </p:txBody>
      </p:sp>
    </p:spTree>
    <p:extLst>
      <p:ext uri="{BB962C8B-B14F-4D97-AF65-F5344CB8AC3E}">
        <p14:creationId xmlns:p14="http://schemas.microsoft.com/office/powerpoint/2010/main" val="381193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9DFEF-2F16-4AA8-90E5-7C1CC3926974}"/>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824FAB8E-3A8B-4419-B730-4F802AE493C5}" type="datetimeFigureOut">
              <a:rPr lang="en-US"/>
              <a:pPr>
                <a:defRPr/>
              </a:pPr>
              <a:t>11/4/2022</a:t>
            </a:fld>
            <a:endParaRPr lang="en-US" dirty="0"/>
          </a:p>
        </p:txBody>
      </p:sp>
      <p:sp>
        <p:nvSpPr>
          <p:cNvPr id="5" name="Footer Placeholder 4">
            <a:extLst>
              <a:ext uri="{FF2B5EF4-FFF2-40B4-BE49-F238E27FC236}">
                <a16:creationId xmlns:a16="http://schemas.microsoft.com/office/drawing/2014/main" id="{D787915B-DFD1-4DD3-A63C-E5CBAC5E4C03}"/>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CF9CBED-1E84-48DE-84B0-6EA51B33E902}"/>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08F03E0E-897C-4C7C-8F4B-9572EC0CBC3F}" type="slidenum">
              <a:rPr lang="en-US" altLang="en-US"/>
              <a:pPr>
                <a:defRPr/>
              </a:pPr>
              <a:t>‹#›</a:t>
            </a:fld>
            <a:endParaRPr lang="en-US" altLang="en-US" dirty="0"/>
          </a:p>
        </p:txBody>
      </p:sp>
    </p:spTree>
    <p:extLst>
      <p:ext uri="{BB962C8B-B14F-4D97-AF65-F5344CB8AC3E}">
        <p14:creationId xmlns:p14="http://schemas.microsoft.com/office/powerpoint/2010/main" val="3815092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81E6F-8003-4F31-A441-F1868238554C}"/>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63B51F62-9F89-49C6-87CD-733EFA89F1CA}" type="datetimeFigureOut">
              <a:rPr lang="en-US"/>
              <a:pPr>
                <a:defRPr/>
              </a:pPr>
              <a:t>11/4/2022</a:t>
            </a:fld>
            <a:endParaRPr lang="en-US" dirty="0"/>
          </a:p>
        </p:txBody>
      </p:sp>
      <p:sp>
        <p:nvSpPr>
          <p:cNvPr id="5" name="Footer Placeholder 4">
            <a:extLst>
              <a:ext uri="{FF2B5EF4-FFF2-40B4-BE49-F238E27FC236}">
                <a16:creationId xmlns:a16="http://schemas.microsoft.com/office/drawing/2014/main" id="{A5244CBE-89AC-4B00-BD6D-262923C36E56}"/>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74ED9B2-87A9-4B05-B7A3-56D801AE4853}"/>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C713453-F021-4812-AF72-9E7BF661ECA4}" type="slidenum">
              <a:rPr lang="en-US" altLang="en-US"/>
              <a:pPr>
                <a:defRPr/>
              </a:pPr>
              <a:t>‹#›</a:t>
            </a:fld>
            <a:endParaRPr lang="en-US" altLang="en-US" dirty="0"/>
          </a:p>
        </p:txBody>
      </p:sp>
    </p:spTree>
    <p:extLst>
      <p:ext uri="{BB962C8B-B14F-4D97-AF65-F5344CB8AC3E}">
        <p14:creationId xmlns:p14="http://schemas.microsoft.com/office/powerpoint/2010/main" val="2558990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92275278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F41F463-B842-4EA1-866B-5FDBC33C1354}"/>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EC7ACD84-36F9-4466-A752-34139EAEA180}" type="datetimeFigureOut">
              <a:rPr lang="en-US"/>
              <a:pPr>
                <a:defRPr/>
              </a:pPr>
              <a:t>11/4/2022</a:t>
            </a:fld>
            <a:endParaRPr lang="en-US"/>
          </a:p>
        </p:txBody>
      </p:sp>
      <p:sp>
        <p:nvSpPr>
          <p:cNvPr id="5" name="Footer Placeholder 4">
            <a:extLst>
              <a:ext uri="{FF2B5EF4-FFF2-40B4-BE49-F238E27FC236}">
                <a16:creationId xmlns:a16="http://schemas.microsoft.com/office/drawing/2014/main" id="{CB7E5C1C-5E6E-43C7-8848-3A3429C836F9}"/>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C4652EF-BC78-4454-A093-59DA01CEC8F4}"/>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8A7ADBD-7D7A-4A0F-ABF0-24FBB9026CF7}" type="slidenum">
              <a:rPr lang="en-US" altLang="en-US"/>
              <a:pPr/>
              <a:t>‹#›</a:t>
            </a:fld>
            <a:endParaRPr lang="en-US" altLang="en-US"/>
          </a:p>
        </p:txBody>
      </p:sp>
    </p:spTree>
    <p:extLst>
      <p:ext uri="{BB962C8B-B14F-4D97-AF65-F5344CB8AC3E}">
        <p14:creationId xmlns:p14="http://schemas.microsoft.com/office/powerpoint/2010/main" val="3883141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84325-46A5-4475-9E7C-9E37C8528215}"/>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26954F5B-9AC8-492F-A758-18CDEFE3F7E1}" type="datetimeFigureOut">
              <a:rPr lang="en-US"/>
              <a:pPr>
                <a:defRPr/>
              </a:pPr>
              <a:t>11/4/2022</a:t>
            </a:fld>
            <a:endParaRPr lang="en-US"/>
          </a:p>
        </p:txBody>
      </p:sp>
      <p:sp>
        <p:nvSpPr>
          <p:cNvPr id="5" name="Footer Placeholder 4">
            <a:extLst>
              <a:ext uri="{FF2B5EF4-FFF2-40B4-BE49-F238E27FC236}">
                <a16:creationId xmlns:a16="http://schemas.microsoft.com/office/drawing/2014/main" id="{0626B675-8952-4121-B5E8-74F1B0B11D9F}"/>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C9D9D6A-6A90-4AA1-8C38-07FDB30B2AA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1DA2DB1-14C5-4F23-93A9-FEF426E058BD}" type="slidenum">
              <a:rPr lang="en-US" altLang="en-US"/>
              <a:pPr/>
              <a:t>‹#›</a:t>
            </a:fld>
            <a:endParaRPr lang="en-US" altLang="en-US"/>
          </a:p>
        </p:txBody>
      </p:sp>
    </p:spTree>
    <p:extLst>
      <p:ext uri="{BB962C8B-B14F-4D97-AF65-F5344CB8AC3E}">
        <p14:creationId xmlns:p14="http://schemas.microsoft.com/office/powerpoint/2010/main" val="1602095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4A0E8-AF09-4812-A211-60C69F5830A8}"/>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A2BD9313-42B0-4DC2-A410-A38970CA95DB}" type="datetimeFigureOut">
              <a:rPr lang="en-US"/>
              <a:pPr>
                <a:defRPr/>
              </a:pPr>
              <a:t>11/4/2022</a:t>
            </a:fld>
            <a:endParaRPr lang="en-US"/>
          </a:p>
        </p:txBody>
      </p:sp>
      <p:sp>
        <p:nvSpPr>
          <p:cNvPr id="5" name="Footer Placeholder 4">
            <a:extLst>
              <a:ext uri="{FF2B5EF4-FFF2-40B4-BE49-F238E27FC236}">
                <a16:creationId xmlns:a16="http://schemas.microsoft.com/office/drawing/2014/main" id="{2DB46460-F271-433F-9C1B-19E796011DFE}"/>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43275C3-5E06-4C1F-B0CE-EB9F015DCF0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AF0E6077-9115-4473-B3E9-89F8E6569225}" type="slidenum">
              <a:rPr lang="en-US" altLang="en-US"/>
              <a:pPr/>
              <a:t>‹#›</a:t>
            </a:fld>
            <a:endParaRPr lang="en-US" altLang="en-US"/>
          </a:p>
        </p:txBody>
      </p:sp>
    </p:spTree>
    <p:extLst>
      <p:ext uri="{BB962C8B-B14F-4D97-AF65-F5344CB8AC3E}">
        <p14:creationId xmlns:p14="http://schemas.microsoft.com/office/powerpoint/2010/main" val="1149647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8DF14D-E078-4F4B-8524-1EBA795733BD}"/>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A53A1F62-30FE-4691-9CF2-B530175F8DA7}" type="datetimeFigureOut">
              <a:rPr lang="en-US"/>
              <a:pPr>
                <a:defRPr/>
              </a:pPr>
              <a:t>11/4/2022</a:t>
            </a:fld>
            <a:endParaRPr lang="en-US"/>
          </a:p>
        </p:txBody>
      </p:sp>
      <p:sp>
        <p:nvSpPr>
          <p:cNvPr id="6" name="Footer Placeholder 5">
            <a:extLst>
              <a:ext uri="{FF2B5EF4-FFF2-40B4-BE49-F238E27FC236}">
                <a16:creationId xmlns:a16="http://schemas.microsoft.com/office/drawing/2014/main" id="{C622E767-CC08-4EC2-8CF3-392D61A52F9D}"/>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3A9D0E1-E5F7-46E3-8CEC-6840AA179025}"/>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8FDBB97-D31A-444B-B2A0-408BEAF575DD}" type="slidenum">
              <a:rPr lang="en-US" altLang="en-US"/>
              <a:pPr/>
              <a:t>‹#›</a:t>
            </a:fld>
            <a:endParaRPr lang="en-US" altLang="en-US"/>
          </a:p>
        </p:txBody>
      </p:sp>
    </p:spTree>
    <p:extLst>
      <p:ext uri="{BB962C8B-B14F-4D97-AF65-F5344CB8AC3E}">
        <p14:creationId xmlns:p14="http://schemas.microsoft.com/office/powerpoint/2010/main" val="2728226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18C0E7-35A0-4AF4-A16F-DD4BC61083EF}"/>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CBFF27AB-39F7-4A8C-87E9-45ED3A244915}" type="datetimeFigureOut">
              <a:rPr lang="en-US"/>
              <a:pPr>
                <a:defRPr/>
              </a:pPr>
              <a:t>11/4/2022</a:t>
            </a:fld>
            <a:endParaRPr lang="en-US"/>
          </a:p>
        </p:txBody>
      </p:sp>
      <p:sp>
        <p:nvSpPr>
          <p:cNvPr id="8" name="Footer Placeholder 7">
            <a:extLst>
              <a:ext uri="{FF2B5EF4-FFF2-40B4-BE49-F238E27FC236}">
                <a16:creationId xmlns:a16="http://schemas.microsoft.com/office/drawing/2014/main" id="{168324E7-86B0-428C-BD31-9328A1DF1287}"/>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666E5121-423F-410A-B71D-4F7DAE375161}"/>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AE1D6C1-88EF-47BF-BFE9-6A9F7AD93505}" type="slidenum">
              <a:rPr lang="en-US" altLang="en-US"/>
              <a:pPr/>
              <a:t>‹#›</a:t>
            </a:fld>
            <a:endParaRPr lang="en-US" altLang="en-US"/>
          </a:p>
        </p:txBody>
      </p:sp>
    </p:spTree>
    <p:extLst>
      <p:ext uri="{BB962C8B-B14F-4D97-AF65-F5344CB8AC3E}">
        <p14:creationId xmlns:p14="http://schemas.microsoft.com/office/powerpoint/2010/main" val="118282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4E38115-AC85-47E2-8678-7D64B95B51EB}"/>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DD66410A-C1EF-4E90-9E1B-5992CDC5AE86}" type="datetimeFigureOut">
              <a:rPr lang="en-US"/>
              <a:pPr>
                <a:defRPr/>
              </a:pPr>
              <a:t>11/4/2022</a:t>
            </a:fld>
            <a:endParaRPr lang="en-US"/>
          </a:p>
        </p:txBody>
      </p:sp>
      <p:sp>
        <p:nvSpPr>
          <p:cNvPr id="4" name="Footer Placeholder 3">
            <a:extLst>
              <a:ext uri="{FF2B5EF4-FFF2-40B4-BE49-F238E27FC236}">
                <a16:creationId xmlns:a16="http://schemas.microsoft.com/office/drawing/2014/main" id="{BBA8AFB2-063D-4975-B44A-A09CD3720BCE}"/>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E64FB54C-A429-48C7-B754-1D6557431A09}"/>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AA7DBED-3597-4C05-AC40-93AFE5D060BC}" type="slidenum">
              <a:rPr lang="en-US" altLang="en-US"/>
              <a:pPr/>
              <a:t>‹#›</a:t>
            </a:fld>
            <a:endParaRPr lang="en-US" altLang="en-US"/>
          </a:p>
        </p:txBody>
      </p:sp>
    </p:spTree>
    <p:extLst>
      <p:ext uri="{BB962C8B-B14F-4D97-AF65-F5344CB8AC3E}">
        <p14:creationId xmlns:p14="http://schemas.microsoft.com/office/powerpoint/2010/main" val="155365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B31AA-93AF-455F-9704-7A97FCA8BD38}"/>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8176A5CA-19CB-42D2-9CEF-F157056C8BF3}" type="datetimeFigureOut">
              <a:rPr lang="en-US"/>
              <a:pPr>
                <a:defRPr/>
              </a:pPr>
              <a:t>11/4/2022</a:t>
            </a:fld>
            <a:endParaRPr lang="en-US"/>
          </a:p>
        </p:txBody>
      </p:sp>
      <p:sp>
        <p:nvSpPr>
          <p:cNvPr id="3" name="Footer Placeholder 2">
            <a:extLst>
              <a:ext uri="{FF2B5EF4-FFF2-40B4-BE49-F238E27FC236}">
                <a16:creationId xmlns:a16="http://schemas.microsoft.com/office/drawing/2014/main" id="{CD4C4D64-098F-478C-9B05-7E4D8C9B7898}"/>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2286D991-ABAE-495E-B100-E0688C26E97D}"/>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25F0D70-96FE-4F84-B04F-38BD0FFBC0E0}" type="slidenum">
              <a:rPr lang="en-US" altLang="en-US"/>
              <a:pPr/>
              <a:t>‹#›</a:t>
            </a:fld>
            <a:endParaRPr lang="en-US" altLang="en-US"/>
          </a:p>
        </p:txBody>
      </p:sp>
    </p:spTree>
    <p:extLst>
      <p:ext uri="{BB962C8B-B14F-4D97-AF65-F5344CB8AC3E}">
        <p14:creationId xmlns:p14="http://schemas.microsoft.com/office/powerpoint/2010/main" val="175270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5A27D57-9826-4806-B13A-A1CCC32D9A10}"/>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C9B08E73-613D-4007-98CC-9F4229EDAB7D}" type="datetimeFigureOut">
              <a:rPr lang="en-US"/>
              <a:pPr>
                <a:defRPr/>
              </a:pPr>
              <a:t>11/4/2022</a:t>
            </a:fld>
            <a:endParaRPr lang="en-US"/>
          </a:p>
        </p:txBody>
      </p:sp>
      <p:sp>
        <p:nvSpPr>
          <p:cNvPr id="6" name="Footer Placeholder 5">
            <a:extLst>
              <a:ext uri="{FF2B5EF4-FFF2-40B4-BE49-F238E27FC236}">
                <a16:creationId xmlns:a16="http://schemas.microsoft.com/office/drawing/2014/main" id="{334ECE5A-3CA1-4AFF-8346-62FED04F8299}"/>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0B0009A-7241-446A-A290-84E690BC525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F1AB061-C8FF-4871-9F74-AE8470AFDC55}" type="slidenum">
              <a:rPr lang="en-US" altLang="en-US"/>
              <a:pPr/>
              <a:t>‹#›</a:t>
            </a:fld>
            <a:endParaRPr lang="en-US" altLang="en-US"/>
          </a:p>
        </p:txBody>
      </p:sp>
    </p:spTree>
    <p:extLst>
      <p:ext uri="{BB962C8B-B14F-4D97-AF65-F5344CB8AC3E}">
        <p14:creationId xmlns:p14="http://schemas.microsoft.com/office/powerpoint/2010/main" val="3427185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F52CF32-637B-4162-8510-8D0E06C71FF2}"/>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7C8B75E2-A613-4A38-AE64-A8DF0B61288C}" type="datetimeFigureOut">
              <a:rPr lang="en-US"/>
              <a:pPr>
                <a:defRPr/>
              </a:pPr>
              <a:t>11/4/2022</a:t>
            </a:fld>
            <a:endParaRPr lang="en-US"/>
          </a:p>
        </p:txBody>
      </p:sp>
      <p:sp>
        <p:nvSpPr>
          <p:cNvPr id="6" name="Footer Placeholder 5">
            <a:extLst>
              <a:ext uri="{FF2B5EF4-FFF2-40B4-BE49-F238E27FC236}">
                <a16:creationId xmlns:a16="http://schemas.microsoft.com/office/drawing/2014/main" id="{013623F6-00D6-4D79-BE59-AFBFBCD2873A}"/>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E491FB0-68D9-44C7-97B5-EEB049F16BBA}"/>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4EDB208-771B-435B-BBC8-170B56CB67C8}" type="slidenum">
              <a:rPr lang="en-US" altLang="en-US"/>
              <a:pPr/>
              <a:t>‹#›</a:t>
            </a:fld>
            <a:endParaRPr lang="en-US" altLang="en-US"/>
          </a:p>
        </p:txBody>
      </p:sp>
    </p:spTree>
    <p:extLst>
      <p:ext uri="{BB962C8B-B14F-4D97-AF65-F5344CB8AC3E}">
        <p14:creationId xmlns:p14="http://schemas.microsoft.com/office/powerpoint/2010/main" val="1297018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5013E-C4D4-46B1-B138-4BAB0501E58A}"/>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1C049483-9BFC-4210-984D-D0899B263943}" type="datetimeFigureOut">
              <a:rPr lang="en-US"/>
              <a:pPr>
                <a:defRPr/>
              </a:pPr>
              <a:t>11/4/2022</a:t>
            </a:fld>
            <a:endParaRPr lang="en-US"/>
          </a:p>
        </p:txBody>
      </p:sp>
      <p:sp>
        <p:nvSpPr>
          <p:cNvPr id="5" name="Footer Placeholder 4">
            <a:extLst>
              <a:ext uri="{FF2B5EF4-FFF2-40B4-BE49-F238E27FC236}">
                <a16:creationId xmlns:a16="http://schemas.microsoft.com/office/drawing/2014/main" id="{A648BE8D-D530-46AE-A79F-F04DCD56A250}"/>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7919447-A6EB-42FC-9295-0D1E4B4A8E4D}"/>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7AB454F-6129-45BF-9737-8BB3884AE648}" type="slidenum">
              <a:rPr lang="en-US" altLang="en-US"/>
              <a:pPr/>
              <a:t>‹#›</a:t>
            </a:fld>
            <a:endParaRPr lang="en-US" altLang="en-US"/>
          </a:p>
        </p:txBody>
      </p:sp>
    </p:spTree>
    <p:extLst>
      <p:ext uri="{BB962C8B-B14F-4D97-AF65-F5344CB8AC3E}">
        <p14:creationId xmlns:p14="http://schemas.microsoft.com/office/powerpoint/2010/main" val="4153140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5808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7191D-FF45-4101-8D5D-FC4C9E691B18}"/>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5C82D31B-35A4-4093-868B-DF9A23809647}" type="datetimeFigureOut">
              <a:rPr lang="en-US"/>
              <a:pPr>
                <a:defRPr/>
              </a:pPr>
              <a:t>11/4/2022</a:t>
            </a:fld>
            <a:endParaRPr lang="en-US"/>
          </a:p>
        </p:txBody>
      </p:sp>
      <p:sp>
        <p:nvSpPr>
          <p:cNvPr id="5" name="Footer Placeholder 4">
            <a:extLst>
              <a:ext uri="{FF2B5EF4-FFF2-40B4-BE49-F238E27FC236}">
                <a16:creationId xmlns:a16="http://schemas.microsoft.com/office/drawing/2014/main" id="{73FD2580-99BE-4617-AA8D-4ACE5A16FB3A}"/>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20C5C6C-0FA0-447E-AFC3-08D78979AEAC}"/>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8908CEAB-82B7-4B9A-81F4-BAFC18AEB3FB}" type="slidenum">
              <a:rPr lang="en-US" altLang="en-US"/>
              <a:pPr/>
              <a:t>‹#›</a:t>
            </a:fld>
            <a:endParaRPr lang="en-US" altLang="en-US"/>
          </a:p>
        </p:txBody>
      </p:sp>
    </p:spTree>
    <p:extLst>
      <p:ext uri="{BB962C8B-B14F-4D97-AF65-F5344CB8AC3E}">
        <p14:creationId xmlns:p14="http://schemas.microsoft.com/office/powerpoint/2010/main" val="2460355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C29D6EA-3282-4731-9197-E6D2A3CCA284}"/>
              </a:ext>
            </a:extLst>
          </p:cNvPr>
          <p:cNvSpPr>
            <a:spLocks/>
          </p:cNvSpPr>
          <p:nvPr/>
        </p:nvSpPr>
        <p:spPr bwMode="auto">
          <a:xfrm>
            <a:off x="495300" y="63859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5" name="object 3">
            <a:extLst>
              <a:ext uri="{FF2B5EF4-FFF2-40B4-BE49-F238E27FC236}">
                <a16:creationId xmlns:a16="http://schemas.microsoft.com/office/drawing/2014/main" id="{13163118-9476-43EA-B632-722395A1A9F5}"/>
              </a:ext>
            </a:extLst>
          </p:cNvPr>
          <p:cNvSpPr>
            <a:spLocks/>
          </p:cNvSpPr>
          <p:nvPr/>
        </p:nvSpPr>
        <p:spPr bwMode="auto">
          <a:xfrm>
            <a:off x="495300" y="61446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6" name="object 2">
            <a:extLst>
              <a:ext uri="{FF2B5EF4-FFF2-40B4-BE49-F238E27FC236}">
                <a16:creationId xmlns:a16="http://schemas.microsoft.com/office/drawing/2014/main" id="{55C6C126-0803-4B55-A306-49B20133F607}"/>
              </a:ext>
            </a:extLst>
          </p:cNvPr>
          <p:cNvSpPr>
            <a:spLocks/>
          </p:cNvSpPr>
          <p:nvPr userDrawn="1"/>
        </p:nvSpPr>
        <p:spPr bwMode="auto">
          <a:xfrm>
            <a:off x="495300" y="63859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7" name="object 3">
            <a:extLst>
              <a:ext uri="{FF2B5EF4-FFF2-40B4-BE49-F238E27FC236}">
                <a16:creationId xmlns:a16="http://schemas.microsoft.com/office/drawing/2014/main" id="{7B4F3D65-2BF8-4BD0-B816-93CC5425DB63}"/>
              </a:ext>
            </a:extLst>
          </p:cNvPr>
          <p:cNvSpPr>
            <a:spLocks/>
          </p:cNvSpPr>
          <p:nvPr userDrawn="1"/>
        </p:nvSpPr>
        <p:spPr bwMode="auto">
          <a:xfrm>
            <a:off x="495300" y="61446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pic>
        <p:nvPicPr>
          <p:cNvPr id="8" name="Picture 9">
            <a:extLst>
              <a:ext uri="{FF2B5EF4-FFF2-40B4-BE49-F238E27FC236}">
                <a16:creationId xmlns:a16="http://schemas.microsoft.com/office/drawing/2014/main" id="{35AD105F-1237-44B9-B2AA-5FD8DCAFA7B0}"/>
              </a:ext>
            </a:extLst>
          </p:cNvPr>
          <p:cNvPicPr>
            <a:picLocks noChangeAspect="1"/>
          </p:cNvPicPr>
          <p:nvPr userDrawn="1"/>
        </p:nvPicPr>
        <p:blipFill>
          <a:blip r:embed="rId2">
            <a:extLst>
              <a:ext uri="{28A0092B-C50C-407E-A947-70E740481C1C}">
                <a14:useLocalDpi xmlns:a14="http://schemas.microsoft.com/office/drawing/2010/main" val="0"/>
              </a:ext>
            </a:extLst>
          </a:blip>
          <a:srcRect l="-922" r="58701"/>
          <a:stretch>
            <a:fillRect/>
          </a:stretch>
        </p:blipFill>
        <p:spPr bwMode="auto">
          <a:xfrm>
            <a:off x="8839201" y="533400"/>
            <a:ext cx="251036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42124D45-2A0D-4B15-B29A-C70BB999D9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7167" y="3685117"/>
            <a:ext cx="10117667" cy="4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ACE9DCF7-4C50-4565-B0E2-B993D4DA9D0C}"/>
              </a:ext>
            </a:extLst>
          </p:cNvPr>
          <p:cNvPicPr>
            <a:picLocks noChangeAspect="1"/>
          </p:cNvPicPr>
          <p:nvPr userDrawn="1"/>
        </p:nvPicPr>
        <p:blipFill>
          <a:blip r:embed="rId2">
            <a:extLst>
              <a:ext uri="{28A0092B-C50C-407E-A947-70E740481C1C}">
                <a14:useLocalDpi xmlns:a14="http://schemas.microsoft.com/office/drawing/2010/main" val="0"/>
              </a:ext>
            </a:extLst>
          </a:blip>
          <a:srcRect l="52325" r="-3490"/>
          <a:stretch>
            <a:fillRect/>
          </a:stretch>
        </p:blipFill>
        <p:spPr bwMode="auto">
          <a:xfrm>
            <a:off x="914400" y="482600"/>
            <a:ext cx="335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3601"/>
            <a:ext cx="10363200" cy="1470025"/>
          </a:xfrm>
        </p:spPr>
        <p:txBody>
          <a:bodyPr>
            <a:normAutofit/>
          </a:bodyPr>
          <a:lstStyle>
            <a:lvl1pPr algn="l">
              <a:defRPr sz="3733" baseline="0">
                <a:solidFill>
                  <a:srgbClr val="00A94F"/>
                </a:solidFill>
                <a:latin typeface="Arial Rounded MT Bold" panose="020F07040305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14400" y="3886200"/>
            <a:ext cx="10363200" cy="1371600"/>
          </a:xfrm>
        </p:spPr>
        <p:txBody>
          <a:bodyPr>
            <a:normAutofit/>
          </a:bodyPr>
          <a:lstStyle>
            <a:lvl1pPr marL="0" indent="0" algn="l">
              <a:buNone/>
              <a:defRPr sz="3200" b="1">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74665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defaul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B82C18-E8B0-4A7B-9030-BBF23A7B6C53}"/>
              </a:ext>
            </a:extLst>
          </p:cNvPr>
          <p:cNvSpPr txBox="1">
            <a:spLocks/>
          </p:cNvSpPr>
          <p:nvPr userDrawn="1"/>
        </p:nvSpPr>
        <p:spPr>
          <a:xfrm>
            <a:off x="10566400" y="6265333"/>
            <a:ext cx="1016000" cy="364067"/>
          </a:xfrm>
          <a:prstGeom prst="rect">
            <a:avLst/>
          </a:prstGeom>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fld id="{1DF99600-7FAF-4899-9ACE-1F5DA940F7A7}" type="slidenum">
              <a:rPr lang="en-US" altLang="en-US" sz="2133">
                <a:solidFill>
                  <a:srgbClr val="7F7F7F"/>
                </a:solidFill>
                <a:cs typeface="Arial" panose="020B0604020202020204" pitchFamily="34" charset="0"/>
              </a:rPr>
              <a:pPr algn="r" eaLnBrk="1" hangingPunct="1"/>
              <a:t>‹#›</a:t>
            </a:fld>
            <a:endParaRPr lang="en-US" altLang="en-US" sz="2133">
              <a:solidFill>
                <a:srgbClr val="7F7F7F"/>
              </a:solidFill>
              <a:cs typeface="Arial" panose="020B0604020202020204" pitchFamily="34" charset="0"/>
            </a:endParaRPr>
          </a:p>
        </p:txBody>
      </p:sp>
      <p:pic>
        <p:nvPicPr>
          <p:cNvPr id="5" name="Picture 5">
            <a:extLst>
              <a:ext uri="{FF2B5EF4-FFF2-40B4-BE49-F238E27FC236}">
                <a16:creationId xmlns:a16="http://schemas.microsoft.com/office/drawing/2014/main" id="{AAEF4B20-A093-4C1A-A12A-37EB736FCA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151467"/>
            <a:ext cx="10727267" cy="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09600" y="274637"/>
            <a:ext cx="10972800" cy="792163"/>
          </a:xfrm>
        </p:spPr>
        <p:txBody>
          <a:bodyPr>
            <a:normAutofit/>
          </a:bodyPr>
          <a:lstStyle>
            <a:lvl1pPr algn="l">
              <a:defRPr sz="3733">
                <a:solidFill>
                  <a:srgbClr val="00A94F"/>
                </a:solidFill>
                <a:latin typeface="Arial Rounded MT Bold" panose="020F0704030504030204" pitchFamily="34" charset="0"/>
              </a:defRPr>
            </a:lvl1pPr>
          </a:lstStyle>
          <a:p>
            <a:r>
              <a:rPr lang="en-US"/>
              <a:t>Click to edit Master title style</a:t>
            </a:r>
            <a:endParaRPr lang="en-US" dirty="0"/>
          </a:p>
        </p:txBody>
      </p:sp>
      <p:sp>
        <p:nvSpPr>
          <p:cNvPr id="12" name="Content Placeholder 2"/>
          <p:cNvSpPr>
            <a:spLocks noGrp="1"/>
          </p:cNvSpPr>
          <p:nvPr>
            <p:ph idx="1"/>
          </p:nvPr>
        </p:nvSpPr>
        <p:spPr>
          <a:xfrm>
            <a:off x="609600" y="1295400"/>
            <a:ext cx="10972800" cy="4953000"/>
          </a:xfrm>
        </p:spPr>
        <p:txBody>
          <a:bodyPr>
            <a:normAutofit/>
          </a:bodyPr>
          <a:lstStyle>
            <a:lvl1pPr>
              <a:defRPr sz="3200">
                <a:solidFill>
                  <a:schemeClr val="tx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520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defaul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CC03DEE-2E15-4A37-B8C1-D6863E191F1C}"/>
              </a:ext>
            </a:extLst>
          </p:cNvPr>
          <p:cNvSpPr>
            <a:spLocks/>
          </p:cNvSpPr>
          <p:nvPr/>
        </p:nvSpPr>
        <p:spPr bwMode="auto">
          <a:xfrm>
            <a:off x="495300" y="63859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5" name="object 3">
            <a:extLst>
              <a:ext uri="{FF2B5EF4-FFF2-40B4-BE49-F238E27FC236}">
                <a16:creationId xmlns:a16="http://schemas.microsoft.com/office/drawing/2014/main" id="{BA88DFB3-53CA-4AC4-B575-BB73D8CDF0DE}"/>
              </a:ext>
            </a:extLst>
          </p:cNvPr>
          <p:cNvSpPr>
            <a:spLocks/>
          </p:cNvSpPr>
          <p:nvPr/>
        </p:nvSpPr>
        <p:spPr bwMode="auto">
          <a:xfrm>
            <a:off x="495300" y="61446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6" name="object 2">
            <a:extLst>
              <a:ext uri="{FF2B5EF4-FFF2-40B4-BE49-F238E27FC236}">
                <a16:creationId xmlns:a16="http://schemas.microsoft.com/office/drawing/2014/main" id="{BDCA7E85-0F1F-4EDD-9CA0-A6227E62EE65}"/>
              </a:ext>
            </a:extLst>
          </p:cNvPr>
          <p:cNvSpPr>
            <a:spLocks/>
          </p:cNvSpPr>
          <p:nvPr userDrawn="1"/>
        </p:nvSpPr>
        <p:spPr bwMode="auto">
          <a:xfrm>
            <a:off x="495300" y="63859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7" name="object 3">
            <a:extLst>
              <a:ext uri="{FF2B5EF4-FFF2-40B4-BE49-F238E27FC236}">
                <a16:creationId xmlns:a16="http://schemas.microsoft.com/office/drawing/2014/main" id="{EBF9B94E-DA4C-4F61-8B47-440A4FA32A3B}"/>
              </a:ext>
            </a:extLst>
          </p:cNvPr>
          <p:cNvSpPr>
            <a:spLocks/>
          </p:cNvSpPr>
          <p:nvPr userDrawn="1"/>
        </p:nvSpPr>
        <p:spPr bwMode="auto">
          <a:xfrm>
            <a:off x="495300" y="6144685"/>
            <a:ext cx="11201400" cy="114300"/>
          </a:xfrm>
          <a:custGeom>
            <a:avLst/>
            <a:gdLst>
              <a:gd name="T0" fmla="*/ 56457 w 8402320"/>
              <a:gd name="T1" fmla="*/ 9083 h 113664"/>
              <a:gd name="T2" fmla="*/ 315019 w 8402320"/>
              <a:gd name="T3" fmla="*/ 0 h 113664"/>
              <a:gd name="T4" fmla="*/ 336937 w 8402320"/>
              <a:gd name="T5" fmla="*/ 8730 h 113664"/>
              <a:gd name="T6" fmla="*/ 552042 w 8402320"/>
              <a:gd name="T7" fmla="*/ 353 h 113664"/>
              <a:gd name="T8" fmla="*/ 613462 w 8402320"/>
              <a:gd name="T9" fmla="*/ 7765 h 113664"/>
              <a:gd name="T10" fmla="*/ 792608 w 8402320"/>
              <a:gd name="T11" fmla="*/ 1318 h 113664"/>
              <a:gd name="T12" fmla="*/ 884157 w 8402320"/>
              <a:gd name="T13" fmla="*/ 6333 h 113664"/>
              <a:gd name="T14" fmla="*/ 1038846 w 8402320"/>
              <a:gd name="T15" fmla="*/ 2750 h 113664"/>
              <a:gd name="T16" fmla="*/ 1147188 w 8402320"/>
              <a:gd name="T17" fmla="*/ 4576 h 113664"/>
              <a:gd name="T18" fmla="*/ 1292822 w 8402320"/>
              <a:gd name="T19" fmla="*/ 4506 h 113664"/>
              <a:gd name="T20" fmla="*/ 1405747 w 8402320"/>
              <a:gd name="T21" fmla="*/ 4506 h 113664"/>
              <a:gd name="T22" fmla="*/ 1551393 w 8402320"/>
              <a:gd name="T23" fmla="*/ 4576 h 113664"/>
              <a:gd name="T24" fmla="*/ 1659684 w 8402320"/>
              <a:gd name="T25" fmla="*/ 2750 h 113664"/>
              <a:gd name="T26" fmla="*/ 1814414 w 8402320"/>
              <a:gd name="T27" fmla="*/ 6333 h 113664"/>
              <a:gd name="T28" fmla="*/ 1905806 w 8402320"/>
              <a:gd name="T29" fmla="*/ 1318 h 113664"/>
              <a:gd name="T30" fmla="*/ 2085123 w 8402320"/>
              <a:gd name="T31" fmla="*/ 7765 h 113664"/>
              <a:gd name="T32" fmla="*/ 2146359 w 8402320"/>
              <a:gd name="T33" fmla="*/ 353 h 113664"/>
              <a:gd name="T34" fmla="*/ 2361639 w 8402320"/>
              <a:gd name="T35" fmla="*/ 8730 h 113664"/>
              <a:gd name="T36" fmla="*/ 2383551 w 8402320"/>
              <a:gd name="T37" fmla="*/ 0 h 113664"/>
              <a:gd name="T38" fmla="*/ 2642123 w 8402320"/>
              <a:gd name="T39" fmla="*/ 9083 h 113664"/>
              <a:gd name="T40" fmla="*/ 2900682 w 8402320"/>
              <a:gd name="T41" fmla="*/ 0 h 113664"/>
              <a:gd name="T42" fmla="*/ 2922599 w 8402320"/>
              <a:gd name="T43" fmla="*/ 8730 h 113664"/>
              <a:gd name="T44" fmla="*/ 3137705 w 8402320"/>
              <a:gd name="T45" fmla="*/ 353 h 113664"/>
              <a:gd name="T46" fmla="*/ 3199125 w 8402320"/>
              <a:gd name="T47" fmla="*/ 7765 h 113664"/>
              <a:gd name="T48" fmla="*/ 3378270 w 8402320"/>
              <a:gd name="T49" fmla="*/ 1318 h 113664"/>
              <a:gd name="T50" fmla="*/ 3469820 w 8402320"/>
              <a:gd name="T51" fmla="*/ 6333 h 113664"/>
              <a:gd name="T52" fmla="*/ 3624504 w 8402320"/>
              <a:gd name="T53" fmla="*/ 2750 h 113664"/>
              <a:gd name="T54" fmla="*/ 3732852 w 8402320"/>
              <a:gd name="T55" fmla="*/ 4576 h 113664"/>
              <a:gd name="T56" fmla="*/ 3878485 w 8402320"/>
              <a:gd name="T57" fmla="*/ 4506 h 113664"/>
              <a:gd name="T58" fmla="*/ 3991412 w 8402320"/>
              <a:gd name="T59" fmla="*/ 4506 h 113664"/>
              <a:gd name="T60" fmla="*/ 4137058 w 8402320"/>
              <a:gd name="T61" fmla="*/ 4576 h 113664"/>
              <a:gd name="T62" fmla="*/ 4245343 w 8402320"/>
              <a:gd name="T63" fmla="*/ 2750 h 113664"/>
              <a:gd name="T64" fmla="*/ 4400076 w 8402320"/>
              <a:gd name="T65" fmla="*/ 6333 h 113664"/>
              <a:gd name="T66" fmla="*/ 4491465 w 8402320"/>
              <a:gd name="T67" fmla="*/ 1318 h 113664"/>
              <a:gd name="T68" fmla="*/ 4670784 w 8402320"/>
              <a:gd name="T69" fmla="*/ 7765 h 113664"/>
              <a:gd name="T70" fmla="*/ 4732022 w 8402320"/>
              <a:gd name="T71" fmla="*/ 353 h 113664"/>
              <a:gd name="T72" fmla="*/ 4947298 w 8402320"/>
              <a:gd name="T73" fmla="*/ 8730 h 113664"/>
              <a:gd name="T74" fmla="*/ 4969213 w 8402320"/>
              <a:gd name="T75" fmla="*/ 0 h 113664"/>
              <a:gd name="T76" fmla="*/ 5227785 w 8402320"/>
              <a:gd name="T77" fmla="*/ 9083 h 113664"/>
              <a:gd name="T78" fmla="*/ 5486344 w 8402320"/>
              <a:gd name="T79" fmla="*/ 0 h 113664"/>
              <a:gd name="T80" fmla="*/ 5508259 w 8402320"/>
              <a:gd name="T81" fmla="*/ 8730 h 113664"/>
              <a:gd name="T82" fmla="*/ 5723366 w 8402320"/>
              <a:gd name="T83" fmla="*/ 353 h 113664"/>
              <a:gd name="T84" fmla="*/ 5784786 w 8402320"/>
              <a:gd name="T85" fmla="*/ 7765 h 113664"/>
              <a:gd name="T86" fmla="*/ 5963930 w 8402320"/>
              <a:gd name="T87" fmla="*/ 1318 h 113664"/>
              <a:gd name="T88" fmla="*/ 6055481 w 8402320"/>
              <a:gd name="T89" fmla="*/ 6333 h 113664"/>
              <a:gd name="T90" fmla="*/ 6210166 w 8402320"/>
              <a:gd name="T91" fmla="*/ 2750 h 113664"/>
              <a:gd name="T92" fmla="*/ 6318513 w 8402320"/>
              <a:gd name="T93" fmla="*/ 4576 h 113664"/>
              <a:gd name="T94" fmla="*/ 6464146 w 8402320"/>
              <a:gd name="T95" fmla="*/ 4506 h 113664"/>
              <a:gd name="T96" fmla="*/ 6577072 w 8402320"/>
              <a:gd name="T97" fmla="*/ 4506 h 113664"/>
              <a:gd name="T98" fmla="*/ 6722718 w 8402320"/>
              <a:gd name="T99" fmla="*/ 4576 h 113664"/>
              <a:gd name="T100" fmla="*/ 6831005 w 8402320"/>
              <a:gd name="T101" fmla="*/ 2750 h 113664"/>
              <a:gd name="T102" fmla="*/ 6985736 w 8402320"/>
              <a:gd name="T103" fmla="*/ 6333 h 113664"/>
              <a:gd name="T104" fmla="*/ 7077126 w 8402320"/>
              <a:gd name="T105" fmla="*/ 1318 h 113664"/>
              <a:gd name="T106" fmla="*/ 7256445 w 8402320"/>
              <a:gd name="T107" fmla="*/ 7765 h 113664"/>
              <a:gd name="T108" fmla="*/ 7317683 w 8402320"/>
              <a:gd name="T109" fmla="*/ 353 h 113664"/>
              <a:gd name="T110" fmla="*/ 7532960 w 8402320"/>
              <a:gd name="T111" fmla="*/ 8730 h 113664"/>
              <a:gd name="T112" fmla="*/ 7554874 w 8402320"/>
              <a:gd name="T113" fmla="*/ 0 h 113664"/>
              <a:gd name="T114" fmla="*/ 7813446 w 8402320"/>
              <a:gd name="T115" fmla="*/ 9083 h 113664"/>
              <a:gd name="T116" fmla="*/ 8072006 w 8402320"/>
              <a:gd name="T117" fmla="*/ 0 h 113664"/>
              <a:gd name="T118" fmla="*/ 8093920 w 8402320"/>
              <a:gd name="T119" fmla="*/ 8730 h 113664"/>
              <a:gd name="T120" fmla="*/ 8309028 w 8402320"/>
              <a:gd name="T121" fmla="*/ 353 h 113664"/>
              <a:gd name="T122" fmla="*/ 8370447 w 8402320"/>
              <a:gd name="T123" fmla="*/ 7765 h 113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402320" h="113664">
                <a:moveTo>
                  <a:pt x="56565" y="0"/>
                </a:moveTo>
                <a:lnTo>
                  <a:pt x="34975" y="4398"/>
                </a:lnTo>
                <a:lnTo>
                  <a:pt x="16948" y="16408"/>
                </a:lnTo>
                <a:lnTo>
                  <a:pt x="4587" y="34247"/>
                </a:lnTo>
                <a:lnTo>
                  <a:pt x="0" y="56133"/>
                </a:lnTo>
                <a:lnTo>
                  <a:pt x="0" y="56997"/>
                </a:lnTo>
                <a:lnTo>
                  <a:pt x="4466" y="78884"/>
                </a:lnTo>
                <a:lnTo>
                  <a:pt x="16624" y="96723"/>
                </a:lnTo>
                <a:lnTo>
                  <a:pt x="34611" y="108732"/>
                </a:lnTo>
                <a:lnTo>
                  <a:pt x="56565" y="113131"/>
                </a:lnTo>
                <a:lnTo>
                  <a:pt x="78520" y="108732"/>
                </a:lnTo>
                <a:lnTo>
                  <a:pt x="96507" y="96723"/>
                </a:lnTo>
                <a:lnTo>
                  <a:pt x="108665" y="78884"/>
                </a:lnTo>
                <a:lnTo>
                  <a:pt x="113131" y="56997"/>
                </a:lnTo>
                <a:lnTo>
                  <a:pt x="113131" y="56133"/>
                </a:lnTo>
                <a:lnTo>
                  <a:pt x="108483" y="34247"/>
                </a:lnTo>
                <a:lnTo>
                  <a:pt x="96021" y="16408"/>
                </a:lnTo>
                <a:lnTo>
                  <a:pt x="77973" y="4398"/>
                </a:lnTo>
                <a:lnTo>
                  <a:pt x="56565" y="0"/>
                </a:lnTo>
                <a:close/>
              </a:path>
              <a:path w="8402320" h="113664">
                <a:moveTo>
                  <a:pt x="315595" y="0"/>
                </a:moveTo>
                <a:lnTo>
                  <a:pt x="294005" y="4398"/>
                </a:lnTo>
                <a:lnTo>
                  <a:pt x="275977" y="16408"/>
                </a:lnTo>
                <a:lnTo>
                  <a:pt x="263617" y="34247"/>
                </a:lnTo>
                <a:lnTo>
                  <a:pt x="259029" y="56133"/>
                </a:lnTo>
                <a:lnTo>
                  <a:pt x="259029" y="56997"/>
                </a:lnTo>
                <a:lnTo>
                  <a:pt x="263495" y="78884"/>
                </a:lnTo>
                <a:lnTo>
                  <a:pt x="275653" y="96723"/>
                </a:lnTo>
                <a:lnTo>
                  <a:pt x="293640" y="108732"/>
                </a:lnTo>
                <a:lnTo>
                  <a:pt x="315595" y="113131"/>
                </a:lnTo>
                <a:lnTo>
                  <a:pt x="337549" y="108732"/>
                </a:lnTo>
                <a:lnTo>
                  <a:pt x="355536" y="96723"/>
                </a:lnTo>
                <a:lnTo>
                  <a:pt x="367694" y="78884"/>
                </a:lnTo>
                <a:lnTo>
                  <a:pt x="372160" y="56997"/>
                </a:lnTo>
                <a:lnTo>
                  <a:pt x="372160" y="56133"/>
                </a:lnTo>
                <a:lnTo>
                  <a:pt x="367512" y="34247"/>
                </a:lnTo>
                <a:lnTo>
                  <a:pt x="355050" y="16408"/>
                </a:lnTo>
                <a:lnTo>
                  <a:pt x="337002" y="4398"/>
                </a:lnTo>
                <a:lnTo>
                  <a:pt x="315595" y="0"/>
                </a:lnTo>
                <a:close/>
              </a:path>
              <a:path w="8402320" h="113664">
                <a:moveTo>
                  <a:pt x="574636" y="0"/>
                </a:moveTo>
                <a:lnTo>
                  <a:pt x="553046" y="4398"/>
                </a:lnTo>
                <a:lnTo>
                  <a:pt x="535019" y="16408"/>
                </a:lnTo>
                <a:lnTo>
                  <a:pt x="522658" y="34247"/>
                </a:lnTo>
                <a:lnTo>
                  <a:pt x="518071" y="56133"/>
                </a:lnTo>
                <a:lnTo>
                  <a:pt x="518071" y="56997"/>
                </a:lnTo>
                <a:lnTo>
                  <a:pt x="522537" y="78884"/>
                </a:lnTo>
                <a:lnTo>
                  <a:pt x="534695" y="96723"/>
                </a:lnTo>
                <a:lnTo>
                  <a:pt x="552682" y="108732"/>
                </a:lnTo>
                <a:lnTo>
                  <a:pt x="574636" y="113131"/>
                </a:lnTo>
                <a:lnTo>
                  <a:pt x="596591" y="108732"/>
                </a:lnTo>
                <a:lnTo>
                  <a:pt x="614578" y="96723"/>
                </a:lnTo>
                <a:lnTo>
                  <a:pt x="626736" y="78884"/>
                </a:lnTo>
                <a:lnTo>
                  <a:pt x="631202" y="56997"/>
                </a:lnTo>
                <a:lnTo>
                  <a:pt x="631202" y="56133"/>
                </a:lnTo>
                <a:lnTo>
                  <a:pt x="626554" y="34247"/>
                </a:lnTo>
                <a:lnTo>
                  <a:pt x="614092" y="16408"/>
                </a:lnTo>
                <a:lnTo>
                  <a:pt x="596044" y="4398"/>
                </a:lnTo>
                <a:lnTo>
                  <a:pt x="574636" y="0"/>
                </a:lnTo>
                <a:close/>
              </a:path>
              <a:path w="8402320" h="113664">
                <a:moveTo>
                  <a:pt x="833666" y="0"/>
                </a:moveTo>
                <a:lnTo>
                  <a:pt x="812076" y="4398"/>
                </a:lnTo>
                <a:lnTo>
                  <a:pt x="794048" y="16408"/>
                </a:lnTo>
                <a:lnTo>
                  <a:pt x="781688" y="34247"/>
                </a:lnTo>
                <a:lnTo>
                  <a:pt x="777100" y="56133"/>
                </a:lnTo>
                <a:lnTo>
                  <a:pt x="777100" y="56997"/>
                </a:lnTo>
                <a:lnTo>
                  <a:pt x="781566" y="78884"/>
                </a:lnTo>
                <a:lnTo>
                  <a:pt x="793724" y="96723"/>
                </a:lnTo>
                <a:lnTo>
                  <a:pt x="811711" y="108732"/>
                </a:lnTo>
                <a:lnTo>
                  <a:pt x="833666" y="113131"/>
                </a:lnTo>
                <a:lnTo>
                  <a:pt x="855620" y="108732"/>
                </a:lnTo>
                <a:lnTo>
                  <a:pt x="873607" y="96723"/>
                </a:lnTo>
                <a:lnTo>
                  <a:pt x="885765" y="78884"/>
                </a:lnTo>
                <a:lnTo>
                  <a:pt x="890231" y="56997"/>
                </a:lnTo>
                <a:lnTo>
                  <a:pt x="890231" y="56133"/>
                </a:lnTo>
                <a:lnTo>
                  <a:pt x="885583" y="34247"/>
                </a:lnTo>
                <a:lnTo>
                  <a:pt x="873121" y="16408"/>
                </a:lnTo>
                <a:lnTo>
                  <a:pt x="855073" y="4398"/>
                </a:lnTo>
                <a:lnTo>
                  <a:pt x="833666" y="0"/>
                </a:lnTo>
                <a:close/>
              </a:path>
              <a:path w="8402320" h="113664">
                <a:moveTo>
                  <a:pt x="1092708" y="0"/>
                </a:moveTo>
                <a:lnTo>
                  <a:pt x="1071118" y="4398"/>
                </a:lnTo>
                <a:lnTo>
                  <a:pt x="1053090" y="16408"/>
                </a:lnTo>
                <a:lnTo>
                  <a:pt x="1040730" y="34247"/>
                </a:lnTo>
                <a:lnTo>
                  <a:pt x="1036142" y="56133"/>
                </a:lnTo>
                <a:lnTo>
                  <a:pt x="1036142" y="56997"/>
                </a:lnTo>
                <a:lnTo>
                  <a:pt x="1040608" y="78884"/>
                </a:lnTo>
                <a:lnTo>
                  <a:pt x="1052766" y="96723"/>
                </a:lnTo>
                <a:lnTo>
                  <a:pt x="1070753" y="108732"/>
                </a:lnTo>
                <a:lnTo>
                  <a:pt x="1092708" y="113131"/>
                </a:lnTo>
                <a:lnTo>
                  <a:pt x="1114662" y="108732"/>
                </a:lnTo>
                <a:lnTo>
                  <a:pt x="1132649" y="96723"/>
                </a:lnTo>
                <a:lnTo>
                  <a:pt x="1144807" y="78884"/>
                </a:lnTo>
                <a:lnTo>
                  <a:pt x="1149273" y="56997"/>
                </a:lnTo>
                <a:lnTo>
                  <a:pt x="1149273" y="56133"/>
                </a:lnTo>
                <a:lnTo>
                  <a:pt x="1144625" y="34247"/>
                </a:lnTo>
                <a:lnTo>
                  <a:pt x="1132163" y="16408"/>
                </a:lnTo>
                <a:lnTo>
                  <a:pt x="1114115" y="4398"/>
                </a:lnTo>
                <a:lnTo>
                  <a:pt x="1092708" y="0"/>
                </a:lnTo>
                <a:close/>
              </a:path>
              <a:path w="8402320" h="113664">
                <a:moveTo>
                  <a:pt x="1351737" y="0"/>
                </a:moveTo>
                <a:lnTo>
                  <a:pt x="1330147" y="4398"/>
                </a:lnTo>
                <a:lnTo>
                  <a:pt x="1312119" y="16408"/>
                </a:lnTo>
                <a:lnTo>
                  <a:pt x="1299759" y="34247"/>
                </a:lnTo>
                <a:lnTo>
                  <a:pt x="1295171" y="56133"/>
                </a:lnTo>
                <a:lnTo>
                  <a:pt x="1295171" y="56997"/>
                </a:lnTo>
                <a:lnTo>
                  <a:pt x="1299637" y="78884"/>
                </a:lnTo>
                <a:lnTo>
                  <a:pt x="1311795" y="96723"/>
                </a:lnTo>
                <a:lnTo>
                  <a:pt x="1329782" y="108732"/>
                </a:lnTo>
                <a:lnTo>
                  <a:pt x="1351737" y="113131"/>
                </a:lnTo>
                <a:lnTo>
                  <a:pt x="1373691" y="108732"/>
                </a:lnTo>
                <a:lnTo>
                  <a:pt x="1391678" y="96723"/>
                </a:lnTo>
                <a:lnTo>
                  <a:pt x="1403836" y="78884"/>
                </a:lnTo>
                <a:lnTo>
                  <a:pt x="1408303" y="56997"/>
                </a:lnTo>
                <a:lnTo>
                  <a:pt x="1408303" y="56133"/>
                </a:lnTo>
                <a:lnTo>
                  <a:pt x="1403654" y="34247"/>
                </a:lnTo>
                <a:lnTo>
                  <a:pt x="1391192" y="16408"/>
                </a:lnTo>
                <a:lnTo>
                  <a:pt x="1373145" y="4398"/>
                </a:lnTo>
                <a:lnTo>
                  <a:pt x="1351737" y="0"/>
                </a:lnTo>
                <a:close/>
              </a:path>
              <a:path w="8402320" h="113664">
                <a:moveTo>
                  <a:pt x="1610779" y="0"/>
                </a:moveTo>
                <a:lnTo>
                  <a:pt x="1589189" y="4398"/>
                </a:lnTo>
                <a:lnTo>
                  <a:pt x="1571161" y="16408"/>
                </a:lnTo>
                <a:lnTo>
                  <a:pt x="1558801" y="34247"/>
                </a:lnTo>
                <a:lnTo>
                  <a:pt x="1554213" y="56133"/>
                </a:lnTo>
                <a:lnTo>
                  <a:pt x="1554213" y="56997"/>
                </a:lnTo>
                <a:lnTo>
                  <a:pt x="1558679" y="78884"/>
                </a:lnTo>
                <a:lnTo>
                  <a:pt x="1570837" y="96723"/>
                </a:lnTo>
                <a:lnTo>
                  <a:pt x="1588824" y="108732"/>
                </a:lnTo>
                <a:lnTo>
                  <a:pt x="1610779" y="113131"/>
                </a:lnTo>
                <a:lnTo>
                  <a:pt x="1632733" y="108732"/>
                </a:lnTo>
                <a:lnTo>
                  <a:pt x="1650720" y="96723"/>
                </a:lnTo>
                <a:lnTo>
                  <a:pt x="1662878" y="78884"/>
                </a:lnTo>
                <a:lnTo>
                  <a:pt x="1667344" y="56997"/>
                </a:lnTo>
                <a:lnTo>
                  <a:pt x="1667344" y="56133"/>
                </a:lnTo>
                <a:lnTo>
                  <a:pt x="1662696" y="34247"/>
                </a:lnTo>
                <a:lnTo>
                  <a:pt x="1650234" y="16408"/>
                </a:lnTo>
                <a:lnTo>
                  <a:pt x="1632186" y="4398"/>
                </a:lnTo>
                <a:lnTo>
                  <a:pt x="1610779" y="0"/>
                </a:lnTo>
                <a:close/>
              </a:path>
              <a:path w="8402320" h="113664">
                <a:moveTo>
                  <a:pt x="1869808" y="0"/>
                </a:moveTo>
                <a:lnTo>
                  <a:pt x="1848218" y="4398"/>
                </a:lnTo>
                <a:lnTo>
                  <a:pt x="1830190" y="16408"/>
                </a:lnTo>
                <a:lnTo>
                  <a:pt x="1817830" y="34247"/>
                </a:lnTo>
                <a:lnTo>
                  <a:pt x="1813242" y="56133"/>
                </a:lnTo>
                <a:lnTo>
                  <a:pt x="1813242" y="56997"/>
                </a:lnTo>
                <a:lnTo>
                  <a:pt x="1817708" y="78884"/>
                </a:lnTo>
                <a:lnTo>
                  <a:pt x="1829866" y="96723"/>
                </a:lnTo>
                <a:lnTo>
                  <a:pt x="1847853" y="108732"/>
                </a:lnTo>
                <a:lnTo>
                  <a:pt x="1869808" y="113131"/>
                </a:lnTo>
                <a:lnTo>
                  <a:pt x="1891762" y="108732"/>
                </a:lnTo>
                <a:lnTo>
                  <a:pt x="1909749" y="96723"/>
                </a:lnTo>
                <a:lnTo>
                  <a:pt x="1921907" y="78884"/>
                </a:lnTo>
                <a:lnTo>
                  <a:pt x="1926374" y="56997"/>
                </a:lnTo>
                <a:lnTo>
                  <a:pt x="1926374" y="56133"/>
                </a:lnTo>
                <a:lnTo>
                  <a:pt x="1921725" y="34247"/>
                </a:lnTo>
                <a:lnTo>
                  <a:pt x="1909264" y="16408"/>
                </a:lnTo>
                <a:lnTo>
                  <a:pt x="1891216" y="4398"/>
                </a:lnTo>
                <a:lnTo>
                  <a:pt x="1869808" y="0"/>
                </a:lnTo>
                <a:close/>
              </a:path>
              <a:path w="8402320" h="113664">
                <a:moveTo>
                  <a:pt x="2128850" y="0"/>
                </a:moveTo>
                <a:lnTo>
                  <a:pt x="2107260" y="4398"/>
                </a:lnTo>
                <a:lnTo>
                  <a:pt x="2089232" y="16408"/>
                </a:lnTo>
                <a:lnTo>
                  <a:pt x="2076872" y="34247"/>
                </a:lnTo>
                <a:lnTo>
                  <a:pt x="2072284" y="56133"/>
                </a:lnTo>
                <a:lnTo>
                  <a:pt x="2072284" y="56997"/>
                </a:lnTo>
                <a:lnTo>
                  <a:pt x="2076750" y="78884"/>
                </a:lnTo>
                <a:lnTo>
                  <a:pt x="2088908" y="96723"/>
                </a:lnTo>
                <a:lnTo>
                  <a:pt x="2106895" y="108732"/>
                </a:lnTo>
                <a:lnTo>
                  <a:pt x="2128850" y="113131"/>
                </a:lnTo>
                <a:lnTo>
                  <a:pt x="2150804" y="108732"/>
                </a:lnTo>
                <a:lnTo>
                  <a:pt x="2168791" y="96723"/>
                </a:lnTo>
                <a:lnTo>
                  <a:pt x="2180949" y="78884"/>
                </a:lnTo>
                <a:lnTo>
                  <a:pt x="2185416" y="56997"/>
                </a:lnTo>
                <a:lnTo>
                  <a:pt x="2185416" y="56133"/>
                </a:lnTo>
                <a:lnTo>
                  <a:pt x="2180767" y="34247"/>
                </a:lnTo>
                <a:lnTo>
                  <a:pt x="2168305" y="16408"/>
                </a:lnTo>
                <a:lnTo>
                  <a:pt x="2150258" y="4398"/>
                </a:lnTo>
                <a:lnTo>
                  <a:pt x="2128850" y="0"/>
                </a:lnTo>
                <a:close/>
              </a:path>
              <a:path w="8402320" h="113664">
                <a:moveTo>
                  <a:pt x="2387879" y="0"/>
                </a:moveTo>
                <a:lnTo>
                  <a:pt x="2366289" y="4398"/>
                </a:lnTo>
                <a:lnTo>
                  <a:pt x="2348261" y="16408"/>
                </a:lnTo>
                <a:lnTo>
                  <a:pt x="2335901" y="34247"/>
                </a:lnTo>
                <a:lnTo>
                  <a:pt x="2331313" y="56133"/>
                </a:lnTo>
                <a:lnTo>
                  <a:pt x="2331313" y="56997"/>
                </a:lnTo>
                <a:lnTo>
                  <a:pt x="2335780" y="78884"/>
                </a:lnTo>
                <a:lnTo>
                  <a:pt x="2347937" y="96723"/>
                </a:lnTo>
                <a:lnTo>
                  <a:pt x="2365925" y="108732"/>
                </a:lnTo>
                <a:lnTo>
                  <a:pt x="2387879" y="113131"/>
                </a:lnTo>
                <a:lnTo>
                  <a:pt x="2409833" y="108732"/>
                </a:lnTo>
                <a:lnTo>
                  <a:pt x="2427820" y="96723"/>
                </a:lnTo>
                <a:lnTo>
                  <a:pt x="2439978" y="78884"/>
                </a:lnTo>
                <a:lnTo>
                  <a:pt x="2444445" y="56997"/>
                </a:lnTo>
                <a:lnTo>
                  <a:pt x="2444445" y="56133"/>
                </a:lnTo>
                <a:lnTo>
                  <a:pt x="2439796" y="34247"/>
                </a:lnTo>
                <a:lnTo>
                  <a:pt x="2427335" y="16408"/>
                </a:lnTo>
                <a:lnTo>
                  <a:pt x="2409287" y="4398"/>
                </a:lnTo>
                <a:lnTo>
                  <a:pt x="2387879" y="0"/>
                </a:lnTo>
                <a:close/>
              </a:path>
              <a:path w="8402320" h="113664">
                <a:moveTo>
                  <a:pt x="2646921" y="0"/>
                </a:moveTo>
                <a:lnTo>
                  <a:pt x="2625331" y="4398"/>
                </a:lnTo>
                <a:lnTo>
                  <a:pt x="2607303" y="16408"/>
                </a:lnTo>
                <a:lnTo>
                  <a:pt x="2594943" y="34247"/>
                </a:lnTo>
                <a:lnTo>
                  <a:pt x="2590355" y="56133"/>
                </a:lnTo>
                <a:lnTo>
                  <a:pt x="2590355" y="56997"/>
                </a:lnTo>
                <a:lnTo>
                  <a:pt x="2594821" y="78884"/>
                </a:lnTo>
                <a:lnTo>
                  <a:pt x="2606979" y="96723"/>
                </a:lnTo>
                <a:lnTo>
                  <a:pt x="2624966" y="108732"/>
                </a:lnTo>
                <a:lnTo>
                  <a:pt x="2646921" y="113131"/>
                </a:lnTo>
                <a:lnTo>
                  <a:pt x="2668875" y="108732"/>
                </a:lnTo>
                <a:lnTo>
                  <a:pt x="2686862" y="96723"/>
                </a:lnTo>
                <a:lnTo>
                  <a:pt x="2699020" y="78884"/>
                </a:lnTo>
                <a:lnTo>
                  <a:pt x="2703487" y="56997"/>
                </a:lnTo>
                <a:lnTo>
                  <a:pt x="2703487" y="56133"/>
                </a:lnTo>
                <a:lnTo>
                  <a:pt x="2698838" y="34247"/>
                </a:lnTo>
                <a:lnTo>
                  <a:pt x="2686377" y="16408"/>
                </a:lnTo>
                <a:lnTo>
                  <a:pt x="2668329" y="4398"/>
                </a:lnTo>
                <a:lnTo>
                  <a:pt x="2646921" y="0"/>
                </a:lnTo>
                <a:close/>
              </a:path>
              <a:path w="8402320" h="113664">
                <a:moveTo>
                  <a:pt x="2905950" y="0"/>
                </a:moveTo>
                <a:lnTo>
                  <a:pt x="2884360" y="4398"/>
                </a:lnTo>
                <a:lnTo>
                  <a:pt x="2866332" y="16408"/>
                </a:lnTo>
                <a:lnTo>
                  <a:pt x="2853972" y="34247"/>
                </a:lnTo>
                <a:lnTo>
                  <a:pt x="2849384" y="56133"/>
                </a:lnTo>
                <a:lnTo>
                  <a:pt x="2849384" y="56997"/>
                </a:lnTo>
                <a:lnTo>
                  <a:pt x="2853851" y="78884"/>
                </a:lnTo>
                <a:lnTo>
                  <a:pt x="2866009" y="96723"/>
                </a:lnTo>
                <a:lnTo>
                  <a:pt x="2883996" y="108732"/>
                </a:lnTo>
                <a:lnTo>
                  <a:pt x="2905950" y="113131"/>
                </a:lnTo>
                <a:lnTo>
                  <a:pt x="2927904" y="108732"/>
                </a:lnTo>
                <a:lnTo>
                  <a:pt x="2945892" y="96723"/>
                </a:lnTo>
                <a:lnTo>
                  <a:pt x="2958049" y="78884"/>
                </a:lnTo>
                <a:lnTo>
                  <a:pt x="2962516" y="56997"/>
                </a:lnTo>
                <a:lnTo>
                  <a:pt x="2962516" y="56133"/>
                </a:lnTo>
                <a:lnTo>
                  <a:pt x="2957867" y="34247"/>
                </a:lnTo>
                <a:lnTo>
                  <a:pt x="2945406" y="16408"/>
                </a:lnTo>
                <a:lnTo>
                  <a:pt x="2927358" y="4398"/>
                </a:lnTo>
                <a:lnTo>
                  <a:pt x="2905950" y="0"/>
                </a:lnTo>
                <a:close/>
              </a:path>
              <a:path w="8402320" h="113664">
                <a:moveTo>
                  <a:pt x="3164992" y="0"/>
                </a:moveTo>
                <a:lnTo>
                  <a:pt x="3143402" y="4398"/>
                </a:lnTo>
                <a:lnTo>
                  <a:pt x="3125374" y="16408"/>
                </a:lnTo>
                <a:lnTo>
                  <a:pt x="3113014" y="34247"/>
                </a:lnTo>
                <a:lnTo>
                  <a:pt x="3108426" y="56133"/>
                </a:lnTo>
                <a:lnTo>
                  <a:pt x="3108426" y="56997"/>
                </a:lnTo>
                <a:lnTo>
                  <a:pt x="3112893" y="78884"/>
                </a:lnTo>
                <a:lnTo>
                  <a:pt x="3125050" y="96723"/>
                </a:lnTo>
                <a:lnTo>
                  <a:pt x="3143038" y="108732"/>
                </a:lnTo>
                <a:lnTo>
                  <a:pt x="3164992" y="113131"/>
                </a:lnTo>
                <a:lnTo>
                  <a:pt x="3186946" y="108732"/>
                </a:lnTo>
                <a:lnTo>
                  <a:pt x="3204933" y="96723"/>
                </a:lnTo>
                <a:lnTo>
                  <a:pt x="3217091" y="78884"/>
                </a:lnTo>
                <a:lnTo>
                  <a:pt x="3221558" y="56997"/>
                </a:lnTo>
                <a:lnTo>
                  <a:pt x="3221558" y="56133"/>
                </a:lnTo>
                <a:lnTo>
                  <a:pt x="3216909" y="34247"/>
                </a:lnTo>
                <a:lnTo>
                  <a:pt x="3204448" y="16408"/>
                </a:lnTo>
                <a:lnTo>
                  <a:pt x="3186400" y="4398"/>
                </a:lnTo>
                <a:lnTo>
                  <a:pt x="3164992" y="0"/>
                </a:lnTo>
                <a:close/>
              </a:path>
              <a:path w="8402320" h="113664">
                <a:moveTo>
                  <a:pt x="3424021" y="0"/>
                </a:moveTo>
                <a:lnTo>
                  <a:pt x="3402431" y="4398"/>
                </a:lnTo>
                <a:lnTo>
                  <a:pt x="3384403" y="16408"/>
                </a:lnTo>
                <a:lnTo>
                  <a:pt x="3372043" y="34247"/>
                </a:lnTo>
                <a:lnTo>
                  <a:pt x="3367455" y="56133"/>
                </a:lnTo>
                <a:lnTo>
                  <a:pt x="3367455" y="56997"/>
                </a:lnTo>
                <a:lnTo>
                  <a:pt x="3371922" y="78884"/>
                </a:lnTo>
                <a:lnTo>
                  <a:pt x="3384080" y="96723"/>
                </a:lnTo>
                <a:lnTo>
                  <a:pt x="3402067" y="108732"/>
                </a:lnTo>
                <a:lnTo>
                  <a:pt x="3424021" y="113131"/>
                </a:lnTo>
                <a:lnTo>
                  <a:pt x="3445975" y="108732"/>
                </a:lnTo>
                <a:lnTo>
                  <a:pt x="3463963" y="96723"/>
                </a:lnTo>
                <a:lnTo>
                  <a:pt x="3476120" y="78884"/>
                </a:lnTo>
                <a:lnTo>
                  <a:pt x="3480587" y="56997"/>
                </a:lnTo>
                <a:lnTo>
                  <a:pt x="3480587" y="56133"/>
                </a:lnTo>
                <a:lnTo>
                  <a:pt x="3475938" y="34247"/>
                </a:lnTo>
                <a:lnTo>
                  <a:pt x="3463477" y="16408"/>
                </a:lnTo>
                <a:lnTo>
                  <a:pt x="3445429" y="4398"/>
                </a:lnTo>
                <a:lnTo>
                  <a:pt x="3424021" y="0"/>
                </a:lnTo>
                <a:close/>
              </a:path>
              <a:path w="8402320" h="113664">
                <a:moveTo>
                  <a:pt x="3683063" y="0"/>
                </a:moveTo>
                <a:lnTo>
                  <a:pt x="3661473" y="4398"/>
                </a:lnTo>
                <a:lnTo>
                  <a:pt x="3643445" y="16408"/>
                </a:lnTo>
                <a:lnTo>
                  <a:pt x="3631085" y="34247"/>
                </a:lnTo>
                <a:lnTo>
                  <a:pt x="3626497" y="56133"/>
                </a:lnTo>
                <a:lnTo>
                  <a:pt x="3626497" y="56997"/>
                </a:lnTo>
                <a:lnTo>
                  <a:pt x="3630964" y="78884"/>
                </a:lnTo>
                <a:lnTo>
                  <a:pt x="3643122" y="96723"/>
                </a:lnTo>
                <a:lnTo>
                  <a:pt x="3661109" y="108732"/>
                </a:lnTo>
                <a:lnTo>
                  <a:pt x="3683063" y="113131"/>
                </a:lnTo>
                <a:lnTo>
                  <a:pt x="3705017" y="108732"/>
                </a:lnTo>
                <a:lnTo>
                  <a:pt x="3723005" y="96723"/>
                </a:lnTo>
                <a:lnTo>
                  <a:pt x="3735162" y="78884"/>
                </a:lnTo>
                <a:lnTo>
                  <a:pt x="3739629" y="56997"/>
                </a:lnTo>
                <a:lnTo>
                  <a:pt x="3739629" y="56133"/>
                </a:lnTo>
                <a:lnTo>
                  <a:pt x="3734980" y="34247"/>
                </a:lnTo>
                <a:lnTo>
                  <a:pt x="3722519" y="16408"/>
                </a:lnTo>
                <a:lnTo>
                  <a:pt x="3704471" y="4398"/>
                </a:lnTo>
                <a:lnTo>
                  <a:pt x="3683063" y="0"/>
                </a:lnTo>
                <a:close/>
              </a:path>
              <a:path w="8402320" h="113664">
                <a:moveTo>
                  <a:pt x="3942092" y="0"/>
                </a:moveTo>
                <a:lnTo>
                  <a:pt x="3920502" y="4398"/>
                </a:lnTo>
                <a:lnTo>
                  <a:pt x="3902475" y="16408"/>
                </a:lnTo>
                <a:lnTo>
                  <a:pt x="3890114" y="34247"/>
                </a:lnTo>
                <a:lnTo>
                  <a:pt x="3885526" y="56133"/>
                </a:lnTo>
                <a:lnTo>
                  <a:pt x="3885526" y="56997"/>
                </a:lnTo>
                <a:lnTo>
                  <a:pt x="3889993" y="78884"/>
                </a:lnTo>
                <a:lnTo>
                  <a:pt x="3902151" y="96723"/>
                </a:lnTo>
                <a:lnTo>
                  <a:pt x="3920138" y="108732"/>
                </a:lnTo>
                <a:lnTo>
                  <a:pt x="3942092" y="113131"/>
                </a:lnTo>
                <a:lnTo>
                  <a:pt x="3964047" y="108732"/>
                </a:lnTo>
                <a:lnTo>
                  <a:pt x="3982034" y="96723"/>
                </a:lnTo>
                <a:lnTo>
                  <a:pt x="3994192" y="78884"/>
                </a:lnTo>
                <a:lnTo>
                  <a:pt x="3998658" y="56997"/>
                </a:lnTo>
                <a:lnTo>
                  <a:pt x="3998658" y="56133"/>
                </a:lnTo>
                <a:lnTo>
                  <a:pt x="3994009" y="34247"/>
                </a:lnTo>
                <a:lnTo>
                  <a:pt x="3981548" y="16408"/>
                </a:lnTo>
                <a:lnTo>
                  <a:pt x="3963500" y="4398"/>
                </a:lnTo>
                <a:lnTo>
                  <a:pt x="3942092" y="0"/>
                </a:lnTo>
                <a:close/>
              </a:path>
              <a:path w="8402320" h="113664">
                <a:moveTo>
                  <a:pt x="4201134" y="0"/>
                </a:moveTo>
                <a:lnTo>
                  <a:pt x="4179544" y="4398"/>
                </a:lnTo>
                <a:lnTo>
                  <a:pt x="4161516" y="16408"/>
                </a:lnTo>
                <a:lnTo>
                  <a:pt x="4149156" y="34247"/>
                </a:lnTo>
                <a:lnTo>
                  <a:pt x="4144568" y="56133"/>
                </a:lnTo>
                <a:lnTo>
                  <a:pt x="4144568" y="56997"/>
                </a:lnTo>
                <a:lnTo>
                  <a:pt x="4149035" y="78884"/>
                </a:lnTo>
                <a:lnTo>
                  <a:pt x="4161193" y="96723"/>
                </a:lnTo>
                <a:lnTo>
                  <a:pt x="4179180" y="108732"/>
                </a:lnTo>
                <a:lnTo>
                  <a:pt x="4201134" y="113131"/>
                </a:lnTo>
                <a:lnTo>
                  <a:pt x="4223088" y="108732"/>
                </a:lnTo>
                <a:lnTo>
                  <a:pt x="4241076" y="96723"/>
                </a:lnTo>
                <a:lnTo>
                  <a:pt x="4253233" y="78884"/>
                </a:lnTo>
                <a:lnTo>
                  <a:pt x="4257700" y="56997"/>
                </a:lnTo>
                <a:lnTo>
                  <a:pt x="4257700" y="56133"/>
                </a:lnTo>
                <a:lnTo>
                  <a:pt x="4253051" y="34247"/>
                </a:lnTo>
                <a:lnTo>
                  <a:pt x="4240590" y="16408"/>
                </a:lnTo>
                <a:lnTo>
                  <a:pt x="4222542" y="4398"/>
                </a:lnTo>
                <a:lnTo>
                  <a:pt x="4201134" y="0"/>
                </a:lnTo>
                <a:close/>
              </a:path>
              <a:path w="8402320" h="113664">
                <a:moveTo>
                  <a:pt x="4460163" y="0"/>
                </a:moveTo>
                <a:lnTo>
                  <a:pt x="4438573" y="4398"/>
                </a:lnTo>
                <a:lnTo>
                  <a:pt x="4420546" y="16408"/>
                </a:lnTo>
                <a:lnTo>
                  <a:pt x="4408185" y="34247"/>
                </a:lnTo>
                <a:lnTo>
                  <a:pt x="4403598" y="56133"/>
                </a:lnTo>
                <a:lnTo>
                  <a:pt x="4403598" y="56997"/>
                </a:lnTo>
                <a:lnTo>
                  <a:pt x="4408064" y="78884"/>
                </a:lnTo>
                <a:lnTo>
                  <a:pt x="4420222" y="96723"/>
                </a:lnTo>
                <a:lnTo>
                  <a:pt x="4438209" y="108732"/>
                </a:lnTo>
                <a:lnTo>
                  <a:pt x="4460163" y="113131"/>
                </a:lnTo>
                <a:lnTo>
                  <a:pt x="4482118" y="108732"/>
                </a:lnTo>
                <a:lnTo>
                  <a:pt x="4500105" y="96723"/>
                </a:lnTo>
                <a:lnTo>
                  <a:pt x="4512263" y="78884"/>
                </a:lnTo>
                <a:lnTo>
                  <a:pt x="4516729" y="56997"/>
                </a:lnTo>
                <a:lnTo>
                  <a:pt x="4516729" y="56133"/>
                </a:lnTo>
                <a:lnTo>
                  <a:pt x="4512081" y="34247"/>
                </a:lnTo>
                <a:lnTo>
                  <a:pt x="4499619" y="16408"/>
                </a:lnTo>
                <a:lnTo>
                  <a:pt x="4481571" y="4398"/>
                </a:lnTo>
                <a:lnTo>
                  <a:pt x="4460163" y="0"/>
                </a:lnTo>
                <a:close/>
              </a:path>
              <a:path w="8402320" h="113664">
                <a:moveTo>
                  <a:pt x="4719205" y="0"/>
                </a:moveTo>
                <a:lnTo>
                  <a:pt x="4697615" y="4398"/>
                </a:lnTo>
                <a:lnTo>
                  <a:pt x="4679588" y="16408"/>
                </a:lnTo>
                <a:lnTo>
                  <a:pt x="4667227" y="34247"/>
                </a:lnTo>
                <a:lnTo>
                  <a:pt x="4662639" y="56133"/>
                </a:lnTo>
                <a:lnTo>
                  <a:pt x="4662639" y="56997"/>
                </a:lnTo>
                <a:lnTo>
                  <a:pt x="4667106" y="78884"/>
                </a:lnTo>
                <a:lnTo>
                  <a:pt x="4679264" y="96723"/>
                </a:lnTo>
                <a:lnTo>
                  <a:pt x="4697251" y="108732"/>
                </a:lnTo>
                <a:lnTo>
                  <a:pt x="4719205" y="113131"/>
                </a:lnTo>
                <a:lnTo>
                  <a:pt x="4741160" y="108732"/>
                </a:lnTo>
                <a:lnTo>
                  <a:pt x="4759147" y="96723"/>
                </a:lnTo>
                <a:lnTo>
                  <a:pt x="4771305" y="78884"/>
                </a:lnTo>
                <a:lnTo>
                  <a:pt x="4775771" y="56997"/>
                </a:lnTo>
                <a:lnTo>
                  <a:pt x="4775771" y="56133"/>
                </a:lnTo>
                <a:lnTo>
                  <a:pt x="4771122" y="34247"/>
                </a:lnTo>
                <a:lnTo>
                  <a:pt x="4758661" y="16408"/>
                </a:lnTo>
                <a:lnTo>
                  <a:pt x="4740613" y="4398"/>
                </a:lnTo>
                <a:lnTo>
                  <a:pt x="4719205" y="0"/>
                </a:lnTo>
                <a:close/>
              </a:path>
              <a:path w="8402320" h="113664">
                <a:moveTo>
                  <a:pt x="4978234" y="0"/>
                </a:moveTo>
                <a:lnTo>
                  <a:pt x="4956644" y="4398"/>
                </a:lnTo>
                <a:lnTo>
                  <a:pt x="4938617" y="16408"/>
                </a:lnTo>
                <a:lnTo>
                  <a:pt x="4926256" y="34247"/>
                </a:lnTo>
                <a:lnTo>
                  <a:pt x="4921669" y="56133"/>
                </a:lnTo>
                <a:lnTo>
                  <a:pt x="4921669" y="56997"/>
                </a:lnTo>
                <a:lnTo>
                  <a:pt x="4926135" y="78884"/>
                </a:lnTo>
                <a:lnTo>
                  <a:pt x="4938293" y="96723"/>
                </a:lnTo>
                <a:lnTo>
                  <a:pt x="4956280" y="108732"/>
                </a:lnTo>
                <a:lnTo>
                  <a:pt x="4978234" y="113131"/>
                </a:lnTo>
                <a:lnTo>
                  <a:pt x="5000189" y="108732"/>
                </a:lnTo>
                <a:lnTo>
                  <a:pt x="5018176" y="96723"/>
                </a:lnTo>
                <a:lnTo>
                  <a:pt x="5030334" y="78884"/>
                </a:lnTo>
                <a:lnTo>
                  <a:pt x="5034800" y="56997"/>
                </a:lnTo>
                <a:lnTo>
                  <a:pt x="5034800" y="56133"/>
                </a:lnTo>
                <a:lnTo>
                  <a:pt x="5030152" y="34247"/>
                </a:lnTo>
                <a:lnTo>
                  <a:pt x="5017690" y="16408"/>
                </a:lnTo>
                <a:lnTo>
                  <a:pt x="4999642" y="4398"/>
                </a:lnTo>
                <a:lnTo>
                  <a:pt x="4978234" y="0"/>
                </a:lnTo>
                <a:close/>
              </a:path>
              <a:path w="8402320" h="113664">
                <a:moveTo>
                  <a:pt x="5237276" y="0"/>
                </a:moveTo>
                <a:lnTo>
                  <a:pt x="5215686" y="4398"/>
                </a:lnTo>
                <a:lnTo>
                  <a:pt x="5197659" y="16408"/>
                </a:lnTo>
                <a:lnTo>
                  <a:pt x="5185298" y="34247"/>
                </a:lnTo>
                <a:lnTo>
                  <a:pt x="5180711" y="56133"/>
                </a:lnTo>
                <a:lnTo>
                  <a:pt x="5180711" y="56997"/>
                </a:lnTo>
                <a:lnTo>
                  <a:pt x="5185177" y="78884"/>
                </a:lnTo>
                <a:lnTo>
                  <a:pt x="5197335" y="96723"/>
                </a:lnTo>
                <a:lnTo>
                  <a:pt x="5215322" y="108732"/>
                </a:lnTo>
                <a:lnTo>
                  <a:pt x="5237276" y="113131"/>
                </a:lnTo>
                <a:lnTo>
                  <a:pt x="5259231" y="108732"/>
                </a:lnTo>
                <a:lnTo>
                  <a:pt x="5277218" y="96723"/>
                </a:lnTo>
                <a:lnTo>
                  <a:pt x="5289376" y="78884"/>
                </a:lnTo>
                <a:lnTo>
                  <a:pt x="5293842" y="56997"/>
                </a:lnTo>
                <a:lnTo>
                  <a:pt x="5293842" y="56133"/>
                </a:lnTo>
                <a:lnTo>
                  <a:pt x="5289194" y="34247"/>
                </a:lnTo>
                <a:lnTo>
                  <a:pt x="5276732" y="16408"/>
                </a:lnTo>
                <a:lnTo>
                  <a:pt x="5258684" y="4398"/>
                </a:lnTo>
                <a:lnTo>
                  <a:pt x="5237276" y="0"/>
                </a:lnTo>
                <a:close/>
              </a:path>
              <a:path w="8402320" h="113664">
                <a:moveTo>
                  <a:pt x="5496306" y="0"/>
                </a:moveTo>
                <a:lnTo>
                  <a:pt x="5474716" y="4398"/>
                </a:lnTo>
                <a:lnTo>
                  <a:pt x="5456688" y="16408"/>
                </a:lnTo>
                <a:lnTo>
                  <a:pt x="5444328" y="34247"/>
                </a:lnTo>
                <a:lnTo>
                  <a:pt x="5439740" y="56133"/>
                </a:lnTo>
                <a:lnTo>
                  <a:pt x="5439740" y="56997"/>
                </a:lnTo>
                <a:lnTo>
                  <a:pt x="5444206" y="78884"/>
                </a:lnTo>
                <a:lnTo>
                  <a:pt x="5456364" y="96723"/>
                </a:lnTo>
                <a:lnTo>
                  <a:pt x="5474351" y="108732"/>
                </a:lnTo>
                <a:lnTo>
                  <a:pt x="5496306" y="113131"/>
                </a:lnTo>
                <a:lnTo>
                  <a:pt x="5518260" y="108732"/>
                </a:lnTo>
                <a:lnTo>
                  <a:pt x="5536247" y="96723"/>
                </a:lnTo>
                <a:lnTo>
                  <a:pt x="5548405" y="78884"/>
                </a:lnTo>
                <a:lnTo>
                  <a:pt x="5552871" y="56997"/>
                </a:lnTo>
                <a:lnTo>
                  <a:pt x="5552871" y="56133"/>
                </a:lnTo>
                <a:lnTo>
                  <a:pt x="5548223" y="34247"/>
                </a:lnTo>
                <a:lnTo>
                  <a:pt x="5535761" y="16408"/>
                </a:lnTo>
                <a:lnTo>
                  <a:pt x="5517713" y="4398"/>
                </a:lnTo>
                <a:lnTo>
                  <a:pt x="5496306" y="0"/>
                </a:lnTo>
                <a:close/>
              </a:path>
              <a:path w="8402320" h="113664">
                <a:moveTo>
                  <a:pt x="5755347" y="0"/>
                </a:moveTo>
                <a:lnTo>
                  <a:pt x="5733757" y="4398"/>
                </a:lnTo>
                <a:lnTo>
                  <a:pt x="5715730" y="16408"/>
                </a:lnTo>
                <a:lnTo>
                  <a:pt x="5703369" y="34247"/>
                </a:lnTo>
                <a:lnTo>
                  <a:pt x="5698782" y="56133"/>
                </a:lnTo>
                <a:lnTo>
                  <a:pt x="5698782" y="56997"/>
                </a:lnTo>
                <a:lnTo>
                  <a:pt x="5703248" y="78884"/>
                </a:lnTo>
                <a:lnTo>
                  <a:pt x="5715406" y="96723"/>
                </a:lnTo>
                <a:lnTo>
                  <a:pt x="5733393" y="108732"/>
                </a:lnTo>
                <a:lnTo>
                  <a:pt x="5755347" y="113131"/>
                </a:lnTo>
                <a:lnTo>
                  <a:pt x="5777302" y="108732"/>
                </a:lnTo>
                <a:lnTo>
                  <a:pt x="5795289" y="96723"/>
                </a:lnTo>
                <a:lnTo>
                  <a:pt x="5807447" y="78884"/>
                </a:lnTo>
                <a:lnTo>
                  <a:pt x="5811913" y="56997"/>
                </a:lnTo>
                <a:lnTo>
                  <a:pt x="5811913" y="56133"/>
                </a:lnTo>
                <a:lnTo>
                  <a:pt x="5807265" y="34247"/>
                </a:lnTo>
                <a:lnTo>
                  <a:pt x="5794803" y="16408"/>
                </a:lnTo>
                <a:lnTo>
                  <a:pt x="5776755" y="4398"/>
                </a:lnTo>
                <a:lnTo>
                  <a:pt x="5755347" y="0"/>
                </a:lnTo>
                <a:close/>
              </a:path>
              <a:path w="8402320" h="113664">
                <a:moveTo>
                  <a:pt x="6014377" y="0"/>
                </a:moveTo>
                <a:lnTo>
                  <a:pt x="5992787" y="4398"/>
                </a:lnTo>
                <a:lnTo>
                  <a:pt x="5974759" y="16408"/>
                </a:lnTo>
                <a:lnTo>
                  <a:pt x="5962399" y="34247"/>
                </a:lnTo>
                <a:lnTo>
                  <a:pt x="5957811" y="56133"/>
                </a:lnTo>
                <a:lnTo>
                  <a:pt x="5957811" y="56997"/>
                </a:lnTo>
                <a:lnTo>
                  <a:pt x="5962277" y="78884"/>
                </a:lnTo>
                <a:lnTo>
                  <a:pt x="5974435" y="96723"/>
                </a:lnTo>
                <a:lnTo>
                  <a:pt x="5992422" y="108732"/>
                </a:lnTo>
                <a:lnTo>
                  <a:pt x="6014377" y="113131"/>
                </a:lnTo>
                <a:lnTo>
                  <a:pt x="6036331" y="108732"/>
                </a:lnTo>
                <a:lnTo>
                  <a:pt x="6054318" y="96723"/>
                </a:lnTo>
                <a:lnTo>
                  <a:pt x="6066476" y="78884"/>
                </a:lnTo>
                <a:lnTo>
                  <a:pt x="6070942" y="56997"/>
                </a:lnTo>
                <a:lnTo>
                  <a:pt x="6070942" y="56133"/>
                </a:lnTo>
                <a:lnTo>
                  <a:pt x="6066294" y="34247"/>
                </a:lnTo>
                <a:lnTo>
                  <a:pt x="6053832" y="16408"/>
                </a:lnTo>
                <a:lnTo>
                  <a:pt x="6035784" y="4398"/>
                </a:lnTo>
                <a:lnTo>
                  <a:pt x="6014377" y="0"/>
                </a:lnTo>
                <a:close/>
              </a:path>
              <a:path w="8402320" h="113664">
                <a:moveTo>
                  <a:pt x="6273419" y="0"/>
                </a:moveTo>
                <a:lnTo>
                  <a:pt x="6251829" y="4398"/>
                </a:lnTo>
                <a:lnTo>
                  <a:pt x="6233801" y="16408"/>
                </a:lnTo>
                <a:lnTo>
                  <a:pt x="6221441" y="34247"/>
                </a:lnTo>
                <a:lnTo>
                  <a:pt x="6216853" y="56133"/>
                </a:lnTo>
                <a:lnTo>
                  <a:pt x="6216853" y="56997"/>
                </a:lnTo>
                <a:lnTo>
                  <a:pt x="6221319" y="78884"/>
                </a:lnTo>
                <a:lnTo>
                  <a:pt x="6233477" y="96723"/>
                </a:lnTo>
                <a:lnTo>
                  <a:pt x="6251464" y="108732"/>
                </a:lnTo>
                <a:lnTo>
                  <a:pt x="6273419" y="113131"/>
                </a:lnTo>
                <a:lnTo>
                  <a:pt x="6295373" y="108732"/>
                </a:lnTo>
                <a:lnTo>
                  <a:pt x="6313360" y="96723"/>
                </a:lnTo>
                <a:lnTo>
                  <a:pt x="6325518" y="78884"/>
                </a:lnTo>
                <a:lnTo>
                  <a:pt x="6329984" y="56997"/>
                </a:lnTo>
                <a:lnTo>
                  <a:pt x="6329984" y="56133"/>
                </a:lnTo>
                <a:lnTo>
                  <a:pt x="6325336" y="34247"/>
                </a:lnTo>
                <a:lnTo>
                  <a:pt x="6312874" y="16408"/>
                </a:lnTo>
                <a:lnTo>
                  <a:pt x="6294826" y="4398"/>
                </a:lnTo>
                <a:lnTo>
                  <a:pt x="6273419" y="0"/>
                </a:lnTo>
                <a:close/>
              </a:path>
              <a:path w="8402320" h="113664">
                <a:moveTo>
                  <a:pt x="6532448" y="0"/>
                </a:moveTo>
                <a:lnTo>
                  <a:pt x="6510858" y="4398"/>
                </a:lnTo>
                <a:lnTo>
                  <a:pt x="6492830" y="16408"/>
                </a:lnTo>
                <a:lnTo>
                  <a:pt x="6480470" y="34247"/>
                </a:lnTo>
                <a:lnTo>
                  <a:pt x="6475882" y="56133"/>
                </a:lnTo>
                <a:lnTo>
                  <a:pt x="6475882" y="56997"/>
                </a:lnTo>
                <a:lnTo>
                  <a:pt x="6480348" y="78884"/>
                </a:lnTo>
                <a:lnTo>
                  <a:pt x="6492506" y="96723"/>
                </a:lnTo>
                <a:lnTo>
                  <a:pt x="6510493" y="108732"/>
                </a:lnTo>
                <a:lnTo>
                  <a:pt x="6532448" y="113131"/>
                </a:lnTo>
                <a:lnTo>
                  <a:pt x="6554402" y="108732"/>
                </a:lnTo>
                <a:lnTo>
                  <a:pt x="6572389" y="96723"/>
                </a:lnTo>
                <a:lnTo>
                  <a:pt x="6584547" y="78884"/>
                </a:lnTo>
                <a:lnTo>
                  <a:pt x="6589013" y="56997"/>
                </a:lnTo>
                <a:lnTo>
                  <a:pt x="6589013" y="56133"/>
                </a:lnTo>
                <a:lnTo>
                  <a:pt x="6584365" y="34247"/>
                </a:lnTo>
                <a:lnTo>
                  <a:pt x="6571903" y="16408"/>
                </a:lnTo>
                <a:lnTo>
                  <a:pt x="6553856" y="4398"/>
                </a:lnTo>
                <a:lnTo>
                  <a:pt x="6532448" y="0"/>
                </a:lnTo>
                <a:close/>
              </a:path>
              <a:path w="8402320" h="113664">
                <a:moveTo>
                  <a:pt x="6791490" y="0"/>
                </a:moveTo>
                <a:lnTo>
                  <a:pt x="6769900" y="4398"/>
                </a:lnTo>
                <a:lnTo>
                  <a:pt x="6751872" y="16408"/>
                </a:lnTo>
                <a:lnTo>
                  <a:pt x="6739512" y="34247"/>
                </a:lnTo>
                <a:lnTo>
                  <a:pt x="6734924" y="56133"/>
                </a:lnTo>
                <a:lnTo>
                  <a:pt x="6734924" y="56997"/>
                </a:lnTo>
                <a:lnTo>
                  <a:pt x="6739390" y="78884"/>
                </a:lnTo>
                <a:lnTo>
                  <a:pt x="6751548" y="96723"/>
                </a:lnTo>
                <a:lnTo>
                  <a:pt x="6769535" y="108732"/>
                </a:lnTo>
                <a:lnTo>
                  <a:pt x="6791490" y="113131"/>
                </a:lnTo>
                <a:lnTo>
                  <a:pt x="6813444" y="108732"/>
                </a:lnTo>
                <a:lnTo>
                  <a:pt x="6831431" y="96723"/>
                </a:lnTo>
                <a:lnTo>
                  <a:pt x="6843589" y="78884"/>
                </a:lnTo>
                <a:lnTo>
                  <a:pt x="6848055" y="56997"/>
                </a:lnTo>
                <a:lnTo>
                  <a:pt x="6848055" y="56133"/>
                </a:lnTo>
                <a:lnTo>
                  <a:pt x="6843407" y="34247"/>
                </a:lnTo>
                <a:lnTo>
                  <a:pt x="6830945" y="16408"/>
                </a:lnTo>
                <a:lnTo>
                  <a:pt x="6812897" y="4398"/>
                </a:lnTo>
                <a:lnTo>
                  <a:pt x="6791490" y="0"/>
                </a:lnTo>
                <a:close/>
              </a:path>
              <a:path w="8402320" h="113664">
                <a:moveTo>
                  <a:pt x="7050519" y="0"/>
                </a:moveTo>
                <a:lnTo>
                  <a:pt x="7028929" y="4398"/>
                </a:lnTo>
                <a:lnTo>
                  <a:pt x="7010901" y="16408"/>
                </a:lnTo>
                <a:lnTo>
                  <a:pt x="6998541" y="34247"/>
                </a:lnTo>
                <a:lnTo>
                  <a:pt x="6993953" y="56133"/>
                </a:lnTo>
                <a:lnTo>
                  <a:pt x="6993953" y="56997"/>
                </a:lnTo>
                <a:lnTo>
                  <a:pt x="6998419" y="78884"/>
                </a:lnTo>
                <a:lnTo>
                  <a:pt x="7010577" y="96723"/>
                </a:lnTo>
                <a:lnTo>
                  <a:pt x="7028564" y="108732"/>
                </a:lnTo>
                <a:lnTo>
                  <a:pt x="7050519" y="113131"/>
                </a:lnTo>
                <a:lnTo>
                  <a:pt x="7072473" y="108732"/>
                </a:lnTo>
                <a:lnTo>
                  <a:pt x="7090460" y="96723"/>
                </a:lnTo>
                <a:lnTo>
                  <a:pt x="7102618" y="78884"/>
                </a:lnTo>
                <a:lnTo>
                  <a:pt x="7107085" y="56997"/>
                </a:lnTo>
                <a:lnTo>
                  <a:pt x="7107085" y="56133"/>
                </a:lnTo>
                <a:lnTo>
                  <a:pt x="7102436" y="34247"/>
                </a:lnTo>
                <a:lnTo>
                  <a:pt x="7089975" y="16408"/>
                </a:lnTo>
                <a:lnTo>
                  <a:pt x="7071927" y="4398"/>
                </a:lnTo>
                <a:lnTo>
                  <a:pt x="7050519" y="0"/>
                </a:lnTo>
                <a:close/>
              </a:path>
              <a:path w="8402320" h="113664">
                <a:moveTo>
                  <a:pt x="7309561" y="0"/>
                </a:moveTo>
                <a:lnTo>
                  <a:pt x="7287971" y="4398"/>
                </a:lnTo>
                <a:lnTo>
                  <a:pt x="7269943" y="16408"/>
                </a:lnTo>
                <a:lnTo>
                  <a:pt x="7257583" y="34247"/>
                </a:lnTo>
                <a:lnTo>
                  <a:pt x="7252995" y="56133"/>
                </a:lnTo>
                <a:lnTo>
                  <a:pt x="7252995" y="56997"/>
                </a:lnTo>
                <a:lnTo>
                  <a:pt x="7257461" y="78884"/>
                </a:lnTo>
                <a:lnTo>
                  <a:pt x="7269619" y="96723"/>
                </a:lnTo>
                <a:lnTo>
                  <a:pt x="7287606" y="108732"/>
                </a:lnTo>
                <a:lnTo>
                  <a:pt x="7309561" y="113131"/>
                </a:lnTo>
                <a:lnTo>
                  <a:pt x="7331515" y="108732"/>
                </a:lnTo>
                <a:lnTo>
                  <a:pt x="7349502" y="96723"/>
                </a:lnTo>
                <a:lnTo>
                  <a:pt x="7361660" y="78884"/>
                </a:lnTo>
                <a:lnTo>
                  <a:pt x="7366127" y="56997"/>
                </a:lnTo>
                <a:lnTo>
                  <a:pt x="7366127" y="56133"/>
                </a:lnTo>
                <a:lnTo>
                  <a:pt x="7361478" y="34247"/>
                </a:lnTo>
                <a:lnTo>
                  <a:pt x="7349016" y="16408"/>
                </a:lnTo>
                <a:lnTo>
                  <a:pt x="7330969" y="4398"/>
                </a:lnTo>
                <a:lnTo>
                  <a:pt x="7309561" y="0"/>
                </a:lnTo>
                <a:close/>
              </a:path>
              <a:path w="8402320" h="113664">
                <a:moveTo>
                  <a:pt x="7568590" y="0"/>
                </a:moveTo>
                <a:lnTo>
                  <a:pt x="7547000" y="4398"/>
                </a:lnTo>
                <a:lnTo>
                  <a:pt x="7528972" y="16408"/>
                </a:lnTo>
                <a:lnTo>
                  <a:pt x="7516612" y="34247"/>
                </a:lnTo>
                <a:lnTo>
                  <a:pt x="7512024" y="56133"/>
                </a:lnTo>
                <a:lnTo>
                  <a:pt x="7512024" y="56997"/>
                </a:lnTo>
                <a:lnTo>
                  <a:pt x="7516491" y="78884"/>
                </a:lnTo>
                <a:lnTo>
                  <a:pt x="7528648" y="96723"/>
                </a:lnTo>
                <a:lnTo>
                  <a:pt x="7546636" y="108732"/>
                </a:lnTo>
                <a:lnTo>
                  <a:pt x="7568590" y="113131"/>
                </a:lnTo>
                <a:lnTo>
                  <a:pt x="7590544" y="108732"/>
                </a:lnTo>
                <a:lnTo>
                  <a:pt x="7608531" y="96723"/>
                </a:lnTo>
                <a:lnTo>
                  <a:pt x="7620689" y="78884"/>
                </a:lnTo>
                <a:lnTo>
                  <a:pt x="7625156" y="56997"/>
                </a:lnTo>
                <a:lnTo>
                  <a:pt x="7625156" y="56133"/>
                </a:lnTo>
                <a:lnTo>
                  <a:pt x="7620507" y="34247"/>
                </a:lnTo>
                <a:lnTo>
                  <a:pt x="7608046" y="16408"/>
                </a:lnTo>
                <a:lnTo>
                  <a:pt x="7589998" y="4398"/>
                </a:lnTo>
                <a:lnTo>
                  <a:pt x="7568590" y="0"/>
                </a:lnTo>
                <a:close/>
              </a:path>
              <a:path w="8402320" h="113664">
                <a:moveTo>
                  <a:pt x="7827632" y="0"/>
                </a:moveTo>
                <a:lnTo>
                  <a:pt x="7806042" y="4398"/>
                </a:lnTo>
                <a:lnTo>
                  <a:pt x="7788014" y="16408"/>
                </a:lnTo>
                <a:lnTo>
                  <a:pt x="7775654" y="34247"/>
                </a:lnTo>
                <a:lnTo>
                  <a:pt x="7771066" y="56133"/>
                </a:lnTo>
                <a:lnTo>
                  <a:pt x="7771066" y="56997"/>
                </a:lnTo>
                <a:lnTo>
                  <a:pt x="7775532" y="78884"/>
                </a:lnTo>
                <a:lnTo>
                  <a:pt x="7787690" y="96723"/>
                </a:lnTo>
                <a:lnTo>
                  <a:pt x="7805677" y="108732"/>
                </a:lnTo>
                <a:lnTo>
                  <a:pt x="7827632" y="113131"/>
                </a:lnTo>
                <a:lnTo>
                  <a:pt x="7849586" y="108732"/>
                </a:lnTo>
                <a:lnTo>
                  <a:pt x="7867573" y="96723"/>
                </a:lnTo>
                <a:lnTo>
                  <a:pt x="7879731" y="78884"/>
                </a:lnTo>
                <a:lnTo>
                  <a:pt x="7884198" y="56997"/>
                </a:lnTo>
                <a:lnTo>
                  <a:pt x="7884198" y="56133"/>
                </a:lnTo>
                <a:lnTo>
                  <a:pt x="7879549" y="34247"/>
                </a:lnTo>
                <a:lnTo>
                  <a:pt x="7867088" y="16408"/>
                </a:lnTo>
                <a:lnTo>
                  <a:pt x="7849040" y="4398"/>
                </a:lnTo>
                <a:lnTo>
                  <a:pt x="7827632" y="0"/>
                </a:lnTo>
                <a:close/>
              </a:path>
              <a:path w="8402320" h="113664">
                <a:moveTo>
                  <a:pt x="8086661" y="0"/>
                </a:moveTo>
                <a:lnTo>
                  <a:pt x="8065071" y="4398"/>
                </a:lnTo>
                <a:lnTo>
                  <a:pt x="8047043" y="16408"/>
                </a:lnTo>
                <a:lnTo>
                  <a:pt x="8034683" y="34247"/>
                </a:lnTo>
                <a:lnTo>
                  <a:pt x="8030095" y="56133"/>
                </a:lnTo>
                <a:lnTo>
                  <a:pt x="8030095" y="56997"/>
                </a:lnTo>
                <a:lnTo>
                  <a:pt x="8034562" y="78884"/>
                </a:lnTo>
                <a:lnTo>
                  <a:pt x="8046719" y="96723"/>
                </a:lnTo>
                <a:lnTo>
                  <a:pt x="8064707" y="108732"/>
                </a:lnTo>
                <a:lnTo>
                  <a:pt x="8086661" y="113131"/>
                </a:lnTo>
                <a:lnTo>
                  <a:pt x="8108615" y="108732"/>
                </a:lnTo>
                <a:lnTo>
                  <a:pt x="8126603" y="96723"/>
                </a:lnTo>
                <a:lnTo>
                  <a:pt x="8138760" y="78884"/>
                </a:lnTo>
                <a:lnTo>
                  <a:pt x="8143227" y="56997"/>
                </a:lnTo>
                <a:lnTo>
                  <a:pt x="8143227" y="56133"/>
                </a:lnTo>
                <a:lnTo>
                  <a:pt x="8138578" y="34247"/>
                </a:lnTo>
                <a:lnTo>
                  <a:pt x="8126117" y="16408"/>
                </a:lnTo>
                <a:lnTo>
                  <a:pt x="8108069" y="4398"/>
                </a:lnTo>
                <a:lnTo>
                  <a:pt x="8086661" y="0"/>
                </a:lnTo>
                <a:close/>
              </a:path>
              <a:path w="8402320" h="113664">
                <a:moveTo>
                  <a:pt x="8345703" y="0"/>
                </a:moveTo>
                <a:lnTo>
                  <a:pt x="8324113" y="4398"/>
                </a:lnTo>
                <a:lnTo>
                  <a:pt x="8306085" y="16408"/>
                </a:lnTo>
                <a:lnTo>
                  <a:pt x="8293725" y="34247"/>
                </a:lnTo>
                <a:lnTo>
                  <a:pt x="8289137" y="56133"/>
                </a:lnTo>
                <a:lnTo>
                  <a:pt x="8289137" y="56997"/>
                </a:lnTo>
                <a:lnTo>
                  <a:pt x="8293604" y="78884"/>
                </a:lnTo>
                <a:lnTo>
                  <a:pt x="8305761" y="96723"/>
                </a:lnTo>
                <a:lnTo>
                  <a:pt x="8323749" y="108732"/>
                </a:lnTo>
                <a:lnTo>
                  <a:pt x="8345703" y="113131"/>
                </a:lnTo>
                <a:lnTo>
                  <a:pt x="8367657" y="108732"/>
                </a:lnTo>
                <a:lnTo>
                  <a:pt x="8385644" y="96723"/>
                </a:lnTo>
                <a:lnTo>
                  <a:pt x="8397802" y="78884"/>
                </a:lnTo>
                <a:lnTo>
                  <a:pt x="8402269" y="56997"/>
                </a:lnTo>
                <a:lnTo>
                  <a:pt x="8402269" y="56133"/>
                </a:lnTo>
                <a:lnTo>
                  <a:pt x="8397620" y="34247"/>
                </a:lnTo>
                <a:lnTo>
                  <a:pt x="8385159" y="16408"/>
                </a:lnTo>
                <a:lnTo>
                  <a:pt x="8367111" y="4398"/>
                </a:lnTo>
                <a:lnTo>
                  <a:pt x="8345703" y="0"/>
                </a:lnTo>
                <a:close/>
              </a:path>
            </a:pathLst>
          </a:custGeom>
          <a:solidFill>
            <a:srgbClr val="E2E3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pic>
        <p:nvPicPr>
          <p:cNvPr id="10" name="Picture 8">
            <a:extLst>
              <a:ext uri="{FF2B5EF4-FFF2-40B4-BE49-F238E27FC236}">
                <a16:creationId xmlns:a16="http://schemas.microsoft.com/office/drawing/2014/main" id="{FC0C9DBC-6C67-41A2-B56A-6EFDB078EB12}"/>
              </a:ext>
            </a:extLst>
          </p:cNvPr>
          <p:cNvPicPr>
            <a:picLocks noChangeAspect="1"/>
          </p:cNvPicPr>
          <p:nvPr userDrawn="1"/>
        </p:nvPicPr>
        <p:blipFill>
          <a:blip r:embed="rId2">
            <a:extLst>
              <a:ext uri="{28A0092B-C50C-407E-A947-70E740481C1C}">
                <a14:useLocalDpi xmlns:a14="http://schemas.microsoft.com/office/drawing/2010/main" val="0"/>
              </a:ext>
            </a:extLst>
          </a:blip>
          <a:srcRect l="-3264" r="88046"/>
          <a:stretch>
            <a:fillRect/>
          </a:stretch>
        </p:blipFill>
        <p:spPr bwMode="auto">
          <a:xfrm>
            <a:off x="11078634" y="6043084"/>
            <a:ext cx="853017"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76D739B7-CFD7-4908-B3DE-E6AD6C07553F}"/>
              </a:ext>
            </a:extLst>
          </p:cNvPr>
          <p:cNvPicPr>
            <a:picLocks noChangeAspect="1"/>
          </p:cNvPicPr>
          <p:nvPr userDrawn="1"/>
        </p:nvPicPr>
        <p:blipFill>
          <a:blip r:embed="rId2">
            <a:extLst>
              <a:ext uri="{28A0092B-C50C-407E-A947-70E740481C1C}">
                <a14:useLocalDpi xmlns:a14="http://schemas.microsoft.com/office/drawing/2010/main" val="0"/>
              </a:ext>
            </a:extLst>
          </a:blip>
          <a:srcRect l="50993" t="-6563" r="35370" b="-13437"/>
          <a:stretch>
            <a:fillRect/>
          </a:stretch>
        </p:blipFill>
        <p:spPr bwMode="auto">
          <a:xfrm>
            <a:off x="283634" y="5922433"/>
            <a:ext cx="732367" cy="7302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48EE437B-D636-43B3-9C48-A21EBD153A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6000" y="3733801"/>
            <a:ext cx="10117667" cy="4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914400" y="2130426"/>
            <a:ext cx="10363200" cy="1470025"/>
          </a:xfrm>
        </p:spPr>
        <p:txBody>
          <a:bodyPr>
            <a:normAutofit/>
          </a:bodyPr>
          <a:lstStyle>
            <a:lvl1pPr algn="l">
              <a:defRPr sz="3733">
                <a:solidFill>
                  <a:srgbClr val="00A94F"/>
                </a:solidFill>
                <a:latin typeface="Arial Rounded MT Bold" panose="020F0704030504030204" pitchFamily="34" charset="0"/>
              </a:defRPr>
            </a:lvl1pPr>
          </a:lstStyle>
          <a:p>
            <a:r>
              <a:rPr lang="en-US"/>
              <a:t>Click to edit Master title style</a:t>
            </a:r>
            <a:endParaRPr lang="en-US" dirty="0"/>
          </a:p>
        </p:txBody>
      </p:sp>
      <p:sp>
        <p:nvSpPr>
          <p:cNvPr id="9" name="Subtitle 2"/>
          <p:cNvSpPr>
            <a:spLocks noGrp="1"/>
          </p:cNvSpPr>
          <p:nvPr>
            <p:ph type="subTitle" idx="1"/>
          </p:nvPr>
        </p:nvSpPr>
        <p:spPr>
          <a:xfrm>
            <a:off x="914400" y="3886200"/>
            <a:ext cx="10363200" cy="1371600"/>
          </a:xfrm>
        </p:spPr>
        <p:txBody>
          <a:bodyPr>
            <a:normAutofit/>
          </a:bodyPr>
          <a:lstStyle>
            <a:lvl1pPr marL="0" indent="0" algn="l">
              <a:buNone/>
              <a:defRPr sz="3200" b="1">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58674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94F415E-A5AD-40F9-8FAA-B14F0CE87BF0}"/>
              </a:ext>
            </a:extLst>
          </p:cNvPr>
          <p:cNvSpPr txBox="1">
            <a:spLocks/>
          </p:cNvSpPr>
          <p:nvPr userDrawn="1"/>
        </p:nvSpPr>
        <p:spPr>
          <a:xfrm>
            <a:off x="10566400" y="6265333"/>
            <a:ext cx="1016000" cy="364067"/>
          </a:xfrm>
          <a:prstGeom prst="rect">
            <a:avLst/>
          </a:prstGeom>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fld id="{D1B35973-9646-4ACD-B927-A1F05A99F096}" type="slidenum">
              <a:rPr lang="en-US" altLang="en-US" sz="2133">
                <a:solidFill>
                  <a:srgbClr val="7F7F7F"/>
                </a:solidFill>
                <a:cs typeface="Arial" panose="020B0604020202020204" pitchFamily="34" charset="0"/>
              </a:rPr>
              <a:pPr algn="r" eaLnBrk="1" hangingPunct="1"/>
              <a:t>‹#›</a:t>
            </a:fld>
            <a:endParaRPr lang="en-US" altLang="en-US" sz="2133">
              <a:solidFill>
                <a:srgbClr val="7F7F7F"/>
              </a:solidFill>
              <a:cs typeface="Arial" panose="020B0604020202020204" pitchFamily="34" charset="0"/>
            </a:endParaRPr>
          </a:p>
        </p:txBody>
      </p:sp>
      <p:pic>
        <p:nvPicPr>
          <p:cNvPr id="6" name="Picture 5">
            <a:extLst>
              <a:ext uri="{FF2B5EF4-FFF2-40B4-BE49-F238E27FC236}">
                <a16:creationId xmlns:a16="http://schemas.microsoft.com/office/drawing/2014/main" id="{C542DF09-45AA-4D6D-91FE-74EB918ADB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151467"/>
            <a:ext cx="10727267" cy="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295400"/>
            <a:ext cx="5384800" cy="4953000"/>
          </a:xfrm>
        </p:spPr>
        <p:txBody>
          <a:bodyPr>
            <a:normAutofit/>
          </a:bodyPr>
          <a:lstStyle>
            <a:lvl1pPr>
              <a:defRPr sz="3200">
                <a:solidFill>
                  <a:srgbClr val="000000"/>
                </a:solidFill>
              </a:defRPr>
            </a:lvl1pPr>
            <a:lvl2pPr>
              <a:defRPr sz="3200">
                <a:solidFill>
                  <a:srgbClr val="000000"/>
                </a:solidFill>
              </a:defRPr>
            </a:lvl2pPr>
            <a:lvl3pPr>
              <a:defRPr sz="3200">
                <a:solidFill>
                  <a:srgbClr val="000000"/>
                </a:solidFill>
              </a:defRPr>
            </a:lvl3pPr>
            <a:lvl4pPr>
              <a:defRPr sz="3200">
                <a:solidFill>
                  <a:srgbClr val="000000"/>
                </a:solidFill>
              </a:defRPr>
            </a:lvl4pPr>
            <a:lvl5pPr>
              <a:defRPr sz="3200">
                <a:solidFill>
                  <a:srgbClr val="00000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4953000"/>
          </a:xfrm>
        </p:spPr>
        <p:txBody>
          <a:bodyPr>
            <a:normAutofit/>
          </a:bodyPr>
          <a:lstStyle>
            <a:lvl1pPr>
              <a:defRPr sz="3200">
                <a:solidFill>
                  <a:srgbClr val="000000"/>
                </a:solidFill>
              </a:defRPr>
            </a:lvl1pPr>
            <a:lvl2pPr>
              <a:defRPr sz="3200">
                <a:solidFill>
                  <a:srgbClr val="000000"/>
                </a:solidFill>
              </a:defRPr>
            </a:lvl2pPr>
            <a:lvl3pPr>
              <a:defRPr sz="3200">
                <a:solidFill>
                  <a:srgbClr val="000000"/>
                </a:solidFill>
              </a:defRPr>
            </a:lvl3pPr>
            <a:lvl4pPr>
              <a:defRPr sz="3200">
                <a:solidFill>
                  <a:srgbClr val="000000"/>
                </a:solidFill>
              </a:defRPr>
            </a:lvl4pPr>
            <a:lvl5pPr>
              <a:defRPr sz="3200">
                <a:solidFill>
                  <a:srgbClr val="00000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274637"/>
            <a:ext cx="10972800" cy="792163"/>
          </a:xfrm>
        </p:spPr>
        <p:txBody>
          <a:bodyPr>
            <a:normAutofit/>
          </a:bodyPr>
          <a:lstStyle>
            <a:lvl1pPr algn="l">
              <a:defRPr sz="3733">
                <a:solidFill>
                  <a:srgbClr val="00A94F"/>
                </a:solidFill>
                <a:latin typeface="Arial Rounded MT Bold" panose="020F07040305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82412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 ca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51CE49-1C3C-4B8E-8BAF-EA997A7FA3E6}"/>
              </a:ext>
            </a:extLst>
          </p:cNvPr>
          <p:cNvSpPr txBox="1">
            <a:spLocks/>
          </p:cNvSpPr>
          <p:nvPr userDrawn="1"/>
        </p:nvSpPr>
        <p:spPr>
          <a:xfrm>
            <a:off x="10566400" y="6265333"/>
            <a:ext cx="1016000" cy="364067"/>
          </a:xfrm>
          <a:prstGeom prst="rect">
            <a:avLst/>
          </a:prstGeom>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fld id="{21ECF953-B045-43F1-B88F-403FDEAB8304}" type="slidenum">
              <a:rPr lang="en-US" altLang="en-US" sz="2133">
                <a:solidFill>
                  <a:srgbClr val="7F7F7F"/>
                </a:solidFill>
                <a:cs typeface="Arial" panose="020B0604020202020204" pitchFamily="34" charset="0"/>
              </a:rPr>
              <a:pPr algn="r" eaLnBrk="1" hangingPunct="1"/>
              <a:t>‹#›</a:t>
            </a:fld>
            <a:endParaRPr lang="en-US" altLang="en-US" sz="2133">
              <a:solidFill>
                <a:srgbClr val="7F7F7F"/>
              </a:solidFill>
              <a:cs typeface="Arial" panose="020B0604020202020204" pitchFamily="34" charset="0"/>
            </a:endParaRPr>
          </a:p>
        </p:txBody>
      </p:sp>
      <p:pic>
        <p:nvPicPr>
          <p:cNvPr id="7" name="Picture 5">
            <a:extLst>
              <a:ext uri="{FF2B5EF4-FFF2-40B4-BE49-F238E27FC236}">
                <a16:creationId xmlns:a16="http://schemas.microsoft.com/office/drawing/2014/main" id="{885448E0-7061-4185-A154-D0B11F448E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151467"/>
            <a:ext cx="10727267" cy="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6197600" y="1295400"/>
            <a:ext cx="5384800" cy="4953000"/>
          </a:xfrm>
        </p:spPr>
        <p:txBody>
          <a:bodyPr>
            <a:normAutofit/>
          </a:bodyPr>
          <a:lstStyle>
            <a:lvl1pPr>
              <a:defRPr sz="3200">
                <a:solidFill>
                  <a:srgbClr val="000000"/>
                </a:solidFill>
              </a:defRPr>
            </a:lvl1pPr>
            <a:lvl2pPr>
              <a:defRPr sz="3200">
                <a:solidFill>
                  <a:srgbClr val="000000"/>
                </a:solidFill>
              </a:defRPr>
            </a:lvl2pPr>
            <a:lvl3pPr>
              <a:defRPr sz="3200">
                <a:solidFill>
                  <a:srgbClr val="000000"/>
                </a:solidFill>
              </a:defRPr>
            </a:lvl3pPr>
            <a:lvl4pPr>
              <a:defRPr sz="3200">
                <a:solidFill>
                  <a:srgbClr val="000000"/>
                </a:solidFill>
              </a:defRPr>
            </a:lvl4pPr>
            <a:lvl5pPr>
              <a:defRPr sz="3200">
                <a:solidFill>
                  <a:srgbClr val="00000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274637"/>
            <a:ext cx="10972800" cy="792163"/>
          </a:xfrm>
        </p:spPr>
        <p:txBody>
          <a:bodyPr>
            <a:normAutofit/>
          </a:bodyPr>
          <a:lstStyle>
            <a:lvl1pPr algn="l">
              <a:defRPr sz="3733">
                <a:solidFill>
                  <a:srgbClr val="00A94F"/>
                </a:solidFill>
                <a:latin typeface="Arial Rounded MT Bold" panose="020F0704030504030204" pitchFamily="34" charset="0"/>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609600" y="1295400"/>
            <a:ext cx="5283200" cy="4978400"/>
          </a:xfrm>
        </p:spPr>
        <p:txBody>
          <a:bodyPr/>
          <a:lstStyle>
            <a:lvl1pPr marL="0" indent="0">
              <a:buNone/>
              <a:defRPr baseline="0"/>
            </a:lvl1pPr>
          </a:lstStyle>
          <a:p>
            <a:pPr lvl="0"/>
            <a:r>
              <a:rPr lang="en-US" noProof="0" dirty="0"/>
              <a:t>Drag picture to placeholder</a:t>
            </a:r>
          </a:p>
          <a:p>
            <a:pPr lvl="0"/>
            <a:r>
              <a:rPr lang="en-US" noProof="0" dirty="0"/>
              <a:t>Or click icon to add</a:t>
            </a:r>
          </a:p>
        </p:txBody>
      </p:sp>
    </p:spTree>
    <p:extLst>
      <p:ext uri="{BB962C8B-B14F-4D97-AF65-F5344CB8AC3E}">
        <p14:creationId xmlns:p14="http://schemas.microsoft.com/office/powerpoint/2010/main" val="4123261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blank footer">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C90DB8A-8458-4931-BBCD-90D90AF63A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3" y="1151467"/>
            <a:ext cx="10727267" cy="5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09600" y="274637"/>
            <a:ext cx="10972800" cy="792163"/>
          </a:xfrm>
        </p:spPr>
        <p:txBody>
          <a:bodyPr>
            <a:normAutofit/>
          </a:bodyPr>
          <a:lstStyle>
            <a:lvl1pPr algn="l">
              <a:defRPr sz="3733">
                <a:solidFill>
                  <a:srgbClr val="00A94F"/>
                </a:solidFill>
                <a:latin typeface="Arial Rounded MT Bold" panose="020F07040305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21358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E5A0B69-F4CE-4CE9-B3D3-621E226DDD9C}"/>
              </a:ext>
            </a:extLst>
          </p:cNvPr>
          <p:cNvSpPr txBox="1">
            <a:spLocks/>
          </p:cNvSpPr>
          <p:nvPr userDrawn="1"/>
        </p:nvSpPr>
        <p:spPr>
          <a:xfrm>
            <a:off x="10566400" y="6265333"/>
            <a:ext cx="1016000" cy="364067"/>
          </a:xfrm>
          <a:prstGeom prst="rect">
            <a:avLst/>
          </a:prstGeom>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fld id="{71A85173-C2FD-4D6C-B159-49A31BFA8AF9}" type="slidenum">
              <a:rPr lang="en-US" altLang="en-US" sz="2133">
                <a:solidFill>
                  <a:srgbClr val="7F7F7F"/>
                </a:solidFill>
                <a:cs typeface="Arial" panose="020B0604020202020204" pitchFamily="34" charset="0"/>
              </a:rPr>
              <a:pPr algn="r" eaLnBrk="1" hangingPunct="1"/>
              <a:t>‹#›</a:t>
            </a:fld>
            <a:endParaRPr lang="en-US" altLang="en-US" sz="2133">
              <a:solidFill>
                <a:srgbClr val="7F7F7F"/>
              </a:solidFill>
              <a:cs typeface="Arial" panose="020B0604020202020204" pitchFamily="34" charset="0"/>
            </a:endParaRPr>
          </a:p>
        </p:txBody>
      </p:sp>
    </p:spTree>
    <p:extLst>
      <p:ext uri="{BB962C8B-B14F-4D97-AF65-F5344CB8AC3E}">
        <p14:creationId xmlns:p14="http://schemas.microsoft.com/office/powerpoint/2010/main" val="1668139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79561F-A4E8-430D-A67B-7BE1F7933071}"/>
              </a:ext>
            </a:extLst>
          </p:cNvPr>
          <p:cNvSpPr txBox="1">
            <a:spLocks/>
          </p:cNvSpPr>
          <p:nvPr userDrawn="1"/>
        </p:nvSpPr>
        <p:spPr>
          <a:xfrm>
            <a:off x="10566400" y="6265333"/>
            <a:ext cx="1016000" cy="364067"/>
          </a:xfrm>
          <a:prstGeom prst="rect">
            <a:avLst/>
          </a:prstGeom>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fld id="{E8E95D59-10F6-4515-A634-45D8D3E6CEDF}" type="slidenum">
              <a:rPr lang="en-US" altLang="en-US" sz="2133">
                <a:solidFill>
                  <a:srgbClr val="7F7F7F"/>
                </a:solidFill>
                <a:cs typeface="Arial" panose="020B0604020202020204" pitchFamily="34" charset="0"/>
              </a:rPr>
              <a:pPr algn="r" eaLnBrk="1" hangingPunct="1"/>
              <a:t>‹#›</a:t>
            </a:fld>
            <a:endParaRPr lang="en-US" altLang="en-US" sz="2133">
              <a:solidFill>
                <a:srgbClr val="7F7F7F"/>
              </a:solidFill>
              <a:cs typeface="Arial" panose="020B0604020202020204" pitchFamily="34" charset="0"/>
            </a:endParaRPr>
          </a:p>
        </p:txBody>
      </p:sp>
      <p:sp>
        <p:nvSpPr>
          <p:cNvPr id="2" name="Title 1"/>
          <p:cNvSpPr>
            <a:spLocks noGrp="1"/>
          </p:cNvSpPr>
          <p:nvPr>
            <p:ph type="title"/>
          </p:nvPr>
        </p:nvSpPr>
        <p:spPr>
          <a:xfrm>
            <a:off x="609602" y="273049"/>
            <a:ext cx="4011084" cy="1162051"/>
          </a:xfrm>
        </p:spPr>
        <p:txBody>
          <a:bodyPr>
            <a:normAutofit/>
          </a:bodyPr>
          <a:lstStyle>
            <a:lvl1pPr algn="l">
              <a:defRPr sz="3200" b="0"/>
            </a:lvl1pPr>
          </a:lstStyle>
          <a:p>
            <a:r>
              <a:rPr lang="en-US"/>
              <a:t>Click to edit Master title style</a:t>
            </a:r>
          </a:p>
        </p:txBody>
      </p:sp>
      <p:sp>
        <p:nvSpPr>
          <p:cNvPr id="3" name="Content Placeholder 2"/>
          <p:cNvSpPr>
            <a:spLocks noGrp="1"/>
          </p:cNvSpPr>
          <p:nvPr>
            <p:ph idx="1"/>
          </p:nvPr>
        </p:nvSpPr>
        <p:spPr>
          <a:xfrm>
            <a:off x="4766733" y="273050"/>
            <a:ext cx="6815667" cy="6005631"/>
          </a:xfrm>
        </p:spPr>
        <p:txBody>
          <a:bodyPr>
            <a:normAutofit/>
          </a:bodyPr>
          <a:lstStyle>
            <a:lvl1pPr>
              <a:defRPr sz="3200">
                <a:solidFill>
                  <a:srgbClr val="000000"/>
                </a:solidFill>
              </a:defRPr>
            </a:lvl1pPr>
            <a:lvl2pPr>
              <a:defRPr sz="3200">
                <a:solidFill>
                  <a:srgbClr val="000000"/>
                </a:solidFill>
              </a:defRPr>
            </a:lvl2pPr>
            <a:lvl3pPr>
              <a:defRPr sz="3200">
                <a:solidFill>
                  <a:srgbClr val="000000"/>
                </a:solidFill>
              </a:defRPr>
            </a:lvl3pPr>
            <a:lvl4pPr>
              <a:defRPr sz="3200">
                <a:solidFill>
                  <a:srgbClr val="000000"/>
                </a:solidFill>
              </a:defRPr>
            </a:lvl4pPr>
            <a:lvl5pPr>
              <a:defRPr sz="3200">
                <a:solidFill>
                  <a:srgbClr val="000000"/>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1"/>
            <a:ext cx="4011084" cy="4813300"/>
          </a:xfrm>
        </p:spPr>
        <p:txBody>
          <a:bodyPr>
            <a:normAutofit/>
          </a:bodyPr>
          <a:lstStyle>
            <a:lvl1pPr marL="0" indent="0">
              <a:buNone/>
              <a:defRPr sz="3200">
                <a:solidFill>
                  <a:srgbClr val="000000"/>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211061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B8A69A-39FA-4F15-A5F2-CBEA49AF6A19}"/>
              </a:ext>
            </a:extLst>
          </p:cNvPr>
          <p:cNvSpPr txBox="1">
            <a:spLocks/>
          </p:cNvSpPr>
          <p:nvPr userDrawn="1"/>
        </p:nvSpPr>
        <p:spPr>
          <a:xfrm>
            <a:off x="10566400" y="6265333"/>
            <a:ext cx="1016000" cy="364067"/>
          </a:xfrm>
          <a:prstGeom prst="rect">
            <a:avLst/>
          </a:prstGeom>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fld id="{68BAC7BD-BB37-4A19-8665-C89A92B69FAD}" type="slidenum">
              <a:rPr lang="en-US" altLang="en-US" sz="2133">
                <a:solidFill>
                  <a:srgbClr val="7F7F7F"/>
                </a:solidFill>
                <a:cs typeface="Arial" panose="020B0604020202020204" pitchFamily="34" charset="0"/>
              </a:rPr>
              <a:pPr algn="r" eaLnBrk="1" hangingPunct="1"/>
              <a:t>‹#›</a:t>
            </a:fld>
            <a:endParaRPr lang="en-US" altLang="en-US" sz="2133">
              <a:solidFill>
                <a:srgbClr val="7F7F7F"/>
              </a:solidFill>
              <a:cs typeface="Arial" panose="020B0604020202020204" pitchFamily="34" charset="0"/>
            </a:endParaRPr>
          </a:p>
        </p:txBody>
      </p:sp>
      <p:sp>
        <p:nvSpPr>
          <p:cNvPr id="2" name="Title 1"/>
          <p:cNvSpPr>
            <a:spLocks noGrp="1"/>
          </p:cNvSpPr>
          <p:nvPr>
            <p:ph type="title"/>
          </p:nvPr>
        </p:nvSpPr>
        <p:spPr>
          <a:xfrm>
            <a:off x="2389717" y="4800600"/>
            <a:ext cx="7315200" cy="566739"/>
          </a:xfrm>
        </p:spPr>
        <p:txBody>
          <a:bodyPr>
            <a:normAutofit/>
          </a:bodyPr>
          <a:lstStyle>
            <a:lvl1pPr algn="l">
              <a:defRPr sz="3200" b="0"/>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667">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03983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92708585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09256664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410709964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52648121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89142531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78101320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55551153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C603-5C26-41AB-B962-93CF1C42B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CED9A-6475-4C4C-A902-57314C97F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FE787-EA1C-4A9E-A713-F2905209DB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EA1D00A-AE9E-487E-B691-F34D4BD93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E9683-07A0-428E-A900-8AB72C0C85F8}"/>
              </a:ext>
            </a:extLst>
          </p:cNvPr>
          <p:cNvSpPr>
            <a:spLocks noGrp="1"/>
          </p:cNvSpPr>
          <p:nvPr>
            <p:ph type="sldNum" sz="quarter" idx="12"/>
          </p:nvPr>
        </p:nvSpPr>
        <p:spPr/>
        <p:txBody>
          <a:bodyPr/>
          <a:lstStyle/>
          <a:p>
            <a:fld id="{D0207AD1-2F10-43CA-9879-D40A616EC089}" type="slidenum">
              <a:rPr lang="en-US" smtClean="0"/>
              <a:t>‹#›</a:t>
            </a:fld>
            <a:endParaRPr lang="en-US"/>
          </a:p>
        </p:txBody>
      </p:sp>
    </p:spTree>
    <p:extLst>
      <p:ext uri="{BB962C8B-B14F-4D97-AF65-F5344CB8AC3E}">
        <p14:creationId xmlns:p14="http://schemas.microsoft.com/office/powerpoint/2010/main" val="3221578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DF23-A49E-4FC9-B454-25D51C59A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0C808F-D10D-4394-9311-5AFD4F68AF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B9D5B6-6ADB-4FD8-ABED-ACC692461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368FD-20C2-4D94-A3F2-555716446E1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2973802-C1EB-451D-8AD1-2CB0773720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BD9CCD-CE82-45C7-8561-A57D20AF9AC9}"/>
              </a:ext>
            </a:extLst>
          </p:cNvPr>
          <p:cNvSpPr>
            <a:spLocks noGrp="1"/>
          </p:cNvSpPr>
          <p:nvPr>
            <p:ph type="sldNum" sz="quarter" idx="12"/>
          </p:nvPr>
        </p:nvSpPr>
        <p:spPr/>
        <p:txBody>
          <a:bodyPr/>
          <a:lstStyle/>
          <a:p>
            <a:fld id="{DBF4EB76-1FB5-4058-B9A6-9BD008CD2BBF}" type="slidenum">
              <a:rPr lang="en-US" smtClean="0"/>
              <a:t>‹#›</a:t>
            </a:fld>
            <a:endParaRPr lang="en-US" dirty="0"/>
          </a:p>
        </p:txBody>
      </p:sp>
    </p:spTree>
    <p:extLst>
      <p:ext uri="{BB962C8B-B14F-4D97-AF65-F5344CB8AC3E}">
        <p14:creationId xmlns:p14="http://schemas.microsoft.com/office/powerpoint/2010/main" val="846565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39CA-CA87-48ED-8493-0A5CD7530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2E97E7-D95D-401B-9728-D838FB4574C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4D660DE6-7976-4934-A913-AAA9FD74744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C10A313-929C-4FC2-8EA7-772F0814D511}"/>
              </a:ext>
            </a:extLst>
          </p:cNvPr>
          <p:cNvSpPr>
            <a:spLocks noGrp="1"/>
          </p:cNvSpPr>
          <p:nvPr>
            <p:ph type="sldNum" sz="quarter" idx="12"/>
          </p:nvPr>
        </p:nvSpPr>
        <p:spPr/>
        <p:txBody>
          <a:bodyPr/>
          <a:lstStyle/>
          <a:p>
            <a:fld id="{DBF4EB76-1FB5-4058-B9A6-9BD008CD2BBF}" type="slidenum">
              <a:rPr lang="en-US" smtClean="0"/>
              <a:t>‹#›</a:t>
            </a:fld>
            <a:endParaRPr lang="en-US" dirty="0"/>
          </a:p>
        </p:txBody>
      </p:sp>
    </p:spTree>
    <p:extLst>
      <p:ext uri="{BB962C8B-B14F-4D97-AF65-F5344CB8AC3E}">
        <p14:creationId xmlns:p14="http://schemas.microsoft.com/office/powerpoint/2010/main" val="2647403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342889170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15666994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92768891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312152634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39405649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60741223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184752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E402B409-4F07-4884-83A0-157E188D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550E40-D558-47DA-8C1B-3C8FF777A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10443116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217402365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E4E8D"/>
                </a:solidFill>
                <a:latin typeface="Montserrat" panose="00000500000000000000" pitchFamily="2" charset="0"/>
                <a:cs typeface="Calibri"/>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latin typeface="Montserrat" panose="00000500000000000000" pitchFamily="2" charset="0"/>
              </a:defRPr>
            </a:lvl1pPr>
          </a:lstStyle>
          <a:p>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latin typeface="Montserrat" panose="00000500000000000000" pitchFamily="2" charset="0"/>
              </a:defRPr>
            </a:lvl1pPr>
          </a:lstStyle>
          <a:p>
            <a:fld id="{1D8BD707-D9CF-40AE-B4C6-C98DA3205C09}" type="datetimeFigureOut">
              <a:rPr lang="en-US" smtClean="0"/>
              <a:pPr/>
              <a:t>11/4/2022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latin typeface="Montserrat" panose="00000500000000000000" pitchFamily="2"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21595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E4E8D"/>
                </a:solidFill>
                <a:latin typeface="Montserrat" panose="00000500000000000000" pitchFamily="2" charset="0"/>
                <a:cs typeface="Calibri"/>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latin typeface="Montserrat" panose="00000500000000000000" pitchFamily="2" charset="0"/>
              </a:defRPr>
            </a:lvl1pPr>
          </a:lstStyle>
          <a:p>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latin typeface="Montserrat" panose="00000500000000000000" pitchFamily="2" charset="0"/>
              </a:defRPr>
            </a:lvl1pPr>
          </a:lstStyle>
          <a:p>
            <a:fld id="{1D8BD707-D9CF-40AE-B4C6-C98DA3205C09}" type="datetimeFigureOut">
              <a:rPr lang="en-US" smtClean="0"/>
              <a:pPr/>
              <a:t>11/4/2022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latin typeface="Montserrat" panose="00000500000000000000" pitchFamily="2"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5282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7021" y="380840"/>
            <a:ext cx="11737957" cy="492443"/>
          </a:xfrm>
          <a:prstGeom prst="rect">
            <a:avLst/>
          </a:prstGeom>
        </p:spPr>
        <p:txBody>
          <a:bodyPr wrap="square" lIns="0" tIns="0" rIns="0" bIns="0">
            <a:spAutoFit/>
          </a:bodyPr>
          <a:lstStyle>
            <a:lvl1pPr>
              <a:defRPr sz="3200" b="1" i="0">
                <a:solidFill>
                  <a:srgbClr val="3E4E8D"/>
                </a:solidFill>
                <a:latin typeface="Montserrat" panose="00000500000000000000" pitchFamily="2" charset="0"/>
                <a:cs typeface="Calibri"/>
              </a:defRPr>
            </a:lvl1pPr>
          </a:lstStyle>
          <a:p>
            <a:endParaRPr dirty="0"/>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latin typeface="Montserrat" panose="00000500000000000000" pitchFamily="2" charset="0"/>
              </a:defRPr>
            </a:lvl1pPr>
          </a:lstStyle>
          <a:p>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latin typeface="Montserrat" panose="00000500000000000000" pitchFamily="2" charset="0"/>
              </a:defRPr>
            </a:lvl1pPr>
          </a:lstStyle>
          <a:p>
            <a:fld id="{1D8BD707-D9CF-40AE-B4C6-C98DA3205C09}" type="datetimeFigureOut">
              <a:rPr lang="en-US" smtClean="0"/>
              <a:pPr/>
              <a:t>11/4/2022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latin typeface="Montserrat" panose="00000500000000000000" pitchFamily="2"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8469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E402B409-4F07-4884-83A0-157E188D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550E40-D558-47DA-8C1B-3C8FF777A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10155439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Bullets">
    <p:spTree>
      <p:nvGrpSpPr>
        <p:cNvPr id="1" name=""/>
        <p:cNvGrpSpPr/>
        <p:nvPr/>
      </p:nvGrpSpPr>
      <p:grpSpPr>
        <a:xfrm>
          <a:off x="0" y="0"/>
          <a:ext cx="0" cy="0"/>
          <a:chOff x="0" y="0"/>
          <a:chExt cx="0" cy="0"/>
        </a:xfrm>
      </p:grpSpPr>
      <p:sp>
        <p:nvSpPr>
          <p:cNvPr id="67"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68"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5" y="914400"/>
            <a:ext cx="10972165" cy="4876800"/>
          </a:xfrm>
        </p:spPr>
        <p:txBody>
          <a:bodyPr>
            <a:noAutofit/>
          </a:bodyPr>
          <a:lstStyle>
            <a:lvl1pPr>
              <a:buClr>
                <a:schemeClr val="tx1"/>
              </a:buClr>
              <a:buSzPct val="125000"/>
              <a:defRPr>
                <a:solidFill>
                  <a:schemeClr val="tx1"/>
                </a:solidFill>
              </a:defRPr>
            </a:lvl1pPr>
            <a:lvl2pPr marL="685799" indent="-342900">
              <a:buClr>
                <a:schemeClr val="tx1"/>
              </a:buClr>
              <a:buSzPct val="90000"/>
              <a:buFont typeface="Courier New" panose="02070309020205020404" pitchFamily="49" charset="0"/>
              <a:buChar char="o"/>
              <a:defRPr>
                <a:solidFill>
                  <a:schemeClr val="tx1"/>
                </a:solidFill>
              </a:defRPr>
            </a:lvl2pPr>
            <a:lvl3pPr marL="891538" indent="-205738">
              <a:buClr>
                <a:schemeClr val="tx1"/>
              </a:buClr>
              <a:buSzPct val="110000"/>
              <a:buFont typeface="Wingdings" panose="05000000000000000000" pitchFamily="2" charset="2"/>
              <a:buChar char="§"/>
              <a:defRPr>
                <a:solidFill>
                  <a:schemeClr val="tx1"/>
                </a:solidFill>
              </a:defRPr>
            </a:lvl3pPr>
            <a:lvl4pPr marL="1266092" indent="-237392">
              <a:buClr>
                <a:schemeClr val="tx1"/>
              </a:buClr>
              <a:buSzPct val="60000"/>
              <a:buFont typeface="Wingdings" panose="05000000000000000000" pitchFamily="2" charset="2"/>
              <a:buChar char="q"/>
              <a:defRPr>
                <a:solidFill>
                  <a:schemeClr val="tx1"/>
                </a:solidFill>
              </a:defRPr>
            </a:lvl4pPr>
            <a:lvl5pPr marL="1608992" indent="-237392">
              <a:buClr>
                <a:schemeClr val="tx1"/>
              </a:buClr>
              <a:buSzPct val="80000"/>
              <a:buFont typeface="Wingdings" panose="05000000000000000000" pitchFamily="2" charset="2"/>
              <a:buChar char="Ø"/>
              <a:defRPr>
                <a:solidFill>
                  <a:schemeClr val="tx1"/>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456151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Section Header Alternate 2">
    <p:spTree>
      <p:nvGrpSpPr>
        <p:cNvPr id="1" name=""/>
        <p:cNvGrpSpPr/>
        <p:nvPr/>
      </p:nvGrpSpPr>
      <p:grpSpPr>
        <a:xfrm>
          <a:off x="0" y="0"/>
          <a:ext cx="0" cy="0"/>
          <a:chOff x="0" y="0"/>
          <a:chExt cx="0" cy="0"/>
        </a:xfrm>
      </p:grpSpPr>
      <p:sp>
        <p:nvSpPr>
          <p:cNvPr id="114" name="Rectangle"/>
          <p:cNvSpPr/>
          <p:nvPr/>
        </p:nvSpPr>
        <p:spPr>
          <a:xfrm>
            <a:off x="0" y="-18798"/>
            <a:ext cx="12192000" cy="5987798"/>
          </a:xfrm>
          <a:prstGeom prst="rect">
            <a:avLst/>
          </a:prstGeom>
          <a:solidFill>
            <a:srgbClr val="1BA2AC"/>
          </a:solidFill>
          <a:ln w="12700">
            <a:miter lim="400000"/>
          </a:ln>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6" name="Picture 5" descr="A picture containing basketball, game&#10;&#10;Description automatically generated">
            <a:extLst>
              <a:ext uri="{FF2B5EF4-FFF2-40B4-BE49-F238E27FC236}">
                <a16:creationId xmlns:a16="http://schemas.microsoft.com/office/drawing/2014/main" id="{B4F5258E-EA11-AC4B-8BD5-907C19D7D7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lose up of a sign&#10;&#10;Description automatically generated">
            <a:extLst>
              <a:ext uri="{FF2B5EF4-FFF2-40B4-BE49-F238E27FC236}">
                <a16:creationId xmlns:a16="http://schemas.microsoft.com/office/drawing/2014/main" id="{61219C4C-EC3F-3742-87F0-D079735C0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
        <p:nvSpPr>
          <p:cNvPr id="8" name="Title Text">
            <a:extLst>
              <a:ext uri="{FF2B5EF4-FFF2-40B4-BE49-F238E27FC236}">
                <a16:creationId xmlns:a16="http://schemas.microsoft.com/office/drawing/2014/main" id="{923C3A8D-B5CD-2042-8AF1-9CFE1E312A1D}"/>
              </a:ext>
            </a:extLst>
          </p:cNvPr>
          <p:cNvSpPr txBox="1">
            <a:spLocks noGrp="1"/>
          </p:cNvSpPr>
          <p:nvPr>
            <p:ph type="title"/>
          </p:nvPr>
        </p:nvSpPr>
        <p:spPr>
          <a:xfrm>
            <a:off x="1858651" y="1977776"/>
            <a:ext cx="8474697" cy="1451224"/>
          </a:xfrm>
          <a:prstGeom prst="rect">
            <a:avLst/>
          </a:prstGeom>
        </p:spPr>
        <p:txBody>
          <a:bodyPr/>
          <a:lstStyle>
            <a:lvl1pPr algn="ctr">
              <a:defRPr sz="4600" spc="-73">
                <a:solidFill>
                  <a:srgbClr val="FFFFFF"/>
                </a:solidFill>
              </a:defRPr>
            </a:lvl1pPr>
          </a:lstStyle>
          <a:p>
            <a:r>
              <a:rPr lang="en-US" dirty="0"/>
              <a:t>Click to edit Master title style</a:t>
            </a:r>
            <a:endParaRPr dirty="0"/>
          </a:p>
        </p:txBody>
      </p:sp>
    </p:spTree>
    <p:extLst>
      <p:ext uri="{BB962C8B-B14F-4D97-AF65-F5344CB8AC3E}">
        <p14:creationId xmlns:p14="http://schemas.microsoft.com/office/powerpoint/2010/main" val="260018801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41886989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Content No Watermark">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r>
              <a:t>Body Level One</a:t>
            </a:r>
          </a:p>
          <a:p>
            <a:pPr lvl="1"/>
            <a:r>
              <a:t>Body Level Two</a:t>
            </a:r>
          </a:p>
          <a:p>
            <a:pPr lvl="2"/>
            <a:r>
              <a:t>Body Level Three</a:t>
            </a:r>
          </a:p>
          <a:p>
            <a:pPr lvl="3"/>
            <a:r>
              <a:t>Body Level Four</a:t>
            </a:r>
          </a:p>
          <a:p>
            <a:pPr lvl="4"/>
            <a:r>
              <a:t>Body Level Five</a:t>
            </a:r>
          </a:p>
        </p:txBody>
      </p:sp>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xfrm>
            <a:off x="943146" y="6200251"/>
            <a:ext cx="245412" cy="345437"/>
          </a:xfrm>
          <a:prstGeom prst="rect">
            <a:avLst/>
          </a:prstGeom>
        </p:spPr>
        <p:txBody>
          <a:bodyPr/>
          <a:lstStyle/>
          <a:p>
            <a:fld id="{86CB4B4D-7CA3-9044-876B-883B54F8677D}" type="slidenum">
              <a:t>‹#›</a:t>
            </a:fld>
            <a:endParaRPr/>
          </a:p>
        </p:txBody>
      </p:sp>
      <p:pic>
        <p:nvPicPr>
          <p:cNvPr id="60" name="Image" descr="Image"/>
          <p:cNvPicPr>
            <a:picLocks noChangeAspect="1"/>
          </p:cNvPicPr>
          <p:nvPr/>
        </p:nvPicPr>
        <p:blipFill>
          <a:blip r:embed="rId3">
            <a:alphaModFix amt="10000"/>
          </a:blip>
          <a:stretch>
            <a:fillRect/>
          </a:stretch>
        </p:blipFill>
        <p:spPr>
          <a:xfrm>
            <a:off x="-317237" y="-3396473"/>
            <a:ext cx="12767216" cy="12549965"/>
          </a:xfrm>
          <a:prstGeom prst="rect">
            <a:avLst/>
          </a:prstGeom>
          <a:ln w="12700">
            <a:miter lim="400000"/>
          </a:ln>
        </p:spPr>
      </p:pic>
    </p:spTree>
    <p:extLst>
      <p:ext uri="{BB962C8B-B14F-4D97-AF65-F5344CB8AC3E}">
        <p14:creationId xmlns:p14="http://schemas.microsoft.com/office/powerpoint/2010/main" val="632503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F864C-A835-493B-910D-981D14D1C88F}" type="datetime1">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95880100"/>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62609488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7FD0D9"/>
              </a:buClr>
              <a:buSzPct val="125000"/>
              <a:defRPr>
                <a:solidFill>
                  <a:srgbClr val="47606D"/>
                </a:solidFill>
              </a:defRPr>
            </a:lvl1pPr>
            <a:lvl2pPr marL="685799" indent="-342900">
              <a:buClr>
                <a:srgbClr val="7FD0D9"/>
              </a:buClr>
              <a:buSzPct val="90000"/>
              <a:buFont typeface="Courier New" panose="02070309020205020404" pitchFamily="49" charset="0"/>
              <a:buChar char="o"/>
              <a:defRPr>
                <a:solidFill>
                  <a:srgbClr val="47606D"/>
                </a:solidFill>
              </a:defRPr>
            </a:lvl2pPr>
            <a:lvl3pPr marL="891538" indent="-205738">
              <a:buClr>
                <a:srgbClr val="7FD0D9"/>
              </a:buClr>
              <a:buSzPct val="110000"/>
              <a:buFont typeface="Wingdings" panose="05000000000000000000" pitchFamily="2" charset="2"/>
              <a:buChar char="§"/>
              <a:defRPr>
                <a:solidFill>
                  <a:srgbClr val="47606D"/>
                </a:solidFill>
              </a:defRPr>
            </a:lvl3pPr>
            <a:lvl4pPr marL="1266092" indent="-237392">
              <a:buClr>
                <a:srgbClr val="7FD0D9"/>
              </a:buClr>
              <a:buSzPct val="60000"/>
              <a:buFont typeface="Wingdings" panose="05000000000000000000" pitchFamily="2" charset="2"/>
              <a:buChar char="q"/>
              <a:defRPr>
                <a:solidFill>
                  <a:srgbClr val="47606D"/>
                </a:solidFill>
              </a:defRPr>
            </a:lvl4pPr>
            <a:lvl5pPr marL="1608992" indent="-237392">
              <a:buClr>
                <a:srgbClr val="7FD0D9"/>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7FD0D9"/>
              </a:buClr>
              <a:buSzPct val="125000"/>
              <a:defRPr>
                <a:solidFill>
                  <a:srgbClr val="47606D"/>
                </a:solidFill>
              </a:defRPr>
            </a:lvl1pPr>
            <a:lvl2pPr marL="685799" indent="-342900">
              <a:buClr>
                <a:srgbClr val="7FD0D9"/>
              </a:buClr>
              <a:buSzPct val="90000"/>
              <a:buFont typeface="Courier New" panose="02070309020205020404" pitchFamily="49" charset="0"/>
              <a:buChar char="o"/>
              <a:defRPr>
                <a:solidFill>
                  <a:srgbClr val="47606D"/>
                </a:solidFill>
              </a:defRPr>
            </a:lvl2pPr>
            <a:lvl3pPr marL="891538" indent="-205738">
              <a:buClr>
                <a:srgbClr val="7FD0D9"/>
              </a:buClr>
              <a:buSzPct val="110000"/>
              <a:buFont typeface="Wingdings" panose="05000000000000000000" pitchFamily="2" charset="2"/>
              <a:buChar char="§"/>
              <a:defRPr>
                <a:solidFill>
                  <a:srgbClr val="47606D"/>
                </a:solidFill>
              </a:defRPr>
            </a:lvl3pPr>
            <a:lvl4pPr marL="1266092" indent="-237392">
              <a:buClr>
                <a:srgbClr val="7FD0D9"/>
              </a:buClr>
              <a:buSzPct val="60000"/>
              <a:buFont typeface="Wingdings" panose="05000000000000000000" pitchFamily="2" charset="2"/>
              <a:buChar char="q"/>
              <a:defRPr>
                <a:solidFill>
                  <a:srgbClr val="47606D"/>
                </a:solidFill>
              </a:defRPr>
            </a:lvl4pPr>
            <a:lvl5pPr marL="1608992" indent="-237392">
              <a:buClr>
                <a:srgbClr val="7FD0D9"/>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sign&#10;&#10;Description automatically generated">
            <a:extLst>
              <a:ext uri="{FF2B5EF4-FFF2-40B4-BE49-F238E27FC236}">
                <a16:creationId xmlns:a16="http://schemas.microsoft.com/office/drawing/2014/main" id="{B7ECEEEF-A98D-E74A-AB18-EC4BF29D7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Tree>
    <p:extLst>
      <p:ext uri="{BB962C8B-B14F-4D97-AF65-F5344CB8AC3E}">
        <p14:creationId xmlns:p14="http://schemas.microsoft.com/office/powerpoint/2010/main" val="107321191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6" name="Picture 5" descr="A picture containing basketball, game&#10;&#10;Description automatically generated">
            <a:extLst>
              <a:ext uri="{FF2B5EF4-FFF2-40B4-BE49-F238E27FC236}">
                <a16:creationId xmlns:a16="http://schemas.microsoft.com/office/drawing/2014/main" id="{472030AA-3335-CA46-A520-58C45129D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lose up of a sign&#10;&#10;Description automatically generated">
            <a:extLst>
              <a:ext uri="{FF2B5EF4-FFF2-40B4-BE49-F238E27FC236}">
                <a16:creationId xmlns:a16="http://schemas.microsoft.com/office/drawing/2014/main" id="{97435CD8-A626-1A45-84F1-9F8DE149BF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4600" spc="-73">
                <a:solidFill>
                  <a:srgbClr val="47606D"/>
                </a:solidFill>
              </a:defRPr>
            </a:lvl1pPr>
          </a:lstStyle>
          <a:p>
            <a:r>
              <a:rPr lang="en-US" dirty="0"/>
              <a:t>Click to edit Master title style</a:t>
            </a:r>
            <a:endParaRPr dirty="0"/>
          </a:p>
        </p:txBody>
      </p:sp>
    </p:spTree>
    <p:extLst>
      <p:ext uri="{BB962C8B-B14F-4D97-AF65-F5344CB8AC3E}">
        <p14:creationId xmlns:p14="http://schemas.microsoft.com/office/powerpoint/2010/main" val="344599903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Section Header 2">
    <p:spTree>
      <p:nvGrpSpPr>
        <p:cNvPr id="1" name=""/>
        <p:cNvGrpSpPr/>
        <p:nvPr/>
      </p:nvGrpSpPr>
      <p:grpSpPr>
        <a:xfrm>
          <a:off x="0" y="0"/>
          <a:ext cx="0" cy="0"/>
          <a:chOff x="0" y="0"/>
          <a:chExt cx="0" cy="0"/>
        </a:xfrm>
      </p:grpSpPr>
      <p:pic>
        <p:nvPicPr>
          <p:cNvPr id="6" name="Picture 5" descr="A picture containing basketball, game&#10;&#10;Description automatically generated">
            <a:extLst>
              <a:ext uri="{FF2B5EF4-FFF2-40B4-BE49-F238E27FC236}">
                <a16:creationId xmlns:a16="http://schemas.microsoft.com/office/drawing/2014/main" id="{EEA04C5E-AFAF-8941-8DC5-7E49FE6D0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close up of a sign&#10;&#10;Description automatically generated">
            <a:extLst>
              <a:ext uri="{FF2B5EF4-FFF2-40B4-BE49-F238E27FC236}">
                <a16:creationId xmlns:a16="http://schemas.microsoft.com/office/drawing/2014/main" id="{F1870E4F-9B30-AA41-BD7F-51D8EC740D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4600" spc="-73">
                <a:solidFill>
                  <a:srgbClr val="47606D"/>
                </a:solidFill>
              </a:defRPr>
            </a:lvl1pPr>
          </a:lstStyle>
          <a:p>
            <a:r>
              <a:rPr lang="en-US" dirty="0"/>
              <a:t>Click to edit Master title style</a:t>
            </a:r>
            <a:endParaRPr dirty="0"/>
          </a:p>
        </p:txBody>
      </p:sp>
    </p:spTree>
    <p:extLst>
      <p:ext uri="{BB962C8B-B14F-4D97-AF65-F5344CB8AC3E}">
        <p14:creationId xmlns:p14="http://schemas.microsoft.com/office/powerpoint/2010/main" val="31989268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Section Header Alternate">
    <p:spTree>
      <p:nvGrpSpPr>
        <p:cNvPr id="1" name=""/>
        <p:cNvGrpSpPr/>
        <p:nvPr/>
      </p:nvGrpSpPr>
      <p:grpSpPr>
        <a:xfrm>
          <a:off x="0" y="0"/>
          <a:ext cx="0" cy="0"/>
          <a:chOff x="0" y="0"/>
          <a:chExt cx="0" cy="0"/>
        </a:xfrm>
      </p:grpSpPr>
      <p:sp>
        <p:nvSpPr>
          <p:cNvPr id="102" name="Rectangle"/>
          <p:cNvSpPr/>
          <p:nvPr/>
        </p:nvSpPr>
        <p:spPr>
          <a:xfrm>
            <a:off x="0" y="-18798"/>
            <a:ext cx="12192000" cy="5987798"/>
          </a:xfrm>
          <a:prstGeom prst="rect">
            <a:avLst/>
          </a:prstGeom>
          <a:solidFill>
            <a:srgbClr val="47606D"/>
          </a:solidFill>
          <a:ln w="12700">
            <a:miter lim="400000"/>
          </a:ln>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8" name="Picture 7" descr="A picture containing basketball, game&#10;&#10;Description automatically generated">
            <a:extLst>
              <a:ext uri="{FF2B5EF4-FFF2-40B4-BE49-F238E27FC236}">
                <a16:creationId xmlns:a16="http://schemas.microsoft.com/office/drawing/2014/main" id="{A22A4C82-EA16-744D-9187-353B44A30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4" name="Title Text"/>
          <p:cNvSpPr txBox="1">
            <a:spLocks noGrp="1"/>
          </p:cNvSpPr>
          <p:nvPr>
            <p:ph type="title"/>
          </p:nvPr>
        </p:nvSpPr>
        <p:spPr>
          <a:xfrm>
            <a:off x="1858651" y="1977776"/>
            <a:ext cx="8474697" cy="1451224"/>
          </a:xfrm>
          <a:prstGeom prst="rect">
            <a:avLst/>
          </a:prstGeom>
        </p:spPr>
        <p:txBody>
          <a:bodyPr/>
          <a:lstStyle>
            <a:lvl1pPr algn="ctr">
              <a:defRPr sz="4600" spc="-73">
                <a:solidFill>
                  <a:srgbClr val="FFFFFF"/>
                </a:solidFill>
              </a:defRPr>
            </a:lvl1pPr>
          </a:lstStyle>
          <a:p>
            <a:r>
              <a:rPr lang="en-US" dirty="0"/>
              <a:t>Click to edit Master title style</a:t>
            </a:r>
            <a:endParaRPr dirty="0"/>
          </a:p>
        </p:txBody>
      </p:sp>
      <p:pic>
        <p:nvPicPr>
          <p:cNvPr id="7" name="Picture 6" descr="A close up of a sign&#10;&#10;Description automatically generated">
            <a:extLst>
              <a:ext uri="{FF2B5EF4-FFF2-40B4-BE49-F238E27FC236}">
                <a16:creationId xmlns:a16="http://schemas.microsoft.com/office/drawing/2014/main" id="{A4C809E6-582C-844C-8903-CE9919DB39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Tree>
    <p:extLst>
      <p:ext uri="{BB962C8B-B14F-4D97-AF65-F5344CB8AC3E}">
        <p14:creationId xmlns:p14="http://schemas.microsoft.com/office/powerpoint/2010/main" val="249300165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18741728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Section Header Alternate 2">
    <p:spTree>
      <p:nvGrpSpPr>
        <p:cNvPr id="1" name=""/>
        <p:cNvGrpSpPr/>
        <p:nvPr/>
      </p:nvGrpSpPr>
      <p:grpSpPr>
        <a:xfrm>
          <a:off x="0" y="0"/>
          <a:ext cx="0" cy="0"/>
          <a:chOff x="0" y="0"/>
          <a:chExt cx="0" cy="0"/>
        </a:xfrm>
      </p:grpSpPr>
      <p:sp>
        <p:nvSpPr>
          <p:cNvPr id="114" name="Rectangle"/>
          <p:cNvSpPr/>
          <p:nvPr/>
        </p:nvSpPr>
        <p:spPr>
          <a:xfrm>
            <a:off x="0" y="-18798"/>
            <a:ext cx="12192000" cy="5987798"/>
          </a:xfrm>
          <a:prstGeom prst="rect">
            <a:avLst/>
          </a:prstGeom>
          <a:solidFill>
            <a:srgbClr val="1BA2AC"/>
          </a:solidFill>
          <a:ln w="12700">
            <a:miter lim="400000"/>
          </a:ln>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6" name="Picture 5" descr="A picture containing basketball, game&#10;&#10;Description automatically generated">
            <a:extLst>
              <a:ext uri="{FF2B5EF4-FFF2-40B4-BE49-F238E27FC236}">
                <a16:creationId xmlns:a16="http://schemas.microsoft.com/office/drawing/2014/main" id="{B4F5258E-EA11-AC4B-8BD5-907C19D7D7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lose up of a sign&#10;&#10;Description automatically generated">
            <a:extLst>
              <a:ext uri="{FF2B5EF4-FFF2-40B4-BE49-F238E27FC236}">
                <a16:creationId xmlns:a16="http://schemas.microsoft.com/office/drawing/2014/main" id="{61219C4C-EC3F-3742-87F0-D079735C0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
        <p:nvSpPr>
          <p:cNvPr id="8" name="Title Text">
            <a:extLst>
              <a:ext uri="{FF2B5EF4-FFF2-40B4-BE49-F238E27FC236}">
                <a16:creationId xmlns:a16="http://schemas.microsoft.com/office/drawing/2014/main" id="{923C3A8D-B5CD-2042-8AF1-9CFE1E312A1D}"/>
              </a:ext>
            </a:extLst>
          </p:cNvPr>
          <p:cNvSpPr txBox="1">
            <a:spLocks noGrp="1"/>
          </p:cNvSpPr>
          <p:nvPr>
            <p:ph type="title"/>
          </p:nvPr>
        </p:nvSpPr>
        <p:spPr>
          <a:xfrm>
            <a:off x="1858651" y="1977776"/>
            <a:ext cx="8474697" cy="1451224"/>
          </a:xfrm>
          <a:prstGeom prst="rect">
            <a:avLst/>
          </a:prstGeom>
        </p:spPr>
        <p:txBody>
          <a:bodyPr/>
          <a:lstStyle>
            <a:lvl1pPr algn="ctr">
              <a:defRPr sz="4600" spc="-73">
                <a:solidFill>
                  <a:srgbClr val="FFFFFF"/>
                </a:solidFill>
              </a:defRPr>
            </a:lvl1pPr>
          </a:lstStyle>
          <a:p>
            <a:r>
              <a:rPr lang="en-US" dirty="0"/>
              <a:t>Click to edit Master title style</a:t>
            </a:r>
            <a:endParaRPr dirty="0"/>
          </a:p>
        </p:txBody>
      </p:sp>
    </p:spTree>
    <p:extLst>
      <p:ext uri="{BB962C8B-B14F-4D97-AF65-F5344CB8AC3E}">
        <p14:creationId xmlns:p14="http://schemas.microsoft.com/office/powerpoint/2010/main" val="311273385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47606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7" name="Picture 6" descr="A picture containing basketball, game&#10;&#10;Description automatically generated">
            <a:extLst>
              <a:ext uri="{FF2B5EF4-FFF2-40B4-BE49-F238E27FC236}">
                <a16:creationId xmlns:a16="http://schemas.microsoft.com/office/drawing/2014/main" id="{09527CB1-4B50-234B-A9BF-1C9465F0B3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7" name="T1D_stacked_color.png" descr="T1D_stacked_color.png"/>
          <p:cNvPicPr>
            <a:picLocks noChangeAspect="1"/>
          </p:cNvPicPr>
          <p:nvPr/>
        </p:nvPicPr>
        <p:blipFill>
          <a:blip r:embed="rId3"/>
          <a:stretch>
            <a:fillRect/>
          </a:stretch>
        </p:blipFill>
        <p:spPr>
          <a:xfrm>
            <a:off x="3604912" y="1201499"/>
            <a:ext cx="4982176" cy="2227501"/>
          </a:xfrm>
          <a:prstGeom prst="rect">
            <a:avLst/>
          </a:prstGeom>
          <a:ln w="12700">
            <a:miter lim="400000"/>
          </a:ln>
        </p:spPr>
      </p:pic>
    </p:spTree>
    <p:extLst>
      <p:ext uri="{BB962C8B-B14F-4D97-AF65-F5344CB8AC3E}">
        <p14:creationId xmlns:p14="http://schemas.microsoft.com/office/powerpoint/2010/main" val="404472033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260912762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15088279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632446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81519256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141788623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D9C95B-7FBC-407C-B016-3D9FECBC9F2F}"/>
              </a:ext>
            </a:extLst>
          </p:cNvPr>
          <p:cNvSpPr>
            <a:spLocks noGrp="1"/>
          </p:cNvSpPr>
          <p:nvPr>
            <p:ph type="dt" sz="half" idx="10"/>
          </p:nvPr>
        </p:nvSpPr>
        <p:spPr/>
        <p:txBody>
          <a:bodyPr/>
          <a:lstStyle/>
          <a:p>
            <a:fld id="{CF34E073-70EE-4534-B1D0-C074AE09FE18}" type="datetimeFigureOut">
              <a:rPr lang="en-US" smtClean="0"/>
              <a:t>11/4/2022</a:t>
            </a:fld>
            <a:endParaRPr lang="en-US"/>
          </a:p>
        </p:txBody>
      </p:sp>
      <p:sp>
        <p:nvSpPr>
          <p:cNvPr id="3" name="Footer Placeholder 2">
            <a:extLst>
              <a:ext uri="{FF2B5EF4-FFF2-40B4-BE49-F238E27FC236}">
                <a16:creationId xmlns:a16="http://schemas.microsoft.com/office/drawing/2014/main" id="{4FBB5355-FF81-44EF-8074-BC684A78AC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1677E7-9DDC-4D74-BDAC-D33C95590E24}"/>
              </a:ext>
            </a:extLst>
          </p:cNvPr>
          <p:cNvSpPr>
            <a:spLocks noGrp="1"/>
          </p:cNvSpPr>
          <p:nvPr>
            <p:ph type="sldNum" sz="quarter" idx="12"/>
          </p:nvPr>
        </p:nvSpPr>
        <p:spPr/>
        <p:txBody>
          <a:bodyPr/>
          <a:lstStyle/>
          <a:p>
            <a:fld id="{AEA8FA63-1747-4803-A48D-C336E96DB77D}" type="slidenum">
              <a:rPr lang="en-US" smtClean="0"/>
              <a:t>‹#›</a:t>
            </a:fld>
            <a:endParaRPr lang="en-US"/>
          </a:p>
        </p:txBody>
      </p:sp>
    </p:spTree>
    <p:extLst>
      <p:ext uri="{BB962C8B-B14F-4D97-AF65-F5344CB8AC3E}">
        <p14:creationId xmlns:p14="http://schemas.microsoft.com/office/powerpoint/2010/main" val="3066805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02968987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359968516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Tree>
    <p:extLst>
      <p:ext uri="{BB962C8B-B14F-4D97-AF65-F5344CB8AC3E}">
        <p14:creationId xmlns:p14="http://schemas.microsoft.com/office/powerpoint/2010/main" val="102112088"/>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29567519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3B666C-A905-4695-BF92-D7D05D732DA5}" type="datetime1">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5F1782-3413-49D7-B88E-1570864EB053}" type="slidenum">
              <a:rPr lang="en-US" smtClean="0"/>
              <a:t>‹#›</a:t>
            </a:fld>
            <a:endParaRPr lang="en-US" dirty="0"/>
          </a:p>
        </p:txBody>
      </p:sp>
    </p:spTree>
    <p:extLst>
      <p:ext uri="{BB962C8B-B14F-4D97-AF65-F5344CB8AC3E}">
        <p14:creationId xmlns:p14="http://schemas.microsoft.com/office/powerpoint/2010/main" val="1674087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426296218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404924531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93795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8066682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15930105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5037056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20261922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Content No Watermark">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Title Text"/>
          <p:cNvSpPr txBox="1">
            <a:spLocks noGrp="1"/>
          </p:cNvSpPr>
          <p:nvPr>
            <p:ph type="title"/>
          </p:nvPr>
        </p:nvSpPr>
        <p:spPr>
          <a:prstGeom prst="rect">
            <a:avLst/>
          </a:prstGeom>
        </p:spPr>
        <p:txBody>
          <a:bodyPr/>
          <a:lstStyle/>
          <a:p>
            <a:r>
              <a:rPr lang="en-US"/>
              <a:t>Click to edit Master title style</a:t>
            </a:r>
            <a:endParaRPr/>
          </a:p>
        </p:txBody>
      </p:sp>
      <p:sp>
        <p:nvSpPr>
          <p:cNvPr id="59" name="Slide Number"/>
          <p:cNvSpPr txBox="1">
            <a:spLocks noGrp="1"/>
          </p:cNvSpPr>
          <p:nvPr>
            <p:ph type="sldNum" sz="quarter" idx="2"/>
          </p:nvPr>
        </p:nvSpPr>
        <p:spPr>
          <a:xfrm>
            <a:off x="943146" y="6200251"/>
            <a:ext cx="245412" cy="345437"/>
          </a:xfrm>
          <a:prstGeom prst="rect">
            <a:avLst/>
          </a:prstGeom>
        </p:spPr>
        <p:txBody>
          <a:bodyPr/>
          <a:lstStyle/>
          <a:p>
            <a:fld id="{86CB4B4D-7CA3-9044-876B-883B54F8677D}" type="slidenum">
              <a:t>‹#›</a:t>
            </a:fld>
            <a:endParaRPr/>
          </a:p>
        </p:txBody>
      </p:sp>
      <p:pic>
        <p:nvPicPr>
          <p:cNvPr id="60" name="Image" descr="Image"/>
          <p:cNvPicPr>
            <a:picLocks noChangeAspect="1"/>
          </p:cNvPicPr>
          <p:nvPr/>
        </p:nvPicPr>
        <p:blipFill>
          <a:blip r:embed="rId3">
            <a:alphaModFix amt="10000"/>
          </a:blip>
          <a:stretch>
            <a:fillRect/>
          </a:stretch>
        </p:blipFill>
        <p:spPr>
          <a:xfrm>
            <a:off x="-317237" y="-3396473"/>
            <a:ext cx="12767216" cy="12549965"/>
          </a:xfrm>
          <a:prstGeom prst="rect">
            <a:avLst/>
          </a:prstGeom>
          <a:ln w="12700">
            <a:miter lim="400000"/>
          </a:ln>
        </p:spPr>
      </p:pic>
    </p:spTree>
    <p:extLst>
      <p:ext uri="{BB962C8B-B14F-4D97-AF65-F5344CB8AC3E}">
        <p14:creationId xmlns:p14="http://schemas.microsoft.com/office/powerpoint/2010/main" val="429141973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896C614-5BF1-4EC2-9053-12E927A6BFBB}"/>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2A4966B9-DDC0-49CB-ADAA-5BD350149A48}" type="datetimeFigureOut">
              <a:rPr lang="en-US"/>
              <a:pPr>
                <a:defRPr/>
              </a:pPr>
              <a:t>11/4/2022</a:t>
            </a:fld>
            <a:endParaRPr lang="en-US" dirty="0"/>
          </a:p>
        </p:txBody>
      </p:sp>
      <p:sp>
        <p:nvSpPr>
          <p:cNvPr id="5" name="Footer Placeholder 4">
            <a:extLst>
              <a:ext uri="{FF2B5EF4-FFF2-40B4-BE49-F238E27FC236}">
                <a16:creationId xmlns:a16="http://schemas.microsoft.com/office/drawing/2014/main" id="{ACD87868-D2FA-44FE-94E6-CA5B689C4D9A}"/>
              </a:ext>
            </a:extLst>
          </p:cNvPr>
          <p:cNvSpPr>
            <a:spLocks noGrp="1"/>
          </p:cNvSpPr>
          <p:nvPr>
            <p:ph type="ftr" sz="quarter" idx="11"/>
          </p:nvPr>
        </p:nvSpPr>
        <p:spPr>
          <a:xfrm>
            <a:off x="4165600" y="6356350"/>
            <a:ext cx="3860800" cy="365125"/>
          </a:xfrm>
          <a:prstGeom prst="rect">
            <a:avLst/>
          </a:prstGeom>
        </p:spPr>
        <p:txBody>
          <a:bodyPr/>
          <a:lstStyle>
            <a:lvl1pPr eaLnBrk="1" hangingPunct="1">
              <a:defRPr dirty="0">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192DAAF-DC44-40E8-A2FA-E9BA9CFCC6DB}"/>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21534A9-FA14-4A31-A77E-C5FC07627DBA}" type="slidenum">
              <a:rPr lang="en-US" altLang="en-US"/>
              <a:pPr>
                <a:defRPr/>
              </a:pPr>
              <a:t>‹#›</a:t>
            </a:fld>
            <a:endParaRPr lang="en-US" altLang="en-US" dirty="0"/>
          </a:p>
        </p:txBody>
      </p:sp>
    </p:spTree>
    <p:extLst>
      <p:ext uri="{BB962C8B-B14F-4D97-AF65-F5344CB8AC3E}">
        <p14:creationId xmlns:p14="http://schemas.microsoft.com/office/powerpoint/2010/main" val="1214203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96772697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BF02E-D0C2-458F-A9F9-4566478C3F2B}"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DD094-D65F-4AB7-80F7-0D53200E589D}" type="slidenum">
              <a:rPr lang="en-US" smtClean="0"/>
              <a:t>‹#›</a:t>
            </a:fld>
            <a:endParaRPr lang="en-US"/>
          </a:p>
        </p:txBody>
      </p:sp>
    </p:spTree>
    <p:extLst>
      <p:ext uri="{BB962C8B-B14F-4D97-AF65-F5344CB8AC3E}">
        <p14:creationId xmlns:p14="http://schemas.microsoft.com/office/powerpoint/2010/main" val="8009619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Tree>
    <p:extLst>
      <p:ext uri="{BB962C8B-B14F-4D97-AF65-F5344CB8AC3E}">
        <p14:creationId xmlns:p14="http://schemas.microsoft.com/office/powerpoint/2010/main" val="211550544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a:prstGeom prst="rect">
            <a:avLst/>
          </a:prstGeo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a:prstGeom prst="rect">
            <a:avLst/>
          </a:prstGeo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130190224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Tree>
    <p:extLst>
      <p:ext uri="{BB962C8B-B14F-4D97-AF65-F5344CB8AC3E}">
        <p14:creationId xmlns:p14="http://schemas.microsoft.com/office/powerpoint/2010/main" val="271698089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a:prstGeom prst="rect">
            <a:avLst/>
          </a:prstGeo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137239652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30010325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39043270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E402B409-4F07-4884-83A0-157E188D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550E40-D558-47DA-8C1B-3C8FF777A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4408646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229092512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image" Target="../media/image1.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heme" Target="../theme/theme11.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12.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16.jpe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png"/><Relationship Id="rId2" Type="http://schemas.openxmlformats.org/officeDocument/2006/relationships/slideLayout" Target="../slideLayouts/slideLayout51.xml"/><Relationship Id="rId16" Type="http://schemas.openxmlformats.org/officeDocument/2006/relationships/theme" Target="../theme/theme6.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13.png"/><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image" Target="../media/image1.png"/><Relationship Id="rId4" Type="http://schemas.openxmlformats.org/officeDocument/2006/relationships/slideLayout" Target="../slideLayouts/slideLayout7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dirty="0"/>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330863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0" r:id="rId3"/>
    <p:sldLayoutId id="2147483685" r:id="rId4"/>
    <p:sldLayoutId id="2147483686" r:id="rId5"/>
    <p:sldLayoutId id="2147483688" r:id="rId6"/>
    <p:sldLayoutId id="2147483689" r:id="rId7"/>
    <p:sldLayoutId id="2147483964" r:id="rId8"/>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08651167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72709566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0" i="0" u="none" strike="noStrike" cap="none" spc="-45" baseline="0">
          <a:ln>
            <a:noFill/>
          </a:ln>
          <a:solidFill>
            <a:schemeClr val="accent3"/>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553C27-F238-40F8-9C41-2CDC355CF2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D533F7-11E6-4F83-B691-8D52D1E792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EF64278-7D38-4465-A664-D4EFC45300F8}"/>
              </a:ext>
            </a:extLst>
          </p:cNvPr>
          <p:cNvSpPr>
            <a:spLocks noGrp="1"/>
          </p:cNvSpPr>
          <p:nvPr>
            <p:ph type="sldNum" sz="quarter" idx="4"/>
          </p:nvPr>
        </p:nvSpPr>
        <p:spPr>
          <a:xfrm>
            <a:off x="9191625" y="633491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99BDFBD5-C309-4526-9B37-B97348992ABE}" type="slidenum">
              <a:rPr lang="en-US" smtClean="0"/>
              <a:pPr/>
              <a:t>‹#›</a:t>
            </a:fld>
            <a:endParaRPr lang="en-US" dirty="0"/>
          </a:p>
        </p:txBody>
      </p:sp>
      <p:pic>
        <p:nvPicPr>
          <p:cNvPr id="5" name="Picture 4">
            <a:extLst>
              <a:ext uri="{FF2B5EF4-FFF2-40B4-BE49-F238E27FC236}">
                <a16:creationId xmlns:a16="http://schemas.microsoft.com/office/drawing/2014/main" id="{F0C6EFEE-A60F-6670-ED7F-2C2A99D9301F}"/>
              </a:ext>
            </a:extLst>
          </p:cNvPr>
          <p:cNvPicPr>
            <a:picLocks noChangeAspect="1"/>
          </p:cNvPicPr>
          <p:nvPr userDrawn="1"/>
        </p:nvPicPr>
        <p:blipFill rotWithShape="1">
          <a:blip r:embed="rId19"/>
          <a:srcRect b="50587"/>
          <a:stretch/>
        </p:blipFill>
        <p:spPr>
          <a:xfrm>
            <a:off x="-7620" y="5574365"/>
            <a:ext cx="12192000" cy="1283636"/>
          </a:xfrm>
          <a:prstGeom prst="rect">
            <a:avLst/>
          </a:prstGeom>
        </p:spPr>
      </p:pic>
      <p:sp>
        <p:nvSpPr>
          <p:cNvPr id="8" name="Slide Number Placeholder 5">
            <a:extLst>
              <a:ext uri="{FF2B5EF4-FFF2-40B4-BE49-F238E27FC236}">
                <a16:creationId xmlns:a16="http://schemas.microsoft.com/office/drawing/2014/main" id="{C4BFBCC6-AF08-7825-F8A7-F32E6FE5B07B}"/>
              </a:ext>
            </a:extLst>
          </p:cNvPr>
          <p:cNvSpPr txBox="1">
            <a:spLocks/>
          </p:cNvSpPr>
          <p:nvPr userDrawn="1"/>
        </p:nvSpPr>
        <p:spPr>
          <a:xfrm>
            <a:off x="10359577" y="6395246"/>
            <a:ext cx="1700025" cy="361156"/>
          </a:xfrm>
          <a:prstGeom prst="rect">
            <a:avLst/>
          </a:prstGeom>
        </p:spPr>
        <p:txBody>
          <a:bodyPr/>
          <a:lstStyle>
            <a:defPPr>
              <a:defRPr lang="en-US"/>
            </a:defPPr>
            <a:lvl1pPr marL="0" algn="l" defTabSz="914400" rtl="0" eaLnBrk="1" latinLnBrk="0" hangingPunct="1">
              <a:defRPr sz="1200" kern="1200">
                <a:solidFill>
                  <a:srgbClr val="3B5B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#NCQASUMMIT2022</a:t>
            </a:r>
          </a:p>
        </p:txBody>
      </p:sp>
    </p:spTree>
    <p:extLst>
      <p:ext uri="{BB962C8B-B14F-4D97-AF65-F5344CB8AC3E}">
        <p14:creationId xmlns:p14="http://schemas.microsoft.com/office/powerpoint/2010/main" val="4124719767"/>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077210374"/>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Montserrat" panose="00000500000000000000" pitchFamily="2" charset="0"/>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EFE4C87-AE93-47F4-82EC-F290241307EC}"/>
              </a:ext>
            </a:extLst>
          </p:cNvPr>
          <p:cNvCxnSpPr/>
          <p:nvPr userDrawn="1"/>
        </p:nvCxnSpPr>
        <p:spPr>
          <a:xfrm>
            <a:off x="457200" y="457200"/>
            <a:ext cx="112776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315" name="Picture 13">
            <a:extLst>
              <a:ext uri="{FF2B5EF4-FFF2-40B4-BE49-F238E27FC236}">
                <a16:creationId xmlns:a16="http://schemas.microsoft.com/office/drawing/2014/main" id="{8EE56D85-E506-46B1-BABB-2FC8E3357EA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63880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71758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9C48D71-CD8C-4EBA-AB96-24B0027F0D9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01018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27E810-6806-4DF0-A7DE-481016CB6627}"/>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9DABC71-7CE8-47C1-A8B9-16CCE03CA164}"/>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Slide Number Placeholder 5">
            <a:extLst>
              <a:ext uri="{FF2B5EF4-FFF2-40B4-BE49-F238E27FC236}">
                <a16:creationId xmlns:a16="http://schemas.microsoft.com/office/drawing/2014/main" id="{F799A6DF-7484-4641-A0B9-B3C4637D3D08}"/>
              </a:ext>
            </a:extLst>
          </p:cNvPr>
          <p:cNvSpPr>
            <a:spLocks noGrp="1"/>
          </p:cNvSpPr>
          <p:nvPr>
            <p:ph type="sldNum" sz="quarter" idx="4"/>
          </p:nvPr>
        </p:nvSpPr>
        <p:spPr>
          <a:xfrm>
            <a:off x="10566400" y="6356351"/>
            <a:ext cx="1016000" cy="36618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600">
                <a:solidFill>
                  <a:srgbClr val="A6A6A6"/>
                </a:solidFill>
                <a:cs typeface="Arial" panose="020B0604020202020204" pitchFamily="34" charset="0"/>
              </a:defRPr>
            </a:lvl1pPr>
          </a:lstStyle>
          <a:p>
            <a:fld id="{2381F9B5-6757-49E2-AA5B-08475EB697E2}" type="slidenum">
              <a:rPr lang="en-US" altLang="en-US"/>
              <a:pPr/>
              <a:t>‹#›</a:t>
            </a:fld>
            <a:endParaRPr lang="en-US" altLang="en-US"/>
          </a:p>
        </p:txBody>
      </p:sp>
    </p:spTree>
    <p:extLst>
      <p:ext uri="{BB962C8B-B14F-4D97-AF65-F5344CB8AC3E}">
        <p14:creationId xmlns:p14="http://schemas.microsoft.com/office/powerpoint/2010/main" val="190284771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Lst>
  <p:hf hdr="0" dt="0"/>
  <p:txStyles>
    <p:titleStyle>
      <a:lvl1pPr algn="l" rtl="0" eaLnBrk="0" fontAlgn="base" hangingPunct="0">
        <a:spcBef>
          <a:spcPct val="0"/>
        </a:spcBef>
        <a:spcAft>
          <a:spcPct val="0"/>
        </a:spcAft>
        <a:defRPr sz="3733" kern="1200">
          <a:solidFill>
            <a:srgbClr val="00A94F"/>
          </a:solidFill>
          <a:latin typeface="Arial Rounded MT Bold" panose="020F0704030504030204" pitchFamily="34" charset="0"/>
          <a:ea typeface="MS PGothic" panose="020B0600070205080204" pitchFamily="34" charset="-128"/>
          <a:cs typeface="ＭＳ Ｐゴシック" charset="0"/>
        </a:defRPr>
      </a:lvl1pPr>
      <a:lvl2pPr algn="l" rtl="0" eaLnBrk="0" fontAlgn="base" hangingPunct="0">
        <a:spcBef>
          <a:spcPct val="0"/>
        </a:spcBef>
        <a:spcAft>
          <a:spcPct val="0"/>
        </a:spcAft>
        <a:defRPr sz="3733">
          <a:solidFill>
            <a:srgbClr val="00A94F"/>
          </a:solidFill>
          <a:latin typeface="Arial Rounded MT Bold"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733">
          <a:solidFill>
            <a:srgbClr val="00A94F"/>
          </a:solidFill>
          <a:latin typeface="Arial Rounded MT Bold"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733">
          <a:solidFill>
            <a:srgbClr val="00A94F"/>
          </a:solidFill>
          <a:latin typeface="Arial Rounded MT Bold"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733">
          <a:solidFill>
            <a:srgbClr val="00A94F"/>
          </a:solidFill>
          <a:latin typeface="Arial Rounded MT Bold" pitchFamily="34" charset="0"/>
          <a:ea typeface="MS PGothic" panose="020B0600070205080204" pitchFamily="34" charset="-128"/>
          <a:cs typeface="ＭＳ Ｐゴシック" charset="0"/>
        </a:defRPr>
      </a:lvl5pPr>
      <a:lvl6pPr marL="609585" algn="l" rtl="0" fontAlgn="base">
        <a:spcBef>
          <a:spcPct val="0"/>
        </a:spcBef>
        <a:spcAft>
          <a:spcPct val="0"/>
        </a:spcAft>
        <a:defRPr sz="3733">
          <a:solidFill>
            <a:srgbClr val="00A94F"/>
          </a:solidFill>
          <a:latin typeface="Arial Rounded MT Bold" pitchFamily="34" charset="0"/>
        </a:defRPr>
      </a:lvl6pPr>
      <a:lvl7pPr marL="1219170" algn="l" rtl="0" fontAlgn="base">
        <a:spcBef>
          <a:spcPct val="0"/>
        </a:spcBef>
        <a:spcAft>
          <a:spcPct val="0"/>
        </a:spcAft>
        <a:defRPr sz="3733">
          <a:solidFill>
            <a:srgbClr val="00A94F"/>
          </a:solidFill>
          <a:latin typeface="Arial Rounded MT Bold" pitchFamily="34" charset="0"/>
        </a:defRPr>
      </a:lvl7pPr>
      <a:lvl8pPr marL="1828754" algn="l" rtl="0" fontAlgn="base">
        <a:spcBef>
          <a:spcPct val="0"/>
        </a:spcBef>
        <a:spcAft>
          <a:spcPct val="0"/>
        </a:spcAft>
        <a:defRPr sz="3733">
          <a:solidFill>
            <a:srgbClr val="00A94F"/>
          </a:solidFill>
          <a:latin typeface="Arial Rounded MT Bold" pitchFamily="34" charset="0"/>
        </a:defRPr>
      </a:lvl8pPr>
      <a:lvl9pPr marL="2438339" algn="l" rtl="0" fontAlgn="base">
        <a:spcBef>
          <a:spcPct val="0"/>
        </a:spcBef>
        <a:spcAft>
          <a:spcPct val="0"/>
        </a:spcAft>
        <a:defRPr sz="3733">
          <a:solidFill>
            <a:srgbClr val="00A94F"/>
          </a:solidFill>
          <a:latin typeface="Arial Rounded MT Bold" pitchFamily="34" charset="0"/>
        </a:defRPr>
      </a:lvl9pPr>
    </p:titleStyle>
    <p:bodyStyle>
      <a:lvl1pPr marL="457189" indent="-457189" algn="l" rtl="0" eaLnBrk="0" fontAlgn="base" hangingPunct="0">
        <a:spcBef>
          <a:spcPct val="20000"/>
        </a:spcBef>
        <a:spcAft>
          <a:spcPct val="0"/>
        </a:spcAft>
        <a:buClr>
          <a:srgbClr val="00A94F"/>
        </a:buClr>
        <a:buFont typeface="Arial" panose="020B0604020202020204" pitchFamily="34" charset="0"/>
        <a:buChar char="•"/>
        <a:defRPr sz="3200" kern="1200">
          <a:solidFill>
            <a:srgbClr val="000000"/>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lr>
          <a:srgbClr val="00A94F"/>
        </a:buClr>
        <a:buFont typeface="Arial" panose="020B0604020202020204" pitchFamily="34" charset="0"/>
        <a:buChar char="–"/>
        <a:defRPr sz="3200" kern="1200">
          <a:solidFill>
            <a:srgbClr val="000000"/>
          </a:solidFill>
          <a:latin typeface="+mn-lt"/>
          <a:ea typeface="MS PGothic" panose="020B0600070205080204" pitchFamily="34" charset="-128"/>
          <a:cs typeface="+mn-cs"/>
        </a:defRPr>
      </a:lvl2pPr>
      <a:lvl3pPr marL="1523962" indent="-304792" algn="l" rtl="0" eaLnBrk="0" fontAlgn="base" hangingPunct="0">
        <a:spcBef>
          <a:spcPct val="20000"/>
        </a:spcBef>
        <a:spcAft>
          <a:spcPct val="0"/>
        </a:spcAft>
        <a:buClr>
          <a:srgbClr val="00A94F"/>
        </a:buClr>
        <a:buFont typeface="Arial" panose="020B0604020202020204" pitchFamily="34" charset="0"/>
        <a:buChar char="•"/>
        <a:defRPr sz="3200" kern="1200">
          <a:solidFill>
            <a:srgbClr val="000000"/>
          </a:solidFill>
          <a:latin typeface="+mn-lt"/>
          <a:ea typeface="MS PGothic" panose="020B0600070205080204" pitchFamily="34" charset="-128"/>
          <a:cs typeface="+mn-cs"/>
        </a:defRPr>
      </a:lvl3pPr>
      <a:lvl4pPr marL="2133547" indent="-304792" algn="l" rtl="0" eaLnBrk="0" fontAlgn="base" hangingPunct="0">
        <a:spcBef>
          <a:spcPct val="20000"/>
        </a:spcBef>
        <a:spcAft>
          <a:spcPct val="0"/>
        </a:spcAft>
        <a:buClr>
          <a:srgbClr val="00A94F"/>
        </a:buClr>
        <a:buFont typeface="Arial" panose="020B0604020202020204" pitchFamily="34" charset="0"/>
        <a:buChar char="–"/>
        <a:defRPr sz="3200" kern="1200">
          <a:solidFill>
            <a:srgbClr val="000000"/>
          </a:solidFill>
          <a:latin typeface="+mn-lt"/>
          <a:ea typeface="MS PGothic" panose="020B0600070205080204" pitchFamily="34" charset="-128"/>
          <a:cs typeface="+mn-cs"/>
        </a:defRPr>
      </a:lvl4pPr>
      <a:lvl5pPr marL="2743131" indent="-304792" algn="l" rtl="0" eaLnBrk="0" fontAlgn="base" hangingPunct="0">
        <a:spcBef>
          <a:spcPct val="20000"/>
        </a:spcBef>
        <a:spcAft>
          <a:spcPct val="0"/>
        </a:spcAft>
        <a:buClr>
          <a:srgbClr val="00A94F"/>
        </a:buClr>
        <a:buFont typeface="Arial" panose="020B0604020202020204" pitchFamily="34" charset="0"/>
        <a:buChar char="»"/>
        <a:defRPr sz="3200" kern="1200">
          <a:solidFill>
            <a:srgbClr val="000000"/>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endParaRPr dirty="0"/>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73152540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5" r:id="rId10"/>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Montserrat" panose="00000500000000000000" pitchFamily="2" charset="0"/>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dirty="0"/>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8142536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6" name="Picture 5" descr="A close up of a sign&#10;&#10;Description automatically generated">
            <a:extLst>
              <a:ext uri="{FF2B5EF4-FFF2-40B4-BE49-F238E27FC236}">
                <a16:creationId xmlns:a16="http://schemas.microsoft.com/office/drawing/2014/main" id="{7D166D6D-4041-064F-9489-C48C6028C3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70778" y="6238959"/>
            <a:ext cx="1108299" cy="495637"/>
          </a:xfrm>
          <a:prstGeom prst="rect">
            <a:avLst/>
          </a:prstGeom>
        </p:spPr>
      </p:pic>
    </p:spTree>
    <p:extLst>
      <p:ext uri="{BB962C8B-B14F-4D97-AF65-F5344CB8AC3E}">
        <p14:creationId xmlns:p14="http://schemas.microsoft.com/office/powerpoint/2010/main" val="383594984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0" i="0" u="none" strike="noStrike" cap="none" spc="-45" baseline="0">
          <a:ln>
            <a:noFill/>
          </a:ln>
          <a:solidFill>
            <a:srgbClr val="1BA2AC"/>
          </a:solidFill>
          <a:uFillTx/>
          <a:latin typeface="Hind Medium" panose="02000000000000000000" pitchFamily="2" charset="77"/>
          <a:ea typeface="Hind Medium" panose="02000000000000000000"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328667140"/>
      </p:ext>
    </p:extLst>
  </p:cSld>
  <p:clrMap bg1="lt1" tx1="dk1" bg2="lt2" tx2="dk2" accent1="accent1" accent2="accent2" accent3="accent3" accent4="accent4" accent5="accent5" accent6="accent6" hlink="hlink" folHlink="folHlink"/>
  <p:sldLayoutIdLst>
    <p:sldLayoutId id="2147483905" r:id="rId1"/>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0120048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0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1.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6.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555F3-0E4C-451F-8C5E-AE234BBE8B0B}"/>
              </a:ext>
            </a:extLst>
          </p:cNvPr>
          <p:cNvSpPr>
            <a:spLocks noGrp="1"/>
          </p:cNvSpPr>
          <p:nvPr>
            <p:ph type="body" sz="quarter" idx="10"/>
          </p:nvPr>
        </p:nvSpPr>
        <p:spPr/>
        <p:txBody>
          <a:bodyPr/>
          <a:lstStyle/>
          <a:p>
            <a:r>
              <a:rPr lang="en-US" dirty="0"/>
              <a:t>State of the T1DX-QI 2022</a:t>
            </a:r>
          </a:p>
          <a:p>
            <a:endParaRPr lang="en-US" dirty="0"/>
          </a:p>
        </p:txBody>
      </p:sp>
      <p:sp>
        <p:nvSpPr>
          <p:cNvPr id="3" name="Text Placeholder 2">
            <a:extLst>
              <a:ext uri="{FF2B5EF4-FFF2-40B4-BE49-F238E27FC236}">
                <a16:creationId xmlns:a16="http://schemas.microsoft.com/office/drawing/2014/main" id="{5BC555C4-6498-40FC-B71F-F67929BC2BAC}"/>
              </a:ext>
            </a:extLst>
          </p:cNvPr>
          <p:cNvSpPr>
            <a:spLocks noGrp="1"/>
          </p:cNvSpPr>
          <p:nvPr>
            <p:ph type="body" sz="quarter" idx="11"/>
          </p:nvPr>
        </p:nvSpPr>
        <p:spPr>
          <a:xfrm>
            <a:off x="4412306" y="5340096"/>
            <a:ext cx="7802562" cy="755396"/>
          </a:xfrm>
        </p:spPr>
        <p:txBody>
          <a:bodyPr/>
          <a:lstStyle/>
          <a:p>
            <a:r>
              <a:rPr lang="en-US" dirty="0"/>
              <a:t>Osagie Ebekozien MD, MPH, CPHQ</a:t>
            </a:r>
          </a:p>
          <a:p>
            <a:r>
              <a:rPr lang="en-US" dirty="0"/>
              <a:t>Chief Medical Officer</a:t>
            </a:r>
          </a:p>
        </p:txBody>
      </p:sp>
    </p:spTree>
    <p:extLst>
      <p:ext uri="{BB962C8B-B14F-4D97-AF65-F5344CB8AC3E}">
        <p14:creationId xmlns:p14="http://schemas.microsoft.com/office/powerpoint/2010/main" val="397774434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10C9-E5E1-42D1-9FF4-756C0FB5A0ED}"/>
              </a:ext>
            </a:extLst>
          </p:cNvPr>
          <p:cNvSpPr>
            <a:spLocks noGrp="1"/>
          </p:cNvSpPr>
          <p:nvPr>
            <p:ph type="title"/>
          </p:nvPr>
        </p:nvSpPr>
        <p:spPr>
          <a:xfrm>
            <a:off x="548640" y="228600"/>
            <a:ext cx="10972800" cy="457200"/>
          </a:xfrm>
        </p:spPr>
        <p:txBody>
          <a:bodyPr anchor="ctr">
            <a:normAutofit/>
          </a:bodyPr>
          <a:lstStyle/>
          <a:p>
            <a:pPr>
              <a:lnSpc>
                <a:spcPct val="90000"/>
              </a:lnSpc>
            </a:pPr>
            <a:r>
              <a:rPr lang="en-US" sz="2500" dirty="0"/>
              <a:t>T1Dx QI EMR T1D Mapped Data Distribution (N=54,145)</a:t>
            </a:r>
          </a:p>
        </p:txBody>
      </p:sp>
      <p:graphicFrame>
        <p:nvGraphicFramePr>
          <p:cNvPr id="4" name="Table 3">
            <a:extLst>
              <a:ext uri="{FF2B5EF4-FFF2-40B4-BE49-F238E27FC236}">
                <a16:creationId xmlns:a16="http://schemas.microsoft.com/office/drawing/2014/main" id="{C21D7A17-35FE-458C-AE1E-8DB2AF4D7EAC}"/>
              </a:ext>
            </a:extLst>
          </p:cNvPr>
          <p:cNvGraphicFramePr>
            <a:graphicFrameLocks noGrp="1"/>
          </p:cNvGraphicFramePr>
          <p:nvPr/>
        </p:nvGraphicFramePr>
        <p:xfrm>
          <a:off x="256854" y="783097"/>
          <a:ext cx="11599524" cy="5051828"/>
        </p:xfrm>
        <a:graphic>
          <a:graphicData uri="http://schemas.openxmlformats.org/drawingml/2006/table">
            <a:tbl>
              <a:tblPr firstRow="1" firstCol="1" bandRow="1">
                <a:tableStyleId>{5C22544A-7EE6-4342-B048-85BDC9FD1C3A}</a:tableStyleId>
              </a:tblPr>
              <a:tblGrid>
                <a:gridCol w="2152421">
                  <a:extLst>
                    <a:ext uri="{9D8B030D-6E8A-4147-A177-3AD203B41FA5}">
                      <a16:colId xmlns:a16="http://schemas.microsoft.com/office/drawing/2014/main" val="2575280319"/>
                    </a:ext>
                  </a:extLst>
                </a:gridCol>
                <a:gridCol w="1163658">
                  <a:extLst>
                    <a:ext uri="{9D8B030D-6E8A-4147-A177-3AD203B41FA5}">
                      <a16:colId xmlns:a16="http://schemas.microsoft.com/office/drawing/2014/main" val="1193969159"/>
                    </a:ext>
                  </a:extLst>
                </a:gridCol>
                <a:gridCol w="1087557">
                  <a:extLst>
                    <a:ext uri="{9D8B030D-6E8A-4147-A177-3AD203B41FA5}">
                      <a16:colId xmlns:a16="http://schemas.microsoft.com/office/drawing/2014/main" val="3266328602"/>
                    </a:ext>
                  </a:extLst>
                </a:gridCol>
                <a:gridCol w="1120878">
                  <a:extLst>
                    <a:ext uri="{9D8B030D-6E8A-4147-A177-3AD203B41FA5}">
                      <a16:colId xmlns:a16="http://schemas.microsoft.com/office/drawing/2014/main" val="1873049696"/>
                    </a:ext>
                  </a:extLst>
                </a:gridCol>
                <a:gridCol w="1268361">
                  <a:extLst>
                    <a:ext uri="{9D8B030D-6E8A-4147-A177-3AD203B41FA5}">
                      <a16:colId xmlns:a16="http://schemas.microsoft.com/office/drawing/2014/main" val="962510399"/>
                    </a:ext>
                  </a:extLst>
                </a:gridCol>
                <a:gridCol w="1150374">
                  <a:extLst>
                    <a:ext uri="{9D8B030D-6E8A-4147-A177-3AD203B41FA5}">
                      <a16:colId xmlns:a16="http://schemas.microsoft.com/office/drawing/2014/main" val="3190272822"/>
                    </a:ext>
                  </a:extLst>
                </a:gridCol>
                <a:gridCol w="1165123">
                  <a:extLst>
                    <a:ext uri="{9D8B030D-6E8A-4147-A177-3AD203B41FA5}">
                      <a16:colId xmlns:a16="http://schemas.microsoft.com/office/drawing/2014/main" val="1561199904"/>
                    </a:ext>
                  </a:extLst>
                </a:gridCol>
                <a:gridCol w="1091380">
                  <a:extLst>
                    <a:ext uri="{9D8B030D-6E8A-4147-A177-3AD203B41FA5}">
                      <a16:colId xmlns:a16="http://schemas.microsoft.com/office/drawing/2014/main" val="4006350740"/>
                    </a:ext>
                  </a:extLst>
                </a:gridCol>
                <a:gridCol w="1399772">
                  <a:extLst>
                    <a:ext uri="{9D8B030D-6E8A-4147-A177-3AD203B41FA5}">
                      <a16:colId xmlns:a16="http://schemas.microsoft.com/office/drawing/2014/main" val="2626894800"/>
                    </a:ext>
                  </a:extLst>
                </a:gridCol>
              </a:tblGrid>
              <a:tr h="649337">
                <a:tc>
                  <a:txBody>
                    <a:bodyPr/>
                    <a:lstStyle/>
                    <a:p>
                      <a:pPr marL="0" marR="0">
                        <a:lnSpc>
                          <a:spcPct val="107000"/>
                        </a:lnSpc>
                        <a:spcBef>
                          <a:spcPts val="0"/>
                        </a:spcBef>
                        <a:spcAft>
                          <a:spcPts val="800"/>
                        </a:spcAft>
                      </a:pPr>
                      <a:r>
                        <a:rPr lang="en-US" sz="15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r>
                        <a:rPr lang="en-US" sz="1800" dirty="0">
                          <a:effectLst/>
                        </a:rPr>
                        <a:t>&gt;6 </a:t>
                      </a:r>
                      <a:r>
                        <a:rPr lang="en-US" sz="1800" dirty="0" err="1">
                          <a:effectLst/>
                        </a:rPr>
                        <a:t>yrs</a:t>
                      </a:r>
                      <a:endParaRPr lang="en-US" sz="1800" dirty="0">
                        <a:effectLst/>
                      </a:endParaRPr>
                    </a:p>
                    <a:p>
                      <a:pPr marL="0" marR="0">
                        <a:lnSpc>
                          <a:spcPct val="107000"/>
                        </a:lnSpc>
                        <a:spcBef>
                          <a:spcPts val="0"/>
                        </a:spcBef>
                        <a:spcAft>
                          <a:spcPts val="800"/>
                        </a:spcAft>
                      </a:pPr>
                      <a:r>
                        <a:rPr lang="en-US" sz="1800" dirty="0">
                          <a:effectLst/>
                        </a:rPr>
                        <a:t>N=1734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1A7E92"/>
                    </a:solidFill>
                  </a:tcPr>
                </a:tc>
                <a:tc>
                  <a:txBody>
                    <a:bodyPr/>
                    <a:lstStyle/>
                    <a:p>
                      <a:pPr marL="0" marR="0">
                        <a:lnSpc>
                          <a:spcPct val="107000"/>
                        </a:lnSpc>
                        <a:spcBef>
                          <a:spcPts val="0"/>
                        </a:spcBef>
                        <a:spcAft>
                          <a:spcPts val="800"/>
                        </a:spcAft>
                      </a:pPr>
                      <a:r>
                        <a:rPr lang="en-US" sz="1800" dirty="0">
                          <a:effectLst/>
                        </a:rPr>
                        <a:t>6-13 </a:t>
                      </a:r>
                      <a:r>
                        <a:rPr lang="en-US" sz="1800" dirty="0" err="1">
                          <a:effectLst/>
                        </a:rPr>
                        <a:t>yrs</a:t>
                      </a:r>
                      <a:endParaRPr lang="en-US" sz="1800" dirty="0">
                        <a:effectLst/>
                      </a:endParaRPr>
                    </a:p>
                    <a:p>
                      <a:pPr marL="0" marR="0">
                        <a:lnSpc>
                          <a:spcPct val="107000"/>
                        </a:lnSpc>
                        <a:spcBef>
                          <a:spcPts val="0"/>
                        </a:spcBef>
                        <a:spcAft>
                          <a:spcPts val="800"/>
                        </a:spcAft>
                      </a:pPr>
                      <a:r>
                        <a:rPr lang="en-US" sz="1800" dirty="0">
                          <a:effectLst/>
                        </a:rPr>
                        <a:t>N=13573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1A7E92"/>
                    </a:solidFill>
                  </a:tcPr>
                </a:tc>
                <a:tc>
                  <a:txBody>
                    <a:bodyPr/>
                    <a:lstStyle/>
                    <a:p>
                      <a:pPr marL="0" marR="0">
                        <a:lnSpc>
                          <a:spcPct val="107000"/>
                        </a:lnSpc>
                        <a:spcBef>
                          <a:spcPts val="0"/>
                        </a:spcBef>
                        <a:spcAft>
                          <a:spcPts val="800"/>
                        </a:spcAft>
                      </a:pPr>
                      <a:r>
                        <a:rPr lang="en-US" sz="1800" dirty="0">
                          <a:effectLst/>
                        </a:rPr>
                        <a:t>13-18 </a:t>
                      </a:r>
                      <a:r>
                        <a:rPr lang="en-US" sz="1800" dirty="0" err="1">
                          <a:effectLst/>
                        </a:rPr>
                        <a:t>yrs</a:t>
                      </a:r>
                      <a:endParaRPr lang="en-US" sz="1800" dirty="0">
                        <a:effectLst/>
                      </a:endParaRPr>
                    </a:p>
                    <a:p>
                      <a:pPr marL="0" marR="0">
                        <a:lnSpc>
                          <a:spcPct val="107000"/>
                        </a:lnSpc>
                        <a:spcBef>
                          <a:spcPts val="0"/>
                        </a:spcBef>
                        <a:spcAft>
                          <a:spcPts val="800"/>
                        </a:spcAft>
                      </a:pPr>
                      <a:r>
                        <a:rPr lang="en-US" sz="1800" dirty="0">
                          <a:effectLst/>
                        </a:rPr>
                        <a:t>N=19690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1A7E92"/>
                    </a:solidFill>
                  </a:tcPr>
                </a:tc>
                <a:tc>
                  <a:txBody>
                    <a:bodyPr/>
                    <a:lstStyle/>
                    <a:p>
                      <a:pPr marL="0" marR="0">
                        <a:lnSpc>
                          <a:spcPct val="107000"/>
                        </a:lnSpc>
                        <a:spcBef>
                          <a:spcPts val="0"/>
                        </a:spcBef>
                        <a:spcAft>
                          <a:spcPts val="800"/>
                        </a:spcAft>
                      </a:pPr>
                      <a:r>
                        <a:rPr lang="en-US" sz="1800" dirty="0">
                          <a:effectLst/>
                        </a:rPr>
                        <a:t>19-26 </a:t>
                      </a:r>
                      <a:r>
                        <a:rPr lang="en-US" sz="1800" dirty="0" err="1">
                          <a:effectLst/>
                        </a:rPr>
                        <a:t>yrs</a:t>
                      </a:r>
                      <a:endParaRPr lang="en-US" sz="1800" dirty="0">
                        <a:effectLst/>
                      </a:endParaRPr>
                    </a:p>
                    <a:p>
                      <a:pPr marL="0" marR="0">
                        <a:lnSpc>
                          <a:spcPct val="107000"/>
                        </a:lnSpc>
                        <a:spcBef>
                          <a:spcPts val="0"/>
                        </a:spcBef>
                        <a:spcAft>
                          <a:spcPts val="800"/>
                        </a:spcAft>
                      </a:pPr>
                      <a:r>
                        <a:rPr lang="en-US" sz="1800" dirty="0">
                          <a:effectLst/>
                        </a:rPr>
                        <a:t>N=12531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1A7E92"/>
                    </a:solidFill>
                  </a:tcPr>
                </a:tc>
                <a:tc>
                  <a:txBody>
                    <a:bodyPr/>
                    <a:lstStyle/>
                    <a:p>
                      <a:pPr marL="0" marR="0">
                        <a:lnSpc>
                          <a:spcPct val="107000"/>
                        </a:lnSpc>
                        <a:spcBef>
                          <a:spcPts val="0"/>
                        </a:spcBef>
                        <a:spcAft>
                          <a:spcPts val="800"/>
                        </a:spcAft>
                      </a:pPr>
                      <a:r>
                        <a:rPr lang="en-US" sz="1800" dirty="0">
                          <a:effectLst/>
                        </a:rPr>
                        <a:t>26-50 </a:t>
                      </a:r>
                      <a:r>
                        <a:rPr lang="en-US" sz="1800" dirty="0" err="1">
                          <a:effectLst/>
                        </a:rPr>
                        <a:t>yrs</a:t>
                      </a:r>
                      <a:endParaRPr lang="en-US" sz="1800" dirty="0">
                        <a:effectLst/>
                      </a:endParaRPr>
                    </a:p>
                    <a:p>
                      <a:pPr marL="0" marR="0">
                        <a:lnSpc>
                          <a:spcPct val="107000"/>
                        </a:lnSpc>
                        <a:spcBef>
                          <a:spcPts val="0"/>
                        </a:spcBef>
                        <a:spcAft>
                          <a:spcPts val="800"/>
                        </a:spcAft>
                      </a:pPr>
                      <a:r>
                        <a:rPr lang="en-US" sz="1800" dirty="0">
                          <a:effectLst/>
                        </a:rPr>
                        <a:t>N=4660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1A7E92"/>
                    </a:solidFill>
                  </a:tcPr>
                </a:tc>
                <a:tc>
                  <a:txBody>
                    <a:bodyPr/>
                    <a:lstStyle/>
                    <a:p>
                      <a:pPr marL="0" marR="0">
                        <a:lnSpc>
                          <a:spcPct val="107000"/>
                        </a:lnSpc>
                        <a:spcBef>
                          <a:spcPts val="0"/>
                        </a:spcBef>
                        <a:spcAft>
                          <a:spcPts val="800"/>
                        </a:spcAft>
                      </a:pPr>
                      <a:r>
                        <a:rPr lang="en-US" sz="1800" dirty="0">
                          <a:effectLst/>
                        </a:rPr>
                        <a:t>50-65 </a:t>
                      </a:r>
                      <a:r>
                        <a:rPr lang="en-US" sz="1800" dirty="0" err="1">
                          <a:effectLst/>
                        </a:rPr>
                        <a:t>yrs</a:t>
                      </a:r>
                      <a:endParaRPr lang="en-US" sz="1800" dirty="0">
                        <a:effectLst/>
                      </a:endParaRPr>
                    </a:p>
                    <a:p>
                      <a:pPr marL="0" marR="0">
                        <a:lnSpc>
                          <a:spcPct val="107000"/>
                        </a:lnSpc>
                        <a:spcBef>
                          <a:spcPts val="0"/>
                        </a:spcBef>
                        <a:spcAft>
                          <a:spcPts val="800"/>
                        </a:spcAft>
                      </a:pPr>
                      <a:r>
                        <a:rPr lang="en-US" sz="1800" dirty="0">
                          <a:effectLst/>
                        </a:rPr>
                        <a:t>N=1386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1A7E92"/>
                    </a:solidFill>
                  </a:tcPr>
                </a:tc>
                <a:tc>
                  <a:txBody>
                    <a:bodyPr/>
                    <a:lstStyle/>
                    <a:p>
                      <a:pPr marL="0" marR="0">
                        <a:lnSpc>
                          <a:spcPct val="107000"/>
                        </a:lnSpc>
                        <a:spcBef>
                          <a:spcPts val="0"/>
                        </a:spcBef>
                        <a:spcAft>
                          <a:spcPts val="800"/>
                        </a:spcAft>
                      </a:pPr>
                      <a:r>
                        <a:rPr lang="en-US" sz="1800" dirty="0">
                          <a:effectLst/>
                        </a:rPr>
                        <a:t>&gt;=65 </a:t>
                      </a:r>
                      <a:r>
                        <a:rPr lang="en-US" sz="1800" dirty="0" err="1">
                          <a:effectLst/>
                        </a:rPr>
                        <a:t>yrs</a:t>
                      </a:r>
                      <a:endParaRPr lang="en-US" sz="1800" dirty="0">
                        <a:effectLst/>
                      </a:endParaRPr>
                    </a:p>
                    <a:p>
                      <a:pPr marL="0" marR="0">
                        <a:lnSpc>
                          <a:spcPct val="107000"/>
                        </a:lnSpc>
                        <a:spcBef>
                          <a:spcPts val="0"/>
                        </a:spcBef>
                        <a:spcAft>
                          <a:spcPts val="800"/>
                        </a:spcAft>
                      </a:pPr>
                      <a:r>
                        <a:rPr lang="en-US" sz="1800" dirty="0">
                          <a:effectLst/>
                        </a:rPr>
                        <a:t>N=563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1A7E92"/>
                    </a:solidFill>
                  </a:tcPr>
                </a:tc>
                <a:extLst>
                  <a:ext uri="{0D108BD9-81ED-4DB2-BD59-A6C34878D82A}">
                    <a16:rowId xmlns:a16="http://schemas.microsoft.com/office/drawing/2014/main" val="1391326359"/>
                  </a:ext>
                </a:extLst>
              </a:tr>
              <a:tr h="340176">
                <a:tc>
                  <a:txBody>
                    <a:bodyPr/>
                    <a:lstStyle/>
                    <a:p>
                      <a:pPr marL="0" marR="0">
                        <a:lnSpc>
                          <a:spcPct val="107000"/>
                        </a:lnSpc>
                        <a:spcBef>
                          <a:spcPts val="0"/>
                        </a:spcBef>
                        <a:spcAft>
                          <a:spcPts val="800"/>
                        </a:spcAft>
                      </a:pPr>
                      <a:r>
                        <a:rPr lang="en-US" sz="1200" dirty="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tc>
                <a:tc>
                  <a:txBody>
                    <a:bodyPr/>
                    <a:lstStyle/>
                    <a:p>
                      <a:pPr marL="0" marR="0">
                        <a:lnSpc>
                          <a:spcPct val="107000"/>
                        </a:lnSpc>
                        <a:spcBef>
                          <a:spcPts val="0"/>
                        </a:spcBef>
                        <a:spcAft>
                          <a:spcPts val="800"/>
                        </a:spcAft>
                      </a:pPr>
                      <a:r>
                        <a:rPr lang="en-US" sz="1400" dirty="0">
                          <a:effectLst/>
                        </a:rPr>
                        <a:t>n (n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400" dirty="0">
                          <a:effectLst/>
                        </a:rPr>
                        <a:t>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400" dirty="0">
                          <a:effectLst/>
                        </a:rPr>
                        <a:t>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400" dirty="0">
                          <a:effectLst/>
                        </a:rPr>
                        <a:t>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400" dirty="0">
                          <a:effectLst/>
                        </a:rPr>
                        <a:t>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400" dirty="0">
                          <a:effectLst/>
                        </a:rPr>
                        <a:t>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N (%)</a:t>
                      </a:r>
                    </a:p>
                  </a:txBody>
                  <a:tcPr marL="0" marR="0" marT="0" marB="0"/>
                </a:tc>
                <a:extLst>
                  <a:ext uri="{0D108BD9-81ED-4DB2-BD59-A6C34878D82A}">
                    <a16:rowId xmlns:a16="http://schemas.microsoft.com/office/drawing/2014/main" val="4091598338"/>
                  </a:ext>
                </a:extLst>
              </a:tr>
              <a:tr h="239108">
                <a:tc>
                  <a:txBody>
                    <a:bodyPr/>
                    <a:lstStyle/>
                    <a:p>
                      <a:pPr marL="0" marR="0">
                        <a:lnSpc>
                          <a:spcPct val="107000"/>
                        </a:lnSpc>
                        <a:spcBef>
                          <a:spcPts val="0"/>
                        </a:spcBef>
                        <a:spcAft>
                          <a:spcPts val="800"/>
                        </a:spcAft>
                      </a:pPr>
                      <a:r>
                        <a:rPr lang="en-US" sz="1600" dirty="0">
                          <a:effectLst/>
                        </a:rPr>
                        <a:t>Male sex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28,134 (52)</a:t>
                      </a:r>
                    </a:p>
                  </a:txBody>
                  <a:tcPr marL="85679" marR="85679"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928 (54)</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6917 (51)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10438 (53)</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6542 (52)</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2324 (50)</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699 (50)</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280 (50)</a:t>
                      </a:r>
                    </a:p>
                  </a:txBody>
                  <a:tcPr marL="0" marR="0" marT="0" marB="0"/>
                </a:tc>
                <a:extLst>
                  <a:ext uri="{0D108BD9-81ED-4DB2-BD59-A6C34878D82A}">
                    <a16:rowId xmlns:a16="http://schemas.microsoft.com/office/drawing/2014/main" val="2441304539"/>
                  </a:ext>
                </a:extLst>
              </a:tr>
              <a:tr h="1561738">
                <a:tc>
                  <a:txBody>
                    <a:bodyPr/>
                    <a:lstStyle/>
                    <a:p>
                      <a:pPr marL="0" marR="0">
                        <a:lnSpc>
                          <a:spcPct val="107000"/>
                        </a:lnSpc>
                        <a:spcBef>
                          <a:spcPts val="0"/>
                        </a:spcBef>
                        <a:spcAft>
                          <a:spcPts val="800"/>
                        </a:spcAft>
                      </a:pPr>
                      <a:r>
                        <a:rPr lang="en-US" sz="1600" dirty="0">
                          <a:effectLst/>
                        </a:rPr>
                        <a:t>Race/Ethnicity</a:t>
                      </a:r>
                    </a:p>
                    <a:p>
                      <a:pPr marL="0" marR="0">
                        <a:lnSpc>
                          <a:spcPct val="107000"/>
                        </a:lnSpc>
                        <a:spcBef>
                          <a:spcPts val="0"/>
                        </a:spcBef>
                        <a:spcAft>
                          <a:spcPts val="800"/>
                        </a:spcAft>
                      </a:pPr>
                      <a:r>
                        <a:rPr lang="en-US" sz="1600" dirty="0">
                          <a:effectLst/>
                        </a:rPr>
                        <a:t>NH white</a:t>
                      </a:r>
                    </a:p>
                    <a:p>
                      <a:pPr marL="0" marR="0">
                        <a:lnSpc>
                          <a:spcPct val="107000"/>
                        </a:lnSpc>
                        <a:spcBef>
                          <a:spcPts val="0"/>
                        </a:spcBef>
                        <a:spcAft>
                          <a:spcPts val="800"/>
                        </a:spcAft>
                      </a:pPr>
                      <a:r>
                        <a:rPr lang="en-US" sz="1600" dirty="0">
                          <a:effectLst/>
                        </a:rPr>
                        <a:t>NH Black</a:t>
                      </a:r>
                    </a:p>
                    <a:p>
                      <a:pPr marL="0" marR="0">
                        <a:lnSpc>
                          <a:spcPct val="107000"/>
                        </a:lnSpc>
                        <a:spcBef>
                          <a:spcPts val="0"/>
                        </a:spcBef>
                        <a:spcAft>
                          <a:spcPts val="800"/>
                        </a:spcAft>
                      </a:pPr>
                      <a:r>
                        <a:rPr lang="en-US" sz="1600" dirty="0">
                          <a:effectLst/>
                        </a:rPr>
                        <a:t>Hispanic</a:t>
                      </a:r>
                    </a:p>
                    <a:p>
                      <a:pPr marL="0" marR="0">
                        <a:lnSpc>
                          <a:spcPct val="107000"/>
                        </a:lnSpc>
                        <a:spcBef>
                          <a:spcPts val="0"/>
                        </a:spcBef>
                        <a:spcAft>
                          <a:spcPts val="800"/>
                        </a:spcAft>
                      </a:pPr>
                      <a:r>
                        <a:rPr lang="en-US" sz="1600" dirty="0">
                          <a:effectLst/>
                        </a:rPr>
                        <a:t>Other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30,933 (58)</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5,503 (11)</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5,459 (10)</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11,425 (21)</a:t>
                      </a:r>
                    </a:p>
                  </a:txBody>
                  <a:tcPr marL="85679" marR="85679" marT="0" marB="0"/>
                </a:tc>
                <a:tc>
                  <a:txBody>
                    <a:bodyPr/>
                    <a:lstStyle/>
                    <a:p>
                      <a:pPr marL="0" marR="0">
                        <a:lnSpc>
                          <a:spcPct val="107000"/>
                        </a:lnSpc>
                        <a:spcBef>
                          <a:spcPts val="0"/>
                        </a:spcBef>
                        <a:spcAft>
                          <a:spcPts val="800"/>
                        </a:spcAft>
                      </a:pP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945 (55)</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149 (9)</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163 (10)</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435 (26)</a:t>
                      </a:r>
                    </a:p>
                  </a:txBody>
                  <a:tcPr marL="0" marR="0" marT="0" marB="0"/>
                </a:tc>
                <a:tc>
                  <a:txBody>
                    <a:bodyPr/>
                    <a:lstStyle/>
                    <a:p>
                      <a:pPr marL="0" marR="0">
                        <a:lnSpc>
                          <a:spcPct val="107000"/>
                        </a:lnSpc>
                        <a:spcBef>
                          <a:spcPts val="0"/>
                        </a:spcBef>
                        <a:spcAft>
                          <a:spcPts val="800"/>
                        </a:spcAft>
                      </a:pP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7169 (54)</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1438 (11)</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1365 (10)</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3294 (25)</a:t>
                      </a:r>
                    </a:p>
                  </a:txBody>
                  <a:tcPr marL="0" marR="0" marT="0" marB="0"/>
                </a:tc>
                <a:tc>
                  <a:txBody>
                    <a:bodyPr/>
                    <a:lstStyle/>
                    <a:p>
                      <a:pPr marL="0" marR="0">
                        <a:lnSpc>
                          <a:spcPct val="107000"/>
                        </a:lnSpc>
                        <a:spcBef>
                          <a:spcPts val="0"/>
                        </a:spcBef>
                        <a:spcAft>
                          <a:spcPts val="800"/>
                        </a:spcAft>
                      </a:pP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10888 (56)</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2178 (11)</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2048 (11)</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4234 (22)</a:t>
                      </a:r>
                    </a:p>
                  </a:txBody>
                  <a:tcPr marL="0" marR="0" marT="0" marB="0"/>
                </a:tc>
                <a:tc>
                  <a:txBody>
                    <a:bodyPr/>
                    <a:lstStyle/>
                    <a:p>
                      <a:pPr marL="0" marR="0">
                        <a:lnSpc>
                          <a:spcPct val="107000"/>
                        </a:lnSpc>
                        <a:spcBef>
                          <a:spcPts val="0"/>
                        </a:spcBef>
                        <a:spcAft>
                          <a:spcPts val="800"/>
                        </a:spcAft>
                      </a:pPr>
                      <a:endParaRPr lang="en-US" sz="16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7509 (61)</a:t>
                      </a:r>
                    </a:p>
                    <a:p>
                      <a:pPr marL="0" marR="0">
                        <a:lnSpc>
                          <a:spcPct val="107000"/>
                        </a:lnSpc>
                        <a:spcBef>
                          <a:spcPts val="0"/>
                        </a:spcBef>
                        <a:spcAft>
                          <a:spcPts val="800"/>
                        </a:spcAft>
                      </a:pPr>
                      <a:r>
                        <a:rPr lang="en-US" sz="16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1143 (9)</a:t>
                      </a:r>
                    </a:p>
                    <a:p>
                      <a:pPr marL="0" marR="0">
                        <a:lnSpc>
                          <a:spcPct val="107000"/>
                        </a:lnSpc>
                        <a:spcBef>
                          <a:spcPts val="0"/>
                        </a:spcBef>
                        <a:spcAft>
                          <a:spcPts val="800"/>
                        </a:spcAft>
                      </a:pPr>
                      <a:r>
                        <a:rPr lang="en-US" sz="16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1477 (12)</a:t>
                      </a:r>
                    </a:p>
                    <a:p>
                      <a:pPr marL="0" marR="0">
                        <a:lnSpc>
                          <a:spcPct val="107000"/>
                        </a:lnSpc>
                        <a:spcBef>
                          <a:spcPts val="0"/>
                        </a:spcBef>
                        <a:spcAft>
                          <a:spcPts val="800"/>
                        </a:spcAft>
                      </a:pPr>
                      <a:r>
                        <a:rPr lang="en-US" sz="16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2288 (18)</a:t>
                      </a:r>
                    </a:p>
                  </a:txBody>
                  <a:tcPr marL="0" marR="0" marT="0" marB="0"/>
                </a:tc>
                <a:tc>
                  <a:txBody>
                    <a:bodyPr/>
                    <a:lstStyle/>
                    <a:p>
                      <a:pPr marL="0" marR="0">
                        <a:lnSpc>
                          <a:spcPct val="107000"/>
                        </a:lnSpc>
                        <a:spcBef>
                          <a:spcPts val="0"/>
                        </a:spcBef>
                        <a:spcAft>
                          <a:spcPts val="800"/>
                        </a:spcAft>
                      </a:pP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3055 (65)</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417 (19)</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352 (8)</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817 (18)</a:t>
                      </a:r>
                    </a:p>
                  </a:txBody>
                  <a:tcPr marL="0" marR="0" marT="0" marB="0"/>
                </a:tc>
                <a:tc>
                  <a:txBody>
                    <a:bodyPr/>
                    <a:lstStyle/>
                    <a:p>
                      <a:pPr marL="0" marR="0">
                        <a:lnSpc>
                          <a:spcPct val="107000"/>
                        </a:lnSpc>
                        <a:spcBef>
                          <a:spcPts val="0"/>
                        </a:spcBef>
                        <a:spcAft>
                          <a:spcPts val="800"/>
                        </a:spcAft>
                      </a:pP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953 (69)</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148 (11)</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43 (3)</a:t>
                      </a:r>
                    </a:p>
                    <a:p>
                      <a:pPr marL="0" marR="0">
                        <a:lnSpc>
                          <a:spcPct val="107000"/>
                        </a:lnSpc>
                        <a:spcBef>
                          <a:spcPts val="0"/>
                        </a:spcBef>
                        <a:spcAft>
                          <a:spcPts val="800"/>
                        </a:spcAft>
                      </a:pPr>
                      <a:r>
                        <a:rPr lang="en-US" sz="1600" i="0" dirty="0">
                          <a:effectLst/>
                          <a:latin typeface="Calibri" panose="020F0502020204030204" pitchFamily="34" charset="0"/>
                          <a:ea typeface="Calibri" panose="020F0502020204030204" pitchFamily="34" charset="0"/>
                          <a:cs typeface="Times New Roman" panose="02020603050405020304" pitchFamily="18" charset="0"/>
                        </a:rPr>
                        <a:t>241 (17)</a:t>
                      </a:r>
                    </a:p>
                  </a:txBody>
                  <a:tcPr marL="0" marR="0" marT="0" marB="0"/>
                </a:tc>
                <a:tc>
                  <a:txBody>
                    <a:bodyPr/>
                    <a:lstStyle/>
                    <a:p>
                      <a:pPr marL="0" marR="0">
                        <a:lnSpc>
                          <a:spcPct val="107000"/>
                        </a:lnSpc>
                        <a:spcBef>
                          <a:spcPts val="0"/>
                        </a:spcBef>
                        <a:spcAft>
                          <a:spcPts val="800"/>
                        </a:spcAft>
                      </a:pP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0" i="0" dirty="0">
                          <a:effectLst/>
                          <a:latin typeface="Calibri" panose="020F0502020204030204" pitchFamily="34" charset="0"/>
                          <a:ea typeface="Calibri" panose="020F0502020204030204" pitchFamily="34" charset="0"/>
                          <a:cs typeface="Times New Roman" panose="02020603050405020304" pitchFamily="18" charset="0"/>
                        </a:rPr>
                        <a:t>409 (73)</a:t>
                      </a:r>
                    </a:p>
                    <a:p>
                      <a:pPr marL="0" marR="0">
                        <a:lnSpc>
                          <a:spcPct val="107000"/>
                        </a:lnSpc>
                        <a:spcBef>
                          <a:spcPts val="0"/>
                        </a:spcBef>
                        <a:spcAft>
                          <a:spcPts val="800"/>
                        </a:spcAft>
                      </a:pPr>
                      <a:r>
                        <a:rPr lang="en-US" sz="1600" b="0" i="0" dirty="0">
                          <a:effectLst/>
                          <a:latin typeface="Calibri" panose="020F0502020204030204" pitchFamily="34" charset="0"/>
                          <a:ea typeface="Calibri" panose="020F0502020204030204" pitchFamily="34" charset="0"/>
                          <a:cs typeface="Times New Roman" panose="02020603050405020304" pitchFamily="18" charset="0"/>
                        </a:rPr>
                        <a:t>30 (5)</a:t>
                      </a:r>
                    </a:p>
                    <a:p>
                      <a:pPr marL="0" marR="0">
                        <a:lnSpc>
                          <a:spcPct val="107000"/>
                        </a:lnSpc>
                        <a:spcBef>
                          <a:spcPts val="0"/>
                        </a:spcBef>
                        <a:spcAft>
                          <a:spcPts val="800"/>
                        </a:spcAft>
                      </a:pPr>
                      <a:r>
                        <a:rPr lang="en-US" sz="1600" b="0" i="0" dirty="0">
                          <a:effectLst/>
                          <a:latin typeface="Calibri" panose="020F0502020204030204" pitchFamily="34" charset="0"/>
                          <a:ea typeface="Calibri" panose="020F0502020204030204" pitchFamily="34" charset="0"/>
                          <a:cs typeface="Times New Roman" panose="02020603050405020304" pitchFamily="18" charset="0"/>
                        </a:rPr>
                        <a:t>10 (2)</a:t>
                      </a:r>
                    </a:p>
                    <a:p>
                      <a:pPr marL="0" marR="0">
                        <a:lnSpc>
                          <a:spcPct val="107000"/>
                        </a:lnSpc>
                        <a:spcBef>
                          <a:spcPts val="0"/>
                        </a:spcBef>
                        <a:spcAft>
                          <a:spcPts val="800"/>
                        </a:spcAft>
                      </a:pPr>
                      <a:r>
                        <a:rPr lang="en-US" sz="1600" b="0" i="0" dirty="0">
                          <a:effectLst/>
                          <a:latin typeface="Calibri" panose="020F0502020204030204" pitchFamily="34" charset="0"/>
                          <a:ea typeface="Calibri" panose="020F0502020204030204" pitchFamily="34" charset="0"/>
                          <a:cs typeface="Times New Roman" panose="02020603050405020304" pitchFamily="18" charset="0"/>
                        </a:rPr>
                        <a:t>114 (20)</a:t>
                      </a:r>
                    </a:p>
                  </a:txBody>
                  <a:tcPr marL="0" marR="0" marT="0" marB="0"/>
                </a:tc>
                <a:extLst>
                  <a:ext uri="{0D108BD9-81ED-4DB2-BD59-A6C34878D82A}">
                    <a16:rowId xmlns:a16="http://schemas.microsoft.com/office/drawing/2014/main" val="1335968346"/>
                  </a:ext>
                </a:extLst>
              </a:tr>
              <a:tr h="764920">
                <a:tc>
                  <a:txBody>
                    <a:bodyPr/>
                    <a:lstStyle/>
                    <a:p>
                      <a:pPr marL="0" marR="0">
                        <a:lnSpc>
                          <a:spcPct val="107000"/>
                        </a:lnSpc>
                        <a:spcBef>
                          <a:spcPts val="0"/>
                        </a:spcBef>
                        <a:spcAft>
                          <a:spcPts val="800"/>
                        </a:spcAft>
                      </a:pPr>
                      <a:r>
                        <a:rPr lang="en-US" sz="1600" dirty="0">
                          <a:effectLst/>
                        </a:rPr>
                        <a:t>Insurance </a:t>
                      </a:r>
                      <a:r>
                        <a:rPr lang="en-US" sz="1600" baseline="30000" dirty="0">
                          <a:effectLst/>
                        </a:rPr>
                        <a:t>a</a:t>
                      </a:r>
                    </a:p>
                    <a:p>
                      <a:pPr marL="0" marR="0">
                        <a:lnSpc>
                          <a:spcPct val="107000"/>
                        </a:lnSpc>
                        <a:spcBef>
                          <a:spcPts val="0"/>
                        </a:spcBef>
                        <a:spcAft>
                          <a:spcPts val="800"/>
                        </a:spcAft>
                      </a:pPr>
                      <a:r>
                        <a:rPr lang="en-US" sz="1600" dirty="0">
                          <a:effectLst/>
                        </a:rPr>
                        <a:t>Private</a:t>
                      </a:r>
                    </a:p>
                    <a:p>
                      <a:pPr marL="0" marR="0">
                        <a:lnSpc>
                          <a:spcPct val="107000"/>
                        </a:lnSpc>
                        <a:spcBef>
                          <a:spcPts val="0"/>
                        </a:spcBef>
                        <a:spcAft>
                          <a:spcPts val="800"/>
                        </a:spcAft>
                      </a:pPr>
                      <a:r>
                        <a:rPr lang="en-US" sz="1600" dirty="0">
                          <a:effectLst/>
                        </a:rPr>
                        <a:t>Public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26,156 (58)</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16,308 (36)</a:t>
                      </a:r>
                    </a:p>
                  </a:txBody>
                  <a:tcPr marL="85679" marR="85679" marT="0" marB="0"/>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837 (54)</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580 (39)</a:t>
                      </a:r>
                    </a:p>
                  </a:txBody>
                  <a:tcPr marL="0" marR="0" marT="0" marB="0"/>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6424 (54)</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4587 (39)</a:t>
                      </a:r>
                    </a:p>
                  </a:txBody>
                  <a:tcPr marL="0" marR="0" marT="0" marB="0"/>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9597 (55)</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6652 (38)</a:t>
                      </a:r>
                    </a:p>
                  </a:txBody>
                  <a:tcPr marL="0" marR="0" marT="0" marB="0"/>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6247 (63)</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3148 (32)</a:t>
                      </a:r>
                    </a:p>
                  </a:txBody>
                  <a:tcPr marL="0" marR="0" marT="0" marB="0"/>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2430 (73)</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836 (25)</a:t>
                      </a:r>
                    </a:p>
                  </a:txBody>
                  <a:tcPr marL="0" marR="0" marT="0" marB="0"/>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561 (69)</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248 (31)</a:t>
                      </a:r>
                    </a:p>
                  </a:txBody>
                  <a:tcPr marL="0" marR="0" marT="0" marB="0"/>
                </a:tc>
                <a:tc>
                  <a:txBody>
                    <a:bodyPr/>
                    <a:lstStyle/>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55(18)</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255 (82)</a:t>
                      </a:r>
                    </a:p>
                  </a:txBody>
                  <a:tcPr marL="0" marR="0" marT="0" marB="0"/>
                </a:tc>
                <a:extLst>
                  <a:ext uri="{0D108BD9-81ED-4DB2-BD59-A6C34878D82A}">
                    <a16:rowId xmlns:a16="http://schemas.microsoft.com/office/drawing/2014/main" val="232157027"/>
                  </a:ext>
                </a:extLst>
              </a:tr>
              <a:tr h="239108">
                <a:tc>
                  <a:txBody>
                    <a:bodyPr/>
                    <a:lstStyle/>
                    <a:p>
                      <a:pPr marL="0" marR="0">
                        <a:lnSpc>
                          <a:spcPct val="107000"/>
                        </a:lnSpc>
                        <a:spcBef>
                          <a:spcPts val="0"/>
                        </a:spcBef>
                        <a:spcAft>
                          <a:spcPts val="800"/>
                        </a:spcAft>
                      </a:pPr>
                      <a:r>
                        <a:rPr lang="en-US" sz="1600" dirty="0">
                          <a:effectLst/>
                        </a:rPr>
                        <a:t>HbA1c (Mean[SD])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8.7 [2.1]</a:t>
                      </a:r>
                    </a:p>
                  </a:txBody>
                  <a:tcPr marL="85679" marR="85679"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8.3 [1.6]</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8.5 [1.9]</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9.0 [2.3]</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8.9 [2.1]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8.0 [1.8]</a:t>
                      </a:r>
                    </a:p>
                  </a:txBody>
                  <a:tcPr marL="0" marR="0" marT="0" marB="0"/>
                </a:tc>
                <a:tc>
                  <a: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8.0 [1.6]</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7.5 [1.2]</a:t>
                      </a:r>
                    </a:p>
                  </a:txBody>
                  <a:tcPr marL="0" marR="0" marT="0" marB="0"/>
                </a:tc>
                <a:extLst>
                  <a:ext uri="{0D108BD9-81ED-4DB2-BD59-A6C34878D82A}">
                    <a16:rowId xmlns:a16="http://schemas.microsoft.com/office/drawing/2014/main" val="4093935525"/>
                  </a:ext>
                </a:extLst>
              </a:tr>
              <a:tr h="282397">
                <a:tc>
                  <a:txBody>
                    <a:bodyPr/>
                    <a:lstStyle/>
                    <a:p>
                      <a:pPr marL="0" marR="0">
                        <a:lnSpc>
                          <a:spcPct val="107000"/>
                        </a:lnSpc>
                        <a:spcBef>
                          <a:spcPts val="0"/>
                        </a:spcBef>
                        <a:spcAft>
                          <a:spcPts val="800"/>
                        </a:spcAft>
                      </a:pPr>
                      <a:r>
                        <a:rPr lang="en-US" sz="1600" dirty="0">
                          <a:effectLst/>
                        </a:rPr>
                        <a:t>HbA1c Median (IQR)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8.2 [2.6]</a:t>
                      </a:r>
                    </a:p>
                  </a:txBody>
                  <a:tcPr marL="85679" marR="85679"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8.1 [2.0]</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8.1 [2.2]</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8.5 [3.1]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8.4 [2.7]</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7.6 [2.1]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7.6 [1.9]</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7.4 [1.4]</a:t>
                      </a:r>
                    </a:p>
                  </a:txBody>
                  <a:tcPr marL="0" marR="0" marT="0" marB="0"/>
                </a:tc>
                <a:extLst>
                  <a:ext uri="{0D108BD9-81ED-4DB2-BD59-A6C34878D82A}">
                    <a16:rowId xmlns:a16="http://schemas.microsoft.com/office/drawing/2014/main" val="2830882485"/>
                  </a:ext>
                </a:extLst>
              </a:tr>
              <a:tr h="239108">
                <a:tc>
                  <a: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en-US" sz="1600" dirty="0">
                          <a:effectLst/>
                        </a:rPr>
                        <a:t>CGM use </a:t>
                      </a:r>
                      <a:r>
                        <a:rPr lang="en-US" sz="1600" baseline="30000" dirty="0">
                          <a:effectLst/>
                        </a:rPr>
                        <a:t>b</a:t>
                      </a:r>
                    </a:p>
                  </a:txBody>
                  <a:tcPr marL="85679" marR="85679" marT="0" marB="0">
                    <a:solidFill>
                      <a:srgbClr val="1A7E92"/>
                    </a:solidFill>
                  </a:tcPr>
                </a:tc>
                <a:tc>
                  <a:txBody>
                    <a:bodyPr/>
                    <a:lstStyle/>
                    <a:p>
                      <a:pPr algn="l" fontAlgn="b"/>
                      <a:r>
                        <a:rPr lang="en-US" sz="1600" b="0" i="0" u="none" strike="noStrike" dirty="0">
                          <a:solidFill>
                            <a:srgbClr val="000000"/>
                          </a:solidFill>
                          <a:effectLst/>
                          <a:latin typeface="Calibri" panose="020F0502020204030204" pitchFamily="34" charset="0"/>
                        </a:rPr>
                        <a:t>30,561 (56)</a:t>
                      </a:r>
                    </a:p>
                  </a:txBody>
                  <a:tcPr marL="9525" marR="9525" marT="9525" marB="0" anchor="b"/>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1065 (61)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8201 (60)</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10794 (55)</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6132 (49)</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3172 (68)</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845 (61)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347 (62)</a:t>
                      </a:r>
                    </a:p>
                  </a:txBody>
                  <a:tcPr marL="0" marR="0" marT="0" marB="0"/>
                </a:tc>
                <a:extLst>
                  <a:ext uri="{0D108BD9-81ED-4DB2-BD59-A6C34878D82A}">
                    <a16:rowId xmlns:a16="http://schemas.microsoft.com/office/drawing/2014/main" val="76994763"/>
                  </a:ext>
                </a:extLst>
              </a:tr>
              <a:tr h="0">
                <a:tc>
                  <a:txBody>
                    <a:bodyPr/>
                    <a:lstStyle/>
                    <a:p>
                      <a:pPr marL="0" marR="0">
                        <a:lnSpc>
                          <a:spcPct val="107000"/>
                        </a:lnSpc>
                        <a:spcBef>
                          <a:spcPts val="0"/>
                        </a:spcBef>
                        <a:spcAft>
                          <a:spcPts val="800"/>
                        </a:spcAft>
                      </a:pPr>
                      <a:r>
                        <a:rPr lang="en-US" sz="1600" dirty="0">
                          <a:effectLst/>
                        </a:rPr>
                        <a:t>Pump use </a:t>
                      </a:r>
                      <a:r>
                        <a:rPr lang="en-US" sz="1600" baseline="30000" dirty="0">
                          <a:effectLst/>
                        </a:rPr>
                        <a:t>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5679" marR="85679" marT="0" marB="0">
                    <a:solidFill>
                      <a:srgbClr val="1A7E92"/>
                    </a:solidFill>
                  </a:tcPr>
                </a:tc>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27,035 (50)</a:t>
                      </a:r>
                    </a:p>
                  </a:txBody>
                  <a:tcPr marL="9525" marR="9525" marT="9525" marB="0" anchor="b"/>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740 (43)</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6778 (50)</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9358 (48)</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6372 (51)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2846 (61)</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724 (52)</a:t>
                      </a:r>
                    </a:p>
                  </a:txBody>
                  <a:tcPr marL="0" marR="0" marT="0" marB="0"/>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289 (51)</a:t>
                      </a:r>
                    </a:p>
                  </a:txBody>
                  <a:tcPr marL="0" marR="0" marT="0" marB="0"/>
                </a:tc>
                <a:extLst>
                  <a:ext uri="{0D108BD9-81ED-4DB2-BD59-A6C34878D82A}">
                    <a16:rowId xmlns:a16="http://schemas.microsoft.com/office/drawing/2014/main" val="1347029540"/>
                  </a:ext>
                </a:extLst>
              </a:tr>
            </a:tbl>
          </a:graphicData>
        </a:graphic>
      </p:graphicFrame>
      <p:sp>
        <p:nvSpPr>
          <p:cNvPr id="5" name="TextBox 4">
            <a:extLst>
              <a:ext uri="{FF2B5EF4-FFF2-40B4-BE49-F238E27FC236}">
                <a16:creationId xmlns:a16="http://schemas.microsoft.com/office/drawing/2014/main" id="{08B1E19F-F299-4A54-B922-740ED3FBB910}"/>
              </a:ext>
            </a:extLst>
          </p:cNvPr>
          <p:cNvSpPr txBox="1"/>
          <p:nvPr/>
        </p:nvSpPr>
        <p:spPr>
          <a:xfrm>
            <a:off x="548640" y="6167739"/>
            <a:ext cx="999352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696F70"/>
                </a:solidFill>
                <a:effectLst/>
                <a:uLnTx/>
                <a:uFillTx/>
                <a:latin typeface="Hind Bold"/>
                <a:ea typeface="Hind Bold"/>
                <a:cs typeface="Hind Bold"/>
                <a:sym typeface="Hind Bold"/>
              </a:rPr>
              <a:t>a</a:t>
            </a:r>
            <a:r>
              <a:rPr kumimoji="0" lang="en-US" sz="1200" b="0" i="0" u="none" strike="noStrike" kern="1200" cap="none" spc="0" normalizeH="0" baseline="0" noProof="0" dirty="0">
                <a:ln>
                  <a:noFill/>
                </a:ln>
                <a:solidFill>
                  <a:srgbClr val="696F70"/>
                </a:solidFill>
                <a:effectLst/>
                <a:uLnTx/>
                <a:uFillTx/>
                <a:latin typeface="Hind Bold"/>
                <a:ea typeface="Hind Bold"/>
                <a:cs typeface="Hind Bold"/>
                <a:sym typeface="Hind Bold"/>
              </a:rPr>
              <a:t> Missing data, column totals may not add up to 100%;</a:t>
            </a:r>
            <a:r>
              <a:rPr kumimoji="0" lang="en-US" sz="1200" b="0" i="0" u="none" strike="noStrike" kern="1200" cap="none" spc="0" normalizeH="0" baseline="30000" noProof="0" dirty="0">
                <a:ln>
                  <a:noFill/>
                </a:ln>
                <a:solidFill>
                  <a:srgbClr val="0C0C0C"/>
                </a:solidFill>
                <a:effectLst/>
                <a:uLnTx/>
                <a:uFillTx/>
                <a:latin typeface="Hind"/>
                <a:cs typeface="Calibri"/>
              </a:rPr>
              <a:t> b </a:t>
            </a:r>
            <a:r>
              <a:rPr kumimoji="0" lang="en-US" sz="1200" b="0" i="0" u="none" strike="noStrike" kern="1200" cap="none" spc="0" normalizeH="0" baseline="0" noProof="0" dirty="0">
                <a:ln>
                  <a:noFill/>
                </a:ln>
                <a:solidFill>
                  <a:srgbClr val="0C0C0C"/>
                </a:solidFill>
                <a:effectLst/>
                <a:uLnTx/>
                <a:uFillTx/>
                <a:latin typeface="Hind"/>
                <a:cs typeface="Calibri"/>
              </a:rPr>
              <a:t>Device information available on a subset of the population</a:t>
            </a:r>
            <a:r>
              <a:rPr kumimoji="0" lang="en-US" sz="1200" b="0" i="0" u="none" strike="noStrike" kern="1200" cap="none" spc="0" normalizeH="0" baseline="0" noProof="0" dirty="0">
                <a:ln>
                  <a:noFill/>
                </a:ln>
                <a:solidFill>
                  <a:srgbClr val="696F70"/>
                </a:solidFill>
                <a:effectLst/>
                <a:uLnTx/>
                <a:uFillTx/>
                <a:latin typeface="Hind Bold"/>
                <a:ea typeface="Hind Bold"/>
                <a:cs typeface="Hind Bold"/>
                <a:sym typeface="Hind Bold"/>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96F70"/>
                </a:solidFill>
                <a:effectLst/>
                <a:uLnTx/>
                <a:uFillTx/>
                <a:latin typeface="Hind Bold"/>
                <a:ea typeface="Hind Bold"/>
                <a:cs typeface="Hind Bold"/>
                <a:sym typeface="Hind Bold"/>
              </a:rPr>
              <a:t>Unpublished data, </a:t>
            </a:r>
            <a:r>
              <a:rPr lang="en-US" sz="1200" dirty="0">
                <a:solidFill>
                  <a:srgbClr val="696F70"/>
                </a:solidFill>
                <a:latin typeface="Hind Bold"/>
                <a:ea typeface="Hind Bold"/>
                <a:cs typeface="Hind Bold"/>
                <a:sym typeface="Hind Bold"/>
              </a:rPr>
              <a:t>presented at</a:t>
            </a:r>
            <a:r>
              <a:rPr kumimoji="0" lang="en-US" sz="1200" b="0" i="0" u="none" strike="noStrike" kern="1200" cap="none" spc="0" normalizeH="0" baseline="0" noProof="0" dirty="0">
                <a:ln>
                  <a:noFill/>
                </a:ln>
                <a:solidFill>
                  <a:srgbClr val="696F70"/>
                </a:solidFill>
                <a:effectLst/>
                <a:uLnTx/>
                <a:uFillTx/>
                <a:latin typeface="Hind Bold"/>
                <a:ea typeface="Hind Bold"/>
                <a:cs typeface="Hind Bold"/>
                <a:sym typeface="Hind Bold"/>
              </a:rPr>
              <a:t> ADA Scientific Conference and publication in 2022</a:t>
            </a:r>
          </a:p>
        </p:txBody>
      </p:sp>
    </p:spTree>
    <p:extLst>
      <p:ext uri="{BB962C8B-B14F-4D97-AF65-F5344CB8AC3E}">
        <p14:creationId xmlns:p14="http://schemas.microsoft.com/office/powerpoint/2010/main" val="76060660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8421-8C27-24F5-86A9-8C89A5287171}"/>
              </a:ext>
            </a:extLst>
          </p:cNvPr>
          <p:cNvSpPr>
            <a:spLocks noGrp="1"/>
          </p:cNvSpPr>
          <p:nvPr>
            <p:ph type="title"/>
          </p:nvPr>
        </p:nvSpPr>
        <p:spPr>
          <a:xfrm>
            <a:off x="302061" y="0"/>
            <a:ext cx="10972800" cy="457200"/>
          </a:xfrm>
        </p:spPr>
        <p:txBody>
          <a:bodyPr/>
          <a:lstStyle/>
          <a:p>
            <a:r>
              <a:rPr lang="en-US" dirty="0"/>
              <a:t>Data on QI Culture and Capacity</a:t>
            </a:r>
          </a:p>
        </p:txBody>
      </p:sp>
      <p:pic>
        <p:nvPicPr>
          <p:cNvPr id="7" name="Picture 6">
            <a:extLst>
              <a:ext uri="{FF2B5EF4-FFF2-40B4-BE49-F238E27FC236}">
                <a16:creationId xmlns:a16="http://schemas.microsoft.com/office/drawing/2014/main" id="{2C0A435A-0A1A-CAB4-4730-353383D7D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982" y="1773366"/>
            <a:ext cx="8780295" cy="5084634"/>
          </a:xfrm>
          <a:prstGeom prst="rect">
            <a:avLst/>
          </a:prstGeom>
        </p:spPr>
      </p:pic>
      <p:pic>
        <p:nvPicPr>
          <p:cNvPr id="9" name="Picture 8">
            <a:extLst>
              <a:ext uri="{FF2B5EF4-FFF2-40B4-BE49-F238E27FC236}">
                <a16:creationId xmlns:a16="http://schemas.microsoft.com/office/drawing/2014/main" id="{DA7DFD6F-9BD0-4D68-57AB-69CEDFC7A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564" y="457200"/>
            <a:ext cx="5513394" cy="1394208"/>
          </a:xfrm>
          <a:prstGeom prst="rect">
            <a:avLst/>
          </a:prstGeom>
        </p:spPr>
      </p:pic>
      <p:sp>
        <p:nvSpPr>
          <p:cNvPr id="3" name="TextBox 2">
            <a:extLst>
              <a:ext uri="{FF2B5EF4-FFF2-40B4-BE49-F238E27FC236}">
                <a16:creationId xmlns:a16="http://schemas.microsoft.com/office/drawing/2014/main" id="{154BA81D-D6E1-6B0F-C042-60B72ACB46E6}"/>
              </a:ext>
            </a:extLst>
          </p:cNvPr>
          <p:cNvSpPr txBox="1"/>
          <p:nvPr/>
        </p:nvSpPr>
        <p:spPr>
          <a:xfrm>
            <a:off x="196704" y="6522750"/>
            <a:ext cx="105951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Brynn M, Mungmode A at al Baseline Quality Improvement Capacity of 33 Endocrinology Centers Participating in the T1D Exchange Quality Improvement Collaborative. Clinical Diabetes 2022</a:t>
            </a:r>
          </a:p>
        </p:txBody>
      </p:sp>
    </p:spTree>
    <p:extLst>
      <p:ext uri="{BB962C8B-B14F-4D97-AF65-F5344CB8AC3E}">
        <p14:creationId xmlns:p14="http://schemas.microsoft.com/office/powerpoint/2010/main" val="393780409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0A2C-E14D-6C44-D20C-8FAF33974E3E}"/>
              </a:ext>
            </a:extLst>
          </p:cNvPr>
          <p:cNvSpPr>
            <a:spLocks noGrp="1"/>
          </p:cNvSpPr>
          <p:nvPr>
            <p:ph type="title"/>
          </p:nvPr>
        </p:nvSpPr>
        <p:spPr/>
        <p:txBody>
          <a:bodyPr/>
          <a:lstStyle/>
          <a:p>
            <a:r>
              <a:rPr lang="en-US" dirty="0"/>
              <a:t>Using QI Principles to scale knowledge</a:t>
            </a:r>
          </a:p>
        </p:txBody>
      </p:sp>
      <p:pic>
        <p:nvPicPr>
          <p:cNvPr id="5" name="Picture 4">
            <a:extLst>
              <a:ext uri="{FF2B5EF4-FFF2-40B4-BE49-F238E27FC236}">
                <a16:creationId xmlns:a16="http://schemas.microsoft.com/office/drawing/2014/main" id="{A155FACE-34DE-920A-64D8-14DFC79F6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429" y="767993"/>
            <a:ext cx="8507003" cy="5316633"/>
          </a:xfrm>
          <a:prstGeom prst="rect">
            <a:avLst/>
          </a:prstGeom>
        </p:spPr>
      </p:pic>
      <p:sp>
        <p:nvSpPr>
          <p:cNvPr id="6" name="TextBox 5">
            <a:extLst>
              <a:ext uri="{FF2B5EF4-FFF2-40B4-BE49-F238E27FC236}">
                <a16:creationId xmlns:a16="http://schemas.microsoft.com/office/drawing/2014/main" id="{65646868-8B4A-C5D5-B56A-9BB216A4032C}"/>
              </a:ext>
            </a:extLst>
          </p:cNvPr>
          <p:cNvSpPr txBox="1"/>
          <p:nvPr/>
        </p:nvSpPr>
        <p:spPr>
          <a:xfrm>
            <a:off x="238539" y="6440557"/>
            <a:ext cx="105951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Brynn M, Mungmode A at al Baseline Quality Improvement Capacity of 33 Endocrinology Centers Participating in the T1D Exchange Quality Improvement Collaborative. Clinical Diabetes 2022</a:t>
            </a:r>
          </a:p>
        </p:txBody>
      </p:sp>
    </p:spTree>
    <p:extLst>
      <p:ext uri="{BB962C8B-B14F-4D97-AF65-F5344CB8AC3E}">
        <p14:creationId xmlns:p14="http://schemas.microsoft.com/office/powerpoint/2010/main" val="22133441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06218-5B16-59EE-E2B8-03E96995D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183" y="615030"/>
            <a:ext cx="6235203" cy="1907459"/>
          </a:xfrm>
          <a:prstGeom prst="rect">
            <a:avLst/>
          </a:prstGeom>
        </p:spPr>
      </p:pic>
      <p:pic>
        <p:nvPicPr>
          <p:cNvPr id="7" name="Picture 6">
            <a:extLst>
              <a:ext uri="{FF2B5EF4-FFF2-40B4-BE49-F238E27FC236}">
                <a16:creationId xmlns:a16="http://schemas.microsoft.com/office/drawing/2014/main" id="{5808CD4F-95E2-A89B-FA3F-C01B0A3B5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80319"/>
            <a:ext cx="5731768" cy="3261862"/>
          </a:xfrm>
          <a:prstGeom prst="rect">
            <a:avLst/>
          </a:prstGeom>
        </p:spPr>
      </p:pic>
      <p:sp>
        <p:nvSpPr>
          <p:cNvPr id="8" name="Title 1">
            <a:extLst>
              <a:ext uri="{FF2B5EF4-FFF2-40B4-BE49-F238E27FC236}">
                <a16:creationId xmlns:a16="http://schemas.microsoft.com/office/drawing/2014/main" id="{390E906B-6E3D-70F1-B753-98EE11EA86A2}"/>
              </a:ext>
            </a:extLst>
          </p:cNvPr>
          <p:cNvSpPr txBox="1">
            <a:spLocks/>
          </p:cNvSpPr>
          <p:nvPr/>
        </p:nvSpPr>
        <p:spPr>
          <a:xfrm>
            <a:off x="302061" y="0"/>
            <a:ext cx="10972800" cy="457200"/>
          </a:xfrm>
          <a:prstGeom prst="rect">
            <a:avLst/>
          </a:prstGeom>
        </p:spPr>
        <p:txBody>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r>
              <a:rPr lang="en-US" kern="0" dirty="0"/>
              <a:t>Embraced Qualitative Real-World Data</a:t>
            </a:r>
          </a:p>
        </p:txBody>
      </p:sp>
      <p:sp>
        <p:nvSpPr>
          <p:cNvPr id="2" name="TextBox 1">
            <a:extLst>
              <a:ext uri="{FF2B5EF4-FFF2-40B4-BE49-F238E27FC236}">
                <a16:creationId xmlns:a16="http://schemas.microsoft.com/office/drawing/2014/main" id="{00B9DB2A-6245-2650-CCC3-09C94F8B4BDB}"/>
              </a:ext>
            </a:extLst>
          </p:cNvPr>
          <p:cNvSpPr txBox="1"/>
          <p:nvPr/>
        </p:nvSpPr>
        <p:spPr>
          <a:xfrm>
            <a:off x="238539" y="6440557"/>
            <a:ext cx="105951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alibri" panose="020F0502020204030204"/>
              </a:rPr>
              <a:t>Ospelt E</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  Nudrat N. at al Facilitators and Barriers to Smart Insulin Pen Use: A Mixed Method Study of Multidisciplinary Stakeholders from Diabetes Teams in the United States. Clinical Diabetes 2022</a:t>
            </a:r>
          </a:p>
        </p:txBody>
      </p:sp>
      <p:pic>
        <p:nvPicPr>
          <p:cNvPr id="4" name="Picture 3">
            <a:extLst>
              <a:ext uri="{FF2B5EF4-FFF2-40B4-BE49-F238E27FC236}">
                <a16:creationId xmlns:a16="http://schemas.microsoft.com/office/drawing/2014/main" id="{C1C1A2B8-D434-8DC8-399F-7D329646F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42" y="2680319"/>
            <a:ext cx="5558319" cy="3261861"/>
          </a:xfrm>
          <a:prstGeom prst="rect">
            <a:avLst/>
          </a:prstGeom>
        </p:spPr>
      </p:pic>
    </p:spTree>
    <p:extLst>
      <p:ext uri="{BB962C8B-B14F-4D97-AF65-F5344CB8AC3E}">
        <p14:creationId xmlns:p14="http://schemas.microsoft.com/office/powerpoint/2010/main" val="264681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917-0F04-4A4C-AD1C-A8309D8F0125}"/>
              </a:ext>
            </a:extLst>
          </p:cNvPr>
          <p:cNvSpPr>
            <a:spLocks noGrp="1"/>
          </p:cNvSpPr>
          <p:nvPr>
            <p:ph type="title"/>
          </p:nvPr>
        </p:nvSpPr>
        <p:spPr>
          <a:xfrm>
            <a:off x="1335640" y="2402440"/>
            <a:ext cx="10376899" cy="1447800"/>
          </a:xfrm>
        </p:spPr>
        <p:txBody>
          <a:bodyPr/>
          <a:lstStyle/>
          <a:p>
            <a:r>
              <a:rPr lang="en-US" dirty="0"/>
              <a:t>2. Use data to make best the decisions for the population of people with type 1 diabetes</a:t>
            </a:r>
            <a:br>
              <a:rPr lang="en-US" dirty="0"/>
            </a:br>
            <a:br>
              <a:rPr lang="en-US" dirty="0"/>
            </a:br>
            <a:endParaRPr lang="en-US" dirty="0"/>
          </a:p>
        </p:txBody>
      </p:sp>
    </p:spTree>
    <p:extLst>
      <p:ext uri="{BB962C8B-B14F-4D97-AF65-F5344CB8AC3E}">
        <p14:creationId xmlns:p14="http://schemas.microsoft.com/office/powerpoint/2010/main" val="303439511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82D3-8DBB-86EE-3259-29583BEAAF8F}"/>
              </a:ext>
            </a:extLst>
          </p:cNvPr>
          <p:cNvSpPr>
            <a:spLocks noGrp="1"/>
          </p:cNvSpPr>
          <p:nvPr>
            <p:ph type="title"/>
          </p:nvPr>
        </p:nvSpPr>
        <p:spPr/>
        <p:txBody>
          <a:bodyPr/>
          <a:lstStyle/>
          <a:p>
            <a:r>
              <a:rPr lang="en-US" dirty="0"/>
              <a:t>Achieving A1c Target in Pediatric Cohort</a:t>
            </a:r>
          </a:p>
        </p:txBody>
      </p:sp>
      <p:pic>
        <p:nvPicPr>
          <p:cNvPr id="5" name="Picture 4">
            <a:extLst>
              <a:ext uri="{FF2B5EF4-FFF2-40B4-BE49-F238E27FC236}">
                <a16:creationId xmlns:a16="http://schemas.microsoft.com/office/drawing/2014/main" id="{8B6D6A9F-4C3C-98F8-B750-FB664EC2A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773" y="793678"/>
            <a:ext cx="4807285" cy="1276564"/>
          </a:xfrm>
          <a:prstGeom prst="rect">
            <a:avLst/>
          </a:prstGeom>
        </p:spPr>
      </p:pic>
      <p:pic>
        <p:nvPicPr>
          <p:cNvPr id="7" name="Picture 6">
            <a:extLst>
              <a:ext uri="{FF2B5EF4-FFF2-40B4-BE49-F238E27FC236}">
                <a16:creationId xmlns:a16="http://schemas.microsoft.com/office/drawing/2014/main" id="{C01E1199-535A-0731-7860-503E84F15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75" y="1297112"/>
            <a:ext cx="5764439" cy="4875088"/>
          </a:xfrm>
          <a:prstGeom prst="rect">
            <a:avLst/>
          </a:prstGeom>
        </p:spPr>
      </p:pic>
      <p:pic>
        <p:nvPicPr>
          <p:cNvPr id="9" name="Picture 8">
            <a:extLst>
              <a:ext uri="{FF2B5EF4-FFF2-40B4-BE49-F238E27FC236}">
                <a16:creationId xmlns:a16="http://schemas.microsoft.com/office/drawing/2014/main" id="{CC56EBDB-6FD8-90BD-EC9B-7E0D13C2A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9" y="2178120"/>
            <a:ext cx="6003485" cy="3886202"/>
          </a:xfrm>
          <a:prstGeom prst="rect">
            <a:avLst/>
          </a:prstGeom>
        </p:spPr>
      </p:pic>
      <p:sp>
        <p:nvSpPr>
          <p:cNvPr id="10" name="TextBox 9">
            <a:extLst>
              <a:ext uri="{FF2B5EF4-FFF2-40B4-BE49-F238E27FC236}">
                <a16:creationId xmlns:a16="http://schemas.microsoft.com/office/drawing/2014/main" id="{5DFA28DF-6599-DA72-1D9A-78259E7713B5}"/>
              </a:ext>
            </a:extLst>
          </p:cNvPr>
          <p:cNvSpPr txBox="1"/>
          <p:nvPr/>
        </p:nvSpPr>
        <p:spPr>
          <a:xfrm>
            <a:off x="238539" y="6440557"/>
            <a:ext cx="105951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alibri" panose="020F0502020204030204"/>
              </a:rPr>
              <a:t>Demeterco-</a:t>
            </a:r>
            <a:r>
              <a:rPr lang="en-US" sz="1000" dirty="0" err="1">
                <a:solidFill>
                  <a:srgbClr val="000000"/>
                </a:solidFill>
                <a:latin typeface="Calibri" panose="020F0502020204030204"/>
              </a:rPr>
              <a:t>Bergren</a:t>
            </a:r>
            <a:r>
              <a:rPr lang="en-US" sz="1000" dirty="0">
                <a:solidFill>
                  <a:srgbClr val="000000"/>
                </a:solidFill>
                <a:latin typeface="Calibri" panose="020F0502020204030204"/>
              </a:rPr>
              <a:t> C, Ebekozien O </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at al Factors Associated with Achieving Target A1C in Children and Adolescents with Type 1 Diabetes: Findings from T1D Exchange Quality Improvement Collaborative. Clinical Diabetes 2022</a:t>
            </a:r>
          </a:p>
        </p:txBody>
      </p:sp>
    </p:spTree>
    <p:extLst>
      <p:ext uri="{BB962C8B-B14F-4D97-AF65-F5344CB8AC3E}">
        <p14:creationId xmlns:p14="http://schemas.microsoft.com/office/powerpoint/2010/main" val="40095118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C445-A5E8-97AB-EC33-3EFC468B5F9A}"/>
              </a:ext>
            </a:extLst>
          </p:cNvPr>
          <p:cNvSpPr>
            <a:spLocks noGrp="1"/>
          </p:cNvSpPr>
          <p:nvPr>
            <p:ph type="title"/>
          </p:nvPr>
        </p:nvSpPr>
        <p:spPr>
          <a:xfrm>
            <a:off x="384253" y="92309"/>
            <a:ext cx="10972800" cy="457200"/>
          </a:xfrm>
        </p:spPr>
        <p:txBody>
          <a:bodyPr/>
          <a:lstStyle/>
          <a:p>
            <a:r>
              <a:rPr lang="en-US" dirty="0"/>
              <a:t>Achieving Target A1c in Adult Cohort</a:t>
            </a:r>
          </a:p>
        </p:txBody>
      </p:sp>
      <p:pic>
        <p:nvPicPr>
          <p:cNvPr id="5" name="Picture 4">
            <a:extLst>
              <a:ext uri="{FF2B5EF4-FFF2-40B4-BE49-F238E27FC236}">
                <a16:creationId xmlns:a16="http://schemas.microsoft.com/office/drawing/2014/main" id="{A05A244B-A5D0-8816-FE2A-C1F741BE6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884" y="717908"/>
            <a:ext cx="5247170" cy="1687530"/>
          </a:xfrm>
          <a:prstGeom prst="rect">
            <a:avLst/>
          </a:prstGeom>
        </p:spPr>
      </p:pic>
      <p:pic>
        <p:nvPicPr>
          <p:cNvPr id="7" name="Picture 6">
            <a:extLst>
              <a:ext uri="{FF2B5EF4-FFF2-40B4-BE49-F238E27FC236}">
                <a16:creationId xmlns:a16="http://schemas.microsoft.com/office/drawing/2014/main" id="{9BB193F4-5BE7-F7FD-6F7A-08E1ABA10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6" y="770563"/>
            <a:ext cx="6412590" cy="5725274"/>
          </a:xfrm>
          <a:prstGeom prst="rect">
            <a:avLst/>
          </a:prstGeom>
        </p:spPr>
      </p:pic>
      <p:pic>
        <p:nvPicPr>
          <p:cNvPr id="9" name="Picture 8">
            <a:extLst>
              <a:ext uri="{FF2B5EF4-FFF2-40B4-BE49-F238E27FC236}">
                <a16:creationId xmlns:a16="http://schemas.microsoft.com/office/drawing/2014/main" id="{524B967D-2646-AC90-99C1-B0286145E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536" y="2306390"/>
            <a:ext cx="5363318" cy="4002101"/>
          </a:xfrm>
          <a:prstGeom prst="rect">
            <a:avLst/>
          </a:prstGeom>
        </p:spPr>
      </p:pic>
      <p:sp>
        <p:nvSpPr>
          <p:cNvPr id="10" name="TextBox 9">
            <a:extLst>
              <a:ext uri="{FF2B5EF4-FFF2-40B4-BE49-F238E27FC236}">
                <a16:creationId xmlns:a16="http://schemas.microsoft.com/office/drawing/2014/main" id="{D1BBE0F4-F6B7-2EE4-6FBB-9EC4B2F36660}"/>
              </a:ext>
            </a:extLst>
          </p:cNvPr>
          <p:cNvSpPr txBox="1"/>
          <p:nvPr/>
        </p:nvSpPr>
        <p:spPr>
          <a:xfrm>
            <a:off x="238539" y="6440557"/>
            <a:ext cx="105951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alibri" panose="020F0502020204030204"/>
              </a:rPr>
              <a:t>Halis A, Rompicherla S </a:t>
            </a: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at al Factors Associated with Improved A1C among Adults with Type 1 Diabetes. Clinical Diabetes 2022</a:t>
            </a:r>
          </a:p>
        </p:txBody>
      </p:sp>
    </p:spTree>
    <p:extLst>
      <p:ext uri="{BB962C8B-B14F-4D97-AF65-F5344CB8AC3E}">
        <p14:creationId xmlns:p14="http://schemas.microsoft.com/office/powerpoint/2010/main" val="11095686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B1FA0-A19D-80C4-9CD4-4100CD50F215}"/>
              </a:ext>
            </a:extLst>
          </p:cNvPr>
          <p:cNvPicPr>
            <a:picLocks noChangeAspect="1"/>
          </p:cNvPicPr>
          <p:nvPr/>
        </p:nvPicPr>
        <p:blipFill>
          <a:blip r:embed="rId2"/>
          <a:stretch>
            <a:fillRect/>
          </a:stretch>
        </p:blipFill>
        <p:spPr>
          <a:xfrm>
            <a:off x="2367165" y="649922"/>
            <a:ext cx="6746973" cy="1859300"/>
          </a:xfrm>
          <a:prstGeom prst="rect">
            <a:avLst/>
          </a:prstGeom>
        </p:spPr>
      </p:pic>
      <p:sp>
        <p:nvSpPr>
          <p:cNvPr id="3" name="Title 1">
            <a:extLst>
              <a:ext uri="{FF2B5EF4-FFF2-40B4-BE49-F238E27FC236}">
                <a16:creationId xmlns:a16="http://schemas.microsoft.com/office/drawing/2014/main" id="{7F663E64-D782-CF1F-B0D4-08044B152087}"/>
              </a:ext>
            </a:extLst>
          </p:cNvPr>
          <p:cNvSpPr txBox="1">
            <a:spLocks/>
          </p:cNvSpPr>
          <p:nvPr/>
        </p:nvSpPr>
        <p:spPr>
          <a:xfrm>
            <a:off x="384253" y="92309"/>
            <a:ext cx="10972800" cy="457200"/>
          </a:xfrm>
          <a:prstGeom prst="rect">
            <a:avLst/>
          </a:prstGeom>
        </p:spPr>
        <p:txBody>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r>
              <a:rPr lang="en-US" kern="0" dirty="0"/>
              <a:t>Building evidence for emerging technologies</a:t>
            </a:r>
          </a:p>
        </p:txBody>
      </p:sp>
      <p:pic>
        <p:nvPicPr>
          <p:cNvPr id="4" name="Content Placeholder 4">
            <a:extLst>
              <a:ext uri="{FF2B5EF4-FFF2-40B4-BE49-F238E27FC236}">
                <a16:creationId xmlns:a16="http://schemas.microsoft.com/office/drawing/2014/main" id="{888733D5-9B9E-8DC2-43B8-31AA6EA18314}"/>
              </a:ext>
            </a:extLst>
          </p:cNvPr>
          <p:cNvPicPr>
            <a:picLocks noChangeAspect="1"/>
          </p:cNvPicPr>
          <p:nvPr/>
        </p:nvPicPr>
        <p:blipFill>
          <a:blip r:embed="rId3"/>
          <a:stretch>
            <a:fillRect/>
          </a:stretch>
        </p:blipFill>
        <p:spPr>
          <a:xfrm>
            <a:off x="1254881" y="2404153"/>
            <a:ext cx="9231543" cy="4135426"/>
          </a:xfrm>
          <a:prstGeom prst="rect">
            <a:avLst/>
          </a:prstGeom>
        </p:spPr>
      </p:pic>
    </p:spTree>
    <p:extLst>
      <p:ext uri="{BB962C8B-B14F-4D97-AF65-F5344CB8AC3E}">
        <p14:creationId xmlns:p14="http://schemas.microsoft.com/office/powerpoint/2010/main" val="338389057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917-0F04-4A4C-AD1C-A8309D8F0125}"/>
              </a:ext>
            </a:extLst>
          </p:cNvPr>
          <p:cNvSpPr>
            <a:spLocks noGrp="1"/>
          </p:cNvSpPr>
          <p:nvPr>
            <p:ph type="title"/>
          </p:nvPr>
        </p:nvSpPr>
        <p:spPr>
          <a:xfrm>
            <a:off x="2479066" y="1981200"/>
            <a:ext cx="7850318" cy="1447800"/>
          </a:xfrm>
        </p:spPr>
        <p:txBody>
          <a:bodyPr/>
          <a:lstStyle/>
          <a:p>
            <a:r>
              <a:rPr lang="en-US" dirty="0"/>
              <a:t>3. How can we improve clinical and T1D population health outcomes?</a:t>
            </a:r>
            <a:br>
              <a:rPr lang="en-US" dirty="0"/>
            </a:br>
            <a:endParaRPr lang="en-US" dirty="0"/>
          </a:p>
        </p:txBody>
      </p:sp>
    </p:spTree>
    <p:extLst>
      <p:ext uri="{BB962C8B-B14F-4D97-AF65-F5344CB8AC3E}">
        <p14:creationId xmlns:p14="http://schemas.microsoft.com/office/powerpoint/2010/main" val="17267498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9C9FBF-1459-A334-D565-84F80E201F8C}"/>
              </a:ext>
            </a:extLst>
          </p:cNvPr>
          <p:cNvSpPr txBox="1">
            <a:spLocks/>
          </p:cNvSpPr>
          <p:nvPr/>
        </p:nvSpPr>
        <p:spPr>
          <a:xfrm>
            <a:off x="609600" y="208280"/>
            <a:ext cx="10972800" cy="50609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45" normalizeH="0" baseline="0" noProof="0" dirty="0">
                <a:ln>
                  <a:noFill/>
                </a:ln>
                <a:solidFill>
                  <a:srgbClr val="3E4E8D"/>
                </a:solidFill>
                <a:effectLst/>
                <a:uLnTx/>
                <a:uFillTx/>
                <a:latin typeface="Montserrat SemiBold" pitchFamily="2" charset="77"/>
                <a:cs typeface="Hind Medium" panose="02000000000000000000" pitchFamily="2" charset="77"/>
                <a:sym typeface="Hind Bold"/>
              </a:rPr>
              <a:t>QI benchmarking with T1DX-QI Portal</a:t>
            </a:r>
          </a:p>
        </p:txBody>
      </p:sp>
      <p:sp>
        <p:nvSpPr>
          <p:cNvPr id="2" name="Text Placeholder 2">
            <a:extLst>
              <a:ext uri="{FF2B5EF4-FFF2-40B4-BE49-F238E27FC236}">
                <a16:creationId xmlns:a16="http://schemas.microsoft.com/office/drawing/2014/main" id="{9CA93DD2-48FE-88BB-A0D0-9A7B1818F7AA}"/>
              </a:ext>
            </a:extLst>
          </p:cNvPr>
          <p:cNvSpPr txBox="1">
            <a:spLocks/>
          </p:cNvSpPr>
          <p:nvPr/>
        </p:nvSpPr>
        <p:spPr>
          <a:xfrm>
            <a:off x="142875" y="2640458"/>
            <a:ext cx="5486977" cy="384688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C0C0C"/>
                </a:solidFill>
                <a:effectLst/>
                <a:uLnTx/>
                <a:uFillTx/>
                <a:latin typeface="Hind"/>
                <a:cs typeface="Calibri"/>
              </a:rPr>
              <a:t>Innovative EMR-based data platform </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C0C0C"/>
                </a:solidFill>
                <a:effectLst/>
                <a:uLnTx/>
                <a:uFillTx/>
                <a:latin typeface="Hind"/>
                <a:cs typeface="Calibri"/>
              </a:rPr>
              <a:t>Access and chart local center data.</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C0C0C"/>
                </a:solidFill>
                <a:effectLst/>
                <a:uLnTx/>
                <a:uFillTx/>
                <a:latin typeface="Hind"/>
                <a:cs typeface="Calibri"/>
              </a:rPr>
              <a:t>Benchmark against other T1DX-QI centers on key T1D metrics.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C0C0C"/>
                </a:solidFill>
                <a:effectLst/>
                <a:uLnTx/>
                <a:uFillTx/>
                <a:latin typeface="Hind"/>
                <a:cs typeface="Calibri"/>
              </a:rPr>
              <a:t>View case studies and change packages for QI inspiration.</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dirty="0">
                <a:solidFill>
                  <a:srgbClr val="0C0C0C"/>
                </a:solidFill>
                <a:latin typeface="Hind"/>
                <a:cs typeface="Calibri"/>
              </a:rPr>
              <a:t>Rank metric performance in the network for advocacy.</a:t>
            </a:r>
            <a:endParaRPr kumimoji="0" lang="en-US" sz="2400" b="0" i="0" u="none" strike="noStrike" kern="1200" cap="none" spc="0" normalizeH="0" baseline="0" noProof="0" dirty="0">
              <a:ln>
                <a:noFill/>
              </a:ln>
              <a:solidFill>
                <a:srgbClr val="0C0C0C"/>
              </a:solidFill>
              <a:effectLst/>
              <a:uLnTx/>
              <a:uFillTx/>
              <a:latin typeface="Hind"/>
              <a:cs typeface="Calibri"/>
            </a:endParaRPr>
          </a:p>
        </p:txBody>
      </p:sp>
      <p:pic>
        <p:nvPicPr>
          <p:cNvPr id="4" name="Picture 3" descr="Chart&#10;&#10;Description automatically generated">
            <a:extLst>
              <a:ext uri="{FF2B5EF4-FFF2-40B4-BE49-F238E27FC236}">
                <a16:creationId xmlns:a16="http://schemas.microsoft.com/office/drawing/2014/main" id="{6600A90D-F465-700D-4ECC-89D097FD6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474" y="714376"/>
            <a:ext cx="6489651" cy="5480942"/>
          </a:xfrm>
          <a:prstGeom prst="rect">
            <a:avLst/>
          </a:prstGeom>
        </p:spPr>
      </p:pic>
      <p:sp>
        <p:nvSpPr>
          <p:cNvPr id="3" name="TextBox 2">
            <a:extLst>
              <a:ext uri="{FF2B5EF4-FFF2-40B4-BE49-F238E27FC236}">
                <a16:creationId xmlns:a16="http://schemas.microsoft.com/office/drawing/2014/main" id="{6041F3DA-1BB6-1A5A-AA81-C0D7488475D9}"/>
              </a:ext>
            </a:extLst>
          </p:cNvPr>
          <p:cNvSpPr txBox="1"/>
          <p:nvPr/>
        </p:nvSpPr>
        <p:spPr>
          <a:xfrm>
            <a:off x="35709" y="6330799"/>
            <a:ext cx="97966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C0C0C"/>
                </a:solidFill>
                <a:latin typeface="Hind"/>
                <a:cs typeface="Calibri"/>
              </a:rPr>
              <a:t>Mungmode A. Making Diabetes Electronic Medical Record Data Actionable: Promoting Benchmarking and Population Health Improvement Using the T1D Exchange QI Portal. Clinical Diabetes 2022</a:t>
            </a:r>
            <a:endParaRPr kumimoji="0" lang="en-US" sz="1000" b="0" i="0" u="none" strike="noStrike" kern="1200" cap="none" spc="0" normalizeH="0" baseline="0" noProof="0" dirty="0">
              <a:ln>
                <a:noFill/>
              </a:ln>
              <a:solidFill>
                <a:srgbClr val="0C0C0C"/>
              </a:solidFill>
              <a:effectLst/>
              <a:uLnTx/>
              <a:uFillTx/>
              <a:latin typeface="Hind"/>
              <a:cs typeface="Calibri"/>
            </a:endParaRPr>
          </a:p>
        </p:txBody>
      </p:sp>
      <p:pic>
        <p:nvPicPr>
          <p:cNvPr id="7" name="Picture 6">
            <a:extLst>
              <a:ext uri="{FF2B5EF4-FFF2-40B4-BE49-F238E27FC236}">
                <a16:creationId xmlns:a16="http://schemas.microsoft.com/office/drawing/2014/main" id="{CD3B9B1B-D098-3296-2F32-1981573FF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3" y="829633"/>
            <a:ext cx="4952144" cy="1809500"/>
          </a:xfrm>
          <a:prstGeom prst="rect">
            <a:avLst/>
          </a:prstGeom>
        </p:spPr>
      </p:pic>
    </p:spTree>
    <p:extLst>
      <p:ext uri="{BB962C8B-B14F-4D97-AF65-F5344CB8AC3E}">
        <p14:creationId xmlns:p14="http://schemas.microsoft.com/office/powerpoint/2010/main" val="3200963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9C9FBF-1459-A334-D565-84F80E201F8C}"/>
              </a:ext>
            </a:extLst>
          </p:cNvPr>
          <p:cNvSpPr txBox="1">
            <a:spLocks/>
          </p:cNvSpPr>
          <p:nvPr/>
        </p:nvSpPr>
        <p:spPr>
          <a:xfrm>
            <a:off x="609600" y="208280"/>
            <a:ext cx="10972800" cy="71437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45" normalizeH="0" baseline="0" noProof="0" dirty="0">
                <a:ln>
                  <a:noFill/>
                </a:ln>
                <a:solidFill>
                  <a:srgbClr val="3E4E8D"/>
                </a:solidFill>
                <a:effectLst/>
                <a:uLnTx/>
                <a:uFillTx/>
                <a:latin typeface="Montserrat SemiBold" pitchFamily="2" charset="77"/>
                <a:cs typeface="Hind Medium" panose="02000000000000000000" pitchFamily="2" charset="77"/>
                <a:sym typeface="Hind Bold"/>
              </a:rPr>
              <a:t>T1DX-QI now 52 Centers strong serving 80,000+ lives</a:t>
            </a:r>
          </a:p>
        </p:txBody>
      </p:sp>
      <p:sp>
        <p:nvSpPr>
          <p:cNvPr id="10" name="TextBox 9">
            <a:extLst>
              <a:ext uri="{FF2B5EF4-FFF2-40B4-BE49-F238E27FC236}">
                <a16:creationId xmlns:a16="http://schemas.microsoft.com/office/drawing/2014/main" id="{1A28FB55-D3AD-F70D-06C8-60A750FFBD12}"/>
              </a:ext>
            </a:extLst>
          </p:cNvPr>
          <p:cNvSpPr txBox="1"/>
          <p:nvPr/>
        </p:nvSpPr>
        <p:spPr>
          <a:xfrm>
            <a:off x="609600" y="6218833"/>
            <a:ext cx="7774112"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cs typeface="Calibri"/>
              </a:rPr>
              <a:t>Mungmode, A. H et al Diabetes Population Health Innovations in the Age of COVID-19: Insights From the T1D Exchange Quality Improvement Collaborative. </a:t>
            </a: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cs typeface="Calibri"/>
              </a:rPr>
              <a:t>J Clin Outcomes </a:t>
            </a:r>
            <a:r>
              <a:rPr kumimoji="0" lang="en-US" sz="1100" b="0" i="1" u="none" strike="noStrike" kern="1200" cap="none" spc="0" normalizeH="0" baseline="0" noProof="0" dirty="0" err="1">
                <a:ln>
                  <a:noFill/>
                </a:ln>
                <a:solidFill>
                  <a:srgbClr val="000000"/>
                </a:solidFill>
                <a:effectLst/>
                <a:uLnTx/>
                <a:uFillTx/>
                <a:latin typeface="Calibri" panose="020F0502020204030204" pitchFamily="34" charset="0"/>
                <a:cs typeface="Calibri"/>
              </a:rPr>
              <a:t>Manag</a:t>
            </a: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cs typeface="Calibri"/>
              </a:rPr>
              <a:t>, 29(5), 185-192. https://doi.org/10.12788/jcom/0109 </a:t>
            </a:r>
          </a:p>
        </p:txBody>
      </p:sp>
      <p:pic>
        <p:nvPicPr>
          <p:cNvPr id="13" name="Picture 12">
            <a:extLst>
              <a:ext uri="{FF2B5EF4-FFF2-40B4-BE49-F238E27FC236}">
                <a16:creationId xmlns:a16="http://schemas.microsoft.com/office/drawing/2014/main" id="{AADD0355-1B37-D8B1-3F88-3CDF7412822B}"/>
              </a:ext>
            </a:extLst>
          </p:cNvPr>
          <p:cNvPicPr>
            <a:picLocks noChangeAspect="1"/>
          </p:cNvPicPr>
          <p:nvPr/>
        </p:nvPicPr>
        <p:blipFill>
          <a:blip r:embed="rId3"/>
          <a:stretch>
            <a:fillRect/>
          </a:stretch>
        </p:blipFill>
        <p:spPr>
          <a:xfrm>
            <a:off x="510926" y="858953"/>
            <a:ext cx="10883114" cy="5223347"/>
          </a:xfrm>
          <a:prstGeom prst="rect">
            <a:avLst/>
          </a:prstGeom>
        </p:spPr>
      </p:pic>
    </p:spTree>
    <p:extLst>
      <p:ext uri="{BB962C8B-B14F-4D97-AF65-F5344CB8AC3E}">
        <p14:creationId xmlns:p14="http://schemas.microsoft.com/office/powerpoint/2010/main" val="2560385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144E4-D22C-D49B-DB77-F6165D2580C6}"/>
              </a:ext>
            </a:extLst>
          </p:cNvPr>
          <p:cNvSpPr>
            <a:spLocks noGrp="1"/>
          </p:cNvSpPr>
          <p:nvPr>
            <p:ph type="title"/>
          </p:nvPr>
        </p:nvSpPr>
        <p:spPr>
          <a:xfrm>
            <a:off x="352011" y="228600"/>
            <a:ext cx="11367328" cy="457200"/>
          </a:xfrm>
        </p:spPr>
        <p:txBody>
          <a:bodyPr/>
          <a:lstStyle/>
          <a:p>
            <a:r>
              <a:rPr lang="en-US" dirty="0"/>
              <a:t>Expanded features of the data benchmarking QI Portal </a:t>
            </a:r>
          </a:p>
        </p:txBody>
      </p:sp>
      <p:pic>
        <p:nvPicPr>
          <p:cNvPr id="5" name="Picture 4">
            <a:extLst>
              <a:ext uri="{FF2B5EF4-FFF2-40B4-BE49-F238E27FC236}">
                <a16:creationId xmlns:a16="http://schemas.microsoft.com/office/drawing/2014/main" id="{4226A3B6-880E-6E71-6C6B-9AA58EAD2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059" y="685800"/>
            <a:ext cx="8390939" cy="5488969"/>
          </a:xfrm>
          <a:prstGeom prst="rect">
            <a:avLst/>
          </a:prstGeom>
        </p:spPr>
      </p:pic>
      <p:sp>
        <p:nvSpPr>
          <p:cNvPr id="6" name="TextBox 5">
            <a:extLst>
              <a:ext uri="{FF2B5EF4-FFF2-40B4-BE49-F238E27FC236}">
                <a16:creationId xmlns:a16="http://schemas.microsoft.com/office/drawing/2014/main" id="{E4BC604B-4A10-5DAD-FD48-A58DA0FF1311}"/>
              </a:ext>
            </a:extLst>
          </p:cNvPr>
          <p:cNvSpPr txBox="1"/>
          <p:nvPr/>
        </p:nvSpPr>
        <p:spPr>
          <a:xfrm>
            <a:off x="35709" y="6330799"/>
            <a:ext cx="97966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C0C0C"/>
                </a:solidFill>
                <a:latin typeface="Hind"/>
                <a:cs typeface="Calibri"/>
              </a:rPr>
              <a:t>Mungmode A. Making Diabetes Electronic Medical Record Data Actionable: Promoting Benchmarking and Population Health Improvement Using the T1D Exchange QI Portal. Clinical Diabetes 2022</a:t>
            </a:r>
            <a:endParaRPr kumimoji="0" lang="en-US" sz="1000" b="0" i="0" u="none" strike="noStrike" kern="1200" cap="none" spc="0" normalizeH="0" baseline="0" noProof="0" dirty="0">
              <a:ln>
                <a:noFill/>
              </a:ln>
              <a:solidFill>
                <a:srgbClr val="0C0C0C"/>
              </a:solidFill>
              <a:effectLst/>
              <a:uLnTx/>
              <a:uFillTx/>
              <a:latin typeface="Hind"/>
              <a:cs typeface="Calibri"/>
            </a:endParaRPr>
          </a:p>
        </p:txBody>
      </p:sp>
    </p:spTree>
    <p:extLst>
      <p:ext uri="{BB962C8B-B14F-4D97-AF65-F5344CB8AC3E}">
        <p14:creationId xmlns:p14="http://schemas.microsoft.com/office/powerpoint/2010/main" val="16557325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1EEB077-4262-41B6-3CCF-A01FAF03A23A}"/>
              </a:ext>
            </a:extLst>
          </p:cNvPr>
          <p:cNvSpPr txBox="1">
            <a:spLocks/>
          </p:cNvSpPr>
          <p:nvPr/>
        </p:nvSpPr>
        <p:spPr>
          <a:xfrm>
            <a:off x="312586" y="-19521"/>
            <a:ext cx="10972800" cy="71437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r>
              <a:rPr lang="en-US" kern="0" dirty="0"/>
              <a:t>Developed templates of Practical QI Tools</a:t>
            </a:r>
          </a:p>
        </p:txBody>
      </p:sp>
      <p:sp>
        <p:nvSpPr>
          <p:cNvPr id="3" name="Text Placeholder 2">
            <a:extLst>
              <a:ext uri="{FF2B5EF4-FFF2-40B4-BE49-F238E27FC236}">
                <a16:creationId xmlns:a16="http://schemas.microsoft.com/office/drawing/2014/main" id="{60D15CF3-C1AC-F620-AEEC-1FE1AC68178D}"/>
              </a:ext>
            </a:extLst>
          </p:cNvPr>
          <p:cNvSpPr txBox="1">
            <a:spLocks/>
          </p:cNvSpPr>
          <p:nvPr/>
        </p:nvSpPr>
        <p:spPr>
          <a:xfrm>
            <a:off x="549274" y="877888"/>
            <a:ext cx="10824217" cy="5132387"/>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p>
        </p:txBody>
      </p:sp>
      <p:pic>
        <p:nvPicPr>
          <p:cNvPr id="5" name="Picture 4" descr="Diagram&#10;&#10;Description automatically generated">
            <a:extLst>
              <a:ext uri="{FF2B5EF4-FFF2-40B4-BE49-F238E27FC236}">
                <a16:creationId xmlns:a16="http://schemas.microsoft.com/office/drawing/2014/main" id="{0423582F-90B5-80C4-0CAB-D2BEE2A8E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630" y="2347124"/>
            <a:ext cx="5653099" cy="3575300"/>
          </a:xfrm>
          <a:prstGeom prst="rect">
            <a:avLst/>
          </a:prstGeom>
        </p:spPr>
      </p:pic>
      <p:sp>
        <p:nvSpPr>
          <p:cNvPr id="4" name="TextBox 3">
            <a:extLst>
              <a:ext uri="{FF2B5EF4-FFF2-40B4-BE49-F238E27FC236}">
                <a16:creationId xmlns:a16="http://schemas.microsoft.com/office/drawing/2014/main" id="{6080441F-6790-0CDA-8A2C-5BAE2D30FC7F}"/>
              </a:ext>
            </a:extLst>
          </p:cNvPr>
          <p:cNvSpPr txBox="1"/>
          <p:nvPr/>
        </p:nvSpPr>
        <p:spPr>
          <a:xfrm>
            <a:off x="195958" y="6325159"/>
            <a:ext cx="958504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defRPr/>
            </a:pPr>
            <a:r>
              <a:rPr kumimoji="0" lang="en-US" sz="900" b="0" i="0" u="none" strike="noStrike" kern="1200" cap="none" spc="0" normalizeH="0" baseline="0" noProof="0" dirty="0">
                <a:ln>
                  <a:noFill/>
                </a:ln>
                <a:effectLst/>
                <a:uLnTx/>
                <a:uFillTx/>
                <a:latin typeface="Arial"/>
                <a:ea typeface="Hind Bold"/>
                <a:cs typeface="Hind Bold"/>
                <a:sym typeface="Hind Bold"/>
              </a:rPr>
              <a:t>Ebekozien OA, et al Achieving Equity in Diabetes Research: Borrowing from the Field of Quality Improvement Using A Practical Framework </a:t>
            </a:r>
          </a:p>
          <a:p>
            <a:pPr hangingPunct="0">
              <a:defRPr/>
            </a:pPr>
            <a:r>
              <a:rPr kumimoji="0" lang="en-US" sz="900" b="0" i="0" u="none" strike="noStrike" kern="1200" cap="none" spc="0" normalizeH="0" baseline="0" noProof="0" dirty="0">
                <a:ln>
                  <a:noFill/>
                </a:ln>
                <a:effectLst/>
                <a:uLnTx/>
                <a:uFillTx/>
                <a:latin typeface="Arial"/>
                <a:ea typeface="Hind Bold"/>
                <a:cs typeface="Hind Bold"/>
                <a:sym typeface="Hind Bold"/>
              </a:rPr>
              <a:t>and Improvement Tools. Diabetes Spectrum 2022 </a:t>
            </a:r>
            <a:endParaRPr lang="en-US" sz="900" b="0" i="0" u="none" strike="noStrike" kern="1200" cap="none" spc="0" normalizeH="0" baseline="0" noProof="0" dirty="0">
              <a:ln>
                <a:noFill/>
              </a:ln>
              <a:effectLst/>
              <a:uLnTx/>
              <a:uFillTx/>
              <a:latin typeface="Arial"/>
              <a:ea typeface="Hind Bold"/>
              <a:cs typeface="Hind Bold"/>
            </a:endParaRPr>
          </a:p>
        </p:txBody>
      </p:sp>
      <p:pic>
        <p:nvPicPr>
          <p:cNvPr id="7" name="Picture 6">
            <a:extLst>
              <a:ext uri="{FF2B5EF4-FFF2-40B4-BE49-F238E27FC236}">
                <a16:creationId xmlns:a16="http://schemas.microsoft.com/office/drawing/2014/main" id="{13D80A42-C1A5-25BB-3D6B-C10EE932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584" y="563004"/>
            <a:ext cx="6369596" cy="1381385"/>
          </a:xfrm>
          <a:prstGeom prst="rect">
            <a:avLst/>
          </a:prstGeom>
        </p:spPr>
      </p:pic>
      <p:pic>
        <p:nvPicPr>
          <p:cNvPr id="9" name="Picture 8">
            <a:extLst>
              <a:ext uri="{FF2B5EF4-FFF2-40B4-BE49-F238E27FC236}">
                <a16:creationId xmlns:a16="http://schemas.microsoft.com/office/drawing/2014/main" id="{EDF42105-798D-A379-6662-C733E3B7E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17" y="1944389"/>
            <a:ext cx="6133672" cy="4380770"/>
          </a:xfrm>
          <a:prstGeom prst="rect">
            <a:avLst/>
          </a:prstGeom>
        </p:spPr>
      </p:pic>
    </p:spTree>
    <p:extLst>
      <p:ext uri="{BB962C8B-B14F-4D97-AF65-F5344CB8AC3E}">
        <p14:creationId xmlns:p14="http://schemas.microsoft.com/office/powerpoint/2010/main" val="1563593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917-0F04-4A4C-AD1C-A8309D8F0125}"/>
              </a:ext>
            </a:extLst>
          </p:cNvPr>
          <p:cNvSpPr>
            <a:spLocks noGrp="1"/>
          </p:cNvSpPr>
          <p:nvPr>
            <p:ph type="title"/>
          </p:nvPr>
        </p:nvSpPr>
        <p:spPr>
          <a:xfrm>
            <a:off x="2479066" y="1981200"/>
            <a:ext cx="7850318" cy="1447800"/>
          </a:xfrm>
        </p:spPr>
        <p:txBody>
          <a:bodyPr/>
          <a:lstStyle/>
          <a:p>
            <a:r>
              <a:rPr lang="en-US" dirty="0"/>
              <a:t>Driving positive outcomes for the T1D Population?</a:t>
            </a:r>
          </a:p>
        </p:txBody>
      </p:sp>
    </p:spTree>
    <p:extLst>
      <p:ext uri="{BB962C8B-B14F-4D97-AF65-F5344CB8AC3E}">
        <p14:creationId xmlns:p14="http://schemas.microsoft.com/office/powerpoint/2010/main" val="14293062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F2A4-0BBD-5692-6517-4B2E43BB8BC8}"/>
              </a:ext>
            </a:extLst>
          </p:cNvPr>
          <p:cNvSpPr>
            <a:spLocks noGrp="1"/>
          </p:cNvSpPr>
          <p:nvPr>
            <p:ph type="title"/>
          </p:nvPr>
        </p:nvSpPr>
        <p:spPr>
          <a:xfrm>
            <a:off x="767634" y="619018"/>
            <a:ext cx="10972800" cy="457200"/>
          </a:xfrm>
        </p:spPr>
        <p:txBody>
          <a:bodyPr/>
          <a:lstStyle/>
          <a:p>
            <a:r>
              <a:rPr lang="en-US" dirty="0"/>
              <a:t>63% of Adult QI </a:t>
            </a:r>
            <a:r>
              <a:rPr lang="en-US"/>
              <a:t>Measures improved </a:t>
            </a:r>
            <a:r>
              <a:rPr lang="en-US" dirty="0"/>
              <a:t>in 2022</a:t>
            </a:r>
          </a:p>
        </p:txBody>
      </p:sp>
      <p:pic>
        <p:nvPicPr>
          <p:cNvPr id="4" name="Picture 3">
            <a:extLst>
              <a:ext uri="{FF2B5EF4-FFF2-40B4-BE49-F238E27FC236}">
                <a16:creationId xmlns:a16="http://schemas.microsoft.com/office/drawing/2014/main" id="{461023AF-A205-20FA-1B01-8C09307A4098}"/>
              </a:ext>
            </a:extLst>
          </p:cNvPr>
          <p:cNvPicPr>
            <a:picLocks noChangeAspect="1"/>
          </p:cNvPicPr>
          <p:nvPr/>
        </p:nvPicPr>
        <p:blipFill>
          <a:blip r:embed="rId2"/>
          <a:stretch>
            <a:fillRect/>
          </a:stretch>
        </p:blipFill>
        <p:spPr>
          <a:xfrm>
            <a:off x="451566" y="1407560"/>
            <a:ext cx="11168506" cy="4130211"/>
          </a:xfrm>
          <a:prstGeom prst="rect">
            <a:avLst/>
          </a:prstGeom>
        </p:spPr>
      </p:pic>
    </p:spTree>
    <p:extLst>
      <p:ext uri="{BB962C8B-B14F-4D97-AF65-F5344CB8AC3E}">
        <p14:creationId xmlns:p14="http://schemas.microsoft.com/office/powerpoint/2010/main" val="190917470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2C1F63-EF38-502A-B12E-50797158EE20}"/>
              </a:ext>
            </a:extLst>
          </p:cNvPr>
          <p:cNvPicPr>
            <a:picLocks noChangeAspect="1"/>
          </p:cNvPicPr>
          <p:nvPr/>
        </p:nvPicPr>
        <p:blipFill>
          <a:blip r:embed="rId2"/>
          <a:stretch>
            <a:fillRect/>
          </a:stretch>
        </p:blipFill>
        <p:spPr>
          <a:xfrm>
            <a:off x="176271" y="1596993"/>
            <a:ext cx="11839458" cy="3664014"/>
          </a:xfrm>
          <a:prstGeom prst="rect">
            <a:avLst/>
          </a:prstGeom>
        </p:spPr>
      </p:pic>
      <p:sp>
        <p:nvSpPr>
          <p:cNvPr id="3" name="Title 1">
            <a:extLst>
              <a:ext uri="{FF2B5EF4-FFF2-40B4-BE49-F238E27FC236}">
                <a16:creationId xmlns:a16="http://schemas.microsoft.com/office/drawing/2014/main" id="{1C5B947B-6AC0-BF26-8F8B-3EC1E65273FB}"/>
              </a:ext>
            </a:extLst>
          </p:cNvPr>
          <p:cNvSpPr txBox="1">
            <a:spLocks/>
          </p:cNvSpPr>
          <p:nvPr/>
        </p:nvSpPr>
        <p:spPr>
          <a:xfrm>
            <a:off x="767634" y="619018"/>
            <a:ext cx="10972800" cy="457200"/>
          </a:xfrm>
          <a:prstGeom prst="rect">
            <a:avLst/>
          </a:prstGeom>
        </p:spPr>
        <p:txBody>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r>
              <a:rPr lang="en-US" kern="0" dirty="0"/>
              <a:t>58% of Pediatric QI Measures improved in 2022</a:t>
            </a:r>
          </a:p>
        </p:txBody>
      </p:sp>
    </p:spTree>
    <p:extLst>
      <p:ext uri="{BB962C8B-B14F-4D97-AF65-F5344CB8AC3E}">
        <p14:creationId xmlns:p14="http://schemas.microsoft.com/office/powerpoint/2010/main" val="39148804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227-2567-2FA4-78E7-19C1B0F38D16}"/>
              </a:ext>
            </a:extLst>
          </p:cNvPr>
          <p:cNvSpPr>
            <a:spLocks noGrp="1"/>
          </p:cNvSpPr>
          <p:nvPr>
            <p:ph type="title"/>
          </p:nvPr>
        </p:nvSpPr>
        <p:spPr/>
        <p:txBody>
          <a:bodyPr/>
          <a:lstStyle/>
          <a:p>
            <a:r>
              <a:rPr lang="en-US" dirty="0"/>
              <a:t>Learning and Sharing</a:t>
            </a:r>
            <a:endParaRPr lang="en-US" sz="2400" dirty="0"/>
          </a:p>
        </p:txBody>
      </p:sp>
      <p:sp>
        <p:nvSpPr>
          <p:cNvPr id="3" name="Content Placeholder 2">
            <a:extLst>
              <a:ext uri="{FF2B5EF4-FFF2-40B4-BE49-F238E27FC236}">
                <a16:creationId xmlns:a16="http://schemas.microsoft.com/office/drawing/2014/main" id="{60C410BA-0FF3-B2BD-1694-C07EAE0E78AD}"/>
              </a:ext>
            </a:extLst>
          </p:cNvPr>
          <p:cNvSpPr>
            <a:spLocks noGrp="1"/>
          </p:cNvSpPr>
          <p:nvPr>
            <p:ph sz="quarter" idx="10"/>
          </p:nvPr>
        </p:nvSpPr>
        <p:spPr>
          <a:xfrm>
            <a:off x="426720" y="839911"/>
            <a:ext cx="11094720" cy="5499243"/>
          </a:xfrm>
        </p:spPr>
        <p:txBody>
          <a:bodyPr/>
          <a:lstStyle/>
          <a:p>
            <a:r>
              <a:rPr lang="en-US" sz="2400" b="1" dirty="0"/>
              <a:t>18</a:t>
            </a:r>
            <a:r>
              <a:rPr lang="en-US" sz="2400" dirty="0"/>
              <a:t> Manuscripts accepted/published so far in 2022.</a:t>
            </a:r>
          </a:p>
          <a:p>
            <a:r>
              <a:rPr lang="en-US" sz="2400" b="1" dirty="0"/>
              <a:t>25</a:t>
            </a:r>
            <a:r>
              <a:rPr lang="en-US" sz="2400" dirty="0"/>
              <a:t> Abstracts accepted/presented at </a:t>
            </a:r>
            <a:r>
              <a:rPr lang="en-US" sz="2400" b="1" dirty="0"/>
              <a:t>5</a:t>
            </a:r>
            <a:r>
              <a:rPr lang="en-US" sz="2400" dirty="0"/>
              <a:t> international conferences ADA, ATTD, ISPAD, NCQA, ADCES.</a:t>
            </a:r>
          </a:p>
          <a:p>
            <a:r>
              <a:rPr lang="en-US" sz="2400" dirty="0"/>
              <a:t>Published papers have received recognition including “Most Cited”, “Most Read”, “Featured Paper”, “Top 10% of cited Papers”.</a:t>
            </a:r>
          </a:p>
          <a:p>
            <a:r>
              <a:rPr lang="en-US" sz="2400" b="1" dirty="0"/>
              <a:t>36</a:t>
            </a:r>
            <a:r>
              <a:rPr lang="en-US" sz="2400" dirty="0"/>
              <a:t> Abstracts presented at the T1DX-QI Learning Session in Miami, FL. Abstracts published in Journal of Diabetes.</a:t>
            </a:r>
          </a:p>
          <a:p>
            <a:endParaRPr lang="en-US" sz="2400" dirty="0"/>
          </a:p>
          <a:p>
            <a:pPr marL="0" indent="0">
              <a:buNone/>
            </a:pPr>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25EC2553-402B-D7C8-BCAF-92B8CE063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861" y="3863900"/>
            <a:ext cx="7411484" cy="1810003"/>
          </a:xfrm>
          <a:prstGeom prst="rect">
            <a:avLst/>
          </a:prstGeom>
        </p:spPr>
      </p:pic>
    </p:spTree>
    <p:extLst>
      <p:ext uri="{BB962C8B-B14F-4D97-AF65-F5344CB8AC3E}">
        <p14:creationId xmlns:p14="http://schemas.microsoft.com/office/powerpoint/2010/main" val="327017466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5747-D58E-01D7-D623-F8220EF03CA4}"/>
              </a:ext>
            </a:extLst>
          </p:cNvPr>
          <p:cNvSpPr>
            <a:spLocks noGrp="1"/>
          </p:cNvSpPr>
          <p:nvPr>
            <p:ph type="title"/>
          </p:nvPr>
        </p:nvSpPr>
        <p:spPr/>
        <p:txBody>
          <a:bodyPr/>
          <a:lstStyle/>
          <a:p>
            <a:r>
              <a:rPr lang="en-US" dirty="0"/>
              <a:t>Learning from International Collaborations</a:t>
            </a:r>
          </a:p>
        </p:txBody>
      </p:sp>
      <p:pic>
        <p:nvPicPr>
          <p:cNvPr id="5" name="Picture 4">
            <a:extLst>
              <a:ext uri="{FF2B5EF4-FFF2-40B4-BE49-F238E27FC236}">
                <a16:creationId xmlns:a16="http://schemas.microsoft.com/office/drawing/2014/main" id="{01F435A3-C307-4BC6-8376-FEED87C74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15" y="685800"/>
            <a:ext cx="6084588" cy="3421279"/>
          </a:xfrm>
          <a:prstGeom prst="rect">
            <a:avLst/>
          </a:prstGeom>
        </p:spPr>
      </p:pic>
      <p:pic>
        <p:nvPicPr>
          <p:cNvPr id="7" name="Picture 6">
            <a:extLst>
              <a:ext uri="{FF2B5EF4-FFF2-40B4-BE49-F238E27FC236}">
                <a16:creationId xmlns:a16="http://schemas.microsoft.com/office/drawing/2014/main" id="{32187687-B9CB-6B4B-C828-0DC90E496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486" y="4107079"/>
            <a:ext cx="6499027" cy="2583951"/>
          </a:xfrm>
          <a:prstGeom prst="rect">
            <a:avLst/>
          </a:prstGeom>
        </p:spPr>
      </p:pic>
      <p:pic>
        <p:nvPicPr>
          <p:cNvPr id="9" name="Picture 8">
            <a:extLst>
              <a:ext uri="{FF2B5EF4-FFF2-40B4-BE49-F238E27FC236}">
                <a16:creationId xmlns:a16="http://schemas.microsoft.com/office/drawing/2014/main" id="{11DD4569-CBAF-BD32-B650-6D8DCE395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600" y="1090768"/>
            <a:ext cx="5561285" cy="3089603"/>
          </a:xfrm>
          <a:prstGeom prst="rect">
            <a:avLst/>
          </a:prstGeom>
        </p:spPr>
      </p:pic>
    </p:spTree>
    <p:extLst>
      <p:ext uri="{BB962C8B-B14F-4D97-AF65-F5344CB8AC3E}">
        <p14:creationId xmlns:p14="http://schemas.microsoft.com/office/powerpoint/2010/main" val="131756927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917-0F04-4A4C-AD1C-A8309D8F0125}"/>
              </a:ext>
            </a:extLst>
          </p:cNvPr>
          <p:cNvSpPr>
            <a:spLocks noGrp="1"/>
          </p:cNvSpPr>
          <p:nvPr>
            <p:ph type="title"/>
          </p:nvPr>
        </p:nvSpPr>
        <p:spPr>
          <a:xfrm>
            <a:off x="2479065" y="1981200"/>
            <a:ext cx="8801959" cy="1447800"/>
          </a:xfrm>
        </p:spPr>
        <p:txBody>
          <a:bodyPr/>
          <a:lstStyle/>
          <a:p>
            <a:r>
              <a:rPr lang="en-US" dirty="0"/>
              <a:t>Can we make outcomes equitable?</a:t>
            </a:r>
          </a:p>
        </p:txBody>
      </p:sp>
    </p:spTree>
    <p:extLst>
      <p:ext uri="{BB962C8B-B14F-4D97-AF65-F5344CB8AC3E}">
        <p14:creationId xmlns:p14="http://schemas.microsoft.com/office/powerpoint/2010/main" val="325612735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AA2C78F-A29B-1196-4853-7C767BDF0A8B}"/>
              </a:ext>
            </a:extLst>
          </p:cNvPr>
          <p:cNvPicPr>
            <a:picLocks noGrp="1" noChangeAspect="1"/>
          </p:cNvPicPr>
          <p:nvPr>
            <p:ph sz="half" idx="2"/>
          </p:nvPr>
        </p:nvPicPr>
        <p:blipFill>
          <a:blip r:embed="rId2"/>
          <a:stretch>
            <a:fillRect/>
          </a:stretch>
        </p:blipFill>
        <p:spPr>
          <a:xfrm>
            <a:off x="5896804" y="1789716"/>
            <a:ext cx="6095998" cy="3484881"/>
          </a:xfrm>
          <a:prstGeom prst="rect">
            <a:avLst/>
          </a:prstGeom>
        </p:spPr>
      </p:pic>
      <p:sp>
        <p:nvSpPr>
          <p:cNvPr id="10" name="TextBox 9">
            <a:extLst>
              <a:ext uri="{FF2B5EF4-FFF2-40B4-BE49-F238E27FC236}">
                <a16:creationId xmlns:a16="http://schemas.microsoft.com/office/drawing/2014/main" id="{5F312661-C5FD-7C89-23ED-388D84C4F92E}"/>
              </a:ext>
            </a:extLst>
          </p:cNvPr>
          <p:cNvSpPr txBox="1"/>
          <p:nvPr/>
        </p:nvSpPr>
        <p:spPr>
          <a:xfrm>
            <a:off x="6028496" y="1020793"/>
            <a:ext cx="61635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a:ea typeface="+mn-ea"/>
                <a:cs typeface="Arial"/>
              </a:rPr>
              <a:t>Providers rank race/ethnicity low but insurance high, as important in recommending CGM</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24DD95B-2B44-E404-F9B8-D27B33D8E2AE}"/>
              </a:ext>
            </a:extLst>
          </p:cNvPr>
          <p:cNvSpPr txBox="1"/>
          <p:nvPr/>
        </p:nvSpPr>
        <p:spPr>
          <a:xfrm>
            <a:off x="111815" y="6183142"/>
            <a:ext cx="10595113" cy="340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Odugbesan, O., Addala, A., Nelson, G., Hopkins, R., Cossen, K., Schmitt, J., Indyk, J., Jones, N. Y., Agarwal, S., Rompicherla, S., &amp; Ebekozien, O. (2022). Implicit Racial-Ethnic and Insurance-Mediated Bias to Recommending Diabetes Technology: Insights from T1D Exchange Multicenter Pediatric and Adult Diabetes Provider Cohort. Diabetes technology &amp; therapeutics, 24(9), 619–627. https://doi.org/10.1089/dia.2022.0042</a:t>
            </a:r>
          </a:p>
        </p:txBody>
      </p:sp>
      <p:pic>
        <p:nvPicPr>
          <p:cNvPr id="6" name="Picture 5">
            <a:extLst>
              <a:ext uri="{FF2B5EF4-FFF2-40B4-BE49-F238E27FC236}">
                <a16:creationId xmlns:a16="http://schemas.microsoft.com/office/drawing/2014/main" id="{76D62AAE-AB1C-702A-8B95-948AF0A06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62" y="1059112"/>
            <a:ext cx="5554194" cy="1913765"/>
          </a:xfrm>
          <a:prstGeom prst="rect">
            <a:avLst/>
          </a:prstGeom>
        </p:spPr>
      </p:pic>
      <p:pic>
        <p:nvPicPr>
          <p:cNvPr id="9" name="Picture 8">
            <a:extLst>
              <a:ext uri="{FF2B5EF4-FFF2-40B4-BE49-F238E27FC236}">
                <a16:creationId xmlns:a16="http://schemas.microsoft.com/office/drawing/2014/main" id="{A72C4B39-3F47-157B-81BF-28E838754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33914"/>
            <a:ext cx="5896804" cy="2155050"/>
          </a:xfrm>
          <a:prstGeom prst="rect">
            <a:avLst/>
          </a:prstGeom>
        </p:spPr>
      </p:pic>
      <p:sp>
        <p:nvSpPr>
          <p:cNvPr id="15" name="Title 1">
            <a:extLst>
              <a:ext uri="{FF2B5EF4-FFF2-40B4-BE49-F238E27FC236}">
                <a16:creationId xmlns:a16="http://schemas.microsoft.com/office/drawing/2014/main" id="{D91D4DE9-6C09-C10D-5AC8-4B013F575028}"/>
              </a:ext>
            </a:extLst>
          </p:cNvPr>
          <p:cNvSpPr txBox="1">
            <a:spLocks/>
          </p:cNvSpPr>
          <p:nvPr/>
        </p:nvSpPr>
        <p:spPr>
          <a:xfrm>
            <a:off x="199196" y="280735"/>
            <a:ext cx="1143115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45" normalizeH="0" baseline="0" noProof="0" dirty="0">
                <a:ln>
                  <a:noFill/>
                </a:ln>
                <a:solidFill>
                  <a:srgbClr val="3E4E8D"/>
                </a:solidFill>
                <a:effectLst/>
                <a:uLnTx/>
                <a:uFillTx/>
                <a:latin typeface="Montserrat SemiBold" pitchFamily="2" charset="77"/>
                <a:cs typeface="Hind Medium" panose="02000000000000000000" pitchFamily="2" charset="77"/>
                <a:sym typeface="Hind Bold"/>
              </a:rPr>
              <a:t>Data to understand Implicit Bias role in Health Equity</a:t>
            </a:r>
          </a:p>
        </p:txBody>
      </p:sp>
    </p:spTree>
    <p:extLst>
      <p:ext uri="{BB962C8B-B14F-4D97-AF65-F5344CB8AC3E}">
        <p14:creationId xmlns:p14="http://schemas.microsoft.com/office/powerpoint/2010/main" val="3127651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416E-DD12-4D4E-BC21-9C1B8AD63F95}"/>
              </a:ext>
            </a:extLst>
          </p:cNvPr>
          <p:cNvSpPr>
            <a:spLocks noGrp="1"/>
          </p:cNvSpPr>
          <p:nvPr>
            <p:ph type="title"/>
          </p:nvPr>
        </p:nvSpPr>
        <p:spPr>
          <a:xfrm>
            <a:off x="608275" y="242679"/>
            <a:ext cx="10972800" cy="457200"/>
          </a:xfrm>
        </p:spPr>
        <p:txBody>
          <a:bodyPr>
            <a:noAutofit/>
          </a:bodyPr>
          <a:lstStyle/>
          <a:p>
            <a:pPr algn="ctr"/>
            <a:r>
              <a:rPr lang="en-US" sz="3200" b="1" dirty="0">
                <a:solidFill>
                  <a:srgbClr val="34657F"/>
                </a:solidFill>
                <a:latin typeface="Arial"/>
                <a:cs typeface="Arial"/>
              </a:rPr>
              <a:t>T1DX-QI Health Equity Approaches</a:t>
            </a:r>
          </a:p>
        </p:txBody>
      </p:sp>
      <p:sp>
        <p:nvSpPr>
          <p:cNvPr id="3" name="Text Placeholder 2">
            <a:extLst>
              <a:ext uri="{FF2B5EF4-FFF2-40B4-BE49-F238E27FC236}">
                <a16:creationId xmlns:a16="http://schemas.microsoft.com/office/drawing/2014/main" id="{35A3C31B-18FA-4091-89E9-32D33039EAAE}"/>
              </a:ext>
            </a:extLst>
          </p:cNvPr>
          <p:cNvSpPr>
            <a:spLocks noGrp="1"/>
          </p:cNvSpPr>
          <p:nvPr>
            <p:ph type="body" sz="quarter" idx="10"/>
          </p:nvPr>
        </p:nvSpPr>
        <p:spPr/>
        <p:txBody>
          <a:bodyPr>
            <a:normAutofit/>
          </a:bodyPr>
          <a:lstStyle/>
          <a:p>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C5FA4ED1-7A5C-41A8-9793-C374D63A5948}"/>
              </a:ext>
            </a:extLst>
          </p:cNvPr>
          <p:cNvPicPr>
            <a:picLocks noChangeAspect="1"/>
          </p:cNvPicPr>
          <p:nvPr/>
        </p:nvPicPr>
        <p:blipFill>
          <a:blip r:embed="rId3"/>
          <a:stretch>
            <a:fillRect/>
          </a:stretch>
        </p:blipFill>
        <p:spPr>
          <a:xfrm>
            <a:off x="1496170" y="887812"/>
            <a:ext cx="9193628" cy="5300328"/>
          </a:xfrm>
          <a:prstGeom prst="rect">
            <a:avLst/>
          </a:prstGeom>
        </p:spPr>
      </p:pic>
      <p:sp>
        <p:nvSpPr>
          <p:cNvPr id="8" name="TextBox 7">
            <a:extLst>
              <a:ext uri="{FF2B5EF4-FFF2-40B4-BE49-F238E27FC236}">
                <a16:creationId xmlns:a16="http://schemas.microsoft.com/office/drawing/2014/main" id="{5D74224D-FD23-46A0-B167-FDB865B06113}"/>
              </a:ext>
            </a:extLst>
          </p:cNvPr>
          <p:cNvSpPr txBox="1"/>
          <p:nvPr/>
        </p:nvSpPr>
        <p:spPr>
          <a:xfrm>
            <a:off x="1713194" y="6335101"/>
            <a:ext cx="865284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Hind Bold"/>
                <a:cs typeface="Times New Roman"/>
                <a:sym typeface="Hind Bold"/>
              </a:rPr>
              <a:t>Ebekozien O Diabetes Addressing type 1 diabetes health inequities in the United States: Approaches from the T1D Exchange QI Collaborative; Journal of Diabetes 2021:https://doi.org/0.1111/1753-0407.13235 </a:t>
            </a:r>
            <a:endParaRPr kumimoji="0" lang="en-US" sz="1000" b="0" i="0" u="none" strike="noStrike" kern="1200" cap="none" spc="0" normalizeH="0" baseline="0" noProof="0" dirty="0">
              <a:ln>
                <a:noFill/>
              </a:ln>
              <a:solidFill>
                <a:srgbClr val="000000"/>
              </a:solidFill>
              <a:effectLst/>
              <a:uLnTx/>
              <a:uFillTx/>
              <a:latin typeface="Arial"/>
              <a:ea typeface="Hind Bold"/>
              <a:cs typeface="Times New Roman" panose="02020603050405020304" pitchFamily="18" charset="0"/>
            </a:endParaRPr>
          </a:p>
        </p:txBody>
      </p:sp>
    </p:spTree>
    <p:extLst>
      <p:ext uri="{BB962C8B-B14F-4D97-AF65-F5344CB8AC3E}">
        <p14:creationId xmlns:p14="http://schemas.microsoft.com/office/powerpoint/2010/main" val="207781411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Image result for johns hopkins hospital logo">
            <a:extLst>
              <a:ext uri="{FF2B5EF4-FFF2-40B4-BE49-F238E27FC236}">
                <a16:creationId xmlns:a16="http://schemas.microsoft.com/office/drawing/2014/main" id="{D7DC4445-65B2-F83D-1C6D-5FBC7D2B6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890" y="1294178"/>
            <a:ext cx="1707642" cy="12241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istorical Notes: More on OHSU crests and logos">
            <a:extLst>
              <a:ext uri="{FF2B5EF4-FFF2-40B4-BE49-F238E27FC236}">
                <a16:creationId xmlns:a16="http://schemas.microsoft.com/office/drawing/2014/main" id="{973F6B78-D455-AD76-1D32-6911EEEF3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69558"/>
            <a:ext cx="1800225" cy="124682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Hind Bold"/>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696F70"/>
              </a:solidFill>
              <a:effectLst/>
              <a:uLnTx/>
              <a:uFillTx/>
              <a:latin typeface="Hind Bold"/>
              <a:cs typeface="Hind Bold"/>
              <a:sym typeface="Hind Bold"/>
            </a:endParaRPr>
          </a:p>
        </p:txBody>
      </p:sp>
      <p:pic>
        <p:nvPicPr>
          <p:cNvPr id="20" name="Picture 19">
            <a:extLst>
              <a:ext uri="{FF2B5EF4-FFF2-40B4-BE49-F238E27FC236}">
                <a16:creationId xmlns:a16="http://schemas.microsoft.com/office/drawing/2014/main" id="{097A5A05-6B47-42C1-9BE8-0004867E8E3F}"/>
              </a:ext>
            </a:extLst>
          </p:cNvPr>
          <p:cNvPicPr>
            <a:picLocks noChangeAspect="1"/>
          </p:cNvPicPr>
          <p:nvPr/>
        </p:nvPicPr>
        <p:blipFill>
          <a:blip r:embed="rId5"/>
          <a:stretch>
            <a:fillRect/>
          </a:stretch>
        </p:blipFill>
        <p:spPr>
          <a:xfrm>
            <a:off x="1169637" y="3251120"/>
            <a:ext cx="3298698" cy="611696"/>
          </a:xfrm>
          <a:prstGeom prst="rect">
            <a:avLst/>
          </a:prstGeom>
        </p:spPr>
      </p:pic>
      <p:pic>
        <p:nvPicPr>
          <p:cNvPr id="21" name="Picture 2" descr="Researchers from Intermountain Healthcare and University of Utah Health  Launch Two Vital COVID-19 Clinical Trials to Test Effectiveness of Drugs">
            <a:extLst>
              <a:ext uri="{FF2B5EF4-FFF2-40B4-BE49-F238E27FC236}">
                <a16:creationId xmlns:a16="http://schemas.microsoft.com/office/drawing/2014/main" id="{0B413D11-E60A-1951-2C14-4D460BE401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6051" y="1191466"/>
            <a:ext cx="2303145" cy="12110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entral Pennsylvania Food Bank Receives $100,000 from UPMC Pinnacle  Foundation - Central Pennsylvania Food Bank">
            <a:extLst>
              <a:ext uri="{FF2B5EF4-FFF2-40B4-BE49-F238E27FC236}">
                <a16:creationId xmlns:a16="http://schemas.microsoft.com/office/drawing/2014/main" id="{64F29327-BE4F-B3C2-4296-DDD34707A3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3114" y="5248367"/>
            <a:ext cx="1690211" cy="412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gos | Graphic Standards | UC Davis Health">
            <a:extLst>
              <a:ext uri="{FF2B5EF4-FFF2-40B4-BE49-F238E27FC236}">
                <a16:creationId xmlns:a16="http://schemas.microsoft.com/office/drawing/2014/main" id="{82350FDB-B314-7EAE-E680-6AEB394330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761" y="5323158"/>
            <a:ext cx="3600450" cy="3120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70ADB4-6492-A237-B662-E0480A4DC9F7}"/>
              </a:ext>
            </a:extLst>
          </p:cNvPr>
          <p:cNvSpPr txBox="1">
            <a:spLocks/>
          </p:cNvSpPr>
          <p:nvPr/>
        </p:nvSpPr>
        <p:spPr>
          <a:xfrm>
            <a:off x="548640" y="228600"/>
            <a:ext cx="10972800" cy="457200"/>
          </a:xfrm>
          <a:prstGeom prst="rect">
            <a:avLst/>
          </a:prstGeom>
        </p:spPr>
        <p:txBody>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r>
              <a:rPr lang="en-US" kern="0" dirty="0"/>
              <a:t>Welcome 6 New T1DX-QI Pediatric Centers in 2022</a:t>
            </a:r>
          </a:p>
        </p:txBody>
      </p:sp>
    </p:spTree>
    <p:extLst>
      <p:ext uri="{BB962C8B-B14F-4D97-AF65-F5344CB8AC3E}">
        <p14:creationId xmlns:p14="http://schemas.microsoft.com/office/powerpoint/2010/main" val="377499889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9CB1C5-3F72-4BD7-96AD-DB48802809D9}"/>
              </a:ext>
            </a:extLst>
          </p:cNvPr>
          <p:cNvPicPr>
            <a:picLocks noChangeAspect="1"/>
          </p:cNvPicPr>
          <p:nvPr/>
        </p:nvPicPr>
        <p:blipFill>
          <a:blip r:embed="rId2"/>
          <a:stretch>
            <a:fillRect/>
          </a:stretch>
        </p:blipFill>
        <p:spPr>
          <a:xfrm>
            <a:off x="390576" y="567887"/>
            <a:ext cx="11144560" cy="4336787"/>
          </a:xfrm>
          <a:prstGeom prst="rect">
            <a:avLst/>
          </a:prstGeom>
        </p:spPr>
      </p:pic>
      <p:sp>
        <p:nvSpPr>
          <p:cNvPr id="10" name="TextBox 9">
            <a:extLst>
              <a:ext uri="{FF2B5EF4-FFF2-40B4-BE49-F238E27FC236}">
                <a16:creationId xmlns:a16="http://schemas.microsoft.com/office/drawing/2014/main" id="{45E769F3-5027-693A-7266-473A5BA42558}"/>
              </a:ext>
            </a:extLst>
          </p:cNvPr>
          <p:cNvSpPr txBox="1"/>
          <p:nvPr/>
        </p:nvSpPr>
        <p:spPr>
          <a:xfrm>
            <a:off x="296776" y="4689675"/>
            <a:ext cx="11144560" cy="132343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 median CGM Use increased by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7%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 Non-Hispanic White (NHW),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12%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 Non-Hispanic Black (NHB), and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15%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 Hispanic patients.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 disparity in CGM Use between NHW and Hispanic patient reduced by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11%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and by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5%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between NHW and NHB</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Both trends were statistically significant with P value of &lt;0.001</a:t>
            </a:r>
          </a:p>
        </p:txBody>
      </p:sp>
      <p:sp>
        <p:nvSpPr>
          <p:cNvPr id="12" name="TextBox 11">
            <a:extLst>
              <a:ext uri="{FF2B5EF4-FFF2-40B4-BE49-F238E27FC236}">
                <a16:creationId xmlns:a16="http://schemas.microsoft.com/office/drawing/2014/main" id="{C0BC2921-4B81-E5BB-2FAD-6501A775069C}"/>
              </a:ext>
            </a:extLst>
          </p:cNvPr>
          <p:cNvSpPr txBox="1"/>
          <p:nvPr/>
        </p:nvSpPr>
        <p:spPr>
          <a:xfrm>
            <a:off x="2820228" y="6431851"/>
            <a:ext cx="60976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Unpublished data, manuscript in progress</a:t>
            </a:r>
          </a:p>
        </p:txBody>
      </p:sp>
      <p:sp>
        <p:nvSpPr>
          <p:cNvPr id="2" name="Title 4">
            <a:extLst>
              <a:ext uri="{FF2B5EF4-FFF2-40B4-BE49-F238E27FC236}">
                <a16:creationId xmlns:a16="http://schemas.microsoft.com/office/drawing/2014/main" id="{A1DED07A-1586-F09A-37C8-0DDC66A90440}"/>
              </a:ext>
            </a:extLst>
          </p:cNvPr>
          <p:cNvSpPr>
            <a:spLocks noGrp="1"/>
          </p:cNvSpPr>
          <p:nvPr>
            <p:ph type="title"/>
          </p:nvPr>
        </p:nvSpPr>
        <p:spPr>
          <a:xfrm>
            <a:off x="611256" y="56817"/>
            <a:ext cx="10515600" cy="739775"/>
          </a:xfrm>
        </p:spPr>
        <p:txBody>
          <a:bodyPr>
            <a:normAutofit/>
          </a:bodyPr>
          <a:lstStyle/>
          <a:p>
            <a:r>
              <a:rPr lang="en-US" sz="3200" b="1" dirty="0">
                <a:solidFill>
                  <a:srgbClr val="34657F"/>
                </a:solidFill>
                <a:latin typeface="Arial"/>
                <a:cs typeface="Arial"/>
              </a:rPr>
              <a:t>Results: Significant reduction in CGM Use disparities</a:t>
            </a:r>
          </a:p>
        </p:txBody>
      </p:sp>
    </p:spTree>
    <p:extLst>
      <p:ext uri="{BB962C8B-B14F-4D97-AF65-F5344CB8AC3E}">
        <p14:creationId xmlns:p14="http://schemas.microsoft.com/office/powerpoint/2010/main" val="371648159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E68D-900F-4D81-A3B7-4E765F8698BB}"/>
              </a:ext>
            </a:extLst>
          </p:cNvPr>
          <p:cNvSpPr>
            <a:spLocks noGrp="1"/>
          </p:cNvSpPr>
          <p:nvPr>
            <p:ph type="title"/>
          </p:nvPr>
        </p:nvSpPr>
        <p:spPr/>
        <p:txBody>
          <a:bodyPr/>
          <a:lstStyle/>
          <a:p>
            <a:r>
              <a:rPr lang="en-US" dirty="0"/>
              <a:t>2022 Special Projects</a:t>
            </a:r>
          </a:p>
        </p:txBody>
      </p:sp>
      <p:sp>
        <p:nvSpPr>
          <p:cNvPr id="3" name="Text Placeholder 2">
            <a:extLst>
              <a:ext uri="{FF2B5EF4-FFF2-40B4-BE49-F238E27FC236}">
                <a16:creationId xmlns:a16="http://schemas.microsoft.com/office/drawing/2014/main" id="{CCFC13D2-35FF-43A4-ACDC-9FB9146FBA57}"/>
              </a:ext>
            </a:extLst>
          </p:cNvPr>
          <p:cNvSpPr>
            <a:spLocks noGrp="1"/>
          </p:cNvSpPr>
          <p:nvPr>
            <p:ph type="body" sz="quarter" idx="10"/>
          </p:nvPr>
        </p:nvSpPr>
        <p:spPr>
          <a:xfrm>
            <a:off x="549275" y="877888"/>
            <a:ext cx="11379022" cy="5132387"/>
          </a:xfrm>
        </p:spPr>
        <p:txBody>
          <a:bodyPr/>
          <a:lstStyle/>
          <a:p>
            <a:pPr marL="457200" indent="-457200">
              <a:buAutoNum type="arabicPeriod"/>
            </a:pPr>
            <a:r>
              <a:rPr lang="en-US" sz="2800" dirty="0"/>
              <a:t>Health Equity Advancement Lab (HEAL)</a:t>
            </a:r>
          </a:p>
          <a:p>
            <a:pPr marL="457200" indent="-457200">
              <a:buAutoNum type="arabicPeriod"/>
            </a:pPr>
            <a:r>
              <a:rPr lang="en-US" sz="2800" dirty="0"/>
              <a:t>Health Equity QI Project Expansion</a:t>
            </a:r>
          </a:p>
          <a:p>
            <a:pPr marL="457200" indent="-457200">
              <a:buAutoNum type="arabicPeriod"/>
            </a:pPr>
            <a:r>
              <a:rPr lang="en-US" sz="2800" dirty="0"/>
              <a:t>Smart/Connected Pen QI Project</a:t>
            </a:r>
          </a:p>
          <a:p>
            <a:pPr marL="457200" indent="-457200">
              <a:buAutoNum type="arabicPeriod"/>
            </a:pPr>
            <a:r>
              <a:rPr lang="en-US" sz="2800" dirty="0"/>
              <a:t>Fear of Hypoglycemia Adult Centers Study</a:t>
            </a:r>
          </a:p>
          <a:p>
            <a:pPr marL="457200" indent="-457200">
              <a:buAutoNum type="arabicPeriod"/>
            </a:pPr>
            <a:r>
              <a:rPr lang="en-US" sz="2800" dirty="0"/>
              <a:t>T1D antibodies Screening Qualitative Studies</a:t>
            </a:r>
          </a:p>
          <a:p>
            <a:pPr marL="457200" indent="-457200">
              <a:buAutoNum type="arabicPeriod"/>
            </a:pPr>
            <a:r>
              <a:rPr lang="en-US" sz="2800" dirty="0"/>
              <a:t>CGM Real World Studies</a:t>
            </a:r>
          </a:p>
          <a:p>
            <a:pPr marL="457200" indent="-457200">
              <a:buAutoNum type="arabicPeriod"/>
            </a:pPr>
            <a:r>
              <a:rPr lang="en-US" sz="2800" dirty="0"/>
              <a:t>T2D Pilot QI Initiative</a:t>
            </a:r>
          </a:p>
          <a:p>
            <a:pPr marL="457200" indent="-457200">
              <a:buAutoNum type="arabicPeriod"/>
            </a:pPr>
            <a:endParaRPr lang="en-US" sz="2800" dirty="0"/>
          </a:p>
          <a:p>
            <a:pPr marL="457200" indent="-457200">
              <a:buAutoNum type="arabicPeriod"/>
            </a:pPr>
            <a:endParaRPr lang="en-US" dirty="0"/>
          </a:p>
        </p:txBody>
      </p:sp>
    </p:spTree>
    <p:extLst>
      <p:ext uri="{BB962C8B-B14F-4D97-AF65-F5344CB8AC3E}">
        <p14:creationId xmlns:p14="http://schemas.microsoft.com/office/powerpoint/2010/main" val="199892065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CD50B-9CDE-4F69-9D97-39A55B39B20D}"/>
              </a:ext>
            </a:extLst>
          </p:cNvPr>
          <p:cNvSpPr>
            <a:spLocks noGrp="1"/>
          </p:cNvSpPr>
          <p:nvPr>
            <p:ph type="title"/>
          </p:nvPr>
        </p:nvSpPr>
        <p:spPr>
          <a:xfrm>
            <a:off x="361950" y="274638"/>
            <a:ext cx="11468100" cy="1143001"/>
          </a:xfrm>
        </p:spPr>
        <p:txBody>
          <a:bodyPr>
            <a:normAutofit fontScale="90000"/>
          </a:bodyPr>
          <a:lstStyle/>
          <a:p>
            <a:r>
              <a:rPr lang="en-US" sz="3600" b="1" dirty="0"/>
              <a:t>QI Collaborative Clinic Engagement &amp; Governance</a:t>
            </a:r>
          </a:p>
        </p:txBody>
      </p:sp>
      <p:graphicFrame>
        <p:nvGraphicFramePr>
          <p:cNvPr id="3" name="Diagram 2">
            <a:extLst>
              <a:ext uri="{FF2B5EF4-FFF2-40B4-BE49-F238E27FC236}">
                <a16:creationId xmlns:a16="http://schemas.microsoft.com/office/drawing/2014/main" id="{B49ECB03-5FD1-5306-16BB-F0AFC5C531F5}"/>
              </a:ext>
            </a:extLst>
          </p:cNvPr>
          <p:cNvGraphicFramePr/>
          <p:nvPr/>
        </p:nvGraphicFramePr>
        <p:xfrm>
          <a:off x="720033" y="1053548"/>
          <a:ext cx="9451011" cy="5725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0632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8C98E-AA0E-4D65-A659-AB56DDF66E02}"/>
              </a:ext>
            </a:extLst>
          </p:cNvPr>
          <p:cNvSpPr>
            <a:spLocks noGrp="1"/>
          </p:cNvSpPr>
          <p:nvPr>
            <p:ph sz="quarter" idx="10"/>
          </p:nvPr>
        </p:nvSpPr>
        <p:spPr>
          <a:xfrm>
            <a:off x="452064" y="986319"/>
            <a:ext cx="4985140" cy="5188449"/>
          </a:xfrm>
        </p:spPr>
        <p:txBody>
          <a:bodyPr/>
          <a:lstStyle/>
          <a:p>
            <a:pPr marL="0" indent="0">
              <a:buNone/>
            </a:pPr>
            <a:r>
              <a:rPr lang="en-US" sz="2400" u="sng" dirty="0"/>
              <a:t>Clinical Leadership Co-Chairs</a:t>
            </a:r>
          </a:p>
          <a:p>
            <a:pPr marL="0" indent="0">
              <a:buNone/>
            </a:pPr>
            <a:r>
              <a:rPr lang="en-US" sz="2400" dirty="0"/>
              <a:t>Devin Steenkamp (Adult)</a:t>
            </a:r>
          </a:p>
          <a:p>
            <a:pPr marL="0" indent="0">
              <a:buNone/>
            </a:pPr>
            <a:r>
              <a:rPr lang="en-US" sz="2400" dirty="0"/>
              <a:t>G. Todd Alonso (Pediatrics)</a:t>
            </a:r>
          </a:p>
          <a:p>
            <a:pPr marL="0" indent="0">
              <a:buNone/>
            </a:pPr>
            <a:endParaRPr lang="en-US" sz="2400" dirty="0"/>
          </a:p>
          <a:p>
            <a:pPr marL="0" indent="0">
              <a:buNone/>
            </a:pPr>
            <a:r>
              <a:rPr lang="en-US" sz="2400" u="sng" dirty="0"/>
              <a:t>Data Science Co-Chairs</a:t>
            </a:r>
          </a:p>
          <a:p>
            <a:pPr marL="0" indent="0">
              <a:buNone/>
            </a:pPr>
            <a:r>
              <a:rPr lang="en-US" sz="2400" dirty="0"/>
              <a:t>Joyce Lee (Pediatrics)</a:t>
            </a:r>
          </a:p>
          <a:p>
            <a:pPr marL="0" indent="0">
              <a:buNone/>
            </a:pPr>
            <a:r>
              <a:rPr lang="en-US" sz="2400" dirty="0"/>
              <a:t>Marina Basina (Adult)</a:t>
            </a:r>
          </a:p>
          <a:p>
            <a:pPr marL="0" indent="0">
              <a:buNone/>
            </a:pPr>
            <a:endParaRPr lang="en-US" sz="2400" dirty="0"/>
          </a:p>
          <a:p>
            <a:pPr marL="0" indent="0">
              <a:buNone/>
            </a:pPr>
            <a:r>
              <a:rPr lang="en-US" sz="2400" u="sng" dirty="0"/>
              <a:t>International Collaboration Chair</a:t>
            </a:r>
          </a:p>
          <a:p>
            <a:pPr marL="0" indent="0">
              <a:buNone/>
            </a:pPr>
            <a:r>
              <a:rPr lang="en-US" sz="2400" dirty="0"/>
              <a:t>David Maahs</a:t>
            </a:r>
          </a:p>
          <a:p>
            <a:pPr marL="0" indent="0">
              <a:buNone/>
            </a:pPr>
            <a:endParaRPr lang="en-US" sz="1600" dirty="0"/>
          </a:p>
          <a:p>
            <a:pPr marL="0" indent="0">
              <a:buNone/>
            </a:pPr>
            <a:endParaRPr lang="en-US" sz="1600" dirty="0"/>
          </a:p>
          <a:p>
            <a:pPr marL="0" marR="0" lvl="0" indent="0" algn="l" defTabSz="342900" rtl="0" eaLnBrk="1" fontAlgn="auto" latinLnBrk="0" hangingPunct="1">
              <a:lnSpc>
                <a:spcPct val="100000"/>
              </a:lnSpc>
              <a:spcBef>
                <a:spcPts val="400"/>
              </a:spcBef>
              <a:spcAft>
                <a:spcPts val="0"/>
              </a:spcAft>
              <a:buClr>
                <a:srgbClr val="52CAE0"/>
              </a:buClr>
              <a:buSzPct val="150000"/>
              <a:buFont typeface="Arial" panose="020B0604020202020204" pitchFamily="34" charset="0"/>
              <a:buNone/>
              <a:tabLst/>
              <a:defRPr/>
            </a:pPr>
            <a:endParaRPr kumimoji="0" lang="en-US" sz="1600" b="0" i="0" strike="noStrike" kern="0" cap="none" spc="0" normalizeH="0" baseline="0" noProof="0" dirty="0">
              <a:ln>
                <a:noFill/>
              </a:ln>
              <a:solidFill>
                <a:srgbClr val="777777">
                  <a:lumMod val="75000"/>
                </a:srgbClr>
              </a:solidFill>
              <a:effectLst/>
              <a:uLnTx/>
              <a:uFillTx/>
              <a:latin typeface="Montserrat" pitchFamily="2" charset="77"/>
              <a:cs typeface="Hind" panose="02000000000000000000" pitchFamily="2" charset="77"/>
              <a:sym typeface="Hind Regular"/>
            </a:endParaRPr>
          </a:p>
          <a:p>
            <a:pPr marL="0" marR="0" lvl="0" indent="0" algn="l" defTabSz="342900" rtl="0" eaLnBrk="1" fontAlgn="auto" latinLnBrk="0" hangingPunct="1">
              <a:lnSpc>
                <a:spcPct val="100000"/>
              </a:lnSpc>
              <a:spcBef>
                <a:spcPts val="400"/>
              </a:spcBef>
              <a:spcAft>
                <a:spcPts val="0"/>
              </a:spcAft>
              <a:buClr>
                <a:srgbClr val="52CAE0"/>
              </a:buClr>
              <a:buSzPct val="150000"/>
              <a:buFont typeface="Arial" panose="020B0604020202020204" pitchFamily="34" charset="0"/>
              <a:buNone/>
              <a:tabLst/>
              <a:defRPr/>
            </a:pPr>
            <a:endParaRPr kumimoji="0" lang="en-US" sz="1600" b="0" i="0" u="none" strike="noStrike" kern="0" cap="none" spc="0" normalizeH="0" baseline="0" noProof="0" dirty="0">
              <a:ln>
                <a:noFill/>
              </a:ln>
              <a:solidFill>
                <a:srgbClr val="777777">
                  <a:lumMod val="75000"/>
                </a:srgbClr>
              </a:solidFill>
              <a:effectLst/>
              <a:uLnTx/>
              <a:uFillTx/>
              <a:latin typeface="Montserrat" pitchFamily="2" charset="77"/>
              <a:cs typeface="Hind" panose="02000000000000000000" pitchFamily="2" charset="77"/>
              <a:sym typeface="Hind Regular"/>
            </a:endParaRPr>
          </a:p>
          <a:p>
            <a:pPr marL="0" marR="0" lvl="0" indent="0" algn="l" defTabSz="342900" rtl="0" eaLnBrk="1" fontAlgn="auto" latinLnBrk="0" hangingPunct="1">
              <a:lnSpc>
                <a:spcPct val="100000"/>
              </a:lnSpc>
              <a:spcBef>
                <a:spcPts val="400"/>
              </a:spcBef>
              <a:spcAft>
                <a:spcPts val="0"/>
              </a:spcAft>
              <a:buClr>
                <a:srgbClr val="52CAE0"/>
              </a:buClr>
              <a:buSzPct val="150000"/>
              <a:buFont typeface="Arial" panose="020B0604020202020204" pitchFamily="34" charset="0"/>
              <a:buNone/>
              <a:tabLst/>
              <a:defRPr/>
            </a:pPr>
            <a:endParaRPr kumimoji="0" lang="en-US" sz="1600" b="0" i="0" strike="noStrike" kern="0" cap="none" spc="0" normalizeH="0" baseline="0" noProof="0" dirty="0">
              <a:ln>
                <a:noFill/>
              </a:ln>
              <a:solidFill>
                <a:srgbClr val="777777">
                  <a:lumMod val="75000"/>
                </a:srgbClr>
              </a:solidFill>
              <a:effectLst/>
              <a:uLnTx/>
              <a:uFillTx/>
              <a:latin typeface="Montserrat" pitchFamily="2" charset="77"/>
              <a:cs typeface="Hind" panose="02000000000000000000" pitchFamily="2" charset="77"/>
              <a:sym typeface="Hind Regular"/>
            </a:endParaRPr>
          </a:p>
          <a:p>
            <a:pPr marL="0" indent="0">
              <a:buNone/>
            </a:pPr>
            <a:endParaRPr lang="en-US" sz="1600"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2A1A110B-2713-4CF8-AE3C-18F3D056B077}"/>
              </a:ext>
            </a:extLst>
          </p:cNvPr>
          <p:cNvSpPr>
            <a:spLocks noGrp="1"/>
          </p:cNvSpPr>
          <p:nvPr>
            <p:ph sz="quarter" idx="11"/>
          </p:nvPr>
        </p:nvSpPr>
        <p:spPr>
          <a:xfrm>
            <a:off x="6400799" y="986319"/>
            <a:ext cx="5339137" cy="5491536"/>
          </a:xfrm>
        </p:spPr>
        <p:txBody>
          <a:bodyPr/>
          <a:lstStyle/>
          <a:p>
            <a:pPr marL="0" indent="0">
              <a:buNone/>
            </a:pPr>
            <a:r>
              <a:rPr lang="en-US" sz="2400" u="sng" dirty="0"/>
              <a:t>Data Governance Co-Chairs</a:t>
            </a:r>
          </a:p>
          <a:p>
            <a:pPr marL="0" indent="0">
              <a:buNone/>
            </a:pPr>
            <a:r>
              <a:rPr lang="en-US" sz="2400" dirty="0"/>
              <a:t>Daniel DeSalvo (Pediatrics)</a:t>
            </a:r>
          </a:p>
          <a:p>
            <a:pPr marL="0" indent="0">
              <a:buNone/>
            </a:pPr>
            <a:r>
              <a:rPr lang="en-US" sz="2400" dirty="0"/>
              <a:t>Carol Levy (Adult)</a:t>
            </a:r>
          </a:p>
          <a:p>
            <a:pPr marL="0" indent="0">
              <a:buNone/>
            </a:pPr>
            <a:endParaRPr lang="en-US" sz="2400" dirty="0"/>
          </a:p>
          <a:p>
            <a:pPr marL="0" indent="0">
              <a:buNone/>
            </a:pPr>
            <a:r>
              <a:rPr lang="en-US" sz="2400" u="sng" dirty="0"/>
              <a:t>Publications Co-Chairs</a:t>
            </a:r>
          </a:p>
          <a:p>
            <a:pPr marL="0" indent="0">
              <a:buNone/>
            </a:pPr>
            <a:r>
              <a:rPr lang="en-US" sz="2400" dirty="0"/>
              <a:t>Shideh Majidi (Pediatrics)</a:t>
            </a:r>
          </a:p>
          <a:p>
            <a:pPr marL="0" indent="0">
              <a:buNone/>
            </a:pPr>
            <a:r>
              <a:rPr lang="en-US" sz="2400" dirty="0"/>
              <a:t>Shivani Agarwal (Adult)</a:t>
            </a:r>
          </a:p>
          <a:p>
            <a:endParaRPr lang="en-US" sz="1600" dirty="0"/>
          </a:p>
          <a:p>
            <a:pPr marL="0" indent="0">
              <a:buNone/>
            </a:pPr>
            <a:endParaRPr lang="en-US" sz="1600" dirty="0"/>
          </a:p>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5ECC0F4B-EE4A-4A9B-98E8-7D8922431FE2}"/>
              </a:ext>
            </a:extLst>
          </p:cNvPr>
          <p:cNvSpPr>
            <a:spLocks noGrp="1"/>
          </p:cNvSpPr>
          <p:nvPr>
            <p:ph type="title"/>
          </p:nvPr>
        </p:nvSpPr>
        <p:spPr>
          <a:xfrm>
            <a:off x="452064" y="226032"/>
            <a:ext cx="11257052" cy="457200"/>
          </a:xfrm>
        </p:spPr>
        <p:txBody>
          <a:bodyPr/>
          <a:lstStyle/>
          <a:p>
            <a:r>
              <a:rPr lang="en-US" dirty="0"/>
              <a:t>2022-2024 Co-Chairs – Thank you </a:t>
            </a:r>
          </a:p>
        </p:txBody>
      </p:sp>
    </p:spTree>
    <p:extLst>
      <p:ext uri="{BB962C8B-B14F-4D97-AF65-F5344CB8AC3E}">
        <p14:creationId xmlns:p14="http://schemas.microsoft.com/office/powerpoint/2010/main" val="306069799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A1E3-5ADE-AD2E-1A9E-ABF83BECC4B3}"/>
              </a:ext>
            </a:extLst>
          </p:cNvPr>
          <p:cNvSpPr>
            <a:spLocks noGrp="1"/>
          </p:cNvSpPr>
          <p:nvPr>
            <p:ph type="title"/>
          </p:nvPr>
        </p:nvSpPr>
        <p:spPr/>
        <p:txBody>
          <a:bodyPr/>
          <a:lstStyle/>
          <a:p>
            <a:r>
              <a:rPr lang="en-US" dirty="0"/>
              <a:t>2022 T1DX-QI Industry/Special Projects</a:t>
            </a:r>
          </a:p>
        </p:txBody>
      </p:sp>
      <p:sp>
        <p:nvSpPr>
          <p:cNvPr id="3" name="Text Placeholder 2">
            <a:extLst>
              <a:ext uri="{FF2B5EF4-FFF2-40B4-BE49-F238E27FC236}">
                <a16:creationId xmlns:a16="http://schemas.microsoft.com/office/drawing/2014/main" id="{47111A94-C8DC-33F0-8119-753923E80460}"/>
              </a:ext>
            </a:extLst>
          </p:cNvPr>
          <p:cNvSpPr>
            <a:spLocks noGrp="1"/>
          </p:cNvSpPr>
          <p:nvPr>
            <p:ph type="body" sz="quarter" idx="10"/>
          </p:nvPr>
        </p:nvSpPr>
        <p:spPr/>
        <p:txBody>
          <a:bodyPr/>
          <a:lstStyle/>
          <a:p>
            <a:pPr marL="342900" indent="-342900">
              <a:buFont typeface="Arial" panose="020B0604020202020204" pitchFamily="34" charset="0"/>
              <a:buChar char="•"/>
            </a:pPr>
            <a:r>
              <a:rPr lang="en-US" sz="2400" dirty="0">
                <a:solidFill>
                  <a:schemeClr val="accent4"/>
                </a:solidFill>
              </a:rPr>
              <a:t>T1D Antibody Screening Provider Qualitative Assessment </a:t>
            </a:r>
          </a:p>
          <a:p>
            <a:pPr marL="342900" indent="-342900">
              <a:buFont typeface="Arial" panose="020B0604020202020204" pitchFamily="34" charset="0"/>
              <a:buChar char="•"/>
            </a:pPr>
            <a:r>
              <a:rPr lang="en-US" sz="2400" dirty="0">
                <a:solidFill>
                  <a:schemeClr val="accent4"/>
                </a:solidFill>
              </a:rPr>
              <a:t>Ultra Rapid Insulin CME (</a:t>
            </a:r>
            <a:r>
              <a:rPr lang="en-US" sz="2400" dirty="0" err="1">
                <a:solidFill>
                  <a:schemeClr val="accent4"/>
                </a:solidFill>
              </a:rPr>
              <a:t>MannKind</a:t>
            </a:r>
            <a:r>
              <a:rPr lang="en-US" sz="2400" dirty="0">
                <a:solidFill>
                  <a:schemeClr val="accent4"/>
                </a:solidFill>
              </a:rPr>
              <a:t>) </a:t>
            </a:r>
          </a:p>
          <a:p>
            <a:pPr marL="342900" indent="-342900">
              <a:buFont typeface="Arial" panose="020B0604020202020204" pitchFamily="34" charset="0"/>
              <a:buChar char="•"/>
            </a:pPr>
            <a:r>
              <a:rPr lang="en-US" sz="2400" dirty="0">
                <a:solidFill>
                  <a:schemeClr val="accent4"/>
                </a:solidFill>
              </a:rPr>
              <a:t>Connected/Smart Pen Health Equity QI Project funded (Eli Lilly)</a:t>
            </a:r>
          </a:p>
          <a:p>
            <a:pPr marL="342900" indent="-342900">
              <a:buFont typeface="Arial" panose="020B0604020202020204" pitchFamily="34" charset="0"/>
              <a:buChar char="•"/>
            </a:pPr>
            <a:r>
              <a:rPr lang="en-US" sz="2400" dirty="0">
                <a:solidFill>
                  <a:schemeClr val="accent4"/>
                </a:solidFill>
              </a:rPr>
              <a:t>Real World CGM Data Study (Dexcom)</a:t>
            </a:r>
          </a:p>
          <a:p>
            <a:pPr marL="342900" indent="-342900">
              <a:buFont typeface="Arial" panose="020B0604020202020204" pitchFamily="34" charset="0"/>
              <a:buChar char="•"/>
            </a:pPr>
            <a:r>
              <a:rPr lang="en-US" sz="2400" dirty="0">
                <a:solidFill>
                  <a:schemeClr val="accent4"/>
                </a:solidFill>
              </a:rPr>
              <a:t>Diabetes Devices Health Equity QI Project (Medtronic)</a:t>
            </a:r>
          </a:p>
          <a:p>
            <a:pPr marL="342900" indent="-342900">
              <a:buFont typeface="Arial" panose="020B0604020202020204" pitchFamily="34" charset="0"/>
              <a:buChar char="•"/>
            </a:pPr>
            <a:r>
              <a:rPr lang="en-US" sz="2400" dirty="0">
                <a:solidFill>
                  <a:schemeClr val="accent4"/>
                </a:solidFill>
              </a:rPr>
              <a:t>Fear of Hypoglycemia (Eli Lilly)</a:t>
            </a:r>
          </a:p>
          <a:p>
            <a:endParaRPr lang="en-US" dirty="0"/>
          </a:p>
        </p:txBody>
      </p:sp>
    </p:spTree>
    <p:extLst>
      <p:ext uri="{BB962C8B-B14F-4D97-AF65-F5344CB8AC3E}">
        <p14:creationId xmlns:p14="http://schemas.microsoft.com/office/powerpoint/2010/main" val="59463568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FED8-23F1-FB67-250E-D2467F42761C}"/>
              </a:ext>
            </a:extLst>
          </p:cNvPr>
          <p:cNvSpPr>
            <a:spLocks noGrp="1"/>
          </p:cNvSpPr>
          <p:nvPr>
            <p:ph type="title"/>
          </p:nvPr>
        </p:nvSpPr>
        <p:spPr>
          <a:xfrm>
            <a:off x="364807" y="304800"/>
            <a:ext cx="11462385" cy="457200"/>
          </a:xfrm>
        </p:spPr>
        <p:txBody>
          <a:bodyPr/>
          <a:lstStyle/>
          <a:p>
            <a:r>
              <a:rPr lang="en-US" sz="2400" dirty="0"/>
              <a:t>Industry very satisfied with past projects, overall satisfaction score of 4.8/5</a:t>
            </a:r>
          </a:p>
        </p:txBody>
      </p:sp>
      <p:graphicFrame>
        <p:nvGraphicFramePr>
          <p:cNvPr id="5" name="Chart 4">
            <a:extLst>
              <a:ext uri="{FF2B5EF4-FFF2-40B4-BE49-F238E27FC236}">
                <a16:creationId xmlns:a16="http://schemas.microsoft.com/office/drawing/2014/main" id="{EBEA1D30-2823-479A-BFA6-2BDA116ABBD1}"/>
              </a:ext>
              <a:ext uri="{147F2762-F138-4A5C-976F-8EAC2B608ADB}">
                <a16:predDERef xmlns:a16="http://schemas.microsoft.com/office/drawing/2014/main" pred="{09E9E477-EE6D-458E-BE95-C4C551DC3F02}"/>
              </a:ext>
            </a:extLst>
          </p:cNvPr>
          <p:cNvGraphicFramePr>
            <a:graphicFrameLocks/>
          </p:cNvGraphicFramePr>
          <p:nvPr/>
        </p:nvGraphicFramePr>
        <p:xfrm>
          <a:off x="1562100" y="906463"/>
          <a:ext cx="8591549" cy="57229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44381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12A4E-4FD6-5934-57B0-44FCBDF7C4DC}"/>
              </a:ext>
            </a:extLst>
          </p:cNvPr>
          <p:cNvSpPr>
            <a:spLocks noGrp="1"/>
          </p:cNvSpPr>
          <p:nvPr>
            <p:ph type="title"/>
          </p:nvPr>
        </p:nvSpPr>
        <p:spPr/>
        <p:txBody>
          <a:bodyPr/>
          <a:lstStyle/>
          <a:p>
            <a:r>
              <a:rPr lang="en-US" dirty="0"/>
              <a:t>Proud of our 2022 Accomplishments</a:t>
            </a:r>
          </a:p>
        </p:txBody>
      </p:sp>
      <p:pic>
        <p:nvPicPr>
          <p:cNvPr id="5" name="Picture 4">
            <a:extLst>
              <a:ext uri="{FF2B5EF4-FFF2-40B4-BE49-F238E27FC236}">
                <a16:creationId xmlns:a16="http://schemas.microsoft.com/office/drawing/2014/main" id="{9AEEBE25-4550-297A-5B34-2892048C5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72" y="951002"/>
            <a:ext cx="9688530" cy="5449798"/>
          </a:xfrm>
          <a:prstGeom prst="rect">
            <a:avLst/>
          </a:prstGeom>
        </p:spPr>
      </p:pic>
    </p:spTree>
    <p:extLst>
      <p:ext uri="{BB962C8B-B14F-4D97-AF65-F5344CB8AC3E}">
        <p14:creationId xmlns:p14="http://schemas.microsoft.com/office/powerpoint/2010/main" val="280784962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B21B9D-A777-8451-E7F2-863F6F0E5CFF}"/>
              </a:ext>
            </a:extLst>
          </p:cNvPr>
          <p:cNvSpPr>
            <a:spLocks noGrp="1"/>
          </p:cNvSpPr>
          <p:nvPr>
            <p:ph type="title"/>
          </p:nvPr>
        </p:nvSpPr>
        <p:spPr/>
        <p:txBody>
          <a:bodyPr/>
          <a:lstStyle/>
          <a:p>
            <a:r>
              <a:rPr lang="en-US" dirty="0"/>
              <a:t>Our Journey continues</a:t>
            </a:r>
          </a:p>
        </p:txBody>
      </p:sp>
      <p:pic>
        <p:nvPicPr>
          <p:cNvPr id="5" name="Picture 4" descr="A picture containing text&#10;&#10;Description automatically generated">
            <a:extLst>
              <a:ext uri="{FF2B5EF4-FFF2-40B4-BE49-F238E27FC236}">
                <a16:creationId xmlns:a16="http://schemas.microsoft.com/office/drawing/2014/main" id="{6F17015A-5A89-2975-D3E6-756AAB1CC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39" y="983310"/>
            <a:ext cx="10157791" cy="5417489"/>
          </a:xfrm>
          <a:prstGeom prst="rect">
            <a:avLst/>
          </a:prstGeom>
        </p:spPr>
      </p:pic>
      <p:sp>
        <p:nvSpPr>
          <p:cNvPr id="2" name="TextBox 1">
            <a:extLst>
              <a:ext uri="{FF2B5EF4-FFF2-40B4-BE49-F238E27FC236}">
                <a16:creationId xmlns:a16="http://schemas.microsoft.com/office/drawing/2014/main" id="{8384C5ED-A39D-7AF8-4E62-7906FF1022B3}"/>
              </a:ext>
            </a:extLst>
          </p:cNvPr>
          <p:cNvSpPr txBox="1"/>
          <p:nvPr/>
        </p:nvSpPr>
        <p:spPr>
          <a:xfrm>
            <a:off x="2820228" y="6431851"/>
            <a:ext cx="60976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C0C0C"/>
                </a:solidFill>
                <a:effectLst/>
                <a:uLnTx/>
                <a:uFillTx/>
                <a:latin typeface="Hind"/>
                <a:cs typeface="Calibri"/>
              </a:rPr>
              <a:t>Figure shared with permission by T1D Exchange Boston.</a:t>
            </a:r>
          </a:p>
        </p:txBody>
      </p:sp>
    </p:spTree>
    <p:extLst>
      <p:ext uri="{BB962C8B-B14F-4D97-AF65-F5344CB8AC3E}">
        <p14:creationId xmlns:p14="http://schemas.microsoft.com/office/powerpoint/2010/main" val="12587376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Coordinating Center QI Team</a:t>
            </a:r>
          </a:p>
        </p:txBody>
      </p:sp>
      <p:sp>
        <p:nvSpPr>
          <p:cNvPr id="2" name="Text Placeholder 1"/>
          <p:cNvSpPr>
            <a:spLocks noGrp="1"/>
          </p:cNvSpPr>
          <p:nvPr>
            <p:ph type="body" sz="quarter" idx="10"/>
          </p:nvPr>
        </p:nvSpPr>
        <p:spPr>
          <a:xfrm>
            <a:off x="230664" y="3228469"/>
            <a:ext cx="2577371" cy="507874"/>
          </a:xfrm>
        </p:spPr>
        <p:txBody>
          <a:bodyPr>
            <a:normAutofit fontScale="77500" lnSpcReduction="20000"/>
          </a:bodyPr>
          <a:lstStyle/>
          <a:p>
            <a:pPr algn="ctr"/>
            <a:r>
              <a:rPr lang="en-US" sz="1300" dirty="0">
                <a:solidFill>
                  <a:schemeClr val="tx1"/>
                </a:solidFill>
              </a:rPr>
              <a:t>Chief Medical Officer</a:t>
            </a:r>
          </a:p>
          <a:p>
            <a:pPr algn="ctr"/>
            <a:r>
              <a:rPr lang="en-US" sz="1300" dirty="0">
                <a:solidFill>
                  <a:schemeClr val="tx1"/>
                </a:solidFill>
              </a:rPr>
              <a:t> Osagie Ebekozien, MD, MPH, CPHQ</a:t>
            </a:r>
          </a:p>
          <a:p>
            <a:pPr algn="ctr"/>
            <a:endParaRPr lang="en-US" dirty="0"/>
          </a:p>
          <a:p>
            <a:pPr algn="r"/>
            <a:endParaRPr lang="en-US" dirty="0"/>
          </a:p>
          <a:p>
            <a:endParaRPr lang="en-US" dirty="0"/>
          </a:p>
          <a:p>
            <a:endParaRPr lang="en-US" dirty="0"/>
          </a:p>
          <a:p>
            <a:endParaRPr lang="en-US" dirty="0"/>
          </a:p>
          <a:p>
            <a:pPr algn="r"/>
            <a:endParaRPr lang="en-US" dirty="0"/>
          </a:p>
          <a:p>
            <a:pPr algn="r"/>
            <a:endParaRPr lang="en-US" dirty="0"/>
          </a:p>
          <a:p>
            <a:pPr algn="r"/>
            <a:endParaRPr lang="en-US" dirty="0"/>
          </a:p>
          <a:p>
            <a:pPr algn="r"/>
            <a:endParaRPr lang="en-US" dirty="0"/>
          </a:p>
        </p:txBody>
      </p:sp>
      <p:pic>
        <p:nvPicPr>
          <p:cNvPr id="5" name="Picture 4"/>
          <p:cNvPicPr>
            <a:picLocks noChangeAspect="1"/>
          </p:cNvPicPr>
          <p:nvPr/>
        </p:nvPicPr>
        <p:blipFill rotWithShape="1">
          <a:blip r:embed="rId3"/>
          <a:srcRect t="-1" r="1880" b="1131"/>
          <a:stretch/>
        </p:blipFill>
        <p:spPr>
          <a:xfrm>
            <a:off x="7267400" y="756491"/>
            <a:ext cx="1258023" cy="1439199"/>
          </a:xfrm>
          <a:prstGeom prst="rect">
            <a:avLst/>
          </a:prstGeom>
        </p:spPr>
      </p:pic>
      <p:pic>
        <p:nvPicPr>
          <p:cNvPr id="8" name="Picture 7"/>
          <p:cNvPicPr>
            <a:picLocks noChangeAspect="1"/>
          </p:cNvPicPr>
          <p:nvPr/>
        </p:nvPicPr>
        <p:blipFill rotWithShape="1">
          <a:blip r:embed="rId4"/>
          <a:srcRect t="4872" r="14"/>
          <a:stretch/>
        </p:blipFill>
        <p:spPr>
          <a:xfrm>
            <a:off x="5251291" y="782190"/>
            <a:ext cx="1226335" cy="1439199"/>
          </a:xfrm>
          <a:prstGeom prst="rect">
            <a:avLst/>
          </a:prstGeom>
        </p:spPr>
      </p:pic>
      <p:sp>
        <p:nvSpPr>
          <p:cNvPr id="9" name="TextBox 8"/>
          <p:cNvSpPr txBox="1"/>
          <p:nvPr/>
        </p:nvSpPr>
        <p:spPr>
          <a:xfrm>
            <a:off x="6993196" y="2206303"/>
            <a:ext cx="1973866" cy="577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Senior Director of Clinical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Nicole Rioles, MA</a:t>
            </a:r>
            <a:endParaRPr kumimoji="0" lang="en-US" sz="1800" b="0" i="0" u="none" strike="noStrike" kern="1200" cap="none" spc="0" normalizeH="0" baseline="0" noProof="0" dirty="0">
              <a:ln>
                <a:noFill/>
              </a:ln>
              <a:solidFill>
                <a:srgbClr val="0C0C0C"/>
              </a:solidFill>
              <a:effectLst/>
              <a:uLnTx/>
              <a:uFillTx/>
              <a:latin typeface="Hind"/>
              <a:cs typeface="Calibri"/>
            </a:endParaRPr>
          </a:p>
        </p:txBody>
      </p:sp>
      <p:sp>
        <p:nvSpPr>
          <p:cNvPr id="11" name="TextBox 10"/>
          <p:cNvSpPr txBox="1"/>
          <p:nvPr/>
        </p:nvSpPr>
        <p:spPr>
          <a:xfrm>
            <a:off x="4900850" y="6300386"/>
            <a:ext cx="2052896"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Associate Director of Population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Nudrat Noor, PhD</a:t>
            </a:r>
          </a:p>
        </p:txBody>
      </p:sp>
      <p:sp>
        <p:nvSpPr>
          <p:cNvPr id="12" name="TextBox 11"/>
          <p:cNvSpPr txBox="1"/>
          <p:nvPr/>
        </p:nvSpPr>
        <p:spPr>
          <a:xfrm>
            <a:off x="4994222" y="2171756"/>
            <a:ext cx="2273178" cy="7540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Associate Director of QI &amp; Health Equity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Ori Odugbesan, MD, MPH, CPHQ</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696F70"/>
              </a:solidFill>
              <a:effectLst/>
              <a:uLnTx/>
              <a:uFillTx/>
              <a:latin typeface="Hind Bold"/>
              <a:ea typeface="Hind Bold"/>
              <a:cs typeface="Hind Bold"/>
              <a:sym typeface="Hind Bold"/>
            </a:endParaRPr>
          </a:p>
        </p:txBody>
      </p:sp>
      <p:sp>
        <p:nvSpPr>
          <p:cNvPr id="10" name="Rectangle 9">
            <a:extLst>
              <a:ext uri="{FF2B5EF4-FFF2-40B4-BE49-F238E27FC236}">
                <a16:creationId xmlns:a16="http://schemas.microsoft.com/office/drawing/2014/main" id="{C81BF585-BF6B-439B-A1F1-7B47F0AD7DB5}"/>
              </a:ext>
            </a:extLst>
          </p:cNvPr>
          <p:cNvSpPr/>
          <p:nvPr/>
        </p:nvSpPr>
        <p:spPr>
          <a:xfrm>
            <a:off x="7132887" y="4327690"/>
            <a:ext cx="1870082"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Population Health Analyst,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Saketh Rompicherla, MS</a:t>
            </a:r>
          </a:p>
        </p:txBody>
      </p:sp>
      <p:pic>
        <p:nvPicPr>
          <p:cNvPr id="7" name="Picture 6">
            <a:extLst>
              <a:ext uri="{FF2B5EF4-FFF2-40B4-BE49-F238E27FC236}">
                <a16:creationId xmlns:a16="http://schemas.microsoft.com/office/drawing/2014/main" id="{78C37399-7E16-4282-BAF4-4368AC3B5301}"/>
              </a:ext>
            </a:extLst>
          </p:cNvPr>
          <p:cNvPicPr>
            <a:picLocks noChangeAspect="1"/>
          </p:cNvPicPr>
          <p:nvPr/>
        </p:nvPicPr>
        <p:blipFill rotWithShape="1">
          <a:blip r:embed="rId5"/>
          <a:srcRect l="9213" r="8535" b="17112"/>
          <a:stretch/>
        </p:blipFill>
        <p:spPr>
          <a:xfrm>
            <a:off x="7270886" y="2930706"/>
            <a:ext cx="1481246" cy="1396984"/>
          </a:xfrm>
          <a:prstGeom prst="rect">
            <a:avLst/>
          </a:prstGeom>
        </p:spPr>
      </p:pic>
      <p:pic>
        <p:nvPicPr>
          <p:cNvPr id="15" name="Picture 14">
            <a:extLst>
              <a:ext uri="{FF2B5EF4-FFF2-40B4-BE49-F238E27FC236}">
                <a16:creationId xmlns:a16="http://schemas.microsoft.com/office/drawing/2014/main" id="{E44E37B2-4105-47F5-864B-0527EF366F7B}"/>
              </a:ext>
            </a:extLst>
          </p:cNvPr>
          <p:cNvPicPr>
            <a:picLocks noChangeAspect="1"/>
          </p:cNvPicPr>
          <p:nvPr/>
        </p:nvPicPr>
        <p:blipFill>
          <a:blip r:embed="rId6"/>
          <a:stretch>
            <a:fillRect/>
          </a:stretch>
        </p:blipFill>
        <p:spPr>
          <a:xfrm>
            <a:off x="5175728" y="2804704"/>
            <a:ext cx="1273091" cy="1506853"/>
          </a:xfrm>
          <a:prstGeom prst="rect">
            <a:avLst/>
          </a:prstGeom>
        </p:spPr>
      </p:pic>
      <p:sp>
        <p:nvSpPr>
          <p:cNvPr id="16" name="Rectangle 15">
            <a:extLst>
              <a:ext uri="{FF2B5EF4-FFF2-40B4-BE49-F238E27FC236}">
                <a16:creationId xmlns:a16="http://schemas.microsoft.com/office/drawing/2014/main" id="{A402BCD6-70FD-4FC2-BC58-01B643F73ED9}"/>
              </a:ext>
            </a:extLst>
          </p:cNvPr>
          <p:cNvSpPr/>
          <p:nvPr/>
        </p:nvSpPr>
        <p:spPr>
          <a:xfrm>
            <a:off x="4809541" y="4306438"/>
            <a:ext cx="2005464"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QI Analyst,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Emma Ospelt, MPH</a:t>
            </a:r>
          </a:p>
        </p:txBody>
      </p:sp>
      <p:pic>
        <p:nvPicPr>
          <p:cNvPr id="13" name="Picture 16">
            <a:extLst>
              <a:ext uri="{FF2B5EF4-FFF2-40B4-BE49-F238E27FC236}">
                <a16:creationId xmlns:a16="http://schemas.microsoft.com/office/drawing/2014/main" id="{8A48BF46-D61A-4A93-955F-996E56131F8F}"/>
              </a:ext>
            </a:extLst>
          </p:cNvPr>
          <p:cNvPicPr>
            <a:picLocks noChangeAspect="1"/>
          </p:cNvPicPr>
          <p:nvPr/>
        </p:nvPicPr>
        <p:blipFill>
          <a:blip r:embed="rId7"/>
          <a:stretch>
            <a:fillRect/>
          </a:stretch>
        </p:blipFill>
        <p:spPr>
          <a:xfrm>
            <a:off x="3295599" y="4749400"/>
            <a:ext cx="1426110" cy="1568914"/>
          </a:xfrm>
          <a:prstGeom prst="rect">
            <a:avLst/>
          </a:prstGeom>
        </p:spPr>
      </p:pic>
      <p:sp>
        <p:nvSpPr>
          <p:cNvPr id="17" name="Rectangle 16">
            <a:extLst>
              <a:ext uri="{FF2B5EF4-FFF2-40B4-BE49-F238E27FC236}">
                <a16:creationId xmlns:a16="http://schemas.microsoft.com/office/drawing/2014/main" id="{189CF455-324E-4AB2-87FA-03F1AAE34455}"/>
              </a:ext>
            </a:extLst>
          </p:cNvPr>
          <p:cNvSpPr/>
          <p:nvPr/>
        </p:nvSpPr>
        <p:spPr>
          <a:xfrm>
            <a:off x="2773067" y="6339204"/>
            <a:ext cx="2355644" cy="4154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QI Program Manager,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Ann Mungmode, MPH, CPHQ</a:t>
            </a:r>
          </a:p>
        </p:txBody>
      </p:sp>
      <p:sp>
        <p:nvSpPr>
          <p:cNvPr id="18" name="TextBox 17">
            <a:extLst>
              <a:ext uri="{FF2B5EF4-FFF2-40B4-BE49-F238E27FC236}">
                <a16:creationId xmlns:a16="http://schemas.microsoft.com/office/drawing/2014/main" id="{13EC36B4-3ED4-4D37-8DA6-EB70AB17DAD7}"/>
              </a:ext>
            </a:extLst>
          </p:cNvPr>
          <p:cNvSpPr txBox="1"/>
          <p:nvPr/>
        </p:nvSpPr>
        <p:spPr>
          <a:xfrm>
            <a:off x="2966220" y="4313012"/>
            <a:ext cx="2128906"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QI Coordinator,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Holly Hardison, BS</a:t>
            </a:r>
          </a:p>
        </p:txBody>
      </p:sp>
      <p:pic>
        <p:nvPicPr>
          <p:cNvPr id="20" name="Picture 19">
            <a:extLst>
              <a:ext uri="{FF2B5EF4-FFF2-40B4-BE49-F238E27FC236}">
                <a16:creationId xmlns:a16="http://schemas.microsoft.com/office/drawing/2014/main" id="{36845C89-7022-4DAC-A11B-46389E7F9DD7}"/>
              </a:ext>
            </a:extLst>
          </p:cNvPr>
          <p:cNvPicPr>
            <a:picLocks noChangeAspect="1"/>
          </p:cNvPicPr>
          <p:nvPr/>
        </p:nvPicPr>
        <p:blipFill>
          <a:blip r:embed="rId8"/>
          <a:stretch>
            <a:fillRect/>
          </a:stretch>
        </p:blipFill>
        <p:spPr>
          <a:xfrm>
            <a:off x="3174221" y="2881076"/>
            <a:ext cx="1708457" cy="1439199"/>
          </a:xfrm>
          <a:prstGeom prst="rect">
            <a:avLst/>
          </a:prstGeom>
        </p:spPr>
      </p:pic>
      <p:pic>
        <p:nvPicPr>
          <p:cNvPr id="1026" name="Picture 2" descr="Anton Wirsch | Rasen Laboratory | F6S Profile">
            <a:extLst>
              <a:ext uri="{FF2B5EF4-FFF2-40B4-BE49-F238E27FC236}">
                <a16:creationId xmlns:a16="http://schemas.microsoft.com/office/drawing/2014/main" id="{FC1F487C-A8F6-4D48-88E6-27AE280CEC9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214" b="15061"/>
          <a:stretch/>
        </p:blipFill>
        <p:spPr bwMode="auto">
          <a:xfrm>
            <a:off x="7349055" y="5063288"/>
            <a:ext cx="1403077" cy="116594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395D955-54C9-469C-B6C3-7C94D35B5192}"/>
              </a:ext>
            </a:extLst>
          </p:cNvPr>
          <p:cNvSpPr txBox="1"/>
          <p:nvPr/>
        </p:nvSpPr>
        <p:spPr>
          <a:xfrm>
            <a:off x="7067126" y="6301755"/>
            <a:ext cx="1973867" cy="4154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Data Integration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Anton Wirsch, MS</a:t>
            </a:r>
          </a:p>
        </p:txBody>
      </p:sp>
      <p:pic>
        <p:nvPicPr>
          <p:cNvPr id="6" name="Picture 2" descr="90+ &quot;Villablanca&quot; profiles | LinkedIn">
            <a:extLst>
              <a:ext uri="{FF2B5EF4-FFF2-40B4-BE49-F238E27FC236}">
                <a16:creationId xmlns:a16="http://schemas.microsoft.com/office/drawing/2014/main" id="{F0F418B7-21C6-5092-AB8E-4CF087933A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3283" y="817428"/>
            <a:ext cx="1378426" cy="137842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E26F2DD-2F49-2133-3F3A-B6E913116665}"/>
              </a:ext>
            </a:extLst>
          </p:cNvPr>
          <p:cNvSpPr txBox="1"/>
          <p:nvPr/>
        </p:nvSpPr>
        <p:spPr>
          <a:xfrm>
            <a:off x="3066262" y="2206299"/>
            <a:ext cx="1955867" cy="57708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Data Integration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Jesse Cases-</a:t>
            </a:r>
            <a:r>
              <a:rPr kumimoji="0" lang="en-US" sz="1050" b="0" i="0" u="none" strike="noStrike" kern="1200" cap="none" spc="0" normalizeH="0" baseline="0" noProof="0" dirty="0" err="1">
                <a:ln>
                  <a:noFill/>
                </a:ln>
                <a:solidFill>
                  <a:srgbClr val="0C0C0C"/>
                </a:solidFill>
                <a:effectLst/>
                <a:uLnTx/>
                <a:uFillTx/>
                <a:latin typeface="Montserrat Medium" panose="00000600000000000000" pitchFamily="2" charset="0"/>
                <a:cs typeface="Calibri"/>
              </a:rPr>
              <a:t>Villablanca</a:t>
            </a: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 MS, MPA</a:t>
            </a:r>
          </a:p>
        </p:txBody>
      </p:sp>
      <p:sp>
        <p:nvSpPr>
          <p:cNvPr id="22" name="TextBox 21">
            <a:extLst>
              <a:ext uri="{FF2B5EF4-FFF2-40B4-BE49-F238E27FC236}">
                <a16:creationId xmlns:a16="http://schemas.microsoft.com/office/drawing/2014/main" id="{275A4E61-435B-54B4-5351-170CB5A21B57}"/>
              </a:ext>
            </a:extLst>
          </p:cNvPr>
          <p:cNvSpPr txBox="1"/>
          <p:nvPr/>
        </p:nvSpPr>
        <p:spPr>
          <a:xfrm>
            <a:off x="9040993" y="2201600"/>
            <a:ext cx="2115581"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ea typeface="Calibri" panose="020F0502020204030204" pitchFamily="34" charset="0"/>
                <a:cs typeface="Calibri"/>
              </a:rPr>
              <a:t>Senior QI Analyst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ea typeface="Calibri" panose="020F0502020204030204" pitchFamily="34" charset="0"/>
                <a:cs typeface="Calibri"/>
              </a:rPr>
              <a:t>Trevon Wright, MHA  </a:t>
            </a:r>
            <a:endPar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endParaRPr>
          </a:p>
        </p:txBody>
      </p:sp>
      <p:pic>
        <p:nvPicPr>
          <p:cNvPr id="24" name="Picture 2" descr="TREVON WRIGHT '20 - Regis College">
            <a:extLst>
              <a:ext uri="{FF2B5EF4-FFF2-40B4-BE49-F238E27FC236}">
                <a16:creationId xmlns:a16="http://schemas.microsoft.com/office/drawing/2014/main" id="{4D3FAF97-299F-2E72-F20F-469F29529AF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313" b="16935"/>
          <a:stretch/>
        </p:blipFill>
        <p:spPr bwMode="auto">
          <a:xfrm>
            <a:off x="9375411" y="756490"/>
            <a:ext cx="1219200" cy="14391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4D2454C-72E1-0664-3A9C-40F252A15A20}"/>
              </a:ext>
            </a:extLst>
          </p:cNvPr>
          <p:cNvPicPr>
            <a:picLocks noChangeAspect="1"/>
          </p:cNvPicPr>
          <p:nvPr/>
        </p:nvPicPr>
        <p:blipFill>
          <a:blip r:embed="rId12"/>
          <a:stretch>
            <a:fillRect/>
          </a:stretch>
        </p:blipFill>
        <p:spPr>
          <a:xfrm>
            <a:off x="589031" y="865941"/>
            <a:ext cx="2095746" cy="2146276"/>
          </a:xfrm>
          <a:prstGeom prst="rect">
            <a:avLst/>
          </a:prstGeom>
        </p:spPr>
      </p:pic>
      <p:pic>
        <p:nvPicPr>
          <p:cNvPr id="27" name="Picture 26">
            <a:extLst>
              <a:ext uri="{FF2B5EF4-FFF2-40B4-BE49-F238E27FC236}">
                <a16:creationId xmlns:a16="http://schemas.microsoft.com/office/drawing/2014/main" id="{21DF320E-7956-9669-FB1A-498D887865FA}"/>
              </a:ext>
            </a:extLst>
          </p:cNvPr>
          <p:cNvPicPr>
            <a:picLocks noChangeAspect="1"/>
          </p:cNvPicPr>
          <p:nvPr/>
        </p:nvPicPr>
        <p:blipFill rotWithShape="1">
          <a:blip r:embed="rId13"/>
          <a:srcRect r="-7195" b="24171"/>
          <a:stretch/>
        </p:blipFill>
        <p:spPr>
          <a:xfrm>
            <a:off x="9272321" y="2849732"/>
            <a:ext cx="1614340" cy="1444749"/>
          </a:xfrm>
          <a:prstGeom prst="rect">
            <a:avLst/>
          </a:prstGeom>
        </p:spPr>
      </p:pic>
      <p:sp>
        <p:nvSpPr>
          <p:cNvPr id="29" name="TextBox 28">
            <a:extLst>
              <a:ext uri="{FF2B5EF4-FFF2-40B4-BE49-F238E27FC236}">
                <a16:creationId xmlns:a16="http://schemas.microsoft.com/office/drawing/2014/main" id="{9A0DABBE-E1DD-322B-AE9F-5E13EC49A06B}"/>
              </a:ext>
            </a:extLst>
          </p:cNvPr>
          <p:cNvSpPr txBox="1"/>
          <p:nvPr/>
        </p:nvSpPr>
        <p:spPr>
          <a:xfrm>
            <a:off x="9203761" y="4294481"/>
            <a:ext cx="1761070" cy="577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Senior QI Consultant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C0C0C"/>
                </a:solidFill>
                <a:effectLst/>
                <a:uLnTx/>
                <a:uFillTx/>
                <a:latin typeface="Montserrat Medium" panose="00000600000000000000" pitchFamily="2" charset="0"/>
                <a:cs typeface="Calibri"/>
              </a:rPr>
              <a:t>Don Buckingham, Sr. MBOE, CPHQ, CSSBB</a:t>
            </a:r>
          </a:p>
        </p:txBody>
      </p:sp>
      <p:sp>
        <p:nvSpPr>
          <p:cNvPr id="31" name="TextBox 30">
            <a:extLst>
              <a:ext uri="{FF2B5EF4-FFF2-40B4-BE49-F238E27FC236}">
                <a16:creationId xmlns:a16="http://schemas.microsoft.com/office/drawing/2014/main" id="{1A534071-8CEC-F05D-39AE-49E3F9E2FD9A}"/>
              </a:ext>
            </a:extLst>
          </p:cNvPr>
          <p:cNvSpPr txBox="1"/>
          <p:nvPr/>
        </p:nvSpPr>
        <p:spPr>
          <a:xfrm>
            <a:off x="69312" y="4616230"/>
            <a:ext cx="295494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7EC6"/>
                </a:solidFill>
                <a:effectLst/>
                <a:uLnTx/>
                <a:uFillTx/>
                <a:latin typeface="Montserrat SemiBold" panose="00000700000000000000" pitchFamily="2" charset="0"/>
                <a:cs typeface="Calibri"/>
              </a:rPr>
              <a:t>Over 110 years of combined QI experience across the team!</a:t>
            </a:r>
          </a:p>
        </p:txBody>
      </p:sp>
      <p:pic>
        <p:nvPicPr>
          <p:cNvPr id="3074" name="Picture 2" descr="Nudrat Noor, M.S., Ph.D. – James-Todd Lab">
            <a:extLst>
              <a:ext uri="{FF2B5EF4-FFF2-40B4-BE49-F238E27FC236}">
                <a16:creationId xmlns:a16="http://schemas.microsoft.com/office/drawing/2014/main" id="{595CFF81-9D86-A9EA-BBF9-9E0114CA3C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5762" y="4774747"/>
            <a:ext cx="1223057" cy="149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2612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E73A-10E9-CE5D-6CA1-A9CD6D05F7F9}"/>
              </a:ext>
            </a:extLst>
          </p:cNvPr>
          <p:cNvSpPr>
            <a:spLocks noGrp="1"/>
          </p:cNvSpPr>
          <p:nvPr>
            <p:ph type="title"/>
          </p:nvPr>
        </p:nvSpPr>
        <p:spPr/>
        <p:txBody>
          <a:bodyPr/>
          <a:lstStyle/>
          <a:p>
            <a:r>
              <a:rPr lang="en-US" dirty="0"/>
              <a:t>We are excited for 2023</a:t>
            </a:r>
          </a:p>
        </p:txBody>
      </p:sp>
      <p:sp>
        <p:nvSpPr>
          <p:cNvPr id="3" name="Text Placeholder 2">
            <a:extLst>
              <a:ext uri="{FF2B5EF4-FFF2-40B4-BE49-F238E27FC236}">
                <a16:creationId xmlns:a16="http://schemas.microsoft.com/office/drawing/2014/main" id="{340990E4-293D-FC68-5FA9-77EB5B25503A}"/>
              </a:ext>
            </a:extLst>
          </p:cNvPr>
          <p:cNvSpPr>
            <a:spLocks noGrp="1"/>
          </p:cNvSpPr>
          <p:nvPr>
            <p:ph type="body" sz="quarter" idx="10"/>
          </p:nvPr>
        </p:nvSpPr>
        <p:spPr/>
        <p:txBody>
          <a:bodyPr/>
          <a:lstStyle/>
          <a:p>
            <a:pPr marL="342900" indent="-342900">
              <a:buFont typeface="Wingdings" panose="05000000000000000000" pitchFamily="2" charset="2"/>
              <a:buChar char="§"/>
            </a:pPr>
            <a:r>
              <a:rPr lang="en-US" sz="2400" dirty="0"/>
              <a:t>Expanding our Impact</a:t>
            </a:r>
          </a:p>
          <a:p>
            <a:pPr marL="342900" indent="-342900">
              <a:buFont typeface="Wingdings" panose="05000000000000000000" pitchFamily="2" charset="2"/>
              <a:buChar char="§"/>
            </a:pPr>
            <a:r>
              <a:rPr lang="en-US" sz="2400" dirty="0"/>
              <a:t>Build QI Capacity for new centers</a:t>
            </a:r>
          </a:p>
          <a:p>
            <a:pPr marL="342900" indent="-342900">
              <a:buFont typeface="Wingdings" panose="05000000000000000000" pitchFamily="2" charset="2"/>
              <a:buChar char="§"/>
            </a:pPr>
            <a:r>
              <a:rPr lang="en-US" sz="2400" dirty="0"/>
              <a:t>Implement revised Pediatric and Adult QI Metrics</a:t>
            </a:r>
          </a:p>
          <a:p>
            <a:pPr marL="342900" indent="-342900">
              <a:buFont typeface="Wingdings" panose="05000000000000000000" pitchFamily="2" charset="2"/>
              <a:buChar char="§"/>
            </a:pPr>
            <a:r>
              <a:rPr lang="en-US" sz="2400" dirty="0"/>
              <a:t>Scale Health Equity programs</a:t>
            </a:r>
          </a:p>
          <a:p>
            <a:pPr marL="342900" indent="-342900">
              <a:buFont typeface="Wingdings" panose="05000000000000000000" pitchFamily="2" charset="2"/>
              <a:buChar char="§"/>
            </a:pPr>
            <a:r>
              <a:rPr lang="en-US" sz="2400" dirty="0"/>
              <a:t>Expand Psychosocial care and behavioral support</a:t>
            </a:r>
          </a:p>
          <a:p>
            <a:pPr marL="342900" indent="-342900">
              <a:buFont typeface="Wingdings" panose="05000000000000000000" pitchFamily="2" charset="2"/>
              <a:buChar char="§"/>
            </a:pPr>
            <a:r>
              <a:rPr lang="en-US" sz="2400" dirty="0"/>
              <a:t>Apply for competitive funding opportunities</a:t>
            </a:r>
          </a:p>
          <a:p>
            <a:pPr marL="342900" indent="-342900">
              <a:buFont typeface="Wingdings" panose="05000000000000000000" pitchFamily="2" charset="2"/>
              <a:buChar char="§"/>
            </a:pPr>
            <a:r>
              <a:rPr lang="en-US" sz="2400" dirty="0"/>
              <a:t>Expand and Sustain QI Capacity for existing centers</a:t>
            </a:r>
          </a:p>
          <a:p>
            <a:pPr marL="342900" indent="-342900">
              <a:buFont typeface="Wingdings" panose="05000000000000000000" pitchFamily="2" charset="2"/>
              <a:buChar char="§"/>
            </a:pPr>
            <a:r>
              <a:rPr lang="en-US" sz="2400" dirty="0"/>
              <a:t>Type 2 Diabetes Adult Collaborative Expansion</a:t>
            </a:r>
          </a:p>
          <a:p>
            <a:pPr marL="342900" indent="-342900">
              <a:buFont typeface="Wingdings" panose="05000000000000000000" pitchFamily="2" charset="2"/>
              <a:buChar char="§"/>
            </a:pPr>
            <a:r>
              <a:rPr lang="en-US" sz="2400" dirty="0"/>
              <a:t>State and Federal Advocacy with QI results and real-world data</a:t>
            </a:r>
          </a:p>
          <a:p>
            <a:pPr marL="342900" indent="-342900">
              <a:buFont typeface="Wingdings" panose="05000000000000000000" pitchFamily="2" charset="2"/>
              <a:buChar char="§"/>
            </a:pPr>
            <a:r>
              <a:rPr lang="en-US" sz="2400" dirty="0"/>
              <a:t>Increase impact on national measures</a:t>
            </a:r>
          </a:p>
          <a:p>
            <a:pPr marL="342900" indent="-342900">
              <a:buFont typeface="Wingdings" panose="05000000000000000000" pitchFamily="2" charset="2"/>
              <a:buChar char="§"/>
            </a:pPr>
            <a:r>
              <a:rPr lang="en-US" sz="2400" dirty="0"/>
              <a:t>Trusted source for QI, Implementation, Health and Real World data</a:t>
            </a:r>
          </a:p>
        </p:txBody>
      </p:sp>
    </p:spTree>
    <p:extLst>
      <p:ext uri="{BB962C8B-B14F-4D97-AF65-F5344CB8AC3E}">
        <p14:creationId xmlns:p14="http://schemas.microsoft.com/office/powerpoint/2010/main" val="31923346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696F70"/>
              </a:solidFill>
              <a:effectLst/>
              <a:uLnTx/>
              <a:uFillTx/>
              <a:latin typeface="Montserrat SemiBold" panose="00000700000000000000" pitchFamily="2" charset="0"/>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696F70"/>
              </a:solidFill>
              <a:effectLst/>
              <a:uLnTx/>
              <a:uFillTx/>
              <a:latin typeface="Montserrat SemiBold" panose="00000700000000000000" pitchFamily="2" charset="0"/>
              <a:cs typeface="Hind Bold"/>
              <a:sym typeface="Hind Bold"/>
            </a:endParaRPr>
          </a:p>
        </p:txBody>
      </p:sp>
      <p:pic>
        <p:nvPicPr>
          <p:cNvPr id="9" name="Picture 8">
            <a:extLst>
              <a:ext uri="{FF2B5EF4-FFF2-40B4-BE49-F238E27FC236}">
                <a16:creationId xmlns:a16="http://schemas.microsoft.com/office/drawing/2014/main" id="{69A96664-F9C0-4B8A-B19C-51657BBE9CD1}"/>
              </a:ext>
            </a:extLst>
          </p:cNvPr>
          <p:cNvPicPr>
            <a:picLocks noChangeAspect="1"/>
          </p:cNvPicPr>
          <p:nvPr/>
        </p:nvPicPr>
        <p:blipFill>
          <a:blip r:embed="rId3"/>
          <a:stretch>
            <a:fillRect/>
          </a:stretch>
        </p:blipFill>
        <p:spPr>
          <a:xfrm>
            <a:off x="1725548" y="4520319"/>
            <a:ext cx="3679317" cy="682276"/>
          </a:xfrm>
          <a:prstGeom prst="rect">
            <a:avLst/>
          </a:prstGeom>
        </p:spPr>
      </p:pic>
      <p:pic>
        <p:nvPicPr>
          <p:cNvPr id="4" name="Picture 2" descr="Download Logo Sets | Medical Public Affairs | Washington University in St.  Louis">
            <a:extLst>
              <a:ext uri="{FF2B5EF4-FFF2-40B4-BE49-F238E27FC236}">
                <a16:creationId xmlns:a16="http://schemas.microsoft.com/office/drawing/2014/main" id="{B99F64DD-A7C8-40B7-860D-F19B7EC0F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970" y="1138025"/>
            <a:ext cx="38481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llings Clinic - Wikipedia">
            <a:extLst>
              <a:ext uri="{FF2B5EF4-FFF2-40B4-BE49-F238E27FC236}">
                <a16:creationId xmlns:a16="http://schemas.microsoft.com/office/drawing/2014/main" id="{B1FEF770-0061-4B15-BF7A-F968A3D66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035" y="2552966"/>
            <a:ext cx="2752344" cy="1176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istorical Notes: More on OHSU crests and logos">
            <a:extLst>
              <a:ext uri="{FF2B5EF4-FFF2-40B4-BE49-F238E27FC236}">
                <a16:creationId xmlns:a16="http://schemas.microsoft.com/office/drawing/2014/main" id="{B89FACC6-5389-7020-3DF1-6E4297D180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912" y="4081125"/>
            <a:ext cx="2108835" cy="14605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entral Pennsylvania Food Bank Receives $100,000 from UPMC Pinnacle  Foundation - Central Pennsylvania Food Bank">
            <a:extLst>
              <a:ext uri="{FF2B5EF4-FFF2-40B4-BE49-F238E27FC236}">
                <a16:creationId xmlns:a16="http://schemas.microsoft.com/office/drawing/2014/main" id="{3387B8ED-6CBA-D997-93A4-D1AC925D19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7793" y="2962426"/>
            <a:ext cx="2296954" cy="5603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johns hopkins hospital logo">
            <a:extLst>
              <a:ext uri="{FF2B5EF4-FFF2-40B4-BE49-F238E27FC236}">
                <a16:creationId xmlns:a16="http://schemas.microsoft.com/office/drawing/2014/main" id="{2C5EF536-55E3-36B5-97FB-E9B9CB9604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767" y="974965"/>
            <a:ext cx="1786699" cy="1280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s | Graphic Standards | UC Davis Health">
            <a:extLst>
              <a:ext uri="{FF2B5EF4-FFF2-40B4-BE49-F238E27FC236}">
                <a16:creationId xmlns:a16="http://schemas.microsoft.com/office/drawing/2014/main" id="{7A496BFA-DDEF-9AF6-9219-89CC984F61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9870" y="6100033"/>
            <a:ext cx="5486400" cy="47548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5B79F604-8EC5-AF71-D186-894B349F951A}"/>
              </a:ext>
            </a:extLst>
          </p:cNvPr>
          <p:cNvSpPr>
            <a:spLocks noGrp="1"/>
          </p:cNvSpPr>
          <p:nvPr>
            <p:ph type="title"/>
          </p:nvPr>
        </p:nvSpPr>
        <p:spPr>
          <a:xfrm>
            <a:off x="548640" y="228600"/>
            <a:ext cx="10972800" cy="457200"/>
          </a:xfrm>
        </p:spPr>
        <p:txBody>
          <a:bodyPr/>
          <a:lstStyle/>
          <a:p>
            <a:r>
              <a:rPr lang="en-US" dirty="0"/>
              <a:t>Welcome 7 New Adult T1DX-QI Centers in 2022</a:t>
            </a:r>
          </a:p>
        </p:txBody>
      </p:sp>
    </p:spTree>
    <p:extLst>
      <p:ext uri="{BB962C8B-B14F-4D97-AF65-F5344CB8AC3E}">
        <p14:creationId xmlns:p14="http://schemas.microsoft.com/office/powerpoint/2010/main" val="231593561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37A4-2C77-5745-A40F-DDF26C57F541}"/>
              </a:ext>
            </a:extLst>
          </p:cNvPr>
          <p:cNvSpPr>
            <a:spLocks noGrp="1"/>
          </p:cNvSpPr>
          <p:nvPr>
            <p:ph type="title"/>
          </p:nvPr>
        </p:nvSpPr>
        <p:spPr>
          <a:xfrm>
            <a:off x="863968" y="5306050"/>
            <a:ext cx="10056179" cy="457200"/>
          </a:xfrm>
        </p:spPr>
        <p:txBody>
          <a:bodyPr/>
          <a:lstStyle/>
          <a:p>
            <a:r>
              <a:rPr lang="en-US" sz="2400" dirty="0">
                <a:solidFill>
                  <a:schemeClr val="tx1"/>
                </a:solidFill>
              </a:rPr>
              <a:t>Many thanks to all T1DX-QI Sponsors/Supporters including Dexcom, Eli Lilly Diabetes, Medtronic Diabetes, Abbott Diabetes, Vertex, </a:t>
            </a:r>
            <a:r>
              <a:rPr lang="en-US" sz="2400" dirty="0" err="1">
                <a:solidFill>
                  <a:schemeClr val="tx1"/>
                </a:solidFill>
              </a:rPr>
              <a:t>MannKind</a:t>
            </a:r>
            <a:r>
              <a:rPr lang="en-US" sz="2400" dirty="0">
                <a:solidFill>
                  <a:schemeClr val="tx1"/>
                </a:solidFill>
              </a:rPr>
              <a:t>, Janssen, Clinical Diabetes, Journal of Diabetes, Children with Diabetes</a:t>
            </a:r>
          </a:p>
        </p:txBody>
      </p:sp>
      <p:sp>
        <p:nvSpPr>
          <p:cNvPr id="13" name="TextBox 12">
            <a:extLst>
              <a:ext uri="{FF2B5EF4-FFF2-40B4-BE49-F238E27FC236}">
                <a16:creationId xmlns:a16="http://schemas.microsoft.com/office/drawing/2014/main" id="{9A454AC7-A54F-664D-A04C-DF24ADED8B6C}"/>
              </a:ext>
            </a:extLst>
          </p:cNvPr>
          <p:cNvSpPr txBox="1"/>
          <p:nvPr/>
        </p:nvSpPr>
        <p:spPr>
          <a:xfrm>
            <a:off x="708917" y="716162"/>
            <a:ext cx="10366282"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Hind Medium" panose="02000000000000000000" pitchFamily="2" charset="77"/>
                <a:ea typeface="Hind Bold"/>
                <a:cs typeface="Hind Medium" panose="02000000000000000000" pitchFamily="2" charset="77"/>
                <a:sym typeface="Hind Bold"/>
              </a:rPr>
              <a:t>Grateful to The Leona M. and Harry B. Helmsley Charitable Trust for their steadfast support of T1D Exchange and their unwavering vision and commitment to improving outcomes for those living with T1D.</a:t>
            </a:r>
            <a:endParaRPr kumimoji="0" lang="en-US" sz="2400" b="0" i="0" u="none" strike="noStrike" kern="1200" cap="none" spc="0" normalizeH="0" baseline="0" noProof="0" dirty="0">
              <a:ln>
                <a:noFill/>
              </a:ln>
              <a:effectLst/>
              <a:uLnTx/>
              <a:uFillTx/>
              <a:latin typeface="Hind Light" panose="02000000000000000000" pitchFamily="2" charset="77"/>
              <a:ea typeface="Hind Bold"/>
              <a:cs typeface="Hind Light" panose="02000000000000000000" pitchFamily="2" charset="77"/>
              <a:sym typeface="Hind Bold"/>
            </a:endParaRPr>
          </a:p>
        </p:txBody>
      </p:sp>
      <p:pic>
        <p:nvPicPr>
          <p:cNvPr id="7" name="Picture 6" descr="A close up of a sign&#10;&#10;Description automatically generated">
            <a:extLst>
              <a:ext uri="{FF2B5EF4-FFF2-40B4-BE49-F238E27FC236}">
                <a16:creationId xmlns:a16="http://schemas.microsoft.com/office/drawing/2014/main" id="{01CD3836-A23C-5B43-B735-FBBA20695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862" y="2347131"/>
            <a:ext cx="4936276" cy="1993138"/>
          </a:xfrm>
          <a:prstGeom prst="rect">
            <a:avLst/>
          </a:prstGeom>
        </p:spPr>
      </p:pic>
    </p:spTree>
    <p:extLst>
      <p:ext uri="{BB962C8B-B14F-4D97-AF65-F5344CB8AC3E}">
        <p14:creationId xmlns:p14="http://schemas.microsoft.com/office/powerpoint/2010/main" val="371139165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AE84-3E46-B554-28EF-802D1D0AAB92}"/>
              </a:ext>
            </a:extLst>
          </p:cNvPr>
          <p:cNvSpPr>
            <a:spLocks noGrp="1"/>
          </p:cNvSpPr>
          <p:nvPr>
            <p:ph type="title"/>
          </p:nvPr>
        </p:nvSpPr>
        <p:spPr>
          <a:xfrm>
            <a:off x="291786" y="228600"/>
            <a:ext cx="11307738" cy="457200"/>
          </a:xfrm>
        </p:spPr>
        <p:txBody>
          <a:bodyPr/>
          <a:lstStyle/>
          <a:p>
            <a:r>
              <a:rPr lang="en-US" dirty="0"/>
              <a:t>One T1DX-QI Family</a:t>
            </a:r>
          </a:p>
        </p:txBody>
      </p:sp>
      <p:pic>
        <p:nvPicPr>
          <p:cNvPr id="5" name="Content Placeholder 4">
            <a:extLst>
              <a:ext uri="{FF2B5EF4-FFF2-40B4-BE49-F238E27FC236}">
                <a16:creationId xmlns:a16="http://schemas.microsoft.com/office/drawing/2014/main" id="{6593F86A-32F0-B05D-70F9-DA6E70D3E8F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49274" y="1140431"/>
            <a:ext cx="11050249" cy="4571999"/>
          </a:xfrm>
        </p:spPr>
      </p:pic>
    </p:spTree>
    <p:extLst>
      <p:ext uri="{BB962C8B-B14F-4D97-AF65-F5344CB8AC3E}">
        <p14:creationId xmlns:p14="http://schemas.microsoft.com/office/powerpoint/2010/main" val="42107848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2290-9754-406B-A857-CBA58C2C871A}"/>
              </a:ext>
            </a:extLst>
          </p:cNvPr>
          <p:cNvSpPr>
            <a:spLocks noGrp="1"/>
          </p:cNvSpPr>
          <p:nvPr>
            <p:ph type="title"/>
          </p:nvPr>
        </p:nvSpPr>
        <p:spPr>
          <a:xfrm>
            <a:off x="548639" y="228600"/>
            <a:ext cx="11404463" cy="457200"/>
          </a:xfrm>
        </p:spPr>
        <p:txBody>
          <a:bodyPr/>
          <a:lstStyle/>
          <a:p>
            <a:r>
              <a:rPr lang="en-US" spc="300" dirty="0"/>
              <a:t>T</a:t>
            </a:r>
            <a:r>
              <a:rPr lang="en-US" dirty="0"/>
              <a:t>1DX-QI Population Health Improvement Framework</a:t>
            </a:r>
          </a:p>
        </p:txBody>
      </p:sp>
      <p:sp>
        <p:nvSpPr>
          <p:cNvPr id="6" name="TextBox 5">
            <a:extLst>
              <a:ext uri="{FF2B5EF4-FFF2-40B4-BE49-F238E27FC236}">
                <a16:creationId xmlns:a16="http://schemas.microsoft.com/office/drawing/2014/main" id="{38B57C8A-6E5B-504C-8220-4CC00C262D36}"/>
              </a:ext>
            </a:extLst>
          </p:cNvPr>
          <p:cNvSpPr txBox="1"/>
          <p:nvPr/>
        </p:nvSpPr>
        <p:spPr>
          <a:xfrm>
            <a:off x="5189837" y="2084173"/>
            <a:ext cx="1812324"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Design</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and Improve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Clinical Processes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(QI)</a:t>
            </a:r>
          </a:p>
        </p:txBody>
      </p:sp>
      <p:sp>
        <p:nvSpPr>
          <p:cNvPr id="7" name="TextBox 6">
            <a:extLst>
              <a:ext uri="{FF2B5EF4-FFF2-40B4-BE49-F238E27FC236}">
                <a16:creationId xmlns:a16="http://schemas.microsoft.com/office/drawing/2014/main" id="{5F952ADA-C19C-C444-9CF4-FB7794FB9F5C}"/>
              </a:ext>
            </a:extLst>
          </p:cNvPr>
          <p:cNvSpPr txBox="1"/>
          <p:nvPr/>
        </p:nvSpPr>
        <p:spPr>
          <a:xfrm>
            <a:off x="6619103" y="4946822"/>
            <a:ext cx="2063578"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Use QI Portal</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for Population</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Health Management</a:t>
            </a:r>
          </a:p>
        </p:txBody>
      </p:sp>
      <p:sp>
        <p:nvSpPr>
          <p:cNvPr id="8" name="TextBox 7">
            <a:extLst>
              <a:ext uri="{FF2B5EF4-FFF2-40B4-BE49-F238E27FC236}">
                <a16:creationId xmlns:a16="http://schemas.microsoft.com/office/drawing/2014/main" id="{ED37DE83-63B6-9741-8980-4D040693406B}"/>
              </a:ext>
            </a:extLst>
          </p:cNvPr>
          <p:cNvSpPr txBox="1"/>
          <p:nvPr/>
        </p:nvSpPr>
        <p:spPr>
          <a:xfrm>
            <a:off x="3628767" y="4946821"/>
            <a:ext cx="1812324"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Analyze Data</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for QI Policy</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ontserrat SemiBold" pitchFamily="2" charset="77"/>
                <a:ea typeface="Hind Bold"/>
                <a:cs typeface="Hind Bold"/>
                <a:sym typeface="Hind Bold"/>
              </a:rPr>
              <a:t>Insights</a:t>
            </a:r>
          </a:p>
        </p:txBody>
      </p:sp>
      <p:sp>
        <p:nvSpPr>
          <p:cNvPr id="9" name="TextBox 8">
            <a:extLst>
              <a:ext uri="{FF2B5EF4-FFF2-40B4-BE49-F238E27FC236}">
                <a16:creationId xmlns:a16="http://schemas.microsoft.com/office/drawing/2014/main" id="{14F7E03B-B0E3-DC47-BE54-015E0C32F621}"/>
              </a:ext>
            </a:extLst>
          </p:cNvPr>
          <p:cNvSpPr txBox="1"/>
          <p:nvPr/>
        </p:nvSpPr>
        <p:spPr>
          <a:xfrm>
            <a:off x="5189838" y="3900617"/>
            <a:ext cx="1812324"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E8D"/>
                </a:solidFill>
                <a:effectLst/>
                <a:uLnTx/>
                <a:uFillTx/>
                <a:latin typeface="Montserrat SemiBold" pitchFamily="2" charset="77"/>
                <a:ea typeface="Hind Bold"/>
                <a:cs typeface="Hind Bold"/>
                <a:sym typeface="Hind Bold"/>
              </a:rPr>
              <a:t>Co-Design with</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E8D"/>
                </a:solidFill>
                <a:effectLst/>
                <a:uLnTx/>
                <a:uFillTx/>
                <a:latin typeface="Montserrat SemiBold" pitchFamily="2" charset="77"/>
                <a:ea typeface="Hind Bold"/>
                <a:cs typeface="Hind Bold"/>
                <a:sym typeface="Hind Bold"/>
              </a:rPr>
              <a:t>Partners and</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E8D"/>
                </a:solidFill>
                <a:effectLst/>
                <a:uLnTx/>
                <a:uFillTx/>
                <a:latin typeface="Montserrat SemiBold" pitchFamily="2" charset="77"/>
                <a:ea typeface="Hind Bold"/>
                <a:cs typeface="Hind Bold"/>
                <a:sym typeface="Hind Bold"/>
              </a:rPr>
              <a:t>People with</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E8D"/>
                </a:solidFill>
                <a:effectLst/>
                <a:uLnTx/>
                <a:uFillTx/>
                <a:latin typeface="Montserrat SemiBold" pitchFamily="2" charset="77"/>
                <a:ea typeface="Hind Bold"/>
                <a:cs typeface="Hind Bold"/>
                <a:sym typeface="Hind Bold"/>
              </a:rPr>
              <a:t>Diabetes</a:t>
            </a:r>
          </a:p>
        </p:txBody>
      </p:sp>
      <p:sp>
        <p:nvSpPr>
          <p:cNvPr id="10" name="TextBox 9">
            <a:extLst>
              <a:ext uri="{FF2B5EF4-FFF2-40B4-BE49-F238E27FC236}">
                <a16:creationId xmlns:a16="http://schemas.microsoft.com/office/drawing/2014/main" id="{57EB895A-FE08-9D40-8FDC-D67D2B0DE929}"/>
              </a:ext>
            </a:extLst>
          </p:cNvPr>
          <p:cNvSpPr txBox="1"/>
          <p:nvPr/>
        </p:nvSpPr>
        <p:spPr>
          <a:xfrm>
            <a:off x="7203989" y="1795849"/>
            <a:ext cx="3604054"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696F70"/>
                </a:solidFill>
                <a:effectLst/>
                <a:uLnTx/>
                <a:uFillTx/>
                <a:latin typeface="Montserrat Medium" pitchFamily="2" charset="77"/>
                <a:ea typeface="Hind Bold"/>
                <a:cs typeface="Hind Bold"/>
                <a:sym typeface="Hind Bold"/>
              </a:rPr>
              <a:t>eg</a:t>
            </a:r>
            <a:r>
              <a:rPr kumimoji="0" lang="en-US" sz="1000" b="0" i="1" u="none" strike="noStrike" kern="1200" cap="none" spc="0" normalizeH="0" baseline="0" noProof="0" dirty="0">
                <a:ln>
                  <a:noFill/>
                </a:ln>
                <a:solidFill>
                  <a:srgbClr val="696F70"/>
                </a:solidFill>
                <a:effectLst/>
                <a:uLnTx/>
                <a:uFillTx/>
                <a:latin typeface="Montserrat Medium" pitchFamily="2" charset="77"/>
                <a:ea typeface="Hind Bold"/>
                <a:cs typeface="Hind Bold"/>
                <a:sym typeface="Hind Bold"/>
              </a:rPr>
              <a:t>: Test changes in the clinic to improve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96F70"/>
                </a:solidFill>
                <a:effectLst/>
                <a:uLnTx/>
                <a:uFillTx/>
                <a:latin typeface="Montserrat Medium" pitchFamily="2" charset="77"/>
                <a:ea typeface="Hind Bold"/>
                <a:cs typeface="Hind Bold"/>
                <a:sym typeface="Hind Bold"/>
              </a:rPr>
              <a:t>outcomes for high risk patients</a:t>
            </a:r>
          </a:p>
        </p:txBody>
      </p:sp>
      <p:sp>
        <p:nvSpPr>
          <p:cNvPr id="11" name="TextBox 10">
            <a:extLst>
              <a:ext uri="{FF2B5EF4-FFF2-40B4-BE49-F238E27FC236}">
                <a16:creationId xmlns:a16="http://schemas.microsoft.com/office/drawing/2014/main" id="{5A83ED90-8E2C-304F-9F3D-47C570DC59BD}"/>
              </a:ext>
            </a:extLst>
          </p:cNvPr>
          <p:cNvSpPr txBox="1"/>
          <p:nvPr/>
        </p:nvSpPr>
        <p:spPr>
          <a:xfrm>
            <a:off x="8765059" y="4629095"/>
            <a:ext cx="269377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696F70"/>
                </a:solidFill>
                <a:effectLst/>
                <a:uLnTx/>
                <a:uFillTx/>
                <a:latin typeface="Montserrat Medium" pitchFamily="2" charset="77"/>
                <a:ea typeface="Hind Bold"/>
                <a:cs typeface="Hind Bold"/>
                <a:sym typeface="Hind Bold"/>
              </a:rPr>
              <a:t>eg</a:t>
            </a:r>
            <a:r>
              <a:rPr kumimoji="0" lang="en-US" sz="1000" b="0" i="1" u="none" strike="noStrike" kern="1200" cap="none" spc="0" normalizeH="0" baseline="0" noProof="0" dirty="0">
                <a:ln>
                  <a:noFill/>
                </a:ln>
                <a:solidFill>
                  <a:srgbClr val="696F70"/>
                </a:solidFill>
                <a:effectLst/>
                <a:uLnTx/>
                <a:uFillTx/>
                <a:latin typeface="Montserrat Medium" pitchFamily="2" charset="77"/>
                <a:ea typeface="Hind Bold"/>
                <a:cs typeface="Hind Bold"/>
                <a:sym typeface="Hind Bold"/>
              </a:rPr>
              <a:t>: Identify high risk patients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96F70"/>
                </a:solidFill>
                <a:effectLst/>
                <a:uLnTx/>
                <a:uFillTx/>
                <a:latin typeface="Montserrat Medium" pitchFamily="2" charset="77"/>
                <a:ea typeface="Hind Bold"/>
                <a:cs typeface="Hind Bold"/>
                <a:sym typeface="Hind Bold"/>
              </a:rPr>
              <a:t>for follow up</a:t>
            </a:r>
          </a:p>
        </p:txBody>
      </p:sp>
      <p:sp>
        <p:nvSpPr>
          <p:cNvPr id="12" name="TextBox 11">
            <a:extLst>
              <a:ext uri="{FF2B5EF4-FFF2-40B4-BE49-F238E27FC236}">
                <a16:creationId xmlns:a16="http://schemas.microsoft.com/office/drawing/2014/main" id="{04181B65-00DA-BB4C-8BE2-28B8446ACA4E}"/>
              </a:ext>
            </a:extLst>
          </p:cNvPr>
          <p:cNvSpPr txBox="1"/>
          <p:nvPr/>
        </p:nvSpPr>
        <p:spPr>
          <a:xfrm>
            <a:off x="1758778" y="4654667"/>
            <a:ext cx="197708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srgbClr val="696F70"/>
                </a:solidFill>
                <a:effectLst/>
                <a:uLnTx/>
                <a:uFillTx/>
                <a:latin typeface="Montserrat Medium" pitchFamily="2" charset="77"/>
                <a:ea typeface="Hind Bold"/>
                <a:cs typeface="Hind Bold"/>
                <a:sym typeface="Hind Bold"/>
              </a:rPr>
              <a:t>eg</a:t>
            </a:r>
            <a:r>
              <a:rPr kumimoji="0" lang="en-US" sz="1000" b="0" i="1" u="none" strike="noStrike" kern="1200" cap="none" spc="0" normalizeH="0" baseline="0" noProof="0" dirty="0">
                <a:ln>
                  <a:noFill/>
                </a:ln>
                <a:solidFill>
                  <a:srgbClr val="696F70"/>
                </a:solidFill>
                <a:effectLst/>
                <a:uLnTx/>
                <a:uFillTx/>
                <a:latin typeface="Montserrat Medium" pitchFamily="2" charset="77"/>
                <a:ea typeface="Hind Bold"/>
                <a:cs typeface="Hind Bold"/>
                <a:sym typeface="Hind Bold"/>
              </a:rPr>
              <a:t>: Identify top drivers for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96F70"/>
                </a:solidFill>
                <a:effectLst/>
                <a:uLnTx/>
                <a:uFillTx/>
                <a:latin typeface="Montserrat Medium" pitchFamily="2" charset="77"/>
                <a:ea typeface="Hind Bold"/>
                <a:cs typeface="Hind Bold"/>
                <a:sym typeface="Hind Bold"/>
              </a:rPr>
              <a:t>high risk patients</a:t>
            </a:r>
          </a:p>
        </p:txBody>
      </p:sp>
      <p:sp>
        <p:nvSpPr>
          <p:cNvPr id="13" name="TextBox 12">
            <a:extLst>
              <a:ext uri="{FF2B5EF4-FFF2-40B4-BE49-F238E27FC236}">
                <a16:creationId xmlns:a16="http://schemas.microsoft.com/office/drawing/2014/main" id="{DD864A59-4FDD-41B9-91F1-319F5B6E5D1A}"/>
              </a:ext>
            </a:extLst>
          </p:cNvPr>
          <p:cNvSpPr txBox="1"/>
          <p:nvPr/>
        </p:nvSpPr>
        <p:spPr>
          <a:xfrm>
            <a:off x="159061" y="6301604"/>
            <a:ext cx="8450681" cy="461661"/>
          </a:xfrm>
          <a:prstGeom prst="rect">
            <a:avLst/>
          </a:prstGeom>
          <a:noFill/>
          <a:ln w="12700" cap="flat">
            <a:noFill/>
            <a:miter lim="400000"/>
          </a:ln>
          <a:effectLst/>
          <a:sp3d/>
        </p:spPr>
        <p:txBody>
          <a:bodyPr rot="0" spcFirstLastPara="1" vertOverflow="overflow" horzOverflow="overflow" vert="horz" wrap="square" lIns="45718" tIns="45718" rIns="45718" bIns="45718"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96F70"/>
                </a:solidFill>
                <a:effectLst/>
                <a:uLnTx/>
                <a:uFillTx/>
                <a:latin typeface="Arial" panose="020B0604020202020204" pitchFamily="34" charset="0"/>
                <a:ea typeface="Hind Bold"/>
                <a:cs typeface="Arial" panose="020B0604020202020204" pitchFamily="34" charset="0"/>
                <a:sym typeface="Hind Bold"/>
              </a:rPr>
              <a:t>Priya Prahalad et al. T1D Exchange Quality Improvement Collaborative: Accelerating Change through Benchmarking and Improvement Science for </a:t>
            </a:r>
            <a:r>
              <a:rPr kumimoji="0" lang="en-US" sz="1000" b="0" i="0" u="none" strike="noStrike" kern="0" cap="none" spc="0" normalizeH="0" baseline="0" noProof="0" dirty="0">
                <a:ln>
                  <a:noFill/>
                </a:ln>
                <a:solidFill>
                  <a:srgbClr val="696F70"/>
                </a:solidFill>
                <a:effectLst/>
                <a:uLnTx/>
                <a:uFillTx/>
                <a:latin typeface="Arial" panose="020B0604020202020204" pitchFamily="34" charset="0"/>
                <a:ea typeface="Hind Bold"/>
                <a:cs typeface="Arial" panose="020B0604020202020204" pitchFamily="34" charset="0"/>
                <a:sym typeface="Hind Bold"/>
              </a:rPr>
              <a:t>People</a:t>
            </a:r>
            <a:r>
              <a:rPr kumimoji="0" lang="en-US" sz="1200" b="0" i="0" u="none" strike="noStrike" kern="0" cap="none" spc="0" normalizeH="0" baseline="0" noProof="0" dirty="0">
                <a:ln>
                  <a:noFill/>
                </a:ln>
                <a:solidFill>
                  <a:srgbClr val="696F70"/>
                </a:solidFill>
                <a:effectLst/>
                <a:uLnTx/>
                <a:uFillTx/>
                <a:latin typeface="Arial" panose="020B0604020202020204" pitchFamily="34" charset="0"/>
                <a:ea typeface="Hind Bold"/>
                <a:cs typeface="Arial" panose="020B0604020202020204" pitchFamily="34" charset="0"/>
                <a:sym typeface="Hind Bold"/>
              </a:rPr>
              <a:t> with Type 1 Diabetes. Journal of Diabetes. November 2021</a:t>
            </a:r>
          </a:p>
        </p:txBody>
      </p:sp>
    </p:spTree>
    <p:extLst>
      <p:ext uri="{BB962C8B-B14F-4D97-AF65-F5344CB8AC3E}">
        <p14:creationId xmlns:p14="http://schemas.microsoft.com/office/powerpoint/2010/main" val="29252789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37A4-2C77-5745-A40F-DDF26C57F541}"/>
              </a:ext>
            </a:extLst>
          </p:cNvPr>
          <p:cNvSpPr>
            <a:spLocks noGrp="1"/>
          </p:cNvSpPr>
          <p:nvPr>
            <p:ph type="title"/>
          </p:nvPr>
        </p:nvSpPr>
        <p:spPr>
          <a:xfrm>
            <a:off x="195072" y="277368"/>
            <a:ext cx="10972800" cy="457200"/>
          </a:xfrm>
        </p:spPr>
        <p:txBody>
          <a:bodyPr>
            <a:normAutofit fontScale="90000"/>
          </a:bodyPr>
          <a:lstStyle/>
          <a:p>
            <a:r>
              <a:rPr lang="en-US" dirty="0">
                <a:latin typeface="+mn-lt"/>
              </a:rPr>
              <a:t>T1DX-QI</a:t>
            </a:r>
            <a:r>
              <a:rPr lang="en-US" b="1" dirty="0">
                <a:latin typeface="+mn-lt"/>
              </a:rPr>
              <a:t> Value Questions</a:t>
            </a:r>
          </a:p>
        </p:txBody>
      </p:sp>
      <p:sp>
        <p:nvSpPr>
          <p:cNvPr id="17" name="Text Placeholder 1">
            <a:extLst>
              <a:ext uri="{FF2B5EF4-FFF2-40B4-BE49-F238E27FC236}">
                <a16:creationId xmlns:a16="http://schemas.microsoft.com/office/drawing/2014/main" id="{0F099D79-E0CB-DA4C-9372-513061936481}"/>
              </a:ext>
            </a:extLst>
          </p:cNvPr>
          <p:cNvSpPr txBox="1">
            <a:spLocks/>
          </p:cNvSpPr>
          <p:nvPr/>
        </p:nvSpPr>
        <p:spPr>
          <a:xfrm>
            <a:off x="195072" y="1126858"/>
            <a:ext cx="8799317" cy="4780344"/>
          </a:xfrm>
          <a:prstGeom prst="rect">
            <a:avLst/>
          </a:prstGeom>
        </p:spPr>
        <p:txBody>
          <a:bodyPr>
            <a:normAutofit/>
          </a:bodyPr>
          <a:lstStyle>
            <a:lvl1pPr marL="257175" marR="0" indent="-257175"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7FD0D9"/>
              </a:buClr>
              <a:buSzPct val="110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7FD0D9"/>
              </a:buClr>
              <a:buSzPct val="99000"/>
              <a:buFont typeface="Arial"/>
              <a:buChar char="•"/>
              <a:tabLst/>
              <a:defRPr sz="2400" b="0" i="0" u="none" strike="noStrike" cap="none" spc="0" baseline="0">
                <a:ln>
                  <a:noFill/>
                </a:ln>
                <a:solidFill>
                  <a:srgbClr val="47606D"/>
                </a:solidFill>
                <a:uFillTx/>
                <a:latin typeface="Hind" panose="02000000000000000000" pitchFamily="2" charset="77"/>
                <a:ea typeface="Hind" panose="02000000000000000000"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672900" marR="0" lvl="1" indent="-346075" algn="l" defTabSz="342900" rtl="0" eaLnBrk="1" fontAlgn="auto" latinLnBrk="0" hangingPunct="1">
              <a:lnSpc>
                <a:spcPct val="160000"/>
              </a:lnSpc>
              <a:spcBef>
                <a:spcPts val="400"/>
              </a:spcBef>
              <a:spcAft>
                <a:spcPts val="0"/>
              </a:spcAft>
              <a:buClr>
                <a:srgbClr val="7FD0D9"/>
              </a:buClr>
              <a:buSzPct val="110000"/>
              <a:buFont typeface="+mj-lt"/>
              <a:buAutoNum type="arabicPeriod"/>
              <a:tabLst/>
              <a:defRPr/>
            </a:pPr>
            <a:r>
              <a:rPr kumimoji="0" lang="en-US" sz="2400" b="0" i="0" u="none" strike="noStrike" kern="0" cap="none" spc="0" normalizeH="0" baseline="0" noProof="0" dirty="0">
                <a:ln>
                  <a:noFill/>
                </a:ln>
                <a:solidFill>
                  <a:srgbClr val="47606D"/>
                </a:solidFill>
                <a:effectLst/>
                <a:uLnTx/>
                <a:uFillTx/>
                <a:latin typeface="Hind" panose="02000000000000000000" pitchFamily="2" charset="77"/>
                <a:cs typeface="Hind" panose="02000000000000000000" pitchFamily="2" charset="77"/>
                <a:sym typeface="Hind Regular"/>
              </a:rPr>
              <a:t>Do we have the right kind of data to drive real-world improvements?</a:t>
            </a:r>
          </a:p>
          <a:p>
            <a:pPr marL="672900" marR="0" lvl="1" indent="-346075" algn="l" defTabSz="342900" rtl="0" eaLnBrk="1" fontAlgn="auto" latinLnBrk="0" hangingPunct="1">
              <a:lnSpc>
                <a:spcPct val="160000"/>
              </a:lnSpc>
              <a:spcBef>
                <a:spcPts val="400"/>
              </a:spcBef>
              <a:spcAft>
                <a:spcPts val="0"/>
              </a:spcAft>
              <a:buClr>
                <a:srgbClr val="7FD0D9"/>
              </a:buClr>
              <a:buSzPct val="110000"/>
              <a:buFont typeface="+mj-lt"/>
              <a:buAutoNum type="arabicPeriod"/>
              <a:tabLst/>
              <a:defRPr/>
            </a:pPr>
            <a:r>
              <a:rPr kumimoji="0" lang="en-US" sz="2400" b="0" i="0" u="none" strike="noStrike" kern="0" cap="none" spc="0" normalizeH="0" baseline="0" noProof="0" dirty="0">
                <a:ln>
                  <a:noFill/>
                </a:ln>
                <a:solidFill>
                  <a:srgbClr val="47606D"/>
                </a:solidFill>
                <a:effectLst/>
                <a:uLnTx/>
                <a:uFillTx/>
                <a:latin typeface="Hind" panose="02000000000000000000" pitchFamily="2" charset="77"/>
                <a:cs typeface="Hind" panose="02000000000000000000" pitchFamily="2" charset="77"/>
                <a:sym typeface="Hind Regular"/>
              </a:rPr>
              <a:t>Are we making the best decisions based on available data?</a:t>
            </a:r>
          </a:p>
          <a:p>
            <a:pPr marL="672900" marR="0" lvl="1" indent="-346075" algn="l" defTabSz="342900" rtl="0" eaLnBrk="1" fontAlgn="auto" latinLnBrk="0" hangingPunct="1">
              <a:lnSpc>
                <a:spcPct val="160000"/>
              </a:lnSpc>
              <a:spcBef>
                <a:spcPts val="400"/>
              </a:spcBef>
              <a:spcAft>
                <a:spcPts val="0"/>
              </a:spcAft>
              <a:buClr>
                <a:srgbClr val="7FD0D9"/>
              </a:buClr>
              <a:buSzPct val="110000"/>
              <a:buFont typeface="+mj-lt"/>
              <a:buAutoNum type="arabicPeriod"/>
              <a:tabLst/>
              <a:defRPr/>
            </a:pPr>
            <a:r>
              <a:rPr kumimoji="0" lang="en-US" sz="2400" b="0" i="0" u="none" strike="noStrike" kern="0" cap="none" spc="0" normalizeH="0" baseline="0" noProof="0" dirty="0">
                <a:ln>
                  <a:noFill/>
                </a:ln>
                <a:solidFill>
                  <a:srgbClr val="47606D"/>
                </a:solidFill>
                <a:effectLst/>
                <a:uLnTx/>
                <a:uFillTx/>
                <a:latin typeface="Hind" panose="02000000000000000000" pitchFamily="2" charset="77"/>
                <a:cs typeface="Hind" panose="02000000000000000000" pitchFamily="2" charset="77"/>
                <a:sym typeface="Hind Regular"/>
              </a:rPr>
              <a:t>What insights can we generate from available data?</a:t>
            </a:r>
          </a:p>
          <a:p>
            <a:pPr marL="672900" marR="0" lvl="1" indent="-346075" algn="l" defTabSz="342900" rtl="0" eaLnBrk="1" fontAlgn="auto" latinLnBrk="0" hangingPunct="1">
              <a:lnSpc>
                <a:spcPct val="160000"/>
              </a:lnSpc>
              <a:spcBef>
                <a:spcPts val="400"/>
              </a:spcBef>
              <a:spcAft>
                <a:spcPts val="0"/>
              </a:spcAft>
              <a:buClr>
                <a:srgbClr val="7FD0D9"/>
              </a:buClr>
              <a:buSzPct val="110000"/>
              <a:buFont typeface="+mj-lt"/>
              <a:buAutoNum type="arabicPeriod"/>
              <a:tabLst/>
              <a:defRPr/>
            </a:pPr>
            <a:r>
              <a:rPr kumimoji="0" lang="en-US" sz="2400" b="0" i="0" u="none" strike="noStrike" kern="0" cap="none" spc="0" normalizeH="0" baseline="0" noProof="0" dirty="0">
                <a:ln>
                  <a:noFill/>
                </a:ln>
                <a:solidFill>
                  <a:srgbClr val="47606D"/>
                </a:solidFill>
                <a:effectLst/>
                <a:uLnTx/>
                <a:uFillTx/>
                <a:latin typeface="Hind" panose="02000000000000000000" pitchFamily="2" charset="77"/>
                <a:cs typeface="Hind" panose="02000000000000000000" pitchFamily="2" charset="77"/>
                <a:sym typeface="Hind Regular"/>
              </a:rPr>
              <a:t>How can we improve clinical and population health outcomes?</a:t>
            </a:r>
          </a:p>
          <a:p>
            <a:pPr marL="672900" marR="0" lvl="1" indent="-346075" algn="l" defTabSz="342900" rtl="0" eaLnBrk="1" fontAlgn="auto" latinLnBrk="0" hangingPunct="1">
              <a:lnSpc>
                <a:spcPct val="160000"/>
              </a:lnSpc>
              <a:spcBef>
                <a:spcPts val="400"/>
              </a:spcBef>
              <a:spcAft>
                <a:spcPts val="0"/>
              </a:spcAft>
              <a:buClr>
                <a:srgbClr val="7FD0D9"/>
              </a:buClr>
              <a:buSzPct val="110000"/>
              <a:buFont typeface="+mj-lt"/>
              <a:buAutoNum type="arabicPeriod"/>
              <a:tabLst/>
              <a:defRPr/>
            </a:pPr>
            <a:r>
              <a:rPr kumimoji="0" lang="en-US" sz="2400" b="0" i="0" u="none" strike="noStrike" kern="0" cap="none" spc="0" normalizeH="0" baseline="0" noProof="0" dirty="0">
                <a:ln>
                  <a:noFill/>
                </a:ln>
                <a:solidFill>
                  <a:srgbClr val="47606D"/>
                </a:solidFill>
                <a:effectLst/>
                <a:uLnTx/>
                <a:uFillTx/>
                <a:latin typeface="Hind" panose="02000000000000000000" pitchFamily="2" charset="77"/>
                <a:cs typeface="Hind" panose="02000000000000000000" pitchFamily="2" charset="77"/>
                <a:sym typeface="Hind Regular"/>
              </a:rPr>
              <a:t>Are outcomes equitable?</a:t>
            </a:r>
          </a:p>
          <a:p>
            <a:pPr marL="342900" marR="0" lvl="0" indent="-342900" algn="l" defTabSz="342900" rtl="0" eaLnBrk="1" fontAlgn="auto" latinLnBrk="0" hangingPunct="1">
              <a:lnSpc>
                <a:spcPct val="100000"/>
              </a:lnSpc>
              <a:spcBef>
                <a:spcPts val="400"/>
              </a:spcBef>
              <a:spcAft>
                <a:spcPts val="0"/>
              </a:spcAft>
              <a:buClr>
                <a:srgbClr val="7FD0D9"/>
              </a:buClr>
              <a:buSzPct val="110000"/>
              <a:buFont typeface="Arial" panose="020B0604020202020204" pitchFamily="34" charset="0"/>
              <a:buChar char="•"/>
              <a:tabLst/>
              <a:defRPr/>
            </a:pPr>
            <a:endParaRPr kumimoji="0" lang="en-US" sz="2400" b="0" i="0" u="none" strike="noStrike" kern="0" cap="none" spc="0" normalizeH="0" baseline="0" noProof="0" dirty="0">
              <a:ln>
                <a:noFill/>
              </a:ln>
              <a:solidFill>
                <a:srgbClr val="47606D"/>
              </a:solidFill>
              <a:effectLst/>
              <a:uLnTx/>
              <a:uFillTx/>
              <a:latin typeface="Hind" panose="02000000000000000000" pitchFamily="2" charset="77"/>
              <a:cs typeface="Hind" panose="02000000000000000000" pitchFamily="2" charset="77"/>
              <a:sym typeface="Hind Regular"/>
            </a:endParaRPr>
          </a:p>
        </p:txBody>
      </p:sp>
      <p:pic>
        <p:nvPicPr>
          <p:cNvPr id="4" name="Picture 3" descr="A close up of a logo&#10;&#10;Description automatically generated">
            <a:extLst>
              <a:ext uri="{FF2B5EF4-FFF2-40B4-BE49-F238E27FC236}">
                <a16:creationId xmlns:a16="http://schemas.microsoft.com/office/drawing/2014/main" id="{76AE853E-4CD9-4B4B-9F66-CC3936C1F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952" y="1170648"/>
            <a:ext cx="2556156" cy="4516703"/>
          </a:xfrm>
          <a:prstGeom prst="rect">
            <a:avLst/>
          </a:prstGeom>
        </p:spPr>
      </p:pic>
      <p:sp>
        <p:nvSpPr>
          <p:cNvPr id="3" name="TextBox 2">
            <a:extLst>
              <a:ext uri="{FF2B5EF4-FFF2-40B4-BE49-F238E27FC236}">
                <a16:creationId xmlns:a16="http://schemas.microsoft.com/office/drawing/2014/main" id="{CE0799E6-630D-46C5-AB34-9456BA8B5DEF}"/>
              </a:ext>
            </a:extLst>
          </p:cNvPr>
          <p:cNvSpPr txBox="1"/>
          <p:nvPr/>
        </p:nvSpPr>
        <p:spPr>
          <a:xfrm>
            <a:off x="174522" y="6301604"/>
            <a:ext cx="8450681" cy="400105"/>
          </a:xfrm>
          <a:prstGeom prst="rect">
            <a:avLst/>
          </a:prstGeom>
          <a:noFill/>
          <a:ln w="12700" cap="flat">
            <a:noFill/>
            <a:miter lim="400000"/>
          </a:ln>
          <a:effectLst/>
          <a:sp3d/>
        </p:spPr>
        <p:txBody>
          <a:bodyPr rot="0" spcFirstLastPara="1" vertOverflow="overflow" horzOverflow="overflow" vert="horz" wrap="square" lIns="45718" tIns="45718" rIns="45718" bIns="45718"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96F70"/>
                </a:solidFill>
                <a:effectLst/>
                <a:uLnTx/>
                <a:uFillTx/>
                <a:latin typeface="Arial" panose="020B0604020202020204" pitchFamily="34" charset="0"/>
                <a:ea typeface="Hind Bold"/>
                <a:cs typeface="Arial" panose="020B0604020202020204" pitchFamily="34" charset="0"/>
                <a:sym typeface="Hind Bold"/>
              </a:rPr>
              <a:t>Priya Prahalad et al. T1D Exchange Quality Improvement Collaborative: Accelerating Change through Benchmarking and Improvement Science for People with Type 1 Diabetes. Journal of Diabetes. November 2021</a:t>
            </a:r>
          </a:p>
        </p:txBody>
      </p:sp>
    </p:spTree>
    <p:extLst>
      <p:ext uri="{BB962C8B-B14F-4D97-AF65-F5344CB8AC3E}">
        <p14:creationId xmlns:p14="http://schemas.microsoft.com/office/powerpoint/2010/main" val="40776910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animEffect transition="in" filter="fade">
                                      <p:cBhvr>
                                        <p:cTn id="7" dur="1000"/>
                                        <p:tgtEl>
                                          <p:spTgt spid="17">
                                            <p:txEl>
                                              <p:pRg st="4" end="4"/>
                                            </p:txEl>
                                          </p:spTgt>
                                        </p:tgtEl>
                                      </p:cBhvr>
                                    </p:animEffect>
                                    <p:anim calcmode="lin" valueType="num">
                                      <p:cBhvr>
                                        <p:cTn id="8"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917-0F04-4A4C-AD1C-A8309D8F0125}"/>
              </a:ext>
            </a:extLst>
          </p:cNvPr>
          <p:cNvSpPr>
            <a:spLocks noGrp="1"/>
          </p:cNvSpPr>
          <p:nvPr>
            <p:ph type="title"/>
          </p:nvPr>
        </p:nvSpPr>
        <p:spPr>
          <a:xfrm>
            <a:off x="2355776" y="2484633"/>
            <a:ext cx="8504008" cy="1447800"/>
          </a:xfrm>
        </p:spPr>
        <p:txBody>
          <a:bodyPr/>
          <a:lstStyle/>
          <a:p>
            <a:r>
              <a:rPr lang="en-US" dirty="0"/>
              <a:t>1. Collect the right kind of data to drive real-world improvements</a:t>
            </a:r>
            <a:br>
              <a:rPr lang="en-US" dirty="0"/>
            </a:br>
            <a:endParaRPr lang="en-US" dirty="0"/>
          </a:p>
        </p:txBody>
      </p:sp>
    </p:spTree>
    <p:extLst>
      <p:ext uri="{BB962C8B-B14F-4D97-AF65-F5344CB8AC3E}">
        <p14:creationId xmlns:p14="http://schemas.microsoft.com/office/powerpoint/2010/main" val="28570329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26CE50-DD1D-912D-8D0C-0DC733657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09" y="547099"/>
            <a:ext cx="5476125" cy="5763802"/>
          </a:xfrm>
          <a:prstGeom prst="rect">
            <a:avLst/>
          </a:prstGeom>
        </p:spPr>
      </p:pic>
      <p:pic>
        <p:nvPicPr>
          <p:cNvPr id="7" name="Picture 6">
            <a:extLst>
              <a:ext uri="{FF2B5EF4-FFF2-40B4-BE49-F238E27FC236}">
                <a16:creationId xmlns:a16="http://schemas.microsoft.com/office/drawing/2014/main" id="{C833A022-D8C4-33C6-4332-8DFD5B806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334" y="339047"/>
            <a:ext cx="5975011" cy="5763802"/>
          </a:xfrm>
          <a:prstGeom prst="rect">
            <a:avLst/>
          </a:prstGeom>
        </p:spPr>
      </p:pic>
      <p:sp>
        <p:nvSpPr>
          <p:cNvPr id="8" name="Title 1">
            <a:extLst>
              <a:ext uri="{FF2B5EF4-FFF2-40B4-BE49-F238E27FC236}">
                <a16:creationId xmlns:a16="http://schemas.microsoft.com/office/drawing/2014/main" id="{70A7C4EE-1C86-47F1-C079-6C467E54CADA}"/>
              </a:ext>
            </a:extLst>
          </p:cNvPr>
          <p:cNvSpPr txBox="1">
            <a:spLocks/>
          </p:cNvSpPr>
          <p:nvPr/>
        </p:nvSpPr>
        <p:spPr>
          <a:xfrm>
            <a:off x="404802" y="0"/>
            <a:ext cx="10972800" cy="457200"/>
          </a:xfrm>
          <a:prstGeom prst="rect">
            <a:avLst/>
          </a:prstGeom>
        </p:spPr>
        <p:txBody>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r>
              <a:rPr lang="en-US" kern="0" dirty="0"/>
              <a:t>T1DX-QI Clinical Diabetes 2022 Special Issue</a:t>
            </a:r>
          </a:p>
        </p:txBody>
      </p:sp>
    </p:spTree>
    <p:extLst>
      <p:ext uri="{BB962C8B-B14F-4D97-AF65-F5344CB8AC3E}">
        <p14:creationId xmlns:p14="http://schemas.microsoft.com/office/powerpoint/2010/main" val="27809642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55D1-415F-4BB5-A945-17C1689F1E3A}"/>
              </a:ext>
            </a:extLst>
          </p:cNvPr>
          <p:cNvSpPr>
            <a:spLocks noGrp="1"/>
          </p:cNvSpPr>
          <p:nvPr>
            <p:ph type="title"/>
          </p:nvPr>
        </p:nvSpPr>
        <p:spPr>
          <a:xfrm>
            <a:off x="425985" y="444358"/>
            <a:ext cx="10972800" cy="457200"/>
          </a:xfrm>
        </p:spPr>
        <p:txBody>
          <a:bodyPr/>
          <a:lstStyle/>
          <a:p>
            <a:r>
              <a:rPr lang="en-US" dirty="0"/>
              <a:t>T1DX-QI leading the way in Real World Data</a:t>
            </a:r>
          </a:p>
        </p:txBody>
      </p:sp>
      <p:sp>
        <p:nvSpPr>
          <p:cNvPr id="3" name="Text Placeholder 2">
            <a:extLst>
              <a:ext uri="{FF2B5EF4-FFF2-40B4-BE49-F238E27FC236}">
                <a16:creationId xmlns:a16="http://schemas.microsoft.com/office/drawing/2014/main" id="{936899B6-70B6-4F67-96D2-CD67AD2F85FE}"/>
              </a:ext>
            </a:extLst>
          </p:cNvPr>
          <p:cNvSpPr>
            <a:spLocks noGrp="1"/>
          </p:cNvSpPr>
          <p:nvPr>
            <p:ph type="body" sz="quarter" idx="10"/>
          </p:nvPr>
        </p:nvSpPr>
        <p:spPr>
          <a:xfrm>
            <a:off x="425985" y="1083371"/>
            <a:ext cx="10972800" cy="5235236"/>
          </a:xfrm>
        </p:spPr>
        <p:txBody>
          <a:bodyPr>
            <a:normAutofit/>
          </a:bodyPr>
          <a:lstStyle/>
          <a:p>
            <a:pPr marL="342900" indent="-342900">
              <a:buFont typeface="Arial" panose="020B0604020202020204" pitchFamily="34" charset="0"/>
              <a:buChar char="•"/>
            </a:pPr>
            <a:r>
              <a:rPr lang="en-US" sz="2400" dirty="0"/>
              <a:t>Upgraded the EMR data specifications to version 3 (October 2022)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Increased de-identified EMR database from 38,000+ to 58,000+ in 2022 </a:t>
            </a:r>
            <a:r>
              <a:rPr lang="en-US" sz="2400" b="1" dirty="0"/>
              <a:t>(52% Increase).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Completed data mapping for 16 centers in 2022, increased number of mapped centers to 27 </a:t>
            </a:r>
            <a:r>
              <a:rPr lang="en-US" sz="2400" b="1" dirty="0"/>
              <a:t>(145% Increase).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Support ad hoc data collection including qualitative studies and 7 special population health projects.</a:t>
            </a:r>
          </a:p>
          <a:p>
            <a:endParaRPr lang="en-US" dirty="0"/>
          </a:p>
          <a:p>
            <a:r>
              <a:rPr lang="en-US" dirty="0"/>
              <a:t> </a:t>
            </a:r>
          </a:p>
        </p:txBody>
      </p:sp>
    </p:spTree>
    <p:extLst>
      <p:ext uri="{BB962C8B-B14F-4D97-AF65-F5344CB8AC3E}">
        <p14:creationId xmlns:p14="http://schemas.microsoft.com/office/powerpoint/2010/main" val="2893733861"/>
      </p:ext>
    </p:extLst>
  </p:cSld>
  <p:clrMapOvr>
    <a:masterClrMapping/>
  </p:clrMapOvr>
  <p:transition spd="med"/>
</p:sld>
</file>

<file path=ppt/theme/theme1.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January 2021 Helmsley Update" id="{F592AD5F-AA57-4918-9548-EF1D9EBA769C}" vid="{1C22CCF2-00F8-4AA3-959B-A39EA6C77039}"/>
    </a:ext>
  </a:extLst>
</a:theme>
</file>

<file path=ppt/theme/theme10.xml><?xml version="1.0" encoding="utf-8"?>
<a:theme xmlns:a="http://schemas.openxmlformats.org/drawingml/2006/main" name="4_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January 2021 Helmsley Update" id="{F592AD5F-AA57-4918-9548-EF1D9EBA769C}" vid="{1C22CCF2-00F8-4AA3-959B-A39EA6C77039}"/>
    </a:ext>
  </a:extLst>
</a:theme>
</file>

<file path=ppt/theme/theme11.xml><?xml version="1.0" encoding="utf-8"?>
<a:theme xmlns:a="http://schemas.openxmlformats.org/drawingml/2006/main" name="2_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1D Exchange" id="{35B0DDC3-1A99-4ED2-B308-F19E419C87B0}" vid="{7AECE4AE-9559-413D-A4A3-20F5F6E4F131}"/>
    </a:ext>
  </a:extLst>
</a:theme>
</file>

<file path=ppt/theme/theme1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1D exchange them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1D exchange theme" id="{E9B69450-724A-4F3B-AB9E-57CFE2D7216A}" vid="{9EDDA6AC-ED01-4051-98CA-1A9DBAECFA8D}"/>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M Templat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M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MORY+CHOA_PPT_template">
  <a:themeElements>
    <a:clrScheme name="CHOA">
      <a:dk1>
        <a:sysClr val="windowText" lastClr="000000"/>
      </a:dk1>
      <a:lt1>
        <a:sysClr val="window" lastClr="FFFFFF"/>
      </a:lt1>
      <a:dk2>
        <a:srgbClr val="000000"/>
      </a:dk2>
      <a:lt2>
        <a:srgbClr val="FFFFFF"/>
      </a:lt2>
      <a:accent1>
        <a:srgbClr val="72BF44"/>
      </a:accent1>
      <a:accent2>
        <a:srgbClr val="BD2F92"/>
      </a:accent2>
      <a:accent3>
        <a:srgbClr val="4BBBEB"/>
      </a:accent3>
      <a:accent4>
        <a:srgbClr val="F58220"/>
      </a:accent4>
      <a:accent5>
        <a:srgbClr val="005DA4"/>
      </a:accent5>
      <a:accent6>
        <a:srgbClr val="FFDD00"/>
      </a:accent6>
      <a:hlink>
        <a:srgbClr val="00A94F"/>
      </a:hlink>
      <a:folHlink>
        <a:srgbClr val="4BBBEB"/>
      </a:folHlink>
    </a:clrScheme>
    <a:fontScheme name="CHOA fonts">
      <a:majorFont>
        <a:latin typeface="Arial Rounded MT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021-01-19 QI All Staff- formatted  -  Read-Only" id="{031EE090-AB92-437E-8125-275FF27E9652}" vid="{183C4F49-2291-4E52-9734-D4FCFB979E77}"/>
    </a:ext>
  </a:extLst>
</a:theme>
</file>

<file path=ppt/theme/theme6.xml><?xml version="1.0" encoding="utf-8"?>
<a:theme xmlns:a="http://schemas.openxmlformats.org/drawingml/2006/main" name="3_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1D Exchange" id="{35B0DDC3-1A99-4ED2-B308-F19E419C87B0}" vid="{7AECE4AE-9559-413D-A4A3-20F5F6E4F131}"/>
    </a:ext>
  </a:extLst>
</a:theme>
</file>

<file path=ppt/theme/theme7.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8.xml><?xml version="1.0" encoding="utf-8"?>
<a:theme xmlns:a="http://schemas.openxmlformats.org/drawingml/2006/main" name="6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9.xml><?xml version="1.0" encoding="utf-8"?>
<a:theme xmlns:a="http://schemas.openxmlformats.org/drawingml/2006/main" name="2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docProps/app.xml><?xml version="1.0" encoding="utf-8"?>
<Properties xmlns="http://schemas.openxmlformats.org/officeDocument/2006/extended-properties" xmlns:vt="http://schemas.openxmlformats.org/officeDocument/2006/docPropsVTypes">
  <Template>January 2021 Helmsley Update</Template>
  <TotalTime>7301</TotalTime>
  <Words>2061</Words>
  <Application>Microsoft Office PowerPoint</Application>
  <PresentationFormat>Widescreen</PresentationFormat>
  <Paragraphs>353</Paragraphs>
  <Slides>41</Slides>
  <Notes>8</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41</vt:i4>
      </vt:variant>
    </vt:vector>
  </HeadingPairs>
  <TitlesOfParts>
    <vt:vector size="67" baseType="lpstr">
      <vt:lpstr>Arial</vt:lpstr>
      <vt:lpstr>Arial Rounded MT Bold</vt:lpstr>
      <vt:lpstr>Calibri</vt:lpstr>
      <vt:lpstr>Courier New</vt:lpstr>
      <vt:lpstr>Hind</vt:lpstr>
      <vt:lpstr>Hind Bold</vt:lpstr>
      <vt:lpstr>Hind Light</vt:lpstr>
      <vt:lpstr>Hind Medium</vt:lpstr>
      <vt:lpstr>Hind Regular</vt:lpstr>
      <vt:lpstr>Montserrat</vt:lpstr>
      <vt:lpstr>Montserrat Medium</vt:lpstr>
      <vt:lpstr>Montserrat SemiBold</vt:lpstr>
      <vt:lpstr>Wingdings</vt:lpstr>
      <vt:lpstr>T1D Exchange</vt:lpstr>
      <vt:lpstr>UM Template 3</vt:lpstr>
      <vt:lpstr>UM Template 2</vt:lpstr>
      <vt:lpstr>1_EMORY+CHOA_PPT_template</vt:lpstr>
      <vt:lpstr>1_T1D Exchange</vt:lpstr>
      <vt:lpstr>3_T1D Exchange</vt:lpstr>
      <vt:lpstr>1_T1D Exchange Annual Meeting Template 2015</vt:lpstr>
      <vt:lpstr>6_T1D Exchange Annual Meeting Template 2015</vt:lpstr>
      <vt:lpstr>2_T1D Exchange Annual Meeting Template 2015</vt:lpstr>
      <vt:lpstr>4_T1D Exchange</vt:lpstr>
      <vt:lpstr>2_T1D Exchange</vt:lpstr>
      <vt:lpstr>Office Theme</vt:lpstr>
      <vt:lpstr>T1D exchange theme</vt:lpstr>
      <vt:lpstr>PowerPoint Presentation</vt:lpstr>
      <vt:lpstr>PowerPoint Presentation</vt:lpstr>
      <vt:lpstr>PowerPoint Presentation</vt:lpstr>
      <vt:lpstr>Welcome 7 New Adult T1DX-QI Centers in 2022</vt:lpstr>
      <vt:lpstr>T1DX-QI Population Health Improvement Framework</vt:lpstr>
      <vt:lpstr>T1DX-QI Value Questions</vt:lpstr>
      <vt:lpstr>1. Collect the right kind of data to drive real-world improvements </vt:lpstr>
      <vt:lpstr>PowerPoint Presentation</vt:lpstr>
      <vt:lpstr>T1DX-QI leading the way in Real World Data</vt:lpstr>
      <vt:lpstr>T1Dx QI EMR T1D Mapped Data Distribution (N=54,145)</vt:lpstr>
      <vt:lpstr>Data on QI Culture and Capacity</vt:lpstr>
      <vt:lpstr>Using QI Principles to scale knowledge</vt:lpstr>
      <vt:lpstr>PowerPoint Presentation</vt:lpstr>
      <vt:lpstr>2. Use data to make best the decisions for the population of people with type 1 diabetes  </vt:lpstr>
      <vt:lpstr>Achieving A1c Target in Pediatric Cohort</vt:lpstr>
      <vt:lpstr>Achieving Target A1c in Adult Cohort</vt:lpstr>
      <vt:lpstr>PowerPoint Presentation</vt:lpstr>
      <vt:lpstr>3. How can we improve clinical and T1D population health outcomes? </vt:lpstr>
      <vt:lpstr>PowerPoint Presentation</vt:lpstr>
      <vt:lpstr>Expanded features of the data benchmarking QI Portal </vt:lpstr>
      <vt:lpstr>PowerPoint Presentation</vt:lpstr>
      <vt:lpstr>Driving positive outcomes for the T1D Population?</vt:lpstr>
      <vt:lpstr>63% of Adult QI Measures improved in 2022</vt:lpstr>
      <vt:lpstr>PowerPoint Presentation</vt:lpstr>
      <vt:lpstr>Learning and Sharing</vt:lpstr>
      <vt:lpstr>Learning from International Collaborations</vt:lpstr>
      <vt:lpstr>Can we make outcomes equitable?</vt:lpstr>
      <vt:lpstr>PowerPoint Presentation</vt:lpstr>
      <vt:lpstr>T1DX-QI Health Equity Approaches</vt:lpstr>
      <vt:lpstr>Results: Significant reduction in CGM Use disparities</vt:lpstr>
      <vt:lpstr>2022 Special Projects</vt:lpstr>
      <vt:lpstr>QI Collaborative Clinic Engagement &amp; Governance</vt:lpstr>
      <vt:lpstr>2022-2024 Co-Chairs – Thank you </vt:lpstr>
      <vt:lpstr>2022 T1DX-QI Industry/Special Projects</vt:lpstr>
      <vt:lpstr>Industry very satisfied with past projects, overall satisfaction score of 4.8/5</vt:lpstr>
      <vt:lpstr>Proud of our 2022 Accomplishments</vt:lpstr>
      <vt:lpstr>Our Journey continues</vt:lpstr>
      <vt:lpstr>Coordinating Center QI Team</vt:lpstr>
      <vt:lpstr>We are excited for 2023</vt:lpstr>
      <vt:lpstr>Many thanks to all T1DX-QI Sponsors/Supporters including Dexcom, Eli Lilly Diabetes, Medtronic Diabetes, Abbott Diabetes, Vertex, MannKind, Janssen, Clinical Diabetes, Journal of Diabetes, Children with Diabetes</vt:lpstr>
      <vt:lpstr>One T1DX-QI Family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Osagie Ebekozien</dc:creator>
  <cp:lastModifiedBy>Holly Hardison</cp:lastModifiedBy>
  <cp:revision>232</cp:revision>
  <dcterms:created xsi:type="dcterms:W3CDTF">2021-02-25T18:35:42Z</dcterms:created>
  <dcterms:modified xsi:type="dcterms:W3CDTF">2022-11-04T18:48:32Z</dcterms:modified>
</cp:coreProperties>
</file>