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9" r:id="rId4"/>
    <p:sldMasterId id="2147483770" r:id="rId5"/>
    <p:sldMasterId id="2147483771" r:id="rId6"/>
    <p:sldMasterId id="2147483772" r:id="rId7"/>
    <p:sldMasterId id="2147483773" r:id="rId8"/>
    <p:sldMasterId id="2147483774" r:id="rId9"/>
    <p:sldMasterId id="2147483775" r:id="rId10"/>
    <p:sldMasterId id="214748377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</p:sldIdLst>
  <p:sldSz cy="5143500" cx="9144000"/>
  <p:notesSz cx="6858000" cy="9144000"/>
  <p:embeddedFontLst>
    <p:embeddedFont>
      <p:font typeface="Merriweather Sans"/>
      <p:regular r:id="rId55"/>
      <p:bold r:id="rId56"/>
      <p:italic r:id="rId57"/>
      <p:boldItalic r:id="rId58"/>
    </p:embeddedFont>
    <p:embeddedFont>
      <p:font typeface="Arial Narrow"/>
      <p:regular r:id="rId59"/>
      <p:bold r:id="rId60"/>
      <p:italic r:id="rId61"/>
      <p:boldItalic r:id="rId62"/>
    </p:embeddedFont>
    <p:embeddedFont>
      <p:font typeface="Helvetica Neue"/>
      <p:regular r:id="rId63"/>
      <p:bold r:id="rId64"/>
      <p:italic r:id="rId65"/>
      <p:boldItalic r:id="rId66"/>
    </p:embeddedFont>
    <p:embeddedFont>
      <p:font typeface="Gill Sans"/>
      <p:regular r:id="rId67"/>
      <p:bold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font" Target="fonts/HelveticaNeue-regular.fntdata"/><Relationship Id="rId21" Type="http://schemas.openxmlformats.org/officeDocument/2006/relationships/slide" Target="slides/slide9.xml"/><Relationship Id="rId68" Type="http://schemas.openxmlformats.org/officeDocument/2006/relationships/font" Target="fonts/GillSans-bold.fntdata"/><Relationship Id="rId7" Type="http://schemas.openxmlformats.org/officeDocument/2006/relationships/slideMaster" Target="slideMasters/slideMaster4.xml"/><Relationship Id="rId71" Type="http://schemas.openxmlformats.org/officeDocument/2006/relationships/customXml" Target="../customXml/item3.xml"/><Relationship Id="rId2" Type="http://schemas.openxmlformats.org/officeDocument/2006/relationships/viewProps" Target="viewProps.xml"/><Relationship Id="rId29" Type="http://schemas.openxmlformats.org/officeDocument/2006/relationships/slide" Target="slides/slide17.xml"/><Relationship Id="rId16" Type="http://schemas.openxmlformats.org/officeDocument/2006/relationships/slide" Target="slides/slide4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66" Type="http://schemas.openxmlformats.org/officeDocument/2006/relationships/font" Target="fonts/HelveticaNeue-boldItalic.fntdata"/><Relationship Id="rId24" Type="http://schemas.openxmlformats.org/officeDocument/2006/relationships/slide" Target="slides/slide12.xml"/><Relationship Id="rId53" Type="http://schemas.openxmlformats.org/officeDocument/2006/relationships/slide" Target="slides/slide41.xml"/><Relationship Id="rId11" Type="http://schemas.openxmlformats.org/officeDocument/2006/relationships/slideMaster" Target="slideMasters/slideMaster8.xml"/><Relationship Id="rId58" Type="http://schemas.openxmlformats.org/officeDocument/2006/relationships/font" Target="fonts/MerriweatherSans-boldItalic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ArialNarrow-italic.fntdata"/><Relationship Id="rId19" Type="http://schemas.openxmlformats.org/officeDocument/2006/relationships/slide" Target="slides/slide7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64" Type="http://schemas.openxmlformats.org/officeDocument/2006/relationships/font" Target="fonts/HelveticaNeue-bold.fntdata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56" Type="http://schemas.openxmlformats.org/officeDocument/2006/relationships/font" Target="fonts/MerriweatherSans-bold.fntdata"/><Relationship Id="rId14" Type="http://schemas.openxmlformats.org/officeDocument/2006/relationships/slide" Target="slides/slide2.xml"/><Relationship Id="rId69" Type="http://schemas.openxmlformats.org/officeDocument/2006/relationships/customXml" Target="../customXml/item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presProps" Target="presProps.xml"/><Relationship Id="rId46" Type="http://schemas.openxmlformats.org/officeDocument/2006/relationships/slide" Target="slides/slide34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67" Type="http://schemas.openxmlformats.org/officeDocument/2006/relationships/font" Target="fonts/GillSans-regular.fntdata"/><Relationship Id="rId25" Type="http://schemas.openxmlformats.org/officeDocument/2006/relationships/slide" Target="slides/slide13.xml"/><Relationship Id="rId12" Type="http://schemas.openxmlformats.org/officeDocument/2006/relationships/notesMaster" Target="notesMasters/notesMaster1.xml"/><Relationship Id="rId59" Type="http://schemas.openxmlformats.org/officeDocument/2006/relationships/font" Target="fonts/ArialNarrow-regular.fntdata"/><Relationship Id="rId17" Type="http://schemas.openxmlformats.org/officeDocument/2006/relationships/slide" Target="slides/slide5.xml"/><Relationship Id="rId41" Type="http://schemas.openxmlformats.org/officeDocument/2006/relationships/slide" Target="slides/slide29.xml"/><Relationship Id="rId62" Type="http://schemas.openxmlformats.org/officeDocument/2006/relationships/font" Target="fonts/ArialNarrow-boldItalic.fntdata"/><Relationship Id="rId20" Type="http://schemas.openxmlformats.org/officeDocument/2006/relationships/slide" Target="slides/slide8.xml"/><Relationship Id="rId54" Type="http://schemas.openxmlformats.org/officeDocument/2006/relationships/slide" Target="slides/slide42.xml"/><Relationship Id="rId70" Type="http://schemas.openxmlformats.org/officeDocument/2006/relationships/customXml" Target="../customXml/item2.xml"/><Relationship Id="rId1" Type="http://schemas.openxmlformats.org/officeDocument/2006/relationships/theme" Target="theme/theme9.xml"/><Relationship Id="rId6" Type="http://schemas.openxmlformats.org/officeDocument/2006/relationships/slideMaster" Target="slideMasters/slideMaster3.xml"/><Relationship Id="rId49" Type="http://schemas.openxmlformats.org/officeDocument/2006/relationships/slide" Target="slides/slide37.xml"/><Relationship Id="rId36" Type="http://schemas.openxmlformats.org/officeDocument/2006/relationships/slide" Target="slides/slide24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57" Type="http://schemas.openxmlformats.org/officeDocument/2006/relationships/font" Target="fonts/MerriweatherSans-italic.fntdata"/><Relationship Id="rId15" Type="http://schemas.openxmlformats.org/officeDocument/2006/relationships/slide" Target="slides/slide3.xml"/><Relationship Id="rId44" Type="http://schemas.openxmlformats.org/officeDocument/2006/relationships/slide" Target="slides/slide32.xml"/><Relationship Id="rId31" Type="http://schemas.openxmlformats.org/officeDocument/2006/relationships/slide" Target="slides/slide19.xml"/><Relationship Id="rId65" Type="http://schemas.openxmlformats.org/officeDocument/2006/relationships/font" Target="fonts/HelveticaNeue-italic.fntdata"/><Relationship Id="rId60" Type="http://schemas.openxmlformats.org/officeDocument/2006/relationships/font" Target="fonts/ArialNarrow-bold.fntdata"/><Relationship Id="rId52" Type="http://schemas.openxmlformats.org/officeDocument/2006/relationships/slide" Target="slides/slide40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39" Type="http://schemas.openxmlformats.org/officeDocument/2006/relationships/slide" Target="slides/slide27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font" Target="fonts/Merriweather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4bdf3099f8_2_5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g14bdf3099f8_2_523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4bdf3099f8_2_6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g14bdf3099f8_2_634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14bdf3099f8_2_6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g14bdf3099f8_2_641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4bdf3099f8_7_3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xxx00.#####.ppt  9/29/2022 12:13:57 PM</a:t>
            </a:r>
            <a:endParaRPr b="0" i="0" sz="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5" name="Google Shape;1065;g14bdf3099f8_7_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P.</a:t>
            </a:r>
            <a:fld id="{00000000-1234-1234-1234-123412341234}" type="slidenum">
              <a:rPr b="0" i="0" lang="en" sz="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6" name="Google Shape;1066;g14bdf3099f8_7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7" name="Google Shape;1067;g14bdf3099f8_7_31:notes"/>
          <p:cNvSpPr txBox="1"/>
          <p:nvPr>
            <p:ph idx="1" type="body"/>
          </p:nvPr>
        </p:nvSpPr>
        <p:spPr>
          <a:xfrm>
            <a:off x="1186075" y="4296151"/>
            <a:ext cx="4487390" cy="97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4bdf3099f8_7_1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g14bdf3099f8_7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4bdf3099f8_7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7" name="Google Shape;1097;g14bdf3099f8_7_1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8" name="Google Shape;1098;g14bdf3099f8_7_1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4bdf3099f8_7_2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g14bdf3099f8_7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4bdf3099f8_7_2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g14bdf3099f8_7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4bdf3099f8_7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g14bdf3099f8_7_2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g14bdf3099f8_7_2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4bdf3099f8_7_2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g14bdf3099f8_7_2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4bdf3099f8_7_2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g14bdf3099f8_7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4bdf3099f8_2_5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g14bdf3099f8_2_533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4bdf3099f8_7_2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g14bdf3099f8_7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4bdf3099f8_7_3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g14bdf3099f8_7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4bdf3099f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g14bdf3099f8_0_4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4bdf3099f8_0_10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2" name="Google Shape;1262;g14bdf3099f8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Might be helpful to put in information about our total population and what percentage of patients are on pump or CGM. </a:t>
            </a:r>
            <a:endParaRPr sz="1400"/>
          </a:p>
        </p:txBody>
      </p:sp>
      <p:sp>
        <p:nvSpPr>
          <p:cNvPr id="1263" name="Google Shape;1263;g14bdf3099f8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4bdf3099f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g14bdf3099f8_0_22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14bdf3099f8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g14bdf3099f8_0_33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14bdf3099f8_0_38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3" name="Google Shape;1293;g14bdf3099f8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</a:rPr>
              <a:t>Highlight big things:---in a later slide</a:t>
            </a:r>
            <a:endParaRPr sz="1400"/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" sz="1400">
                <a:solidFill>
                  <a:srgbClr val="FF0000"/>
                </a:solidFill>
              </a:rPr>
              <a:t>This is change in status quo</a:t>
            </a:r>
            <a:endParaRPr sz="1400"/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" sz="1400">
                <a:solidFill>
                  <a:srgbClr val="FF0000"/>
                </a:solidFill>
              </a:rPr>
              <a:t>This is hard to do in some cases—many steps</a:t>
            </a:r>
            <a:endParaRPr sz="1400"/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" sz="1400">
                <a:solidFill>
                  <a:srgbClr val="FF0000"/>
                </a:solidFill>
              </a:rPr>
              <a:t>This can take some time</a:t>
            </a:r>
            <a:endParaRPr sz="1400"/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" sz="1400">
                <a:solidFill>
                  <a:srgbClr val="FF0000"/>
                </a:solidFill>
              </a:rPr>
              <a:t>This tupically is done by patient</a:t>
            </a:r>
            <a:endParaRPr sz="1400"/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" sz="1400">
                <a:solidFill>
                  <a:srgbClr val="FF0000"/>
                </a:solidFill>
              </a:rPr>
              <a:t>BUT ONLY NEED ONE TIME!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94" name="Google Shape;1294;g14bdf3099f8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4bdf3099f8_0_87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3" name="Google Shape;1343;g14bdf3099f8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44" name="Google Shape;1344;g14bdf3099f8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14bdf3099f8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g14bdf3099f8_0_92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4bdf3099f8_0_97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5" name="Google Shape;1355;g14bdf3099f8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56" name="Google Shape;1356;g14bdf3099f8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4bdf3099f8_2_5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g14bdf3099f8_2_542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4bdf3099f8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g14bdf3099f8_0_103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4bdf3099f8_0_111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1" name="Google Shape;1371;g14bdf3099f8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Consider photo</a:t>
            </a:r>
            <a:endParaRPr sz="1400"/>
          </a:p>
        </p:txBody>
      </p:sp>
      <p:sp>
        <p:nvSpPr>
          <p:cNvPr id="1372" name="Google Shape;1372;g14bdf3099f8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4bdf3099f8_17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7" name="Google Shape;1377;g14bdf3099f8_17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g14bdf3099f8_17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4bdf3099f8_17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4" name="Google Shape;1384;g14bdf3099f8_17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g14bdf3099f8_17_1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4bdf3099f8_17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2" name="Google Shape;1392;g14bdf3099f8_17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g14bdf3099f8_17_1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4bdf3099f8_17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g14bdf3099f8_17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4bdf3099f8_17_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5" name="Google Shape;1405;g14bdf3099f8_17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g14bdf3099f8_17_1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14bdf3099f8_17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2" name="Google Shape;1412;g14bdf3099f8_17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g14bdf3099f8_17_1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4bdf3099f8_17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9" name="Google Shape;1419;g14bdf3099f8_17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g14bdf3099f8_17_1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14bdf3099f8_17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6" name="Google Shape;1426;g14bdf3099f8_17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g14bdf3099f8_17_1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4bdf3099f8_2_5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g14bdf3099f8_2_549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14bdf3099f8_17_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3" name="Google Shape;1433;g14bdf3099f8_17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g14bdf3099f8_17_1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4bdf3099f8_17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0" name="Google Shape;1440;g14bdf3099f8_17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g14bdf3099f8_17_2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4bdf3099f8_17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7" name="Google Shape;1447;g14bdf3099f8_17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g14bdf3099f8_17_2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4bdf3099f8_2_5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g14bdf3099f8_2_571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4bdf3099f8_2_5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g14bdf3099f8_2_579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4bdf3099f8_2_5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g14bdf3099f8_2_586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4bdf3099f8_2_5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g14bdf3099f8_2_593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4bdf3099f8_2_6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g14bdf3099f8_2_601:notes"/>
          <p:cNvSpPr/>
          <p:nvPr>
            <p:ph idx="2" type="sldImg"/>
          </p:nvPr>
        </p:nvSpPr>
        <p:spPr>
          <a:xfrm>
            <a:off x="686445" y="1143000"/>
            <a:ext cx="5485111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5.jpg"/><Relationship Id="rId3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Relationship Id="rId4" Type="http://schemas.openxmlformats.org/officeDocument/2006/relationships/image" Target="../media/image16.jpg"/><Relationship Id="rId5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45.jpg"/><Relationship Id="rId4" Type="http://schemas.openxmlformats.org/officeDocument/2006/relationships/image" Target="../media/image1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30.jpg"/><Relationship Id="rId4" Type="http://schemas.openxmlformats.org/officeDocument/2006/relationships/image" Target="../media/image1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0.jp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2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jpg"/><Relationship Id="rId3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2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7.jpg"/><Relationship Id="rId3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Relationship Id="rId3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6.jpg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10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10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10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10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8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10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10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10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10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10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10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7" name="Google Shape;807;p10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10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1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11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11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1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4" name="Google Shape;814;p1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Google Shape;815;p1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11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11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11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11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1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3" name="Google Shape;823;p1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4" name="Google Shape;824;p1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1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1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1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2" name="Google Shape;832;p1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3" name="Google Shape;833;p1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14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11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11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1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9" name="Google Shape;839;p1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0" name="Google Shape;840;p1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1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11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44" name="Google Shape;844;p11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1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6" name="Google Shape;846;p1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7" name="Google Shape;847;p1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11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1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2" name="Google Shape;852;p1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3" name="Google Shape;853;p1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17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117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7" name="Google Shape;857;p1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8" name="Google Shape;858;p1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9" name="Google Shape;859;p1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3" name="Google Shape;863;p1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1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20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12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1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9" name="Google Shape;869;p1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p1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12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1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5" name="Google Shape;875;p1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6" name="Google Shape;876;p1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2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12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1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p1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2" name="Google Shape;882;p1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123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123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1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8" name="Google Shape;888;p1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9" name="Google Shape;889;p1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12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12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12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12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1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1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8" name="Google Shape;898;p1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2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1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1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3" name="Google Shape;903;p1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26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126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126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1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9" name="Google Shape;909;p1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0" name="Google Shape;910;p1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2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12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p12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1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1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7" name="Google Shape;917;p1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 ">
  <p:cSld name="Custom Title Slide 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1"/>
            <a:ext cx="9135563" cy="513875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72744" y="346748"/>
            <a:ext cx="3867616" cy="283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FA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FA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573865" y="630463"/>
            <a:ext cx="3867616" cy="2727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A9E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79" y="4531730"/>
            <a:ext cx="1545584" cy="40571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>
            <p:ph idx="2" type="pic"/>
          </p:nvPr>
        </p:nvSpPr>
        <p:spPr>
          <a:xfrm>
            <a:off x="4438312" y="-585234"/>
            <a:ext cx="6277362" cy="6274651"/>
          </a:xfrm>
          <a:prstGeom prst="ellipse">
            <a:avLst/>
          </a:prstGeom>
          <a:noFill/>
          <a:ln>
            <a:noFill/>
          </a:ln>
        </p:spPr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572744" y="3369432"/>
            <a:ext cx="3868737" cy="92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A4C4E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9158" y="4611775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128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1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2" name="Google Shape;922;p1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p1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29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129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1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1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1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ragraph Layout">
  <p:cSld name="1 Paragraph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098D7"/>
              </a:buClr>
              <a:buSzPts val="2600"/>
              <a:buFont typeface="Arial"/>
              <a:buNone/>
              <a:defRPr b="1" i="0" sz="26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801688" y="1258303"/>
            <a:ext cx="5751512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Meet the Team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6"/>
          <p:cNvCxnSpPr/>
          <p:nvPr/>
        </p:nvCxnSpPr>
        <p:spPr>
          <a:xfrm>
            <a:off x="891319" y="968372"/>
            <a:ext cx="647422" cy="0"/>
          </a:xfrm>
          <a:prstGeom prst="straightConnector1">
            <a:avLst/>
          </a:prstGeom>
          <a:noFill/>
          <a:ln cap="flat" cmpd="sng" w="25400">
            <a:solidFill>
              <a:srgbClr val="FFE0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6"/>
          <p:cNvSpPr/>
          <p:nvPr>
            <p:ph idx="2" type="pic"/>
          </p:nvPr>
        </p:nvSpPr>
        <p:spPr>
          <a:xfrm>
            <a:off x="861394" y="1219234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2274" y="2212278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3" type="body"/>
          </p:nvPr>
        </p:nvSpPr>
        <p:spPr>
          <a:xfrm>
            <a:off x="622273" y="2356500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4" type="body"/>
          </p:nvPr>
        </p:nvSpPr>
        <p:spPr>
          <a:xfrm>
            <a:off x="801843" y="572245"/>
            <a:ext cx="7693912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/>
          <p:nvPr>
            <p:ph idx="5" type="pic"/>
          </p:nvPr>
        </p:nvSpPr>
        <p:spPr>
          <a:xfrm>
            <a:off x="2803517" y="1231788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/>
          <p:nvPr>
            <p:ph idx="6" type="body"/>
          </p:nvPr>
        </p:nvSpPr>
        <p:spPr>
          <a:xfrm>
            <a:off x="2564397" y="2224832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7" type="body"/>
          </p:nvPr>
        </p:nvSpPr>
        <p:spPr>
          <a:xfrm>
            <a:off x="2564396" y="2369054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/>
          <p:nvPr>
            <p:ph idx="8" type="pic"/>
          </p:nvPr>
        </p:nvSpPr>
        <p:spPr>
          <a:xfrm>
            <a:off x="4754781" y="1225112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" name="Google Shape;78;p16"/>
          <p:cNvSpPr txBox="1"/>
          <p:nvPr>
            <p:ph idx="9" type="body"/>
          </p:nvPr>
        </p:nvSpPr>
        <p:spPr>
          <a:xfrm>
            <a:off x="4515661" y="2218156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3" type="body"/>
          </p:nvPr>
        </p:nvSpPr>
        <p:spPr>
          <a:xfrm>
            <a:off x="4515660" y="236237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6"/>
          <p:cNvSpPr/>
          <p:nvPr>
            <p:ph idx="14" type="pic"/>
          </p:nvPr>
        </p:nvSpPr>
        <p:spPr>
          <a:xfrm>
            <a:off x="6696904" y="1231788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" name="Google Shape;81;p16"/>
          <p:cNvSpPr txBox="1"/>
          <p:nvPr>
            <p:ph idx="15" type="body"/>
          </p:nvPr>
        </p:nvSpPr>
        <p:spPr>
          <a:xfrm>
            <a:off x="6457784" y="2224832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6" type="body"/>
          </p:nvPr>
        </p:nvSpPr>
        <p:spPr>
          <a:xfrm>
            <a:off x="6457783" y="2369054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6"/>
          <p:cNvSpPr/>
          <p:nvPr>
            <p:ph idx="17" type="pic"/>
          </p:nvPr>
        </p:nvSpPr>
        <p:spPr>
          <a:xfrm>
            <a:off x="861394" y="2962325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16"/>
          <p:cNvSpPr txBox="1"/>
          <p:nvPr>
            <p:ph idx="18" type="body"/>
          </p:nvPr>
        </p:nvSpPr>
        <p:spPr>
          <a:xfrm>
            <a:off x="622274" y="3955369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9" type="body"/>
          </p:nvPr>
        </p:nvSpPr>
        <p:spPr>
          <a:xfrm>
            <a:off x="622273" y="4099591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6"/>
          <p:cNvSpPr/>
          <p:nvPr>
            <p:ph idx="20" type="pic"/>
          </p:nvPr>
        </p:nvSpPr>
        <p:spPr>
          <a:xfrm>
            <a:off x="2803517" y="2974880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16"/>
          <p:cNvSpPr txBox="1"/>
          <p:nvPr>
            <p:ph idx="21" type="body"/>
          </p:nvPr>
        </p:nvSpPr>
        <p:spPr>
          <a:xfrm>
            <a:off x="2564397" y="3967924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22" type="body"/>
          </p:nvPr>
        </p:nvSpPr>
        <p:spPr>
          <a:xfrm>
            <a:off x="2564396" y="4112145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6"/>
          <p:cNvSpPr/>
          <p:nvPr>
            <p:ph idx="23" type="pic"/>
          </p:nvPr>
        </p:nvSpPr>
        <p:spPr>
          <a:xfrm>
            <a:off x="4754781" y="2968203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/>
          <p:nvPr>
            <p:ph idx="24" type="body"/>
          </p:nvPr>
        </p:nvSpPr>
        <p:spPr>
          <a:xfrm>
            <a:off x="4515661" y="3961247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25" type="body"/>
          </p:nvPr>
        </p:nvSpPr>
        <p:spPr>
          <a:xfrm>
            <a:off x="4515660" y="4105469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6"/>
          <p:cNvSpPr/>
          <p:nvPr>
            <p:ph idx="26" type="pic"/>
          </p:nvPr>
        </p:nvSpPr>
        <p:spPr>
          <a:xfrm>
            <a:off x="6696904" y="2974880"/>
            <a:ext cx="980490" cy="980490"/>
          </a:xfrm>
          <a:prstGeom prst="ellipse">
            <a:avLst/>
          </a:prstGeom>
          <a:noFill/>
          <a:ln>
            <a:noFill/>
          </a:ln>
        </p:spPr>
      </p:sp>
      <p:sp>
        <p:nvSpPr>
          <p:cNvPr id="93" name="Google Shape;93;p16"/>
          <p:cNvSpPr txBox="1"/>
          <p:nvPr>
            <p:ph idx="27" type="body"/>
          </p:nvPr>
        </p:nvSpPr>
        <p:spPr>
          <a:xfrm>
            <a:off x="6457784" y="3967924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28" type="body"/>
          </p:nvPr>
        </p:nvSpPr>
        <p:spPr>
          <a:xfrm>
            <a:off x="6457783" y="4112145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B">
  <p:cSld name="Divider Slide B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35563" cy="51271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ctrTitle"/>
          </p:nvPr>
        </p:nvSpPr>
        <p:spPr>
          <a:xfrm>
            <a:off x="471486" y="2378764"/>
            <a:ext cx="8201027" cy="584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7"/>
          <p:cNvCxnSpPr/>
          <p:nvPr/>
        </p:nvCxnSpPr>
        <p:spPr>
          <a:xfrm>
            <a:off x="-9427" y="5089037"/>
            <a:ext cx="9153426" cy="0"/>
          </a:xfrm>
          <a:prstGeom prst="straightConnector1">
            <a:avLst/>
          </a:prstGeom>
          <a:noFill/>
          <a:ln cap="flat" cmpd="sng" w="88900">
            <a:solidFill>
              <a:srgbClr val="FFE04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">
  <p:cSld name="Title Slide A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1"/>
            <a:ext cx="9135563" cy="5138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572744" y="346748"/>
            <a:ext cx="3867616" cy="283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FA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FA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573865" y="630463"/>
            <a:ext cx="3867616" cy="2727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A9E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572744" y="3369432"/>
            <a:ext cx="3868737" cy="92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A4C4E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79" y="4531730"/>
            <a:ext cx="1545584" cy="405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30821_kids-036.jpg"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0" r="-10117" t="0"/>
          <a:stretch/>
        </p:blipFill>
        <p:spPr>
          <a:xfrm>
            <a:off x="4441481" y="-579688"/>
            <a:ext cx="6726804" cy="640413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9158" y="4611775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 Slide B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1"/>
            <a:ext cx="9135563" cy="5138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girl-braces-smiling-flipped.png"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8933" y="-678574"/>
            <a:ext cx="6401235" cy="6401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572744" y="346748"/>
            <a:ext cx="3867616" cy="283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FA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FA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type="title"/>
          </p:nvPr>
        </p:nvSpPr>
        <p:spPr>
          <a:xfrm>
            <a:off x="573865" y="630463"/>
            <a:ext cx="3867616" cy="2727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A9E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479" y="4531730"/>
            <a:ext cx="1545584" cy="40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572744" y="3369432"/>
            <a:ext cx="3868737" cy="92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A4C4E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9158" y="4611775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 Slide C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1"/>
            <a:ext cx="9135563" cy="5138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72744" y="346748"/>
            <a:ext cx="3867616" cy="283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FA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FA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573865" y="630463"/>
            <a:ext cx="3867616" cy="2727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A9E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79" y="4531730"/>
            <a:ext cx="1545584" cy="405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30208_details_023.jpg"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6900" y="-432000"/>
            <a:ext cx="6395145" cy="63450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572744" y="3369432"/>
            <a:ext cx="3868737" cy="92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A4C4E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9158" y="4611775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D">
  <p:cSld name="Title Slide D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tern.jpg" id="131" name="Google Shape;13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8400" y="1882624"/>
            <a:ext cx="5430585" cy="3260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572744" y="346748"/>
            <a:ext cx="3867616" cy="283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FA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FA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573865" y="630463"/>
            <a:ext cx="3867616" cy="2727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A9E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79" y="4531730"/>
            <a:ext cx="1545584" cy="40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572744" y="3369432"/>
            <a:ext cx="3868737" cy="92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A4C4E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9158" y="4611775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(3 points)">
  <p:cSld name="Table of Contents (3 points)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0" name="Google Shape;140;p23"/>
          <p:cNvGrpSpPr/>
          <p:nvPr/>
        </p:nvGrpSpPr>
        <p:grpSpPr>
          <a:xfrm>
            <a:off x="1227328" y="1422973"/>
            <a:ext cx="3680971" cy="307469"/>
            <a:chOff x="1227328" y="1424287"/>
            <a:chExt cx="3680971" cy="307753"/>
          </a:xfrm>
        </p:grpSpPr>
        <p:cxnSp>
          <p:nvCxnSpPr>
            <p:cNvPr id="141" name="Google Shape;141;p23"/>
            <p:cNvCxnSpPr/>
            <p:nvPr/>
          </p:nvCxnSpPr>
          <p:spPr>
            <a:xfrm flipH="1" rot="10800000">
              <a:off x="1840813" y="1611995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42" name="Google Shape;142;p23"/>
            <p:cNvSpPr/>
            <p:nvPr/>
          </p:nvSpPr>
          <p:spPr>
            <a:xfrm>
              <a:off x="1227328" y="1424287"/>
              <a:ext cx="307753" cy="30775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 txBox="1"/>
            <p:nvPr/>
          </p:nvSpPr>
          <p:spPr>
            <a:xfrm>
              <a:off x="1251614" y="1429474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44" name="Google Shape;144;p23"/>
          <p:cNvGrpSpPr/>
          <p:nvPr/>
        </p:nvGrpSpPr>
        <p:grpSpPr>
          <a:xfrm>
            <a:off x="1232972" y="2015543"/>
            <a:ext cx="3675327" cy="297946"/>
            <a:chOff x="1232972" y="2017404"/>
            <a:chExt cx="3675327" cy="298221"/>
          </a:xfrm>
        </p:grpSpPr>
        <p:sp>
          <p:nvSpPr>
            <p:cNvPr id="145" name="Google Shape;145;p23"/>
            <p:cNvSpPr/>
            <p:nvPr/>
          </p:nvSpPr>
          <p:spPr>
            <a:xfrm>
              <a:off x="1236860" y="2017404"/>
              <a:ext cx="298221" cy="298221"/>
            </a:xfrm>
            <a:prstGeom prst="ellipse">
              <a:avLst/>
            </a:prstGeom>
            <a:solidFill>
              <a:srgbClr val="308D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" name="Google Shape;146;p23"/>
            <p:cNvGrpSpPr/>
            <p:nvPr/>
          </p:nvGrpSpPr>
          <p:grpSpPr>
            <a:xfrm>
              <a:off x="1232972" y="2021694"/>
              <a:ext cx="3675327" cy="276999"/>
              <a:chOff x="1232972" y="2021694"/>
              <a:chExt cx="3675327" cy="276999"/>
            </a:xfrm>
          </p:grpSpPr>
          <p:cxnSp>
            <p:nvCxnSpPr>
              <p:cNvPr id="147" name="Google Shape;147;p23"/>
              <p:cNvCxnSpPr/>
              <p:nvPr/>
            </p:nvCxnSpPr>
            <p:spPr>
              <a:xfrm flipH="1" rot="10800000">
                <a:off x="1840813" y="2209924"/>
                <a:ext cx="3067486" cy="17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C0C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148" name="Google Shape;148;p23"/>
              <p:cNvSpPr txBox="1"/>
              <p:nvPr/>
            </p:nvSpPr>
            <p:spPr>
              <a:xfrm>
                <a:off x="1232972" y="2021694"/>
                <a:ext cx="3129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5111750" y="1119377"/>
            <a:ext cx="3373438" cy="321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50" name="Google Shape;150;p23"/>
          <p:cNvGrpSpPr/>
          <p:nvPr/>
        </p:nvGrpSpPr>
        <p:grpSpPr>
          <a:xfrm>
            <a:off x="1233466" y="2604228"/>
            <a:ext cx="3674833" cy="276743"/>
            <a:chOff x="1233466" y="2606633"/>
            <a:chExt cx="3674833" cy="276999"/>
          </a:xfrm>
        </p:grpSpPr>
        <p:cxnSp>
          <p:nvCxnSpPr>
            <p:cNvPr id="151" name="Google Shape;151;p23"/>
            <p:cNvCxnSpPr/>
            <p:nvPr/>
          </p:nvCxnSpPr>
          <p:spPr>
            <a:xfrm flipH="1" rot="10800000">
              <a:off x="1840813" y="2812606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52" name="Google Shape;152;p23"/>
            <p:cNvSpPr txBox="1"/>
            <p:nvPr/>
          </p:nvSpPr>
          <p:spPr>
            <a:xfrm>
              <a:off x="1233466" y="2606633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153" name="Google Shape;153;p23"/>
          <p:cNvGrpSpPr/>
          <p:nvPr/>
        </p:nvGrpSpPr>
        <p:grpSpPr>
          <a:xfrm>
            <a:off x="1233466" y="2598589"/>
            <a:ext cx="312903" cy="302753"/>
            <a:chOff x="1233466" y="2600989"/>
            <a:chExt cx="312903" cy="303033"/>
          </a:xfrm>
        </p:grpSpPr>
        <p:sp>
          <p:nvSpPr>
            <p:cNvPr id="154" name="Google Shape;154;p23"/>
            <p:cNvSpPr/>
            <p:nvPr/>
          </p:nvSpPr>
          <p:spPr>
            <a:xfrm>
              <a:off x="1236860" y="2600989"/>
              <a:ext cx="303033" cy="30303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 txBox="1"/>
            <p:nvPr/>
          </p:nvSpPr>
          <p:spPr>
            <a:xfrm>
              <a:off x="1233466" y="2606633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156" name="Google Shape;156;p23"/>
          <p:cNvSpPr txBox="1"/>
          <p:nvPr>
            <p:ph idx="2" type="body"/>
          </p:nvPr>
        </p:nvSpPr>
        <p:spPr>
          <a:xfrm>
            <a:off x="1150363" y="544875"/>
            <a:ext cx="7334826" cy="464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(4 Points)">
  <p:cSld name="Table of Contents (4 Points)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24"/>
          <p:cNvGrpSpPr/>
          <p:nvPr/>
        </p:nvGrpSpPr>
        <p:grpSpPr>
          <a:xfrm>
            <a:off x="1227328" y="1422973"/>
            <a:ext cx="3680971" cy="307469"/>
            <a:chOff x="1227328" y="1424287"/>
            <a:chExt cx="3680971" cy="307753"/>
          </a:xfrm>
        </p:grpSpPr>
        <p:cxnSp>
          <p:nvCxnSpPr>
            <p:cNvPr id="161" name="Google Shape;161;p24"/>
            <p:cNvCxnSpPr/>
            <p:nvPr/>
          </p:nvCxnSpPr>
          <p:spPr>
            <a:xfrm flipH="1" rot="10800000">
              <a:off x="1840813" y="1611995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62" name="Google Shape;162;p24"/>
            <p:cNvSpPr/>
            <p:nvPr/>
          </p:nvSpPr>
          <p:spPr>
            <a:xfrm>
              <a:off x="1227328" y="1424287"/>
              <a:ext cx="307753" cy="30775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4"/>
            <p:cNvSpPr txBox="1"/>
            <p:nvPr/>
          </p:nvSpPr>
          <p:spPr>
            <a:xfrm>
              <a:off x="1251614" y="1429474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64" name="Google Shape;164;p24"/>
          <p:cNvGrpSpPr/>
          <p:nvPr/>
        </p:nvGrpSpPr>
        <p:grpSpPr>
          <a:xfrm>
            <a:off x="1232972" y="2015543"/>
            <a:ext cx="3675327" cy="297946"/>
            <a:chOff x="1232972" y="2017404"/>
            <a:chExt cx="3675327" cy="298221"/>
          </a:xfrm>
        </p:grpSpPr>
        <p:sp>
          <p:nvSpPr>
            <p:cNvPr id="165" name="Google Shape;165;p24"/>
            <p:cNvSpPr/>
            <p:nvPr/>
          </p:nvSpPr>
          <p:spPr>
            <a:xfrm>
              <a:off x="1236860" y="2017404"/>
              <a:ext cx="298221" cy="298221"/>
            </a:xfrm>
            <a:prstGeom prst="ellipse">
              <a:avLst/>
            </a:prstGeom>
            <a:solidFill>
              <a:srgbClr val="308D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24"/>
            <p:cNvGrpSpPr/>
            <p:nvPr/>
          </p:nvGrpSpPr>
          <p:grpSpPr>
            <a:xfrm>
              <a:off x="1232972" y="2021694"/>
              <a:ext cx="3675327" cy="276999"/>
              <a:chOff x="1232972" y="2021694"/>
              <a:chExt cx="3675327" cy="276999"/>
            </a:xfrm>
          </p:grpSpPr>
          <p:cxnSp>
            <p:nvCxnSpPr>
              <p:cNvPr id="167" name="Google Shape;167;p24"/>
              <p:cNvCxnSpPr/>
              <p:nvPr/>
            </p:nvCxnSpPr>
            <p:spPr>
              <a:xfrm flipH="1" rot="10800000">
                <a:off x="1840813" y="2209924"/>
                <a:ext cx="3067486" cy="17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C0C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168" name="Google Shape;168;p24"/>
              <p:cNvSpPr txBox="1"/>
              <p:nvPr/>
            </p:nvSpPr>
            <p:spPr>
              <a:xfrm>
                <a:off x="1232972" y="2021694"/>
                <a:ext cx="3129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cxnSp>
        <p:nvCxnSpPr>
          <p:cNvPr id="169" name="Google Shape;169;p24"/>
          <p:cNvCxnSpPr/>
          <p:nvPr/>
        </p:nvCxnSpPr>
        <p:spPr>
          <a:xfrm flipH="1" rot="10800000">
            <a:off x="1840813" y="2810011"/>
            <a:ext cx="3067486" cy="1703"/>
          </a:xfrm>
          <a:prstGeom prst="straightConnector1">
            <a:avLst/>
          </a:prstGeom>
          <a:noFill/>
          <a:ln cap="flat" cmpd="sng" w="9525">
            <a:solidFill>
              <a:srgbClr val="C0C0C0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70" name="Google Shape;170;p24"/>
          <p:cNvGrpSpPr/>
          <p:nvPr/>
        </p:nvGrpSpPr>
        <p:grpSpPr>
          <a:xfrm>
            <a:off x="1233466" y="2598589"/>
            <a:ext cx="312903" cy="302753"/>
            <a:chOff x="1233466" y="2600989"/>
            <a:chExt cx="312903" cy="303033"/>
          </a:xfrm>
        </p:grpSpPr>
        <p:sp>
          <p:nvSpPr>
            <p:cNvPr id="171" name="Google Shape;171;p24"/>
            <p:cNvSpPr/>
            <p:nvPr/>
          </p:nvSpPr>
          <p:spPr>
            <a:xfrm>
              <a:off x="1236860" y="2600989"/>
              <a:ext cx="303033" cy="30303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4"/>
            <p:cNvSpPr txBox="1"/>
            <p:nvPr/>
          </p:nvSpPr>
          <p:spPr>
            <a:xfrm>
              <a:off x="1233466" y="2606633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1227328" y="3193970"/>
            <a:ext cx="3680971" cy="276743"/>
            <a:chOff x="1227328" y="3196920"/>
            <a:chExt cx="3680971" cy="276999"/>
          </a:xfrm>
        </p:grpSpPr>
        <p:cxnSp>
          <p:nvCxnSpPr>
            <p:cNvPr id="174" name="Google Shape;174;p24"/>
            <p:cNvCxnSpPr/>
            <p:nvPr/>
          </p:nvCxnSpPr>
          <p:spPr>
            <a:xfrm flipH="1" rot="10800000">
              <a:off x="1840813" y="3403498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75" name="Google Shape;175;p24"/>
            <p:cNvSpPr txBox="1"/>
            <p:nvPr/>
          </p:nvSpPr>
          <p:spPr>
            <a:xfrm>
              <a:off x="1227328" y="3196920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5111750" y="1139411"/>
            <a:ext cx="3373438" cy="321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77" name="Google Shape;177;p24"/>
          <p:cNvGrpSpPr/>
          <p:nvPr/>
        </p:nvGrpSpPr>
        <p:grpSpPr>
          <a:xfrm>
            <a:off x="1219769" y="3163245"/>
            <a:ext cx="312903" cy="307469"/>
            <a:chOff x="1219769" y="3166166"/>
            <a:chExt cx="312903" cy="307753"/>
          </a:xfrm>
        </p:grpSpPr>
        <p:sp>
          <p:nvSpPr>
            <p:cNvPr id="178" name="Google Shape;178;p24"/>
            <p:cNvSpPr/>
            <p:nvPr/>
          </p:nvSpPr>
          <p:spPr>
            <a:xfrm>
              <a:off x="1224397" y="3166166"/>
              <a:ext cx="307753" cy="307753"/>
            </a:xfrm>
            <a:prstGeom prst="ellipse">
              <a:avLst/>
            </a:prstGeom>
            <a:solidFill>
              <a:srgbClr val="308D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4"/>
            <p:cNvSpPr txBox="1"/>
            <p:nvPr/>
          </p:nvSpPr>
          <p:spPr>
            <a:xfrm>
              <a:off x="1219769" y="3174240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180" name="Google Shape;180;p24"/>
          <p:cNvSpPr txBox="1"/>
          <p:nvPr>
            <p:ph idx="2" type="body"/>
          </p:nvPr>
        </p:nvSpPr>
        <p:spPr>
          <a:xfrm>
            <a:off x="1150363" y="544875"/>
            <a:ext cx="7334826" cy="464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(5 Points">
  <p:cSld name="Table of Contents (5 Poin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5"/>
          <p:cNvGrpSpPr/>
          <p:nvPr/>
        </p:nvGrpSpPr>
        <p:grpSpPr>
          <a:xfrm>
            <a:off x="1227328" y="1422973"/>
            <a:ext cx="3680971" cy="307469"/>
            <a:chOff x="1227328" y="1424287"/>
            <a:chExt cx="3680971" cy="307753"/>
          </a:xfrm>
        </p:grpSpPr>
        <p:cxnSp>
          <p:nvCxnSpPr>
            <p:cNvPr id="184" name="Google Shape;184;p25"/>
            <p:cNvCxnSpPr/>
            <p:nvPr/>
          </p:nvCxnSpPr>
          <p:spPr>
            <a:xfrm flipH="1" rot="10800000">
              <a:off x="1840813" y="1585361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85" name="Google Shape;185;p25"/>
            <p:cNvSpPr/>
            <p:nvPr/>
          </p:nvSpPr>
          <p:spPr>
            <a:xfrm>
              <a:off x="1227328" y="1424287"/>
              <a:ext cx="307753" cy="30775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5"/>
            <p:cNvSpPr txBox="1"/>
            <p:nvPr/>
          </p:nvSpPr>
          <p:spPr>
            <a:xfrm>
              <a:off x="1251614" y="1429474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87" name="Google Shape;187;p25"/>
          <p:cNvSpPr/>
          <p:nvPr/>
        </p:nvSpPr>
        <p:spPr>
          <a:xfrm>
            <a:off x="1227328" y="3764682"/>
            <a:ext cx="307753" cy="3074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25"/>
          <p:cNvGrpSpPr/>
          <p:nvPr/>
        </p:nvGrpSpPr>
        <p:grpSpPr>
          <a:xfrm>
            <a:off x="1232972" y="2015543"/>
            <a:ext cx="3675327" cy="297946"/>
            <a:chOff x="1232972" y="2017404"/>
            <a:chExt cx="3675327" cy="298221"/>
          </a:xfrm>
        </p:grpSpPr>
        <p:sp>
          <p:nvSpPr>
            <p:cNvPr id="189" name="Google Shape;189;p25"/>
            <p:cNvSpPr/>
            <p:nvPr/>
          </p:nvSpPr>
          <p:spPr>
            <a:xfrm>
              <a:off x="1236860" y="2017404"/>
              <a:ext cx="298221" cy="298221"/>
            </a:xfrm>
            <a:prstGeom prst="ellipse">
              <a:avLst/>
            </a:prstGeom>
            <a:solidFill>
              <a:srgbClr val="308D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25"/>
            <p:cNvGrpSpPr/>
            <p:nvPr/>
          </p:nvGrpSpPr>
          <p:grpSpPr>
            <a:xfrm>
              <a:off x="1232972" y="2021694"/>
              <a:ext cx="3675327" cy="276999"/>
              <a:chOff x="1232972" y="2021694"/>
              <a:chExt cx="3675327" cy="276999"/>
            </a:xfrm>
          </p:grpSpPr>
          <p:cxnSp>
            <p:nvCxnSpPr>
              <p:cNvPr id="191" name="Google Shape;191;p25"/>
              <p:cNvCxnSpPr/>
              <p:nvPr/>
            </p:nvCxnSpPr>
            <p:spPr>
              <a:xfrm flipH="1" rot="10800000">
                <a:off x="1840813" y="2183290"/>
                <a:ext cx="3067486" cy="17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C0C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192" name="Google Shape;192;p25"/>
              <p:cNvSpPr txBox="1"/>
              <p:nvPr/>
            </p:nvSpPr>
            <p:spPr>
              <a:xfrm>
                <a:off x="1232972" y="2021694"/>
                <a:ext cx="3129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cxnSp>
        <p:nvCxnSpPr>
          <p:cNvPr id="193" name="Google Shape;193;p25"/>
          <p:cNvCxnSpPr/>
          <p:nvPr/>
        </p:nvCxnSpPr>
        <p:spPr>
          <a:xfrm flipH="1" rot="10800000">
            <a:off x="1840813" y="2774532"/>
            <a:ext cx="3067486" cy="1703"/>
          </a:xfrm>
          <a:prstGeom prst="straightConnector1">
            <a:avLst/>
          </a:prstGeom>
          <a:noFill/>
          <a:ln cap="flat" cmpd="sng" w="9525">
            <a:solidFill>
              <a:srgbClr val="C0C0C0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94" name="Google Shape;194;p25"/>
          <p:cNvGrpSpPr/>
          <p:nvPr/>
        </p:nvGrpSpPr>
        <p:grpSpPr>
          <a:xfrm>
            <a:off x="1233466" y="2598589"/>
            <a:ext cx="312903" cy="302753"/>
            <a:chOff x="1233466" y="2600989"/>
            <a:chExt cx="312903" cy="303033"/>
          </a:xfrm>
        </p:grpSpPr>
        <p:sp>
          <p:nvSpPr>
            <p:cNvPr id="195" name="Google Shape;195;p25"/>
            <p:cNvSpPr/>
            <p:nvPr/>
          </p:nvSpPr>
          <p:spPr>
            <a:xfrm>
              <a:off x="1236860" y="2600989"/>
              <a:ext cx="303033" cy="30303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5"/>
            <p:cNvSpPr txBox="1"/>
            <p:nvPr/>
          </p:nvSpPr>
          <p:spPr>
            <a:xfrm>
              <a:off x="1233466" y="2606633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197" name="Google Shape;197;p25"/>
          <p:cNvCxnSpPr/>
          <p:nvPr/>
        </p:nvCxnSpPr>
        <p:spPr>
          <a:xfrm flipH="1" rot="10800000">
            <a:off x="1840813" y="3329401"/>
            <a:ext cx="3067486" cy="1703"/>
          </a:xfrm>
          <a:prstGeom prst="straightConnector1">
            <a:avLst/>
          </a:prstGeom>
          <a:noFill/>
          <a:ln cap="flat" cmpd="sng" w="9525">
            <a:solidFill>
              <a:srgbClr val="C0C0C0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98" name="Google Shape;198;p25"/>
          <p:cNvGrpSpPr/>
          <p:nvPr/>
        </p:nvGrpSpPr>
        <p:grpSpPr>
          <a:xfrm>
            <a:off x="1219769" y="3163245"/>
            <a:ext cx="312903" cy="307469"/>
            <a:chOff x="1219769" y="3166166"/>
            <a:chExt cx="312903" cy="307753"/>
          </a:xfrm>
        </p:grpSpPr>
        <p:sp>
          <p:nvSpPr>
            <p:cNvPr id="199" name="Google Shape;199;p25"/>
            <p:cNvSpPr/>
            <p:nvPr/>
          </p:nvSpPr>
          <p:spPr>
            <a:xfrm>
              <a:off x="1224397" y="3166166"/>
              <a:ext cx="307753" cy="307753"/>
            </a:xfrm>
            <a:prstGeom prst="ellipse">
              <a:avLst/>
            </a:prstGeom>
            <a:solidFill>
              <a:srgbClr val="308D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5"/>
            <p:cNvSpPr txBox="1"/>
            <p:nvPr/>
          </p:nvSpPr>
          <p:spPr>
            <a:xfrm>
              <a:off x="1219769" y="3174240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201" name="Google Shape;201;p25"/>
          <p:cNvGrpSpPr/>
          <p:nvPr/>
        </p:nvGrpSpPr>
        <p:grpSpPr>
          <a:xfrm>
            <a:off x="1224397" y="3777017"/>
            <a:ext cx="3683902" cy="276743"/>
            <a:chOff x="1224397" y="3780505"/>
            <a:chExt cx="3683902" cy="276999"/>
          </a:xfrm>
        </p:grpSpPr>
        <p:cxnSp>
          <p:nvCxnSpPr>
            <p:cNvPr id="202" name="Google Shape;202;p25"/>
            <p:cNvCxnSpPr/>
            <p:nvPr/>
          </p:nvCxnSpPr>
          <p:spPr>
            <a:xfrm flipH="1" rot="10800000">
              <a:off x="1840813" y="3910886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03" name="Google Shape;203;p25"/>
            <p:cNvSpPr txBox="1"/>
            <p:nvPr/>
          </p:nvSpPr>
          <p:spPr>
            <a:xfrm>
              <a:off x="1224397" y="3780505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204" name="Google Shape;204;p25"/>
          <p:cNvSpPr txBox="1"/>
          <p:nvPr>
            <p:ph idx="1" type="body"/>
          </p:nvPr>
        </p:nvSpPr>
        <p:spPr>
          <a:xfrm>
            <a:off x="5111750" y="1139411"/>
            <a:ext cx="3373438" cy="321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5"/>
          <p:cNvSpPr txBox="1"/>
          <p:nvPr>
            <p:ph idx="2" type="body"/>
          </p:nvPr>
        </p:nvSpPr>
        <p:spPr>
          <a:xfrm>
            <a:off x="1150363" y="544875"/>
            <a:ext cx="7334826" cy="464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 of Contents (5 Points">
  <p:cSld name="1_Table of Contents (5 Poin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6"/>
          <p:cNvGrpSpPr/>
          <p:nvPr/>
        </p:nvGrpSpPr>
        <p:grpSpPr>
          <a:xfrm>
            <a:off x="1227328" y="1422973"/>
            <a:ext cx="3680971" cy="307469"/>
            <a:chOff x="1227328" y="1424287"/>
            <a:chExt cx="3680971" cy="307753"/>
          </a:xfrm>
        </p:grpSpPr>
        <p:cxnSp>
          <p:nvCxnSpPr>
            <p:cNvPr id="210" name="Google Shape;210;p26"/>
            <p:cNvCxnSpPr/>
            <p:nvPr/>
          </p:nvCxnSpPr>
          <p:spPr>
            <a:xfrm flipH="1" rot="10800000">
              <a:off x="1840813" y="1558727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11" name="Google Shape;211;p26"/>
            <p:cNvSpPr/>
            <p:nvPr/>
          </p:nvSpPr>
          <p:spPr>
            <a:xfrm>
              <a:off x="1227328" y="1424287"/>
              <a:ext cx="307753" cy="30775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6"/>
            <p:cNvSpPr txBox="1"/>
            <p:nvPr/>
          </p:nvSpPr>
          <p:spPr>
            <a:xfrm>
              <a:off x="1251614" y="1429474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  <p:sp>
        <p:nvSpPr>
          <p:cNvPr id="213" name="Google Shape;213;p26"/>
          <p:cNvSpPr/>
          <p:nvPr/>
        </p:nvSpPr>
        <p:spPr>
          <a:xfrm>
            <a:off x="1227328" y="3764682"/>
            <a:ext cx="307753" cy="3074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1232972" y="1971194"/>
            <a:ext cx="3675327" cy="297946"/>
            <a:chOff x="1232972" y="2017404"/>
            <a:chExt cx="3675327" cy="298221"/>
          </a:xfrm>
        </p:grpSpPr>
        <p:sp>
          <p:nvSpPr>
            <p:cNvPr id="215" name="Google Shape;215;p26"/>
            <p:cNvSpPr/>
            <p:nvPr/>
          </p:nvSpPr>
          <p:spPr>
            <a:xfrm>
              <a:off x="1236860" y="2017404"/>
              <a:ext cx="298221" cy="298221"/>
            </a:xfrm>
            <a:prstGeom prst="ellipse">
              <a:avLst/>
            </a:prstGeom>
            <a:solidFill>
              <a:srgbClr val="308D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" name="Google Shape;216;p26"/>
            <p:cNvGrpSpPr/>
            <p:nvPr/>
          </p:nvGrpSpPr>
          <p:grpSpPr>
            <a:xfrm>
              <a:off x="1232972" y="2021694"/>
              <a:ext cx="3675327" cy="276999"/>
              <a:chOff x="1232972" y="2021694"/>
              <a:chExt cx="3675327" cy="276999"/>
            </a:xfrm>
          </p:grpSpPr>
          <p:cxnSp>
            <p:nvCxnSpPr>
              <p:cNvPr id="217" name="Google Shape;217;p26"/>
              <p:cNvCxnSpPr/>
              <p:nvPr/>
            </p:nvCxnSpPr>
            <p:spPr>
              <a:xfrm flipH="1" rot="10800000">
                <a:off x="1840813" y="2211736"/>
                <a:ext cx="3067486" cy="17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C0C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218" name="Google Shape;218;p26"/>
              <p:cNvSpPr txBox="1"/>
              <p:nvPr/>
            </p:nvSpPr>
            <p:spPr>
              <a:xfrm>
                <a:off x="1232972" y="2021694"/>
                <a:ext cx="3129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/>
              </a:p>
            </p:txBody>
          </p:sp>
        </p:grpSp>
      </p:grpSp>
      <p:cxnSp>
        <p:nvCxnSpPr>
          <p:cNvPr id="219" name="Google Shape;219;p26"/>
          <p:cNvCxnSpPr/>
          <p:nvPr/>
        </p:nvCxnSpPr>
        <p:spPr>
          <a:xfrm flipH="1" rot="10800000">
            <a:off x="1840813" y="2756792"/>
            <a:ext cx="3067486" cy="1703"/>
          </a:xfrm>
          <a:prstGeom prst="straightConnector1">
            <a:avLst/>
          </a:prstGeom>
          <a:noFill/>
          <a:ln cap="flat" cmpd="sng" w="9525">
            <a:solidFill>
              <a:srgbClr val="C0C0C0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220" name="Google Shape;220;p26"/>
          <p:cNvGrpSpPr/>
          <p:nvPr/>
        </p:nvGrpSpPr>
        <p:grpSpPr>
          <a:xfrm>
            <a:off x="1233466" y="2598589"/>
            <a:ext cx="312903" cy="302753"/>
            <a:chOff x="1233466" y="2600989"/>
            <a:chExt cx="312903" cy="303033"/>
          </a:xfrm>
        </p:grpSpPr>
        <p:sp>
          <p:nvSpPr>
            <p:cNvPr id="221" name="Google Shape;221;p26"/>
            <p:cNvSpPr/>
            <p:nvPr/>
          </p:nvSpPr>
          <p:spPr>
            <a:xfrm>
              <a:off x="1236860" y="2600989"/>
              <a:ext cx="303033" cy="30303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6"/>
            <p:cNvSpPr txBox="1"/>
            <p:nvPr/>
          </p:nvSpPr>
          <p:spPr>
            <a:xfrm>
              <a:off x="1233466" y="2606633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cxnSp>
        <p:nvCxnSpPr>
          <p:cNvPr id="223" name="Google Shape;223;p26"/>
          <p:cNvCxnSpPr/>
          <p:nvPr/>
        </p:nvCxnSpPr>
        <p:spPr>
          <a:xfrm flipH="1" rot="10800000">
            <a:off x="1840813" y="3321892"/>
            <a:ext cx="3067486" cy="1703"/>
          </a:xfrm>
          <a:prstGeom prst="straightConnector1">
            <a:avLst/>
          </a:prstGeom>
          <a:noFill/>
          <a:ln cap="flat" cmpd="sng" w="9525">
            <a:solidFill>
              <a:srgbClr val="C0C0C0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224" name="Google Shape;224;p26"/>
          <p:cNvGrpSpPr/>
          <p:nvPr/>
        </p:nvGrpSpPr>
        <p:grpSpPr>
          <a:xfrm>
            <a:off x="1219769" y="3163245"/>
            <a:ext cx="312903" cy="307469"/>
            <a:chOff x="1219769" y="3166166"/>
            <a:chExt cx="312903" cy="307753"/>
          </a:xfrm>
        </p:grpSpPr>
        <p:sp>
          <p:nvSpPr>
            <p:cNvPr id="225" name="Google Shape;225;p26"/>
            <p:cNvSpPr/>
            <p:nvPr/>
          </p:nvSpPr>
          <p:spPr>
            <a:xfrm>
              <a:off x="1224397" y="3166166"/>
              <a:ext cx="307753" cy="307753"/>
            </a:xfrm>
            <a:prstGeom prst="ellipse">
              <a:avLst/>
            </a:prstGeom>
            <a:solidFill>
              <a:srgbClr val="308D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 txBox="1"/>
            <p:nvPr/>
          </p:nvSpPr>
          <p:spPr>
            <a:xfrm>
              <a:off x="1219769" y="3174240"/>
              <a:ext cx="31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grpSp>
        <p:nvGrpSpPr>
          <p:cNvPr id="227" name="Google Shape;227;p26"/>
          <p:cNvGrpSpPr/>
          <p:nvPr/>
        </p:nvGrpSpPr>
        <p:grpSpPr>
          <a:xfrm>
            <a:off x="1180006" y="3777017"/>
            <a:ext cx="3728293" cy="276743"/>
            <a:chOff x="1180006" y="3780505"/>
            <a:chExt cx="3728293" cy="276999"/>
          </a:xfrm>
        </p:grpSpPr>
        <p:cxnSp>
          <p:nvCxnSpPr>
            <p:cNvPr id="228" name="Google Shape;228;p26"/>
            <p:cNvCxnSpPr/>
            <p:nvPr/>
          </p:nvCxnSpPr>
          <p:spPr>
            <a:xfrm flipH="1" rot="10800000">
              <a:off x="1840813" y="3919761"/>
              <a:ext cx="3067486" cy="1705"/>
            </a:xfrm>
            <a:prstGeom prst="straightConnector1">
              <a:avLst/>
            </a:prstGeom>
            <a:noFill/>
            <a:ln cap="flat" cmpd="sng" w="9525">
              <a:solidFill>
                <a:srgbClr val="C0C0C0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29" name="Google Shape;229;p26"/>
            <p:cNvSpPr txBox="1"/>
            <p:nvPr/>
          </p:nvSpPr>
          <p:spPr>
            <a:xfrm>
              <a:off x="1180006" y="3780505"/>
              <a:ext cx="412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</p:grpSp>
      <p:sp>
        <p:nvSpPr>
          <p:cNvPr id="230" name="Google Shape;230;p26"/>
          <p:cNvSpPr txBox="1"/>
          <p:nvPr>
            <p:ph idx="1" type="body"/>
          </p:nvPr>
        </p:nvSpPr>
        <p:spPr>
          <a:xfrm>
            <a:off x="5111750" y="1139411"/>
            <a:ext cx="3373438" cy="321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7999B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79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6"/>
          <p:cNvSpPr txBox="1"/>
          <p:nvPr>
            <p:ph idx="2" type="body"/>
          </p:nvPr>
        </p:nvSpPr>
        <p:spPr>
          <a:xfrm>
            <a:off x="1150363" y="544875"/>
            <a:ext cx="7334826" cy="464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oints">
  <p:cSld name="3 point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2695775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4370185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6014525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9" name="Google Shape;239;p27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2366908" y="2515452"/>
            <a:ext cx="1233357" cy="156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27"/>
          <p:cNvSpPr txBox="1"/>
          <p:nvPr>
            <p:ph idx="3" type="body"/>
          </p:nvPr>
        </p:nvSpPr>
        <p:spPr>
          <a:xfrm>
            <a:off x="4036446" y="2521626"/>
            <a:ext cx="1252986" cy="156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27"/>
          <p:cNvSpPr txBox="1"/>
          <p:nvPr>
            <p:ph idx="4" type="body"/>
          </p:nvPr>
        </p:nvSpPr>
        <p:spPr>
          <a:xfrm>
            <a:off x="5700460" y="2521626"/>
            <a:ext cx="1241149" cy="156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s">
  <p:cSld name="4 poin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239434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3667244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5089644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6524744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Google Shape;251;p28"/>
          <p:cNvSpPr txBox="1"/>
          <p:nvPr>
            <p:ph idx="2" type="body"/>
          </p:nvPr>
        </p:nvSpPr>
        <p:spPr>
          <a:xfrm>
            <a:off x="2009200" y="2515452"/>
            <a:ext cx="1116853" cy="156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28"/>
          <p:cNvSpPr txBox="1"/>
          <p:nvPr>
            <p:ph idx="3" type="body"/>
          </p:nvPr>
        </p:nvSpPr>
        <p:spPr>
          <a:xfrm>
            <a:off x="3395155" y="2521626"/>
            <a:ext cx="1116853" cy="156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28"/>
          <p:cNvSpPr txBox="1"/>
          <p:nvPr>
            <p:ph idx="4" type="body"/>
          </p:nvPr>
        </p:nvSpPr>
        <p:spPr>
          <a:xfrm>
            <a:off x="4824905" y="2521626"/>
            <a:ext cx="1116853" cy="156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28"/>
          <p:cNvSpPr txBox="1"/>
          <p:nvPr>
            <p:ph idx="5" type="body"/>
          </p:nvPr>
        </p:nvSpPr>
        <p:spPr>
          <a:xfrm>
            <a:off x="6248238" y="2515452"/>
            <a:ext cx="1116853" cy="156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5" name="Google Shape;25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oints">
  <p:cSld name="5 point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1427209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2855019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4277419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5712519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7141269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29"/>
          <p:cNvSpPr txBox="1"/>
          <p:nvPr>
            <p:ph idx="2" type="body"/>
          </p:nvPr>
        </p:nvSpPr>
        <p:spPr>
          <a:xfrm>
            <a:off x="1196975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29"/>
          <p:cNvSpPr txBox="1"/>
          <p:nvPr>
            <p:ph idx="3" type="body"/>
          </p:nvPr>
        </p:nvSpPr>
        <p:spPr>
          <a:xfrm>
            <a:off x="2582930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29"/>
          <p:cNvSpPr txBox="1"/>
          <p:nvPr>
            <p:ph idx="4" type="body"/>
          </p:nvPr>
        </p:nvSpPr>
        <p:spPr>
          <a:xfrm>
            <a:off x="4012680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29"/>
          <p:cNvSpPr txBox="1"/>
          <p:nvPr>
            <p:ph idx="5" type="body"/>
          </p:nvPr>
        </p:nvSpPr>
        <p:spPr>
          <a:xfrm>
            <a:off x="5436013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29"/>
          <p:cNvSpPr txBox="1"/>
          <p:nvPr>
            <p:ph idx="6" type="body"/>
          </p:nvPr>
        </p:nvSpPr>
        <p:spPr>
          <a:xfrm>
            <a:off x="6865763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points (Use 5 points)">
  <p:cSld name="10 points (Use 5 points)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1427209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2855019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4277419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5712519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7141269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30"/>
          <p:cNvSpPr txBox="1"/>
          <p:nvPr>
            <p:ph idx="2" type="body"/>
          </p:nvPr>
        </p:nvSpPr>
        <p:spPr>
          <a:xfrm>
            <a:off x="1196975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30"/>
          <p:cNvSpPr txBox="1"/>
          <p:nvPr>
            <p:ph idx="3" type="body"/>
          </p:nvPr>
        </p:nvSpPr>
        <p:spPr>
          <a:xfrm>
            <a:off x="2582930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30"/>
          <p:cNvSpPr txBox="1"/>
          <p:nvPr>
            <p:ph idx="4" type="body"/>
          </p:nvPr>
        </p:nvSpPr>
        <p:spPr>
          <a:xfrm>
            <a:off x="4012680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30"/>
          <p:cNvSpPr txBox="1"/>
          <p:nvPr>
            <p:ph idx="5" type="body"/>
          </p:nvPr>
        </p:nvSpPr>
        <p:spPr>
          <a:xfrm>
            <a:off x="5436013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30"/>
          <p:cNvSpPr txBox="1"/>
          <p:nvPr>
            <p:ph idx="6" type="body"/>
          </p:nvPr>
        </p:nvSpPr>
        <p:spPr>
          <a:xfrm>
            <a:off x="6865763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30"/>
          <p:cNvSpPr txBox="1"/>
          <p:nvPr/>
        </p:nvSpPr>
        <p:spPr>
          <a:xfrm>
            <a:off x="7166915" y="1887558"/>
            <a:ext cx="527709" cy="46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pic>
        <p:nvPicPr>
          <p:cNvPr id="284" name="Google Shape;28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6">
  <p:cSld name="1-6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699414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127224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3549624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4984724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6413474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92" name="Google Shape;292;p31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31"/>
          <p:cNvSpPr txBox="1"/>
          <p:nvPr>
            <p:ph idx="2" type="body"/>
          </p:nvPr>
        </p:nvSpPr>
        <p:spPr>
          <a:xfrm>
            <a:off x="469180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31"/>
          <p:cNvSpPr txBox="1"/>
          <p:nvPr>
            <p:ph idx="3" type="body"/>
          </p:nvPr>
        </p:nvSpPr>
        <p:spPr>
          <a:xfrm>
            <a:off x="1855135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31"/>
          <p:cNvSpPr txBox="1"/>
          <p:nvPr>
            <p:ph idx="4" type="body"/>
          </p:nvPr>
        </p:nvSpPr>
        <p:spPr>
          <a:xfrm>
            <a:off x="3284885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p31"/>
          <p:cNvSpPr txBox="1"/>
          <p:nvPr>
            <p:ph idx="5" type="body"/>
          </p:nvPr>
        </p:nvSpPr>
        <p:spPr>
          <a:xfrm>
            <a:off x="4708218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31"/>
          <p:cNvSpPr txBox="1"/>
          <p:nvPr>
            <p:ph idx="6" type="body"/>
          </p:nvPr>
        </p:nvSpPr>
        <p:spPr>
          <a:xfrm>
            <a:off x="6137968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31"/>
          <p:cNvSpPr/>
          <p:nvPr/>
        </p:nvSpPr>
        <p:spPr>
          <a:xfrm>
            <a:off x="7837203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99" name="Google Shape;299;p31"/>
          <p:cNvSpPr txBox="1"/>
          <p:nvPr>
            <p:ph idx="7" type="body"/>
          </p:nvPr>
        </p:nvSpPr>
        <p:spPr>
          <a:xfrm>
            <a:off x="7560697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0" name="Google Shape;30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-10 (Use 6 points)">
  <p:cSld name="7-10 (Use 6 points)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2127232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549632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4984732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06" name="Google Shape;306;p32"/>
          <p:cNvSpPr/>
          <p:nvPr/>
        </p:nvSpPr>
        <p:spPr>
          <a:xfrm>
            <a:off x="6413482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32"/>
          <p:cNvSpPr txBox="1"/>
          <p:nvPr>
            <p:ph idx="2" type="body"/>
          </p:nvPr>
        </p:nvSpPr>
        <p:spPr>
          <a:xfrm>
            <a:off x="1855143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32"/>
          <p:cNvSpPr txBox="1"/>
          <p:nvPr>
            <p:ph idx="3" type="body"/>
          </p:nvPr>
        </p:nvSpPr>
        <p:spPr>
          <a:xfrm>
            <a:off x="3284893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32"/>
          <p:cNvSpPr txBox="1"/>
          <p:nvPr>
            <p:ph idx="4" type="body"/>
          </p:nvPr>
        </p:nvSpPr>
        <p:spPr>
          <a:xfrm>
            <a:off x="4708226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32"/>
          <p:cNvSpPr txBox="1"/>
          <p:nvPr>
            <p:ph idx="5" type="body"/>
          </p:nvPr>
        </p:nvSpPr>
        <p:spPr>
          <a:xfrm>
            <a:off x="6137976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32"/>
          <p:cNvSpPr txBox="1"/>
          <p:nvPr/>
        </p:nvSpPr>
        <p:spPr>
          <a:xfrm>
            <a:off x="6439128" y="1887558"/>
            <a:ext cx="527709" cy="46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points (Use 6 points)">
  <p:cSld name="9 points (Use 6 points)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3"/>
          <p:cNvSpPr/>
          <p:nvPr/>
        </p:nvSpPr>
        <p:spPr>
          <a:xfrm>
            <a:off x="2929665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17" name="Google Shape;317;p33"/>
          <p:cNvSpPr/>
          <p:nvPr/>
        </p:nvSpPr>
        <p:spPr>
          <a:xfrm>
            <a:off x="4352065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18" name="Google Shape;318;p33"/>
          <p:cNvSpPr/>
          <p:nvPr/>
        </p:nvSpPr>
        <p:spPr>
          <a:xfrm>
            <a:off x="5787165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33"/>
          <p:cNvSpPr txBox="1"/>
          <p:nvPr>
            <p:ph idx="2" type="body"/>
          </p:nvPr>
        </p:nvSpPr>
        <p:spPr>
          <a:xfrm>
            <a:off x="2657576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33"/>
          <p:cNvSpPr txBox="1"/>
          <p:nvPr>
            <p:ph idx="3" type="body"/>
          </p:nvPr>
        </p:nvSpPr>
        <p:spPr>
          <a:xfrm>
            <a:off x="4087326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33"/>
          <p:cNvSpPr txBox="1"/>
          <p:nvPr>
            <p:ph idx="4" type="body"/>
          </p:nvPr>
        </p:nvSpPr>
        <p:spPr>
          <a:xfrm>
            <a:off x="5510659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3" name="Google Shape;32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points (Use 5 points)">
  <p:cSld name="8 points (Use 5 points)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34"/>
          <p:cNvSpPr/>
          <p:nvPr/>
        </p:nvSpPr>
        <p:spPr>
          <a:xfrm>
            <a:off x="2989792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4424892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28" name="Google Shape;328;p34"/>
          <p:cNvSpPr/>
          <p:nvPr/>
        </p:nvSpPr>
        <p:spPr>
          <a:xfrm>
            <a:off x="5853642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4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34"/>
          <p:cNvSpPr txBox="1"/>
          <p:nvPr>
            <p:ph idx="2" type="body"/>
          </p:nvPr>
        </p:nvSpPr>
        <p:spPr>
          <a:xfrm>
            <a:off x="2725053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34"/>
          <p:cNvSpPr txBox="1"/>
          <p:nvPr>
            <p:ph idx="3" type="body"/>
          </p:nvPr>
        </p:nvSpPr>
        <p:spPr>
          <a:xfrm>
            <a:off x="4148386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34"/>
          <p:cNvSpPr txBox="1"/>
          <p:nvPr>
            <p:ph idx="4" type="body"/>
          </p:nvPr>
        </p:nvSpPr>
        <p:spPr>
          <a:xfrm>
            <a:off x="5578136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34"/>
          <p:cNvSpPr txBox="1"/>
          <p:nvPr/>
        </p:nvSpPr>
        <p:spPr>
          <a:xfrm>
            <a:off x="5981925" y="1887558"/>
            <a:ext cx="356188" cy="46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pic>
        <p:nvPicPr>
          <p:cNvPr id="334" name="Google Shape;33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points (Use 4 points)">
  <p:cSld name="7 points (Use 4 points)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35"/>
          <p:cNvSpPr/>
          <p:nvPr/>
        </p:nvSpPr>
        <p:spPr>
          <a:xfrm>
            <a:off x="2989792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4424892" y="1828944"/>
            <a:ext cx="579002" cy="578468"/>
          </a:xfrm>
          <a:prstGeom prst="ellipse">
            <a:avLst/>
          </a:prstGeom>
          <a:solidFill>
            <a:srgbClr val="308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39" name="Google Shape;339;p35"/>
          <p:cNvSpPr/>
          <p:nvPr/>
        </p:nvSpPr>
        <p:spPr>
          <a:xfrm>
            <a:off x="5853642" y="1828944"/>
            <a:ext cx="579002" cy="5784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5"/>
          <p:cNvSpPr txBox="1"/>
          <p:nvPr>
            <p:ph idx="1" type="body"/>
          </p:nvPr>
        </p:nvSpPr>
        <p:spPr>
          <a:xfrm>
            <a:off x="1196976" y="1015939"/>
            <a:ext cx="678564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Google Shape;341;p35"/>
          <p:cNvSpPr txBox="1"/>
          <p:nvPr>
            <p:ph idx="2" type="body"/>
          </p:nvPr>
        </p:nvSpPr>
        <p:spPr>
          <a:xfrm>
            <a:off x="2725053" y="2521626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35"/>
          <p:cNvSpPr txBox="1"/>
          <p:nvPr>
            <p:ph idx="3" type="body"/>
          </p:nvPr>
        </p:nvSpPr>
        <p:spPr>
          <a:xfrm>
            <a:off x="4148386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35"/>
          <p:cNvSpPr txBox="1"/>
          <p:nvPr>
            <p:ph idx="4" type="body"/>
          </p:nvPr>
        </p:nvSpPr>
        <p:spPr>
          <a:xfrm>
            <a:off x="5578136" y="2515452"/>
            <a:ext cx="1116853" cy="13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35"/>
          <p:cNvSpPr txBox="1"/>
          <p:nvPr/>
        </p:nvSpPr>
        <p:spPr>
          <a:xfrm>
            <a:off x="5981925" y="1887558"/>
            <a:ext cx="356188" cy="46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pic>
        <p:nvPicPr>
          <p:cNvPr id="345" name="Google Shape;34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Paragraphs">
  <p:cSld name="2 Column Paragraphs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6"/>
          <p:cNvSpPr txBox="1"/>
          <p:nvPr>
            <p:ph idx="1" type="body"/>
          </p:nvPr>
        </p:nvSpPr>
        <p:spPr>
          <a:xfrm>
            <a:off x="801688" y="773273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36"/>
          <p:cNvSpPr txBox="1"/>
          <p:nvPr>
            <p:ph idx="2" type="body"/>
          </p:nvPr>
        </p:nvSpPr>
        <p:spPr>
          <a:xfrm>
            <a:off x="801688" y="1265262"/>
            <a:ext cx="7548562" cy="3034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0" name="Google Shape;3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Bulleted List">
  <p:cSld name="2 Column Bulleted Lis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801688" y="1356516"/>
            <a:ext cx="1523349" cy="712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37"/>
          <p:cNvSpPr txBox="1"/>
          <p:nvPr/>
        </p:nvSpPr>
        <p:spPr>
          <a:xfrm>
            <a:off x="3107676" y="2767507"/>
            <a:ext cx="184666" cy="36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7"/>
          <p:cNvSpPr txBox="1"/>
          <p:nvPr>
            <p:ph idx="2" type="body"/>
          </p:nvPr>
        </p:nvSpPr>
        <p:spPr>
          <a:xfrm>
            <a:off x="2540000" y="1356061"/>
            <a:ext cx="2973388" cy="301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37"/>
          <p:cNvSpPr txBox="1"/>
          <p:nvPr>
            <p:ph idx="3" type="body"/>
          </p:nvPr>
        </p:nvSpPr>
        <p:spPr>
          <a:xfrm>
            <a:off x="5665788" y="1356516"/>
            <a:ext cx="2973388" cy="301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4A4C4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1 paragraph circle">
  <p:cSld name="Custom 1 paragraph circl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38"/>
          <p:cNvSpPr/>
          <p:nvPr>
            <p:ph idx="2" type="pic"/>
          </p:nvPr>
        </p:nvSpPr>
        <p:spPr>
          <a:xfrm>
            <a:off x="4656138" y="810465"/>
            <a:ext cx="3554305" cy="3552719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p38"/>
          <p:cNvSpPr txBox="1"/>
          <p:nvPr>
            <p:ph idx="1" type="body"/>
          </p:nvPr>
        </p:nvSpPr>
        <p:spPr>
          <a:xfrm>
            <a:off x="801688" y="1161978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2" name="Google Shape;362;p38"/>
          <p:cNvSpPr txBox="1"/>
          <p:nvPr>
            <p:ph idx="3" type="body"/>
          </p:nvPr>
        </p:nvSpPr>
        <p:spPr>
          <a:xfrm>
            <a:off x="801688" y="1560486"/>
            <a:ext cx="3412949" cy="2744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3" name="Google Shape;36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ragraph circle A">
  <p:cSld name="1 paragraph circle A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0130626_exteriors-2016.jpg" id="366" name="Google Shape;366;p39"/>
          <p:cNvPicPr preferRelativeResize="0"/>
          <p:nvPr/>
        </p:nvPicPr>
        <p:blipFill rotWithShape="1">
          <a:blip r:embed="rId2">
            <a:alphaModFix/>
          </a:blip>
          <a:srcRect b="21271" l="21272" r="0" t="0"/>
          <a:stretch/>
        </p:blipFill>
        <p:spPr>
          <a:xfrm>
            <a:off x="4656769" y="809735"/>
            <a:ext cx="3553653" cy="3553881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7" name="Google Shape;367;p39"/>
          <p:cNvSpPr txBox="1"/>
          <p:nvPr>
            <p:ph idx="1" type="body"/>
          </p:nvPr>
        </p:nvSpPr>
        <p:spPr>
          <a:xfrm>
            <a:off x="801688" y="1161978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8" name="Google Shape;368;p39"/>
          <p:cNvSpPr txBox="1"/>
          <p:nvPr>
            <p:ph idx="2" type="body"/>
          </p:nvPr>
        </p:nvSpPr>
        <p:spPr>
          <a:xfrm>
            <a:off x="801688" y="1560486"/>
            <a:ext cx="3412949" cy="2744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9" name="Google Shape;3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 paragraph circle A">
  <p:cSld name="1_1 paragraph circle A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40"/>
          <p:cNvSpPr txBox="1"/>
          <p:nvPr>
            <p:ph idx="1" type="body"/>
          </p:nvPr>
        </p:nvSpPr>
        <p:spPr>
          <a:xfrm>
            <a:off x="801688" y="1161978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40"/>
          <p:cNvSpPr txBox="1"/>
          <p:nvPr>
            <p:ph idx="2" type="body"/>
          </p:nvPr>
        </p:nvSpPr>
        <p:spPr>
          <a:xfrm>
            <a:off x="801688" y="1560486"/>
            <a:ext cx="3412949" cy="2744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40"/>
          <p:cNvPicPr preferRelativeResize="0"/>
          <p:nvPr/>
        </p:nvPicPr>
        <p:blipFill rotWithShape="1">
          <a:blip r:embed="rId2">
            <a:alphaModFix/>
          </a:blip>
          <a:srcRect b="0" l="19815" r="14117" t="0"/>
          <a:stretch/>
        </p:blipFill>
        <p:spPr>
          <a:xfrm>
            <a:off x="4656768" y="809736"/>
            <a:ext cx="3553653" cy="35538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ragraph circle B">
  <p:cSld name="1 paragraph circle B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0151209_caleb-nolan_080-edited.jpg" id="378" name="Google Shape;37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6371" y="960366"/>
            <a:ext cx="3425836" cy="34277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9" name="Google Shape;379;p41"/>
          <p:cNvSpPr txBox="1"/>
          <p:nvPr>
            <p:ph idx="1" type="body"/>
          </p:nvPr>
        </p:nvSpPr>
        <p:spPr>
          <a:xfrm>
            <a:off x="801688" y="1161978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41"/>
          <p:cNvSpPr txBox="1"/>
          <p:nvPr>
            <p:ph idx="2" type="body"/>
          </p:nvPr>
        </p:nvSpPr>
        <p:spPr>
          <a:xfrm>
            <a:off x="801688" y="1560486"/>
            <a:ext cx="3412949" cy="2744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1" name="Google Shape;38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ragraph circle C">
  <p:cSld name="1 paragraph circle C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42"/>
          <p:cNvSpPr txBox="1"/>
          <p:nvPr>
            <p:ph idx="1" type="body"/>
          </p:nvPr>
        </p:nvSpPr>
        <p:spPr>
          <a:xfrm>
            <a:off x="801688" y="1161978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42"/>
          <p:cNvSpPr txBox="1"/>
          <p:nvPr>
            <p:ph idx="2" type="body"/>
          </p:nvPr>
        </p:nvSpPr>
        <p:spPr>
          <a:xfrm>
            <a:off x="801688" y="1560486"/>
            <a:ext cx="3412949" cy="2744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20160404_community_029.jpg" id="386" name="Google Shape;38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6210" y="961249"/>
            <a:ext cx="3388895" cy="347358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7" name="Google Shape;3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2 Circle Images ">
  <p:cSld name="Custom 2 Circle Images 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3"/>
          <p:cNvSpPr txBox="1"/>
          <p:nvPr>
            <p:ph idx="1" type="body"/>
          </p:nvPr>
        </p:nvSpPr>
        <p:spPr>
          <a:xfrm>
            <a:off x="801688" y="1250528"/>
            <a:ext cx="2596233" cy="319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p43"/>
          <p:cNvSpPr txBox="1"/>
          <p:nvPr>
            <p:ph idx="2" type="body"/>
          </p:nvPr>
        </p:nvSpPr>
        <p:spPr>
          <a:xfrm>
            <a:off x="801688" y="850787"/>
            <a:ext cx="2596233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43"/>
          <p:cNvSpPr/>
          <p:nvPr>
            <p:ph idx="3" type="pic"/>
          </p:nvPr>
        </p:nvSpPr>
        <p:spPr>
          <a:xfrm>
            <a:off x="3675396" y="898323"/>
            <a:ext cx="3417907" cy="3417907"/>
          </a:xfrm>
          <a:prstGeom prst="ellipse">
            <a:avLst/>
          </a:prstGeom>
          <a:noFill/>
          <a:ln>
            <a:noFill/>
          </a:ln>
        </p:spPr>
      </p:sp>
      <p:sp>
        <p:nvSpPr>
          <p:cNvPr id="393" name="Google Shape;393;p43"/>
          <p:cNvSpPr/>
          <p:nvPr>
            <p:ph idx="4" type="pic"/>
          </p:nvPr>
        </p:nvSpPr>
        <p:spPr>
          <a:xfrm>
            <a:off x="7250173" y="898323"/>
            <a:ext cx="3417907" cy="3417907"/>
          </a:xfrm>
          <a:prstGeom prst="ellipse">
            <a:avLst/>
          </a:prstGeom>
          <a:noFill/>
          <a:ln>
            <a:noFill/>
          </a:ln>
        </p:spPr>
      </p:sp>
      <p:pic>
        <p:nvPicPr>
          <p:cNvPr id="394" name="Google Shape;39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ircle Images A">
  <p:cSld name="2 Circle Images A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rl-flowers.png" id="396" name="Google Shape;39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7459" y="826751"/>
            <a:ext cx="3425836" cy="3425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-basketball.png" id="397" name="Google Shape;39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249" y="826751"/>
            <a:ext cx="3425836" cy="342583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4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44"/>
          <p:cNvSpPr txBox="1"/>
          <p:nvPr>
            <p:ph idx="1" type="body"/>
          </p:nvPr>
        </p:nvSpPr>
        <p:spPr>
          <a:xfrm>
            <a:off x="801688" y="1250528"/>
            <a:ext cx="2596233" cy="319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20151209_caleb-nolan_080-edited.jpg" id="400" name="Google Shape;40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249" y="824868"/>
            <a:ext cx="3425836" cy="34277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1" name="Google Shape;401;p44"/>
          <p:cNvSpPr txBox="1"/>
          <p:nvPr>
            <p:ph idx="2" type="body"/>
          </p:nvPr>
        </p:nvSpPr>
        <p:spPr>
          <a:xfrm>
            <a:off x="801688" y="850787"/>
            <a:ext cx="2596233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2" name="Google Shape;40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ircle Images B">
  <p:cSld name="2 Circle Images B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5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0130626_exteriors-2016.jpg" id="405" name="Google Shape;405;p45"/>
          <p:cNvPicPr preferRelativeResize="0"/>
          <p:nvPr/>
        </p:nvPicPr>
        <p:blipFill rotWithShape="1">
          <a:blip r:embed="rId2">
            <a:alphaModFix/>
          </a:blip>
          <a:srcRect b="7805" l="21474" r="0" t="13668"/>
          <a:stretch/>
        </p:blipFill>
        <p:spPr>
          <a:xfrm>
            <a:off x="3668154" y="826751"/>
            <a:ext cx="3425616" cy="3425836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CHFitzinthorzatriumfromentrytofinancialserv20HR_zpsc70411b6.JPG" id="406" name="Google Shape;40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6290" y="826752"/>
            <a:ext cx="3424439" cy="34269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7" name="Google Shape;407;p45"/>
          <p:cNvSpPr txBox="1"/>
          <p:nvPr>
            <p:ph idx="1" type="body"/>
          </p:nvPr>
        </p:nvSpPr>
        <p:spPr>
          <a:xfrm>
            <a:off x="801688" y="1250528"/>
            <a:ext cx="2596233" cy="319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8" name="Google Shape;408;p45"/>
          <p:cNvSpPr txBox="1"/>
          <p:nvPr>
            <p:ph idx="2" type="body"/>
          </p:nvPr>
        </p:nvSpPr>
        <p:spPr>
          <a:xfrm>
            <a:off x="801688" y="850787"/>
            <a:ext cx="2596233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9" name="Google Shape;40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ircle Images B">
  <p:cSld name="1_2 Circle Images B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6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46"/>
          <p:cNvSpPr txBox="1"/>
          <p:nvPr>
            <p:ph idx="1" type="body"/>
          </p:nvPr>
        </p:nvSpPr>
        <p:spPr>
          <a:xfrm>
            <a:off x="801688" y="1250528"/>
            <a:ext cx="2596233" cy="319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46"/>
          <p:cNvSpPr txBox="1"/>
          <p:nvPr>
            <p:ph idx="2" type="body"/>
          </p:nvPr>
        </p:nvSpPr>
        <p:spPr>
          <a:xfrm>
            <a:off x="801688" y="850787"/>
            <a:ext cx="2596233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4" name="Google Shape;414;p46"/>
          <p:cNvPicPr preferRelativeResize="0"/>
          <p:nvPr/>
        </p:nvPicPr>
        <p:blipFill rotWithShape="1">
          <a:blip r:embed="rId2">
            <a:alphaModFix/>
          </a:blip>
          <a:srcRect b="0" l="19815" r="14117" t="0"/>
          <a:stretch/>
        </p:blipFill>
        <p:spPr>
          <a:xfrm>
            <a:off x="3828377" y="794816"/>
            <a:ext cx="3426688" cy="34269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5" name="Google Shape;415;p46"/>
          <p:cNvPicPr preferRelativeResize="0"/>
          <p:nvPr/>
        </p:nvPicPr>
        <p:blipFill rotWithShape="1">
          <a:blip r:embed="rId3">
            <a:alphaModFix/>
          </a:blip>
          <a:srcRect b="0" l="28020" r="5887" t="0"/>
          <a:stretch/>
        </p:blipFill>
        <p:spPr>
          <a:xfrm>
            <a:off x="7474038" y="801224"/>
            <a:ext cx="3426688" cy="34204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6" name="Google Shape;41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ircle Images C">
  <p:cSld name="2 Circle Images C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7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HFitzinthorzatriumfromentrytofinancialserv20HR_zpsc70411b6.JPG" id="419" name="Google Shape;41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6290" y="826752"/>
            <a:ext cx="3424439" cy="3426907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20160404_community_029.jpg" id="420" name="Google Shape;42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736" y="826752"/>
            <a:ext cx="3388895" cy="3473581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1" name="Google Shape;421;p47"/>
          <p:cNvSpPr txBox="1"/>
          <p:nvPr>
            <p:ph idx="1" type="body"/>
          </p:nvPr>
        </p:nvSpPr>
        <p:spPr>
          <a:xfrm>
            <a:off x="801688" y="1250528"/>
            <a:ext cx="2596233" cy="319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47"/>
          <p:cNvSpPr txBox="1"/>
          <p:nvPr>
            <p:ph idx="2" type="body"/>
          </p:nvPr>
        </p:nvSpPr>
        <p:spPr>
          <a:xfrm>
            <a:off x="801688" y="850787"/>
            <a:ext cx="2596233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ircle Example Slide">
  <p:cSld name="2 Circle Example Slide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6" name="Google Shape;42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7934" y="1148596"/>
            <a:ext cx="2228924" cy="22268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7" name="Google Shape;42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9638" y="1148596"/>
            <a:ext cx="2228162" cy="222943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8" name="Google Shape;428;p48"/>
          <p:cNvSpPr txBox="1"/>
          <p:nvPr>
            <p:ph idx="1" type="body"/>
          </p:nvPr>
        </p:nvSpPr>
        <p:spPr>
          <a:xfrm>
            <a:off x="6247647" y="1634462"/>
            <a:ext cx="2596233" cy="2586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48"/>
          <p:cNvSpPr txBox="1"/>
          <p:nvPr>
            <p:ph idx="2" type="body"/>
          </p:nvPr>
        </p:nvSpPr>
        <p:spPr>
          <a:xfrm>
            <a:off x="1184592" y="3553050"/>
            <a:ext cx="1546433" cy="3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48"/>
          <p:cNvSpPr txBox="1"/>
          <p:nvPr>
            <p:ph idx="3" type="body"/>
          </p:nvPr>
        </p:nvSpPr>
        <p:spPr>
          <a:xfrm>
            <a:off x="3791378" y="3553050"/>
            <a:ext cx="1546433" cy="3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48"/>
          <p:cNvSpPr/>
          <p:nvPr/>
        </p:nvSpPr>
        <p:spPr>
          <a:xfrm>
            <a:off x="1459" y="149759"/>
            <a:ext cx="9400418" cy="707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ACE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*This</a:t>
            </a:r>
            <a:r>
              <a:rPr b="1" i="1" lang="en" sz="2000">
                <a:solidFill>
                  <a:srgbClr val="FACE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is an example slide.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ACE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Select “</a:t>
            </a:r>
            <a:r>
              <a:rPr b="1" i="1" lang="en" sz="2000">
                <a:solidFill>
                  <a:srgbClr val="FACE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 Circle Images Description” Layout</a:t>
            </a:r>
            <a:r>
              <a:rPr b="1" i="1" lang="en" sz="2000">
                <a:solidFill>
                  <a:srgbClr val="FACE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to edit.*</a:t>
            </a:r>
            <a:endParaRPr b="1" i="1" sz="2000" cap="none">
              <a:solidFill>
                <a:srgbClr val="FAC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8"/>
          <p:cNvSpPr txBox="1"/>
          <p:nvPr>
            <p:ph idx="4" type="body"/>
          </p:nvPr>
        </p:nvSpPr>
        <p:spPr>
          <a:xfrm>
            <a:off x="6247647" y="1234721"/>
            <a:ext cx="2596233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3" name="Google Shape;43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ircle Images Description">
  <p:cSld name="2 Circle Images Description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9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9"/>
          <p:cNvSpPr txBox="1"/>
          <p:nvPr>
            <p:ph idx="1" type="body"/>
          </p:nvPr>
        </p:nvSpPr>
        <p:spPr>
          <a:xfrm>
            <a:off x="1017492" y="3553050"/>
            <a:ext cx="1546433" cy="3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49"/>
          <p:cNvSpPr txBox="1"/>
          <p:nvPr>
            <p:ph idx="2" type="body"/>
          </p:nvPr>
        </p:nvSpPr>
        <p:spPr>
          <a:xfrm>
            <a:off x="3624278" y="3553050"/>
            <a:ext cx="1546433" cy="3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49"/>
          <p:cNvSpPr/>
          <p:nvPr>
            <p:ph idx="3" type="pic"/>
          </p:nvPr>
        </p:nvSpPr>
        <p:spPr>
          <a:xfrm>
            <a:off x="697140" y="1148596"/>
            <a:ext cx="2229438" cy="2229438"/>
          </a:xfrm>
          <a:prstGeom prst="ellipse">
            <a:avLst/>
          </a:prstGeom>
          <a:noFill/>
          <a:ln>
            <a:noFill/>
          </a:ln>
        </p:spPr>
      </p:sp>
      <p:sp>
        <p:nvSpPr>
          <p:cNvPr id="439" name="Google Shape;439;p49"/>
          <p:cNvSpPr/>
          <p:nvPr>
            <p:ph idx="4" type="pic"/>
          </p:nvPr>
        </p:nvSpPr>
        <p:spPr>
          <a:xfrm>
            <a:off x="3303147" y="1148596"/>
            <a:ext cx="2229438" cy="2229438"/>
          </a:xfrm>
          <a:prstGeom prst="ellipse">
            <a:avLst/>
          </a:prstGeom>
          <a:noFill/>
          <a:ln>
            <a:noFill/>
          </a:ln>
        </p:spPr>
      </p:sp>
      <p:sp>
        <p:nvSpPr>
          <p:cNvPr id="440" name="Google Shape;440;p49"/>
          <p:cNvSpPr txBox="1"/>
          <p:nvPr>
            <p:ph idx="5" type="body"/>
          </p:nvPr>
        </p:nvSpPr>
        <p:spPr>
          <a:xfrm>
            <a:off x="6247647" y="1634462"/>
            <a:ext cx="2596233" cy="2586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Google Shape;441;p49"/>
          <p:cNvSpPr txBox="1"/>
          <p:nvPr>
            <p:ph idx="6" type="body"/>
          </p:nvPr>
        </p:nvSpPr>
        <p:spPr>
          <a:xfrm>
            <a:off x="6247647" y="1234721"/>
            <a:ext cx="2596233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Statistics ">
  <p:cSld name="Layout with Statistics 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50"/>
          <p:cNvSpPr txBox="1"/>
          <p:nvPr>
            <p:ph idx="1" type="body"/>
          </p:nvPr>
        </p:nvSpPr>
        <p:spPr>
          <a:xfrm>
            <a:off x="1073150" y="1603087"/>
            <a:ext cx="6638290" cy="97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50"/>
          <p:cNvSpPr txBox="1"/>
          <p:nvPr>
            <p:ph idx="2" type="body"/>
          </p:nvPr>
        </p:nvSpPr>
        <p:spPr>
          <a:xfrm>
            <a:off x="1073150" y="1203347"/>
            <a:ext cx="6638290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50"/>
          <p:cNvSpPr txBox="1"/>
          <p:nvPr>
            <p:ph idx="3" type="body"/>
          </p:nvPr>
        </p:nvSpPr>
        <p:spPr>
          <a:xfrm>
            <a:off x="1249606" y="2729179"/>
            <a:ext cx="1744662" cy="659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50"/>
          <p:cNvSpPr txBox="1"/>
          <p:nvPr>
            <p:ph idx="4" type="body"/>
          </p:nvPr>
        </p:nvSpPr>
        <p:spPr>
          <a:xfrm>
            <a:off x="3634264" y="2729179"/>
            <a:ext cx="1744662" cy="659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50"/>
          <p:cNvSpPr txBox="1"/>
          <p:nvPr>
            <p:ph idx="5" type="body"/>
          </p:nvPr>
        </p:nvSpPr>
        <p:spPr>
          <a:xfrm>
            <a:off x="6018922" y="2729179"/>
            <a:ext cx="1744662" cy="659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Google Shape;450;p50"/>
          <p:cNvSpPr txBox="1"/>
          <p:nvPr>
            <p:ph idx="6" type="body"/>
          </p:nvPr>
        </p:nvSpPr>
        <p:spPr>
          <a:xfrm>
            <a:off x="1249606" y="3388969"/>
            <a:ext cx="1744662" cy="737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p50"/>
          <p:cNvSpPr txBox="1"/>
          <p:nvPr>
            <p:ph idx="7" type="body"/>
          </p:nvPr>
        </p:nvSpPr>
        <p:spPr>
          <a:xfrm>
            <a:off x="6018922" y="3388969"/>
            <a:ext cx="1744662" cy="737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Google Shape;452;p50"/>
          <p:cNvSpPr txBox="1"/>
          <p:nvPr>
            <p:ph idx="8" type="body"/>
          </p:nvPr>
        </p:nvSpPr>
        <p:spPr>
          <a:xfrm>
            <a:off x="3634264" y="3388969"/>
            <a:ext cx="1744662" cy="737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3" name="Google Shape;45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Image Left Text Right ">
  <p:cSld name="Custom Image Left Text Right 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1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Google Shape;45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51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51"/>
          <p:cNvSpPr/>
          <p:nvPr>
            <p:ph idx="3" type="pic"/>
          </p:nvPr>
        </p:nvSpPr>
        <p:spPr>
          <a:xfrm>
            <a:off x="0" y="0"/>
            <a:ext cx="4572000" cy="5143513"/>
          </a:xfrm>
          <a:prstGeom prst="rect">
            <a:avLst/>
          </a:prstGeom>
          <a:noFill/>
          <a:ln>
            <a:noFill/>
          </a:ln>
        </p:spPr>
      </p:sp>
      <p:pic>
        <p:nvPicPr>
          <p:cNvPr id="460" name="Google Shape;46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Text Right A">
  <p:cSld name="Image Left Text Right A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2"/>
          <p:cNvPicPr preferRelativeResize="0"/>
          <p:nvPr/>
        </p:nvPicPr>
        <p:blipFill rotWithShape="1">
          <a:blip r:embed="rId2">
            <a:alphaModFix/>
          </a:blip>
          <a:srcRect b="-92" l="25617" r="15114" t="92"/>
          <a:stretch/>
        </p:blipFill>
        <p:spPr>
          <a:xfrm>
            <a:off x="0" y="0"/>
            <a:ext cx="4572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2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4" name="Google Shape;46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2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Google Shape;466;p52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7" name="Google Shape;46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Text Right B">
  <p:cSld name="Image Left Text Right B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20413_ccbd_072.jpg" id="469" name="Google Shape;46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7601" y="-108000"/>
            <a:ext cx="4655302" cy="534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3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1" name="Google Shape;47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3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Google Shape;473;p53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4" name="Google Shape;47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Text Right C">
  <p:cSld name="Image Left Text Right C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Fitzinthorzatriumfromentrytofinancialserv20HR_zpsc70411b6.JPG" id="476" name="Google Shape;47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581247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4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8" name="Google Shape;47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4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54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1" name="Google Shape;48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Left Text Right C">
  <p:cSld name="1_Image Left Text Right C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5"/>
          <p:cNvPicPr preferRelativeResize="0"/>
          <p:nvPr/>
        </p:nvPicPr>
        <p:blipFill rotWithShape="1">
          <a:blip r:embed="rId2">
            <a:alphaModFix/>
          </a:blip>
          <a:srcRect b="0" l="14345" r="27571" t="0"/>
          <a:stretch/>
        </p:blipFill>
        <p:spPr>
          <a:xfrm>
            <a:off x="-1" y="-44621"/>
            <a:ext cx="4572001" cy="518813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5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5" name="Google Shape;48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5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p55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8" name="Google Shape;48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Text Right D">
  <p:cSld name="Image Left Text Right D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30208_details_039.jpg" id="490" name="Google Shape;49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75582" y="13501"/>
            <a:ext cx="5224178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6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2" name="Google Shape;49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6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p56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5" name="Google Shape;49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Circle Left Text Right ">
  <p:cSld name="Custom Circle Left Text Right 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7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8" name="Google Shape;49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7"/>
          <p:cNvSpPr/>
          <p:nvPr>
            <p:ph idx="2" type="pic"/>
          </p:nvPr>
        </p:nvSpPr>
        <p:spPr>
          <a:xfrm>
            <a:off x="-1470527" y="-478390"/>
            <a:ext cx="6277362" cy="6274651"/>
          </a:xfrm>
          <a:prstGeom prst="ellipse">
            <a:avLst/>
          </a:prstGeom>
          <a:noFill/>
          <a:ln>
            <a:noFill/>
          </a:ln>
        </p:spPr>
      </p:sp>
      <p:sp>
        <p:nvSpPr>
          <p:cNvPr id="500" name="Google Shape;500;p57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57"/>
          <p:cNvSpPr txBox="1"/>
          <p:nvPr>
            <p:ph idx="3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2" name="Google Shape;50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Left Text Right A">
  <p:cSld name="Circle Left Text Right A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8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5" name="Google Shape;50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20413_ccbd_110.JPG" id="506" name="Google Shape;506;p58"/>
          <p:cNvPicPr preferRelativeResize="0"/>
          <p:nvPr/>
        </p:nvPicPr>
        <p:blipFill rotWithShape="1">
          <a:blip r:embed="rId3">
            <a:alphaModFix/>
          </a:blip>
          <a:srcRect b="0" l="-25496" r="0" t="0"/>
          <a:stretch/>
        </p:blipFill>
        <p:spPr>
          <a:xfrm>
            <a:off x="-1550996" y="-721896"/>
            <a:ext cx="6425037" cy="64460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7" name="Google Shape;507;p58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8" name="Google Shape;508;p58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Left Text Right B">
  <p:cSld name="Circle Left Text Right B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21107_breathing-015.jpg" id="510" name="Google Shape;51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68130" y="-531798"/>
            <a:ext cx="6559796" cy="64718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1" name="Google Shape;511;p59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2" name="Google Shape;51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9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p59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Left Text Right C">
  <p:cSld name="Circle Left Text Right C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0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7" name="Google Shape;51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41210_cranio-facial_137.jpg" id="518" name="Google Shape;5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1886" y="-393253"/>
            <a:ext cx="6563549" cy="6525727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9" name="Google Shape;519;p60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Google Shape;520;p60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Left Text Right D">
  <p:cSld name="Circle Left Text Right D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40422_allergy-asthma-240.jpg" id="522" name="Google Shape;522;p61"/>
          <p:cNvPicPr preferRelativeResize="0"/>
          <p:nvPr/>
        </p:nvPicPr>
        <p:blipFill rotWithShape="1">
          <a:blip r:embed="rId2">
            <a:alphaModFix/>
          </a:blip>
          <a:srcRect b="0" l="-10132" r="0" t="0"/>
          <a:stretch/>
        </p:blipFill>
        <p:spPr>
          <a:xfrm>
            <a:off x="-2053768" y="-633761"/>
            <a:ext cx="6980364" cy="6982366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3" name="Google Shape;523;p61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4" name="Google Shape;52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1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61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Left Text Right E">
  <p:cSld name="Circle Left Text Right E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Fitzintvertatriumeveangledwflr13HR_zpsabea611c.jpg" id="528" name="Google Shape;52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95385" y="-999003"/>
            <a:ext cx="6930887" cy="6875494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62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0" name="Google Shape;53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62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62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ircle Left Text Right E">
  <p:cSld name="1_Circle Left Text Right E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63"/>
          <p:cNvPicPr preferRelativeResize="0"/>
          <p:nvPr/>
        </p:nvPicPr>
        <p:blipFill rotWithShape="1">
          <a:blip r:embed="rId2">
            <a:alphaModFix/>
          </a:blip>
          <a:srcRect b="0" l="20989" r="12958" t="0"/>
          <a:stretch/>
        </p:blipFill>
        <p:spPr>
          <a:xfrm>
            <a:off x="-2225717" y="-1092883"/>
            <a:ext cx="7061099" cy="70632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63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6" name="Google Shape;53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3"/>
          <p:cNvSpPr txBox="1"/>
          <p:nvPr>
            <p:ph idx="1" type="body"/>
          </p:nvPr>
        </p:nvSpPr>
        <p:spPr>
          <a:xfrm>
            <a:off x="5222249" y="1285230"/>
            <a:ext cx="3412949" cy="398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Google Shape;538;p63"/>
          <p:cNvSpPr txBox="1"/>
          <p:nvPr>
            <p:ph idx="2" type="body"/>
          </p:nvPr>
        </p:nvSpPr>
        <p:spPr>
          <a:xfrm>
            <a:off x="5222249" y="1683739"/>
            <a:ext cx="3412949" cy="242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A4C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Divider Slide">
  <p:cSld name="Custom Divider Slide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0" name="Google Shape;540;p64"/>
          <p:cNvCxnSpPr/>
          <p:nvPr/>
        </p:nvCxnSpPr>
        <p:spPr>
          <a:xfrm>
            <a:off x="-9427" y="5089037"/>
            <a:ext cx="9153426" cy="0"/>
          </a:xfrm>
          <a:prstGeom prst="straightConnector1">
            <a:avLst/>
          </a:prstGeom>
          <a:noFill/>
          <a:ln cap="flat" cmpd="sng" w="88900">
            <a:solidFill>
              <a:srgbClr val="FFE0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1" name="Google Shape;541;p64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64"/>
          <p:cNvSpPr txBox="1"/>
          <p:nvPr>
            <p:ph type="ctrTitle"/>
          </p:nvPr>
        </p:nvSpPr>
        <p:spPr>
          <a:xfrm>
            <a:off x="471486" y="2358463"/>
            <a:ext cx="8201027" cy="584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43" name="Google Shape;54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4"/>
          <p:cNvSpPr/>
          <p:nvPr>
            <p:ph idx="2" type="pic"/>
          </p:nvPr>
        </p:nvSpPr>
        <p:spPr>
          <a:xfrm>
            <a:off x="-9525" y="0"/>
            <a:ext cx="9153525" cy="5127653"/>
          </a:xfrm>
          <a:prstGeom prst="rect">
            <a:avLst/>
          </a:prstGeom>
          <a:noFill/>
          <a:ln>
            <a:noFill/>
          </a:ln>
        </p:spPr>
      </p:sp>
      <p:pic>
        <p:nvPicPr>
          <p:cNvPr id="545" name="Google Shape;54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A">
  <p:cSld name="Divider Slide A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65"/>
          <p:cNvPicPr preferRelativeResize="0"/>
          <p:nvPr/>
        </p:nvPicPr>
        <p:blipFill rotWithShape="1">
          <a:blip r:embed="rId2">
            <a:alphaModFix/>
          </a:blip>
          <a:srcRect b="19702" l="17447" r="7281" t="17787"/>
          <a:stretch/>
        </p:blipFill>
        <p:spPr>
          <a:xfrm>
            <a:off x="0" y="0"/>
            <a:ext cx="9321799" cy="5143514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5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65"/>
          <p:cNvSpPr txBox="1"/>
          <p:nvPr>
            <p:ph type="ctrTitle"/>
          </p:nvPr>
        </p:nvSpPr>
        <p:spPr>
          <a:xfrm>
            <a:off x="471486" y="2358463"/>
            <a:ext cx="8201027" cy="584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50" name="Google Shape;55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1" name="Google Shape;551;p65"/>
          <p:cNvCxnSpPr/>
          <p:nvPr/>
        </p:nvCxnSpPr>
        <p:spPr>
          <a:xfrm>
            <a:off x="-9427" y="5089037"/>
            <a:ext cx="9153426" cy="0"/>
          </a:xfrm>
          <a:prstGeom prst="straightConnector1">
            <a:avLst/>
          </a:prstGeom>
          <a:noFill/>
          <a:ln cap="flat" cmpd="sng" w="88900">
            <a:solidFill>
              <a:srgbClr val="FFE04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C">
  <p:cSld name="Divider Slide C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4" name="Google Shape;554;p66"/>
          <p:cNvPicPr preferRelativeResize="0"/>
          <p:nvPr/>
        </p:nvPicPr>
        <p:blipFill rotWithShape="1">
          <a:blip r:embed="rId2">
            <a:alphaModFix amt="91000"/>
          </a:blip>
          <a:srcRect b="0" l="0" r="0" t="0"/>
          <a:stretch/>
        </p:blipFill>
        <p:spPr>
          <a:xfrm>
            <a:off x="0" y="0"/>
            <a:ext cx="9135563" cy="513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" y="4513142"/>
            <a:ext cx="370619" cy="4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6"/>
          <p:cNvSpPr txBox="1"/>
          <p:nvPr>
            <p:ph idx="1" type="body"/>
          </p:nvPr>
        </p:nvSpPr>
        <p:spPr>
          <a:xfrm>
            <a:off x="1146919" y="2176762"/>
            <a:ext cx="6855044" cy="83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Layout">
  <p:cSld name="Table Layout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7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67"/>
          <p:cNvSpPr txBox="1"/>
          <p:nvPr>
            <p:ph idx="1" type="body"/>
          </p:nvPr>
        </p:nvSpPr>
        <p:spPr>
          <a:xfrm>
            <a:off x="801842" y="942337"/>
            <a:ext cx="7464425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0" name="Google Shape;560;p67"/>
          <p:cNvSpPr/>
          <p:nvPr>
            <p:ph idx="2" type="tbl"/>
          </p:nvPr>
        </p:nvSpPr>
        <p:spPr>
          <a:xfrm>
            <a:off x="801843" y="1342078"/>
            <a:ext cx="7464425" cy="2921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1" name="Google Shape;56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Layout">
  <p:cSld name="Chart Layout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8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68"/>
          <p:cNvSpPr txBox="1"/>
          <p:nvPr>
            <p:ph idx="1" type="body"/>
          </p:nvPr>
        </p:nvSpPr>
        <p:spPr>
          <a:xfrm>
            <a:off x="771607" y="2217672"/>
            <a:ext cx="1465966" cy="770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5" name="Google Shape;565;p68"/>
          <p:cNvSpPr/>
          <p:nvPr>
            <p:ph idx="2" type="chart"/>
          </p:nvPr>
        </p:nvSpPr>
        <p:spPr>
          <a:xfrm>
            <a:off x="2312988" y="1281740"/>
            <a:ext cx="6357937" cy="29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6" name="Google Shape;56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78" y="4551870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9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69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1"/>
            <a:ext cx="9135563" cy="513875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9"/>
          <p:cNvSpPr txBox="1"/>
          <p:nvPr>
            <p:ph type="ctrTitle"/>
          </p:nvPr>
        </p:nvSpPr>
        <p:spPr>
          <a:xfrm>
            <a:off x="687600" y="1144003"/>
            <a:ext cx="7772400" cy="2990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71" name="Google Shape;57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79" y="4531730"/>
            <a:ext cx="1545584" cy="40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9969" y="4593117"/>
            <a:ext cx="1631441" cy="35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1"/>
          <p:cNvSpPr/>
          <p:nvPr/>
        </p:nvSpPr>
        <p:spPr>
          <a:xfrm>
            <a:off x="1943100" y="0"/>
            <a:ext cx="72009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71"/>
          <p:cNvSpPr txBox="1"/>
          <p:nvPr>
            <p:ph idx="1" type="subTitle"/>
          </p:nvPr>
        </p:nvSpPr>
        <p:spPr>
          <a:xfrm>
            <a:off x="3306764" y="2790825"/>
            <a:ext cx="5384800" cy="320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>
                <a:solidFill>
                  <a:srgbClr val="A6A6A6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400"/>
              <a:buChar char="‐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6pPr>
            <a:lvl7pPr lvl="6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7pPr>
            <a:lvl8pPr lvl="7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8pPr>
            <a:lvl9pPr lvl="8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71"/>
          <p:cNvSpPr txBox="1"/>
          <p:nvPr>
            <p:ph type="ctrTitle"/>
          </p:nvPr>
        </p:nvSpPr>
        <p:spPr>
          <a:xfrm>
            <a:off x="3306764" y="1512094"/>
            <a:ext cx="5384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TCH_Stacked.eps" id="585" name="Google Shape;58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4437" y="3143250"/>
            <a:ext cx="1304131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4057650"/>
            <a:ext cx="1024305" cy="97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2"/>
          <p:cNvSpPr txBox="1"/>
          <p:nvPr>
            <p:ph type="title"/>
          </p:nvPr>
        </p:nvSpPr>
        <p:spPr>
          <a:xfrm>
            <a:off x="452438" y="90488"/>
            <a:ext cx="8239125" cy="75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64850" lIns="64850" spcFirstLastPara="1" rIns="64850" wrap="square" tIns="64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9" name="Google Shape;589;p72"/>
          <p:cNvSpPr txBox="1"/>
          <p:nvPr>
            <p:ph idx="1" type="body"/>
          </p:nvPr>
        </p:nvSpPr>
        <p:spPr>
          <a:xfrm>
            <a:off x="452438" y="928687"/>
            <a:ext cx="8239125" cy="1937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 algn="l"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‐"/>
              <a:defRPr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23850" lvl="3" marL="1828800" algn="l">
              <a:spcBef>
                <a:spcPts val="800"/>
              </a:spcBef>
              <a:spcAft>
                <a:spcPts val="0"/>
              </a:spcAft>
              <a:buSzPts val="15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spcBef>
                <a:spcPts val="700"/>
              </a:spcBef>
              <a:spcAft>
                <a:spcPts val="0"/>
              </a:spcAft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3"/>
          <p:cNvSpPr txBox="1"/>
          <p:nvPr>
            <p:ph type="title"/>
          </p:nvPr>
        </p:nvSpPr>
        <p:spPr>
          <a:xfrm>
            <a:off x="452438" y="90488"/>
            <a:ext cx="8239125" cy="75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64850" lIns="64850" spcFirstLastPara="1" rIns="64850" wrap="square" tIns="64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2" name="Google Shape;592;p73"/>
          <p:cNvSpPr txBox="1"/>
          <p:nvPr>
            <p:ph idx="1" type="body"/>
          </p:nvPr>
        </p:nvSpPr>
        <p:spPr>
          <a:xfrm>
            <a:off x="452439" y="928687"/>
            <a:ext cx="3957637" cy="1937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 algn="l"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‐"/>
              <a:defRPr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36550" lvl="3" marL="18288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73"/>
          <p:cNvSpPr txBox="1"/>
          <p:nvPr>
            <p:ph idx="2" type="body"/>
          </p:nvPr>
        </p:nvSpPr>
        <p:spPr>
          <a:xfrm>
            <a:off x="4733926" y="928687"/>
            <a:ext cx="3957637" cy="1937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 algn="l"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‐"/>
              <a:defRPr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36550" lvl="3" marL="18288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cxnSp>
        <p:nvCxnSpPr>
          <p:cNvPr id="594" name="Google Shape;594;p73"/>
          <p:cNvCxnSpPr/>
          <p:nvPr/>
        </p:nvCxnSpPr>
        <p:spPr>
          <a:xfrm rot="5400000">
            <a:off x="3276203" y="2585245"/>
            <a:ext cx="2593181" cy="1588"/>
          </a:xfrm>
          <a:prstGeom prst="straightConnector1">
            <a:avLst/>
          </a:prstGeom>
          <a:noFill/>
          <a:ln cap="rnd" cmpd="sng" w="38100">
            <a:solidFill>
              <a:srgbClr val="C50B2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4"/>
          <p:cNvSpPr txBox="1"/>
          <p:nvPr>
            <p:ph type="title"/>
          </p:nvPr>
        </p:nvSpPr>
        <p:spPr>
          <a:xfrm>
            <a:off x="452438" y="90488"/>
            <a:ext cx="8239125" cy="75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64850" lIns="64850" spcFirstLastPara="1" rIns="64850" wrap="square" tIns="64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7" name="Google Shape;597;p74"/>
          <p:cNvSpPr txBox="1"/>
          <p:nvPr>
            <p:ph idx="1" type="body"/>
          </p:nvPr>
        </p:nvSpPr>
        <p:spPr>
          <a:xfrm>
            <a:off x="452439" y="928687"/>
            <a:ext cx="3957637" cy="1937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 algn="l"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‐"/>
              <a:defRPr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36550" lvl="3" marL="18288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8" name="Google Shape;598;p74"/>
          <p:cNvSpPr txBox="1"/>
          <p:nvPr>
            <p:ph idx="2" type="body"/>
          </p:nvPr>
        </p:nvSpPr>
        <p:spPr>
          <a:xfrm>
            <a:off x="4733926" y="928688"/>
            <a:ext cx="3957637" cy="1937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 algn="l"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‐"/>
              <a:defRPr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36550" lvl="3" marL="18288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9" name="Google Shape;599;p74"/>
          <p:cNvSpPr txBox="1"/>
          <p:nvPr>
            <p:ph idx="3" type="body"/>
          </p:nvPr>
        </p:nvSpPr>
        <p:spPr>
          <a:xfrm>
            <a:off x="4733926" y="2807494"/>
            <a:ext cx="3957637" cy="1937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 algn="l"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‐"/>
              <a:defRPr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36550" lvl="3" marL="18288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algn="l"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cxnSp>
        <p:nvCxnSpPr>
          <p:cNvPr id="600" name="Google Shape;600;p74"/>
          <p:cNvCxnSpPr/>
          <p:nvPr/>
        </p:nvCxnSpPr>
        <p:spPr>
          <a:xfrm rot="5400000">
            <a:off x="3276203" y="2585245"/>
            <a:ext cx="2593181" cy="1588"/>
          </a:xfrm>
          <a:prstGeom prst="straightConnector1">
            <a:avLst/>
          </a:prstGeom>
          <a:noFill/>
          <a:ln cap="rnd" cmpd="sng" w="38100">
            <a:solidFill>
              <a:srgbClr val="C50B2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5"/>
          <p:cNvSpPr txBox="1"/>
          <p:nvPr>
            <p:ph type="title"/>
          </p:nvPr>
        </p:nvSpPr>
        <p:spPr>
          <a:xfrm>
            <a:off x="452438" y="90488"/>
            <a:ext cx="8239125" cy="75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64850" lIns="64850" spcFirstLastPara="1" rIns="64850" wrap="square" tIns="64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hart">
  <p:cSld name="Title, Text and Chart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8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7" name="Google Shape;617;p7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8" name="Google Shape;618;p7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9" name="Google Shape;619;p7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0" name="Google Shape;620;p7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9"/>
          <p:cNvSpPr txBox="1"/>
          <p:nvPr/>
        </p:nvSpPr>
        <p:spPr>
          <a:xfrm>
            <a:off x="76202" y="4850606"/>
            <a:ext cx="225742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Pediatrics </a:t>
            </a:r>
            <a:endParaRPr sz="1100"/>
          </a:p>
        </p:txBody>
      </p:sp>
      <p:sp>
        <p:nvSpPr>
          <p:cNvPr id="623" name="Google Shape;623;p79"/>
          <p:cNvSpPr txBox="1"/>
          <p:nvPr>
            <p:ph idx="1" type="body"/>
          </p:nvPr>
        </p:nvSpPr>
        <p:spPr>
          <a:xfrm>
            <a:off x="452438" y="1228725"/>
            <a:ext cx="8239125" cy="19376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2921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000"/>
              <a:buChar char="•"/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000"/>
              <a:buChar char="•"/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4" name="Google Shape;624;p79"/>
          <p:cNvSpPr txBox="1"/>
          <p:nvPr>
            <p:ph type="title"/>
          </p:nvPr>
        </p:nvSpPr>
        <p:spPr>
          <a:xfrm>
            <a:off x="323863" y="90506"/>
            <a:ext cx="8367713" cy="75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7" name="Google Shape;627;p80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p8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629" name="Google Shape;629;p8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0" name="Google Shape;630;p8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1" name="Google Shape;631;p8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8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5" name="Google Shape;635;p8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6" name="Google Shape;636;p8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9" name="Google Shape;639;p8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0" name="Google Shape;640;p8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1" name="Google Shape;641;p8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2" name="Google Shape;642;p8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82"/>
          <p:cNvSpPr/>
          <p:nvPr/>
        </p:nvSpPr>
        <p:spPr>
          <a:xfrm>
            <a:off x="2514600" y="0"/>
            <a:ext cx="6629400" cy="5143500"/>
          </a:xfrm>
          <a:prstGeom prst="rect">
            <a:avLst/>
          </a:prstGeom>
          <a:solidFill>
            <a:srgbClr val="00254E"/>
          </a:solidFill>
          <a:ln>
            <a:noFill/>
          </a:ln>
          <a:effectLst>
            <a:outerShdw blurRad="635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82"/>
          <p:cNvSpPr/>
          <p:nvPr/>
        </p:nvSpPr>
        <p:spPr>
          <a:xfrm>
            <a:off x="2925762" y="3183433"/>
            <a:ext cx="6218238" cy="591946"/>
          </a:xfrm>
          <a:prstGeom prst="rect">
            <a:avLst/>
          </a:prstGeom>
          <a:solidFill>
            <a:srgbClr val="C50B2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n Images slide 1.jpg" id="645" name="Google Shape;64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381"/>
            <a:ext cx="9144000" cy="126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6" name="Google Shape;646;p82"/>
          <p:cNvCxnSpPr/>
          <p:nvPr/>
        </p:nvCxnSpPr>
        <p:spPr>
          <a:xfrm>
            <a:off x="0" y="1264444"/>
            <a:ext cx="9144000" cy="1191"/>
          </a:xfrm>
          <a:prstGeom prst="straightConnector1">
            <a:avLst/>
          </a:prstGeom>
          <a:noFill/>
          <a:ln cap="flat" cmpd="sng" w="25400">
            <a:solidFill>
              <a:srgbClr val="C50B2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TCH_Stacked.eps" id="647" name="Google Shape;64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15" y="2247751"/>
            <a:ext cx="18605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ranet-logo-blue-noTagline.png" id="648" name="Google Shape;64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125" y="3355181"/>
            <a:ext cx="1017588" cy="763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3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1" name="Google Shape;651;p83"/>
          <p:cNvSpPr txBox="1"/>
          <p:nvPr>
            <p:ph idx="1" type="body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2" name="Google Shape;652;p8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3" name="Google Shape;653;p8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4" name="Google Shape;654;p8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7" name="Google Shape;657;p8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8" name="Google Shape;658;p8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9" name="Google Shape;659;p8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0" name="Google Shape;660;p8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1" name="Google Shape;661;p8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5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4" name="Google Shape;664;p85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665" name="Google Shape;665;p85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6" name="Google Shape;666;p85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667" name="Google Shape;667;p85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8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9" name="Google Shape;669;p8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0" name="Google Shape;670;p8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3" name="Google Shape;673;p8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4" name="Google Shape;674;p8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7" name="Google Shape;677;p87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2984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678" name="Google Shape;678;p87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679" name="Google Shape;679;p8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0" name="Google Shape;680;p8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1" name="Google Shape;681;p8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8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4" name="Google Shape;684;p88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8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6" name="Google Shape;686;p8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7" name="Google Shape;687;p8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89"/>
          <p:cNvSpPr txBox="1"/>
          <p:nvPr>
            <p:ph type="title"/>
          </p:nvPr>
        </p:nvSpPr>
        <p:spPr>
          <a:xfrm rot="5400000">
            <a:off x="5350074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0" name="Google Shape;690;p89"/>
          <p:cNvSpPr txBox="1"/>
          <p:nvPr>
            <p:ph idx="1" type="body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8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2" name="Google Shape;692;p8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3" name="Google Shape;693;p8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9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91"/>
          <p:cNvSpPr txBox="1"/>
          <p:nvPr>
            <p:ph type="ctrTitle"/>
          </p:nvPr>
        </p:nvSpPr>
        <p:spPr>
          <a:xfrm>
            <a:off x="4572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91"/>
          <p:cNvSpPr txBox="1"/>
          <p:nvPr>
            <p:ph idx="1" type="subTitle"/>
          </p:nvPr>
        </p:nvSpPr>
        <p:spPr>
          <a:xfrm>
            <a:off x="4572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p92"/>
          <p:cNvSpPr txBox="1"/>
          <p:nvPr>
            <p:ph idx="1" type="body"/>
          </p:nvPr>
        </p:nvSpPr>
        <p:spPr>
          <a:xfrm>
            <a:off x="457200" y="1200151"/>
            <a:ext cx="8229600" cy="320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9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9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93"/>
          <p:cNvSpPr txBox="1"/>
          <p:nvPr>
            <p:ph idx="1" type="body"/>
          </p:nvPr>
        </p:nvSpPr>
        <p:spPr>
          <a:xfrm>
            <a:off x="457200" y="1200150"/>
            <a:ext cx="4038600" cy="3178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2" name="Google Shape;712;p93"/>
          <p:cNvSpPr txBox="1"/>
          <p:nvPr>
            <p:ph idx="2" type="body"/>
          </p:nvPr>
        </p:nvSpPr>
        <p:spPr>
          <a:xfrm>
            <a:off x="4648200" y="1200150"/>
            <a:ext cx="4038600" cy="3178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3" name="Google Shape;713;p9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9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5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9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9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4" name="Google Shape;724;p9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5" name="Google Shape;725;p9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0" name="Google Shape;730;p9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1" name="Google Shape;731;p9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9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9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6" name="Google Shape;736;p9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7" name="Google Shape;737;p9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9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9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9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3" name="Google Shape;743;p9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4" name="Google Shape;744;p9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9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9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9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9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9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2" name="Google Shape;752;p9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3" name="Google Shape;753;p9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0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10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7" name="Google Shape;757;p10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8" name="Google Shape;758;p10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1" name="Google Shape;761;p10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2" name="Google Shape;762;p10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2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10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10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10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8" name="Google Shape;768;p10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9" name="Google Shape;769;p10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0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10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73" name="Google Shape;773;p10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10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5" name="Google Shape;775;p10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6" name="Google Shape;776;p10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0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104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10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1" name="Google Shape;781;p10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2" name="Google Shape;782;p10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10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10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7" name="Google Shape;787;p10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8" name="Google Shape;788;p10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9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21.xml"/><Relationship Id="rId5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0.xml"/><Relationship Id="rId54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23.xml"/><Relationship Id="rId5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22.xml"/><Relationship Id="rId5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58" Type="http://schemas.openxmlformats.org/officeDocument/2006/relationships/theme" Target="../theme/theme1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8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9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1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4462" y="4530940"/>
            <a:ext cx="254728" cy="4046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0"/>
          <p:cNvSpPr/>
          <p:nvPr/>
        </p:nvSpPr>
        <p:spPr>
          <a:xfrm>
            <a:off x="0" y="0"/>
            <a:ext cx="9144000" cy="4576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70"/>
          <p:cNvCxnSpPr/>
          <p:nvPr/>
        </p:nvCxnSpPr>
        <p:spPr>
          <a:xfrm rot="10800000">
            <a:off x="0" y="4572000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C50B2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76" name="Google Shape;576;p70"/>
          <p:cNvSpPr txBox="1"/>
          <p:nvPr>
            <p:ph type="title"/>
          </p:nvPr>
        </p:nvSpPr>
        <p:spPr>
          <a:xfrm>
            <a:off x="452438" y="90488"/>
            <a:ext cx="8239125" cy="75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64850" lIns="64850" spcFirstLastPara="1" rIns="64850" wrap="square" tIns="64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70"/>
          <p:cNvSpPr txBox="1"/>
          <p:nvPr>
            <p:ph idx="1" type="body"/>
          </p:nvPr>
        </p:nvSpPr>
        <p:spPr>
          <a:xfrm>
            <a:off x="452438" y="928688"/>
            <a:ext cx="8239125" cy="1095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1950" lvl="0" marL="457200" marR="0" rtl="0" algn="l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‐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808080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70"/>
          <p:cNvSpPr txBox="1"/>
          <p:nvPr/>
        </p:nvSpPr>
        <p:spPr>
          <a:xfrm>
            <a:off x="4449821" y="4811317"/>
            <a:ext cx="322204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 </a:t>
            </a:r>
            <a:fld id="{00000000-1234-1234-1234-123412341234}" type="slidenum">
              <a:rPr b="1" i="0" lang="en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CH-Pref_Vert_Lockup_4c_150.png" id="579" name="Google Shape;579;p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58050" y="4636294"/>
            <a:ext cx="747427" cy="46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49" y="4636294"/>
            <a:ext cx="519114" cy="4607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6" name="Google Shape;606;p7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7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7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7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77"/>
          <p:cNvSpPr txBox="1"/>
          <p:nvPr/>
        </p:nvSpPr>
        <p:spPr>
          <a:xfrm>
            <a:off x="452438" y="-13425"/>
            <a:ext cx="8239125" cy="759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64850" lIns="64850" spcFirstLastPara="1" rIns="64850" wrap="square" tIns="64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  <p:sp>
        <p:nvSpPr>
          <p:cNvPr id="611" name="Google Shape;611;p77"/>
          <p:cNvSpPr/>
          <p:nvPr/>
        </p:nvSpPr>
        <p:spPr>
          <a:xfrm>
            <a:off x="0" y="-14908"/>
            <a:ext cx="9144000" cy="6942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77"/>
          <p:cNvCxnSpPr/>
          <p:nvPr/>
        </p:nvCxnSpPr>
        <p:spPr>
          <a:xfrm rot="10800000">
            <a:off x="-12700" y="694237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C50B2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TCH-Pref_Vert_Lockup_4c_150.png" id="613" name="Google Shape;613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56927" y="4670205"/>
            <a:ext cx="852377" cy="418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ranet-logo-blue-noTagline.png" id="614" name="Google Shape;61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89966" y="4658840"/>
            <a:ext cx="554311" cy="4157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6" name="Google Shape;696;p90"/>
          <p:cNvSpPr txBox="1"/>
          <p:nvPr>
            <p:ph idx="1" type="body"/>
          </p:nvPr>
        </p:nvSpPr>
        <p:spPr>
          <a:xfrm>
            <a:off x="457200" y="1200151"/>
            <a:ext cx="8229600" cy="320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7" name="Google Shape;697;p9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8" name="Google Shape;698;p9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9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7" name="Google Shape;717;p9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8" name="Google Shape;718;p9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9" name="Google Shape;719;p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3572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10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381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Relationship Id="rId4" Type="http://schemas.openxmlformats.org/officeDocument/2006/relationships/image" Target="../media/image6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7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png"/><Relationship Id="rId4" Type="http://schemas.openxmlformats.org/officeDocument/2006/relationships/image" Target="../media/image5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i.org/10.1016/j.pedn.2020.08.007" TargetMode="External"/><Relationship Id="rId4" Type="http://schemas.openxmlformats.org/officeDocument/2006/relationships/hyperlink" Target="https://doi.org/10.2337/dc20-2753" TargetMode="External"/><Relationship Id="rId5" Type="http://schemas.openxmlformats.org/officeDocument/2006/relationships/image" Target="../media/image82.png"/><Relationship Id="rId6" Type="http://schemas.openxmlformats.org/officeDocument/2006/relationships/image" Target="../media/image7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1.png"/><Relationship Id="rId4" Type="http://schemas.openxmlformats.org/officeDocument/2006/relationships/hyperlink" Target="http://www.janzmedicalsupply.com/" TargetMode="External"/><Relationship Id="rId5" Type="http://schemas.openxmlformats.org/officeDocument/2006/relationships/image" Target="../media/image85.png"/><Relationship Id="rId6" Type="http://schemas.openxmlformats.org/officeDocument/2006/relationships/hyperlink" Target="https://www.medgadget.com/" TargetMode="External"/><Relationship Id="rId7" Type="http://schemas.openxmlformats.org/officeDocument/2006/relationships/image" Target="../media/image81.jpg"/><Relationship Id="rId8" Type="http://schemas.openxmlformats.org/officeDocument/2006/relationships/hyperlink" Target="http://www.janzmedicalsupply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1.png"/><Relationship Id="rId4" Type="http://schemas.openxmlformats.org/officeDocument/2006/relationships/hyperlink" Target="http://www.janzmedicalsupply.com/" TargetMode="External"/><Relationship Id="rId5" Type="http://schemas.openxmlformats.org/officeDocument/2006/relationships/image" Target="../media/image85.png"/><Relationship Id="rId6" Type="http://schemas.openxmlformats.org/officeDocument/2006/relationships/hyperlink" Target="https://www.medgadget.com/" TargetMode="External"/><Relationship Id="rId7" Type="http://schemas.openxmlformats.org/officeDocument/2006/relationships/image" Target="../media/image81.jpg"/><Relationship Id="rId8" Type="http://schemas.openxmlformats.org/officeDocument/2006/relationships/hyperlink" Target="http://www.janzmedicalsupply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4.jpg"/><Relationship Id="rId4" Type="http://schemas.openxmlformats.org/officeDocument/2006/relationships/image" Target="../media/image54.jpg"/><Relationship Id="rId9" Type="http://schemas.openxmlformats.org/officeDocument/2006/relationships/image" Target="../media/image57.jpg"/><Relationship Id="rId5" Type="http://schemas.openxmlformats.org/officeDocument/2006/relationships/image" Target="../media/image69.jpg"/><Relationship Id="rId6" Type="http://schemas.openxmlformats.org/officeDocument/2006/relationships/image" Target="../media/image63.png"/><Relationship Id="rId7" Type="http://schemas.openxmlformats.org/officeDocument/2006/relationships/image" Target="../media/image66.png"/><Relationship Id="rId8" Type="http://schemas.openxmlformats.org/officeDocument/2006/relationships/image" Target="../media/image55.jpg"/><Relationship Id="rId11" Type="http://schemas.openxmlformats.org/officeDocument/2006/relationships/image" Target="../media/image71.jpg"/><Relationship Id="rId10" Type="http://schemas.openxmlformats.org/officeDocument/2006/relationships/image" Target="../media/image6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30"/>
          <p:cNvSpPr txBox="1"/>
          <p:nvPr>
            <p:ph idx="12" type="sldNum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5" name="Google Shape;935;p1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349" r="10350" t="0"/>
          <a:stretch/>
        </p:blipFill>
        <p:spPr>
          <a:xfrm>
            <a:off x="3621729" y="-740884"/>
            <a:ext cx="6829524" cy="68265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6" name="Google Shape;936;p130"/>
          <p:cNvSpPr txBox="1"/>
          <p:nvPr>
            <p:ph idx="1" type="body"/>
          </p:nvPr>
        </p:nvSpPr>
        <p:spPr>
          <a:xfrm>
            <a:off x="186886" y="464416"/>
            <a:ext cx="3123248" cy="1553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"/>
              <a:t>NOVEMBER 7, 2022</a:t>
            </a:r>
            <a:endParaRPr/>
          </a:p>
        </p:txBody>
      </p:sp>
      <p:sp>
        <p:nvSpPr>
          <p:cNvPr id="937" name="Google Shape;937;p130"/>
          <p:cNvSpPr txBox="1"/>
          <p:nvPr>
            <p:ph type="title"/>
          </p:nvPr>
        </p:nvSpPr>
        <p:spPr>
          <a:xfrm>
            <a:off x="186886" y="2150419"/>
            <a:ext cx="3434843" cy="1493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accent4"/>
                </a:solidFill>
              </a:rPr>
              <a:t>I</a:t>
            </a:r>
            <a:r>
              <a:rPr b="1" i="0" lang="en" sz="3600">
                <a:solidFill>
                  <a:schemeClr val="accent4"/>
                </a:solidFill>
              </a:rPr>
              <a:t>mproving Back-up Planning in the Event of Pump Failure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938" name="Google Shape;938;p130"/>
          <p:cNvSpPr txBox="1"/>
          <p:nvPr>
            <p:ph idx="3" type="body"/>
          </p:nvPr>
        </p:nvSpPr>
        <p:spPr>
          <a:xfrm>
            <a:off x="226919" y="3643771"/>
            <a:ext cx="3124153" cy="701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A4C4E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4A4C4E"/>
              </a:buClr>
              <a:buSzPts val="1800"/>
              <a:buNone/>
            </a:pPr>
            <a:r>
              <a:rPr lang="en"/>
              <a:t>T1DX-QI Learning Session</a:t>
            </a:r>
            <a:endParaRPr/>
          </a:p>
        </p:txBody>
      </p:sp>
      <p:pic>
        <p:nvPicPr>
          <p:cNvPr id="939" name="Google Shape;93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0095" y="464416"/>
            <a:ext cx="1490688" cy="133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39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4" name="Google Shape;1054;p139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55" name="Google Shape;1055;p139"/>
          <p:cNvSpPr txBox="1"/>
          <p:nvPr>
            <p:ph idx="2" type="body"/>
          </p:nvPr>
        </p:nvSpPr>
        <p:spPr>
          <a:xfrm>
            <a:off x="801688" y="1258303"/>
            <a:ext cx="7490734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C4E"/>
              </a:buClr>
              <a:buSzPts val="900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rgbClr val="4A4C4E"/>
              </a:buClr>
              <a:buSzPts val="900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056" name="Google Shape;1056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519" y="1258303"/>
            <a:ext cx="6360369" cy="304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40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2" name="Google Shape;1062;p140"/>
          <p:cNvSpPr txBox="1"/>
          <p:nvPr>
            <p:ph type="ctrTitle"/>
          </p:nvPr>
        </p:nvSpPr>
        <p:spPr>
          <a:xfrm>
            <a:off x="471486" y="2286517"/>
            <a:ext cx="8201027" cy="768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 Images slide 1.jpg" id="1069" name="Google Shape;1069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82"/>
            <a:ext cx="91440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41"/>
          <p:cNvSpPr txBox="1"/>
          <p:nvPr>
            <p:ph idx="1" type="subTitle"/>
          </p:nvPr>
        </p:nvSpPr>
        <p:spPr>
          <a:xfrm>
            <a:off x="2216309" y="3307341"/>
            <a:ext cx="6753528" cy="201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3429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/>
              <a:t>Mili Vakharia APRN, FNP-C, CDCES, Sarah Lyons, MD, Don Buckingham, MBOE, CPHQ, Daniel DeSalvo, MD, Rona Sonabend, MD, and Grace Kim, MD</a:t>
            </a:r>
            <a:endParaRPr sz="1400"/>
          </a:p>
          <a:p>
            <a:pPr indent="0" lvl="1" marL="342900" rtl="0" algn="l"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1" marL="342900" rtl="0" algn="l"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" sz="1400"/>
              <a:t>Division of Pediatric Diabetes and Endocrinology</a:t>
            </a:r>
            <a:endParaRPr sz="1400"/>
          </a:p>
          <a:p>
            <a:pPr indent="0" lvl="1" marL="342900" rtl="0" algn="l"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" sz="1400"/>
              <a:t>Baylor College of Medicine/Texas Children’s Hospital</a:t>
            </a:r>
            <a:br>
              <a:rPr lang="en" sz="1400"/>
            </a:br>
            <a:r>
              <a:rPr lang="en" sz="1400"/>
              <a:t>Houston, Texas, USA 77030</a:t>
            </a:r>
            <a:endParaRPr sz="1400"/>
          </a:p>
          <a:p>
            <a:pPr indent="0" lvl="1" marL="342900" rtl="0" algn="l"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" sz="1400"/>
              <a:t>T1D Exchange Collaborative, November</a:t>
            </a:r>
            <a:r>
              <a:rPr lang="en" sz="1400">
                <a:solidFill>
                  <a:srgbClr val="FFFFFF"/>
                </a:solidFill>
              </a:rPr>
              <a:t> 7-8</a:t>
            </a:r>
            <a:r>
              <a:rPr baseline="30000" lang="en" sz="1400">
                <a:solidFill>
                  <a:srgbClr val="FFFFFF"/>
                </a:solidFill>
              </a:rPr>
              <a:t>th</a:t>
            </a:r>
            <a:r>
              <a:rPr lang="en" sz="1400">
                <a:solidFill>
                  <a:srgbClr val="FFFFFF"/>
                </a:solidFill>
              </a:rPr>
              <a:t>, 2022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 sz="1800"/>
          </a:p>
        </p:txBody>
      </p:sp>
      <p:sp>
        <p:nvSpPr>
          <p:cNvPr id="1071" name="Google Shape;1071;p141"/>
          <p:cNvSpPr txBox="1"/>
          <p:nvPr>
            <p:ph type="ctrTitle"/>
          </p:nvPr>
        </p:nvSpPr>
        <p:spPr>
          <a:xfrm>
            <a:off x="2020057" y="1695502"/>
            <a:ext cx="703847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Standardizing insulin pump therapy initiation </a:t>
            </a:r>
            <a:br>
              <a:rPr lang="en" sz="2300"/>
            </a:br>
            <a:r>
              <a:rPr lang="en" sz="2300"/>
              <a:t>in children with Type 1 diabetes</a:t>
            </a:r>
            <a:endParaRPr/>
          </a:p>
        </p:txBody>
      </p:sp>
      <p:cxnSp>
        <p:nvCxnSpPr>
          <p:cNvPr id="1072" name="Google Shape;1072;p141"/>
          <p:cNvCxnSpPr/>
          <p:nvPr/>
        </p:nvCxnSpPr>
        <p:spPr>
          <a:xfrm>
            <a:off x="0" y="1487091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C50B24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2"/>
          <p:cNvSpPr/>
          <p:nvPr/>
        </p:nvSpPr>
        <p:spPr>
          <a:xfrm>
            <a:off x="346544" y="337665"/>
            <a:ext cx="2928366" cy="317525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142"/>
          <p:cNvSpPr txBox="1"/>
          <p:nvPr>
            <p:ph type="title"/>
          </p:nvPr>
        </p:nvSpPr>
        <p:spPr>
          <a:xfrm>
            <a:off x="548640" y="836676"/>
            <a:ext cx="2523744" cy="213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Burning Platform</a:t>
            </a:r>
            <a:endParaRPr/>
          </a:p>
        </p:txBody>
      </p:sp>
      <p:sp>
        <p:nvSpPr>
          <p:cNvPr id="1079" name="Google Shape;1079;p142"/>
          <p:cNvSpPr/>
          <p:nvPr/>
        </p:nvSpPr>
        <p:spPr>
          <a:xfrm>
            <a:off x="349758" y="3634740"/>
            <a:ext cx="1796796" cy="1172718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142"/>
          <p:cNvSpPr/>
          <p:nvPr/>
        </p:nvSpPr>
        <p:spPr>
          <a:xfrm>
            <a:off x="3391496" y="337666"/>
            <a:ext cx="5405961" cy="4461644"/>
          </a:xfrm>
          <a:prstGeom prst="rect">
            <a:avLst/>
          </a:prstGeom>
          <a:solidFill>
            <a:srgbClr val="7F7F7F">
              <a:alpha val="2392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142"/>
          <p:cNvSpPr/>
          <p:nvPr/>
        </p:nvSpPr>
        <p:spPr>
          <a:xfrm>
            <a:off x="2263140" y="3626257"/>
            <a:ext cx="1011770" cy="117957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2" name="Google Shape;1082;p142"/>
          <p:cNvGrpSpPr/>
          <p:nvPr/>
        </p:nvGrpSpPr>
        <p:grpSpPr>
          <a:xfrm>
            <a:off x="3960019" y="482713"/>
            <a:ext cx="4701779" cy="4178073"/>
            <a:chOff x="0" y="680"/>
            <a:chExt cx="6269038" cy="5570764"/>
          </a:xfrm>
        </p:grpSpPr>
        <p:sp>
          <p:nvSpPr>
            <p:cNvPr id="1083" name="Google Shape;1083;p142"/>
            <p:cNvSpPr/>
            <p:nvPr/>
          </p:nvSpPr>
          <p:spPr>
            <a:xfrm>
              <a:off x="0" y="680"/>
              <a:ext cx="6269038" cy="159164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42"/>
            <p:cNvSpPr/>
            <p:nvPr/>
          </p:nvSpPr>
          <p:spPr>
            <a:xfrm>
              <a:off x="481473" y="358800"/>
              <a:ext cx="875405" cy="87540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42"/>
            <p:cNvSpPr/>
            <p:nvPr/>
          </p:nvSpPr>
          <p:spPr>
            <a:xfrm>
              <a:off x="1838352" y="680"/>
              <a:ext cx="4430685" cy="1591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42"/>
            <p:cNvSpPr txBox="1"/>
            <p:nvPr/>
          </p:nvSpPr>
          <p:spPr>
            <a:xfrm>
              <a:off x="1838352" y="680"/>
              <a:ext cx="4430685" cy="1591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6325" lIns="126325" spcFirstLastPara="1" rIns="126325" wrap="square" tIns="126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Underutilization of insulin pumps at our institution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42"/>
            <p:cNvSpPr/>
            <p:nvPr/>
          </p:nvSpPr>
          <p:spPr>
            <a:xfrm>
              <a:off x="0" y="1990238"/>
              <a:ext cx="6269038" cy="159164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42"/>
            <p:cNvSpPr/>
            <p:nvPr/>
          </p:nvSpPr>
          <p:spPr>
            <a:xfrm>
              <a:off x="481473" y="2348359"/>
              <a:ext cx="875405" cy="87540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42"/>
            <p:cNvSpPr/>
            <p:nvPr/>
          </p:nvSpPr>
          <p:spPr>
            <a:xfrm>
              <a:off x="1838352" y="1990238"/>
              <a:ext cx="4430685" cy="1591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42"/>
            <p:cNvSpPr txBox="1"/>
            <p:nvPr/>
          </p:nvSpPr>
          <p:spPr>
            <a:xfrm>
              <a:off x="1838352" y="1990238"/>
              <a:ext cx="4430685" cy="1591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6325" lIns="126325" spcFirstLastPara="1" rIns="126325" wrap="square" tIns="126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General prescribing barriers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42"/>
            <p:cNvSpPr/>
            <p:nvPr/>
          </p:nvSpPr>
          <p:spPr>
            <a:xfrm>
              <a:off x="0" y="3979797"/>
              <a:ext cx="6269038" cy="159164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42"/>
            <p:cNvSpPr/>
            <p:nvPr/>
          </p:nvSpPr>
          <p:spPr>
            <a:xfrm>
              <a:off x="481473" y="4337918"/>
              <a:ext cx="875405" cy="87540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42"/>
            <p:cNvSpPr/>
            <p:nvPr/>
          </p:nvSpPr>
          <p:spPr>
            <a:xfrm>
              <a:off x="1838352" y="3979797"/>
              <a:ext cx="4430685" cy="1591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42"/>
            <p:cNvSpPr txBox="1"/>
            <p:nvPr/>
          </p:nvSpPr>
          <p:spPr>
            <a:xfrm>
              <a:off x="1838352" y="3979797"/>
              <a:ext cx="4430685" cy="1591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6325" lIns="126325" spcFirstLastPara="1" rIns="126325" wrap="square" tIns="126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Lack of standardized process for insulin pump starts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3"/>
          <p:cNvSpPr txBox="1"/>
          <p:nvPr>
            <p:ph type="title"/>
          </p:nvPr>
        </p:nvSpPr>
        <p:spPr>
          <a:xfrm>
            <a:off x="1895273" y="31079"/>
            <a:ext cx="4939868" cy="6380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A model for improvement</a:t>
            </a:r>
            <a:endParaRPr sz="3300"/>
          </a:p>
        </p:txBody>
      </p:sp>
      <p:cxnSp>
        <p:nvCxnSpPr>
          <p:cNvPr id="1101" name="Google Shape;1101;p143"/>
          <p:cNvCxnSpPr/>
          <p:nvPr/>
        </p:nvCxnSpPr>
        <p:spPr>
          <a:xfrm>
            <a:off x="3810701" y="1586338"/>
            <a:ext cx="473202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02" name="Google Shape;1102;p143"/>
          <p:cNvGrpSpPr/>
          <p:nvPr/>
        </p:nvGrpSpPr>
        <p:grpSpPr>
          <a:xfrm>
            <a:off x="5290319" y="1511086"/>
            <a:ext cx="2861746" cy="2762007"/>
            <a:chOff x="862899" y="2385"/>
            <a:chExt cx="3815661" cy="3682676"/>
          </a:xfrm>
        </p:grpSpPr>
        <p:sp>
          <p:nvSpPr>
            <p:cNvPr id="1103" name="Google Shape;1103;p143"/>
            <p:cNvSpPr/>
            <p:nvPr/>
          </p:nvSpPr>
          <p:spPr>
            <a:xfrm>
              <a:off x="2221454" y="1430855"/>
              <a:ext cx="1098551" cy="1098551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43"/>
            <p:cNvSpPr txBox="1"/>
            <p:nvPr/>
          </p:nvSpPr>
          <p:spPr>
            <a:xfrm>
              <a:off x="2382333" y="1591734"/>
              <a:ext cx="776793" cy="776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Patient</a:t>
              </a:r>
              <a:endParaRPr sz="1100"/>
            </a:p>
          </p:txBody>
        </p:sp>
        <p:sp>
          <p:nvSpPr>
            <p:cNvPr id="1105" name="Google Shape;1105;p143"/>
            <p:cNvSpPr/>
            <p:nvPr/>
          </p:nvSpPr>
          <p:spPr>
            <a:xfrm rot="-5400000">
              <a:off x="2605771" y="1248054"/>
              <a:ext cx="329917" cy="35683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43"/>
            <p:cNvSpPr txBox="1"/>
            <p:nvPr/>
          </p:nvSpPr>
          <p:spPr>
            <a:xfrm rot="-5400000">
              <a:off x="2762482" y="1257648"/>
              <a:ext cx="16495" cy="16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43"/>
            <p:cNvSpPr/>
            <p:nvPr/>
          </p:nvSpPr>
          <p:spPr>
            <a:xfrm>
              <a:off x="2221454" y="2385"/>
              <a:ext cx="1098551" cy="1098551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43"/>
            <p:cNvSpPr txBox="1"/>
            <p:nvPr/>
          </p:nvSpPr>
          <p:spPr>
            <a:xfrm>
              <a:off x="2382333" y="163264"/>
              <a:ext cx="776793" cy="776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Keep me safe (Safe)</a:t>
              </a:r>
              <a:endParaRPr sz="1100"/>
            </a:p>
          </p:txBody>
        </p:sp>
        <p:sp>
          <p:nvSpPr>
            <p:cNvPr id="1109" name="Google Shape;1109;p143"/>
            <p:cNvSpPr/>
            <p:nvPr/>
          </p:nvSpPr>
          <p:spPr>
            <a:xfrm rot="-1080000">
              <a:off x="3285049" y="1741578"/>
              <a:ext cx="329917" cy="35683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43"/>
            <p:cNvSpPr txBox="1"/>
            <p:nvPr/>
          </p:nvSpPr>
          <p:spPr>
            <a:xfrm rot="-1080000">
              <a:off x="3441760" y="1751172"/>
              <a:ext cx="16495" cy="16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43"/>
            <p:cNvSpPr/>
            <p:nvPr/>
          </p:nvSpPr>
          <p:spPr>
            <a:xfrm>
              <a:off x="3580009" y="989433"/>
              <a:ext cx="1098551" cy="1098551"/>
            </a:xfrm>
            <a:prstGeom prst="ellipse">
              <a:avLst/>
            </a:prstGeom>
            <a:gradFill>
              <a:gsLst>
                <a:gs pos="0">
                  <a:srgbClr val="5EB6C4"/>
                </a:gs>
                <a:gs pos="50000">
                  <a:srgbClr val="3BB1C3"/>
                </a:gs>
                <a:gs pos="100000">
                  <a:srgbClr val="2EA1B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43"/>
            <p:cNvSpPr txBox="1"/>
            <p:nvPr/>
          </p:nvSpPr>
          <p:spPr>
            <a:xfrm>
              <a:off x="3740888" y="1150312"/>
              <a:ext cx="776793" cy="776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Help me stay well</a:t>
              </a:r>
              <a:endParaRPr sz="1100"/>
            </a:p>
          </p:txBody>
        </p:sp>
        <p:sp>
          <p:nvSpPr>
            <p:cNvPr id="1113" name="Google Shape;1113;p143"/>
            <p:cNvSpPr/>
            <p:nvPr/>
          </p:nvSpPr>
          <p:spPr>
            <a:xfrm rot="3240000">
              <a:off x="3025588" y="2540116"/>
              <a:ext cx="329917" cy="35683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43"/>
            <p:cNvSpPr txBox="1"/>
            <p:nvPr/>
          </p:nvSpPr>
          <p:spPr>
            <a:xfrm rot="3240000">
              <a:off x="3182299" y="2549710"/>
              <a:ext cx="16495" cy="16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43"/>
            <p:cNvSpPr/>
            <p:nvPr/>
          </p:nvSpPr>
          <p:spPr>
            <a:xfrm>
              <a:off x="3061087" y="2586510"/>
              <a:ext cx="1098551" cy="1098551"/>
            </a:xfrm>
            <a:prstGeom prst="ellipse">
              <a:avLst/>
            </a:pr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43"/>
            <p:cNvSpPr txBox="1"/>
            <p:nvPr/>
          </p:nvSpPr>
          <p:spPr>
            <a:xfrm>
              <a:off x="3221966" y="2747389"/>
              <a:ext cx="776793" cy="776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Help me navigate my care (Timely, Efficient)</a:t>
              </a:r>
              <a:endParaRPr sz="1100"/>
            </a:p>
          </p:txBody>
        </p:sp>
        <p:sp>
          <p:nvSpPr>
            <p:cNvPr id="1117" name="Google Shape;1117;p143"/>
            <p:cNvSpPr/>
            <p:nvPr/>
          </p:nvSpPr>
          <p:spPr>
            <a:xfrm rot="7560000">
              <a:off x="2185954" y="2540116"/>
              <a:ext cx="329917" cy="35683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3"/>
            <p:cNvSpPr txBox="1"/>
            <p:nvPr/>
          </p:nvSpPr>
          <p:spPr>
            <a:xfrm rot="-3240000">
              <a:off x="2342665" y="2549710"/>
              <a:ext cx="16495" cy="16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43"/>
            <p:cNvSpPr/>
            <p:nvPr/>
          </p:nvSpPr>
          <p:spPr>
            <a:xfrm>
              <a:off x="1381821" y="2586510"/>
              <a:ext cx="1098551" cy="1098551"/>
            </a:xfrm>
            <a:prstGeom prst="ellipse">
              <a:avLst/>
            </a:prstGeom>
            <a:gradFill>
              <a:gsLst>
                <a:gs pos="0">
                  <a:srgbClr val="5EBA65"/>
                </a:gs>
                <a:gs pos="50000">
                  <a:srgbClr val="3EB64A"/>
                </a:gs>
                <a:gs pos="100000">
                  <a:srgbClr val="32A53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3"/>
            <p:cNvSpPr txBox="1"/>
            <p:nvPr/>
          </p:nvSpPr>
          <p:spPr>
            <a:xfrm>
              <a:off x="1542700" y="2747389"/>
              <a:ext cx="776793" cy="776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Treat me with respect (equitable, patient centered)</a:t>
              </a:r>
              <a:endParaRPr sz="1100"/>
            </a:p>
          </p:txBody>
        </p:sp>
        <p:sp>
          <p:nvSpPr>
            <p:cNvPr id="1121" name="Google Shape;1121;p143"/>
            <p:cNvSpPr/>
            <p:nvPr/>
          </p:nvSpPr>
          <p:spPr>
            <a:xfrm rot="-9720000">
              <a:off x="1926494" y="1741578"/>
              <a:ext cx="329917" cy="35683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43"/>
            <p:cNvSpPr txBox="1"/>
            <p:nvPr/>
          </p:nvSpPr>
          <p:spPr>
            <a:xfrm rot="1080000">
              <a:off x="2083205" y="1751172"/>
              <a:ext cx="16495" cy="16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43"/>
            <p:cNvSpPr/>
            <p:nvPr/>
          </p:nvSpPr>
          <p:spPr>
            <a:xfrm>
              <a:off x="862899" y="989433"/>
              <a:ext cx="1098551" cy="1098551"/>
            </a:xfrm>
            <a:prstGeom prst="ellipse">
              <a:avLst/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43"/>
            <p:cNvSpPr txBox="1"/>
            <p:nvPr/>
          </p:nvSpPr>
          <p:spPr>
            <a:xfrm>
              <a:off x="1023778" y="1150312"/>
              <a:ext cx="776793" cy="776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 me with the right care (effective)</a:t>
              </a:r>
              <a:endParaRPr sz="1100"/>
            </a:p>
          </p:txBody>
        </p:sp>
      </p:grpSp>
      <p:grpSp>
        <p:nvGrpSpPr>
          <p:cNvPr id="1125" name="Google Shape;1125;p143"/>
          <p:cNvGrpSpPr/>
          <p:nvPr/>
        </p:nvGrpSpPr>
        <p:grpSpPr>
          <a:xfrm>
            <a:off x="192778" y="1007437"/>
            <a:ext cx="4513749" cy="3128625"/>
            <a:chOff x="0" y="1087332"/>
            <a:chExt cx="6018332" cy="4171500"/>
          </a:xfrm>
        </p:grpSpPr>
        <p:sp>
          <p:nvSpPr>
            <p:cNvPr id="1126" name="Google Shape;1126;p143"/>
            <p:cNvSpPr/>
            <p:nvPr/>
          </p:nvSpPr>
          <p:spPr>
            <a:xfrm>
              <a:off x="0" y="1087332"/>
              <a:ext cx="6018332" cy="719549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43"/>
            <p:cNvSpPr txBox="1"/>
            <p:nvPr/>
          </p:nvSpPr>
          <p:spPr>
            <a:xfrm>
              <a:off x="35125" y="1122457"/>
              <a:ext cx="5948082" cy="649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725" lIns="85725" spcFirstLastPara="1" rIns="85725" wrap="square" tIns="8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Smart AIM</a:t>
              </a:r>
              <a:endParaRPr sz="1100"/>
            </a:p>
          </p:txBody>
        </p:sp>
        <p:sp>
          <p:nvSpPr>
            <p:cNvPr id="1128" name="Google Shape;1128;p143"/>
            <p:cNvSpPr/>
            <p:nvPr/>
          </p:nvSpPr>
          <p:spPr>
            <a:xfrm>
              <a:off x="0" y="1806882"/>
              <a:ext cx="6018332" cy="13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43"/>
            <p:cNvSpPr txBox="1"/>
            <p:nvPr/>
          </p:nvSpPr>
          <p:spPr>
            <a:xfrm>
              <a:off x="0" y="1806882"/>
              <a:ext cx="6018332" cy="13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575" lIns="143300" spcFirstLastPara="1" rIns="160025" wrap="square" tIns="28575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 summer of 2022, increase insulin pump use in new onset T1D patients, less than 1 year from diagnosis, by 5% at Texas Children’s Hospital The Woodlands </a:t>
              </a:r>
              <a:endParaRPr sz="1100"/>
            </a:p>
          </p:txBody>
        </p:sp>
        <p:sp>
          <p:nvSpPr>
            <p:cNvPr id="1130" name="Google Shape;1130;p143"/>
            <p:cNvSpPr/>
            <p:nvPr/>
          </p:nvSpPr>
          <p:spPr>
            <a:xfrm>
              <a:off x="0" y="3173082"/>
              <a:ext cx="6018332" cy="719549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43"/>
            <p:cNvSpPr txBox="1"/>
            <p:nvPr/>
          </p:nvSpPr>
          <p:spPr>
            <a:xfrm>
              <a:off x="35125" y="3208207"/>
              <a:ext cx="5948082" cy="649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725" lIns="85725" spcFirstLastPara="1" rIns="85725" wrap="square" tIns="8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Global AIM</a:t>
              </a:r>
              <a:endParaRPr sz="1100"/>
            </a:p>
          </p:txBody>
        </p:sp>
        <p:sp>
          <p:nvSpPr>
            <p:cNvPr id="1132" name="Google Shape;1132;p143"/>
            <p:cNvSpPr/>
            <p:nvPr/>
          </p:nvSpPr>
          <p:spPr>
            <a:xfrm>
              <a:off x="0" y="3892632"/>
              <a:ext cx="6018332" cy="13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43"/>
            <p:cNvSpPr txBox="1"/>
            <p:nvPr/>
          </p:nvSpPr>
          <p:spPr>
            <a:xfrm>
              <a:off x="0" y="3892632"/>
              <a:ext cx="6018332" cy="13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575" lIns="143300" spcFirstLastPara="1" rIns="160025" wrap="square" tIns="28575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Standardize the insulin pump initiation process with goals related to safety, effectiveness, and patient-centered care</a:t>
              </a:r>
              <a:endParaRPr sz="11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44"/>
          <p:cNvSpPr/>
          <p:nvPr/>
        </p:nvSpPr>
        <p:spPr>
          <a:xfrm rot="-5400000">
            <a:off x="600075" y="1118507"/>
            <a:ext cx="2500312" cy="2624327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144"/>
          <p:cNvSpPr txBox="1"/>
          <p:nvPr>
            <p:ph type="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Pump Initiation Process</a:t>
            </a:r>
            <a:endParaRPr/>
          </a:p>
        </p:txBody>
      </p:sp>
      <p:pic>
        <p:nvPicPr>
          <p:cNvPr descr="Diagram&#10;&#10;Description automatically generated" id="1140" name="Google Shape;1140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5164" y="819807"/>
            <a:ext cx="6123743" cy="359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45"/>
          <p:cNvSpPr/>
          <p:nvPr/>
        </p:nvSpPr>
        <p:spPr>
          <a:xfrm rot="-5400000">
            <a:off x="600075" y="1118507"/>
            <a:ext cx="2500312" cy="2624327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145"/>
          <p:cNvSpPr txBox="1"/>
          <p:nvPr>
            <p:ph type="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FFFFFF"/>
                </a:solidFill>
              </a:rPr>
              <a:t>Insulin Pump Action Plan</a:t>
            </a:r>
            <a:endParaRPr sz="2700">
              <a:solidFill>
                <a:srgbClr val="FFFFFF"/>
              </a:solidFill>
            </a:endParaRPr>
          </a:p>
        </p:txBody>
      </p:sp>
      <p:pic>
        <p:nvPicPr>
          <p:cNvPr descr="Graphical user interface, text, application, email&#10;&#10;Description automatically generated" id="1147" name="Google Shape;1147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6548" y="124236"/>
            <a:ext cx="3781168" cy="489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46"/>
          <p:cNvSpPr txBox="1"/>
          <p:nvPr>
            <p:ph type="title"/>
          </p:nvPr>
        </p:nvSpPr>
        <p:spPr>
          <a:xfrm>
            <a:off x="892699" y="711621"/>
            <a:ext cx="684193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b="1" lang="en" cap="none"/>
              <a:t>METHODS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54" name="Google Shape;1154;p146"/>
          <p:cNvSpPr/>
          <p:nvPr/>
        </p:nvSpPr>
        <p:spPr>
          <a:xfrm rot="10800000">
            <a:off x="564644" y="558352"/>
            <a:ext cx="2456751" cy="3306366"/>
          </a:xfrm>
          <a:custGeom>
            <a:rect b="b" l="l" r="r" t="t"/>
            <a:pathLst>
              <a:path extrusionOk="0" h="10000" w="10002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146"/>
          <p:cNvSpPr/>
          <p:nvPr/>
        </p:nvSpPr>
        <p:spPr>
          <a:xfrm>
            <a:off x="6113972" y="1264239"/>
            <a:ext cx="2456260" cy="3306366"/>
          </a:xfrm>
          <a:custGeom>
            <a:rect b="b" l="l" r="r" t="t"/>
            <a:pathLst>
              <a:path extrusionOk="0" h="10000" w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</p:sp>
      <p:pic>
        <p:nvPicPr>
          <p:cNvPr descr="Diagram&#10;&#10;Description automatically generated" id="1156" name="Google Shape;1156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3972" y="2428369"/>
            <a:ext cx="1906825" cy="1576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7" name="Google Shape;1157;p146"/>
          <p:cNvGrpSpPr/>
          <p:nvPr/>
        </p:nvGrpSpPr>
        <p:grpSpPr>
          <a:xfrm>
            <a:off x="892700" y="1280294"/>
            <a:ext cx="5287382" cy="3692213"/>
            <a:chOff x="1" y="2017"/>
            <a:chExt cx="7049843" cy="4922950"/>
          </a:xfrm>
        </p:grpSpPr>
        <p:sp>
          <p:nvSpPr>
            <p:cNvPr id="1158" name="Google Shape;1158;p146"/>
            <p:cNvSpPr/>
            <p:nvPr/>
          </p:nvSpPr>
          <p:spPr>
            <a:xfrm rot="5400000">
              <a:off x="-201000" y="203018"/>
              <a:ext cx="1340005" cy="938003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46"/>
            <p:cNvSpPr txBox="1"/>
            <p:nvPr/>
          </p:nvSpPr>
          <p:spPr>
            <a:xfrm>
              <a:off x="2" y="471019"/>
              <a:ext cx="938003" cy="402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00" lIns="10000" spcFirstLastPara="1" rIns="10000" wrap="square" tIns="1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PDSA 1: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46"/>
            <p:cNvSpPr/>
            <p:nvPr/>
          </p:nvSpPr>
          <p:spPr>
            <a:xfrm rot="5400000">
              <a:off x="3558422" y="-2618401"/>
              <a:ext cx="871003" cy="611184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46"/>
            <p:cNvSpPr txBox="1"/>
            <p:nvPr/>
          </p:nvSpPr>
          <p:spPr>
            <a:xfrm>
              <a:off x="938004" y="44536"/>
              <a:ext cx="6069322" cy="785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53325" spcFirstLastPara="1" rIns="4775" wrap="square" tIns="477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P: Educated providers and diabetes educators and about the new onset pump initiation protocol, safe start criteria, pump action plan and pre- and post- pump visit checklist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D: Jan 2021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S: Increase percent initially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A: Adopt</a:t>
              </a:r>
              <a:endParaRPr sz="1100"/>
            </a:p>
          </p:txBody>
        </p:sp>
        <p:sp>
          <p:nvSpPr>
            <p:cNvPr id="1162" name="Google Shape;1162;p146"/>
            <p:cNvSpPr/>
            <p:nvPr/>
          </p:nvSpPr>
          <p:spPr>
            <a:xfrm rot="5400000">
              <a:off x="-201000" y="1397333"/>
              <a:ext cx="1340005" cy="938003"/>
            </a:xfrm>
            <a:prstGeom prst="chevron">
              <a:avLst>
                <a:gd fmla="val 50000" name="adj"/>
              </a:avLst>
            </a:prstGeom>
            <a:solidFill>
              <a:srgbClr val="43BCB8"/>
            </a:solidFill>
            <a:ln cap="flat" cmpd="sng" w="12700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46"/>
            <p:cNvSpPr txBox="1"/>
            <p:nvPr/>
          </p:nvSpPr>
          <p:spPr>
            <a:xfrm>
              <a:off x="2" y="1665334"/>
              <a:ext cx="938003" cy="402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00" lIns="10000" spcFirstLastPara="1" rIns="10000" wrap="square" tIns="1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PDSA 2: 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46"/>
            <p:cNvSpPr/>
            <p:nvPr/>
          </p:nvSpPr>
          <p:spPr>
            <a:xfrm rot="5400000">
              <a:off x="3558422" y="-1424086"/>
              <a:ext cx="871003" cy="611184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46"/>
            <p:cNvSpPr txBox="1"/>
            <p:nvPr/>
          </p:nvSpPr>
          <p:spPr>
            <a:xfrm>
              <a:off x="938004" y="1238851"/>
              <a:ext cx="6069322" cy="785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53325" spcFirstLastPara="1" rIns="4775" wrap="square" tIns="477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P: Implemented the new process of early introduction of pump technology and education to patients/families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D: Spring 2021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S: Clinically better to wait until second follow up at 90 days post diagnosis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A: Adapt- instead of introducing at 30 days post diagnosis, to introduce at 90 day</a:t>
              </a:r>
              <a:endParaRPr sz="1100"/>
            </a:p>
          </p:txBody>
        </p:sp>
        <p:sp>
          <p:nvSpPr>
            <p:cNvPr id="1166" name="Google Shape;1166;p146"/>
            <p:cNvSpPr/>
            <p:nvPr/>
          </p:nvSpPr>
          <p:spPr>
            <a:xfrm rot="5400000">
              <a:off x="-201000" y="2591648"/>
              <a:ext cx="1340005" cy="938003"/>
            </a:xfrm>
            <a:prstGeom prst="chevron">
              <a:avLst>
                <a:gd fmla="val 50000" name="adj"/>
              </a:avLst>
            </a:prstGeom>
            <a:solidFill>
              <a:srgbClr val="45B363"/>
            </a:solidFill>
            <a:ln cap="flat" cmpd="sng" w="12700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46"/>
            <p:cNvSpPr txBox="1"/>
            <p:nvPr/>
          </p:nvSpPr>
          <p:spPr>
            <a:xfrm>
              <a:off x="2" y="2859649"/>
              <a:ext cx="938003" cy="402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00" lIns="10000" spcFirstLastPara="1" rIns="10000" wrap="square" tIns="1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PDSA 3: 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46"/>
            <p:cNvSpPr/>
            <p:nvPr/>
          </p:nvSpPr>
          <p:spPr>
            <a:xfrm rot="5400000">
              <a:off x="3558422" y="-229771"/>
              <a:ext cx="871003" cy="611184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46"/>
            <p:cNvSpPr txBox="1"/>
            <p:nvPr/>
          </p:nvSpPr>
          <p:spPr>
            <a:xfrm>
              <a:off x="938004" y="2433166"/>
              <a:ext cx="6069322" cy="785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53325" spcFirstLastPara="1" rIns="4775" wrap="square" tIns="477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P: Scheduled and labeled post-pump follow up visit with provider and diabetes educator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D: Summer 2021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S: Initially increased percent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A: Adopt</a:t>
              </a:r>
              <a:endParaRPr sz="1100"/>
            </a:p>
          </p:txBody>
        </p:sp>
        <p:sp>
          <p:nvSpPr>
            <p:cNvPr id="1170" name="Google Shape;1170;p146"/>
            <p:cNvSpPr/>
            <p:nvPr/>
          </p:nvSpPr>
          <p:spPr>
            <a:xfrm rot="5400000">
              <a:off x="-201000" y="3785963"/>
              <a:ext cx="1340005" cy="938003"/>
            </a:xfrm>
            <a:prstGeom prst="chevron">
              <a:avLst>
                <a:gd fmla="val 50000" name="adj"/>
              </a:avLst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46"/>
            <p:cNvSpPr txBox="1"/>
            <p:nvPr/>
          </p:nvSpPr>
          <p:spPr>
            <a:xfrm>
              <a:off x="2" y="4053964"/>
              <a:ext cx="938003" cy="402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00" lIns="10000" spcFirstLastPara="1" rIns="10000" wrap="square" tIns="1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PDSA 4: 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46"/>
            <p:cNvSpPr/>
            <p:nvPr/>
          </p:nvSpPr>
          <p:spPr>
            <a:xfrm rot="5400000">
              <a:off x="3558422" y="964543"/>
              <a:ext cx="871003" cy="611184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46"/>
            <p:cNvSpPr txBox="1"/>
            <p:nvPr/>
          </p:nvSpPr>
          <p:spPr>
            <a:xfrm>
              <a:off x="938004" y="3627481"/>
              <a:ext cx="6069322" cy="785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53325" spcFirstLastPara="1" rIns="4775" wrap="square" tIns="477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P: Greatly simplified the process, action plan, reminding providers, diabetes educators about process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D: Fall 2021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S: Increased percent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A: Adopt</a:t>
              </a:r>
              <a:endParaRPr sz="11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618" y="772510"/>
            <a:ext cx="5507013" cy="364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147"/>
          <p:cNvSpPr/>
          <p:nvPr/>
        </p:nvSpPr>
        <p:spPr>
          <a:xfrm>
            <a:off x="252288" y="227693"/>
            <a:ext cx="3250692" cy="4422557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47"/>
          <p:cNvSpPr txBox="1"/>
          <p:nvPr>
            <p:ph type="title"/>
          </p:nvPr>
        </p:nvSpPr>
        <p:spPr>
          <a:xfrm>
            <a:off x="445770" y="480197"/>
            <a:ext cx="2866644" cy="1008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rPr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cxnSp>
        <p:nvCxnSpPr>
          <p:cNvPr id="1181" name="Google Shape;1181;p147"/>
          <p:cNvCxnSpPr/>
          <p:nvPr/>
        </p:nvCxnSpPr>
        <p:spPr>
          <a:xfrm>
            <a:off x="528066" y="1538015"/>
            <a:ext cx="2763774" cy="0"/>
          </a:xfrm>
          <a:prstGeom prst="straightConnector1">
            <a:avLst/>
          </a:prstGeom>
          <a:noFill/>
          <a:ln cap="flat" cmpd="sng" w="22225">
            <a:solidFill>
              <a:srgbClr val="E7E6E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2" name="Google Shape;1182;p147"/>
          <p:cNvSpPr txBox="1"/>
          <p:nvPr>
            <p:ph idx="1" type="body"/>
          </p:nvPr>
        </p:nvSpPr>
        <p:spPr>
          <a:xfrm>
            <a:off x="445207" y="1591322"/>
            <a:ext cx="2866644" cy="28297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655" r="0" t="-2011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/>
              <a:t> </a:t>
            </a:r>
            <a:endParaRPr/>
          </a:p>
        </p:txBody>
      </p:sp>
      <p:sp>
        <p:nvSpPr>
          <p:cNvPr id="1183" name="Google Shape;1183;p147"/>
          <p:cNvSpPr/>
          <p:nvPr/>
        </p:nvSpPr>
        <p:spPr>
          <a:xfrm>
            <a:off x="4081834" y="1225133"/>
            <a:ext cx="362857" cy="73478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PDSA1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47"/>
          <p:cNvSpPr/>
          <p:nvPr/>
        </p:nvSpPr>
        <p:spPr>
          <a:xfrm>
            <a:off x="5755511" y="1388417"/>
            <a:ext cx="362857" cy="73478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PDSA3</a:t>
            </a:r>
            <a:endParaRPr sz="1100"/>
          </a:p>
        </p:txBody>
      </p:sp>
      <p:sp>
        <p:nvSpPr>
          <p:cNvPr id="1185" name="Google Shape;1185;p147"/>
          <p:cNvSpPr/>
          <p:nvPr/>
        </p:nvSpPr>
        <p:spPr>
          <a:xfrm>
            <a:off x="6804011" y="1388417"/>
            <a:ext cx="362857" cy="73478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PDSA4</a:t>
            </a:r>
            <a:endParaRPr sz="1100"/>
          </a:p>
        </p:txBody>
      </p:sp>
      <p:sp>
        <p:nvSpPr>
          <p:cNvPr id="1186" name="Google Shape;1186;p147"/>
          <p:cNvSpPr/>
          <p:nvPr/>
        </p:nvSpPr>
        <p:spPr>
          <a:xfrm>
            <a:off x="4762190" y="1236322"/>
            <a:ext cx="362857" cy="73478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CD3CF"/>
          </a:solidFill>
          <a:ln cap="flat" cmpd="sng" w="12700">
            <a:solidFill>
              <a:srgbClr val="2CD3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PDSA2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48"/>
          <p:cNvSpPr txBox="1"/>
          <p:nvPr>
            <p:ph type="title"/>
          </p:nvPr>
        </p:nvSpPr>
        <p:spPr>
          <a:xfrm>
            <a:off x="628650" y="169937"/>
            <a:ext cx="7886700" cy="552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"/>
              <a:t>Conclusion</a:t>
            </a:r>
            <a:endParaRPr/>
          </a:p>
        </p:txBody>
      </p:sp>
      <p:grpSp>
        <p:nvGrpSpPr>
          <p:cNvPr id="1192" name="Google Shape;1192;p148"/>
          <p:cNvGrpSpPr/>
          <p:nvPr/>
        </p:nvGrpSpPr>
        <p:grpSpPr>
          <a:xfrm>
            <a:off x="629582" y="980712"/>
            <a:ext cx="7884834" cy="4040516"/>
            <a:chOff x="1243" y="-518009"/>
            <a:chExt cx="10513112" cy="5387355"/>
          </a:xfrm>
        </p:grpSpPr>
        <p:sp>
          <p:nvSpPr>
            <p:cNvPr id="1193" name="Google Shape;1193;p148"/>
            <p:cNvSpPr/>
            <p:nvPr/>
          </p:nvSpPr>
          <p:spPr>
            <a:xfrm>
              <a:off x="1243" y="75629"/>
              <a:ext cx="4200078" cy="4200078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48"/>
            <p:cNvSpPr txBox="1"/>
            <p:nvPr/>
          </p:nvSpPr>
          <p:spPr>
            <a:xfrm>
              <a:off x="616330" y="690716"/>
              <a:ext cx="2969904" cy="2969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n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standardized and multidisciplinary education facilitates a structured way to increase the uptake of insulin pump use in patients with T1D </a:t>
              </a:r>
              <a:endParaRPr sz="1100"/>
            </a:p>
          </p:txBody>
        </p:sp>
        <p:sp>
          <p:nvSpPr>
            <p:cNvPr id="1195" name="Google Shape;1195;p148"/>
            <p:cNvSpPr/>
            <p:nvPr/>
          </p:nvSpPr>
          <p:spPr>
            <a:xfrm>
              <a:off x="3874180" y="-518009"/>
              <a:ext cx="2618993" cy="1417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CAE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48"/>
            <p:cNvSpPr txBox="1"/>
            <p:nvPr/>
          </p:nvSpPr>
          <p:spPr>
            <a:xfrm>
              <a:off x="3874180" y="-234504"/>
              <a:ext cx="2193735" cy="850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8"/>
            <p:cNvSpPr/>
            <p:nvPr/>
          </p:nvSpPr>
          <p:spPr>
            <a:xfrm>
              <a:off x="6314277" y="75629"/>
              <a:ext cx="4200078" cy="4200078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48"/>
            <p:cNvSpPr txBox="1"/>
            <p:nvPr/>
          </p:nvSpPr>
          <p:spPr>
            <a:xfrm>
              <a:off x="6929364" y="690716"/>
              <a:ext cx="2969904" cy="2969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n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 healthcare disparity via elimination of unconscious provider prescribing biases</a:t>
              </a:r>
              <a:endParaRPr sz="1100"/>
            </a:p>
          </p:txBody>
        </p:sp>
        <p:sp>
          <p:nvSpPr>
            <p:cNvPr id="1199" name="Google Shape;1199;p148"/>
            <p:cNvSpPr/>
            <p:nvPr/>
          </p:nvSpPr>
          <p:spPr>
            <a:xfrm rot="10800000">
              <a:off x="4022425" y="3451820"/>
              <a:ext cx="2618993" cy="1417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3CAE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48"/>
            <p:cNvSpPr txBox="1"/>
            <p:nvPr/>
          </p:nvSpPr>
          <p:spPr>
            <a:xfrm>
              <a:off x="4447683" y="3735325"/>
              <a:ext cx="2193735" cy="850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148"/>
          <p:cNvGrpSpPr/>
          <p:nvPr/>
        </p:nvGrpSpPr>
        <p:grpSpPr>
          <a:xfrm>
            <a:off x="3841847" y="2316381"/>
            <a:ext cx="1451376" cy="967342"/>
            <a:chOff x="402825" y="821"/>
            <a:chExt cx="1935168" cy="1289789"/>
          </a:xfrm>
        </p:grpSpPr>
        <p:sp>
          <p:nvSpPr>
            <p:cNvPr id="1202" name="Google Shape;1202;p148"/>
            <p:cNvSpPr/>
            <p:nvPr/>
          </p:nvSpPr>
          <p:spPr>
            <a:xfrm>
              <a:off x="402825" y="821"/>
              <a:ext cx="1741651" cy="110594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48"/>
            <p:cNvSpPr/>
            <p:nvPr/>
          </p:nvSpPr>
          <p:spPr>
            <a:xfrm>
              <a:off x="596342" y="184662"/>
              <a:ext cx="1741651" cy="11059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48"/>
            <p:cNvSpPr txBox="1"/>
            <p:nvPr/>
          </p:nvSpPr>
          <p:spPr>
            <a:xfrm>
              <a:off x="628734" y="217054"/>
              <a:ext cx="1676867" cy="1041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to spread to additional campuses</a:t>
              </a:r>
              <a:endPara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31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5" name="Google Shape;945;p131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Background &amp; Problem Statement</a:t>
            </a:r>
            <a:endParaRPr/>
          </a:p>
        </p:txBody>
      </p:sp>
      <p:sp>
        <p:nvSpPr>
          <p:cNvPr id="946" name="Google Shape;946;p131"/>
          <p:cNvSpPr txBox="1"/>
          <p:nvPr>
            <p:ph idx="2" type="body"/>
          </p:nvPr>
        </p:nvSpPr>
        <p:spPr>
          <a:xfrm>
            <a:off x="801688" y="1411725"/>
            <a:ext cx="5751512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4A4C4E"/>
              </a:buClr>
              <a:buSzPts val="1300"/>
              <a:buFont typeface="Arial"/>
              <a:buChar char="•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Use of diabetes technological devices, including insulin pumps and continuous glucose monitors, is associated with improvements in glycemic trends.</a:t>
            </a:r>
            <a:r>
              <a:rPr baseline="30000" lang="en" sz="1300">
                <a:latin typeface="Calibri"/>
                <a:ea typeface="Calibri"/>
                <a:cs typeface="Calibri"/>
                <a:sym typeface="Calibri"/>
              </a:rPr>
              <a:t>1-3</a:t>
            </a:r>
            <a:endParaRPr/>
          </a:p>
          <a:p>
            <a:pPr indent="0" lvl="0" marL="0" rtl="0" algn="l">
              <a:spcBef>
                <a:spcPts val="260"/>
              </a:spcBef>
              <a:spcAft>
                <a:spcPts val="0"/>
              </a:spcAft>
              <a:buClr>
                <a:srgbClr val="4A4C4E"/>
              </a:buClr>
              <a:buSzPts val="1300"/>
              <a:buNone/>
            </a:pPr>
            <a:r>
              <a:t/>
            </a:r>
            <a:endParaRPr baseline="30000" sz="13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260"/>
              </a:spcBef>
              <a:spcAft>
                <a:spcPts val="0"/>
              </a:spcAft>
              <a:buClr>
                <a:srgbClr val="4A4C4E"/>
              </a:buClr>
              <a:buSzPts val="1300"/>
              <a:buFont typeface="Arial"/>
              <a:buChar char="•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Device use has become standard of care and pump users should receive education on device complications with back-up plans in case of device failure.</a:t>
            </a:r>
            <a:r>
              <a:rPr baseline="30000" lang="en" sz="1300">
                <a:latin typeface="Calibri"/>
                <a:ea typeface="Calibri"/>
                <a:cs typeface="Calibri"/>
                <a:sym typeface="Calibri"/>
              </a:rPr>
              <a:t>4,5</a:t>
            </a:r>
            <a:endParaRPr/>
          </a:p>
          <a:p>
            <a:pPr indent="-203200" lvl="0" marL="285750" rtl="0" algn="l">
              <a:spcBef>
                <a:spcPts val="260"/>
              </a:spcBef>
              <a:spcAft>
                <a:spcPts val="0"/>
              </a:spcAft>
              <a:buClr>
                <a:srgbClr val="4A4C4E"/>
              </a:buClr>
              <a:buSzPts val="1300"/>
              <a:buFont typeface="Arial"/>
              <a:buNone/>
            </a:pPr>
            <a:r>
              <a:t/>
            </a:r>
            <a:endParaRPr baseline="30000" sz="13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260"/>
              </a:spcBef>
              <a:spcAft>
                <a:spcPts val="0"/>
              </a:spcAft>
              <a:buClr>
                <a:srgbClr val="4A4C4E"/>
              </a:buClr>
              <a:buSzPts val="1300"/>
              <a:buFont typeface="Arial"/>
              <a:buChar char="•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 majority of DKA admissions among pump users could be prevented with troubleshooting guidelines and targeted DKA prevention education.</a:t>
            </a:r>
            <a:r>
              <a:rPr baseline="30000" lang="en" sz="130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baseline="30000"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Clr>
                <a:srgbClr val="4A4C4E"/>
              </a:buClr>
              <a:buSzPts val="1200"/>
              <a:buNone/>
            </a:pPr>
            <a:r>
              <a:t/>
            </a:r>
            <a:endParaRPr baseline="30000"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Over the prior 18 months, only 54% of pump users with T1D in our outpatient diabetes clinic had an active long-acting insulin prescription to use in the event of pump failure.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947" name="Google Shape;94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0428" y="920457"/>
            <a:ext cx="2131632" cy="213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7915" y="2696243"/>
            <a:ext cx="1896874" cy="1896874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31"/>
          <p:cNvSpPr txBox="1"/>
          <p:nvPr/>
        </p:nvSpPr>
        <p:spPr>
          <a:xfrm>
            <a:off x="8473905" y="2696243"/>
            <a:ext cx="237326" cy="23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49"/>
          <p:cNvSpPr txBox="1"/>
          <p:nvPr>
            <p:ph type="title"/>
          </p:nvPr>
        </p:nvSpPr>
        <p:spPr>
          <a:xfrm>
            <a:off x="3591465" y="51613"/>
            <a:ext cx="5119482" cy="59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" sz="2600"/>
              <a:t>Special Acknowledgements: </a:t>
            </a:r>
            <a:br>
              <a:rPr lang="en" sz="2600"/>
            </a:br>
            <a:r>
              <a:rPr lang="en" sz="2600"/>
              <a:t>TCH Team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"DiabEndo"</a:t>
            </a:r>
            <a:r>
              <a:rPr lang="en" sz="2600"/>
              <a:t>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apartment building&#10;&#10;Description automatically generated" id="1210" name="Google Shape;1210;p149"/>
          <p:cNvPicPr preferRelativeResize="0"/>
          <p:nvPr/>
        </p:nvPicPr>
        <p:blipFill rotWithShape="1">
          <a:blip r:embed="rId3">
            <a:alphaModFix/>
          </a:blip>
          <a:srcRect b="2" l="12995" r="8582" t="0"/>
          <a:stretch/>
        </p:blipFill>
        <p:spPr>
          <a:xfrm>
            <a:off x="15" y="8"/>
            <a:ext cx="3476678" cy="514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1" name="Google Shape;1211;p149"/>
          <p:cNvGrpSpPr/>
          <p:nvPr/>
        </p:nvGrpSpPr>
        <p:grpSpPr>
          <a:xfrm>
            <a:off x="4102976" y="772209"/>
            <a:ext cx="4239786" cy="4160558"/>
            <a:chOff x="1146252" y="21198"/>
            <a:chExt cx="5653048" cy="5547410"/>
          </a:xfrm>
        </p:grpSpPr>
        <p:sp>
          <p:nvSpPr>
            <p:cNvPr id="1212" name="Google Shape;1212;p149"/>
            <p:cNvSpPr/>
            <p:nvPr/>
          </p:nvSpPr>
          <p:spPr>
            <a:xfrm>
              <a:off x="3013395" y="1988005"/>
              <a:ext cx="1918762" cy="1827790"/>
            </a:xfrm>
            <a:prstGeom prst="ellipse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49"/>
            <p:cNvSpPr txBox="1"/>
            <p:nvPr/>
          </p:nvSpPr>
          <p:spPr>
            <a:xfrm>
              <a:off x="3294391" y="2255679"/>
              <a:ext cx="1356770" cy="1292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00" lIns="13800" spcFirstLastPara="1" rIns="13800" wrap="square" tIns="1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1" i="0" lang="en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Patients &amp; Families</a:t>
              </a:r>
              <a:endPara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49"/>
            <p:cNvSpPr/>
            <p:nvPr/>
          </p:nvSpPr>
          <p:spPr>
            <a:xfrm rot="-5400000">
              <a:off x="3709202" y="1708123"/>
              <a:ext cx="527148" cy="326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49"/>
            <p:cNvSpPr txBox="1"/>
            <p:nvPr/>
          </p:nvSpPr>
          <p:spPr>
            <a:xfrm rot="-5400000">
              <a:off x="3959597" y="1711252"/>
              <a:ext cx="26357" cy="26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49"/>
            <p:cNvSpPr/>
            <p:nvPr/>
          </p:nvSpPr>
          <p:spPr>
            <a:xfrm>
              <a:off x="3252947" y="21198"/>
              <a:ext cx="1439658" cy="1439658"/>
            </a:xfrm>
            <a:prstGeom prst="ellipse">
              <a:avLst/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49"/>
            <p:cNvSpPr txBox="1"/>
            <p:nvPr/>
          </p:nvSpPr>
          <p:spPr>
            <a:xfrm>
              <a:off x="3463780" y="232031"/>
              <a:ext cx="1017992" cy="1017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Certified Diabetes Care &amp; Education Specialists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49"/>
            <p:cNvSpPr/>
            <p:nvPr/>
          </p:nvSpPr>
          <p:spPr>
            <a:xfrm rot="-2314286">
              <a:off x="4653848" y="2143032"/>
              <a:ext cx="500138" cy="326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49"/>
            <p:cNvSpPr txBox="1"/>
            <p:nvPr/>
          </p:nvSpPr>
          <p:spPr>
            <a:xfrm rot="-2314286">
              <a:off x="4891414" y="2146836"/>
              <a:ext cx="25006" cy="25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49"/>
            <p:cNvSpPr/>
            <p:nvPr/>
          </p:nvSpPr>
          <p:spPr>
            <a:xfrm>
              <a:off x="4942385" y="834788"/>
              <a:ext cx="1439658" cy="1439658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49"/>
            <p:cNvSpPr txBox="1"/>
            <p:nvPr/>
          </p:nvSpPr>
          <p:spPr>
            <a:xfrm>
              <a:off x="5153218" y="1045621"/>
              <a:ext cx="1017992" cy="1017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Physicians/Advance Practice Providers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49"/>
            <p:cNvSpPr/>
            <p:nvPr/>
          </p:nvSpPr>
          <p:spPr>
            <a:xfrm rot="771429">
              <a:off x="4899682" y="3152396"/>
              <a:ext cx="484076" cy="326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49"/>
            <p:cNvSpPr txBox="1"/>
            <p:nvPr/>
          </p:nvSpPr>
          <p:spPr>
            <a:xfrm rot="771429">
              <a:off x="5129618" y="3156602"/>
              <a:ext cx="24203" cy="24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49"/>
            <p:cNvSpPr/>
            <p:nvPr/>
          </p:nvSpPr>
          <p:spPr>
            <a:xfrm>
              <a:off x="5359642" y="2662910"/>
              <a:ext cx="1439658" cy="1439658"/>
            </a:xfrm>
            <a:prstGeom prst="ellipse">
              <a:avLst/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9"/>
            <p:cNvSpPr txBox="1"/>
            <p:nvPr/>
          </p:nvSpPr>
          <p:spPr>
            <a:xfrm>
              <a:off x="5570475" y="2873743"/>
              <a:ext cx="1017992" cy="1017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Medical Assistants</a:t>
              </a:r>
              <a:endParaRPr sz="1100"/>
            </a:p>
          </p:txBody>
        </p:sp>
        <p:sp>
          <p:nvSpPr>
            <p:cNvPr id="1226" name="Google Shape;1226;p149"/>
            <p:cNvSpPr/>
            <p:nvPr/>
          </p:nvSpPr>
          <p:spPr>
            <a:xfrm rot="3857143">
              <a:off x="4225872" y="3950091"/>
              <a:ext cx="519078" cy="326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49"/>
            <p:cNvSpPr txBox="1"/>
            <p:nvPr/>
          </p:nvSpPr>
          <p:spPr>
            <a:xfrm rot="3857143">
              <a:off x="4472434" y="3953421"/>
              <a:ext cx="25953" cy="25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49"/>
            <p:cNvSpPr/>
            <p:nvPr/>
          </p:nvSpPr>
          <p:spPr>
            <a:xfrm>
              <a:off x="4190514" y="4128950"/>
              <a:ext cx="1439658" cy="1439658"/>
            </a:xfrm>
            <a:prstGeom prst="ellipse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9"/>
            <p:cNvSpPr txBox="1"/>
            <p:nvPr/>
          </p:nvSpPr>
          <p:spPr>
            <a:xfrm>
              <a:off x="4401347" y="4339783"/>
              <a:ext cx="1017992" cy="1017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Ambulatory Service Representatives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49"/>
            <p:cNvSpPr/>
            <p:nvPr/>
          </p:nvSpPr>
          <p:spPr>
            <a:xfrm rot="6942857">
              <a:off x="3200601" y="3950091"/>
              <a:ext cx="519078" cy="326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9"/>
            <p:cNvSpPr txBox="1"/>
            <p:nvPr/>
          </p:nvSpPr>
          <p:spPr>
            <a:xfrm rot="-3857143">
              <a:off x="3447164" y="3953421"/>
              <a:ext cx="25953" cy="25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49"/>
            <p:cNvSpPr/>
            <p:nvPr/>
          </p:nvSpPr>
          <p:spPr>
            <a:xfrm>
              <a:off x="2315379" y="4128950"/>
              <a:ext cx="1439658" cy="1439658"/>
            </a:xfrm>
            <a:prstGeom prst="ellipse">
              <a:avLst/>
            </a:prstGeom>
            <a:solidFill>
              <a:schemeClr val="accent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9"/>
            <p:cNvSpPr txBox="1"/>
            <p:nvPr/>
          </p:nvSpPr>
          <p:spPr>
            <a:xfrm>
              <a:off x="2526212" y="4339783"/>
              <a:ext cx="1017992" cy="1017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 Workers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49"/>
            <p:cNvSpPr/>
            <p:nvPr/>
          </p:nvSpPr>
          <p:spPr>
            <a:xfrm rot="10028571">
              <a:off x="2561794" y="3152396"/>
              <a:ext cx="484076" cy="326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9"/>
            <p:cNvSpPr txBox="1"/>
            <p:nvPr/>
          </p:nvSpPr>
          <p:spPr>
            <a:xfrm rot="-771429">
              <a:off x="2791730" y="3156602"/>
              <a:ext cx="24203" cy="24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49"/>
            <p:cNvSpPr/>
            <p:nvPr/>
          </p:nvSpPr>
          <p:spPr>
            <a:xfrm>
              <a:off x="1146252" y="2662910"/>
              <a:ext cx="1439658" cy="1439658"/>
            </a:xfrm>
            <a:prstGeom prst="ellipse">
              <a:avLst/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9"/>
            <p:cNvSpPr txBox="1"/>
            <p:nvPr/>
          </p:nvSpPr>
          <p:spPr>
            <a:xfrm>
              <a:off x="1357085" y="2873743"/>
              <a:ext cx="1017992" cy="1017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Psychologists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49"/>
            <p:cNvSpPr/>
            <p:nvPr/>
          </p:nvSpPr>
          <p:spPr>
            <a:xfrm rot="-8485714">
              <a:off x="2791566" y="2143032"/>
              <a:ext cx="500138" cy="326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9"/>
            <p:cNvSpPr txBox="1"/>
            <p:nvPr/>
          </p:nvSpPr>
          <p:spPr>
            <a:xfrm rot="2314286">
              <a:off x="3029131" y="2146836"/>
              <a:ext cx="25006" cy="25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t/>
              </a:r>
              <a:endPara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49"/>
            <p:cNvSpPr/>
            <p:nvPr/>
          </p:nvSpPr>
          <p:spPr>
            <a:xfrm>
              <a:off x="1563508" y="834788"/>
              <a:ext cx="1439658" cy="1439658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9"/>
            <p:cNvSpPr txBox="1"/>
            <p:nvPr/>
          </p:nvSpPr>
          <p:spPr>
            <a:xfrm>
              <a:off x="1774341" y="1045621"/>
              <a:ext cx="1017992" cy="1017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75" lIns="4775" spcFirstLastPara="1" rIns="4775" wrap="square" tIns="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Ambulatory Leaders</a:t>
              </a:r>
              <a:endParaRPr sz="11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50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150"/>
          <p:cNvSpPr/>
          <p:nvPr/>
        </p:nvSpPr>
        <p:spPr>
          <a:xfrm>
            <a:off x="1" y="0"/>
            <a:ext cx="3125453" cy="51435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150"/>
          <p:cNvSpPr txBox="1"/>
          <p:nvPr>
            <p:ph type="title"/>
          </p:nvPr>
        </p:nvSpPr>
        <p:spPr>
          <a:xfrm>
            <a:off x="515126" y="865179"/>
            <a:ext cx="2400300" cy="3345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</a:pPr>
            <a:r>
              <a:rPr lang="en">
                <a:solidFill>
                  <a:srgbClr val="FFFFFF"/>
                </a:solidFill>
              </a:rPr>
              <a:t>References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9" name="Google Shape;1249;p150"/>
          <p:cNvSpPr/>
          <p:nvPr/>
        </p:nvSpPr>
        <p:spPr>
          <a:xfrm flipH="1" rot="10800000">
            <a:off x="5662802" y="1841609"/>
            <a:ext cx="3062575" cy="3062575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150"/>
          <p:cNvSpPr txBox="1"/>
          <p:nvPr>
            <p:ph idx="1" type="body"/>
          </p:nvPr>
        </p:nvSpPr>
        <p:spPr>
          <a:xfrm>
            <a:off x="3335481" y="443508"/>
            <a:ext cx="5179868" cy="4189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3335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 sz="1100"/>
              <a:t>DeSalvo DJ, Miller KM, Hermann JM, Maahs DM, Hofer SE, Clements MA, Lilienthal E, Sherr JL, Tauschmann M, Holl RW; T1D Exchange and DPV Registries. Continuous glucose monitoring and glycemic control among youth with type 1 diabetes: International comparison from the T1D Exchange and DPV Initiative. Pediatr Diabetes. 2018 Nov;19(7):1271-1275. doi: 10.1111/pedi.12711. Epub 2018 Jul 1. PMID: 29923262; PMCID: PMC6175652.</a:t>
            </a:r>
            <a:endParaRPr sz="1100"/>
          </a:p>
          <a:p>
            <a:pPr indent="-133350" lvl="0" marL="1270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 sz="1100"/>
              <a:t> Desrochers, H.R., Schultz, A.T., &amp; Laffel, L.M. (2020). Use of Diabetes Technology in children: Role of Structured Education for Young People with Diabetes and Families. Endocrinology Metabolism Clinical North America, 49(1). 19-35: doi:10.1016/j.ecl.2019.11.001.</a:t>
            </a:r>
            <a:endParaRPr sz="1100"/>
          </a:p>
          <a:p>
            <a:pPr indent="-133350" lvl="0" marL="1270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 sz="1100"/>
              <a:t> Lipman, T. H., Willi, S. M., Lai, C. W., Smith, J. A., Patil, O., &amp; Hawkes, C. P. (2020). Insulin Pump Use in Children with Type 1 Diabetes: Over a Decade of Disparities. Journal of pediatric nursing, 55, 110–115. 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https://doi.org/10.1016/j.pedn.2020.08.007</a:t>
            </a:r>
            <a:endParaRPr sz="1100"/>
          </a:p>
          <a:p>
            <a:pPr indent="-133350" lvl="0" marL="1270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 sz="1100"/>
              <a:t> Sherr, J.L., Tauschmann, M., Battelio, T., Bock de M., Forlenza, G., Roman, R., Hood, K.K., &amp; Maahs, D.M. (2018). ISPAD Clinical Practice Consensus Guidelines 2018: Diabetes Technologies. Pediatric Diabetes, 19(27): 302-325.</a:t>
            </a:r>
            <a:endParaRPr sz="1100"/>
          </a:p>
          <a:p>
            <a:pPr indent="-133350" lvl="0" marL="1270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 sz="1100"/>
              <a:t> Walker, A. F., Hood, K. K., Gurka, M. J., Filipp, S. L., Anez-Zabala, C., Cuttriss, N., Haller, M. J., Roque, X., Naranjo, D., Aulisio, G., Addala, A., Konopack, J., Westen, S., Yabut, K., Mercado, E., Look, S., Fitzgerald, B., Maizel, J., &amp; Maahs, D. M. (2021). Barriers to Technology Use and Endocrinology Care for Underserved Communities with Type 1 Diabetes. Diabetes care, 44(7), 1480–1490. 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https://doi.org/10.2337/dc20-2753</a:t>
            </a:r>
            <a:endParaRPr sz="1100"/>
          </a:p>
          <a:p>
            <a:pPr indent="-63500" lvl="0" marL="127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</p:txBody>
      </p:sp>
      <p:pic>
        <p:nvPicPr>
          <p:cNvPr descr="Logo, company name&#10;&#10;Description automatically generated" id="1251" name="Google Shape;1251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4412" y="4708661"/>
            <a:ext cx="643820" cy="431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1252" name="Google Shape;1252;p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28476" y="4710472"/>
            <a:ext cx="514350" cy="443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51"/>
          <p:cNvSpPr txBox="1"/>
          <p:nvPr>
            <p:ph type="ctrTitle"/>
          </p:nvPr>
        </p:nvSpPr>
        <p:spPr>
          <a:xfrm>
            <a:off x="263950" y="1025595"/>
            <a:ext cx="8785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1" lang="en" sz="4000" u="sng">
                <a:solidFill>
                  <a:schemeClr val="lt1"/>
                </a:solidFill>
              </a:rPr>
              <a:t>In Sync</a:t>
            </a:r>
            <a:r>
              <a:rPr b="1" lang="en" sz="4000" u="sng">
                <a:solidFill>
                  <a:schemeClr val="lt1"/>
                </a:solidFill>
              </a:rPr>
              <a:t> </a:t>
            </a:r>
            <a:r>
              <a:rPr b="1" i="1" lang="en" sz="4000" u="sng">
                <a:solidFill>
                  <a:schemeClr val="lt1"/>
                </a:solidFill>
              </a:rPr>
              <a:t>with Diabetes</a:t>
            </a:r>
            <a:r>
              <a:rPr b="1" lang="en" sz="4000" u="sng">
                <a:solidFill>
                  <a:schemeClr val="lt1"/>
                </a:solidFill>
              </a:rPr>
              <a:t>: </a:t>
            </a:r>
            <a:br>
              <a:rPr b="1" lang="en" sz="4000">
                <a:solidFill>
                  <a:schemeClr val="lt1"/>
                </a:solidFill>
              </a:rPr>
            </a:br>
            <a:r>
              <a:rPr b="1" lang="en" sz="4000">
                <a:solidFill>
                  <a:schemeClr val="lt1"/>
                </a:solidFill>
              </a:rPr>
              <a:t>	</a:t>
            </a:r>
            <a:r>
              <a:rPr b="1" lang="en" sz="3600">
                <a:solidFill>
                  <a:schemeClr val="lt1"/>
                </a:solidFill>
              </a:rPr>
              <a:t>Increasing Remote Upload of Insulin 	Pump Data among Children with 	Type 1 Diabetes</a:t>
            </a:r>
            <a:br>
              <a:rPr lang="en" sz="4000"/>
            </a:br>
            <a:endParaRPr sz="4000"/>
          </a:p>
        </p:txBody>
      </p:sp>
      <p:sp>
        <p:nvSpPr>
          <p:cNvPr id="1258" name="Google Shape;1258;p151"/>
          <p:cNvSpPr txBox="1"/>
          <p:nvPr>
            <p:ph idx="1" type="subTitle"/>
          </p:nvPr>
        </p:nvSpPr>
        <p:spPr>
          <a:xfrm>
            <a:off x="282804" y="2850793"/>
            <a:ext cx="8766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">
                <a:solidFill>
                  <a:schemeClr val="lt1"/>
                </a:solidFill>
              </a:rPr>
              <a:t>Andrew R. Lavik, MD, PhD</a:t>
            </a:r>
            <a:r>
              <a:rPr lang="en">
                <a:solidFill>
                  <a:schemeClr val="lt1"/>
                </a:solidFill>
              </a:rPr>
              <a:t>; Sonia Priscila Rodas Márquez MD; Amy Grant, DNP, RN, CPN; Monica Gumz, MA; Tammy DiMuzio, MS, RN, CDCES; Sarah D. Corathers, MD; Allison Deisinger, RD, LD, CDCES; Karishma Tilton, APRN, CNP; Kimberly Keppler, MSN, RN, CDCES; and Gail Patten, MSN, RN, CCM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9" name="Google Shape;1259;p151"/>
          <p:cNvSpPr txBox="1"/>
          <p:nvPr/>
        </p:nvSpPr>
        <p:spPr>
          <a:xfrm>
            <a:off x="612517" y="4386845"/>
            <a:ext cx="5562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Department of Pediatrics, Division of Endocrinology; Cincinnati Children’s Hospital Medical Center </a:t>
            </a:r>
            <a:br>
              <a:rPr b="0" i="0" lang="en" sz="1800" u="none" cap="none" strike="noStrike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Cincinnati, OH, USA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4400"/>
              <a:buFont typeface="Arial"/>
              <a:buNone/>
            </a:pPr>
            <a:r>
              <a:rPr lang="en" u="sng">
                <a:solidFill>
                  <a:srgbClr val="2B2D2E"/>
                </a:solidFill>
              </a:rPr>
              <a:t>Background</a:t>
            </a:r>
            <a:endParaRPr u="sng">
              <a:solidFill>
                <a:srgbClr val="2B2D2E"/>
              </a:solidFill>
            </a:endParaRPr>
          </a:p>
        </p:txBody>
      </p:sp>
      <p:sp>
        <p:nvSpPr>
          <p:cNvPr id="1266" name="Google Shape;1266;p152"/>
          <p:cNvSpPr txBox="1"/>
          <p:nvPr>
            <p:ph idx="1" type="body"/>
          </p:nvPr>
        </p:nvSpPr>
        <p:spPr>
          <a:xfrm>
            <a:off x="207390" y="989815"/>
            <a:ext cx="8748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2800"/>
              <a:buChar char="•"/>
            </a:pPr>
            <a:r>
              <a:rPr lang="en" sz="2800">
                <a:solidFill>
                  <a:srgbClr val="2B2D2E"/>
                </a:solidFill>
              </a:rPr>
              <a:t>Insulin pump data upload is crucial for pediatric type 1 diabetes (T1D) care delivery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B2D2E"/>
              </a:buClr>
              <a:buSzPts val="2800"/>
              <a:buChar char="•"/>
            </a:pPr>
            <a:r>
              <a:rPr lang="en" sz="2800">
                <a:solidFill>
                  <a:srgbClr val="2B2D2E"/>
                </a:solidFill>
              </a:rPr>
              <a:t>Data upload by staff requires significant time, extends visit length, and cannot be performed at telemedicine visits</a:t>
            </a:r>
            <a:endParaRPr sz="2800">
              <a:solidFill>
                <a:srgbClr val="2B2D2E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B2D2E"/>
              </a:buClr>
              <a:buSzPts val="2800"/>
              <a:buChar char="•"/>
            </a:pPr>
            <a:r>
              <a:rPr lang="en" sz="2800">
                <a:solidFill>
                  <a:srgbClr val="2B2D2E"/>
                </a:solidFill>
              </a:rPr>
              <a:t>Tools for remote data upload exist but are underutilized</a:t>
            </a:r>
            <a:endParaRPr sz="2800">
              <a:solidFill>
                <a:srgbClr val="2B2D2E"/>
              </a:solidFill>
            </a:endParaRPr>
          </a:p>
        </p:txBody>
      </p:sp>
      <p:pic>
        <p:nvPicPr>
          <p:cNvPr descr="Omnipod 5 Initial Supply (90 Day) | JANZ Medical Supply" id="1267" name="Google Shape;1267;p152"/>
          <p:cNvPicPr preferRelativeResize="0"/>
          <p:nvPr/>
        </p:nvPicPr>
        <p:blipFill rotWithShape="1">
          <a:blip r:embed="rId3">
            <a:alphaModFix/>
          </a:blip>
          <a:srcRect b="472" l="21883" r="13886" t="1014"/>
          <a:stretch/>
        </p:blipFill>
        <p:spPr>
          <a:xfrm>
            <a:off x="3872751" y="3551295"/>
            <a:ext cx="1172584" cy="1289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/>
          <p:nvPr/>
        </p:nvSpPr>
        <p:spPr>
          <a:xfrm>
            <a:off x="3797878" y="4902121"/>
            <a:ext cx="1247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" sz="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www.janzmedicalsupply.com/</a:t>
            </a: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Tandem Diabetes to Release Self-Updating t:slim X2 Insulin Pump | Medgadget" id="1269" name="Google Shape;1269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9221" y="3888036"/>
            <a:ext cx="1299244" cy="1014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152"/>
          <p:cNvSpPr txBox="1"/>
          <p:nvPr/>
        </p:nvSpPr>
        <p:spPr>
          <a:xfrm>
            <a:off x="1797683" y="4902121"/>
            <a:ext cx="1250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https://www.medgadget.com/</a:t>
            </a: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adwdiabetes.com/images/minimed-770g-pump-system.jpg" id="1271" name="Google Shape;1271;p152"/>
          <p:cNvPicPr preferRelativeResize="0"/>
          <p:nvPr/>
        </p:nvPicPr>
        <p:blipFill rotWithShape="1">
          <a:blip r:embed="rId7">
            <a:alphaModFix/>
          </a:blip>
          <a:srcRect b="11343" l="26475" r="26372" t="6635"/>
          <a:stretch/>
        </p:blipFill>
        <p:spPr>
          <a:xfrm>
            <a:off x="5586750" y="3500275"/>
            <a:ext cx="1027612" cy="13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52"/>
          <p:cNvSpPr txBox="1"/>
          <p:nvPr/>
        </p:nvSpPr>
        <p:spPr>
          <a:xfrm>
            <a:off x="5602275" y="4902121"/>
            <a:ext cx="1069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www.adwdiabetes.com/</a:t>
            </a: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53"/>
          <p:cNvSpPr txBox="1"/>
          <p:nvPr>
            <p:ph type="title"/>
          </p:nvPr>
        </p:nvSpPr>
        <p:spPr>
          <a:xfrm>
            <a:off x="27809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4400"/>
              <a:buFont typeface="Arial"/>
              <a:buNone/>
            </a:pPr>
            <a:r>
              <a:rPr lang="en" u="sng">
                <a:solidFill>
                  <a:srgbClr val="2B2D2E"/>
                </a:solidFill>
              </a:rPr>
              <a:t>SMART Aim</a:t>
            </a:r>
            <a:endParaRPr u="sng">
              <a:solidFill>
                <a:srgbClr val="2B2D2E"/>
              </a:solidFill>
            </a:endParaRPr>
          </a:p>
        </p:txBody>
      </p:sp>
      <p:sp>
        <p:nvSpPr>
          <p:cNvPr id="1278" name="Google Shape;1278;p153"/>
          <p:cNvSpPr txBox="1"/>
          <p:nvPr>
            <p:ph idx="1" type="body"/>
          </p:nvPr>
        </p:nvSpPr>
        <p:spPr>
          <a:xfrm>
            <a:off x="551467" y="1075602"/>
            <a:ext cx="84228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3200"/>
              <a:buNone/>
            </a:pPr>
            <a:r>
              <a:rPr i="1" lang="en">
                <a:solidFill>
                  <a:srgbClr val="2B2D2E"/>
                </a:solidFill>
              </a:rPr>
              <a:t>To increase the percentage of insulin pumps uploaded prior to T1D clinic visit at our institution from 15% to 30% by June 30, 2022.</a:t>
            </a:r>
            <a:endParaRPr/>
          </a:p>
        </p:txBody>
      </p:sp>
      <p:pic>
        <p:nvPicPr>
          <p:cNvPr descr="Omnipod 5 Initial Supply (90 Day) | JANZ Medical Supply" id="1279" name="Google Shape;1279;p153"/>
          <p:cNvPicPr preferRelativeResize="0"/>
          <p:nvPr/>
        </p:nvPicPr>
        <p:blipFill rotWithShape="1">
          <a:blip r:embed="rId3">
            <a:alphaModFix/>
          </a:blip>
          <a:srcRect b="472" l="21883" r="13886" t="1014"/>
          <a:stretch/>
        </p:blipFill>
        <p:spPr>
          <a:xfrm>
            <a:off x="3872751" y="3551295"/>
            <a:ext cx="1172584" cy="1289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 txBox="1"/>
          <p:nvPr/>
        </p:nvSpPr>
        <p:spPr>
          <a:xfrm>
            <a:off x="3797878" y="4902121"/>
            <a:ext cx="1247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www.janzmedicalsupply.com/</a:t>
            </a: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Tandem Diabetes to Release Self-Updating t:slim X2 Insulin Pump | Medgadget" id="1281" name="Google Shape;1281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9221" y="3888036"/>
            <a:ext cx="1299244" cy="1014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53"/>
          <p:cNvSpPr txBox="1"/>
          <p:nvPr/>
        </p:nvSpPr>
        <p:spPr>
          <a:xfrm>
            <a:off x="1797683" y="4902121"/>
            <a:ext cx="1250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https://www.medgadget.com/</a:t>
            </a: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adwdiabetes.com/images/minimed-770g-pump-system.jpg" id="1283" name="Google Shape;1283;p153"/>
          <p:cNvPicPr preferRelativeResize="0"/>
          <p:nvPr/>
        </p:nvPicPr>
        <p:blipFill rotWithShape="1">
          <a:blip r:embed="rId7">
            <a:alphaModFix/>
          </a:blip>
          <a:srcRect b="11343" l="26475" r="26372" t="6635"/>
          <a:stretch/>
        </p:blipFill>
        <p:spPr>
          <a:xfrm>
            <a:off x="5586750" y="3500275"/>
            <a:ext cx="1027612" cy="13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153"/>
          <p:cNvSpPr txBox="1"/>
          <p:nvPr/>
        </p:nvSpPr>
        <p:spPr>
          <a:xfrm>
            <a:off x="5602275" y="4902121"/>
            <a:ext cx="1069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www.adwdiabetes.com/</a:t>
            </a: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4400"/>
              <a:buFont typeface="Arial"/>
              <a:buNone/>
            </a:pPr>
            <a:r>
              <a:rPr lang="en" u="sng">
                <a:solidFill>
                  <a:srgbClr val="2B2D2E"/>
                </a:solidFill>
              </a:rPr>
              <a:t>Methods</a:t>
            </a:r>
            <a:endParaRPr u="sng">
              <a:solidFill>
                <a:srgbClr val="2B2D2E"/>
              </a:solidFill>
            </a:endParaRPr>
          </a:p>
        </p:txBody>
      </p:sp>
      <p:sp>
        <p:nvSpPr>
          <p:cNvPr id="1290" name="Google Shape;1290;p154"/>
          <p:cNvSpPr txBox="1"/>
          <p:nvPr>
            <p:ph idx="1" type="body"/>
          </p:nvPr>
        </p:nvSpPr>
        <p:spPr>
          <a:xfrm>
            <a:off x="282222" y="954617"/>
            <a:ext cx="8636100" cy="3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ct val="100000"/>
              <a:buNone/>
            </a:pPr>
            <a:r>
              <a:rPr lang="en">
                <a:solidFill>
                  <a:srgbClr val="2B2D2E"/>
                </a:solidFill>
              </a:rPr>
              <a:t>Team: clinicians, educators, parents, QI specialists</a:t>
            </a:r>
            <a:endParaRPr/>
          </a:p>
          <a:p>
            <a:pPr indent="-327660" lvl="0" marL="342900" rtl="0" algn="l">
              <a:spcBef>
                <a:spcPts val="640"/>
              </a:spcBef>
              <a:spcAft>
                <a:spcPts val="0"/>
              </a:spcAft>
              <a:buClr>
                <a:srgbClr val="2B2D2E"/>
              </a:buClr>
              <a:buSzPct val="100000"/>
              <a:buChar char="•"/>
            </a:pPr>
            <a:r>
              <a:rPr lang="en">
                <a:solidFill>
                  <a:srgbClr val="2B2D2E"/>
                </a:solidFill>
              </a:rPr>
              <a:t>understand the baseline state of pump uploading in our diabetes center</a:t>
            </a:r>
            <a:endParaRPr/>
          </a:p>
          <a:p>
            <a:pPr indent="-327660" lvl="0" marL="342900" rtl="0" algn="l">
              <a:spcBef>
                <a:spcPts val="640"/>
              </a:spcBef>
              <a:spcAft>
                <a:spcPts val="0"/>
              </a:spcAft>
              <a:buClr>
                <a:srgbClr val="2B2D2E"/>
              </a:buClr>
              <a:buSzPct val="100000"/>
              <a:buChar char="•"/>
            </a:pPr>
            <a:r>
              <a:rPr lang="en">
                <a:solidFill>
                  <a:srgbClr val="2B2D2E"/>
                </a:solidFill>
              </a:rPr>
              <a:t>develop a key driver diagram reflecting our theory</a:t>
            </a:r>
            <a:endParaRPr/>
          </a:p>
          <a:p>
            <a:pPr indent="-327660" lvl="0" marL="342900" rtl="0" algn="l">
              <a:spcBef>
                <a:spcPts val="640"/>
              </a:spcBef>
              <a:spcAft>
                <a:spcPts val="0"/>
              </a:spcAft>
              <a:buClr>
                <a:srgbClr val="2B2D2E"/>
              </a:buClr>
              <a:buSzPct val="100000"/>
              <a:buChar char="•"/>
            </a:pPr>
            <a:r>
              <a:rPr lang="en">
                <a:solidFill>
                  <a:srgbClr val="2B2D2E"/>
                </a:solidFill>
              </a:rPr>
              <a:t>conduct Plan-Do-Study-Act cycles targeting key drivers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B2D2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55"/>
          <p:cNvSpPr txBox="1"/>
          <p:nvPr>
            <p:ph type="title"/>
          </p:nvPr>
        </p:nvSpPr>
        <p:spPr>
          <a:xfrm>
            <a:off x="914400" y="-64215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u="sng"/>
              <a:t>Key Driver Diagram</a:t>
            </a:r>
            <a:endParaRPr u="sng"/>
          </a:p>
        </p:txBody>
      </p:sp>
      <p:sp>
        <p:nvSpPr>
          <p:cNvPr id="1297" name="Google Shape;1297;p155"/>
          <p:cNvSpPr txBox="1"/>
          <p:nvPr/>
        </p:nvSpPr>
        <p:spPr>
          <a:xfrm>
            <a:off x="589396" y="1901414"/>
            <a:ext cx="153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SMART Aim</a:t>
            </a:r>
            <a:endParaRPr/>
          </a:p>
        </p:txBody>
      </p:sp>
      <p:sp>
        <p:nvSpPr>
          <p:cNvPr id="1298" name="Google Shape;1298;p155"/>
          <p:cNvSpPr txBox="1"/>
          <p:nvPr/>
        </p:nvSpPr>
        <p:spPr>
          <a:xfrm>
            <a:off x="3171825" y="266015"/>
            <a:ext cx="19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Key Drivers</a:t>
            </a:r>
            <a:endParaRPr/>
          </a:p>
        </p:txBody>
      </p:sp>
      <p:sp>
        <p:nvSpPr>
          <p:cNvPr id="1299" name="Google Shape;1299;p155"/>
          <p:cNvSpPr txBox="1"/>
          <p:nvPr/>
        </p:nvSpPr>
        <p:spPr>
          <a:xfrm>
            <a:off x="6324960" y="261248"/>
            <a:ext cx="267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Interventions (LOR #)</a:t>
            </a:r>
            <a:endParaRPr/>
          </a:p>
        </p:txBody>
      </p:sp>
      <p:sp>
        <p:nvSpPr>
          <p:cNvPr id="1300" name="Google Shape;1300;p155"/>
          <p:cNvSpPr/>
          <p:nvPr/>
        </p:nvSpPr>
        <p:spPr>
          <a:xfrm>
            <a:off x="531101" y="2216278"/>
            <a:ext cx="1676100" cy="12528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  Increase the percentage of insulin pumps that are uploaded prior to the start of the visit from 15% to 30% by </a:t>
            </a:r>
            <a:b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June 30, 2022</a:t>
            </a:r>
            <a:endParaRPr sz="1400">
              <a:solidFill>
                <a:srgbClr val="2B2D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1" name="Google Shape;1301;p155"/>
          <p:cNvSpPr/>
          <p:nvPr/>
        </p:nvSpPr>
        <p:spPr>
          <a:xfrm>
            <a:off x="531101" y="571380"/>
            <a:ext cx="1676100" cy="13167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Partner with patients/families to support diabetes care and self-management during and between visits to optimize outcomes.</a:t>
            </a:r>
            <a:endParaRPr/>
          </a:p>
        </p:txBody>
      </p:sp>
      <p:sp>
        <p:nvSpPr>
          <p:cNvPr id="1302" name="Google Shape;1302;p155"/>
          <p:cNvSpPr txBox="1"/>
          <p:nvPr/>
        </p:nvSpPr>
        <p:spPr>
          <a:xfrm>
            <a:off x="589396" y="266015"/>
            <a:ext cx="153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Global Aim</a:t>
            </a:r>
            <a:endParaRPr/>
          </a:p>
        </p:txBody>
      </p:sp>
      <p:sp>
        <p:nvSpPr>
          <p:cNvPr id="1303" name="Google Shape;1303;p155"/>
          <p:cNvSpPr/>
          <p:nvPr/>
        </p:nvSpPr>
        <p:spPr>
          <a:xfrm>
            <a:off x="531101" y="3797360"/>
            <a:ext cx="1676100" cy="7845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Type 1 Diabetes Patients with insulin pumps seen in CCHMC Diabetes Center</a:t>
            </a:r>
            <a:endParaRPr sz="1400">
              <a:solidFill>
                <a:srgbClr val="2B2D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4" name="Google Shape;1304;p155"/>
          <p:cNvSpPr txBox="1"/>
          <p:nvPr/>
        </p:nvSpPr>
        <p:spPr>
          <a:xfrm>
            <a:off x="607032" y="3524629"/>
            <a:ext cx="153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Population</a:t>
            </a:r>
            <a:endParaRPr/>
          </a:p>
        </p:txBody>
      </p:sp>
      <p:sp>
        <p:nvSpPr>
          <p:cNvPr id="1305" name="Google Shape;1305;p155"/>
          <p:cNvSpPr/>
          <p:nvPr/>
        </p:nvSpPr>
        <p:spPr>
          <a:xfrm>
            <a:off x="2511475" y="571379"/>
            <a:ext cx="361500" cy="3918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B2D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155"/>
          <p:cNvSpPr/>
          <p:nvPr/>
        </p:nvSpPr>
        <p:spPr>
          <a:xfrm>
            <a:off x="3153647" y="3957875"/>
            <a:ext cx="1952100" cy="5214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Proper assessment for patient/family uploading barriers/needs</a:t>
            </a:r>
            <a:endParaRPr/>
          </a:p>
        </p:txBody>
      </p:sp>
      <p:sp>
        <p:nvSpPr>
          <p:cNvPr id="1307" name="Google Shape;1307;p155"/>
          <p:cNvSpPr/>
          <p:nvPr/>
        </p:nvSpPr>
        <p:spPr>
          <a:xfrm>
            <a:off x="3153647" y="1274482"/>
            <a:ext cx="1952100" cy="5196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Effective educational resources for families and patients</a:t>
            </a:r>
            <a:endParaRPr/>
          </a:p>
        </p:txBody>
      </p:sp>
      <p:sp>
        <p:nvSpPr>
          <p:cNvPr id="1308" name="Google Shape;1308;p155"/>
          <p:cNvSpPr/>
          <p:nvPr/>
        </p:nvSpPr>
        <p:spPr>
          <a:xfrm>
            <a:off x="3153647" y="1982942"/>
            <a:ext cx="1952100" cy="5064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Clear uploading expectations for families and staff</a:t>
            </a:r>
            <a:endParaRPr/>
          </a:p>
        </p:txBody>
      </p:sp>
      <p:sp>
        <p:nvSpPr>
          <p:cNvPr id="1309" name="Google Shape;1309;p155"/>
          <p:cNvSpPr/>
          <p:nvPr/>
        </p:nvSpPr>
        <p:spPr>
          <a:xfrm>
            <a:off x="3153647" y="571380"/>
            <a:ext cx="1952100" cy="5142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Adequate assistance for patient/family uploading barriers &amp; needs</a:t>
            </a:r>
            <a:endParaRPr/>
          </a:p>
        </p:txBody>
      </p:sp>
      <p:sp>
        <p:nvSpPr>
          <p:cNvPr id="1310" name="Google Shape;1310;p155"/>
          <p:cNvSpPr/>
          <p:nvPr/>
        </p:nvSpPr>
        <p:spPr>
          <a:xfrm>
            <a:off x="3153647" y="2678443"/>
            <a:ext cx="1952100" cy="3528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Empowered, engaged, and  motivated patient/families</a:t>
            </a:r>
            <a:endParaRPr sz="1400">
              <a:solidFill>
                <a:srgbClr val="2B2D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11" name="Google Shape;1311;p155"/>
          <p:cNvSpPr/>
          <p:nvPr/>
        </p:nvSpPr>
        <p:spPr>
          <a:xfrm>
            <a:off x="6324960" y="1402775"/>
            <a:ext cx="2677500" cy="3528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Providing video/job aid tutorials to patients/families for uploading (LOR 1)</a:t>
            </a:r>
            <a:endParaRPr/>
          </a:p>
        </p:txBody>
      </p:sp>
      <p:sp>
        <p:nvSpPr>
          <p:cNvPr id="1312" name="Google Shape;1312;p155"/>
          <p:cNvSpPr/>
          <p:nvPr/>
        </p:nvSpPr>
        <p:spPr>
          <a:xfrm>
            <a:off x="6324960" y="583475"/>
            <a:ext cx="2677500" cy="3657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Kiosk/room in clinic for device uploading (LOR 2)</a:t>
            </a:r>
            <a:endParaRPr/>
          </a:p>
        </p:txBody>
      </p:sp>
      <p:sp>
        <p:nvSpPr>
          <p:cNvPr id="1313" name="Google Shape;1313;p155"/>
          <p:cNvSpPr/>
          <p:nvPr/>
        </p:nvSpPr>
        <p:spPr>
          <a:xfrm>
            <a:off x="6324960" y="2887646"/>
            <a:ext cx="2677500" cy="343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Device and uploading education for staff/providers (LOR 1)</a:t>
            </a:r>
            <a:endParaRPr/>
          </a:p>
        </p:txBody>
      </p:sp>
      <p:sp>
        <p:nvSpPr>
          <p:cNvPr id="1314" name="Google Shape;1314;p155"/>
          <p:cNvSpPr/>
          <p:nvPr/>
        </p:nvSpPr>
        <p:spPr>
          <a:xfrm>
            <a:off x="6324960" y="1005534"/>
            <a:ext cx="2677500" cy="3411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“Diabetes Pantry” in clinic for device/uploading needs (LOR 2)</a:t>
            </a:r>
            <a:endParaRPr/>
          </a:p>
        </p:txBody>
      </p:sp>
      <p:sp>
        <p:nvSpPr>
          <p:cNvPr id="1315" name="Google Shape;1315;p155"/>
          <p:cNvSpPr/>
          <p:nvPr/>
        </p:nvSpPr>
        <p:spPr>
          <a:xfrm>
            <a:off x="6324960" y="3287585"/>
            <a:ext cx="2677500" cy="3561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Reward/Incentives for patients/families (LOR 1)</a:t>
            </a:r>
            <a:endParaRPr/>
          </a:p>
        </p:txBody>
      </p:sp>
      <p:sp>
        <p:nvSpPr>
          <p:cNvPr id="1316" name="Google Shape;1316;p155"/>
          <p:cNvSpPr/>
          <p:nvPr/>
        </p:nvSpPr>
        <p:spPr>
          <a:xfrm>
            <a:off x="6324960" y="2341592"/>
            <a:ext cx="2677500" cy="4899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Reinforcement during clinic visits of the benefits and importance of uploading (LOR 1)</a:t>
            </a:r>
            <a:endParaRPr/>
          </a:p>
        </p:txBody>
      </p:sp>
      <p:sp>
        <p:nvSpPr>
          <p:cNvPr id="1317" name="Google Shape;1317;p155"/>
          <p:cNvSpPr/>
          <p:nvPr/>
        </p:nvSpPr>
        <p:spPr>
          <a:xfrm>
            <a:off x="6324960" y="3699937"/>
            <a:ext cx="2677500" cy="2247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Reward/Incentives for staff  (LOR 1)</a:t>
            </a:r>
            <a:endParaRPr/>
          </a:p>
        </p:txBody>
      </p:sp>
      <p:sp>
        <p:nvSpPr>
          <p:cNvPr id="1318" name="Google Shape;1318;p155"/>
          <p:cNvSpPr/>
          <p:nvPr/>
        </p:nvSpPr>
        <p:spPr>
          <a:xfrm>
            <a:off x="3153647" y="3220223"/>
            <a:ext cx="1952100" cy="5487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Knowledgeable, engaged, and  motivated staff/providers</a:t>
            </a:r>
            <a:endParaRPr/>
          </a:p>
        </p:txBody>
      </p:sp>
      <p:cxnSp>
        <p:nvCxnSpPr>
          <p:cNvPr id="1319" name="Google Shape;1319;p155"/>
          <p:cNvCxnSpPr>
            <a:stCxn id="1312" idx="1"/>
            <a:endCxn id="1309" idx="3"/>
          </p:cNvCxnSpPr>
          <p:nvPr/>
        </p:nvCxnSpPr>
        <p:spPr>
          <a:xfrm flipH="1">
            <a:off x="5105760" y="766325"/>
            <a:ext cx="1219200" cy="621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0" name="Google Shape;1320;p155"/>
          <p:cNvCxnSpPr>
            <a:stCxn id="1314" idx="1"/>
            <a:endCxn id="1309" idx="3"/>
          </p:cNvCxnSpPr>
          <p:nvPr/>
        </p:nvCxnSpPr>
        <p:spPr>
          <a:xfrm rot="10800000">
            <a:off x="5105760" y="828384"/>
            <a:ext cx="1219200" cy="3477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1" name="Google Shape;1321;p155"/>
          <p:cNvCxnSpPr>
            <a:stCxn id="1313" idx="1"/>
            <a:endCxn id="1318" idx="3"/>
          </p:cNvCxnSpPr>
          <p:nvPr/>
        </p:nvCxnSpPr>
        <p:spPr>
          <a:xfrm flipH="1">
            <a:off x="5105760" y="3059546"/>
            <a:ext cx="1219200" cy="4350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2" name="Google Shape;1322;p155"/>
          <p:cNvCxnSpPr>
            <a:stCxn id="1313" idx="1"/>
            <a:endCxn id="1308" idx="3"/>
          </p:cNvCxnSpPr>
          <p:nvPr/>
        </p:nvCxnSpPr>
        <p:spPr>
          <a:xfrm rot="10800000">
            <a:off x="5105760" y="2236046"/>
            <a:ext cx="1219200" cy="8235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3" name="Google Shape;1323;p155"/>
          <p:cNvCxnSpPr>
            <a:stCxn id="1316" idx="1"/>
            <a:endCxn id="1310" idx="3"/>
          </p:cNvCxnSpPr>
          <p:nvPr/>
        </p:nvCxnSpPr>
        <p:spPr>
          <a:xfrm flipH="1">
            <a:off x="5105760" y="2586542"/>
            <a:ext cx="1219200" cy="2682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4" name="Google Shape;1324;p155"/>
          <p:cNvCxnSpPr>
            <a:stCxn id="1316" idx="1"/>
            <a:endCxn id="1308" idx="3"/>
          </p:cNvCxnSpPr>
          <p:nvPr/>
        </p:nvCxnSpPr>
        <p:spPr>
          <a:xfrm rot="10800000">
            <a:off x="5105760" y="2236142"/>
            <a:ext cx="1219200" cy="3504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5" name="Google Shape;1325;p155"/>
          <p:cNvCxnSpPr>
            <a:stCxn id="1311" idx="1"/>
            <a:endCxn id="1307" idx="3"/>
          </p:cNvCxnSpPr>
          <p:nvPr/>
        </p:nvCxnSpPr>
        <p:spPr>
          <a:xfrm rot="10800000">
            <a:off x="5105760" y="1534175"/>
            <a:ext cx="1219200" cy="450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6" name="Google Shape;1326;p155"/>
          <p:cNvCxnSpPr>
            <a:stCxn id="1311" idx="1"/>
            <a:endCxn id="1309" idx="3"/>
          </p:cNvCxnSpPr>
          <p:nvPr/>
        </p:nvCxnSpPr>
        <p:spPr>
          <a:xfrm rot="10800000">
            <a:off x="5105760" y="828575"/>
            <a:ext cx="1219200" cy="7506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7" name="Google Shape;1327;p155"/>
          <p:cNvCxnSpPr>
            <a:stCxn id="1315" idx="1"/>
            <a:endCxn id="1310" idx="3"/>
          </p:cNvCxnSpPr>
          <p:nvPr/>
        </p:nvCxnSpPr>
        <p:spPr>
          <a:xfrm rot="10800000">
            <a:off x="5105760" y="2854835"/>
            <a:ext cx="1219200" cy="6108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8" name="Google Shape;1328;p155"/>
          <p:cNvCxnSpPr>
            <a:stCxn id="1317" idx="1"/>
            <a:endCxn id="1318" idx="3"/>
          </p:cNvCxnSpPr>
          <p:nvPr/>
        </p:nvCxnSpPr>
        <p:spPr>
          <a:xfrm rot="10800000">
            <a:off x="5105760" y="3494587"/>
            <a:ext cx="1219200" cy="3177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9" name="Google Shape;1329;p155"/>
          <p:cNvCxnSpPr>
            <a:stCxn id="1330" idx="1"/>
            <a:endCxn id="1306" idx="3"/>
          </p:cNvCxnSpPr>
          <p:nvPr/>
        </p:nvCxnSpPr>
        <p:spPr>
          <a:xfrm rot="10800000">
            <a:off x="5105760" y="4218635"/>
            <a:ext cx="1219200" cy="12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31" name="Google Shape;1331;p155"/>
          <p:cNvSpPr/>
          <p:nvPr/>
        </p:nvSpPr>
        <p:spPr>
          <a:xfrm>
            <a:off x="6324960" y="1811861"/>
            <a:ext cx="2677500" cy="4734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Email to families prior to clinic visit– uploading expectation and instructions  (LOR 1)</a:t>
            </a:r>
            <a:endParaRPr/>
          </a:p>
        </p:txBody>
      </p:sp>
      <p:cxnSp>
        <p:nvCxnSpPr>
          <p:cNvPr id="1332" name="Google Shape;1332;p155"/>
          <p:cNvCxnSpPr>
            <a:stCxn id="1331" idx="1"/>
            <a:endCxn id="1307" idx="3"/>
          </p:cNvCxnSpPr>
          <p:nvPr/>
        </p:nvCxnSpPr>
        <p:spPr>
          <a:xfrm rot="10800000">
            <a:off x="5105760" y="1534361"/>
            <a:ext cx="1219200" cy="5142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3" name="Google Shape;1333;p155"/>
          <p:cNvCxnSpPr>
            <a:stCxn id="1331" idx="1"/>
            <a:endCxn id="1308" idx="3"/>
          </p:cNvCxnSpPr>
          <p:nvPr/>
        </p:nvCxnSpPr>
        <p:spPr>
          <a:xfrm flipH="1">
            <a:off x="5105760" y="2048561"/>
            <a:ext cx="1219200" cy="187500"/>
          </a:xfrm>
          <a:prstGeom prst="straightConnector1">
            <a:avLst/>
          </a:prstGeom>
          <a:noFill/>
          <a:ln cap="flat" cmpd="sng" w="28575">
            <a:solidFill>
              <a:srgbClr val="009BB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34" name="Google Shape;1334;p155"/>
          <p:cNvSpPr/>
          <p:nvPr/>
        </p:nvSpPr>
        <p:spPr>
          <a:xfrm>
            <a:off x="6316980" y="4458813"/>
            <a:ext cx="2758500" cy="52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155"/>
          <p:cNvSpPr/>
          <p:nvPr/>
        </p:nvSpPr>
        <p:spPr>
          <a:xfrm>
            <a:off x="6324960" y="3980735"/>
            <a:ext cx="2677500" cy="4782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Asking about barriers when pt/family doesn’t upload prior to clinic appt  (LOR 2)</a:t>
            </a:r>
            <a:endParaRPr/>
          </a:p>
        </p:txBody>
      </p:sp>
      <p:sp>
        <p:nvSpPr>
          <p:cNvPr id="1335" name="Google Shape;1335;p155"/>
          <p:cNvSpPr/>
          <p:nvPr/>
        </p:nvSpPr>
        <p:spPr>
          <a:xfrm>
            <a:off x="7351883" y="4743064"/>
            <a:ext cx="135600" cy="846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336" name="Google Shape;1336;p155"/>
          <p:cNvSpPr/>
          <p:nvPr/>
        </p:nvSpPr>
        <p:spPr>
          <a:xfrm>
            <a:off x="7351883" y="4824732"/>
            <a:ext cx="135600" cy="84600"/>
          </a:xfrm>
          <a:prstGeom prst="rect">
            <a:avLst/>
          </a:prstGeom>
          <a:solidFill>
            <a:srgbClr val="57E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37" name="Google Shape;1337;p155"/>
          <p:cNvSpPr/>
          <p:nvPr/>
        </p:nvSpPr>
        <p:spPr>
          <a:xfrm>
            <a:off x="7351883" y="4664215"/>
            <a:ext cx="135600" cy="84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B2D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8" name="Google Shape;1338;p155"/>
          <p:cNvSpPr txBox="1"/>
          <p:nvPr/>
        </p:nvSpPr>
        <p:spPr>
          <a:xfrm>
            <a:off x="7470114" y="4629603"/>
            <a:ext cx="1605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Potential intervention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Active intervention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Adopted/Abandoned intervention </a:t>
            </a:r>
            <a:endParaRPr/>
          </a:p>
        </p:txBody>
      </p:sp>
      <p:sp>
        <p:nvSpPr>
          <p:cNvPr id="1339" name="Google Shape;1339;p155"/>
          <p:cNvSpPr txBox="1"/>
          <p:nvPr/>
        </p:nvSpPr>
        <p:spPr>
          <a:xfrm>
            <a:off x="7273174" y="4524696"/>
            <a:ext cx="1619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Legend</a:t>
            </a:r>
            <a:endParaRPr/>
          </a:p>
        </p:txBody>
      </p:sp>
      <p:sp>
        <p:nvSpPr>
          <p:cNvPr id="1340" name="Google Shape;1340;p155"/>
          <p:cNvSpPr txBox="1"/>
          <p:nvPr/>
        </p:nvSpPr>
        <p:spPr>
          <a:xfrm>
            <a:off x="4709316" y="4713140"/>
            <a:ext cx="2286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Note: </a:t>
            </a:r>
            <a:r>
              <a:rPr lang="en" sz="750">
                <a:solidFill>
                  <a:srgbClr val="2B2D2E"/>
                </a:solidFill>
                <a:latin typeface="Arial Narrow"/>
                <a:ea typeface="Arial Narrow"/>
                <a:cs typeface="Arial Narrow"/>
                <a:sym typeface="Arial Narrow"/>
              </a:rPr>
              <a:t>LOR # = Level of Reliability Number, e.g., LOR 1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" name="Google Shape;1346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28" y="114300"/>
            <a:ext cx="8654100" cy="48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Google Shape;135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713" y="94444"/>
            <a:ext cx="3566146" cy="4844949"/>
          </a:xfrm>
          <a:prstGeom prst="rect">
            <a:avLst/>
          </a:prstGeom>
          <a:noFill/>
          <a:ln cap="flat" cmpd="sng" w="57150">
            <a:solidFill>
              <a:srgbClr val="2B2D2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2" name="Google Shape;1352;p157"/>
          <p:cNvSpPr txBox="1"/>
          <p:nvPr/>
        </p:nvSpPr>
        <p:spPr>
          <a:xfrm>
            <a:off x="370114" y="209981"/>
            <a:ext cx="150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Mailer:</a:t>
            </a:r>
            <a:endParaRPr b="1" sz="3200">
              <a:solidFill>
                <a:srgbClr val="2B2D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Google Shape;1358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28" y="114300"/>
            <a:ext cx="8654100" cy="4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158"/>
          <p:cNvSpPr txBox="1"/>
          <p:nvPr>
            <p:ph type="title"/>
          </p:nvPr>
        </p:nvSpPr>
        <p:spPr>
          <a:xfrm>
            <a:off x="870855" y="16328"/>
            <a:ext cx="7119300" cy="8574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2B2D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3200"/>
              <a:buFont typeface="Arial"/>
              <a:buNone/>
            </a:pPr>
            <a:r>
              <a:rPr lang="en" sz="3200" u="sng">
                <a:solidFill>
                  <a:srgbClr val="2B2D2E"/>
                </a:solidFill>
              </a:rPr>
              <a:t>Result:</a:t>
            </a:r>
            <a:r>
              <a:rPr lang="en" sz="3200">
                <a:solidFill>
                  <a:srgbClr val="2B2D2E"/>
                </a:solidFill>
              </a:rPr>
              <a:t> 25% increase in percentage of insulin pumps uploaded prior to visit</a:t>
            </a:r>
            <a:endParaRPr sz="3200">
              <a:solidFill>
                <a:srgbClr val="2B2D2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32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5" name="Google Shape;955;p132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Aim </a:t>
            </a:r>
            <a:endParaRPr/>
          </a:p>
        </p:txBody>
      </p:sp>
      <p:sp>
        <p:nvSpPr>
          <p:cNvPr id="956" name="Google Shape;956;p132"/>
          <p:cNvSpPr txBox="1"/>
          <p:nvPr>
            <p:ph idx="2" type="body"/>
          </p:nvPr>
        </p:nvSpPr>
        <p:spPr>
          <a:xfrm>
            <a:off x="801688" y="1534239"/>
            <a:ext cx="5751512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9B3"/>
              </a:buClr>
              <a:buSzPts val="2800"/>
              <a:buNone/>
            </a:pPr>
            <a:r>
              <a:rPr b="1" lang="en" sz="2800">
                <a:solidFill>
                  <a:srgbClr val="0069B3"/>
                </a:solidFill>
                <a:latin typeface="Calibri"/>
                <a:ea typeface="Calibri"/>
                <a:cs typeface="Calibri"/>
                <a:sym typeface="Calibri"/>
              </a:rPr>
              <a:t>Improve percentage of active long-acting insulin prescriptions for pump users seen each month from 54% to 61% within 10 months.</a:t>
            </a:r>
            <a:endParaRPr sz="1200">
              <a:solidFill>
                <a:srgbClr val="0069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Il mio diabete L'insulina lispro biosimilarizzata non è inferiore a ..." id="957" name="Google Shape;957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811" y="3195972"/>
            <a:ext cx="3425800" cy="139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59"/>
          <p:cNvSpPr txBox="1"/>
          <p:nvPr>
            <p:ph type="title"/>
          </p:nvPr>
        </p:nvSpPr>
        <p:spPr>
          <a:xfrm>
            <a:off x="13063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4400"/>
              <a:buFont typeface="Arial"/>
              <a:buNone/>
            </a:pPr>
            <a:r>
              <a:rPr lang="en" u="sng">
                <a:solidFill>
                  <a:srgbClr val="2B2D2E"/>
                </a:solidFill>
              </a:rPr>
              <a:t>Conclusions:</a:t>
            </a:r>
            <a:endParaRPr u="sng">
              <a:solidFill>
                <a:srgbClr val="2B2D2E"/>
              </a:solidFill>
            </a:endParaRPr>
          </a:p>
        </p:txBody>
      </p:sp>
      <p:sp>
        <p:nvSpPr>
          <p:cNvPr id="1365" name="Google Shape;1365;p159"/>
          <p:cNvSpPr txBox="1"/>
          <p:nvPr>
            <p:ph idx="1" type="body"/>
          </p:nvPr>
        </p:nvSpPr>
        <p:spPr>
          <a:xfrm>
            <a:off x="168574" y="847928"/>
            <a:ext cx="4555800" cy="3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2400"/>
              <a:buNone/>
            </a:pPr>
            <a:r>
              <a:rPr lang="en" sz="2400">
                <a:solidFill>
                  <a:srgbClr val="2B2D2E"/>
                </a:solidFill>
              </a:rPr>
              <a:t>25% increase in pre-clinic pump uploads and counting = </a:t>
            </a:r>
            <a:endParaRPr/>
          </a:p>
          <a:p>
            <a:pPr indent="-457200" lvl="1" marL="914400" rtl="0" algn="l">
              <a:spcBef>
                <a:spcPts val="480"/>
              </a:spcBef>
              <a:spcAft>
                <a:spcPts val="0"/>
              </a:spcAft>
              <a:buClr>
                <a:srgbClr val="2B2D2E"/>
              </a:buClr>
              <a:buSzPts val="2000"/>
              <a:buNone/>
            </a:pPr>
            <a:r>
              <a:rPr i="1" lang="en" sz="2000">
                <a:solidFill>
                  <a:srgbClr val="2B2D2E"/>
                </a:solidFill>
              </a:rPr>
              <a:t>	</a:t>
            </a:r>
            <a:r>
              <a:rPr b="1" i="1" lang="en" sz="2400" u="sng">
                <a:solidFill>
                  <a:srgbClr val="2B2D2E"/>
                </a:solidFill>
              </a:rPr>
              <a:t>over 50 more patients </a:t>
            </a:r>
            <a:r>
              <a:rPr b="1" i="1" lang="en" sz="2400">
                <a:solidFill>
                  <a:srgbClr val="2B2D2E"/>
                </a:solidFill>
              </a:rPr>
              <a:t>per month with pump data uploaded pre-clinic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2B2D2E"/>
              </a:solidFill>
            </a:endParaRPr>
          </a:p>
        </p:txBody>
      </p:sp>
      <p:sp>
        <p:nvSpPr>
          <p:cNvPr id="1366" name="Google Shape;1366;p159"/>
          <p:cNvSpPr txBox="1"/>
          <p:nvPr/>
        </p:nvSpPr>
        <p:spPr>
          <a:xfrm>
            <a:off x="59720" y="3395191"/>
            <a:ext cx="9127800" cy="1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7432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Ongoing interventions</a:t>
            </a:r>
            <a:endParaRPr/>
          </a:p>
          <a:p>
            <a:pPr indent="-27432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2B2D2E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Assess and address gaps</a:t>
            </a:r>
            <a:endParaRPr/>
          </a:p>
          <a:p>
            <a:pPr indent="-27432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2B2D2E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Impact on clinic cycle time</a:t>
            </a:r>
            <a:endParaRPr/>
          </a:p>
          <a:p>
            <a:pPr indent="-27432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2B2D2E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Remote monitoring</a:t>
            </a:r>
            <a:endParaRPr/>
          </a:p>
          <a:p>
            <a:pPr indent="-27432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2B2D2E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Device data integration into EMR</a:t>
            </a:r>
            <a:endParaRPr/>
          </a:p>
          <a:p>
            <a:pPr indent="-27432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2B2D2E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AI-guided modifications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rgbClr val="2B2D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59"/>
          <p:cNvSpPr txBox="1"/>
          <p:nvPr/>
        </p:nvSpPr>
        <p:spPr>
          <a:xfrm>
            <a:off x="130630" y="279593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B2D2E"/>
              </a:buClr>
              <a:buSzPts val="4400"/>
              <a:buFont typeface="Arial"/>
              <a:buNone/>
            </a:pPr>
            <a:r>
              <a:rPr lang="en" sz="4400" u="sng">
                <a:solidFill>
                  <a:srgbClr val="2B2D2E"/>
                </a:solidFill>
                <a:latin typeface="Arial"/>
                <a:ea typeface="Arial"/>
                <a:cs typeface="Arial"/>
                <a:sym typeface="Arial"/>
              </a:rPr>
              <a:t>Future Directions:</a:t>
            </a:r>
            <a:endParaRPr sz="4400" u="sng">
              <a:solidFill>
                <a:srgbClr val="2B2D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8" name="Google Shape;1368;p159"/>
          <p:cNvPicPr preferRelativeResize="0"/>
          <p:nvPr/>
        </p:nvPicPr>
        <p:blipFill rotWithShape="1">
          <a:blip r:embed="rId3">
            <a:alphaModFix/>
          </a:blip>
          <a:srcRect b="2922" l="56666" r="6796" t="0"/>
          <a:stretch/>
        </p:blipFill>
        <p:spPr>
          <a:xfrm>
            <a:off x="4724403" y="62706"/>
            <a:ext cx="4321813" cy="2422479"/>
          </a:xfrm>
          <a:prstGeom prst="rect">
            <a:avLst/>
          </a:prstGeom>
          <a:noFill/>
          <a:ln cap="flat" cmpd="sng" w="38100">
            <a:solidFill>
              <a:srgbClr val="2B2D2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60"/>
          <p:cNvSpPr txBox="1"/>
          <p:nvPr>
            <p:ph type="ctrTitle"/>
          </p:nvPr>
        </p:nvSpPr>
        <p:spPr>
          <a:xfrm>
            <a:off x="2492828" y="1572136"/>
            <a:ext cx="43653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Thank you!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61"/>
          <p:cNvSpPr txBox="1"/>
          <p:nvPr>
            <p:ph type="ctrTitle"/>
          </p:nvPr>
        </p:nvSpPr>
        <p:spPr>
          <a:xfrm>
            <a:off x="2343150" y="285750"/>
            <a:ext cx="6172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Pediatric Type 1 Diabetes Technology Use: Hispanic Caregiver’s Perspective.</a:t>
            </a:r>
            <a:br>
              <a:rPr lang="en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/>
              <a:t> </a:t>
            </a:r>
            <a:br>
              <a:rPr lang="en"/>
            </a:br>
            <a:r>
              <a:rPr lang="en"/>
              <a:t> </a:t>
            </a:r>
            <a:br>
              <a:rPr lang="en"/>
            </a:br>
            <a:endParaRPr sz="3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1" name="Google Shape;1381;p161"/>
          <p:cNvSpPr txBox="1"/>
          <p:nvPr>
            <p:ph idx="1" type="subTitle"/>
          </p:nvPr>
        </p:nvSpPr>
        <p:spPr>
          <a:xfrm>
            <a:off x="2057400" y="3200400"/>
            <a:ext cx="6572250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Mariaester Makacio-Morillo, MD</a:t>
            </a:r>
            <a:r>
              <a:rPr baseline="30000"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Lisandra Hernandez, APRN, CDE</a:t>
            </a:r>
            <a:r>
              <a:rPr baseline="30000"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MPH; Janine Sanchez, MD</a:t>
            </a:r>
            <a:r>
              <a:rPr baseline="30000" lang="en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baseline="30000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Miami Miller School of Medicine, Miami, FL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Jackson Health System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62"/>
          <p:cNvSpPr txBox="1"/>
          <p:nvPr>
            <p:ph type="title"/>
          </p:nvPr>
        </p:nvSpPr>
        <p:spPr>
          <a:xfrm>
            <a:off x="1200150" y="342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/>
          </a:p>
        </p:txBody>
      </p:sp>
      <p:sp>
        <p:nvSpPr>
          <p:cNvPr id="1388" name="Google Shape;1388;p162"/>
          <p:cNvSpPr txBox="1"/>
          <p:nvPr>
            <p:ph idx="1" type="body"/>
          </p:nvPr>
        </p:nvSpPr>
        <p:spPr>
          <a:xfrm>
            <a:off x="1943100" y="1200150"/>
            <a:ext cx="67437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Studies have shown that Hispanics have low use of insulin pumps and CGM when compared with white subjects</a:t>
            </a:r>
            <a:r>
              <a:rPr baseline="30000" lang="en" sz="21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47650" lvl="0" marL="2540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Racial disparities in technology use and diabetes outcomes persist regardless of insurance status.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Our aim was to obtain a better understanding of barriers that keep people from using advanced technology and prevent health disparities. </a:t>
            </a:r>
            <a:endParaRPr/>
          </a:p>
          <a:p>
            <a:pPr indent="-11430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9" name="Google Shape;1389;p162"/>
          <p:cNvSpPr txBox="1"/>
          <p:nvPr/>
        </p:nvSpPr>
        <p:spPr>
          <a:xfrm>
            <a:off x="1943100" y="4673203"/>
            <a:ext cx="7086600" cy="3917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Willi SM, Miller KM, DiMeglio LA, et al. Racial-ethnic disparities in management and outcomes among children with type 1 diabetes. </a:t>
            </a:r>
            <a:r>
              <a:rPr b="0" i="1" lang="en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Pediatrics</a:t>
            </a:r>
            <a:r>
              <a:rPr b="0" i="0" lang="en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2015;135(3):424-434. doi:10.1542/peds.2014-1774</a:t>
            </a:r>
            <a:endParaRPr b="0" baseline="3000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63"/>
          <p:cNvSpPr txBox="1"/>
          <p:nvPr>
            <p:ph type="title"/>
          </p:nvPr>
        </p:nvSpPr>
        <p:spPr>
          <a:xfrm>
            <a:off x="1371600" y="342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Methods	</a:t>
            </a:r>
            <a:endParaRPr/>
          </a:p>
        </p:txBody>
      </p:sp>
      <p:sp>
        <p:nvSpPr>
          <p:cNvPr id="1396" name="Google Shape;1396;p163"/>
          <p:cNvSpPr txBox="1"/>
          <p:nvPr>
            <p:ph idx="1" type="body"/>
          </p:nvPr>
        </p:nvSpPr>
        <p:spPr>
          <a:xfrm>
            <a:off x="1943100" y="1200150"/>
            <a:ext cx="67437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completed semi-structured interviews and 2 focus group with a sample group of Hispanic parents of T1D patients. </a:t>
            </a:r>
            <a:endParaRPr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5400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 interviews were conducted by a 3</a:t>
            </a:r>
            <a:r>
              <a:rPr baseline="30000" lang="en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year pediatric endocrinology fellow.  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64"/>
          <p:cNvSpPr txBox="1"/>
          <p:nvPr>
            <p:ph type="title"/>
          </p:nvPr>
        </p:nvSpPr>
        <p:spPr>
          <a:xfrm>
            <a:off x="9144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/>
          </a:p>
        </p:txBody>
      </p:sp>
      <p:sp>
        <p:nvSpPr>
          <p:cNvPr id="1402" name="Google Shape;1402;p164"/>
          <p:cNvSpPr txBox="1"/>
          <p:nvPr>
            <p:ph idx="1" type="body"/>
          </p:nvPr>
        </p:nvSpPr>
        <p:spPr>
          <a:xfrm>
            <a:off x="2000250" y="1063229"/>
            <a:ext cx="6686550" cy="353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Four topic areas were the focus of the interview:  sensor usage, pump vs smart pen vs MDI, training via video conference vs in-person visits, and suggestions to improve care. </a:t>
            </a:r>
            <a:endParaRPr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5400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interviews were transcribed, annotated, and analyzed for common themes. </a:t>
            </a:r>
            <a:endParaRPr/>
          </a:p>
          <a:p>
            <a:pPr indent="-254000" lvl="0" marL="25400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compared the results to study we did with Black parents.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65"/>
          <p:cNvSpPr txBox="1"/>
          <p:nvPr>
            <p:ph type="title"/>
          </p:nvPr>
        </p:nvSpPr>
        <p:spPr>
          <a:xfrm>
            <a:off x="1200150" y="342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1409" name="Google Shape;1409;p165"/>
          <p:cNvSpPr txBox="1"/>
          <p:nvPr>
            <p:ph idx="1" type="body"/>
          </p:nvPr>
        </p:nvSpPr>
        <p:spPr>
          <a:xfrm>
            <a:off x="1943100" y="1200150"/>
            <a:ext cx="67437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gathered data from 9 Hispanic parents of T1D patients. </a:t>
            </a:r>
            <a:endParaRPr/>
          </a:p>
          <a:p>
            <a:pPr indent="-209550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interview format was chosen by parents:</a:t>
            </a:r>
            <a:endParaRPr/>
          </a:p>
          <a:p>
            <a:pPr indent="-177800" lvl="2" marL="863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22% individual interview</a:t>
            </a:r>
            <a:endParaRPr/>
          </a:p>
          <a:p>
            <a:pPr indent="-177800" lvl="2" marL="863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11% interview via email</a:t>
            </a:r>
            <a:endParaRPr/>
          </a:p>
          <a:p>
            <a:pPr indent="-177800" lvl="2" marL="863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66% focus group </a:t>
            </a:r>
            <a:endParaRPr/>
          </a:p>
          <a:p>
            <a:pPr indent="-209550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 preferred interviews in Spanish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6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1416" name="Google Shape;1416;p166"/>
          <p:cNvSpPr txBox="1"/>
          <p:nvPr>
            <p:ph idx="1" type="body"/>
          </p:nvPr>
        </p:nvSpPr>
        <p:spPr>
          <a:xfrm>
            <a:off x="2000250" y="1063229"/>
            <a:ext cx="6686550" cy="35313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gathered data from 9 Hispanic parents of T1D patients. </a:t>
            </a:r>
            <a:endParaRPr/>
          </a:p>
          <a:p>
            <a:pPr indent="-209550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100% of the patients were using a sensor regularly ( 66% in the Black population)</a:t>
            </a:r>
            <a:endParaRPr/>
          </a:p>
          <a:p>
            <a:pPr indent="-209550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33% were using an insulin pump (57% in the black population)</a:t>
            </a:r>
            <a:endParaRPr/>
          </a:p>
          <a:p>
            <a:pPr indent="-209550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55% using a smart pen (32% in the black population)</a:t>
            </a:r>
            <a:endParaRPr/>
          </a:p>
          <a:p>
            <a:pPr indent="-209550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 parent reported using neither pump or smart pen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6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pic>
        <p:nvPicPr>
          <p:cNvPr id="1423" name="Google Shape;1423;p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1063229"/>
            <a:ext cx="6686550" cy="353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68"/>
          <p:cNvSpPr txBox="1"/>
          <p:nvPr>
            <p:ph type="title"/>
          </p:nvPr>
        </p:nvSpPr>
        <p:spPr>
          <a:xfrm>
            <a:off x="1200150" y="342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1430" name="Google Shape;1430;p168"/>
          <p:cNvSpPr txBox="1"/>
          <p:nvPr>
            <p:ph idx="1" type="body"/>
          </p:nvPr>
        </p:nvSpPr>
        <p:spPr>
          <a:xfrm>
            <a:off x="1943100" y="1200150"/>
            <a:ext cx="67437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Key barriers to technology use reported included: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Fear of doing something wrong at the beginning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Difficulty understanding how the pump worked at the beginning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Difficulty with initial telemedicine training during COVID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Insurance problems including language barrier and refills.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33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3" name="Google Shape;963;p133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Key Drivers &amp; Interventions</a:t>
            </a:r>
            <a:endParaRPr/>
          </a:p>
        </p:txBody>
      </p:sp>
      <p:sp>
        <p:nvSpPr>
          <p:cNvPr id="964" name="Google Shape;964;p133"/>
          <p:cNvSpPr txBox="1"/>
          <p:nvPr>
            <p:ph idx="2" type="body"/>
          </p:nvPr>
        </p:nvSpPr>
        <p:spPr>
          <a:xfrm>
            <a:off x="801688" y="1495410"/>
            <a:ext cx="1522703" cy="338242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Drivers</a:t>
            </a:r>
            <a:endParaRPr/>
          </a:p>
        </p:txBody>
      </p:sp>
      <p:sp>
        <p:nvSpPr>
          <p:cNvPr id="965" name="Google Shape;965;p133"/>
          <p:cNvSpPr txBox="1"/>
          <p:nvPr/>
        </p:nvSpPr>
        <p:spPr>
          <a:xfrm>
            <a:off x="801688" y="2040010"/>
            <a:ext cx="1522703" cy="737982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Literacy/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&amp; Support</a:t>
            </a:r>
            <a:endParaRPr/>
          </a:p>
        </p:txBody>
      </p:sp>
      <p:sp>
        <p:nvSpPr>
          <p:cNvPr id="966" name="Google Shape;966;p133"/>
          <p:cNvSpPr txBox="1"/>
          <p:nvPr/>
        </p:nvSpPr>
        <p:spPr>
          <a:xfrm>
            <a:off x="801698" y="2993285"/>
            <a:ext cx="1522703" cy="307493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Data</a:t>
            </a:r>
            <a:endParaRPr/>
          </a:p>
        </p:txBody>
      </p:sp>
      <p:sp>
        <p:nvSpPr>
          <p:cNvPr id="967" name="Google Shape;967;p133"/>
          <p:cNvSpPr txBox="1"/>
          <p:nvPr/>
        </p:nvSpPr>
        <p:spPr>
          <a:xfrm>
            <a:off x="801688" y="3517607"/>
            <a:ext cx="1522703" cy="307493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 Therapy</a:t>
            </a:r>
            <a:endParaRPr/>
          </a:p>
        </p:txBody>
      </p:sp>
      <p:sp>
        <p:nvSpPr>
          <p:cNvPr id="968" name="Google Shape;968;p133"/>
          <p:cNvSpPr txBox="1"/>
          <p:nvPr/>
        </p:nvSpPr>
        <p:spPr>
          <a:xfrm>
            <a:off x="3043451" y="1495410"/>
            <a:ext cx="2548213" cy="338242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Interventions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33"/>
          <p:cNvSpPr txBox="1"/>
          <p:nvPr/>
        </p:nvSpPr>
        <p:spPr>
          <a:xfrm>
            <a:off x="3043452" y="2040985"/>
            <a:ext cx="2548214" cy="953227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Multidisciplinary team meetings to define the problem, agree on metrics/goals, &amp; solicit ideas from clinic for process changes</a:t>
            </a:r>
            <a:endParaRPr/>
          </a:p>
        </p:txBody>
      </p:sp>
      <p:sp>
        <p:nvSpPr>
          <p:cNvPr id="970" name="Google Shape;970;p133"/>
          <p:cNvSpPr txBox="1"/>
          <p:nvPr/>
        </p:nvSpPr>
        <p:spPr>
          <a:xfrm>
            <a:off x="3043442" y="3103557"/>
            <a:ext cx="2548215" cy="953227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Standardized language in printed after visit summary to prompt providers to give long-acting insulin dose instructions</a:t>
            </a:r>
            <a:endParaRPr/>
          </a:p>
        </p:txBody>
      </p:sp>
      <p:pic>
        <p:nvPicPr>
          <p:cNvPr descr="56,386 Group Of People Talking Illustrations &amp; Clip Art - iStock" id="971" name="Google Shape;97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1134" y="1242063"/>
            <a:ext cx="2095895" cy="797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2" name="Google Shape;972;p133"/>
          <p:cNvCxnSpPr>
            <a:stCxn id="965" idx="3"/>
          </p:cNvCxnSpPr>
          <p:nvPr/>
        </p:nvCxnSpPr>
        <p:spPr>
          <a:xfrm flipH="1" rot="10800000">
            <a:off x="2324391" y="2273101"/>
            <a:ext cx="719100" cy="135900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3" name="Google Shape;973;p133"/>
          <p:cNvCxnSpPr>
            <a:stCxn id="965" idx="3"/>
          </p:cNvCxnSpPr>
          <p:nvPr/>
        </p:nvCxnSpPr>
        <p:spPr>
          <a:xfrm>
            <a:off x="2324391" y="2409001"/>
            <a:ext cx="719100" cy="927000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4" name="Google Shape;974;p133"/>
          <p:cNvCxnSpPr>
            <a:endCxn id="969" idx="1"/>
          </p:cNvCxnSpPr>
          <p:nvPr/>
        </p:nvCxnSpPr>
        <p:spPr>
          <a:xfrm flipH="1" rot="10800000">
            <a:off x="2332152" y="2517599"/>
            <a:ext cx="711300" cy="605100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5" name="Google Shape;975;p133"/>
          <p:cNvCxnSpPr>
            <a:endCxn id="970" idx="1"/>
          </p:cNvCxnSpPr>
          <p:nvPr/>
        </p:nvCxnSpPr>
        <p:spPr>
          <a:xfrm>
            <a:off x="2324342" y="3118470"/>
            <a:ext cx="719100" cy="461700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6" name="Google Shape;976;p133"/>
          <p:cNvCxnSpPr/>
          <p:nvPr/>
        </p:nvCxnSpPr>
        <p:spPr>
          <a:xfrm flipH="1" rot="10800000">
            <a:off x="2324401" y="2645704"/>
            <a:ext cx="719041" cy="1019169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7" name="Google Shape;977;p133"/>
          <p:cNvCxnSpPr/>
          <p:nvPr/>
        </p:nvCxnSpPr>
        <p:spPr>
          <a:xfrm flipH="1" rot="10800000">
            <a:off x="2324381" y="3674332"/>
            <a:ext cx="719071" cy="12050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8" name="Google Shape;978;p133"/>
          <p:cNvCxnSpPr>
            <a:endCxn id="971" idx="1"/>
          </p:cNvCxnSpPr>
          <p:nvPr/>
        </p:nvCxnSpPr>
        <p:spPr>
          <a:xfrm flipH="1" rot="10800000">
            <a:off x="5591634" y="1641037"/>
            <a:ext cx="649500" cy="873900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9" name="Google Shape;979;p133"/>
          <p:cNvCxnSpPr/>
          <p:nvPr/>
        </p:nvCxnSpPr>
        <p:spPr>
          <a:xfrm>
            <a:off x="5591676" y="3477997"/>
            <a:ext cx="649458" cy="476097"/>
          </a:xfrm>
          <a:prstGeom prst="straightConnector1">
            <a:avLst/>
          </a:prstGeom>
          <a:noFill/>
          <a:ln cap="flat" cmpd="sng" w="9525">
            <a:solidFill>
              <a:srgbClr val="00A7D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0" name="Google Shape;980;p133"/>
          <p:cNvSpPr txBox="1"/>
          <p:nvPr/>
        </p:nvSpPr>
        <p:spPr>
          <a:xfrm>
            <a:off x="6241134" y="2203693"/>
            <a:ext cx="2097831" cy="2459941"/>
          </a:xfrm>
          <a:prstGeom prst="rect">
            <a:avLst/>
          </a:prstGeom>
          <a:solidFill>
            <a:srgbClr val="FFDE9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case of pump failure, *patient name*’s long-acting insulin dose is *** units once every 24 hours. Give it </a:t>
            </a:r>
            <a:r>
              <a:rPr lang="en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immediately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once you realize the pump is not delivering insulin to prevent ketone accumulation. When you’re ready to restart the pump, restart 24 hours after the last long-acting dose or run a temp basal at 0% until 24 hours after the long-acting insulin was given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69"/>
          <p:cNvSpPr txBox="1"/>
          <p:nvPr>
            <p:ph type="title"/>
          </p:nvPr>
        </p:nvSpPr>
        <p:spPr>
          <a:xfrm>
            <a:off x="1200150" y="342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/>
          </a:p>
        </p:txBody>
      </p:sp>
      <p:sp>
        <p:nvSpPr>
          <p:cNvPr id="1437" name="Google Shape;1437;p169"/>
          <p:cNvSpPr txBox="1"/>
          <p:nvPr>
            <p:ph idx="1" type="body"/>
          </p:nvPr>
        </p:nvSpPr>
        <p:spPr>
          <a:xfrm>
            <a:off x="1943100" y="1200150"/>
            <a:ext cx="67437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The focus group is a patient centered initiative to help to understand barriers and discuss ways to increase technology usage. It is also useful to share other patient recommendations for treatment.  </a:t>
            </a:r>
            <a:endParaRPr/>
          </a:p>
          <a:p>
            <a:pPr indent="-247650" lvl="0" marL="2540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Overall, when compared to out black focus group we received similar results: they are satisfied with technology and felt it increased their understanding of diabetes. </a:t>
            </a:r>
            <a:endParaRPr/>
          </a:p>
          <a:p>
            <a:pPr indent="-101600" lvl="0" marL="25400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70"/>
          <p:cNvSpPr txBox="1"/>
          <p:nvPr>
            <p:ph type="title"/>
          </p:nvPr>
        </p:nvSpPr>
        <p:spPr>
          <a:xfrm>
            <a:off x="1200150" y="342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/>
          </a:p>
        </p:txBody>
      </p:sp>
      <p:sp>
        <p:nvSpPr>
          <p:cNvPr id="1444" name="Google Shape;1444;p170"/>
          <p:cNvSpPr txBox="1"/>
          <p:nvPr>
            <p:ph idx="1" type="body"/>
          </p:nvPr>
        </p:nvSpPr>
        <p:spPr>
          <a:xfrm>
            <a:off x="1943100" y="1200150"/>
            <a:ext cx="67437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Insurance continues to play a limiting role. 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0" marL="2540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The study also taught us tools for organizing focus meetings for different patient populations to increase patient participation and input.  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0" marL="2540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More studies are needed to increase understanding of our population and increase device use. </a:t>
            </a:r>
            <a:endParaRPr/>
          </a:p>
          <a:p>
            <a:pPr indent="-114300" lvl="0" marL="2540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-101600" lvl="0" marL="25400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71"/>
          <p:cNvSpPr txBox="1"/>
          <p:nvPr/>
        </p:nvSpPr>
        <p:spPr>
          <a:xfrm>
            <a:off x="828675" y="228600"/>
            <a:ext cx="7486650" cy="853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1" name="Google Shape;1451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6344" y="0"/>
            <a:ext cx="115966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34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6" name="Google Shape;986;p134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Project Results/ Performance:</a:t>
            </a:r>
            <a:endParaRPr/>
          </a:p>
        </p:txBody>
      </p:sp>
      <p:sp>
        <p:nvSpPr>
          <p:cNvPr id="987" name="Google Shape;987;p134"/>
          <p:cNvSpPr txBox="1"/>
          <p:nvPr>
            <p:ph idx="2" type="body"/>
          </p:nvPr>
        </p:nvSpPr>
        <p:spPr>
          <a:xfrm>
            <a:off x="801688" y="1397417"/>
            <a:ext cx="3272602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161614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161614"/>
                </a:solidFill>
                <a:latin typeface="Calibri"/>
                <a:ea typeface="Calibri"/>
                <a:cs typeface="Calibri"/>
                <a:sym typeface="Calibri"/>
              </a:rPr>
              <a:t>Increases in provider prescribing during clinic visits were noted both during planning phase and following intervention with AVS update.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988" name="Google Shape;988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3632" y="1258303"/>
            <a:ext cx="4293496" cy="3687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9" name="Google Shape;989;p134"/>
          <p:cNvCxnSpPr/>
          <p:nvPr/>
        </p:nvCxnSpPr>
        <p:spPr>
          <a:xfrm rot="10800000">
            <a:off x="6121593" y="1834086"/>
            <a:ext cx="0" cy="2210668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35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5" name="Google Shape;995;p135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Project Results/ Performance:</a:t>
            </a:r>
            <a:endParaRPr/>
          </a:p>
        </p:txBody>
      </p:sp>
      <p:sp>
        <p:nvSpPr>
          <p:cNvPr id="996" name="Google Shape;996;p135"/>
          <p:cNvSpPr txBox="1"/>
          <p:nvPr>
            <p:ph idx="2" type="body"/>
          </p:nvPr>
        </p:nvSpPr>
        <p:spPr>
          <a:xfrm>
            <a:off x="801687" y="1461830"/>
            <a:ext cx="3770313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161614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161614"/>
                </a:solidFill>
                <a:latin typeface="Calibri"/>
                <a:ea typeface="Calibri"/>
                <a:cs typeface="Calibri"/>
                <a:sym typeface="Calibri"/>
              </a:rPr>
              <a:t>Changes over time were statistically significant between the three phases.</a:t>
            </a:r>
            <a:endParaRPr sz="1600"/>
          </a:p>
        </p:txBody>
      </p:sp>
      <p:pic>
        <p:nvPicPr>
          <p:cNvPr id="997" name="Google Shape;997;p135"/>
          <p:cNvPicPr preferRelativeResize="0"/>
          <p:nvPr/>
        </p:nvPicPr>
        <p:blipFill rotWithShape="1">
          <a:blip r:embed="rId3">
            <a:alphaModFix/>
          </a:blip>
          <a:srcRect b="0" l="0" r="0" t="12054"/>
          <a:stretch/>
        </p:blipFill>
        <p:spPr>
          <a:xfrm>
            <a:off x="4447562" y="1258303"/>
            <a:ext cx="3582849" cy="387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36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3" name="Google Shape;1003;p136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Challenges/ Barriers:</a:t>
            </a:r>
            <a:endParaRPr/>
          </a:p>
        </p:txBody>
      </p:sp>
      <p:sp>
        <p:nvSpPr>
          <p:cNvPr id="1004" name="Google Shape;1004;p136"/>
          <p:cNvSpPr txBox="1"/>
          <p:nvPr>
            <p:ph idx="2" type="body"/>
          </p:nvPr>
        </p:nvSpPr>
        <p:spPr>
          <a:xfrm>
            <a:off x="801688" y="1258303"/>
            <a:ext cx="5751512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161614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161614"/>
                </a:solidFill>
                <a:latin typeface="Calibri"/>
                <a:ea typeface="Calibri"/>
                <a:cs typeface="Calibri"/>
                <a:sym typeface="Calibri"/>
              </a:rPr>
              <a:t>If the patient had not been prescribed long-acting insulin for an extended period (&gt; 12 months), the prescription renewal process required more time and manual entry from the clinic team.</a:t>
            </a:r>
            <a:endParaRPr sz="1600">
              <a:solidFill>
                <a:srgbClr val="16161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1090"/>
              </a:spcBef>
              <a:spcAft>
                <a:spcPts val="0"/>
              </a:spcAft>
              <a:buClr>
                <a:srgbClr val="161614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161614"/>
                </a:solidFill>
                <a:latin typeface="Calibri"/>
                <a:ea typeface="Calibri"/>
                <a:cs typeface="Calibri"/>
                <a:sym typeface="Calibri"/>
              </a:rPr>
              <a:t>Currently, outside of initial pump education sessions, pump failure and DKA prevention counseling is not a standard practice at our center.</a:t>
            </a:r>
            <a:endParaRPr sz="1600">
              <a:solidFill>
                <a:srgbClr val="16161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50"/>
              </a:spcBef>
              <a:spcAft>
                <a:spcPts val="0"/>
              </a:spcAft>
              <a:buClr>
                <a:srgbClr val="4A4C4E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Healthcare Security/Privacy: In Wisconsin we have Interoperability" id="1005" name="Google Shape;1005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7974" y="3100227"/>
            <a:ext cx="2450058" cy="16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7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1" name="Google Shape;1011;p137"/>
          <p:cNvSpPr txBox="1"/>
          <p:nvPr>
            <p:ph idx="1" type="body"/>
          </p:nvPr>
        </p:nvSpPr>
        <p:spPr>
          <a:xfrm>
            <a:off x="801688" y="766314"/>
            <a:ext cx="5751512" cy="491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2600"/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012" name="Google Shape;1012;p137"/>
          <p:cNvSpPr txBox="1"/>
          <p:nvPr/>
        </p:nvSpPr>
        <p:spPr>
          <a:xfrm>
            <a:off x="801688" y="1534239"/>
            <a:ext cx="5751512" cy="309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9B3"/>
              </a:buClr>
              <a:buSzPts val="2800"/>
              <a:buFont typeface="Arial"/>
              <a:buNone/>
            </a:pPr>
            <a:r>
              <a:rPr b="1" lang="en" sz="2800">
                <a:solidFill>
                  <a:srgbClr val="0069B3"/>
                </a:solidFill>
                <a:latin typeface="Calibri"/>
                <a:ea typeface="Calibri"/>
                <a:cs typeface="Calibri"/>
                <a:sym typeface="Calibri"/>
              </a:rPr>
              <a:t>Develop and implement a pump failure action plan to assist in utilizing prescribed long-acting insulin</a:t>
            </a:r>
            <a:endParaRPr b="1" sz="2800">
              <a:solidFill>
                <a:srgbClr val="0069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4A4C4E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4A4C4E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4A4C4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How to Manage Your Macular Degeneration | SightMatters" id="1013" name="Google Shape;1013;p137"/>
          <p:cNvSpPr/>
          <p:nvPr/>
        </p:nvSpPr>
        <p:spPr>
          <a:xfrm>
            <a:off x="155575" y="-144330"/>
            <a:ext cx="1526528" cy="152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4" name="Google Shape;1014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2175" y="2536449"/>
            <a:ext cx="1458157" cy="219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38"/>
          <p:cNvSpPr txBox="1"/>
          <p:nvPr>
            <p:ph idx="12" type="sldNum"/>
          </p:nvPr>
        </p:nvSpPr>
        <p:spPr>
          <a:xfrm>
            <a:off x="6742175" y="4593117"/>
            <a:ext cx="2133600" cy="27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erson smiling for the camera&#10;&#10;Description automatically generated with medium confidence" id="1020" name="Google Shape;1020;p1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520" l="0" r="0" t="9520"/>
          <a:stretch/>
        </p:blipFill>
        <p:spPr>
          <a:xfrm>
            <a:off x="503238" y="1219662"/>
            <a:ext cx="980170" cy="9801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1" name="Google Shape;1021;p138"/>
          <p:cNvSpPr txBox="1"/>
          <p:nvPr>
            <p:ph idx="1" type="body"/>
          </p:nvPr>
        </p:nvSpPr>
        <p:spPr>
          <a:xfrm>
            <a:off x="330697" y="2240177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Victoria Elliott</a:t>
            </a:r>
            <a:endParaRPr/>
          </a:p>
        </p:txBody>
      </p:sp>
      <p:sp>
        <p:nvSpPr>
          <p:cNvPr id="1022" name="Google Shape;1022;p138"/>
          <p:cNvSpPr txBox="1"/>
          <p:nvPr>
            <p:ph idx="3" type="body"/>
          </p:nvPr>
        </p:nvSpPr>
        <p:spPr>
          <a:xfrm>
            <a:off x="263349" y="236277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Fellow</a:t>
            </a:r>
            <a:endParaRPr/>
          </a:p>
        </p:txBody>
      </p:sp>
      <p:sp>
        <p:nvSpPr>
          <p:cNvPr id="1023" name="Google Shape;1023;p138"/>
          <p:cNvSpPr txBox="1"/>
          <p:nvPr>
            <p:ph idx="4" type="body"/>
          </p:nvPr>
        </p:nvSpPr>
        <p:spPr>
          <a:xfrm>
            <a:off x="801843" y="572245"/>
            <a:ext cx="7693912" cy="399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"/>
              <a:t>Meet the Team!</a:t>
            </a:r>
            <a:endParaRPr/>
          </a:p>
        </p:txBody>
      </p:sp>
      <p:sp>
        <p:nvSpPr>
          <p:cNvPr id="1024" name="Google Shape;1024;p138"/>
          <p:cNvSpPr txBox="1"/>
          <p:nvPr>
            <p:ph idx="6" type="body"/>
          </p:nvPr>
        </p:nvSpPr>
        <p:spPr>
          <a:xfrm>
            <a:off x="2008492" y="2244681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Meghan E. Pauley</a:t>
            </a:r>
            <a:endParaRPr/>
          </a:p>
        </p:txBody>
      </p:sp>
      <p:sp>
        <p:nvSpPr>
          <p:cNvPr id="1025" name="Google Shape;1025;p138"/>
          <p:cNvSpPr txBox="1"/>
          <p:nvPr>
            <p:ph idx="7" type="body"/>
          </p:nvPr>
        </p:nvSpPr>
        <p:spPr>
          <a:xfrm>
            <a:off x="1953409" y="236277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Fellow</a:t>
            </a:r>
            <a:endParaRPr/>
          </a:p>
        </p:txBody>
      </p:sp>
      <p:pic>
        <p:nvPicPr>
          <p:cNvPr descr="A person smiling for the camera&#10;&#10;Description automatically generated with medium confidence" id="1026" name="Google Shape;1026;p138"/>
          <p:cNvPicPr preferRelativeResize="0"/>
          <p:nvPr>
            <p:ph idx="8" type="pic"/>
          </p:nvPr>
        </p:nvPicPr>
        <p:blipFill rotWithShape="1">
          <a:blip r:embed="rId4">
            <a:alphaModFix/>
          </a:blip>
          <a:srcRect b="19797" l="0" r="0" t="2027"/>
          <a:stretch/>
        </p:blipFill>
        <p:spPr>
          <a:xfrm>
            <a:off x="3893972" y="1225842"/>
            <a:ext cx="980170" cy="98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7" name="Google Shape;1027;p138"/>
          <p:cNvSpPr txBox="1"/>
          <p:nvPr>
            <p:ph idx="9" type="body"/>
          </p:nvPr>
        </p:nvSpPr>
        <p:spPr>
          <a:xfrm>
            <a:off x="3686287" y="2244681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Erin Finn</a:t>
            </a:r>
            <a:endParaRPr/>
          </a:p>
        </p:txBody>
      </p:sp>
      <p:sp>
        <p:nvSpPr>
          <p:cNvPr id="1028" name="Google Shape;1028;p138"/>
          <p:cNvSpPr txBox="1"/>
          <p:nvPr>
            <p:ph idx="13" type="body"/>
          </p:nvPr>
        </p:nvSpPr>
        <p:spPr>
          <a:xfrm>
            <a:off x="3643469" y="236277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Fellow</a:t>
            </a:r>
            <a:endParaRPr/>
          </a:p>
        </p:txBody>
      </p:sp>
      <p:pic>
        <p:nvPicPr>
          <p:cNvPr descr="A picture containing person, person, striped, shirt&#10;&#10;Description automatically generated" id="1029" name="Google Shape;1029;p138"/>
          <p:cNvPicPr preferRelativeResize="0"/>
          <p:nvPr>
            <p:ph idx="14" type="pic"/>
          </p:nvPr>
        </p:nvPicPr>
        <p:blipFill rotWithShape="1">
          <a:blip r:embed="rId5">
            <a:alphaModFix/>
          </a:blip>
          <a:srcRect b="19346" l="-710" r="709" t="-216"/>
          <a:stretch/>
        </p:blipFill>
        <p:spPr>
          <a:xfrm>
            <a:off x="5583347" y="1226635"/>
            <a:ext cx="981756" cy="9801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0" name="Google Shape;1030;p138"/>
          <p:cNvSpPr txBox="1"/>
          <p:nvPr>
            <p:ph idx="15" type="body"/>
          </p:nvPr>
        </p:nvSpPr>
        <p:spPr>
          <a:xfrm>
            <a:off x="5364082" y="2244681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Anna Valentine</a:t>
            </a:r>
            <a:endParaRPr/>
          </a:p>
        </p:txBody>
      </p:sp>
      <p:sp>
        <p:nvSpPr>
          <p:cNvPr id="1031" name="Google Shape;1031;p138"/>
          <p:cNvSpPr txBox="1"/>
          <p:nvPr>
            <p:ph idx="16" type="body"/>
          </p:nvPr>
        </p:nvSpPr>
        <p:spPr>
          <a:xfrm>
            <a:off x="5333529" y="236277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Fellow</a:t>
            </a:r>
            <a:endParaRPr/>
          </a:p>
          <a:p>
            <a:pPr indent="0" lvl="0" marL="0" rtl="0" algn="ctr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t/>
            </a:r>
            <a:endParaRPr/>
          </a:p>
        </p:txBody>
      </p:sp>
      <p:pic>
        <p:nvPicPr>
          <p:cNvPr descr="A person smiling at the camera&#10;&#10;Description automatically generated with medium confidence" id="1032" name="Google Shape;1032;p138"/>
          <p:cNvPicPr preferRelativeResize="0"/>
          <p:nvPr>
            <p:ph idx="17" type="pic"/>
          </p:nvPr>
        </p:nvPicPr>
        <p:blipFill rotWithShape="1">
          <a:blip r:embed="rId6">
            <a:alphaModFix/>
          </a:blip>
          <a:srcRect b="27341" l="0" r="0" t="729"/>
          <a:stretch/>
        </p:blipFill>
        <p:spPr>
          <a:xfrm>
            <a:off x="1224396" y="2779659"/>
            <a:ext cx="980170" cy="9801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3" name="Google Shape;1033;p138"/>
          <p:cNvSpPr txBox="1"/>
          <p:nvPr>
            <p:ph idx="18" type="body"/>
          </p:nvPr>
        </p:nvSpPr>
        <p:spPr>
          <a:xfrm>
            <a:off x="7041877" y="2229922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Lauren Waterman</a:t>
            </a:r>
            <a:endParaRPr/>
          </a:p>
        </p:txBody>
      </p:sp>
      <p:sp>
        <p:nvSpPr>
          <p:cNvPr id="1034" name="Google Shape;1034;p138"/>
          <p:cNvSpPr txBox="1"/>
          <p:nvPr>
            <p:ph idx="19" type="body"/>
          </p:nvPr>
        </p:nvSpPr>
        <p:spPr>
          <a:xfrm>
            <a:off x="7023589" y="236277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Fellow</a:t>
            </a:r>
            <a:endParaRPr/>
          </a:p>
        </p:txBody>
      </p:sp>
      <p:pic>
        <p:nvPicPr>
          <p:cNvPr descr="A person smiling for the camera&#10;&#10;Description automatically generated with low confidence" id="1035" name="Google Shape;1035;p138"/>
          <p:cNvPicPr preferRelativeResize="0"/>
          <p:nvPr>
            <p:ph idx="20" type="pic"/>
          </p:nvPr>
        </p:nvPicPr>
        <p:blipFill rotWithShape="1">
          <a:blip r:embed="rId7">
            <a:alphaModFix/>
          </a:blip>
          <a:srcRect b="28364" l="1423" r="-1423" t="-294"/>
          <a:stretch/>
        </p:blipFill>
        <p:spPr>
          <a:xfrm>
            <a:off x="7274309" y="1226635"/>
            <a:ext cx="980170" cy="9801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6" name="Google Shape;1036;p138"/>
          <p:cNvSpPr txBox="1"/>
          <p:nvPr>
            <p:ph idx="21" type="body"/>
          </p:nvPr>
        </p:nvSpPr>
        <p:spPr>
          <a:xfrm>
            <a:off x="981148" y="3871434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Rachel Sewell</a:t>
            </a:r>
            <a:endParaRPr/>
          </a:p>
        </p:txBody>
      </p:sp>
      <p:sp>
        <p:nvSpPr>
          <p:cNvPr id="1037" name="Google Shape;1037;p138"/>
          <p:cNvSpPr txBox="1"/>
          <p:nvPr>
            <p:ph idx="22" type="body"/>
          </p:nvPr>
        </p:nvSpPr>
        <p:spPr>
          <a:xfrm>
            <a:off x="942418" y="399759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Fellow</a:t>
            </a:r>
            <a:endParaRPr/>
          </a:p>
        </p:txBody>
      </p:sp>
      <p:sp>
        <p:nvSpPr>
          <p:cNvPr id="1038" name="Google Shape;1038;p138"/>
          <p:cNvSpPr txBox="1"/>
          <p:nvPr>
            <p:ph idx="24" type="body"/>
          </p:nvPr>
        </p:nvSpPr>
        <p:spPr>
          <a:xfrm>
            <a:off x="2794887" y="3871434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Jennifer Barker</a:t>
            </a:r>
            <a:endParaRPr/>
          </a:p>
        </p:txBody>
      </p:sp>
      <p:sp>
        <p:nvSpPr>
          <p:cNvPr id="1039" name="Google Shape;1039;p138"/>
          <p:cNvSpPr txBox="1"/>
          <p:nvPr>
            <p:ph idx="25" type="body"/>
          </p:nvPr>
        </p:nvSpPr>
        <p:spPr>
          <a:xfrm>
            <a:off x="2769067" y="399759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Barbara Davis Center Faculty</a:t>
            </a:r>
            <a:endParaRPr/>
          </a:p>
        </p:txBody>
      </p:sp>
      <p:sp>
        <p:nvSpPr>
          <p:cNvPr id="1040" name="Google Shape;1040;p138"/>
          <p:cNvSpPr txBox="1"/>
          <p:nvPr>
            <p:ph idx="27" type="body"/>
          </p:nvPr>
        </p:nvSpPr>
        <p:spPr>
          <a:xfrm>
            <a:off x="4608626" y="3871434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None/>
            </a:pPr>
            <a:r>
              <a:rPr lang="en"/>
              <a:t>Dr. Todd Alonzo</a:t>
            </a:r>
            <a:endParaRPr/>
          </a:p>
        </p:txBody>
      </p:sp>
      <p:sp>
        <p:nvSpPr>
          <p:cNvPr id="1041" name="Google Shape;1041;p138"/>
          <p:cNvSpPr txBox="1"/>
          <p:nvPr>
            <p:ph idx="28" type="body"/>
          </p:nvPr>
        </p:nvSpPr>
        <p:spPr>
          <a:xfrm>
            <a:off x="4595716" y="399759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None/>
            </a:pPr>
            <a:r>
              <a:rPr lang="en"/>
              <a:t>Barbara Davis Center Faculty </a:t>
            </a:r>
            <a:endParaRPr/>
          </a:p>
        </p:txBody>
      </p:sp>
      <p:sp>
        <p:nvSpPr>
          <p:cNvPr id="1042" name="Google Shape;1042;p138"/>
          <p:cNvSpPr txBox="1"/>
          <p:nvPr/>
        </p:nvSpPr>
        <p:spPr>
          <a:xfrm>
            <a:off x="6422365" y="3871434"/>
            <a:ext cx="1453878" cy="207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98D7"/>
              </a:buClr>
              <a:buSzPts val="900"/>
              <a:buFont typeface="Arial"/>
              <a:buNone/>
            </a:pPr>
            <a:r>
              <a:rPr b="1" lang="en" sz="900">
                <a:solidFill>
                  <a:srgbClr val="0098D7"/>
                </a:solidFill>
                <a:latin typeface="Arial"/>
                <a:ea typeface="Arial"/>
                <a:cs typeface="Arial"/>
                <a:sym typeface="Arial"/>
              </a:rPr>
              <a:t>Olivia Docter</a:t>
            </a:r>
            <a:endParaRPr/>
          </a:p>
        </p:txBody>
      </p:sp>
      <p:sp>
        <p:nvSpPr>
          <p:cNvPr id="1043" name="Google Shape;1043;p138"/>
          <p:cNvSpPr txBox="1"/>
          <p:nvPr/>
        </p:nvSpPr>
        <p:spPr>
          <a:xfrm>
            <a:off x="6422364" y="3997597"/>
            <a:ext cx="1453879" cy="38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</a:pPr>
            <a:r>
              <a:rPr b="0" i="1" lang="en" sz="900">
                <a:solidFill>
                  <a:srgbClr val="007EA8"/>
                </a:solidFill>
                <a:latin typeface="Trebuchet MS"/>
                <a:ea typeface="Trebuchet MS"/>
                <a:cs typeface="Trebuchet MS"/>
                <a:sym typeface="Trebuchet MS"/>
              </a:rPr>
              <a:t>QI Coordinator</a:t>
            </a:r>
            <a:endParaRPr/>
          </a:p>
          <a:p>
            <a:pPr indent="0" lvl="0" marL="0" marR="0" rtl="0" algn="ctr">
              <a:spcBef>
                <a:spcPts val="180"/>
              </a:spcBef>
              <a:spcAft>
                <a:spcPts val="0"/>
              </a:spcAft>
              <a:buClr>
                <a:srgbClr val="007EA8"/>
              </a:buClr>
              <a:buSzPts val="900"/>
              <a:buFont typeface="Arial"/>
              <a:buNone/>
            </a:pPr>
            <a:r>
              <a:t/>
            </a:r>
            <a:endParaRPr b="0" i="1" sz="900">
              <a:solidFill>
                <a:srgbClr val="007EA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erson wearing glasses&#10;&#10;Description automatically generated with low confidence" id="1044" name="Google Shape;1044;p138"/>
          <p:cNvPicPr preferRelativeResize="0"/>
          <p:nvPr>
            <p:ph idx="26" type="pic"/>
          </p:nvPr>
        </p:nvPicPr>
        <p:blipFill rotWithShape="1">
          <a:blip r:embed="rId8">
            <a:alphaModFix/>
          </a:blip>
          <a:srcRect b="81" l="0" r="0" t="81"/>
          <a:stretch/>
        </p:blipFill>
        <p:spPr>
          <a:xfrm>
            <a:off x="4850138" y="2779659"/>
            <a:ext cx="981756" cy="98017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icture containing clothing, person&#10;&#10;Description automatically generated" id="1045" name="Google Shape;1045;p138"/>
          <p:cNvPicPr preferRelativeResize="0"/>
          <p:nvPr>
            <p:ph idx="23" type="pic"/>
          </p:nvPr>
        </p:nvPicPr>
        <p:blipFill rotWithShape="1">
          <a:blip r:embed="rId9">
            <a:alphaModFix/>
          </a:blip>
          <a:srcRect b="25667" l="0" r="0" t="3541"/>
          <a:stretch/>
        </p:blipFill>
        <p:spPr>
          <a:xfrm>
            <a:off x="3037267" y="2778866"/>
            <a:ext cx="980170" cy="981755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 with medium confidence" id="1046" name="Google Shape;1046;p138"/>
          <p:cNvPicPr preferRelativeResize="0"/>
          <p:nvPr/>
        </p:nvPicPr>
        <p:blipFill rotWithShape="1">
          <a:blip r:embed="rId3">
            <a:alphaModFix/>
          </a:blip>
          <a:srcRect b="15279" l="0" r="0" t="3760"/>
          <a:stretch/>
        </p:blipFill>
        <p:spPr>
          <a:xfrm>
            <a:off x="515222" y="1226635"/>
            <a:ext cx="980170" cy="98017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 with low confidence" id="1047" name="Google Shape;1047;p1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04597" y="1226635"/>
            <a:ext cx="980170" cy="98017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48" name="Google Shape;1048;p138"/>
          <p:cNvPicPr preferRelativeResize="0"/>
          <p:nvPr>
            <p:ph idx="2" type="pic"/>
          </p:nvPr>
        </p:nvPicPr>
        <p:blipFill rotWithShape="1">
          <a:blip r:embed="rId11">
            <a:alphaModFix/>
          </a:blip>
          <a:srcRect b="28220" l="20825" r="36212" t="7333"/>
          <a:stretch/>
        </p:blipFill>
        <p:spPr>
          <a:xfrm>
            <a:off x="6658607" y="2752234"/>
            <a:ext cx="980490" cy="9804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AT_160120038A_Childrens Colorado Powerpoint Template 1">
  <a:themeElements>
    <a:clrScheme name="CHCO 1">
      <a:dk1>
        <a:srgbClr val="003A70"/>
      </a:dk1>
      <a:lt1>
        <a:srgbClr val="FFFFFF"/>
      </a:lt1>
      <a:dk2>
        <a:srgbClr val="0069B3"/>
      </a:dk2>
      <a:lt2>
        <a:srgbClr val="D9D9D6"/>
      </a:lt2>
      <a:accent1>
        <a:srgbClr val="002D72"/>
      </a:accent1>
      <a:accent2>
        <a:srgbClr val="FFE04F"/>
      </a:accent2>
      <a:accent3>
        <a:srgbClr val="F0A900"/>
      </a:accent3>
      <a:accent4>
        <a:srgbClr val="0098D7"/>
      </a:accent4>
      <a:accent5>
        <a:srgbClr val="97999B"/>
      </a:accent5>
      <a:accent6>
        <a:srgbClr val="00A9E0"/>
      </a:accent6>
      <a:hlink>
        <a:srgbClr val="505759"/>
      </a:hlink>
      <a:folHlink>
        <a:srgbClr val="0069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CH-BCM LCD-Temp">
  <a:themeElements>
    <a:clrScheme name="TCH LCD Template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254E"/>
      </a:accent1>
      <a:accent2>
        <a:srgbClr val="3F80CD"/>
      </a:accent2>
      <a:accent3>
        <a:srgbClr val="FFFFFF"/>
      </a:accent3>
      <a:accent4>
        <a:srgbClr val="000000"/>
      </a:accent4>
      <a:accent5>
        <a:srgbClr val="AAACB2"/>
      </a:accent5>
      <a:accent6>
        <a:srgbClr val="3873BA"/>
      </a:accent6>
      <a:hlink>
        <a:srgbClr val="F15A29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M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UM Template 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LANK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Custom 2">
      <a:dk1>
        <a:srgbClr val="565A5C"/>
      </a:dk1>
      <a:lt1>
        <a:srgbClr val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6" ma:contentTypeDescription="Create a new document." ma:contentTypeScope="" ma:versionID="48fa7ca24aa9b59388d568a3f57132ed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f667681e49a1a5b3b09ebbda51b4f5e6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C73C032D-3A5E-46E9-9D99-728BC019FF88}"/>
</file>

<file path=customXml/itemProps2.xml><?xml version="1.0" encoding="utf-8"?>
<ds:datastoreItem xmlns:ds="http://schemas.openxmlformats.org/officeDocument/2006/customXml" ds:itemID="{A3AC2D83-6CD7-4E0B-9CF6-65763189A2FE}"/>
</file>

<file path=customXml/itemProps3.xml><?xml version="1.0" encoding="utf-8"?>
<ds:datastoreItem xmlns:ds="http://schemas.openxmlformats.org/officeDocument/2006/customXml" ds:itemID="{304C72AF-F033-437E-A17F-C3E73C88FBD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