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256" r:id="rId2"/>
    <p:sldId id="257" r:id="rId3"/>
    <p:sldId id="3149" r:id="rId4"/>
    <p:sldId id="258" r:id="rId5"/>
    <p:sldId id="3114" r:id="rId6"/>
    <p:sldId id="3124" r:id="rId7"/>
    <p:sldId id="3113" r:id="rId8"/>
    <p:sldId id="3143" r:id="rId9"/>
    <p:sldId id="3144" r:id="rId10"/>
    <p:sldId id="3145" r:id="rId11"/>
    <p:sldId id="3146" r:id="rId12"/>
    <p:sldId id="3147" r:id="rId13"/>
    <p:sldId id="3148" r:id="rId14"/>
    <p:sldId id="31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BC9D4-B14C-4C8C-8AD4-13BDEF97EC74}" v="3" dt="2022-10-27T13:02:29.376"/>
    <p1510:client id="{11AFF165-9CE4-4027-AA71-C7440B319902}" v="82" dt="2022-10-26T17:52:03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Hardison" userId="43d0da57-f0fe-4343-8618-bb5051cd9fb3" providerId="ADAL" clId="{028BC9D4-B14C-4C8C-8AD4-13BDEF97EC74}"/>
    <pc:docChg chg="custSel addSld modSld">
      <pc:chgData name="Holly Hardison" userId="43d0da57-f0fe-4343-8618-bb5051cd9fb3" providerId="ADAL" clId="{028BC9D4-B14C-4C8C-8AD4-13BDEF97EC74}" dt="2022-10-27T13:02:46.301" v="414" actId="207"/>
      <pc:docMkLst>
        <pc:docMk/>
      </pc:docMkLst>
      <pc:sldChg chg="modSp new mod">
        <pc:chgData name="Holly Hardison" userId="43d0da57-f0fe-4343-8618-bb5051cd9fb3" providerId="ADAL" clId="{028BC9D4-B14C-4C8C-8AD4-13BDEF97EC74}" dt="2022-10-27T13:02:46.301" v="414" actId="207"/>
        <pc:sldMkLst>
          <pc:docMk/>
          <pc:sldMk cId="1083015263" sldId="3150"/>
        </pc:sldMkLst>
        <pc:spChg chg="mod">
          <ac:chgData name="Holly Hardison" userId="43d0da57-f0fe-4343-8618-bb5051cd9fb3" providerId="ADAL" clId="{028BC9D4-B14C-4C8C-8AD4-13BDEF97EC74}" dt="2022-10-27T12:59:40.801" v="43" actId="20577"/>
          <ac:spMkLst>
            <pc:docMk/>
            <pc:sldMk cId="1083015263" sldId="3150"/>
            <ac:spMk id="2" creationId="{D70CDCEE-EE03-B6B4-8E4A-91B338CF3294}"/>
          </ac:spMkLst>
        </pc:spChg>
        <pc:spChg chg="mod">
          <ac:chgData name="Holly Hardison" userId="43d0da57-f0fe-4343-8618-bb5051cd9fb3" providerId="ADAL" clId="{028BC9D4-B14C-4C8C-8AD4-13BDEF97EC74}" dt="2022-10-27T13:02:46.301" v="414" actId="207"/>
          <ac:spMkLst>
            <pc:docMk/>
            <pc:sldMk cId="1083015263" sldId="3150"/>
            <ac:spMk id="3" creationId="{6A756906-6A50-A32E-7C58-2FEAE5B6412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40C8A-FDAC-4B5D-B549-2DA0BA7273E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78082E5-C28E-4933-AB22-D99A9AFDD7BF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Dr. Majidi and Dr. Agarwal new Co-Chairs of Committee</a:t>
          </a:r>
          <a:endParaRPr lang="en-US" dirty="0"/>
        </a:p>
      </dgm:t>
    </dgm:pt>
    <dgm:pt modelId="{6C85DDE0-9478-490D-AD4A-C1449E64A5A3}" type="parTrans" cxnId="{40EEBDAE-5EBB-4129-BDD7-E529973905E5}">
      <dgm:prSet/>
      <dgm:spPr/>
      <dgm:t>
        <a:bodyPr/>
        <a:lstStyle/>
        <a:p>
          <a:endParaRPr lang="en-US"/>
        </a:p>
      </dgm:t>
    </dgm:pt>
    <dgm:pt modelId="{45F1E7DD-CC43-4543-A568-9E2A38F815FF}" type="sibTrans" cxnId="{40EEBDAE-5EBB-4129-BDD7-E529973905E5}">
      <dgm:prSet/>
      <dgm:spPr/>
      <dgm:t>
        <a:bodyPr/>
        <a:lstStyle/>
        <a:p>
          <a:endParaRPr lang="en-US"/>
        </a:p>
      </dgm:t>
    </dgm:pt>
    <dgm:pt modelId="{882164FC-8771-4A8C-B29C-87C3255927D7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6 new members joined the Publication Committee</a:t>
          </a:r>
          <a:endParaRPr lang="en-US" dirty="0"/>
        </a:p>
      </dgm:t>
    </dgm:pt>
    <dgm:pt modelId="{A4BF325E-B603-4A99-96B4-ECDAA0E71BE5}" type="parTrans" cxnId="{7B0388D1-0D69-46AA-8A30-3F8932002749}">
      <dgm:prSet/>
      <dgm:spPr/>
      <dgm:t>
        <a:bodyPr/>
        <a:lstStyle/>
        <a:p>
          <a:endParaRPr lang="en-US"/>
        </a:p>
      </dgm:t>
    </dgm:pt>
    <dgm:pt modelId="{E39BFC38-C619-4163-8F17-D08D4E2AA6D4}" type="sibTrans" cxnId="{7B0388D1-0D69-46AA-8A30-3F8932002749}">
      <dgm:prSet/>
      <dgm:spPr/>
      <dgm:t>
        <a:bodyPr/>
        <a:lstStyle/>
        <a:p>
          <a:endParaRPr lang="en-US"/>
        </a:p>
      </dgm:t>
    </dgm:pt>
    <dgm:pt modelId="{15C46C83-4E1E-4B25-B593-259B092D4D4F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New publication submission form </a:t>
          </a:r>
          <a:endParaRPr lang="en-US" dirty="0"/>
        </a:p>
      </dgm:t>
    </dgm:pt>
    <dgm:pt modelId="{1ED89A60-B5C1-45A1-828A-BCB6491C281F}" type="parTrans" cxnId="{36402AE2-7381-4491-9D46-505256ED3A78}">
      <dgm:prSet/>
      <dgm:spPr/>
      <dgm:t>
        <a:bodyPr/>
        <a:lstStyle/>
        <a:p>
          <a:endParaRPr lang="en-US"/>
        </a:p>
      </dgm:t>
    </dgm:pt>
    <dgm:pt modelId="{964D332D-BD51-422F-9EA8-470DE2F0C78E}" type="sibTrans" cxnId="{36402AE2-7381-4491-9D46-505256ED3A78}">
      <dgm:prSet/>
      <dgm:spPr/>
      <dgm:t>
        <a:bodyPr/>
        <a:lstStyle/>
        <a:p>
          <a:endParaRPr lang="en-US"/>
        </a:p>
      </dgm:t>
    </dgm:pt>
    <dgm:pt modelId="{6EC50ABA-E1A4-4711-A04E-F6C4E6E85EC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Improved publication  process </a:t>
          </a:r>
        </a:p>
      </dgm:t>
    </dgm:pt>
    <dgm:pt modelId="{4D2DFDAC-4997-4A1E-A7D8-8C76DDC924E5}" type="parTrans" cxnId="{8E2BDB80-2009-4796-965F-9750B5A68832}">
      <dgm:prSet/>
      <dgm:spPr/>
      <dgm:t>
        <a:bodyPr/>
        <a:lstStyle/>
        <a:p>
          <a:endParaRPr lang="en-US"/>
        </a:p>
      </dgm:t>
    </dgm:pt>
    <dgm:pt modelId="{953F6AB7-C2CD-44D1-A971-DBD854203B4B}" type="sibTrans" cxnId="{8E2BDB80-2009-4796-965F-9750B5A68832}">
      <dgm:prSet/>
      <dgm:spPr/>
      <dgm:t>
        <a:bodyPr/>
        <a:lstStyle/>
        <a:p>
          <a:endParaRPr lang="en-US"/>
        </a:p>
      </dgm:t>
    </dgm:pt>
    <dgm:pt modelId="{8E44AA87-5B3D-4F18-8E38-3928F0B115D3}" type="pres">
      <dgm:prSet presAssocID="{FB740C8A-FDAC-4B5D-B549-2DA0BA7273E6}" presName="CompostProcess" presStyleCnt="0">
        <dgm:presLayoutVars>
          <dgm:dir/>
          <dgm:resizeHandles val="exact"/>
        </dgm:presLayoutVars>
      </dgm:prSet>
      <dgm:spPr/>
    </dgm:pt>
    <dgm:pt modelId="{25328533-1347-4050-BB76-8FAFDA6872AB}" type="pres">
      <dgm:prSet presAssocID="{FB740C8A-FDAC-4B5D-B549-2DA0BA7273E6}" presName="arrow" presStyleLbl="bgShp" presStyleIdx="0" presStyleCnt="1"/>
      <dgm:spPr/>
    </dgm:pt>
    <dgm:pt modelId="{D407AA08-4407-43FE-B225-7F36821AE466}" type="pres">
      <dgm:prSet presAssocID="{FB740C8A-FDAC-4B5D-B549-2DA0BA7273E6}" presName="linearProcess" presStyleCnt="0"/>
      <dgm:spPr/>
    </dgm:pt>
    <dgm:pt modelId="{5A95B733-E0D7-4282-A649-06742D0478BF}" type="pres">
      <dgm:prSet presAssocID="{B78082E5-C28E-4933-AB22-D99A9AFDD7BF}" presName="textNode" presStyleLbl="node1" presStyleIdx="0" presStyleCnt="4">
        <dgm:presLayoutVars>
          <dgm:bulletEnabled val="1"/>
        </dgm:presLayoutVars>
      </dgm:prSet>
      <dgm:spPr/>
    </dgm:pt>
    <dgm:pt modelId="{A8B22AC4-E261-486F-A1C5-5F95126FA704}" type="pres">
      <dgm:prSet presAssocID="{45F1E7DD-CC43-4543-A568-9E2A38F815FF}" presName="sibTrans" presStyleCnt="0"/>
      <dgm:spPr/>
    </dgm:pt>
    <dgm:pt modelId="{2437D6E5-4570-4FCC-B387-453EEECD2DA0}" type="pres">
      <dgm:prSet presAssocID="{882164FC-8771-4A8C-B29C-87C3255927D7}" presName="textNode" presStyleLbl="node1" presStyleIdx="1" presStyleCnt="4">
        <dgm:presLayoutVars>
          <dgm:bulletEnabled val="1"/>
        </dgm:presLayoutVars>
      </dgm:prSet>
      <dgm:spPr/>
    </dgm:pt>
    <dgm:pt modelId="{440CCEA1-1524-4DE5-A148-6894150653DB}" type="pres">
      <dgm:prSet presAssocID="{E39BFC38-C619-4163-8F17-D08D4E2AA6D4}" presName="sibTrans" presStyleCnt="0"/>
      <dgm:spPr/>
    </dgm:pt>
    <dgm:pt modelId="{9B0B657A-76A9-4B72-A1D0-18027A39B212}" type="pres">
      <dgm:prSet presAssocID="{15C46C83-4E1E-4B25-B593-259B092D4D4F}" presName="textNode" presStyleLbl="node1" presStyleIdx="2" presStyleCnt="4">
        <dgm:presLayoutVars>
          <dgm:bulletEnabled val="1"/>
        </dgm:presLayoutVars>
      </dgm:prSet>
      <dgm:spPr/>
    </dgm:pt>
    <dgm:pt modelId="{245B085F-35A3-4DE8-A1DD-FA0A2BE0D8FE}" type="pres">
      <dgm:prSet presAssocID="{964D332D-BD51-422F-9EA8-470DE2F0C78E}" presName="sibTrans" presStyleCnt="0"/>
      <dgm:spPr/>
    </dgm:pt>
    <dgm:pt modelId="{EFCE1159-6DA0-4AA5-B06D-81AD1596B442}" type="pres">
      <dgm:prSet presAssocID="{6EC50ABA-E1A4-4711-A04E-F6C4E6E85EC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EA46B05-0D6A-4494-BC27-301BD359AD74}" type="presOf" srcId="{FB740C8A-FDAC-4B5D-B549-2DA0BA7273E6}" destId="{8E44AA87-5B3D-4F18-8E38-3928F0B115D3}" srcOrd="0" destOrd="0" presId="urn:microsoft.com/office/officeart/2005/8/layout/hProcess9"/>
    <dgm:cxn modelId="{A1629633-F071-4919-AA26-21406BAFBF7D}" type="presOf" srcId="{6EC50ABA-E1A4-4711-A04E-F6C4E6E85EC5}" destId="{EFCE1159-6DA0-4AA5-B06D-81AD1596B442}" srcOrd="0" destOrd="0" presId="urn:microsoft.com/office/officeart/2005/8/layout/hProcess9"/>
    <dgm:cxn modelId="{5C4B1160-85B7-4848-8E00-7DCA2B73260B}" type="presOf" srcId="{15C46C83-4E1E-4B25-B593-259B092D4D4F}" destId="{9B0B657A-76A9-4B72-A1D0-18027A39B212}" srcOrd="0" destOrd="0" presId="urn:microsoft.com/office/officeart/2005/8/layout/hProcess9"/>
    <dgm:cxn modelId="{6EC8594F-179B-4E37-80B0-99B546DA6E3B}" type="presOf" srcId="{882164FC-8771-4A8C-B29C-87C3255927D7}" destId="{2437D6E5-4570-4FCC-B387-453EEECD2DA0}" srcOrd="0" destOrd="0" presId="urn:microsoft.com/office/officeart/2005/8/layout/hProcess9"/>
    <dgm:cxn modelId="{8E2BDB80-2009-4796-965F-9750B5A68832}" srcId="{FB740C8A-FDAC-4B5D-B549-2DA0BA7273E6}" destId="{6EC50ABA-E1A4-4711-A04E-F6C4E6E85EC5}" srcOrd="3" destOrd="0" parTransId="{4D2DFDAC-4997-4A1E-A7D8-8C76DDC924E5}" sibTransId="{953F6AB7-C2CD-44D1-A971-DBD854203B4B}"/>
    <dgm:cxn modelId="{40EEBDAE-5EBB-4129-BDD7-E529973905E5}" srcId="{FB740C8A-FDAC-4B5D-B549-2DA0BA7273E6}" destId="{B78082E5-C28E-4933-AB22-D99A9AFDD7BF}" srcOrd="0" destOrd="0" parTransId="{6C85DDE0-9478-490D-AD4A-C1449E64A5A3}" sibTransId="{45F1E7DD-CC43-4543-A568-9E2A38F815FF}"/>
    <dgm:cxn modelId="{8BB8F7C4-9E79-48CB-AA0F-39E38D1F69D3}" type="presOf" srcId="{B78082E5-C28E-4933-AB22-D99A9AFDD7BF}" destId="{5A95B733-E0D7-4282-A649-06742D0478BF}" srcOrd="0" destOrd="0" presId="urn:microsoft.com/office/officeart/2005/8/layout/hProcess9"/>
    <dgm:cxn modelId="{7B0388D1-0D69-46AA-8A30-3F8932002749}" srcId="{FB740C8A-FDAC-4B5D-B549-2DA0BA7273E6}" destId="{882164FC-8771-4A8C-B29C-87C3255927D7}" srcOrd="1" destOrd="0" parTransId="{A4BF325E-B603-4A99-96B4-ECDAA0E71BE5}" sibTransId="{E39BFC38-C619-4163-8F17-D08D4E2AA6D4}"/>
    <dgm:cxn modelId="{36402AE2-7381-4491-9D46-505256ED3A78}" srcId="{FB740C8A-FDAC-4B5D-B549-2DA0BA7273E6}" destId="{15C46C83-4E1E-4B25-B593-259B092D4D4F}" srcOrd="2" destOrd="0" parTransId="{1ED89A60-B5C1-45A1-828A-BCB6491C281F}" sibTransId="{964D332D-BD51-422F-9EA8-470DE2F0C78E}"/>
    <dgm:cxn modelId="{CC6A792E-A71F-4F08-A49E-485AEDAE537F}" type="presParOf" srcId="{8E44AA87-5B3D-4F18-8E38-3928F0B115D3}" destId="{25328533-1347-4050-BB76-8FAFDA6872AB}" srcOrd="0" destOrd="0" presId="urn:microsoft.com/office/officeart/2005/8/layout/hProcess9"/>
    <dgm:cxn modelId="{0E987507-38CA-4EC3-8479-92E9C73A46B0}" type="presParOf" srcId="{8E44AA87-5B3D-4F18-8E38-3928F0B115D3}" destId="{D407AA08-4407-43FE-B225-7F36821AE466}" srcOrd="1" destOrd="0" presId="urn:microsoft.com/office/officeart/2005/8/layout/hProcess9"/>
    <dgm:cxn modelId="{DCA011C9-620B-440A-8B00-2562E8F2A0B9}" type="presParOf" srcId="{D407AA08-4407-43FE-B225-7F36821AE466}" destId="{5A95B733-E0D7-4282-A649-06742D0478BF}" srcOrd="0" destOrd="0" presId="urn:microsoft.com/office/officeart/2005/8/layout/hProcess9"/>
    <dgm:cxn modelId="{0614192A-8149-4600-8333-A76405901F95}" type="presParOf" srcId="{D407AA08-4407-43FE-B225-7F36821AE466}" destId="{A8B22AC4-E261-486F-A1C5-5F95126FA704}" srcOrd="1" destOrd="0" presId="urn:microsoft.com/office/officeart/2005/8/layout/hProcess9"/>
    <dgm:cxn modelId="{10A9DFEF-57F7-42B6-9EF6-7D173455C7ED}" type="presParOf" srcId="{D407AA08-4407-43FE-B225-7F36821AE466}" destId="{2437D6E5-4570-4FCC-B387-453EEECD2DA0}" srcOrd="2" destOrd="0" presId="urn:microsoft.com/office/officeart/2005/8/layout/hProcess9"/>
    <dgm:cxn modelId="{8A865123-681C-4A96-8CBC-A7A66D2D6339}" type="presParOf" srcId="{D407AA08-4407-43FE-B225-7F36821AE466}" destId="{440CCEA1-1524-4DE5-A148-6894150653DB}" srcOrd="3" destOrd="0" presId="urn:microsoft.com/office/officeart/2005/8/layout/hProcess9"/>
    <dgm:cxn modelId="{E597E0CD-873C-4185-A907-7AD72AF09CD0}" type="presParOf" srcId="{D407AA08-4407-43FE-B225-7F36821AE466}" destId="{9B0B657A-76A9-4B72-A1D0-18027A39B212}" srcOrd="4" destOrd="0" presId="urn:microsoft.com/office/officeart/2005/8/layout/hProcess9"/>
    <dgm:cxn modelId="{5649C3D4-2322-457E-AC0D-4FEA9ED4AF87}" type="presParOf" srcId="{D407AA08-4407-43FE-B225-7F36821AE466}" destId="{245B085F-35A3-4DE8-A1DD-FA0A2BE0D8FE}" srcOrd="5" destOrd="0" presId="urn:microsoft.com/office/officeart/2005/8/layout/hProcess9"/>
    <dgm:cxn modelId="{08726ED4-7363-4728-AE49-7E4188024BF2}" type="presParOf" srcId="{D407AA08-4407-43FE-B225-7F36821AE466}" destId="{EFCE1159-6DA0-4AA5-B06D-81AD1596B44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740C8A-FDAC-4B5D-B549-2DA0BA7273E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78082E5-C28E-4933-AB22-D99A9AFDD7BF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5 article Clinical Diabetes special feature </a:t>
          </a:r>
          <a:endParaRPr lang="en-US" dirty="0"/>
        </a:p>
      </dgm:t>
    </dgm:pt>
    <dgm:pt modelId="{6C85DDE0-9478-490D-AD4A-C1449E64A5A3}" type="parTrans" cxnId="{40EEBDAE-5EBB-4129-BDD7-E529973905E5}">
      <dgm:prSet/>
      <dgm:spPr/>
      <dgm:t>
        <a:bodyPr/>
        <a:lstStyle/>
        <a:p>
          <a:endParaRPr lang="en-US"/>
        </a:p>
      </dgm:t>
    </dgm:pt>
    <dgm:pt modelId="{45F1E7DD-CC43-4543-A568-9E2A38F815FF}" type="sibTrans" cxnId="{40EEBDAE-5EBB-4129-BDD7-E529973905E5}">
      <dgm:prSet/>
      <dgm:spPr/>
      <dgm:t>
        <a:bodyPr/>
        <a:lstStyle/>
        <a:p>
          <a:endParaRPr lang="en-US"/>
        </a:p>
      </dgm:t>
    </dgm:pt>
    <dgm:pt modelId="{882164FC-8771-4A8C-B29C-87C3255927D7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36 clinics represented in 2022 published articles</a:t>
          </a:r>
          <a:endParaRPr lang="en-US" dirty="0"/>
        </a:p>
      </dgm:t>
    </dgm:pt>
    <dgm:pt modelId="{A4BF325E-B603-4A99-96B4-ECDAA0E71BE5}" type="parTrans" cxnId="{7B0388D1-0D69-46AA-8A30-3F8932002749}">
      <dgm:prSet/>
      <dgm:spPr/>
      <dgm:t>
        <a:bodyPr/>
        <a:lstStyle/>
        <a:p>
          <a:endParaRPr lang="en-US"/>
        </a:p>
      </dgm:t>
    </dgm:pt>
    <dgm:pt modelId="{E39BFC38-C619-4163-8F17-D08D4E2AA6D4}" type="sibTrans" cxnId="{7B0388D1-0D69-46AA-8A30-3F8932002749}">
      <dgm:prSet/>
      <dgm:spPr/>
      <dgm:t>
        <a:bodyPr/>
        <a:lstStyle/>
        <a:p>
          <a:endParaRPr lang="en-US"/>
        </a:p>
      </dgm:t>
    </dgm:pt>
    <dgm:pt modelId="{15C46C83-4E1E-4B25-B593-259B092D4D4F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4 oral and 3 poster presentations at ATTD</a:t>
          </a:r>
          <a:endParaRPr lang="en-US" dirty="0"/>
        </a:p>
      </dgm:t>
    </dgm:pt>
    <dgm:pt modelId="{1ED89A60-B5C1-45A1-828A-BCB6491C281F}" type="parTrans" cxnId="{36402AE2-7381-4491-9D46-505256ED3A78}">
      <dgm:prSet/>
      <dgm:spPr/>
      <dgm:t>
        <a:bodyPr/>
        <a:lstStyle/>
        <a:p>
          <a:endParaRPr lang="en-US"/>
        </a:p>
      </dgm:t>
    </dgm:pt>
    <dgm:pt modelId="{964D332D-BD51-422F-9EA8-470DE2F0C78E}" type="sibTrans" cxnId="{36402AE2-7381-4491-9D46-505256ED3A78}">
      <dgm:prSet/>
      <dgm:spPr/>
      <dgm:t>
        <a:bodyPr/>
        <a:lstStyle/>
        <a:p>
          <a:endParaRPr lang="en-US"/>
        </a:p>
      </dgm:t>
    </dgm:pt>
    <dgm:pt modelId="{6EC50ABA-E1A4-4711-A04E-F6C4E6E85EC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2 oral and 11 poster presentations at ADA</a:t>
          </a:r>
        </a:p>
      </dgm:t>
    </dgm:pt>
    <dgm:pt modelId="{4D2DFDAC-4997-4A1E-A7D8-8C76DDC924E5}" type="parTrans" cxnId="{8E2BDB80-2009-4796-965F-9750B5A68832}">
      <dgm:prSet/>
      <dgm:spPr/>
      <dgm:t>
        <a:bodyPr/>
        <a:lstStyle/>
        <a:p>
          <a:endParaRPr lang="en-US"/>
        </a:p>
      </dgm:t>
    </dgm:pt>
    <dgm:pt modelId="{953F6AB7-C2CD-44D1-A971-DBD854203B4B}" type="sibTrans" cxnId="{8E2BDB80-2009-4796-965F-9750B5A68832}">
      <dgm:prSet/>
      <dgm:spPr/>
      <dgm:t>
        <a:bodyPr/>
        <a:lstStyle/>
        <a:p>
          <a:endParaRPr lang="en-US"/>
        </a:p>
      </dgm:t>
    </dgm:pt>
    <dgm:pt modelId="{1CE23AFE-B49D-467A-9D33-38769623F93E}">
      <dgm:prSet/>
      <dgm:spPr/>
      <dgm:t>
        <a:bodyPr/>
        <a:lstStyle/>
        <a:p>
          <a:r>
            <a:rPr lang="en-US" dirty="0"/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1oral and 2 poster presentations at ISPAD</a:t>
          </a:r>
          <a:endParaRPr lang="en-US" dirty="0"/>
        </a:p>
      </dgm:t>
    </dgm:pt>
    <dgm:pt modelId="{4CCC0DB0-3860-4492-97AE-3B51481458FA}" type="parTrans" cxnId="{477BC46E-9480-4893-B176-E076F325EE3E}">
      <dgm:prSet/>
      <dgm:spPr/>
      <dgm:t>
        <a:bodyPr/>
        <a:lstStyle/>
        <a:p>
          <a:endParaRPr lang="en-US"/>
        </a:p>
      </dgm:t>
    </dgm:pt>
    <dgm:pt modelId="{E4FA5158-AF44-4A1D-B5B8-925B8C411E2E}" type="sibTrans" cxnId="{477BC46E-9480-4893-B176-E076F325EE3E}">
      <dgm:prSet/>
      <dgm:spPr/>
      <dgm:t>
        <a:bodyPr/>
        <a:lstStyle/>
        <a:p>
          <a:endParaRPr lang="en-US"/>
        </a:p>
      </dgm:t>
    </dgm:pt>
    <dgm:pt modelId="{B467CA97-4923-4F41-B903-A7307AD66C1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36 abstract presentations at November Learning Session </a:t>
          </a:r>
          <a:endParaRPr lang="en-US" dirty="0"/>
        </a:p>
      </dgm:t>
    </dgm:pt>
    <dgm:pt modelId="{2C6D560F-0C65-4EEE-9E34-2A10A8A528A5}" type="parTrans" cxnId="{B79848F7-5EBB-47CF-B5AE-426174B079AD}">
      <dgm:prSet/>
      <dgm:spPr/>
      <dgm:t>
        <a:bodyPr/>
        <a:lstStyle/>
        <a:p>
          <a:endParaRPr lang="en-US"/>
        </a:p>
      </dgm:t>
    </dgm:pt>
    <dgm:pt modelId="{8CCD264C-5F23-4E92-94C5-0F3C30D1E33C}" type="sibTrans" cxnId="{B79848F7-5EBB-47CF-B5AE-426174B079AD}">
      <dgm:prSet/>
      <dgm:spPr/>
      <dgm:t>
        <a:bodyPr/>
        <a:lstStyle/>
        <a:p>
          <a:endParaRPr lang="en-US"/>
        </a:p>
      </dgm:t>
    </dgm:pt>
    <dgm:pt modelId="{0C3E2B4A-E6DC-489A-B0AC-B3194D1E67C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17 articles published</a:t>
          </a:r>
          <a:endParaRPr lang="en-US" dirty="0"/>
        </a:p>
      </dgm:t>
    </dgm:pt>
    <dgm:pt modelId="{93DC19A2-2941-4EA4-A521-99E726B9CFAA}" type="parTrans" cxnId="{A1DA94D6-D177-44F2-B369-E38E893D3EBD}">
      <dgm:prSet/>
      <dgm:spPr/>
      <dgm:t>
        <a:bodyPr/>
        <a:lstStyle/>
        <a:p>
          <a:endParaRPr lang="en-US"/>
        </a:p>
      </dgm:t>
    </dgm:pt>
    <dgm:pt modelId="{C28AE425-C0FC-424A-B8A8-75FA55B0C07C}" type="sibTrans" cxnId="{A1DA94D6-D177-44F2-B369-E38E893D3EBD}">
      <dgm:prSet/>
      <dgm:spPr/>
      <dgm:t>
        <a:bodyPr/>
        <a:lstStyle/>
        <a:p>
          <a:endParaRPr lang="en-US"/>
        </a:p>
      </dgm:t>
    </dgm:pt>
    <dgm:pt modelId="{8E44AA87-5B3D-4F18-8E38-3928F0B115D3}" type="pres">
      <dgm:prSet presAssocID="{FB740C8A-FDAC-4B5D-B549-2DA0BA7273E6}" presName="CompostProcess" presStyleCnt="0">
        <dgm:presLayoutVars>
          <dgm:dir/>
          <dgm:resizeHandles val="exact"/>
        </dgm:presLayoutVars>
      </dgm:prSet>
      <dgm:spPr/>
    </dgm:pt>
    <dgm:pt modelId="{25328533-1347-4050-BB76-8FAFDA6872AB}" type="pres">
      <dgm:prSet presAssocID="{FB740C8A-FDAC-4B5D-B549-2DA0BA7273E6}" presName="arrow" presStyleLbl="bgShp" presStyleIdx="0" presStyleCnt="1"/>
      <dgm:spPr/>
    </dgm:pt>
    <dgm:pt modelId="{D407AA08-4407-43FE-B225-7F36821AE466}" type="pres">
      <dgm:prSet presAssocID="{FB740C8A-FDAC-4B5D-B549-2DA0BA7273E6}" presName="linearProcess" presStyleCnt="0"/>
      <dgm:spPr/>
    </dgm:pt>
    <dgm:pt modelId="{5A95B733-E0D7-4282-A649-06742D0478BF}" type="pres">
      <dgm:prSet presAssocID="{B78082E5-C28E-4933-AB22-D99A9AFDD7BF}" presName="textNode" presStyleLbl="node1" presStyleIdx="0" presStyleCnt="7">
        <dgm:presLayoutVars>
          <dgm:bulletEnabled val="1"/>
        </dgm:presLayoutVars>
      </dgm:prSet>
      <dgm:spPr/>
    </dgm:pt>
    <dgm:pt modelId="{A8B22AC4-E261-486F-A1C5-5F95126FA704}" type="pres">
      <dgm:prSet presAssocID="{45F1E7DD-CC43-4543-A568-9E2A38F815FF}" presName="sibTrans" presStyleCnt="0"/>
      <dgm:spPr/>
    </dgm:pt>
    <dgm:pt modelId="{2437D6E5-4570-4FCC-B387-453EEECD2DA0}" type="pres">
      <dgm:prSet presAssocID="{882164FC-8771-4A8C-B29C-87C3255927D7}" presName="textNode" presStyleLbl="node1" presStyleIdx="1" presStyleCnt="7">
        <dgm:presLayoutVars>
          <dgm:bulletEnabled val="1"/>
        </dgm:presLayoutVars>
      </dgm:prSet>
      <dgm:spPr/>
    </dgm:pt>
    <dgm:pt modelId="{440CCEA1-1524-4DE5-A148-6894150653DB}" type="pres">
      <dgm:prSet presAssocID="{E39BFC38-C619-4163-8F17-D08D4E2AA6D4}" presName="sibTrans" presStyleCnt="0"/>
      <dgm:spPr/>
    </dgm:pt>
    <dgm:pt modelId="{9B0B657A-76A9-4B72-A1D0-18027A39B212}" type="pres">
      <dgm:prSet presAssocID="{15C46C83-4E1E-4B25-B593-259B092D4D4F}" presName="textNode" presStyleLbl="node1" presStyleIdx="2" presStyleCnt="7">
        <dgm:presLayoutVars>
          <dgm:bulletEnabled val="1"/>
        </dgm:presLayoutVars>
      </dgm:prSet>
      <dgm:spPr/>
    </dgm:pt>
    <dgm:pt modelId="{245B085F-35A3-4DE8-A1DD-FA0A2BE0D8FE}" type="pres">
      <dgm:prSet presAssocID="{964D332D-BD51-422F-9EA8-470DE2F0C78E}" presName="sibTrans" presStyleCnt="0"/>
      <dgm:spPr/>
    </dgm:pt>
    <dgm:pt modelId="{EFCE1159-6DA0-4AA5-B06D-81AD1596B442}" type="pres">
      <dgm:prSet presAssocID="{6EC50ABA-E1A4-4711-A04E-F6C4E6E85EC5}" presName="textNode" presStyleLbl="node1" presStyleIdx="3" presStyleCnt="7">
        <dgm:presLayoutVars>
          <dgm:bulletEnabled val="1"/>
        </dgm:presLayoutVars>
      </dgm:prSet>
      <dgm:spPr/>
    </dgm:pt>
    <dgm:pt modelId="{8B1BC7BB-76F6-4EEB-9F29-872F8BE5931B}" type="pres">
      <dgm:prSet presAssocID="{953F6AB7-C2CD-44D1-A971-DBD854203B4B}" presName="sibTrans" presStyleCnt="0"/>
      <dgm:spPr/>
    </dgm:pt>
    <dgm:pt modelId="{5F658DD8-7BF6-491E-87B5-3FCBF4481571}" type="pres">
      <dgm:prSet presAssocID="{1CE23AFE-B49D-467A-9D33-38769623F93E}" presName="textNode" presStyleLbl="node1" presStyleIdx="4" presStyleCnt="7">
        <dgm:presLayoutVars>
          <dgm:bulletEnabled val="1"/>
        </dgm:presLayoutVars>
      </dgm:prSet>
      <dgm:spPr/>
    </dgm:pt>
    <dgm:pt modelId="{D6FE1423-2A82-47F8-A270-272A9A34D332}" type="pres">
      <dgm:prSet presAssocID="{E4FA5158-AF44-4A1D-B5B8-925B8C411E2E}" presName="sibTrans" presStyleCnt="0"/>
      <dgm:spPr/>
    </dgm:pt>
    <dgm:pt modelId="{4A91D05F-4C9E-457A-92FC-207AA207B24B}" type="pres">
      <dgm:prSet presAssocID="{B467CA97-4923-4F41-B903-A7307AD66C18}" presName="textNode" presStyleLbl="node1" presStyleIdx="5" presStyleCnt="7">
        <dgm:presLayoutVars>
          <dgm:bulletEnabled val="1"/>
        </dgm:presLayoutVars>
      </dgm:prSet>
      <dgm:spPr/>
    </dgm:pt>
    <dgm:pt modelId="{2BEF51FF-9A42-4459-9B1D-F3338FF468A2}" type="pres">
      <dgm:prSet presAssocID="{8CCD264C-5F23-4E92-94C5-0F3C30D1E33C}" presName="sibTrans" presStyleCnt="0"/>
      <dgm:spPr/>
    </dgm:pt>
    <dgm:pt modelId="{9DCD2C34-AB64-4CF0-BB03-4AD99BB67AD4}" type="pres">
      <dgm:prSet presAssocID="{0C3E2B4A-E6DC-489A-B0AC-B3194D1E67C1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0EA46B05-0D6A-4494-BC27-301BD359AD74}" type="presOf" srcId="{FB740C8A-FDAC-4B5D-B549-2DA0BA7273E6}" destId="{8E44AA87-5B3D-4F18-8E38-3928F0B115D3}" srcOrd="0" destOrd="0" presId="urn:microsoft.com/office/officeart/2005/8/layout/hProcess9"/>
    <dgm:cxn modelId="{A1629633-F071-4919-AA26-21406BAFBF7D}" type="presOf" srcId="{6EC50ABA-E1A4-4711-A04E-F6C4E6E85EC5}" destId="{EFCE1159-6DA0-4AA5-B06D-81AD1596B442}" srcOrd="0" destOrd="0" presId="urn:microsoft.com/office/officeart/2005/8/layout/hProcess9"/>
    <dgm:cxn modelId="{ADB4EF39-3996-4962-8400-0158F6AFFE3C}" type="presOf" srcId="{0C3E2B4A-E6DC-489A-B0AC-B3194D1E67C1}" destId="{9DCD2C34-AB64-4CF0-BB03-4AD99BB67AD4}" srcOrd="0" destOrd="0" presId="urn:microsoft.com/office/officeart/2005/8/layout/hProcess9"/>
    <dgm:cxn modelId="{5C4B1160-85B7-4848-8E00-7DCA2B73260B}" type="presOf" srcId="{15C46C83-4E1E-4B25-B593-259B092D4D4F}" destId="{9B0B657A-76A9-4B72-A1D0-18027A39B212}" srcOrd="0" destOrd="0" presId="urn:microsoft.com/office/officeart/2005/8/layout/hProcess9"/>
    <dgm:cxn modelId="{AE6C6E42-E4B6-4D1D-A6C4-9442DEAC2C28}" type="presOf" srcId="{1CE23AFE-B49D-467A-9D33-38769623F93E}" destId="{5F658DD8-7BF6-491E-87B5-3FCBF4481571}" srcOrd="0" destOrd="0" presId="urn:microsoft.com/office/officeart/2005/8/layout/hProcess9"/>
    <dgm:cxn modelId="{477BC46E-9480-4893-B176-E076F325EE3E}" srcId="{FB740C8A-FDAC-4B5D-B549-2DA0BA7273E6}" destId="{1CE23AFE-B49D-467A-9D33-38769623F93E}" srcOrd="4" destOrd="0" parTransId="{4CCC0DB0-3860-4492-97AE-3B51481458FA}" sibTransId="{E4FA5158-AF44-4A1D-B5B8-925B8C411E2E}"/>
    <dgm:cxn modelId="{6EC8594F-179B-4E37-80B0-99B546DA6E3B}" type="presOf" srcId="{882164FC-8771-4A8C-B29C-87C3255927D7}" destId="{2437D6E5-4570-4FCC-B387-453EEECD2DA0}" srcOrd="0" destOrd="0" presId="urn:microsoft.com/office/officeart/2005/8/layout/hProcess9"/>
    <dgm:cxn modelId="{8E2BDB80-2009-4796-965F-9750B5A68832}" srcId="{FB740C8A-FDAC-4B5D-B549-2DA0BA7273E6}" destId="{6EC50ABA-E1A4-4711-A04E-F6C4E6E85EC5}" srcOrd="3" destOrd="0" parTransId="{4D2DFDAC-4997-4A1E-A7D8-8C76DDC924E5}" sibTransId="{953F6AB7-C2CD-44D1-A971-DBD854203B4B}"/>
    <dgm:cxn modelId="{C3C1CEA8-179F-4359-A5D1-4AEBB3D079EA}" type="presOf" srcId="{B467CA97-4923-4F41-B903-A7307AD66C18}" destId="{4A91D05F-4C9E-457A-92FC-207AA207B24B}" srcOrd="0" destOrd="0" presId="urn:microsoft.com/office/officeart/2005/8/layout/hProcess9"/>
    <dgm:cxn modelId="{40EEBDAE-5EBB-4129-BDD7-E529973905E5}" srcId="{FB740C8A-FDAC-4B5D-B549-2DA0BA7273E6}" destId="{B78082E5-C28E-4933-AB22-D99A9AFDD7BF}" srcOrd="0" destOrd="0" parTransId="{6C85DDE0-9478-490D-AD4A-C1449E64A5A3}" sibTransId="{45F1E7DD-CC43-4543-A568-9E2A38F815FF}"/>
    <dgm:cxn modelId="{8BB8F7C4-9E79-48CB-AA0F-39E38D1F69D3}" type="presOf" srcId="{B78082E5-C28E-4933-AB22-D99A9AFDD7BF}" destId="{5A95B733-E0D7-4282-A649-06742D0478BF}" srcOrd="0" destOrd="0" presId="urn:microsoft.com/office/officeart/2005/8/layout/hProcess9"/>
    <dgm:cxn modelId="{7B0388D1-0D69-46AA-8A30-3F8932002749}" srcId="{FB740C8A-FDAC-4B5D-B549-2DA0BA7273E6}" destId="{882164FC-8771-4A8C-B29C-87C3255927D7}" srcOrd="1" destOrd="0" parTransId="{A4BF325E-B603-4A99-96B4-ECDAA0E71BE5}" sibTransId="{E39BFC38-C619-4163-8F17-D08D4E2AA6D4}"/>
    <dgm:cxn modelId="{A1DA94D6-D177-44F2-B369-E38E893D3EBD}" srcId="{FB740C8A-FDAC-4B5D-B549-2DA0BA7273E6}" destId="{0C3E2B4A-E6DC-489A-B0AC-B3194D1E67C1}" srcOrd="6" destOrd="0" parTransId="{93DC19A2-2941-4EA4-A521-99E726B9CFAA}" sibTransId="{C28AE425-C0FC-424A-B8A8-75FA55B0C07C}"/>
    <dgm:cxn modelId="{36402AE2-7381-4491-9D46-505256ED3A78}" srcId="{FB740C8A-FDAC-4B5D-B549-2DA0BA7273E6}" destId="{15C46C83-4E1E-4B25-B593-259B092D4D4F}" srcOrd="2" destOrd="0" parTransId="{1ED89A60-B5C1-45A1-828A-BCB6491C281F}" sibTransId="{964D332D-BD51-422F-9EA8-470DE2F0C78E}"/>
    <dgm:cxn modelId="{B79848F7-5EBB-47CF-B5AE-426174B079AD}" srcId="{FB740C8A-FDAC-4B5D-B549-2DA0BA7273E6}" destId="{B467CA97-4923-4F41-B903-A7307AD66C18}" srcOrd="5" destOrd="0" parTransId="{2C6D560F-0C65-4EEE-9E34-2A10A8A528A5}" sibTransId="{8CCD264C-5F23-4E92-94C5-0F3C30D1E33C}"/>
    <dgm:cxn modelId="{CC6A792E-A71F-4F08-A49E-485AEDAE537F}" type="presParOf" srcId="{8E44AA87-5B3D-4F18-8E38-3928F0B115D3}" destId="{25328533-1347-4050-BB76-8FAFDA6872AB}" srcOrd="0" destOrd="0" presId="urn:microsoft.com/office/officeart/2005/8/layout/hProcess9"/>
    <dgm:cxn modelId="{0E987507-38CA-4EC3-8479-92E9C73A46B0}" type="presParOf" srcId="{8E44AA87-5B3D-4F18-8E38-3928F0B115D3}" destId="{D407AA08-4407-43FE-B225-7F36821AE466}" srcOrd="1" destOrd="0" presId="urn:microsoft.com/office/officeart/2005/8/layout/hProcess9"/>
    <dgm:cxn modelId="{DCA011C9-620B-440A-8B00-2562E8F2A0B9}" type="presParOf" srcId="{D407AA08-4407-43FE-B225-7F36821AE466}" destId="{5A95B733-E0D7-4282-A649-06742D0478BF}" srcOrd="0" destOrd="0" presId="urn:microsoft.com/office/officeart/2005/8/layout/hProcess9"/>
    <dgm:cxn modelId="{0614192A-8149-4600-8333-A76405901F95}" type="presParOf" srcId="{D407AA08-4407-43FE-B225-7F36821AE466}" destId="{A8B22AC4-E261-486F-A1C5-5F95126FA704}" srcOrd="1" destOrd="0" presId="urn:microsoft.com/office/officeart/2005/8/layout/hProcess9"/>
    <dgm:cxn modelId="{10A9DFEF-57F7-42B6-9EF6-7D173455C7ED}" type="presParOf" srcId="{D407AA08-4407-43FE-B225-7F36821AE466}" destId="{2437D6E5-4570-4FCC-B387-453EEECD2DA0}" srcOrd="2" destOrd="0" presId="urn:microsoft.com/office/officeart/2005/8/layout/hProcess9"/>
    <dgm:cxn modelId="{8A865123-681C-4A96-8CBC-A7A66D2D6339}" type="presParOf" srcId="{D407AA08-4407-43FE-B225-7F36821AE466}" destId="{440CCEA1-1524-4DE5-A148-6894150653DB}" srcOrd="3" destOrd="0" presId="urn:microsoft.com/office/officeart/2005/8/layout/hProcess9"/>
    <dgm:cxn modelId="{E597E0CD-873C-4185-A907-7AD72AF09CD0}" type="presParOf" srcId="{D407AA08-4407-43FE-B225-7F36821AE466}" destId="{9B0B657A-76A9-4B72-A1D0-18027A39B212}" srcOrd="4" destOrd="0" presId="urn:microsoft.com/office/officeart/2005/8/layout/hProcess9"/>
    <dgm:cxn modelId="{5649C3D4-2322-457E-AC0D-4FEA9ED4AF87}" type="presParOf" srcId="{D407AA08-4407-43FE-B225-7F36821AE466}" destId="{245B085F-35A3-4DE8-A1DD-FA0A2BE0D8FE}" srcOrd="5" destOrd="0" presId="urn:microsoft.com/office/officeart/2005/8/layout/hProcess9"/>
    <dgm:cxn modelId="{08726ED4-7363-4728-AE49-7E4188024BF2}" type="presParOf" srcId="{D407AA08-4407-43FE-B225-7F36821AE466}" destId="{EFCE1159-6DA0-4AA5-B06D-81AD1596B442}" srcOrd="6" destOrd="0" presId="urn:microsoft.com/office/officeart/2005/8/layout/hProcess9"/>
    <dgm:cxn modelId="{63B34E53-8B5D-40AD-A44E-B1CB4ADB3181}" type="presParOf" srcId="{D407AA08-4407-43FE-B225-7F36821AE466}" destId="{8B1BC7BB-76F6-4EEB-9F29-872F8BE5931B}" srcOrd="7" destOrd="0" presId="urn:microsoft.com/office/officeart/2005/8/layout/hProcess9"/>
    <dgm:cxn modelId="{8B1CADA3-948D-44B1-AE03-AD1CF2A9C8C1}" type="presParOf" srcId="{D407AA08-4407-43FE-B225-7F36821AE466}" destId="{5F658DD8-7BF6-491E-87B5-3FCBF4481571}" srcOrd="8" destOrd="0" presId="urn:microsoft.com/office/officeart/2005/8/layout/hProcess9"/>
    <dgm:cxn modelId="{CA9F4891-D92B-44B8-804E-3A1F20C9E8E2}" type="presParOf" srcId="{D407AA08-4407-43FE-B225-7F36821AE466}" destId="{D6FE1423-2A82-47F8-A270-272A9A34D332}" srcOrd="9" destOrd="0" presId="urn:microsoft.com/office/officeart/2005/8/layout/hProcess9"/>
    <dgm:cxn modelId="{6A6D9E4A-3E83-4764-88B0-97AB7D625D46}" type="presParOf" srcId="{D407AA08-4407-43FE-B225-7F36821AE466}" destId="{4A91D05F-4C9E-457A-92FC-207AA207B24B}" srcOrd="10" destOrd="0" presId="urn:microsoft.com/office/officeart/2005/8/layout/hProcess9"/>
    <dgm:cxn modelId="{6A31AAB7-02EE-4448-8DCA-4B053A993965}" type="presParOf" srcId="{D407AA08-4407-43FE-B225-7F36821AE466}" destId="{2BEF51FF-9A42-4459-9B1D-F3338FF468A2}" srcOrd="11" destOrd="0" presId="urn:microsoft.com/office/officeart/2005/8/layout/hProcess9"/>
    <dgm:cxn modelId="{3F1E46CA-6673-4E23-8C02-C7CE024939D2}" type="presParOf" srcId="{D407AA08-4407-43FE-B225-7F36821AE466}" destId="{9DCD2C34-AB64-4CF0-BB03-4AD99BB67AD4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28533-1347-4050-BB76-8FAFDA6872AB}">
      <dsp:nvSpPr>
        <dsp:cNvPr id="0" name=""/>
        <dsp:cNvSpPr/>
      </dsp:nvSpPr>
      <dsp:spPr>
        <a:xfrm>
          <a:off x="688548" y="0"/>
          <a:ext cx="7803546" cy="526390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5B733-E0D7-4282-A649-06742D0478BF}">
      <dsp:nvSpPr>
        <dsp:cNvPr id="0" name=""/>
        <dsp:cNvSpPr/>
      </dsp:nvSpPr>
      <dsp:spPr>
        <a:xfrm>
          <a:off x="4594" y="1579172"/>
          <a:ext cx="2209988" cy="2105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Dr. Majidi and Dr. Agarwal new Co-Chairs of Committee</a:t>
          </a:r>
          <a:endParaRPr lang="en-US" sz="2400" kern="1200" dirty="0"/>
        </a:p>
      </dsp:txBody>
      <dsp:txXfrm>
        <a:off x="107379" y="1681957"/>
        <a:ext cx="2004418" cy="1899992"/>
      </dsp:txXfrm>
    </dsp:sp>
    <dsp:sp modelId="{2437D6E5-4570-4FCC-B387-453EEECD2DA0}">
      <dsp:nvSpPr>
        <dsp:cNvPr id="0" name=""/>
        <dsp:cNvSpPr/>
      </dsp:nvSpPr>
      <dsp:spPr>
        <a:xfrm>
          <a:off x="2325083" y="1579172"/>
          <a:ext cx="2209988" cy="2105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6 new members joined the Publication Committee</a:t>
          </a:r>
          <a:endParaRPr lang="en-US" sz="2400" kern="1200" dirty="0"/>
        </a:p>
      </dsp:txBody>
      <dsp:txXfrm>
        <a:off x="2427868" y="1681957"/>
        <a:ext cx="2004418" cy="1899992"/>
      </dsp:txXfrm>
    </dsp:sp>
    <dsp:sp modelId="{9B0B657A-76A9-4B72-A1D0-18027A39B212}">
      <dsp:nvSpPr>
        <dsp:cNvPr id="0" name=""/>
        <dsp:cNvSpPr/>
      </dsp:nvSpPr>
      <dsp:spPr>
        <a:xfrm>
          <a:off x="4645571" y="1579172"/>
          <a:ext cx="2209988" cy="2105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New publication submission form </a:t>
          </a:r>
          <a:endParaRPr lang="en-US" sz="2400" kern="1200" dirty="0"/>
        </a:p>
      </dsp:txBody>
      <dsp:txXfrm>
        <a:off x="4748356" y="1681957"/>
        <a:ext cx="2004418" cy="1899992"/>
      </dsp:txXfrm>
    </dsp:sp>
    <dsp:sp modelId="{EFCE1159-6DA0-4AA5-B06D-81AD1596B442}">
      <dsp:nvSpPr>
        <dsp:cNvPr id="0" name=""/>
        <dsp:cNvSpPr/>
      </dsp:nvSpPr>
      <dsp:spPr>
        <a:xfrm>
          <a:off x="6966059" y="1579172"/>
          <a:ext cx="2209988" cy="2105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Improved publication  process </a:t>
          </a:r>
        </a:p>
      </dsp:txBody>
      <dsp:txXfrm>
        <a:off x="7068844" y="1681957"/>
        <a:ext cx="2004418" cy="1899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28533-1347-4050-BB76-8FAFDA6872AB}">
      <dsp:nvSpPr>
        <dsp:cNvPr id="0" name=""/>
        <dsp:cNvSpPr/>
      </dsp:nvSpPr>
      <dsp:spPr>
        <a:xfrm>
          <a:off x="890040" y="0"/>
          <a:ext cx="10087130" cy="53902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5B733-E0D7-4282-A649-06742D0478BF}">
      <dsp:nvSpPr>
        <dsp:cNvPr id="0" name=""/>
        <dsp:cNvSpPr/>
      </dsp:nvSpPr>
      <dsp:spPr>
        <a:xfrm>
          <a:off x="1014" y="1617063"/>
          <a:ext cx="1625367" cy="2156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5 article Clinical Diabetes special feature </a:t>
          </a:r>
          <a:endParaRPr lang="en-US" sz="1700" kern="1200" dirty="0"/>
        </a:p>
      </dsp:txBody>
      <dsp:txXfrm>
        <a:off x="80358" y="1696407"/>
        <a:ext cx="1466679" cy="1997397"/>
      </dsp:txXfrm>
    </dsp:sp>
    <dsp:sp modelId="{2437D6E5-4570-4FCC-B387-453EEECD2DA0}">
      <dsp:nvSpPr>
        <dsp:cNvPr id="0" name=""/>
        <dsp:cNvSpPr/>
      </dsp:nvSpPr>
      <dsp:spPr>
        <a:xfrm>
          <a:off x="1707650" y="1617063"/>
          <a:ext cx="1625367" cy="2156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36 clinics represented in 2022 published articles</a:t>
          </a:r>
          <a:endParaRPr lang="en-US" sz="1700" kern="1200" dirty="0"/>
        </a:p>
      </dsp:txBody>
      <dsp:txXfrm>
        <a:off x="1786994" y="1696407"/>
        <a:ext cx="1466679" cy="1997397"/>
      </dsp:txXfrm>
    </dsp:sp>
    <dsp:sp modelId="{9B0B657A-76A9-4B72-A1D0-18027A39B212}">
      <dsp:nvSpPr>
        <dsp:cNvPr id="0" name=""/>
        <dsp:cNvSpPr/>
      </dsp:nvSpPr>
      <dsp:spPr>
        <a:xfrm>
          <a:off x="3414286" y="1617063"/>
          <a:ext cx="1625367" cy="2156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4 oral and 3 poster presentations at ATTD</a:t>
          </a:r>
          <a:endParaRPr lang="en-US" sz="1700" kern="1200" dirty="0"/>
        </a:p>
      </dsp:txBody>
      <dsp:txXfrm>
        <a:off x="3493630" y="1696407"/>
        <a:ext cx="1466679" cy="1997397"/>
      </dsp:txXfrm>
    </dsp:sp>
    <dsp:sp modelId="{EFCE1159-6DA0-4AA5-B06D-81AD1596B442}">
      <dsp:nvSpPr>
        <dsp:cNvPr id="0" name=""/>
        <dsp:cNvSpPr/>
      </dsp:nvSpPr>
      <dsp:spPr>
        <a:xfrm>
          <a:off x="5120922" y="1617063"/>
          <a:ext cx="1625367" cy="2156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2 oral and 11 poster presentations at ADA</a:t>
          </a:r>
        </a:p>
      </dsp:txBody>
      <dsp:txXfrm>
        <a:off x="5200266" y="1696407"/>
        <a:ext cx="1466679" cy="1997397"/>
      </dsp:txXfrm>
    </dsp:sp>
    <dsp:sp modelId="{5F658DD8-7BF6-491E-87B5-3FCBF4481571}">
      <dsp:nvSpPr>
        <dsp:cNvPr id="0" name=""/>
        <dsp:cNvSpPr/>
      </dsp:nvSpPr>
      <dsp:spPr>
        <a:xfrm>
          <a:off x="6827558" y="1617063"/>
          <a:ext cx="1625367" cy="2156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1oral and 2 poster presentations at ISPAD</a:t>
          </a:r>
          <a:endParaRPr lang="en-US" sz="1700" kern="1200" dirty="0"/>
        </a:p>
      </dsp:txBody>
      <dsp:txXfrm>
        <a:off x="6906902" y="1696407"/>
        <a:ext cx="1466679" cy="1997397"/>
      </dsp:txXfrm>
    </dsp:sp>
    <dsp:sp modelId="{4A91D05F-4C9E-457A-92FC-207AA207B24B}">
      <dsp:nvSpPr>
        <dsp:cNvPr id="0" name=""/>
        <dsp:cNvSpPr/>
      </dsp:nvSpPr>
      <dsp:spPr>
        <a:xfrm>
          <a:off x="8534194" y="1617063"/>
          <a:ext cx="1625367" cy="2156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36 abstract presentations at November Learning Session </a:t>
          </a:r>
          <a:endParaRPr lang="en-US" sz="1700" kern="1200" dirty="0"/>
        </a:p>
      </dsp:txBody>
      <dsp:txXfrm>
        <a:off x="8613538" y="1696407"/>
        <a:ext cx="1466679" cy="1997397"/>
      </dsp:txXfrm>
    </dsp:sp>
    <dsp:sp modelId="{9DCD2C34-AB64-4CF0-BB03-4AD99BB67AD4}">
      <dsp:nvSpPr>
        <dsp:cNvPr id="0" name=""/>
        <dsp:cNvSpPr/>
      </dsp:nvSpPr>
      <dsp:spPr>
        <a:xfrm>
          <a:off x="10240830" y="1617063"/>
          <a:ext cx="1625367" cy="2156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 panose="020B0604020202020204" pitchFamily="34" charset="0"/>
              <a:cs typeface="Arial" panose="020B0604020202020204" pitchFamily="34" charset="0"/>
            </a:rPr>
            <a:t>17 articles published</a:t>
          </a:r>
          <a:endParaRPr lang="en-US" sz="1700" kern="1200" dirty="0"/>
        </a:p>
      </dsp:txBody>
      <dsp:txXfrm>
        <a:off x="10320174" y="1696407"/>
        <a:ext cx="1466679" cy="1997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8473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9227527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8585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6994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61E7-C6AD-42BC-A97E-F71724CD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B1C1D-F7D4-4C65-9FC6-203EE26DD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1728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9317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8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9" r:id="rId5"/>
    <p:sldLayoutId id="2147483690" r:id="rId6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Montserrat" panose="00000500000000000000" pitchFamily="2" charset="0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Montserrat" panose="00000500000000000000" pitchFamily="2" charset="0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majidi4@childrensnational.org" TargetMode="External"/><Relationship Id="rId2" Type="http://schemas.openxmlformats.org/officeDocument/2006/relationships/hyperlink" Target="mailto:shivani.agarwal@einsteinme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qi@t1dexchang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1dx-qi.t1dexchange.org/2022/08/15/t1d-exchange-publication-policy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E696DC-9C87-570B-CF6C-090C6465B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Publication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098E7-A77F-2415-80D8-B923449FCD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11/8/22</a:t>
            </a:r>
          </a:p>
        </p:txBody>
      </p:sp>
    </p:spTree>
    <p:extLst>
      <p:ext uri="{BB962C8B-B14F-4D97-AF65-F5344CB8AC3E}">
        <p14:creationId xmlns:p14="http://schemas.microsoft.com/office/powerpoint/2010/main" val="400416409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60B7-F9E7-18C9-6C93-77A32F8AC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 Published Manuscripts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B463EED-825C-C427-3001-9424F138990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7" y="738444"/>
            <a:ext cx="5330217" cy="2881056"/>
          </a:xfr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D9AE43B-7147-64F5-EDA7-F55D59A32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83" y="547322"/>
            <a:ext cx="4483126" cy="2755976"/>
          </a:xfrm>
          <a:prstGeom prst="rect">
            <a:avLst/>
          </a:prstGeom>
        </p:spPr>
      </p:pic>
      <p:pic>
        <p:nvPicPr>
          <p:cNvPr id="9" name="Picture 8" descr="Graphical user interface, text, application, email">
            <a:extLst>
              <a:ext uri="{FF2B5EF4-FFF2-40B4-BE49-F238E27FC236}">
                <a16:creationId xmlns:a16="http://schemas.microsoft.com/office/drawing/2014/main" id="{6FB89387-7FE5-CE6F-DBB7-18931E9BB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83" y="3693487"/>
            <a:ext cx="4724357" cy="2177231"/>
          </a:xfrm>
          <a:prstGeom prst="rect">
            <a:avLst/>
          </a:prstGeom>
        </p:spPr>
      </p:pic>
      <p:pic>
        <p:nvPicPr>
          <p:cNvPr id="11" name="Picture 10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87395286-45B0-DE69-8282-4651F19BB0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49" y="3899924"/>
            <a:ext cx="3644122" cy="253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5677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AC0AE-C8DC-5092-EE47-EA5E75BC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 Manuscripts continued 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21C47B7-8352-63D6-91BD-581E9ED5F94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79" y="915999"/>
            <a:ext cx="3890846" cy="2513001"/>
          </a:xfr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FE077BD-FA7A-EED9-EEA7-8A86B61FC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7" y="863050"/>
            <a:ext cx="4026400" cy="2622512"/>
          </a:xfrm>
          <a:prstGeom prst="rect">
            <a:avLst/>
          </a:prstGeom>
        </p:spPr>
      </p:pic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DC862C2-1675-5786-FC24-79CD40CE2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66" y="3913507"/>
            <a:ext cx="3335225" cy="2715892"/>
          </a:xfrm>
          <a:prstGeom prst="rect">
            <a:avLst/>
          </a:prstGeom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3F7573D-F92B-09DF-DF0B-AC6B6CB97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447" y="915999"/>
            <a:ext cx="3438196" cy="2245282"/>
          </a:xfrm>
          <a:prstGeom prst="rect">
            <a:avLst/>
          </a:prstGeom>
        </p:spPr>
      </p:pic>
      <p:pic>
        <p:nvPicPr>
          <p:cNvPr id="13" name="Picture 12" descr="Graphical user interface, text, application, email">
            <a:extLst>
              <a:ext uri="{FF2B5EF4-FFF2-40B4-BE49-F238E27FC236}">
                <a16:creationId xmlns:a16="http://schemas.microsoft.com/office/drawing/2014/main" id="{3A557124-E98C-004D-2BD0-CA6951143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10" y="4105050"/>
            <a:ext cx="3727420" cy="23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8138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9384-F1EB-F2E5-87F7-00507B37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Q4 Manuscripts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9B6CAC3-32B8-60E6-784A-99B70F844E2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80" y="662691"/>
            <a:ext cx="4873318" cy="3250548"/>
          </a:xfrm>
        </p:spPr>
      </p:pic>
      <p:pic>
        <p:nvPicPr>
          <p:cNvPr id="7" name="Picture 6" descr="Graphical user interface, text, application, email">
            <a:extLst>
              <a:ext uri="{FF2B5EF4-FFF2-40B4-BE49-F238E27FC236}">
                <a16:creationId xmlns:a16="http://schemas.microsoft.com/office/drawing/2014/main" id="{1088BD5C-9501-D1AD-5D66-9DA0C67B7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381" y="3827442"/>
            <a:ext cx="4873318" cy="2902739"/>
          </a:xfrm>
          <a:prstGeom prst="rect">
            <a:avLst/>
          </a:prstGeom>
        </p:spPr>
      </p:pic>
      <p:pic>
        <p:nvPicPr>
          <p:cNvPr id="9" name="Picture 8" descr="Graphical user interface, text, application, email">
            <a:extLst>
              <a:ext uri="{FF2B5EF4-FFF2-40B4-BE49-F238E27FC236}">
                <a16:creationId xmlns:a16="http://schemas.microsoft.com/office/drawing/2014/main" id="{8B275948-2279-1964-68AE-D9430FBE0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82" y="662691"/>
            <a:ext cx="4683935" cy="304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4913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1265-873F-B856-1581-DD2F87548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Clinic Writing Interests 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EA862AD-7EB2-C38D-F88C-E8AC9924D67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50" y="685800"/>
            <a:ext cx="6030201" cy="6030201"/>
          </a:xfrm>
        </p:spPr>
      </p:pic>
    </p:spTree>
    <p:extLst>
      <p:ext uri="{BB962C8B-B14F-4D97-AF65-F5344CB8AC3E}">
        <p14:creationId xmlns:p14="http://schemas.microsoft.com/office/powerpoint/2010/main" val="423614872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DCEE-EE03-B6B4-8E4A-91B338CF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Comments, Issues, Concerns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56906-6A50-A32E-7C58-2FEAE5B64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Montserrat" panose="00000500000000000000" pitchFamily="2" charset="0"/>
              </a:rPr>
              <a:t>If you have any ideas, improvements or modifications you would like to see implemented in the publication process, committee workflow or target journals, please email:</a:t>
            </a:r>
          </a:p>
          <a:p>
            <a:endParaRPr lang="en-US" sz="2800" dirty="0">
              <a:solidFill>
                <a:schemeClr val="accent6"/>
              </a:solidFill>
              <a:latin typeface="Montserrat" panose="00000500000000000000" pitchFamily="2" charset="0"/>
            </a:endParaRPr>
          </a:p>
          <a:p>
            <a:r>
              <a:rPr lang="en-US" sz="2800" dirty="0">
                <a:solidFill>
                  <a:schemeClr val="accent6"/>
                </a:solidFill>
                <a:latin typeface="Montserrat" panose="00000500000000000000" pitchFamily="2" charset="0"/>
              </a:rPr>
              <a:t>Shivani Agarwal </a:t>
            </a:r>
            <a:r>
              <a:rPr lang="en-US" sz="2400" u="sng" dirty="0">
                <a:solidFill>
                  <a:schemeClr val="accent6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shivani.agarwal@einsteinmed.edu</a:t>
            </a:r>
            <a:endParaRPr lang="it-IT" sz="2800" dirty="0">
              <a:solidFill>
                <a:schemeClr val="accent6"/>
              </a:solidFill>
              <a:latin typeface="Montserrat" panose="00000500000000000000" pitchFamily="2" charset="0"/>
            </a:endParaRPr>
          </a:p>
          <a:p>
            <a:r>
              <a:rPr lang="it-IT" sz="2800" dirty="0">
                <a:solidFill>
                  <a:schemeClr val="accent6"/>
                </a:solidFill>
                <a:latin typeface="Montserrat" panose="00000500000000000000" pitchFamily="2" charset="0"/>
              </a:rPr>
              <a:t>Shideh Majidi </a:t>
            </a:r>
            <a:r>
              <a:rPr lang="en-US" sz="2400" u="sng" dirty="0">
                <a:solidFill>
                  <a:schemeClr val="accent6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smajidi4@childrensnational.org</a:t>
            </a:r>
            <a:endParaRPr lang="en-US" sz="2400" u="sng" dirty="0">
              <a:solidFill>
                <a:schemeClr val="accent6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accent6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QI </a:t>
            </a:r>
            <a:r>
              <a:rPr lang="en-US" sz="2400" dirty="0">
                <a:solidFill>
                  <a:schemeClr val="accent6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qi@t1dexchange.org</a:t>
            </a:r>
            <a:endParaRPr lang="en-US" sz="2400" dirty="0">
              <a:solidFill>
                <a:schemeClr val="accent6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endParaRPr lang="en-US" sz="2400" dirty="0">
              <a:solidFill>
                <a:schemeClr val="accent6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endParaRPr lang="en-US" sz="2400" u="sng" dirty="0">
              <a:solidFill>
                <a:schemeClr val="accent6"/>
              </a:solidFill>
              <a:latin typeface="Montserrat" panose="00000500000000000000" pitchFamily="2" charset="0"/>
            </a:endParaRPr>
          </a:p>
          <a:p>
            <a:r>
              <a:rPr lang="en-US" sz="2400" dirty="0">
                <a:solidFill>
                  <a:schemeClr val="accent6"/>
                </a:solidFill>
                <a:latin typeface="Montserrat" panose="00000500000000000000" pitchFamily="2" charset="0"/>
              </a:rPr>
              <a:t>Thank you!</a:t>
            </a:r>
            <a:endParaRPr lang="it-IT" sz="2800" dirty="0">
              <a:solidFill>
                <a:schemeClr val="accent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152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2278-0A86-1329-E096-B89B5810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Publication Committee in Review: Process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EDD1FF-0D03-7C26-5EB1-FD060515B740}"/>
              </a:ext>
            </a:extLst>
          </p:cNvPr>
          <p:cNvGraphicFramePr/>
          <p:nvPr/>
        </p:nvGraphicFramePr>
        <p:xfrm>
          <a:off x="857769" y="1054308"/>
          <a:ext cx="9180643" cy="5263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96774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A2278-0A86-1329-E096-B89B5810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Publication Committee in Review: Outputs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EE0E7B69-6CCB-18DC-1BEA-625CF3179231}"/>
              </a:ext>
            </a:extLst>
          </p:cNvPr>
          <p:cNvGraphicFramePr/>
          <p:nvPr/>
        </p:nvGraphicFramePr>
        <p:xfrm>
          <a:off x="119922" y="1239187"/>
          <a:ext cx="11867212" cy="539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1315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A291B-FC20-5490-C491-2B991A23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 Proposal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E2549-38F6-CCA3-DB52-B62C16F161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9274" y="914399"/>
            <a:ext cx="10972166" cy="5419725"/>
          </a:xfrm>
        </p:spPr>
        <p:txBody>
          <a:bodyPr/>
          <a:lstStyle/>
          <a:p>
            <a:r>
              <a:rPr lang="en-US" dirty="0"/>
              <a:t>Mapped sites have access to all mapped data</a:t>
            </a:r>
          </a:p>
          <a:p>
            <a:r>
              <a:rPr lang="en-US" dirty="0"/>
              <a:t>Non-mapped sites have access to aggregate smart sheet data</a:t>
            </a:r>
          </a:p>
          <a:p>
            <a:r>
              <a:rPr lang="en-US" dirty="0"/>
              <a:t>Access the </a:t>
            </a:r>
            <a:r>
              <a:rPr lang="en-US" dirty="0">
                <a:hlinkClick r:id="rId2"/>
              </a:rPr>
              <a:t>publication policy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Please scan this QR code to access the publication proposal survey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D72B7ECC-AF8D-90D2-7325-A4E224679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385762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227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1E6B-D438-48B7-9A3F-294C6546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2800" dirty="0"/>
              <a:t>Clinic Representation in Q1- October 26</a:t>
            </a:r>
            <a:r>
              <a:rPr lang="en-US" sz="2800" baseline="30000" dirty="0"/>
              <a:t>th</a:t>
            </a:r>
            <a:r>
              <a:rPr lang="en-US" sz="2800" dirty="0"/>
              <a:t> 2022 Manuscripts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D248F-2ED9-4AA5-84DD-8BCD3D48AA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lvl="1" indent="0">
              <a:buNone/>
            </a:pPr>
            <a:endParaRPr lang="en-US" b="1" dirty="0"/>
          </a:p>
          <a:p>
            <a:pPr lvl="1" indent="0">
              <a:buNone/>
            </a:pPr>
            <a:r>
              <a:rPr lang="en-US" b="1" dirty="0"/>
              <a:t>Adult:</a:t>
            </a:r>
          </a:p>
          <a:p>
            <a:pPr marL="926900" lvl="1" indent="-342900"/>
            <a:r>
              <a:rPr lang="en-US" dirty="0"/>
              <a:t>Upstate University Hospital (9)</a:t>
            </a:r>
          </a:p>
          <a:p>
            <a:pPr marL="926900" lvl="1" indent="-342900"/>
            <a:r>
              <a:rPr lang="en-US" dirty="0"/>
              <a:t>Albert Einstein College of Medicine, NY (5)</a:t>
            </a:r>
          </a:p>
          <a:p>
            <a:pPr marL="926900" lvl="1" indent="-342900"/>
            <a:r>
              <a:rPr lang="en-US" dirty="0"/>
              <a:t>Barbara Davis Center, CO (6)</a:t>
            </a:r>
          </a:p>
          <a:p>
            <a:pPr marL="926900" lvl="1" indent="-342900"/>
            <a:r>
              <a:rPr lang="en-US" dirty="0"/>
              <a:t>Boston Medical Center, MA (2)</a:t>
            </a:r>
          </a:p>
          <a:p>
            <a:pPr marL="926900" lvl="1" indent="-342900"/>
            <a:r>
              <a:rPr lang="en-US" dirty="0"/>
              <a:t>Grady Memorial Hospital, GA (2)</a:t>
            </a:r>
          </a:p>
          <a:p>
            <a:pPr marL="926900" lvl="1" indent="-342900"/>
            <a:r>
              <a:rPr lang="en-US" dirty="0"/>
              <a:t>Stanford (2)</a:t>
            </a:r>
          </a:p>
          <a:p>
            <a:pPr marL="926900" lvl="1" indent="-342900"/>
            <a:r>
              <a:rPr lang="en-US" dirty="0"/>
              <a:t>Mt Sinai, NY (2)</a:t>
            </a:r>
          </a:p>
          <a:p>
            <a:pPr marL="926900" lvl="1" indent="-342900"/>
            <a:r>
              <a:rPr lang="en-US" dirty="0"/>
              <a:t>NYU Langone, NY (1)</a:t>
            </a:r>
          </a:p>
          <a:p>
            <a:pPr marL="926900" lvl="1" indent="-342900"/>
            <a:r>
              <a:rPr lang="en-US" dirty="0"/>
              <a:t>Northwestern (1)</a:t>
            </a:r>
          </a:p>
          <a:p>
            <a:pPr marL="926900" lvl="1" indent="-342900"/>
            <a:r>
              <a:rPr lang="en-US" dirty="0"/>
              <a:t>University of Miami (1)</a:t>
            </a:r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r>
              <a:rPr lang="en-US" dirty="0"/>
              <a:t>								</a:t>
            </a:r>
          </a:p>
          <a:p>
            <a:pPr lvl="1" indent="0">
              <a:buNone/>
            </a:pPr>
            <a:r>
              <a:rPr lang="en-US" dirty="0"/>
              <a:t>						</a:t>
            </a:r>
          </a:p>
          <a:p>
            <a:pPr lvl="1" indent="0">
              <a:buNone/>
            </a:pPr>
            <a:r>
              <a:rPr lang="en-US" dirty="0"/>
              <a:t>																								</a:t>
            </a:r>
          </a:p>
          <a:p>
            <a:pPr lvl="1" indent="0">
              <a:buNone/>
            </a:pPr>
            <a:r>
              <a:rPr lang="en-US" dirty="0"/>
              <a:t>						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055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1E30B-ECF7-4F54-9D50-E5B805167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Clinic Representation in Q1- October 26</a:t>
            </a:r>
            <a:r>
              <a:rPr lang="en-US" sz="2800" baseline="30000" dirty="0"/>
              <a:t>th</a:t>
            </a:r>
            <a:r>
              <a:rPr lang="en-US" sz="2800" dirty="0"/>
              <a:t> 2022 Manuscripts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18978-E2AF-4724-AF3E-814F7D9398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685800"/>
            <a:ext cx="10972800" cy="5943600"/>
          </a:xfrm>
        </p:spPr>
        <p:txBody>
          <a:bodyPr>
            <a:normAutofit fontScale="55000" lnSpcReduction="20000"/>
          </a:bodyPr>
          <a:lstStyle/>
          <a:p>
            <a:endParaRPr lang="en-US" b="1" dirty="0"/>
          </a:p>
          <a:p>
            <a:r>
              <a:rPr lang="en-US" b="1" dirty="0"/>
              <a:t>Pediatrics:                        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Cincinnati Children’s, OH (8)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Nationwide Children’s, OH (7)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Rady Children’s Hospital, CA (5)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Barbara Davis Center, CO (5)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Children’s National, D.C. (5)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Texas Children’s Hospital, TX (5)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Children’s Mercy Kansas City, MO (4)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ontserrat"/>
              </a:rPr>
              <a:t>University of Alabama Birmingham, AL (4)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NYU Langone, NY (4)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Stanford Children’s Health Lucille Packard, CA (4)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 Bonheur Children’s Hospital (3)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Lurie Children’s Hospital (3)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Mt. Sinai, NY (3)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ontserrat"/>
              </a:rPr>
              <a:t>University of Florida Health, FL (3)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University of Michigan C.S Mott Children’s Hospital, MI (3)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Children’s Hospital of Los Angeles (2)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Seattle Children’s Hospital (2)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Montserrat"/>
              </a:rPr>
              <a:t>University of Miami (2)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Montserrat"/>
              </a:rPr>
              <a:t>University of Wisconsin (2)</a:t>
            </a:r>
            <a:r>
              <a:rPr lang="en-US" dirty="0"/>
              <a:t>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Children’s Healthcare of Atlanta 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Cohen Children’s Northwell, NY 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Cook Children’s Hospital 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Helen DeVos 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Indiana University School of Medicine, IN 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NYU Langone, Long Island 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University of California San Francisco 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Upstate University Hospital, NY 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Weill Cornell Medicine, NY 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62472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B966DC3E-B451-452F-B528-D378C89C1885}"/>
              </a:ext>
            </a:extLst>
          </p:cNvPr>
          <p:cNvSpPr/>
          <p:nvPr/>
        </p:nvSpPr>
        <p:spPr>
          <a:xfrm>
            <a:off x="76766" y="1673883"/>
            <a:ext cx="1765738" cy="1040524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200" dirty="0">
                <a:solidFill>
                  <a:srgbClr val="3E4E8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First/Senior Author submits proposal to Coordinating Center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1442E88-E355-49EB-94D7-731EB1E7A551}"/>
              </a:ext>
            </a:extLst>
          </p:cNvPr>
          <p:cNvCxnSpPr>
            <a:cxnSpLocks/>
          </p:cNvCxnSpPr>
          <p:nvPr/>
        </p:nvCxnSpPr>
        <p:spPr>
          <a:xfrm>
            <a:off x="1891073" y="2174761"/>
            <a:ext cx="390625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B03714F-C650-484E-A0C3-7A56D27EC310}"/>
              </a:ext>
            </a:extLst>
          </p:cNvPr>
          <p:cNvSpPr txBox="1"/>
          <p:nvPr/>
        </p:nvSpPr>
        <p:spPr>
          <a:xfrm>
            <a:off x="354799" y="264925"/>
            <a:ext cx="1079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E4E8D"/>
                </a:solidFill>
                <a:latin typeface="Montserrat" panose="00000500000000000000" pitchFamily="2" charset="0"/>
              </a:rPr>
              <a:t>QI Publication Process</a:t>
            </a:r>
            <a:endParaRPr lang="en-US" sz="2800" dirty="0">
              <a:solidFill>
                <a:srgbClr val="3E4E8D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A481F6-C0C7-4C70-8E42-C50ADA4D6B65}"/>
              </a:ext>
            </a:extLst>
          </p:cNvPr>
          <p:cNvSpPr/>
          <p:nvPr/>
        </p:nvSpPr>
        <p:spPr>
          <a:xfrm>
            <a:off x="2353247" y="1814947"/>
            <a:ext cx="1765738" cy="7211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</a:rPr>
              <a:t>Coordinating Center reviews request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409DB2-92E2-477C-B7A1-03FCEF139687}"/>
              </a:ext>
            </a:extLst>
          </p:cNvPr>
          <p:cNvSpPr/>
          <p:nvPr/>
        </p:nvSpPr>
        <p:spPr>
          <a:xfrm>
            <a:off x="4699881" y="1795954"/>
            <a:ext cx="1765738" cy="9069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Coordinating Center analyst discuss with First/Senior author analysis plan</a:t>
            </a:r>
            <a:endParaRPr lang="en-US" sz="1200" dirty="0">
              <a:solidFill>
                <a:srgbClr val="3E4E8D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96A84A-A7E0-41EE-B237-870EC303CE9A}"/>
              </a:ext>
            </a:extLst>
          </p:cNvPr>
          <p:cNvCxnSpPr>
            <a:cxnSpLocks/>
          </p:cNvCxnSpPr>
          <p:nvPr/>
        </p:nvCxnSpPr>
        <p:spPr>
          <a:xfrm>
            <a:off x="4165455" y="2174761"/>
            <a:ext cx="487956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0E7BA5D-E127-4A44-8A42-F82E001CC7E9}"/>
              </a:ext>
            </a:extLst>
          </p:cNvPr>
          <p:cNvSpPr/>
          <p:nvPr/>
        </p:nvSpPr>
        <p:spPr>
          <a:xfrm>
            <a:off x="6905290" y="1866670"/>
            <a:ext cx="1765738" cy="8229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Coordinating Center shares data package with First/Senior author</a:t>
            </a:r>
            <a:endParaRPr lang="en-US" sz="1200" dirty="0">
              <a:solidFill>
                <a:srgbClr val="3E4E8D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6F2A4B-E3AC-4DAA-B055-8518D635ABCB}"/>
              </a:ext>
            </a:extLst>
          </p:cNvPr>
          <p:cNvCxnSpPr>
            <a:cxnSpLocks/>
          </p:cNvCxnSpPr>
          <p:nvPr/>
        </p:nvCxnSpPr>
        <p:spPr>
          <a:xfrm>
            <a:off x="6465619" y="2211881"/>
            <a:ext cx="439671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47E30B1-23AB-48C7-B021-0CE07E9F3CD0}"/>
              </a:ext>
            </a:extLst>
          </p:cNvPr>
          <p:cNvSpPr/>
          <p:nvPr/>
        </p:nvSpPr>
        <p:spPr>
          <a:xfrm>
            <a:off x="9862071" y="140196"/>
            <a:ext cx="1765738" cy="798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First/Senior author writs and submits draft to Coordinating Center</a:t>
            </a:r>
            <a:r>
              <a:rPr lang="en-US" sz="1200" dirty="0">
                <a:solidFill>
                  <a:srgbClr val="3E4E8D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solidFill>
                <a:srgbClr val="3E4E8D"/>
              </a:solidFill>
              <a:latin typeface="Montserrat" panose="00000500000000000000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4B3B1CA-F054-4513-B1A1-6C15988765A9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8671028" y="964593"/>
            <a:ext cx="1324152" cy="131355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616FD668-1158-4B53-96E2-D4E8F2C77052}"/>
              </a:ext>
            </a:extLst>
          </p:cNvPr>
          <p:cNvSpPr/>
          <p:nvPr/>
        </p:nvSpPr>
        <p:spPr>
          <a:xfrm>
            <a:off x="9983343" y="2914802"/>
            <a:ext cx="1765738" cy="6357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Coordinating Center returns to co-authors for revisions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77C1E6E-A7E5-41C5-9F8E-66E9A82AD6ED}"/>
              </a:ext>
            </a:extLst>
          </p:cNvPr>
          <p:cNvCxnSpPr>
            <a:cxnSpLocks/>
          </p:cNvCxnSpPr>
          <p:nvPr/>
        </p:nvCxnSpPr>
        <p:spPr>
          <a:xfrm>
            <a:off x="10845102" y="3653340"/>
            <a:ext cx="0" cy="37887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749F9B6-E2AB-4300-B1C0-7EFB7BDA1316}"/>
              </a:ext>
            </a:extLst>
          </p:cNvPr>
          <p:cNvSpPr/>
          <p:nvPr/>
        </p:nvSpPr>
        <p:spPr>
          <a:xfrm>
            <a:off x="10035249" y="4084554"/>
            <a:ext cx="1765738" cy="905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First/Senior authors reviews, address feedback returns to coordinating center 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A1262DD-C8B9-4D73-9BFF-29FAF076B1CC}"/>
              </a:ext>
            </a:extLst>
          </p:cNvPr>
          <p:cNvCxnSpPr>
            <a:cxnSpLocks/>
          </p:cNvCxnSpPr>
          <p:nvPr/>
        </p:nvCxnSpPr>
        <p:spPr>
          <a:xfrm flipH="1">
            <a:off x="10955644" y="5158578"/>
            <a:ext cx="346229" cy="225139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Terminator 49">
            <a:extLst>
              <a:ext uri="{FF2B5EF4-FFF2-40B4-BE49-F238E27FC236}">
                <a16:creationId xmlns:a16="http://schemas.microsoft.com/office/drawing/2014/main" id="{7B5996FA-FC6A-4401-8BEC-BC8ABD638AA7}"/>
              </a:ext>
            </a:extLst>
          </p:cNvPr>
          <p:cNvSpPr/>
          <p:nvPr/>
        </p:nvSpPr>
        <p:spPr>
          <a:xfrm>
            <a:off x="207759" y="3247003"/>
            <a:ext cx="1975945" cy="1135117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Journal Accepts Manuscript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8E760B-EABE-48DB-ACFA-4E297152C569}"/>
              </a:ext>
            </a:extLst>
          </p:cNvPr>
          <p:cNvSpPr txBox="1"/>
          <p:nvPr/>
        </p:nvSpPr>
        <p:spPr>
          <a:xfrm>
            <a:off x="446682" y="1007493"/>
            <a:ext cx="9916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Montserrat SemiBold" panose="00000700000000000000" pitchFamily="2" charset="0"/>
              </a:rPr>
              <a:t>Aim: Manuscript writing process is completed in less than 120 days</a:t>
            </a:r>
            <a:endParaRPr lang="en-US" sz="2000" dirty="0">
              <a:solidFill>
                <a:schemeClr val="accent3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0B324F92-8312-455E-86E5-E98FBC101008}"/>
              </a:ext>
            </a:extLst>
          </p:cNvPr>
          <p:cNvSpPr/>
          <p:nvPr/>
        </p:nvSpPr>
        <p:spPr>
          <a:xfrm>
            <a:off x="2794918" y="5407674"/>
            <a:ext cx="1393873" cy="461661"/>
          </a:xfrm>
          <a:prstGeom prst="flowChartProcess">
            <a:avLst/>
          </a:prstGeom>
          <a:solidFill>
            <a:srgbClr val="E6F7FA"/>
          </a:solid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E4E8D"/>
                </a:solidFill>
                <a:effectLst/>
                <a:uFillTx/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Journal reviews manuscript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059DF1-8FDA-4ED4-9337-199A5577F659}"/>
              </a:ext>
            </a:extLst>
          </p:cNvPr>
          <p:cNvSpPr txBox="1"/>
          <p:nvPr/>
        </p:nvSpPr>
        <p:spPr>
          <a:xfrm>
            <a:off x="2228192" y="3653340"/>
            <a:ext cx="141649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Montserrat" panose="00000500000000000000" pitchFamily="2" charset="0"/>
                <a:ea typeface="Hind Bold"/>
                <a:cs typeface="Hind Bold"/>
                <a:sym typeface="Hind Bold"/>
              </a:rPr>
              <a:t>yes</a:t>
            </a:r>
          </a:p>
        </p:txBody>
      </p:sp>
      <p:sp>
        <p:nvSpPr>
          <p:cNvPr id="22" name="Flowchart: Decision 21">
            <a:extLst>
              <a:ext uri="{FF2B5EF4-FFF2-40B4-BE49-F238E27FC236}">
                <a16:creationId xmlns:a16="http://schemas.microsoft.com/office/drawing/2014/main" id="{6C05B101-58E7-4B6B-9861-CE72D767D237}"/>
              </a:ext>
            </a:extLst>
          </p:cNvPr>
          <p:cNvSpPr/>
          <p:nvPr/>
        </p:nvSpPr>
        <p:spPr>
          <a:xfrm>
            <a:off x="2743813" y="3006511"/>
            <a:ext cx="2813682" cy="1283902"/>
          </a:xfrm>
          <a:prstGeom prst="flowChartDecision">
            <a:avLst/>
          </a:prstGeom>
          <a:solidFill>
            <a:srgbClr val="E6F7FA"/>
          </a:solid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E4E8D"/>
                </a:solidFill>
                <a:effectLst/>
                <a:uFillTx/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Journa</a:t>
            </a: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l accepts edits from authors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3E4E8D"/>
              </a:solidFill>
              <a:effectLst/>
              <a:uFillTx/>
              <a:latin typeface="Montserrat" panose="00000500000000000000" pitchFamily="2" charset="0"/>
              <a:ea typeface="Hind Regular"/>
              <a:cs typeface="Hind Regular"/>
              <a:sym typeface="Hind Regular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2DFBC2-CF2A-436B-9E95-88933CFA1FDA}"/>
              </a:ext>
            </a:extLst>
          </p:cNvPr>
          <p:cNvSpPr txBox="1"/>
          <p:nvPr/>
        </p:nvSpPr>
        <p:spPr>
          <a:xfrm>
            <a:off x="3239035" y="4363224"/>
            <a:ext cx="106961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Montserrat" panose="00000500000000000000" pitchFamily="2" charset="0"/>
                <a:ea typeface="Hind Bold"/>
                <a:cs typeface="Hind Bold"/>
                <a:sym typeface="Hind Bold"/>
              </a:rPr>
              <a:t>no</a:t>
            </a:r>
          </a:p>
        </p:txBody>
      </p:sp>
      <p:sp>
        <p:nvSpPr>
          <p:cNvPr id="42" name="Flowchart: Process 41">
            <a:extLst>
              <a:ext uri="{FF2B5EF4-FFF2-40B4-BE49-F238E27FC236}">
                <a16:creationId xmlns:a16="http://schemas.microsoft.com/office/drawing/2014/main" id="{B7E93FC7-0458-40EC-B359-F24F52FFF6E8}"/>
              </a:ext>
            </a:extLst>
          </p:cNvPr>
          <p:cNvSpPr/>
          <p:nvPr/>
        </p:nvSpPr>
        <p:spPr>
          <a:xfrm>
            <a:off x="777715" y="5190064"/>
            <a:ext cx="1479322" cy="830993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E4E8D"/>
                </a:solidFill>
                <a:effectLst/>
                <a:uFillTx/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First and </a:t>
            </a: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Senior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E4E8D"/>
                </a:solidFill>
                <a:effectLst/>
                <a:uFillTx/>
                <a:latin typeface="Montserrat" panose="00000500000000000000" pitchFamily="2" charset="0"/>
                <a:ea typeface="Hind Regular"/>
                <a:cs typeface="Hind Regular"/>
                <a:sym typeface="Hind Regular"/>
              </a:rPr>
              <a:t> author reviews and edits journal comments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1E5181B-84BE-4D29-A49F-6DB11C491A6C}"/>
              </a:ext>
            </a:extLst>
          </p:cNvPr>
          <p:cNvCxnSpPr>
            <a:cxnSpLocks/>
          </p:cNvCxnSpPr>
          <p:nvPr/>
        </p:nvCxnSpPr>
        <p:spPr>
          <a:xfrm flipV="1">
            <a:off x="1824114" y="4014162"/>
            <a:ext cx="1412002" cy="106641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D1CBB05-ECE2-4623-87C2-770F586D95C6}"/>
              </a:ext>
            </a:extLst>
          </p:cNvPr>
          <p:cNvCxnSpPr>
            <a:cxnSpLocks/>
          </p:cNvCxnSpPr>
          <p:nvPr/>
        </p:nvCxnSpPr>
        <p:spPr>
          <a:xfrm flipH="1" flipV="1">
            <a:off x="2253009" y="5487310"/>
            <a:ext cx="421507" cy="89429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FC3D8B9-5CBB-4B8A-B0BF-3B85A8B957DE}"/>
              </a:ext>
            </a:extLst>
          </p:cNvPr>
          <p:cNvSpPr txBox="1"/>
          <p:nvPr/>
        </p:nvSpPr>
        <p:spPr>
          <a:xfrm>
            <a:off x="262890" y="6465375"/>
            <a:ext cx="2394585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</a:rPr>
              <a:t>Last revised 7/11/22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696F70"/>
              </a:solidFill>
              <a:effectLst/>
              <a:uFillTx/>
              <a:latin typeface="Hind Bold"/>
              <a:ea typeface="Hind Bold"/>
              <a:cs typeface="Hind Bold"/>
              <a:sym typeface="Hind Bold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18BF90E-236D-406B-8DD2-86220D282F9F}"/>
              </a:ext>
            </a:extLst>
          </p:cNvPr>
          <p:cNvCxnSpPr>
            <a:cxnSpLocks/>
          </p:cNvCxnSpPr>
          <p:nvPr/>
        </p:nvCxnSpPr>
        <p:spPr>
          <a:xfrm flipH="1">
            <a:off x="2843212" y="4260144"/>
            <a:ext cx="777176" cy="55398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57E5713-030D-4B55-A374-A0F80E468839}"/>
              </a:ext>
            </a:extLst>
          </p:cNvPr>
          <p:cNvCxnSpPr>
            <a:cxnSpLocks/>
          </p:cNvCxnSpPr>
          <p:nvPr/>
        </p:nvCxnSpPr>
        <p:spPr>
          <a:xfrm flipH="1" flipV="1">
            <a:off x="2257146" y="3702040"/>
            <a:ext cx="474944" cy="491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855E781-BAF5-847C-E08A-29A0FC46D24A}"/>
              </a:ext>
            </a:extLst>
          </p:cNvPr>
          <p:cNvSpPr/>
          <p:nvPr/>
        </p:nvSpPr>
        <p:spPr>
          <a:xfrm>
            <a:off x="9866743" y="1272173"/>
            <a:ext cx="1765738" cy="1089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3E4E8D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Coordinating Center and First </a:t>
            </a:r>
            <a:r>
              <a:rPr lang="en-US" sz="1200" dirty="0">
                <a:solidFill>
                  <a:srgbClr val="3E4E8D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author selects co- author based on data, clinical interest, publication history</a:t>
            </a:r>
            <a:endParaRPr lang="en-US" sz="1200" dirty="0">
              <a:solidFill>
                <a:srgbClr val="3E4E8D"/>
              </a:solidFill>
              <a:latin typeface="Montserrat" panose="00000500000000000000" pitchFamily="2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48DE40-8C2D-371F-090D-DC29747C091F}"/>
              </a:ext>
            </a:extLst>
          </p:cNvPr>
          <p:cNvCxnSpPr>
            <a:cxnSpLocks/>
          </p:cNvCxnSpPr>
          <p:nvPr/>
        </p:nvCxnSpPr>
        <p:spPr>
          <a:xfrm>
            <a:off x="10709429" y="1007493"/>
            <a:ext cx="0" cy="23878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95572C6-1162-6A87-7234-F91437E54992}"/>
              </a:ext>
            </a:extLst>
          </p:cNvPr>
          <p:cNvCxnSpPr>
            <a:cxnSpLocks/>
          </p:cNvCxnSpPr>
          <p:nvPr/>
        </p:nvCxnSpPr>
        <p:spPr>
          <a:xfrm>
            <a:off x="10782958" y="2519835"/>
            <a:ext cx="0" cy="33958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1ED9095A-2352-E5BA-A217-32861B4F7635}"/>
              </a:ext>
            </a:extLst>
          </p:cNvPr>
          <p:cNvSpPr/>
          <p:nvPr/>
        </p:nvSpPr>
        <p:spPr>
          <a:xfrm>
            <a:off x="9112311" y="5239584"/>
            <a:ext cx="1765738" cy="905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Coordinating Center selects 3 main reviewers from Publications Committee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83DA715-8230-727D-2118-6F711D94C7DA}"/>
              </a:ext>
            </a:extLst>
          </p:cNvPr>
          <p:cNvCxnSpPr>
            <a:cxnSpLocks/>
          </p:cNvCxnSpPr>
          <p:nvPr/>
        </p:nvCxnSpPr>
        <p:spPr>
          <a:xfrm flipH="1">
            <a:off x="8671028" y="5610047"/>
            <a:ext cx="418787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F56D749B-6CBD-A58B-AC4C-9D1B5DB2E779}"/>
              </a:ext>
            </a:extLst>
          </p:cNvPr>
          <p:cNvSpPr/>
          <p:nvPr/>
        </p:nvSpPr>
        <p:spPr>
          <a:xfrm>
            <a:off x="6894042" y="5256479"/>
            <a:ext cx="1765738" cy="905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First/Senior author address feedback from Publication Committee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77BF28-0B6E-A2F7-2AD1-84AB156C068B}"/>
              </a:ext>
            </a:extLst>
          </p:cNvPr>
          <p:cNvSpPr/>
          <p:nvPr/>
        </p:nvSpPr>
        <p:spPr>
          <a:xfrm>
            <a:off x="4671525" y="5256479"/>
            <a:ext cx="1765738" cy="8416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Coordinating Center or Frist/Senior author submits to journal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86E3E11-C257-DF49-230F-4473247B1008}"/>
              </a:ext>
            </a:extLst>
          </p:cNvPr>
          <p:cNvCxnSpPr>
            <a:cxnSpLocks/>
          </p:cNvCxnSpPr>
          <p:nvPr/>
        </p:nvCxnSpPr>
        <p:spPr>
          <a:xfrm flipH="1">
            <a:off x="6476060" y="5610047"/>
            <a:ext cx="418787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347B772-3121-6DAA-10EA-664B905BDBE7}"/>
              </a:ext>
            </a:extLst>
          </p:cNvPr>
          <p:cNvCxnSpPr>
            <a:cxnSpLocks/>
          </p:cNvCxnSpPr>
          <p:nvPr/>
        </p:nvCxnSpPr>
        <p:spPr>
          <a:xfrm flipH="1">
            <a:off x="4200039" y="5610047"/>
            <a:ext cx="418787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5448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FAAD-6E7B-F007-C0D9-D33A1E92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 Published Manuscripts 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24D7B9C-EACA-1918-ACC0-A1C42D8B197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74609"/>
            <a:ext cx="5268162" cy="2715970"/>
          </a:xfrm>
        </p:spPr>
      </p:pic>
      <p:pic>
        <p:nvPicPr>
          <p:cNvPr id="9" name="Picture 8" descr="Graphical user interface, text, application, email">
            <a:extLst>
              <a:ext uri="{FF2B5EF4-FFF2-40B4-BE49-F238E27FC236}">
                <a16:creationId xmlns:a16="http://schemas.microsoft.com/office/drawing/2014/main" id="{2A8172A5-9A48-B47A-E573-935DF1E88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91" y="401433"/>
            <a:ext cx="4968568" cy="3154567"/>
          </a:xfrm>
          <a:prstGeom prst="rect">
            <a:avLst/>
          </a:prstGeom>
        </p:spPr>
      </p:pic>
      <p:pic>
        <p:nvPicPr>
          <p:cNvPr id="7" name="Picture 6" descr="Graphical user interface, text, application, email">
            <a:extLst>
              <a:ext uri="{FF2B5EF4-FFF2-40B4-BE49-F238E27FC236}">
                <a16:creationId xmlns:a16="http://schemas.microsoft.com/office/drawing/2014/main" id="{A46ADBFD-7192-2206-084A-BE7CD02E0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85" y="3556000"/>
            <a:ext cx="545465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957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7BF72-9C4F-A407-98EA-A0BC4CE6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Q2 Published Manuscript</a:t>
            </a:r>
          </a:p>
        </p:txBody>
      </p:sp>
      <p:pic>
        <p:nvPicPr>
          <p:cNvPr id="5" name="Content Placeholder 4" descr="Graphical user interface, text, application, email">
            <a:extLst>
              <a:ext uri="{FF2B5EF4-FFF2-40B4-BE49-F238E27FC236}">
                <a16:creationId xmlns:a16="http://schemas.microsoft.com/office/drawing/2014/main" id="{2EF22F32-729C-2D91-8558-2772E3A680E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4" y="1539875"/>
            <a:ext cx="4835525" cy="3751474"/>
          </a:xfrm>
        </p:spPr>
      </p:pic>
    </p:spTree>
    <p:extLst>
      <p:ext uri="{BB962C8B-B14F-4D97-AF65-F5344CB8AC3E}">
        <p14:creationId xmlns:p14="http://schemas.microsoft.com/office/powerpoint/2010/main" val="1397453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1D exchange them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1D exchange theme" id="{E9B69450-724A-4F3B-AB9E-57CFE2D7216A}" vid="{9EDDA6AC-ED01-4051-98CA-1A9DBAECFA8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B7EC0BF2544418F02C0F48049A820" ma:contentTypeVersion="16" ma:contentTypeDescription="Create a new document." ma:contentTypeScope="" ma:versionID="48fa7ca24aa9b59388d568a3f57132ed">
  <xsd:schema xmlns:xsd="http://www.w3.org/2001/XMLSchema" xmlns:xs="http://www.w3.org/2001/XMLSchema" xmlns:p="http://schemas.microsoft.com/office/2006/metadata/properties" xmlns:ns2="626cb74e-9669-4fd8-87b3-351e3976c142" xmlns:ns3="2f7b054f-be38-41d2-978f-3d651b980644" targetNamespace="http://schemas.microsoft.com/office/2006/metadata/properties" ma:root="true" ma:fieldsID="f667681e49a1a5b3b09ebbda51b4f5e6" ns2:_="" ns3:_="">
    <xsd:import namespace="626cb74e-9669-4fd8-87b3-351e3976c142"/>
    <xsd:import namespace="2f7b054f-be38-41d2-978f-3d651b980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b74e-9669-4fd8-87b3-351e3976c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5708ab6-8f93-4a47-82a9-702180f09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b054f-be38-41d2-978f-3d651b980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4988c3-2911-4884-b1bb-ab625c693b77}" ma:internalName="TaxCatchAll" ma:showField="CatchAllData" ma:web="2f7b054f-be38-41d2-978f-3d651b980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6cb74e-9669-4fd8-87b3-351e3976c142">
      <Terms xmlns="http://schemas.microsoft.com/office/infopath/2007/PartnerControls"/>
    </lcf76f155ced4ddcb4097134ff3c332f>
    <TaxCatchAll xmlns="2f7b054f-be38-41d2-978f-3d651b980644" xsi:nil="true"/>
  </documentManagement>
</p:properties>
</file>

<file path=customXml/itemProps1.xml><?xml version="1.0" encoding="utf-8"?>
<ds:datastoreItem xmlns:ds="http://schemas.openxmlformats.org/officeDocument/2006/customXml" ds:itemID="{FB482428-0EB2-4B81-A925-D8A8B19F6E96}"/>
</file>

<file path=customXml/itemProps2.xml><?xml version="1.0" encoding="utf-8"?>
<ds:datastoreItem xmlns:ds="http://schemas.openxmlformats.org/officeDocument/2006/customXml" ds:itemID="{1FFB8C5E-F9E9-4704-8B5B-6C6888FDC6B9}"/>
</file>

<file path=customXml/itemProps3.xml><?xml version="1.0" encoding="utf-8"?>
<ds:datastoreItem xmlns:ds="http://schemas.openxmlformats.org/officeDocument/2006/customXml" ds:itemID="{7743B408-A624-4C03-BFAD-B260D3F1364B}"/>
</file>

<file path=docProps/app.xml><?xml version="1.0" encoding="utf-8"?>
<Properties xmlns="http://schemas.openxmlformats.org/officeDocument/2006/extended-properties" xmlns:vt="http://schemas.openxmlformats.org/officeDocument/2006/docPropsVTypes">
  <Template>T1D exchange theme</Template>
  <TotalTime>166</TotalTime>
  <Words>705</Words>
  <Application>Microsoft Office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Courier New</vt:lpstr>
      <vt:lpstr>Hind Bold</vt:lpstr>
      <vt:lpstr>Hind Regular</vt:lpstr>
      <vt:lpstr>Montserrat</vt:lpstr>
      <vt:lpstr>Montserrat SemiBold</vt:lpstr>
      <vt:lpstr>Wingdings</vt:lpstr>
      <vt:lpstr>T1D exchange theme</vt:lpstr>
      <vt:lpstr>PowerPoint Presentation</vt:lpstr>
      <vt:lpstr>2022 Publication Committee in Review: Process</vt:lpstr>
      <vt:lpstr>2022 Publication Committee in Review: Outputs</vt:lpstr>
      <vt:lpstr>Publication Proposal </vt:lpstr>
      <vt:lpstr> Clinic Representation in Q1- October 26th 2022 Manuscripts</vt:lpstr>
      <vt:lpstr>Clinic Representation in Q1- October 26th 2022 Manuscripts</vt:lpstr>
      <vt:lpstr>PowerPoint Presentation</vt:lpstr>
      <vt:lpstr>Q1 Published Manuscripts </vt:lpstr>
      <vt:lpstr>Q2 Published Manuscript</vt:lpstr>
      <vt:lpstr>Q3 Published Manuscripts</vt:lpstr>
      <vt:lpstr>Q3 Manuscripts continued </vt:lpstr>
      <vt:lpstr>Q4 Manuscripts</vt:lpstr>
      <vt:lpstr>Common Clinic Writing Interests </vt:lpstr>
      <vt:lpstr>Questions, Comments, Issues, Concerns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Hardison</dc:creator>
  <cp:lastModifiedBy>Holly Hardison</cp:lastModifiedBy>
  <cp:revision>2</cp:revision>
  <dcterms:created xsi:type="dcterms:W3CDTF">2022-10-20T12:41:25Z</dcterms:created>
  <dcterms:modified xsi:type="dcterms:W3CDTF">2022-10-27T13:02:48Z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0x010100B84B7EC0BF2544418F02C0F48049A820</vt:lpwstr>
  </property>
</Properties>
</file>